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26" r:id="rId3"/>
    <p:sldId id="325" r:id="rId4"/>
    <p:sldId id="271" r:id="rId5"/>
    <p:sldId id="267" r:id="rId6"/>
    <p:sldId id="269" r:id="rId7"/>
    <p:sldId id="311" r:id="rId8"/>
    <p:sldId id="310" r:id="rId9"/>
    <p:sldId id="309" r:id="rId10"/>
    <p:sldId id="268" r:id="rId11"/>
    <p:sldId id="317" r:id="rId12"/>
    <p:sldId id="263" r:id="rId13"/>
    <p:sldId id="318" r:id="rId14"/>
    <p:sldId id="273" r:id="rId15"/>
    <p:sldId id="319" r:id="rId16"/>
    <p:sldId id="274" r:id="rId17"/>
    <p:sldId id="275" r:id="rId18"/>
    <p:sldId id="276" r:id="rId19"/>
    <p:sldId id="277" r:id="rId20"/>
    <p:sldId id="278" r:id="rId21"/>
    <p:sldId id="280" r:id="rId22"/>
    <p:sldId id="279" r:id="rId23"/>
    <p:sldId id="316" r:id="rId24"/>
    <p:sldId id="259" r:id="rId25"/>
    <p:sldId id="320" r:id="rId26"/>
    <p:sldId id="282" r:id="rId27"/>
    <p:sldId id="283" r:id="rId28"/>
    <p:sldId id="284" r:id="rId29"/>
    <p:sldId id="285" r:id="rId30"/>
    <p:sldId id="286" r:id="rId31"/>
    <p:sldId id="287" r:id="rId32"/>
    <p:sldId id="288" r:id="rId33"/>
    <p:sldId id="289" r:id="rId34"/>
    <p:sldId id="315" r:id="rId35"/>
    <p:sldId id="260" r:id="rId36"/>
    <p:sldId id="321" r:id="rId37"/>
    <p:sldId id="291" r:id="rId38"/>
    <p:sldId id="290" r:id="rId39"/>
    <p:sldId id="292" r:id="rId40"/>
    <p:sldId id="293" r:id="rId41"/>
    <p:sldId id="294" r:id="rId42"/>
    <p:sldId id="261" r:id="rId43"/>
    <p:sldId id="322" r:id="rId44"/>
    <p:sldId id="295" r:id="rId45"/>
    <p:sldId id="296" r:id="rId46"/>
    <p:sldId id="297" r:id="rId47"/>
    <p:sldId id="262" r:id="rId48"/>
    <p:sldId id="323" r:id="rId49"/>
    <p:sldId id="299" r:id="rId50"/>
    <p:sldId id="301" r:id="rId51"/>
    <p:sldId id="302" r:id="rId52"/>
    <p:sldId id="303" r:id="rId53"/>
    <p:sldId id="300" r:id="rId54"/>
    <p:sldId id="305" r:id="rId55"/>
    <p:sldId id="312" r:id="rId56"/>
    <p:sldId id="306" r:id="rId57"/>
    <p:sldId id="298" r:id="rId58"/>
    <p:sldId id="324" r:id="rId59"/>
    <p:sldId id="308" r:id="rId60"/>
    <p:sldId id="314" r:id="rId61"/>
    <p:sldId id="313" r:id="rId62"/>
    <p:sldId id="265" r:id="rId63"/>
    <p:sldId id="26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5653" autoAdjust="0"/>
  </p:normalViewPr>
  <p:slideViewPr>
    <p:cSldViewPr snapToGrid="0">
      <p:cViewPr varScale="1">
        <p:scale>
          <a:sx n="44" d="100"/>
          <a:sy n="44" d="100"/>
        </p:scale>
        <p:origin x="211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11B2D-5B07-40A9-AA7F-0AFC70ECFB09}"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7A231-6CD1-415F-8D6C-82AA32EDBA23}" type="slidenum">
              <a:rPr lang="en-US" smtClean="0"/>
              <a:t>‹#›</a:t>
            </a:fld>
            <a:endParaRPr lang="en-US"/>
          </a:p>
        </p:txBody>
      </p:sp>
    </p:spTree>
    <p:extLst>
      <p:ext uri="{BB962C8B-B14F-4D97-AF65-F5344CB8AC3E}">
        <p14:creationId xmlns:p14="http://schemas.microsoft.com/office/powerpoint/2010/main" val="417139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https://static.pexels.com/photos/110854/pexels-photo-110854.jpeg</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a:t>
            </a:fld>
            <a:endParaRPr lang="en-US"/>
          </a:p>
        </p:txBody>
      </p:sp>
    </p:spTree>
    <p:extLst>
      <p:ext uri="{BB962C8B-B14F-4D97-AF65-F5344CB8AC3E}">
        <p14:creationId xmlns:p14="http://schemas.microsoft.com/office/powerpoint/2010/main" val="205823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cross = https://pixabay.com/en/heart-cross-christianity-faith-1166557/</a:t>
            </a:r>
          </a:p>
          <a:p>
            <a:endParaRPr lang="en-US" dirty="0"/>
          </a:p>
          <a:p>
            <a:endParaRPr lang="en-US" dirty="0"/>
          </a:p>
          <a:p>
            <a:r>
              <a:rPr lang="en-US" dirty="0"/>
              <a:t>This crazy love, radical love, extreme love, out of your mind love is what</a:t>
            </a:r>
            <a:r>
              <a:rPr lang="en-US" baseline="0" dirty="0"/>
              <a:t> compels us.  His love presses us onward, forward.  It is the coaxing of love.  </a:t>
            </a:r>
          </a:p>
          <a:p>
            <a:endParaRPr lang="en-US" baseline="0" dirty="0"/>
          </a:p>
          <a:p>
            <a:r>
              <a:rPr lang="en-US" baseline="0" dirty="0"/>
              <a:t>Hughes  2 </a:t>
            </a:r>
            <a:r>
              <a:rPr lang="en-US" baseline="0" dirty="0" err="1"/>
              <a:t>Cor</a:t>
            </a:r>
            <a:r>
              <a:rPr lang="en-US" baseline="0" dirty="0"/>
              <a:t> p.192 “that shuts him in, confines him as between two walls”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10</a:t>
            </a:fld>
            <a:endParaRPr lang="en-US"/>
          </a:p>
        </p:txBody>
      </p:sp>
    </p:spTree>
    <p:extLst>
      <p:ext uri="{BB962C8B-B14F-4D97-AF65-F5344CB8AC3E}">
        <p14:creationId xmlns:p14="http://schemas.microsoft.com/office/powerpoint/2010/main" val="394290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cross = https://pixabay.com/en/heart-cross-christianity-faith-1166557/</a:t>
            </a:r>
          </a:p>
          <a:p>
            <a:endParaRPr lang="en-US" dirty="0"/>
          </a:p>
          <a:p>
            <a:endParaRPr lang="en-US" dirty="0"/>
          </a:p>
          <a:p>
            <a:r>
              <a:rPr lang="en-US" dirty="0"/>
              <a:t>This crazy love, radical love, extreme love, out of your mind love is what</a:t>
            </a:r>
            <a:r>
              <a:rPr lang="en-US" baseline="0" dirty="0"/>
              <a:t> compels us.  His love presses us onward, forward.  It is the coaxing of love.  </a:t>
            </a:r>
          </a:p>
          <a:p>
            <a:endParaRPr lang="en-US" baseline="0" dirty="0"/>
          </a:p>
          <a:p>
            <a:r>
              <a:rPr lang="en-US" baseline="0" dirty="0"/>
              <a:t>Hughes  2 </a:t>
            </a:r>
            <a:r>
              <a:rPr lang="en-US" baseline="0" dirty="0" err="1"/>
              <a:t>Cor</a:t>
            </a:r>
            <a:r>
              <a:rPr lang="en-US" baseline="0" dirty="0"/>
              <a:t> p.192 “that shuts him in, confines him as between two walls”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11</a:t>
            </a:fld>
            <a:endParaRPr lang="en-US"/>
          </a:p>
        </p:txBody>
      </p:sp>
    </p:spTree>
    <p:extLst>
      <p:ext uri="{BB962C8B-B14F-4D97-AF65-F5344CB8AC3E}">
        <p14:creationId xmlns:p14="http://schemas.microsoft.com/office/powerpoint/2010/main" val="328942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won over, We are persuaded beyond a shadow of doubt by such love. </a:t>
            </a:r>
          </a:p>
          <a:p>
            <a:endParaRPr lang="en-US" dirty="0"/>
          </a:p>
          <a:p>
            <a:r>
              <a:rPr lang="en-US" dirty="0"/>
              <a:t>“Convinced” = Judged, concluded.  It like we say, Here’s the “bottom line”  Here is the total,</a:t>
            </a:r>
            <a:r>
              <a:rPr lang="en-US" baseline="0" dirty="0"/>
              <a:t> sum of the matter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13</a:t>
            </a:fld>
            <a:endParaRPr lang="en-US"/>
          </a:p>
        </p:txBody>
      </p:sp>
    </p:spTree>
    <p:extLst>
      <p:ext uri="{BB962C8B-B14F-4D97-AF65-F5344CB8AC3E}">
        <p14:creationId xmlns:p14="http://schemas.microsoft.com/office/powerpoint/2010/main" val="2481362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won over, We are persuaded beyond a shadow of doubt by such love. </a:t>
            </a:r>
          </a:p>
          <a:p>
            <a:endParaRPr lang="en-US" dirty="0"/>
          </a:p>
          <a:p>
            <a:r>
              <a:rPr lang="en-US" dirty="0"/>
              <a:t>“Convinced” = Judged, concluded.  It like we say, Here’s the “bottom line”  Here is the total,</a:t>
            </a:r>
            <a:r>
              <a:rPr lang="en-US" baseline="0" dirty="0"/>
              <a:t> sum of the matter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14</a:t>
            </a:fld>
            <a:endParaRPr lang="en-US"/>
          </a:p>
        </p:txBody>
      </p:sp>
    </p:spTree>
    <p:extLst>
      <p:ext uri="{BB962C8B-B14F-4D97-AF65-F5344CB8AC3E}">
        <p14:creationId xmlns:p14="http://schemas.microsoft.com/office/powerpoint/2010/main" val="264310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won over, We are persuaded beyond a shadow of doubt by such love. </a:t>
            </a:r>
          </a:p>
          <a:p>
            <a:endParaRPr lang="en-US" dirty="0"/>
          </a:p>
          <a:p>
            <a:r>
              <a:rPr lang="en-US" dirty="0"/>
              <a:t>“Convinced” = Judged, concluded.  It like we say, Here’s the “bottom line”  Here is the total,</a:t>
            </a:r>
            <a:r>
              <a:rPr lang="en-US" baseline="0" dirty="0"/>
              <a:t> sum of the matter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15</a:t>
            </a:fld>
            <a:endParaRPr lang="en-US"/>
          </a:p>
        </p:txBody>
      </p:sp>
    </p:spTree>
    <p:extLst>
      <p:ext uri="{BB962C8B-B14F-4D97-AF65-F5344CB8AC3E}">
        <p14:creationId xmlns:p14="http://schemas.microsoft.com/office/powerpoint/2010/main" val="390606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on cross = https://upload.wikimedia.org/wikipedia/commons/6/66/SVouet.jpg</a:t>
            </a:r>
          </a:p>
          <a:p>
            <a:endParaRPr lang="en-US" dirty="0"/>
          </a:p>
          <a:p>
            <a:r>
              <a:rPr lang="en-US" dirty="0"/>
              <a:t>That the  death of Christ</a:t>
            </a:r>
            <a:r>
              <a:rPr lang="en-US" baseline="0" dirty="0"/>
              <a:t> is all sufficient.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16</a:t>
            </a:fld>
            <a:endParaRPr lang="en-US"/>
          </a:p>
        </p:txBody>
      </p:sp>
    </p:spTree>
    <p:extLst>
      <p:ext uri="{BB962C8B-B14F-4D97-AF65-F5344CB8AC3E}">
        <p14:creationId xmlns:p14="http://schemas.microsoft.com/office/powerpoint/2010/main" val="330507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t>
            </a:r>
            <a:r>
              <a:rPr lang="en-US" dirty="0" err="1"/>
              <a:t>subtitutionary</a:t>
            </a:r>
            <a:r>
              <a:rPr lang="en-US" dirty="0"/>
              <a:t>,</a:t>
            </a:r>
            <a:r>
              <a:rPr lang="en-US" baseline="0" dirty="0"/>
              <a:t> and as such, all who believe in him died in Him when he died on the cross.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17</a:t>
            </a:fld>
            <a:endParaRPr lang="en-US"/>
          </a:p>
        </p:txBody>
      </p:sp>
    </p:spTree>
    <p:extLst>
      <p:ext uri="{BB962C8B-B14F-4D97-AF65-F5344CB8AC3E}">
        <p14:creationId xmlns:p14="http://schemas.microsoft.com/office/powerpoint/2010/main" val="152494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18</a:t>
            </a:fld>
            <a:endParaRPr lang="en-US"/>
          </a:p>
        </p:txBody>
      </p:sp>
    </p:spTree>
    <p:extLst>
      <p:ext uri="{BB962C8B-B14F-4D97-AF65-F5344CB8AC3E}">
        <p14:creationId xmlns:p14="http://schemas.microsoft.com/office/powerpoint/2010/main" val="124800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also raised</a:t>
            </a:r>
            <a:r>
              <a:rPr lang="en-US" baseline="0" dirty="0"/>
              <a:t> from the dead.  As such we raised with Him.  </a:t>
            </a:r>
          </a:p>
          <a:p>
            <a:endParaRPr lang="en-US" baseline="0" dirty="0"/>
          </a:p>
          <a:p>
            <a:r>
              <a:rPr lang="en-US" baseline="0" dirty="0"/>
              <a:t>Gal 2:20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20</a:t>
            </a:fld>
            <a:endParaRPr lang="en-US"/>
          </a:p>
        </p:txBody>
      </p:sp>
    </p:spTree>
    <p:extLst>
      <p:ext uri="{BB962C8B-B14F-4D97-AF65-F5344CB8AC3E}">
        <p14:creationId xmlns:p14="http://schemas.microsoft.com/office/powerpoint/2010/main" val="162357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22</a:t>
            </a:fld>
            <a:endParaRPr lang="en-US"/>
          </a:p>
        </p:txBody>
      </p:sp>
    </p:spTree>
    <p:extLst>
      <p:ext uri="{BB962C8B-B14F-4D97-AF65-F5344CB8AC3E}">
        <p14:creationId xmlns:p14="http://schemas.microsoft.com/office/powerpoint/2010/main" val="63113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https://static.pexels.com/photos/110854/pexels-photo-110854.jpeg</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a:t>
            </a:fld>
            <a:endParaRPr lang="en-US"/>
          </a:p>
        </p:txBody>
      </p:sp>
    </p:spTree>
    <p:extLst>
      <p:ext uri="{BB962C8B-B14F-4D97-AF65-F5344CB8AC3E}">
        <p14:creationId xmlns:p14="http://schemas.microsoft.com/office/powerpoint/2010/main" val="1772626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a:t>
            </a:r>
            <a:r>
              <a:rPr lang="en-US" baseline="0" dirty="0"/>
              <a:t> love, demonstrated in His death, mandates (compels) us to live for Him!</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23</a:t>
            </a:fld>
            <a:endParaRPr lang="en-US"/>
          </a:p>
        </p:txBody>
      </p:sp>
    </p:spTree>
    <p:extLst>
      <p:ext uri="{BB962C8B-B14F-4D97-AF65-F5344CB8AC3E}">
        <p14:creationId xmlns:p14="http://schemas.microsoft.com/office/powerpoint/2010/main" val="43274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We used to be “</a:t>
            </a:r>
            <a:r>
              <a:rPr lang="en-US" dirty="0" err="1"/>
              <a:t>caterillar</a:t>
            </a:r>
            <a:r>
              <a:rPr lang="en-US" dirty="0"/>
              <a:t>” people</a:t>
            </a:r>
          </a:p>
        </p:txBody>
      </p:sp>
      <p:sp>
        <p:nvSpPr>
          <p:cNvPr id="4" name="Slide Number Placeholder 3"/>
          <p:cNvSpPr>
            <a:spLocks noGrp="1"/>
          </p:cNvSpPr>
          <p:nvPr>
            <p:ph type="sldNum" sz="quarter" idx="10"/>
          </p:nvPr>
        </p:nvSpPr>
        <p:spPr/>
        <p:txBody>
          <a:bodyPr/>
          <a:lstStyle/>
          <a:p>
            <a:fld id="{6D37A231-6CD1-415F-8D6C-82AA32EDBA23}" type="slidenum">
              <a:rPr lang="en-US" smtClean="0"/>
              <a:t>24</a:t>
            </a:fld>
            <a:endParaRPr lang="en-US"/>
          </a:p>
        </p:txBody>
      </p:sp>
    </p:spTree>
    <p:extLst>
      <p:ext uri="{BB962C8B-B14F-4D97-AF65-F5344CB8AC3E}">
        <p14:creationId xmlns:p14="http://schemas.microsoft.com/office/powerpoint/2010/main" val="65128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We used to be “</a:t>
            </a:r>
            <a:r>
              <a:rPr lang="en-US" dirty="0" err="1"/>
              <a:t>caterillar</a:t>
            </a:r>
            <a:r>
              <a:rPr lang="en-US" dirty="0"/>
              <a:t>” people</a:t>
            </a:r>
          </a:p>
        </p:txBody>
      </p:sp>
      <p:sp>
        <p:nvSpPr>
          <p:cNvPr id="4" name="Slide Number Placeholder 3"/>
          <p:cNvSpPr>
            <a:spLocks noGrp="1"/>
          </p:cNvSpPr>
          <p:nvPr>
            <p:ph type="sldNum" sz="quarter" idx="10"/>
          </p:nvPr>
        </p:nvSpPr>
        <p:spPr/>
        <p:txBody>
          <a:bodyPr/>
          <a:lstStyle/>
          <a:p>
            <a:fld id="{6D37A231-6CD1-415F-8D6C-82AA32EDBA23}" type="slidenum">
              <a:rPr lang="en-US" smtClean="0"/>
              <a:t>25</a:t>
            </a:fld>
            <a:endParaRPr lang="en-US"/>
          </a:p>
        </p:txBody>
      </p:sp>
    </p:spTree>
    <p:extLst>
      <p:ext uri="{BB962C8B-B14F-4D97-AF65-F5344CB8AC3E}">
        <p14:creationId xmlns:p14="http://schemas.microsoft.com/office/powerpoint/2010/main" val="2175002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Then we converted</a:t>
            </a:r>
            <a:r>
              <a:rPr lang="en-US" baseline="0" dirty="0"/>
              <a:t> to Christ.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26</a:t>
            </a:fld>
            <a:endParaRPr lang="en-US"/>
          </a:p>
        </p:txBody>
      </p:sp>
    </p:spTree>
    <p:extLst>
      <p:ext uri="{BB962C8B-B14F-4D97-AF65-F5344CB8AC3E}">
        <p14:creationId xmlns:p14="http://schemas.microsoft.com/office/powerpoint/2010/main" val="2086815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Then we became “Butterfly Believers”</a:t>
            </a:r>
          </a:p>
        </p:txBody>
      </p:sp>
      <p:sp>
        <p:nvSpPr>
          <p:cNvPr id="4" name="Slide Number Placeholder 3"/>
          <p:cNvSpPr>
            <a:spLocks noGrp="1"/>
          </p:cNvSpPr>
          <p:nvPr>
            <p:ph type="sldNum" sz="quarter" idx="10"/>
          </p:nvPr>
        </p:nvSpPr>
        <p:spPr/>
        <p:txBody>
          <a:bodyPr/>
          <a:lstStyle/>
          <a:p>
            <a:fld id="{6D37A231-6CD1-415F-8D6C-82AA32EDBA23}" type="slidenum">
              <a:rPr lang="en-US" smtClean="0"/>
              <a:t>27</a:t>
            </a:fld>
            <a:endParaRPr lang="en-US"/>
          </a:p>
        </p:txBody>
      </p:sp>
    </p:spTree>
    <p:extLst>
      <p:ext uri="{BB962C8B-B14F-4D97-AF65-F5344CB8AC3E}">
        <p14:creationId xmlns:p14="http://schemas.microsoft.com/office/powerpoint/2010/main" val="421918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Because we are “butterfly” Christians</a:t>
            </a:r>
            <a:r>
              <a:rPr lang="en-US" baseline="0" dirty="0"/>
              <a:t> we don’t view the world like a caterpillar </a:t>
            </a:r>
          </a:p>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28</a:t>
            </a:fld>
            <a:endParaRPr lang="en-US"/>
          </a:p>
        </p:txBody>
      </p:sp>
    </p:spTree>
    <p:extLst>
      <p:ext uri="{BB962C8B-B14F-4D97-AF65-F5344CB8AC3E}">
        <p14:creationId xmlns:p14="http://schemas.microsoft.com/office/powerpoint/2010/main" val="1809320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We used to think like the caterpillar world--</a:t>
            </a:r>
          </a:p>
        </p:txBody>
      </p:sp>
      <p:sp>
        <p:nvSpPr>
          <p:cNvPr id="4" name="Slide Number Placeholder 3"/>
          <p:cNvSpPr>
            <a:spLocks noGrp="1"/>
          </p:cNvSpPr>
          <p:nvPr>
            <p:ph type="sldNum" sz="quarter" idx="10"/>
          </p:nvPr>
        </p:nvSpPr>
        <p:spPr/>
        <p:txBody>
          <a:bodyPr/>
          <a:lstStyle/>
          <a:p>
            <a:fld id="{6D37A231-6CD1-415F-8D6C-82AA32EDBA23}" type="slidenum">
              <a:rPr lang="en-US" smtClean="0"/>
              <a:t>29</a:t>
            </a:fld>
            <a:endParaRPr lang="en-US"/>
          </a:p>
        </p:txBody>
      </p:sp>
    </p:spTree>
    <p:extLst>
      <p:ext uri="{BB962C8B-B14F-4D97-AF65-F5344CB8AC3E}">
        <p14:creationId xmlns:p14="http://schemas.microsoft.com/office/powerpoint/2010/main" val="371181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But we don’t any</a:t>
            </a:r>
            <a:r>
              <a:rPr lang="en-US" baseline="0" dirty="0"/>
              <a:t> more!</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30</a:t>
            </a:fld>
            <a:endParaRPr lang="en-US"/>
          </a:p>
        </p:txBody>
      </p:sp>
    </p:spTree>
    <p:extLst>
      <p:ext uri="{BB962C8B-B14F-4D97-AF65-F5344CB8AC3E}">
        <p14:creationId xmlns:p14="http://schemas.microsoft.com/office/powerpoint/2010/main" val="3477332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You see, when we accepted</a:t>
            </a:r>
            <a:r>
              <a:rPr lang="en-US" baseline="0" dirty="0"/>
              <a:t> Jesus as Savior, we cocooned in him --  we became believers “in Him” and God united us to Him.  So we are “in Him.”</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31</a:t>
            </a:fld>
            <a:endParaRPr lang="en-US"/>
          </a:p>
        </p:txBody>
      </p:sp>
    </p:spTree>
    <p:extLst>
      <p:ext uri="{BB962C8B-B14F-4D97-AF65-F5344CB8AC3E}">
        <p14:creationId xmlns:p14="http://schemas.microsoft.com/office/powerpoint/2010/main" val="240176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As a result</a:t>
            </a:r>
            <a:r>
              <a:rPr lang="en-US" baseline="0" dirty="0"/>
              <a:t> the old caterpillar me is gone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32</a:t>
            </a:fld>
            <a:endParaRPr lang="en-US"/>
          </a:p>
        </p:txBody>
      </p:sp>
    </p:spTree>
    <p:extLst>
      <p:ext uri="{BB962C8B-B14F-4D97-AF65-F5344CB8AC3E}">
        <p14:creationId xmlns:p14="http://schemas.microsoft.com/office/powerpoint/2010/main" val="171663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https://static.pexels.com/photos/110854/pexels-photo-110854.jpeg</a:t>
            </a:r>
          </a:p>
          <a:p>
            <a:endParaRPr lang="en-US" dirty="0"/>
          </a:p>
          <a:p>
            <a:r>
              <a:rPr lang="en-US" dirty="0"/>
              <a:t>Now</a:t>
            </a:r>
            <a:r>
              <a:rPr lang="en-US" baseline="0" dirty="0"/>
              <a:t> I’m not talking about being “crazy in love,”  I’m talking about “crazy love.”  There is a difference.</a:t>
            </a:r>
          </a:p>
          <a:p>
            <a:endParaRPr lang="en-US" baseline="0" dirty="0"/>
          </a:p>
          <a:p>
            <a:r>
              <a:rPr lang="en-US" baseline="0" dirty="0"/>
              <a:t>“Crazy in love” = an extreme feeling.  He or she is like totally in love and does really stupid things that reflect it.  Like acting </a:t>
            </a:r>
            <a:r>
              <a:rPr lang="en-US" baseline="0" dirty="0" err="1"/>
              <a:t>ga-ga</a:t>
            </a:r>
            <a:r>
              <a:rPr lang="en-US" baseline="0" dirty="0"/>
              <a:t> in public. </a:t>
            </a:r>
          </a:p>
          <a:p>
            <a:r>
              <a:rPr lang="en-US" baseline="0" dirty="0"/>
              <a:t>“Crazy love” = an extreme act of supreme sacrifice putting others before yourself. Like what Jesus did for us in coming into the world to save us! That was CRAZY LOVE!</a:t>
            </a:r>
          </a:p>
          <a:p>
            <a:endParaRPr lang="en-US" baseline="0" dirty="0"/>
          </a:p>
          <a:p>
            <a:r>
              <a:rPr lang="en-US" baseline="0" dirty="0"/>
              <a:t>You see when we act like that we have CRAZY LOVE too!</a:t>
            </a:r>
          </a:p>
          <a:p>
            <a:endParaRPr lang="en-US" baseline="0" dirty="0"/>
          </a:p>
          <a:p>
            <a:r>
              <a:rPr lang="en-US" baseline="0" dirty="0"/>
              <a:t>Crazy Love is what our passage today is about. </a:t>
            </a:r>
          </a:p>
          <a:p>
            <a:endParaRPr lang="en-US" baseline="0" dirty="0"/>
          </a:p>
          <a:p>
            <a:r>
              <a:rPr lang="en-US" baseline="0" dirty="0"/>
              <a:t>OR introduce with ... </a:t>
            </a:r>
          </a:p>
          <a:p>
            <a:endParaRPr lang="en-US" baseline="0" dirty="0"/>
          </a:p>
          <a:p>
            <a:r>
              <a:rPr lang="en-US" sz="1200" b="1" i="1" kern="1200" dirty="0">
                <a:solidFill>
                  <a:schemeClr val="tx1"/>
                </a:solidFill>
                <a:effectLst/>
                <a:latin typeface="+mn-lt"/>
                <a:ea typeface="+mn-ea"/>
                <a:cs typeface="+mn-cs"/>
              </a:rPr>
              <a:t>He Gave His Son</a:t>
            </a:r>
          </a:p>
          <a:p>
            <a:r>
              <a:rPr lang="en-US" sz="1200" b="1" i="0" kern="1200" dirty="0">
                <a:solidFill>
                  <a:schemeClr val="tx1"/>
                </a:solidFill>
                <a:effectLst/>
                <a:latin typeface="+mn-lt"/>
                <a:ea typeface="+mn-ea"/>
                <a:cs typeface="+mn-cs"/>
              </a:rPr>
              <a:t>Illustration Information</a:t>
            </a:r>
          </a:p>
          <a:p>
            <a:r>
              <a:rPr lang="en-US" sz="1200" b="0" i="0" kern="1200" dirty="0">
                <a:solidFill>
                  <a:schemeClr val="tx1"/>
                </a:solidFill>
                <a:effectLst/>
                <a:latin typeface="+mn-lt"/>
                <a:ea typeface="+mn-ea"/>
                <a:cs typeface="+mn-cs"/>
              </a:rPr>
              <a:t>Title He Gave His Son Author Unknown</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Referencesent</a:t>
            </a:r>
            <a:r>
              <a:rPr lang="en-US" sz="1200" b="0" i="0" kern="1200" dirty="0">
                <a:solidFill>
                  <a:schemeClr val="tx1"/>
                </a:solidFill>
                <a:effectLst/>
                <a:latin typeface="+mn-lt"/>
                <a:ea typeface="+mn-ea"/>
                <a:cs typeface="+mn-cs"/>
              </a:rPr>
              <a:t> to me on the internet by Laura </a:t>
            </a:r>
            <a:r>
              <a:rPr lang="en-US" sz="1200" b="0" i="0" kern="1200" dirty="0" err="1">
                <a:solidFill>
                  <a:schemeClr val="tx1"/>
                </a:solidFill>
                <a:effectLst/>
                <a:latin typeface="+mn-lt"/>
                <a:ea typeface="+mn-ea"/>
                <a:cs typeface="+mn-cs"/>
              </a:rPr>
              <a:t>MerrillSubmitted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ByEllen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KlinkeSubmitted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OnMarch</a:t>
            </a:r>
            <a:r>
              <a:rPr lang="en-US" sz="1200" b="0" i="0" kern="1200" dirty="0">
                <a:solidFill>
                  <a:schemeClr val="tx1"/>
                </a:solidFill>
                <a:effectLst/>
                <a:latin typeface="+mn-lt"/>
                <a:ea typeface="+mn-ea"/>
                <a:cs typeface="+mn-cs"/>
              </a:rPr>
              <a:t> 20, 2006Last </a:t>
            </a:r>
            <a:r>
              <a:rPr lang="en-US" sz="1200" b="0" i="0" kern="1200" dirty="0" err="1">
                <a:solidFill>
                  <a:schemeClr val="tx1"/>
                </a:solidFill>
                <a:effectLst/>
                <a:latin typeface="+mn-lt"/>
                <a:ea typeface="+mn-ea"/>
                <a:cs typeface="+mn-cs"/>
              </a:rPr>
              <a:t>ModifiedDecember</a:t>
            </a:r>
            <a:r>
              <a:rPr lang="en-US" sz="1200" b="0" i="0" kern="1200" dirty="0">
                <a:solidFill>
                  <a:schemeClr val="tx1"/>
                </a:solidFill>
                <a:effectLst/>
                <a:latin typeface="+mn-lt"/>
                <a:ea typeface="+mn-ea"/>
                <a:cs typeface="+mn-cs"/>
              </a:rPr>
              <a:t> 9, 2006</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a few of the usual Sunday evening hymns, the church's pastor slowly stood up, walked over to the pulpit and, before he gave his sermon for the evening, briefly introduced a guest minister who was in the service that evening. In the introduction, the pastor told the congregation that the guest minister was one of his dearest childhood friends and that he wanted him to have a few moments to greet the church and share whatever he felt would be appropriate for the service.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that, an elderly man stepped up to the pulpit and began to speak. "A father, his son, and a friend of his son were sailing off the Pacific coast," he began, "when a fast-approaching storm blocked any attempt to get back to the shore. The waves were so high, that even though the father was an experienced sailor, he could not keep the boat upright and the three were swept into the ocean as the boat capsized."</a:t>
            </a:r>
          </a:p>
          <a:p>
            <a:r>
              <a:rPr lang="en-US" sz="1200" b="0" i="0" kern="1200" dirty="0">
                <a:solidFill>
                  <a:schemeClr val="tx1"/>
                </a:solidFill>
                <a:effectLst/>
                <a:latin typeface="+mn-lt"/>
                <a:ea typeface="+mn-ea"/>
                <a:cs typeface="+mn-cs"/>
              </a:rPr>
              <a:t>The old man hesitated for a moment, making eye contact with two teenagers who were, for the first time since the service began, looking somewhat interested in his story.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aged minister continued with his story. "Grabbing a rescue line, the father had to make the most excruciating decision of his life: to which boy would he throw the other end of the life line? He only had seconds to make the decision. The father knew that his son was a Christian and he, also, knew that his son's friend was not. The agony of his decision could not be matched by the torrent of waves.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the father yelled out, "I love you, son!" he threw out the lifeline to his son's friend. By the time the father had pulled the friend back to the capsized boat, his son had disappeared beneath the raging swells into the black of night. His body was never recovered.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this time, the two teenagers were sitting up straight in the pew, anxiously waiting for the next words to come out of the old minister's mouth.</a:t>
            </a:r>
          </a:p>
          <a:p>
            <a:r>
              <a:rPr lang="en-US" sz="1200" b="0" i="0" kern="1200" dirty="0">
                <a:solidFill>
                  <a:schemeClr val="tx1"/>
                </a:solidFill>
                <a:effectLst/>
                <a:latin typeface="+mn-lt"/>
                <a:ea typeface="+mn-ea"/>
                <a:cs typeface="+mn-cs"/>
              </a:rPr>
              <a:t>"The father," he continued, "knew his son would step into eternity with Jesus and he could not bear the thought of his son's friend stepping into an eternity without Jesus. Therefore, he sacrificed his son to save the son's friend.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great is the love of God that he should do the same for us. Our heavenly father sacrificed his only-begotten son that we could be saved. I urge you to accept his offer to rescue you and take a hold of the life line he is throwing out to you in this service." With that, the old man turned and sat back down in his chair as silence filled the room.</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pastor again walked slowly to the pulpit and delivered a brief sermon with an invitation at the end. However, no one responded to the appeal.</a:t>
            </a:r>
          </a:p>
          <a:p>
            <a:r>
              <a:rPr lang="en-US" sz="1200" b="0" i="0" kern="1200" dirty="0">
                <a:solidFill>
                  <a:schemeClr val="tx1"/>
                </a:solidFill>
                <a:effectLst/>
                <a:latin typeface="+mn-lt"/>
                <a:ea typeface="+mn-ea"/>
                <a:cs typeface="+mn-cs"/>
              </a:rPr>
              <a:t>Within minutes after the service ended, the two teenagers were at the old man's side. "That was a nice story," politely stated one of them, "but I don't think it was very realistic for a father to give up his only son's life in hopes that the other boy would become a Christian.“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you've got a point there," the old man replied glancing down at his worn Bible. A big smile broadened his narrow face. He once again looked up at the boys and said, "It sure isn't very realistic, is it? But I’m standing here today to tell you that story gives me a glimpse of what it must have been like for God to give up his son for me. You see, I was that father and your pastor is my son's friend.“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That’s a crazy love!!!</a:t>
            </a:r>
          </a:p>
          <a:p>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a:t>
            </a:fld>
            <a:endParaRPr lang="en-US"/>
          </a:p>
        </p:txBody>
      </p:sp>
    </p:spTree>
    <p:extLst>
      <p:ext uri="{BB962C8B-B14F-4D97-AF65-F5344CB8AC3E}">
        <p14:creationId xmlns:p14="http://schemas.microsoft.com/office/powerpoint/2010/main" val="92209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The new Butterfly me has come.  I’m different</a:t>
            </a:r>
            <a:r>
              <a:rPr lang="en-US" baseline="0" dirty="0"/>
              <a:t> now!</a:t>
            </a:r>
          </a:p>
          <a:p>
            <a:endParaRPr lang="en-US" baseline="0" dirty="0"/>
          </a:p>
          <a:p>
            <a:r>
              <a:rPr lang="en-US" baseline="0" dirty="0"/>
              <a:t>And everyone can see it.  It people can’t see the drastic change from the old caterpillar you to a new butterfly you—then you may be fooling yourself and may need to go into a conversion cocoon with Jesus today.  He will radically change you life .  He did mine.  </a:t>
            </a:r>
          </a:p>
          <a:p>
            <a:endParaRPr lang="en-US" baseline="0" dirty="0"/>
          </a:p>
          <a:p>
            <a:r>
              <a:rPr lang="en-US" baseline="0" dirty="0"/>
              <a:t>You see, CRAZY LOVE CHANGES US.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33</a:t>
            </a:fld>
            <a:endParaRPr lang="en-US"/>
          </a:p>
        </p:txBody>
      </p:sp>
    </p:spTree>
    <p:extLst>
      <p:ext uri="{BB962C8B-B14F-4D97-AF65-F5344CB8AC3E}">
        <p14:creationId xmlns:p14="http://schemas.microsoft.com/office/powerpoint/2010/main" val="1138808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Caterpillar to Butterfly </a:t>
            </a:r>
          </a:p>
          <a:p>
            <a:endParaRPr lang="en-US" dirty="0"/>
          </a:p>
          <a:p>
            <a:r>
              <a:rPr lang="en-US" dirty="0"/>
              <a:t>The new Butterfly me has come.  I’m different</a:t>
            </a:r>
            <a:r>
              <a:rPr lang="en-US" baseline="0" dirty="0"/>
              <a:t> now!</a:t>
            </a:r>
          </a:p>
          <a:p>
            <a:endParaRPr lang="en-US" baseline="0" dirty="0"/>
          </a:p>
          <a:p>
            <a:r>
              <a:rPr lang="en-US" baseline="0" dirty="0"/>
              <a:t>And everyone can see it.  It people can’t see the drastic change from the old caterpillar you to a new butterfly you—then you may be fooling yourself and may need to go into a conversion cocoon with Jesus today.  He will radically change you life .  He did mine.  </a:t>
            </a:r>
          </a:p>
          <a:p>
            <a:endParaRPr lang="en-US" baseline="0" dirty="0"/>
          </a:p>
          <a:p>
            <a:r>
              <a:rPr lang="en-US" baseline="0" dirty="0"/>
              <a:t>You see, CRAZY LOVE CHANGES US.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34</a:t>
            </a:fld>
            <a:endParaRPr lang="en-US"/>
          </a:p>
        </p:txBody>
      </p:sp>
    </p:spTree>
    <p:extLst>
      <p:ext uri="{BB962C8B-B14F-4D97-AF65-F5344CB8AC3E}">
        <p14:creationId xmlns:p14="http://schemas.microsoft.com/office/powerpoint/2010/main" val="2593041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p:txBody>
      </p:sp>
      <p:sp>
        <p:nvSpPr>
          <p:cNvPr id="4" name="Slide Number Placeholder 3"/>
          <p:cNvSpPr>
            <a:spLocks noGrp="1"/>
          </p:cNvSpPr>
          <p:nvPr>
            <p:ph type="sldNum" sz="quarter" idx="10"/>
          </p:nvPr>
        </p:nvSpPr>
        <p:spPr/>
        <p:txBody>
          <a:bodyPr/>
          <a:lstStyle/>
          <a:p>
            <a:fld id="{6D37A231-6CD1-415F-8D6C-82AA32EDBA23}" type="slidenum">
              <a:rPr lang="en-US" smtClean="0"/>
              <a:t>35</a:t>
            </a:fld>
            <a:endParaRPr lang="en-US"/>
          </a:p>
        </p:txBody>
      </p:sp>
    </p:spTree>
    <p:extLst>
      <p:ext uri="{BB962C8B-B14F-4D97-AF65-F5344CB8AC3E}">
        <p14:creationId xmlns:p14="http://schemas.microsoft.com/office/powerpoint/2010/main" val="3395300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p:txBody>
      </p:sp>
      <p:sp>
        <p:nvSpPr>
          <p:cNvPr id="4" name="Slide Number Placeholder 3"/>
          <p:cNvSpPr>
            <a:spLocks noGrp="1"/>
          </p:cNvSpPr>
          <p:nvPr>
            <p:ph type="sldNum" sz="quarter" idx="10"/>
          </p:nvPr>
        </p:nvSpPr>
        <p:spPr/>
        <p:txBody>
          <a:bodyPr/>
          <a:lstStyle/>
          <a:p>
            <a:fld id="{6D37A231-6CD1-415F-8D6C-82AA32EDBA23}" type="slidenum">
              <a:rPr lang="en-US" smtClean="0"/>
              <a:t>36</a:t>
            </a:fld>
            <a:endParaRPr lang="en-US"/>
          </a:p>
        </p:txBody>
      </p:sp>
    </p:spTree>
    <p:extLst>
      <p:ext uri="{BB962C8B-B14F-4D97-AF65-F5344CB8AC3E}">
        <p14:creationId xmlns:p14="http://schemas.microsoft.com/office/powerpoint/2010/main" val="3362831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a:p>
            <a:endParaRPr lang="en-US" dirty="0"/>
          </a:p>
          <a:p>
            <a:r>
              <a:rPr lang="en-US" dirty="0"/>
              <a:t>Earth = https://pixabay.com/en/earth-planet-front-side-back-11593/</a:t>
            </a:r>
          </a:p>
          <a:p>
            <a:endParaRPr lang="en-US" dirty="0"/>
          </a:p>
          <a:p>
            <a:r>
              <a:rPr lang="en-US" dirty="0"/>
              <a:t>Jesus on</a:t>
            </a:r>
            <a:r>
              <a:rPr lang="en-US" baseline="0" dirty="0"/>
              <a:t> the cross = https://upload.wikimedia.org/wikipedia/commons/b/be/Crucifixion_by_Rembrandt_%281631%2C_S.Vincent_du_Mas-d%27Agenais%29.jpg</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37</a:t>
            </a:fld>
            <a:endParaRPr lang="en-US"/>
          </a:p>
        </p:txBody>
      </p:sp>
    </p:spTree>
    <p:extLst>
      <p:ext uri="{BB962C8B-B14F-4D97-AF65-F5344CB8AC3E}">
        <p14:creationId xmlns:p14="http://schemas.microsoft.com/office/powerpoint/2010/main" val="2917341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a:p>
            <a:endParaRPr lang="en-US" dirty="0"/>
          </a:p>
          <a:p>
            <a:r>
              <a:rPr lang="en-US" dirty="0"/>
              <a:t>Earth = https://pixabay.com/en/earth-planet-front-side-back-11593/</a:t>
            </a:r>
          </a:p>
        </p:txBody>
      </p:sp>
      <p:sp>
        <p:nvSpPr>
          <p:cNvPr id="4" name="Slide Number Placeholder 3"/>
          <p:cNvSpPr>
            <a:spLocks noGrp="1"/>
          </p:cNvSpPr>
          <p:nvPr>
            <p:ph type="sldNum" sz="quarter" idx="10"/>
          </p:nvPr>
        </p:nvSpPr>
        <p:spPr/>
        <p:txBody>
          <a:bodyPr/>
          <a:lstStyle/>
          <a:p>
            <a:fld id="{6D37A231-6CD1-415F-8D6C-82AA32EDBA23}" type="slidenum">
              <a:rPr lang="en-US" smtClean="0"/>
              <a:t>38</a:t>
            </a:fld>
            <a:endParaRPr lang="en-US"/>
          </a:p>
        </p:txBody>
      </p:sp>
    </p:spTree>
    <p:extLst>
      <p:ext uri="{BB962C8B-B14F-4D97-AF65-F5344CB8AC3E}">
        <p14:creationId xmlns:p14="http://schemas.microsoft.com/office/powerpoint/2010/main" val="480646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a:p>
            <a:endParaRPr lang="en-US" dirty="0"/>
          </a:p>
          <a:p>
            <a:r>
              <a:rPr lang="en-US" dirty="0"/>
              <a:t>Earth = https://pixabay.com/en/earth-planet-front-side-back-11593/</a:t>
            </a:r>
          </a:p>
          <a:p>
            <a:endParaRPr lang="en-US" dirty="0"/>
          </a:p>
          <a:p>
            <a:r>
              <a:rPr lang="en-US" dirty="0"/>
              <a:t>Finger pointing = https://static.pexels.com/photos/289844/pexels-photo-289844.png</a:t>
            </a:r>
          </a:p>
        </p:txBody>
      </p:sp>
      <p:sp>
        <p:nvSpPr>
          <p:cNvPr id="4" name="Slide Number Placeholder 3"/>
          <p:cNvSpPr>
            <a:spLocks noGrp="1"/>
          </p:cNvSpPr>
          <p:nvPr>
            <p:ph type="sldNum" sz="quarter" idx="10"/>
          </p:nvPr>
        </p:nvSpPr>
        <p:spPr/>
        <p:txBody>
          <a:bodyPr/>
          <a:lstStyle/>
          <a:p>
            <a:fld id="{6D37A231-6CD1-415F-8D6C-82AA32EDBA23}" type="slidenum">
              <a:rPr lang="en-US" smtClean="0"/>
              <a:t>39</a:t>
            </a:fld>
            <a:endParaRPr lang="en-US"/>
          </a:p>
        </p:txBody>
      </p:sp>
    </p:spTree>
    <p:extLst>
      <p:ext uri="{BB962C8B-B14F-4D97-AF65-F5344CB8AC3E}">
        <p14:creationId xmlns:p14="http://schemas.microsoft.com/office/powerpoint/2010/main" val="2189365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a:p>
            <a:endParaRPr lang="en-US" dirty="0"/>
          </a:p>
          <a:p>
            <a:r>
              <a:rPr lang="en-US" dirty="0"/>
              <a:t>Earth = https://pixabay.com/en/earth-planet-front-side-back-11593/</a:t>
            </a:r>
          </a:p>
        </p:txBody>
      </p:sp>
      <p:sp>
        <p:nvSpPr>
          <p:cNvPr id="4" name="Slide Number Placeholder 3"/>
          <p:cNvSpPr>
            <a:spLocks noGrp="1"/>
          </p:cNvSpPr>
          <p:nvPr>
            <p:ph type="sldNum" sz="quarter" idx="10"/>
          </p:nvPr>
        </p:nvSpPr>
        <p:spPr/>
        <p:txBody>
          <a:bodyPr/>
          <a:lstStyle/>
          <a:p>
            <a:fld id="{6D37A231-6CD1-415F-8D6C-82AA32EDBA23}" type="slidenum">
              <a:rPr lang="en-US" smtClean="0"/>
              <a:t>40</a:t>
            </a:fld>
            <a:endParaRPr lang="en-US"/>
          </a:p>
        </p:txBody>
      </p:sp>
    </p:spTree>
    <p:extLst>
      <p:ext uri="{BB962C8B-B14F-4D97-AF65-F5344CB8AC3E}">
        <p14:creationId xmlns:p14="http://schemas.microsoft.com/office/powerpoint/2010/main" val="2987191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=https://pixabay.com/en/fireball-explosion-devastation-422748/</a:t>
            </a:r>
          </a:p>
          <a:p>
            <a:endParaRPr lang="en-US" dirty="0"/>
          </a:p>
          <a:p>
            <a:r>
              <a:rPr lang="en-US" dirty="0"/>
              <a:t>Earth = https://pixabay.com/en/earth-planet-front-side-back-11593/</a:t>
            </a:r>
          </a:p>
        </p:txBody>
      </p:sp>
      <p:sp>
        <p:nvSpPr>
          <p:cNvPr id="4" name="Slide Number Placeholder 3"/>
          <p:cNvSpPr>
            <a:spLocks noGrp="1"/>
          </p:cNvSpPr>
          <p:nvPr>
            <p:ph type="sldNum" sz="quarter" idx="10"/>
          </p:nvPr>
        </p:nvSpPr>
        <p:spPr/>
        <p:txBody>
          <a:bodyPr/>
          <a:lstStyle/>
          <a:p>
            <a:fld id="{6D37A231-6CD1-415F-8D6C-82AA32EDBA23}" type="slidenum">
              <a:rPr lang="en-US" smtClean="0"/>
              <a:t>41</a:t>
            </a:fld>
            <a:endParaRPr lang="en-US"/>
          </a:p>
        </p:txBody>
      </p:sp>
    </p:spTree>
    <p:extLst>
      <p:ext uri="{BB962C8B-B14F-4D97-AF65-F5344CB8AC3E}">
        <p14:creationId xmlns:p14="http://schemas.microsoft.com/office/powerpoint/2010/main" val="1883087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man =https://pixabay.com/en/beach-idyllic-man-ocean-peaceful-1867017/</a:t>
            </a:r>
          </a:p>
          <a:p>
            <a:endParaRPr lang="en-US" dirty="0"/>
          </a:p>
          <a:p>
            <a:r>
              <a:rPr lang="en-US" dirty="0"/>
              <a:t>Embassy Seal =http://www.dondero.com/html%20sheets/embassy_usa.html</a:t>
            </a:r>
          </a:p>
          <a:p>
            <a:endParaRPr lang="en-US" dirty="0"/>
          </a:p>
          <a:p>
            <a:r>
              <a:rPr lang="en-US" dirty="0"/>
              <a:t>Bethany Church is the Embassy of the Most</a:t>
            </a:r>
            <a:r>
              <a:rPr lang="en-US" baseline="0" dirty="0"/>
              <a:t> High God.  We are Christ’s Ambassadors—we represent him to this world.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44</a:t>
            </a:fld>
            <a:endParaRPr lang="en-US"/>
          </a:p>
        </p:txBody>
      </p:sp>
    </p:spTree>
    <p:extLst>
      <p:ext uri="{BB962C8B-B14F-4D97-AF65-F5344CB8AC3E}">
        <p14:creationId xmlns:p14="http://schemas.microsoft.com/office/powerpoint/2010/main" val="240989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https://pixabay.com/en/brain-energy-thought-mental-1845940/</a:t>
            </a:r>
          </a:p>
        </p:txBody>
      </p:sp>
      <p:sp>
        <p:nvSpPr>
          <p:cNvPr id="4" name="Slide Number Placeholder 3"/>
          <p:cNvSpPr>
            <a:spLocks noGrp="1"/>
          </p:cNvSpPr>
          <p:nvPr>
            <p:ph type="sldNum" sz="quarter" idx="10"/>
          </p:nvPr>
        </p:nvSpPr>
        <p:spPr/>
        <p:txBody>
          <a:bodyPr/>
          <a:lstStyle/>
          <a:p>
            <a:fld id="{6D37A231-6CD1-415F-8D6C-82AA32EDBA23}" type="slidenum">
              <a:rPr lang="en-US" smtClean="0"/>
              <a:t>4</a:t>
            </a:fld>
            <a:endParaRPr lang="en-US"/>
          </a:p>
        </p:txBody>
      </p:sp>
    </p:spTree>
    <p:extLst>
      <p:ext uri="{BB962C8B-B14F-4D97-AF65-F5344CB8AC3E}">
        <p14:creationId xmlns:p14="http://schemas.microsoft.com/office/powerpoint/2010/main" val="41784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man =https://pixabay.com/en/beach-idyllic-man-ocean-peaceful-1867017/</a:t>
            </a:r>
          </a:p>
          <a:p>
            <a:endParaRPr lang="en-US" dirty="0"/>
          </a:p>
          <a:p>
            <a:r>
              <a:rPr lang="en-US" dirty="0"/>
              <a:t>We take His</a:t>
            </a:r>
            <a:r>
              <a:rPr lang="en-US" baseline="0" dirty="0"/>
              <a:t> message to this world.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45</a:t>
            </a:fld>
            <a:endParaRPr lang="en-US"/>
          </a:p>
        </p:txBody>
      </p:sp>
    </p:spTree>
    <p:extLst>
      <p:ext uri="{BB962C8B-B14F-4D97-AF65-F5344CB8AC3E}">
        <p14:creationId xmlns:p14="http://schemas.microsoft.com/office/powerpoint/2010/main" val="4291799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man =https://pixabay.com/en/beach-idyllic-man-ocean-peaceful-1867017/</a:t>
            </a:r>
          </a:p>
        </p:txBody>
      </p:sp>
      <p:sp>
        <p:nvSpPr>
          <p:cNvPr id="4" name="Slide Number Placeholder 3"/>
          <p:cNvSpPr>
            <a:spLocks noGrp="1"/>
          </p:cNvSpPr>
          <p:nvPr>
            <p:ph type="sldNum" sz="quarter" idx="10"/>
          </p:nvPr>
        </p:nvSpPr>
        <p:spPr/>
        <p:txBody>
          <a:bodyPr/>
          <a:lstStyle/>
          <a:p>
            <a:fld id="{6D37A231-6CD1-415F-8D6C-82AA32EDBA23}" type="slidenum">
              <a:rPr lang="en-US" smtClean="0"/>
              <a:t>46</a:t>
            </a:fld>
            <a:endParaRPr lang="en-US"/>
          </a:p>
        </p:txBody>
      </p:sp>
    </p:spTree>
    <p:extLst>
      <p:ext uri="{BB962C8B-B14F-4D97-AF65-F5344CB8AC3E}">
        <p14:creationId xmlns:p14="http://schemas.microsoft.com/office/powerpoint/2010/main" val="4131916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SPOT</a:t>
            </a:r>
            <a:r>
              <a:rPr lang="en-US" baseline="0" dirty="0"/>
              <a:t> = https://pixabay.com/en/hole-black-spot-dirt-dirty-1991881/</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49</a:t>
            </a:fld>
            <a:endParaRPr lang="en-US"/>
          </a:p>
        </p:txBody>
      </p:sp>
    </p:spTree>
    <p:extLst>
      <p:ext uri="{BB962C8B-B14F-4D97-AF65-F5344CB8AC3E}">
        <p14:creationId xmlns:p14="http://schemas.microsoft.com/office/powerpoint/2010/main" val="1800937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a:t>
            </a:r>
            <a:r>
              <a:rPr lang="en-US" baseline="0" dirty="0"/>
              <a:t> is like Waterford – a city</a:t>
            </a:r>
          </a:p>
          <a:p>
            <a:endParaRPr lang="en-US" baseline="0" dirty="0"/>
          </a:p>
          <a:p>
            <a:r>
              <a:rPr lang="en-US" baseline="0" dirty="0" err="1"/>
              <a:t>Jueda</a:t>
            </a:r>
            <a:r>
              <a:rPr lang="en-US" baseline="0" dirty="0"/>
              <a:t> and Samaria are like stares – Michigan and Ohio</a:t>
            </a:r>
          </a:p>
          <a:p>
            <a:endParaRPr lang="en-US" baseline="0" dirty="0"/>
          </a:p>
          <a:p>
            <a:r>
              <a:rPr lang="en-US" baseline="0" dirty="0"/>
              <a:t>Ends of the earth is like HUNGARY ....</a:t>
            </a:r>
            <a:endParaRPr lang="en-US" dirty="0"/>
          </a:p>
        </p:txBody>
      </p:sp>
      <p:sp>
        <p:nvSpPr>
          <p:cNvPr id="4" name="Slide Number Placeholder 3"/>
          <p:cNvSpPr>
            <a:spLocks noGrp="1"/>
          </p:cNvSpPr>
          <p:nvPr>
            <p:ph type="sldNum" sz="quarter" idx="10"/>
          </p:nvPr>
        </p:nvSpPr>
        <p:spPr/>
        <p:txBody>
          <a:bodyPr/>
          <a:lstStyle/>
          <a:p>
            <a:fld id="{6D37A231-6CD1-415F-8D6C-82AA32EDBA23}" type="slidenum">
              <a:rPr lang="en-US" smtClean="0"/>
              <a:t>60</a:t>
            </a:fld>
            <a:endParaRPr lang="en-US"/>
          </a:p>
        </p:txBody>
      </p:sp>
    </p:spTree>
    <p:extLst>
      <p:ext uri="{BB962C8B-B14F-4D97-AF65-F5344CB8AC3E}">
        <p14:creationId xmlns:p14="http://schemas.microsoft.com/office/powerpoint/2010/main" val="963338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https://static.pexels.com/photos/110854/pexels-photo-110854.jpeg</a:t>
            </a:r>
          </a:p>
        </p:txBody>
      </p:sp>
      <p:sp>
        <p:nvSpPr>
          <p:cNvPr id="4" name="Slide Number Placeholder 3"/>
          <p:cNvSpPr>
            <a:spLocks noGrp="1"/>
          </p:cNvSpPr>
          <p:nvPr>
            <p:ph type="sldNum" sz="quarter" idx="10"/>
          </p:nvPr>
        </p:nvSpPr>
        <p:spPr/>
        <p:txBody>
          <a:bodyPr/>
          <a:lstStyle/>
          <a:p>
            <a:fld id="{6D37A231-6CD1-415F-8D6C-82AA32EDBA23}" type="slidenum">
              <a:rPr lang="en-US" smtClean="0"/>
              <a:t>62</a:t>
            </a:fld>
            <a:endParaRPr lang="en-US"/>
          </a:p>
        </p:txBody>
      </p:sp>
    </p:spTree>
    <p:extLst>
      <p:ext uri="{BB962C8B-B14F-4D97-AF65-F5344CB8AC3E}">
        <p14:creationId xmlns:p14="http://schemas.microsoft.com/office/powerpoint/2010/main" val="381889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https://pixabay.com/en/brain-energy-thought-mental-1845940/</a:t>
            </a:r>
          </a:p>
        </p:txBody>
      </p:sp>
      <p:sp>
        <p:nvSpPr>
          <p:cNvPr id="4" name="Slide Number Placeholder 3"/>
          <p:cNvSpPr>
            <a:spLocks noGrp="1"/>
          </p:cNvSpPr>
          <p:nvPr>
            <p:ph type="sldNum" sz="quarter" idx="10"/>
          </p:nvPr>
        </p:nvSpPr>
        <p:spPr/>
        <p:txBody>
          <a:bodyPr/>
          <a:lstStyle/>
          <a:p>
            <a:fld id="{6D37A231-6CD1-415F-8D6C-82AA32EDBA23}" type="slidenum">
              <a:rPr lang="en-US" smtClean="0"/>
              <a:t>5</a:t>
            </a:fld>
            <a:endParaRPr lang="en-US"/>
          </a:p>
        </p:txBody>
      </p:sp>
    </p:spTree>
    <p:extLst>
      <p:ext uri="{BB962C8B-B14F-4D97-AF65-F5344CB8AC3E}">
        <p14:creationId xmlns:p14="http://schemas.microsoft.com/office/powerpoint/2010/main" val="408453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Thornes on Bible = https://pixabay.com/en/love-died-cross-thorns-crown-699480/</a:t>
            </a:r>
          </a:p>
        </p:txBody>
      </p:sp>
      <p:sp>
        <p:nvSpPr>
          <p:cNvPr id="4" name="Slide Number Placeholder 3"/>
          <p:cNvSpPr>
            <a:spLocks noGrp="1"/>
          </p:cNvSpPr>
          <p:nvPr>
            <p:ph type="sldNum" sz="quarter" idx="10"/>
          </p:nvPr>
        </p:nvSpPr>
        <p:spPr/>
        <p:txBody>
          <a:bodyPr/>
          <a:lstStyle/>
          <a:p>
            <a:fld id="{6D37A231-6CD1-415F-8D6C-82AA32EDBA23}" type="slidenum">
              <a:rPr lang="en-US" smtClean="0"/>
              <a:t>6</a:t>
            </a:fld>
            <a:endParaRPr lang="en-US"/>
          </a:p>
        </p:txBody>
      </p:sp>
    </p:spTree>
    <p:extLst>
      <p:ext uri="{BB962C8B-B14F-4D97-AF65-F5344CB8AC3E}">
        <p14:creationId xmlns:p14="http://schemas.microsoft.com/office/powerpoint/2010/main" val="157278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Thornes on Bible = https://pixabay.com/en/love-died-cross-thorns-crown-699480/</a:t>
            </a:r>
          </a:p>
        </p:txBody>
      </p:sp>
      <p:sp>
        <p:nvSpPr>
          <p:cNvPr id="4" name="Slide Number Placeholder 3"/>
          <p:cNvSpPr>
            <a:spLocks noGrp="1"/>
          </p:cNvSpPr>
          <p:nvPr>
            <p:ph type="sldNum" sz="quarter" idx="10"/>
          </p:nvPr>
        </p:nvSpPr>
        <p:spPr/>
        <p:txBody>
          <a:bodyPr/>
          <a:lstStyle/>
          <a:p>
            <a:fld id="{6D37A231-6CD1-415F-8D6C-82AA32EDBA23}" type="slidenum">
              <a:rPr lang="en-US" smtClean="0"/>
              <a:t>7</a:t>
            </a:fld>
            <a:endParaRPr lang="en-US"/>
          </a:p>
        </p:txBody>
      </p:sp>
    </p:spTree>
    <p:extLst>
      <p:ext uri="{BB962C8B-B14F-4D97-AF65-F5344CB8AC3E}">
        <p14:creationId xmlns:p14="http://schemas.microsoft.com/office/powerpoint/2010/main" val="4150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Thornes on Bible = https://pixabay.com/en/love-died-cross-thorns-crown-699480/</a:t>
            </a:r>
          </a:p>
        </p:txBody>
      </p:sp>
      <p:sp>
        <p:nvSpPr>
          <p:cNvPr id="4" name="Slide Number Placeholder 3"/>
          <p:cNvSpPr>
            <a:spLocks noGrp="1"/>
          </p:cNvSpPr>
          <p:nvPr>
            <p:ph type="sldNum" sz="quarter" idx="10"/>
          </p:nvPr>
        </p:nvSpPr>
        <p:spPr/>
        <p:txBody>
          <a:bodyPr/>
          <a:lstStyle/>
          <a:p>
            <a:fld id="{6D37A231-6CD1-415F-8D6C-82AA32EDBA23}" type="slidenum">
              <a:rPr lang="en-US" smtClean="0"/>
              <a:t>8</a:t>
            </a:fld>
            <a:endParaRPr lang="en-US"/>
          </a:p>
        </p:txBody>
      </p:sp>
    </p:spTree>
    <p:extLst>
      <p:ext uri="{BB962C8B-B14F-4D97-AF65-F5344CB8AC3E}">
        <p14:creationId xmlns:p14="http://schemas.microsoft.com/office/powerpoint/2010/main" val="317928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Thornes on Bible = https://pixabay.com/en/love-died-cross-thorns-crown-699480/</a:t>
            </a:r>
          </a:p>
        </p:txBody>
      </p:sp>
      <p:sp>
        <p:nvSpPr>
          <p:cNvPr id="4" name="Slide Number Placeholder 3"/>
          <p:cNvSpPr>
            <a:spLocks noGrp="1"/>
          </p:cNvSpPr>
          <p:nvPr>
            <p:ph type="sldNum" sz="quarter" idx="10"/>
          </p:nvPr>
        </p:nvSpPr>
        <p:spPr/>
        <p:txBody>
          <a:bodyPr/>
          <a:lstStyle/>
          <a:p>
            <a:fld id="{6D37A231-6CD1-415F-8D6C-82AA32EDBA23}" type="slidenum">
              <a:rPr lang="en-US" smtClean="0"/>
              <a:t>9</a:t>
            </a:fld>
            <a:endParaRPr lang="en-US"/>
          </a:p>
        </p:txBody>
      </p:sp>
    </p:spTree>
    <p:extLst>
      <p:ext uri="{BB962C8B-B14F-4D97-AF65-F5344CB8AC3E}">
        <p14:creationId xmlns:p14="http://schemas.microsoft.com/office/powerpoint/2010/main" val="192127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47ABEE-3E72-4138-B2D2-0145B03451E0}"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103882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7ABEE-3E72-4138-B2D2-0145B03451E0}"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273310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7ABEE-3E72-4138-B2D2-0145B03451E0}"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610530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11638" y="-93673"/>
            <a:ext cx="12415275" cy="7045346"/>
          </a:xfrm>
          <a:prstGeom prst="rect">
            <a:avLst/>
          </a:prstGeom>
        </p:spPr>
      </p:pic>
      <p:sp>
        <p:nvSpPr>
          <p:cNvPr id="2" name="Title 1"/>
          <p:cNvSpPr>
            <a:spLocks noGrp="1"/>
          </p:cNvSpPr>
          <p:nvPr>
            <p:ph type="title"/>
          </p:nvPr>
        </p:nvSpPr>
        <p:spPr/>
        <p:txBody>
          <a:bodyPr>
            <a:noAutofit/>
          </a:bodyPr>
          <a:lstStyle>
            <a:lvl1pPr>
              <a:defRPr sz="9600">
                <a:latin typeface="Feast of Flesh BB" panose="020B06030503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47ABEE-3E72-4138-B2D2-0145B03451E0}"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222475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47ABEE-3E72-4138-B2D2-0145B03451E0}"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375934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47ABEE-3E72-4138-B2D2-0145B03451E0}"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57662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47ABEE-3E72-4138-B2D2-0145B03451E0}"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310867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47ABEE-3E72-4138-B2D2-0145B03451E0}"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359997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7ABEE-3E72-4138-B2D2-0145B03451E0}"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157104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47ABEE-3E72-4138-B2D2-0145B03451E0}"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311417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47ABEE-3E72-4138-B2D2-0145B03451E0}"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0A17B-0011-4721-AE45-898CE59A374D}" type="slidenum">
              <a:rPr lang="en-US" smtClean="0"/>
              <a:t>‹#›</a:t>
            </a:fld>
            <a:endParaRPr lang="en-US"/>
          </a:p>
        </p:txBody>
      </p:sp>
    </p:spTree>
    <p:extLst>
      <p:ext uri="{BB962C8B-B14F-4D97-AF65-F5344CB8AC3E}">
        <p14:creationId xmlns:p14="http://schemas.microsoft.com/office/powerpoint/2010/main" val="21230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111638" y="-93673"/>
            <a:ext cx="12415275" cy="7045346"/>
          </a:xfrm>
          <a:prstGeom prst="rect">
            <a:avLst/>
          </a:prstGeom>
        </p:spPr>
      </p:pic>
      <p:sp>
        <p:nvSpPr>
          <p:cNvPr id="2" name="Title Placeholder 1"/>
          <p:cNvSpPr>
            <a:spLocks noGrp="1"/>
          </p:cNvSpPr>
          <p:nvPr>
            <p:ph type="title"/>
          </p:nvPr>
        </p:nvSpPr>
        <p:spPr>
          <a:xfrm>
            <a:off x="225911" y="365125"/>
            <a:ext cx="117903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5153" y="1825625"/>
            <a:ext cx="1185492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7ABEE-3E72-4138-B2D2-0145B03451E0}"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0A17B-0011-4721-AE45-898CE59A374D}" type="slidenum">
              <a:rPr lang="en-US" smtClean="0"/>
              <a:t>‹#›</a:t>
            </a:fld>
            <a:endParaRPr lang="en-US"/>
          </a:p>
        </p:txBody>
      </p:sp>
      <p:pic>
        <p:nvPicPr>
          <p:cNvPr id="8" name="Picture 7"/>
          <p:cNvPicPr>
            <a:picLocks noChangeAspect="1"/>
          </p:cNvPicPr>
          <p:nvPr userDrawn="1"/>
        </p:nvPicPr>
        <p:blipFill rotWithShape="1">
          <a:blip r:embed="rId14"/>
          <a:srcRect b="20767"/>
          <a:stretch/>
        </p:blipFill>
        <p:spPr>
          <a:xfrm>
            <a:off x="2926080" y="1591204"/>
            <a:ext cx="6274969" cy="4535276"/>
          </a:xfrm>
          <a:prstGeom prst="rect">
            <a:avLst/>
          </a:prstGeom>
          <a:effectLst>
            <a:glow rad="317500">
              <a:schemeClr val="tx1">
                <a:alpha val="36000"/>
              </a:schemeClr>
            </a:glow>
          </a:effectLst>
        </p:spPr>
      </p:pic>
    </p:spTree>
    <p:extLst>
      <p:ext uri="{BB962C8B-B14F-4D97-AF65-F5344CB8AC3E}">
        <p14:creationId xmlns:p14="http://schemas.microsoft.com/office/powerpoint/2010/main" val="1245331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0" kern="1200">
          <a:solidFill>
            <a:schemeClr val="bg1"/>
          </a:solidFill>
          <a:latin typeface="Impossible - 0" panose="020005060200000200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feast-of-flesh-bb.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hyperlink" Target="https://www.dafont.com/impossible.fo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font.com/feast-of-flesh-bb.fon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hyperlink" Target="https://www.dafont.com/impossible.fo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5420" y="116523"/>
            <a:ext cx="9144000" cy="1643697"/>
          </a:xfrm>
        </p:spPr>
        <p:txBody>
          <a:bodyPr>
            <a:normAutofit/>
          </a:bodyPr>
          <a:lstStyle/>
          <a:p>
            <a:r>
              <a:rPr lang="en-US" sz="9600" spc="100" dirty="0">
                <a:solidFill>
                  <a:schemeClr val="bg1"/>
                </a:solidFill>
              </a:rPr>
              <a:t>OUR MISSION:</a:t>
            </a:r>
            <a:endParaRPr lang="en-US" sz="9600" spc="100" dirty="0"/>
          </a:p>
        </p:txBody>
      </p:sp>
      <p:sp>
        <p:nvSpPr>
          <p:cNvPr id="3" name="Subtitle 2"/>
          <p:cNvSpPr>
            <a:spLocks noGrp="1"/>
          </p:cNvSpPr>
          <p:nvPr>
            <p:ph type="subTitle" idx="1"/>
          </p:nvPr>
        </p:nvSpPr>
        <p:spPr>
          <a:xfrm>
            <a:off x="1443545" y="4427818"/>
            <a:ext cx="9144000" cy="1655762"/>
          </a:xfrm>
        </p:spPr>
        <p:txBody>
          <a:bodyPr>
            <a:normAutofit/>
          </a:bodyPr>
          <a:lstStyle/>
          <a:p>
            <a:r>
              <a:rPr lang="en-US" sz="9600" b="0" dirty="0">
                <a:effectLst>
                  <a:outerShdw blurRad="38100" dist="38100" dir="2700000" algn="tl">
                    <a:srgbClr val="000000">
                      <a:alpha val="43137"/>
                    </a:srgbClr>
                  </a:outerShdw>
                </a:effectLst>
                <a:latin typeface="Feast of Flesh BB" panose="020B0603050302020204" pitchFamily="34" charset="0"/>
              </a:rPr>
              <a:t>Crazy Love!</a:t>
            </a:r>
          </a:p>
        </p:txBody>
      </p:sp>
      <p:sp>
        <p:nvSpPr>
          <p:cNvPr id="4" name="Rectangle 3"/>
          <p:cNvSpPr/>
          <p:nvPr/>
        </p:nvSpPr>
        <p:spPr>
          <a:xfrm>
            <a:off x="3794760" y="982980"/>
            <a:ext cx="91440" cy="14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DFB63A-1855-477E-A1B4-AE20549D03F4}"/>
              </a:ext>
            </a:extLst>
          </p:cNvPr>
          <p:cNvSpPr txBox="1"/>
          <p:nvPr/>
        </p:nvSpPr>
        <p:spPr>
          <a:xfrm>
            <a:off x="426720" y="5852160"/>
            <a:ext cx="11236960" cy="923330"/>
          </a:xfrm>
          <a:prstGeom prst="rect">
            <a:avLst/>
          </a:prstGeom>
          <a:noFill/>
        </p:spPr>
        <p:txBody>
          <a:bodyPr wrap="square" rtlCol="0">
            <a:spAutoFit/>
          </a:bodyPr>
          <a:lstStyle/>
          <a:p>
            <a:r>
              <a:rPr lang="en-US" dirty="0">
                <a:solidFill>
                  <a:schemeClr val="bg1"/>
                </a:solidFill>
              </a:rPr>
              <a:t>This lesson uses “Feast of Flesh” font, free at:  </a:t>
            </a:r>
            <a:r>
              <a:rPr lang="en-US" dirty="0">
                <a:solidFill>
                  <a:schemeClr val="bg1"/>
                </a:solidFill>
                <a:hlinkClick r:id="rId3"/>
              </a:rPr>
              <a:t>https://www.dafont.com/feast-of-flesh-bb.font</a:t>
            </a:r>
            <a:endParaRPr lang="en-US" dirty="0">
              <a:solidFill>
                <a:schemeClr val="bg1"/>
              </a:solidFill>
            </a:endParaRPr>
          </a:p>
          <a:p>
            <a:r>
              <a:rPr lang="en-US" dirty="0">
                <a:solidFill>
                  <a:schemeClr val="bg1"/>
                </a:solidFill>
              </a:rPr>
              <a:t>And “impossible-0”, free </a:t>
            </a:r>
            <a:r>
              <a:rPr lang="en-US">
                <a:solidFill>
                  <a:schemeClr val="bg1"/>
                </a:solidFill>
              </a:rPr>
              <a:t>at: </a:t>
            </a:r>
            <a:r>
              <a:rPr lang="en-US">
                <a:solidFill>
                  <a:schemeClr val="bg1"/>
                </a:solidFill>
                <a:hlinkClick r:id="rId4"/>
              </a:rPr>
              <a:t>https</a:t>
            </a:r>
            <a:r>
              <a:rPr lang="en-US" dirty="0">
                <a:solidFill>
                  <a:schemeClr val="bg1"/>
                </a:solidFill>
                <a:hlinkClick r:id="rId4"/>
              </a:rPr>
              <a:t>://www.dafont.com/impossible</a:t>
            </a:r>
            <a:r>
              <a:rPr lang="en-US">
                <a:solidFill>
                  <a:schemeClr val="bg1"/>
                </a:solidFill>
                <a:hlinkClick r:id="rId4"/>
              </a:rPr>
              <a:t>.font</a:t>
            </a:r>
            <a:endParaRPr lang="en-US">
              <a:solidFill>
                <a:schemeClr val="bg1"/>
              </a:solidFill>
            </a:endParaRPr>
          </a:p>
          <a:p>
            <a:endParaRPr lang="en-US" dirty="0">
              <a:solidFill>
                <a:schemeClr val="bg1"/>
              </a:solidFill>
            </a:endParaRPr>
          </a:p>
        </p:txBody>
      </p:sp>
      <p:pic>
        <p:nvPicPr>
          <p:cNvPr id="6" name="Picture 5">
            <a:extLst>
              <a:ext uri="{FF2B5EF4-FFF2-40B4-BE49-F238E27FC236}">
                <a16:creationId xmlns:a16="http://schemas.microsoft.com/office/drawing/2014/main" id="{CDCE6468-F34B-4B5B-847C-670327EF1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9580055" y="531717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5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6539" b="12222"/>
          <a:stretch/>
        </p:blipFill>
        <p:spPr>
          <a:xfrm>
            <a:off x="6146800" y="440019"/>
            <a:ext cx="6157495" cy="6538298"/>
          </a:xfrm>
          <a:prstGeom prst="rect">
            <a:avLst/>
          </a:prstGeom>
        </p:spPr>
      </p:pic>
      <p:pic>
        <p:nvPicPr>
          <p:cNvPr id="7" name="Picture 6"/>
          <p:cNvPicPr>
            <a:picLocks noChangeAspect="1"/>
          </p:cNvPicPr>
          <p:nvPr/>
        </p:nvPicPr>
        <p:blipFill>
          <a:blip r:embed="rId4"/>
          <a:stretch>
            <a:fillRect/>
          </a:stretch>
        </p:blipFill>
        <p:spPr>
          <a:xfrm>
            <a:off x="7933428" y="2813652"/>
            <a:ext cx="3231877" cy="4188727"/>
          </a:xfrm>
          <a:prstGeom prst="rect">
            <a:avLst/>
          </a:prstGeom>
        </p:spPr>
      </p:pic>
      <p:pic>
        <p:nvPicPr>
          <p:cNvPr id="13" name="Picture 12"/>
          <p:cNvPicPr>
            <a:picLocks noChangeAspect="1"/>
          </p:cNvPicPr>
          <p:nvPr/>
        </p:nvPicPr>
        <p:blipFill>
          <a:blip r:embed="rId5"/>
          <a:stretch>
            <a:fillRect/>
          </a:stretch>
        </p:blipFill>
        <p:spPr>
          <a:xfrm flipH="1">
            <a:off x="5334000" y="1952854"/>
            <a:ext cx="8616837" cy="5751738"/>
          </a:xfrm>
          <a:prstGeom prst="rect">
            <a:avLst/>
          </a:prstGeom>
        </p:spPr>
      </p:pic>
      <p:sp>
        <p:nvSpPr>
          <p:cNvPr id="2" name="Title 1"/>
          <p:cNvSpPr>
            <a:spLocks noGrp="1"/>
          </p:cNvSpPr>
          <p:nvPr>
            <p:ph type="title"/>
          </p:nvPr>
        </p:nvSpPr>
        <p:spPr/>
        <p:txBody>
          <a:bodyPr>
            <a:normAutofit/>
          </a:bodyPr>
          <a:lstStyle/>
          <a:p>
            <a:pPr algn="l"/>
            <a:r>
              <a:rPr lang="en-US" dirty="0"/>
              <a:t>1. Compels Us   </a:t>
            </a:r>
            <a:r>
              <a:rPr lang="en-US" sz="5400" dirty="0"/>
              <a:t>14-15</a:t>
            </a:r>
            <a:endParaRPr lang="en-US" dirty="0">
              <a:latin typeface="Feast of Flesh BB" panose="020B0603050302020204" pitchFamily="34" charset="0"/>
            </a:endParaRPr>
          </a:p>
        </p:txBody>
      </p:sp>
      <p:sp>
        <p:nvSpPr>
          <p:cNvPr id="3" name="Content Placeholder 2"/>
          <p:cNvSpPr>
            <a:spLocks noGrp="1"/>
          </p:cNvSpPr>
          <p:nvPr>
            <p:ph idx="1"/>
          </p:nvPr>
        </p:nvSpPr>
        <p:spPr>
          <a:xfrm>
            <a:off x="215154" y="1825625"/>
            <a:ext cx="6805078"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If we are out of our mind,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14</a:t>
            </a:r>
            <a:r>
              <a:rPr lang="en-US" dirty="0">
                <a:effectLst>
                  <a:outerShdw blurRad="38100" dist="38100" dir="2700000" algn="tl">
                    <a:srgbClr val="000000">
                      <a:alpha val="43137"/>
                    </a:srgbClr>
                  </a:outerShdw>
                </a:effectLst>
              </a:rPr>
              <a:t> For Christ's love </a:t>
            </a:r>
            <a:br>
              <a:rPr lang="en-US" dirty="0">
                <a:effectLst>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compels us</a:t>
            </a:r>
            <a:r>
              <a:rPr lang="en-US" dirty="0">
                <a:effectLst>
                  <a:outerShdw blurRad="38100" dist="38100" dir="2700000" algn="tl">
                    <a:srgbClr val="000000">
                      <a:alpha val="43137"/>
                    </a:srgbClr>
                  </a:outerShdw>
                </a:effectLst>
              </a:rPr>
              <a:t>, </a:t>
            </a:r>
          </a:p>
        </p:txBody>
      </p:sp>
      <p:pic>
        <p:nvPicPr>
          <p:cNvPr id="4" name="Picture 3"/>
          <p:cNvPicPr>
            <a:picLocks noChangeAspect="1"/>
          </p:cNvPicPr>
          <p:nvPr/>
        </p:nvPicPr>
        <p:blipFill>
          <a:blip r:embed="rId6"/>
          <a:stretch>
            <a:fillRect/>
          </a:stretch>
        </p:blipFill>
        <p:spPr>
          <a:xfrm>
            <a:off x="1256432" y="1565275"/>
            <a:ext cx="3887068" cy="206375"/>
          </a:xfrm>
          <a:prstGeom prst="rect">
            <a:avLst/>
          </a:prstGeom>
        </p:spPr>
      </p:pic>
      <p:grpSp>
        <p:nvGrpSpPr>
          <p:cNvPr id="8" name="Group 7"/>
          <p:cNvGrpSpPr/>
          <p:nvPr/>
        </p:nvGrpSpPr>
        <p:grpSpPr>
          <a:xfrm>
            <a:off x="247815" y="3812650"/>
            <a:ext cx="6427305" cy="1539317"/>
            <a:chOff x="278295" y="3233530"/>
            <a:chExt cx="5208105" cy="1539317"/>
          </a:xfrm>
        </p:grpSpPr>
        <p:grpSp>
          <p:nvGrpSpPr>
            <p:cNvPr id="9" name="Group 8"/>
            <p:cNvGrpSpPr/>
            <p:nvPr/>
          </p:nvGrpSpPr>
          <p:grpSpPr>
            <a:xfrm>
              <a:off x="278295" y="3233530"/>
              <a:ext cx="5208105" cy="1306665"/>
              <a:chOff x="278295" y="3233530"/>
              <a:chExt cx="5208105" cy="1306665"/>
            </a:xfrm>
          </p:grpSpPr>
          <p:sp>
            <p:nvSpPr>
              <p:cNvPr id="11" name="Flowchart: Process 10"/>
              <p:cNvSpPr/>
              <p:nvPr/>
            </p:nvSpPr>
            <p:spPr>
              <a:xfrm>
                <a:off x="278295" y="3233530"/>
                <a:ext cx="5208105" cy="940905"/>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21366021">
                <a:off x="985960" y="4010108"/>
                <a:ext cx="702366" cy="530087"/>
              </a:xfrm>
              <a:custGeom>
                <a:avLst/>
                <a:gdLst>
                  <a:gd name="connsiteX0" fmla="*/ 0 w 702366"/>
                  <a:gd name="connsiteY0" fmla="*/ 0 h 530087"/>
                  <a:gd name="connsiteX1" fmla="*/ 304800 w 702366"/>
                  <a:gd name="connsiteY1" fmla="*/ 530087 h 530087"/>
                  <a:gd name="connsiteX2" fmla="*/ 702366 w 702366"/>
                  <a:gd name="connsiteY2" fmla="*/ 26504 h 530087"/>
                  <a:gd name="connsiteX3" fmla="*/ 0 w 702366"/>
                  <a:gd name="connsiteY3" fmla="*/ 0 h 530087"/>
                </a:gdLst>
                <a:ahLst/>
                <a:cxnLst>
                  <a:cxn ang="0">
                    <a:pos x="connsiteX0" y="connsiteY0"/>
                  </a:cxn>
                  <a:cxn ang="0">
                    <a:pos x="connsiteX1" y="connsiteY1"/>
                  </a:cxn>
                  <a:cxn ang="0">
                    <a:pos x="connsiteX2" y="connsiteY2"/>
                  </a:cxn>
                  <a:cxn ang="0">
                    <a:pos x="connsiteX3" y="connsiteY3"/>
                  </a:cxn>
                </a:cxnLst>
                <a:rect l="l" t="t" r="r" b="b"/>
                <a:pathLst>
                  <a:path w="702366" h="530087">
                    <a:moveTo>
                      <a:pt x="0" y="0"/>
                    </a:moveTo>
                    <a:lnTo>
                      <a:pt x="304800" y="530087"/>
                    </a:lnTo>
                    <a:lnTo>
                      <a:pt x="702366" y="26504"/>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06124" y="3326297"/>
              <a:ext cx="5035827" cy="1446550"/>
            </a:xfrm>
            <a:prstGeom prst="rect">
              <a:avLst/>
            </a:prstGeom>
            <a:noFill/>
          </p:spPr>
          <p:txBody>
            <a:bodyPr wrap="square" rtlCol="0">
              <a:spAutoFit/>
            </a:bodyPr>
            <a:lstStyle/>
            <a:p>
              <a:r>
                <a:rPr lang="en-US" sz="4400" b="1" dirty="0">
                  <a:solidFill>
                    <a:schemeClr val="bg1"/>
                  </a:solidFill>
                </a:rPr>
                <a:t>press, compress, squeeze</a:t>
              </a:r>
            </a:p>
          </p:txBody>
        </p:sp>
      </p:grpSp>
    </p:spTree>
    <p:extLst>
      <p:ext uri="{BB962C8B-B14F-4D97-AF65-F5344CB8AC3E}">
        <p14:creationId xmlns:p14="http://schemas.microsoft.com/office/powerpoint/2010/main" val="2480846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6539" b="12222"/>
          <a:stretch/>
        </p:blipFill>
        <p:spPr>
          <a:xfrm>
            <a:off x="6146800" y="440019"/>
            <a:ext cx="6157495" cy="6538298"/>
          </a:xfrm>
          <a:prstGeom prst="rect">
            <a:avLst/>
          </a:prstGeom>
        </p:spPr>
      </p:pic>
      <p:pic>
        <p:nvPicPr>
          <p:cNvPr id="7" name="Picture 6"/>
          <p:cNvPicPr>
            <a:picLocks noChangeAspect="1"/>
          </p:cNvPicPr>
          <p:nvPr/>
        </p:nvPicPr>
        <p:blipFill>
          <a:blip r:embed="rId4"/>
          <a:stretch>
            <a:fillRect/>
          </a:stretch>
        </p:blipFill>
        <p:spPr>
          <a:xfrm>
            <a:off x="7933428" y="2813652"/>
            <a:ext cx="3231877" cy="4188727"/>
          </a:xfrm>
          <a:prstGeom prst="rect">
            <a:avLst/>
          </a:prstGeom>
        </p:spPr>
      </p:pic>
      <p:pic>
        <p:nvPicPr>
          <p:cNvPr id="13" name="Picture 12"/>
          <p:cNvPicPr>
            <a:picLocks noChangeAspect="1"/>
          </p:cNvPicPr>
          <p:nvPr/>
        </p:nvPicPr>
        <p:blipFill>
          <a:blip r:embed="rId5"/>
          <a:stretch>
            <a:fillRect/>
          </a:stretch>
        </p:blipFill>
        <p:spPr>
          <a:xfrm flipH="1">
            <a:off x="5334000" y="1952854"/>
            <a:ext cx="8616837" cy="5751738"/>
          </a:xfrm>
          <a:prstGeom prst="rect">
            <a:avLst/>
          </a:prstGeom>
        </p:spPr>
      </p:pic>
      <p:sp>
        <p:nvSpPr>
          <p:cNvPr id="2" name="Title 1"/>
          <p:cNvSpPr>
            <a:spLocks noGrp="1"/>
          </p:cNvSpPr>
          <p:nvPr>
            <p:ph type="title"/>
          </p:nvPr>
        </p:nvSpPr>
        <p:spPr/>
        <p:txBody>
          <a:bodyPr>
            <a:normAutofit/>
          </a:bodyPr>
          <a:lstStyle/>
          <a:p>
            <a:pPr algn="l"/>
            <a:r>
              <a:rPr lang="en-US" dirty="0"/>
              <a:t>1. Compels Us   </a:t>
            </a:r>
            <a:r>
              <a:rPr lang="en-US" sz="5400" dirty="0"/>
              <a:t>14-15</a:t>
            </a:r>
            <a:endParaRPr lang="en-US" dirty="0">
              <a:latin typeface="Feast of Flesh BB" panose="020B0603050302020204" pitchFamily="34" charset="0"/>
            </a:endParaRPr>
          </a:p>
        </p:txBody>
      </p:sp>
      <p:sp>
        <p:nvSpPr>
          <p:cNvPr id="3" name="Content Placeholder 2"/>
          <p:cNvSpPr>
            <a:spLocks noGrp="1"/>
          </p:cNvSpPr>
          <p:nvPr>
            <p:ph idx="1"/>
          </p:nvPr>
        </p:nvSpPr>
        <p:spPr>
          <a:xfrm>
            <a:off x="215154" y="1825625"/>
            <a:ext cx="6805078"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If we are out of our mind,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14</a:t>
            </a:r>
            <a:r>
              <a:rPr lang="en-US" dirty="0">
                <a:effectLst>
                  <a:outerShdw blurRad="38100" dist="38100" dir="2700000" algn="tl">
                    <a:srgbClr val="000000">
                      <a:alpha val="43137"/>
                    </a:srgbClr>
                  </a:outerShdw>
                </a:effectLst>
              </a:rPr>
              <a:t> For Christ's love </a:t>
            </a:r>
            <a:br>
              <a:rPr lang="en-US" dirty="0">
                <a:effectLst>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compels us</a:t>
            </a:r>
            <a:r>
              <a:rPr lang="en-US" dirty="0">
                <a:effectLst>
                  <a:outerShdw blurRad="38100" dist="38100" dir="2700000" algn="tl">
                    <a:srgbClr val="000000">
                      <a:alpha val="43137"/>
                    </a:srgbClr>
                  </a:outerShdw>
                </a:effectLst>
              </a:rPr>
              <a:t>, </a:t>
            </a:r>
          </a:p>
        </p:txBody>
      </p:sp>
      <p:pic>
        <p:nvPicPr>
          <p:cNvPr id="4" name="Picture 3"/>
          <p:cNvPicPr>
            <a:picLocks noChangeAspect="1"/>
          </p:cNvPicPr>
          <p:nvPr/>
        </p:nvPicPr>
        <p:blipFill>
          <a:blip r:embed="rId6"/>
          <a:stretch>
            <a:fillRect/>
          </a:stretch>
        </p:blipFill>
        <p:spPr>
          <a:xfrm>
            <a:off x="1256432" y="1565275"/>
            <a:ext cx="3887068" cy="206375"/>
          </a:xfrm>
          <a:prstGeom prst="rect">
            <a:avLst/>
          </a:prstGeom>
        </p:spPr>
      </p:pic>
      <p:grpSp>
        <p:nvGrpSpPr>
          <p:cNvPr id="8" name="Group 7"/>
          <p:cNvGrpSpPr/>
          <p:nvPr/>
        </p:nvGrpSpPr>
        <p:grpSpPr>
          <a:xfrm>
            <a:off x="247815" y="3812650"/>
            <a:ext cx="6427305" cy="1539317"/>
            <a:chOff x="278295" y="3233530"/>
            <a:chExt cx="5208105" cy="1539317"/>
          </a:xfrm>
        </p:grpSpPr>
        <p:grpSp>
          <p:nvGrpSpPr>
            <p:cNvPr id="9" name="Group 8"/>
            <p:cNvGrpSpPr/>
            <p:nvPr/>
          </p:nvGrpSpPr>
          <p:grpSpPr>
            <a:xfrm>
              <a:off x="278295" y="3233530"/>
              <a:ext cx="5208105" cy="1306665"/>
              <a:chOff x="278295" y="3233530"/>
              <a:chExt cx="5208105" cy="1306665"/>
            </a:xfrm>
          </p:grpSpPr>
          <p:sp>
            <p:nvSpPr>
              <p:cNvPr id="11" name="Flowchart: Process 10"/>
              <p:cNvSpPr/>
              <p:nvPr/>
            </p:nvSpPr>
            <p:spPr>
              <a:xfrm>
                <a:off x="278295" y="3233530"/>
                <a:ext cx="5208105" cy="940905"/>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21366021">
                <a:off x="985960" y="4010108"/>
                <a:ext cx="702366" cy="530087"/>
              </a:xfrm>
              <a:custGeom>
                <a:avLst/>
                <a:gdLst>
                  <a:gd name="connsiteX0" fmla="*/ 0 w 702366"/>
                  <a:gd name="connsiteY0" fmla="*/ 0 h 530087"/>
                  <a:gd name="connsiteX1" fmla="*/ 304800 w 702366"/>
                  <a:gd name="connsiteY1" fmla="*/ 530087 h 530087"/>
                  <a:gd name="connsiteX2" fmla="*/ 702366 w 702366"/>
                  <a:gd name="connsiteY2" fmla="*/ 26504 h 530087"/>
                  <a:gd name="connsiteX3" fmla="*/ 0 w 702366"/>
                  <a:gd name="connsiteY3" fmla="*/ 0 h 530087"/>
                </a:gdLst>
                <a:ahLst/>
                <a:cxnLst>
                  <a:cxn ang="0">
                    <a:pos x="connsiteX0" y="connsiteY0"/>
                  </a:cxn>
                  <a:cxn ang="0">
                    <a:pos x="connsiteX1" y="connsiteY1"/>
                  </a:cxn>
                  <a:cxn ang="0">
                    <a:pos x="connsiteX2" y="connsiteY2"/>
                  </a:cxn>
                  <a:cxn ang="0">
                    <a:pos x="connsiteX3" y="connsiteY3"/>
                  </a:cxn>
                </a:cxnLst>
                <a:rect l="l" t="t" r="r" b="b"/>
                <a:pathLst>
                  <a:path w="702366" h="530087">
                    <a:moveTo>
                      <a:pt x="0" y="0"/>
                    </a:moveTo>
                    <a:lnTo>
                      <a:pt x="304800" y="530087"/>
                    </a:lnTo>
                    <a:lnTo>
                      <a:pt x="702366" y="26504"/>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06124" y="3326297"/>
              <a:ext cx="5035827" cy="1446550"/>
            </a:xfrm>
            <a:prstGeom prst="rect">
              <a:avLst/>
            </a:prstGeom>
            <a:noFill/>
          </p:spPr>
          <p:txBody>
            <a:bodyPr wrap="square" rtlCol="0">
              <a:spAutoFit/>
            </a:bodyPr>
            <a:lstStyle/>
            <a:p>
              <a:r>
                <a:rPr lang="en-US" sz="4400" b="1" dirty="0">
                  <a:solidFill>
                    <a:schemeClr val="bg1"/>
                  </a:solidFill>
                </a:rPr>
                <a:t>press, compress, squeeze</a:t>
              </a:r>
            </a:p>
          </p:txBody>
        </p:sp>
      </p:grpSp>
      <p:sp>
        <p:nvSpPr>
          <p:cNvPr id="14" name="TextBox 13"/>
          <p:cNvSpPr txBox="1"/>
          <p:nvPr/>
        </p:nvSpPr>
        <p:spPr>
          <a:xfrm>
            <a:off x="3361599" y="4918199"/>
            <a:ext cx="4689987" cy="1569660"/>
          </a:xfrm>
          <a:prstGeom prst="rect">
            <a:avLst/>
          </a:prstGeom>
          <a:noFill/>
        </p:spPr>
        <p:txBody>
          <a:bodyPr wrap="square" rtlCol="0">
            <a:spAutoFit/>
          </a:bodyPr>
          <a:lstStyle/>
          <a:p>
            <a:r>
              <a:rPr lang="en-US" sz="9600" b="1" dirty="0">
                <a:solidFill>
                  <a:srgbClr val="FF0000"/>
                </a:solidFill>
                <a:effectLst>
                  <a:glow rad="127000">
                    <a:schemeClr val="bg1"/>
                  </a:glow>
                </a:effectLst>
              </a:rPr>
              <a:t>WHY?</a:t>
            </a:r>
          </a:p>
        </p:txBody>
      </p:sp>
    </p:spTree>
    <p:extLst>
      <p:ext uri="{BB962C8B-B14F-4D97-AF65-F5344CB8AC3E}">
        <p14:creationId xmlns:p14="http://schemas.microsoft.com/office/powerpoint/2010/main" val="28139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solidFill>
                  <a:srgbClr val="FF0000"/>
                </a:solidFill>
                <a:effectLst>
                  <a:glow rad="127000">
                    <a:schemeClr val="bg1"/>
                  </a:glow>
                </a:effectLst>
              </a:rPr>
              <a:t>because</a:t>
            </a:r>
            <a:r>
              <a:rPr lang="en-US" dirty="0"/>
              <a:t> we are convinced that one died for all, and therefore all died. </a:t>
            </a:r>
          </a:p>
        </p:txBody>
      </p:sp>
      <p:pic>
        <p:nvPicPr>
          <p:cNvPr id="4" name="Picture 3"/>
          <p:cNvPicPr>
            <a:picLocks noChangeAspect="1"/>
          </p:cNvPicPr>
          <p:nvPr/>
        </p:nvPicPr>
        <p:blipFill>
          <a:blip r:embed="rId2"/>
          <a:stretch>
            <a:fillRect/>
          </a:stretch>
        </p:blipFill>
        <p:spPr>
          <a:xfrm>
            <a:off x="1256432" y="1565275"/>
            <a:ext cx="3887068" cy="206375"/>
          </a:xfrm>
          <a:prstGeom prst="rect">
            <a:avLst/>
          </a:prstGeom>
        </p:spPr>
      </p:pic>
    </p:spTree>
    <p:extLst>
      <p:ext uri="{BB962C8B-B14F-4D97-AF65-F5344CB8AC3E}">
        <p14:creationId xmlns:p14="http://schemas.microsoft.com/office/powerpoint/2010/main" val="200468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solidFill>
                  <a:srgbClr val="FF0000"/>
                </a:solidFill>
                <a:effectLst>
                  <a:glow rad="127000">
                    <a:schemeClr val="bg1"/>
                  </a:glow>
                </a:effectLst>
              </a:rPr>
              <a:t>because</a:t>
            </a:r>
            <a:r>
              <a:rPr lang="en-US" dirty="0"/>
              <a:t> </a:t>
            </a:r>
            <a:r>
              <a:rPr lang="en-US" dirty="0">
                <a:effectLst>
                  <a:glow rad="127000">
                    <a:srgbClr val="FF0000"/>
                  </a:glow>
                </a:effectLst>
              </a:rPr>
              <a:t>we are convinced </a:t>
            </a:r>
            <a:r>
              <a:rPr lang="en-US" dirty="0"/>
              <a:t>that one died for all, and therefore all died. </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spTree>
    <p:extLst>
      <p:ext uri="{BB962C8B-B14F-4D97-AF65-F5344CB8AC3E}">
        <p14:creationId xmlns:p14="http://schemas.microsoft.com/office/powerpoint/2010/main" val="124404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solidFill>
                  <a:srgbClr val="FF0000"/>
                </a:solidFill>
                <a:effectLst>
                  <a:glow rad="127000">
                    <a:schemeClr val="bg1"/>
                  </a:glow>
                </a:effectLst>
              </a:rPr>
              <a:t>because</a:t>
            </a:r>
            <a:r>
              <a:rPr lang="en-US" dirty="0"/>
              <a:t> </a:t>
            </a:r>
            <a:r>
              <a:rPr lang="en-US" dirty="0">
                <a:effectLst>
                  <a:glow rad="127000">
                    <a:srgbClr val="FF0000"/>
                  </a:glow>
                </a:effectLst>
              </a:rPr>
              <a:t>we are convinced </a:t>
            </a:r>
            <a:r>
              <a:rPr lang="en-US" dirty="0"/>
              <a:t>that one died for all, and therefore all died. </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sp>
        <p:nvSpPr>
          <p:cNvPr id="6" name="TextBox 5"/>
          <p:cNvSpPr txBox="1"/>
          <p:nvPr/>
        </p:nvSpPr>
        <p:spPr>
          <a:xfrm>
            <a:off x="640080" y="5273040"/>
            <a:ext cx="10850880" cy="923330"/>
          </a:xfrm>
          <a:prstGeom prst="rect">
            <a:avLst/>
          </a:prstGeom>
          <a:noFill/>
        </p:spPr>
        <p:txBody>
          <a:bodyPr wrap="square" rtlCol="0">
            <a:spAutoFit/>
          </a:bodyPr>
          <a:lstStyle/>
          <a:p>
            <a:pPr algn="r"/>
            <a:r>
              <a:rPr lang="en-US" sz="5400" b="1" dirty="0">
                <a:solidFill>
                  <a:srgbClr val="FFFF00"/>
                </a:solidFill>
              </a:rPr>
              <a:t>BOTTOM LINE = LOVE OF CHRIST </a:t>
            </a:r>
          </a:p>
        </p:txBody>
      </p:sp>
      <p:cxnSp>
        <p:nvCxnSpPr>
          <p:cNvPr id="8" name="Straight Connector 7"/>
          <p:cNvCxnSpPr/>
          <p:nvPr/>
        </p:nvCxnSpPr>
        <p:spPr>
          <a:xfrm flipH="1">
            <a:off x="2286000" y="5090160"/>
            <a:ext cx="926592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02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solidFill>
                  <a:srgbClr val="FF0000"/>
                </a:solidFill>
                <a:effectLst>
                  <a:glow rad="127000">
                    <a:schemeClr val="bg1"/>
                  </a:glow>
                </a:effectLst>
              </a:rPr>
              <a:t>because</a:t>
            </a:r>
            <a:r>
              <a:rPr lang="en-US" dirty="0"/>
              <a:t> </a:t>
            </a:r>
            <a:r>
              <a:rPr lang="en-US" dirty="0">
                <a:effectLst>
                  <a:glow rad="127000">
                    <a:srgbClr val="FF0000"/>
                  </a:glow>
                </a:effectLst>
              </a:rPr>
              <a:t>we are convinced </a:t>
            </a:r>
            <a:r>
              <a:rPr lang="en-US" dirty="0"/>
              <a:t>that one died for all, and therefore all died. </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sp>
        <p:nvSpPr>
          <p:cNvPr id="5" name="TextBox 4"/>
          <p:cNvSpPr txBox="1"/>
          <p:nvPr/>
        </p:nvSpPr>
        <p:spPr>
          <a:xfrm>
            <a:off x="6766560" y="1645920"/>
            <a:ext cx="4754880" cy="3416320"/>
          </a:xfrm>
          <a:prstGeom prst="rect">
            <a:avLst/>
          </a:prstGeom>
          <a:noFill/>
        </p:spPr>
        <p:txBody>
          <a:bodyPr wrap="square" rtlCol="0">
            <a:spAutoFit/>
          </a:bodyPr>
          <a:lstStyle/>
          <a:p>
            <a:pPr algn="r"/>
            <a:r>
              <a:rPr lang="en-US" sz="5400" b="1" dirty="0">
                <a:solidFill>
                  <a:srgbClr val="FFFF00"/>
                </a:solidFill>
              </a:rPr>
              <a:t>Died </a:t>
            </a:r>
          </a:p>
          <a:p>
            <a:pPr algn="r"/>
            <a:r>
              <a:rPr lang="en-US" sz="5400" b="1" dirty="0">
                <a:solidFill>
                  <a:srgbClr val="FFFF00"/>
                </a:solidFill>
              </a:rPr>
              <a:t>Buried </a:t>
            </a:r>
          </a:p>
          <a:p>
            <a:pPr algn="r"/>
            <a:r>
              <a:rPr lang="en-US" sz="5400" b="1" dirty="0">
                <a:solidFill>
                  <a:srgbClr val="FFFF00"/>
                </a:solidFill>
              </a:rPr>
              <a:t>Rose Again</a:t>
            </a:r>
          </a:p>
          <a:p>
            <a:pPr algn="r"/>
            <a:r>
              <a:rPr lang="en-US" sz="5400" b="1" dirty="0">
                <a:solidFill>
                  <a:srgbClr val="FFFF00"/>
                </a:solidFill>
              </a:rPr>
              <a:t>For you and me</a:t>
            </a:r>
          </a:p>
        </p:txBody>
      </p:sp>
      <p:sp>
        <p:nvSpPr>
          <p:cNvPr id="6" name="TextBox 5"/>
          <p:cNvSpPr txBox="1"/>
          <p:nvPr/>
        </p:nvSpPr>
        <p:spPr>
          <a:xfrm>
            <a:off x="640080" y="5273040"/>
            <a:ext cx="10850880" cy="923330"/>
          </a:xfrm>
          <a:prstGeom prst="rect">
            <a:avLst/>
          </a:prstGeom>
          <a:noFill/>
        </p:spPr>
        <p:txBody>
          <a:bodyPr wrap="square" rtlCol="0">
            <a:spAutoFit/>
          </a:bodyPr>
          <a:lstStyle/>
          <a:p>
            <a:pPr algn="r"/>
            <a:r>
              <a:rPr lang="en-US" sz="5400" b="1" dirty="0">
                <a:solidFill>
                  <a:srgbClr val="FFFF00"/>
                </a:solidFill>
              </a:rPr>
              <a:t>BOTTOM LINE = LOVE OF CHRIST </a:t>
            </a:r>
          </a:p>
        </p:txBody>
      </p:sp>
      <p:cxnSp>
        <p:nvCxnSpPr>
          <p:cNvPr id="8" name="Straight Connector 7"/>
          <p:cNvCxnSpPr/>
          <p:nvPr/>
        </p:nvCxnSpPr>
        <p:spPr>
          <a:xfrm flipH="1">
            <a:off x="2286000" y="5090160"/>
            <a:ext cx="926592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0767"/>
          <a:stretch/>
        </p:blipFill>
        <p:spPr>
          <a:xfrm>
            <a:off x="2926080" y="1591204"/>
            <a:ext cx="6274969" cy="4535276"/>
          </a:xfrm>
          <a:prstGeom prst="rect">
            <a:avLst/>
          </a:prstGeom>
          <a:effectLst>
            <a:glow rad="317500">
              <a:schemeClr val="tx1">
                <a:alpha val="36000"/>
              </a:schemeClr>
            </a:glow>
          </a:effectLst>
        </p:spPr>
      </p:pic>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solidFill>
                  <a:srgbClr val="FF0000"/>
                </a:solidFill>
                <a:effectLst>
                  <a:glow rad="127000">
                    <a:schemeClr val="bg1"/>
                  </a:glow>
                </a:effectLst>
              </a:rPr>
              <a:t>one died for all</a:t>
            </a:r>
            <a:r>
              <a:rPr lang="en-US" dirty="0"/>
              <a:t>, and therefore all died. </a:t>
            </a:r>
          </a:p>
        </p:txBody>
      </p:sp>
      <p:pic>
        <p:nvPicPr>
          <p:cNvPr id="4" name="Picture 3"/>
          <p:cNvPicPr>
            <a:picLocks noChangeAspect="1"/>
          </p:cNvPicPr>
          <p:nvPr/>
        </p:nvPicPr>
        <p:blipFill>
          <a:blip r:embed="rId4"/>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5"/>
          <a:srcRect b="32129"/>
          <a:stretch/>
        </p:blipFill>
        <p:spPr>
          <a:xfrm>
            <a:off x="5404866" y="-593559"/>
            <a:ext cx="6949833" cy="7451559"/>
          </a:xfrm>
          <a:prstGeom prst="rect">
            <a:avLst/>
          </a:prstGeom>
        </p:spPr>
      </p:pic>
    </p:spTree>
    <p:extLst>
      <p:ext uri="{BB962C8B-B14F-4D97-AF65-F5344CB8AC3E}">
        <p14:creationId xmlns:p14="http://schemas.microsoft.com/office/powerpoint/2010/main" val="2052545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0767"/>
          <a:stretch/>
        </p:blipFill>
        <p:spPr>
          <a:xfrm>
            <a:off x="2926080" y="1591204"/>
            <a:ext cx="6274969" cy="4535276"/>
          </a:xfrm>
          <a:prstGeom prst="rect">
            <a:avLst/>
          </a:prstGeom>
          <a:effectLst>
            <a:glow rad="317500">
              <a:schemeClr val="tx1">
                <a:alpha val="36000"/>
              </a:schemeClr>
            </a:glow>
          </a:effectLst>
        </p:spPr>
      </p:pic>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solidFill>
                  <a:srgbClr val="FF0000"/>
                </a:solidFill>
                <a:effectLst>
                  <a:glow rad="127000">
                    <a:schemeClr val="bg1"/>
                  </a:glow>
                </a:effectLst>
              </a:rPr>
              <a:t>one died for all</a:t>
            </a:r>
            <a:r>
              <a:rPr lang="en-US" dirty="0"/>
              <a:t>, and </a:t>
            </a:r>
            <a:r>
              <a:rPr lang="en-US" dirty="0">
                <a:effectLst>
                  <a:glow rad="127000">
                    <a:srgbClr val="FF0000"/>
                  </a:glow>
                </a:effectLst>
              </a:rPr>
              <a:t>therefore all died</a:t>
            </a:r>
            <a:r>
              <a:rPr lang="en-US" dirty="0"/>
              <a:t>. </a:t>
            </a:r>
          </a:p>
        </p:txBody>
      </p:sp>
      <p:pic>
        <p:nvPicPr>
          <p:cNvPr id="4" name="Picture 3"/>
          <p:cNvPicPr>
            <a:picLocks noChangeAspect="1"/>
          </p:cNvPicPr>
          <p:nvPr/>
        </p:nvPicPr>
        <p:blipFill>
          <a:blip r:embed="rId4"/>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5"/>
          <a:srcRect b="32129"/>
          <a:stretch/>
        </p:blipFill>
        <p:spPr>
          <a:xfrm>
            <a:off x="5404866" y="-593559"/>
            <a:ext cx="6949833" cy="7451559"/>
          </a:xfrm>
          <a:prstGeom prst="rect">
            <a:avLst/>
          </a:prstGeom>
        </p:spPr>
      </p:pic>
    </p:spTree>
    <p:extLst>
      <p:ext uri="{BB962C8B-B14F-4D97-AF65-F5344CB8AC3E}">
        <p14:creationId xmlns:p14="http://schemas.microsoft.com/office/powerpoint/2010/main" val="3710320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solidFill>
                  <a:srgbClr val="FF0000"/>
                </a:solidFill>
                <a:effectLst>
                  <a:glow rad="127000">
                    <a:schemeClr val="bg1"/>
                  </a:glow>
                </a:effectLst>
              </a:rPr>
              <a:t>he died for all</a:t>
            </a:r>
            <a:r>
              <a:rPr lang="en-US" dirty="0">
                <a:effectLst>
                  <a:glow rad="127000">
                    <a:schemeClr val="bg1"/>
                  </a:glow>
                </a:effectLst>
              </a:rPr>
              <a:t>,</a:t>
            </a:r>
            <a:r>
              <a:rPr lang="en-US" dirty="0"/>
              <a:t> that those who live should no longer live for themselves but for him who died for them and was raised again.</a:t>
            </a:r>
            <a:r>
              <a:rPr lang="en-US" b="0" dirty="0"/>
              <a:t> </a:t>
            </a:r>
            <a:endParaRPr lang="en-US" dirty="0"/>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4"/>
          <a:srcRect b="32129"/>
          <a:stretch/>
        </p:blipFill>
        <p:spPr>
          <a:xfrm>
            <a:off x="5404866" y="-593559"/>
            <a:ext cx="6949833" cy="7451559"/>
          </a:xfrm>
          <a:prstGeom prst="rect">
            <a:avLst/>
          </a:prstGeom>
        </p:spPr>
      </p:pic>
    </p:spTree>
    <p:extLst>
      <p:ext uri="{BB962C8B-B14F-4D97-AF65-F5344CB8AC3E}">
        <p14:creationId xmlns:p14="http://schemas.microsoft.com/office/powerpoint/2010/main" val="4418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solidFill>
                  <a:srgbClr val="FF0000"/>
                </a:solidFill>
                <a:effectLst>
                  <a:glow rad="127000">
                    <a:schemeClr val="bg1"/>
                  </a:glow>
                </a:effectLst>
              </a:rPr>
              <a:t>he died for all</a:t>
            </a:r>
            <a:r>
              <a:rPr lang="en-US" dirty="0">
                <a:effectLst>
                  <a:glow rad="127000">
                    <a:schemeClr val="bg1"/>
                  </a:glow>
                </a:effectLst>
              </a:rPr>
              <a:t>,</a:t>
            </a:r>
            <a:r>
              <a:rPr lang="en-US" dirty="0"/>
              <a:t> that those who live should no longer live for themselves but for him who died for them and was raised again.</a:t>
            </a:r>
            <a:r>
              <a:rPr lang="en-US" b="0" dirty="0"/>
              <a:t> </a:t>
            </a:r>
            <a:endParaRPr lang="en-US" dirty="0"/>
          </a:p>
        </p:txBody>
      </p:sp>
      <p:pic>
        <p:nvPicPr>
          <p:cNvPr id="4" name="Picture 3"/>
          <p:cNvPicPr>
            <a:picLocks noChangeAspect="1"/>
          </p:cNvPicPr>
          <p:nvPr/>
        </p:nvPicPr>
        <p:blipFill>
          <a:blip r:embed="rId2"/>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3"/>
          <a:srcRect b="32129"/>
          <a:stretch/>
        </p:blipFill>
        <p:spPr>
          <a:xfrm>
            <a:off x="5404866" y="-593559"/>
            <a:ext cx="6949833" cy="7451559"/>
          </a:xfrm>
          <a:prstGeom prst="rect">
            <a:avLst/>
          </a:prstGeom>
        </p:spPr>
      </p:pic>
      <p:sp>
        <p:nvSpPr>
          <p:cNvPr id="7" name="TextBox 6"/>
          <p:cNvSpPr txBox="1"/>
          <p:nvPr/>
        </p:nvSpPr>
        <p:spPr>
          <a:xfrm>
            <a:off x="8165432" y="4700337"/>
            <a:ext cx="3577389" cy="1323439"/>
          </a:xfrm>
          <a:prstGeom prst="rect">
            <a:avLst/>
          </a:prstGeom>
          <a:noFill/>
        </p:spPr>
        <p:txBody>
          <a:bodyPr wrap="square" rtlCol="0">
            <a:spAutoFit/>
          </a:bodyPr>
          <a:lstStyle/>
          <a:p>
            <a:r>
              <a:rPr lang="en-US" sz="8000" dirty="0">
                <a:solidFill>
                  <a:srgbClr val="FFFF00"/>
                </a:solidFill>
                <a:effectLst>
                  <a:glow rad="127000">
                    <a:srgbClr val="FF0000"/>
                  </a:glow>
                </a:effectLst>
                <a:latin typeface="Arial Black" panose="020B0A04020102020204" pitchFamily="34" charset="0"/>
              </a:rPr>
              <a:t>WHY?</a:t>
            </a:r>
          </a:p>
        </p:txBody>
      </p:sp>
    </p:spTree>
    <p:extLst>
      <p:ext uri="{BB962C8B-B14F-4D97-AF65-F5344CB8AC3E}">
        <p14:creationId xmlns:p14="http://schemas.microsoft.com/office/powerpoint/2010/main" val="245800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5420" y="116523"/>
            <a:ext cx="9144000" cy="1643697"/>
          </a:xfrm>
        </p:spPr>
        <p:txBody>
          <a:bodyPr>
            <a:normAutofit/>
          </a:bodyPr>
          <a:lstStyle/>
          <a:p>
            <a:r>
              <a:rPr lang="en-US" sz="9600" spc="100" dirty="0">
                <a:solidFill>
                  <a:schemeClr val="bg1"/>
                </a:solidFill>
              </a:rPr>
              <a:t>OUR MISSION:</a:t>
            </a:r>
            <a:endParaRPr lang="en-US" sz="9600" spc="100" dirty="0"/>
          </a:p>
        </p:txBody>
      </p:sp>
      <p:sp>
        <p:nvSpPr>
          <p:cNvPr id="3" name="Subtitle 2"/>
          <p:cNvSpPr>
            <a:spLocks noGrp="1"/>
          </p:cNvSpPr>
          <p:nvPr>
            <p:ph type="subTitle" idx="1"/>
          </p:nvPr>
        </p:nvSpPr>
        <p:spPr>
          <a:xfrm>
            <a:off x="1443545" y="4427818"/>
            <a:ext cx="9144000" cy="1655762"/>
          </a:xfrm>
        </p:spPr>
        <p:txBody>
          <a:bodyPr>
            <a:normAutofit/>
          </a:bodyPr>
          <a:lstStyle/>
          <a:p>
            <a:r>
              <a:rPr lang="en-US" sz="9600" b="0" dirty="0">
                <a:effectLst>
                  <a:outerShdw blurRad="38100" dist="38100" dir="2700000" algn="tl">
                    <a:srgbClr val="000000">
                      <a:alpha val="43137"/>
                    </a:srgbClr>
                  </a:outerShdw>
                </a:effectLst>
                <a:latin typeface="Feast of Flesh BB" panose="020B0603050302020204" pitchFamily="34" charset="0"/>
              </a:rPr>
              <a:t>Crazy Love!</a:t>
            </a:r>
          </a:p>
        </p:txBody>
      </p:sp>
      <p:sp>
        <p:nvSpPr>
          <p:cNvPr id="4" name="Rectangle 3"/>
          <p:cNvSpPr/>
          <p:nvPr/>
        </p:nvSpPr>
        <p:spPr>
          <a:xfrm>
            <a:off x="3794760" y="982980"/>
            <a:ext cx="91440" cy="14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DFB63A-1855-477E-A1B4-AE20549D03F4}"/>
              </a:ext>
            </a:extLst>
          </p:cNvPr>
          <p:cNvSpPr txBox="1"/>
          <p:nvPr/>
        </p:nvSpPr>
        <p:spPr>
          <a:xfrm>
            <a:off x="426720" y="5852160"/>
            <a:ext cx="11236960" cy="923330"/>
          </a:xfrm>
          <a:prstGeom prst="rect">
            <a:avLst/>
          </a:prstGeom>
          <a:noFill/>
        </p:spPr>
        <p:txBody>
          <a:bodyPr wrap="square" rtlCol="0">
            <a:spAutoFit/>
          </a:bodyPr>
          <a:lstStyle/>
          <a:p>
            <a:r>
              <a:rPr lang="en-US" dirty="0">
                <a:solidFill>
                  <a:schemeClr val="bg1"/>
                </a:solidFill>
              </a:rPr>
              <a:t>This lesson uses “Feast of Flesh” font, free at:  </a:t>
            </a:r>
            <a:r>
              <a:rPr lang="en-US" dirty="0">
                <a:solidFill>
                  <a:schemeClr val="bg1"/>
                </a:solidFill>
                <a:hlinkClick r:id="rId3"/>
              </a:rPr>
              <a:t>https://www.dafont.com/feast-of-flesh-bb.font</a:t>
            </a:r>
            <a:endParaRPr lang="en-US" dirty="0">
              <a:solidFill>
                <a:schemeClr val="bg1"/>
              </a:solidFill>
            </a:endParaRPr>
          </a:p>
          <a:p>
            <a:r>
              <a:rPr lang="en-US" dirty="0">
                <a:solidFill>
                  <a:schemeClr val="bg1"/>
                </a:solidFill>
              </a:rPr>
              <a:t>And “impossible-0”, free </a:t>
            </a:r>
            <a:r>
              <a:rPr lang="en-US">
                <a:solidFill>
                  <a:schemeClr val="bg1"/>
                </a:solidFill>
              </a:rPr>
              <a:t>at: </a:t>
            </a:r>
            <a:r>
              <a:rPr lang="en-US">
                <a:solidFill>
                  <a:schemeClr val="bg1"/>
                </a:solidFill>
                <a:hlinkClick r:id="rId4"/>
              </a:rPr>
              <a:t>https</a:t>
            </a:r>
            <a:r>
              <a:rPr lang="en-US" dirty="0">
                <a:solidFill>
                  <a:schemeClr val="bg1"/>
                </a:solidFill>
                <a:hlinkClick r:id="rId4"/>
              </a:rPr>
              <a:t>://www.dafont.com/impossible</a:t>
            </a:r>
            <a:r>
              <a:rPr lang="en-US">
                <a:solidFill>
                  <a:schemeClr val="bg1"/>
                </a:solidFill>
                <a:hlinkClick r:id="rId4"/>
              </a:rPr>
              <a:t>.font</a:t>
            </a:r>
            <a:endParaRPr lang="en-US">
              <a:solidFill>
                <a:schemeClr val="bg1"/>
              </a:solidFill>
            </a:endParaRPr>
          </a:p>
          <a:p>
            <a:endParaRPr lang="en-US" dirty="0">
              <a:solidFill>
                <a:schemeClr val="bg1"/>
              </a:solidFill>
            </a:endParaRPr>
          </a:p>
        </p:txBody>
      </p:sp>
      <p:pic>
        <p:nvPicPr>
          <p:cNvPr id="6" name="Picture 5">
            <a:extLst>
              <a:ext uri="{FF2B5EF4-FFF2-40B4-BE49-F238E27FC236}">
                <a16:creationId xmlns:a16="http://schemas.microsoft.com/office/drawing/2014/main" id="{BD1974C5-8C29-4EFA-8FE6-5B4F8EEAE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9580055" y="531717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65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effectLst>
                  <a:glow rad="127000">
                    <a:schemeClr val="bg1">
                      <a:alpha val="0"/>
                    </a:schemeClr>
                  </a:glow>
                </a:effectLst>
              </a:rPr>
              <a:t>he died for all</a:t>
            </a:r>
            <a:r>
              <a:rPr lang="en-US" dirty="0">
                <a:effectLst>
                  <a:glow rad="127000">
                    <a:schemeClr val="bg1"/>
                  </a:glow>
                </a:effectLst>
              </a:rPr>
              <a:t>,</a:t>
            </a:r>
            <a:r>
              <a:rPr lang="en-US" dirty="0"/>
              <a:t> </a:t>
            </a:r>
            <a:r>
              <a:rPr lang="en-US" dirty="0">
                <a:solidFill>
                  <a:srgbClr val="FF0000"/>
                </a:solidFill>
                <a:effectLst>
                  <a:glow rad="127000">
                    <a:schemeClr val="bg1"/>
                  </a:glow>
                </a:effectLst>
              </a:rPr>
              <a:t>that those who live </a:t>
            </a:r>
            <a:r>
              <a:rPr lang="en-US" dirty="0"/>
              <a:t>should no longer live for themselves but for him who died for them and was raised again.</a:t>
            </a:r>
            <a:r>
              <a:rPr lang="en-US" b="0" dirty="0"/>
              <a:t> </a:t>
            </a:r>
            <a:endParaRPr lang="en-US" dirty="0"/>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4"/>
          <a:srcRect b="32129"/>
          <a:stretch/>
        </p:blipFill>
        <p:spPr>
          <a:xfrm>
            <a:off x="5404866" y="-593559"/>
            <a:ext cx="6949833" cy="7451559"/>
          </a:xfrm>
          <a:prstGeom prst="rect">
            <a:avLst/>
          </a:prstGeom>
        </p:spPr>
      </p:pic>
    </p:spTree>
    <p:extLst>
      <p:ext uri="{BB962C8B-B14F-4D97-AF65-F5344CB8AC3E}">
        <p14:creationId xmlns:p14="http://schemas.microsoft.com/office/powerpoint/2010/main" val="2067758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effectLst>
                  <a:glow rad="127000">
                    <a:schemeClr val="bg1">
                      <a:alpha val="0"/>
                    </a:schemeClr>
                  </a:glow>
                </a:effectLst>
              </a:rPr>
              <a:t>he died for all</a:t>
            </a:r>
            <a:r>
              <a:rPr lang="en-US" dirty="0">
                <a:effectLst>
                  <a:glow rad="127000">
                    <a:schemeClr val="bg1"/>
                  </a:glow>
                </a:effectLst>
              </a:rPr>
              <a:t>,</a:t>
            </a:r>
            <a:r>
              <a:rPr lang="en-US" dirty="0"/>
              <a:t> </a:t>
            </a:r>
            <a:r>
              <a:rPr lang="en-US" dirty="0">
                <a:solidFill>
                  <a:srgbClr val="FF0000"/>
                </a:solidFill>
                <a:effectLst>
                  <a:glow rad="127000">
                    <a:schemeClr val="bg1"/>
                  </a:glow>
                </a:effectLst>
              </a:rPr>
              <a:t>that those who live </a:t>
            </a:r>
            <a:r>
              <a:rPr lang="en-US" dirty="0">
                <a:effectLst>
                  <a:glow rad="127000">
                    <a:srgbClr val="FF0000"/>
                  </a:glow>
                </a:effectLst>
              </a:rPr>
              <a:t>should no longer live for themselves </a:t>
            </a:r>
            <a:r>
              <a:rPr lang="en-US" dirty="0"/>
              <a:t>but for him who died for them and was raised again.</a:t>
            </a:r>
            <a:r>
              <a:rPr lang="en-US" b="0" dirty="0"/>
              <a:t> </a:t>
            </a:r>
            <a:endParaRPr lang="en-US" dirty="0"/>
          </a:p>
        </p:txBody>
      </p:sp>
      <p:pic>
        <p:nvPicPr>
          <p:cNvPr id="4" name="Picture 3"/>
          <p:cNvPicPr>
            <a:picLocks noChangeAspect="1"/>
          </p:cNvPicPr>
          <p:nvPr/>
        </p:nvPicPr>
        <p:blipFill>
          <a:blip r:embed="rId2"/>
          <a:stretch>
            <a:fillRect/>
          </a:stretch>
        </p:blipFill>
        <p:spPr>
          <a:xfrm>
            <a:off x="1256432" y="1565275"/>
            <a:ext cx="3887068" cy="206375"/>
          </a:xfrm>
          <a:prstGeom prst="rect">
            <a:avLst/>
          </a:prstGeom>
        </p:spPr>
      </p:pic>
      <p:pic>
        <p:nvPicPr>
          <p:cNvPr id="6" name="Picture 5"/>
          <p:cNvPicPr>
            <a:picLocks noChangeAspect="1"/>
          </p:cNvPicPr>
          <p:nvPr/>
        </p:nvPicPr>
        <p:blipFill rotWithShape="1">
          <a:blip r:embed="rId3"/>
          <a:srcRect b="32129"/>
          <a:stretch/>
        </p:blipFill>
        <p:spPr>
          <a:xfrm>
            <a:off x="5404866" y="-593559"/>
            <a:ext cx="6949833" cy="7451559"/>
          </a:xfrm>
          <a:prstGeom prst="rect">
            <a:avLst/>
          </a:prstGeom>
        </p:spPr>
      </p:pic>
    </p:spTree>
    <p:extLst>
      <p:ext uri="{BB962C8B-B14F-4D97-AF65-F5344CB8AC3E}">
        <p14:creationId xmlns:p14="http://schemas.microsoft.com/office/powerpoint/2010/main" val="325679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2129"/>
          <a:stretch/>
        </p:blipFill>
        <p:spPr>
          <a:xfrm>
            <a:off x="5404866" y="-593559"/>
            <a:ext cx="6949833" cy="7451559"/>
          </a:xfrm>
          <a:prstGeom prst="rect">
            <a:avLst/>
          </a:prstGeom>
        </p:spPr>
      </p:pic>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effectLst>
                  <a:glow rad="127000">
                    <a:schemeClr val="bg1">
                      <a:alpha val="0"/>
                    </a:schemeClr>
                  </a:glow>
                </a:effectLst>
              </a:rPr>
              <a:t>he died for all</a:t>
            </a:r>
            <a:r>
              <a:rPr lang="en-US" dirty="0">
                <a:effectLst>
                  <a:glow rad="127000">
                    <a:schemeClr val="bg1"/>
                  </a:glow>
                </a:effectLst>
              </a:rPr>
              <a:t>,</a:t>
            </a:r>
            <a:r>
              <a:rPr lang="en-US" dirty="0"/>
              <a:t> that those who live should no longer live for </a:t>
            </a:r>
            <a:r>
              <a:rPr lang="en-US" dirty="0">
                <a:effectLst>
                  <a:glow rad="127000">
                    <a:srgbClr val="FF0000">
                      <a:alpha val="0"/>
                    </a:srgbClr>
                  </a:glow>
                </a:effectLst>
              </a:rPr>
              <a:t>themselves</a:t>
            </a:r>
            <a:r>
              <a:rPr lang="en-US" dirty="0">
                <a:effectLst>
                  <a:glow rad="127000">
                    <a:srgbClr val="FF0000"/>
                  </a:glow>
                </a:effectLst>
              </a:rPr>
              <a:t> but for him who died for them and was raised again.</a:t>
            </a:r>
            <a:r>
              <a:rPr lang="en-US" b="0" dirty="0">
                <a:effectLst>
                  <a:glow rad="127000">
                    <a:srgbClr val="FF0000"/>
                  </a:glow>
                </a:effectLst>
              </a:rPr>
              <a:t> </a:t>
            </a:r>
            <a:endParaRPr lang="en-US" dirty="0">
              <a:effectLst>
                <a:glow rad="127000">
                  <a:srgbClr val="FF0000"/>
                </a:glow>
              </a:effectLst>
            </a:endParaRPr>
          </a:p>
        </p:txBody>
      </p:sp>
      <p:pic>
        <p:nvPicPr>
          <p:cNvPr id="4" name="Picture 3"/>
          <p:cNvPicPr>
            <a:picLocks noChangeAspect="1"/>
          </p:cNvPicPr>
          <p:nvPr/>
        </p:nvPicPr>
        <p:blipFill>
          <a:blip r:embed="rId4"/>
          <a:stretch>
            <a:fillRect/>
          </a:stretch>
        </p:blipFill>
        <p:spPr>
          <a:xfrm>
            <a:off x="1256432" y="1565275"/>
            <a:ext cx="3887068" cy="206375"/>
          </a:xfrm>
          <a:prstGeom prst="rect">
            <a:avLst/>
          </a:prstGeom>
        </p:spPr>
      </p:pic>
      <p:sp>
        <p:nvSpPr>
          <p:cNvPr id="5" name="TextBox 4"/>
          <p:cNvSpPr txBox="1"/>
          <p:nvPr/>
        </p:nvSpPr>
        <p:spPr>
          <a:xfrm>
            <a:off x="7248939" y="4810539"/>
            <a:ext cx="1417983" cy="769441"/>
          </a:xfrm>
          <a:prstGeom prst="rect">
            <a:avLst/>
          </a:prstGeom>
          <a:noFill/>
        </p:spPr>
        <p:txBody>
          <a:bodyPr wrap="square" rtlCol="0">
            <a:spAutoFit/>
          </a:bodyPr>
          <a:lstStyle/>
          <a:p>
            <a:r>
              <a:rPr lang="en-US" sz="4400" b="1" dirty="0">
                <a:solidFill>
                  <a:srgbClr val="FFFF00"/>
                </a:solidFill>
                <a:effectLst>
                  <a:glow rad="127000">
                    <a:srgbClr val="FF0000"/>
                  </a:glow>
                </a:effectLst>
              </a:rPr>
              <a:t>[live]</a:t>
            </a:r>
          </a:p>
        </p:txBody>
      </p:sp>
    </p:spTree>
    <p:extLst>
      <p:ext uri="{BB962C8B-B14F-4D97-AF65-F5344CB8AC3E}">
        <p14:creationId xmlns:p14="http://schemas.microsoft.com/office/powerpoint/2010/main" val="1526838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2129"/>
          <a:stretch/>
        </p:blipFill>
        <p:spPr>
          <a:xfrm>
            <a:off x="5404866" y="-593559"/>
            <a:ext cx="6949833" cy="7451559"/>
          </a:xfrm>
          <a:prstGeom prst="rect">
            <a:avLst/>
          </a:prstGeom>
        </p:spPr>
      </p:pic>
      <p:sp>
        <p:nvSpPr>
          <p:cNvPr id="2" name="Title 1"/>
          <p:cNvSpPr>
            <a:spLocks noGrp="1"/>
          </p:cNvSpPr>
          <p:nvPr>
            <p:ph type="title"/>
          </p:nvPr>
        </p:nvSpPr>
        <p:spPr/>
        <p:txBody>
          <a:bodyPr>
            <a:normAutofit/>
          </a:bodyPr>
          <a:lstStyle/>
          <a:p>
            <a:pPr algn="l"/>
            <a:r>
              <a:rPr lang="en-US" dirty="0"/>
              <a:t>1. Compels Us   </a:t>
            </a:r>
            <a:r>
              <a:rPr lang="en-US" sz="5400" dirty="0"/>
              <a:t>14-15</a:t>
            </a:r>
          </a:p>
        </p:txBody>
      </p:sp>
      <p:sp>
        <p:nvSpPr>
          <p:cNvPr id="3" name="Content Placeholder 2"/>
          <p:cNvSpPr>
            <a:spLocks noGrp="1"/>
          </p:cNvSpPr>
          <p:nvPr>
            <p:ph idx="1"/>
          </p:nvPr>
        </p:nvSpPr>
        <p:spPr>
          <a:xfrm>
            <a:off x="215153" y="1825625"/>
            <a:ext cx="7408657" cy="4351338"/>
          </a:xfrm>
        </p:spPr>
        <p:txBody>
          <a:bodyPr/>
          <a:lstStyle/>
          <a:p>
            <a:r>
              <a:rPr lang="en-US" baseline="30000" dirty="0">
                <a:solidFill>
                  <a:schemeClr val="bg1">
                    <a:lumMod val="75000"/>
                  </a:schemeClr>
                </a:solidFill>
              </a:rPr>
              <a:t>14</a:t>
            </a:r>
            <a:r>
              <a:rPr lang="en-US" dirty="0">
                <a:solidFill>
                  <a:schemeClr val="bg1">
                    <a:lumMod val="75000"/>
                  </a:schemeClr>
                </a:solidFill>
              </a:rPr>
              <a:t> For Christ's love compels us, </a:t>
            </a:r>
            <a:br>
              <a:rPr lang="en-US" dirty="0"/>
            </a:br>
            <a:r>
              <a:rPr lang="en-US" dirty="0">
                <a:effectLst>
                  <a:glow rad="127000">
                    <a:schemeClr val="accent1">
                      <a:alpha val="0"/>
                    </a:schemeClr>
                  </a:glow>
                </a:effectLst>
              </a:rPr>
              <a:t>because we are convinced </a:t>
            </a:r>
            <a:r>
              <a:rPr lang="en-US" dirty="0"/>
              <a:t>that </a:t>
            </a:r>
            <a:r>
              <a:rPr lang="en-US" dirty="0">
                <a:effectLst>
                  <a:glow rad="127000">
                    <a:schemeClr val="accent1">
                      <a:alpha val="0"/>
                    </a:schemeClr>
                  </a:glow>
                </a:effectLst>
              </a:rPr>
              <a:t>one died for all, and therefore all died. </a:t>
            </a:r>
            <a:r>
              <a:rPr lang="en-US" baseline="30000" dirty="0"/>
              <a:t>15</a:t>
            </a:r>
            <a:r>
              <a:rPr lang="en-US" dirty="0"/>
              <a:t> And </a:t>
            </a:r>
            <a:r>
              <a:rPr lang="en-US" dirty="0">
                <a:effectLst>
                  <a:glow rad="127000">
                    <a:schemeClr val="bg1">
                      <a:alpha val="0"/>
                    </a:schemeClr>
                  </a:glow>
                </a:effectLst>
              </a:rPr>
              <a:t>he died for all</a:t>
            </a:r>
            <a:r>
              <a:rPr lang="en-US" dirty="0">
                <a:effectLst>
                  <a:glow rad="127000">
                    <a:schemeClr val="bg1"/>
                  </a:glow>
                </a:effectLst>
              </a:rPr>
              <a:t>,</a:t>
            </a:r>
            <a:r>
              <a:rPr lang="en-US" dirty="0"/>
              <a:t> that those who live should no longer live for </a:t>
            </a:r>
            <a:r>
              <a:rPr lang="en-US" dirty="0">
                <a:effectLst>
                  <a:glow rad="127000">
                    <a:srgbClr val="FF0000">
                      <a:alpha val="0"/>
                    </a:srgbClr>
                  </a:glow>
                </a:effectLst>
              </a:rPr>
              <a:t>themselves</a:t>
            </a:r>
            <a:r>
              <a:rPr lang="en-US" dirty="0">
                <a:effectLst>
                  <a:glow rad="127000">
                    <a:srgbClr val="FF0000"/>
                  </a:glow>
                </a:effectLst>
              </a:rPr>
              <a:t> but for him who died for them and was raised again.</a:t>
            </a:r>
            <a:r>
              <a:rPr lang="en-US" b="0" dirty="0">
                <a:effectLst>
                  <a:glow rad="127000">
                    <a:srgbClr val="FF0000"/>
                  </a:glow>
                </a:effectLst>
              </a:rPr>
              <a:t> </a:t>
            </a:r>
            <a:endParaRPr lang="en-US" dirty="0">
              <a:effectLst>
                <a:glow rad="127000">
                  <a:srgbClr val="FF0000"/>
                </a:glow>
              </a:effectLst>
            </a:endParaRPr>
          </a:p>
        </p:txBody>
      </p:sp>
      <p:pic>
        <p:nvPicPr>
          <p:cNvPr id="4" name="Picture 3"/>
          <p:cNvPicPr>
            <a:picLocks noChangeAspect="1"/>
          </p:cNvPicPr>
          <p:nvPr/>
        </p:nvPicPr>
        <p:blipFill>
          <a:blip r:embed="rId4"/>
          <a:stretch>
            <a:fillRect/>
          </a:stretch>
        </p:blipFill>
        <p:spPr>
          <a:xfrm>
            <a:off x="1256432" y="1565275"/>
            <a:ext cx="3887068" cy="206375"/>
          </a:xfrm>
          <a:prstGeom prst="rect">
            <a:avLst/>
          </a:prstGeom>
        </p:spPr>
      </p:pic>
      <p:sp>
        <p:nvSpPr>
          <p:cNvPr id="7" name="TextBox 6"/>
          <p:cNvSpPr txBox="1"/>
          <p:nvPr/>
        </p:nvSpPr>
        <p:spPr>
          <a:xfrm>
            <a:off x="7248939" y="4810539"/>
            <a:ext cx="1417983" cy="769441"/>
          </a:xfrm>
          <a:prstGeom prst="rect">
            <a:avLst/>
          </a:prstGeom>
          <a:noFill/>
        </p:spPr>
        <p:txBody>
          <a:bodyPr wrap="square" rtlCol="0">
            <a:spAutoFit/>
          </a:bodyPr>
          <a:lstStyle/>
          <a:p>
            <a:r>
              <a:rPr lang="en-US" sz="4400" b="1" dirty="0">
                <a:solidFill>
                  <a:srgbClr val="FF0000"/>
                </a:solidFill>
                <a:effectLst>
                  <a:glow rad="127000">
                    <a:schemeClr val="bg1"/>
                  </a:glow>
                </a:effectLst>
              </a:rPr>
              <a:t>[live]</a:t>
            </a:r>
          </a:p>
        </p:txBody>
      </p:sp>
      <p:sp>
        <p:nvSpPr>
          <p:cNvPr id="9" name="Content Placeholder 2"/>
          <p:cNvSpPr txBox="1">
            <a:spLocks/>
          </p:cNvSpPr>
          <p:nvPr/>
        </p:nvSpPr>
        <p:spPr>
          <a:xfrm>
            <a:off x="215153" y="1825625"/>
            <a:ext cx="629994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r>
              <a:rPr lang="en-US" baseline="30000"/>
              <a:t>21</a:t>
            </a:r>
            <a:r>
              <a:rPr lang="en-US"/>
              <a:t> God made him who had no sin to be sin for us, so that in him we might </a:t>
            </a:r>
            <a:r>
              <a:rPr lang="en-US">
                <a:solidFill>
                  <a:srgbClr val="FFFF00"/>
                </a:solidFill>
              </a:rPr>
              <a:t>become the righteousness of God</a:t>
            </a:r>
            <a:r>
              <a:rPr lang="en-US"/>
              <a:t>. </a:t>
            </a:r>
            <a:endParaRPr lang="en-US" dirty="0"/>
          </a:p>
        </p:txBody>
      </p:sp>
      <p:pic>
        <p:nvPicPr>
          <p:cNvPr id="10" name="Picture 9"/>
          <p:cNvPicPr>
            <a:picLocks noChangeAspect="1"/>
          </p:cNvPicPr>
          <p:nvPr/>
        </p:nvPicPr>
        <p:blipFill>
          <a:blip r:embed="rId4"/>
          <a:stretch>
            <a:fillRect/>
          </a:stretch>
        </p:blipFill>
        <p:spPr>
          <a:xfrm>
            <a:off x="1405022" y="1565275"/>
            <a:ext cx="3887068" cy="206375"/>
          </a:xfrm>
          <a:prstGeom prst="rect">
            <a:avLst/>
          </a:prstGeom>
        </p:spPr>
      </p:pic>
      <p:sp>
        <p:nvSpPr>
          <p:cNvPr id="11" name="TextBox 10"/>
          <p:cNvSpPr txBox="1"/>
          <p:nvPr/>
        </p:nvSpPr>
        <p:spPr>
          <a:xfrm>
            <a:off x="668117" y="1769552"/>
            <a:ext cx="7024254" cy="4339650"/>
          </a:xfrm>
          <a:prstGeom prst="rect">
            <a:avLst/>
          </a:prstGeom>
          <a:noFill/>
        </p:spPr>
        <p:txBody>
          <a:bodyPr wrap="square" rtlCol="0">
            <a:spAutoFit/>
          </a:bodyPr>
          <a:lstStyle/>
          <a:p>
            <a:pPr algn="ctr">
              <a:lnSpc>
                <a:spcPct val="80000"/>
              </a:lnSpc>
            </a:pPr>
            <a:r>
              <a:rPr lang="en-US" sz="11500" dirty="0">
                <a:solidFill>
                  <a:srgbClr val="FFFF00"/>
                </a:solidFill>
                <a:effectLst>
                  <a:glow rad="317500">
                    <a:srgbClr val="FF0000"/>
                  </a:glow>
                </a:effectLst>
                <a:latin typeface="Feast of Flesh BB" panose="020B0603050302020204" pitchFamily="34" charset="0"/>
              </a:rPr>
              <a:t>This is OUR </a:t>
            </a:r>
            <a:r>
              <a:rPr lang="en-US" sz="11500" dirty="0">
                <a:solidFill>
                  <a:srgbClr val="FF0000"/>
                </a:solidFill>
                <a:effectLst>
                  <a:glow rad="317500">
                    <a:schemeClr val="bg1"/>
                  </a:glow>
                </a:effectLst>
                <a:latin typeface="Feast of Flesh BB" panose="020B0603050302020204" pitchFamily="34" charset="0"/>
              </a:rPr>
              <a:t>CRAZY LOVE </a:t>
            </a:r>
            <a:r>
              <a:rPr lang="en-US" sz="11500" dirty="0">
                <a:solidFill>
                  <a:srgbClr val="FFFF00"/>
                </a:solidFill>
                <a:effectLst>
                  <a:glow rad="317500">
                    <a:srgbClr val="FF0000"/>
                  </a:glow>
                </a:effectLst>
                <a:latin typeface="Feast of Flesh BB" panose="020B0603050302020204" pitchFamily="34" charset="0"/>
              </a:rPr>
              <a:t>MOTIVATION!</a:t>
            </a:r>
            <a:endParaRPr lang="en-US" sz="8800" dirty="0">
              <a:solidFill>
                <a:srgbClr val="FFFF00"/>
              </a:solidFill>
              <a:effectLst>
                <a:glow rad="317500">
                  <a:srgbClr val="FF0000"/>
                </a:glow>
              </a:effectLst>
              <a:latin typeface="Feast of Flesh BB" panose="020B0603050302020204" pitchFamily="34" charset="0"/>
            </a:endParaRPr>
          </a:p>
        </p:txBody>
      </p:sp>
      <p:pic>
        <p:nvPicPr>
          <p:cNvPr id="12" name="Picture 11"/>
          <p:cNvPicPr>
            <a:picLocks noChangeAspect="1"/>
          </p:cNvPicPr>
          <p:nvPr/>
        </p:nvPicPr>
        <p:blipFill>
          <a:blip r:embed="rId5"/>
          <a:stretch>
            <a:fillRect/>
          </a:stretch>
        </p:blipFill>
        <p:spPr>
          <a:xfrm>
            <a:off x="719726" y="5869910"/>
            <a:ext cx="6595474" cy="361253"/>
          </a:xfrm>
          <a:prstGeom prst="rect">
            <a:avLst/>
          </a:prstGeom>
          <a:effectLst>
            <a:glow rad="254000">
              <a:srgbClr val="FF0000"/>
            </a:glow>
          </a:effectLst>
        </p:spPr>
      </p:pic>
    </p:spTree>
    <p:extLst>
      <p:ext uri="{BB962C8B-B14F-4D97-AF65-F5344CB8AC3E}">
        <p14:creationId xmlns:p14="http://schemas.microsoft.com/office/powerpoint/2010/main" val="76930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217935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So from now on we regard no one from a worldly point of view. Though we once regarded Christ in this way, we do so no longer.</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spTree>
    <p:extLst>
      <p:ext uri="{BB962C8B-B14F-4D97-AF65-F5344CB8AC3E}">
        <p14:creationId xmlns:p14="http://schemas.microsoft.com/office/powerpoint/2010/main" val="1654698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So from now on we regard no one from a worldly point of view. Though we once regarded Christ in this way, we do so no longer.</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pic>
        <p:nvPicPr>
          <p:cNvPr id="6" name="Picture 5"/>
          <p:cNvPicPr>
            <a:picLocks noChangeAspect="1"/>
          </p:cNvPicPr>
          <p:nvPr/>
        </p:nvPicPr>
        <p:blipFill>
          <a:blip r:embed="rId5"/>
          <a:stretch>
            <a:fillRect/>
          </a:stretch>
        </p:blipFill>
        <p:spPr>
          <a:xfrm>
            <a:off x="8354743" y="1475873"/>
            <a:ext cx="3837257" cy="5382127"/>
          </a:xfrm>
          <a:prstGeom prst="rect">
            <a:avLst/>
          </a:prstGeom>
        </p:spPr>
      </p:pic>
    </p:spTree>
    <p:extLst>
      <p:ext uri="{BB962C8B-B14F-4D97-AF65-F5344CB8AC3E}">
        <p14:creationId xmlns:p14="http://schemas.microsoft.com/office/powerpoint/2010/main" val="2837658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So from now on we regard no one from a worldly point of view. Though we once regarded Christ in this way, we do so no longer.</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pic>
        <p:nvPicPr>
          <p:cNvPr id="6" name="Picture 5"/>
          <p:cNvPicPr>
            <a:picLocks noChangeAspect="1"/>
          </p:cNvPicPr>
          <p:nvPr/>
        </p:nvPicPr>
        <p:blipFill>
          <a:blip r:embed="rId5"/>
          <a:stretch>
            <a:fillRect/>
          </a:stretch>
        </p:blipFill>
        <p:spPr>
          <a:xfrm>
            <a:off x="8354743" y="1475873"/>
            <a:ext cx="3837257" cy="5382127"/>
          </a:xfrm>
          <a:prstGeom prst="rect">
            <a:avLst/>
          </a:prstGeom>
        </p:spPr>
      </p:pic>
      <p:pic>
        <p:nvPicPr>
          <p:cNvPr id="7" name="Picture 6"/>
          <p:cNvPicPr>
            <a:picLocks noChangeAspect="1"/>
          </p:cNvPicPr>
          <p:nvPr/>
        </p:nvPicPr>
        <p:blipFill>
          <a:blip r:embed="rId6"/>
          <a:stretch>
            <a:fillRect/>
          </a:stretch>
        </p:blipFill>
        <p:spPr>
          <a:xfrm>
            <a:off x="8158559" y="1235242"/>
            <a:ext cx="4169239" cy="5855368"/>
          </a:xfrm>
          <a:prstGeom prst="rect">
            <a:avLst/>
          </a:prstGeom>
        </p:spPr>
      </p:pic>
    </p:spTree>
    <p:extLst>
      <p:ext uri="{BB962C8B-B14F-4D97-AF65-F5344CB8AC3E}">
        <p14:creationId xmlns:p14="http://schemas.microsoft.com/office/powerpoint/2010/main" val="57534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glow>
                </a:effectLst>
              </a:rPr>
              <a:t>So from now on we regard no one from a worldly point of view. </a:t>
            </a:r>
            <a:r>
              <a:rPr lang="en-US" dirty="0"/>
              <a:t>Though we once regarded Christ in this way, we do so no longer.</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pic>
        <p:nvPicPr>
          <p:cNvPr id="6" name="Picture 5"/>
          <p:cNvPicPr>
            <a:picLocks noChangeAspect="1"/>
          </p:cNvPicPr>
          <p:nvPr/>
        </p:nvPicPr>
        <p:blipFill>
          <a:blip r:embed="rId5"/>
          <a:stretch>
            <a:fillRect/>
          </a:stretch>
        </p:blipFill>
        <p:spPr>
          <a:xfrm>
            <a:off x="8354743" y="1475873"/>
            <a:ext cx="3837257" cy="5382127"/>
          </a:xfrm>
          <a:prstGeom prst="rect">
            <a:avLst/>
          </a:prstGeom>
        </p:spPr>
      </p:pic>
      <p:pic>
        <p:nvPicPr>
          <p:cNvPr id="7" name="Picture 6"/>
          <p:cNvPicPr>
            <a:picLocks noChangeAspect="1"/>
          </p:cNvPicPr>
          <p:nvPr/>
        </p:nvPicPr>
        <p:blipFill>
          <a:blip r:embed="rId6"/>
          <a:stretch>
            <a:fillRect/>
          </a:stretch>
        </p:blipFill>
        <p:spPr>
          <a:xfrm>
            <a:off x="8158559" y="1235242"/>
            <a:ext cx="4169239" cy="5855368"/>
          </a:xfrm>
          <a:prstGeom prst="rect">
            <a:avLst/>
          </a:prstGeom>
        </p:spPr>
      </p:pic>
    </p:spTree>
    <p:extLst>
      <p:ext uri="{BB962C8B-B14F-4D97-AF65-F5344CB8AC3E}">
        <p14:creationId xmlns:p14="http://schemas.microsoft.com/office/powerpoint/2010/main" val="3180934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effectLst>
                  <a:glow rad="127000">
                    <a:srgbClr val="FF0000"/>
                  </a:glow>
                </a:effectLst>
              </a:rPr>
              <a:t>Though we once regarded Christ in this way, </a:t>
            </a:r>
            <a:r>
              <a:rPr lang="en-US" dirty="0"/>
              <a:t>we do so no longer.</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spTree>
    <p:extLst>
      <p:ext uri="{BB962C8B-B14F-4D97-AF65-F5344CB8AC3E}">
        <p14:creationId xmlns:p14="http://schemas.microsoft.com/office/powerpoint/2010/main" val="47152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5420" y="116523"/>
            <a:ext cx="9144000" cy="1643697"/>
          </a:xfrm>
        </p:spPr>
        <p:txBody>
          <a:bodyPr>
            <a:normAutofit/>
          </a:bodyPr>
          <a:lstStyle/>
          <a:p>
            <a:r>
              <a:rPr lang="en-US" sz="9600" spc="100" dirty="0">
                <a:solidFill>
                  <a:schemeClr val="bg1"/>
                </a:solidFill>
              </a:rPr>
              <a:t>OUR MISSION:</a:t>
            </a:r>
            <a:endParaRPr lang="en-US" sz="9600" spc="100" dirty="0"/>
          </a:p>
        </p:txBody>
      </p:sp>
      <p:sp>
        <p:nvSpPr>
          <p:cNvPr id="3" name="Subtitle 2"/>
          <p:cNvSpPr>
            <a:spLocks noGrp="1"/>
          </p:cNvSpPr>
          <p:nvPr>
            <p:ph type="subTitle" idx="1"/>
          </p:nvPr>
        </p:nvSpPr>
        <p:spPr>
          <a:xfrm>
            <a:off x="1443545" y="4427818"/>
            <a:ext cx="9144000" cy="1655762"/>
          </a:xfrm>
        </p:spPr>
        <p:txBody>
          <a:bodyPr>
            <a:normAutofit/>
          </a:bodyPr>
          <a:lstStyle/>
          <a:p>
            <a:r>
              <a:rPr lang="en-US" sz="9600" b="0" dirty="0">
                <a:effectLst>
                  <a:outerShdw blurRad="38100" dist="38100" dir="2700000" algn="tl">
                    <a:srgbClr val="000000">
                      <a:alpha val="43137"/>
                    </a:srgbClr>
                  </a:outerShdw>
                </a:effectLst>
                <a:latin typeface="Feast of Flesh BB" panose="020B0603050302020204" pitchFamily="34" charset="0"/>
              </a:rPr>
              <a:t>Crazy Love!</a:t>
            </a:r>
          </a:p>
        </p:txBody>
      </p:sp>
      <p:sp>
        <p:nvSpPr>
          <p:cNvPr id="4" name="Rectangle 3"/>
          <p:cNvSpPr/>
          <p:nvPr/>
        </p:nvSpPr>
        <p:spPr>
          <a:xfrm>
            <a:off x="3794760" y="982980"/>
            <a:ext cx="91440" cy="14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669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t>Though we once regarded Christ in this way, </a:t>
            </a:r>
            <a:r>
              <a:rPr lang="en-US" dirty="0">
                <a:effectLst>
                  <a:glow rad="127000">
                    <a:srgbClr val="FF0000"/>
                  </a:glow>
                </a:effectLst>
              </a:rPr>
              <a:t>we do so no longer</a:t>
            </a:r>
            <a:r>
              <a:rPr lang="en-US" dirty="0"/>
              <a:t>.</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pic>
        <p:nvPicPr>
          <p:cNvPr id="6" name="Picture 5"/>
          <p:cNvPicPr>
            <a:picLocks noChangeAspect="1"/>
          </p:cNvPicPr>
          <p:nvPr/>
        </p:nvPicPr>
        <p:blipFill>
          <a:blip r:embed="rId5"/>
          <a:stretch>
            <a:fillRect/>
          </a:stretch>
        </p:blipFill>
        <p:spPr>
          <a:xfrm>
            <a:off x="8354743" y="1475873"/>
            <a:ext cx="3837257" cy="5382127"/>
          </a:xfrm>
          <a:prstGeom prst="rect">
            <a:avLst/>
          </a:prstGeom>
        </p:spPr>
      </p:pic>
      <p:pic>
        <p:nvPicPr>
          <p:cNvPr id="7" name="Picture 6"/>
          <p:cNvPicPr>
            <a:picLocks noChangeAspect="1"/>
          </p:cNvPicPr>
          <p:nvPr/>
        </p:nvPicPr>
        <p:blipFill>
          <a:blip r:embed="rId6"/>
          <a:stretch>
            <a:fillRect/>
          </a:stretch>
        </p:blipFill>
        <p:spPr>
          <a:xfrm>
            <a:off x="8158559" y="1235242"/>
            <a:ext cx="4169239" cy="5855368"/>
          </a:xfrm>
          <a:prstGeom prst="rect">
            <a:avLst/>
          </a:prstGeom>
        </p:spPr>
      </p:pic>
    </p:spTree>
    <p:extLst>
      <p:ext uri="{BB962C8B-B14F-4D97-AF65-F5344CB8AC3E}">
        <p14:creationId xmlns:p14="http://schemas.microsoft.com/office/powerpoint/2010/main" val="2931159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t>Though we once regarded Christ in this way, </a:t>
            </a:r>
            <a:r>
              <a:rPr lang="en-US" dirty="0">
                <a:effectLst>
                  <a:glow rad="127000">
                    <a:srgbClr val="FF0000">
                      <a:alpha val="0"/>
                    </a:srgbClr>
                  </a:glow>
                </a:effectLst>
              </a:rPr>
              <a:t>we do so no longer</a:t>
            </a:r>
            <a:r>
              <a:rPr lang="en-US" dirty="0"/>
              <a:t>.</a:t>
            </a:r>
          </a:p>
          <a:p>
            <a:r>
              <a:rPr lang="en-US" dirty="0"/>
              <a:t> </a:t>
            </a:r>
            <a:r>
              <a:rPr lang="en-US" baseline="30000" dirty="0"/>
              <a:t>17</a:t>
            </a:r>
            <a:r>
              <a:rPr lang="en-US" dirty="0"/>
              <a:t> Therefore, </a:t>
            </a:r>
            <a:r>
              <a:rPr lang="en-US" dirty="0">
                <a:solidFill>
                  <a:srgbClr val="FF0000"/>
                </a:solidFill>
                <a:effectLst>
                  <a:glow rad="254000">
                    <a:schemeClr val="bg1"/>
                  </a:glow>
                </a:effectLst>
              </a:rPr>
              <a:t>if anyone is in Christ</a:t>
            </a:r>
            <a:r>
              <a:rPr lang="en-US" dirty="0"/>
              <a:t>, </a:t>
            </a:r>
            <a:r>
              <a:rPr lang="en-US" sz="6000" dirty="0">
                <a:solidFill>
                  <a:srgbClr val="FFFF00"/>
                </a:solidFill>
              </a:rPr>
              <a:t>he is a new creation</a:t>
            </a:r>
            <a:r>
              <a:rPr lang="en-US" dirty="0"/>
              <a:t>; the old has gone,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8" name="Picture 7"/>
          <p:cNvPicPr>
            <a:picLocks noChangeAspect="1"/>
          </p:cNvPicPr>
          <p:nvPr/>
        </p:nvPicPr>
        <p:blipFill>
          <a:blip r:embed="rId4"/>
          <a:stretch>
            <a:fillRect/>
          </a:stretch>
        </p:blipFill>
        <p:spPr>
          <a:xfrm>
            <a:off x="8354743" y="1475873"/>
            <a:ext cx="3837257" cy="5382127"/>
          </a:xfrm>
          <a:prstGeom prst="rect">
            <a:avLst/>
          </a:prstGeom>
        </p:spPr>
      </p:pic>
      <p:pic>
        <p:nvPicPr>
          <p:cNvPr id="10" name="Picture 9"/>
          <p:cNvPicPr>
            <a:picLocks noChangeAspect="1"/>
          </p:cNvPicPr>
          <p:nvPr/>
        </p:nvPicPr>
        <p:blipFill>
          <a:blip r:embed="rId5"/>
          <a:stretch>
            <a:fillRect/>
          </a:stretch>
        </p:blipFill>
        <p:spPr>
          <a:xfrm>
            <a:off x="9061670" y="2554446"/>
            <a:ext cx="1736788" cy="3577907"/>
          </a:xfrm>
          <a:prstGeom prst="rect">
            <a:avLst/>
          </a:prstGeom>
        </p:spPr>
      </p:pic>
    </p:spTree>
    <p:extLst>
      <p:ext uri="{BB962C8B-B14F-4D97-AF65-F5344CB8AC3E}">
        <p14:creationId xmlns:p14="http://schemas.microsoft.com/office/powerpoint/2010/main" val="1764854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t>Though we once regarded Christ in this way, </a:t>
            </a:r>
            <a:r>
              <a:rPr lang="en-US" dirty="0">
                <a:effectLst>
                  <a:glow rad="127000">
                    <a:srgbClr val="FF0000">
                      <a:alpha val="0"/>
                    </a:srgbClr>
                  </a:glow>
                </a:effectLst>
              </a:rPr>
              <a:t>we do so no longer</a:t>
            </a:r>
            <a:r>
              <a:rPr lang="en-US" dirty="0"/>
              <a:t>.</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a:t>
            </a:r>
            <a:r>
              <a:rPr lang="en-US" dirty="0">
                <a:solidFill>
                  <a:srgbClr val="FF0000"/>
                </a:solidFill>
                <a:effectLst>
                  <a:glow rad="127000">
                    <a:schemeClr val="bg1"/>
                  </a:glow>
                </a:effectLst>
              </a:rPr>
              <a:t>old has gone</a:t>
            </a:r>
            <a:r>
              <a:rPr lang="en-US" dirty="0"/>
              <a:t>, 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5" name="Picture 4"/>
          <p:cNvPicPr>
            <a:picLocks noChangeAspect="1"/>
          </p:cNvPicPr>
          <p:nvPr/>
        </p:nvPicPr>
        <p:blipFill>
          <a:blip r:embed="rId4"/>
          <a:stretch>
            <a:fillRect/>
          </a:stretch>
        </p:blipFill>
        <p:spPr>
          <a:xfrm>
            <a:off x="8490762" y="1295314"/>
            <a:ext cx="3584455" cy="5422403"/>
          </a:xfrm>
          <a:prstGeom prst="rect">
            <a:avLst/>
          </a:prstGeom>
        </p:spPr>
      </p:pic>
      <p:sp>
        <p:nvSpPr>
          <p:cNvPr id="8" name="&quot;No&quot; Symbol 7"/>
          <p:cNvSpPr/>
          <p:nvPr/>
        </p:nvSpPr>
        <p:spPr>
          <a:xfrm>
            <a:off x="8534400" y="2390274"/>
            <a:ext cx="3384884" cy="3224463"/>
          </a:xfrm>
          <a:prstGeom prst="noSmoking">
            <a:avLst>
              <a:gd name="adj" fmla="val 11287"/>
            </a:avLst>
          </a:pr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2062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t>Though we once regarded Christ in this way, </a:t>
            </a:r>
            <a:r>
              <a:rPr lang="en-US" dirty="0">
                <a:effectLst>
                  <a:glow rad="127000">
                    <a:srgbClr val="FF0000">
                      <a:alpha val="0"/>
                    </a:srgbClr>
                  </a:glow>
                </a:effectLst>
              </a:rPr>
              <a:t>we do so no longer</a:t>
            </a:r>
            <a:r>
              <a:rPr lang="en-US" dirty="0"/>
              <a:t>.</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a:t>
            </a:r>
            <a:r>
              <a:rPr lang="en-US" dirty="0">
                <a:solidFill>
                  <a:srgbClr val="FF0000"/>
                </a:solidFill>
                <a:effectLst>
                  <a:glow rad="127000">
                    <a:schemeClr val="bg1"/>
                  </a:glow>
                </a:effectLst>
              </a:rPr>
              <a:t>old has gone</a:t>
            </a:r>
            <a:r>
              <a:rPr lang="en-US" dirty="0"/>
              <a:t>, </a:t>
            </a:r>
            <a:r>
              <a:rPr lang="en-US" dirty="0">
                <a:effectLst>
                  <a:glow rad="127000">
                    <a:srgbClr val="FF0000"/>
                  </a:glow>
                </a:effectLst>
              </a:rPr>
              <a:t>the new has come!</a:t>
            </a:r>
          </a:p>
        </p:txBody>
      </p:sp>
      <p:pic>
        <p:nvPicPr>
          <p:cNvPr id="4" name="Picture 3"/>
          <p:cNvPicPr>
            <a:picLocks noChangeAspect="1"/>
          </p:cNvPicPr>
          <p:nvPr/>
        </p:nvPicPr>
        <p:blipFill>
          <a:blip r:embed="rId3"/>
          <a:stretch>
            <a:fillRect/>
          </a:stretch>
        </p:blipFill>
        <p:spPr>
          <a:xfrm>
            <a:off x="1256432" y="1565275"/>
            <a:ext cx="3887068" cy="206375"/>
          </a:xfrm>
          <a:prstGeom prst="rect">
            <a:avLst/>
          </a:prstGeom>
        </p:spPr>
      </p:pic>
      <p:pic>
        <p:nvPicPr>
          <p:cNvPr id="7" name="Picture 6"/>
          <p:cNvPicPr>
            <a:picLocks noChangeAspect="1"/>
          </p:cNvPicPr>
          <p:nvPr/>
        </p:nvPicPr>
        <p:blipFill>
          <a:blip r:embed="rId4"/>
          <a:stretch>
            <a:fillRect/>
          </a:stretch>
        </p:blipFill>
        <p:spPr>
          <a:xfrm>
            <a:off x="8158559" y="1235242"/>
            <a:ext cx="4169239" cy="5855368"/>
          </a:xfrm>
          <a:prstGeom prst="rect">
            <a:avLst/>
          </a:prstGeom>
        </p:spPr>
      </p:pic>
    </p:spTree>
    <p:extLst>
      <p:ext uri="{BB962C8B-B14F-4D97-AF65-F5344CB8AC3E}">
        <p14:creationId xmlns:p14="http://schemas.microsoft.com/office/powerpoint/2010/main" val="11733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2. Changes Us   </a:t>
            </a:r>
            <a:r>
              <a:rPr lang="en-US" sz="5400" dirty="0"/>
              <a:t>16-17</a:t>
            </a:r>
          </a:p>
        </p:txBody>
      </p:sp>
      <p:sp>
        <p:nvSpPr>
          <p:cNvPr id="3" name="Content Placeholder 2"/>
          <p:cNvSpPr>
            <a:spLocks noGrp="1"/>
          </p:cNvSpPr>
          <p:nvPr>
            <p:ph idx="1"/>
          </p:nvPr>
        </p:nvSpPr>
        <p:spPr>
          <a:xfrm>
            <a:off x="215153" y="1825625"/>
            <a:ext cx="8174467" cy="4351338"/>
          </a:xfrm>
        </p:spPr>
        <p:txBody>
          <a:bodyPr/>
          <a:lstStyle/>
          <a:p>
            <a:r>
              <a:rPr lang="en-US" baseline="30000" dirty="0"/>
              <a:t>16</a:t>
            </a:r>
            <a:r>
              <a:rPr lang="en-US" dirty="0"/>
              <a:t> </a:t>
            </a:r>
            <a:r>
              <a:rPr lang="en-US" dirty="0">
                <a:effectLst>
                  <a:glow rad="127000">
                    <a:srgbClr val="FF0000">
                      <a:alpha val="0"/>
                    </a:srgbClr>
                  </a:glow>
                </a:effectLst>
              </a:rPr>
              <a:t>So from now on we regard no one from a worldly point of view. </a:t>
            </a:r>
            <a:r>
              <a:rPr lang="en-US" dirty="0"/>
              <a:t>Though we once regarded Christ in this way, </a:t>
            </a:r>
            <a:r>
              <a:rPr lang="en-US" dirty="0">
                <a:effectLst>
                  <a:glow rad="127000">
                    <a:srgbClr val="FF0000">
                      <a:alpha val="0"/>
                    </a:srgbClr>
                  </a:glow>
                </a:effectLst>
              </a:rPr>
              <a:t>we do so no longer</a:t>
            </a:r>
            <a:r>
              <a:rPr lang="en-US" dirty="0"/>
              <a:t>.</a:t>
            </a:r>
          </a:p>
          <a:p>
            <a:r>
              <a:rPr lang="en-US" dirty="0"/>
              <a:t> </a:t>
            </a:r>
            <a:r>
              <a:rPr lang="en-US" baseline="30000" dirty="0"/>
              <a:t>17</a:t>
            </a:r>
            <a:r>
              <a:rPr lang="en-US" dirty="0"/>
              <a:t> Therefore, if anyone is in Christ, </a:t>
            </a:r>
            <a:r>
              <a:rPr lang="en-US" sz="6000" dirty="0">
                <a:solidFill>
                  <a:srgbClr val="FFFF00"/>
                </a:solidFill>
              </a:rPr>
              <a:t>he is a new creation</a:t>
            </a:r>
            <a:r>
              <a:rPr lang="en-US" dirty="0"/>
              <a:t>; the </a:t>
            </a:r>
            <a:r>
              <a:rPr lang="en-US" dirty="0">
                <a:solidFill>
                  <a:srgbClr val="FF0000"/>
                </a:solidFill>
                <a:effectLst>
                  <a:glow rad="127000">
                    <a:schemeClr val="bg1"/>
                  </a:glow>
                </a:effectLst>
              </a:rPr>
              <a:t>old has gone</a:t>
            </a:r>
            <a:r>
              <a:rPr lang="en-US" dirty="0"/>
              <a:t>, </a:t>
            </a:r>
            <a:r>
              <a:rPr lang="en-US" dirty="0">
                <a:effectLst>
                  <a:glow rad="127000">
                    <a:srgbClr val="FF0000"/>
                  </a:glow>
                </a:effectLst>
              </a:rPr>
              <a:t>the new has come!</a:t>
            </a:r>
          </a:p>
        </p:txBody>
      </p:sp>
      <p:pic>
        <p:nvPicPr>
          <p:cNvPr id="7" name="Picture 6"/>
          <p:cNvPicPr>
            <a:picLocks noChangeAspect="1"/>
          </p:cNvPicPr>
          <p:nvPr/>
        </p:nvPicPr>
        <p:blipFill>
          <a:blip r:embed="rId3"/>
          <a:stretch>
            <a:fillRect/>
          </a:stretch>
        </p:blipFill>
        <p:spPr>
          <a:xfrm>
            <a:off x="8158559" y="1235242"/>
            <a:ext cx="4169239" cy="5855368"/>
          </a:xfrm>
          <a:prstGeom prst="rect">
            <a:avLst/>
          </a:prstGeom>
        </p:spPr>
      </p:pic>
      <p:sp>
        <p:nvSpPr>
          <p:cNvPr id="6" name="TextBox 5"/>
          <p:cNvSpPr txBox="1"/>
          <p:nvPr/>
        </p:nvSpPr>
        <p:spPr>
          <a:xfrm>
            <a:off x="367447" y="2025475"/>
            <a:ext cx="7928413" cy="4339650"/>
          </a:xfrm>
          <a:prstGeom prst="rect">
            <a:avLst/>
          </a:prstGeom>
          <a:noFill/>
        </p:spPr>
        <p:txBody>
          <a:bodyPr wrap="square" rtlCol="0">
            <a:spAutoFit/>
          </a:bodyPr>
          <a:lstStyle/>
          <a:p>
            <a:pPr algn="ctr">
              <a:lnSpc>
                <a:spcPct val="80000"/>
              </a:lnSpc>
            </a:pPr>
            <a:r>
              <a:rPr lang="en-US" sz="11500" dirty="0">
                <a:solidFill>
                  <a:srgbClr val="FFFF00"/>
                </a:solidFill>
                <a:effectLst>
                  <a:glow rad="317500">
                    <a:srgbClr val="FF0000"/>
                  </a:glow>
                </a:effectLst>
                <a:latin typeface="Feast of Flesh BB" panose="020B0603050302020204" pitchFamily="34" charset="0"/>
              </a:rPr>
              <a:t>This is OUR </a:t>
            </a:r>
            <a:r>
              <a:rPr lang="en-US" sz="11500" dirty="0">
                <a:solidFill>
                  <a:srgbClr val="FF0000"/>
                </a:solidFill>
                <a:effectLst>
                  <a:glow rad="317500">
                    <a:schemeClr val="bg1"/>
                  </a:glow>
                </a:effectLst>
                <a:latin typeface="Feast of Flesh BB" panose="020B0603050302020204" pitchFamily="34" charset="0"/>
              </a:rPr>
              <a:t>CRAZY LOVE</a:t>
            </a:r>
            <a:r>
              <a:rPr lang="en-US" sz="11500" dirty="0">
                <a:solidFill>
                  <a:srgbClr val="FFFF00"/>
                </a:solidFill>
                <a:effectLst>
                  <a:glow rad="317500">
                    <a:srgbClr val="FF0000"/>
                  </a:glow>
                </a:effectLst>
                <a:latin typeface="Feast of Flesh BB" panose="020B0603050302020204" pitchFamily="34" charset="0"/>
              </a:rPr>
              <a:t> </a:t>
            </a:r>
            <a:r>
              <a:rPr lang="en-US" sz="11500" dirty="0" err="1">
                <a:solidFill>
                  <a:srgbClr val="FFFF00"/>
                </a:solidFill>
                <a:effectLst>
                  <a:glow rad="317500">
                    <a:srgbClr val="FF0000"/>
                  </a:glow>
                </a:effectLst>
                <a:latin typeface="Feast of Flesh BB" panose="020B0603050302020204" pitchFamily="34" charset="0"/>
              </a:rPr>
              <a:t>Metamorphis</a:t>
            </a:r>
            <a:r>
              <a:rPr lang="en-US" sz="11500" dirty="0">
                <a:solidFill>
                  <a:srgbClr val="FFFF00"/>
                </a:solidFill>
                <a:effectLst>
                  <a:glow rad="317500">
                    <a:srgbClr val="FF0000"/>
                  </a:glow>
                </a:effectLst>
                <a:latin typeface="Feast of Flesh BB" panose="020B0603050302020204" pitchFamily="34" charset="0"/>
              </a:rPr>
              <a:t>!</a:t>
            </a:r>
            <a:endParaRPr lang="en-US" sz="8800" dirty="0">
              <a:solidFill>
                <a:srgbClr val="FFFF00"/>
              </a:solidFill>
              <a:effectLst>
                <a:glow rad="317500">
                  <a:srgbClr val="FF0000"/>
                </a:glow>
              </a:effectLst>
              <a:latin typeface="Feast of Flesh BB" panose="020B0603050302020204" pitchFamily="34" charset="0"/>
            </a:endParaRPr>
          </a:p>
        </p:txBody>
      </p:sp>
      <p:pic>
        <p:nvPicPr>
          <p:cNvPr id="5" name="Picture 4"/>
          <p:cNvPicPr>
            <a:picLocks noChangeAspect="1"/>
          </p:cNvPicPr>
          <p:nvPr/>
        </p:nvPicPr>
        <p:blipFill>
          <a:blip r:embed="rId4"/>
          <a:stretch>
            <a:fillRect/>
          </a:stretch>
        </p:blipFill>
        <p:spPr>
          <a:xfrm>
            <a:off x="610957" y="6058665"/>
            <a:ext cx="7204910" cy="288347"/>
          </a:xfrm>
          <a:prstGeom prst="rect">
            <a:avLst/>
          </a:prstGeom>
          <a:effectLst>
            <a:glow rad="254000">
              <a:srgbClr val="FF0000"/>
            </a:glow>
          </a:effectLst>
        </p:spPr>
      </p:pic>
    </p:spTree>
    <p:extLst>
      <p:ext uri="{BB962C8B-B14F-4D97-AF65-F5344CB8AC3E}">
        <p14:creationId xmlns:p14="http://schemas.microsoft.com/office/powerpoint/2010/main" val="3549373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6" name="Content Placeholder 5"/>
          <p:cNvSpPr>
            <a:spLocks noGrp="1"/>
          </p:cNvSpPr>
          <p:nvPr>
            <p:ph idx="1"/>
          </p:nvPr>
        </p:nvSpPr>
        <p:spPr/>
        <p:txBody>
          <a:bodyPr/>
          <a:lstStyle/>
          <a:p>
            <a:endParaRPr lang="en-US"/>
          </a:p>
        </p:txBody>
      </p:sp>
      <p:pic>
        <p:nvPicPr>
          <p:cNvPr id="10" name="Picture 9"/>
          <p:cNvPicPr>
            <a:picLocks noChangeAspect="1"/>
          </p:cNvPicPr>
          <p:nvPr/>
        </p:nvPicPr>
        <p:blipFill>
          <a:blip r:embed="rId3"/>
          <a:stretch>
            <a:fillRect/>
          </a:stretch>
        </p:blipFill>
        <p:spPr>
          <a:xfrm>
            <a:off x="1256431" y="1565275"/>
            <a:ext cx="4963487" cy="217805"/>
          </a:xfrm>
          <a:prstGeom prst="rect">
            <a:avLst/>
          </a:prstGeom>
        </p:spPr>
      </p:pic>
    </p:spTree>
    <p:extLst>
      <p:ext uri="{BB962C8B-B14F-4D97-AF65-F5344CB8AC3E}">
        <p14:creationId xmlns:p14="http://schemas.microsoft.com/office/powerpoint/2010/main" val="2691886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58176" y="1487607"/>
            <a:ext cx="5898750" cy="4217158"/>
          </a:xfrm>
          <a:prstGeom prst="rect">
            <a:avLst/>
          </a:prstGeom>
        </p:spPr>
      </p:pic>
      <p:pic>
        <p:nvPicPr>
          <p:cNvPr id="9" name="Picture 8"/>
          <p:cNvPicPr>
            <a:picLocks noChangeAspect="1"/>
          </p:cNvPicPr>
          <p:nvPr/>
        </p:nvPicPr>
        <p:blipFill>
          <a:blip r:embed="rId4"/>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from God, who </a:t>
            </a:r>
            <a:r>
              <a:rPr lang="en-US" dirty="0">
                <a:solidFill>
                  <a:srgbClr val="FFFF00"/>
                </a:solidFill>
              </a:rPr>
              <a:t>reconciled</a:t>
            </a:r>
            <a:r>
              <a:rPr lang="en-US" dirty="0"/>
              <a:t> us to himself through Christ and gave us the ministry of </a:t>
            </a:r>
            <a:r>
              <a:rPr lang="en-US" dirty="0">
                <a:solidFill>
                  <a:srgbClr val="FFFF00"/>
                </a:solidFill>
              </a:rPr>
              <a:t>reconciliation</a:t>
            </a:r>
            <a:r>
              <a:rPr lang="en-US" dirty="0"/>
              <a:t>: </a:t>
            </a:r>
            <a:r>
              <a:rPr lang="en-US" baseline="30000" dirty="0"/>
              <a:t>19</a:t>
            </a:r>
            <a:r>
              <a:rPr lang="en-US" dirty="0"/>
              <a:t> that God was </a:t>
            </a:r>
            <a:r>
              <a:rPr lang="en-US" dirty="0">
                <a:solidFill>
                  <a:srgbClr val="FFFF00"/>
                </a:solidFill>
              </a:rPr>
              <a:t>reconciling</a:t>
            </a:r>
            <a:r>
              <a:rPr lang="en-US" dirty="0"/>
              <a:t> the world to himself in Christ, not counting men's sins against them. And he has committed to us the message of </a:t>
            </a:r>
            <a:r>
              <a:rPr lang="en-US" dirty="0">
                <a:solidFill>
                  <a:srgbClr val="FFFF00"/>
                </a:solidFill>
              </a:rPr>
              <a:t>reconciliation</a:t>
            </a:r>
            <a:r>
              <a:rPr lang="en-US" dirty="0"/>
              <a:t>.</a:t>
            </a:r>
          </a:p>
        </p:txBody>
      </p:sp>
      <p:pic>
        <p:nvPicPr>
          <p:cNvPr id="4" name="Picture 3"/>
          <p:cNvPicPr>
            <a:picLocks noChangeAspect="1"/>
          </p:cNvPicPr>
          <p:nvPr/>
        </p:nvPicPr>
        <p:blipFill>
          <a:blip r:embed="rId5"/>
          <a:stretch>
            <a:fillRect/>
          </a:stretch>
        </p:blipFill>
        <p:spPr>
          <a:xfrm>
            <a:off x="1256431" y="1565275"/>
            <a:ext cx="4963487" cy="217805"/>
          </a:xfrm>
          <a:prstGeom prst="rect">
            <a:avLst/>
          </a:prstGeom>
        </p:spPr>
      </p:pic>
      <p:pic>
        <p:nvPicPr>
          <p:cNvPr id="8" name="Picture 7"/>
          <p:cNvPicPr>
            <a:picLocks noChangeAspect="1"/>
          </p:cNvPicPr>
          <p:nvPr/>
        </p:nvPicPr>
        <p:blipFill>
          <a:blip r:embed="rId6"/>
          <a:stretch>
            <a:fillRect/>
          </a:stretch>
        </p:blipFill>
        <p:spPr>
          <a:xfrm>
            <a:off x="6937774" y="-98713"/>
            <a:ext cx="6750767" cy="3479714"/>
          </a:xfrm>
          <a:prstGeom prst="rect">
            <a:avLst/>
          </a:prstGeom>
        </p:spPr>
      </p:pic>
      <p:pic>
        <p:nvPicPr>
          <p:cNvPr id="11" name="Picture 10"/>
          <p:cNvPicPr>
            <a:picLocks noChangeAspect="1"/>
          </p:cNvPicPr>
          <p:nvPr/>
        </p:nvPicPr>
        <p:blipFill>
          <a:blip r:embed="rId7"/>
          <a:stretch>
            <a:fillRect/>
          </a:stretch>
        </p:blipFill>
        <p:spPr>
          <a:xfrm>
            <a:off x="9153830" y="2580967"/>
            <a:ext cx="2197068" cy="1945448"/>
          </a:xfrm>
          <a:prstGeom prst="rect">
            <a:avLst/>
          </a:prstGeom>
        </p:spPr>
      </p:pic>
    </p:spTree>
    <p:extLst>
      <p:ext uri="{BB962C8B-B14F-4D97-AF65-F5344CB8AC3E}">
        <p14:creationId xmlns:p14="http://schemas.microsoft.com/office/powerpoint/2010/main" val="1853729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from </a:t>
            </a:r>
            <a:r>
              <a:rPr lang="en-US" dirty="0">
                <a:effectLst>
                  <a:glow rad="127000">
                    <a:srgbClr val="FF0000"/>
                  </a:glow>
                </a:effectLst>
              </a:rPr>
              <a:t>God,</a:t>
            </a:r>
            <a:r>
              <a:rPr lang="en-US" dirty="0"/>
              <a:t> </a:t>
            </a:r>
            <a:r>
              <a:rPr lang="en-US" dirty="0">
                <a:effectLst>
                  <a:glow rad="127000">
                    <a:srgbClr val="FF0000"/>
                  </a:glow>
                </a:effectLst>
              </a:rPr>
              <a:t>who </a:t>
            </a:r>
            <a:r>
              <a:rPr lang="en-US" dirty="0">
                <a:solidFill>
                  <a:srgbClr val="FFFF00"/>
                </a:solidFill>
                <a:effectLst>
                  <a:glow rad="127000">
                    <a:srgbClr val="FF0000"/>
                  </a:glow>
                </a:effectLst>
              </a:rPr>
              <a:t>reconciled</a:t>
            </a:r>
            <a:r>
              <a:rPr lang="en-US" dirty="0">
                <a:effectLst>
                  <a:glow rad="127000">
                    <a:srgbClr val="FF0000"/>
                  </a:glow>
                </a:effectLst>
              </a:rPr>
              <a:t> us to himself through Christ </a:t>
            </a:r>
            <a:r>
              <a:rPr lang="en-US" dirty="0"/>
              <a:t>and gave us the ministry of </a:t>
            </a:r>
            <a:r>
              <a:rPr lang="en-US" dirty="0">
                <a:solidFill>
                  <a:srgbClr val="FFFF00"/>
                </a:solidFill>
              </a:rPr>
              <a:t>reconciliation</a:t>
            </a:r>
            <a:r>
              <a:rPr lang="en-US" dirty="0"/>
              <a:t>: </a:t>
            </a:r>
            <a:r>
              <a:rPr lang="en-US" baseline="30000" dirty="0"/>
              <a:t>19</a:t>
            </a:r>
            <a:r>
              <a:rPr lang="en-US" dirty="0"/>
              <a:t> that </a:t>
            </a:r>
            <a:r>
              <a:rPr lang="en-US" dirty="0">
                <a:effectLst>
                  <a:glow rad="127000">
                    <a:srgbClr val="FF0000">
                      <a:alpha val="0"/>
                    </a:srgbClr>
                  </a:glow>
                </a:effectLst>
              </a:rPr>
              <a:t>God was </a:t>
            </a:r>
            <a:r>
              <a:rPr lang="en-US" dirty="0">
                <a:solidFill>
                  <a:srgbClr val="FFFF00"/>
                </a:solidFill>
                <a:effectLst>
                  <a:glow rad="127000">
                    <a:srgbClr val="FF0000">
                      <a:alpha val="0"/>
                    </a:srgbClr>
                  </a:glow>
                </a:effectLst>
              </a:rPr>
              <a:t>reconciling</a:t>
            </a:r>
            <a:r>
              <a:rPr lang="en-US" dirty="0">
                <a:effectLst>
                  <a:glow rad="127000">
                    <a:srgbClr val="FF0000">
                      <a:alpha val="0"/>
                    </a:srgbClr>
                  </a:glow>
                </a:effectLst>
              </a:rPr>
              <a:t> the world to himself in Christ</a:t>
            </a:r>
            <a:r>
              <a:rPr lang="en-US" dirty="0"/>
              <a:t>, not counting men's sins against them. And he has committed to us the message of </a:t>
            </a:r>
            <a:r>
              <a:rPr lang="en-US" dirty="0">
                <a:solidFill>
                  <a:srgbClr val="FFFF00"/>
                </a:solidFill>
              </a:rPr>
              <a:t>reconciliation</a:t>
            </a:r>
            <a:r>
              <a:rPr lang="en-US" dirty="0"/>
              <a:t>.</a:t>
            </a:r>
          </a:p>
        </p:txBody>
      </p:sp>
      <p:pic>
        <p:nvPicPr>
          <p:cNvPr id="4" name="Picture 3"/>
          <p:cNvPicPr>
            <a:picLocks noChangeAspect="1"/>
          </p:cNvPicPr>
          <p:nvPr/>
        </p:nvPicPr>
        <p:blipFill>
          <a:blip r:embed="rId4"/>
          <a:stretch>
            <a:fillRect/>
          </a:stretch>
        </p:blipFill>
        <p:spPr>
          <a:xfrm>
            <a:off x="1256431" y="1565275"/>
            <a:ext cx="4963487" cy="217805"/>
          </a:xfrm>
          <a:prstGeom prst="rect">
            <a:avLst/>
          </a:prstGeom>
        </p:spPr>
      </p:pic>
      <p:pic>
        <p:nvPicPr>
          <p:cNvPr id="8" name="Picture 7"/>
          <p:cNvPicPr>
            <a:picLocks noChangeAspect="1"/>
          </p:cNvPicPr>
          <p:nvPr/>
        </p:nvPicPr>
        <p:blipFill>
          <a:blip r:embed="rId5"/>
          <a:stretch>
            <a:fillRect/>
          </a:stretch>
        </p:blipFill>
        <p:spPr>
          <a:xfrm>
            <a:off x="6937774" y="-98713"/>
            <a:ext cx="6750767" cy="3479714"/>
          </a:xfrm>
          <a:prstGeom prst="rect">
            <a:avLst/>
          </a:prstGeom>
        </p:spPr>
      </p:pic>
      <p:pic>
        <p:nvPicPr>
          <p:cNvPr id="6" name="Picture 5"/>
          <p:cNvPicPr>
            <a:picLocks noChangeAspect="1"/>
          </p:cNvPicPr>
          <p:nvPr/>
        </p:nvPicPr>
        <p:blipFill>
          <a:blip r:embed="rId6"/>
          <a:stretch>
            <a:fillRect/>
          </a:stretch>
        </p:blipFill>
        <p:spPr>
          <a:xfrm>
            <a:off x="9178234" y="2493818"/>
            <a:ext cx="2123568" cy="3735619"/>
          </a:xfrm>
          <a:prstGeom prst="rect">
            <a:avLst/>
          </a:prstGeom>
        </p:spPr>
      </p:pic>
    </p:spTree>
    <p:extLst>
      <p:ext uri="{BB962C8B-B14F-4D97-AF65-F5344CB8AC3E}">
        <p14:creationId xmlns:p14="http://schemas.microsoft.com/office/powerpoint/2010/main" val="2677226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from </a:t>
            </a:r>
            <a:r>
              <a:rPr lang="en-US" dirty="0">
                <a:effectLst>
                  <a:glow rad="127000">
                    <a:srgbClr val="FF0000"/>
                  </a:glow>
                </a:effectLst>
              </a:rPr>
              <a:t>God,</a:t>
            </a:r>
            <a:r>
              <a:rPr lang="en-US" dirty="0"/>
              <a:t> </a:t>
            </a:r>
            <a:r>
              <a:rPr lang="en-US" dirty="0">
                <a:effectLst>
                  <a:glow rad="127000">
                    <a:srgbClr val="FF0000"/>
                  </a:glow>
                </a:effectLst>
              </a:rPr>
              <a:t>who </a:t>
            </a:r>
            <a:r>
              <a:rPr lang="en-US" dirty="0">
                <a:solidFill>
                  <a:srgbClr val="FFFF00"/>
                </a:solidFill>
                <a:effectLst>
                  <a:glow rad="127000">
                    <a:srgbClr val="FF0000"/>
                  </a:glow>
                </a:effectLst>
              </a:rPr>
              <a:t>reconciled</a:t>
            </a:r>
            <a:r>
              <a:rPr lang="en-US" dirty="0">
                <a:effectLst>
                  <a:glow rad="127000">
                    <a:srgbClr val="FF0000"/>
                  </a:glow>
                </a:effectLst>
              </a:rPr>
              <a:t> us to himself through Christ </a:t>
            </a:r>
            <a:r>
              <a:rPr lang="en-US" dirty="0"/>
              <a:t>and gave us the ministry of </a:t>
            </a:r>
            <a:r>
              <a:rPr lang="en-US" dirty="0">
                <a:solidFill>
                  <a:srgbClr val="FFFF00"/>
                </a:solidFill>
              </a:rPr>
              <a:t>reconciliation</a:t>
            </a:r>
            <a:r>
              <a:rPr lang="en-US" dirty="0"/>
              <a:t>: </a:t>
            </a:r>
            <a:r>
              <a:rPr lang="en-US" baseline="30000" dirty="0"/>
              <a:t>19</a:t>
            </a:r>
            <a:r>
              <a:rPr lang="en-US" dirty="0"/>
              <a:t> that </a:t>
            </a:r>
            <a:r>
              <a:rPr lang="en-US" dirty="0">
                <a:effectLst>
                  <a:glow rad="127000">
                    <a:srgbClr val="FF0000"/>
                  </a:glow>
                </a:effectLst>
              </a:rPr>
              <a:t>God was </a:t>
            </a:r>
            <a:r>
              <a:rPr lang="en-US" dirty="0">
                <a:solidFill>
                  <a:srgbClr val="FFFF00"/>
                </a:solidFill>
                <a:effectLst>
                  <a:glow rad="127000">
                    <a:srgbClr val="FF0000"/>
                  </a:glow>
                </a:effectLst>
              </a:rPr>
              <a:t>reconciling</a:t>
            </a:r>
            <a:r>
              <a:rPr lang="en-US" dirty="0">
                <a:effectLst>
                  <a:glow rad="127000">
                    <a:srgbClr val="FF0000"/>
                  </a:glow>
                </a:effectLst>
              </a:rPr>
              <a:t> the world to himself in Christ</a:t>
            </a:r>
            <a:r>
              <a:rPr lang="en-US" dirty="0"/>
              <a:t>, </a:t>
            </a:r>
            <a:r>
              <a:rPr lang="en-US" u="sng" dirty="0"/>
              <a:t>not countin</a:t>
            </a:r>
            <a:r>
              <a:rPr lang="en-US" dirty="0"/>
              <a:t>g</a:t>
            </a:r>
            <a:r>
              <a:rPr lang="en-US" u="sng" dirty="0"/>
              <a:t> men's sins a</a:t>
            </a:r>
            <a:r>
              <a:rPr lang="en-US" dirty="0"/>
              <a:t>g</a:t>
            </a:r>
            <a:r>
              <a:rPr lang="en-US" u="sng" dirty="0"/>
              <a:t>ainst them</a:t>
            </a:r>
            <a:r>
              <a:rPr lang="en-US" dirty="0"/>
              <a:t>. And he has committed to us the message of </a:t>
            </a:r>
            <a:r>
              <a:rPr lang="en-US" dirty="0">
                <a:solidFill>
                  <a:srgbClr val="FFFF00"/>
                </a:solidFill>
              </a:rPr>
              <a:t>reconciliation</a:t>
            </a:r>
            <a:r>
              <a:rPr lang="en-US" dirty="0"/>
              <a:t>.</a:t>
            </a:r>
          </a:p>
        </p:txBody>
      </p:sp>
      <p:pic>
        <p:nvPicPr>
          <p:cNvPr id="4" name="Picture 3"/>
          <p:cNvPicPr>
            <a:picLocks noChangeAspect="1"/>
          </p:cNvPicPr>
          <p:nvPr/>
        </p:nvPicPr>
        <p:blipFill>
          <a:blip r:embed="rId4"/>
          <a:stretch>
            <a:fillRect/>
          </a:stretch>
        </p:blipFill>
        <p:spPr>
          <a:xfrm>
            <a:off x="1256431" y="1565275"/>
            <a:ext cx="4963487" cy="217805"/>
          </a:xfrm>
          <a:prstGeom prst="rect">
            <a:avLst/>
          </a:prstGeom>
        </p:spPr>
      </p:pic>
      <p:pic>
        <p:nvPicPr>
          <p:cNvPr id="8" name="Picture 7"/>
          <p:cNvPicPr>
            <a:picLocks noChangeAspect="1"/>
          </p:cNvPicPr>
          <p:nvPr/>
        </p:nvPicPr>
        <p:blipFill>
          <a:blip r:embed="rId5"/>
          <a:stretch>
            <a:fillRect/>
          </a:stretch>
        </p:blipFill>
        <p:spPr>
          <a:xfrm>
            <a:off x="6937774" y="-98713"/>
            <a:ext cx="6750767" cy="3479714"/>
          </a:xfrm>
          <a:prstGeom prst="rect">
            <a:avLst/>
          </a:prstGeom>
        </p:spPr>
      </p:pic>
      <p:pic>
        <p:nvPicPr>
          <p:cNvPr id="6" name="Picture 5"/>
          <p:cNvPicPr>
            <a:picLocks noChangeAspect="1"/>
          </p:cNvPicPr>
          <p:nvPr/>
        </p:nvPicPr>
        <p:blipFill>
          <a:blip r:embed="rId6"/>
          <a:stretch>
            <a:fillRect/>
          </a:stretch>
        </p:blipFill>
        <p:spPr>
          <a:xfrm>
            <a:off x="9178234" y="2493818"/>
            <a:ext cx="2123568" cy="3735619"/>
          </a:xfrm>
          <a:prstGeom prst="rect">
            <a:avLst/>
          </a:prstGeom>
        </p:spPr>
      </p:pic>
    </p:spTree>
    <p:extLst>
      <p:ext uri="{BB962C8B-B14F-4D97-AF65-F5344CB8AC3E}">
        <p14:creationId xmlns:p14="http://schemas.microsoft.com/office/powerpoint/2010/main" val="185298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a:t>
            </a:r>
            <a:r>
              <a:rPr lang="en-US" dirty="0">
                <a:effectLst>
                  <a:glow rad="127000">
                    <a:schemeClr val="accent1">
                      <a:alpha val="0"/>
                    </a:schemeClr>
                  </a:glow>
                </a:effectLst>
              </a:rPr>
              <a:t>from God, who </a:t>
            </a:r>
            <a:r>
              <a:rPr lang="en-US" dirty="0">
                <a:solidFill>
                  <a:srgbClr val="FFFF00"/>
                </a:solidFill>
                <a:effectLst>
                  <a:glow rad="127000">
                    <a:schemeClr val="accent1">
                      <a:alpha val="0"/>
                    </a:schemeClr>
                  </a:glow>
                </a:effectLst>
              </a:rPr>
              <a:t>reconciled</a:t>
            </a:r>
            <a:r>
              <a:rPr lang="en-US" dirty="0">
                <a:effectLst>
                  <a:glow rad="127000">
                    <a:schemeClr val="accent1">
                      <a:alpha val="0"/>
                    </a:schemeClr>
                  </a:glow>
                </a:effectLst>
              </a:rPr>
              <a:t> us to himself through Christ and </a:t>
            </a:r>
            <a:r>
              <a:rPr lang="en-US" dirty="0">
                <a:effectLst>
                  <a:glow rad="127000">
                    <a:srgbClr val="FF0000"/>
                  </a:glow>
                </a:effectLst>
              </a:rPr>
              <a:t>gave us the ministry of </a:t>
            </a:r>
            <a:r>
              <a:rPr lang="en-US" dirty="0">
                <a:solidFill>
                  <a:srgbClr val="FFFF00"/>
                </a:solidFill>
                <a:effectLst>
                  <a:glow rad="127000">
                    <a:srgbClr val="FF0000"/>
                  </a:glow>
                </a:effectLst>
              </a:rPr>
              <a:t>reconciliation</a:t>
            </a:r>
            <a:r>
              <a:rPr lang="en-US" dirty="0">
                <a:effectLst>
                  <a:glow rad="127000">
                    <a:schemeClr val="accent1">
                      <a:alpha val="0"/>
                    </a:schemeClr>
                  </a:glow>
                </a:effectLst>
              </a:rPr>
              <a:t>: </a:t>
            </a:r>
            <a:r>
              <a:rPr lang="en-US" baseline="30000" dirty="0">
                <a:effectLst>
                  <a:glow rad="127000">
                    <a:schemeClr val="accent1">
                      <a:alpha val="0"/>
                    </a:schemeClr>
                  </a:glow>
                </a:effectLst>
              </a:rPr>
              <a:t>19</a:t>
            </a:r>
            <a:r>
              <a:rPr lang="en-US" dirty="0">
                <a:effectLst>
                  <a:glow rad="127000">
                    <a:schemeClr val="accent1">
                      <a:alpha val="0"/>
                    </a:schemeClr>
                  </a:glow>
                </a:effectLst>
              </a:rPr>
              <a:t> that God was </a:t>
            </a:r>
            <a:r>
              <a:rPr lang="en-US" dirty="0">
                <a:solidFill>
                  <a:srgbClr val="FFFF00"/>
                </a:solidFill>
                <a:effectLst>
                  <a:glow rad="127000">
                    <a:schemeClr val="accent1">
                      <a:alpha val="0"/>
                    </a:schemeClr>
                  </a:glow>
                </a:effectLst>
              </a:rPr>
              <a:t>reconciling</a:t>
            </a:r>
            <a:r>
              <a:rPr lang="en-US" dirty="0">
                <a:effectLst>
                  <a:glow rad="127000">
                    <a:schemeClr val="accent1">
                      <a:alpha val="0"/>
                    </a:schemeClr>
                  </a:glow>
                </a:effectLst>
              </a:rPr>
              <a:t> the world to himself in Christ, not counting men's sins against them. And he has committed to us the message of </a:t>
            </a:r>
            <a:r>
              <a:rPr lang="en-US" dirty="0">
                <a:solidFill>
                  <a:srgbClr val="FFFF00"/>
                </a:solidFill>
                <a:effectLst>
                  <a:glow rad="127000">
                    <a:schemeClr val="accent1">
                      <a:alpha val="0"/>
                    </a:schemeClr>
                  </a:glow>
                </a:effectLst>
              </a:rPr>
              <a:t>reconciliation</a:t>
            </a:r>
            <a:r>
              <a:rPr lang="en-US" dirty="0"/>
              <a:t>.</a:t>
            </a:r>
          </a:p>
        </p:txBody>
      </p:sp>
      <p:pic>
        <p:nvPicPr>
          <p:cNvPr id="4" name="Picture 3"/>
          <p:cNvPicPr>
            <a:picLocks noChangeAspect="1"/>
          </p:cNvPicPr>
          <p:nvPr/>
        </p:nvPicPr>
        <p:blipFill>
          <a:blip r:embed="rId4"/>
          <a:stretch>
            <a:fillRect/>
          </a:stretch>
        </p:blipFill>
        <p:spPr>
          <a:xfrm>
            <a:off x="1256431" y="1565275"/>
            <a:ext cx="4963487" cy="217805"/>
          </a:xfrm>
          <a:prstGeom prst="rect">
            <a:avLst/>
          </a:prstGeom>
        </p:spPr>
      </p:pic>
      <p:pic>
        <p:nvPicPr>
          <p:cNvPr id="8" name="Picture 7"/>
          <p:cNvPicPr>
            <a:picLocks noChangeAspect="1"/>
          </p:cNvPicPr>
          <p:nvPr/>
        </p:nvPicPr>
        <p:blipFill>
          <a:blip r:embed="rId5"/>
          <a:stretch>
            <a:fillRect/>
          </a:stretch>
        </p:blipFill>
        <p:spPr>
          <a:xfrm>
            <a:off x="6937774" y="-98713"/>
            <a:ext cx="6750767" cy="3479714"/>
          </a:xfrm>
          <a:prstGeom prst="rect">
            <a:avLst/>
          </a:prstGeom>
        </p:spPr>
      </p:pic>
      <p:pic>
        <p:nvPicPr>
          <p:cNvPr id="6" name="Picture 5"/>
          <p:cNvPicPr>
            <a:picLocks noChangeAspect="1"/>
          </p:cNvPicPr>
          <p:nvPr/>
        </p:nvPicPr>
        <p:blipFill>
          <a:blip r:embed="rId6"/>
          <a:stretch>
            <a:fillRect/>
          </a:stretch>
        </p:blipFill>
        <p:spPr>
          <a:xfrm>
            <a:off x="9178234" y="2493818"/>
            <a:ext cx="2123568" cy="3735619"/>
          </a:xfrm>
          <a:prstGeom prst="rect">
            <a:avLst/>
          </a:prstGeom>
        </p:spPr>
      </p:pic>
      <p:pic>
        <p:nvPicPr>
          <p:cNvPr id="5" name="Picture 4"/>
          <p:cNvPicPr>
            <a:picLocks noChangeAspect="1"/>
          </p:cNvPicPr>
          <p:nvPr/>
        </p:nvPicPr>
        <p:blipFill>
          <a:blip r:embed="rId7"/>
          <a:stretch>
            <a:fillRect/>
          </a:stretch>
        </p:blipFill>
        <p:spPr>
          <a:xfrm>
            <a:off x="8811490" y="4218709"/>
            <a:ext cx="2847109" cy="2639291"/>
          </a:xfrm>
          <a:prstGeom prst="rect">
            <a:avLst/>
          </a:prstGeom>
          <a:effectLst>
            <a:outerShdw blurRad="50800" dist="152400" dir="5400000" algn="ctr" rotWithShape="0">
              <a:schemeClr val="tx1">
                <a:alpha val="59000"/>
              </a:schemeClr>
            </a:outerShdw>
          </a:effectLst>
        </p:spPr>
      </p:pic>
    </p:spTree>
    <p:extLst>
      <p:ext uri="{BB962C8B-B14F-4D97-AF65-F5344CB8AC3E}">
        <p14:creationId xmlns:p14="http://schemas.microsoft.com/office/powerpoint/2010/main" val="90472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39642" y="780079"/>
            <a:ext cx="7941652" cy="7409121"/>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a:t>
            </a:r>
            <a:r>
              <a:rPr lang="en-US" dirty="0">
                <a:effectLst>
                  <a:glow rad="127000">
                    <a:srgbClr val="FF0000"/>
                  </a:glow>
                  <a:outerShdw blurRad="38100" dist="38100" dir="2700000" algn="tl">
                    <a:srgbClr val="000000">
                      <a:alpha val="43137"/>
                    </a:srgbClr>
                  </a:outerShdw>
                </a:effectLst>
              </a:rPr>
              <a:t>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14</a:t>
            </a:r>
            <a:r>
              <a:rPr lang="en-US" dirty="0">
                <a:effectLst>
                  <a:outerShdw blurRad="38100" dist="38100" dir="2700000" algn="tl">
                    <a:srgbClr val="000000">
                      <a:alpha val="43137"/>
                    </a:srgbClr>
                  </a:outerShdw>
                </a:effectLst>
              </a:rPr>
              <a:t> For Christ's love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compels us, </a:t>
            </a:r>
          </a:p>
        </p:txBody>
      </p:sp>
    </p:spTree>
    <p:extLst>
      <p:ext uri="{BB962C8B-B14F-4D97-AF65-F5344CB8AC3E}">
        <p14:creationId xmlns:p14="http://schemas.microsoft.com/office/powerpoint/2010/main" val="2612995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a:t>
            </a:r>
            <a:r>
              <a:rPr lang="en-US" dirty="0">
                <a:effectLst>
                  <a:glow rad="127000">
                    <a:schemeClr val="accent1">
                      <a:alpha val="0"/>
                    </a:schemeClr>
                  </a:glow>
                </a:effectLst>
              </a:rPr>
              <a:t>from God, who </a:t>
            </a:r>
            <a:r>
              <a:rPr lang="en-US" dirty="0">
                <a:solidFill>
                  <a:srgbClr val="FFFF00"/>
                </a:solidFill>
                <a:effectLst>
                  <a:glow rad="127000">
                    <a:schemeClr val="accent1">
                      <a:alpha val="0"/>
                    </a:schemeClr>
                  </a:glow>
                </a:effectLst>
              </a:rPr>
              <a:t>reconciled</a:t>
            </a:r>
            <a:r>
              <a:rPr lang="en-US" dirty="0">
                <a:effectLst>
                  <a:glow rad="127000">
                    <a:schemeClr val="accent1">
                      <a:alpha val="0"/>
                    </a:schemeClr>
                  </a:glow>
                </a:effectLst>
              </a:rPr>
              <a:t> us to himself through Christ and </a:t>
            </a:r>
            <a:r>
              <a:rPr lang="en-US" dirty="0">
                <a:effectLst>
                  <a:glow rad="127000">
                    <a:srgbClr val="FF0000"/>
                  </a:glow>
                </a:effectLst>
              </a:rPr>
              <a:t>gave us the ministry of </a:t>
            </a:r>
            <a:r>
              <a:rPr lang="en-US" dirty="0">
                <a:solidFill>
                  <a:srgbClr val="FFFF00"/>
                </a:solidFill>
                <a:effectLst>
                  <a:glow rad="127000">
                    <a:srgbClr val="FF0000"/>
                  </a:glow>
                </a:effectLst>
              </a:rPr>
              <a:t>reconciliation</a:t>
            </a:r>
            <a:r>
              <a:rPr lang="en-US" dirty="0">
                <a:effectLst>
                  <a:glow rad="127000">
                    <a:schemeClr val="accent1">
                      <a:alpha val="0"/>
                    </a:schemeClr>
                  </a:glow>
                </a:effectLst>
              </a:rPr>
              <a:t>: </a:t>
            </a:r>
            <a:r>
              <a:rPr lang="en-US" baseline="30000" dirty="0">
                <a:effectLst>
                  <a:glow rad="127000">
                    <a:schemeClr val="accent1">
                      <a:alpha val="0"/>
                    </a:schemeClr>
                  </a:glow>
                </a:effectLst>
              </a:rPr>
              <a:t>19</a:t>
            </a:r>
            <a:r>
              <a:rPr lang="en-US" dirty="0">
                <a:effectLst>
                  <a:glow rad="127000">
                    <a:schemeClr val="accent1">
                      <a:alpha val="0"/>
                    </a:schemeClr>
                  </a:glow>
                </a:effectLst>
              </a:rPr>
              <a:t> that God was </a:t>
            </a:r>
            <a:r>
              <a:rPr lang="en-US" dirty="0">
                <a:solidFill>
                  <a:srgbClr val="FFFF00"/>
                </a:solidFill>
                <a:effectLst>
                  <a:glow rad="127000">
                    <a:schemeClr val="accent1">
                      <a:alpha val="0"/>
                    </a:schemeClr>
                  </a:glow>
                </a:effectLst>
              </a:rPr>
              <a:t>reconciling</a:t>
            </a:r>
            <a:r>
              <a:rPr lang="en-US" dirty="0">
                <a:effectLst>
                  <a:glow rad="127000">
                    <a:schemeClr val="accent1">
                      <a:alpha val="0"/>
                    </a:schemeClr>
                  </a:glow>
                </a:effectLst>
              </a:rPr>
              <a:t> the world to himself in Christ, not counting men's sins against them. And </a:t>
            </a:r>
            <a:r>
              <a:rPr lang="en-US" dirty="0">
                <a:effectLst>
                  <a:glow rad="127000">
                    <a:srgbClr val="FF0000"/>
                  </a:glow>
                </a:effectLst>
              </a:rPr>
              <a:t>he has committed to us the message of </a:t>
            </a:r>
            <a:r>
              <a:rPr lang="en-US" dirty="0">
                <a:solidFill>
                  <a:srgbClr val="FFFF00"/>
                </a:solidFill>
                <a:effectLst>
                  <a:glow rad="127000">
                    <a:srgbClr val="FF0000"/>
                  </a:glow>
                </a:effectLst>
              </a:rPr>
              <a:t>reconciliation</a:t>
            </a:r>
            <a:r>
              <a:rPr lang="en-US" dirty="0"/>
              <a:t>.</a:t>
            </a:r>
          </a:p>
        </p:txBody>
      </p:sp>
      <p:pic>
        <p:nvPicPr>
          <p:cNvPr id="4" name="Picture 3"/>
          <p:cNvPicPr>
            <a:picLocks noChangeAspect="1"/>
          </p:cNvPicPr>
          <p:nvPr/>
        </p:nvPicPr>
        <p:blipFill>
          <a:blip r:embed="rId4"/>
          <a:stretch>
            <a:fillRect/>
          </a:stretch>
        </p:blipFill>
        <p:spPr>
          <a:xfrm>
            <a:off x="1256431" y="1565275"/>
            <a:ext cx="4963487" cy="217805"/>
          </a:xfrm>
          <a:prstGeom prst="rect">
            <a:avLst/>
          </a:prstGeom>
        </p:spPr>
      </p:pic>
      <p:pic>
        <p:nvPicPr>
          <p:cNvPr id="8" name="Picture 7"/>
          <p:cNvPicPr>
            <a:picLocks noChangeAspect="1"/>
          </p:cNvPicPr>
          <p:nvPr/>
        </p:nvPicPr>
        <p:blipFill>
          <a:blip r:embed="rId5"/>
          <a:stretch>
            <a:fillRect/>
          </a:stretch>
        </p:blipFill>
        <p:spPr>
          <a:xfrm>
            <a:off x="6937774" y="-98713"/>
            <a:ext cx="6750767" cy="3479714"/>
          </a:xfrm>
          <a:prstGeom prst="rect">
            <a:avLst/>
          </a:prstGeom>
        </p:spPr>
      </p:pic>
      <p:pic>
        <p:nvPicPr>
          <p:cNvPr id="6" name="Picture 5"/>
          <p:cNvPicPr>
            <a:picLocks noChangeAspect="1"/>
          </p:cNvPicPr>
          <p:nvPr/>
        </p:nvPicPr>
        <p:blipFill>
          <a:blip r:embed="rId6"/>
          <a:stretch>
            <a:fillRect/>
          </a:stretch>
        </p:blipFill>
        <p:spPr>
          <a:xfrm>
            <a:off x="9178234" y="2493818"/>
            <a:ext cx="2123568" cy="3735619"/>
          </a:xfrm>
          <a:prstGeom prst="rect">
            <a:avLst/>
          </a:prstGeom>
        </p:spPr>
      </p:pic>
      <p:pic>
        <p:nvPicPr>
          <p:cNvPr id="10" name="Picture 9"/>
          <p:cNvPicPr>
            <a:picLocks noChangeAspect="1"/>
          </p:cNvPicPr>
          <p:nvPr/>
        </p:nvPicPr>
        <p:blipFill>
          <a:blip r:embed="rId7"/>
          <a:stretch>
            <a:fillRect/>
          </a:stretch>
        </p:blipFill>
        <p:spPr>
          <a:xfrm>
            <a:off x="8811490" y="4218709"/>
            <a:ext cx="2847109" cy="2639291"/>
          </a:xfrm>
          <a:prstGeom prst="rect">
            <a:avLst/>
          </a:prstGeom>
          <a:effectLst>
            <a:outerShdw blurRad="50800" dist="152400" dir="5400000" algn="ctr" rotWithShape="0">
              <a:schemeClr val="tx1">
                <a:alpha val="59000"/>
              </a:schemeClr>
            </a:outerShdw>
          </a:effectLst>
        </p:spPr>
      </p:pic>
    </p:spTree>
    <p:extLst>
      <p:ext uri="{BB962C8B-B14F-4D97-AF65-F5344CB8AC3E}">
        <p14:creationId xmlns:p14="http://schemas.microsoft.com/office/powerpoint/2010/main" val="1176167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47604" y="3517943"/>
            <a:ext cx="3958404" cy="3479714"/>
          </a:xfrm>
          <a:prstGeom prst="rect">
            <a:avLst/>
          </a:prstGeom>
        </p:spPr>
      </p:pic>
      <p:sp>
        <p:nvSpPr>
          <p:cNvPr id="2" name="Title 1"/>
          <p:cNvSpPr>
            <a:spLocks noGrp="1"/>
          </p:cNvSpPr>
          <p:nvPr>
            <p:ph type="title"/>
          </p:nvPr>
        </p:nvSpPr>
        <p:spPr/>
        <p:txBody>
          <a:bodyPr>
            <a:normAutofit/>
          </a:bodyPr>
          <a:lstStyle/>
          <a:p>
            <a:pPr algn="l"/>
            <a:r>
              <a:rPr lang="en-US" dirty="0"/>
              <a:t>3. Reconciles Us   </a:t>
            </a:r>
            <a:r>
              <a:rPr lang="en-US" sz="5400" dirty="0"/>
              <a:t>18-19</a:t>
            </a:r>
          </a:p>
        </p:txBody>
      </p:sp>
      <p:sp>
        <p:nvSpPr>
          <p:cNvPr id="3" name="Content Placeholder 2"/>
          <p:cNvSpPr>
            <a:spLocks noGrp="1"/>
          </p:cNvSpPr>
          <p:nvPr>
            <p:ph idx="1"/>
          </p:nvPr>
        </p:nvSpPr>
        <p:spPr>
          <a:xfrm>
            <a:off x="215153" y="1825625"/>
            <a:ext cx="8803117" cy="4351338"/>
          </a:xfrm>
        </p:spPr>
        <p:txBody>
          <a:bodyPr/>
          <a:lstStyle/>
          <a:p>
            <a:r>
              <a:rPr lang="en-US" dirty="0"/>
              <a:t> </a:t>
            </a:r>
            <a:r>
              <a:rPr lang="en-US" baseline="30000" dirty="0"/>
              <a:t>18</a:t>
            </a:r>
            <a:r>
              <a:rPr lang="en-US" dirty="0"/>
              <a:t> All this is </a:t>
            </a:r>
            <a:r>
              <a:rPr lang="en-US" dirty="0">
                <a:effectLst>
                  <a:glow rad="127000">
                    <a:schemeClr val="accent1">
                      <a:alpha val="0"/>
                    </a:schemeClr>
                  </a:glow>
                </a:effectLst>
              </a:rPr>
              <a:t>from God, who </a:t>
            </a:r>
            <a:r>
              <a:rPr lang="en-US" dirty="0">
                <a:solidFill>
                  <a:srgbClr val="FFFF00"/>
                </a:solidFill>
                <a:effectLst>
                  <a:glow rad="127000">
                    <a:schemeClr val="accent1">
                      <a:alpha val="0"/>
                    </a:schemeClr>
                  </a:glow>
                </a:effectLst>
              </a:rPr>
              <a:t>reconciled</a:t>
            </a:r>
            <a:r>
              <a:rPr lang="en-US" dirty="0">
                <a:effectLst>
                  <a:glow rad="127000">
                    <a:schemeClr val="accent1">
                      <a:alpha val="0"/>
                    </a:schemeClr>
                  </a:glow>
                </a:effectLst>
              </a:rPr>
              <a:t> us to himself through Christ and </a:t>
            </a:r>
            <a:r>
              <a:rPr lang="en-US" dirty="0">
                <a:effectLst>
                  <a:glow rad="127000">
                    <a:srgbClr val="FF0000"/>
                  </a:glow>
                </a:effectLst>
              </a:rPr>
              <a:t>gave us the ministry of </a:t>
            </a:r>
            <a:r>
              <a:rPr lang="en-US" dirty="0">
                <a:solidFill>
                  <a:srgbClr val="FFFF00"/>
                </a:solidFill>
                <a:effectLst>
                  <a:glow rad="127000">
                    <a:srgbClr val="FF0000"/>
                  </a:glow>
                </a:effectLst>
              </a:rPr>
              <a:t>reconciliation</a:t>
            </a:r>
            <a:r>
              <a:rPr lang="en-US" dirty="0">
                <a:effectLst>
                  <a:glow rad="127000">
                    <a:schemeClr val="accent1">
                      <a:alpha val="0"/>
                    </a:schemeClr>
                  </a:glow>
                </a:effectLst>
              </a:rPr>
              <a:t>: </a:t>
            </a:r>
            <a:r>
              <a:rPr lang="en-US" baseline="30000" dirty="0">
                <a:effectLst>
                  <a:glow rad="127000">
                    <a:schemeClr val="accent1">
                      <a:alpha val="0"/>
                    </a:schemeClr>
                  </a:glow>
                </a:effectLst>
              </a:rPr>
              <a:t>19</a:t>
            </a:r>
            <a:r>
              <a:rPr lang="en-US" dirty="0">
                <a:effectLst>
                  <a:glow rad="127000">
                    <a:schemeClr val="accent1">
                      <a:alpha val="0"/>
                    </a:schemeClr>
                  </a:glow>
                </a:effectLst>
              </a:rPr>
              <a:t> that God was </a:t>
            </a:r>
            <a:r>
              <a:rPr lang="en-US" dirty="0">
                <a:solidFill>
                  <a:srgbClr val="FFFF00"/>
                </a:solidFill>
                <a:effectLst>
                  <a:glow rad="127000">
                    <a:schemeClr val="accent1">
                      <a:alpha val="0"/>
                    </a:schemeClr>
                  </a:glow>
                </a:effectLst>
              </a:rPr>
              <a:t>reconciling</a:t>
            </a:r>
            <a:r>
              <a:rPr lang="en-US" dirty="0">
                <a:effectLst>
                  <a:glow rad="127000">
                    <a:schemeClr val="accent1">
                      <a:alpha val="0"/>
                    </a:schemeClr>
                  </a:glow>
                </a:effectLst>
              </a:rPr>
              <a:t> the world to himself in Christ, not counting men's sins against them. And </a:t>
            </a:r>
            <a:r>
              <a:rPr lang="en-US" dirty="0">
                <a:effectLst>
                  <a:glow rad="127000">
                    <a:srgbClr val="FF0000"/>
                  </a:glow>
                </a:effectLst>
              </a:rPr>
              <a:t>he has committed to us the message of </a:t>
            </a:r>
            <a:r>
              <a:rPr lang="en-US" dirty="0">
                <a:solidFill>
                  <a:srgbClr val="FFFF00"/>
                </a:solidFill>
                <a:effectLst>
                  <a:glow rad="127000">
                    <a:srgbClr val="FF0000"/>
                  </a:glow>
                </a:effectLst>
              </a:rPr>
              <a:t>reconciliation</a:t>
            </a:r>
            <a:r>
              <a:rPr lang="en-US" dirty="0"/>
              <a:t>.</a:t>
            </a:r>
          </a:p>
        </p:txBody>
      </p:sp>
      <p:pic>
        <p:nvPicPr>
          <p:cNvPr id="4" name="Picture 3"/>
          <p:cNvPicPr>
            <a:picLocks noChangeAspect="1"/>
          </p:cNvPicPr>
          <p:nvPr/>
        </p:nvPicPr>
        <p:blipFill>
          <a:blip r:embed="rId4"/>
          <a:stretch>
            <a:fillRect/>
          </a:stretch>
        </p:blipFill>
        <p:spPr>
          <a:xfrm>
            <a:off x="1256431" y="1565275"/>
            <a:ext cx="4963487" cy="217805"/>
          </a:xfrm>
          <a:prstGeom prst="rect">
            <a:avLst/>
          </a:prstGeom>
        </p:spPr>
      </p:pic>
      <p:pic>
        <p:nvPicPr>
          <p:cNvPr id="8" name="Picture 7"/>
          <p:cNvPicPr>
            <a:picLocks noChangeAspect="1"/>
          </p:cNvPicPr>
          <p:nvPr/>
        </p:nvPicPr>
        <p:blipFill>
          <a:blip r:embed="rId5"/>
          <a:stretch>
            <a:fillRect/>
          </a:stretch>
        </p:blipFill>
        <p:spPr>
          <a:xfrm>
            <a:off x="6937774" y="-98713"/>
            <a:ext cx="6750767" cy="3479714"/>
          </a:xfrm>
          <a:prstGeom prst="rect">
            <a:avLst/>
          </a:prstGeom>
        </p:spPr>
      </p:pic>
      <p:pic>
        <p:nvPicPr>
          <p:cNvPr id="6" name="Picture 5"/>
          <p:cNvPicPr>
            <a:picLocks noChangeAspect="1"/>
          </p:cNvPicPr>
          <p:nvPr/>
        </p:nvPicPr>
        <p:blipFill>
          <a:blip r:embed="rId6"/>
          <a:stretch>
            <a:fillRect/>
          </a:stretch>
        </p:blipFill>
        <p:spPr>
          <a:xfrm>
            <a:off x="9178234" y="2493818"/>
            <a:ext cx="2123568" cy="3735619"/>
          </a:xfrm>
          <a:prstGeom prst="rect">
            <a:avLst/>
          </a:prstGeom>
        </p:spPr>
      </p:pic>
      <p:pic>
        <p:nvPicPr>
          <p:cNvPr id="10" name="Picture 9"/>
          <p:cNvPicPr>
            <a:picLocks noChangeAspect="1"/>
          </p:cNvPicPr>
          <p:nvPr/>
        </p:nvPicPr>
        <p:blipFill>
          <a:blip r:embed="rId7"/>
          <a:stretch>
            <a:fillRect/>
          </a:stretch>
        </p:blipFill>
        <p:spPr>
          <a:xfrm>
            <a:off x="8811490" y="4218709"/>
            <a:ext cx="2847109" cy="2639291"/>
          </a:xfrm>
          <a:prstGeom prst="rect">
            <a:avLst/>
          </a:prstGeom>
          <a:effectLst>
            <a:outerShdw blurRad="50800" dist="152400" dir="5400000" algn="ctr" rotWithShape="0">
              <a:schemeClr val="tx1">
                <a:alpha val="59000"/>
              </a:schemeClr>
            </a:outerShdw>
          </a:effectLst>
        </p:spPr>
      </p:pic>
      <p:sp>
        <p:nvSpPr>
          <p:cNvPr id="5" name="TextBox 4"/>
          <p:cNvSpPr txBox="1"/>
          <p:nvPr/>
        </p:nvSpPr>
        <p:spPr>
          <a:xfrm>
            <a:off x="831274" y="1932710"/>
            <a:ext cx="7024254" cy="4339650"/>
          </a:xfrm>
          <a:prstGeom prst="rect">
            <a:avLst/>
          </a:prstGeom>
          <a:noFill/>
        </p:spPr>
        <p:txBody>
          <a:bodyPr wrap="square" rtlCol="0">
            <a:spAutoFit/>
          </a:bodyPr>
          <a:lstStyle/>
          <a:p>
            <a:pPr algn="ctr">
              <a:lnSpc>
                <a:spcPct val="80000"/>
              </a:lnSpc>
            </a:pPr>
            <a:r>
              <a:rPr lang="en-US" sz="11500" dirty="0">
                <a:solidFill>
                  <a:srgbClr val="FFFF00"/>
                </a:solidFill>
                <a:effectLst>
                  <a:glow rad="317500">
                    <a:srgbClr val="FF0000"/>
                  </a:glow>
                </a:effectLst>
                <a:latin typeface="Feast of Flesh BB" panose="020B0603050302020204" pitchFamily="34" charset="0"/>
              </a:rPr>
              <a:t>This is OUR </a:t>
            </a:r>
            <a:r>
              <a:rPr lang="en-US" sz="11500" dirty="0">
                <a:solidFill>
                  <a:srgbClr val="FF0000"/>
                </a:solidFill>
                <a:effectLst>
                  <a:glow rad="317500">
                    <a:schemeClr val="bg1"/>
                  </a:glow>
                </a:effectLst>
                <a:latin typeface="Feast of Flesh BB" panose="020B0603050302020204" pitchFamily="34" charset="0"/>
              </a:rPr>
              <a:t>CRAZY LOVE </a:t>
            </a:r>
            <a:r>
              <a:rPr lang="en-US" sz="11500" dirty="0">
                <a:solidFill>
                  <a:srgbClr val="FFFF00"/>
                </a:solidFill>
                <a:effectLst>
                  <a:glow rad="317500">
                    <a:srgbClr val="FF0000"/>
                  </a:glow>
                </a:effectLst>
                <a:latin typeface="Feast of Flesh BB" panose="020B0603050302020204" pitchFamily="34" charset="0"/>
              </a:rPr>
              <a:t>Message!</a:t>
            </a:r>
            <a:endParaRPr lang="en-US" sz="8800" dirty="0">
              <a:solidFill>
                <a:srgbClr val="FFFF00"/>
              </a:solidFill>
              <a:effectLst>
                <a:glow rad="317500">
                  <a:srgbClr val="FF0000"/>
                </a:glow>
              </a:effectLst>
              <a:latin typeface="Feast of Flesh BB" panose="020B0603050302020204" pitchFamily="34" charset="0"/>
            </a:endParaRPr>
          </a:p>
        </p:txBody>
      </p:sp>
      <p:pic>
        <p:nvPicPr>
          <p:cNvPr id="11" name="Picture 10"/>
          <p:cNvPicPr>
            <a:picLocks noChangeAspect="1"/>
          </p:cNvPicPr>
          <p:nvPr/>
        </p:nvPicPr>
        <p:blipFill>
          <a:blip r:embed="rId8"/>
          <a:stretch>
            <a:fillRect/>
          </a:stretch>
        </p:blipFill>
        <p:spPr>
          <a:xfrm>
            <a:off x="1649506" y="6021938"/>
            <a:ext cx="5194438" cy="378862"/>
          </a:xfrm>
          <a:prstGeom prst="rect">
            <a:avLst/>
          </a:prstGeom>
          <a:effectLst>
            <a:glow rad="254000">
              <a:srgbClr val="FF0000"/>
            </a:glow>
          </a:effectLst>
        </p:spPr>
      </p:pic>
    </p:spTree>
    <p:extLst>
      <p:ext uri="{BB962C8B-B14F-4D97-AF65-F5344CB8AC3E}">
        <p14:creationId xmlns:p14="http://schemas.microsoft.com/office/powerpoint/2010/main" val="2001583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4. Implores Us   </a:t>
            </a:r>
            <a:r>
              <a:rPr lang="en-US" sz="5400" dirty="0"/>
              <a:t>20</a:t>
            </a:r>
          </a:p>
        </p:txBody>
      </p:sp>
      <p:pic>
        <p:nvPicPr>
          <p:cNvPr id="4" name="Picture 3"/>
          <p:cNvPicPr>
            <a:picLocks noChangeAspect="1"/>
          </p:cNvPicPr>
          <p:nvPr/>
        </p:nvPicPr>
        <p:blipFill>
          <a:blip r:embed="rId2"/>
          <a:stretch>
            <a:fillRect/>
          </a:stretch>
        </p:blipFill>
        <p:spPr>
          <a:xfrm>
            <a:off x="1439312" y="1565275"/>
            <a:ext cx="4102352" cy="183515"/>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2481636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4. Implores Us   </a:t>
            </a:r>
            <a:r>
              <a:rPr lang="en-US" sz="5400" dirty="0"/>
              <a:t>20</a:t>
            </a:r>
          </a:p>
        </p:txBody>
      </p:sp>
      <p:sp>
        <p:nvSpPr>
          <p:cNvPr id="3" name="Content Placeholder 2"/>
          <p:cNvSpPr>
            <a:spLocks noGrp="1"/>
          </p:cNvSpPr>
          <p:nvPr>
            <p:ph idx="1"/>
          </p:nvPr>
        </p:nvSpPr>
        <p:spPr>
          <a:xfrm>
            <a:off x="215153" y="1825625"/>
            <a:ext cx="6997177" cy="4351338"/>
          </a:xfrm>
        </p:spPr>
        <p:txBody>
          <a:bodyPr/>
          <a:lstStyle/>
          <a:p>
            <a:r>
              <a:rPr lang="en-US" baseline="30000" dirty="0"/>
              <a:t>20</a:t>
            </a:r>
            <a:r>
              <a:rPr lang="en-US" dirty="0"/>
              <a:t> We are therefore Christ's ambassadors, as though God were making his appeal through us. </a:t>
            </a:r>
            <a:r>
              <a:rPr lang="en-US" dirty="0">
                <a:solidFill>
                  <a:srgbClr val="FFFF00"/>
                </a:solidFill>
              </a:rPr>
              <a:t>We implore you </a:t>
            </a:r>
            <a:r>
              <a:rPr lang="en-US" dirty="0"/>
              <a:t>on Christ's behalf: Be reconciled to God. </a:t>
            </a:r>
          </a:p>
        </p:txBody>
      </p:sp>
      <p:pic>
        <p:nvPicPr>
          <p:cNvPr id="4" name="Picture 3"/>
          <p:cNvPicPr>
            <a:picLocks noChangeAspect="1"/>
          </p:cNvPicPr>
          <p:nvPr/>
        </p:nvPicPr>
        <p:blipFill>
          <a:blip r:embed="rId2"/>
          <a:stretch>
            <a:fillRect/>
          </a:stretch>
        </p:blipFill>
        <p:spPr>
          <a:xfrm>
            <a:off x="1439312" y="1565275"/>
            <a:ext cx="4102352" cy="183515"/>
          </a:xfrm>
          <a:prstGeom prst="rect">
            <a:avLst/>
          </a:prstGeom>
        </p:spPr>
      </p:pic>
      <p:pic>
        <p:nvPicPr>
          <p:cNvPr id="5" name="Picture 4"/>
          <p:cNvPicPr>
            <a:picLocks noChangeAspect="1"/>
          </p:cNvPicPr>
          <p:nvPr/>
        </p:nvPicPr>
        <p:blipFill>
          <a:blip r:embed="rId3"/>
          <a:stretch>
            <a:fillRect/>
          </a:stretch>
        </p:blipFill>
        <p:spPr>
          <a:xfrm>
            <a:off x="7377546" y="212941"/>
            <a:ext cx="5121752" cy="7748027"/>
          </a:xfrm>
          <a:prstGeom prst="rect">
            <a:avLst/>
          </a:prstGeom>
        </p:spPr>
      </p:pic>
    </p:spTree>
    <p:extLst>
      <p:ext uri="{BB962C8B-B14F-4D97-AF65-F5344CB8AC3E}">
        <p14:creationId xmlns:p14="http://schemas.microsoft.com/office/powerpoint/2010/main" val="3671007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4. Implores Us   </a:t>
            </a:r>
            <a:r>
              <a:rPr lang="en-US" sz="5400" dirty="0"/>
              <a:t>20</a:t>
            </a:r>
          </a:p>
        </p:txBody>
      </p:sp>
      <p:sp>
        <p:nvSpPr>
          <p:cNvPr id="3" name="Content Placeholder 2"/>
          <p:cNvSpPr>
            <a:spLocks noGrp="1"/>
          </p:cNvSpPr>
          <p:nvPr>
            <p:ph idx="1"/>
          </p:nvPr>
        </p:nvSpPr>
        <p:spPr>
          <a:xfrm>
            <a:off x="215153" y="1825625"/>
            <a:ext cx="6997177" cy="4351338"/>
          </a:xfrm>
        </p:spPr>
        <p:txBody>
          <a:bodyPr/>
          <a:lstStyle/>
          <a:p>
            <a:r>
              <a:rPr lang="en-US" baseline="30000" dirty="0"/>
              <a:t>20</a:t>
            </a:r>
            <a:r>
              <a:rPr lang="en-US" dirty="0"/>
              <a:t> </a:t>
            </a:r>
            <a:r>
              <a:rPr lang="en-US" dirty="0">
                <a:solidFill>
                  <a:srgbClr val="FFFF00"/>
                </a:solidFill>
              </a:rPr>
              <a:t>We are </a:t>
            </a:r>
            <a:r>
              <a:rPr lang="en-US" dirty="0"/>
              <a:t>therefore </a:t>
            </a:r>
            <a:r>
              <a:rPr lang="en-US" dirty="0">
                <a:solidFill>
                  <a:srgbClr val="FFFF00"/>
                </a:solidFill>
              </a:rPr>
              <a:t>Christ's </a:t>
            </a:r>
            <a:r>
              <a:rPr lang="en-US" dirty="0">
                <a:solidFill>
                  <a:srgbClr val="FFFF00"/>
                </a:solidFill>
                <a:effectLst>
                  <a:glow rad="127000">
                    <a:srgbClr val="FF0000"/>
                  </a:glow>
                </a:effectLst>
              </a:rPr>
              <a:t>ambassadors</a:t>
            </a:r>
            <a:r>
              <a:rPr lang="en-US" dirty="0"/>
              <a:t>, as though God were making his appeal through us. </a:t>
            </a:r>
            <a:r>
              <a:rPr lang="en-US" dirty="0">
                <a:solidFill>
                  <a:srgbClr val="FFFF00"/>
                </a:solidFill>
              </a:rPr>
              <a:t>We implore you </a:t>
            </a:r>
            <a:r>
              <a:rPr lang="en-US" dirty="0">
                <a:solidFill>
                  <a:srgbClr val="FFFF00"/>
                </a:solidFill>
                <a:effectLst>
                  <a:glow rad="127000">
                    <a:srgbClr val="FF0000"/>
                  </a:glow>
                </a:effectLst>
              </a:rPr>
              <a:t>on Christ's behalf</a:t>
            </a:r>
            <a:r>
              <a:rPr lang="en-US" dirty="0"/>
              <a:t>: Be reconciled to God. </a:t>
            </a:r>
          </a:p>
        </p:txBody>
      </p:sp>
      <p:pic>
        <p:nvPicPr>
          <p:cNvPr id="4" name="Picture 3"/>
          <p:cNvPicPr>
            <a:picLocks noChangeAspect="1"/>
          </p:cNvPicPr>
          <p:nvPr/>
        </p:nvPicPr>
        <p:blipFill>
          <a:blip r:embed="rId3"/>
          <a:stretch>
            <a:fillRect/>
          </a:stretch>
        </p:blipFill>
        <p:spPr>
          <a:xfrm>
            <a:off x="1439312" y="1565275"/>
            <a:ext cx="4102352" cy="183515"/>
          </a:xfrm>
          <a:prstGeom prst="rect">
            <a:avLst/>
          </a:prstGeom>
        </p:spPr>
      </p:pic>
      <p:pic>
        <p:nvPicPr>
          <p:cNvPr id="5" name="Picture 4"/>
          <p:cNvPicPr>
            <a:picLocks noChangeAspect="1"/>
          </p:cNvPicPr>
          <p:nvPr/>
        </p:nvPicPr>
        <p:blipFill>
          <a:blip r:embed="rId4"/>
          <a:stretch>
            <a:fillRect/>
          </a:stretch>
        </p:blipFill>
        <p:spPr>
          <a:xfrm>
            <a:off x="7377546" y="212941"/>
            <a:ext cx="5121752" cy="7748027"/>
          </a:xfrm>
          <a:prstGeom prst="rect">
            <a:avLst/>
          </a:prstGeom>
        </p:spPr>
      </p:pic>
      <p:pic>
        <p:nvPicPr>
          <p:cNvPr id="6" name="Picture 5"/>
          <p:cNvPicPr>
            <a:picLocks noChangeAspect="1"/>
          </p:cNvPicPr>
          <p:nvPr/>
        </p:nvPicPr>
        <p:blipFill>
          <a:blip r:embed="rId5"/>
          <a:stretch>
            <a:fillRect/>
          </a:stretch>
        </p:blipFill>
        <p:spPr>
          <a:xfrm>
            <a:off x="7479782" y="2373878"/>
            <a:ext cx="4547636" cy="4484122"/>
          </a:xfrm>
          <a:prstGeom prst="rect">
            <a:avLst/>
          </a:prstGeom>
        </p:spPr>
      </p:pic>
    </p:spTree>
    <p:extLst>
      <p:ext uri="{BB962C8B-B14F-4D97-AF65-F5344CB8AC3E}">
        <p14:creationId xmlns:p14="http://schemas.microsoft.com/office/powerpoint/2010/main" val="887922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4. Implores Us   </a:t>
            </a:r>
            <a:r>
              <a:rPr lang="en-US" sz="5400" dirty="0"/>
              <a:t>20</a:t>
            </a:r>
          </a:p>
        </p:txBody>
      </p:sp>
      <p:sp>
        <p:nvSpPr>
          <p:cNvPr id="3" name="Content Placeholder 2"/>
          <p:cNvSpPr>
            <a:spLocks noGrp="1"/>
          </p:cNvSpPr>
          <p:nvPr>
            <p:ph idx="1"/>
          </p:nvPr>
        </p:nvSpPr>
        <p:spPr>
          <a:xfrm>
            <a:off x="215153" y="1825625"/>
            <a:ext cx="6997177" cy="4351338"/>
          </a:xfrm>
        </p:spPr>
        <p:txBody>
          <a:bodyPr/>
          <a:lstStyle/>
          <a:p>
            <a:r>
              <a:rPr lang="en-US" baseline="30000" dirty="0"/>
              <a:t>20</a:t>
            </a:r>
            <a:r>
              <a:rPr lang="en-US" dirty="0"/>
              <a:t> We are therefore Christ's </a:t>
            </a:r>
            <a:r>
              <a:rPr lang="en-US" dirty="0">
                <a:effectLst>
                  <a:glow rad="127000">
                    <a:srgbClr val="FF0000">
                      <a:alpha val="0"/>
                    </a:srgbClr>
                  </a:glow>
                </a:effectLst>
              </a:rPr>
              <a:t>ambassadors</a:t>
            </a:r>
            <a:r>
              <a:rPr lang="en-US" dirty="0"/>
              <a:t>, </a:t>
            </a:r>
            <a:r>
              <a:rPr lang="en-US" dirty="0">
                <a:effectLst>
                  <a:glow rad="127000">
                    <a:srgbClr val="FF0000"/>
                  </a:glow>
                </a:effectLst>
              </a:rPr>
              <a:t>as though God were making his appeal through us</a:t>
            </a:r>
            <a:r>
              <a:rPr lang="en-US" dirty="0"/>
              <a:t>. We implore you </a:t>
            </a:r>
            <a:r>
              <a:rPr lang="en-US" dirty="0">
                <a:effectLst>
                  <a:glow rad="127000">
                    <a:srgbClr val="FF0000">
                      <a:alpha val="0"/>
                    </a:srgbClr>
                  </a:glow>
                </a:effectLst>
              </a:rPr>
              <a:t>on Christ's behalf</a:t>
            </a:r>
            <a:r>
              <a:rPr lang="en-US" dirty="0"/>
              <a:t>: </a:t>
            </a:r>
            <a:r>
              <a:rPr lang="en-US" dirty="0">
                <a:effectLst>
                  <a:glow rad="127000">
                    <a:srgbClr val="FF0000"/>
                  </a:glow>
                </a:effectLst>
              </a:rPr>
              <a:t>Be reconciled to God</a:t>
            </a:r>
            <a:r>
              <a:rPr lang="en-US" dirty="0"/>
              <a:t>.</a:t>
            </a:r>
            <a:r>
              <a:rPr lang="en-US" dirty="0">
                <a:solidFill>
                  <a:srgbClr val="FFFF00"/>
                </a:solidFill>
              </a:rPr>
              <a:t> </a:t>
            </a:r>
          </a:p>
        </p:txBody>
      </p:sp>
      <p:pic>
        <p:nvPicPr>
          <p:cNvPr id="4" name="Picture 3"/>
          <p:cNvPicPr>
            <a:picLocks noChangeAspect="1"/>
          </p:cNvPicPr>
          <p:nvPr/>
        </p:nvPicPr>
        <p:blipFill>
          <a:blip r:embed="rId3"/>
          <a:stretch>
            <a:fillRect/>
          </a:stretch>
        </p:blipFill>
        <p:spPr>
          <a:xfrm>
            <a:off x="1439312" y="1565275"/>
            <a:ext cx="4102352" cy="183515"/>
          </a:xfrm>
          <a:prstGeom prst="rect">
            <a:avLst/>
          </a:prstGeom>
        </p:spPr>
      </p:pic>
      <p:pic>
        <p:nvPicPr>
          <p:cNvPr id="5" name="Picture 4"/>
          <p:cNvPicPr>
            <a:picLocks noChangeAspect="1"/>
          </p:cNvPicPr>
          <p:nvPr/>
        </p:nvPicPr>
        <p:blipFill>
          <a:blip r:embed="rId4"/>
          <a:stretch>
            <a:fillRect/>
          </a:stretch>
        </p:blipFill>
        <p:spPr>
          <a:xfrm>
            <a:off x="7377546" y="212941"/>
            <a:ext cx="5121752" cy="7748027"/>
          </a:xfrm>
          <a:prstGeom prst="rect">
            <a:avLst/>
          </a:prstGeom>
        </p:spPr>
      </p:pic>
      <p:pic>
        <p:nvPicPr>
          <p:cNvPr id="6" name="Picture 5"/>
          <p:cNvPicPr>
            <a:picLocks noChangeAspect="1"/>
          </p:cNvPicPr>
          <p:nvPr/>
        </p:nvPicPr>
        <p:blipFill>
          <a:blip r:embed="rId5"/>
          <a:stretch>
            <a:fillRect/>
          </a:stretch>
        </p:blipFill>
        <p:spPr>
          <a:xfrm>
            <a:off x="7479782" y="2373878"/>
            <a:ext cx="4547636" cy="4484122"/>
          </a:xfrm>
          <a:prstGeom prst="rect">
            <a:avLst/>
          </a:prstGeom>
        </p:spPr>
      </p:pic>
      <p:pic>
        <p:nvPicPr>
          <p:cNvPr id="7" name="Picture 6"/>
          <p:cNvPicPr>
            <a:picLocks noChangeAspect="1"/>
          </p:cNvPicPr>
          <p:nvPr/>
        </p:nvPicPr>
        <p:blipFill>
          <a:blip r:embed="rId6"/>
          <a:stretch>
            <a:fillRect/>
          </a:stretch>
        </p:blipFill>
        <p:spPr>
          <a:xfrm>
            <a:off x="8229599" y="3449782"/>
            <a:ext cx="2847109" cy="2639291"/>
          </a:xfrm>
          <a:prstGeom prst="rect">
            <a:avLst/>
          </a:prstGeom>
          <a:effectLst>
            <a:outerShdw blurRad="50800" dist="152400" dir="5400000" algn="ctr" rotWithShape="0">
              <a:schemeClr val="tx1">
                <a:alpha val="59000"/>
              </a:schemeClr>
            </a:outerShdw>
          </a:effectLst>
        </p:spPr>
      </p:pic>
    </p:spTree>
    <p:extLst>
      <p:ext uri="{BB962C8B-B14F-4D97-AF65-F5344CB8AC3E}">
        <p14:creationId xmlns:p14="http://schemas.microsoft.com/office/powerpoint/2010/main" val="337697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4. Implores Us   </a:t>
            </a:r>
            <a:r>
              <a:rPr lang="en-US" sz="5400" dirty="0"/>
              <a:t>20</a:t>
            </a:r>
          </a:p>
        </p:txBody>
      </p:sp>
      <p:sp>
        <p:nvSpPr>
          <p:cNvPr id="3" name="Content Placeholder 2"/>
          <p:cNvSpPr>
            <a:spLocks noGrp="1"/>
          </p:cNvSpPr>
          <p:nvPr>
            <p:ph idx="1"/>
          </p:nvPr>
        </p:nvSpPr>
        <p:spPr>
          <a:xfrm>
            <a:off x="215153" y="1825625"/>
            <a:ext cx="6997177" cy="4351338"/>
          </a:xfrm>
        </p:spPr>
        <p:txBody>
          <a:bodyPr/>
          <a:lstStyle/>
          <a:p>
            <a:r>
              <a:rPr lang="en-US" baseline="30000" dirty="0"/>
              <a:t>20</a:t>
            </a:r>
            <a:r>
              <a:rPr lang="en-US" dirty="0"/>
              <a:t> We are therefore Christ's </a:t>
            </a:r>
            <a:r>
              <a:rPr lang="en-US" dirty="0">
                <a:effectLst>
                  <a:glow rad="127000">
                    <a:srgbClr val="FF0000">
                      <a:alpha val="0"/>
                    </a:srgbClr>
                  </a:glow>
                </a:effectLst>
              </a:rPr>
              <a:t>ambassadors</a:t>
            </a:r>
            <a:r>
              <a:rPr lang="en-US" dirty="0"/>
              <a:t>, </a:t>
            </a:r>
            <a:r>
              <a:rPr lang="en-US" dirty="0">
                <a:effectLst>
                  <a:glow rad="127000">
                    <a:srgbClr val="FF0000"/>
                  </a:glow>
                </a:effectLst>
              </a:rPr>
              <a:t>as though God were making his appeal through us</a:t>
            </a:r>
            <a:r>
              <a:rPr lang="en-US" dirty="0"/>
              <a:t>. We implore you </a:t>
            </a:r>
            <a:r>
              <a:rPr lang="en-US" dirty="0">
                <a:effectLst>
                  <a:glow rad="127000">
                    <a:srgbClr val="FF0000">
                      <a:alpha val="0"/>
                    </a:srgbClr>
                  </a:glow>
                </a:effectLst>
              </a:rPr>
              <a:t>on Christ's behalf</a:t>
            </a:r>
            <a:r>
              <a:rPr lang="en-US" dirty="0">
                <a:solidFill>
                  <a:srgbClr val="FFFF00"/>
                </a:solidFill>
              </a:rPr>
              <a:t>: </a:t>
            </a:r>
            <a:r>
              <a:rPr lang="en-US" dirty="0">
                <a:effectLst>
                  <a:glow rad="127000">
                    <a:srgbClr val="FF0000"/>
                  </a:glow>
                </a:effectLst>
              </a:rPr>
              <a:t>Be reconciled to God</a:t>
            </a:r>
            <a:r>
              <a:rPr lang="en-US" dirty="0">
                <a:solidFill>
                  <a:srgbClr val="FFFF00"/>
                </a:solidFill>
              </a:rPr>
              <a:t>. </a:t>
            </a:r>
          </a:p>
        </p:txBody>
      </p:sp>
      <p:pic>
        <p:nvPicPr>
          <p:cNvPr id="4" name="Picture 3"/>
          <p:cNvPicPr>
            <a:picLocks noChangeAspect="1"/>
          </p:cNvPicPr>
          <p:nvPr/>
        </p:nvPicPr>
        <p:blipFill>
          <a:blip r:embed="rId3"/>
          <a:stretch>
            <a:fillRect/>
          </a:stretch>
        </p:blipFill>
        <p:spPr>
          <a:xfrm>
            <a:off x="1439312" y="1565275"/>
            <a:ext cx="4102352" cy="183515"/>
          </a:xfrm>
          <a:prstGeom prst="rect">
            <a:avLst/>
          </a:prstGeom>
        </p:spPr>
      </p:pic>
      <p:pic>
        <p:nvPicPr>
          <p:cNvPr id="5" name="Picture 4"/>
          <p:cNvPicPr>
            <a:picLocks noChangeAspect="1"/>
          </p:cNvPicPr>
          <p:nvPr/>
        </p:nvPicPr>
        <p:blipFill>
          <a:blip r:embed="rId4"/>
          <a:stretch>
            <a:fillRect/>
          </a:stretch>
        </p:blipFill>
        <p:spPr>
          <a:xfrm>
            <a:off x="7377546" y="212941"/>
            <a:ext cx="5121752" cy="7748027"/>
          </a:xfrm>
          <a:prstGeom prst="rect">
            <a:avLst/>
          </a:prstGeom>
        </p:spPr>
      </p:pic>
      <p:pic>
        <p:nvPicPr>
          <p:cNvPr id="6" name="Picture 5"/>
          <p:cNvPicPr>
            <a:picLocks noChangeAspect="1"/>
          </p:cNvPicPr>
          <p:nvPr/>
        </p:nvPicPr>
        <p:blipFill>
          <a:blip r:embed="rId5"/>
          <a:stretch>
            <a:fillRect/>
          </a:stretch>
        </p:blipFill>
        <p:spPr>
          <a:xfrm>
            <a:off x="7479782" y="2373878"/>
            <a:ext cx="4547636" cy="4484122"/>
          </a:xfrm>
          <a:prstGeom prst="rect">
            <a:avLst/>
          </a:prstGeom>
        </p:spPr>
      </p:pic>
      <p:pic>
        <p:nvPicPr>
          <p:cNvPr id="7" name="Picture 6"/>
          <p:cNvPicPr>
            <a:picLocks noChangeAspect="1"/>
          </p:cNvPicPr>
          <p:nvPr/>
        </p:nvPicPr>
        <p:blipFill>
          <a:blip r:embed="rId6"/>
          <a:stretch>
            <a:fillRect/>
          </a:stretch>
        </p:blipFill>
        <p:spPr>
          <a:xfrm>
            <a:off x="8229599" y="3449782"/>
            <a:ext cx="2847109" cy="2639291"/>
          </a:xfrm>
          <a:prstGeom prst="rect">
            <a:avLst/>
          </a:prstGeom>
          <a:effectLst>
            <a:outerShdw blurRad="50800" dist="152400" dir="5400000" algn="ctr" rotWithShape="0">
              <a:schemeClr val="tx1">
                <a:alpha val="59000"/>
              </a:schemeClr>
            </a:outerShdw>
          </a:effectLst>
        </p:spPr>
      </p:pic>
      <p:sp>
        <p:nvSpPr>
          <p:cNvPr id="8" name="TextBox 7"/>
          <p:cNvSpPr txBox="1"/>
          <p:nvPr/>
        </p:nvSpPr>
        <p:spPr>
          <a:xfrm>
            <a:off x="831274" y="1932710"/>
            <a:ext cx="7024254" cy="4339650"/>
          </a:xfrm>
          <a:prstGeom prst="rect">
            <a:avLst/>
          </a:prstGeom>
          <a:noFill/>
        </p:spPr>
        <p:txBody>
          <a:bodyPr wrap="square" rtlCol="0">
            <a:spAutoFit/>
          </a:bodyPr>
          <a:lstStyle/>
          <a:p>
            <a:pPr algn="ctr">
              <a:lnSpc>
                <a:spcPct val="80000"/>
              </a:lnSpc>
            </a:pPr>
            <a:r>
              <a:rPr lang="en-US" sz="11500" dirty="0">
                <a:solidFill>
                  <a:srgbClr val="FFFF00"/>
                </a:solidFill>
                <a:effectLst>
                  <a:glow rad="317500">
                    <a:srgbClr val="FF0000"/>
                  </a:glow>
                </a:effectLst>
                <a:latin typeface="Feast of Flesh BB" panose="020B0603050302020204" pitchFamily="34" charset="0"/>
              </a:rPr>
              <a:t>This is OUR </a:t>
            </a:r>
            <a:r>
              <a:rPr lang="en-US" sz="11500" dirty="0">
                <a:solidFill>
                  <a:srgbClr val="FF0000"/>
                </a:solidFill>
                <a:effectLst>
                  <a:glow rad="317500">
                    <a:schemeClr val="bg1"/>
                  </a:glow>
                </a:effectLst>
                <a:latin typeface="Feast of Flesh BB" panose="020B0603050302020204" pitchFamily="34" charset="0"/>
              </a:rPr>
              <a:t>CRAZY LOVE </a:t>
            </a:r>
            <a:r>
              <a:rPr lang="en-US" sz="11500" dirty="0">
                <a:solidFill>
                  <a:srgbClr val="FFFF00"/>
                </a:solidFill>
                <a:effectLst>
                  <a:glow rad="317500">
                    <a:srgbClr val="FF0000"/>
                  </a:glow>
                </a:effectLst>
                <a:latin typeface="Feast of Flesh BB" panose="020B0603050302020204" pitchFamily="34" charset="0"/>
              </a:rPr>
              <a:t>MISSION!</a:t>
            </a:r>
            <a:endParaRPr lang="en-US" sz="8800" dirty="0">
              <a:solidFill>
                <a:srgbClr val="FFFF00"/>
              </a:solidFill>
              <a:effectLst>
                <a:glow rad="317500">
                  <a:srgbClr val="FF0000"/>
                </a:glow>
              </a:effectLst>
              <a:latin typeface="Feast of Flesh BB" panose="020B0603050302020204" pitchFamily="34" charset="0"/>
            </a:endParaRPr>
          </a:p>
        </p:txBody>
      </p:sp>
      <p:pic>
        <p:nvPicPr>
          <p:cNvPr id="10" name="Picture 9"/>
          <p:cNvPicPr>
            <a:picLocks noChangeAspect="1"/>
          </p:cNvPicPr>
          <p:nvPr/>
        </p:nvPicPr>
        <p:blipFill>
          <a:blip r:embed="rId7"/>
          <a:stretch>
            <a:fillRect/>
          </a:stretch>
        </p:blipFill>
        <p:spPr>
          <a:xfrm>
            <a:off x="1954305" y="5991471"/>
            <a:ext cx="4799991" cy="283821"/>
          </a:xfrm>
          <a:prstGeom prst="rect">
            <a:avLst/>
          </a:prstGeom>
          <a:effectLst>
            <a:glow rad="254000">
              <a:srgbClr val="FF0000"/>
            </a:glow>
          </a:effectLst>
        </p:spPr>
      </p:pic>
    </p:spTree>
    <p:extLst>
      <p:ext uri="{BB962C8B-B14F-4D97-AF65-F5344CB8AC3E}">
        <p14:creationId xmlns:p14="http://schemas.microsoft.com/office/powerpoint/2010/main" val="1258995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30490" y="1008601"/>
            <a:ext cx="3927764" cy="6909423"/>
          </a:xfrm>
          <a:prstGeom prst="rect">
            <a:avLst/>
          </a:prstGeom>
          <a:effectLst>
            <a:softEdge rad="330200"/>
          </a:effectLst>
        </p:spPr>
      </p:pic>
      <p:sp>
        <p:nvSpPr>
          <p:cNvPr id="2" name="Title 1"/>
          <p:cNvSpPr>
            <a:spLocks noGrp="1"/>
          </p:cNvSpPr>
          <p:nvPr>
            <p:ph type="title"/>
          </p:nvPr>
        </p:nvSpPr>
        <p:spPr/>
        <p:txBody>
          <a:bodyPr>
            <a:normAutofit/>
          </a:bodyPr>
          <a:lstStyle/>
          <a:p>
            <a:pPr algn="l"/>
            <a:r>
              <a:rPr lang="en-US" dirty="0"/>
              <a:t>5. Justifies Us   </a:t>
            </a:r>
            <a:r>
              <a:rPr lang="en-US" sz="5400" dirty="0"/>
              <a:t>21</a:t>
            </a:r>
          </a:p>
        </p:txBody>
      </p:sp>
      <p:pic>
        <p:nvPicPr>
          <p:cNvPr id="4" name="Picture 3"/>
          <p:cNvPicPr>
            <a:picLocks noChangeAspect="1"/>
          </p:cNvPicPr>
          <p:nvPr/>
        </p:nvPicPr>
        <p:blipFill>
          <a:blip r:embed="rId3"/>
          <a:stretch>
            <a:fillRect/>
          </a:stretch>
        </p:blipFill>
        <p:spPr>
          <a:xfrm>
            <a:off x="1405022" y="1565275"/>
            <a:ext cx="3887068" cy="2063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762716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30490" y="1008601"/>
            <a:ext cx="3927764" cy="6909423"/>
          </a:xfrm>
          <a:prstGeom prst="rect">
            <a:avLst/>
          </a:prstGeom>
          <a:effectLst>
            <a:softEdge rad="330200"/>
          </a:effectLst>
        </p:spPr>
      </p:pic>
      <p:pic>
        <p:nvPicPr>
          <p:cNvPr id="7" name="Picture 6"/>
          <p:cNvPicPr>
            <a:picLocks noChangeAspect="1"/>
          </p:cNvPicPr>
          <p:nvPr/>
        </p:nvPicPr>
        <p:blipFill>
          <a:blip r:embed="rId3"/>
          <a:stretch>
            <a:fillRect/>
          </a:stretch>
        </p:blipFill>
        <p:spPr>
          <a:xfrm>
            <a:off x="8160877" y="725458"/>
            <a:ext cx="4473918" cy="7609956"/>
          </a:xfrm>
          <a:prstGeom prst="rect">
            <a:avLst/>
          </a:prstGeom>
        </p:spPr>
      </p:pic>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a:t>
            </a:r>
            <a:r>
              <a:rPr lang="en-US" dirty="0">
                <a:solidFill>
                  <a:srgbClr val="FFFF00"/>
                </a:solidFill>
              </a:rPr>
              <a:t>we might become the </a:t>
            </a:r>
            <a:r>
              <a:rPr lang="en-US" dirty="0">
                <a:solidFill>
                  <a:srgbClr val="FFFF00"/>
                </a:solidFill>
                <a:effectLst>
                  <a:glow rad="127000">
                    <a:srgbClr val="FF0000"/>
                  </a:glow>
                </a:effectLst>
              </a:rPr>
              <a:t>righteousness </a:t>
            </a:r>
            <a:r>
              <a:rPr lang="en-US" dirty="0">
                <a:solidFill>
                  <a:srgbClr val="FFFF00"/>
                </a:solidFill>
              </a:rPr>
              <a:t>of God</a:t>
            </a:r>
            <a:r>
              <a:rPr lang="en-US" dirty="0"/>
              <a:t>. </a:t>
            </a:r>
          </a:p>
        </p:txBody>
      </p:sp>
      <p:pic>
        <p:nvPicPr>
          <p:cNvPr id="4" name="Picture 3"/>
          <p:cNvPicPr>
            <a:picLocks noChangeAspect="1"/>
          </p:cNvPicPr>
          <p:nvPr/>
        </p:nvPicPr>
        <p:blipFill>
          <a:blip r:embed="rId4"/>
          <a:stretch>
            <a:fillRect/>
          </a:stretch>
        </p:blipFill>
        <p:spPr>
          <a:xfrm>
            <a:off x="1405022" y="1565275"/>
            <a:ext cx="3887068" cy="206375"/>
          </a:xfrm>
          <a:prstGeom prst="rect">
            <a:avLst/>
          </a:prstGeom>
        </p:spPr>
      </p:pic>
    </p:spTree>
    <p:extLst>
      <p:ext uri="{BB962C8B-B14F-4D97-AF65-F5344CB8AC3E}">
        <p14:creationId xmlns:p14="http://schemas.microsoft.com/office/powerpoint/2010/main" val="118187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a:t>
            </a:r>
            <a:r>
              <a:rPr lang="en-US" dirty="0">
                <a:effectLst>
                  <a:glow rad="127000">
                    <a:srgbClr val="FF0000"/>
                  </a:glow>
                </a:effectLst>
              </a:rPr>
              <a:t>God made him who had no sin to be sin for us</a:t>
            </a:r>
            <a:r>
              <a:rPr lang="en-US" dirty="0"/>
              <a:t>, so that in him we might become the</a:t>
            </a:r>
            <a:r>
              <a:rPr lang="en-US" dirty="0">
                <a:solidFill>
                  <a:srgbClr val="FFFF00"/>
                </a:solidFill>
              </a:rPr>
              <a:t> </a:t>
            </a:r>
            <a:r>
              <a:rPr lang="en-US" dirty="0">
                <a:solidFill>
                  <a:srgbClr val="FFFF00"/>
                </a:solidFill>
                <a:effectLst>
                  <a:glow rad="127000">
                    <a:srgbClr val="FF0000"/>
                  </a:glow>
                </a:effectLst>
              </a:rPr>
              <a:t>righteousness </a:t>
            </a:r>
            <a:r>
              <a:rPr lang="en-US" dirty="0"/>
              <a:t>of God. </a:t>
            </a:r>
          </a:p>
        </p:txBody>
      </p:sp>
      <p:pic>
        <p:nvPicPr>
          <p:cNvPr id="4" name="Picture 3"/>
          <p:cNvPicPr>
            <a:picLocks noChangeAspect="1"/>
          </p:cNvPicPr>
          <p:nvPr/>
        </p:nvPicPr>
        <p:blipFill>
          <a:blip r:embed="rId3"/>
          <a:stretch>
            <a:fillRect/>
          </a:stretch>
        </p:blipFill>
        <p:spPr>
          <a:xfrm>
            <a:off x="1405022" y="1565275"/>
            <a:ext cx="3887068" cy="206375"/>
          </a:xfrm>
          <a:prstGeom prst="rect">
            <a:avLst/>
          </a:prstGeom>
        </p:spPr>
      </p:pic>
      <p:grpSp>
        <p:nvGrpSpPr>
          <p:cNvPr id="7" name="Group 6"/>
          <p:cNvGrpSpPr/>
          <p:nvPr/>
        </p:nvGrpSpPr>
        <p:grpSpPr>
          <a:xfrm>
            <a:off x="1641231" y="3515822"/>
            <a:ext cx="6263485" cy="3931529"/>
            <a:chOff x="0" y="2718653"/>
            <a:chExt cx="6263485" cy="3931529"/>
          </a:xfrm>
        </p:grpSpPr>
        <p:pic>
          <p:nvPicPr>
            <p:cNvPr id="5" name="Picture 4"/>
            <p:cNvPicPr>
              <a:picLocks noChangeAspect="1"/>
            </p:cNvPicPr>
            <p:nvPr/>
          </p:nvPicPr>
          <p:blipFill>
            <a:blip r:embed="rId4"/>
            <a:stretch>
              <a:fillRect/>
            </a:stretch>
          </p:blipFill>
          <p:spPr>
            <a:xfrm>
              <a:off x="0" y="2718653"/>
              <a:ext cx="6263485" cy="3931529"/>
            </a:xfrm>
            <a:prstGeom prst="rect">
              <a:avLst/>
            </a:prstGeom>
          </p:spPr>
        </p:pic>
        <p:sp>
          <p:nvSpPr>
            <p:cNvPr id="6" name="TextBox 5"/>
            <p:cNvSpPr txBox="1"/>
            <p:nvPr/>
          </p:nvSpPr>
          <p:spPr>
            <a:xfrm>
              <a:off x="1849581" y="3927764"/>
              <a:ext cx="2618509" cy="1569660"/>
            </a:xfrm>
            <a:prstGeom prst="rect">
              <a:avLst/>
            </a:prstGeom>
            <a:noFill/>
          </p:spPr>
          <p:txBody>
            <a:bodyPr wrap="square" rtlCol="0">
              <a:spAutoFit/>
            </a:bodyPr>
            <a:lstStyle/>
            <a:p>
              <a:r>
                <a:rPr lang="en-US" sz="9600" dirty="0">
                  <a:solidFill>
                    <a:schemeClr val="bg1"/>
                  </a:solidFill>
                  <a:latin typeface="Arial Black" panose="020B0A04020102020204" pitchFamily="34" charset="0"/>
                </a:rPr>
                <a:t>SIN</a:t>
              </a:r>
            </a:p>
          </p:txBody>
        </p:sp>
      </p:grpSp>
      <p:pic>
        <p:nvPicPr>
          <p:cNvPr id="10" name="Picture 9"/>
          <p:cNvPicPr>
            <a:picLocks noChangeAspect="1"/>
          </p:cNvPicPr>
          <p:nvPr/>
        </p:nvPicPr>
        <p:blipFill>
          <a:blip r:embed="rId5"/>
          <a:stretch>
            <a:fillRect/>
          </a:stretch>
        </p:blipFill>
        <p:spPr>
          <a:xfrm>
            <a:off x="8160877" y="725458"/>
            <a:ext cx="4473918" cy="7609956"/>
          </a:xfrm>
          <a:prstGeom prst="rect">
            <a:avLst/>
          </a:prstGeom>
        </p:spPr>
      </p:pic>
      <p:pic>
        <p:nvPicPr>
          <p:cNvPr id="11" name="Picture 10"/>
          <p:cNvPicPr>
            <a:picLocks noChangeAspect="1"/>
          </p:cNvPicPr>
          <p:nvPr/>
        </p:nvPicPr>
        <p:blipFill>
          <a:blip r:embed="rId6"/>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1684521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39642" y="780079"/>
            <a:ext cx="7941652" cy="7409121"/>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a:t>
            </a:r>
            <a:r>
              <a:rPr lang="en-US" dirty="0">
                <a:effectLst>
                  <a:glow rad="127000">
                    <a:srgbClr val="FF0000"/>
                  </a:glow>
                  <a:outerShdw blurRad="38100" dist="38100" dir="2700000" algn="tl">
                    <a:srgbClr val="000000">
                      <a:alpha val="43137"/>
                    </a:srgbClr>
                  </a:outerShdw>
                </a:effectLst>
              </a:rPr>
              <a:t>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14</a:t>
            </a:r>
            <a:r>
              <a:rPr lang="en-US" dirty="0">
                <a:effectLst>
                  <a:outerShdw blurRad="38100" dist="38100" dir="2700000" algn="tl">
                    <a:srgbClr val="000000">
                      <a:alpha val="43137"/>
                    </a:srgbClr>
                  </a:outerShdw>
                </a:effectLst>
              </a:rPr>
              <a:t> For Christ's </a:t>
            </a:r>
            <a:r>
              <a:rPr lang="en-US" dirty="0">
                <a:solidFill>
                  <a:srgbClr val="FF0000"/>
                </a:solidFill>
                <a:effectLst>
                  <a:glow rad="127000">
                    <a:schemeClr val="bg1"/>
                  </a:glow>
                  <a:outerShdw blurRad="38100" dist="38100" dir="2700000" algn="tl">
                    <a:srgbClr val="000000">
                      <a:alpha val="43137"/>
                    </a:srgbClr>
                  </a:outerShdw>
                </a:effectLst>
              </a:rPr>
              <a:t>love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compels us, </a:t>
            </a:r>
          </a:p>
        </p:txBody>
      </p:sp>
      <p:sp>
        <p:nvSpPr>
          <p:cNvPr id="4" name="Heart 3"/>
          <p:cNvSpPr/>
          <p:nvPr/>
        </p:nvSpPr>
        <p:spPr>
          <a:xfrm>
            <a:off x="7063408" y="2637183"/>
            <a:ext cx="3723861" cy="3816626"/>
          </a:xfrm>
          <a:prstGeom prst="heart">
            <a:avLst/>
          </a:prstGeom>
          <a:solidFill>
            <a:srgbClr val="FF0000">
              <a:alpha val="72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105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a:t>
            </a:r>
            <a:r>
              <a:rPr lang="en-US" dirty="0">
                <a:effectLst>
                  <a:glow rad="127000">
                    <a:srgbClr val="FF0000"/>
                  </a:glow>
                </a:effectLst>
              </a:rPr>
              <a:t>God made him who had no sin to be sin for us</a:t>
            </a:r>
            <a:r>
              <a:rPr lang="en-US" dirty="0"/>
              <a:t>, so that in him we might become the</a:t>
            </a:r>
            <a:r>
              <a:rPr lang="en-US" dirty="0">
                <a:solidFill>
                  <a:srgbClr val="FFFF00"/>
                </a:solidFill>
              </a:rPr>
              <a:t> </a:t>
            </a:r>
            <a:r>
              <a:rPr lang="en-US" dirty="0">
                <a:solidFill>
                  <a:srgbClr val="FFFF00"/>
                </a:solidFill>
                <a:effectLst>
                  <a:glow rad="127000">
                    <a:srgbClr val="FF0000"/>
                  </a:glow>
                </a:effectLst>
              </a:rPr>
              <a:t>righteousness </a:t>
            </a:r>
            <a:r>
              <a:rPr lang="en-US" dirty="0"/>
              <a:t>of God. </a:t>
            </a:r>
          </a:p>
        </p:txBody>
      </p:sp>
      <p:pic>
        <p:nvPicPr>
          <p:cNvPr id="4" name="Picture 3"/>
          <p:cNvPicPr>
            <a:picLocks noChangeAspect="1"/>
          </p:cNvPicPr>
          <p:nvPr/>
        </p:nvPicPr>
        <p:blipFill>
          <a:blip r:embed="rId2"/>
          <a:stretch>
            <a:fillRect/>
          </a:stretch>
        </p:blipFill>
        <p:spPr>
          <a:xfrm>
            <a:off x="1405022" y="1565275"/>
            <a:ext cx="3887068" cy="206375"/>
          </a:xfrm>
          <a:prstGeom prst="rect">
            <a:avLst/>
          </a:prstGeom>
        </p:spPr>
      </p:pic>
      <p:grpSp>
        <p:nvGrpSpPr>
          <p:cNvPr id="7" name="Group 6"/>
          <p:cNvGrpSpPr/>
          <p:nvPr/>
        </p:nvGrpSpPr>
        <p:grpSpPr>
          <a:xfrm>
            <a:off x="3254752" y="2926471"/>
            <a:ext cx="6263485" cy="3931529"/>
            <a:chOff x="0" y="2718653"/>
            <a:chExt cx="6263485" cy="3931529"/>
          </a:xfrm>
        </p:grpSpPr>
        <p:pic>
          <p:nvPicPr>
            <p:cNvPr id="5" name="Picture 4"/>
            <p:cNvPicPr>
              <a:picLocks noChangeAspect="1"/>
            </p:cNvPicPr>
            <p:nvPr/>
          </p:nvPicPr>
          <p:blipFill>
            <a:blip r:embed="rId3"/>
            <a:stretch>
              <a:fillRect/>
            </a:stretch>
          </p:blipFill>
          <p:spPr>
            <a:xfrm>
              <a:off x="0" y="2718653"/>
              <a:ext cx="6263485" cy="3931529"/>
            </a:xfrm>
            <a:prstGeom prst="rect">
              <a:avLst/>
            </a:prstGeom>
          </p:spPr>
        </p:pic>
        <p:sp>
          <p:nvSpPr>
            <p:cNvPr id="6" name="TextBox 5"/>
            <p:cNvSpPr txBox="1"/>
            <p:nvPr/>
          </p:nvSpPr>
          <p:spPr>
            <a:xfrm>
              <a:off x="1849581" y="3927764"/>
              <a:ext cx="2618509" cy="1569660"/>
            </a:xfrm>
            <a:prstGeom prst="rect">
              <a:avLst/>
            </a:prstGeom>
            <a:noFill/>
          </p:spPr>
          <p:txBody>
            <a:bodyPr wrap="square" rtlCol="0">
              <a:spAutoFit/>
            </a:bodyPr>
            <a:lstStyle/>
            <a:p>
              <a:r>
                <a:rPr lang="en-US" sz="9600" dirty="0">
                  <a:solidFill>
                    <a:schemeClr val="bg1"/>
                  </a:solidFill>
                  <a:latin typeface="Arial Black" panose="020B0A04020102020204" pitchFamily="34" charset="0"/>
                </a:rPr>
                <a:t>SIN</a:t>
              </a:r>
            </a:p>
          </p:txBody>
        </p:sp>
      </p:grpSp>
      <p:pic>
        <p:nvPicPr>
          <p:cNvPr id="9" name="Picture 8"/>
          <p:cNvPicPr>
            <a:picLocks noChangeAspect="1"/>
          </p:cNvPicPr>
          <p:nvPr/>
        </p:nvPicPr>
        <p:blipFill>
          <a:blip r:embed="rId4"/>
          <a:stretch>
            <a:fillRect/>
          </a:stretch>
        </p:blipFill>
        <p:spPr>
          <a:xfrm>
            <a:off x="8160877" y="725458"/>
            <a:ext cx="4473918" cy="7609956"/>
          </a:xfrm>
          <a:prstGeom prst="rect">
            <a:avLst/>
          </a:prstGeom>
        </p:spPr>
      </p:pic>
      <p:pic>
        <p:nvPicPr>
          <p:cNvPr id="11" name="Picture 10"/>
          <p:cNvPicPr>
            <a:picLocks noChangeAspect="1"/>
          </p:cNvPicPr>
          <p:nvPr/>
        </p:nvPicPr>
        <p:blipFill>
          <a:blip r:embed="rId5"/>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4277874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160877" y="725458"/>
            <a:ext cx="4473918" cy="7609956"/>
          </a:xfrm>
          <a:prstGeom prst="rect">
            <a:avLst/>
          </a:prstGeom>
        </p:spPr>
      </p:pic>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a:t>
            </a:r>
            <a:r>
              <a:rPr lang="en-US" dirty="0">
                <a:effectLst>
                  <a:glow rad="127000">
                    <a:srgbClr val="FF0000"/>
                  </a:glow>
                </a:effectLst>
              </a:rPr>
              <a:t>God made him who had no sin to be sin for us</a:t>
            </a:r>
            <a:r>
              <a:rPr lang="en-US" dirty="0"/>
              <a:t>, so that in him we might become the</a:t>
            </a:r>
            <a:r>
              <a:rPr lang="en-US" dirty="0">
                <a:solidFill>
                  <a:srgbClr val="FFFF00"/>
                </a:solidFill>
              </a:rPr>
              <a:t> </a:t>
            </a:r>
            <a:r>
              <a:rPr lang="en-US" dirty="0">
                <a:solidFill>
                  <a:srgbClr val="FFFF00"/>
                </a:solidFill>
                <a:effectLst>
                  <a:glow rad="127000">
                    <a:srgbClr val="FF0000"/>
                  </a:glow>
                </a:effectLst>
              </a:rPr>
              <a:t>righteousness </a:t>
            </a:r>
            <a:r>
              <a:rPr lang="en-US" dirty="0"/>
              <a:t>of God. </a:t>
            </a:r>
          </a:p>
        </p:txBody>
      </p:sp>
      <p:pic>
        <p:nvPicPr>
          <p:cNvPr id="4" name="Picture 3"/>
          <p:cNvPicPr>
            <a:picLocks noChangeAspect="1"/>
          </p:cNvPicPr>
          <p:nvPr/>
        </p:nvPicPr>
        <p:blipFill>
          <a:blip r:embed="rId3"/>
          <a:stretch>
            <a:fillRect/>
          </a:stretch>
        </p:blipFill>
        <p:spPr>
          <a:xfrm>
            <a:off x="1405022" y="1565275"/>
            <a:ext cx="3887068" cy="206375"/>
          </a:xfrm>
          <a:prstGeom prst="rect">
            <a:avLst/>
          </a:prstGeom>
        </p:spPr>
      </p:pic>
      <p:grpSp>
        <p:nvGrpSpPr>
          <p:cNvPr id="7" name="Group 6"/>
          <p:cNvGrpSpPr/>
          <p:nvPr/>
        </p:nvGrpSpPr>
        <p:grpSpPr>
          <a:xfrm>
            <a:off x="4634346" y="2490053"/>
            <a:ext cx="6263485" cy="3931529"/>
            <a:chOff x="0" y="2718653"/>
            <a:chExt cx="6263485" cy="3931529"/>
          </a:xfrm>
        </p:grpSpPr>
        <p:pic>
          <p:nvPicPr>
            <p:cNvPr id="5" name="Picture 4"/>
            <p:cNvPicPr>
              <a:picLocks noChangeAspect="1"/>
            </p:cNvPicPr>
            <p:nvPr/>
          </p:nvPicPr>
          <p:blipFill>
            <a:blip r:embed="rId4"/>
            <a:stretch>
              <a:fillRect/>
            </a:stretch>
          </p:blipFill>
          <p:spPr>
            <a:xfrm>
              <a:off x="0" y="2718653"/>
              <a:ext cx="6263485" cy="3931529"/>
            </a:xfrm>
            <a:prstGeom prst="rect">
              <a:avLst/>
            </a:prstGeom>
          </p:spPr>
        </p:pic>
        <p:sp>
          <p:nvSpPr>
            <p:cNvPr id="6" name="TextBox 5"/>
            <p:cNvSpPr txBox="1"/>
            <p:nvPr/>
          </p:nvSpPr>
          <p:spPr>
            <a:xfrm>
              <a:off x="1849581" y="3927764"/>
              <a:ext cx="2618509" cy="1569660"/>
            </a:xfrm>
            <a:prstGeom prst="rect">
              <a:avLst/>
            </a:prstGeom>
            <a:noFill/>
          </p:spPr>
          <p:txBody>
            <a:bodyPr wrap="square" rtlCol="0">
              <a:spAutoFit/>
            </a:bodyPr>
            <a:lstStyle/>
            <a:p>
              <a:r>
                <a:rPr lang="en-US" sz="9600" dirty="0">
                  <a:solidFill>
                    <a:schemeClr val="bg1"/>
                  </a:solidFill>
                  <a:latin typeface="Arial Black" panose="020B0A04020102020204" pitchFamily="34" charset="0"/>
                </a:rPr>
                <a:t>SIN</a:t>
              </a:r>
            </a:p>
          </p:txBody>
        </p:sp>
      </p:grpSp>
      <p:pic>
        <p:nvPicPr>
          <p:cNvPr id="10" name="Picture 9"/>
          <p:cNvPicPr>
            <a:picLocks noChangeAspect="1"/>
          </p:cNvPicPr>
          <p:nvPr/>
        </p:nvPicPr>
        <p:blipFill>
          <a:blip r:embed="rId5"/>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1442949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a:t>
            </a:r>
            <a:r>
              <a:rPr lang="en-US" dirty="0">
                <a:effectLst>
                  <a:glow rad="127000">
                    <a:srgbClr val="FF0000"/>
                  </a:glow>
                </a:effectLst>
              </a:rPr>
              <a:t>God made him who had no sin to be sin for us</a:t>
            </a:r>
            <a:r>
              <a:rPr lang="en-US" dirty="0"/>
              <a:t>, so that in him we might become the</a:t>
            </a:r>
            <a:r>
              <a:rPr lang="en-US" dirty="0">
                <a:solidFill>
                  <a:srgbClr val="FFFF00"/>
                </a:solidFill>
              </a:rPr>
              <a:t> </a:t>
            </a:r>
            <a:r>
              <a:rPr lang="en-US" dirty="0">
                <a:solidFill>
                  <a:srgbClr val="FFFF00"/>
                </a:solidFill>
                <a:effectLst>
                  <a:glow rad="127000">
                    <a:srgbClr val="FF0000"/>
                  </a:glow>
                </a:effectLst>
              </a:rPr>
              <a:t>righteousness </a:t>
            </a:r>
            <a:r>
              <a:rPr lang="en-US" dirty="0"/>
              <a:t>of God. </a:t>
            </a:r>
          </a:p>
        </p:txBody>
      </p:sp>
      <p:pic>
        <p:nvPicPr>
          <p:cNvPr id="4" name="Picture 3"/>
          <p:cNvPicPr>
            <a:picLocks noChangeAspect="1"/>
          </p:cNvPicPr>
          <p:nvPr/>
        </p:nvPicPr>
        <p:blipFill>
          <a:blip r:embed="rId2"/>
          <a:stretch>
            <a:fillRect/>
          </a:stretch>
        </p:blipFill>
        <p:spPr>
          <a:xfrm>
            <a:off x="1405022" y="1565275"/>
            <a:ext cx="3887068" cy="206375"/>
          </a:xfrm>
          <a:prstGeom prst="rect">
            <a:avLst/>
          </a:prstGeom>
        </p:spPr>
      </p:pic>
      <p:pic>
        <p:nvPicPr>
          <p:cNvPr id="8" name="Picture 7"/>
          <p:cNvPicPr>
            <a:picLocks noChangeAspect="1"/>
          </p:cNvPicPr>
          <p:nvPr/>
        </p:nvPicPr>
        <p:blipFill>
          <a:blip r:embed="rId3"/>
          <a:stretch>
            <a:fillRect/>
          </a:stretch>
        </p:blipFill>
        <p:spPr>
          <a:xfrm>
            <a:off x="8430490" y="1008601"/>
            <a:ext cx="3927764" cy="6909423"/>
          </a:xfrm>
          <a:prstGeom prst="rect">
            <a:avLst/>
          </a:prstGeom>
          <a:effectLst>
            <a:softEdge rad="330200"/>
          </a:effectLst>
        </p:spPr>
      </p:pic>
      <p:grpSp>
        <p:nvGrpSpPr>
          <p:cNvPr id="7" name="Group 6"/>
          <p:cNvGrpSpPr/>
          <p:nvPr/>
        </p:nvGrpSpPr>
        <p:grpSpPr>
          <a:xfrm>
            <a:off x="7024255" y="2386144"/>
            <a:ext cx="6263485" cy="3931529"/>
            <a:chOff x="0" y="2718653"/>
            <a:chExt cx="6263485" cy="3931529"/>
          </a:xfrm>
        </p:grpSpPr>
        <p:pic>
          <p:nvPicPr>
            <p:cNvPr id="5" name="Picture 4"/>
            <p:cNvPicPr>
              <a:picLocks noChangeAspect="1"/>
            </p:cNvPicPr>
            <p:nvPr/>
          </p:nvPicPr>
          <p:blipFill>
            <a:blip r:embed="rId4"/>
            <a:stretch>
              <a:fillRect/>
            </a:stretch>
          </p:blipFill>
          <p:spPr>
            <a:xfrm>
              <a:off x="0" y="2718653"/>
              <a:ext cx="6263485" cy="3931529"/>
            </a:xfrm>
            <a:prstGeom prst="rect">
              <a:avLst/>
            </a:prstGeom>
          </p:spPr>
        </p:pic>
        <p:sp>
          <p:nvSpPr>
            <p:cNvPr id="6" name="TextBox 5"/>
            <p:cNvSpPr txBox="1"/>
            <p:nvPr/>
          </p:nvSpPr>
          <p:spPr>
            <a:xfrm>
              <a:off x="1849581" y="3927764"/>
              <a:ext cx="2618509" cy="1569660"/>
            </a:xfrm>
            <a:prstGeom prst="rect">
              <a:avLst/>
            </a:prstGeom>
            <a:noFill/>
          </p:spPr>
          <p:txBody>
            <a:bodyPr wrap="square" rtlCol="0">
              <a:spAutoFit/>
            </a:bodyPr>
            <a:lstStyle/>
            <a:p>
              <a:r>
                <a:rPr lang="en-US" sz="9600" dirty="0">
                  <a:solidFill>
                    <a:schemeClr val="bg1"/>
                  </a:solidFill>
                  <a:latin typeface="Arial Black" panose="020B0A04020102020204" pitchFamily="34" charset="0"/>
                </a:rPr>
                <a:t>SIN</a:t>
              </a:r>
            </a:p>
          </p:txBody>
        </p:sp>
      </p:grpSp>
      <p:pic>
        <p:nvPicPr>
          <p:cNvPr id="10" name="Picture 9"/>
          <p:cNvPicPr>
            <a:picLocks noChangeAspect="1"/>
          </p:cNvPicPr>
          <p:nvPr/>
        </p:nvPicPr>
        <p:blipFill>
          <a:blip r:embed="rId5"/>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1449063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94712" y="298910"/>
            <a:ext cx="5804453" cy="4183596"/>
          </a:xfrm>
          <a:prstGeom prst="rect">
            <a:avLst/>
          </a:prstGeom>
        </p:spPr>
      </p:pic>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a:t>
            </a:r>
            <a:r>
              <a:rPr lang="en-US" dirty="0">
                <a:solidFill>
                  <a:srgbClr val="FFFF00"/>
                </a:solidFill>
              </a:rPr>
              <a:t>we might become the </a:t>
            </a:r>
            <a:r>
              <a:rPr lang="en-US" dirty="0">
                <a:solidFill>
                  <a:srgbClr val="FFFF00"/>
                </a:solidFill>
                <a:effectLst>
                  <a:glow rad="127000">
                    <a:srgbClr val="FF0000"/>
                  </a:glow>
                </a:effectLst>
              </a:rPr>
              <a:t>righteousness </a:t>
            </a:r>
            <a:r>
              <a:rPr lang="en-US" dirty="0">
                <a:solidFill>
                  <a:srgbClr val="FFFF00"/>
                </a:solidFill>
              </a:rPr>
              <a:t>of God</a:t>
            </a:r>
            <a:r>
              <a:rPr lang="en-US" dirty="0"/>
              <a:t>. </a:t>
            </a:r>
          </a:p>
        </p:txBody>
      </p:sp>
      <p:pic>
        <p:nvPicPr>
          <p:cNvPr id="4" name="Picture 3"/>
          <p:cNvPicPr>
            <a:picLocks noChangeAspect="1"/>
          </p:cNvPicPr>
          <p:nvPr/>
        </p:nvPicPr>
        <p:blipFill>
          <a:blip r:embed="rId3"/>
          <a:stretch>
            <a:fillRect/>
          </a:stretch>
        </p:blipFill>
        <p:spPr>
          <a:xfrm>
            <a:off x="1405022" y="1565275"/>
            <a:ext cx="3887068" cy="206375"/>
          </a:xfrm>
          <a:prstGeom prst="rect">
            <a:avLst/>
          </a:prstGeom>
        </p:spPr>
      </p:pic>
      <p:pic>
        <p:nvPicPr>
          <p:cNvPr id="5" name="Picture 4"/>
          <p:cNvPicPr>
            <a:picLocks noChangeAspect="1"/>
          </p:cNvPicPr>
          <p:nvPr/>
        </p:nvPicPr>
        <p:blipFill>
          <a:blip r:embed="rId4"/>
          <a:stretch>
            <a:fillRect/>
          </a:stretch>
        </p:blipFill>
        <p:spPr>
          <a:xfrm>
            <a:off x="8160877" y="725458"/>
            <a:ext cx="4473918" cy="7609956"/>
          </a:xfrm>
          <a:prstGeom prst="rect">
            <a:avLst/>
          </a:prstGeom>
        </p:spPr>
      </p:pic>
      <p:pic>
        <p:nvPicPr>
          <p:cNvPr id="8" name="Picture 7"/>
          <p:cNvPicPr>
            <a:picLocks noChangeAspect="1"/>
          </p:cNvPicPr>
          <p:nvPr/>
        </p:nvPicPr>
        <p:blipFill>
          <a:blip r:embed="rId5"/>
          <a:stretch>
            <a:fillRect/>
          </a:stretch>
        </p:blipFill>
        <p:spPr>
          <a:xfrm>
            <a:off x="7474227" y="989739"/>
            <a:ext cx="5844208" cy="2985914"/>
          </a:xfrm>
          <a:prstGeom prst="rect">
            <a:avLst/>
          </a:prstGeom>
        </p:spPr>
      </p:pic>
      <p:pic>
        <p:nvPicPr>
          <p:cNvPr id="10" name="Picture 9"/>
          <p:cNvPicPr>
            <a:picLocks noChangeAspect="1"/>
          </p:cNvPicPr>
          <p:nvPr/>
        </p:nvPicPr>
        <p:blipFill>
          <a:blip r:embed="rId6"/>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1825836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a:t>
            </a:r>
            <a:r>
              <a:rPr lang="en-US" dirty="0">
                <a:solidFill>
                  <a:srgbClr val="FFFF00"/>
                </a:solidFill>
              </a:rPr>
              <a:t>we might become the </a:t>
            </a:r>
            <a:r>
              <a:rPr lang="en-US" dirty="0">
                <a:solidFill>
                  <a:srgbClr val="FFFF00"/>
                </a:solidFill>
                <a:effectLst>
                  <a:glow rad="127000">
                    <a:srgbClr val="FF0000"/>
                  </a:glow>
                </a:effectLst>
              </a:rPr>
              <a:t>righteousness </a:t>
            </a:r>
            <a:r>
              <a:rPr lang="en-US" dirty="0">
                <a:solidFill>
                  <a:srgbClr val="FFFF00"/>
                </a:solidFill>
              </a:rPr>
              <a:t>of God</a:t>
            </a:r>
            <a:r>
              <a:rPr lang="en-US" dirty="0"/>
              <a:t>. </a:t>
            </a:r>
          </a:p>
        </p:txBody>
      </p:sp>
      <p:pic>
        <p:nvPicPr>
          <p:cNvPr id="4" name="Picture 3"/>
          <p:cNvPicPr>
            <a:picLocks noChangeAspect="1"/>
          </p:cNvPicPr>
          <p:nvPr/>
        </p:nvPicPr>
        <p:blipFill>
          <a:blip r:embed="rId2"/>
          <a:stretch>
            <a:fillRect/>
          </a:stretch>
        </p:blipFill>
        <p:spPr>
          <a:xfrm>
            <a:off x="1405022" y="1565275"/>
            <a:ext cx="3887068" cy="206375"/>
          </a:xfrm>
          <a:prstGeom prst="rect">
            <a:avLst/>
          </a:prstGeom>
        </p:spPr>
      </p:pic>
      <p:pic>
        <p:nvPicPr>
          <p:cNvPr id="5" name="Picture 4"/>
          <p:cNvPicPr>
            <a:picLocks noChangeAspect="1"/>
          </p:cNvPicPr>
          <p:nvPr/>
        </p:nvPicPr>
        <p:blipFill>
          <a:blip r:embed="rId3"/>
          <a:stretch>
            <a:fillRect/>
          </a:stretch>
        </p:blipFill>
        <p:spPr>
          <a:xfrm>
            <a:off x="8160877" y="725458"/>
            <a:ext cx="4473918" cy="7609956"/>
          </a:xfrm>
          <a:prstGeom prst="rect">
            <a:avLst/>
          </a:prstGeom>
        </p:spPr>
      </p:pic>
      <p:pic>
        <p:nvPicPr>
          <p:cNvPr id="9" name="Picture 8"/>
          <p:cNvPicPr>
            <a:picLocks noChangeAspect="1"/>
          </p:cNvPicPr>
          <p:nvPr/>
        </p:nvPicPr>
        <p:blipFill>
          <a:blip r:embed="rId4"/>
          <a:stretch>
            <a:fillRect/>
          </a:stretch>
        </p:blipFill>
        <p:spPr>
          <a:xfrm>
            <a:off x="4684643" y="1644006"/>
            <a:ext cx="5804453" cy="4183596"/>
          </a:xfrm>
          <a:prstGeom prst="rect">
            <a:avLst/>
          </a:prstGeom>
        </p:spPr>
      </p:pic>
      <p:pic>
        <p:nvPicPr>
          <p:cNvPr id="10" name="Picture 9"/>
          <p:cNvPicPr>
            <a:picLocks noChangeAspect="1"/>
          </p:cNvPicPr>
          <p:nvPr/>
        </p:nvPicPr>
        <p:blipFill>
          <a:blip r:embed="rId5"/>
          <a:stretch>
            <a:fillRect/>
          </a:stretch>
        </p:blipFill>
        <p:spPr>
          <a:xfrm>
            <a:off x="4764158" y="2334835"/>
            <a:ext cx="5844208" cy="2985914"/>
          </a:xfrm>
          <a:prstGeom prst="rect">
            <a:avLst/>
          </a:prstGeom>
        </p:spPr>
      </p:pic>
      <p:sp>
        <p:nvSpPr>
          <p:cNvPr id="11" name="TextBox 10"/>
          <p:cNvSpPr txBox="1"/>
          <p:nvPr/>
        </p:nvSpPr>
        <p:spPr>
          <a:xfrm>
            <a:off x="5845630" y="3397763"/>
            <a:ext cx="3820886" cy="707886"/>
          </a:xfrm>
          <a:prstGeom prst="rect">
            <a:avLst/>
          </a:prstGeom>
          <a:noFill/>
        </p:spPr>
        <p:txBody>
          <a:bodyPr wrap="square" rtlCol="0">
            <a:spAutoFit/>
          </a:bodyPr>
          <a:lstStyle/>
          <a:p>
            <a:r>
              <a:rPr lang="en-US" sz="4000" b="1" dirty="0">
                <a:solidFill>
                  <a:schemeClr val="accent1">
                    <a:lumMod val="50000"/>
                  </a:schemeClr>
                </a:solidFill>
                <a:latin typeface="Arial Narrow" panose="020B0606020202030204" pitchFamily="34" charset="0"/>
              </a:rPr>
              <a:t>RIGHTEOUSNESS</a:t>
            </a:r>
          </a:p>
        </p:txBody>
      </p:sp>
      <p:pic>
        <p:nvPicPr>
          <p:cNvPr id="13" name="Picture 12"/>
          <p:cNvPicPr>
            <a:picLocks noChangeAspect="1"/>
          </p:cNvPicPr>
          <p:nvPr/>
        </p:nvPicPr>
        <p:blipFill>
          <a:blip r:embed="rId6"/>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82211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a:t>
            </a:r>
            <a:r>
              <a:rPr lang="en-US" dirty="0">
                <a:solidFill>
                  <a:srgbClr val="FFFF00"/>
                </a:solidFill>
              </a:rPr>
              <a:t>we might become the </a:t>
            </a:r>
            <a:r>
              <a:rPr lang="en-US" dirty="0">
                <a:solidFill>
                  <a:srgbClr val="FFFF00"/>
                </a:solidFill>
                <a:effectLst>
                  <a:glow rad="127000">
                    <a:srgbClr val="FF0000"/>
                  </a:glow>
                </a:effectLst>
              </a:rPr>
              <a:t>righteousness </a:t>
            </a:r>
            <a:r>
              <a:rPr lang="en-US" dirty="0">
                <a:solidFill>
                  <a:srgbClr val="FFFF00"/>
                </a:solidFill>
              </a:rPr>
              <a:t>of God</a:t>
            </a:r>
            <a:r>
              <a:rPr lang="en-US" dirty="0"/>
              <a:t>. </a:t>
            </a:r>
          </a:p>
        </p:txBody>
      </p:sp>
      <p:pic>
        <p:nvPicPr>
          <p:cNvPr id="4" name="Picture 3"/>
          <p:cNvPicPr>
            <a:picLocks noChangeAspect="1"/>
          </p:cNvPicPr>
          <p:nvPr/>
        </p:nvPicPr>
        <p:blipFill>
          <a:blip r:embed="rId2"/>
          <a:stretch>
            <a:fillRect/>
          </a:stretch>
        </p:blipFill>
        <p:spPr>
          <a:xfrm>
            <a:off x="1405022" y="1565275"/>
            <a:ext cx="3887068" cy="206375"/>
          </a:xfrm>
          <a:prstGeom prst="rect">
            <a:avLst/>
          </a:prstGeom>
        </p:spPr>
      </p:pic>
      <p:pic>
        <p:nvPicPr>
          <p:cNvPr id="5" name="Picture 4"/>
          <p:cNvPicPr>
            <a:picLocks noChangeAspect="1"/>
          </p:cNvPicPr>
          <p:nvPr/>
        </p:nvPicPr>
        <p:blipFill>
          <a:blip r:embed="rId3"/>
          <a:stretch>
            <a:fillRect/>
          </a:stretch>
        </p:blipFill>
        <p:spPr>
          <a:xfrm>
            <a:off x="8160877" y="725458"/>
            <a:ext cx="4473918" cy="7609956"/>
          </a:xfrm>
          <a:prstGeom prst="rect">
            <a:avLst/>
          </a:prstGeom>
        </p:spPr>
      </p:pic>
      <p:pic>
        <p:nvPicPr>
          <p:cNvPr id="9" name="Picture 8"/>
          <p:cNvPicPr>
            <a:picLocks noChangeAspect="1"/>
          </p:cNvPicPr>
          <p:nvPr/>
        </p:nvPicPr>
        <p:blipFill>
          <a:blip r:embed="rId4"/>
          <a:stretch>
            <a:fillRect/>
          </a:stretch>
        </p:blipFill>
        <p:spPr>
          <a:xfrm>
            <a:off x="3478696" y="2545154"/>
            <a:ext cx="5804453" cy="4183596"/>
          </a:xfrm>
          <a:prstGeom prst="rect">
            <a:avLst/>
          </a:prstGeom>
        </p:spPr>
      </p:pic>
      <p:pic>
        <p:nvPicPr>
          <p:cNvPr id="10" name="Picture 9"/>
          <p:cNvPicPr>
            <a:picLocks noChangeAspect="1"/>
          </p:cNvPicPr>
          <p:nvPr/>
        </p:nvPicPr>
        <p:blipFill>
          <a:blip r:embed="rId5"/>
          <a:stretch>
            <a:fillRect/>
          </a:stretch>
        </p:blipFill>
        <p:spPr>
          <a:xfrm>
            <a:off x="3558211" y="3235983"/>
            <a:ext cx="5844208" cy="2985914"/>
          </a:xfrm>
          <a:prstGeom prst="rect">
            <a:avLst/>
          </a:prstGeom>
        </p:spPr>
      </p:pic>
      <p:sp>
        <p:nvSpPr>
          <p:cNvPr id="11" name="TextBox 10"/>
          <p:cNvSpPr txBox="1"/>
          <p:nvPr/>
        </p:nvSpPr>
        <p:spPr>
          <a:xfrm>
            <a:off x="4639683" y="4298911"/>
            <a:ext cx="3820886" cy="707886"/>
          </a:xfrm>
          <a:prstGeom prst="rect">
            <a:avLst/>
          </a:prstGeom>
          <a:noFill/>
        </p:spPr>
        <p:txBody>
          <a:bodyPr wrap="square" rtlCol="0">
            <a:spAutoFit/>
          </a:bodyPr>
          <a:lstStyle/>
          <a:p>
            <a:r>
              <a:rPr lang="en-US" sz="4000" b="1" dirty="0">
                <a:solidFill>
                  <a:schemeClr val="accent1">
                    <a:lumMod val="50000"/>
                  </a:schemeClr>
                </a:solidFill>
                <a:latin typeface="Arial Narrow" panose="020B0606020202030204" pitchFamily="34" charset="0"/>
              </a:rPr>
              <a:t>RIGHTEOUSNESS</a:t>
            </a:r>
          </a:p>
        </p:txBody>
      </p:sp>
      <p:pic>
        <p:nvPicPr>
          <p:cNvPr id="13" name="Picture 12"/>
          <p:cNvPicPr>
            <a:picLocks noChangeAspect="1"/>
          </p:cNvPicPr>
          <p:nvPr/>
        </p:nvPicPr>
        <p:blipFill>
          <a:blip r:embed="rId6"/>
          <a:stretch>
            <a:fillRect/>
          </a:stretch>
        </p:blipFill>
        <p:spPr>
          <a:xfrm>
            <a:off x="3236001" y="4449890"/>
            <a:ext cx="3375384" cy="3350835"/>
          </a:xfrm>
          <a:prstGeom prst="rect">
            <a:avLst/>
          </a:prstGeom>
        </p:spPr>
      </p:pic>
    </p:spTree>
    <p:extLst>
      <p:ext uri="{BB962C8B-B14F-4D97-AF65-F5344CB8AC3E}">
        <p14:creationId xmlns:p14="http://schemas.microsoft.com/office/powerpoint/2010/main" val="4062883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a:t>
            </a:r>
            <a:r>
              <a:rPr lang="en-US" dirty="0">
                <a:solidFill>
                  <a:srgbClr val="FFFF00"/>
                </a:solidFill>
              </a:rPr>
              <a:t>we might become the </a:t>
            </a:r>
            <a:r>
              <a:rPr lang="en-US" dirty="0">
                <a:solidFill>
                  <a:srgbClr val="FFFF00"/>
                </a:solidFill>
                <a:effectLst>
                  <a:glow rad="127000">
                    <a:srgbClr val="FF0000"/>
                  </a:glow>
                </a:effectLst>
              </a:rPr>
              <a:t>righteousness </a:t>
            </a:r>
            <a:r>
              <a:rPr lang="en-US" dirty="0">
                <a:solidFill>
                  <a:srgbClr val="FFFF00"/>
                </a:solidFill>
              </a:rPr>
              <a:t>of God</a:t>
            </a:r>
            <a:r>
              <a:rPr lang="en-US" dirty="0"/>
              <a:t>. </a:t>
            </a:r>
          </a:p>
        </p:txBody>
      </p:sp>
      <p:grpSp>
        <p:nvGrpSpPr>
          <p:cNvPr id="15" name="Group 14"/>
          <p:cNvGrpSpPr/>
          <p:nvPr/>
        </p:nvGrpSpPr>
        <p:grpSpPr>
          <a:xfrm>
            <a:off x="1405022" y="725458"/>
            <a:ext cx="11229773" cy="7609956"/>
            <a:chOff x="1405022" y="725458"/>
            <a:chExt cx="11229773" cy="7609956"/>
          </a:xfrm>
        </p:grpSpPr>
        <p:pic>
          <p:nvPicPr>
            <p:cNvPr id="4" name="Picture 3"/>
            <p:cNvPicPr>
              <a:picLocks noChangeAspect="1"/>
            </p:cNvPicPr>
            <p:nvPr/>
          </p:nvPicPr>
          <p:blipFill>
            <a:blip r:embed="rId2"/>
            <a:stretch>
              <a:fillRect/>
            </a:stretch>
          </p:blipFill>
          <p:spPr>
            <a:xfrm>
              <a:off x="1405022" y="1565275"/>
              <a:ext cx="3887068" cy="206375"/>
            </a:xfrm>
            <a:prstGeom prst="rect">
              <a:avLst/>
            </a:prstGeom>
          </p:spPr>
        </p:pic>
        <p:pic>
          <p:nvPicPr>
            <p:cNvPr id="5" name="Picture 4"/>
            <p:cNvPicPr>
              <a:picLocks noChangeAspect="1"/>
            </p:cNvPicPr>
            <p:nvPr/>
          </p:nvPicPr>
          <p:blipFill>
            <a:blip r:embed="rId3"/>
            <a:stretch>
              <a:fillRect/>
            </a:stretch>
          </p:blipFill>
          <p:spPr>
            <a:xfrm>
              <a:off x="8160877" y="725458"/>
              <a:ext cx="4473918" cy="7609956"/>
            </a:xfrm>
            <a:prstGeom prst="rect">
              <a:avLst/>
            </a:prstGeom>
          </p:spPr>
        </p:pic>
        <p:pic>
          <p:nvPicPr>
            <p:cNvPr id="9" name="Picture 8"/>
            <p:cNvPicPr>
              <a:picLocks noChangeAspect="1"/>
            </p:cNvPicPr>
            <p:nvPr/>
          </p:nvPicPr>
          <p:blipFill>
            <a:blip r:embed="rId4"/>
            <a:stretch>
              <a:fillRect/>
            </a:stretch>
          </p:blipFill>
          <p:spPr>
            <a:xfrm>
              <a:off x="1901686" y="3472806"/>
              <a:ext cx="5804453" cy="4183596"/>
            </a:xfrm>
            <a:prstGeom prst="rect">
              <a:avLst/>
            </a:prstGeom>
          </p:spPr>
        </p:pic>
        <p:pic>
          <p:nvPicPr>
            <p:cNvPr id="10" name="Picture 9"/>
            <p:cNvPicPr>
              <a:picLocks noChangeAspect="1"/>
            </p:cNvPicPr>
            <p:nvPr/>
          </p:nvPicPr>
          <p:blipFill>
            <a:blip r:embed="rId5"/>
            <a:stretch>
              <a:fillRect/>
            </a:stretch>
          </p:blipFill>
          <p:spPr>
            <a:xfrm>
              <a:off x="2051539" y="4163635"/>
              <a:ext cx="5844208" cy="2985914"/>
            </a:xfrm>
            <a:prstGeom prst="rect">
              <a:avLst/>
            </a:prstGeom>
          </p:spPr>
        </p:pic>
        <p:sp>
          <p:nvSpPr>
            <p:cNvPr id="8" name="Rectangle 7"/>
            <p:cNvSpPr/>
            <p:nvPr/>
          </p:nvSpPr>
          <p:spPr>
            <a:xfrm>
              <a:off x="4229100" y="5440680"/>
              <a:ext cx="457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6"/>
          <a:stretch>
            <a:fillRect/>
          </a:stretch>
        </p:blipFill>
        <p:spPr>
          <a:xfrm>
            <a:off x="3212554" y="4449890"/>
            <a:ext cx="3375384" cy="3350835"/>
          </a:xfrm>
          <a:prstGeom prst="rect">
            <a:avLst/>
          </a:prstGeom>
        </p:spPr>
      </p:pic>
      <p:sp>
        <p:nvSpPr>
          <p:cNvPr id="16" name="TextBox 15"/>
          <p:cNvSpPr txBox="1"/>
          <p:nvPr/>
        </p:nvSpPr>
        <p:spPr>
          <a:xfrm>
            <a:off x="3004458" y="5242891"/>
            <a:ext cx="3820886" cy="707886"/>
          </a:xfrm>
          <a:prstGeom prst="rect">
            <a:avLst/>
          </a:prstGeom>
          <a:noFill/>
        </p:spPr>
        <p:txBody>
          <a:bodyPr wrap="square" rtlCol="0">
            <a:spAutoFit/>
          </a:bodyPr>
          <a:lstStyle/>
          <a:p>
            <a:r>
              <a:rPr lang="en-US" sz="4000" b="1" dirty="0">
                <a:solidFill>
                  <a:schemeClr val="accent1">
                    <a:lumMod val="50000"/>
                  </a:schemeClr>
                </a:solidFill>
                <a:latin typeface="Arial Narrow" panose="020B0606020202030204" pitchFamily="34" charset="0"/>
              </a:rPr>
              <a:t>RIGHTEOUSNESS</a:t>
            </a:r>
          </a:p>
        </p:txBody>
      </p:sp>
    </p:spTree>
    <p:extLst>
      <p:ext uri="{BB962C8B-B14F-4D97-AF65-F5344CB8AC3E}">
        <p14:creationId xmlns:p14="http://schemas.microsoft.com/office/powerpoint/2010/main" val="3104270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05022" y="725458"/>
            <a:ext cx="11229773" cy="7609956"/>
            <a:chOff x="1405022" y="725458"/>
            <a:chExt cx="11229773" cy="7609956"/>
          </a:xfrm>
        </p:grpSpPr>
        <p:pic>
          <p:nvPicPr>
            <p:cNvPr id="7" name="Picture 6"/>
            <p:cNvPicPr>
              <a:picLocks noChangeAspect="1"/>
            </p:cNvPicPr>
            <p:nvPr/>
          </p:nvPicPr>
          <p:blipFill>
            <a:blip r:embed="rId2"/>
            <a:stretch>
              <a:fillRect/>
            </a:stretch>
          </p:blipFill>
          <p:spPr>
            <a:xfrm>
              <a:off x="1405022" y="1565275"/>
              <a:ext cx="3887068" cy="206375"/>
            </a:xfrm>
            <a:prstGeom prst="rect">
              <a:avLst/>
            </a:prstGeom>
          </p:spPr>
        </p:pic>
        <p:pic>
          <p:nvPicPr>
            <p:cNvPr id="8" name="Picture 7"/>
            <p:cNvPicPr>
              <a:picLocks noChangeAspect="1"/>
            </p:cNvPicPr>
            <p:nvPr/>
          </p:nvPicPr>
          <p:blipFill>
            <a:blip r:embed="rId3"/>
            <a:stretch>
              <a:fillRect/>
            </a:stretch>
          </p:blipFill>
          <p:spPr>
            <a:xfrm>
              <a:off x="8160877" y="725458"/>
              <a:ext cx="4473918" cy="7609956"/>
            </a:xfrm>
            <a:prstGeom prst="rect">
              <a:avLst/>
            </a:prstGeom>
          </p:spPr>
        </p:pic>
        <p:pic>
          <p:nvPicPr>
            <p:cNvPr id="9" name="Picture 8"/>
            <p:cNvPicPr>
              <a:picLocks noChangeAspect="1"/>
            </p:cNvPicPr>
            <p:nvPr/>
          </p:nvPicPr>
          <p:blipFill>
            <a:blip r:embed="rId4"/>
            <a:stretch>
              <a:fillRect/>
            </a:stretch>
          </p:blipFill>
          <p:spPr>
            <a:xfrm>
              <a:off x="1901686" y="3472806"/>
              <a:ext cx="5804453" cy="4183596"/>
            </a:xfrm>
            <a:prstGeom prst="rect">
              <a:avLst/>
            </a:prstGeom>
          </p:spPr>
        </p:pic>
        <p:pic>
          <p:nvPicPr>
            <p:cNvPr id="10" name="Picture 9"/>
            <p:cNvPicPr>
              <a:picLocks noChangeAspect="1"/>
            </p:cNvPicPr>
            <p:nvPr/>
          </p:nvPicPr>
          <p:blipFill>
            <a:blip r:embed="rId5"/>
            <a:stretch>
              <a:fillRect/>
            </a:stretch>
          </p:blipFill>
          <p:spPr>
            <a:xfrm>
              <a:off x="1981201" y="4163635"/>
              <a:ext cx="5844208" cy="2985914"/>
            </a:xfrm>
            <a:prstGeom prst="rect">
              <a:avLst/>
            </a:prstGeom>
          </p:spPr>
        </p:pic>
        <p:sp>
          <p:nvSpPr>
            <p:cNvPr id="12" name="TextBox 11"/>
            <p:cNvSpPr txBox="1"/>
            <p:nvPr/>
          </p:nvSpPr>
          <p:spPr>
            <a:xfrm>
              <a:off x="3004458" y="5242891"/>
              <a:ext cx="3820886" cy="707886"/>
            </a:xfrm>
            <a:prstGeom prst="rect">
              <a:avLst/>
            </a:prstGeom>
            <a:noFill/>
          </p:spPr>
          <p:txBody>
            <a:bodyPr wrap="square" rtlCol="0">
              <a:spAutoFit/>
            </a:bodyPr>
            <a:lstStyle/>
            <a:p>
              <a:r>
                <a:rPr lang="en-US" sz="4000" b="1" dirty="0">
                  <a:latin typeface="Arial Narrow" panose="020B0606020202030204" pitchFamily="34" charset="0"/>
                </a:rPr>
                <a:t>RIGH</a:t>
              </a:r>
              <a:r>
                <a:rPr lang="en-US" sz="4000" b="1" dirty="0">
                  <a:solidFill>
                    <a:schemeClr val="bg1"/>
                  </a:solidFill>
                  <a:latin typeface="Arial Narrow" panose="020B0606020202030204" pitchFamily="34" charset="0"/>
                </a:rPr>
                <a:t>TEOUSNE</a:t>
              </a:r>
              <a:r>
                <a:rPr lang="en-US" sz="4000" b="1" dirty="0">
                  <a:latin typeface="Arial Narrow" panose="020B0606020202030204" pitchFamily="34" charset="0"/>
                </a:rPr>
                <a:t>SS</a:t>
              </a:r>
            </a:p>
          </p:txBody>
        </p:sp>
        <p:sp>
          <p:nvSpPr>
            <p:cNvPr id="13" name="Rectangle 12"/>
            <p:cNvSpPr/>
            <p:nvPr/>
          </p:nvSpPr>
          <p:spPr>
            <a:xfrm>
              <a:off x="4229100" y="5440680"/>
              <a:ext cx="457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srcRect b="63975"/>
            <a:stretch/>
          </p:blipFill>
          <p:spPr>
            <a:xfrm>
              <a:off x="3120497" y="5410055"/>
              <a:ext cx="3571706" cy="137306"/>
            </a:xfrm>
            <a:prstGeom prst="rect">
              <a:avLst/>
            </a:prstGeom>
          </p:spPr>
        </p:pic>
      </p:grpSp>
      <p:sp>
        <p:nvSpPr>
          <p:cNvPr id="2" name="Title 1"/>
          <p:cNvSpPr>
            <a:spLocks noGrp="1"/>
          </p:cNvSpPr>
          <p:nvPr>
            <p:ph type="title"/>
          </p:nvPr>
        </p:nvSpPr>
        <p:spPr/>
        <p:txBody>
          <a:bodyPr>
            <a:normAutofit/>
          </a:bodyPr>
          <a:lstStyle/>
          <a:p>
            <a:pPr algn="l"/>
            <a:r>
              <a:rPr lang="en-US" dirty="0"/>
              <a:t>5. Justifies Us   </a:t>
            </a:r>
            <a:r>
              <a:rPr lang="en-US" sz="5400" dirty="0"/>
              <a:t>21</a:t>
            </a:r>
          </a:p>
        </p:txBody>
      </p:sp>
      <p:sp>
        <p:nvSpPr>
          <p:cNvPr id="3" name="Content Placeholder 2"/>
          <p:cNvSpPr>
            <a:spLocks noGrp="1"/>
          </p:cNvSpPr>
          <p:nvPr>
            <p:ph idx="1"/>
          </p:nvPr>
        </p:nvSpPr>
        <p:spPr>
          <a:xfrm>
            <a:off x="215153" y="1825625"/>
            <a:ext cx="6299947" cy="4351338"/>
          </a:xfrm>
        </p:spPr>
        <p:txBody>
          <a:bodyPr/>
          <a:lstStyle/>
          <a:p>
            <a:r>
              <a:rPr lang="en-US" dirty="0"/>
              <a:t> </a:t>
            </a:r>
            <a:r>
              <a:rPr lang="en-US" baseline="30000" dirty="0"/>
              <a:t>21</a:t>
            </a:r>
            <a:r>
              <a:rPr lang="en-US" dirty="0"/>
              <a:t> God made him who had no sin to be sin for us, so that in him we might </a:t>
            </a:r>
            <a:r>
              <a:rPr lang="en-US" dirty="0">
                <a:solidFill>
                  <a:srgbClr val="FFFF00"/>
                </a:solidFill>
              </a:rPr>
              <a:t>become the righteousness of God</a:t>
            </a:r>
            <a:r>
              <a:rPr lang="en-US" dirty="0"/>
              <a:t>. </a:t>
            </a:r>
          </a:p>
        </p:txBody>
      </p:sp>
      <p:pic>
        <p:nvPicPr>
          <p:cNvPr id="4" name="Picture 3"/>
          <p:cNvPicPr>
            <a:picLocks noChangeAspect="1"/>
          </p:cNvPicPr>
          <p:nvPr/>
        </p:nvPicPr>
        <p:blipFill>
          <a:blip r:embed="rId2"/>
          <a:stretch>
            <a:fillRect/>
          </a:stretch>
        </p:blipFill>
        <p:spPr>
          <a:xfrm>
            <a:off x="1405022" y="1565275"/>
            <a:ext cx="3887068" cy="206375"/>
          </a:xfrm>
          <a:prstGeom prst="rect">
            <a:avLst/>
          </a:prstGeom>
        </p:spPr>
      </p:pic>
      <p:pic>
        <p:nvPicPr>
          <p:cNvPr id="17" name="Picture 16"/>
          <p:cNvPicPr>
            <a:picLocks noChangeAspect="1"/>
          </p:cNvPicPr>
          <p:nvPr/>
        </p:nvPicPr>
        <p:blipFill>
          <a:blip r:embed="rId7"/>
          <a:stretch>
            <a:fillRect/>
          </a:stretch>
        </p:blipFill>
        <p:spPr>
          <a:xfrm>
            <a:off x="3212554" y="4449890"/>
            <a:ext cx="3375384" cy="3350835"/>
          </a:xfrm>
          <a:prstGeom prst="rect">
            <a:avLst/>
          </a:prstGeom>
        </p:spPr>
      </p:pic>
      <p:sp>
        <p:nvSpPr>
          <p:cNvPr id="5" name="TextBox 4"/>
          <p:cNvSpPr txBox="1"/>
          <p:nvPr/>
        </p:nvSpPr>
        <p:spPr>
          <a:xfrm>
            <a:off x="759557" y="1860992"/>
            <a:ext cx="7024254" cy="4339650"/>
          </a:xfrm>
          <a:prstGeom prst="rect">
            <a:avLst/>
          </a:prstGeom>
          <a:noFill/>
        </p:spPr>
        <p:txBody>
          <a:bodyPr wrap="square" rtlCol="0">
            <a:spAutoFit/>
          </a:bodyPr>
          <a:lstStyle/>
          <a:p>
            <a:pPr algn="ctr">
              <a:lnSpc>
                <a:spcPct val="80000"/>
              </a:lnSpc>
            </a:pPr>
            <a:r>
              <a:rPr lang="en-US" sz="11500" dirty="0">
                <a:solidFill>
                  <a:srgbClr val="FFFF00"/>
                </a:solidFill>
                <a:effectLst>
                  <a:glow rad="317500">
                    <a:srgbClr val="FF0000"/>
                  </a:glow>
                </a:effectLst>
                <a:latin typeface="Feast of Flesh BB" panose="020B0603050302020204" pitchFamily="34" charset="0"/>
              </a:rPr>
              <a:t>This is OUR </a:t>
            </a:r>
            <a:r>
              <a:rPr lang="en-US" sz="11500" dirty="0">
                <a:solidFill>
                  <a:srgbClr val="FF0000"/>
                </a:solidFill>
                <a:effectLst>
                  <a:glow rad="317500">
                    <a:schemeClr val="bg1"/>
                  </a:glow>
                </a:effectLst>
                <a:latin typeface="Feast of Flesh BB" panose="020B0603050302020204" pitchFamily="34" charset="0"/>
              </a:rPr>
              <a:t>CRAZY LOVE </a:t>
            </a:r>
            <a:r>
              <a:rPr lang="en-US" sz="11500" dirty="0">
                <a:solidFill>
                  <a:srgbClr val="FFFF00"/>
                </a:solidFill>
                <a:effectLst>
                  <a:glow rad="317500">
                    <a:srgbClr val="FF0000"/>
                  </a:glow>
                </a:effectLst>
                <a:latin typeface="Feast of Flesh BB" panose="020B0603050302020204" pitchFamily="34" charset="0"/>
              </a:rPr>
              <a:t>Makeover!</a:t>
            </a:r>
            <a:endParaRPr lang="en-US" sz="8800" dirty="0">
              <a:solidFill>
                <a:srgbClr val="FFFF00"/>
              </a:solidFill>
              <a:effectLst>
                <a:glow rad="317500">
                  <a:srgbClr val="FF0000"/>
                </a:glow>
              </a:effectLst>
              <a:latin typeface="Feast of Flesh BB" panose="020B0603050302020204" pitchFamily="34" charset="0"/>
            </a:endParaRPr>
          </a:p>
        </p:txBody>
      </p:sp>
      <p:pic>
        <p:nvPicPr>
          <p:cNvPr id="16" name="Picture 15"/>
          <p:cNvPicPr>
            <a:picLocks noChangeAspect="1"/>
          </p:cNvPicPr>
          <p:nvPr/>
        </p:nvPicPr>
        <p:blipFill>
          <a:blip r:embed="rId8"/>
          <a:stretch>
            <a:fillRect/>
          </a:stretch>
        </p:blipFill>
        <p:spPr>
          <a:xfrm>
            <a:off x="1290917" y="6032089"/>
            <a:ext cx="6076933" cy="332851"/>
          </a:xfrm>
          <a:prstGeom prst="rect">
            <a:avLst/>
          </a:prstGeom>
          <a:effectLst>
            <a:glow rad="254000">
              <a:srgbClr val="FF0000"/>
            </a:glow>
          </a:effectLst>
        </p:spPr>
      </p:pic>
    </p:spTree>
    <p:extLst>
      <p:ext uri="{BB962C8B-B14F-4D97-AF65-F5344CB8AC3E}">
        <p14:creationId xmlns:p14="http://schemas.microsoft.com/office/powerpoint/2010/main" val="725549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0" dirty="0"/>
              <a:t>Let’s Sum up</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784766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0" dirty="0"/>
              <a:t>Let’s Sum up</a:t>
            </a:r>
          </a:p>
        </p:txBody>
      </p:sp>
      <p:sp>
        <p:nvSpPr>
          <p:cNvPr id="3" name="Content Placeholder 2"/>
          <p:cNvSpPr>
            <a:spLocks noGrp="1"/>
          </p:cNvSpPr>
          <p:nvPr>
            <p:ph idx="1"/>
          </p:nvPr>
        </p:nvSpPr>
        <p:spPr>
          <a:xfrm>
            <a:off x="188649" y="2408720"/>
            <a:ext cx="11854927" cy="4351338"/>
          </a:xfrm>
        </p:spPr>
        <p:txBody>
          <a:bodyPr>
            <a:normAutofit/>
          </a:bodyPr>
          <a:lstStyle/>
          <a:p>
            <a:pPr algn="ctr"/>
            <a:r>
              <a:rPr lang="en-US" sz="5400" dirty="0"/>
              <a:t>Therefore </a:t>
            </a:r>
            <a:br>
              <a:rPr lang="en-US" sz="5400" dirty="0"/>
            </a:br>
            <a:r>
              <a:rPr lang="en-US" sz="5400" dirty="0"/>
              <a:t>go and make disciples </a:t>
            </a:r>
            <a:br>
              <a:rPr lang="en-US" sz="5400" dirty="0"/>
            </a:br>
            <a:r>
              <a:rPr lang="en-US" sz="5400" dirty="0"/>
              <a:t>of all nations </a:t>
            </a:r>
            <a:br>
              <a:rPr lang="en-US" sz="6000" dirty="0"/>
            </a:br>
            <a:r>
              <a:rPr lang="en-US" dirty="0"/>
              <a:t>(Mat 28:19)</a:t>
            </a:r>
          </a:p>
        </p:txBody>
      </p:sp>
    </p:spTree>
    <p:extLst>
      <p:ext uri="{BB962C8B-B14F-4D97-AF65-F5344CB8AC3E}">
        <p14:creationId xmlns:p14="http://schemas.microsoft.com/office/powerpoint/2010/main" val="71579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6539" b="12222"/>
          <a:stretch/>
        </p:blipFill>
        <p:spPr>
          <a:xfrm>
            <a:off x="6146800" y="440019"/>
            <a:ext cx="6157495" cy="6538298"/>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solidFill>
                  <a:schemeClr val="bg1">
                    <a:lumMod val="65000"/>
                  </a:schemeClr>
                </a:solidFill>
                <a:effectLst>
                  <a:outerShdw blurRad="38100" dist="38100" dir="2700000" algn="tl">
                    <a:srgbClr val="000000">
                      <a:alpha val="43137"/>
                    </a:srgbClr>
                  </a:outerShdw>
                </a:effectLst>
              </a:rPr>
              <a:t>14</a:t>
            </a:r>
            <a:r>
              <a:rPr lang="en-US" dirty="0">
                <a:solidFill>
                  <a:schemeClr val="bg1">
                    <a:lumMod val="65000"/>
                  </a:schemeClr>
                </a:solidFill>
                <a:effectLst>
                  <a:outerShdw blurRad="38100" dist="38100" dir="2700000" algn="tl">
                    <a:srgbClr val="000000">
                      <a:alpha val="43137"/>
                    </a:srgbClr>
                  </a:outerShdw>
                </a:effectLst>
              </a:rPr>
              <a:t> For </a:t>
            </a:r>
            <a:r>
              <a:rPr lang="en-US" dirty="0">
                <a:solidFill>
                  <a:srgbClr val="FF0000"/>
                </a:solidFill>
                <a:effectLst>
                  <a:glow rad="127000">
                    <a:schemeClr val="bg1"/>
                  </a:glow>
                  <a:outerShdw blurRad="38100" dist="38100" dir="2700000" algn="tl">
                    <a:srgbClr val="000000">
                      <a:alpha val="43137"/>
                    </a:srgbClr>
                  </a:outerShdw>
                </a:effectLst>
              </a:rPr>
              <a:t>Christ's love </a:t>
            </a:r>
            <a:br>
              <a:rPr lang="en-US" dirty="0">
                <a:effectLst>
                  <a:outerShdw blurRad="38100" dist="38100" dir="2700000" algn="tl">
                    <a:srgbClr val="000000">
                      <a:alpha val="43137"/>
                    </a:srgbClr>
                  </a:outerShdw>
                </a:effectLst>
              </a:rPr>
            </a:br>
            <a:r>
              <a:rPr lang="en-US" dirty="0">
                <a:solidFill>
                  <a:schemeClr val="bg1">
                    <a:lumMod val="65000"/>
                  </a:schemeClr>
                </a:solidFill>
                <a:effectLst>
                  <a:outerShdw blurRad="38100" dist="38100" dir="2700000" algn="tl">
                    <a:srgbClr val="000000">
                      <a:alpha val="43137"/>
                    </a:srgbClr>
                  </a:outerShdw>
                </a:effectLst>
              </a:rPr>
              <a:t>compels us, </a:t>
            </a:r>
          </a:p>
        </p:txBody>
      </p:sp>
      <p:pic>
        <p:nvPicPr>
          <p:cNvPr id="8" name="Picture 7"/>
          <p:cNvPicPr>
            <a:picLocks noChangeAspect="1"/>
          </p:cNvPicPr>
          <p:nvPr/>
        </p:nvPicPr>
        <p:blipFill>
          <a:blip r:embed="rId4"/>
          <a:stretch>
            <a:fillRect/>
          </a:stretch>
        </p:blipFill>
        <p:spPr>
          <a:xfrm>
            <a:off x="7933428" y="2813652"/>
            <a:ext cx="3231877" cy="4188727"/>
          </a:xfrm>
          <a:prstGeom prst="rect">
            <a:avLst/>
          </a:prstGeom>
        </p:spPr>
      </p:pic>
      <p:pic>
        <p:nvPicPr>
          <p:cNvPr id="9" name="Picture 8"/>
          <p:cNvPicPr>
            <a:picLocks noChangeAspect="1"/>
          </p:cNvPicPr>
          <p:nvPr/>
        </p:nvPicPr>
        <p:blipFill>
          <a:blip r:embed="rId5"/>
          <a:stretch>
            <a:fillRect/>
          </a:stretch>
        </p:blipFill>
        <p:spPr>
          <a:xfrm>
            <a:off x="3945439" y="3277351"/>
            <a:ext cx="5228776" cy="4093420"/>
          </a:xfrm>
          <a:prstGeom prst="rect">
            <a:avLst/>
          </a:prstGeom>
        </p:spPr>
      </p:pic>
    </p:spTree>
    <p:extLst>
      <p:ext uri="{BB962C8B-B14F-4D97-AF65-F5344CB8AC3E}">
        <p14:creationId xmlns:p14="http://schemas.microsoft.com/office/powerpoint/2010/main" val="3649077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0" dirty="0"/>
              <a:t>Let’s Sum up</a:t>
            </a:r>
          </a:p>
        </p:txBody>
      </p:sp>
      <p:sp>
        <p:nvSpPr>
          <p:cNvPr id="3" name="Content Placeholder 2"/>
          <p:cNvSpPr>
            <a:spLocks noGrp="1"/>
          </p:cNvSpPr>
          <p:nvPr>
            <p:ph idx="1"/>
          </p:nvPr>
        </p:nvSpPr>
        <p:spPr>
          <a:xfrm>
            <a:off x="215153" y="2438399"/>
            <a:ext cx="11854927" cy="3738563"/>
          </a:xfrm>
        </p:spPr>
        <p:txBody>
          <a:bodyPr>
            <a:normAutofit/>
          </a:bodyPr>
          <a:lstStyle/>
          <a:p>
            <a:pPr algn="ctr"/>
            <a:r>
              <a:rPr lang="en-US" sz="5400" dirty="0"/>
              <a:t>You will be my witnesses in Jerusalem, and in all Judea and Samaria, </a:t>
            </a:r>
            <a:br>
              <a:rPr lang="en-US" sz="5400" dirty="0"/>
            </a:br>
            <a:r>
              <a:rPr lang="en-US" sz="5400" dirty="0"/>
              <a:t>and to the ends of the earth </a:t>
            </a:r>
            <a:br>
              <a:rPr lang="en-US" sz="5400" dirty="0"/>
            </a:br>
            <a:r>
              <a:rPr lang="en-US" dirty="0"/>
              <a:t>(Act 1:8)</a:t>
            </a:r>
          </a:p>
        </p:txBody>
      </p:sp>
    </p:spTree>
    <p:extLst>
      <p:ext uri="{BB962C8B-B14F-4D97-AF65-F5344CB8AC3E}">
        <p14:creationId xmlns:p14="http://schemas.microsoft.com/office/powerpoint/2010/main" val="1402749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0" dirty="0"/>
              <a:t>Let’s Sum up</a:t>
            </a:r>
          </a:p>
        </p:txBody>
      </p:sp>
      <p:sp>
        <p:nvSpPr>
          <p:cNvPr id="4" name="Content Placeholder 3"/>
          <p:cNvSpPr>
            <a:spLocks noGrp="1"/>
          </p:cNvSpPr>
          <p:nvPr>
            <p:ph idx="1"/>
          </p:nvPr>
        </p:nvSpPr>
        <p:spPr>
          <a:xfrm>
            <a:off x="8086945" y="5936974"/>
            <a:ext cx="3280850" cy="399014"/>
          </a:xfrm>
        </p:spPr>
        <p:txBody>
          <a:bodyPr/>
          <a:lstStyle/>
          <a:p>
            <a:r>
              <a:rPr lang="en-US" dirty="0"/>
              <a:t>The Goods</a:t>
            </a:r>
          </a:p>
        </p:txBody>
      </p:sp>
      <p:grpSp>
        <p:nvGrpSpPr>
          <p:cNvPr id="7" name="Group 6"/>
          <p:cNvGrpSpPr/>
          <p:nvPr/>
        </p:nvGrpSpPr>
        <p:grpSpPr>
          <a:xfrm rot="21308976">
            <a:off x="2491409" y="1868557"/>
            <a:ext cx="6891130" cy="4187686"/>
            <a:chOff x="2491409" y="1868557"/>
            <a:chExt cx="6891130" cy="4187686"/>
          </a:xfrm>
        </p:grpSpPr>
        <p:sp>
          <p:nvSpPr>
            <p:cNvPr id="6" name="Rectangle 5"/>
            <p:cNvSpPr/>
            <p:nvPr/>
          </p:nvSpPr>
          <p:spPr>
            <a:xfrm>
              <a:off x="2491409" y="1868557"/>
              <a:ext cx="6891130" cy="4187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663686" y="2000153"/>
              <a:ext cx="6549373" cy="3936821"/>
            </a:xfrm>
            <a:prstGeom prst="rect">
              <a:avLst/>
            </a:prstGeom>
          </p:spPr>
        </p:pic>
      </p:grpSp>
    </p:spTree>
    <p:extLst>
      <p:ext uri="{BB962C8B-B14F-4D97-AF65-F5344CB8AC3E}">
        <p14:creationId xmlns:p14="http://schemas.microsoft.com/office/powerpoint/2010/main" val="796214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0767"/>
          <a:stretch/>
        </p:blipFill>
        <p:spPr>
          <a:xfrm>
            <a:off x="2926080" y="1591204"/>
            <a:ext cx="6274969" cy="4535276"/>
          </a:xfrm>
          <a:prstGeom prst="rect">
            <a:avLst/>
          </a:prstGeom>
          <a:effectLst>
            <a:glow rad="317500">
              <a:schemeClr val="tx1">
                <a:alpha val="36000"/>
              </a:schemeClr>
            </a:glow>
          </a:effectLst>
        </p:spPr>
      </p:pic>
      <p:sp>
        <p:nvSpPr>
          <p:cNvPr id="2" name="Title 1"/>
          <p:cNvSpPr>
            <a:spLocks noGrp="1"/>
          </p:cNvSpPr>
          <p:nvPr>
            <p:ph type="ctrTitle"/>
          </p:nvPr>
        </p:nvSpPr>
        <p:spPr>
          <a:xfrm>
            <a:off x="1455420" y="116523"/>
            <a:ext cx="9144000" cy="1643697"/>
          </a:xfrm>
        </p:spPr>
        <p:txBody>
          <a:bodyPr>
            <a:normAutofit/>
          </a:bodyPr>
          <a:lstStyle/>
          <a:p>
            <a:r>
              <a:rPr lang="en-US" sz="9600" spc="100" dirty="0"/>
              <a:t>OUR </a:t>
            </a:r>
            <a:r>
              <a:rPr lang="en-US" sz="9600" spc="100" dirty="0">
                <a:solidFill>
                  <a:schemeClr val="bg1"/>
                </a:solidFill>
              </a:rPr>
              <a:t>MISSION:</a:t>
            </a:r>
            <a:endParaRPr lang="en-US" sz="9600" spc="100" dirty="0"/>
          </a:p>
        </p:txBody>
      </p:sp>
      <p:sp>
        <p:nvSpPr>
          <p:cNvPr id="3" name="Subtitle 2"/>
          <p:cNvSpPr>
            <a:spLocks noGrp="1"/>
          </p:cNvSpPr>
          <p:nvPr>
            <p:ph type="subTitle" idx="1"/>
          </p:nvPr>
        </p:nvSpPr>
        <p:spPr>
          <a:xfrm>
            <a:off x="1455420" y="4962208"/>
            <a:ext cx="9144000" cy="1655762"/>
          </a:xfrm>
        </p:spPr>
        <p:txBody>
          <a:bodyPr>
            <a:normAutofit/>
          </a:bodyPr>
          <a:lstStyle/>
          <a:p>
            <a:r>
              <a:rPr lang="en-US" sz="9600" b="0" dirty="0">
                <a:effectLst>
                  <a:outerShdw blurRad="38100" dist="38100" dir="2700000" algn="tl">
                    <a:srgbClr val="000000">
                      <a:alpha val="43137"/>
                    </a:srgbClr>
                  </a:outerShdw>
                </a:effectLst>
                <a:latin typeface="Feast of Flesh BB" panose="020B0603050302020204" pitchFamily="34" charset="0"/>
              </a:rPr>
              <a:t>Crazy Love!</a:t>
            </a:r>
          </a:p>
        </p:txBody>
      </p:sp>
    </p:spTree>
    <p:extLst>
      <p:ext uri="{BB962C8B-B14F-4D97-AF65-F5344CB8AC3E}">
        <p14:creationId xmlns:p14="http://schemas.microsoft.com/office/powerpoint/2010/main" val="1490280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8280" y="173673"/>
            <a:ext cx="9144000" cy="1483677"/>
          </a:xfrm>
        </p:spPr>
        <p:txBody>
          <a:bodyPr>
            <a:noAutofit/>
          </a:bodyPr>
          <a:lstStyle/>
          <a:p>
            <a:r>
              <a:rPr lang="en-US" sz="9600" dirty="0"/>
              <a:t>Let’s Pray!</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3014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6539" b="12222"/>
          <a:stretch/>
        </p:blipFill>
        <p:spPr>
          <a:xfrm>
            <a:off x="6146800" y="440019"/>
            <a:ext cx="6157495" cy="6538298"/>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solidFill>
                  <a:schemeClr val="bg1">
                    <a:lumMod val="65000"/>
                  </a:schemeClr>
                </a:solidFill>
                <a:effectLst>
                  <a:outerShdw blurRad="38100" dist="38100" dir="2700000" algn="tl">
                    <a:srgbClr val="000000">
                      <a:alpha val="43137"/>
                    </a:srgbClr>
                  </a:outerShdw>
                </a:effectLst>
              </a:rPr>
              <a:t>14</a:t>
            </a:r>
            <a:r>
              <a:rPr lang="en-US" dirty="0">
                <a:solidFill>
                  <a:schemeClr val="bg1">
                    <a:lumMod val="65000"/>
                  </a:schemeClr>
                </a:solidFill>
                <a:effectLst>
                  <a:outerShdw blurRad="38100" dist="38100" dir="2700000" algn="tl">
                    <a:srgbClr val="000000">
                      <a:alpha val="43137"/>
                    </a:srgbClr>
                  </a:outerShdw>
                </a:effectLst>
              </a:rPr>
              <a:t> For </a:t>
            </a:r>
            <a:r>
              <a:rPr lang="en-US" dirty="0">
                <a:solidFill>
                  <a:srgbClr val="FF0000"/>
                </a:solidFill>
                <a:effectLst>
                  <a:glow rad="127000">
                    <a:schemeClr val="bg1"/>
                  </a:glow>
                  <a:outerShdw blurRad="38100" dist="38100" dir="2700000" algn="tl">
                    <a:srgbClr val="000000">
                      <a:alpha val="43137"/>
                    </a:srgbClr>
                  </a:outerShdw>
                </a:effectLst>
              </a:rPr>
              <a:t>Christ's love </a:t>
            </a:r>
            <a:br>
              <a:rPr lang="en-US" dirty="0">
                <a:effectLst>
                  <a:outerShdw blurRad="38100" dist="38100" dir="2700000" algn="tl">
                    <a:srgbClr val="000000">
                      <a:alpha val="43137"/>
                    </a:srgbClr>
                  </a:outerShdw>
                </a:effectLst>
              </a:rPr>
            </a:br>
            <a:r>
              <a:rPr lang="en-US" dirty="0">
                <a:solidFill>
                  <a:schemeClr val="bg1">
                    <a:lumMod val="65000"/>
                  </a:schemeClr>
                </a:solidFill>
                <a:effectLst>
                  <a:outerShdw blurRad="38100" dist="38100" dir="2700000" algn="tl">
                    <a:srgbClr val="000000">
                      <a:alpha val="43137"/>
                    </a:srgbClr>
                  </a:outerShdw>
                </a:effectLst>
              </a:rPr>
              <a:t>compels us, </a:t>
            </a:r>
          </a:p>
        </p:txBody>
      </p:sp>
      <p:pic>
        <p:nvPicPr>
          <p:cNvPr id="8" name="Picture 7"/>
          <p:cNvPicPr>
            <a:picLocks noChangeAspect="1"/>
          </p:cNvPicPr>
          <p:nvPr/>
        </p:nvPicPr>
        <p:blipFill>
          <a:blip r:embed="rId4"/>
          <a:stretch>
            <a:fillRect/>
          </a:stretch>
        </p:blipFill>
        <p:spPr>
          <a:xfrm>
            <a:off x="7933428" y="2813652"/>
            <a:ext cx="3231877" cy="4188727"/>
          </a:xfrm>
          <a:prstGeom prst="rect">
            <a:avLst/>
          </a:prstGeom>
        </p:spPr>
      </p:pic>
      <p:grpSp>
        <p:nvGrpSpPr>
          <p:cNvPr id="13" name="Group 12"/>
          <p:cNvGrpSpPr/>
          <p:nvPr/>
        </p:nvGrpSpPr>
        <p:grpSpPr>
          <a:xfrm>
            <a:off x="278295" y="3233530"/>
            <a:ext cx="5208105" cy="1245705"/>
            <a:chOff x="278295" y="3233530"/>
            <a:chExt cx="5208105" cy="1245705"/>
          </a:xfrm>
        </p:grpSpPr>
        <p:grpSp>
          <p:nvGrpSpPr>
            <p:cNvPr id="12" name="Group 11"/>
            <p:cNvGrpSpPr/>
            <p:nvPr/>
          </p:nvGrpSpPr>
          <p:grpSpPr>
            <a:xfrm>
              <a:off x="278295" y="3233530"/>
              <a:ext cx="5208105" cy="1245705"/>
              <a:chOff x="278295" y="3233530"/>
              <a:chExt cx="5208105" cy="1245705"/>
            </a:xfrm>
          </p:grpSpPr>
          <p:sp>
            <p:nvSpPr>
              <p:cNvPr id="9" name="Flowchart: Process 8"/>
              <p:cNvSpPr/>
              <p:nvPr/>
            </p:nvSpPr>
            <p:spPr>
              <a:xfrm>
                <a:off x="278295" y="3233530"/>
                <a:ext cx="5208105" cy="940905"/>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21366021">
                <a:off x="2570921" y="3949148"/>
                <a:ext cx="702366" cy="530087"/>
              </a:xfrm>
              <a:custGeom>
                <a:avLst/>
                <a:gdLst>
                  <a:gd name="connsiteX0" fmla="*/ 0 w 702366"/>
                  <a:gd name="connsiteY0" fmla="*/ 0 h 530087"/>
                  <a:gd name="connsiteX1" fmla="*/ 304800 w 702366"/>
                  <a:gd name="connsiteY1" fmla="*/ 530087 h 530087"/>
                  <a:gd name="connsiteX2" fmla="*/ 702366 w 702366"/>
                  <a:gd name="connsiteY2" fmla="*/ 26504 h 530087"/>
                  <a:gd name="connsiteX3" fmla="*/ 0 w 702366"/>
                  <a:gd name="connsiteY3" fmla="*/ 0 h 530087"/>
                </a:gdLst>
                <a:ahLst/>
                <a:cxnLst>
                  <a:cxn ang="0">
                    <a:pos x="connsiteX0" y="connsiteY0"/>
                  </a:cxn>
                  <a:cxn ang="0">
                    <a:pos x="connsiteX1" y="connsiteY1"/>
                  </a:cxn>
                  <a:cxn ang="0">
                    <a:pos x="connsiteX2" y="connsiteY2"/>
                  </a:cxn>
                  <a:cxn ang="0">
                    <a:pos x="connsiteX3" y="connsiteY3"/>
                  </a:cxn>
                </a:cxnLst>
                <a:rect l="l" t="t" r="r" b="b"/>
                <a:pathLst>
                  <a:path w="702366" h="530087">
                    <a:moveTo>
                      <a:pt x="0" y="0"/>
                    </a:moveTo>
                    <a:lnTo>
                      <a:pt x="304800" y="530087"/>
                    </a:lnTo>
                    <a:lnTo>
                      <a:pt x="702366" y="26504"/>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97564" y="3326297"/>
              <a:ext cx="5035827" cy="769441"/>
            </a:xfrm>
            <a:prstGeom prst="rect">
              <a:avLst/>
            </a:prstGeom>
            <a:noFill/>
          </p:spPr>
          <p:txBody>
            <a:bodyPr wrap="square" rtlCol="0">
              <a:spAutoFit/>
            </a:bodyPr>
            <a:lstStyle/>
            <a:p>
              <a:r>
                <a:rPr lang="en-US" sz="4400" b="1" dirty="0">
                  <a:solidFill>
                    <a:schemeClr val="bg1"/>
                  </a:solidFill>
                </a:rPr>
                <a:t>For the love of Christ</a:t>
              </a:r>
            </a:p>
          </p:txBody>
        </p:sp>
      </p:grpSp>
      <p:pic>
        <p:nvPicPr>
          <p:cNvPr id="14" name="Picture 13"/>
          <p:cNvPicPr>
            <a:picLocks noChangeAspect="1"/>
          </p:cNvPicPr>
          <p:nvPr/>
        </p:nvPicPr>
        <p:blipFill>
          <a:blip r:embed="rId5"/>
          <a:stretch>
            <a:fillRect/>
          </a:stretch>
        </p:blipFill>
        <p:spPr>
          <a:xfrm>
            <a:off x="3945439" y="3277351"/>
            <a:ext cx="5228776" cy="4093420"/>
          </a:xfrm>
          <a:prstGeom prst="rect">
            <a:avLst/>
          </a:prstGeom>
        </p:spPr>
      </p:pic>
    </p:spTree>
    <p:extLst>
      <p:ext uri="{BB962C8B-B14F-4D97-AF65-F5344CB8AC3E}">
        <p14:creationId xmlns:p14="http://schemas.microsoft.com/office/powerpoint/2010/main" val="280497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6539" b="12222"/>
          <a:stretch/>
        </p:blipFill>
        <p:spPr>
          <a:xfrm>
            <a:off x="6146800" y="440019"/>
            <a:ext cx="6157495" cy="6538298"/>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solidFill>
                  <a:schemeClr val="bg1">
                    <a:lumMod val="65000"/>
                  </a:schemeClr>
                </a:solidFill>
                <a:effectLst>
                  <a:outerShdw blurRad="38100" dist="38100" dir="2700000" algn="tl">
                    <a:srgbClr val="000000">
                      <a:alpha val="43137"/>
                    </a:srgbClr>
                  </a:outerShdw>
                </a:effectLst>
              </a:rPr>
              <a:t> </a:t>
            </a:r>
            <a:r>
              <a:rPr lang="en-US" baseline="30000" dirty="0">
                <a:solidFill>
                  <a:schemeClr val="bg1">
                    <a:lumMod val="65000"/>
                  </a:schemeClr>
                </a:solidFill>
                <a:effectLst>
                  <a:outerShdw blurRad="38100" dist="38100" dir="2700000" algn="tl">
                    <a:srgbClr val="000000">
                      <a:alpha val="43137"/>
                    </a:srgbClr>
                  </a:outerShdw>
                </a:effectLst>
              </a:rPr>
              <a:t>14</a:t>
            </a:r>
            <a:r>
              <a:rPr lang="en-US" dirty="0">
                <a:solidFill>
                  <a:schemeClr val="bg1">
                    <a:lumMod val="65000"/>
                  </a:schemeClr>
                </a:solidFill>
                <a:effectLst>
                  <a:outerShdw blurRad="38100" dist="38100" dir="2700000" algn="tl">
                    <a:srgbClr val="000000">
                      <a:alpha val="43137"/>
                    </a:srgbClr>
                  </a:outerShdw>
                </a:effectLst>
              </a:rPr>
              <a:t> For </a:t>
            </a:r>
            <a:r>
              <a:rPr lang="en-US" dirty="0">
                <a:solidFill>
                  <a:srgbClr val="FF0000"/>
                </a:solidFill>
                <a:effectLst>
                  <a:glow rad="127000">
                    <a:schemeClr val="bg1"/>
                  </a:glow>
                  <a:outerShdw blurRad="38100" dist="38100" dir="2700000" algn="tl">
                    <a:srgbClr val="000000">
                      <a:alpha val="43137"/>
                    </a:srgbClr>
                  </a:outerShdw>
                </a:effectLst>
              </a:rPr>
              <a:t>Christ's love </a:t>
            </a:r>
            <a:br>
              <a:rPr lang="en-US" dirty="0">
                <a:effectLst>
                  <a:outerShdw blurRad="38100" dist="38100" dir="2700000" algn="tl">
                    <a:srgbClr val="000000">
                      <a:alpha val="43137"/>
                    </a:srgbClr>
                  </a:outerShdw>
                </a:effectLst>
              </a:rPr>
            </a:br>
            <a:r>
              <a:rPr lang="en-US" dirty="0">
                <a:solidFill>
                  <a:schemeClr val="bg1">
                    <a:lumMod val="65000"/>
                  </a:schemeClr>
                </a:solidFill>
                <a:effectLst>
                  <a:outerShdw blurRad="38100" dist="38100" dir="2700000" algn="tl">
                    <a:srgbClr val="000000">
                      <a:alpha val="43137"/>
                    </a:srgbClr>
                  </a:outerShdw>
                </a:effectLst>
              </a:rPr>
              <a:t>compels us, </a:t>
            </a:r>
          </a:p>
        </p:txBody>
      </p:sp>
      <p:pic>
        <p:nvPicPr>
          <p:cNvPr id="8" name="Picture 7"/>
          <p:cNvPicPr>
            <a:picLocks noChangeAspect="1"/>
          </p:cNvPicPr>
          <p:nvPr/>
        </p:nvPicPr>
        <p:blipFill>
          <a:blip r:embed="rId4"/>
          <a:stretch>
            <a:fillRect/>
          </a:stretch>
        </p:blipFill>
        <p:spPr>
          <a:xfrm>
            <a:off x="7933428" y="2813652"/>
            <a:ext cx="3231877" cy="4188727"/>
          </a:xfrm>
          <a:prstGeom prst="rect">
            <a:avLst/>
          </a:prstGeom>
        </p:spPr>
      </p:pic>
      <p:pic>
        <p:nvPicPr>
          <p:cNvPr id="7" name="Picture 6"/>
          <p:cNvPicPr>
            <a:picLocks noChangeAspect="1"/>
          </p:cNvPicPr>
          <p:nvPr/>
        </p:nvPicPr>
        <p:blipFill>
          <a:blip r:embed="rId5"/>
          <a:stretch>
            <a:fillRect/>
          </a:stretch>
        </p:blipFill>
        <p:spPr>
          <a:xfrm rot="11521851">
            <a:off x="6635453" y="4539691"/>
            <a:ext cx="2753651" cy="2338418"/>
          </a:xfrm>
          <a:prstGeom prst="rect">
            <a:avLst/>
          </a:prstGeom>
        </p:spPr>
      </p:pic>
      <p:grpSp>
        <p:nvGrpSpPr>
          <p:cNvPr id="9" name="Group 8"/>
          <p:cNvGrpSpPr/>
          <p:nvPr/>
        </p:nvGrpSpPr>
        <p:grpSpPr>
          <a:xfrm>
            <a:off x="278295" y="3233530"/>
            <a:ext cx="5208105" cy="1245705"/>
            <a:chOff x="278295" y="3233530"/>
            <a:chExt cx="5208105" cy="1245705"/>
          </a:xfrm>
        </p:grpSpPr>
        <p:grpSp>
          <p:nvGrpSpPr>
            <p:cNvPr id="10" name="Group 9"/>
            <p:cNvGrpSpPr/>
            <p:nvPr/>
          </p:nvGrpSpPr>
          <p:grpSpPr>
            <a:xfrm>
              <a:off x="278295" y="3233530"/>
              <a:ext cx="5208105" cy="1245705"/>
              <a:chOff x="278295" y="3233530"/>
              <a:chExt cx="5208105" cy="1245705"/>
            </a:xfrm>
          </p:grpSpPr>
          <p:sp>
            <p:nvSpPr>
              <p:cNvPr id="12" name="Flowchart: Process 11"/>
              <p:cNvSpPr/>
              <p:nvPr/>
            </p:nvSpPr>
            <p:spPr>
              <a:xfrm>
                <a:off x="278295" y="3233530"/>
                <a:ext cx="5208105" cy="940905"/>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21366021">
                <a:off x="2570921" y="3949148"/>
                <a:ext cx="702366" cy="530087"/>
              </a:xfrm>
              <a:custGeom>
                <a:avLst/>
                <a:gdLst>
                  <a:gd name="connsiteX0" fmla="*/ 0 w 702366"/>
                  <a:gd name="connsiteY0" fmla="*/ 0 h 530087"/>
                  <a:gd name="connsiteX1" fmla="*/ 304800 w 702366"/>
                  <a:gd name="connsiteY1" fmla="*/ 530087 h 530087"/>
                  <a:gd name="connsiteX2" fmla="*/ 702366 w 702366"/>
                  <a:gd name="connsiteY2" fmla="*/ 26504 h 530087"/>
                  <a:gd name="connsiteX3" fmla="*/ 0 w 702366"/>
                  <a:gd name="connsiteY3" fmla="*/ 0 h 530087"/>
                </a:gdLst>
                <a:ahLst/>
                <a:cxnLst>
                  <a:cxn ang="0">
                    <a:pos x="connsiteX0" y="connsiteY0"/>
                  </a:cxn>
                  <a:cxn ang="0">
                    <a:pos x="connsiteX1" y="connsiteY1"/>
                  </a:cxn>
                  <a:cxn ang="0">
                    <a:pos x="connsiteX2" y="connsiteY2"/>
                  </a:cxn>
                  <a:cxn ang="0">
                    <a:pos x="connsiteX3" y="connsiteY3"/>
                  </a:cxn>
                </a:cxnLst>
                <a:rect l="l" t="t" r="r" b="b"/>
                <a:pathLst>
                  <a:path w="702366" h="530087">
                    <a:moveTo>
                      <a:pt x="0" y="0"/>
                    </a:moveTo>
                    <a:lnTo>
                      <a:pt x="304800" y="530087"/>
                    </a:lnTo>
                    <a:lnTo>
                      <a:pt x="702366" y="26504"/>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97564" y="3326297"/>
              <a:ext cx="5035827" cy="769441"/>
            </a:xfrm>
            <a:prstGeom prst="rect">
              <a:avLst/>
            </a:prstGeom>
            <a:noFill/>
          </p:spPr>
          <p:txBody>
            <a:bodyPr wrap="square" rtlCol="0">
              <a:spAutoFit/>
            </a:bodyPr>
            <a:lstStyle/>
            <a:p>
              <a:r>
                <a:rPr lang="en-US" sz="4400" b="1" dirty="0">
                  <a:solidFill>
                    <a:schemeClr val="bg1"/>
                  </a:solidFill>
                </a:rPr>
                <a:t>For the love of Christ</a:t>
              </a:r>
            </a:p>
          </p:txBody>
        </p:sp>
      </p:grpSp>
      <p:pic>
        <p:nvPicPr>
          <p:cNvPr id="14" name="Picture 13"/>
          <p:cNvPicPr>
            <a:picLocks noChangeAspect="1"/>
          </p:cNvPicPr>
          <p:nvPr/>
        </p:nvPicPr>
        <p:blipFill>
          <a:blip r:embed="rId6"/>
          <a:stretch>
            <a:fillRect/>
          </a:stretch>
        </p:blipFill>
        <p:spPr>
          <a:xfrm>
            <a:off x="3945439" y="3277351"/>
            <a:ext cx="5228776" cy="4093420"/>
          </a:xfrm>
          <a:prstGeom prst="rect">
            <a:avLst/>
          </a:prstGeom>
        </p:spPr>
      </p:pic>
    </p:spTree>
    <p:extLst>
      <p:ext uri="{BB962C8B-B14F-4D97-AF65-F5344CB8AC3E}">
        <p14:creationId xmlns:p14="http://schemas.microsoft.com/office/powerpoint/2010/main" val="373665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6539" b="12222"/>
          <a:stretch/>
        </p:blipFill>
        <p:spPr>
          <a:xfrm>
            <a:off x="6146800" y="440019"/>
            <a:ext cx="6157495" cy="6538298"/>
          </a:xfrm>
          <a:prstGeom prst="rect">
            <a:avLst/>
          </a:prstGeom>
        </p:spPr>
      </p:pic>
      <p:sp>
        <p:nvSpPr>
          <p:cNvPr id="2" name="Title 1"/>
          <p:cNvSpPr>
            <a:spLocks noGrp="1"/>
          </p:cNvSpPr>
          <p:nvPr>
            <p:ph type="title"/>
          </p:nvPr>
        </p:nvSpPr>
        <p:spPr/>
        <p:txBody>
          <a:bodyPr>
            <a:normAutofit/>
          </a:bodyPr>
          <a:lstStyle/>
          <a:p>
            <a:r>
              <a:rPr lang="en-US" dirty="0">
                <a:latin typeface="Feast of Flesh BB" panose="020B0603050302020204" pitchFamily="34" charset="0"/>
              </a:rPr>
              <a:t>CRAZY LOVE</a:t>
            </a:r>
          </a:p>
        </p:txBody>
      </p:sp>
      <p:sp>
        <p:nvSpPr>
          <p:cNvPr id="3" name="Content Placeholder 2"/>
          <p:cNvSpPr>
            <a:spLocks noGrp="1"/>
          </p:cNvSpPr>
          <p:nvPr>
            <p:ph idx="1"/>
          </p:nvPr>
        </p:nvSpPr>
        <p:spPr>
          <a:xfrm>
            <a:off x="215154" y="1825625"/>
            <a:ext cx="6775582" cy="4351338"/>
          </a:xfrm>
        </p:spPr>
        <p:txBody>
          <a:bodyPr/>
          <a:lstStyle/>
          <a:p>
            <a:r>
              <a:rPr lang="en-US" b="0" dirty="0"/>
              <a:t> </a:t>
            </a:r>
            <a:r>
              <a:rPr lang="en-US" baseline="30000" dirty="0">
                <a:effectLst>
                  <a:outerShdw blurRad="38100" dist="38100" dir="2700000" algn="tl">
                    <a:srgbClr val="000000">
                      <a:alpha val="43137"/>
                    </a:srgbClr>
                  </a:outerShdw>
                </a:effectLst>
              </a:rPr>
              <a:t>13</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If we are out of our mind</a:t>
            </a:r>
            <a:r>
              <a:rPr lang="en-US" dirty="0">
                <a:effectLst>
                  <a:outerShdw blurRad="38100" dist="38100" dir="2700000" algn="tl">
                    <a:srgbClr val="000000">
                      <a:alpha val="43137"/>
                    </a:srgbClr>
                  </a:outerShdw>
                </a:effectLst>
              </a:rPr>
              <a:t>, it is for the sake of God; if we are in our right mind,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it is for you.</a:t>
            </a:r>
          </a:p>
          <a:p>
            <a:r>
              <a:rPr lang="en-US" dirty="0">
                <a:effectLst>
                  <a:outerShdw blurRad="38100" dist="38100" dir="2700000" algn="tl">
                    <a:srgbClr val="000000">
                      <a:alpha val="43137"/>
                    </a:srgbClr>
                  </a:outerShdw>
                </a:effectLst>
              </a:rPr>
              <a:t> </a:t>
            </a:r>
            <a:r>
              <a:rPr lang="en-US" baseline="30000" dirty="0">
                <a:solidFill>
                  <a:schemeClr val="bg1">
                    <a:lumMod val="65000"/>
                  </a:schemeClr>
                </a:solidFill>
                <a:effectLst>
                  <a:outerShdw blurRad="38100" dist="38100" dir="2700000" algn="tl">
                    <a:srgbClr val="000000">
                      <a:alpha val="43137"/>
                    </a:srgbClr>
                  </a:outerShdw>
                </a:effectLst>
              </a:rPr>
              <a:t>14</a:t>
            </a:r>
            <a:r>
              <a:rPr lang="en-US" dirty="0">
                <a:solidFill>
                  <a:schemeClr val="bg1">
                    <a:lumMod val="65000"/>
                  </a:schemeClr>
                </a:solidFill>
                <a:effectLst>
                  <a:outerShdw blurRad="38100" dist="38100" dir="2700000" algn="tl">
                    <a:srgbClr val="000000">
                      <a:alpha val="43137"/>
                    </a:srgbClr>
                  </a:outerShdw>
                </a:effectLst>
              </a:rPr>
              <a:t> For </a:t>
            </a:r>
            <a:r>
              <a:rPr lang="en-US" dirty="0">
                <a:solidFill>
                  <a:srgbClr val="FF0000"/>
                </a:solidFill>
                <a:effectLst>
                  <a:glow rad="127000">
                    <a:schemeClr val="bg1"/>
                  </a:glow>
                  <a:outerShdw blurRad="38100" dist="38100" dir="2700000" algn="tl">
                    <a:srgbClr val="000000">
                      <a:alpha val="43137"/>
                    </a:srgbClr>
                  </a:outerShdw>
                </a:effectLst>
              </a:rPr>
              <a:t>Christ's love </a:t>
            </a:r>
            <a:br>
              <a:rPr lang="en-US" dirty="0">
                <a:effectLst>
                  <a:outerShdw blurRad="38100" dist="38100" dir="2700000" algn="tl">
                    <a:srgbClr val="000000">
                      <a:alpha val="43137"/>
                    </a:srgbClr>
                  </a:outerShdw>
                </a:effectLst>
              </a:rPr>
            </a:br>
            <a:r>
              <a:rPr lang="en-US" dirty="0">
                <a:solidFill>
                  <a:schemeClr val="bg1">
                    <a:lumMod val="65000"/>
                  </a:schemeClr>
                </a:solidFill>
                <a:effectLst>
                  <a:outerShdw blurRad="38100" dist="38100" dir="2700000" algn="tl">
                    <a:srgbClr val="000000">
                      <a:alpha val="43137"/>
                    </a:srgbClr>
                  </a:outerShdw>
                </a:effectLst>
              </a:rPr>
              <a:t>compels us, </a:t>
            </a:r>
          </a:p>
        </p:txBody>
      </p:sp>
      <p:pic>
        <p:nvPicPr>
          <p:cNvPr id="8" name="Picture 7"/>
          <p:cNvPicPr>
            <a:picLocks noChangeAspect="1"/>
          </p:cNvPicPr>
          <p:nvPr/>
        </p:nvPicPr>
        <p:blipFill>
          <a:blip r:embed="rId4"/>
          <a:stretch>
            <a:fillRect/>
          </a:stretch>
        </p:blipFill>
        <p:spPr>
          <a:xfrm>
            <a:off x="7933428" y="2813652"/>
            <a:ext cx="3231877" cy="4188727"/>
          </a:xfrm>
          <a:prstGeom prst="rect">
            <a:avLst/>
          </a:prstGeom>
        </p:spPr>
      </p:pic>
      <p:grpSp>
        <p:nvGrpSpPr>
          <p:cNvPr id="10" name="Group 9"/>
          <p:cNvGrpSpPr/>
          <p:nvPr/>
        </p:nvGrpSpPr>
        <p:grpSpPr>
          <a:xfrm>
            <a:off x="278295" y="3233530"/>
            <a:ext cx="5208105" cy="1245705"/>
            <a:chOff x="278295" y="3233530"/>
            <a:chExt cx="5208105" cy="1245705"/>
          </a:xfrm>
        </p:grpSpPr>
        <p:grpSp>
          <p:nvGrpSpPr>
            <p:cNvPr id="11" name="Group 10"/>
            <p:cNvGrpSpPr/>
            <p:nvPr/>
          </p:nvGrpSpPr>
          <p:grpSpPr>
            <a:xfrm>
              <a:off x="278295" y="3233530"/>
              <a:ext cx="5208105" cy="1245705"/>
              <a:chOff x="278295" y="3233530"/>
              <a:chExt cx="5208105" cy="1245705"/>
            </a:xfrm>
          </p:grpSpPr>
          <p:sp>
            <p:nvSpPr>
              <p:cNvPr id="13" name="Flowchart: Process 12"/>
              <p:cNvSpPr/>
              <p:nvPr/>
            </p:nvSpPr>
            <p:spPr>
              <a:xfrm>
                <a:off x="278295" y="3233530"/>
                <a:ext cx="5208105" cy="940905"/>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366021">
                <a:off x="2570921" y="3949148"/>
                <a:ext cx="702366" cy="530087"/>
              </a:xfrm>
              <a:custGeom>
                <a:avLst/>
                <a:gdLst>
                  <a:gd name="connsiteX0" fmla="*/ 0 w 702366"/>
                  <a:gd name="connsiteY0" fmla="*/ 0 h 530087"/>
                  <a:gd name="connsiteX1" fmla="*/ 304800 w 702366"/>
                  <a:gd name="connsiteY1" fmla="*/ 530087 h 530087"/>
                  <a:gd name="connsiteX2" fmla="*/ 702366 w 702366"/>
                  <a:gd name="connsiteY2" fmla="*/ 26504 h 530087"/>
                  <a:gd name="connsiteX3" fmla="*/ 0 w 702366"/>
                  <a:gd name="connsiteY3" fmla="*/ 0 h 530087"/>
                </a:gdLst>
                <a:ahLst/>
                <a:cxnLst>
                  <a:cxn ang="0">
                    <a:pos x="connsiteX0" y="connsiteY0"/>
                  </a:cxn>
                  <a:cxn ang="0">
                    <a:pos x="connsiteX1" y="connsiteY1"/>
                  </a:cxn>
                  <a:cxn ang="0">
                    <a:pos x="connsiteX2" y="connsiteY2"/>
                  </a:cxn>
                  <a:cxn ang="0">
                    <a:pos x="connsiteX3" y="connsiteY3"/>
                  </a:cxn>
                </a:cxnLst>
                <a:rect l="l" t="t" r="r" b="b"/>
                <a:pathLst>
                  <a:path w="702366" h="530087">
                    <a:moveTo>
                      <a:pt x="0" y="0"/>
                    </a:moveTo>
                    <a:lnTo>
                      <a:pt x="304800" y="530087"/>
                    </a:lnTo>
                    <a:lnTo>
                      <a:pt x="702366" y="26504"/>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97564" y="3326297"/>
              <a:ext cx="5035827" cy="769441"/>
            </a:xfrm>
            <a:prstGeom prst="rect">
              <a:avLst/>
            </a:prstGeom>
            <a:noFill/>
          </p:spPr>
          <p:txBody>
            <a:bodyPr wrap="square" rtlCol="0">
              <a:spAutoFit/>
            </a:bodyPr>
            <a:lstStyle/>
            <a:p>
              <a:r>
                <a:rPr lang="en-US" sz="4400" b="1" dirty="0">
                  <a:solidFill>
                    <a:schemeClr val="bg1"/>
                  </a:solidFill>
                </a:rPr>
                <a:t>For the love of Christ</a:t>
              </a:r>
            </a:p>
          </p:txBody>
        </p:sp>
      </p:grpSp>
      <p:pic>
        <p:nvPicPr>
          <p:cNvPr id="6" name="Picture 5"/>
          <p:cNvPicPr>
            <a:picLocks noChangeAspect="1"/>
          </p:cNvPicPr>
          <p:nvPr/>
        </p:nvPicPr>
        <p:blipFill>
          <a:blip r:embed="rId5"/>
          <a:stretch>
            <a:fillRect/>
          </a:stretch>
        </p:blipFill>
        <p:spPr>
          <a:xfrm>
            <a:off x="3945439" y="3277351"/>
            <a:ext cx="5228776" cy="4093420"/>
          </a:xfrm>
          <a:prstGeom prst="rect">
            <a:avLst/>
          </a:prstGeom>
        </p:spPr>
      </p:pic>
      <p:pic>
        <p:nvPicPr>
          <p:cNvPr id="7" name="Picture 6"/>
          <p:cNvPicPr>
            <a:picLocks noChangeAspect="1"/>
          </p:cNvPicPr>
          <p:nvPr/>
        </p:nvPicPr>
        <p:blipFill>
          <a:blip r:embed="rId6"/>
          <a:stretch>
            <a:fillRect/>
          </a:stretch>
        </p:blipFill>
        <p:spPr>
          <a:xfrm rot="994143">
            <a:off x="7125783" y="4009604"/>
            <a:ext cx="2753651" cy="2338418"/>
          </a:xfrm>
          <a:prstGeom prst="rect">
            <a:avLst/>
          </a:prstGeom>
        </p:spPr>
      </p:pic>
    </p:spTree>
    <p:extLst>
      <p:ext uri="{BB962C8B-B14F-4D97-AF65-F5344CB8AC3E}">
        <p14:creationId xmlns:p14="http://schemas.microsoft.com/office/powerpoint/2010/main" val="963838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6197</Words>
  <Application>Microsoft Office PowerPoint</Application>
  <PresentationFormat>Widescreen</PresentationFormat>
  <Paragraphs>417</Paragraphs>
  <Slides>63</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Black</vt:lpstr>
      <vt:lpstr>Arial Narrow</vt:lpstr>
      <vt:lpstr>Calibri</vt:lpstr>
      <vt:lpstr>Feast of Flesh BB</vt:lpstr>
      <vt:lpstr>Impossible - 0</vt:lpstr>
      <vt:lpstr>Symbol</vt:lpstr>
      <vt:lpstr>Office Theme</vt:lpstr>
      <vt:lpstr>OUR MISSION:</vt:lpstr>
      <vt:lpstr>OUR MISSION:</vt:lpstr>
      <vt:lpstr>OUR MISSION:</vt:lpstr>
      <vt:lpstr>CRAZY LOVE</vt:lpstr>
      <vt:lpstr>CRAZY LOVE</vt:lpstr>
      <vt:lpstr>CRAZY LOVE</vt:lpstr>
      <vt:lpstr>CRAZY LOVE</vt:lpstr>
      <vt:lpstr>CRAZY LOVE</vt:lpstr>
      <vt:lpstr>CRAZY LOVE</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1. Compels Us   14-15</vt:lpstr>
      <vt:lpstr>2. Changes Us   16-17</vt:lpstr>
      <vt:lpstr>2. Changes Us   16-17</vt:lpstr>
      <vt:lpstr>2. Changes Us   16-17</vt:lpstr>
      <vt:lpstr>2. Changes Us   16-17</vt:lpstr>
      <vt:lpstr>2. Changes Us   16-17</vt:lpstr>
      <vt:lpstr>2. Changes Us   16-17</vt:lpstr>
      <vt:lpstr>2. Changes Us   16-17</vt:lpstr>
      <vt:lpstr>2. Changes Us   16-17</vt:lpstr>
      <vt:lpstr>2. Changes Us   16-17</vt:lpstr>
      <vt:lpstr>2. Changes Us   16-17</vt:lpstr>
      <vt:lpstr>2. Changes Us   16-17</vt:lpstr>
      <vt:lpstr>3. Reconciles Us   18-19</vt:lpstr>
      <vt:lpstr>3. Reconciles Us   18-19</vt:lpstr>
      <vt:lpstr>3. Reconciles Us   18-19</vt:lpstr>
      <vt:lpstr>3. Reconciles Us   18-19</vt:lpstr>
      <vt:lpstr>3. Reconciles Us   18-19</vt:lpstr>
      <vt:lpstr>3. Reconciles Us   18-19</vt:lpstr>
      <vt:lpstr>3. Reconciles Us   18-19</vt:lpstr>
      <vt:lpstr>4. Implores Us   20</vt:lpstr>
      <vt:lpstr>4. Implores Us   20</vt:lpstr>
      <vt:lpstr>4. Implores Us   20</vt:lpstr>
      <vt:lpstr>4. Implores Us   20</vt:lpstr>
      <vt:lpstr>4. Implores Us   20</vt:lpstr>
      <vt:lpstr>5. Justifies Us   21</vt:lpstr>
      <vt:lpstr>5. Justifies Us   21</vt:lpstr>
      <vt:lpstr>5. Justifies Us   21</vt:lpstr>
      <vt:lpstr>5. Justifies Us   21</vt:lpstr>
      <vt:lpstr>5. Justifies Us   21</vt:lpstr>
      <vt:lpstr>5. Justifies Us   21</vt:lpstr>
      <vt:lpstr>5. Justifies Us   21</vt:lpstr>
      <vt:lpstr>5. Justifies Us   21</vt:lpstr>
      <vt:lpstr>5. Justifies Us   21</vt:lpstr>
      <vt:lpstr>5. Justifies Us   21</vt:lpstr>
      <vt:lpstr>5. Justifies Us   21</vt:lpstr>
      <vt:lpstr>Let’s Sum up</vt:lpstr>
      <vt:lpstr>Let’s Sum up</vt:lpstr>
      <vt:lpstr>Let’s Sum up</vt:lpstr>
      <vt:lpstr>Let’s Sum up</vt:lpstr>
      <vt:lpstr>OUR MISSION: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83</cp:revision>
  <dcterms:created xsi:type="dcterms:W3CDTF">2017-02-08T01:58:43Z</dcterms:created>
  <dcterms:modified xsi:type="dcterms:W3CDTF">2021-06-24T00:35:10Z</dcterms:modified>
</cp:coreProperties>
</file>