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49" r:id="rId3"/>
    <p:sldId id="263" r:id="rId4"/>
    <p:sldId id="284" r:id="rId5"/>
    <p:sldId id="264" r:id="rId6"/>
    <p:sldId id="319" r:id="rId7"/>
    <p:sldId id="320" r:id="rId8"/>
    <p:sldId id="266" r:id="rId9"/>
    <p:sldId id="267" r:id="rId10"/>
    <p:sldId id="268" r:id="rId11"/>
    <p:sldId id="269" r:id="rId12"/>
    <p:sldId id="347" r:id="rId13"/>
    <p:sldId id="270" r:id="rId14"/>
    <p:sldId id="271" r:id="rId15"/>
    <p:sldId id="330" r:id="rId16"/>
    <p:sldId id="324" r:id="rId17"/>
    <p:sldId id="325" r:id="rId18"/>
    <p:sldId id="331" r:id="rId19"/>
    <p:sldId id="332" r:id="rId20"/>
    <p:sldId id="334" r:id="rId21"/>
    <p:sldId id="348" r:id="rId22"/>
    <p:sldId id="272" r:id="rId23"/>
    <p:sldId id="273" r:id="rId24"/>
    <p:sldId id="274" r:id="rId25"/>
    <p:sldId id="321" r:id="rId26"/>
    <p:sldId id="276" r:id="rId27"/>
    <p:sldId id="337" r:id="rId28"/>
    <p:sldId id="338" r:id="rId29"/>
    <p:sldId id="339" r:id="rId30"/>
    <p:sldId id="340" r:id="rId31"/>
    <p:sldId id="277" r:id="rId32"/>
    <p:sldId id="278" r:id="rId33"/>
    <p:sldId id="336" r:id="rId34"/>
    <p:sldId id="322" r:id="rId35"/>
    <p:sldId id="335" r:id="rId36"/>
    <p:sldId id="280" r:id="rId37"/>
    <p:sldId id="281" r:id="rId38"/>
    <p:sldId id="282" r:id="rId39"/>
    <p:sldId id="341" r:id="rId40"/>
    <p:sldId id="343" r:id="rId41"/>
    <p:sldId id="344" r:id="rId42"/>
    <p:sldId id="345" r:id="rId43"/>
    <p:sldId id="346" r:id="rId44"/>
    <p:sldId id="323" r:id="rId45"/>
    <p:sldId id="25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227"/>
    <a:srgbClr val="757159"/>
    <a:srgbClr val="46423F"/>
    <a:srgbClr val="505F4F"/>
    <a:srgbClr val="484B45"/>
    <a:srgbClr val="79832B"/>
    <a:srgbClr val="2C2B29"/>
    <a:srgbClr val="25221C"/>
    <a:srgbClr val="77664E"/>
    <a:srgbClr val="308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165" autoAdjust="0"/>
  </p:normalViewPr>
  <p:slideViewPr>
    <p:cSldViewPr>
      <p:cViewPr varScale="1">
        <p:scale>
          <a:sx n="60" d="100"/>
          <a:sy n="60" d="100"/>
        </p:scale>
        <p:origin x="1450"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32D3BB-EB0B-40FF-841E-806B79FA2E2A}"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209C1-D468-4F62-86C2-B982E24CC521}" type="slidenum">
              <a:rPr lang="en-US" smtClean="0"/>
              <a:t>‹#›</a:t>
            </a:fld>
            <a:endParaRPr lang="en-US"/>
          </a:p>
        </p:txBody>
      </p:sp>
    </p:spTree>
    <p:extLst>
      <p:ext uri="{BB962C8B-B14F-4D97-AF65-F5344CB8AC3E}">
        <p14:creationId xmlns:p14="http://schemas.microsoft.com/office/powerpoint/2010/main" val="32271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iblia.com/bible/esv/Ecclesiastes%2012.1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pPr marL="0" indent="0">
              <a:buNone/>
            </a:pP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1</a:t>
            </a:fld>
            <a:endParaRPr lang="en-US"/>
          </a:p>
        </p:txBody>
      </p:sp>
    </p:spTree>
    <p:extLst>
      <p:ext uri="{BB962C8B-B14F-4D97-AF65-F5344CB8AC3E}">
        <p14:creationId xmlns:p14="http://schemas.microsoft.com/office/powerpoint/2010/main" val="2661302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must live counter cultural ... Not anti-cultural.  We must go against the flow, when the flow is going against God.  </a:t>
            </a:r>
          </a:p>
          <a:p>
            <a:endParaRPr lang="en-US" baseline="0" dirty="0"/>
          </a:p>
          <a:p>
            <a:r>
              <a:rPr lang="en-US" baseline="0" dirty="0"/>
              <a:t>Interestingly ... The churches that have gone PC correct, more liberal in their theology ... Decline and die!  Those who stay true to the Book ... Grow.  </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13</a:t>
            </a:fld>
            <a:endParaRPr lang="en-US"/>
          </a:p>
        </p:txBody>
      </p:sp>
    </p:spTree>
    <p:extLst>
      <p:ext uri="{BB962C8B-B14F-4D97-AF65-F5344CB8AC3E}">
        <p14:creationId xmlns:p14="http://schemas.microsoft.com/office/powerpoint/2010/main" val="332732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stones = FREE = https://commons.wikimedia.org/wiki/File:Five_little_stones.png</a:t>
            </a:r>
          </a:p>
          <a:p>
            <a:endParaRPr lang="en-US" dirty="0"/>
          </a:p>
          <a:p>
            <a:r>
              <a:rPr lang="en-US" dirty="0"/>
              <a:t>Why five stones when he only needed one?  Some suggest because Goliath had four</a:t>
            </a:r>
            <a:r>
              <a:rPr lang="en-US" baseline="0" dirty="0"/>
              <a:t> other brothers who were giants too. </a:t>
            </a:r>
          </a:p>
          <a:p>
            <a:endParaRPr lang="en-US" baseline="0" dirty="0"/>
          </a:p>
          <a:p>
            <a:r>
              <a:rPr lang="en-US" sz="1200" b="0" i="0" u="none" strike="noStrike" kern="1200" baseline="0" dirty="0">
                <a:solidFill>
                  <a:schemeClr val="tx1"/>
                </a:solidFill>
                <a:latin typeface="+mn-lt"/>
                <a:ea typeface="+mn-ea"/>
                <a:cs typeface="+mn-cs"/>
              </a:rPr>
              <a:t>Then he took his staff in his hand, chose five smooth stones from the stream, put them in the pouch of his shepherd's bag and, with his sling in his hand, approached the Philistine. (1Sa 17:40 NIV)</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15</a:t>
            </a:fld>
            <a:endParaRPr lang="en-US"/>
          </a:p>
        </p:txBody>
      </p:sp>
    </p:spTree>
    <p:extLst>
      <p:ext uri="{BB962C8B-B14F-4D97-AF65-F5344CB8AC3E}">
        <p14:creationId xmlns:p14="http://schemas.microsoft.com/office/powerpoint/2010/main" val="201262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sandwich = free =https://en.wikipedia.org/wiki/File:Filet-O-Fish_transparent.png</a:t>
            </a:r>
          </a:p>
          <a:p>
            <a:endParaRPr lang="en-US" dirty="0"/>
          </a:p>
          <a:p>
            <a:r>
              <a:rPr lang="en-US" sz="1200" b="0" i="0" u="none" strike="noStrike" kern="1200" baseline="0" dirty="0">
                <a:solidFill>
                  <a:schemeClr val="tx1"/>
                </a:solidFill>
                <a:latin typeface="+mn-lt"/>
                <a:ea typeface="+mn-ea"/>
                <a:cs typeface="+mn-cs"/>
              </a:rPr>
              <a:t>“Here is a boy with five small barley loaves and two small fish, but how far will they go among so many?" (Joh 6:9 NIV)</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16</a:t>
            </a:fld>
            <a:endParaRPr lang="en-US"/>
          </a:p>
        </p:txBody>
      </p:sp>
    </p:spTree>
    <p:extLst>
      <p:ext uri="{BB962C8B-B14F-4D97-AF65-F5344CB8AC3E}">
        <p14:creationId xmlns:p14="http://schemas.microsoft.com/office/powerpoint/2010/main" val="155287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Jesus = FREE = https://en.wikipedia.org/wiki/File:Gerard_van_Honthorst_001.jpg</a:t>
            </a:r>
          </a:p>
          <a:p>
            <a:endParaRPr lang="en-US" dirty="0"/>
          </a:p>
          <a:p>
            <a:r>
              <a:rPr lang="en-US" sz="1200" b="0" i="0" u="none" strike="noStrike" kern="1200" baseline="0" dirty="0">
                <a:solidFill>
                  <a:schemeClr val="tx1"/>
                </a:solidFill>
                <a:latin typeface="+mn-lt"/>
                <a:ea typeface="+mn-ea"/>
                <a:cs typeface="+mn-cs"/>
              </a:rPr>
              <a:t>and she gave birth to her firstborn, a son. She wrapped him in cloths and placed him in a manger, because there was no room for them in the inn. (</a:t>
            </a:r>
            <a:r>
              <a:rPr lang="en-US" sz="1200" b="0" i="0" u="none" strike="noStrike" kern="1200" baseline="0" dirty="0" err="1">
                <a:solidFill>
                  <a:schemeClr val="tx1"/>
                </a:solidFill>
                <a:latin typeface="+mn-lt"/>
                <a:ea typeface="+mn-ea"/>
                <a:cs typeface="+mn-cs"/>
              </a:rPr>
              <a:t>Luk</a:t>
            </a:r>
            <a:r>
              <a:rPr lang="en-US" sz="1200" b="0" i="0" u="none" strike="noStrike" kern="1200" baseline="0" dirty="0">
                <a:solidFill>
                  <a:schemeClr val="tx1"/>
                </a:solidFill>
                <a:latin typeface="+mn-lt"/>
                <a:ea typeface="+mn-ea"/>
                <a:cs typeface="+mn-cs"/>
              </a:rPr>
              <a:t> 2:7 NIV)</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17</a:t>
            </a:fld>
            <a:endParaRPr lang="en-US"/>
          </a:p>
        </p:txBody>
      </p:sp>
    </p:spTree>
    <p:extLst>
      <p:ext uri="{BB962C8B-B14F-4D97-AF65-F5344CB8AC3E}">
        <p14:creationId xmlns:p14="http://schemas.microsoft.com/office/powerpoint/2010/main" val="407335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Jesus = FREE = https://en.wikipedia.org/wiki/File:Gerard_van_Honthorst_001.jpg</a:t>
            </a:r>
          </a:p>
        </p:txBody>
      </p:sp>
      <p:sp>
        <p:nvSpPr>
          <p:cNvPr id="4" name="Slide Number Placeholder 3"/>
          <p:cNvSpPr>
            <a:spLocks noGrp="1"/>
          </p:cNvSpPr>
          <p:nvPr>
            <p:ph type="sldNum" sz="quarter" idx="10"/>
          </p:nvPr>
        </p:nvSpPr>
        <p:spPr/>
        <p:txBody>
          <a:bodyPr/>
          <a:lstStyle/>
          <a:p>
            <a:fld id="{8E3209C1-D468-4F62-86C2-B982E24CC521}" type="slidenum">
              <a:rPr lang="en-US" smtClean="0"/>
              <a:t>18</a:t>
            </a:fld>
            <a:endParaRPr lang="en-US"/>
          </a:p>
        </p:txBody>
      </p:sp>
    </p:spTree>
    <p:extLst>
      <p:ext uri="{BB962C8B-B14F-4D97-AF65-F5344CB8AC3E}">
        <p14:creationId xmlns:p14="http://schemas.microsoft.com/office/powerpoint/2010/main" val="311790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Jesus = FREE = https://en.wikipedia.org/wiki/File:Gerard_van_Honthorst_001.jpg</a:t>
            </a:r>
          </a:p>
        </p:txBody>
      </p:sp>
      <p:sp>
        <p:nvSpPr>
          <p:cNvPr id="4" name="Slide Number Placeholder 3"/>
          <p:cNvSpPr>
            <a:spLocks noGrp="1"/>
          </p:cNvSpPr>
          <p:nvPr>
            <p:ph type="sldNum" sz="quarter" idx="10"/>
          </p:nvPr>
        </p:nvSpPr>
        <p:spPr/>
        <p:txBody>
          <a:bodyPr/>
          <a:lstStyle/>
          <a:p>
            <a:fld id="{8E3209C1-D468-4F62-86C2-B982E24CC521}" type="slidenum">
              <a:rPr lang="en-US" smtClean="0"/>
              <a:t>19</a:t>
            </a:fld>
            <a:endParaRPr lang="en-US"/>
          </a:p>
        </p:txBody>
      </p:sp>
    </p:spTree>
    <p:extLst>
      <p:ext uri="{BB962C8B-B14F-4D97-AF65-F5344CB8AC3E}">
        <p14:creationId xmlns:p14="http://schemas.microsoft.com/office/powerpoint/2010/main" val="203418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Jesus = FREE = https://en.wikipedia.org/wiki/File:Gerard_van_Honthorst_001.jpg</a:t>
            </a:r>
          </a:p>
        </p:txBody>
      </p:sp>
      <p:sp>
        <p:nvSpPr>
          <p:cNvPr id="4" name="Slide Number Placeholder 3"/>
          <p:cNvSpPr>
            <a:spLocks noGrp="1"/>
          </p:cNvSpPr>
          <p:nvPr>
            <p:ph type="sldNum" sz="quarter" idx="10"/>
          </p:nvPr>
        </p:nvSpPr>
        <p:spPr/>
        <p:txBody>
          <a:bodyPr/>
          <a:lstStyle/>
          <a:p>
            <a:fld id="{8E3209C1-D468-4F62-86C2-B982E24CC521}" type="slidenum">
              <a:rPr lang="en-US" smtClean="0"/>
              <a:t>20</a:t>
            </a:fld>
            <a:endParaRPr lang="en-US"/>
          </a:p>
        </p:txBody>
      </p:sp>
    </p:spTree>
    <p:extLst>
      <p:ext uri="{BB962C8B-B14F-4D97-AF65-F5344CB8AC3E}">
        <p14:creationId xmlns:p14="http://schemas.microsoft.com/office/powerpoint/2010/main" val="2951479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Jesus = FREE = https://en.wikipedia.org/wiki/File:Gerard_van_Honthorst_001.jpg</a:t>
            </a:r>
          </a:p>
        </p:txBody>
      </p:sp>
      <p:sp>
        <p:nvSpPr>
          <p:cNvPr id="4" name="Slide Number Placeholder 3"/>
          <p:cNvSpPr>
            <a:spLocks noGrp="1"/>
          </p:cNvSpPr>
          <p:nvPr>
            <p:ph type="sldNum" sz="quarter" idx="10"/>
          </p:nvPr>
        </p:nvSpPr>
        <p:spPr/>
        <p:txBody>
          <a:bodyPr/>
          <a:lstStyle/>
          <a:p>
            <a:fld id="{8E3209C1-D468-4F62-86C2-B982E24CC521}" type="slidenum">
              <a:rPr lang="en-US" smtClean="0"/>
              <a:t>21</a:t>
            </a:fld>
            <a:endParaRPr lang="en-US"/>
          </a:p>
        </p:txBody>
      </p:sp>
    </p:spTree>
    <p:extLst>
      <p:ext uri="{BB962C8B-B14F-4D97-AF65-F5344CB8AC3E}">
        <p14:creationId xmlns:p14="http://schemas.microsoft.com/office/powerpoint/2010/main" val="208554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Psalm 147:5</a:t>
            </a:r>
            <a:r>
              <a:rPr lang="en-US" sz="1200" b="0" i="0" u="none" strike="noStrike" kern="1200" baseline="0" dirty="0">
                <a:solidFill>
                  <a:schemeClr val="tx1"/>
                </a:solidFill>
                <a:latin typeface="+mn-lt"/>
                <a:ea typeface="+mn-ea"/>
                <a:cs typeface="+mn-cs"/>
              </a:rPr>
              <a:t> Great is our Lord and mighty in power; his understanding has no limit. (</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147:5 NIV)</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23</a:t>
            </a:fld>
            <a:endParaRPr lang="en-US"/>
          </a:p>
        </p:txBody>
      </p:sp>
    </p:spTree>
    <p:extLst>
      <p:ext uri="{BB962C8B-B14F-4D97-AF65-F5344CB8AC3E}">
        <p14:creationId xmlns:p14="http://schemas.microsoft.com/office/powerpoint/2010/main" val="218986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Sticker</a:t>
            </a:r>
            <a:r>
              <a:rPr lang="en-US" baseline="0" dirty="0"/>
              <a:t> on the inside cover of the book I borrowed said, “The wicked borrow and do not repay” (Psalm 37:21)</a:t>
            </a:r>
          </a:p>
          <a:p>
            <a:endParaRPr lang="en-US" baseline="0" dirty="0"/>
          </a:p>
          <a:p>
            <a:r>
              <a:rPr lang="en-US" baseline="0" dirty="0"/>
              <a:t>The righteous TITHE!   They give generously to needs.  They are compassionate on those in need.  </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26</a:t>
            </a:fld>
            <a:endParaRPr lang="en-US"/>
          </a:p>
        </p:txBody>
      </p:sp>
    </p:spTree>
    <p:extLst>
      <p:ext uri="{BB962C8B-B14F-4D97-AF65-F5344CB8AC3E}">
        <p14:creationId xmlns:p14="http://schemas.microsoft.com/office/powerpoint/2010/main" val="378885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 has made everything beautiful in its time. He has also set eternity in the hearts of men; yet they cannot fathom what God has done from beginning to end. (</a:t>
            </a:r>
            <a:r>
              <a:rPr lang="en-US" sz="1200" b="0" i="0" u="none" strike="noStrike" kern="1200" baseline="0" dirty="0" err="1">
                <a:solidFill>
                  <a:schemeClr val="tx1"/>
                </a:solidFill>
                <a:latin typeface="+mn-lt"/>
                <a:ea typeface="+mn-ea"/>
                <a:cs typeface="+mn-cs"/>
              </a:rPr>
              <a:t>Ecc</a:t>
            </a:r>
            <a:r>
              <a:rPr lang="en-US" sz="1200" b="0" i="0" u="none" strike="noStrike" kern="1200" baseline="0">
                <a:solidFill>
                  <a:schemeClr val="tx1"/>
                </a:solidFill>
                <a:latin typeface="+mn-lt"/>
                <a:ea typeface="+mn-ea"/>
                <a:cs typeface="+mn-cs"/>
              </a:rPr>
              <a:t> 3:11 NIV)</a:t>
            </a:r>
            <a:endParaRPr lang="en-US" dirty="0"/>
          </a:p>
          <a:p>
            <a:endParaRPr lang="en-US" dirty="0"/>
          </a:p>
          <a:p>
            <a:endParaRPr lang="en-US" dirty="0"/>
          </a:p>
          <a:p>
            <a:r>
              <a:rPr lang="en-US" dirty="0" err="1"/>
              <a:t>Eccle</a:t>
            </a:r>
            <a:r>
              <a:rPr lang="en-US" dirty="0"/>
              <a:t> 1:2</a:t>
            </a:r>
          </a:p>
          <a:p>
            <a:endParaRPr lang="en-US" dirty="0"/>
          </a:p>
          <a:p>
            <a:pPr rtl="0"/>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Meaningless! Meaningless</a:t>
            </a:r>
            <a:r>
              <a:rPr lang="en-US" sz="1200" b="0" i="0" u="none" strike="noStrike" kern="1200" baseline="0" dirty="0">
                <a:solidFill>
                  <a:schemeClr val="tx1"/>
                </a:solidFill>
                <a:latin typeface="+mn-lt"/>
                <a:ea typeface="+mn-ea"/>
                <a:cs typeface="+mn-cs"/>
              </a:rPr>
              <a:t>!" says the Teacher. "Utterly meaningless! Everything is meaningless."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What does man gain from all his labor at which he toils </a:t>
            </a:r>
            <a:r>
              <a:rPr lang="en-US" sz="1200" b="1" i="0" u="none" strike="noStrike" kern="1200" baseline="0" dirty="0">
                <a:solidFill>
                  <a:schemeClr val="tx1"/>
                </a:solidFill>
                <a:latin typeface="+mn-lt"/>
                <a:ea typeface="+mn-ea"/>
                <a:cs typeface="+mn-cs"/>
              </a:rPr>
              <a:t>under the sun</a:t>
            </a:r>
            <a:r>
              <a:rPr lang="en-US" sz="1200" b="0" i="0" u="none" strike="noStrike" kern="1200" baseline="0" dirty="0">
                <a:solidFill>
                  <a:schemeClr val="tx1"/>
                </a:solidFill>
                <a:latin typeface="+mn-lt"/>
                <a:ea typeface="+mn-ea"/>
                <a:cs typeface="+mn-cs"/>
              </a:rPr>
              <a:t>?</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1:2-3 NIV)</a:t>
            </a:r>
            <a:endParaRPr lang="en-US" dirty="0"/>
          </a:p>
          <a:p>
            <a:endParaRPr lang="en-US" dirty="0"/>
          </a:p>
          <a:p>
            <a:endParaRPr lang="en-US" dirty="0"/>
          </a:p>
          <a:p>
            <a:r>
              <a:rPr lang="en-US" sz="1200" b="0" i="0" kern="1200" dirty="0">
                <a:solidFill>
                  <a:schemeClr val="tx1"/>
                </a:solidFill>
                <a:effectLst/>
                <a:latin typeface="+mn-lt"/>
                <a:ea typeface="+mn-ea"/>
                <a:cs typeface="+mn-cs"/>
              </a:rPr>
              <a:t>Ten meaningless things viewed from “under the sun.” Without God, </a:t>
            </a:r>
          </a:p>
          <a:p>
            <a:pPr marL="228600" indent="-228600">
              <a:buAutoNum type="arabicParenR"/>
            </a:pPr>
            <a:r>
              <a:rPr lang="en-US" sz="1200" b="0" i="0" kern="1200" dirty="0">
                <a:solidFill>
                  <a:schemeClr val="tx1"/>
                </a:solidFill>
                <a:effectLst/>
                <a:latin typeface="+mn-lt"/>
                <a:ea typeface="+mn-ea"/>
                <a:cs typeface="+mn-cs"/>
              </a:rPr>
              <a:t>human wisdom is meaningless (2:14–16); </a:t>
            </a:r>
          </a:p>
          <a:p>
            <a:pPr marL="228600" indent="-228600">
              <a:buAutoNum type="arabicParenR"/>
            </a:pPr>
            <a:r>
              <a:rPr lang="en-US" sz="1200" b="0" i="0" kern="1200" dirty="0">
                <a:solidFill>
                  <a:schemeClr val="tx1"/>
                </a:solidFill>
                <a:effectLst/>
                <a:latin typeface="+mn-lt"/>
                <a:ea typeface="+mn-ea"/>
                <a:cs typeface="+mn-cs"/>
              </a:rPr>
              <a:t>labor (2:18–23); </a:t>
            </a:r>
          </a:p>
          <a:p>
            <a:pPr marL="228600" indent="-228600">
              <a:buAutoNum type="arabicParenR"/>
            </a:pPr>
            <a:r>
              <a:rPr lang="en-US" sz="1200" b="0" i="0" kern="1200" dirty="0">
                <a:solidFill>
                  <a:schemeClr val="tx1"/>
                </a:solidFill>
                <a:effectLst/>
                <a:latin typeface="+mn-lt"/>
                <a:ea typeface="+mn-ea"/>
                <a:cs typeface="+mn-cs"/>
              </a:rPr>
              <a:t>things (2:26); </a:t>
            </a:r>
          </a:p>
          <a:p>
            <a:pPr marL="228600" indent="-228600">
              <a:buAutoNum type="arabicParenR"/>
            </a:pPr>
            <a:r>
              <a:rPr lang="en-US" sz="1200" b="0" i="0" kern="1200" dirty="0">
                <a:solidFill>
                  <a:schemeClr val="tx1"/>
                </a:solidFill>
                <a:effectLst/>
                <a:latin typeface="+mn-lt"/>
                <a:ea typeface="+mn-ea"/>
                <a:cs typeface="+mn-cs"/>
              </a:rPr>
              <a:t>life itself (3:18–22); </a:t>
            </a:r>
          </a:p>
          <a:p>
            <a:pPr marL="228600" indent="-228600">
              <a:buAutoNum type="arabicParenR"/>
            </a:pPr>
            <a:r>
              <a:rPr lang="en-US" sz="1200" b="0" i="0" kern="1200" dirty="0">
                <a:solidFill>
                  <a:schemeClr val="tx1"/>
                </a:solidFill>
                <a:effectLst/>
                <a:latin typeface="+mn-lt"/>
                <a:ea typeface="+mn-ea"/>
                <a:cs typeface="+mn-cs"/>
              </a:rPr>
              <a:t>competition (4:4); </a:t>
            </a:r>
          </a:p>
          <a:p>
            <a:pPr marL="228600" indent="-228600">
              <a:buAutoNum type="arabicParenR"/>
            </a:pPr>
            <a:r>
              <a:rPr lang="en-US" sz="1200" b="0" i="0" kern="1200" dirty="0">
                <a:solidFill>
                  <a:schemeClr val="tx1"/>
                </a:solidFill>
                <a:effectLst/>
                <a:latin typeface="+mn-lt"/>
                <a:ea typeface="+mn-ea"/>
                <a:cs typeface="+mn-cs"/>
              </a:rPr>
              <a:t>selfish overwork (4:7–8); </a:t>
            </a:r>
          </a:p>
          <a:p>
            <a:pPr marL="228600" indent="-228600">
              <a:buAutoNum type="arabicParenR"/>
            </a:pPr>
            <a:r>
              <a:rPr lang="en-US" sz="1200" b="0" i="0" kern="1200" dirty="0">
                <a:solidFill>
                  <a:schemeClr val="tx1"/>
                </a:solidFill>
                <a:effectLst/>
                <a:latin typeface="+mn-lt"/>
                <a:ea typeface="+mn-ea"/>
                <a:cs typeface="+mn-cs"/>
              </a:rPr>
              <a:t>power and authority (4:16); </a:t>
            </a:r>
          </a:p>
          <a:p>
            <a:pPr marL="228600" indent="-228600">
              <a:buAutoNum type="arabicParenR"/>
            </a:pPr>
            <a:r>
              <a:rPr lang="en-US" sz="1200" b="0" i="0" kern="1200" dirty="0">
                <a:solidFill>
                  <a:schemeClr val="tx1"/>
                </a:solidFill>
                <a:effectLst/>
                <a:latin typeface="+mn-lt"/>
                <a:ea typeface="+mn-ea"/>
                <a:cs typeface="+mn-cs"/>
              </a:rPr>
              <a:t>greed (5:10); </a:t>
            </a:r>
          </a:p>
          <a:p>
            <a:pPr marL="228600" indent="-228600">
              <a:buAutoNum type="arabicParenR"/>
            </a:pPr>
            <a:r>
              <a:rPr lang="en-US" sz="1200" b="0" i="0" kern="1200" dirty="0">
                <a:solidFill>
                  <a:schemeClr val="tx1"/>
                </a:solidFill>
                <a:effectLst/>
                <a:latin typeface="+mn-lt"/>
                <a:ea typeface="+mn-ea"/>
                <a:cs typeface="+mn-cs"/>
              </a:rPr>
              <a:t>wealth and accolades (6:1–2); and </a:t>
            </a:r>
          </a:p>
          <a:p>
            <a:pPr marL="228600" indent="-228600">
              <a:buAutoNum type="arabicParenR"/>
            </a:pPr>
            <a:r>
              <a:rPr lang="en-US" sz="1200" b="0" i="0" kern="1200" dirty="0">
                <a:solidFill>
                  <a:schemeClr val="tx1"/>
                </a:solidFill>
                <a:effectLst/>
                <a:latin typeface="+mn-lt"/>
                <a:ea typeface="+mn-ea"/>
                <a:cs typeface="+mn-cs"/>
              </a:rPr>
              <a:t>perfunctory religion (8:10–14).</a:t>
            </a:r>
          </a:p>
          <a:p>
            <a:pPr marL="228600" indent="-228600">
              <a:buAutoNum type="arabicParenR"/>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“Now all has been heard;</a:t>
            </a:r>
            <a:br>
              <a:rPr lang="en-US" dirty="0"/>
            </a:br>
            <a:r>
              <a:rPr lang="en-US" sz="1200" b="0" i="0" kern="1200" dirty="0">
                <a:solidFill>
                  <a:schemeClr val="tx1"/>
                </a:solidFill>
                <a:effectLst/>
                <a:latin typeface="+mn-lt"/>
                <a:ea typeface="+mn-ea"/>
                <a:cs typeface="+mn-cs"/>
              </a:rPr>
              <a:t>here is the conclusion of the matter:</a:t>
            </a:r>
            <a:br>
              <a:rPr lang="en-US" dirty="0"/>
            </a:br>
            <a:r>
              <a:rPr lang="en-US" sz="1200" b="0" i="0" kern="1200" dirty="0">
                <a:solidFill>
                  <a:schemeClr val="tx1"/>
                </a:solidFill>
                <a:effectLst/>
                <a:latin typeface="+mn-lt"/>
                <a:ea typeface="+mn-ea"/>
                <a:cs typeface="+mn-cs"/>
              </a:rPr>
              <a:t>Fear God and keep his commandments,</a:t>
            </a:r>
            <a:br>
              <a:rPr lang="en-US" dirty="0"/>
            </a:br>
            <a:r>
              <a:rPr lang="en-US" sz="1200" b="0" i="0" kern="1200" dirty="0">
                <a:solidFill>
                  <a:schemeClr val="tx1"/>
                </a:solidFill>
                <a:effectLst/>
                <a:latin typeface="+mn-lt"/>
                <a:ea typeface="+mn-ea"/>
                <a:cs typeface="+mn-cs"/>
              </a:rPr>
              <a:t>for this is the duty of all mankind” (</a:t>
            </a:r>
            <a:r>
              <a:rPr lang="en-US" sz="1200" b="0" i="0" u="sng" kern="1200" dirty="0">
                <a:solidFill>
                  <a:schemeClr val="tx1"/>
                </a:solidFill>
                <a:effectLst/>
                <a:latin typeface="+mn-lt"/>
                <a:ea typeface="+mn-ea"/>
                <a:cs typeface="+mn-cs"/>
                <a:hlinkClick r:id="rId3"/>
              </a:rPr>
              <a:t>Ecclesiastes 12:13</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2</a:t>
            </a:fld>
            <a:endParaRPr lang="en-US"/>
          </a:p>
        </p:txBody>
      </p:sp>
    </p:spTree>
    <p:extLst>
      <p:ext uri="{BB962C8B-B14F-4D97-AF65-F5344CB8AC3E}">
        <p14:creationId xmlns:p14="http://schemas.microsoft.com/office/powerpoint/2010/main" val="3859463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HOLDING HAND = FREE = https://pixabay.com/en/hands-toddler-hand-child-s-hand-1797401/</a:t>
            </a:r>
          </a:p>
        </p:txBody>
      </p:sp>
      <p:sp>
        <p:nvSpPr>
          <p:cNvPr id="4" name="Slide Number Placeholder 3"/>
          <p:cNvSpPr>
            <a:spLocks noGrp="1"/>
          </p:cNvSpPr>
          <p:nvPr>
            <p:ph type="sldNum" sz="quarter" idx="10"/>
          </p:nvPr>
        </p:nvSpPr>
        <p:spPr/>
        <p:txBody>
          <a:bodyPr/>
          <a:lstStyle/>
          <a:p>
            <a:fld id="{8E3209C1-D468-4F62-86C2-B982E24CC521}" type="slidenum">
              <a:rPr lang="en-US" smtClean="0"/>
              <a:t>35</a:t>
            </a:fld>
            <a:endParaRPr lang="en-US"/>
          </a:p>
        </p:txBody>
      </p:sp>
    </p:spTree>
    <p:extLst>
      <p:ext uri="{BB962C8B-B14F-4D97-AF65-F5344CB8AC3E}">
        <p14:creationId xmlns:p14="http://schemas.microsoft.com/office/powerpoint/2010/main" val="3794812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Uncle Sam’s Social Security – This is the Heavenly Father’s Divine Security.  </a:t>
            </a:r>
          </a:p>
        </p:txBody>
      </p:sp>
      <p:sp>
        <p:nvSpPr>
          <p:cNvPr id="4" name="Slide Number Placeholder 3"/>
          <p:cNvSpPr>
            <a:spLocks noGrp="1"/>
          </p:cNvSpPr>
          <p:nvPr>
            <p:ph type="sldNum" sz="quarter" idx="10"/>
          </p:nvPr>
        </p:nvSpPr>
        <p:spPr/>
        <p:txBody>
          <a:bodyPr/>
          <a:lstStyle/>
          <a:p>
            <a:fld id="{8E3209C1-D468-4F62-86C2-B982E24CC521}" type="slidenum">
              <a:rPr lang="en-US" smtClean="0"/>
              <a:t>36</a:t>
            </a:fld>
            <a:endParaRPr lang="en-US"/>
          </a:p>
        </p:txBody>
      </p:sp>
    </p:spTree>
    <p:extLst>
      <p:ext uri="{BB962C8B-B14F-4D97-AF65-F5344CB8AC3E}">
        <p14:creationId xmlns:p14="http://schemas.microsoft.com/office/powerpoint/2010/main" val="885483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Baptist and a Priest joined forces to warn the people of their town of impending doom.  </a:t>
            </a:r>
          </a:p>
          <a:p>
            <a:endParaRPr lang="en-US" baseline="0" dirty="0"/>
          </a:p>
          <a:p>
            <a:r>
              <a:rPr lang="en-US" baseline="0" dirty="0"/>
              <a:t>They both stood outside their respective churches, which were across the street from each other on the main road leading out of town. </a:t>
            </a:r>
          </a:p>
          <a:p>
            <a:endParaRPr lang="en-US" baseline="0" dirty="0"/>
          </a:p>
          <a:p>
            <a:r>
              <a:rPr lang="en-US" baseline="0" dirty="0"/>
              <a:t>They both had a huge placard sign that said, “Repent, the end is near!”</a:t>
            </a:r>
          </a:p>
          <a:p>
            <a:endParaRPr lang="en-US" baseline="0" dirty="0"/>
          </a:p>
          <a:p>
            <a:r>
              <a:rPr lang="en-US" baseline="0" dirty="0"/>
              <a:t>As cars went by the passengers would wag their heads at them and mock them.  The cars would speed up, then slam on their brakes, there would be a moment of silence then a </a:t>
            </a:r>
            <a:r>
              <a:rPr lang="en-US" baseline="0" dirty="0" err="1"/>
              <a:t>kaploooshka</a:t>
            </a:r>
            <a:r>
              <a:rPr lang="en-US" baseline="0" dirty="0"/>
              <a:t>.  Sound. </a:t>
            </a:r>
          </a:p>
          <a:p>
            <a:endParaRPr lang="en-US" baseline="0" dirty="0"/>
          </a:p>
          <a:p>
            <a:r>
              <a:rPr lang="en-US" baseline="0" dirty="0"/>
              <a:t>After a few such events the Baptist said to the priest, You think we should change the sign from “Repent, the end is near” to “Turn Around, Bridge out ahead!”</a:t>
            </a:r>
          </a:p>
          <a:p>
            <a:endParaRPr lang="en-US" baseline="0" dirty="0"/>
          </a:p>
          <a:p>
            <a:r>
              <a:rPr lang="en-US" baseline="0" dirty="0"/>
              <a:t>That’s </a:t>
            </a:r>
            <a:r>
              <a:rPr lang="en-US" baseline="0" dirty="0" err="1"/>
              <a:t>kinda</a:t>
            </a:r>
            <a:r>
              <a:rPr lang="en-US" baseline="0" dirty="0"/>
              <a:t> funny—but the reality is, people are going down a road that leads to destruction of lives—physically, spiritually, emotionally, socially, and eternally.  </a:t>
            </a:r>
          </a:p>
          <a:p>
            <a:endParaRPr lang="en-US" baseline="0" dirty="0"/>
          </a:p>
          <a:p>
            <a:r>
              <a:rPr lang="en-US" baseline="0" dirty="0"/>
              <a:t>We who know the Lord should be warning them “Turn around, </a:t>
            </a:r>
            <a:r>
              <a:rPr lang="en-US" baseline="0" dirty="0" err="1"/>
              <a:t>disateris</a:t>
            </a:r>
            <a:r>
              <a:rPr lang="en-US" baseline="0" dirty="0"/>
              <a:t> ahead!”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41</a:t>
            </a:fld>
            <a:endParaRPr lang="en-US"/>
          </a:p>
        </p:txBody>
      </p:sp>
    </p:spTree>
    <p:extLst>
      <p:ext uri="{BB962C8B-B14F-4D97-AF65-F5344CB8AC3E}">
        <p14:creationId xmlns:p14="http://schemas.microsoft.com/office/powerpoint/2010/main" val="1516291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land” is synonymous</a:t>
            </a:r>
            <a:r>
              <a:rPr lang="en-US" baseline="0" dirty="0"/>
              <a:t> with “in God’s will.”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44</a:t>
            </a:fld>
            <a:endParaRPr lang="en-US"/>
          </a:p>
        </p:txBody>
      </p:sp>
    </p:spTree>
    <p:extLst>
      <p:ext uri="{BB962C8B-B14F-4D97-AF65-F5344CB8AC3E}">
        <p14:creationId xmlns:p14="http://schemas.microsoft.com/office/powerpoint/2010/main" val="288941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we are in the world .... But we are not</a:t>
            </a:r>
            <a:r>
              <a:rPr lang="en-US" baseline="0" dirty="0"/>
              <a:t> of the world.  </a:t>
            </a:r>
          </a:p>
          <a:p>
            <a:endParaRPr lang="en-US" baseline="0" dirty="0"/>
          </a:p>
          <a:p>
            <a:r>
              <a:rPr lang="en-US" baseline="0" dirty="0"/>
              <a:t>We live in the American culture ... But we are foremost citizens of heaven.  </a:t>
            </a:r>
          </a:p>
          <a:p>
            <a:endParaRPr lang="en-US" baseline="0" dirty="0"/>
          </a:p>
          <a:p>
            <a:r>
              <a:rPr lang="en-US" baseline="0" dirty="0"/>
              <a:t>It’s not so much that we are against it ... It’s more we are for a Christian Culture.  </a:t>
            </a:r>
          </a:p>
          <a:p>
            <a:endParaRPr lang="en-US" baseline="0" dirty="0"/>
          </a:p>
          <a:p>
            <a:r>
              <a:rPr lang="en-US" baseline="0" dirty="0"/>
              <a:t>The world’s culture always leaves you meaningless, cut-throat, dog-eat-dog, survival of the fittest, and trampling on the little guy.  </a:t>
            </a:r>
          </a:p>
          <a:p>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4</a:t>
            </a:fld>
            <a:endParaRPr lang="en-US"/>
          </a:p>
        </p:txBody>
      </p:sp>
    </p:spTree>
    <p:extLst>
      <p:ext uri="{BB962C8B-B14F-4D97-AF65-F5344CB8AC3E}">
        <p14:creationId xmlns:p14="http://schemas.microsoft.com/office/powerpoint/2010/main" val="233438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reporter who has a “</a:t>
            </a:r>
            <a:r>
              <a:rPr lang="en-US" dirty="0" err="1"/>
              <a:t>gotcha</a:t>
            </a:r>
            <a:r>
              <a:rPr lang="en-US" dirty="0"/>
              <a:t> question.</a:t>
            </a:r>
            <a:r>
              <a:rPr lang="en-US" baseline="0" dirty="0"/>
              <a:t>”  They tried to trap Jesus and they will try to trap you.  Don’t do the same.  </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5</a:t>
            </a:fld>
            <a:endParaRPr lang="en-US"/>
          </a:p>
        </p:txBody>
      </p:sp>
    </p:spTree>
    <p:extLst>
      <p:ext uri="{BB962C8B-B14F-4D97-AF65-F5344CB8AC3E}">
        <p14:creationId xmlns:p14="http://schemas.microsoft.com/office/powerpoint/2010/main" val="178630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a:t>
            </a:r>
            <a:r>
              <a:rPr lang="en-US" baseline="0" dirty="0"/>
              <a:t> </a:t>
            </a:r>
            <a:r>
              <a:rPr lang="en-US" dirty="0"/>
              <a:t>Archer = https://en.wikipedia.org/wiki/File:Lajos-kassai-hba.jpg</a:t>
            </a:r>
          </a:p>
        </p:txBody>
      </p:sp>
      <p:sp>
        <p:nvSpPr>
          <p:cNvPr id="4" name="Slide Number Placeholder 3"/>
          <p:cNvSpPr>
            <a:spLocks noGrp="1"/>
          </p:cNvSpPr>
          <p:nvPr>
            <p:ph type="sldNum" sz="quarter" idx="10"/>
          </p:nvPr>
        </p:nvSpPr>
        <p:spPr/>
        <p:txBody>
          <a:bodyPr/>
          <a:lstStyle/>
          <a:p>
            <a:fld id="{8E3209C1-D468-4F62-86C2-B982E24CC521}" type="slidenum">
              <a:rPr lang="en-US" smtClean="0"/>
              <a:t>7</a:t>
            </a:fld>
            <a:endParaRPr lang="en-US"/>
          </a:p>
        </p:txBody>
      </p:sp>
    </p:spTree>
    <p:extLst>
      <p:ext uri="{BB962C8B-B14F-4D97-AF65-F5344CB8AC3E}">
        <p14:creationId xmlns:p14="http://schemas.microsoft.com/office/powerpoint/2010/main" val="5794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said </a:t>
            </a:r>
            <a:r>
              <a:rPr lang="en-US" sz="1200" b="0" i="0" u="none" strike="noStrike" kern="1200" baseline="0" dirty="0">
                <a:solidFill>
                  <a:schemeClr val="tx1"/>
                </a:solidFill>
                <a:latin typeface="+mn-lt"/>
                <a:ea typeface="+mn-ea"/>
                <a:cs typeface="+mn-cs"/>
              </a:rPr>
              <a:t>"If the world hates you, keep in mind that it hated me first. (Joh 15:18 NIV)</a:t>
            </a:r>
          </a:p>
          <a:p>
            <a:r>
              <a:rPr lang="en-US" sz="1200" b="0" i="0" u="none" strike="noStrike" kern="1200" baseline="0" dirty="0">
                <a:solidFill>
                  <a:schemeClr val="tx1"/>
                </a:solidFill>
                <a:latin typeface="+mn-lt"/>
                <a:ea typeface="+mn-ea"/>
                <a:cs typeface="+mn-cs"/>
              </a:rPr>
              <a:t>As it is, you do not belong to the world, but I have chosen you out of the world. That is why the world hates you. (Joh 15:19 NIV)</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8</a:t>
            </a:fld>
            <a:endParaRPr lang="en-US"/>
          </a:p>
        </p:txBody>
      </p:sp>
    </p:spTree>
    <p:extLst>
      <p:ext uri="{BB962C8B-B14F-4D97-AF65-F5344CB8AC3E}">
        <p14:creationId xmlns:p14="http://schemas.microsoft.com/office/powerpoint/2010/main" val="395528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and Goliath = https://www.flickr.com/photos/x1brett/2979430694</a:t>
            </a:r>
          </a:p>
        </p:txBody>
      </p:sp>
      <p:sp>
        <p:nvSpPr>
          <p:cNvPr id="4" name="Slide Number Placeholder 3"/>
          <p:cNvSpPr>
            <a:spLocks noGrp="1"/>
          </p:cNvSpPr>
          <p:nvPr>
            <p:ph type="sldNum" sz="quarter" idx="10"/>
          </p:nvPr>
        </p:nvSpPr>
        <p:spPr/>
        <p:txBody>
          <a:bodyPr/>
          <a:lstStyle/>
          <a:p>
            <a:fld id="{8E3209C1-D468-4F62-86C2-B982E24CC521}" type="slidenum">
              <a:rPr lang="en-US" smtClean="0"/>
              <a:t>10</a:t>
            </a:fld>
            <a:endParaRPr lang="en-US"/>
          </a:p>
        </p:txBody>
      </p:sp>
    </p:spTree>
    <p:extLst>
      <p:ext uri="{BB962C8B-B14F-4D97-AF65-F5344CB8AC3E}">
        <p14:creationId xmlns:p14="http://schemas.microsoft.com/office/powerpoint/2010/main" val="408129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https://commons.wikimedia.org/wiki/File:Anton_Robert_Leinweber_%E2%80%93_David_und_Goliath.jpg</a:t>
            </a:r>
          </a:p>
        </p:txBody>
      </p:sp>
      <p:sp>
        <p:nvSpPr>
          <p:cNvPr id="4" name="Slide Number Placeholder 3"/>
          <p:cNvSpPr>
            <a:spLocks noGrp="1"/>
          </p:cNvSpPr>
          <p:nvPr>
            <p:ph type="sldNum" sz="quarter" idx="10"/>
          </p:nvPr>
        </p:nvSpPr>
        <p:spPr/>
        <p:txBody>
          <a:bodyPr/>
          <a:lstStyle/>
          <a:p>
            <a:fld id="{8E3209C1-D468-4F62-86C2-B982E24CC521}" type="slidenum">
              <a:rPr lang="en-US" smtClean="0"/>
              <a:t>11</a:t>
            </a:fld>
            <a:endParaRPr lang="en-US"/>
          </a:p>
        </p:txBody>
      </p:sp>
    </p:spTree>
    <p:extLst>
      <p:ext uri="{BB962C8B-B14F-4D97-AF65-F5344CB8AC3E}">
        <p14:creationId xmlns:p14="http://schemas.microsoft.com/office/powerpoint/2010/main" val="222752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must live counter cultural ... Not anti-cultural.  We must go against the flow, when the flow is going against God.  </a:t>
            </a:r>
          </a:p>
          <a:p>
            <a:endParaRPr lang="en-US" baseline="0" dirty="0"/>
          </a:p>
          <a:p>
            <a:r>
              <a:rPr lang="en-US" baseline="0" dirty="0"/>
              <a:t>Interestingly ... The churches that have gone PC correct, more liberal in their theology ... Decline and die!  Those who stay true to the Book ... Grow.  </a:t>
            </a:r>
            <a:endParaRPr lang="en-US" dirty="0"/>
          </a:p>
        </p:txBody>
      </p:sp>
      <p:sp>
        <p:nvSpPr>
          <p:cNvPr id="4" name="Slide Number Placeholder 3"/>
          <p:cNvSpPr>
            <a:spLocks noGrp="1"/>
          </p:cNvSpPr>
          <p:nvPr>
            <p:ph type="sldNum" sz="quarter" idx="10"/>
          </p:nvPr>
        </p:nvSpPr>
        <p:spPr/>
        <p:txBody>
          <a:bodyPr/>
          <a:lstStyle/>
          <a:p>
            <a:fld id="{8E3209C1-D468-4F62-86C2-B982E24CC521}" type="slidenum">
              <a:rPr lang="en-US" smtClean="0"/>
              <a:t>12</a:t>
            </a:fld>
            <a:endParaRPr lang="en-US"/>
          </a:p>
        </p:txBody>
      </p:sp>
    </p:spTree>
    <p:extLst>
      <p:ext uri="{BB962C8B-B14F-4D97-AF65-F5344CB8AC3E}">
        <p14:creationId xmlns:p14="http://schemas.microsoft.com/office/powerpoint/2010/main" val="4110872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51E7E7-41AA-411F-8845-EC7B7362235F}" type="datetimeFigureOut">
              <a:rPr lang="en-US" smtClean="0"/>
              <a:pPr/>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8F642-182A-47F3-8496-5C1582779F5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ngsForLife-2b.jpg"/>
          <p:cNvPicPr>
            <a:picLocks noChangeAspect="1"/>
          </p:cNvPicPr>
          <p:nvPr userDrawn="1"/>
        </p:nvPicPr>
        <p:blipFill>
          <a:blip r:embed="rId13" cstate="print">
            <a:lum bright="-37000" contrast="-5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1E7E7-41AA-411F-8845-EC7B7362235F}" type="datetimeFigureOut">
              <a:rPr lang="en-US" smtClean="0"/>
              <a:pPr/>
              <a:t>6/23/2021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8F642-182A-47F3-8496-5C1582779F5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ngsForLife-2.jpg"/>
          <p:cNvPicPr>
            <a:picLocks noChangeAspect="1"/>
          </p:cNvPicPr>
          <p:nvPr/>
        </p:nvPicPr>
        <p:blipFill>
          <a:blip r:embed="rId3" cstate="print"/>
          <a:stretch>
            <a:fillRect/>
          </a:stretch>
        </p:blipFill>
        <p:spPr>
          <a:xfrm>
            <a:off x="1524000" y="0"/>
            <a:ext cx="9144000" cy="6858000"/>
          </a:xfrm>
          <a:prstGeom prst="rect">
            <a:avLst/>
          </a:prstGeom>
        </p:spPr>
      </p:pic>
      <p:sp>
        <p:nvSpPr>
          <p:cNvPr id="2" name="Title 1"/>
          <p:cNvSpPr>
            <a:spLocks noGrp="1"/>
          </p:cNvSpPr>
          <p:nvPr>
            <p:ph type="ctrTitle"/>
          </p:nvPr>
        </p:nvSpPr>
        <p:spPr/>
        <p:txBody>
          <a:bodyPr/>
          <a:lstStyle/>
          <a:p>
            <a:r>
              <a:rPr lang="en-US" dirty="0"/>
              <a:t>;</a:t>
            </a:r>
          </a:p>
        </p:txBody>
      </p:sp>
      <p:sp>
        <p:nvSpPr>
          <p:cNvPr id="3" name="Subtitle 2"/>
          <p:cNvSpPr>
            <a:spLocks noGrp="1"/>
          </p:cNvSpPr>
          <p:nvPr>
            <p:ph type="subTitle" idx="1"/>
          </p:nvPr>
        </p:nvSpPr>
        <p:spPr/>
        <p:txBody>
          <a:bodyPr/>
          <a:lstStyle/>
          <a:p>
            <a:endParaRPr lang="en-US"/>
          </a:p>
        </p:txBody>
      </p:sp>
      <p:pic>
        <p:nvPicPr>
          <p:cNvPr id="5" name="Picture 4" descr="SongsForLife-2b.jpg"/>
          <p:cNvPicPr>
            <a:picLocks noChangeAspect="1"/>
          </p:cNvPicPr>
          <p:nvPr/>
        </p:nvPicPr>
        <p:blipFill>
          <a:blip r:embed="rId4" cstate="print"/>
          <a:stretch>
            <a:fillRect/>
          </a:stretch>
        </p:blipFill>
        <p:spPr>
          <a:xfrm>
            <a:off x="1524000" y="0"/>
            <a:ext cx="9144000" cy="6858000"/>
          </a:xfrm>
          <a:prstGeom prst="rect">
            <a:avLst/>
          </a:prstGeom>
        </p:spPr>
      </p:pic>
      <p:pic>
        <p:nvPicPr>
          <p:cNvPr id="6" name="Picture 5" descr="SongsForLife-2.jpg"/>
          <p:cNvPicPr>
            <a:picLocks noChangeAspect="1"/>
          </p:cNvPicPr>
          <p:nvPr/>
        </p:nvPicPr>
        <p:blipFill>
          <a:blip r:embed="rId3" cstate="print"/>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9DF0D8B-2362-454A-951C-3CE9AA69F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9878"/>
          <a:stretch/>
        </p:blipFill>
        <p:spPr>
          <a:xfrm>
            <a:off x="5410200" y="1"/>
            <a:ext cx="6848959" cy="6858000"/>
          </a:xfrm>
          <a:prstGeom prst="rect">
            <a:avLst/>
          </a:prstGeom>
        </p:spPr>
      </p:pic>
      <p:sp>
        <p:nvSpPr>
          <p:cNvPr id="35842" name="Rectangle 2"/>
          <p:cNvSpPr>
            <a:spLocks noGrp="1" noChangeArrowheads="1"/>
          </p:cNvSpPr>
          <p:nvPr>
            <p:ph type="title"/>
          </p:nvPr>
        </p:nvSpPr>
        <p:spPr/>
        <p:txBody>
          <a:bodyPr/>
          <a:lstStyle/>
          <a:p>
            <a:pPr algn="l" eaLnBrk="1" hangingPunct="1">
              <a:defRPr/>
            </a:pPr>
            <a:r>
              <a:rPr lang="en-US"/>
              <a:t>Second: They Want to Slay Us</a:t>
            </a:r>
          </a:p>
        </p:txBody>
      </p:sp>
      <p:sp>
        <p:nvSpPr>
          <p:cNvPr id="35843" name="Rectangle 3"/>
          <p:cNvSpPr>
            <a:spLocks noGrp="1" noChangeArrowheads="1"/>
          </p:cNvSpPr>
          <p:nvPr>
            <p:ph idx="1"/>
          </p:nvPr>
        </p:nvSpPr>
        <p:spPr>
          <a:xfrm>
            <a:off x="609600" y="1600201"/>
            <a:ext cx="5410200" cy="4525963"/>
          </a:xfrm>
        </p:spPr>
        <p:txBody>
          <a:bodyPr/>
          <a:lstStyle/>
          <a:p>
            <a:pPr marL="0" indent="0">
              <a:lnSpc>
                <a:spcPct val="90000"/>
              </a:lnSpc>
              <a:defRPr/>
            </a:pPr>
            <a:r>
              <a:rPr lang="en-US" sz="4000" dirty="0"/>
              <a:t> 14 The wicked draw the sword and bend the bow to bring down the poor and needy, to slay those whose ways are upright.</a:t>
            </a:r>
            <a:r>
              <a:rPr lang="en-US" sz="4000" b="0" dirty="0"/>
              <a:t> </a:t>
            </a:r>
            <a:r>
              <a:rPr lang="en-US" sz="4000" dirty="0"/>
              <a:t>15</a:t>
            </a:r>
            <a:r>
              <a:rPr lang="en-US" sz="4000" dirty="0">
                <a:solidFill>
                  <a:srgbClr val="FFFF00"/>
                </a:solidFill>
              </a:rPr>
              <a:t> But</a:t>
            </a:r>
            <a:r>
              <a:rPr lang="en-US" sz="4000" dirty="0"/>
              <a:t> </a:t>
            </a:r>
            <a:r>
              <a:rPr lang="en-US" sz="4000" dirty="0">
                <a:solidFill>
                  <a:srgbClr val="FFFF00"/>
                </a:solidFill>
              </a:rPr>
              <a:t>their swords will</a:t>
            </a:r>
            <a:r>
              <a:rPr lang="en-US" sz="4000" dirty="0"/>
              <a:t> </a:t>
            </a:r>
            <a:r>
              <a:rPr lang="en-US" sz="4000" dirty="0">
                <a:solidFill>
                  <a:srgbClr val="FFFF00"/>
                </a:solidFill>
              </a:rPr>
              <a:t>pierce their own </a:t>
            </a:r>
            <a:r>
              <a:rPr lang="en-US" sz="4000" dirty="0"/>
              <a:t>hearts, and their </a:t>
            </a:r>
            <a:br>
              <a:rPr lang="en-US" sz="4000" dirty="0"/>
            </a:br>
            <a:r>
              <a:rPr lang="en-US" sz="4000" dirty="0"/>
              <a:t>bows will be broken.</a:t>
            </a:r>
          </a:p>
          <a:p>
            <a:pPr marL="0" indent="0">
              <a:lnSpc>
                <a:spcPct val="90000"/>
              </a:lnSpc>
              <a:defRPr/>
            </a:pPr>
            <a:r>
              <a:rPr lang="en-US" dirty="0">
                <a:solidFill>
                  <a:srgbClr val="FFFF00"/>
                </a:solidFill>
              </a:rPr>
              <a:t>  </a:t>
            </a:r>
          </a:p>
          <a:p>
            <a:pPr marL="0" indent="0">
              <a:lnSpc>
                <a:spcPct val="90000"/>
              </a:lnSpc>
              <a:defRPr/>
            </a:pPr>
            <a:r>
              <a:rPr lang="en-US" dirty="0">
                <a:solidFill>
                  <a:srgbClr val="FFFF00"/>
                </a:solidFill>
              </a:rPr>
              <a:t> </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5298"/>
          <a:stretch/>
        </p:blipFill>
        <p:spPr>
          <a:xfrm>
            <a:off x="5562600" y="0"/>
            <a:ext cx="8096250" cy="7364473"/>
          </a:xfrm>
          <a:prstGeom prst="rect">
            <a:avLst/>
          </a:prstGeom>
        </p:spPr>
      </p:pic>
      <p:sp>
        <p:nvSpPr>
          <p:cNvPr id="37890" name="Rectangle 2"/>
          <p:cNvSpPr>
            <a:spLocks noGrp="1" noChangeArrowheads="1"/>
          </p:cNvSpPr>
          <p:nvPr>
            <p:ph type="title"/>
          </p:nvPr>
        </p:nvSpPr>
        <p:spPr/>
        <p:txBody>
          <a:bodyPr/>
          <a:lstStyle/>
          <a:p>
            <a:pPr algn="l" eaLnBrk="1" hangingPunct="1">
              <a:defRPr/>
            </a:pPr>
            <a:r>
              <a:rPr lang="en-US"/>
              <a:t>Second: They Want to Slay Us</a:t>
            </a:r>
          </a:p>
        </p:txBody>
      </p:sp>
      <p:sp>
        <p:nvSpPr>
          <p:cNvPr id="37891" name="Rectangle 3"/>
          <p:cNvSpPr>
            <a:spLocks noGrp="1" noChangeArrowheads="1"/>
          </p:cNvSpPr>
          <p:nvPr>
            <p:ph idx="1"/>
          </p:nvPr>
        </p:nvSpPr>
        <p:spPr>
          <a:xfrm>
            <a:off x="609600" y="1600201"/>
            <a:ext cx="5410200" cy="4525963"/>
          </a:xfrm>
        </p:spPr>
        <p:txBody>
          <a:bodyPr>
            <a:noAutofit/>
          </a:bodyPr>
          <a:lstStyle/>
          <a:p>
            <a:pPr marL="0" indent="0">
              <a:lnSpc>
                <a:spcPct val="90000"/>
              </a:lnSpc>
              <a:defRPr/>
            </a:pPr>
            <a:r>
              <a:rPr lang="en-US" sz="4000" dirty="0"/>
              <a:t> 14 The wicked draw the sword and bend the bow to bring down the poor and needy, to slay those whose ways are upright.</a:t>
            </a:r>
            <a:r>
              <a:rPr lang="en-US" sz="4000" b="0" dirty="0"/>
              <a:t> </a:t>
            </a:r>
            <a:r>
              <a:rPr lang="en-US" sz="4000" dirty="0"/>
              <a:t>15</a:t>
            </a:r>
            <a:r>
              <a:rPr lang="en-US" sz="4000" dirty="0">
                <a:solidFill>
                  <a:srgbClr val="FFFF00"/>
                </a:solidFill>
              </a:rPr>
              <a:t> But</a:t>
            </a:r>
            <a:r>
              <a:rPr lang="en-US" sz="4000" dirty="0"/>
              <a:t> </a:t>
            </a:r>
            <a:r>
              <a:rPr lang="en-US" sz="4000" dirty="0">
                <a:solidFill>
                  <a:srgbClr val="FFFF00"/>
                </a:solidFill>
              </a:rPr>
              <a:t>their swords will</a:t>
            </a:r>
            <a:r>
              <a:rPr lang="en-US" sz="4000" dirty="0"/>
              <a:t> </a:t>
            </a:r>
            <a:r>
              <a:rPr lang="en-US" sz="4000" dirty="0">
                <a:solidFill>
                  <a:srgbClr val="FFFF00"/>
                </a:solidFill>
              </a:rPr>
              <a:t>pierce their own </a:t>
            </a:r>
            <a:r>
              <a:rPr lang="en-US" sz="4000" dirty="0"/>
              <a:t>hearts</a:t>
            </a:r>
            <a:r>
              <a:rPr lang="en-US" sz="4000" dirty="0">
                <a:solidFill>
                  <a:srgbClr val="FFFF00"/>
                </a:solidFill>
              </a:rPr>
              <a:t>,</a:t>
            </a:r>
            <a:r>
              <a:rPr lang="en-US" sz="4000" dirty="0"/>
              <a:t> and their </a:t>
            </a:r>
            <a:br>
              <a:rPr lang="en-US" sz="4000" dirty="0"/>
            </a:br>
            <a:r>
              <a:rPr lang="en-US" sz="4000" dirty="0"/>
              <a:t>bows will be broken.</a:t>
            </a:r>
          </a:p>
          <a:p>
            <a:pPr marL="0" indent="0">
              <a:lnSpc>
                <a:spcPct val="90000"/>
              </a:lnSpc>
              <a:defRPr/>
            </a:pPr>
            <a:r>
              <a:rPr lang="en-US" sz="4000" dirty="0">
                <a:solidFill>
                  <a:srgbClr val="FFFF00"/>
                </a:solidFill>
              </a:rPr>
              <a:t>  </a:t>
            </a:r>
          </a:p>
          <a:p>
            <a:pPr marL="0" indent="0">
              <a:lnSpc>
                <a:spcPct val="90000"/>
              </a:lnSpc>
              <a:defRPr/>
            </a:pPr>
            <a:r>
              <a:rPr lang="en-US" sz="4000" dirty="0">
                <a:solidFill>
                  <a:srgbClr val="FFFF00"/>
                </a:solidFill>
              </a:rPr>
              <a:t> </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7"/>
          <p:cNvSpPr>
            <a:spLocks noChangeArrowheads="1"/>
          </p:cNvSpPr>
          <p:nvPr/>
        </p:nvSpPr>
        <p:spPr bwMode="auto">
          <a:xfrm>
            <a:off x="1905000" y="762000"/>
            <a:ext cx="8763000" cy="1905000"/>
          </a:xfrm>
          <a:prstGeom prst="homePlate">
            <a:avLst>
              <a:gd name="adj" fmla="val 133880"/>
            </a:avLst>
          </a:prstGeom>
          <a:solidFill>
            <a:srgbClr val="720000">
              <a:alpha val="50195"/>
            </a:srgbClr>
          </a:solidFill>
          <a:ln w="9525">
            <a:noFill/>
            <a:miter lim="800000"/>
            <a:headEnd/>
            <a:tailEnd/>
          </a:ln>
        </p:spPr>
        <p:txBody>
          <a:bodyPr wrap="none" anchor="ctr"/>
          <a:lstStyle/>
          <a:p>
            <a:endParaRPr lang="en-US"/>
          </a:p>
        </p:txBody>
      </p:sp>
      <p:sp>
        <p:nvSpPr>
          <p:cNvPr id="8194" name="Rectangle 2"/>
          <p:cNvSpPr>
            <a:spLocks noGrp="1" noChangeArrowheads="1"/>
          </p:cNvSpPr>
          <p:nvPr>
            <p:ph type="title"/>
          </p:nvPr>
        </p:nvSpPr>
        <p:spPr>
          <a:xfrm>
            <a:off x="1905000" y="762000"/>
            <a:ext cx="7010400" cy="2057400"/>
          </a:xfrm>
        </p:spPr>
        <p:txBody>
          <a:bodyPr/>
          <a:lstStyle/>
          <a:p>
            <a:pPr algn="l" eaLnBrk="1" hangingPunct="1">
              <a:defRPr/>
            </a:pPr>
            <a:r>
              <a:rPr lang="en-US" dirty="0"/>
              <a:t>And So How Must We Live</a:t>
            </a:r>
            <a:br>
              <a:rPr lang="en-US" dirty="0"/>
            </a:br>
            <a:r>
              <a:rPr lang="en-US" dirty="0"/>
              <a:t>to Find MEANING?</a:t>
            </a:r>
          </a:p>
        </p:txBody>
      </p:sp>
    </p:spTree>
    <p:extLst>
      <p:ext uri="{BB962C8B-B14F-4D97-AF65-F5344CB8AC3E}">
        <p14:creationId xmlns:p14="http://schemas.microsoft.com/office/powerpoint/2010/main" val="1199001773"/>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7"/>
          <p:cNvSpPr>
            <a:spLocks noChangeArrowheads="1"/>
          </p:cNvSpPr>
          <p:nvPr/>
        </p:nvSpPr>
        <p:spPr bwMode="auto">
          <a:xfrm>
            <a:off x="1905000" y="762000"/>
            <a:ext cx="8763000" cy="1905000"/>
          </a:xfrm>
          <a:prstGeom prst="homePlate">
            <a:avLst>
              <a:gd name="adj" fmla="val 133880"/>
            </a:avLst>
          </a:prstGeom>
          <a:solidFill>
            <a:srgbClr val="720000">
              <a:alpha val="50195"/>
            </a:srgbClr>
          </a:solidFill>
          <a:ln w="9525">
            <a:noFill/>
            <a:miter lim="800000"/>
            <a:headEnd/>
            <a:tailEnd/>
          </a:ln>
        </p:spPr>
        <p:txBody>
          <a:bodyPr wrap="none" anchor="ctr"/>
          <a:lstStyle/>
          <a:p>
            <a:endParaRPr lang="en-US"/>
          </a:p>
        </p:txBody>
      </p:sp>
      <p:sp>
        <p:nvSpPr>
          <p:cNvPr id="8194" name="Rectangle 2"/>
          <p:cNvSpPr>
            <a:spLocks noGrp="1" noChangeArrowheads="1"/>
          </p:cNvSpPr>
          <p:nvPr>
            <p:ph type="title"/>
          </p:nvPr>
        </p:nvSpPr>
        <p:spPr>
          <a:xfrm>
            <a:off x="1905000" y="762000"/>
            <a:ext cx="7010400" cy="2057400"/>
          </a:xfrm>
        </p:spPr>
        <p:txBody>
          <a:bodyPr/>
          <a:lstStyle/>
          <a:p>
            <a:pPr algn="l" eaLnBrk="1" hangingPunct="1">
              <a:defRPr/>
            </a:pPr>
            <a:r>
              <a:rPr lang="en-US" dirty="0"/>
              <a:t>And So How Must We Live</a:t>
            </a:r>
            <a:br>
              <a:rPr lang="en-US" dirty="0"/>
            </a:br>
            <a:r>
              <a:rPr lang="en-US" dirty="0"/>
              <a:t>to Find MEANING?</a:t>
            </a:r>
          </a:p>
        </p:txBody>
      </p:sp>
      <p:sp>
        <p:nvSpPr>
          <p:cNvPr id="8200" name="AutoShape 8"/>
          <p:cNvSpPr>
            <a:spLocks noChangeArrowheads="1"/>
          </p:cNvSpPr>
          <p:nvPr/>
        </p:nvSpPr>
        <p:spPr bwMode="auto">
          <a:xfrm flipH="1">
            <a:off x="2895600" y="4724400"/>
            <a:ext cx="7772400" cy="1219200"/>
          </a:xfrm>
          <a:prstGeom prst="homePlate">
            <a:avLst>
              <a:gd name="adj" fmla="val 130541"/>
            </a:avLst>
          </a:prstGeom>
          <a:solidFill>
            <a:srgbClr val="720000">
              <a:alpha val="50195"/>
            </a:srgbClr>
          </a:solidFill>
          <a:ln w="9525">
            <a:noFill/>
            <a:miter lim="800000"/>
            <a:headEnd/>
            <a:tailEnd/>
          </a:ln>
        </p:spPr>
        <p:txBody>
          <a:bodyPr wrap="none" anchor="ctr"/>
          <a:lstStyle/>
          <a:p>
            <a:endParaRPr lang="en-US"/>
          </a:p>
        </p:txBody>
      </p:sp>
      <p:sp>
        <p:nvSpPr>
          <p:cNvPr id="8198" name="Rectangle 6"/>
          <p:cNvSpPr>
            <a:spLocks noChangeArrowheads="1"/>
          </p:cNvSpPr>
          <p:nvPr/>
        </p:nvSpPr>
        <p:spPr bwMode="auto">
          <a:xfrm>
            <a:off x="4038600" y="4724400"/>
            <a:ext cx="8229600" cy="1143000"/>
          </a:xfrm>
          <a:prstGeom prst="rect">
            <a:avLst/>
          </a:prstGeom>
          <a:noFill/>
          <a:ln w="9525">
            <a:noFill/>
            <a:miter lim="800000"/>
            <a:headEnd/>
            <a:tailEnd/>
          </a:ln>
          <a:effectLst>
            <a:outerShdw dist="53882" dir="2700000" algn="ctr" rotWithShape="0">
              <a:schemeClr val="tx1"/>
            </a:outerShdw>
          </a:effectLst>
        </p:spPr>
        <p:txBody>
          <a:bodyPr anchor="ctr"/>
          <a:lstStyle/>
          <a:p>
            <a:pPr>
              <a:defRPr/>
            </a:pPr>
            <a:r>
              <a:rPr lang="en-US" sz="4000" b="1" dirty="0">
                <a:solidFill>
                  <a:srgbClr val="FFFF00"/>
                </a:solidFill>
                <a:latin typeface="Arial" pitchFamily="34" charset="0"/>
              </a:rPr>
              <a:t>Answer: Counter Culture</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defRPr/>
            </a:pPr>
            <a:r>
              <a:rPr lang="en-US" dirty="0"/>
              <a:t>1. Live Content with God’s </a:t>
            </a:r>
            <a:r>
              <a:rPr lang="en-US" u="sng" dirty="0">
                <a:solidFill>
                  <a:srgbClr val="FFFF00"/>
                </a:solidFill>
              </a:rPr>
              <a:t>Little</a:t>
            </a:r>
          </a:p>
        </p:txBody>
      </p:sp>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1180710"/>
            <a:ext cx="6248400" cy="5693855"/>
          </a:xfrm>
          <a:prstGeom prst="rect">
            <a:avLst/>
          </a:prstGeom>
        </p:spPr>
      </p:pic>
      <p:sp>
        <p:nvSpPr>
          <p:cNvPr id="9218" name="Rectangle 2"/>
          <p:cNvSpPr>
            <a:spLocks noGrp="1" noChangeArrowheads="1"/>
          </p:cNvSpPr>
          <p:nvPr>
            <p:ph type="title"/>
          </p:nvPr>
        </p:nvSpPr>
        <p:spPr/>
        <p:txBody>
          <a:bodyPr/>
          <a:lstStyle/>
          <a:p>
            <a:pPr algn="l">
              <a:defRPr/>
            </a:pPr>
            <a:r>
              <a:rPr lang="en-US" dirty="0"/>
              <a:t>1. Live Content with God’s </a:t>
            </a:r>
            <a:r>
              <a:rPr lang="en-US" u="sng" dirty="0">
                <a:solidFill>
                  <a:srgbClr val="FFFF00"/>
                </a:solidFill>
              </a:rPr>
              <a:t>Little</a:t>
            </a:r>
            <a:endParaRPr lang="en-US" dirty="0"/>
          </a:p>
        </p:txBody>
      </p:sp>
      <p:sp>
        <p:nvSpPr>
          <p:cNvPr id="9219" name="Rectangle 3"/>
          <p:cNvSpPr>
            <a:spLocks noGrp="1" noChangeArrowheads="1"/>
          </p:cNvSpPr>
          <p:nvPr>
            <p:ph idx="1"/>
          </p:nvPr>
        </p:nvSpPr>
        <p:spPr>
          <a:xfrm>
            <a:off x="6096000" y="1600201"/>
            <a:ext cx="5486400" cy="4525963"/>
          </a:xfrm>
        </p:spPr>
        <p:txBody>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dirty="0"/>
          </a:p>
        </p:txBody>
      </p:sp>
    </p:spTree>
    <p:extLst>
      <p:ext uri="{BB962C8B-B14F-4D97-AF65-F5344CB8AC3E}">
        <p14:creationId xmlns:p14="http://schemas.microsoft.com/office/powerpoint/2010/main" val="1919769052"/>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85800" y="1981200"/>
            <a:ext cx="3737643" cy="2689119"/>
          </a:xfrm>
          <a:prstGeom prst="rect">
            <a:avLst/>
          </a:prstGeom>
        </p:spPr>
      </p:pic>
      <p:sp>
        <p:nvSpPr>
          <p:cNvPr id="9218" name="Rectangle 2"/>
          <p:cNvSpPr>
            <a:spLocks noGrp="1" noChangeArrowheads="1"/>
          </p:cNvSpPr>
          <p:nvPr>
            <p:ph type="title"/>
          </p:nvPr>
        </p:nvSpPr>
        <p:spPr/>
        <p:txBody>
          <a:bodyPr/>
          <a:lstStyle/>
          <a:p>
            <a:pPr algn="l">
              <a:defRPr/>
            </a:pPr>
            <a:r>
              <a:rPr lang="en-US" dirty="0"/>
              <a:t>1. Live Content with God’s </a:t>
            </a:r>
            <a:r>
              <a:rPr lang="en-US" u="sng" dirty="0">
                <a:solidFill>
                  <a:srgbClr val="FFFF00"/>
                </a:solidFill>
              </a:rPr>
              <a:t>Little</a:t>
            </a:r>
            <a:endParaRPr lang="en-US" dirty="0"/>
          </a:p>
        </p:txBody>
      </p:sp>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pic>
        <p:nvPicPr>
          <p:cNvPr id="2" name="Picture 1"/>
          <p:cNvPicPr>
            <a:picLocks noChangeAspect="1"/>
          </p:cNvPicPr>
          <p:nvPr/>
        </p:nvPicPr>
        <p:blipFill>
          <a:blip r:embed="rId3"/>
          <a:stretch>
            <a:fillRect/>
          </a:stretch>
        </p:blipFill>
        <p:spPr>
          <a:xfrm>
            <a:off x="1524000" y="2895600"/>
            <a:ext cx="4347243" cy="3127707"/>
          </a:xfrm>
          <a:prstGeom prst="rect">
            <a:avLst/>
          </a:prstGeom>
        </p:spPr>
      </p:pic>
    </p:spTree>
    <p:extLst>
      <p:ext uri="{BB962C8B-B14F-4D97-AF65-F5344CB8AC3E}">
        <p14:creationId xmlns:p14="http://schemas.microsoft.com/office/powerpoint/2010/main" val="176139142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119"/>
          <a:stretch/>
        </p:blipFill>
        <p:spPr>
          <a:xfrm>
            <a:off x="-76200" y="-16080"/>
            <a:ext cx="6542700" cy="6835980"/>
          </a:xfrm>
          <a:prstGeom prst="rect">
            <a:avLst/>
          </a:prstGeom>
        </p:spPr>
      </p:pic>
      <p:sp>
        <p:nvSpPr>
          <p:cNvPr id="9218" name="Rectangle 2"/>
          <p:cNvSpPr>
            <a:spLocks noGrp="1" noChangeArrowheads="1"/>
          </p:cNvSpPr>
          <p:nvPr>
            <p:ph type="title"/>
          </p:nvPr>
        </p:nvSpPr>
        <p:spPr/>
        <p:txBody>
          <a:bodyPr/>
          <a:lstStyle/>
          <a:p>
            <a:pPr algn="l">
              <a:defRPr/>
            </a:pPr>
            <a:r>
              <a:rPr lang="en-US" dirty="0"/>
              <a:t>1. Live Content with God’s </a:t>
            </a:r>
            <a:r>
              <a:rPr lang="en-US" u="sng" dirty="0">
                <a:solidFill>
                  <a:srgbClr val="FFFF00"/>
                </a:solidFill>
              </a:rPr>
              <a:t>Little</a:t>
            </a:r>
            <a:endParaRPr lang="en-US" dirty="0"/>
          </a:p>
        </p:txBody>
      </p:sp>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spTree>
    <p:extLst>
      <p:ext uri="{BB962C8B-B14F-4D97-AF65-F5344CB8AC3E}">
        <p14:creationId xmlns:p14="http://schemas.microsoft.com/office/powerpoint/2010/main" val="1837991137"/>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a:defRPr/>
            </a:pPr>
            <a:r>
              <a:rPr lang="en-US" dirty="0"/>
              <a:t>1. Live Content with God’s </a:t>
            </a:r>
            <a:r>
              <a:rPr lang="en-US" u="sng" dirty="0">
                <a:solidFill>
                  <a:srgbClr val="FFFF00"/>
                </a:solidFill>
              </a:rPr>
              <a:t>Little</a:t>
            </a:r>
            <a:endParaRPr lang="en-US" dirty="0"/>
          </a:p>
        </p:txBody>
      </p:sp>
      <p:pic>
        <p:nvPicPr>
          <p:cNvPr id="5" name="Picture 4"/>
          <p:cNvPicPr>
            <a:picLocks noChangeAspect="1"/>
          </p:cNvPicPr>
          <p:nvPr/>
        </p:nvPicPr>
        <p:blipFill>
          <a:blip r:embed="rId3"/>
          <a:stretch>
            <a:fillRect/>
          </a:stretch>
        </p:blipFill>
        <p:spPr>
          <a:xfrm>
            <a:off x="1" y="1107574"/>
            <a:ext cx="8305800" cy="5750426"/>
          </a:xfrm>
          <a:prstGeom prst="rect">
            <a:avLst/>
          </a:prstGeom>
        </p:spPr>
      </p:pic>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spTree>
    <p:extLst>
      <p:ext uri="{BB962C8B-B14F-4D97-AF65-F5344CB8AC3E}">
        <p14:creationId xmlns:p14="http://schemas.microsoft.com/office/powerpoint/2010/main" val="3228232870"/>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a:defRPr/>
            </a:pPr>
            <a:r>
              <a:rPr lang="en-US" dirty="0"/>
              <a:t>1. Live Content</a:t>
            </a:r>
            <a:r>
              <a:rPr lang="en-US" dirty="0">
                <a:solidFill>
                  <a:srgbClr val="FFFF00"/>
                </a:solidFill>
              </a:rPr>
              <a:t> </a:t>
            </a:r>
            <a:r>
              <a:rPr lang="en-US" dirty="0"/>
              <a:t>with God’s </a:t>
            </a:r>
            <a:r>
              <a:rPr lang="en-US" u="sng" dirty="0">
                <a:solidFill>
                  <a:srgbClr val="FFFF00"/>
                </a:solidFill>
              </a:rPr>
              <a:t>Little</a:t>
            </a:r>
          </a:p>
        </p:txBody>
      </p:sp>
      <p:pic>
        <p:nvPicPr>
          <p:cNvPr id="5" name="Picture 4"/>
          <p:cNvPicPr>
            <a:picLocks noChangeAspect="1"/>
          </p:cNvPicPr>
          <p:nvPr/>
        </p:nvPicPr>
        <p:blipFill>
          <a:blip r:embed="rId3"/>
          <a:stretch>
            <a:fillRect/>
          </a:stretch>
        </p:blipFill>
        <p:spPr>
          <a:xfrm>
            <a:off x="1" y="1107574"/>
            <a:ext cx="8305800" cy="5750426"/>
          </a:xfrm>
          <a:prstGeom prst="rect">
            <a:avLst/>
          </a:prstGeom>
        </p:spPr>
      </p:pic>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sp>
        <p:nvSpPr>
          <p:cNvPr id="6" name="TextBox 5"/>
          <p:cNvSpPr txBox="1"/>
          <p:nvPr/>
        </p:nvSpPr>
        <p:spPr>
          <a:xfrm>
            <a:off x="5943600" y="1295400"/>
            <a:ext cx="5791200" cy="3046988"/>
          </a:xfrm>
          <a:prstGeom prst="rect">
            <a:avLst/>
          </a:prstGeom>
          <a:solidFill>
            <a:srgbClr val="FF0000"/>
          </a:solidFill>
          <a:effectLst>
            <a:softEdge rad="152400"/>
          </a:effectLst>
        </p:spPr>
        <p:txBody>
          <a:bodyPr wrap="square" rtlCol="0">
            <a:spAutoFit/>
          </a:bodyPr>
          <a:lstStyle/>
          <a:p>
            <a:pPr algn="ctr"/>
            <a:br>
              <a:rPr lang="en-US" sz="3600" b="1" dirty="0">
                <a:solidFill>
                  <a:schemeClr val="bg1"/>
                </a:solidFill>
              </a:rPr>
            </a:br>
            <a:r>
              <a:rPr lang="en-US" sz="4000" b="1" dirty="0">
                <a:solidFill>
                  <a:schemeClr val="bg1"/>
                </a:solidFill>
              </a:rPr>
              <a:t>I have learned to be content whatever the circumstances. Phil 4:11 </a:t>
            </a:r>
            <a:br>
              <a:rPr lang="en-US" sz="3600" b="1" dirty="0">
                <a:solidFill>
                  <a:schemeClr val="bg1"/>
                </a:solidFill>
              </a:rPr>
            </a:br>
            <a:endParaRPr lang="en-US" sz="3600" b="1" dirty="0">
              <a:solidFill>
                <a:schemeClr val="bg1"/>
              </a:solidFill>
            </a:endParaRPr>
          </a:p>
        </p:txBody>
      </p:sp>
    </p:spTree>
    <p:extLst>
      <p:ext uri="{BB962C8B-B14F-4D97-AF65-F5344CB8AC3E}">
        <p14:creationId xmlns:p14="http://schemas.microsoft.com/office/powerpoint/2010/main" val="271373675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ngsForLife-2.jpg"/>
          <p:cNvPicPr>
            <a:picLocks noChangeAspect="1"/>
          </p:cNvPicPr>
          <p:nvPr/>
        </p:nvPicPr>
        <p:blipFill>
          <a:blip r:embed="rId3" cstate="print"/>
          <a:stretch>
            <a:fillRect/>
          </a:stretch>
        </p:blipFill>
        <p:spPr>
          <a:xfrm>
            <a:off x="1524000" y="0"/>
            <a:ext cx="9144000" cy="6858000"/>
          </a:xfrm>
          <a:prstGeom prst="rect">
            <a:avLst/>
          </a:prstGeom>
        </p:spPr>
      </p:pic>
      <p:sp>
        <p:nvSpPr>
          <p:cNvPr id="2" name="Title 1"/>
          <p:cNvSpPr>
            <a:spLocks noGrp="1"/>
          </p:cNvSpPr>
          <p:nvPr>
            <p:ph type="ctrTitle"/>
          </p:nvPr>
        </p:nvSpPr>
        <p:spPr/>
        <p:txBody>
          <a:bodyPr/>
          <a:lstStyle/>
          <a:p>
            <a:r>
              <a:rPr lang="en-US" dirty="0"/>
              <a:t>;</a:t>
            </a:r>
          </a:p>
        </p:txBody>
      </p:sp>
      <p:sp>
        <p:nvSpPr>
          <p:cNvPr id="3" name="Subtitle 2"/>
          <p:cNvSpPr>
            <a:spLocks noGrp="1"/>
          </p:cNvSpPr>
          <p:nvPr>
            <p:ph type="subTitle" idx="1"/>
          </p:nvPr>
        </p:nvSpPr>
        <p:spPr/>
        <p:txBody>
          <a:bodyPr/>
          <a:lstStyle/>
          <a:p>
            <a:endParaRPr lang="en-US"/>
          </a:p>
        </p:txBody>
      </p:sp>
      <p:pic>
        <p:nvPicPr>
          <p:cNvPr id="5" name="Picture 4" descr="SongsForLife-2b.jpg"/>
          <p:cNvPicPr>
            <a:picLocks noChangeAspect="1"/>
          </p:cNvPicPr>
          <p:nvPr/>
        </p:nvPicPr>
        <p:blipFill>
          <a:blip r:embed="rId4" cstate="print"/>
          <a:stretch>
            <a:fillRect/>
          </a:stretch>
        </p:blipFill>
        <p:spPr>
          <a:xfrm>
            <a:off x="1524000" y="0"/>
            <a:ext cx="9144000" cy="6858000"/>
          </a:xfrm>
          <a:prstGeom prst="rect">
            <a:avLst/>
          </a:prstGeom>
        </p:spPr>
      </p:pic>
      <p:pic>
        <p:nvPicPr>
          <p:cNvPr id="6" name="Picture 5" descr="SongsForLife-2.jpg"/>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847079058"/>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a:defRPr/>
            </a:pPr>
            <a:r>
              <a:rPr lang="en-US" dirty="0"/>
              <a:t>1. Live Content</a:t>
            </a:r>
            <a:r>
              <a:rPr lang="en-US" dirty="0">
                <a:solidFill>
                  <a:srgbClr val="FFFF00"/>
                </a:solidFill>
              </a:rPr>
              <a:t> </a:t>
            </a:r>
            <a:r>
              <a:rPr lang="en-US" dirty="0"/>
              <a:t>with God’s </a:t>
            </a:r>
            <a:r>
              <a:rPr lang="en-US" u="sng" dirty="0">
                <a:solidFill>
                  <a:srgbClr val="FFFF00"/>
                </a:solidFill>
              </a:rPr>
              <a:t>Little</a:t>
            </a:r>
          </a:p>
        </p:txBody>
      </p:sp>
      <p:pic>
        <p:nvPicPr>
          <p:cNvPr id="5" name="Picture 4"/>
          <p:cNvPicPr>
            <a:picLocks noChangeAspect="1"/>
          </p:cNvPicPr>
          <p:nvPr/>
        </p:nvPicPr>
        <p:blipFill>
          <a:blip r:embed="rId3"/>
          <a:stretch>
            <a:fillRect/>
          </a:stretch>
        </p:blipFill>
        <p:spPr>
          <a:xfrm>
            <a:off x="1" y="1107574"/>
            <a:ext cx="8305800" cy="5750426"/>
          </a:xfrm>
          <a:prstGeom prst="rect">
            <a:avLst/>
          </a:prstGeom>
        </p:spPr>
      </p:pic>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sp>
        <p:nvSpPr>
          <p:cNvPr id="6" name="TextBox 5"/>
          <p:cNvSpPr txBox="1"/>
          <p:nvPr/>
        </p:nvSpPr>
        <p:spPr>
          <a:xfrm>
            <a:off x="5943600" y="1295400"/>
            <a:ext cx="5791200" cy="3046988"/>
          </a:xfrm>
          <a:prstGeom prst="rect">
            <a:avLst/>
          </a:prstGeom>
          <a:solidFill>
            <a:srgbClr val="FF0000"/>
          </a:solidFill>
          <a:effectLst>
            <a:softEdge rad="152400"/>
          </a:effectLst>
        </p:spPr>
        <p:txBody>
          <a:bodyPr wrap="square" rtlCol="0">
            <a:spAutoFit/>
          </a:bodyPr>
          <a:lstStyle/>
          <a:p>
            <a:pPr algn="ctr"/>
            <a:br>
              <a:rPr lang="en-US" sz="3600" b="1" dirty="0">
                <a:solidFill>
                  <a:schemeClr val="bg1"/>
                </a:solidFill>
              </a:rPr>
            </a:br>
            <a:r>
              <a:rPr lang="en-US" sz="4000" b="1" dirty="0">
                <a:solidFill>
                  <a:schemeClr val="bg1"/>
                </a:solidFill>
              </a:rPr>
              <a:t>But godliness with contentment is </a:t>
            </a:r>
            <a:br>
              <a:rPr lang="en-US" sz="4000" b="1" dirty="0">
                <a:solidFill>
                  <a:schemeClr val="bg1"/>
                </a:solidFill>
              </a:rPr>
            </a:br>
            <a:r>
              <a:rPr lang="en-US" sz="4000" b="1" dirty="0">
                <a:solidFill>
                  <a:schemeClr val="bg1"/>
                </a:solidFill>
              </a:rPr>
              <a:t>great gain.  1 Tim 6:6 </a:t>
            </a:r>
            <a:br>
              <a:rPr lang="en-US" sz="3600" b="1" dirty="0">
                <a:solidFill>
                  <a:schemeClr val="bg1"/>
                </a:solidFill>
              </a:rPr>
            </a:br>
            <a:endParaRPr lang="en-US" sz="3600" b="1" dirty="0">
              <a:solidFill>
                <a:schemeClr val="bg1"/>
              </a:solidFill>
            </a:endParaRPr>
          </a:p>
        </p:txBody>
      </p:sp>
    </p:spTree>
    <p:extLst>
      <p:ext uri="{BB962C8B-B14F-4D97-AF65-F5344CB8AC3E}">
        <p14:creationId xmlns:p14="http://schemas.microsoft.com/office/powerpoint/2010/main" val="1349128407"/>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a:defRPr/>
            </a:pPr>
            <a:r>
              <a:rPr lang="en-US" dirty="0"/>
              <a:t>1. Live Content</a:t>
            </a:r>
            <a:r>
              <a:rPr lang="en-US" dirty="0">
                <a:solidFill>
                  <a:srgbClr val="FFFF00"/>
                </a:solidFill>
              </a:rPr>
              <a:t> </a:t>
            </a:r>
            <a:r>
              <a:rPr lang="en-US" dirty="0"/>
              <a:t>with God’s </a:t>
            </a:r>
            <a:r>
              <a:rPr lang="en-US" u="sng" dirty="0">
                <a:solidFill>
                  <a:srgbClr val="FFFF00"/>
                </a:solidFill>
              </a:rPr>
              <a:t>Little</a:t>
            </a:r>
          </a:p>
        </p:txBody>
      </p:sp>
      <p:pic>
        <p:nvPicPr>
          <p:cNvPr id="5" name="Picture 4"/>
          <p:cNvPicPr>
            <a:picLocks noChangeAspect="1"/>
          </p:cNvPicPr>
          <p:nvPr/>
        </p:nvPicPr>
        <p:blipFill>
          <a:blip r:embed="rId3"/>
          <a:stretch>
            <a:fillRect/>
          </a:stretch>
        </p:blipFill>
        <p:spPr>
          <a:xfrm>
            <a:off x="1" y="1107574"/>
            <a:ext cx="8305800" cy="5750426"/>
          </a:xfrm>
          <a:prstGeom prst="rect">
            <a:avLst/>
          </a:prstGeom>
        </p:spPr>
      </p:pic>
      <p:sp>
        <p:nvSpPr>
          <p:cNvPr id="9219" name="Rectangle 3"/>
          <p:cNvSpPr>
            <a:spLocks noGrp="1" noChangeArrowheads="1"/>
          </p:cNvSpPr>
          <p:nvPr>
            <p:ph idx="1"/>
          </p:nvPr>
        </p:nvSpPr>
        <p:spPr>
          <a:xfrm>
            <a:off x="6096000" y="1600201"/>
            <a:ext cx="5486400" cy="4525963"/>
          </a:xfrm>
        </p:spPr>
        <p:txBody>
          <a:bodyPr>
            <a:normAutofit/>
          </a:bodyPr>
          <a:lstStyle/>
          <a:p>
            <a:pPr marL="0" indent="0">
              <a:defRPr/>
            </a:pPr>
            <a:r>
              <a:rPr lang="en-US" sz="4000" b="0" dirty="0"/>
              <a:t> </a:t>
            </a:r>
            <a:r>
              <a:rPr lang="en-US" sz="4000" dirty="0"/>
              <a:t>16 </a:t>
            </a:r>
            <a:r>
              <a:rPr lang="en-US" sz="4000" dirty="0">
                <a:solidFill>
                  <a:srgbClr val="FFFF00"/>
                </a:solidFill>
              </a:rPr>
              <a:t>Better the little</a:t>
            </a:r>
            <a:r>
              <a:rPr lang="en-US" sz="4000" dirty="0"/>
              <a:t> that the righteous have than the wealth of many wicked;</a:t>
            </a:r>
          </a:p>
          <a:p>
            <a:pPr marL="0" indent="0">
              <a:defRPr/>
            </a:pPr>
            <a:endParaRPr lang="en-US" sz="4000" dirty="0"/>
          </a:p>
        </p:txBody>
      </p:sp>
      <p:sp>
        <p:nvSpPr>
          <p:cNvPr id="6" name="TextBox 5"/>
          <p:cNvSpPr txBox="1"/>
          <p:nvPr/>
        </p:nvSpPr>
        <p:spPr>
          <a:xfrm>
            <a:off x="5943600" y="1295400"/>
            <a:ext cx="5791200" cy="3046988"/>
          </a:xfrm>
          <a:prstGeom prst="rect">
            <a:avLst/>
          </a:prstGeom>
          <a:solidFill>
            <a:srgbClr val="FF0000"/>
          </a:solidFill>
          <a:effectLst>
            <a:softEdge rad="152400"/>
          </a:effectLst>
        </p:spPr>
        <p:txBody>
          <a:bodyPr wrap="square" rtlCol="0">
            <a:spAutoFit/>
          </a:bodyPr>
          <a:lstStyle/>
          <a:p>
            <a:pPr algn="ctr"/>
            <a:br>
              <a:rPr lang="en-US" sz="3600" b="1" dirty="0">
                <a:solidFill>
                  <a:schemeClr val="bg1"/>
                </a:solidFill>
              </a:rPr>
            </a:br>
            <a:r>
              <a:rPr lang="en-US" sz="4000" b="1" dirty="0">
                <a:solidFill>
                  <a:schemeClr val="bg1"/>
                </a:solidFill>
              </a:rPr>
              <a:t>But godliness with contentment is </a:t>
            </a:r>
            <a:br>
              <a:rPr lang="en-US" sz="4000" b="1" dirty="0">
                <a:solidFill>
                  <a:schemeClr val="bg1"/>
                </a:solidFill>
              </a:rPr>
            </a:br>
            <a:r>
              <a:rPr lang="en-US" sz="4000" b="1" dirty="0">
                <a:solidFill>
                  <a:schemeClr val="bg1"/>
                </a:solidFill>
              </a:rPr>
              <a:t>great gain.  1 Tim 6:6 </a:t>
            </a:r>
            <a:br>
              <a:rPr lang="en-US" sz="3600" b="1" dirty="0">
                <a:solidFill>
                  <a:schemeClr val="bg1"/>
                </a:solidFill>
              </a:rPr>
            </a:br>
            <a:endParaRPr lang="en-US" sz="3600" b="1" dirty="0">
              <a:solidFill>
                <a:schemeClr val="bg1"/>
              </a:solidFill>
            </a:endParaRPr>
          </a:p>
        </p:txBody>
      </p:sp>
      <p:sp>
        <p:nvSpPr>
          <p:cNvPr id="7" name="Text Box 10"/>
          <p:cNvSpPr txBox="1">
            <a:spLocks noChangeArrowheads="1"/>
          </p:cNvSpPr>
          <p:nvPr/>
        </p:nvSpPr>
        <p:spPr bwMode="auto">
          <a:xfrm>
            <a:off x="2133600" y="5486400"/>
            <a:ext cx="7778750" cy="6413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3600" b="1" dirty="0">
                <a:solidFill>
                  <a:schemeClr val="bg1"/>
                </a:solidFill>
                <a:latin typeface="Arial" pitchFamily="34" charset="0"/>
              </a:rPr>
              <a:t>“Little is much when God is in it!”</a:t>
            </a:r>
          </a:p>
        </p:txBody>
      </p:sp>
    </p:spTree>
    <p:extLst>
      <p:ext uri="{BB962C8B-B14F-4D97-AF65-F5344CB8AC3E}">
        <p14:creationId xmlns:p14="http://schemas.microsoft.com/office/powerpoint/2010/main" val="3993015194"/>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81800" y="-278296"/>
            <a:ext cx="6137061" cy="7162800"/>
          </a:xfrm>
          <a:prstGeom prst="rect">
            <a:avLst/>
          </a:prstGeom>
        </p:spPr>
      </p:pic>
      <p:sp>
        <p:nvSpPr>
          <p:cNvPr id="19458" name="Rectangle 2"/>
          <p:cNvSpPr>
            <a:spLocks noGrp="1" noChangeArrowheads="1"/>
          </p:cNvSpPr>
          <p:nvPr>
            <p:ph type="title"/>
          </p:nvPr>
        </p:nvSpPr>
        <p:spPr/>
        <p:txBody>
          <a:bodyPr/>
          <a:lstStyle/>
          <a:p>
            <a:pPr algn="l" eaLnBrk="1" hangingPunct="1">
              <a:defRPr/>
            </a:pPr>
            <a:r>
              <a:rPr lang="en-US" dirty="0"/>
              <a:t>2. Live Backed-Up by </a:t>
            </a:r>
            <a:r>
              <a:rPr lang="en-US" dirty="0">
                <a:effectLst>
                  <a:glow rad="76200">
                    <a:srgbClr val="77664E"/>
                  </a:glow>
                  <a:outerShdw blurRad="38100" dist="38100" dir="2700000" algn="tl">
                    <a:srgbClr val="000000">
                      <a:alpha val="43137"/>
                    </a:srgbClr>
                  </a:outerShdw>
                </a:effectLst>
              </a:rPr>
              <a:t>God’s </a:t>
            </a:r>
            <a:r>
              <a:rPr lang="en-US" u="sng" dirty="0">
                <a:solidFill>
                  <a:srgbClr val="FFFF00"/>
                </a:solidFill>
                <a:effectLst>
                  <a:glow rad="76200">
                    <a:srgbClr val="77664E"/>
                  </a:glow>
                  <a:outerShdw blurRad="38100" dist="38100" dir="2700000" algn="tl">
                    <a:srgbClr val="000000">
                      <a:alpha val="43137"/>
                    </a:srgbClr>
                  </a:outerShdw>
                </a:effectLst>
              </a:rPr>
              <a:t>Power</a:t>
            </a:r>
          </a:p>
        </p:txBody>
      </p:sp>
      <p:sp>
        <p:nvSpPr>
          <p:cNvPr id="19459" name="Rectangle 3"/>
          <p:cNvSpPr>
            <a:spLocks noGrp="1" noChangeArrowheads="1"/>
          </p:cNvSpPr>
          <p:nvPr>
            <p:ph idx="1"/>
          </p:nvPr>
        </p:nvSpPr>
        <p:spPr>
          <a:xfrm>
            <a:off x="609600" y="1600201"/>
            <a:ext cx="5181600" cy="4525963"/>
          </a:xfrm>
        </p:spPr>
        <p:txBody>
          <a:bodyPr>
            <a:normAutofit/>
          </a:bodyPr>
          <a:lstStyle/>
          <a:p>
            <a:pPr marL="0" indent="0">
              <a:defRPr/>
            </a:pPr>
            <a:r>
              <a:rPr lang="en-US" sz="4000" b="0" dirty="0"/>
              <a:t> </a:t>
            </a:r>
            <a:r>
              <a:rPr lang="en-US" sz="4000" dirty="0"/>
              <a:t>17 for the </a:t>
            </a:r>
            <a:r>
              <a:rPr lang="en-US" sz="4000" dirty="0">
                <a:solidFill>
                  <a:srgbClr val="FFFF00"/>
                </a:solidFill>
              </a:rPr>
              <a:t>power of the wicked will be broken</a:t>
            </a:r>
            <a:r>
              <a:rPr lang="en-US" sz="4000" dirty="0"/>
              <a:t>, but the LORD upholds the righteous.</a:t>
            </a:r>
          </a:p>
          <a:p>
            <a:pPr marL="0" indent="0">
              <a:defRPr/>
            </a:pPr>
            <a:r>
              <a:rPr lang="en-US" sz="4000" b="0" dirty="0"/>
              <a:t> </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l" eaLnBrk="1" hangingPunct="1">
              <a:defRPr/>
            </a:pPr>
            <a:r>
              <a:rPr lang="en-US" dirty="0"/>
              <a:t>3. Live Reassured by God’s </a:t>
            </a:r>
            <a:r>
              <a:rPr lang="en-US" u="sng" dirty="0">
                <a:solidFill>
                  <a:srgbClr val="FFFF00"/>
                </a:solidFill>
              </a:rPr>
              <a:t>Knowled</a:t>
            </a:r>
            <a:r>
              <a:rPr lang="en-US" dirty="0">
                <a:solidFill>
                  <a:srgbClr val="FFFF00"/>
                </a:solidFill>
              </a:rPr>
              <a:t>g</a:t>
            </a:r>
            <a:r>
              <a:rPr lang="en-US" u="sng" dirty="0">
                <a:solidFill>
                  <a:srgbClr val="FFFF00"/>
                </a:solidFill>
              </a:rPr>
              <a:t>e</a:t>
            </a:r>
          </a:p>
        </p:txBody>
      </p:sp>
      <p:sp>
        <p:nvSpPr>
          <p:cNvPr id="10243" name="Rectangle 3"/>
          <p:cNvSpPr>
            <a:spLocks noGrp="1" noChangeArrowheads="1"/>
          </p:cNvSpPr>
          <p:nvPr>
            <p:ph idx="1"/>
          </p:nvPr>
        </p:nvSpPr>
        <p:spPr>
          <a:xfrm>
            <a:off x="6019800" y="1600201"/>
            <a:ext cx="5562600" cy="4525963"/>
          </a:xfrm>
        </p:spPr>
        <p:txBody>
          <a:bodyPr>
            <a:noAutofit/>
          </a:bodyPr>
          <a:lstStyle/>
          <a:p>
            <a:pPr marL="0" indent="0">
              <a:defRPr/>
            </a:pPr>
            <a:r>
              <a:rPr lang="en-US" sz="4000" b="0" dirty="0"/>
              <a:t> </a:t>
            </a:r>
            <a:r>
              <a:rPr lang="en-US" sz="4000" dirty="0"/>
              <a:t>18 The days of the blameless are </a:t>
            </a:r>
            <a:r>
              <a:rPr lang="en-US" sz="4000" dirty="0">
                <a:solidFill>
                  <a:srgbClr val="FFFF00"/>
                </a:solidFill>
              </a:rPr>
              <a:t>known to the LORD</a:t>
            </a:r>
            <a:r>
              <a:rPr lang="en-US" sz="4000" dirty="0"/>
              <a:t>, and their inheritance will endure forever.</a:t>
            </a:r>
          </a:p>
          <a:p>
            <a:pPr marL="0" indent="0">
              <a:defRPr/>
            </a:pPr>
            <a:r>
              <a:rPr lang="en-US" sz="4000" dirty="0"/>
              <a:t> </a:t>
            </a:r>
          </a:p>
        </p:txBody>
      </p:sp>
      <p:pic>
        <p:nvPicPr>
          <p:cNvPr id="2" name="Picture 1"/>
          <p:cNvPicPr>
            <a:picLocks noChangeAspect="1"/>
          </p:cNvPicPr>
          <p:nvPr/>
        </p:nvPicPr>
        <p:blipFill rotWithShape="1">
          <a:blip r:embed="rId3"/>
          <a:srcRect b="12549"/>
          <a:stretch/>
        </p:blipFill>
        <p:spPr>
          <a:xfrm>
            <a:off x="990600" y="1371600"/>
            <a:ext cx="4648200" cy="5081139"/>
          </a:xfrm>
          <a:prstGeom prst="rect">
            <a:avLst/>
          </a:prstGeom>
          <a:effectLst>
            <a:outerShdw blurRad="50800" dist="190500" dir="2700000" algn="ctr" rotWithShape="0">
              <a:schemeClr val="tx1">
                <a:alpha val="38000"/>
              </a:schemeClr>
            </a:outerShdw>
          </a:effectLst>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defRPr/>
            </a:pPr>
            <a:r>
              <a:rPr lang="en-US" dirty="0"/>
              <a:t>4. Live Anticipating God’s </a:t>
            </a:r>
            <a:r>
              <a:rPr lang="en-US" u="sng" dirty="0">
                <a:solidFill>
                  <a:srgbClr val="FFFF00"/>
                </a:solidFill>
              </a:rPr>
              <a:t>Plent</a:t>
            </a:r>
            <a:r>
              <a:rPr lang="en-US" dirty="0">
                <a:solidFill>
                  <a:srgbClr val="FFFF00"/>
                </a:solidFill>
              </a:rPr>
              <a:t>y</a:t>
            </a:r>
          </a:p>
        </p:txBody>
      </p:sp>
      <p:sp>
        <p:nvSpPr>
          <p:cNvPr id="29699" name="Rectangle 3"/>
          <p:cNvSpPr>
            <a:spLocks noGrp="1" noChangeArrowheads="1"/>
          </p:cNvSpPr>
          <p:nvPr>
            <p:ph idx="1"/>
          </p:nvPr>
        </p:nvSpPr>
        <p:spPr>
          <a:xfrm>
            <a:off x="6096000" y="1600201"/>
            <a:ext cx="5486400" cy="4525963"/>
          </a:xfrm>
        </p:spPr>
        <p:txBody>
          <a:bodyPr>
            <a:normAutofit/>
          </a:bodyPr>
          <a:lstStyle/>
          <a:p>
            <a:pPr marL="0" indent="0">
              <a:lnSpc>
                <a:spcPct val="90000"/>
              </a:lnSpc>
              <a:defRPr/>
            </a:pPr>
            <a:r>
              <a:rPr lang="en-US" sz="4000" dirty="0"/>
              <a:t>19 In times of disaster they will not wither; </a:t>
            </a:r>
            <a:r>
              <a:rPr lang="en-US" sz="4000" dirty="0">
                <a:solidFill>
                  <a:srgbClr val="FFFF00"/>
                </a:solidFill>
              </a:rPr>
              <a:t>in days of famine they will enjoy plenty. </a:t>
            </a:r>
            <a:endParaRPr lang="en-US" sz="4000" dirty="0"/>
          </a:p>
        </p:txBody>
      </p:sp>
      <p:pic>
        <p:nvPicPr>
          <p:cNvPr id="14340" name="Picture 4"/>
          <p:cNvPicPr>
            <a:picLocks noChangeAspect="1" noChangeArrowheads="1"/>
          </p:cNvPicPr>
          <p:nvPr/>
        </p:nvPicPr>
        <p:blipFill>
          <a:blip r:embed="rId2" cstate="print"/>
          <a:srcRect/>
          <a:stretch>
            <a:fillRect/>
          </a:stretch>
        </p:blipFill>
        <p:spPr bwMode="auto">
          <a:xfrm>
            <a:off x="1371600" y="1182189"/>
            <a:ext cx="4199392" cy="5447211"/>
          </a:xfrm>
          <a:prstGeom prst="rect">
            <a:avLst/>
          </a:prstGeom>
          <a:noFill/>
          <a:ln w="9525">
            <a:noFill/>
            <a:miter lim="800000"/>
            <a:headEnd/>
            <a:tailEnd/>
          </a:ln>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1371600" y="1182189"/>
            <a:ext cx="4199392" cy="5447211"/>
          </a:xfrm>
          <a:prstGeom prst="rect">
            <a:avLst/>
          </a:prstGeom>
          <a:noFill/>
          <a:ln w="9525">
            <a:noFill/>
            <a:miter lim="800000"/>
            <a:headEnd/>
            <a:tailEnd/>
          </a:ln>
        </p:spPr>
      </p:pic>
      <p:sp>
        <p:nvSpPr>
          <p:cNvPr id="29698" name="Rectangle 2"/>
          <p:cNvSpPr>
            <a:spLocks noGrp="1" noChangeArrowheads="1"/>
          </p:cNvSpPr>
          <p:nvPr>
            <p:ph type="title"/>
          </p:nvPr>
        </p:nvSpPr>
        <p:spPr/>
        <p:txBody>
          <a:bodyPr/>
          <a:lstStyle/>
          <a:p>
            <a:pPr algn="l">
              <a:defRPr/>
            </a:pPr>
            <a:r>
              <a:rPr lang="en-US" dirty="0"/>
              <a:t>4. Live Anticipating God’s </a:t>
            </a:r>
            <a:r>
              <a:rPr lang="en-US" u="sng" dirty="0">
                <a:solidFill>
                  <a:srgbClr val="FFFF00"/>
                </a:solidFill>
              </a:rPr>
              <a:t>Plent</a:t>
            </a:r>
            <a:r>
              <a:rPr lang="en-US" dirty="0">
                <a:solidFill>
                  <a:srgbClr val="FFFF00"/>
                </a:solidFill>
              </a:rPr>
              <a:t>y</a:t>
            </a:r>
            <a:endParaRPr lang="en-US" dirty="0"/>
          </a:p>
        </p:txBody>
      </p:sp>
      <p:sp>
        <p:nvSpPr>
          <p:cNvPr id="29699" name="Rectangle 3"/>
          <p:cNvSpPr>
            <a:spLocks noGrp="1" noChangeArrowheads="1"/>
          </p:cNvSpPr>
          <p:nvPr>
            <p:ph idx="1"/>
          </p:nvPr>
        </p:nvSpPr>
        <p:spPr>
          <a:xfrm>
            <a:off x="6096000" y="1600201"/>
            <a:ext cx="5486400" cy="4525963"/>
          </a:xfrm>
        </p:spPr>
        <p:txBody>
          <a:bodyPr>
            <a:noAutofit/>
          </a:bodyPr>
          <a:lstStyle/>
          <a:p>
            <a:pPr marL="0" indent="0">
              <a:lnSpc>
                <a:spcPct val="90000"/>
              </a:lnSpc>
              <a:defRPr/>
            </a:pPr>
            <a:r>
              <a:rPr lang="en-US" sz="4000" dirty="0"/>
              <a:t>19 In times of disaster they will not wither; in days of famine they will enjoy plenty. 20 </a:t>
            </a:r>
            <a:r>
              <a:rPr lang="en-US" sz="4000" dirty="0">
                <a:solidFill>
                  <a:srgbClr val="FFFF00"/>
                </a:solidFill>
              </a:rPr>
              <a:t>But the wicked will perish:</a:t>
            </a:r>
            <a:r>
              <a:rPr lang="en-US" sz="4000" dirty="0"/>
              <a:t> The LORD's enemies will be like the beauty of the fields, they will vanish-- </a:t>
            </a:r>
            <a:r>
              <a:rPr lang="en-US" sz="4000" dirty="0">
                <a:solidFill>
                  <a:srgbClr val="FFFF00"/>
                </a:solidFill>
              </a:rPr>
              <a:t>vanish like smoke.</a:t>
            </a:r>
            <a:endParaRPr lang="en-US" sz="4000" dirty="0"/>
          </a:p>
        </p:txBody>
      </p:sp>
      <p:pic>
        <p:nvPicPr>
          <p:cNvPr id="5" name="Picture 5"/>
          <p:cNvPicPr>
            <a:picLocks noChangeAspect="1" noChangeArrowheads="1"/>
          </p:cNvPicPr>
          <p:nvPr/>
        </p:nvPicPr>
        <p:blipFill>
          <a:blip r:embed="rId3" cstate="print"/>
          <a:srcRect/>
          <a:stretch>
            <a:fillRect/>
          </a:stretch>
        </p:blipFill>
        <p:spPr bwMode="auto">
          <a:xfrm>
            <a:off x="32084" y="1143000"/>
            <a:ext cx="5169407" cy="5334000"/>
          </a:xfrm>
          <a:prstGeom prst="rect">
            <a:avLst/>
          </a:prstGeom>
          <a:noFill/>
          <a:ln w="9525">
            <a:noFill/>
            <a:miter lim="800000"/>
            <a:headEnd/>
            <a:tailEnd/>
          </a:ln>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defRPr/>
            </a:pPr>
            <a:r>
              <a:rPr lang="en-US" dirty="0"/>
              <a:t>5. Live </a:t>
            </a:r>
            <a:r>
              <a:rPr lang="en-US" u="sng" dirty="0">
                <a:solidFill>
                  <a:srgbClr val="FFFF00"/>
                </a:solidFill>
              </a:rPr>
              <a:t>Sharin</a:t>
            </a:r>
            <a:r>
              <a:rPr lang="en-US" dirty="0">
                <a:solidFill>
                  <a:srgbClr val="FFFF00"/>
                </a:solidFill>
              </a:rPr>
              <a:t>g</a:t>
            </a:r>
            <a:r>
              <a:rPr lang="en-US" dirty="0"/>
              <a:t> God’s Bounty</a:t>
            </a:r>
          </a:p>
        </p:txBody>
      </p:sp>
      <p:sp>
        <p:nvSpPr>
          <p:cNvPr id="11267" name="Rectangle 3"/>
          <p:cNvSpPr>
            <a:spLocks noGrp="1" noChangeArrowheads="1"/>
          </p:cNvSpPr>
          <p:nvPr>
            <p:ph idx="1"/>
          </p:nvPr>
        </p:nvSpPr>
        <p:spPr>
          <a:xfrm>
            <a:off x="609600" y="1600201"/>
            <a:ext cx="5257800" cy="4525963"/>
          </a:xfrm>
        </p:spPr>
        <p:txBody>
          <a:bodyPr>
            <a:normAutofit/>
          </a:bodyPr>
          <a:lstStyle/>
          <a:p>
            <a:pPr marL="0" indent="0">
              <a:defRPr/>
            </a:pPr>
            <a:r>
              <a:rPr lang="en-US" sz="4000" dirty="0"/>
              <a:t> 21 The wicked borrow and do not repay, but the righteous </a:t>
            </a:r>
            <a:r>
              <a:rPr lang="en-US" sz="4000" dirty="0">
                <a:solidFill>
                  <a:srgbClr val="FFFF00"/>
                </a:solidFill>
              </a:rPr>
              <a:t>give generously</a:t>
            </a:r>
            <a:r>
              <a:rPr lang="en-US" sz="4000" dirty="0"/>
              <a:t>;</a:t>
            </a:r>
          </a:p>
          <a:p>
            <a:pPr marL="0" indent="0">
              <a:defRPr/>
            </a:pPr>
            <a:r>
              <a:rPr lang="en-US" sz="4000" dirty="0"/>
              <a:t> </a:t>
            </a:r>
          </a:p>
        </p:txBody>
      </p:sp>
      <p:pic>
        <p:nvPicPr>
          <p:cNvPr id="23553" name="Picture 1"/>
          <p:cNvPicPr>
            <a:picLocks noChangeAspect="1" noChangeArrowheads="1"/>
          </p:cNvPicPr>
          <p:nvPr/>
        </p:nvPicPr>
        <p:blipFill>
          <a:blip r:embed="rId3" cstate="print"/>
          <a:srcRect/>
          <a:stretch>
            <a:fillRect/>
          </a:stretch>
        </p:blipFill>
        <p:spPr bwMode="auto">
          <a:xfrm>
            <a:off x="5562600" y="1752600"/>
            <a:ext cx="6713775" cy="4754123"/>
          </a:xfrm>
          <a:prstGeom prst="rect">
            <a:avLst/>
          </a:prstGeom>
          <a:noFill/>
          <a:ln w="9525">
            <a:noFill/>
            <a:miter lim="800000"/>
            <a:headEnd/>
            <a:tailEnd/>
          </a:ln>
          <a:effectLst/>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8972" t="21328" r="20433" b="18511"/>
          <a:stretch/>
        </p:blipFill>
        <p:spPr>
          <a:xfrm>
            <a:off x="-39757" y="1"/>
            <a:ext cx="12284766" cy="6877878"/>
          </a:xfrm>
          <a:prstGeom prst="rect">
            <a:avLst/>
          </a:prstGeom>
        </p:spPr>
      </p:pic>
    </p:spTree>
    <p:extLst>
      <p:ext uri="{BB962C8B-B14F-4D97-AF65-F5344CB8AC3E}">
        <p14:creationId xmlns:p14="http://schemas.microsoft.com/office/powerpoint/2010/main" val="3004373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8972" t="21328" r="20433" b="18511"/>
          <a:stretch/>
        </p:blipFill>
        <p:spPr>
          <a:xfrm>
            <a:off x="-39757" y="1"/>
            <a:ext cx="12284766" cy="6877878"/>
          </a:xfrm>
          <a:prstGeom prst="rect">
            <a:avLst/>
          </a:prstGeom>
        </p:spPr>
      </p:pic>
      <p:sp>
        <p:nvSpPr>
          <p:cNvPr id="5" name="TextBox 4"/>
          <p:cNvSpPr txBox="1"/>
          <p:nvPr/>
        </p:nvSpPr>
        <p:spPr>
          <a:xfrm>
            <a:off x="0" y="4724400"/>
            <a:ext cx="12192000" cy="1887248"/>
          </a:xfrm>
          <a:prstGeom prst="rect">
            <a:avLst/>
          </a:prstGeom>
          <a:noFill/>
        </p:spPr>
        <p:txBody>
          <a:bodyPr wrap="square" rtlCol="0">
            <a:spAutoFit/>
          </a:bodyPr>
          <a:lstStyle/>
          <a:p>
            <a:pPr algn="ctr">
              <a:lnSpc>
                <a:spcPct val="80000"/>
              </a:lnSpc>
            </a:pPr>
            <a:r>
              <a:rPr lang="en-US" sz="7200" dirty="0"/>
              <a:t>[The “You Are Here.mp4” </a:t>
            </a:r>
            <a:br>
              <a:rPr lang="en-US" sz="7200" dirty="0"/>
            </a:br>
            <a:r>
              <a:rPr lang="en-US" sz="7200" dirty="0"/>
              <a:t>video replaces this slide]</a:t>
            </a:r>
          </a:p>
        </p:txBody>
      </p:sp>
    </p:spTree>
    <p:extLst>
      <p:ext uri="{BB962C8B-B14F-4D97-AF65-F5344CB8AC3E}">
        <p14:creationId xmlns:p14="http://schemas.microsoft.com/office/powerpoint/2010/main" val="2745735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defRPr/>
            </a:pPr>
            <a:r>
              <a:rPr lang="en-US" dirty="0"/>
              <a:t>5. Live </a:t>
            </a:r>
            <a:r>
              <a:rPr lang="en-US" u="sng" dirty="0">
                <a:solidFill>
                  <a:srgbClr val="FFFF00"/>
                </a:solidFill>
              </a:rPr>
              <a:t>Sharin</a:t>
            </a:r>
            <a:r>
              <a:rPr lang="en-US" dirty="0">
                <a:solidFill>
                  <a:srgbClr val="FFFF00"/>
                </a:solidFill>
              </a:rPr>
              <a:t>g</a:t>
            </a:r>
            <a:r>
              <a:rPr lang="en-US" dirty="0"/>
              <a:t> God’s Bounty</a:t>
            </a:r>
          </a:p>
        </p:txBody>
      </p:sp>
      <p:sp>
        <p:nvSpPr>
          <p:cNvPr id="11267" name="Rectangle 3"/>
          <p:cNvSpPr>
            <a:spLocks noGrp="1" noChangeArrowheads="1"/>
          </p:cNvSpPr>
          <p:nvPr>
            <p:ph idx="1"/>
          </p:nvPr>
        </p:nvSpPr>
        <p:spPr>
          <a:xfrm>
            <a:off x="609600" y="1600201"/>
            <a:ext cx="5257800" cy="4525963"/>
          </a:xfrm>
        </p:spPr>
        <p:txBody>
          <a:bodyPr>
            <a:normAutofit/>
          </a:bodyPr>
          <a:lstStyle/>
          <a:p>
            <a:pPr marL="0" indent="0">
              <a:defRPr/>
            </a:pPr>
            <a:r>
              <a:rPr lang="en-US" sz="4000" dirty="0"/>
              <a:t> 21 The wicked borrow and do not repay, but the righteous </a:t>
            </a:r>
            <a:r>
              <a:rPr lang="en-US" sz="4000" dirty="0">
                <a:solidFill>
                  <a:srgbClr val="FFFF00"/>
                </a:solidFill>
              </a:rPr>
              <a:t>give generously</a:t>
            </a:r>
            <a:r>
              <a:rPr lang="en-US" sz="4000" dirty="0"/>
              <a:t>;</a:t>
            </a:r>
          </a:p>
          <a:p>
            <a:pPr marL="0" indent="0">
              <a:defRPr/>
            </a:pPr>
            <a:r>
              <a:rPr lang="en-US" sz="4000" dirty="0"/>
              <a:t> </a:t>
            </a:r>
          </a:p>
        </p:txBody>
      </p:sp>
      <p:pic>
        <p:nvPicPr>
          <p:cNvPr id="23553" name="Picture 1"/>
          <p:cNvPicPr>
            <a:picLocks noChangeAspect="1" noChangeArrowheads="1"/>
          </p:cNvPicPr>
          <p:nvPr/>
        </p:nvPicPr>
        <p:blipFill>
          <a:blip r:embed="rId2" cstate="print"/>
          <a:srcRect/>
          <a:stretch>
            <a:fillRect/>
          </a:stretch>
        </p:blipFill>
        <p:spPr bwMode="auto">
          <a:xfrm>
            <a:off x="5562600" y="1752600"/>
            <a:ext cx="6713775" cy="4754123"/>
          </a:xfrm>
          <a:prstGeom prst="rect">
            <a:avLst/>
          </a:prstGeom>
          <a:noFill/>
          <a:ln w="9525">
            <a:noFill/>
            <a:miter lim="800000"/>
            <a:headEnd/>
            <a:tailEnd/>
          </a:ln>
          <a:effectLst/>
        </p:spPr>
      </p:pic>
    </p:spTree>
    <p:extLst>
      <p:ext uri="{BB962C8B-B14F-4D97-AF65-F5344CB8AC3E}">
        <p14:creationId xmlns:p14="http://schemas.microsoft.com/office/powerpoint/2010/main" val="415583312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txBody>
          <a:bodyPr/>
          <a:lstStyle/>
          <a:p>
            <a:pPr algn="l" eaLnBrk="1" hangingPunct="1">
              <a:defRPr/>
            </a:pPr>
            <a:r>
              <a:rPr lang="en-US" sz="6000" dirty="0"/>
              <a:t>So how do we live with …</a:t>
            </a:r>
          </a:p>
        </p:txBody>
      </p:sp>
      <p:sp>
        <p:nvSpPr>
          <p:cNvPr id="3077" name="Rectangle 5"/>
          <p:cNvSpPr>
            <a:spLocks noChangeArrowheads="1"/>
          </p:cNvSpPr>
          <p:nvPr/>
        </p:nvSpPr>
        <p:spPr bwMode="auto">
          <a:xfrm>
            <a:off x="1981200" y="5181600"/>
            <a:ext cx="8229600" cy="1143000"/>
          </a:xfrm>
          <a:prstGeom prst="rect">
            <a:avLst/>
          </a:prstGeom>
          <a:noFill/>
          <a:ln w="9525">
            <a:noFill/>
            <a:miter lim="800000"/>
            <a:headEnd/>
            <a:tailEnd/>
          </a:ln>
          <a:effectLst>
            <a:outerShdw dist="53882" dir="2700000" algn="ctr" rotWithShape="0">
              <a:schemeClr val="tx1"/>
            </a:outerShdw>
          </a:effectLst>
        </p:spPr>
        <p:txBody>
          <a:bodyPr anchor="ctr"/>
          <a:lstStyle/>
          <a:p>
            <a:pPr algn="ctr">
              <a:defRPr/>
            </a:pPr>
            <a:r>
              <a:rPr lang="en-US" sz="6000" b="1" dirty="0">
                <a:solidFill>
                  <a:srgbClr val="FFFF00"/>
                </a:solidFill>
                <a:latin typeface="Arial" pitchFamily="34" charset="0"/>
              </a:rPr>
              <a:t>MEANING?</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878117"/>
            <a:ext cx="6248401" cy="7736118"/>
          </a:xfrm>
          <a:prstGeom prst="rect">
            <a:avLst/>
          </a:prstGeom>
          <a:noFill/>
          <a:ln w="9525">
            <a:noFill/>
            <a:miter lim="800000"/>
            <a:headEnd/>
            <a:tailEnd/>
          </a:ln>
          <a:effectLst/>
        </p:spPr>
      </p:pic>
      <p:sp>
        <p:nvSpPr>
          <p:cNvPr id="18434" name="Rectangle 2"/>
          <p:cNvSpPr>
            <a:spLocks noGrp="1" noChangeArrowheads="1"/>
          </p:cNvSpPr>
          <p:nvPr>
            <p:ph type="title"/>
          </p:nvPr>
        </p:nvSpPr>
        <p:spPr/>
        <p:txBody>
          <a:bodyPr/>
          <a:lstStyle/>
          <a:p>
            <a:pPr algn="l" eaLnBrk="1" hangingPunct="1">
              <a:defRPr/>
            </a:pPr>
            <a:r>
              <a:rPr lang="en-US" dirty="0">
                <a:effectLst>
                  <a:glow rad="76200">
                    <a:srgbClr val="3082D6"/>
                  </a:glow>
                  <a:outerShdw blurRad="38100" dist="38100" dir="2700000" algn="tl">
                    <a:srgbClr val="000000">
                      <a:alpha val="43137"/>
                    </a:srgbClr>
                  </a:outerShdw>
                </a:effectLst>
              </a:rPr>
              <a:t>6. Live Expecting God’s </a:t>
            </a:r>
            <a:r>
              <a:rPr lang="en-US" u="sng" dirty="0">
                <a:solidFill>
                  <a:srgbClr val="FFFF00"/>
                </a:solidFill>
                <a:effectLst>
                  <a:glow rad="127000">
                    <a:srgbClr val="77664E"/>
                  </a:glow>
                  <a:outerShdw blurRad="38100" dist="38100" dir="2700000" algn="tl">
                    <a:srgbClr val="000000">
                      <a:alpha val="43137"/>
                    </a:srgbClr>
                  </a:outerShdw>
                </a:effectLst>
              </a:rPr>
              <a:t>Blessin</a:t>
            </a:r>
            <a:r>
              <a:rPr lang="en-US" dirty="0">
                <a:solidFill>
                  <a:srgbClr val="FFFF00"/>
                </a:solidFill>
                <a:effectLst>
                  <a:glow rad="127000">
                    <a:srgbClr val="77664E"/>
                  </a:glow>
                  <a:outerShdw blurRad="38100" dist="38100" dir="2700000" algn="tl">
                    <a:srgbClr val="000000">
                      <a:alpha val="43137"/>
                    </a:srgbClr>
                  </a:outerShdw>
                </a:effectLst>
              </a:rPr>
              <a:t>g</a:t>
            </a:r>
          </a:p>
        </p:txBody>
      </p:sp>
      <p:sp>
        <p:nvSpPr>
          <p:cNvPr id="18435" name="Rectangle 3"/>
          <p:cNvSpPr>
            <a:spLocks noGrp="1" noChangeArrowheads="1"/>
          </p:cNvSpPr>
          <p:nvPr>
            <p:ph type="body" idx="1"/>
          </p:nvPr>
        </p:nvSpPr>
        <p:spPr>
          <a:xfrm>
            <a:off x="6248400" y="2209801"/>
            <a:ext cx="4114800" cy="3840163"/>
          </a:xfrm>
        </p:spPr>
        <p:txBody>
          <a:bodyPr>
            <a:normAutofit/>
          </a:bodyPr>
          <a:lstStyle/>
          <a:p>
            <a:pPr marL="0" indent="0">
              <a:defRPr/>
            </a:pPr>
            <a:r>
              <a:rPr lang="en-US" sz="4000" b="0" dirty="0">
                <a:effectLst>
                  <a:glow rad="76200">
                    <a:srgbClr val="77664E"/>
                  </a:glow>
                  <a:outerShdw blurRad="38100" dist="38100" dir="2700000" algn="tl">
                    <a:srgbClr val="000000">
                      <a:alpha val="43137"/>
                    </a:srgbClr>
                  </a:outerShdw>
                </a:effectLst>
              </a:rPr>
              <a:t> </a:t>
            </a:r>
            <a:r>
              <a:rPr lang="en-US" sz="4000" dirty="0">
                <a:effectLst>
                  <a:glow rad="76200">
                    <a:srgbClr val="77664E"/>
                  </a:glow>
                  <a:outerShdw blurRad="38100" dist="38100" dir="2700000" algn="tl">
                    <a:srgbClr val="000000">
                      <a:alpha val="43137"/>
                    </a:srgbClr>
                  </a:outerShdw>
                </a:effectLst>
              </a:rPr>
              <a:t>22 </a:t>
            </a:r>
            <a:r>
              <a:rPr lang="en-US" sz="4000" dirty="0">
                <a:solidFill>
                  <a:srgbClr val="FFFF00"/>
                </a:solidFill>
                <a:effectLst>
                  <a:glow rad="76200">
                    <a:srgbClr val="77664E"/>
                  </a:glow>
                  <a:outerShdw blurRad="38100" dist="38100" dir="2700000" algn="tl">
                    <a:srgbClr val="000000">
                      <a:alpha val="43137"/>
                    </a:srgbClr>
                  </a:outerShdw>
                </a:effectLst>
              </a:rPr>
              <a:t>those the LORD blesses will inherit</a:t>
            </a:r>
            <a:r>
              <a:rPr lang="en-US" sz="4000" dirty="0">
                <a:effectLst>
                  <a:glow rad="76200">
                    <a:srgbClr val="77664E"/>
                  </a:glow>
                  <a:outerShdw blurRad="38100" dist="38100" dir="2700000" algn="tl">
                    <a:srgbClr val="000000">
                      <a:alpha val="43137"/>
                    </a:srgbClr>
                  </a:outerShdw>
                </a:effectLst>
              </a:rPr>
              <a:t> </a:t>
            </a:r>
            <a:r>
              <a:rPr lang="en-US" sz="4000" dirty="0">
                <a:solidFill>
                  <a:srgbClr val="FFFF00"/>
                </a:solidFill>
                <a:effectLst>
                  <a:glow rad="76200">
                    <a:srgbClr val="77664E"/>
                  </a:glow>
                  <a:outerShdw blurRad="38100" dist="38100" dir="2700000" algn="tl">
                    <a:srgbClr val="000000">
                      <a:alpha val="43137"/>
                    </a:srgbClr>
                  </a:outerShdw>
                </a:effectLst>
              </a:rPr>
              <a:t>the land, </a:t>
            </a:r>
            <a:r>
              <a:rPr lang="en-US" sz="4000" dirty="0">
                <a:effectLst>
                  <a:glow rad="76200">
                    <a:srgbClr val="77664E"/>
                  </a:glow>
                  <a:outerShdw blurRad="38100" dist="38100" dir="2700000" algn="tl">
                    <a:srgbClr val="000000">
                      <a:alpha val="43137"/>
                    </a:srgbClr>
                  </a:outerShdw>
                </a:effectLst>
              </a:rPr>
              <a:t>but those he curses will be cut off.</a:t>
            </a:r>
          </a:p>
        </p:txBody>
      </p:sp>
    </p:spTree>
    <p:extLst>
      <p:ext uri="{BB962C8B-B14F-4D97-AF65-F5344CB8AC3E}">
        <p14:creationId xmlns:p14="http://schemas.microsoft.com/office/powerpoint/2010/main" val="3908583811"/>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878117"/>
            <a:ext cx="6248401" cy="773611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6019801" y="-32084"/>
            <a:ext cx="6172199" cy="7386402"/>
          </a:xfrm>
          <a:prstGeom prst="rect">
            <a:avLst/>
          </a:prstGeom>
          <a:noFill/>
          <a:ln w="9525">
            <a:noFill/>
            <a:miter lim="800000"/>
            <a:headEnd/>
            <a:tailEnd/>
          </a:ln>
        </p:spPr>
      </p:pic>
      <p:sp>
        <p:nvSpPr>
          <p:cNvPr id="18434" name="Rectangle 2"/>
          <p:cNvSpPr>
            <a:spLocks noGrp="1" noChangeArrowheads="1"/>
          </p:cNvSpPr>
          <p:nvPr>
            <p:ph type="title"/>
          </p:nvPr>
        </p:nvSpPr>
        <p:spPr/>
        <p:txBody>
          <a:bodyPr/>
          <a:lstStyle/>
          <a:p>
            <a:pPr algn="l" eaLnBrk="1" hangingPunct="1">
              <a:defRPr/>
            </a:pPr>
            <a:r>
              <a:rPr lang="en-US" dirty="0">
                <a:effectLst>
                  <a:glow rad="76200">
                    <a:srgbClr val="3082D6"/>
                  </a:glow>
                  <a:outerShdw blurRad="38100" dist="38100" dir="2700000" algn="tl">
                    <a:srgbClr val="000000">
                      <a:alpha val="43137"/>
                    </a:srgbClr>
                  </a:outerShdw>
                </a:effectLst>
              </a:rPr>
              <a:t>6. Live Expecting God’s </a:t>
            </a:r>
            <a:r>
              <a:rPr lang="en-US" u="sng" dirty="0">
                <a:solidFill>
                  <a:srgbClr val="FFFF00"/>
                </a:solidFill>
                <a:effectLst>
                  <a:glow rad="127000">
                    <a:srgbClr val="77664E"/>
                  </a:glow>
                  <a:outerShdw blurRad="38100" dist="38100" dir="2700000" algn="tl">
                    <a:srgbClr val="000000">
                      <a:alpha val="43137"/>
                    </a:srgbClr>
                  </a:outerShdw>
                </a:effectLst>
              </a:rPr>
              <a:t>Blessin</a:t>
            </a:r>
            <a:r>
              <a:rPr lang="en-US" dirty="0">
                <a:solidFill>
                  <a:srgbClr val="FFFF00"/>
                </a:solidFill>
                <a:effectLst>
                  <a:glow rad="127000">
                    <a:srgbClr val="77664E"/>
                  </a:glow>
                  <a:outerShdw blurRad="38100" dist="38100" dir="2700000" algn="tl">
                    <a:srgbClr val="000000">
                      <a:alpha val="43137"/>
                    </a:srgbClr>
                  </a:outerShdw>
                </a:effectLst>
              </a:rPr>
              <a:t>g</a:t>
            </a:r>
          </a:p>
        </p:txBody>
      </p:sp>
      <p:sp>
        <p:nvSpPr>
          <p:cNvPr id="18435" name="Rectangle 3"/>
          <p:cNvSpPr>
            <a:spLocks noGrp="1" noChangeArrowheads="1"/>
          </p:cNvSpPr>
          <p:nvPr>
            <p:ph type="body" idx="1"/>
          </p:nvPr>
        </p:nvSpPr>
        <p:spPr>
          <a:xfrm>
            <a:off x="6248400" y="2209801"/>
            <a:ext cx="4114800" cy="3840163"/>
          </a:xfrm>
        </p:spPr>
        <p:txBody>
          <a:bodyPr>
            <a:normAutofit/>
          </a:bodyPr>
          <a:lstStyle/>
          <a:p>
            <a:pPr marL="0" indent="0">
              <a:defRPr/>
            </a:pPr>
            <a:r>
              <a:rPr lang="en-US" sz="4000" b="0" dirty="0">
                <a:effectLst>
                  <a:glow rad="76200">
                    <a:srgbClr val="77664E"/>
                  </a:glow>
                  <a:outerShdw blurRad="38100" dist="38100" dir="2700000" algn="tl">
                    <a:srgbClr val="000000">
                      <a:alpha val="43137"/>
                    </a:srgbClr>
                  </a:outerShdw>
                </a:effectLst>
              </a:rPr>
              <a:t> </a:t>
            </a:r>
            <a:r>
              <a:rPr lang="en-US" sz="4000" dirty="0">
                <a:effectLst>
                  <a:glow rad="76200">
                    <a:srgbClr val="77664E"/>
                  </a:glow>
                  <a:outerShdw blurRad="38100" dist="38100" dir="2700000" algn="tl">
                    <a:srgbClr val="000000">
                      <a:alpha val="43137"/>
                    </a:srgbClr>
                  </a:outerShdw>
                </a:effectLst>
              </a:rPr>
              <a:t>22 </a:t>
            </a:r>
            <a:r>
              <a:rPr lang="en-US" sz="4000" dirty="0">
                <a:solidFill>
                  <a:srgbClr val="FFFF00"/>
                </a:solidFill>
                <a:effectLst>
                  <a:glow rad="76200">
                    <a:srgbClr val="77664E"/>
                  </a:glow>
                  <a:outerShdw blurRad="38100" dist="38100" dir="2700000" algn="tl">
                    <a:srgbClr val="000000">
                      <a:alpha val="43137"/>
                    </a:srgbClr>
                  </a:outerShdw>
                </a:effectLst>
              </a:rPr>
              <a:t>those the LORD blesses will inherit</a:t>
            </a:r>
            <a:r>
              <a:rPr lang="en-US" sz="4000" dirty="0">
                <a:effectLst>
                  <a:glow rad="76200">
                    <a:srgbClr val="77664E"/>
                  </a:glow>
                  <a:outerShdw blurRad="38100" dist="38100" dir="2700000" algn="tl">
                    <a:srgbClr val="000000">
                      <a:alpha val="43137"/>
                    </a:srgbClr>
                  </a:outerShdw>
                </a:effectLst>
              </a:rPr>
              <a:t> </a:t>
            </a:r>
            <a:r>
              <a:rPr lang="en-US" sz="4000" dirty="0">
                <a:solidFill>
                  <a:srgbClr val="FFFF00"/>
                </a:solidFill>
                <a:effectLst>
                  <a:glow rad="76200">
                    <a:srgbClr val="77664E"/>
                  </a:glow>
                  <a:outerShdw blurRad="38100" dist="38100" dir="2700000" algn="tl">
                    <a:srgbClr val="000000">
                      <a:alpha val="43137"/>
                    </a:srgbClr>
                  </a:outerShdw>
                </a:effectLst>
              </a:rPr>
              <a:t>the land, </a:t>
            </a:r>
            <a:r>
              <a:rPr lang="en-US" sz="4000" dirty="0">
                <a:effectLst>
                  <a:glow rad="76200">
                    <a:srgbClr val="77664E"/>
                  </a:glow>
                  <a:outerShdw blurRad="38100" dist="38100" dir="2700000" algn="tl">
                    <a:srgbClr val="000000">
                      <a:alpha val="43137"/>
                    </a:srgbClr>
                  </a:outerShdw>
                </a:effectLst>
              </a:rPr>
              <a:t>but those he curses will be cut off.</a:t>
            </a:r>
          </a:p>
        </p:txBody>
      </p:sp>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t="17310"/>
          <a:stretch>
            <a:fillRect/>
          </a:stretch>
        </p:blipFill>
        <p:spPr bwMode="auto">
          <a:xfrm>
            <a:off x="6172200" y="1"/>
            <a:ext cx="6019800" cy="6857999"/>
          </a:xfrm>
          <a:prstGeom prst="rect">
            <a:avLst/>
          </a:prstGeom>
          <a:noFill/>
          <a:ln w="9525">
            <a:noFill/>
            <a:miter lim="800000"/>
            <a:headEnd/>
            <a:tailEnd/>
          </a:ln>
          <a:effectLst/>
        </p:spPr>
      </p:pic>
      <p:sp>
        <p:nvSpPr>
          <p:cNvPr id="12290" name="Rectangle 2"/>
          <p:cNvSpPr>
            <a:spLocks noGrp="1" noChangeArrowheads="1"/>
          </p:cNvSpPr>
          <p:nvPr>
            <p:ph type="title"/>
          </p:nvPr>
        </p:nvSpPr>
        <p:spPr/>
        <p:txBody>
          <a:bodyPr/>
          <a:lstStyle/>
          <a:p>
            <a:pPr algn="l" eaLnBrk="1" hangingPunct="1">
              <a:defRPr/>
            </a:pPr>
            <a:r>
              <a:rPr lang="en-US" dirty="0"/>
              <a:t>7. Live Following God’s </a:t>
            </a:r>
            <a:r>
              <a:rPr lang="en-US" u="sng" dirty="0">
                <a:solidFill>
                  <a:srgbClr val="FFFF00"/>
                </a:solidFill>
              </a:rPr>
              <a:t>Path</a:t>
            </a:r>
          </a:p>
        </p:txBody>
      </p:sp>
      <p:sp>
        <p:nvSpPr>
          <p:cNvPr id="12291" name="Rectangle 3"/>
          <p:cNvSpPr>
            <a:spLocks noGrp="1" noChangeArrowheads="1"/>
          </p:cNvSpPr>
          <p:nvPr>
            <p:ph idx="1"/>
          </p:nvPr>
        </p:nvSpPr>
        <p:spPr>
          <a:xfrm>
            <a:off x="609600" y="1600201"/>
            <a:ext cx="6096000" cy="4525963"/>
          </a:xfrm>
        </p:spPr>
        <p:txBody>
          <a:bodyPr/>
          <a:lstStyle/>
          <a:p>
            <a:pPr marL="0" indent="0">
              <a:defRPr/>
            </a:pPr>
            <a:r>
              <a:rPr lang="en-US" sz="4000" b="0" dirty="0"/>
              <a:t> </a:t>
            </a:r>
            <a:r>
              <a:rPr lang="en-US" sz="4000" dirty="0"/>
              <a:t>23 If the LORD delights in a man's </a:t>
            </a:r>
            <a:r>
              <a:rPr lang="en-US" sz="4000" dirty="0">
                <a:solidFill>
                  <a:srgbClr val="FFFF00"/>
                </a:solidFill>
              </a:rPr>
              <a:t>way</a:t>
            </a:r>
            <a:r>
              <a:rPr lang="en-US" sz="4000" dirty="0"/>
              <a:t>, he makes his steps firm;</a:t>
            </a:r>
          </a:p>
          <a:p>
            <a:pPr marL="0" indent="0">
              <a:defRPr/>
            </a:pPr>
            <a:r>
              <a:rPr lang="en-US" dirty="0"/>
              <a:t> </a:t>
            </a:r>
          </a:p>
        </p:txBody>
      </p:sp>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t="17310"/>
          <a:stretch>
            <a:fillRect/>
          </a:stretch>
        </p:blipFill>
        <p:spPr bwMode="auto">
          <a:xfrm>
            <a:off x="6172200" y="1"/>
            <a:ext cx="6019800" cy="6857999"/>
          </a:xfrm>
          <a:prstGeom prst="rect">
            <a:avLst/>
          </a:prstGeom>
          <a:noFill/>
          <a:ln w="9525">
            <a:noFill/>
            <a:miter lim="800000"/>
            <a:headEnd/>
            <a:tailEnd/>
          </a:ln>
          <a:effectLst/>
        </p:spPr>
      </p:pic>
      <p:sp>
        <p:nvSpPr>
          <p:cNvPr id="12290" name="Rectangle 2"/>
          <p:cNvSpPr>
            <a:spLocks noGrp="1" noChangeArrowheads="1"/>
          </p:cNvSpPr>
          <p:nvPr>
            <p:ph type="title"/>
          </p:nvPr>
        </p:nvSpPr>
        <p:spPr/>
        <p:txBody>
          <a:bodyPr/>
          <a:lstStyle/>
          <a:p>
            <a:pPr algn="l">
              <a:defRPr/>
            </a:pPr>
            <a:r>
              <a:rPr lang="en-US" dirty="0"/>
              <a:t>7. Live Following God’s </a:t>
            </a:r>
            <a:r>
              <a:rPr lang="en-US" u="sng" dirty="0">
                <a:solidFill>
                  <a:srgbClr val="FFFF00"/>
                </a:solidFill>
              </a:rPr>
              <a:t>Path</a:t>
            </a:r>
            <a:endParaRPr lang="en-US" dirty="0"/>
          </a:p>
        </p:txBody>
      </p:sp>
      <p:sp>
        <p:nvSpPr>
          <p:cNvPr id="12291" name="Rectangle 3"/>
          <p:cNvSpPr>
            <a:spLocks noGrp="1" noChangeArrowheads="1"/>
          </p:cNvSpPr>
          <p:nvPr>
            <p:ph idx="1"/>
          </p:nvPr>
        </p:nvSpPr>
        <p:spPr>
          <a:xfrm>
            <a:off x="609600" y="1600201"/>
            <a:ext cx="6096000" cy="4525963"/>
          </a:xfrm>
        </p:spPr>
        <p:txBody>
          <a:bodyPr/>
          <a:lstStyle/>
          <a:p>
            <a:pPr marL="0" indent="0">
              <a:defRPr/>
            </a:pPr>
            <a:r>
              <a:rPr lang="en-US" sz="4000" b="0" dirty="0"/>
              <a:t> </a:t>
            </a:r>
            <a:r>
              <a:rPr lang="en-US" sz="4000" dirty="0"/>
              <a:t>23 If the LORD delights in a man's way, he makes his steps firm;</a:t>
            </a:r>
          </a:p>
          <a:p>
            <a:pPr marL="0" indent="0">
              <a:defRPr/>
            </a:pPr>
            <a:r>
              <a:rPr lang="en-US" dirty="0"/>
              <a:t> </a:t>
            </a:r>
          </a:p>
        </p:txBody>
      </p:sp>
      <p:sp>
        <p:nvSpPr>
          <p:cNvPr id="12294" name="Text Box 6"/>
          <p:cNvSpPr txBox="1">
            <a:spLocks noChangeArrowheads="1"/>
          </p:cNvSpPr>
          <p:nvPr/>
        </p:nvSpPr>
        <p:spPr bwMode="auto">
          <a:xfrm>
            <a:off x="457200" y="3886200"/>
            <a:ext cx="7162800" cy="2554545"/>
          </a:xfrm>
          <a:prstGeom prst="rect">
            <a:avLst/>
          </a:prstGeom>
          <a:noFill/>
          <a:ln w="9525">
            <a:noFill/>
            <a:miter lim="800000"/>
            <a:headEnd/>
            <a:tailEnd/>
          </a:ln>
          <a:effectLst>
            <a:outerShdw dist="53882" dir="2700000" algn="ctr" rotWithShape="0">
              <a:schemeClr val="tx1"/>
            </a:outerShdw>
          </a:effectLst>
        </p:spPr>
        <p:txBody>
          <a:bodyPr wrap="square">
            <a:spAutoFit/>
          </a:bodyPr>
          <a:lstStyle/>
          <a:p>
            <a:pPr>
              <a:defRPr/>
            </a:pPr>
            <a:r>
              <a:rPr lang="en-US" sz="4000" b="1" dirty="0">
                <a:solidFill>
                  <a:schemeClr val="bg1"/>
                </a:solidFill>
              </a:rPr>
              <a:t>“The steps of a man are established by the LORD, And He delights in his way.”</a:t>
            </a:r>
          </a:p>
          <a:p>
            <a:pPr>
              <a:defRPr/>
            </a:pPr>
            <a:r>
              <a:rPr lang="en-US" sz="4000" b="1" dirty="0">
                <a:solidFill>
                  <a:schemeClr val="bg1"/>
                </a:solidFill>
              </a:rPr>
              <a:t>(NASB)</a:t>
            </a:r>
          </a:p>
        </p:txBody>
      </p:sp>
    </p:spTree>
    <p:extLst>
      <p:ext uri="{BB962C8B-B14F-4D97-AF65-F5344CB8AC3E}">
        <p14:creationId xmlns:p14="http://schemas.microsoft.com/office/powerpoint/2010/main" val="2275987087"/>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15468600" y="4953000"/>
            <a:ext cx="382494" cy="280894"/>
          </a:xfrm>
          <a:custGeom>
            <a:avLst/>
            <a:gdLst>
              <a:gd name="connsiteX0" fmla="*/ 5976 w 382494"/>
              <a:gd name="connsiteY0" fmla="*/ 29882 h 280894"/>
              <a:gd name="connsiteX1" fmla="*/ 23906 w 382494"/>
              <a:gd name="connsiteY1" fmla="*/ 179294 h 280894"/>
              <a:gd name="connsiteX2" fmla="*/ 0 w 382494"/>
              <a:gd name="connsiteY2" fmla="*/ 280894 h 280894"/>
              <a:gd name="connsiteX3" fmla="*/ 376517 w 382494"/>
              <a:gd name="connsiteY3" fmla="*/ 280894 h 280894"/>
              <a:gd name="connsiteX4" fmla="*/ 382494 w 382494"/>
              <a:gd name="connsiteY4" fmla="*/ 107576 h 280894"/>
              <a:gd name="connsiteX5" fmla="*/ 334682 w 382494"/>
              <a:gd name="connsiteY5" fmla="*/ 0 h 280894"/>
              <a:gd name="connsiteX6" fmla="*/ 5976 w 382494"/>
              <a:gd name="connsiteY6" fmla="*/ 29882 h 28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494" h="280894">
                <a:moveTo>
                  <a:pt x="5976" y="29882"/>
                </a:moveTo>
                <a:lnTo>
                  <a:pt x="23906" y="179294"/>
                </a:lnTo>
                <a:lnTo>
                  <a:pt x="0" y="280894"/>
                </a:lnTo>
                <a:lnTo>
                  <a:pt x="376517" y="280894"/>
                </a:lnTo>
                <a:lnTo>
                  <a:pt x="382494" y="107576"/>
                </a:lnTo>
                <a:lnTo>
                  <a:pt x="334682" y="0"/>
                </a:lnTo>
                <a:lnTo>
                  <a:pt x="5976" y="29882"/>
                </a:lnTo>
                <a:close/>
              </a:path>
            </a:pathLst>
          </a:custGeom>
          <a:solidFill>
            <a:srgbClr val="1A222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4249400" y="4343400"/>
            <a:ext cx="2303797" cy="394447"/>
          </a:xfrm>
          <a:custGeom>
            <a:avLst/>
            <a:gdLst>
              <a:gd name="connsiteX0" fmla="*/ 2053087 w 2168106"/>
              <a:gd name="connsiteY0" fmla="*/ 0 h 322053"/>
              <a:gd name="connsiteX1" fmla="*/ 40257 w 2168106"/>
              <a:gd name="connsiteY1" fmla="*/ 92015 h 322053"/>
              <a:gd name="connsiteX2" fmla="*/ 28755 w 2168106"/>
              <a:gd name="connsiteY2" fmla="*/ 143774 h 322053"/>
              <a:gd name="connsiteX3" fmla="*/ 40257 w 2168106"/>
              <a:gd name="connsiteY3" fmla="*/ 224287 h 322053"/>
              <a:gd name="connsiteX4" fmla="*/ 0 w 2168106"/>
              <a:gd name="connsiteY4" fmla="*/ 287547 h 322053"/>
              <a:gd name="connsiteX5" fmla="*/ 28755 w 2168106"/>
              <a:gd name="connsiteY5" fmla="*/ 322053 h 322053"/>
              <a:gd name="connsiteX6" fmla="*/ 2168106 w 2168106"/>
              <a:gd name="connsiteY6" fmla="*/ 304800 h 322053"/>
              <a:gd name="connsiteX7" fmla="*/ 2087593 w 2168106"/>
              <a:gd name="connsiteY7" fmla="*/ 201283 h 322053"/>
              <a:gd name="connsiteX8" fmla="*/ 2116347 w 2168106"/>
              <a:gd name="connsiteY8" fmla="*/ 115019 h 322053"/>
              <a:gd name="connsiteX9" fmla="*/ 2053087 w 2168106"/>
              <a:gd name="connsiteY9" fmla="*/ 0 h 322053"/>
              <a:gd name="connsiteX0" fmla="*/ 2197088 w 2401754"/>
              <a:gd name="connsiteY0" fmla="*/ 0 h 394447"/>
              <a:gd name="connsiteX1" fmla="*/ 184258 w 2401754"/>
              <a:gd name="connsiteY1" fmla="*/ 92015 h 394447"/>
              <a:gd name="connsiteX2" fmla="*/ 172756 w 2401754"/>
              <a:gd name="connsiteY2" fmla="*/ 143774 h 394447"/>
              <a:gd name="connsiteX3" fmla="*/ 184258 w 2401754"/>
              <a:gd name="connsiteY3" fmla="*/ 224287 h 394447"/>
              <a:gd name="connsiteX4" fmla="*/ 144001 w 2401754"/>
              <a:gd name="connsiteY4" fmla="*/ 287547 h 394447"/>
              <a:gd name="connsiteX5" fmla="*/ 172756 w 2401754"/>
              <a:gd name="connsiteY5" fmla="*/ 322053 h 394447"/>
              <a:gd name="connsiteX6" fmla="*/ 2401754 w 2401754"/>
              <a:gd name="connsiteY6" fmla="*/ 394447 h 394447"/>
              <a:gd name="connsiteX7" fmla="*/ 2231594 w 2401754"/>
              <a:gd name="connsiteY7" fmla="*/ 201283 h 394447"/>
              <a:gd name="connsiteX8" fmla="*/ 2260348 w 2401754"/>
              <a:gd name="connsiteY8" fmla="*/ 115019 h 394447"/>
              <a:gd name="connsiteX9" fmla="*/ 2197088 w 2401754"/>
              <a:gd name="connsiteY9" fmla="*/ 0 h 394447"/>
              <a:gd name="connsiteX0" fmla="*/ 2250949 w 2455615"/>
              <a:gd name="connsiteY0" fmla="*/ 0 h 394447"/>
              <a:gd name="connsiteX1" fmla="*/ 238119 w 2455615"/>
              <a:gd name="connsiteY1" fmla="*/ 92015 h 394447"/>
              <a:gd name="connsiteX2" fmla="*/ 226617 w 2455615"/>
              <a:gd name="connsiteY2" fmla="*/ 143774 h 394447"/>
              <a:gd name="connsiteX3" fmla="*/ 238119 w 2455615"/>
              <a:gd name="connsiteY3" fmla="*/ 224287 h 394447"/>
              <a:gd name="connsiteX4" fmla="*/ 197862 w 2455615"/>
              <a:gd name="connsiteY4" fmla="*/ 287547 h 394447"/>
              <a:gd name="connsiteX5" fmla="*/ 154899 w 2455615"/>
              <a:gd name="connsiteY5" fmla="*/ 381818 h 394447"/>
              <a:gd name="connsiteX6" fmla="*/ 2455615 w 2455615"/>
              <a:gd name="connsiteY6" fmla="*/ 394447 h 394447"/>
              <a:gd name="connsiteX7" fmla="*/ 2285455 w 2455615"/>
              <a:gd name="connsiteY7" fmla="*/ 201283 h 394447"/>
              <a:gd name="connsiteX8" fmla="*/ 2314209 w 2455615"/>
              <a:gd name="connsiteY8" fmla="*/ 115019 h 394447"/>
              <a:gd name="connsiteX9" fmla="*/ 2250949 w 2455615"/>
              <a:gd name="connsiteY9" fmla="*/ 0 h 394447"/>
              <a:gd name="connsiteX0" fmla="*/ 2102402 w 2307068"/>
              <a:gd name="connsiteY0" fmla="*/ 0 h 394447"/>
              <a:gd name="connsiteX1" fmla="*/ 89572 w 2307068"/>
              <a:gd name="connsiteY1" fmla="*/ 92015 h 394447"/>
              <a:gd name="connsiteX2" fmla="*/ 78070 w 2307068"/>
              <a:gd name="connsiteY2" fmla="*/ 143774 h 394447"/>
              <a:gd name="connsiteX3" fmla="*/ 89572 w 2307068"/>
              <a:gd name="connsiteY3" fmla="*/ 224287 h 394447"/>
              <a:gd name="connsiteX4" fmla="*/ 49315 w 2307068"/>
              <a:gd name="connsiteY4" fmla="*/ 287547 h 394447"/>
              <a:gd name="connsiteX5" fmla="*/ 6352 w 2307068"/>
              <a:gd name="connsiteY5" fmla="*/ 381818 h 394447"/>
              <a:gd name="connsiteX6" fmla="*/ 2307068 w 2307068"/>
              <a:gd name="connsiteY6" fmla="*/ 394447 h 394447"/>
              <a:gd name="connsiteX7" fmla="*/ 2136908 w 2307068"/>
              <a:gd name="connsiteY7" fmla="*/ 201283 h 394447"/>
              <a:gd name="connsiteX8" fmla="*/ 2165662 w 2307068"/>
              <a:gd name="connsiteY8" fmla="*/ 115019 h 394447"/>
              <a:gd name="connsiteX9" fmla="*/ 2102402 w 2307068"/>
              <a:gd name="connsiteY9" fmla="*/ 0 h 394447"/>
              <a:gd name="connsiteX0" fmla="*/ 2099131 w 2303797"/>
              <a:gd name="connsiteY0" fmla="*/ 0 h 394447"/>
              <a:gd name="connsiteX1" fmla="*/ 86301 w 2303797"/>
              <a:gd name="connsiteY1" fmla="*/ 92015 h 394447"/>
              <a:gd name="connsiteX2" fmla="*/ 74799 w 2303797"/>
              <a:gd name="connsiteY2" fmla="*/ 143774 h 394447"/>
              <a:gd name="connsiteX3" fmla="*/ 86301 w 2303797"/>
              <a:gd name="connsiteY3" fmla="*/ 224287 h 394447"/>
              <a:gd name="connsiteX4" fmla="*/ 46044 w 2303797"/>
              <a:gd name="connsiteY4" fmla="*/ 287547 h 394447"/>
              <a:gd name="connsiteX5" fmla="*/ 3081 w 2303797"/>
              <a:gd name="connsiteY5" fmla="*/ 381818 h 394447"/>
              <a:gd name="connsiteX6" fmla="*/ 2303797 w 2303797"/>
              <a:gd name="connsiteY6" fmla="*/ 394447 h 394447"/>
              <a:gd name="connsiteX7" fmla="*/ 2133637 w 2303797"/>
              <a:gd name="connsiteY7" fmla="*/ 201283 h 394447"/>
              <a:gd name="connsiteX8" fmla="*/ 2162391 w 2303797"/>
              <a:gd name="connsiteY8" fmla="*/ 115019 h 394447"/>
              <a:gd name="connsiteX9" fmla="*/ 2099131 w 2303797"/>
              <a:gd name="connsiteY9" fmla="*/ 0 h 39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797" h="394447">
                <a:moveTo>
                  <a:pt x="2099131" y="0"/>
                </a:moveTo>
                <a:lnTo>
                  <a:pt x="86301" y="92015"/>
                </a:lnTo>
                <a:lnTo>
                  <a:pt x="74799" y="143774"/>
                </a:lnTo>
                <a:lnTo>
                  <a:pt x="86301" y="224287"/>
                </a:lnTo>
                <a:lnTo>
                  <a:pt x="46044" y="287547"/>
                </a:lnTo>
                <a:cubicBezTo>
                  <a:pt x="55629" y="299049"/>
                  <a:pt x="-15388" y="377037"/>
                  <a:pt x="3081" y="381818"/>
                </a:cubicBezTo>
                <a:cubicBezTo>
                  <a:pt x="12101" y="384153"/>
                  <a:pt x="1560798" y="370316"/>
                  <a:pt x="2303797" y="394447"/>
                </a:cubicBezTo>
                <a:lnTo>
                  <a:pt x="2133637" y="201283"/>
                </a:lnTo>
                <a:lnTo>
                  <a:pt x="2162391" y="115019"/>
                </a:lnTo>
                <a:lnTo>
                  <a:pt x="2099131" y="0"/>
                </a:lnTo>
                <a:close/>
              </a:path>
            </a:pathLst>
          </a:custGeom>
          <a:gradFill flip="none" rotWithShape="1">
            <a:gsLst>
              <a:gs pos="36000">
                <a:srgbClr val="2C2B29"/>
              </a:gs>
              <a:gs pos="59000">
                <a:srgbClr val="46423F"/>
              </a:gs>
              <a:gs pos="100000">
                <a:srgbClr val="484B4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a:picLocks noChangeAspect="1" noChangeArrowheads="1"/>
          </p:cNvPicPr>
          <p:nvPr/>
        </p:nvPicPr>
        <p:blipFill>
          <a:blip r:embed="rId2" cstate="print"/>
          <a:srcRect t="17310"/>
          <a:stretch>
            <a:fillRect/>
          </a:stretch>
        </p:blipFill>
        <p:spPr bwMode="auto">
          <a:xfrm>
            <a:off x="12573000" y="3200400"/>
            <a:ext cx="6019800" cy="6857999"/>
          </a:xfrm>
          <a:prstGeom prst="rect">
            <a:avLst/>
          </a:prstGeom>
          <a:noFill/>
          <a:ln w="9525">
            <a:noFill/>
            <a:miter lim="800000"/>
            <a:headEnd/>
            <a:tailEnd/>
          </a:ln>
          <a:effectLst/>
        </p:spPr>
      </p:pic>
      <p:sp>
        <p:nvSpPr>
          <p:cNvPr id="20482" name="Rectangle 2"/>
          <p:cNvSpPr>
            <a:spLocks noGrp="1" noChangeArrowheads="1"/>
          </p:cNvSpPr>
          <p:nvPr>
            <p:ph type="title"/>
          </p:nvPr>
        </p:nvSpPr>
        <p:spPr/>
        <p:txBody>
          <a:bodyPr/>
          <a:lstStyle/>
          <a:p>
            <a:pPr algn="l" eaLnBrk="1" hangingPunct="1">
              <a:defRPr/>
            </a:pPr>
            <a:r>
              <a:rPr lang="en-US" dirty="0"/>
              <a:t>8. Live </a:t>
            </a:r>
            <a:r>
              <a:rPr lang="en-US" u="sng" dirty="0">
                <a:solidFill>
                  <a:srgbClr val="FFFF00"/>
                </a:solidFill>
              </a:rPr>
              <a:t>Holdin</a:t>
            </a:r>
            <a:r>
              <a:rPr lang="en-US" dirty="0">
                <a:solidFill>
                  <a:srgbClr val="FFFF00"/>
                </a:solidFill>
              </a:rPr>
              <a:t>g</a:t>
            </a:r>
            <a:r>
              <a:rPr lang="en-US" dirty="0"/>
              <a:t> God’s Hand</a:t>
            </a:r>
          </a:p>
        </p:txBody>
      </p:sp>
      <p:sp>
        <p:nvSpPr>
          <p:cNvPr id="20483" name="Rectangle 3"/>
          <p:cNvSpPr>
            <a:spLocks noGrp="1" noChangeArrowheads="1"/>
          </p:cNvSpPr>
          <p:nvPr>
            <p:ph idx="1"/>
          </p:nvPr>
        </p:nvSpPr>
        <p:spPr>
          <a:xfrm>
            <a:off x="609600" y="1600201"/>
            <a:ext cx="6019800" cy="4525963"/>
          </a:xfrm>
        </p:spPr>
        <p:txBody>
          <a:bodyPr>
            <a:normAutofit/>
          </a:bodyPr>
          <a:lstStyle/>
          <a:p>
            <a:pPr marL="0" indent="0">
              <a:defRPr/>
            </a:pPr>
            <a:r>
              <a:rPr lang="en-US" sz="4000" dirty="0"/>
              <a:t>24 </a:t>
            </a:r>
            <a:r>
              <a:rPr lang="en-US" sz="4000" dirty="0">
                <a:solidFill>
                  <a:srgbClr val="FFFF00"/>
                </a:solidFill>
              </a:rPr>
              <a:t>though he stumble, he will not fall, </a:t>
            </a:r>
            <a:r>
              <a:rPr lang="en-US" sz="4000" dirty="0"/>
              <a:t>for the LORD upholds him with his hand.</a:t>
            </a:r>
          </a:p>
        </p:txBody>
      </p:sp>
      <p:sp>
        <p:nvSpPr>
          <p:cNvPr id="6" name="Freeform 5"/>
          <p:cNvSpPr/>
          <p:nvPr/>
        </p:nvSpPr>
        <p:spPr>
          <a:xfrm>
            <a:off x="8858250" y="3851910"/>
            <a:ext cx="403860" cy="91440"/>
          </a:xfrm>
          <a:custGeom>
            <a:avLst/>
            <a:gdLst>
              <a:gd name="connsiteX0" fmla="*/ 400050 w 403860"/>
              <a:gd name="connsiteY0" fmla="*/ 0 h 91440"/>
              <a:gd name="connsiteX1" fmla="*/ 403860 w 403860"/>
              <a:gd name="connsiteY1" fmla="*/ 91440 h 91440"/>
              <a:gd name="connsiteX2" fmla="*/ 15240 w 403860"/>
              <a:gd name="connsiteY2" fmla="*/ 91440 h 91440"/>
              <a:gd name="connsiteX3" fmla="*/ 0 w 403860"/>
              <a:gd name="connsiteY3" fmla="*/ 19050 h 91440"/>
              <a:gd name="connsiteX4" fmla="*/ 400050 w 403860"/>
              <a:gd name="connsiteY4" fmla="*/ 0 h 9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 h="91440">
                <a:moveTo>
                  <a:pt x="400050" y="0"/>
                </a:moveTo>
                <a:lnTo>
                  <a:pt x="403860" y="91440"/>
                </a:lnTo>
                <a:lnTo>
                  <a:pt x="15240" y="91440"/>
                </a:lnTo>
                <a:lnTo>
                  <a:pt x="0" y="19050"/>
                </a:lnTo>
                <a:lnTo>
                  <a:pt x="400050" y="0"/>
                </a:lnTo>
                <a:close/>
              </a:path>
            </a:pathLst>
          </a:custGeom>
          <a:solidFill>
            <a:srgbClr val="1A22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p:cNvPicPr>
            <a:picLocks noChangeAspect="1" noChangeArrowheads="1"/>
          </p:cNvPicPr>
          <p:nvPr/>
        </p:nvPicPr>
        <p:blipFill>
          <a:blip r:embed="rId2" cstate="print"/>
          <a:srcRect t="17310"/>
          <a:stretch>
            <a:fillRect/>
          </a:stretch>
        </p:blipFill>
        <p:spPr bwMode="auto">
          <a:xfrm>
            <a:off x="6172200" y="1"/>
            <a:ext cx="6019800" cy="6857999"/>
          </a:xfrm>
          <a:prstGeom prst="rect">
            <a:avLst/>
          </a:prstGeom>
          <a:noFill/>
          <a:ln w="9525">
            <a:noFill/>
            <a:miter lim="800000"/>
            <a:headEnd/>
            <a:tailEnd/>
          </a:ln>
          <a:effectLst/>
        </p:spPr>
      </p:pic>
      <p:pic>
        <p:nvPicPr>
          <p:cNvPr id="12" name="Picture 11"/>
          <p:cNvPicPr>
            <a:picLocks noChangeAspect="1"/>
          </p:cNvPicPr>
          <p:nvPr/>
        </p:nvPicPr>
        <p:blipFill rotWithShape="1">
          <a:blip r:embed="rId3"/>
          <a:srcRect l="40326" t="42324" b="45296"/>
          <a:stretch/>
        </p:blipFill>
        <p:spPr>
          <a:xfrm>
            <a:off x="8619707" y="2895600"/>
            <a:ext cx="3569183" cy="854766"/>
          </a:xfrm>
          <a:prstGeom prst="rect">
            <a:avLst/>
          </a:prstGeom>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cstate="print"/>
          <a:srcRect t="17310"/>
          <a:stretch>
            <a:fillRect/>
          </a:stretch>
        </p:blipFill>
        <p:spPr bwMode="auto">
          <a:xfrm>
            <a:off x="6172200" y="1"/>
            <a:ext cx="6019800" cy="6857999"/>
          </a:xfrm>
          <a:prstGeom prst="rect">
            <a:avLst/>
          </a:prstGeom>
          <a:noFill/>
          <a:ln w="9525">
            <a:noFill/>
            <a:miter lim="800000"/>
            <a:headEnd/>
            <a:tailEnd/>
          </a:ln>
          <a:effectLst/>
        </p:spPr>
      </p:pic>
      <p:pic>
        <p:nvPicPr>
          <p:cNvPr id="2" name="Picture 1"/>
          <p:cNvPicPr>
            <a:picLocks noChangeAspect="1"/>
          </p:cNvPicPr>
          <p:nvPr/>
        </p:nvPicPr>
        <p:blipFill>
          <a:blip r:embed="rId4"/>
          <a:stretch>
            <a:fillRect/>
          </a:stretch>
        </p:blipFill>
        <p:spPr>
          <a:xfrm>
            <a:off x="4495800" y="0"/>
            <a:ext cx="8404203" cy="6858000"/>
          </a:xfrm>
          <a:prstGeom prst="rect">
            <a:avLst/>
          </a:prstGeom>
        </p:spPr>
      </p:pic>
      <p:sp>
        <p:nvSpPr>
          <p:cNvPr id="20482" name="Rectangle 2"/>
          <p:cNvSpPr>
            <a:spLocks noGrp="1" noChangeArrowheads="1"/>
          </p:cNvSpPr>
          <p:nvPr>
            <p:ph type="title"/>
          </p:nvPr>
        </p:nvSpPr>
        <p:spPr/>
        <p:txBody>
          <a:bodyPr/>
          <a:lstStyle/>
          <a:p>
            <a:pPr algn="l" eaLnBrk="1" hangingPunct="1">
              <a:defRPr/>
            </a:pPr>
            <a:r>
              <a:rPr lang="en-US" dirty="0"/>
              <a:t>8. Live Holding God’s </a:t>
            </a:r>
            <a:r>
              <a:rPr lang="en-US" u="sng" dirty="0">
                <a:solidFill>
                  <a:srgbClr val="FFFF00"/>
                </a:solidFill>
              </a:rPr>
              <a:t>Hand</a:t>
            </a:r>
          </a:p>
        </p:txBody>
      </p:sp>
      <p:sp>
        <p:nvSpPr>
          <p:cNvPr id="20483" name="Rectangle 3"/>
          <p:cNvSpPr>
            <a:spLocks noGrp="1" noChangeArrowheads="1"/>
          </p:cNvSpPr>
          <p:nvPr>
            <p:ph idx="1"/>
          </p:nvPr>
        </p:nvSpPr>
        <p:spPr>
          <a:xfrm>
            <a:off x="609600" y="1600201"/>
            <a:ext cx="5867400" cy="4525963"/>
          </a:xfrm>
        </p:spPr>
        <p:txBody>
          <a:bodyPr>
            <a:normAutofit/>
          </a:bodyPr>
          <a:lstStyle/>
          <a:p>
            <a:pPr marL="0" indent="0">
              <a:defRPr/>
            </a:pPr>
            <a:r>
              <a:rPr lang="en-US" sz="4000" dirty="0"/>
              <a:t>24 though he stumble, he will not fall, </a:t>
            </a:r>
            <a:r>
              <a:rPr lang="en-US" sz="4000" dirty="0">
                <a:solidFill>
                  <a:srgbClr val="FFFF00"/>
                </a:solidFill>
                <a:effectLst>
                  <a:glow rad="76200">
                    <a:srgbClr val="77664E"/>
                  </a:glow>
                  <a:outerShdw blurRad="38100" dist="38100" dir="2700000" algn="tl">
                    <a:srgbClr val="000000">
                      <a:alpha val="43137"/>
                    </a:srgbClr>
                  </a:outerShdw>
                </a:effectLst>
              </a:rPr>
              <a:t>for the LORD upholds him with his hand.</a:t>
            </a:r>
          </a:p>
        </p:txBody>
      </p:sp>
    </p:spTree>
    <p:extLst>
      <p:ext uri="{BB962C8B-B14F-4D97-AF65-F5344CB8AC3E}">
        <p14:creationId xmlns:p14="http://schemas.microsoft.com/office/powerpoint/2010/main" val="374569233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5518150" y="-147072"/>
            <a:ext cx="6673850" cy="7005073"/>
          </a:xfrm>
          <a:prstGeom prst="rect">
            <a:avLst/>
          </a:prstGeom>
          <a:noFill/>
          <a:ln w="9525">
            <a:noFill/>
            <a:miter lim="800000"/>
            <a:headEnd/>
            <a:tailEnd/>
          </a:ln>
          <a:effectLst/>
        </p:spPr>
      </p:pic>
      <p:sp>
        <p:nvSpPr>
          <p:cNvPr id="13314" name="Rectangle 2"/>
          <p:cNvSpPr>
            <a:spLocks noGrp="1" noChangeArrowheads="1"/>
          </p:cNvSpPr>
          <p:nvPr>
            <p:ph type="title"/>
          </p:nvPr>
        </p:nvSpPr>
        <p:spPr/>
        <p:txBody>
          <a:bodyPr/>
          <a:lstStyle/>
          <a:p>
            <a:pPr algn="l" eaLnBrk="1" hangingPunct="1">
              <a:defRPr/>
            </a:pPr>
            <a:r>
              <a:rPr lang="en-US" dirty="0"/>
              <a:t>9. Live Accepting God’s </a:t>
            </a:r>
            <a:r>
              <a:rPr lang="en-US" u="sng" dirty="0">
                <a:solidFill>
                  <a:srgbClr val="FFFF00"/>
                </a:solidFill>
                <a:effectLst>
                  <a:glow rad="76200">
                    <a:srgbClr val="77664E"/>
                  </a:glow>
                  <a:outerShdw blurRad="38100" dist="38100" dir="2700000" algn="tl">
                    <a:srgbClr val="000000">
                      <a:alpha val="43137"/>
                    </a:srgbClr>
                  </a:outerShdw>
                </a:effectLst>
              </a:rPr>
              <a:t>Securit</a:t>
            </a:r>
            <a:r>
              <a:rPr lang="en-US" dirty="0">
                <a:solidFill>
                  <a:srgbClr val="FFFF00"/>
                </a:solidFill>
                <a:effectLst>
                  <a:glow rad="76200">
                    <a:srgbClr val="77664E"/>
                  </a:glow>
                  <a:outerShdw blurRad="38100" dist="38100" dir="2700000" algn="tl">
                    <a:srgbClr val="000000">
                      <a:alpha val="43137"/>
                    </a:srgbClr>
                  </a:outerShdw>
                </a:effectLst>
              </a:rPr>
              <a:t>y</a:t>
            </a:r>
          </a:p>
        </p:txBody>
      </p:sp>
      <p:sp>
        <p:nvSpPr>
          <p:cNvPr id="13315" name="Rectangle 3"/>
          <p:cNvSpPr>
            <a:spLocks noGrp="1" noChangeArrowheads="1"/>
          </p:cNvSpPr>
          <p:nvPr>
            <p:ph idx="1"/>
          </p:nvPr>
        </p:nvSpPr>
        <p:spPr>
          <a:xfrm>
            <a:off x="609600" y="1600201"/>
            <a:ext cx="5486400" cy="4525963"/>
          </a:xfrm>
        </p:spPr>
        <p:txBody>
          <a:bodyPr>
            <a:normAutofit/>
          </a:bodyPr>
          <a:lstStyle/>
          <a:p>
            <a:pPr marL="0" indent="0">
              <a:defRPr/>
            </a:pPr>
            <a:r>
              <a:rPr lang="en-US" sz="4000" b="0" dirty="0"/>
              <a:t> </a:t>
            </a:r>
            <a:r>
              <a:rPr lang="en-US" sz="4000" dirty="0"/>
              <a:t>25 I was young and now I am old, yet </a:t>
            </a:r>
            <a:r>
              <a:rPr lang="en-US" sz="4000" dirty="0">
                <a:solidFill>
                  <a:srgbClr val="FFFF00"/>
                </a:solidFill>
              </a:rPr>
              <a:t>I have never seen </a:t>
            </a:r>
            <a:r>
              <a:rPr lang="en-US" sz="4000" dirty="0"/>
              <a:t>the righteous forsaken or their children begging bread.</a:t>
            </a:r>
          </a:p>
          <a:p>
            <a:pPr marL="0" indent="0">
              <a:defRPr/>
            </a:pPr>
            <a:r>
              <a:rPr lang="en-US" sz="4000" dirty="0"/>
              <a:t> </a:t>
            </a: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defRPr/>
            </a:pPr>
            <a:r>
              <a:rPr lang="en-US" dirty="0"/>
              <a:t>10.  Live </a:t>
            </a:r>
            <a:r>
              <a:rPr lang="en-US" u="sng" dirty="0">
                <a:solidFill>
                  <a:srgbClr val="FFFF00"/>
                </a:solidFill>
              </a:rPr>
              <a:t>Givin</a:t>
            </a:r>
            <a:r>
              <a:rPr lang="en-US" dirty="0">
                <a:solidFill>
                  <a:srgbClr val="FFFF00"/>
                </a:solidFill>
              </a:rPr>
              <a:t>g </a:t>
            </a:r>
            <a:r>
              <a:rPr lang="en-US" u="sng" dirty="0">
                <a:solidFill>
                  <a:srgbClr val="FFFF00"/>
                </a:solidFill>
              </a:rPr>
              <a:t>Awa</a:t>
            </a:r>
            <a:r>
              <a:rPr lang="en-US" dirty="0">
                <a:solidFill>
                  <a:srgbClr val="FFFF00"/>
                </a:solidFill>
              </a:rPr>
              <a:t>y </a:t>
            </a:r>
            <a:r>
              <a:rPr lang="en-US" dirty="0"/>
              <a:t>God’s Blessings</a:t>
            </a:r>
          </a:p>
        </p:txBody>
      </p:sp>
      <p:sp>
        <p:nvSpPr>
          <p:cNvPr id="15363" name="Rectangle 3"/>
          <p:cNvSpPr>
            <a:spLocks noGrp="1" noChangeArrowheads="1"/>
          </p:cNvSpPr>
          <p:nvPr>
            <p:ph idx="1"/>
          </p:nvPr>
        </p:nvSpPr>
        <p:spPr>
          <a:xfrm>
            <a:off x="6096000" y="1600201"/>
            <a:ext cx="5334000" cy="4525963"/>
          </a:xfrm>
        </p:spPr>
        <p:txBody>
          <a:bodyPr>
            <a:normAutofit/>
          </a:bodyPr>
          <a:lstStyle/>
          <a:p>
            <a:pPr marL="0" indent="0">
              <a:defRPr/>
            </a:pPr>
            <a:r>
              <a:rPr lang="en-US" sz="4000" b="0" dirty="0"/>
              <a:t> </a:t>
            </a:r>
            <a:r>
              <a:rPr lang="en-US" sz="4000" dirty="0"/>
              <a:t>26 They are always </a:t>
            </a:r>
            <a:r>
              <a:rPr lang="en-US" sz="4000" dirty="0">
                <a:solidFill>
                  <a:srgbClr val="FFFF00"/>
                </a:solidFill>
              </a:rPr>
              <a:t>generous and lend freely</a:t>
            </a:r>
            <a:r>
              <a:rPr lang="en-US" sz="4000" dirty="0"/>
              <a:t>; their children will be blessed.</a:t>
            </a:r>
          </a:p>
          <a:p>
            <a:pPr marL="0" indent="0">
              <a:defRPr/>
            </a:pPr>
            <a:r>
              <a:rPr lang="en-US" sz="4000" dirty="0"/>
              <a:t> </a:t>
            </a:r>
          </a:p>
        </p:txBody>
      </p:sp>
      <p:pic>
        <p:nvPicPr>
          <p:cNvPr id="21508" name="Picture 5"/>
          <p:cNvPicPr>
            <a:picLocks noChangeAspect="1" noChangeArrowheads="1"/>
          </p:cNvPicPr>
          <p:nvPr/>
        </p:nvPicPr>
        <p:blipFill>
          <a:blip r:embed="rId2" cstate="print"/>
          <a:srcRect/>
          <a:stretch>
            <a:fillRect/>
          </a:stretch>
        </p:blipFill>
        <p:spPr bwMode="auto">
          <a:xfrm>
            <a:off x="1066800" y="1363747"/>
            <a:ext cx="4775200" cy="5433614"/>
          </a:xfrm>
          <a:prstGeom prst="rect">
            <a:avLst/>
          </a:prstGeom>
          <a:noFill/>
          <a:ln w="9525">
            <a:noFill/>
            <a:miter lim="800000"/>
            <a:headEnd/>
            <a:tailEnd/>
          </a:ln>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dirty="0"/>
              <a:t>Conclusion: “Living with Meaning”</a:t>
            </a:r>
            <a:br>
              <a:rPr lang="en-US" dirty="0"/>
            </a:br>
            <a:r>
              <a:rPr lang="en-US" dirty="0"/>
              <a:t>means “Living in God’s Will.”</a:t>
            </a:r>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dirty="0"/>
              <a:t>Conclusion: “Living with Meaning”</a:t>
            </a:r>
            <a:br>
              <a:rPr lang="en-US" dirty="0"/>
            </a:br>
            <a:r>
              <a:rPr lang="en-US" dirty="0"/>
              <a:t>means “Living in God’s Will.”</a:t>
            </a:r>
          </a:p>
        </p:txBody>
      </p:sp>
      <p:sp>
        <p:nvSpPr>
          <p:cNvPr id="14339" name="Rectangle 3"/>
          <p:cNvSpPr>
            <a:spLocks noGrp="1" noChangeArrowheads="1"/>
          </p:cNvSpPr>
          <p:nvPr>
            <p:ph idx="1"/>
          </p:nvPr>
        </p:nvSpPr>
        <p:spPr>
          <a:xfrm>
            <a:off x="609600" y="1600201"/>
            <a:ext cx="4648200" cy="4525963"/>
          </a:xfrm>
        </p:spPr>
        <p:txBody>
          <a:bodyPr/>
          <a:lstStyle/>
          <a:p>
            <a:pPr marL="0" indent="0" algn="ctr">
              <a:defRPr/>
            </a:pPr>
            <a:r>
              <a:rPr lang="en-US" sz="4800" dirty="0"/>
              <a:t>HOW?</a:t>
            </a:r>
            <a:r>
              <a:rPr lang="en-US" dirty="0"/>
              <a:t> </a:t>
            </a:r>
          </a:p>
          <a:p>
            <a:pPr marL="0" indent="0">
              <a:defRPr/>
            </a:pPr>
            <a:endParaRPr lang="en-US" dirty="0"/>
          </a:p>
          <a:p>
            <a:pPr marL="0" indent="0">
              <a:defRPr/>
            </a:pPr>
            <a:r>
              <a:rPr lang="en-US" sz="4000" dirty="0"/>
              <a:t> </a:t>
            </a:r>
            <a:endParaRPr lang="en-US" dirty="0"/>
          </a:p>
        </p:txBody>
      </p:sp>
    </p:spTree>
    <p:extLst>
      <p:ext uri="{BB962C8B-B14F-4D97-AF65-F5344CB8AC3E}">
        <p14:creationId xmlns:p14="http://schemas.microsoft.com/office/powerpoint/2010/main" val="3951192346"/>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NOT</a:t>
            </a:r>
            <a:r>
              <a:rPr lang="en-US" dirty="0"/>
              <a:t> like our meaningless</a:t>
            </a:r>
          </a:p>
        </p:txBody>
      </p:sp>
      <p:sp>
        <p:nvSpPr>
          <p:cNvPr id="3" name="Content Placeholder 2"/>
          <p:cNvSpPr>
            <a:spLocks noGrp="1"/>
          </p:cNvSpPr>
          <p:nvPr>
            <p:ph idx="1"/>
          </p:nvPr>
        </p:nvSpPr>
        <p:spPr>
          <a:xfrm>
            <a:off x="1981200" y="4572001"/>
            <a:ext cx="8229600" cy="1554163"/>
          </a:xfrm>
        </p:spPr>
        <p:txBody>
          <a:bodyPr>
            <a:normAutofit/>
          </a:bodyPr>
          <a:lstStyle/>
          <a:p>
            <a:pPr algn="ctr"/>
            <a:r>
              <a:rPr lang="en-US" sz="7200" dirty="0">
                <a:solidFill>
                  <a:srgbClr val="FFFF00"/>
                </a:solidFill>
              </a:rPr>
              <a:t>CULTURE!</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dirty="0"/>
              <a:t>Conclusion: “Living with Meaning”</a:t>
            </a:r>
            <a:br>
              <a:rPr lang="en-US" dirty="0"/>
            </a:br>
            <a:r>
              <a:rPr lang="en-US" dirty="0"/>
              <a:t>means “Living in God’s Will.”</a:t>
            </a:r>
          </a:p>
        </p:txBody>
      </p:sp>
      <p:sp>
        <p:nvSpPr>
          <p:cNvPr id="14339" name="Rectangle 3"/>
          <p:cNvSpPr>
            <a:spLocks noGrp="1" noChangeArrowheads="1"/>
          </p:cNvSpPr>
          <p:nvPr>
            <p:ph idx="1"/>
          </p:nvPr>
        </p:nvSpPr>
        <p:spPr>
          <a:xfrm>
            <a:off x="609600" y="1600201"/>
            <a:ext cx="4648200" cy="4525963"/>
          </a:xfrm>
        </p:spPr>
        <p:txBody>
          <a:bodyPr/>
          <a:lstStyle/>
          <a:p>
            <a:pPr marL="0" indent="0" algn="ctr">
              <a:defRPr/>
            </a:pPr>
            <a:r>
              <a:rPr lang="en-US" sz="4800" dirty="0"/>
              <a:t>HOW?</a:t>
            </a:r>
            <a:r>
              <a:rPr lang="en-US" dirty="0"/>
              <a:t> </a:t>
            </a:r>
          </a:p>
          <a:p>
            <a:pPr marL="0" indent="0">
              <a:defRPr/>
            </a:pPr>
            <a:endParaRPr lang="en-US" dirty="0"/>
          </a:p>
          <a:p>
            <a:pPr marL="0" indent="0">
              <a:defRPr/>
            </a:pPr>
            <a:r>
              <a:rPr lang="en-US" sz="4000" dirty="0"/>
              <a:t> 27 </a:t>
            </a:r>
            <a:r>
              <a:rPr lang="en-US" sz="4000" dirty="0">
                <a:solidFill>
                  <a:srgbClr val="FFFF00"/>
                </a:solidFill>
              </a:rPr>
              <a:t>Turn from evil and do good</a:t>
            </a:r>
            <a:r>
              <a:rPr lang="en-US" sz="4000" dirty="0"/>
              <a:t>; then you will dwell in the land forever.</a:t>
            </a:r>
          </a:p>
          <a:p>
            <a:pPr marL="0" indent="0">
              <a:defRPr/>
            </a:pPr>
            <a:endParaRPr lang="en-US" dirty="0"/>
          </a:p>
        </p:txBody>
      </p:sp>
      <p:sp>
        <p:nvSpPr>
          <p:cNvPr id="5" name="Curved Left Arrow 4"/>
          <p:cNvSpPr/>
          <p:nvPr/>
        </p:nvSpPr>
        <p:spPr>
          <a:xfrm>
            <a:off x="6553200" y="2514600"/>
            <a:ext cx="2819400" cy="3581400"/>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9601201" y="2149019"/>
            <a:ext cx="639919" cy="4093428"/>
          </a:xfrm>
          <a:prstGeom prst="rect">
            <a:avLst/>
          </a:prstGeom>
          <a:noFill/>
        </p:spPr>
        <p:txBody>
          <a:bodyPr wrap="none" rtlCol="0">
            <a:spAutoFit/>
          </a:bodyPr>
          <a:lstStyle/>
          <a:p>
            <a:pPr algn="ctr">
              <a:lnSpc>
                <a:spcPts val="6000"/>
              </a:lnSpc>
            </a:pPr>
            <a:r>
              <a:rPr lang="en-US" sz="6000" b="1" dirty="0">
                <a:solidFill>
                  <a:srgbClr val="FFFF00"/>
                </a:solidFill>
              </a:rPr>
              <a:t>E</a:t>
            </a:r>
          </a:p>
          <a:p>
            <a:pPr algn="ctr">
              <a:lnSpc>
                <a:spcPts val="6000"/>
              </a:lnSpc>
            </a:pPr>
            <a:r>
              <a:rPr lang="en-US" sz="6000" b="1" dirty="0">
                <a:solidFill>
                  <a:srgbClr val="FFFF00"/>
                </a:solidFill>
              </a:rPr>
              <a:t>V</a:t>
            </a:r>
          </a:p>
          <a:p>
            <a:pPr algn="ctr">
              <a:lnSpc>
                <a:spcPts val="6000"/>
              </a:lnSpc>
            </a:pPr>
            <a:r>
              <a:rPr lang="en-US" sz="6000" b="1" dirty="0">
                <a:solidFill>
                  <a:srgbClr val="FFFF00"/>
                </a:solidFill>
              </a:rPr>
              <a:t>I</a:t>
            </a:r>
            <a:br>
              <a:rPr lang="en-US" sz="6000" b="1" dirty="0">
                <a:solidFill>
                  <a:srgbClr val="FFFF00"/>
                </a:solidFill>
              </a:rPr>
            </a:br>
            <a:r>
              <a:rPr lang="en-US" sz="6000" b="1" dirty="0">
                <a:solidFill>
                  <a:srgbClr val="FFFF00"/>
                </a:solidFill>
              </a:rPr>
              <a:t>L</a:t>
            </a:r>
          </a:p>
          <a:p>
            <a:pPr algn="ctr"/>
            <a:endParaRPr lang="en-US" sz="6000" b="1" dirty="0">
              <a:solidFill>
                <a:srgbClr val="FFFF00"/>
              </a:solidFill>
            </a:endParaRPr>
          </a:p>
        </p:txBody>
      </p:sp>
    </p:spTree>
    <p:extLst>
      <p:ext uri="{BB962C8B-B14F-4D97-AF65-F5344CB8AC3E}">
        <p14:creationId xmlns:p14="http://schemas.microsoft.com/office/powerpoint/2010/main" val="2832822852"/>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dirty="0"/>
              <a:t>Conclusion: “Living with Meaning”</a:t>
            </a:r>
            <a:br>
              <a:rPr lang="en-US" dirty="0"/>
            </a:br>
            <a:r>
              <a:rPr lang="en-US" dirty="0"/>
              <a:t>means “Living in God’s Will.”</a:t>
            </a:r>
          </a:p>
        </p:txBody>
      </p:sp>
      <p:sp>
        <p:nvSpPr>
          <p:cNvPr id="14339" name="Rectangle 3"/>
          <p:cNvSpPr>
            <a:spLocks noGrp="1" noChangeArrowheads="1"/>
          </p:cNvSpPr>
          <p:nvPr>
            <p:ph idx="1"/>
          </p:nvPr>
        </p:nvSpPr>
        <p:spPr>
          <a:xfrm>
            <a:off x="609600" y="1600201"/>
            <a:ext cx="4648200" cy="4525963"/>
          </a:xfrm>
        </p:spPr>
        <p:txBody>
          <a:bodyPr/>
          <a:lstStyle/>
          <a:p>
            <a:pPr marL="0" indent="0" algn="ctr">
              <a:defRPr/>
            </a:pPr>
            <a:r>
              <a:rPr lang="en-US" sz="4800" dirty="0"/>
              <a:t>HOW?</a:t>
            </a:r>
            <a:r>
              <a:rPr lang="en-US" dirty="0"/>
              <a:t> </a:t>
            </a:r>
          </a:p>
          <a:p>
            <a:pPr marL="0" indent="0">
              <a:defRPr/>
            </a:pPr>
            <a:endParaRPr lang="en-US" dirty="0"/>
          </a:p>
          <a:p>
            <a:pPr marL="0" indent="0">
              <a:defRPr/>
            </a:pPr>
            <a:r>
              <a:rPr lang="en-US" sz="4000" dirty="0"/>
              <a:t> 27 </a:t>
            </a:r>
            <a:r>
              <a:rPr lang="en-US" sz="4000" dirty="0">
                <a:solidFill>
                  <a:srgbClr val="FFFF00"/>
                </a:solidFill>
              </a:rPr>
              <a:t>Turn from evil and do good</a:t>
            </a:r>
            <a:r>
              <a:rPr lang="en-US" sz="4000" dirty="0"/>
              <a:t>; then you will dwell in the land forever.</a:t>
            </a:r>
          </a:p>
          <a:p>
            <a:pPr marL="0" indent="0">
              <a:defRPr/>
            </a:pPr>
            <a:endParaRPr lang="en-US" dirty="0"/>
          </a:p>
        </p:txBody>
      </p:sp>
      <p:sp>
        <p:nvSpPr>
          <p:cNvPr id="5" name="Curved Left Arrow 4"/>
          <p:cNvSpPr/>
          <p:nvPr/>
        </p:nvSpPr>
        <p:spPr>
          <a:xfrm>
            <a:off x="6553200" y="2514600"/>
            <a:ext cx="2819400" cy="3581400"/>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9601201" y="2149019"/>
            <a:ext cx="639919" cy="4093428"/>
          </a:xfrm>
          <a:prstGeom prst="rect">
            <a:avLst/>
          </a:prstGeom>
          <a:noFill/>
        </p:spPr>
        <p:txBody>
          <a:bodyPr wrap="none" rtlCol="0">
            <a:spAutoFit/>
          </a:bodyPr>
          <a:lstStyle/>
          <a:p>
            <a:pPr algn="ctr">
              <a:lnSpc>
                <a:spcPts val="6000"/>
              </a:lnSpc>
            </a:pPr>
            <a:r>
              <a:rPr lang="en-US" sz="6000" b="1" dirty="0">
                <a:solidFill>
                  <a:srgbClr val="FFFF00"/>
                </a:solidFill>
              </a:rPr>
              <a:t>E</a:t>
            </a:r>
          </a:p>
          <a:p>
            <a:pPr algn="ctr">
              <a:lnSpc>
                <a:spcPts val="6000"/>
              </a:lnSpc>
            </a:pPr>
            <a:r>
              <a:rPr lang="en-US" sz="6000" b="1" dirty="0">
                <a:solidFill>
                  <a:srgbClr val="FFFF00"/>
                </a:solidFill>
              </a:rPr>
              <a:t>V</a:t>
            </a:r>
          </a:p>
          <a:p>
            <a:pPr algn="ctr">
              <a:lnSpc>
                <a:spcPts val="6000"/>
              </a:lnSpc>
            </a:pPr>
            <a:r>
              <a:rPr lang="en-US" sz="6000" b="1" dirty="0">
                <a:solidFill>
                  <a:srgbClr val="FFFF00"/>
                </a:solidFill>
              </a:rPr>
              <a:t>I</a:t>
            </a:r>
            <a:br>
              <a:rPr lang="en-US" sz="6000" b="1" dirty="0">
                <a:solidFill>
                  <a:srgbClr val="FFFF00"/>
                </a:solidFill>
              </a:rPr>
            </a:br>
            <a:r>
              <a:rPr lang="en-US" sz="6000" b="1" dirty="0">
                <a:solidFill>
                  <a:srgbClr val="FFFF00"/>
                </a:solidFill>
              </a:rPr>
              <a:t>L</a:t>
            </a:r>
          </a:p>
          <a:p>
            <a:pPr algn="ctr"/>
            <a:endParaRPr lang="en-US" sz="6000" b="1" dirty="0">
              <a:solidFill>
                <a:srgbClr val="FFFF00"/>
              </a:solidFill>
            </a:endParaRPr>
          </a:p>
        </p:txBody>
      </p:sp>
      <p:sp>
        <p:nvSpPr>
          <p:cNvPr id="19" name="TextBox 18"/>
          <p:cNvSpPr txBox="1"/>
          <p:nvPr/>
        </p:nvSpPr>
        <p:spPr>
          <a:xfrm>
            <a:off x="5529739" y="2154972"/>
            <a:ext cx="705642" cy="4093428"/>
          </a:xfrm>
          <a:prstGeom prst="rect">
            <a:avLst/>
          </a:prstGeom>
          <a:noFill/>
        </p:spPr>
        <p:txBody>
          <a:bodyPr wrap="none" rtlCol="0">
            <a:spAutoFit/>
          </a:bodyPr>
          <a:lstStyle/>
          <a:p>
            <a:pPr algn="ctr">
              <a:lnSpc>
                <a:spcPts val="6000"/>
              </a:lnSpc>
            </a:pPr>
            <a:r>
              <a:rPr lang="en-US" sz="6000" b="1" dirty="0">
                <a:solidFill>
                  <a:srgbClr val="FFFF00"/>
                </a:solidFill>
              </a:rPr>
              <a:t>G</a:t>
            </a:r>
            <a:br>
              <a:rPr lang="en-US" sz="6000" b="1" dirty="0">
                <a:solidFill>
                  <a:srgbClr val="FFFF00"/>
                </a:solidFill>
              </a:rPr>
            </a:br>
            <a:r>
              <a:rPr lang="en-US" sz="6000" b="1" dirty="0">
                <a:solidFill>
                  <a:srgbClr val="FFFF00"/>
                </a:solidFill>
              </a:rPr>
              <a:t>O</a:t>
            </a:r>
            <a:br>
              <a:rPr lang="en-US" sz="6000" b="1" dirty="0">
                <a:solidFill>
                  <a:srgbClr val="FFFF00"/>
                </a:solidFill>
              </a:rPr>
            </a:br>
            <a:r>
              <a:rPr lang="en-US" sz="6000" b="1" dirty="0">
                <a:solidFill>
                  <a:srgbClr val="FFFF00"/>
                </a:solidFill>
              </a:rPr>
              <a:t>O</a:t>
            </a:r>
            <a:br>
              <a:rPr lang="en-US" sz="6000" b="1" dirty="0">
                <a:solidFill>
                  <a:srgbClr val="FFFF00"/>
                </a:solidFill>
              </a:rPr>
            </a:br>
            <a:r>
              <a:rPr lang="en-US" sz="6000" b="1" dirty="0">
                <a:solidFill>
                  <a:srgbClr val="FFFF00"/>
                </a:solidFill>
              </a:rPr>
              <a:t>D</a:t>
            </a:r>
          </a:p>
          <a:p>
            <a:pPr algn="ctr"/>
            <a:endParaRPr lang="en-US" sz="6000" b="1" dirty="0">
              <a:solidFill>
                <a:srgbClr val="FFFF00"/>
              </a:solidFill>
            </a:endParaRPr>
          </a:p>
        </p:txBody>
      </p:sp>
    </p:spTree>
    <p:extLst>
      <p:ext uri="{BB962C8B-B14F-4D97-AF65-F5344CB8AC3E}">
        <p14:creationId xmlns:p14="http://schemas.microsoft.com/office/powerpoint/2010/main" val="2099316807"/>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dirty="0"/>
              <a:t>Conclusion: “Living with Meaning”</a:t>
            </a:r>
            <a:br>
              <a:rPr lang="en-US" dirty="0"/>
            </a:br>
            <a:r>
              <a:rPr lang="en-US" dirty="0"/>
              <a:t>means “Living in God’s Will.”</a:t>
            </a:r>
          </a:p>
        </p:txBody>
      </p:sp>
      <p:sp>
        <p:nvSpPr>
          <p:cNvPr id="14339" name="Rectangle 3"/>
          <p:cNvSpPr>
            <a:spLocks noGrp="1" noChangeArrowheads="1"/>
          </p:cNvSpPr>
          <p:nvPr>
            <p:ph idx="1"/>
          </p:nvPr>
        </p:nvSpPr>
        <p:spPr>
          <a:xfrm>
            <a:off x="609600" y="1600201"/>
            <a:ext cx="4648200" cy="4525963"/>
          </a:xfrm>
        </p:spPr>
        <p:txBody>
          <a:bodyPr/>
          <a:lstStyle/>
          <a:p>
            <a:pPr marL="0" indent="0" algn="ctr">
              <a:defRPr/>
            </a:pPr>
            <a:r>
              <a:rPr lang="en-US" sz="4800" dirty="0"/>
              <a:t>HOW?</a:t>
            </a:r>
            <a:r>
              <a:rPr lang="en-US" dirty="0"/>
              <a:t> </a:t>
            </a:r>
          </a:p>
          <a:p>
            <a:pPr marL="0" indent="0">
              <a:defRPr/>
            </a:pPr>
            <a:endParaRPr lang="en-US" dirty="0"/>
          </a:p>
          <a:p>
            <a:pPr marL="0" indent="0">
              <a:defRPr/>
            </a:pPr>
            <a:r>
              <a:rPr lang="en-US" sz="4000" dirty="0"/>
              <a:t> 27 </a:t>
            </a:r>
            <a:r>
              <a:rPr lang="en-US" sz="4000" dirty="0">
                <a:solidFill>
                  <a:srgbClr val="FFFF00"/>
                </a:solidFill>
              </a:rPr>
              <a:t>Turn from evil and do good</a:t>
            </a:r>
            <a:r>
              <a:rPr lang="en-US" sz="4000" dirty="0"/>
              <a:t>; then you will dwell in the land forever.</a:t>
            </a:r>
          </a:p>
          <a:p>
            <a:pPr marL="0" indent="0">
              <a:defRPr/>
            </a:pPr>
            <a:endParaRPr lang="en-US" dirty="0"/>
          </a:p>
        </p:txBody>
      </p:sp>
      <p:sp>
        <p:nvSpPr>
          <p:cNvPr id="5" name="Curved Left Arrow 4"/>
          <p:cNvSpPr/>
          <p:nvPr/>
        </p:nvSpPr>
        <p:spPr>
          <a:xfrm>
            <a:off x="6553200" y="2514600"/>
            <a:ext cx="2819400" cy="3581400"/>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9601201" y="2149019"/>
            <a:ext cx="639919" cy="4093428"/>
          </a:xfrm>
          <a:prstGeom prst="rect">
            <a:avLst/>
          </a:prstGeom>
          <a:noFill/>
        </p:spPr>
        <p:txBody>
          <a:bodyPr wrap="none" rtlCol="0">
            <a:spAutoFit/>
          </a:bodyPr>
          <a:lstStyle/>
          <a:p>
            <a:pPr algn="ctr">
              <a:lnSpc>
                <a:spcPts val="6000"/>
              </a:lnSpc>
            </a:pPr>
            <a:r>
              <a:rPr lang="en-US" sz="6000" b="1" dirty="0">
                <a:solidFill>
                  <a:srgbClr val="FFFF00"/>
                </a:solidFill>
              </a:rPr>
              <a:t>E</a:t>
            </a:r>
          </a:p>
          <a:p>
            <a:pPr algn="ctr">
              <a:lnSpc>
                <a:spcPts val="6000"/>
              </a:lnSpc>
            </a:pPr>
            <a:r>
              <a:rPr lang="en-US" sz="6000" b="1" dirty="0">
                <a:solidFill>
                  <a:srgbClr val="FFFF00"/>
                </a:solidFill>
              </a:rPr>
              <a:t>V</a:t>
            </a:r>
          </a:p>
          <a:p>
            <a:pPr algn="ctr">
              <a:lnSpc>
                <a:spcPts val="6000"/>
              </a:lnSpc>
            </a:pPr>
            <a:r>
              <a:rPr lang="en-US" sz="6000" b="1" dirty="0">
                <a:solidFill>
                  <a:srgbClr val="FFFF00"/>
                </a:solidFill>
              </a:rPr>
              <a:t>I</a:t>
            </a:r>
            <a:br>
              <a:rPr lang="en-US" sz="6000" b="1" dirty="0">
                <a:solidFill>
                  <a:srgbClr val="FFFF00"/>
                </a:solidFill>
              </a:rPr>
            </a:br>
            <a:r>
              <a:rPr lang="en-US" sz="6000" b="1" dirty="0">
                <a:solidFill>
                  <a:srgbClr val="FFFF00"/>
                </a:solidFill>
              </a:rPr>
              <a:t>L</a:t>
            </a:r>
          </a:p>
          <a:p>
            <a:pPr algn="ctr"/>
            <a:endParaRPr lang="en-US" sz="6000" b="1" dirty="0">
              <a:solidFill>
                <a:srgbClr val="FFFF00"/>
              </a:solidFill>
            </a:endParaRPr>
          </a:p>
        </p:txBody>
      </p:sp>
      <p:grpSp>
        <p:nvGrpSpPr>
          <p:cNvPr id="17" name="Group 16"/>
          <p:cNvGrpSpPr/>
          <p:nvPr/>
        </p:nvGrpSpPr>
        <p:grpSpPr>
          <a:xfrm>
            <a:off x="6705600" y="2514601"/>
            <a:ext cx="1524000" cy="798731"/>
            <a:chOff x="5181600" y="2514600"/>
            <a:chExt cx="1524000" cy="798731"/>
          </a:xfrm>
        </p:grpSpPr>
        <p:sp>
          <p:nvSpPr>
            <p:cNvPr id="7" name="TextBox 6"/>
            <p:cNvSpPr txBox="1"/>
            <p:nvPr/>
          </p:nvSpPr>
          <p:spPr>
            <a:xfrm>
              <a:off x="5181600" y="2514600"/>
              <a:ext cx="402674" cy="646331"/>
            </a:xfrm>
            <a:prstGeom prst="rect">
              <a:avLst/>
            </a:prstGeom>
            <a:noFill/>
          </p:spPr>
          <p:txBody>
            <a:bodyPr wrap="none" rtlCol="0">
              <a:spAutoFit/>
            </a:bodyPr>
            <a:lstStyle/>
            <a:p>
              <a:r>
                <a:rPr lang="en-US" sz="3600" b="1" dirty="0">
                  <a:solidFill>
                    <a:schemeClr val="bg1"/>
                  </a:solidFill>
                </a:rPr>
                <a:t>S</a:t>
              </a:r>
            </a:p>
          </p:txBody>
        </p:sp>
        <p:sp>
          <p:nvSpPr>
            <p:cNvPr id="8" name="TextBox 7"/>
            <p:cNvSpPr txBox="1"/>
            <p:nvPr/>
          </p:nvSpPr>
          <p:spPr>
            <a:xfrm>
              <a:off x="5486400" y="2554069"/>
              <a:ext cx="413896" cy="646331"/>
            </a:xfrm>
            <a:prstGeom prst="rect">
              <a:avLst/>
            </a:prstGeom>
            <a:noFill/>
          </p:spPr>
          <p:txBody>
            <a:bodyPr wrap="none" rtlCol="0">
              <a:spAutoFit/>
            </a:bodyPr>
            <a:lstStyle/>
            <a:p>
              <a:r>
                <a:rPr lang="en-US" sz="3600" b="1" dirty="0">
                  <a:solidFill>
                    <a:schemeClr val="bg1"/>
                  </a:solidFill>
                </a:rPr>
                <a:t>T</a:t>
              </a:r>
            </a:p>
          </p:txBody>
        </p:sp>
        <p:sp>
          <p:nvSpPr>
            <p:cNvPr id="9" name="TextBox 8"/>
            <p:cNvSpPr txBox="1"/>
            <p:nvPr/>
          </p:nvSpPr>
          <p:spPr>
            <a:xfrm>
              <a:off x="5834504" y="2590800"/>
              <a:ext cx="497252" cy="646331"/>
            </a:xfrm>
            <a:prstGeom prst="rect">
              <a:avLst/>
            </a:prstGeom>
            <a:noFill/>
          </p:spPr>
          <p:txBody>
            <a:bodyPr wrap="none" rtlCol="0">
              <a:spAutoFit/>
            </a:bodyPr>
            <a:lstStyle/>
            <a:p>
              <a:r>
                <a:rPr lang="en-US" sz="3600" b="1" dirty="0">
                  <a:solidFill>
                    <a:schemeClr val="bg1"/>
                  </a:solidFill>
                </a:rPr>
                <a:t>O</a:t>
              </a:r>
            </a:p>
          </p:txBody>
        </p:sp>
        <p:sp>
          <p:nvSpPr>
            <p:cNvPr id="10" name="TextBox 9"/>
            <p:cNvSpPr txBox="1"/>
            <p:nvPr/>
          </p:nvSpPr>
          <p:spPr>
            <a:xfrm>
              <a:off x="6275674" y="2667000"/>
              <a:ext cx="429926" cy="646331"/>
            </a:xfrm>
            <a:prstGeom prst="rect">
              <a:avLst/>
            </a:prstGeom>
            <a:noFill/>
          </p:spPr>
          <p:txBody>
            <a:bodyPr wrap="none" rtlCol="0">
              <a:spAutoFit/>
            </a:bodyPr>
            <a:lstStyle/>
            <a:p>
              <a:r>
                <a:rPr lang="en-US" sz="3600" b="1" dirty="0">
                  <a:solidFill>
                    <a:schemeClr val="bg1"/>
                  </a:solidFill>
                </a:rPr>
                <a:t>P</a:t>
              </a:r>
            </a:p>
          </p:txBody>
        </p:sp>
      </p:grpSp>
      <p:sp>
        <p:nvSpPr>
          <p:cNvPr id="19" name="TextBox 18"/>
          <p:cNvSpPr txBox="1"/>
          <p:nvPr/>
        </p:nvSpPr>
        <p:spPr>
          <a:xfrm>
            <a:off x="5529739" y="2154972"/>
            <a:ext cx="705642" cy="4093428"/>
          </a:xfrm>
          <a:prstGeom prst="rect">
            <a:avLst/>
          </a:prstGeom>
          <a:noFill/>
        </p:spPr>
        <p:txBody>
          <a:bodyPr wrap="none" rtlCol="0">
            <a:spAutoFit/>
          </a:bodyPr>
          <a:lstStyle/>
          <a:p>
            <a:pPr algn="ctr">
              <a:lnSpc>
                <a:spcPts val="6000"/>
              </a:lnSpc>
            </a:pPr>
            <a:r>
              <a:rPr lang="en-US" sz="6000" b="1" dirty="0">
                <a:solidFill>
                  <a:srgbClr val="FFFF00"/>
                </a:solidFill>
              </a:rPr>
              <a:t>G</a:t>
            </a:r>
            <a:br>
              <a:rPr lang="en-US" sz="6000" b="1" dirty="0">
                <a:solidFill>
                  <a:srgbClr val="FFFF00"/>
                </a:solidFill>
              </a:rPr>
            </a:br>
            <a:r>
              <a:rPr lang="en-US" sz="6000" b="1" dirty="0">
                <a:solidFill>
                  <a:srgbClr val="FFFF00"/>
                </a:solidFill>
              </a:rPr>
              <a:t>O</a:t>
            </a:r>
            <a:br>
              <a:rPr lang="en-US" sz="6000" b="1" dirty="0">
                <a:solidFill>
                  <a:srgbClr val="FFFF00"/>
                </a:solidFill>
              </a:rPr>
            </a:br>
            <a:r>
              <a:rPr lang="en-US" sz="6000" b="1" dirty="0">
                <a:solidFill>
                  <a:srgbClr val="FFFF00"/>
                </a:solidFill>
              </a:rPr>
              <a:t>O</a:t>
            </a:r>
            <a:br>
              <a:rPr lang="en-US" sz="6000" b="1" dirty="0">
                <a:solidFill>
                  <a:srgbClr val="FFFF00"/>
                </a:solidFill>
              </a:rPr>
            </a:br>
            <a:r>
              <a:rPr lang="en-US" sz="6000" b="1" dirty="0">
                <a:solidFill>
                  <a:srgbClr val="FFFF00"/>
                </a:solidFill>
              </a:rPr>
              <a:t>D</a:t>
            </a:r>
          </a:p>
          <a:p>
            <a:pPr algn="ctr"/>
            <a:endParaRPr lang="en-US" sz="6000" b="1" dirty="0">
              <a:solidFill>
                <a:srgbClr val="FFFF00"/>
              </a:solidFill>
            </a:endParaRPr>
          </a:p>
        </p:txBody>
      </p:sp>
    </p:spTree>
    <p:extLst>
      <p:ext uri="{BB962C8B-B14F-4D97-AF65-F5344CB8AC3E}">
        <p14:creationId xmlns:p14="http://schemas.microsoft.com/office/powerpoint/2010/main" val="3328322442"/>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dirty="0"/>
              <a:t>Conclusion: “Living with Meaning”</a:t>
            </a:r>
            <a:br>
              <a:rPr lang="en-US" dirty="0"/>
            </a:br>
            <a:r>
              <a:rPr lang="en-US" dirty="0"/>
              <a:t>means “Living in God’s Will.”</a:t>
            </a:r>
          </a:p>
        </p:txBody>
      </p:sp>
      <p:sp>
        <p:nvSpPr>
          <p:cNvPr id="14339" name="Rectangle 3"/>
          <p:cNvSpPr>
            <a:spLocks noGrp="1" noChangeArrowheads="1"/>
          </p:cNvSpPr>
          <p:nvPr>
            <p:ph idx="1"/>
          </p:nvPr>
        </p:nvSpPr>
        <p:spPr>
          <a:xfrm>
            <a:off x="609600" y="1600201"/>
            <a:ext cx="4648200" cy="4525963"/>
          </a:xfrm>
        </p:spPr>
        <p:txBody>
          <a:bodyPr/>
          <a:lstStyle/>
          <a:p>
            <a:pPr marL="0" indent="0" algn="ctr">
              <a:defRPr/>
            </a:pPr>
            <a:r>
              <a:rPr lang="en-US" sz="4800" dirty="0"/>
              <a:t>HOW?</a:t>
            </a:r>
            <a:r>
              <a:rPr lang="en-US" dirty="0"/>
              <a:t> </a:t>
            </a:r>
          </a:p>
          <a:p>
            <a:pPr marL="0" indent="0">
              <a:defRPr/>
            </a:pPr>
            <a:endParaRPr lang="en-US" dirty="0"/>
          </a:p>
          <a:p>
            <a:pPr marL="0" indent="0">
              <a:defRPr/>
            </a:pPr>
            <a:r>
              <a:rPr lang="en-US" sz="4000" dirty="0"/>
              <a:t> 27 </a:t>
            </a:r>
            <a:r>
              <a:rPr lang="en-US" sz="4000" dirty="0">
                <a:solidFill>
                  <a:srgbClr val="FFFF00"/>
                </a:solidFill>
              </a:rPr>
              <a:t>Turn from evil and do good</a:t>
            </a:r>
            <a:r>
              <a:rPr lang="en-US" sz="4000" dirty="0"/>
              <a:t>; then you will dwell in the land forever.</a:t>
            </a:r>
          </a:p>
          <a:p>
            <a:pPr marL="0" indent="0">
              <a:defRPr/>
            </a:pPr>
            <a:endParaRPr lang="en-US" dirty="0"/>
          </a:p>
        </p:txBody>
      </p:sp>
      <p:sp>
        <p:nvSpPr>
          <p:cNvPr id="5" name="Curved Left Arrow 4"/>
          <p:cNvSpPr/>
          <p:nvPr/>
        </p:nvSpPr>
        <p:spPr>
          <a:xfrm>
            <a:off x="6553200" y="2514600"/>
            <a:ext cx="2819400" cy="3581400"/>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9601201" y="2149019"/>
            <a:ext cx="639919" cy="4093428"/>
          </a:xfrm>
          <a:prstGeom prst="rect">
            <a:avLst/>
          </a:prstGeom>
          <a:noFill/>
        </p:spPr>
        <p:txBody>
          <a:bodyPr wrap="none" rtlCol="0">
            <a:spAutoFit/>
          </a:bodyPr>
          <a:lstStyle/>
          <a:p>
            <a:pPr algn="ctr">
              <a:lnSpc>
                <a:spcPts val="6000"/>
              </a:lnSpc>
            </a:pPr>
            <a:r>
              <a:rPr lang="en-US" sz="6000" b="1" dirty="0">
                <a:solidFill>
                  <a:srgbClr val="FFFF00"/>
                </a:solidFill>
              </a:rPr>
              <a:t>E</a:t>
            </a:r>
          </a:p>
          <a:p>
            <a:pPr algn="ctr">
              <a:lnSpc>
                <a:spcPts val="6000"/>
              </a:lnSpc>
            </a:pPr>
            <a:r>
              <a:rPr lang="en-US" sz="6000" b="1" dirty="0">
                <a:solidFill>
                  <a:srgbClr val="FFFF00"/>
                </a:solidFill>
              </a:rPr>
              <a:t>V</a:t>
            </a:r>
          </a:p>
          <a:p>
            <a:pPr algn="ctr">
              <a:lnSpc>
                <a:spcPts val="6000"/>
              </a:lnSpc>
            </a:pPr>
            <a:r>
              <a:rPr lang="en-US" sz="6000" b="1" dirty="0">
                <a:solidFill>
                  <a:srgbClr val="FFFF00"/>
                </a:solidFill>
              </a:rPr>
              <a:t>I</a:t>
            </a:r>
            <a:br>
              <a:rPr lang="en-US" sz="6000" b="1" dirty="0">
                <a:solidFill>
                  <a:srgbClr val="FFFF00"/>
                </a:solidFill>
              </a:rPr>
            </a:br>
            <a:r>
              <a:rPr lang="en-US" sz="6000" b="1" dirty="0">
                <a:solidFill>
                  <a:srgbClr val="FFFF00"/>
                </a:solidFill>
              </a:rPr>
              <a:t>L</a:t>
            </a:r>
          </a:p>
          <a:p>
            <a:pPr algn="ctr"/>
            <a:endParaRPr lang="en-US" sz="6000" b="1" dirty="0">
              <a:solidFill>
                <a:srgbClr val="FFFF00"/>
              </a:solidFill>
            </a:endParaRPr>
          </a:p>
        </p:txBody>
      </p:sp>
      <p:grpSp>
        <p:nvGrpSpPr>
          <p:cNvPr id="17" name="Group 16"/>
          <p:cNvGrpSpPr/>
          <p:nvPr/>
        </p:nvGrpSpPr>
        <p:grpSpPr>
          <a:xfrm>
            <a:off x="6705600" y="2514601"/>
            <a:ext cx="1524000" cy="798731"/>
            <a:chOff x="5181600" y="2514600"/>
            <a:chExt cx="1524000" cy="798731"/>
          </a:xfrm>
        </p:grpSpPr>
        <p:sp>
          <p:nvSpPr>
            <p:cNvPr id="7" name="TextBox 6"/>
            <p:cNvSpPr txBox="1"/>
            <p:nvPr/>
          </p:nvSpPr>
          <p:spPr>
            <a:xfrm>
              <a:off x="5181600" y="2514600"/>
              <a:ext cx="402674" cy="646331"/>
            </a:xfrm>
            <a:prstGeom prst="rect">
              <a:avLst/>
            </a:prstGeom>
            <a:noFill/>
          </p:spPr>
          <p:txBody>
            <a:bodyPr wrap="none" rtlCol="0">
              <a:spAutoFit/>
            </a:bodyPr>
            <a:lstStyle/>
            <a:p>
              <a:r>
                <a:rPr lang="en-US" sz="3600" b="1" dirty="0">
                  <a:solidFill>
                    <a:schemeClr val="bg1"/>
                  </a:solidFill>
                </a:rPr>
                <a:t>S</a:t>
              </a:r>
            </a:p>
          </p:txBody>
        </p:sp>
        <p:sp>
          <p:nvSpPr>
            <p:cNvPr id="8" name="TextBox 7"/>
            <p:cNvSpPr txBox="1"/>
            <p:nvPr/>
          </p:nvSpPr>
          <p:spPr>
            <a:xfrm>
              <a:off x="5486400" y="2554069"/>
              <a:ext cx="413896" cy="646331"/>
            </a:xfrm>
            <a:prstGeom prst="rect">
              <a:avLst/>
            </a:prstGeom>
            <a:noFill/>
          </p:spPr>
          <p:txBody>
            <a:bodyPr wrap="none" rtlCol="0">
              <a:spAutoFit/>
            </a:bodyPr>
            <a:lstStyle/>
            <a:p>
              <a:r>
                <a:rPr lang="en-US" sz="3600" b="1" dirty="0">
                  <a:solidFill>
                    <a:schemeClr val="bg1"/>
                  </a:solidFill>
                </a:rPr>
                <a:t>T</a:t>
              </a:r>
            </a:p>
          </p:txBody>
        </p:sp>
        <p:sp>
          <p:nvSpPr>
            <p:cNvPr id="9" name="TextBox 8"/>
            <p:cNvSpPr txBox="1"/>
            <p:nvPr/>
          </p:nvSpPr>
          <p:spPr>
            <a:xfrm>
              <a:off x="5834504" y="2590800"/>
              <a:ext cx="497252" cy="646331"/>
            </a:xfrm>
            <a:prstGeom prst="rect">
              <a:avLst/>
            </a:prstGeom>
            <a:noFill/>
          </p:spPr>
          <p:txBody>
            <a:bodyPr wrap="none" rtlCol="0">
              <a:spAutoFit/>
            </a:bodyPr>
            <a:lstStyle/>
            <a:p>
              <a:r>
                <a:rPr lang="en-US" sz="3600" b="1" dirty="0">
                  <a:solidFill>
                    <a:schemeClr val="bg1"/>
                  </a:solidFill>
                </a:rPr>
                <a:t>O</a:t>
              </a:r>
            </a:p>
          </p:txBody>
        </p:sp>
        <p:sp>
          <p:nvSpPr>
            <p:cNvPr id="10" name="TextBox 9"/>
            <p:cNvSpPr txBox="1"/>
            <p:nvPr/>
          </p:nvSpPr>
          <p:spPr>
            <a:xfrm>
              <a:off x="6275674" y="2667000"/>
              <a:ext cx="429926" cy="646331"/>
            </a:xfrm>
            <a:prstGeom prst="rect">
              <a:avLst/>
            </a:prstGeom>
            <a:noFill/>
          </p:spPr>
          <p:txBody>
            <a:bodyPr wrap="none" rtlCol="0">
              <a:spAutoFit/>
            </a:bodyPr>
            <a:lstStyle/>
            <a:p>
              <a:r>
                <a:rPr lang="en-US" sz="3600" b="1" dirty="0">
                  <a:solidFill>
                    <a:schemeClr val="bg1"/>
                  </a:solidFill>
                </a:rPr>
                <a:t>P</a:t>
              </a:r>
            </a:p>
          </p:txBody>
        </p:sp>
      </p:grpSp>
      <p:grpSp>
        <p:nvGrpSpPr>
          <p:cNvPr id="18" name="Group 17"/>
          <p:cNvGrpSpPr/>
          <p:nvPr/>
        </p:nvGrpSpPr>
        <p:grpSpPr>
          <a:xfrm>
            <a:off x="7162800" y="4687669"/>
            <a:ext cx="1556896" cy="911662"/>
            <a:chOff x="5638800" y="4687669"/>
            <a:chExt cx="1556896" cy="911662"/>
          </a:xfrm>
        </p:grpSpPr>
        <p:sp>
          <p:nvSpPr>
            <p:cNvPr id="11" name="TextBox 10"/>
            <p:cNvSpPr txBox="1"/>
            <p:nvPr/>
          </p:nvSpPr>
          <p:spPr>
            <a:xfrm>
              <a:off x="5638800" y="4953000"/>
              <a:ext cx="402674" cy="646331"/>
            </a:xfrm>
            <a:prstGeom prst="rect">
              <a:avLst/>
            </a:prstGeom>
            <a:noFill/>
          </p:spPr>
          <p:txBody>
            <a:bodyPr wrap="none" rtlCol="0">
              <a:spAutoFit/>
            </a:bodyPr>
            <a:lstStyle/>
            <a:p>
              <a:r>
                <a:rPr lang="en-US" sz="3600" b="1" dirty="0">
                  <a:solidFill>
                    <a:schemeClr val="bg1"/>
                  </a:solidFill>
                </a:rPr>
                <a:t>S</a:t>
              </a:r>
            </a:p>
          </p:txBody>
        </p:sp>
        <p:sp>
          <p:nvSpPr>
            <p:cNvPr id="12" name="TextBox 11"/>
            <p:cNvSpPr txBox="1"/>
            <p:nvPr/>
          </p:nvSpPr>
          <p:spPr>
            <a:xfrm>
              <a:off x="5921926" y="4916269"/>
              <a:ext cx="413896" cy="646331"/>
            </a:xfrm>
            <a:prstGeom prst="rect">
              <a:avLst/>
            </a:prstGeom>
            <a:noFill/>
          </p:spPr>
          <p:txBody>
            <a:bodyPr wrap="none" rtlCol="0">
              <a:spAutoFit/>
            </a:bodyPr>
            <a:lstStyle/>
            <a:p>
              <a:r>
                <a:rPr lang="en-US" sz="3600" b="1" dirty="0">
                  <a:solidFill>
                    <a:schemeClr val="bg1"/>
                  </a:solidFill>
                </a:rPr>
                <a:t>T</a:t>
              </a:r>
            </a:p>
          </p:txBody>
        </p:sp>
        <p:sp>
          <p:nvSpPr>
            <p:cNvPr id="13" name="TextBox 12"/>
            <p:cNvSpPr txBox="1"/>
            <p:nvPr/>
          </p:nvSpPr>
          <p:spPr>
            <a:xfrm>
              <a:off x="6172200" y="4840069"/>
              <a:ext cx="465192" cy="646331"/>
            </a:xfrm>
            <a:prstGeom prst="rect">
              <a:avLst/>
            </a:prstGeom>
            <a:noFill/>
          </p:spPr>
          <p:txBody>
            <a:bodyPr wrap="none" rtlCol="0">
              <a:spAutoFit/>
            </a:bodyPr>
            <a:lstStyle/>
            <a:p>
              <a:r>
                <a:rPr lang="en-US" sz="3600" b="1" dirty="0">
                  <a:solidFill>
                    <a:schemeClr val="bg1"/>
                  </a:solidFill>
                </a:rPr>
                <a:t>A</a:t>
              </a:r>
            </a:p>
          </p:txBody>
        </p:sp>
        <p:sp>
          <p:nvSpPr>
            <p:cNvPr id="14" name="TextBox 13"/>
            <p:cNvSpPr txBox="1"/>
            <p:nvPr/>
          </p:nvSpPr>
          <p:spPr>
            <a:xfrm>
              <a:off x="6477000" y="4763869"/>
              <a:ext cx="444352" cy="646331"/>
            </a:xfrm>
            <a:prstGeom prst="rect">
              <a:avLst/>
            </a:prstGeom>
            <a:noFill/>
          </p:spPr>
          <p:txBody>
            <a:bodyPr wrap="none" rtlCol="0">
              <a:spAutoFit/>
            </a:bodyPr>
            <a:lstStyle/>
            <a:p>
              <a:r>
                <a:rPr lang="en-US" sz="3600" b="1" dirty="0">
                  <a:solidFill>
                    <a:schemeClr val="bg1"/>
                  </a:solidFill>
                </a:rPr>
                <a:t>R</a:t>
              </a:r>
            </a:p>
          </p:txBody>
        </p:sp>
        <p:sp>
          <p:nvSpPr>
            <p:cNvPr id="15" name="TextBox 14"/>
            <p:cNvSpPr txBox="1"/>
            <p:nvPr/>
          </p:nvSpPr>
          <p:spPr>
            <a:xfrm>
              <a:off x="6781800" y="4687669"/>
              <a:ext cx="413896" cy="646331"/>
            </a:xfrm>
            <a:prstGeom prst="rect">
              <a:avLst/>
            </a:prstGeom>
            <a:noFill/>
          </p:spPr>
          <p:txBody>
            <a:bodyPr wrap="none" rtlCol="0">
              <a:spAutoFit/>
            </a:bodyPr>
            <a:lstStyle/>
            <a:p>
              <a:r>
                <a:rPr lang="en-US" sz="3600" b="1" dirty="0">
                  <a:solidFill>
                    <a:schemeClr val="bg1"/>
                  </a:solidFill>
                </a:rPr>
                <a:t>T</a:t>
              </a:r>
            </a:p>
          </p:txBody>
        </p:sp>
      </p:grpSp>
      <p:sp>
        <p:nvSpPr>
          <p:cNvPr id="19" name="TextBox 18"/>
          <p:cNvSpPr txBox="1"/>
          <p:nvPr/>
        </p:nvSpPr>
        <p:spPr>
          <a:xfrm>
            <a:off x="5529739" y="2154972"/>
            <a:ext cx="705642" cy="4093428"/>
          </a:xfrm>
          <a:prstGeom prst="rect">
            <a:avLst/>
          </a:prstGeom>
          <a:noFill/>
        </p:spPr>
        <p:txBody>
          <a:bodyPr wrap="none" rtlCol="0">
            <a:spAutoFit/>
          </a:bodyPr>
          <a:lstStyle/>
          <a:p>
            <a:pPr algn="ctr">
              <a:lnSpc>
                <a:spcPts val="6000"/>
              </a:lnSpc>
            </a:pPr>
            <a:r>
              <a:rPr lang="en-US" sz="6000" b="1" dirty="0">
                <a:solidFill>
                  <a:srgbClr val="FFFF00"/>
                </a:solidFill>
              </a:rPr>
              <a:t>G</a:t>
            </a:r>
            <a:br>
              <a:rPr lang="en-US" sz="6000" b="1" dirty="0">
                <a:solidFill>
                  <a:srgbClr val="FFFF00"/>
                </a:solidFill>
              </a:rPr>
            </a:br>
            <a:r>
              <a:rPr lang="en-US" sz="6000" b="1" dirty="0">
                <a:solidFill>
                  <a:srgbClr val="FFFF00"/>
                </a:solidFill>
              </a:rPr>
              <a:t>O</a:t>
            </a:r>
            <a:br>
              <a:rPr lang="en-US" sz="6000" b="1" dirty="0">
                <a:solidFill>
                  <a:srgbClr val="FFFF00"/>
                </a:solidFill>
              </a:rPr>
            </a:br>
            <a:r>
              <a:rPr lang="en-US" sz="6000" b="1" dirty="0">
                <a:solidFill>
                  <a:srgbClr val="FFFF00"/>
                </a:solidFill>
              </a:rPr>
              <a:t>O</a:t>
            </a:r>
            <a:br>
              <a:rPr lang="en-US" sz="6000" b="1" dirty="0">
                <a:solidFill>
                  <a:srgbClr val="FFFF00"/>
                </a:solidFill>
              </a:rPr>
            </a:br>
            <a:r>
              <a:rPr lang="en-US" sz="6000" b="1" dirty="0">
                <a:solidFill>
                  <a:srgbClr val="FFFF00"/>
                </a:solidFill>
              </a:rPr>
              <a:t>D</a:t>
            </a:r>
          </a:p>
          <a:p>
            <a:pPr algn="ctr"/>
            <a:endParaRPr lang="en-US" sz="6000" b="1" dirty="0">
              <a:solidFill>
                <a:srgbClr val="FFFF00"/>
              </a:solidFill>
            </a:endParaRPr>
          </a:p>
        </p:txBody>
      </p:sp>
    </p:spTree>
    <p:extLst>
      <p:ext uri="{BB962C8B-B14F-4D97-AF65-F5344CB8AC3E}">
        <p14:creationId xmlns:p14="http://schemas.microsoft.com/office/powerpoint/2010/main" val="3548778554"/>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cstate="print"/>
          <a:srcRect/>
          <a:stretch>
            <a:fillRect/>
          </a:stretch>
        </p:blipFill>
        <p:spPr bwMode="auto">
          <a:xfrm>
            <a:off x="6248400" y="37477"/>
            <a:ext cx="5943599" cy="6820523"/>
          </a:xfrm>
          <a:prstGeom prst="rect">
            <a:avLst/>
          </a:prstGeom>
          <a:noFill/>
          <a:ln w="9525">
            <a:noFill/>
            <a:miter lim="800000"/>
            <a:headEnd/>
            <a:tailEnd/>
          </a:ln>
        </p:spPr>
      </p:pic>
      <p:sp>
        <p:nvSpPr>
          <p:cNvPr id="14338" name="Rectangle 2"/>
          <p:cNvSpPr>
            <a:spLocks noGrp="1" noChangeArrowheads="1"/>
          </p:cNvSpPr>
          <p:nvPr>
            <p:ph type="title"/>
          </p:nvPr>
        </p:nvSpPr>
        <p:spPr/>
        <p:txBody>
          <a:bodyPr/>
          <a:lstStyle/>
          <a:p>
            <a:pPr>
              <a:defRPr/>
            </a:pPr>
            <a:r>
              <a:rPr lang="en-US" dirty="0"/>
              <a:t>Conclusion: “Living with Meaning”</a:t>
            </a:r>
            <a:br>
              <a:rPr lang="en-US" dirty="0"/>
            </a:br>
            <a:r>
              <a:rPr lang="en-US" dirty="0"/>
              <a:t>means “Living in God’s Will.”</a:t>
            </a:r>
          </a:p>
        </p:txBody>
      </p:sp>
      <p:sp>
        <p:nvSpPr>
          <p:cNvPr id="14339" name="Rectangle 3"/>
          <p:cNvSpPr>
            <a:spLocks noGrp="1" noChangeArrowheads="1"/>
          </p:cNvSpPr>
          <p:nvPr>
            <p:ph idx="1"/>
          </p:nvPr>
        </p:nvSpPr>
        <p:spPr>
          <a:xfrm>
            <a:off x="609600" y="1600201"/>
            <a:ext cx="4572000" cy="4525963"/>
          </a:xfrm>
        </p:spPr>
        <p:txBody>
          <a:bodyPr/>
          <a:lstStyle/>
          <a:p>
            <a:pPr marL="0" indent="0" algn="ctr">
              <a:defRPr/>
            </a:pPr>
            <a:r>
              <a:rPr lang="en-US" sz="4800" dirty="0"/>
              <a:t>HOW?</a:t>
            </a:r>
            <a:r>
              <a:rPr lang="en-US" dirty="0"/>
              <a:t> </a:t>
            </a:r>
          </a:p>
          <a:p>
            <a:pPr marL="0" indent="0">
              <a:defRPr/>
            </a:pPr>
            <a:endParaRPr lang="en-US" dirty="0"/>
          </a:p>
          <a:p>
            <a:pPr marL="0" indent="0">
              <a:defRPr/>
            </a:pPr>
            <a:r>
              <a:rPr lang="en-US" sz="4000" dirty="0"/>
              <a:t> 27 Turn from evil and do good</a:t>
            </a:r>
            <a:r>
              <a:rPr lang="en-US" sz="4000" dirty="0">
                <a:solidFill>
                  <a:srgbClr val="FFFF00"/>
                </a:solidFill>
              </a:rPr>
              <a:t>; then you will dwell in the land forever.</a:t>
            </a:r>
          </a:p>
          <a:p>
            <a:pPr marL="0" indent="0">
              <a:defRPr/>
            </a:pPr>
            <a:endParaRPr lang="en-US" dirty="0"/>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14800"/>
            <a:ext cx="8229600" cy="1143000"/>
          </a:xfrm>
        </p:spPr>
        <p:txBody>
          <a:bodyPr/>
          <a:lstStyle/>
          <a:p>
            <a:r>
              <a:rPr lang="en-US" sz="7200" dirty="0"/>
              <a:t>Let’s Pray.</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eaLnBrk="1" hangingPunct="1">
              <a:defRPr/>
            </a:pPr>
            <a:r>
              <a:rPr lang="en-US" dirty="0"/>
              <a:t>First: They </a:t>
            </a:r>
            <a:r>
              <a:rPr lang="en-US" u="sng" dirty="0">
                <a:solidFill>
                  <a:srgbClr val="FFFF00"/>
                </a:solidFill>
              </a:rPr>
              <a:t>Plot</a:t>
            </a:r>
            <a:r>
              <a:rPr lang="en-US" dirty="0"/>
              <a:t> Against Us</a:t>
            </a:r>
          </a:p>
        </p:txBody>
      </p:sp>
      <p:sp>
        <p:nvSpPr>
          <p:cNvPr id="6147" name="Rectangle 3"/>
          <p:cNvSpPr>
            <a:spLocks noGrp="1" noChangeArrowheads="1"/>
          </p:cNvSpPr>
          <p:nvPr>
            <p:ph idx="1"/>
          </p:nvPr>
        </p:nvSpPr>
        <p:spPr>
          <a:xfrm>
            <a:off x="609600" y="1600201"/>
            <a:ext cx="5867400" cy="4525963"/>
          </a:xfrm>
        </p:spPr>
        <p:txBody>
          <a:bodyPr>
            <a:normAutofit/>
          </a:bodyPr>
          <a:lstStyle/>
          <a:p>
            <a:pPr marL="0" indent="0">
              <a:lnSpc>
                <a:spcPct val="90000"/>
              </a:lnSpc>
              <a:defRPr/>
            </a:pPr>
            <a:r>
              <a:rPr lang="en-US" sz="4000" dirty="0"/>
              <a:t> 12 The wicked </a:t>
            </a:r>
            <a:r>
              <a:rPr lang="en-US" sz="4000" dirty="0">
                <a:solidFill>
                  <a:srgbClr val="FFFF00"/>
                </a:solidFill>
              </a:rPr>
              <a:t>plot against the righteous</a:t>
            </a:r>
            <a:r>
              <a:rPr lang="en-US" sz="4000" dirty="0"/>
              <a:t> and gnash their teeth at them;</a:t>
            </a:r>
          </a:p>
        </p:txBody>
      </p:sp>
      <p:pic>
        <p:nvPicPr>
          <p:cNvPr id="1027" name="Picture 3"/>
          <p:cNvPicPr>
            <a:picLocks noChangeAspect="1" noChangeArrowheads="1"/>
          </p:cNvPicPr>
          <p:nvPr/>
        </p:nvPicPr>
        <p:blipFill>
          <a:blip r:embed="rId3" cstate="print"/>
          <a:srcRect/>
          <a:stretch>
            <a:fillRect/>
          </a:stretch>
        </p:blipFill>
        <p:spPr bwMode="auto">
          <a:xfrm>
            <a:off x="5791200" y="3289767"/>
            <a:ext cx="6021387" cy="3587283"/>
          </a:xfrm>
          <a:prstGeom prst="rect">
            <a:avLst/>
          </a:prstGeom>
          <a:noFill/>
          <a:ln w="9525">
            <a:noFill/>
            <a:miter lim="800000"/>
            <a:headEnd/>
            <a:tailEnd/>
          </a:ln>
          <a:effec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r="16912"/>
          <a:stretch>
            <a:fillRect/>
          </a:stretch>
        </p:blipFill>
        <p:spPr bwMode="auto">
          <a:xfrm>
            <a:off x="5674656" y="914400"/>
            <a:ext cx="6513534" cy="5943600"/>
          </a:xfrm>
          <a:prstGeom prst="rect">
            <a:avLst/>
          </a:prstGeom>
          <a:noFill/>
          <a:ln w="9525">
            <a:noFill/>
            <a:miter lim="800000"/>
            <a:headEnd/>
            <a:tailEnd/>
          </a:ln>
          <a:effectLst/>
        </p:spPr>
      </p:pic>
      <p:sp>
        <p:nvSpPr>
          <p:cNvPr id="6146" name="Rectangle 2"/>
          <p:cNvSpPr>
            <a:spLocks noGrp="1" noChangeArrowheads="1"/>
          </p:cNvSpPr>
          <p:nvPr>
            <p:ph type="title"/>
          </p:nvPr>
        </p:nvSpPr>
        <p:spPr/>
        <p:txBody>
          <a:bodyPr/>
          <a:lstStyle/>
          <a:p>
            <a:pPr algn="l" eaLnBrk="1" hangingPunct="1">
              <a:defRPr/>
            </a:pPr>
            <a:r>
              <a:rPr lang="en-US"/>
              <a:t>First: They Plot Against Us</a:t>
            </a:r>
          </a:p>
        </p:txBody>
      </p:sp>
      <p:sp>
        <p:nvSpPr>
          <p:cNvPr id="6147" name="Rectangle 3"/>
          <p:cNvSpPr>
            <a:spLocks noGrp="1" noChangeArrowheads="1"/>
          </p:cNvSpPr>
          <p:nvPr>
            <p:ph idx="1"/>
          </p:nvPr>
        </p:nvSpPr>
        <p:spPr>
          <a:xfrm>
            <a:off x="609600" y="1600201"/>
            <a:ext cx="5638800" cy="4525963"/>
          </a:xfrm>
        </p:spPr>
        <p:txBody>
          <a:bodyPr/>
          <a:lstStyle/>
          <a:p>
            <a:pPr marL="0" indent="0">
              <a:lnSpc>
                <a:spcPct val="90000"/>
              </a:lnSpc>
              <a:defRPr/>
            </a:pPr>
            <a:r>
              <a:rPr lang="en-US" dirty="0"/>
              <a:t> </a:t>
            </a:r>
            <a:r>
              <a:rPr lang="en-US" sz="4000" dirty="0"/>
              <a:t>12 The wicked </a:t>
            </a:r>
            <a:r>
              <a:rPr lang="en-US" sz="4000" dirty="0">
                <a:solidFill>
                  <a:srgbClr val="FFFF00"/>
                </a:solidFill>
              </a:rPr>
              <a:t>plot against the righteous</a:t>
            </a:r>
            <a:r>
              <a:rPr lang="en-US" sz="4000" dirty="0"/>
              <a:t> and gnash their teeth at them; 13 </a:t>
            </a:r>
            <a:r>
              <a:rPr lang="en-US" sz="4000" dirty="0">
                <a:solidFill>
                  <a:srgbClr val="FFFF00"/>
                </a:solidFill>
              </a:rPr>
              <a:t>but the Lord laughs</a:t>
            </a:r>
            <a:r>
              <a:rPr lang="en-US" sz="4000" dirty="0"/>
              <a:t> at the wicked, for he knows their day is coming.</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10400" y="-15240"/>
            <a:ext cx="5156201" cy="7257144"/>
          </a:xfrm>
          <a:prstGeom prst="rect">
            <a:avLst/>
          </a:prstGeom>
        </p:spPr>
      </p:pic>
      <p:sp>
        <p:nvSpPr>
          <p:cNvPr id="27650" name="Rectangle 2"/>
          <p:cNvSpPr>
            <a:spLocks noGrp="1" noChangeArrowheads="1"/>
          </p:cNvSpPr>
          <p:nvPr>
            <p:ph type="title"/>
          </p:nvPr>
        </p:nvSpPr>
        <p:spPr/>
        <p:txBody>
          <a:bodyPr/>
          <a:lstStyle/>
          <a:p>
            <a:pPr algn="l" eaLnBrk="1" hangingPunct="1">
              <a:defRPr/>
            </a:pPr>
            <a:r>
              <a:rPr lang="en-US" dirty="0"/>
              <a:t>Second: They Want to </a:t>
            </a:r>
            <a:r>
              <a:rPr lang="en-US" u="sng" dirty="0">
                <a:solidFill>
                  <a:srgbClr val="FFFF00"/>
                </a:solidFill>
              </a:rPr>
              <a:t>Sla</a:t>
            </a:r>
            <a:r>
              <a:rPr lang="en-US" dirty="0">
                <a:solidFill>
                  <a:srgbClr val="FFFF00"/>
                </a:solidFill>
              </a:rPr>
              <a:t>y</a:t>
            </a:r>
            <a:r>
              <a:rPr lang="en-US" dirty="0"/>
              <a:t> Us</a:t>
            </a:r>
          </a:p>
        </p:txBody>
      </p:sp>
      <p:sp>
        <p:nvSpPr>
          <p:cNvPr id="27651" name="Rectangle 3"/>
          <p:cNvSpPr>
            <a:spLocks noGrp="1" noChangeArrowheads="1"/>
          </p:cNvSpPr>
          <p:nvPr>
            <p:ph idx="1"/>
          </p:nvPr>
        </p:nvSpPr>
        <p:spPr>
          <a:xfrm>
            <a:off x="609600" y="1600201"/>
            <a:ext cx="5334000" cy="4525963"/>
          </a:xfrm>
        </p:spPr>
        <p:txBody>
          <a:bodyPr/>
          <a:lstStyle/>
          <a:p>
            <a:pPr marL="0" indent="0">
              <a:lnSpc>
                <a:spcPct val="90000"/>
              </a:lnSpc>
              <a:defRPr/>
            </a:pPr>
            <a:r>
              <a:rPr lang="en-US" sz="4000" dirty="0"/>
              <a:t> 14 </a:t>
            </a:r>
            <a:r>
              <a:rPr lang="en-US" sz="4000" dirty="0">
                <a:solidFill>
                  <a:srgbClr val="FFFF00"/>
                </a:solidFill>
              </a:rPr>
              <a:t>The wicked draw the sword and bend the bow </a:t>
            </a:r>
            <a:r>
              <a:rPr lang="en-US" sz="4000" dirty="0"/>
              <a:t>to bring down the poor and needy, to slay those whose ways are upright.  </a:t>
            </a:r>
          </a:p>
          <a:p>
            <a:pPr marL="0" indent="0">
              <a:lnSpc>
                <a:spcPct val="90000"/>
              </a:lnSpc>
              <a:defRPr/>
            </a:pPr>
            <a:r>
              <a:rPr lang="en-US" dirty="0">
                <a:solidFill>
                  <a:srgbClr val="FFFF00"/>
                </a:solidFill>
              </a:rPr>
              <a:t> </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10400" y="-15240"/>
            <a:ext cx="5156201" cy="7257144"/>
          </a:xfrm>
          <a:prstGeom prst="rect">
            <a:avLst/>
          </a:prstGeom>
        </p:spPr>
      </p:pic>
      <p:sp>
        <p:nvSpPr>
          <p:cNvPr id="27650" name="Rectangle 2"/>
          <p:cNvSpPr>
            <a:spLocks noGrp="1" noChangeArrowheads="1"/>
          </p:cNvSpPr>
          <p:nvPr>
            <p:ph type="title"/>
          </p:nvPr>
        </p:nvSpPr>
        <p:spPr/>
        <p:txBody>
          <a:bodyPr/>
          <a:lstStyle/>
          <a:p>
            <a:pPr algn="l" eaLnBrk="1" hangingPunct="1">
              <a:defRPr/>
            </a:pPr>
            <a:r>
              <a:rPr lang="en-US" dirty="0"/>
              <a:t>Second: They Want to </a:t>
            </a:r>
            <a:r>
              <a:rPr lang="en-US" u="sng" dirty="0">
                <a:solidFill>
                  <a:srgbClr val="FFFF00"/>
                </a:solidFill>
              </a:rPr>
              <a:t>Sla</a:t>
            </a:r>
            <a:r>
              <a:rPr lang="en-US" dirty="0">
                <a:solidFill>
                  <a:srgbClr val="FFFF00"/>
                </a:solidFill>
              </a:rPr>
              <a:t>y</a:t>
            </a:r>
            <a:r>
              <a:rPr lang="en-US" dirty="0"/>
              <a:t> Us</a:t>
            </a:r>
          </a:p>
        </p:txBody>
      </p:sp>
      <p:sp>
        <p:nvSpPr>
          <p:cNvPr id="27651" name="Rectangle 3"/>
          <p:cNvSpPr>
            <a:spLocks noGrp="1" noChangeArrowheads="1"/>
          </p:cNvSpPr>
          <p:nvPr>
            <p:ph idx="1"/>
          </p:nvPr>
        </p:nvSpPr>
        <p:spPr>
          <a:xfrm>
            <a:off x="609600" y="1600201"/>
            <a:ext cx="5410200" cy="4525963"/>
          </a:xfrm>
        </p:spPr>
        <p:txBody>
          <a:bodyPr>
            <a:normAutofit/>
          </a:bodyPr>
          <a:lstStyle/>
          <a:p>
            <a:pPr marL="0" indent="0">
              <a:lnSpc>
                <a:spcPct val="90000"/>
              </a:lnSpc>
              <a:defRPr/>
            </a:pPr>
            <a:r>
              <a:rPr lang="en-US" sz="4000" dirty="0"/>
              <a:t> 14 The wicked draw the sword and bend the bow </a:t>
            </a:r>
            <a:r>
              <a:rPr lang="en-US" sz="4000" u="sng" dirty="0">
                <a:solidFill>
                  <a:srgbClr val="FFFF00"/>
                </a:solidFill>
              </a:rPr>
              <a:t>to bring down </a:t>
            </a:r>
            <a:r>
              <a:rPr lang="en-US" sz="4000" dirty="0">
                <a:solidFill>
                  <a:srgbClr val="FFFF00"/>
                </a:solidFill>
              </a:rPr>
              <a:t>the poor and needy</a:t>
            </a:r>
            <a:r>
              <a:rPr lang="en-US" sz="4000" dirty="0"/>
              <a:t>, </a:t>
            </a:r>
            <a:r>
              <a:rPr lang="en-US" sz="4000" u="sng" dirty="0">
                <a:solidFill>
                  <a:srgbClr val="FFFF00"/>
                </a:solidFill>
              </a:rPr>
              <a:t>to</a:t>
            </a:r>
            <a:r>
              <a:rPr lang="en-US" sz="4000" u="sng" dirty="0"/>
              <a:t> </a:t>
            </a:r>
            <a:r>
              <a:rPr lang="en-US" sz="4000" u="sng" dirty="0">
                <a:solidFill>
                  <a:srgbClr val="FFFF00"/>
                </a:solidFill>
              </a:rPr>
              <a:t>slay </a:t>
            </a:r>
            <a:r>
              <a:rPr lang="en-US" sz="4000" dirty="0">
                <a:solidFill>
                  <a:srgbClr val="FFFF00"/>
                </a:solidFill>
              </a:rPr>
              <a:t>those whose ways are upright.</a:t>
            </a:r>
            <a:r>
              <a:rPr lang="en-US" sz="4000" u="sng" dirty="0">
                <a:solidFill>
                  <a:srgbClr val="FFFF00"/>
                </a:solidFill>
              </a:rPr>
              <a:t>  </a:t>
            </a:r>
          </a:p>
          <a:p>
            <a:pPr marL="0" indent="0">
              <a:lnSpc>
                <a:spcPct val="90000"/>
              </a:lnSpc>
              <a:defRPr/>
            </a:pPr>
            <a:r>
              <a:rPr lang="en-US" sz="4000" dirty="0">
                <a:solidFill>
                  <a:srgbClr val="FFFF00"/>
                </a:solidFill>
              </a:rPr>
              <a:t> </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010400" y="-15240"/>
            <a:ext cx="5156201" cy="7257144"/>
          </a:xfrm>
          <a:prstGeom prst="rect">
            <a:avLst/>
          </a:prstGeom>
        </p:spPr>
      </p:pic>
      <p:sp>
        <p:nvSpPr>
          <p:cNvPr id="34818" name="Rectangle 2"/>
          <p:cNvSpPr>
            <a:spLocks noGrp="1" noChangeArrowheads="1"/>
          </p:cNvSpPr>
          <p:nvPr>
            <p:ph type="title"/>
          </p:nvPr>
        </p:nvSpPr>
        <p:spPr/>
        <p:txBody>
          <a:bodyPr/>
          <a:lstStyle/>
          <a:p>
            <a:pPr algn="l" eaLnBrk="1" hangingPunct="1">
              <a:defRPr/>
            </a:pPr>
            <a:r>
              <a:rPr lang="en-US" dirty="0"/>
              <a:t>Second: They Want to </a:t>
            </a:r>
            <a:r>
              <a:rPr lang="en-US" u="sng" dirty="0">
                <a:solidFill>
                  <a:srgbClr val="FFFF00"/>
                </a:solidFill>
              </a:rPr>
              <a:t>Sla</a:t>
            </a:r>
            <a:r>
              <a:rPr lang="en-US" dirty="0">
                <a:solidFill>
                  <a:srgbClr val="FFFF00"/>
                </a:solidFill>
              </a:rPr>
              <a:t>y</a:t>
            </a:r>
            <a:r>
              <a:rPr lang="en-US" dirty="0"/>
              <a:t> Us</a:t>
            </a:r>
          </a:p>
        </p:txBody>
      </p:sp>
      <p:sp>
        <p:nvSpPr>
          <p:cNvPr id="34819" name="Rectangle 3"/>
          <p:cNvSpPr>
            <a:spLocks noGrp="1" noChangeArrowheads="1"/>
          </p:cNvSpPr>
          <p:nvPr>
            <p:ph idx="1"/>
          </p:nvPr>
        </p:nvSpPr>
        <p:spPr>
          <a:xfrm>
            <a:off x="609600" y="1600201"/>
            <a:ext cx="5410200" cy="4525963"/>
          </a:xfrm>
        </p:spPr>
        <p:txBody>
          <a:bodyPr>
            <a:noAutofit/>
          </a:bodyPr>
          <a:lstStyle/>
          <a:p>
            <a:pPr marL="0" indent="0">
              <a:lnSpc>
                <a:spcPct val="90000"/>
              </a:lnSpc>
              <a:defRPr/>
            </a:pPr>
            <a:r>
              <a:rPr lang="en-US" sz="4000" dirty="0"/>
              <a:t> 14 The wicked draw the sword and bend the bow to bring down the poor and needy, to slay those whose ways are upright.</a:t>
            </a:r>
            <a:r>
              <a:rPr lang="en-US" sz="4000" b="0" dirty="0"/>
              <a:t> </a:t>
            </a:r>
            <a:r>
              <a:rPr lang="en-US" sz="4000" dirty="0"/>
              <a:t>15</a:t>
            </a:r>
            <a:r>
              <a:rPr lang="en-US" sz="4000" dirty="0">
                <a:solidFill>
                  <a:srgbClr val="FFFF00"/>
                </a:solidFill>
              </a:rPr>
              <a:t> But</a:t>
            </a:r>
            <a:r>
              <a:rPr lang="en-US" sz="4000" dirty="0"/>
              <a:t> </a:t>
            </a:r>
            <a:r>
              <a:rPr lang="en-US" sz="4000" dirty="0">
                <a:solidFill>
                  <a:srgbClr val="FFFF00"/>
                </a:solidFill>
              </a:rPr>
              <a:t>their swords will</a:t>
            </a:r>
            <a:r>
              <a:rPr lang="en-US" sz="4000" dirty="0"/>
              <a:t> </a:t>
            </a:r>
            <a:r>
              <a:rPr lang="en-US" sz="4000" dirty="0">
                <a:solidFill>
                  <a:srgbClr val="FFFF00"/>
                </a:solidFill>
              </a:rPr>
              <a:t>pierce their own hearts,</a:t>
            </a:r>
            <a:r>
              <a:rPr lang="en-US" sz="4000" dirty="0"/>
              <a:t> </a:t>
            </a:r>
            <a:r>
              <a:rPr lang="en-US" sz="4000" dirty="0">
                <a:solidFill>
                  <a:srgbClr val="FFFF00"/>
                </a:solidFill>
              </a:rPr>
              <a:t>and their bows will be broken</a:t>
            </a:r>
            <a:r>
              <a:rPr lang="en-US" sz="4000" dirty="0"/>
              <a:t>.</a:t>
            </a:r>
          </a:p>
          <a:p>
            <a:pPr marL="0" indent="0">
              <a:lnSpc>
                <a:spcPct val="90000"/>
              </a:lnSpc>
              <a:defRPr/>
            </a:pPr>
            <a:r>
              <a:rPr lang="en-US" sz="4000" dirty="0">
                <a:solidFill>
                  <a:srgbClr val="FFFF00"/>
                </a:solidFill>
              </a:rPr>
              <a:t>  </a:t>
            </a:r>
          </a:p>
          <a:p>
            <a:pPr marL="0" indent="0">
              <a:lnSpc>
                <a:spcPct val="90000"/>
              </a:lnSpc>
              <a:defRPr/>
            </a:pPr>
            <a:r>
              <a:rPr lang="en-US" sz="4000" dirty="0">
                <a:solidFill>
                  <a:srgbClr val="FFFF00"/>
                </a:solidFill>
              </a:rPr>
              <a:t> </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3186</Words>
  <Application>Microsoft Office PowerPoint</Application>
  <PresentationFormat>Widescreen</PresentationFormat>
  <Paragraphs>274</Paragraphs>
  <Slides>45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Symbol</vt:lpstr>
      <vt:lpstr>Office Theme</vt:lpstr>
      <vt:lpstr>;</vt:lpstr>
      <vt:lpstr>;</vt:lpstr>
      <vt:lpstr>So how do we live with …</vt:lpstr>
      <vt:lpstr>NOT like our meaningless</vt:lpstr>
      <vt:lpstr>First: They Plot Against Us</vt:lpstr>
      <vt:lpstr>First: They Plot Against Us</vt:lpstr>
      <vt:lpstr>Second: They Want to Slay Us</vt:lpstr>
      <vt:lpstr>Second: They Want to Slay Us</vt:lpstr>
      <vt:lpstr>Second: They Want to Slay Us</vt:lpstr>
      <vt:lpstr>Second: They Want to Slay Us</vt:lpstr>
      <vt:lpstr>Second: They Want to Slay Us</vt:lpstr>
      <vt:lpstr>And So How Must We Live to Find MEANING?</vt:lpstr>
      <vt:lpstr>And So How Must We Live to Find MEANING?</vt:lpstr>
      <vt:lpstr>1. Live Content with God’s Little</vt:lpstr>
      <vt:lpstr>1. Live Content with God’s Little</vt:lpstr>
      <vt:lpstr>1. Live Content with God’s Little</vt:lpstr>
      <vt:lpstr>1. Live Content with God’s Little</vt:lpstr>
      <vt:lpstr>1. Live Content with God’s Little</vt:lpstr>
      <vt:lpstr>1. Live Content with God’s Little</vt:lpstr>
      <vt:lpstr>1. Live Content with God’s Little</vt:lpstr>
      <vt:lpstr>1. Live Content with God’s Little</vt:lpstr>
      <vt:lpstr>2. Live Backed-Up by God’s Power</vt:lpstr>
      <vt:lpstr>3. Live Reassured by God’s Knowledge</vt:lpstr>
      <vt:lpstr>4. Live Anticipating God’s Plenty</vt:lpstr>
      <vt:lpstr>4. Live Anticipating God’s Plenty</vt:lpstr>
      <vt:lpstr>5. Live Sharing God’s Bounty</vt:lpstr>
      <vt:lpstr>PowerPoint Presentation</vt:lpstr>
      <vt:lpstr>PowerPoint Presentation</vt:lpstr>
      <vt:lpstr>5. Live Sharing God’s Bounty</vt:lpstr>
      <vt:lpstr>6. Live Expecting God’s Blessing</vt:lpstr>
      <vt:lpstr>6. Live Expecting God’s Blessing</vt:lpstr>
      <vt:lpstr>7. Live Following God’s Path</vt:lpstr>
      <vt:lpstr>7. Live Following God’s Path</vt:lpstr>
      <vt:lpstr>8. Live Holding God’s Hand</vt:lpstr>
      <vt:lpstr>8. Live Holding God’s Hand</vt:lpstr>
      <vt:lpstr>9. Live Accepting God’s Security</vt:lpstr>
      <vt:lpstr>10.  Live Giving Away God’s Blessings</vt:lpstr>
      <vt:lpstr>Conclusion: “Living with Meaning” means “Living in God’s Will.”</vt:lpstr>
      <vt:lpstr>Conclusion: “Living with Meaning” means “Living in God’s Will.”</vt:lpstr>
      <vt:lpstr>Conclusion: “Living with Meaning” means “Living in God’s Will.”</vt:lpstr>
      <vt:lpstr>Conclusion: “Living with Meaning” means “Living in God’s Will.”</vt:lpstr>
      <vt:lpstr>Conclusion: “Living with Meaning” means “Living in God’s Will.”</vt:lpstr>
      <vt:lpstr>Conclusion: “Living with Meaning” means “Living in God’s Will.”</vt:lpstr>
      <vt:lpstr>Conclusion: “Living with Meaning” means “Living in God’s Will.”</vt:lpstr>
      <vt:lpstr>Let’s Pray.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73</cp:revision>
  <dcterms:created xsi:type="dcterms:W3CDTF">2009-11-03T14:15:48Z</dcterms:created>
  <dcterms:modified xsi:type="dcterms:W3CDTF">2021-06-24T01:26:59Z</dcterms:modified>
</cp:coreProperties>
</file>