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367" r:id="rId3"/>
    <p:sldId id="357" r:id="rId4"/>
    <p:sldId id="358" r:id="rId5"/>
    <p:sldId id="359" r:id="rId6"/>
    <p:sldId id="360" r:id="rId7"/>
    <p:sldId id="361" r:id="rId8"/>
    <p:sldId id="257" r:id="rId9"/>
    <p:sldId id="362" r:id="rId10"/>
    <p:sldId id="270" r:id="rId11"/>
    <p:sldId id="351" r:id="rId12"/>
    <p:sldId id="364" r:id="rId13"/>
    <p:sldId id="363" r:id="rId14"/>
    <p:sldId id="352" r:id="rId15"/>
    <p:sldId id="355" r:id="rId16"/>
    <p:sldId id="322" r:id="rId17"/>
    <p:sldId id="356" r:id="rId18"/>
    <p:sldId id="266" r:id="rId19"/>
    <p:sldId id="331" r:id="rId20"/>
    <p:sldId id="332" r:id="rId21"/>
    <p:sldId id="333" r:id="rId22"/>
    <p:sldId id="334" r:id="rId23"/>
    <p:sldId id="335" r:id="rId24"/>
    <p:sldId id="336" r:id="rId25"/>
    <p:sldId id="337" r:id="rId26"/>
    <p:sldId id="338" r:id="rId27"/>
    <p:sldId id="339" r:id="rId28"/>
    <p:sldId id="340" r:id="rId29"/>
    <p:sldId id="341" r:id="rId30"/>
    <p:sldId id="342" r:id="rId31"/>
    <p:sldId id="343" r:id="rId32"/>
    <p:sldId id="344" r:id="rId33"/>
    <p:sldId id="345" r:id="rId34"/>
    <p:sldId id="346" r:id="rId35"/>
    <p:sldId id="348" r:id="rId36"/>
    <p:sldId id="349" r:id="rId37"/>
    <p:sldId id="350" r:id="rId38"/>
    <p:sldId id="258" r:id="rId39"/>
    <p:sldId id="290" r:id="rId40"/>
    <p:sldId id="289" r:id="rId41"/>
    <p:sldId id="365" r:id="rId42"/>
    <p:sldId id="366" r:id="rId43"/>
    <p:sldId id="29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9F9F9"/>
    <a:srgbClr val="640000"/>
    <a:srgbClr val="6C00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25" autoAdjust="0"/>
    <p:restoredTop sz="79171" autoAdjust="0"/>
  </p:normalViewPr>
  <p:slideViewPr>
    <p:cSldViewPr showGuides="1">
      <p:cViewPr varScale="1">
        <p:scale>
          <a:sx n="64" d="100"/>
          <a:sy n="64" d="100"/>
        </p:scale>
        <p:origin x="1248" y="72"/>
      </p:cViewPr>
      <p:guideLst>
        <p:guide orient="horz" pos="2160"/>
        <p:guide pos="2816"/>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433E94-174D-4DBA-AE18-BBAAC6EA0D49}" type="datetimeFigureOut">
              <a:rPr lang="en-US" smtClean="0"/>
              <a:pPr/>
              <a:t>6/5/2021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01698F-EE93-4393-A456-CB217910B4F7}" type="slidenum">
              <a:rPr lang="en-US" smtClean="0"/>
              <a:pPr/>
              <a:t>‹#›</a:t>
            </a:fld>
            <a:endParaRPr lang="en-US"/>
          </a:p>
        </p:txBody>
      </p:sp>
    </p:spTree>
    <p:extLst>
      <p:ext uri="{BB962C8B-B14F-4D97-AF65-F5344CB8AC3E}">
        <p14:creationId xmlns:p14="http://schemas.microsoft.com/office/powerpoint/2010/main" val="1735620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Super</a:t>
            </a:r>
            <a:r>
              <a:rPr lang="en-US" baseline="0" dirty="0"/>
              <a:t> MOM = FREE = from </a:t>
            </a:r>
            <a:r>
              <a:rPr lang="en-US" baseline="0" dirty="0" err="1"/>
              <a:t>BiblePoint</a:t>
            </a:r>
            <a:r>
              <a:rPr lang="en-US" baseline="0" dirty="0"/>
              <a:t> art.</a:t>
            </a:r>
          </a:p>
          <a:p>
            <a:endParaRPr lang="en-US" baseline="0"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2301698F-EE93-4393-A456-CB217910B4F7}" type="slidenum">
              <a:rPr lang="en-US" smtClean="0"/>
              <a:pPr/>
              <a:t>1</a:t>
            </a:fld>
            <a:endParaRPr lang="en-US"/>
          </a:p>
        </p:txBody>
      </p:sp>
    </p:spTree>
    <p:extLst>
      <p:ext uri="{BB962C8B-B14F-4D97-AF65-F5344CB8AC3E}">
        <p14:creationId xmlns:p14="http://schemas.microsoft.com/office/powerpoint/2010/main" val="4004384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a:t>
            </a:r>
            <a:r>
              <a:rPr lang="en-US" baseline="0" dirty="0"/>
              <a:t> Can Do It – FREE –from http://commons.wikimedia.org/wiki/File:We_Can_Do_It!.jpg</a:t>
            </a:r>
            <a:endParaRPr lang="en-US" dirty="0"/>
          </a:p>
        </p:txBody>
      </p:sp>
      <p:sp>
        <p:nvSpPr>
          <p:cNvPr id="4" name="Slide Number Placeholder 3"/>
          <p:cNvSpPr>
            <a:spLocks noGrp="1"/>
          </p:cNvSpPr>
          <p:nvPr>
            <p:ph type="sldNum" sz="quarter" idx="10"/>
          </p:nvPr>
        </p:nvSpPr>
        <p:spPr/>
        <p:txBody>
          <a:bodyPr/>
          <a:lstStyle/>
          <a:p>
            <a:fld id="{2301698F-EE93-4393-A456-CB217910B4F7}" type="slidenum">
              <a:rPr lang="en-US" smtClean="0"/>
              <a:pPr/>
              <a:t>22</a:t>
            </a:fld>
            <a:endParaRPr lang="en-US"/>
          </a:p>
        </p:txBody>
      </p:sp>
    </p:spTree>
    <p:extLst>
      <p:ext uri="{BB962C8B-B14F-4D97-AF65-F5344CB8AC3E}">
        <p14:creationId xmlns:p14="http://schemas.microsoft.com/office/powerpoint/2010/main" val="838629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Sold = FREE = https://www.flickr.com/photos/106574022@N04/10797449516</a:t>
            </a:r>
          </a:p>
        </p:txBody>
      </p:sp>
      <p:sp>
        <p:nvSpPr>
          <p:cNvPr id="4" name="Slide Number Placeholder 3"/>
          <p:cNvSpPr>
            <a:spLocks noGrp="1"/>
          </p:cNvSpPr>
          <p:nvPr>
            <p:ph type="sldNum" sz="quarter" idx="10"/>
          </p:nvPr>
        </p:nvSpPr>
        <p:spPr/>
        <p:txBody>
          <a:bodyPr/>
          <a:lstStyle/>
          <a:p>
            <a:fld id="{2301698F-EE93-4393-A456-CB217910B4F7}" type="slidenum">
              <a:rPr lang="en-US" smtClean="0"/>
              <a:pPr/>
              <a:t>23</a:t>
            </a:fld>
            <a:endParaRPr lang="en-US"/>
          </a:p>
        </p:txBody>
      </p:sp>
    </p:spTree>
    <p:extLst>
      <p:ext uri="{BB962C8B-B14F-4D97-AF65-F5344CB8AC3E}">
        <p14:creationId xmlns:p14="http://schemas.microsoft.com/office/powerpoint/2010/main" val="2708863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Woman with distaff – FREE --By William-</a:t>
            </a:r>
            <a:r>
              <a:rPr lang="en-US" dirty="0" err="1"/>
              <a:t>Adolphe</a:t>
            </a:r>
            <a:r>
              <a:rPr lang="en-US" dirty="0"/>
              <a:t> </a:t>
            </a:r>
            <a:r>
              <a:rPr lang="en-US" dirty="0" err="1"/>
              <a:t>Bouguereau</a:t>
            </a:r>
            <a:r>
              <a:rPr lang="en-US" dirty="0"/>
              <a:t> - Art Renewal Center Museum, image 68., Public Domain, https://commons.wikimedia.org/w/index.php?curid=3731488</a:t>
            </a:r>
          </a:p>
        </p:txBody>
      </p:sp>
      <p:sp>
        <p:nvSpPr>
          <p:cNvPr id="4" name="Slide Number Placeholder 3"/>
          <p:cNvSpPr>
            <a:spLocks noGrp="1"/>
          </p:cNvSpPr>
          <p:nvPr>
            <p:ph type="sldNum" sz="quarter" idx="10"/>
          </p:nvPr>
        </p:nvSpPr>
        <p:spPr/>
        <p:txBody>
          <a:bodyPr/>
          <a:lstStyle/>
          <a:p>
            <a:fld id="{2301698F-EE93-4393-A456-CB217910B4F7}" type="slidenum">
              <a:rPr lang="en-US" smtClean="0"/>
              <a:pPr/>
              <a:t>24</a:t>
            </a:fld>
            <a:endParaRPr lang="en-US"/>
          </a:p>
        </p:txBody>
      </p:sp>
    </p:spTree>
    <p:extLst>
      <p:ext uri="{BB962C8B-B14F-4D97-AF65-F5344CB8AC3E}">
        <p14:creationId xmlns:p14="http://schemas.microsoft.com/office/powerpoint/2010/main" val="2981259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Open arms = FREE = from http://www.sxc.hu/photo/1161027</a:t>
            </a:r>
          </a:p>
        </p:txBody>
      </p:sp>
      <p:sp>
        <p:nvSpPr>
          <p:cNvPr id="4" name="Slide Number Placeholder 3"/>
          <p:cNvSpPr>
            <a:spLocks noGrp="1"/>
          </p:cNvSpPr>
          <p:nvPr>
            <p:ph type="sldNum" sz="quarter" idx="10"/>
          </p:nvPr>
        </p:nvSpPr>
        <p:spPr/>
        <p:txBody>
          <a:bodyPr/>
          <a:lstStyle/>
          <a:p>
            <a:fld id="{2301698F-EE93-4393-A456-CB217910B4F7}" type="slidenum">
              <a:rPr lang="en-US" smtClean="0"/>
              <a:pPr/>
              <a:t>25</a:t>
            </a:fld>
            <a:endParaRPr lang="en-US"/>
          </a:p>
        </p:txBody>
      </p:sp>
    </p:spTree>
    <p:extLst>
      <p:ext uri="{BB962C8B-B14F-4D97-AF65-F5344CB8AC3E}">
        <p14:creationId xmlns:p14="http://schemas.microsoft.com/office/powerpoint/2010/main" val="3214708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t>Open arms = FREE = from http://www.sxc.hu/photo/1161027</a:t>
            </a:r>
            <a:endParaRPr lang="en-US" dirty="0"/>
          </a:p>
        </p:txBody>
      </p:sp>
      <p:sp>
        <p:nvSpPr>
          <p:cNvPr id="4" name="Slide Number Placeholder 3"/>
          <p:cNvSpPr>
            <a:spLocks noGrp="1"/>
          </p:cNvSpPr>
          <p:nvPr>
            <p:ph type="sldNum" sz="quarter" idx="10"/>
          </p:nvPr>
        </p:nvSpPr>
        <p:spPr/>
        <p:txBody>
          <a:bodyPr/>
          <a:lstStyle/>
          <a:p>
            <a:fld id="{2301698F-EE93-4393-A456-CB217910B4F7}" type="slidenum">
              <a:rPr lang="en-US" smtClean="0"/>
              <a:pPr/>
              <a:t>26</a:t>
            </a:fld>
            <a:endParaRPr lang="en-US"/>
          </a:p>
        </p:txBody>
      </p:sp>
    </p:spTree>
    <p:extLst>
      <p:ext uri="{BB962C8B-B14F-4D97-AF65-F5344CB8AC3E}">
        <p14:creationId xmlns:p14="http://schemas.microsoft.com/office/powerpoint/2010/main" val="3681539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Bedroom setting</a:t>
            </a:r>
            <a:r>
              <a:rPr lang="en-US" baseline="0" dirty="0"/>
              <a:t> = LICENSED and NOT FOR REUSE. 	To reuse elsewhere, get a license from http://www.dreamstime.com/luxury-bedroom-stock-photo-imagefree3571510</a:t>
            </a:r>
            <a:endParaRPr lang="en-US" dirty="0"/>
          </a:p>
        </p:txBody>
      </p:sp>
      <p:sp>
        <p:nvSpPr>
          <p:cNvPr id="4" name="Slide Number Placeholder 3"/>
          <p:cNvSpPr>
            <a:spLocks noGrp="1"/>
          </p:cNvSpPr>
          <p:nvPr>
            <p:ph type="sldNum" sz="quarter" idx="10"/>
          </p:nvPr>
        </p:nvSpPr>
        <p:spPr/>
        <p:txBody>
          <a:bodyPr/>
          <a:lstStyle/>
          <a:p>
            <a:fld id="{2301698F-EE93-4393-A456-CB217910B4F7}" type="slidenum">
              <a:rPr lang="en-US" smtClean="0"/>
              <a:pPr/>
              <a:t>27</a:t>
            </a:fld>
            <a:endParaRPr lang="en-US"/>
          </a:p>
        </p:txBody>
      </p:sp>
    </p:spTree>
    <p:extLst>
      <p:ext uri="{BB962C8B-B14F-4D97-AF65-F5344CB8AC3E}">
        <p14:creationId xmlns:p14="http://schemas.microsoft.com/office/powerpoint/2010/main" val="2193526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Wedding</a:t>
            </a:r>
            <a:r>
              <a:rPr lang="en-US" baseline="0" dirty="0"/>
              <a:t> kiss = FREE = from http://www.sxc.hu/photo/1038218</a:t>
            </a:r>
            <a:endParaRPr lang="en-US" dirty="0"/>
          </a:p>
        </p:txBody>
      </p:sp>
      <p:sp>
        <p:nvSpPr>
          <p:cNvPr id="4" name="Slide Number Placeholder 3"/>
          <p:cNvSpPr>
            <a:spLocks noGrp="1"/>
          </p:cNvSpPr>
          <p:nvPr>
            <p:ph type="sldNum" sz="quarter" idx="10"/>
          </p:nvPr>
        </p:nvSpPr>
        <p:spPr/>
        <p:txBody>
          <a:bodyPr/>
          <a:lstStyle/>
          <a:p>
            <a:fld id="{2301698F-EE93-4393-A456-CB217910B4F7}" type="slidenum">
              <a:rPr lang="en-US" smtClean="0"/>
              <a:pPr/>
              <a:t>28</a:t>
            </a:fld>
            <a:endParaRPr lang="en-US"/>
          </a:p>
        </p:txBody>
      </p:sp>
    </p:spTree>
    <p:extLst>
      <p:ext uri="{BB962C8B-B14F-4D97-AF65-F5344CB8AC3E}">
        <p14:creationId xmlns:p14="http://schemas.microsoft.com/office/powerpoint/2010/main" val="3953826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err="1"/>
              <a:t>Ebay</a:t>
            </a:r>
            <a:r>
              <a:rPr lang="en-US" dirty="0"/>
              <a:t> logo Owned by </a:t>
            </a:r>
            <a:r>
              <a:rPr lang="en-US" dirty="0" err="1"/>
              <a:t>Ebay</a:t>
            </a:r>
            <a:r>
              <a:rPr lang="en-US" baseline="0" dirty="0"/>
              <a:t> </a:t>
            </a:r>
            <a:r>
              <a:rPr lang="en-US" dirty="0"/>
              <a:t>= FREE = from http://upload.wikimedia.org/wikipedia/commons/5/5a/EBay_Logo.svg</a:t>
            </a:r>
          </a:p>
        </p:txBody>
      </p:sp>
      <p:sp>
        <p:nvSpPr>
          <p:cNvPr id="4" name="Slide Number Placeholder 3"/>
          <p:cNvSpPr>
            <a:spLocks noGrp="1"/>
          </p:cNvSpPr>
          <p:nvPr>
            <p:ph type="sldNum" sz="quarter" idx="10"/>
          </p:nvPr>
        </p:nvSpPr>
        <p:spPr/>
        <p:txBody>
          <a:bodyPr/>
          <a:lstStyle/>
          <a:p>
            <a:fld id="{2301698F-EE93-4393-A456-CB217910B4F7}" type="slidenum">
              <a:rPr lang="en-US" smtClean="0"/>
              <a:pPr/>
              <a:t>29</a:t>
            </a:fld>
            <a:endParaRPr lang="en-US"/>
          </a:p>
        </p:txBody>
      </p:sp>
    </p:spTree>
    <p:extLst>
      <p:ext uri="{BB962C8B-B14F-4D97-AF65-F5344CB8AC3E}">
        <p14:creationId xmlns:p14="http://schemas.microsoft.com/office/powerpoint/2010/main" val="1267914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Clothing = FREE = from http://www.sxc.hu/browse.phtml?f=download&amp;id=707504</a:t>
            </a:r>
          </a:p>
        </p:txBody>
      </p:sp>
      <p:sp>
        <p:nvSpPr>
          <p:cNvPr id="4" name="Slide Number Placeholder 3"/>
          <p:cNvSpPr>
            <a:spLocks noGrp="1"/>
          </p:cNvSpPr>
          <p:nvPr>
            <p:ph type="sldNum" sz="quarter" idx="10"/>
          </p:nvPr>
        </p:nvSpPr>
        <p:spPr/>
        <p:txBody>
          <a:bodyPr/>
          <a:lstStyle/>
          <a:p>
            <a:fld id="{2301698F-EE93-4393-A456-CB217910B4F7}" type="slidenum">
              <a:rPr lang="en-US" smtClean="0"/>
              <a:pPr/>
              <a:t>30</a:t>
            </a:fld>
            <a:endParaRPr lang="en-US"/>
          </a:p>
        </p:txBody>
      </p:sp>
    </p:spTree>
    <p:extLst>
      <p:ext uri="{BB962C8B-B14F-4D97-AF65-F5344CB8AC3E}">
        <p14:creationId xmlns:p14="http://schemas.microsoft.com/office/powerpoint/2010/main" val="147763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Woman</a:t>
            </a:r>
            <a:r>
              <a:rPr lang="en-US" baseline="0" dirty="0"/>
              <a:t> on phone = FREE = </a:t>
            </a:r>
            <a:r>
              <a:rPr lang="en-US" baseline="0"/>
              <a:t>from https://pixabay.com/en/woman-girl-lady-young-talk-talkig-791874/</a:t>
            </a:r>
            <a:endParaRPr lang="en-US" dirty="0"/>
          </a:p>
        </p:txBody>
      </p:sp>
      <p:sp>
        <p:nvSpPr>
          <p:cNvPr id="4" name="Slide Number Placeholder 3"/>
          <p:cNvSpPr>
            <a:spLocks noGrp="1"/>
          </p:cNvSpPr>
          <p:nvPr>
            <p:ph type="sldNum" sz="quarter" idx="10"/>
          </p:nvPr>
        </p:nvSpPr>
        <p:spPr/>
        <p:txBody>
          <a:bodyPr/>
          <a:lstStyle/>
          <a:p>
            <a:fld id="{2301698F-EE93-4393-A456-CB217910B4F7}" type="slidenum">
              <a:rPr lang="en-US" smtClean="0"/>
              <a:pPr/>
              <a:t>31</a:t>
            </a:fld>
            <a:endParaRPr lang="en-US"/>
          </a:p>
        </p:txBody>
      </p:sp>
    </p:spTree>
    <p:extLst>
      <p:ext uri="{BB962C8B-B14F-4D97-AF65-F5344CB8AC3E}">
        <p14:creationId xmlns:p14="http://schemas.microsoft.com/office/powerpoint/2010/main" val="402952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Super</a:t>
            </a:r>
            <a:r>
              <a:rPr lang="en-US" baseline="0" dirty="0"/>
              <a:t> MOM = FREE = from </a:t>
            </a:r>
            <a:r>
              <a:rPr lang="en-US" baseline="0" dirty="0" err="1"/>
              <a:t>BiblePoint</a:t>
            </a:r>
            <a:r>
              <a:rPr lang="en-US" baseline="0" dirty="0"/>
              <a:t> art.</a:t>
            </a:r>
          </a:p>
          <a:p>
            <a:endParaRPr lang="en-US" baseline="0"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2301698F-EE93-4393-A456-CB217910B4F7}" type="slidenum">
              <a:rPr lang="en-US" smtClean="0"/>
              <a:pPr/>
              <a:t>2</a:t>
            </a:fld>
            <a:endParaRPr lang="en-US"/>
          </a:p>
        </p:txBody>
      </p:sp>
    </p:spTree>
    <p:extLst>
      <p:ext uri="{BB962C8B-B14F-4D97-AF65-F5344CB8AC3E}">
        <p14:creationId xmlns:p14="http://schemas.microsoft.com/office/powerpoint/2010/main" val="4011905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Eyes = FREE = from http://www.sxc.hu/photo/1373700</a:t>
            </a:r>
          </a:p>
        </p:txBody>
      </p:sp>
      <p:sp>
        <p:nvSpPr>
          <p:cNvPr id="4" name="Slide Number Placeholder 3"/>
          <p:cNvSpPr>
            <a:spLocks noGrp="1"/>
          </p:cNvSpPr>
          <p:nvPr>
            <p:ph type="sldNum" sz="quarter" idx="10"/>
          </p:nvPr>
        </p:nvSpPr>
        <p:spPr/>
        <p:txBody>
          <a:bodyPr/>
          <a:lstStyle/>
          <a:p>
            <a:fld id="{2301698F-EE93-4393-A456-CB217910B4F7}" type="slidenum">
              <a:rPr lang="en-US" smtClean="0"/>
              <a:pPr/>
              <a:t>32</a:t>
            </a:fld>
            <a:endParaRPr lang="en-US"/>
          </a:p>
        </p:txBody>
      </p:sp>
    </p:spTree>
    <p:extLst>
      <p:ext uri="{BB962C8B-B14F-4D97-AF65-F5344CB8AC3E}">
        <p14:creationId xmlns:p14="http://schemas.microsoft.com/office/powerpoint/2010/main" val="62248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Mother and child</a:t>
            </a:r>
            <a:r>
              <a:rPr lang="en-US" baseline="0" dirty="0"/>
              <a:t> = FREE = from http://www.dreamstime.com/mother-and-child-free-stock-photos-imagefree2671098</a:t>
            </a:r>
            <a:endParaRPr lang="en-US" dirty="0"/>
          </a:p>
        </p:txBody>
      </p:sp>
      <p:sp>
        <p:nvSpPr>
          <p:cNvPr id="4" name="Slide Number Placeholder 3"/>
          <p:cNvSpPr>
            <a:spLocks noGrp="1"/>
          </p:cNvSpPr>
          <p:nvPr>
            <p:ph type="sldNum" sz="quarter" idx="10"/>
          </p:nvPr>
        </p:nvSpPr>
        <p:spPr/>
        <p:txBody>
          <a:bodyPr/>
          <a:lstStyle/>
          <a:p>
            <a:fld id="{2301698F-EE93-4393-A456-CB217910B4F7}" type="slidenum">
              <a:rPr lang="en-US" smtClean="0"/>
              <a:pPr/>
              <a:t>33</a:t>
            </a:fld>
            <a:endParaRPr lang="en-US"/>
          </a:p>
        </p:txBody>
      </p:sp>
    </p:spTree>
    <p:extLst>
      <p:ext uri="{BB962C8B-B14F-4D97-AF65-F5344CB8AC3E}">
        <p14:creationId xmlns:p14="http://schemas.microsoft.com/office/powerpoint/2010/main" val="3986334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Wedding rings = FREE = from http://upload.wikimedia.org/wikipedia/commons/3/3d/Wedding_rings.jpg</a:t>
            </a:r>
          </a:p>
        </p:txBody>
      </p:sp>
      <p:sp>
        <p:nvSpPr>
          <p:cNvPr id="4" name="Slide Number Placeholder 3"/>
          <p:cNvSpPr>
            <a:spLocks noGrp="1"/>
          </p:cNvSpPr>
          <p:nvPr>
            <p:ph type="sldNum" sz="quarter" idx="10"/>
          </p:nvPr>
        </p:nvSpPr>
        <p:spPr/>
        <p:txBody>
          <a:bodyPr/>
          <a:lstStyle/>
          <a:p>
            <a:fld id="{2301698F-EE93-4393-A456-CB217910B4F7}" type="slidenum">
              <a:rPr lang="en-US" smtClean="0"/>
              <a:pPr/>
              <a:t>34</a:t>
            </a:fld>
            <a:endParaRPr lang="en-US"/>
          </a:p>
        </p:txBody>
      </p:sp>
    </p:spTree>
    <p:extLst>
      <p:ext uri="{BB962C8B-B14F-4D97-AF65-F5344CB8AC3E}">
        <p14:creationId xmlns:p14="http://schemas.microsoft.com/office/powerpoint/2010/main" val="3904023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Model on runway = FREE = from http://upload.wikimedia.org/wikipedia/commons/5/57/Abigail_Keats_Autumn_winter_2010_2.JPG</a:t>
            </a:r>
          </a:p>
        </p:txBody>
      </p:sp>
      <p:sp>
        <p:nvSpPr>
          <p:cNvPr id="4" name="Slide Number Placeholder 3"/>
          <p:cNvSpPr>
            <a:spLocks noGrp="1"/>
          </p:cNvSpPr>
          <p:nvPr>
            <p:ph type="sldNum" sz="quarter" idx="10"/>
          </p:nvPr>
        </p:nvSpPr>
        <p:spPr/>
        <p:txBody>
          <a:bodyPr/>
          <a:lstStyle/>
          <a:p>
            <a:fld id="{2301698F-EE93-4393-A456-CB217910B4F7}" type="slidenum">
              <a:rPr lang="en-US" smtClean="0"/>
              <a:pPr/>
              <a:t>35</a:t>
            </a:fld>
            <a:endParaRPr lang="en-US"/>
          </a:p>
        </p:txBody>
      </p:sp>
    </p:spTree>
    <p:extLst>
      <p:ext uri="{BB962C8B-B14F-4D97-AF65-F5344CB8AC3E}">
        <p14:creationId xmlns:p14="http://schemas.microsoft.com/office/powerpoint/2010/main" val="1687418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Praying hands = FREE = from </a:t>
            </a:r>
            <a:r>
              <a:rPr lang="en-US" dirty="0" err="1"/>
              <a:t>BiblePoint</a:t>
            </a:r>
            <a:r>
              <a:rPr lang="en-US" dirty="0"/>
              <a:t> photo.</a:t>
            </a:r>
          </a:p>
        </p:txBody>
      </p:sp>
      <p:sp>
        <p:nvSpPr>
          <p:cNvPr id="4" name="Slide Number Placeholder 3"/>
          <p:cNvSpPr>
            <a:spLocks noGrp="1"/>
          </p:cNvSpPr>
          <p:nvPr>
            <p:ph type="sldNum" sz="quarter" idx="10"/>
          </p:nvPr>
        </p:nvSpPr>
        <p:spPr/>
        <p:txBody>
          <a:bodyPr/>
          <a:lstStyle/>
          <a:p>
            <a:fld id="{2301698F-EE93-4393-A456-CB217910B4F7}" type="slidenum">
              <a:rPr lang="en-US" smtClean="0"/>
              <a:pPr/>
              <a:t>36</a:t>
            </a:fld>
            <a:endParaRPr lang="en-US"/>
          </a:p>
        </p:txBody>
      </p:sp>
    </p:spTree>
    <p:extLst>
      <p:ext uri="{BB962C8B-B14F-4D97-AF65-F5344CB8AC3E}">
        <p14:creationId xmlns:p14="http://schemas.microsoft.com/office/powerpoint/2010/main" val="3953891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Modified Trophy</a:t>
            </a:r>
            <a:r>
              <a:rPr lang="en-US" baseline="0" dirty="0"/>
              <a:t> = LICENSED and NOT FOR REUSE.  To reuse elsewhere, get a license from http://www.istockphoto.com/stock-photo-1406600-trophy.php</a:t>
            </a:r>
            <a:endParaRPr lang="en-US" dirty="0"/>
          </a:p>
        </p:txBody>
      </p:sp>
      <p:sp>
        <p:nvSpPr>
          <p:cNvPr id="4" name="Slide Number Placeholder 3"/>
          <p:cNvSpPr>
            <a:spLocks noGrp="1"/>
          </p:cNvSpPr>
          <p:nvPr>
            <p:ph type="sldNum" sz="quarter" idx="10"/>
          </p:nvPr>
        </p:nvSpPr>
        <p:spPr/>
        <p:txBody>
          <a:bodyPr/>
          <a:lstStyle/>
          <a:p>
            <a:fld id="{2301698F-EE93-4393-A456-CB217910B4F7}" type="slidenum">
              <a:rPr lang="en-US" smtClean="0"/>
              <a:pPr/>
              <a:t>37</a:t>
            </a:fld>
            <a:endParaRPr lang="en-US"/>
          </a:p>
        </p:txBody>
      </p:sp>
    </p:spTree>
    <p:extLst>
      <p:ext uri="{BB962C8B-B14F-4D97-AF65-F5344CB8AC3E}">
        <p14:creationId xmlns:p14="http://schemas.microsoft.com/office/powerpoint/2010/main" val="687180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term “Praise” occurs three times.  </a:t>
            </a:r>
            <a:r>
              <a:rPr lang="en-US" dirty="0"/>
              <a:t>The third term is “praise her” is </a:t>
            </a:r>
            <a:r>
              <a:rPr lang="en-US" dirty="0" err="1"/>
              <a:t>halleluha</a:t>
            </a:r>
            <a:r>
              <a:rPr lang="en-US" dirty="0"/>
              <a:t>.  (</a:t>
            </a:r>
            <a:r>
              <a:rPr lang="en-US" dirty="0" err="1"/>
              <a:t>Prov</a:t>
            </a:r>
            <a:r>
              <a:rPr lang="en-US" baseline="0" dirty="0"/>
              <a:t> 31:31)</a:t>
            </a:r>
          </a:p>
          <a:p>
            <a:endParaRPr lang="en-US" baseline="0" dirty="0"/>
          </a:p>
          <a:p>
            <a:r>
              <a:rPr lang="en-US" baseline="0" dirty="0" err="1"/>
              <a:t>Hallel</a:t>
            </a:r>
            <a:r>
              <a:rPr lang="en-US" baseline="0" dirty="0"/>
              <a:t> = to shine, to boast (brag), to glory, to praise </a:t>
            </a:r>
          </a:p>
          <a:p>
            <a:endParaRPr lang="en-US" baseline="0" dirty="0"/>
          </a:p>
          <a:p>
            <a:r>
              <a:rPr lang="en-US" baseline="0" dirty="0"/>
              <a:t>When we brag about God it is PRAISE.</a:t>
            </a:r>
          </a:p>
          <a:p>
            <a:r>
              <a:rPr lang="en-US" baseline="0" dirty="0"/>
              <a:t>When we brag about ourselves it is BOASTING.</a:t>
            </a:r>
          </a:p>
          <a:p>
            <a:r>
              <a:rPr lang="en-US" baseline="0" dirty="0"/>
              <a:t>But when we brag about others/Mom she “shines!”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301698F-EE93-4393-A456-CB217910B4F7}" type="slidenum">
              <a:rPr lang="en-US" smtClean="0"/>
              <a:pPr/>
              <a:t>8</a:t>
            </a:fld>
            <a:endParaRPr lang="en-US"/>
          </a:p>
        </p:txBody>
      </p:sp>
    </p:spTree>
    <p:extLst>
      <p:ext uri="{BB962C8B-B14F-4D97-AF65-F5344CB8AC3E}">
        <p14:creationId xmlns:p14="http://schemas.microsoft.com/office/powerpoint/2010/main" val="1538549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term “Praise” occurs three times.  </a:t>
            </a:r>
            <a:r>
              <a:rPr lang="en-US" dirty="0"/>
              <a:t>The third term is “praise her” is </a:t>
            </a:r>
            <a:r>
              <a:rPr lang="en-US" dirty="0" err="1"/>
              <a:t>halleluha</a:t>
            </a:r>
            <a:r>
              <a:rPr lang="en-US" dirty="0"/>
              <a:t>.  (</a:t>
            </a:r>
            <a:r>
              <a:rPr lang="en-US" dirty="0" err="1"/>
              <a:t>Prov</a:t>
            </a:r>
            <a:r>
              <a:rPr lang="en-US" baseline="0" dirty="0"/>
              <a:t> 31:31)</a:t>
            </a:r>
          </a:p>
          <a:p>
            <a:endParaRPr lang="en-US" baseline="0" dirty="0"/>
          </a:p>
          <a:p>
            <a:r>
              <a:rPr lang="en-US" baseline="0" dirty="0" err="1"/>
              <a:t>Hallel</a:t>
            </a:r>
            <a:r>
              <a:rPr lang="en-US" baseline="0" dirty="0"/>
              <a:t> = to shine, to boast (brag), to glory, to praise </a:t>
            </a:r>
          </a:p>
          <a:p>
            <a:endParaRPr lang="en-US" baseline="0" dirty="0"/>
          </a:p>
          <a:p>
            <a:r>
              <a:rPr lang="en-US" baseline="0" dirty="0"/>
              <a:t>When we brag about God it is PRAISE.</a:t>
            </a:r>
          </a:p>
          <a:p>
            <a:r>
              <a:rPr lang="en-US" baseline="0" dirty="0"/>
              <a:t>When we brag about ourselves it is BOASTING.</a:t>
            </a:r>
          </a:p>
          <a:p>
            <a:r>
              <a:rPr lang="en-US" baseline="0" dirty="0"/>
              <a:t>But when we brag about others/Mom she “shines!”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301698F-EE93-4393-A456-CB217910B4F7}" type="slidenum">
              <a:rPr lang="en-US" smtClean="0"/>
              <a:pPr/>
              <a:t>9</a:t>
            </a:fld>
            <a:endParaRPr lang="en-US"/>
          </a:p>
        </p:txBody>
      </p:sp>
    </p:spTree>
    <p:extLst>
      <p:ext uri="{BB962C8B-B14F-4D97-AF65-F5344CB8AC3E}">
        <p14:creationId xmlns:p14="http://schemas.microsoft.com/office/powerpoint/2010/main" val="3840343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Hebrew</a:t>
            </a:r>
            <a:r>
              <a:rPr lang="en-US" baseline="0" dirty="0"/>
              <a:t> “</a:t>
            </a:r>
            <a:r>
              <a:rPr lang="en-US" baseline="0" dirty="0" err="1"/>
              <a:t>hil</a:t>
            </a:r>
            <a:r>
              <a:rPr lang="en-US" baseline="0" dirty="0"/>
              <a:t>” = strength, strong, power, virtue -- </a:t>
            </a:r>
            <a:endParaRPr lang="en-US" dirty="0"/>
          </a:p>
        </p:txBody>
      </p:sp>
      <p:sp>
        <p:nvSpPr>
          <p:cNvPr id="4" name="Slide Number Placeholder 3"/>
          <p:cNvSpPr>
            <a:spLocks noGrp="1"/>
          </p:cNvSpPr>
          <p:nvPr>
            <p:ph type="sldNum" sz="quarter" idx="10"/>
          </p:nvPr>
        </p:nvSpPr>
        <p:spPr/>
        <p:txBody>
          <a:bodyPr/>
          <a:lstStyle/>
          <a:p>
            <a:fld id="{2301698F-EE93-4393-A456-CB217910B4F7}" type="slidenum">
              <a:rPr lang="en-US" smtClean="0"/>
              <a:pPr/>
              <a:t>15</a:t>
            </a:fld>
            <a:endParaRPr lang="en-US"/>
          </a:p>
        </p:txBody>
      </p:sp>
    </p:spTree>
    <p:extLst>
      <p:ext uri="{BB962C8B-B14F-4D97-AF65-F5344CB8AC3E}">
        <p14:creationId xmlns:p14="http://schemas.microsoft.com/office/powerpoint/2010/main" val="3995936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Hand with wedding ring = FREE =</a:t>
            </a:r>
            <a:r>
              <a:rPr lang="en-US"/>
              <a:t>from https://pixabay.com/en/hands-ring-promise-engagement-love-587779/</a:t>
            </a:r>
            <a:endParaRPr lang="en-US" dirty="0"/>
          </a:p>
        </p:txBody>
      </p:sp>
      <p:sp>
        <p:nvSpPr>
          <p:cNvPr id="4" name="Slide Number Placeholder 3"/>
          <p:cNvSpPr>
            <a:spLocks noGrp="1"/>
          </p:cNvSpPr>
          <p:nvPr>
            <p:ph type="sldNum" sz="quarter" idx="10"/>
          </p:nvPr>
        </p:nvSpPr>
        <p:spPr/>
        <p:txBody>
          <a:bodyPr/>
          <a:lstStyle/>
          <a:p>
            <a:fld id="{2301698F-EE93-4393-A456-CB217910B4F7}" type="slidenum">
              <a:rPr lang="en-US" smtClean="0"/>
              <a:pPr/>
              <a:t>18</a:t>
            </a:fld>
            <a:endParaRPr lang="en-US"/>
          </a:p>
        </p:txBody>
      </p:sp>
    </p:spTree>
    <p:extLst>
      <p:ext uri="{BB962C8B-B14F-4D97-AF65-F5344CB8AC3E}">
        <p14:creationId xmlns:p14="http://schemas.microsoft.com/office/powerpoint/2010/main" val="3642275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Sale Bag</a:t>
            </a:r>
            <a:r>
              <a:rPr lang="en-US" baseline="0" dirty="0"/>
              <a:t> = FREE = </a:t>
            </a:r>
            <a:r>
              <a:rPr lang="en-US" baseline="0" dirty="0" err="1"/>
              <a:t>BiblePoint</a:t>
            </a:r>
            <a:endParaRPr lang="en-US" dirty="0"/>
          </a:p>
        </p:txBody>
      </p:sp>
      <p:sp>
        <p:nvSpPr>
          <p:cNvPr id="4" name="Slide Number Placeholder 3"/>
          <p:cNvSpPr>
            <a:spLocks noGrp="1"/>
          </p:cNvSpPr>
          <p:nvPr>
            <p:ph type="sldNum" sz="quarter" idx="10"/>
          </p:nvPr>
        </p:nvSpPr>
        <p:spPr/>
        <p:txBody>
          <a:bodyPr/>
          <a:lstStyle/>
          <a:p>
            <a:fld id="{2301698F-EE93-4393-A456-CB217910B4F7}" type="slidenum">
              <a:rPr lang="en-US" smtClean="0"/>
              <a:pPr/>
              <a:t>19</a:t>
            </a:fld>
            <a:endParaRPr lang="en-US"/>
          </a:p>
        </p:txBody>
      </p:sp>
    </p:spTree>
    <p:extLst>
      <p:ext uri="{BB962C8B-B14F-4D97-AF65-F5344CB8AC3E}">
        <p14:creationId xmlns:p14="http://schemas.microsoft.com/office/powerpoint/2010/main" val="373539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Clock</a:t>
            </a:r>
            <a:r>
              <a:rPr lang="en-US" baseline="0" dirty="0"/>
              <a:t> = FREE = from http://www.sxc.hu/photo/72453</a:t>
            </a:r>
            <a:endParaRPr lang="en-US" dirty="0"/>
          </a:p>
        </p:txBody>
      </p:sp>
      <p:sp>
        <p:nvSpPr>
          <p:cNvPr id="4" name="Slide Number Placeholder 3"/>
          <p:cNvSpPr>
            <a:spLocks noGrp="1"/>
          </p:cNvSpPr>
          <p:nvPr>
            <p:ph type="sldNum" sz="quarter" idx="10"/>
          </p:nvPr>
        </p:nvSpPr>
        <p:spPr/>
        <p:txBody>
          <a:bodyPr/>
          <a:lstStyle/>
          <a:p>
            <a:fld id="{2301698F-EE93-4393-A456-CB217910B4F7}" type="slidenum">
              <a:rPr lang="en-US" smtClean="0"/>
              <a:pPr/>
              <a:t>20</a:t>
            </a:fld>
            <a:endParaRPr lang="en-US"/>
          </a:p>
        </p:txBody>
      </p:sp>
    </p:spTree>
    <p:extLst>
      <p:ext uri="{BB962C8B-B14F-4D97-AF65-F5344CB8AC3E}">
        <p14:creationId xmlns:p14="http://schemas.microsoft.com/office/powerpoint/2010/main" val="3916499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For Sale Sign = FREE = from http://commons.wikimedia.org/wiki/File:Displaced_sign_-_geograph.org.uk_-_604210.jpg</a:t>
            </a:r>
          </a:p>
        </p:txBody>
      </p:sp>
      <p:sp>
        <p:nvSpPr>
          <p:cNvPr id="4" name="Slide Number Placeholder 3"/>
          <p:cNvSpPr>
            <a:spLocks noGrp="1"/>
          </p:cNvSpPr>
          <p:nvPr>
            <p:ph type="sldNum" sz="quarter" idx="10"/>
          </p:nvPr>
        </p:nvSpPr>
        <p:spPr/>
        <p:txBody>
          <a:bodyPr/>
          <a:lstStyle/>
          <a:p>
            <a:fld id="{2301698F-EE93-4393-A456-CB217910B4F7}" type="slidenum">
              <a:rPr lang="en-US" smtClean="0"/>
              <a:pPr/>
              <a:t>21</a:t>
            </a:fld>
            <a:endParaRPr lang="en-US"/>
          </a:p>
        </p:txBody>
      </p:sp>
    </p:spTree>
    <p:extLst>
      <p:ext uri="{BB962C8B-B14F-4D97-AF65-F5344CB8AC3E}">
        <p14:creationId xmlns:p14="http://schemas.microsoft.com/office/powerpoint/2010/main" val="435575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AD19DC0-E04B-4C55-A45C-CFA6A12BBD8A}" type="datetimeFigureOut">
              <a:rPr lang="en-US" smtClean="0"/>
              <a:pPr/>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9D0DDE-A991-45E7-AE33-E77748D75DF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D19DC0-E04B-4C55-A45C-CFA6A12BBD8A}" type="datetimeFigureOut">
              <a:rPr lang="en-US" smtClean="0"/>
              <a:pPr/>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9D0DDE-A991-45E7-AE33-E77748D75DF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D19DC0-E04B-4C55-A45C-CFA6A12BBD8A}" type="datetimeFigureOut">
              <a:rPr lang="en-US" smtClean="0"/>
              <a:pPr/>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9D0DDE-A991-45E7-AE33-E77748D75DF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D19DC0-E04B-4C55-A45C-CFA6A12BBD8A}" type="datetimeFigureOut">
              <a:rPr lang="en-US" smtClean="0"/>
              <a:pPr/>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9D0DDE-A991-45E7-AE33-E77748D75DF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D19DC0-E04B-4C55-A45C-CFA6A12BBD8A}" type="datetimeFigureOut">
              <a:rPr lang="en-US" smtClean="0"/>
              <a:pPr/>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9D0DDE-A991-45E7-AE33-E77748D75DF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D19DC0-E04B-4C55-A45C-CFA6A12BBD8A}" type="datetimeFigureOut">
              <a:rPr lang="en-US" smtClean="0"/>
              <a:pPr/>
              <a:t>6/5/2021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9D0DDE-A991-45E7-AE33-E77748D75DF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D19DC0-E04B-4C55-A45C-CFA6A12BBD8A}" type="datetimeFigureOut">
              <a:rPr lang="en-US" smtClean="0"/>
              <a:pPr/>
              <a:t>6/5/2021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9D0DDE-A991-45E7-AE33-E77748D75DF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D19DC0-E04B-4C55-A45C-CFA6A12BBD8A}" type="datetimeFigureOut">
              <a:rPr lang="en-US" smtClean="0"/>
              <a:pPr/>
              <a:t>6/5/2021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9D0DDE-A991-45E7-AE33-E77748D75DF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D19DC0-E04B-4C55-A45C-CFA6A12BBD8A}" type="datetimeFigureOut">
              <a:rPr lang="en-US" smtClean="0"/>
              <a:pPr/>
              <a:t>6/5/2021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9D0DDE-A991-45E7-AE33-E77748D75DF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D19DC0-E04B-4C55-A45C-CFA6A12BBD8A}" type="datetimeFigureOut">
              <a:rPr lang="en-US" smtClean="0"/>
              <a:pPr/>
              <a:t>6/5/2021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9D0DDE-A991-45E7-AE33-E77748D75DF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D19DC0-E04B-4C55-A45C-CFA6A12BBD8A}" type="datetimeFigureOut">
              <a:rPr lang="en-US" smtClean="0"/>
              <a:pPr/>
              <a:t>6/5/2021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9D0DDE-A991-45E7-AE33-E77748D75DF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13" cstate="print"/>
          <a:srcRect b="45222"/>
          <a:stretch>
            <a:fillRect/>
          </a:stretch>
        </p:blipFill>
        <p:spPr bwMode="auto">
          <a:xfrm>
            <a:off x="0" y="0"/>
            <a:ext cx="12192000" cy="6858000"/>
          </a:xfrm>
          <a:prstGeom prst="rect">
            <a:avLst/>
          </a:prstGeom>
          <a:noFill/>
          <a:ln w="9525">
            <a:noFill/>
            <a:miter lim="800000"/>
            <a:headEnd/>
            <a:tailEnd/>
          </a:ln>
          <a:effectLst/>
        </p:spPr>
      </p:pic>
      <p:pic>
        <p:nvPicPr>
          <p:cNvPr id="8" name="Picture 7"/>
          <p:cNvPicPr>
            <a:picLocks noChangeAspect="1"/>
          </p:cNvPicPr>
          <p:nvPr userDrawn="1"/>
        </p:nvPicPr>
        <p:blipFill rotWithShape="1">
          <a:blip r:embed="rId14"/>
          <a:srcRect b="15399"/>
          <a:stretch/>
        </p:blipFill>
        <p:spPr>
          <a:xfrm>
            <a:off x="880" y="1"/>
            <a:ext cx="1219112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D19DC0-E04B-4C55-A45C-CFA6A12BBD8A}" type="datetimeFigureOut">
              <a:rPr lang="en-US" smtClean="0"/>
              <a:pPr/>
              <a:t>6/5/2021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9D0DDE-A991-45E7-AE33-E77748D75DF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5491"/>
          <a:stretch/>
        </p:blipFill>
        <p:spPr>
          <a:xfrm>
            <a:off x="0" y="0"/>
            <a:ext cx="12192000" cy="6851072"/>
          </a:xfrm>
          <a:prstGeom prst="rect">
            <a:avLst/>
          </a:prstGeom>
        </p:spPr>
      </p:pic>
      <p:pic>
        <p:nvPicPr>
          <p:cNvPr id="5" name="Picture 4"/>
          <p:cNvPicPr>
            <a:picLocks noChangeAspect="1"/>
          </p:cNvPicPr>
          <p:nvPr/>
        </p:nvPicPr>
        <p:blipFill>
          <a:blip r:embed="rId4"/>
          <a:stretch>
            <a:fillRect/>
          </a:stretch>
        </p:blipFill>
        <p:spPr>
          <a:xfrm>
            <a:off x="609600" y="762000"/>
            <a:ext cx="6248400" cy="4854670"/>
          </a:xfrm>
          <a:prstGeom prst="rect">
            <a:avLst/>
          </a:prstGeom>
        </p:spPr>
      </p:pic>
      <p:sp>
        <p:nvSpPr>
          <p:cNvPr id="3" name="Subtitle 2"/>
          <p:cNvSpPr>
            <a:spLocks noGrp="1"/>
          </p:cNvSpPr>
          <p:nvPr>
            <p:ph type="subTitle" idx="1"/>
          </p:nvPr>
        </p:nvSpPr>
        <p:spPr>
          <a:xfrm>
            <a:off x="437205" y="5585080"/>
            <a:ext cx="8458200" cy="1069976"/>
          </a:xfrm>
        </p:spPr>
        <p:txBody>
          <a:bodyPr/>
          <a:lstStyle/>
          <a:p>
            <a:r>
              <a:rPr lang="en-US" dirty="0">
                <a:solidFill>
                  <a:schemeClr val="bg1"/>
                </a:solidFill>
              </a:rPr>
              <a:t>Watch at: https://youtu.be/3wBDgOlXGVA</a:t>
            </a:r>
          </a:p>
        </p:txBody>
      </p:sp>
      <p:pic>
        <p:nvPicPr>
          <p:cNvPr id="10" name="Picture 9"/>
          <p:cNvPicPr>
            <a:picLocks noChangeAspect="1"/>
          </p:cNvPicPr>
          <p:nvPr/>
        </p:nvPicPr>
        <p:blipFill>
          <a:blip r:embed="rId5"/>
          <a:stretch>
            <a:fillRect/>
          </a:stretch>
        </p:blipFill>
        <p:spPr>
          <a:xfrm>
            <a:off x="5105400" y="1295400"/>
            <a:ext cx="6312869" cy="3759455"/>
          </a:xfrm>
          <a:prstGeom prst="rect">
            <a:avLst/>
          </a:prstGeom>
        </p:spPr>
      </p:pic>
      <p:grpSp>
        <p:nvGrpSpPr>
          <p:cNvPr id="7" name="Group 6">
            <a:extLst>
              <a:ext uri="{FF2B5EF4-FFF2-40B4-BE49-F238E27FC236}">
                <a16:creationId xmlns:a16="http://schemas.microsoft.com/office/drawing/2014/main" id="{30656A81-C37C-4B1F-8980-C444F98688F4}"/>
              </a:ext>
            </a:extLst>
          </p:cNvPr>
          <p:cNvGrpSpPr/>
          <p:nvPr/>
        </p:nvGrpSpPr>
        <p:grpSpPr>
          <a:xfrm>
            <a:off x="9245600" y="5298061"/>
            <a:ext cx="2336800" cy="1086830"/>
            <a:chOff x="1109440" y="4807343"/>
            <a:chExt cx="2336800" cy="1086830"/>
          </a:xfrm>
          <a:effectLst>
            <a:glow rad="127000">
              <a:schemeClr val="tx1"/>
            </a:glow>
          </a:effectLst>
        </p:grpSpPr>
        <p:sp>
          <p:nvSpPr>
            <p:cNvPr id="8" name="Oval 7">
              <a:extLst>
                <a:ext uri="{FF2B5EF4-FFF2-40B4-BE49-F238E27FC236}">
                  <a16:creationId xmlns:a16="http://schemas.microsoft.com/office/drawing/2014/main" id="{088C9EB4-76B2-4271-B5D0-ADCCAEE75875}"/>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a:extLst>
                <a:ext uri="{FF2B5EF4-FFF2-40B4-BE49-F238E27FC236}">
                  <a16:creationId xmlns:a16="http://schemas.microsoft.com/office/drawing/2014/main" id="{6A4A1C50-B733-4408-B1E2-6241B6D155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04800"/>
            <a:ext cx="8229600" cy="1143000"/>
          </a:xfrm>
        </p:spPr>
        <p:txBody>
          <a:bodyPr/>
          <a:lstStyle/>
          <a:p>
            <a:pPr lvl="0">
              <a:defRPr/>
            </a:pPr>
            <a:r>
              <a:rPr lang="en-US" dirty="0"/>
              <a:t>That’s My First Point: </a:t>
            </a:r>
          </a:p>
        </p:txBody>
      </p:sp>
      <p:sp>
        <p:nvSpPr>
          <p:cNvPr id="3" name="Content Placeholder 2"/>
          <p:cNvSpPr>
            <a:spLocks noGrp="1"/>
          </p:cNvSpPr>
          <p:nvPr>
            <p:ph idx="1"/>
          </p:nvPr>
        </p:nvSpPr>
        <p:spPr/>
        <p:txBody>
          <a:bodyPr>
            <a:noAutofit/>
          </a:bodyPr>
          <a:lstStyle/>
          <a:p>
            <a:pPr marL="0" indent="0" algn="ctr"/>
            <a:r>
              <a:rPr lang="en-US" sz="6000" dirty="0"/>
              <a:t>1. Praise Her!</a:t>
            </a:r>
          </a:p>
        </p:txBody>
      </p:sp>
      <p:sp>
        <p:nvSpPr>
          <p:cNvPr id="4" name="Title 1"/>
          <p:cNvSpPr txBox="1">
            <a:spLocks/>
          </p:cNvSpPr>
          <p:nvPr/>
        </p:nvSpPr>
        <p:spPr>
          <a:xfrm>
            <a:off x="1981200" y="2286000"/>
            <a:ext cx="8229600" cy="1143000"/>
          </a:xfrm>
          <a:prstGeom prst="rect">
            <a:avLst/>
          </a:prstGeom>
        </p:spPr>
        <p:txBody>
          <a:bodyPr vert="horz" lIns="91440" tIns="45720" rIns="91440" bIns="45720" rtlCol="0" anchor="ctr">
            <a:noAutofit/>
          </a:bodyPr>
          <a:lstStyle/>
          <a:p>
            <a:pPr algn="ctr">
              <a:spcBef>
                <a:spcPct val="0"/>
              </a:spcBef>
              <a:defRPr/>
            </a:pPr>
            <a:endParaRPr lang="en-US" sz="5400" b="1" dirty="0">
              <a:solidFill>
                <a:srgbClr val="FFFF00"/>
              </a:solidFill>
              <a:effectLst>
                <a:outerShdw blurRad="38100" dist="38100" dir="2700000" algn="tl">
                  <a:srgbClr val="000000">
                    <a:alpha val="43137"/>
                  </a:srgbClr>
                </a:outerShdw>
              </a:effectLst>
              <a:latin typeface="+mj-lt"/>
              <a:ea typeface="+mj-ea"/>
              <a:cs typeface="+mj-cs"/>
            </a:endParaRPr>
          </a:p>
        </p:txBody>
      </p:sp>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04800"/>
            <a:ext cx="8229600" cy="1143000"/>
          </a:xfrm>
        </p:spPr>
        <p:txBody>
          <a:bodyPr/>
          <a:lstStyle/>
          <a:p>
            <a:pPr lvl="0">
              <a:defRPr/>
            </a:pPr>
            <a:r>
              <a:rPr lang="en-US" dirty="0"/>
              <a:t>My second point: </a:t>
            </a:r>
          </a:p>
        </p:txBody>
      </p:sp>
      <p:sp>
        <p:nvSpPr>
          <p:cNvPr id="3" name="Content Placeholder 2"/>
          <p:cNvSpPr>
            <a:spLocks noGrp="1"/>
          </p:cNvSpPr>
          <p:nvPr>
            <p:ph idx="1"/>
          </p:nvPr>
        </p:nvSpPr>
        <p:spPr>
          <a:xfrm>
            <a:off x="1981200" y="1600201"/>
            <a:ext cx="8229600" cy="2286000"/>
          </a:xfrm>
        </p:spPr>
        <p:txBody>
          <a:bodyPr>
            <a:noAutofit/>
          </a:bodyPr>
          <a:lstStyle/>
          <a:p>
            <a:pPr marL="742950" indent="-742950" algn="ctr"/>
            <a:r>
              <a:rPr lang="en-US" sz="6000" dirty="0"/>
              <a:t>2.  Praise Her FOR ...</a:t>
            </a:r>
          </a:p>
        </p:txBody>
      </p:sp>
      <p:sp>
        <p:nvSpPr>
          <p:cNvPr id="4" name="Title 1"/>
          <p:cNvSpPr txBox="1">
            <a:spLocks/>
          </p:cNvSpPr>
          <p:nvPr/>
        </p:nvSpPr>
        <p:spPr>
          <a:xfrm>
            <a:off x="1981200" y="2286000"/>
            <a:ext cx="8229600" cy="1143000"/>
          </a:xfrm>
          <a:prstGeom prst="rect">
            <a:avLst/>
          </a:prstGeom>
        </p:spPr>
        <p:txBody>
          <a:bodyPr vert="horz" lIns="91440" tIns="45720" rIns="91440" bIns="45720" rtlCol="0" anchor="ctr">
            <a:noAutofit/>
          </a:bodyPr>
          <a:lstStyle/>
          <a:p>
            <a:pPr algn="ctr">
              <a:spcBef>
                <a:spcPct val="0"/>
              </a:spcBef>
              <a:defRPr/>
            </a:pPr>
            <a:endParaRPr lang="en-US" sz="5400" b="1" dirty="0">
              <a:solidFill>
                <a:srgbClr val="FFFF00"/>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232134911"/>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04800"/>
            <a:ext cx="8229600" cy="1143000"/>
          </a:xfrm>
        </p:spPr>
        <p:txBody>
          <a:bodyPr/>
          <a:lstStyle/>
          <a:p>
            <a:pPr lvl="0">
              <a:defRPr/>
            </a:pPr>
            <a:r>
              <a:rPr lang="en-US" dirty="0"/>
              <a:t>My second point: </a:t>
            </a:r>
          </a:p>
        </p:txBody>
      </p:sp>
      <p:sp>
        <p:nvSpPr>
          <p:cNvPr id="3" name="Content Placeholder 2"/>
          <p:cNvSpPr>
            <a:spLocks noGrp="1"/>
          </p:cNvSpPr>
          <p:nvPr>
            <p:ph idx="1"/>
          </p:nvPr>
        </p:nvSpPr>
        <p:spPr>
          <a:xfrm>
            <a:off x="1981200" y="1600201"/>
            <a:ext cx="8229600" cy="2286000"/>
          </a:xfrm>
        </p:spPr>
        <p:txBody>
          <a:bodyPr>
            <a:noAutofit/>
          </a:bodyPr>
          <a:lstStyle/>
          <a:p>
            <a:pPr marL="742950" indent="-742950" algn="ctr"/>
            <a:r>
              <a:rPr lang="en-US" sz="6000" dirty="0"/>
              <a:t>2.  Praise Her FOR ...</a:t>
            </a:r>
          </a:p>
          <a:p>
            <a:pPr marL="742950" indent="-742950" algn="ctr"/>
            <a:r>
              <a:rPr lang="en-US" sz="6000" dirty="0"/>
              <a:t>BEING and DOING GOOD</a:t>
            </a:r>
            <a:endParaRPr lang="en-US" dirty="0"/>
          </a:p>
        </p:txBody>
      </p:sp>
      <p:sp>
        <p:nvSpPr>
          <p:cNvPr id="4" name="Title 1"/>
          <p:cNvSpPr txBox="1">
            <a:spLocks/>
          </p:cNvSpPr>
          <p:nvPr/>
        </p:nvSpPr>
        <p:spPr>
          <a:xfrm>
            <a:off x="1981200" y="2286000"/>
            <a:ext cx="8229600" cy="1143000"/>
          </a:xfrm>
          <a:prstGeom prst="rect">
            <a:avLst/>
          </a:prstGeom>
        </p:spPr>
        <p:txBody>
          <a:bodyPr vert="horz" lIns="91440" tIns="45720" rIns="91440" bIns="45720" rtlCol="0" anchor="ctr">
            <a:noAutofit/>
          </a:bodyPr>
          <a:lstStyle/>
          <a:p>
            <a:pPr algn="ctr">
              <a:spcBef>
                <a:spcPct val="0"/>
              </a:spcBef>
              <a:defRPr/>
            </a:pPr>
            <a:endParaRPr lang="en-US" sz="5400" b="1" dirty="0">
              <a:solidFill>
                <a:srgbClr val="FFFF00"/>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105363559"/>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52400" y="4114798"/>
            <a:ext cx="11811000" cy="2362202"/>
            <a:chOff x="-1371600" y="4114797"/>
            <a:chExt cx="10058400" cy="2362202"/>
          </a:xfrm>
        </p:grpSpPr>
        <p:sp>
          <p:nvSpPr>
            <p:cNvPr id="5" name="Rectangle 4"/>
            <p:cNvSpPr/>
            <p:nvPr/>
          </p:nvSpPr>
          <p:spPr>
            <a:xfrm>
              <a:off x="1694590" y="4114797"/>
              <a:ext cx="1930564" cy="838201"/>
            </a:xfrm>
            <a:prstGeom prst="rect">
              <a:avLst/>
            </a:prstGeom>
            <a:solidFill>
              <a:schemeClr val="tx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079404" y="4915395"/>
              <a:ext cx="3893574" cy="952004"/>
            </a:xfrm>
            <a:prstGeom prst="rect">
              <a:avLst/>
            </a:prstGeom>
            <a:solidFill>
              <a:schemeClr val="tx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p:cNvSpPr txBox="1">
              <a:spLocks/>
            </p:cNvSpPr>
            <p:nvPr/>
          </p:nvSpPr>
          <p:spPr>
            <a:xfrm>
              <a:off x="-1371600" y="4160836"/>
              <a:ext cx="10058400" cy="2316163"/>
            </a:xfrm>
            <a:prstGeom prst="rect">
              <a:avLst/>
            </a:prstGeom>
          </p:spPr>
          <p:txBody>
            <a:bodyPr vert="horz" lIns="91440" tIns="45720" rIns="91440" bIns="45720" rtlCol="0">
              <a:noAutofit/>
            </a:bodyPr>
            <a:lstStyle/>
            <a:p>
              <a:pPr>
                <a:lnSpc>
                  <a:spcPct val="80000"/>
                </a:lnSpc>
                <a:spcBef>
                  <a:spcPct val="20000"/>
                </a:spcBef>
                <a:defRPr/>
              </a:pPr>
              <a:r>
                <a:rPr lang="en-US" sz="6000" b="1" baseline="30000" dirty="0">
                  <a:solidFill>
                    <a:schemeClr val="bg1"/>
                  </a:solidFill>
                  <a:effectLst>
                    <a:outerShdw blurRad="38100" dist="38100" dir="2700000" algn="tl">
                      <a:srgbClr val="000000">
                        <a:alpha val="43137"/>
                      </a:srgbClr>
                    </a:outerShdw>
                  </a:effectLst>
                </a:rPr>
                <a:t>10</a:t>
              </a:r>
              <a:r>
                <a:rPr lang="en-US" sz="6000" b="1" dirty="0">
                  <a:solidFill>
                    <a:schemeClr val="bg1"/>
                  </a:solidFill>
                  <a:effectLst>
                    <a:outerShdw blurRad="38100" dist="38100" dir="2700000" algn="tl">
                      <a:srgbClr val="000000">
                        <a:alpha val="43137"/>
                      </a:srgbClr>
                    </a:outerShdw>
                  </a:effectLst>
                </a:rPr>
                <a:t> A wife of </a:t>
              </a:r>
              <a:r>
                <a:rPr lang="en-US" sz="6000" b="1" dirty="0">
                  <a:solidFill>
                    <a:srgbClr val="FFFF00"/>
                  </a:solidFill>
                  <a:effectLst>
                    <a:outerShdw blurRad="38100" dist="38100" dir="2700000" algn="tl">
                      <a:srgbClr val="000000">
                        <a:alpha val="43137"/>
                      </a:srgbClr>
                    </a:outerShdw>
                  </a:effectLst>
                </a:rPr>
                <a:t>noble</a:t>
              </a:r>
              <a:r>
                <a:rPr lang="en-US" sz="6000" b="1" dirty="0">
                  <a:solidFill>
                    <a:schemeClr val="bg1"/>
                  </a:solidFill>
                  <a:effectLst>
                    <a:outerShdw blurRad="38100" dist="38100" dir="2700000" algn="tl">
                      <a:srgbClr val="000000">
                        <a:alpha val="43137"/>
                      </a:srgbClr>
                    </a:outerShdw>
                  </a:effectLst>
                </a:rPr>
                <a:t> character (NIV)</a:t>
              </a:r>
            </a:p>
            <a:p>
              <a:pPr>
                <a:lnSpc>
                  <a:spcPct val="80000"/>
                </a:lnSpc>
                <a:spcBef>
                  <a:spcPct val="20000"/>
                </a:spcBef>
                <a:defRPr/>
              </a:pPr>
              <a:r>
                <a:rPr lang="en-US" sz="6000" b="1" baseline="30000" dirty="0">
                  <a:solidFill>
                    <a:schemeClr val="bg1"/>
                  </a:solidFill>
                  <a:effectLst>
                    <a:outerShdw blurRad="38100" dist="38100" dir="2700000" algn="tl">
                      <a:srgbClr val="000000">
                        <a:alpha val="43137"/>
                      </a:srgbClr>
                    </a:outerShdw>
                  </a:effectLst>
                </a:rPr>
                <a:t>29  </a:t>
              </a:r>
              <a:r>
                <a:rPr lang="en-US" sz="6000" b="1" dirty="0">
                  <a:solidFill>
                    <a:schemeClr val="bg1"/>
                  </a:solidFill>
                  <a:effectLst>
                    <a:outerShdw blurRad="38100" dist="38100" dir="2700000" algn="tl">
                      <a:srgbClr val="000000">
                        <a:alpha val="43137"/>
                      </a:srgbClr>
                    </a:outerShdw>
                  </a:effectLst>
                </a:rPr>
                <a:t>"Many women do </a:t>
              </a:r>
              <a:r>
                <a:rPr lang="en-US" sz="6000" b="1" dirty="0">
                  <a:solidFill>
                    <a:srgbClr val="FFFF00"/>
                  </a:solidFill>
                  <a:effectLst>
                    <a:outerShdw blurRad="38100" dist="38100" dir="2700000" algn="tl">
                      <a:srgbClr val="000000">
                        <a:alpha val="43137"/>
                      </a:srgbClr>
                    </a:outerShdw>
                  </a:effectLst>
                </a:rPr>
                <a:t>noble things</a:t>
              </a:r>
              <a:r>
                <a:rPr lang="en-US" sz="6000" b="1" dirty="0">
                  <a:solidFill>
                    <a:schemeClr val="bg1"/>
                  </a:solidFill>
                  <a:effectLst>
                    <a:outerShdw blurRad="38100" dist="38100" dir="2700000" algn="tl">
                      <a:srgbClr val="000000">
                        <a:alpha val="43137"/>
                      </a:srgbClr>
                    </a:outerShdw>
                  </a:effectLst>
                </a:rPr>
                <a:t>, but you surpass them all.“ (NIV)</a:t>
              </a:r>
            </a:p>
          </p:txBody>
        </p:sp>
      </p:grpSp>
      <p:sp>
        <p:nvSpPr>
          <p:cNvPr id="2" name="Title 1"/>
          <p:cNvSpPr>
            <a:spLocks noGrp="1"/>
          </p:cNvSpPr>
          <p:nvPr>
            <p:ph type="title"/>
          </p:nvPr>
        </p:nvSpPr>
        <p:spPr>
          <a:xfrm>
            <a:off x="1752600" y="304800"/>
            <a:ext cx="8229600" cy="1143000"/>
          </a:xfrm>
        </p:spPr>
        <p:txBody>
          <a:bodyPr/>
          <a:lstStyle/>
          <a:p>
            <a:pPr lvl="0">
              <a:defRPr/>
            </a:pPr>
            <a:r>
              <a:rPr lang="en-US" dirty="0"/>
              <a:t>My second point: </a:t>
            </a:r>
          </a:p>
        </p:txBody>
      </p:sp>
      <p:sp>
        <p:nvSpPr>
          <p:cNvPr id="3" name="Content Placeholder 2"/>
          <p:cNvSpPr>
            <a:spLocks noGrp="1"/>
          </p:cNvSpPr>
          <p:nvPr>
            <p:ph idx="1"/>
          </p:nvPr>
        </p:nvSpPr>
        <p:spPr>
          <a:xfrm>
            <a:off x="1981200" y="1600201"/>
            <a:ext cx="8229600" cy="2286000"/>
          </a:xfrm>
        </p:spPr>
        <p:txBody>
          <a:bodyPr>
            <a:noAutofit/>
          </a:bodyPr>
          <a:lstStyle/>
          <a:p>
            <a:pPr marL="742950" indent="-742950" algn="ctr"/>
            <a:r>
              <a:rPr lang="en-US" sz="6000" dirty="0"/>
              <a:t>2.  Praise Her FOR ...</a:t>
            </a:r>
          </a:p>
          <a:p>
            <a:pPr marL="742950" indent="-742950" algn="ctr"/>
            <a:r>
              <a:rPr lang="en-US" sz="6000" dirty="0"/>
              <a:t>BEING and DOING GOOD</a:t>
            </a:r>
            <a:endParaRPr lang="en-US" dirty="0"/>
          </a:p>
        </p:txBody>
      </p:sp>
      <p:sp>
        <p:nvSpPr>
          <p:cNvPr id="4" name="Title 1"/>
          <p:cNvSpPr txBox="1">
            <a:spLocks/>
          </p:cNvSpPr>
          <p:nvPr/>
        </p:nvSpPr>
        <p:spPr>
          <a:xfrm>
            <a:off x="1981200" y="2286000"/>
            <a:ext cx="8229600" cy="1143000"/>
          </a:xfrm>
          <a:prstGeom prst="rect">
            <a:avLst/>
          </a:prstGeom>
        </p:spPr>
        <p:txBody>
          <a:bodyPr vert="horz" lIns="91440" tIns="45720" rIns="91440" bIns="45720" rtlCol="0" anchor="ctr">
            <a:noAutofit/>
          </a:bodyPr>
          <a:lstStyle/>
          <a:p>
            <a:pPr algn="ctr">
              <a:spcBef>
                <a:spcPct val="0"/>
              </a:spcBef>
              <a:defRPr/>
            </a:pPr>
            <a:endParaRPr lang="en-US" sz="5400" b="1" dirty="0">
              <a:solidFill>
                <a:srgbClr val="FFFF00"/>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716064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52400" y="4114798"/>
            <a:ext cx="11811000" cy="2362202"/>
            <a:chOff x="-1371600" y="4114797"/>
            <a:chExt cx="10058400" cy="2362202"/>
          </a:xfrm>
        </p:grpSpPr>
        <p:sp>
          <p:nvSpPr>
            <p:cNvPr id="5" name="Rectangle 4"/>
            <p:cNvSpPr/>
            <p:nvPr/>
          </p:nvSpPr>
          <p:spPr>
            <a:xfrm>
              <a:off x="1694590" y="4114797"/>
              <a:ext cx="1930564" cy="838201"/>
            </a:xfrm>
            <a:prstGeom prst="rect">
              <a:avLst/>
            </a:prstGeom>
            <a:solidFill>
              <a:schemeClr val="tx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079404" y="4915395"/>
              <a:ext cx="3893574" cy="952004"/>
            </a:xfrm>
            <a:prstGeom prst="rect">
              <a:avLst/>
            </a:prstGeom>
            <a:solidFill>
              <a:schemeClr val="tx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p:cNvSpPr txBox="1">
              <a:spLocks/>
            </p:cNvSpPr>
            <p:nvPr/>
          </p:nvSpPr>
          <p:spPr>
            <a:xfrm>
              <a:off x="-1371600" y="4160836"/>
              <a:ext cx="10058400" cy="2316163"/>
            </a:xfrm>
            <a:prstGeom prst="rect">
              <a:avLst/>
            </a:prstGeom>
          </p:spPr>
          <p:txBody>
            <a:bodyPr vert="horz" lIns="91440" tIns="45720" rIns="91440" bIns="45720" rtlCol="0">
              <a:noAutofit/>
            </a:bodyPr>
            <a:lstStyle/>
            <a:p>
              <a:pPr>
                <a:lnSpc>
                  <a:spcPct val="80000"/>
                </a:lnSpc>
                <a:spcBef>
                  <a:spcPct val="20000"/>
                </a:spcBef>
                <a:defRPr/>
              </a:pPr>
              <a:r>
                <a:rPr lang="en-US" sz="6000" b="1" baseline="30000" dirty="0">
                  <a:solidFill>
                    <a:schemeClr val="bg1"/>
                  </a:solidFill>
                  <a:effectLst>
                    <a:outerShdw blurRad="38100" dist="38100" dir="2700000" algn="tl">
                      <a:srgbClr val="000000">
                        <a:alpha val="43137"/>
                      </a:srgbClr>
                    </a:outerShdw>
                  </a:effectLst>
                </a:rPr>
                <a:t>10</a:t>
              </a:r>
              <a:r>
                <a:rPr lang="en-US" sz="6000" b="1" dirty="0">
                  <a:solidFill>
                    <a:schemeClr val="bg1"/>
                  </a:solidFill>
                  <a:effectLst>
                    <a:outerShdw blurRad="38100" dist="38100" dir="2700000" algn="tl">
                      <a:srgbClr val="000000">
                        <a:alpha val="43137"/>
                      </a:srgbClr>
                    </a:outerShdw>
                  </a:effectLst>
                </a:rPr>
                <a:t> A wife of </a:t>
              </a:r>
              <a:r>
                <a:rPr lang="en-US" sz="6000" b="1" dirty="0">
                  <a:solidFill>
                    <a:srgbClr val="FFFF00"/>
                  </a:solidFill>
                  <a:effectLst>
                    <a:outerShdw blurRad="38100" dist="38100" dir="2700000" algn="tl">
                      <a:srgbClr val="000000">
                        <a:alpha val="43137"/>
                      </a:srgbClr>
                    </a:outerShdw>
                  </a:effectLst>
                </a:rPr>
                <a:t>noble</a:t>
              </a:r>
              <a:r>
                <a:rPr lang="en-US" sz="6000" b="1" dirty="0">
                  <a:solidFill>
                    <a:schemeClr val="bg1"/>
                  </a:solidFill>
                  <a:effectLst>
                    <a:outerShdw blurRad="38100" dist="38100" dir="2700000" algn="tl">
                      <a:srgbClr val="000000">
                        <a:alpha val="43137"/>
                      </a:srgbClr>
                    </a:outerShdw>
                  </a:effectLst>
                </a:rPr>
                <a:t> character (NIV)</a:t>
              </a:r>
            </a:p>
            <a:p>
              <a:pPr>
                <a:lnSpc>
                  <a:spcPct val="80000"/>
                </a:lnSpc>
                <a:spcBef>
                  <a:spcPct val="20000"/>
                </a:spcBef>
                <a:defRPr/>
              </a:pPr>
              <a:r>
                <a:rPr lang="en-US" sz="6000" b="1" baseline="30000" dirty="0">
                  <a:solidFill>
                    <a:schemeClr val="bg1"/>
                  </a:solidFill>
                  <a:effectLst>
                    <a:outerShdw blurRad="38100" dist="38100" dir="2700000" algn="tl">
                      <a:srgbClr val="000000">
                        <a:alpha val="43137"/>
                      </a:srgbClr>
                    </a:outerShdw>
                  </a:effectLst>
                </a:rPr>
                <a:t>29  </a:t>
              </a:r>
              <a:r>
                <a:rPr lang="en-US" sz="6000" b="1" dirty="0">
                  <a:solidFill>
                    <a:schemeClr val="bg1"/>
                  </a:solidFill>
                  <a:effectLst>
                    <a:outerShdw blurRad="38100" dist="38100" dir="2700000" algn="tl">
                      <a:srgbClr val="000000">
                        <a:alpha val="43137"/>
                      </a:srgbClr>
                    </a:outerShdw>
                  </a:effectLst>
                </a:rPr>
                <a:t>"Many women do </a:t>
              </a:r>
              <a:r>
                <a:rPr lang="en-US" sz="6000" b="1" dirty="0">
                  <a:solidFill>
                    <a:srgbClr val="FFFF00"/>
                  </a:solidFill>
                  <a:effectLst>
                    <a:outerShdw blurRad="38100" dist="38100" dir="2700000" algn="tl">
                      <a:srgbClr val="000000">
                        <a:alpha val="43137"/>
                      </a:srgbClr>
                    </a:outerShdw>
                  </a:effectLst>
                </a:rPr>
                <a:t>noble</a:t>
              </a:r>
              <a:r>
                <a:rPr lang="en-US" sz="6000" b="1" dirty="0">
                  <a:solidFill>
                    <a:schemeClr val="bg1"/>
                  </a:solidFill>
                  <a:effectLst>
                    <a:outerShdw blurRad="38100" dist="38100" dir="2700000" algn="tl">
                      <a:srgbClr val="000000">
                        <a:alpha val="43137"/>
                      </a:srgbClr>
                    </a:outerShdw>
                  </a:effectLst>
                </a:rPr>
                <a:t> </a:t>
              </a:r>
              <a:r>
                <a:rPr lang="en-US" sz="6000" b="1" dirty="0">
                  <a:solidFill>
                    <a:srgbClr val="FFFF00"/>
                  </a:solidFill>
                  <a:effectLst>
                    <a:outerShdw blurRad="38100" dist="38100" dir="2700000" algn="tl">
                      <a:srgbClr val="000000">
                        <a:alpha val="43137"/>
                      </a:srgbClr>
                    </a:outerShdw>
                  </a:effectLst>
                </a:rPr>
                <a:t>things</a:t>
              </a:r>
              <a:r>
                <a:rPr lang="en-US" sz="6000" b="1" dirty="0">
                  <a:solidFill>
                    <a:schemeClr val="bg1"/>
                  </a:solidFill>
                  <a:effectLst>
                    <a:outerShdw blurRad="38100" dist="38100" dir="2700000" algn="tl">
                      <a:srgbClr val="000000">
                        <a:alpha val="43137"/>
                      </a:srgbClr>
                    </a:outerShdw>
                  </a:effectLst>
                </a:rPr>
                <a:t>, but you surpass them all.“ (NIV)</a:t>
              </a:r>
            </a:p>
          </p:txBody>
        </p:sp>
      </p:grpSp>
      <p:sp>
        <p:nvSpPr>
          <p:cNvPr id="22" name="Rectangle 21"/>
          <p:cNvSpPr/>
          <p:nvPr/>
        </p:nvSpPr>
        <p:spPr>
          <a:xfrm>
            <a:off x="1524000" y="1524000"/>
            <a:ext cx="9296400" cy="2286000"/>
          </a:xfrm>
          <a:prstGeom prst="rect">
            <a:avLst/>
          </a:prstGeom>
          <a:solidFill>
            <a:srgbClr val="64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52600" y="304800"/>
            <a:ext cx="8229600" cy="1143000"/>
          </a:xfrm>
        </p:spPr>
        <p:txBody>
          <a:bodyPr/>
          <a:lstStyle/>
          <a:p>
            <a:pPr lvl="0">
              <a:defRPr/>
            </a:pPr>
            <a:r>
              <a:rPr lang="en-US" dirty="0"/>
              <a:t>My second point: </a:t>
            </a:r>
          </a:p>
        </p:txBody>
      </p:sp>
      <p:sp>
        <p:nvSpPr>
          <p:cNvPr id="3" name="Content Placeholder 2"/>
          <p:cNvSpPr>
            <a:spLocks noGrp="1"/>
          </p:cNvSpPr>
          <p:nvPr>
            <p:ph idx="1"/>
          </p:nvPr>
        </p:nvSpPr>
        <p:spPr>
          <a:xfrm>
            <a:off x="1981200" y="1600201"/>
            <a:ext cx="8229600" cy="2286000"/>
          </a:xfrm>
        </p:spPr>
        <p:txBody>
          <a:bodyPr>
            <a:noAutofit/>
          </a:bodyPr>
          <a:lstStyle/>
          <a:p>
            <a:pPr marL="742950" indent="-742950" algn="ctr"/>
            <a:r>
              <a:rPr lang="en-US" sz="6000" dirty="0"/>
              <a:t>2.  Praise Her FOR ...</a:t>
            </a:r>
          </a:p>
          <a:p>
            <a:pPr marL="742950" indent="-742950" algn="ctr"/>
            <a:r>
              <a:rPr lang="en-US" sz="6000" dirty="0"/>
              <a:t>BEING and DOING GOOD</a:t>
            </a:r>
            <a:endParaRPr lang="en-US" dirty="0"/>
          </a:p>
        </p:txBody>
      </p:sp>
      <p:sp>
        <p:nvSpPr>
          <p:cNvPr id="16" name="Rectangular Callout 15"/>
          <p:cNvSpPr/>
          <p:nvPr/>
        </p:nvSpPr>
        <p:spPr>
          <a:xfrm>
            <a:off x="1981200" y="304800"/>
            <a:ext cx="3810000" cy="2286000"/>
          </a:xfrm>
          <a:prstGeom prst="wedgeRectCallout">
            <a:avLst>
              <a:gd name="adj1" fmla="val 17368"/>
              <a:gd name="adj2" fmla="val 116275"/>
            </a:avLst>
          </a:prstGeom>
          <a:solidFill>
            <a:srgbClr val="640000"/>
          </a:solidFill>
          <a:ln>
            <a:solidFill>
              <a:srgbClr val="C00000"/>
            </a:solidFill>
          </a:ln>
          <a:effectLst>
            <a:outerShdw blurRad="254000" dist="279400" dir="2700000" algn="tl"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1981200" y="2286000"/>
            <a:ext cx="8229600" cy="1143000"/>
          </a:xfrm>
          <a:prstGeom prst="rect">
            <a:avLst/>
          </a:prstGeom>
        </p:spPr>
        <p:txBody>
          <a:bodyPr vert="horz" lIns="91440" tIns="45720" rIns="91440" bIns="45720" rtlCol="0" anchor="ctr">
            <a:noAutofit/>
          </a:bodyPr>
          <a:lstStyle/>
          <a:p>
            <a:pPr algn="ctr">
              <a:spcBef>
                <a:spcPct val="0"/>
              </a:spcBef>
              <a:defRPr/>
            </a:pPr>
            <a:endParaRPr lang="en-US" sz="5400" b="1" dirty="0">
              <a:solidFill>
                <a:srgbClr val="FFFF00"/>
              </a:solidFill>
              <a:effectLst>
                <a:outerShdw blurRad="38100" dist="38100" dir="2700000" algn="tl">
                  <a:srgbClr val="000000">
                    <a:alpha val="43137"/>
                  </a:srgbClr>
                </a:outerShdw>
              </a:effectLst>
              <a:latin typeface="+mj-lt"/>
              <a:ea typeface="+mj-ea"/>
              <a:cs typeface="+mj-cs"/>
            </a:endParaRPr>
          </a:p>
        </p:txBody>
      </p:sp>
      <p:pic>
        <p:nvPicPr>
          <p:cNvPr id="1026" name="Picture 2"/>
          <p:cNvPicPr>
            <a:picLocks noChangeAspect="1" noChangeArrowheads="1"/>
          </p:cNvPicPr>
          <p:nvPr/>
        </p:nvPicPr>
        <p:blipFill>
          <a:blip r:embed="rId2" cstate="print"/>
          <a:srcRect/>
          <a:stretch>
            <a:fillRect/>
          </a:stretch>
        </p:blipFill>
        <p:spPr bwMode="auto">
          <a:xfrm>
            <a:off x="2819400" y="381000"/>
            <a:ext cx="1866900" cy="1282700"/>
          </a:xfrm>
          <a:prstGeom prst="rect">
            <a:avLst/>
          </a:prstGeom>
          <a:noFill/>
          <a:ln w="9525">
            <a:noFill/>
            <a:miter lim="800000"/>
            <a:headEnd/>
            <a:tailEnd/>
          </a:ln>
          <a:effectLst/>
        </p:spPr>
      </p:pic>
      <p:sp>
        <p:nvSpPr>
          <p:cNvPr id="18" name="TextBox 17"/>
          <p:cNvSpPr txBox="1"/>
          <p:nvPr/>
        </p:nvSpPr>
        <p:spPr>
          <a:xfrm>
            <a:off x="1524000" y="1600200"/>
            <a:ext cx="4572000" cy="769441"/>
          </a:xfrm>
          <a:prstGeom prst="rect">
            <a:avLst/>
          </a:prstGeom>
          <a:noFill/>
        </p:spPr>
        <p:txBody>
          <a:bodyPr wrap="square" rtlCol="0">
            <a:spAutoFit/>
          </a:bodyPr>
          <a:lstStyle/>
          <a:p>
            <a:pPr algn="ctr"/>
            <a:r>
              <a:rPr lang="en-US" sz="4400" b="1" dirty="0">
                <a:solidFill>
                  <a:schemeClr val="bg1"/>
                </a:solidFill>
              </a:rPr>
              <a:t>strong</a:t>
            </a:r>
          </a:p>
        </p:txBody>
      </p:sp>
    </p:spTree>
    <p:extLst>
      <p:ext uri="{BB962C8B-B14F-4D97-AF65-F5344CB8AC3E}">
        <p14:creationId xmlns:p14="http://schemas.microsoft.com/office/powerpoint/2010/main" val="27365355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52400" y="4114798"/>
            <a:ext cx="11811000" cy="2362202"/>
            <a:chOff x="-1371600" y="4114797"/>
            <a:chExt cx="10058400" cy="2362202"/>
          </a:xfrm>
        </p:grpSpPr>
        <p:sp>
          <p:nvSpPr>
            <p:cNvPr id="5" name="Rectangle 4"/>
            <p:cNvSpPr/>
            <p:nvPr/>
          </p:nvSpPr>
          <p:spPr>
            <a:xfrm>
              <a:off x="1694590" y="4114797"/>
              <a:ext cx="1930564" cy="838201"/>
            </a:xfrm>
            <a:prstGeom prst="rect">
              <a:avLst/>
            </a:prstGeom>
            <a:solidFill>
              <a:schemeClr val="tx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079404" y="4915395"/>
              <a:ext cx="3893574" cy="952004"/>
            </a:xfrm>
            <a:prstGeom prst="rect">
              <a:avLst/>
            </a:prstGeom>
            <a:solidFill>
              <a:schemeClr val="tx1"/>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p:cNvSpPr txBox="1">
              <a:spLocks/>
            </p:cNvSpPr>
            <p:nvPr/>
          </p:nvSpPr>
          <p:spPr>
            <a:xfrm>
              <a:off x="-1371600" y="4160836"/>
              <a:ext cx="10058400" cy="2316163"/>
            </a:xfrm>
            <a:prstGeom prst="rect">
              <a:avLst/>
            </a:prstGeom>
          </p:spPr>
          <p:txBody>
            <a:bodyPr vert="horz" lIns="91440" tIns="45720" rIns="91440" bIns="45720" rtlCol="0">
              <a:noAutofit/>
            </a:bodyPr>
            <a:lstStyle/>
            <a:p>
              <a:pPr>
                <a:lnSpc>
                  <a:spcPct val="80000"/>
                </a:lnSpc>
                <a:spcBef>
                  <a:spcPct val="20000"/>
                </a:spcBef>
                <a:defRPr/>
              </a:pPr>
              <a:r>
                <a:rPr lang="en-US" sz="6000" b="1" baseline="30000" dirty="0">
                  <a:solidFill>
                    <a:schemeClr val="bg1"/>
                  </a:solidFill>
                  <a:effectLst>
                    <a:outerShdw blurRad="38100" dist="38100" dir="2700000" algn="tl">
                      <a:srgbClr val="000000">
                        <a:alpha val="43137"/>
                      </a:srgbClr>
                    </a:outerShdw>
                  </a:effectLst>
                </a:rPr>
                <a:t>10</a:t>
              </a:r>
              <a:r>
                <a:rPr lang="en-US" sz="6000" b="1" dirty="0">
                  <a:solidFill>
                    <a:schemeClr val="bg1"/>
                  </a:solidFill>
                  <a:effectLst>
                    <a:outerShdw blurRad="38100" dist="38100" dir="2700000" algn="tl">
                      <a:srgbClr val="000000">
                        <a:alpha val="43137"/>
                      </a:srgbClr>
                    </a:outerShdw>
                  </a:effectLst>
                </a:rPr>
                <a:t> A wife of </a:t>
              </a:r>
              <a:r>
                <a:rPr lang="en-US" sz="6000" b="1" dirty="0">
                  <a:solidFill>
                    <a:srgbClr val="FFFF00"/>
                  </a:solidFill>
                  <a:effectLst>
                    <a:outerShdw blurRad="38100" dist="38100" dir="2700000" algn="tl">
                      <a:srgbClr val="000000">
                        <a:alpha val="43137"/>
                      </a:srgbClr>
                    </a:outerShdw>
                  </a:effectLst>
                </a:rPr>
                <a:t>noble</a:t>
              </a:r>
              <a:r>
                <a:rPr lang="en-US" sz="6000" b="1" dirty="0">
                  <a:solidFill>
                    <a:schemeClr val="bg1"/>
                  </a:solidFill>
                  <a:effectLst>
                    <a:outerShdw blurRad="38100" dist="38100" dir="2700000" algn="tl">
                      <a:srgbClr val="000000">
                        <a:alpha val="43137"/>
                      </a:srgbClr>
                    </a:outerShdw>
                  </a:effectLst>
                </a:rPr>
                <a:t> character (NIV)</a:t>
              </a:r>
            </a:p>
            <a:p>
              <a:pPr>
                <a:lnSpc>
                  <a:spcPct val="80000"/>
                </a:lnSpc>
                <a:spcBef>
                  <a:spcPct val="20000"/>
                </a:spcBef>
                <a:defRPr/>
              </a:pPr>
              <a:r>
                <a:rPr lang="en-US" sz="6000" b="1" baseline="30000" dirty="0">
                  <a:solidFill>
                    <a:schemeClr val="bg1"/>
                  </a:solidFill>
                  <a:effectLst>
                    <a:outerShdw blurRad="38100" dist="38100" dir="2700000" algn="tl">
                      <a:srgbClr val="000000">
                        <a:alpha val="43137"/>
                      </a:srgbClr>
                    </a:outerShdw>
                  </a:effectLst>
                </a:rPr>
                <a:t>29  </a:t>
              </a:r>
              <a:r>
                <a:rPr lang="en-US" sz="6000" b="1" dirty="0">
                  <a:solidFill>
                    <a:schemeClr val="bg1"/>
                  </a:solidFill>
                  <a:effectLst>
                    <a:outerShdw blurRad="38100" dist="38100" dir="2700000" algn="tl">
                      <a:srgbClr val="000000">
                        <a:alpha val="43137"/>
                      </a:srgbClr>
                    </a:outerShdw>
                  </a:effectLst>
                </a:rPr>
                <a:t>"Many women do </a:t>
              </a:r>
              <a:r>
                <a:rPr lang="en-US" sz="6000" b="1" dirty="0">
                  <a:solidFill>
                    <a:srgbClr val="FFFF00"/>
                  </a:solidFill>
                  <a:effectLst>
                    <a:outerShdw blurRad="38100" dist="38100" dir="2700000" algn="tl">
                      <a:srgbClr val="000000">
                        <a:alpha val="43137"/>
                      </a:srgbClr>
                    </a:outerShdw>
                  </a:effectLst>
                </a:rPr>
                <a:t>noble things</a:t>
              </a:r>
              <a:r>
                <a:rPr lang="en-US" sz="6000" b="1" dirty="0">
                  <a:solidFill>
                    <a:schemeClr val="bg1"/>
                  </a:solidFill>
                  <a:effectLst>
                    <a:outerShdw blurRad="38100" dist="38100" dir="2700000" algn="tl">
                      <a:srgbClr val="000000">
                        <a:alpha val="43137"/>
                      </a:srgbClr>
                    </a:outerShdw>
                  </a:effectLst>
                </a:rPr>
                <a:t>, but you surpass them all.“ (NIV)</a:t>
              </a:r>
            </a:p>
          </p:txBody>
        </p:sp>
      </p:grpSp>
      <p:sp>
        <p:nvSpPr>
          <p:cNvPr id="22" name="Rectangle 21"/>
          <p:cNvSpPr/>
          <p:nvPr/>
        </p:nvSpPr>
        <p:spPr>
          <a:xfrm>
            <a:off x="1524000" y="1524000"/>
            <a:ext cx="9296400" cy="2286000"/>
          </a:xfrm>
          <a:prstGeom prst="rect">
            <a:avLst/>
          </a:prstGeom>
          <a:solidFill>
            <a:srgbClr val="64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52600" y="304800"/>
            <a:ext cx="8229600" cy="1143000"/>
          </a:xfrm>
        </p:spPr>
        <p:txBody>
          <a:bodyPr/>
          <a:lstStyle/>
          <a:p>
            <a:pPr lvl="0">
              <a:defRPr/>
            </a:pPr>
            <a:r>
              <a:rPr lang="en-US" dirty="0"/>
              <a:t>My second point: </a:t>
            </a:r>
          </a:p>
        </p:txBody>
      </p:sp>
      <p:sp>
        <p:nvSpPr>
          <p:cNvPr id="3" name="Content Placeholder 2"/>
          <p:cNvSpPr>
            <a:spLocks noGrp="1"/>
          </p:cNvSpPr>
          <p:nvPr>
            <p:ph idx="1"/>
          </p:nvPr>
        </p:nvSpPr>
        <p:spPr>
          <a:xfrm>
            <a:off x="1981200" y="1600201"/>
            <a:ext cx="8229600" cy="2286000"/>
          </a:xfrm>
        </p:spPr>
        <p:txBody>
          <a:bodyPr>
            <a:noAutofit/>
          </a:bodyPr>
          <a:lstStyle/>
          <a:p>
            <a:pPr marL="742950" indent="-742950" algn="ctr"/>
            <a:r>
              <a:rPr lang="en-US" sz="6000" dirty="0"/>
              <a:t>2.  Praise Her FOR ...</a:t>
            </a:r>
          </a:p>
          <a:p>
            <a:pPr marL="742950" indent="-742950" algn="ctr"/>
            <a:r>
              <a:rPr lang="en-US" sz="6000" dirty="0"/>
              <a:t>BEING and DOING GOOD</a:t>
            </a:r>
            <a:endParaRPr lang="en-US" dirty="0"/>
          </a:p>
        </p:txBody>
      </p:sp>
      <p:sp>
        <p:nvSpPr>
          <p:cNvPr id="4" name="Title 1"/>
          <p:cNvSpPr txBox="1">
            <a:spLocks/>
          </p:cNvSpPr>
          <p:nvPr/>
        </p:nvSpPr>
        <p:spPr>
          <a:xfrm>
            <a:off x="1981200" y="2286000"/>
            <a:ext cx="8229600" cy="1143000"/>
          </a:xfrm>
          <a:prstGeom prst="rect">
            <a:avLst/>
          </a:prstGeom>
        </p:spPr>
        <p:txBody>
          <a:bodyPr vert="horz" lIns="91440" tIns="45720" rIns="91440" bIns="45720" rtlCol="0" anchor="ctr">
            <a:noAutofit/>
          </a:bodyPr>
          <a:lstStyle/>
          <a:p>
            <a:pPr algn="ctr">
              <a:spcBef>
                <a:spcPct val="0"/>
              </a:spcBef>
              <a:defRPr/>
            </a:pPr>
            <a:endParaRPr lang="en-US" sz="5400" b="1" dirty="0">
              <a:solidFill>
                <a:srgbClr val="FFFF00"/>
              </a:solidFill>
              <a:effectLst>
                <a:outerShdw blurRad="38100" dist="38100" dir="2700000" algn="tl">
                  <a:srgbClr val="000000">
                    <a:alpha val="43137"/>
                  </a:srgbClr>
                </a:outerShdw>
              </a:effectLst>
              <a:latin typeface="+mj-lt"/>
              <a:ea typeface="+mj-ea"/>
              <a:cs typeface="+mj-cs"/>
            </a:endParaRPr>
          </a:p>
        </p:txBody>
      </p:sp>
      <p:grpSp>
        <p:nvGrpSpPr>
          <p:cNvPr id="17" name="Group 16"/>
          <p:cNvGrpSpPr/>
          <p:nvPr/>
        </p:nvGrpSpPr>
        <p:grpSpPr>
          <a:xfrm>
            <a:off x="1524000" y="259140"/>
            <a:ext cx="4572000" cy="2331660"/>
            <a:chOff x="0" y="259140"/>
            <a:chExt cx="4572000" cy="2331660"/>
          </a:xfrm>
        </p:grpSpPr>
        <p:sp>
          <p:nvSpPr>
            <p:cNvPr id="10" name="Rectangular Callout 9"/>
            <p:cNvSpPr/>
            <p:nvPr/>
          </p:nvSpPr>
          <p:spPr>
            <a:xfrm>
              <a:off x="457200" y="304800"/>
              <a:ext cx="3810000" cy="2286000"/>
            </a:xfrm>
            <a:prstGeom prst="wedgeRectCallout">
              <a:avLst>
                <a:gd name="adj1" fmla="val 17368"/>
                <a:gd name="adj2" fmla="val 116275"/>
              </a:avLst>
            </a:prstGeom>
            <a:solidFill>
              <a:srgbClr val="640000"/>
            </a:solidFill>
            <a:ln>
              <a:solidFill>
                <a:srgbClr val="C00000"/>
              </a:solidFill>
            </a:ln>
            <a:effectLst>
              <a:outerShdw blurRad="254000" dist="279400" dir="2700000" algn="tl"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066800" y="259140"/>
              <a:ext cx="2514600" cy="1569660"/>
            </a:xfrm>
            <a:prstGeom prst="rect">
              <a:avLst/>
            </a:prstGeom>
            <a:noFill/>
          </p:spPr>
          <p:txBody>
            <a:bodyPr wrap="square" rtlCol="0">
              <a:spAutoFit/>
            </a:bodyPr>
            <a:lstStyle/>
            <a:p>
              <a:pPr algn="ctr"/>
              <a:endParaRPr lang="en-US" sz="9600" dirty="0">
                <a:solidFill>
                  <a:srgbClr val="FFFF00"/>
                </a:solidFill>
                <a:latin typeface="Bwhebl" pitchFamily="18" charset="0"/>
              </a:endParaRPr>
            </a:p>
          </p:txBody>
        </p:sp>
        <p:sp>
          <p:nvSpPr>
            <p:cNvPr id="15" name="TextBox 14"/>
            <p:cNvSpPr txBox="1"/>
            <p:nvPr/>
          </p:nvSpPr>
          <p:spPr>
            <a:xfrm>
              <a:off x="0" y="1600200"/>
              <a:ext cx="4572000" cy="769441"/>
            </a:xfrm>
            <a:prstGeom prst="rect">
              <a:avLst/>
            </a:prstGeom>
            <a:noFill/>
          </p:spPr>
          <p:txBody>
            <a:bodyPr wrap="square" rtlCol="0">
              <a:spAutoFit/>
            </a:bodyPr>
            <a:lstStyle/>
            <a:p>
              <a:pPr algn="ctr"/>
              <a:r>
                <a:rPr lang="en-US" sz="4400" b="1" dirty="0">
                  <a:solidFill>
                    <a:schemeClr val="bg1"/>
                  </a:solidFill>
                </a:rPr>
                <a:t>strong</a:t>
              </a:r>
            </a:p>
          </p:txBody>
        </p:sp>
      </p:grpSp>
      <p:grpSp>
        <p:nvGrpSpPr>
          <p:cNvPr id="18" name="Group 17"/>
          <p:cNvGrpSpPr/>
          <p:nvPr/>
        </p:nvGrpSpPr>
        <p:grpSpPr>
          <a:xfrm>
            <a:off x="6096000" y="304800"/>
            <a:ext cx="4572000" cy="2286000"/>
            <a:chOff x="4572000" y="304800"/>
            <a:chExt cx="4572000" cy="2286000"/>
          </a:xfrm>
        </p:grpSpPr>
        <p:sp>
          <p:nvSpPr>
            <p:cNvPr id="9" name="Rectangular Callout 8"/>
            <p:cNvSpPr/>
            <p:nvPr/>
          </p:nvSpPr>
          <p:spPr>
            <a:xfrm>
              <a:off x="4876800" y="304800"/>
              <a:ext cx="3810000" cy="2286000"/>
            </a:xfrm>
            <a:prstGeom prst="wedgeRectCallout">
              <a:avLst>
                <a:gd name="adj1" fmla="val -27924"/>
                <a:gd name="adj2" fmla="val 152716"/>
              </a:avLst>
            </a:prstGeom>
            <a:solidFill>
              <a:srgbClr val="640000"/>
            </a:solidFill>
            <a:ln>
              <a:solidFill>
                <a:srgbClr val="C00000"/>
              </a:solidFill>
            </a:ln>
            <a:effectLst>
              <a:outerShdw blurRad="254000" dist="279400" dir="2700000" algn="tl" rotWithShape="0">
                <a:prstClr val="black">
                  <a:alpha val="6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572000" y="1668959"/>
              <a:ext cx="4572000" cy="769441"/>
            </a:xfrm>
            <a:prstGeom prst="rect">
              <a:avLst/>
            </a:prstGeom>
            <a:noFill/>
          </p:spPr>
          <p:txBody>
            <a:bodyPr wrap="square" rtlCol="0">
              <a:spAutoFit/>
            </a:bodyPr>
            <a:lstStyle/>
            <a:p>
              <a:pPr algn="ctr"/>
              <a:r>
                <a:rPr lang="en-US" sz="4400" b="1" dirty="0">
                  <a:solidFill>
                    <a:schemeClr val="bg1"/>
                  </a:solidFill>
                </a:rPr>
                <a:t>strong</a:t>
              </a:r>
            </a:p>
          </p:txBody>
        </p:sp>
      </p:grpSp>
      <p:pic>
        <p:nvPicPr>
          <p:cNvPr id="1026" name="Picture 2"/>
          <p:cNvPicPr>
            <a:picLocks noChangeAspect="1" noChangeArrowheads="1"/>
          </p:cNvPicPr>
          <p:nvPr/>
        </p:nvPicPr>
        <p:blipFill>
          <a:blip r:embed="rId3" cstate="print"/>
          <a:srcRect/>
          <a:stretch>
            <a:fillRect/>
          </a:stretch>
        </p:blipFill>
        <p:spPr bwMode="auto">
          <a:xfrm>
            <a:off x="2819400" y="381000"/>
            <a:ext cx="1866900" cy="1282700"/>
          </a:xfrm>
          <a:prstGeom prst="rect">
            <a:avLst/>
          </a:prstGeom>
          <a:noFill/>
          <a:ln w="9525">
            <a:noFill/>
            <a:miter lim="800000"/>
            <a:headEnd/>
            <a:tailEnd/>
          </a:ln>
          <a:effectLst/>
        </p:spPr>
      </p:pic>
      <p:pic>
        <p:nvPicPr>
          <p:cNvPr id="20" name="Picture 2"/>
          <p:cNvPicPr>
            <a:picLocks noChangeAspect="1" noChangeArrowheads="1"/>
          </p:cNvPicPr>
          <p:nvPr/>
        </p:nvPicPr>
        <p:blipFill>
          <a:blip r:embed="rId3" cstate="print"/>
          <a:srcRect/>
          <a:stretch>
            <a:fillRect/>
          </a:stretch>
        </p:blipFill>
        <p:spPr bwMode="auto">
          <a:xfrm>
            <a:off x="7391400" y="457200"/>
            <a:ext cx="1866900" cy="1282700"/>
          </a:xfrm>
          <a:prstGeom prst="rect">
            <a:avLst/>
          </a:prstGeom>
          <a:noFill/>
          <a:ln w="9525">
            <a:noFill/>
            <a:miter lim="800000"/>
            <a:headEnd/>
            <a:tailEnd/>
          </a:ln>
          <a:effectLst/>
        </p:spPr>
      </p:pic>
    </p:spTree>
    <p:extLst>
      <p:ext uri="{BB962C8B-B14F-4D97-AF65-F5344CB8AC3E}">
        <p14:creationId xmlns:p14="http://schemas.microsoft.com/office/powerpoint/2010/main" val="38505885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a:t>Praise Her for What?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000" dirty="0"/>
              <a:t>Praise Her for What?</a:t>
            </a:r>
          </a:p>
        </p:txBody>
      </p:sp>
      <p:sp>
        <p:nvSpPr>
          <p:cNvPr id="3" name="Content Placeholder 2"/>
          <p:cNvSpPr>
            <a:spLocks noGrp="1"/>
          </p:cNvSpPr>
          <p:nvPr>
            <p:ph idx="1"/>
          </p:nvPr>
        </p:nvSpPr>
        <p:spPr/>
        <p:txBody>
          <a:bodyPr>
            <a:normAutofit/>
          </a:bodyPr>
          <a:lstStyle/>
          <a:p>
            <a:pPr algn="ctr"/>
            <a:r>
              <a:rPr lang="en-US" sz="7200" dirty="0"/>
              <a:t>I’m glad you asked ...</a:t>
            </a:r>
          </a:p>
        </p:txBody>
      </p:sp>
    </p:spTree>
    <p:extLst>
      <p:ext uri="{BB962C8B-B14F-4D97-AF65-F5344CB8AC3E}">
        <p14:creationId xmlns:p14="http://schemas.microsoft.com/office/powerpoint/2010/main" val="338100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29913" b="5678"/>
          <a:stretch/>
        </p:blipFill>
        <p:spPr>
          <a:xfrm>
            <a:off x="-45720" y="838201"/>
            <a:ext cx="6141720" cy="6019800"/>
          </a:xfrm>
          <a:prstGeom prst="rect">
            <a:avLst/>
          </a:prstGeom>
        </p:spPr>
      </p:pic>
      <p:sp>
        <p:nvSpPr>
          <p:cNvPr id="11" name="Rectangle 10"/>
          <p:cNvSpPr/>
          <p:nvPr/>
        </p:nvSpPr>
        <p:spPr>
          <a:xfrm>
            <a:off x="1045092" y="762663"/>
            <a:ext cx="3810000" cy="914400"/>
          </a:xfrm>
          <a:prstGeom prst="rect">
            <a:avLst/>
          </a:prstGeom>
          <a:solidFill>
            <a:srgbClr val="8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Praise her for being a good: </a:t>
            </a:r>
            <a:br>
              <a:rPr lang="en-US" dirty="0"/>
            </a:br>
            <a:endParaRPr lang="en-US" dirty="0"/>
          </a:p>
        </p:txBody>
      </p:sp>
      <p:sp>
        <p:nvSpPr>
          <p:cNvPr id="3" name="Content Placeholder 2"/>
          <p:cNvSpPr>
            <a:spLocks noGrp="1"/>
          </p:cNvSpPr>
          <p:nvPr>
            <p:ph idx="1"/>
          </p:nvPr>
        </p:nvSpPr>
        <p:spPr>
          <a:xfrm>
            <a:off x="304800" y="990601"/>
            <a:ext cx="5486400" cy="4373563"/>
          </a:xfrm>
        </p:spPr>
        <p:txBody>
          <a:bodyPr>
            <a:normAutofit/>
          </a:bodyPr>
          <a:lstStyle/>
          <a:p>
            <a:pPr marL="742950" indent="-742950">
              <a:lnSpc>
                <a:spcPts val="3800"/>
              </a:lnSpc>
            </a:pPr>
            <a:r>
              <a:rPr lang="en-US" sz="5400" dirty="0"/>
              <a:t>1.  Wife  10-12</a:t>
            </a:r>
          </a:p>
          <a:p>
            <a:pPr marL="742950" indent="-742950">
              <a:lnSpc>
                <a:spcPts val="3800"/>
              </a:lnSpc>
            </a:pPr>
            <a:r>
              <a:rPr lang="en-US" dirty="0"/>
              <a:t> </a:t>
            </a:r>
          </a:p>
          <a:p>
            <a:pPr marL="742950" indent="-742950">
              <a:lnSpc>
                <a:spcPts val="3800"/>
              </a:lnSpc>
              <a:buFont typeface="+mj-lt"/>
              <a:buAutoNum type="arabicPeriod"/>
            </a:pPr>
            <a:endParaRPr lang="en-US" dirty="0"/>
          </a:p>
          <a:p>
            <a:pPr marL="742950" indent="-742950">
              <a:lnSpc>
                <a:spcPts val="3800"/>
              </a:lnSpc>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p:txBody>
      </p:sp>
      <p:sp>
        <p:nvSpPr>
          <p:cNvPr id="9" name="TextBox 8"/>
          <p:cNvSpPr txBox="1"/>
          <p:nvPr/>
        </p:nvSpPr>
        <p:spPr>
          <a:xfrm>
            <a:off x="4716463" y="990601"/>
            <a:ext cx="7475537" cy="5410712"/>
          </a:xfrm>
          <a:prstGeom prst="rect">
            <a:avLst/>
          </a:prstGeom>
          <a:noFill/>
        </p:spPr>
        <p:txBody>
          <a:bodyPr wrap="square" rtlCol="0">
            <a:spAutoFit/>
          </a:bodyPr>
          <a:lstStyle/>
          <a:p>
            <a:pPr>
              <a:lnSpc>
                <a:spcPct val="90000"/>
              </a:lnSpc>
            </a:pPr>
            <a:r>
              <a:rPr lang="en-US" sz="4800" b="1" baseline="30000" dirty="0">
                <a:solidFill>
                  <a:schemeClr val="bg1"/>
                </a:solidFill>
                <a:effectLst>
                  <a:outerShdw blurRad="38100" dist="38100" dir="2700000" algn="tl">
                    <a:srgbClr val="000000">
                      <a:alpha val="43137"/>
                    </a:srgbClr>
                  </a:outerShdw>
                </a:effectLst>
              </a:rPr>
              <a:t>10</a:t>
            </a:r>
            <a:r>
              <a:rPr lang="en-US" sz="4800" b="1" dirty="0">
                <a:solidFill>
                  <a:schemeClr val="bg1"/>
                </a:solidFill>
                <a:effectLst>
                  <a:outerShdw blurRad="38100" dist="38100" dir="2700000" algn="tl">
                    <a:srgbClr val="000000">
                      <a:alpha val="43137"/>
                    </a:srgbClr>
                  </a:outerShdw>
                </a:effectLst>
              </a:rPr>
              <a:t> A capable </a:t>
            </a:r>
            <a:r>
              <a:rPr lang="en-US" sz="4800" b="1" dirty="0">
                <a:solidFill>
                  <a:srgbClr val="FFFF00"/>
                </a:solidFill>
                <a:effectLst>
                  <a:glow rad="127000">
                    <a:schemeClr val="tx1"/>
                  </a:glow>
                  <a:outerShdw blurRad="38100" dist="38100" dir="2700000" algn="tl">
                    <a:srgbClr val="000000">
                      <a:alpha val="43137"/>
                    </a:srgbClr>
                  </a:outerShdw>
                </a:effectLst>
              </a:rPr>
              <a:t>wife</a:t>
            </a:r>
            <a:r>
              <a:rPr lang="en-US" sz="4800" b="1" dirty="0">
                <a:solidFill>
                  <a:schemeClr val="bg1"/>
                </a:solidFill>
                <a:effectLst>
                  <a:outerShdw blurRad="38100" dist="38100" dir="2700000" algn="tl">
                    <a:srgbClr val="000000">
                      <a:alpha val="43137"/>
                    </a:srgbClr>
                  </a:outerShdw>
                </a:effectLst>
              </a:rPr>
              <a:t> who can find? She is far more precious than jewels.  </a:t>
            </a:r>
            <a:r>
              <a:rPr lang="en-US" sz="4800" b="1" baseline="30000" dirty="0">
                <a:solidFill>
                  <a:schemeClr val="bg1"/>
                </a:solidFill>
                <a:effectLst>
                  <a:outerShdw blurRad="38100" dist="38100" dir="2700000" algn="tl">
                    <a:srgbClr val="000000">
                      <a:alpha val="43137"/>
                    </a:srgbClr>
                  </a:outerShdw>
                </a:effectLst>
              </a:rPr>
              <a:t>11</a:t>
            </a:r>
            <a:r>
              <a:rPr lang="en-US" sz="4800" b="1" dirty="0">
                <a:solidFill>
                  <a:schemeClr val="bg1"/>
                </a:solidFill>
                <a:effectLst>
                  <a:outerShdw blurRad="38100" dist="38100" dir="2700000" algn="tl">
                    <a:srgbClr val="000000">
                      <a:alpha val="43137"/>
                    </a:srgbClr>
                  </a:outerShdw>
                </a:effectLst>
              </a:rPr>
              <a:t> The heart of her husband trusts in her, and he will have no lack of gain.   </a:t>
            </a:r>
            <a:r>
              <a:rPr lang="en-US" sz="4800" b="1" baseline="30000" dirty="0">
                <a:solidFill>
                  <a:schemeClr val="bg1"/>
                </a:solidFill>
                <a:effectLst>
                  <a:outerShdw blurRad="38100" dist="38100" dir="2700000" algn="tl">
                    <a:srgbClr val="000000">
                      <a:alpha val="43137"/>
                    </a:srgbClr>
                  </a:outerShdw>
                </a:effectLst>
              </a:rPr>
              <a:t>12</a:t>
            </a:r>
            <a:r>
              <a:rPr lang="en-US" sz="4800" b="1" dirty="0">
                <a:solidFill>
                  <a:schemeClr val="bg1"/>
                </a:solidFill>
                <a:effectLst>
                  <a:outerShdw blurRad="38100" dist="38100" dir="2700000" algn="tl">
                    <a:srgbClr val="000000">
                      <a:alpha val="43137"/>
                    </a:srgbClr>
                  </a:outerShdw>
                </a:effectLst>
              </a:rPr>
              <a:t> She does him good, and not harm, all the days of her life.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45092" y="762662"/>
            <a:ext cx="4746108" cy="1599537"/>
          </a:xfrm>
          <a:prstGeom prst="rect">
            <a:avLst/>
          </a:prstGeom>
          <a:solidFill>
            <a:srgbClr val="8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Praise her for being a good: </a:t>
            </a:r>
            <a:br>
              <a:rPr lang="en-US" dirty="0"/>
            </a:br>
            <a:endParaRPr lang="en-US" dirty="0"/>
          </a:p>
        </p:txBody>
      </p:sp>
      <p:sp>
        <p:nvSpPr>
          <p:cNvPr id="3" name="Content Placeholder 2"/>
          <p:cNvSpPr>
            <a:spLocks noGrp="1"/>
          </p:cNvSpPr>
          <p:nvPr>
            <p:ph idx="1"/>
          </p:nvPr>
        </p:nvSpPr>
        <p:spPr>
          <a:xfrm>
            <a:off x="304800" y="990601"/>
            <a:ext cx="5486400" cy="4373563"/>
          </a:xfrm>
        </p:spPr>
        <p:txBody>
          <a:bodyPr>
            <a:normAutofit/>
          </a:bodyPr>
          <a:lstStyle/>
          <a:p>
            <a:pPr marL="914400" indent="-914400">
              <a:lnSpc>
                <a:spcPts val="3800"/>
              </a:lnSpc>
              <a:buAutoNum type="arabicPeriod"/>
            </a:pPr>
            <a:r>
              <a:rPr lang="en-US" sz="5400" dirty="0"/>
              <a:t>Wife  10-12</a:t>
            </a:r>
          </a:p>
          <a:p>
            <a:pPr marL="914400" indent="-914400">
              <a:lnSpc>
                <a:spcPts val="3800"/>
              </a:lnSpc>
              <a:buAutoNum type="arabicPeriod"/>
            </a:pPr>
            <a:r>
              <a:rPr lang="en-US" sz="5400" dirty="0"/>
              <a:t>Shopper 13-14</a:t>
            </a:r>
          </a:p>
          <a:p>
            <a:pPr marL="742950" indent="-742950">
              <a:lnSpc>
                <a:spcPts val="3800"/>
              </a:lnSpc>
            </a:pPr>
            <a:r>
              <a:rPr lang="en-US" dirty="0"/>
              <a:t> </a:t>
            </a:r>
          </a:p>
          <a:p>
            <a:pPr marL="742950" indent="-742950">
              <a:lnSpc>
                <a:spcPts val="3800"/>
              </a:lnSpc>
              <a:buFont typeface="+mj-lt"/>
              <a:buAutoNum type="arabicPeriod"/>
            </a:pPr>
            <a:endParaRPr lang="en-US" dirty="0"/>
          </a:p>
          <a:p>
            <a:pPr marL="742950" indent="-742950">
              <a:lnSpc>
                <a:spcPts val="3800"/>
              </a:lnSpc>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p:txBody>
      </p:sp>
      <p:sp>
        <p:nvSpPr>
          <p:cNvPr id="9" name="TextBox 8"/>
          <p:cNvSpPr txBox="1"/>
          <p:nvPr/>
        </p:nvSpPr>
        <p:spPr>
          <a:xfrm>
            <a:off x="457200" y="2667000"/>
            <a:ext cx="7475537" cy="4081117"/>
          </a:xfrm>
          <a:prstGeom prst="rect">
            <a:avLst/>
          </a:prstGeom>
          <a:noFill/>
        </p:spPr>
        <p:txBody>
          <a:bodyPr wrap="square" rtlCol="0">
            <a:spAutoFit/>
          </a:bodyPr>
          <a:lstStyle/>
          <a:p>
            <a:pPr>
              <a:lnSpc>
                <a:spcPct val="90000"/>
              </a:lnSpc>
            </a:pPr>
            <a:r>
              <a:rPr lang="en-US" sz="4800" b="1" dirty="0">
                <a:solidFill>
                  <a:schemeClr val="bg1"/>
                </a:solidFill>
              </a:rPr>
              <a:t> </a:t>
            </a:r>
            <a:r>
              <a:rPr lang="en-US" sz="4800" b="1" baseline="30000" dirty="0">
                <a:solidFill>
                  <a:schemeClr val="bg1"/>
                </a:solidFill>
              </a:rPr>
              <a:t>13</a:t>
            </a:r>
            <a:r>
              <a:rPr lang="en-US" sz="4800" b="1" dirty="0">
                <a:solidFill>
                  <a:schemeClr val="bg1"/>
                </a:solidFill>
              </a:rPr>
              <a:t> She </a:t>
            </a:r>
            <a:r>
              <a:rPr lang="en-US" sz="4800" b="1" dirty="0">
                <a:solidFill>
                  <a:srgbClr val="FFFF00"/>
                </a:solidFill>
                <a:effectLst>
                  <a:glow rad="127000">
                    <a:schemeClr val="tx1"/>
                  </a:glow>
                </a:effectLst>
              </a:rPr>
              <a:t>seeks</a:t>
            </a:r>
            <a:r>
              <a:rPr lang="en-US" sz="4800" b="1" dirty="0">
                <a:solidFill>
                  <a:schemeClr val="bg1"/>
                </a:solidFill>
                <a:effectLst>
                  <a:glow rad="127000">
                    <a:schemeClr val="tx1"/>
                  </a:glow>
                </a:effectLst>
              </a:rPr>
              <a:t> </a:t>
            </a:r>
            <a:r>
              <a:rPr lang="en-US" sz="4800" b="1" dirty="0">
                <a:solidFill>
                  <a:schemeClr val="bg1"/>
                </a:solidFill>
              </a:rPr>
              <a:t>wool and flax, and works with willing hands.   </a:t>
            </a:r>
            <a:r>
              <a:rPr lang="en-US" sz="4800" b="1" baseline="30000" dirty="0">
                <a:solidFill>
                  <a:schemeClr val="bg1"/>
                </a:solidFill>
              </a:rPr>
              <a:t>14</a:t>
            </a:r>
            <a:r>
              <a:rPr lang="en-US" sz="4800" b="1" dirty="0">
                <a:solidFill>
                  <a:schemeClr val="bg1"/>
                </a:solidFill>
              </a:rPr>
              <a:t> She is like the ships of the </a:t>
            </a:r>
            <a:r>
              <a:rPr lang="en-US" sz="4800" b="1" dirty="0">
                <a:solidFill>
                  <a:srgbClr val="FFFF00"/>
                </a:solidFill>
                <a:effectLst>
                  <a:glow rad="127000">
                    <a:schemeClr val="tx1"/>
                  </a:glow>
                </a:effectLst>
              </a:rPr>
              <a:t>merchant</a:t>
            </a:r>
            <a:r>
              <a:rPr lang="en-US" sz="4800" b="1" dirty="0">
                <a:solidFill>
                  <a:schemeClr val="bg1"/>
                </a:solidFill>
              </a:rPr>
              <a:t>, she brings her food from far away. </a:t>
            </a:r>
            <a:endParaRPr lang="en-US" sz="4800" b="1" dirty="0">
              <a:solidFill>
                <a:schemeClr val="bg1"/>
              </a:solidFill>
              <a:effectLst>
                <a:outerShdw blurRad="38100" dist="38100" dir="2700000" algn="tl">
                  <a:srgbClr val="000000">
                    <a:alpha val="43137"/>
                  </a:srgbClr>
                </a:outerShdw>
              </a:effectLst>
            </a:endParaRPr>
          </a:p>
        </p:txBody>
      </p:sp>
      <p:pic>
        <p:nvPicPr>
          <p:cNvPr id="8" name="Picture 7"/>
          <p:cNvPicPr>
            <a:picLocks noChangeAspect="1" noChangeArrowheads="1"/>
          </p:cNvPicPr>
          <p:nvPr/>
        </p:nvPicPr>
        <p:blipFill>
          <a:blip r:embed="rId3" cstate="print"/>
          <a:srcRect/>
          <a:stretch>
            <a:fillRect/>
          </a:stretch>
        </p:blipFill>
        <p:spPr bwMode="auto">
          <a:xfrm>
            <a:off x="7946054" y="990601"/>
            <a:ext cx="3970115" cy="5475288"/>
          </a:xfrm>
          <a:prstGeom prst="rect">
            <a:avLst/>
          </a:prstGeom>
          <a:noFill/>
          <a:ln w="9525">
            <a:noFill/>
            <a:miter lim="800000"/>
            <a:headEnd/>
            <a:tailEnd/>
          </a:ln>
          <a:effectLst/>
        </p:spPr>
      </p:pic>
    </p:spTree>
    <p:extLst>
      <p:ext uri="{BB962C8B-B14F-4D97-AF65-F5344CB8AC3E}">
        <p14:creationId xmlns:p14="http://schemas.microsoft.com/office/powerpoint/2010/main" val="39262143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5491"/>
          <a:stretch/>
        </p:blipFill>
        <p:spPr>
          <a:xfrm>
            <a:off x="0" y="0"/>
            <a:ext cx="12192000" cy="6851072"/>
          </a:xfrm>
          <a:prstGeom prst="rect">
            <a:avLst/>
          </a:prstGeom>
        </p:spPr>
      </p:pic>
      <p:pic>
        <p:nvPicPr>
          <p:cNvPr id="5" name="Picture 4"/>
          <p:cNvPicPr>
            <a:picLocks noChangeAspect="1"/>
          </p:cNvPicPr>
          <p:nvPr/>
        </p:nvPicPr>
        <p:blipFill>
          <a:blip r:embed="rId4"/>
          <a:stretch>
            <a:fillRect/>
          </a:stretch>
        </p:blipFill>
        <p:spPr>
          <a:xfrm>
            <a:off x="609600" y="762000"/>
            <a:ext cx="6248400" cy="4854670"/>
          </a:xfrm>
          <a:prstGeom prst="rect">
            <a:avLst/>
          </a:prstGeom>
        </p:spPr>
      </p:pic>
      <p:pic>
        <p:nvPicPr>
          <p:cNvPr id="10" name="Picture 9"/>
          <p:cNvPicPr>
            <a:picLocks noChangeAspect="1"/>
          </p:cNvPicPr>
          <p:nvPr/>
        </p:nvPicPr>
        <p:blipFill>
          <a:blip r:embed="rId5"/>
          <a:stretch>
            <a:fillRect/>
          </a:stretch>
        </p:blipFill>
        <p:spPr>
          <a:xfrm>
            <a:off x="5105400" y="1295400"/>
            <a:ext cx="6312869" cy="3759455"/>
          </a:xfrm>
          <a:prstGeom prst="rect">
            <a:avLst/>
          </a:prstGeom>
        </p:spPr>
      </p:pic>
    </p:spTree>
    <p:extLst>
      <p:ext uri="{BB962C8B-B14F-4D97-AF65-F5344CB8AC3E}">
        <p14:creationId xmlns:p14="http://schemas.microsoft.com/office/powerpoint/2010/main" val="1839946873"/>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45092" y="762662"/>
            <a:ext cx="4746108" cy="2209138"/>
          </a:xfrm>
          <a:prstGeom prst="rect">
            <a:avLst/>
          </a:prstGeom>
          <a:solidFill>
            <a:srgbClr val="8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Praise her for being a good: </a:t>
            </a:r>
            <a:br>
              <a:rPr lang="en-US" dirty="0"/>
            </a:br>
            <a:endParaRPr lang="en-US" dirty="0"/>
          </a:p>
        </p:txBody>
      </p:sp>
      <p:sp>
        <p:nvSpPr>
          <p:cNvPr id="3" name="Content Placeholder 2"/>
          <p:cNvSpPr>
            <a:spLocks noGrp="1"/>
          </p:cNvSpPr>
          <p:nvPr>
            <p:ph idx="1"/>
          </p:nvPr>
        </p:nvSpPr>
        <p:spPr>
          <a:xfrm>
            <a:off x="304800" y="990601"/>
            <a:ext cx="5486400" cy="4373563"/>
          </a:xfrm>
        </p:spPr>
        <p:txBody>
          <a:bodyPr>
            <a:normAutofit/>
          </a:bodyPr>
          <a:lstStyle/>
          <a:p>
            <a:pPr marL="914400" indent="-914400">
              <a:lnSpc>
                <a:spcPts val="3800"/>
              </a:lnSpc>
              <a:buAutoNum type="arabicPeriod"/>
            </a:pPr>
            <a:r>
              <a:rPr lang="en-US" sz="5400" dirty="0"/>
              <a:t>Wife  10-12</a:t>
            </a:r>
          </a:p>
          <a:p>
            <a:pPr marL="914400" indent="-914400">
              <a:lnSpc>
                <a:spcPts val="3800"/>
              </a:lnSpc>
              <a:buAutoNum type="arabicPeriod"/>
            </a:pPr>
            <a:r>
              <a:rPr lang="en-US" sz="5400" dirty="0"/>
              <a:t>Shopper 13-14</a:t>
            </a:r>
          </a:p>
          <a:p>
            <a:pPr marL="914400" indent="-914400">
              <a:lnSpc>
                <a:spcPts val="3800"/>
              </a:lnSpc>
              <a:buFont typeface="Arial" pitchFamily="34" charset="0"/>
              <a:buAutoNum type="arabicPeriod"/>
            </a:pPr>
            <a:r>
              <a:rPr lang="en-US" sz="5400" dirty="0"/>
              <a:t>Self-Starter 15 </a:t>
            </a:r>
          </a:p>
          <a:p>
            <a:pPr marL="742950" indent="-742950">
              <a:lnSpc>
                <a:spcPts val="3800"/>
              </a:lnSpc>
            </a:pPr>
            <a:r>
              <a:rPr lang="en-US" sz="5400" dirty="0"/>
              <a:t> </a:t>
            </a:r>
          </a:p>
          <a:p>
            <a:pPr marL="742950" indent="-742950">
              <a:lnSpc>
                <a:spcPts val="3800"/>
              </a:lnSpc>
              <a:buFont typeface="+mj-lt"/>
              <a:buAutoNum type="arabicPeriod"/>
            </a:pPr>
            <a:endParaRPr lang="en-US" dirty="0"/>
          </a:p>
          <a:p>
            <a:pPr marL="742950" indent="-742950">
              <a:lnSpc>
                <a:spcPts val="3800"/>
              </a:lnSpc>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p:txBody>
      </p:sp>
      <p:sp>
        <p:nvSpPr>
          <p:cNvPr id="9" name="TextBox 8"/>
          <p:cNvSpPr txBox="1"/>
          <p:nvPr/>
        </p:nvSpPr>
        <p:spPr>
          <a:xfrm>
            <a:off x="457200" y="3505200"/>
            <a:ext cx="7475537" cy="3046988"/>
          </a:xfrm>
          <a:prstGeom prst="rect">
            <a:avLst/>
          </a:prstGeom>
          <a:noFill/>
        </p:spPr>
        <p:txBody>
          <a:bodyPr wrap="square" rtlCol="0">
            <a:spAutoFit/>
          </a:bodyPr>
          <a:lstStyle/>
          <a:p>
            <a:r>
              <a:rPr lang="en-US" sz="4800" b="1" baseline="30000" dirty="0">
                <a:solidFill>
                  <a:schemeClr val="bg1"/>
                </a:solidFill>
                <a:effectLst>
                  <a:outerShdw blurRad="38100" dist="38100" dir="2700000" algn="tl">
                    <a:srgbClr val="000000">
                      <a:alpha val="43137"/>
                    </a:srgbClr>
                  </a:outerShdw>
                </a:effectLst>
              </a:rPr>
              <a:t>15</a:t>
            </a:r>
            <a:r>
              <a:rPr lang="en-US" sz="4800" b="1" dirty="0">
                <a:solidFill>
                  <a:schemeClr val="bg1"/>
                </a:solidFill>
                <a:effectLst>
                  <a:outerShdw blurRad="38100" dist="38100" dir="2700000" algn="tl">
                    <a:srgbClr val="000000">
                      <a:alpha val="43137"/>
                    </a:srgbClr>
                  </a:outerShdw>
                </a:effectLst>
              </a:rPr>
              <a:t> She </a:t>
            </a:r>
            <a:r>
              <a:rPr lang="en-US" sz="4800" b="1" dirty="0">
                <a:solidFill>
                  <a:srgbClr val="FFFF00"/>
                </a:solidFill>
                <a:effectLst>
                  <a:glow rad="127000">
                    <a:schemeClr val="tx1"/>
                  </a:glow>
                  <a:outerShdw blurRad="38100" dist="38100" dir="2700000" algn="tl">
                    <a:srgbClr val="000000">
                      <a:alpha val="43137"/>
                    </a:srgbClr>
                  </a:outerShdw>
                </a:effectLst>
              </a:rPr>
              <a:t>rises while it is still night</a:t>
            </a:r>
            <a:r>
              <a:rPr lang="en-US" sz="4800" b="1" dirty="0">
                <a:solidFill>
                  <a:schemeClr val="bg1"/>
                </a:solidFill>
                <a:effectLst>
                  <a:outerShdw blurRad="38100" dist="38100" dir="2700000" algn="tl">
                    <a:srgbClr val="000000">
                      <a:alpha val="43137"/>
                    </a:srgbClr>
                  </a:outerShdw>
                </a:effectLst>
              </a:rPr>
              <a:t> and provides food for her household and tasks for her servant-girls. </a:t>
            </a:r>
          </a:p>
        </p:txBody>
      </p:sp>
      <p:pic>
        <p:nvPicPr>
          <p:cNvPr id="10" name="Picture 4"/>
          <p:cNvPicPr>
            <a:picLocks noChangeAspect="1" noChangeArrowheads="1"/>
          </p:cNvPicPr>
          <p:nvPr/>
        </p:nvPicPr>
        <p:blipFill>
          <a:blip r:embed="rId3" cstate="print"/>
          <a:srcRect/>
          <a:stretch>
            <a:fillRect/>
          </a:stretch>
        </p:blipFill>
        <p:spPr bwMode="auto">
          <a:xfrm>
            <a:off x="8277358" y="818123"/>
            <a:ext cx="3914642" cy="6039877"/>
          </a:xfrm>
          <a:prstGeom prst="rect">
            <a:avLst/>
          </a:prstGeom>
          <a:noFill/>
          <a:ln w="9525">
            <a:noFill/>
            <a:miter lim="800000"/>
            <a:headEnd/>
            <a:tailEnd/>
          </a:ln>
          <a:effectLst/>
        </p:spPr>
      </p:pic>
    </p:spTree>
    <p:extLst>
      <p:ext uri="{BB962C8B-B14F-4D97-AF65-F5344CB8AC3E}">
        <p14:creationId xmlns:p14="http://schemas.microsoft.com/office/powerpoint/2010/main" val="120513802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r="33733" b="11598"/>
          <a:stretch>
            <a:fillRect/>
          </a:stretch>
        </p:blipFill>
        <p:spPr bwMode="auto">
          <a:xfrm>
            <a:off x="7391400" y="457200"/>
            <a:ext cx="5791200" cy="6400800"/>
          </a:xfrm>
          <a:prstGeom prst="rect">
            <a:avLst/>
          </a:prstGeom>
          <a:noFill/>
          <a:ln w="9525">
            <a:noFill/>
            <a:miter lim="800000"/>
            <a:headEnd/>
            <a:tailEnd/>
          </a:ln>
          <a:effectLst/>
        </p:spPr>
      </p:pic>
      <p:sp>
        <p:nvSpPr>
          <p:cNvPr id="11" name="Rectangle 10"/>
          <p:cNvSpPr/>
          <p:nvPr/>
        </p:nvSpPr>
        <p:spPr>
          <a:xfrm>
            <a:off x="1045092" y="762662"/>
            <a:ext cx="4746108" cy="2818738"/>
          </a:xfrm>
          <a:prstGeom prst="rect">
            <a:avLst/>
          </a:prstGeom>
          <a:solidFill>
            <a:srgbClr val="8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Praise her for being a good: </a:t>
            </a:r>
            <a:br>
              <a:rPr lang="en-US" dirty="0"/>
            </a:br>
            <a:endParaRPr lang="en-US" dirty="0"/>
          </a:p>
        </p:txBody>
      </p:sp>
      <p:sp>
        <p:nvSpPr>
          <p:cNvPr id="3" name="Content Placeholder 2"/>
          <p:cNvSpPr>
            <a:spLocks noGrp="1"/>
          </p:cNvSpPr>
          <p:nvPr>
            <p:ph idx="1"/>
          </p:nvPr>
        </p:nvSpPr>
        <p:spPr>
          <a:xfrm>
            <a:off x="304800" y="990601"/>
            <a:ext cx="5486400" cy="4373563"/>
          </a:xfrm>
        </p:spPr>
        <p:txBody>
          <a:bodyPr>
            <a:normAutofit/>
          </a:bodyPr>
          <a:lstStyle/>
          <a:p>
            <a:pPr marL="914400" indent="-914400">
              <a:lnSpc>
                <a:spcPts val="3800"/>
              </a:lnSpc>
              <a:buAutoNum type="arabicPeriod"/>
            </a:pPr>
            <a:r>
              <a:rPr lang="en-US" sz="5400" dirty="0"/>
              <a:t>Wife  10-12</a:t>
            </a:r>
          </a:p>
          <a:p>
            <a:pPr marL="914400" indent="-914400">
              <a:lnSpc>
                <a:spcPts val="3800"/>
              </a:lnSpc>
              <a:buAutoNum type="arabicPeriod"/>
            </a:pPr>
            <a:r>
              <a:rPr lang="en-US" sz="5400" dirty="0"/>
              <a:t>Shopper 13-14</a:t>
            </a:r>
          </a:p>
          <a:p>
            <a:pPr marL="914400" indent="-914400">
              <a:lnSpc>
                <a:spcPts val="3800"/>
              </a:lnSpc>
              <a:buFont typeface="Arial" pitchFamily="34" charset="0"/>
              <a:buAutoNum type="arabicPeriod"/>
            </a:pPr>
            <a:r>
              <a:rPr lang="en-US" sz="5400" dirty="0"/>
              <a:t>Self-Starter 15</a:t>
            </a:r>
          </a:p>
          <a:p>
            <a:pPr marL="914400" indent="-914400">
              <a:lnSpc>
                <a:spcPts val="3800"/>
              </a:lnSpc>
              <a:buFont typeface="Arial" pitchFamily="34" charset="0"/>
              <a:buAutoNum type="arabicPeriod"/>
            </a:pPr>
            <a:r>
              <a:rPr lang="en-US" sz="5400" dirty="0"/>
              <a:t>Buyer  </a:t>
            </a:r>
            <a:r>
              <a:rPr lang="en-US" sz="4400" dirty="0"/>
              <a:t>16</a:t>
            </a:r>
          </a:p>
          <a:p>
            <a:pPr marL="0" indent="0">
              <a:lnSpc>
                <a:spcPts val="3800"/>
              </a:lnSpc>
            </a:pPr>
            <a:r>
              <a:rPr lang="en-US" sz="5400" dirty="0"/>
              <a:t> </a:t>
            </a:r>
          </a:p>
          <a:p>
            <a:pPr marL="742950" indent="-742950">
              <a:lnSpc>
                <a:spcPts val="3800"/>
              </a:lnSpc>
            </a:pPr>
            <a:r>
              <a:rPr lang="en-US" sz="5400" dirty="0"/>
              <a:t> </a:t>
            </a:r>
          </a:p>
          <a:p>
            <a:pPr marL="742950" indent="-742950">
              <a:lnSpc>
                <a:spcPts val="3800"/>
              </a:lnSpc>
              <a:buFont typeface="+mj-lt"/>
              <a:buAutoNum type="arabicPeriod"/>
            </a:pPr>
            <a:endParaRPr lang="en-US" dirty="0"/>
          </a:p>
          <a:p>
            <a:pPr marL="742950" indent="-742950">
              <a:lnSpc>
                <a:spcPts val="3800"/>
              </a:lnSpc>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p:txBody>
      </p:sp>
      <p:sp>
        <p:nvSpPr>
          <p:cNvPr id="9" name="TextBox 8"/>
          <p:cNvSpPr txBox="1"/>
          <p:nvPr/>
        </p:nvSpPr>
        <p:spPr>
          <a:xfrm>
            <a:off x="533400" y="3962400"/>
            <a:ext cx="7475537" cy="2308324"/>
          </a:xfrm>
          <a:prstGeom prst="rect">
            <a:avLst/>
          </a:prstGeom>
          <a:noFill/>
        </p:spPr>
        <p:txBody>
          <a:bodyPr wrap="square" rtlCol="0">
            <a:spAutoFit/>
          </a:bodyPr>
          <a:lstStyle/>
          <a:p>
            <a:r>
              <a:rPr lang="en-US" sz="4800" b="1" dirty="0">
                <a:solidFill>
                  <a:schemeClr val="bg1"/>
                </a:solidFill>
                <a:effectLst>
                  <a:outerShdw blurRad="38100" dist="38100" dir="2700000" algn="tl">
                    <a:srgbClr val="000000">
                      <a:alpha val="43137"/>
                    </a:srgbClr>
                  </a:outerShdw>
                </a:effectLst>
              </a:rPr>
              <a:t> </a:t>
            </a:r>
            <a:r>
              <a:rPr lang="en-US" sz="4800" b="1" baseline="30000" dirty="0">
                <a:solidFill>
                  <a:schemeClr val="bg1"/>
                </a:solidFill>
              </a:rPr>
              <a:t>16</a:t>
            </a:r>
            <a:r>
              <a:rPr lang="en-US" sz="4800" b="1" dirty="0">
                <a:solidFill>
                  <a:schemeClr val="bg1"/>
                </a:solidFill>
              </a:rPr>
              <a:t> She considers a field and </a:t>
            </a:r>
            <a:r>
              <a:rPr lang="en-US" sz="4800" b="1" dirty="0">
                <a:solidFill>
                  <a:srgbClr val="FFFF00"/>
                </a:solidFill>
                <a:effectLst>
                  <a:glow rad="127000">
                    <a:schemeClr val="tx1"/>
                  </a:glow>
                </a:effectLst>
              </a:rPr>
              <a:t>buys</a:t>
            </a:r>
            <a:r>
              <a:rPr lang="en-US" sz="4800" b="1" dirty="0">
                <a:solidFill>
                  <a:schemeClr val="bg1"/>
                </a:solidFill>
                <a:effectLst>
                  <a:glow rad="127000">
                    <a:schemeClr val="tx1"/>
                  </a:glow>
                </a:effectLst>
              </a:rPr>
              <a:t> </a:t>
            </a:r>
            <a:r>
              <a:rPr lang="en-US" sz="4800" b="1" dirty="0">
                <a:solidFill>
                  <a:schemeClr val="bg1"/>
                </a:solidFill>
              </a:rPr>
              <a:t>it; with the fruit of her hands she plants a vineyard. </a:t>
            </a:r>
            <a:endParaRPr lang="en-US" sz="4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3142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45092" y="762662"/>
            <a:ext cx="4746108" cy="3580738"/>
          </a:xfrm>
          <a:prstGeom prst="rect">
            <a:avLst/>
          </a:prstGeom>
          <a:solidFill>
            <a:srgbClr val="8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Praise her for being a good: </a:t>
            </a:r>
            <a:br>
              <a:rPr lang="en-US" dirty="0"/>
            </a:br>
            <a:endParaRPr lang="en-US" dirty="0"/>
          </a:p>
        </p:txBody>
      </p:sp>
      <p:sp>
        <p:nvSpPr>
          <p:cNvPr id="3" name="Content Placeholder 2"/>
          <p:cNvSpPr>
            <a:spLocks noGrp="1"/>
          </p:cNvSpPr>
          <p:nvPr>
            <p:ph idx="1"/>
          </p:nvPr>
        </p:nvSpPr>
        <p:spPr>
          <a:xfrm>
            <a:off x="304800" y="990601"/>
            <a:ext cx="5486400" cy="4373563"/>
          </a:xfrm>
        </p:spPr>
        <p:txBody>
          <a:bodyPr>
            <a:normAutofit/>
          </a:bodyPr>
          <a:lstStyle/>
          <a:p>
            <a:pPr marL="914400" indent="-914400">
              <a:lnSpc>
                <a:spcPts val="3800"/>
              </a:lnSpc>
              <a:buAutoNum type="arabicPeriod"/>
            </a:pPr>
            <a:r>
              <a:rPr lang="en-US" sz="5400" dirty="0"/>
              <a:t>Wife  10-12</a:t>
            </a:r>
          </a:p>
          <a:p>
            <a:pPr marL="914400" indent="-914400">
              <a:lnSpc>
                <a:spcPts val="3800"/>
              </a:lnSpc>
              <a:buAutoNum type="arabicPeriod"/>
            </a:pPr>
            <a:r>
              <a:rPr lang="en-US" sz="5400" dirty="0"/>
              <a:t>Shopper 13-14</a:t>
            </a:r>
          </a:p>
          <a:p>
            <a:pPr marL="914400" indent="-914400">
              <a:lnSpc>
                <a:spcPts val="3800"/>
              </a:lnSpc>
              <a:buFont typeface="Arial" pitchFamily="34" charset="0"/>
              <a:buAutoNum type="arabicPeriod"/>
            </a:pPr>
            <a:r>
              <a:rPr lang="en-US" sz="5400" dirty="0"/>
              <a:t>Self-Starter 15</a:t>
            </a:r>
          </a:p>
          <a:p>
            <a:pPr marL="914400" indent="-914400">
              <a:lnSpc>
                <a:spcPts val="3800"/>
              </a:lnSpc>
              <a:buFont typeface="Arial" pitchFamily="34" charset="0"/>
              <a:buAutoNum type="arabicPeriod"/>
            </a:pPr>
            <a:r>
              <a:rPr lang="en-US" sz="5400" dirty="0"/>
              <a:t>Buyer  </a:t>
            </a:r>
            <a:r>
              <a:rPr lang="en-US" sz="4400" dirty="0"/>
              <a:t>16</a:t>
            </a:r>
            <a:endParaRPr lang="en-US" sz="5400" dirty="0"/>
          </a:p>
          <a:p>
            <a:pPr marL="914400" indent="-914400">
              <a:lnSpc>
                <a:spcPts val="3800"/>
              </a:lnSpc>
              <a:buFont typeface="Arial" pitchFamily="34" charset="0"/>
              <a:buAutoNum type="arabicPeriod"/>
            </a:pPr>
            <a:r>
              <a:rPr lang="en-US" sz="5400" dirty="0"/>
              <a:t>Worker  17</a:t>
            </a:r>
          </a:p>
          <a:p>
            <a:pPr marL="0" indent="0">
              <a:lnSpc>
                <a:spcPts val="3800"/>
              </a:lnSpc>
            </a:pPr>
            <a:r>
              <a:rPr lang="en-US" sz="5400" dirty="0"/>
              <a:t> </a:t>
            </a:r>
          </a:p>
          <a:p>
            <a:pPr marL="742950" indent="-742950">
              <a:lnSpc>
                <a:spcPts val="3800"/>
              </a:lnSpc>
            </a:pPr>
            <a:r>
              <a:rPr lang="en-US" sz="5400" dirty="0"/>
              <a:t> </a:t>
            </a:r>
          </a:p>
          <a:p>
            <a:pPr marL="742950" indent="-742950">
              <a:lnSpc>
                <a:spcPts val="3800"/>
              </a:lnSpc>
              <a:buFont typeface="+mj-lt"/>
              <a:buAutoNum type="arabicPeriod"/>
            </a:pPr>
            <a:endParaRPr lang="en-US" dirty="0"/>
          </a:p>
          <a:p>
            <a:pPr marL="742950" indent="-742950">
              <a:lnSpc>
                <a:spcPts val="3800"/>
              </a:lnSpc>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p:txBody>
      </p:sp>
      <p:sp>
        <p:nvSpPr>
          <p:cNvPr id="9" name="TextBox 8"/>
          <p:cNvSpPr txBox="1"/>
          <p:nvPr/>
        </p:nvSpPr>
        <p:spPr>
          <a:xfrm>
            <a:off x="400772" y="4210002"/>
            <a:ext cx="7475537" cy="2308324"/>
          </a:xfrm>
          <a:prstGeom prst="rect">
            <a:avLst/>
          </a:prstGeom>
          <a:noFill/>
        </p:spPr>
        <p:txBody>
          <a:bodyPr wrap="square" rtlCol="0">
            <a:spAutoFit/>
          </a:bodyPr>
          <a:lstStyle/>
          <a:p>
            <a:r>
              <a:rPr lang="en-US" sz="4800" b="1" dirty="0">
                <a:solidFill>
                  <a:schemeClr val="bg1"/>
                </a:solidFill>
              </a:rPr>
              <a:t> </a:t>
            </a:r>
            <a:r>
              <a:rPr lang="en-US" sz="4800" b="1" baseline="30000" dirty="0">
                <a:solidFill>
                  <a:schemeClr val="bg1"/>
                </a:solidFill>
              </a:rPr>
              <a:t>17</a:t>
            </a:r>
            <a:r>
              <a:rPr lang="en-US" sz="4800" b="1" dirty="0">
                <a:solidFill>
                  <a:schemeClr val="bg1"/>
                </a:solidFill>
              </a:rPr>
              <a:t> She girds herself with </a:t>
            </a:r>
            <a:r>
              <a:rPr lang="en-US" sz="4800" b="1" dirty="0">
                <a:solidFill>
                  <a:srgbClr val="FFFF00"/>
                </a:solidFill>
                <a:effectLst>
                  <a:glow rad="127000">
                    <a:schemeClr val="tx1"/>
                  </a:glow>
                </a:effectLst>
              </a:rPr>
              <a:t>strength</a:t>
            </a:r>
            <a:r>
              <a:rPr lang="en-US" sz="4800" b="1" dirty="0">
                <a:solidFill>
                  <a:schemeClr val="bg1"/>
                </a:solidFill>
              </a:rPr>
              <a:t>, and makes her arms strong. </a:t>
            </a:r>
            <a:endParaRPr lang="en-US" sz="4800" b="1" dirty="0">
              <a:solidFill>
                <a:schemeClr val="bg1"/>
              </a:solidFill>
              <a:effectLst>
                <a:outerShdw blurRad="38100" dist="38100" dir="2700000" algn="tl">
                  <a:srgbClr val="000000">
                    <a:alpha val="43137"/>
                  </a:srgbClr>
                </a:outerShdw>
              </a:effectLst>
            </a:endParaRPr>
          </a:p>
        </p:txBody>
      </p:sp>
      <p:pic>
        <p:nvPicPr>
          <p:cNvPr id="10" name="Picture 3"/>
          <p:cNvPicPr>
            <a:picLocks noChangeAspect="1" noChangeArrowheads="1"/>
          </p:cNvPicPr>
          <p:nvPr/>
        </p:nvPicPr>
        <p:blipFill>
          <a:blip r:embed="rId3" cstate="print"/>
          <a:srcRect/>
          <a:stretch>
            <a:fillRect/>
          </a:stretch>
        </p:blipFill>
        <p:spPr bwMode="auto">
          <a:xfrm>
            <a:off x="7848600" y="1295400"/>
            <a:ext cx="3895469" cy="5105400"/>
          </a:xfrm>
          <a:prstGeom prst="rect">
            <a:avLst/>
          </a:prstGeom>
          <a:noFill/>
          <a:ln w="9525">
            <a:noFill/>
            <a:miter lim="800000"/>
            <a:headEnd/>
            <a:tailEnd/>
          </a:ln>
          <a:effectLst/>
        </p:spPr>
      </p:pic>
    </p:spTree>
    <p:extLst>
      <p:ext uri="{BB962C8B-B14F-4D97-AF65-F5344CB8AC3E}">
        <p14:creationId xmlns:p14="http://schemas.microsoft.com/office/powerpoint/2010/main" val="164476902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86200" y="13403"/>
            <a:ext cx="8305800" cy="6844597"/>
          </a:xfrm>
          <a:prstGeom prst="rect">
            <a:avLst/>
          </a:prstGeom>
        </p:spPr>
      </p:pic>
      <p:sp>
        <p:nvSpPr>
          <p:cNvPr id="11" name="Rectangle 10"/>
          <p:cNvSpPr/>
          <p:nvPr/>
        </p:nvSpPr>
        <p:spPr>
          <a:xfrm>
            <a:off x="1045092" y="762662"/>
            <a:ext cx="4746108" cy="989938"/>
          </a:xfrm>
          <a:prstGeom prst="rect">
            <a:avLst/>
          </a:prstGeom>
          <a:solidFill>
            <a:srgbClr val="8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Praise her for being a good: </a:t>
            </a:r>
            <a:br>
              <a:rPr lang="en-US" dirty="0"/>
            </a:br>
            <a:endParaRPr lang="en-US" dirty="0"/>
          </a:p>
        </p:txBody>
      </p:sp>
      <p:sp>
        <p:nvSpPr>
          <p:cNvPr id="3" name="Content Placeholder 2"/>
          <p:cNvSpPr>
            <a:spLocks noGrp="1"/>
          </p:cNvSpPr>
          <p:nvPr>
            <p:ph idx="1"/>
          </p:nvPr>
        </p:nvSpPr>
        <p:spPr>
          <a:xfrm>
            <a:off x="304800" y="990601"/>
            <a:ext cx="5486400" cy="4373563"/>
          </a:xfrm>
        </p:spPr>
        <p:txBody>
          <a:bodyPr>
            <a:normAutofit/>
          </a:bodyPr>
          <a:lstStyle/>
          <a:p>
            <a:pPr marL="742950" indent="-742950">
              <a:lnSpc>
                <a:spcPts val="3800"/>
              </a:lnSpc>
            </a:pPr>
            <a:r>
              <a:rPr lang="en-US" sz="5400" dirty="0"/>
              <a:t>6.  Merchant 18</a:t>
            </a:r>
          </a:p>
          <a:p>
            <a:pPr marL="0" indent="0">
              <a:lnSpc>
                <a:spcPts val="3800"/>
              </a:lnSpc>
            </a:pPr>
            <a:endParaRPr lang="en-US" dirty="0"/>
          </a:p>
          <a:p>
            <a:pPr marL="742950" indent="-742950">
              <a:lnSpc>
                <a:spcPts val="3800"/>
              </a:lnSpc>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p:txBody>
      </p:sp>
      <p:sp>
        <p:nvSpPr>
          <p:cNvPr id="9" name="TextBox 8"/>
          <p:cNvSpPr txBox="1"/>
          <p:nvPr/>
        </p:nvSpPr>
        <p:spPr>
          <a:xfrm>
            <a:off x="457200" y="2667000"/>
            <a:ext cx="6076228" cy="3785652"/>
          </a:xfrm>
          <a:prstGeom prst="rect">
            <a:avLst/>
          </a:prstGeom>
          <a:noFill/>
        </p:spPr>
        <p:txBody>
          <a:bodyPr wrap="square" rtlCol="0">
            <a:spAutoFit/>
          </a:bodyPr>
          <a:lstStyle/>
          <a:p>
            <a:r>
              <a:rPr lang="en-US" sz="4800" b="1" dirty="0">
                <a:solidFill>
                  <a:schemeClr val="bg1"/>
                </a:solidFill>
                <a:effectLst>
                  <a:outerShdw blurRad="38100" dist="38100" dir="2700000" algn="tl">
                    <a:srgbClr val="000000">
                      <a:alpha val="43137"/>
                    </a:srgbClr>
                  </a:outerShdw>
                </a:effectLst>
              </a:rPr>
              <a:t> </a:t>
            </a:r>
            <a:r>
              <a:rPr lang="en-US" sz="4800" b="1" baseline="30000" dirty="0">
                <a:solidFill>
                  <a:schemeClr val="bg1"/>
                </a:solidFill>
                <a:effectLst>
                  <a:outerShdw blurRad="38100" dist="38100" dir="2700000" algn="tl">
                    <a:srgbClr val="000000">
                      <a:alpha val="43137"/>
                    </a:srgbClr>
                  </a:outerShdw>
                </a:effectLst>
              </a:rPr>
              <a:t>18</a:t>
            </a:r>
            <a:r>
              <a:rPr lang="en-US" sz="4800" b="1" dirty="0">
                <a:solidFill>
                  <a:schemeClr val="bg1"/>
                </a:solidFill>
                <a:effectLst>
                  <a:outerShdw blurRad="38100" dist="38100" dir="2700000" algn="tl">
                    <a:srgbClr val="000000">
                      <a:alpha val="43137"/>
                    </a:srgbClr>
                  </a:outerShdw>
                </a:effectLst>
              </a:rPr>
              <a:t> She perceives that her </a:t>
            </a:r>
            <a:r>
              <a:rPr lang="en-US" sz="4800" b="1" dirty="0">
                <a:solidFill>
                  <a:srgbClr val="FFFF00"/>
                </a:solidFill>
                <a:effectLst>
                  <a:glow rad="127000">
                    <a:schemeClr val="tx1"/>
                  </a:glow>
                  <a:outerShdw blurRad="38100" dist="38100" dir="2700000" algn="tl">
                    <a:srgbClr val="000000">
                      <a:alpha val="43137"/>
                    </a:srgbClr>
                  </a:outerShdw>
                </a:effectLst>
              </a:rPr>
              <a:t>merchandise</a:t>
            </a:r>
            <a:r>
              <a:rPr lang="en-US" sz="4800" b="1" dirty="0">
                <a:solidFill>
                  <a:schemeClr val="bg1"/>
                </a:solidFill>
                <a:effectLst>
                  <a:glow rad="127000">
                    <a:schemeClr val="tx1"/>
                  </a:glow>
                  <a:outerShdw blurRad="38100" dist="38100" dir="2700000" algn="tl">
                    <a:srgbClr val="000000">
                      <a:alpha val="43137"/>
                    </a:srgbClr>
                  </a:outerShdw>
                </a:effectLst>
              </a:rPr>
              <a:t> </a:t>
            </a:r>
            <a:r>
              <a:rPr lang="en-US" sz="4800" b="1" dirty="0">
                <a:solidFill>
                  <a:schemeClr val="bg1"/>
                </a:solidFill>
                <a:effectLst>
                  <a:outerShdw blurRad="38100" dist="38100" dir="2700000" algn="tl">
                    <a:srgbClr val="000000">
                      <a:alpha val="43137"/>
                    </a:srgbClr>
                  </a:outerShdw>
                </a:effectLst>
              </a:rPr>
              <a:t>is profitable. Her lamp does not go out at night.</a:t>
            </a:r>
          </a:p>
        </p:txBody>
      </p:sp>
    </p:spTree>
    <p:extLst>
      <p:ext uri="{BB962C8B-B14F-4D97-AF65-F5344CB8AC3E}">
        <p14:creationId xmlns:p14="http://schemas.microsoft.com/office/powerpoint/2010/main" val="13696304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45092" y="762662"/>
            <a:ext cx="5127108" cy="1599538"/>
          </a:xfrm>
          <a:prstGeom prst="rect">
            <a:avLst/>
          </a:prstGeom>
          <a:solidFill>
            <a:srgbClr val="8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Praise her for being a good: </a:t>
            </a:r>
            <a:br>
              <a:rPr lang="en-US" dirty="0"/>
            </a:br>
            <a:endParaRPr lang="en-US" dirty="0"/>
          </a:p>
        </p:txBody>
      </p:sp>
      <p:sp>
        <p:nvSpPr>
          <p:cNvPr id="3" name="Content Placeholder 2"/>
          <p:cNvSpPr>
            <a:spLocks noGrp="1"/>
          </p:cNvSpPr>
          <p:nvPr>
            <p:ph idx="1"/>
          </p:nvPr>
        </p:nvSpPr>
        <p:spPr>
          <a:xfrm>
            <a:off x="304800" y="990601"/>
            <a:ext cx="6096000" cy="4373563"/>
          </a:xfrm>
        </p:spPr>
        <p:txBody>
          <a:bodyPr>
            <a:normAutofit/>
          </a:bodyPr>
          <a:lstStyle/>
          <a:p>
            <a:pPr marL="742950" indent="-742950">
              <a:lnSpc>
                <a:spcPts val="3800"/>
              </a:lnSpc>
            </a:pPr>
            <a:r>
              <a:rPr lang="en-US" sz="5400" dirty="0"/>
              <a:t>6.  Merchant 18</a:t>
            </a:r>
          </a:p>
          <a:p>
            <a:pPr marL="914400" indent="-914400">
              <a:lnSpc>
                <a:spcPts val="3800"/>
              </a:lnSpc>
              <a:buAutoNum type="arabicPeriod" startAt="7"/>
            </a:pPr>
            <a:r>
              <a:rPr lang="en-US" sz="5400" dirty="0"/>
              <a:t>Manufacturer 19</a:t>
            </a:r>
          </a:p>
          <a:p>
            <a:pPr marL="742950" indent="-742950">
              <a:lnSpc>
                <a:spcPts val="3800"/>
              </a:lnSpc>
            </a:pPr>
            <a:endParaRPr lang="en-US" sz="5400" dirty="0"/>
          </a:p>
          <a:p>
            <a:pPr marL="742950" indent="-742950">
              <a:lnSpc>
                <a:spcPts val="3800"/>
              </a:lnSpc>
              <a:buFont typeface="+mj-lt"/>
              <a:buAutoNum type="arabicPeriod"/>
            </a:pPr>
            <a:endParaRPr lang="en-US" dirty="0"/>
          </a:p>
          <a:p>
            <a:pPr marL="742950" indent="-742950">
              <a:lnSpc>
                <a:spcPts val="3800"/>
              </a:lnSpc>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p:txBody>
      </p:sp>
      <p:sp>
        <p:nvSpPr>
          <p:cNvPr id="9" name="TextBox 8"/>
          <p:cNvSpPr txBox="1"/>
          <p:nvPr/>
        </p:nvSpPr>
        <p:spPr>
          <a:xfrm>
            <a:off x="1045092" y="2489345"/>
            <a:ext cx="4898508" cy="3785652"/>
          </a:xfrm>
          <a:prstGeom prst="rect">
            <a:avLst/>
          </a:prstGeom>
          <a:noFill/>
        </p:spPr>
        <p:txBody>
          <a:bodyPr wrap="square" rtlCol="0">
            <a:spAutoFit/>
          </a:bodyPr>
          <a:lstStyle/>
          <a:p>
            <a:r>
              <a:rPr lang="en-US" sz="4800" b="1" baseline="30000" dirty="0">
                <a:solidFill>
                  <a:schemeClr val="bg1"/>
                </a:solidFill>
              </a:rPr>
              <a:t>19</a:t>
            </a:r>
            <a:r>
              <a:rPr lang="en-US" sz="4800" b="1" dirty="0">
                <a:solidFill>
                  <a:schemeClr val="bg1"/>
                </a:solidFill>
              </a:rPr>
              <a:t> She puts her hands to the </a:t>
            </a:r>
            <a:r>
              <a:rPr lang="en-US" sz="4800" b="1" dirty="0">
                <a:solidFill>
                  <a:srgbClr val="FFFF00"/>
                </a:solidFill>
                <a:effectLst>
                  <a:glow rad="127000">
                    <a:schemeClr val="tx1"/>
                  </a:glow>
                </a:effectLst>
              </a:rPr>
              <a:t>distaff</a:t>
            </a:r>
            <a:r>
              <a:rPr lang="en-US" sz="4800" b="1" dirty="0">
                <a:solidFill>
                  <a:schemeClr val="bg1"/>
                </a:solidFill>
              </a:rPr>
              <a:t>, and her hands hold the </a:t>
            </a:r>
            <a:r>
              <a:rPr lang="en-US" sz="4800" b="1" dirty="0">
                <a:solidFill>
                  <a:srgbClr val="FFFF00"/>
                </a:solidFill>
                <a:effectLst>
                  <a:glow rad="127000">
                    <a:schemeClr val="tx1"/>
                  </a:glow>
                </a:effectLst>
              </a:rPr>
              <a:t>spindle</a:t>
            </a:r>
            <a:r>
              <a:rPr lang="en-US" sz="4800" b="1" dirty="0">
                <a:solidFill>
                  <a:schemeClr val="bg1"/>
                </a:solidFill>
              </a:rPr>
              <a:t>. </a:t>
            </a:r>
            <a:endParaRPr lang="en-US" sz="4800" b="1" dirty="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rotWithShape="1">
          <a:blip r:embed="rId3"/>
          <a:srcRect b="33824"/>
          <a:stretch/>
        </p:blipFill>
        <p:spPr>
          <a:xfrm>
            <a:off x="6324600" y="381000"/>
            <a:ext cx="5867400" cy="6536635"/>
          </a:xfrm>
          <a:prstGeom prst="rect">
            <a:avLst/>
          </a:prstGeom>
        </p:spPr>
      </p:pic>
    </p:spTree>
    <p:extLst>
      <p:ext uri="{BB962C8B-B14F-4D97-AF65-F5344CB8AC3E}">
        <p14:creationId xmlns:p14="http://schemas.microsoft.com/office/powerpoint/2010/main" val="406954859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45092" y="762662"/>
            <a:ext cx="5127108" cy="2284326"/>
          </a:xfrm>
          <a:prstGeom prst="rect">
            <a:avLst/>
          </a:prstGeom>
          <a:solidFill>
            <a:srgbClr val="8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Praise her for being a good: </a:t>
            </a:r>
            <a:br>
              <a:rPr lang="en-US" dirty="0"/>
            </a:br>
            <a:endParaRPr lang="en-US" dirty="0"/>
          </a:p>
        </p:txBody>
      </p:sp>
      <p:sp>
        <p:nvSpPr>
          <p:cNvPr id="3" name="Content Placeholder 2"/>
          <p:cNvSpPr>
            <a:spLocks noGrp="1"/>
          </p:cNvSpPr>
          <p:nvPr>
            <p:ph idx="1"/>
          </p:nvPr>
        </p:nvSpPr>
        <p:spPr>
          <a:xfrm>
            <a:off x="304800" y="990601"/>
            <a:ext cx="6096000" cy="4373563"/>
          </a:xfrm>
        </p:spPr>
        <p:txBody>
          <a:bodyPr>
            <a:normAutofit/>
          </a:bodyPr>
          <a:lstStyle/>
          <a:p>
            <a:pPr marL="742950" indent="-742950">
              <a:lnSpc>
                <a:spcPts val="3800"/>
              </a:lnSpc>
            </a:pPr>
            <a:r>
              <a:rPr lang="en-US" sz="5400" dirty="0"/>
              <a:t>6.  Merchant 18</a:t>
            </a:r>
          </a:p>
          <a:p>
            <a:pPr marL="914400" indent="-914400">
              <a:lnSpc>
                <a:spcPts val="3800"/>
              </a:lnSpc>
              <a:buAutoNum type="arabicPeriod" startAt="7"/>
            </a:pPr>
            <a:r>
              <a:rPr lang="en-US" sz="5400" dirty="0"/>
              <a:t>Manufacturer 19</a:t>
            </a:r>
          </a:p>
          <a:p>
            <a:pPr marL="742950" indent="-742950">
              <a:lnSpc>
                <a:spcPts val="3800"/>
              </a:lnSpc>
              <a:buFont typeface="Arial" pitchFamily="34" charset="0"/>
              <a:buAutoNum type="arabicPeriod" startAt="7"/>
            </a:pPr>
            <a:r>
              <a:rPr lang="en-US" sz="5400" dirty="0"/>
              <a:t> Neighbor  20</a:t>
            </a:r>
          </a:p>
          <a:p>
            <a:pPr marL="742950" indent="-742950">
              <a:lnSpc>
                <a:spcPts val="3800"/>
              </a:lnSpc>
              <a:buAutoNum type="arabicPeriod" startAt="7"/>
            </a:pPr>
            <a:endParaRPr lang="en-US" sz="4400" dirty="0"/>
          </a:p>
          <a:p>
            <a:pPr marL="742950" indent="-742950">
              <a:lnSpc>
                <a:spcPts val="3800"/>
              </a:lnSpc>
            </a:pPr>
            <a:endParaRPr lang="en-US" sz="5400" dirty="0"/>
          </a:p>
          <a:p>
            <a:pPr marL="742950" indent="-742950">
              <a:lnSpc>
                <a:spcPts val="3800"/>
              </a:lnSpc>
              <a:buFont typeface="+mj-lt"/>
              <a:buAutoNum type="arabicPeriod"/>
            </a:pPr>
            <a:endParaRPr lang="en-US" dirty="0"/>
          </a:p>
          <a:p>
            <a:pPr marL="742950" indent="-742950">
              <a:lnSpc>
                <a:spcPts val="3800"/>
              </a:lnSpc>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p:txBody>
      </p:sp>
      <p:sp>
        <p:nvSpPr>
          <p:cNvPr id="9" name="TextBox 8"/>
          <p:cNvSpPr txBox="1"/>
          <p:nvPr/>
        </p:nvSpPr>
        <p:spPr>
          <a:xfrm>
            <a:off x="609600" y="3429000"/>
            <a:ext cx="5486400" cy="3046988"/>
          </a:xfrm>
          <a:prstGeom prst="rect">
            <a:avLst/>
          </a:prstGeom>
          <a:noFill/>
        </p:spPr>
        <p:txBody>
          <a:bodyPr wrap="square" rtlCol="0">
            <a:spAutoFit/>
          </a:bodyPr>
          <a:lstStyle/>
          <a:p>
            <a:r>
              <a:rPr lang="en-US" sz="4800" b="1" dirty="0">
                <a:solidFill>
                  <a:schemeClr val="bg1"/>
                </a:solidFill>
              </a:rPr>
              <a:t> </a:t>
            </a:r>
            <a:r>
              <a:rPr lang="en-US" sz="4800" b="1" baseline="30000" dirty="0">
                <a:solidFill>
                  <a:schemeClr val="bg1"/>
                </a:solidFill>
              </a:rPr>
              <a:t>20</a:t>
            </a:r>
            <a:r>
              <a:rPr lang="en-US" sz="4800" b="1" dirty="0">
                <a:solidFill>
                  <a:schemeClr val="bg1"/>
                </a:solidFill>
              </a:rPr>
              <a:t> She </a:t>
            </a:r>
            <a:r>
              <a:rPr lang="en-US" sz="4800" b="1" dirty="0">
                <a:solidFill>
                  <a:srgbClr val="FFFF00"/>
                </a:solidFill>
                <a:effectLst>
                  <a:glow rad="127000">
                    <a:schemeClr val="tx1"/>
                  </a:glow>
                </a:effectLst>
              </a:rPr>
              <a:t>opens her hand </a:t>
            </a:r>
            <a:r>
              <a:rPr lang="en-US" sz="4800" b="1" dirty="0">
                <a:solidFill>
                  <a:schemeClr val="bg1"/>
                </a:solidFill>
              </a:rPr>
              <a:t>to the poor, and reaches out her hands to the needy. </a:t>
            </a:r>
            <a:endParaRPr lang="en-US" sz="4800" b="1" dirty="0">
              <a:solidFill>
                <a:schemeClr val="bg1"/>
              </a:solidFill>
              <a:effectLst>
                <a:outerShdw blurRad="38100" dist="38100" dir="2700000" algn="tl">
                  <a:srgbClr val="000000">
                    <a:alpha val="43137"/>
                  </a:srgbClr>
                </a:outerShdw>
              </a:effectLst>
            </a:endParaRPr>
          </a:p>
        </p:txBody>
      </p:sp>
      <p:pic>
        <p:nvPicPr>
          <p:cNvPr id="8" name="Picture 7"/>
          <p:cNvPicPr>
            <a:picLocks noChangeAspect="1" noChangeArrowheads="1"/>
          </p:cNvPicPr>
          <p:nvPr/>
        </p:nvPicPr>
        <p:blipFill>
          <a:blip r:embed="rId3" cstate="print"/>
          <a:srcRect/>
          <a:stretch>
            <a:fillRect/>
          </a:stretch>
        </p:blipFill>
        <p:spPr bwMode="auto">
          <a:xfrm>
            <a:off x="5339056" y="533400"/>
            <a:ext cx="6852944" cy="6324600"/>
          </a:xfrm>
          <a:prstGeom prst="rect">
            <a:avLst/>
          </a:prstGeom>
          <a:noFill/>
          <a:ln w="9525">
            <a:noFill/>
            <a:miter lim="800000"/>
            <a:headEnd/>
            <a:tailEnd/>
          </a:ln>
          <a:effectLst/>
        </p:spPr>
      </p:pic>
      <p:sp>
        <p:nvSpPr>
          <p:cNvPr id="12" name="TextBox 7"/>
          <p:cNvSpPr txBox="1"/>
          <p:nvPr/>
        </p:nvSpPr>
        <p:spPr>
          <a:xfrm>
            <a:off x="7127286" y="1143000"/>
            <a:ext cx="5105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423239202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45092" y="762662"/>
            <a:ext cx="5127108" cy="2966976"/>
          </a:xfrm>
          <a:prstGeom prst="rect">
            <a:avLst/>
          </a:prstGeom>
          <a:solidFill>
            <a:srgbClr val="8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Praise her for being a good: </a:t>
            </a:r>
            <a:br>
              <a:rPr lang="en-US" dirty="0"/>
            </a:br>
            <a:endParaRPr lang="en-US" dirty="0"/>
          </a:p>
        </p:txBody>
      </p:sp>
      <p:sp>
        <p:nvSpPr>
          <p:cNvPr id="3" name="Content Placeholder 2"/>
          <p:cNvSpPr>
            <a:spLocks noGrp="1"/>
          </p:cNvSpPr>
          <p:nvPr>
            <p:ph idx="1"/>
          </p:nvPr>
        </p:nvSpPr>
        <p:spPr>
          <a:xfrm>
            <a:off x="304800" y="990601"/>
            <a:ext cx="6096000" cy="4373563"/>
          </a:xfrm>
        </p:spPr>
        <p:txBody>
          <a:bodyPr>
            <a:normAutofit/>
          </a:bodyPr>
          <a:lstStyle/>
          <a:p>
            <a:pPr marL="742950" indent="-742950">
              <a:lnSpc>
                <a:spcPts val="3800"/>
              </a:lnSpc>
            </a:pPr>
            <a:r>
              <a:rPr lang="en-US" sz="5400" dirty="0"/>
              <a:t>6.  Merchant 18</a:t>
            </a:r>
          </a:p>
          <a:p>
            <a:pPr marL="914400" indent="-914400">
              <a:lnSpc>
                <a:spcPts val="3800"/>
              </a:lnSpc>
              <a:buAutoNum type="arabicPeriod" startAt="7"/>
            </a:pPr>
            <a:r>
              <a:rPr lang="en-US" sz="5400" dirty="0"/>
              <a:t>Manufacturer 19</a:t>
            </a:r>
          </a:p>
          <a:p>
            <a:pPr marL="742950" indent="-742950">
              <a:lnSpc>
                <a:spcPts val="3800"/>
              </a:lnSpc>
              <a:buFont typeface="Arial" pitchFamily="34" charset="0"/>
              <a:buAutoNum type="arabicPeriod" startAt="7"/>
            </a:pPr>
            <a:r>
              <a:rPr lang="en-US" sz="5400" dirty="0"/>
              <a:t> Neighbor  20</a:t>
            </a:r>
          </a:p>
          <a:p>
            <a:pPr marL="742950" indent="-742950">
              <a:lnSpc>
                <a:spcPts val="3800"/>
              </a:lnSpc>
              <a:buFont typeface="Arial" pitchFamily="34" charset="0"/>
              <a:buAutoNum type="arabicPeriod" startAt="7"/>
            </a:pPr>
            <a:r>
              <a:rPr lang="en-US" sz="5400" dirty="0"/>
              <a:t> Planner 21</a:t>
            </a:r>
          </a:p>
          <a:p>
            <a:pPr marL="742950" indent="-742950">
              <a:lnSpc>
                <a:spcPts val="3800"/>
              </a:lnSpc>
              <a:buAutoNum type="arabicPeriod" startAt="7"/>
            </a:pPr>
            <a:endParaRPr lang="en-US" sz="4400" dirty="0"/>
          </a:p>
          <a:p>
            <a:pPr marL="742950" indent="-742950">
              <a:lnSpc>
                <a:spcPts val="3800"/>
              </a:lnSpc>
            </a:pPr>
            <a:endParaRPr lang="en-US" sz="5400" dirty="0"/>
          </a:p>
          <a:p>
            <a:pPr marL="742950" indent="-742950">
              <a:lnSpc>
                <a:spcPts val="3800"/>
              </a:lnSpc>
              <a:buFont typeface="+mj-lt"/>
              <a:buAutoNum type="arabicPeriod"/>
            </a:pPr>
            <a:endParaRPr lang="en-US" dirty="0"/>
          </a:p>
          <a:p>
            <a:pPr marL="742950" indent="-742950">
              <a:lnSpc>
                <a:spcPts val="3800"/>
              </a:lnSpc>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p:txBody>
      </p:sp>
      <p:sp>
        <p:nvSpPr>
          <p:cNvPr id="9" name="TextBox 8"/>
          <p:cNvSpPr txBox="1"/>
          <p:nvPr/>
        </p:nvSpPr>
        <p:spPr>
          <a:xfrm>
            <a:off x="609600" y="3762951"/>
            <a:ext cx="6438900" cy="3046988"/>
          </a:xfrm>
          <a:prstGeom prst="rect">
            <a:avLst/>
          </a:prstGeom>
          <a:noFill/>
        </p:spPr>
        <p:txBody>
          <a:bodyPr wrap="square" rtlCol="0">
            <a:spAutoFit/>
          </a:bodyPr>
          <a:lstStyle/>
          <a:p>
            <a:pPr>
              <a:lnSpc>
                <a:spcPct val="80000"/>
              </a:lnSpc>
            </a:pPr>
            <a:r>
              <a:rPr lang="en-US" sz="4800" b="1" dirty="0">
                <a:solidFill>
                  <a:schemeClr val="bg1"/>
                </a:solidFill>
                <a:effectLst>
                  <a:outerShdw blurRad="38100" dist="38100" dir="2700000" algn="tl">
                    <a:srgbClr val="000000">
                      <a:alpha val="43137"/>
                    </a:srgbClr>
                  </a:outerShdw>
                </a:effectLst>
              </a:rPr>
              <a:t> </a:t>
            </a:r>
            <a:r>
              <a:rPr lang="en-US" sz="4800" b="1" baseline="30000" dirty="0">
                <a:solidFill>
                  <a:schemeClr val="bg1"/>
                </a:solidFill>
                <a:effectLst>
                  <a:outerShdw blurRad="38100" dist="38100" dir="2700000" algn="tl">
                    <a:srgbClr val="000000">
                      <a:alpha val="43137"/>
                    </a:srgbClr>
                  </a:outerShdw>
                </a:effectLst>
              </a:rPr>
              <a:t>21</a:t>
            </a:r>
            <a:r>
              <a:rPr lang="en-US" sz="4800" b="1" dirty="0">
                <a:solidFill>
                  <a:schemeClr val="bg1"/>
                </a:solidFill>
                <a:effectLst>
                  <a:outerShdw blurRad="38100" dist="38100" dir="2700000" algn="tl">
                    <a:srgbClr val="000000">
                      <a:alpha val="43137"/>
                    </a:srgbClr>
                  </a:outerShdw>
                </a:effectLst>
              </a:rPr>
              <a:t> She is not afraid for her household when it snows, for all her household are clothed in crimson. </a:t>
            </a:r>
          </a:p>
        </p:txBody>
      </p:sp>
      <p:sp>
        <p:nvSpPr>
          <p:cNvPr id="12" name="TextBox 7"/>
          <p:cNvSpPr txBox="1"/>
          <p:nvPr/>
        </p:nvSpPr>
        <p:spPr>
          <a:xfrm>
            <a:off x="7127286" y="1143000"/>
            <a:ext cx="5105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bg1"/>
                </a:solidFill>
                <a:effectLst>
                  <a:outerShdw blurRad="38100" dist="38100" dir="2700000" algn="tl">
                    <a:srgbClr val="000000">
                      <a:alpha val="43137"/>
                    </a:srgbClr>
                  </a:outerShdw>
                </a:effectLst>
              </a:rPr>
              <a:t> </a:t>
            </a:r>
          </a:p>
        </p:txBody>
      </p:sp>
      <p:pic>
        <p:nvPicPr>
          <p:cNvPr id="10" name="Picture 2"/>
          <p:cNvPicPr>
            <a:picLocks noChangeAspect="1" noChangeArrowheads="1"/>
          </p:cNvPicPr>
          <p:nvPr/>
        </p:nvPicPr>
        <p:blipFill>
          <a:blip r:embed="rId3" cstate="print"/>
          <a:srcRect b="9096"/>
          <a:stretch>
            <a:fillRect/>
          </a:stretch>
        </p:blipFill>
        <p:spPr bwMode="auto">
          <a:xfrm>
            <a:off x="6400800" y="1410711"/>
            <a:ext cx="6482080" cy="5440362"/>
          </a:xfrm>
          <a:prstGeom prst="rect">
            <a:avLst/>
          </a:prstGeom>
          <a:noFill/>
          <a:ln w="9525">
            <a:noFill/>
            <a:miter lim="800000"/>
            <a:headEnd/>
            <a:tailEnd/>
          </a:ln>
          <a:effectLst/>
        </p:spPr>
      </p:pic>
    </p:spTree>
    <p:extLst>
      <p:ext uri="{BB962C8B-B14F-4D97-AF65-F5344CB8AC3E}">
        <p14:creationId xmlns:p14="http://schemas.microsoft.com/office/powerpoint/2010/main" val="16486143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45092" y="762662"/>
            <a:ext cx="5127108" cy="3504538"/>
          </a:xfrm>
          <a:prstGeom prst="rect">
            <a:avLst/>
          </a:prstGeom>
          <a:solidFill>
            <a:srgbClr val="8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Praise her for being a good: </a:t>
            </a:r>
            <a:br>
              <a:rPr lang="en-US" dirty="0"/>
            </a:br>
            <a:endParaRPr lang="en-US" dirty="0"/>
          </a:p>
        </p:txBody>
      </p:sp>
      <p:sp>
        <p:nvSpPr>
          <p:cNvPr id="3" name="Content Placeholder 2"/>
          <p:cNvSpPr>
            <a:spLocks noGrp="1"/>
          </p:cNvSpPr>
          <p:nvPr>
            <p:ph idx="1"/>
          </p:nvPr>
        </p:nvSpPr>
        <p:spPr>
          <a:xfrm>
            <a:off x="304800" y="990601"/>
            <a:ext cx="6096000" cy="4373563"/>
          </a:xfrm>
        </p:spPr>
        <p:txBody>
          <a:bodyPr>
            <a:normAutofit/>
          </a:bodyPr>
          <a:lstStyle/>
          <a:p>
            <a:pPr marL="742950" indent="-742950">
              <a:lnSpc>
                <a:spcPts val="3800"/>
              </a:lnSpc>
            </a:pPr>
            <a:r>
              <a:rPr lang="en-US" sz="5400" dirty="0"/>
              <a:t>6.  Merchant 18</a:t>
            </a:r>
          </a:p>
          <a:p>
            <a:pPr marL="914400" indent="-914400">
              <a:lnSpc>
                <a:spcPts val="3800"/>
              </a:lnSpc>
              <a:buAutoNum type="arabicPeriod" startAt="7"/>
            </a:pPr>
            <a:r>
              <a:rPr lang="en-US" sz="5400" dirty="0"/>
              <a:t>Manufacturer 19</a:t>
            </a:r>
          </a:p>
          <a:p>
            <a:pPr marL="742950" indent="-742950">
              <a:lnSpc>
                <a:spcPts val="3800"/>
              </a:lnSpc>
              <a:buFont typeface="Arial" pitchFamily="34" charset="0"/>
              <a:buAutoNum type="arabicPeriod" startAt="7"/>
            </a:pPr>
            <a:r>
              <a:rPr lang="en-US" sz="5400" dirty="0"/>
              <a:t> Neighbor  20</a:t>
            </a:r>
          </a:p>
          <a:p>
            <a:pPr marL="742950" indent="-742950">
              <a:lnSpc>
                <a:spcPts val="3800"/>
              </a:lnSpc>
              <a:buFont typeface="Arial" pitchFamily="34" charset="0"/>
              <a:buAutoNum type="arabicPeriod" startAt="7"/>
            </a:pPr>
            <a:r>
              <a:rPr lang="en-US" sz="5400" dirty="0"/>
              <a:t> Planner 21</a:t>
            </a:r>
          </a:p>
          <a:p>
            <a:pPr marL="742950" indent="-742950">
              <a:lnSpc>
                <a:spcPts val="3800"/>
              </a:lnSpc>
              <a:buFont typeface="Arial" pitchFamily="34" charset="0"/>
              <a:buAutoNum type="arabicPeriod" startAt="7"/>
            </a:pPr>
            <a:r>
              <a:rPr lang="en-US" sz="5400" dirty="0"/>
              <a:t> Homemaker  22</a:t>
            </a:r>
          </a:p>
          <a:p>
            <a:pPr marL="742950" indent="-742950">
              <a:lnSpc>
                <a:spcPts val="3800"/>
              </a:lnSpc>
              <a:buFont typeface="Arial" pitchFamily="34" charset="0"/>
              <a:buAutoNum type="arabicPeriod" startAt="7"/>
            </a:pPr>
            <a:endParaRPr lang="en-US" sz="5400" dirty="0"/>
          </a:p>
          <a:p>
            <a:pPr marL="742950" indent="-742950">
              <a:lnSpc>
                <a:spcPts val="3800"/>
              </a:lnSpc>
              <a:buAutoNum type="arabicPeriod" startAt="7"/>
            </a:pPr>
            <a:endParaRPr lang="en-US" sz="4400" dirty="0"/>
          </a:p>
          <a:p>
            <a:pPr marL="742950" indent="-742950">
              <a:lnSpc>
                <a:spcPts val="3800"/>
              </a:lnSpc>
            </a:pPr>
            <a:endParaRPr lang="en-US" sz="5400" dirty="0"/>
          </a:p>
          <a:p>
            <a:pPr marL="742950" indent="-742950">
              <a:lnSpc>
                <a:spcPts val="3800"/>
              </a:lnSpc>
              <a:buFont typeface="+mj-lt"/>
              <a:buAutoNum type="arabicPeriod"/>
            </a:pPr>
            <a:endParaRPr lang="en-US" dirty="0"/>
          </a:p>
          <a:p>
            <a:pPr marL="742950" indent="-742950">
              <a:lnSpc>
                <a:spcPts val="3800"/>
              </a:lnSpc>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p:txBody>
      </p:sp>
      <p:sp>
        <p:nvSpPr>
          <p:cNvPr id="9" name="TextBox 8"/>
          <p:cNvSpPr txBox="1"/>
          <p:nvPr/>
        </p:nvSpPr>
        <p:spPr>
          <a:xfrm>
            <a:off x="304800" y="4217662"/>
            <a:ext cx="6743700" cy="2470805"/>
          </a:xfrm>
          <a:prstGeom prst="rect">
            <a:avLst/>
          </a:prstGeom>
          <a:noFill/>
        </p:spPr>
        <p:txBody>
          <a:bodyPr wrap="square" rtlCol="0">
            <a:spAutoFit/>
          </a:bodyPr>
          <a:lstStyle/>
          <a:p>
            <a:pPr>
              <a:lnSpc>
                <a:spcPct val="80000"/>
              </a:lnSpc>
            </a:pPr>
            <a:r>
              <a:rPr lang="en-US" sz="4800" b="1" baseline="30000" dirty="0">
                <a:solidFill>
                  <a:schemeClr val="bg1"/>
                </a:solidFill>
                <a:effectLst>
                  <a:outerShdw blurRad="38100" dist="38100" dir="2700000" algn="tl">
                    <a:srgbClr val="000000">
                      <a:alpha val="43137"/>
                    </a:srgbClr>
                  </a:outerShdw>
                </a:effectLst>
              </a:rPr>
              <a:t>22</a:t>
            </a:r>
            <a:r>
              <a:rPr lang="en-US" sz="4800" b="1" dirty="0">
                <a:solidFill>
                  <a:schemeClr val="bg1"/>
                </a:solidFill>
                <a:effectLst>
                  <a:outerShdw blurRad="38100" dist="38100" dir="2700000" algn="tl">
                    <a:srgbClr val="000000">
                      <a:alpha val="43137"/>
                    </a:srgbClr>
                  </a:outerShdw>
                </a:effectLst>
              </a:rPr>
              <a:t> She </a:t>
            </a:r>
            <a:r>
              <a:rPr lang="en-US" sz="4800" b="1" u="sng" dirty="0">
                <a:solidFill>
                  <a:srgbClr val="FFFF00"/>
                </a:solidFill>
                <a:effectLst>
                  <a:glow rad="127000">
                    <a:schemeClr val="tx1"/>
                  </a:glow>
                  <a:outerShdw blurRad="38100" dist="38100" dir="2700000" algn="tl">
                    <a:srgbClr val="000000">
                      <a:alpha val="43137"/>
                    </a:srgbClr>
                  </a:outerShdw>
                </a:effectLst>
              </a:rPr>
              <a:t>makes coverin</a:t>
            </a:r>
            <a:r>
              <a:rPr lang="en-US" sz="4800" b="1" dirty="0">
                <a:solidFill>
                  <a:srgbClr val="FFFF00"/>
                </a:solidFill>
                <a:effectLst>
                  <a:glow rad="127000">
                    <a:schemeClr val="tx1"/>
                  </a:glow>
                  <a:outerShdw blurRad="38100" dist="38100" dir="2700000" algn="tl">
                    <a:srgbClr val="000000">
                      <a:alpha val="43137"/>
                    </a:srgbClr>
                  </a:outerShdw>
                </a:effectLst>
              </a:rPr>
              <a:t>g</a:t>
            </a:r>
            <a:r>
              <a:rPr lang="en-US" sz="4800" b="1" u="sng" dirty="0">
                <a:solidFill>
                  <a:srgbClr val="FFFF00"/>
                </a:solidFill>
                <a:effectLst>
                  <a:glow rad="127000">
                    <a:schemeClr val="tx1"/>
                  </a:glow>
                  <a:outerShdw blurRad="38100" dist="38100" dir="2700000" algn="tl">
                    <a:srgbClr val="000000">
                      <a:alpha val="43137"/>
                    </a:srgbClr>
                  </a:outerShdw>
                </a:effectLst>
              </a:rPr>
              <a:t>s </a:t>
            </a:r>
            <a:r>
              <a:rPr lang="en-US" sz="4800" b="1" dirty="0">
                <a:solidFill>
                  <a:schemeClr val="bg1"/>
                </a:solidFill>
                <a:effectLst>
                  <a:outerShdw blurRad="38100" dist="38100" dir="2700000" algn="tl">
                    <a:srgbClr val="000000">
                      <a:alpha val="43137"/>
                    </a:srgbClr>
                  </a:outerShdw>
                </a:effectLst>
              </a:rPr>
              <a:t>for her bed; she is clothed in fine linen </a:t>
            </a:r>
            <a:br>
              <a:rPr lang="en-US" sz="4800" b="1" dirty="0">
                <a:solidFill>
                  <a:schemeClr val="bg1"/>
                </a:solidFill>
                <a:effectLst>
                  <a:outerShdw blurRad="38100" dist="38100" dir="2700000" algn="tl">
                    <a:srgbClr val="000000">
                      <a:alpha val="43137"/>
                    </a:srgbClr>
                  </a:outerShdw>
                </a:effectLst>
              </a:rPr>
            </a:br>
            <a:r>
              <a:rPr lang="en-US" sz="4800" b="1" dirty="0">
                <a:solidFill>
                  <a:schemeClr val="bg1"/>
                </a:solidFill>
                <a:effectLst>
                  <a:outerShdw blurRad="38100" dist="38100" dir="2700000" algn="tl">
                    <a:srgbClr val="000000">
                      <a:alpha val="43137"/>
                    </a:srgbClr>
                  </a:outerShdw>
                </a:effectLst>
              </a:rPr>
              <a:t>and purple. (NIV)</a:t>
            </a:r>
          </a:p>
        </p:txBody>
      </p:sp>
      <p:sp>
        <p:nvSpPr>
          <p:cNvPr id="12" name="TextBox 7"/>
          <p:cNvSpPr txBox="1"/>
          <p:nvPr/>
        </p:nvSpPr>
        <p:spPr>
          <a:xfrm>
            <a:off x="7127286" y="1143000"/>
            <a:ext cx="5105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bg1"/>
                </a:solidFill>
                <a:effectLst>
                  <a:outerShdw blurRad="38100" dist="38100" dir="2700000" algn="tl">
                    <a:srgbClr val="000000">
                      <a:alpha val="43137"/>
                    </a:srgbClr>
                  </a:outerShdw>
                </a:effectLst>
              </a:rPr>
              <a:t> </a:t>
            </a:r>
          </a:p>
        </p:txBody>
      </p:sp>
      <p:pic>
        <p:nvPicPr>
          <p:cNvPr id="8" name="Picture 2"/>
          <p:cNvPicPr>
            <a:picLocks noChangeAspect="1" noChangeArrowheads="1"/>
          </p:cNvPicPr>
          <p:nvPr/>
        </p:nvPicPr>
        <p:blipFill>
          <a:blip r:embed="rId3" cstate="print"/>
          <a:srcRect r="8705" b="5660"/>
          <a:stretch>
            <a:fillRect/>
          </a:stretch>
        </p:blipFill>
        <p:spPr bwMode="auto">
          <a:xfrm>
            <a:off x="5715000" y="1143001"/>
            <a:ext cx="7401641" cy="5715000"/>
          </a:xfrm>
          <a:prstGeom prst="rect">
            <a:avLst/>
          </a:prstGeom>
          <a:noFill/>
          <a:ln w="9525">
            <a:noFill/>
            <a:miter lim="800000"/>
            <a:headEnd/>
            <a:tailEnd/>
          </a:ln>
          <a:effectLst/>
        </p:spPr>
      </p:pic>
    </p:spTree>
    <p:extLst>
      <p:ext uri="{BB962C8B-B14F-4D97-AF65-F5344CB8AC3E}">
        <p14:creationId xmlns:p14="http://schemas.microsoft.com/office/powerpoint/2010/main" val="407720281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90600" y="762662"/>
            <a:ext cx="5715000" cy="1026669"/>
          </a:xfrm>
          <a:prstGeom prst="rect">
            <a:avLst/>
          </a:prstGeom>
          <a:solidFill>
            <a:srgbClr val="8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Praise her for being a good: </a:t>
            </a:r>
            <a:br>
              <a:rPr lang="en-US" dirty="0"/>
            </a:br>
            <a:endParaRPr lang="en-US" dirty="0"/>
          </a:p>
        </p:txBody>
      </p:sp>
      <p:sp>
        <p:nvSpPr>
          <p:cNvPr id="3" name="Content Placeholder 2"/>
          <p:cNvSpPr>
            <a:spLocks noGrp="1"/>
          </p:cNvSpPr>
          <p:nvPr>
            <p:ph idx="1"/>
          </p:nvPr>
        </p:nvSpPr>
        <p:spPr>
          <a:xfrm>
            <a:off x="76200" y="990601"/>
            <a:ext cx="7391400" cy="4373563"/>
          </a:xfrm>
        </p:spPr>
        <p:txBody>
          <a:bodyPr>
            <a:normAutofit/>
          </a:bodyPr>
          <a:lstStyle/>
          <a:p>
            <a:pPr marL="742950" indent="-742950">
              <a:lnSpc>
                <a:spcPts val="3800"/>
              </a:lnSpc>
            </a:pPr>
            <a:r>
              <a:rPr lang="en-US" sz="5400" dirty="0"/>
              <a:t>11. Judge of Character </a:t>
            </a:r>
            <a:r>
              <a:rPr lang="en-US" sz="4400" dirty="0"/>
              <a:t>23</a:t>
            </a:r>
          </a:p>
          <a:p>
            <a:pPr marL="742950" indent="-742950">
              <a:lnSpc>
                <a:spcPts val="3800"/>
              </a:lnSpc>
            </a:pPr>
            <a:endParaRPr lang="en-US" sz="5400" dirty="0"/>
          </a:p>
          <a:p>
            <a:pPr marL="742950" indent="-742950">
              <a:lnSpc>
                <a:spcPts val="3800"/>
              </a:lnSpc>
              <a:buFont typeface="Arial" pitchFamily="34" charset="0"/>
              <a:buAutoNum type="arabicPeriod" startAt="7"/>
            </a:pPr>
            <a:endParaRPr lang="en-US" sz="5400" dirty="0"/>
          </a:p>
          <a:p>
            <a:pPr marL="742950" indent="-742950">
              <a:lnSpc>
                <a:spcPts val="3800"/>
              </a:lnSpc>
              <a:buAutoNum type="arabicPeriod" startAt="7"/>
            </a:pPr>
            <a:endParaRPr lang="en-US" sz="4400" dirty="0"/>
          </a:p>
          <a:p>
            <a:pPr marL="742950" indent="-742950">
              <a:lnSpc>
                <a:spcPts val="3800"/>
              </a:lnSpc>
            </a:pPr>
            <a:endParaRPr lang="en-US" sz="5400" dirty="0"/>
          </a:p>
          <a:p>
            <a:pPr marL="742950" indent="-742950">
              <a:lnSpc>
                <a:spcPts val="3800"/>
              </a:lnSpc>
              <a:buFont typeface="+mj-lt"/>
              <a:buAutoNum type="arabicPeriod"/>
            </a:pPr>
            <a:endParaRPr lang="en-US" dirty="0"/>
          </a:p>
          <a:p>
            <a:pPr marL="742950" indent="-742950">
              <a:lnSpc>
                <a:spcPts val="3800"/>
              </a:lnSpc>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p:txBody>
      </p:sp>
      <p:sp>
        <p:nvSpPr>
          <p:cNvPr id="9" name="TextBox 8"/>
          <p:cNvSpPr txBox="1"/>
          <p:nvPr/>
        </p:nvSpPr>
        <p:spPr>
          <a:xfrm>
            <a:off x="476250" y="2038052"/>
            <a:ext cx="6743700" cy="3785652"/>
          </a:xfrm>
          <a:prstGeom prst="rect">
            <a:avLst/>
          </a:prstGeom>
          <a:noFill/>
        </p:spPr>
        <p:txBody>
          <a:bodyPr wrap="square" rtlCol="0">
            <a:spAutoFit/>
          </a:bodyPr>
          <a:lstStyle/>
          <a:p>
            <a:r>
              <a:rPr lang="en-US" sz="4800" b="1" baseline="30000" dirty="0">
                <a:solidFill>
                  <a:schemeClr val="bg1"/>
                </a:solidFill>
                <a:effectLst>
                  <a:outerShdw blurRad="38100" dist="38100" dir="2700000" algn="tl">
                    <a:srgbClr val="000000">
                      <a:alpha val="43137"/>
                    </a:srgbClr>
                  </a:outerShdw>
                </a:effectLst>
              </a:rPr>
              <a:t>23</a:t>
            </a:r>
            <a:r>
              <a:rPr lang="en-US" sz="4800" b="1" dirty="0">
                <a:solidFill>
                  <a:schemeClr val="bg1"/>
                </a:solidFill>
                <a:effectLst>
                  <a:outerShdw blurRad="38100" dist="38100" dir="2700000" algn="tl">
                    <a:srgbClr val="000000">
                      <a:alpha val="43137"/>
                    </a:srgbClr>
                  </a:outerShdw>
                </a:effectLst>
              </a:rPr>
              <a:t> Her husband is </a:t>
            </a:r>
            <a:r>
              <a:rPr lang="en-US" sz="4800" b="1" u="sng" dirty="0">
                <a:solidFill>
                  <a:srgbClr val="FFFF00"/>
                </a:solidFill>
                <a:effectLst>
                  <a:glow rad="127000">
                    <a:schemeClr val="tx1"/>
                  </a:glow>
                  <a:outerShdw blurRad="38100" dist="38100" dir="2700000" algn="tl">
                    <a:srgbClr val="000000">
                      <a:alpha val="43137"/>
                    </a:srgbClr>
                  </a:outerShdw>
                </a:effectLst>
              </a:rPr>
              <a:t>res</a:t>
            </a:r>
            <a:r>
              <a:rPr lang="en-US" sz="4800" b="1" dirty="0">
                <a:solidFill>
                  <a:srgbClr val="FFFF00"/>
                </a:solidFill>
                <a:effectLst>
                  <a:glow rad="127000">
                    <a:schemeClr val="tx1"/>
                  </a:glow>
                  <a:outerShdw blurRad="38100" dist="38100" dir="2700000" algn="tl">
                    <a:srgbClr val="000000">
                      <a:alpha val="43137"/>
                    </a:srgbClr>
                  </a:outerShdw>
                </a:effectLst>
              </a:rPr>
              <a:t>p</a:t>
            </a:r>
            <a:r>
              <a:rPr lang="en-US" sz="4800" b="1" u="sng" dirty="0">
                <a:solidFill>
                  <a:srgbClr val="FFFF00"/>
                </a:solidFill>
                <a:effectLst>
                  <a:glow rad="127000">
                    <a:schemeClr val="tx1"/>
                  </a:glow>
                  <a:outerShdw blurRad="38100" dist="38100" dir="2700000" algn="tl">
                    <a:srgbClr val="000000">
                      <a:alpha val="43137"/>
                    </a:srgbClr>
                  </a:outerShdw>
                </a:effectLst>
              </a:rPr>
              <a:t>ected</a:t>
            </a:r>
            <a:r>
              <a:rPr lang="en-US" sz="4800" b="1" dirty="0">
                <a:solidFill>
                  <a:schemeClr val="bg1"/>
                </a:solidFill>
                <a:effectLst>
                  <a:glow rad="127000">
                    <a:schemeClr val="tx1"/>
                  </a:glow>
                  <a:outerShdw blurRad="38100" dist="38100" dir="2700000" algn="tl">
                    <a:srgbClr val="000000">
                      <a:alpha val="43137"/>
                    </a:srgbClr>
                  </a:outerShdw>
                </a:effectLst>
              </a:rPr>
              <a:t> </a:t>
            </a:r>
            <a:r>
              <a:rPr lang="en-US" sz="4800" b="1" dirty="0">
                <a:solidFill>
                  <a:schemeClr val="bg1"/>
                </a:solidFill>
                <a:effectLst>
                  <a:outerShdw blurRad="38100" dist="38100" dir="2700000" algn="tl">
                    <a:srgbClr val="000000">
                      <a:alpha val="43137"/>
                    </a:srgbClr>
                  </a:outerShdw>
                </a:effectLst>
              </a:rPr>
              <a:t>at the city gate, where he takes his seat among the elders of the land. (NIV)</a:t>
            </a:r>
          </a:p>
        </p:txBody>
      </p:sp>
      <p:sp>
        <p:nvSpPr>
          <p:cNvPr id="12" name="TextBox 7"/>
          <p:cNvSpPr txBox="1"/>
          <p:nvPr/>
        </p:nvSpPr>
        <p:spPr>
          <a:xfrm>
            <a:off x="7127286" y="1143000"/>
            <a:ext cx="5105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bg1"/>
                </a:solidFill>
                <a:effectLst>
                  <a:outerShdw blurRad="38100" dist="38100" dir="2700000" algn="tl">
                    <a:srgbClr val="000000">
                      <a:alpha val="43137"/>
                    </a:srgbClr>
                  </a:outerShdw>
                </a:effectLst>
              </a:rPr>
              <a:t> </a:t>
            </a:r>
          </a:p>
        </p:txBody>
      </p:sp>
      <p:pic>
        <p:nvPicPr>
          <p:cNvPr id="10" name="Picture 9"/>
          <p:cNvPicPr>
            <a:picLocks noChangeAspect="1" noChangeArrowheads="1"/>
          </p:cNvPicPr>
          <p:nvPr/>
        </p:nvPicPr>
        <p:blipFill>
          <a:blip r:embed="rId3" cstate="print"/>
          <a:srcRect/>
          <a:stretch>
            <a:fillRect/>
          </a:stretch>
        </p:blipFill>
        <p:spPr bwMode="auto">
          <a:xfrm>
            <a:off x="7212144" y="609600"/>
            <a:ext cx="5132389" cy="6244075"/>
          </a:xfrm>
          <a:prstGeom prst="rect">
            <a:avLst/>
          </a:prstGeom>
          <a:noFill/>
          <a:ln w="9525">
            <a:noFill/>
            <a:miter lim="800000"/>
            <a:headEnd/>
            <a:tailEnd/>
          </a:ln>
          <a:effectLst/>
        </p:spPr>
      </p:pic>
    </p:spTree>
    <p:extLst>
      <p:ext uri="{BB962C8B-B14F-4D97-AF65-F5344CB8AC3E}">
        <p14:creationId xmlns:p14="http://schemas.microsoft.com/office/powerpoint/2010/main" val="35408463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90600" y="762662"/>
            <a:ext cx="5715000" cy="1599538"/>
          </a:xfrm>
          <a:prstGeom prst="rect">
            <a:avLst/>
          </a:prstGeom>
          <a:solidFill>
            <a:srgbClr val="8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Praise her for being a good: </a:t>
            </a:r>
            <a:br>
              <a:rPr lang="en-US" dirty="0"/>
            </a:br>
            <a:endParaRPr lang="en-US" dirty="0"/>
          </a:p>
        </p:txBody>
      </p:sp>
      <p:sp>
        <p:nvSpPr>
          <p:cNvPr id="3" name="Content Placeholder 2"/>
          <p:cNvSpPr>
            <a:spLocks noGrp="1"/>
          </p:cNvSpPr>
          <p:nvPr>
            <p:ph idx="1"/>
          </p:nvPr>
        </p:nvSpPr>
        <p:spPr>
          <a:xfrm>
            <a:off x="76200" y="990601"/>
            <a:ext cx="7391400" cy="4373563"/>
          </a:xfrm>
        </p:spPr>
        <p:txBody>
          <a:bodyPr>
            <a:normAutofit/>
          </a:bodyPr>
          <a:lstStyle/>
          <a:p>
            <a:pPr marL="742950" indent="-742950">
              <a:lnSpc>
                <a:spcPts val="3800"/>
              </a:lnSpc>
            </a:pPr>
            <a:r>
              <a:rPr lang="en-US" sz="5400" dirty="0"/>
              <a:t>11. Judge of Character 23</a:t>
            </a:r>
          </a:p>
          <a:p>
            <a:pPr marL="742950" indent="-742950">
              <a:lnSpc>
                <a:spcPts val="3800"/>
              </a:lnSpc>
            </a:pPr>
            <a:r>
              <a:rPr lang="en-US" sz="5400" dirty="0"/>
              <a:t>12. Entrepreneur  24</a:t>
            </a:r>
          </a:p>
          <a:p>
            <a:pPr marL="742950" indent="-742950">
              <a:lnSpc>
                <a:spcPts val="3800"/>
              </a:lnSpc>
            </a:pPr>
            <a:endParaRPr lang="en-US" sz="4400" dirty="0"/>
          </a:p>
          <a:p>
            <a:pPr marL="742950" indent="-742950">
              <a:lnSpc>
                <a:spcPts val="3800"/>
              </a:lnSpc>
            </a:pPr>
            <a:endParaRPr lang="en-US" sz="5400" dirty="0"/>
          </a:p>
          <a:p>
            <a:pPr marL="742950" indent="-742950">
              <a:lnSpc>
                <a:spcPts val="3800"/>
              </a:lnSpc>
              <a:buFont typeface="Arial" pitchFamily="34" charset="0"/>
              <a:buAutoNum type="arabicPeriod" startAt="7"/>
            </a:pPr>
            <a:endParaRPr lang="en-US" sz="5400" dirty="0"/>
          </a:p>
          <a:p>
            <a:pPr marL="742950" indent="-742950">
              <a:lnSpc>
                <a:spcPts val="3800"/>
              </a:lnSpc>
              <a:buAutoNum type="arabicPeriod" startAt="7"/>
            </a:pPr>
            <a:endParaRPr lang="en-US" sz="4400" dirty="0"/>
          </a:p>
          <a:p>
            <a:pPr marL="742950" indent="-742950">
              <a:lnSpc>
                <a:spcPts val="3800"/>
              </a:lnSpc>
            </a:pPr>
            <a:endParaRPr lang="en-US" sz="5400" dirty="0"/>
          </a:p>
          <a:p>
            <a:pPr marL="742950" indent="-742950">
              <a:lnSpc>
                <a:spcPts val="3800"/>
              </a:lnSpc>
              <a:buFont typeface="+mj-lt"/>
              <a:buAutoNum type="arabicPeriod"/>
            </a:pPr>
            <a:endParaRPr lang="en-US" dirty="0"/>
          </a:p>
          <a:p>
            <a:pPr marL="742950" indent="-742950">
              <a:lnSpc>
                <a:spcPts val="3800"/>
              </a:lnSpc>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p:txBody>
      </p:sp>
      <p:sp>
        <p:nvSpPr>
          <p:cNvPr id="9" name="TextBox 8"/>
          <p:cNvSpPr txBox="1"/>
          <p:nvPr/>
        </p:nvSpPr>
        <p:spPr>
          <a:xfrm>
            <a:off x="6327186" y="2294475"/>
            <a:ext cx="5864814" cy="3785652"/>
          </a:xfrm>
          <a:prstGeom prst="rect">
            <a:avLst/>
          </a:prstGeom>
          <a:noFill/>
        </p:spPr>
        <p:txBody>
          <a:bodyPr wrap="square" rtlCol="0">
            <a:spAutoFit/>
          </a:bodyPr>
          <a:lstStyle/>
          <a:p>
            <a:r>
              <a:rPr lang="en-US" sz="4800" b="1" dirty="0">
                <a:solidFill>
                  <a:schemeClr val="bg1"/>
                </a:solidFill>
                <a:effectLst>
                  <a:outerShdw blurRad="38100" dist="38100" dir="2700000" algn="tl">
                    <a:srgbClr val="000000">
                      <a:alpha val="43137"/>
                    </a:srgbClr>
                  </a:outerShdw>
                </a:effectLst>
              </a:rPr>
              <a:t> </a:t>
            </a:r>
            <a:r>
              <a:rPr lang="en-US" sz="4800" b="1" baseline="30000" dirty="0">
                <a:solidFill>
                  <a:schemeClr val="bg1"/>
                </a:solidFill>
                <a:effectLst>
                  <a:outerShdw blurRad="38100" dist="38100" dir="2700000" algn="tl">
                    <a:srgbClr val="000000">
                      <a:alpha val="43137"/>
                    </a:srgbClr>
                  </a:outerShdw>
                </a:effectLst>
              </a:rPr>
              <a:t>24</a:t>
            </a:r>
            <a:r>
              <a:rPr lang="en-US" sz="4800" b="1" dirty="0">
                <a:solidFill>
                  <a:schemeClr val="bg1"/>
                </a:solidFill>
                <a:effectLst>
                  <a:outerShdw blurRad="38100" dist="38100" dir="2700000" algn="tl">
                    <a:srgbClr val="000000">
                      <a:alpha val="43137"/>
                    </a:srgbClr>
                  </a:outerShdw>
                </a:effectLst>
              </a:rPr>
              <a:t> She makes linen garments and </a:t>
            </a:r>
            <a:r>
              <a:rPr lang="en-US" sz="4800" b="1" dirty="0">
                <a:solidFill>
                  <a:srgbClr val="FFFF00"/>
                </a:solidFill>
                <a:effectLst>
                  <a:glow rad="127000">
                    <a:schemeClr val="tx1"/>
                  </a:glow>
                  <a:outerShdw blurRad="38100" dist="38100" dir="2700000" algn="tl">
                    <a:srgbClr val="000000">
                      <a:alpha val="43137"/>
                    </a:srgbClr>
                  </a:outerShdw>
                </a:effectLst>
              </a:rPr>
              <a:t>sells</a:t>
            </a:r>
            <a:r>
              <a:rPr lang="en-US" sz="4800" b="1" dirty="0">
                <a:solidFill>
                  <a:schemeClr val="bg1"/>
                </a:solidFill>
                <a:effectLst>
                  <a:glow rad="127000">
                    <a:schemeClr val="tx1"/>
                  </a:glow>
                  <a:outerShdw blurRad="38100" dist="38100" dir="2700000" algn="tl">
                    <a:srgbClr val="000000">
                      <a:alpha val="43137"/>
                    </a:srgbClr>
                  </a:outerShdw>
                </a:effectLst>
              </a:rPr>
              <a:t> </a:t>
            </a:r>
            <a:r>
              <a:rPr lang="en-US" sz="4800" b="1" dirty="0">
                <a:solidFill>
                  <a:schemeClr val="bg1"/>
                </a:solidFill>
                <a:effectLst>
                  <a:outerShdw blurRad="38100" dist="38100" dir="2700000" algn="tl">
                    <a:srgbClr val="000000">
                      <a:alpha val="43137"/>
                    </a:srgbClr>
                  </a:outerShdw>
                </a:effectLst>
              </a:rPr>
              <a:t>them; she supplies the merchant with sashes. </a:t>
            </a:r>
          </a:p>
        </p:txBody>
      </p:sp>
      <p:sp>
        <p:nvSpPr>
          <p:cNvPr id="12" name="TextBox 7"/>
          <p:cNvSpPr txBox="1"/>
          <p:nvPr/>
        </p:nvSpPr>
        <p:spPr>
          <a:xfrm>
            <a:off x="7127286" y="1143000"/>
            <a:ext cx="5105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bg1"/>
                </a:solidFill>
                <a:effectLst>
                  <a:outerShdw blurRad="38100" dist="38100" dir="2700000" algn="tl">
                    <a:srgbClr val="000000">
                      <a:alpha val="43137"/>
                    </a:srgbClr>
                  </a:outerShdw>
                </a:effectLst>
              </a:rPr>
              <a:t> </a:t>
            </a:r>
          </a:p>
        </p:txBody>
      </p:sp>
      <p:pic>
        <p:nvPicPr>
          <p:cNvPr id="8" name="Picture 7"/>
          <p:cNvPicPr>
            <a:picLocks noChangeAspect="1" noChangeArrowheads="1"/>
          </p:cNvPicPr>
          <p:nvPr/>
        </p:nvPicPr>
        <p:blipFill>
          <a:blip r:embed="rId3" cstate="print"/>
          <a:srcRect/>
          <a:stretch>
            <a:fillRect/>
          </a:stretch>
        </p:blipFill>
        <p:spPr bwMode="auto">
          <a:xfrm>
            <a:off x="713509" y="2933501"/>
            <a:ext cx="5410200" cy="2507599"/>
          </a:xfrm>
          <a:prstGeom prst="rect">
            <a:avLst/>
          </a:prstGeom>
          <a:noFill/>
          <a:ln w="9525">
            <a:noFill/>
            <a:miter lim="800000"/>
            <a:headEnd/>
            <a:tailEnd/>
          </a:ln>
          <a:effectLst/>
        </p:spPr>
      </p:pic>
    </p:spTree>
    <p:extLst>
      <p:ext uri="{BB962C8B-B14F-4D97-AF65-F5344CB8AC3E}">
        <p14:creationId xmlns:p14="http://schemas.microsoft.com/office/powerpoint/2010/main" val="29654679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Proverbs 31: 10, 28-31</a:t>
            </a:r>
          </a:p>
        </p:txBody>
      </p:sp>
      <p:sp>
        <p:nvSpPr>
          <p:cNvPr id="3" name="Content Placeholder 2"/>
          <p:cNvSpPr>
            <a:spLocks noGrp="1"/>
          </p:cNvSpPr>
          <p:nvPr>
            <p:ph idx="1"/>
          </p:nvPr>
        </p:nvSpPr>
        <p:spPr>
          <a:xfrm>
            <a:off x="304800" y="1600201"/>
            <a:ext cx="11506200" cy="4525963"/>
          </a:xfrm>
        </p:spPr>
        <p:txBody>
          <a:bodyPr>
            <a:noAutofit/>
          </a:bodyPr>
          <a:lstStyle/>
          <a:p>
            <a:pPr marL="457200" indent="-457200">
              <a:lnSpc>
                <a:spcPct val="90000"/>
              </a:lnSpc>
            </a:pPr>
            <a:r>
              <a:rPr lang="en-US" sz="4000" baseline="30000" dirty="0"/>
              <a:t>10</a:t>
            </a:r>
            <a:r>
              <a:rPr lang="en-US" sz="4000" dirty="0"/>
              <a:t> A wife of noble character who can find? She is worth far more than rubies....   </a:t>
            </a:r>
          </a:p>
          <a:p>
            <a:pPr marL="457200" indent="-457200">
              <a:lnSpc>
                <a:spcPct val="90000"/>
              </a:lnSpc>
            </a:pPr>
            <a:r>
              <a:rPr lang="en-US" sz="4000" baseline="30000" dirty="0"/>
              <a:t>28</a:t>
            </a:r>
            <a:r>
              <a:rPr lang="en-US" sz="4000" dirty="0"/>
              <a:t> </a:t>
            </a:r>
            <a:r>
              <a:rPr lang="en-US" sz="4000" u="sng" dirty="0">
                <a:effectLst>
                  <a:glow rad="127000">
                    <a:srgbClr val="C00000"/>
                  </a:glow>
                  <a:outerShdw blurRad="38100" dist="38100" dir="2700000" algn="tl">
                    <a:srgbClr val="000000">
                      <a:alpha val="43137"/>
                    </a:srgbClr>
                  </a:outerShdw>
                </a:effectLst>
              </a:rPr>
              <a:t>Her children arise and call her </a:t>
            </a:r>
            <a:r>
              <a:rPr lang="en-US" sz="4000" u="sng" dirty="0">
                <a:solidFill>
                  <a:srgbClr val="FFFF00"/>
                </a:solidFill>
                <a:effectLst>
                  <a:glow rad="228600">
                    <a:srgbClr val="640000">
                      <a:alpha val="40000"/>
                    </a:srgbClr>
                  </a:glow>
                  <a:outerShdw blurRad="38100" dist="38100" dir="2700000" algn="tl">
                    <a:srgbClr val="000000">
                      <a:alpha val="43137"/>
                    </a:srgbClr>
                  </a:outerShdw>
                </a:effectLst>
              </a:rPr>
              <a:t>blessed</a:t>
            </a:r>
            <a:r>
              <a:rPr lang="en-US" sz="4000" dirty="0"/>
              <a:t>; her husband also, and he praises her:   </a:t>
            </a:r>
            <a:r>
              <a:rPr lang="en-US" sz="4000" baseline="30000" dirty="0"/>
              <a:t>29</a:t>
            </a:r>
            <a:r>
              <a:rPr lang="en-US" sz="4000" dirty="0"/>
              <a:t> "Many women do noble things, but you surpass them all."  </a:t>
            </a:r>
            <a:r>
              <a:rPr lang="en-US" sz="4000" baseline="30000" dirty="0"/>
              <a:t>30</a:t>
            </a:r>
            <a:r>
              <a:rPr lang="en-US" sz="4000" dirty="0"/>
              <a:t> Charm is deceptive, and beauty is fleeting; but a woman who fears the LORD is to be praised.   </a:t>
            </a:r>
            <a:r>
              <a:rPr lang="en-US" sz="4000" baseline="30000" dirty="0"/>
              <a:t>31</a:t>
            </a:r>
            <a:r>
              <a:rPr lang="en-US" sz="4000" dirty="0"/>
              <a:t> Give her the reward she has earned, and let her works bring her praise at the city gate.</a:t>
            </a:r>
          </a:p>
          <a:p>
            <a:pPr marL="457200" indent="-457200">
              <a:lnSpc>
                <a:spcPct val="90000"/>
              </a:lnSpc>
            </a:pPr>
            <a:r>
              <a:rPr lang="en-US" sz="4000" dirty="0"/>
              <a:t> </a:t>
            </a:r>
          </a:p>
          <a:p>
            <a:pPr>
              <a:lnSpc>
                <a:spcPct val="90000"/>
              </a:lnSpc>
            </a:pPr>
            <a:endParaRPr lang="en-US" sz="4000" dirty="0"/>
          </a:p>
        </p:txBody>
      </p:sp>
    </p:spTree>
    <p:extLst>
      <p:ext uri="{BB962C8B-B14F-4D97-AF65-F5344CB8AC3E}">
        <p14:creationId xmlns:p14="http://schemas.microsoft.com/office/powerpoint/2010/main" val="1289246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90600" y="762662"/>
            <a:ext cx="5715000" cy="2285338"/>
          </a:xfrm>
          <a:prstGeom prst="rect">
            <a:avLst/>
          </a:prstGeom>
          <a:solidFill>
            <a:srgbClr val="8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Praise her for being a good: </a:t>
            </a:r>
            <a:br>
              <a:rPr lang="en-US" dirty="0"/>
            </a:br>
            <a:endParaRPr lang="en-US" dirty="0"/>
          </a:p>
        </p:txBody>
      </p:sp>
      <p:sp>
        <p:nvSpPr>
          <p:cNvPr id="3" name="Content Placeholder 2"/>
          <p:cNvSpPr>
            <a:spLocks noGrp="1"/>
          </p:cNvSpPr>
          <p:nvPr>
            <p:ph idx="1"/>
          </p:nvPr>
        </p:nvSpPr>
        <p:spPr>
          <a:xfrm>
            <a:off x="76200" y="990601"/>
            <a:ext cx="7391400" cy="4373563"/>
          </a:xfrm>
        </p:spPr>
        <p:txBody>
          <a:bodyPr>
            <a:normAutofit/>
          </a:bodyPr>
          <a:lstStyle/>
          <a:p>
            <a:pPr marL="742950" indent="-742950">
              <a:lnSpc>
                <a:spcPts val="3800"/>
              </a:lnSpc>
            </a:pPr>
            <a:r>
              <a:rPr lang="en-US" sz="5400" dirty="0"/>
              <a:t>11. Judge of Character 23</a:t>
            </a:r>
          </a:p>
          <a:p>
            <a:pPr marL="742950" indent="-742950">
              <a:lnSpc>
                <a:spcPts val="3800"/>
              </a:lnSpc>
            </a:pPr>
            <a:r>
              <a:rPr lang="en-US" sz="5400" dirty="0"/>
              <a:t>12. Entrepreneur  24</a:t>
            </a:r>
          </a:p>
          <a:p>
            <a:pPr marL="742950" indent="-742950">
              <a:lnSpc>
                <a:spcPts val="3800"/>
              </a:lnSpc>
            </a:pPr>
            <a:r>
              <a:rPr lang="en-US" sz="5400" dirty="0"/>
              <a:t>13. Dresser  25</a:t>
            </a:r>
          </a:p>
          <a:p>
            <a:pPr marL="742950" indent="-742950">
              <a:lnSpc>
                <a:spcPts val="3800"/>
              </a:lnSpc>
            </a:pPr>
            <a:endParaRPr lang="en-US" sz="5400" dirty="0"/>
          </a:p>
          <a:p>
            <a:pPr marL="742950" indent="-742950">
              <a:lnSpc>
                <a:spcPts val="3800"/>
              </a:lnSpc>
            </a:pPr>
            <a:endParaRPr lang="en-US" sz="4400" dirty="0"/>
          </a:p>
          <a:p>
            <a:pPr marL="742950" indent="-742950">
              <a:lnSpc>
                <a:spcPts val="3800"/>
              </a:lnSpc>
            </a:pPr>
            <a:endParaRPr lang="en-US" sz="5400" dirty="0"/>
          </a:p>
          <a:p>
            <a:pPr marL="742950" indent="-742950">
              <a:lnSpc>
                <a:spcPts val="3800"/>
              </a:lnSpc>
              <a:buFont typeface="Arial" pitchFamily="34" charset="0"/>
              <a:buAutoNum type="arabicPeriod" startAt="7"/>
            </a:pPr>
            <a:endParaRPr lang="en-US" sz="5400" dirty="0"/>
          </a:p>
          <a:p>
            <a:pPr marL="742950" indent="-742950">
              <a:lnSpc>
                <a:spcPts val="3800"/>
              </a:lnSpc>
              <a:buAutoNum type="arabicPeriod" startAt="7"/>
            </a:pPr>
            <a:endParaRPr lang="en-US" sz="4400" dirty="0"/>
          </a:p>
          <a:p>
            <a:pPr marL="742950" indent="-742950">
              <a:lnSpc>
                <a:spcPts val="3800"/>
              </a:lnSpc>
            </a:pPr>
            <a:endParaRPr lang="en-US" sz="5400" dirty="0"/>
          </a:p>
          <a:p>
            <a:pPr marL="742950" indent="-742950">
              <a:lnSpc>
                <a:spcPts val="3800"/>
              </a:lnSpc>
              <a:buFont typeface="+mj-lt"/>
              <a:buAutoNum type="arabicPeriod"/>
            </a:pPr>
            <a:endParaRPr lang="en-US" dirty="0"/>
          </a:p>
          <a:p>
            <a:pPr marL="742950" indent="-742950">
              <a:lnSpc>
                <a:spcPts val="3800"/>
              </a:lnSpc>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p:txBody>
      </p:sp>
      <p:sp>
        <p:nvSpPr>
          <p:cNvPr id="9" name="TextBox 8"/>
          <p:cNvSpPr txBox="1"/>
          <p:nvPr/>
        </p:nvSpPr>
        <p:spPr>
          <a:xfrm>
            <a:off x="609600" y="3177382"/>
            <a:ext cx="7072330" cy="3046988"/>
          </a:xfrm>
          <a:prstGeom prst="rect">
            <a:avLst/>
          </a:prstGeom>
          <a:noFill/>
        </p:spPr>
        <p:txBody>
          <a:bodyPr wrap="square" rtlCol="0">
            <a:spAutoFit/>
          </a:bodyPr>
          <a:lstStyle/>
          <a:p>
            <a:r>
              <a:rPr lang="en-US" sz="4800" b="1" baseline="30000" dirty="0">
                <a:solidFill>
                  <a:schemeClr val="bg1"/>
                </a:solidFill>
                <a:effectLst>
                  <a:outerShdw blurRad="38100" dist="38100" dir="2700000" algn="tl">
                    <a:srgbClr val="000000">
                      <a:alpha val="43137"/>
                    </a:srgbClr>
                  </a:outerShdw>
                </a:effectLst>
              </a:rPr>
              <a:t>25</a:t>
            </a:r>
            <a:r>
              <a:rPr lang="en-US" sz="4800" b="1" dirty="0">
                <a:solidFill>
                  <a:schemeClr val="bg1"/>
                </a:solidFill>
                <a:effectLst>
                  <a:outerShdw blurRad="38100" dist="38100" dir="2700000" algn="tl">
                    <a:srgbClr val="000000">
                      <a:alpha val="43137"/>
                    </a:srgbClr>
                  </a:outerShdw>
                </a:effectLst>
              </a:rPr>
              <a:t> Strength and dignity are her </a:t>
            </a:r>
            <a:r>
              <a:rPr lang="en-US" sz="4800" b="1" dirty="0">
                <a:solidFill>
                  <a:srgbClr val="FFFF00"/>
                </a:solidFill>
                <a:effectLst>
                  <a:glow rad="127000">
                    <a:schemeClr val="tx1"/>
                  </a:glow>
                  <a:outerShdw blurRad="38100" dist="38100" dir="2700000" algn="tl">
                    <a:srgbClr val="000000">
                      <a:alpha val="43137"/>
                    </a:srgbClr>
                  </a:outerShdw>
                </a:effectLst>
              </a:rPr>
              <a:t>clothing</a:t>
            </a:r>
            <a:r>
              <a:rPr lang="en-US" sz="4800" b="1" dirty="0">
                <a:solidFill>
                  <a:schemeClr val="bg1"/>
                </a:solidFill>
                <a:effectLst>
                  <a:outerShdw blurRad="38100" dist="38100" dir="2700000" algn="tl">
                    <a:srgbClr val="000000">
                      <a:alpha val="43137"/>
                    </a:srgbClr>
                  </a:outerShdw>
                </a:effectLst>
              </a:rPr>
              <a:t>, and she laughs at the time to come. </a:t>
            </a:r>
          </a:p>
        </p:txBody>
      </p:sp>
      <p:sp>
        <p:nvSpPr>
          <p:cNvPr id="12" name="TextBox 7"/>
          <p:cNvSpPr txBox="1"/>
          <p:nvPr/>
        </p:nvSpPr>
        <p:spPr>
          <a:xfrm>
            <a:off x="7127286" y="1143000"/>
            <a:ext cx="5105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bg1"/>
                </a:solidFill>
                <a:effectLst>
                  <a:outerShdw blurRad="38100" dist="38100" dir="2700000" algn="tl">
                    <a:srgbClr val="000000">
                      <a:alpha val="43137"/>
                    </a:srgbClr>
                  </a:outerShdw>
                </a:effectLst>
              </a:rPr>
              <a:t> </a:t>
            </a:r>
          </a:p>
        </p:txBody>
      </p:sp>
      <p:pic>
        <p:nvPicPr>
          <p:cNvPr id="10" name="Picture 2"/>
          <p:cNvPicPr>
            <a:picLocks noChangeAspect="1" noChangeArrowheads="1"/>
          </p:cNvPicPr>
          <p:nvPr/>
        </p:nvPicPr>
        <p:blipFill>
          <a:blip r:embed="rId3" cstate="print"/>
          <a:srcRect r="50000"/>
          <a:stretch>
            <a:fillRect/>
          </a:stretch>
        </p:blipFill>
        <p:spPr bwMode="auto">
          <a:xfrm>
            <a:off x="7315200" y="914608"/>
            <a:ext cx="4876800" cy="5943392"/>
          </a:xfrm>
          <a:prstGeom prst="rect">
            <a:avLst/>
          </a:prstGeom>
          <a:noFill/>
          <a:ln w="9525">
            <a:noFill/>
            <a:miter lim="800000"/>
            <a:headEnd/>
            <a:tailEnd/>
          </a:ln>
          <a:effectLst/>
        </p:spPr>
      </p:pic>
    </p:spTree>
    <p:extLst>
      <p:ext uri="{BB962C8B-B14F-4D97-AF65-F5344CB8AC3E}">
        <p14:creationId xmlns:p14="http://schemas.microsoft.com/office/powerpoint/2010/main" val="328694910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24889"/>
          <a:stretch/>
        </p:blipFill>
        <p:spPr>
          <a:xfrm>
            <a:off x="6400800" y="1"/>
            <a:ext cx="5812972" cy="6883400"/>
          </a:xfrm>
          <a:prstGeom prst="rect">
            <a:avLst/>
          </a:prstGeom>
        </p:spPr>
      </p:pic>
      <p:sp>
        <p:nvSpPr>
          <p:cNvPr id="11" name="Rectangle 10"/>
          <p:cNvSpPr/>
          <p:nvPr/>
        </p:nvSpPr>
        <p:spPr>
          <a:xfrm>
            <a:off x="990600" y="762661"/>
            <a:ext cx="5715000" cy="2828045"/>
          </a:xfrm>
          <a:prstGeom prst="rect">
            <a:avLst/>
          </a:prstGeom>
          <a:solidFill>
            <a:srgbClr val="8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Praise her for being a good: </a:t>
            </a:r>
            <a:br>
              <a:rPr lang="en-US" dirty="0"/>
            </a:br>
            <a:endParaRPr lang="en-US" dirty="0"/>
          </a:p>
        </p:txBody>
      </p:sp>
      <p:sp>
        <p:nvSpPr>
          <p:cNvPr id="3" name="Content Placeholder 2"/>
          <p:cNvSpPr>
            <a:spLocks noGrp="1"/>
          </p:cNvSpPr>
          <p:nvPr>
            <p:ph idx="1"/>
          </p:nvPr>
        </p:nvSpPr>
        <p:spPr>
          <a:xfrm>
            <a:off x="76200" y="990601"/>
            <a:ext cx="7391400" cy="4373563"/>
          </a:xfrm>
        </p:spPr>
        <p:txBody>
          <a:bodyPr>
            <a:normAutofit/>
          </a:bodyPr>
          <a:lstStyle/>
          <a:p>
            <a:pPr marL="742950" indent="-742950">
              <a:lnSpc>
                <a:spcPts val="3800"/>
              </a:lnSpc>
            </a:pPr>
            <a:r>
              <a:rPr lang="en-US" sz="5400" dirty="0"/>
              <a:t>11. Judge of Character 23</a:t>
            </a:r>
          </a:p>
          <a:p>
            <a:pPr marL="742950" indent="-742950">
              <a:lnSpc>
                <a:spcPts val="3800"/>
              </a:lnSpc>
            </a:pPr>
            <a:r>
              <a:rPr lang="en-US" sz="5400" dirty="0"/>
              <a:t>12. Entrepreneur  24</a:t>
            </a:r>
          </a:p>
          <a:p>
            <a:pPr marL="742950" indent="-742950">
              <a:lnSpc>
                <a:spcPts val="3800"/>
              </a:lnSpc>
            </a:pPr>
            <a:r>
              <a:rPr lang="en-US" sz="5400" dirty="0"/>
              <a:t>13. Dresser  25</a:t>
            </a:r>
          </a:p>
          <a:p>
            <a:pPr marL="742950" indent="-742950">
              <a:lnSpc>
                <a:spcPts val="3800"/>
              </a:lnSpc>
            </a:pPr>
            <a:r>
              <a:rPr lang="en-US" sz="5400" dirty="0"/>
              <a:t>14. Talker  26</a:t>
            </a:r>
          </a:p>
          <a:p>
            <a:pPr marL="742950" indent="-742950">
              <a:lnSpc>
                <a:spcPts val="3800"/>
              </a:lnSpc>
            </a:pPr>
            <a:endParaRPr lang="en-US" sz="4400" dirty="0"/>
          </a:p>
          <a:p>
            <a:pPr marL="742950" indent="-742950">
              <a:lnSpc>
                <a:spcPts val="3800"/>
              </a:lnSpc>
            </a:pPr>
            <a:endParaRPr lang="en-US" sz="5400" dirty="0"/>
          </a:p>
          <a:p>
            <a:pPr marL="742950" indent="-742950">
              <a:lnSpc>
                <a:spcPts val="3800"/>
              </a:lnSpc>
            </a:pPr>
            <a:endParaRPr lang="en-US" sz="4400" dirty="0"/>
          </a:p>
          <a:p>
            <a:pPr marL="742950" indent="-742950">
              <a:lnSpc>
                <a:spcPts val="3800"/>
              </a:lnSpc>
            </a:pPr>
            <a:endParaRPr lang="en-US" sz="5400" dirty="0"/>
          </a:p>
          <a:p>
            <a:pPr marL="742950" indent="-742950">
              <a:lnSpc>
                <a:spcPts val="3800"/>
              </a:lnSpc>
              <a:buFont typeface="Arial" pitchFamily="34" charset="0"/>
              <a:buAutoNum type="arabicPeriod" startAt="7"/>
            </a:pPr>
            <a:endParaRPr lang="en-US" sz="5400" dirty="0"/>
          </a:p>
          <a:p>
            <a:pPr marL="742950" indent="-742950">
              <a:lnSpc>
                <a:spcPts val="3800"/>
              </a:lnSpc>
              <a:buAutoNum type="arabicPeriod" startAt="7"/>
            </a:pPr>
            <a:endParaRPr lang="en-US" sz="4400" dirty="0"/>
          </a:p>
          <a:p>
            <a:pPr marL="742950" indent="-742950">
              <a:lnSpc>
                <a:spcPts val="3800"/>
              </a:lnSpc>
            </a:pPr>
            <a:endParaRPr lang="en-US" sz="5400" dirty="0"/>
          </a:p>
          <a:p>
            <a:pPr marL="742950" indent="-742950">
              <a:lnSpc>
                <a:spcPts val="3800"/>
              </a:lnSpc>
              <a:buFont typeface="+mj-lt"/>
              <a:buAutoNum type="arabicPeriod"/>
            </a:pPr>
            <a:endParaRPr lang="en-US" dirty="0"/>
          </a:p>
          <a:p>
            <a:pPr marL="742950" indent="-742950">
              <a:lnSpc>
                <a:spcPts val="3800"/>
              </a:lnSpc>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p:txBody>
      </p:sp>
      <p:sp>
        <p:nvSpPr>
          <p:cNvPr id="9" name="TextBox 8"/>
          <p:cNvSpPr txBox="1"/>
          <p:nvPr/>
        </p:nvSpPr>
        <p:spPr>
          <a:xfrm>
            <a:off x="457200" y="3657600"/>
            <a:ext cx="7363691" cy="3046988"/>
          </a:xfrm>
          <a:prstGeom prst="rect">
            <a:avLst/>
          </a:prstGeom>
          <a:noFill/>
        </p:spPr>
        <p:txBody>
          <a:bodyPr wrap="square" rtlCol="0">
            <a:spAutoFit/>
          </a:bodyPr>
          <a:lstStyle/>
          <a:p>
            <a:r>
              <a:rPr lang="en-US" sz="4800" b="1" dirty="0">
                <a:solidFill>
                  <a:schemeClr val="bg1"/>
                </a:solidFill>
                <a:effectLst>
                  <a:outerShdw blurRad="38100" dist="38100" dir="2700000" algn="tl">
                    <a:srgbClr val="000000">
                      <a:alpha val="43137"/>
                    </a:srgbClr>
                  </a:outerShdw>
                </a:effectLst>
              </a:rPr>
              <a:t> </a:t>
            </a:r>
            <a:r>
              <a:rPr lang="en-US" sz="4800" b="1" baseline="30000" dirty="0">
                <a:solidFill>
                  <a:schemeClr val="bg1"/>
                </a:solidFill>
                <a:effectLst>
                  <a:outerShdw blurRad="38100" dist="38100" dir="2700000" algn="tl">
                    <a:srgbClr val="000000">
                      <a:alpha val="43137"/>
                    </a:srgbClr>
                  </a:outerShdw>
                </a:effectLst>
              </a:rPr>
              <a:t>26</a:t>
            </a:r>
            <a:r>
              <a:rPr lang="en-US" sz="4800" b="1" dirty="0">
                <a:solidFill>
                  <a:schemeClr val="bg1"/>
                </a:solidFill>
                <a:effectLst>
                  <a:outerShdw blurRad="38100" dist="38100" dir="2700000" algn="tl">
                    <a:srgbClr val="000000">
                      <a:alpha val="43137"/>
                    </a:srgbClr>
                  </a:outerShdw>
                </a:effectLst>
              </a:rPr>
              <a:t> </a:t>
            </a:r>
            <a:r>
              <a:rPr lang="en-US" sz="4800" b="1" dirty="0">
                <a:solidFill>
                  <a:srgbClr val="FFFF00"/>
                </a:solidFill>
                <a:effectLst>
                  <a:glow rad="127000">
                    <a:schemeClr val="tx1"/>
                  </a:glow>
                  <a:outerShdw blurRad="38100" dist="38100" dir="2700000" algn="tl">
                    <a:srgbClr val="000000">
                      <a:alpha val="43137"/>
                    </a:srgbClr>
                  </a:outerShdw>
                </a:effectLst>
              </a:rPr>
              <a:t>She opens her mouth with wisdom</a:t>
            </a:r>
            <a:r>
              <a:rPr lang="en-US" sz="4800" b="1" dirty="0">
                <a:solidFill>
                  <a:schemeClr val="bg1"/>
                </a:solidFill>
                <a:effectLst>
                  <a:outerShdw blurRad="38100" dist="38100" dir="2700000" algn="tl">
                    <a:srgbClr val="000000">
                      <a:alpha val="43137"/>
                    </a:srgbClr>
                  </a:outerShdw>
                </a:effectLst>
              </a:rPr>
              <a:t>, and the teaching of kindness is on her tongue. </a:t>
            </a:r>
          </a:p>
        </p:txBody>
      </p:sp>
      <p:sp>
        <p:nvSpPr>
          <p:cNvPr id="12" name="TextBox 7"/>
          <p:cNvSpPr txBox="1"/>
          <p:nvPr/>
        </p:nvSpPr>
        <p:spPr>
          <a:xfrm>
            <a:off x="7127286" y="1143000"/>
            <a:ext cx="5105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0791607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90600" y="762661"/>
            <a:ext cx="5715000" cy="3580739"/>
          </a:xfrm>
          <a:prstGeom prst="rect">
            <a:avLst/>
          </a:prstGeom>
          <a:solidFill>
            <a:srgbClr val="8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Praise her for being a good: </a:t>
            </a:r>
            <a:br>
              <a:rPr lang="en-US" dirty="0"/>
            </a:br>
            <a:endParaRPr lang="en-US" dirty="0"/>
          </a:p>
        </p:txBody>
      </p:sp>
      <p:sp>
        <p:nvSpPr>
          <p:cNvPr id="3" name="Content Placeholder 2"/>
          <p:cNvSpPr>
            <a:spLocks noGrp="1"/>
          </p:cNvSpPr>
          <p:nvPr>
            <p:ph idx="1"/>
          </p:nvPr>
        </p:nvSpPr>
        <p:spPr>
          <a:xfrm>
            <a:off x="76200" y="990601"/>
            <a:ext cx="7391400" cy="4373563"/>
          </a:xfrm>
        </p:spPr>
        <p:txBody>
          <a:bodyPr>
            <a:normAutofit/>
          </a:bodyPr>
          <a:lstStyle/>
          <a:p>
            <a:pPr marL="742950" indent="-742950">
              <a:lnSpc>
                <a:spcPts val="3800"/>
              </a:lnSpc>
            </a:pPr>
            <a:r>
              <a:rPr lang="en-US" sz="5400" dirty="0"/>
              <a:t>11. Judge of Character </a:t>
            </a:r>
          </a:p>
          <a:p>
            <a:pPr marL="742950" indent="-742950">
              <a:lnSpc>
                <a:spcPts val="3800"/>
              </a:lnSpc>
            </a:pPr>
            <a:r>
              <a:rPr lang="en-US" sz="5400" dirty="0"/>
              <a:t>12. Entrepreneur  24</a:t>
            </a:r>
          </a:p>
          <a:p>
            <a:pPr marL="742950" indent="-742950">
              <a:lnSpc>
                <a:spcPts val="3800"/>
              </a:lnSpc>
            </a:pPr>
            <a:r>
              <a:rPr lang="en-US" sz="5400" dirty="0"/>
              <a:t>13. Dresser  25</a:t>
            </a:r>
          </a:p>
          <a:p>
            <a:pPr marL="742950" indent="-742950">
              <a:lnSpc>
                <a:spcPts val="3800"/>
              </a:lnSpc>
            </a:pPr>
            <a:r>
              <a:rPr lang="en-US" sz="5400" dirty="0"/>
              <a:t>14. Talker  26</a:t>
            </a:r>
          </a:p>
          <a:p>
            <a:pPr marL="742950" indent="-742950">
              <a:lnSpc>
                <a:spcPts val="3800"/>
              </a:lnSpc>
            </a:pPr>
            <a:r>
              <a:rPr lang="en-US" sz="5400" dirty="0"/>
              <a:t>15. Gate Keeper 27</a:t>
            </a:r>
          </a:p>
          <a:p>
            <a:pPr marL="742950" indent="-742950">
              <a:lnSpc>
                <a:spcPts val="3800"/>
              </a:lnSpc>
            </a:pPr>
            <a:endParaRPr lang="en-US" sz="5400" dirty="0"/>
          </a:p>
          <a:p>
            <a:pPr marL="742950" indent="-742950">
              <a:lnSpc>
                <a:spcPts val="3800"/>
              </a:lnSpc>
            </a:pPr>
            <a:endParaRPr lang="en-US" sz="4400" dirty="0"/>
          </a:p>
          <a:p>
            <a:pPr marL="742950" indent="-742950">
              <a:lnSpc>
                <a:spcPts val="3800"/>
              </a:lnSpc>
            </a:pPr>
            <a:endParaRPr lang="en-US" sz="5400" dirty="0"/>
          </a:p>
          <a:p>
            <a:pPr marL="742950" indent="-742950">
              <a:lnSpc>
                <a:spcPts val="3800"/>
              </a:lnSpc>
            </a:pPr>
            <a:endParaRPr lang="en-US" sz="4400" dirty="0"/>
          </a:p>
          <a:p>
            <a:pPr marL="742950" indent="-742950">
              <a:lnSpc>
                <a:spcPts val="3800"/>
              </a:lnSpc>
            </a:pPr>
            <a:endParaRPr lang="en-US" sz="5400" dirty="0"/>
          </a:p>
          <a:p>
            <a:pPr marL="742950" indent="-742950">
              <a:lnSpc>
                <a:spcPts val="3800"/>
              </a:lnSpc>
              <a:buFont typeface="Arial" pitchFamily="34" charset="0"/>
              <a:buAutoNum type="arabicPeriod" startAt="7"/>
            </a:pPr>
            <a:endParaRPr lang="en-US" sz="5400" dirty="0"/>
          </a:p>
          <a:p>
            <a:pPr marL="742950" indent="-742950">
              <a:lnSpc>
                <a:spcPts val="3800"/>
              </a:lnSpc>
              <a:buAutoNum type="arabicPeriod" startAt="7"/>
            </a:pPr>
            <a:endParaRPr lang="en-US" sz="4400" dirty="0"/>
          </a:p>
          <a:p>
            <a:pPr marL="742950" indent="-742950">
              <a:lnSpc>
                <a:spcPts val="3800"/>
              </a:lnSpc>
            </a:pPr>
            <a:endParaRPr lang="en-US" sz="5400" dirty="0"/>
          </a:p>
          <a:p>
            <a:pPr marL="742950" indent="-742950">
              <a:lnSpc>
                <a:spcPts val="3800"/>
              </a:lnSpc>
              <a:buFont typeface="+mj-lt"/>
              <a:buAutoNum type="arabicPeriod"/>
            </a:pPr>
            <a:endParaRPr lang="en-US" dirty="0"/>
          </a:p>
          <a:p>
            <a:pPr marL="742950" indent="-742950">
              <a:lnSpc>
                <a:spcPts val="3800"/>
              </a:lnSpc>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p:txBody>
      </p:sp>
      <p:sp>
        <p:nvSpPr>
          <p:cNvPr id="9" name="TextBox 8"/>
          <p:cNvSpPr txBox="1"/>
          <p:nvPr/>
        </p:nvSpPr>
        <p:spPr>
          <a:xfrm>
            <a:off x="6982691" y="762661"/>
            <a:ext cx="4953000" cy="3785652"/>
          </a:xfrm>
          <a:prstGeom prst="rect">
            <a:avLst/>
          </a:prstGeom>
          <a:noFill/>
        </p:spPr>
        <p:txBody>
          <a:bodyPr wrap="square" rtlCol="0">
            <a:spAutoFit/>
          </a:bodyPr>
          <a:lstStyle/>
          <a:p>
            <a:r>
              <a:rPr lang="en-US" sz="4800" b="1" dirty="0">
                <a:solidFill>
                  <a:schemeClr val="bg1"/>
                </a:solidFill>
                <a:effectLst>
                  <a:outerShdw blurRad="38100" dist="38100" dir="2700000" algn="tl">
                    <a:srgbClr val="000000">
                      <a:alpha val="43137"/>
                    </a:srgbClr>
                  </a:outerShdw>
                </a:effectLst>
              </a:rPr>
              <a:t> </a:t>
            </a:r>
            <a:r>
              <a:rPr lang="en-US" sz="4800" b="1" baseline="30000" dirty="0">
                <a:solidFill>
                  <a:schemeClr val="bg1"/>
                </a:solidFill>
                <a:effectLst>
                  <a:outerShdw blurRad="38100" dist="38100" dir="2700000" algn="tl">
                    <a:srgbClr val="000000">
                      <a:alpha val="43137"/>
                    </a:srgbClr>
                  </a:outerShdw>
                </a:effectLst>
              </a:rPr>
              <a:t>27</a:t>
            </a:r>
            <a:r>
              <a:rPr lang="en-US" sz="4800" b="1" dirty="0">
                <a:solidFill>
                  <a:schemeClr val="bg1"/>
                </a:solidFill>
                <a:effectLst>
                  <a:outerShdw blurRad="38100" dist="38100" dir="2700000" algn="tl">
                    <a:srgbClr val="000000">
                      <a:alpha val="43137"/>
                    </a:srgbClr>
                  </a:outerShdw>
                </a:effectLst>
              </a:rPr>
              <a:t> She </a:t>
            </a:r>
            <a:r>
              <a:rPr lang="en-US" sz="4800" b="1" dirty="0">
                <a:solidFill>
                  <a:srgbClr val="FFFF00"/>
                </a:solidFill>
                <a:effectLst>
                  <a:glow rad="127000">
                    <a:schemeClr val="tx1"/>
                  </a:glow>
                  <a:outerShdw blurRad="38100" dist="38100" dir="2700000" algn="tl">
                    <a:srgbClr val="000000">
                      <a:alpha val="43137"/>
                    </a:srgbClr>
                  </a:outerShdw>
                </a:effectLst>
              </a:rPr>
              <a:t>looks</a:t>
            </a:r>
            <a:r>
              <a:rPr lang="en-US" sz="4800" b="1" dirty="0">
                <a:solidFill>
                  <a:schemeClr val="bg1"/>
                </a:solidFill>
                <a:effectLst>
                  <a:glow rad="127000">
                    <a:schemeClr val="tx1"/>
                  </a:glow>
                  <a:outerShdw blurRad="38100" dist="38100" dir="2700000" algn="tl">
                    <a:srgbClr val="000000">
                      <a:alpha val="43137"/>
                    </a:srgbClr>
                  </a:outerShdw>
                </a:effectLst>
              </a:rPr>
              <a:t> </a:t>
            </a:r>
            <a:r>
              <a:rPr lang="en-US" sz="4800" b="1" dirty="0">
                <a:solidFill>
                  <a:schemeClr val="bg1"/>
                </a:solidFill>
                <a:effectLst>
                  <a:outerShdw blurRad="38100" dist="38100" dir="2700000" algn="tl">
                    <a:srgbClr val="000000">
                      <a:alpha val="43137"/>
                    </a:srgbClr>
                  </a:outerShdw>
                </a:effectLst>
              </a:rPr>
              <a:t>well to the ways of her household, and does not eat the bread of idleness. </a:t>
            </a:r>
          </a:p>
        </p:txBody>
      </p:sp>
      <p:pic>
        <p:nvPicPr>
          <p:cNvPr id="10" name="Picture 2"/>
          <p:cNvPicPr>
            <a:picLocks noChangeAspect="1" noChangeArrowheads="1"/>
          </p:cNvPicPr>
          <p:nvPr/>
        </p:nvPicPr>
        <p:blipFill>
          <a:blip r:embed="rId3" cstate="print"/>
          <a:srcRect/>
          <a:stretch>
            <a:fillRect/>
          </a:stretch>
        </p:blipFill>
        <p:spPr bwMode="auto">
          <a:xfrm>
            <a:off x="152400" y="3962400"/>
            <a:ext cx="7646987" cy="3735387"/>
          </a:xfrm>
          <a:prstGeom prst="rect">
            <a:avLst/>
          </a:prstGeom>
          <a:noFill/>
          <a:ln w="9525">
            <a:noFill/>
            <a:miter lim="800000"/>
            <a:headEnd/>
            <a:tailEnd/>
          </a:ln>
          <a:effectLst/>
        </p:spPr>
      </p:pic>
    </p:spTree>
    <p:extLst>
      <p:ext uri="{BB962C8B-B14F-4D97-AF65-F5344CB8AC3E}">
        <p14:creationId xmlns:p14="http://schemas.microsoft.com/office/powerpoint/2010/main" val="201613189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90600" y="762661"/>
            <a:ext cx="3810000" cy="837539"/>
          </a:xfrm>
          <a:prstGeom prst="rect">
            <a:avLst/>
          </a:prstGeom>
          <a:solidFill>
            <a:srgbClr val="8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Praise her for being a good: </a:t>
            </a:r>
            <a:br>
              <a:rPr lang="en-US" dirty="0"/>
            </a:br>
            <a:endParaRPr lang="en-US" dirty="0"/>
          </a:p>
        </p:txBody>
      </p:sp>
      <p:sp>
        <p:nvSpPr>
          <p:cNvPr id="3" name="Content Placeholder 2"/>
          <p:cNvSpPr>
            <a:spLocks noGrp="1"/>
          </p:cNvSpPr>
          <p:nvPr>
            <p:ph idx="1"/>
          </p:nvPr>
        </p:nvSpPr>
        <p:spPr>
          <a:xfrm>
            <a:off x="76200" y="990601"/>
            <a:ext cx="7391400" cy="4373563"/>
          </a:xfrm>
        </p:spPr>
        <p:txBody>
          <a:bodyPr>
            <a:normAutofit/>
          </a:bodyPr>
          <a:lstStyle/>
          <a:p>
            <a:pPr marL="742950" indent="-742950">
              <a:lnSpc>
                <a:spcPts val="3800"/>
              </a:lnSpc>
            </a:pPr>
            <a:r>
              <a:rPr lang="en-US" sz="5400" dirty="0"/>
              <a:t>16. Mother 28</a:t>
            </a:r>
          </a:p>
          <a:p>
            <a:pPr marL="742950" indent="-742950">
              <a:lnSpc>
                <a:spcPts val="3800"/>
              </a:lnSpc>
            </a:pPr>
            <a:endParaRPr lang="en-US" sz="4400" dirty="0"/>
          </a:p>
          <a:p>
            <a:pPr marL="742950" indent="-742950">
              <a:lnSpc>
                <a:spcPts val="3800"/>
              </a:lnSpc>
            </a:pPr>
            <a:endParaRPr lang="en-US" sz="5400" dirty="0"/>
          </a:p>
          <a:p>
            <a:pPr marL="742950" indent="-742950">
              <a:lnSpc>
                <a:spcPts val="3800"/>
              </a:lnSpc>
            </a:pPr>
            <a:endParaRPr lang="en-US" sz="4400" dirty="0"/>
          </a:p>
          <a:p>
            <a:pPr marL="742950" indent="-742950">
              <a:lnSpc>
                <a:spcPts val="3800"/>
              </a:lnSpc>
            </a:pPr>
            <a:endParaRPr lang="en-US" sz="5400" dirty="0"/>
          </a:p>
          <a:p>
            <a:pPr marL="742950" indent="-742950">
              <a:lnSpc>
                <a:spcPts val="3800"/>
              </a:lnSpc>
              <a:buFont typeface="Arial" pitchFamily="34" charset="0"/>
              <a:buAutoNum type="arabicPeriod" startAt="7"/>
            </a:pPr>
            <a:endParaRPr lang="en-US" sz="5400" dirty="0"/>
          </a:p>
          <a:p>
            <a:pPr marL="742950" indent="-742950">
              <a:lnSpc>
                <a:spcPts val="3800"/>
              </a:lnSpc>
              <a:buAutoNum type="arabicPeriod" startAt="7"/>
            </a:pPr>
            <a:endParaRPr lang="en-US" sz="4400" dirty="0"/>
          </a:p>
          <a:p>
            <a:pPr marL="742950" indent="-742950">
              <a:lnSpc>
                <a:spcPts val="3800"/>
              </a:lnSpc>
            </a:pPr>
            <a:endParaRPr lang="en-US" sz="5400" dirty="0"/>
          </a:p>
          <a:p>
            <a:pPr marL="742950" indent="-742950">
              <a:lnSpc>
                <a:spcPts val="3800"/>
              </a:lnSpc>
              <a:buFont typeface="+mj-lt"/>
              <a:buAutoNum type="arabicPeriod"/>
            </a:pPr>
            <a:endParaRPr lang="en-US" dirty="0"/>
          </a:p>
          <a:p>
            <a:pPr marL="742950" indent="-742950">
              <a:lnSpc>
                <a:spcPts val="3800"/>
              </a:lnSpc>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p:txBody>
      </p:sp>
      <p:sp>
        <p:nvSpPr>
          <p:cNvPr id="9" name="TextBox 8"/>
          <p:cNvSpPr txBox="1"/>
          <p:nvPr/>
        </p:nvSpPr>
        <p:spPr>
          <a:xfrm>
            <a:off x="616527" y="2023220"/>
            <a:ext cx="4953000" cy="2308324"/>
          </a:xfrm>
          <a:prstGeom prst="rect">
            <a:avLst/>
          </a:prstGeom>
          <a:noFill/>
        </p:spPr>
        <p:txBody>
          <a:bodyPr wrap="square" rtlCol="0">
            <a:spAutoFit/>
          </a:bodyPr>
          <a:lstStyle/>
          <a:p>
            <a:r>
              <a:rPr lang="en-US" sz="4800" b="1" dirty="0">
                <a:solidFill>
                  <a:schemeClr val="bg1"/>
                </a:solidFill>
                <a:effectLst>
                  <a:outerShdw blurRad="38100" dist="38100" dir="2700000" algn="tl">
                    <a:srgbClr val="000000">
                      <a:alpha val="43137"/>
                    </a:srgbClr>
                  </a:outerShdw>
                </a:effectLst>
              </a:rPr>
              <a:t>  </a:t>
            </a:r>
            <a:r>
              <a:rPr lang="en-US" sz="4800" b="1" baseline="30000" dirty="0">
                <a:solidFill>
                  <a:schemeClr val="bg1"/>
                </a:solidFill>
                <a:effectLst>
                  <a:outerShdw blurRad="38100" dist="38100" dir="2700000" algn="tl">
                    <a:srgbClr val="000000">
                      <a:alpha val="43137"/>
                    </a:srgbClr>
                  </a:outerShdw>
                </a:effectLst>
              </a:rPr>
              <a:t>28</a:t>
            </a:r>
            <a:r>
              <a:rPr lang="en-US" sz="4800" b="1" dirty="0">
                <a:solidFill>
                  <a:schemeClr val="bg1"/>
                </a:solidFill>
                <a:effectLst>
                  <a:outerShdw blurRad="38100" dist="38100" dir="2700000" algn="tl">
                    <a:srgbClr val="000000">
                      <a:alpha val="43137"/>
                    </a:srgbClr>
                  </a:outerShdw>
                </a:effectLst>
              </a:rPr>
              <a:t> Her </a:t>
            </a:r>
            <a:r>
              <a:rPr lang="en-US" sz="4800" b="1" u="sng" dirty="0">
                <a:solidFill>
                  <a:srgbClr val="FFFF00"/>
                </a:solidFill>
                <a:effectLst>
                  <a:glow rad="127000">
                    <a:schemeClr val="tx1"/>
                  </a:glow>
                  <a:outerShdw blurRad="38100" dist="38100" dir="2700000" algn="tl">
                    <a:srgbClr val="000000">
                      <a:alpha val="43137"/>
                    </a:srgbClr>
                  </a:outerShdw>
                </a:effectLst>
              </a:rPr>
              <a:t>children</a:t>
            </a:r>
            <a:r>
              <a:rPr lang="en-US" sz="4800" b="1" dirty="0">
                <a:solidFill>
                  <a:srgbClr val="FFFF00"/>
                </a:solidFill>
                <a:effectLst>
                  <a:outerShdw blurRad="38100" dist="38100" dir="2700000" algn="tl">
                    <a:srgbClr val="000000">
                      <a:alpha val="43137"/>
                    </a:srgbClr>
                  </a:outerShdw>
                </a:effectLst>
              </a:rPr>
              <a:t> </a:t>
            </a:r>
            <a:r>
              <a:rPr lang="en-US" sz="4800" b="1" dirty="0">
                <a:solidFill>
                  <a:schemeClr val="bg1"/>
                </a:solidFill>
                <a:effectLst>
                  <a:outerShdw blurRad="38100" dist="38100" dir="2700000" algn="tl">
                    <a:srgbClr val="000000">
                      <a:alpha val="43137"/>
                    </a:srgbClr>
                  </a:outerShdw>
                </a:effectLst>
              </a:rPr>
              <a:t>arise and call her blessed; (NIV) </a:t>
            </a:r>
          </a:p>
        </p:txBody>
      </p:sp>
      <p:pic>
        <p:nvPicPr>
          <p:cNvPr id="8" name="Picture 2"/>
          <p:cNvPicPr>
            <a:picLocks noChangeAspect="1" noChangeArrowheads="1"/>
          </p:cNvPicPr>
          <p:nvPr/>
        </p:nvPicPr>
        <p:blipFill>
          <a:blip r:embed="rId3" cstate="print"/>
          <a:srcRect/>
          <a:stretch>
            <a:fillRect/>
          </a:stretch>
        </p:blipFill>
        <p:spPr bwMode="auto">
          <a:xfrm>
            <a:off x="4644075" y="990601"/>
            <a:ext cx="7326252" cy="6102295"/>
          </a:xfrm>
          <a:prstGeom prst="rect">
            <a:avLst/>
          </a:prstGeom>
          <a:noFill/>
          <a:ln w="9525">
            <a:noFill/>
            <a:miter lim="800000"/>
            <a:headEnd/>
            <a:tailEnd/>
          </a:ln>
          <a:effectLst/>
        </p:spPr>
      </p:pic>
    </p:spTree>
    <p:extLst>
      <p:ext uri="{BB962C8B-B14F-4D97-AF65-F5344CB8AC3E}">
        <p14:creationId xmlns:p14="http://schemas.microsoft.com/office/powerpoint/2010/main" val="39668533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90600" y="762661"/>
            <a:ext cx="3810000" cy="1599539"/>
          </a:xfrm>
          <a:prstGeom prst="rect">
            <a:avLst/>
          </a:prstGeom>
          <a:solidFill>
            <a:srgbClr val="8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Praise her for being a good: </a:t>
            </a:r>
            <a:br>
              <a:rPr lang="en-US" dirty="0"/>
            </a:br>
            <a:endParaRPr lang="en-US" dirty="0"/>
          </a:p>
        </p:txBody>
      </p:sp>
      <p:sp>
        <p:nvSpPr>
          <p:cNvPr id="3" name="Content Placeholder 2"/>
          <p:cNvSpPr>
            <a:spLocks noGrp="1"/>
          </p:cNvSpPr>
          <p:nvPr>
            <p:ph idx="1"/>
          </p:nvPr>
        </p:nvSpPr>
        <p:spPr>
          <a:xfrm>
            <a:off x="76200" y="990601"/>
            <a:ext cx="7391400" cy="4373563"/>
          </a:xfrm>
        </p:spPr>
        <p:txBody>
          <a:bodyPr>
            <a:normAutofit/>
          </a:bodyPr>
          <a:lstStyle/>
          <a:p>
            <a:pPr marL="742950" indent="-742950">
              <a:lnSpc>
                <a:spcPts val="3800"/>
              </a:lnSpc>
            </a:pPr>
            <a:r>
              <a:rPr lang="en-US" sz="5400" dirty="0"/>
              <a:t>16. Mother 28</a:t>
            </a:r>
          </a:p>
          <a:p>
            <a:pPr marL="742950" indent="-742950">
              <a:lnSpc>
                <a:spcPts val="3800"/>
              </a:lnSpc>
            </a:pPr>
            <a:r>
              <a:rPr lang="en-US" sz="5400" dirty="0"/>
              <a:t>17. Spouse 28</a:t>
            </a:r>
          </a:p>
          <a:p>
            <a:pPr marL="742950" indent="-742950">
              <a:lnSpc>
                <a:spcPts val="3800"/>
              </a:lnSpc>
            </a:pPr>
            <a:endParaRPr lang="en-US" sz="5400" dirty="0"/>
          </a:p>
          <a:p>
            <a:pPr marL="742950" indent="-742950">
              <a:lnSpc>
                <a:spcPts val="3800"/>
              </a:lnSpc>
            </a:pPr>
            <a:endParaRPr lang="en-US" sz="4400" dirty="0"/>
          </a:p>
          <a:p>
            <a:pPr marL="742950" indent="-742950">
              <a:lnSpc>
                <a:spcPts val="3800"/>
              </a:lnSpc>
            </a:pPr>
            <a:endParaRPr lang="en-US" sz="5400" dirty="0"/>
          </a:p>
          <a:p>
            <a:pPr marL="742950" indent="-742950">
              <a:lnSpc>
                <a:spcPts val="3800"/>
              </a:lnSpc>
            </a:pPr>
            <a:endParaRPr lang="en-US" sz="4400" dirty="0"/>
          </a:p>
          <a:p>
            <a:pPr marL="742950" indent="-742950">
              <a:lnSpc>
                <a:spcPts val="3800"/>
              </a:lnSpc>
            </a:pPr>
            <a:endParaRPr lang="en-US" sz="5400" dirty="0"/>
          </a:p>
          <a:p>
            <a:pPr marL="742950" indent="-742950">
              <a:lnSpc>
                <a:spcPts val="3800"/>
              </a:lnSpc>
              <a:buFont typeface="Arial" pitchFamily="34" charset="0"/>
              <a:buAutoNum type="arabicPeriod" startAt="7"/>
            </a:pPr>
            <a:endParaRPr lang="en-US" sz="5400" dirty="0"/>
          </a:p>
          <a:p>
            <a:pPr marL="742950" indent="-742950">
              <a:lnSpc>
                <a:spcPts val="3800"/>
              </a:lnSpc>
              <a:buAutoNum type="arabicPeriod" startAt="7"/>
            </a:pPr>
            <a:endParaRPr lang="en-US" sz="4400" dirty="0"/>
          </a:p>
          <a:p>
            <a:pPr marL="742950" indent="-742950">
              <a:lnSpc>
                <a:spcPts val="3800"/>
              </a:lnSpc>
            </a:pPr>
            <a:endParaRPr lang="en-US" sz="5400" dirty="0"/>
          </a:p>
          <a:p>
            <a:pPr marL="742950" indent="-742950">
              <a:lnSpc>
                <a:spcPts val="3800"/>
              </a:lnSpc>
              <a:buFont typeface="+mj-lt"/>
              <a:buAutoNum type="arabicPeriod"/>
            </a:pPr>
            <a:endParaRPr lang="en-US" dirty="0"/>
          </a:p>
          <a:p>
            <a:pPr marL="742950" indent="-742950">
              <a:lnSpc>
                <a:spcPts val="3800"/>
              </a:lnSpc>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p:txBody>
      </p:sp>
      <p:sp>
        <p:nvSpPr>
          <p:cNvPr id="9" name="TextBox 8"/>
          <p:cNvSpPr txBox="1"/>
          <p:nvPr/>
        </p:nvSpPr>
        <p:spPr>
          <a:xfrm>
            <a:off x="838200" y="3078163"/>
            <a:ext cx="4953000" cy="2308324"/>
          </a:xfrm>
          <a:prstGeom prst="rect">
            <a:avLst/>
          </a:prstGeom>
          <a:noFill/>
        </p:spPr>
        <p:txBody>
          <a:bodyPr wrap="square" rtlCol="0">
            <a:spAutoFit/>
          </a:bodyPr>
          <a:lstStyle/>
          <a:p>
            <a:r>
              <a:rPr lang="en-US" sz="4800" b="1" dirty="0">
                <a:solidFill>
                  <a:schemeClr val="bg1"/>
                </a:solidFill>
                <a:effectLst>
                  <a:outerShdw blurRad="38100" dist="38100" dir="2700000" algn="tl">
                    <a:srgbClr val="000000">
                      <a:alpha val="43137"/>
                    </a:srgbClr>
                  </a:outerShdw>
                </a:effectLst>
              </a:rPr>
              <a:t>  </a:t>
            </a:r>
            <a:r>
              <a:rPr lang="en-US" sz="4800" b="1" baseline="30000" dirty="0">
                <a:solidFill>
                  <a:schemeClr val="bg1"/>
                </a:solidFill>
              </a:rPr>
              <a:t>28</a:t>
            </a:r>
            <a:r>
              <a:rPr lang="en-US" sz="4800" b="1" dirty="0">
                <a:solidFill>
                  <a:schemeClr val="bg1"/>
                </a:solidFill>
              </a:rPr>
              <a:t>  her </a:t>
            </a:r>
            <a:r>
              <a:rPr lang="en-US" sz="4800" b="1" dirty="0">
                <a:solidFill>
                  <a:srgbClr val="FFFF00"/>
                </a:solidFill>
                <a:effectLst>
                  <a:glow rad="127000">
                    <a:schemeClr val="tx1"/>
                  </a:glow>
                </a:effectLst>
              </a:rPr>
              <a:t>husband</a:t>
            </a:r>
            <a:r>
              <a:rPr lang="en-US" sz="4800" b="1" dirty="0">
                <a:solidFill>
                  <a:schemeClr val="bg1"/>
                </a:solidFill>
              </a:rPr>
              <a:t> too, and he praises her:</a:t>
            </a:r>
          </a:p>
        </p:txBody>
      </p:sp>
      <p:pic>
        <p:nvPicPr>
          <p:cNvPr id="10" name="Picture 9"/>
          <p:cNvPicPr>
            <a:picLocks noChangeAspect="1" noChangeArrowheads="1"/>
          </p:cNvPicPr>
          <p:nvPr/>
        </p:nvPicPr>
        <p:blipFill>
          <a:blip r:embed="rId3" cstate="print"/>
          <a:srcRect/>
          <a:stretch>
            <a:fillRect/>
          </a:stretch>
        </p:blipFill>
        <p:spPr bwMode="auto">
          <a:xfrm>
            <a:off x="4646274" y="762000"/>
            <a:ext cx="8998875" cy="7467599"/>
          </a:xfrm>
          <a:prstGeom prst="rect">
            <a:avLst/>
          </a:prstGeom>
          <a:noFill/>
          <a:ln w="9525">
            <a:noFill/>
            <a:miter lim="800000"/>
            <a:headEnd/>
            <a:tailEnd/>
          </a:ln>
          <a:effectLst/>
        </p:spPr>
      </p:pic>
    </p:spTree>
    <p:extLst>
      <p:ext uri="{BB962C8B-B14F-4D97-AF65-F5344CB8AC3E}">
        <p14:creationId xmlns:p14="http://schemas.microsoft.com/office/powerpoint/2010/main" val="257639059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90600" y="762661"/>
            <a:ext cx="3810000" cy="2293179"/>
          </a:xfrm>
          <a:prstGeom prst="rect">
            <a:avLst/>
          </a:prstGeom>
          <a:solidFill>
            <a:srgbClr val="8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Praise her for being a good: </a:t>
            </a:r>
            <a:br>
              <a:rPr lang="en-US" dirty="0"/>
            </a:br>
            <a:endParaRPr lang="en-US" dirty="0"/>
          </a:p>
        </p:txBody>
      </p:sp>
      <p:sp>
        <p:nvSpPr>
          <p:cNvPr id="3" name="Content Placeholder 2"/>
          <p:cNvSpPr>
            <a:spLocks noGrp="1"/>
          </p:cNvSpPr>
          <p:nvPr>
            <p:ph idx="1"/>
          </p:nvPr>
        </p:nvSpPr>
        <p:spPr>
          <a:xfrm>
            <a:off x="76200" y="990601"/>
            <a:ext cx="7391400" cy="4373563"/>
          </a:xfrm>
        </p:spPr>
        <p:txBody>
          <a:bodyPr>
            <a:normAutofit/>
          </a:bodyPr>
          <a:lstStyle/>
          <a:p>
            <a:pPr marL="742950" indent="-742950">
              <a:lnSpc>
                <a:spcPts val="3800"/>
              </a:lnSpc>
            </a:pPr>
            <a:r>
              <a:rPr lang="en-US" sz="5400" dirty="0"/>
              <a:t>16. Mother 28</a:t>
            </a:r>
          </a:p>
          <a:p>
            <a:pPr marL="742950" indent="-742950">
              <a:lnSpc>
                <a:spcPts val="3800"/>
              </a:lnSpc>
            </a:pPr>
            <a:r>
              <a:rPr lang="en-US" sz="5400" dirty="0"/>
              <a:t>17. Spouse 28</a:t>
            </a:r>
          </a:p>
          <a:p>
            <a:pPr marL="742950" indent="-742950">
              <a:lnSpc>
                <a:spcPts val="3800"/>
              </a:lnSpc>
            </a:pPr>
            <a:r>
              <a:rPr lang="en-US" sz="5400" dirty="0"/>
              <a:t>18. Model  29</a:t>
            </a:r>
          </a:p>
          <a:p>
            <a:pPr marL="742950" indent="-742950">
              <a:lnSpc>
                <a:spcPts val="3800"/>
              </a:lnSpc>
            </a:pPr>
            <a:endParaRPr lang="en-US" sz="5400" dirty="0"/>
          </a:p>
          <a:p>
            <a:pPr marL="742950" indent="-742950">
              <a:lnSpc>
                <a:spcPts val="3800"/>
              </a:lnSpc>
            </a:pPr>
            <a:endParaRPr lang="en-US" sz="5400" dirty="0"/>
          </a:p>
          <a:p>
            <a:pPr marL="742950" indent="-742950">
              <a:lnSpc>
                <a:spcPts val="3800"/>
              </a:lnSpc>
            </a:pPr>
            <a:endParaRPr lang="en-US" sz="4400" dirty="0"/>
          </a:p>
          <a:p>
            <a:pPr marL="742950" indent="-742950">
              <a:lnSpc>
                <a:spcPts val="3800"/>
              </a:lnSpc>
            </a:pPr>
            <a:endParaRPr lang="en-US" sz="5400" dirty="0"/>
          </a:p>
          <a:p>
            <a:pPr marL="742950" indent="-742950">
              <a:lnSpc>
                <a:spcPts val="3800"/>
              </a:lnSpc>
            </a:pPr>
            <a:endParaRPr lang="en-US" sz="4400" dirty="0"/>
          </a:p>
          <a:p>
            <a:pPr marL="742950" indent="-742950">
              <a:lnSpc>
                <a:spcPts val="3800"/>
              </a:lnSpc>
            </a:pPr>
            <a:endParaRPr lang="en-US" sz="5400" dirty="0"/>
          </a:p>
          <a:p>
            <a:pPr marL="742950" indent="-742950">
              <a:lnSpc>
                <a:spcPts val="3800"/>
              </a:lnSpc>
              <a:buFont typeface="Arial" pitchFamily="34" charset="0"/>
              <a:buAutoNum type="arabicPeriod" startAt="7"/>
            </a:pPr>
            <a:endParaRPr lang="en-US" sz="5400" dirty="0"/>
          </a:p>
          <a:p>
            <a:pPr marL="742950" indent="-742950">
              <a:lnSpc>
                <a:spcPts val="3800"/>
              </a:lnSpc>
              <a:buAutoNum type="arabicPeriod" startAt="7"/>
            </a:pPr>
            <a:endParaRPr lang="en-US" sz="4400" dirty="0"/>
          </a:p>
          <a:p>
            <a:pPr marL="742950" indent="-742950">
              <a:lnSpc>
                <a:spcPts val="3800"/>
              </a:lnSpc>
            </a:pPr>
            <a:endParaRPr lang="en-US" sz="5400" dirty="0"/>
          </a:p>
          <a:p>
            <a:pPr marL="742950" indent="-742950">
              <a:lnSpc>
                <a:spcPts val="3800"/>
              </a:lnSpc>
              <a:buFont typeface="+mj-lt"/>
              <a:buAutoNum type="arabicPeriod"/>
            </a:pPr>
            <a:endParaRPr lang="en-US" dirty="0"/>
          </a:p>
          <a:p>
            <a:pPr marL="742950" indent="-742950">
              <a:lnSpc>
                <a:spcPts val="3800"/>
              </a:lnSpc>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p:txBody>
      </p:sp>
      <p:sp>
        <p:nvSpPr>
          <p:cNvPr id="9" name="TextBox 8"/>
          <p:cNvSpPr txBox="1"/>
          <p:nvPr/>
        </p:nvSpPr>
        <p:spPr>
          <a:xfrm>
            <a:off x="969818" y="3771803"/>
            <a:ext cx="6019800" cy="2308324"/>
          </a:xfrm>
          <a:prstGeom prst="rect">
            <a:avLst/>
          </a:prstGeom>
          <a:noFill/>
        </p:spPr>
        <p:txBody>
          <a:bodyPr wrap="square" rtlCol="0">
            <a:spAutoFit/>
          </a:bodyPr>
          <a:lstStyle/>
          <a:p>
            <a:r>
              <a:rPr lang="en-US" sz="4800" b="1" dirty="0">
                <a:solidFill>
                  <a:schemeClr val="bg1"/>
                </a:solidFill>
                <a:effectLst>
                  <a:outerShdw blurRad="38100" dist="38100" dir="2700000" algn="tl">
                    <a:srgbClr val="000000">
                      <a:alpha val="43137"/>
                    </a:srgbClr>
                  </a:outerShdw>
                </a:effectLst>
              </a:rPr>
              <a:t> </a:t>
            </a:r>
            <a:r>
              <a:rPr lang="en-US" sz="4800" b="1" baseline="30000" dirty="0">
                <a:solidFill>
                  <a:schemeClr val="bg1"/>
                </a:solidFill>
                <a:effectLst>
                  <a:outerShdw blurRad="38100" dist="38100" dir="2700000" algn="tl">
                    <a:srgbClr val="000000">
                      <a:alpha val="43137"/>
                    </a:srgbClr>
                  </a:outerShdw>
                </a:effectLst>
              </a:rPr>
              <a:t>29</a:t>
            </a:r>
            <a:r>
              <a:rPr lang="en-US" sz="4800" b="1" dirty="0">
                <a:solidFill>
                  <a:schemeClr val="bg1"/>
                </a:solidFill>
                <a:effectLst>
                  <a:outerShdw blurRad="38100" dist="38100" dir="2700000" algn="tl">
                    <a:srgbClr val="000000">
                      <a:alpha val="43137"/>
                    </a:srgbClr>
                  </a:outerShdw>
                </a:effectLst>
              </a:rPr>
              <a:t> "Many women have done excellently, but you </a:t>
            </a:r>
            <a:r>
              <a:rPr lang="en-US" sz="4800" b="1" dirty="0">
                <a:solidFill>
                  <a:srgbClr val="FFFF00"/>
                </a:solidFill>
                <a:effectLst>
                  <a:glow rad="127000">
                    <a:schemeClr val="tx1"/>
                  </a:glow>
                  <a:outerShdw blurRad="38100" dist="38100" dir="2700000" algn="tl">
                    <a:srgbClr val="000000">
                      <a:alpha val="43137"/>
                    </a:srgbClr>
                  </a:outerShdw>
                </a:effectLst>
              </a:rPr>
              <a:t>surpass</a:t>
            </a:r>
            <a:r>
              <a:rPr lang="en-US" sz="4800" b="1" dirty="0">
                <a:solidFill>
                  <a:schemeClr val="bg1"/>
                </a:solidFill>
                <a:effectLst>
                  <a:glow rad="127000">
                    <a:schemeClr val="tx1"/>
                  </a:glow>
                  <a:outerShdw blurRad="38100" dist="38100" dir="2700000" algn="tl">
                    <a:srgbClr val="000000">
                      <a:alpha val="43137"/>
                    </a:srgbClr>
                  </a:outerShdw>
                </a:effectLst>
              </a:rPr>
              <a:t> </a:t>
            </a:r>
            <a:r>
              <a:rPr lang="en-US" sz="4800" b="1" dirty="0">
                <a:solidFill>
                  <a:schemeClr val="bg1"/>
                </a:solidFill>
                <a:effectLst>
                  <a:outerShdw blurRad="38100" dist="38100" dir="2700000" algn="tl">
                    <a:srgbClr val="000000">
                      <a:alpha val="43137"/>
                    </a:srgbClr>
                  </a:outerShdw>
                </a:effectLst>
              </a:rPr>
              <a:t>them all."</a:t>
            </a:r>
          </a:p>
        </p:txBody>
      </p:sp>
      <p:pic>
        <p:nvPicPr>
          <p:cNvPr id="8" name="Picture 2"/>
          <p:cNvPicPr>
            <a:picLocks noChangeAspect="1" noChangeArrowheads="1"/>
          </p:cNvPicPr>
          <p:nvPr/>
        </p:nvPicPr>
        <p:blipFill>
          <a:blip r:embed="rId3" cstate="print"/>
          <a:srcRect/>
          <a:stretch>
            <a:fillRect/>
          </a:stretch>
        </p:blipFill>
        <p:spPr bwMode="auto">
          <a:xfrm>
            <a:off x="7239000" y="867706"/>
            <a:ext cx="3810000" cy="5997221"/>
          </a:xfrm>
          <a:prstGeom prst="rect">
            <a:avLst/>
          </a:prstGeom>
          <a:noFill/>
          <a:ln w="9525">
            <a:noFill/>
            <a:miter lim="800000"/>
            <a:headEnd/>
            <a:tailEnd/>
          </a:ln>
          <a:effectLst/>
        </p:spPr>
      </p:pic>
    </p:spTree>
    <p:extLst>
      <p:ext uri="{BB962C8B-B14F-4D97-AF65-F5344CB8AC3E}">
        <p14:creationId xmlns:p14="http://schemas.microsoft.com/office/powerpoint/2010/main" val="1876960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90600" y="762661"/>
            <a:ext cx="4048991" cy="2894940"/>
          </a:xfrm>
          <a:prstGeom prst="rect">
            <a:avLst/>
          </a:prstGeom>
          <a:solidFill>
            <a:srgbClr val="8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Praise her for being a good: </a:t>
            </a:r>
            <a:br>
              <a:rPr lang="en-US" dirty="0"/>
            </a:br>
            <a:endParaRPr lang="en-US" dirty="0"/>
          </a:p>
        </p:txBody>
      </p:sp>
      <p:sp>
        <p:nvSpPr>
          <p:cNvPr id="3" name="Content Placeholder 2"/>
          <p:cNvSpPr>
            <a:spLocks noGrp="1"/>
          </p:cNvSpPr>
          <p:nvPr>
            <p:ph idx="1"/>
          </p:nvPr>
        </p:nvSpPr>
        <p:spPr>
          <a:xfrm>
            <a:off x="76200" y="990601"/>
            <a:ext cx="7391400" cy="4373563"/>
          </a:xfrm>
        </p:spPr>
        <p:txBody>
          <a:bodyPr>
            <a:normAutofit/>
          </a:bodyPr>
          <a:lstStyle/>
          <a:p>
            <a:pPr marL="742950" indent="-742950">
              <a:lnSpc>
                <a:spcPts val="3800"/>
              </a:lnSpc>
            </a:pPr>
            <a:r>
              <a:rPr lang="en-US" sz="5400" dirty="0"/>
              <a:t>16. Mother 28</a:t>
            </a:r>
          </a:p>
          <a:p>
            <a:pPr marL="742950" indent="-742950">
              <a:lnSpc>
                <a:spcPts val="3800"/>
              </a:lnSpc>
            </a:pPr>
            <a:r>
              <a:rPr lang="en-US" sz="5400" dirty="0"/>
              <a:t>17. Spouse 28</a:t>
            </a:r>
          </a:p>
          <a:p>
            <a:pPr marL="742950" indent="-742950">
              <a:lnSpc>
                <a:spcPts val="3800"/>
              </a:lnSpc>
            </a:pPr>
            <a:r>
              <a:rPr lang="en-US" sz="5400" dirty="0"/>
              <a:t>18. Model  29</a:t>
            </a:r>
          </a:p>
          <a:p>
            <a:pPr marL="742950" indent="-742950">
              <a:lnSpc>
                <a:spcPts val="3800"/>
              </a:lnSpc>
            </a:pPr>
            <a:r>
              <a:rPr lang="en-US" sz="5400" dirty="0"/>
              <a:t>19. Christian  30</a:t>
            </a:r>
          </a:p>
          <a:p>
            <a:pPr marL="742950" indent="-742950">
              <a:lnSpc>
                <a:spcPts val="3800"/>
              </a:lnSpc>
            </a:pPr>
            <a:endParaRPr lang="en-US" sz="5400" dirty="0"/>
          </a:p>
          <a:p>
            <a:pPr marL="742950" indent="-742950">
              <a:lnSpc>
                <a:spcPts val="3800"/>
              </a:lnSpc>
            </a:pPr>
            <a:endParaRPr lang="en-US" sz="5400" dirty="0"/>
          </a:p>
          <a:p>
            <a:pPr marL="742950" indent="-742950">
              <a:lnSpc>
                <a:spcPts val="3800"/>
              </a:lnSpc>
            </a:pPr>
            <a:endParaRPr lang="en-US" sz="5400" dirty="0"/>
          </a:p>
          <a:p>
            <a:pPr marL="742950" indent="-742950">
              <a:lnSpc>
                <a:spcPts val="3800"/>
              </a:lnSpc>
            </a:pPr>
            <a:endParaRPr lang="en-US" sz="4400" dirty="0"/>
          </a:p>
          <a:p>
            <a:pPr marL="742950" indent="-742950">
              <a:lnSpc>
                <a:spcPts val="3800"/>
              </a:lnSpc>
            </a:pPr>
            <a:endParaRPr lang="en-US" sz="5400" dirty="0"/>
          </a:p>
          <a:p>
            <a:pPr marL="742950" indent="-742950">
              <a:lnSpc>
                <a:spcPts val="3800"/>
              </a:lnSpc>
            </a:pPr>
            <a:endParaRPr lang="en-US" sz="4400" dirty="0"/>
          </a:p>
          <a:p>
            <a:pPr marL="742950" indent="-742950">
              <a:lnSpc>
                <a:spcPts val="3800"/>
              </a:lnSpc>
            </a:pPr>
            <a:endParaRPr lang="en-US" sz="5400" dirty="0"/>
          </a:p>
          <a:p>
            <a:pPr marL="742950" indent="-742950">
              <a:lnSpc>
                <a:spcPts val="3800"/>
              </a:lnSpc>
              <a:buFont typeface="Arial" pitchFamily="34" charset="0"/>
              <a:buAutoNum type="arabicPeriod" startAt="7"/>
            </a:pPr>
            <a:endParaRPr lang="en-US" sz="5400" dirty="0"/>
          </a:p>
          <a:p>
            <a:pPr marL="742950" indent="-742950">
              <a:lnSpc>
                <a:spcPts val="3800"/>
              </a:lnSpc>
              <a:buAutoNum type="arabicPeriod" startAt="7"/>
            </a:pPr>
            <a:endParaRPr lang="en-US" sz="4400" dirty="0"/>
          </a:p>
          <a:p>
            <a:pPr marL="742950" indent="-742950">
              <a:lnSpc>
                <a:spcPts val="3800"/>
              </a:lnSpc>
            </a:pPr>
            <a:endParaRPr lang="en-US" sz="5400" dirty="0"/>
          </a:p>
          <a:p>
            <a:pPr marL="742950" indent="-742950">
              <a:lnSpc>
                <a:spcPts val="3800"/>
              </a:lnSpc>
              <a:buFont typeface="+mj-lt"/>
              <a:buAutoNum type="arabicPeriod"/>
            </a:pPr>
            <a:endParaRPr lang="en-US" dirty="0"/>
          </a:p>
          <a:p>
            <a:pPr marL="742950" indent="-742950">
              <a:lnSpc>
                <a:spcPts val="3800"/>
              </a:lnSpc>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p:txBody>
      </p:sp>
      <p:sp>
        <p:nvSpPr>
          <p:cNvPr id="9" name="TextBox 8"/>
          <p:cNvSpPr txBox="1"/>
          <p:nvPr/>
        </p:nvSpPr>
        <p:spPr>
          <a:xfrm>
            <a:off x="904009" y="3543863"/>
            <a:ext cx="7793182" cy="3046988"/>
          </a:xfrm>
          <a:prstGeom prst="rect">
            <a:avLst/>
          </a:prstGeom>
          <a:noFill/>
        </p:spPr>
        <p:txBody>
          <a:bodyPr wrap="square" rtlCol="0">
            <a:spAutoFit/>
          </a:bodyPr>
          <a:lstStyle/>
          <a:p>
            <a:r>
              <a:rPr lang="en-US" sz="4800" b="1" dirty="0">
                <a:solidFill>
                  <a:schemeClr val="bg1"/>
                </a:solidFill>
                <a:effectLst>
                  <a:outerShdw blurRad="38100" dist="38100" dir="2700000" algn="tl">
                    <a:srgbClr val="000000">
                      <a:alpha val="43137"/>
                    </a:srgbClr>
                  </a:outerShdw>
                </a:effectLst>
              </a:rPr>
              <a:t> </a:t>
            </a:r>
            <a:r>
              <a:rPr lang="en-US" sz="4800" b="1" baseline="30000" dirty="0">
                <a:solidFill>
                  <a:schemeClr val="bg1"/>
                </a:solidFill>
                <a:effectLst>
                  <a:outerShdw blurRad="38100" dist="38100" dir="2700000" algn="tl">
                    <a:srgbClr val="000000">
                      <a:alpha val="43137"/>
                    </a:srgbClr>
                  </a:outerShdw>
                </a:effectLst>
              </a:rPr>
              <a:t>30</a:t>
            </a:r>
            <a:r>
              <a:rPr lang="en-US" sz="4800" b="1" dirty="0">
                <a:solidFill>
                  <a:schemeClr val="bg1"/>
                </a:solidFill>
                <a:effectLst>
                  <a:outerShdw blurRad="38100" dist="38100" dir="2700000" algn="tl">
                    <a:srgbClr val="000000">
                      <a:alpha val="43137"/>
                    </a:srgbClr>
                  </a:outerShdw>
                </a:effectLst>
              </a:rPr>
              <a:t> Charm is deceitful, and beauty is vain, but a woman who </a:t>
            </a:r>
            <a:r>
              <a:rPr lang="en-US" sz="4800" b="1" dirty="0">
                <a:solidFill>
                  <a:srgbClr val="FFFF00"/>
                </a:solidFill>
                <a:effectLst>
                  <a:glow rad="127000">
                    <a:schemeClr val="tx1"/>
                  </a:glow>
                  <a:outerShdw blurRad="38100" dist="38100" dir="2700000" algn="tl">
                    <a:srgbClr val="000000">
                      <a:alpha val="43137"/>
                    </a:srgbClr>
                  </a:outerShdw>
                </a:effectLst>
              </a:rPr>
              <a:t>fears the LORD </a:t>
            </a:r>
            <a:r>
              <a:rPr lang="en-US" sz="4800" b="1" dirty="0">
                <a:solidFill>
                  <a:schemeClr val="bg1"/>
                </a:solidFill>
                <a:effectLst>
                  <a:outerShdw blurRad="38100" dist="38100" dir="2700000" algn="tl">
                    <a:srgbClr val="000000">
                      <a:alpha val="43137"/>
                    </a:srgbClr>
                  </a:outerShdw>
                </a:effectLst>
              </a:rPr>
              <a:t>is to be praised. </a:t>
            </a:r>
          </a:p>
        </p:txBody>
      </p:sp>
      <p:pic>
        <p:nvPicPr>
          <p:cNvPr id="10" name="Picture 2"/>
          <p:cNvPicPr>
            <a:picLocks noChangeAspect="1" noChangeArrowheads="1"/>
          </p:cNvPicPr>
          <p:nvPr/>
        </p:nvPicPr>
        <p:blipFill>
          <a:blip r:embed="rId3" cstate="print"/>
          <a:srcRect r="16244"/>
          <a:stretch>
            <a:fillRect/>
          </a:stretch>
        </p:blipFill>
        <p:spPr bwMode="auto">
          <a:xfrm>
            <a:off x="8534400" y="838200"/>
            <a:ext cx="3657600" cy="6019800"/>
          </a:xfrm>
          <a:prstGeom prst="rect">
            <a:avLst/>
          </a:prstGeom>
          <a:noFill/>
          <a:ln w="9525">
            <a:noFill/>
            <a:miter lim="800000"/>
            <a:headEnd/>
            <a:tailEnd/>
          </a:ln>
          <a:effectLst/>
        </p:spPr>
      </p:pic>
    </p:spTree>
    <p:extLst>
      <p:ext uri="{BB962C8B-B14F-4D97-AF65-F5344CB8AC3E}">
        <p14:creationId xmlns:p14="http://schemas.microsoft.com/office/powerpoint/2010/main" val="303675153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90600" y="762660"/>
            <a:ext cx="4048991" cy="3428339"/>
          </a:xfrm>
          <a:prstGeom prst="rect">
            <a:avLst/>
          </a:prstGeom>
          <a:solidFill>
            <a:srgbClr val="8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t>Praise her for being a good: </a:t>
            </a:r>
            <a:br>
              <a:rPr lang="en-US" dirty="0"/>
            </a:br>
            <a:endParaRPr lang="en-US" dirty="0"/>
          </a:p>
        </p:txBody>
      </p:sp>
      <p:sp>
        <p:nvSpPr>
          <p:cNvPr id="3" name="Content Placeholder 2"/>
          <p:cNvSpPr>
            <a:spLocks noGrp="1"/>
          </p:cNvSpPr>
          <p:nvPr>
            <p:ph idx="1"/>
          </p:nvPr>
        </p:nvSpPr>
        <p:spPr>
          <a:xfrm>
            <a:off x="76200" y="990601"/>
            <a:ext cx="7391400" cy="4373563"/>
          </a:xfrm>
        </p:spPr>
        <p:txBody>
          <a:bodyPr>
            <a:normAutofit/>
          </a:bodyPr>
          <a:lstStyle/>
          <a:p>
            <a:pPr marL="742950" indent="-742950">
              <a:lnSpc>
                <a:spcPts val="3800"/>
              </a:lnSpc>
            </a:pPr>
            <a:r>
              <a:rPr lang="en-US" sz="5400" dirty="0"/>
              <a:t>16. Mother 28</a:t>
            </a:r>
          </a:p>
          <a:p>
            <a:pPr marL="742950" indent="-742950">
              <a:lnSpc>
                <a:spcPts val="3800"/>
              </a:lnSpc>
            </a:pPr>
            <a:r>
              <a:rPr lang="en-US" sz="5400" dirty="0"/>
              <a:t>17. Spouse 28</a:t>
            </a:r>
          </a:p>
          <a:p>
            <a:pPr marL="742950" indent="-742950">
              <a:lnSpc>
                <a:spcPts val="3800"/>
              </a:lnSpc>
            </a:pPr>
            <a:r>
              <a:rPr lang="en-US" sz="5400" dirty="0"/>
              <a:t>18. Model  29</a:t>
            </a:r>
          </a:p>
          <a:p>
            <a:pPr marL="742950" indent="-742950">
              <a:lnSpc>
                <a:spcPts val="3800"/>
              </a:lnSpc>
            </a:pPr>
            <a:r>
              <a:rPr lang="en-US" sz="5400" dirty="0"/>
              <a:t>19. Christian  30</a:t>
            </a:r>
          </a:p>
          <a:p>
            <a:pPr marL="742950" indent="-742950">
              <a:lnSpc>
                <a:spcPts val="3800"/>
              </a:lnSpc>
            </a:pPr>
            <a:r>
              <a:rPr lang="en-US" sz="5400" dirty="0"/>
              <a:t>20.  Witness  </a:t>
            </a:r>
            <a:r>
              <a:rPr lang="en-US" sz="4400" dirty="0"/>
              <a:t>31</a:t>
            </a:r>
          </a:p>
          <a:p>
            <a:pPr marL="742950" indent="-742950">
              <a:lnSpc>
                <a:spcPts val="3800"/>
              </a:lnSpc>
            </a:pPr>
            <a:endParaRPr lang="en-US" sz="5400" dirty="0"/>
          </a:p>
          <a:p>
            <a:pPr marL="742950" indent="-742950">
              <a:lnSpc>
                <a:spcPts val="3800"/>
              </a:lnSpc>
            </a:pPr>
            <a:endParaRPr lang="en-US" sz="5400" dirty="0"/>
          </a:p>
          <a:p>
            <a:pPr marL="742950" indent="-742950">
              <a:lnSpc>
                <a:spcPts val="3800"/>
              </a:lnSpc>
            </a:pPr>
            <a:endParaRPr lang="en-US" sz="5400" dirty="0"/>
          </a:p>
          <a:p>
            <a:pPr marL="742950" indent="-742950">
              <a:lnSpc>
                <a:spcPts val="3800"/>
              </a:lnSpc>
            </a:pPr>
            <a:endParaRPr lang="en-US" sz="5400" dirty="0"/>
          </a:p>
          <a:p>
            <a:pPr marL="742950" indent="-742950">
              <a:lnSpc>
                <a:spcPts val="3800"/>
              </a:lnSpc>
            </a:pPr>
            <a:endParaRPr lang="en-US" sz="4400" dirty="0"/>
          </a:p>
          <a:p>
            <a:pPr marL="742950" indent="-742950">
              <a:lnSpc>
                <a:spcPts val="3800"/>
              </a:lnSpc>
            </a:pPr>
            <a:endParaRPr lang="en-US" sz="5400" dirty="0"/>
          </a:p>
          <a:p>
            <a:pPr marL="742950" indent="-742950">
              <a:lnSpc>
                <a:spcPts val="3800"/>
              </a:lnSpc>
            </a:pPr>
            <a:endParaRPr lang="en-US" sz="4400" dirty="0"/>
          </a:p>
          <a:p>
            <a:pPr marL="742950" indent="-742950">
              <a:lnSpc>
                <a:spcPts val="3800"/>
              </a:lnSpc>
            </a:pPr>
            <a:endParaRPr lang="en-US" sz="5400" dirty="0"/>
          </a:p>
          <a:p>
            <a:pPr marL="742950" indent="-742950">
              <a:lnSpc>
                <a:spcPts val="3800"/>
              </a:lnSpc>
              <a:buFont typeface="Arial" pitchFamily="34" charset="0"/>
              <a:buAutoNum type="arabicPeriod" startAt="7"/>
            </a:pPr>
            <a:endParaRPr lang="en-US" sz="5400" dirty="0"/>
          </a:p>
          <a:p>
            <a:pPr marL="742950" indent="-742950">
              <a:lnSpc>
                <a:spcPts val="3800"/>
              </a:lnSpc>
              <a:buAutoNum type="arabicPeriod" startAt="7"/>
            </a:pPr>
            <a:endParaRPr lang="en-US" sz="4400" dirty="0"/>
          </a:p>
          <a:p>
            <a:pPr marL="742950" indent="-742950">
              <a:lnSpc>
                <a:spcPts val="3800"/>
              </a:lnSpc>
            </a:pPr>
            <a:endParaRPr lang="en-US" sz="5400" dirty="0"/>
          </a:p>
          <a:p>
            <a:pPr marL="742950" indent="-742950">
              <a:lnSpc>
                <a:spcPts val="3800"/>
              </a:lnSpc>
              <a:buFont typeface="+mj-lt"/>
              <a:buAutoNum type="arabicPeriod"/>
            </a:pPr>
            <a:endParaRPr lang="en-US" dirty="0"/>
          </a:p>
          <a:p>
            <a:pPr marL="742950" indent="-742950">
              <a:lnSpc>
                <a:spcPts val="3800"/>
              </a:lnSpc>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a:p>
            <a:pPr marL="742950" indent="-742950">
              <a:buFont typeface="+mj-lt"/>
              <a:buAutoNum type="arabicPeriod"/>
            </a:pPr>
            <a:endParaRPr lang="en-US" dirty="0"/>
          </a:p>
        </p:txBody>
      </p:sp>
      <p:sp>
        <p:nvSpPr>
          <p:cNvPr id="9" name="TextBox 8"/>
          <p:cNvSpPr txBox="1"/>
          <p:nvPr/>
        </p:nvSpPr>
        <p:spPr>
          <a:xfrm>
            <a:off x="457200" y="4145624"/>
            <a:ext cx="8229600" cy="2308324"/>
          </a:xfrm>
          <a:prstGeom prst="rect">
            <a:avLst/>
          </a:prstGeom>
          <a:noFill/>
        </p:spPr>
        <p:txBody>
          <a:bodyPr wrap="square" rtlCol="0">
            <a:spAutoFit/>
          </a:bodyPr>
          <a:lstStyle/>
          <a:p>
            <a:r>
              <a:rPr lang="en-US" sz="4800" b="1" dirty="0">
                <a:solidFill>
                  <a:schemeClr val="bg1"/>
                </a:solidFill>
                <a:effectLst>
                  <a:outerShdw blurRad="38100" dist="38100" dir="2700000" algn="tl">
                    <a:srgbClr val="000000">
                      <a:alpha val="43137"/>
                    </a:srgbClr>
                  </a:outerShdw>
                </a:effectLst>
              </a:rPr>
              <a:t> </a:t>
            </a:r>
            <a:r>
              <a:rPr lang="en-US" sz="4800" b="1" baseline="30000" dirty="0">
                <a:solidFill>
                  <a:schemeClr val="bg1"/>
                </a:solidFill>
                <a:effectLst>
                  <a:outerShdw blurRad="38100" dist="38100" dir="2700000" algn="tl">
                    <a:srgbClr val="000000">
                      <a:alpha val="43137"/>
                    </a:srgbClr>
                  </a:outerShdw>
                </a:effectLst>
              </a:rPr>
              <a:t>31</a:t>
            </a:r>
            <a:r>
              <a:rPr lang="en-US" sz="4800" b="1" dirty="0">
                <a:solidFill>
                  <a:schemeClr val="bg1"/>
                </a:solidFill>
                <a:effectLst>
                  <a:outerShdw blurRad="38100" dist="38100" dir="2700000" algn="tl">
                    <a:srgbClr val="000000">
                      <a:alpha val="43137"/>
                    </a:srgbClr>
                  </a:outerShdw>
                </a:effectLst>
              </a:rPr>
              <a:t> Give her a share in the fruit of her hands, and </a:t>
            </a:r>
            <a:r>
              <a:rPr lang="en-US" sz="4800" b="1" dirty="0">
                <a:solidFill>
                  <a:srgbClr val="FFFF00"/>
                </a:solidFill>
                <a:effectLst>
                  <a:glow rad="127000">
                    <a:schemeClr val="tx1"/>
                  </a:glow>
                  <a:outerShdw blurRad="38100" dist="38100" dir="2700000" algn="tl">
                    <a:srgbClr val="000000">
                      <a:alpha val="43137"/>
                    </a:srgbClr>
                  </a:outerShdw>
                </a:effectLst>
              </a:rPr>
              <a:t>let her works praise her</a:t>
            </a:r>
            <a:r>
              <a:rPr lang="en-US" sz="4800" b="1" dirty="0">
                <a:solidFill>
                  <a:schemeClr val="bg1"/>
                </a:solidFill>
                <a:effectLst>
                  <a:outerShdw blurRad="38100" dist="38100" dir="2700000" algn="tl">
                    <a:srgbClr val="000000">
                      <a:alpha val="43137"/>
                    </a:srgbClr>
                  </a:outerShdw>
                </a:effectLst>
              </a:rPr>
              <a:t> in the city gates. </a:t>
            </a:r>
          </a:p>
        </p:txBody>
      </p:sp>
      <p:pic>
        <p:nvPicPr>
          <p:cNvPr id="8" name="Picture 3"/>
          <p:cNvPicPr>
            <a:picLocks noChangeAspect="1" noChangeArrowheads="1"/>
          </p:cNvPicPr>
          <p:nvPr/>
        </p:nvPicPr>
        <p:blipFill>
          <a:blip r:embed="rId3" cstate="print"/>
          <a:srcRect/>
          <a:stretch>
            <a:fillRect/>
          </a:stretch>
        </p:blipFill>
        <p:spPr bwMode="auto">
          <a:xfrm>
            <a:off x="8610601" y="762661"/>
            <a:ext cx="2971799" cy="6241484"/>
          </a:xfrm>
          <a:prstGeom prst="rect">
            <a:avLst/>
          </a:prstGeom>
          <a:noFill/>
          <a:ln w="9525">
            <a:noFill/>
            <a:miter lim="800000"/>
            <a:headEnd/>
            <a:tailEnd/>
          </a:ln>
          <a:effectLst/>
        </p:spPr>
      </p:pic>
    </p:spTree>
    <p:extLst>
      <p:ext uri="{BB962C8B-B14F-4D97-AF65-F5344CB8AC3E}">
        <p14:creationId xmlns:p14="http://schemas.microsoft.com/office/powerpoint/2010/main" val="6401801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a:t>Praise Her!</a:t>
            </a:r>
          </a:p>
        </p:txBody>
      </p:sp>
      <p:sp>
        <p:nvSpPr>
          <p:cNvPr id="3" name="Content Placeholder 2"/>
          <p:cNvSpPr>
            <a:spLocks noGrp="1"/>
          </p:cNvSpPr>
          <p:nvPr>
            <p:ph idx="1"/>
          </p:nvPr>
        </p:nvSpPr>
        <p:spPr>
          <a:xfrm>
            <a:off x="1905000" y="2286000"/>
            <a:ext cx="8305800" cy="3230564"/>
          </a:xfrm>
        </p:spPr>
        <p:txBody>
          <a:bodyPr>
            <a:normAutofit/>
          </a:bodyPr>
          <a:lstStyle/>
          <a:p>
            <a:pPr algn="ctr"/>
            <a:endParaRPr lang="en-US" sz="5400" dirty="0">
              <a:latin typeface="Sefer AH" pitchFamily="2" charset="0"/>
            </a:endParaRPr>
          </a:p>
          <a:p>
            <a:pPr algn="ctr"/>
            <a:r>
              <a:rPr lang="en-US" sz="6600" dirty="0" err="1">
                <a:latin typeface="Arial" pitchFamily="34" charset="0"/>
                <a:cs typeface="Arial" pitchFamily="34" charset="0"/>
              </a:rPr>
              <a:t>Hallelu</a:t>
            </a:r>
            <a:r>
              <a:rPr lang="en-US" sz="6600" dirty="0">
                <a:latin typeface="Arial" pitchFamily="34" charset="0"/>
                <a:cs typeface="Arial" pitchFamily="34" charset="0"/>
              </a:rPr>
              <a:t>-ha</a:t>
            </a:r>
            <a:br>
              <a:rPr lang="en-US" sz="6600" dirty="0">
                <a:latin typeface="Arial" pitchFamily="34" charset="0"/>
                <a:cs typeface="Arial" pitchFamily="34" charset="0"/>
              </a:rPr>
            </a:br>
            <a:r>
              <a:rPr lang="en-US" sz="6600" dirty="0">
                <a:latin typeface="Arial" pitchFamily="34" charset="0"/>
                <a:cs typeface="Arial" pitchFamily="34" charset="0"/>
              </a:rPr>
              <a:t>Praise her</a:t>
            </a:r>
          </a:p>
        </p:txBody>
      </p:sp>
      <p:pic>
        <p:nvPicPr>
          <p:cNvPr id="5" name="Picture 3"/>
          <p:cNvPicPr>
            <a:picLocks noChangeAspect="1" noChangeArrowheads="1"/>
          </p:cNvPicPr>
          <p:nvPr/>
        </p:nvPicPr>
        <p:blipFill>
          <a:blip r:embed="rId2" cstate="print"/>
          <a:srcRect/>
          <a:stretch>
            <a:fillRect/>
          </a:stretch>
        </p:blipFill>
        <p:spPr bwMode="auto">
          <a:xfrm>
            <a:off x="2133600" y="1828800"/>
            <a:ext cx="8440505" cy="1112512"/>
          </a:xfrm>
          <a:prstGeom prst="rect">
            <a:avLst/>
          </a:prstGeom>
          <a:noFill/>
          <a:ln w="9525">
            <a:noFill/>
            <a:miter lim="800000"/>
            <a:headEnd/>
            <a:tailEnd/>
          </a:ln>
          <a:effectLst/>
        </p:spPr>
      </p:pic>
    </p:spTree>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 me sum up:</a:t>
            </a:r>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Proverbs 31: 10, 28-31</a:t>
            </a:r>
          </a:p>
        </p:txBody>
      </p:sp>
      <p:sp>
        <p:nvSpPr>
          <p:cNvPr id="3" name="Content Placeholder 2"/>
          <p:cNvSpPr>
            <a:spLocks noGrp="1"/>
          </p:cNvSpPr>
          <p:nvPr>
            <p:ph idx="1"/>
          </p:nvPr>
        </p:nvSpPr>
        <p:spPr>
          <a:xfrm>
            <a:off x="304800" y="1600201"/>
            <a:ext cx="11506200" cy="4525963"/>
          </a:xfrm>
        </p:spPr>
        <p:txBody>
          <a:bodyPr>
            <a:noAutofit/>
          </a:bodyPr>
          <a:lstStyle/>
          <a:p>
            <a:pPr marL="457200" indent="-457200">
              <a:lnSpc>
                <a:spcPct val="90000"/>
              </a:lnSpc>
            </a:pPr>
            <a:r>
              <a:rPr lang="en-US" sz="4000" baseline="30000" dirty="0"/>
              <a:t>10</a:t>
            </a:r>
            <a:r>
              <a:rPr lang="en-US" sz="4000" dirty="0"/>
              <a:t> A wife of noble character who can find? She is worth far more than rubies....   </a:t>
            </a:r>
          </a:p>
          <a:p>
            <a:pPr marL="457200" indent="-457200">
              <a:lnSpc>
                <a:spcPct val="90000"/>
              </a:lnSpc>
            </a:pPr>
            <a:r>
              <a:rPr lang="en-US" sz="4000" baseline="30000" dirty="0"/>
              <a:t>28</a:t>
            </a:r>
            <a:r>
              <a:rPr lang="en-US" sz="4000" dirty="0"/>
              <a:t> Her children arise and call her </a:t>
            </a:r>
            <a:r>
              <a:rPr lang="en-US" sz="4000" u="sng" dirty="0">
                <a:solidFill>
                  <a:srgbClr val="FFFF00"/>
                </a:solidFill>
                <a:effectLst>
                  <a:glow rad="228600">
                    <a:srgbClr val="640000">
                      <a:alpha val="40000"/>
                    </a:srgbClr>
                  </a:glow>
                  <a:outerShdw blurRad="38100" dist="38100" dir="2700000" algn="tl">
                    <a:srgbClr val="000000">
                      <a:alpha val="43137"/>
                    </a:srgbClr>
                  </a:outerShdw>
                </a:effectLst>
              </a:rPr>
              <a:t>blessed</a:t>
            </a:r>
            <a:r>
              <a:rPr lang="en-US" sz="4000" dirty="0"/>
              <a:t>; </a:t>
            </a:r>
            <a:r>
              <a:rPr lang="en-US" sz="4000" u="sng" dirty="0">
                <a:effectLst>
                  <a:glow rad="127000">
                    <a:srgbClr val="C00000"/>
                  </a:glow>
                  <a:outerShdw blurRad="38100" dist="38100" dir="2700000" algn="tl">
                    <a:srgbClr val="000000">
                      <a:alpha val="43137"/>
                    </a:srgbClr>
                  </a:outerShdw>
                </a:effectLst>
              </a:rPr>
              <a:t>her husband also</a:t>
            </a:r>
            <a:r>
              <a:rPr lang="en-US" sz="4000" dirty="0"/>
              <a:t>, and he praises her:   </a:t>
            </a:r>
            <a:r>
              <a:rPr lang="en-US" sz="4000" baseline="30000" dirty="0"/>
              <a:t>29</a:t>
            </a:r>
            <a:r>
              <a:rPr lang="en-US" sz="4000" dirty="0"/>
              <a:t> "Many women do noble things, but you surpass them all."  </a:t>
            </a:r>
            <a:r>
              <a:rPr lang="en-US" sz="4000" baseline="30000" dirty="0"/>
              <a:t>30</a:t>
            </a:r>
            <a:r>
              <a:rPr lang="en-US" sz="4000" dirty="0"/>
              <a:t> Charm is deceptive, and beauty is fleeting; but a woman who fears the LORD is to be praised.   </a:t>
            </a:r>
            <a:r>
              <a:rPr lang="en-US" sz="4000" baseline="30000" dirty="0"/>
              <a:t>31</a:t>
            </a:r>
            <a:r>
              <a:rPr lang="en-US" sz="4000" dirty="0"/>
              <a:t> Give her the reward she has earned, and let her works bring her praise at the city gate.</a:t>
            </a:r>
          </a:p>
          <a:p>
            <a:pPr marL="457200" indent="-457200">
              <a:lnSpc>
                <a:spcPct val="90000"/>
              </a:lnSpc>
            </a:pPr>
            <a:r>
              <a:rPr lang="en-US" sz="4000" dirty="0"/>
              <a:t> </a:t>
            </a:r>
          </a:p>
          <a:p>
            <a:pPr>
              <a:lnSpc>
                <a:spcPct val="90000"/>
              </a:lnSpc>
            </a:pPr>
            <a:endParaRPr lang="en-US" sz="4000" dirty="0"/>
          </a:p>
        </p:txBody>
      </p:sp>
    </p:spTree>
    <p:extLst>
      <p:ext uri="{BB962C8B-B14F-4D97-AF65-F5344CB8AC3E}">
        <p14:creationId xmlns:p14="http://schemas.microsoft.com/office/powerpoint/2010/main" val="186063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143000"/>
          </a:xfrm>
        </p:spPr>
        <p:txBody>
          <a:bodyPr/>
          <a:lstStyle/>
          <a:p>
            <a:pPr lvl="0">
              <a:defRPr/>
            </a:pPr>
            <a:r>
              <a:rPr lang="en-US" dirty="0"/>
              <a:t>My First Point was: </a:t>
            </a:r>
          </a:p>
        </p:txBody>
      </p:sp>
      <p:sp>
        <p:nvSpPr>
          <p:cNvPr id="3" name="Content Placeholder 2"/>
          <p:cNvSpPr>
            <a:spLocks noGrp="1"/>
          </p:cNvSpPr>
          <p:nvPr>
            <p:ph idx="1"/>
          </p:nvPr>
        </p:nvSpPr>
        <p:spPr>
          <a:xfrm>
            <a:off x="1981200" y="1166019"/>
            <a:ext cx="8229600" cy="4525963"/>
          </a:xfrm>
        </p:spPr>
        <p:txBody>
          <a:bodyPr>
            <a:noAutofit/>
          </a:bodyPr>
          <a:lstStyle/>
          <a:p>
            <a:pPr marL="1143000" indent="-1143000" algn="ctr">
              <a:buAutoNum type="arabicPeriod"/>
            </a:pPr>
            <a:r>
              <a:rPr lang="en-US" sz="6000" dirty="0"/>
              <a:t>Praise Her!</a:t>
            </a:r>
            <a:br>
              <a:rPr lang="en-US" sz="6000" dirty="0"/>
            </a:br>
            <a:endParaRPr lang="en-US" sz="6000" dirty="0"/>
          </a:p>
        </p:txBody>
      </p:sp>
      <p:sp>
        <p:nvSpPr>
          <p:cNvPr id="4" name="Title 1"/>
          <p:cNvSpPr txBox="1">
            <a:spLocks/>
          </p:cNvSpPr>
          <p:nvPr/>
        </p:nvSpPr>
        <p:spPr>
          <a:xfrm>
            <a:off x="1981200" y="2286000"/>
            <a:ext cx="8229600" cy="1143000"/>
          </a:xfrm>
          <a:prstGeom prst="rect">
            <a:avLst/>
          </a:prstGeom>
        </p:spPr>
        <p:txBody>
          <a:bodyPr vert="horz" lIns="91440" tIns="45720" rIns="91440" bIns="45720" rtlCol="0" anchor="ctr">
            <a:noAutofit/>
          </a:bodyPr>
          <a:lstStyle/>
          <a:p>
            <a:pPr algn="ctr">
              <a:spcBef>
                <a:spcPct val="0"/>
              </a:spcBef>
              <a:defRPr/>
            </a:pPr>
            <a:endParaRPr lang="en-US" sz="5400" b="1" dirty="0">
              <a:solidFill>
                <a:srgbClr val="FFFF00"/>
              </a:solidFill>
              <a:effectLst>
                <a:outerShdw blurRad="38100" dist="38100" dir="2700000" algn="tl">
                  <a:srgbClr val="000000">
                    <a:alpha val="43137"/>
                  </a:srgbClr>
                </a:outerShdw>
              </a:effectLst>
              <a:latin typeface="+mj-lt"/>
              <a:ea typeface="+mj-ea"/>
              <a:cs typeface="+mj-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143000"/>
          </a:xfrm>
        </p:spPr>
        <p:txBody>
          <a:bodyPr/>
          <a:lstStyle/>
          <a:p>
            <a:pPr lvl="0">
              <a:defRPr/>
            </a:pPr>
            <a:r>
              <a:rPr lang="en-US" dirty="0"/>
              <a:t>My First Point was: </a:t>
            </a:r>
          </a:p>
        </p:txBody>
      </p:sp>
      <p:sp>
        <p:nvSpPr>
          <p:cNvPr id="3" name="Content Placeholder 2"/>
          <p:cNvSpPr>
            <a:spLocks noGrp="1"/>
          </p:cNvSpPr>
          <p:nvPr>
            <p:ph idx="1"/>
          </p:nvPr>
        </p:nvSpPr>
        <p:spPr>
          <a:xfrm>
            <a:off x="1981200" y="1166019"/>
            <a:ext cx="8229600" cy="4525963"/>
          </a:xfrm>
        </p:spPr>
        <p:txBody>
          <a:bodyPr>
            <a:noAutofit/>
          </a:bodyPr>
          <a:lstStyle/>
          <a:p>
            <a:pPr marL="1143000" indent="-1143000" algn="ctr">
              <a:buAutoNum type="arabicPeriod"/>
            </a:pPr>
            <a:r>
              <a:rPr lang="en-US" sz="6000" dirty="0"/>
              <a:t>Praise Her!</a:t>
            </a:r>
            <a:br>
              <a:rPr lang="en-US" sz="6000" dirty="0"/>
            </a:br>
            <a:endParaRPr lang="en-US" sz="6000" dirty="0"/>
          </a:p>
          <a:p>
            <a:pPr marL="1143000" indent="-1143000" algn="ctr">
              <a:buAutoNum type="arabicPeriod"/>
            </a:pPr>
            <a:r>
              <a:rPr lang="en-US" sz="6000" dirty="0"/>
              <a:t>Praise Her because...</a:t>
            </a:r>
          </a:p>
        </p:txBody>
      </p:sp>
      <p:sp>
        <p:nvSpPr>
          <p:cNvPr id="4" name="Title 1"/>
          <p:cNvSpPr txBox="1">
            <a:spLocks/>
          </p:cNvSpPr>
          <p:nvPr/>
        </p:nvSpPr>
        <p:spPr>
          <a:xfrm>
            <a:off x="1981200" y="2286000"/>
            <a:ext cx="8229600" cy="1143000"/>
          </a:xfrm>
          <a:prstGeom prst="rect">
            <a:avLst/>
          </a:prstGeom>
        </p:spPr>
        <p:txBody>
          <a:bodyPr vert="horz" lIns="91440" tIns="45720" rIns="91440" bIns="45720" rtlCol="0" anchor="ctr">
            <a:noAutofit/>
          </a:bodyPr>
          <a:lstStyle/>
          <a:p>
            <a:pPr algn="ctr">
              <a:spcBef>
                <a:spcPct val="0"/>
              </a:spcBef>
              <a:defRPr/>
            </a:pPr>
            <a:endParaRPr lang="en-US" sz="5400" b="1" dirty="0">
              <a:solidFill>
                <a:srgbClr val="FFFF00"/>
              </a:solidFill>
              <a:effectLst>
                <a:outerShdw blurRad="38100" dist="38100" dir="2700000" algn="tl">
                  <a:srgbClr val="000000">
                    <a:alpha val="43137"/>
                  </a:srgbClr>
                </a:outerShdw>
              </a:effectLst>
              <a:latin typeface="+mj-lt"/>
              <a:ea typeface="+mj-ea"/>
              <a:cs typeface="+mj-cs"/>
            </a:endParaRPr>
          </a:p>
        </p:txBody>
      </p:sp>
      <p:sp>
        <p:nvSpPr>
          <p:cNvPr id="5" name="Title 1"/>
          <p:cNvSpPr txBox="1">
            <a:spLocks/>
          </p:cNvSpPr>
          <p:nvPr/>
        </p:nvSpPr>
        <p:spPr>
          <a:xfrm>
            <a:off x="1981200" y="2057400"/>
            <a:ext cx="8229600" cy="1143000"/>
          </a:xfrm>
          <a:prstGeom prst="rect">
            <a:avLst/>
          </a:prstGeom>
        </p:spPr>
        <p:txBody>
          <a:bodyPr vert="horz" lIns="91440" tIns="45720" rIns="91440" bIns="45720" rtlCol="0" anchor="ctr">
            <a:noAutofit/>
          </a:bodyPr>
          <a:lstStyle/>
          <a:p>
            <a:pPr algn="ctr">
              <a:spcBef>
                <a:spcPct val="0"/>
              </a:spcBef>
              <a:defRPr/>
            </a:pPr>
            <a:r>
              <a:rPr lang="en-US" sz="5400" b="1" dirty="0">
                <a:solidFill>
                  <a:srgbClr val="FFFF00"/>
                </a:solidFill>
                <a:effectLst>
                  <a:outerShdw blurRad="38100" dist="38100" dir="2700000" algn="tl">
                    <a:srgbClr val="000000">
                      <a:alpha val="43137"/>
                    </a:srgbClr>
                  </a:outerShdw>
                </a:effectLst>
                <a:latin typeface="+mj-lt"/>
                <a:ea typeface="+mj-ea"/>
                <a:cs typeface="+mj-cs"/>
              </a:rPr>
              <a:t>My Second Point was: </a:t>
            </a:r>
          </a:p>
        </p:txBody>
      </p:sp>
    </p:spTree>
    <p:extLst>
      <p:ext uri="{BB962C8B-B14F-4D97-AF65-F5344CB8AC3E}">
        <p14:creationId xmlns:p14="http://schemas.microsoft.com/office/powerpoint/2010/main" val="315511514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143000"/>
          </a:xfrm>
        </p:spPr>
        <p:txBody>
          <a:bodyPr/>
          <a:lstStyle/>
          <a:p>
            <a:pPr lvl="0">
              <a:defRPr/>
            </a:pPr>
            <a:r>
              <a:rPr lang="en-US" dirty="0"/>
              <a:t>My First Point was: </a:t>
            </a:r>
          </a:p>
        </p:txBody>
      </p:sp>
      <p:sp>
        <p:nvSpPr>
          <p:cNvPr id="3" name="Content Placeholder 2"/>
          <p:cNvSpPr>
            <a:spLocks noGrp="1"/>
          </p:cNvSpPr>
          <p:nvPr>
            <p:ph idx="1"/>
          </p:nvPr>
        </p:nvSpPr>
        <p:spPr>
          <a:xfrm>
            <a:off x="1981200" y="1166019"/>
            <a:ext cx="8229600" cy="4525963"/>
          </a:xfrm>
        </p:spPr>
        <p:txBody>
          <a:bodyPr>
            <a:noAutofit/>
          </a:bodyPr>
          <a:lstStyle/>
          <a:p>
            <a:pPr marL="1143000" indent="-1143000" algn="ctr">
              <a:buAutoNum type="arabicPeriod"/>
            </a:pPr>
            <a:r>
              <a:rPr lang="en-US" sz="6000" dirty="0"/>
              <a:t>Praise Her!</a:t>
            </a:r>
            <a:br>
              <a:rPr lang="en-US" sz="6000" dirty="0"/>
            </a:br>
            <a:endParaRPr lang="en-US" sz="6000" dirty="0"/>
          </a:p>
          <a:p>
            <a:pPr marL="1143000" indent="-1143000" algn="ctr">
              <a:buAutoNum type="arabicPeriod"/>
            </a:pPr>
            <a:r>
              <a:rPr lang="en-US" sz="6000" dirty="0"/>
              <a:t>Praise Her because...</a:t>
            </a:r>
          </a:p>
          <a:p>
            <a:pPr marL="1143000" indent="-1143000" algn="ctr">
              <a:buAutoNum type="arabicPeriod"/>
            </a:pPr>
            <a:endParaRPr lang="en-US" sz="6000" dirty="0"/>
          </a:p>
          <a:p>
            <a:pPr marL="1143000" indent="-1143000" algn="ctr">
              <a:buAutoNum type="arabicPeriod"/>
            </a:pPr>
            <a:r>
              <a:rPr lang="en-US" sz="6000" dirty="0"/>
              <a:t>Praise Her NOW!</a:t>
            </a:r>
          </a:p>
        </p:txBody>
      </p:sp>
      <p:sp>
        <p:nvSpPr>
          <p:cNvPr id="4" name="Title 1"/>
          <p:cNvSpPr txBox="1">
            <a:spLocks/>
          </p:cNvSpPr>
          <p:nvPr/>
        </p:nvSpPr>
        <p:spPr>
          <a:xfrm>
            <a:off x="1981200" y="2286000"/>
            <a:ext cx="8229600" cy="1143000"/>
          </a:xfrm>
          <a:prstGeom prst="rect">
            <a:avLst/>
          </a:prstGeom>
        </p:spPr>
        <p:txBody>
          <a:bodyPr vert="horz" lIns="91440" tIns="45720" rIns="91440" bIns="45720" rtlCol="0" anchor="ctr">
            <a:noAutofit/>
          </a:bodyPr>
          <a:lstStyle/>
          <a:p>
            <a:pPr algn="ctr">
              <a:spcBef>
                <a:spcPct val="0"/>
              </a:spcBef>
              <a:defRPr/>
            </a:pPr>
            <a:endParaRPr lang="en-US" sz="5400" b="1" dirty="0">
              <a:solidFill>
                <a:srgbClr val="FFFF00"/>
              </a:solidFill>
              <a:effectLst>
                <a:outerShdw blurRad="38100" dist="38100" dir="2700000" algn="tl">
                  <a:srgbClr val="000000">
                    <a:alpha val="43137"/>
                  </a:srgbClr>
                </a:outerShdw>
              </a:effectLst>
              <a:latin typeface="+mj-lt"/>
              <a:ea typeface="+mj-ea"/>
              <a:cs typeface="+mj-cs"/>
            </a:endParaRPr>
          </a:p>
        </p:txBody>
      </p:sp>
      <p:sp>
        <p:nvSpPr>
          <p:cNvPr id="5" name="Title 1"/>
          <p:cNvSpPr txBox="1">
            <a:spLocks/>
          </p:cNvSpPr>
          <p:nvPr/>
        </p:nvSpPr>
        <p:spPr>
          <a:xfrm>
            <a:off x="1981200" y="2057400"/>
            <a:ext cx="8229600" cy="1143000"/>
          </a:xfrm>
          <a:prstGeom prst="rect">
            <a:avLst/>
          </a:prstGeom>
        </p:spPr>
        <p:txBody>
          <a:bodyPr vert="horz" lIns="91440" tIns="45720" rIns="91440" bIns="45720" rtlCol="0" anchor="ctr">
            <a:noAutofit/>
          </a:bodyPr>
          <a:lstStyle/>
          <a:p>
            <a:pPr algn="ctr">
              <a:spcBef>
                <a:spcPct val="0"/>
              </a:spcBef>
              <a:defRPr/>
            </a:pPr>
            <a:r>
              <a:rPr lang="en-US" sz="5400" b="1" dirty="0">
                <a:solidFill>
                  <a:srgbClr val="FFFF00"/>
                </a:solidFill>
                <a:effectLst>
                  <a:outerShdw blurRad="38100" dist="38100" dir="2700000" algn="tl">
                    <a:srgbClr val="000000">
                      <a:alpha val="43137"/>
                    </a:srgbClr>
                  </a:outerShdw>
                </a:effectLst>
                <a:latin typeface="+mj-lt"/>
                <a:ea typeface="+mj-ea"/>
                <a:cs typeface="+mj-cs"/>
              </a:rPr>
              <a:t>My Second Point was: </a:t>
            </a:r>
          </a:p>
        </p:txBody>
      </p:sp>
      <p:sp>
        <p:nvSpPr>
          <p:cNvPr id="6" name="Title 1"/>
          <p:cNvSpPr txBox="1">
            <a:spLocks/>
          </p:cNvSpPr>
          <p:nvPr/>
        </p:nvSpPr>
        <p:spPr>
          <a:xfrm>
            <a:off x="1981200" y="4191000"/>
            <a:ext cx="8229600" cy="1143000"/>
          </a:xfrm>
          <a:prstGeom prst="rect">
            <a:avLst/>
          </a:prstGeom>
        </p:spPr>
        <p:txBody>
          <a:bodyPr vert="horz" lIns="91440" tIns="45720" rIns="91440" bIns="45720" rtlCol="0" anchor="ctr">
            <a:noAutofit/>
          </a:bodyPr>
          <a:lstStyle/>
          <a:p>
            <a:pPr algn="ctr">
              <a:spcBef>
                <a:spcPct val="0"/>
              </a:spcBef>
              <a:defRPr/>
            </a:pPr>
            <a:r>
              <a:rPr lang="en-US" sz="5400" b="1" dirty="0">
                <a:solidFill>
                  <a:srgbClr val="FFFF00"/>
                </a:solidFill>
                <a:effectLst>
                  <a:outerShdw blurRad="38100" dist="38100" dir="2700000" algn="tl">
                    <a:srgbClr val="000000">
                      <a:alpha val="43137"/>
                    </a:srgbClr>
                  </a:outerShdw>
                </a:effectLst>
                <a:latin typeface="+mj-lt"/>
                <a:ea typeface="+mj-ea"/>
                <a:cs typeface="+mj-cs"/>
              </a:rPr>
              <a:t>My Last Point is: </a:t>
            </a:r>
          </a:p>
        </p:txBody>
      </p:sp>
    </p:spTree>
    <p:extLst>
      <p:ext uri="{BB962C8B-B14F-4D97-AF65-F5344CB8AC3E}">
        <p14:creationId xmlns:p14="http://schemas.microsoft.com/office/powerpoint/2010/main" val="222106505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5491"/>
          <a:stretch/>
        </p:blipFill>
        <p:spPr>
          <a:xfrm>
            <a:off x="0" y="-34636"/>
            <a:ext cx="12192000" cy="6851072"/>
          </a:xfrm>
          <a:prstGeom prst="rect">
            <a:avLst/>
          </a:prstGeom>
        </p:spPr>
      </p:pic>
      <p:sp>
        <p:nvSpPr>
          <p:cNvPr id="2" name="Title 1"/>
          <p:cNvSpPr>
            <a:spLocks noGrp="1"/>
          </p:cNvSpPr>
          <p:nvPr>
            <p:ph type="title"/>
          </p:nvPr>
        </p:nvSpPr>
        <p:spPr/>
        <p:txBody>
          <a:bodyPr/>
          <a:lstStyle/>
          <a:p>
            <a:r>
              <a:rPr lang="en-US" sz="8000" dirty="0"/>
              <a:t>Let’s Pray!</a:t>
            </a:r>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Proverbs 31: 10, 28-31</a:t>
            </a:r>
          </a:p>
        </p:txBody>
      </p:sp>
      <p:sp>
        <p:nvSpPr>
          <p:cNvPr id="3" name="Content Placeholder 2"/>
          <p:cNvSpPr>
            <a:spLocks noGrp="1"/>
          </p:cNvSpPr>
          <p:nvPr>
            <p:ph idx="1"/>
          </p:nvPr>
        </p:nvSpPr>
        <p:spPr>
          <a:xfrm>
            <a:off x="304800" y="1600201"/>
            <a:ext cx="11506200" cy="4525963"/>
          </a:xfrm>
        </p:spPr>
        <p:txBody>
          <a:bodyPr>
            <a:noAutofit/>
          </a:bodyPr>
          <a:lstStyle/>
          <a:p>
            <a:pPr marL="457200" indent="-457200">
              <a:lnSpc>
                <a:spcPct val="90000"/>
              </a:lnSpc>
            </a:pPr>
            <a:r>
              <a:rPr lang="en-US" sz="4000" baseline="30000" dirty="0"/>
              <a:t>10</a:t>
            </a:r>
            <a:r>
              <a:rPr lang="en-US" sz="4000" dirty="0"/>
              <a:t> A wife of noble character who can find? She is worth far more than rubies....   </a:t>
            </a:r>
          </a:p>
          <a:p>
            <a:pPr marL="457200" indent="-457200">
              <a:lnSpc>
                <a:spcPct val="90000"/>
              </a:lnSpc>
            </a:pPr>
            <a:r>
              <a:rPr lang="en-US" sz="4000" baseline="30000" dirty="0"/>
              <a:t>28</a:t>
            </a:r>
            <a:r>
              <a:rPr lang="en-US" sz="4000" dirty="0"/>
              <a:t> Her children arise and call her </a:t>
            </a:r>
            <a:r>
              <a:rPr lang="en-US" sz="4000" dirty="0">
                <a:effectLst>
                  <a:glow rad="228600">
                    <a:srgbClr val="640000">
                      <a:alpha val="0"/>
                    </a:srgbClr>
                  </a:glow>
                  <a:outerShdw blurRad="38100" dist="38100" dir="2700000" algn="tl">
                    <a:srgbClr val="000000">
                      <a:alpha val="43137"/>
                    </a:srgbClr>
                  </a:outerShdw>
                </a:effectLst>
              </a:rPr>
              <a:t>blessed</a:t>
            </a:r>
            <a:r>
              <a:rPr lang="en-US" sz="4000" dirty="0"/>
              <a:t>; her husband also, and </a:t>
            </a:r>
            <a:r>
              <a:rPr lang="en-US" sz="4000" u="sng" dirty="0">
                <a:solidFill>
                  <a:srgbClr val="FFFF00"/>
                </a:solidFill>
                <a:effectLst>
                  <a:glow rad="127000">
                    <a:srgbClr val="800000">
                      <a:alpha val="81000"/>
                    </a:srgbClr>
                  </a:glow>
                  <a:outerShdw blurRad="38100" dist="38100" dir="2700000" algn="tl">
                    <a:srgbClr val="000000">
                      <a:alpha val="43137"/>
                    </a:srgbClr>
                  </a:outerShdw>
                </a:effectLst>
              </a:rPr>
              <a:t>he </a:t>
            </a:r>
            <a:r>
              <a:rPr lang="en-US" sz="4000" dirty="0">
                <a:solidFill>
                  <a:srgbClr val="FFFF00"/>
                </a:solidFill>
                <a:effectLst>
                  <a:glow rad="127000">
                    <a:srgbClr val="800000">
                      <a:alpha val="81000"/>
                    </a:srgbClr>
                  </a:glow>
                  <a:outerShdw blurRad="38100" dist="38100" dir="2700000" algn="tl">
                    <a:srgbClr val="000000">
                      <a:alpha val="43137"/>
                    </a:srgbClr>
                  </a:outerShdw>
                </a:effectLst>
              </a:rPr>
              <a:t>p</a:t>
            </a:r>
            <a:r>
              <a:rPr lang="en-US" sz="4000" u="sng" dirty="0">
                <a:solidFill>
                  <a:srgbClr val="FFFF00"/>
                </a:solidFill>
                <a:effectLst>
                  <a:glow rad="127000">
                    <a:srgbClr val="800000">
                      <a:alpha val="81000"/>
                    </a:srgbClr>
                  </a:glow>
                  <a:outerShdw blurRad="38100" dist="38100" dir="2700000" algn="tl">
                    <a:srgbClr val="000000">
                      <a:alpha val="43137"/>
                    </a:srgbClr>
                  </a:outerShdw>
                </a:effectLst>
              </a:rPr>
              <a:t>raises her</a:t>
            </a:r>
            <a:r>
              <a:rPr lang="en-US" sz="4000" dirty="0"/>
              <a:t>:   </a:t>
            </a:r>
            <a:r>
              <a:rPr lang="en-US" sz="4000" baseline="30000" dirty="0"/>
              <a:t>29</a:t>
            </a:r>
            <a:r>
              <a:rPr lang="en-US" sz="4000" dirty="0"/>
              <a:t> "Many women do noble things, but you surpass them all."  </a:t>
            </a:r>
            <a:r>
              <a:rPr lang="en-US" sz="4000" baseline="30000" dirty="0"/>
              <a:t>30</a:t>
            </a:r>
            <a:r>
              <a:rPr lang="en-US" sz="4000" dirty="0"/>
              <a:t> Charm is deceptive, and beauty is fleeting; but a woman who fears the LORD is to be praised.   </a:t>
            </a:r>
            <a:r>
              <a:rPr lang="en-US" sz="4000" baseline="30000" dirty="0"/>
              <a:t>31</a:t>
            </a:r>
            <a:r>
              <a:rPr lang="en-US" sz="4000" dirty="0"/>
              <a:t> Give her the reward she has earned, and let her works bring her praise at the city gate.</a:t>
            </a:r>
          </a:p>
          <a:p>
            <a:pPr marL="457200" indent="-457200">
              <a:lnSpc>
                <a:spcPct val="90000"/>
              </a:lnSpc>
            </a:pPr>
            <a:r>
              <a:rPr lang="en-US" sz="4000" dirty="0"/>
              <a:t> </a:t>
            </a:r>
          </a:p>
          <a:p>
            <a:pPr>
              <a:lnSpc>
                <a:spcPct val="90000"/>
              </a:lnSpc>
            </a:pPr>
            <a:endParaRPr lang="en-US" sz="4000" dirty="0"/>
          </a:p>
        </p:txBody>
      </p:sp>
    </p:spTree>
    <p:extLst>
      <p:ext uri="{BB962C8B-B14F-4D97-AF65-F5344CB8AC3E}">
        <p14:creationId xmlns:p14="http://schemas.microsoft.com/office/powerpoint/2010/main" val="2514568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Proverbs 31: 10, 28-31</a:t>
            </a:r>
          </a:p>
        </p:txBody>
      </p:sp>
      <p:sp>
        <p:nvSpPr>
          <p:cNvPr id="3" name="Content Placeholder 2"/>
          <p:cNvSpPr>
            <a:spLocks noGrp="1"/>
          </p:cNvSpPr>
          <p:nvPr>
            <p:ph idx="1"/>
          </p:nvPr>
        </p:nvSpPr>
        <p:spPr>
          <a:xfrm>
            <a:off x="304800" y="1600201"/>
            <a:ext cx="11506200" cy="4525963"/>
          </a:xfrm>
        </p:spPr>
        <p:txBody>
          <a:bodyPr>
            <a:noAutofit/>
          </a:bodyPr>
          <a:lstStyle/>
          <a:p>
            <a:pPr marL="457200" indent="-457200">
              <a:lnSpc>
                <a:spcPct val="90000"/>
              </a:lnSpc>
            </a:pPr>
            <a:r>
              <a:rPr lang="en-US" sz="4000" baseline="30000" dirty="0"/>
              <a:t>10</a:t>
            </a:r>
            <a:r>
              <a:rPr lang="en-US" sz="4000" dirty="0"/>
              <a:t> A wife of noble character who can find? She is worth far more than rubies....   </a:t>
            </a:r>
          </a:p>
          <a:p>
            <a:pPr marL="457200" indent="-457200">
              <a:lnSpc>
                <a:spcPct val="90000"/>
              </a:lnSpc>
            </a:pPr>
            <a:r>
              <a:rPr lang="en-US" sz="4000" baseline="30000" dirty="0"/>
              <a:t>28</a:t>
            </a:r>
            <a:r>
              <a:rPr lang="en-US" sz="4000" dirty="0"/>
              <a:t> Her children arise and call her </a:t>
            </a:r>
            <a:r>
              <a:rPr lang="en-US" sz="4000" dirty="0">
                <a:effectLst>
                  <a:glow rad="228600">
                    <a:srgbClr val="640000">
                      <a:alpha val="0"/>
                    </a:srgbClr>
                  </a:glow>
                  <a:outerShdw blurRad="38100" dist="38100" dir="2700000" algn="tl">
                    <a:srgbClr val="000000">
                      <a:alpha val="43137"/>
                    </a:srgbClr>
                  </a:outerShdw>
                </a:effectLst>
              </a:rPr>
              <a:t>blessed</a:t>
            </a:r>
            <a:r>
              <a:rPr lang="en-US" sz="4000" dirty="0"/>
              <a:t>; her husband also, and </a:t>
            </a:r>
            <a:r>
              <a:rPr lang="en-US" sz="4000" u="sng" dirty="0">
                <a:solidFill>
                  <a:srgbClr val="FFFF00"/>
                </a:solidFill>
                <a:effectLst>
                  <a:glow rad="127000">
                    <a:srgbClr val="800000">
                      <a:alpha val="81000"/>
                    </a:srgbClr>
                  </a:glow>
                  <a:outerShdw blurRad="38100" dist="38100" dir="2700000" algn="tl">
                    <a:srgbClr val="000000">
                      <a:alpha val="43137"/>
                    </a:srgbClr>
                  </a:outerShdw>
                </a:effectLst>
              </a:rPr>
              <a:t>he </a:t>
            </a:r>
            <a:r>
              <a:rPr lang="en-US" sz="4000" dirty="0">
                <a:solidFill>
                  <a:srgbClr val="FFFF00"/>
                </a:solidFill>
                <a:effectLst>
                  <a:glow rad="127000">
                    <a:srgbClr val="800000">
                      <a:alpha val="81000"/>
                    </a:srgbClr>
                  </a:glow>
                  <a:outerShdw blurRad="38100" dist="38100" dir="2700000" algn="tl">
                    <a:srgbClr val="000000">
                      <a:alpha val="43137"/>
                    </a:srgbClr>
                  </a:outerShdw>
                </a:effectLst>
              </a:rPr>
              <a:t>p</a:t>
            </a:r>
            <a:r>
              <a:rPr lang="en-US" sz="4000" u="sng" dirty="0">
                <a:solidFill>
                  <a:srgbClr val="FFFF00"/>
                </a:solidFill>
                <a:effectLst>
                  <a:glow rad="127000">
                    <a:srgbClr val="800000">
                      <a:alpha val="81000"/>
                    </a:srgbClr>
                  </a:glow>
                  <a:outerShdw blurRad="38100" dist="38100" dir="2700000" algn="tl">
                    <a:srgbClr val="000000">
                      <a:alpha val="43137"/>
                    </a:srgbClr>
                  </a:outerShdw>
                </a:effectLst>
              </a:rPr>
              <a:t>raises her</a:t>
            </a:r>
            <a:r>
              <a:rPr lang="en-US" sz="4000" dirty="0"/>
              <a:t>:   </a:t>
            </a:r>
            <a:r>
              <a:rPr lang="en-US" sz="4000" baseline="30000" dirty="0"/>
              <a:t>29</a:t>
            </a:r>
            <a:r>
              <a:rPr lang="en-US" sz="4000" dirty="0"/>
              <a:t> "Many women do noble things, but you surpass them all."  </a:t>
            </a:r>
            <a:r>
              <a:rPr lang="en-US" sz="4000" baseline="30000" dirty="0"/>
              <a:t>30</a:t>
            </a:r>
            <a:r>
              <a:rPr lang="en-US" sz="4000" dirty="0"/>
              <a:t> Charm is deceptive, and beauty is fleeting; but a </a:t>
            </a:r>
            <a:r>
              <a:rPr lang="en-US" sz="4000" u="sng" dirty="0">
                <a:solidFill>
                  <a:srgbClr val="FFFF00"/>
                </a:solidFill>
                <a:effectLst>
                  <a:glow rad="127000">
                    <a:srgbClr val="800000"/>
                  </a:glow>
                  <a:outerShdw blurRad="38100" dist="38100" dir="2700000" algn="tl">
                    <a:srgbClr val="000000">
                      <a:alpha val="43137"/>
                    </a:srgbClr>
                  </a:outerShdw>
                </a:effectLst>
              </a:rPr>
              <a:t>woman who fears the LORD is to be </a:t>
            </a:r>
            <a:r>
              <a:rPr lang="en-US" sz="4000" dirty="0">
                <a:solidFill>
                  <a:srgbClr val="FFFF00"/>
                </a:solidFill>
                <a:effectLst>
                  <a:glow rad="127000">
                    <a:srgbClr val="800000"/>
                  </a:glow>
                  <a:outerShdw blurRad="38100" dist="38100" dir="2700000" algn="tl">
                    <a:srgbClr val="000000">
                      <a:alpha val="43137"/>
                    </a:srgbClr>
                  </a:outerShdw>
                </a:effectLst>
              </a:rPr>
              <a:t>p</a:t>
            </a:r>
            <a:r>
              <a:rPr lang="en-US" sz="4000" u="sng" dirty="0">
                <a:solidFill>
                  <a:srgbClr val="FFFF00"/>
                </a:solidFill>
                <a:effectLst>
                  <a:glow rad="127000">
                    <a:srgbClr val="800000"/>
                  </a:glow>
                  <a:outerShdw blurRad="38100" dist="38100" dir="2700000" algn="tl">
                    <a:srgbClr val="000000">
                      <a:alpha val="43137"/>
                    </a:srgbClr>
                  </a:outerShdw>
                </a:effectLst>
              </a:rPr>
              <a:t>raised</a:t>
            </a:r>
            <a:r>
              <a:rPr lang="en-US" sz="4000" dirty="0"/>
              <a:t>.   </a:t>
            </a:r>
            <a:r>
              <a:rPr lang="en-US" sz="4000" baseline="30000" dirty="0"/>
              <a:t>31</a:t>
            </a:r>
            <a:r>
              <a:rPr lang="en-US" sz="4000" dirty="0"/>
              <a:t> Give her the reward she has earned, and let her works bring her praise at the city gate.</a:t>
            </a:r>
          </a:p>
          <a:p>
            <a:pPr marL="457200" indent="-457200">
              <a:lnSpc>
                <a:spcPct val="90000"/>
              </a:lnSpc>
            </a:pPr>
            <a:r>
              <a:rPr lang="en-US" sz="4000" dirty="0"/>
              <a:t> </a:t>
            </a:r>
          </a:p>
          <a:p>
            <a:pPr>
              <a:lnSpc>
                <a:spcPct val="90000"/>
              </a:lnSpc>
            </a:pPr>
            <a:endParaRPr lang="en-US" sz="4000" dirty="0"/>
          </a:p>
        </p:txBody>
      </p:sp>
    </p:spTree>
    <p:extLst>
      <p:ext uri="{BB962C8B-B14F-4D97-AF65-F5344CB8AC3E}">
        <p14:creationId xmlns:p14="http://schemas.microsoft.com/office/powerpoint/2010/main" val="3682896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Proverbs 31: 10, 28-31</a:t>
            </a:r>
          </a:p>
        </p:txBody>
      </p:sp>
      <p:sp>
        <p:nvSpPr>
          <p:cNvPr id="3" name="Content Placeholder 2"/>
          <p:cNvSpPr>
            <a:spLocks noGrp="1"/>
          </p:cNvSpPr>
          <p:nvPr>
            <p:ph idx="1"/>
          </p:nvPr>
        </p:nvSpPr>
        <p:spPr>
          <a:xfrm>
            <a:off x="304800" y="1600201"/>
            <a:ext cx="11506200" cy="4525963"/>
          </a:xfrm>
        </p:spPr>
        <p:txBody>
          <a:bodyPr>
            <a:noAutofit/>
          </a:bodyPr>
          <a:lstStyle/>
          <a:p>
            <a:pPr marL="457200" indent="-457200">
              <a:lnSpc>
                <a:spcPct val="90000"/>
              </a:lnSpc>
            </a:pPr>
            <a:r>
              <a:rPr lang="en-US" sz="4000" baseline="30000" dirty="0"/>
              <a:t>10</a:t>
            </a:r>
            <a:r>
              <a:rPr lang="en-US" sz="4000" dirty="0"/>
              <a:t> A wife of noble character who can find? She is worth far more than rubies....   </a:t>
            </a:r>
          </a:p>
          <a:p>
            <a:pPr marL="457200" indent="-457200">
              <a:lnSpc>
                <a:spcPct val="90000"/>
              </a:lnSpc>
            </a:pPr>
            <a:r>
              <a:rPr lang="en-US" sz="4000" baseline="30000" dirty="0"/>
              <a:t>28</a:t>
            </a:r>
            <a:r>
              <a:rPr lang="en-US" sz="4000" dirty="0"/>
              <a:t> Her children arise and call her </a:t>
            </a:r>
            <a:r>
              <a:rPr lang="en-US" sz="4000" dirty="0">
                <a:effectLst>
                  <a:glow rad="228600">
                    <a:srgbClr val="640000">
                      <a:alpha val="0"/>
                    </a:srgbClr>
                  </a:glow>
                  <a:outerShdw blurRad="38100" dist="38100" dir="2700000" algn="tl">
                    <a:srgbClr val="000000">
                      <a:alpha val="43137"/>
                    </a:srgbClr>
                  </a:outerShdw>
                </a:effectLst>
              </a:rPr>
              <a:t>blessed</a:t>
            </a:r>
            <a:r>
              <a:rPr lang="en-US" sz="4000" dirty="0"/>
              <a:t>; her husband also, and </a:t>
            </a:r>
            <a:r>
              <a:rPr lang="en-US" sz="4000" u="sng" dirty="0">
                <a:solidFill>
                  <a:srgbClr val="FFFF00"/>
                </a:solidFill>
                <a:effectLst>
                  <a:glow rad="127000">
                    <a:srgbClr val="800000">
                      <a:alpha val="81000"/>
                    </a:srgbClr>
                  </a:glow>
                  <a:outerShdw blurRad="38100" dist="38100" dir="2700000" algn="tl">
                    <a:srgbClr val="000000">
                      <a:alpha val="43137"/>
                    </a:srgbClr>
                  </a:outerShdw>
                </a:effectLst>
              </a:rPr>
              <a:t>he </a:t>
            </a:r>
            <a:r>
              <a:rPr lang="en-US" sz="4000" dirty="0">
                <a:solidFill>
                  <a:srgbClr val="FFFF00"/>
                </a:solidFill>
                <a:effectLst>
                  <a:glow rad="127000">
                    <a:srgbClr val="800000">
                      <a:alpha val="81000"/>
                    </a:srgbClr>
                  </a:glow>
                  <a:outerShdw blurRad="38100" dist="38100" dir="2700000" algn="tl">
                    <a:srgbClr val="000000">
                      <a:alpha val="43137"/>
                    </a:srgbClr>
                  </a:outerShdw>
                </a:effectLst>
              </a:rPr>
              <a:t>p</a:t>
            </a:r>
            <a:r>
              <a:rPr lang="en-US" sz="4000" u="sng" dirty="0">
                <a:solidFill>
                  <a:srgbClr val="FFFF00"/>
                </a:solidFill>
                <a:effectLst>
                  <a:glow rad="127000">
                    <a:srgbClr val="800000">
                      <a:alpha val="81000"/>
                    </a:srgbClr>
                  </a:glow>
                  <a:outerShdw blurRad="38100" dist="38100" dir="2700000" algn="tl">
                    <a:srgbClr val="000000">
                      <a:alpha val="43137"/>
                    </a:srgbClr>
                  </a:outerShdw>
                </a:effectLst>
              </a:rPr>
              <a:t>raises her</a:t>
            </a:r>
            <a:r>
              <a:rPr lang="en-US" sz="4000" dirty="0"/>
              <a:t>:   </a:t>
            </a:r>
            <a:r>
              <a:rPr lang="en-US" sz="4000" baseline="30000" dirty="0"/>
              <a:t>29</a:t>
            </a:r>
            <a:r>
              <a:rPr lang="en-US" sz="4000" dirty="0"/>
              <a:t> "Many women do noble things, but you surpass them all."  </a:t>
            </a:r>
            <a:r>
              <a:rPr lang="en-US" sz="4000" baseline="30000" dirty="0"/>
              <a:t>30</a:t>
            </a:r>
            <a:r>
              <a:rPr lang="en-US" sz="4000" dirty="0"/>
              <a:t> Charm is deceptive, and beauty is fleeting; but a </a:t>
            </a:r>
            <a:r>
              <a:rPr lang="en-US" sz="4000" u="sng" dirty="0">
                <a:solidFill>
                  <a:srgbClr val="FFFF00"/>
                </a:solidFill>
                <a:effectLst>
                  <a:glow rad="127000">
                    <a:srgbClr val="800000"/>
                  </a:glow>
                  <a:outerShdw blurRad="38100" dist="38100" dir="2700000" algn="tl">
                    <a:srgbClr val="000000">
                      <a:alpha val="43137"/>
                    </a:srgbClr>
                  </a:outerShdw>
                </a:effectLst>
              </a:rPr>
              <a:t>woman who fears the LORD is to be </a:t>
            </a:r>
            <a:r>
              <a:rPr lang="en-US" sz="4000" dirty="0">
                <a:solidFill>
                  <a:srgbClr val="FFFF00"/>
                </a:solidFill>
                <a:effectLst>
                  <a:glow rad="127000">
                    <a:srgbClr val="800000"/>
                  </a:glow>
                  <a:outerShdw blurRad="38100" dist="38100" dir="2700000" algn="tl">
                    <a:srgbClr val="000000">
                      <a:alpha val="43137"/>
                    </a:srgbClr>
                  </a:outerShdw>
                </a:effectLst>
              </a:rPr>
              <a:t>p</a:t>
            </a:r>
            <a:r>
              <a:rPr lang="en-US" sz="4000" u="sng" dirty="0">
                <a:solidFill>
                  <a:srgbClr val="FFFF00"/>
                </a:solidFill>
                <a:effectLst>
                  <a:glow rad="127000">
                    <a:srgbClr val="800000"/>
                  </a:glow>
                  <a:outerShdw blurRad="38100" dist="38100" dir="2700000" algn="tl">
                    <a:srgbClr val="000000">
                      <a:alpha val="43137"/>
                    </a:srgbClr>
                  </a:outerShdw>
                </a:effectLst>
              </a:rPr>
              <a:t>raised</a:t>
            </a:r>
            <a:r>
              <a:rPr lang="en-US" sz="4000" dirty="0"/>
              <a:t>.   </a:t>
            </a:r>
            <a:r>
              <a:rPr lang="en-US" sz="4000" baseline="30000" dirty="0"/>
              <a:t>31</a:t>
            </a:r>
            <a:r>
              <a:rPr lang="en-US" sz="4000" dirty="0"/>
              <a:t> Give her the reward she has earned, and let her works </a:t>
            </a:r>
            <a:r>
              <a:rPr lang="en-US" sz="4000" u="sng" dirty="0">
                <a:solidFill>
                  <a:srgbClr val="FFFF00"/>
                </a:solidFill>
                <a:effectLst>
                  <a:glow rad="127000">
                    <a:srgbClr val="800000"/>
                  </a:glow>
                  <a:outerShdw blurRad="38100" dist="38100" dir="2700000" algn="tl">
                    <a:srgbClr val="000000">
                      <a:alpha val="43137"/>
                    </a:srgbClr>
                  </a:outerShdw>
                </a:effectLst>
              </a:rPr>
              <a:t>brin</a:t>
            </a:r>
            <a:r>
              <a:rPr lang="en-US" sz="4000" dirty="0">
                <a:solidFill>
                  <a:srgbClr val="FFFF00"/>
                </a:solidFill>
                <a:effectLst>
                  <a:glow rad="127000">
                    <a:srgbClr val="800000"/>
                  </a:glow>
                  <a:outerShdw blurRad="38100" dist="38100" dir="2700000" algn="tl">
                    <a:srgbClr val="000000">
                      <a:alpha val="43137"/>
                    </a:srgbClr>
                  </a:outerShdw>
                </a:effectLst>
              </a:rPr>
              <a:t>g</a:t>
            </a:r>
            <a:r>
              <a:rPr lang="en-US" sz="4000" u="sng" dirty="0">
                <a:solidFill>
                  <a:srgbClr val="FFFF00"/>
                </a:solidFill>
                <a:effectLst>
                  <a:glow rad="127000">
                    <a:srgbClr val="800000"/>
                  </a:glow>
                  <a:outerShdw blurRad="38100" dist="38100" dir="2700000" algn="tl">
                    <a:srgbClr val="000000">
                      <a:alpha val="43137"/>
                    </a:srgbClr>
                  </a:outerShdw>
                </a:effectLst>
              </a:rPr>
              <a:t> her </a:t>
            </a:r>
            <a:r>
              <a:rPr lang="en-US" sz="4000" dirty="0">
                <a:solidFill>
                  <a:srgbClr val="FFFF00"/>
                </a:solidFill>
                <a:effectLst>
                  <a:glow rad="127000">
                    <a:srgbClr val="800000"/>
                  </a:glow>
                  <a:outerShdw blurRad="38100" dist="38100" dir="2700000" algn="tl">
                    <a:srgbClr val="000000">
                      <a:alpha val="43137"/>
                    </a:srgbClr>
                  </a:outerShdw>
                </a:effectLst>
              </a:rPr>
              <a:t>p</a:t>
            </a:r>
            <a:r>
              <a:rPr lang="en-US" sz="4000" u="sng" dirty="0">
                <a:solidFill>
                  <a:srgbClr val="FFFF00"/>
                </a:solidFill>
                <a:effectLst>
                  <a:glow rad="127000">
                    <a:srgbClr val="800000"/>
                  </a:glow>
                  <a:outerShdw blurRad="38100" dist="38100" dir="2700000" algn="tl">
                    <a:srgbClr val="000000">
                      <a:alpha val="43137"/>
                    </a:srgbClr>
                  </a:outerShdw>
                </a:effectLst>
              </a:rPr>
              <a:t>raise</a:t>
            </a:r>
            <a:r>
              <a:rPr lang="en-US" sz="4000" dirty="0"/>
              <a:t> at the city gate.</a:t>
            </a:r>
          </a:p>
          <a:p>
            <a:pPr marL="457200" indent="-457200">
              <a:lnSpc>
                <a:spcPct val="90000"/>
              </a:lnSpc>
            </a:pPr>
            <a:r>
              <a:rPr lang="en-US" sz="4000" dirty="0"/>
              <a:t> </a:t>
            </a:r>
          </a:p>
          <a:p>
            <a:pPr>
              <a:lnSpc>
                <a:spcPct val="90000"/>
              </a:lnSpc>
            </a:pPr>
            <a:endParaRPr lang="en-US" sz="4000" dirty="0"/>
          </a:p>
        </p:txBody>
      </p:sp>
    </p:spTree>
    <p:extLst>
      <p:ext uri="{BB962C8B-B14F-4D97-AF65-F5344CB8AC3E}">
        <p14:creationId xmlns:p14="http://schemas.microsoft.com/office/powerpoint/2010/main" val="4228974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85801"/>
            <a:ext cx="8229600" cy="4525963"/>
          </a:xfrm>
        </p:spPr>
        <p:txBody>
          <a:bodyPr>
            <a:normAutofit/>
          </a:bodyPr>
          <a:lstStyle/>
          <a:p>
            <a:pPr marL="0" indent="0" algn="ctr"/>
            <a:br>
              <a:rPr lang="en-US" sz="7200" dirty="0">
                <a:latin typeface="Sefer AH" pitchFamily="2" charset="0"/>
              </a:rPr>
            </a:br>
            <a:r>
              <a:rPr lang="en-US" sz="4800" dirty="0" err="1">
                <a:latin typeface="Arial" pitchFamily="34" charset="0"/>
                <a:cs typeface="Arial" pitchFamily="34" charset="0"/>
              </a:rPr>
              <a:t>Hallelu-jah</a:t>
            </a:r>
            <a:endParaRPr lang="en-US" sz="4800" dirty="0">
              <a:latin typeface="Arial" pitchFamily="34" charset="0"/>
              <a:cs typeface="Arial" pitchFamily="34" charset="0"/>
            </a:endParaRPr>
          </a:p>
          <a:p>
            <a:pPr algn="ctr"/>
            <a:r>
              <a:rPr lang="en-US" sz="4800" dirty="0">
                <a:latin typeface="Arial" pitchFamily="34" charset="0"/>
                <a:cs typeface="Arial" pitchFamily="34" charset="0"/>
              </a:rPr>
              <a:t>Praise – </a:t>
            </a:r>
            <a:r>
              <a:rPr lang="en-US" sz="4800" dirty="0" err="1">
                <a:latin typeface="Arial" pitchFamily="34" charset="0"/>
                <a:cs typeface="Arial" pitchFamily="34" charset="0"/>
              </a:rPr>
              <a:t>Jah</a:t>
            </a:r>
            <a:r>
              <a:rPr lang="en-US" sz="4800" dirty="0">
                <a:latin typeface="Arial" pitchFamily="34" charset="0"/>
                <a:cs typeface="Arial" pitchFamily="34" charset="0"/>
              </a:rPr>
              <a:t> (Jehovah)</a:t>
            </a:r>
            <a:endParaRPr lang="en-US" sz="7200" dirty="0">
              <a:latin typeface="Sefer AH" pitchFamily="2" charset="0"/>
            </a:endParaRPr>
          </a:p>
          <a:p>
            <a:pPr algn="ctr"/>
            <a:endParaRPr lang="en-US" sz="4800" dirty="0">
              <a:latin typeface="Arial" pitchFamily="34" charset="0"/>
              <a:cs typeface="Arial"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3048000" y="838201"/>
            <a:ext cx="6172200" cy="75850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85801"/>
            <a:ext cx="8229600" cy="4525963"/>
          </a:xfrm>
        </p:spPr>
        <p:txBody>
          <a:bodyPr>
            <a:normAutofit/>
          </a:bodyPr>
          <a:lstStyle/>
          <a:p>
            <a:pPr marL="0" indent="0" algn="ctr"/>
            <a:br>
              <a:rPr lang="en-US" sz="7200" dirty="0">
                <a:latin typeface="Sefer AH" pitchFamily="2" charset="0"/>
              </a:rPr>
            </a:br>
            <a:r>
              <a:rPr lang="en-US" sz="4800" dirty="0" err="1">
                <a:latin typeface="Arial" pitchFamily="34" charset="0"/>
                <a:cs typeface="Arial" pitchFamily="34" charset="0"/>
              </a:rPr>
              <a:t>Hallelu-jah</a:t>
            </a:r>
            <a:endParaRPr lang="en-US" sz="4800" dirty="0">
              <a:latin typeface="Arial" pitchFamily="34" charset="0"/>
              <a:cs typeface="Arial" pitchFamily="34" charset="0"/>
            </a:endParaRPr>
          </a:p>
          <a:p>
            <a:pPr algn="ctr"/>
            <a:r>
              <a:rPr lang="en-US" sz="4800" dirty="0">
                <a:latin typeface="Arial" pitchFamily="34" charset="0"/>
                <a:cs typeface="Arial" pitchFamily="34" charset="0"/>
              </a:rPr>
              <a:t>Praise – </a:t>
            </a:r>
            <a:r>
              <a:rPr lang="en-US" sz="4800" dirty="0" err="1">
                <a:latin typeface="Arial" pitchFamily="34" charset="0"/>
                <a:cs typeface="Arial" pitchFamily="34" charset="0"/>
              </a:rPr>
              <a:t>Jah</a:t>
            </a:r>
            <a:r>
              <a:rPr lang="en-US" sz="4800" dirty="0">
                <a:latin typeface="Arial" pitchFamily="34" charset="0"/>
                <a:cs typeface="Arial" pitchFamily="34" charset="0"/>
              </a:rPr>
              <a:t> (Jehovah)</a:t>
            </a:r>
            <a:endParaRPr lang="en-US" sz="7200" dirty="0">
              <a:latin typeface="Sefer AH" pitchFamily="2" charset="0"/>
            </a:endParaRPr>
          </a:p>
          <a:p>
            <a:pPr algn="ctr"/>
            <a:endParaRPr lang="en-US" sz="4800" dirty="0">
              <a:latin typeface="Arial" pitchFamily="34" charset="0"/>
              <a:cs typeface="Arial" pitchFamily="34" charset="0"/>
            </a:endParaRPr>
          </a:p>
          <a:p>
            <a:pPr algn="ctr"/>
            <a:r>
              <a:rPr lang="en-US" sz="4800" dirty="0" err="1">
                <a:latin typeface="Arial" pitchFamily="34" charset="0"/>
                <a:cs typeface="Arial" pitchFamily="34" charset="0"/>
              </a:rPr>
              <a:t>Hallelu</a:t>
            </a:r>
            <a:r>
              <a:rPr lang="en-US" sz="4800" dirty="0">
                <a:latin typeface="Arial" pitchFamily="34" charset="0"/>
                <a:cs typeface="Arial" pitchFamily="34" charset="0"/>
              </a:rPr>
              <a:t>-ha</a:t>
            </a:r>
          </a:p>
          <a:p>
            <a:pPr algn="ctr"/>
            <a:r>
              <a:rPr lang="en-US" sz="4800" dirty="0">
                <a:latin typeface="Arial" pitchFamily="34" charset="0"/>
                <a:cs typeface="Arial" pitchFamily="34" charset="0"/>
              </a:rPr>
              <a:t>Praise her</a:t>
            </a:r>
          </a:p>
        </p:txBody>
      </p:sp>
      <p:pic>
        <p:nvPicPr>
          <p:cNvPr id="2050" name="Picture 2"/>
          <p:cNvPicPr>
            <a:picLocks noChangeAspect="1" noChangeArrowheads="1"/>
          </p:cNvPicPr>
          <p:nvPr/>
        </p:nvPicPr>
        <p:blipFill>
          <a:blip r:embed="rId3" cstate="print"/>
          <a:srcRect/>
          <a:stretch>
            <a:fillRect/>
          </a:stretch>
        </p:blipFill>
        <p:spPr bwMode="auto">
          <a:xfrm>
            <a:off x="3048000" y="838201"/>
            <a:ext cx="6172200" cy="758503"/>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3352800" y="3810000"/>
            <a:ext cx="5549900" cy="731512"/>
          </a:xfrm>
          <a:prstGeom prst="rect">
            <a:avLst/>
          </a:prstGeom>
          <a:noFill/>
          <a:ln w="9525">
            <a:noFill/>
            <a:miter lim="800000"/>
            <a:headEnd/>
            <a:tailEnd/>
          </a:ln>
          <a:effectLst/>
        </p:spPr>
      </p:pic>
    </p:spTree>
    <p:extLst>
      <p:ext uri="{BB962C8B-B14F-4D97-AF65-F5344CB8AC3E}">
        <p14:creationId xmlns:p14="http://schemas.microsoft.com/office/powerpoint/2010/main" val="207789009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randombar(horizontal)">
                                      <p:cBhvr>
                                        <p:cTn id="22" dur="500"/>
                                        <p:tgtEl>
                                          <p:spTgt spid="205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2027</TotalTime>
  <Words>3766</Words>
  <Application>Microsoft Office PowerPoint</Application>
  <PresentationFormat>Widescreen</PresentationFormat>
  <Paragraphs>447</Paragraphs>
  <Slides>43</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Bwhebl</vt:lpstr>
      <vt:lpstr>Calibri</vt:lpstr>
      <vt:lpstr>Sefer AH</vt:lpstr>
      <vt:lpstr>Symbol</vt:lpstr>
      <vt:lpstr>Office Theme</vt:lpstr>
      <vt:lpstr>PowerPoint Presentation</vt:lpstr>
      <vt:lpstr>PowerPoint Presentation</vt:lpstr>
      <vt:lpstr>Proverbs 31: 10, 28-31</vt:lpstr>
      <vt:lpstr>Proverbs 31: 10, 28-31</vt:lpstr>
      <vt:lpstr>Proverbs 31: 10, 28-31</vt:lpstr>
      <vt:lpstr>Proverbs 31: 10, 28-31</vt:lpstr>
      <vt:lpstr>Proverbs 31: 10, 28-31</vt:lpstr>
      <vt:lpstr>PowerPoint Presentation</vt:lpstr>
      <vt:lpstr>PowerPoint Presentation</vt:lpstr>
      <vt:lpstr>That’s My First Point: </vt:lpstr>
      <vt:lpstr>My second point: </vt:lpstr>
      <vt:lpstr>My second point: </vt:lpstr>
      <vt:lpstr>My second point: </vt:lpstr>
      <vt:lpstr>My second point: </vt:lpstr>
      <vt:lpstr>My second point: </vt:lpstr>
      <vt:lpstr>Praise Her for What?</vt:lpstr>
      <vt:lpstr>Praise Her for What?</vt:lpstr>
      <vt:lpstr>Praise her for being a good:  </vt:lpstr>
      <vt:lpstr>Praise her for being a good:  </vt:lpstr>
      <vt:lpstr>Praise her for being a good:  </vt:lpstr>
      <vt:lpstr>Praise her for being a good:  </vt:lpstr>
      <vt:lpstr>Praise her for being a good:  </vt:lpstr>
      <vt:lpstr>Praise her for being a good:  </vt:lpstr>
      <vt:lpstr>Praise her for being a good:  </vt:lpstr>
      <vt:lpstr>Praise her for being a good:  </vt:lpstr>
      <vt:lpstr>Praise her for being a good:  </vt:lpstr>
      <vt:lpstr>Praise her for being a good:  </vt:lpstr>
      <vt:lpstr>Praise her for being a good:  </vt:lpstr>
      <vt:lpstr>Praise her for being a good:  </vt:lpstr>
      <vt:lpstr>Praise her for being a good:  </vt:lpstr>
      <vt:lpstr>Praise her for being a good:  </vt:lpstr>
      <vt:lpstr>Praise her for being a good:  </vt:lpstr>
      <vt:lpstr>Praise her for being a good:  </vt:lpstr>
      <vt:lpstr>Praise her for being a good:  </vt:lpstr>
      <vt:lpstr>Praise her for being a good:  </vt:lpstr>
      <vt:lpstr>Praise her for being a good:  </vt:lpstr>
      <vt:lpstr>Praise her for being a good:  </vt:lpstr>
      <vt:lpstr>Praise Her!</vt:lpstr>
      <vt:lpstr>Let me sum up:</vt:lpstr>
      <vt:lpstr>My First Point was: </vt:lpstr>
      <vt:lpstr>My First Point was: </vt:lpstr>
      <vt:lpstr>My First Point was: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 Henderson</dc:creator>
  <cp:lastModifiedBy>Dennis Henderson</cp:lastModifiedBy>
  <cp:revision>222</cp:revision>
  <dcterms:created xsi:type="dcterms:W3CDTF">2010-05-04T13:56:46Z</dcterms:created>
  <dcterms:modified xsi:type="dcterms:W3CDTF">2021-06-05T21:07:02Z</dcterms:modified>
</cp:coreProperties>
</file>