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402" r:id="rId2"/>
    <p:sldId id="416" r:id="rId3"/>
    <p:sldId id="403" r:id="rId4"/>
    <p:sldId id="258" r:id="rId5"/>
    <p:sldId id="405" r:id="rId6"/>
    <p:sldId id="411" r:id="rId7"/>
    <p:sldId id="408" r:id="rId8"/>
    <p:sldId id="409" r:id="rId9"/>
    <p:sldId id="413" r:id="rId10"/>
    <p:sldId id="414" r:id="rId11"/>
    <p:sldId id="415" r:id="rId12"/>
    <p:sldId id="257" r:id="rId13"/>
    <p:sldId id="383" r:id="rId14"/>
    <p:sldId id="259" r:id="rId15"/>
    <p:sldId id="386" r:id="rId16"/>
    <p:sldId id="387" r:id="rId17"/>
    <p:sldId id="388" r:id="rId18"/>
    <p:sldId id="389" r:id="rId19"/>
    <p:sldId id="390" r:id="rId20"/>
    <p:sldId id="391" r:id="rId21"/>
    <p:sldId id="392" r:id="rId22"/>
    <p:sldId id="262" r:id="rId23"/>
    <p:sldId id="260" r:id="rId24"/>
    <p:sldId id="385" r:id="rId25"/>
    <p:sldId id="263" r:id="rId26"/>
    <p:sldId id="384" r:id="rId27"/>
    <p:sldId id="382" r:id="rId28"/>
    <p:sldId id="264" r:id="rId29"/>
    <p:sldId id="266" r:id="rId30"/>
    <p:sldId id="267" r:id="rId31"/>
    <p:sldId id="268" r:id="rId32"/>
    <p:sldId id="404" r:id="rId33"/>
    <p:sldId id="393" r:id="rId34"/>
    <p:sldId id="265" r:id="rId35"/>
    <p:sldId id="394" r:id="rId36"/>
    <p:sldId id="395" r:id="rId37"/>
    <p:sldId id="396" r:id="rId38"/>
    <p:sldId id="397" r:id="rId39"/>
    <p:sldId id="398" r:id="rId40"/>
    <p:sldId id="399" r:id="rId41"/>
    <p:sldId id="270" r:id="rId42"/>
    <p:sldId id="400" r:id="rId43"/>
    <p:sldId id="407" r:id="rId44"/>
    <p:sldId id="380" r:id="rId45"/>
    <p:sldId id="40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5D99"/>
    <a:srgbClr val="C7296E"/>
    <a:srgbClr val="74142A"/>
    <a:srgbClr val="AD235E"/>
    <a:srgbClr val="72061D"/>
    <a:srgbClr val="A4397A"/>
    <a:srgbClr val="9A7D57"/>
    <a:srgbClr val="40040E"/>
    <a:srgbClr val="283214"/>
    <a:srgbClr val="5B6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0" autoAdjust="0"/>
    <p:restoredTop sz="68795" autoAdjust="0"/>
  </p:normalViewPr>
  <p:slideViewPr>
    <p:cSldViewPr snapToGrid="0" showGuides="1">
      <p:cViewPr varScale="1">
        <p:scale>
          <a:sx n="55" d="100"/>
          <a:sy n="55" d="100"/>
        </p:scale>
        <p:origin x="946" y="53"/>
      </p:cViewPr>
      <p:guideLst>
        <p:guide orient="horz" pos="2886"/>
        <p:guide pos="3840"/>
      </p:guideLst>
    </p:cSldViewPr>
  </p:slideViewPr>
  <p:notesTextViewPr>
    <p:cViewPr>
      <p:scale>
        <a:sx n="100" d="100"/>
        <a:sy n="100" d="100"/>
      </p:scale>
      <p:origin x="0" y="-2957"/>
    </p:cViewPr>
  </p:notesTextViewPr>
  <p:sorterViewPr>
    <p:cViewPr>
      <p:scale>
        <a:sx n="66" d="100"/>
        <a:sy n="66" d="100"/>
      </p:scale>
      <p:origin x="0" y="9948"/>
    </p:cViewPr>
  </p:sorterViewPr>
  <p:notesViewPr>
    <p:cSldViewPr snapToGrid="0" showGuides="1">
      <p:cViewPr varScale="1">
        <p:scale>
          <a:sx n="50" d="100"/>
          <a:sy n="50" d="100"/>
        </p:scale>
        <p:origin x="-29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97A5C7-2AF8-4C97-A510-DA61A493986A}" type="datetimeFigureOut">
              <a:rPr lang="en-US" smtClean="0"/>
              <a:pPr/>
              <a:t>6/5/2021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5A3FAE-6377-4546-AC14-16EA903D8A60}" type="slidenum">
              <a:rPr lang="en-US" smtClean="0"/>
              <a:pPr/>
              <a:t>‹#›</a:t>
            </a:fld>
            <a:endParaRPr lang="en-US"/>
          </a:p>
        </p:txBody>
      </p:sp>
    </p:spTree>
    <p:extLst>
      <p:ext uri="{BB962C8B-B14F-4D97-AF65-F5344CB8AC3E}">
        <p14:creationId xmlns:p14="http://schemas.microsoft.com/office/powerpoint/2010/main" val="1476006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D41B90-B62A-4DC3-BB7B-A1F10C7654E5}" type="datetimeFigureOut">
              <a:rPr lang="en-US" smtClean="0"/>
              <a:pPr/>
              <a:t>6/5/2021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9CDE1-7FC9-4163-9C78-353FBC8F1B69}" type="slidenum">
              <a:rPr lang="en-US" smtClean="0"/>
              <a:pPr/>
              <a:t>‹#›</a:t>
            </a:fld>
            <a:endParaRPr lang="en-US"/>
          </a:p>
        </p:txBody>
      </p:sp>
    </p:spTree>
    <p:extLst>
      <p:ext uri="{BB962C8B-B14F-4D97-AF65-F5344CB8AC3E}">
        <p14:creationId xmlns:p14="http://schemas.microsoft.com/office/powerpoint/2010/main" val="409416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DDD9CDE1-7FC9-4163-9C78-353FBC8F1B69}" type="slidenum">
              <a:rPr lang="en-US" smtClean="0"/>
              <a:pPr/>
              <a:t>1</a:t>
            </a:fld>
            <a:endParaRPr lang="en-US"/>
          </a:p>
        </p:txBody>
      </p:sp>
    </p:spTree>
    <p:extLst>
      <p:ext uri="{BB962C8B-B14F-4D97-AF65-F5344CB8AC3E}">
        <p14:creationId xmlns:p14="http://schemas.microsoft.com/office/powerpoint/2010/main" val="675352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11</a:t>
            </a:fld>
            <a:endParaRPr lang="en-US"/>
          </a:p>
        </p:txBody>
      </p:sp>
    </p:spTree>
    <p:extLst>
      <p:ext uri="{BB962C8B-B14F-4D97-AF65-F5344CB8AC3E}">
        <p14:creationId xmlns:p14="http://schemas.microsoft.com/office/powerpoint/2010/main" val="423187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12</a:t>
            </a:fld>
            <a:endParaRPr lang="en-US"/>
          </a:p>
        </p:txBody>
      </p:sp>
    </p:spTree>
    <p:extLst>
      <p:ext uri="{BB962C8B-B14F-4D97-AF65-F5344CB8AC3E}">
        <p14:creationId xmlns:p14="http://schemas.microsoft.com/office/powerpoint/2010/main" val="169383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13</a:t>
            </a:fld>
            <a:endParaRPr lang="en-US"/>
          </a:p>
        </p:txBody>
      </p:sp>
    </p:spTree>
    <p:extLst>
      <p:ext uri="{BB962C8B-B14F-4D97-AF65-F5344CB8AC3E}">
        <p14:creationId xmlns:p14="http://schemas.microsoft.com/office/powerpoint/2010/main" val="3310762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14</a:t>
            </a:fld>
            <a:endParaRPr lang="en-US"/>
          </a:p>
        </p:txBody>
      </p:sp>
    </p:spTree>
    <p:extLst>
      <p:ext uri="{BB962C8B-B14F-4D97-AF65-F5344CB8AC3E}">
        <p14:creationId xmlns:p14="http://schemas.microsoft.com/office/powerpoint/2010/main" val="148562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15</a:t>
            </a:fld>
            <a:endParaRPr lang="en-US"/>
          </a:p>
        </p:txBody>
      </p:sp>
    </p:spTree>
    <p:extLst>
      <p:ext uri="{BB962C8B-B14F-4D97-AF65-F5344CB8AC3E}">
        <p14:creationId xmlns:p14="http://schemas.microsoft.com/office/powerpoint/2010/main" val="288832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16</a:t>
            </a:fld>
            <a:endParaRPr lang="en-US"/>
          </a:p>
        </p:txBody>
      </p:sp>
    </p:spTree>
    <p:extLst>
      <p:ext uri="{BB962C8B-B14F-4D97-AF65-F5344CB8AC3E}">
        <p14:creationId xmlns:p14="http://schemas.microsoft.com/office/powerpoint/2010/main" val="51825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17</a:t>
            </a:fld>
            <a:endParaRPr lang="en-US"/>
          </a:p>
        </p:txBody>
      </p:sp>
    </p:spTree>
    <p:extLst>
      <p:ext uri="{BB962C8B-B14F-4D97-AF65-F5344CB8AC3E}">
        <p14:creationId xmlns:p14="http://schemas.microsoft.com/office/powerpoint/2010/main" val="404292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18</a:t>
            </a:fld>
            <a:endParaRPr lang="en-US"/>
          </a:p>
        </p:txBody>
      </p:sp>
    </p:spTree>
    <p:extLst>
      <p:ext uri="{BB962C8B-B14F-4D97-AF65-F5344CB8AC3E}">
        <p14:creationId xmlns:p14="http://schemas.microsoft.com/office/powerpoint/2010/main" val="4190532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19</a:t>
            </a:fld>
            <a:endParaRPr lang="en-US"/>
          </a:p>
        </p:txBody>
      </p:sp>
    </p:spTree>
    <p:extLst>
      <p:ext uri="{BB962C8B-B14F-4D97-AF65-F5344CB8AC3E}">
        <p14:creationId xmlns:p14="http://schemas.microsoft.com/office/powerpoint/2010/main" val="386509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20</a:t>
            </a:fld>
            <a:endParaRPr lang="en-US"/>
          </a:p>
        </p:txBody>
      </p:sp>
    </p:spTree>
    <p:extLst>
      <p:ext uri="{BB962C8B-B14F-4D97-AF65-F5344CB8AC3E}">
        <p14:creationId xmlns:p14="http://schemas.microsoft.com/office/powerpoint/2010/main" val="194360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DDD9CDE1-7FC9-4163-9C78-353FBC8F1B69}" type="slidenum">
              <a:rPr lang="en-US" smtClean="0"/>
              <a:pPr/>
              <a:t>2</a:t>
            </a:fld>
            <a:endParaRPr lang="en-US"/>
          </a:p>
        </p:txBody>
      </p:sp>
    </p:spTree>
    <p:extLst>
      <p:ext uri="{BB962C8B-B14F-4D97-AF65-F5344CB8AC3E}">
        <p14:creationId xmlns:p14="http://schemas.microsoft.com/office/powerpoint/2010/main" val="2085469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Labor Pain?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a:t>
            </a:r>
            <a:r>
              <a:rPr lang="en-US" sz="1200" b="1" dirty="0">
                <a:solidFill>
                  <a:schemeClr val="bg1"/>
                </a:solidFill>
                <a:effectLst>
                  <a:outerShdw blurRad="38100" dist="38100" dir="2700000" algn="tl">
                    <a:srgbClr val="000000">
                      <a:alpha val="43137"/>
                    </a:srgbClr>
                  </a:outerShdw>
                </a:effectLst>
                <a:latin typeface="Arial Narrow" pitchFamily="34" charset="0"/>
              </a:rPr>
              <a:t>Cf. </a:t>
            </a:r>
            <a:r>
              <a:rPr lang="en-US" sz="1200" b="1" dirty="0" err="1">
                <a:solidFill>
                  <a:schemeClr val="bg1"/>
                </a:solidFill>
                <a:effectLst>
                  <a:outerShdw blurRad="38100" dist="38100" dir="2700000" algn="tl">
                    <a:srgbClr val="000000">
                      <a:alpha val="43137"/>
                    </a:srgbClr>
                  </a:outerShdw>
                </a:effectLst>
                <a:latin typeface="Arial Narrow" pitchFamily="34" charset="0"/>
              </a:rPr>
              <a:t>Velda</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Abandoned Husband?   Cf.  My wife,</a:t>
            </a:r>
            <a:r>
              <a:rPr lang="en-US" sz="1200" b="1" baseline="0" dirty="0">
                <a:solidFill>
                  <a:schemeClr val="bg1"/>
                </a:solidFill>
                <a:effectLst>
                  <a:outerShdw blurRad="38100" dist="38100" dir="2700000" algn="tl">
                    <a:srgbClr val="000000">
                      <a:alpha val="43137"/>
                    </a:srgbClr>
                  </a:outerShdw>
                </a:effectLst>
                <a:latin typeface="Arial Narrow" pitchFamily="34" charset="0"/>
              </a:rPr>
              <a:t> Dianne’s, father abandoned her.  He left Dianne’s mom, He wasn’t even at the hospital when she was born.  Her mom was severely depressed.  Truth is, Dianne, barely knew her dad.  </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Rape?	1 in</a:t>
            </a:r>
            <a:r>
              <a:rPr lang="en-US" sz="1200" b="1" baseline="0" dirty="0">
                <a:solidFill>
                  <a:schemeClr val="bg1"/>
                </a:solidFill>
                <a:effectLst>
                  <a:outerShdw blurRad="38100" dist="38100" dir="2700000" algn="tl">
                    <a:srgbClr val="000000">
                      <a:alpha val="43137"/>
                    </a:srgbClr>
                  </a:outerShdw>
                </a:effectLst>
                <a:latin typeface="Arial Narrow" pitchFamily="34" charset="0"/>
              </a:rPr>
              <a:t> 6 women in America women has been a victim of attempted or completed rape. </a:t>
            </a:r>
            <a:r>
              <a:rPr lang="en-US" sz="1200" b="0" i="0" kern="1200" dirty="0">
                <a:solidFill>
                  <a:schemeClr val="tx1"/>
                </a:solidFill>
                <a:effectLst/>
                <a:latin typeface="+mn-lt"/>
                <a:ea typeface="+mn-ea"/>
                <a:cs typeface="+mn-cs"/>
              </a:rPr>
              <a:t>Females ages 16-19 are 4 times more likely than the general population. Women ages 18-24 who are college students are 3 times more likely than women in general. Females of the same age who are not enrolled in college are 4 times more likely.</a:t>
            </a:r>
            <a:r>
              <a:rPr lang="en-US" sz="1200" b="0" i="0" kern="1200" baseline="30000" dirty="0">
                <a:solidFill>
                  <a:schemeClr val="tx1"/>
                </a:solidFill>
                <a:effectLst/>
                <a:latin typeface="+mn-lt"/>
                <a:ea typeface="+mn-ea"/>
                <a:cs typeface="+mn-cs"/>
              </a:rPr>
              <a:t>7 https://www.rainn.org/statistics/victims-sexual-violence</a:t>
            </a:r>
            <a:endParaRPr lang="en-US" sz="1200" b="1" dirty="0">
              <a:solidFill>
                <a:schemeClr val="bg1"/>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Anticipated a girl?	My Mom</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Unwanted pregnancy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Who knows – whatever</a:t>
            </a:r>
            <a:r>
              <a:rPr lang="en-US" sz="1200" b="1" baseline="0" dirty="0">
                <a:solidFill>
                  <a:schemeClr val="bg1"/>
                </a:solidFill>
                <a:effectLst>
                  <a:outerShdw blurRad="38100" dist="38100" dir="2700000" algn="tl">
                    <a:srgbClr val="000000">
                      <a:alpha val="43137"/>
                    </a:srgbClr>
                  </a:outerShdw>
                </a:effectLst>
                <a:latin typeface="Arial Narrow" pitchFamily="34" charset="0"/>
              </a:rPr>
              <a:t> it was painful!</a:t>
            </a:r>
            <a:r>
              <a:rPr lang="en-US" sz="1200" b="1" dirty="0">
                <a:solidFill>
                  <a:schemeClr val="bg1"/>
                </a:solidFill>
                <a:effectLst>
                  <a:outerShdw blurRad="38100" dist="38100" dir="2700000" algn="tl">
                    <a:srgbClr val="000000">
                      <a:alpha val="43137"/>
                    </a:srgbClr>
                  </a:outerShdw>
                </a:effectLst>
                <a:latin typeface="Arial Narrow" pitchFamily="34" charset="0"/>
              </a:rPr>
              <a:t>	</a:t>
            </a:r>
          </a:p>
          <a:p>
            <a:pPr marL="342900" indent="-342900">
              <a:buAutoNum type="arabicPeriod"/>
            </a:pPr>
            <a:r>
              <a:rPr lang="en-US" sz="1200" b="1" dirty="0">
                <a:solidFill>
                  <a:schemeClr val="bg1"/>
                </a:solidFill>
                <a:effectLst>
                  <a:outerShdw blurRad="38100" dist="38100" dir="2700000" algn="tl">
                    <a:srgbClr val="000000">
                      <a:alpha val="43137"/>
                    </a:srgbClr>
                  </a:outerShdw>
                </a:effectLst>
                <a:latin typeface="Arial Narrow" pitchFamily="34" charset="0"/>
              </a:rPr>
              <a:t>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21</a:t>
            </a:fld>
            <a:endParaRPr lang="en-US"/>
          </a:p>
        </p:txBody>
      </p:sp>
    </p:spTree>
    <p:extLst>
      <p:ext uri="{BB962C8B-B14F-4D97-AF65-F5344CB8AC3E}">
        <p14:creationId xmlns:p14="http://schemas.microsoft.com/office/powerpoint/2010/main" val="997090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Cinderella Story here,</a:t>
            </a:r>
            <a:r>
              <a:rPr lang="en-US" baseline="0" dirty="0"/>
              <a:t> or should I say a Cinder-fella story her since he was a boy.  He is the overlooked son—or the look down on son. </a:t>
            </a:r>
            <a:r>
              <a:rPr lang="en-US" dirty="0"/>
              <a:t> = Kind a like The David Story – overlooked by his own father Jesse when presenting his sons to Samuel for king of Israel.</a:t>
            </a:r>
          </a:p>
          <a:p>
            <a:endParaRPr lang="en-US" dirty="0"/>
          </a:p>
          <a:p>
            <a:r>
              <a:rPr lang="en-US" dirty="0"/>
              <a:t>Listen,</a:t>
            </a:r>
            <a:r>
              <a:rPr lang="en-US" baseline="0" dirty="0"/>
              <a:t> we must see the potential in every child!</a:t>
            </a:r>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22</a:t>
            </a:fld>
            <a:endParaRPr lang="en-US"/>
          </a:p>
        </p:txBody>
      </p:sp>
    </p:spTree>
    <p:extLst>
      <p:ext uri="{BB962C8B-B14F-4D97-AF65-F5344CB8AC3E}">
        <p14:creationId xmlns:p14="http://schemas.microsoft.com/office/powerpoint/2010/main" val="1340983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br>
              <a:rPr lang="en-US" dirty="0"/>
            </a:br>
            <a:br>
              <a:rPr lang="en-US" dirty="0"/>
            </a:br>
            <a:r>
              <a:rPr lang="en-US" dirty="0"/>
              <a:t>Young man praying = Licensed and NOT for free.  To reuse</a:t>
            </a:r>
            <a:r>
              <a:rPr lang="en-US" baseline="0" dirty="0"/>
              <a:t> elsewhere get a license from http://www.bigstockphoto.com/download/bid-457601/</a:t>
            </a:r>
            <a:endParaRPr lang="en-US" dirty="0"/>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25</a:t>
            </a:fld>
            <a:endParaRPr lang="en-US"/>
          </a:p>
        </p:txBody>
      </p:sp>
    </p:spTree>
    <p:extLst>
      <p:ext uri="{BB962C8B-B14F-4D97-AF65-F5344CB8AC3E}">
        <p14:creationId xmlns:p14="http://schemas.microsoft.com/office/powerpoint/2010/main" val="668262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br>
              <a:rPr lang="en-US" dirty="0"/>
            </a:br>
            <a:br>
              <a:rPr lang="en-US" dirty="0"/>
            </a:br>
            <a:r>
              <a:rPr lang="en-US" dirty="0"/>
              <a:t>Young man praying = Licensed and NOT for free.  To reuse</a:t>
            </a:r>
            <a:r>
              <a:rPr lang="en-US" baseline="0" dirty="0"/>
              <a:t> elsewhere get a license from http://www.bigstockphoto.com/download/bid-457601/</a:t>
            </a:r>
            <a:endParaRPr lang="en-US" dirty="0"/>
          </a:p>
          <a:p>
            <a:endParaRPr lang="en-US" dirty="0"/>
          </a:p>
          <a:p>
            <a:r>
              <a:rPr lang="en-US" dirty="0"/>
              <a:t>Some people say, “Prayer Changes things”  when what they</a:t>
            </a:r>
            <a:r>
              <a:rPr lang="en-US" baseline="0" dirty="0"/>
              <a:t> really mean is “God changes things” </a:t>
            </a:r>
          </a:p>
          <a:p>
            <a:endParaRPr lang="en-US" baseline="0" dirty="0"/>
          </a:p>
          <a:p>
            <a:r>
              <a:rPr lang="en-US" baseline="0" dirty="0"/>
              <a:t>Prayer is like the telephone.  You dial 911 and the police come and rescue you.  The phone doesn’t rescue you—the police do.  </a:t>
            </a:r>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26</a:t>
            </a:fld>
            <a:endParaRPr lang="en-US"/>
          </a:p>
        </p:txBody>
      </p:sp>
    </p:spTree>
    <p:extLst>
      <p:ext uri="{BB962C8B-B14F-4D97-AF65-F5344CB8AC3E}">
        <p14:creationId xmlns:p14="http://schemas.microsoft.com/office/powerpoint/2010/main" val="904235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br>
              <a:rPr lang="en-US" dirty="0"/>
            </a:br>
            <a:br>
              <a:rPr lang="en-US" dirty="0"/>
            </a:br>
            <a:r>
              <a:rPr lang="en-US" dirty="0"/>
              <a:t>Young man praying = Licensed and NOT for free.  To reuse</a:t>
            </a:r>
            <a:r>
              <a:rPr lang="en-US" baseline="0" dirty="0"/>
              <a:t> elsewhere get a license from http://www.bigstockphoto.com/download/bid-457601/</a:t>
            </a:r>
            <a:endParaRPr lang="en-US" dirty="0"/>
          </a:p>
          <a:p>
            <a:endParaRPr lang="en-US" dirty="0"/>
          </a:p>
          <a:p>
            <a:r>
              <a:rPr lang="en-US" dirty="0"/>
              <a:t>God changes</a:t>
            </a:r>
            <a:r>
              <a:rPr lang="en-US" baseline="0" dirty="0"/>
              <a:t> people too.  </a:t>
            </a:r>
          </a:p>
          <a:p>
            <a:endParaRPr lang="en-US" baseline="0" dirty="0"/>
          </a:p>
          <a:p>
            <a:r>
              <a:rPr lang="en-US" baseline="0" dirty="0"/>
              <a:t>That why Paul prayed “My heart’s desire and prayer for Israel is </a:t>
            </a:r>
            <a:r>
              <a:rPr lang="en-US" baseline="0" dirty="0" err="1"/>
              <a:t>tht</a:t>
            </a:r>
            <a:r>
              <a:rPr lang="en-US" baseline="0" dirty="0"/>
              <a:t> they might be saved.”  Salvation changes everything. </a:t>
            </a:r>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27</a:t>
            </a:fld>
            <a:endParaRPr lang="en-US"/>
          </a:p>
        </p:txBody>
      </p:sp>
    </p:spTree>
    <p:extLst>
      <p:ext uri="{BB962C8B-B14F-4D97-AF65-F5344CB8AC3E}">
        <p14:creationId xmlns:p14="http://schemas.microsoft.com/office/powerpoint/2010/main" val="2883123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Young man praying = Licensed and NOT for free.  To reuse</a:t>
            </a:r>
            <a:r>
              <a:rPr lang="en-US" baseline="0" dirty="0"/>
              <a:t> elsewhere get a license from http://www.bigstockphoto.com/download/bid-457601/</a:t>
            </a:r>
          </a:p>
          <a:p>
            <a:endParaRPr lang="en-US" baseline="0" dirty="0"/>
          </a:p>
          <a:p>
            <a:r>
              <a:rPr lang="en-US" baseline="0" dirty="0"/>
              <a:t>Bless me PERSONALLY!   It is ok to pray for yourself.  Even Jesus taught us to do so. “Give us  ... Lead us ... Deliver us ....  I’m in the us when I pray! </a:t>
            </a:r>
          </a:p>
          <a:p>
            <a:endParaRPr lang="en-US" baseline="0"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28</a:t>
            </a:fld>
            <a:endParaRPr lang="en-US"/>
          </a:p>
        </p:txBody>
      </p:sp>
    </p:spTree>
    <p:extLst>
      <p:ext uri="{BB962C8B-B14F-4D97-AF65-F5344CB8AC3E}">
        <p14:creationId xmlns:p14="http://schemas.microsoft.com/office/powerpoint/2010/main" val="3099002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James says, “YOU, have not because you ask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When you ask, you do not receive, because you ask with wrong motives, that you may spend what you get on your pleasures. (Jam 4:2-3 NIV)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Jabez</a:t>
            </a:r>
            <a:r>
              <a:rPr lang="en-US" sz="1200" b="0" i="0" u="none" strike="noStrike" kern="1200" baseline="0" dirty="0">
                <a:solidFill>
                  <a:schemeClr val="tx1"/>
                </a:solidFill>
                <a:latin typeface="+mn-lt"/>
                <a:ea typeface="+mn-ea"/>
                <a:cs typeface="+mn-cs"/>
              </a:rPr>
              <a:t> appears to have had the right motive—not for self, but for God’s glory!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He wants to influence more for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More land?</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	More people?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	More employment opportunity?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More relational opportunity?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More TERRITORY!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More area t INFLUENCE!</a:t>
            </a:r>
            <a:endParaRPr lang="en-US" dirty="0"/>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29</a:t>
            </a:fld>
            <a:endParaRPr lang="en-US"/>
          </a:p>
        </p:txBody>
      </p:sp>
    </p:spTree>
    <p:extLst>
      <p:ext uri="{BB962C8B-B14F-4D97-AF65-F5344CB8AC3E}">
        <p14:creationId xmlns:p14="http://schemas.microsoft.com/office/powerpoint/2010/main" val="3340703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does not want a distant relationship</a:t>
            </a:r>
            <a:r>
              <a:rPr lang="en-US" baseline="0" dirty="0"/>
              <a:t> with God.  He  wants God in his life with access to the powerful hand of God.  </a:t>
            </a:r>
          </a:p>
          <a:p>
            <a:endParaRPr lang="en-US" baseline="0" dirty="0"/>
          </a:p>
          <a:p>
            <a:r>
              <a:rPr lang="en-US" dirty="0"/>
              <a:t>My</a:t>
            </a:r>
            <a:r>
              <a:rPr lang="en-US" baseline="0" dirty="0"/>
              <a:t> favorite expression = the hand of the Lord is upon me! I too, want God to be in my life.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30</a:t>
            </a:fld>
            <a:endParaRPr lang="en-US"/>
          </a:p>
        </p:txBody>
      </p:sp>
    </p:spTree>
    <p:extLst>
      <p:ext uri="{BB962C8B-B14F-4D97-AF65-F5344CB8AC3E}">
        <p14:creationId xmlns:p14="http://schemas.microsoft.com/office/powerpoint/2010/main" val="775209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Word “harm” here is Hebrew</a:t>
            </a:r>
            <a:r>
              <a:rPr lang="en-US" baseline="0" dirty="0"/>
              <a:t> “</a:t>
            </a:r>
            <a:r>
              <a:rPr lang="en-US" baseline="0" dirty="0" err="1"/>
              <a:t>ra</a:t>
            </a:r>
            <a:r>
              <a:rPr lang="en-US" baseline="0" dirty="0"/>
              <a:t>” = evil .  </a:t>
            </a:r>
          </a:p>
          <a:p>
            <a:endParaRPr lang="en-US" baseline="0" dirty="0"/>
          </a:p>
          <a:p>
            <a:r>
              <a:rPr lang="en-US" baseline="0" dirty="0"/>
              <a:t>This is sort of a precursor to the Lord’s Prayer – deliver me from evil!</a:t>
            </a:r>
          </a:p>
          <a:p>
            <a:endParaRPr lang="en-US" baseline="0" dirty="0"/>
          </a:p>
          <a:p>
            <a:r>
              <a:rPr lang="en-US" baseline="0" dirty="0"/>
              <a:t>The word “pain” is the same as inverse 9 and upon which his name is built = </a:t>
            </a:r>
            <a:r>
              <a:rPr lang="en-US" baseline="0" dirty="0" err="1"/>
              <a:t>Jabez</a:t>
            </a:r>
            <a:endParaRPr lang="en-US" baseline="0" dirty="0"/>
          </a:p>
          <a:p>
            <a:endParaRPr lang="en-US" baseline="0" dirty="0"/>
          </a:p>
          <a:p>
            <a:r>
              <a:rPr lang="en-US" baseline="0" dirty="0"/>
              <a:t>A sense in which keep me from evil and free me from myself—that is my painful past!  Like Paul, who said, forget the past, press on to the future.   Phil 3:13-14</a:t>
            </a:r>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31</a:t>
            </a:fld>
            <a:endParaRPr lang="en-US"/>
          </a:p>
        </p:txBody>
      </p:sp>
    </p:spTree>
    <p:extLst>
      <p:ext uri="{BB962C8B-B14F-4D97-AF65-F5344CB8AC3E}">
        <p14:creationId xmlns:p14="http://schemas.microsoft.com/office/powerpoint/2010/main" val="3873815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picks up the phone whey you call.  </a:t>
            </a:r>
          </a:p>
          <a:p>
            <a:endParaRPr lang="en-US" dirty="0"/>
          </a:p>
          <a:p>
            <a:r>
              <a:rPr lang="en-US" dirty="0"/>
              <a:t>My story of mom praying all night</a:t>
            </a:r>
            <a:r>
              <a:rPr lang="en-US" baseline="0" dirty="0"/>
              <a:t> for me</a:t>
            </a:r>
            <a:endParaRPr lang="en-US" dirty="0"/>
          </a:p>
        </p:txBody>
      </p:sp>
      <p:sp>
        <p:nvSpPr>
          <p:cNvPr id="4" name="Slide Number Placeholder 3"/>
          <p:cNvSpPr>
            <a:spLocks noGrp="1"/>
          </p:cNvSpPr>
          <p:nvPr>
            <p:ph type="sldNum" sz="quarter" idx="10"/>
          </p:nvPr>
        </p:nvSpPr>
        <p:spPr/>
        <p:txBody>
          <a:bodyPr/>
          <a:lstStyle/>
          <a:p>
            <a:fld id="{DDD9CDE1-7FC9-4163-9C78-353FBC8F1B69}" type="slidenum">
              <a:rPr lang="en-US" smtClean="0"/>
              <a:pPr/>
              <a:t>33</a:t>
            </a:fld>
            <a:endParaRPr lang="en-US"/>
          </a:p>
        </p:txBody>
      </p:sp>
    </p:spTree>
    <p:extLst>
      <p:ext uri="{BB962C8B-B14F-4D97-AF65-F5344CB8AC3E}">
        <p14:creationId xmlns:p14="http://schemas.microsoft.com/office/powerpoint/2010/main" val="355726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Background = FREE = from http://www.bigstockphoto.com/download/bid-390173/</a:t>
            </a:r>
          </a:p>
        </p:txBody>
      </p:sp>
      <p:sp>
        <p:nvSpPr>
          <p:cNvPr id="4" name="Slide Number Placeholder 3"/>
          <p:cNvSpPr>
            <a:spLocks noGrp="1"/>
          </p:cNvSpPr>
          <p:nvPr>
            <p:ph type="sldNum" sz="quarter" idx="10"/>
          </p:nvPr>
        </p:nvSpPr>
        <p:spPr/>
        <p:txBody>
          <a:bodyPr/>
          <a:lstStyle/>
          <a:p>
            <a:fld id="{DDD9CDE1-7FC9-4163-9C78-353FBC8F1B69}" type="slidenum">
              <a:rPr lang="en-US" smtClean="0"/>
              <a:pPr/>
              <a:t>4</a:t>
            </a:fld>
            <a:endParaRPr lang="en-US"/>
          </a:p>
        </p:txBody>
      </p:sp>
    </p:spTree>
    <p:extLst>
      <p:ext uri="{BB962C8B-B14F-4D97-AF65-F5344CB8AC3E}">
        <p14:creationId xmlns:p14="http://schemas.microsoft.com/office/powerpoint/2010/main" val="359882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woman = free= https://pixabay.com/en/prayer-devotion-thought-christ-888757/</a:t>
            </a:r>
          </a:p>
        </p:txBody>
      </p:sp>
      <p:sp>
        <p:nvSpPr>
          <p:cNvPr id="4" name="Slide Number Placeholder 3"/>
          <p:cNvSpPr>
            <a:spLocks noGrp="1"/>
          </p:cNvSpPr>
          <p:nvPr>
            <p:ph type="sldNum" sz="quarter" idx="10"/>
          </p:nvPr>
        </p:nvSpPr>
        <p:spPr/>
        <p:txBody>
          <a:bodyPr/>
          <a:lstStyle/>
          <a:p>
            <a:fld id="{DDD9CDE1-7FC9-4163-9C78-353FBC8F1B69}" type="slidenum">
              <a:rPr lang="en-US" smtClean="0"/>
              <a:pPr/>
              <a:t>36</a:t>
            </a:fld>
            <a:endParaRPr lang="en-US"/>
          </a:p>
        </p:txBody>
      </p:sp>
    </p:spTree>
    <p:extLst>
      <p:ext uri="{BB962C8B-B14F-4D97-AF65-F5344CB8AC3E}">
        <p14:creationId xmlns:p14="http://schemas.microsoft.com/office/powerpoint/2010/main" val="2060855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around</a:t>
            </a:r>
            <a:r>
              <a:rPr lang="en-US" baseline="0" dirty="0"/>
              <a:t> mom = FREE = </a:t>
            </a:r>
            <a:r>
              <a:rPr lang="en-US" dirty="0"/>
              <a:t>https://pixabay.com/en/mother-daughter-together-loss-joy-1327186/</a:t>
            </a:r>
          </a:p>
        </p:txBody>
      </p:sp>
      <p:sp>
        <p:nvSpPr>
          <p:cNvPr id="4" name="Slide Number Placeholder 3"/>
          <p:cNvSpPr>
            <a:spLocks noGrp="1"/>
          </p:cNvSpPr>
          <p:nvPr>
            <p:ph type="sldNum" sz="quarter" idx="10"/>
          </p:nvPr>
        </p:nvSpPr>
        <p:spPr/>
        <p:txBody>
          <a:bodyPr/>
          <a:lstStyle/>
          <a:p>
            <a:fld id="{DDD9CDE1-7FC9-4163-9C78-353FBC8F1B69}" type="slidenum">
              <a:rPr lang="en-US" smtClean="0"/>
              <a:pPr/>
              <a:t>42</a:t>
            </a:fld>
            <a:endParaRPr lang="en-US"/>
          </a:p>
        </p:txBody>
      </p:sp>
    </p:spTree>
    <p:extLst>
      <p:ext uri="{BB962C8B-B14F-4D97-AF65-F5344CB8AC3E}">
        <p14:creationId xmlns:p14="http://schemas.microsoft.com/office/powerpoint/2010/main" val="376357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5</a:t>
            </a:fld>
            <a:endParaRPr lang="en-US"/>
          </a:p>
        </p:txBody>
      </p:sp>
    </p:spTree>
    <p:extLst>
      <p:ext uri="{BB962C8B-B14F-4D97-AF65-F5344CB8AC3E}">
        <p14:creationId xmlns:p14="http://schemas.microsoft.com/office/powerpoint/2010/main" val="254283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6</a:t>
            </a:fld>
            <a:endParaRPr lang="en-US"/>
          </a:p>
        </p:txBody>
      </p:sp>
    </p:spTree>
    <p:extLst>
      <p:ext uri="{BB962C8B-B14F-4D97-AF65-F5344CB8AC3E}">
        <p14:creationId xmlns:p14="http://schemas.microsoft.com/office/powerpoint/2010/main" val="43334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7</a:t>
            </a:fld>
            <a:endParaRPr lang="en-US"/>
          </a:p>
        </p:txBody>
      </p:sp>
    </p:spTree>
    <p:extLst>
      <p:ext uri="{BB962C8B-B14F-4D97-AF65-F5344CB8AC3E}">
        <p14:creationId xmlns:p14="http://schemas.microsoft.com/office/powerpoint/2010/main" val="232742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8</a:t>
            </a:fld>
            <a:endParaRPr lang="en-US"/>
          </a:p>
        </p:txBody>
      </p:sp>
    </p:spTree>
    <p:extLst>
      <p:ext uri="{BB962C8B-B14F-4D97-AF65-F5344CB8AC3E}">
        <p14:creationId xmlns:p14="http://schemas.microsoft.com/office/powerpoint/2010/main" val="3470312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9</a:t>
            </a:fld>
            <a:endParaRPr lang="en-US"/>
          </a:p>
        </p:txBody>
      </p:sp>
    </p:spTree>
    <p:extLst>
      <p:ext uri="{BB962C8B-B14F-4D97-AF65-F5344CB8AC3E}">
        <p14:creationId xmlns:p14="http://schemas.microsoft.com/office/powerpoint/2010/main" val="25692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Infant photo = FREE = from http://www.rgbstock.com/download/xymonau/2dyV6GD.jpg</a:t>
            </a:r>
          </a:p>
        </p:txBody>
      </p:sp>
      <p:sp>
        <p:nvSpPr>
          <p:cNvPr id="4" name="Slide Number Placeholder 3"/>
          <p:cNvSpPr>
            <a:spLocks noGrp="1"/>
          </p:cNvSpPr>
          <p:nvPr>
            <p:ph type="sldNum" sz="quarter" idx="10"/>
          </p:nvPr>
        </p:nvSpPr>
        <p:spPr/>
        <p:txBody>
          <a:bodyPr/>
          <a:lstStyle/>
          <a:p>
            <a:fld id="{DDD9CDE1-7FC9-4163-9C78-353FBC8F1B69}" type="slidenum">
              <a:rPr lang="en-US" smtClean="0"/>
              <a:pPr/>
              <a:t>10</a:t>
            </a:fld>
            <a:endParaRPr lang="en-US"/>
          </a:p>
        </p:txBody>
      </p:sp>
    </p:spTree>
    <p:extLst>
      <p:ext uri="{BB962C8B-B14F-4D97-AF65-F5344CB8AC3E}">
        <p14:creationId xmlns:p14="http://schemas.microsoft.com/office/powerpoint/2010/main" val="111906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effectLst>
                  <a:glow rad="101600">
                    <a:srgbClr val="74142A"/>
                  </a:glow>
                </a:effectLst>
                <a:latin typeface="Lucida Sans Unicode" pitchFamily="34" charset="0"/>
                <a:cs typeface="Lucida Sans Unicode"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EA205B-E7DE-4B34-AB91-4441883AB314}"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A205B-E7DE-4B34-AB91-4441883AB314}"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A205B-E7DE-4B34-AB91-4441883AB314}"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sz="6000" b="1">
                <a:effectLst>
                  <a:glow rad="101600">
                    <a:srgbClr val="74142A"/>
                  </a:glo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effectLst>
                  <a:glow rad="50800">
                    <a:srgbClr val="72061D"/>
                  </a:glow>
                  <a:outerShdw blurRad="50800" dist="50800" dir="2700000" algn="ctr" rotWithShape="0">
                    <a:schemeClr val="tx1">
                      <a:alpha val="40000"/>
                    </a:schemeClr>
                  </a:outerShdw>
                </a:effectLst>
              </a:defRPr>
            </a:lvl1pPr>
            <a:lvl2pPr>
              <a:defRPr>
                <a:effectLst>
                  <a:glow rad="50800">
                    <a:srgbClr val="72061D"/>
                  </a:glow>
                  <a:outerShdw blurRad="50800" dist="50800" dir="2700000" algn="ctr" rotWithShape="0">
                    <a:schemeClr val="tx1">
                      <a:alpha val="40000"/>
                    </a:schemeClr>
                  </a:outerShdw>
                </a:effectLst>
              </a:defRPr>
            </a:lvl2pPr>
            <a:lvl3pPr>
              <a:defRPr>
                <a:effectLst>
                  <a:glow rad="50800">
                    <a:srgbClr val="72061D"/>
                  </a:glow>
                  <a:outerShdw blurRad="50800" dist="50800" dir="2700000" algn="ctr" rotWithShape="0">
                    <a:schemeClr val="tx1">
                      <a:alpha val="40000"/>
                    </a:schemeClr>
                  </a:outerShdw>
                </a:effectLst>
              </a:defRPr>
            </a:lvl3pPr>
            <a:lvl4pPr>
              <a:defRPr>
                <a:effectLst>
                  <a:glow rad="50800">
                    <a:srgbClr val="72061D"/>
                  </a:glow>
                  <a:outerShdw blurRad="50800" dist="50800" dir="2700000" algn="ctr" rotWithShape="0">
                    <a:schemeClr val="tx1">
                      <a:alpha val="40000"/>
                    </a:schemeClr>
                  </a:outerShdw>
                </a:effectLst>
              </a:defRPr>
            </a:lvl4pPr>
            <a:lvl5pPr>
              <a:defRPr>
                <a:effectLst>
                  <a:glow rad="50800">
                    <a:srgbClr val="72061D"/>
                  </a:glow>
                  <a:outerShdw blurRad="50800" dist="50800" dir="2700000" algn="ctr" rotWithShape="0">
                    <a:schemeClr val="tx1">
                      <a:alpha val="40000"/>
                    </a:scheme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EEA205B-E7DE-4B34-AB91-4441883AB314}"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EA205B-E7DE-4B34-AB91-4441883AB314}"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EA205B-E7DE-4B34-AB91-4441883AB314}" type="datetimeFigureOut">
              <a:rPr lang="en-US" smtClean="0"/>
              <a:pPr/>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EA205B-E7DE-4B34-AB91-4441883AB314}" type="datetimeFigureOut">
              <a:rPr lang="en-US" smtClean="0"/>
              <a:pPr/>
              <a:t>6/5/2021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sz="4800"/>
            </a:lvl1pPr>
          </a:lstStyle>
          <a:p>
            <a:r>
              <a:rPr lang="en-US" dirty="0"/>
              <a:t>Click to edit Master title style</a:t>
            </a:r>
          </a:p>
        </p:txBody>
      </p:sp>
      <p:sp>
        <p:nvSpPr>
          <p:cNvPr id="3" name="Date Placeholder 2"/>
          <p:cNvSpPr>
            <a:spLocks noGrp="1"/>
          </p:cNvSpPr>
          <p:nvPr>
            <p:ph type="dt" sz="half" idx="10"/>
          </p:nvPr>
        </p:nvSpPr>
        <p:spPr/>
        <p:txBody>
          <a:bodyPr/>
          <a:lstStyle/>
          <a:p>
            <a:fld id="{EEEA205B-E7DE-4B34-AB91-4441883AB314}" type="datetimeFigureOut">
              <a:rPr lang="en-US" smtClean="0"/>
              <a:pPr/>
              <a:t>6/5/2021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A205B-E7DE-4B34-AB91-4441883AB314}" type="datetimeFigureOut">
              <a:rPr lang="en-US" smtClean="0"/>
              <a:pPr/>
              <a:t>6/5/2021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A205B-E7DE-4B34-AB91-4441883AB314}" type="datetimeFigureOut">
              <a:rPr lang="en-US" smtClean="0"/>
              <a:pPr/>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A205B-E7DE-4B34-AB91-4441883AB314}" type="datetimeFigureOut">
              <a:rPr lang="en-US" smtClean="0"/>
              <a:pPr/>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ACCA2-DC67-4565-85E7-8DFF529D5F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3"/>
          <a:stretch>
            <a:fillRect/>
          </a:stretch>
        </p:blipFill>
        <p:spPr>
          <a:xfrm>
            <a:off x="0" y="0"/>
            <a:ext cx="12192000" cy="6858000"/>
          </a:xfrm>
          <a:prstGeom prst="rect">
            <a:avLst/>
          </a:prstGeom>
        </p:spPr>
      </p:pic>
      <p:pic>
        <p:nvPicPr>
          <p:cNvPr id="8" name="Picture 7"/>
          <p:cNvPicPr>
            <a:picLocks noChangeAspect="1"/>
          </p:cNvPicPr>
          <p:nvPr userDrawn="1"/>
        </p:nvPicPr>
        <p:blipFill>
          <a:blip r:embed="rId14"/>
          <a:stretch>
            <a:fillRect/>
          </a:stretch>
        </p:blipFill>
        <p:spPr>
          <a:xfrm>
            <a:off x="-1" y="0"/>
            <a:ext cx="12192001" cy="685799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A205B-E7DE-4B34-AB91-4441883AB314}" type="datetimeFigureOut">
              <a:rPr lang="en-US" smtClean="0"/>
              <a:pPr/>
              <a:t>6/5/2021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ACCA2-DC67-4565-85E7-8DFF529D5F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9600" b="1" kern="1200" spc="300">
          <a:ln>
            <a:solidFill>
              <a:schemeClr val="accent3">
                <a:lumMod val="50000"/>
              </a:schemeClr>
            </a:solidFill>
          </a:ln>
          <a:solidFill>
            <a:schemeClr val="bg1"/>
          </a:solidFill>
          <a:effectLst>
            <a:glow rad="101600">
              <a:srgbClr val="72061D"/>
            </a:glow>
          </a:effectLst>
          <a:latin typeface="Authentic Hilton" panose="02000000000000000000" pitchFamily="2" charset="0"/>
          <a:ea typeface="+mj-ea"/>
          <a:cs typeface="Lucida Sans Unicode" pitchFamily="34" charset="0"/>
        </a:defRPr>
      </a:lvl1pPr>
    </p:titleStyle>
    <p:bodyStyle>
      <a:lvl1pPr marL="0" indent="0" algn="l" defTabSz="914400" rtl="0" eaLnBrk="1" latinLnBrk="0" hangingPunct="1">
        <a:spcBef>
          <a:spcPct val="20000"/>
        </a:spcBef>
        <a:buFont typeface="Arial" pitchFamily="34" charset="0"/>
        <a:buNone/>
        <a:defRPr sz="4000" b="1" kern="1200">
          <a:solidFill>
            <a:schemeClr val="bg1"/>
          </a:solidFill>
          <a:effectLst>
            <a:outerShdw blurRad="50800" dist="50800" dir="2700000" algn="ctr" rotWithShape="0">
              <a:schemeClr val="tx1">
                <a:alpha val="40000"/>
              </a:scheme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50800" dist="50800" dir="2700000" algn="ctr" rotWithShape="0">
              <a:schemeClr val="tx1">
                <a:alpha val="40000"/>
              </a:scheme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50800" dist="50800" dir="2700000" algn="ctr" rotWithShape="0">
              <a:schemeClr val="tx1">
                <a:alpha val="40000"/>
              </a:scheme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50800" dist="50800" dir="2700000" algn="ctr" rotWithShape="0">
              <a:schemeClr val="tx1">
                <a:alpha val="40000"/>
              </a:scheme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50800" dist="50800" dir="2700000" algn="ctr" rotWithShape="0">
              <a:schemeClr val="tx1">
                <a:alpha val="40000"/>
              </a:scheme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64635" y="734830"/>
            <a:ext cx="7916809" cy="5388340"/>
          </a:xfrm>
          <a:prstGeom prst="rect">
            <a:avLst/>
          </a:prstGeom>
        </p:spPr>
      </p:pic>
      <p:grpSp>
        <p:nvGrpSpPr>
          <p:cNvPr id="3" name="Group 2">
            <a:extLst>
              <a:ext uri="{FF2B5EF4-FFF2-40B4-BE49-F238E27FC236}">
                <a16:creationId xmlns:a16="http://schemas.microsoft.com/office/drawing/2014/main" id="{6C58F9E2-AF2E-4E92-BFEE-144E94D2DC87}"/>
              </a:ext>
            </a:extLst>
          </p:cNvPr>
          <p:cNvGrpSpPr/>
          <p:nvPr/>
        </p:nvGrpSpPr>
        <p:grpSpPr>
          <a:xfrm>
            <a:off x="9158965" y="5173207"/>
            <a:ext cx="2336800" cy="1086830"/>
            <a:chOff x="1109440" y="4807343"/>
            <a:chExt cx="2336800" cy="1086830"/>
          </a:xfrm>
          <a:effectLst>
            <a:glow rad="127000">
              <a:srgbClr val="785D99"/>
            </a:glow>
          </a:effectLst>
        </p:grpSpPr>
        <p:sp>
          <p:nvSpPr>
            <p:cNvPr id="4" name="Oval 3">
              <a:extLst>
                <a:ext uri="{FF2B5EF4-FFF2-40B4-BE49-F238E27FC236}">
                  <a16:creationId xmlns:a16="http://schemas.microsoft.com/office/drawing/2014/main" id="{358AF3D5-52C8-4426-B0DC-ECE21911C3E5}"/>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284AFA-2488-449E-9CEC-86EE8D5FA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2" name="TextBox 1">
            <a:extLst>
              <a:ext uri="{FF2B5EF4-FFF2-40B4-BE49-F238E27FC236}">
                <a16:creationId xmlns:a16="http://schemas.microsoft.com/office/drawing/2014/main" id="{013F2954-5D54-43FB-9650-2D5B14E5F0CC}"/>
              </a:ext>
            </a:extLst>
          </p:cNvPr>
          <p:cNvSpPr txBox="1"/>
          <p:nvPr/>
        </p:nvSpPr>
        <p:spPr>
          <a:xfrm>
            <a:off x="593184" y="5892337"/>
            <a:ext cx="8714509" cy="461665"/>
          </a:xfrm>
          <a:prstGeom prst="rect">
            <a:avLst/>
          </a:prstGeom>
          <a:noFill/>
        </p:spPr>
        <p:txBody>
          <a:bodyPr wrap="square" rtlCol="0">
            <a:spAutoFit/>
          </a:bodyPr>
          <a:lstStyle/>
          <a:p>
            <a:r>
              <a:rPr lang="en-US" sz="2400" dirty="0">
                <a:solidFill>
                  <a:schemeClr val="bg1"/>
                </a:solidFill>
              </a:rPr>
              <a:t>Watch video at https://youtu.be/i1ouMufkkKc</a:t>
            </a:r>
          </a:p>
        </p:txBody>
      </p:sp>
    </p:spTree>
    <p:extLst>
      <p:ext uri="{BB962C8B-B14F-4D97-AF65-F5344CB8AC3E}">
        <p14:creationId xmlns:p14="http://schemas.microsoft.com/office/powerpoint/2010/main" val="4179457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t>My Mom Called Me ...</a:t>
            </a:r>
            <a:endParaRPr lang="en-US" sz="9600" dirty="0">
              <a:solidFill>
                <a:schemeClr val="bg1"/>
              </a:solidFill>
            </a:endParaRPr>
          </a:p>
        </p:txBody>
      </p:sp>
      <p:sp>
        <p:nvSpPr>
          <p:cNvPr id="4" name="TextBox 3"/>
          <p:cNvSpPr txBox="1"/>
          <p:nvPr/>
        </p:nvSpPr>
        <p:spPr>
          <a:xfrm>
            <a:off x="372364" y="2133653"/>
            <a:ext cx="11531599" cy="2751522"/>
          </a:xfrm>
          <a:prstGeom prst="rect">
            <a:avLst/>
          </a:prstGeom>
          <a:noFill/>
        </p:spPr>
        <p:txBody>
          <a:bodyPr wrap="square" rtlCol="0">
            <a:spAutoFit/>
          </a:bodyPr>
          <a:lstStyle/>
          <a:p>
            <a:pPr algn="ctr">
              <a:lnSpc>
                <a:spcPct val="80000"/>
              </a:lnSpc>
            </a:pPr>
            <a:r>
              <a:rPr lang="en-US" sz="12000" dirty="0">
                <a:solidFill>
                  <a:schemeClr val="bg1"/>
                </a:solidFill>
                <a:effectLst>
                  <a:glow rad="127000">
                    <a:srgbClr val="74142A"/>
                  </a:glow>
                </a:effectLst>
                <a:latin typeface="Authentic Hilton" panose="02000000000000000000" pitchFamily="2" charset="0"/>
              </a:rPr>
              <a:t>Dianne      French      Dee </a:t>
            </a:r>
            <a:r>
              <a:rPr lang="en-US" sz="12000" dirty="0" err="1">
                <a:solidFill>
                  <a:schemeClr val="bg1"/>
                </a:solidFill>
                <a:effectLst>
                  <a:glow rad="127000">
                    <a:srgbClr val="74142A"/>
                  </a:glow>
                </a:effectLst>
                <a:latin typeface="Authentic Hilton" panose="02000000000000000000" pitchFamily="2" charset="0"/>
              </a:rPr>
              <a:t>Dee</a:t>
            </a:r>
            <a:r>
              <a:rPr lang="en-US" sz="12000" dirty="0">
                <a:solidFill>
                  <a:schemeClr val="bg1"/>
                </a:solidFill>
                <a:effectLst>
                  <a:glow rad="127000">
                    <a:srgbClr val="74142A"/>
                  </a:glow>
                </a:effectLst>
                <a:latin typeface="Authentic Hilton" panose="02000000000000000000" pitchFamily="2" charset="0"/>
              </a:rPr>
              <a:t> :</a:t>
            </a:r>
          </a:p>
          <a:p>
            <a:pPr algn="ctr">
              <a:lnSpc>
                <a:spcPct val="80000"/>
              </a:lnSpc>
            </a:pPr>
            <a:r>
              <a:rPr lang="en-US" sz="9600" dirty="0">
                <a:solidFill>
                  <a:schemeClr val="bg1"/>
                </a:solidFill>
                <a:effectLst>
                  <a:glow rad="127000">
                    <a:srgbClr val="74142A"/>
                  </a:glow>
                </a:effectLst>
                <a:latin typeface="Authentic Hilton" panose="02000000000000000000" pitchFamily="2" charset="0"/>
              </a:rPr>
              <a:t>Roman goddess // the Greek goddess</a:t>
            </a:r>
          </a:p>
        </p:txBody>
      </p:sp>
      <p:sp>
        <p:nvSpPr>
          <p:cNvPr id="6" name="Right Arrow 5"/>
          <p:cNvSpPr/>
          <p:nvPr/>
        </p:nvSpPr>
        <p:spPr>
          <a:xfrm>
            <a:off x="3704336" y="2177288"/>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105904" y="2212340"/>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715393"/>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t>My Mom Called Me ...</a:t>
            </a:r>
            <a:endParaRPr lang="en-US" sz="9600" dirty="0">
              <a:solidFill>
                <a:schemeClr val="bg1"/>
              </a:solidFill>
            </a:endParaRPr>
          </a:p>
        </p:txBody>
      </p:sp>
      <p:sp>
        <p:nvSpPr>
          <p:cNvPr id="4" name="TextBox 3"/>
          <p:cNvSpPr txBox="1"/>
          <p:nvPr/>
        </p:nvSpPr>
        <p:spPr>
          <a:xfrm>
            <a:off x="372364" y="2133653"/>
            <a:ext cx="11531599" cy="4228850"/>
          </a:xfrm>
          <a:prstGeom prst="rect">
            <a:avLst/>
          </a:prstGeom>
          <a:noFill/>
        </p:spPr>
        <p:txBody>
          <a:bodyPr wrap="square" rtlCol="0">
            <a:spAutoFit/>
          </a:bodyPr>
          <a:lstStyle/>
          <a:p>
            <a:pPr algn="ctr">
              <a:lnSpc>
                <a:spcPct val="80000"/>
              </a:lnSpc>
            </a:pPr>
            <a:r>
              <a:rPr lang="en-US" sz="12000" dirty="0">
                <a:solidFill>
                  <a:schemeClr val="bg1"/>
                </a:solidFill>
                <a:effectLst>
                  <a:glow rad="127000">
                    <a:srgbClr val="74142A"/>
                  </a:glow>
                </a:effectLst>
                <a:latin typeface="Authentic Hilton" panose="02000000000000000000" pitchFamily="2" charset="0"/>
              </a:rPr>
              <a:t>Dianne      French      Dee </a:t>
            </a:r>
            <a:r>
              <a:rPr lang="en-US" sz="12000" dirty="0" err="1">
                <a:solidFill>
                  <a:schemeClr val="bg1"/>
                </a:solidFill>
                <a:effectLst>
                  <a:glow rad="127000">
                    <a:srgbClr val="74142A"/>
                  </a:glow>
                </a:effectLst>
                <a:latin typeface="Authentic Hilton" panose="02000000000000000000" pitchFamily="2" charset="0"/>
              </a:rPr>
              <a:t>Dee</a:t>
            </a:r>
            <a:r>
              <a:rPr lang="en-US" sz="12000" dirty="0">
                <a:solidFill>
                  <a:schemeClr val="bg1"/>
                </a:solidFill>
                <a:effectLst>
                  <a:glow rad="127000">
                    <a:srgbClr val="74142A"/>
                  </a:glow>
                </a:effectLst>
                <a:latin typeface="Authentic Hilton" panose="02000000000000000000" pitchFamily="2" charset="0"/>
              </a:rPr>
              <a:t> :</a:t>
            </a:r>
          </a:p>
          <a:p>
            <a:pPr algn="ctr">
              <a:lnSpc>
                <a:spcPct val="80000"/>
              </a:lnSpc>
            </a:pPr>
            <a:r>
              <a:rPr lang="en-US" sz="9600" dirty="0">
                <a:solidFill>
                  <a:schemeClr val="bg1"/>
                </a:solidFill>
                <a:effectLst>
                  <a:glow rad="127000">
                    <a:srgbClr val="74142A"/>
                  </a:glow>
                </a:effectLst>
                <a:latin typeface="Authentic Hilton" panose="02000000000000000000" pitchFamily="2" charset="0"/>
              </a:rPr>
              <a:t>Roman goddess // the Greek goddess</a:t>
            </a:r>
          </a:p>
          <a:p>
            <a:pPr algn="ctr">
              <a:lnSpc>
                <a:spcPct val="80000"/>
              </a:lnSpc>
            </a:pPr>
            <a:r>
              <a:rPr lang="en-US" sz="12000" dirty="0">
                <a:solidFill>
                  <a:schemeClr val="bg1"/>
                </a:solidFill>
                <a:effectLst>
                  <a:glow rad="127000">
                    <a:srgbClr val="74142A"/>
                  </a:glow>
                </a:effectLst>
                <a:latin typeface="Authentic Hilton" panose="02000000000000000000" pitchFamily="2" charset="0"/>
              </a:rPr>
              <a:t>“Heavenly, Divine”</a:t>
            </a:r>
            <a:r>
              <a:rPr lang="en-US" sz="12000" dirty="0">
                <a:effectLst>
                  <a:glow rad="127000">
                    <a:srgbClr val="74142A"/>
                  </a:glow>
                </a:effectLst>
                <a:latin typeface="Authentic Hilton" panose="02000000000000000000" pitchFamily="2" charset="0"/>
              </a:rPr>
              <a:t>"</a:t>
            </a:r>
            <a:endParaRPr lang="en-US" sz="12000" dirty="0">
              <a:solidFill>
                <a:schemeClr val="bg1"/>
              </a:solidFill>
              <a:effectLst>
                <a:glow rad="127000">
                  <a:srgbClr val="74142A"/>
                </a:glow>
              </a:effectLst>
              <a:latin typeface="Authentic Hilton" panose="02000000000000000000" pitchFamily="2" charset="0"/>
            </a:endParaRPr>
          </a:p>
        </p:txBody>
      </p:sp>
      <p:sp>
        <p:nvSpPr>
          <p:cNvPr id="6" name="Right Arrow 5"/>
          <p:cNvSpPr/>
          <p:nvPr/>
        </p:nvSpPr>
        <p:spPr>
          <a:xfrm>
            <a:off x="3704336" y="2177288"/>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105904" y="2212340"/>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251675"/>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122" y="1592402"/>
            <a:ext cx="12274122" cy="5265598"/>
          </a:xfrm>
          <a:prstGeom prst="rect">
            <a:avLst/>
          </a:prstGeom>
        </p:spPr>
      </p:pic>
      <p:sp>
        <p:nvSpPr>
          <p:cNvPr id="6" name="Rectangle 5"/>
          <p:cNvSpPr/>
          <p:nvPr/>
        </p:nvSpPr>
        <p:spPr>
          <a:xfrm>
            <a:off x="2868886" y="2266783"/>
            <a:ext cx="3925614" cy="761998"/>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tabLst>
                <a:tab pos="682625" algn="l"/>
              </a:tabLst>
            </a:pPr>
            <a:r>
              <a:rPr lang="en-US" sz="9600" dirty="0">
                <a:solidFill>
                  <a:schemeClr val="bg1"/>
                </a:solidFill>
              </a:rPr>
              <a:t>What’s in a </a:t>
            </a:r>
            <a:r>
              <a:rPr lang="en-US" sz="9600" dirty="0"/>
              <a:t>Name</a:t>
            </a:r>
            <a:r>
              <a:rPr lang="en-US" sz="9600" dirty="0">
                <a:solidFill>
                  <a:schemeClr val="bg1"/>
                </a:solidFill>
              </a:rPr>
              <a:t>?</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a:t>
            </a:r>
            <a:r>
              <a:rPr lang="en-US" dirty="0">
                <a:solidFill>
                  <a:srgbClr val="FFFF00"/>
                </a:solidFill>
              </a:rPr>
              <a:t>named him </a:t>
            </a:r>
            <a:r>
              <a:rPr lang="en-US" dirty="0" err="1">
                <a:solidFill>
                  <a:srgbClr val="FFFF00"/>
                </a:solidFill>
              </a:rPr>
              <a:t>Jabez</a:t>
            </a:r>
            <a:r>
              <a:rPr lang="en-US" dirty="0">
                <a:solidFill>
                  <a:srgbClr val="FFFF00"/>
                </a:solidFill>
              </a:rPr>
              <a:t>, </a:t>
            </a:r>
            <a:r>
              <a:rPr lang="en-US" dirty="0"/>
              <a:t>saying, "I gave birth to him in pain."</a:t>
            </a:r>
          </a:p>
          <a:p>
            <a:endParaRPr lang="en-US" dirty="0"/>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122" y="1592402"/>
            <a:ext cx="12274122" cy="5265598"/>
          </a:xfrm>
          <a:prstGeom prst="rect">
            <a:avLst/>
          </a:prstGeom>
        </p:spPr>
      </p:pic>
      <p:sp>
        <p:nvSpPr>
          <p:cNvPr id="7" name="Rectangle 6"/>
          <p:cNvSpPr/>
          <p:nvPr/>
        </p:nvSpPr>
        <p:spPr>
          <a:xfrm>
            <a:off x="489437" y="2842265"/>
            <a:ext cx="2704139" cy="761998"/>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66386" y="2239488"/>
            <a:ext cx="3388802" cy="761998"/>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tabLst>
                <a:tab pos="682625" algn="l"/>
              </a:tabLst>
            </a:pPr>
            <a:r>
              <a:rPr lang="en-US" sz="9600" dirty="0"/>
              <a:t>What’s in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a:t>
            </a:r>
            <a:r>
              <a:rPr lang="en-US" dirty="0">
                <a:solidFill>
                  <a:srgbClr val="FFFF00"/>
                </a:solidFill>
              </a:rPr>
              <a:t>named him </a:t>
            </a:r>
            <a:r>
              <a:rPr lang="en-US" dirty="0" err="1">
                <a:solidFill>
                  <a:srgbClr val="FFFF00"/>
                </a:solidFill>
              </a:rPr>
              <a:t>Jabez</a:t>
            </a:r>
            <a:r>
              <a:rPr lang="en-US" dirty="0">
                <a:solidFill>
                  <a:srgbClr val="FFFF00"/>
                </a:solidFill>
              </a:rPr>
              <a:t>, </a:t>
            </a:r>
            <a:r>
              <a:rPr lang="en-US" dirty="0"/>
              <a:t>saying, "</a:t>
            </a:r>
            <a:r>
              <a:rPr lang="en-US" dirty="0">
                <a:solidFill>
                  <a:srgbClr val="FFFF00"/>
                </a:solidFill>
              </a:rPr>
              <a:t>I gave birth to him in pain</a:t>
            </a:r>
            <a:r>
              <a:rPr lang="en-US" dirty="0"/>
              <a:t>."</a:t>
            </a:r>
          </a:p>
          <a:p>
            <a:endParaRPr lang="en-US" dirty="0"/>
          </a:p>
        </p:txBody>
      </p:sp>
    </p:spTree>
    <p:extLst>
      <p:ext uri="{BB962C8B-B14F-4D97-AF65-F5344CB8AC3E}">
        <p14:creationId xmlns:p14="http://schemas.microsoft.com/office/powerpoint/2010/main" val="2763749903"/>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t> 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323439"/>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77038016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323439"/>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Abandoned?   </a:t>
            </a:r>
          </a:p>
        </p:txBody>
      </p:sp>
    </p:spTree>
    <p:extLst>
      <p:ext uri="{BB962C8B-B14F-4D97-AF65-F5344CB8AC3E}">
        <p14:creationId xmlns:p14="http://schemas.microsoft.com/office/powerpoint/2010/main" val="3191278360"/>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938992"/>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Abandoned?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Rape?	</a:t>
            </a:r>
          </a:p>
        </p:txBody>
      </p:sp>
    </p:spTree>
    <p:extLst>
      <p:ext uri="{BB962C8B-B14F-4D97-AF65-F5344CB8AC3E}">
        <p14:creationId xmlns:p14="http://schemas.microsoft.com/office/powerpoint/2010/main" val="3035710375"/>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938992"/>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Abandoned?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Rape?	</a:t>
            </a:r>
          </a:p>
        </p:txBody>
      </p:sp>
      <p:sp>
        <p:nvSpPr>
          <p:cNvPr id="7" name="TextBox 6"/>
          <p:cNvSpPr txBox="1"/>
          <p:nvPr/>
        </p:nvSpPr>
        <p:spPr>
          <a:xfrm>
            <a:off x="6095999" y="3525203"/>
            <a:ext cx="4126173" cy="707886"/>
          </a:xfrm>
          <a:prstGeom prst="rect">
            <a:avLst/>
          </a:prstGeom>
          <a:noFill/>
        </p:spPr>
        <p:txBody>
          <a:bodyPr wrap="square" rtlCol="0">
            <a:spAutoFit/>
          </a:bodyPr>
          <a:lstStyle/>
          <a:p>
            <a:pPr marL="342900" indent="-342900"/>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4.  Wanted a girl?</a:t>
            </a:r>
          </a:p>
        </p:txBody>
      </p:sp>
    </p:spTree>
    <p:extLst>
      <p:ext uri="{BB962C8B-B14F-4D97-AF65-F5344CB8AC3E}">
        <p14:creationId xmlns:p14="http://schemas.microsoft.com/office/powerpoint/2010/main" val="39245358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938992"/>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Abandoned?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Rape?	</a:t>
            </a:r>
          </a:p>
        </p:txBody>
      </p:sp>
      <p:sp>
        <p:nvSpPr>
          <p:cNvPr id="7" name="TextBox 6"/>
          <p:cNvSpPr txBox="1"/>
          <p:nvPr/>
        </p:nvSpPr>
        <p:spPr>
          <a:xfrm>
            <a:off x="6095999" y="3525203"/>
            <a:ext cx="4126173" cy="1323439"/>
          </a:xfrm>
          <a:prstGeom prst="rect">
            <a:avLst/>
          </a:prstGeom>
          <a:noFill/>
        </p:spPr>
        <p:txBody>
          <a:bodyPr wrap="square" rtlCol="0">
            <a:spAutoFit/>
          </a:bodyPr>
          <a:lstStyle/>
          <a:p>
            <a:pPr marL="342900" indent="-342900"/>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4.  Wanted a girl?</a:t>
            </a:r>
          </a:p>
          <a:p>
            <a:pPr marL="520700" indent="-520700">
              <a:buAutoNum type="arabicPeriod" startAt="5"/>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Unwanted?</a:t>
            </a:r>
          </a:p>
        </p:txBody>
      </p:sp>
    </p:spTree>
    <p:extLst>
      <p:ext uri="{BB962C8B-B14F-4D97-AF65-F5344CB8AC3E}">
        <p14:creationId xmlns:p14="http://schemas.microsoft.com/office/powerpoint/2010/main" val="1068210054"/>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64635" y="734830"/>
            <a:ext cx="7916809" cy="5388340"/>
          </a:xfrm>
          <a:prstGeom prst="rect">
            <a:avLst/>
          </a:prstGeom>
        </p:spPr>
      </p:pic>
    </p:spTree>
    <p:extLst>
      <p:ext uri="{BB962C8B-B14F-4D97-AF65-F5344CB8AC3E}">
        <p14:creationId xmlns:p14="http://schemas.microsoft.com/office/powerpoint/2010/main" val="2590032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938992"/>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Abandoned?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Rape?	</a:t>
            </a:r>
          </a:p>
        </p:txBody>
      </p:sp>
      <p:sp>
        <p:nvSpPr>
          <p:cNvPr id="7" name="TextBox 6"/>
          <p:cNvSpPr txBox="1"/>
          <p:nvPr/>
        </p:nvSpPr>
        <p:spPr>
          <a:xfrm>
            <a:off x="6095999" y="3525203"/>
            <a:ext cx="4126173" cy="1938992"/>
          </a:xfrm>
          <a:prstGeom prst="rect">
            <a:avLst/>
          </a:prstGeom>
          <a:noFill/>
        </p:spPr>
        <p:txBody>
          <a:bodyPr wrap="square" rtlCol="0">
            <a:spAutoFit/>
          </a:bodyPr>
          <a:lstStyle/>
          <a:p>
            <a:pPr marL="342900" indent="-342900"/>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4.  Wanted a girl?</a:t>
            </a:r>
          </a:p>
          <a:p>
            <a:pPr marL="520700" indent="-520700">
              <a:buAutoNum type="arabicPeriod" startAt="5"/>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Unwanted?</a:t>
            </a:r>
          </a:p>
          <a:p>
            <a:pPr marL="457200" indent="-457200">
              <a:buAutoNum type="arabicPeriod" startAt="5"/>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Who knows?</a:t>
            </a:r>
          </a:p>
        </p:txBody>
      </p:sp>
    </p:spTree>
    <p:extLst>
      <p:ext uri="{BB962C8B-B14F-4D97-AF65-F5344CB8AC3E}">
        <p14:creationId xmlns:p14="http://schemas.microsoft.com/office/powerpoint/2010/main" val="3542067718"/>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7578" y="2268940"/>
            <a:ext cx="3245598"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7672" y="2871716"/>
            <a:ext cx="2838734" cy="766265"/>
          </a:xfrm>
          <a:prstGeom prst="rect">
            <a:avLst/>
          </a:prstGeom>
          <a:solidFill>
            <a:srgbClr val="C7296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dirty="0"/>
              <a:t>The </a:t>
            </a:r>
            <a:r>
              <a:rPr lang="en-US" sz="9600" u="sng" dirty="0">
                <a:solidFill>
                  <a:srgbClr val="FFFF00"/>
                </a:solidFill>
              </a:rPr>
              <a:t>Reason</a:t>
            </a:r>
            <a:r>
              <a:rPr lang="en-US" sz="9600" dirty="0">
                <a:solidFill>
                  <a:srgbClr val="FFFF00"/>
                </a:solidFill>
              </a:rPr>
              <a:t> </a:t>
            </a:r>
            <a:r>
              <a:rPr lang="en-US" sz="9600" dirty="0"/>
              <a:t>for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more honorable than his brothers. His mother had named him </a:t>
            </a:r>
            <a:r>
              <a:rPr lang="en-US" dirty="0" err="1"/>
              <a:t>Jabez</a:t>
            </a:r>
            <a:r>
              <a:rPr lang="en-US" dirty="0"/>
              <a:t>, saying, "</a:t>
            </a:r>
            <a:r>
              <a:rPr lang="en-US" dirty="0">
                <a:solidFill>
                  <a:srgbClr val="FFFF00"/>
                </a:solidFill>
              </a:rPr>
              <a:t>I gave birth to him in pain</a:t>
            </a:r>
            <a:r>
              <a:rPr lang="en-US" dirty="0"/>
              <a:t>."</a:t>
            </a:r>
          </a:p>
          <a:p>
            <a:endParaRPr lang="en-US" dirty="0"/>
          </a:p>
        </p:txBody>
      </p:sp>
      <p:sp>
        <p:nvSpPr>
          <p:cNvPr id="6" name="TextBox 5"/>
          <p:cNvSpPr txBox="1"/>
          <p:nvPr/>
        </p:nvSpPr>
        <p:spPr>
          <a:xfrm>
            <a:off x="2097437" y="3525202"/>
            <a:ext cx="3541364" cy="1938992"/>
          </a:xfrm>
          <a:prstGeom prst="rect">
            <a:avLst/>
          </a:prstGeom>
          <a:noFill/>
        </p:spPr>
        <p:txBody>
          <a:bodyPr wrap="square" rtlCol="0">
            <a:spAutoFit/>
          </a:bodyPr>
          <a:lstStyle/>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Labor Pain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Abandoned?   </a:t>
            </a:r>
          </a:p>
          <a:p>
            <a:pPr marL="342900" indent="-342900">
              <a:buAutoNum type="arabicPeriod"/>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Rape?	</a:t>
            </a:r>
          </a:p>
        </p:txBody>
      </p:sp>
      <p:sp>
        <p:nvSpPr>
          <p:cNvPr id="7" name="TextBox 6"/>
          <p:cNvSpPr txBox="1"/>
          <p:nvPr/>
        </p:nvSpPr>
        <p:spPr>
          <a:xfrm>
            <a:off x="6095999" y="3525203"/>
            <a:ext cx="4126173" cy="1938992"/>
          </a:xfrm>
          <a:prstGeom prst="rect">
            <a:avLst/>
          </a:prstGeom>
          <a:noFill/>
        </p:spPr>
        <p:txBody>
          <a:bodyPr wrap="square" rtlCol="0">
            <a:spAutoFit/>
          </a:bodyPr>
          <a:lstStyle/>
          <a:p>
            <a:pPr marL="342900" indent="-342900"/>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4.  Wanted a girl?</a:t>
            </a:r>
          </a:p>
          <a:p>
            <a:pPr marL="520700" indent="-520700">
              <a:buAutoNum type="arabicPeriod" startAt="5"/>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Unwanted?</a:t>
            </a:r>
          </a:p>
          <a:p>
            <a:pPr marL="457200" indent="-457200">
              <a:buAutoNum type="arabicPeriod" startAt="5"/>
            </a:pPr>
            <a:r>
              <a:rPr lang="en-US" sz="4000" b="1" dirty="0">
                <a:solidFill>
                  <a:schemeClr val="bg1"/>
                </a:solidFill>
                <a:effectLst>
                  <a:glow rad="76200">
                    <a:srgbClr val="72061D"/>
                  </a:glow>
                  <a:outerShdw blurRad="38100" dist="38100" dir="2700000" algn="tl">
                    <a:srgbClr val="000000">
                      <a:alpha val="43137"/>
                    </a:srgbClr>
                  </a:outerShdw>
                </a:effectLst>
                <a:latin typeface="Arial Narrow" pitchFamily="34" charset="0"/>
              </a:rPr>
              <a:t> Who knows?</a:t>
            </a:r>
          </a:p>
        </p:txBody>
      </p:sp>
      <p:sp>
        <p:nvSpPr>
          <p:cNvPr id="8" name="TextBox 7"/>
          <p:cNvSpPr txBox="1"/>
          <p:nvPr/>
        </p:nvSpPr>
        <p:spPr>
          <a:xfrm>
            <a:off x="1918138" y="5549463"/>
            <a:ext cx="8418786" cy="769441"/>
          </a:xfrm>
          <a:prstGeom prst="rect">
            <a:avLst/>
          </a:prstGeom>
          <a:noFill/>
        </p:spPr>
        <p:txBody>
          <a:bodyPr wrap="square" rtlCol="0">
            <a:spAutoFit/>
          </a:bodyPr>
          <a:lstStyle/>
          <a:p>
            <a:pPr algn="ctr"/>
            <a:r>
              <a:rPr lang="en-US" sz="4400" b="1" dirty="0">
                <a:solidFill>
                  <a:schemeClr val="bg1"/>
                </a:solidFill>
                <a:effectLst>
                  <a:glow rad="127000">
                    <a:srgbClr val="72061D"/>
                  </a:glow>
                  <a:outerShdw blurRad="38100" dist="38100" dir="2700000" algn="tl">
                    <a:srgbClr val="000000">
                      <a:alpha val="43137"/>
                    </a:srgbClr>
                  </a:outerShdw>
                </a:effectLst>
              </a:rPr>
              <a:t>She blamed the pain on him!</a:t>
            </a:r>
          </a:p>
        </p:txBody>
      </p:sp>
    </p:spTree>
    <p:extLst>
      <p:ext uri="{BB962C8B-B14F-4D97-AF65-F5344CB8AC3E}">
        <p14:creationId xmlns:p14="http://schemas.microsoft.com/office/powerpoint/2010/main" val="3894577479"/>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7405" y="1638987"/>
            <a:ext cx="3497985" cy="761998"/>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70890"/>
            <a:ext cx="12192000" cy="1143000"/>
          </a:xfrm>
        </p:spPr>
        <p:txBody>
          <a:bodyPr/>
          <a:lstStyle/>
          <a:p>
            <a:r>
              <a:rPr lang="en-US" sz="9600" dirty="0"/>
              <a:t>The </a:t>
            </a:r>
            <a:r>
              <a:rPr lang="en-US" sz="9600" u="sng" dirty="0">
                <a:solidFill>
                  <a:srgbClr val="FFFF00"/>
                </a:solidFill>
              </a:rPr>
              <a:t>Su</a:t>
            </a:r>
            <a:r>
              <a:rPr lang="en-US" sz="9600" dirty="0">
                <a:solidFill>
                  <a:srgbClr val="FFFF00"/>
                </a:solidFill>
              </a:rPr>
              <a:t>r</a:t>
            </a:r>
            <a:r>
              <a:rPr lang="en-US" sz="9600" u="sng" dirty="0">
                <a:solidFill>
                  <a:srgbClr val="FFFF00"/>
                </a:solidFill>
              </a:rPr>
              <a:t>prise</a:t>
            </a:r>
            <a:r>
              <a:rPr lang="en-US" sz="9600" dirty="0"/>
              <a:t> in the a Name</a:t>
            </a:r>
          </a:p>
        </p:txBody>
      </p:sp>
      <p:sp>
        <p:nvSpPr>
          <p:cNvPr id="3" name="Content Placeholder 2"/>
          <p:cNvSpPr>
            <a:spLocks noGrp="1"/>
          </p:cNvSpPr>
          <p:nvPr>
            <p:ph idx="1"/>
          </p:nvPr>
        </p:nvSpPr>
        <p:spPr/>
        <p:txBody>
          <a:bodyPr/>
          <a:lstStyle/>
          <a:p>
            <a:r>
              <a:rPr lang="en-US" baseline="30000" dirty="0"/>
              <a:t>9</a:t>
            </a:r>
            <a:r>
              <a:rPr lang="en-US" dirty="0"/>
              <a:t> </a:t>
            </a:r>
            <a:r>
              <a:rPr lang="en-US" dirty="0" err="1"/>
              <a:t>Jabez</a:t>
            </a:r>
            <a:r>
              <a:rPr lang="en-US" dirty="0"/>
              <a:t> was </a:t>
            </a:r>
            <a:r>
              <a:rPr lang="en-US" dirty="0">
                <a:solidFill>
                  <a:srgbClr val="FFFF00"/>
                </a:solidFill>
              </a:rPr>
              <a:t>more honorable than his brothers</a:t>
            </a:r>
            <a:r>
              <a:rPr lang="en-US" dirty="0"/>
              <a:t>. His mother had named him </a:t>
            </a:r>
            <a:r>
              <a:rPr lang="en-US" dirty="0" err="1"/>
              <a:t>Jabez</a:t>
            </a:r>
            <a:r>
              <a:rPr lang="en-US" dirty="0"/>
              <a:t>, saying, "I gave birth to </a:t>
            </a:r>
            <a:br>
              <a:rPr lang="en-US" dirty="0"/>
            </a:br>
            <a:r>
              <a:rPr lang="en-US" dirty="0"/>
              <a:t>             him in pain."</a:t>
            </a:r>
          </a:p>
          <a:p>
            <a:endParaRPr lang="en-US" dirty="0"/>
          </a:p>
        </p:txBody>
      </p:sp>
      <p:pic>
        <p:nvPicPr>
          <p:cNvPr id="58371" name="Picture 3"/>
          <p:cNvPicPr>
            <a:picLocks noChangeAspect="1" noChangeArrowheads="1"/>
          </p:cNvPicPr>
          <p:nvPr/>
        </p:nvPicPr>
        <p:blipFill rotWithShape="1">
          <a:blip r:embed="rId3" cstate="print"/>
          <a:srcRect r="9140"/>
          <a:stretch/>
        </p:blipFill>
        <p:spPr bwMode="auto">
          <a:xfrm>
            <a:off x="1" y="2515511"/>
            <a:ext cx="3695700" cy="4342489"/>
          </a:xfrm>
          <a:prstGeom prst="rect">
            <a:avLst/>
          </a:prstGeom>
          <a:noFill/>
          <a:ln w="9525">
            <a:noFill/>
            <a:miter lim="800000"/>
            <a:headEnd/>
            <a:tailEnd/>
          </a:ln>
          <a:effectLst/>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t>We can be more honorable, too!</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t>We can be more honorable, too!</a:t>
            </a:r>
          </a:p>
        </p:txBody>
      </p:sp>
      <p:sp>
        <p:nvSpPr>
          <p:cNvPr id="3" name="Content Placeholder 2"/>
          <p:cNvSpPr>
            <a:spLocks noGrp="1"/>
          </p:cNvSpPr>
          <p:nvPr>
            <p:ph idx="1"/>
          </p:nvPr>
        </p:nvSpPr>
        <p:spPr>
          <a:xfrm>
            <a:off x="609600" y="2347415"/>
            <a:ext cx="10972800" cy="3778749"/>
          </a:xfrm>
        </p:spPr>
        <p:txBody>
          <a:bodyPr>
            <a:normAutofit/>
          </a:bodyPr>
          <a:lstStyle/>
          <a:p>
            <a:pPr algn="ctr"/>
            <a:r>
              <a:rPr lang="en-US" sz="14000" dirty="0"/>
              <a:t>HOW? </a:t>
            </a:r>
          </a:p>
        </p:txBody>
      </p:sp>
    </p:spTree>
    <p:extLst>
      <p:ext uri="{BB962C8B-B14F-4D97-AF65-F5344CB8AC3E}">
        <p14:creationId xmlns:p14="http://schemas.microsoft.com/office/powerpoint/2010/main" val="368695828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52416" y="1581149"/>
            <a:ext cx="4004480" cy="766265"/>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99859" y="1600199"/>
            <a:ext cx="4535706" cy="766265"/>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spc="600" dirty="0"/>
              <a:t>Pray</a:t>
            </a:r>
          </a:p>
        </p:txBody>
      </p:sp>
      <p:sp>
        <p:nvSpPr>
          <p:cNvPr id="3" name="Content Placeholder 2"/>
          <p:cNvSpPr>
            <a:spLocks noGrp="1"/>
          </p:cNvSpPr>
          <p:nvPr>
            <p:ph idx="1"/>
          </p:nvPr>
        </p:nvSpPr>
        <p:spPr/>
        <p:txBody>
          <a:bodyPr/>
          <a:lstStyle/>
          <a:p>
            <a:r>
              <a:rPr lang="en-US" baseline="30000" dirty="0"/>
              <a:t>10</a:t>
            </a:r>
            <a:r>
              <a:rPr lang="en-US" dirty="0"/>
              <a:t> </a:t>
            </a:r>
            <a:r>
              <a:rPr lang="en-US" dirty="0" err="1"/>
              <a:t>Jabez</a:t>
            </a:r>
            <a:r>
              <a:rPr lang="en-US" dirty="0"/>
              <a:t> </a:t>
            </a:r>
            <a:r>
              <a:rPr lang="en-US" dirty="0">
                <a:solidFill>
                  <a:srgbClr val="FFFF00"/>
                </a:solidFill>
              </a:rPr>
              <a:t>cried out to the God </a:t>
            </a:r>
            <a:r>
              <a:rPr lang="en-US" dirty="0"/>
              <a:t>of Israel, </a:t>
            </a:r>
          </a:p>
        </p:txBody>
      </p:sp>
      <p:pic>
        <p:nvPicPr>
          <p:cNvPr id="11" name="Picture 2"/>
          <p:cNvPicPr>
            <a:picLocks noChangeAspect="1" noChangeArrowheads="1"/>
          </p:cNvPicPr>
          <p:nvPr/>
        </p:nvPicPr>
        <p:blipFill>
          <a:blip r:embed="rId3" cstate="print"/>
          <a:srcRect b="16507"/>
          <a:stretch>
            <a:fillRect/>
          </a:stretch>
        </p:blipFill>
        <p:spPr bwMode="auto">
          <a:xfrm>
            <a:off x="9048750" y="1968018"/>
            <a:ext cx="3143250" cy="4889982"/>
          </a:xfrm>
          <a:prstGeom prst="rect">
            <a:avLst/>
          </a:prstGeom>
          <a:noFill/>
          <a:ln w="9525">
            <a:noFill/>
            <a:miter lim="800000"/>
            <a:headEnd/>
            <a:tailEnd/>
          </a:ln>
          <a:effectLst/>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6060" y="2344822"/>
            <a:ext cx="5277873" cy="4160927"/>
          </a:xfrm>
          <a:prstGeom prst="rect">
            <a:avLst/>
          </a:prstGeom>
        </p:spPr>
      </p:pic>
      <p:sp>
        <p:nvSpPr>
          <p:cNvPr id="13" name="Rectangle 12"/>
          <p:cNvSpPr/>
          <p:nvPr/>
        </p:nvSpPr>
        <p:spPr>
          <a:xfrm>
            <a:off x="4252416" y="1581149"/>
            <a:ext cx="4004480" cy="766265"/>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99859" y="1600199"/>
            <a:ext cx="4535706" cy="766265"/>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spc="600" dirty="0"/>
              <a:t>Pray</a:t>
            </a:r>
          </a:p>
        </p:txBody>
      </p:sp>
      <p:sp>
        <p:nvSpPr>
          <p:cNvPr id="3" name="Content Placeholder 2"/>
          <p:cNvSpPr>
            <a:spLocks noGrp="1"/>
          </p:cNvSpPr>
          <p:nvPr>
            <p:ph idx="1"/>
          </p:nvPr>
        </p:nvSpPr>
        <p:spPr/>
        <p:txBody>
          <a:bodyPr/>
          <a:lstStyle/>
          <a:p>
            <a:r>
              <a:rPr lang="en-US" baseline="30000" dirty="0"/>
              <a:t>10</a:t>
            </a:r>
            <a:r>
              <a:rPr lang="en-US" dirty="0"/>
              <a:t> </a:t>
            </a:r>
            <a:r>
              <a:rPr lang="en-US" dirty="0" err="1"/>
              <a:t>Jabez</a:t>
            </a:r>
            <a:r>
              <a:rPr lang="en-US" dirty="0"/>
              <a:t> </a:t>
            </a:r>
            <a:r>
              <a:rPr lang="en-US" dirty="0">
                <a:solidFill>
                  <a:srgbClr val="FFFF00"/>
                </a:solidFill>
              </a:rPr>
              <a:t>cried out to the God </a:t>
            </a:r>
            <a:r>
              <a:rPr lang="en-US" dirty="0"/>
              <a:t>of Israel, </a:t>
            </a:r>
          </a:p>
        </p:txBody>
      </p:sp>
      <p:pic>
        <p:nvPicPr>
          <p:cNvPr id="11" name="Picture 2"/>
          <p:cNvPicPr>
            <a:picLocks noChangeAspect="1" noChangeArrowheads="1"/>
          </p:cNvPicPr>
          <p:nvPr/>
        </p:nvPicPr>
        <p:blipFill>
          <a:blip r:embed="rId4" cstate="print"/>
          <a:srcRect b="16507"/>
          <a:stretch>
            <a:fillRect/>
          </a:stretch>
        </p:blipFill>
        <p:spPr bwMode="auto">
          <a:xfrm>
            <a:off x="9048750" y="1968018"/>
            <a:ext cx="3143250" cy="4889982"/>
          </a:xfrm>
          <a:prstGeom prst="rect">
            <a:avLst/>
          </a:prstGeom>
          <a:noFill/>
          <a:ln w="9525">
            <a:noFill/>
            <a:miter lim="800000"/>
            <a:headEnd/>
            <a:tailEnd/>
          </a:ln>
          <a:effectLst/>
        </p:spPr>
      </p:pic>
    </p:spTree>
    <p:extLst>
      <p:ext uri="{BB962C8B-B14F-4D97-AF65-F5344CB8AC3E}">
        <p14:creationId xmlns:p14="http://schemas.microsoft.com/office/powerpoint/2010/main" val="1391740066"/>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56060" y="2344822"/>
            <a:ext cx="5277873" cy="4160927"/>
          </a:xfrm>
          <a:prstGeom prst="rect">
            <a:avLst/>
          </a:prstGeom>
        </p:spPr>
      </p:pic>
      <p:sp>
        <p:nvSpPr>
          <p:cNvPr id="13" name="Rectangle 12"/>
          <p:cNvSpPr/>
          <p:nvPr/>
        </p:nvSpPr>
        <p:spPr>
          <a:xfrm>
            <a:off x="4252416" y="1581149"/>
            <a:ext cx="4004480" cy="766265"/>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99859" y="1600199"/>
            <a:ext cx="4535706" cy="766265"/>
          </a:xfrm>
          <a:prstGeom prst="rect">
            <a:avLst/>
          </a:prstGeom>
          <a:solidFill>
            <a:srgbClr val="AD235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9600" spc="600" dirty="0"/>
              <a:t>Pray</a:t>
            </a:r>
          </a:p>
        </p:txBody>
      </p:sp>
      <p:sp>
        <p:nvSpPr>
          <p:cNvPr id="3" name="Content Placeholder 2"/>
          <p:cNvSpPr>
            <a:spLocks noGrp="1"/>
          </p:cNvSpPr>
          <p:nvPr>
            <p:ph idx="1"/>
          </p:nvPr>
        </p:nvSpPr>
        <p:spPr/>
        <p:txBody>
          <a:bodyPr/>
          <a:lstStyle/>
          <a:p>
            <a:r>
              <a:rPr lang="en-US" baseline="30000" dirty="0"/>
              <a:t>10</a:t>
            </a:r>
            <a:r>
              <a:rPr lang="en-US" dirty="0"/>
              <a:t> </a:t>
            </a:r>
            <a:r>
              <a:rPr lang="en-US" dirty="0" err="1"/>
              <a:t>Jabez</a:t>
            </a:r>
            <a:r>
              <a:rPr lang="en-US" dirty="0"/>
              <a:t> </a:t>
            </a:r>
            <a:r>
              <a:rPr lang="en-US" dirty="0">
                <a:solidFill>
                  <a:srgbClr val="FFFF00"/>
                </a:solidFill>
              </a:rPr>
              <a:t>cried out to the God </a:t>
            </a:r>
            <a:r>
              <a:rPr lang="en-US" dirty="0"/>
              <a:t>of Israel, </a:t>
            </a:r>
          </a:p>
        </p:txBody>
      </p:sp>
      <p:pic>
        <p:nvPicPr>
          <p:cNvPr id="11" name="Picture 2"/>
          <p:cNvPicPr>
            <a:picLocks noChangeAspect="1" noChangeArrowheads="1"/>
          </p:cNvPicPr>
          <p:nvPr/>
        </p:nvPicPr>
        <p:blipFill>
          <a:blip r:embed="rId4" cstate="print"/>
          <a:srcRect b="16507"/>
          <a:stretch>
            <a:fillRect/>
          </a:stretch>
        </p:blipFill>
        <p:spPr bwMode="auto">
          <a:xfrm>
            <a:off x="9048750" y="1968018"/>
            <a:ext cx="3143250" cy="4889982"/>
          </a:xfrm>
          <a:prstGeom prst="rect">
            <a:avLst/>
          </a:prstGeom>
          <a:noFill/>
          <a:ln w="9525">
            <a:noFill/>
            <a:miter lim="800000"/>
            <a:headEnd/>
            <a:tailEnd/>
          </a:ln>
          <a:effectLst/>
        </p:spPr>
      </p:pic>
    </p:spTree>
    <p:extLst>
      <p:ext uri="{BB962C8B-B14F-4D97-AF65-F5344CB8AC3E}">
        <p14:creationId xmlns:p14="http://schemas.microsoft.com/office/powerpoint/2010/main" val="2066982683"/>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491319" y="2825086"/>
            <a:ext cx="6346209" cy="846162"/>
          </a:xfrm>
          <a:prstGeom prst="wedgeRectCallout">
            <a:avLst>
              <a:gd name="adj1" fmla="val 94885"/>
              <a:gd name="adj2" fmla="val 175655"/>
            </a:avLst>
          </a:prstGeom>
          <a:solidFill>
            <a:srgbClr val="72061D"/>
          </a:solidFill>
          <a:ln>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a:t>
            </a:r>
            <a:r>
              <a:rPr lang="en-US" sz="9600" dirty="0"/>
              <a:t>1. Pray for God’s </a:t>
            </a:r>
            <a:r>
              <a:rPr lang="en-US" sz="9600" u="sng" dirty="0">
                <a:solidFill>
                  <a:srgbClr val="FFFF00"/>
                </a:solidFill>
              </a:rPr>
              <a:t>Blessin</a:t>
            </a:r>
            <a:r>
              <a:rPr lang="en-US" sz="9600" dirty="0">
                <a:solidFill>
                  <a:srgbClr val="FFFF00"/>
                </a:solidFill>
              </a:rPr>
              <a:t>g</a:t>
            </a:r>
          </a:p>
        </p:txBody>
      </p:sp>
      <p:sp>
        <p:nvSpPr>
          <p:cNvPr id="3" name="Content Placeholder 2"/>
          <p:cNvSpPr>
            <a:spLocks noGrp="1"/>
          </p:cNvSpPr>
          <p:nvPr>
            <p:ph idx="1"/>
          </p:nvPr>
        </p:nvSpPr>
        <p:spPr/>
        <p:txBody>
          <a:bodyPr/>
          <a:lstStyle/>
          <a:p>
            <a:r>
              <a:rPr lang="en-US" baseline="30000" dirty="0"/>
              <a:t>10</a:t>
            </a:r>
            <a:r>
              <a:rPr lang="en-US" dirty="0"/>
              <a:t> </a:t>
            </a:r>
            <a:r>
              <a:rPr lang="en-US" dirty="0" err="1"/>
              <a:t>Jabez</a:t>
            </a:r>
            <a:r>
              <a:rPr lang="en-US" dirty="0"/>
              <a:t> cried out to the God of Israel, </a:t>
            </a:r>
            <a:br>
              <a:rPr lang="en-US" dirty="0"/>
            </a:br>
            <a:br>
              <a:rPr lang="en-US" dirty="0"/>
            </a:br>
            <a:r>
              <a:rPr lang="en-US" dirty="0">
                <a:effectLst>
                  <a:glow rad="50800">
                    <a:srgbClr val="72061D">
                      <a:alpha val="0"/>
                    </a:srgbClr>
                  </a:glow>
                  <a:outerShdw blurRad="50800" dist="50800" dir="2700000" algn="ctr" rotWithShape="0">
                    <a:schemeClr val="tx1">
                      <a:alpha val="40000"/>
                    </a:schemeClr>
                  </a:outerShdw>
                </a:effectLst>
              </a:rPr>
              <a:t>"Oh, that you would </a:t>
            </a:r>
            <a:r>
              <a:rPr lang="en-US" dirty="0">
                <a:solidFill>
                  <a:srgbClr val="FFFF00"/>
                </a:solidFill>
                <a:effectLst>
                  <a:glow rad="50800">
                    <a:srgbClr val="72061D">
                      <a:alpha val="0"/>
                    </a:srgbClr>
                  </a:glow>
                  <a:outerShdw blurRad="50800" dist="50800" dir="2700000" algn="ctr" rotWithShape="0">
                    <a:schemeClr val="tx1">
                      <a:alpha val="40000"/>
                    </a:schemeClr>
                  </a:outerShdw>
                </a:effectLst>
              </a:rPr>
              <a:t>bless me</a:t>
            </a:r>
            <a:endParaRPr lang="en-US" dirty="0">
              <a:effectLst>
                <a:glow rad="50800">
                  <a:srgbClr val="72061D">
                    <a:alpha val="0"/>
                  </a:srgbClr>
                </a:glow>
                <a:outerShdw blurRad="50800" dist="50800" dir="2700000" algn="ctr" rotWithShape="0">
                  <a:schemeClr val="tx1">
                    <a:alpha val="40000"/>
                  </a:schemeClr>
                </a:outerShdw>
              </a:effectLst>
            </a:endParaRPr>
          </a:p>
          <a:p>
            <a:r>
              <a:rPr lang="en-US" baseline="0" dirty="0"/>
              <a:t> </a:t>
            </a:r>
            <a:endParaRPr lang="en-US" dirty="0"/>
          </a:p>
        </p:txBody>
      </p:sp>
      <p:pic>
        <p:nvPicPr>
          <p:cNvPr id="10" name="Picture 2"/>
          <p:cNvPicPr>
            <a:picLocks noChangeAspect="1" noChangeArrowheads="1"/>
          </p:cNvPicPr>
          <p:nvPr/>
        </p:nvPicPr>
        <p:blipFill>
          <a:blip r:embed="rId3" cstate="print"/>
          <a:srcRect b="16507"/>
          <a:stretch>
            <a:fillRect/>
          </a:stretch>
        </p:blipFill>
        <p:spPr bwMode="auto">
          <a:xfrm>
            <a:off x="9048750" y="1968018"/>
            <a:ext cx="3143250" cy="4889982"/>
          </a:xfrm>
          <a:prstGeom prst="rect">
            <a:avLst/>
          </a:prstGeom>
          <a:noFill/>
          <a:ln w="9525">
            <a:noFill/>
            <a:miter lim="800000"/>
            <a:headEnd/>
            <a:tailEnd/>
          </a:ln>
          <a:effectLst/>
        </p:spPr>
      </p:pic>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491319" y="2825085"/>
            <a:ext cx="6346209" cy="1433015"/>
          </a:xfrm>
          <a:prstGeom prst="wedgeRectCallout">
            <a:avLst>
              <a:gd name="adj1" fmla="val 97251"/>
              <a:gd name="adj2" fmla="val 78512"/>
            </a:avLst>
          </a:prstGeom>
          <a:solidFill>
            <a:srgbClr val="72061D"/>
          </a:solidFill>
          <a:ln>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a:t>
            </a:r>
            <a:r>
              <a:rPr lang="en-US" sz="9600" dirty="0"/>
              <a:t>2. Pray for God’s </a:t>
            </a:r>
            <a:r>
              <a:rPr lang="en-US" sz="9600" u="sng" dirty="0">
                <a:solidFill>
                  <a:srgbClr val="FFFF00"/>
                </a:solidFill>
              </a:rPr>
              <a:t>Pro</a:t>
            </a:r>
            <a:r>
              <a:rPr lang="en-US" sz="9600" dirty="0">
                <a:solidFill>
                  <a:srgbClr val="FFFF00"/>
                </a:solidFill>
              </a:rPr>
              <a:t>s</a:t>
            </a:r>
            <a:r>
              <a:rPr lang="en-US" sz="9600" u="sng" dirty="0">
                <a:solidFill>
                  <a:srgbClr val="FFFF00"/>
                </a:solidFill>
              </a:rPr>
              <a:t>perit</a:t>
            </a:r>
            <a:r>
              <a:rPr lang="en-US" sz="9600" dirty="0">
                <a:solidFill>
                  <a:srgbClr val="FFFF00"/>
                </a:solidFill>
              </a:rPr>
              <a:t>y</a:t>
            </a:r>
          </a:p>
        </p:txBody>
      </p:sp>
      <p:sp>
        <p:nvSpPr>
          <p:cNvPr id="3" name="Content Placeholder 2"/>
          <p:cNvSpPr>
            <a:spLocks noGrp="1"/>
          </p:cNvSpPr>
          <p:nvPr>
            <p:ph idx="1"/>
          </p:nvPr>
        </p:nvSpPr>
        <p:spPr/>
        <p:txBody>
          <a:bodyPr/>
          <a:lstStyle/>
          <a:p>
            <a:r>
              <a:rPr lang="en-US" baseline="30000" dirty="0"/>
              <a:t>10</a:t>
            </a:r>
            <a:r>
              <a:rPr lang="en-US" dirty="0"/>
              <a:t> </a:t>
            </a:r>
            <a:r>
              <a:rPr lang="en-US" dirty="0" err="1"/>
              <a:t>Jabez</a:t>
            </a:r>
            <a:r>
              <a:rPr lang="en-US" dirty="0"/>
              <a:t> cried out to the God of Israel, </a:t>
            </a:r>
            <a:br>
              <a:rPr lang="en-US" dirty="0"/>
            </a:br>
            <a:br>
              <a:rPr lang="en-US" dirty="0"/>
            </a:br>
            <a:r>
              <a:rPr lang="en-US" dirty="0"/>
              <a:t>"Oh, that you would bless me </a:t>
            </a:r>
            <a:br>
              <a:rPr lang="en-US" dirty="0"/>
            </a:br>
            <a:r>
              <a:rPr lang="en-US" dirty="0"/>
              <a:t>and </a:t>
            </a:r>
            <a:r>
              <a:rPr lang="en-US" dirty="0">
                <a:solidFill>
                  <a:srgbClr val="FFFF00"/>
                </a:solidFill>
              </a:rPr>
              <a:t>enlarge my territory!</a:t>
            </a:r>
            <a:r>
              <a:rPr lang="en-US" dirty="0"/>
              <a:t> </a:t>
            </a:r>
          </a:p>
        </p:txBody>
      </p:sp>
      <p:pic>
        <p:nvPicPr>
          <p:cNvPr id="9" name="Picture 2"/>
          <p:cNvPicPr>
            <a:picLocks noChangeAspect="1" noChangeArrowheads="1"/>
          </p:cNvPicPr>
          <p:nvPr/>
        </p:nvPicPr>
        <p:blipFill>
          <a:blip r:embed="rId3" cstate="print"/>
          <a:srcRect b="16507"/>
          <a:stretch>
            <a:fillRect/>
          </a:stretch>
        </p:blipFill>
        <p:spPr bwMode="auto">
          <a:xfrm>
            <a:off x="9048750" y="1968018"/>
            <a:ext cx="3143250" cy="4889982"/>
          </a:xfrm>
          <a:prstGeom prst="rect">
            <a:avLst/>
          </a:prstGeom>
          <a:noFill/>
          <a:ln w="9525">
            <a:noFill/>
            <a:miter lim="800000"/>
            <a:headEnd/>
            <a:tailEnd/>
          </a:ln>
          <a:effec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1309" y="734830"/>
            <a:ext cx="6548244" cy="5388340"/>
          </a:xfrm>
          <a:prstGeom prst="rect">
            <a:avLst/>
          </a:prstGeom>
        </p:spPr>
      </p:pic>
    </p:spTree>
    <p:extLst>
      <p:ext uri="{BB962C8B-B14F-4D97-AF65-F5344CB8AC3E}">
        <p14:creationId xmlns:p14="http://schemas.microsoft.com/office/powerpoint/2010/main" val="3377312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491319" y="2825085"/>
            <a:ext cx="6346209" cy="2033518"/>
          </a:xfrm>
          <a:prstGeom prst="wedgeRectCallout">
            <a:avLst>
              <a:gd name="adj1" fmla="val 96821"/>
              <a:gd name="adj2" fmla="val 41599"/>
            </a:avLst>
          </a:prstGeom>
          <a:solidFill>
            <a:srgbClr val="72061D"/>
          </a:solidFill>
          <a:ln>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srcRect b="16507"/>
          <a:stretch>
            <a:fillRect/>
          </a:stretch>
        </p:blipFill>
        <p:spPr bwMode="auto">
          <a:xfrm>
            <a:off x="9048750" y="1968018"/>
            <a:ext cx="3143250" cy="488998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sz="9600" dirty="0"/>
              <a:t> 3. Pray for God’s </a:t>
            </a:r>
            <a:r>
              <a:rPr lang="en-US" sz="9600" u="sng" dirty="0">
                <a:solidFill>
                  <a:srgbClr val="FFFF00"/>
                </a:solidFill>
              </a:rPr>
              <a:t>Presence</a:t>
            </a:r>
          </a:p>
        </p:txBody>
      </p:sp>
      <p:sp>
        <p:nvSpPr>
          <p:cNvPr id="3" name="Content Placeholder 2"/>
          <p:cNvSpPr>
            <a:spLocks noGrp="1"/>
          </p:cNvSpPr>
          <p:nvPr>
            <p:ph idx="1"/>
          </p:nvPr>
        </p:nvSpPr>
        <p:spPr/>
        <p:txBody>
          <a:bodyPr/>
          <a:lstStyle/>
          <a:p>
            <a:r>
              <a:rPr lang="en-US" baseline="30000" dirty="0"/>
              <a:t>10</a:t>
            </a:r>
            <a:r>
              <a:rPr lang="en-US" dirty="0"/>
              <a:t> </a:t>
            </a:r>
            <a:r>
              <a:rPr lang="en-US" dirty="0" err="1"/>
              <a:t>Jabez</a:t>
            </a:r>
            <a:r>
              <a:rPr lang="en-US" dirty="0"/>
              <a:t> cried out to the God of Israel,</a:t>
            </a:r>
            <a:br>
              <a:rPr lang="en-US" dirty="0"/>
            </a:br>
            <a:r>
              <a:rPr lang="en-US" dirty="0"/>
              <a:t> </a:t>
            </a:r>
            <a:br>
              <a:rPr lang="en-US" dirty="0"/>
            </a:br>
            <a:r>
              <a:rPr lang="en-US" dirty="0"/>
              <a:t>"Oh, that you would bless me</a:t>
            </a:r>
            <a:br>
              <a:rPr lang="en-US" dirty="0"/>
            </a:br>
            <a:r>
              <a:rPr lang="en-US" dirty="0"/>
              <a:t>and enlarge my territory! </a:t>
            </a:r>
            <a:br>
              <a:rPr lang="en-US" dirty="0"/>
            </a:br>
            <a:r>
              <a:rPr lang="en-US" dirty="0">
                <a:solidFill>
                  <a:srgbClr val="FFFF00"/>
                </a:solidFill>
              </a:rPr>
              <a:t>Let your hand be with me</a:t>
            </a:r>
            <a:r>
              <a:rPr lang="en-US" dirty="0"/>
              <a:t>, </a:t>
            </a:r>
          </a:p>
          <a:p>
            <a:r>
              <a:rPr lang="en-US" baseline="0" dirty="0"/>
              <a:t> </a:t>
            </a:r>
            <a:endParaRPr lang="en-US" dirty="0"/>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b="16507"/>
          <a:stretch>
            <a:fillRect/>
          </a:stretch>
        </p:blipFill>
        <p:spPr bwMode="auto">
          <a:xfrm>
            <a:off x="9048750" y="1968018"/>
            <a:ext cx="3143250" cy="4889982"/>
          </a:xfrm>
          <a:prstGeom prst="rect">
            <a:avLst/>
          </a:prstGeom>
          <a:noFill/>
          <a:ln w="9525">
            <a:noFill/>
            <a:miter lim="800000"/>
            <a:headEnd/>
            <a:tailEnd/>
          </a:ln>
          <a:effectLst/>
        </p:spPr>
      </p:pic>
      <p:sp>
        <p:nvSpPr>
          <p:cNvPr id="6" name="Rectangular Callout 5"/>
          <p:cNvSpPr/>
          <p:nvPr/>
        </p:nvSpPr>
        <p:spPr>
          <a:xfrm>
            <a:off x="491319" y="2825085"/>
            <a:ext cx="6346209" cy="3234521"/>
          </a:xfrm>
          <a:prstGeom prst="wedgeRectCallout">
            <a:avLst>
              <a:gd name="adj1" fmla="val 97681"/>
              <a:gd name="adj2" fmla="val 9357"/>
            </a:avLst>
          </a:prstGeom>
          <a:solidFill>
            <a:srgbClr val="72061D"/>
          </a:solidFill>
          <a:ln>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a:t>
            </a:r>
            <a:r>
              <a:rPr lang="en-US" sz="9600" dirty="0"/>
              <a:t>4. Pray for God’s </a:t>
            </a:r>
            <a:r>
              <a:rPr lang="en-US" sz="9600" u="sng" dirty="0">
                <a:solidFill>
                  <a:srgbClr val="FFFF00"/>
                </a:solidFill>
              </a:rPr>
              <a:t>Protection</a:t>
            </a:r>
          </a:p>
        </p:txBody>
      </p:sp>
      <p:sp>
        <p:nvSpPr>
          <p:cNvPr id="3" name="Content Placeholder 2"/>
          <p:cNvSpPr>
            <a:spLocks noGrp="1"/>
          </p:cNvSpPr>
          <p:nvPr>
            <p:ph idx="1"/>
          </p:nvPr>
        </p:nvSpPr>
        <p:spPr/>
        <p:txBody>
          <a:bodyPr>
            <a:normAutofit lnSpcReduction="10000"/>
          </a:bodyPr>
          <a:lstStyle/>
          <a:p>
            <a:pPr>
              <a:lnSpc>
                <a:spcPct val="110000"/>
              </a:lnSpc>
            </a:pPr>
            <a:r>
              <a:rPr lang="en-US" baseline="30000" dirty="0"/>
              <a:t>10</a:t>
            </a:r>
            <a:r>
              <a:rPr lang="en-US" dirty="0"/>
              <a:t> </a:t>
            </a:r>
            <a:r>
              <a:rPr lang="en-US" dirty="0" err="1"/>
              <a:t>Jabez</a:t>
            </a:r>
            <a:r>
              <a:rPr lang="en-US" dirty="0"/>
              <a:t> cried out to the God of Israel, </a:t>
            </a:r>
            <a:br>
              <a:rPr lang="en-US" dirty="0"/>
            </a:br>
            <a:br>
              <a:rPr lang="en-US" dirty="0"/>
            </a:br>
            <a:r>
              <a:rPr lang="en-US" dirty="0"/>
              <a:t>"Oh, that you would bless me </a:t>
            </a:r>
            <a:br>
              <a:rPr lang="en-US" dirty="0"/>
            </a:br>
            <a:r>
              <a:rPr lang="en-US" dirty="0"/>
              <a:t>and enlarge my territory! </a:t>
            </a:r>
            <a:br>
              <a:rPr lang="en-US" dirty="0"/>
            </a:br>
            <a:r>
              <a:rPr lang="en-US" dirty="0"/>
              <a:t>Let your hand be with me, </a:t>
            </a:r>
            <a:br>
              <a:rPr lang="en-US" dirty="0"/>
            </a:br>
            <a:r>
              <a:rPr lang="en-US" dirty="0"/>
              <a:t>and </a:t>
            </a:r>
            <a:r>
              <a:rPr lang="en-US" dirty="0">
                <a:solidFill>
                  <a:srgbClr val="FFFF00"/>
                </a:solidFill>
              </a:rPr>
              <a:t>keep me from harm so </a:t>
            </a:r>
            <a:br>
              <a:rPr lang="en-US" dirty="0">
                <a:solidFill>
                  <a:srgbClr val="FFFF00"/>
                </a:solidFill>
              </a:rPr>
            </a:br>
            <a:r>
              <a:rPr lang="en-US" dirty="0">
                <a:solidFill>
                  <a:srgbClr val="FFFF00"/>
                </a:solidFill>
              </a:rPr>
              <a:t>that I will be free from pain.</a:t>
            </a:r>
            <a:r>
              <a:rPr lang="en-US" dirty="0"/>
              <a:t>”</a:t>
            </a:r>
          </a:p>
          <a:p>
            <a:pPr>
              <a:lnSpc>
                <a:spcPct val="110000"/>
              </a:lnSpc>
            </a:pPr>
            <a:r>
              <a:rPr lang="en-US" baseline="0" dirty="0"/>
              <a:t> </a:t>
            </a:r>
            <a:endParaRPr lang="en-US" dirty="0"/>
          </a:p>
        </p:txBody>
      </p:sp>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9600" dirty="0"/>
              <a:t> 5. Experience God’s </a:t>
            </a:r>
            <a:r>
              <a:rPr lang="en-US" sz="9600" u="sng" dirty="0">
                <a:solidFill>
                  <a:srgbClr val="FFFF00"/>
                </a:solidFill>
              </a:rPr>
              <a:t>Results</a:t>
            </a:r>
            <a:r>
              <a:rPr lang="en-US" sz="9600" dirty="0"/>
              <a:t>:</a:t>
            </a:r>
          </a:p>
        </p:txBody>
      </p:sp>
      <p:sp>
        <p:nvSpPr>
          <p:cNvPr id="3" name="Content Placeholder 2"/>
          <p:cNvSpPr>
            <a:spLocks noGrp="1"/>
          </p:cNvSpPr>
          <p:nvPr>
            <p:ph idx="1"/>
          </p:nvPr>
        </p:nvSpPr>
        <p:spPr/>
        <p:txBody>
          <a:bodyPr/>
          <a:lstStyle/>
          <a:p>
            <a:r>
              <a:rPr lang="en-US" dirty="0"/>
              <a:t>....  And </a:t>
            </a:r>
            <a:r>
              <a:rPr lang="en-US" dirty="0">
                <a:solidFill>
                  <a:srgbClr val="FFFF00"/>
                </a:solidFill>
              </a:rPr>
              <a:t>God granted </a:t>
            </a:r>
            <a:r>
              <a:rPr lang="en-US" dirty="0"/>
              <a:t>his request.</a:t>
            </a:r>
          </a:p>
          <a:p>
            <a:r>
              <a:rPr lang="en-US" baseline="0" dirty="0"/>
              <a:t> </a:t>
            </a:r>
            <a:endParaRPr lang="en-US" dirty="0"/>
          </a:p>
        </p:txBody>
      </p:sp>
    </p:spTree>
    <p:extLst>
      <p:ext uri="{BB962C8B-B14F-4D97-AF65-F5344CB8AC3E}">
        <p14:creationId xmlns:p14="http://schemas.microsoft.com/office/powerpoint/2010/main" val="84954497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52597" y="2467653"/>
            <a:ext cx="5277873" cy="4160927"/>
          </a:xfrm>
          <a:prstGeom prst="rect">
            <a:avLst/>
          </a:prstGeom>
        </p:spPr>
      </p:pic>
      <p:sp>
        <p:nvSpPr>
          <p:cNvPr id="2" name="Title 1"/>
          <p:cNvSpPr>
            <a:spLocks noGrp="1"/>
          </p:cNvSpPr>
          <p:nvPr>
            <p:ph type="title"/>
          </p:nvPr>
        </p:nvSpPr>
        <p:spPr/>
        <p:txBody>
          <a:bodyPr/>
          <a:lstStyle/>
          <a:p>
            <a:pPr algn="l"/>
            <a:r>
              <a:rPr lang="en-US" sz="9600" dirty="0"/>
              <a:t> 5. Experience God’s </a:t>
            </a:r>
            <a:r>
              <a:rPr lang="en-US" sz="9600" u="sng" dirty="0">
                <a:solidFill>
                  <a:srgbClr val="FFFF00"/>
                </a:solidFill>
              </a:rPr>
              <a:t>Results</a:t>
            </a:r>
            <a:r>
              <a:rPr lang="en-US" sz="9600" dirty="0"/>
              <a:t>:</a:t>
            </a:r>
          </a:p>
        </p:txBody>
      </p:sp>
      <p:sp>
        <p:nvSpPr>
          <p:cNvPr id="3" name="Content Placeholder 2"/>
          <p:cNvSpPr>
            <a:spLocks noGrp="1"/>
          </p:cNvSpPr>
          <p:nvPr>
            <p:ph idx="1"/>
          </p:nvPr>
        </p:nvSpPr>
        <p:spPr/>
        <p:txBody>
          <a:bodyPr/>
          <a:lstStyle/>
          <a:p>
            <a:r>
              <a:rPr lang="en-US" dirty="0"/>
              <a:t>....  And </a:t>
            </a:r>
            <a:r>
              <a:rPr lang="en-US" dirty="0">
                <a:solidFill>
                  <a:srgbClr val="FFFF00"/>
                </a:solidFill>
              </a:rPr>
              <a:t>God granted </a:t>
            </a:r>
            <a:r>
              <a:rPr lang="en-US" dirty="0"/>
              <a:t>his request.</a:t>
            </a:r>
          </a:p>
          <a:p>
            <a:r>
              <a:rPr lang="en-US" baseline="0" dirty="0"/>
              <a:t> </a:t>
            </a:r>
            <a:endParaRPr lang="en-US" dirty="0"/>
          </a:p>
        </p:txBody>
      </p:sp>
    </p:spTree>
    <p:extLst>
      <p:ext uri="{BB962C8B-B14F-4D97-AF65-F5344CB8AC3E}">
        <p14:creationId xmlns:p14="http://schemas.microsoft.com/office/powerpoint/2010/main" val="395611016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endParaRPr lang="en-US" sz="4400" dirty="0"/>
          </a:p>
        </p:txBody>
      </p:sp>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r>
              <a:rPr lang="en-US" dirty="0"/>
              <a:t>You can still honor mom with your life. </a:t>
            </a:r>
            <a:br>
              <a:rPr lang="en-US" sz="1400" dirty="0"/>
            </a:br>
            <a:endParaRPr lang="en-US" sz="1400" dirty="0"/>
          </a:p>
          <a:p>
            <a:pPr marL="1150938" indent="-1150938"/>
            <a:r>
              <a:rPr lang="en-US" dirty="0"/>
              <a:t>	</a:t>
            </a:r>
            <a:endParaRPr lang="en-US" sz="4400" dirty="0"/>
          </a:p>
        </p:txBody>
      </p:sp>
    </p:spTree>
    <p:extLst>
      <p:ext uri="{BB962C8B-B14F-4D97-AF65-F5344CB8AC3E}">
        <p14:creationId xmlns:p14="http://schemas.microsoft.com/office/powerpoint/2010/main" val="417459722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4751"/>
          <a:stretch/>
        </p:blipFill>
        <p:spPr>
          <a:xfrm>
            <a:off x="6438899" y="1"/>
            <a:ext cx="5867401" cy="6857999"/>
          </a:xfrm>
          <a:prstGeom prst="rect">
            <a:avLst/>
          </a:prstGeom>
        </p:spPr>
      </p:pic>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r>
              <a:rPr lang="en-US" dirty="0"/>
              <a:t>You can still honor mom with your life. </a:t>
            </a:r>
            <a:br>
              <a:rPr lang="en-US" sz="1400" dirty="0"/>
            </a:br>
            <a:endParaRPr lang="en-US" sz="1400" dirty="0"/>
          </a:p>
          <a:p>
            <a:pPr marL="1150938" indent="-1150938"/>
            <a:r>
              <a:rPr lang="en-US" dirty="0"/>
              <a:t>	Pray for God’s blessing</a:t>
            </a:r>
          </a:p>
          <a:p>
            <a:pPr marL="1150938" indent="-1150938"/>
            <a:r>
              <a:rPr lang="en-US" dirty="0"/>
              <a:t>	</a:t>
            </a:r>
            <a:endParaRPr lang="en-US" sz="4400" dirty="0"/>
          </a:p>
        </p:txBody>
      </p:sp>
    </p:spTree>
    <p:extLst>
      <p:ext uri="{BB962C8B-B14F-4D97-AF65-F5344CB8AC3E}">
        <p14:creationId xmlns:p14="http://schemas.microsoft.com/office/powerpoint/2010/main" val="3991326042"/>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4751"/>
          <a:stretch/>
        </p:blipFill>
        <p:spPr>
          <a:xfrm>
            <a:off x="6438899" y="1"/>
            <a:ext cx="5867401" cy="6857999"/>
          </a:xfrm>
          <a:prstGeom prst="rect">
            <a:avLst/>
          </a:prstGeom>
        </p:spPr>
      </p:pic>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r>
              <a:rPr lang="en-US" dirty="0"/>
              <a:t>You can still honor mom with your life. </a:t>
            </a:r>
            <a:br>
              <a:rPr lang="en-US" sz="1400" dirty="0"/>
            </a:br>
            <a:endParaRPr lang="en-US" sz="1400" dirty="0"/>
          </a:p>
          <a:p>
            <a:pPr marL="1150938" indent="-1150938"/>
            <a:r>
              <a:rPr lang="en-US" dirty="0"/>
              <a:t>	Pray for God’s blessing</a:t>
            </a:r>
          </a:p>
          <a:p>
            <a:pPr marL="1150938" indent="-1150938"/>
            <a:r>
              <a:rPr lang="en-US" dirty="0"/>
              <a:t>	Pray for God’s prosperity</a:t>
            </a:r>
          </a:p>
          <a:p>
            <a:pPr marL="1150938" indent="-1150938"/>
            <a:r>
              <a:rPr lang="en-US" dirty="0"/>
              <a:t>	</a:t>
            </a:r>
            <a:endParaRPr lang="en-US" sz="4400" dirty="0"/>
          </a:p>
        </p:txBody>
      </p:sp>
    </p:spTree>
    <p:extLst>
      <p:ext uri="{BB962C8B-B14F-4D97-AF65-F5344CB8AC3E}">
        <p14:creationId xmlns:p14="http://schemas.microsoft.com/office/powerpoint/2010/main" val="2264042806"/>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4751"/>
          <a:stretch/>
        </p:blipFill>
        <p:spPr>
          <a:xfrm>
            <a:off x="6438899" y="1"/>
            <a:ext cx="5867401" cy="6857999"/>
          </a:xfrm>
          <a:prstGeom prst="rect">
            <a:avLst/>
          </a:prstGeom>
        </p:spPr>
      </p:pic>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r>
              <a:rPr lang="en-US" dirty="0"/>
              <a:t>You can still honor mom with your life. </a:t>
            </a:r>
            <a:br>
              <a:rPr lang="en-US" sz="1400" dirty="0"/>
            </a:br>
            <a:endParaRPr lang="en-US" sz="1400" dirty="0"/>
          </a:p>
          <a:p>
            <a:pPr marL="1150938" indent="-1150938"/>
            <a:r>
              <a:rPr lang="en-US" dirty="0"/>
              <a:t>	Pray for God’s blessing</a:t>
            </a:r>
          </a:p>
          <a:p>
            <a:pPr marL="1150938" indent="-1150938"/>
            <a:r>
              <a:rPr lang="en-US" dirty="0"/>
              <a:t>	Pray for God’s prosperity</a:t>
            </a:r>
          </a:p>
          <a:p>
            <a:pPr marL="1150938" indent="-1150938"/>
            <a:r>
              <a:rPr lang="en-US" dirty="0"/>
              <a:t>	Pray for God’s presence</a:t>
            </a:r>
          </a:p>
          <a:p>
            <a:pPr marL="1150938" indent="-1150938"/>
            <a:r>
              <a:rPr lang="en-US" dirty="0"/>
              <a:t>	</a:t>
            </a:r>
            <a:endParaRPr lang="en-US" sz="4400" dirty="0"/>
          </a:p>
        </p:txBody>
      </p:sp>
    </p:spTree>
    <p:extLst>
      <p:ext uri="{BB962C8B-B14F-4D97-AF65-F5344CB8AC3E}">
        <p14:creationId xmlns:p14="http://schemas.microsoft.com/office/powerpoint/2010/main" val="2946403401"/>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4751"/>
          <a:stretch/>
        </p:blipFill>
        <p:spPr>
          <a:xfrm>
            <a:off x="6438899" y="1"/>
            <a:ext cx="5867401" cy="6857999"/>
          </a:xfrm>
          <a:prstGeom prst="rect">
            <a:avLst/>
          </a:prstGeom>
        </p:spPr>
      </p:pic>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r>
              <a:rPr lang="en-US" dirty="0"/>
              <a:t>You can still honor mom with your life. </a:t>
            </a:r>
            <a:br>
              <a:rPr lang="en-US" sz="1400" dirty="0"/>
            </a:br>
            <a:endParaRPr lang="en-US" sz="1400" dirty="0"/>
          </a:p>
          <a:p>
            <a:pPr marL="1150938" indent="-1150938"/>
            <a:r>
              <a:rPr lang="en-US" dirty="0"/>
              <a:t>	Pray for God’s blessing</a:t>
            </a:r>
          </a:p>
          <a:p>
            <a:pPr marL="1150938" indent="-1150938"/>
            <a:r>
              <a:rPr lang="en-US" dirty="0"/>
              <a:t>	Pray for God’s prosperity</a:t>
            </a:r>
          </a:p>
          <a:p>
            <a:pPr marL="1150938" indent="-1150938"/>
            <a:r>
              <a:rPr lang="en-US" dirty="0"/>
              <a:t>	Pray for God’s presence</a:t>
            </a:r>
          </a:p>
          <a:p>
            <a:pPr marL="1150938" indent="-1150938"/>
            <a:r>
              <a:rPr lang="en-US" dirty="0"/>
              <a:t>	Pray for God’s protection</a:t>
            </a:r>
            <a:br>
              <a:rPr lang="en-US" sz="1400" dirty="0"/>
            </a:br>
            <a:endParaRPr lang="en-US" sz="1400" dirty="0"/>
          </a:p>
          <a:p>
            <a:pPr marL="742950" indent="-742950"/>
            <a:r>
              <a:rPr lang="en-US" dirty="0"/>
              <a:t>  </a:t>
            </a:r>
            <a:endParaRPr lang="en-US" sz="4400" dirty="0"/>
          </a:p>
        </p:txBody>
      </p:sp>
    </p:spTree>
    <p:extLst>
      <p:ext uri="{BB962C8B-B14F-4D97-AF65-F5344CB8AC3E}">
        <p14:creationId xmlns:p14="http://schemas.microsoft.com/office/powerpoint/2010/main" val="340464596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3975" y="1934570"/>
            <a:ext cx="7772400" cy="3064790"/>
          </a:xfrm>
        </p:spPr>
        <p:txBody>
          <a:bodyPr>
            <a:noAutofit/>
          </a:bodyPr>
          <a:lstStyle/>
          <a:p>
            <a:pPr>
              <a:lnSpc>
                <a:spcPct val="90000"/>
              </a:lnSpc>
            </a:pPr>
            <a:r>
              <a:rPr lang="en-US" sz="12000" dirty="0">
                <a:solidFill>
                  <a:schemeClr val="bg1"/>
                </a:solidFill>
                <a:effectLst>
                  <a:glow rad="101600">
                    <a:srgbClr val="72061D"/>
                  </a:glow>
                </a:effectLst>
                <a:latin typeface="Authentic Hilton" panose="02000000000000000000" pitchFamily="2" charset="0"/>
              </a:rPr>
              <a:t>What Does Your Mom Call You?</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4751"/>
          <a:stretch/>
        </p:blipFill>
        <p:spPr>
          <a:xfrm>
            <a:off x="6438899" y="1"/>
            <a:ext cx="5867401" cy="6857999"/>
          </a:xfrm>
          <a:prstGeom prst="rect">
            <a:avLst/>
          </a:prstGeom>
        </p:spPr>
      </p:pic>
      <p:sp>
        <p:nvSpPr>
          <p:cNvPr id="2" name="Title 1"/>
          <p:cNvSpPr>
            <a:spLocks noGrp="1"/>
          </p:cNvSpPr>
          <p:nvPr>
            <p:ph type="title"/>
          </p:nvPr>
        </p:nvSpPr>
        <p:spPr/>
        <p:txBody>
          <a:bodyPr/>
          <a:lstStyle/>
          <a:p>
            <a:r>
              <a:rPr lang="en-US" sz="9600" dirty="0"/>
              <a:t>Take this with you!</a:t>
            </a:r>
          </a:p>
        </p:txBody>
      </p:sp>
      <p:sp>
        <p:nvSpPr>
          <p:cNvPr id="3" name="Content Placeholder 2"/>
          <p:cNvSpPr>
            <a:spLocks noGrp="1"/>
          </p:cNvSpPr>
          <p:nvPr>
            <p:ph idx="1"/>
          </p:nvPr>
        </p:nvSpPr>
        <p:spPr/>
        <p:txBody>
          <a:bodyPr/>
          <a:lstStyle/>
          <a:p>
            <a:r>
              <a:rPr lang="en-US" dirty="0"/>
              <a:t>You can still honor mom with your life. </a:t>
            </a:r>
            <a:br>
              <a:rPr lang="en-US" sz="1400" dirty="0"/>
            </a:br>
            <a:endParaRPr lang="en-US" sz="1400" dirty="0"/>
          </a:p>
          <a:p>
            <a:pPr marL="1150938" indent="-1150938"/>
            <a:r>
              <a:rPr lang="en-US" dirty="0"/>
              <a:t>	Pray for God’s blessing</a:t>
            </a:r>
          </a:p>
          <a:p>
            <a:pPr marL="1150938" indent="-1150938"/>
            <a:r>
              <a:rPr lang="en-US" dirty="0"/>
              <a:t>	Pray for God’s prosperity</a:t>
            </a:r>
          </a:p>
          <a:p>
            <a:pPr marL="1150938" indent="-1150938"/>
            <a:r>
              <a:rPr lang="en-US" dirty="0"/>
              <a:t>	Pray for God’s presence</a:t>
            </a:r>
          </a:p>
          <a:p>
            <a:pPr marL="1150938" indent="-1150938"/>
            <a:r>
              <a:rPr lang="en-US" dirty="0"/>
              <a:t>	Pray for God’s protection</a:t>
            </a:r>
            <a:br>
              <a:rPr lang="en-US" sz="1400" dirty="0"/>
            </a:br>
            <a:endParaRPr lang="en-US" sz="1400" dirty="0"/>
          </a:p>
          <a:p>
            <a:pPr marL="742950" indent="-742950"/>
            <a:r>
              <a:rPr lang="en-US" dirty="0"/>
              <a:t>  </a:t>
            </a:r>
            <a:r>
              <a:rPr lang="en-US" sz="4400" dirty="0"/>
              <a:t>Experience God’s ANSWERS!</a:t>
            </a:r>
          </a:p>
        </p:txBody>
      </p:sp>
    </p:spTree>
    <p:extLst>
      <p:ext uri="{BB962C8B-B14F-4D97-AF65-F5344CB8AC3E}">
        <p14:creationId xmlns:p14="http://schemas.microsoft.com/office/powerpoint/2010/main" val="43500509"/>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t>One Step Further:</a:t>
            </a: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5219700" y="1551474"/>
            <a:ext cx="7962900" cy="5306526"/>
          </a:xfrm>
          <a:prstGeom prst="rect">
            <a:avLst/>
          </a:prstGeom>
        </p:spPr>
      </p:pic>
      <p:sp>
        <p:nvSpPr>
          <p:cNvPr id="2" name="Title 1"/>
          <p:cNvSpPr>
            <a:spLocks noGrp="1"/>
          </p:cNvSpPr>
          <p:nvPr>
            <p:ph type="title"/>
          </p:nvPr>
        </p:nvSpPr>
        <p:spPr/>
        <p:txBody>
          <a:bodyPr/>
          <a:lstStyle/>
          <a:p>
            <a:r>
              <a:rPr lang="en-US" sz="9600" dirty="0"/>
              <a:t>One Step Further:</a:t>
            </a:r>
          </a:p>
        </p:txBody>
      </p:sp>
      <p:sp>
        <p:nvSpPr>
          <p:cNvPr id="3" name="Content Placeholder 2"/>
          <p:cNvSpPr>
            <a:spLocks noGrp="1"/>
          </p:cNvSpPr>
          <p:nvPr>
            <p:ph idx="1"/>
          </p:nvPr>
        </p:nvSpPr>
        <p:spPr>
          <a:xfrm>
            <a:off x="-342900" y="1600201"/>
            <a:ext cx="10972800" cy="4525963"/>
          </a:xfrm>
        </p:spPr>
        <p:txBody>
          <a:bodyPr/>
          <a:lstStyle/>
          <a:p>
            <a:pPr marL="858838"/>
            <a:r>
              <a:rPr lang="en-US" dirty="0"/>
              <a:t>Pray with your Mom ..</a:t>
            </a:r>
            <a:br>
              <a:rPr lang="en-US" sz="1400" dirty="0"/>
            </a:br>
            <a:endParaRPr lang="en-US" sz="1400" dirty="0"/>
          </a:p>
          <a:p>
            <a:pPr marL="858838"/>
            <a:r>
              <a:rPr lang="en-US" dirty="0"/>
              <a:t>		For God to bless her</a:t>
            </a:r>
          </a:p>
          <a:p>
            <a:pPr marL="858838"/>
            <a:r>
              <a:rPr lang="en-US" dirty="0"/>
              <a:t>		For God to prosper her</a:t>
            </a:r>
          </a:p>
          <a:p>
            <a:pPr marL="858838"/>
            <a:r>
              <a:rPr lang="en-US" dirty="0"/>
              <a:t>		For God to be present with her</a:t>
            </a:r>
          </a:p>
          <a:p>
            <a:pPr marL="858838"/>
            <a:r>
              <a:rPr lang="en-US" dirty="0"/>
              <a:t>		For God to protect her</a:t>
            </a:r>
            <a:br>
              <a:rPr lang="en-US" sz="1400" dirty="0"/>
            </a:br>
            <a:endParaRPr lang="en-US" sz="1400" dirty="0"/>
          </a:p>
        </p:txBody>
      </p:sp>
    </p:spTree>
    <p:extLst>
      <p:ext uri="{BB962C8B-B14F-4D97-AF65-F5344CB8AC3E}">
        <p14:creationId xmlns:p14="http://schemas.microsoft.com/office/powerpoint/2010/main" val="245512030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5219700" y="1551474"/>
            <a:ext cx="7962900" cy="5306526"/>
          </a:xfrm>
          <a:prstGeom prst="rect">
            <a:avLst/>
          </a:prstGeom>
        </p:spPr>
      </p:pic>
      <p:sp>
        <p:nvSpPr>
          <p:cNvPr id="2" name="Title 1"/>
          <p:cNvSpPr>
            <a:spLocks noGrp="1"/>
          </p:cNvSpPr>
          <p:nvPr>
            <p:ph type="title"/>
          </p:nvPr>
        </p:nvSpPr>
        <p:spPr/>
        <p:txBody>
          <a:bodyPr/>
          <a:lstStyle/>
          <a:p>
            <a:r>
              <a:rPr lang="en-US" sz="9600" dirty="0"/>
              <a:t>One Step Further:</a:t>
            </a:r>
          </a:p>
        </p:txBody>
      </p:sp>
      <p:sp>
        <p:nvSpPr>
          <p:cNvPr id="3" name="Content Placeholder 2"/>
          <p:cNvSpPr>
            <a:spLocks noGrp="1"/>
          </p:cNvSpPr>
          <p:nvPr>
            <p:ph idx="1"/>
          </p:nvPr>
        </p:nvSpPr>
        <p:spPr>
          <a:xfrm>
            <a:off x="-342900" y="1600201"/>
            <a:ext cx="10972800" cy="4525963"/>
          </a:xfrm>
        </p:spPr>
        <p:txBody>
          <a:bodyPr/>
          <a:lstStyle/>
          <a:p>
            <a:pPr marL="858838"/>
            <a:r>
              <a:rPr lang="en-US" dirty="0"/>
              <a:t>Pray with your Mom ..</a:t>
            </a:r>
            <a:br>
              <a:rPr lang="en-US" sz="1400" dirty="0"/>
            </a:br>
            <a:endParaRPr lang="en-US" sz="1400" dirty="0"/>
          </a:p>
          <a:p>
            <a:pPr marL="858838"/>
            <a:r>
              <a:rPr lang="en-US" dirty="0"/>
              <a:t>		For God to bless her</a:t>
            </a:r>
          </a:p>
          <a:p>
            <a:pPr marL="858838"/>
            <a:r>
              <a:rPr lang="en-US" dirty="0"/>
              <a:t>		For God to prosper her</a:t>
            </a:r>
          </a:p>
          <a:p>
            <a:pPr marL="858838"/>
            <a:r>
              <a:rPr lang="en-US" dirty="0"/>
              <a:t>		For God to be present with her</a:t>
            </a:r>
          </a:p>
          <a:p>
            <a:pPr marL="858838"/>
            <a:r>
              <a:rPr lang="en-US" dirty="0"/>
              <a:t>		For God to protect her</a:t>
            </a:r>
          </a:p>
          <a:p>
            <a:pPr marL="858838"/>
            <a:endParaRPr lang="en-US" sz="1400" dirty="0"/>
          </a:p>
          <a:p>
            <a:pPr marL="858838"/>
            <a:r>
              <a:rPr lang="en-US" dirty="0"/>
              <a:t>It will be her greatest Mother’s Day gift ever!</a:t>
            </a:r>
          </a:p>
          <a:p>
            <a:pPr marL="858838"/>
            <a:br>
              <a:rPr lang="en-US" dirty="0"/>
            </a:br>
            <a:endParaRPr lang="en-US" dirty="0"/>
          </a:p>
        </p:txBody>
      </p:sp>
    </p:spTree>
    <p:extLst>
      <p:ext uri="{BB962C8B-B14F-4D97-AF65-F5344CB8AC3E}">
        <p14:creationId xmlns:p14="http://schemas.microsoft.com/office/powerpoint/2010/main" val="3106965781"/>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206595">
            <a:off x="2697738" y="1104316"/>
            <a:ext cx="8229600" cy="1560786"/>
          </a:xfrm>
        </p:spPr>
        <p:txBody>
          <a:bodyPr/>
          <a:lstStyle/>
          <a:p>
            <a:r>
              <a:rPr lang="en-US" sz="13000" dirty="0"/>
              <a:t>Let’s Pray Now!</a:t>
            </a:r>
          </a:p>
        </p:txBody>
      </p:sp>
      <p:pic>
        <p:nvPicPr>
          <p:cNvPr id="3" name="Picture 2"/>
          <p:cNvPicPr>
            <a:picLocks noChangeAspect="1"/>
          </p:cNvPicPr>
          <p:nvPr/>
        </p:nvPicPr>
        <p:blipFill>
          <a:blip r:embed="rId2"/>
          <a:stretch>
            <a:fillRect/>
          </a:stretch>
        </p:blipFill>
        <p:spPr>
          <a:xfrm flipH="1">
            <a:off x="5219700" y="1551474"/>
            <a:ext cx="7962900" cy="5306526"/>
          </a:xfrm>
          <a:prstGeom prst="rect">
            <a:avLst/>
          </a:prstGeom>
        </p:spPr>
      </p:pic>
      <p:pic>
        <p:nvPicPr>
          <p:cNvPr id="4" name="Picture 3"/>
          <p:cNvPicPr>
            <a:picLocks noChangeAspect="1"/>
          </p:cNvPicPr>
          <p:nvPr/>
        </p:nvPicPr>
        <p:blipFill rotWithShape="1">
          <a:blip r:embed="rId3"/>
          <a:srcRect t="1855" b="3574"/>
          <a:stretch/>
        </p:blipFill>
        <p:spPr>
          <a:xfrm>
            <a:off x="698430" y="128337"/>
            <a:ext cx="2517525" cy="654518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4635" y="734830"/>
            <a:ext cx="7916809" cy="5388340"/>
          </a:xfrm>
          <a:prstGeom prst="rect">
            <a:avLst/>
          </a:prstGeom>
        </p:spPr>
      </p:pic>
    </p:spTree>
    <p:extLst>
      <p:ext uri="{BB962C8B-B14F-4D97-AF65-F5344CB8AC3E}">
        <p14:creationId xmlns:p14="http://schemas.microsoft.com/office/powerpoint/2010/main" val="3863080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solidFill>
                  <a:schemeClr val="bg1"/>
                </a:solidFill>
              </a:rPr>
              <a:t>My Mom Called Me ...</a:t>
            </a:r>
          </a:p>
        </p:txBody>
      </p:sp>
      <p:sp>
        <p:nvSpPr>
          <p:cNvPr id="4" name="TextBox 3"/>
          <p:cNvSpPr txBox="1"/>
          <p:nvPr/>
        </p:nvSpPr>
        <p:spPr>
          <a:xfrm>
            <a:off x="317500" y="2294689"/>
            <a:ext cx="11531599" cy="1938992"/>
          </a:xfrm>
          <a:prstGeom prst="rect">
            <a:avLst/>
          </a:prstGeom>
          <a:noFill/>
        </p:spPr>
        <p:txBody>
          <a:bodyPr wrap="square" rtlCol="0">
            <a:spAutoFit/>
          </a:bodyPr>
          <a:lstStyle/>
          <a:p>
            <a:r>
              <a:rPr lang="en-US" sz="12000" dirty="0">
                <a:solidFill>
                  <a:schemeClr val="bg1"/>
                </a:solidFill>
                <a:effectLst>
                  <a:glow rad="127000">
                    <a:srgbClr val="72061D"/>
                  </a:glow>
                </a:effectLst>
                <a:latin typeface="Authentic Hilton" panose="02000000000000000000" pitchFamily="2" charset="0"/>
              </a:rPr>
              <a:t>Bruce</a:t>
            </a:r>
            <a:endParaRPr lang="en-US" sz="9600" dirty="0">
              <a:solidFill>
                <a:schemeClr val="bg1"/>
              </a:solidFill>
              <a:effectLst>
                <a:glow rad="127000">
                  <a:srgbClr val="72061D"/>
                </a:glow>
              </a:effectLst>
              <a:latin typeface="Symbol" panose="05050102010706020507" pitchFamily="18" charset="2"/>
            </a:endParaRPr>
          </a:p>
        </p:txBody>
      </p:sp>
    </p:spTree>
    <p:extLst>
      <p:ext uri="{BB962C8B-B14F-4D97-AF65-F5344CB8AC3E}">
        <p14:creationId xmlns:p14="http://schemas.microsoft.com/office/powerpoint/2010/main" val="1903599440"/>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t>My Mom Called Me ...</a:t>
            </a:r>
            <a:endParaRPr lang="en-US" sz="9600" dirty="0">
              <a:solidFill>
                <a:schemeClr val="bg1"/>
              </a:solidFill>
            </a:endParaRPr>
          </a:p>
        </p:txBody>
      </p:sp>
      <p:sp>
        <p:nvSpPr>
          <p:cNvPr id="4" name="TextBox 3"/>
          <p:cNvSpPr txBox="1"/>
          <p:nvPr/>
        </p:nvSpPr>
        <p:spPr>
          <a:xfrm>
            <a:off x="317500" y="2294689"/>
            <a:ext cx="11531599" cy="1938992"/>
          </a:xfrm>
          <a:prstGeom prst="rect">
            <a:avLst/>
          </a:prstGeom>
          <a:noFill/>
        </p:spPr>
        <p:txBody>
          <a:bodyPr wrap="square" rtlCol="0">
            <a:spAutoFit/>
          </a:bodyPr>
          <a:lstStyle/>
          <a:p>
            <a:r>
              <a:rPr lang="en-US" sz="12000" dirty="0">
                <a:solidFill>
                  <a:schemeClr val="bg1"/>
                </a:solidFill>
                <a:effectLst>
                  <a:glow rad="127000">
                    <a:srgbClr val="72061D"/>
                  </a:glow>
                </a:effectLst>
                <a:latin typeface="Authentic Hilton" panose="02000000000000000000" pitchFamily="2" charset="0"/>
              </a:rPr>
              <a:t>Bruce     Dennis</a:t>
            </a:r>
            <a:endParaRPr lang="en-US" sz="9600" dirty="0">
              <a:solidFill>
                <a:schemeClr val="bg1"/>
              </a:solidFill>
              <a:effectLst>
                <a:glow rad="127000">
                  <a:srgbClr val="72061D"/>
                </a:glow>
              </a:effectLst>
              <a:latin typeface="Symbol" panose="05050102010706020507" pitchFamily="18" charset="2"/>
            </a:endParaRPr>
          </a:p>
        </p:txBody>
      </p:sp>
      <p:sp>
        <p:nvSpPr>
          <p:cNvPr id="5" name="Right Arrow 4"/>
          <p:cNvSpPr/>
          <p:nvPr/>
        </p:nvSpPr>
        <p:spPr>
          <a:xfrm>
            <a:off x="2628900" y="2743200"/>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78669"/>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t>My Mom Called Me ...</a:t>
            </a:r>
            <a:endParaRPr lang="en-US" sz="9600" dirty="0">
              <a:solidFill>
                <a:schemeClr val="bg1"/>
              </a:solidFill>
            </a:endParaRPr>
          </a:p>
        </p:txBody>
      </p:sp>
      <p:sp>
        <p:nvSpPr>
          <p:cNvPr id="4" name="TextBox 3"/>
          <p:cNvSpPr txBox="1"/>
          <p:nvPr/>
        </p:nvSpPr>
        <p:spPr>
          <a:xfrm>
            <a:off x="317500" y="2358189"/>
            <a:ext cx="11531599" cy="1938992"/>
          </a:xfrm>
          <a:prstGeom prst="rect">
            <a:avLst/>
          </a:prstGeom>
          <a:noFill/>
        </p:spPr>
        <p:txBody>
          <a:bodyPr wrap="square" rtlCol="0">
            <a:spAutoFit/>
          </a:bodyPr>
          <a:lstStyle/>
          <a:p>
            <a:r>
              <a:rPr lang="en-US" sz="12000" dirty="0">
                <a:solidFill>
                  <a:schemeClr val="bg1"/>
                </a:solidFill>
                <a:effectLst>
                  <a:glow rad="127000">
                    <a:srgbClr val="72061D"/>
                  </a:glow>
                </a:effectLst>
                <a:latin typeface="Authentic Hilton" panose="02000000000000000000" pitchFamily="2" charset="0"/>
              </a:rPr>
              <a:t>Bruce     Dennis = </a:t>
            </a:r>
            <a:r>
              <a:rPr lang="en-US" sz="9600" dirty="0" err="1">
                <a:solidFill>
                  <a:schemeClr val="bg1"/>
                </a:solidFill>
                <a:effectLst>
                  <a:glow rad="127000">
                    <a:srgbClr val="72061D"/>
                  </a:glow>
                </a:effectLst>
                <a:latin typeface="Symbol" panose="05050102010706020507" pitchFamily="18" charset="2"/>
              </a:rPr>
              <a:t>Dionuso</a:t>
            </a:r>
            <a:r>
              <a:rPr lang="el-GR" sz="9600" dirty="0">
                <a:solidFill>
                  <a:schemeClr val="bg1"/>
                </a:solidFill>
                <a:effectLst>
                  <a:glow rad="127000">
                    <a:srgbClr val="72061D"/>
                  </a:glow>
                </a:effectLst>
              </a:rPr>
              <a:t>ς</a:t>
            </a:r>
            <a:endParaRPr lang="en-US" sz="9600" dirty="0">
              <a:solidFill>
                <a:schemeClr val="bg1"/>
              </a:solidFill>
              <a:effectLst>
                <a:glow rad="127000">
                  <a:srgbClr val="72061D"/>
                </a:glow>
              </a:effectLst>
              <a:latin typeface="Symbol" panose="05050102010706020507" pitchFamily="18" charset="2"/>
            </a:endParaRPr>
          </a:p>
        </p:txBody>
      </p:sp>
      <p:sp>
        <p:nvSpPr>
          <p:cNvPr id="6" name="Right Arrow 5"/>
          <p:cNvSpPr/>
          <p:nvPr/>
        </p:nvSpPr>
        <p:spPr>
          <a:xfrm>
            <a:off x="2628900" y="2743200"/>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162439"/>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t>My Mom Called Me ...</a:t>
            </a:r>
            <a:endParaRPr lang="en-US" sz="9600" dirty="0">
              <a:solidFill>
                <a:schemeClr val="bg1"/>
              </a:solidFill>
            </a:endParaRPr>
          </a:p>
        </p:txBody>
      </p:sp>
      <p:sp>
        <p:nvSpPr>
          <p:cNvPr id="4" name="TextBox 3"/>
          <p:cNvSpPr txBox="1"/>
          <p:nvPr/>
        </p:nvSpPr>
        <p:spPr>
          <a:xfrm>
            <a:off x="317500" y="2358189"/>
            <a:ext cx="11531599" cy="1938992"/>
          </a:xfrm>
          <a:prstGeom prst="rect">
            <a:avLst/>
          </a:prstGeom>
          <a:noFill/>
        </p:spPr>
        <p:txBody>
          <a:bodyPr wrap="square" rtlCol="0">
            <a:spAutoFit/>
          </a:bodyPr>
          <a:lstStyle/>
          <a:p>
            <a:r>
              <a:rPr lang="en-US" sz="12000" dirty="0">
                <a:solidFill>
                  <a:schemeClr val="bg1"/>
                </a:solidFill>
                <a:effectLst>
                  <a:glow rad="127000">
                    <a:srgbClr val="72061D"/>
                  </a:glow>
                </a:effectLst>
                <a:latin typeface="Authentic Hilton" panose="02000000000000000000" pitchFamily="2" charset="0"/>
              </a:rPr>
              <a:t>Bruce     Dennis = </a:t>
            </a:r>
            <a:r>
              <a:rPr lang="en-US" sz="9600" dirty="0" err="1">
                <a:solidFill>
                  <a:schemeClr val="bg1"/>
                </a:solidFill>
                <a:effectLst>
                  <a:glow rad="127000">
                    <a:srgbClr val="72061D"/>
                  </a:glow>
                </a:effectLst>
                <a:latin typeface="Symbol" panose="05050102010706020507" pitchFamily="18" charset="2"/>
              </a:rPr>
              <a:t>Dionuso</a:t>
            </a:r>
            <a:r>
              <a:rPr lang="el-GR" sz="9600" dirty="0">
                <a:solidFill>
                  <a:schemeClr val="bg1"/>
                </a:solidFill>
                <a:effectLst>
                  <a:glow rad="127000">
                    <a:srgbClr val="72061D"/>
                  </a:glow>
                </a:effectLst>
              </a:rPr>
              <a:t>ς</a:t>
            </a:r>
            <a:endParaRPr lang="en-US" sz="9600" dirty="0">
              <a:solidFill>
                <a:schemeClr val="bg1"/>
              </a:solidFill>
              <a:effectLst>
                <a:glow rad="127000">
                  <a:srgbClr val="72061D"/>
                </a:glow>
              </a:effectLst>
              <a:latin typeface="Symbol" panose="05050102010706020507" pitchFamily="18" charset="2"/>
            </a:endParaRPr>
          </a:p>
        </p:txBody>
      </p:sp>
      <p:sp>
        <p:nvSpPr>
          <p:cNvPr id="5" name="TextBox 4"/>
          <p:cNvSpPr txBox="1"/>
          <p:nvPr/>
        </p:nvSpPr>
        <p:spPr>
          <a:xfrm>
            <a:off x="419100" y="3869489"/>
            <a:ext cx="11531599" cy="1938992"/>
          </a:xfrm>
          <a:prstGeom prst="rect">
            <a:avLst/>
          </a:prstGeom>
          <a:noFill/>
        </p:spPr>
        <p:txBody>
          <a:bodyPr wrap="square" rtlCol="0">
            <a:spAutoFit/>
          </a:bodyPr>
          <a:lstStyle/>
          <a:p>
            <a:pPr algn="ctr"/>
            <a:r>
              <a:rPr lang="en-US" sz="12000" dirty="0">
                <a:solidFill>
                  <a:schemeClr val="bg1"/>
                </a:solidFill>
                <a:effectLst>
                  <a:glow rad="127000">
                    <a:srgbClr val="72061D"/>
                  </a:glow>
                </a:effectLst>
                <a:latin typeface="Authentic Hilton" panose="02000000000000000000" pitchFamily="2" charset="0"/>
              </a:rPr>
              <a:t>God of Wine and Debauchery</a:t>
            </a:r>
            <a:endParaRPr lang="en-US" sz="9600" dirty="0">
              <a:solidFill>
                <a:schemeClr val="bg1"/>
              </a:solidFill>
              <a:effectLst>
                <a:glow rad="127000">
                  <a:srgbClr val="72061D"/>
                </a:glow>
              </a:effectLst>
              <a:latin typeface="Symbol" panose="05050102010706020507" pitchFamily="18" charset="2"/>
            </a:endParaRPr>
          </a:p>
        </p:txBody>
      </p:sp>
      <p:sp>
        <p:nvSpPr>
          <p:cNvPr id="6" name="Right Arrow 5"/>
          <p:cNvSpPr/>
          <p:nvPr/>
        </p:nvSpPr>
        <p:spPr>
          <a:xfrm>
            <a:off x="2628900" y="2743200"/>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00972"/>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82625" algn="l"/>
              </a:tabLst>
            </a:pPr>
            <a:r>
              <a:rPr lang="en-US" sz="9600" dirty="0"/>
              <a:t>My Mom Called Me ...</a:t>
            </a:r>
            <a:endParaRPr lang="en-US" sz="9600" dirty="0">
              <a:solidFill>
                <a:schemeClr val="bg1"/>
              </a:solidFill>
            </a:endParaRPr>
          </a:p>
        </p:txBody>
      </p:sp>
      <p:sp>
        <p:nvSpPr>
          <p:cNvPr id="4" name="TextBox 3"/>
          <p:cNvSpPr txBox="1"/>
          <p:nvPr/>
        </p:nvSpPr>
        <p:spPr>
          <a:xfrm>
            <a:off x="372364" y="2133653"/>
            <a:ext cx="11531599" cy="1661993"/>
          </a:xfrm>
          <a:prstGeom prst="rect">
            <a:avLst/>
          </a:prstGeom>
          <a:noFill/>
        </p:spPr>
        <p:txBody>
          <a:bodyPr wrap="square" rtlCol="0">
            <a:spAutoFit/>
          </a:bodyPr>
          <a:lstStyle/>
          <a:p>
            <a:pPr algn="ctr">
              <a:lnSpc>
                <a:spcPct val="80000"/>
              </a:lnSpc>
            </a:pPr>
            <a:r>
              <a:rPr lang="en-US" sz="12000" dirty="0">
                <a:solidFill>
                  <a:schemeClr val="bg1"/>
                </a:solidFill>
                <a:effectLst>
                  <a:glow rad="127000">
                    <a:srgbClr val="74142A"/>
                  </a:glow>
                </a:effectLst>
                <a:latin typeface="Authentic Hilton" panose="02000000000000000000" pitchFamily="2" charset="0"/>
              </a:rPr>
              <a:t>Dianne      French      Dee </a:t>
            </a:r>
            <a:r>
              <a:rPr lang="en-US" sz="12000" dirty="0" err="1">
                <a:solidFill>
                  <a:schemeClr val="bg1"/>
                </a:solidFill>
                <a:effectLst>
                  <a:glow rad="127000">
                    <a:srgbClr val="74142A"/>
                  </a:glow>
                </a:effectLst>
                <a:latin typeface="Authentic Hilton" panose="02000000000000000000" pitchFamily="2" charset="0"/>
              </a:rPr>
              <a:t>Dee</a:t>
            </a:r>
            <a:r>
              <a:rPr lang="en-US" sz="12000" dirty="0">
                <a:solidFill>
                  <a:schemeClr val="bg1"/>
                </a:solidFill>
                <a:effectLst>
                  <a:glow rad="127000">
                    <a:srgbClr val="74142A"/>
                  </a:glow>
                </a:effectLst>
                <a:latin typeface="Authentic Hilton" panose="02000000000000000000" pitchFamily="2" charset="0"/>
              </a:rPr>
              <a:t> :</a:t>
            </a:r>
          </a:p>
        </p:txBody>
      </p:sp>
      <p:sp>
        <p:nvSpPr>
          <p:cNvPr id="6" name="Right Arrow 5"/>
          <p:cNvSpPr/>
          <p:nvPr/>
        </p:nvSpPr>
        <p:spPr>
          <a:xfrm>
            <a:off x="3704336" y="2177288"/>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105904" y="2212340"/>
            <a:ext cx="635000" cy="1028700"/>
          </a:xfrm>
          <a:prstGeom prst="rightArrow">
            <a:avLst>
              <a:gd name="adj1" fmla="val 35185"/>
              <a:gd name="adj2" fmla="val 50000"/>
            </a:avLst>
          </a:prstGeom>
          <a:solidFill>
            <a:schemeClr val="bg1"/>
          </a:solidFill>
          <a:ln>
            <a:noFill/>
          </a:ln>
          <a:effectLst>
            <a:glow rad="127000">
              <a:srgbClr val="72061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642887"/>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1811</TotalTime>
  <Words>4732</Words>
  <Application>Microsoft Office PowerPoint</Application>
  <PresentationFormat>Widescreen</PresentationFormat>
  <Paragraphs>339</Paragraphs>
  <Slides>45</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Narrow</vt:lpstr>
      <vt:lpstr>Authentic Hilton</vt:lpstr>
      <vt:lpstr>Calibri</vt:lpstr>
      <vt:lpstr>Lucida Sans Unicode</vt:lpstr>
      <vt:lpstr>Symbol</vt:lpstr>
      <vt:lpstr>Office Theme</vt:lpstr>
      <vt:lpstr>PowerPoint Presentation</vt:lpstr>
      <vt:lpstr>PowerPoint Presentation</vt:lpstr>
      <vt:lpstr>PowerPoint Presentation</vt:lpstr>
      <vt:lpstr>What Does Your Mom Call You?</vt:lpstr>
      <vt:lpstr>My Mom Called Me ...</vt:lpstr>
      <vt:lpstr>My Mom Called Me ...</vt:lpstr>
      <vt:lpstr>My Mom Called Me ...</vt:lpstr>
      <vt:lpstr>My Mom Called Me ...</vt:lpstr>
      <vt:lpstr>My Mom Called Me ...</vt:lpstr>
      <vt:lpstr>My Mom Called Me ...</vt:lpstr>
      <vt:lpstr>My Mom Called Me ...</vt:lpstr>
      <vt:lpstr>What’s in a Name?</vt:lpstr>
      <vt:lpstr>What’s in a Name?</vt:lpstr>
      <vt:lpstr>The Reason for a Name?</vt:lpstr>
      <vt:lpstr>The Reason for a Name?</vt:lpstr>
      <vt:lpstr>The Reason for a Name?</vt:lpstr>
      <vt:lpstr>The Reason for a Name?</vt:lpstr>
      <vt:lpstr>The Reason for a Name?</vt:lpstr>
      <vt:lpstr>The Reason for a Name?</vt:lpstr>
      <vt:lpstr>The Reason for a Name?</vt:lpstr>
      <vt:lpstr>The Reason for a Name?</vt:lpstr>
      <vt:lpstr>The Surprise in the a Name</vt:lpstr>
      <vt:lpstr>We can be more honorable, too!</vt:lpstr>
      <vt:lpstr>We can be more honorable, too!</vt:lpstr>
      <vt:lpstr>Pray</vt:lpstr>
      <vt:lpstr>Pray</vt:lpstr>
      <vt:lpstr>Pray</vt:lpstr>
      <vt:lpstr> 1. Pray for God’s Blessing</vt:lpstr>
      <vt:lpstr> 2. Pray for God’s Prosperity</vt:lpstr>
      <vt:lpstr> 3. Pray for God’s Presence</vt:lpstr>
      <vt:lpstr> 4. Pray for God’s Protection</vt:lpstr>
      <vt:lpstr> 5. Experience God’s Results:</vt:lpstr>
      <vt:lpstr> 5. Experience God’s Results:</vt:lpstr>
      <vt:lpstr>Take this with you!</vt:lpstr>
      <vt:lpstr>Take this with you!</vt:lpstr>
      <vt:lpstr>Take this with you!</vt:lpstr>
      <vt:lpstr>Take this with you!</vt:lpstr>
      <vt:lpstr>Take this with you!</vt:lpstr>
      <vt:lpstr>Take this with you!</vt:lpstr>
      <vt:lpstr>Take this with you!</vt:lpstr>
      <vt:lpstr>One Step Further:</vt:lpstr>
      <vt:lpstr>One Step Further:</vt:lpstr>
      <vt:lpstr>One Step Further:</vt:lpstr>
      <vt:lpstr>Let’s Pray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Mother’s Day 2012</dc:title>
  <dc:creator>DennisH</dc:creator>
  <cp:lastModifiedBy>Dennis Henderson</cp:lastModifiedBy>
  <cp:revision>130</cp:revision>
  <dcterms:created xsi:type="dcterms:W3CDTF">2012-04-29T19:25:19Z</dcterms:created>
  <dcterms:modified xsi:type="dcterms:W3CDTF">2021-06-05T21:15:19Z</dcterms:modified>
</cp:coreProperties>
</file>