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sldIdLst>
    <p:sldId id="338" r:id="rId2"/>
    <p:sldId id="267" r:id="rId3"/>
    <p:sldId id="257" r:id="rId4"/>
    <p:sldId id="265" r:id="rId5"/>
    <p:sldId id="258" r:id="rId6"/>
    <p:sldId id="261" r:id="rId7"/>
    <p:sldId id="264" r:id="rId8"/>
    <p:sldId id="266" r:id="rId9"/>
    <p:sldId id="262" r:id="rId10"/>
    <p:sldId id="260" r:id="rId11"/>
    <p:sldId id="337" r:id="rId12"/>
    <p:sldId id="329" r:id="rId13"/>
    <p:sldId id="336" r:id="rId14"/>
    <p:sldId id="328" r:id="rId15"/>
    <p:sldId id="330" r:id="rId16"/>
    <p:sldId id="331" r:id="rId17"/>
    <p:sldId id="332" r:id="rId18"/>
    <p:sldId id="333" r:id="rId19"/>
    <p:sldId id="334" r:id="rId20"/>
    <p:sldId id="335" r:id="rId21"/>
    <p:sldId id="269"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62727"/>
    <a:srgbClr val="E96E6E"/>
    <a:srgbClr val="F9D5E2"/>
    <a:srgbClr val="F5A1AE"/>
    <a:srgbClr val="E6615D"/>
    <a:srgbClr val="E99797"/>
    <a:srgbClr val="D33131"/>
    <a:srgbClr val="FF3737"/>
    <a:srgbClr val="C00000"/>
    <a:srgbClr val="A3004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4196" autoAdjust="0"/>
  </p:normalViewPr>
  <p:slideViewPr>
    <p:cSldViewPr snapToGrid="0">
      <p:cViewPr varScale="1">
        <p:scale>
          <a:sx n="51" d="100"/>
          <a:sy n="51" d="100"/>
        </p:scale>
        <p:origin x="1080" y="7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A45325F-DDA0-46E9-98A3-B6A2D0157768}" type="datetimeFigureOut">
              <a:rPr lang="en-US" smtClean="0"/>
              <a:t>6/5/2021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E733233-96E2-4151-88DA-F21049E58CFD}" type="slidenum">
              <a:rPr lang="en-US" smtClean="0"/>
              <a:t>‹#›</a:t>
            </a:fld>
            <a:endParaRPr lang="en-US"/>
          </a:p>
        </p:txBody>
      </p:sp>
    </p:spTree>
    <p:extLst>
      <p:ext uri="{BB962C8B-B14F-4D97-AF65-F5344CB8AC3E}">
        <p14:creationId xmlns:p14="http://schemas.microsoft.com/office/powerpoint/2010/main" val="15939526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eaLnBrk="1" hangingPunct="1">
              <a:lnSpc>
                <a:spcPct val="80000"/>
              </a:lnSpc>
            </a:pPr>
            <a:r>
              <a:rPr lang="en-US" altLang="en-US" sz="800" b="1" dirty="0"/>
              <a:t>Copyright</a:t>
            </a:r>
            <a:r>
              <a:rPr lang="en-US" altLang="en-US" sz="800" dirty="0"/>
              <a:t> ©</a:t>
            </a:r>
            <a:r>
              <a:rPr lang="en-US" altLang="en-US" sz="800" dirty="0">
                <a:latin typeface="Symbol" panose="05050102010706020507" pitchFamily="18" charset="2"/>
              </a:rPr>
              <a:t> 2006-</a:t>
            </a:r>
            <a:r>
              <a:rPr lang="en-US" altLang="en-US" sz="800" dirty="0"/>
              <a:t>2021. All rights reserved.  Bible Point is a registered trademark of Dennis Henderson.  All  other trademarks acknowledged. </a:t>
            </a:r>
          </a:p>
          <a:p>
            <a:pPr lvl="1" eaLnBrk="1" hangingPunct="1">
              <a:lnSpc>
                <a:spcPct val="80000"/>
              </a:lnSpc>
            </a:pPr>
            <a:r>
              <a:rPr lang="en-US" altLang="en-US" sz="800" dirty="0"/>
              <a:t>Bible Point contains graphics from Bible Point artists.  These illustrations belong to Bible Point and the respective artists.  You may use the designs and illustrations for graphical illustration of lessons free and without special permission, provided they are not used in any way that maligns the Christian faith.  Furthermore, republication or production of any illustration by any other graphic service whether it be in book, in a machine-readable form, or in any other design resource is strictly prohibited.  Furthermore, they cannot be duplicated or resold as any other form of publishing, clip art, or graphic resource.  </a:t>
            </a:r>
          </a:p>
          <a:p>
            <a:pPr lvl="1" eaLnBrk="1" hangingPunct="1">
              <a:lnSpc>
                <a:spcPct val="80000"/>
              </a:lnSpc>
            </a:pPr>
            <a:endParaRPr lang="en-US" altLang="en-US" sz="800" dirty="0"/>
          </a:p>
          <a:p>
            <a:pPr lvl="1" eaLnBrk="1" hangingPunct="1">
              <a:lnSpc>
                <a:spcPct val="80000"/>
              </a:lnSpc>
            </a:pPr>
            <a:r>
              <a:rPr lang="en-US" altLang="en-US" sz="800" b="1" dirty="0"/>
              <a:t>So What does it mean?  </a:t>
            </a:r>
            <a:r>
              <a:rPr lang="en-US" altLang="en-US" sz="800" dirty="0"/>
              <a:t>(A simple  translations of the legal jargon)</a:t>
            </a:r>
            <a:endParaRPr lang="en-US" altLang="en-US" sz="800" b="1" dirty="0"/>
          </a:p>
          <a:p>
            <a:pPr lvl="1" eaLnBrk="1" hangingPunct="1">
              <a:lnSpc>
                <a:spcPct val="80000"/>
              </a:lnSpc>
            </a:pPr>
            <a:r>
              <a:rPr lang="en-US" altLang="en-US" sz="800" i="1" dirty="0"/>
              <a:t>So, if you don’t own the presentation(s), graphic(s), and text(s) how can you legally use them?  </a:t>
            </a:r>
            <a:r>
              <a:rPr lang="en-US" altLang="en-US" sz="800" dirty="0"/>
              <a:t>The purchase of the license allows you to use all the images in the product.  However, the actual ownership and copyright of the presentation(s), graphic(s), and text(s) remain the property of Bible Point and its licensors.  If you had plans on using this product in your “for sale” work—think again!</a:t>
            </a:r>
          </a:p>
          <a:p>
            <a:pPr lvl="1" eaLnBrk="1" hangingPunct="1">
              <a:lnSpc>
                <a:spcPct val="80000"/>
              </a:lnSpc>
            </a:pPr>
            <a:r>
              <a:rPr lang="en-US" altLang="en-US" sz="800" b="1" dirty="0"/>
              <a:t>License Agreement</a:t>
            </a:r>
          </a:p>
          <a:p>
            <a:pPr eaLnBrk="1" hangingPunct="1">
              <a:lnSpc>
                <a:spcPct val="80000"/>
              </a:lnSpc>
            </a:pPr>
            <a:r>
              <a:rPr lang="en-US" altLang="en-US" sz="800" b="1" dirty="0"/>
              <a:t>   Article 1:  License Grant</a:t>
            </a:r>
            <a:r>
              <a:rPr lang="en-US" altLang="en-US" sz="800" dirty="0"/>
              <a:t>  </a:t>
            </a:r>
          </a:p>
          <a:p>
            <a:pPr lvl="1" eaLnBrk="1" hangingPunct="1">
              <a:lnSpc>
                <a:spcPct val="80000"/>
              </a:lnSpc>
            </a:pPr>
            <a:r>
              <a:rPr lang="en-US" altLang="en-US" sz="800" dirty="0"/>
              <a:t>All the graphics and text in Bible Point presentations (excluding quotes from the Bible and stated sources) are the intellectual and real property of Bible Point and its licensors, and is protected by law, including United States copyright laws and international treaties.  Bible Point grants to you a license:</a:t>
            </a:r>
          </a:p>
          <a:p>
            <a:pPr lvl="1" eaLnBrk="1" hangingPunct="1">
              <a:lnSpc>
                <a:spcPct val="80000"/>
              </a:lnSpc>
            </a:pPr>
            <a:r>
              <a:rPr lang="en-US" altLang="en-US" sz="800" dirty="0"/>
              <a:t>1.  To use the presentation in a single church, single school, or single office of a Christian organization.</a:t>
            </a:r>
          </a:p>
          <a:p>
            <a:pPr lvl="1" eaLnBrk="1" hangingPunct="1">
              <a:lnSpc>
                <a:spcPct val="80000"/>
              </a:lnSpc>
            </a:pPr>
            <a:r>
              <a:rPr lang="en-US" altLang="en-US" sz="800" dirty="0"/>
              <a:t>2.  To make a single archival back-up copy of the program.</a:t>
            </a:r>
          </a:p>
          <a:p>
            <a:pPr lvl="1" eaLnBrk="1" hangingPunct="1">
              <a:lnSpc>
                <a:spcPct val="80000"/>
              </a:lnSpc>
            </a:pPr>
            <a:r>
              <a:rPr lang="en-US" altLang="en-US" sz="800" dirty="0"/>
              <a:t>3.  To modify the presentation(s) and merge with other presentations in a single church, school, or Christian organization. </a:t>
            </a:r>
          </a:p>
          <a:p>
            <a:pPr lvl="1" eaLnBrk="1" hangingPunct="1">
              <a:lnSpc>
                <a:spcPct val="80000"/>
              </a:lnSpc>
            </a:pPr>
            <a:r>
              <a:rPr lang="en-US" altLang="en-US" sz="800" dirty="0"/>
              <a:t>4.  To transfer to another party if that party agrees to accept the terms and conditions of this agreement, and you do not retain any copies of the presentation, whether printed, machine readable, modified, or merged form. </a:t>
            </a:r>
          </a:p>
          <a:p>
            <a:pPr lvl="1" eaLnBrk="1" hangingPunct="1">
              <a:lnSpc>
                <a:spcPct val="80000"/>
              </a:lnSpc>
            </a:pPr>
            <a:endParaRPr lang="en-US" altLang="en-US" sz="800" dirty="0"/>
          </a:p>
          <a:p>
            <a:pPr lvl="1" eaLnBrk="1" hangingPunct="1">
              <a:lnSpc>
                <a:spcPct val="80000"/>
              </a:lnSpc>
            </a:pPr>
            <a:r>
              <a:rPr lang="en-US" altLang="en-US" sz="800" b="1" dirty="0"/>
              <a:t>Article 2:  Terms</a:t>
            </a:r>
            <a:r>
              <a:rPr lang="en-US" altLang="en-US" sz="800" dirty="0"/>
              <a:t>  </a:t>
            </a:r>
          </a:p>
          <a:p>
            <a:pPr lvl="1" eaLnBrk="1" hangingPunct="1">
              <a:lnSpc>
                <a:spcPct val="80000"/>
              </a:lnSpc>
            </a:pPr>
            <a:r>
              <a:rPr lang="en-US" altLang="en-US" sz="800" dirty="0"/>
              <a:t>This license is effective until terminated.  You may terminate the license at any time by destroying the presentation(s), graphic(s), or text(s) together with all copies, modifications and merged portions in any form.  Bible Point may terminate your license if you fail to comply with this Agreement. You agree, upon such termination, for any reason, to destroy the presentation(s), graphics, and text(s) with all copies, modifications, and merged portions in any form. </a:t>
            </a:r>
          </a:p>
          <a:p>
            <a:pPr lvl="1" eaLnBrk="1" hangingPunct="1">
              <a:lnSpc>
                <a:spcPct val="80000"/>
              </a:lnSpc>
            </a:pPr>
            <a:endParaRPr lang="en-US" altLang="en-US" sz="800" dirty="0"/>
          </a:p>
          <a:p>
            <a:pPr lvl="1" eaLnBrk="1" hangingPunct="1">
              <a:lnSpc>
                <a:spcPct val="80000"/>
              </a:lnSpc>
            </a:pPr>
            <a:r>
              <a:rPr lang="en-US" altLang="en-US" sz="800" b="1" dirty="0"/>
              <a:t>Article 3: Disclaimers</a:t>
            </a:r>
            <a:r>
              <a:rPr lang="en-US" altLang="en-US" sz="800" dirty="0"/>
              <a:t> </a:t>
            </a:r>
          </a:p>
          <a:p>
            <a:pPr lvl="1" eaLnBrk="1" hangingPunct="1">
              <a:lnSpc>
                <a:spcPct val="80000"/>
              </a:lnSpc>
            </a:pPr>
            <a:r>
              <a:rPr lang="en-US" altLang="en-US" sz="800" dirty="0"/>
              <a:t>1.  Bible Point presentations, graphics, and texts are licensed to you As Is.  You, the consumer, bear the entire risk relating to the quality and performance of the presentation(s), graphic(s), or text(s).  In no event will Bible Point be liable for damages resulting from any defect.  </a:t>
            </a:r>
          </a:p>
          <a:p>
            <a:pPr lvl="1" eaLnBrk="1" hangingPunct="1">
              <a:lnSpc>
                <a:spcPct val="80000"/>
              </a:lnSpc>
            </a:pPr>
            <a:r>
              <a:rPr lang="en-US" altLang="en-US" sz="800" dirty="0"/>
              <a:t>2.  Thirty-day limited warrantee on disks.  Bible Point warrants the disks to be free of defects in material and workmanship under normal use for 30 days after purchase.  During the 30-day period you may return a defective presentation, graphic, or text with proof of purchase and it will be replaced without charge, unless the presentation is damaged by misuse.  </a:t>
            </a:r>
          </a:p>
          <a:p>
            <a:pPr lvl="1" eaLnBrk="1" hangingPunct="1">
              <a:lnSpc>
                <a:spcPct val="80000"/>
              </a:lnSpc>
            </a:pPr>
            <a:endParaRPr lang="en-US" altLang="en-US" sz="800" dirty="0"/>
          </a:p>
          <a:p>
            <a:pPr lvl="1" eaLnBrk="1" hangingPunct="1">
              <a:lnSpc>
                <a:spcPct val="80000"/>
              </a:lnSpc>
            </a:pPr>
            <a:r>
              <a:rPr lang="en-US" altLang="en-US" sz="800" b="1" dirty="0"/>
              <a:t>Article 4:  General</a:t>
            </a:r>
            <a:endParaRPr lang="en-US" altLang="en-US" sz="800" dirty="0"/>
          </a:p>
          <a:p>
            <a:pPr lvl="1" eaLnBrk="1" hangingPunct="1">
              <a:lnSpc>
                <a:spcPct val="80000"/>
              </a:lnSpc>
            </a:pPr>
            <a:r>
              <a:rPr lang="en-US" altLang="en-US" sz="800" dirty="0"/>
              <a:t>1.  You may not sub-license, assign, or transfer the license of the presentation(s), graphic(s), or text(s) except as provided by this Agreement.   </a:t>
            </a:r>
          </a:p>
          <a:p>
            <a:pPr lvl="1" eaLnBrk="1" hangingPunct="1">
              <a:lnSpc>
                <a:spcPct val="80000"/>
              </a:lnSpc>
            </a:pPr>
            <a:r>
              <a:rPr lang="en-US" altLang="en-US" sz="800" dirty="0"/>
              <a:t>2.  This Agreement will be governed by the laws of the State of Michigan.</a:t>
            </a:r>
          </a:p>
          <a:p>
            <a:pPr lvl="1" eaLnBrk="1" hangingPunct="1">
              <a:lnSpc>
                <a:spcPct val="80000"/>
              </a:lnSpc>
            </a:pPr>
            <a:endParaRPr lang="en-US" altLang="en-US" sz="800" dirty="0"/>
          </a:p>
          <a:p>
            <a:pPr lvl="1" eaLnBrk="1" hangingPunct="1">
              <a:lnSpc>
                <a:spcPct val="80000"/>
              </a:lnSpc>
            </a:pPr>
            <a:r>
              <a:rPr lang="en-US" altLang="en-US" sz="800" b="1" dirty="0"/>
              <a:t>So What does it mean?  </a:t>
            </a:r>
            <a:r>
              <a:rPr lang="en-US" altLang="en-US" sz="800" dirty="0"/>
              <a:t>(A simple  translations of the legal jargon)</a:t>
            </a:r>
          </a:p>
          <a:p>
            <a:pPr lvl="1" eaLnBrk="1" hangingPunct="1">
              <a:lnSpc>
                <a:spcPct val="80000"/>
              </a:lnSpc>
            </a:pPr>
            <a:r>
              <a:rPr lang="en-US" altLang="en-US" sz="800" i="1" dirty="0"/>
              <a:t>May I let someone borrow or copy my licensed Bible Point presentation (even after I modified it)?</a:t>
            </a:r>
            <a:r>
              <a:rPr lang="en-US" altLang="en-US" sz="800" dirty="0"/>
              <a:t>  As long as it is within your local church, or single school, or the immediate office of a Christian organization you may.  Otherwise, please refer the person interested in borrowing to: http://www.biblepoint.com or E-mail: dennis@DrDH.net with any related questions. </a:t>
            </a:r>
          </a:p>
          <a:p>
            <a:endParaRPr lang="en-US" dirty="0"/>
          </a:p>
        </p:txBody>
      </p:sp>
      <p:sp>
        <p:nvSpPr>
          <p:cNvPr id="4" name="Slide Number Placeholder 3"/>
          <p:cNvSpPr>
            <a:spLocks noGrp="1"/>
          </p:cNvSpPr>
          <p:nvPr>
            <p:ph type="sldNum" sz="quarter" idx="5"/>
          </p:nvPr>
        </p:nvSpPr>
        <p:spPr/>
        <p:txBody>
          <a:bodyPr/>
          <a:lstStyle/>
          <a:p>
            <a:fld id="{FE733233-96E2-4151-88DA-F21049E58CFD}" type="slidenum">
              <a:rPr lang="en-US" smtClean="0"/>
              <a:t>1</a:t>
            </a:fld>
            <a:endParaRPr lang="en-US"/>
          </a:p>
        </p:txBody>
      </p:sp>
    </p:spTree>
    <p:extLst>
      <p:ext uri="{BB962C8B-B14F-4D97-AF65-F5344CB8AC3E}">
        <p14:creationId xmlns:p14="http://schemas.microsoft.com/office/powerpoint/2010/main" val="6584600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www.pikist.com/free-photo-ssqho</a:t>
            </a:r>
          </a:p>
          <a:p>
            <a:endParaRPr lang="en-US" dirty="0"/>
          </a:p>
          <a:p>
            <a:r>
              <a:rPr lang="en-US" dirty="0"/>
              <a:t>A charmer may have evil motives so be careful of the “charming woman.”</a:t>
            </a:r>
            <a:br>
              <a:rPr lang="en-US" dirty="0"/>
            </a:br>
            <a:r>
              <a:rPr lang="en-US" dirty="0"/>
              <a:t>Beauty is fleeting—I don’t care how much Olay you put on your face or how many facelifts, belly tucks, or rear-end lifts you get—beauty is fleeting.  For some the fleet has set sail and is gone.  </a:t>
            </a:r>
          </a:p>
          <a:p>
            <a:r>
              <a:rPr lang="en-US" dirty="0"/>
              <a:t>But—that is the most important word in this verse … </a:t>
            </a:r>
          </a:p>
          <a:p>
            <a:r>
              <a:rPr lang="en-US" dirty="0"/>
              <a:t>A woman who fears the Lord, -- takes us back to the beginning of the book 1:7 fear of the Lord is the beginning of knowledge.  </a:t>
            </a:r>
          </a:p>
          <a:p>
            <a:endParaRPr lang="en-US" dirty="0"/>
          </a:p>
          <a:p>
            <a:r>
              <a:rPr lang="en-US" dirty="0"/>
              <a:t>That woman is to be praised—the word praised means = Brag on… so today, brag on and on about your mom!</a:t>
            </a:r>
          </a:p>
          <a:p>
            <a:endParaRPr lang="en-US" dirty="0"/>
          </a:p>
          <a:p>
            <a:r>
              <a:rPr lang="en-US" dirty="0"/>
              <a:t>That’s what our Lord is tweeting.  It you have a godly woman in your life—brag on her.  </a:t>
            </a:r>
          </a:p>
          <a:p>
            <a:endParaRPr lang="en-US" dirty="0"/>
          </a:p>
          <a:p>
            <a:r>
              <a:rPr lang="en-US" dirty="0"/>
              <a:t>I do, I have a godly wife who is in the Word—on her own (not because of me).  She is a greater prayer warrior than I am and I know she prays for me! </a:t>
            </a:r>
          </a:p>
          <a:p>
            <a:endParaRPr lang="en-US" dirty="0"/>
          </a:p>
          <a:p>
            <a:r>
              <a:rPr lang="en-US" dirty="0"/>
              <a:t>You see right now I am being honest, truthful, and am bragging on her – I’m praising her.  Go do likewise.  </a:t>
            </a:r>
          </a:p>
          <a:p>
            <a:endParaRPr lang="en-US" dirty="0"/>
          </a:p>
          <a:p>
            <a:r>
              <a:rPr lang="en-US" dirty="0"/>
              <a:t>To </a:t>
            </a:r>
          </a:p>
        </p:txBody>
      </p:sp>
      <p:sp>
        <p:nvSpPr>
          <p:cNvPr id="4" name="Slide Number Placeholder 3"/>
          <p:cNvSpPr>
            <a:spLocks noGrp="1"/>
          </p:cNvSpPr>
          <p:nvPr>
            <p:ph type="sldNum" sz="quarter" idx="5"/>
          </p:nvPr>
        </p:nvSpPr>
        <p:spPr/>
        <p:txBody>
          <a:bodyPr/>
          <a:lstStyle/>
          <a:p>
            <a:fld id="{FE733233-96E2-4151-88DA-F21049E58CFD}" type="slidenum">
              <a:rPr lang="en-US" smtClean="0"/>
              <a:t>10</a:t>
            </a:fld>
            <a:endParaRPr lang="en-US"/>
          </a:p>
        </p:txBody>
      </p:sp>
    </p:spTree>
    <p:extLst>
      <p:ext uri="{BB962C8B-B14F-4D97-AF65-F5344CB8AC3E}">
        <p14:creationId xmlns:p14="http://schemas.microsoft.com/office/powerpoint/2010/main" val="28015374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www.pikist.com/free-photo-ssqho</a:t>
            </a:r>
          </a:p>
          <a:p>
            <a:endParaRPr lang="en-US" dirty="0"/>
          </a:p>
          <a:p>
            <a:r>
              <a:rPr lang="en-US" dirty="0"/>
              <a:t>Just a note for you husbands—</a:t>
            </a:r>
          </a:p>
          <a:p>
            <a:endParaRPr lang="en-US" dirty="0"/>
          </a:p>
          <a:p>
            <a:r>
              <a:rPr lang="en-US" dirty="0"/>
              <a:t>You may say, “Well, she’s not my mom,” but, “Her husband brags on her.” </a:t>
            </a:r>
          </a:p>
          <a:p>
            <a:endParaRPr lang="en-US" dirty="0"/>
          </a:p>
          <a:p>
            <a:r>
              <a:rPr lang="en-US" dirty="0"/>
              <a:t>Listen, the greatest thing a man can do for his children and step children is to praise their mother!</a:t>
            </a:r>
          </a:p>
          <a:p>
            <a:endParaRPr lang="en-US" dirty="0"/>
          </a:p>
          <a:p>
            <a:endParaRPr lang="en-US" dirty="0"/>
          </a:p>
        </p:txBody>
      </p:sp>
      <p:sp>
        <p:nvSpPr>
          <p:cNvPr id="4" name="Slide Number Placeholder 3"/>
          <p:cNvSpPr>
            <a:spLocks noGrp="1"/>
          </p:cNvSpPr>
          <p:nvPr>
            <p:ph type="sldNum" sz="quarter" idx="5"/>
          </p:nvPr>
        </p:nvSpPr>
        <p:spPr/>
        <p:txBody>
          <a:bodyPr/>
          <a:lstStyle/>
          <a:p>
            <a:fld id="{FE733233-96E2-4151-88DA-F21049E58CFD}" type="slidenum">
              <a:rPr lang="en-US" smtClean="0"/>
              <a:t>11</a:t>
            </a:fld>
            <a:endParaRPr lang="en-US"/>
          </a:p>
        </p:txBody>
      </p:sp>
    </p:spTree>
    <p:extLst>
      <p:ext uri="{BB962C8B-B14F-4D97-AF65-F5344CB8AC3E}">
        <p14:creationId xmlns:p14="http://schemas.microsoft.com/office/powerpoint/2010/main" val="2837340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eaLnBrk="1" hangingPunct="1">
              <a:lnSpc>
                <a:spcPct val="80000"/>
              </a:lnSpc>
            </a:pPr>
            <a:r>
              <a:rPr lang="en-US" altLang="en-US" sz="800" b="1" dirty="0"/>
              <a:t>Copyright</a:t>
            </a:r>
            <a:r>
              <a:rPr lang="en-US" altLang="en-US" sz="800" dirty="0"/>
              <a:t> ©</a:t>
            </a:r>
            <a:r>
              <a:rPr lang="en-US" altLang="en-US" sz="800" dirty="0">
                <a:latin typeface="Symbol" panose="05050102010706020507" pitchFamily="18" charset="2"/>
              </a:rPr>
              <a:t> 2006-</a:t>
            </a:r>
            <a:r>
              <a:rPr lang="en-US" altLang="en-US" sz="800" dirty="0"/>
              <a:t>2021. All rights reserved.  Bible Point is a registered trademark of Dennis Henderson.  All  other trademarks acknowledged. </a:t>
            </a:r>
          </a:p>
          <a:p>
            <a:pPr lvl="1" eaLnBrk="1" hangingPunct="1">
              <a:lnSpc>
                <a:spcPct val="80000"/>
              </a:lnSpc>
            </a:pPr>
            <a:r>
              <a:rPr lang="en-US" altLang="en-US" sz="800" dirty="0"/>
              <a:t>Bible Point contains graphics from Bible Point artists.  These illustrations belong to Bible Point and the respective artists.  You may use the designs and illustrations for graphical illustration of lessons free and without special permission, provided they are not used in any way that maligns the Christian faith.  Furthermore, republication or production of any illustration by any other graphic service whether it be in book, in a machine-readable form, or in any other design resource is strictly prohibited.  Furthermore, they cannot be duplicated or resold as any other form of publishing, clip art, or graphic resource.  </a:t>
            </a:r>
          </a:p>
          <a:p>
            <a:pPr lvl="1" eaLnBrk="1" hangingPunct="1">
              <a:lnSpc>
                <a:spcPct val="80000"/>
              </a:lnSpc>
            </a:pPr>
            <a:endParaRPr lang="en-US" altLang="en-US" sz="800" dirty="0"/>
          </a:p>
          <a:p>
            <a:pPr lvl="1" eaLnBrk="1" hangingPunct="1">
              <a:lnSpc>
                <a:spcPct val="80000"/>
              </a:lnSpc>
            </a:pPr>
            <a:r>
              <a:rPr lang="en-US" altLang="en-US" sz="800" b="1" dirty="0"/>
              <a:t>So What does it mean?  </a:t>
            </a:r>
            <a:r>
              <a:rPr lang="en-US" altLang="en-US" sz="800" dirty="0"/>
              <a:t>(A simple  translations of the legal jargon)</a:t>
            </a:r>
            <a:endParaRPr lang="en-US" altLang="en-US" sz="800" b="1" dirty="0"/>
          </a:p>
          <a:p>
            <a:pPr lvl="1" eaLnBrk="1" hangingPunct="1">
              <a:lnSpc>
                <a:spcPct val="80000"/>
              </a:lnSpc>
            </a:pPr>
            <a:r>
              <a:rPr lang="en-US" altLang="en-US" sz="800" i="1" dirty="0"/>
              <a:t>So, if you don’t own the presentation(s), graphic(s), and text(s) how can you legally use them?  </a:t>
            </a:r>
            <a:r>
              <a:rPr lang="en-US" altLang="en-US" sz="800" dirty="0"/>
              <a:t>The purchase of the license allows you to use all the images in the product.  However, the actual ownership and copyright of the presentation(s), graphic(s), and text(s) remain the property of Bible Point and its licensors.  If you had plans on using this product in your “for sale” work—think again!</a:t>
            </a:r>
          </a:p>
          <a:p>
            <a:pPr lvl="1" eaLnBrk="1" hangingPunct="1">
              <a:lnSpc>
                <a:spcPct val="80000"/>
              </a:lnSpc>
            </a:pPr>
            <a:r>
              <a:rPr lang="en-US" altLang="en-US" sz="800" b="1" dirty="0"/>
              <a:t>License Agreement</a:t>
            </a:r>
          </a:p>
          <a:p>
            <a:pPr eaLnBrk="1" hangingPunct="1">
              <a:lnSpc>
                <a:spcPct val="80000"/>
              </a:lnSpc>
            </a:pPr>
            <a:r>
              <a:rPr lang="en-US" altLang="en-US" sz="800" b="1" dirty="0"/>
              <a:t>   Article 1:  License Grant</a:t>
            </a:r>
            <a:r>
              <a:rPr lang="en-US" altLang="en-US" sz="800" dirty="0"/>
              <a:t>  </a:t>
            </a:r>
          </a:p>
          <a:p>
            <a:pPr lvl="1" eaLnBrk="1" hangingPunct="1">
              <a:lnSpc>
                <a:spcPct val="80000"/>
              </a:lnSpc>
            </a:pPr>
            <a:r>
              <a:rPr lang="en-US" altLang="en-US" sz="800" dirty="0"/>
              <a:t>All the graphics and text in Bible Point presentations (excluding quotes from the Bible and stated sources) are the intellectual and real property of Bible Point and its licensors, and is protected by law, including United States copyright laws and international treaties.  Bible Point grants to you a license:</a:t>
            </a:r>
          </a:p>
          <a:p>
            <a:pPr lvl="1" eaLnBrk="1" hangingPunct="1">
              <a:lnSpc>
                <a:spcPct val="80000"/>
              </a:lnSpc>
            </a:pPr>
            <a:r>
              <a:rPr lang="en-US" altLang="en-US" sz="800" dirty="0"/>
              <a:t>1.  To use the presentation in a single church, single school, or single office of a Christian organization.</a:t>
            </a:r>
          </a:p>
          <a:p>
            <a:pPr lvl="1" eaLnBrk="1" hangingPunct="1">
              <a:lnSpc>
                <a:spcPct val="80000"/>
              </a:lnSpc>
            </a:pPr>
            <a:r>
              <a:rPr lang="en-US" altLang="en-US" sz="800" dirty="0"/>
              <a:t>2.  To make a single archival back-up copy of the program.</a:t>
            </a:r>
          </a:p>
          <a:p>
            <a:pPr lvl="1" eaLnBrk="1" hangingPunct="1">
              <a:lnSpc>
                <a:spcPct val="80000"/>
              </a:lnSpc>
            </a:pPr>
            <a:r>
              <a:rPr lang="en-US" altLang="en-US" sz="800" dirty="0"/>
              <a:t>3.  To modify the presentation(s) and merge with other presentations in a single church, school, or Christian organization. </a:t>
            </a:r>
          </a:p>
          <a:p>
            <a:pPr lvl="1" eaLnBrk="1" hangingPunct="1">
              <a:lnSpc>
                <a:spcPct val="80000"/>
              </a:lnSpc>
            </a:pPr>
            <a:r>
              <a:rPr lang="en-US" altLang="en-US" sz="800" dirty="0"/>
              <a:t>4.  To transfer to another party if that party agrees to accept the terms and conditions of this agreement, and you do not retain any copies of the presentation, whether printed, machine readable, modified, or merged form. </a:t>
            </a:r>
          </a:p>
          <a:p>
            <a:pPr lvl="1" eaLnBrk="1" hangingPunct="1">
              <a:lnSpc>
                <a:spcPct val="80000"/>
              </a:lnSpc>
            </a:pPr>
            <a:endParaRPr lang="en-US" altLang="en-US" sz="800" dirty="0"/>
          </a:p>
          <a:p>
            <a:pPr lvl="1" eaLnBrk="1" hangingPunct="1">
              <a:lnSpc>
                <a:spcPct val="80000"/>
              </a:lnSpc>
            </a:pPr>
            <a:r>
              <a:rPr lang="en-US" altLang="en-US" sz="800" b="1" dirty="0"/>
              <a:t>Article 2:  Terms</a:t>
            </a:r>
            <a:r>
              <a:rPr lang="en-US" altLang="en-US" sz="800" dirty="0"/>
              <a:t>  </a:t>
            </a:r>
          </a:p>
          <a:p>
            <a:pPr lvl="1" eaLnBrk="1" hangingPunct="1">
              <a:lnSpc>
                <a:spcPct val="80000"/>
              </a:lnSpc>
            </a:pPr>
            <a:r>
              <a:rPr lang="en-US" altLang="en-US" sz="800" dirty="0"/>
              <a:t>This license is effective until terminated.  You may terminate the license at any time by destroying the presentation(s), graphic(s), or text(s) together with all copies, modifications and merged portions in any form.  Bible Point may terminate your license if you fail to comply with this Agreement. You agree, upon such termination, for any reason, to destroy the presentation(s), graphics, and text(s) with all copies, modifications, and merged portions in any form. </a:t>
            </a:r>
          </a:p>
          <a:p>
            <a:pPr lvl="1" eaLnBrk="1" hangingPunct="1">
              <a:lnSpc>
                <a:spcPct val="80000"/>
              </a:lnSpc>
            </a:pPr>
            <a:endParaRPr lang="en-US" altLang="en-US" sz="800" dirty="0"/>
          </a:p>
          <a:p>
            <a:pPr lvl="1" eaLnBrk="1" hangingPunct="1">
              <a:lnSpc>
                <a:spcPct val="80000"/>
              </a:lnSpc>
            </a:pPr>
            <a:r>
              <a:rPr lang="en-US" altLang="en-US" sz="800" b="1" dirty="0"/>
              <a:t>Article 3: Disclaimers</a:t>
            </a:r>
            <a:r>
              <a:rPr lang="en-US" altLang="en-US" sz="800" dirty="0"/>
              <a:t> </a:t>
            </a:r>
          </a:p>
          <a:p>
            <a:pPr lvl="1" eaLnBrk="1" hangingPunct="1">
              <a:lnSpc>
                <a:spcPct val="80000"/>
              </a:lnSpc>
            </a:pPr>
            <a:r>
              <a:rPr lang="en-US" altLang="en-US" sz="800" dirty="0"/>
              <a:t>1.  Bible Point presentations, graphics, and texts are licensed to you As Is.  You, the consumer, bear the entire risk relating to the quality and performance of the presentation(s), graphic(s), or text(s).  In no event will Bible Point be liable for damages resulting from any defect.  </a:t>
            </a:r>
          </a:p>
          <a:p>
            <a:pPr lvl="1" eaLnBrk="1" hangingPunct="1">
              <a:lnSpc>
                <a:spcPct val="80000"/>
              </a:lnSpc>
            </a:pPr>
            <a:r>
              <a:rPr lang="en-US" altLang="en-US" sz="800" dirty="0"/>
              <a:t>2.  Thirty-day limited warrantee on disks.  Bible Point warrants the disks to be free of defects in material and workmanship under normal use for 30 days after purchase.  During the 30-day period you may return a defective presentation, graphic, or text with proof of purchase and it will be replaced without charge, unless the presentation is damaged by misuse.  </a:t>
            </a:r>
          </a:p>
          <a:p>
            <a:pPr lvl="1" eaLnBrk="1" hangingPunct="1">
              <a:lnSpc>
                <a:spcPct val="80000"/>
              </a:lnSpc>
            </a:pPr>
            <a:endParaRPr lang="en-US" altLang="en-US" sz="800" dirty="0"/>
          </a:p>
          <a:p>
            <a:pPr lvl="1" eaLnBrk="1" hangingPunct="1">
              <a:lnSpc>
                <a:spcPct val="80000"/>
              </a:lnSpc>
            </a:pPr>
            <a:r>
              <a:rPr lang="en-US" altLang="en-US" sz="800" b="1" dirty="0"/>
              <a:t>Article 4:  General</a:t>
            </a:r>
            <a:endParaRPr lang="en-US" altLang="en-US" sz="800" dirty="0"/>
          </a:p>
          <a:p>
            <a:pPr lvl="1" eaLnBrk="1" hangingPunct="1">
              <a:lnSpc>
                <a:spcPct val="80000"/>
              </a:lnSpc>
            </a:pPr>
            <a:r>
              <a:rPr lang="en-US" altLang="en-US" sz="800" dirty="0"/>
              <a:t>1.  You may not sub-license, assign, or transfer the license of the presentation(s), graphic(s), or text(s) except as provided by this Agreement.   </a:t>
            </a:r>
          </a:p>
          <a:p>
            <a:pPr lvl="1" eaLnBrk="1" hangingPunct="1">
              <a:lnSpc>
                <a:spcPct val="80000"/>
              </a:lnSpc>
            </a:pPr>
            <a:r>
              <a:rPr lang="en-US" altLang="en-US" sz="800" dirty="0"/>
              <a:t>2.  This Agreement will be governed by the laws of the State of Michigan.</a:t>
            </a:r>
          </a:p>
          <a:p>
            <a:pPr lvl="1" eaLnBrk="1" hangingPunct="1">
              <a:lnSpc>
                <a:spcPct val="80000"/>
              </a:lnSpc>
            </a:pPr>
            <a:endParaRPr lang="en-US" altLang="en-US" sz="800" dirty="0"/>
          </a:p>
          <a:p>
            <a:pPr lvl="1" eaLnBrk="1" hangingPunct="1">
              <a:lnSpc>
                <a:spcPct val="80000"/>
              </a:lnSpc>
            </a:pPr>
            <a:r>
              <a:rPr lang="en-US" altLang="en-US" sz="800" b="1" dirty="0"/>
              <a:t>So What does it mean?  </a:t>
            </a:r>
            <a:r>
              <a:rPr lang="en-US" altLang="en-US" sz="800" dirty="0"/>
              <a:t>(A simple  translations of the legal jargon)</a:t>
            </a:r>
          </a:p>
          <a:p>
            <a:pPr lvl="1" eaLnBrk="1" hangingPunct="1">
              <a:lnSpc>
                <a:spcPct val="80000"/>
              </a:lnSpc>
            </a:pPr>
            <a:r>
              <a:rPr lang="en-US" altLang="en-US" sz="800" i="1" dirty="0"/>
              <a:t>May I let someone borrow or copy my licensed Bible Point presentation (even after I modified it)?</a:t>
            </a:r>
            <a:r>
              <a:rPr lang="en-US" altLang="en-US" sz="800" dirty="0"/>
              <a:t>  As long as it is within your local church, or single school, or the immediate office of a Christian organization you may.  Otherwise, please refer the person interested in borrowing to: http://www.biblepoint.com or E-mail: dennis@DrDH.net with any related questions. </a:t>
            </a:r>
          </a:p>
          <a:p>
            <a:endParaRPr lang="en-US" dirty="0"/>
          </a:p>
        </p:txBody>
      </p:sp>
      <p:sp>
        <p:nvSpPr>
          <p:cNvPr id="4" name="Slide Number Placeholder 3"/>
          <p:cNvSpPr>
            <a:spLocks noGrp="1"/>
          </p:cNvSpPr>
          <p:nvPr>
            <p:ph type="sldNum" sz="quarter" idx="5"/>
          </p:nvPr>
        </p:nvSpPr>
        <p:spPr/>
        <p:txBody>
          <a:bodyPr/>
          <a:lstStyle/>
          <a:p>
            <a:fld id="{FE733233-96E2-4151-88DA-F21049E58CFD}" type="slidenum">
              <a:rPr lang="en-US" smtClean="0"/>
              <a:t>2</a:t>
            </a:fld>
            <a:endParaRPr lang="en-US"/>
          </a:p>
        </p:txBody>
      </p:sp>
    </p:spTree>
    <p:extLst>
      <p:ext uri="{BB962C8B-B14F-4D97-AF65-F5344CB8AC3E}">
        <p14:creationId xmlns:p14="http://schemas.microsoft.com/office/powerpoint/2010/main" val="20951274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implication here is that the Mother has taught something—something of value—namely the “fear of the Lord” (previous verse, The fear of the Lord is the beginning of all knowledge.” </a:t>
            </a:r>
          </a:p>
          <a:p>
            <a:endParaRPr lang="en-US" dirty="0"/>
          </a:p>
          <a:p>
            <a:r>
              <a:rPr lang="en-US" dirty="0"/>
              <a:t>Explore this with me for a moment, If a mother is to teach the fear of the Lord, then she must know for herself how to fear the Lord.  </a:t>
            </a:r>
          </a:p>
          <a:p>
            <a:endParaRPr lang="en-US" dirty="0"/>
          </a:p>
          <a:p>
            <a:r>
              <a:rPr lang="en-US" dirty="0"/>
              <a:t>So how do you fear the Lord, moms? You show the Lord a profound reverential awe. You know the Lord because you have spent time with Him in Word and prayer.  You have a relationship with Him.  And because you know Him—you can share Him with your children.  </a:t>
            </a:r>
          </a:p>
          <a:p>
            <a:endParaRPr lang="en-US" dirty="0"/>
          </a:p>
          <a:p>
            <a:r>
              <a:rPr lang="en-US" dirty="0"/>
              <a:t>Doing so rewards you with a golden queen’s chain around your neck—jewelry—a valuable neckless.  </a:t>
            </a:r>
          </a:p>
          <a:p>
            <a:endParaRPr lang="en-US" dirty="0"/>
          </a:p>
          <a:p>
            <a:r>
              <a:rPr lang="en-US" dirty="0"/>
              <a:t>Smart Moms know the Lord, His Word, how to pray, and how to teach it to their kids.  </a:t>
            </a:r>
          </a:p>
          <a:p>
            <a:endParaRPr lang="en-US" dirty="0"/>
          </a:p>
          <a:p>
            <a:r>
              <a:rPr lang="en-US" dirty="0"/>
              <a:t>My mom had a silent impact on me.  Every morning she was up with my dad to make his breakfast and send him off to work.  Then she did her devotions using the daily bread.  When I woke up for breakfast, her Bible was on the table and the daily bread was inserted at the place of the scripture reading.  She did even have to lecture me—she lived it.  She was a smart mom.  </a:t>
            </a:r>
          </a:p>
          <a:p>
            <a:endParaRPr lang="en-US" dirty="0"/>
          </a:p>
          <a:p>
            <a:r>
              <a:rPr lang="en-US" dirty="0"/>
              <a:t>Some of you had “smart moms” and some of you are “smart moms.” </a:t>
            </a:r>
          </a:p>
          <a:p>
            <a:endParaRPr lang="en-US" dirty="0"/>
          </a:p>
          <a:p>
            <a:r>
              <a:rPr lang="en-US" dirty="0"/>
              <a:t>Happy Mother’s Day, Smart Moms!</a:t>
            </a:r>
          </a:p>
          <a:p>
            <a:endParaRPr lang="en-US" dirty="0"/>
          </a:p>
          <a:p>
            <a:endParaRPr lang="en-US" dirty="0"/>
          </a:p>
          <a:p>
            <a:pPr marL="342900" marR="0" lvl="0" indent="-342900">
              <a:lnSpc>
                <a:spcPct val="107000"/>
              </a:lnSpc>
              <a:spcBef>
                <a:spcPts val="0"/>
              </a:spcBef>
              <a:spcAft>
                <a:spcPts val="0"/>
              </a:spcAft>
              <a:buFont typeface="+mj-lt"/>
              <a:buAutoNum type="arabicPeriod"/>
            </a:pPr>
            <a:r>
              <a:rPr lang="en-US" sz="1200" dirty="0">
                <a:effectLst/>
                <a:latin typeface="Calibri" panose="020F0502020204030204" pitchFamily="34" charset="0"/>
                <a:ea typeface="Calibri" panose="020F0502020204030204" pitchFamily="34" charset="0"/>
                <a:cs typeface="Times New Roman" panose="02020603050405020304" pitchFamily="18" charset="0"/>
              </a:rPr>
              <a:t>The Smart Mom Tweet 1:8-9</a:t>
            </a:r>
          </a:p>
          <a:p>
            <a:pPr marL="342900" marR="0" lvl="0" indent="-342900">
              <a:lnSpc>
                <a:spcPct val="107000"/>
              </a:lnSpc>
              <a:spcBef>
                <a:spcPts val="0"/>
              </a:spcBef>
              <a:spcAft>
                <a:spcPts val="0"/>
              </a:spcAft>
              <a:buFont typeface="+mj-lt"/>
              <a:buAutoNum type="arabicPeriod"/>
            </a:pPr>
            <a:r>
              <a:rPr lang="en-US" sz="1200" dirty="0">
                <a:effectLst/>
                <a:latin typeface="Calibri" panose="020F0502020204030204" pitchFamily="34" charset="0"/>
                <a:ea typeface="Calibri" panose="020F0502020204030204" pitchFamily="34" charset="0"/>
                <a:cs typeface="Times New Roman" panose="02020603050405020304" pitchFamily="18" charset="0"/>
              </a:rPr>
              <a:t>The Kind Mom Tweet 11:16 </a:t>
            </a:r>
          </a:p>
          <a:p>
            <a:pPr marL="342900" marR="0" lvl="0" indent="-342900">
              <a:lnSpc>
                <a:spcPct val="107000"/>
              </a:lnSpc>
              <a:spcBef>
                <a:spcPts val="0"/>
              </a:spcBef>
              <a:spcAft>
                <a:spcPts val="0"/>
              </a:spcAft>
              <a:buFont typeface="+mj-lt"/>
              <a:buAutoNum type="arabicPeriod"/>
            </a:pPr>
            <a:r>
              <a:rPr lang="en-US" sz="1200" dirty="0">
                <a:effectLst/>
                <a:latin typeface="Calibri" panose="020F0502020204030204" pitchFamily="34" charset="0"/>
                <a:ea typeface="Calibri" panose="020F0502020204030204" pitchFamily="34" charset="0"/>
                <a:cs typeface="Times New Roman" panose="02020603050405020304" pitchFamily="18" charset="0"/>
              </a:rPr>
              <a:t>The Classy Mom Tweet 11:22</a:t>
            </a:r>
          </a:p>
          <a:p>
            <a:pPr marL="342900" marR="0" lvl="0" indent="-342900">
              <a:lnSpc>
                <a:spcPct val="107000"/>
              </a:lnSpc>
              <a:spcBef>
                <a:spcPts val="0"/>
              </a:spcBef>
              <a:spcAft>
                <a:spcPts val="0"/>
              </a:spcAft>
              <a:buFont typeface="+mj-lt"/>
              <a:buAutoNum type="arabicPeriod"/>
            </a:pPr>
            <a:r>
              <a:rPr lang="en-US" sz="1200" dirty="0">
                <a:effectLst/>
                <a:latin typeface="Calibri" panose="020F0502020204030204" pitchFamily="34" charset="0"/>
                <a:ea typeface="Calibri" panose="020F0502020204030204" pitchFamily="34" charset="0"/>
                <a:cs typeface="Times New Roman" panose="02020603050405020304" pitchFamily="18" charset="0"/>
              </a:rPr>
              <a:t>The Wise Mom Tweet 14:1</a:t>
            </a:r>
          </a:p>
          <a:p>
            <a:pPr marL="342900" marR="0" lvl="0" indent="-342900">
              <a:lnSpc>
                <a:spcPct val="107000"/>
              </a:lnSpc>
              <a:spcBef>
                <a:spcPts val="0"/>
              </a:spcBef>
              <a:spcAft>
                <a:spcPts val="0"/>
              </a:spcAft>
              <a:buFont typeface="+mj-lt"/>
              <a:buAutoNum type="arabicPeriod"/>
            </a:pPr>
            <a:r>
              <a:rPr lang="en-US" sz="1200" dirty="0">
                <a:effectLst/>
                <a:latin typeface="Calibri" panose="020F0502020204030204" pitchFamily="34" charset="0"/>
                <a:ea typeface="Calibri" panose="020F0502020204030204" pitchFamily="34" charset="0"/>
                <a:cs typeface="Times New Roman" panose="02020603050405020304" pitchFamily="18" charset="0"/>
              </a:rPr>
              <a:t>The Grand-M</a:t>
            </a:r>
            <a:r>
              <a:rPr lang="en-US" sz="1200" dirty="0">
                <a:latin typeface="Calibri" panose="020F0502020204030204" pitchFamily="34" charset="0"/>
                <a:ea typeface="Calibri" panose="020F0502020204030204" pitchFamily="34" charset="0"/>
                <a:cs typeface="Times New Roman" panose="02020603050405020304" pitchFamily="18" charset="0"/>
              </a:rPr>
              <a:t>om Tweet 11:16</a:t>
            </a:r>
          </a:p>
          <a:p>
            <a:pPr marL="342900" marR="0" lvl="0" indent="-342900">
              <a:lnSpc>
                <a:spcPct val="107000"/>
              </a:lnSpc>
              <a:spcBef>
                <a:spcPts val="0"/>
              </a:spcBef>
              <a:spcAft>
                <a:spcPts val="0"/>
              </a:spcAft>
              <a:buFont typeface="+mj-lt"/>
              <a:buAutoNum type="arabicPeriod"/>
            </a:pPr>
            <a:r>
              <a:rPr lang="en-US" sz="1200" dirty="0">
                <a:effectLst/>
                <a:latin typeface="Calibri" panose="020F0502020204030204" pitchFamily="34" charset="0"/>
                <a:ea typeface="Calibri" panose="020F0502020204030204" pitchFamily="34" charset="0"/>
                <a:cs typeface="Times New Roman" panose="02020603050405020304" pitchFamily="18" charset="0"/>
              </a:rPr>
              <a:t>The Appreciated Mom Tweet 23:22</a:t>
            </a:r>
          </a:p>
          <a:p>
            <a:pPr marL="342900" marR="0" lvl="0" indent="-342900">
              <a:lnSpc>
                <a:spcPct val="107000"/>
              </a:lnSpc>
              <a:spcBef>
                <a:spcPts val="0"/>
              </a:spcBef>
              <a:spcAft>
                <a:spcPts val="0"/>
              </a:spcAft>
              <a:buFont typeface="+mj-lt"/>
              <a:buAutoNum type="arabicPeriod"/>
            </a:pPr>
            <a:r>
              <a:rPr lang="en-US" sz="1200" dirty="0">
                <a:effectLst/>
                <a:latin typeface="Calibri" panose="020F0502020204030204" pitchFamily="34" charset="0"/>
                <a:ea typeface="Calibri" panose="020F0502020204030204" pitchFamily="34" charset="0"/>
                <a:cs typeface="Times New Roman" panose="02020603050405020304" pitchFamily="18" charset="0"/>
              </a:rPr>
              <a:t>The Joyous Mom Tweet 23:25</a:t>
            </a:r>
          </a:p>
          <a:p>
            <a:pPr marL="342900" marR="0" lvl="0" indent="-342900">
              <a:lnSpc>
                <a:spcPct val="107000"/>
              </a:lnSpc>
              <a:spcBef>
                <a:spcPts val="0"/>
              </a:spcBef>
              <a:spcAft>
                <a:spcPts val="800"/>
              </a:spcAft>
              <a:buFont typeface="+mj-lt"/>
              <a:buAutoNum type="arabicPeriod"/>
            </a:pPr>
            <a:r>
              <a:rPr lang="en-US" sz="1200" dirty="0">
                <a:effectLst/>
                <a:latin typeface="Calibri" panose="020F0502020204030204" pitchFamily="34" charset="0"/>
                <a:ea typeface="Calibri" panose="020F0502020204030204" pitchFamily="34" charset="0"/>
                <a:cs typeface="Times New Roman" panose="02020603050405020304" pitchFamily="18" charset="0"/>
              </a:rPr>
              <a:t>The Praiseworthy Mom Tweet 31:30 </a:t>
            </a:r>
          </a:p>
          <a:p>
            <a:endParaRPr lang="en-US" dirty="0"/>
          </a:p>
          <a:p>
            <a:endParaRPr lang="en-US" dirty="0"/>
          </a:p>
        </p:txBody>
      </p:sp>
      <p:sp>
        <p:nvSpPr>
          <p:cNvPr id="4" name="Slide Number Placeholder 3"/>
          <p:cNvSpPr>
            <a:spLocks noGrp="1"/>
          </p:cNvSpPr>
          <p:nvPr>
            <p:ph type="sldNum" sz="quarter" idx="5"/>
          </p:nvPr>
        </p:nvSpPr>
        <p:spPr/>
        <p:txBody>
          <a:bodyPr/>
          <a:lstStyle/>
          <a:p>
            <a:fld id="{FE733233-96E2-4151-88DA-F21049E58CFD}" type="slidenum">
              <a:rPr lang="en-US" smtClean="0"/>
              <a:t>3</a:t>
            </a:fld>
            <a:endParaRPr lang="en-US"/>
          </a:p>
        </p:txBody>
      </p:sp>
    </p:spTree>
    <p:extLst>
      <p:ext uri="{BB962C8B-B14F-4D97-AF65-F5344CB8AC3E}">
        <p14:creationId xmlns:p14="http://schemas.microsoft.com/office/powerpoint/2010/main" val="23041388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www.pexels.com/photo/woman-in-read-long-sleeved-top-making-heart-shape-using-her-hands-1152647/</a:t>
            </a:r>
          </a:p>
          <a:p>
            <a:endParaRPr lang="en-US" dirty="0"/>
          </a:p>
          <a:p>
            <a:endParaRPr lang="en-US" dirty="0"/>
          </a:p>
          <a:p>
            <a:r>
              <a:rPr lang="en-US" dirty="0"/>
              <a:t>The  word for “Kindhearted” in the Hebrew is “gracious”.  Grace is set in contrast to “Ruthless” a term denoting “striking fear into the hear.” </a:t>
            </a:r>
          </a:p>
          <a:p>
            <a:r>
              <a:rPr lang="en-US" dirty="0"/>
              <a:t>What a contrast– a woman of grace and kindheartedness gains RESPECT—What a man really wants, while the ruthless authoritarian man only gets wealth—but no respect. </a:t>
            </a:r>
          </a:p>
          <a:p>
            <a:endParaRPr lang="en-US" dirty="0"/>
          </a:p>
          <a:p>
            <a:r>
              <a:rPr lang="en-US" dirty="0"/>
              <a:t>He loses—she wins!</a:t>
            </a:r>
          </a:p>
          <a:p>
            <a:endParaRPr lang="en-US" dirty="0"/>
          </a:p>
          <a:p>
            <a:r>
              <a:rPr lang="en-US" dirty="0"/>
              <a:t>Think about grace for a minute.  It is set in contrast in the Bible to law.  (John 1:18—”the law came through Moses, but grace and truth through Jesus Christ).</a:t>
            </a:r>
          </a:p>
          <a:p>
            <a:r>
              <a:rPr lang="en-US" dirty="0"/>
              <a:t>Law is a bunch of rules—and that’s the way some mom’s parent their children—but the mom of this passage, teaches the law (bible) but does so kindheartedly, graciously.  Grace as portrayed in the New Testament is seen in an acronym: G.R.A.C.E. God’s Riches At Christ’s Expense.  For a mom who teaches by GRACE it is you receive at my expense.  </a:t>
            </a:r>
          </a:p>
          <a:p>
            <a:endParaRPr lang="en-US" dirty="0"/>
          </a:p>
          <a:p>
            <a:endParaRPr lang="en-US" dirty="0"/>
          </a:p>
          <a:p>
            <a:pPr marL="342900" marR="0" lvl="0" indent="-342900">
              <a:lnSpc>
                <a:spcPct val="107000"/>
              </a:lnSpc>
              <a:spcBef>
                <a:spcPts val="0"/>
              </a:spcBef>
              <a:spcAft>
                <a:spcPts val="0"/>
              </a:spcAft>
              <a:buFont typeface="+mj-lt"/>
              <a:buAutoNum type="arabicPeriod"/>
            </a:pPr>
            <a:r>
              <a:rPr lang="en-US" sz="1200" dirty="0">
                <a:effectLst/>
                <a:latin typeface="Calibri" panose="020F0502020204030204" pitchFamily="34" charset="0"/>
                <a:ea typeface="Calibri" panose="020F0502020204030204" pitchFamily="34" charset="0"/>
                <a:cs typeface="Times New Roman" panose="02020603050405020304" pitchFamily="18" charset="0"/>
              </a:rPr>
              <a:t>The Smart Mom Tweet 1:8-9</a:t>
            </a:r>
          </a:p>
          <a:p>
            <a:pPr marL="342900" marR="0" lvl="0" indent="-342900">
              <a:lnSpc>
                <a:spcPct val="107000"/>
              </a:lnSpc>
              <a:spcBef>
                <a:spcPts val="0"/>
              </a:spcBef>
              <a:spcAft>
                <a:spcPts val="0"/>
              </a:spcAft>
              <a:buFont typeface="+mj-lt"/>
              <a:buAutoNum type="arabicPeriod"/>
            </a:pPr>
            <a:r>
              <a:rPr lang="en-US" sz="1200" dirty="0">
                <a:effectLst/>
                <a:latin typeface="Calibri" panose="020F0502020204030204" pitchFamily="34" charset="0"/>
                <a:ea typeface="Calibri" panose="020F0502020204030204" pitchFamily="34" charset="0"/>
                <a:cs typeface="Times New Roman" panose="02020603050405020304" pitchFamily="18" charset="0"/>
              </a:rPr>
              <a:t>The Kind Mom Tweet 11:16 </a:t>
            </a:r>
          </a:p>
          <a:p>
            <a:pPr marL="342900" marR="0" lvl="0" indent="-342900">
              <a:lnSpc>
                <a:spcPct val="107000"/>
              </a:lnSpc>
              <a:spcBef>
                <a:spcPts val="0"/>
              </a:spcBef>
              <a:spcAft>
                <a:spcPts val="0"/>
              </a:spcAft>
              <a:buFont typeface="+mj-lt"/>
              <a:buAutoNum type="arabicPeriod"/>
            </a:pPr>
            <a:r>
              <a:rPr lang="en-US" sz="1200" dirty="0">
                <a:effectLst/>
                <a:latin typeface="Calibri" panose="020F0502020204030204" pitchFamily="34" charset="0"/>
                <a:ea typeface="Calibri" panose="020F0502020204030204" pitchFamily="34" charset="0"/>
                <a:cs typeface="Times New Roman" panose="02020603050405020304" pitchFamily="18" charset="0"/>
              </a:rPr>
              <a:t>The Classy Mom Tweet 11:22</a:t>
            </a:r>
          </a:p>
          <a:p>
            <a:pPr marL="342900" marR="0" lvl="0" indent="-342900">
              <a:lnSpc>
                <a:spcPct val="107000"/>
              </a:lnSpc>
              <a:spcBef>
                <a:spcPts val="0"/>
              </a:spcBef>
              <a:spcAft>
                <a:spcPts val="0"/>
              </a:spcAft>
              <a:buFont typeface="+mj-lt"/>
              <a:buAutoNum type="arabicPeriod"/>
            </a:pPr>
            <a:r>
              <a:rPr lang="en-US" sz="1200" dirty="0">
                <a:effectLst/>
                <a:latin typeface="Calibri" panose="020F0502020204030204" pitchFamily="34" charset="0"/>
                <a:ea typeface="Calibri" panose="020F0502020204030204" pitchFamily="34" charset="0"/>
                <a:cs typeface="Times New Roman" panose="02020603050405020304" pitchFamily="18" charset="0"/>
              </a:rPr>
              <a:t>The Wise Mom Tweet 14:1</a:t>
            </a:r>
          </a:p>
          <a:p>
            <a:pPr marL="342900" marR="0" lvl="0" indent="-342900">
              <a:lnSpc>
                <a:spcPct val="107000"/>
              </a:lnSpc>
              <a:spcBef>
                <a:spcPts val="0"/>
              </a:spcBef>
              <a:spcAft>
                <a:spcPts val="0"/>
              </a:spcAft>
              <a:buFont typeface="+mj-lt"/>
              <a:buAutoNum type="arabicPeriod"/>
            </a:pPr>
            <a:r>
              <a:rPr lang="en-US" sz="1200" dirty="0">
                <a:effectLst/>
                <a:latin typeface="Calibri" panose="020F0502020204030204" pitchFamily="34" charset="0"/>
                <a:ea typeface="Calibri" panose="020F0502020204030204" pitchFamily="34" charset="0"/>
                <a:cs typeface="Times New Roman" panose="02020603050405020304" pitchFamily="18" charset="0"/>
              </a:rPr>
              <a:t>The Grand-M</a:t>
            </a:r>
            <a:r>
              <a:rPr lang="en-US" sz="1200" dirty="0">
                <a:latin typeface="Calibri" panose="020F0502020204030204" pitchFamily="34" charset="0"/>
                <a:ea typeface="Calibri" panose="020F0502020204030204" pitchFamily="34" charset="0"/>
                <a:cs typeface="Times New Roman" panose="02020603050405020304" pitchFamily="18" charset="0"/>
              </a:rPr>
              <a:t>om Tweet 11:16</a:t>
            </a:r>
          </a:p>
          <a:p>
            <a:pPr marL="342900" marR="0" lvl="0" indent="-342900">
              <a:lnSpc>
                <a:spcPct val="107000"/>
              </a:lnSpc>
              <a:spcBef>
                <a:spcPts val="0"/>
              </a:spcBef>
              <a:spcAft>
                <a:spcPts val="0"/>
              </a:spcAft>
              <a:buFont typeface="+mj-lt"/>
              <a:buAutoNum type="arabicPeriod"/>
            </a:pPr>
            <a:r>
              <a:rPr lang="en-US" sz="1200" dirty="0">
                <a:effectLst/>
                <a:latin typeface="Calibri" panose="020F0502020204030204" pitchFamily="34" charset="0"/>
                <a:ea typeface="Calibri" panose="020F0502020204030204" pitchFamily="34" charset="0"/>
                <a:cs typeface="Times New Roman" panose="02020603050405020304" pitchFamily="18" charset="0"/>
              </a:rPr>
              <a:t>The Appreciated Mom Tweet 23:22</a:t>
            </a:r>
          </a:p>
          <a:p>
            <a:pPr marL="342900" marR="0" lvl="0" indent="-342900">
              <a:lnSpc>
                <a:spcPct val="107000"/>
              </a:lnSpc>
              <a:spcBef>
                <a:spcPts val="0"/>
              </a:spcBef>
              <a:spcAft>
                <a:spcPts val="0"/>
              </a:spcAft>
              <a:buFont typeface="+mj-lt"/>
              <a:buAutoNum type="arabicPeriod"/>
            </a:pPr>
            <a:r>
              <a:rPr lang="en-US" sz="1200" dirty="0">
                <a:effectLst/>
                <a:latin typeface="Calibri" panose="020F0502020204030204" pitchFamily="34" charset="0"/>
                <a:ea typeface="Calibri" panose="020F0502020204030204" pitchFamily="34" charset="0"/>
                <a:cs typeface="Times New Roman" panose="02020603050405020304" pitchFamily="18" charset="0"/>
              </a:rPr>
              <a:t>The Joyous Mom Tweet 23:25</a:t>
            </a:r>
          </a:p>
          <a:p>
            <a:pPr marL="342900" marR="0" lvl="0" indent="-342900">
              <a:lnSpc>
                <a:spcPct val="107000"/>
              </a:lnSpc>
              <a:spcBef>
                <a:spcPts val="0"/>
              </a:spcBef>
              <a:spcAft>
                <a:spcPts val="800"/>
              </a:spcAft>
              <a:buFont typeface="+mj-lt"/>
              <a:buAutoNum type="arabicPeriod"/>
            </a:pPr>
            <a:r>
              <a:rPr lang="en-US" sz="1200" dirty="0">
                <a:effectLst/>
                <a:latin typeface="Calibri" panose="020F0502020204030204" pitchFamily="34" charset="0"/>
                <a:ea typeface="Calibri" panose="020F0502020204030204" pitchFamily="34" charset="0"/>
                <a:cs typeface="Times New Roman" panose="02020603050405020304" pitchFamily="18" charset="0"/>
              </a:rPr>
              <a:t>The Praiseworthy Mom Tweet 31:30 </a:t>
            </a:r>
          </a:p>
          <a:p>
            <a:endParaRPr lang="en-US" dirty="0"/>
          </a:p>
          <a:p>
            <a:endParaRPr lang="en-US" dirty="0"/>
          </a:p>
        </p:txBody>
      </p:sp>
      <p:sp>
        <p:nvSpPr>
          <p:cNvPr id="4" name="Slide Number Placeholder 3"/>
          <p:cNvSpPr>
            <a:spLocks noGrp="1"/>
          </p:cNvSpPr>
          <p:nvPr>
            <p:ph type="sldNum" sz="quarter" idx="5"/>
          </p:nvPr>
        </p:nvSpPr>
        <p:spPr/>
        <p:txBody>
          <a:bodyPr/>
          <a:lstStyle/>
          <a:p>
            <a:fld id="{FE733233-96E2-4151-88DA-F21049E58CFD}" type="slidenum">
              <a:rPr lang="en-US" smtClean="0"/>
              <a:t>4</a:t>
            </a:fld>
            <a:endParaRPr lang="en-US"/>
          </a:p>
        </p:txBody>
      </p:sp>
    </p:spTree>
    <p:extLst>
      <p:ext uri="{BB962C8B-B14F-4D97-AF65-F5344CB8AC3E}">
        <p14:creationId xmlns:p14="http://schemas.microsoft.com/office/powerpoint/2010/main" val="34291110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Woman https://www. pexels.com/photo/closeup-photo-of-woman-with-brown-coat-and-gray-top-733872/</a:t>
            </a:r>
          </a:p>
          <a:p>
            <a:r>
              <a:rPr lang="en-US" dirty="0"/>
              <a:t>Pig c.pxhere.com/photos/bf/a8/Animals_Wallpaper_Big_CC0_Desktop_Wallpaper_Farm-1609145.jpg!d</a:t>
            </a:r>
          </a:p>
          <a:p>
            <a:endParaRPr lang="en-US" dirty="0"/>
          </a:p>
          <a:p>
            <a:endParaRPr lang="en-US" dirty="0"/>
          </a:p>
          <a:p>
            <a:r>
              <a:rPr lang="en-US" b="0" i="0" dirty="0">
                <a:solidFill>
                  <a:srgbClr val="202124"/>
                </a:solidFill>
                <a:effectLst/>
                <a:latin typeface="Roboto" panose="020B0604020202020204" pitchFamily="2" charset="0"/>
              </a:rPr>
              <a:t>Discretion is the quality of behaving or speaking in such a way as to avoid causing offense or revealing private information.</a:t>
            </a:r>
          </a:p>
          <a:p>
            <a:endParaRPr lang="en-US" b="0" i="0" dirty="0">
              <a:solidFill>
                <a:srgbClr val="202124"/>
              </a:solidFill>
              <a:effectLst/>
              <a:latin typeface="Roboto" panose="020B0604020202020204" pitchFamily="2" charset="0"/>
            </a:endParaRPr>
          </a:p>
          <a:p>
            <a:pPr algn="l" rtl="0"/>
            <a:r>
              <a:rPr lang="en-US" b="0" i="0" dirty="0">
                <a:solidFill>
                  <a:srgbClr val="202124"/>
                </a:solidFill>
                <a:effectLst/>
                <a:latin typeface="Roboto" panose="020B0604020202020204" pitchFamily="2" charset="0"/>
              </a:rPr>
              <a:t>NET BIBLE NOTE: </a:t>
            </a:r>
            <a:r>
              <a:rPr lang="en-US" sz="1800" b="0" i="0" u="none" strike="noStrike" baseline="0" dirty="0">
                <a:latin typeface="Arial" panose="020B0604020202020204" pitchFamily="34" charset="0"/>
              </a:rPr>
              <a:t>"taste." The term can refer to physical taste (</a:t>
            </a:r>
            <a:r>
              <a:rPr lang="en-US" sz="1800" b="0" i="0" u="none" strike="noStrike" baseline="0" dirty="0" err="1">
                <a:latin typeface="Arial" panose="020B0604020202020204" pitchFamily="34" charset="0"/>
              </a:rPr>
              <a:t>Exod</a:t>
            </a:r>
            <a:r>
              <a:rPr lang="en-US" sz="1800" b="0" i="0" u="none" strike="noStrike" baseline="0" dirty="0">
                <a:latin typeface="Arial" panose="020B0604020202020204" pitchFamily="34" charset="0"/>
              </a:rPr>
              <a:t> 16:31), intellectual discretion (1 Sam 25:33), or ethical judgment (Ps 119:66). Here it probably means that she has no moral sensibility, no propriety, no good taste – she is unchaste. Her beauty will be put to wrong uses. </a:t>
            </a:r>
          </a:p>
          <a:p>
            <a:pPr algn="l" rtl="0"/>
            <a:endParaRPr lang="en-US" sz="1800" b="0" i="0" u="none" strike="noStrike" baseline="0" dirty="0">
              <a:latin typeface="Arial" panose="020B0604020202020204" pitchFamily="34" charset="0"/>
            </a:endParaRPr>
          </a:p>
          <a:p>
            <a:pPr algn="l" rtl="0"/>
            <a:r>
              <a:rPr lang="en-US" sz="1800" b="0" i="0" u="none" strike="noStrike" baseline="0" dirty="0">
                <a:latin typeface="Arial" panose="020B0604020202020204" pitchFamily="34" charset="0"/>
              </a:rPr>
              <a:t>The world see her as a beautiful woman – God see her as a pig!  </a:t>
            </a:r>
          </a:p>
          <a:p>
            <a:pPr algn="l" rtl="0"/>
            <a:endParaRPr lang="en-US" sz="1800" b="0" i="0" u="none" strike="noStrike" baseline="0" dirty="0">
              <a:latin typeface="Arial" panose="020B0604020202020204" pitchFamily="34" charset="0"/>
            </a:endParaRPr>
          </a:p>
          <a:p>
            <a:pPr algn="l" rtl="0"/>
            <a:r>
              <a:rPr lang="en-US" sz="1800" b="0" i="0" u="none" strike="noStrike" baseline="0" dirty="0">
                <a:latin typeface="Arial" panose="020B0604020202020204" pitchFamily="34" charset="0"/>
              </a:rPr>
              <a:t>However, a discreet woman is seen by God as a beautiful woman – no matter what the world thinks!</a:t>
            </a:r>
          </a:p>
          <a:p>
            <a:pPr algn="l" rtl="0"/>
            <a:endParaRPr lang="en-US" sz="1800" b="0" i="0" u="none" strike="noStrike" baseline="0" dirty="0">
              <a:latin typeface="Arial" panose="020B0604020202020204" pitchFamily="34" charset="0"/>
            </a:endParaRPr>
          </a:p>
          <a:p>
            <a:pPr algn="l" rtl="0"/>
            <a:r>
              <a:rPr lang="en-US" sz="1800" b="0" i="0" u="none" strike="noStrike" baseline="0" dirty="0">
                <a:latin typeface="Arial" panose="020B0604020202020204" pitchFamily="34" charset="0"/>
              </a:rPr>
              <a:t>God looks on the heart!</a:t>
            </a:r>
          </a:p>
          <a:p>
            <a:pPr algn="l" rtl="0"/>
            <a:endParaRPr lang="en-US" sz="1800" b="0" i="0" u="none" strike="noStrike" baseline="0" dirty="0">
              <a:latin typeface="Arial" panose="020B0604020202020204" pitchFamily="34" charset="0"/>
            </a:endParaRPr>
          </a:p>
          <a:p>
            <a:pPr algn="l" rtl="0"/>
            <a:r>
              <a:rPr lang="en-US" sz="1800" b="0" i="0" u="none" strike="noStrike" baseline="0" dirty="0">
                <a:latin typeface="Arial" panose="020B0604020202020204" pitchFamily="34" charset="0"/>
              </a:rPr>
              <a:t>My mom may never have won a beauty pageant in the judges eyes—but she was a beauty queen in God’s eyes.  Let’s face which really matters. </a:t>
            </a:r>
          </a:p>
          <a:p>
            <a:pPr algn="l" rtl="0"/>
            <a:endParaRPr lang="en-US" sz="1800" b="0" i="0" u="none" strike="noStrike" baseline="0" dirty="0">
              <a:latin typeface="Arial" panose="020B0604020202020204" pitchFamily="34" charset="0"/>
            </a:endParaRPr>
          </a:p>
          <a:p>
            <a:pPr algn="l" rtl="0"/>
            <a:r>
              <a:rPr lang="en-US" sz="1800" b="0" i="0" u="none" strike="noStrike" baseline="0" dirty="0">
                <a:latin typeface="Arial" panose="020B0604020202020204" pitchFamily="34" charset="0"/>
              </a:rPr>
              <a:t>I want to tell you, that there are some women here who God says is beautiful in His eyes.  </a:t>
            </a:r>
          </a:p>
          <a:p>
            <a:pPr algn="l" rtl="0"/>
            <a:endParaRPr lang="en-US" sz="1800" b="0" i="0" u="none" strike="noStrike" baseline="0" dirty="0">
              <a:latin typeface="Arial" panose="020B0604020202020204" pitchFamily="34" charset="0"/>
            </a:endParaRPr>
          </a:p>
          <a:p>
            <a:pPr algn="l" rtl="0"/>
            <a:r>
              <a:rPr lang="en-US" sz="1800" b="0" i="0" u="none" strike="noStrike" baseline="0" dirty="0">
                <a:latin typeface="Arial" panose="020B0604020202020204" pitchFamily="34" charset="0"/>
              </a:rPr>
              <a:t>Keep up the good work you classy godly women. </a:t>
            </a:r>
          </a:p>
          <a:p>
            <a:pPr algn="l" rtl="0"/>
            <a:endParaRPr lang="en-US" sz="1800" b="0" i="0" u="none" strike="noStrike" baseline="0" dirty="0"/>
          </a:p>
          <a:p>
            <a:endParaRPr lang="en-US" dirty="0"/>
          </a:p>
          <a:p>
            <a:endParaRPr lang="en-US" dirty="0"/>
          </a:p>
          <a:p>
            <a:pPr marL="342900" marR="0" lvl="0" indent="-342900">
              <a:lnSpc>
                <a:spcPct val="107000"/>
              </a:lnSpc>
              <a:spcBef>
                <a:spcPts val="0"/>
              </a:spcBef>
              <a:spcAft>
                <a:spcPts val="0"/>
              </a:spcAft>
              <a:buFont typeface="+mj-lt"/>
              <a:buAutoNum type="arabicPeriod"/>
            </a:pPr>
            <a:r>
              <a:rPr lang="en-US" sz="1200" dirty="0">
                <a:effectLst/>
                <a:latin typeface="Calibri" panose="020F0502020204030204" pitchFamily="34" charset="0"/>
                <a:ea typeface="Calibri" panose="020F0502020204030204" pitchFamily="34" charset="0"/>
                <a:cs typeface="Times New Roman" panose="02020603050405020304" pitchFamily="18" charset="0"/>
              </a:rPr>
              <a:t>The Smart Mom Tweet 1:8-9</a:t>
            </a:r>
          </a:p>
          <a:p>
            <a:pPr marL="342900" marR="0" lvl="0" indent="-342900">
              <a:lnSpc>
                <a:spcPct val="107000"/>
              </a:lnSpc>
              <a:spcBef>
                <a:spcPts val="0"/>
              </a:spcBef>
              <a:spcAft>
                <a:spcPts val="0"/>
              </a:spcAft>
              <a:buFont typeface="+mj-lt"/>
              <a:buAutoNum type="arabicPeriod"/>
            </a:pPr>
            <a:r>
              <a:rPr lang="en-US" sz="1200" dirty="0">
                <a:effectLst/>
                <a:latin typeface="Calibri" panose="020F0502020204030204" pitchFamily="34" charset="0"/>
                <a:ea typeface="Calibri" panose="020F0502020204030204" pitchFamily="34" charset="0"/>
                <a:cs typeface="Times New Roman" panose="02020603050405020304" pitchFamily="18" charset="0"/>
              </a:rPr>
              <a:t>The Kind Mom Tweet 11:16 </a:t>
            </a:r>
          </a:p>
          <a:p>
            <a:pPr marL="342900" marR="0" lvl="0" indent="-342900">
              <a:lnSpc>
                <a:spcPct val="107000"/>
              </a:lnSpc>
              <a:spcBef>
                <a:spcPts val="0"/>
              </a:spcBef>
              <a:spcAft>
                <a:spcPts val="0"/>
              </a:spcAft>
              <a:buFont typeface="+mj-lt"/>
              <a:buAutoNum type="arabicPeriod"/>
            </a:pPr>
            <a:r>
              <a:rPr lang="en-US" sz="1200" dirty="0">
                <a:effectLst/>
                <a:latin typeface="Calibri" panose="020F0502020204030204" pitchFamily="34" charset="0"/>
                <a:ea typeface="Calibri" panose="020F0502020204030204" pitchFamily="34" charset="0"/>
                <a:cs typeface="Times New Roman" panose="02020603050405020304" pitchFamily="18" charset="0"/>
              </a:rPr>
              <a:t>The Classy Mom Tweet 11:22</a:t>
            </a:r>
          </a:p>
          <a:p>
            <a:pPr marL="342900" marR="0" lvl="0" indent="-342900">
              <a:lnSpc>
                <a:spcPct val="107000"/>
              </a:lnSpc>
              <a:spcBef>
                <a:spcPts val="0"/>
              </a:spcBef>
              <a:spcAft>
                <a:spcPts val="0"/>
              </a:spcAft>
              <a:buFont typeface="+mj-lt"/>
              <a:buAutoNum type="arabicPeriod"/>
            </a:pPr>
            <a:r>
              <a:rPr lang="en-US" sz="1200" dirty="0">
                <a:effectLst/>
                <a:latin typeface="Calibri" panose="020F0502020204030204" pitchFamily="34" charset="0"/>
                <a:ea typeface="Calibri" panose="020F0502020204030204" pitchFamily="34" charset="0"/>
                <a:cs typeface="Times New Roman" panose="02020603050405020304" pitchFamily="18" charset="0"/>
              </a:rPr>
              <a:t>The Wise Mom Tweet 14:1</a:t>
            </a:r>
          </a:p>
          <a:p>
            <a:pPr marL="342900" marR="0" lvl="0" indent="-342900">
              <a:lnSpc>
                <a:spcPct val="107000"/>
              </a:lnSpc>
              <a:spcBef>
                <a:spcPts val="0"/>
              </a:spcBef>
              <a:spcAft>
                <a:spcPts val="0"/>
              </a:spcAft>
              <a:buFont typeface="+mj-lt"/>
              <a:buAutoNum type="arabicPeriod"/>
            </a:pPr>
            <a:r>
              <a:rPr lang="en-US" sz="1200" dirty="0">
                <a:effectLst/>
                <a:latin typeface="Calibri" panose="020F0502020204030204" pitchFamily="34" charset="0"/>
                <a:ea typeface="Calibri" panose="020F0502020204030204" pitchFamily="34" charset="0"/>
                <a:cs typeface="Times New Roman" panose="02020603050405020304" pitchFamily="18" charset="0"/>
              </a:rPr>
              <a:t>The Grand-M</a:t>
            </a:r>
            <a:r>
              <a:rPr lang="en-US" sz="1200" dirty="0">
                <a:latin typeface="Calibri" panose="020F0502020204030204" pitchFamily="34" charset="0"/>
                <a:ea typeface="Calibri" panose="020F0502020204030204" pitchFamily="34" charset="0"/>
                <a:cs typeface="Times New Roman" panose="02020603050405020304" pitchFamily="18" charset="0"/>
              </a:rPr>
              <a:t>om Tweet 11:16</a:t>
            </a:r>
          </a:p>
          <a:p>
            <a:pPr marL="342900" marR="0" lvl="0" indent="-342900">
              <a:lnSpc>
                <a:spcPct val="107000"/>
              </a:lnSpc>
              <a:spcBef>
                <a:spcPts val="0"/>
              </a:spcBef>
              <a:spcAft>
                <a:spcPts val="0"/>
              </a:spcAft>
              <a:buFont typeface="+mj-lt"/>
              <a:buAutoNum type="arabicPeriod"/>
            </a:pPr>
            <a:r>
              <a:rPr lang="en-US" sz="1200" dirty="0">
                <a:effectLst/>
                <a:latin typeface="Calibri" panose="020F0502020204030204" pitchFamily="34" charset="0"/>
                <a:ea typeface="Calibri" panose="020F0502020204030204" pitchFamily="34" charset="0"/>
                <a:cs typeface="Times New Roman" panose="02020603050405020304" pitchFamily="18" charset="0"/>
              </a:rPr>
              <a:t>The Appreciated Mom Tweet 23:22</a:t>
            </a:r>
          </a:p>
          <a:p>
            <a:pPr marL="342900" marR="0" lvl="0" indent="-342900">
              <a:lnSpc>
                <a:spcPct val="107000"/>
              </a:lnSpc>
              <a:spcBef>
                <a:spcPts val="0"/>
              </a:spcBef>
              <a:spcAft>
                <a:spcPts val="0"/>
              </a:spcAft>
              <a:buFont typeface="+mj-lt"/>
              <a:buAutoNum type="arabicPeriod"/>
            </a:pPr>
            <a:r>
              <a:rPr lang="en-US" sz="1200" dirty="0">
                <a:effectLst/>
                <a:latin typeface="Calibri" panose="020F0502020204030204" pitchFamily="34" charset="0"/>
                <a:ea typeface="Calibri" panose="020F0502020204030204" pitchFamily="34" charset="0"/>
                <a:cs typeface="Times New Roman" panose="02020603050405020304" pitchFamily="18" charset="0"/>
              </a:rPr>
              <a:t>The Joyous Mom Tweet 23:25</a:t>
            </a:r>
          </a:p>
          <a:p>
            <a:pPr marL="342900" marR="0" lvl="0" indent="-342900">
              <a:lnSpc>
                <a:spcPct val="107000"/>
              </a:lnSpc>
              <a:spcBef>
                <a:spcPts val="0"/>
              </a:spcBef>
              <a:spcAft>
                <a:spcPts val="800"/>
              </a:spcAft>
              <a:buFont typeface="+mj-lt"/>
              <a:buAutoNum type="arabicPeriod"/>
            </a:pPr>
            <a:r>
              <a:rPr lang="en-US" sz="1200" dirty="0">
                <a:effectLst/>
                <a:latin typeface="Calibri" panose="020F0502020204030204" pitchFamily="34" charset="0"/>
                <a:ea typeface="Calibri" panose="020F0502020204030204" pitchFamily="34" charset="0"/>
                <a:cs typeface="Times New Roman" panose="02020603050405020304" pitchFamily="18" charset="0"/>
              </a:rPr>
              <a:t>The Praiseworthy Mom Tweet 31:30 </a:t>
            </a:r>
          </a:p>
          <a:p>
            <a:endParaRPr lang="en-US" dirty="0"/>
          </a:p>
          <a:p>
            <a:endParaRPr lang="en-US" dirty="0"/>
          </a:p>
        </p:txBody>
      </p:sp>
      <p:sp>
        <p:nvSpPr>
          <p:cNvPr id="4" name="Slide Number Placeholder 3"/>
          <p:cNvSpPr>
            <a:spLocks noGrp="1"/>
          </p:cNvSpPr>
          <p:nvPr>
            <p:ph type="sldNum" sz="quarter" idx="5"/>
          </p:nvPr>
        </p:nvSpPr>
        <p:spPr/>
        <p:txBody>
          <a:bodyPr/>
          <a:lstStyle/>
          <a:p>
            <a:fld id="{FE733233-96E2-4151-88DA-F21049E58CFD}" type="slidenum">
              <a:rPr lang="en-US" smtClean="0"/>
              <a:t>5</a:t>
            </a:fld>
            <a:endParaRPr lang="en-US"/>
          </a:p>
        </p:txBody>
      </p:sp>
    </p:spTree>
    <p:extLst>
      <p:ext uri="{BB962C8B-B14F-4D97-AF65-F5344CB8AC3E}">
        <p14:creationId xmlns:p14="http://schemas.microsoft.com/office/powerpoint/2010/main" val="28170984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www.freestock.com/free-photos/female-engineer-blueprints-construction-site-49406644</a:t>
            </a:r>
          </a:p>
          <a:p>
            <a:endParaRPr lang="en-US" dirty="0"/>
          </a:p>
          <a:p>
            <a:r>
              <a:rPr lang="en-US" dirty="0"/>
              <a:t>Wise women builds –</a:t>
            </a:r>
          </a:p>
          <a:p>
            <a:r>
              <a:rPr lang="en-US" dirty="0"/>
              <a:t>What does she build?  Her house (not the brick and mortar—but family, household) </a:t>
            </a:r>
            <a:br>
              <a:rPr lang="en-US" dirty="0"/>
            </a:br>
            <a:r>
              <a:rPr lang="en-US" dirty="0"/>
              <a:t>With what does she build?  Spiritual integrity</a:t>
            </a:r>
          </a:p>
          <a:p>
            <a:r>
              <a:rPr lang="en-US" dirty="0"/>
              <a:t>Where does she build? In the lives of her family.</a:t>
            </a:r>
            <a:br>
              <a:rPr lang="en-US" dirty="0"/>
            </a:br>
            <a:r>
              <a:rPr lang="en-US" dirty="0"/>
              <a:t>How does she build? Every day she’s on the job doing a little here and a little there—it’s not an all at once project. She lays the foundation when the kids are small.  She puts a framework (gives structure) on the foundation when they children.  Then she adds finishing touches as they are teens. Finally, she furnishes the rooms as they are adults. </a:t>
            </a:r>
            <a:br>
              <a:rPr lang="en-US" dirty="0"/>
            </a:br>
            <a:r>
              <a:rPr lang="en-US" dirty="0"/>
              <a:t>Why does she build?  Because she loves her family.</a:t>
            </a:r>
          </a:p>
          <a:p>
            <a:endParaRPr lang="en-US" dirty="0"/>
          </a:p>
          <a:p>
            <a:r>
              <a:rPr lang="en-US" dirty="0"/>
              <a:t>How does she tear down?  From foolishness.  From laziness to invest in her children’s lives.  </a:t>
            </a:r>
          </a:p>
          <a:p>
            <a:r>
              <a:rPr lang="en-US" dirty="0"/>
              <a:t>What is foolishness that tears down?  Putting a job before her children.  Putting her social life before your children.  How about putting your children before God?  Putting their sports before God/Church.  You undermine the very principles you want to instill.  It’s like a wrecking ball on the building of your own home.  </a:t>
            </a:r>
          </a:p>
          <a:p>
            <a:endParaRPr lang="en-US" dirty="0"/>
          </a:p>
          <a:p>
            <a:r>
              <a:rPr lang="en-US" dirty="0"/>
              <a:t>Out Lord tweets out to all you wise moms, Happy Mother’s Day, You wise moms.  </a:t>
            </a:r>
          </a:p>
          <a:p>
            <a:endParaRPr lang="en-US" dirty="0"/>
          </a:p>
          <a:p>
            <a:r>
              <a:rPr lang="en-US" dirty="0"/>
              <a:t>How she builds her house: </a:t>
            </a:r>
          </a:p>
          <a:p>
            <a:r>
              <a:rPr lang="en-US" dirty="0"/>
              <a:t>Physically </a:t>
            </a:r>
          </a:p>
          <a:p>
            <a:r>
              <a:rPr lang="en-US" dirty="0"/>
              <a:t>Mentally</a:t>
            </a:r>
          </a:p>
          <a:p>
            <a:r>
              <a:rPr lang="en-US" dirty="0"/>
              <a:t>Emotionally</a:t>
            </a:r>
          </a:p>
          <a:p>
            <a:r>
              <a:rPr lang="en-US" dirty="0"/>
              <a:t>Volitionally</a:t>
            </a:r>
          </a:p>
          <a:p>
            <a:r>
              <a:rPr lang="en-US" dirty="0"/>
              <a:t>Spiritually </a:t>
            </a:r>
          </a:p>
          <a:p>
            <a:endParaRPr lang="en-US" dirty="0"/>
          </a:p>
          <a:p>
            <a:endParaRPr lang="en-US" dirty="0"/>
          </a:p>
          <a:p>
            <a:pPr marL="342900" marR="0" lvl="0" indent="-342900">
              <a:lnSpc>
                <a:spcPct val="107000"/>
              </a:lnSpc>
              <a:spcBef>
                <a:spcPts val="0"/>
              </a:spcBef>
              <a:spcAft>
                <a:spcPts val="0"/>
              </a:spcAft>
              <a:buFont typeface="+mj-lt"/>
              <a:buAutoNum type="arabicPeriod"/>
            </a:pPr>
            <a:r>
              <a:rPr lang="en-US" sz="1200" dirty="0">
                <a:effectLst/>
                <a:latin typeface="Calibri" panose="020F0502020204030204" pitchFamily="34" charset="0"/>
                <a:ea typeface="Calibri" panose="020F0502020204030204" pitchFamily="34" charset="0"/>
                <a:cs typeface="Times New Roman" panose="02020603050405020304" pitchFamily="18" charset="0"/>
              </a:rPr>
              <a:t>The Smart Mom Tweet 1:8-9</a:t>
            </a:r>
          </a:p>
          <a:p>
            <a:pPr marL="342900" marR="0" lvl="0" indent="-342900">
              <a:lnSpc>
                <a:spcPct val="107000"/>
              </a:lnSpc>
              <a:spcBef>
                <a:spcPts val="0"/>
              </a:spcBef>
              <a:spcAft>
                <a:spcPts val="0"/>
              </a:spcAft>
              <a:buFont typeface="+mj-lt"/>
              <a:buAutoNum type="arabicPeriod"/>
            </a:pPr>
            <a:r>
              <a:rPr lang="en-US" sz="1200" dirty="0">
                <a:effectLst/>
                <a:latin typeface="Calibri" panose="020F0502020204030204" pitchFamily="34" charset="0"/>
                <a:ea typeface="Calibri" panose="020F0502020204030204" pitchFamily="34" charset="0"/>
                <a:cs typeface="Times New Roman" panose="02020603050405020304" pitchFamily="18" charset="0"/>
              </a:rPr>
              <a:t>The Kind Mom Tweet 11:16 </a:t>
            </a:r>
          </a:p>
          <a:p>
            <a:pPr marL="342900" marR="0" lvl="0" indent="-342900">
              <a:lnSpc>
                <a:spcPct val="107000"/>
              </a:lnSpc>
              <a:spcBef>
                <a:spcPts val="0"/>
              </a:spcBef>
              <a:spcAft>
                <a:spcPts val="0"/>
              </a:spcAft>
              <a:buFont typeface="+mj-lt"/>
              <a:buAutoNum type="arabicPeriod"/>
            </a:pPr>
            <a:r>
              <a:rPr lang="en-US" sz="1200" dirty="0">
                <a:effectLst/>
                <a:latin typeface="Calibri" panose="020F0502020204030204" pitchFamily="34" charset="0"/>
                <a:ea typeface="Calibri" panose="020F0502020204030204" pitchFamily="34" charset="0"/>
                <a:cs typeface="Times New Roman" panose="02020603050405020304" pitchFamily="18" charset="0"/>
              </a:rPr>
              <a:t>The Classy Mom Tweet 11:22</a:t>
            </a:r>
          </a:p>
          <a:p>
            <a:pPr marL="342900" marR="0" lvl="0" indent="-342900">
              <a:lnSpc>
                <a:spcPct val="107000"/>
              </a:lnSpc>
              <a:spcBef>
                <a:spcPts val="0"/>
              </a:spcBef>
              <a:spcAft>
                <a:spcPts val="0"/>
              </a:spcAft>
              <a:buFont typeface="+mj-lt"/>
              <a:buAutoNum type="arabicPeriod"/>
            </a:pPr>
            <a:r>
              <a:rPr lang="en-US" sz="1200" dirty="0">
                <a:effectLst/>
                <a:latin typeface="Calibri" panose="020F0502020204030204" pitchFamily="34" charset="0"/>
                <a:ea typeface="Calibri" panose="020F0502020204030204" pitchFamily="34" charset="0"/>
                <a:cs typeface="Times New Roman" panose="02020603050405020304" pitchFamily="18" charset="0"/>
              </a:rPr>
              <a:t>The Wise Mom Tweet 14:1</a:t>
            </a:r>
          </a:p>
          <a:p>
            <a:pPr marL="342900" marR="0" lvl="0" indent="-342900">
              <a:lnSpc>
                <a:spcPct val="107000"/>
              </a:lnSpc>
              <a:spcBef>
                <a:spcPts val="0"/>
              </a:spcBef>
              <a:spcAft>
                <a:spcPts val="0"/>
              </a:spcAft>
              <a:buFont typeface="+mj-lt"/>
              <a:buAutoNum type="arabicPeriod"/>
            </a:pPr>
            <a:r>
              <a:rPr lang="en-US" sz="1200" dirty="0">
                <a:effectLst/>
                <a:latin typeface="Calibri" panose="020F0502020204030204" pitchFamily="34" charset="0"/>
                <a:ea typeface="Calibri" panose="020F0502020204030204" pitchFamily="34" charset="0"/>
                <a:cs typeface="Times New Roman" panose="02020603050405020304" pitchFamily="18" charset="0"/>
              </a:rPr>
              <a:t>The Grand-M</a:t>
            </a:r>
            <a:r>
              <a:rPr lang="en-US" sz="1200" dirty="0">
                <a:latin typeface="Calibri" panose="020F0502020204030204" pitchFamily="34" charset="0"/>
                <a:ea typeface="Calibri" panose="020F0502020204030204" pitchFamily="34" charset="0"/>
                <a:cs typeface="Times New Roman" panose="02020603050405020304" pitchFamily="18" charset="0"/>
              </a:rPr>
              <a:t>om Tweet 11:16</a:t>
            </a:r>
          </a:p>
          <a:p>
            <a:pPr marL="342900" marR="0" lvl="0" indent="-342900">
              <a:lnSpc>
                <a:spcPct val="107000"/>
              </a:lnSpc>
              <a:spcBef>
                <a:spcPts val="0"/>
              </a:spcBef>
              <a:spcAft>
                <a:spcPts val="0"/>
              </a:spcAft>
              <a:buFont typeface="+mj-lt"/>
              <a:buAutoNum type="arabicPeriod"/>
            </a:pPr>
            <a:r>
              <a:rPr lang="en-US" sz="1200" dirty="0">
                <a:effectLst/>
                <a:latin typeface="Calibri" panose="020F0502020204030204" pitchFamily="34" charset="0"/>
                <a:ea typeface="Calibri" panose="020F0502020204030204" pitchFamily="34" charset="0"/>
                <a:cs typeface="Times New Roman" panose="02020603050405020304" pitchFamily="18" charset="0"/>
              </a:rPr>
              <a:t>The Appreciated Mom Tweet 23:22</a:t>
            </a:r>
          </a:p>
          <a:p>
            <a:pPr marL="342900" marR="0" lvl="0" indent="-342900">
              <a:lnSpc>
                <a:spcPct val="107000"/>
              </a:lnSpc>
              <a:spcBef>
                <a:spcPts val="0"/>
              </a:spcBef>
              <a:spcAft>
                <a:spcPts val="0"/>
              </a:spcAft>
              <a:buFont typeface="+mj-lt"/>
              <a:buAutoNum type="arabicPeriod"/>
            </a:pPr>
            <a:r>
              <a:rPr lang="en-US" sz="1200" dirty="0">
                <a:effectLst/>
                <a:latin typeface="Calibri" panose="020F0502020204030204" pitchFamily="34" charset="0"/>
                <a:ea typeface="Calibri" panose="020F0502020204030204" pitchFamily="34" charset="0"/>
                <a:cs typeface="Times New Roman" panose="02020603050405020304" pitchFamily="18" charset="0"/>
              </a:rPr>
              <a:t>The Joyous Mom Tweet 23:25</a:t>
            </a:r>
          </a:p>
          <a:p>
            <a:pPr marL="342900" marR="0" lvl="0" indent="-342900">
              <a:lnSpc>
                <a:spcPct val="107000"/>
              </a:lnSpc>
              <a:spcBef>
                <a:spcPts val="0"/>
              </a:spcBef>
              <a:spcAft>
                <a:spcPts val="800"/>
              </a:spcAft>
              <a:buFont typeface="+mj-lt"/>
              <a:buAutoNum type="arabicPeriod"/>
            </a:pPr>
            <a:r>
              <a:rPr lang="en-US" sz="1200" dirty="0">
                <a:effectLst/>
                <a:latin typeface="Calibri" panose="020F0502020204030204" pitchFamily="34" charset="0"/>
                <a:ea typeface="Calibri" panose="020F0502020204030204" pitchFamily="34" charset="0"/>
                <a:cs typeface="Times New Roman" panose="02020603050405020304" pitchFamily="18" charset="0"/>
              </a:rPr>
              <a:t>The Praiseworthy Mom Tweet 31:30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FE733233-96E2-4151-88DA-F21049E58CFD}" type="slidenum">
              <a:rPr lang="en-US" smtClean="0"/>
              <a:t>6</a:t>
            </a:fld>
            <a:endParaRPr lang="en-US"/>
          </a:p>
        </p:txBody>
      </p:sp>
    </p:spTree>
    <p:extLst>
      <p:ext uri="{BB962C8B-B14F-4D97-AF65-F5344CB8AC3E}">
        <p14:creationId xmlns:p14="http://schemas.microsoft.com/office/powerpoint/2010/main" val="23572536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flickr.com/photos/</a:t>
            </a:r>
            <a:r>
              <a:rPr lang="en-US" dirty="0" err="1"/>
              <a:t>laurenmanning</a:t>
            </a:r>
            <a:r>
              <a:rPr lang="en-US" dirty="0"/>
              <a:t>/499725865</a:t>
            </a:r>
          </a:p>
          <a:p>
            <a:endParaRPr lang="en-US" dirty="0"/>
          </a:p>
          <a:p>
            <a:r>
              <a:rPr lang="en-US" dirty="0"/>
              <a:t>If you thought motherhood was a blessing wait </a:t>
            </a:r>
            <a:r>
              <a:rPr lang="en-US" dirty="0" err="1"/>
              <a:t>til</a:t>
            </a:r>
            <a:r>
              <a:rPr lang="en-US" dirty="0"/>
              <a:t> you are a grandmother.  </a:t>
            </a:r>
          </a:p>
          <a:p>
            <a:endParaRPr lang="en-US" dirty="0"/>
          </a:p>
          <a:p>
            <a:r>
              <a:rPr lang="en-US" dirty="0"/>
              <a:t>How many grandmothers are here today?  How many of you have a grandma picture book in your purse or on the phone?  You know, a repository of photos of the grandkids!</a:t>
            </a:r>
          </a:p>
          <a:p>
            <a:endParaRPr lang="en-US" dirty="0"/>
          </a:p>
          <a:p>
            <a:r>
              <a:rPr lang="en-US" dirty="0"/>
              <a:t>I don’t have to tell you—your grandkids are your crown.  Our Lord tweets to you, Happy Mother’s Day all you Grandmas!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u="none" strike="noStrike" baseline="30000" dirty="0">
                <a:latin typeface="Arial" panose="020B0604020202020204" pitchFamily="34" charset="0"/>
              </a:rPr>
              <a:t>22 </a:t>
            </a:r>
            <a:r>
              <a:rPr lang="en-US" sz="1800" b="1" i="0" u="none" strike="noStrike" baseline="0" dirty="0" err="1">
                <a:latin typeface="Arial" panose="020B0604020202020204" pitchFamily="34" charset="0"/>
              </a:rPr>
              <a:t>sn</a:t>
            </a:r>
            <a:r>
              <a:rPr lang="en-US" sz="1800" b="1" i="0" u="none" strike="noStrike" baseline="0" dirty="0">
                <a:latin typeface="Arial" panose="020B0604020202020204" pitchFamily="34" charset="0"/>
              </a:rPr>
              <a:t> </a:t>
            </a:r>
            <a:r>
              <a:rPr lang="en-US" sz="1800" b="0" i="0" u="none" strike="noStrike" baseline="0" dirty="0">
                <a:latin typeface="Arial" panose="020B0604020202020204" pitchFamily="34" charset="0"/>
              </a:rPr>
              <a:t>The metaphor signifies that grandchildren are like a crown, that is, they are the "crowning glory" of life. The proverb comes from a culture that places great importance on the family in society and that values its heritage.</a:t>
            </a:r>
          </a:p>
          <a:p>
            <a:endParaRPr lang="en-US" dirty="0"/>
          </a:p>
          <a:p>
            <a:endParaRPr lang="en-US" dirty="0"/>
          </a:p>
          <a:p>
            <a:pPr marL="342900" marR="0" lvl="0" indent="-342900">
              <a:lnSpc>
                <a:spcPct val="107000"/>
              </a:lnSpc>
              <a:spcBef>
                <a:spcPts val="0"/>
              </a:spcBef>
              <a:spcAft>
                <a:spcPts val="0"/>
              </a:spcAft>
              <a:buFont typeface="+mj-lt"/>
              <a:buAutoNum type="arabicPeriod"/>
            </a:pPr>
            <a:r>
              <a:rPr lang="en-US" sz="1200" dirty="0">
                <a:effectLst/>
                <a:latin typeface="Calibri" panose="020F0502020204030204" pitchFamily="34" charset="0"/>
                <a:ea typeface="Calibri" panose="020F0502020204030204" pitchFamily="34" charset="0"/>
                <a:cs typeface="Times New Roman" panose="02020603050405020304" pitchFamily="18" charset="0"/>
              </a:rPr>
              <a:t>The Smart Mom Tweet 1:8-9</a:t>
            </a:r>
          </a:p>
          <a:p>
            <a:pPr marL="342900" marR="0" lvl="0" indent="-342900">
              <a:lnSpc>
                <a:spcPct val="107000"/>
              </a:lnSpc>
              <a:spcBef>
                <a:spcPts val="0"/>
              </a:spcBef>
              <a:spcAft>
                <a:spcPts val="0"/>
              </a:spcAft>
              <a:buFont typeface="+mj-lt"/>
              <a:buAutoNum type="arabicPeriod"/>
            </a:pPr>
            <a:r>
              <a:rPr lang="en-US" sz="1200" dirty="0">
                <a:effectLst/>
                <a:latin typeface="Calibri" panose="020F0502020204030204" pitchFamily="34" charset="0"/>
                <a:ea typeface="Calibri" panose="020F0502020204030204" pitchFamily="34" charset="0"/>
                <a:cs typeface="Times New Roman" panose="02020603050405020304" pitchFamily="18" charset="0"/>
              </a:rPr>
              <a:t>The Kind Mom Tweet 11:16 </a:t>
            </a:r>
          </a:p>
          <a:p>
            <a:pPr marL="342900" marR="0" lvl="0" indent="-342900">
              <a:lnSpc>
                <a:spcPct val="107000"/>
              </a:lnSpc>
              <a:spcBef>
                <a:spcPts val="0"/>
              </a:spcBef>
              <a:spcAft>
                <a:spcPts val="0"/>
              </a:spcAft>
              <a:buFont typeface="+mj-lt"/>
              <a:buAutoNum type="arabicPeriod"/>
            </a:pPr>
            <a:r>
              <a:rPr lang="en-US" sz="1200" dirty="0">
                <a:effectLst/>
                <a:latin typeface="Calibri" panose="020F0502020204030204" pitchFamily="34" charset="0"/>
                <a:ea typeface="Calibri" panose="020F0502020204030204" pitchFamily="34" charset="0"/>
                <a:cs typeface="Times New Roman" panose="02020603050405020304" pitchFamily="18" charset="0"/>
              </a:rPr>
              <a:t>The Classy Mom Tweet 11:22</a:t>
            </a:r>
          </a:p>
          <a:p>
            <a:pPr marL="342900" marR="0" lvl="0" indent="-342900">
              <a:lnSpc>
                <a:spcPct val="107000"/>
              </a:lnSpc>
              <a:spcBef>
                <a:spcPts val="0"/>
              </a:spcBef>
              <a:spcAft>
                <a:spcPts val="0"/>
              </a:spcAft>
              <a:buFont typeface="+mj-lt"/>
              <a:buAutoNum type="arabicPeriod"/>
            </a:pPr>
            <a:r>
              <a:rPr lang="en-US" sz="1200" dirty="0">
                <a:effectLst/>
                <a:latin typeface="Calibri" panose="020F0502020204030204" pitchFamily="34" charset="0"/>
                <a:ea typeface="Calibri" panose="020F0502020204030204" pitchFamily="34" charset="0"/>
                <a:cs typeface="Times New Roman" panose="02020603050405020304" pitchFamily="18" charset="0"/>
              </a:rPr>
              <a:t>The Wise Mom Tweet 14:1</a:t>
            </a:r>
          </a:p>
          <a:p>
            <a:pPr marL="342900" marR="0" lvl="0" indent="-342900">
              <a:lnSpc>
                <a:spcPct val="107000"/>
              </a:lnSpc>
              <a:spcBef>
                <a:spcPts val="0"/>
              </a:spcBef>
              <a:spcAft>
                <a:spcPts val="0"/>
              </a:spcAft>
              <a:buFont typeface="+mj-lt"/>
              <a:buAutoNum type="arabicPeriod"/>
            </a:pPr>
            <a:r>
              <a:rPr lang="en-US" sz="1200" dirty="0">
                <a:effectLst/>
                <a:latin typeface="Calibri" panose="020F0502020204030204" pitchFamily="34" charset="0"/>
                <a:ea typeface="Calibri" panose="020F0502020204030204" pitchFamily="34" charset="0"/>
                <a:cs typeface="Times New Roman" panose="02020603050405020304" pitchFamily="18" charset="0"/>
              </a:rPr>
              <a:t>The Grand-M</a:t>
            </a:r>
            <a:r>
              <a:rPr lang="en-US" sz="1200" dirty="0">
                <a:latin typeface="Calibri" panose="020F0502020204030204" pitchFamily="34" charset="0"/>
                <a:ea typeface="Calibri" panose="020F0502020204030204" pitchFamily="34" charset="0"/>
                <a:cs typeface="Times New Roman" panose="02020603050405020304" pitchFamily="18" charset="0"/>
              </a:rPr>
              <a:t>om Tweet 11:16</a:t>
            </a:r>
          </a:p>
          <a:p>
            <a:pPr marL="342900" marR="0" lvl="0" indent="-342900">
              <a:lnSpc>
                <a:spcPct val="107000"/>
              </a:lnSpc>
              <a:spcBef>
                <a:spcPts val="0"/>
              </a:spcBef>
              <a:spcAft>
                <a:spcPts val="0"/>
              </a:spcAft>
              <a:buFont typeface="+mj-lt"/>
              <a:buAutoNum type="arabicPeriod"/>
            </a:pPr>
            <a:r>
              <a:rPr lang="en-US" sz="1200" dirty="0">
                <a:effectLst/>
                <a:latin typeface="Calibri" panose="020F0502020204030204" pitchFamily="34" charset="0"/>
                <a:ea typeface="Calibri" panose="020F0502020204030204" pitchFamily="34" charset="0"/>
                <a:cs typeface="Times New Roman" panose="02020603050405020304" pitchFamily="18" charset="0"/>
              </a:rPr>
              <a:t>The Appreciated Mom Tweet 23:22</a:t>
            </a:r>
          </a:p>
          <a:p>
            <a:pPr marL="342900" marR="0" lvl="0" indent="-342900">
              <a:lnSpc>
                <a:spcPct val="107000"/>
              </a:lnSpc>
              <a:spcBef>
                <a:spcPts val="0"/>
              </a:spcBef>
              <a:spcAft>
                <a:spcPts val="0"/>
              </a:spcAft>
              <a:buFont typeface="+mj-lt"/>
              <a:buAutoNum type="arabicPeriod"/>
            </a:pPr>
            <a:r>
              <a:rPr lang="en-US" sz="1200" dirty="0">
                <a:effectLst/>
                <a:latin typeface="Calibri" panose="020F0502020204030204" pitchFamily="34" charset="0"/>
                <a:ea typeface="Calibri" panose="020F0502020204030204" pitchFamily="34" charset="0"/>
                <a:cs typeface="Times New Roman" panose="02020603050405020304" pitchFamily="18" charset="0"/>
              </a:rPr>
              <a:t>The Joyous Mom Tweet 23:25</a:t>
            </a:r>
          </a:p>
          <a:p>
            <a:pPr marL="342900" marR="0" lvl="0" indent="-342900">
              <a:lnSpc>
                <a:spcPct val="107000"/>
              </a:lnSpc>
              <a:spcBef>
                <a:spcPts val="0"/>
              </a:spcBef>
              <a:spcAft>
                <a:spcPts val="800"/>
              </a:spcAft>
              <a:buFont typeface="+mj-lt"/>
              <a:buAutoNum type="arabicPeriod"/>
            </a:pPr>
            <a:r>
              <a:rPr lang="en-US" sz="1200" dirty="0">
                <a:effectLst/>
                <a:latin typeface="Calibri" panose="020F0502020204030204" pitchFamily="34" charset="0"/>
                <a:ea typeface="Calibri" panose="020F0502020204030204" pitchFamily="34" charset="0"/>
                <a:cs typeface="Times New Roman" panose="02020603050405020304" pitchFamily="18" charset="0"/>
              </a:rPr>
              <a:t>The Praiseworthy Mom Tweet 31:30 </a:t>
            </a:r>
          </a:p>
          <a:p>
            <a:endParaRPr lang="en-US" dirty="0"/>
          </a:p>
          <a:p>
            <a:endParaRPr lang="en-US" dirty="0"/>
          </a:p>
        </p:txBody>
      </p:sp>
      <p:sp>
        <p:nvSpPr>
          <p:cNvPr id="4" name="Slide Number Placeholder 3"/>
          <p:cNvSpPr>
            <a:spLocks noGrp="1"/>
          </p:cNvSpPr>
          <p:nvPr>
            <p:ph type="sldNum" sz="quarter" idx="5"/>
          </p:nvPr>
        </p:nvSpPr>
        <p:spPr/>
        <p:txBody>
          <a:bodyPr/>
          <a:lstStyle/>
          <a:p>
            <a:fld id="{FE733233-96E2-4151-88DA-F21049E58CFD}" type="slidenum">
              <a:rPr lang="en-US" smtClean="0"/>
              <a:t>7</a:t>
            </a:fld>
            <a:endParaRPr lang="en-US"/>
          </a:p>
        </p:txBody>
      </p:sp>
    </p:spTree>
    <p:extLst>
      <p:ext uri="{BB962C8B-B14F-4D97-AF65-F5344CB8AC3E}">
        <p14:creationId xmlns:p14="http://schemas.microsoft.com/office/powerpoint/2010/main" val="14995116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en-US" dirty="0"/>
              <a:t>The flip side of this verse is </a:t>
            </a:r>
            <a:r>
              <a:rPr lang="en-US" sz="1800" b="0" i="0" u="none" strike="noStrike" baseline="30000" dirty="0">
                <a:latin typeface="Arial" panose="020B0604020202020204" pitchFamily="34" charset="0"/>
              </a:rPr>
              <a:t>2</a:t>
            </a:r>
            <a:r>
              <a:rPr lang="en-US" sz="1800" b="0" i="0" u="none" strike="noStrike" baseline="0" dirty="0">
                <a:latin typeface="Arial" panose="020B0604020202020204" pitchFamily="34" charset="0"/>
              </a:rPr>
              <a:t> "Honor your father and mother"--which is the first commandment with a promise--</a:t>
            </a:r>
          </a:p>
          <a:p>
            <a:pPr algn="l" rtl="0"/>
            <a:r>
              <a:rPr lang="en-US" sz="1800" b="0" i="0" u="none" strike="noStrike" baseline="0" dirty="0">
                <a:latin typeface="Arial" panose="020B0604020202020204" pitchFamily="34" charset="0"/>
              </a:rPr>
              <a:t> </a:t>
            </a:r>
            <a:r>
              <a:rPr lang="en-US" sz="1800" b="0" i="0" u="none" strike="noStrike" baseline="30000" dirty="0">
                <a:latin typeface="Arial" panose="020B0604020202020204" pitchFamily="34" charset="0"/>
              </a:rPr>
              <a:t>3</a:t>
            </a:r>
            <a:r>
              <a:rPr lang="en-US" sz="1800" b="0" i="0" u="none" strike="noStrike" baseline="0" dirty="0">
                <a:latin typeface="Arial" panose="020B0604020202020204" pitchFamily="34" charset="0"/>
              </a:rPr>
              <a:t> "that it may go well with you and that you may enjoy long life on the earth."</a:t>
            </a:r>
          </a:p>
          <a:p>
            <a:pPr algn="l" rtl="0"/>
            <a:r>
              <a:rPr lang="en-US" sz="1800" b="0" i="0" u="none" strike="noStrike" baseline="0" dirty="0"/>
              <a:t> </a:t>
            </a:r>
            <a:r>
              <a:rPr lang="en-US" sz="1800" b="0" i="0" u="none" strike="noStrike" baseline="0" dirty="0">
                <a:latin typeface="Arial" panose="020B0604020202020204" pitchFamily="34" charset="0"/>
              </a:rPr>
              <a:t>(Eph 6:2-3 NIV)</a:t>
            </a:r>
            <a:endParaRPr lang="en-US" dirty="0"/>
          </a:p>
          <a:p>
            <a:endParaRPr lang="en-US" dirty="0"/>
          </a:p>
          <a:p>
            <a:r>
              <a:rPr lang="en-US" dirty="0"/>
              <a:t>Ruth McCulloch was born Dec 3, 1921.  So she is in her 100</a:t>
            </a:r>
            <a:r>
              <a:rPr lang="en-US" baseline="30000" dirty="0"/>
              <a:t>th</a:t>
            </a:r>
            <a:r>
              <a:rPr lang="en-US" dirty="0"/>
              <a:t> year and will be 100 years old this December.  Needless to say, she is the matriarch of this congregation.  She is to be honored with a Bethany pin.  </a:t>
            </a:r>
          </a:p>
          <a:p>
            <a:endParaRPr lang="en-US" dirty="0"/>
          </a:p>
          <a:p>
            <a:r>
              <a:rPr lang="en-US" dirty="0"/>
              <a:t>Listen to me if you are a son or a daughter (I guess that covers all of us here), listen to me.  The best thing you can do for your mom is to honor her.  When you do so, you extend your own life.  When you despise here you shorten your own life.  God’s Word says so. </a:t>
            </a:r>
          </a:p>
          <a:p>
            <a:endParaRPr lang="en-US" dirty="0"/>
          </a:p>
          <a:p>
            <a:r>
              <a:rPr lang="en-US" dirty="0"/>
              <a:t>But what if I had an abusive mom?  Honor her anyway.  Surely there was something she did right, like have you for a child.  Pick that and honor her for the good—not the bad.  </a:t>
            </a:r>
          </a:p>
          <a:p>
            <a:endParaRPr lang="en-US" dirty="0"/>
          </a:p>
          <a:p>
            <a:r>
              <a:rPr lang="en-US" dirty="0"/>
              <a:t>The Lord is tweeting out, “Honor your mom on Mother’s Day!”</a:t>
            </a:r>
          </a:p>
          <a:p>
            <a:endParaRPr lang="en-US" dirty="0"/>
          </a:p>
          <a:p>
            <a:pPr marL="342900" marR="0" lvl="0" indent="-342900">
              <a:lnSpc>
                <a:spcPct val="107000"/>
              </a:lnSpc>
              <a:spcBef>
                <a:spcPts val="0"/>
              </a:spcBef>
              <a:spcAft>
                <a:spcPts val="0"/>
              </a:spcAft>
              <a:buFont typeface="+mj-lt"/>
              <a:buAutoNum type="arabicPeriod"/>
            </a:pPr>
            <a:r>
              <a:rPr lang="en-US" sz="1200" dirty="0">
                <a:effectLst/>
                <a:latin typeface="Calibri" panose="020F0502020204030204" pitchFamily="34" charset="0"/>
                <a:ea typeface="Calibri" panose="020F0502020204030204" pitchFamily="34" charset="0"/>
                <a:cs typeface="Times New Roman" panose="02020603050405020304" pitchFamily="18" charset="0"/>
              </a:rPr>
              <a:t>The Smart Mom Tweet 1:8-9</a:t>
            </a:r>
          </a:p>
          <a:p>
            <a:pPr marL="342900" marR="0" lvl="0" indent="-342900">
              <a:lnSpc>
                <a:spcPct val="107000"/>
              </a:lnSpc>
              <a:spcBef>
                <a:spcPts val="0"/>
              </a:spcBef>
              <a:spcAft>
                <a:spcPts val="0"/>
              </a:spcAft>
              <a:buFont typeface="+mj-lt"/>
              <a:buAutoNum type="arabicPeriod"/>
            </a:pPr>
            <a:r>
              <a:rPr lang="en-US" sz="1200" dirty="0">
                <a:effectLst/>
                <a:latin typeface="Calibri" panose="020F0502020204030204" pitchFamily="34" charset="0"/>
                <a:ea typeface="Calibri" panose="020F0502020204030204" pitchFamily="34" charset="0"/>
                <a:cs typeface="Times New Roman" panose="02020603050405020304" pitchFamily="18" charset="0"/>
              </a:rPr>
              <a:t>The Kind Mom Tweet 11:16 </a:t>
            </a:r>
          </a:p>
          <a:p>
            <a:pPr marL="342900" marR="0" lvl="0" indent="-342900">
              <a:lnSpc>
                <a:spcPct val="107000"/>
              </a:lnSpc>
              <a:spcBef>
                <a:spcPts val="0"/>
              </a:spcBef>
              <a:spcAft>
                <a:spcPts val="0"/>
              </a:spcAft>
              <a:buFont typeface="+mj-lt"/>
              <a:buAutoNum type="arabicPeriod"/>
            </a:pPr>
            <a:r>
              <a:rPr lang="en-US" sz="1200" dirty="0">
                <a:effectLst/>
                <a:latin typeface="Calibri" panose="020F0502020204030204" pitchFamily="34" charset="0"/>
                <a:ea typeface="Calibri" panose="020F0502020204030204" pitchFamily="34" charset="0"/>
                <a:cs typeface="Times New Roman" panose="02020603050405020304" pitchFamily="18" charset="0"/>
              </a:rPr>
              <a:t>The Classy Mom Tweet 11:22</a:t>
            </a:r>
          </a:p>
          <a:p>
            <a:pPr marL="342900" marR="0" lvl="0" indent="-342900">
              <a:lnSpc>
                <a:spcPct val="107000"/>
              </a:lnSpc>
              <a:spcBef>
                <a:spcPts val="0"/>
              </a:spcBef>
              <a:spcAft>
                <a:spcPts val="0"/>
              </a:spcAft>
              <a:buFont typeface="+mj-lt"/>
              <a:buAutoNum type="arabicPeriod"/>
            </a:pPr>
            <a:r>
              <a:rPr lang="en-US" sz="1200" dirty="0">
                <a:effectLst/>
                <a:latin typeface="Calibri" panose="020F0502020204030204" pitchFamily="34" charset="0"/>
                <a:ea typeface="Calibri" panose="020F0502020204030204" pitchFamily="34" charset="0"/>
                <a:cs typeface="Times New Roman" panose="02020603050405020304" pitchFamily="18" charset="0"/>
              </a:rPr>
              <a:t>The Wise Mom Tweet 14:1</a:t>
            </a:r>
          </a:p>
          <a:p>
            <a:pPr marL="342900" marR="0" lvl="0" indent="-342900">
              <a:lnSpc>
                <a:spcPct val="107000"/>
              </a:lnSpc>
              <a:spcBef>
                <a:spcPts val="0"/>
              </a:spcBef>
              <a:spcAft>
                <a:spcPts val="0"/>
              </a:spcAft>
              <a:buFont typeface="+mj-lt"/>
              <a:buAutoNum type="arabicPeriod"/>
            </a:pPr>
            <a:r>
              <a:rPr lang="en-US" sz="1200" dirty="0">
                <a:effectLst/>
                <a:latin typeface="Calibri" panose="020F0502020204030204" pitchFamily="34" charset="0"/>
                <a:ea typeface="Calibri" panose="020F0502020204030204" pitchFamily="34" charset="0"/>
                <a:cs typeface="Times New Roman" panose="02020603050405020304" pitchFamily="18" charset="0"/>
              </a:rPr>
              <a:t>The Grand-M</a:t>
            </a:r>
            <a:r>
              <a:rPr lang="en-US" sz="1200" dirty="0">
                <a:latin typeface="Calibri" panose="020F0502020204030204" pitchFamily="34" charset="0"/>
                <a:ea typeface="Calibri" panose="020F0502020204030204" pitchFamily="34" charset="0"/>
                <a:cs typeface="Times New Roman" panose="02020603050405020304" pitchFamily="18" charset="0"/>
              </a:rPr>
              <a:t>om Tweet 11:16</a:t>
            </a:r>
          </a:p>
          <a:p>
            <a:pPr marL="342900" marR="0" lvl="0" indent="-342900">
              <a:lnSpc>
                <a:spcPct val="107000"/>
              </a:lnSpc>
              <a:spcBef>
                <a:spcPts val="0"/>
              </a:spcBef>
              <a:spcAft>
                <a:spcPts val="0"/>
              </a:spcAft>
              <a:buFont typeface="+mj-lt"/>
              <a:buAutoNum type="arabicPeriod"/>
            </a:pPr>
            <a:r>
              <a:rPr lang="en-US" sz="1200" dirty="0">
                <a:effectLst/>
                <a:latin typeface="Calibri" panose="020F0502020204030204" pitchFamily="34" charset="0"/>
                <a:ea typeface="Calibri" panose="020F0502020204030204" pitchFamily="34" charset="0"/>
                <a:cs typeface="Times New Roman" panose="02020603050405020304" pitchFamily="18" charset="0"/>
              </a:rPr>
              <a:t>The Appreciated Mom Tweet 23:22</a:t>
            </a:r>
          </a:p>
          <a:p>
            <a:pPr marL="342900" marR="0" lvl="0" indent="-342900">
              <a:lnSpc>
                <a:spcPct val="107000"/>
              </a:lnSpc>
              <a:spcBef>
                <a:spcPts val="0"/>
              </a:spcBef>
              <a:spcAft>
                <a:spcPts val="0"/>
              </a:spcAft>
              <a:buFont typeface="+mj-lt"/>
              <a:buAutoNum type="arabicPeriod"/>
            </a:pPr>
            <a:r>
              <a:rPr lang="en-US" sz="1200" dirty="0">
                <a:effectLst/>
                <a:latin typeface="Calibri" panose="020F0502020204030204" pitchFamily="34" charset="0"/>
                <a:ea typeface="Calibri" panose="020F0502020204030204" pitchFamily="34" charset="0"/>
                <a:cs typeface="Times New Roman" panose="02020603050405020304" pitchFamily="18" charset="0"/>
              </a:rPr>
              <a:t>The Joyous Mom Tweet 23:25</a:t>
            </a:r>
          </a:p>
          <a:p>
            <a:pPr marL="342900" marR="0" lvl="0" indent="-342900">
              <a:lnSpc>
                <a:spcPct val="107000"/>
              </a:lnSpc>
              <a:spcBef>
                <a:spcPts val="0"/>
              </a:spcBef>
              <a:spcAft>
                <a:spcPts val="800"/>
              </a:spcAft>
              <a:buFont typeface="+mj-lt"/>
              <a:buAutoNum type="arabicPeriod"/>
            </a:pPr>
            <a:r>
              <a:rPr lang="en-US" sz="1200" dirty="0">
                <a:effectLst/>
                <a:latin typeface="Calibri" panose="020F0502020204030204" pitchFamily="34" charset="0"/>
                <a:ea typeface="Calibri" panose="020F0502020204030204" pitchFamily="34" charset="0"/>
                <a:cs typeface="Times New Roman" panose="02020603050405020304" pitchFamily="18" charset="0"/>
              </a:rPr>
              <a:t>The Praiseworthy Mom Tweet 31:30 </a:t>
            </a:r>
          </a:p>
          <a:p>
            <a:endParaRPr lang="en-US" dirty="0"/>
          </a:p>
        </p:txBody>
      </p:sp>
      <p:sp>
        <p:nvSpPr>
          <p:cNvPr id="4" name="Slide Number Placeholder 3"/>
          <p:cNvSpPr>
            <a:spLocks noGrp="1"/>
          </p:cNvSpPr>
          <p:nvPr>
            <p:ph type="sldNum" sz="quarter" idx="5"/>
          </p:nvPr>
        </p:nvSpPr>
        <p:spPr/>
        <p:txBody>
          <a:bodyPr/>
          <a:lstStyle/>
          <a:p>
            <a:fld id="{FE733233-96E2-4151-88DA-F21049E58CFD}" type="slidenum">
              <a:rPr lang="en-US" smtClean="0"/>
              <a:t>8</a:t>
            </a:fld>
            <a:endParaRPr lang="en-US"/>
          </a:p>
        </p:txBody>
      </p:sp>
    </p:spTree>
    <p:extLst>
      <p:ext uri="{BB962C8B-B14F-4D97-AF65-F5344CB8AC3E}">
        <p14:creationId xmlns:p14="http://schemas.microsoft.com/office/powerpoint/2010/main" val="31645491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newkidonthewok.com/wp-content/uploads/2017/07/WhatsApp-Image-2017-07-24-at-1.33.45-PM.jpeg</a:t>
            </a:r>
          </a:p>
          <a:p>
            <a:endParaRPr lang="en-US" dirty="0"/>
          </a:p>
          <a:p>
            <a:r>
              <a:rPr lang="en-US" dirty="0"/>
              <a:t>Do you want to know what will make your mom really happy on Mother’s Day?  </a:t>
            </a:r>
          </a:p>
          <a:p>
            <a:r>
              <a:rPr lang="en-US" dirty="0"/>
              <a:t>It’s simple.  It’s Biblical.  It’s found in 3 John 1:4 </a:t>
            </a:r>
            <a:r>
              <a:rPr lang="en-US" sz="1800" b="0" i="0" u="none" strike="noStrike" baseline="30000" dirty="0">
                <a:latin typeface="Arial" panose="020B0604020202020204" pitchFamily="34" charset="0"/>
              </a:rPr>
              <a:t>4</a:t>
            </a:r>
            <a:r>
              <a:rPr lang="en-US" sz="1800" b="0" i="0" u="none" strike="noStrike" baseline="0" dirty="0">
                <a:latin typeface="Arial" panose="020B0604020202020204" pitchFamily="34" charset="0"/>
              </a:rPr>
              <a:t> I have no greater joy than to hear that my children are walking in the truth. (3Jo 1:4 NIV)</a:t>
            </a:r>
          </a:p>
          <a:p>
            <a:endParaRPr lang="en-US" sz="1800" b="0" i="0" u="none" strike="noStrike" baseline="0" dirty="0">
              <a:latin typeface="Arial" panose="020B0604020202020204" pitchFamily="34" charset="0"/>
            </a:endParaRPr>
          </a:p>
          <a:p>
            <a:r>
              <a:rPr lang="en-US" sz="1800" b="0" i="0" u="none" strike="noStrike" baseline="0" dirty="0">
                <a:latin typeface="Arial" panose="020B0604020202020204" pitchFamily="34" charset="0"/>
              </a:rPr>
              <a:t>When you walk (live) in the truth (remember Jesus said “I am the truth.”) when you walk in the truth, Jesus you bring JOY TO YOUR MOTHER!</a:t>
            </a:r>
          </a:p>
          <a:p>
            <a:r>
              <a:rPr lang="en-US" sz="1800" b="0" i="0" u="none" strike="noStrike" baseline="0" dirty="0">
                <a:latin typeface="Arial" panose="020B0604020202020204" pitchFamily="34" charset="0"/>
              </a:rPr>
              <a:t>Every Godly mother wants her sons and daughters to know Jesus and live for Him!</a:t>
            </a:r>
          </a:p>
          <a:p>
            <a:endParaRPr lang="en-US" sz="1800" b="0" i="0" u="none" strike="noStrike" baseline="0" dirty="0">
              <a:latin typeface="Arial" panose="020B0604020202020204" pitchFamily="34" charset="0"/>
            </a:endParaRPr>
          </a:p>
          <a:p>
            <a:r>
              <a:rPr lang="en-US" sz="1800" b="0" i="0" u="none" strike="noStrike" baseline="0" dirty="0">
                <a:latin typeface="Arial" panose="020B0604020202020204" pitchFamily="34" charset="0"/>
              </a:rPr>
              <a:t>That will make her rejoice. </a:t>
            </a:r>
          </a:p>
          <a:p>
            <a:endParaRPr lang="en-US" sz="1800" b="0" i="0" u="none" strike="noStrike" baseline="0" dirty="0">
              <a:latin typeface="Arial" panose="020B0604020202020204" pitchFamily="34" charset="0"/>
            </a:endParaRPr>
          </a:p>
          <a:p>
            <a:r>
              <a:rPr lang="en-US" sz="1800" b="0" i="0" u="none" strike="noStrike" baseline="0" dirty="0">
                <a:latin typeface="Arial" panose="020B0604020202020204" pitchFamily="34" charset="0"/>
              </a:rPr>
              <a:t>So Jesus tweets out—Make your mom rejoice by accepting me and living for me today.</a:t>
            </a:r>
            <a:endParaRPr lang="en-US" dirty="0"/>
          </a:p>
          <a:p>
            <a:endParaRPr lang="en-US" dirty="0"/>
          </a:p>
          <a:p>
            <a:endParaRPr lang="en-US" dirty="0"/>
          </a:p>
          <a:p>
            <a:pPr marL="342900" marR="0" lvl="0" indent="-342900">
              <a:lnSpc>
                <a:spcPct val="107000"/>
              </a:lnSpc>
              <a:spcBef>
                <a:spcPts val="0"/>
              </a:spcBef>
              <a:spcAft>
                <a:spcPts val="0"/>
              </a:spcAft>
              <a:buFont typeface="+mj-lt"/>
              <a:buAutoNum type="arabicPeriod"/>
            </a:pPr>
            <a:r>
              <a:rPr lang="en-US" sz="1200" dirty="0">
                <a:effectLst/>
                <a:latin typeface="Calibri" panose="020F0502020204030204" pitchFamily="34" charset="0"/>
                <a:ea typeface="Calibri" panose="020F0502020204030204" pitchFamily="34" charset="0"/>
                <a:cs typeface="Times New Roman" panose="02020603050405020304" pitchFamily="18" charset="0"/>
              </a:rPr>
              <a:t>The Smart Mom Tweet 1:8-9</a:t>
            </a:r>
          </a:p>
          <a:p>
            <a:pPr marL="342900" marR="0" lvl="0" indent="-342900">
              <a:lnSpc>
                <a:spcPct val="107000"/>
              </a:lnSpc>
              <a:spcBef>
                <a:spcPts val="0"/>
              </a:spcBef>
              <a:spcAft>
                <a:spcPts val="0"/>
              </a:spcAft>
              <a:buFont typeface="+mj-lt"/>
              <a:buAutoNum type="arabicPeriod"/>
            </a:pPr>
            <a:r>
              <a:rPr lang="en-US" sz="1200" dirty="0">
                <a:effectLst/>
                <a:latin typeface="Calibri" panose="020F0502020204030204" pitchFamily="34" charset="0"/>
                <a:ea typeface="Calibri" panose="020F0502020204030204" pitchFamily="34" charset="0"/>
                <a:cs typeface="Times New Roman" panose="02020603050405020304" pitchFamily="18" charset="0"/>
              </a:rPr>
              <a:t>The Kind Mom Tweet 11:16 </a:t>
            </a:r>
          </a:p>
          <a:p>
            <a:pPr marL="342900" marR="0" lvl="0" indent="-342900">
              <a:lnSpc>
                <a:spcPct val="107000"/>
              </a:lnSpc>
              <a:spcBef>
                <a:spcPts val="0"/>
              </a:spcBef>
              <a:spcAft>
                <a:spcPts val="0"/>
              </a:spcAft>
              <a:buFont typeface="+mj-lt"/>
              <a:buAutoNum type="arabicPeriod"/>
            </a:pPr>
            <a:r>
              <a:rPr lang="en-US" sz="1200" dirty="0">
                <a:effectLst/>
                <a:latin typeface="Calibri" panose="020F0502020204030204" pitchFamily="34" charset="0"/>
                <a:ea typeface="Calibri" panose="020F0502020204030204" pitchFamily="34" charset="0"/>
                <a:cs typeface="Times New Roman" panose="02020603050405020304" pitchFamily="18" charset="0"/>
              </a:rPr>
              <a:t>The Classy Mom Tweet 11:22</a:t>
            </a:r>
          </a:p>
          <a:p>
            <a:pPr marL="342900" marR="0" lvl="0" indent="-342900">
              <a:lnSpc>
                <a:spcPct val="107000"/>
              </a:lnSpc>
              <a:spcBef>
                <a:spcPts val="0"/>
              </a:spcBef>
              <a:spcAft>
                <a:spcPts val="0"/>
              </a:spcAft>
              <a:buFont typeface="+mj-lt"/>
              <a:buAutoNum type="arabicPeriod"/>
            </a:pPr>
            <a:r>
              <a:rPr lang="en-US" sz="1200" dirty="0">
                <a:effectLst/>
                <a:latin typeface="Calibri" panose="020F0502020204030204" pitchFamily="34" charset="0"/>
                <a:ea typeface="Calibri" panose="020F0502020204030204" pitchFamily="34" charset="0"/>
                <a:cs typeface="Times New Roman" panose="02020603050405020304" pitchFamily="18" charset="0"/>
              </a:rPr>
              <a:t>The Wise Mom Tweet 14:1</a:t>
            </a:r>
          </a:p>
          <a:p>
            <a:pPr marL="342900" marR="0" lvl="0" indent="-342900">
              <a:lnSpc>
                <a:spcPct val="107000"/>
              </a:lnSpc>
              <a:spcBef>
                <a:spcPts val="0"/>
              </a:spcBef>
              <a:spcAft>
                <a:spcPts val="0"/>
              </a:spcAft>
              <a:buFont typeface="+mj-lt"/>
              <a:buAutoNum type="arabicPeriod"/>
            </a:pPr>
            <a:r>
              <a:rPr lang="en-US" sz="1200" dirty="0">
                <a:effectLst/>
                <a:latin typeface="Calibri" panose="020F0502020204030204" pitchFamily="34" charset="0"/>
                <a:ea typeface="Calibri" panose="020F0502020204030204" pitchFamily="34" charset="0"/>
                <a:cs typeface="Times New Roman" panose="02020603050405020304" pitchFamily="18" charset="0"/>
              </a:rPr>
              <a:t>The Grand-M</a:t>
            </a:r>
            <a:r>
              <a:rPr lang="en-US" sz="1200" dirty="0">
                <a:latin typeface="Calibri" panose="020F0502020204030204" pitchFamily="34" charset="0"/>
                <a:ea typeface="Calibri" panose="020F0502020204030204" pitchFamily="34" charset="0"/>
                <a:cs typeface="Times New Roman" panose="02020603050405020304" pitchFamily="18" charset="0"/>
              </a:rPr>
              <a:t>om Tweet 11:16</a:t>
            </a:r>
          </a:p>
          <a:p>
            <a:pPr marL="342900" marR="0" lvl="0" indent="-342900">
              <a:lnSpc>
                <a:spcPct val="107000"/>
              </a:lnSpc>
              <a:spcBef>
                <a:spcPts val="0"/>
              </a:spcBef>
              <a:spcAft>
                <a:spcPts val="0"/>
              </a:spcAft>
              <a:buFont typeface="+mj-lt"/>
              <a:buAutoNum type="arabicPeriod"/>
            </a:pPr>
            <a:r>
              <a:rPr lang="en-US" sz="1200" dirty="0">
                <a:effectLst/>
                <a:latin typeface="Calibri" panose="020F0502020204030204" pitchFamily="34" charset="0"/>
                <a:ea typeface="Calibri" panose="020F0502020204030204" pitchFamily="34" charset="0"/>
                <a:cs typeface="Times New Roman" panose="02020603050405020304" pitchFamily="18" charset="0"/>
              </a:rPr>
              <a:t>The Appreciated Mom Tweet 23:22</a:t>
            </a:r>
          </a:p>
          <a:p>
            <a:pPr marL="342900" marR="0" lvl="0" indent="-342900">
              <a:lnSpc>
                <a:spcPct val="107000"/>
              </a:lnSpc>
              <a:spcBef>
                <a:spcPts val="0"/>
              </a:spcBef>
              <a:spcAft>
                <a:spcPts val="0"/>
              </a:spcAft>
              <a:buFont typeface="+mj-lt"/>
              <a:buAutoNum type="arabicPeriod"/>
            </a:pPr>
            <a:r>
              <a:rPr lang="en-US" sz="1200" dirty="0">
                <a:effectLst/>
                <a:latin typeface="Calibri" panose="020F0502020204030204" pitchFamily="34" charset="0"/>
                <a:ea typeface="Calibri" panose="020F0502020204030204" pitchFamily="34" charset="0"/>
                <a:cs typeface="Times New Roman" panose="02020603050405020304" pitchFamily="18" charset="0"/>
              </a:rPr>
              <a:t>The Joyous Mom Tweet 23:25</a:t>
            </a:r>
          </a:p>
          <a:p>
            <a:pPr marL="342900" marR="0" lvl="0" indent="-342900">
              <a:lnSpc>
                <a:spcPct val="107000"/>
              </a:lnSpc>
              <a:spcBef>
                <a:spcPts val="0"/>
              </a:spcBef>
              <a:spcAft>
                <a:spcPts val="800"/>
              </a:spcAft>
              <a:buFont typeface="+mj-lt"/>
              <a:buAutoNum type="arabicPeriod"/>
            </a:pPr>
            <a:r>
              <a:rPr lang="en-US" sz="1200" dirty="0">
                <a:effectLst/>
                <a:latin typeface="Calibri" panose="020F0502020204030204" pitchFamily="34" charset="0"/>
                <a:ea typeface="Calibri" panose="020F0502020204030204" pitchFamily="34" charset="0"/>
                <a:cs typeface="Times New Roman" panose="02020603050405020304" pitchFamily="18" charset="0"/>
              </a:rPr>
              <a:t>The Praiseworthy Mom Tweet 31:30 </a:t>
            </a:r>
          </a:p>
          <a:p>
            <a:endParaRPr lang="en-US" dirty="0"/>
          </a:p>
          <a:p>
            <a:endParaRPr lang="en-US" dirty="0"/>
          </a:p>
        </p:txBody>
      </p:sp>
      <p:sp>
        <p:nvSpPr>
          <p:cNvPr id="4" name="Slide Number Placeholder 3"/>
          <p:cNvSpPr>
            <a:spLocks noGrp="1"/>
          </p:cNvSpPr>
          <p:nvPr>
            <p:ph type="sldNum" sz="quarter" idx="5"/>
          </p:nvPr>
        </p:nvSpPr>
        <p:spPr/>
        <p:txBody>
          <a:bodyPr/>
          <a:lstStyle/>
          <a:p>
            <a:fld id="{FE733233-96E2-4151-88DA-F21049E58CFD}" type="slidenum">
              <a:rPr lang="en-US" smtClean="0"/>
              <a:t>9</a:t>
            </a:fld>
            <a:endParaRPr lang="en-US"/>
          </a:p>
        </p:txBody>
      </p:sp>
    </p:spTree>
    <p:extLst>
      <p:ext uri="{BB962C8B-B14F-4D97-AF65-F5344CB8AC3E}">
        <p14:creationId xmlns:p14="http://schemas.microsoft.com/office/powerpoint/2010/main" val="35076007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E80474-FAF3-441C-96A8-31F9A63EFB8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F386FC4-7094-4AB8-9046-BEF2783C5CC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21832B4-28AF-4DE6-A0E6-AF0A6E5464C9}"/>
              </a:ext>
            </a:extLst>
          </p:cNvPr>
          <p:cNvSpPr>
            <a:spLocks noGrp="1"/>
          </p:cNvSpPr>
          <p:nvPr>
            <p:ph type="dt" sz="half" idx="10"/>
          </p:nvPr>
        </p:nvSpPr>
        <p:spPr/>
        <p:txBody>
          <a:bodyPr/>
          <a:lstStyle/>
          <a:p>
            <a:fld id="{8DC72FF0-7539-43E8-8F08-C7464FD8A041}" type="datetimeFigureOut">
              <a:rPr lang="en-US" smtClean="0"/>
              <a:t>6/5/2021</a:t>
            </a:fld>
            <a:endParaRPr lang="en-US"/>
          </a:p>
        </p:txBody>
      </p:sp>
      <p:sp>
        <p:nvSpPr>
          <p:cNvPr id="5" name="Footer Placeholder 4">
            <a:extLst>
              <a:ext uri="{FF2B5EF4-FFF2-40B4-BE49-F238E27FC236}">
                <a16:creationId xmlns:a16="http://schemas.microsoft.com/office/drawing/2014/main" id="{639F0882-9447-4C2C-8041-AEAE1980CA3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0EB85C-F579-4898-B406-E6367556B187}"/>
              </a:ext>
            </a:extLst>
          </p:cNvPr>
          <p:cNvSpPr>
            <a:spLocks noGrp="1"/>
          </p:cNvSpPr>
          <p:nvPr>
            <p:ph type="sldNum" sz="quarter" idx="12"/>
          </p:nvPr>
        </p:nvSpPr>
        <p:spPr/>
        <p:txBody>
          <a:bodyPr/>
          <a:lstStyle/>
          <a:p>
            <a:fld id="{785747D6-F10B-44CA-9B55-45FCA3099B89}" type="slidenum">
              <a:rPr lang="en-US" smtClean="0"/>
              <a:t>‹#›</a:t>
            </a:fld>
            <a:endParaRPr lang="en-US"/>
          </a:p>
        </p:txBody>
      </p:sp>
    </p:spTree>
    <p:extLst>
      <p:ext uri="{BB962C8B-B14F-4D97-AF65-F5344CB8AC3E}">
        <p14:creationId xmlns:p14="http://schemas.microsoft.com/office/powerpoint/2010/main" val="39274024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D3378B-A26F-460D-9F41-ED9E5176B3B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2F9F364-5B5D-4118-A6FD-CED010BB92B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D666CF2-65CA-4E2D-8AD7-896FDC1F2B55}"/>
              </a:ext>
            </a:extLst>
          </p:cNvPr>
          <p:cNvSpPr>
            <a:spLocks noGrp="1"/>
          </p:cNvSpPr>
          <p:nvPr>
            <p:ph type="dt" sz="half" idx="10"/>
          </p:nvPr>
        </p:nvSpPr>
        <p:spPr/>
        <p:txBody>
          <a:bodyPr/>
          <a:lstStyle/>
          <a:p>
            <a:fld id="{8DC72FF0-7539-43E8-8F08-C7464FD8A041}" type="datetimeFigureOut">
              <a:rPr lang="en-US" smtClean="0"/>
              <a:t>6/5/2021</a:t>
            </a:fld>
            <a:endParaRPr lang="en-US"/>
          </a:p>
        </p:txBody>
      </p:sp>
      <p:sp>
        <p:nvSpPr>
          <p:cNvPr id="5" name="Footer Placeholder 4">
            <a:extLst>
              <a:ext uri="{FF2B5EF4-FFF2-40B4-BE49-F238E27FC236}">
                <a16:creationId xmlns:a16="http://schemas.microsoft.com/office/drawing/2014/main" id="{2C6EE0E7-162C-4F15-9FF6-6AC2038ED03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0F5D4F0-7812-4D16-8363-7569E02EA087}"/>
              </a:ext>
            </a:extLst>
          </p:cNvPr>
          <p:cNvSpPr>
            <a:spLocks noGrp="1"/>
          </p:cNvSpPr>
          <p:nvPr>
            <p:ph type="sldNum" sz="quarter" idx="12"/>
          </p:nvPr>
        </p:nvSpPr>
        <p:spPr/>
        <p:txBody>
          <a:bodyPr/>
          <a:lstStyle/>
          <a:p>
            <a:fld id="{785747D6-F10B-44CA-9B55-45FCA3099B89}" type="slidenum">
              <a:rPr lang="en-US" smtClean="0"/>
              <a:t>‹#›</a:t>
            </a:fld>
            <a:endParaRPr lang="en-US"/>
          </a:p>
        </p:txBody>
      </p:sp>
    </p:spTree>
    <p:extLst>
      <p:ext uri="{BB962C8B-B14F-4D97-AF65-F5344CB8AC3E}">
        <p14:creationId xmlns:p14="http://schemas.microsoft.com/office/powerpoint/2010/main" val="4627544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FE0307A-F444-40F9-8A2B-E0C0DD37CA0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C3F51F3-6293-4A2E-8BF6-D9935640BE9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E2AFFD1-7B2E-43FD-8C7A-637236049581}"/>
              </a:ext>
            </a:extLst>
          </p:cNvPr>
          <p:cNvSpPr>
            <a:spLocks noGrp="1"/>
          </p:cNvSpPr>
          <p:nvPr>
            <p:ph type="dt" sz="half" idx="10"/>
          </p:nvPr>
        </p:nvSpPr>
        <p:spPr/>
        <p:txBody>
          <a:bodyPr/>
          <a:lstStyle/>
          <a:p>
            <a:fld id="{8DC72FF0-7539-43E8-8F08-C7464FD8A041}" type="datetimeFigureOut">
              <a:rPr lang="en-US" smtClean="0"/>
              <a:t>6/5/2021</a:t>
            </a:fld>
            <a:endParaRPr lang="en-US"/>
          </a:p>
        </p:txBody>
      </p:sp>
      <p:sp>
        <p:nvSpPr>
          <p:cNvPr id="5" name="Footer Placeholder 4">
            <a:extLst>
              <a:ext uri="{FF2B5EF4-FFF2-40B4-BE49-F238E27FC236}">
                <a16:creationId xmlns:a16="http://schemas.microsoft.com/office/drawing/2014/main" id="{C57E7C3C-90CB-4CDD-BFD1-68AE8737373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2807EE5-D27A-4BEB-90D4-53DB7ACF46D2}"/>
              </a:ext>
            </a:extLst>
          </p:cNvPr>
          <p:cNvSpPr>
            <a:spLocks noGrp="1"/>
          </p:cNvSpPr>
          <p:nvPr>
            <p:ph type="sldNum" sz="quarter" idx="12"/>
          </p:nvPr>
        </p:nvSpPr>
        <p:spPr/>
        <p:txBody>
          <a:bodyPr/>
          <a:lstStyle/>
          <a:p>
            <a:fld id="{785747D6-F10B-44CA-9B55-45FCA3099B89}" type="slidenum">
              <a:rPr lang="en-US" smtClean="0"/>
              <a:t>‹#›</a:t>
            </a:fld>
            <a:endParaRPr lang="en-US"/>
          </a:p>
        </p:txBody>
      </p:sp>
    </p:spTree>
    <p:extLst>
      <p:ext uri="{BB962C8B-B14F-4D97-AF65-F5344CB8AC3E}">
        <p14:creationId xmlns:p14="http://schemas.microsoft.com/office/powerpoint/2010/main" val="27026316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989B9D-5B93-46A1-813A-D27446B896B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F07B41A-DE68-4BA4-969D-9E4446104E4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227F688-7ADD-462C-9875-7881CC6DE720}"/>
              </a:ext>
            </a:extLst>
          </p:cNvPr>
          <p:cNvSpPr>
            <a:spLocks noGrp="1"/>
          </p:cNvSpPr>
          <p:nvPr>
            <p:ph type="dt" sz="half" idx="10"/>
          </p:nvPr>
        </p:nvSpPr>
        <p:spPr/>
        <p:txBody>
          <a:bodyPr/>
          <a:lstStyle/>
          <a:p>
            <a:fld id="{8DC72FF0-7539-43E8-8F08-C7464FD8A041}" type="datetimeFigureOut">
              <a:rPr lang="en-US" smtClean="0"/>
              <a:t>6/5/2021</a:t>
            </a:fld>
            <a:endParaRPr lang="en-US"/>
          </a:p>
        </p:txBody>
      </p:sp>
      <p:sp>
        <p:nvSpPr>
          <p:cNvPr id="5" name="Footer Placeholder 4">
            <a:extLst>
              <a:ext uri="{FF2B5EF4-FFF2-40B4-BE49-F238E27FC236}">
                <a16:creationId xmlns:a16="http://schemas.microsoft.com/office/drawing/2014/main" id="{240350F9-3B8B-4534-8653-8F4A30216A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87EAC04-44E3-4C4B-8CC6-F5816381745D}"/>
              </a:ext>
            </a:extLst>
          </p:cNvPr>
          <p:cNvSpPr>
            <a:spLocks noGrp="1"/>
          </p:cNvSpPr>
          <p:nvPr>
            <p:ph type="sldNum" sz="quarter" idx="12"/>
          </p:nvPr>
        </p:nvSpPr>
        <p:spPr/>
        <p:txBody>
          <a:bodyPr/>
          <a:lstStyle/>
          <a:p>
            <a:fld id="{785747D6-F10B-44CA-9B55-45FCA3099B89}" type="slidenum">
              <a:rPr lang="en-US" smtClean="0"/>
              <a:t>‹#›</a:t>
            </a:fld>
            <a:endParaRPr lang="en-US"/>
          </a:p>
        </p:txBody>
      </p:sp>
    </p:spTree>
    <p:extLst>
      <p:ext uri="{BB962C8B-B14F-4D97-AF65-F5344CB8AC3E}">
        <p14:creationId xmlns:p14="http://schemas.microsoft.com/office/powerpoint/2010/main" val="24950653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EB12EA-DE59-43B7-B424-3D4B6CB31D6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AC86285-73D5-4494-B34F-E17880A9A3C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2F94EB9-ACE4-428A-8CE5-6A4D9A967399}"/>
              </a:ext>
            </a:extLst>
          </p:cNvPr>
          <p:cNvSpPr>
            <a:spLocks noGrp="1"/>
          </p:cNvSpPr>
          <p:nvPr>
            <p:ph type="dt" sz="half" idx="10"/>
          </p:nvPr>
        </p:nvSpPr>
        <p:spPr/>
        <p:txBody>
          <a:bodyPr/>
          <a:lstStyle/>
          <a:p>
            <a:fld id="{8DC72FF0-7539-43E8-8F08-C7464FD8A041}" type="datetimeFigureOut">
              <a:rPr lang="en-US" smtClean="0"/>
              <a:t>6/5/2021</a:t>
            </a:fld>
            <a:endParaRPr lang="en-US"/>
          </a:p>
        </p:txBody>
      </p:sp>
      <p:sp>
        <p:nvSpPr>
          <p:cNvPr id="5" name="Footer Placeholder 4">
            <a:extLst>
              <a:ext uri="{FF2B5EF4-FFF2-40B4-BE49-F238E27FC236}">
                <a16:creationId xmlns:a16="http://schemas.microsoft.com/office/drawing/2014/main" id="{5BBC77CF-8CF9-4464-9858-7CE9F54EFD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016ADAF-734E-4262-AE57-1221DB842738}"/>
              </a:ext>
            </a:extLst>
          </p:cNvPr>
          <p:cNvSpPr>
            <a:spLocks noGrp="1"/>
          </p:cNvSpPr>
          <p:nvPr>
            <p:ph type="sldNum" sz="quarter" idx="12"/>
          </p:nvPr>
        </p:nvSpPr>
        <p:spPr/>
        <p:txBody>
          <a:bodyPr/>
          <a:lstStyle/>
          <a:p>
            <a:fld id="{785747D6-F10B-44CA-9B55-45FCA3099B89}" type="slidenum">
              <a:rPr lang="en-US" smtClean="0"/>
              <a:t>‹#›</a:t>
            </a:fld>
            <a:endParaRPr lang="en-US"/>
          </a:p>
        </p:txBody>
      </p:sp>
    </p:spTree>
    <p:extLst>
      <p:ext uri="{BB962C8B-B14F-4D97-AF65-F5344CB8AC3E}">
        <p14:creationId xmlns:p14="http://schemas.microsoft.com/office/powerpoint/2010/main" val="29613712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745110-FA18-4E04-82F2-2A9908E62C9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8F21737-13DE-4C54-9E01-6202C85798D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3D40C7F-822D-4A9C-B009-7EE0EFC53CD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8BE7D19-B05A-4D82-8B4D-EC39145835D0}"/>
              </a:ext>
            </a:extLst>
          </p:cNvPr>
          <p:cNvSpPr>
            <a:spLocks noGrp="1"/>
          </p:cNvSpPr>
          <p:nvPr>
            <p:ph type="dt" sz="half" idx="10"/>
          </p:nvPr>
        </p:nvSpPr>
        <p:spPr/>
        <p:txBody>
          <a:bodyPr/>
          <a:lstStyle/>
          <a:p>
            <a:fld id="{8DC72FF0-7539-43E8-8F08-C7464FD8A041}" type="datetimeFigureOut">
              <a:rPr lang="en-US" smtClean="0"/>
              <a:t>6/5/2021</a:t>
            </a:fld>
            <a:endParaRPr lang="en-US"/>
          </a:p>
        </p:txBody>
      </p:sp>
      <p:sp>
        <p:nvSpPr>
          <p:cNvPr id="6" name="Footer Placeholder 5">
            <a:extLst>
              <a:ext uri="{FF2B5EF4-FFF2-40B4-BE49-F238E27FC236}">
                <a16:creationId xmlns:a16="http://schemas.microsoft.com/office/drawing/2014/main" id="{201C740E-5CA7-41E1-B500-AFA1AF1B6C3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2BB37DD-0C15-429D-A901-9F90EBEE74A2}"/>
              </a:ext>
            </a:extLst>
          </p:cNvPr>
          <p:cNvSpPr>
            <a:spLocks noGrp="1"/>
          </p:cNvSpPr>
          <p:nvPr>
            <p:ph type="sldNum" sz="quarter" idx="12"/>
          </p:nvPr>
        </p:nvSpPr>
        <p:spPr/>
        <p:txBody>
          <a:bodyPr/>
          <a:lstStyle/>
          <a:p>
            <a:fld id="{785747D6-F10B-44CA-9B55-45FCA3099B89}" type="slidenum">
              <a:rPr lang="en-US" smtClean="0"/>
              <a:t>‹#›</a:t>
            </a:fld>
            <a:endParaRPr lang="en-US"/>
          </a:p>
        </p:txBody>
      </p:sp>
    </p:spTree>
    <p:extLst>
      <p:ext uri="{BB962C8B-B14F-4D97-AF65-F5344CB8AC3E}">
        <p14:creationId xmlns:p14="http://schemas.microsoft.com/office/powerpoint/2010/main" val="17820539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CE5AAB-A529-4DF6-9AA7-D2FB907FF7A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93CDC74-B7E8-4951-977F-E3039E82D61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CE7514A-FC48-42AA-A0BA-CD78C3A99B1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2FF9FA0-FA47-4174-A331-239FA9E1670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88DB55B-4666-41F5-87B9-FBA55244853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9E41159-B2BE-4694-9B05-53A758517740}"/>
              </a:ext>
            </a:extLst>
          </p:cNvPr>
          <p:cNvSpPr>
            <a:spLocks noGrp="1"/>
          </p:cNvSpPr>
          <p:nvPr>
            <p:ph type="dt" sz="half" idx="10"/>
          </p:nvPr>
        </p:nvSpPr>
        <p:spPr/>
        <p:txBody>
          <a:bodyPr/>
          <a:lstStyle/>
          <a:p>
            <a:fld id="{8DC72FF0-7539-43E8-8F08-C7464FD8A041}" type="datetimeFigureOut">
              <a:rPr lang="en-US" smtClean="0"/>
              <a:t>6/5/2021</a:t>
            </a:fld>
            <a:endParaRPr lang="en-US"/>
          </a:p>
        </p:txBody>
      </p:sp>
      <p:sp>
        <p:nvSpPr>
          <p:cNvPr id="8" name="Footer Placeholder 7">
            <a:extLst>
              <a:ext uri="{FF2B5EF4-FFF2-40B4-BE49-F238E27FC236}">
                <a16:creationId xmlns:a16="http://schemas.microsoft.com/office/drawing/2014/main" id="{CCF1B5AA-8630-4229-AB08-DF7ED457E38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10201D3-08F5-4311-B1E1-EABA07D277D0}"/>
              </a:ext>
            </a:extLst>
          </p:cNvPr>
          <p:cNvSpPr>
            <a:spLocks noGrp="1"/>
          </p:cNvSpPr>
          <p:nvPr>
            <p:ph type="sldNum" sz="quarter" idx="12"/>
          </p:nvPr>
        </p:nvSpPr>
        <p:spPr/>
        <p:txBody>
          <a:bodyPr/>
          <a:lstStyle/>
          <a:p>
            <a:fld id="{785747D6-F10B-44CA-9B55-45FCA3099B89}" type="slidenum">
              <a:rPr lang="en-US" smtClean="0"/>
              <a:t>‹#›</a:t>
            </a:fld>
            <a:endParaRPr lang="en-US"/>
          </a:p>
        </p:txBody>
      </p:sp>
    </p:spTree>
    <p:extLst>
      <p:ext uri="{BB962C8B-B14F-4D97-AF65-F5344CB8AC3E}">
        <p14:creationId xmlns:p14="http://schemas.microsoft.com/office/powerpoint/2010/main" val="24821455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8687D5-D3DF-4F1F-8712-449A38ACD56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62D21DA-5808-4599-AA6D-8EBDC14D3CD2}"/>
              </a:ext>
            </a:extLst>
          </p:cNvPr>
          <p:cNvSpPr>
            <a:spLocks noGrp="1"/>
          </p:cNvSpPr>
          <p:nvPr>
            <p:ph type="dt" sz="half" idx="10"/>
          </p:nvPr>
        </p:nvSpPr>
        <p:spPr/>
        <p:txBody>
          <a:bodyPr/>
          <a:lstStyle/>
          <a:p>
            <a:fld id="{8DC72FF0-7539-43E8-8F08-C7464FD8A041}" type="datetimeFigureOut">
              <a:rPr lang="en-US" smtClean="0"/>
              <a:t>6/5/2021</a:t>
            </a:fld>
            <a:endParaRPr lang="en-US"/>
          </a:p>
        </p:txBody>
      </p:sp>
      <p:sp>
        <p:nvSpPr>
          <p:cNvPr id="4" name="Footer Placeholder 3">
            <a:extLst>
              <a:ext uri="{FF2B5EF4-FFF2-40B4-BE49-F238E27FC236}">
                <a16:creationId xmlns:a16="http://schemas.microsoft.com/office/drawing/2014/main" id="{C118C9FF-C871-4A57-A1D9-CAF690BA3CA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2337DEA-CF45-4F7F-86E8-4663D686C5F5}"/>
              </a:ext>
            </a:extLst>
          </p:cNvPr>
          <p:cNvSpPr>
            <a:spLocks noGrp="1"/>
          </p:cNvSpPr>
          <p:nvPr>
            <p:ph type="sldNum" sz="quarter" idx="12"/>
          </p:nvPr>
        </p:nvSpPr>
        <p:spPr/>
        <p:txBody>
          <a:bodyPr/>
          <a:lstStyle/>
          <a:p>
            <a:fld id="{785747D6-F10B-44CA-9B55-45FCA3099B89}" type="slidenum">
              <a:rPr lang="en-US" smtClean="0"/>
              <a:t>‹#›</a:t>
            </a:fld>
            <a:endParaRPr lang="en-US"/>
          </a:p>
        </p:txBody>
      </p:sp>
    </p:spTree>
    <p:extLst>
      <p:ext uri="{BB962C8B-B14F-4D97-AF65-F5344CB8AC3E}">
        <p14:creationId xmlns:p14="http://schemas.microsoft.com/office/powerpoint/2010/main" val="19784585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3367A97-4796-4201-824D-F55D9005A0CD}"/>
              </a:ext>
            </a:extLst>
          </p:cNvPr>
          <p:cNvSpPr>
            <a:spLocks noGrp="1"/>
          </p:cNvSpPr>
          <p:nvPr>
            <p:ph type="dt" sz="half" idx="10"/>
          </p:nvPr>
        </p:nvSpPr>
        <p:spPr/>
        <p:txBody>
          <a:bodyPr/>
          <a:lstStyle/>
          <a:p>
            <a:fld id="{8DC72FF0-7539-43E8-8F08-C7464FD8A041}" type="datetimeFigureOut">
              <a:rPr lang="en-US" smtClean="0"/>
              <a:t>6/5/2021</a:t>
            </a:fld>
            <a:endParaRPr lang="en-US"/>
          </a:p>
        </p:txBody>
      </p:sp>
      <p:sp>
        <p:nvSpPr>
          <p:cNvPr id="3" name="Footer Placeholder 2">
            <a:extLst>
              <a:ext uri="{FF2B5EF4-FFF2-40B4-BE49-F238E27FC236}">
                <a16:creationId xmlns:a16="http://schemas.microsoft.com/office/drawing/2014/main" id="{372B3316-D319-40AA-97CA-9818B95342F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C82B931-CBA8-456B-8141-88306D73E839}"/>
              </a:ext>
            </a:extLst>
          </p:cNvPr>
          <p:cNvSpPr>
            <a:spLocks noGrp="1"/>
          </p:cNvSpPr>
          <p:nvPr>
            <p:ph type="sldNum" sz="quarter" idx="12"/>
          </p:nvPr>
        </p:nvSpPr>
        <p:spPr/>
        <p:txBody>
          <a:bodyPr/>
          <a:lstStyle/>
          <a:p>
            <a:fld id="{785747D6-F10B-44CA-9B55-45FCA3099B89}" type="slidenum">
              <a:rPr lang="en-US" smtClean="0"/>
              <a:t>‹#›</a:t>
            </a:fld>
            <a:endParaRPr lang="en-US"/>
          </a:p>
        </p:txBody>
      </p:sp>
    </p:spTree>
    <p:extLst>
      <p:ext uri="{BB962C8B-B14F-4D97-AF65-F5344CB8AC3E}">
        <p14:creationId xmlns:p14="http://schemas.microsoft.com/office/powerpoint/2010/main" val="14977908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3FBC47-DFC7-4BDA-B7CF-6EE9BBD7272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E4756E4-3551-45FE-9C93-FA03D11D41F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C979372-EDDE-41A7-8096-0A71CB0E0E9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F19678E-5DAF-4049-BCB7-735368E02E41}"/>
              </a:ext>
            </a:extLst>
          </p:cNvPr>
          <p:cNvSpPr>
            <a:spLocks noGrp="1"/>
          </p:cNvSpPr>
          <p:nvPr>
            <p:ph type="dt" sz="half" idx="10"/>
          </p:nvPr>
        </p:nvSpPr>
        <p:spPr/>
        <p:txBody>
          <a:bodyPr/>
          <a:lstStyle/>
          <a:p>
            <a:fld id="{8DC72FF0-7539-43E8-8F08-C7464FD8A041}" type="datetimeFigureOut">
              <a:rPr lang="en-US" smtClean="0"/>
              <a:t>6/5/2021</a:t>
            </a:fld>
            <a:endParaRPr lang="en-US"/>
          </a:p>
        </p:txBody>
      </p:sp>
      <p:sp>
        <p:nvSpPr>
          <p:cNvPr id="6" name="Footer Placeholder 5">
            <a:extLst>
              <a:ext uri="{FF2B5EF4-FFF2-40B4-BE49-F238E27FC236}">
                <a16:creationId xmlns:a16="http://schemas.microsoft.com/office/drawing/2014/main" id="{D0D7C937-9B0A-47D2-84B6-12DC6235D22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5635465-33C1-4211-9607-4D0D2F3219C9}"/>
              </a:ext>
            </a:extLst>
          </p:cNvPr>
          <p:cNvSpPr>
            <a:spLocks noGrp="1"/>
          </p:cNvSpPr>
          <p:nvPr>
            <p:ph type="sldNum" sz="quarter" idx="12"/>
          </p:nvPr>
        </p:nvSpPr>
        <p:spPr/>
        <p:txBody>
          <a:bodyPr/>
          <a:lstStyle/>
          <a:p>
            <a:fld id="{785747D6-F10B-44CA-9B55-45FCA3099B89}" type="slidenum">
              <a:rPr lang="en-US" smtClean="0"/>
              <a:t>‹#›</a:t>
            </a:fld>
            <a:endParaRPr lang="en-US"/>
          </a:p>
        </p:txBody>
      </p:sp>
    </p:spTree>
    <p:extLst>
      <p:ext uri="{BB962C8B-B14F-4D97-AF65-F5344CB8AC3E}">
        <p14:creationId xmlns:p14="http://schemas.microsoft.com/office/powerpoint/2010/main" val="41700237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F52E3F-8CBE-45C8-AE6B-ED2E05E69A7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2B013A3-9A02-40DD-8298-A738A858B6F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CE56833-D92E-4D6B-91AE-DEDDC507532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295F59E-7DF1-4F48-AFD9-65C6EE60CB27}"/>
              </a:ext>
            </a:extLst>
          </p:cNvPr>
          <p:cNvSpPr>
            <a:spLocks noGrp="1"/>
          </p:cNvSpPr>
          <p:nvPr>
            <p:ph type="dt" sz="half" idx="10"/>
          </p:nvPr>
        </p:nvSpPr>
        <p:spPr/>
        <p:txBody>
          <a:bodyPr/>
          <a:lstStyle/>
          <a:p>
            <a:fld id="{8DC72FF0-7539-43E8-8F08-C7464FD8A041}" type="datetimeFigureOut">
              <a:rPr lang="en-US" smtClean="0"/>
              <a:t>6/5/2021</a:t>
            </a:fld>
            <a:endParaRPr lang="en-US"/>
          </a:p>
        </p:txBody>
      </p:sp>
      <p:sp>
        <p:nvSpPr>
          <p:cNvPr id="6" name="Footer Placeholder 5">
            <a:extLst>
              <a:ext uri="{FF2B5EF4-FFF2-40B4-BE49-F238E27FC236}">
                <a16:creationId xmlns:a16="http://schemas.microsoft.com/office/drawing/2014/main" id="{1948C1B6-073E-4F99-86A3-49A49171B35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DFD35C2-DAC6-4D7E-9E35-38EA4E914D4D}"/>
              </a:ext>
            </a:extLst>
          </p:cNvPr>
          <p:cNvSpPr>
            <a:spLocks noGrp="1"/>
          </p:cNvSpPr>
          <p:nvPr>
            <p:ph type="sldNum" sz="quarter" idx="12"/>
          </p:nvPr>
        </p:nvSpPr>
        <p:spPr/>
        <p:txBody>
          <a:bodyPr/>
          <a:lstStyle/>
          <a:p>
            <a:fld id="{785747D6-F10B-44CA-9B55-45FCA3099B89}" type="slidenum">
              <a:rPr lang="en-US" smtClean="0"/>
              <a:t>‹#›</a:t>
            </a:fld>
            <a:endParaRPr lang="en-US"/>
          </a:p>
        </p:txBody>
      </p:sp>
    </p:spTree>
    <p:extLst>
      <p:ext uri="{BB962C8B-B14F-4D97-AF65-F5344CB8AC3E}">
        <p14:creationId xmlns:p14="http://schemas.microsoft.com/office/powerpoint/2010/main" val="21602914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Graphical user interface, text, application&#10;&#10;Description automatically generated">
            <a:extLst>
              <a:ext uri="{FF2B5EF4-FFF2-40B4-BE49-F238E27FC236}">
                <a16:creationId xmlns:a16="http://schemas.microsoft.com/office/drawing/2014/main" id="{46E550B9-6651-4A2C-9DF3-564B271C442A}"/>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6928"/>
            <a:ext cx="12192000" cy="6864927"/>
          </a:xfrm>
          <a:prstGeom prst="rect">
            <a:avLst/>
          </a:prstGeom>
        </p:spPr>
      </p:pic>
      <p:sp>
        <p:nvSpPr>
          <p:cNvPr id="8" name="Rectangle 7">
            <a:extLst>
              <a:ext uri="{FF2B5EF4-FFF2-40B4-BE49-F238E27FC236}">
                <a16:creationId xmlns:a16="http://schemas.microsoft.com/office/drawing/2014/main" id="{6F77B095-63E2-4212-B466-BF25BBA355A7}"/>
              </a:ext>
            </a:extLst>
          </p:cNvPr>
          <p:cNvSpPr/>
          <p:nvPr userDrawn="1"/>
        </p:nvSpPr>
        <p:spPr>
          <a:xfrm>
            <a:off x="443345" y="2551546"/>
            <a:ext cx="11139055" cy="27524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5F4A5488-5134-471F-8150-46B482592E78}"/>
              </a:ext>
            </a:extLst>
          </p:cNvPr>
          <p:cNvSpPr/>
          <p:nvPr userDrawn="1"/>
        </p:nvSpPr>
        <p:spPr>
          <a:xfrm>
            <a:off x="2459181" y="924935"/>
            <a:ext cx="3158837" cy="15711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B7B969B5-9395-4234-8BF1-2D06F5FF3E9F}"/>
              </a:ext>
            </a:extLst>
          </p:cNvPr>
          <p:cNvSpPr>
            <a:spLocks noGrp="1"/>
          </p:cNvSpPr>
          <p:nvPr>
            <p:ph type="title"/>
          </p:nvPr>
        </p:nvSpPr>
        <p:spPr>
          <a:xfrm>
            <a:off x="2272146" y="681037"/>
            <a:ext cx="5430982" cy="1691122"/>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287DC1B7-F2F1-480F-A6A8-2DDFE0A880D1}"/>
              </a:ext>
            </a:extLst>
          </p:cNvPr>
          <p:cNvSpPr>
            <a:spLocks noGrp="1"/>
          </p:cNvSpPr>
          <p:nvPr>
            <p:ph type="body" idx="1"/>
          </p:nvPr>
        </p:nvSpPr>
        <p:spPr>
          <a:xfrm>
            <a:off x="609599" y="2675515"/>
            <a:ext cx="10834255" cy="350144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A47DA180-E101-4A3B-ACFA-E32D7F0C910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DC72FF0-7539-43E8-8F08-C7464FD8A041}" type="datetimeFigureOut">
              <a:rPr lang="en-US" smtClean="0"/>
              <a:t>6/5/2021</a:t>
            </a:fld>
            <a:endParaRPr lang="en-US"/>
          </a:p>
        </p:txBody>
      </p:sp>
      <p:sp>
        <p:nvSpPr>
          <p:cNvPr id="5" name="Footer Placeholder 4">
            <a:extLst>
              <a:ext uri="{FF2B5EF4-FFF2-40B4-BE49-F238E27FC236}">
                <a16:creationId xmlns:a16="http://schemas.microsoft.com/office/drawing/2014/main" id="{A610B614-0FDB-4106-9C0E-A413D3C27CD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BC4B25A-004A-444A-A993-5DD1E79C4A9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85747D6-F10B-44CA-9B55-45FCA3099B89}" type="slidenum">
              <a:rPr lang="en-US" smtClean="0"/>
              <a:t>‹#›</a:t>
            </a:fld>
            <a:endParaRPr lang="en-US"/>
          </a:p>
        </p:txBody>
      </p:sp>
      <p:sp>
        <p:nvSpPr>
          <p:cNvPr id="10" name="Rectangle 9">
            <a:extLst>
              <a:ext uri="{FF2B5EF4-FFF2-40B4-BE49-F238E27FC236}">
                <a16:creationId xmlns:a16="http://schemas.microsoft.com/office/drawing/2014/main" id="{98F0B39F-36DD-4310-ADE5-342493086D46}"/>
              </a:ext>
            </a:extLst>
          </p:cNvPr>
          <p:cNvSpPr/>
          <p:nvPr userDrawn="1"/>
        </p:nvSpPr>
        <p:spPr>
          <a:xfrm>
            <a:off x="2099388" y="886408"/>
            <a:ext cx="261257" cy="17354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5868CDA-05A6-4776-B4A8-7D24393641AA}"/>
              </a:ext>
            </a:extLst>
          </p:cNvPr>
          <p:cNvSpPr/>
          <p:nvPr userDrawn="1"/>
        </p:nvSpPr>
        <p:spPr>
          <a:xfrm>
            <a:off x="631372" y="2416629"/>
            <a:ext cx="1775926" cy="2146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Graphical user interface, text, application&#10;&#10;Description automatically generated">
            <a:extLst>
              <a:ext uri="{FF2B5EF4-FFF2-40B4-BE49-F238E27FC236}">
                <a16:creationId xmlns:a16="http://schemas.microsoft.com/office/drawing/2014/main" id="{C4D6A73C-38B5-4631-994A-D0B7C564CC7C}"/>
              </a:ext>
            </a:extLst>
          </p:cNvPr>
          <p:cNvPicPr>
            <a:picLocks noChangeAspect="1"/>
          </p:cNvPicPr>
          <p:nvPr userDrawn="1"/>
        </p:nvPicPr>
        <p:blipFill rotWithShape="1">
          <a:blip r:embed="rId13">
            <a:extLst>
              <a:ext uri="{28A0092B-C50C-407E-A947-70E740481C1C}">
                <a14:useLocalDpi xmlns:a14="http://schemas.microsoft.com/office/drawing/2010/main" val="0"/>
              </a:ext>
            </a:extLst>
          </a:blip>
          <a:srcRect l="58424" t="10793" r="5844" b="60935"/>
          <a:stretch/>
        </p:blipFill>
        <p:spPr>
          <a:xfrm>
            <a:off x="7730410" y="964852"/>
            <a:ext cx="3623390" cy="1614280"/>
          </a:xfrm>
          <a:prstGeom prst="rect">
            <a:avLst/>
          </a:prstGeom>
        </p:spPr>
      </p:pic>
    </p:spTree>
    <p:extLst>
      <p:ext uri="{BB962C8B-B14F-4D97-AF65-F5344CB8AC3E}">
        <p14:creationId xmlns:p14="http://schemas.microsoft.com/office/powerpoint/2010/main" val="249808034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800" b="1" kern="1200">
          <a:solidFill>
            <a:srgbClr val="E55B58"/>
          </a:solidFill>
          <a:latin typeface="Arial Narrow" panose="020B0606020202030204" pitchFamily="34"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4000" b="1" kern="1200">
          <a:solidFill>
            <a:schemeClr val="tx1"/>
          </a:solidFill>
          <a:latin typeface="Arial Narrow" panose="020B060602020203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4000" b="1" kern="1200">
          <a:solidFill>
            <a:schemeClr val="tx1"/>
          </a:solidFill>
          <a:latin typeface="Arial Narrow" panose="020B060602020203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4000" b="1" kern="1200">
          <a:solidFill>
            <a:schemeClr val="tx1"/>
          </a:solidFill>
          <a:latin typeface="Arial Narrow" panose="020B060602020203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4000" b="1" kern="1200">
          <a:solidFill>
            <a:schemeClr val="tx1"/>
          </a:solidFill>
          <a:latin typeface="Arial Narrow" panose="020B060602020203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4000" b="1" kern="1200">
          <a:solidFill>
            <a:schemeClr val="tx1"/>
          </a:solidFill>
          <a:latin typeface="Arial Narrow" panose="020B06060202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emf"/><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wmf"/><Relationship Id="rId2" Type="http://schemas.openxmlformats.org/officeDocument/2006/relationships/oleObject" Target="../embeddings/oleObject1.bin"/><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wmf"/><Relationship Id="rId2" Type="http://schemas.openxmlformats.org/officeDocument/2006/relationships/oleObject" Target="../embeddings/oleObject2.bin"/><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3" Type="http://schemas.openxmlformats.org/officeDocument/2006/relationships/image" Target="../media/image16.wmf"/><Relationship Id="rId2" Type="http://schemas.openxmlformats.org/officeDocument/2006/relationships/oleObject" Target="../embeddings/oleObject3.bin"/><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3" Type="http://schemas.openxmlformats.org/officeDocument/2006/relationships/image" Target="../media/image16.wmf"/><Relationship Id="rId2" Type="http://schemas.openxmlformats.org/officeDocument/2006/relationships/oleObject" Target="../embeddings/oleObject4.bin"/><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3" Type="http://schemas.openxmlformats.org/officeDocument/2006/relationships/image" Target="../media/image16.wmf"/><Relationship Id="rId2" Type="http://schemas.openxmlformats.org/officeDocument/2006/relationships/oleObject" Target="../embeddings/oleObject5.bin"/><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7.xml.rels><?xml version="1.0" encoding="UTF-8" standalone="yes"?>
<Relationships xmlns="http://schemas.openxmlformats.org/package/2006/relationships"><Relationship Id="rId3" Type="http://schemas.openxmlformats.org/officeDocument/2006/relationships/image" Target="../media/image16.wmf"/><Relationship Id="rId2" Type="http://schemas.openxmlformats.org/officeDocument/2006/relationships/oleObject" Target="../embeddings/oleObject6.bin"/><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8.xml.rels><?xml version="1.0" encoding="UTF-8" standalone="yes"?>
<Relationships xmlns="http://schemas.openxmlformats.org/package/2006/relationships"><Relationship Id="rId3" Type="http://schemas.openxmlformats.org/officeDocument/2006/relationships/image" Target="../media/image16.wmf"/><Relationship Id="rId2" Type="http://schemas.openxmlformats.org/officeDocument/2006/relationships/oleObject" Target="../embeddings/oleObject7.bin"/><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18.png"/><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3" Type="http://schemas.openxmlformats.org/officeDocument/2006/relationships/image" Target="../media/image16.wmf"/><Relationship Id="rId2" Type="http://schemas.openxmlformats.org/officeDocument/2006/relationships/oleObject" Target="../embeddings/oleObject8.bin"/><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5.jp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16.wmf"/><Relationship Id="rId2" Type="http://schemas.openxmlformats.org/officeDocument/2006/relationships/oleObject" Target="../embeddings/oleObject9.bin"/><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2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a flower&#10;&#10;Description automatically generated with low confidence">
            <a:extLst>
              <a:ext uri="{FF2B5EF4-FFF2-40B4-BE49-F238E27FC236}">
                <a16:creationId xmlns:a16="http://schemas.microsoft.com/office/drawing/2014/main" id="{6B6A5448-6D1C-4657-9131-47E0491BFD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621" y="0"/>
            <a:ext cx="12110758" cy="6858000"/>
          </a:xfrm>
          <a:prstGeom prst="rect">
            <a:avLst/>
          </a:prstGeom>
        </p:spPr>
      </p:pic>
      <p:sp>
        <p:nvSpPr>
          <p:cNvPr id="6" name="Rectangle 5">
            <a:extLst>
              <a:ext uri="{FF2B5EF4-FFF2-40B4-BE49-F238E27FC236}">
                <a16:creationId xmlns:a16="http://schemas.microsoft.com/office/drawing/2014/main" id="{7CC39E91-1381-4B77-A284-8D8CE2805900}"/>
              </a:ext>
            </a:extLst>
          </p:cNvPr>
          <p:cNvSpPr/>
          <p:nvPr/>
        </p:nvSpPr>
        <p:spPr>
          <a:xfrm>
            <a:off x="0" y="0"/>
            <a:ext cx="12192000" cy="6858000"/>
          </a:xfrm>
          <a:prstGeom prst="rect">
            <a:avLst/>
          </a:prstGeom>
          <a:gradFill flip="none" rotWithShape="1">
            <a:gsLst>
              <a:gs pos="0">
                <a:schemeClr val="accent1">
                  <a:lumMod val="5000"/>
                  <a:lumOff val="95000"/>
                  <a:alpha val="70000"/>
                </a:schemeClr>
              </a:gs>
              <a:gs pos="100000">
                <a:schemeClr val="bg1">
                  <a:alpha val="0"/>
                </a:scheme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B02F0D6C-0698-4BA0-B99A-4716A4FD89D8}"/>
              </a:ext>
            </a:extLst>
          </p:cNvPr>
          <p:cNvSpPr txBox="1"/>
          <p:nvPr/>
        </p:nvSpPr>
        <p:spPr>
          <a:xfrm>
            <a:off x="0" y="1026513"/>
            <a:ext cx="12191999" cy="3877856"/>
          </a:xfrm>
          <a:prstGeom prst="rect">
            <a:avLst/>
          </a:prstGeom>
          <a:noFill/>
          <a:effectLst>
            <a:glow rad="127000">
              <a:srgbClr val="C00000"/>
            </a:glow>
          </a:effectLst>
        </p:spPr>
        <p:txBody>
          <a:bodyPr wrap="square" rtlCol="0">
            <a:spAutoFit/>
          </a:bodyPr>
          <a:lstStyle/>
          <a:p>
            <a:pPr algn="ctr">
              <a:lnSpc>
                <a:spcPct val="80000"/>
              </a:lnSpc>
            </a:pPr>
            <a:r>
              <a:rPr lang="en-US" sz="16600" dirty="0">
                <a:solidFill>
                  <a:schemeClr val="bg1"/>
                </a:solidFill>
                <a:effectLst>
                  <a:glow rad="127000">
                    <a:srgbClr val="C00000"/>
                  </a:glow>
                </a:effectLst>
                <a:latin typeface="Good Morning" pitchFamily="2" charset="0"/>
              </a:rPr>
              <a:t>Happy</a:t>
            </a:r>
            <a:r>
              <a:rPr lang="en-US" sz="13800" dirty="0">
                <a:solidFill>
                  <a:schemeClr val="bg1"/>
                </a:solidFill>
                <a:effectLst>
                  <a:glow rad="127000">
                    <a:srgbClr val="C00000"/>
                  </a:glow>
                </a:effectLst>
                <a:latin typeface="Good Morning" pitchFamily="2" charset="0"/>
              </a:rPr>
              <a:t> </a:t>
            </a:r>
            <a:br>
              <a:rPr lang="en-US" sz="13800" dirty="0">
                <a:solidFill>
                  <a:schemeClr val="bg1"/>
                </a:solidFill>
                <a:effectLst>
                  <a:glow rad="127000">
                    <a:srgbClr val="C00000"/>
                  </a:glow>
                </a:effectLst>
                <a:latin typeface="Good Morning" pitchFamily="2" charset="0"/>
              </a:rPr>
            </a:br>
            <a:r>
              <a:rPr lang="en-US" sz="13800" dirty="0">
                <a:solidFill>
                  <a:schemeClr val="bg1"/>
                </a:solidFill>
                <a:effectLst>
                  <a:glow rad="127000">
                    <a:srgbClr val="C00000"/>
                  </a:glow>
                </a:effectLst>
                <a:latin typeface="Good Morning" pitchFamily="2" charset="0"/>
              </a:rPr>
              <a:t>Mother’s Day!</a:t>
            </a:r>
          </a:p>
        </p:txBody>
      </p:sp>
      <p:pic>
        <p:nvPicPr>
          <p:cNvPr id="8" name="Picture 7" descr="A picture containing pink, donut&#10;&#10;Description automatically generated">
            <a:extLst>
              <a:ext uri="{FF2B5EF4-FFF2-40B4-BE49-F238E27FC236}">
                <a16:creationId xmlns:a16="http://schemas.microsoft.com/office/drawing/2014/main" id="{52ACCCD7-D73A-4E0D-899E-A1A48CECE28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Oval 2">
            <a:extLst>
              <a:ext uri="{FF2B5EF4-FFF2-40B4-BE49-F238E27FC236}">
                <a16:creationId xmlns:a16="http://schemas.microsoft.com/office/drawing/2014/main" id="{7E8768C4-1E1E-4C6F-9EA0-C35BD6865795}"/>
              </a:ext>
            </a:extLst>
          </p:cNvPr>
          <p:cNvSpPr/>
          <p:nvPr/>
        </p:nvSpPr>
        <p:spPr>
          <a:xfrm>
            <a:off x="2995863" y="3429000"/>
            <a:ext cx="108284" cy="10828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A533BDF3-A6BE-4A4B-B491-745EB8B3DD0F}"/>
              </a:ext>
            </a:extLst>
          </p:cNvPr>
          <p:cNvGrpSpPr/>
          <p:nvPr/>
        </p:nvGrpSpPr>
        <p:grpSpPr>
          <a:xfrm>
            <a:off x="9167439" y="5288072"/>
            <a:ext cx="2336800" cy="1086830"/>
            <a:chOff x="1109440" y="4807343"/>
            <a:chExt cx="2336800" cy="1086830"/>
          </a:xfrm>
          <a:effectLst>
            <a:glow rad="127000">
              <a:srgbClr val="B62727"/>
            </a:glow>
          </a:effectLst>
        </p:grpSpPr>
        <p:sp>
          <p:nvSpPr>
            <p:cNvPr id="9" name="Oval 8">
              <a:extLst>
                <a:ext uri="{FF2B5EF4-FFF2-40B4-BE49-F238E27FC236}">
                  <a16:creationId xmlns:a16="http://schemas.microsoft.com/office/drawing/2014/main" id="{F89574B9-6E2F-4316-A5AC-8C58CADE42F2}"/>
                </a:ext>
              </a:extLst>
            </p:cNvPr>
            <p:cNvSpPr/>
            <p:nvPr/>
          </p:nvSpPr>
          <p:spPr>
            <a:xfrm>
              <a:off x="1121797" y="4824198"/>
              <a:ext cx="1052992" cy="106997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2C5B93CB-D2E9-45B9-9CC2-3753F949C53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786" t="59897" r="53838" b="24545"/>
            <a:stretch>
              <a:fillRect/>
            </a:stretch>
          </p:blipFill>
          <p:spPr bwMode="auto">
            <a:xfrm>
              <a:off x="1109440" y="4807343"/>
              <a:ext cx="2336800" cy="1069975"/>
            </a:xfrm>
            <a:prstGeom prst="rect">
              <a:avLst/>
            </a:prstGeom>
            <a:noFill/>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71842" dir="2700000" algn="ctr" rotWithShape="0">
                      <a:schemeClr val="bg2"/>
                    </a:outerShdw>
                  </a:effectLst>
                </a14:hiddenEffects>
              </a:ext>
            </a:extLst>
          </p:spPr>
        </p:pic>
      </p:grpSp>
      <p:sp>
        <p:nvSpPr>
          <p:cNvPr id="2" name="TextBox 1">
            <a:extLst>
              <a:ext uri="{FF2B5EF4-FFF2-40B4-BE49-F238E27FC236}">
                <a16:creationId xmlns:a16="http://schemas.microsoft.com/office/drawing/2014/main" id="{EC855841-5233-4715-8620-5C32AB1F4C78}"/>
              </a:ext>
            </a:extLst>
          </p:cNvPr>
          <p:cNvSpPr txBox="1"/>
          <p:nvPr/>
        </p:nvSpPr>
        <p:spPr>
          <a:xfrm>
            <a:off x="419724" y="5539099"/>
            <a:ext cx="8559384" cy="584775"/>
          </a:xfrm>
          <a:prstGeom prst="rect">
            <a:avLst/>
          </a:prstGeom>
          <a:noFill/>
        </p:spPr>
        <p:txBody>
          <a:bodyPr wrap="square" rtlCol="0">
            <a:spAutoFit/>
          </a:bodyPr>
          <a:lstStyle/>
          <a:p>
            <a:r>
              <a:rPr lang="en-US" sz="3200" b="1" dirty="0">
                <a:solidFill>
                  <a:schemeClr val="bg1"/>
                </a:solidFill>
                <a:effectLst>
                  <a:glow rad="127000">
                    <a:srgbClr val="B62727"/>
                  </a:glow>
                </a:effectLst>
              </a:rPr>
              <a:t>Watch video at:  https://youtu.be/hYMT_oCDjKs</a:t>
            </a:r>
          </a:p>
        </p:txBody>
      </p:sp>
    </p:spTree>
    <p:extLst>
      <p:ext uri="{BB962C8B-B14F-4D97-AF65-F5344CB8AC3E}">
        <p14:creationId xmlns:p14="http://schemas.microsoft.com/office/powerpoint/2010/main" val="2419995914"/>
      </p:ext>
    </p:extLst>
  </p:cSld>
  <p:clrMapOvr>
    <a:masterClrMapping/>
  </p:clrMapOvr>
  <mc:AlternateContent xmlns:mc="http://schemas.openxmlformats.org/markup-compatibility/2006">
    <mc:Choice xmlns:p14="http://schemas.microsoft.com/office/powerpoint/2010/main" Requires="p14">
      <p:transition p14:dur="400">
        <p:circle/>
      </p:transition>
    </mc:Choice>
    <mc:Fallback>
      <p:transition>
        <p:circl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EDB9E18-054B-4E35-896A-0FE2EA741678}"/>
              </a:ext>
            </a:extLst>
          </p:cNvPr>
          <p:cNvSpPr>
            <a:spLocks noGrp="1"/>
          </p:cNvSpPr>
          <p:nvPr>
            <p:ph idx="1"/>
          </p:nvPr>
        </p:nvSpPr>
        <p:spPr>
          <a:xfrm>
            <a:off x="609599" y="2675515"/>
            <a:ext cx="6705601" cy="3501448"/>
          </a:xfrm>
        </p:spPr>
        <p:txBody>
          <a:bodyPr/>
          <a:lstStyle/>
          <a:p>
            <a:r>
              <a:rPr lang="en-US" b="0" dirty="0"/>
              <a:t>Charm is deceptive, and beauty is fleeting; but a woman who fears the LORD is to be praised. </a:t>
            </a:r>
          </a:p>
        </p:txBody>
      </p:sp>
      <p:pic>
        <p:nvPicPr>
          <p:cNvPr id="7" name="Picture 6" descr="A picture containing sky, outdoor, standing, person&#10;&#10;Description automatically generated">
            <a:extLst>
              <a:ext uri="{FF2B5EF4-FFF2-40B4-BE49-F238E27FC236}">
                <a16:creationId xmlns:a16="http://schemas.microsoft.com/office/drawing/2014/main" id="{D0EBD3C1-3154-4BBA-BD55-17432088FE0B}"/>
              </a:ext>
            </a:extLst>
          </p:cNvPr>
          <p:cNvPicPr>
            <a:picLocks noChangeAspect="1"/>
          </p:cNvPicPr>
          <p:nvPr/>
        </p:nvPicPr>
        <p:blipFill rotWithShape="1">
          <a:blip r:embed="rId3">
            <a:extLst>
              <a:ext uri="{28A0092B-C50C-407E-A947-70E740481C1C}">
                <a14:useLocalDpi xmlns:a14="http://schemas.microsoft.com/office/drawing/2010/main" val="0"/>
              </a:ext>
            </a:extLst>
          </a:blip>
          <a:srcRect r="17202"/>
          <a:stretch/>
        </p:blipFill>
        <p:spPr>
          <a:xfrm>
            <a:off x="4748859" y="681037"/>
            <a:ext cx="6833542" cy="5495926"/>
          </a:xfrm>
          <a:prstGeom prst="rect">
            <a:avLst/>
          </a:prstGeom>
        </p:spPr>
      </p:pic>
      <p:sp>
        <p:nvSpPr>
          <p:cNvPr id="2" name="Title 1">
            <a:extLst>
              <a:ext uri="{FF2B5EF4-FFF2-40B4-BE49-F238E27FC236}">
                <a16:creationId xmlns:a16="http://schemas.microsoft.com/office/drawing/2014/main" id="{A752C94B-CBAB-4333-9BA5-335A90F766A7}"/>
              </a:ext>
            </a:extLst>
          </p:cNvPr>
          <p:cNvSpPr>
            <a:spLocks noGrp="1"/>
          </p:cNvSpPr>
          <p:nvPr>
            <p:ph type="title"/>
          </p:nvPr>
        </p:nvSpPr>
        <p:spPr>
          <a:xfrm>
            <a:off x="2272145" y="681037"/>
            <a:ext cx="6077375" cy="1691122"/>
          </a:xfrm>
        </p:spPr>
        <p:txBody>
          <a:bodyPr/>
          <a:lstStyle/>
          <a:p>
            <a:r>
              <a:rPr lang="en-US" u="sng" dirty="0">
                <a:effectLst>
                  <a:glow rad="127000">
                    <a:schemeClr val="bg1"/>
                  </a:glow>
                </a:effectLst>
              </a:rPr>
              <a:t>PRAISEWORTHY</a:t>
            </a:r>
            <a:r>
              <a:rPr lang="en-US" dirty="0">
                <a:effectLst>
                  <a:glow rad="127000">
                    <a:schemeClr val="bg1"/>
                  </a:glow>
                </a:effectLst>
              </a:rPr>
              <a:t> MOM</a:t>
            </a:r>
            <a:br>
              <a:rPr lang="en-US" dirty="0"/>
            </a:br>
            <a:r>
              <a:rPr lang="en-US" sz="3600" b="0" dirty="0"/>
              <a:t>@Proverbs31:30</a:t>
            </a:r>
            <a:endParaRPr lang="en-US" b="0" dirty="0"/>
          </a:p>
        </p:txBody>
      </p:sp>
    </p:spTree>
    <p:extLst>
      <p:ext uri="{BB962C8B-B14F-4D97-AF65-F5344CB8AC3E}">
        <p14:creationId xmlns:p14="http://schemas.microsoft.com/office/powerpoint/2010/main" val="632381187"/>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EDB9E18-054B-4E35-896A-0FE2EA741678}"/>
              </a:ext>
            </a:extLst>
          </p:cNvPr>
          <p:cNvSpPr>
            <a:spLocks noGrp="1"/>
          </p:cNvSpPr>
          <p:nvPr>
            <p:ph idx="1"/>
          </p:nvPr>
        </p:nvSpPr>
        <p:spPr>
          <a:xfrm>
            <a:off x="609599" y="2675515"/>
            <a:ext cx="6540709" cy="3501448"/>
          </a:xfrm>
        </p:spPr>
        <p:txBody>
          <a:bodyPr/>
          <a:lstStyle/>
          <a:p>
            <a:r>
              <a:rPr lang="en-US" b="0" dirty="0"/>
              <a:t>Her children arise and call her blessed; her husband also, and he praises her: (Proverbs 31:28)</a:t>
            </a:r>
          </a:p>
        </p:txBody>
      </p:sp>
      <p:pic>
        <p:nvPicPr>
          <p:cNvPr id="7" name="Picture 6" descr="A picture containing sky, outdoor, standing, person&#10;&#10;Description automatically generated">
            <a:extLst>
              <a:ext uri="{FF2B5EF4-FFF2-40B4-BE49-F238E27FC236}">
                <a16:creationId xmlns:a16="http://schemas.microsoft.com/office/drawing/2014/main" id="{D0EBD3C1-3154-4BBA-BD55-17432088FE0B}"/>
              </a:ext>
            </a:extLst>
          </p:cNvPr>
          <p:cNvPicPr>
            <a:picLocks noChangeAspect="1"/>
          </p:cNvPicPr>
          <p:nvPr/>
        </p:nvPicPr>
        <p:blipFill rotWithShape="1">
          <a:blip r:embed="rId3">
            <a:extLst>
              <a:ext uri="{28A0092B-C50C-407E-A947-70E740481C1C}">
                <a14:useLocalDpi xmlns:a14="http://schemas.microsoft.com/office/drawing/2010/main" val="0"/>
              </a:ext>
            </a:extLst>
          </a:blip>
          <a:srcRect r="17202"/>
          <a:stretch/>
        </p:blipFill>
        <p:spPr>
          <a:xfrm>
            <a:off x="4748859" y="681037"/>
            <a:ext cx="6833542" cy="5495926"/>
          </a:xfrm>
          <a:prstGeom prst="rect">
            <a:avLst/>
          </a:prstGeom>
        </p:spPr>
      </p:pic>
      <p:sp>
        <p:nvSpPr>
          <p:cNvPr id="2" name="Title 1">
            <a:extLst>
              <a:ext uri="{FF2B5EF4-FFF2-40B4-BE49-F238E27FC236}">
                <a16:creationId xmlns:a16="http://schemas.microsoft.com/office/drawing/2014/main" id="{A752C94B-CBAB-4333-9BA5-335A90F766A7}"/>
              </a:ext>
            </a:extLst>
          </p:cNvPr>
          <p:cNvSpPr>
            <a:spLocks noGrp="1"/>
          </p:cNvSpPr>
          <p:nvPr>
            <p:ph type="title"/>
          </p:nvPr>
        </p:nvSpPr>
        <p:spPr>
          <a:xfrm>
            <a:off x="2272145" y="681037"/>
            <a:ext cx="6077375" cy="1691122"/>
          </a:xfrm>
        </p:spPr>
        <p:txBody>
          <a:bodyPr/>
          <a:lstStyle/>
          <a:p>
            <a:r>
              <a:rPr lang="en-US" u="sng" dirty="0">
                <a:effectLst>
                  <a:glow rad="127000">
                    <a:schemeClr val="bg1"/>
                  </a:glow>
                </a:effectLst>
              </a:rPr>
              <a:t>PRAISEWORTHY</a:t>
            </a:r>
            <a:r>
              <a:rPr lang="en-US" dirty="0">
                <a:effectLst>
                  <a:glow rad="127000">
                    <a:schemeClr val="bg1"/>
                  </a:glow>
                </a:effectLst>
              </a:rPr>
              <a:t> MOM</a:t>
            </a:r>
            <a:br>
              <a:rPr lang="en-US" dirty="0"/>
            </a:br>
            <a:r>
              <a:rPr lang="en-US" sz="3600" b="0" dirty="0"/>
              <a:t>@Proverbs31:30</a:t>
            </a:r>
            <a:endParaRPr lang="en-US" b="0" dirty="0"/>
          </a:p>
        </p:txBody>
      </p:sp>
    </p:spTree>
    <p:extLst>
      <p:ext uri="{BB962C8B-B14F-4D97-AF65-F5344CB8AC3E}">
        <p14:creationId xmlns:p14="http://schemas.microsoft.com/office/powerpoint/2010/main" val="1123157780"/>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a:extLst>
              <a:ext uri="{FF2B5EF4-FFF2-40B4-BE49-F238E27FC236}">
                <a16:creationId xmlns:a16="http://schemas.microsoft.com/office/drawing/2014/main" id="{18F11C8E-5663-44A7-A895-49829F49957E}"/>
              </a:ext>
            </a:extLst>
          </p:cNvPr>
          <p:cNvGraphicFramePr>
            <a:graphicFrameLocks noChangeAspect="1"/>
          </p:cNvGraphicFramePr>
          <p:nvPr/>
        </p:nvGraphicFramePr>
        <p:xfrm>
          <a:off x="-9986" y="0"/>
          <a:ext cx="12231966" cy="6905278"/>
        </p:xfrm>
        <a:graphic>
          <a:graphicData uri="http://schemas.openxmlformats.org/presentationml/2006/ole">
            <mc:AlternateContent xmlns:mc="http://schemas.openxmlformats.org/markup-compatibility/2006">
              <mc:Choice xmlns:v="urn:schemas-microsoft-com:vml" Requires="v">
                <p:oleObj r:id="rId2" imgW="18298080" imgH="10361880" progId="">
                  <p:embed/>
                </p:oleObj>
              </mc:Choice>
              <mc:Fallback>
                <p:oleObj r:id="rId2" imgW="18298080" imgH="10361880" progId="">
                  <p:embed/>
                  <p:pic>
                    <p:nvPicPr>
                      <p:cNvPr id="4" name="Object 3">
                        <a:extLst>
                          <a:ext uri="{FF2B5EF4-FFF2-40B4-BE49-F238E27FC236}">
                            <a16:creationId xmlns:a16="http://schemas.microsoft.com/office/drawing/2014/main" id="{18F11C8E-5663-44A7-A895-49829F49957E}"/>
                          </a:ext>
                        </a:extLst>
                      </p:cNvPr>
                      <p:cNvPicPr/>
                      <p:nvPr/>
                    </p:nvPicPr>
                    <p:blipFill>
                      <a:blip r:embed="rId3"/>
                      <a:stretch>
                        <a:fillRect/>
                      </a:stretch>
                    </p:blipFill>
                    <p:spPr>
                      <a:xfrm>
                        <a:off x="-9986" y="0"/>
                        <a:ext cx="12231966" cy="690527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83EBBC66-4AD2-44B1-8350-03A8B8FB71D8}"/>
              </a:ext>
            </a:extLst>
          </p:cNvPr>
          <p:cNvSpPr>
            <a:spLocks noGrp="1"/>
          </p:cNvSpPr>
          <p:nvPr>
            <p:ph type="title"/>
          </p:nvPr>
        </p:nvSpPr>
        <p:spPr>
          <a:xfrm>
            <a:off x="29980" y="0"/>
            <a:ext cx="12192000" cy="1543987"/>
          </a:xfrm>
        </p:spPr>
        <p:txBody>
          <a:bodyPr>
            <a:normAutofit/>
          </a:bodyPr>
          <a:lstStyle/>
          <a:p>
            <a:pPr algn="ctr"/>
            <a:r>
              <a:rPr lang="en-US" sz="6000" dirty="0">
                <a:solidFill>
                  <a:srgbClr val="C00000"/>
                </a:solidFill>
                <a:effectLst>
                  <a:glow rad="254000">
                    <a:schemeClr val="bg1"/>
                  </a:glow>
                </a:effectLst>
              </a:rPr>
              <a:t>The LORD has tweeted for you to: </a:t>
            </a:r>
          </a:p>
        </p:txBody>
      </p:sp>
    </p:spTree>
    <p:extLst>
      <p:ext uri="{BB962C8B-B14F-4D97-AF65-F5344CB8AC3E}">
        <p14:creationId xmlns:p14="http://schemas.microsoft.com/office/powerpoint/2010/main" val="1938258661"/>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a:extLst>
              <a:ext uri="{FF2B5EF4-FFF2-40B4-BE49-F238E27FC236}">
                <a16:creationId xmlns:a16="http://schemas.microsoft.com/office/drawing/2014/main" id="{18F11C8E-5663-44A7-A895-49829F49957E}"/>
              </a:ext>
            </a:extLst>
          </p:cNvPr>
          <p:cNvGraphicFramePr>
            <a:graphicFrameLocks noChangeAspect="1"/>
          </p:cNvGraphicFramePr>
          <p:nvPr/>
        </p:nvGraphicFramePr>
        <p:xfrm>
          <a:off x="-9986" y="0"/>
          <a:ext cx="12231966" cy="6905278"/>
        </p:xfrm>
        <a:graphic>
          <a:graphicData uri="http://schemas.openxmlformats.org/presentationml/2006/ole">
            <mc:AlternateContent xmlns:mc="http://schemas.openxmlformats.org/markup-compatibility/2006">
              <mc:Choice xmlns:v="urn:schemas-microsoft-com:vml" Requires="v">
                <p:oleObj r:id="rId2" imgW="18298080" imgH="10361880" progId="">
                  <p:embed/>
                </p:oleObj>
              </mc:Choice>
              <mc:Fallback>
                <p:oleObj r:id="rId2" imgW="18298080" imgH="10361880" progId="">
                  <p:embed/>
                  <p:pic>
                    <p:nvPicPr>
                      <p:cNvPr id="4" name="Object 3">
                        <a:extLst>
                          <a:ext uri="{FF2B5EF4-FFF2-40B4-BE49-F238E27FC236}">
                            <a16:creationId xmlns:a16="http://schemas.microsoft.com/office/drawing/2014/main" id="{18F11C8E-5663-44A7-A895-49829F49957E}"/>
                          </a:ext>
                        </a:extLst>
                      </p:cNvPr>
                      <p:cNvPicPr/>
                      <p:nvPr/>
                    </p:nvPicPr>
                    <p:blipFill>
                      <a:blip r:embed="rId3"/>
                      <a:stretch>
                        <a:fillRect/>
                      </a:stretch>
                    </p:blipFill>
                    <p:spPr>
                      <a:xfrm>
                        <a:off x="-9986" y="0"/>
                        <a:ext cx="12231966" cy="6905278"/>
                      </a:xfrm>
                      <a:prstGeom prst="rect">
                        <a:avLst/>
                      </a:prstGeom>
                    </p:spPr>
                  </p:pic>
                </p:oleObj>
              </mc:Fallback>
            </mc:AlternateContent>
          </a:graphicData>
        </a:graphic>
      </p:graphicFrame>
      <p:pic>
        <p:nvPicPr>
          <p:cNvPr id="5" name="Picture 4" descr="A picture containing person, person&#10;&#10;Description automatically generated">
            <a:extLst>
              <a:ext uri="{FF2B5EF4-FFF2-40B4-BE49-F238E27FC236}">
                <a16:creationId xmlns:a16="http://schemas.microsoft.com/office/drawing/2014/main" id="{8D1E5F95-5B99-45AE-BC5B-9F8CD57C3297}"/>
              </a:ext>
            </a:extLst>
          </p:cNvPr>
          <p:cNvPicPr>
            <a:picLocks noChangeAspect="1"/>
          </p:cNvPicPr>
          <p:nvPr/>
        </p:nvPicPr>
        <p:blipFill rotWithShape="1">
          <a:blip r:embed="rId4">
            <a:extLst>
              <a:ext uri="{28A0092B-C50C-407E-A947-70E740481C1C}">
                <a14:useLocalDpi xmlns:a14="http://schemas.microsoft.com/office/drawing/2010/main" val="0"/>
              </a:ext>
            </a:extLst>
          </a:blip>
          <a:srcRect r="41284"/>
          <a:stretch/>
        </p:blipFill>
        <p:spPr>
          <a:xfrm>
            <a:off x="4462101" y="6759"/>
            <a:ext cx="7759880" cy="6905278"/>
          </a:xfrm>
          <a:prstGeom prst="rect">
            <a:avLst/>
          </a:prstGeom>
        </p:spPr>
      </p:pic>
      <p:sp>
        <p:nvSpPr>
          <p:cNvPr id="2" name="Title 1">
            <a:extLst>
              <a:ext uri="{FF2B5EF4-FFF2-40B4-BE49-F238E27FC236}">
                <a16:creationId xmlns:a16="http://schemas.microsoft.com/office/drawing/2014/main" id="{83EBBC66-4AD2-44B1-8350-03A8B8FB71D8}"/>
              </a:ext>
            </a:extLst>
          </p:cNvPr>
          <p:cNvSpPr>
            <a:spLocks noGrp="1"/>
          </p:cNvSpPr>
          <p:nvPr>
            <p:ph type="title"/>
          </p:nvPr>
        </p:nvSpPr>
        <p:spPr>
          <a:xfrm>
            <a:off x="29980" y="0"/>
            <a:ext cx="12192000" cy="1543987"/>
          </a:xfrm>
        </p:spPr>
        <p:txBody>
          <a:bodyPr>
            <a:normAutofit/>
          </a:bodyPr>
          <a:lstStyle/>
          <a:p>
            <a:pPr algn="ctr"/>
            <a:r>
              <a:rPr lang="en-US" sz="6000" dirty="0">
                <a:solidFill>
                  <a:srgbClr val="C00000"/>
                </a:solidFill>
                <a:effectLst>
                  <a:glow rad="254000">
                    <a:schemeClr val="bg1"/>
                  </a:glow>
                </a:effectLst>
              </a:rPr>
              <a:t>The LORD has tweeted for you to: </a:t>
            </a:r>
          </a:p>
        </p:txBody>
      </p:sp>
      <p:sp>
        <p:nvSpPr>
          <p:cNvPr id="3" name="Content Placeholder 2">
            <a:extLst>
              <a:ext uri="{FF2B5EF4-FFF2-40B4-BE49-F238E27FC236}">
                <a16:creationId xmlns:a16="http://schemas.microsoft.com/office/drawing/2014/main" id="{F6CDEDB7-FF24-404C-BC4F-BD792802911A}"/>
              </a:ext>
            </a:extLst>
          </p:cNvPr>
          <p:cNvSpPr>
            <a:spLocks noGrp="1"/>
          </p:cNvSpPr>
          <p:nvPr>
            <p:ph idx="1"/>
          </p:nvPr>
        </p:nvSpPr>
        <p:spPr>
          <a:xfrm>
            <a:off x="534648" y="1364105"/>
            <a:ext cx="10834255" cy="4632976"/>
          </a:xfrm>
        </p:spPr>
        <p:txBody>
          <a:bodyPr>
            <a:normAutofit/>
          </a:bodyPr>
          <a:lstStyle/>
          <a:p>
            <a:pPr>
              <a:lnSpc>
                <a:spcPct val="80000"/>
              </a:lnSpc>
            </a:pPr>
            <a:r>
              <a:rPr lang="en-US" sz="4400" dirty="0">
                <a:effectLst>
                  <a:glow rad="127000">
                    <a:schemeClr val="bg1"/>
                  </a:glow>
                </a:effectLst>
              </a:rPr>
              <a:t>Honor your SMART mom!</a:t>
            </a:r>
          </a:p>
          <a:p>
            <a:pPr>
              <a:lnSpc>
                <a:spcPct val="80000"/>
              </a:lnSpc>
            </a:pPr>
            <a:endParaRPr lang="en-US" sz="4400" dirty="0">
              <a:effectLst>
                <a:glow rad="127000">
                  <a:schemeClr val="bg1"/>
                </a:glow>
              </a:effectLst>
            </a:endParaRPr>
          </a:p>
          <a:p>
            <a:pPr>
              <a:lnSpc>
                <a:spcPct val="80000"/>
              </a:lnSpc>
            </a:pPr>
            <a:endParaRPr lang="en-US" sz="4400" dirty="0">
              <a:effectLst>
                <a:glow rad="127000">
                  <a:schemeClr val="bg1"/>
                </a:glow>
              </a:effectLst>
            </a:endParaRPr>
          </a:p>
          <a:p>
            <a:pPr>
              <a:lnSpc>
                <a:spcPct val="80000"/>
              </a:lnSpc>
            </a:pPr>
            <a:endParaRPr lang="en-US" sz="4400" dirty="0">
              <a:effectLst>
                <a:glow rad="127000">
                  <a:schemeClr val="bg1"/>
                </a:glow>
              </a:effectLst>
            </a:endParaRPr>
          </a:p>
          <a:p>
            <a:pPr>
              <a:lnSpc>
                <a:spcPct val="80000"/>
              </a:lnSpc>
            </a:pPr>
            <a:endParaRPr lang="en-US" sz="4400" dirty="0">
              <a:effectLst>
                <a:glow rad="127000">
                  <a:schemeClr val="bg1"/>
                </a:glow>
              </a:effectLst>
            </a:endParaRPr>
          </a:p>
        </p:txBody>
      </p:sp>
    </p:spTree>
    <p:extLst>
      <p:ext uri="{BB962C8B-B14F-4D97-AF65-F5344CB8AC3E}">
        <p14:creationId xmlns:p14="http://schemas.microsoft.com/office/powerpoint/2010/main" val="545830129"/>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a:extLst>
              <a:ext uri="{FF2B5EF4-FFF2-40B4-BE49-F238E27FC236}">
                <a16:creationId xmlns:a16="http://schemas.microsoft.com/office/drawing/2014/main" id="{18F11C8E-5663-44A7-A895-49829F49957E}"/>
              </a:ext>
            </a:extLst>
          </p:cNvPr>
          <p:cNvGraphicFramePr>
            <a:graphicFrameLocks noChangeAspect="1"/>
          </p:cNvGraphicFramePr>
          <p:nvPr>
            <p:extLst>
              <p:ext uri="{D42A27DB-BD31-4B8C-83A1-F6EECF244321}">
                <p14:modId xmlns:p14="http://schemas.microsoft.com/office/powerpoint/2010/main" val="3082808295"/>
              </p:ext>
            </p:extLst>
          </p:nvPr>
        </p:nvGraphicFramePr>
        <p:xfrm>
          <a:off x="-9986" y="0"/>
          <a:ext cx="12231966" cy="6905278"/>
        </p:xfrm>
        <a:graphic>
          <a:graphicData uri="http://schemas.openxmlformats.org/presentationml/2006/ole">
            <mc:AlternateContent xmlns:mc="http://schemas.openxmlformats.org/markup-compatibility/2006">
              <mc:Choice xmlns:v="urn:schemas-microsoft-com:vml" Requires="v">
                <p:oleObj r:id="rId2" imgW="18298080" imgH="10361880" progId="">
                  <p:embed/>
                </p:oleObj>
              </mc:Choice>
              <mc:Fallback>
                <p:oleObj r:id="rId2" imgW="18298080" imgH="10361880" progId="">
                  <p:embed/>
                  <p:pic>
                    <p:nvPicPr>
                      <p:cNvPr id="13" name="Object 12">
                        <a:extLst>
                          <a:ext uri="{FF2B5EF4-FFF2-40B4-BE49-F238E27FC236}">
                            <a16:creationId xmlns:a16="http://schemas.microsoft.com/office/drawing/2014/main" id="{2C875CD1-D4FF-46F2-87E8-12DAB8756A8C}"/>
                          </a:ext>
                        </a:extLst>
                      </p:cNvPr>
                      <p:cNvPicPr/>
                      <p:nvPr/>
                    </p:nvPicPr>
                    <p:blipFill>
                      <a:blip r:embed="rId3"/>
                      <a:stretch>
                        <a:fillRect/>
                      </a:stretch>
                    </p:blipFill>
                    <p:spPr>
                      <a:xfrm>
                        <a:off x="-9986" y="0"/>
                        <a:ext cx="12231966" cy="6905278"/>
                      </a:xfrm>
                      <a:prstGeom prst="rect">
                        <a:avLst/>
                      </a:prstGeom>
                    </p:spPr>
                  </p:pic>
                </p:oleObj>
              </mc:Fallback>
            </mc:AlternateContent>
          </a:graphicData>
        </a:graphic>
      </p:graphicFrame>
      <p:pic>
        <p:nvPicPr>
          <p:cNvPr id="6" name="Picture 5" descr="A picture containing person, tree, outdoor, red&#10;&#10;Description automatically generated">
            <a:extLst>
              <a:ext uri="{FF2B5EF4-FFF2-40B4-BE49-F238E27FC236}">
                <a16:creationId xmlns:a16="http://schemas.microsoft.com/office/drawing/2014/main" id="{D41A052A-31A6-4AC5-9000-87647B071782}"/>
              </a:ext>
            </a:extLst>
          </p:cNvPr>
          <p:cNvPicPr>
            <a:picLocks noChangeAspect="1"/>
          </p:cNvPicPr>
          <p:nvPr/>
        </p:nvPicPr>
        <p:blipFill rotWithShape="1">
          <a:blip r:embed="rId4">
            <a:extLst>
              <a:ext uri="{28A0092B-C50C-407E-A947-70E740481C1C}">
                <a14:useLocalDpi xmlns:a14="http://schemas.microsoft.com/office/drawing/2010/main" val="0"/>
              </a:ext>
            </a:extLst>
          </a:blip>
          <a:srcRect t="19861" r="35674"/>
          <a:stretch/>
        </p:blipFill>
        <p:spPr>
          <a:xfrm>
            <a:off x="3715849" y="-857374"/>
            <a:ext cx="8546097" cy="7762652"/>
          </a:xfrm>
          <a:prstGeom prst="rect">
            <a:avLst/>
          </a:prstGeom>
        </p:spPr>
      </p:pic>
      <p:sp>
        <p:nvSpPr>
          <p:cNvPr id="2" name="Title 1">
            <a:extLst>
              <a:ext uri="{FF2B5EF4-FFF2-40B4-BE49-F238E27FC236}">
                <a16:creationId xmlns:a16="http://schemas.microsoft.com/office/drawing/2014/main" id="{83EBBC66-4AD2-44B1-8350-03A8B8FB71D8}"/>
              </a:ext>
            </a:extLst>
          </p:cNvPr>
          <p:cNvSpPr>
            <a:spLocks noGrp="1"/>
          </p:cNvSpPr>
          <p:nvPr>
            <p:ph type="title"/>
          </p:nvPr>
        </p:nvSpPr>
        <p:spPr>
          <a:xfrm>
            <a:off x="29980" y="0"/>
            <a:ext cx="12192000" cy="1543987"/>
          </a:xfrm>
        </p:spPr>
        <p:txBody>
          <a:bodyPr>
            <a:normAutofit/>
          </a:bodyPr>
          <a:lstStyle/>
          <a:p>
            <a:pPr algn="ctr"/>
            <a:r>
              <a:rPr lang="en-US" sz="6000" dirty="0">
                <a:solidFill>
                  <a:srgbClr val="C00000"/>
                </a:solidFill>
                <a:effectLst>
                  <a:glow rad="254000">
                    <a:schemeClr val="bg1"/>
                  </a:glow>
                </a:effectLst>
              </a:rPr>
              <a:t>The LORD has tweeted for you to: </a:t>
            </a:r>
          </a:p>
        </p:txBody>
      </p:sp>
      <p:sp>
        <p:nvSpPr>
          <p:cNvPr id="3" name="Content Placeholder 2">
            <a:extLst>
              <a:ext uri="{FF2B5EF4-FFF2-40B4-BE49-F238E27FC236}">
                <a16:creationId xmlns:a16="http://schemas.microsoft.com/office/drawing/2014/main" id="{F6CDEDB7-FF24-404C-BC4F-BD792802911A}"/>
              </a:ext>
            </a:extLst>
          </p:cNvPr>
          <p:cNvSpPr>
            <a:spLocks noGrp="1"/>
          </p:cNvSpPr>
          <p:nvPr>
            <p:ph idx="1"/>
          </p:nvPr>
        </p:nvSpPr>
        <p:spPr>
          <a:xfrm>
            <a:off x="534648" y="1364105"/>
            <a:ext cx="10834255" cy="4632976"/>
          </a:xfrm>
        </p:spPr>
        <p:txBody>
          <a:bodyPr>
            <a:normAutofit/>
          </a:bodyPr>
          <a:lstStyle/>
          <a:p>
            <a:pPr>
              <a:lnSpc>
                <a:spcPct val="80000"/>
              </a:lnSpc>
            </a:pPr>
            <a:r>
              <a:rPr lang="en-US" sz="4400" dirty="0">
                <a:effectLst>
                  <a:glow rad="127000">
                    <a:schemeClr val="bg1"/>
                  </a:glow>
                </a:effectLst>
              </a:rPr>
              <a:t>Honor your SMART mom!</a:t>
            </a:r>
          </a:p>
          <a:p>
            <a:pPr>
              <a:lnSpc>
                <a:spcPct val="80000"/>
              </a:lnSpc>
            </a:pPr>
            <a:r>
              <a:rPr lang="en-US" sz="4400" dirty="0">
                <a:effectLst>
                  <a:glow rad="127000">
                    <a:schemeClr val="bg1"/>
                  </a:glow>
                </a:effectLst>
              </a:rPr>
              <a:t>Honor your KINDHEARTED mom!</a:t>
            </a:r>
          </a:p>
          <a:p>
            <a:pPr>
              <a:lnSpc>
                <a:spcPct val="80000"/>
              </a:lnSpc>
            </a:pPr>
            <a:endParaRPr lang="en-US" sz="4400" dirty="0">
              <a:effectLst>
                <a:glow rad="127000">
                  <a:schemeClr val="bg1"/>
                </a:glow>
              </a:effectLst>
            </a:endParaRPr>
          </a:p>
          <a:p>
            <a:pPr>
              <a:lnSpc>
                <a:spcPct val="80000"/>
              </a:lnSpc>
            </a:pPr>
            <a:endParaRPr lang="en-US" sz="4400" dirty="0">
              <a:effectLst>
                <a:glow rad="127000">
                  <a:schemeClr val="bg1"/>
                </a:glow>
              </a:effectLst>
            </a:endParaRPr>
          </a:p>
          <a:p>
            <a:pPr>
              <a:lnSpc>
                <a:spcPct val="80000"/>
              </a:lnSpc>
            </a:pPr>
            <a:endParaRPr lang="en-US" sz="4400" dirty="0">
              <a:effectLst>
                <a:glow rad="127000">
                  <a:schemeClr val="bg1"/>
                </a:glow>
              </a:effectLst>
            </a:endParaRPr>
          </a:p>
          <a:p>
            <a:pPr>
              <a:lnSpc>
                <a:spcPct val="80000"/>
              </a:lnSpc>
            </a:pPr>
            <a:endParaRPr lang="en-US" sz="4400" dirty="0">
              <a:effectLst>
                <a:glow rad="127000">
                  <a:schemeClr val="bg1"/>
                </a:glow>
              </a:effectLst>
            </a:endParaRPr>
          </a:p>
        </p:txBody>
      </p:sp>
    </p:spTree>
    <p:extLst>
      <p:ext uri="{BB962C8B-B14F-4D97-AF65-F5344CB8AC3E}">
        <p14:creationId xmlns:p14="http://schemas.microsoft.com/office/powerpoint/2010/main" val="3503455640"/>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a:extLst>
              <a:ext uri="{FF2B5EF4-FFF2-40B4-BE49-F238E27FC236}">
                <a16:creationId xmlns:a16="http://schemas.microsoft.com/office/drawing/2014/main" id="{18F11C8E-5663-44A7-A895-49829F49957E}"/>
              </a:ext>
            </a:extLst>
          </p:cNvPr>
          <p:cNvGraphicFramePr>
            <a:graphicFrameLocks noChangeAspect="1"/>
          </p:cNvGraphicFramePr>
          <p:nvPr/>
        </p:nvGraphicFramePr>
        <p:xfrm>
          <a:off x="-9986" y="0"/>
          <a:ext cx="12231966" cy="6905278"/>
        </p:xfrm>
        <a:graphic>
          <a:graphicData uri="http://schemas.openxmlformats.org/presentationml/2006/ole">
            <mc:AlternateContent xmlns:mc="http://schemas.openxmlformats.org/markup-compatibility/2006">
              <mc:Choice xmlns:v="urn:schemas-microsoft-com:vml" Requires="v">
                <p:oleObj r:id="rId2" imgW="18298080" imgH="10361880" progId="">
                  <p:embed/>
                </p:oleObj>
              </mc:Choice>
              <mc:Fallback>
                <p:oleObj r:id="rId2" imgW="18298080" imgH="10361880" progId="">
                  <p:embed/>
                  <p:pic>
                    <p:nvPicPr>
                      <p:cNvPr id="4" name="Object 3">
                        <a:extLst>
                          <a:ext uri="{FF2B5EF4-FFF2-40B4-BE49-F238E27FC236}">
                            <a16:creationId xmlns:a16="http://schemas.microsoft.com/office/drawing/2014/main" id="{18F11C8E-5663-44A7-A895-49829F49957E}"/>
                          </a:ext>
                        </a:extLst>
                      </p:cNvPr>
                      <p:cNvPicPr/>
                      <p:nvPr/>
                    </p:nvPicPr>
                    <p:blipFill>
                      <a:blip r:embed="rId3"/>
                      <a:stretch>
                        <a:fillRect/>
                      </a:stretch>
                    </p:blipFill>
                    <p:spPr>
                      <a:xfrm>
                        <a:off x="-9986" y="0"/>
                        <a:ext cx="12231966" cy="690527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83EBBC66-4AD2-44B1-8350-03A8B8FB71D8}"/>
              </a:ext>
            </a:extLst>
          </p:cNvPr>
          <p:cNvSpPr>
            <a:spLocks noGrp="1"/>
          </p:cNvSpPr>
          <p:nvPr>
            <p:ph type="title"/>
          </p:nvPr>
        </p:nvSpPr>
        <p:spPr>
          <a:xfrm>
            <a:off x="29980" y="0"/>
            <a:ext cx="12192000" cy="1543987"/>
          </a:xfrm>
        </p:spPr>
        <p:txBody>
          <a:bodyPr>
            <a:normAutofit/>
          </a:bodyPr>
          <a:lstStyle/>
          <a:p>
            <a:pPr algn="ctr"/>
            <a:r>
              <a:rPr lang="en-US" sz="6000" dirty="0">
                <a:solidFill>
                  <a:srgbClr val="C00000"/>
                </a:solidFill>
                <a:effectLst>
                  <a:glow rad="254000">
                    <a:schemeClr val="bg1"/>
                  </a:glow>
                </a:effectLst>
              </a:rPr>
              <a:t>The LORD has tweeted for you to: </a:t>
            </a:r>
          </a:p>
        </p:txBody>
      </p:sp>
      <p:sp>
        <p:nvSpPr>
          <p:cNvPr id="3" name="Content Placeholder 2">
            <a:extLst>
              <a:ext uri="{FF2B5EF4-FFF2-40B4-BE49-F238E27FC236}">
                <a16:creationId xmlns:a16="http://schemas.microsoft.com/office/drawing/2014/main" id="{F6CDEDB7-FF24-404C-BC4F-BD792802911A}"/>
              </a:ext>
            </a:extLst>
          </p:cNvPr>
          <p:cNvSpPr>
            <a:spLocks noGrp="1"/>
          </p:cNvSpPr>
          <p:nvPr>
            <p:ph idx="1"/>
          </p:nvPr>
        </p:nvSpPr>
        <p:spPr>
          <a:xfrm>
            <a:off x="534648" y="1364105"/>
            <a:ext cx="10834255" cy="4632976"/>
          </a:xfrm>
        </p:spPr>
        <p:txBody>
          <a:bodyPr>
            <a:normAutofit/>
          </a:bodyPr>
          <a:lstStyle/>
          <a:p>
            <a:pPr>
              <a:lnSpc>
                <a:spcPct val="80000"/>
              </a:lnSpc>
            </a:pPr>
            <a:r>
              <a:rPr lang="en-US" sz="4400" dirty="0">
                <a:effectLst>
                  <a:glow rad="127000">
                    <a:schemeClr val="bg1"/>
                  </a:glow>
                </a:effectLst>
              </a:rPr>
              <a:t>Honor your SMART mom!</a:t>
            </a:r>
          </a:p>
          <a:p>
            <a:pPr>
              <a:lnSpc>
                <a:spcPct val="80000"/>
              </a:lnSpc>
            </a:pPr>
            <a:r>
              <a:rPr lang="en-US" sz="4400" dirty="0">
                <a:effectLst>
                  <a:glow rad="127000">
                    <a:schemeClr val="bg1"/>
                  </a:glow>
                </a:effectLst>
              </a:rPr>
              <a:t>Honor your KINDHEARTED mom!</a:t>
            </a:r>
          </a:p>
          <a:p>
            <a:pPr>
              <a:lnSpc>
                <a:spcPct val="80000"/>
              </a:lnSpc>
            </a:pPr>
            <a:r>
              <a:rPr lang="en-US" sz="4400" dirty="0">
                <a:effectLst>
                  <a:glow rad="127000">
                    <a:schemeClr val="bg1"/>
                  </a:glow>
                </a:effectLst>
              </a:rPr>
              <a:t>Honor your CLASSY mom!</a:t>
            </a:r>
          </a:p>
          <a:p>
            <a:pPr>
              <a:lnSpc>
                <a:spcPct val="80000"/>
              </a:lnSpc>
            </a:pPr>
            <a:endParaRPr lang="en-US" sz="4400" dirty="0">
              <a:effectLst>
                <a:glow rad="127000">
                  <a:schemeClr val="bg1"/>
                </a:glow>
              </a:effectLst>
            </a:endParaRPr>
          </a:p>
        </p:txBody>
      </p:sp>
      <p:pic>
        <p:nvPicPr>
          <p:cNvPr id="5" name="Picture 4" descr="A person with long hair&#10;&#10;Description automatically generated with low confidence">
            <a:extLst>
              <a:ext uri="{FF2B5EF4-FFF2-40B4-BE49-F238E27FC236}">
                <a16:creationId xmlns:a16="http://schemas.microsoft.com/office/drawing/2014/main" id="{FE2544B7-9BF8-447C-B039-FF2CED803E15}"/>
              </a:ext>
            </a:extLst>
          </p:cNvPr>
          <p:cNvPicPr>
            <a:picLocks noChangeAspect="1"/>
          </p:cNvPicPr>
          <p:nvPr/>
        </p:nvPicPr>
        <p:blipFill rotWithShape="1">
          <a:blip r:embed="rId4">
            <a:extLst>
              <a:ext uri="{28A0092B-C50C-407E-A947-70E740481C1C}">
                <a14:useLocalDpi xmlns:a14="http://schemas.microsoft.com/office/drawing/2010/main" val="0"/>
              </a:ext>
            </a:extLst>
          </a:blip>
          <a:srcRect r="26382" b="18869"/>
          <a:stretch/>
        </p:blipFill>
        <p:spPr>
          <a:xfrm>
            <a:off x="3039286" y="0"/>
            <a:ext cx="9401778" cy="6905278"/>
          </a:xfrm>
          <a:prstGeom prst="rect">
            <a:avLst/>
          </a:prstGeom>
        </p:spPr>
      </p:pic>
      <p:pic>
        <p:nvPicPr>
          <p:cNvPr id="6" name="Picture 5" descr="A picture containing domestic cat&#10;&#10;Description automatically generated">
            <a:extLst>
              <a:ext uri="{FF2B5EF4-FFF2-40B4-BE49-F238E27FC236}">
                <a16:creationId xmlns:a16="http://schemas.microsoft.com/office/drawing/2014/main" id="{400E15CD-3F56-4152-836A-2C62084E8628}"/>
              </a:ext>
            </a:extLst>
          </p:cNvPr>
          <p:cNvPicPr>
            <a:picLocks noChangeAspect="1"/>
          </p:cNvPicPr>
          <p:nvPr/>
        </p:nvPicPr>
        <p:blipFill rotWithShape="1">
          <a:blip r:embed="rId5">
            <a:extLst>
              <a:ext uri="{28A0092B-C50C-407E-A947-70E740481C1C}">
                <a14:useLocalDpi xmlns:a14="http://schemas.microsoft.com/office/drawing/2010/main" val="0"/>
              </a:ext>
            </a:extLst>
          </a:blip>
          <a:srcRect l="38464" t="30702" r="45635" b="44639"/>
          <a:stretch/>
        </p:blipFill>
        <p:spPr>
          <a:xfrm>
            <a:off x="7933951" y="2529605"/>
            <a:ext cx="2030755" cy="2098798"/>
          </a:xfrm>
          <a:prstGeom prst="rect">
            <a:avLst/>
          </a:prstGeom>
        </p:spPr>
      </p:pic>
    </p:spTree>
    <p:extLst>
      <p:ext uri="{BB962C8B-B14F-4D97-AF65-F5344CB8AC3E}">
        <p14:creationId xmlns:p14="http://schemas.microsoft.com/office/powerpoint/2010/main" val="2879989750"/>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xit" presetSubtype="10" fill="hold" nodeType="clickEffect">
                                  <p:stCondLst>
                                    <p:cond delay="0"/>
                                  </p:stCondLst>
                                  <p:childTnLst>
                                    <p:animEffect transition="out" filter="randombar(horizontal)">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a:extLst>
              <a:ext uri="{FF2B5EF4-FFF2-40B4-BE49-F238E27FC236}">
                <a16:creationId xmlns:a16="http://schemas.microsoft.com/office/drawing/2014/main" id="{18F11C8E-5663-44A7-A895-49829F49957E}"/>
              </a:ext>
            </a:extLst>
          </p:cNvPr>
          <p:cNvGraphicFramePr>
            <a:graphicFrameLocks noChangeAspect="1"/>
          </p:cNvGraphicFramePr>
          <p:nvPr/>
        </p:nvGraphicFramePr>
        <p:xfrm>
          <a:off x="-9986" y="0"/>
          <a:ext cx="12231966" cy="6905278"/>
        </p:xfrm>
        <a:graphic>
          <a:graphicData uri="http://schemas.openxmlformats.org/presentationml/2006/ole">
            <mc:AlternateContent xmlns:mc="http://schemas.openxmlformats.org/markup-compatibility/2006">
              <mc:Choice xmlns:v="urn:schemas-microsoft-com:vml" Requires="v">
                <p:oleObj r:id="rId2" imgW="18298080" imgH="10361880" progId="">
                  <p:embed/>
                </p:oleObj>
              </mc:Choice>
              <mc:Fallback>
                <p:oleObj r:id="rId2" imgW="18298080" imgH="10361880" progId="">
                  <p:embed/>
                  <p:pic>
                    <p:nvPicPr>
                      <p:cNvPr id="4" name="Object 3">
                        <a:extLst>
                          <a:ext uri="{FF2B5EF4-FFF2-40B4-BE49-F238E27FC236}">
                            <a16:creationId xmlns:a16="http://schemas.microsoft.com/office/drawing/2014/main" id="{18F11C8E-5663-44A7-A895-49829F49957E}"/>
                          </a:ext>
                        </a:extLst>
                      </p:cNvPr>
                      <p:cNvPicPr/>
                      <p:nvPr/>
                    </p:nvPicPr>
                    <p:blipFill>
                      <a:blip r:embed="rId3"/>
                      <a:stretch>
                        <a:fillRect/>
                      </a:stretch>
                    </p:blipFill>
                    <p:spPr>
                      <a:xfrm>
                        <a:off x="-9986" y="0"/>
                        <a:ext cx="12231966" cy="6905278"/>
                      </a:xfrm>
                      <a:prstGeom prst="rect">
                        <a:avLst/>
                      </a:prstGeom>
                    </p:spPr>
                  </p:pic>
                </p:oleObj>
              </mc:Fallback>
            </mc:AlternateContent>
          </a:graphicData>
        </a:graphic>
      </p:graphicFrame>
      <p:pic>
        <p:nvPicPr>
          <p:cNvPr id="5" name="Picture 4" descr="A picture containing person, white&#10;&#10;Description automatically generated">
            <a:extLst>
              <a:ext uri="{FF2B5EF4-FFF2-40B4-BE49-F238E27FC236}">
                <a16:creationId xmlns:a16="http://schemas.microsoft.com/office/drawing/2014/main" id="{ECB514FC-E23C-4C97-AEC4-5CD6574B1AAE}"/>
              </a:ext>
            </a:extLst>
          </p:cNvPr>
          <p:cNvPicPr>
            <a:picLocks noChangeAspect="1"/>
          </p:cNvPicPr>
          <p:nvPr/>
        </p:nvPicPr>
        <p:blipFill rotWithShape="1">
          <a:blip r:embed="rId4">
            <a:extLst>
              <a:ext uri="{28A0092B-C50C-407E-A947-70E740481C1C}">
                <a14:useLocalDpi xmlns:a14="http://schemas.microsoft.com/office/drawing/2010/main" val="0"/>
              </a:ext>
            </a:extLst>
          </a:blip>
          <a:srcRect t="11733" b="6875"/>
          <a:stretch/>
        </p:blipFill>
        <p:spPr>
          <a:xfrm>
            <a:off x="7704935" y="569626"/>
            <a:ext cx="4557011" cy="6616850"/>
          </a:xfrm>
          <a:prstGeom prst="rect">
            <a:avLst/>
          </a:prstGeom>
        </p:spPr>
      </p:pic>
      <p:sp>
        <p:nvSpPr>
          <p:cNvPr id="2" name="Title 1">
            <a:extLst>
              <a:ext uri="{FF2B5EF4-FFF2-40B4-BE49-F238E27FC236}">
                <a16:creationId xmlns:a16="http://schemas.microsoft.com/office/drawing/2014/main" id="{83EBBC66-4AD2-44B1-8350-03A8B8FB71D8}"/>
              </a:ext>
            </a:extLst>
          </p:cNvPr>
          <p:cNvSpPr>
            <a:spLocks noGrp="1"/>
          </p:cNvSpPr>
          <p:nvPr>
            <p:ph type="title"/>
          </p:nvPr>
        </p:nvSpPr>
        <p:spPr>
          <a:xfrm>
            <a:off x="29980" y="0"/>
            <a:ext cx="12192000" cy="1543987"/>
          </a:xfrm>
        </p:spPr>
        <p:txBody>
          <a:bodyPr>
            <a:normAutofit/>
          </a:bodyPr>
          <a:lstStyle/>
          <a:p>
            <a:pPr algn="ctr"/>
            <a:r>
              <a:rPr lang="en-US" sz="6000" dirty="0">
                <a:solidFill>
                  <a:srgbClr val="C00000"/>
                </a:solidFill>
                <a:effectLst>
                  <a:glow rad="254000">
                    <a:schemeClr val="bg1"/>
                  </a:glow>
                </a:effectLst>
              </a:rPr>
              <a:t>The LORD has tweeted for you to: </a:t>
            </a:r>
          </a:p>
        </p:txBody>
      </p:sp>
      <p:sp>
        <p:nvSpPr>
          <p:cNvPr id="3" name="Content Placeholder 2">
            <a:extLst>
              <a:ext uri="{FF2B5EF4-FFF2-40B4-BE49-F238E27FC236}">
                <a16:creationId xmlns:a16="http://schemas.microsoft.com/office/drawing/2014/main" id="{F6CDEDB7-FF24-404C-BC4F-BD792802911A}"/>
              </a:ext>
            </a:extLst>
          </p:cNvPr>
          <p:cNvSpPr>
            <a:spLocks noGrp="1"/>
          </p:cNvSpPr>
          <p:nvPr>
            <p:ph idx="1"/>
          </p:nvPr>
        </p:nvSpPr>
        <p:spPr>
          <a:xfrm>
            <a:off x="534648" y="1364105"/>
            <a:ext cx="10834255" cy="4632976"/>
          </a:xfrm>
        </p:spPr>
        <p:txBody>
          <a:bodyPr>
            <a:normAutofit/>
          </a:bodyPr>
          <a:lstStyle/>
          <a:p>
            <a:pPr>
              <a:lnSpc>
                <a:spcPct val="80000"/>
              </a:lnSpc>
            </a:pPr>
            <a:r>
              <a:rPr lang="en-US" sz="4400" dirty="0">
                <a:effectLst>
                  <a:glow rad="127000">
                    <a:schemeClr val="bg1"/>
                  </a:glow>
                </a:effectLst>
              </a:rPr>
              <a:t>Honor your SMART mom!</a:t>
            </a:r>
          </a:p>
          <a:p>
            <a:pPr>
              <a:lnSpc>
                <a:spcPct val="80000"/>
              </a:lnSpc>
            </a:pPr>
            <a:r>
              <a:rPr lang="en-US" sz="4400" dirty="0">
                <a:effectLst>
                  <a:glow rad="127000">
                    <a:schemeClr val="bg1"/>
                  </a:glow>
                </a:effectLst>
              </a:rPr>
              <a:t>Honor your KINDHEARTED mom!</a:t>
            </a:r>
          </a:p>
          <a:p>
            <a:pPr>
              <a:lnSpc>
                <a:spcPct val="80000"/>
              </a:lnSpc>
            </a:pPr>
            <a:r>
              <a:rPr lang="en-US" sz="4400" dirty="0">
                <a:effectLst>
                  <a:glow rad="127000">
                    <a:schemeClr val="bg1"/>
                  </a:glow>
                </a:effectLst>
              </a:rPr>
              <a:t>Honor your CLASSY mom!</a:t>
            </a:r>
          </a:p>
          <a:p>
            <a:pPr>
              <a:lnSpc>
                <a:spcPct val="80000"/>
              </a:lnSpc>
            </a:pPr>
            <a:r>
              <a:rPr lang="en-US" sz="4400" dirty="0">
                <a:effectLst>
                  <a:glow rad="127000">
                    <a:schemeClr val="bg1"/>
                  </a:glow>
                </a:effectLst>
              </a:rPr>
              <a:t>Honor your WISE mom!</a:t>
            </a:r>
          </a:p>
          <a:p>
            <a:pPr>
              <a:lnSpc>
                <a:spcPct val="80000"/>
              </a:lnSpc>
            </a:pPr>
            <a:endParaRPr lang="en-US" sz="4400" dirty="0">
              <a:effectLst>
                <a:glow rad="127000">
                  <a:schemeClr val="bg1"/>
                </a:glow>
              </a:effectLst>
            </a:endParaRPr>
          </a:p>
        </p:txBody>
      </p:sp>
    </p:spTree>
    <p:extLst>
      <p:ext uri="{BB962C8B-B14F-4D97-AF65-F5344CB8AC3E}">
        <p14:creationId xmlns:p14="http://schemas.microsoft.com/office/powerpoint/2010/main" val="2937017564"/>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a:extLst>
              <a:ext uri="{FF2B5EF4-FFF2-40B4-BE49-F238E27FC236}">
                <a16:creationId xmlns:a16="http://schemas.microsoft.com/office/drawing/2014/main" id="{18F11C8E-5663-44A7-A895-49829F49957E}"/>
              </a:ext>
            </a:extLst>
          </p:cNvPr>
          <p:cNvGraphicFramePr>
            <a:graphicFrameLocks noChangeAspect="1"/>
          </p:cNvGraphicFramePr>
          <p:nvPr/>
        </p:nvGraphicFramePr>
        <p:xfrm>
          <a:off x="-9986" y="0"/>
          <a:ext cx="12231966" cy="6905278"/>
        </p:xfrm>
        <a:graphic>
          <a:graphicData uri="http://schemas.openxmlformats.org/presentationml/2006/ole">
            <mc:AlternateContent xmlns:mc="http://schemas.openxmlformats.org/markup-compatibility/2006">
              <mc:Choice xmlns:v="urn:schemas-microsoft-com:vml" Requires="v">
                <p:oleObj r:id="rId2" imgW="18298080" imgH="10361880" progId="">
                  <p:embed/>
                </p:oleObj>
              </mc:Choice>
              <mc:Fallback>
                <p:oleObj r:id="rId2" imgW="18298080" imgH="10361880" progId="">
                  <p:embed/>
                  <p:pic>
                    <p:nvPicPr>
                      <p:cNvPr id="4" name="Object 3">
                        <a:extLst>
                          <a:ext uri="{FF2B5EF4-FFF2-40B4-BE49-F238E27FC236}">
                            <a16:creationId xmlns:a16="http://schemas.microsoft.com/office/drawing/2014/main" id="{18F11C8E-5663-44A7-A895-49829F49957E}"/>
                          </a:ext>
                        </a:extLst>
                      </p:cNvPr>
                      <p:cNvPicPr/>
                      <p:nvPr/>
                    </p:nvPicPr>
                    <p:blipFill>
                      <a:blip r:embed="rId3"/>
                      <a:stretch>
                        <a:fillRect/>
                      </a:stretch>
                    </p:blipFill>
                    <p:spPr>
                      <a:xfrm>
                        <a:off x="-9986" y="0"/>
                        <a:ext cx="12231966" cy="6905278"/>
                      </a:xfrm>
                      <a:prstGeom prst="rect">
                        <a:avLst/>
                      </a:prstGeom>
                    </p:spPr>
                  </p:pic>
                </p:oleObj>
              </mc:Fallback>
            </mc:AlternateContent>
          </a:graphicData>
        </a:graphic>
      </p:graphicFrame>
      <p:pic>
        <p:nvPicPr>
          <p:cNvPr id="5" name="Picture 4" descr="A person and person smiling&#10;&#10;Description automatically generated with low confidence">
            <a:extLst>
              <a:ext uri="{FF2B5EF4-FFF2-40B4-BE49-F238E27FC236}">
                <a16:creationId xmlns:a16="http://schemas.microsoft.com/office/drawing/2014/main" id="{C658173A-860B-4E5C-BCBE-FBDBEED86320}"/>
              </a:ext>
            </a:extLst>
          </p:cNvPr>
          <p:cNvPicPr>
            <a:picLocks noChangeAspect="1"/>
          </p:cNvPicPr>
          <p:nvPr/>
        </p:nvPicPr>
        <p:blipFill rotWithShape="1">
          <a:blip r:embed="rId4">
            <a:extLst>
              <a:ext uri="{28A0092B-C50C-407E-A947-70E740481C1C}">
                <a14:useLocalDpi xmlns:a14="http://schemas.microsoft.com/office/drawing/2010/main" val="0"/>
              </a:ext>
            </a:extLst>
          </a:blip>
          <a:srcRect r="22754"/>
          <a:stretch/>
        </p:blipFill>
        <p:spPr>
          <a:xfrm>
            <a:off x="4906254" y="-794479"/>
            <a:ext cx="8103303" cy="7867670"/>
          </a:xfrm>
          <a:prstGeom prst="rect">
            <a:avLst/>
          </a:prstGeom>
        </p:spPr>
      </p:pic>
      <p:sp>
        <p:nvSpPr>
          <p:cNvPr id="2" name="Title 1">
            <a:extLst>
              <a:ext uri="{FF2B5EF4-FFF2-40B4-BE49-F238E27FC236}">
                <a16:creationId xmlns:a16="http://schemas.microsoft.com/office/drawing/2014/main" id="{83EBBC66-4AD2-44B1-8350-03A8B8FB71D8}"/>
              </a:ext>
            </a:extLst>
          </p:cNvPr>
          <p:cNvSpPr>
            <a:spLocks noGrp="1"/>
          </p:cNvSpPr>
          <p:nvPr>
            <p:ph type="title"/>
          </p:nvPr>
        </p:nvSpPr>
        <p:spPr>
          <a:xfrm>
            <a:off x="29980" y="0"/>
            <a:ext cx="12192000" cy="1543987"/>
          </a:xfrm>
        </p:spPr>
        <p:txBody>
          <a:bodyPr>
            <a:normAutofit/>
          </a:bodyPr>
          <a:lstStyle/>
          <a:p>
            <a:pPr algn="ctr"/>
            <a:r>
              <a:rPr lang="en-US" sz="6000" dirty="0">
                <a:solidFill>
                  <a:srgbClr val="C00000"/>
                </a:solidFill>
                <a:effectLst>
                  <a:glow rad="254000">
                    <a:schemeClr val="bg1"/>
                  </a:glow>
                </a:effectLst>
              </a:rPr>
              <a:t>The LORD has tweeted for you to: </a:t>
            </a:r>
          </a:p>
        </p:txBody>
      </p:sp>
      <p:sp>
        <p:nvSpPr>
          <p:cNvPr id="3" name="Content Placeholder 2">
            <a:extLst>
              <a:ext uri="{FF2B5EF4-FFF2-40B4-BE49-F238E27FC236}">
                <a16:creationId xmlns:a16="http://schemas.microsoft.com/office/drawing/2014/main" id="{F6CDEDB7-FF24-404C-BC4F-BD792802911A}"/>
              </a:ext>
            </a:extLst>
          </p:cNvPr>
          <p:cNvSpPr>
            <a:spLocks noGrp="1"/>
          </p:cNvSpPr>
          <p:nvPr>
            <p:ph idx="1"/>
          </p:nvPr>
        </p:nvSpPr>
        <p:spPr>
          <a:xfrm>
            <a:off x="534648" y="1364105"/>
            <a:ext cx="10834255" cy="4632976"/>
          </a:xfrm>
        </p:spPr>
        <p:txBody>
          <a:bodyPr>
            <a:normAutofit/>
          </a:bodyPr>
          <a:lstStyle/>
          <a:p>
            <a:pPr>
              <a:lnSpc>
                <a:spcPct val="80000"/>
              </a:lnSpc>
            </a:pPr>
            <a:r>
              <a:rPr lang="en-US" sz="4400" dirty="0">
                <a:effectLst>
                  <a:glow rad="127000">
                    <a:schemeClr val="bg1"/>
                  </a:glow>
                </a:effectLst>
              </a:rPr>
              <a:t>Honor your SMART mom!</a:t>
            </a:r>
          </a:p>
          <a:p>
            <a:pPr>
              <a:lnSpc>
                <a:spcPct val="80000"/>
              </a:lnSpc>
            </a:pPr>
            <a:r>
              <a:rPr lang="en-US" sz="4400" dirty="0">
                <a:effectLst>
                  <a:glow rad="127000">
                    <a:schemeClr val="bg1"/>
                  </a:glow>
                </a:effectLst>
              </a:rPr>
              <a:t>Honor your KINDHEARTED mom!</a:t>
            </a:r>
          </a:p>
          <a:p>
            <a:pPr>
              <a:lnSpc>
                <a:spcPct val="80000"/>
              </a:lnSpc>
            </a:pPr>
            <a:r>
              <a:rPr lang="en-US" sz="4400" dirty="0">
                <a:effectLst>
                  <a:glow rad="127000">
                    <a:schemeClr val="bg1"/>
                  </a:glow>
                </a:effectLst>
              </a:rPr>
              <a:t>Honor your CLASSY mom!</a:t>
            </a:r>
          </a:p>
          <a:p>
            <a:pPr>
              <a:lnSpc>
                <a:spcPct val="80000"/>
              </a:lnSpc>
            </a:pPr>
            <a:r>
              <a:rPr lang="en-US" sz="4400" dirty="0">
                <a:effectLst>
                  <a:glow rad="127000">
                    <a:schemeClr val="bg1"/>
                  </a:glow>
                </a:effectLst>
              </a:rPr>
              <a:t>Honor your WISE mom!</a:t>
            </a:r>
          </a:p>
          <a:p>
            <a:pPr>
              <a:lnSpc>
                <a:spcPct val="80000"/>
              </a:lnSpc>
            </a:pPr>
            <a:r>
              <a:rPr lang="en-US" sz="4400" dirty="0">
                <a:effectLst>
                  <a:glow rad="127000">
                    <a:schemeClr val="bg1"/>
                  </a:glow>
                </a:effectLst>
              </a:rPr>
              <a:t>Honor your GRANDMA!</a:t>
            </a:r>
          </a:p>
          <a:p>
            <a:pPr>
              <a:lnSpc>
                <a:spcPct val="80000"/>
              </a:lnSpc>
            </a:pPr>
            <a:endParaRPr lang="en-US" sz="4400" dirty="0">
              <a:effectLst>
                <a:glow rad="127000">
                  <a:schemeClr val="bg1"/>
                </a:glow>
              </a:effectLst>
            </a:endParaRPr>
          </a:p>
          <a:p>
            <a:pPr>
              <a:lnSpc>
                <a:spcPct val="80000"/>
              </a:lnSpc>
            </a:pPr>
            <a:endParaRPr lang="en-US" sz="4400" dirty="0">
              <a:effectLst>
                <a:glow rad="127000">
                  <a:schemeClr val="bg1"/>
                </a:glow>
              </a:effectLst>
            </a:endParaRPr>
          </a:p>
          <a:p>
            <a:pPr>
              <a:lnSpc>
                <a:spcPct val="80000"/>
              </a:lnSpc>
            </a:pPr>
            <a:endParaRPr lang="en-US" sz="4400" dirty="0">
              <a:effectLst>
                <a:glow rad="127000">
                  <a:schemeClr val="bg1"/>
                </a:glow>
              </a:effectLst>
            </a:endParaRPr>
          </a:p>
          <a:p>
            <a:pPr>
              <a:lnSpc>
                <a:spcPct val="80000"/>
              </a:lnSpc>
            </a:pPr>
            <a:endParaRPr lang="en-US" sz="4400" dirty="0">
              <a:effectLst>
                <a:glow rad="127000">
                  <a:schemeClr val="bg1"/>
                </a:glow>
              </a:effectLst>
            </a:endParaRPr>
          </a:p>
        </p:txBody>
      </p:sp>
    </p:spTree>
    <p:extLst>
      <p:ext uri="{BB962C8B-B14F-4D97-AF65-F5344CB8AC3E}">
        <p14:creationId xmlns:p14="http://schemas.microsoft.com/office/powerpoint/2010/main" val="1701386992"/>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a:extLst>
              <a:ext uri="{FF2B5EF4-FFF2-40B4-BE49-F238E27FC236}">
                <a16:creationId xmlns:a16="http://schemas.microsoft.com/office/drawing/2014/main" id="{18F11C8E-5663-44A7-A895-49829F49957E}"/>
              </a:ext>
            </a:extLst>
          </p:cNvPr>
          <p:cNvGraphicFramePr>
            <a:graphicFrameLocks noChangeAspect="1"/>
          </p:cNvGraphicFramePr>
          <p:nvPr/>
        </p:nvGraphicFramePr>
        <p:xfrm>
          <a:off x="-9986" y="0"/>
          <a:ext cx="12231966" cy="6905278"/>
        </p:xfrm>
        <a:graphic>
          <a:graphicData uri="http://schemas.openxmlformats.org/presentationml/2006/ole">
            <mc:AlternateContent xmlns:mc="http://schemas.openxmlformats.org/markup-compatibility/2006">
              <mc:Choice xmlns:v="urn:schemas-microsoft-com:vml" Requires="v">
                <p:oleObj r:id="rId2" imgW="18298080" imgH="10361880" progId="">
                  <p:embed/>
                </p:oleObj>
              </mc:Choice>
              <mc:Fallback>
                <p:oleObj r:id="rId2" imgW="18298080" imgH="10361880" progId="">
                  <p:embed/>
                  <p:pic>
                    <p:nvPicPr>
                      <p:cNvPr id="4" name="Object 3">
                        <a:extLst>
                          <a:ext uri="{FF2B5EF4-FFF2-40B4-BE49-F238E27FC236}">
                            <a16:creationId xmlns:a16="http://schemas.microsoft.com/office/drawing/2014/main" id="{18F11C8E-5663-44A7-A895-49829F49957E}"/>
                          </a:ext>
                        </a:extLst>
                      </p:cNvPr>
                      <p:cNvPicPr/>
                      <p:nvPr/>
                    </p:nvPicPr>
                    <p:blipFill>
                      <a:blip r:embed="rId3"/>
                      <a:stretch>
                        <a:fillRect/>
                      </a:stretch>
                    </p:blipFill>
                    <p:spPr>
                      <a:xfrm>
                        <a:off x="-9986" y="0"/>
                        <a:ext cx="12231966" cy="6905278"/>
                      </a:xfrm>
                      <a:prstGeom prst="rect">
                        <a:avLst/>
                      </a:prstGeom>
                    </p:spPr>
                  </p:pic>
                </p:oleObj>
              </mc:Fallback>
            </mc:AlternateContent>
          </a:graphicData>
        </a:graphic>
      </p:graphicFrame>
      <p:pic>
        <p:nvPicPr>
          <p:cNvPr id="6" name="Picture 5" descr="A person smiling at the camera&#10;&#10;Description automatically generated with low confidence">
            <a:extLst>
              <a:ext uri="{FF2B5EF4-FFF2-40B4-BE49-F238E27FC236}">
                <a16:creationId xmlns:a16="http://schemas.microsoft.com/office/drawing/2014/main" id="{45CB2AE5-A840-4C54-9BB2-EF02A409E2B9}"/>
              </a:ext>
            </a:extLst>
          </p:cNvPr>
          <p:cNvPicPr>
            <a:picLocks noChangeAspect="1"/>
          </p:cNvPicPr>
          <p:nvPr/>
        </p:nvPicPr>
        <p:blipFill rotWithShape="1">
          <a:blip r:embed="rId4">
            <a:extLst>
              <a:ext uri="{28A0092B-C50C-407E-A947-70E740481C1C}">
                <a14:useLocalDpi xmlns:a14="http://schemas.microsoft.com/office/drawing/2010/main" val="0"/>
              </a:ext>
            </a:extLst>
          </a:blip>
          <a:srcRect t="8844" r="33039" b="40043"/>
          <a:stretch/>
        </p:blipFill>
        <p:spPr>
          <a:xfrm>
            <a:off x="5943601" y="997764"/>
            <a:ext cx="6278380" cy="5907514"/>
          </a:xfrm>
          <a:prstGeom prst="rect">
            <a:avLst/>
          </a:prstGeom>
        </p:spPr>
      </p:pic>
      <p:pic>
        <p:nvPicPr>
          <p:cNvPr id="7" name="Picture 6" descr="A close up of a logo&#10;&#10;Description automatically generated">
            <a:extLst>
              <a:ext uri="{FF2B5EF4-FFF2-40B4-BE49-F238E27FC236}">
                <a16:creationId xmlns:a16="http://schemas.microsoft.com/office/drawing/2014/main" id="{ED5F4588-D79C-427E-851A-1337F0972810}"/>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28000" contrast="30000"/>
                    </a14:imgEffect>
                  </a14:imgLayer>
                </a14:imgProps>
              </a:ext>
              <a:ext uri="{28A0092B-C50C-407E-A947-70E740481C1C}">
                <a14:useLocalDpi xmlns:a14="http://schemas.microsoft.com/office/drawing/2010/main" val="0"/>
              </a:ext>
            </a:extLst>
          </a:blip>
          <a:stretch>
            <a:fillRect/>
          </a:stretch>
        </p:blipFill>
        <p:spPr>
          <a:xfrm rot="424183">
            <a:off x="10996315" y="5012504"/>
            <a:ext cx="780614" cy="377821"/>
          </a:xfrm>
          <a:prstGeom prst="rect">
            <a:avLst/>
          </a:prstGeom>
          <a:effectLst>
            <a:outerShdw blurRad="50800" dist="152400" dir="2700000" algn="ctr" rotWithShape="0">
              <a:schemeClr val="tx1">
                <a:alpha val="29000"/>
              </a:schemeClr>
            </a:outerShdw>
          </a:effectLst>
        </p:spPr>
      </p:pic>
      <p:sp>
        <p:nvSpPr>
          <p:cNvPr id="2" name="Title 1">
            <a:extLst>
              <a:ext uri="{FF2B5EF4-FFF2-40B4-BE49-F238E27FC236}">
                <a16:creationId xmlns:a16="http://schemas.microsoft.com/office/drawing/2014/main" id="{83EBBC66-4AD2-44B1-8350-03A8B8FB71D8}"/>
              </a:ext>
            </a:extLst>
          </p:cNvPr>
          <p:cNvSpPr>
            <a:spLocks noGrp="1"/>
          </p:cNvSpPr>
          <p:nvPr>
            <p:ph type="title"/>
          </p:nvPr>
        </p:nvSpPr>
        <p:spPr>
          <a:xfrm>
            <a:off x="29980" y="0"/>
            <a:ext cx="12192000" cy="1543987"/>
          </a:xfrm>
        </p:spPr>
        <p:txBody>
          <a:bodyPr>
            <a:normAutofit/>
          </a:bodyPr>
          <a:lstStyle/>
          <a:p>
            <a:pPr algn="ctr"/>
            <a:r>
              <a:rPr lang="en-US" sz="6000" dirty="0">
                <a:solidFill>
                  <a:srgbClr val="C00000"/>
                </a:solidFill>
                <a:effectLst>
                  <a:glow rad="254000">
                    <a:schemeClr val="bg1"/>
                  </a:glow>
                </a:effectLst>
              </a:rPr>
              <a:t>The LORD has tweeted for you to: </a:t>
            </a:r>
          </a:p>
        </p:txBody>
      </p:sp>
      <p:sp>
        <p:nvSpPr>
          <p:cNvPr id="3" name="Content Placeholder 2">
            <a:extLst>
              <a:ext uri="{FF2B5EF4-FFF2-40B4-BE49-F238E27FC236}">
                <a16:creationId xmlns:a16="http://schemas.microsoft.com/office/drawing/2014/main" id="{F6CDEDB7-FF24-404C-BC4F-BD792802911A}"/>
              </a:ext>
            </a:extLst>
          </p:cNvPr>
          <p:cNvSpPr>
            <a:spLocks noGrp="1"/>
          </p:cNvSpPr>
          <p:nvPr>
            <p:ph idx="1"/>
          </p:nvPr>
        </p:nvSpPr>
        <p:spPr>
          <a:xfrm>
            <a:off x="534648" y="1364105"/>
            <a:ext cx="10834255" cy="4632976"/>
          </a:xfrm>
        </p:spPr>
        <p:txBody>
          <a:bodyPr>
            <a:normAutofit/>
          </a:bodyPr>
          <a:lstStyle/>
          <a:p>
            <a:pPr>
              <a:lnSpc>
                <a:spcPct val="80000"/>
              </a:lnSpc>
            </a:pPr>
            <a:r>
              <a:rPr lang="en-US" sz="4400" dirty="0">
                <a:effectLst>
                  <a:glow rad="127000">
                    <a:schemeClr val="bg1"/>
                  </a:glow>
                </a:effectLst>
              </a:rPr>
              <a:t>Honor your SMART mom!</a:t>
            </a:r>
          </a:p>
          <a:p>
            <a:pPr>
              <a:lnSpc>
                <a:spcPct val="80000"/>
              </a:lnSpc>
            </a:pPr>
            <a:r>
              <a:rPr lang="en-US" sz="4400" dirty="0">
                <a:effectLst>
                  <a:glow rad="127000">
                    <a:schemeClr val="bg1"/>
                  </a:glow>
                </a:effectLst>
              </a:rPr>
              <a:t>Honor your KINDHEARTED mom!</a:t>
            </a:r>
          </a:p>
          <a:p>
            <a:pPr>
              <a:lnSpc>
                <a:spcPct val="80000"/>
              </a:lnSpc>
            </a:pPr>
            <a:r>
              <a:rPr lang="en-US" sz="4400" dirty="0">
                <a:effectLst>
                  <a:glow rad="127000">
                    <a:schemeClr val="bg1"/>
                  </a:glow>
                </a:effectLst>
              </a:rPr>
              <a:t>Honor your CLASSY mom!</a:t>
            </a:r>
          </a:p>
          <a:p>
            <a:pPr>
              <a:lnSpc>
                <a:spcPct val="80000"/>
              </a:lnSpc>
            </a:pPr>
            <a:r>
              <a:rPr lang="en-US" sz="4400" dirty="0">
                <a:effectLst>
                  <a:glow rad="127000">
                    <a:schemeClr val="bg1"/>
                  </a:glow>
                </a:effectLst>
              </a:rPr>
              <a:t>Honor your WISE mom!</a:t>
            </a:r>
          </a:p>
          <a:p>
            <a:pPr>
              <a:lnSpc>
                <a:spcPct val="80000"/>
              </a:lnSpc>
            </a:pPr>
            <a:r>
              <a:rPr lang="en-US" sz="4400" dirty="0">
                <a:effectLst>
                  <a:glow rad="127000">
                    <a:schemeClr val="bg1"/>
                  </a:glow>
                </a:effectLst>
              </a:rPr>
              <a:t>Honor your GRANDMA!</a:t>
            </a:r>
          </a:p>
          <a:p>
            <a:pPr>
              <a:lnSpc>
                <a:spcPct val="80000"/>
              </a:lnSpc>
            </a:pPr>
            <a:r>
              <a:rPr lang="en-US" sz="4400" dirty="0">
                <a:effectLst>
                  <a:glow rad="127000">
                    <a:schemeClr val="bg1"/>
                  </a:glow>
                </a:effectLst>
              </a:rPr>
              <a:t>Honor your AMAZING mom!</a:t>
            </a:r>
          </a:p>
          <a:p>
            <a:pPr>
              <a:lnSpc>
                <a:spcPct val="80000"/>
              </a:lnSpc>
            </a:pPr>
            <a:endParaRPr lang="en-US" sz="4400" dirty="0">
              <a:effectLst>
                <a:glow rad="127000">
                  <a:schemeClr val="bg1"/>
                </a:glow>
              </a:effectLst>
            </a:endParaRPr>
          </a:p>
          <a:p>
            <a:pPr>
              <a:lnSpc>
                <a:spcPct val="80000"/>
              </a:lnSpc>
            </a:pPr>
            <a:endParaRPr lang="en-US" sz="4400" dirty="0">
              <a:effectLst>
                <a:glow rad="127000">
                  <a:schemeClr val="bg1"/>
                </a:glow>
              </a:effectLst>
            </a:endParaRPr>
          </a:p>
          <a:p>
            <a:pPr>
              <a:lnSpc>
                <a:spcPct val="80000"/>
              </a:lnSpc>
            </a:pPr>
            <a:endParaRPr lang="en-US" sz="4400" dirty="0">
              <a:effectLst>
                <a:glow rad="127000">
                  <a:schemeClr val="bg1"/>
                </a:glow>
              </a:effectLst>
            </a:endParaRPr>
          </a:p>
          <a:p>
            <a:pPr>
              <a:lnSpc>
                <a:spcPct val="80000"/>
              </a:lnSpc>
            </a:pPr>
            <a:endParaRPr lang="en-US" sz="4400" dirty="0">
              <a:effectLst>
                <a:glow rad="127000">
                  <a:schemeClr val="bg1"/>
                </a:glow>
              </a:effectLst>
            </a:endParaRPr>
          </a:p>
        </p:txBody>
      </p:sp>
    </p:spTree>
    <p:extLst>
      <p:ext uri="{BB962C8B-B14F-4D97-AF65-F5344CB8AC3E}">
        <p14:creationId xmlns:p14="http://schemas.microsoft.com/office/powerpoint/2010/main" val="628369741"/>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a:extLst>
              <a:ext uri="{FF2B5EF4-FFF2-40B4-BE49-F238E27FC236}">
                <a16:creationId xmlns:a16="http://schemas.microsoft.com/office/drawing/2014/main" id="{18F11C8E-5663-44A7-A895-49829F49957E}"/>
              </a:ext>
            </a:extLst>
          </p:cNvPr>
          <p:cNvGraphicFramePr>
            <a:graphicFrameLocks noChangeAspect="1"/>
          </p:cNvGraphicFramePr>
          <p:nvPr>
            <p:extLst>
              <p:ext uri="{D42A27DB-BD31-4B8C-83A1-F6EECF244321}">
                <p14:modId xmlns:p14="http://schemas.microsoft.com/office/powerpoint/2010/main" val="3007277911"/>
              </p:ext>
            </p:extLst>
          </p:nvPr>
        </p:nvGraphicFramePr>
        <p:xfrm>
          <a:off x="-9986" y="0"/>
          <a:ext cx="12231966" cy="6905278"/>
        </p:xfrm>
        <a:graphic>
          <a:graphicData uri="http://schemas.openxmlformats.org/presentationml/2006/ole">
            <mc:AlternateContent xmlns:mc="http://schemas.openxmlformats.org/markup-compatibility/2006">
              <mc:Choice xmlns:v="urn:schemas-microsoft-com:vml" Requires="v">
                <p:oleObj r:id="rId2" imgW="18298080" imgH="10361880" progId="">
                  <p:embed/>
                </p:oleObj>
              </mc:Choice>
              <mc:Fallback>
                <p:oleObj r:id="rId2" imgW="18298080" imgH="10361880" progId="">
                  <p:embed/>
                  <p:pic>
                    <p:nvPicPr>
                      <p:cNvPr id="4" name="Object 3">
                        <a:extLst>
                          <a:ext uri="{FF2B5EF4-FFF2-40B4-BE49-F238E27FC236}">
                            <a16:creationId xmlns:a16="http://schemas.microsoft.com/office/drawing/2014/main" id="{18F11C8E-5663-44A7-A895-49829F49957E}"/>
                          </a:ext>
                        </a:extLst>
                      </p:cNvPr>
                      <p:cNvPicPr/>
                      <p:nvPr/>
                    </p:nvPicPr>
                    <p:blipFill>
                      <a:blip r:embed="rId3"/>
                      <a:stretch>
                        <a:fillRect/>
                      </a:stretch>
                    </p:blipFill>
                    <p:spPr>
                      <a:xfrm>
                        <a:off x="-9986" y="0"/>
                        <a:ext cx="12231966" cy="6905278"/>
                      </a:xfrm>
                      <a:prstGeom prst="rect">
                        <a:avLst/>
                      </a:prstGeom>
                    </p:spPr>
                  </p:pic>
                </p:oleObj>
              </mc:Fallback>
            </mc:AlternateContent>
          </a:graphicData>
        </a:graphic>
      </p:graphicFrame>
      <p:sp>
        <p:nvSpPr>
          <p:cNvPr id="3" name="Content Placeholder 2">
            <a:extLst>
              <a:ext uri="{FF2B5EF4-FFF2-40B4-BE49-F238E27FC236}">
                <a16:creationId xmlns:a16="http://schemas.microsoft.com/office/drawing/2014/main" id="{F6CDEDB7-FF24-404C-BC4F-BD792802911A}"/>
              </a:ext>
            </a:extLst>
          </p:cNvPr>
          <p:cNvSpPr>
            <a:spLocks noGrp="1"/>
          </p:cNvSpPr>
          <p:nvPr>
            <p:ph idx="1"/>
          </p:nvPr>
        </p:nvSpPr>
        <p:spPr>
          <a:xfrm>
            <a:off x="534648" y="1364105"/>
            <a:ext cx="10834255" cy="4632976"/>
          </a:xfrm>
        </p:spPr>
        <p:txBody>
          <a:bodyPr>
            <a:normAutofit/>
          </a:bodyPr>
          <a:lstStyle/>
          <a:p>
            <a:pPr>
              <a:lnSpc>
                <a:spcPct val="80000"/>
              </a:lnSpc>
            </a:pPr>
            <a:r>
              <a:rPr lang="en-US" sz="4400" dirty="0">
                <a:effectLst>
                  <a:glow rad="127000">
                    <a:schemeClr val="bg1"/>
                  </a:glow>
                </a:effectLst>
              </a:rPr>
              <a:t>Honor your SMART mom!</a:t>
            </a:r>
          </a:p>
          <a:p>
            <a:pPr>
              <a:lnSpc>
                <a:spcPct val="80000"/>
              </a:lnSpc>
            </a:pPr>
            <a:r>
              <a:rPr lang="en-US" sz="4400" dirty="0">
                <a:effectLst>
                  <a:glow rad="127000">
                    <a:schemeClr val="bg1"/>
                  </a:glow>
                </a:effectLst>
              </a:rPr>
              <a:t>Honor your KINDHEARTED mom!</a:t>
            </a:r>
          </a:p>
          <a:p>
            <a:pPr>
              <a:lnSpc>
                <a:spcPct val="80000"/>
              </a:lnSpc>
            </a:pPr>
            <a:r>
              <a:rPr lang="en-US" sz="4400" dirty="0">
                <a:effectLst>
                  <a:glow rad="127000">
                    <a:schemeClr val="bg1"/>
                  </a:glow>
                </a:effectLst>
              </a:rPr>
              <a:t>Honor your CLASSY mom!</a:t>
            </a:r>
          </a:p>
          <a:p>
            <a:pPr>
              <a:lnSpc>
                <a:spcPct val="80000"/>
              </a:lnSpc>
            </a:pPr>
            <a:r>
              <a:rPr lang="en-US" sz="4400" dirty="0">
                <a:effectLst>
                  <a:glow rad="127000">
                    <a:schemeClr val="bg1"/>
                  </a:glow>
                </a:effectLst>
              </a:rPr>
              <a:t>Honor your WISE mom!</a:t>
            </a:r>
          </a:p>
          <a:p>
            <a:pPr>
              <a:lnSpc>
                <a:spcPct val="80000"/>
              </a:lnSpc>
            </a:pPr>
            <a:r>
              <a:rPr lang="en-US" sz="4400" dirty="0">
                <a:effectLst>
                  <a:glow rad="127000">
                    <a:schemeClr val="bg1"/>
                  </a:glow>
                </a:effectLst>
              </a:rPr>
              <a:t>Honor your GRANDMA!</a:t>
            </a:r>
          </a:p>
          <a:p>
            <a:pPr>
              <a:lnSpc>
                <a:spcPct val="80000"/>
              </a:lnSpc>
            </a:pPr>
            <a:r>
              <a:rPr lang="en-US" sz="4400" dirty="0">
                <a:effectLst>
                  <a:glow rad="127000">
                    <a:schemeClr val="bg1"/>
                  </a:glow>
                </a:effectLst>
              </a:rPr>
              <a:t>Honor your AMAZING mom!</a:t>
            </a:r>
          </a:p>
          <a:p>
            <a:pPr>
              <a:lnSpc>
                <a:spcPct val="80000"/>
              </a:lnSpc>
            </a:pPr>
            <a:r>
              <a:rPr lang="en-US" sz="4400" dirty="0">
                <a:effectLst>
                  <a:glow rad="127000">
                    <a:schemeClr val="bg1"/>
                  </a:glow>
                </a:effectLst>
              </a:rPr>
              <a:t>Honor your JOYOUS mom!</a:t>
            </a:r>
          </a:p>
          <a:p>
            <a:pPr>
              <a:lnSpc>
                <a:spcPct val="80000"/>
              </a:lnSpc>
            </a:pPr>
            <a:endParaRPr lang="en-US" sz="4400" dirty="0">
              <a:effectLst>
                <a:glow rad="127000">
                  <a:schemeClr val="bg1"/>
                </a:glow>
              </a:effectLst>
            </a:endParaRPr>
          </a:p>
          <a:p>
            <a:pPr>
              <a:lnSpc>
                <a:spcPct val="80000"/>
              </a:lnSpc>
            </a:pPr>
            <a:endParaRPr lang="en-US" sz="4400" dirty="0">
              <a:effectLst>
                <a:glow rad="127000">
                  <a:schemeClr val="bg1"/>
                </a:glow>
              </a:effectLst>
            </a:endParaRPr>
          </a:p>
          <a:p>
            <a:pPr>
              <a:lnSpc>
                <a:spcPct val="80000"/>
              </a:lnSpc>
            </a:pPr>
            <a:endParaRPr lang="en-US" sz="4400" dirty="0">
              <a:effectLst>
                <a:glow rad="127000">
                  <a:schemeClr val="bg1"/>
                </a:glow>
              </a:effectLst>
            </a:endParaRPr>
          </a:p>
        </p:txBody>
      </p:sp>
      <p:pic>
        <p:nvPicPr>
          <p:cNvPr id="5" name="Picture 4" descr="A person and a baby in a car&#10;&#10;Description automatically generated with medium confidence">
            <a:extLst>
              <a:ext uri="{FF2B5EF4-FFF2-40B4-BE49-F238E27FC236}">
                <a16:creationId xmlns:a16="http://schemas.microsoft.com/office/drawing/2014/main" id="{B0C762EF-1AB4-471D-A018-C316CA3DD270}"/>
              </a:ext>
            </a:extLst>
          </p:cNvPr>
          <p:cNvPicPr>
            <a:picLocks noChangeAspect="1"/>
          </p:cNvPicPr>
          <p:nvPr/>
        </p:nvPicPr>
        <p:blipFill rotWithShape="1">
          <a:blip r:embed="rId4">
            <a:extLst>
              <a:ext uri="{28A0092B-C50C-407E-A947-70E740481C1C}">
                <a14:useLocalDpi xmlns:a14="http://schemas.microsoft.com/office/drawing/2010/main" val="0"/>
              </a:ext>
            </a:extLst>
          </a:blip>
          <a:srcRect b="12211"/>
          <a:stretch/>
        </p:blipFill>
        <p:spPr>
          <a:xfrm>
            <a:off x="5646287" y="-689964"/>
            <a:ext cx="6615659" cy="7746160"/>
          </a:xfrm>
          <a:prstGeom prst="rect">
            <a:avLst/>
          </a:prstGeom>
        </p:spPr>
      </p:pic>
      <p:sp>
        <p:nvSpPr>
          <p:cNvPr id="2" name="Title 1">
            <a:extLst>
              <a:ext uri="{FF2B5EF4-FFF2-40B4-BE49-F238E27FC236}">
                <a16:creationId xmlns:a16="http://schemas.microsoft.com/office/drawing/2014/main" id="{83EBBC66-4AD2-44B1-8350-03A8B8FB71D8}"/>
              </a:ext>
            </a:extLst>
          </p:cNvPr>
          <p:cNvSpPr>
            <a:spLocks noGrp="1"/>
          </p:cNvSpPr>
          <p:nvPr>
            <p:ph type="title"/>
          </p:nvPr>
        </p:nvSpPr>
        <p:spPr>
          <a:xfrm>
            <a:off x="29980" y="0"/>
            <a:ext cx="12192000" cy="1543987"/>
          </a:xfrm>
        </p:spPr>
        <p:txBody>
          <a:bodyPr>
            <a:normAutofit/>
          </a:bodyPr>
          <a:lstStyle/>
          <a:p>
            <a:pPr algn="ctr"/>
            <a:r>
              <a:rPr lang="en-US" sz="6000" dirty="0">
                <a:solidFill>
                  <a:srgbClr val="C00000"/>
                </a:solidFill>
                <a:effectLst>
                  <a:glow rad="254000">
                    <a:schemeClr val="bg1"/>
                  </a:glow>
                </a:effectLst>
              </a:rPr>
              <a:t>The LORD has tweeted for you to: </a:t>
            </a:r>
          </a:p>
        </p:txBody>
      </p:sp>
    </p:spTree>
    <p:extLst>
      <p:ext uri="{BB962C8B-B14F-4D97-AF65-F5344CB8AC3E}">
        <p14:creationId xmlns:p14="http://schemas.microsoft.com/office/powerpoint/2010/main" val="2760371168"/>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08E477-7ADA-4D33-B747-860886085EB8}"/>
              </a:ext>
            </a:extLst>
          </p:cNvPr>
          <p:cNvSpPr>
            <a:spLocks noGrp="1"/>
          </p:cNvSpPr>
          <p:nvPr>
            <p:ph type="ctrTitle"/>
          </p:nvPr>
        </p:nvSpPr>
        <p:spPr/>
        <p:txBody>
          <a:bodyPr/>
          <a:lstStyle/>
          <a:p>
            <a:endParaRPr lang="en-US" dirty="0"/>
          </a:p>
        </p:txBody>
      </p:sp>
      <p:pic>
        <p:nvPicPr>
          <p:cNvPr id="7" name="Picture 6" descr="Graphical user interface, text, application&#10;&#10;Description automatically generated">
            <a:extLst>
              <a:ext uri="{FF2B5EF4-FFF2-40B4-BE49-F238E27FC236}">
                <a16:creationId xmlns:a16="http://schemas.microsoft.com/office/drawing/2014/main" id="{EA976219-8A55-4013-9A84-55DE2FDAFB2F}"/>
              </a:ext>
            </a:extLst>
          </p:cNvPr>
          <p:cNvPicPr>
            <a:picLocks noChangeAspect="1"/>
          </p:cNvPicPr>
          <p:nvPr/>
        </p:nvPicPr>
        <p:blipFill rotWithShape="1">
          <a:blip r:embed="rId3">
            <a:extLst>
              <a:ext uri="{28A0092B-C50C-407E-A947-70E740481C1C}">
                <a14:useLocalDpi xmlns:a14="http://schemas.microsoft.com/office/drawing/2010/main" val="0"/>
              </a:ext>
            </a:extLst>
          </a:blip>
          <a:srcRect l="3618" t="9954" r="4776" b="9519"/>
          <a:stretch/>
        </p:blipFill>
        <p:spPr>
          <a:xfrm>
            <a:off x="2379785" y="3083862"/>
            <a:ext cx="6992816" cy="3457743"/>
          </a:xfrm>
          <a:prstGeom prst="rect">
            <a:avLst/>
          </a:prstGeom>
          <a:effectLst>
            <a:outerShdw blurRad="50800" dist="152400" dir="2700000" algn="tl" rotWithShape="0">
              <a:prstClr val="black">
                <a:alpha val="40000"/>
              </a:prstClr>
            </a:outerShdw>
          </a:effectLst>
        </p:spPr>
      </p:pic>
      <p:pic>
        <p:nvPicPr>
          <p:cNvPr id="6" name="Picture 5" descr="A close up of a flower&#10;&#10;Description automatically generated with low confidence">
            <a:extLst>
              <a:ext uri="{FF2B5EF4-FFF2-40B4-BE49-F238E27FC236}">
                <a16:creationId xmlns:a16="http://schemas.microsoft.com/office/drawing/2014/main" id="{78CAB32C-5342-465D-BE3C-BF2CF9583C9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621" y="0"/>
            <a:ext cx="12110758" cy="6858000"/>
          </a:xfrm>
          <a:prstGeom prst="rect">
            <a:avLst/>
          </a:prstGeom>
        </p:spPr>
      </p:pic>
      <p:sp>
        <p:nvSpPr>
          <p:cNvPr id="8" name="TextBox 7">
            <a:extLst>
              <a:ext uri="{FF2B5EF4-FFF2-40B4-BE49-F238E27FC236}">
                <a16:creationId xmlns:a16="http://schemas.microsoft.com/office/drawing/2014/main" id="{990A81B9-EC52-4B67-ABB5-6A10A45750F1}"/>
              </a:ext>
            </a:extLst>
          </p:cNvPr>
          <p:cNvSpPr txBox="1"/>
          <p:nvPr/>
        </p:nvSpPr>
        <p:spPr>
          <a:xfrm>
            <a:off x="644769" y="-185104"/>
            <a:ext cx="10668000" cy="3139321"/>
          </a:xfrm>
          <a:prstGeom prst="rect">
            <a:avLst/>
          </a:prstGeom>
          <a:noFill/>
        </p:spPr>
        <p:txBody>
          <a:bodyPr wrap="square" rtlCol="0">
            <a:spAutoFit/>
          </a:bodyPr>
          <a:lstStyle/>
          <a:p>
            <a:pPr algn="ctr"/>
            <a:r>
              <a:rPr lang="en-US" sz="13800" b="1" i="1" dirty="0">
                <a:solidFill>
                  <a:schemeClr val="bg1"/>
                </a:solidFill>
                <a:effectLst>
                  <a:glow rad="127000">
                    <a:srgbClr val="C00000"/>
                  </a:glow>
                </a:effectLst>
                <a:latin typeface="Good Morning" pitchFamily="2" charset="0"/>
              </a:rPr>
              <a:t>Mother’s Day </a:t>
            </a:r>
            <a:br>
              <a:rPr lang="en-US" sz="6000" b="1" i="1" dirty="0">
                <a:solidFill>
                  <a:schemeClr val="bg1"/>
                </a:solidFill>
                <a:effectLst>
                  <a:glow rad="127000">
                    <a:srgbClr val="C00000"/>
                  </a:glow>
                </a:effectLst>
              </a:rPr>
            </a:br>
            <a:r>
              <a:rPr lang="en-US" sz="6000" b="1" i="1" dirty="0">
                <a:solidFill>
                  <a:schemeClr val="bg1"/>
                </a:solidFill>
                <a:effectLst>
                  <a:glow rad="127000">
                    <a:srgbClr val="C00000"/>
                  </a:glow>
                </a:effectLst>
              </a:rPr>
              <a:t>TWEETS from God!</a:t>
            </a:r>
          </a:p>
        </p:txBody>
      </p:sp>
      <p:pic>
        <p:nvPicPr>
          <p:cNvPr id="10" name="Picture 9" descr="Text&#10;&#10;Description automatically generated">
            <a:extLst>
              <a:ext uri="{FF2B5EF4-FFF2-40B4-BE49-F238E27FC236}">
                <a16:creationId xmlns:a16="http://schemas.microsoft.com/office/drawing/2014/main" id="{D2CCDCD5-367F-41A0-BA47-D480D22731E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Subtitle 2">
            <a:extLst>
              <a:ext uri="{FF2B5EF4-FFF2-40B4-BE49-F238E27FC236}">
                <a16:creationId xmlns:a16="http://schemas.microsoft.com/office/drawing/2014/main" id="{6335FCC0-0D93-4610-B991-9945C15A2C20}"/>
              </a:ext>
            </a:extLst>
          </p:cNvPr>
          <p:cNvSpPr>
            <a:spLocks noGrp="1"/>
          </p:cNvSpPr>
          <p:nvPr>
            <p:ph type="subTitle" idx="1"/>
          </p:nvPr>
        </p:nvSpPr>
        <p:spPr/>
        <p:txBody>
          <a:bodyPr/>
          <a:lstStyle/>
          <a:p>
            <a:endParaRPr lang="en-US"/>
          </a:p>
        </p:txBody>
      </p:sp>
      <p:sp>
        <p:nvSpPr>
          <p:cNvPr id="4" name="Oval 3">
            <a:extLst>
              <a:ext uri="{FF2B5EF4-FFF2-40B4-BE49-F238E27FC236}">
                <a16:creationId xmlns:a16="http://schemas.microsoft.com/office/drawing/2014/main" id="{F9B83BE1-E02F-4036-AA5D-886EDC78BD60}"/>
              </a:ext>
            </a:extLst>
          </p:cNvPr>
          <p:cNvSpPr/>
          <p:nvPr/>
        </p:nvSpPr>
        <p:spPr>
          <a:xfrm>
            <a:off x="3777916" y="553453"/>
            <a:ext cx="120316"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Tree>
    <p:extLst>
      <p:ext uri="{BB962C8B-B14F-4D97-AF65-F5344CB8AC3E}">
        <p14:creationId xmlns:p14="http://schemas.microsoft.com/office/powerpoint/2010/main" val="3053459818"/>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a:extLst>
              <a:ext uri="{FF2B5EF4-FFF2-40B4-BE49-F238E27FC236}">
                <a16:creationId xmlns:a16="http://schemas.microsoft.com/office/drawing/2014/main" id="{18F11C8E-5663-44A7-A895-49829F49957E}"/>
              </a:ext>
            </a:extLst>
          </p:cNvPr>
          <p:cNvGraphicFramePr>
            <a:graphicFrameLocks noChangeAspect="1"/>
          </p:cNvGraphicFramePr>
          <p:nvPr/>
        </p:nvGraphicFramePr>
        <p:xfrm>
          <a:off x="-9986" y="0"/>
          <a:ext cx="12231966" cy="6905278"/>
        </p:xfrm>
        <a:graphic>
          <a:graphicData uri="http://schemas.openxmlformats.org/presentationml/2006/ole">
            <mc:AlternateContent xmlns:mc="http://schemas.openxmlformats.org/markup-compatibility/2006">
              <mc:Choice xmlns:v="urn:schemas-microsoft-com:vml" Requires="v">
                <p:oleObj r:id="rId2" imgW="18298080" imgH="10361880" progId="">
                  <p:embed/>
                </p:oleObj>
              </mc:Choice>
              <mc:Fallback>
                <p:oleObj r:id="rId2" imgW="18298080" imgH="10361880" progId="">
                  <p:embed/>
                  <p:pic>
                    <p:nvPicPr>
                      <p:cNvPr id="4" name="Object 3">
                        <a:extLst>
                          <a:ext uri="{FF2B5EF4-FFF2-40B4-BE49-F238E27FC236}">
                            <a16:creationId xmlns:a16="http://schemas.microsoft.com/office/drawing/2014/main" id="{18F11C8E-5663-44A7-A895-49829F49957E}"/>
                          </a:ext>
                        </a:extLst>
                      </p:cNvPr>
                      <p:cNvPicPr/>
                      <p:nvPr/>
                    </p:nvPicPr>
                    <p:blipFill>
                      <a:blip r:embed="rId3"/>
                      <a:stretch>
                        <a:fillRect/>
                      </a:stretch>
                    </p:blipFill>
                    <p:spPr>
                      <a:xfrm>
                        <a:off x="-9986" y="0"/>
                        <a:ext cx="12231966" cy="6905278"/>
                      </a:xfrm>
                      <a:prstGeom prst="rect">
                        <a:avLst/>
                      </a:prstGeom>
                    </p:spPr>
                  </p:pic>
                </p:oleObj>
              </mc:Fallback>
            </mc:AlternateContent>
          </a:graphicData>
        </a:graphic>
      </p:graphicFrame>
      <p:pic>
        <p:nvPicPr>
          <p:cNvPr id="5" name="Picture 4" descr="A picture containing sky, outdoor, standing, person&#10;&#10;Description automatically generated">
            <a:extLst>
              <a:ext uri="{FF2B5EF4-FFF2-40B4-BE49-F238E27FC236}">
                <a16:creationId xmlns:a16="http://schemas.microsoft.com/office/drawing/2014/main" id="{CB8EDF43-C90B-42C8-93BE-123B1E9162A8}"/>
              </a:ext>
            </a:extLst>
          </p:cNvPr>
          <p:cNvPicPr>
            <a:picLocks noChangeAspect="1"/>
          </p:cNvPicPr>
          <p:nvPr/>
        </p:nvPicPr>
        <p:blipFill rotWithShape="1">
          <a:blip r:embed="rId4">
            <a:extLst>
              <a:ext uri="{28A0092B-C50C-407E-A947-70E740481C1C}">
                <a14:useLocalDpi xmlns:a14="http://schemas.microsoft.com/office/drawing/2010/main" val="0"/>
              </a:ext>
            </a:extLst>
          </a:blip>
          <a:srcRect r="17202"/>
          <a:stretch/>
        </p:blipFill>
        <p:spPr>
          <a:xfrm>
            <a:off x="4197001" y="-2031"/>
            <a:ext cx="8529647" cy="6860031"/>
          </a:xfrm>
          <a:prstGeom prst="rect">
            <a:avLst/>
          </a:prstGeom>
        </p:spPr>
      </p:pic>
      <p:sp>
        <p:nvSpPr>
          <p:cNvPr id="2" name="Title 1">
            <a:extLst>
              <a:ext uri="{FF2B5EF4-FFF2-40B4-BE49-F238E27FC236}">
                <a16:creationId xmlns:a16="http://schemas.microsoft.com/office/drawing/2014/main" id="{83EBBC66-4AD2-44B1-8350-03A8B8FB71D8}"/>
              </a:ext>
            </a:extLst>
          </p:cNvPr>
          <p:cNvSpPr>
            <a:spLocks noGrp="1"/>
          </p:cNvSpPr>
          <p:nvPr>
            <p:ph type="title"/>
          </p:nvPr>
        </p:nvSpPr>
        <p:spPr>
          <a:xfrm>
            <a:off x="29980" y="0"/>
            <a:ext cx="12192000" cy="1543987"/>
          </a:xfrm>
        </p:spPr>
        <p:txBody>
          <a:bodyPr>
            <a:normAutofit/>
          </a:bodyPr>
          <a:lstStyle/>
          <a:p>
            <a:pPr algn="ctr"/>
            <a:r>
              <a:rPr lang="en-US" sz="6000" dirty="0">
                <a:solidFill>
                  <a:srgbClr val="C00000"/>
                </a:solidFill>
                <a:effectLst>
                  <a:glow rad="254000">
                    <a:schemeClr val="bg1"/>
                  </a:glow>
                </a:effectLst>
              </a:rPr>
              <a:t>The LORD has tweeted for you to: </a:t>
            </a:r>
          </a:p>
        </p:txBody>
      </p:sp>
      <p:sp>
        <p:nvSpPr>
          <p:cNvPr id="3" name="Content Placeholder 2">
            <a:extLst>
              <a:ext uri="{FF2B5EF4-FFF2-40B4-BE49-F238E27FC236}">
                <a16:creationId xmlns:a16="http://schemas.microsoft.com/office/drawing/2014/main" id="{F6CDEDB7-FF24-404C-BC4F-BD792802911A}"/>
              </a:ext>
            </a:extLst>
          </p:cNvPr>
          <p:cNvSpPr>
            <a:spLocks noGrp="1"/>
          </p:cNvSpPr>
          <p:nvPr>
            <p:ph idx="1"/>
          </p:nvPr>
        </p:nvSpPr>
        <p:spPr>
          <a:xfrm>
            <a:off x="534648" y="1364105"/>
            <a:ext cx="10834255" cy="4632976"/>
          </a:xfrm>
        </p:spPr>
        <p:txBody>
          <a:bodyPr>
            <a:normAutofit/>
          </a:bodyPr>
          <a:lstStyle/>
          <a:p>
            <a:pPr>
              <a:lnSpc>
                <a:spcPct val="80000"/>
              </a:lnSpc>
            </a:pPr>
            <a:r>
              <a:rPr lang="en-US" sz="4400" dirty="0">
                <a:effectLst>
                  <a:glow rad="127000">
                    <a:schemeClr val="bg1"/>
                  </a:glow>
                </a:effectLst>
              </a:rPr>
              <a:t>Honor your SMART mom!</a:t>
            </a:r>
          </a:p>
          <a:p>
            <a:pPr>
              <a:lnSpc>
                <a:spcPct val="80000"/>
              </a:lnSpc>
            </a:pPr>
            <a:r>
              <a:rPr lang="en-US" sz="4400" dirty="0">
                <a:effectLst>
                  <a:glow rad="127000">
                    <a:schemeClr val="bg1"/>
                  </a:glow>
                </a:effectLst>
              </a:rPr>
              <a:t>Honor your KINDHEARTED mom!</a:t>
            </a:r>
          </a:p>
          <a:p>
            <a:pPr>
              <a:lnSpc>
                <a:spcPct val="80000"/>
              </a:lnSpc>
            </a:pPr>
            <a:r>
              <a:rPr lang="en-US" sz="4400" dirty="0">
                <a:effectLst>
                  <a:glow rad="127000">
                    <a:schemeClr val="bg1"/>
                  </a:glow>
                </a:effectLst>
              </a:rPr>
              <a:t>Honor your CLASSY mom!</a:t>
            </a:r>
          </a:p>
          <a:p>
            <a:pPr>
              <a:lnSpc>
                <a:spcPct val="80000"/>
              </a:lnSpc>
            </a:pPr>
            <a:r>
              <a:rPr lang="en-US" sz="4400" dirty="0">
                <a:effectLst>
                  <a:glow rad="127000">
                    <a:schemeClr val="bg1"/>
                  </a:glow>
                </a:effectLst>
              </a:rPr>
              <a:t>Honor your WISE mom!</a:t>
            </a:r>
          </a:p>
          <a:p>
            <a:pPr>
              <a:lnSpc>
                <a:spcPct val="80000"/>
              </a:lnSpc>
            </a:pPr>
            <a:r>
              <a:rPr lang="en-US" sz="4400" dirty="0">
                <a:effectLst>
                  <a:glow rad="127000">
                    <a:schemeClr val="bg1"/>
                  </a:glow>
                </a:effectLst>
              </a:rPr>
              <a:t>Honor your GRANDMA!</a:t>
            </a:r>
          </a:p>
          <a:p>
            <a:pPr>
              <a:lnSpc>
                <a:spcPct val="80000"/>
              </a:lnSpc>
            </a:pPr>
            <a:r>
              <a:rPr lang="en-US" sz="4400" dirty="0">
                <a:effectLst>
                  <a:glow rad="127000">
                    <a:schemeClr val="bg1"/>
                  </a:glow>
                </a:effectLst>
              </a:rPr>
              <a:t>Honor your AMAZING mom!</a:t>
            </a:r>
          </a:p>
          <a:p>
            <a:pPr>
              <a:lnSpc>
                <a:spcPct val="80000"/>
              </a:lnSpc>
            </a:pPr>
            <a:r>
              <a:rPr lang="en-US" sz="4400" dirty="0">
                <a:effectLst>
                  <a:glow rad="127000">
                    <a:schemeClr val="bg1"/>
                  </a:glow>
                </a:effectLst>
              </a:rPr>
              <a:t>Honor your JOYOUS mom</a:t>
            </a:r>
          </a:p>
          <a:p>
            <a:pPr>
              <a:lnSpc>
                <a:spcPct val="80000"/>
              </a:lnSpc>
            </a:pPr>
            <a:r>
              <a:rPr lang="en-US" sz="4400" dirty="0">
                <a:effectLst>
                  <a:glow rad="127000">
                    <a:schemeClr val="bg1"/>
                  </a:glow>
                </a:effectLst>
              </a:rPr>
              <a:t>Honor your PRAISEWORTHY mom!</a:t>
            </a:r>
          </a:p>
          <a:p>
            <a:pPr>
              <a:lnSpc>
                <a:spcPct val="80000"/>
              </a:lnSpc>
            </a:pPr>
            <a:endParaRPr lang="en-US" sz="4400" dirty="0">
              <a:effectLst>
                <a:glow rad="127000">
                  <a:schemeClr val="bg1"/>
                </a:glow>
              </a:effectLst>
            </a:endParaRPr>
          </a:p>
          <a:p>
            <a:pPr>
              <a:lnSpc>
                <a:spcPct val="80000"/>
              </a:lnSpc>
            </a:pPr>
            <a:endParaRPr lang="en-US" sz="4400" dirty="0">
              <a:effectLst>
                <a:glow rad="127000">
                  <a:schemeClr val="bg1"/>
                </a:glow>
              </a:effectLst>
            </a:endParaRPr>
          </a:p>
          <a:p>
            <a:pPr>
              <a:lnSpc>
                <a:spcPct val="80000"/>
              </a:lnSpc>
            </a:pPr>
            <a:endParaRPr lang="en-US" sz="4400" dirty="0">
              <a:effectLst>
                <a:glow rad="127000">
                  <a:schemeClr val="bg1"/>
                </a:glow>
              </a:effectLst>
            </a:endParaRPr>
          </a:p>
          <a:p>
            <a:pPr>
              <a:lnSpc>
                <a:spcPct val="80000"/>
              </a:lnSpc>
            </a:pPr>
            <a:endParaRPr lang="en-US" sz="4400" dirty="0">
              <a:effectLst>
                <a:glow rad="127000">
                  <a:schemeClr val="bg1"/>
                </a:glow>
              </a:effectLst>
            </a:endParaRPr>
          </a:p>
        </p:txBody>
      </p:sp>
    </p:spTree>
    <p:extLst>
      <p:ext uri="{BB962C8B-B14F-4D97-AF65-F5344CB8AC3E}">
        <p14:creationId xmlns:p14="http://schemas.microsoft.com/office/powerpoint/2010/main" val="1746232883"/>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a flower&#10;&#10;Description automatically generated with low confidence">
            <a:extLst>
              <a:ext uri="{FF2B5EF4-FFF2-40B4-BE49-F238E27FC236}">
                <a16:creationId xmlns:a16="http://schemas.microsoft.com/office/drawing/2014/main" id="{6B6A5448-6D1C-4657-9131-47E0491BFD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621" y="0"/>
            <a:ext cx="12110758" cy="6858000"/>
          </a:xfrm>
          <a:prstGeom prst="rect">
            <a:avLst/>
          </a:prstGeom>
        </p:spPr>
      </p:pic>
      <p:sp>
        <p:nvSpPr>
          <p:cNvPr id="6" name="Rectangle 5">
            <a:extLst>
              <a:ext uri="{FF2B5EF4-FFF2-40B4-BE49-F238E27FC236}">
                <a16:creationId xmlns:a16="http://schemas.microsoft.com/office/drawing/2014/main" id="{7CC39E91-1381-4B77-A284-8D8CE2805900}"/>
              </a:ext>
            </a:extLst>
          </p:cNvPr>
          <p:cNvSpPr/>
          <p:nvPr/>
        </p:nvSpPr>
        <p:spPr>
          <a:xfrm>
            <a:off x="0" y="0"/>
            <a:ext cx="12192000" cy="6858000"/>
          </a:xfrm>
          <a:prstGeom prst="rect">
            <a:avLst/>
          </a:prstGeom>
          <a:gradFill flip="none" rotWithShape="1">
            <a:gsLst>
              <a:gs pos="0">
                <a:schemeClr val="accent1">
                  <a:lumMod val="5000"/>
                  <a:lumOff val="95000"/>
                  <a:alpha val="70000"/>
                </a:schemeClr>
              </a:gs>
              <a:gs pos="100000">
                <a:schemeClr val="bg1">
                  <a:alpha val="0"/>
                </a:scheme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B02F0D6C-0698-4BA0-B99A-4716A4FD89D8}"/>
              </a:ext>
            </a:extLst>
          </p:cNvPr>
          <p:cNvSpPr txBox="1"/>
          <p:nvPr/>
        </p:nvSpPr>
        <p:spPr>
          <a:xfrm>
            <a:off x="40621" y="2210543"/>
            <a:ext cx="12191999" cy="2187650"/>
          </a:xfrm>
          <a:prstGeom prst="rect">
            <a:avLst/>
          </a:prstGeom>
          <a:noFill/>
          <a:effectLst>
            <a:glow rad="127000">
              <a:srgbClr val="C00000"/>
            </a:glow>
          </a:effectLst>
        </p:spPr>
        <p:txBody>
          <a:bodyPr wrap="square" rtlCol="0">
            <a:spAutoFit/>
          </a:bodyPr>
          <a:lstStyle/>
          <a:p>
            <a:pPr algn="ctr">
              <a:lnSpc>
                <a:spcPct val="80000"/>
              </a:lnSpc>
            </a:pPr>
            <a:r>
              <a:rPr lang="en-US" sz="16600" dirty="0">
                <a:solidFill>
                  <a:schemeClr val="bg1"/>
                </a:solidFill>
                <a:effectLst>
                  <a:glow rad="127000">
                    <a:srgbClr val="C00000"/>
                  </a:glow>
                </a:effectLst>
                <a:latin typeface="Good Morning" pitchFamily="2" charset="0"/>
              </a:rPr>
              <a:t>Let’s Pray!</a:t>
            </a:r>
            <a:endParaRPr lang="en-US" sz="13800" dirty="0">
              <a:solidFill>
                <a:schemeClr val="bg1"/>
              </a:solidFill>
              <a:effectLst>
                <a:glow rad="127000">
                  <a:srgbClr val="C00000"/>
                </a:glow>
              </a:effectLst>
              <a:latin typeface="Good Morning" pitchFamily="2" charset="0"/>
            </a:endParaRPr>
          </a:p>
        </p:txBody>
      </p:sp>
      <p:pic>
        <p:nvPicPr>
          <p:cNvPr id="3" name="Picture 2" descr="A picture containing pink, donut, decorated&#10;&#10;Description automatically generated">
            <a:extLst>
              <a:ext uri="{FF2B5EF4-FFF2-40B4-BE49-F238E27FC236}">
                <a16:creationId xmlns:a16="http://schemas.microsoft.com/office/drawing/2014/main" id="{3951ECCD-7A52-40CB-95E3-D1C182CD90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620" y="0"/>
            <a:ext cx="12192000" cy="6858000"/>
          </a:xfrm>
          <a:prstGeom prst="rect">
            <a:avLst/>
          </a:prstGeom>
        </p:spPr>
      </p:pic>
    </p:spTree>
    <p:extLst>
      <p:ext uri="{BB962C8B-B14F-4D97-AF65-F5344CB8AC3E}">
        <p14:creationId xmlns:p14="http://schemas.microsoft.com/office/powerpoint/2010/main" val="626997730"/>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52C94B-CBAB-4333-9BA5-335A90F766A7}"/>
              </a:ext>
            </a:extLst>
          </p:cNvPr>
          <p:cNvSpPr>
            <a:spLocks noGrp="1"/>
          </p:cNvSpPr>
          <p:nvPr>
            <p:ph type="title"/>
          </p:nvPr>
        </p:nvSpPr>
        <p:spPr/>
        <p:txBody>
          <a:bodyPr/>
          <a:lstStyle/>
          <a:p>
            <a:r>
              <a:rPr lang="en-US" u="sng" dirty="0"/>
              <a:t>SMART</a:t>
            </a:r>
            <a:r>
              <a:rPr lang="en-US" dirty="0"/>
              <a:t> MOM</a:t>
            </a:r>
            <a:br>
              <a:rPr lang="en-US" dirty="0"/>
            </a:br>
            <a:r>
              <a:rPr lang="en-US" sz="3600" b="0" dirty="0"/>
              <a:t>@Proverbs1:8-9</a:t>
            </a:r>
          </a:p>
        </p:txBody>
      </p:sp>
      <p:pic>
        <p:nvPicPr>
          <p:cNvPr id="5" name="Picture 4" descr="A picture containing person, person&#10;&#10;Description automatically generated">
            <a:extLst>
              <a:ext uri="{FF2B5EF4-FFF2-40B4-BE49-F238E27FC236}">
                <a16:creationId xmlns:a16="http://schemas.microsoft.com/office/drawing/2014/main" id="{FB00A7A3-D0A8-426F-A4CB-D8E15B4D15E3}"/>
              </a:ext>
            </a:extLst>
          </p:cNvPr>
          <p:cNvPicPr>
            <a:picLocks noChangeAspect="1"/>
          </p:cNvPicPr>
          <p:nvPr/>
        </p:nvPicPr>
        <p:blipFill rotWithShape="1">
          <a:blip r:embed="rId3">
            <a:extLst>
              <a:ext uri="{28A0092B-C50C-407E-A947-70E740481C1C}">
                <a14:useLocalDpi xmlns:a14="http://schemas.microsoft.com/office/drawing/2010/main" val="0"/>
              </a:ext>
            </a:extLst>
          </a:blip>
          <a:srcRect r="41284"/>
          <a:stretch/>
        </p:blipFill>
        <p:spPr>
          <a:xfrm>
            <a:off x="5371918" y="629032"/>
            <a:ext cx="6234547" cy="5547931"/>
          </a:xfrm>
          <a:prstGeom prst="rect">
            <a:avLst/>
          </a:prstGeom>
        </p:spPr>
      </p:pic>
      <p:sp>
        <p:nvSpPr>
          <p:cNvPr id="3" name="Content Placeholder 2">
            <a:extLst>
              <a:ext uri="{FF2B5EF4-FFF2-40B4-BE49-F238E27FC236}">
                <a16:creationId xmlns:a16="http://schemas.microsoft.com/office/drawing/2014/main" id="{3EDB9E18-054B-4E35-896A-0FE2EA741678}"/>
              </a:ext>
            </a:extLst>
          </p:cNvPr>
          <p:cNvSpPr>
            <a:spLocks noGrp="1"/>
          </p:cNvSpPr>
          <p:nvPr>
            <p:ph idx="1"/>
          </p:nvPr>
        </p:nvSpPr>
        <p:spPr/>
        <p:txBody>
          <a:bodyPr/>
          <a:lstStyle/>
          <a:p>
            <a:r>
              <a:rPr lang="en-US" b="0" dirty="0"/>
              <a:t>Do not forsake your mother's teaching.  </a:t>
            </a:r>
            <a:br>
              <a:rPr lang="en-US" b="0" dirty="0"/>
            </a:br>
            <a:r>
              <a:rPr lang="en-US" b="0" dirty="0"/>
              <a:t>They will be a garland to grace your </a:t>
            </a:r>
            <a:br>
              <a:rPr lang="en-US" b="0" dirty="0"/>
            </a:br>
            <a:r>
              <a:rPr lang="en-US" b="0" dirty="0"/>
              <a:t>head and a chain to adorn your neck.</a:t>
            </a:r>
          </a:p>
        </p:txBody>
      </p:sp>
    </p:spTree>
    <p:extLst>
      <p:ext uri="{BB962C8B-B14F-4D97-AF65-F5344CB8AC3E}">
        <p14:creationId xmlns:p14="http://schemas.microsoft.com/office/powerpoint/2010/main" val="422444740"/>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52C94B-CBAB-4333-9BA5-335A90F766A7}"/>
              </a:ext>
            </a:extLst>
          </p:cNvPr>
          <p:cNvSpPr>
            <a:spLocks noGrp="1"/>
          </p:cNvSpPr>
          <p:nvPr>
            <p:ph type="title"/>
          </p:nvPr>
        </p:nvSpPr>
        <p:spPr/>
        <p:txBody>
          <a:bodyPr/>
          <a:lstStyle/>
          <a:p>
            <a:r>
              <a:rPr lang="en-US" u="sng" dirty="0"/>
              <a:t>KINDHEARTED</a:t>
            </a:r>
            <a:r>
              <a:rPr lang="en-US" dirty="0"/>
              <a:t> MOM</a:t>
            </a:r>
            <a:br>
              <a:rPr lang="en-US" dirty="0"/>
            </a:br>
            <a:r>
              <a:rPr lang="en-US" sz="3600" b="0" dirty="0"/>
              <a:t>@Proverbs11:16</a:t>
            </a:r>
          </a:p>
        </p:txBody>
      </p:sp>
      <p:pic>
        <p:nvPicPr>
          <p:cNvPr id="8" name="Picture 7" descr="A picture containing person, tree, outdoor, red&#10;&#10;Description automatically generated">
            <a:extLst>
              <a:ext uri="{FF2B5EF4-FFF2-40B4-BE49-F238E27FC236}">
                <a16:creationId xmlns:a16="http://schemas.microsoft.com/office/drawing/2014/main" id="{19B275EF-0E38-4957-AAC3-FA1D4D439E6E}"/>
              </a:ext>
            </a:extLst>
          </p:cNvPr>
          <p:cNvPicPr>
            <a:picLocks noChangeAspect="1"/>
          </p:cNvPicPr>
          <p:nvPr/>
        </p:nvPicPr>
        <p:blipFill rotWithShape="1">
          <a:blip r:embed="rId3">
            <a:extLst>
              <a:ext uri="{28A0092B-C50C-407E-A947-70E740481C1C}">
                <a14:useLocalDpi xmlns:a14="http://schemas.microsoft.com/office/drawing/2010/main" val="0"/>
              </a:ext>
            </a:extLst>
          </a:blip>
          <a:srcRect t="21454" r="38517"/>
          <a:stretch/>
        </p:blipFill>
        <p:spPr>
          <a:xfrm>
            <a:off x="5696942" y="681037"/>
            <a:ext cx="5900449" cy="5495926"/>
          </a:xfrm>
          <a:prstGeom prst="rect">
            <a:avLst/>
          </a:prstGeom>
        </p:spPr>
      </p:pic>
      <p:sp>
        <p:nvSpPr>
          <p:cNvPr id="3" name="Content Placeholder 2">
            <a:extLst>
              <a:ext uri="{FF2B5EF4-FFF2-40B4-BE49-F238E27FC236}">
                <a16:creationId xmlns:a16="http://schemas.microsoft.com/office/drawing/2014/main" id="{3EDB9E18-054B-4E35-896A-0FE2EA741678}"/>
              </a:ext>
            </a:extLst>
          </p:cNvPr>
          <p:cNvSpPr>
            <a:spLocks noGrp="1"/>
          </p:cNvSpPr>
          <p:nvPr>
            <p:ph idx="1"/>
          </p:nvPr>
        </p:nvSpPr>
        <p:spPr/>
        <p:txBody>
          <a:bodyPr/>
          <a:lstStyle/>
          <a:p>
            <a:r>
              <a:rPr lang="en-US" b="0" dirty="0"/>
              <a:t>A kindhearted woman gains respect, </a:t>
            </a:r>
            <a:br>
              <a:rPr lang="en-US" b="0" dirty="0"/>
            </a:br>
            <a:r>
              <a:rPr lang="en-US" b="0" dirty="0"/>
              <a:t>but ruthless men gain only wealth. </a:t>
            </a:r>
          </a:p>
        </p:txBody>
      </p:sp>
    </p:spTree>
    <p:extLst>
      <p:ext uri="{BB962C8B-B14F-4D97-AF65-F5344CB8AC3E}">
        <p14:creationId xmlns:p14="http://schemas.microsoft.com/office/powerpoint/2010/main" val="407342400"/>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52C94B-CBAB-4333-9BA5-335A90F766A7}"/>
              </a:ext>
            </a:extLst>
          </p:cNvPr>
          <p:cNvSpPr>
            <a:spLocks noGrp="1"/>
          </p:cNvSpPr>
          <p:nvPr>
            <p:ph type="title"/>
          </p:nvPr>
        </p:nvSpPr>
        <p:spPr/>
        <p:txBody>
          <a:bodyPr/>
          <a:lstStyle/>
          <a:p>
            <a:r>
              <a:rPr lang="en-US" u="sng" dirty="0"/>
              <a:t>BEAUTIFUL</a:t>
            </a:r>
            <a:r>
              <a:rPr lang="en-US" dirty="0"/>
              <a:t> MOM</a:t>
            </a:r>
            <a:br>
              <a:rPr lang="en-US" dirty="0"/>
            </a:br>
            <a:r>
              <a:rPr lang="en-US" sz="3600" b="0" dirty="0"/>
              <a:t>@Proverbs11:22</a:t>
            </a:r>
            <a:endParaRPr lang="en-US" b="0" dirty="0"/>
          </a:p>
        </p:txBody>
      </p:sp>
      <p:pic>
        <p:nvPicPr>
          <p:cNvPr id="5" name="Picture 4" descr="A picture containing mammal, swine, staring, close&#10;&#10;Description automatically generated">
            <a:extLst>
              <a:ext uri="{FF2B5EF4-FFF2-40B4-BE49-F238E27FC236}">
                <a16:creationId xmlns:a16="http://schemas.microsoft.com/office/drawing/2014/main" id="{A510E46C-581B-4B7C-A720-A28B868D431F}"/>
              </a:ext>
            </a:extLst>
          </p:cNvPr>
          <p:cNvPicPr>
            <a:picLocks noChangeAspect="1"/>
          </p:cNvPicPr>
          <p:nvPr/>
        </p:nvPicPr>
        <p:blipFill rotWithShape="1">
          <a:blip r:embed="rId3">
            <a:extLst>
              <a:ext uri="{28A0092B-C50C-407E-A947-70E740481C1C}">
                <a14:useLocalDpi xmlns:a14="http://schemas.microsoft.com/office/drawing/2010/main" val="0"/>
              </a:ext>
            </a:extLst>
          </a:blip>
          <a:srcRect r="27449"/>
          <a:stretch/>
        </p:blipFill>
        <p:spPr>
          <a:xfrm>
            <a:off x="11765516" y="1049755"/>
            <a:ext cx="6528998" cy="5984458"/>
          </a:xfrm>
          <a:prstGeom prst="rect">
            <a:avLst/>
          </a:prstGeom>
        </p:spPr>
      </p:pic>
      <p:sp>
        <p:nvSpPr>
          <p:cNvPr id="3" name="Content Placeholder 2">
            <a:extLst>
              <a:ext uri="{FF2B5EF4-FFF2-40B4-BE49-F238E27FC236}">
                <a16:creationId xmlns:a16="http://schemas.microsoft.com/office/drawing/2014/main" id="{3EDB9E18-054B-4E35-896A-0FE2EA741678}"/>
              </a:ext>
            </a:extLst>
          </p:cNvPr>
          <p:cNvSpPr>
            <a:spLocks noGrp="1"/>
          </p:cNvSpPr>
          <p:nvPr>
            <p:ph idx="1"/>
          </p:nvPr>
        </p:nvSpPr>
        <p:spPr/>
        <p:txBody>
          <a:bodyPr/>
          <a:lstStyle/>
          <a:p>
            <a:r>
              <a:rPr lang="en-US" b="0" dirty="0"/>
              <a:t>Like a gold ring in a pig's snout </a:t>
            </a:r>
            <a:br>
              <a:rPr lang="en-US" b="0" dirty="0"/>
            </a:br>
            <a:r>
              <a:rPr lang="en-US" b="0" dirty="0"/>
              <a:t>is a beautiful woman who shows </a:t>
            </a:r>
            <a:br>
              <a:rPr lang="en-US" b="0" dirty="0"/>
            </a:br>
            <a:r>
              <a:rPr lang="en-US" b="0" dirty="0"/>
              <a:t>no discretion. </a:t>
            </a:r>
          </a:p>
        </p:txBody>
      </p:sp>
      <p:pic>
        <p:nvPicPr>
          <p:cNvPr id="7" name="Picture 6" descr="A person with long hair&#10;&#10;Description automatically generated with low confidence">
            <a:extLst>
              <a:ext uri="{FF2B5EF4-FFF2-40B4-BE49-F238E27FC236}">
                <a16:creationId xmlns:a16="http://schemas.microsoft.com/office/drawing/2014/main" id="{F5108656-14FC-443F-9AC4-C715206FA34D}"/>
              </a:ext>
            </a:extLst>
          </p:cNvPr>
          <p:cNvPicPr>
            <a:picLocks noChangeAspect="1"/>
          </p:cNvPicPr>
          <p:nvPr/>
        </p:nvPicPr>
        <p:blipFill rotWithShape="1">
          <a:blip r:embed="rId4">
            <a:extLst>
              <a:ext uri="{28A0092B-C50C-407E-A947-70E740481C1C}">
                <a14:useLocalDpi xmlns:a14="http://schemas.microsoft.com/office/drawing/2010/main" val="0"/>
              </a:ext>
            </a:extLst>
          </a:blip>
          <a:srcRect r="26382" b="18869"/>
          <a:stretch/>
        </p:blipFill>
        <p:spPr>
          <a:xfrm>
            <a:off x="4030912" y="612984"/>
            <a:ext cx="7575553" cy="5563979"/>
          </a:xfrm>
          <a:prstGeom prst="rect">
            <a:avLst/>
          </a:prstGeom>
        </p:spPr>
      </p:pic>
      <p:pic>
        <p:nvPicPr>
          <p:cNvPr id="9" name="Picture 8" descr="A picture containing domestic cat&#10;&#10;Description automatically generated">
            <a:extLst>
              <a:ext uri="{FF2B5EF4-FFF2-40B4-BE49-F238E27FC236}">
                <a16:creationId xmlns:a16="http://schemas.microsoft.com/office/drawing/2014/main" id="{0C4E6A8D-6FD5-49B5-86A4-3E0CE884B905}"/>
              </a:ext>
            </a:extLst>
          </p:cNvPr>
          <p:cNvPicPr>
            <a:picLocks noChangeAspect="1"/>
          </p:cNvPicPr>
          <p:nvPr/>
        </p:nvPicPr>
        <p:blipFill rotWithShape="1">
          <a:blip r:embed="rId5">
            <a:extLst>
              <a:ext uri="{28A0092B-C50C-407E-A947-70E740481C1C}">
                <a14:useLocalDpi xmlns:a14="http://schemas.microsoft.com/office/drawing/2010/main" val="0"/>
              </a:ext>
            </a:extLst>
          </a:blip>
          <a:srcRect l="38464" t="30702" r="45635" b="44639"/>
          <a:stretch/>
        </p:blipFill>
        <p:spPr>
          <a:xfrm>
            <a:off x="8073190" y="2655956"/>
            <a:ext cx="1636296" cy="1691122"/>
          </a:xfrm>
          <a:prstGeom prst="rect">
            <a:avLst/>
          </a:prstGeom>
        </p:spPr>
      </p:pic>
    </p:spTree>
    <p:extLst>
      <p:ext uri="{BB962C8B-B14F-4D97-AF65-F5344CB8AC3E}">
        <p14:creationId xmlns:p14="http://schemas.microsoft.com/office/powerpoint/2010/main" val="3750246328"/>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xit" presetSubtype="10" fill="hold" nodeType="clickEffect">
                                  <p:stCondLst>
                                    <p:cond delay="0"/>
                                  </p:stCondLst>
                                  <p:childTnLst>
                                    <p:animEffect transition="out" filter="randombar(horizontal)">
                                      <p:cBhvr>
                                        <p:cTn id="16" dur="500"/>
                                        <p:tgtEl>
                                          <p:spTgt spid="9"/>
                                        </p:tgtEl>
                                      </p:cBhvr>
                                    </p:animEffect>
                                    <p:set>
                                      <p:cBhvr>
                                        <p:cTn id="17"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52C94B-CBAB-4333-9BA5-335A90F766A7}"/>
              </a:ext>
            </a:extLst>
          </p:cNvPr>
          <p:cNvSpPr>
            <a:spLocks noGrp="1"/>
          </p:cNvSpPr>
          <p:nvPr>
            <p:ph type="title"/>
          </p:nvPr>
        </p:nvSpPr>
        <p:spPr/>
        <p:txBody>
          <a:bodyPr/>
          <a:lstStyle/>
          <a:p>
            <a:r>
              <a:rPr lang="en-US" u="sng" dirty="0"/>
              <a:t>WISE</a:t>
            </a:r>
            <a:r>
              <a:rPr lang="en-US" dirty="0"/>
              <a:t> MOM</a:t>
            </a:r>
            <a:br>
              <a:rPr lang="en-US" dirty="0"/>
            </a:br>
            <a:r>
              <a:rPr lang="en-US" sz="3600" b="0" dirty="0"/>
              <a:t>@Proverbs14:1</a:t>
            </a:r>
            <a:endParaRPr lang="en-US" b="0" dirty="0"/>
          </a:p>
        </p:txBody>
      </p:sp>
      <p:sp>
        <p:nvSpPr>
          <p:cNvPr id="3" name="Content Placeholder 2">
            <a:extLst>
              <a:ext uri="{FF2B5EF4-FFF2-40B4-BE49-F238E27FC236}">
                <a16:creationId xmlns:a16="http://schemas.microsoft.com/office/drawing/2014/main" id="{3EDB9E18-054B-4E35-896A-0FE2EA741678}"/>
              </a:ext>
            </a:extLst>
          </p:cNvPr>
          <p:cNvSpPr>
            <a:spLocks noGrp="1"/>
          </p:cNvSpPr>
          <p:nvPr>
            <p:ph idx="1"/>
          </p:nvPr>
        </p:nvSpPr>
        <p:spPr/>
        <p:txBody>
          <a:bodyPr/>
          <a:lstStyle/>
          <a:p>
            <a:r>
              <a:rPr lang="en-US" b="0" dirty="0"/>
              <a:t>The wise woman builds her house, but </a:t>
            </a:r>
            <a:br>
              <a:rPr lang="en-US" b="0" dirty="0"/>
            </a:br>
            <a:r>
              <a:rPr lang="en-US" b="0" dirty="0"/>
              <a:t>with her own hands the foolish one </a:t>
            </a:r>
            <a:br>
              <a:rPr lang="en-US" b="0" dirty="0"/>
            </a:br>
            <a:r>
              <a:rPr lang="en-US" b="0" dirty="0"/>
              <a:t>tears hers down. </a:t>
            </a:r>
          </a:p>
        </p:txBody>
      </p:sp>
      <p:pic>
        <p:nvPicPr>
          <p:cNvPr id="5" name="Picture 4" descr="A picture containing person, white&#10;&#10;Description automatically generated">
            <a:extLst>
              <a:ext uri="{FF2B5EF4-FFF2-40B4-BE49-F238E27FC236}">
                <a16:creationId xmlns:a16="http://schemas.microsoft.com/office/drawing/2014/main" id="{B04B0B14-DE83-4348-BE98-FDCFE868B773}"/>
              </a:ext>
            </a:extLst>
          </p:cNvPr>
          <p:cNvPicPr>
            <a:picLocks noChangeAspect="1"/>
          </p:cNvPicPr>
          <p:nvPr/>
        </p:nvPicPr>
        <p:blipFill rotWithShape="1">
          <a:blip r:embed="rId3">
            <a:extLst>
              <a:ext uri="{28A0092B-C50C-407E-A947-70E740481C1C}">
                <a14:useLocalDpi xmlns:a14="http://schemas.microsoft.com/office/drawing/2010/main" val="0"/>
              </a:ext>
            </a:extLst>
          </a:blip>
          <a:srcRect t="6875" b="6875"/>
          <a:stretch/>
        </p:blipFill>
        <p:spPr>
          <a:xfrm>
            <a:off x="8010549" y="681037"/>
            <a:ext cx="3571852" cy="5495926"/>
          </a:xfrm>
          <a:prstGeom prst="rect">
            <a:avLst/>
          </a:prstGeom>
        </p:spPr>
      </p:pic>
    </p:spTree>
    <p:extLst>
      <p:ext uri="{BB962C8B-B14F-4D97-AF65-F5344CB8AC3E}">
        <p14:creationId xmlns:p14="http://schemas.microsoft.com/office/powerpoint/2010/main" val="101404516"/>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52C94B-CBAB-4333-9BA5-335A90F766A7}"/>
              </a:ext>
            </a:extLst>
          </p:cNvPr>
          <p:cNvSpPr>
            <a:spLocks noGrp="1"/>
          </p:cNvSpPr>
          <p:nvPr>
            <p:ph type="title"/>
          </p:nvPr>
        </p:nvSpPr>
        <p:spPr/>
        <p:txBody>
          <a:bodyPr/>
          <a:lstStyle/>
          <a:p>
            <a:r>
              <a:rPr lang="en-US" u="sng" dirty="0"/>
              <a:t>GRAND</a:t>
            </a:r>
            <a:r>
              <a:rPr lang="en-US" dirty="0"/>
              <a:t> MOM</a:t>
            </a:r>
            <a:br>
              <a:rPr lang="en-US" dirty="0"/>
            </a:br>
            <a:r>
              <a:rPr lang="en-US" sz="3600" b="0" dirty="0"/>
              <a:t>@Proverbs17:6</a:t>
            </a:r>
            <a:endParaRPr lang="en-US" b="0" dirty="0"/>
          </a:p>
        </p:txBody>
      </p:sp>
      <p:sp>
        <p:nvSpPr>
          <p:cNvPr id="3" name="Content Placeholder 2">
            <a:extLst>
              <a:ext uri="{FF2B5EF4-FFF2-40B4-BE49-F238E27FC236}">
                <a16:creationId xmlns:a16="http://schemas.microsoft.com/office/drawing/2014/main" id="{3EDB9E18-054B-4E35-896A-0FE2EA741678}"/>
              </a:ext>
            </a:extLst>
          </p:cNvPr>
          <p:cNvSpPr>
            <a:spLocks noGrp="1"/>
          </p:cNvSpPr>
          <p:nvPr>
            <p:ph idx="1"/>
          </p:nvPr>
        </p:nvSpPr>
        <p:spPr>
          <a:xfrm>
            <a:off x="609600" y="2675515"/>
            <a:ext cx="6116054" cy="3501448"/>
          </a:xfrm>
        </p:spPr>
        <p:txBody>
          <a:bodyPr/>
          <a:lstStyle/>
          <a:p>
            <a:r>
              <a:rPr lang="en-US" b="0" dirty="0">
                <a:solidFill>
                  <a:srgbClr val="333333"/>
                </a:solidFill>
              </a:rPr>
              <a:t>Children's children are a crown to the aged, and parents are the pride of their children. </a:t>
            </a:r>
            <a:endParaRPr lang="en-US" b="0" dirty="0"/>
          </a:p>
        </p:txBody>
      </p:sp>
      <p:pic>
        <p:nvPicPr>
          <p:cNvPr id="4" name="Picture 3" descr="A person and person smiling&#10;&#10;Description automatically generated with low confidence">
            <a:extLst>
              <a:ext uri="{FF2B5EF4-FFF2-40B4-BE49-F238E27FC236}">
                <a16:creationId xmlns:a16="http://schemas.microsoft.com/office/drawing/2014/main" id="{157EA7C2-587F-441F-8075-78A3386CACB0}"/>
              </a:ext>
            </a:extLst>
          </p:cNvPr>
          <p:cNvPicPr>
            <a:picLocks noChangeAspect="1"/>
          </p:cNvPicPr>
          <p:nvPr/>
        </p:nvPicPr>
        <p:blipFill rotWithShape="1">
          <a:blip r:embed="rId3">
            <a:extLst>
              <a:ext uri="{28A0092B-C50C-407E-A947-70E740481C1C}">
                <a14:useLocalDpi xmlns:a14="http://schemas.microsoft.com/office/drawing/2010/main" val="0"/>
              </a:ext>
            </a:extLst>
          </a:blip>
          <a:srcRect r="22754"/>
          <a:stretch/>
        </p:blipFill>
        <p:spPr>
          <a:xfrm>
            <a:off x="5325980" y="79108"/>
            <a:ext cx="6280484" cy="6097856"/>
          </a:xfrm>
          <a:prstGeom prst="rect">
            <a:avLst/>
          </a:prstGeom>
        </p:spPr>
      </p:pic>
    </p:spTree>
    <p:extLst>
      <p:ext uri="{BB962C8B-B14F-4D97-AF65-F5344CB8AC3E}">
        <p14:creationId xmlns:p14="http://schemas.microsoft.com/office/powerpoint/2010/main" val="1410659960"/>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52C94B-CBAB-4333-9BA5-335A90F766A7}"/>
              </a:ext>
            </a:extLst>
          </p:cNvPr>
          <p:cNvSpPr>
            <a:spLocks noGrp="1"/>
          </p:cNvSpPr>
          <p:nvPr>
            <p:ph type="title"/>
          </p:nvPr>
        </p:nvSpPr>
        <p:spPr/>
        <p:txBody>
          <a:bodyPr/>
          <a:lstStyle/>
          <a:p>
            <a:r>
              <a:rPr lang="en-US" u="sng" dirty="0"/>
              <a:t>HONORED</a:t>
            </a:r>
            <a:r>
              <a:rPr lang="en-US" dirty="0"/>
              <a:t> MOM</a:t>
            </a:r>
            <a:br>
              <a:rPr lang="en-US" dirty="0"/>
            </a:br>
            <a:r>
              <a:rPr lang="en-US" sz="3600" b="0" dirty="0"/>
              <a:t>@Proverbs23:22</a:t>
            </a:r>
            <a:endParaRPr lang="en-US" b="0" dirty="0"/>
          </a:p>
        </p:txBody>
      </p:sp>
      <p:sp>
        <p:nvSpPr>
          <p:cNvPr id="3" name="Content Placeholder 2">
            <a:extLst>
              <a:ext uri="{FF2B5EF4-FFF2-40B4-BE49-F238E27FC236}">
                <a16:creationId xmlns:a16="http://schemas.microsoft.com/office/drawing/2014/main" id="{3EDB9E18-054B-4E35-896A-0FE2EA741678}"/>
              </a:ext>
            </a:extLst>
          </p:cNvPr>
          <p:cNvSpPr>
            <a:spLocks noGrp="1"/>
          </p:cNvSpPr>
          <p:nvPr>
            <p:ph idx="1"/>
          </p:nvPr>
        </p:nvSpPr>
        <p:spPr/>
        <p:txBody>
          <a:bodyPr/>
          <a:lstStyle/>
          <a:p>
            <a:r>
              <a:rPr lang="en-US" b="0" dirty="0">
                <a:solidFill>
                  <a:srgbClr val="333333"/>
                </a:solidFill>
                <a:latin typeface="Arial" panose="020B0604020202020204" pitchFamily="34" charset="0"/>
              </a:rPr>
              <a:t>D</a:t>
            </a:r>
            <a:r>
              <a:rPr lang="en-US" b="0" dirty="0">
                <a:solidFill>
                  <a:srgbClr val="333333"/>
                </a:solidFill>
                <a:effectLst/>
                <a:latin typeface="Arial" panose="020B0604020202020204" pitchFamily="34" charset="0"/>
              </a:rPr>
              <a:t>o not despise your mother </a:t>
            </a:r>
            <a:br>
              <a:rPr lang="en-US" b="0" dirty="0">
                <a:solidFill>
                  <a:srgbClr val="333333"/>
                </a:solidFill>
                <a:effectLst/>
                <a:latin typeface="Arial" panose="020B0604020202020204" pitchFamily="34" charset="0"/>
              </a:rPr>
            </a:br>
            <a:r>
              <a:rPr lang="en-US" b="0" dirty="0">
                <a:solidFill>
                  <a:srgbClr val="333333"/>
                </a:solidFill>
                <a:effectLst/>
                <a:latin typeface="Arial" panose="020B0604020202020204" pitchFamily="34" charset="0"/>
              </a:rPr>
              <a:t>when she is old. </a:t>
            </a:r>
            <a:endParaRPr lang="en-US" b="0" dirty="0"/>
          </a:p>
        </p:txBody>
      </p:sp>
      <p:pic>
        <p:nvPicPr>
          <p:cNvPr id="5" name="Picture 4" descr="A white sign with black text&#10;&#10;Description automatically generated with medium confidence">
            <a:extLst>
              <a:ext uri="{FF2B5EF4-FFF2-40B4-BE49-F238E27FC236}">
                <a16:creationId xmlns:a16="http://schemas.microsoft.com/office/drawing/2014/main" id="{5E8E01A8-558C-4153-9050-293F8D7DFE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03128" y="806116"/>
            <a:ext cx="3631055" cy="524576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799606594"/>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52C94B-CBAB-4333-9BA5-335A90F766A7}"/>
              </a:ext>
            </a:extLst>
          </p:cNvPr>
          <p:cNvSpPr>
            <a:spLocks noGrp="1"/>
          </p:cNvSpPr>
          <p:nvPr>
            <p:ph type="title"/>
          </p:nvPr>
        </p:nvSpPr>
        <p:spPr/>
        <p:txBody>
          <a:bodyPr/>
          <a:lstStyle/>
          <a:p>
            <a:r>
              <a:rPr lang="en-US" u="sng" dirty="0"/>
              <a:t>JOYOUS</a:t>
            </a:r>
            <a:r>
              <a:rPr lang="en-US" dirty="0"/>
              <a:t> MOM</a:t>
            </a:r>
            <a:br>
              <a:rPr lang="en-US" dirty="0"/>
            </a:br>
            <a:r>
              <a:rPr lang="en-US" sz="3600" b="0" dirty="0"/>
              <a:t>@PROVERBS23:25</a:t>
            </a:r>
            <a:endParaRPr lang="en-US" b="0" dirty="0"/>
          </a:p>
        </p:txBody>
      </p:sp>
      <p:sp>
        <p:nvSpPr>
          <p:cNvPr id="3" name="Content Placeholder 2">
            <a:extLst>
              <a:ext uri="{FF2B5EF4-FFF2-40B4-BE49-F238E27FC236}">
                <a16:creationId xmlns:a16="http://schemas.microsoft.com/office/drawing/2014/main" id="{3EDB9E18-054B-4E35-896A-0FE2EA741678}"/>
              </a:ext>
            </a:extLst>
          </p:cNvPr>
          <p:cNvSpPr>
            <a:spLocks noGrp="1"/>
          </p:cNvSpPr>
          <p:nvPr>
            <p:ph idx="1"/>
          </p:nvPr>
        </p:nvSpPr>
        <p:spPr/>
        <p:txBody>
          <a:bodyPr/>
          <a:lstStyle/>
          <a:p>
            <a:r>
              <a:rPr lang="en-US" b="0" dirty="0"/>
              <a:t>May your father and mother be glad; </a:t>
            </a:r>
            <a:br>
              <a:rPr lang="en-US" b="0" dirty="0"/>
            </a:br>
            <a:r>
              <a:rPr lang="en-US" b="0" dirty="0"/>
              <a:t>may she who gave you birth rejoice! </a:t>
            </a:r>
          </a:p>
        </p:txBody>
      </p:sp>
      <p:pic>
        <p:nvPicPr>
          <p:cNvPr id="7" name="Picture 6" descr="A person and a baby in a car&#10;&#10;Description automatically generated with medium confidence">
            <a:extLst>
              <a:ext uri="{FF2B5EF4-FFF2-40B4-BE49-F238E27FC236}">
                <a16:creationId xmlns:a16="http://schemas.microsoft.com/office/drawing/2014/main" id="{1E57E7DF-4BB0-4E09-886B-37717DC98B56}"/>
              </a:ext>
            </a:extLst>
          </p:cNvPr>
          <p:cNvPicPr>
            <a:picLocks noChangeAspect="1"/>
          </p:cNvPicPr>
          <p:nvPr/>
        </p:nvPicPr>
        <p:blipFill rotWithShape="1">
          <a:blip r:embed="rId3">
            <a:extLst>
              <a:ext uri="{28A0092B-C50C-407E-A947-70E740481C1C}">
                <a14:useLocalDpi xmlns:a14="http://schemas.microsoft.com/office/drawing/2010/main" val="0"/>
              </a:ext>
            </a:extLst>
          </a:blip>
          <a:srcRect b="12211"/>
          <a:stretch/>
        </p:blipFill>
        <p:spPr>
          <a:xfrm>
            <a:off x="6496852" y="168442"/>
            <a:ext cx="5141893" cy="6020553"/>
          </a:xfrm>
          <a:prstGeom prst="rect">
            <a:avLst/>
          </a:prstGeom>
        </p:spPr>
      </p:pic>
    </p:spTree>
    <p:extLst>
      <p:ext uri="{BB962C8B-B14F-4D97-AF65-F5344CB8AC3E}">
        <p14:creationId xmlns:p14="http://schemas.microsoft.com/office/powerpoint/2010/main" val="1497391501"/>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816</TotalTime>
  <Words>4056</Words>
  <Application>Microsoft Office PowerPoint</Application>
  <PresentationFormat>Widescreen</PresentationFormat>
  <Paragraphs>326</Paragraphs>
  <Slides>21</Slides>
  <Notes>11</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0</vt:i4>
      </vt:variant>
      <vt:variant>
        <vt:lpstr>Slide Titles</vt:lpstr>
      </vt:variant>
      <vt:variant>
        <vt:i4>21</vt:i4>
      </vt:variant>
    </vt:vector>
  </HeadingPairs>
  <TitlesOfParts>
    <vt:vector size="28" baseType="lpstr">
      <vt:lpstr>Arial</vt:lpstr>
      <vt:lpstr>Arial Narrow</vt:lpstr>
      <vt:lpstr>Calibri</vt:lpstr>
      <vt:lpstr>Good Morning</vt:lpstr>
      <vt:lpstr>Roboto</vt:lpstr>
      <vt:lpstr>Symbol</vt:lpstr>
      <vt:lpstr>Office Theme</vt:lpstr>
      <vt:lpstr>PowerPoint Presentation</vt:lpstr>
      <vt:lpstr>PowerPoint Presentation</vt:lpstr>
      <vt:lpstr>SMART MOM @Proverbs1:8-9</vt:lpstr>
      <vt:lpstr>KINDHEARTED MOM @Proverbs11:16</vt:lpstr>
      <vt:lpstr>BEAUTIFUL MOM @Proverbs11:22</vt:lpstr>
      <vt:lpstr>WISE MOM @Proverbs14:1</vt:lpstr>
      <vt:lpstr>GRAND MOM @Proverbs17:6</vt:lpstr>
      <vt:lpstr>HONORED MOM @Proverbs23:22</vt:lpstr>
      <vt:lpstr>JOYOUS MOM @PROVERBS23:25</vt:lpstr>
      <vt:lpstr>PRAISEWORTHY MOM @Proverbs31:30</vt:lpstr>
      <vt:lpstr>PRAISEWORTHY MOM @Proverbs31:30</vt:lpstr>
      <vt:lpstr>The LORD has tweeted for you to: </vt:lpstr>
      <vt:lpstr>The LORD has tweeted for you to: </vt:lpstr>
      <vt:lpstr>The LORD has tweeted for you to: </vt:lpstr>
      <vt:lpstr>The LORD has tweeted for you to: </vt:lpstr>
      <vt:lpstr>The LORD has tweeted for you to: </vt:lpstr>
      <vt:lpstr>The LORD has tweeted for you to: </vt:lpstr>
      <vt:lpstr>The LORD has tweeted for you to: </vt:lpstr>
      <vt:lpstr>The LORD has tweeted for you to: </vt:lpstr>
      <vt:lpstr>The LORD has tweeted for you to: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Dennis Henderson</dc:creator>
  <cp:lastModifiedBy>Dennis Henderson</cp:lastModifiedBy>
  <cp:revision>65</cp:revision>
  <dcterms:created xsi:type="dcterms:W3CDTF">2021-03-12T05:48:47Z</dcterms:created>
  <dcterms:modified xsi:type="dcterms:W3CDTF">2021-06-05T21:42:10Z</dcterms:modified>
</cp:coreProperties>
</file>