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57" r:id="rId3"/>
    <p:sldId id="338" r:id="rId4"/>
    <p:sldId id="337" r:id="rId5"/>
    <p:sldId id="339" r:id="rId6"/>
    <p:sldId id="300" r:id="rId7"/>
    <p:sldId id="299" r:id="rId8"/>
    <p:sldId id="261" r:id="rId9"/>
    <p:sldId id="340" r:id="rId10"/>
    <p:sldId id="342" r:id="rId11"/>
    <p:sldId id="343" r:id="rId12"/>
    <p:sldId id="265" r:id="rId13"/>
    <p:sldId id="344" r:id="rId14"/>
    <p:sldId id="345" r:id="rId15"/>
    <p:sldId id="355" r:id="rId16"/>
    <p:sldId id="266" r:id="rId17"/>
    <p:sldId id="347" r:id="rId18"/>
    <p:sldId id="346" r:id="rId19"/>
    <p:sldId id="267" r:id="rId20"/>
    <p:sldId id="348" r:id="rId21"/>
    <p:sldId id="268" r:id="rId22"/>
    <p:sldId id="350" r:id="rId23"/>
    <p:sldId id="354" r:id="rId24"/>
    <p:sldId id="269" r:id="rId25"/>
    <p:sldId id="356" r:id="rId26"/>
    <p:sldId id="351" r:id="rId27"/>
    <p:sldId id="270" r:id="rId28"/>
    <p:sldId id="352" r:id="rId29"/>
    <p:sldId id="271" r:id="rId30"/>
    <p:sldId id="353" r:id="rId31"/>
    <p:sldId id="301" r:id="rId32"/>
    <p:sldId id="314" r:id="rId33"/>
    <p:sldId id="315" r:id="rId34"/>
    <p:sldId id="316" r:id="rId35"/>
    <p:sldId id="317" r:id="rId36"/>
    <p:sldId id="318" r:id="rId37"/>
    <p:sldId id="319" r:id="rId38"/>
    <p:sldId id="302" r:id="rId39"/>
    <p:sldId id="341" r:id="rId40"/>
    <p:sldId id="2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0101"/>
    <a:srgbClr val="FE2E2E"/>
    <a:srgbClr val="FD27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0805" autoAdjust="0"/>
  </p:normalViewPr>
  <p:slideViewPr>
    <p:cSldViewPr snapToGrid="0">
      <p:cViewPr varScale="1">
        <p:scale>
          <a:sx n="49" d="100"/>
          <a:sy n="49" d="100"/>
        </p:scale>
        <p:origin x="1200" y="5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D5391-7D04-4391-A29C-6A2B69C4FCA6}" type="datetimeFigureOut">
              <a:rPr lang="en-US" smtClean="0"/>
              <a:t>6/6/2021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A812-B11E-4E55-A3F2-B2952F7B378B}" type="slidenum">
              <a:rPr lang="en-US" smtClean="0"/>
              <a:t>‹#›</a:t>
            </a:fld>
            <a:endParaRPr lang="en-US"/>
          </a:p>
        </p:txBody>
      </p:sp>
    </p:spTree>
    <p:extLst>
      <p:ext uri="{BB962C8B-B14F-4D97-AF65-F5344CB8AC3E}">
        <p14:creationId xmlns:p14="http://schemas.microsoft.com/office/powerpoint/2010/main" val="338677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a:t>
            </a:fld>
            <a:endParaRPr lang="en-US"/>
          </a:p>
        </p:txBody>
      </p:sp>
    </p:spTree>
    <p:extLst>
      <p:ext uri="{BB962C8B-B14F-4D97-AF65-F5344CB8AC3E}">
        <p14:creationId xmlns:p14="http://schemas.microsoft.com/office/powerpoint/2010/main" val="274089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Will = Free = https://media.defense.gov/2014/Jul/08/2000834387/-1/-1/0/140630-F-MI136-013.JPG</a:t>
            </a:r>
          </a:p>
          <a:p>
            <a:endParaRPr lang="en-US" dirty="0"/>
          </a:p>
          <a:p>
            <a:r>
              <a:rPr lang="en-US" dirty="0"/>
              <a:t>Jesus inherits everything! (Ps 2:2-8)  It is all his.  </a:t>
            </a:r>
          </a:p>
          <a:p>
            <a:endParaRPr lang="en-US" dirty="0"/>
          </a:p>
          <a:p>
            <a:r>
              <a:rPr lang="en-US" dirty="0"/>
              <a:t>Since everything is rightly His... He owns it all ...</a:t>
            </a:r>
          </a:p>
          <a:p>
            <a:endParaRPr lang="en-US" dirty="0"/>
          </a:p>
          <a:p>
            <a:r>
              <a:rPr lang="en-US" dirty="0"/>
              <a:t>He offers you more than you could ever imagine:  an abundant life of forgiveness, purpose, meaning, acceptance. He chose you, saved you, loves you unconditionally, etc. </a:t>
            </a:r>
          </a:p>
        </p:txBody>
      </p:sp>
      <p:sp>
        <p:nvSpPr>
          <p:cNvPr id="4" name="Slide Number Placeholder 3"/>
          <p:cNvSpPr>
            <a:spLocks noGrp="1"/>
          </p:cNvSpPr>
          <p:nvPr>
            <p:ph type="sldNum" sz="quarter" idx="5"/>
          </p:nvPr>
        </p:nvSpPr>
        <p:spPr/>
        <p:txBody>
          <a:bodyPr/>
          <a:lstStyle/>
          <a:p>
            <a:fld id="{23CEA812-B11E-4E55-A3F2-B2952F7B378B}" type="slidenum">
              <a:rPr lang="en-US" smtClean="0"/>
              <a:t>15</a:t>
            </a:fld>
            <a:endParaRPr lang="en-US"/>
          </a:p>
        </p:txBody>
      </p:sp>
    </p:spTree>
    <p:extLst>
      <p:ext uri="{BB962C8B-B14F-4D97-AF65-F5344CB8AC3E}">
        <p14:creationId xmlns:p14="http://schemas.microsoft.com/office/powerpoint/2010/main" val="379649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https://en.wikipedia.org/wiki/Galaxy#/media/File:NGC_4414_(NASA-med).jpg</a:t>
            </a:r>
          </a:p>
          <a:p>
            <a:endParaRPr lang="en-US" dirty="0"/>
          </a:p>
          <a:p>
            <a:r>
              <a:rPr lang="en-US" dirty="0"/>
              <a:t>Literally: “He made the ages”  or “He made time”  </a:t>
            </a:r>
          </a:p>
          <a:p>
            <a:endParaRPr lang="en-US" dirty="0"/>
          </a:p>
          <a:p>
            <a:r>
              <a:rPr lang="en-US" dirty="0"/>
              <a:t>This is huge ... Because even scientists recognize that time is a part of creation.  Before creation there was not time.  So to say he created the ages is to say he created the universe ...  Compare Stephen </a:t>
            </a:r>
            <a:r>
              <a:rPr lang="en-US" dirty="0" err="1"/>
              <a:t>Hawkings</a:t>
            </a:r>
            <a:r>
              <a:rPr lang="en-US" dirty="0"/>
              <a:t>  </a:t>
            </a:r>
          </a:p>
          <a:p>
            <a:endParaRPr lang="en-US" dirty="0"/>
          </a:p>
          <a:p>
            <a:r>
              <a:rPr lang="en-US" dirty="0"/>
              <a:t>So what does all that mean to me and you  ...</a:t>
            </a:r>
          </a:p>
          <a:p>
            <a:endParaRPr lang="en-US" dirty="0"/>
          </a:p>
          <a:p>
            <a:r>
              <a:rPr lang="en-US" dirty="0"/>
              <a:t> He made you to be uniquely you to accomplish his unique plan for your life.  He placed you in this present age – there are not mistakes, you belong here now, not by chance by divine design.  </a:t>
            </a:r>
          </a:p>
          <a:p>
            <a:endParaRPr lang="en-US" dirty="0"/>
          </a:p>
          <a:p>
            <a:r>
              <a:rPr lang="en-US" dirty="0"/>
              <a:t>While the evolutionist says you are just a random mistake that happened by accident.  </a:t>
            </a:r>
          </a:p>
          <a:p>
            <a:r>
              <a:rPr lang="en-US" dirty="0"/>
              <a:t>Christmas is about God the Creator invading His own universe that He made with a purpose of meaningful relationships.  There are no accident in His world. </a:t>
            </a:r>
          </a:p>
        </p:txBody>
      </p:sp>
      <p:sp>
        <p:nvSpPr>
          <p:cNvPr id="4" name="Slide Number Placeholder 3"/>
          <p:cNvSpPr>
            <a:spLocks noGrp="1"/>
          </p:cNvSpPr>
          <p:nvPr>
            <p:ph type="sldNum" sz="quarter" idx="5"/>
          </p:nvPr>
        </p:nvSpPr>
        <p:spPr/>
        <p:txBody>
          <a:bodyPr/>
          <a:lstStyle/>
          <a:p>
            <a:fld id="{23CEA812-B11E-4E55-A3F2-B2952F7B378B}" type="slidenum">
              <a:rPr lang="en-US" smtClean="0"/>
              <a:t>16</a:t>
            </a:fld>
            <a:endParaRPr lang="en-US"/>
          </a:p>
        </p:txBody>
      </p:sp>
    </p:spTree>
    <p:extLst>
      <p:ext uri="{BB962C8B-B14F-4D97-AF65-F5344CB8AC3E}">
        <p14:creationId xmlns:p14="http://schemas.microsoft.com/office/powerpoint/2010/main" val="2363068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https://en.wikipedia.org/wiki/Galaxy#/media/File:NGC_4414_(NASA-med).jpg</a:t>
            </a:r>
          </a:p>
          <a:p>
            <a:endParaRPr lang="en-US" dirty="0"/>
          </a:p>
          <a:p>
            <a:r>
              <a:rPr lang="en-US" dirty="0"/>
              <a:t>Literally: “He made the ages”  or “He made time”  </a:t>
            </a:r>
          </a:p>
          <a:p>
            <a:endParaRPr lang="en-US" dirty="0"/>
          </a:p>
          <a:p>
            <a:r>
              <a:rPr lang="en-US" dirty="0"/>
              <a:t>This is huge ... Because even scientists recognize that time is a part of creation.  Before creation there was not time.  So to say he created the ages is to say he created the universe ...  Compare Stephen </a:t>
            </a:r>
            <a:r>
              <a:rPr lang="en-US" dirty="0" err="1"/>
              <a:t>Hawkings</a:t>
            </a:r>
            <a:r>
              <a:rPr lang="en-US" dirty="0"/>
              <a:t>  </a:t>
            </a:r>
          </a:p>
          <a:p>
            <a:endParaRPr lang="en-US" dirty="0"/>
          </a:p>
          <a:p>
            <a:r>
              <a:rPr lang="en-US" dirty="0"/>
              <a:t>So what does all that mean to me and you  ...</a:t>
            </a:r>
          </a:p>
          <a:p>
            <a:endParaRPr lang="en-US" dirty="0"/>
          </a:p>
          <a:p>
            <a:r>
              <a:rPr lang="en-US" dirty="0"/>
              <a:t> He made you to be uniquely you to accomplish his unique plan for your life.  He placed you in this present age – there are not mistakes, you belong here now, not by chance by divine design.  </a:t>
            </a:r>
          </a:p>
          <a:p>
            <a:endParaRPr lang="en-US" dirty="0"/>
          </a:p>
          <a:p>
            <a:r>
              <a:rPr lang="en-US" dirty="0"/>
              <a:t>While the evolutionist says you are just a random mistake that happened by accident.  </a:t>
            </a:r>
          </a:p>
          <a:p>
            <a:r>
              <a:rPr lang="en-US" dirty="0"/>
              <a:t>Christmas is about God the Creator invading His own universe that He made with a purpose of meaningful relationships.  There are no accident in His world. </a:t>
            </a:r>
          </a:p>
        </p:txBody>
      </p:sp>
      <p:sp>
        <p:nvSpPr>
          <p:cNvPr id="4" name="Slide Number Placeholder 3"/>
          <p:cNvSpPr>
            <a:spLocks noGrp="1"/>
          </p:cNvSpPr>
          <p:nvPr>
            <p:ph type="sldNum" sz="quarter" idx="5"/>
          </p:nvPr>
        </p:nvSpPr>
        <p:spPr/>
        <p:txBody>
          <a:bodyPr/>
          <a:lstStyle/>
          <a:p>
            <a:fld id="{23CEA812-B11E-4E55-A3F2-B2952F7B378B}" type="slidenum">
              <a:rPr lang="en-US" smtClean="0"/>
              <a:t>17</a:t>
            </a:fld>
            <a:endParaRPr lang="en-US"/>
          </a:p>
        </p:txBody>
      </p:sp>
    </p:spTree>
    <p:extLst>
      <p:ext uri="{BB962C8B-B14F-4D97-AF65-F5344CB8AC3E}">
        <p14:creationId xmlns:p14="http://schemas.microsoft.com/office/powerpoint/2010/main" val="53440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https://en.wikipedia.org/wiki/Galaxy#/media/File:NGC_4414_(NASA-med).jpg</a:t>
            </a:r>
          </a:p>
          <a:p>
            <a:endParaRPr lang="en-US" dirty="0"/>
          </a:p>
          <a:p>
            <a:r>
              <a:rPr lang="en-US" dirty="0"/>
              <a:t>Literally: “He made the ages”  or “He made time”  </a:t>
            </a:r>
          </a:p>
          <a:p>
            <a:endParaRPr lang="en-US" dirty="0"/>
          </a:p>
          <a:p>
            <a:r>
              <a:rPr lang="en-US" dirty="0"/>
              <a:t>This is huge ... Because even scientists recognize that time is a part of creation.  Before creation there was not time.  So to say he created the ages is to say he created the universe ...  Compare Stephen </a:t>
            </a:r>
            <a:r>
              <a:rPr lang="en-US" dirty="0" err="1"/>
              <a:t>Hawkings</a:t>
            </a:r>
            <a:r>
              <a:rPr lang="en-US" dirty="0"/>
              <a:t>  </a:t>
            </a:r>
          </a:p>
          <a:p>
            <a:endParaRPr lang="en-US" dirty="0"/>
          </a:p>
          <a:p>
            <a:r>
              <a:rPr lang="en-US" dirty="0"/>
              <a:t>So what does all that mean to me and you  ...</a:t>
            </a:r>
          </a:p>
          <a:p>
            <a:endParaRPr lang="en-US" dirty="0"/>
          </a:p>
          <a:p>
            <a:r>
              <a:rPr lang="en-US" dirty="0"/>
              <a:t> He made you to be uniquely you to accomplish his unique plan for your life.  He placed you in this present age – there are not mistakes, you belong here now, not by chance by divine design.  </a:t>
            </a:r>
          </a:p>
          <a:p>
            <a:endParaRPr lang="en-US" dirty="0"/>
          </a:p>
          <a:p>
            <a:r>
              <a:rPr lang="en-US" dirty="0"/>
              <a:t>While the evolutionist says you are just a random mistake that happened by accident.  </a:t>
            </a:r>
          </a:p>
          <a:p>
            <a:r>
              <a:rPr lang="en-US" dirty="0"/>
              <a:t>Christmas is about God the Creator invading His own universe that He made with a purpose of meaningful relationships.  There are no accident in His world. </a:t>
            </a:r>
          </a:p>
        </p:txBody>
      </p:sp>
      <p:sp>
        <p:nvSpPr>
          <p:cNvPr id="4" name="Slide Number Placeholder 3"/>
          <p:cNvSpPr>
            <a:spLocks noGrp="1"/>
          </p:cNvSpPr>
          <p:nvPr>
            <p:ph type="sldNum" sz="quarter" idx="5"/>
          </p:nvPr>
        </p:nvSpPr>
        <p:spPr/>
        <p:txBody>
          <a:bodyPr/>
          <a:lstStyle/>
          <a:p>
            <a:fld id="{23CEA812-B11E-4E55-A3F2-B2952F7B378B}" type="slidenum">
              <a:rPr lang="en-US" smtClean="0"/>
              <a:t>18</a:t>
            </a:fld>
            <a:endParaRPr lang="en-US"/>
          </a:p>
        </p:txBody>
      </p:sp>
    </p:spTree>
    <p:extLst>
      <p:ext uri="{BB962C8B-B14F-4D97-AF65-F5344CB8AC3E}">
        <p14:creationId xmlns:p14="http://schemas.microsoft.com/office/powerpoint/2010/main" val="151554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https://upload.wikimedia.org/wikipedia/commons/thumb/d/df/Thrissur_Pooram_%28Radiance%29_DSCF8568.JPG/2048px-Thrissur_Pooram_%28Radiance%29_DSCF8568.JPG</a:t>
            </a:r>
          </a:p>
          <a:p>
            <a:endParaRPr lang="en-US" dirty="0"/>
          </a:p>
          <a:p>
            <a:r>
              <a:rPr lang="en-US" dirty="0"/>
              <a:t>Radiance = Effulgence – emitted from a source. Like the sun emits light rays.   One does not exist without the other.  Jesus is like the Ray, the Father is like the sun.</a:t>
            </a:r>
          </a:p>
          <a:p>
            <a:r>
              <a:rPr lang="en-US" dirty="0"/>
              <a:t>God the Son and God the Father are inseparable linked . </a:t>
            </a:r>
          </a:p>
          <a:p>
            <a:endParaRPr lang="en-US" dirty="0"/>
          </a:p>
          <a:p>
            <a:r>
              <a:rPr lang="en-US" dirty="0"/>
              <a:t>Now Jesus didn’t walk around with a halo, but he did manifest Deity through his miraculous powers. John 1:14 says we beheld his glory as the one and only Son of God.  </a:t>
            </a:r>
          </a:p>
          <a:p>
            <a:endParaRPr lang="en-US" dirty="0"/>
          </a:p>
          <a:p>
            <a:r>
              <a:rPr lang="en-US" dirty="0"/>
              <a:t>Here’s the deal for us...When Jesus invades your life at salvation, the glory of God is also within you.   You need to work it out.  </a:t>
            </a:r>
          </a:p>
          <a:p>
            <a:r>
              <a:rPr lang="en-US" dirty="0"/>
              <a:t>1 Cor 10: 31 </a:t>
            </a:r>
            <a:r>
              <a:rPr lang="en-US" sz="1200" b="0" i="0" u="none" strike="noStrike" kern="1200" baseline="0" dirty="0">
                <a:solidFill>
                  <a:schemeClr val="tx1"/>
                </a:solidFill>
                <a:latin typeface="+mn-lt"/>
                <a:ea typeface="+mn-ea"/>
                <a:cs typeface="+mn-cs"/>
              </a:rPr>
              <a:t>So whether you eat or drink or whatever you do, do it all for the glory of God. (1Co 10:31 NIV)</a:t>
            </a:r>
            <a:r>
              <a:rPr lang="en-US" dirty="0"/>
              <a:t>   </a:t>
            </a:r>
          </a:p>
        </p:txBody>
      </p:sp>
      <p:sp>
        <p:nvSpPr>
          <p:cNvPr id="4" name="Slide Number Placeholder 3"/>
          <p:cNvSpPr>
            <a:spLocks noGrp="1"/>
          </p:cNvSpPr>
          <p:nvPr>
            <p:ph type="sldNum" sz="quarter" idx="5"/>
          </p:nvPr>
        </p:nvSpPr>
        <p:spPr/>
        <p:txBody>
          <a:bodyPr/>
          <a:lstStyle/>
          <a:p>
            <a:fld id="{23CEA812-B11E-4E55-A3F2-B2952F7B378B}" type="slidenum">
              <a:rPr lang="en-US" smtClean="0"/>
              <a:t>19</a:t>
            </a:fld>
            <a:endParaRPr lang="en-US"/>
          </a:p>
        </p:txBody>
      </p:sp>
    </p:spTree>
    <p:extLst>
      <p:ext uri="{BB962C8B-B14F-4D97-AF65-F5344CB8AC3E}">
        <p14:creationId xmlns:p14="http://schemas.microsoft.com/office/powerpoint/2010/main" val="278621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https://upload.wikimedia.org/wikipedia/commons/thumb/d/df/Thrissur_Pooram_%28Radiance%29_DSCF8568.JPG/2048px-Thrissur_Pooram_%28Radiance%29_DSCF8568.JPG</a:t>
            </a:r>
          </a:p>
          <a:p>
            <a:endParaRPr lang="en-US" dirty="0"/>
          </a:p>
          <a:p>
            <a:r>
              <a:rPr lang="en-US" dirty="0"/>
              <a:t>Radiance = Effulgence – emitted from a source. Like the sun emits light rays.   One does not exist without the other.  Jesus is like the Ray, the Father is like the sun.</a:t>
            </a:r>
          </a:p>
          <a:p>
            <a:r>
              <a:rPr lang="en-US" dirty="0"/>
              <a:t>God the Son and God the Father are inseparable linked . </a:t>
            </a:r>
          </a:p>
          <a:p>
            <a:endParaRPr lang="en-US" dirty="0"/>
          </a:p>
          <a:p>
            <a:r>
              <a:rPr lang="en-US" dirty="0"/>
              <a:t>Now Jesus didn’t walk around with a halo, but he did manifest Deity through his miraculous powers. John 1:14 says we beheld his glory as the one and only Son of God.  </a:t>
            </a:r>
          </a:p>
          <a:p>
            <a:endParaRPr lang="en-US" dirty="0"/>
          </a:p>
          <a:p>
            <a:r>
              <a:rPr lang="en-US" dirty="0"/>
              <a:t>Here’s the deal for us...When Jesus invades your life at salvation, the glory of God is also within you.   You need to work it out.  </a:t>
            </a:r>
          </a:p>
          <a:p>
            <a:r>
              <a:rPr lang="en-US" dirty="0"/>
              <a:t>1 Cor 10: 31 </a:t>
            </a:r>
            <a:r>
              <a:rPr lang="en-US" sz="1200" b="0" i="0" u="none" strike="noStrike" kern="1200" baseline="0" dirty="0">
                <a:solidFill>
                  <a:schemeClr val="tx1"/>
                </a:solidFill>
                <a:latin typeface="+mn-lt"/>
                <a:ea typeface="+mn-ea"/>
                <a:cs typeface="+mn-cs"/>
              </a:rPr>
              <a:t>So whether you eat or drink or whatever you do, do it all for the glory of God. (1Co 10:31 NIV)</a:t>
            </a:r>
            <a:r>
              <a:rPr lang="en-US" dirty="0"/>
              <a:t>   </a:t>
            </a:r>
          </a:p>
        </p:txBody>
      </p:sp>
      <p:sp>
        <p:nvSpPr>
          <p:cNvPr id="4" name="Slide Number Placeholder 3"/>
          <p:cNvSpPr>
            <a:spLocks noGrp="1"/>
          </p:cNvSpPr>
          <p:nvPr>
            <p:ph type="sldNum" sz="quarter" idx="5"/>
          </p:nvPr>
        </p:nvSpPr>
        <p:spPr/>
        <p:txBody>
          <a:bodyPr/>
          <a:lstStyle/>
          <a:p>
            <a:fld id="{23CEA812-B11E-4E55-A3F2-B2952F7B378B}" type="slidenum">
              <a:rPr lang="en-US" smtClean="0"/>
              <a:t>20</a:t>
            </a:fld>
            <a:endParaRPr lang="en-US"/>
          </a:p>
        </p:txBody>
      </p:sp>
    </p:spTree>
    <p:extLst>
      <p:ext uri="{BB962C8B-B14F-4D97-AF65-F5344CB8AC3E}">
        <p14:creationId xmlns:p14="http://schemas.microsoft.com/office/powerpoint/2010/main" val="229357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Father Son and Holy Spirit are of the same mold, so to speak.  So much so that Jesus says “</a:t>
            </a:r>
            <a:r>
              <a:rPr lang="en-US" sz="1200" b="0" i="0" u="none" strike="noStrike" kern="1200" baseline="0" dirty="0">
                <a:solidFill>
                  <a:schemeClr val="tx1"/>
                </a:solidFill>
                <a:latin typeface="+mn-lt"/>
                <a:ea typeface="+mn-ea"/>
                <a:cs typeface="+mn-cs"/>
              </a:rPr>
              <a:t>Anyone who has seen me has seen the Father.  (Joh 14:9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Isaiah called him,  “Emmanuel” = God with us!”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Here’s the point, If you want a personal relationship with God, you must do so through Jesus Christ.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21</a:t>
            </a:fld>
            <a:endParaRPr lang="en-US"/>
          </a:p>
        </p:txBody>
      </p:sp>
    </p:spTree>
    <p:extLst>
      <p:ext uri="{BB962C8B-B14F-4D97-AF65-F5344CB8AC3E}">
        <p14:creationId xmlns:p14="http://schemas.microsoft.com/office/powerpoint/2010/main" val="122072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Father Son and Holy Spirit are of the same mold, so to speak.  So much so that Jesus says “</a:t>
            </a:r>
            <a:r>
              <a:rPr lang="en-US" sz="1200" b="0" i="0" u="none" strike="noStrike" kern="1200" baseline="0" dirty="0">
                <a:solidFill>
                  <a:schemeClr val="tx1"/>
                </a:solidFill>
                <a:latin typeface="+mn-lt"/>
                <a:ea typeface="+mn-ea"/>
                <a:cs typeface="+mn-cs"/>
              </a:rPr>
              <a:t>Anyone who has seen me has seen the Father.  (Joh 14:9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Isaiah called him,  “Emmanuel” = God with us!”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Here’s the point, If you want a personal relationship with God, you must do so through Jesus Christ.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22</a:t>
            </a:fld>
            <a:endParaRPr lang="en-US"/>
          </a:p>
        </p:txBody>
      </p:sp>
    </p:spTree>
    <p:extLst>
      <p:ext uri="{BB962C8B-B14F-4D97-AF65-F5344CB8AC3E}">
        <p14:creationId xmlns:p14="http://schemas.microsoft.com/office/powerpoint/2010/main" val="3797409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Father Son and Holy Spirit are of the same mold, so to speak.  So much so that Jesus says “</a:t>
            </a:r>
            <a:r>
              <a:rPr lang="en-US" sz="1200" b="0" i="0" u="none" strike="noStrike" kern="1200" baseline="0" dirty="0">
                <a:solidFill>
                  <a:schemeClr val="tx1"/>
                </a:solidFill>
                <a:latin typeface="+mn-lt"/>
                <a:ea typeface="+mn-ea"/>
                <a:cs typeface="+mn-cs"/>
              </a:rPr>
              <a:t>Anyone who has seen me has seen the Father.  (Joh 14:9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Isaiah called him,  “Emmanuel” = God with us!”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Here’s the point, If you want a personal relationship with God, you must do so through Jesus Christ.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23</a:t>
            </a:fld>
            <a:endParaRPr lang="en-US"/>
          </a:p>
        </p:txBody>
      </p:sp>
    </p:spTree>
    <p:extLst>
      <p:ext uri="{BB962C8B-B14F-4D97-AF65-F5344CB8AC3E}">
        <p14:creationId xmlns:p14="http://schemas.microsoft.com/office/powerpoint/2010/main" val="307923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 = Greek “</a:t>
            </a:r>
            <a:r>
              <a:rPr lang="en-US" dirty="0" err="1"/>
              <a:t>phero</a:t>
            </a:r>
            <a:r>
              <a:rPr lang="en-US" dirty="0"/>
              <a:t>” = bears, carries, brings, = upholding and moving toward it’s goal  </a:t>
            </a:r>
          </a:p>
          <a:p>
            <a:endParaRPr lang="en-US" dirty="0"/>
          </a:p>
          <a:p>
            <a:r>
              <a:rPr lang="en-US" dirty="0"/>
              <a:t>He did not just create the universe as a clock and walk away and say , “Hey, you are on your own, see you later, figure it all out on your own.”  NO, he is operating His universe.  </a:t>
            </a:r>
          </a:p>
          <a:p>
            <a:endParaRPr lang="en-US" dirty="0"/>
          </a:p>
          <a:p>
            <a:r>
              <a:rPr lang="en-US" dirty="0"/>
              <a:t>He is the “Super Force”  scientists speak of that holds everything together.   Col 1:16, 17 “By him all things consist!”</a:t>
            </a:r>
          </a:p>
          <a:p>
            <a:endParaRPr lang="en-US" dirty="0"/>
          </a:p>
          <a:p>
            <a:r>
              <a:rPr lang="en-US" dirty="0"/>
              <a:t>By his powerful (spoken </a:t>
            </a:r>
            <a:r>
              <a:rPr lang="en-US" dirty="0" err="1"/>
              <a:t>rema</a:t>
            </a:r>
            <a:r>
              <a:rPr lang="en-US" dirty="0"/>
              <a:t>) word!  Jesus spoke the creation into existence and He speaks it to its intended goal.  He is taking it somewhere.  </a:t>
            </a:r>
          </a:p>
          <a:p>
            <a:endParaRPr lang="en-US" dirty="0"/>
          </a:p>
          <a:p>
            <a:r>
              <a:rPr lang="en-US" dirty="0"/>
              <a:t>He is in control.  Storms obeyed his words “Be still,” diseases obeyed, “Take up your mat and walk,” demons obeyed him, “Come out of him.” and death could not hold him.  He runs His universe. </a:t>
            </a:r>
          </a:p>
          <a:p>
            <a:endParaRPr lang="en-US" dirty="0"/>
          </a:p>
          <a:p>
            <a:r>
              <a:rPr lang="en-US" dirty="0"/>
              <a:t>This assures me that He has a plan for our lives.  But if you never yield to him, though he has Revealed Himself to you, and Represents your path to know God, if you have not surrendered your life to him, you will never discover His plan for your life.  You will wander around in the dark  Why?  When you can find out what He has in store for you—His best!</a:t>
            </a:r>
          </a:p>
        </p:txBody>
      </p:sp>
      <p:sp>
        <p:nvSpPr>
          <p:cNvPr id="4" name="Slide Number Placeholder 3"/>
          <p:cNvSpPr>
            <a:spLocks noGrp="1"/>
          </p:cNvSpPr>
          <p:nvPr>
            <p:ph type="sldNum" sz="quarter" idx="5"/>
          </p:nvPr>
        </p:nvSpPr>
        <p:spPr/>
        <p:txBody>
          <a:bodyPr/>
          <a:lstStyle/>
          <a:p>
            <a:fld id="{23CEA812-B11E-4E55-A3F2-B2952F7B378B}" type="slidenum">
              <a:rPr lang="en-US" smtClean="0"/>
              <a:t>24</a:t>
            </a:fld>
            <a:endParaRPr lang="en-US"/>
          </a:p>
        </p:txBody>
      </p:sp>
    </p:spTree>
    <p:extLst>
      <p:ext uri="{BB962C8B-B14F-4D97-AF65-F5344CB8AC3E}">
        <p14:creationId xmlns:p14="http://schemas.microsoft.com/office/powerpoint/2010/main" val="328166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a:t>
            </a:fld>
            <a:endParaRPr lang="en-US"/>
          </a:p>
        </p:txBody>
      </p:sp>
    </p:spTree>
    <p:extLst>
      <p:ext uri="{BB962C8B-B14F-4D97-AF65-F5344CB8AC3E}">
        <p14:creationId xmlns:p14="http://schemas.microsoft.com/office/powerpoint/2010/main" val="1205095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 = Greek “</a:t>
            </a:r>
            <a:r>
              <a:rPr lang="en-US" dirty="0" err="1"/>
              <a:t>phero</a:t>
            </a:r>
            <a:r>
              <a:rPr lang="en-US" dirty="0"/>
              <a:t>” = bears, carries, brings, = upholding and moving toward it’s goal  </a:t>
            </a:r>
          </a:p>
          <a:p>
            <a:endParaRPr lang="en-US" dirty="0"/>
          </a:p>
          <a:p>
            <a:r>
              <a:rPr lang="en-US" dirty="0"/>
              <a:t>Stephen </a:t>
            </a:r>
            <a:r>
              <a:rPr lang="en-US" dirty="0" err="1"/>
              <a:t>Hawkings</a:t>
            </a:r>
            <a:endParaRPr lang="en-US" dirty="0"/>
          </a:p>
          <a:p>
            <a:endParaRPr lang="en-US" dirty="0"/>
          </a:p>
          <a:p>
            <a:r>
              <a:rPr lang="en-US" dirty="0"/>
              <a:t>He did not just create the universe as a clock and walk away and say , “Hey, you are on your own, see you later, figure it all out on your own.”  NO, he is operating His universe.  </a:t>
            </a:r>
          </a:p>
          <a:p>
            <a:endParaRPr lang="en-US" dirty="0"/>
          </a:p>
          <a:p>
            <a:r>
              <a:rPr lang="en-US" dirty="0"/>
              <a:t>He is the “Super Force”  scientists speak of that holds everything together.   Col 1:16, 17 “By him all things consist!”</a:t>
            </a:r>
          </a:p>
          <a:p>
            <a:endParaRPr lang="en-US" dirty="0"/>
          </a:p>
          <a:p>
            <a:r>
              <a:rPr lang="en-US" dirty="0"/>
              <a:t>By his powerful (spoken </a:t>
            </a:r>
            <a:r>
              <a:rPr lang="en-US" dirty="0" err="1"/>
              <a:t>rema</a:t>
            </a:r>
            <a:r>
              <a:rPr lang="en-US" dirty="0"/>
              <a:t>) word!  Jesus spoke the creation into existence and He speaks it to its intended goal.  He is taking it somewhere.  </a:t>
            </a:r>
          </a:p>
          <a:p>
            <a:endParaRPr lang="en-US" dirty="0"/>
          </a:p>
          <a:p>
            <a:r>
              <a:rPr lang="en-US" dirty="0"/>
              <a:t>He is in control.  Storms obeyed his words “Be still,” diseases obeyed, “Take up your mat and walk,” demons obeyed him, “Come out of him.” and death could not hold him.  He runs His universe. </a:t>
            </a:r>
          </a:p>
          <a:p>
            <a:endParaRPr lang="en-US" dirty="0"/>
          </a:p>
          <a:p>
            <a:r>
              <a:rPr lang="en-US" dirty="0"/>
              <a:t>This assures me that He has a plan for our lives.  But if you never yield to him, though he has Revealed Himself to you, and Represents your path to know God, if you have not surrendered your life to him, you will never discover His plan for your life.  You will wander around in the dark  Why?  When you can find out what He has in store for you—His best!</a:t>
            </a:r>
          </a:p>
        </p:txBody>
      </p:sp>
      <p:sp>
        <p:nvSpPr>
          <p:cNvPr id="4" name="Slide Number Placeholder 3"/>
          <p:cNvSpPr>
            <a:spLocks noGrp="1"/>
          </p:cNvSpPr>
          <p:nvPr>
            <p:ph type="sldNum" sz="quarter" idx="5"/>
          </p:nvPr>
        </p:nvSpPr>
        <p:spPr/>
        <p:txBody>
          <a:bodyPr/>
          <a:lstStyle/>
          <a:p>
            <a:fld id="{23CEA812-B11E-4E55-A3F2-B2952F7B378B}" type="slidenum">
              <a:rPr lang="en-US" smtClean="0"/>
              <a:t>25</a:t>
            </a:fld>
            <a:endParaRPr lang="en-US"/>
          </a:p>
        </p:txBody>
      </p:sp>
    </p:spTree>
    <p:extLst>
      <p:ext uri="{BB962C8B-B14F-4D97-AF65-F5344CB8AC3E}">
        <p14:creationId xmlns:p14="http://schemas.microsoft.com/office/powerpoint/2010/main" val="3278517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 = Greek “</a:t>
            </a:r>
            <a:r>
              <a:rPr lang="en-US" dirty="0" err="1"/>
              <a:t>phero</a:t>
            </a:r>
            <a:r>
              <a:rPr lang="en-US" dirty="0"/>
              <a:t>” = bears, carries, brings, = upholding and moving toward it’s goal  </a:t>
            </a:r>
          </a:p>
          <a:p>
            <a:endParaRPr lang="en-US" dirty="0"/>
          </a:p>
          <a:p>
            <a:r>
              <a:rPr lang="en-US" dirty="0"/>
              <a:t>Stephen </a:t>
            </a:r>
            <a:r>
              <a:rPr lang="en-US" dirty="0" err="1"/>
              <a:t>Hawkings</a:t>
            </a:r>
            <a:endParaRPr lang="en-US" dirty="0"/>
          </a:p>
          <a:p>
            <a:endParaRPr lang="en-US" dirty="0"/>
          </a:p>
          <a:p>
            <a:r>
              <a:rPr lang="en-US" dirty="0"/>
              <a:t>He did not just create the universe as a clock and walk away and say , “Hey, you are on your own, see you later, figure it all out on your own.”  NO, he is operating His universe.  </a:t>
            </a:r>
          </a:p>
          <a:p>
            <a:endParaRPr lang="en-US" dirty="0"/>
          </a:p>
          <a:p>
            <a:r>
              <a:rPr lang="en-US" dirty="0"/>
              <a:t>He is the “Strong Force”  scientists speak of that holds everything together.   Col 1:16, 17 “By him all things consist!”</a:t>
            </a:r>
          </a:p>
          <a:p>
            <a:endParaRPr lang="en-US" dirty="0"/>
          </a:p>
          <a:p>
            <a:r>
              <a:rPr lang="en-US" dirty="0"/>
              <a:t>By his powerful (spoken </a:t>
            </a:r>
            <a:r>
              <a:rPr lang="en-US" dirty="0" err="1"/>
              <a:t>rema</a:t>
            </a:r>
            <a:r>
              <a:rPr lang="en-US" dirty="0"/>
              <a:t>) word!  Jesus spoke the creation into existence and He speaks it to its intended goal.  He is taking it somewhere.  </a:t>
            </a:r>
          </a:p>
          <a:p>
            <a:endParaRPr lang="en-US" dirty="0"/>
          </a:p>
          <a:p>
            <a:r>
              <a:rPr lang="en-US" dirty="0"/>
              <a:t>He is in control.  Storms obeyed his words “Be still,” diseases obeyed, “Take up your mat and walk,” demons obeyed him, “Come out of him.” and death could not hold him.  He runs His universe. </a:t>
            </a:r>
          </a:p>
          <a:p>
            <a:endParaRPr lang="en-US" dirty="0"/>
          </a:p>
          <a:p>
            <a:r>
              <a:rPr lang="en-US" dirty="0"/>
              <a:t>This assures me that He has a plan for our lives.  But if you never yield to him, though he has Revealed Himself to you, and Represents your path to know God, if you have not surrendered your life to him, you will never discover His plan for your life.  You will wander around in the dark  Why?  When you can find out what He has in store for you—His best!</a:t>
            </a:r>
          </a:p>
        </p:txBody>
      </p:sp>
      <p:sp>
        <p:nvSpPr>
          <p:cNvPr id="4" name="Slide Number Placeholder 3"/>
          <p:cNvSpPr>
            <a:spLocks noGrp="1"/>
          </p:cNvSpPr>
          <p:nvPr>
            <p:ph type="sldNum" sz="quarter" idx="5"/>
          </p:nvPr>
        </p:nvSpPr>
        <p:spPr/>
        <p:txBody>
          <a:bodyPr/>
          <a:lstStyle/>
          <a:p>
            <a:fld id="{23CEA812-B11E-4E55-A3F2-B2952F7B378B}" type="slidenum">
              <a:rPr lang="en-US" smtClean="0"/>
              <a:t>26</a:t>
            </a:fld>
            <a:endParaRPr lang="en-US"/>
          </a:p>
        </p:txBody>
      </p:sp>
    </p:spTree>
    <p:extLst>
      <p:ext uri="{BB962C8B-B14F-4D97-AF65-F5344CB8AC3E}">
        <p14:creationId xmlns:p14="http://schemas.microsoft.com/office/powerpoint/2010/main" val="2901376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https://www.publicdomainpictures.net/en/view-image.php?image=234051&amp;picture=jesus-christ-on-cross</a:t>
            </a:r>
          </a:p>
          <a:p>
            <a:endParaRPr lang="en-US" dirty="0"/>
          </a:p>
          <a:p>
            <a:r>
              <a:rPr lang="en-US" dirty="0"/>
              <a:t>This is what the whole book of Hebrews is about.  As our High Priest, He offered Himself as the sacrifice for our sins once for all to take away the stain of our sins.  </a:t>
            </a:r>
          </a:p>
          <a:p>
            <a:endParaRPr lang="en-US" dirty="0"/>
          </a:p>
          <a:p>
            <a:r>
              <a:rPr lang="en-US" dirty="0"/>
              <a:t>Isaiah 1:18; 53:6;  etc. </a:t>
            </a:r>
          </a:p>
        </p:txBody>
      </p:sp>
      <p:sp>
        <p:nvSpPr>
          <p:cNvPr id="4" name="Slide Number Placeholder 3"/>
          <p:cNvSpPr>
            <a:spLocks noGrp="1"/>
          </p:cNvSpPr>
          <p:nvPr>
            <p:ph type="sldNum" sz="quarter" idx="5"/>
          </p:nvPr>
        </p:nvSpPr>
        <p:spPr/>
        <p:txBody>
          <a:bodyPr/>
          <a:lstStyle/>
          <a:p>
            <a:fld id="{23CEA812-B11E-4E55-A3F2-B2952F7B378B}" type="slidenum">
              <a:rPr lang="en-US" smtClean="0"/>
              <a:t>27</a:t>
            </a:fld>
            <a:endParaRPr lang="en-US"/>
          </a:p>
        </p:txBody>
      </p:sp>
    </p:spTree>
    <p:extLst>
      <p:ext uri="{BB962C8B-B14F-4D97-AF65-F5344CB8AC3E}">
        <p14:creationId xmlns:p14="http://schemas.microsoft.com/office/powerpoint/2010/main" val="1841675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https://www.publicdomainpictures.net/en/view-image.php?image=234051&amp;picture=jesus-christ-on-cross</a:t>
            </a:r>
          </a:p>
          <a:p>
            <a:endParaRPr lang="en-US" dirty="0"/>
          </a:p>
          <a:p>
            <a:r>
              <a:rPr lang="en-US" dirty="0"/>
              <a:t>This is what the whole book of Hebrews is about.  As our High Priest, He offered Himself as the sacrifice for our sins once for all to take away the stain of our sins.  </a:t>
            </a:r>
          </a:p>
          <a:p>
            <a:endParaRPr lang="en-US" dirty="0"/>
          </a:p>
          <a:p>
            <a:r>
              <a:rPr lang="en-US" dirty="0"/>
              <a:t>Isaiah 1:18; 53:6;  etc. </a:t>
            </a:r>
          </a:p>
          <a:p>
            <a:endParaRPr lang="en-US" dirty="0"/>
          </a:p>
          <a:p>
            <a:r>
              <a:rPr lang="en-US" dirty="0"/>
              <a:t>Flowing through the veins of the baby Jesus was the blood the would purify the sins </a:t>
            </a:r>
          </a:p>
        </p:txBody>
      </p:sp>
      <p:sp>
        <p:nvSpPr>
          <p:cNvPr id="4" name="Slide Number Placeholder 3"/>
          <p:cNvSpPr>
            <a:spLocks noGrp="1"/>
          </p:cNvSpPr>
          <p:nvPr>
            <p:ph type="sldNum" sz="quarter" idx="5"/>
          </p:nvPr>
        </p:nvSpPr>
        <p:spPr/>
        <p:txBody>
          <a:bodyPr/>
          <a:lstStyle/>
          <a:p>
            <a:fld id="{23CEA812-B11E-4E55-A3F2-B2952F7B378B}" type="slidenum">
              <a:rPr lang="en-US" smtClean="0"/>
              <a:t>28</a:t>
            </a:fld>
            <a:endParaRPr lang="en-US"/>
          </a:p>
        </p:txBody>
      </p:sp>
    </p:spTree>
    <p:extLst>
      <p:ext uri="{BB962C8B-B14F-4D97-AF65-F5344CB8AC3E}">
        <p14:creationId xmlns:p14="http://schemas.microsoft.com/office/powerpoint/2010/main" val="2160058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https://pixabay.com/en/throne-ruler-chair-chair-seat-2790789/</a:t>
            </a:r>
          </a:p>
          <a:p>
            <a:endParaRPr lang="en-US" dirty="0"/>
          </a:p>
          <a:p>
            <a:r>
              <a:rPr lang="en-US" dirty="0"/>
              <a:t>It is finished! The sixth of the seven sayings on the cross:  “</a:t>
            </a:r>
            <a:r>
              <a:rPr lang="en-US" dirty="0" err="1"/>
              <a:t>Tetelestai</a:t>
            </a:r>
            <a:r>
              <a:rPr lang="en-US" dirty="0"/>
              <a:t>”  “It is finished”  It is paid in full” with sin taken away once for all, he could do what no Levitical pries could ever do—sit down.  Why could they not sit?  Their work was never done.  Another sin required another sacrifice.  But not so with Jesus, once for all he put away sin by the sacrifice of himself. (Heb 7:27)  He now lives forever to intercede for us (7:25)</a:t>
            </a:r>
          </a:p>
        </p:txBody>
      </p:sp>
      <p:sp>
        <p:nvSpPr>
          <p:cNvPr id="4" name="Slide Number Placeholder 3"/>
          <p:cNvSpPr>
            <a:spLocks noGrp="1"/>
          </p:cNvSpPr>
          <p:nvPr>
            <p:ph type="sldNum" sz="quarter" idx="5"/>
          </p:nvPr>
        </p:nvSpPr>
        <p:spPr/>
        <p:txBody>
          <a:bodyPr/>
          <a:lstStyle/>
          <a:p>
            <a:fld id="{23CEA812-B11E-4E55-A3F2-B2952F7B378B}" type="slidenum">
              <a:rPr lang="en-US" smtClean="0"/>
              <a:t>29</a:t>
            </a:fld>
            <a:endParaRPr lang="en-US"/>
          </a:p>
        </p:txBody>
      </p:sp>
    </p:spTree>
    <p:extLst>
      <p:ext uri="{BB962C8B-B14F-4D97-AF65-F5344CB8AC3E}">
        <p14:creationId xmlns:p14="http://schemas.microsoft.com/office/powerpoint/2010/main" val="2154828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https://pixabay.com/en/throne-ruler-chair-chair-seat-2790789/</a:t>
            </a:r>
          </a:p>
          <a:p>
            <a:endParaRPr lang="en-US" dirty="0"/>
          </a:p>
          <a:p>
            <a:r>
              <a:rPr lang="en-US" dirty="0"/>
              <a:t>It is finished! The sixth of the seven sayings on the cross:  “</a:t>
            </a:r>
            <a:r>
              <a:rPr lang="en-US" dirty="0" err="1"/>
              <a:t>Tetelestai</a:t>
            </a:r>
            <a:r>
              <a:rPr lang="en-US" dirty="0"/>
              <a:t>”  “It is finished”  It is paid in full” with sin taken away once for all, he could do what no Levitical pries could ever do—sit down.  Why could they not sit?  Their work was never done.  Another sin required another sacrifice.  But not so with Jesus, once for all he put away sin by the sacrifice of himself. (Heb 7:27)  He now lives forever to intercede for us (7:25)</a:t>
            </a:r>
          </a:p>
        </p:txBody>
      </p:sp>
      <p:sp>
        <p:nvSpPr>
          <p:cNvPr id="4" name="Slide Number Placeholder 3"/>
          <p:cNvSpPr>
            <a:spLocks noGrp="1"/>
          </p:cNvSpPr>
          <p:nvPr>
            <p:ph type="sldNum" sz="quarter" idx="5"/>
          </p:nvPr>
        </p:nvSpPr>
        <p:spPr/>
        <p:txBody>
          <a:bodyPr/>
          <a:lstStyle/>
          <a:p>
            <a:fld id="{23CEA812-B11E-4E55-A3F2-B2952F7B378B}" type="slidenum">
              <a:rPr lang="en-US" smtClean="0"/>
              <a:t>30</a:t>
            </a:fld>
            <a:endParaRPr lang="en-US"/>
          </a:p>
        </p:txBody>
      </p:sp>
    </p:spTree>
    <p:extLst>
      <p:ext uri="{BB962C8B-B14F-4D97-AF65-F5344CB8AC3E}">
        <p14:creationId xmlns:p14="http://schemas.microsoft.com/office/powerpoint/2010/main" val="964007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31</a:t>
            </a:fld>
            <a:endParaRPr lang="en-US"/>
          </a:p>
        </p:txBody>
      </p:sp>
    </p:spTree>
    <p:extLst>
      <p:ext uri="{BB962C8B-B14F-4D97-AF65-F5344CB8AC3E}">
        <p14:creationId xmlns:p14="http://schemas.microsoft.com/office/powerpoint/2010/main" val="299453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32</a:t>
            </a:fld>
            <a:endParaRPr lang="en-US"/>
          </a:p>
        </p:txBody>
      </p:sp>
    </p:spTree>
    <p:extLst>
      <p:ext uri="{BB962C8B-B14F-4D97-AF65-F5344CB8AC3E}">
        <p14:creationId xmlns:p14="http://schemas.microsoft.com/office/powerpoint/2010/main" val="946100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33</a:t>
            </a:fld>
            <a:endParaRPr lang="en-US"/>
          </a:p>
        </p:txBody>
      </p:sp>
    </p:spTree>
    <p:extLst>
      <p:ext uri="{BB962C8B-B14F-4D97-AF65-F5344CB8AC3E}">
        <p14:creationId xmlns:p14="http://schemas.microsoft.com/office/powerpoint/2010/main" val="851592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34</a:t>
            </a:fld>
            <a:endParaRPr lang="en-US"/>
          </a:p>
        </p:txBody>
      </p:sp>
    </p:spTree>
    <p:extLst>
      <p:ext uri="{BB962C8B-B14F-4D97-AF65-F5344CB8AC3E}">
        <p14:creationId xmlns:p14="http://schemas.microsoft.com/office/powerpoint/2010/main" val="278146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reveal Himself to you when you accept His Son.  </a:t>
            </a:r>
          </a:p>
          <a:p>
            <a:endParaRPr lang="en-US" dirty="0"/>
          </a:p>
          <a:p>
            <a:r>
              <a:rPr lang="en-US" dirty="0"/>
              <a:t>He spoke to forefathers: Adam, Noah, Abraham, Isaac, Jacob, Joseph.... </a:t>
            </a:r>
          </a:p>
          <a:p>
            <a:r>
              <a:rPr lang="en-US" dirty="0"/>
              <a:t>He spoke to the prophets: Moses, Joshua, Judges, Samuel .... </a:t>
            </a:r>
            <a:r>
              <a:rPr lang="en-US" sz="1200" b="0" i="0" u="none" strike="noStrike" kern="1200" baseline="0" dirty="0">
                <a:solidFill>
                  <a:schemeClr val="tx1"/>
                </a:solidFill>
                <a:latin typeface="+mn-lt"/>
                <a:ea typeface="+mn-ea"/>
                <a:cs typeface="+mn-cs"/>
              </a:rPr>
              <a:t>In those days the word of the LORD was rare; there were not many visions. (1Sa 3:1 NIV)</a:t>
            </a:r>
            <a:endParaRPr lang="en-US" dirty="0"/>
          </a:p>
          <a:p>
            <a:endParaRPr lang="en-US" dirty="0"/>
          </a:p>
          <a:p>
            <a:r>
              <a:rPr lang="en-US" dirty="0"/>
              <a:t> in the past about a Messiah to come.  Everything in the Old Testament points to Jesus.  </a:t>
            </a:r>
          </a:p>
          <a:p>
            <a:endParaRPr lang="en-US" dirty="0"/>
          </a:p>
          <a:p>
            <a:r>
              <a:rPr lang="en-US" dirty="0"/>
              <a:t>He has spoken ... You can have a relationship with God. </a:t>
            </a:r>
          </a:p>
        </p:txBody>
      </p:sp>
      <p:sp>
        <p:nvSpPr>
          <p:cNvPr id="4" name="Slide Number Placeholder 3"/>
          <p:cNvSpPr>
            <a:spLocks noGrp="1"/>
          </p:cNvSpPr>
          <p:nvPr>
            <p:ph type="sldNum" sz="quarter" idx="5"/>
          </p:nvPr>
        </p:nvSpPr>
        <p:spPr/>
        <p:txBody>
          <a:bodyPr/>
          <a:lstStyle/>
          <a:p>
            <a:fld id="{23CEA812-B11E-4E55-A3F2-B2952F7B378B}" type="slidenum">
              <a:rPr lang="en-US" smtClean="0"/>
              <a:t>8</a:t>
            </a:fld>
            <a:endParaRPr lang="en-US"/>
          </a:p>
        </p:txBody>
      </p:sp>
    </p:spTree>
    <p:extLst>
      <p:ext uri="{BB962C8B-B14F-4D97-AF65-F5344CB8AC3E}">
        <p14:creationId xmlns:p14="http://schemas.microsoft.com/office/powerpoint/2010/main" val="4055335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35</a:t>
            </a:fld>
            <a:endParaRPr lang="en-US"/>
          </a:p>
        </p:txBody>
      </p:sp>
    </p:spTree>
    <p:extLst>
      <p:ext uri="{BB962C8B-B14F-4D97-AF65-F5344CB8AC3E}">
        <p14:creationId xmlns:p14="http://schemas.microsoft.com/office/powerpoint/2010/main" val="4175269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36</a:t>
            </a:fld>
            <a:endParaRPr lang="en-US"/>
          </a:p>
        </p:txBody>
      </p:sp>
    </p:spTree>
    <p:extLst>
      <p:ext uri="{BB962C8B-B14F-4D97-AF65-F5344CB8AC3E}">
        <p14:creationId xmlns:p14="http://schemas.microsoft.com/office/powerpoint/2010/main" val="3109539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about God sending His Son into the world as </a:t>
            </a:r>
          </a:p>
        </p:txBody>
      </p:sp>
      <p:sp>
        <p:nvSpPr>
          <p:cNvPr id="4" name="Slide Number Placeholder 3"/>
          <p:cNvSpPr>
            <a:spLocks noGrp="1"/>
          </p:cNvSpPr>
          <p:nvPr>
            <p:ph type="sldNum" sz="quarter" idx="5"/>
          </p:nvPr>
        </p:nvSpPr>
        <p:spPr/>
        <p:txBody>
          <a:bodyPr/>
          <a:lstStyle/>
          <a:p>
            <a:fld id="{23CEA812-B11E-4E55-A3F2-B2952F7B378B}" type="slidenum">
              <a:rPr lang="en-US" smtClean="0"/>
              <a:t>37</a:t>
            </a:fld>
            <a:endParaRPr lang="en-US"/>
          </a:p>
        </p:txBody>
      </p:sp>
    </p:spTree>
    <p:extLst>
      <p:ext uri="{BB962C8B-B14F-4D97-AF65-F5344CB8AC3E}">
        <p14:creationId xmlns:p14="http://schemas.microsoft.com/office/powerpoint/2010/main" val="18320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63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reveal Himself to you when you accept His Son.  </a:t>
            </a:r>
          </a:p>
          <a:p>
            <a:endParaRPr lang="en-US" dirty="0"/>
          </a:p>
          <a:p>
            <a:r>
              <a:rPr lang="en-US" dirty="0"/>
              <a:t>He spoke to forefathers: Adam, Noah, Abraham, Isaac, Jacob, Joseph.... </a:t>
            </a:r>
          </a:p>
          <a:p>
            <a:r>
              <a:rPr lang="en-US" dirty="0"/>
              <a:t>He spoke to the prophets: Moses, Joshua, Judges, Samuel .... </a:t>
            </a:r>
            <a:r>
              <a:rPr lang="en-US" sz="1200" b="0" i="0" u="none" strike="noStrike" kern="1200" baseline="0" dirty="0">
                <a:solidFill>
                  <a:schemeClr val="tx1"/>
                </a:solidFill>
                <a:latin typeface="+mn-lt"/>
                <a:ea typeface="+mn-ea"/>
                <a:cs typeface="+mn-cs"/>
              </a:rPr>
              <a:t>In those days the word of the LORD was rare; there were not many visions. (1Sa 3:1 NIV)</a:t>
            </a:r>
            <a:endParaRPr lang="en-US" dirty="0"/>
          </a:p>
          <a:p>
            <a:endParaRPr lang="en-US" dirty="0"/>
          </a:p>
          <a:p>
            <a:r>
              <a:rPr lang="en-US" dirty="0"/>
              <a:t> in the past about a Messiah to come.  Everything in the Old Testament points to Jesus.  </a:t>
            </a:r>
          </a:p>
          <a:p>
            <a:endParaRPr lang="en-US" dirty="0"/>
          </a:p>
          <a:p>
            <a:r>
              <a:rPr lang="en-US" dirty="0"/>
              <a:t>He has spoken ... You can have a relationship with God. </a:t>
            </a:r>
          </a:p>
          <a:p>
            <a:endParaRPr lang="en-US" dirty="0"/>
          </a:p>
          <a:p>
            <a:r>
              <a:rPr lang="en-US" dirty="0"/>
              <a:t>His words are in this Book ... BYOB to church ... Ask for a new one for Christmas ....</a:t>
            </a:r>
          </a:p>
        </p:txBody>
      </p:sp>
      <p:sp>
        <p:nvSpPr>
          <p:cNvPr id="4" name="Slide Number Placeholder 3"/>
          <p:cNvSpPr>
            <a:spLocks noGrp="1"/>
          </p:cNvSpPr>
          <p:nvPr>
            <p:ph type="sldNum" sz="quarter" idx="5"/>
          </p:nvPr>
        </p:nvSpPr>
        <p:spPr/>
        <p:txBody>
          <a:bodyPr/>
          <a:lstStyle/>
          <a:p>
            <a:fld id="{23CEA812-B11E-4E55-A3F2-B2952F7B378B}" type="slidenum">
              <a:rPr lang="en-US" smtClean="0"/>
              <a:t>9</a:t>
            </a:fld>
            <a:endParaRPr lang="en-US"/>
          </a:p>
        </p:txBody>
      </p:sp>
    </p:spTree>
    <p:extLst>
      <p:ext uri="{BB962C8B-B14F-4D97-AF65-F5344CB8AC3E}">
        <p14:creationId xmlns:p14="http://schemas.microsoft.com/office/powerpoint/2010/main" val="277371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is contrasting the messengers who communicate the Word of God. </a:t>
            </a:r>
          </a:p>
          <a:p>
            <a:endParaRPr lang="en-US" dirty="0"/>
          </a:p>
          <a:p>
            <a:r>
              <a:rPr lang="en-US" dirty="0"/>
              <a:t>There were “forefathers:” Adam, Noah, Abraham, Isaac, Jacob, Joseph....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“Prophets:” Moses, Joshua, Judges, Samuel .... </a:t>
            </a:r>
            <a:r>
              <a:rPr lang="en-US" sz="1200" b="0" i="0" u="none" strike="noStrike" kern="1200" baseline="0" dirty="0">
                <a:solidFill>
                  <a:schemeClr val="tx1"/>
                </a:solidFill>
                <a:latin typeface="+mn-lt"/>
                <a:ea typeface="+mn-ea"/>
                <a:cs typeface="+mn-cs"/>
              </a:rPr>
              <a:t>In those days the word of the LORD was rare; there were not many visions. (1Sa 3:1 NIV)</a:t>
            </a:r>
            <a:endParaRPr lang="en-US" dirty="0"/>
          </a:p>
          <a:p>
            <a:endParaRPr lang="en-US" dirty="0"/>
          </a:p>
          <a:p>
            <a:r>
              <a:rPr lang="en-US" dirty="0"/>
              <a:t>But the messengers were so inferior to this messenger because he is “Son.”  (text does not say “His” or “the” or “a” –just “Son.” </a:t>
            </a:r>
            <a:br>
              <a:rPr lang="en-US" dirty="0"/>
            </a:br>
            <a:r>
              <a:rPr lang="en-US" dirty="0"/>
              <a:t>Point is none of the others could claim to be the Son of God.  </a:t>
            </a:r>
          </a:p>
          <a:p>
            <a:endParaRPr lang="en-US" dirty="0"/>
          </a:p>
          <a:p>
            <a:pPr rtl="0"/>
            <a:r>
              <a:rPr lang="en-US" dirty="0"/>
              <a:t>Remember at the transfiguration of Jesus, the father said, </a:t>
            </a:r>
            <a:r>
              <a:rPr lang="en-US" sz="1200" b="0" i="0" u="none" strike="noStrike" kern="1200" baseline="0" dirty="0">
                <a:solidFill>
                  <a:schemeClr val="tx1"/>
                </a:solidFill>
                <a:latin typeface="+mn-lt"/>
                <a:ea typeface="+mn-ea"/>
                <a:cs typeface="+mn-cs"/>
              </a:rPr>
              <a:t>"This is my Son, whom I love; with him I am well pleased. Listen to him!"</a:t>
            </a:r>
          </a:p>
          <a:p>
            <a:pPr rtl="0"/>
            <a:r>
              <a:rPr lang="en-US" sz="1200" b="0" i="0" u="none" strike="noStrike" baseline="0" dirty="0"/>
              <a:t> </a:t>
            </a:r>
            <a:r>
              <a:rPr lang="en-US" sz="1200" b="0" i="0" u="none" strike="noStrike" kern="1200" baseline="0" dirty="0">
                <a:solidFill>
                  <a:schemeClr val="tx1"/>
                </a:solidFill>
                <a:latin typeface="+mn-lt"/>
                <a:ea typeface="+mn-ea"/>
                <a:cs typeface="+mn-cs"/>
              </a:rPr>
              <a:t>(Mat 17:5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That’s the Point—Because the messenger is so superior – really listen to him. </a:t>
            </a:r>
            <a:endParaRPr lang="en-US" dirty="0"/>
          </a:p>
          <a:p>
            <a:r>
              <a:rPr lang="en-US" dirty="0"/>
              <a:t>God will reveal Himself to you when you accept His Son.  </a:t>
            </a:r>
          </a:p>
          <a:p>
            <a:endParaRPr lang="en-US" dirty="0"/>
          </a:p>
          <a:p>
            <a:r>
              <a:rPr lang="en-US" dirty="0"/>
              <a:t>He spoke to forefathers: Adam, Noah, Abraham, Isaac, Jacob, Joseph.... </a:t>
            </a:r>
          </a:p>
          <a:p>
            <a:r>
              <a:rPr lang="en-US" dirty="0"/>
              <a:t>He spoke to the prophets:</a:t>
            </a:r>
          </a:p>
          <a:p>
            <a:r>
              <a:rPr lang="en-US" dirty="0"/>
              <a:t> in the past about a Messiah to come.  Everything in the Old Testament points to Jesus.  </a:t>
            </a:r>
          </a:p>
          <a:p>
            <a:endParaRPr lang="en-US" dirty="0"/>
          </a:p>
          <a:p>
            <a:r>
              <a:rPr lang="en-US" dirty="0"/>
              <a:t>He has spoken ... You can have a relationship with God. </a:t>
            </a:r>
          </a:p>
          <a:p>
            <a:endParaRPr lang="en-US" dirty="0"/>
          </a:p>
          <a:p>
            <a:r>
              <a:rPr lang="en-US" dirty="0"/>
              <a:t>His words are in this Book ... BYOB to church ... Ask for a new one for Christmas ....</a:t>
            </a:r>
          </a:p>
        </p:txBody>
      </p:sp>
      <p:sp>
        <p:nvSpPr>
          <p:cNvPr id="4" name="Slide Number Placeholder 3"/>
          <p:cNvSpPr>
            <a:spLocks noGrp="1"/>
          </p:cNvSpPr>
          <p:nvPr>
            <p:ph type="sldNum" sz="quarter" idx="5"/>
          </p:nvPr>
        </p:nvSpPr>
        <p:spPr/>
        <p:txBody>
          <a:bodyPr/>
          <a:lstStyle/>
          <a:p>
            <a:fld id="{23CEA812-B11E-4E55-A3F2-B2952F7B378B}" type="slidenum">
              <a:rPr lang="en-US" smtClean="0"/>
              <a:t>10</a:t>
            </a:fld>
            <a:endParaRPr lang="en-US"/>
          </a:p>
        </p:txBody>
      </p:sp>
    </p:spTree>
    <p:extLst>
      <p:ext uri="{BB962C8B-B14F-4D97-AF65-F5344CB8AC3E}">
        <p14:creationId xmlns:p14="http://schemas.microsoft.com/office/powerpoint/2010/main" val="423115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is contrasting the messengers who communicate the Word of God. </a:t>
            </a:r>
          </a:p>
          <a:p>
            <a:endParaRPr lang="en-US" dirty="0"/>
          </a:p>
          <a:p>
            <a:r>
              <a:rPr lang="en-US" dirty="0"/>
              <a:t>There were “forefathers:” Adam, Noah, Abraham, Isaac, Jacob, Joseph....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“Prophets:” Moses, Joshua, Judges, Samuel .... </a:t>
            </a:r>
            <a:r>
              <a:rPr lang="en-US" sz="1200" b="0" i="0" u="none" strike="noStrike" kern="1200" baseline="0" dirty="0">
                <a:solidFill>
                  <a:schemeClr val="tx1"/>
                </a:solidFill>
                <a:latin typeface="+mn-lt"/>
                <a:ea typeface="+mn-ea"/>
                <a:cs typeface="+mn-cs"/>
              </a:rPr>
              <a:t>In those days the word of the LORD was rare; there were not many visions. (1Sa 3:1 NIV)</a:t>
            </a:r>
            <a:endParaRPr lang="en-US" dirty="0"/>
          </a:p>
          <a:p>
            <a:endParaRPr lang="en-US" dirty="0"/>
          </a:p>
          <a:p>
            <a:r>
              <a:rPr lang="en-US" dirty="0"/>
              <a:t>But the messengers were so inferior to this messenger because he is “Son.”  (text does not say “His” or “the” or “a” –just “Son.” </a:t>
            </a:r>
            <a:br>
              <a:rPr lang="en-US" dirty="0"/>
            </a:br>
            <a:r>
              <a:rPr lang="en-US" dirty="0"/>
              <a:t>Point is none of the others could claim to be the Son of God.  </a:t>
            </a:r>
          </a:p>
          <a:p>
            <a:endParaRPr lang="en-US" dirty="0"/>
          </a:p>
          <a:p>
            <a:pPr rtl="0"/>
            <a:r>
              <a:rPr lang="en-US" dirty="0"/>
              <a:t>Remember at the transfiguration of Jesus, the father said, </a:t>
            </a:r>
            <a:r>
              <a:rPr lang="en-US" sz="1200" b="0" i="0" u="none" strike="noStrike" kern="1200" baseline="0" dirty="0">
                <a:solidFill>
                  <a:schemeClr val="tx1"/>
                </a:solidFill>
                <a:latin typeface="+mn-lt"/>
                <a:ea typeface="+mn-ea"/>
                <a:cs typeface="+mn-cs"/>
              </a:rPr>
              <a:t>"This is my Son, whom I love; with him I am well pleased. Listen to him!"</a:t>
            </a:r>
          </a:p>
          <a:p>
            <a:pPr rtl="0"/>
            <a:r>
              <a:rPr lang="en-US" sz="1200" b="0" i="0" u="none" strike="noStrike" baseline="0" dirty="0"/>
              <a:t> </a:t>
            </a:r>
            <a:r>
              <a:rPr lang="en-US" sz="1200" b="0" i="0" u="none" strike="noStrike" kern="1200" baseline="0" dirty="0">
                <a:solidFill>
                  <a:schemeClr val="tx1"/>
                </a:solidFill>
                <a:latin typeface="+mn-lt"/>
                <a:ea typeface="+mn-ea"/>
                <a:cs typeface="+mn-cs"/>
              </a:rPr>
              <a:t>(Mat 17:5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That’s the Point—Because the messenger is so superior – really listen to him. </a:t>
            </a:r>
            <a:endParaRPr lang="en-US" dirty="0"/>
          </a:p>
          <a:p>
            <a:r>
              <a:rPr lang="en-US" dirty="0"/>
              <a:t>God will reveal Himself to you when you accept His Son.  </a:t>
            </a:r>
          </a:p>
          <a:p>
            <a:endParaRPr lang="en-US" dirty="0"/>
          </a:p>
          <a:p>
            <a:r>
              <a:rPr lang="en-US" dirty="0"/>
              <a:t>He spoke to forefathers: Adam, Noah, Abraham, Isaac, Jacob, Joseph.... </a:t>
            </a:r>
          </a:p>
          <a:p>
            <a:r>
              <a:rPr lang="en-US" dirty="0"/>
              <a:t>He spoke to the prophets:</a:t>
            </a:r>
          </a:p>
          <a:p>
            <a:r>
              <a:rPr lang="en-US" dirty="0"/>
              <a:t> in the past about a Messiah to come.  Everything in the Old Testament points to Jesus.  </a:t>
            </a:r>
          </a:p>
          <a:p>
            <a:endParaRPr lang="en-US" dirty="0"/>
          </a:p>
          <a:p>
            <a:r>
              <a:rPr lang="en-US" dirty="0"/>
              <a:t>He has spoken ... You can have a relationship with God. </a:t>
            </a:r>
          </a:p>
          <a:p>
            <a:endParaRPr lang="en-US" dirty="0"/>
          </a:p>
          <a:p>
            <a:r>
              <a:rPr lang="en-US" dirty="0"/>
              <a:t>His words are in this Book ... BYOB to church ... Ask for a new one for Christmas ....</a:t>
            </a:r>
          </a:p>
        </p:txBody>
      </p:sp>
      <p:sp>
        <p:nvSpPr>
          <p:cNvPr id="4" name="Slide Number Placeholder 3"/>
          <p:cNvSpPr>
            <a:spLocks noGrp="1"/>
          </p:cNvSpPr>
          <p:nvPr>
            <p:ph type="sldNum" sz="quarter" idx="5"/>
          </p:nvPr>
        </p:nvSpPr>
        <p:spPr/>
        <p:txBody>
          <a:bodyPr/>
          <a:lstStyle/>
          <a:p>
            <a:fld id="{23CEA812-B11E-4E55-A3F2-B2952F7B378B}" type="slidenum">
              <a:rPr lang="en-US" smtClean="0"/>
              <a:t>11</a:t>
            </a:fld>
            <a:endParaRPr lang="en-US"/>
          </a:p>
        </p:txBody>
      </p:sp>
    </p:spTree>
    <p:extLst>
      <p:ext uri="{BB962C8B-B14F-4D97-AF65-F5344CB8AC3E}">
        <p14:creationId xmlns:p14="http://schemas.microsoft.com/office/powerpoint/2010/main" val="361175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Will = Free = https://media.defense.gov/2014/Jul/08/2000834387/-1/-1/0/140630-F-MI136-013.JPG</a:t>
            </a:r>
          </a:p>
          <a:p>
            <a:endParaRPr lang="en-US" dirty="0"/>
          </a:p>
          <a:p>
            <a:r>
              <a:rPr lang="en-US" dirty="0"/>
              <a:t>Jesus inherits everything! (Ps 2:2-8)  It is all his.  </a:t>
            </a:r>
          </a:p>
          <a:p>
            <a:endParaRPr lang="en-US" dirty="0"/>
          </a:p>
          <a:p>
            <a:r>
              <a:rPr lang="en-US" dirty="0"/>
              <a:t>Since everything is rightly His... He owns it all ...</a:t>
            </a:r>
          </a:p>
          <a:p>
            <a:endParaRPr lang="en-US" dirty="0"/>
          </a:p>
          <a:p>
            <a:r>
              <a:rPr lang="en-US" dirty="0"/>
              <a:t>He offers you more than you could ever imagine:  an abundant life of forgiveness, purpose, meaning, acceptance. He chose you, saved you, loves you unconditionally, etc. </a:t>
            </a:r>
          </a:p>
        </p:txBody>
      </p:sp>
      <p:sp>
        <p:nvSpPr>
          <p:cNvPr id="4" name="Slide Number Placeholder 3"/>
          <p:cNvSpPr>
            <a:spLocks noGrp="1"/>
          </p:cNvSpPr>
          <p:nvPr>
            <p:ph type="sldNum" sz="quarter" idx="5"/>
          </p:nvPr>
        </p:nvSpPr>
        <p:spPr/>
        <p:txBody>
          <a:bodyPr/>
          <a:lstStyle/>
          <a:p>
            <a:fld id="{23CEA812-B11E-4E55-A3F2-B2952F7B378B}" type="slidenum">
              <a:rPr lang="en-US" smtClean="0"/>
              <a:t>12</a:t>
            </a:fld>
            <a:endParaRPr lang="en-US"/>
          </a:p>
        </p:txBody>
      </p:sp>
    </p:spTree>
    <p:extLst>
      <p:ext uri="{BB962C8B-B14F-4D97-AF65-F5344CB8AC3E}">
        <p14:creationId xmlns:p14="http://schemas.microsoft.com/office/powerpoint/2010/main" val="262377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Will = Free = https://media.defense.gov/2014/Jul/08/2000834387/-1/-1/0/140630-F-MI136-013.JPG</a:t>
            </a:r>
          </a:p>
          <a:p>
            <a:endParaRPr lang="en-US" dirty="0"/>
          </a:p>
          <a:p>
            <a:r>
              <a:rPr lang="en-US" dirty="0"/>
              <a:t>Jesus inherits everything! (Ps 2:2-8)  It is all his.  </a:t>
            </a:r>
          </a:p>
          <a:p>
            <a:endParaRPr lang="en-US" dirty="0"/>
          </a:p>
          <a:p>
            <a:r>
              <a:rPr lang="en-US" dirty="0"/>
              <a:t>Since everything is rightly His... He owns it all ...</a:t>
            </a:r>
          </a:p>
          <a:p>
            <a:endParaRPr lang="en-US" dirty="0"/>
          </a:p>
          <a:p>
            <a:r>
              <a:rPr lang="en-US" dirty="0"/>
              <a:t>He offers you more than you could ever imagine:  an abundant life of forgiveness, purpose, meaning, acceptance. He chose you, saved you, loves you unconditionally, etc. </a:t>
            </a:r>
          </a:p>
        </p:txBody>
      </p:sp>
      <p:sp>
        <p:nvSpPr>
          <p:cNvPr id="4" name="Slide Number Placeholder 3"/>
          <p:cNvSpPr>
            <a:spLocks noGrp="1"/>
          </p:cNvSpPr>
          <p:nvPr>
            <p:ph type="sldNum" sz="quarter" idx="5"/>
          </p:nvPr>
        </p:nvSpPr>
        <p:spPr/>
        <p:txBody>
          <a:bodyPr/>
          <a:lstStyle/>
          <a:p>
            <a:fld id="{23CEA812-B11E-4E55-A3F2-B2952F7B378B}" type="slidenum">
              <a:rPr lang="en-US" smtClean="0"/>
              <a:t>13</a:t>
            </a:fld>
            <a:endParaRPr lang="en-US"/>
          </a:p>
        </p:txBody>
      </p:sp>
    </p:spTree>
    <p:extLst>
      <p:ext uri="{BB962C8B-B14F-4D97-AF65-F5344CB8AC3E}">
        <p14:creationId xmlns:p14="http://schemas.microsoft.com/office/powerpoint/2010/main" val="21778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Will = Free = https://media.defense.gov/2014/Jul/08/2000834387/-1/-1/0/140630-F-MI136-013.JPG</a:t>
            </a:r>
          </a:p>
          <a:p>
            <a:endParaRPr lang="en-US" dirty="0"/>
          </a:p>
          <a:p>
            <a:r>
              <a:rPr lang="en-US" dirty="0"/>
              <a:t>Jesus inherits everything! (Ps 2:2-8)  It is all his.  </a:t>
            </a:r>
          </a:p>
          <a:p>
            <a:endParaRPr lang="en-US" dirty="0"/>
          </a:p>
          <a:p>
            <a:r>
              <a:rPr lang="en-US" dirty="0"/>
              <a:t>Since everything is rightly His... He owns it all ...</a:t>
            </a:r>
          </a:p>
          <a:p>
            <a:endParaRPr lang="en-US" dirty="0"/>
          </a:p>
          <a:p>
            <a:r>
              <a:rPr lang="en-US" dirty="0"/>
              <a:t>He offers you more than you could ever imagine:  an abundant life of forgiveness, purpose, meaning, acceptance. He chose you, saved you, loves you unconditionally, etc. </a:t>
            </a:r>
          </a:p>
        </p:txBody>
      </p:sp>
      <p:sp>
        <p:nvSpPr>
          <p:cNvPr id="4" name="Slide Number Placeholder 3"/>
          <p:cNvSpPr>
            <a:spLocks noGrp="1"/>
          </p:cNvSpPr>
          <p:nvPr>
            <p:ph type="sldNum" sz="quarter" idx="5"/>
          </p:nvPr>
        </p:nvSpPr>
        <p:spPr/>
        <p:txBody>
          <a:bodyPr/>
          <a:lstStyle/>
          <a:p>
            <a:fld id="{23CEA812-B11E-4E55-A3F2-B2952F7B378B}" type="slidenum">
              <a:rPr lang="en-US" smtClean="0"/>
              <a:t>14</a:t>
            </a:fld>
            <a:endParaRPr lang="en-US"/>
          </a:p>
        </p:txBody>
      </p:sp>
    </p:spTree>
    <p:extLst>
      <p:ext uri="{BB962C8B-B14F-4D97-AF65-F5344CB8AC3E}">
        <p14:creationId xmlns:p14="http://schemas.microsoft.com/office/powerpoint/2010/main" val="115547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E515-7244-427A-B473-920F9D64E7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98770D-35A7-4632-9111-A9710B1E4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2E165E-DB3D-42FC-BB66-A76B3C1BEF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EBEF8950-C462-421A-9835-9D27280824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5352EE-6BA4-423C-AB75-DC728B6332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8471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5812-E152-4457-ABAF-3AF45FEB7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4883F3-7E47-4660-A5C5-D706965AD1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E243-6F2A-4E7F-B943-796969B174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B3F5A5E-5DD8-4E6A-85BE-111D264C7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784BC-6DA0-4889-ABAB-89AE85440B1F}"/>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72576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C9186-5D50-413B-92B8-25FF8595A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DC40B-5C3E-4CDA-ADAB-DEB8CE658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9815D-9264-48F2-B911-FD49FD4DC108}"/>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1DF4006-B7EA-4C55-A003-314D94F769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EAF08F-FD73-4EF9-B4D8-CCDEE02629E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9975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96C8-7125-4398-B6ED-1E4AC816BA30}"/>
              </a:ext>
            </a:extLst>
          </p:cNvPr>
          <p:cNvSpPr>
            <a:spLocks noGrp="1"/>
          </p:cNvSpPr>
          <p:nvPr>
            <p:ph type="title"/>
          </p:nvPr>
        </p:nvSpPr>
        <p:spPr/>
        <p:txBody>
          <a:bodyPr>
            <a:normAutofit/>
          </a:bodyPr>
          <a:lstStyle>
            <a:lvl1pPr>
              <a:defRPr sz="6600"/>
            </a:lvl1pPr>
          </a:lstStyle>
          <a:p>
            <a:r>
              <a:rPr lang="en-US" dirty="0"/>
              <a:t>Click to edit Master title style</a:t>
            </a:r>
          </a:p>
        </p:txBody>
      </p:sp>
      <p:sp>
        <p:nvSpPr>
          <p:cNvPr id="3" name="Content Placeholder 2">
            <a:extLst>
              <a:ext uri="{FF2B5EF4-FFF2-40B4-BE49-F238E27FC236}">
                <a16:creationId xmlns:a16="http://schemas.microsoft.com/office/drawing/2014/main" id="{EBB13F98-AB01-4613-9D3B-C8BDFD404930}"/>
              </a:ext>
            </a:extLst>
          </p:cNvPr>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114D79-A784-4BC6-9409-19F4293298E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D4C1B809-D38E-4152-A188-6F8856DC4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82B6B-BCC0-4ADE-BDDE-4BA656694F3A}"/>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43217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0F84-4223-4BF3-BF94-39AE1773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0B7FB-C8E5-4B4D-9D34-839EF11BD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3CB6C8-8475-4273-BEA7-36A7DB8481E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543E93B1-06D0-4EAB-BEE2-CEEB9D15FE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F3608-1ACD-443E-A358-E7D2B0909ABC}"/>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691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D40F-E953-4A3C-9B05-4BE384E29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1751B-9AC6-4B48-BE21-B6B687FDBE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46B6A-20D3-46B3-9FA7-EB8462F4F3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254E6-7BDA-4AD6-8021-8178A0203FFC}"/>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DEB3D70-4836-4A93-B4AC-85E020BDB7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8DE08-E01A-4721-A0DF-E5E76BB79D1B}"/>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9022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52C9-0625-4C98-AF7A-DC9FAFEE84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2DD48-2CAB-4F76-AE2D-FB7C749C9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CC7566-F42C-4A9D-AD51-3DA5FA777B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684678-A094-4A14-92EC-ED4A81FBD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45817A-4D45-4B06-86CD-F0A58FE7C1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921E5-B1B7-4BFB-B884-6DF02AC3E5A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8" name="Footer Placeholder 7">
            <a:extLst>
              <a:ext uri="{FF2B5EF4-FFF2-40B4-BE49-F238E27FC236}">
                <a16:creationId xmlns:a16="http://schemas.microsoft.com/office/drawing/2014/main" id="{61B2F075-811A-4DAA-B5BF-2A6F958570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0454B9-4809-4B39-A3D3-61009CE36A0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4858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ACBD-4C4C-4DB4-A2D4-E96B7F5BF4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BD237-E0CF-48CA-BCE9-3E4E97E53B5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4" name="Footer Placeholder 3">
            <a:extLst>
              <a:ext uri="{FF2B5EF4-FFF2-40B4-BE49-F238E27FC236}">
                <a16:creationId xmlns:a16="http://schemas.microsoft.com/office/drawing/2014/main" id="{3B60BECD-105E-489E-9C9C-0AB42E83AD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8DD0DA-51BB-4DCA-815F-561CFD4578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54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01141-2DE5-46E3-9A6B-76E683A69C6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3" name="Footer Placeholder 2">
            <a:extLst>
              <a:ext uri="{FF2B5EF4-FFF2-40B4-BE49-F238E27FC236}">
                <a16:creationId xmlns:a16="http://schemas.microsoft.com/office/drawing/2014/main" id="{599BA80E-6CE1-4BC2-98EE-824759E9A3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E01074-0B95-42AB-A6F9-8BB09ECCFF64}"/>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3448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AEA7-5C8F-4CAE-84C4-34FBC396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46046-EB85-4509-8210-4E95AD9434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77220-993D-4FCD-9489-297CD2111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1F01F-39C9-4C81-BB89-F14FA44E67F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8B64004C-EBC5-44F6-A5BE-E1A0C348A8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45558-E662-441C-8E47-E21AE479BED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93924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17E8-7934-47B1-8FA0-11D8996A7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589E21-6B6B-4191-8187-8412B851F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EBB0CD-6045-416B-B4DC-C42B9BFFC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ED04E7-1D32-4F51-933F-DE79F7B59FDB}"/>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1AB69A5-973E-4958-B69E-D13A28682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4B8B46-AA22-4180-9126-5555C6BAA45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32640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82922F-5D9B-4E6E-8121-73567C2EA433}"/>
              </a:ext>
            </a:extLst>
          </p:cNvPr>
          <p:cNvPicPr>
            <a:picLocks noChangeAspect="1"/>
          </p:cNvPicPr>
          <p:nvPr userDrawn="1"/>
        </p:nvPicPr>
        <p:blipFill rotWithShape="1">
          <a:blip r:embed="rId13"/>
          <a:srcRect l="28178" t="36941" b="245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DF227-45F9-4FEA-934D-E6E2298101A3}"/>
              </a:ext>
            </a:extLst>
          </p:cNvPr>
          <p:cNvPicPr>
            <a:picLocks noChangeAspect="1"/>
          </p:cNvPicPr>
          <p:nvPr userDrawn="1"/>
        </p:nvPicPr>
        <p:blipFill rotWithShape="1">
          <a:blip r:embed="rId14"/>
          <a:srcRect l="27897" t="37168" b="1995"/>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0259E8DE-1727-4D6F-9D9D-4761A566E68E}"/>
              </a:ext>
            </a:extLst>
          </p:cNvPr>
          <p:cNvSpPr>
            <a:spLocks noGrp="1"/>
          </p:cNvSpPr>
          <p:nvPr>
            <p:ph type="title"/>
          </p:nvPr>
        </p:nvSpPr>
        <p:spPr>
          <a:xfrm>
            <a:off x="0" y="186221"/>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E1A58E-DF3B-4806-B05E-1DF5DC42528D}"/>
              </a:ext>
            </a:extLst>
          </p:cNvPr>
          <p:cNvSpPr>
            <a:spLocks noGrp="1"/>
          </p:cNvSpPr>
          <p:nvPr>
            <p:ph type="body" idx="1"/>
          </p:nvPr>
        </p:nvSpPr>
        <p:spPr>
          <a:xfrm>
            <a:off x="298173" y="1530627"/>
            <a:ext cx="11628783"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6891CA-C95A-45AA-97AB-DBD8B0221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20BB2BF0-591D-4F93-8D43-1ADDF3068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65A602-D1CE-4502-947C-FED57086F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4DE7A-48FD-401C-8A8E-7E8DC865EE6A}" type="slidenum">
              <a:rPr lang="en-US" smtClean="0"/>
              <a:t>‹#›</a:t>
            </a:fld>
            <a:endParaRPr lang="en-US" dirty="0"/>
          </a:p>
        </p:txBody>
      </p:sp>
    </p:spTree>
    <p:extLst>
      <p:ext uri="{BB962C8B-B14F-4D97-AF65-F5344CB8AC3E}">
        <p14:creationId xmlns:p14="http://schemas.microsoft.com/office/powerpoint/2010/main" val="213894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Candara" panose="020E05020303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grpSp>
        <p:nvGrpSpPr>
          <p:cNvPr id="4" name="Group 3">
            <a:extLst>
              <a:ext uri="{FF2B5EF4-FFF2-40B4-BE49-F238E27FC236}">
                <a16:creationId xmlns:a16="http://schemas.microsoft.com/office/drawing/2014/main" id="{2BBFF911-B78D-4485-AC58-A9D608C3C97E}"/>
              </a:ext>
            </a:extLst>
          </p:cNvPr>
          <p:cNvGrpSpPr/>
          <p:nvPr/>
        </p:nvGrpSpPr>
        <p:grpSpPr>
          <a:xfrm>
            <a:off x="639883" y="4662022"/>
            <a:ext cx="2336800" cy="1086830"/>
            <a:chOff x="1109440" y="4807343"/>
            <a:chExt cx="2336800" cy="1086830"/>
          </a:xfrm>
          <a:effectLst>
            <a:glow rad="127000">
              <a:schemeClr val="tx1"/>
            </a:glow>
          </a:effectLst>
        </p:grpSpPr>
        <p:sp>
          <p:nvSpPr>
            <p:cNvPr id="7" name="Oval 6">
              <a:extLst>
                <a:ext uri="{FF2B5EF4-FFF2-40B4-BE49-F238E27FC236}">
                  <a16:creationId xmlns:a16="http://schemas.microsoft.com/office/drawing/2014/main" id="{699AEC10-1C8C-4A06-90D2-AC74EE13F99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9554780C-25B8-4A0B-A717-BDBCACA01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46037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DD74D6-3153-42D6-B633-AEB30B296097}"/>
              </a:ext>
            </a:extLst>
          </p:cNvPr>
          <p:cNvSpPr/>
          <p:nvPr/>
        </p:nvSpPr>
        <p:spPr>
          <a:xfrm>
            <a:off x="10477500" y="2476500"/>
            <a:ext cx="1390650" cy="89535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Jesus is the </a:t>
            </a:r>
            <a:r>
              <a:rPr lang="en-US" u="sng" dirty="0"/>
              <a:t>Son</a:t>
            </a:r>
            <a:r>
              <a:rPr lang="en-US" b="1" dirty="0">
                <a:latin typeface="Calibri" panose="020F0502020204030204" pitchFamily="34" charset="0"/>
                <a:cs typeface="Calibri" panose="020F0502020204030204" pitchFamily="34" charset="0"/>
              </a:rPr>
              <a:t> </a:t>
            </a:r>
            <a:r>
              <a:rPr lang="en-US" sz="4000" b="1" dirty="0">
                <a:latin typeface="Calibri" panose="020F0502020204030204" pitchFamily="34" charset="0"/>
                <a:cs typeface="Calibri" panose="020F0502020204030204" pitchFamily="34" charset="0"/>
              </a:rPr>
              <a:t>Heb.1:1-2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In the past God spoke to our </a:t>
            </a:r>
            <a:r>
              <a:rPr lang="en-US" dirty="0">
                <a:effectLst>
                  <a:glow rad="127000">
                    <a:schemeClr val="tx1"/>
                  </a:glow>
                  <a:outerShdw blurRad="38100" dist="38100" dir="2700000" algn="tl">
                    <a:srgbClr val="000000">
                      <a:alpha val="43137"/>
                    </a:srgbClr>
                  </a:outerShdw>
                </a:effectLst>
              </a:rPr>
              <a:t>forefathers</a:t>
            </a:r>
            <a:r>
              <a:rPr lang="en-US" dirty="0"/>
              <a:t> through the </a:t>
            </a:r>
            <a:r>
              <a:rPr lang="en-US" dirty="0">
                <a:effectLst>
                  <a:glow rad="127000">
                    <a:schemeClr val="tx1"/>
                  </a:glow>
                  <a:outerShdw blurRad="38100" dist="38100" dir="2700000" algn="tl">
                    <a:srgbClr val="000000">
                      <a:alpha val="43137"/>
                    </a:srgbClr>
                  </a:outerShdw>
                </a:effectLst>
              </a:rPr>
              <a:t>prophets</a:t>
            </a:r>
            <a:r>
              <a:rPr lang="en-US" dirty="0"/>
              <a:t> at many times and in various ways,  2 but in these last days </a:t>
            </a:r>
            <a:r>
              <a:rPr lang="en-US" dirty="0">
                <a:effectLst>
                  <a:glow rad="127000">
                    <a:srgbClr val="C00000"/>
                  </a:glow>
                  <a:outerShdw blurRad="38100" dist="38100" dir="2700000" algn="tl">
                    <a:srgbClr val="000000">
                      <a:alpha val="43137"/>
                    </a:srgbClr>
                  </a:outerShdw>
                </a:effectLst>
              </a:rPr>
              <a:t>he has spoken to us by </a:t>
            </a:r>
            <a:r>
              <a:rPr lang="en-US" dirty="0">
                <a:solidFill>
                  <a:srgbClr val="C00000">
                    <a:alpha val="0"/>
                  </a:srgbClr>
                </a:solidFill>
                <a:effectLst>
                  <a:glow rad="190500">
                    <a:schemeClr val="bg1"/>
                  </a:glow>
                  <a:outerShdw blurRad="38100" dist="38100" dir="2700000" algn="tl">
                    <a:srgbClr val="000000">
                      <a:alpha val="43137"/>
                    </a:srgbClr>
                  </a:outerShdw>
                </a:effectLst>
              </a:rPr>
              <a:t>his</a:t>
            </a:r>
            <a:r>
              <a:rPr lang="en-US" dirty="0">
                <a:solidFill>
                  <a:srgbClr val="C00000"/>
                </a:solidFill>
                <a:effectLst>
                  <a:glow rad="190500">
                    <a:schemeClr val="bg1"/>
                  </a:glow>
                  <a:outerShdw blurRad="38100" dist="38100" dir="2700000" algn="tl">
                    <a:srgbClr val="000000">
                      <a:alpha val="43137"/>
                    </a:srgbClr>
                  </a:outerShdw>
                </a:effectLst>
              </a:rPr>
              <a:t> Son</a:t>
            </a:r>
          </a:p>
        </p:txBody>
      </p:sp>
    </p:spTree>
    <p:extLst>
      <p:ext uri="{BB962C8B-B14F-4D97-AF65-F5344CB8AC3E}">
        <p14:creationId xmlns:p14="http://schemas.microsoft.com/office/powerpoint/2010/main" val="2721822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DD74D6-3153-42D6-B633-AEB30B296097}"/>
              </a:ext>
            </a:extLst>
          </p:cNvPr>
          <p:cNvSpPr/>
          <p:nvPr/>
        </p:nvSpPr>
        <p:spPr>
          <a:xfrm>
            <a:off x="10477500" y="2476500"/>
            <a:ext cx="1390650" cy="89535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Jesus is the </a:t>
            </a:r>
            <a:r>
              <a:rPr lang="en-US" u="sng" dirty="0"/>
              <a:t>Son</a:t>
            </a:r>
            <a:r>
              <a:rPr lang="en-US" b="1" dirty="0">
                <a:latin typeface="Calibri" panose="020F0502020204030204" pitchFamily="34" charset="0"/>
                <a:cs typeface="Calibri" panose="020F0502020204030204" pitchFamily="34" charset="0"/>
              </a:rPr>
              <a:t> </a:t>
            </a:r>
            <a:r>
              <a:rPr lang="en-US" sz="4000" b="1" dirty="0">
                <a:latin typeface="Calibri" panose="020F0502020204030204" pitchFamily="34" charset="0"/>
                <a:cs typeface="Calibri" panose="020F0502020204030204" pitchFamily="34" charset="0"/>
              </a:rPr>
              <a:t>Heb.1:1-2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a:xfrm>
            <a:off x="298173" y="1530627"/>
            <a:ext cx="11628783" cy="2507973"/>
          </a:xfrm>
        </p:spPr>
        <p:txBody>
          <a:bodyPr/>
          <a:lstStyle/>
          <a:p>
            <a:r>
              <a:rPr lang="en-US" dirty="0"/>
              <a:t>In the past God spoke to our </a:t>
            </a:r>
            <a:r>
              <a:rPr lang="en-US" dirty="0">
                <a:effectLst>
                  <a:glow rad="127000">
                    <a:schemeClr val="tx1"/>
                  </a:glow>
                  <a:outerShdw blurRad="38100" dist="38100" dir="2700000" algn="tl">
                    <a:srgbClr val="000000">
                      <a:alpha val="43137"/>
                    </a:srgbClr>
                  </a:outerShdw>
                </a:effectLst>
              </a:rPr>
              <a:t>forefathers</a:t>
            </a:r>
            <a:r>
              <a:rPr lang="en-US" dirty="0"/>
              <a:t> through the </a:t>
            </a:r>
            <a:r>
              <a:rPr lang="en-US" dirty="0">
                <a:effectLst>
                  <a:glow rad="127000">
                    <a:schemeClr val="tx1"/>
                  </a:glow>
                  <a:outerShdw blurRad="38100" dist="38100" dir="2700000" algn="tl">
                    <a:srgbClr val="000000">
                      <a:alpha val="43137"/>
                    </a:srgbClr>
                  </a:outerShdw>
                </a:effectLst>
              </a:rPr>
              <a:t>prophets</a:t>
            </a:r>
            <a:r>
              <a:rPr lang="en-US" dirty="0"/>
              <a:t> at many times and in various ways,  2 but in these last days </a:t>
            </a:r>
            <a:r>
              <a:rPr lang="en-US" dirty="0">
                <a:effectLst>
                  <a:glow rad="127000">
                    <a:srgbClr val="C00000"/>
                  </a:glow>
                  <a:outerShdw blurRad="38100" dist="38100" dir="2700000" algn="tl">
                    <a:srgbClr val="000000">
                      <a:alpha val="43137"/>
                    </a:srgbClr>
                  </a:outerShdw>
                </a:effectLst>
              </a:rPr>
              <a:t>he has spoken to us by </a:t>
            </a:r>
            <a:r>
              <a:rPr lang="en-US" dirty="0">
                <a:solidFill>
                  <a:srgbClr val="C00000">
                    <a:alpha val="0"/>
                  </a:srgbClr>
                </a:solidFill>
                <a:effectLst>
                  <a:glow rad="190500">
                    <a:schemeClr val="bg1"/>
                  </a:glow>
                  <a:outerShdw blurRad="38100" dist="38100" dir="2700000" algn="tl">
                    <a:srgbClr val="000000">
                      <a:alpha val="43137"/>
                    </a:srgbClr>
                  </a:outerShdw>
                </a:effectLst>
              </a:rPr>
              <a:t>his</a:t>
            </a:r>
            <a:r>
              <a:rPr lang="en-US" dirty="0">
                <a:solidFill>
                  <a:srgbClr val="C00000"/>
                </a:solidFill>
                <a:effectLst>
                  <a:glow rad="190500">
                    <a:schemeClr val="bg1"/>
                  </a:glow>
                  <a:outerShdw blurRad="38100" dist="38100" dir="2700000" algn="tl">
                    <a:srgbClr val="000000">
                      <a:alpha val="43137"/>
                    </a:srgbClr>
                  </a:outerShdw>
                </a:effectLst>
              </a:rPr>
              <a:t> Son</a:t>
            </a:r>
          </a:p>
        </p:txBody>
      </p:sp>
      <p:sp>
        <p:nvSpPr>
          <p:cNvPr id="5" name="Title 4">
            <a:extLst>
              <a:ext uri="{FF2B5EF4-FFF2-40B4-BE49-F238E27FC236}">
                <a16:creationId xmlns:a16="http://schemas.microsoft.com/office/drawing/2014/main" id="{8E1D6812-A220-4E1E-BD7C-81AF47F03086}"/>
              </a:ext>
            </a:extLst>
          </p:cNvPr>
          <p:cNvSpPr txBox="1">
            <a:spLocks/>
          </p:cNvSpPr>
          <p:nvPr/>
        </p:nvSpPr>
        <p:spPr>
          <a:xfrm>
            <a:off x="97809" y="5429235"/>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6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a:lstStyle>
          <a:p>
            <a:r>
              <a:rPr lang="en-US" dirty="0"/>
              <a:t>He is superior because ...</a:t>
            </a:r>
          </a:p>
        </p:txBody>
      </p:sp>
    </p:spTree>
    <p:extLst>
      <p:ext uri="{BB962C8B-B14F-4D97-AF65-F5344CB8AC3E}">
        <p14:creationId xmlns:p14="http://schemas.microsoft.com/office/powerpoint/2010/main" val="3048645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1. Jesus is the </a:t>
            </a:r>
            <a:r>
              <a:rPr lang="en-US" u="sng" dirty="0"/>
              <a:t>Heir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whom he appointed </a:t>
            </a:r>
            <a:r>
              <a:rPr lang="en-US" dirty="0">
                <a:effectLst>
                  <a:glow rad="127000">
                    <a:srgbClr val="C00000"/>
                  </a:glow>
                  <a:outerShdw blurRad="38100" dist="38100" dir="2700000" algn="tl">
                    <a:srgbClr val="000000">
                      <a:alpha val="43137"/>
                    </a:srgbClr>
                  </a:outerShdw>
                </a:effectLst>
              </a:rPr>
              <a:t>heir</a:t>
            </a:r>
            <a:r>
              <a:rPr lang="en-US" dirty="0"/>
              <a:t> of all things, </a:t>
            </a:r>
          </a:p>
        </p:txBody>
      </p:sp>
      <p:pic>
        <p:nvPicPr>
          <p:cNvPr id="4" name="Picture 3">
            <a:extLst>
              <a:ext uri="{FF2B5EF4-FFF2-40B4-BE49-F238E27FC236}">
                <a16:creationId xmlns:a16="http://schemas.microsoft.com/office/drawing/2014/main" id="{09BD1FC3-7940-4A9A-AF6F-38ABBC686975}"/>
              </a:ext>
            </a:extLst>
          </p:cNvPr>
          <p:cNvPicPr>
            <a:picLocks noChangeAspect="1"/>
          </p:cNvPicPr>
          <p:nvPr/>
        </p:nvPicPr>
        <p:blipFill>
          <a:blip r:embed="rId3"/>
          <a:stretch>
            <a:fillRect/>
          </a:stretch>
        </p:blipFill>
        <p:spPr>
          <a:xfrm>
            <a:off x="3336966" y="2517569"/>
            <a:ext cx="8855034" cy="4340431"/>
          </a:xfrm>
          <a:prstGeom prst="rect">
            <a:avLst/>
          </a:prstGeom>
        </p:spPr>
      </p:pic>
    </p:spTree>
    <p:extLst>
      <p:ext uri="{BB962C8B-B14F-4D97-AF65-F5344CB8AC3E}">
        <p14:creationId xmlns:p14="http://schemas.microsoft.com/office/powerpoint/2010/main" val="251633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1. Jesus is the </a:t>
            </a:r>
            <a:r>
              <a:rPr lang="en-US" u="sng" dirty="0"/>
              <a:t>Heir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whom he appointed </a:t>
            </a:r>
            <a:r>
              <a:rPr lang="en-US" dirty="0">
                <a:effectLst>
                  <a:glow rad="127000">
                    <a:srgbClr val="C00000"/>
                  </a:glow>
                  <a:outerShdw blurRad="38100" dist="38100" dir="2700000" algn="tl">
                    <a:srgbClr val="000000">
                      <a:alpha val="43137"/>
                    </a:srgbClr>
                  </a:outerShdw>
                </a:effectLst>
              </a:rPr>
              <a:t>heir</a:t>
            </a:r>
            <a:r>
              <a:rPr lang="en-US" dirty="0"/>
              <a:t> of all things, </a:t>
            </a:r>
          </a:p>
        </p:txBody>
      </p:sp>
      <p:pic>
        <p:nvPicPr>
          <p:cNvPr id="4" name="Picture 3">
            <a:extLst>
              <a:ext uri="{FF2B5EF4-FFF2-40B4-BE49-F238E27FC236}">
                <a16:creationId xmlns:a16="http://schemas.microsoft.com/office/drawing/2014/main" id="{09BD1FC3-7940-4A9A-AF6F-38ABBC686975}"/>
              </a:ext>
            </a:extLst>
          </p:cNvPr>
          <p:cNvPicPr>
            <a:picLocks noChangeAspect="1"/>
          </p:cNvPicPr>
          <p:nvPr/>
        </p:nvPicPr>
        <p:blipFill>
          <a:blip r:embed="rId3"/>
          <a:stretch>
            <a:fillRect/>
          </a:stretch>
        </p:blipFill>
        <p:spPr>
          <a:xfrm>
            <a:off x="3336966" y="2517569"/>
            <a:ext cx="8855034" cy="4340431"/>
          </a:xfrm>
          <a:prstGeom prst="rect">
            <a:avLst/>
          </a:prstGeom>
        </p:spPr>
      </p:pic>
      <p:sp>
        <p:nvSpPr>
          <p:cNvPr id="5" name="TextBox 4">
            <a:extLst>
              <a:ext uri="{FF2B5EF4-FFF2-40B4-BE49-F238E27FC236}">
                <a16:creationId xmlns:a16="http://schemas.microsoft.com/office/drawing/2014/main" id="{D0DE8841-C121-4E7C-9610-FD90EEAD09E6}"/>
              </a:ext>
            </a:extLst>
          </p:cNvPr>
          <p:cNvSpPr txBox="1"/>
          <p:nvPr/>
        </p:nvSpPr>
        <p:spPr>
          <a:xfrm>
            <a:off x="1238250" y="3219450"/>
            <a:ext cx="9886950" cy="3170099"/>
          </a:xfrm>
          <a:prstGeom prst="rect">
            <a:avLst/>
          </a:prstGeom>
          <a:noFill/>
        </p:spPr>
        <p:txBody>
          <a:bodyPr wrap="square" rtlCol="0">
            <a:spAutoFit/>
          </a:bodyPr>
          <a:lstStyle/>
          <a:p>
            <a:pPr algn="ctr"/>
            <a:r>
              <a:rPr lang="en-US" sz="4000" b="1" baseline="30000" dirty="0">
                <a:solidFill>
                  <a:schemeClr val="bg1"/>
                </a:solidFill>
                <a:effectLst>
                  <a:glow rad="190500">
                    <a:schemeClr val="tx1">
                      <a:alpha val="79000"/>
                    </a:schemeClr>
                  </a:glow>
                </a:effectLst>
              </a:rPr>
              <a:t>7</a:t>
            </a:r>
            <a:r>
              <a:rPr lang="en-US" sz="4000" b="1" dirty="0">
                <a:solidFill>
                  <a:schemeClr val="bg1"/>
                </a:solidFill>
                <a:effectLst>
                  <a:glow rad="190500">
                    <a:schemeClr val="tx1">
                      <a:alpha val="79000"/>
                    </a:schemeClr>
                  </a:glow>
                </a:effectLst>
              </a:rPr>
              <a:t> I will proclaim the decree of the LORD: He said to me, "You are my Son; today I have become your Father. </a:t>
            </a:r>
            <a:r>
              <a:rPr lang="en-US" sz="4000" b="1" baseline="30000" dirty="0">
                <a:solidFill>
                  <a:schemeClr val="bg1"/>
                </a:solidFill>
                <a:effectLst>
                  <a:glow rad="190500">
                    <a:schemeClr val="tx1">
                      <a:alpha val="79000"/>
                    </a:schemeClr>
                  </a:glow>
                </a:effectLst>
              </a:rPr>
              <a:t>8</a:t>
            </a:r>
            <a:r>
              <a:rPr lang="en-US" sz="4000" b="1" dirty="0">
                <a:solidFill>
                  <a:schemeClr val="bg1"/>
                </a:solidFill>
                <a:effectLst>
                  <a:glow rad="190500">
                    <a:schemeClr val="tx1">
                      <a:alpha val="79000"/>
                    </a:schemeClr>
                  </a:glow>
                </a:effectLst>
              </a:rPr>
              <a:t> Ask of me, and I will make the nations your inheritance, the ends of the earth your possession. (Psalm 2:7-8)</a:t>
            </a:r>
          </a:p>
        </p:txBody>
      </p:sp>
    </p:spTree>
    <p:extLst>
      <p:ext uri="{BB962C8B-B14F-4D97-AF65-F5344CB8AC3E}">
        <p14:creationId xmlns:p14="http://schemas.microsoft.com/office/powerpoint/2010/main" val="317473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1. Jesus is the </a:t>
            </a:r>
            <a:r>
              <a:rPr lang="en-US" u="sng" dirty="0"/>
              <a:t>Heir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whom he appointed </a:t>
            </a:r>
            <a:r>
              <a:rPr lang="en-US" dirty="0">
                <a:effectLst>
                  <a:glow rad="127000">
                    <a:srgbClr val="C00000"/>
                  </a:glow>
                  <a:outerShdw blurRad="38100" dist="38100" dir="2700000" algn="tl">
                    <a:srgbClr val="000000">
                      <a:alpha val="43137"/>
                    </a:srgbClr>
                  </a:outerShdw>
                </a:effectLst>
              </a:rPr>
              <a:t>heir</a:t>
            </a:r>
            <a:r>
              <a:rPr lang="en-US" dirty="0"/>
              <a:t> of all things, </a:t>
            </a:r>
          </a:p>
        </p:txBody>
      </p:sp>
      <p:pic>
        <p:nvPicPr>
          <p:cNvPr id="4" name="Picture 3">
            <a:extLst>
              <a:ext uri="{FF2B5EF4-FFF2-40B4-BE49-F238E27FC236}">
                <a16:creationId xmlns:a16="http://schemas.microsoft.com/office/drawing/2014/main" id="{09BD1FC3-7940-4A9A-AF6F-38ABBC686975}"/>
              </a:ext>
            </a:extLst>
          </p:cNvPr>
          <p:cNvPicPr>
            <a:picLocks noChangeAspect="1"/>
          </p:cNvPicPr>
          <p:nvPr/>
        </p:nvPicPr>
        <p:blipFill>
          <a:blip r:embed="rId3"/>
          <a:stretch>
            <a:fillRect/>
          </a:stretch>
        </p:blipFill>
        <p:spPr>
          <a:xfrm>
            <a:off x="3336966" y="2517569"/>
            <a:ext cx="8855034" cy="4340431"/>
          </a:xfrm>
          <a:prstGeom prst="rect">
            <a:avLst/>
          </a:prstGeom>
        </p:spPr>
      </p:pic>
      <p:sp>
        <p:nvSpPr>
          <p:cNvPr id="5" name="TextBox 4">
            <a:extLst>
              <a:ext uri="{FF2B5EF4-FFF2-40B4-BE49-F238E27FC236}">
                <a16:creationId xmlns:a16="http://schemas.microsoft.com/office/drawing/2014/main" id="{D0DE8841-C121-4E7C-9610-FD90EEAD09E6}"/>
              </a:ext>
            </a:extLst>
          </p:cNvPr>
          <p:cNvSpPr txBox="1"/>
          <p:nvPr/>
        </p:nvSpPr>
        <p:spPr>
          <a:xfrm>
            <a:off x="1238250" y="3219450"/>
            <a:ext cx="9886950" cy="1508105"/>
          </a:xfrm>
          <a:prstGeom prst="rect">
            <a:avLst/>
          </a:prstGeom>
          <a:noFill/>
        </p:spPr>
        <p:txBody>
          <a:bodyPr wrap="square" rtlCol="0">
            <a:spAutoFit/>
          </a:bodyPr>
          <a:lstStyle/>
          <a:p>
            <a:pPr algn="ctr"/>
            <a:r>
              <a:rPr lang="en-US" sz="4000" b="1" dirty="0">
                <a:solidFill>
                  <a:schemeClr val="bg1"/>
                </a:solidFill>
                <a:effectLst>
                  <a:glow rad="190500">
                    <a:schemeClr val="tx1">
                      <a:alpha val="76000"/>
                    </a:schemeClr>
                  </a:glow>
                </a:effectLst>
              </a:rPr>
              <a:t>I have come that they may have life, and have it to the full. (John 10:10)</a:t>
            </a:r>
            <a:br>
              <a:rPr lang="en-US" sz="1200" b="1" dirty="0">
                <a:solidFill>
                  <a:schemeClr val="bg1"/>
                </a:solidFill>
                <a:effectLst>
                  <a:glow rad="190500">
                    <a:schemeClr val="tx1">
                      <a:alpha val="76000"/>
                    </a:schemeClr>
                  </a:glow>
                </a:effectLst>
              </a:rPr>
            </a:br>
            <a:endParaRPr lang="en-US" sz="1200" b="1" dirty="0">
              <a:solidFill>
                <a:schemeClr val="bg1"/>
              </a:solidFill>
              <a:effectLst>
                <a:glow rad="190500">
                  <a:schemeClr val="tx1">
                    <a:alpha val="76000"/>
                  </a:schemeClr>
                </a:glow>
              </a:effectLst>
            </a:endParaRPr>
          </a:p>
        </p:txBody>
      </p:sp>
    </p:spTree>
    <p:extLst>
      <p:ext uri="{BB962C8B-B14F-4D97-AF65-F5344CB8AC3E}">
        <p14:creationId xmlns:p14="http://schemas.microsoft.com/office/powerpoint/2010/main" val="1910816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1. Jesus is the </a:t>
            </a:r>
            <a:r>
              <a:rPr lang="en-US" u="sng" dirty="0"/>
              <a:t>Heir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whom he appointed </a:t>
            </a:r>
            <a:r>
              <a:rPr lang="en-US" dirty="0">
                <a:effectLst>
                  <a:glow rad="127000">
                    <a:srgbClr val="C00000"/>
                  </a:glow>
                  <a:outerShdw blurRad="38100" dist="38100" dir="2700000" algn="tl">
                    <a:srgbClr val="000000">
                      <a:alpha val="43137"/>
                    </a:srgbClr>
                  </a:outerShdw>
                </a:effectLst>
              </a:rPr>
              <a:t>heir</a:t>
            </a:r>
            <a:r>
              <a:rPr lang="en-US" dirty="0"/>
              <a:t> of all things, </a:t>
            </a:r>
          </a:p>
        </p:txBody>
      </p:sp>
      <p:pic>
        <p:nvPicPr>
          <p:cNvPr id="4" name="Picture 3">
            <a:extLst>
              <a:ext uri="{FF2B5EF4-FFF2-40B4-BE49-F238E27FC236}">
                <a16:creationId xmlns:a16="http://schemas.microsoft.com/office/drawing/2014/main" id="{09BD1FC3-7940-4A9A-AF6F-38ABBC686975}"/>
              </a:ext>
            </a:extLst>
          </p:cNvPr>
          <p:cNvPicPr>
            <a:picLocks noChangeAspect="1"/>
          </p:cNvPicPr>
          <p:nvPr/>
        </p:nvPicPr>
        <p:blipFill>
          <a:blip r:embed="rId3"/>
          <a:stretch>
            <a:fillRect/>
          </a:stretch>
        </p:blipFill>
        <p:spPr>
          <a:xfrm>
            <a:off x="3336966" y="2517569"/>
            <a:ext cx="8855034" cy="4340431"/>
          </a:xfrm>
          <a:prstGeom prst="rect">
            <a:avLst/>
          </a:prstGeom>
        </p:spPr>
      </p:pic>
      <p:sp>
        <p:nvSpPr>
          <p:cNvPr id="5" name="TextBox 4">
            <a:extLst>
              <a:ext uri="{FF2B5EF4-FFF2-40B4-BE49-F238E27FC236}">
                <a16:creationId xmlns:a16="http://schemas.microsoft.com/office/drawing/2014/main" id="{D0DE8841-C121-4E7C-9610-FD90EEAD09E6}"/>
              </a:ext>
            </a:extLst>
          </p:cNvPr>
          <p:cNvSpPr txBox="1"/>
          <p:nvPr/>
        </p:nvSpPr>
        <p:spPr>
          <a:xfrm>
            <a:off x="1238250" y="3219450"/>
            <a:ext cx="9886950" cy="2739211"/>
          </a:xfrm>
          <a:prstGeom prst="rect">
            <a:avLst/>
          </a:prstGeom>
          <a:noFill/>
        </p:spPr>
        <p:txBody>
          <a:bodyPr wrap="square" rtlCol="0">
            <a:spAutoFit/>
          </a:bodyPr>
          <a:lstStyle/>
          <a:p>
            <a:pPr algn="ctr"/>
            <a:r>
              <a:rPr lang="en-US" sz="4000" b="1" dirty="0">
                <a:solidFill>
                  <a:schemeClr val="bg1"/>
                </a:solidFill>
                <a:effectLst>
                  <a:glow rad="190500">
                    <a:schemeClr val="tx1">
                      <a:alpha val="76000"/>
                    </a:schemeClr>
                  </a:glow>
                </a:effectLst>
              </a:rPr>
              <a:t>I have come that they may have life, and have it to the full. (John 10:10)</a:t>
            </a:r>
            <a:br>
              <a:rPr lang="en-US" sz="1200" b="1" dirty="0">
                <a:solidFill>
                  <a:schemeClr val="bg1"/>
                </a:solidFill>
                <a:effectLst>
                  <a:glow rad="190500">
                    <a:schemeClr val="tx1">
                      <a:alpha val="76000"/>
                    </a:schemeClr>
                  </a:glow>
                </a:effectLst>
              </a:rPr>
            </a:br>
            <a:endParaRPr lang="en-US" sz="1200" b="1" dirty="0">
              <a:solidFill>
                <a:schemeClr val="bg1"/>
              </a:solidFill>
              <a:effectLst>
                <a:glow rad="190500">
                  <a:schemeClr val="tx1">
                    <a:alpha val="76000"/>
                  </a:schemeClr>
                </a:glow>
              </a:effectLst>
            </a:endParaRPr>
          </a:p>
          <a:p>
            <a:pPr algn="ctr"/>
            <a:r>
              <a:rPr lang="en-US" sz="4000" b="1" baseline="30000" dirty="0">
                <a:solidFill>
                  <a:schemeClr val="bg1"/>
                </a:solidFill>
                <a:effectLst>
                  <a:glow rad="190500">
                    <a:schemeClr val="tx1">
                      <a:alpha val="76000"/>
                    </a:schemeClr>
                  </a:glow>
                </a:effectLst>
              </a:rPr>
              <a:t>28</a:t>
            </a:r>
            <a:r>
              <a:rPr lang="en-US" sz="4000" b="1" dirty="0">
                <a:solidFill>
                  <a:schemeClr val="bg1"/>
                </a:solidFill>
                <a:effectLst>
                  <a:glow rad="190500">
                    <a:schemeClr val="tx1">
                      <a:alpha val="76000"/>
                    </a:schemeClr>
                  </a:glow>
                </a:effectLst>
              </a:rPr>
              <a:t> I give them eternal life, and they shall never perish;  (Joh 10:28 NIV)</a:t>
            </a:r>
          </a:p>
        </p:txBody>
      </p:sp>
    </p:spTree>
    <p:extLst>
      <p:ext uri="{BB962C8B-B14F-4D97-AF65-F5344CB8AC3E}">
        <p14:creationId xmlns:p14="http://schemas.microsoft.com/office/powerpoint/2010/main" val="374506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AE9C88-F59C-496C-A902-F153D70774CE}"/>
              </a:ext>
            </a:extLst>
          </p:cNvPr>
          <p:cNvSpPr/>
          <p:nvPr/>
        </p:nvSpPr>
        <p:spPr>
          <a:xfrm>
            <a:off x="-1465943" y="1611086"/>
            <a:ext cx="15341601" cy="5950857"/>
          </a:xfrm>
          <a:prstGeom prst="rect">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A535FC-974C-48E3-A74D-A4E73DF4A7C5}"/>
              </a:ext>
            </a:extLst>
          </p:cNvPr>
          <p:cNvSpPr/>
          <p:nvPr/>
        </p:nvSpPr>
        <p:spPr>
          <a:xfrm>
            <a:off x="0" y="1915886"/>
            <a:ext cx="12192000" cy="5283200"/>
          </a:xfrm>
          <a:prstGeom prst="rect">
            <a:avLst/>
          </a:prstGeom>
          <a:solidFill>
            <a:schemeClr val="tx1"/>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F11EAC-1232-4862-9807-04BE7F449EB1}"/>
              </a:ext>
            </a:extLst>
          </p:cNvPr>
          <p:cNvPicPr>
            <a:picLocks noChangeAspect="1"/>
          </p:cNvPicPr>
          <p:nvPr/>
        </p:nvPicPr>
        <p:blipFill>
          <a:blip r:embed="rId3"/>
          <a:stretch>
            <a:fillRect/>
          </a:stretch>
        </p:blipFill>
        <p:spPr>
          <a:xfrm>
            <a:off x="2917371" y="1856871"/>
            <a:ext cx="6440839" cy="5316484"/>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2. Jesus is the </a:t>
            </a:r>
            <a:r>
              <a:rPr lang="en-US" u="sng" dirty="0"/>
              <a:t>Creator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and through whom he </a:t>
            </a:r>
            <a:r>
              <a:rPr lang="en-US" dirty="0">
                <a:effectLst>
                  <a:glow rad="127000">
                    <a:srgbClr val="C00000"/>
                  </a:glow>
                  <a:outerShdw blurRad="38100" dist="38100" dir="2700000" algn="tl">
                    <a:srgbClr val="000000">
                      <a:alpha val="43137"/>
                    </a:srgbClr>
                  </a:outerShdw>
                </a:effectLst>
              </a:rPr>
              <a:t>made</a:t>
            </a:r>
            <a:r>
              <a:rPr lang="en-US" dirty="0"/>
              <a:t> the universe.</a:t>
            </a:r>
          </a:p>
          <a:p>
            <a:endParaRPr lang="en-US" dirty="0"/>
          </a:p>
        </p:txBody>
      </p:sp>
    </p:spTree>
    <p:extLst>
      <p:ext uri="{BB962C8B-B14F-4D97-AF65-F5344CB8AC3E}">
        <p14:creationId xmlns:p14="http://schemas.microsoft.com/office/powerpoint/2010/main" val="1970648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AE9C88-F59C-496C-A902-F153D70774CE}"/>
              </a:ext>
            </a:extLst>
          </p:cNvPr>
          <p:cNvSpPr/>
          <p:nvPr/>
        </p:nvSpPr>
        <p:spPr>
          <a:xfrm>
            <a:off x="-1465943" y="1611086"/>
            <a:ext cx="15341601" cy="5950857"/>
          </a:xfrm>
          <a:prstGeom prst="rect">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A535FC-974C-48E3-A74D-A4E73DF4A7C5}"/>
              </a:ext>
            </a:extLst>
          </p:cNvPr>
          <p:cNvSpPr/>
          <p:nvPr/>
        </p:nvSpPr>
        <p:spPr>
          <a:xfrm>
            <a:off x="0" y="1915886"/>
            <a:ext cx="12192000" cy="5283200"/>
          </a:xfrm>
          <a:prstGeom prst="rect">
            <a:avLst/>
          </a:prstGeom>
          <a:solidFill>
            <a:schemeClr val="tx1"/>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F11EAC-1232-4862-9807-04BE7F449EB1}"/>
              </a:ext>
            </a:extLst>
          </p:cNvPr>
          <p:cNvPicPr>
            <a:picLocks noChangeAspect="1"/>
          </p:cNvPicPr>
          <p:nvPr/>
        </p:nvPicPr>
        <p:blipFill>
          <a:blip r:embed="rId3"/>
          <a:stretch>
            <a:fillRect/>
          </a:stretch>
        </p:blipFill>
        <p:spPr>
          <a:xfrm>
            <a:off x="2917371" y="1856871"/>
            <a:ext cx="6440839" cy="5316484"/>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2. Jesus is the </a:t>
            </a:r>
            <a:r>
              <a:rPr lang="en-US" u="sng" dirty="0"/>
              <a:t>Creator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and through whom he </a:t>
            </a:r>
            <a:r>
              <a:rPr lang="en-US" dirty="0">
                <a:effectLst>
                  <a:glow rad="127000">
                    <a:srgbClr val="C00000"/>
                  </a:glow>
                  <a:outerShdw blurRad="38100" dist="38100" dir="2700000" algn="tl">
                    <a:srgbClr val="000000">
                      <a:alpha val="43137"/>
                    </a:srgbClr>
                  </a:outerShdw>
                </a:effectLst>
              </a:rPr>
              <a:t>made</a:t>
            </a:r>
            <a:r>
              <a:rPr lang="en-US" dirty="0"/>
              <a:t> the</a:t>
            </a:r>
            <a:r>
              <a:rPr lang="en-US" dirty="0">
                <a:solidFill>
                  <a:schemeClr val="bg1">
                    <a:alpha val="0"/>
                  </a:schemeClr>
                </a:solidFill>
              </a:rPr>
              <a:t> universe.</a:t>
            </a:r>
          </a:p>
          <a:p>
            <a:endParaRPr lang="en-US" dirty="0"/>
          </a:p>
        </p:txBody>
      </p:sp>
      <p:sp>
        <p:nvSpPr>
          <p:cNvPr id="7" name="TextBox 6">
            <a:extLst>
              <a:ext uri="{FF2B5EF4-FFF2-40B4-BE49-F238E27FC236}">
                <a16:creationId xmlns:a16="http://schemas.microsoft.com/office/drawing/2014/main" id="{2D9A9C0C-420F-4016-A5D0-FD62A13E9F52}"/>
              </a:ext>
            </a:extLst>
          </p:cNvPr>
          <p:cNvSpPr txBox="1"/>
          <p:nvPr/>
        </p:nvSpPr>
        <p:spPr>
          <a:xfrm>
            <a:off x="8343900" y="1428750"/>
            <a:ext cx="2819400" cy="769441"/>
          </a:xfrm>
          <a:prstGeom prst="rect">
            <a:avLst/>
          </a:prstGeom>
          <a:noFill/>
        </p:spPr>
        <p:txBody>
          <a:bodyPr wrap="square" rtlCol="0">
            <a:spAutoFit/>
          </a:bodyPr>
          <a:lstStyle/>
          <a:p>
            <a:r>
              <a:rPr lang="en-US" sz="4400" b="1" dirty="0">
                <a:solidFill>
                  <a:schemeClr val="bg1"/>
                </a:solidFill>
                <a:effectLst>
                  <a:glow rad="127000">
                    <a:srgbClr val="C00000"/>
                  </a:glow>
                </a:effectLst>
              </a:rPr>
              <a:t>ages.</a:t>
            </a:r>
          </a:p>
        </p:txBody>
      </p:sp>
    </p:spTree>
    <p:extLst>
      <p:ext uri="{BB962C8B-B14F-4D97-AF65-F5344CB8AC3E}">
        <p14:creationId xmlns:p14="http://schemas.microsoft.com/office/powerpoint/2010/main" val="4076115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AE9C88-F59C-496C-A902-F153D70774CE}"/>
              </a:ext>
            </a:extLst>
          </p:cNvPr>
          <p:cNvSpPr/>
          <p:nvPr/>
        </p:nvSpPr>
        <p:spPr>
          <a:xfrm>
            <a:off x="-1465943" y="1611086"/>
            <a:ext cx="15341601" cy="5950857"/>
          </a:xfrm>
          <a:prstGeom prst="rect">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A535FC-974C-48E3-A74D-A4E73DF4A7C5}"/>
              </a:ext>
            </a:extLst>
          </p:cNvPr>
          <p:cNvSpPr/>
          <p:nvPr/>
        </p:nvSpPr>
        <p:spPr>
          <a:xfrm>
            <a:off x="0" y="1915886"/>
            <a:ext cx="12192000" cy="5283200"/>
          </a:xfrm>
          <a:prstGeom prst="rect">
            <a:avLst/>
          </a:prstGeom>
          <a:solidFill>
            <a:schemeClr val="tx1"/>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F11EAC-1232-4862-9807-04BE7F449EB1}"/>
              </a:ext>
            </a:extLst>
          </p:cNvPr>
          <p:cNvPicPr>
            <a:picLocks noChangeAspect="1"/>
          </p:cNvPicPr>
          <p:nvPr/>
        </p:nvPicPr>
        <p:blipFill>
          <a:blip r:embed="rId3"/>
          <a:stretch>
            <a:fillRect/>
          </a:stretch>
        </p:blipFill>
        <p:spPr>
          <a:xfrm>
            <a:off x="2917371" y="1856871"/>
            <a:ext cx="6440839" cy="5316484"/>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2. Jesus is the </a:t>
            </a:r>
            <a:r>
              <a:rPr lang="en-US" u="sng" dirty="0"/>
              <a:t>Creator</a:t>
            </a:r>
            <a:r>
              <a:rPr lang="en-US" dirty="0"/>
              <a:t> </a:t>
            </a:r>
            <a:r>
              <a:rPr lang="en-US" sz="4000" b="1" dirty="0">
                <a:latin typeface="Calibri" panose="020F0502020204030204" pitchFamily="34" charset="0"/>
                <a:cs typeface="Calibri" panose="020F0502020204030204" pitchFamily="34" charset="0"/>
              </a:rPr>
              <a:t>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2 ... and through whom he </a:t>
            </a:r>
            <a:r>
              <a:rPr lang="en-US" dirty="0">
                <a:effectLst>
                  <a:glow rad="127000">
                    <a:srgbClr val="C00000"/>
                  </a:glow>
                  <a:outerShdw blurRad="38100" dist="38100" dir="2700000" algn="tl">
                    <a:srgbClr val="000000">
                      <a:alpha val="43137"/>
                    </a:srgbClr>
                  </a:outerShdw>
                </a:effectLst>
              </a:rPr>
              <a:t>made</a:t>
            </a:r>
            <a:r>
              <a:rPr lang="en-US" dirty="0"/>
              <a:t> the </a:t>
            </a:r>
            <a:r>
              <a:rPr lang="en-US" dirty="0">
                <a:solidFill>
                  <a:schemeClr val="bg1">
                    <a:alpha val="0"/>
                  </a:schemeClr>
                </a:solidFill>
              </a:rPr>
              <a:t>universe.</a:t>
            </a:r>
          </a:p>
          <a:p>
            <a:endParaRPr lang="en-US" dirty="0"/>
          </a:p>
        </p:txBody>
      </p:sp>
      <p:sp>
        <p:nvSpPr>
          <p:cNvPr id="7" name="TextBox 6">
            <a:extLst>
              <a:ext uri="{FF2B5EF4-FFF2-40B4-BE49-F238E27FC236}">
                <a16:creationId xmlns:a16="http://schemas.microsoft.com/office/drawing/2014/main" id="{81F7D0FF-ADA3-406C-BF28-76424208858D}"/>
              </a:ext>
            </a:extLst>
          </p:cNvPr>
          <p:cNvSpPr txBox="1"/>
          <p:nvPr/>
        </p:nvSpPr>
        <p:spPr>
          <a:xfrm>
            <a:off x="609600" y="4248150"/>
            <a:ext cx="11144250" cy="1938992"/>
          </a:xfrm>
          <a:prstGeom prst="rect">
            <a:avLst/>
          </a:prstGeom>
          <a:noFill/>
        </p:spPr>
        <p:txBody>
          <a:bodyPr wrap="square" rtlCol="0">
            <a:spAutoFit/>
          </a:bodyPr>
          <a:lstStyle/>
          <a:p>
            <a:pPr algn="ctr"/>
            <a:r>
              <a:rPr lang="en-US" sz="4000" b="1" dirty="0">
                <a:solidFill>
                  <a:schemeClr val="bg1"/>
                </a:solidFill>
                <a:effectLst>
                  <a:glow rad="101600">
                    <a:schemeClr val="tx1"/>
                  </a:glow>
                </a:effectLst>
              </a:rPr>
              <a:t>Jesus placed you in this present age </a:t>
            </a:r>
            <a:br>
              <a:rPr lang="en-US" sz="4000" b="1" dirty="0">
                <a:solidFill>
                  <a:schemeClr val="bg1"/>
                </a:solidFill>
                <a:effectLst>
                  <a:glow rad="101600">
                    <a:schemeClr val="tx1"/>
                  </a:glow>
                </a:effectLst>
              </a:rPr>
            </a:br>
            <a:r>
              <a:rPr lang="en-US" sz="4000" b="1" dirty="0">
                <a:solidFill>
                  <a:schemeClr val="bg1"/>
                </a:solidFill>
                <a:effectLst>
                  <a:glow rad="101600">
                    <a:schemeClr val="tx1"/>
                  </a:glow>
                </a:effectLst>
              </a:rPr>
              <a:t>and made you to be uniquely you </a:t>
            </a:r>
            <a:br>
              <a:rPr lang="en-US" sz="4000" b="1" dirty="0">
                <a:solidFill>
                  <a:schemeClr val="bg1"/>
                </a:solidFill>
                <a:effectLst>
                  <a:glow rad="101600">
                    <a:schemeClr val="tx1"/>
                  </a:glow>
                </a:effectLst>
              </a:rPr>
            </a:br>
            <a:r>
              <a:rPr lang="en-US" sz="4000" b="1" dirty="0">
                <a:solidFill>
                  <a:schemeClr val="bg1"/>
                </a:solidFill>
                <a:effectLst>
                  <a:glow rad="101600">
                    <a:schemeClr val="tx1"/>
                  </a:glow>
                </a:effectLst>
              </a:rPr>
              <a:t>in order to accomplish his unique plan for your life.  </a:t>
            </a:r>
          </a:p>
        </p:txBody>
      </p:sp>
      <p:sp>
        <p:nvSpPr>
          <p:cNvPr id="8" name="TextBox 7">
            <a:extLst>
              <a:ext uri="{FF2B5EF4-FFF2-40B4-BE49-F238E27FC236}">
                <a16:creationId xmlns:a16="http://schemas.microsoft.com/office/drawing/2014/main" id="{4CC5C526-1591-49E5-B34A-7554AB6102B7}"/>
              </a:ext>
            </a:extLst>
          </p:cNvPr>
          <p:cNvSpPr txBox="1"/>
          <p:nvPr/>
        </p:nvSpPr>
        <p:spPr>
          <a:xfrm>
            <a:off x="8343900" y="1428750"/>
            <a:ext cx="2819400" cy="769441"/>
          </a:xfrm>
          <a:prstGeom prst="rect">
            <a:avLst/>
          </a:prstGeom>
          <a:noFill/>
        </p:spPr>
        <p:txBody>
          <a:bodyPr wrap="square" rtlCol="0">
            <a:spAutoFit/>
          </a:bodyPr>
          <a:lstStyle/>
          <a:p>
            <a:r>
              <a:rPr lang="en-US" sz="4400" b="1" dirty="0">
                <a:solidFill>
                  <a:schemeClr val="bg1"/>
                </a:solidFill>
                <a:effectLst>
                  <a:glow rad="127000">
                    <a:srgbClr val="C00000"/>
                  </a:glow>
                </a:effectLst>
              </a:rPr>
              <a:t>ages.</a:t>
            </a:r>
          </a:p>
        </p:txBody>
      </p:sp>
    </p:spTree>
    <p:extLst>
      <p:ext uri="{BB962C8B-B14F-4D97-AF65-F5344CB8AC3E}">
        <p14:creationId xmlns:p14="http://schemas.microsoft.com/office/powerpoint/2010/main" val="2671006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4F6DBB5-A4E3-4496-8BD6-A4EDAEF9A4D0}"/>
              </a:ext>
            </a:extLst>
          </p:cNvPr>
          <p:cNvSpPr/>
          <p:nvPr/>
        </p:nvSpPr>
        <p:spPr>
          <a:xfrm>
            <a:off x="2206172" y="841829"/>
            <a:ext cx="7707085" cy="7329714"/>
          </a:xfrm>
          <a:prstGeom prst="ellipse">
            <a:avLst/>
          </a:prstGeom>
          <a:solidFill>
            <a:schemeClr val="tx1"/>
          </a:solidFill>
          <a:ln>
            <a:noFill/>
          </a:ln>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EF0DBE7-0AE5-4E9C-B629-F96E259FC41F}"/>
              </a:ext>
            </a:extLst>
          </p:cNvPr>
          <p:cNvSpPr/>
          <p:nvPr/>
        </p:nvSpPr>
        <p:spPr>
          <a:xfrm>
            <a:off x="2302329" y="1012370"/>
            <a:ext cx="7217228" cy="6596743"/>
          </a:xfrm>
          <a:prstGeom prst="ellipse">
            <a:avLst/>
          </a:prstGeom>
          <a:solidFill>
            <a:schemeClr val="tx1">
              <a:alpha val="62000"/>
            </a:schemeClr>
          </a:solidFill>
          <a:ln>
            <a:noFill/>
          </a:ln>
          <a:effectLst>
            <a:glow rad="635000">
              <a:schemeClr val="tx1">
                <a:alpha val="0"/>
              </a:schemeClr>
            </a:glow>
            <a:softEdge rad="838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295317-33FB-4CBB-B2C2-CF0A3FE27AB8}"/>
              </a:ext>
            </a:extLst>
          </p:cNvPr>
          <p:cNvPicPr>
            <a:picLocks noChangeAspect="1"/>
          </p:cNvPicPr>
          <p:nvPr/>
        </p:nvPicPr>
        <p:blipFill>
          <a:blip r:embed="rId3"/>
          <a:stretch>
            <a:fillRect/>
          </a:stretch>
        </p:blipFill>
        <p:spPr>
          <a:xfrm>
            <a:off x="2289017" y="1271239"/>
            <a:ext cx="7903898" cy="6858000"/>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3. Jesus is the </a:t>
            </a:r>
            <a:r>
              <a:rPr lang="en-US" u="sng" dirty="0"/>
              <a:t>Radiator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The Son is the </a:t>
            </a:r>
            <a:r>
              <a:rPr lang="en-US" dirty="0">
                <a:effectLst>
                  <a:glow rad="127000">
                    <a:srgbClr val="C00000"/>
                  </a:glow>
                  <a:outerShdw blurRad="38100" dist="38100" dir="2700000" algn="tl">
                    <a:srgbClr val="000000">
                      <a:alpha val="43137"/>
                    </a:srgbClr>
                  </a:outerShdw>
                </a:effectLst>
              </a:rPr>
              <a:t>radiance</a:t>
            </a:r>
            <a:r>
              <a:rPr lang="en-US" dirty="0"/>
              <a:t> of God's glory</a:t>
            </a:r>
          </a:p>
        </p:txBody>
      </p:sp>
    </p:spTree>
    <p:extLst>
      <p:ext uri="{BB962C8B-B14F-4D97-AF65-F5344CB8AC3E}">
        <p14:creationId xmlns:p14="http://schemas.microsoft.com/office/powerpoint/2010/main" val="2272161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Tree>
    <p:extLst>
      <p:ext uri="{BB962C8B-B14F-4D97-AF65-F5344CB8AC3E}">
        <p14:creationId xmlns:p14="http://schemas.microsoft.com/office/powerpoint/2010/main" val="66936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4F6DBB5-A4E3-4496-8BD6-A4EDAEF9A4D0}"/>
              </a:ext>
            </a:extLst>
          </p:cNvPr>
          <p:cNvSpPr/>
          <p:nvPr/>
        </p:nvSpPr>
        <p:spPr>
          <a:xfrm>
            <a:off x="2206172" y="841829"/>
            <a:ext cx="7707085" cy="7329714"/>
          </a:xfrm>
          <a:prstGeom prst="ellipse">
            <a:avLst/>
          </a:prstGeom>
          <a:solidFill>
            <a:schemeClr val="tx1"/>
          </a:solidFill>
          <a:ln>
            <a:noFill/>
          </a:ln>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EF0DBE7-0AE5-4E9C-B629-F96E259FC41F}"/>
              </a:ext>
            </a:extLst>
          </p:cNvPr>
          <p:cNvSpPr/>
          <p:nvPr/>
        </p:nvSpPr>
        <p:spPr>
          <a:xfrm>
            <a:off x="2302329" y="1012370"/>
            <a:ext cx="7217228" cy="6596743"/>
          </a:xfrm>
          <a:prstGeom prst="ellipse">
            <a:avLst/>
          </a:prstGeom>
          <a:solidFill>
            <a:schemeClr val="tx1">
              <a:alpha val="62000"/>
            </a:schemeClr>
          </a:solidFill>
          <a:ln>
            <a:noFill/>
          </a:ln>
          <a:effectLst>
            <a:glow rad="635000">
              <a:schemeClr val="tx1">
                <a:alpha val="0"/>
              </a:schemeClr>
            </a:glow>
            <a:softEdge rad="838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295317-33FB-4CBB-B2C2-CF0A3FE27AB8}"/>
              </a:ext>
            </a:extLst>
          </p:cNvPr>
          <p:cNvPicPr>
            <a:picLocks noChangeAspect="1"/>
          </p:cNvPicPr>
          <p:nvPr/>
        </p:nvPicPr>
        <p:blipFill>
          <a:blip r:embed="rId3"/>
          <a:stretch>
            <a:fillRect/>
          </a:stretch>
        </p:blipFill>
        <p:spPr>
          <a:xfrm>
            <a:off x="2289017" y="1271239"/>
            <a:ext cx="7903898" cy="6858000"/>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3. Jesus is the </a:t>
            </a:r>
            <a:r>
              <a:rPr lang="en-US" u="sng" dirty="0"/>
              <a:t>Radiator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The Son is the </a:t>
            </a:r>
            <a:r>
              <a:rPr lang="en-US" dirty="0">
                <a:effectLst>
                  <a:glow rad="127000">
                    <a:srgbClr val="C00000"/>
                  </a:glow>
                  <a:outerShdw blurRad="38100" dist="38100" dir="2700000" algn="tl">
                    <a:srgbClr val="000000">
                      <a:alpha val="43137"/>
                    </a:srgbClr>
                  </a:outerShdw>
                </a:effectLst>
              </a:rPr>
              <a:t>radiance</a:t>
            </a:r>
            <a:r>
              <a:rPr lang="en-US" dirty="0"/>
              <a:t> of God's glory</a:t>
            </a:r>
          </a:p>
        </p:txBody>
      </p:sp>
      <p:sp>
        <p:nvSpPr>
          <p:cNvPr id="7" name="TextBox 6">
            <a:extLst>
              <a:ext uri="{FF2B5EF4-FFF2-40B4-BE49-F238E27FC236}">
                <a16:creationId xmlns:a16="http://schemas.microsoft.com/office/drawing/2014/main" id="{E1D5B638-AB45-4633-8E66-3721D841B37E}"/>
              </a:ext>
            </a:extLst>
          </p:cNvPr>
          <p:cNvSpPr txBox="1"/>
          <p:nvPr/>
        </p:nvSpPr>
        <p:spPr>
          <a:xfrm>
            <a:off x="1047750" y="3924300"/>
            <a:ext cx="10020300" cy="1938992"/>
          </a:xfrm>
          <a:prstGeom prst="rect">
            <a:avLst/>
          </a:prstGeom>
          <a:noFill/>
        </p:spPr>
        <p:txBody>
          <a:bodyPr wrap="square" rtlCol="0">
            <a:spAutoFit/>
          </a:bodyPr>
          <a:lstStyle/>
          <a:p>
            <a:pPr algn="ctr"/>
            <a:r>
              <a:rPr lang="en-US" sz="4000" b="1" dirty="0">
                <a:solidFill>
                  <a:schemeClr val="bg1"/>
                </a:solidFill>
                <a:effectLst>
                  <a:glow rad="127000">
                    <a:schemeClr val="tx1">
                      <a:alpha val="88000"/>
                    </a:schemeClr>
                  </a:glow>
                </a:effectLst>
              </a:rPr>
              <a:t>When Jesus invades your life ... </a:t>
            </a:r>
            <a:br>
              <a:rPr lang="en-US" sz="4000" b="1" dirty="0">
                <a:solidFill>
                  <a:schemeClr val="bg1"/>
                </a:solidFill>
                <a:effectLst>
                  <a:glow rad="127000">
                    <a:schemeClr val="tx1">
                      <a:alpha val="88000"/>
                    </a:schemeClr>
                  </a:glow>
                </a:effectLst>
              </a:rPr>
            </a:br>
            <a:r>
              <a:rPr lang="en-US" sz="4000" b="1" dirty="0">
                <a:solidFill>
                  <a:schemeClr val="bg1"/>
                </a:solidFill>
                <a:effectLst>
                  <a:glow rad="127000">
                    <a:schemeClr val="tx1">
                      <a:alpha val="88000"/>
                    </a:schemeClr>
                  </a:glow>
                </a:effectLst>
              </a:rPr>
              <a:t>“whether you eat or drink or whatever you do, do it all for the glory of God.” (1Cor 10:31) </a:t>
            </a:r>
          </a:p>
        </p:txBody>
      </p:sp>
    </p:spTree>
    <p:extLst>
      <p:ext uri="{BB962C8B-B14F-4D97-AF65-F5344CB8AC3E}">
        <p14:creationId xmlns:p14="http://schemas.microsoft.com/office/powerpoint/2010/main" val="145990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4. Jesus is the </a:t>
            </a:r>
            <a:r>
              <a:rPr lang="en-US" u="sng" dirty="0"/>
              <a:t>Re</a:t>
            </a:r>
            <a:r>
              <a:rPr lang="en-US" dirty="0"/>
              <a:t>p</a:t>
            </a:r>
            <a:r>
              <a:rPr lang="en-US" u="sng" dirty="0"/>
              <a:t>resentative</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 and the exact </a:t>
            </a:r>
            <a:r>
              <a:rPr lang="en-US" dirty="0">
                <a:effectLst>
                  <a:glow rad="127000">
                    <a:srgbClr val="C00000"/>
                  </a:glow>
                  <a:outerShdw blurRad="38100" dist="38100" dir="2700000" algn="tl">
                    <a:srgbClr val="000000">
                      <a:alpha val="43137"/>
                    </a:srgbClr>
                  </a:outerShdw>
                </a:effectLst>
              </a:rPr>
              <a:t>representation</a:t>
            </a:r>
            <a:r>
              <a:rPr lang="en-US" dirty="0"/>
              <a:t> of his being, </a:t>
            </a:r>
          </a:p>
        </p:txBody>
      </p:sp>
      <p:pic>
        <p:nvPicPr>
          <p:cNvPr id="4" name="Picture 3">
            <a:extLst>
              <a:ext uri="{FF2B5EF4-FFF2-40B4-BE49-F238E27FC236}">
                <a16:creationId xmlns:a16="http://schemas.microsoft.com/office/drawing/2014/main" id="{C9E9D2E1-AC56-4970-BB6B-ACF6C4B57C2C}"/>
              </a:ext>
            </a:extLst>
          </p:cNvPr>
          <p:cNvPicPr>
            <a:picLocks noChangeAspect="1"/>
          </p:cNvPicPr>
          <p:nvPr/>
        </p:nvPicPr>
        <p:blipFill>
          <a:blip r:embed="rId3"/>
          <a:stretch>
            <a:fillRect/>
          </a:stretch>
        </p:blipFill>
        <p:spPr>
          <a:xfrm>
            <a:off x="4261757" y="2313985"/>
            <a:ext cx="3601053" cy="4153732"/>
          </a:xfrm>
          <a:prstGeom prst="rect">
            <a:avLst/>
          </a:prstGeom>
        </p:spPr>
      </p:pic>
    </p:spTree>
    <p:extLst>
      <p:ext uri="{BB962C8B-B14F-4D97-AF65-F5344CB8AC3E}">
        <p14:creationId xmlns:p14="http://schemas.microsoft.com/office/powerpoint/2010/main" val="1500327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4. Jesus is the </a:t>
            </a:r>
            <a:r>
              <a:rPr lang="en-US" u="sng" dirty="0"/>
              <a:t>Re</a:t>
            </a:r>
            <a:r>
              <a:rPr lang="en-US" dirty="0"/>
              <a:t>p</a:t>
            </a:r>
            <a:r>
              <a:rPr lang="en-US" u="sng" dirty="0"/>
              <a:t>resentative</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 and the exact </a:t>
            </a:r>
            <a:r>
              <a:rPr lang="en-US" dirty="0">
                <a:effectLst>
                  <a:glow rad="127000">
                    <a:srgbClr val="C00000"/>
                  </a:glow>
                  <a:outerShdw blurRad="38100" dist="38100" dir="2700000" algn="tl">
                    <a:srgbClr val="000000">
                      <a:alpha val="43137"/>
                    </a:srgbClr>
                  </a:outerShdw>
                </a:effectLst>
              </a:rPr>
              <a:t>representation</a:t>
            </a:r>
            <a:r>
              <a:rPr lang="en-US" dirty="0"/>
              <a:t> of his being, </a:t>
            </a:r>
          </a:p>
        </p:txBody>
      </p:sp>
      <p:pic>
        <p:nvPicPr>
          <p:cNvPr id="4" name="Picture 3">
            <a:extLst>
              <a:ext uri="{FF2B5EF4-FFF2-40B4-BE49-F238E27FC236}">
                <a16:creationId xmlns:a16="http://schemas.microsoft.com/office/drawing/2014/main" id="{C9E9D2E1-AC56-4970-BB6B-ACF6C4B57C2C}"/>
              </a:ext>
            </a:extLst>
          </p:cNvPr>
          <p:cNvPicPr>
            <a:picLocks noChangeAspect="1"/>
          </p:cNvPicPr>
          <p:nvPr/>
        </p:nvPicPr>
        <p:blipFill>
          <a:blip r:embed="rId3"/>
          <a:stretch>
            <a:fillRect/>
          </a:stretch>
        </p:blipFill>
        <p:spPr>
          <a:xfrm>
            <a:off x="4261757" y="2313985"/>
            <a:ext cx="3601053" cy="4153732"/>
          </a:xfrm>
          <a:prstGeom prst="rect">
            <a:avLst/>
          </a:prstGeom>
        </p:spPr>
      </p:pic>
      <p:sp>
        <p:nvSpPr>
          <p:cNvPr id="5" name="TextBox 4">
            <a:extLst>
              <a:ext uri="{FF2B5EF4-FFF2-40B4-BE49-F238E27FC236}">
                <a16:creationId xmlns:a16="http://schemas.microsoft.com/office/drawing/2014/main" id="{C202AE8C-D24E-43F4-81B9-81CCDD9C5383}"/>
              </a:ext>
            </a:extLst>
          </p:cNvPr>
          <p:cNvSpPr txBox="1"/>
          <p:nvPr/>
        </p:nvSpPr>
        <p:spPr>
          <a:xfrm>
            <a:off x="876300" y="2430601"/>
            <a:ext cx="10229850" cy="1938992"/>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They will call him Immanuel"--which means, "God with us." (Mat 1:23)</a:t>
            </a:r>
          </a:p>
          <a:p>
            <a:pPr algn="ctr"/>
            <a:endParaRPr lang="en-US" sz="4000" b="1" dirty="0">
              <a:solidFill>
                <a:schemeClr val="bg1"/>
              </a:solidFill>
              <a:effectLst>
                <a:glow rad="127000">
                  <a:schemeClr val="tx1"/>
                </a:glow>
              </a:effectLst>
            </a:endParaRPr>
          </a:p>
        </p:txBody>
      </p:sp>
    </p:spTree>
    <p:extLst>
      <p:ext uri="{BB962C8B-B14F-4D97-AF65-F5344CB8AC3E}">
        <p14:creationId xmlns:p14="http://schemas.microsoft.com/office/powerpoint/2010/main" val="2019097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4. Jesus is the </a:t>
            </a:r>
            <a:r>
              <a:rPr lang="en-US" u="sng" dirty="0"/>
              <a:t>Re</a:t>
            </a:r>
            <a:r>
              <a:rPr lang="en-US" dirty="0"/>
              <a:t>p</a:t>
            </a:r>
            <a:r>
              <a:rPr lang="en-US" u="sng" dirty="0"/>
              <a:t>resentative</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 and the exact </a:t>
            </a:r>
            <a:r>
              <a:rPr lang="en-US" dirty="0">
                <a:effectLst>
                  <a:glow rad="127000">
                    <a:srgbClr val="C00000"/>
                  </a:glow>
                  <a:outerShdw blurRad="38100" dist="38100" dir="2700000" algn="tl">
                    <a:srgbClr val="000000">
                      <a:alpha val="43137"/>
                    </a:srgbClr>
                  </a:outerShdw>
                </a:effectLst>
              </a:rPr>
              <a:t>representation</a:t>
            </a:r>
            <a:r>
              <a:rPr lang="en-US" dirty="0"/>
              <a:t> of his being, </a:t>
            </a:r>
          </a:p>
        </p:txBody>
      </p:sp>
      <p:pic>
        <p:nvPicPr>
          <p:cNvPr id="4" name="Picture 3">
            <a:extLst>
              <a:ext uri="{FF2B5EF4-FFF2-40B4-BE49-F238E27FC236}">
                <a16:creationId xmlns:a16="http://schemas.microsoft.com/office/drawing/2014/main" id="{C9E9D2E1-AC56-4970-BB6B-ACF6C4B57C2C}"/>
              </a:ext>
            </a:extLst>
          </p:cNvPr>
          <p:cNvPicPr>
            <a:picLocks noChangeAspect="1"/>
          </p:cNvPicPr>
          <p:nvPr/>
        </p:nvPicPr>
        <p:blipFill>
          <a:blip r:embed="rId3"/>
          <a:stretch>
            <a:fillRect/>
          </a:stretch>
        </p:blipFill>
        <p:spPr>
          <a:xfrm>
            <a:off x="4261757" y="2313985"/>
            <a:ext cx="3601053" cy="4153732"/>
          </a:xfrm>
          <a:prstGeom prst="rect">
            <a:avLst/>
          </a:prstGeom>
        </p:spPr>
      </p:pic>
      <p:sp>
        <p:nvSpPr>
          <p:cNvPr id="5" name="TextBox 4">
            <a:extLst>
              <a:ext uri="{FF2B5EF4-FFF2-40B4-BE49-F238E27FC236}">
                <a16:creationId xmlns:a16="http://schemas.microsoft.com/office/drawing/2014/main" id="{C202AE8C-D24E-43F4-81B9-81CCDD9C5383}"/>
              </a:ext>
            </a:extLst>
          </p:cNvPr>
          <p:cNvSpPr txBox="1"/>
          <p:nvPr/>
        </p:nvSpPr>
        <p:spPr>
          <a:xfrm>
            <a:off x="876300" y="2430601"/>
            <a:ext cx="10229850" cy="317009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They will call him Immanuel"--which means, "God with us." (Mat 1:23)</a:t>
            </a:r>
          </a:p>
          <a:p>
            <a:pPr algn="ctr"/>
            <a:endParaRPr lang="en-US" sz="4000" b="1" dirty="0">
              <a:solidFill>
                <a:schemeClr val="bg1"/>
              </a:solidFill>
              <a:effectLst>
                <a:glow rad="127000">
                  <a:schemeClr val="tx1"/>
                </a:glow>
              </a:effectLst>
            </a:endParaRPr>
          </a:p>
          <a:p>
            <a:pPr algn="ctr"/>
            <a:r>
              <a:rPr lang="en-US" sz="4000" b="1" dirty="0">
                <a:solidFill>
                  <a:schemeClr val="bg1"/>
                </a:solidFill>
                <a:effectLst>
                  <a:glow rad="127000">
                    <a:schemeClr val="tx1"/>
                  </a:glow>
                </a:effectLst>
              </a:rPr>
              <a:t>Anyone who has seen me has seen the Father. (John 14:9)</a:t>
            </a:r>
          </a:p>
        </p:txBody>
      </p:sp>
    </p:spTree>
    <p:extLst>
      <p:ext uri="{BB962C8B-B14F-4D97-AF65-F5344CB8AC3E}">
        <p14:creationId xmlns:p14="http://schemas.microsoft.com/office/powerpoint/2010/main" val="256921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4C0D0-4954-42BD-82E6-3485A49154E5}"/>
              </a:ext>
            </a:extLst>
          </p:cNvPr>
          <p:cNvPicPr>
            <a:picLocks noChangeAspect="1"/>
          </p:cNvPicPr>
          <p:nvPr/>
        </p:nvPicPr>
        <p:blipFill>
          <a:blip r:embed="rId3"/>
          <a:stretch>
            <a:fillRect/>
          </a:stretch>
        </p:blipFill>
        <p:spPr>
          <a:xfrm>
            <a:off x="0" y="1323353"/>
            <a:ext cx="12192000" cy="6112459"/>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5. Jesus is the </a:t>
            </a:r>
            <a:r>
              <a:rPr lang="en-US" u="sng" dirty="0"/>
              <a:t>Sustainer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 </a:t>
            </a:r>
            <a:r>
              <a:rPr lang="en-US" dirty="0">
                <a:effectLst>
                  <a:glow rad="127000">
                    <a:srgbClr val="C00000"/>
                  </a:glow>
                  <a:outerShdw blurRad="38100" dist="38100" dir="2700000" algn="tl">
                    <a:srgbClr val="000000">
                      <a:alpha val="43137"/>
                    </a:srgbClr>
                  </a:outerShdw>
                </a:effectLst>
              </a:rPr>
              <a:t>sustaining</a:t>
            </a:r>
            <a:r>
              <a:rPr lang="en-US" dirty="0"/>
              <a:t> all things by his powerful word. </a:t>
            </a:r>
          </a:p>
        </p:txBody>
      </p:sp>
    </p:spTree>
    <p:extLst>
      <p:ext uri="{BB962C8B-B14F-4D97-AF65-F5344CB8AC3E}">
        <p14:creationId xmlns:p14="http://schemas.microsoft.com/office/powerpoint/2010/main" val="244984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4C0D0-4954-42BD-82E6-3485A49154E5}"/>
              </a:ext>
            </a:extLst>
          </p:cNvPr>
          <p:cNvPicPr>
            <a:picLocks noChangeAspect="1"/>
          </p:cNvPicPr>
          <p:nvPr/>
        </p:nvPicPr>
        <p:blipFill>
          <a:blip r:embed="rId3"/>
          <a:stretch>
            <a:fillRect/>
          </a:stretch>
        </p:blipFill>
        <p:spPr>
          <a:xfrm>
            <a:off x="0" y="1323353"/>
            <a:ext cx="12192000" cy="6112459"/>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5. Jesus is the </a:t>
            </a:r>
            <a:r>
              <a:rPr lang="en-US" u="sng" dirty="0"/>
              <a:t>Sustainer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 </a:t>
            </a:r>
            <a:r>
              <a:rPr lang="en-US" dirty="0">
                <a:effectLst>
                  <a:glow rad="127000">
                    <a:srgbClr val="C00000"/>
                  </a:glow>
                  <a:outerShdw blurRad="38100" dist="38100" dir="2700000" algn="tl">
                    <a:srgbClr val="000000">
                      <a:alpha val="43137"/>
                    </a:srgbClr>
                  </a:outerShdw>
                </a:effectLst>
              </a:rPr>
              <a:t>sustaining</a:t>
            </a:r>
            <a:r>
              <a:rPr lang="en-US" dirty="0"/>
              <a:t> all things by his </a:t>
            </a:r>
            <a:r>
              <a:rPr lang="en-US" dirty="0">
                <a:effectLst>
                  <a:glow rad="127000">
                    <a:srgbClr val="C00000"/>
                  </a:glow>
                  <a:outerShdw blurRad="38100" dist="38100" dir="2700000" algn="tl">
                    <a:srgbClr val="000000">
                      <a:alpha val="43137"/>
                    </a:srgbClr>
                  </a:outerShdw>
                </a:effectLst>
              </a:rPr>
              <a:t>powerful word</a:t>
            </a:r>
            <a:r>
              <a:rPr lang="en-US" dirty="0"/>
              <a:t>. </a:t>
            </a:r>
          </a:p>
        </p:txBody>
      </p:sp>
    </p:spTree>
    <p:extLst>
      <p:ext uri="{BB962C8B-B14F-4D97-AF65-F5344CB8AC3E}">
        <p14:creationId xmlns:p14="http://schemas.microsoft.com/office/powerpoint/2010/main" val="1892430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4C0D0-4954-42BD-82E6-3485A49154E5}"/>
              </a:ext>
            </a:extLst>
          </p:cNvPr>
          <p:cNvPicPr>
            <a:picLocks noChangeAspect="1"/>
          </p:cNvPicPr>
          <p:nvPr/>
        </p:nvPicPr>
        <p:blipFill>
          <a:blip r:embed="rId3"/>
          <a:stretch>
            <a:fillRect/>
          </a:stretch>
        </p:blipFill>
        <p:spPr>
          <a:xfrm>
            <a:off x="0" y="1323353"/>
            <a:ext cx="12192000" cy="6112459"/>
          </a:xfrm>
          <a:prstGeom prst="rect">
            <a:avLst/>
          </a:prstGeom>
        </p:spPr>
      </p:pic>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5. Jesus is the </a:t>
            </a:r>
            <a:r>
              <a:rPr lang="en-US" u="sng" dirty="0"/>
              <a:t>Sustainer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3 ... </a:t>
            </a:r>
            <a:r>
              <a:rPr lang="en-US" dirty="0">
                <a:effectLst>
                  <a:glow rad="127000">
                    <a:srgbClr val="C00000"/>
                  </a:glow>
                  <a:outerShdw blurRad="38100" dist="38100" dir="2700000" algn="tl">
                    <a:srgbClr val="000000">
                      <a:alpha val="43137"/>
                    </a:srgbClr>
                  </a:outerShdw>
                </a:effectLst>
              </a:rPr>
              <a:t>sustaining</a:t>
            </a:r>
            <a:r>
              <a:rPr lang="en-US" dirty="0"/>
              <a:t> all things by his </a:t>
            </a:r>
            <a:r>
              <a:rPr lang="en-US" dirty="0">
                <a:effectLst>
                  <a:glow rad="127000">
                    <a:srgbClr val="C00000"/>
                  </a:glow>
                  <a:outerShdw blurRad="38100" dist="38100" dir="2700000" algn="tl">
                    <a:srgbClr val="000000">
                      <a:alpha val="43137"/>
                    </a:srgbClr>
                  </a:outerShdw>
                </a:effectLst>
              </a:rPr>
              <a:t>powerful word</a:t>
            </a:r>
            <a:r>
              <a:rPr lang="en-US" dirty="0"/>
              <a:t>. </a:t>
            </a:r>
          </a:p>
        </p:txBody>
      </p:sp>
      <p:sp>
        <p:nvSpPr>
          <p:cNvPr id="5" name="TextBox 4">
            <a:extLst>
              <a:ext uri="{FF2B5EF4-FFF2-40B4-BE49-F238E27FC236}">
                <a16:creationId xmlns:a16="http://schemas.microsoft.com/office/drawing/2014/main" id="{8DF701D6-B40D-4BBB-9E9F-32C36F711958}"/>
              </a:ext>
            </a:extLst>
          </p:cNvPr>
          <p:cNvSpPr txBox="1"/>
          <p:nvPr/>
        </p:nvSpPr>
        <p:spPr>
          <a:xfrm>
            <a:off x="590550" y="2705100"/>
            <a:ext cx="10648950" cy="3785652"/>
          </a:xfrm>
          <a:prstGeom prst="rect">
            <a:avLst/>
          </a:prstGeom>
          <a:noFill/>
        </p:spPr>
        <p:txBody>
          <a:bodyPr wrap="square" rtlCol="0">
            <a:spAutoFit/>
          </a:bodyPr>
          <a:lstStyle/>
          <a:p>
            <a:pPr algn="ctr"/>
            <a:r>
              <a:rPr lang="en-US" sz="4000" b="1" baseline="30000" dirty="0">
                <a:solidFill>
                  <a:schemeClr val="bg1"/>
                </a:solidFill>
                <a:effectLst>
                  <a:glow rad="127000">
                    <a:schemeClr val="tx1"/>
                  </a:glow>
                </a:effectLst>
              </a:rPr>
              <a:t>16</a:t>
            </a:r>
            <a:r>
              <a:rPr lang="en-US" sz="4000" b="1" dirty="0">
                <a:solidFill>
                  <a:schemeClr val="bg1"/>
                </a:solidFill>
                <a:effectLst>
                  <a:glow rad="127000">
                    <a:schemeClr val="tx1"/>
                  </a:glow>
                </a:effectLst>
              </a:rPr>
              <a:t> For by him all things were created: things in heaven and on earth, visible and invisible, whether thrones or powers or rulers or authorities; all things were created by him and for him.  </a:t>
            </a:r>
            <a:r>
              <a:rPr lang="en-US" sz="4000" b="1" baseline="30000" dirty="0">
                <a:solidFill>
                  <a:schemeClr val="bg1"/>
                </a:solidFill>
                <a:effectLst>
                  <a:glow rad="127000">
                    <a:schemeClr val="tx1"/>
                  </a:glow>
                </a:effectLst>
              </a:rPr>
              <a:t>17</a:t>
            </a:r>
            <a:r>
              <a:rPr lang="en-US" sz="4000" b="1" dirty="0">
                <a:solidFill>
                  <a:schemeClr val="bg1"/>
                </a:solidFill>
                <a:effectLst>
                  <a:glow rad="127000">
                    <a:schemeClr val="tx1"/>
                  </a:glow>
                </a:effectLst>
              </a:rPr>
              <a:t> He is before all things, and in him all things </a:t>
            </a:r>
            <a:r>
              <a:rPr lang="en-US" sz="4000" b="1" dirty="0">
                <a:solidFill>
                  <a:schemeClr val="bg1"/>
                </a:solidFill>
                <a:effectLst>
                  <a:glow rad="127000">
                    <a:srgbClr val="C00000"/>
                  </a:glow>
                </a:effectLst>
              </a:rPr>
              <a:t>hold together</a:t>
            </a:r>
            <a:r>
              <a:rPr lang="en-US" sz="4000" b="1" dirty="0">
                <a:solidFill>
                  <a:schemeClr val="bg1"/>
                </a:solidFill>
                <a:effectLst>
                  <a:glow rad="127000">
                    <a:schemeClr val="tx1"/>
                  </a:glow>
                </a:effectLst>
              </a:rPr>
              <a:t>.   (Colossians 1:16-17)</a:t>
            </a:r>
          </a:p>
        </p:txBody>
      </p:sp>
    </p:spTree>
    <p:extLst>
      <p:ext uri="{BB962C8B-B14F-4D97-AF65-F5344CB8AC3E}">
        <p14:creationId xmlns:p14="http://schemas.microsoft.com/office/powerpoint/2010/main" val="850587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6. Jesus is the </a:t>
            </a:r>
            <a:r>
              <a:rPr lang="en-US" u="sng" dirty="0"/>
              <a:t>Purifier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a:xfrm>
            <a:off x="298174" y="1530627"/>
            <a:ext cx="7147656" cy="4572000"/>
          </a:xfrm>
        </p:spPr>
        <p:txBody>
          <a:bodyPr/>
          <a:lstStyle/>
          <a:p>
            <a:r>
              <a:rPr lang="en-US" dirty="0"/>
              <a:t>3 ... After he had provided </a:t>
            </a:r>
            <a:r>
              <a:rPr lang="en-US" dirty="0">
                <a:effectLst>
                  <a:glow rad="127000">
                    <a:srgbClr val="C00000"/>
                  </a:glow>
                  <a:outerShdw blurRad="38100" dist="38100" dir="2700000" algn="tl">
                    <a:srgbClr val="000000">
                      <a:alpha val="43137"/>
                    </a:srgbClr>
                  </a:outerShdw>
                </a:effectLst>
              </a:rPr>
              <a:t>purification</a:t>
            </a:r>
            <a:r>
              <a:rPr lang="en-US" dirty="0"/>
              <a:t> for sins, </a:t>
            </a:r>
          </a:p>
        </p:txBody>
      </p:sp>
      <p:pic>
        <p:nvPicPr>
          <p:cNvPr id="5" name="Picture 4">
            <a:extLst>
              <a:ext uri="{FF2B5EF4-FFF2-40B4-BE49-F238E27FC236}">
                <a16:creationId xmlns:a16="http://schemas.microsoft.com/office/drawing/2014/main" id="{371D0F49-0231-4227-B1A3-D3177E058389}"/>
              </a:ext>
            </a:extLst>
          </p:cNvPr>
          <p:cNvPicPr>
            <a:picLocks noChangeAspect="1"/>
          </p:cNvPicPr>
          <p:nvPr/>
        </p:nvPicPr>
        <p:blipFill>
          <a:blip r:embed="rId3"/>
          <a:stretch>
            <a:fillRect/>
          </a:stretch>
        </p:blipFill>
        <p:spPr>
          <a:xfrm>
            <a:off x="3516288" y="1338943"/>
            <a:ext cx="8327166" cy="6858000"/>
          </a:xfrm>
          <a:prstGeom prst="rect">
            <a:avLst/>
          </a:prstGeom>
          <a:effectLst>
            <a:glow rad="444500">
              <a:schemeClr val="bg1">
                <a:alpha val="87000"/>
              </a:schemeClr>
            </a:glow>
          </a:effectLst>
        </p:spPr>
      </p:pic>
    </p:spTree>
    <p:extLst>
      <p:ext uri="{BB962C8B-B14F-4D97-AF65-F5344CB8AC3E}">
        <p14:creationId xmlns:p14="http://schemas.microsoft.com/office/powerpoint/2010/main" val="1608745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6. Jesus is the </a:t>
            </a:r>
            <a:r>
              <a:rPr lang="en-US" u="sng" dirty="0"/>
              <a:t>Purifier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a:xfrm>
            <a:off x="298174" y="1530627"/>
            <a:ext cx="7147656" cy="4572000"/>
          </a:xfrm>
        </p:spPr>
        <p:txBody>
          <a:bodyPr/>
          <a:lstStyle/>
          <a:p>
            <a:r>
              <a:rPr lang="en-US" dirty="0"/>
              <a:t>3 ... After he had provided </a:t>
            </a:r>
            <a:r>
              <a:rPr lang="en-US" dirty="0">
                <a:effectLst>
                  <a:glow rad="127000">
                    <a:srgbClr val="C00000"/>
                  </a:glow>
                  <a:outerShdw blurRad="38100" dist="38100" dir="2700000" algn="tl">
                    <a:srgbClr val="000000">
                      <a:alpha val="43137"/>
                    </a:srgbClr>
                  </a:outerShdw>
                </a:effectLst>
              </a:rPr>
              <a:t>purification</a:t>
            </a:r>
            <a:r>
              <a:rPr lang="en-US" dirty="0"/>
              <a:t> for sins, </a:t>
            </a:r>
          </a:p>
        </p:txBody>
      </p:sp>
      <p:pic>
        <p:nvPicPr>
          <p:cNvPr id="5" name="Picture 4">
            <a:extLst>
              <a:ext uri="{FF2B5EF4-FFF2-40B4-BE49-F238E27FC236}">
                <a16:creationId xmlns:a16="http://schemas.microsoft.com/office/drawing/2014/main" id="{371D0F49-0231-4227-B1A3-D3177E058389}"/>
              </a:ext>
            </a:extLst>
          </p:cNvPr>
          <p:cNvPicPr>
            <a:picLocks noChangeAspect="1"/>
          </p:cNvPicPr>
          <p:nvPr/>
        </p:nvPicPr>
        <p:blipFill>
          <a:blip r:embed="rId3"/>
          <a:stretch>
            <a:fillRect/>
          </a:stretch>
        </p:blipFill>
        <p:spPr>
          <a:xfrm>
            <a:off x="3516288" y="1338943"/>
            <a:ext cx="8327166" cy="6858000"/>
          </a:xfrm>
          <a:prstGeom prst="rect">
            <a:avLst/>
          </a:prstGeom>
          <a:effectLst>
            <a:glow rad="444500">
              <a:schemeClr val="bg1">
                <a:alpha val="87000"/>
              </a:schemeClr>
            </a:glow>
          </a:effectLst>
        </p:spPr>
      </p:pic>
      <p:sp>
        <p:nvSpPr>
          <p:cNvPr id="4" name="TextBox 3">
            <a:extLst>
              <a:ext uri="{FF2B5EF4-FFF2-40B4-BE49-F238E27FC236}">
                <a16:creationId xmlns:a16="http://schemas.microsoft.com/office/drawing/2014/main" id="{F2EA2773-0320-4D65-BB5B-37D081C17955}"/>
              </a:ext>
            </a:extLst>
          </p:cNvPr>
          <p:cNvSpPr txBox="1"/>
          <p:nvPr/>
        </p:nvSpPr>
        <p:spPr>
          <a:xfrm>
            <a:off x="857250" y="4400550"/>
            <a:ext cx="10363200"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 the blood of Jesus, his Son,</a:t>
            </a:r>
            <a:br>
              <a:rPr lang="en-US" sz="4000" b="1" dirty="0">
                <a:solidFill>
                  <a:schemeClr val="bg1"/>
                </a:solidFill>
                <a:effectLst>
                  <a:glow rad="127000">
                    <a:schemeClr val="tx1"/>
                  </a:glow>
                </a:effectLst>
              </a:rPr>
            </a:br>
            <a:r>
              <a:rPr lang="en-US" sz="4000" b="1" dirty="0">
                <a:solidFill>
                  <a:schemeClr val="bg1"/>
                </a:solidFill>
                <a:effectLst>
                  <a:glow rad="127000">
                    <a:schemeClr val="tx1"/>
                  </a:glow>
                </a:effectLst>
              </a:rPr>
              <a:t> </a:t>
            </a:r>
            <a:r>
              <a:rPr lang="en-US" sz="4000" b="1" dirty="0">
                <a:solidFill>
                  <a:schemeClr val="bg1"/>
                </a:solidFill>
                <a:effectLst>
                  <a:glow rad="127000">
                    <a:srgbClr val="C00000"/>
                  </a:glow>
                </a:effectLst>
              </a:rPr>
              <a:t>purifies</a:t>
            </a:r>
            <a:r>
              <a:rPr lang="en-US" sz="4000" b="1" dirty="0">
                <a:solidFill>
                  <a:schemeClr val="bg1"/>
                </a:solidFill>
                <a:effectLst>
                  <a:glow rad="127000">
                    <a:schemeClr val="tx1"/>
                  </a:glow>
                </a:effectLst>
              </a:rPr>
              <a:t> us from all sin. (1John 1:7)</a:t>
            </a:r>
          </a:p>
        </p:txBody>
      </p:sp>
    </p:spTree>
    <p:extLst>
      <p:ext uri="{BB962C8B-B14F-4D97-AF65-F5344CB8AC3E}">
        <p14:creationId xmlns:p14="http://schemas.microsoft.com/office/powerpoint/2010/main" val="1098136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7. Jesus is the </a:t>
            </a:r>
            <a:r>
              <a:rPr lang="en-US" u="sng" dirty="0"/>
              <a:t>Finisher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a:xfrm>
            <a:off x="298174" y="1530627"/>
            <a:ext cx="7800798" cy="4572000"/>
          </a:xfrm>
        </p:spPr>
        <p:txBody>
          <a:bodyPr/>
          <a:lstStyle/>
          <a:p>
            <a:r>
              <a:rPr lang="en-US" dirty="0"/>
              <a:t>3 ... </a:t>
            </a:r>
            <a:r>
              <a:rPr lang="en-US" dirty="0">
                <a:effectLst>
                  <a:glow rad="127000">
                    <a:srgbClr val="C00000"/>
                  </a:glow>
                  <a:outerShdw blurRad="38100" dist="38100" dir="2700000" algn="tl">
                    <a:srgbClr val="000000">
                      <a:alpha val="43137"/>
                    </a:srgbClr>
                  </a:outerShdw>
                </a:effectLst>
              </a:rPr>
              <a:t>he sat down </a:t>
            </a:r>
            <a:r>
              <a:rPr lang="en-US" dirty="0"/>
              <a:t>at the right hand of the Majesty in heaven.</a:t>
            </a:r>
          </a:p>
        </p:txBody>
      </p:sp>
      <p:pic>
        <p:nvPicPr>
          <p:cNvPr id="4" name="Picture 3">
            <a:extLst>
              <a:ext uri="{FF2B5EF4-FFF2-40B4-BE49-F238E27FC236}">
                <a16:creationId xmlns:a16="http://schemas.microsoft.com/office/drawing/2014/main" id="{97FCBAD7-5F7C-43D2-8F46-1EF9AE363787}"/>
              </a:ext>
            </a:extLst>
          </p:cNvPr>
          <p:cNvPicPr>
            <a:picLocks noChangeAspect="1"/>
          </p:cNvPicPr>
          <p:nvPr/>
        </p:nvPicPr>
        <p:blipFill>
          <a:blip r:embed="rId3"/>
          <a:stretch>
            <a:fillRect/>
          </a:stretch>
        </p:blipFill>
        <p:spPr>
          <a:xfrm>
            <a:off x="7763184" y="1240970"/>
            <a:ext cx="3331865" cy="5502729"/>
          </a:xfrm>
          <a:prstGeom prst="rect">
            <a:avLst/>
          </a:prstGeom>
          <a:effectLst>
            <a:glow rad="508000">
              <a:schemeClr val="bg1">
                <a:alpha val="77000"/>
              </a:schemeClr>
            </a:glow>
            <a:softEdge rad="0"/>
          </a:effectLst>
        </p:spPr>
      </p:pic>
    </p:spTree>
    <p:extLst>
      <p:ext uri="{BB962C8B-B14F-4D97-AF65-F5344CB8AC3E}">
        <p14:creationId xmlns:p14="http://schemas.microsoft.com/office/powerpoint/2010/main" val="238902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2BF1-089A-4BAF-9037-80B81BE81B0D}"/>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37963FFB-F460-4BDB-86B3-74163449C7FC}"/>
              </a:ext>
            </a:extLst>
          </p:cNvPr>
          <p:cNvSpPr>
            <a:spLocks noGrp="1"/>
          </p:cNvSpPr>
          <p:nvPr>
            <p:ph idx="1"/>
          </p:nvPr>
        </p:nvSpPr>
        <p:spPr/>
        <p:txBody>
          <a:bodyPr/>
          <a:lstStyle/>
          <a:p>
            <a:r>
              <a:rPr lang="en-US" dirty="0"/>
              <a:t>Luke 2:1 In those days Caesar Augustus issued a decree that a census should be taken of the entire Roman world.  </a:t>
            </a:r>
            <a:r>
              <a:rPr lang="en-US" baseline="30000" dirty="0"/>
              <a:t>2</a:t>
            </a:r>
            <a:r>
              <a:rPr lang="en-US" dirty="0"/>
              <a:t> (This was the first census that took place while Quirinius was governor of Syria.)</a:t>
            </a:r>
          </a:p>
          <a:p>
            <a:r>
              <a:rPr lang="en-US" dirty="0"/>
              <a:t> </a:t>
            </a:r>
          </a:p>
        </p:txBody>
      </p:sp>
    </p:spTree>
    <p:extLst>
      <p:ext uri="{BB962C8B-B14F-4D97-AF65-F5344CB8AC3E}">
        <p14:creationId xmlns:p14="http://schemas.microsoft.com/office/powerpoint/2010/main" val="3724094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7. Jesus is the </a:t>
            </a:r>
            <a:r>
              <a:rPr lang="en-US" u="sng" dirty="0"/>
              <a:t>Finisher</a:t>
            </a:r>
            <a:r>
              <a:rPr lang="en-US" dirty="0"/>
              <a:t> </a:t>
            </a:r>
            <a:r>
              <a:rPr lang="en-US" sz="4000" b="1" dirty="0">
                <a:latin typeface="Calibri" panose="020F0502020204030204" pitchFamily="34" charset="0"/>
                <a:cs typeface="Calibri" panose="020F0502020204030204" pitchFamily="34" charset="0"/>
              </a:rPr>
              <a:t>1:3</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a:xfrm>
            <a:off x="298174" y="1530627"/>
            <a:ext cx="7800798" cy="4572000"/>
          </a:xfrm>
        </p:spPr>
        <p:txBody>
          <a:bodyPr/>
          <a:lstStyle/>
          <a:p>
            <a:r>
              <a:rPr lang="en-US" dirty="0"/>
              <a:t>3 ... </a:t>
            </a:r>
            <a:r>
              <a:rPr lang="en-US" dirty="0">
                <a:effectLst>
                  <a:glow rad="127000">
                    <a:srgbClr val="C00000"/>
                  </a:glow>
                  <a:outerShdw blurRad="38100" dist="38100" dir="2700000" algn="tl">
                    <a:srgbClr val="000000">
                      <a:alpha val="43137"/>
                    </a:srgbClr>
                  </a:outerShdw>
                </a:effectLst>
              </a:rPr>
              <a:t>he sat down </a:t>
            </a:r>
            <a:r>
              <a:rPr lang="en-US" dirty="0"/>
              <a:t>at the right hand of the Majesty in heaven.</a:t>
            </a:r>
          </a:p>
        </p:txBody>
      </p:sp>
      <p:pic>
        <p:nvPicPr>
          <p:cNvPr id="4" name="Picture 3">
            <a:extLst>
              <a:ext uri="{FF2B5EF4-FFF2-40B4-BE49-F238E27FC236}">
                <a16:creationId xmlns:a16="http://schemas.microsoft.com/office/drawing/2014/main" id="{97FCBAD7-5F7C-43D2-8F46-1EF9AE363787}"/>
              </a:ext>
            </a:extLst>
          </p:cNvPr>
          <p:cNvPicPr>
            <a:picLocks noChangeAspect="1"/>
          </p:cNvPicPr>
          <p:nvPr/>
        </p:nvPicPr>
        <p:blipFill>
          <a:blip r:embed="rId3"/>
          <a:stretch>
            <a:fillRect/>
          </a:stretch>
        </p:blipFill>
        <p:spPr>
          <a:xfrm>
            <a:off x="7763184" y="1240970"/>
            <a:ext cx="3331865" cy="5502729"/>
          </a:xfrm>
          <a:prstGeom prst="rect">
            <a:avLst/>
          </a:prstGeom>
          <a:effectLst>
            <a:glow rad="508000">
              <a:schemeClr val="bg1">
                <a:alpha val="77000"/>
              </a:schemeClr>
            </a:glow>
            <a:softEdge rad="0"/>
          </a:effectLst>
        </p:spPr>
      </p:pic>
      <p:sp>
        <p:nvSpPr>
          <p:cNvPr id="5" name="TextBox 4">
            <a:extLst>
              <a:ext uri="{FF2B5EF4-FFF2-40B4-BE49-F238E27FC236}">
                <a16:creationId xmlns:a16="http://schemas.microsoft.com/office/drawing/2014/main" id="{939F6959-9944-4175-A608-2252D7012364}"/>
              </a:ext>
            </a:extLst>
          </p:cNvPr>
          <p:cNvSpPr txBox="1"/>
          <p:nvPr/>
        </p:nvSpPr>
        <p:spPr>
          <a:xfrm>
            <a:off x="723900" y="4191000"/>
            <a:ext cx="7181850" cy="1938992"/>
          </a:xfrm>
          <a:prstGeom prst="rect">
            <a:avLst/>
          </a:prstGeom>
          <a:noFill/>
        </p:spPr>
        <p:txBody>
          <a:bodyPr wrap="square" rtlCol="0">
            <a:spAutoFit/>
          </a:bodyPr>
          <a:lstStyle/>
          <a:p>
            <a:r>
              <a:rPr lang="en-US" sz="4000" b="1" dirty="0">
                <a:solidFill>
                  <a:schemeClr val="bg1"/>
                </a:solidFill>
                <a:effectLst>
                  <a:glow rad="127000">
                    <a:schemeClr val="tx1"/>
                  </a:glow>
                </a:effectLst>
              </a:rPr>
              <a:t>Jesus said, "It is </a:t>
            </a:r>
            <a:r>
              <a:rPr lang="en-US" sz="4000" b="1" dirty="0">
                <a:solidFill>
                  <a:schemeClr val="bg1"/>
                </a:solidFill>
                <a:effectLst>
                  <a:glow rad="127000">
                    <a:srgbClr val="C00000"/>
                  </a:glow>
                </a:effectLst>
              </a:rPr>
              <a:t>finished</a:t>
            </a:r>
            <a:r>
              <a:rPr lang="en-US" sz="4000" b="1" dirty="0">
                <a:solidFill>
                  <a:schemeClr val="bg1"/>
                </a:solidFill>
                <a:effectLst>
                  <a:glow rad="127000">
                    <a:schemeClr val="tx1"/>
                  </a:glow>
                </a:effectLst>
              </a:rPr>
              <a:t>." With that, he bowed his head and gave up his spirit. (John 19:30)</a:t>
            </a:r>
          </a:p>
        </p:txBody>
      </p:sp>
    </p:spTree>
    <p:extLst>
      <p:ext uri="{BB962C8B-B14F-4D97-AF65-F5344CB8AC3E}">
        <p14:creationId xmlns:p14="http://schemas.microsoft.com/office/powerpoint/2010/main" val="2798341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951511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SPEAK the love of God into your  life</a:t>
            </a:r>
          </a:p>
          <a:p>
            <a:pPr marL="231775"/>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289813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offer you an INHERITANCE starting now</a:t>
            </a:r>
          </a:p>
          <a:p>
            <a:pPr marL="231775"/>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618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t>To offer you an INHERITANCE starting now</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expose you to the RADIANT glory of God</a:t>
            </a:r>
          </a:p>
          <a:p>
            <a:pPr marL="231775"/>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075953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t>To offer you an INHERITANCE starting now</a:t>
            </a:r>
          </a:p>
          <a:p>
            <a:pPr marL="571500" indent="-339725">
              <a:lnSpc>
                <a:spcPct val="85000"/>
              </a:lnSpc>
              <a:buFont typeface="Arial" panose="020B0604020202020204" pitchFamily="34" charset="0"/>
              <a:buChar char="•"/>
            </a:pPr>
            <a:r>
              <a:rPr lang="en-US" dirty="0"/>
              <a:t>To expose you to the RADIANT glory of God</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show you Who God REALLY is</a:t>
            </a:r>
          </a:p>
          <a:p>
            <a:pPr marL="231775"/>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539976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t>To offer you an INHERITANCE starting now</a:t>
            </a:r>
          </a:p>
          <a:p>
            <a:pPr marL="571500" indent="-339725">
              <a:lnSpc>
                <a:spcPct val="85000"/>
              </a:lnSpc>
              <a:buFont typeface="Arial" panose="020B0604020202020204" pitchFamily="34" charset="0"/>
              <a:buChar char="•"/>
            </a:pPr>
            <a:r>
              <a:rPr lang="en-US" dirty="0"/>
              <a:t>To expose you to the RADIANT glory of God</a:t>
            </a:r>
          </a:p>
          <a:p>
            <a:pPr marL="571500" indent="-339725">
              <a:lnSpc>
                <a:spcPct val="85000"/>
              </a:lnSpc>
              <a:buFont typeface="Arial" panose="020B0604020202020204" pitchFamily="34" charset="0"/>
              <a:buChar char="•"/>
            </a:pPr>
            <a:r>
              <a:rPr lang="en-US" dirty="0"/>
              <a:t>To show you Who God REALLY is</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UPHOLD you and work all together for good</a:t>
            </a:r>
          </a:p>
          <a:p>
            <a:pPr marL="231775"/>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98500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t>To offer you an INHERITANCE starting now</a:t>
            </a:r>
          </a:p>
          <a:p>
            <a:pPr marL="571500" indent="-339725">
              <a:lnSpc>
                <a:spcPct val="85000"/>
              </a:lnSpc>
              <a:buFont typeface="Arial" panose="020B0604020202020204" pitchFamily="34" charset="0"/>
              <a:buChar char="•"/>
            </a:pPr>
            <a:r>
              <a:rPr lang="en-US" dirty="0"/>
              <a:t>To expose you to the RADIANT glory of God</a:t>
            </a:r>
          </a:p>
          <a:p>
            <a:pPr marL="571500" indent="-339725">
              <a:lnSpc>
                <a:spcPct val="85000"/>
              </a:lnSpc>
              <a:buFont typeface="Arial" panose="020B0604020202020204" pitchFamily="34" charset="0"/>
              <a:buChar char="•"/>
            </a:pPr>
            <a:r>
              <a:rPr lang="en-US" dirty="0"/>
              <a:t>To show you Who God REALLY is</a:t>
            </a:r>
          </a:p>
          <a:p>
            <a:pPr marL="571500" indent="-339725">
              <a:lnSpc>
                <a:spcPct val="85000"/>
              </a:lnSpc>
              <a:buFont typeface="Arial" panose="020B0604020202020204" pitchFamily="34" charset="0"/>
              <a:buChar char="•"/>
            </a:pPr>
            <a:r>
              <a:rPr lang="en-US" dirty="0"/>
              <a:t>To UPHOLD you and work all together for good</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PURIFY your life from every stain of sin </a:t>
            </a:r>
          </a:p>
          <a:p>
            <a:pPr marL="231775"/>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53522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t>To offer you an INHERITANCE starting now</a:t>
            </a:r>
          </a:p>
          <a:p>
            <a:pPr marL="571500" indent="-339725">
              <a:lnSpc>
                <a:spcPct val="85000"/>
              </a:lnSpc>
              <a:buFont typeface="Arial" panose="020B0604020202020204" pitchFamily="34" charset="0"/>
              <a:buChar char="•"/>
            </a:pPr>
            <a:r>
              <a:rPr lang="en-US" dirty="0"/>
              <a:t>To expose you to the RADIANT glory of God</a:t>
            </a:r>
          </a:p>
          <a:p>
            <a:pPr marL="571500" indent="-339725">
              <a:lnSpc>
                <a:spcPct val="85000"/>
              </a:lnSpc>
              <a:buFont typeface="Arial" panose="020B0604020202020204" pitchFamily="34" charset="0"/>
              <a:buChar char="•"/>
            </a:pPr>
            <a:r>
              <a:rPr lang="en-US" dirty="0"/>
              <a:t>To show you Who God REALLY is</a:t>
            </a:r>
          </a:p>
          <a:p>
            <a:pPr marL="571500" indent="-339725">
              <a:lnSpc>
                <a:spcPct val="85000"/>
              </a:lnSpc>
              <a:buFont typeface="Arial" panose="020B0604020202020204" pitchFamily="34" charset="0"/>
              <a:buChar char="•"/>
            </a:pPr>
            <a:r>
              <a:rPr lang="en-US" dirty="0"/>
              <a:t>To UPHOLD you and work all together for good</a:t>
            </a:r>
          </a:p>
          <a:p>
            <a:pPr marL="571500" indent="-339725">
              <a:lnSpc>
                <a:spcPct val="85000"/>
              </a:lnSpc>
              <a:buFont typeface="Arial" panose="020B0604020202020204" pitchFamily="34" charset="0"/>
              <a:buChar char="•"/>
            </a:pPr>
            <a:r>
              <a:rPr lang="en-US" dirty="0"/>
              <a:t>To PURIFY your life of every stain of sin </a:t>
            </a:r>
          </a:p>
          <a:p>
            <a:pPr marL="571500" indent="-339725">
              <a:lnSpc>
                <a:spcPct val="85000"/>
              </a:lnSpc>
              <a:buFont typeface="Arial" panose="020B0604020202020204" pitchFamily="34" charset="0"/>
              <a:buChar char="•"/>
            </a:pPr>
            <a:r>
              <a:rPr lang="en-US" dirty="0">
                <a:effectLst>
                  <a:glow rad="127000">
                    <a:srgbClr val="C00000"/>
                  </a:glow>
                  <a:outerShdw blurRad="38100" dist="38100" dir="2700000" algn="tl">
                    <a:srgbClr val="000000">
                      <a:alpha val="43137"/>
                    </a:srgbClr>
                  </a:outerShdw>
                </a:effectLst>
              </a:rPr>
              <a:t>To FINISH what you started--but messed up</a:t>
            </a:r>
            <a:r>
              <a:rPr lang="en-US" dirty="0"/>
              <a:t>!</a:t>
            </a:r>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39895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9C3C-511F-4BBA-9D1F-23F1021AD8AB}"/>
              </a:ext>
            </a:extLst>
          </p:cNvPr>
          <p:cNvSpPr>
            <a:spLocks noGrp="1"/>
          </p:cNvSpPr>
          <p:nvPr>
            <p:ph type="title"/>
          </p:nvPr>
        </p:nvSpPr>
        <p:spPr/>
        <p:txBody>
          <a:bodyPr/>
          <a:lstStyle/>
          <a:p>
            <a:r>
              <a:rPr lang="en-US" dirty="0"/>
              <a:t>Think about this: CHRISTMAS ...</a:t>
            </a:r>
          </a:p>
        </p:txBody>
      </p:sp>
      <p:sp>
        <p:nvSpPr>
          <p:cNvPr id="3" name="Content Placeholder 2">
            <a:extLst>
              <a:ext uri="{FF2B5EF4-FFF2-40B4-BE49-F238E27FC236}">
                <a16:creationId xmlns:a16="http://schemas.microsoft.com/office/drawing/2014/main" id="{F37B9E83-8DC9-4B3E-AA3A-E66BBA79F400}"/>
              </a:ext>
            </a:extLst>
          </p:cNvPr>
          <p:cNvSpPr>
            <a:spLocks noGrp="1"/>
          </p:cNvSpPr>
          <p:nvPr>
            <p:ph idx="1"/>
          </p:nvPr>
        </p:nvSpPr>
        <p:spPr/>
        <p:txBody>
          <a:bodyPr/>
          <a:lstStyle/>
          <a:p>
            <a:pPr algn="ctr"/>
            <a:r>
              <a:rPr lang="en-US" sz="4200" cap="all" dirty="0"/>
              <a:t>i</a:t>
            </a:r>
            <a:r>
              <a:rPr lang="en-US" sz="4200" cap="small" dirty="0"/>
              <a:t>s</a:t>
            </a:r>
            <a:r>
              <a:rPr lang="en-US" sz="4200" cap="all" dirty="0"/>
              <a:t> a</a:t>
            </a:r>
            <a:r>
              <a:rPr lang="en-US" sz="4200" cap="small" dirty="0"/>
              <a:t>bout</a:t>
            </a:r>
            <a:r>
              <a:rPr lang="en-US" sz="4200" cap="all" dirty="0"/>
              <a:t> God s</a:t>
            </a:r>
            <a:r>
              <a:rPr lang="en-US" sz="4200" cap="small" dirty="0"/>
              <a:t>ending</a:t>
            </a:r>
            <a:r>
              <a:rPr lang="en-US" sz="4200" cap="all" dirty="0"/>
              <a:t> H</a:t>
            </a:r>
            <a:r>
              <a:rPr lang="en-US" sz="4200" cap="small" dirty="0"/>
              <a:t>is</a:t>
            </a:r>
            <a:r>
              <a:rPr lang="en-US" sz="4200" cap="all" dirty="0"/>
              <a:t> Son </a:t>
            </a:r>
            <a:r>
              <a:rPr lang="en-US" sz="4200" cap="small" dirty="0"/>
              <a:t>into the </a:t>
            </a:r>
            <a:r>
              <a:rPr lang="en-US" sz="4200" cap="all" dirty="0"/>
              <a:t>world ...</a:t>
            </a:r>
          </a:p>
          <a:p>
            <a:pPr marL="571500" indent="-339725">
              <a:lnSpc>
                <a:spcPct val="85000"/>
              </a:lnSpc>
              <a:buFont typeface="Arial" panose="020B0604020202020204" pitchFamily="34" charset="0"/>
              <a:buChar char="•"/>
            </a:pPr>
            <a:r>
              <a:rPr lang="en-US" dirty="0"/>
              <a:t>To SPEAK the love of God into your life</a:t>
            </a:r>
          </a:p>
          <a:p>
            <a:pPr marL="571500" indent="-339725">
              <a:lnSpc>
                <a:spcPct val="85000"/>
              </a:lnSpc>
              <a:buFont typeface="Arial" panose="020B0604020202020204" pitchFamily="34" charset="0"/>
              <a:buChar char="•"/>
            </a:pPr>
            <a:r>
              <a:rPr lang="en-US" dirty="0"/>
              <a:t>To offer you an INHERITANCE starting now</a:t>
            </a:r>
          </a:p>
          <a:p>
            <a:pPr marL="571500" indent="-339725">
              <a:lnSpc>
                <a:spcPct val="85000"/>
              </a:lnSpc>
              <a:buFont typeface="Arial" panose="020B0604020202020204" pitchFamily="34" charset="0"/>
              <a:buChar char="•"/>
            </a:pPr>
            <a:r>
              <a:rPr lang="en-US" dirty="0"/>
              <a:t>To expose you to the RADIANT glory of God</a:t>
            </a:r>
          </a:p>
          <a:p>
            <a:pPr marL="571500" indent="-339725">
              <a:lnSpc>
                <a:spcPct val="85000"/>
              </a:lnSpc>
              <a:buFont typeface="Arial" panose="020B0604020202020204" pitchFamily="34" charset="0"/>
              <a:buChar char="•"/>
            </a:pPr>
            <a:r>
              <a:rPr lang="en-US" dirty="0"/>
              <a:t>To show you Who God REALLY is</a:t>
            </a:r>
          </a:p>
          <a:p>
            <a:pPr marL="571500" indent="-339725">
              <a:lnSpc>
                <a:spcPct val="85000"/>
              </a:lnSpc>
              <a:buFont typeface="Arial" panose="020B0604020202020204" pitchFamily="34" charset="0"/>
              <a:buChar char="•"/>
            </a:pPr>
            <a:r>
              <a:rPr lang="en-US" dirty="0"/>
              <a:t>To UPHOLD you and work all together for good</a:t>
            </a:r>
          </a:p>
          <a:p>
            <a:pPr marL="571500" indent="-339725">
              <a:lnSpc>
                <a:spcPct val="85000"/>
              </a:lnSpc>
              <a:buFont typeface="Arial" panose="020B0604020202020204" pitchFamily="34" charset="0"/>
              <a:buChar char="•"/>
            </a:pPr>
            <a:r>
              <a:rPr lang="en-US" dirty="0"/>
              <a:t>To PURIFY your life of all stains of sin </a:t>
            </a:r>
          </a:p>
          <a:p>
            <a:pPr marL="571500" indent="-339725">
              <a:lnSpc>
                <a:spcPct val="85000"/>
              </a:lnSpc>
              <a:buFont typeface="Arial" panose="020B0604020202020204" pitchFamily="34" charset="0"/>
              <a:buChar char="•"/>
            </a:pPr>
            <a:r>
              <a:rPr lang="en-US" dirty="0"/>
              <a:t>To FINISH what you started--but messed up!</a:t>
            </a:r>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pPr marL="571500" indent="-339725">
              <a:buFont typeface="Arial" panose="020B0604020202020204" pitchFamily="34" charset="0"/>
              <a:buChar char="•"/>
            </a:pPr>
            <a:endParaRPr lang="en-US" dirty="0"/>
          </a:p>
          <a:p>
            <a:endParaRPr lang="en-US" dirty="0"/>
          </a:p>
        </p:txBody>
      </p:sp>
      <p:sp>
        <p:nvSpPr>
          <p:cNvPr id="4" name="Star: 32 Points 3">
            <a:extLst>
              <a:ext uri="{FF2B5EF4-FFF2-40B4-BE49-F238E27FC236}">
                <a16:creationId xmlns:a16="http://schemas.microsoft.com/office/drawing/2014/main" id="{38214133-8E9D-48D4-A138-5F636F43675B}"/>
              </a:ext>
            </a:extLst>
          </p:cNvPr>
          <p:cNvSpPr/>
          <p:nvPr/>
        </p:nvSpPr>
        <p:spPr>
          <a:xfrm>
            <a:off x="3193143" y="2104571"/>
            <a:ext cx="8316686" cy="4441372"/>
          </a:xfrm>
          <a:prstGeom prst="star32">
            <a:avLst/>
          </a:prstGeom>
          <a:solidFill>
            <a:srgbClr val="F201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4D2E45-B90F-4472-BAA1-6B16E89F38C9}"/>
              </a:ext>
            </a:extLst>
          </p:cNvPr>
          <p:cNvSpPr txBox="1"/>
          <p:nvPr/>
        </p:nvSpPr>
        <p:spPr>
          <a:xfrm>
            <a:off x="4513941" y="3033486"/>
            <a:ext cx="5631543" cy="2585323"/>
          </a:xfrm>
          <a:prstGeom prst="rect">
            <a:avLst/>
          </a:prstGeom>
          <a:noFill/>
        </p:spPr>
        <p:txBody>
          <a:bodyPr wrap="square" rtlCol="0">
            <a:spAutoFit/>
          </a:bodyPr>
          <a:lstStyle/>
          <a:p>
            <a:pPr algn="ctr"/>
            <a:r>
              <a:rPr lang="en-US" sz="5400" b="1" dirty="0">
                <a:solidFill>
                  <a:schemeClr val="bg1"/>
                </a:solidFill>
              </a:rPr>
              <a:t>ALL THIS WAS WRAPPED UP IN A MANGER!</a:t>
            </a:r>
          </a:p>
        </p:txBody>
      </p:sp>
    </p:spTree>
    <p:extLst>
      <p:ext uri="{BB962C8B-B14F-4D97-AF65-F5344CB8AC3E}">
        <p14:creationId xmlns:p14="http://schemas.microsoft.com/office/powerpoint/2010/main" val="134955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2BF1-089A-4BAF-9037-80B81BE81B0D}"/>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37963FFB-F460-4BDB-86B3-74163449C7FC}"/>
              </a:ext>
            </a:extLst>
          </p:cNvPr>
          <p:cNvSpPr>
            <a:spLocks noGrp="1"/>
          </p:cNvSpPr>
          <p:nvPr>
            <p:ph idx="1"/>
          </p:nvPr>
        </p:nvSpPr>
        <p:spPr/>
        <p:txBody>
          <a:bodyPr/>
          <a:lstStyle/>
          <a:p>
            <a:r>
              <a:rPr lang="en-US" baseline="30000" dirty="0"/>
              <a:t>3</a:t>
            </a:r>
            <a:r>
              <a:rPr lang="en-US" dirty="0"/>
              <a:t> And everyone went to his own town to register.  </a:t>
            </a:r>
            <a:r>
              <a:rPr lang="en-US" baseline="30000" dirty="0"/>
              <a:t>4</a:t>
            </a:r>
            <a:r>
              <a:rPr lang="en-US" dirty="0"/>
              <a:t> So Joseph also went up from the town of Nazareth in Galilee to Judea, to Bethlehem the town of David, because he belonged to the house and line of David. </a:t>
            </a:r>
            <a:r>
              <a:rPr lang="en-US" baseline="30000" dirty="0"/>
              <a:t>5</a:t>
            </a:r>
            <a:r>
              <a:rPr lang="en-US" dirty="0"/>
              <a:t> He went there to register with Mary, who was pledged to be married to him and was expecting a child. </a:t>
            </a:r>
          </a:p>
        </p:txBody>
      </p:sp>
    </p:spTree>
    <p:extLst>
      <p:ext uri="{BB962C8B-B14F-4D97-AF65-F5344CB8AC3E}">
        <p14:creationId xmlns:p14="http://schemas.microsoft.com/office/powerpoint/2010/main" val="1731888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8A7D-C96E-443D-8ECD-A2CF19963CA9}"/>
              </a:ext>
            </a:extLst>
          </p:cNvPr>
          <p:cNvSpPr>
            <a:spLocks noGrp="1"/>
          </p:cNvSpPr>
          <p:nvPr>
            <p:ph type="title"/>
          </p:nvPr>
        </p:nvSpPr>
        <p:spPr>
          <a:xfrm>
            <a:off x="0" y="186221"/>
            <a:ext cx="12192000" cy="2255896"/>
          </a:xfrm>
        </p:spPr>
        <p:txBody>
          <a:bodyPr>
            <a:noAutofit/>
          </a:bodyPr>
          <a:lstStyle/>
          <a:p>
            <a:r>
              <a:rPr lang="en-US" sz="9600" dirty="0"/>
              <a:t>Let’s Pray</a:t>
            </a:r>
          </a:p>
        </p:txBody>
      </p:sp>
      <p:sp>
        <p:nvSpPr>
          <p:cNvPr id="3" name="Content Placeholder 2">
            <a:extLst>
              <a:ext uri="{FF2B5EF4-FFF2-40B4-BE49-F238E27FC236}">
                <a16:creationId xmlns:a16="http://schemas.microsoft.com/office/drawing/2014/main" id="{1AC1FB00-9314-4691-8341-9C4D5A5EB96D}"/>
              </a:ext>
            </a:extLst>
          </p:cNvPr>
          <p:cNvSpPr>
            <a:spLocks noGrp="1"/>
          </p:cNvSpPr>
          <p:nvPr>
            <p:ph idx="1"/>
          </p:nvPr>
        </p:nvSpPr>
        <p:spPr>
          <a:xfrm>
            <a:off x="167269" y="3211551"/>
            <a:ext cx="11759688" cy="2891076"/>
          </a:xfrm>
        </p:spPr>
        <p:txBody>
          <a:bodyPr/>
          <a:lstStyle/>
          <a:p>
            <a:endParaRPr lang="en-US" dirty="0"/>
          </a:p>
        </p:txBody>
      </p:sp>
    </p:spTree>
    <p:extLst>
      <p:ext uri="{BB962C8B-B14F-4D97-AF65-F5344CB8AC3E}">
        <p14:creationId xmlns:p14="http://schemas.microsoft.com/office/powerpoint/2010/main" val="410806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2BF1-089A-4BAF-9037-80B81BE81B0D}"/>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37963FFB-F460-4BDB-86B3-74163449C7FC}"/>
              </a:ext>
            </a:extLst>
          </p:cNvPr>
          <p:cNvSpPr>
            <a:spLocks noGrp="1"/>
          </p:cNvSpPr>
          <p:nvPr>
            <p:ph idx="1"/>
          </p:nvPr>
        </p:nvSpPr>
        <p:spPr/>
        <p:txBody>
          <a:bodyPr/>
          <a:lstStyle/>
          <a:p>
            <a:r>
              <a:rPr lang="en-US" baseline="30000" dirty="0"/>
              <a:t>6</a:t>
            </a:r>
            <a:r>
              <a:rPr lang="en-US" dirty="0"/>
              <a:t> While they were there, the time came for the baby to be born, </a:t>
            </a:r>
            <a:r>
              <a:rPr lang="en-US" baseline="30000" dirty="0"/>
              <a:t>7</a:t>
            </a:r>
            <a:r>
              <a:rPr lang="en-US" dirty="0"/>
              <a:t> and she gave birth to  her firstborn, a son. She wrapped him in cloths and placed him in a manger, because there was no room for them in the inn. </a:t>
            </a:r>
          </a:p>
        </p:txBody>
      </p:sp>
    </p:spTree>
    <p:extLst>
      <p:ext uri="{BB962C8B-B14F-4D97-AF65-F5344CB8AC3E}">
        <p14:creationId xmlns:p14="http://schemas.microsoft.com/office/powerpoint/2010/main" val="64035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endParaRPr lang="en-US" dirty="0"/>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
        <p:nvSpPr>
          <p:cNvPr id="2" name="Rectangle 1">
            <a:extLst>
              <a:ext uri="{FF2B5EF4-FFF2-40B4-BE49-F238E27FC236}">
                <a16:creationId xmlns:a16="http://schemas.microsoft.com/office/drawing/2014/main" id="{ED06EFB1-D07F-4FFF-A0F8-29307AE59894}"/>
              </a:ext>
            </a:extLst>
          </p:cNvPr>
          <p:cNvSpPr/>
          <p:nvPr/>
        </p:nvSpPr>
        <p:spPr>
          <a:xfrm>
            <a:off x="0" y="5679701"/>
            <a:ext cx="12192000" cy="1323439"/>
          </a:xfrm>
          <a:prstGeom prst="rect">
            <a:avLst/>
          </a:prstGeom>
        </p:spPr>
        <p:txBody>
          <a:bodyPr wrap="square">
            <a:spAutoFit/>
          </a:bodyPr>
          <a:lstStyle/>
          <a:p>
            <a:pPr algn="ctr"/>
            <a:r>
              <a:rPr lang="en-US" sz="8000" b="1" baseline="30000" dirty="0">
                <a:solidFill>
                  <a:schemeClr val="bg1"/>
                </a:solidFill>
              </a:rPr>
              <a:t>From a HEBREWS’ perspective</a:t>
            </a:r>
            <a:endParaRPr lang="en-US" sz="8000" b="1" dirty="0">
              <a:solidFill>
                <a:schemeClr val="bg1"/>
              </a:solidFill>
            </a:endParaRPr>
          </a:p>
        </p:txBody>
      </p:sp>
    </p:spTree>
    <p:extLst>
      <p:ext uri="{BB962C8B-B14F-4D97-AF65-F5344CB8AC3E}">
        <p14:creationId xmlns:p14="http://schemas.microsoft.com/office/powerpoint/2010/main" val="1391497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The Christmas Story of Jesus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
        <p:nvSpPr>
          <p:cNvPr id="4" name="Title 4">
            <a:extLst>
              <a:ext uri="{FF2B5EF4-FFF2-40B4-BE49-F238E27FC236}">
                <a16:creationId xmlns:a16="http://schemas.microsoft.com/office/drawing/2014/main" id="{C3ACF488-E859-4A78-B64E-2081608685C8}"/>
              </a:ext>
            </a:extLst>
          </p:cNvPr>
          <p:cNvSpPr txBox="1">
            <a:spLocks/>
          </p:cNvSpPr>
          <p:nvPr/>
        </p:nvSpPr>
        <p:spPr>
          <a:xfrm>
            <a:off x="97809" y="5429235"/>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6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a:lstStyle>
          <a:p>
            <a:r>
              <a:rPr lang="en-US" dirty="0"/>
              <a:t>is superior to all others because:</a:t>
            </a:r>
          </a:p>
        </p:txBody>
      </p:sp>
    </p:spTree>
    <p:extLst>
      <p:ext uri="{BB962C8B-B14F-4D97-AF65-F5344CB8AC3E}">
        <p14:creationId xmlns:p14="http://schemas.microsoft.com/office/powerpoint/2010/main" val="318793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Jesus is the </a:t>
            </a:r>
            <a:r>
              <a:rPr lang="en-US" u="sng" dirty="0"/>
              <a:t>Son</a:t>
            </a:r>
            <a:r>
              <a:rPr lang="en-US" b="1" dirty="0">
                <a:latin typeface="Calibri" panose="020F0502020204030204" pitchFamily="34" charset="0"/>
                <a:cs typeface="Calibri" panose="020F0502020204030204" pitchFamily="34" charset="0"/>
              </a:rPr>
              <a:t> </a:t>
            </a:r>
            <a:r>
              <a:rPr lang="en-US" sz="4000" b="1" dirty="0">
                <a:latin typeface="Calibri" panose="020F0502020204030204" pitchFamily="34" charset="0"/>
                <a:cs typeface="Calibri" panose="020F0502020204030204" pitchFamily="34" charset="0"/>
              </a:rPr>
              <a:t>Heb.1:1-2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In the past God spoke to our forefathers through the prophets at many times and in various ways,  2 but in these last days he has spoken to us by his Son</a:t>
            </a:r>
          </a:p>
        </p:txBody>
      </p:sp>
    </p:spTree>
    <p:extLst>
      <p:ext uri="{BB962C8B-B14F-4D97-AF65-F5344CB8AC3E}">
        <p14:creationId xmlns:p14="http://schemas.microsoft.com/office/powerpoint/2010/main" val="407280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68C2-35EF-4298-A0DF-D9D337F37A6C}"/>
              </a:ext>
            </a:extLst>
          </p:cNvPr>
          <p:cNvSpPr>
            <a:spLocks noGrp="1"/>
          </p:cNvSpPr>
          <p:nvPr>
            <p:ph type="title"/>
          </p:nvPr>
        </p:nvSpPr>
        <p:spPr/>
        <p:txBody>
          <a:bodyPr/>
          <a:lstStyle/>
          <a:p>
            <a:r>
              <a:rPr lang="en-US" dirty="0"/>
              <a:t>Jesus is the </a:t>
            </a:r>
            <a:r>
              <a:rPr lang="en-US" u="sng" dirty="0"/>
              <a:t>Son</a:t>
            </a:r>
            <a:r>
              <a:rPr lang="en-US" b="1" dirty="0">
                <a:latin typeface="Calibri" panose="020F0502020204030204" pitchFamily="34" charset="0"/>
                <a:cs typeface="Calibri" panose="020F0502020204030204" pitchFamily="34" charset="0"/>
              </a:rPr>
              <a:t> </a:t>
            </a:r>
            <a:r>
              <a:rPr lang="en-US" sz="4000" b="1" dirty="0">
                <a:latin typeface="Calibri" panose="020F0502020204030204" pitchFamily="34" charset="0"/>
                <a:cs typeface="Calibri" panose="020F0502020204030204" pitchFamily="34" charset="0"/>
              </a:rPr>
              <a:t>Heb.1:1-2</a:t>
            </a:r>
          </a:p>
        </p:txBody>
      </p:sp>
      <p:sp>
        <p:nvSpPr>
          <p:cNvPr id="3" name="Content Placeholder 2">
            <a:extLst>
              <a:ext uri="{FF2B5EF4-FFF2-40B4-BE49-F238E27FC236}">
                <a16:creationId xmlns:a16="http://schemas.microsoft.com/office/drawing/2014/main" id="{758FD44E-F478-43CB-8E3F-90C558D65D99}"/>
              </a:ext>
            </a:extLst>
          </p:cNvPr>
          <p:cNvSpPr>
            <a:spLocks noGrp="1"/>
          </p:cNvSpPr>
          <p:nvPr>
            <p:ph idx="1"/>
          </p:nvPr>
        </p:nvSpPr>
        <p:spPr/>
        <p:txBody>
          <a:bodyPr/>
          <a:lstStyle/>
          <a:p>
            <a:r>
              <a:rPr lang="en-US" dirty="0"/>
              <a:t>In the past God spoke to our forefathers through the prophets at many times and in various ways,  2 but in these last days </a:t>
            </a:r>
            <a:r>
              <a:rPr lang="en-US" dirty="0">
                <a:effectLst>
                  <a:glow rad="127000">
                    <a:srgbClr val="C00000"/>
                  </a:glow>
                  <a:outerShdw blurRad="38100" dist="38100" dir="2700000" algn="tl">
                    <a:srgbClr val="000000">
                      <a:alpha val="43137"/>
                    </a:srgbClr>
                  </a:outerShdw>
                </a:effectLst>
              </a:rPr>
              <a:t>he has spoken to us by </a:t>
            </a:r>
            <a:r>
              <a:rPr lang="en-US" dirty="0">
                <a:solidFill>
                  <a:srgbClr val="C00000"/>
                </a:solidFill>
                <a:effectLst>
                  <a:glow rad="190500">
                    <a:schemeClr val="bg1"/>
                  </a:glow>
                  <a:outerShdw blurRad="38100" dist="38100" dir="2700000" algn="tl">
                    <a:srgbClr val="000000">
                      <a:alpha val="43137"/>
                    </a:srgbClr>
                  </a:outerShdw>
                </a:effectLst>
              </a:rPr>
              <a:t>his Son</a:t>
            </a:r>
          </a:p>
        </p:txBody>
      </p:sp>
    </p:spTree>
    <p:extLst>
      <p:ext uri="{BB962C8B-B14F-4D97-AF65-F5344CB8AC3E}">
        <p14:creationId xmlns:p14="http://schemas.microsoft.com/office/powerpoint/2010/main" val="4280782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5831</TotalTime>
  <Words>6449</Words>
  <Application>Microsoft Office PowerPoint</Application>
  <PresentationFormat>Widescreen</PresentationFormat>
  <Paragraphs>453</Paragraphs>
  <Slides>40</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Candara</vt:lpstr>
      <vt:lpstr>Symbol</vt:lpstr>
      <vt:lpstr>Office Theme</vt:lpstr>
      <vt:lpstr>A Different Spin on CHRISTMAS!</vt:lpstr>
      <vt:lpstr>A Different Spin on CHRISTMAS!</vt:lpstr>
      <vt:lpstr>You know the story ...</vt:lpstr>
      <vt:lpstr>You know the story ...</vt:lpstr>
      <vt:lpstr>You know the story ...</vt:lpstr>
      <vt:lpstr>A Different Spin on CHRISTMAS!</vt:lpstr>
      <vt:lpstr>The Christmas Story of Jesus </vt:lpstr>
      <vt:lpstr>Jesus is the Son Heb.1:1-2</vt:lpstr>
      <vt:lpstr>Jesus is the Son Heb.1:1-2</vt:lpstr>
      <vt:lpstr>Jesus is the Son Heb.1:1-2</vt:lpstr>
      <vt:lpstr>Jesus is the Son Heb.1:1-2</vt:lpstr>
      <vt:lpstr>1. Jesus is the Heir 1:2</vt:lpstr>
      <vt:lpstr>1. Jesus is the Heir 1:2</vt:lpstr>
      <vt:lpstr>1. Jesus is the Heir 1:2</vt:lpstr>
      <vt:lpstr>1. Jesus is the Heir 1:2</vt:lpstr>
      <vt:lpstr>2. Jesus is the Creator 1:2</vt:lpstr>
      <vt:lpstr>2. Jesus is the Creator 1:2</vt:lpstr>
      <vt:lpstr>2. Jesus is the Creator 1:2</vt:lpstr>
      <vt:lpstr>3. Jesus is the Radiator 1:3</vt:lpstr>
      <vt:lpstr>3. Jesus is the Radiator 1:3</vt:lpstr>
      <vt:lpstr>4. Jesus is the Representative 1:3</vt:lpstr>
      <vt:lpstr>4. Jesus is the Representative 1:3</vt:lpstr>
      <vt:lpstr>4. Jesus is the Representative 1:3</vt:lpstr>
      <vt:lpstr>5. Jesus is the Sustainer 1:3</vt:lpstr>
      <vt:lpstr>5. Jesus is the Sustainer 1:3</vt:lpstr>
      <vt:lpstr>5. Jesus is the Sustainer 1:3</vt:lpstr>
      <vt:lpstr>6. Jesus is the Purifier 1:3</vt:lpstr>
      <vt:lpstr>6. Jesus is the Purifier 1:3</vt:lpstr>
      <vt:lpstr>7. Jesus is the Finisher 1:3</vt:lpstr>
      <vt:lpstr>7. Jesus is the Finisher 1:3</vt:lpstr>
      <vt:lpstr>Think about this: CHRISTMAS ...</vt:lpstr>
      <vt:lpstr>Think about this: CHRISTMAS ...</vt:lpstr>
      <vt:lpstr>Think about this: CHRISTMAS ...</vt:lpstr>
      <vt:lpstr>Think about this: CHRISTMAS ...</vt:lpstr>
      <vt:lpstr>Think about this: CHRISTMAS ...</vt:lpstr>
      <vt:lpstr>Think about this: CHRISTMAS ...</vt:lpstr>
      <vt:lpstr>Think about this: CHRISTMAS ...</vt:lpstr>
      <vt:lpstr>Think about this: CHRISTMAS ...</vt:lpstr>
      <vt:lpstr>Think about this: CHRISTMAS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Message</dc:title>
  <dc:creator>Dennis Henderson</dc:creator>
  <cp:lastModifiedBy>Dennis Henderson</cp:lastModifiedBy>
  <cp:revision>128</cp:revision>
  <dcterms:created xsi:type="dcterms:W3CDTF">2018-10-26T04:44:01Z</dcterms:created>
  <dcterms:modified xsi:type="dcterms:W3CDTF">2021-06-06T20:09:06Z</dcterms:modified>
</cp:coreProperties>
</file>