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5"/>
  </p:notesMasterIdLst>
  <p:sldIdLst>
    <p:sldId id="300" r:id="rId2"/>
    <p:sldId id="256" r:id="rId3"/>
    <p:sldId id="260" r:id="rId4"/>
    <p:sldId id="261" r:id="rId5"/>
    <p:sldId id="262" r:id="rId6"/>
    <p:sldId id="277" r:id="rId7"/>
    <p:sldId id="278" r:id="rId8"/>
    <p:sldId id="279" r:id="rId9"/>
    <p:sldId id="263" r:id="rId10"/>
    <p:sldId id="264" r:id="rId11"/>
    <p:sldId id="265" r:id="rId12"/>
    <p:sldId id="280" r:id="rId13"/>
    <p:sldId id="281" r:id="rId14"/>
    <p:sldId id="266" r:id="rId15"/>
    <p:sldId id="267" r:id="rId16"/>
    <p:sldId id="282" r:id="rId17"/>
    <p:sldId id="268" r:id="rId18"/>
    <p:sldId id="286" r:id="rId19"/>
    <p:sldId id="269" r:id="rId20"/>
    <p:sldId id="287" r:id="rId21"/>
    <p:sldId id="275" r:id="rId22"/>
    <p:sldId id="283" r:id="rId23"/>
    <p:sldId id="270" r:id="rId24"/>
    <p:sldId id="271" r:id="rId25"/>
    <p:sldId id="284" r:id="rId26"/>
    <p:sldId id="273" r:id="rId27"/>
    <p:sldId id="285" r:id="rId28"/>
    <p:sldId id="272" r:id="rId29"/>
    <p:sldId id="274" r:id="rId30"/>
    <p:sldId id="288" r:id="rId31"/>
    <p:sldId id="290" r:id="rId32"/>
    <p:sldId id="289" r:id="rId33"/>
    <p:sldId id="291" r:id="rId34"/>
    <p:sldId id="292" r:id="rId35"/>
    <p:sldId id="276" r:id="rId36"/>
    <p:sldId id="293" r:id="rId37"/>
    <p:sldId id="294" r:id="rId38"/>
    <p:sldId id="295" r:id="rId39"/>
    <p:sldId id="296" r:id="rId40"/>
    <p:sldId id="297" r:id="rId41"/>
    <p:sldId id="298" r:id="rId42"/>
    <p:sldId id="299" r:id="rId43"/>
    <p:sldId id="258"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A6749"/>
    <a:srgbClr val="94865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806" autoAdjust="0"/>
    <p:restoredTop sz="77649" autoAdjust="0"/>
  </p:normalViewPr>
  <p:slideViewPr>
    <p:cSldViewPr snapToGrid="0">
      <p:cViewPr varScale="1">
        <p:scale>
          <a:sx n="63" d="100"/>
          <a:sy n="63" d="100"/>
        </p:scale>
        <p:origin x="662"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C8E1EA8-03ED-4A60-899C-807A12D1CEFF}" type="datetimeFigureOut">
              <a:rPr lang="en-US" smtClean="0"/>
              <a:t>6/25/2021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8D218D6-3F47-4505-BA19-32A6DF9F4182}" type="slidenum">
              <a:rPr lang="en-US" smtClean="0"/>
              <a:t>‹#›</a:t>
            </a:fld>
            <a:endParaRPr lang="en-US"/>
          </a:p>
        </p:txBody>
      </p:sp>
    </p:spTree>
    <p:extLst>
      <p:ext uri="{BB962C8B-B14F-4D97-AF65-F5344CB8AC3E}">
        <p14:creationId xmlns:p14="http://schemas.microsoft.com/office/powerpoint/2010/main" val="16388148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Background= https://pixabay.com/en/leaves-autumn-fall-colorful-yellow-57427/</a:t>
            </a:r>
          </a:p>
          <a:p>
            <a:endParaRPr lang="en-US" dirty="0"/>
          </a:p>
          <a:p>
            <a:pPr lvl="1" eaLnBrk="1" hangingPunct="1">
              <a:lnSpc>
                <a:spcPct val="80000"/>
              </a:lnSpc>
            </a:pPr>
            <a:r>
              <a:rPr lang="en-US" altLang="en-US" sz="800" b="1" dirty="0"/>
              <a:t>Copyright</a:t>
            </a:r>
            <a:r>
              <a:rPr lang="en-US" altLang="en-US" sz="800" dirty="0"/>
              <a:t> ©</a:t>
            </a:r>
            <a:r>
              <a:rPr lang="en-US" altLang="en-US" sz="800" dirty="0">
                <a:latin typeface="Symbol" panose="05050102010706020507" pitchFamily="18" charset="2"/>
              </a:rPr>
              <a:t> 2006-</a:t>
            </a:r>
            <a:r>
              <a:rPr lang="en-US" altLang="en-US" sz="800" dirty="0"/>
              <a:t>2021. All rights reserved.  Bible Point is a registered trademark of Dennis Henderson.  All  other trademarks acknowledged. </a:t>
            </a:r>
          </a:p>
          <a:p>
            <a:pPr lvl="1" eaLnBrk="1" hangingPunct="1">
              <a:lnSpc>
                <a:spcPct val="80000"/>
              </a:lnSpc>
            </a:pPr>
            <a:r>
              <a:rPr lang="en-US" altLang="en-US" sz="800" dirty="0"/>
              <a:t>Bible Point contains graphics from Bible Point artists.  These illustrations belong to Bible Point and the respective artists.  You may use the designs and illustrations for graphical illustration of lessons free and without special permission, provided they are not used in any way that maligns the Christian faith.  Furthermore, republication or production of any illustration by any other graphic service whether it be in book, in a machine-readable form, or in any other design resource is strictly prohibited.  Furthermore, they cannot be duplicated or resold as any other form of publishing, clip art, or graphic resource.  </a:t>
            </a:r>
          </a:p>
          <a:p>
            <a:pPr lvl="1" eaLnBrk="1" hangingPunct="1">
              <a:lnSpc>
                <a:spcPct val="80000"/>
              </a:lnSpc>
            </a:pPr>
            <a:endParaRPr lang="en-US" altLang="en-US" sz="800" dirty="0"/>
          </a:p>
          <a:p>
            <a:pPr lvl="1" eaLnBrk="1" hangingPunct="1">
              <a:lnSpc>
                <a:spcPct val="80000"/>
              </a:lnSpc>
            </a:pPr>
            <a:r>
              <a:rPr lang="en-US" altLang="en-US" sz="800" b="1" dirty="0"/>
              <a:t>So What does it mean?  </a:t>
            </a:r>
            <a:r>
              <a:rPr lang="en-US" altLang="en-US" sz="800" dirty="0"/>
              <a:t>(A simple  translations of the legal jargon)</a:t>
            </a:r>
            <a:endParaRPr lang="en-US" altLang="en-US" sz="800" b="1" dirty="0"/>
          </a:p>
          <a:p>
            <a:pPr lvl="1" eaLnBrk="1" hangingPunct="1">
              <a:lnSpc>
                <a:spcPct val="80000"/>
              </a:lnSpc>
            </a:pPr>
            <a:r>
              <a:rPr lang="en-US" altLang="en-US" sz="800" i="1" dirty="0"/>
              <a:t>So, if you don’t own the presentation(s), graphic(s), and text(s) how can you legally use them?  </a:t>
            </a:r>
            <a:r>
              <a:rPr lang="en-US" altLang="en-US" sz="800" dirty="0"/>
              <a:t>The purchase of the license allows you to use all the images in the product.  However, the actual ownership and copyright of the presentation(s), graphic(s), and text(s) remain the property of Bible Point and its licensors.  If you had plans on using this product in your “for sale” work—think again!</a:t>
            </a:r>
          </a:p>
          <a:p>
            <a:pPr lvl="1" eaLnBrk="1" hangingPunct="1">
              <a:lnSpc>
                <a:spcPct val="80000"/>
              </a:lnSpc>
            </a:pPr>
            <a:r>
              <a:rPr lang="en-US" altLang="en-US" sz="800" b="1" dirty="0"/>
              <a:t>License Agreement</a:t>
            </a:r>
          </a:p>
          <a:p>
            <a:pPr eaLnBrk="1" hangingPunct="1">
              <a:lnSpc>
                <a:spcPct val="80000"/>
              </a:lnSpc>
            </a:pPr>
            <a:r>
              <a:rPr lang="en-US" altLang="en-US" sz="800" b="1" dirty="0"/>
              <a:t>   Article 1:  License Grant</a:t>
            </a:r>
            <a:r>
              <a:rPr lang="en-US" altLang="en-US" sz="800" dirty="0"/>
              <a:t>  </a:t>
            </a:r>
          </a:p>
          <a:p>
            <a:pPr lvl="1" eaLnBrk="1" hangingPunct="1">
              <a:lnSpc>
                <a:spcPct val="80000"/>
              </a:lnSpc>
            </a:pPr>
            <a:r>
              <a:rPr lang="en-US" altLang="en-US" sz="800" dirty="0"/>
              <a:t>All the graphics and text in Bible Point presentations (excluding quotes from the Bible and stated sources) are the intellectual and real property of Bible Point and its licensors, and is protected by law, including United States copyright laws and international treaties.  Bible Point grants to you a license:</a:t>
            </a:r>
          </a:p>
          <a:p>
            <a:pPr lvl="1" eaLnBrk="1" hangingPunct="1">
              <a:lnSpc>
                <a:spcPct val="80000"/>
              </a:lnSpc>
            </a:pPr>
            <a:r>
              <a:rPr lang="en-US" altLang="en-US" sz="800" dirty="0"/>
              <a:t>1.  To use the presentation in a single church, single school, or single office of a Christian organization.</a:t>
            </a:r>
          </a:p>
          <a:p>
            <a:pPr lvl="1" eaLnBrk="1" hangingPunct="1">
              <a:lnSpc>
                <a:spcPct val="80000"/>
              </a:lnSpc>
            </a:pPr>
            <a:r>
              <a:rPr lang="en-US" altLang="en-US" sz="800" dirty="0"/>
              <a:t>2.  To make a single archival back-up copy of the program.</a:t>
            </a:r>
          </a:p>
          <a:p>
            <a:pPr lvl="1" eaLnBrk="1" hangingPunct="1">
              <a:lnSpc>
                <a:spcPct val="80000"/>
              </a:lnSpc>
            </a:pPr>
            <a:r>
              <a:rPr lang="en-US" altLang="en-US" sz="800" dirty="0"/>
              <a:t>3.  To modify the presentation(s) and merge with other presentations in a single church, school, or Christian organization. </a:t>
            </a:r>
          </a:p>
          <a:p>
            <a:pPr lvl="1" eaLnBrk="1" hangingPunct="1">
              <a:lnSpc>
                <a:spcPct val="80000"/>
              </a:lnSpc>
            </a:pPr>
            <a:r>
              <a:rPr lang="en-US" altLang="en-US" sz="800" dirty="0"/>
              <a:t>4.  To transfer to another party if that party agrees to accept the terms and conditions of this agreement, and you do not retain any copies of the presentation, whether printed, machine readable, modified, or merged form. </a:t>
            </a:r>
          </a:p>
          <a:p>
            <a:pPr lvl="1" eaLnBrk="1" hangingPunct="1">
              <a:lnSpc>
                <a:spcPct val="80000"/>
              </a:lnSpc>
            </a:pPr>
            <a:endParaRPr lang="en-US" altLang="en-US" sz="800" dirty="0"/>
          </a:p>
          <a:p>
            <a:pPr lvl="1" eaLnBrk="1" hangingPunct="1">
              <a:lnSpc>
                <a:spcPct val="80000"/>
              </a:lnSpc>
            </a:pPr>
            <a:r>
              <a:rPr lang="en-US" altLang="en-US" sz="800" b="1" dirty="0"/>
              <a:t>Article 2:  Terms</a:t>
            </a:r>
            <a:r>
              <a:rPr lang="en-US" altLang="en-US" sz="800" dirty="0"/>
              <a:t>  </a:t>
            </a:r>
          </a:p>
          <a:p>
            <a:pPr lvl="1" eaLnBrk="1" hangingPunct="1">
              <a:lnSpc>
                <a:spcPct val="80000"/>
              </a:lnSpc>
            </a:pPr>
            <a:r>
              <a:rPr lang="en-US" altLang="en-US" sz="800" dirty="0"/>
              <a:t>This license is effective until terminated.  You may terminate the license at any time by destroying the presentation(s), graphic(s), or text(s) together with all copies, modifications and merged portions in any form.  Bible Point may terminate your license if you fail to comply with this Agreement. You agree, upon such termination, for any reason, to destroy the presentation(s), graphics, and text(s) with all copies, modifications, and merged portions in any form. </a:t>
            </a:r>
          </a:p>
          <a:p>
            <a:pPr lvl="1" eaLnBrk="1" hangingPunct="1">
              <a:lnSpc>
                <a:spcPct val="80000"/>
              </a:lnSpc>
            </a:pPr>
            <a:endParaRPr lang="en-US" altLang="en-US" sz="800" dirty="0"/>
          </a:p>
          <a:p>
            <a:pPr lvl="1" eaLnBrk="1" hangingPunct="1">
              <a:lnSpc>
                <a:spcPct val="80000"/>
              </a:lnSpc>
            </a:pPr>
            <a:r>
              <a:rPr lang="en-US" altLang="en-US" sz="800" b="1" dirty="0"/>
              <a:t>Article 3: Disclaimers</a:t>
            </a:r>
            <a:r>
              <a:rPr lang="en-US" altLang="en-US" sz="800" dirty="0"/>
              <a:t> </a:t>
            </a:r>
          </a:p>
          <a:p>
            <a:pPr lvl="1" eaLnBrk="1" hangingPunct="1">
              <a:lnSpc>
                <a:spcPct val="80000"/>
              </a:lnSpc>
            </a:pPr>
            <a:r>
              <a:rPr lang="en-US" altLang="en-US" sz="800" dirty="0"/>
              <a:t>1.  Bible Point presentations, graphics, and texts are licensed to you As Is.  You, the consumer, bear the entire risk relating to the quality and performance of the presentation(s), graphic(s), or text(s).  In no event will Bible Point be liable for damages resulting from any defect.  </a:t>
            </a:r>
          </a:p>
          <a:p>
            <a:pPr lvl="1" eaLnBrk="1" hangingPunct="1">
              <a:lnSpc>
                <a:spcPct val="80000"/>
              </a:lnSpc>
            </a:pPr>
            <a:r>
              <a:rPr lang="en-US" altLang="en-US" sz="800" dirty="0"/>
              <a:t>2.  Thirty-day limited warrantee on disks.  Bible Point warrants the disks to be free of defects in material and workmanship under normal use for 30 days after purchase.  During the 30-day period you may return a defective presentation, graphic, or text with proof of purchase and it will be replaced without charge, unless the presentation is damaged by misuse.  </a:t>
            </a:r>
          </a:p>
          <a:p>
            <a:pPr lvl="1" eaLnBrk="1" hangingPunct="1">
              <a:lnSpc>
                <a:spcPct val="80000"/>
              </a:lnSpc>
            </a:pPr>
            <a:endParaRPr lang="en-US" altLang="en-US" sz="800" dirty="0"/>
          </a:p>
          <a:p>
            <a:pPr lvl="1" eaLnBrk="1" hangingPunct="1">
              <a:lnSpc>
                <a:spcPct val="80000"/>
              </a:lnSpc>
            </a:pPr>
            <a:r>
              <a:rPr lang="en-US" altLang="en-US" sz="800" b="1" dirty="0"/>
              <a:t>Article 4:  General</a:t>
            </a:r>
            <a:endParaRPr lang="en-US" altLang="en-US" sz="800" dirty="0"/>
          </a:p>
          <a:p>
            <a:pPr lvl="1" eaLnBrk="1" hangingPunct="1">
              <a:lnSpc>
                <a:spcPct val="80000"/>
              </a:lnSpc>
            </a:pPr>
            <a:r>
              <a:rPr lang="en-US" altLang="en-US" sz="800" dirty="0"/>
              <a:t>1.  You may not sub-license, assign, or transfer the license of the presentation(s), graphic(s), or text(s) except as provided by this Agreement.   </a:t>
            </a:r>
          </a:p>
          <a:p>
            <a:pPr lvl="1" eaLnBrk="1" hangingPunct="1">
              <a:lnSpc>
                <a:spcPct val="80000"/>
              </a:lnSpc>
            </a:pPr>
            <a:r>
              <a:rPr lang="en-US" altLang="en-US" sz="800" dirty="0"/>
              <a:t>2.  This Agreement will be governed by the laws of the State of Michigan.</a:t>
            </a:r>
          </a:p>
          <a:p>
            <a:pPr lvl="1" eaLnBrk="1" hangingPunct="1">
              <a:lnSpc>
                <a:spcPct val="80000"/>
              </a:lnSpc>
            </a:pPr>
            <a:endParaRPr lang="en-US" altLang="en-US" sz="800" dirty="0"/>
          </a:p>
          <a:p>
            <a:pPr lvl="1" eaLnBrk="1" hangingPunct="1">
              <a:lnSpc>
                <a:spcPct val="80000"/>
              </a:lnSpc>
            </a:pPr>
            <a:r>
              <a:rPr lang="en-US" altLang="en-US" sz="800" b="1" dirty="0"/>
              <a:t>So What does it mean?  </a:t>
            </a:r>
            <a:r>
              <a:rPr lang="en-US" altLang="en-US" sz="800" dirty="0"/>
              <a:t>(A simple  translations of the legal jargon)</a:t>
            </a:r>
          </a:p>
          <a:p>
            <a:pPr lvl="1" eaLnBrk="1" hangingPunct="1">
              <a:lnSpc>
                <a:spcPct val="80000"/>
              </a:lnSpc>
            </a:pPr>
            <a:r>
              <a:rPr lang="en-US" altLang="en-US" sz="800" i="1" dirty="0"/>
              <a:t>May I let someone borrow or copy my licensed Bible Point presentation (even after I modified it)?</a:t>
            </a:r>
            <a:r>
              <a:rPr lang="en-US" altLang="en-US" sz="800" dirty="0"/>
              <a:t>  As long as it is within your local church, or single school, or the immediate office of a Christian organization you may.  Otherwise, please refer the person interested in borrowing to: http://www.biblepoint.com or E-mail: dennis@DrDH.net with any related questions. </a:t>
            </a:r>
          </a:p>
          <a:p>
            <a:endParaRPr lang="en-US" dirty="0"/>
          </a:p>
          <a:p>
            <a:endParaRPr lang="en-US" dirty="0"/>
          </a:p>
        </p:txBody>
      </p:sp>
      <p:sp>
        <p:nvSpPr>
          <p:cNvPr id="4" name="Slide Number Placeholder 3"/>
          <p:cNvSpPr>
            <a:spLocks noGrp="1"/>
          </p:cNvSpPr>
          <p:nvPr>
            <p:ph type="sldNum" sz="quarter" idx="10"/>
          </p:nvPr>
        </p:nvSpPr>
        <p:spPr/>
        <p:txBody>
          <a:bodyPr/>
          <a:lstStyle/>
          <a:p>
            <a:fld id="{B8D218D6-3F47-4505-BA19-32A6DF9F4182}" type="slidenum">
              <a:rPr lang="en-US" smtClean="0"/>
              <a:t>1</a:t>
            </a:fld>
            <a:endParaRPr lang="en-US"/>
          </a:p>
        </p:txBody>
      </p:sp>
    </p:spTree>
    <p:extLst>
      <p:ext uri="{BB962C8B-B14F-4D97-AF65-F5344CB8AC3E}">
        <p14:creationId xmlns:p14="http://schemas.microsoft.com/office/powerpoint/2010/main" val="22625006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Letter = FREE = https://www.pexels.com/photo/brown-paper-envelope-on-table-211290/</a:t>
            </a:r>
          </a:p>
          <a:p>
            <a:r>
              <a:rPr lang="en-US" dirty="0"/>
              <a:t>Heart = https://pixabay.com/en/photos/heart/</a:t>
            </a:r>
          </a:p>
          <a:p>
            <a:endParaRPr lang="en-US" dirty="0"/>
          </a:p>
          <a:p>
            <a:r>
              <a:rPr lang="en-US" dirty="0"/>
              <a:t>Thank</a:t>
            </a:r>
            <a:r>
              <a:rPr lang="en-US" baseline="0" dirty="0"/>
              <a:t> God His Word changes our lives.   Your lives are the living letters that this ministry is legit.  </a:t>
            </a:r>
          </a:p>
          <a:p>
            <a:endParaRPr lang="en-US" baseline="0" dirty="0"/>
          </a:p>
        </p:txBody>
      </p:sp>
      <p:sp>
        <p:nvSpPr>
          <p:cNvPr id="4" name="Slide Number Placeholder 3"/>
          <p:cNvSpPr>
            <a:spLocks noGrp="1"/>
          </p:cNvSpPr>
          <p:nvPr>
            <p:ph type="sldNum" sz="quarter" idx="10"/>
          </p:nvPr>
        </p:nvSpPr>
        <p:spPr/>
        <p:txBody>
          <a:bodyPr/>
          <a:lstStyle/>
          <a:p>
            <a:fld id="{B8D218D6-3F47-4505-BA19-32A6DF9F4182}" type="slidenum">
              <a:rPr lang="en-US" smtClean="0"/>
              <a:t>10</a:t>
            </a:fld>
            <a:endParaRPr lang="en-US"/>
          </a:p>
        </p:txBody>
      </p:sp>
    </p:spTree>
    <p:extLst>
      <p:ext uri="{BB962C8B-B14F-4D97-AF65-F5344CB8AC3E}">
        <p14:creationId xmlns:p14="http://schemas.microsoft.com/office/powerpoint/2010/main" val="6711469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Hand</a:t>
            </a:r>
            <a:r>
              <a:rPr lang="en-US" baseline="0" dirty="0"/>
              <a:t> =FREE = https://upload.wikimedia.org/wikipedia/commons/0/06/Christus_hand_detail_temple_square.jpg</a:t>
            </a:r>
          </a:p>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People read between the lines of your daily lives and they should read “Jesus.”  You are the only Bible some people read!</a:t>
            </a:r>
            <a:endParaRPr lang="en-US" dirty="0"/>
          </a:p>
          <a:p>
            <a:endParaRPr lang="en-US" dirty="0"/>
          </a:p>
        </p:txBody>
      </p:sp>
      <p:sp>
        <p:nvSpPr>
          <p:cNvPr id="4" name="Slide Number Placeholder 3"/>
          <p:cNvSpPr>
            <a:spLocks noGrp="1"/>
          </p:cNvSpPr>
          <p:nvPr>
            <p:ph type="sldNum" sz="quarter" idx="10"/>
          </p:nvPr>
        </p:nvSpPr>
        <p:spPr/>
        <p:txBody>
          <a:bodyPr/>
          <a:lstStyle/>
          <a:p>
            <a:fld id="{B8D218D6-3F47-4505-BA19-32A6DF9F4182}" type="slidenum">
              <a:rPr lang="en-US" smtClean="0"/>
              <a:t>11</a:t>
            </a:fld>
            <a:endParaRPr lang="en-US"/>
          </a:p>
        </p:txBody>
      </p:sp>
    </p:spTree>
    <p:extLst>
      <p:ext uri="{BB962C8B-B14F-4D97-AF65-F5344CB8AC3E}">
        <p14:creationId xmlns:p14="http://schemas.microsoft.com/office/powerpoint/2010/main" val="12738991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Thumb = FREE = https://pixabay.com/en/thumbs-up-thumb-hand-positive-1006172/</a:t>
            </a:r>
          </a:p>
        </p:txBody>
      </p:sp>
      <p:sp>
        <p:nvSpPr>
          <p:cNvPr id="4" name="Slide Number Placeholder 3"/>
          <p:cNvSpPr>
            <a:spLocks noGrp="1"/>
          </p:cNvSpPr>
          <p:nvPr>
            <p:ph type="sldNum" sz="quarter" idx="10"/>
          </p:nvPr>
        </p:nvSpPr>
        <p:spPr/>
        <p:txBody>
          <a:bodyPr/>
          <a:lstStyle/>
          <a:p>
            <a:fld id="{B8D218D6-3F47-4505-BA19-32A6DF9F4182}" type="slidenum">
              <a:rPr lang="en-US" smtClean="0"/>
              <a:t>12</a:t>
            </a:fld>
            <a:endParaRPr lang="en-US"/>
          </a:p>
        </p:txBody>
      </p:sp>
    </p:spTree>
    <p:extLst>
      <p:ext uri="{BB962C8B-B14F-4D97-AF65-F5344CB8AC3E}">
        <p14:creationId xmlns:p14="http://schemas.microsoft.com/office/powerpoint/2010/main" val="20004073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idea here is that we are adequate for what God has assigned us to do. </a:t>
            </a:r>
          </a:p>
          <a:p>
            <a:endParaRPr lang="en-US" dirty="0"/>
          </a:p>
          <a:p>
            <a:r>
              <a:rPr lang="en-US" dirty="0"/>
              <a:t>When He</a:t>
            </a:r>
            <a:r>
              <a:rPr lang="en-US" baseline="0" dirty="0"/>
              <a:t> called you, he equipped you.  You are and have everything, with His help, to accomplish His mission for your life.  </a:t>
            </a:r>
          </a:p>
          <a:p>
            <a:endParaRPr lang="en-US" baseline="0" dirty="0"/>
          </a:p>
          <a:p>
            <a:r>
              <a:rPr lang="en-US" baseline="0" dirty="0"/>
              <a:t>When you do –it is only because of Him!</a:t>
            </a:r>
            <a:endParaRPr lang="en-US" dirty="0"/>
          </a:p>
        </p:txBody>
      </p:sp>
      <p:sp>
        <p:nvSpPr>
          <p:cNvPr id="4" name="Slide Number Placeholder 3"/>
          <p:cNvSpPr>
            <a:spLocks noGrp="1"/>
          </p:cNvSpPr>
          <p:nvPr>
            <p:ph type="sldNum" sz="quarter" idx="10"/>
          </p:nvPr>
        </p:nvSpPr>
        <p:spPr/>
        <p:txBody>
          <a:bodyPr/>
          <a:lstStyle/>
          <a:p>
            <a:fld id="{B8D218D6-3F47-4505-BA19-32A6DF9F4182}" type="slidenum">
              <a:rPr lang="en-US" smtClean="0"/>
              <a:t>13</a:t>
            </a:fld>
            <a:endParaRPr lang="en-US"/>
          </a:p>
        </p:txBody>
      </p:sp>
    </p:spTree>
    <p:extLst>
      <p:ext uri="{BB962C8B-B14F-4D97-AF65-F5344CB8AC3E}">
        <p14:creationId xmlns:p14="http://schemas.microsoft.com/office/powerpoint/2010/main" val="37248986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Turn to your neighbor and say, “Thank God He has made us competent.” </a:t>
            </a:r>
          </a:p>
        </p:txBody>
      </p:sp>
      <p:sp>
        <p:nvSpPr>
          <p:cNvPr id="4" name="Slide Number Placeholder 3"/>
          <p:cNvSpPr>
            <a:spLocks noGrp="1"/>
          </p:cNvSpPr>
          <p:nvPr>
            <p:ph type="sldNum" sz="quarter" idx="10"/>
          </p:nvPr>
        </p:nvSpPr>
        <p:spPr/>
        <p:txBody>
          <a:bodyPr/>
          <a:lstStyle/>
          <a:p>
            <a:fld id="{B8D218D6-3F47-4505-BA19-32A6DF9F4182}" type="slidenum">
              <a:rPr lang="en-US" smtClean="0"/>
              <a:t>14</a:t>
            </a:fld>
            <a:endParaRPr lang="en-US"/>
          </a:p>
        </p:txBody>
      </p:sp>
    </p:spTree>
    <p:extLst>
      <p:ext uri="{BB962C8B-B14F-4D97-AF65-F5344CB8AC3E}">
        <p14:creationId xmlns:p14="http://schemas.microsoft.com/office/powerpoint/2010/main" val="11780241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Exodus 34:29ff</a:t>
            </a:r>
            <a:r>
              <a:rPr lang="en-US" baseline="0" dirty="0"/>
              <a:t> </a:t>
            </a:r>
          </a:p>
          <a:p>
            <a:endParaRPr lang="en-US" baseline="0" dirty="0"/>
          </a:p>
          <a:p>
            <a:pPr rtl="0"/>
            <a:r>
              <a:rPr lang="en-US" sz="1200" b="0" i="0" u="none" strike="noStrike" kern="1200" baseline="0" dirty="0">
                <a:solidFill>
                  <a:schemeClr val="tx1"/>
                </a:solidFill>
                <a:latin typeface="+mn-lt"/>
                <a:ea typeface="+mn-ea"/>
                <a:cs typeface="+mn-cs"/>
              </a:rPr>
              <a:t> </a:t>
            </a:r>
            <a:r>
              <a:rPr lang="en-US" sz="1200" b="0" i="0" u="none" strike="noStrike" kern="1200" baseline="30000" dirty="0">
                <a:solidFill>
                  <a:schemeClr val="tx1"/>
                </a:solidFill>
                <a:latin typeface="+mn-lt"/>
                <a:ea typeface="+mn-ea"/>
                <a:cs typeface="+mn-cs"/>
              </a:rPr>
              <a:t>29</a:t>
            </a:r>
            <a:r>
              <a:rPr lang="en-US" sz="1200" b="0" i="0" u="none" strike="noStrike" kern="1200" baseline="0" dirty="0">
                <a:solidFill>
                  <a:schemeClr val="tx1"/>
                </a:solidFill>
                <a:latin typeface="+mn-lt"/>
                <a:ea typeface="+mn-ea"/>
                <a:cs typeface="+mn-cs"/>
              </a:rPr>
              <a:t> When Moses came down from Mount Sinai with the two tablets of the Testimony in his hands, he was not aware that his face was radiant because he had spoken with the LORD.</a:t>
            </a:r>
          </a:p>
          <a:p>
            <a:pPr rtl="0"/>
            <a:r>
              <a:rPr lang="en-US" sz="1200" b="0" i="0" u="none" strike="noStrike" kern="1200" baseline="0" dirty="0">
                <a:solidFill>
                  <a:schemeClr val="tx1"/>
                </a:solidFill>
                <a:latin typeface="+mn-lt"/>
                <a:ea typeface="+mn-ea"/>
                <a:cs typeface="+mn-cs"/>
              </a:rPr>
              <a:t> </a:t>
            </a:r>
            <a:r>
              <a:rPr lang="en-US" sz="1200" b="0" i="0" u="none" strike="noStrike" kern="1200" baseline="30000" dirty="0">
                <a:solidFill>
                  <a:schemeClr val="tx1"/>
                </a:solidFill>
                <a:latin typeface="+mn-lt"/>
                <a:ea typeface="+mn-ea"/>
                <a:cs typeface="+mn-cs"/>
              </a:rPr>
              <a:t>30</a:t>
            </a:r>
            <a:r>
              <a:rPr lang="en-US" sz="1200" b="0" i="0" u="none" strike="noStrike" kern="1200" baseline="0" dirty="0">
                <a:solidFill>
                  <a:schemeClr val="tx1"/>
                </a:solidFill>
                <a:latin typeface="+mn-lt"/>
                <a:ea typeface="+mn-ea"/>
                <a:cs typeface="+mn-cs"/>
              </a:rPr>
              <a:t> When Aaron and all the Israelites saw Moses, his face was radiant, and they were afraid to come near him.</a:t>
            </a:r>
          </a:p>
          <a:p>
            <a:pPr rtl="0"/>
            <a:r>
              <a:rPr lang="en-US" sz="1200" b="0" i="0" u="none" strike="noStrike" kern="1200" baseline="0" dirty="0">
                <a:solidFill>
                  <a:schemeClr val="tx1"/>
                </a:solidFill>
                <a:latin typeface="+mn-lt"/>
                <a:ea typeface="+mn-ea"/>
                <a:cs typeface="+mn-cs"/>
              </a:rPr>
              <a:t> </a:t>
            </a:r>
            <a:r>
              <a:rPr lang="en-US" sz="1200" b="0" i="0" u="none" strike="noStrike" kern="1200" baseline="30000" dirty="0">
                <a:solidFill>
                  <a:schemeClr val="tx1"/>
                </a:solidFill>
                <a:latin typeface="+mn-lt"/>
                <a:ea typeface="+mn-ea"/>
                <a:cs typeface="+mn-cs"/>
              </a:rPr>
              <a:t>31</a:t>
            </a:r>
            <a:r>
              <a:rPr lang="en-US" sz="1200" b="0" i="0" u="none" strike="noStrike" kern="1200" baseline="0" dirty="0">
                <a:solidFill>
                  <a:schemeClr val="tx1"/>
                </a:solidFill>
                <a:latin typeface="+mn-lt"/>
                <a:ea typeface="+mn-ea"/>
                <a:cs typeface="+mn-cs"/>
              </a:rPr>
              <a:t> But Moses called to them; so Aaron and all the leaders of the community came back to him, and he spoke to them.</a:t>
            </a:r>
          </a:p>
          <a:p>
            <a:pPr rtl="0"/>
            <a:r>
              <a:rPr lang="en-US" sz="1200" b="0" i="0" u="none" strike="noStrike" kern="1200" baseline="0" dirty="0">
                <a:solidFill>
                  <a:schemeClr val="tx1"/>
                </a:solidFill>
                <a:latin typeface="+mn-lt"/>
                <a:ea typeface="+mn-ea"/>
                <a:cs typeface="+mn-cs"/>
              </a:rPr>
              <a:t> </a:t>
            </a:r>
            <a:r>
              <a:rPr lang="en-US" sz="1200" b="0" i="0" u="none" strike="noStrike" kern="1200" baseline="30000" dirty="0">
                <a:solidFill>
                  <a:schemeClr val="tx1"/>
                </a:solidFill>
                <a:latin typeface="+mn-lt"/>
                <a:ea typeface="+mn-ea"/>
                <a:cs typeface="+mn-cs"/>
              </a:rPr>
              <a:t>32</a:t>
            </a:r>
            <a:r>
              <a:rPr lang="en-US" sz="1200" b="0" i="0" u="none" strike="noStrike" kern="1200" baseline="0" dirty="0">
                <a:solidFill>
                  <a:schemeClr val="tx1"/>
                </a:solidFill>
                <a:latin typeface="+mn-lt"/>
                <a:ea typeface="+mn-ea"/>
                <a:cs typeface="+mn-cs"/>
              </a:rPr>
              <a:t> Afterward all the Israelites came near him, and he gave them all the commands the LORD had given him on Mount Sinai.</a:t>
            </a:r>
          </a:p>
          <a:p>
            <a:pPr rtl="0"/>
            <a:r>
              <a:rPr lang="en-US" sz="1200" b="0" i="0" u="none" strike="noStrike" kern="1200" baseline="0" dirty="0">
                <a:solidFill>
                  <a:schemeClr val="tx1"/>
                </a:solidFill>
                <a:latin typeface="+mn-lt"/>
                <a:ea typeface="+mn-ea"/>
                <a:cs typeface="+mn-cs"/>
              </a:rPr>
              <a:t> </a:t>
            </a:r>
            <a:r>
              <a:rPr lang="en-US" sz="1200" b="0" i="0" u="none" strike="noStrike" kern="1200" baseline="30000" dirty="0">
                <a:solidFill>
                  <a:schemeClr val="tx1"/>
                </a:solidFill>
                <a:latin typeface="+mn-lt"/>
                <a:ea typeface="+mn-ea"/>
                <a:cs typeface="+mn-cs"/>
              </a:rPr>
              <a:t>33</a:t>
            </a:r>
            <a:r>
              <a:rPr lang="en-US" sz="1200" b="0" i="0" u="none" strike="noStrike" kern="1200" baseline="0" dirty="0">
                <a:solidFill>
                  <a:schemeClr val="tx1"/>
                </a:solidFill>
                <a:latin typeface="+mn-lt"/>
                <a:ea typeface="+mn-ea"/>
                <a:cs typeface="+mn-cs"/>
              </a:rPr>
              <a:t> When Moses finished speaking to them, he put a veil over his face.</a:t>
            </a:r>
          </a:p>
          <a:p>
            <a:pPr rtl="0"/>
            <a:r>
              <a:rPr lang="en-US" sz="1200" b="0" i="0" u="none" strike="noStrike" kern="1200" baseline="0" dirty="0">
                <a:solidFill>
                  <a:schemeClr val="tx1"/>
                </a:solidFill>
                <a:latin typeface="+mn-lt"/>
                <a:ea typeface="+mn-ea"/>
                <a:cs typeface="+mn-cs"/>
              </a:rPr>
              <a:t> </a:t>
            </a:r>
            <a:r>
              <a:rPr lang="en-US" sz="1200" b="0" i="0" u="none" strike="noStrike" kern="1200" baseline="30000" dirty="0">
                <a:solidFill>
                  <a:schemeClr val="tx1"/>
                </a:solidFill>
                <a:latin typeface="+mn-lt"/>
                <a:ea typeface="+mn-ea"/>
                <a:cs typeface="+mn-cs"/>
              </a:rPr>
              <a:t>34</a:t>
            </a:r>
            <a:r>
              <a:rPr lang="en-US" sz="1200" b="0" i="0" u="none" strike="noStrike" kern="1200" baseline="0" dirty="0">
                <a:solidFill>
                  <a:schemeClr val="tx1"/>
                </a:solidFill>
                <a:latin typeface="+mn-lt"/>
                <a:ea typeface="+mn-ea"/>
                <a:cs typeface="+mn-cs"/>
              </a:rPr>
              <a:t> But whenever he entered the LORD's presence to speak with him, he removed the veil until he came out. And when he came out and told the Israelites what he had been commanded,</a:t>
            </a:r>
          </a:p>
          <a:p>
            <a:pPr rtl="0"/>
            <a:r>
              <a:rPr lang="en-US" sz="1200" b="0" i="0" u="none" strike="noStrike" kern="1200" baseline="0" dirty="0">
                <a:solidFill>
                  <a:schemeClr val="tx1"/>
                </a:solidFill>
                <a:latin typeface="+mn-lt"/>
                <a:ea typeface="+mn-ea"/>
                <a:cs typeface="+mn-cs"/>
              </a:rPr>
              <a:t> </a:t>
            </a:r>
            <a:r>
              <a:rPr lang="en-US" sz="1200" b="0" i="0" u="none" strike="noStrike" kern="1200" baseline="30000" dirty="0">
                <a:solidFill>
                  <a:schemeClr val="tx1"/>
                </a:solidFill>
                <a:latin typeface="+mn-lt"/>
                <a:ea typeface="+mn-ea"/>
                <a:cs typeface="+mn-cs"/>
              </a:rPr>
              <a:t>35</a:t>
            </a:r>
            <a:r>
              <a:rPr lang="en-US" sz="1200" b="0" i="0" u="none" strike="noStrike" kern="1200" baseline="0" dirty="0">
                <a:solidFill>
                  <a:schemeClr val="tx1"/>
                </a:solidFill>
                <a:latin typeface="+mn-lt"/>
                <a:ea typeface="+mn-ea"/>
                <a:cs typeface="+mn-cs"/>
              </a:rPr>
              <a:t> they saw that his face was radiant. Then Moses would put the veil back over his face until he went in to speak with the LORD. (Exo 34:29-35 NIV)</a:t>
            </a:r>
            <a:endParaRPr lang="en-US" dirty="0"/>
          </a:p>
        </p:txBody>
      </p:sp>
      <p:sp>
        <p:nvSpPr>
          <p:cNvPr id="4" name="Slide Number Placeholder 3"/>
          <p:cNvSpPr>
            <a:spLocks noGrp="1"/>
          </p:cNvSpPr>
          <p:nvPr>
            <p:ph type="sldNum" sz="quarter" idx="10"/>
          </p:nvPr>
        </p:nvSpPr>
        <p:spPr/>
        <p:txBody>
          <a:bodyPr/>
          <a:lstStyle/>
          <a:p>
            <a:fld id="{B8D218D6-3F47-4505-BA19-32A6DF9F4182}" type="slidenum">
              <a:rPr lang="en-US" smtClean="0"/>
              <a:t>15</a:t>
            </a:fld>
            <a:endParaRPr lang="en-US"/>
          </a:p>
        </p:txBody>
      </p:sp>
    </p:spTree>
    <p:extLst>
      <p:ext uri="{BB962C8B-B14F-4D97-AF65-F5344CB8AC3E}">
        <p14:creationId xmlns:p14="http://schemas.microsoft.com/office/powerpoint/2010/main" val="18075965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Moses = FREE = https://upload.wikimedia.org/wikipedia/commons/0/0f/%27Moses%27_by_Michelangelo_JBU140.jpg</a:t>
            </a:r>
          </a:p>
          <a:p>
            <a:endParaRPr lang="en-US" dirty="0"/>
          </a:p>
          <a:p>
            <a:r>
              <a:rPr lang="en-US" dirty="0"/>
              <a:t>Dove = FREE = https://pixabay.com/en/white-dove-nature-bird-animals-1712770/</a:t>
            </a:r>
          </a:p>
          <a:p>
            <a:endParaRPr lang="en-US" dirty="0"/>
          </a:p>
          <a:p>
            <a:endParaRPr lang="en-US" dirty="0"/>
          </a:p>
          <a:p>
            <a:r>
              <a:rPr lang="en-US" dirty="0"/>
              <a:t>Paul</a:t>
            </a:r>
            <a:r>
              <a:rPr lang="en-US" baseline="0" dirty="0"/>
              <a:t> is arguing from the lesser to the greater.  If the lesser, the law had glory, then the greater, the Spirit, has more glory! </a:t>
            </a:r>
          </a:p>
          <a:p>
            <a:endParaRPr lang="en-US" baseline="0" dirty="0"/>
          </a:p>
          <a:p>
            <a:r>
              <a:rPr lang="en-US" baseline="0" dirty="0"/>
              <a:t>Thank God we have the surpassing glory of God in the gospel of the Lord Jesus Christ.  </a:t>
            </a:r>
            <a:endParaRPr lang="en-US" dirty="0"/>
          </a:p>
        </p:txBody>
      </p:sp>
      <p:sp>
        <p:nvSpPr>
          <p:cNvPr id="4" name="Slide Number Placeholder 3"/>
          <p:cNvSpPr>
            <a:spLocks noGrp="1"/>
          </p:cNvSpPr>
          <p:nvPr>
            <p:ph type="sldNum" sz="quarter" idx="10"/>
          </p:nvPr>
        </p:nvSpPr>
        <p:spPr/>
        <p:txBody>
          <a:bodyPr/>
          <a:lstStyle/>
          <a:p>
            <a:fld id="{B8D218D6-3F47-4505-BA19-32A6DF9F4182}" type="slidenum">
              <a:rPr lang="en-US" smtClean="0"/>
              <a:t>16</a:t>
            </a:fld>
            <a:endParaRPr lang="en-US"/>
          </a:p>
        </p:txBody>
      </p:sp>
    </p:spTree>
    <p:extLst>
      <p:ext uri="{BB962C8B-B14F-4D97-AF65-F5344CB8AC3E}">
        <p14:creationId xmlns:p14="http://schemas.microsoft.com/office/powerpoint/2010/main" val="39694021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Electric chair = FREE = https://upload.wikimedia.org/wikipedia/commons/9/92/RedHatsExecutionChamber.jpg</a:t>
            </a:r>
          </a:p>
          <a:p>
            <a:endParaRPr lang="en-US" dirty="0"/>
          </a:p>
          <a:p>
            <a:r>
              <a:rPr lang="en-US" dirty="0"/>
              <a:t>Still arguing from the lesser to the greater:  If that which kills</a:t>
            </a:r>
            <a:r>
              <a:rPr lang="en-US" baseline="0" dirty="0"/>
              <a:t> us (the lesser) is glorious—then </a:t>
            </a:r>
            <a:endParaRPr lang="en-US" dirty="0"/>
          </a:p>
        </p:txBody>
      </p:sp>
      <p:sp>
        <p:nvSpPr>
          <p:cNvPr id="4" name="Slide Number Placeholder 3"/>
          <p:cNvSpPr>
            <a:spLocks noGrp="1"/>
          </p:cNvSpPr>
          <p:nvPr>
            <p:ph type="sldNum" sz="quarter" idx="10"/>
          </p:nvPr>
        </p:nvSpPr>
        <p:spPr/>
        <p:txBody>
          <a:bodyPr/>
          <a:lstStyle/>
          <a:p>
            <a:fld id="{B8D218D6-3F47-4505-BA19-32A6DF9F4182}" type="slidenum">
              <a:rPr lang="en-US" smtClean="0"/>
              <a:t>17</a:t>
            </a:fld>
            <a:endParaRPr lang="en-US"/>
          </a:p>
        </p:txBody>
      </p:sp>
    </p:spTree>
    <p:extLst>
      <p:ext uri="{BB962C8B-B14F-4D97-AF65-F5344CB8AC3E}">
        <p14:creationId xmlns:p14="http://schemas.microsoft.com/office/powerpoint/2010/main" val="7267193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Cross = FREE = https://www.flickr.com/photos/blmurch/3434523441</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Still arguing from the lesser to the greater:  If that which kills</a:t>
            </a:r>
            <a:r>
              <a:rPr lang="en-US" baseline="0" dirty="0"/>
              <a:t> us (the lesser) is glorious—then how much ore glorious is the gospel that brings righteousness and life. </a:t>
            </a:r>
            <a:endParaRPr lang="en-US" dirty="0"/>
          </a:p>
          <a:p>
            <a:endParaRPr lang="en-US" dirty="0"/>
          </a:p>
        </p:txBody>
      </p:sp>
      <p:sp>
        <p:nvSpPr>
          <p:cNvPr id="4" name="Slide Number Placeholder 3"/>
          <p:cNvSpPr>
            <a:spLocks noGrp="1"/>
          </p:cNvSpPr>
          <p:nvPr>
            <p:ph type="sldNum" sz="quarter" idx="10"/>
          </p:nvPr>
        </p:nvSpPr>
        <p:spPr/>
        <p:txBody>
          <a:bodyPr/>
          <a:lstStyle/>
          <a:p>
            <a:fld id="{B8D218D6-3F47-4505-BA19-32A6DF9F4182}" type="slidenum">
              <a:rPr lang="en-US" smtClean="0"/>
              <a:t>18</a:t>
            </a:fld>
            <a:endParaRPr lang="en-US"/>
          </a:p>
        </p:txBody>
      </p:sp>
    </p:spTree>
    <p:extLst>
      <p:ext uri="{BB962C8B-B14F-4D97-AF65-F5344CB8AC3E}">
        <p14:creationId xmlns:p14="http://schemas.microsoft.com/office/powerpoint/2010/main" val="18919407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Here’s the point:</a:t>
            </a:r>
            <a:r>
              <a:rPr lang="en-US" baseline="0" dirty="0"/>
              <a:t>  He is arguing from the lesser to the greater—what was glorious in the past – has been surpassed.</a:t>
            </a:r>
            <a:endParaRPr lang="en-US" dirty="0"/>
          </a:p>
        </p:txBody>
      </p:sp>
      <p:sp>
        <p:nvSpPr>
          <p:cNvPr id="4" name="Slide Number Placeholder 3"/>
          <p:cNvSpPr>
            <a:spLocks noGrp="1"/>
          </p:cNvSpPr>
          <p:nvPr>
            <p:ph type="sldNum" sz="quarter" idx="10"/>
          </p:nvPr>
        </p:nvSpPr>
        <p:spPr/>
        <p:txBody>
          <a:bodyPr/>
          <a:lstStyle/>
          <a:p>
            <a:fld id="{B8D218D6-3F47-4505-BA19-32A6DF9F4182}" type="slidenum">
              <a:rPr lang="en-US" smtClean="0"/>
              <a:t>19</a:t>
            </a:fld>
            <a:endParaRPr lang="en-US"/>
          </a:p>
        </p:txBody>
      </p:sp>
    </p:spTree>
    <p:extLst>
      <p:ext uri="{BB962C8B-B14F-4D97-AF65-F5344CB8AC3E}">
        <p14:creationId xmlns:p14="http://schemas.microsoft.com/office/powerpoint/2010/main" val="6712412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Background= https://pixabay.com/en/leaves-autumn-fall-colorful-yellow-57427/</a:t>
            </a:r>
          </a:p>
        </p:txBody>
      </p:sp>
      <p:sp>
        <p:nvSpPr>
          <p:cNvPr id="4" name="Slide Number Placeholder 3"/>
          <p:cNvSpPr>
            <a:spLocks noGrp="1"/>
          </p:cNvSpPr>
          <p:nvPr>
            <p:ph type="sldNum" sz="quarter" idx="10"/>
          </p:nvPr>
        </p:nvSpPr>
        <p:spPr/>
        <p:txBody>
          <a:bodyPr/>
          <a:lstStyle/>
          <a:p>
            <a:fld id="{B8D218D6-3F47-4505-BA19-32A6DF9F4182}" type="slidenum">
              <a:rPr lang="en-US" smtClean="0"/>
              <a:t>2</a:t>
            </a:fld>
            <a:endParaRPr lang="en-US"/>
          </a:p>
        </p:txBody>
      </p:sp>
    </p:spTree>
    <p:extLst>
      <p:ext uri="{BB962C8B-B14F-4D97-AF65-F5344CB8AC3E}">
        <p14:creationId xmlns:p14="http://schemas.microsoft.com/office/powerpoint/2010/main" val="272063436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glory</a:t>
            </a:r>
            <a:r>
              <a:rPr lang="en-US" baseline="0" dirty="0"/>
              <a:t> that came with Moses meeting face to face with God to receive the ten commandments was a fading away glory—to be surpassed by Jesus. </a:t>
            </a:r>
            <a:endParaRPr lang="en-US" dirty="0"/>
          </a:p>
        </p:txBody>
      </p:sp>
      <p:sp>
        <p:nvSpPr>
          <p:cNvPr id="4" name="Slide Number Placeholder 3"/>
          <p:cNvSpPr>
            <a:spLocks noGrp="1"/>
          </p:cNvSpPr>
          <p:nvPr>
            <p:ph type="sldNum" sz="quarter" idx="10"/>
          </p:nvPr>
        </p:nvSpPr>
        <p:spPr/>
        <p:txBody>
          <a:bodyPr/>
          <a:lstStyle/>
          <a:p>
            <a:fld id="{B8D218D6-3F47-4505-BA19-32A6DF9F4182}" type="slidenum">
              <a:rPr lang="en-US" smtClean="0"/>
              <a:t>21</a:t>
            </a:fld>
            <a:endParaRPr lang="en-US"/>
          </a:p>
        </p:txBody>
      </p:sp>
    </p:spTree>
    <p:extLst>
      <p:ext uri="{BB962C8B-B14F-4D97-AF65-F5344CB8AC3E}">
        <p14:creationId xmlns:p14="http://schemas.microsoft.com/office/powerpoint/2010/main" val="2154252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glory of the Gospel</a:t>
            </a:r>
            <a:r>
              <a:rPr lang="en-US" baseline="0" dirty="0"/>
              <a:t> is Jesus Christ—who lives forever.   </a:t>
            </a:r>
          </a:p>
          <a:p>
            <a:endParaRPr lang="en-US" baseline="0" dirty="0"/>
          </a:p>
          <a:p>
            <a:r>
              <a:rPr lang="en-US" baseline="0" dirty="0"/>
              <a:t>Turn to your neighbor and say “Thank God for Jesus!”</a:t>
            </a:r>
            <a:endParaRPr lang="en-US" dirty="0"/>
          </a:p>
        </p:txBody>
      </p:sp>
      <p:sp>
        <p:nvSpPr>
          <p:cNvPr id="4" name="Slide Number Placeholder 3"/>
          <p:cNvSpPr>
            <a:spLocks noGrp="1"/>
          </p:cNvSpPr>
          <p:nvPr>
            <p:ph type="sldNum" sz="quarter" idx="10"/>
          </p:nvPr>
        </p:nvSpPr>
        <p:spPr/>
        <p:txBody>
          <a:bodyPr/>
          <a:lstStyle/>
          <a:p>
            <a:fld id="{B8D218D6-3F47-4505-BA19-32A6DF9F4182}" type="slidenum">
              <a:rPr lang="en-US" smtClean="0"/>
              <a:t>22</a:t>
            </a:fld>
            <a:endParaRPr lang="en-US"/>
          </a:p>
        </p:txBody>
      </p:sp>
    </p:spTree>
    <p:extLst>
      <p:ext uri="{BB962C8B-B14F-4D97-AF65-F5344CB8AC3E}">
        <p14:creationId xmlns:p14="http://schemas.microsoft.com/office/powerpoint/2010/main" val="419316343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Hope is not “wishful </a:t>
            </a:r>
            <a:r>
              <a:rPr lang="en-US" baseline="0" dirty="0"/>
              <a:t> thinking.”  ex:  I hope to get a Cadillac for Christmas....</a:t>
            </a:r>
          </a:p>
          <a:p>
            <a:endParaRPr lang="en-US" baseline="0" dirty="0"/>
          </a:p>
          <a:p>
            <a:r>
              <a:rPr lang="en-US" baseline="0" dirty="0"/>
              <a:t>Hope is a confident assertion in a reality.  Ex:  I hope to get to church because I have a Chevy ...</a:t>
            </a:r>
            <a:endParaRPr lang="en-US" dirty="0"/>
          </a:p>
        </p:txBody>
      </p:sp>
      <p:sp>
        <p:nvSpPr>
          <p:cNvPr id="4" name="Slide Number Placeholder 3"/>
          <p:cNvSpPr>
            <a:spLocks noGrp="1"/>
          </p:cNvSpPr>
          <p:nvPr>
            <p:ph type="sldNum" sz="quarter" idx="10"/>
          </p:nvPr>
        </p:nvSpPr>
        <p:spPr/>
        <p:txBody>
          <a:bodyPr/>
          <a:lstStyle/>
          <a:p>
            <a:fld id="{B8D218D6-3F47-4505-BA19-32A6DF9F4182}" type="slidenum">
              <a:rPr lang="en-US" smtClean="0"/>
              <a:t>23</a:t>
            </a:fld>
            <a:endParaRPr lang="en-US"/>
          </a:p>
        </p:txBody>
      </p:sp>
    </p:spTree>
    <p:extLst>
      <p:ext uri="{BB962C8B-B14F-4D97-AF65-F5344CB8AC3E}">
        <p14:creationId xmlns:p14="http://schemas.microsoft.com/office/powerpoint/2010/main" val="20668341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My own shot – Rome – Arch of Titus</a:t>
            </a:r>
          </a:p>
          <a:p>
            <a:endParaRPr lang="en-US" dirty="0"/>
          </a:p>
          <a:p>
            <a:r>
              <a:rPr lang="en-US" dirty="0"/>
              <a:t>Turn</a:t>
            </a:r>
            <a:r>
              <a:rPr lang="en-US" baseline="0" dirty="0"/>
              <a:t> to your neighbor right now and say, “Thank God we are on the winning side!”</a:t>
            </a:r>
            <a:endParaRPr lang="en-US" dirty="0"/>
          </a:p>
        </p:txBody>
      </p:sp>
      <p:sp>
        <p:nvSpPr>
          <p:cNvPr id="4" name="Slide Number Placeholder 3"/>
          <p:cNvSpPr>
            <a:spLocks noGrp="1"/>
          </p:cNvSpPr>
          <p:nvPr>
            <p:ph type="sldNum" sz="quarter" idx="10"/>
          </p:nvPr>
        </p:nvSpPr>
        <p:spPr/>
        <p:txBody>
          <a:bodyPr/>
          <a:lstStyle/>
          <a:p>
            <a:fld id="{B8D218D6-3F47-4505-BA19-32A6DF9F4182}" type="slidenum">
              <a:rPr lang="en-US" smtClean="0"/>
              <a:t>3</a:t>
            </a:fld>
            <a:endParaRPr lang="en-US"/>
          </a:p>
        </p:txBody>
      </p:sp>
    </p:spTree>
    <p:extLst>
      <p:ext uri="{BB962C8B-B14F-4D97-AF65-F5344CB8AC3E}">
        <p14:creationId xmlns:p14="http://schemas.microsoft.com/office/powerpoint/2010/main" val="41510213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https://upload.wikimedia.org/wikipedia/commons/3/32/Incense_burner_Met_1976.102.jpg</a:t>
            </a:r>
          </a:p>
          <a:p>
            <a:endParaRPr lang="en-US" dirty="0"/>
          </a:p>
          <a:p>
            <a:endParaRPr lang="en-US" dirty="0"/>
          </a:p>
        </p:txBody>
      </p:sp>
      <p:sp>
        <p:nvSpPr>
          <p:cNvPr id="4" name="Slide Number Placeholder 3"/>
          <p:cNvSpPr>
            <a:spLocks noGrp="1"/>
          </p:cNvSpPr>
          <p:nvPr>
            <p:ph type="sldNum" sz="quarter" idx="10"/>
          </p:nvPr>
        </p:nvSpPr>
        <p:spPr/>
        <p:txBody>
          <a:bodyPr/>
          <a:lstStyle/>
          <a:p>
            <a:fld id="{B8D218D6-3F47-4505-BA19-32A6DF9F4182}" type="slidenum">
              <a:rPr lang="en-US" smtClean="0"/>
              <a:t>4</a:t>
            </a:fld>
            <a:endParaRPr lang="en-US"/>
          </a:p>
        </p:txBody>
      </p:sp>
    </p:spTree>
    <p:extLst>
      <p:ext uri="{BB962C8B-B14F-4D97-AF65-F5344CB8AC3E}">
        <p14:creationId xmlns:p14="http://schemas.microsoft.com/office/powerpoint/2010/main" val="35520409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RIP = FREE = https://pxhere.com/en/photo/545374</a:t>
            </a:r>
          </a:p>
        </p:txBody>
      </p:sp>
      <p:sp>
        <p:nvSpPr>
          <p:cNvPr id="4" name="Slide Number Placeholder 3"/>
          <p:cNvSpPr>
            <a:spLocks noGrp="1"/>
          </p:cNvSpPr>
          <p:nvPr>
            <p:ph type="sldNum" sz="quarter" idx="10"/>
          </p:nvPr>
        </p:nvSpPr>
        <p:spPr/>
        <p:txBody>
          <a:bodyPr/>
          <a:lstStyle/>
          <a:p>
            <a:fld id="{B8D218D6-3F47-4505-BA19-32A6DF9F4182}" type="slidenum">
              <a:rPr lang="en-US" smtClean="0"/>
              <a:t>5</a:t>
            </a:fld>
            <a:endParaRPr lang="en-US"/>
          </a:p>
        </p:txBody>
      </p:sp>
    </p:spTree>
    <p:extLst>
      <p:ext uri="{BB962C8B-B14F-4D97-AF65-F5344CB8AC3E}">
        <p14:creationId xmlns:p14="http://schemas.microsoft.com/office/powerpoint/2010/main" val="19876896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https://pixabay.com/en/newborn-baby-infant-sleep-child-2186599/</a:t>
            </a:r>
          </a:p>
          <a:p>
            <a:endParaRPr lang="en-US" dirty="0"/>
          </a:p>
          <a:p>
            <a:r>
              <a:rPr lang="en-US" dirty="0"/>
              <a:t>Thank</a:t>
            </a:r>
            <a:r>
              <a:rPr lang="en-US" baseline="0" dirty="0"/>
              <a:t> God our lives matter—our lives are a matter of life and death – we have something to live for!</a:t>
            </a:r>
            <a:endParaRPr lang="en-US" dirty="0"/>
          </a:p>
        </p:txBody>
      </p:sp>
      <p:sp>
        <p:nvSpPr>
          <p:cNvPr id="4" name="Slide Number Placeholder 3"/>
          <p:cNvSpPr>
            <a:spLocks noGrp="1"/>
          </p:cNvSpPr>
          <p:nvPr>
            <p:ph type="sldNum" sz="quarter" idx="10"/>
          </p:nvPr>
        </p:nvSpPr>
        <p:spPr/>
        <p:txBody>
          <a:bodyPr/>
          <a:lstStyle/>
          <a:p>
            <a:fld id="{B8D218D6-3F47-4505-BA19-32A6DF9F4182}" type="slidenum">
              <a:rPr lang="en-US" smtClean="0"/>
              <a:t>6</a:t>
            </a:fld>
            <a:endParaRPr lang="en-US"/>
          </a:p>
        </p:txBody>
      </p:sp>
    </p:spTree>
    <p:extLst>
      <p:ext uri="{BB962C8B-B14F-4D97-AF65-F5344CB8AC3E}">
        <p14:creationId xmlns:p14="http://schemas.microsoft.com/office/powerpoint/2010/main" val="26485865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can be a little intimidating. </a:t>
            </a:r>
          </a:p>
        </p:txBody>
      </p:sp>
      <p:sp>
        <p:nvSpPr>
          <p:cNvPr id="4" name="Slide Number Placeholder 3"/>
          <p:cNvSpPr>
            <a:spLocks noGrp="1"/>
          </p:cNvSpPr>
          <p:nvPr>
            <p:ph type="sldNum" sz="quarter" idx="10"/>
          </p:nvPr>
        </p:nvSpPr>
        <p:spPr/>
        <p:txBody>
          <a:bodyPr/>
          <a:lstStyle/>
          <a:p>
            <a:fld id="{B8D218D6-3F47-4505-BA19-32A6DF9F4182}" type="slidenum">
              <a:rPr lang="en-US" smtClean="0"/>
              <a:t>7</a:t>
            </a:fld>
            <a:endParaRPr lang="en-US"/>
          </a:p>
        </p:txBody>
      </p:sp>
    </p:spTree>
    <p:extLst>
      <p:ext uri="{BB962C8B-B14F-4D97-AF65-F5344CB8AC3E}">
        <p14:creationId xmlns:p14="http://schemas.microsoft.com/office/powerpoint/2010/main" val="8374761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Money = https://pixabay.com/en/background-currency-cash-banknote-2152608/</a:t>
            </a:r>
          </a:p>
          <a:p>
            <a:endParaRPr lang="en-US" dirty="0"/>
          </a:p>
        </p:txBody>
      </p:sp>
      <p:sp>
        <p:nvSpPr>
          <p:cNvPr id="4" name="Slide Number Placeholder 3"/>
          <p:cNvSpPr>
            <a:spLocks noGrp="1"/>
          </p:cNvSpPr>
          <p:nvPr>
            <p:ph type="sldNum" sz="quarter" idx="10"/>
          </p:nvPr>
        </p:nvSpPr>
        <p:spPr/>
        <p:txBody>
          <a:bodyPr/>
          <a:lstStyle/>
          <a:p>
            <a:fld id="{B8D218D6-3F47-4505-BA19-32A6DF9F4182}" type="slidenum">
              <a:rPr lang="en-US" smtClean="0"/>
              <a:t>8</a:t>
            </a:fld>
            <a:endParaRPr lang="en-US"/>
          </a:p>
        </p:txBody>
      </p:sp>
    </p:spTree>
    <p:extLst>
      <p:ext uri="{BB962C8B-B14F-4D97-AF65-F5344CB8AC3E}">
        <p14:creationId xmlns:p14="http://schemas.microsoft.com/office/powerpoint/2010/main" val="24772575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Money = https://pixabay.com/en/background-currency-cash-banknote-2152608/</a:t>
            </a:r>
          </a:p>
          <a:p>
            <a:endParaRPr lang="en-US" dirty="0"/>
          </a:p>
          <a:p>
            <a:r>
              <a:rPr lang="en-US" dirty="0"/>
              <a:t>No</a:t>
            </a:r>
            <a:r>
              <a:rPr lang="en-US" baseline="0" dirty="0"/>
              <a:t> Additives = FREE =</a:t>
            </a:r>
            <a:r>
              <a:rPr lang="en-US" dirty="0"/>
              <a:t>https://www.flickr.com/photos/fdaphotos/26909593506/sizes/m/</a:t>
            </a:r>
          </a:p>
          <a:p>
            <a:endParaRPr lang="en-US" dirty="0"/>
          </a:p>
          <a:p>
            <a:r>
              <a:rPr lang="en-US" dirty="0"/>
              <a:t>“Sincerely” = “unadulterated motives” </a:t>
            </a:r>
            <a:r>
              <a:rPr lang="en-US" dirty="0" err="1"/>
              <a:t>Louw</a:t>
            </a:r>
            <a:r>
              <a:rPr lang="en-US" baseline="0" dirty="0"/>
              <a:t> &amp; Nida p. 747 </a:t>
            </a:r>
          </a:p>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Thank God we are a part of a</a:t>
            </a:r>
            <a:r>
              <a:rPr lang="en-US" baseline="0" dirty="0"/>
              <a:t> Bible believing Church—we’re the real deal.  Jesus is building His church here at Bethany.  </a:t>
            </a:r>
            <a:endParaRPr lang="en-US" dirty="0"/>
          </a:p>
          <a:p>
            <a:endParaRPr lang="en-US" dirty="0"/>
          </a:p>
        </p:txBody>
      </p:sp>
      <p:sp>
        <p:nvSpPr>
          <p:cNvPr id="4" name="Slide Number Placeholder 3"/>
          <p:cNvSpPr>
            <a:spLocks noGrp="1"/>
          </p:cNvSpPr>
          <p:nvPr>
            <p:ph type="sldNum" sz="quarter" idx="10"/>
          </p:nvPr>
        </p:nvSpPr>
        <p:spPr/>
        <p:txBody>
          <a:bodyPr/>
          <a:lstStyle/>
          <a:p>
            <a:fld id="{B8D218D6-3F47-4505-BA19-32A6DF9F4182}" type="slidenum">
              <a:rPr lang="en-US" smtClean="0"/>
              <a:t>9</a:t>
            </a:fld>
            <a:endParaRPr lang="en-US"/>
          </a:p>
        </p:txBody>
      </p:sp>
    </p:spTree>
    <p:extLst>
      <p:ext uri="{BB962C8B-B14F-4D97-AF65-F5344CB8AC3E}">
        <p14:creationId xmlns:p14="http://schemas.microsoft.com/office/powerpoint/2010/main" val="2527590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3688C0B6-483B-4868-BF1D-E82F782E5491}" type="datetimeFigureOut">
              <a:rPr lang="en-US" smtClean="0"/>
              <a:t>6/25/2021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2C1C75-D9C5-4691-AA7B-EB82DBCE687A}" type="slidenum">
              <a:rPr lang="en-US" smtClean="0"/>
              <a:t>‹#›</a:t>
            </a:fld>
            <a:endParaRPr lang="en-US"/>
          </a:p>
        </p:txBody>
      </p:sp>
    </p:spTree>
    <p:extLst>
      <p:ext uri="{BB962C8B-B14F-4D97-AF65-F5344CB8AC3E}">
        <p14:creationId xmlns:p14="http://schemas.microsoft.com/office/powerpoint/2010/main" val="38224428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688C0B6-483B-4868-BF1D-E82F782E5491}" type="datetimeFigureOut">
              <a:rPr lang="en-US" smtClean="0"/>
              <a:t>6/25/2021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2C1C75-D9C5-4691-AA7B-EB82DBCE687A}" type="slidenum">
              <a:rPr lang="en-US" smtClean="0"/>
              <a:t>‹#›</a:t>
            </a:fld>
            <a:endParaRPr lang="en-US"/>
          </a:p>
        </p:txBody>
      </p:sp>
    </p:spTree>
    <p:extLst>
      <p:ext uri="{BB962C8B-B14F-4D97-AF65-F5344CB8AC3E}">
        <p14:creationId xmlns:p14="http://schemas.microsoft.com/office/powerpoint/2010/main" val="3789374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688C0B6-483B-4868-BF1D-E82F782E5491}" type="datetimeFigureOut">
              <a:rPr lang="en-US" smtClean="0"/>
              <a:t>6/25/2021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2C1C75-D9C5-4691-AA7B-EB82DBCE687A}" type="slidenum">
              <a:rPr lang="en-US" smtClean="0"/>
              <a:t>‹#›</a:t>
            </a:fld>
            <a:endParaRPr lang="en-US"/>
          </a:p>
        </p:txBody>
      </p:sp>
    </p:spTree>
    <p:extLst>
      <p:ext uri="{BB962C8B-B14F-4D97-AF65-F5344CB8AC3E}">
        <p14:creationId xmlns:p14="http://schemas.microsoft.com/office/powerpoint/2010/main" val="21304019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7274" y="365125"/>
            <a:ext cx="11435379" cy="1205491"/>
          </a:xfrm>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688C0B6-483B-4868-BF1D-E82F782E5491}" type="datetimeFigureOut">
              <a:rPr lang="en-US" smtClean="0"/>
              <a:t>6/25/2021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2C1C75-D9C5-4691-AA7B-EB82DBCE687A}" type="slidenum">
              <a:rPr lang="en-US" smtClean="0"/>
              <a:t>‹#›</a:t>
            </a:fld>
            <a:endParaRPr lang="en-US"/>
          </a:p>
        </p:txBody>
      </p:sp>
    </p:spTree>
    <p:extLst>
      <p:ext uri="{BB962C8B-B14F-4D97-AF65-F5344CB8AC3E}">
        <p14:creationId xmlns:p14="http://schemas.microsoft.com/office/powerpoint/2010/main" val="27742943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688C0B6-483B-4868-BF1D-E82F782E5491}" type="datetimeFigureOut">
              <a:rPr lang="en-US" smtClean="0"/>
              <a:t>6/25/2021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2C1C75-D9C5-4691-AA7B-EB82DBCE687A}" type="slidenum">
              <a:rPr lang="en-US" smtClean="0"/>
              <a:t>‹#›</a:t>
            </a:fld>
            <a:endParaRPr lang="en-US"/>
          </a:p>
        </p:txBody>
      </p:sp>
    </p:spTree>
    <p:extLst>
      <p:ext uri="{BB962C8B-B14F-4D97-AF65-F5344CB8AC3E}">
        <p14:creationId xmlns:p14="http://schemas.microsoft.com/office/powerpoint/2010/main" val="24461411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688C0B6-483B-4868-BF1D-E82F782E5491}" type="datetimeFigureOut">
              <a:rPr lang="en-US" smtClean="0"/>
              <a:t>6/25/2021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E2C1C75-D9C5-4691-AA7B-EB82DBCE687A}" type="slidenum">
              <a:rPr lang="en-US" smtClean="0"/>
              <a:t>‹#›</a:t>
            </a:fld>
            <a:endParaRPr lang="en-US"/>
          </a:p>
        </p:txBody>
      </p:sp>
    </p:spTree>
    <p:extLst>
      <p:ext uri="{BB962C8B-B14F-4D97-AF65-F5344CB8AC3E}">
        <p14:creationId xmlns:p14="http://schemas.microsoft.com/office/powerpoint/2010/main" val="25765766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688C0B6-483B-4868-BF1D-E82F782E5491}" type="datetimeFigureOut">
              <a:rPr lang="en-US" smtClean="0"/>
              <a:t>6/25/2021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E2C1C75-D9C5-4691-AA7B-EB82DBCE687A}" type="slidenum">
              <a:rPr lang="en-US" smtClean="0"/>
              <a:t>‹#›</a:t>
            </a:fld>
            <a:endParaRPr lang="en-US"/>
          </a:p>
        </p:txBody>
      </p:sp>
    </p:spTree>
    <p:extLst>
      <p:ext uri="{BB962C8B-B14F-4D97-AF65-F5344CB8AC3E}">
        <p14:creationId xmlns:p14="http://schemas.microsoft.com/office/powerpoint/2010/main" val="7186675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688C0B6-483B-4868-BF1D-E82F782E5491}" type="datetimeFigureOut">
              <a:rPr lang="en-US" smtClean="0"/>
              <a:t>6/25/2021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E2C1C75-D9C5-4691-AA7B-EB82DBCE687A}" type="slidenum">
              <a:rPr lang="en-US" smtClean="0"/>
              <a:t>‹#›</a:t>
            </a:fld>
            <a:endParaRPr lang="en-US"/>
          </a:p>
        </p:txBody>
      </p:sp>
    </p:spTree>
    <p:extLst>
      <p:ext uri="{BB962C8B-B14F-4D97-AF65-F5344CB8AC3E}">
        <p14:creationId xmlns:p14="http://schemas.microsoft.com/office/powerpoint/2010/main" val="29462572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688C0B6-483B-4868-BF1D-E82F782E5491}" type="datetimeFigureOut">
              <a:rPr lang="en-US" smtClean="0"/>
              <a:t>6/25/2021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E2C1C75-D9C5-4691-AA7B-EB82DBCE687A}" type="slidenum">
              <a:rPr lang="en-US" smtClean="0"/>
              <a:t>‹#›</a:t>
            </a:fld>
            <a:endParaRPr lang="en-US"/>
          </a:p>
        </p:txBody>
      </p:sp>
    </p:spTree>
    <p:extLst>
      <p:ext uri="{BB962C8B-B14F-4D97-AF65-F5344CB8AC3E}">
        <p14:creationId xmlns:p14="http://schemas.microsoft.com/office/powerpoint/2010/main" val="10100890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688C0B6-483B-4868-BF1D-E82F782E5491}" type="datetimeFigureOut">
              <a:rPr lang="en-US" smtClean="0"/>
              <a:t>6/25/2021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E2C1C75-D9C5-4691-AA7B-EB82DBCE687A}" type="slidenum">
              <a:rPr lang="en-US" smtClean="0"/>
              <a:t>‹#›</a:t>
            </a:fld>
            <a:endParaRPr lang="en-US"/>
          </a:p>
        </p:txBody>
      </p:sp>
    </p:spTree>
    <p:extLst>
      <p:ext uri="{BB962C8B-B14F-4D97-AF65-F5344CB8AC3E}">
        <p14:creationId xmlns:p14="http://schemas.microsoft.com/office/powerpoint/2010/main" val="35027836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688C0B6-483B-4868-BF1D-E82F782E5491}" type="datetimeFigureOut">
              <a:rPr lang="en-US" smtClean="0"/>
              <a:t>6/25/2021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E2C1C75-D9C5-4691-AA7B-EB82DBCE687A}" type="slidenum">
              <a:rPr lang="en-US" smtClean="0"/>
              <a:t>‹#›</a:t>
            </a:fld>
            <a:endParaRPr lang="en-US"/>
          </a:p>
        </p:txBody>
      </p:sp>
    </p:spTree>
    <p:extLst>
      <p:ext uri="{BB962C8B-B14F-4D97-AF65-F5344CB8AC3E}">
        <p14:creationId xmlns:p14="http://schemas.microsoft.com/office/powerpoint/2010/main" val="25463124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13"/>
          <a:stretch>
            <a:fillRect/>
          </a:stretch>
        </p:blipFill>
        <p:spPr>
          <a:xfrm>
            <a:off x="0" y="0"/>
            <a:ext cx="12191999" cy="6858000"/>
          </a:xfrm>
          <a:prstGeom prst="rect">
            <a:avLst/>
          </a:prstGeom>
        </p:spPr>
      </p:pic>
      <p:sp>
        <p:nvSpPr>
          <p:cNvPr id="8" name="Rectangle 7"/>
          <p:cNvSpPr/>
          <p:nvPr userDrawn="1"/>
        </p:nvSpPr>
        <p:spPr>
          <a:xfrm>
            <a:off x="356260" y="356260"/>
            <a:ext cx="11471563" cy="6210795"/>
          </a:xfrm>
          <a:prstGeom prst="rect">
            <a:avLst/>
          </a:prstGeom>
          <a:solidFill>
            <a:schemeClr val="bg1">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355001" y="365125"/>
            <a:ext cx="11435379" cy="1205491"/>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2428" y="1635162"/>
            <a:ext cx="11026588" cy="4541801"/>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688C0B6-483B-4868-BF1D-E82F782E5491}" type="datetimeFigureOut">
              <a:rPr lang="en-US" smtClean="0"/>
              <a:t>6/25/2021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E2C1C75-D9C5-4691-AA7B-EB82DBCE687A}" type="slidenum">
              <a:rPr lang="en-US" smtClean="0"/>
              <a:t>‹#›</a:t>
            </a:fld>
            <a:endParaRPr lang="en-US"/>
          </a:p>
        </p:txBody>
      </p:sp>
    </p:spTree>
    <p:extLst>
      <p:ext uri="{BB962C8B-B14F-4D97-AF65-F5344CB8AC3E}">
        <p14:creationId xmlns:p14="http://schemas.microsoft.com/office/powerpoint/2010/main" val="428306815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5400" b="1" kern="1200">
          <a:solidFill>
            <a:schemeClr val="tx1"/>
          </a:solidFill>
          <a:latin typeface="Bodoni MT Black" panose="02070A03080606020203" pitchFamily="18" charset="0"/>
          <a:ea typeface="+mj-ea"/>
          <a:cs typeface="+mj-cs"/>
        </a:defRPr>
      </a:lvl1pPr>
    </p:titleStyle>
    <p:bodyStyle>
      <a:lvl1pPr marL="0" indent="0" algn="l" defTabSz="914400" rtl="0" eaLnBrk="1" latinLnBrk="0" hangingPunct="1">
        <a:lnSpc>
          <a:spcPct val="90000"/>
        </a:lnSpc>
        <a:spcBef>
          <a:spcPts val="1000"/>
        </a:spcBef>
        <a:buFontTx/>
        <a:buNone/>
        <a:defRPr sz="4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Tx/>
        <a:buNone/>
        <a:defRPr sz="36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36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3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3600" b="1"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hyperlink" Target="https://youtu.be/82HkMayf-YE" TargetMode="External"/><Relationship Id="rId4" Type="http://schemas.openxmlformats.org/officeDocument/2006/relationships/image" Target="../media/image2.emf"/></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9.png"/></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0"/>
            <a:ext cx="12191999" cy="6858000"/>
          </a:xfrm>
          <a:prstGeom prst="rect">
            <a:avLst/>
          </a:prstGeom>
        </p:spPr>
      </p:pic>
      <p:sp>
        <p:nvSpPr>
          <p:cNvPr id="5" name="Rectangle 4"/>
          <p:cNvSpPr/>
          <p:nvPr/>
        </p:nvSpPr>
        <p:spPr>
          <a:xfrm>
            <a:off x="356260" y="356260"/>
            <a:ext cx="11471563" cy="6210795"/>
          </a:xfrm>
          <a:prstGeom prst="rect">
            <a:avLst/>
          </a:prstGeom>
          <a:solidFill>
            <a:schemeClr val="bg1">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1464624" y="2321770"/>
            <a:ext cx="9144000" cy="2387600"/>
          </a:xfrm>
        </p:spPr>
        <p:txBody>
          <a:bodyPr>
            <a:normAutofit/>
          </a:bodyPr>
          <a:lstStyle/>
          <a:p>
            <a:r>
              <a:rPr lang="en-US" sz="9600" b="1" dirty="0">
                <a:latin typeface="Bodoni MT Black" panose="02070A03080606020203" pitchFamily="18" charset="0"/>
              </a:rPr>
              <a:t>Thanks be to God!</a:t>
            </a:r>
          </a:p>
        </p:txBody>
      </p:sp>
      <p:pic>
        <p:nvPicPr>
          <p:cNvPr id="6" name="Picture 5">
            <a:extLst>
              <a:ext uri="{FF2B5EF4-FFF2-40B4-BE49-F238E27FC236}">
                <a16:creationId xmlns:a16="http://schemas.microsoft.com/office/drawing/2014/main" id="{0C7CA1FC-631E-418C-91D3-E322E2EA494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786" t="59897" r="53838" b="24545"/>
          <a:stretch>
            <a:fillRect/>
          </a:stretch>
        </p:blipFill>
        <p:spPr bwMode="auto">
          <a:xfrm>
            <a:off x="992879" y="5065630"/>
            <a:ext cx="2336800" cy="1069975"/>
          </a:xfrm>
          <a:prstGeom prst="rect">
            <a:avLst/>
          </a:prstGeom>
          <a:noFill/>
          <a:effectLst>
            <a:glow rad="38100">
              <a:srgbClr val="C00000"/>
            </a:glow>
            <a:outerShdw dist="71842" dir="2700000" algn="ctr" rotWithShape="0">
              <a:schemeClr val="bg2">
                <a:alpha val="0"/>
              </a:schemeClr>
            </a:outerShdw>
          </a:effectLst>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C0742F44-B406-4455-A20D-10F52F73894D}"/>
              </a:ext>
            </a:extLst>
          </p:cNvPr>
          <p:cNvSpPr txBox="1"/>
          <p:nvPr/>
        </p:nvSpPr>
        <p:spPr>
          <a:xfrm>
            <a:off x="6951183" y="5294020"/>
            <a:ext cx="6083808" cy="830997"/>
          </a:xfrm>
          <a:prstGeom prst="rect">
            <a:avLst/>
          </a:prstGeom>
          <a:noFill/>
        </p:spPr>
        <p:txBody>
          <a:bodyPr wrap="square" rtlCol="0">
            <a:spAutoFit/>
          </a:bodyPr>
          <a:lstStyle/>
          <a:p>
            <a:r>
              <a:rPr lang="en-US" sz="2400" dirty="0"/>
              <a:t>Watch the original presentation at: </a:t>
            </a:r>
          </a:p>
          <a:p>
            <a:r>
              <a:rPr lang="en-US" sz="2400" dirty="0">
                <a:hlinkClick r:id="rId5"/>
              </a:rPr>
              <a:t>https://youtu.be</a:t>
            </a:r>
            <a:r>
              <a:rPr lang="en-US" sz="2400">
                <a:hlinkClick r:id="rId5"/>
              </a:rPr>
              <a:t>/82HkMayf-YE</a:t>
            </a:r>
            <a:r>
              <a:rPr lang="en-US" sz="2400"/>
              <a:t> </a:t>
            </a:r>
            <a:endParaRPr lang="en-US" sz="2400" dirty="0"/>
          </a:p>
        </p:txBody>
      </p:sp>
    </p:spTree>
    <p:extLst>
      <p:ext uri="{BB962C8B-B14F-4D97-AF65-F5344CB8AC3E}">
        <p14:creationId xmlns:p14="http://schemas.microsoft.com/office/powerpoint/2010/main" val="31762908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08898" y="1434904"/>
            <a:ext cx="4499024" cy="4445391"/>
          </a:xfrm>
          <a:prstGeom prst="rect">
            <a:avLst/>
          </a:prstGeom>
        </p:spPr>
      </p:pic>
      <p:sp>
        <p:nvSpPr>
          <p:cNvPr id="2" name="Title 1"/>
          <p:cNvSpPr>
            <a:spLocks noGrp="1"/>
          </p:cNvSpPr>
          <p:nvPr>
            <p:ph type="title"/>
          </p:nvPr>
        </p:nvSpPr>
        <p:spPr/>
        <p:txBody>
          <a:bodyPr/>
          <a:lstStyle/>
          <a:p>
            <a:pPr algn="ctr"/>
            <a:r>
              <a:rPr lang="en-US" dirty="0"/>
              <a:t>Because we are </a:t>
            </a:r>
            <a:r>
              <a:rPr lang="en-US" u="sng" dirty="0">
                <a:solidFill>
                  <a:srgbClr val="FF0000"/>
                </a:solidFill>
                <a:effectLst>
                  <a:glow rad="127000">
                    <a:schemeClr val="bg1"/>
                  </a:glow>
                </a:effectLst>
              </a:rPr>
              <a:t>Livin</a:t>
            </a:r>
            <a:r>
              <a:rPr lang="en-US" dirty="0">
                <a:solidFill>
                  <a:srgbClr val="FF0000"/>
                </a:solidFill>
                <a:effectLst>
                  <a:glow rad="127000">
                    <a:schemeClr val="bg1"/>
                  </a:glow>
                </a:effectLst>
              </a:rPr>
              <a:t>g </a:t>
            </a:r>
            <a:r>
              <a:rPr lang="en-US" u="sng" dirty="0">
                <a:solidFill>
                  <a:srgbClr val="FF0000"/>
                </a:solidFill>
                <a:effectLst>
                  <a:glow rad="127000">
                    <a:schemeClr val="bg1"/>
                  </a:glow>
                </a:effectLst>
              </a:rPr>
              <a:t>Letters</a:t>
            </a:r>
            <a:r>
              <a:rPr lang="en-US" dirty="0"/>
              <a:t>!</a:t>
            </a:r>
          </a:p>
        </p:txBody>
      </p:sp>
      <p:sp>
        <p:nvSpPr>
          <p:cNvPr id="3" name="Content Placeholder 2"/>
          <p:cNvSpPr>
            <a:spLocks noGrp="1"/>
          </p:cNvSpPr>
          <p:nvPr>
            <p:ph idx="1"/>
          </p:nvPr>
        </p:nvSpPr>
        <p:spPr>
          <a:xfrm>
            <a:off x="602428" y="1635162"/>
            <a:ext cx="7247344" cy="4541801"/>
          </a:xfrm>
        </p:spPr>
        <p:txBody>
          <a:bodyPr/>
          <a:lstStyle/>
          <a:p>
            <a:r>
              <a:rPr lang="en-US" dirty="0"/>
              <a:t> </a:t>
            </a:r>
            <a:r>
              <a:rPr lang="en-US" baseline="30000" dirty="0"/>
              <a:t>2Cor 3:1 </a:t>
            </a:r>
            <a:r>
              <a:rPr lang="en-US" dirty="0"/>
              <a:t>Are we beginning to commend ourselves again? </a:t>
            </a:r>
            <a:br>
              <a:rPr lang="en-US" dirty="0"/>
            </a:br>
            <a:r>
              <a:rPr lang="en-US" dirty="0"/>
              <a:t>Or do we need, like some people, letters of recommend-</a:t>
            </a:r>
            <a:r>
              <a:rPr lang="en-US" dirty="0" err="1"/>
              <a:t>ation</a:t>
            </a:r>
            <a:r>
              <a:rPr lang="en-US" dirty="0"/>
              <a:t> to you or from you?  </a:t>
            </a:r>
            <a:r>
              <a:rPr lang="en-US" baseline="30000" dirty="0"/>
              <a:t>2</a:t>
            </a:r>
            <a:r>
              <a:rPr lang="en-US" dirty="0"/>
              <a:t> </a:t>
            </a:r>
            <a:r>
              <a:rPr lang="en-US" dirty="0">
                <a:solidFill>
                  <a:srgbClr val="FF0000"/>
                </a:solidFill>
              </a:rPr>
              <a:t>You yourselves are our letter</a:t>
            </a:r>
            <a:r>
              <a:rPr lang="en-US" dirty="0"/>
              <a:t>, written on our hearts, known and read by everybody.</a:t>
            </a:r>
          </a:p>
        </p:txBody>
      </p:sp>
      <p:pic>
        <p:nvPicPr>
          <p:cNvPr id="4" name="Picture 3"/>
          <p:cNvPicPr>
            <a:picLocks noChangeAspect="1"/>
          </p:cNvPicPr>
          <p:nvPr/>
        </p:nvPicPr>
        <p:blipFill>
          <a:blip r:embed="rId4"/>
          <a:stretch>
            <a:fillRect/>
          </a:stretch>
        </p:blipFill>
        <p:spPr>
          <a:xfrm>
            <a:off x="7658469" y="3460652"/>
            <a:ext cx="3621113" cy="2504049"/>
          </a:xfrm>
          <a:prstGeom prst="rect">
            <a:avLst/>
          </a:prstGeom>
        </p:spPr>
      </p:pic>
    </p:spTree>
    <p:extLst>
      <p:ext uri="{BB962C8B-B14F-4D97-AF65-F5344CB8AC3E}">
        <p14:creationId xmlns:p14="http://schemas.microsoft.com/office/powerpoint/2010/main" val="28693962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rot="20758131">
            <a:off x="8112480" y="518493"/>
            <a:ext cx="4785230" cy="4128868"/>
          </a:xfrm>
          <a:prstGeom prst="rect">
            <a:avLst/>
          </a:prstGeom>
          <a:effectLst>
            <a:outerShdw blurRad="177800" dist="101600" dir="5400000" algn="ctr" rotWithShape="0">
              <a:schemeClr val="tx1">
                <a:alpha val="30000"/>
              </a:schemeClr>
            </a:outerShdw>
          </a:effectLst>
        </p:spPr>
      </p:pic>
      <p:sp>
        <p:nvSpPr>
          <p:cNvPr id="2" name="Title 1"/>
          <p:cNvSpPr>
            <a:spLocks noGrp="1"/>
          </p:cNvSpPr>
          <p:nvPr>
            <p:ph type="title"/>
          </p:nvPr>
        </p:nvSpPr>
        <p:spPr/>
        <p:txBody>
          <a:bodyPr/>
          <a:lstStyle/>
          <a:p>
            <a:pPr algn="ctr"/>
            <a:r>
              <a:rPr lang="en-US" dirty="0"/>
              <a:t>Because we are </a:t>
            </a:r>
            <a:r>
              <a:rPr lang="en-US" u="sng" dirty="0">
                <a:solidFill>
                  <a:srgbClr val="FF0000"/>
                </a:solidFill>
                <a:effectLst>
                  <a:glow rad="127000">
                    <a:schemeClr val="bg1"/>
                  </a:glow>
                </a:effectLst>
              </a:rPr>
              <a:t>Livin</a:t>
            </a:r>
            <a:r>
              <a:rPr lang="en-US" dirty="0">
                <a:solidFill>
                  <a:srgbClr val="FF0000"/>
                </a:solidFill>
                <a:effectLst>
                  <a:glow rad="127000">
                    <a:schemeClr val="bg1"/>
                  </a:glow>
                </a:effectLst>
              </a:rPr>
              <a:t>g </a:t>
            </a:r>
            <a:r>
              <a:rPr lang="en-US" u="sng" dirty="0">
                <a:solidFill>
                  <a:srgbClr val="FF0000"/>
                </a:solidFill>
                <a:effectLst>
                  <a:glow rad="127000">
                    <a:schemeClr val="bg1"/>
                  </a:glow>
                </a:effectLst>
              </a:rPr>
              <a:t>Letters</a:t>
            </a:r>
            <a:r>
              <a:rPr lang="en-US" dirty="0"/>
              <a:t>!</a:t>
            </a:r>
          </a:p>
        </p:txBody>
      </p:sp>
      <p:sp>
        <p:nvSpPr>
          <p:cNvPr id="3" name="Content Placeholder 2"/>
          <p:cNvSpPr>
            <a:spLocks noGrp="1"/>
          </p:cNvSpPr>
          <p:nvPr>
            <p:ph idx="1"/>
          </p:nvPr>
        </p:nvSpPr>
        <p:spPr>
          <a:xfrm>
            <a:off x="602428" y="1635162"/>
            <a:ext cx="7767849" cy="4541801"/>
          </a:xfrm>
        </p:spPr>
        <p:txBody>
          <a:bodyPr/>
          <a:lstStyle/>
          <a:p>
            <a:r>
              <a:rPr lang="en-US" baseline="30000" dirty="0"/>
              <a:t>3</a:t>
            </a:r>
            <a:r>
              <a:rPr lang="en-US" dirty="0"/>
              <a:t> You show that you are a </a:t>
            </a:r>
            <a:r>
              <a:rPr lang="en-US" dirty="0">
                <a:solidFill>
                  <a:srgbClr val="FF0000"/>
                </a:solidFill>
              </a:rPr>
              <a:t>letter from Christ</a:t>
            </a:r>
            <a:r>
              <a:rPr lang="en-US" dirty="0"/>
              <a:t>, the result of our ministry, written not with ink but with the Spirit of the living God, not on tablets of stone </a:t>
            </a:r>
            <a:br>
              <a:rPr lang="en-US" dirty="0"/>
            </a:br>
            <a:r>
              <a:rPr lang="en-US" dirty="0"/>
              <a:t>but on tablets of human hearts. </a:t>
            </a:r>
            <a:r>
              <a:rPr lang="en-US" baseline="30000" dirty="0"/>
              <a:t>4</a:t>
            </a:r>
            <a:r>
              <a:rPr lang="en-US" dirty="0"/>
              <a:t> Such confidence as this is ours through Christ before God.</a:t>
            </a:r>
          </a:p>
          <a:p>
            <a:endParaRPr lang="en-US" dirty="0"/>
          </a:p>
        </p:txBody>
      </p:sp>
      <p:pic>
        <p:nvPicPr>
          <p:cNvPr id="6" name="Picture 5"/>
          <p:cNvPicPr>
            <a:picLocks noChangeAspect="1"/>
          </p:cNvPicPr>
          <p:nvPr/>
        </p:nvPicPr>
        <p:blipFill>
          <a:blip r:embed="rId4"/>
          <a:stretch>
            <a:fillRect/>
          </a:stretch>
        </p:blipFill>
        <p:spPr>
          <a:xfrm>
            <a:off x="7658469" y="3460652"/>
            <a:ext cx="3621113" cy="2504049"/>
          </a:xfrm>
          <a:prstGeom prst="rect">
            <a:avLst/>
          </a:prstGeom>
        </p:spPr>
      </p:pic>
    </p:spTree>
    <p:extLst>
      <p:ext uri="{BB962C8B-B14F-4D97-AF65-F5344CB8AC3E}">
        <p14:creationId xmlns:p14="http://schemas.microsoft.com/office/powerpoint/2010/main" val="32061912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flipV="1">
            <a:off x="6690823" y="0"/>
            <a:ext cx="6836765" cy="5957668"/>
          </a:xfrm>
          <a:prstGeom prst="rect">
            <a:avLst/>
          </a:prstGeom>
        </p:spPr>
      </p:pic>
      <p:sp>
        <p:nvSpPr>
          <p:cNvPr id="2" name="Title 1"/>
          <p:cNvSpPr>
            <a:spLocks noGrp="1"/>
          </p:cNvSpPr>
          <p:nvPr>
            <p:ph type="title"/>
          </p:nvPr>
        </p:nvSpPr>
        <p:spPr/>
        <p:txBody>
          <a:bodyPr/>
          <a:lstStyle/>
          <a:p>
            <a:pPr algn="ctr"/>
            <a:r>
              <a:rPr lang="en-US" dirty="0"/>
              <a:t>Because we are </a:t>
            </a:r>
            <a:r>
              <a:rPr lang="en-US" u="sng" dirty="0">
                <a:solidFill>
                  <a:srgbClr val="FF0000"/>
                </a:solidFill>
                <a:effectLst>
                  <a:glow rad="127000">
                    <a:schemeClr val="bg1"/>
                  </a:glow>
                </a:effectLst>
              </a:rPr>
              <a:t>Com</a:t>
            </a:r>
            <a:r>
              <a:rPr lang="en-US" dirty="0">
                <a:solidFill>
                  <a:srgbClr val="FF0000"/>
                </a:solidFill>
                <a:effectLst>
                  <a:glow rad="127000">
                    <a:schemeClr val="bg1"/>
                  </a:glow>
                </a:effectLst>
              </a:rPr>
              <a:t>p</a:t>
            </a:r>
            <a:r>
              <a:rPr lang="en-US" u="sng" dirty="0">
                <a:solidFill>
                  <a:srgbClr val="FF0000"/>
                </a:solidFill>
                <a:effectLst>
                  <a:glow rad="127000">
                    <a:schemeClr val="bg1"/>
                  </a:glow>
                </a:effectLst>
              </a:rPr>
              <a:t>etent</a:t>
            </a:r>
            <a:r>
              <a:rPr lang="en-US" dirty="0">
                <a:effectLst>
                  <a:glow rad="127000">
                    <a:schemeClr val="bg1">
                      <a:alpha val="0"/>
                    </a:schemeClr>
                  </a:glow>
                </a:effectLst>
              </a:rPr>
              <a:t>!</a:t>
            </a:r>
          </a:p>
        </p:txBody>
      </p:sp>
      <p:sp>
        <p:nvSpPr>
          <p:cNvPr id="3" name="Content Placeholder 2"/>
          <p:cNvSpPr>
            <a:spLocks noGrp="1"/>
          </p:cNvSpPr>
          <p:nvPr>
            <p:ph sz="half" idx="1"/>
          </p:nvPr>
        </p:nvSpPr>
        <p:spPr/>
        <p:txBody>
          <a:bodyPr>
            <a:normAutofit/>
          </a:bodyPr>
          <a:lstStyle/>
          <a:p>
            <a:r>
              <a:rPr lang="en-US" sz="4000" baseline="30000" dirty="0"/>
              <a:t>5</a:t>
            </a:r>
            <a:r>
              <a:rPr lang="en-US" sz="4000" dirty="0"/>
              <a:t> </a:t>
            </a:r>
            <a:r>
              <a:rPr lang="en-US" sz="4000" dirty="0">
                <a:solidFill>
                  <a:srgbClr val="FF0000"/>
                </a:solidFill>
              </a:rPr>
              <a:t>Not that we are competent in ourselves </a:t>
            </a:r>
            <a:r>
              <a:rPr lang="en-US" sz="4000" dirty="0"/>
              <a:t>to claim anything for ourselves, </a:t>
            </a:r>
          </a:p>
        </p:txBody>
      </p:sp>
    </p:spTree>
    <p:extLst>
      <p:ext uri="{BB962C8B-B14F-4D97-AF65-F5344CB8AC3E}">
        <p14:creationId xmlns:p14="http://schemas.microsoft.com/office/powerpoint/2010/main" val="41363689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Because we are </a:t>
            </a:r>
            <a:r>
              <a:rPr lang="en-US" u="sng" dirty="0">
                <a:solidFill>
                  <a:srgbClr val="FF0000"/>
                </a:solidFill>
                <a:effectLst>
                  <a:glow rad="127000">
                    <a:schemeClr val="bg1"/>
                  </a:glow>
                </a:effectLst>
              </a:rPr>
              <a:t>Com</a:t>
            </a:r>
            <a:r>
              <a:rPr lang="en-US" dirty="0">
                <a:solidFill>
                  <a:srgbClr val="FF0000"/>
                </a:solidFill>
                <a:effectLst>
                  <a:glow rad="127000">
                    <a:schemeClr val="bg1"/>
                  </a:glow>
                </a:effectLst>
              </a:rPr>
              <a:t>p</a:t>
            </a:r>
            <a:r>
              <a:rPr lang="en-US" u="sng" dirty="0">
                <a:solidFill>
                  <a:srgbClr val="FF0000"/>
                </a:solidFill>
                <a:effectLst>
                  <a:glow rad="127000">
                    <a:schemeClr val="bg1"/>
                  </a:glow>
                </a:effectLst>
              </a:rPr>
              <a:t>etent</a:t>
            </a:r>
            <a:r>
              <a:rPr lang="en-US" dirty="0">
                <a:effectLst>
                  <a:glow rad="127000">
                    <a:schemeClr val="bg1">
                      <a:alpha val="0"/>
                    </a:schemeClr>
                  </a:glow>
                </a:effectLst>
              </a:rPr>
              <a:t>!</a:t>
            </a:r>
            <a:endParaRPr lang="en-US" dirty="0"/>
          </a:p>
        </p:txBody>
      </p:sp>
      <p:sp>
        <p:nvSpPr>
          <p:cNvPr id="3" name="Content Placeholder 2"/>
          <p:cNvSpPr>
            <a:spLocks noGrp="1"/>
          </p:cNvSpPr>
          <p:nvPr>
            <p:ph sz="half" idx="1"/>
          </p:nvPr>
        </p:nvSpPr>
        <p:spPr/>
        <p:txBody>
          <a:bodyPr>
            <a:normAutofit/>
          </a:bodyPr>
          <a:lstStyle/>
          <a:p>
            <a:r>
              <a:rPr lang="en-US" sz="4000" baseline="30000" dirty="0"/>
              <a:t>5</a:t>
            </a:r>
            <a:r>
              <a:rPr lang="en-US" sz="4000" dirty="0"/>
              <a:t> Not that </a:t>
            </a:r>
            <a:r>
              <a:rPr lang="en-US" sz="4000" dirty="0">
                <a:solidFill>
                  <a:srgbClr val="FF0000"/>
                </a:solidFill>
              </a:rPr>
              <a:t>we are competent </a:t>
            </a:r>
            <a:r>
              <a:rPr lang="en-US" sz="4000" dirty="0"/>
              <a:t>in ourselves to claim anything for ourselves, </a:t>
            </a:r>
          </a:p>
        </p:txBody>
      </p:sp>
      <p:sp>
        <p:nvSpPr>
          <p:cNvPr id="4" name="Content Placeholder 3"/>
          <p:cNvSpPr>
            <a:spLocks noGrp="1"/>
          </p:cNvSpPr>
          <p:nvPr>
            <p:ph sz="half" idx="2"/>
          </p:nvPr>
        </p:nvSpPr>
        <p:spPr/>
        <p:txBody>
          <a:bodyPr/>
          <a:lstStyle/>
          <a:p>
            <a:r>
              <a:rPr lang="en-US" sz="4000" dirty="0"/>
              <a:t>but </a:t>
            </a:r>
            <a:r>
              <a:rPr lang="en-US" sz="4000" dirty="0">
                <a:solidFill>
                  <a:srgbClr val="FF0000"/>
                </a:solidFill>
              </a:rPr>
              <a:t>our competence comes from God</a:t>
            </a:r>
            <a:r>
              <a:rPr lang="en-US" sz="4000" dirty="0"/>
              <a:t>.</a:t>
            </a:r>
          </a:p>
          <a:p>
            <a:endParaRPr lang="en-US" dirty="0"/>
          </a:p>
        </p:txBody>
      </p:sp>
      <p:pic>
        <p:nvPicPr>
          <p:cNvPr id="5" name="Picture 4"/>
          <p:cNvPicPr>
            <a:picLocks noChangeAspect="1"/>
          </p:cNvPicPr>
          <p:nvPr/>
        </p:nvPicPr>
        <p:blipFill>
          <a:blip r:embed="rId3"/>
          <a:stretch>
            <a:fillRect/>
          </a:stretch>
        </p:blipFill>
        <p:spPr>
          <a:xfrm>
            <a:off x="3427119" y="1181686"/>
            <a:ext cx="7869948" cy="6858000"/>
          </a:xfrm>
          <a:prstGeom prst="rect">
            <a:avLst/>
          </a:prstGeom>
        </p:spPr>
      </p:pic>
    </p:spTree>
    <p:extLst>
      <p:ext uri="{BB962C8B-B14F-4D97-AF65-F5344CB8AC3E}">
        <p14:creationId xmlns:p14="http://schemas.microsoft.com/office/powerpoint/2010/main" val="19280918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p:txBody>
          <a:bodyPr>
            <a:normAutofit/>
          </a:bodyPr>
          <a:lstStyle/>
          <a:p>
            <a:r>
              <a:rPr lang="en-US" sz="4000" baseline="30000" dirty="0"/>
              <a:t>5</a:t>
            </a:r>
            <a:r>
              <a:rPr lang="en-US" sz="4000" dirty="0"/>
              <a:t> Not that </a:t>
            </a:r>
            <a:r>
              <a:rPr lang="en-US" sz="4000" dirty="0">
                <a:solidFill>
                  <a:srgbClr val="FF0000"/>
                </a:solidFill>
              </a:rPr>
              <a:t>we are competent </a:t>
            </a:r>
            <a:r>
              <a:rPr lang="en-US" sz="4000" dirty="0"/>
              <a:t>in ourselves to claim anything for ourselves, </a:t>
            </a:r>
          </a:p>
        </p:txBody>
      </p:sp>
      <p:pic>
        <p:nvPicPr>
          <p:cNvPr id="6" name="Picture 5"/>
          <p:cNvPicPr>
            <a:picLocks noChangeAspect="1"/>
          </p:cNvPicPr>
          <p:nvPr/>
        </p:nvPicPr>
        <p:blipFill>
          <a:blip r:embed="rId3"/>
          <a:stretch>
            <a:fillRect/>
          </a:stretch>
        </p:blipFill>
        <p:spPr>
          <a:xfrm>
            <a:off x="3427119" y="1181686"/>
            <a:ext cx="7869948" cy="6858000"/>
          </a:xfrm>
          <a:prstGeom prst="rect">
            <a:avLst/>
          </a:prstGeom>
        </p:spPr>
      </p:pic>
      <p:sp>
        <p:nvSpPr>
          <p:cNvPr id="2" name="Title 1"/>
          <p:cNvSpPr>
            <a:spLocks noGrp="1"/>
          </p:cNvSpPr>
          <p:nvPr>
            <p:ph type="title"/>
          </p:nvPr>
        </p:nvSpPr>
        <p:spPr/>
        <p:txBody>
          <a:bodyPr/>
          <a:lstStyle/>
          <a:p>
            <a:pPr algn="ctr"/>
            <a:r>
              <a:rPr lang="en-US" dirty="0"/>
              <a:t>Because we are </a:t>
            </a:r>
            <a:r>
              <a:rPr lang="en-US" u="sng" dirty="0">
                <a:solidFill>
                  <a:srgbClr val="FF0000"/>
                </a:solidFill>
                <a:effectLst>
                  <a:glow rad="127000">
                    <a:schemeClr val="bg1"/>
                  </a:glow>
                </a:effectLst>
              </a:rPr>
              <a:t>Com</a:t>
            </a:r>
            <a:r>
              <a:rPr lang="en-US" dirty="0">
                <a:solidFill>
                  <a:srgbClr val="FF0000"/>
                </a:solidFill>
                <a:effectLst>
                  <a:glow rad="127000">
                    <a:schemeClr val="bg1"/>
                  </a:glow>
                </a:effectLst>
              </a:rPr>
              <a:t>p</a:t>
            </a:r>
            <a:r>
              <a:rPr lang="en-US" u="sng" dirty="0">
                <a:solidFill>
                  <a:srgbClr val="FF0000"/>
                </a:solidFill>
                <a:effectLst>
                  <a:glow rad="127000">
                    <a:schemeClr val="bg1"/>
                  </a:glow>
                </a:effectLst>
              </a:rPr>
              <a:t>etent</a:t>
            </a:r>
            <a:r>
              <a:rPr lang="en-US" dirty="0">
                <a:effectLst>
                  <a:glow rad="127000">
                    <a:schemeClr val="bg1">
                      <a:alpha val="0"/>
                    </a:schemeClr>
                  </a:glow>
                </a:effectLst>
              </a:rPr>
              <a:t>!</a:t>
            </a:r>
            <a:endParaRPr lang="en-US" dirty="0"/>
          </a:p>
        </p:txBody>
      </p:sp>
      <p:sp>
        <p:nvSpPr>
          <p:cNvPr id="4" name="Content Placeholder 3"/>
          <p:cNvSpPr>
            <a:spLocks noGrp="1"/>
          </p:cNvSpPr>
          <p:nvPr>
            <p:ph sz="half" idx="2"/>
          </p:nvPr>
        </p:nvSpPr>
        <p:spPr/>
        <p:txBody>
          <a:bodyPr/>
          <a:lstStyle/>
          <a:p>
            <a:r>
              <a:rPr lang="en-US" sz="4000" dirty="0"/>
              <a:t>but </a:t>
            </a:r>
            <a:r>
              <a:rPr lang="en-US" sz="4000" dirty="0">
                <a:solidFill>
                  <a:srgbClr val="FF0000"/>
                </a:solidFill>
              </a:rPr>
              <a:t>our competence comes from God</a:t>
            </a:r>
            <a:r>
              <a:rPr lang="en-US" sz="4000" dirty="0"/>
              <a:t>.</a:t>
            </a:r>
          </a:p>
          <a:p>
            <a:endParaRPr lang="en-US" dirty="0"/>
          </a:p>
        </p:txBody>
      </p:sp>
      <p:sp>
        <p:nvSpPr>
          <p:cNvPr id="5" name="TextBox 4"/>
          <p:cNvSpPr txBox="1"/>
          <p:nvPr/>
        </p:nvSpPr>
        <p:spPr>
          <a:xfrm>
            <a:off x="777240" y="4389120"/>
            <a:ext cx="10869930" cy="2677656"/>
          </a:xfrm>
          <a:prstGeom prst="rect">
            <a:avLst/>
          </a:prstGeom>
          <a:noFill/>
        </p:spPr>
        <p:txBody>
          <a:bodyPr wrap="square" rtlCol="0">
            <a:spAutoFit/>
          </a:bodyPr>
          <a:lstStyle/>
          <a:p>
            <a:r>
              <a:rPr lang="en-US" sz="4200" b="1" baseline="30000" dirty="0"/>
              <a:t>6</a:t>
            </a:r>
            <a:r>
              <a:rPr lang="en-US" sz="4200" b="1" dirty="0"/>
              <a:t> </a:t>
            </a:r>
            <a:r>
              <a:rPr lang="en-US" sz="4200" b="1" dirty="0">
                <a:solidFill>
                  <a:srgbClr val="FF0000"/>
                </a:solidFill>
                <a:effectLst>
                  <a:glow rad="127000">
                    <a:schemeClr val="bg1"/>
                  </a:glow>
                </a:effectLst>
              </a:rPr>
              <a:t>He has made us competent </a:t>
            </a:r>
            <a:r>
              <a:rPr lang="en-US" sz="4200" b="1" dirty="0">
                <a:effectLst>
                  <a:glow rad="127000">
                    <a:schemeClr val="bg1"/>
                  </a:glow>
                </a:effectLst>
              </a:rPr>
              <a:t>as ministers of a new covenant--not of the letter but of the Spirit; for the letter kills, but the Spirit gives life.</a:t>
            </a:r>
          </a:p>
          <a:p>
            <a:endParaRPr lang="en-US" sz="4200" b="1" dirty="0"/>
          </a:p>
        </p:txBody>
      </p:sp>
    </p:spTree>
    <p:extLst>
      <p:ext uri="{BB962C8B-B14F-4D97-AF65-F5344CB8AC3E}">
        <p14:creationId xmlns:p14="http://schemas.microsoft.com/office/powerpoint/2010/main" val="20741748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srcRect r="14316" b="23488"/>
          <a:stretch/>
        </p:blipFill>
        <p:spPr>
          <a:xfrm>
            <a:off x="8275648" y="1308295"/>
            <a:ext cx="3569350" cy="5247250"/>
          </a:xfrm>
          <a:prstGeom prst="rect">
            <a:avLst/>
          </a:prstGeom>
        </p:spPr>
      </p:pic>
      <p:sp>
        <p:nvSpPr>
          <p:cNvPr id="2" name="Title 1"/>
          <p:cNvSpPr>
            <a:spLocks noGrp="1"/>
          </p:cNvSpPr>
          <p:nvPr>
            <p:ph type="title"/>
          </p:nvPr>
        </p:nvSpPr>
        <p:spPr/>
        <p:txBody>
          <a:bodyPr/>
          <a:lstStyle/>
          <a:p>
            <a:pPr algn="ctr"/>
            <a:r>
              <a:rPr lang="en-US" sz="4400" dirty="0"/>
              <a:t>Because we have </a:t>
            </a:r>
            <a:r>
              <a:rPr lang="en-US" dirty="0"/>
              <a:t>Surpassing </a:t>
            </a:r>
            <a:r>
              <a:rPr lang="en-US" u="sng" dirty="0">
                <a:solidFill>
                  <a:srgbClr val="FF0000"/>
                </a:solidFill>
                <a:effectLst>
                  <a:glow rad="127000">
                    <a:schemeClr val="bg1"/>
                  </a:glow>
                </a:effectLst>
              </a:rPr>
              <a:t>Glor</a:t>
            </a:r>
            <a:r>
              <a:rPr lang="en-US" dirty="0">
                <a:solidFill>
                  <a:srgbClr val="FF0000"/>
                </a:solidFill>
                <a:effectLst>
                  <a:glow rad="127000">
                    <a:schemeClr val="bg1"/>
                  </a:glow>
                </a:effectLst>
              </a:rPr>
              <a:t>y</a:t>
            </a:r>
            <a:r>
              <a:rPr lang="en-US" dirty="0"/>
              <a:t>!</a:t>
            </a:r>
          </a:p>
        </p:txBody>
      </p:sp>
      <p:sp>
        <p:nvSpPr>
          <p:cNvPr id="3" name="Content Placeholder 2"/>
          <p:cNvSpPr>
            <a:spLocks noGrp="1"/>
          </p:cNvSpPr>
          <p:nvPr>
            <p:ph idx="1"/>
          </p:nvPr>
        </p:nvSpPr>
        <p:spPr>
          <a:xfrm>
            <a:off x="602428" y="1635162"/>
            <a:ext cx="9723257" cy="4541801"/>
          </a:xfrm>
        </p:spPr>
        <p:txBody>
          <a:bodyPr>
            <a:noAutofit/>
          </a:bodyPr>
          <a:lstStyle/>
          <a:p>
            <a:r>
              <a:rPr lang="en-US" sz="4200" dirty="0">
                <a:solidFill>
                  <a:schemeClr val="accent5">
                    <a:lumMod val="75000"/>
                  </a:schemeClr>
                </a:solidFill>
                <a:effectLst>
                  <a:glow rad="127000">
                    <a:schemeClr val="bg1"/>
                  </a:glow>
                </a:effectLst>
              </a:rPr>
              <a:t>The big “If:”</a:t>
            </a:r>
            <a:r>
              <a:rPr lang="en-US" sz="4200" dirty="0"/>
              <a:t> </a:t>
            </a:r>
            <a:r>
              <a:rPr lang="en-US" sz="4000" baseline="30000" dirty="0"/>
              <a:t>7</a:t>
            </a:r>
            <a:r>
              <a:rPr lang="en-US" sz="4000" dirty="0"/>
              <a:t> Now </a:t>
            </a:r>
            <a:r>
              <a:rPr lang="en-US" sz="4000" dirty="0">
                <a:solidFill>
                  <a:schemeClr val="bg1"/>
                </a:solidFill>
                <a:effectLst>
                  <a:glow rad="254000">
                    <a:srgbClr val="FF0000"/>
                  </a:glow>
                </a:effectLst>
              </a:rPr>
              <a:t>if </a:t>
            </a:r>
            <a:r>
              <a:rPr lang="en-US" sz="4000" dirty="0"/>
              <a:t>the ministry that brought death, which was engraved in </a:t>
            </a:r>
            <a:br>
              <a:rPr lang="en-US" sz="4000" dirty="0"/>
            </a:br>
            <a:r>
              <a:rPr lang="en-US" sz="4000" dirty="0"/>
              <a:t>letters on stone, came with glory, so that </a:t>
            </a:r>
            <a:br>
              <a:rPr lang="en-US" sz="4000" dirty="0"/>
            </a:br>
            <a:r>
              <a:rPr lang="en-US" sz="4000" dirty="0"/>
              <a:t>the Israelites could not look steadily at </a:t>
            </a:r>
            <a:br>
              <a:rPr lang="en-US" sz="4000" dirty="0"/>
            </a:br>
            <a:r>
              <a:rPr lang="en-US" sz="4000" dirty="0"/>
              <a:t>the face of Moses because of its glory, </a:t>
            </a:r>
            <a:br>
              <a:rPr lang="en-US" sz="4000" dirty="0"/>
            </a:br>
            <a:r>
              <a:rPr lang="en-US" sz="4000" dirty="0"/>
              <a:t>fading though it was, </a:t>
            </a:r>
          </a:p>
        </p:txBody>
      </p:sp>
    </p:spTree>
    <p:extLst>
      <p:ext uri="{BB962C8B-B14F-4D97-AF65-F5344CB8AC3E}">
        <p14:creationId xmlns:p14="http://schemas.microsoft.com/office/powerpoint/2010/main" val="14860880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srcRect r="14316" b="23488"/>
          <a:stretch/>
        </p:blipFill>
        <p:spPr>
          <a:xfrm>
            <a:off x="8275648" y="1308295"/>
            <a:ext cx="3569350" cy="5247250"/>
          </a:xfrm>
          <a:prstGeom prst="rect">
            <a:avLst/>
          </a:prstGeom>
        </p:spPr>
      </p:pic>
      <p:sp>
        <p:nvSpPr>
          <p:cNvPr id="2" name="Title 1"/>
          <p:cNvSpPr>
            <a:spLocks noGrp="1"/>
          </p:cNvSpPr>
          <p:nvPr>
            <p:ph type="title"/>
          </p:nvPr>
        </p:nvSpPr>
        <p:spPr/>
        <p:txBody>
          <a:bodyPr/>
          <a:lstStyle/>
          <a:p>
            <a:pPr algn="ctr"/>
            <a:r>
              <a:rPr lang="en-US" sz="4400" dirty="0"/>
              <a:t>Because we have </a:t>
            </a:r>
            <a:r>
              <a:rPr lang="en-US" dirty="0"/>
              <a:t>Surpassing </a:t>
            </a:r>
            <a:r>
              <a:rPr lang="en-US" u="sng" dirty="0">
                <a:solidFill>
                  <a:srgbClr val="FF0000"/>
                </a:solidFill>
                <a:effectLst>
                  <a:glow rad="127000">
                    <a:schemeClr val="bg1"/>
                  </a:glow>
                </a:effectLst>
              </a:rPr>
              <a:t>Glor</a:t>
            </a:r>
            <a:r>
              <a:rPr lang="en-US" dirty="0">
                <a:solidFill>
                  <a:srgbClr val="FF0000"/>
                </a:solidFill>
                <a:effectLst>
                  <a:glow rad="127000">
                    <a:schemeClr val="bg1"/>
                  </a:glow>
                </a:effectLst>
              </a:rPr>
              <a:t>y</a:t>
            </a:r>
            <a:r>
              <a:rPr lang="en-US" dirty="0"/>
              <a:t>!</a:t>
            </a:r>
          </a:p>
        </p:txBody>
      </p:sp>
      <p:sp>
        <p:nvSpPr>
          <p:cNvPr id="3" name="Content Placeholder 2"/>
          <p:cNvSpPr>
            <a:spLocks noGrp="1"/>
          </p:cNvSpPr>
          <p:nvPr>
            <p:ph idx="1"/>
          </p:nvPr>
        </p:nvSpPr>
        <p:spPr>
          <a:xfrm>
            <a:off x="602428" y="1635162"/>
            <a:ext cx="9723257" cy="4541801"/>
          </a:xfrm>
        </p:spPr>
        <p:txBody>
          <a:bodyPr>
            <a:noAutofit/>
          </a:bodyPr>
          <a:lstStyle/>
          <a:p>
            <a:r>
              <a:rPr lang="en-US" sz="4200" dirty="0">
                <a:solidFill>
                  <a:schemeClr val="accent5">
                    <a:lumMod val="75000"/>
                  </a:schemeClr>
                </a:solidFill>
                <a:effectLst>
                  <a:glow rad="127000">
                    <a:schemeClr val="bg1"/>
                  </a:glow>
                </a:effectLst>
              </a:rPr>
              <a:t>The big “If:”</a:t>
            </a:r>
            <a:r>
              <a:rPr lang="en-US" sz="4200" dirty="0"/>
              <a:t> </a:t>
            </a:r>
            <a:r>
              <a:rPr lang="en-US" sz="4000" baseline="30000" dirty="0"/>
              <a:t>7</a:t>
            </a:r>
            <a:r>
              <a:rPr lang="en-US" sz="4000" dirty="0"/>
              <a:t> Now </a:t>
            </a:r>
            <a:r>
              <a:rPr lang="en-US" sz="4000" dirty="0">
                <a:solidFill>
                  <a:schemeClr val="bg1"/>
                </a:solidFill>
                <a:effectLst>
                  <a:glow rad="254000">
                    <a:srgbClr val="FF0000"/>
                  </a:glow>
                </a:effectLst>
              </a:rPr>
              <a:t>if </a:t>
            </a:r>
            <a:r>
              <a:rPr lang="en-US" sz="4000" dirty="0"/>
              <a:t>the ministry that brought death, which was engraved in </a:t>
            </a:r>
            <a:br>
              <a:rPr lang="en-US" sz="4000" dirty="0"/>
            </a:br>
            <a:r>
              <a:rPr lang="en-US" sz="4000" dirty="0"/>
              <a:t>letters on stone, came with glory, so that </a:t>
            </a:r>
            <a:br>
              <a:rPr lang="en-US" sz="4000" dirty="0"/>
            </a:br>
            <a:r>
              <a:rPr lang="en-US" sz="4000" dirty="0"/>
              <a:t>the Israelites could not look steadily at </a:t>
            </a:r>
            <a:br>
              <a:rPr lang="en-US" sz="4000" dirty="0"/>
            </a:br>
            <a:r>
              <a:rPr lang="en-US" sz="4000" dirty="0"/>
              <a:t>the face of Moses because of its glory, </a:t>
            </a:r>
            <a:br>
              <a:rPr lang="en-US" sz="4000" dirty="0"/>
            </a:br>
            <a:r>
              <a:rPr lang="en-US" sz="4000" dirty="0"/>
              <a:t>fading though it was, </a:t>
            </a:r>
          </a:p>
          <a:p>
            <a:r>
              <a:rPr lang="en-US" sz="4200" dirty="0">
                <a:solidFill>
                  <a:schemeClr val="accent5">
                    <a:lumMod val="75000"/>
                  </a:schemeClr>
                </a:solidFill>
                <a:effectLst>
                  <a:glow rad="127000">
                    <a:schemeClr val="bg1"/>
                  </a:glow>
                </a:effectLst>
              </a:rPr>
              <a:t>The big “Then:” </a:t>
            </a:r>
            <a:r>
              <a:rPr lang="en-US" sz="4200" dirty="0">
                <a:solidFill>
                  <a:schemeClr val="bg1"/>
                </a:solidFill>
                <a:effectLst>
                  <a:glow rad="127000">
                    <a:srgbClr val="FF0000"/>
                  </a:glow>
                </a:effectLst>
              </a:rPr>
              <a:t>[then]</a:t>
            </a:r>
            <a:r>
              <a:rPr lang="en-US" sz="4000" dirty="0">
                <a:solidFill>
                  <a:schemeClr val="bg1"/>
                </a:solidFill>
                <a:effectLst>
                  <a:glow rad="127000">
                    <a:srgbClr val="FF0000"/>
                  </a:glow>
                </a:effectLst>
              </a:rPr>
              <a:t> </a:t>
            </a:r>
            <a:r>
              <a:rPr lang="en-US" sz="4000" baseline="30000" dirty="0"/>
              <a:t>8</a:t>
            </a:r>
            <a:r>
              <a:rPr lang="en-US" sz="4000" dirty="0"/>
              <a:t> will not the ministry of the Spirit be even more </a:t>
            </a:r>
            <a:r>
              <a:rPr lang="en-US" sz="4000" dirty="0">
                <a:effectLst>
                  <a:glow rad="127000">
                    <a:schemeClr val="bg1"/>
                  </a:glow>
                </a:effectLst>
              </a:rPr>
              <a:t>glorious?</a:t>
            </a: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302302" flipH="1">
            <a:off x="9531766" y="2609320"/>
            <a:ext cx="2391801" cy="1913441"/>
          </a:xfrm>
          <a:prstGeom prst="rect">
            <a:avLst/>
          </a:prstGeom>
          <a:effectLst>
            <a:glow rad="127000">
              <a:schemeClr val="tx1">
                <a:alpha val="39000"/>
              </a:schemeClr>
            </a:glow>
          </a:effectLst>
        </p:spPr>
      </p:pic>
    </p:spTree>
    <p:extLst>
      <p:ext uri="{BB962C8B-B14F-4D97-AF65-F5344CB8AC3E}">
        <p14:creationId xmlns:p14="http://schemas.microsoft.com/office/powerpoint/2010/main" val="33833349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6372664" y="865708"/>
            <a:ext cx="5715117" cy="5879750"/>
          </a:xfrm>
          <a:prstGeom prst="rect">
            <a:avLst/>
          </a:prstGeom>
        </p:spPr>
      </p:pic>
      <p:sp>
        <p:nvSpPr>
          <p:cNvPr id="2" name="Title 1"/>
          <p:cNvSpPr>
            <a:spLocks noGrp="1"/>
          </p:cNvSpPr>
          <p:nvPr>
            <p:ph type="title"/>
          </p:nvPr>
        </p:nvSpPr>
        <p:spPr/>
        <p:txBody>
          <a:bodyPr/>
          <a:lstStyle/>
          <a:p>
            <a:pPr algn="ctr"/>
            <a:r>
              <a:rPr lang="en-US" sz="4400" dirty="0"/>
              <a:t>Because we have </a:t>
            </a:r>
            <a:r>
              <a:rPr lang="en-US" dirty="0"/>
              <a:t>Surpassing </a:t>
            </a:r>
            <a:r>
              <a:rPr lang="en-US" u="sng" dirty="0">
                <a:solidFill>
                  <a:srgbClr val="FF0000"/>
                </a:solidFill>
                <a:effectLst>
                  <a:glow rad="127000">
                    <a:schemeClr val="bg1"/>
                  </a:glow>
                </a:effectLst>
              </a:rPr>
              <a:t>Glor</a:t>
            </a:r>
            <a:r>
              <a:rPr lang="en-US" dirty="0">
                <a:solidFill>
                  <a:srgbClr val="FF0000"/>
                </a:solidFill>
                <a:effectLst>
                  <a:glow rad="127000">
                    <a:schemeClr val="bg1"/>
                  </a:glow>
                </a:effectLst>
              </a:rPr>
              <a:t>y</a:t>
            </a:r>
            <a:r>
              <a:rPr lang="en-US" dirty="0"/>
              <a:t>!</a:t>
            </a:r>
          </a:p>
        </p:txBody>
      </p:sp>
      <p:sp>
        <p:nvSpPr>
          <p:cNvPr id="3" name="Content Placeholder 2"/>
          <p:cNvSpPr>
            <a:spLocks noGrp="1"/>
          </p:cNvSpPr>
          <p:nvPr>
            <p:ph idx="1"/>
          </p:nvPr>
        </p:nvSpPr>
        <p:spPr>
          <a:xfrm>
            <a:off x="602428" y="1635162"/>
            <a:ext cx="7064464" cy="4541801"/>
          </a:xfrm>
        </p:spPr>
        <p:txBody>
          <a:bodyPr>
            <a:noAutofit/>
          </a:bodyPr>
          <a:lstStyle/>
          <a:p>
            <a:r>
              <a:rPr lang="en-US" sz="4200" dirty="0">
                <a:solidFill>
                  <a:schemeClr val="accent5">
                    <a:lumMod val="75000"/>
                  </a:schemeClr>
                </a:solidFill>
                <a:effectLst>
                  <a:glow rad="127000">
                    <a:schemeClr val="bg1"/>
                  </a:glow>
                </a:effectLst>
              </a:rPr>
              <a:t>Another big “If:”</a:t>
            </a:r>
          </a:p>
          <a:p>
            <a:r>
              <a:rPr lang="en-US" sz="4200" baseline="30000" dirty="0"/>
              <a:t>9</a:t>
            </a:r>
            <a:r>
              <a:rPr lang="en-US" sz="4200" dirty="0"/>
              <a:t> </a:t>
            </a:r>
            <a:r>
              <a:rPr lang="en-US" sz="4200" dirty="0">
                <a:solidFill>
                  <a:schemeClr val="bg1"/>
                </a:solidFill>
                <a:effectLst>
                  <a:glow rad="254000">
                    <a:srgbClr val="FF0000"/>
                  </a:glow>
                </a:effectLst>
              </a:rPr>
              <a:t>If</a:t>
            </a:r>
            <a:r>
              <a:rPr lang="en-US" sz="4200" dirty="0"/>
              <a:t> the ministry that </a:t>
            </a:r>
            <a:r>
              <a:rPr lang="en-US" sz="4200" dirty="0">
                <a:solidFill>
                  <a:srgbClr val="FF0000"/>
                </a:solidFill>
                <a:effectLst>
                  <a:glow rad="127000">
                    <a:schemeClr val="bg1"/>
                  </a:glow>
                </a:effectLst>
              </a:rPr>
              <a:t>condemns</a:t>
            </a:r>
            <a:r>
              <a:rPr lang="en-US" sz="4200" dirty="0"/>
              <a:t> men is glorious,</a:t>
            </a:r>
          </a:p>
          <a:p>
            <a:r>
              <a:rPr lang="en-US" sz="4200" dirty="0"/>
              <a:t> </a:t>
            </a:r>
          </a:p>
        </p:txBody>
      </p:sp>
    </p:spTree>
    <p:extLst>
      <p:ext uri="{BB962C8B-B14F-4D97-AF65-F5344CB8AC3E}">
        <p14:creationId xmlns:p14="http://schemas.microsoft.com/office/powerpoint/2010/main" val="6292608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6372664" y="865708"/>
            <a:ext cx="5715117" cy="5879750"/>
          </a:xfrm>
          <a:prstGeom prst="rect">
            <a:avLst/>
          </a:prstGeom>
        </p:spPr>
      </p:pic>
      <p:sp>
        <p:nvSpPr>
          <p:cNvPr id="3" name="Content Placeholder 2"/>
          <p:cNvSpPr>
            <a:spLocks noGrp="1"/>
          </p:cNvSpPr>
          <p:nvPr>
            <p:ph idx="1"/>
          </p:nvPr>
        </p:nvSpPr>
        <p:spPr>
          <a:xfrm>
            <a:off x="602428" y="1635162"/>
            <a:ext cx="7064464" cy="4541801"/>
          </a:xfrm>
        </p:spPr>
        <p:txBody>
          <a:bodyPr>
            <a:noAutofit/>
          </a:bodyPr>
          <a:lstStyle/>
          <a:p>
            <a:r>
              <a:rPr lang="en-US" sz="4200" dirty="0">
                <a:solidFill>
                  <a:schemeClr val="accent5">
                    <a:lumMod val="75000"/>
                  </a:schemeClr>
                </a:solidFill>
                <a:effectLst>
                  <a:glow rad="127000">
                    <a:schemeClr val="bg1"/>
                  </a:glow>
                </a:effectLst>
              </a:rPr>
              <a:t>Another big “If:”</a:t>
            </a:r>
          </a:p>
          <a:p>
            <a:r>
              <a:rPr lang="en-US" sz="4200" baseline="30000" dirty="0"/>
              <a:t>9</a:t>
            </a:r>
            <a:r>
              <a:rPr lang="en-US" sz="4200" dirty="0"/>
              <a:t> </a:t>
            </a:r>
            <a:r>
              <a:rPr lang="en-US" sz="4200" dirty="0">
                <a:solidFill>
                  <a:schemeClr val="bg1"/>
                </a:solidFill>
                <a:effectLst>
                  <a:glow rad="254000">
                    <a:srgbClr val="FF0000"/>
                  </a:glow>
                </a:effectLst>
              </a:rPr>
              <a:t>If</a:t>
            </a:r>
            <a:r>
              <a:rPr lang="en-US" sz="4200" dirty="0"/>
              <a:t> the ministry that </a:t>
            </a:r>
            <a:r>
              <a:rPr lang="en-US" sz="4200" dirty="0">
                <a:solidFill>
                  <a:srgbClr val="FF0000"/>
                </a:solidFill>
                <a:effectLst>
                  <a:glow rad="127000">
                    <a:schemeClr val="bg1"/>
                  </a:glow>
                </a:effectLst>
              </a:rPr>
              <a:t>condemns</a:t>
            </a:r>
            <a:r>
              <a:rPr lang="en-US" sz="4200" dirty="0"/>
              <a:t> men is glorious,</a:t>
            </a:r>
          </a:p>
          <a:p>
            <a:r>
              <a:rPr lang="en-US" sz="4200" dirty="0">
                <a:solidFill>
                  <a:schemeClr val="accent5">
                    <a:lumMod val="75000"/>
                  </a:schemeClr>
                </a:solidFill>
                <a:effectLst>
                  <a:glow rad="127000">
                    <a:schemeClr val="bg1"/>
                  </a:glow>
                </a:effectLst>
              </a:rPr>
              <a:t>Another big “then:”</a:t>
            </a:r>
          </a:p>
          <a:p>
            <a:r>
              <a:rPr lang="en-US" sz="4200" dirty="0">
                <a:solidFill>
                  <a:schemeClr val="bg1"/>
                </a:solidFill>
                <a:effectLst>
                  <a:glow rad="127000">
                    <a:srgbClr val="FF0000"/>
                  </a:glow>
                </a:effectLst>
              </a:rPr>
              <a:t>[then] </a:t>
            </a:r>
            <a:r>
              <a:rPr lang="en-US" sz="4200" dirty="0"/>
              <a:t>how much more glorious is the ministry that </a:t>
            </a:r>
            <a:r>
              <a:rPr lang="en-US" sz="4200" dirty="0">
                <a:solidFill>
                  <a:srgbClr val="FF0000"/>
                </a:solidFill>
                <a:effectLst>
                  <a:glow rad="127000">
                    <a:schemeClr val="bg1"/>
                  </a:glow>
                </a:effectLst>
              </a:rPr>
              <a:t>brings righteousness</a:t>
            </a:r>
            <a:r>
              <a:rPr lang="en-US" sz="4200" dirty="0"/>
              <a:t>!</a:t>
            </a:r>
          </a:p>
          <a:p>
            <a:r>
              <a:rPr lang="en-US" sz="4200" dirty="0"/>
              <a:t> </a:t>
            </a:r>
          </a:p>
        </p:txBody>
      </p:sp>
      <p:pic>
        <p:nvPicPr>
          <p:cNvPr id="5" name="Picture 4"/>
          <p:cNvPicPr>
            <a:picLocks noChangeAspect="1"/>
          </p:cNvPicPr>
          <p:nvPr/>
        </p:nvPicPr>
        <p:blipFill rotWithShape="1">
          <a:blip r:embed="rId4"/>
          <a:srcRect b="22294"/>
          <a:stretch/>
        </p:blipFill>
        <p:spPr>
          <a:xfrm>
            <a:off x="6879102" y="793991"/>
            <a:ext cx="5138254" cy="5761555"/>
          </a:xfrm>
          <a:prstGeom prst="rect">
            <a:avLst/>
          </a:prstGeom>
        </p:spPr>
      </p:pic>
      <p:sp>
        <p:nvSpPr>
          <p:cNvPr id="2" name="Title 1"/>
          <p:cNvSpPr>
            <a:spLocks noGrp="1"/>
          </p:cNvSpPr>
          <p:nvPr>
            <p:ph type="title"/>
          </p:nvPr>
        </p:nvSpPr>
        <p:spPr/>
        <p:txBody>
          <a:bodyPr/>
          <a:lstStyle/>
          <a:p>
            <a:pPr algn="ctr"/>
            <a:r>
              <a:rPr lang="en-US" sz="4400" dirty="0"/>
              <a:t>Because we have </a:t>
            </a:r>
            <a:r>
              <a:rPr lang="en-US" dirty="0"/>
              <a:t>Surpassing </a:t>
            </a:r>
            <a:r>
              <a:rPr lang="en-US" u="sng" dirty="0">
                <a:solidFill>
                  <a:srgbClr val="FF0000"/>
                </a:solidFill>
                <a:effectLst>
                  <a:glow rad="127000">
                    <a:schemeClr val="bg1"/>
                  </a:glow>
                </a:effectLst>
              </a:rPr>
              <a:t>Glor</a:t>
            </a:r>
            <a:r>
              <a:rPr lang="en-US" dirty="0">
                <a:solidFill>
                  <a:srgbClr val="FF0000"/>
                </a:solidFill>
                <a:effectLst>
                  <a:glow rad="127000">
                    <a:schemeClr val="bg1"/>
                  </a:glow>
                </a:effectLst>
              </a:rPr>
              <a:t>y</a:t>
            </a:r>
            <a:r>
              <a:rPr lang="en-US" dirty="0"/>
              <a:t>!</a:t>
            </a:r>
          </a:p>
        </p:txBody>
      </p:sp>
    </p:spTree>
    <p:extLst>
      <p:ext uri="{BB962C8B-B14F-4D97-AF65-F5344CB8AC3E}">
        <p14:creationId xmlns:p14="http://schemas.microsoft.com/office/powerpoint/2010/main" val="34864150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4400" dirty="0"/>
              <a:t>Because we have </a:t>
            </a:r>
            <a:r>
              <a:rPr lang="en-US" dirty="0"/>
              <a:t>Surpassing </a:t>
            </a:r>
            <a:r>
              <a:rPr lang="en-US" u="sng" dirty="0">
                <a:solidFill>
                  <a:srgbClr val="FF0000"/>
                </a:solidFill>
                <a:effectLst>
                  <a:glow rad="127000">
                    <a:schemeClr val="bg1"/>
                  </a:glow>
                </a:effectLst>
              </a:rPr>
              <a:t>Glor</a:t>
            </a:r>
            <a:r>
              <a:rPr lang="en-US" dirty="0">
                <a:solidFill>
                  <a:srgbClr val="FF0000"/>
                </a:solidFill>
                <a:effectLst>
                  <a:glow rad="127000">
                    <a:schemeClr val="bg1"/>
                  </a:glow>
                </a:effectLst>
              </a:rPr>
              <a:t>y</a:t>
            </a:r>
            <a:r>
              <a:rPr lang="en-US" dirty="0"/>
              <a:t>!</a:t>
            </a:r>
          </a:p>
        </p:txBody>
      </p:sp>
      <p:sp>
        <p:nvSpPr>
          <p:cNvPr id="3" name="Content Placeholder 2"/>
          <p:cNvSpPr>
            <a:spLocks noGrp="1"/>
          </p:cNvSpPr>
          <p:nvPr>
            <p:ph idx="1"/>
          </p:nvPr>
        </p:nvSpPr>
        <p:spPr/>
        <p:txBody>
          <a:bodyPr>
            <a:noAutofit/>
          </a:bodyPr>
          <a:lstStyle/>
          <a:p>
            <a:r>
              <a:rPr lang="en-US" sz="4200" dirty="0">
                <a:solidFill>
                  <a:schemeClr val="accent5">
                    <a:lumMod val="75000"/>
                  </a:schemeClr>
                </a:solidFill>
                <a:effectLst>
                  <a:glow rad="127000">
                    <a:schemeClr val="bg1"/>
                  </a:glow>
                </a:effectLst>
              </a:rPr>
              <a:t>The Reason:</a:t>
            </a:r>
          </a:p>
          <a:p>
            <a:pPr algn="ctr"/>
            <a:r>
              <a:rPr lang="en-US" sz="4200" baseline="30000" dirty="0"/>
              <a:t>10</a:t>
            </a:r>
            <a:r>
              <a:rPr lang="en-US" sz="4200" dirty="0"/>
              <a:t> </a:t>
            </a:r>
            <a:r>
              <a:rPr lang="en-US" sz="4200" dirty="0">
                <a:solidFill>
                  <a:srgbClr val="FF0000"/>
                </a:solidFill>
                <a:effectLst>
                  <a:glow rad="127000">
                    <a:schemeClr val="bg1"/>
                  </a:glow>
                </a:effectLst>
              </a:rPr>
              <a:t>For what was glorious </a:t>
            </a:r>
            <a:br>
              <a:rPr lang="en-US" sz="4200" dirty="0"/>
            </a:br>
            <a:r>
              <a:rPr lang="en-US" sz="4200" dirty="0"/>
              <a:t>has no glory now in</a:t>
            </a:r>
            <a:br>
              <a:rPr lang="en-US" sz="4200" dirty="0"/>
            </a:br>
            <a:r>
              <a:rPr lang="en-US" sz="4200" dirty="0"/>
              <a:t>comparison with the</a:t>
            </a:r>
            <a:br>
              <a:rPr lang="en-US" sz="4200" dirty="0"/>
            </a:br>
            <a:r>
              <a:rPr lang="en-US" sz="4200" dirty="0">
                <a:effectLst>
                  <a:glow rad="127000">
                    <a:srgbClr val="FF0000">
                      <a:alpha val="0"/>
                    </a:srgbClr>
                  </a:glow>
                </a:effectLst>
              </a:rPr>
              <a:t>surpassing glory</a:t>
            </a:r>
            <a:r>
              <a:rPr lang="en-US" sz="4200" dirty="0"/>
              <a:t>.</a:t>
            </a:r>
          </a:p>
        </p:txBody>
      </p:sp>
      <p:sp>
        <p:nvSpPr>
          <p:cNvPr id="6" name="Oval 5"/>
          <p:cNvSpPr/>
          <p:nvPr/>
        </p:nvSpPr>
        <p:spPr>
          <a:xfrm>
            <a:off x="9069860" y="1000898"/>
            <a:ext cx="2520778" cy="2866766"/>
          </a:xfrm>
          <a:prstGeom prst="ellipse">
            <a:avLst/>
          </a:prstGeom>
          <a:solidFill>
            <a:srgbClr val="7A6749"/>
          </a:solidFill>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9354065" y="1235676"/>
            <a:ext cx="1964724" cy="1902941"/>
          </a:xfrm>
          <a:prstGeom prst="ellipse">
            <a:avLst/>
          </a:prstGeom>
          <a:solidFill>
            <a:schemeClr val="bg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3"/>
          <a:stretch>
            <a:fillRect/>
          </a:stretch>
        </p:blipFill>
        <p:spPr>
          <a:xfrm>
            <a:off x="8239646" y="1281266"/>
            <a:ext cx="3596318" cy="5284010"/>
          </a:xfrm>
          <a:prstGeom prst="rect">
            <a:avLst/>
          </a:prstGeom>
        </p:spPr>
      </p:pic>
    </p:spTree>
    <p:extLst>
      <p:ext uri="{BB962C8B-B14F-4D97-AF65-F5344CB8AC3E}">
        <p14:creationId xmlns:p14="http://schemas.microsoft.com/office/powerpoint/2010/main" val="21719590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0"/>
            <a:ext cx="12191999" cy="6858000"/>
          </a:xfrm>
          <a:prstGeom prst="rect">
            <a:avLst/>
          </a:prstGeom>
        </p:spPr>
      </p:pic>
      <p:sp>
        <p:nvSpPr>
          <p:cNvPr id="5" name="Rectangle 4"/>
          <p:cNvSpPr/>
          <p:nvPr/>
        </p:nvSpPr>
        <p:spPr>
          <a:xfrm>
            <a:off x="356260" y="356260"/>
            <a:ext cx="11471563" cy="6210795"/>
          </a:xfrm>
          <a:prstGeom prst="rect">
            <a:avLst/>
          </a:prstGeom>
          <a:solidFill>
            <a:schemeClr val="bg1">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1464624" y="2321770"/>
            <a:ext cx="9144000" cy="2387600"/>
          </a:xfrm>
        </p:spPr>
        <p:txBody>
          <a:bodyPr>
            <a:normAutofit/>
          </a:bodyPr>
          <a:lstStyle/>
          <a:p>
            <a:r>
              <a:rPr lang="en-US" sz="9600" b="1" dirty="0">
                <a:latin typeface="Bodoni MT Black" panose="02070A03080606020203" pitchFamily="18" charset="0"/>
              </a:rPr>
              <a:t>Thanks be to God!</a:t>
            </a:r>
          </a:p>
        </p:txBody>
      </p:sp>
    </p:spTree>
    <p:extLst>
      <p:ext uri="{BB962C8B-B14F-4D97-AF65-F5344CB8AC3E}">
        <p14:creationId xmlns:p14="http://schemas.microsoft.com/office/powerpoint/2010/main" val="17753042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4400" dirty="0"/>
              <a:t>Because we have </a:t>
            </a:r>
            <a:r>
              <a:rPr lang="en-US" dirty="0"/>
              <a:t>Surpassing </a:t>
            </a:r>
            <a:r>
              <a:rPr lang="en-US" u="sng" dirty="0">
                <a:solidFill>
                  <a:srgbClr val="FF0000"/>
                </a:solidFill>
                <a:effectLst>
                  <a:glow rad="127000">
                    <a:schemeClr val="bg1"/>
                  </a:glow>
                </a:effectLst>
              </a:rPr>
              <a:t>Glor</a:t>
            </a:r>
            <a:r>
              <a:rPr lang="en-US" dirty="0">
                <a:solidFill>
                  <a:srgbClr val="FF0000"/>
                </a:solidFill>
                <a:effectLst>
                  <a:glow rad="127000">
                    <a:schemeClr val="bg1"/>
                  </a:glow>
                </a:effectLst>
              </a:rPr>
              <a:t>y</a:t>
            </a:r>
            <a:r>
              <a:rPr lang="en-US" dirty="0"/>
              <a:t>!</a:t>
            </a:r>
          </a:p>
        </p:txBody>
      </p:sp>
      <p:sp>
        <p:nvSpPr>
          <p:cNvPr id="3" name="Content Placeholder 2"/>
          <p:cNvSpPr>
            <a:spLocks noGrp="1"/>
          </p:cNvSpPr>
          <p:nvPr>
            <p:ph idx="1"/>
          </p:nvPr>
        </p:nvSpPr>
        <p:spPr/>
        <p:txBody>
          <a:bodyPr>
            <a:noAutofit/>
          </a:bodyPr>
          <a:lstStyle/>
          <a:p>
            <a:r>
              <a:rPr lang="en-US" sz="4200" dirty="0">
                <a:solidFill>
                  <a:schemeClr val="accent5">
                    <a:lumMod val="75000"/>
                  </a:schemeClr>
                </a:solidFill>
                <a:effectLst>
                  <a:glow rad="127000">
                    <a:schemeClr val="bg1"/>
                  </a:glow>
                </a:effectLst>
              </a:rPr>
              <a:t>The Reason:</a:t>
            </a:r>
          </a:p>
          <a:p>
            <a:pPr algn="ctr"/>
            <a:r>
              <a:rPr lang="en-US" sz="4200" baseline="30000" dirty="0"/>
              <a:t>10</a:t>
            </a:r>
            <a:r>
              <a:rPr lang="en-US" sz="4200" dirty="0"/>
              <a:t> For what was glorious </a:t>
            </a:r>
            <a:br>
              <a:rPr lang="en-US" sz="4200" dirty="0"/>
            </a:br>
            <a:r>
              <a:rPr lang="en-US" sz="4200" dirty="0">
                <a:solidFill>
                  <a:srgbClr val="FF0000"/>
                </a:solidFill>
              </a:rPr>
              <a:t>has no glory now in</a:t>
            </a:r>
            <a:br>
              <a:rPr lang="en-US" sz="4200" dirty="0">
                <a:solidFill>
                  <a:srgbClr val="FF0000"/>
                </a:solidFill>
              </a:rPr>
            </a:br>
            <a:r>
              <a:rPr lang="en-US" sz="4200" dirty="0">
                <a:solidFill>
                  <a:srgbClr val="FF0000"/>
                </a:solidFill>
              </a:rPr>
              <a:t>comparison with the</a:t>
            </a:r>
            <a:br>
              <a:rPr lang="en-US" sz="4200" dirty="0"/>
            </a:br>
            <a:r>
              <a:rPr lang="en-US" sz="4200" dirty="0">
                <a:solidFill>
                  <a:schemeClr val="bg1"/>
                </a:solidFill>
                <a:effectLst>
                  <a:glow rad="127000">
                    <a:srgbClr val="FF0000"/>
                  </a:glow>
                </a:effectLst>
              </a:rPr>
              <a:t>surpassing glory</a:t>
            </a:r>
            <a:r>
              <a:rPr lang="en-US" sz="4200" dirty="0"/>
              <a:t>.</a:t>
            </a:r>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b="10126"/>
          <a:stretch/>
        </p:blipFill>
        <p:spPr>
          <a:xfrm flipH="1">
            <a:off x="372553" y="1998082"/>
            <a:ext cx="4677748" cy="4557463"/>
          </a:xfrm>
          <a:prstGeom prst="rect">
            <a:avLst/>
          </a:prstGeom>
        </p:spPr>
      </p:pic>
      <p:sp>
        <p:nvSpPr>
          <p:cNvPr id="6" name="Oval 5"/>
          <p:cNvSpPr/>
          <p:nvPr/>
        </p:nvSpPr>
        <p:spPr>
          <a:xfrm>
            <a:off x="9069860" y="1000898"/>
            <a:ext cx="2520778" cy="2866766"/>
          </a:xfrm>
          <a:prstGeom prst="ellipse">
            <a:avLst/>
          </a:prstGeom>
          <a:solidFill>
            <a:srgbClr val="7A6749"/>
          </a:solidFill>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9354065" y="1235676"/>
            <a:ext cx="1964724" cy="1902941"/>
          </a:xfrm>
          <a:prstGeom prst="ellipse">
            <a:avLst/>
          </a:prstGeom>
          <a:solidFill>
            <a:schemeClr val="bg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3"/>
          <a:stretch>
            <a:fillRect/>
          </a:stretch>
        </p:blipFill>
        <p:spPr>
          <a:xfrm>
            <a:off x="8239646" y="1281266"/>
            <a:ext cx="3596318" cy="5284010"/>
          </a:xfrm>
          <a:prstGeom prst="rect">
            <a:avLst/>
          </a:prstGeom>
        </p:spPr>
      </p:pic>
    </p:spTree>
    <p:extLst>
      <p:ext uri="{BB962C8B-B14F-4D97-AF65-F5344CB8AC3E}">
        <p14:creationId xmlns:p14="http://schemas.microsoft.com/office/powerpoint/2010/main" val="30079800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4400" dirty="0"/>
              <a:t>Because we have </a:t>
            </a:r>
            <a:r>
              <a:rPr lang="en-US" dirty="0"/>
              <a:t>Surpassing </a:t>
            </a:r>
            <a:r>
              <a:rPr lang="en-US" u="sng" dirty="0">
                <a:solidFill>
                  <a:srgbClr val="FF0000"/>
                </a:solidFill>
                <a:effectLst>
                  <a:glow rad="127000">
                    <a:schemeClr val="bg1"/>
                  </a:glow>
                </a:effectLst>
              </a:rPr>
              <a:t>Glor</a:t>
            </a:r>
            <a:r>
              <a:rPr lang="en-US" dirty="0">
                <a:solidFill>
                  <a:srgbClr val="FF0000"/>
                </a:solidFill>
                <a:effectLst>
                  <a:glow rad="127000">
                    <a:schemeClr val="bg1"/>
                  </a:glow>
                </a:effectLst>
              </a:rPr>
              <a:t>y</a:t>
            </a:r>
            <a:r>
              <a:rPr lang="en-US" dirty="0"/>
              <a:t>!</a:t>
            </a:r>
          </a:p>
        </p:txBody>
      </p:sp>
      <p:sp>
        <p:nvSpPr>
          <p:cNvPr id="3" name="Content Placeholder 2"/>
          <p:cNvSpPr>
            <a:spLocks noGrp="1"/>
          </p:cNvSpPr>
          <p:nvPr>
            <p:ph idx="1"/>
          </p:nvPr>
        </p:nvSpPr>
        <p:spPr>
          <a:xfrm>
            <a:off x="602428" y="1635162"/>
            <a:ext cx="6797178" cy="4541801"/>
          </a:xfrm>
        </p:spPr>
        <p:txBody>
          <a:bodyPr>
            <a:noAutofit/>
          </a:bodyPr>
          <a:lstStyle/>
          <a:p>
            <a:r>
              <a:rPr lang="en-US" sz="4200" dirty="0">
                <a:solidFill>
                  <a:schemeClr val="accent5">
                    <a:lumMod val="75000"/>
                  </a:schemeClr>
                </a:solidFill>
                <a:effectLst>
                  <a:glow rad="127000">
                    <a:schemeClr val="bg1"/>
                  </a:glow>
                </a:effectLst>
              </a:rPr>
              <a:t>Another big “If:”</a:t>
            </a:r>
          </a:p>
          <a:p>
            <a:r>
              <a:rPr lang="en-US" sz="4200" dirty="0"/>
              <a:t> </a:t>
            </a:r>
            <a:r>
              <a:rPr lang="en-US" sz="4200" baseline="30000" dirty="0"/>
              <a:t>11</a:t>
            </a:r>
            <a:r>
              <a:rPr lang="en-US" sz="4200" dirty="0"/>
              <a:t> And </a:t>
            </a:r>
            <a:r>
              <a:rPr lang="en-US" sz="4200" dirty="0">
                <a:solidFill>
                  <a:schemeClr val="bg1"/>
                </a:solidFill>
                <a:effectLst>
                  <a:glow rad="254000">
                    <a:srgbClr val="FF0000"/>
                  </a:glow>
                </a:effectLst>
              </a:rPr>
              <a:t>if</a:t>
            </a:r>
            <a:r>
              <a:rPr lang="en-US" sz="4200" dirty="0"/>
              <a:t> what was </a:t>
            </a:r>
            <a:r>
              <a:rPr lang="en-US" sz="4200" dirty="0">
                <a:solidFill>
                  <a:srgbClr val="FF0000"/>
                </a:solidFill>
                <a:effectLst>
                  <a:glow rad="127000">
                    <a:schemeClr val="bg1"/>
                  </a:glow>
                </a:effectLst>
              </a:rPr>
              <a:t>fading away </a:t>
            </a:r>
            <a:r>
              <a:rPr lang="en-US" sz="4200" dirty="0"/>
              <a:t>came with glory,</a:t>
            </a:r>
            <a:br>
              <a:rPr lang="en-US" sz="4200" dirty="0"/>
            </a:br>
            <a:br>
              <a:rPr lang="en-US" sz="4200" dirty="0"/>
            </a:br>
            <a:endParaRPr lang="en-US" sz="4200" dirty="0"/>
          </a:p>
        </p:txBody>
      </p:sp>
      <p:sp>
        <p:nvSpPr>
          <p:cNvPr id="10" name="Oval 9"/>
          <p:cNvSpPr/>
          <p:nvPr/>
        </p:nvSpPr>
        <p:spPr>
          <a:xfrm>
            <a:off x="9069860" y="1000898"/>
            <a:ext cx="2520778" cy="2866766"/>
          </a:xfrm>
          <a:prstGeom prst="ellipse">
            <a:avLst/>
          </a:prstGeom>
          <a:solidFill>
            <a:srgbClr val="7A6749"/>
          </a:solidFill>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9354065" y="1235676"/>
            <a:ext cx="1964724" cy="1902941"/>
          </a:xfrm>
          <a:prstGeom prst="ellipse">
            <a:avLst/>
          </a:prstGeom>
          <a:solidFill>
            <a:schemeClr val="bg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a:blip r:embed="rId3"/>
          <a:stretch>
            <a:fillRect/>
          </a:stretch>
        </p:blipFill>
        <p:spPr>
          <a:xfrm>
            <a:off x="8239646" y="1281266"/>
            <a:ext cx="3596318" cy="5284010"/>
          </a:xfrm>
          <a:prstGeom prst="rect">
            <a:avLst/>
          </a:prstGeom>
        </p:spPr>
      </p:pic>
    </p:spTree>
    <p:extLst>
      <p:ext uri="{BB962C8B-B14F-4D97-AF65-F5344CB8AC3E}">
        <p14:creationId xmlns:p14="http://schemas.microsoft.com/office/powerpoint/2010/main" val="17127728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4400" dirty="0"/>
              <a:t>Because we have </a:t>
            </a:r>
            <a:r>
              <a:rPr lang="en-US" dirty="0"/>
              <a:t>Surpassing </a:t>
            </a:r>
            <a:r>
              <a:rPr lang="en-US" u="sng" dirty="0">
                <a:solidFill>
                  <a:srgbClr val="FF0000"/>
                </a:solidFill>
                <a:effectLst>
                  <a:glow rad="127000">
                    <a:schemeClr val="bg1"/>
                  </a:glow>
                </a:effectLst>
              </a:rPr>
              <a:t>Glor</a:t>
            </a:r>
            <a:r>
              <a:rPr lang="en-US" dirty="0">
                <a:solidFill>
                  <a:srgbClr val="FF0000"/>
                </a:solidFill>
                <a:effectLst>
                  <a:glow rad="127000">
                    <a:schemeClr val="bg1"/>
                  </a:glow>
                </a:effectLst>
              </a:rPr>
              <a:t>y</a:t>
            </a:r>
            <a:r>
              <a:rPr lang="en-US" dirty="0"/>
              <a:t>!</a:t>
            </a:r>
          </a:p>
        </p:txBody>
      </p:sp>
      <p:sp>
        <p:nvSpPr>
          <p:cNvPr id="3" name="Content Placeholder 2"/>
          <p:cNvSpPr>
            <a:spLocks noGrp="1"/>
          </p:cNvSpPr>
          <p:nvPr>
            <p:ph idx="1"/>
          </p:nvPr>
        </p:nvSpPr>
        <p:spPr>
          <a:xfrm>
            <a:off x="602428" y="1635162"/>
            <a:ext cx="6797178" cy="4541801"/>
          </a:xfrm>
        </p:spPr>
        <p:txBody>
          <a:bodyPr>
            <a:noAutofit/>
          </a:bodyPr>
          <a:lstStyle/>
          <a:p>
            <a:r>
              <a:rPr lang="en-US" sz="4200" dirty="0">
                <a:solidFill>
                  <a:schemeClr val="accent5">
                    <a:lumMod val="75000"/>
                  </a:schemeClr>
                </a:solidFill>
                <a:effectLst>
                  <a:glow rad="127000">
                    <a:schemeClr val="bg1"/>
                  </a:glow>
                </a:effectLst>
              </a:rPr>
              <a:t>Another big “If:”</a:t>
            </a:r>
          </a:p>
          <a:p>
            <a:r>
              <a:rPr lang="en-US" sz="4200" dirty="0"/>
              <a:t> </a:t>
            </a:r>
            <a:r>
              <a:rPr lang="en-US" sz="4200" baseline="30000" dirty="0"/>
              <a:t>11</a:t>
            </a:r>
            <a:r>
              <a:rPr lang="en-US" sz="4200" dirty="0"/>
              <a:t> And </a:t>
            </a:r>
            <a:r>
              <a:rPr lang="en-US" sz="4200" dirty="0">
                <a:solidFill>
                  <a:schemeClr val="bg1"/>
                </a:solidFill>
                <a:effectLst>
                  <a:glow rad="254000">
                    <a:srgbClr val="FF0000"/>
                  </a:glow>
                </a:effectLst>
              </a:rPr>
              <a:t>if</a:t>
            </a:r>
            <a:r>
              <a:rPr lang="en-US" sz="4200" dirty="0"/>
              <a:t> what was </a:t>
            </a:r>
            <a:r>
              <a:rPr lang="en-US" sz="4200" dirty="0">
                <a:solidFill>
                  <a:srgbClr val="FF0000"/>
                </a:solidFill>
                <a:effectLst>
                  <a:glow rad="127000">
                    <a:schemeClr val="bg1"/>
                  </a:glow>
                </a:effectLst>
              </a:rPr>
              <a:t>fading away </a:t>
            </a:r>
            <a:r>
              <a:rPr lang="en-US" sz="4200" dirty="0"/>
              <a:t>came with glory,</a:t>
            </a:r>
            <a:br>
              <a:rPr lang="en-US" sz="4200" dirty="0"/>
            </a:br>
            <a:br>
              <a:rPr lang="en-US" sz="4200" dirty="0"/>
            </a:br>
            <a:r>
              <a:rPr lang="en-US" sz="4200" dirty="0">
                <a:solidFill>
                  <a:schemeClr val="accent5">
                    <a:lumMod val="75000"/>
                  </a:schemeClr>
                </a:solidFill>
                <a:effectLst>
                  <a:glow rad="127000">
                    <a:schemeClr val="bg1"/>
                  </a:glow>
                </a:effectLst>
              </a:rPr>
              <a:t>Another big “Then:” </a:t>
            </a:r>
            <a:br>
              <a:rPr lang="en-US" sz="4200" dirty="0"/>
            </a:br>
            <a:r>
              <a:rPr lang="en-US" sz="4200" dirty="0">
                <a:solidFill>
                  <a:schemeClr val="bg1"/>
                </a:solidFill>
                <a:effectLst>
                  <a:glow rad="127000">
                    <a:srgbClr val="FF0000"/>
                  </a:glow>
                </a:effectLst>
              </a:rPr>
              <a:t>[Then] </a:t>
            </a:r>
            <a:r>
              <a:rPr lang="en-US" sz="4200" dirty="0"/>
              <a:t>how much greater is the glory of that which </a:t>
            </a:r>
            <a:r>
              <a:rPr lang="en-US" sz="4200" dirty="0">
                <a:solidFill>
                  <a:srgbClr val="FF0000"/>
                </a:solidFill>
                <a:effectLst>
                  <a:glow rad="127000">
                    <a:schemeClr val="bg1"/>
                  </a:glow>
                </a:effectLst>
              </a:rPr>
              <a:t>lasts</a:t>
            </a:r>
            <a:r>
              <a:rPr lang="en-US" sz="4200" dirty="0"/>
              <a:t>!</a:t>
            </a:r>
          </a:p>
        </p:txBody>
      </p:sp>
      <p:sp>
        <p:nvSpPr>
          <p:cNvPr id="6" name="Oval 5"/>
          <p:cNvSpPr/>
          <p:nvPr/>
        </p:nvSpPr>
        <p:spPr>
          <a:xfrm>
            <a:off x="9069860" y="1000898"/>
            <a:ext cx="2520778" cy="2866766"/>
          </a:xfrm>
          <a:prstGeom prst="ellipse">
            <a:avLst/>
          </a:prstGeom>
          <a:solidFill>
            <a:srgbClr val="7A6749"/>
          </a:solidFill>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9354065" y="1235676"/>
            <a:ext cx="1964724" cy="1902941"/>
          </a:xfrm>
          <a:prstGeom prst="ellipse">
            <a:avLst/>
          </a:prstGeom>
          <a:solidFill>
            <a:schemeClr val="bg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3"/>
          <a:stretch>
            <a:fillRect/>
          </a:stretch>
        </p:blipFill>
        <p:spPr>
          <a:xfrm>
            <a:off x="8239646" y="1281266"/>
            <a:ext cx="3596318" cy="5284010"/>
          </a:xfrm>
          <a:prstGeom prst="rect">
            <a:avLst/>
          </a:prstGeom>
        </p:spPr>
      </p:pic>
      <p:sp>
        <p:nvSpPr>
          <p:cNvPr id="9" name="Oval 8"/>
          <p:cNvSpPr/>
          <p:nvPr/>
        </p:nvSpPr>
        <p:spPr>
          <a:xfrm>
            <a:off x="9971904" y="1927654"/>
            <a:ext cx="753762" cy="469557"/>
          </a:xfrm>
          <a:prstGeom prst="ellipse">
            <a:avLst/>
          </a:prstGeom>
          <a:solidFill>
            <a:schemeClr val="bg1">
              <a:alpha val="5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a:blip r:embed="rId4"/>
          <a:stretch>
            <a:fillRect/>
          </a:stretch>
        </p:blipFill>
        <p:spPr>
          <a:xfrm>
            <a:off x="9774694" y="1470207"/>
            <a:ext cx="1061712" cy="1196727"/>
          </a:xfrm>
          <a:prstGeom prst="rect">
            <a:avLst/>
          </a:prstGeom>
        </p:spPr>
      </p:pic>
      <p:pic>
        <p:nvPicPr>
          <p:cNvPr id="5" name="Picture 4"/>
          <p:cNvPicPr>
            <a:picLocks noChangeAspect="1"/>
          </p:cNvPicPr>
          <p:nvPr/>
        </p:nvPicPr>
        <p:blipFill rotWithShape="1">
          <a:blip r:embed="rId5">
            <a:extLst>
              <a:ext uri="{28A0092B-C50C-407E-A947-70E740481C1C}">
                <a14:useLocalDpi xmlns:a14="http://schemas.microsoft.com/office/drawing/2010/main" val="0"/>
              </a:ext>
            </a:extLst>
          </a:blip>
          <a:srcRect b="-138"/>
          <a:stretch/>
        </p:blipFill>
        <p:spPr>
          <a:xfrm>
            <a:off x="7209452" y="1125886"/>
            <a:ext cx="4677748" cy="5443726"/>
          </a:xfrm>
          <a:prstGeom prst="rect">
            <a:avLst/>
          </a:prstGeom>
        </p:spPr>
      </p:pic>
    </p:spTree>
    <p:extLst>
      <p:ext uri="{BB962C8B-B14F-4D97-AF65-F5344CB8AC3E}">
        <p14:creationId xmlns:p14="http://schemas.microsoft.com/office/powerpoint/2010/main" val="3545585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067951" y="1549966"/>
            <a:ext cx="8496886" cy="5195492"/>
          </a:xfrm>
          <a:prstGeom prst="rect">
            <a:avLst/>
          </a:prstGeom>
        </p:spPr>
      </p:pic>
      <p:sp>
        <p:nvSpPr>
          <p:cNvPr id="2" name="Title 1"/>
          <p:cNvSpPr>
            <a:spLocks noGrp="1"/>
          </p:cNvSpPr>
          <p:nvPr>
            <p:ph type="title"/>
          </p:nvPr>
        </p:nvSpPr>
        <p:spPr/>
        <p:txBody>
          <a:bodyPr/>
          <a:lstStyle/>
          <a:p>
            <a:pPr algn="ctr"/>
            <a:r>
              <a:rPr lang="en-US" dirty="0"/>
              <a:t>Because we have </a:t>
            </a:r>
            <a:r>
              <a:rPr lang="en-US" u="sng" dirty="0">
                <a:solidFill>
                  <a:srgbClr val="FF0000"/>
                </a:solidFill>
                <a:effectLst>
                  <a:glow rad="127000">
                    <a:schemeClr val="bg1"/>
                  </a:glow>
                  <a:outerShdw blurRad="50800" dist="50800" dir="5400000" algn="ctr" rotWithShape="0">
                    <a:schemeClr val="bg1"/>
                  </a:outerShdw>
                </a:effectLst>
              </a:rPr>
              <a:t>Ho</a:t>
            </a:r>
            <a:r>
              <a:rPr lang="en-US" dirty="0">
                <a:solidFill>
                  <a:srgbClr val="FF0000"/>
                </a:solidFill>
                <a:effectLst>
                  <a:glow rad="127000">
                    <a:schemeClr val="bg1"/>
                  </a:glow>
                  <a:outerShdw blurRad="50800" dist="50800" dir="5400000" algn="ctr" rotWithShape="0">
                    <a:schemeClr val="bg1"/>
                  </a:outerShdw>
                </a:effectLst>
              </a:rPr>
              <a:t>p</a:t>
            </a:r>
            <a:r>
              <a:rPr lang="en-US" u="sng" dirty="0">
                <a:solidFill>
                  <a:srgbClr val="FF0000"/>
                </a:solidFill>
                <a:effectLst>
                  <a:glow rad="127000">
                    <a:schemeClr val="bg1"/>
                  </a:glow>
                  <a:outerShdw blurRad="50800" dist="50800" dir="5400000" algn="ctr" rotWithShape="0">
                    <a:schemeClr val="bg1"/>
                  </a:outerShdw>
                </a:effectLst>
              </a:rPr>
              <a:t>e</a:t>
            </a:r>
            <a:r>
              <a:rPr lang="en-US" dirty="0"/>
              <a:t>!</a:t>
            </a:r>
          </a:p>
        </p:txBody>
      </p:sp>
      <p:sp>
        <p:nvSpPr>
          <p:cNvPr id="3" name="Content Placeholder 2"/>
          <p:cNvSpPr>
            <a:spLocks noGrp="1"/>
          </p:cNvSpPr>
          <p:nvPr>
            <p:ph idx="1"/>
          </p:nvPr>
        </p:nvSpPr>
        <p:spPr/>
        <p:txBody>
          <a:bodyPr/>
          <a:lstStyle/>
          <a:p>
            <a:r>
              <a:rPr lang="en-US" baseline="30000" dirty="0"/>
              <a:t>12</a:t>
            </a:r>
            <a:r>
              <a:rPr lang="en-US" dirty="0"/>
              <a:t> Therefore, since </a:t>
            </a:r>
            <a:r>
              <a:rPr lang="en-US" dirty="0">
                <a:solidFill>
                  <a:srgbClr val="FF0000"/>
                </a:solidFill>
                <a:effectLst>
                  <a:glow rad="127000">
                    <a:schemeClr val="bg1"/>
                  </a:glow>
                </a:effectLst>
              </a:rPr>
              <a:t>we have such a hope</a:t>
            </a:r>
            <a:r>
              <a:rPr lang="en-US" dirty="0"/>
              <a:t>, we are very bold.</a:t>
            </a:r>
          </a:p>
          <a:p>
            <a:r>
              <a:rPr lang="en-US" dirty="0"/>
              <a:t> </a:t>
            </a:r>
          </a:p>
        </p:txBody>
      </p:sp>
    </p:spTree>
    <p:extLst>
      <p:ext uri="{BB962C8B-B14F-4D97-AF65-F5344CB8AC3E}">
        <p14:creationId xmlns:p14="http://schemas.microsoft.com/office/powerpoint/2010/main" val="213060519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val 9"/>
          <p:cNvSpPr/>
          <p:nvPr/>
        </p:nvSpPr>
        <p:spPr>
          <a:xfrm>
            <a:off x="9069860" y="1000898"/>
            <a:ext cx="2520778" cy="2866766"/>
          </a:xfrm>
          <a:prstGeom prst="ellipse">
            <a:avLst/>
          </a:prstGeom>
          <a:solidFill>
            <a:srgbClr val="7A6749"/>
          </a:solidFill>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9354065" y="1235676"/>
            <a:ext cx="1964724" cy="1902941"/>
          </a:xfrm>
          <a:prstGeom prst="ellipse">
            <a:avLst/>
          </a:prstGeom>
          <a:solidFill>
            <a:schemeClr val="bg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pPr algn="ctr"/>
            <a:r>
              <a:rPr lang="en-US" dirty="0"/>
              <a:t>Because we have </a:t>
            </a:r>
            <a:r>
              <a:rPr lang="en-US" u="sng" dirty="0">
                <a:solidFill>
                  <a:srgbClr val="FF0000"/>
                </a:solidFill>
                <a:effectLst>
                  <a:glow rad="127000">
                    <a:schemeClr val="bg1"/>
                  </a:glow>
                  <a:outerShdw blurRad="50800" dist="50800" dir="5400000" algn="ctr" rotWithShape="0">
                    <a:schemeClr val="bg1"/>
                  </a:outerShdw>
                </a:effectLst>
              </a:rPr>
              <a:t>Ho</a:t>
            </a:r>
            <a:r>
              <a:rPr lang="en-US" dirty="0">
                <a:solidFill>
                  <a:srgbClr val="FF0000"/>
                </a:solidFill>
                <a:effectLst>
                  <a:glow rad="127000">
                    <a:schemeClr val="bg1"/>
                  </a:glow>
                  <a:outerShdw blurRad="50800" dist="50800" dir="5400000" algn="ctr" rotWithShape="0">
                    <a:schemeClr val="bg1"/>
                  </a:outerShdw>
                </a:effectLst>
              </a:rPr>
              <a:t>p</a:t>
            </a:r>
            <a:r>
              <a:rPr lang="en-US" u="sng" dirty="0">
                <a:solidFill>
                  <a:srgbClr val="FF0000"/>
                </a:solidFill>
                <a:effectLst>
                  <a:glow rad="127000">
                    <a:schemeClr val="bg1"/>
                  </a:glow>
                  <a:outerShdw blurRad="50800" dist="50800" dir="5400000" algn="ctr" rotWithShape="0">
                    <a:schemeClr val="bg1"/>
                  </a:outerShdw>
                </a:effectLst>
              </a:rPr>
              <a:t>e</a:t>
            </a:r>
            <a:r>
              <a:rPr lang="en-US" dirty="0"/>
              <a:t>!</a:t>
            </a:r>
          </a:p>
        </p:txBody>
      </p:sp>
      <p:sp>
        <p:nvSpPr>
          <p:cNvPr id="3" name="Content Placeholder 2"/>
          <p:cNvSpPr>
            <a:spLocks noGrp="1"/>
          </p:cNvSpPr>
          <p:nvPr>
            <p:ph idx="1"/>
          </p:nvPr>
        </p:nvSpPr>
        <p:spPr>
          <a:xfrm>
            <a:off x="602428" y="1635162"/>
            <a:ext cx="9019874" cy="4541801"/>
          </a:xfrm>
        </p:spPr>
        <p:txBody>
          <a:bodyPr/>
          <a:lstStyle/>
          <a:p>
            <a:r>
              <a:rPr lang="en-US" baseline="30000" dirty="0"/>
              <a:t>13</a:t>
            </a:r>
            <a:r>
              <a:rPr lang="en-US" dirty="0"/>
              <a:t> We are not like </a:t>
            </a:r>
            <a:r>
              <a:rPr lang="en-US" dirty="0">
                <a:solidFill>
                  <a:srgbClr val="FF0000"/>
                </a:solidFill>
                <a:effectLst>
                  <a:glow rad="127000">
                    <a:schemeClr val="bg1"/>
                  </a:glow>
                </a:effectLst>
              </a:rPr>
              <a:t>Moses</a:t>
            </a:r>
            <a:r>
              <a:rPr lang="en-US" dirty="0"/>
              <a:t>, who would put a </a:t>
            </a:r>
            <a:r>
              <a:rPr lang="en-US" dirty="0">
                <a:solidFill>
                  <a:srgbClr val="FF0000"/>
                </a:solidFill>
              </a:rPr>
              <a:t>veil </a:t>
            </a:r>
            <a:r>
              <a:rPr lang="en-US" dirty="0"/>
              <a:t>over his face to keep the Israelites from gazing at it while the radiance was </a:t>
            </a:r>
            <a:r>
              <a:rPr lang="en-US" dirty="0">
                <a:solidFill>
                  <a:srgbClr val="FF0000"/>
                </a:solidFill>
              </a:rPr>
              <a:t>fading away</a:t>
            </a:r>
            <a:r>
              <a:rPr lang="en-US" dirty="0"/>
              <a:t>.</a:t>
            </a:r>
          </a:p>
        </p:txBody>
      </p:sp>
      <p:pic>
        <p:nvPicPr>
          <p:cNvPr id="8" name="Picture 7"/>
          <p:cNvPicPr>
            <a:picLocks noChangeAspect="1"/>
          </p:cNvPicPr>
          <p:nvPr/>
        </p:nvPicPr>
        <p:blipFill>
          <a:blip r:embed="rId2"/>
          <a:stretch>
            <a:fillRect/>
          </a:stretch>
        </p:blipFill>
        <p:spPr>
          <a:xfrm>
            <a:off x="8239646" y="1281266"/>
            <a:ext cx="3596318" cy="5284010"/>
          </a:xfrm>
          <a:prstGeom prst="rect">
            <a:avLst/>
          </a:prstGeom>
        </p:spPr>
      </p:pic>
      <p:sp>
        <p:nvSpPr>
          <p:cNvPr id="11" name="Oval 10"/>
          <p:cNvSpPr/>
          <p:nvPr/>
        </p:nvSpPr>
        <p:spPr>
          <a:xfrm>
            <a:off x="9971904" y="1927654"/>
            <a:ext cx="753762" cy="469557"/>
          </a:xfrm>
          <a:prstGeom prst="ellipse">
            <a:avLst/>
          </a:prstGeom>
          <a:solidFill>
            <a:schemeClr val="bg1">
              <a:alpha val="5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3"/>
          <a:stretch>
            <a:fillRect/>
          </a:stretch>
        </p:blipFill>
        <p:spPr>
          <a:xfrm>
            <a:off x="9774694" y="1470207"/>
            <a:ext cx="1061712" cy="1196727"/>
          </a:xfrm>
          <a:prstGeom prst="rect">
            <a:avLst/>
          </a:prstGeom>
        </p:spPr>
      </p:pic>
    </p:spTree>
    <p:extLst>
      <p:ext uri="{BB962C8B-B14F-4D97-AF65-F5344CB8AC3E}">
        <p14:creationId xmlns:p14="http://schemas.microsoft.com/office/powerpoint/2010/main" val="34782376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04314" y="2308759"/>
            <a:ext cx="3602119" cy="3559178"/>
          </a:xfrm>
          <a:prstGeom prst="rect">
            <a:avLst/>
          </a:prstGeom>
        </p:spPr>
      </p:pic>
      <p:sp>
        <p:nvSpPr>
          <p:cNvPr id="2" name="Title 1"/>
          <p:cNvSpPr>
            <a:spLocks noGrp="1"/>
          </p:cNvSpPr>
          <p:nvPr>
            <p:ph type="title"/>
          </p:nvPr>
        </p:nvSpPr>
        <p:spPr/>
        <p:txBody>
          <a:bodyPr/>
          <a:lstStyle/>
          <a:p>
            <a:pPr algn="ctr"/>
            <a:r>
              <a:rPr lang="en-US" dirty="0"/>
              <a:t>Because we have </a:t>
            </a:r>
            <a:r>
              <a:rPr lang="en-US" u="sng" dirty="0">
                <a:solidFill>
                  <a:srgbClr val="FF0000"/>
                </a:solidFill>
                <a:effectLst>
                  <a:glow rad="127000">
                    <a:schemeClr val="bg1"/>
                  </a:glow>
                  <a:outerShdw blurRad="50800" dist="50800" dir="5400000" algn="ctr" rotWithShape="0">
                    <a:schemeClr val="bg1"/>
                  </a:outerShdw>
                </a:effectLst>
              </a:rPr>
              <a:t>Ho</a:t>
            </a:r>
            <a:r>
              <a:rPr lang="en-US" dirty="0">
                <a:solidFill>
                  <a:srgbClr val="FF0000"/>
                </a:solidFill>
                <a:effectLst>
                  <a:glow rad="127000">
                    <a:schemeClr val="bg1"/>
                  </a:glow>
                  <a:outerShdw blurRad="50800" dist="50800" dir="5400000" algn="ctr" rotWithShape="0">
                    <a:schemeClr val="bg1"/>
                  </a:outerShdw>
                </a:effectLst>
              </a:rPr>
              <a:t>p</a:t>
            </a:r>
            <a:r>
              <a:rPr lang="en-US" u="sng" dirty="0">
                <a:solidFill>
                  <a:srgbClr val="FF0000"/>
                </a:solidFill>
                <a:effectLst>
                  <a:glow rad="127000">
                    <a:schemeClr val="bg1"/>
                  </a:glow>
                  <a:outerShdw blurRad="50800" dist="50800" dir="5400000" algn="ctr" rotWithShape="0">
                    <a:schemeClr val="bg1"/>
                  </a:outerShdw>
                </a:effectLst>
              </a:rPr>
              <a:t>e</a:t>
            </a:r>
            <a:r>
              <a:rPr lang="en-US" dirty="0"/>
              <a:t>!</a:t>
            </a:r>
          </a:p>
        </p:txBody>
      </p:sp>
      <p:sp>
        <p:nvSpPr>
          <p:cNvPr id="3" name="Content Placeholder 2"/>
          <p:cNvSpPr>
            <a:spLocks noGrp="1"/>
          </p:cNvSpPr>
          <p:nvPr>
            <p:ph idx="1"/>
          </p:nvPr>
        </p:nvSpPr>
        <p:spPr>
          <a:xfrm>
            <a:off x="602428" y="1635162"/>
            <a:ext cx="7577745" cy="4541801"/>
          </a:xfrm>
        </p:spPr>
        <p:txBody>
          <a:bodyPr/>
          <a:lstStyle/>
          <a:p>
            <a:r>
              <a:rPr lang="en-US" baseline="30000" dirty="0"/>
              <a:t>14</a:t>
            </a:r>
            <a:r>
              <a:rPr lang="en-US" dirty="0"/>
              <a:t> But their minds were made dull, for to this day the same veil remains when the old covenant is read. It has not been removed</a:t>
            </a:r>
          </a:p>
          <a:p>
            <a:r>
              <a:rPr lang="en-US" dirty="0"/>
              <a:t> </a:t>
            </a:r>
          </a:p>
        </p:txBody>
      </p:sp>
      <p:pic>
        <p:nvPicPr>
          <p:cNvPr id="5" name="Picture 4"/>
          <p:cNvPicPr>
            <a:picLocks noChangeAspect="1"/>
          </p:cNvPicPr>
          <p:nvPr/>
        </p:nvPicPr>
        <p:blipFill>
          <a:blip r:embed="rId3"/>
          <a:stretch>
            <a:fillRect/>
          </a:stretch>
        </p:blipFill>
        <p:spPr>
          <a:xfrm>
            <a:off x="7357749" y="2146095"/>
            <a:ext cx="4075009" cy="3406069"/>
          </a:xfrm>
          <a:prstGeom prst="rect">
            <a:avLst/>
          </a:prstGeom>
        </p:spPr>
      </p:pic>
    </p:spTree>
    <p:extLst>
      <p:ext uri="{BB962C8B-B14F-4D97-AF65-F5344CB8AC3E}">
        <p14:creationId xmlns:p14="http://schemas.microsoft.com/office/powerpoint/2010/main" val="309727653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04314" y="2308759"/>
            <a:ext cx="3602119" cy="3559178"/>
          </a:xfrm>
          <a:prstGeom prst="rect">
            <a:avLst/>
          </a:prstGeom>
        </p:spPr>
      </p:pic>
      <p:sp>
        <p:nvSpPr>
          <p:cNvPr id="2" name="Title 1"/>
          <p:cNvSpPr>
            <a:spLocks noGrp="1"/>
          </p:cNvSpPr>
          <p:nvPr>
            <p:ph type="title"/>
          </p:nvPr>
        </p:nvSpPr>
        <p:spPr/>
        <p:txBody>
          <a:bodyPr/>
          <a:lstStyle/>
          <a:p>
            <a:pPr algn="ctr"/>
            <a:r>
              <a:rPr lang="en-US" dirty="0"/>
              <a:t>Because we have </a:t>
            </a:r>
            <a:r>
              <a:rPr lang="en-US" u="sng" dirty="0">
                <a:solidFill>
                  <a:srgbClr val="FF0000"/>
                </a:solidFill>
                <a:effectLst>
                  <a:glow rad="127000">
                    <a:schemeClr val="bg1"/>
                  </a:glow>
                  <a:outerShdw blurRad="50800" dist="50800" dir="5400000" algn="ctr" rotWithShape="0">
                    <a:schemeClr val="bg1"/>
                  </a:outerShdw>
                </a:effectLst>
              </a:rPr>
              <a:t>Ho</a:t>
            </a:r>
            <a:r>
              <a:rPr lang="en-US" dirty="0">
                <a:solidFill>
                  <a:srgbClr val="FF0000"/>
                </a:solidFill>
                <a:effectLst>
                  <a:glow rad="127000">
                    <a:schemeClr val="bg1"/>
                  </a:glow>
                  <a:outerShdw blurRad="50800" dist="50800" dir="5400000" algn="ctr" rotWithShape="0">
                    <a:schemeClr val="bg1"/>
                  </a:outerShdw>
                </a:effectLst>
              </a:rPr>
              <a:t>p</a:t>
            </a:r>
            <a:r>
              <a:rPr lang="en-US" u="sng" dirty="0">
                <a:solidFill>
                  <a:srgbClr val="FF0000"/>
                </a:solidFill>
                <a:effectLst>
                  <a:glow rad="127000">
                    <a:schemeClr val="bg1"/>
                  </a:glow>
                  <a:outerShdw blurRad="50800" dist="50800" dir="5400000" algn="ctr" rotWithShape="0">
                    <a:schemeClr val="bg1"/>
                  </a:outerShdw>
                </a:effectLst>
              </a:rPr>
              <a:t>e</a:t>
            </a:r>
            <a:r>
              <a:rPr lang="en-US" dirty="0"/>
              <a:t>!</a:t>
            </a:r>
          </a:p>
        </p:txBody>
      </p:sp>
      <p:sp>
        <p:nvSpPr>
          <p:cNvPr id="3" name="Content Placeholder 2"/>
          <p:cNvSpPr>
            <a:spLocks noGrp="1"/>
          </p:cNvSpPr>
          <p:nvPr>
            <p:ph idx="1"/>
          </p:nvPr>
        </p:nvSpPr>
        <p:spPr>
          <a:xfrm>
            <a:off x="602428" y="1635162"/>
            <a:ext cx="7577745" cy="4541801"/>
          </a:xfrm>
        </p:spPr>
        <p:txBody>
          <a:bodyPr/>
          <a:lstStyle/>
          <a:p>
            <a:r>
              <a:rPr lang="en-US" baseline="30000" dirty="0"/>
              <a:t>14</a:t>
            </a:r>
            <a:r>
              <a:rPr lang="en-US" dirty="0"/>
              <a:t> But their minds were made dull, for to this day the same veil remains when the old covenant is read. It has not been removed, </a:t>
            </a:r>
            <a:r>
              <a:rPr lang="en-US" dirty="0">
                <a:solidFill>
                  <a:srgbClr val="FF0000"/>
                </a:solidFill>
              </a:rPr>
              <a:t>because only </a:t>
            </a:r>
            <a:br>
              <a:rPr lang="en-US" dirty="0">
                <a:solidFill>
                  <a:srgbClr val="FF0000"/>
                </a:solidFill>
              </a:rPr>
            </a:br>
            <a:r>
              <a:rPr lang="en-US" dirty="0">
                <a:solidFill>
                  <a:srgbClr val="FF0000"/>
                </a:solidFill>
              </a:rPr>
              <a:t>in Christ is it taken away</a:t>
            </a:r>
            <a:r>
              <a:rPr lang="en-US" dirty="0"/>
              <a:t>.</a:t>
            </a:r>
            <a:r>
              <a:rPr lang="en-US" baseline="30000" dirty="0"/>
              <a:t> 15</a:t>
            </a:r>
            <a:endParaRPr lang="en-US" dirty="0"/>
          </a:p>
          <a:p>
            <a:r>
              <a:rPr lang="en-US" dirty="0"/>
              <a:t> </a:t>
            </a:r>
          </a:p>
        </p:txBody>
      </p:sp>
    </p:spTree>
    <p:extLst>
      <p:ext uri="{BB962C8B-B14F-4D97-AF65-F5344CB8AC3E}">
        <p14:creationId xmlns:p14="http://schemas.microsoft.com/office/powerpoint/2010/main" val="247009974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04314" y="2308759"/>
            <a:ext cx="3602119" cy="3559178"/>
          </a:xfrm>
          <a:prstGeom prst="rect">
            <a:avLst/>
          </a:prstGeom>
        </p:spPr>
      </p:pic>
      <p:sp>
        <p:nvSpPr>
          <p:cNvPr id="2" name="Title 1"/>
          <p:cNvSpPr>
            <a:spLocks noGrp="1"/>
          </p:cNvSpPr>
          <p:nvPr>
            <p:ph type="title"/>
          </p:nvPr>
        </p:nvSpPr>
        <p:spPr/>
        <p:txBody>
          <a:bodyPr/>
          <a:lstStyle/>
          <a:p>
            <a:pPr algn="ctr"/>
            <a:r>
              <a:rPr lang="en-US" dirty="0"/>
              <a:t>Because we have </a:t>
            </a:r>
            <a:r>
              <a:rPr lang="en-US" u="sng" dirty="0">
                <a:solidFill>
                  <a:srgbClr val="FF0000"/>
                </a:solidFill>
                <a:effectLst>
                  <a:glow rad="127000">
                    <a:schemeClr val="bg1"/>
                  </a:glow>
                  <a:outerShdw blurRad="50800" dist="50800" dir="5400000" algn="ctr" rotWithShape="0">
                    <a:schemeClr val="bg1"/>
                  </a:outerShdw>
                </a:effectLst>
              </a:rPr>
              <a:t>Ho</a:t>
            </a:r>
            <a:r>
              <a:rPr lang="en-US" dirty="0">
                <a:solidFill>
                  <a:srgbClr val="FF0000"/>
                </a:solidFill>
                <a:effectLst>
                  <a:glow rad="127000">
                    <a:schemeClr val="bg1"/>
                  </a:glow>
                  <a:outerShdw blurRad="50800" dist="50800" dir="5400000" algn="ctr" rotWithShape="0">
                    <a:schemeClr val="bg1"/>
                  </a:outerShdw>
                </a:effectLst>
              </a:rPr>
              <a:t>p</a:t>
            </a:r>
            <a:r>
              <a:rPr lang="en-US" u="sng" dirty="0">
                <a:solidFill>
                  <a:srgbClr val="FF0000"/>
                </a:solidFill>
                <a:effectLst>
                  <a:glow rad="127000">
                    <a:schemeClr val="bg1"/>
                  </a:glow>
                  <a:outerShdw blurRad="50800" dist="50800" dir="5400000" algn="ctr" rotWithShape="0">
                    <a:schemeClr val="bg1"/>
                  </a:outerShdw>
                </a:effectLst>
              </a:rPr>
              <a:t>e</a:t>
            </a:r>
            <a:r>
              <a:rPr lang="en-US" dirty="0"/>
              <a:t>!</a:t>
            </a:r>
          </a:p>
        </p:txBody>
      </p:sp>
      <p:sp>
        <p:nvSpPr>
          <p:cNvPr id="3" name="Content Placeholder 2"/>
          <p:cNvSpPr>
            <a:spLocks noGrp="1"/>
          </p:cNvSpPr>
          <p:nvPr>
            <p:ph idx="1"/>
          </p:nvPr>
        </p:nvSpPr>
        <p:spPr>
          <a:xfrm>
            <a:off x="602428" y="1635162"/>
            <a:ext cx="7577745" cy="4541801"/>
          </a:xfrm>
        </p:spPr>
        <p:txBody>
          <a:bodyPr/>
          <a:lstStyle/>
          <a:p>
            <a:r>
              <a:rPr lang="en-US" baseline="30000" dirty="0"/>
              <a:t>14</a:t>
            </a:r>
            <a:r>
              <a:rPr lang="en-US" dirty="0"/>
              <a:t> But their minds were made dull, for to this day the same veil remains when the old covenant is read. It has not been removed, </a:t>
            </a:r>
            <a:r>
              <a:rPr lang="en-US" dirty="0">
                <a:solidFill>
                  <a:srgbClr val="FF0000"/>
                </a:solidFill>
              </a:rPr>
              <a:t>because only </a:t>
            </a:r>
            <a:br>
              <a:rPr lang="en-US" dirty="0">
                <a:solidFill>
                  <a:srgbClr val="FF0000"/>
                </a:solidFill>
              </a:rPr>
            </a:br>
            <a:r>
              <a:rPr lang="en-US" dirty="0">
                <a:solidFill>
                  <a:srgbClr val="FF0000"/>
                </a:solidFill>
              </a:rPr>
              <a:t>in Christ is it taken away</a:t>
            </a:r>
            <a:r>
              <a:rPr lang="en-US" dirty="0"/>
              <a:t>.</a:t>
            </a:r>
            <a:r>
              <a:rPr lang="en-US" baseline="30000" dirty="0"/>
              <a:t> 15</a:t>
            </a:r>
            <a:r>
              <a:rPr lang="en-US" dirty="0"/>
              <a:t> Even to this day when Moses is read, a veil covers their hearts.</a:t>
            </a:r>
          </a:p>
          <a:p>
            <a:endParaRPr lang="en-US" dirty="0"/>
          </a:p>
          <a:p>
            <a:r>
              <a:rPr lang="en-US" dirty="0"/>
              <a:t> </a:t>
            </a:r>
          </a:p>
        </p:txBody>
      </p:sp>
      <p:pic>
        <p:nvPicPr>
          <p:cNvPr id="5" name="Picture 4"/>
          <p:cNvPicPr>
            <a:picLocks noChangeAspect="1"/>
          </p:cNvPicPr>
          <p:nvPr/>
        </p:nvPicPr>
        <p:blipFill>
          <a:blip r:embed="rId3"/>
          <a:stretch>
            <a:fillRect/>
          </a:stretch>
        </p:blipFill>
        <p:spPr>
          <a:xfrm>
            <a:off x="7357749" y="2146095"/>
            <a:ext cx="4075009" cy="3406069"/>
          </a:xfrm>
          <a:prstGeom prst="rect">
            <a:avLst/>
          </a:prstGeom>
        </p:spPr>
      </p:pic>
    </p:spTree>
    <p:extLst>
      <p:ext uri="{BB962C8B-B14F-4D97-AF65-F5344CB8AC3E}">
        <p14:creationId xmlns:p14="http://schemas.microsoft.com/office/powerpoint/2010/main" val="411866972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Because we have </a:t>
            </a:r>
            <a:r>
              <a:rPr lang="en-US" u="sng" dirty="0">
                <a:solidFill>
                  <a:srgbClr val="FF0000"/>
                </a:solidFill>
                <a:effectLst>
                  <a:glow rad="127000">
                    <a:schemeClr val="bg1"/>
                  </a:glow>
                  <a:outerShdw blurRad="50800" dist="50800" dir="5400000" algn="ctr" rotWithShape="0">
                    <a:schemeClr val="bg1"/>
                  </a:outerShdw>
                </a:effectLst>
              </a:rPr>
              <a:t>Ho</a:t>
            </a:r>
            <a:r>
              <a:rPr lang="en-US" dirty="0">
                <a:solidFill>
                  <a:srgbClr val="FF0000"/>
                </a:solidFill>
                <a:effectLst>
                  <a:glow rad="127000">
                    <a:schemeClr val="bg1"/>
                  </a:glow>
                  <a:outerShdw blurRad="50800" dist="50800" dir="5400000" algn="ctr" rotWithShape="0">
                    <a:schemeClr val="bg1"/>
                  </a:outerShdw>
                </a:effectLst>
              </a:rPr>
              <a:t>p</a:t>
            </a:r>
            <a:r>
              <a:rPr lang="en-US" u="sng" dirty="0">
                <a:solidFill>
                  <a:srgbClr val="FF0000"/>
                </a:solidFill>
                <a:effectLst>
                  <a:glow rad="127000">
                    <a:schemeClr val="bg1"/>
                  </a:glow>
                  <a:outerShdw blurRad="50800" dist="50800" dir="5400000" algn="ctr" rotWithShape="0">
                    <a:schemeClr val="bg1"/>
                  </a:outerShdw>
                </a:effectLst>
              </a:rPr>
              <a:t>e</a:t>
            </a:r>
            <a:r>
              <a:rPr lang="en-US" dirty="0"/>
              <a:t>!</a:t>
            </a:r>
          </a:p>
        </p:txBody>
      </p:sp>
      <p:sp>
        <p:nvSpPr>
          <p:cNvPr id="3" name="Content Placeholder 2"/>
          <p:cNvSpPr>
            <a:spLocks noGrp="1"/>
          </p:cNvSpPr>
          <p:nvPr>
            <p:ph idx="1"/>
          </p:nvPr>
        </p:nvSpPr>
        <p:spPr>
          <a:xfrm>
            <a:off x="602428" y="1635162"/>
            <a:ext cx="6515064" cy="4541801"/>
          </a:xfrm>
        </p:spPr>
        <p:txBody>
          <a:bodyPr/>
          <a:lstStyle/>
          <a:p>
            <a:r>
              <a:rPr lang="en-US" baseline="30000" dirty="0"/>
              <a:t>16</a:t>
            </a:r>
            <a:r>
              <a:rPr lang="en-US" dirty="0"/>
              <a:t> But </a:t>
            </a:r>
            <a:r>
              <a:rPr lang="en-US" dirty="0">
                <a:solidFill>
                  <a:srgbClr val="FF0000"/>
                </a:solidFill>
              </a:rPr>
              <a:t>whenever anyone turns to the Lord, the veil is taken away</a:t>
            </a:r>
            <a:r>
              <a:rPr lang="en-US" dirty="0"/>
              <a:t>.</a:t>
            </a:r>
          </a:p>
          <a:p>
            <a:r>
              <a:rPr lang="en-US" dirty="0"/>
              <a:t> </a:t>
            </a:r>
            <a:r>
              <a:rPr lang="en-US" baseline="30000" dirty="0"/>
              <a:t>17</a:t>
            </a:r>
            <a:r>
              <a:rPr lang="en-US" dirty="0"/>
              <a:t> Now the Lord is the Spirit, and where the Spirit of the Lord is, there is freedom.</a:t>
            </a:r>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04314" y="2308759"/>
            <a:ext cx="3602119" cy="3559178"/>
          </a:xfrm>
          <a:prstGeom prst="rect">
            <a:avLst/>
          </a:prstGeom>
        </p:spPr>
      </p:pic>
    </p:spTree>
    <p:extLst>
      <p:ext uri="{BB962C8B-B14F-4D97-AF65-F5344CB8AC3E}">
        <p14:creationId xmlns:p14="http://schemas.microsoft.com/office/powerpoint/2010/main" val="210338256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Because we are </a:t>
            </a:r>
            <a:r>
              <a:rPr lang="en-US" u="sng" dirty="0">
                <a:solidFill>
                  <a:srgbClr val="FF0000"/>
                </a:solidFill>
                <a:effectLst>
                  <a:glow rad="127000">
                    <a:schemeClr val="bg1"/>
                  </a:glow>
                </a:effectLst>
              </a:rPr>
              <a:t>Transformed</a:t>
            </a:r>
            <a:r>
              <a:rPr lang="en-US" dirty="0"/>
              <a:t>!</a:t>
            </a:r>
          </a:p>
        </p:txBody>
      </p:sp>
      <p:sp>
        <p:nvSpPr>
          <p:cNvPr id="3" name="Content Placeholder 2"/>
          <p:cNvSpPr>
            <a:spLocks noGrp="1"/>
          </p:cNvSpPr>
          <p:nvPr>
            <p:ph idx="1"/>
          </p:nvPr>
        </p:nvSpPr>
        <p:spPr>
          <a:xfrm>
            <a:off x="602428" y="1635162"/>
            <a:ext cx="6909720" cy="4541801"/>
          </a:xfrm>
        </p:spPr>
        <p:txBody>
          <a:bodyPr/>
          <a:lstStyle/>
          <a:p>
            <a:r>
              <a:rPr lang="en-US" baseline="30000" dirty="0"/>
              <a:t>18</a:t>
            </a:r>
            <a:r>
              <a:rPr lang="en-US" dirty="0"/>
              <a:t> And </a:t>
            </a:r>
            <a:r>
              <a:rPr lang="en-US" dirty="0">
                <a:solidFill>
                  <a:srgbClr val="FF0000"/>
                </a:solidFill>
              </a:rPr>
              <a:t>we</a:t>
            </a:r>
            <a:r>
              <a:rPr lang="en-US" dirty="0"/>
              <a:t>, who with unveiled faces all reflect the Lord's glory, are being transformed into his likeness with ever increasing glory, which comes from the Lord, who is the Spirit.</a:t>
            </a:r>
          </a:p>
        </p:txBody>
      </p:sp>
      <p:pic>
        <p:nvPicPr>
          <p:cNvPr id="4" name="Picture 3"/>
          <p:cNvPicPr>
            <a:picLocks noChangeAspect="1"/>
          </p:cNvPicPr>
          <p:nvPr/>
        </p:nvPicPr>
        <p:blipFill rotWithShape="1">
          <a:blip r:embed="rId2"/>
          <a:srcRect r="12610" b="17023"/>
          <a:stretch/>
        </p:blipFill>
        <p:spPr>
          <a:xfrm>
            <a:off x="7068085" y="1378634"/>
            <a:ext cx="4776912" cy="5176911"/>
          </a:xfrm>
          <a:prstGeom prst="rect">
            <a:avLst/>
          </a:prstGeom>
        </p:spPr>
      </p:pic>
    </p:spTree>
    <p:extLst>
      <p:ext uri="{BB962C8B-B14F-4D97-AF65-F5344CB8AC3E}">
        <p14:creationId xmlns:p14="http://schemas.microsoft.com/office/powerpoint/2010/main" val="27017153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srcRect r="27899"/>
          <a:stretch/>
        </p:blipFill>
        <p:spPr>
          <a:xfrm>
            <a:off x="5334316" y="1380604"/>
            <a:ext cx="6495700" cy="5198091"/>
          </a:xfrm>
          <a:prstGeom prst="rect">
            <a:avLst/>
          </a:prstGeom>
        </p:spPr>
      </p:pic>
      <p:sp>
        <p:nvSpPr>
          <p:cNvPr id="2" name="Title 1"/>
          <p:cNvSpPr>
            <a:spLocks noGrp="1"/>
          </p:cNvSpPr>
          <p:nvPr>
            <p:ph type="title"/>
          </p:nvPr>
        </p:nvSpPr>
        <p:spPr>
          <a:effectLst>
            <a:glow rad="127000">
              <a:schemeClr val="bg1"/>
            </a:glow>
          </a:effectLst>
        </p:spPr>
        <p:txBody>
          <a:bodyPr/>
          <a:lstStyle/>
          <a:p>
            <a:pPr algn="ctr"/>
            <a:r>
              <a:rPr lang="en-US" dirty="0"/>
              <a:t>Because we </a:t>
            </a:r>
            <a:r>
              <a:rPr lang="en-US" dirty="0">
                <a:effectLst>
                  <a:glow rad="127000">
                    <a:schemeClr val="bg1"/>
                  </a:glow>
                </a:effectLst>
              </a:rPr>
              <a:t>are </a:t>
            </a:r>
            <a:r>
              <a:rPr lang="en-US" u="sng" dirty="0">
                <a:solidFill>
                  <a:srgbClr val="FF0000"/>
                </a:solidFill>
                <a:effectLst>
                  <a:glow rad="127000">
                    <a:schemeClr val="bg1"/>
                  </a:glow>
                </a:effectLst>
              </a:rPr>
              <a:t>Trium</a:t>
            </a:r>
            <a:r>
              <a:rPr lang="en-US" dirty="0">
                <a:solidFill>
                  <a:srgbClr val="FF0000"/>
                </a:solidFill>
                <a:effectLst>
                  <a:glow rad="127000">
                    <a:schemeClr val="bg1"/>
                  </a:glow>
                </a:effectLst>
              </a:rPr>
              <a:t>p</a:t>
            </a:r>
            <a:r>
              <a:rPr lang="en-US" u="sng" dirty="0">
                <a:solidFill>
                  <a:srgbClr val="FF0000"/>
                </a:solidFill>
                <a:effectLst>
                  <a:glow rad="127000">
                    <a:schemeClr val="bg1"/>
                  </a:glow>
                </a:effectLst>
              </a:rPr>
              <a:t>hant</a:t>
            </a:r>
            <a:r>
              <a:rPr lang="en-US" dirty="0">
                <a:effectLst>
                  <a:glow rad="127000">
                    <a:schemeClr val="bg1"/>
                  </a:glow>
                </a:effectLst>
              </a:rPr>
              <a:t>!</a:t>
            </a:r>
          </a:p>
        </p:txBody>
      </p:sp>
      <p:sp>
        <p:nvSpPr>
          <p:cNvPr id="3" name="Content Placeholder 2"/>
          <p:cNvSpPr>
            <a:spLocks noGrp="1"/>
          </p:cNvSpPr>
          <p:nvPr>
            <p:ph idx="1"/>
          </p:nvPr>
        </p:nvSpPr>
        <p:spPr>
          <a:xfrm>
            <a:off x="602428" y="1635162"/>
            <a:ext cx="5335234" cy="4541801"/>
          </a:xfrm>
        </p:spPr>
        <p:txBody>
          <a:bodyPr/>
          <a:lstStyle/>
          <a:p>
            <a:r>
              <a:rPr lang="en-US" baseline="30000" dirty="0">
                <a:effectLst>
                  <a:glow rad="127000">
                    <a:schemeClr val="bg1"/>
                  </a:glow>
                </a:effectLst>
              </a:rPr>
              <a:t>2 </a:t>
            </a:r>
            <a:r>
              <a:rPr lang="en-US" baseline="30000" dirty="0" err="1">
                <a:effectLst>
                  <a:glow rad="127000">
                    <a:schemeClr val="bg1"/>
                  </a:glow>
                </a:effectLst>
              </a:rPr>
              <a:t>Cor</a:t>
            </a:r>
            <a:r>
              <a:rPr lang="en-US" baseline="30000" dirty="0">
                <a:effectLst>
                  <a:glow rad="127000">
                    <a:schemeClr val="bg1"/>
                  </a:glow>
                </a:effectLst>
              </a:rPr>
              <a:t> 1:14</a:t>
            </a:r>
            <a:r>
              <a:rPr lang="en-US" dirty="0">
                <a:effectLst>
                  <a:glow rad="127000">
                    <a:schemeClr val="bg1"/>
                  </a:glow>
                </a:effectLst>
              </a:rPr>
              <a:t> But thanks be to God, who always </a:t>
            </a:r>
            <a:r>
              <a:rPr lang="en-US" dirty="0">
                <a:solidFill>
                  <a:srgbClr val="FF0000"/>
                </a:solidFill>
                <a:effectLst>
                  <a:glow rad="127000">
                    <a:schemeClr val="bg1"/>
                  </a:glow>
                </a:effectLst>
              </a:rPr>
              <a:t>leads us in triumphal </a:t>
            </a:r>
            <a:r>
              <a:rPr lang="en-US" dirty="0">
                <a:effectLst>
                  <a:glow rad="127000">
                    <a:schemeClr val="bg1"/>
                  </a:glow>
                </a:effectLst>
              </a:rPr>
              <a:t>procession in Christ ...</a:t>
            </a:r>
          </a:p>
          <a:p>
            <a:endParaRPr lang="en-US" dirty="0"/>
          </a:p>
        </p:txBody>
      </p:sp>
    </p:spTree>
    <p:extLst>
      <p:ext uri="{BB962C8B-B14F-4D97-AF65-F5344CB8AC3E}">
        <p14:creationId xmlns:p14="http://schemas.microsoft.com/office/powerpoint/2010/main" val="318696396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Because we are </a:t>
            </a:r>
            <a:r>
              <a:rPr lang="en-US" u="sng" dirty="0">
                <a:solidFill>
                  <a:srgbClr val="FF0000"/>
                </a:solidFill>
                <a:effectLst>
                  <a:glow rad="127000">
                    <a:schemeClr val="bg1"/>
                  </a:glow>
                </a:effectLst>
              </a:rPr>
              <a:t>Transformed</a:t>
            </a:r>
            <a:r>
              <a:rPr lang="en-US" dirty="0"/>
              <a:t>!</a:t>
            </a:r>
          </a:p>
        </p:txBody>
      </p:sp>
      <p:sp>
        <p:nvSpPr>
          <p:cNvPr id="3" name="Content Placeholder 2"/>
          <p:cNvSpPr>
            <a:spLocks noGrp="1"/>
          </p:cNvSpPr>
          <p:nvPr>
            <p:ph idx="1"/>
          </p:nvPr>
        </p:nvSpPr>
        <p:spPr>
          <a:xfrm>
            <a:off x="602428" y="1635162"/>
            <a:ext cx="6909720" cy="4541801"/>
          </a:xfrm>
        </p:spPr>
        <p:txBody>
          <a:bodyPr/>
          <a:lstStyle/>
          <a:p>
            <a:r>
              <a:rPr lang="en-US" baseline="30000" dirty="0"/>
              <a:t>18</a:t>
            </a:r>
            <a:r>
              <a:rPr lang="en-US" dirty="0"/>
              <a:t> And </a:t>
            </a:r>
            <a:r>
              <a:rPr lang="en-US" dirty="0">
                <a:solidFill>
                  <a:srgbClr val="FF0000"/>
                </a:solidFill>
              </a:rPr>
              <a:t>we</a:t>
            </a:r>
            <a:r>
              <a:rPr lang="en-US" dirty="0"/>
              <a:t>, who with unveiled faces all reflect the Lord's glory, </a:t>
            </a:r>
            <a:r>
              <a:rPr lang="en-US" dirty="0">
                <a:solidFill>
                  <a:srgbClr val="FF0000"/>
                </a:solidFill>
              </a:rPr>
              <a:t>are being transformed</a:t>
            </a:r>
            <a:r>
              <a:rPr lang="en-US" dirty="0"/>
              <a:t> into his likeness with ever increasing glory, which comes from the Lord, who is the Spirit.</a:t>
            </a:r>
          </a:p>
        </p:txBody>
      </p:sp>
      <p:pic>
        <p:nvPicPr>
          <p:cNvPr id="4" name="Picture 3"/>
          <p:cNvPicPr>
            <a:picLocks noChangeAspect="1"/>
          </p:cNvPicPr>
          <p:nvPr/>
        </p:nvPicPr>
        <p:blipFill rotWithShape="1">
          <a:blip r:embed="rId2"/>
          <a:srcRect r="12610" b="17023"/>
          <a:stretch/>
        </p:blipFill>
        <p:spPr>
          <a:xfrm>
            <a:off x="7068085" y="1378634"/>
            <a:ext cx="4776912" cy="5176911"/>
          </a:xfrm>
          <a:prstGeom prst="rect">
            <a:avLst/>
          </a:prstGeom>
        </p:spPr>
      </p:pic>
      <p:pic>
        <p:nvPicPr>
          <p:cNvPr id="8" name="Picture 7"/>
          <p:cNvPicPr>
            <a:picLocks noChangeAspect="1"/>
          </p:cNvPicPr>
          <p:nvPr/>
        </p:nvPicPr>
        <p:blipFill>
          <a:blip r:embed="rId3"/>
          <a:stretch>
            <a:fillRect/>
          </a:stretch>
        </p:blipFill>
        <p:spPr>
          <a:xfrm>
            <a:off x="7132751" y="1206476"/>
            <a:ext cx="4707126" cy="5345380"/>
          </a:xfrm>
          <a:prstGeom prst="rect">
            <a:avLst/>
          </a:prstGeom>
        </p:spPr>
      </p:pic>
    </p:spTree>
    <p:extLst>
      <p:ext uri="{BB962C8B-B14F-4D97-AF65-F5344CB8AC3E}">
        <p14:creationId xmlns:p14="http://schemas.microsoft.com/office/powerpoint/2010/main" val="22331596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Because we are </a:t>
            </a:r>
            <a:r>
              <a:rPr lang="en-US" u="sng" dirty="0">
                <a:solidFill>
                  <a:srgbClr val="FF0000"/>
                </a:solidFill>
                <a:effectLst>
                  <a:glow rad="127000">
                    <a:schemeClr val="bg1"/>
                  </a:glow>
                </a:effectLst>
              </a:rPr>
              <a:t>Transformed</a:t>
            </a:r>
            <a:r>
              <a:rPr lang="en-US" dirty="0"/>
              <a:t>!</a:t>
            </a:r>
          </a:p>
        </p:txBody>
      </p:sp>
      <p:sp>
        <p:nvSpPr>
          <p:cNvPr id="3" name="Content Placeholder 2"/>
          <p:cNvSpPr>
            <a:spLocks noGrp="1"/>
          </p:cNvSpPr>
          <p:nvPr>
            <p:ph idx="1"/>
          </p:nvPr>
        </p:nvSpPr>
        <p:spPr>
          <a:xfrm>
            <a:off x="602428" y="1635162"/>
            <a:ext cx="6909720" cy="4541801"/>
          </a:xfrm>
        </p:spPr>
        <p:txBody>
          <a:bodyPr/>
          <a:lstStyle/>
          <a:p>
            <a:r>
              <a:rPr lang="en-US" baseline="30000" dirty="0"/>
              <a:t>18</a:t>
            </a:r>
            <a:r>
              <a:rPr lang="en-US" dirty="0"/>
              <a:t> And </a:t>
            </a:r>
            <a:r>
              <a:rPr lang="en-US" dirty="0">
                <a:solidFill>
                  <a:srgbClr val="FF0000"/>
                </a:solidFill>
              </a:rPr>
              <a:t>we</a:t>
            </a:r>
            <a:r>
              <a:rPr lang="en-US" dirty="0"/>
              <a:t>, who with unveiled faces all reflect the Lord's glory, </a:t>
            </a:r>
            <a:r>
              <a:rPr lang="en-US" dirty="0">
                <a:solidFill>
                  <a:srgbClr val="FF0000"/>
                </a:solidFill>
              </a:rPr>
              <a:t>are being transformed</a:t>
            </a:r>
            <a:r>
              <a:rPr lang="en-US" dirty="0"/>
              <a:t> </a:t>
            </a:r>
            <a:r>
              <a:rPr lang="en-US" dirty="0">
                <a:solidFill>
                  <a:srgbClr val="FF0000"/>
                </a:solidFill>
              </a:rPr>
              <a:t>into his likeness </a:t>
            </a:r>
            <a:r>
              <a:rPr lang="en-US" dirty="0"/>
              <a:t>with ever increasing glory, which comes from the Lord, who is the Spirit.</a:t>
            </a:r>
          </a:p>
        </p:txBody>
      </p:sp>
      <p:pic>
        <p:nvPicPr>
          <p:cNvPr id="4" name="Picture 3"/>
          <p:cNvPicPr>
            <a:picLocks noChangeAspect="1"/>
          </p:cNvPicPr>
          <p:nvPr/>
        </p:nvPicPr>
        <p:blipFill rotWithShape="1">
          <a:blip r:embed="rId2"/>
          <a:srcRect r="12610" b="17023"/>
          <a:stretch/>
        </p:blipFill>
        <p:spPr>
          <a:xfrm>
            <a:off x="7068085" y="1378634"/>
            <a:ext cx="4776912" cy="5176911"/>
          </a:xfrm>
          <a:prstGeom prst="rect">
            <a:avLst/>
          </a:prstGeom>
        </p:spPr>
      </p:pic>
      <p:pic>
        <p:nvPicPr>
          <p:cNvPr id="8" name="Picture 7"/>
          <p:cNvPicPr>
            <a:picLocks noChangeAspect="1"/>
          </p:cNvPicPr>
          <p:nvPr/>
        </p:nvPicPr>
        <p:blipFill>
          <a:blip r:embed="rId3"/>
          <a:stretch>
            <a:fillRect/>
          </a:stretch>
        </p:blipFill>
        <p:spPr>
          <a:xfrm>
            <a:off x="7132751" y="1206476"/>
            <a:ext cx="4707126" cy="5345380"/>
          </a:xfrm>
          <a:prstGeom prst="rect">
            <a:avLst/>
          </a:prstGeom>
        </p:spPr>
      </p:pic>
    </p:spTree>
    <p:extLst>
      <p:ext uri="{BB962C8B-B14F-4D97-AF65-F5344CB8AC3E}">
        <p14:creationId xmlns:p14="http://schemas.microsoft.com/office/powerpoint/2010/main" val="249789684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Because we are </a:t>
            </a:r>
            <a:r>
              <a:rPr lang="en-US" u="sng" dirty="0">
                <a:solidFill>
                  <a:srgbClr val="FF0000"/>
                </a:solidFill>
                <a:effectLst>
                  <a:glow rad="127000">
                    <a:schemeClr val="bg1"/>
                  </a:glow>
                </a:effectLst>
              </a:rPr>
              <a:t>Transformed</a:t>
            </a:r>
            <a:r>
              <a:rPr lang="en-US" dirty="0"/>
              <a:t>!</a:t>
            </a:r>
          </a:p>
        </p:txBody>
      </p:sp>
      <p:sp>
        <p:nvSpPr>
          <p:cNvPr id="3" name="Content Placeholder 2"/>
          <p:cNvSpPr>
            <a:spLocks noGrp="1"/>
          </p:cNvSpPr>
          <p:nvPr>
            <p:ph idx="1"/>
          </p:nvPr>
        </p:nvSpPr>
        <p:spPr>
          <a:xfrm>
            <a:off x="602428" y="1635162"/>
            <a:ext cx="6909720" cy="4541801"/>
          </a:xfrm>
        </p:spPr>
        <p:txBody>
          <a:bodyPr/>
          <a:lstStyle/>
          <a:p>
            <a:r>
              <a:rPr lang="en-US" baseline="30000" dirty="0"/>
              <a:t>18</a:t>
            </a:r>
            <a:r>
              <a:rPr lang="en-US" dirty="0"/>
              <a:t> And </a:t>
            </a:r>
            <a:r>
              <a:rPr lang="en-US" dirty="0">
                <a:solidFill>
                  <a:srgbClr val="FF0000"/>
                </a:solidFill>
              </a:rPr>
              <a:t>we</a:t>
            </a:r>
            <a:r>
              <a:rPr lang="en-US" dirty="0"/>
              <a:t>, who with unveiled faces all reflect the Lord's glory, </a:t>
            </a:r>
            <a:r>
              <a:rPr lang="en-US" dirty="0">
                <a:solidFill>
                  <a:srgbClr val="FF0000"/>
                </a:solidFill>
              </a:rPr>
              <a:t>are being transformed</a:t>
            </a:r>
            <a:r>
              <a:rPr lang="en-US" dirty="0"/>
              <a:t> </a:t>
            </a:r>
            <a:r>
              <a:rPr lang="en-US" dirty="0">
                <a:solidFill>
                  <a:srgbClr val="FF0000"/>
                </a:solidFill>
              </a:rPr>
              <a:t>into his likeness with ever increasing glory</a:t>
            </a:r>
            <a:r>
              <a:rPr lang="en-US" dirty="0"/>
              <a:t>, which comes from the Lord, who is the Spirit.</a:t>
            </a:r>
          </a:p>
        </p:txBody>
      </p:sp>
      <p:pic>
        <p:nvPicPr>
          <p:cNvPr id="4" name="Picture 3"/>
          <p:cNvPicPr>
            <a:picLocks noChangeAspect="1"/>
          </p:cNvPicPr>
          <p:nvPr/>
        </p:nvPicPr>
        <p:blipFill rotWithShape="1">
          <a:blip r:embed="rId2"/>
          <a:srcRect r="12610" b="17023"/>
          <a:stretch/>
        </p:blipFill>
        <p:spPr>
          <a:xfrm>
            <a:off x="7068085" y="1378634"/>
            <a:ext cx="4776912" cy="5176911"/>
          </a:xfrm>
          <a:prstGeom prst="rect">
            <a:avLst/>
          </a:prstGeom>
        </p:spPr>
      </p:pic>
      <p:pic>
        <p:nvPicPr>
          <p:cNvPr id="5" name="Picture 4"/>
          <p:cNvPicPr>
            <a:picLocks noChangeAspect="1"/>
          </p:cNvPicPr>
          <p:nvPr/>
        </p:nvPicPr>
        <p:blipFill>
          <a:blip r:embed="rId3"/>
          <a:stretch>
            <a:fillRect/>
          </a:stretch>
        </p:blipFill>
        <p:spPr>
          <a:xfrm>
            <a:off x="7132750" y="1220544"/>
            <a:ext cx="4707126" cy="5345380"/>
          </a:xfrm>
          <a:prstGeom prst="rect">
            <a:avLst/>
          </a:prstGeom>
        </p:spPr>
      </p:pic>
    </p:spTree>
    <p:extLst>
      <p:ext uri="{BB962C8B-B14F-4D97-AF65-F5344CB8AC3E}">
        <p14:creationId xmlns:p14="http://schemas.microsoft.com/office/powerpoint/2010/main" val="96936652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Because we are </a:t>
            </a:r>
            <a:r>
              <a:rPr lang="en-US" u="sng" dirty="0">
                <a:solidFill>
                  <a:srgbClr val="FF0000"/>
                </a:solidFill>
                <a:effectLst>
                  <a:glow rad="127000">
                    <a:schemeClr val="bg1"/>
                  </a:glow>
                </a:effectLst>
              </a:rPr>
              <a:t>Transformed</a:t>
            </a:r>
            <a:r>
              <a:rPr lang="en-US" dirty="0"/>
              <a:t>!</a:t>
            </a:r>
          </a:p>
        </p:txBody>
      </p:sp>
      <p:sp>
        <p:nvSpPr>
          <p:cNvPr id="3" name="Content Placeholder 2"/>
          <p:cNvSpPr>
            <a:spLocks noGrp="1"/>
          </p:cNvSpPr>
          <p:nvPr>
            <p:ph idx="1"/>
          </p:nvPr>
        </p:nvSpPr>
        <p:spPr>
          <a:xfrm>
            <a:off x="602428" y="1635162"/>
            <a:ext cx="6909720" cy="4541801"/>
          </a:xfrm>
        </p:spPr>
        <p:txBody>
          <a:bodyPr/>
          <a:lstStyle/>
          <a:p>
            <a:r>
              <a:rPr lang="en-US" baseline="30000" dirty="0"/>
              <a:t>18</a:t>
            </a:r>
            <a:r>
              <a:rPr lang="en-US" dirty="0"/>
              <a:t> And </a:t>
            </a:r>
            <a:r>
              <a:rPr lang="en-US" dirty="0">
                <a:solidFill>
                  <a:srgbClr val="FF0000"/>
                </a:solidFill>
              </a:rPr>
              <a:t>we</a:t>
            </a:r>
            <a:r>
              <a:rPr lang="en-US" dirty="0"/>
              <a:t>, who with unveiled faces all reflect the Lord's glory, </a:t>
            </a:r>
            <a:r>
              <a:rPr lang="en-US" dirty="0">
                <a:solidFill>
                  <a:srgbClr val="FF0000"/>
                </a:solidFill>
              </a:rPr>
              <a:t>are being transformed</a:t>
            </a:r>
            <a:r>
              <a:rPr lang="en-US" dirty="0"/>
              <a:t> </a:t>
            </a:r>
            <a:r>
              <a:rPr lang="en-US" dirty="0">
                <a:solidFill>
                  <a:srgbClr val="FF0000"/>
                </a:solidFill>
              </a:rPr>
              <a:t>into his likeness with ever increasing glory, which comes from the Lord</a:t>
            </a:r>
            <a:r>
              <a:rPr lang="en-US" dirty="0"/>
              <a:t>, who is the Spirit.</a:t>
            </a:r>
          </a:p>
        </p:txBody>
      </p:sp>
      <p:pic>
        <p:nvPicPr>
          <p:cNvPr id="4" name="Picture 3"/>
          <p:cNvPicPr>
            <a:picLocks noChangeAspect="1"/>
          </p:cNvPicPr>
          <p:nvPr/>
        </p:nvPicPr>
        <p:blipFill rotWithShape="1">
          <a:blip r:embed="rId2"/>
          <a:srcRect r="12610" b="17023"/>
          <a:stretch/>
        </p:blipFill>
        <p:spPr>
          <a:xfrm>
            <a:off x="7068085" y="1378634"/>
            <a:ext cx="4776912" cy="5176911"/>
          </a:xfrm>
          <a:prstGeom prst="rect">
            <a:avLst/>
          </a:prstGeom>
        </p:spPr>
      </p:pic>
      <p:pic>
        <p:nvPicPr>
          <p:cNvPr id="6" name="Picture 5"/>
          <p:cNvPicPr>
            <a:picLocks noChangeAspect="1"/>
          </p:cNvPicPr>
          <p:nvPr/>
        </p:nvPicPr>
        <p:blipFill>
          <a:blip r:embed="rId3"/>
          <a:stretch>
            <a:fillRect/>
          </a:stretch>
        </p:blipFill>
        <p:spPr>
          <a:xfrm>
            <a:off x="7132751" y="1220544"/>
            <a:ext cx="4707126" cy="5345380"/>
          </a:xfrm>
          <a:prstGeom prst="rect">
            <a:avLst/>
          </a:prstGeom>
        </p:spPr>
      </p:pic>
    </p:spTree>
    <p:extLst>
      <p:ext uri="{BB962C8B-B14F-4D97-AF65-F5344CB8AC3E}">
        <p14:creationId xmlns:p14="http://schemas.microsoft.com/office/powerpoint/2010/main" val="315312356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To Sum Up ...</a:t>
            </a:r>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304954313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We give thanks BECAUSE ...</a:t>
            </a:r>
          </a:p>
        </p:txBody>
      </p:sp>
      <p:sp>
        <p:nvSpPr>
          <p:cNvPr id="3" name="Content Placeholder 2"/>
          <p:cNvSpPr>
            <a:spLocks noGrp="1"/>
          </p:cNvSpPr>
          <p:nvPr>
            <p:ph idx="1"/>
          </p:nvPr>
        </p:nvSpPr>
        <p:spPr/>
        <p:txBody>
          <a:bodyPr/>
          <a:lstStyle/>
          <a:p>
            <a:pPr>
              <a:lnSpc>
                <a:spcPct val="80000"/>
              </a:lnSpc>
            </a:pPr>
            <a:r>
              <a:rPr lang="en-US" dirty="0"/>
              <a:t>We are Triumphant</a:t>
            </a:r>
          </a:p>
        </p:txBody>
      </p:sp>
      <p:pic>
        <p:nvPicPr>
          <p:cNvPr id="4" name="Picture 3"/>
          <p:cNvPicPr>
            <a:picLocks noChangeAspect="1"/>
          </p:cNvPicPr>
          <p:nvPr/>
        </p:nvPicPr>
        <p:blipFill rotWithShape="1">
          <a:blip r:embed="rId2"/>
          <a:srcRect r="27899"/>
          <a:stretch/>
        </p:blipFill>
        <p:spPr>
          <a:xfrm>
            <a:off x="5320248" y="1352468"/>
            <a:ext cx="6495700" cy="5198091"/>
          </a:xfrm>
          <a:prstGeom prst="rect">
            <a:avLst/>
          </a:prstGeom>
        </p:spPr>
      </p:pic>
    </p:spTree>
    <p:extLst>
      <p:ext uri="{BB962C8B-B14F-4D97-AF65-F5344CB8AC3E}">
        <p14:creationId xmlns:p14="http://schemas.microsoft.com/office/powerpoint/2010/main" val="52255731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We give thanks BECAUSE ...</a:t>
            </a:r>
          </a:p>
        </p:txBody>
      </p:sp>
      <p:sp>
        <p:nvSpPr>
          <p:cNvPr id="3" name="Content Placeholder 2"/>
          <p:cNvSpPr>
            <a:spLocks noGrp="1"/>
          </p:cNvSpPr>
          <p:nvPr>
            <p:ph idx="1"/>
          </p:nvPr>
        </p:nvSpPr>
        <p:spPr/>
        <p:txBody>
          <a:bodyPr/>
          <a:lstStyle/>
          <a:p>
            <a:pPr>
              <a:lnSpc>
                <a:spcPct val="80000"/>
              </a:lnSpc>
            </a:pPr>
            <a:r>
              <a:rPr lang="en-US" dirty="0"/>
              <a:t>We are Triumphant</a:t>
            </a:r>
          </a:p>
          <a:p>
            <a:pPr>
              <a:lnSpc>
                <a:spcPct val="80000"/>
              </a:lnSpc>
            </a:pPr>
            <a:r>
              <a:rPr lang="en-US" dirty="0"/>
              <a:t>We are an Aroma</a:t>
            </a:r>
          </a:p>
        </p:txBody>
      </p:sp>
      <p:pic>
        <p:nvPicPr>
          <p:cNvPr id="4" name="Picture 3"/>
          <p:cNvPicPr>
            <a:picLocks noChangeAspect="1"/>
          </p:cNvPicPr>
          <p:nvPr/>
        </p:nvPicPr>
        <p:blipFill>
          <a:blip r:embed="rId2"/>
          <a:stretch>
            <a:fillRect/>
          </a:stretch>
        </p:blipFill>
        <p:spPr>
          <a:xfrm>
            <a:off x="7042066" y="2035712"/>
            <a:ext cx="4746009" cy="4430402"/>
          </a:xfrm>
          <a:prstGeom prst="rect">
            <a:avLst/>
          </a:prstGeom>
        </p:spPr>
      </p:pic>
    </p:spTree>
    <p:extLst>
      <p:ext uri="{BB962C8B-B14F-4D97-AF65-F5344CB8AC3E}">
        <p14:creationId xmlns:p14="http://schemas.microsoft.com/office/powerpoint/2010/main" val="85056394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We give thanks BECAUSE ...</a:t>
            </a:r>
          </a:p>
        </p:txBody>
      </p:sp>
      <p:sp>
        <p:nvSpPr>
          <p:cNvPr id="3" name="Content Placeholder 2"/>
          <p:cNvSpPr>
            <a:spLocks noGrp="1"/>
          </p:cNvSpPr>
          <p:nvPr>
            <p:ph idx="1"/>
          </p:nvPr>
        </p:nvSpPr>
        <p:spPr/>
        <p:txBody>
          <a:bodyPr/>
          <a:lstStyle/>
          <a:p>
            <a:pPr>
              <a:lnSpc>
                <a:spcPct val="80000"/>
              </a:lnSpc>
            </a:pPr>
            <a:r>
              <a:rPr lang="en-US" dirty="0"/>
              <a:t>We are Triumphant</a:t>
            </a:r>
          </a:p>
          <a:p>
            <a:pPr>
              <a:lnSpc>
                <a:spcPct val="80000"/>
              </a:lnSpc>
            </a:pPr>
            <a:r>
              <a:rPr lang="en-US" dirty="0"/>
              <a:t>We are an Aroma</a:t>
            </a:r>
          </a:p>
          <a:p>
            <a:pPr>
              <a:lnSpc>
                <a:spcPct val="80000"/>
              </a:lnSpc>
            </a:pPr>
            <a:r>
              <a:rPr lang="en-US" dirty="0"/>
              <a:t>We are Sincere</a:t>
            </a:r>
          </a:p>
        </p:txBody>
      </p:sp>
      <p:pic>
        <p:nvPicPr>
          <p:cNvPr id="4" name="Picture 3"/>
          <p:cNvPicPr>
            <a:picLocks noChangeAspect="1"/>
          </p:cNvPicPr>
          <p:nvPr/>
        </p:nvPicPr>
        <p:blipFill>
          <a:blip r:embed="rId2"/>
          <a:stretch>
            <a:fillRect/>
          </a:stretch>
        </p:blipFill>
        <p:spPr>
          <a:xfrm>
            <a:off x="5396190" y="3504275"/>
            <a:ext cx="6351447" cy="2972477"/>
          </a:xfrm>
          <a:prstGeom prst="rect">
            <a:avLst/>
          </a:prstGeom>
        </p:spPr>
      </p:pic>
    </p:spTree>
    <p:extLst>
      <p:ext uri="{BB962C8B-B14F-4D97-AF65-F5344CB8AC3E}">
        <p14:creationId xmlns:p14="http://schemas.microsoft.com/office/powerpoint/2010/main" val="162184951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7213051" y="312756"/>
            <a:ext cx="4602796" cy="5050801"/>
          </a:xfrm>
          <a:prstGeom prst="rect">
            <a:avLst/>
          </a:prstGeom>
        </p:spPr>
      </p:pic>
      <p:sp>
        <p:nvSpPr>
          <p:cNvPr id="2" name="Title 1"/>
          <p:cNvSpPr>
            <a:spLocks noGrp="1"/>
          </p:cNvSpPr>
          <p:nvPr>
            <p:ph type="title"/>
          </p:nvPr>
        </p:nvSpPr>
        <p:spPr/>
        <p:txBody>
          <a:bodyPr/>
          <a:lstStyle/>
          <a:p>
            <a:pPr algn="ctr"/>
            <a:r>
              <a:rPr lang="en-US" dirty="0"/>
              <a:t>We give thanks BECAUSE ...</a:t>
            </a:r>
          </a:p>
        </p:txBody>
      </p:sp>
      <p:sp>
        <p:nvSpPr>
          <p:cNvPr id="3" name="Content Placeholder 2"/>
          <p:cNvSpPr>
            <a:spLocks noGrp="1"/>
          </p:cNvSpPr>
          <p:nvPr>
            <p:ph idx="1"/>
          </p:nvPr>
        </p:nvSpPr>
        <p:spPr/>
        <p:txBody>
          <a:bodyPr/>
          <a:lstStyle/>
          <a:p>
            <a:pPr>
              <a:lnSpc>
                <a:spcPct val="80000"/>
              </a:lnSpc>
            </a:pPr>
            <a:r>
              <a:rPr lang="en-US" dirty="0"/>
              <a:t>We are Triumphant</a:t>
            </a:r>
          </a:p>
          <a:p>
            <a:pPr>
              <a:lnSpc>
                <a:spcPct val="80000"/>
              </a:lnSpc>
            </a:pPr>
            <a:r>
              <a:rPr lang="en-US" dirty="0"/>
              <a:t>We are an Aroma</a:t>
            </a:r>
          </a:p>
          <a:p>
            <a:pPr>
              <a:lnSpc>
                <a:spcPct val="80000"/>
              </a:lnSpc>
            </a:pPr>
            <a:r>
              <a:rPr lang="en-US" dirty="0"/>
              <a:t>We are Sincere</a:t>
            </a:r>
          </a:p>
          <a:p>
            <a:pPr>
              <a:lnSpc>
                <a:spcPct val="80000"/>
              </a:lnSpc>
            </a:pPr>
            <a:r>
              <a:rPr lang="en-US" dirty="0"/>
              <a:t>We are Living Letters</a:t>
            </a:r>
          </a:p>
        </p:txBody>
      </p:sp>
      <p:pic>
        <p:nvPicPr>
          <p:cNvPr id="5" name="Picture 4"/>
          <p:cNvPicPr>
            <a:picLocks noChangeAspect="1"/>
          </p:cNvPicPr>
          <p:nvPr/>
        </p:nvPicPr>
        <p:blipFill>
          <a:blip r:embed="rId3"/>
          <a:stretch>
            <a:fillRect/>
          </a:stretch>
        </p:blipFill>
        <p:spPr>
          <a:xfrm>
            <a:off x="7053558" y="3840480"/>
            <a:ext cx="3621113" cy="2504049"/>
          </a:xfrm>
          <a:prstGeom prst="rect">
            <a:avLst/>
          </a:prstGeom>
        </p:spPr>
      </p:pic>
    </p:spTree>
    <p:extLst>
      <p:ext uri="{BB962C8B-B14F-4D97-AF65-F5344CB8AC3E}">
        <p14:creationId xmlns:p14="http://schemas.microsoft.com/office/powerpoint/2010/main" val="355384827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We give thanks BECAUSE ...</a:t>
            </a:r>
          </a:p>
        </p:txBody>
      </p:sp>
      <p:sp>
        <p:nvSpPr>
          <p:cNvPr id="3" name="Content Placeholder 2"/>
          <p:cNvSpPr>
            <a:spLocks noGrp="1"/>
          </p:cNvSpPr>
          <p:nvPr>
            <p:ph idx="1"/>
          </p:nvPr>
        </p:nvSpPr>
        <p:spPr/>
        <p:txBody>
          <a:bodyPr/>
          <a:lstStyle/>
          <a:p>
            <a:pPr>
              <a:lnSpc>
                <a:spcPct val="80000"/>
              </a:lnSpc>
            </a:pPr>
            <a:r>
              <a:rPr lang="en-US" dirty="0"/>
              <a:t>We are Triumphant</a:t>
            </a:r>
          </a:p>
          <a:p>
            <a:pPr>
              <a:lnSpc>
                <a:spcPct val="80000"/>
              </a:lnSpc>
            </a:pPr>
            <a:r>
              <a:rPr lang="en-US" dirty="0"/>
              <a:t>We are an Aroma</a:t>
            </a:r>
          </a:p>
          <a:p>
            <a:pPr>
              <a:lnSpc>
                <a:spcPct val="80000"/>
              </a:lnSpc>
            </a:pPr>
            <a:r>
              <a:rPr lang="en-US" dirty="0"/>
              <a:t>We are Sincere</a:t>
            </a:r>
          </a:p>
          <a:p>
            <a:pPr>
              <a:lnSpc>
                <a:spcPct val="80000"/>
              </a:lnSpc>
            </a:pPr>
            <a:r>
              <a:rPr lang="en-US" dirty="0"/>
              <a:t>We are Living Letters</a:t>
            </a:r>
          </a:p>
          <a:p>
            <a:pPr>
              <a:lnSpc>
                <a:spcPct val="80000"/>
              </a:lnSpc>
            </a:pPr>
            <a:r>
              <a:rPr lang="en-US" dirty="0"/>
              <a:t>We have Surpassing Glory</a:t>
            </a:r>
          </a:p>
        </p:txBody>
      </p:sp>
      <p:pic>
        <p:nvPicPr>
          <p:cNvPr id="4" name="Picture 3"/>
          <p:cNvPicPr>
            <a:picLocks noChangeAspect="1"/>
          </p:cNvPicPr>
          <p:nvPr/>
        </p:nvPicPr>
        <p:blipFill rotWithShape="1">
          <a:blip r:embed="rId2"/>
          <a:srcRect b="22294"/>
          <a:stretch/>
        </p:blipFill>
        <p:spPr>
          <a:xfrm>
            <a:off x="6879102" y="793991"/>
            <a:ext cx="5138254" cy="5761555"/>
          </a:xfrm>
          <a:prstGeom prst="rect">
            <a:avLst/>
          </a:prstGeom>
        </p:spPr>
      </p:pic>
    </p:spTree>
    <p:extLst>
      <p:ext uri="{BB962C8B-B14F-4D97-AF65-F5344CB8AC3E}">
        <p14:creationId xmlns:p14="http://schemas.microsoft.com/office/powerpoint/2010/main" val="32132969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5760" y="365125"/>
            <a:ext cx="11394831" cy="1205491"/>
          </a:xfrm>
        </p:spPr>
        <p:txBody>
          <a:bodyPr/>
          <a:lstStyle/>
          <a:p>
            <a:pPr algn="ctr"/>
            <a:r>
              <a:rPr lang="en-US" dirty="0"/>
              <a:t>Because we are the </a:t>
            </a:r>
            <a:r>
              <a:rPr lang="en-US" u="sng" dirty="0">
                <a:solidFill>
                  <a:srgbClr val="FF0000"/>
                </a:solidFill>
                <a:effectLst>
                  <a:glow rad="127000">
                    <a:schemeClr val="bg1"/>
                  </a:glow>
                </a:effectLst>
              </a:rPr>
              <a:t>Aroma</a:t>
            </a:r>
            <a:r>
              <a:rPr lang="en-US" dirty="0"/>
              <a:t>!</a:t>
            </a:r>
          </a:p>
        </p:txBody>
      </p:sp>
      <p:sp>
        <p:nvSpPr>
          <p:cNvPr id="3" name="Content Placeholder 2"/>
          <p:cNvSpPr>
            <a:spLocks noGrp="1"/>
          </p:cNvSpPr>
          <p:nvPr>
            <p:ph idx="1"/>
          </p:nvPr>
        </p:nvSpPr>
        <p:spPr>
          <a:xfrm>
            <a:off x="602428" y="1635162"/>
            <a:ext cx="6641520" cy="4541801"/>
          </a:xfrm>
        </p:spPr>
        <p:txBody>
          <a:bodyPr/>
          <a:lstStyle/>
          <a:p>
            <a:r>
              <a:rPr lang="en-US" baseline="30000" dirty="0"/>
              <a:t>14</a:t>
            </a:r>
            <a:r>
              <a:rPr lang="en-US" dirty="0"/>
              <a:t> ... and through us spreads everywhere the fragrance of the knowledge of him.</a:t>
            </a:r>
            <a:r>
              <a:rPr lang="en-US" baseline="30000" dirty="0"/>
              <a:t>15</a:t>
            </a:r>
            <a:r>
              <a:rPr lang="en-US" dirty="0"/>
              <a:t> For we are to God </a:t>
            </a:r>
            <a:r>
              <a:rPr lang="en-US" dirty="0">
                <a:solidFill>
                  <a:srgbClr val="FF0000"/>
                </a:solidFill>
              </a:rPr>
              <a:t>the aroma of Christ </a:t>
            </a:r>
            <a:r>
              <a:rPr lang="en-US" dirty="0"/>
              <a:t>among those who are being saved and those who are perishing.</a:t>
            </a:r>
          </a:p>
        </p:txBody>
      </p:sp>
      <p:pic>
        <p:nvPicPr>
          <p:cNvPr id="4" name="Picture 3"/>
          <p:cNvPicPr>
            <a:picLocks noChangeAspect="1"/>
          </p:cNvPicPr>
          <p:nvPr/>
        </p:nvPicPr>
        <p:blipFill>
          <a:blip r:embed="rId3"/>
          <a:stretch>
            <a:fillRect/>
          </a:stretch>
        </p:blipFill>
        <p:spPr>
          <a:xfrm>
            <a:off x="7042066" y="2035712"/>
            <a:ext cx="4746009" cy="4430402"/>
          </a:xfrm>
          <a:prstGeom prst="rect">
            <a:avLst/>
          </a:prstGeom>
        </p:spPr>
      </p:pic>
    </p:spTree>
    <p:extLst>
      <p:ext uri="{BB962C8B-B14F-4D97-AF65-F5344CB8AC3E}">
        <p14:creationId xmlns:p14="http://schemas.microsoft.com/office/powerpoint/2010/main" val="350121109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215544" y="1648440"/>
            <a:ext cx="6713860" cy="4105246"/>
          </a:xfrm>
          <a:prstGeom prst="rect">
            <a:avLst/>
          </a:prstGeom>
        </p:spPr>
      </p:pic>
      <p:sp>
        <p:nvSpPr>
          <p:cNvPr id="2" name="Title 1"/>
          <p:cNvSpPr>
            <a:spLocks noGrp="1"/>
          </p:cNvSpPr>
          <p:nvPr>
            <p:ph type="title"/>
          </p:nvPr>
        </p:nvSpPr>
        <p:spPr/>
        <p:txBody>
          <a:bodyPr/>
          <a:lstStyle/>
          <a:p>
            <a:pPr algn="ctr"/>
            <a:r>
              <a:rPr lang="en-US" dirty="0"/>
              <a:t>We give thanks BECAUSE ...</a:t>
            </a:r>
          </a:p>
        </p:txBody>
      </p:sp>
      <p:sp>
        <p:nvSpPr>
          <p:cNvPr id="3" name="Content Placeholder 2"/>
          <p:cNvSpPr>
            <a:spLocks noGrp="1"/>
          </p:cNvSpPr>
          <p:nvPr>
            <p:ph idx="1"/>
          </p:nvPr>
        </p:nvSpPr>
        <p:spPr/>
        <p:txBody>
          <a:bodyPr/>
          <a:lstStyle/>
          <a:p>
            <a:pPr>
              <a:lnSpc>
                <a:spcPct val="80000"/>
              </a:lnSpc>
            </a:pPr>
            <a:r>
              <a:rPr lang="en-US" dirty="0"/>
              <a:t>We are Triumphant</a:t>
            </a:r>
          </a:p>
          <a:p>
            <a:pPr>
              <a:lnSpc>
                <a:spcPct val="80000"/>
              </a:lnSpc>
            </a:pPr>
            <a:r>
              <a:rPr lang="en-US" dirty="0"/>
              <a:t>We are an Aroma</a:t>
            </a:r>
          </a:p>
          <a:p>
            <a:pPr>
              <a:lnSpc>
                <a:spcPct val="80000"/>
              </a:lnSpc>
            </a:pPr>
            <a:r>
              <a:rPr lang="en-US" dirty="0"/>
              <a:t>We are Sincere</a:t>
            </a:r>
          </a:p>
          <a:p>
            <a:pPr>
              <a:lnSpc>
                <a:spcPct val="80000"/>
              </a:lnSpc>
            </a:pPr>
            <a:r>
              <a:rPr lang="en-US" dirty="0"/>
              <a:t>We are Living Letters</a:t>
            </a:r>
          </a:p>
          <a:p>
            <a:pPr>
              <a:lnSpc>
                <a:spcPct val="80000"/>
              </a:lnSpc>
            </a:pPr>
            <a:r>
              <a:rPr lang="en-US" dirty="0"/>
              <a:t>We have Surpassing Glory</a:t>
            </a:r>
          </a:p>
          <a:p>
            <a:pPr>
              <a:lnSpc>
                <a:spcPct val="80000"/>
              </a:lnSpc>
            </a:pPr>
            <a:r>
              <a:rPr lang="en-US" dirty="0"/>
              <a:t>We have Hope</a:t>
            </a:r>
          </a:p>
        </p:txBody>
      </p:sp>
    </p:spTree>
    <p:extLst>
      <p:ext uri="{BB962C8B-B14F-4D97-AF65-F5344CB8AC3E}">
        <p14:creationId xmlns:p14="http://schemas.microsoft.com/office/powerpoint/2010/main" val="173577181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We give thanks BECAUSE ...</a:t>
            </a:r>
          </a:p>
        </p:txBody>
      </p:sp>
      <p:sp>
        <p:nvSpPr>
          <p:cNvPr id="3" name="Content Placeholder 2"/>
          <p:cNvSpPr>
            <a:spLocks noGrp="1"/>
          </p:cNvSpPr>
          <p:nvPr>
            <p:ph idx="1"/>
          </p:nvPr>
        </p:nvSpPr>
        <p:spPr/>
        <p:txBody>
          <a:bodyPr/>
          <a:lstStyle/>
          <a:p>
            <a:pPr>
              <a:lnSpc>
                <a:spcPct val="80000"/>
              </a:lnSpc>
            </a:pPr>
            <a:r>
              <a:rPr lang="en-US" dirty="0"/>
              <a:t>We are Triumphant</a:t>
            </a:r>
          </a:p>
          <a:p>
            <a:pPr>
              <a:lnSpc>
                <a:spcPct val="80000"/>
              </a:lnSpc>
            </a:pPr>
            <a:r>
              <a:rPr lang="en-US" dirty="0"/>
              <a:t>We are an Aroma</a:t>
            </a:r>
          </a:p>
          <a:p>
            <a:pPr>
              <a:lnSpc>
                <a:spcPct val="80000"/>
              </a:lnSpc>
            </a:pPr>
            <a:r>
              <a:rPr lang="en-US" dirty="0"/>
              <a:t>We are Sincere</a:t>
            </a:r>
          </a:p>
          <a:p>
            <a:pPr>
              <a:lnSpc>
                <a:spcPct val="80000"/>
              </a:lnSpc>
            </a:pPr>
            <a:r>
              <a:rPr lang="en-US" dirty="0"/>
              <a:t>We are Living Letters</a:t>
            </a:r>
          </a:p>
          <a:p>
            <a:pPr>
              <a:lnSpc>
                <a:spcPct val="80000"/>
              </a:lnSpc>
            </a:pPr>
            <a:r>
              <a:rPr lang="en-US" dirty="0"/>
              <a:t>We have Surpassing Glory</a:t>
            </a:r>
          </a:p>
          <a:p>
            <a:pPr>
              <a:lnSpc>
                <a:spcPct val="80000"/>
              </a:lnSpc>
            </a:pPr>
            <a:r>
              <a:rPr lang="en-US" dirty="0"/>
              <a:t>We have Hope</a:t>
            </a:r>
          </a:p>
          <a:p>
            <a:pPr>
              <a:lnSpc>
                <a:spcPct val="80000"/>
              </a:lnSpc>
            </a:pPr>
            <a:r>
              <a:rPr lang="en-US" dirty="0"/>
              <a:t>We are Transformed</a:t>
            </a:r>
          </a:p>
        </p:txBody>
      </p:sp>
      <p:pic>
        <p:nvPicPr>
          <p:cNvPr id="4" name="Picture 3"/>
          <p:cNvPicPr>
            <a:picLocks noChangeAspect="1"/>
          </p:cNvPicPr>
          <p:nvPr/>
        </p:nvPicPr>
        <p:blipFill rotWithShape="1">
          <a:blip r:embed="rId2"/>
          <a:srcRect r="12610" b="17023"/>
          <a:stretch/>
        </p:blipFill>
        <p:spPr>
          <a:xfrm>
            <a:off x="4704712" y="1406769"/>
            <a:ext cx="4776912" cy="5176911"/>
          </a:xfrm>
          <a:prstGeom prst="rect">
            <a:avLst/>
          </a:prstGeom>
        </p:spPr>
      </p:pic>
      <p:pic>
        <p:nvPicPr>
          <p:cNvPr id="7" name="Picture 6"/>
          <p:cNvPicPr>
            <a:picLocks noChangeAspect="1"/>
          </p:cNvPicPr>
          <p:nvPr/>
        </p:nvPicPr>
        <p:blipFill rotWithShape="1">
          <a:blip r:embed="rId2"/>
          <a:srcRect r="12610" b="17023"/>
          <a:stretch/>
        </p:blipFill>
        <p:spPr>
          <a:xfrm>
            <a:off x="6111482" y="1392701"/>
            <a:ext cx="4776912" cy="5176911"/>
          </a:xfrm>
          <a:prstGeom prst="rect">
            <a:avLst/>
          </a:prstGeom>
        </p:spPr>
      </p:pic>
      <p:pic>
        <p:nvPicPr>
          <p:cNvPr id="8" name="Picture 7"/>
          <p:cNvPicPr>
            <a:picLocks noChangeAspect="1"/>
          </p:cNvPicPr>
          <p:nvPr/>
        </p:nvPicPr>
        <p:blipFill>
          <a:blip r:embed="rId3"/>
          <a:stretch>
            <a:fillRect/>
          </a:stretch>
        </p:blipFill>
        <p:spPr>
          <a:xfrm>
            <a:off x="6176148" y="1220543"/>
            <a:ext cx="4707126" cy="5345380"/>
          </a:xfrm>
          <a:prstGeom prst="rect">
            <a:avLst/>
          </a:prstGeom>
        </p:spPr>
      </p:pic>
      <p:pic>
        <p:nvPicPr>
          <p:cNvPr id="9" name="Picture 8"/>
          <p:cNvPicPr>
            <a:picLocks noChangeAspect="1"/>
          </p:cNvPicPr>
          <p:nvPr/>
        </p:nvPicPr>
        <p:blipFill>
          <a:blip r:embed="rId4"/>
          <a:stretch>
            <a:fillRect/>
          </a:stretch>
        </p:blipFill>
        <p:spPr>
          <a:xfrm>
            <a:off x="7132751" y="1220544"/>
            <a:ext cx="4707126" cy="5345380"/>
          </a:xfrm>
          <a:prstGeom prst="rect">
            <a:avLst/>
          </a:prstGeom>
        </p:spPr>
      </p:pic>
    </p:spTree>
    <p:extLst>
      <p:ext uri="{BB962C8B-B14F-4D97-AF65-F5344CB8AC3E}">
        <p14:creationId xmlns:p14="http://schemas.microsoft.com/office/powerpoint/2010/main" val="392980341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1341" y="2672227"/>
            <a:ext cx="11435379" cy="1205491"/>
          </a:xfrm>
        </p:spPr>
        <p:txBody>
          <a:bodyPr>
            <a:noAutofit/>
          </a:bodyPr>
          <a:lstStyle/>
          <a:p>
            <a:pPr algn="ctr"/>
            <a:r>
              <a:rPr lang="en-US" sz="6000" dirty="0"/>
              <a:t>That’s a lot for which to be </a:t>
            </a:r>
            <a:br>
              <a:rPr lang="en-US" sz="6000" dirty="0"/>
            </a:br>
            <a:r>
              <a:rPr lang="en-US" sz="9600" dirty="0"/>
              <a:t>THANKFUL!</a:t>
            </a:r>
          </a:p>
        </p:txBody>
      </p:sp>
    </p:spTree>
    <p:extLst>
      <p:ext uri="{BB962C8B-B14F-4D97-AF65-F5344CB8AC3E}">
        <p14:creationId xmlns:p14="http://schemas.microsoft.com/office/powerpoint/2010/main" val="50234727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6936" y="2714430"/>
            <a:ext cx="11435379" cy="1205491"/>
          </a:xfrm>
        </p:spPr>
        <p:txBody>
          <a:bodyPr>
            <a:noAutofit/>
          </a:bodyPr>
          <a:lstStyle/>
          <a:p>
            <a:pPr algn="ctr"/>
            <a:r>
              <a:rPr lang="en-US" sz="9600" dirty="0"/>
              <a:t>Let’s Pray</a:t>
            </a:r>
          </a:p>
        </p:txBody>
      </p:sp>
    </p:spTree>
    <p:extLst>
      <p:ext uri="{BB962C8B-B14F-4D97-AF65-F5344CB8AC3E}">
        <p14:creationId xmlns:p14="http://schemas.microsoft.com/office/powerpoint/2010/main" val="2984489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365125"/>
            <a:ext cx="12192000" cy="1205491"/>
          </a:xfrm>
        </p:spPr>
        <p:txBody>
          <a:bodyPr/>
          <a:lstStyle/>
          <a:p>
            <a:pPr algn="ctr"/>
            <a:r>
              <a:rPr lang="en-US" dirty="0"/>
              <a:t>Because we are the </a:t>
            </a:r>
            <a:r>
              <a:rPr lang="en-US" u="sng" dirty="0">
                <a:solidFill>
                  <a:srgbClr val="FF0000"/>
                </a:solidFill>
                <a:effectLst>
                  <a:glow rad="127000">
                    <a:schemeClr val="bg1"/>
                  </a:glow>
                </a:effectLst>
              </a:rPr>
              <a:t>Aroma</a:t>
            </a:r>
            <a:r>
              <a:rPr lang="en-US" dirty="0"/>
              <a:t>!</a:t>
            </a:r>
          </a:p>
        </p:txBody>
      </p:sp>
      <p:sp>
        <p:nvSpPr>
          <p:cNvPr id="3" name="Content Placeholder 2"/>
          <p:cNvSpPr>
            <a:spLocks noGrp="1"/>
          </p:cNvSpPr>
          <p:nvPr>
            <p:ph sz="half" idx="1"/>
          </p:nvPr>
        </p:nvSpPr>
        <p:spPr/>
        <p:txBody>
          <a:bodyPr/>
          <a:lstStyle/>
          <a:p>
            <a:r>
              <a:rPr lang="en-US" baseline="30000" dirty="0"/>
              <a:t>16</a:t>
            </a:r>
            <a:r>
              <a:rPr lang="en-US" dirty="0"/>
              <a:t> To the one we are the smell of death; </a:t>
            </a:r>
          </a:p>
        </p:txBody>
      </p:sp>
      <p:pic>
        <p:nvPicPr>
          <p:cNvPr id="8" name="Picture 7"/>
          <p:cNvPicPr>
            <a:picLocks noChangeAspect="1"/>
          </p:cNvPicPr>
          <p:nvPr/>
        </p:nvPicPr>
        <p:blipFill>
          <a:blip r:embed="rId3"/>
          <a:stretch>
            <a:fillRect/>
          </a:stretch>
        </p:blipFill>
        <p:spPr>
          <a:xfrm>
            <a:off x="1033153" y="2909455"/>
            <a:ext cx="4275117" cy="3675412"/>
          </a:xfrm>
          <a:prstGeom prst="rect">
            <a:avLst/>
          </a:prstGeom>
        </p:spPr>
      </p:pic>
    </p:spTree>
    <p:extLst>
      <p:ext uri="{BB962C8B-B14F-4D97-AF65-F5344CB8AC3E}">
        <p14:creationId xmlns:p14="http://schemas.microsoft.com/office/powerpoint/2010/main" val="37056091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1033153" y="2909455"/>
            <a:ext cx="4275117" cy="3675412"/>
          </a:xfrm>
          <a:prstGeom prst="rect">
            <a:avLst/>
          </a:prstGeom>
        </p:spPr>
      </p:pic>
      <p:sp>
        <p:nvSpPr>
          <p:cNvPr id="2" name="Title 1"/>
          <p:cNvSpPr>
            <a:spLocks noGrp="1"/>
          </p:cNvSpPr>
          <p:nvPr>
            <p:ph type="title"/>
          </p:nvPr>
        </p:nvSpPr>
        <p:spPr>
          <a:xfrm>
            <a:off x="0" y="365125"/>
            <a:ext cx="12191999" cy="1205491"/>
          </a:xfrm>
        </p:spPr>
        <p:txBody>
          <a:bodyPr/>
          <a:lstStyle/>
          <a:p>
            <a:pPr algn="ctr"/>
            <a:r>
              <a:rPr lang="en-US" dirty="0"/>
              <a:t>Because we are the </a:t>
            </a:r>
            <a:r>
              <a:rPr lang="en-US" u="sng" dirty="0">
                <a:solidFill>
                  <a:srgbClr val="FF0000"/>
                </a:solidFill>
                <a:effectLst>
                  <a:glow rad="127000">
                    <a:schemeClr val="bg1"/>
                  </a:glow>
                </a:effectLst>
              </a:rPr>
              <a:t>Aroma</a:t>
            </a:r>
            <a:r>
              <a:rPr lang="en-US" dirty="0"/>
              <a:t>!</a:t>
            </a:r>
          </a:p>
        </p:txBody>
      </p:sp>
      <p:sp>
        <p:nvSpPr>
          <p:cNvPr id="3" name="Content Placeholder 2"/>
          <p:cNvSpPr>
            <a:spLocks noGrp="1"/>
          </p:cNvSpPr>
          <p:nvPr>
            <p:ph sz="half" idx="1"/>
          </p:nvPr>
        </p:nvSpPr>
        <p:spPr/>
        <p:txBody>
          <a:bodyPr/>
          <a:lstStyle/>
          <a:p>
            <a:r>
              <a:rPr lang="en-US" baseline="30000" dirty="0"/>
              <a:t>16</a:t>
            </a:r>
            <a:r>
              <a:rPr lang="en-US" dirty="0"/>
              <a:t> To the one we are the smell of death; </a:t>
            </a:r>
          </a:p>
        </p:txBody>
      </p:sp>
      <p:sp>
        <p:nvSpPr>
          <p:cNvPr id="4" name="Content Placeholder 3"/>
          <p:cNvSpPr>
            <a:spLocks noGrp="1"/>
          </p:cNvSpPr>
          <p:nvPr>
            <p:ph sz="half" idx="2"/>
          </p:nvPr>
        </p:nvSpPr>
        <p:spPr/>
        <p:txBody>
          <a:bodyPr/>
          <a:lstStyle/>
          <a:p>
            <a:r>
              <a:rPr lang="en-US" dirty="0"/>
              <a:t>to the other, the fragrance of life.</a:t>
            </a:r>
          </a:p>
        </p:txBody>
      </p:sp>
      <p:pic>
        <p:nvPicPr>
          <p:cNvPr id="7" name="Picture 6"/>
          <p:cNvPicPr>
            <a:picLocks noChangeAspect="1"/>
          </p:cNvPicPr>
          <p:nvPr/>
        </p:nvPicPr>
        <p:blipFill>
          <a:blip r:embed="rId4"/>
          <a:stretch>
            <a:fillRect/>
          </a:stretch>
        </p:blipFill>
        <p:spPr>
          <a:xfrm>
            <a:off x="5414588" y="2855220"/>
            <a:ext cx="6178057" cy="3747461"/>
          </a:xfrm>
          <a:prstGeom prst="rect">
            <a:avLst/>
          </a:prstGeom>
        </p:spPr>
      </p:pic>
    </p:spTree>
    <p:extLst>
      <p:ext uri="{BB962C8B-B14F-4D97-AF65-F5344CB8AC3E}">
        <p14:creationId xmlns:p14="http://schemas.microsoft.com/office/powerpoint/2010/main" val="38815400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1033153" y="2909455"/>
            <a:ext cx="4275117" cy="3675412"/>
          </a:xfrm>
          <a:prstGeom prst="rect">
            <a:avLst/>
          </a:prstGeom>
        </p:spPr>
      </p:pic>
      <p:pic>
        <p:nvPicPr>
          <p:cNvPr id="7" name="Picture 6"/>
          <p:cNvPicPr>
            <a:picLocks noChangeAspect="1"/>
          </p:cNvPicPr>
          <p:nvPr/>
        </p:nvPicPr>
        <p:blipFill>
          <a:blip r:embed="rId4"/>
          <a:stretch>
            <a:fillRect/>
          </a:stretch>
        </p:blipFill>
        <p:spPr>
          <a:xfrm>
            <a:off x="5414588" y="2855220"/>
            <a:ext cx="6178057" cy="3747461"/>
          </a:xfrm>
          <a:prstGeom prst="rect">
            <a:avLst/>
          </a:prstGeom>
        </p:spPr>
      </p:pic>
      <p:sp>
        <p:nvSpPr>
          <p:cNvPr id="2" name="Title 1"/>
          <p:cNvSpPr>
            <a:spLocks noGrp="1"/>
          </p:cNvSpPr>
          <p:nvPr>
            <p:ph type="title"/>
          </p:nvPr>
        </p:nvSpPr>
        <p:spPr>
          <a:xfrm>
            <a:off x="0" y="365125"/>
            <a:ext cx="12191999" cy="1205491"/>
          </a:xfrm>
        </p:spPr>
        <p:txBody>
          <a:bodyPr/>
          <a:lstStyle/>
          <a:p>
            <a:pPr algn="ctr"/>
            <a:r>
              <a:rPr lang="en-US" dirty="0"/>
              <a:t>Because we are the </a:t>
            </a:r>
            <a:r>
              <a:rPr lang="en-US" u="sng" dirty="0">
                <a:solidFill>
                  <a:srgbClr val="FF0000"/>
                </a:solidFill>
                <a:effectLst>
                  <a:glow rad="127000">
                    <a:schemeClr val="bg1"/>
                  </a:glow>
                </a:effectLst>
              </a:rPr>
              <a:t>Aroma</a:t>
            </a:r>
            <a:r>
              <a:rPr lang="en-US" dirty="0"/>
              <a:t>!</a:t>
            </a:r>
          </a:p>
        </p:txBody>
      </p:sp>
      <p:sp>
        <p:nvSpPr>
          <p:cNvPr id="3" name="Content Placeholder 2"/>
          <p:cNvSpPr>
            <a:spLocks noGrp="1"/>
          </p:cNvSpPr>
          <p:nvPr>
            <p:ph sz="half" idx="1"/>
          </p:nvPr>
        </p:nvSpPr>
        <p:spPr/>
        <p:txBody>
          <a:bodyPr/>
          <a:lstStyle/>
          <a:p>
            <a:r>
              <a:rPr lang="en-US" baseline="30000" dirty="0"/>
              <a:t>16</a:t>
            </a:r>
            <a:r>
              <a:rPr lang="en-US" dirty="0"/>
              <a:t> To the one we are the smell of death; </a:t>
            </a:r>
          </a:p>
        </p:txBody>
      </p:sp>
      <p:sp>
        <p:nvSpPr>
          <p:cNvPr id="4" name="Content Placeholder 3"/>
          <p:cNvSpPr>
            <a:spLocks noGrp="1"/>
          </p:cNvSpPr>
          <p:nvPr>
            <p:ph sz="half" idx="2"/>
          </p:nvPr>
        </p:nvSpPr>
        <p:spPr/>
        <p:txBody>
          <a:bodyPr/>
          <a:lstStyle/>
          <a:p>
            <a:r>
              <a:rPr lang="en-US" dirty="0"/>
              <a:t>to the other, the fragrance of life.</a:t>
            </a:r>
          </a:p>
        </p:txBody>
      </p:sp>
      <p:sp>
        <p:nvSpPr>
          <p:cNvPr id="5" name="TextBox 4"/>
          <p:cNvSpPr txBox="1"/>
          <p:nvPr/>
        </p:nvSpPr>
        <p:spPr>
          <a:xfrm>
            <a:off x="765810" y="5525750"/>
            <a:ext cx="10629900" cy="1446550"/>
          </a:xfrm>
          <a:prstGeom prst="rect">
            <a:avLst/>
          </a:prstGeom>
          <a:noFill/>
        </p:spPr>
        <p:txBody>
          <a:bodyPr wrap="square" rtlCol="0">
            <a:spAutoFit/>
          </a:bodyPr>
          <a:lstStyle/>
          <a:p>
            <a:pPr algn="ctr"/>
            <a:r>
              <a:rPr lang="en-US" sz="4400" b="1" dirty="0">
                <a:effectLst>
                  <a:glow rad="127000">
                    <a:schemeClr val="bg1"/>
                  </a:glow>
                </a:effectLst>
              </a:rPr>
              <a:t>And who is equal to such a task?</a:t>
            </a:r>
          </a:p>
          <a:p>
            <a:pPr algn="ctr"/>
            <a:r>
              <a:rPr lang="en-US" sz="4400" b="1" dirty="0">
                <a:effectLst>
                  <a:glow rad="127000">
                    <a:schemeClr val="bg1"/>
                  </a:glow>
                </a:effectLst>
              </a:rPr>
              <a:t> </a:t>
            </a:r>
          </a:p>
        </p:txBody>
      </p:sp>
    </p:spTree>
    <p:extLst>
      <p:ext uri="{BB962C8B-B14F-4D97-AF65-F5344CB8AC3E}">
        <p14:creationId xmlns:p14="http://schemas.microsoft.com/office/powerpoint/2010/main" val="26042461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901077" y="3587334"/>
            <a:ext cx="4145936" cy="2886640"/>
          </a:xfrm>
          <a:prstGeom prst="rect">
            <a:avLst/>
          </a:prstGeom>
        </p:spPr>
      </p:pic>
      <p:sp>
        <p:nvSpPr>
          <p:cNvPr id="2" name="Title 1"/>
          <p:cNvSpPr>
            <a:spLocks noGrp="1"/>
          </p:cNvSpPr>
          <p:nvPr>
            <p:ph type="title"/>
          </p:nvPr>
        </p:nvSpPr>
        <p:spPr/>
        <p:txBody>
          <a:bodyPr/>
          <a:lstStyle/>
          <a:p>
            <a:pPr algn="ctr"/>
            <a:r>
              <a:rPr lang="en-US" dirty="0"/>
              <a:t>Because we are </a:t>
            </a:r>
            <a:r>
              <a:rPr lang="en-US" u="sng" dirty="0">
                <a:solidFill>
                  <a:srgbClr val="FF0000"/>
                </a:solidFill>
                <a:effectLst>
                  <a:glow rad="127000">
                    <a:schemeClr val="bg1"/>
                  </a:glow>
                </a:effectLst>
              </a:rPr>
              <a:t>Sincere</a:t>
            </a:r>
            <a:r>
              <a:rPr lang="en-US" dirty="0"/>
              <a:t>!</a:t>
            </a:r>
          </a:p>
        </p:txBody>
      </p:sp>
      <p:sp>
        <p:nvSpPr>
          <p:cNvPr id="3" name="Content Placeholder 2"/>
          <p:cNvSpPr>
            <a:spLocks noGrp="1"/>
          </p:cNvSpPr>
          <p:nvPr>
            <p:ph sz="half" idx="1"/>
          </p:nvPr>
        </p:nvSpPr>
        <p:spPr>
          <a:xfrm>
            <a:off x="838200" y="1469366"/>
            <a:ext cx="5181600" cy="4351338"/>
          </a:xfrm>
        </p:spPr>
        <p:txBody>
          <a:bodyPr/>
          <a:lstStyle/>
          <a:p>
            <a:r>
              <a:rPr lang="en-US" baseline="30000" dirty="0"/>
              <a:t>17</a:t>
            </a:r>
            <a:r>
              <a:rPr lang="en-US" dirty="0"/>
              <a:t> Unlike so many, </a:t>
            </a:r>
            <a:br>
              <a:rPr lang="en-US" dirty="0"/>
            </a:br>
            <a:r>
              <a:rPr lang="en-US" dirty="0"/>
              <a:t>we do not peddle </a:t>
            </a:r>
            <a:br>
              <a:rPr lang="en-US" dirty="0"/>
            </a:br>
            <a:r>
              <a:rPr lang="en-US" dirty="0"/>
              <a:t>the word of God for </a:t>
            </a:r>
            <a:r>
              <a:rPr lang="en-US" dirty="0">
                <a:solidFill>
                  <a:srgbClr val="FF0000"/>
                </a:solidFill>
                <a:effectLst>
                  <a:glow rad="127000">
                    <a:schemeClr val="bg1"/>
                  </a:glow>
                </a:effectLst>
              </a:rPr>
              <a:t>profit</a:t>
            </a:r>
            <a:r>
              <a:rPr lang="en-US" dirty="0"/>
              <a:t>. </a:t>
            </a:r>
          </a:p>
        </p:txBody>
      </p:sp>
      <p:sp>
        <p:nvSpPr>
          <p:cNvPr id="6" name="Content Placeholder 5"/>
          <p:cNvSpPr>
            <a:spLocks noGrp="1"/>
          </p:cNvSpPr>
          <p:nvPr>
            <p:ph sz="half" idx="2"/>
          </p:nvPr>
        </p:nvSpPr>
        <p:spPr/>
        <p:txBody>
          <a:bodyPr/>
          <a:lstStyle/>
          <a:p>
            <a:endParaRPr lang="en-US"/>
          </a:p>
        </p:txBody>
      </p:sp>
    </p:spTree>
    <p:extLst>
      <p:ext uri="{BB962C8B-B14F-4D97-AF65-F5344CB8AC3E}">
        <p14:creationId xmlns:p14="http://schemas.microsoft.com/office/powerpoint/2010/main" val="29179501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901077" y="3587334"/>
            <a:ext cx="4145936" cy="2886640"/>
          </a:xfrm>
          <a:prstGeom prst="rect">
            <a:avLst/>
          </a:prstGeom>
        </p:spPr>
      </p:pic>
      <p:sp>
        <p:nvSpPr>
          <p:cNvPr id="2" name="Title 1"/>
          <p:cNvSpPr>
            <a:spLocks noGrp="1"/>
          </p:cNvSpPr>
          <p:nvPr>
            <p:ph type="title"/>
          </p:nvPr>
        </p:nvSpPr>
        <p:spPr/>
        <p:txBody>
          <a:bodyPr/>
          <a:lstStyle/>
          <a:p>
            <a:pPr algn="ctr"/>
            <a:r>
              <a:rPr lang="en-US" dirty="0"/>
              <a:t>Because we are </a:t>
            </a:r>
            <a:r>
              <a:rPr lang="en-US" u="sng" dirty="0">
                <a:solidFill>
                  <a:srgbClr val="FF0000"/>
                </a:solidFill>
                <a:effectLst>
                  <a:glow rad="127000">
                    <a:schemeClr val="bg1"/>
                  </a:glow>
                </a:effectLst>
              </a:rPr>
              <a:t>Sincere</a:t>
            </a:r>
            <a:r>
              <a:rPr lang="en-US" dirty="0"/>
              <a:t>!</a:t>
            </a:r>
          </a:p>
        </p:txBody>
      </p:sp>
      <p:sp>
        <p:nvSpPr>
          <p:cNvPr id="3" name="Content Placeholder 2"/>
          <p:cNvSpPr>
            <a:spLocks noGrp="1"/>
          </p:cNvSpPr>
          <p:nvPr>
            <p:ph sz="half" idx="1"/>
          </p:nvPr>
        </p:nvSpPr>
        <p:spPr>
          <a:xfrm>
            <a:off x="838200" y="1469366"/>
            <a:ext cx="5181600" cy="4351338"/>
          </a:xfrm>
        </p:spPr>
        <p:txBody>
          <a:bodyPr/>
          <a:lstStyle/>
          <a:p>
            <a:r>
              <a:rPr lang="en-US" baseline="30000" dirty="0"/>
              <a:t>17</a:t>
            </a:r>
            <a:r>
              <a:rPr lang="en-US" dirty="0"/>
              <a:t> Unlike so many, </a:t>
            </a:r>
            <a:br>
              <a:rPr lang="en-US" dirty="0"/>
            </a:br>
            <a:r>
              <a:rPr lang="en-US" dirty="0"/>
              <a:t>we do not peddle </a:t>
            </a:r>
            <a:br>
              <a:rPr lang="en-US" dirty="0"/>
            </a:br>
            <a:r>
              <a:rPr lang="en-US" dirty="0"/>
              <a:t>the word of God for </a:t>
            </a:r>
            <a:r>
              <a:rPr lang="en-US" dirty="0">
                <a:solidFill>
                  <a:srgbClr val="FF0000"/>
                </a:solidFill>
                <a:effectLst>
                  <a:glow rad="127000">
                    <a:schemeClr val="bg1"/>
                  </a:glow>
                </a:effectLst>
              </a:rPr>
              <a:t>profit</a:t>
            </a:r>
            <a:r>
              <a:rPr lang="en-US" dirty="0"/>
              <a:t>. </a:t>
            </a:r>
          </a:p>
        </p:txBody>
      </p:sp>
      <p:sp>
        <p:nvSpPr>
          <p:cNvPr id="4" name="Content Placeholder 3"/>
          <p:cNvSpPr>
            <a:spLocks noGrp="1"/>
          </p:cNvSpPr>
          <p:nvPr>
            <p:ph sz="half" idx="2"/>
          </p:nvPr>
        </p:nvSpPr>
        <p:spPr>
          <a:xfrm>
            <a:off x="6160323" y="1433740"/>
            <a:ext cx="5596247" cy="4351338"/>
          </a:xfrm>
        </p:spPr>
        <p:txBody>
          <a:bodyPr/>
          <a:lstStyle/>
          <a:p>
            <a:r>
              <a:rPr lang="en-US" dirty="0"/>
              <a:t>On the contrary, in Christ we speak before God with </a:t>
            </a:r>
            <a:r>
              <a:rPr lang="en-US" dirty="0">
                <a:solidFill>
                  <a:srgbClr val="FF0000"/>
                </a:solidFill>
              </a:rPr>
              <a:t>sincerity</a:t>
            </a:r>
            <a:r>
              <a:rPr lang="en-US" dirty="0"/>
              <a:t>, like men sent from God.</a:t>
            </a:r>
          </a:p>
          <a:p>
            <a:endParaRPr lang="en-US" dirty="0"/>
          </a:p>
        </p:txBody>
      </p:sp>
      <p:pic>
        <p:nvPicPr>
          <p:cNvPr id="6" name="Picture 5"/>
          <p:cNvPicPr>
            <a:picLocks noChangeAspect="1"/>
          </p:cNvPicPr>
          <p:nvPr/>
        </p:nvPicPr>
        <p:blipFill>
          <a:blip r:embed="rId4"/>
          <a:stretch>
            <a:fillRect/>
          </a:stretch>
        </p:blipFill>
        <p:spPr>
          <a:xfrm>
            <a:off x="5396190" y="3504275"/>
            <a:ext cx="6351447" cy="2972477"/>
          </a:xfrm>
          <a:prstGeom prst="rect">
            <a:avLst/>
          </a:prstGeom>
        </p:spPr>
      </p:pic>
    </p:spTree>
    <p:extLst>
      <p:ext uri="{BB962C8B-B14F-4D97-AF65-F5344CB8AC3E}">
        <p14:creationId xmlns:p14="http://schemas.microsoft.com/office/powerpoint/2010/main" val="258007060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452</TotalTime>
  <Words>3101</Words>
  <Application>Microsoft Office PowerPoint</Application>
  <PresentationFormat>Widescreen</PresentationFormat>
  <Paragraphs>242</Paragraphs>
  <Slides>43</Slides>
  <Notes>22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43</vt:i4>
      </vt:variant>
    </vt:vector>
  </HeadingPairs>
  <TitlesOfParts>
    <vt:vector size="48" baseType="lpstr">
      <vt:lpstr>Arial</vt:lpstr>
      <vt:lpstr>Bodoni MT Black</vt:lpstr>
      <vt:lpstr>Calibri</vt:lpstr>
      <vt:lpstr>Symbol</vt:lpstr>
      <vt:lpstr>Office Theme</vt:lpstr>
      <vt:lpstr>Thanks be to God!</vt:lpstr>
      <vt:lpstr>Thanks be to God!</vt:lpstr>
      <vt:lpstr>Because we are Triumphant!</vt:lpstr>
      <vt:lpstr>Because we are the Aroma!</vt:lpstr>
      <vt:lpstr>Because we are the Aroma!</vt:lpstr>
      <vt:lpstr>Because we are the Aroma!</vt:lpstr>
      <vt:lpstr>Because we are the Aroma!</vt:lpstr>
      <vt:lpstr>Because we are Sincere!</vt:lpstr>
      <vt:lpstr>Because we are Sincere!</vt:lpstr>
      <vt:lpstr>Because we are Living Letters!</vt:lpstr>
      <vt:lpstr>Because we are Living Letters!</vt:lpstr>
      <vt:lpstr>Because we are Competent!</vt:lpstr>
      <vt:lpstr>Because we are Competent!</vt:lpstr>
      <vt:lpstr>Because we are Competent!</vt:lpstr>
      <vt:lpstr>Because we have Surpassing Glory!</vt:lpstr>
      <vt:lpstr>Because we have Surpassing Glory!</vt:lpstr>
      <vt:lpstr>Because we have Surpassing Glory!</vt:lpstr>
      <vt:lpstr>Because we have Surpassing Glory!</vt:lpstr>
      <vt:lpstr>Because we have Surpassing Glory!</vt:lpstr>
      <vt:lpstr>Because we have Surpassing Glory!</vt:lpstr>
      <vt:lpstr>Because we have Surpassing Glory!</vt:lpstr>
      <vt:lpstr>Because we have Surpassing Glory!</vt:lpstr>
      <vt:lpstr>Because we have Hope!</vt:lpstr>
      <vt:lpstr>Because we have Hope!</vt:lpstr>
      <vt:lpstr>Because we have Hope!</vt:lpstr>
      <vt:lpstr>Because we have Hope!</vt:lpstr>
      <vt:lpstr>Because we have Hope!</vt:lpstr>
      <vt:lpstr>Because we have Hope!</vt:lpstr>
      <vt:lpstr>Because we are Transformed!</vt:lpstr>
      <vt:lpstr>Because we are Transformed!</vt:lpstr>
      <vt:lpstr>Because we are Transformed!</vt:lpstr>
      <vt:lpstr>Because we are Transformed!</vt:lpstr>
      <vt:lpstr>Because we are Transformed!</vt:lpstr>
      <vt:lpstr>To Sum Up ...</vt:lpstr>
      <vt:lpstr>We give thanks BECAUSE ...</vt:lpstr>
      <vt:lpstr>We give thanks BECAUSE ...</vt:lpstr>
      <vt:lpstr>We give thanks BECAUSE ...</vt:lpstr>
      <vt:lpstr>We give thanks BECAUSE ...</vt:lpstr>
      <vt:lpstr>We give thanks BECAUSE ...</vt:lpstr>
      <vt:lpstr>We give thanks BECAUSE ...</vt:lpstr>
      <vt:lpstr>We give thanks BECAUSE ...</vt:lpstr>
      <vt:lpstr>That’s a lot for which to be  THANKFUL!</vt:lpstr>
      <vt:lpstr>Let’s Pray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Dennis Henderson</dc:creator>
  <cp:lastModifiedBy>Dennis Henderson</cp:lastModifiedBy>
  <cp:revision>59</cp:revision>
  <dcterms:created xsi:type="dcterms:W3CDTF">2017-10-01T01:45:22Z</dcterms:created>
  <dcterms:modified xsi:type="dcterms:W3CDTF">2021-06-25T17:32:44Z</dcterms:modified>
</cp:coreProperties>
</file>