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272" r:id="rId2"/>
    <p:sldId id="265" r:id="rId3"/>
    <p:sldId id="267" r:id="rId4"/>
    <p:sldId id="266" r:id="rId5"/>
    <p:sldId id="268" r:id="rId6"/>
    <p:sldId id="269" r:id="rId7"/>
    <p:sldId id="258" r:id="rId8"/>
    <p:sldId id="259" r:id="rId9"/>
    <p:sldId id="270" r:id="rId10"/>
    <p:sldId id="260" r:id="rId11"/>
    <p:sldId id="261" r:id="rId12"/>
    <p:sldId id="262" r:id="rId13"/>
    <p:sldId id="263" r:id="rId14"/>
    <p:sldId id="264" r:id="rId15"/>
    <p:sldId id="27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3C18"/>
    <a:srgbClr val="ABDB77"/>
    <a:srgbClr val="D3F7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765" autoAdjust="0"/>
    <p:restoredTop sz="71482" autoAdjust="0"/>
  </p:normalViewPr>
  <p:slideViewPr>
    <p:cSldViewPr snapToGrid="0">
      <p:cViewPr varScale="1">
        <p:scale>
          <a:sx n="58" d="100"/>
          <a:sy n="58" d="100"/>
        </p:scale>
        <p:origin x="1032" y="48"/>
      </p:cViewPr>
      <p:guideLst/>
    </p:cSldViewPr>
  </p:slideViewPr>
  <p:notesTextViewPr>
    <p:cViewPr>
      <p:scale>
        <a:sx n="1" d="1"/>
        <a:sy n="1" d="1"/>
      </p:scale>
      <p:origin x="0" y="0"/>
    </p:cViewPr>
  </p:notesTextViewPr>
  <p:notesViewPr>
    <p:cSldViewPr snapToGrid="0">
      <p:cViewPr varScale="1">
        <p:scale>
          <a:sx n="62" d="100"/>
          <a:sy n="62" d="100"/>
        </p:scale>
        <p:origin x="2299"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83D865-50CB-49A9-A91A-1DCB435418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0BE16F3-8BE0-457F-9028-12472D6ACB1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DA73DE8-C505-494A-ACD6-5AEA5A470431}" type="datetimeFigureOut">
              <a:rPr lang="en-US" smtClean="0"/>
              <a:t>6/16/2021</a:t>
            </a:fld>
            <a:endParaRPr lang="en-US"/>
          </a:p>
        </p:txBody>
      </p:sp>
      <p:sp>
        <p:nvSpPr>
          <p:cNvPr id="4" name="Footer Placeholder 3">
            <a:extLst>
              <a:ext uri="{FF2B5EF4-FFF2-40B4-BE49-F238E27FC236}">
                <a16:creationId xmlns:a16="http://schemas.microsoft.com/office/drawing/2014/main" id="{D37D2641-A73B-4BF6-82DF-3B2E3F713CF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BD2A231-9AFC-49AD-9216-10D8EBA7F9B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EC86974-972D-4112-81E3-1D1C7FF8846B}" type="slidenum">
              <a:rPr lang="en-US" smtClean="0"/>
              <a:t>‹#›</a:t>
            </a:fld>
            <a:endParaRPr lang="en-US"/>
          </a:p>
        </p:txBody>
      </p:sp>
    </p:spTree>
    <p:extLst>
      <p:ext uri="{BB962C8B-B14F-4D97-AF65-F5344CB8AC3E}">
        <p14:creationId xmlns:p14="http://schemas.microsoft.com/office/powerpoint/2010/main" val="31963203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EC1C93-5954-4B35-9786-EC6B606F5382}" type="datetimeFigureOut">
              <a:rPr lang="en-US" smtClean="0"/>
              <a:t>6/16/2021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D182F9-6B2F-4BC2-AFEB-046038534A52}" type="slidenum">
              <a:rPr lang="en-US" smtClean="0"/>
              <a:t>‹#›</a:t>
            </a:fld>
            <a:endParaRPr lang="en-US"/>
          </a:p>
        </p:txBody>
      </p:sp>
    </p:spTree>
    <p:extLst>
      <p:ext uri="{BB962C8B-B14F-4D97-AF65-F5344CB8AC3E}">
        <p14:creationId xmlns:p14="http://schemas.microsoft.com/office/powerpoint/2010/main" val="1662905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lickr.com/photos/befuddledsenses/16741128700/"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lickr.com/photos/befuddledsenses/16741128700/"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lickr.com/photos/befuddledsenses/16741128700/"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lickr.com/photos/befuddledsenses/16741128700/"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lickr.com/photos/befuddledsenses/16741128700/"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tabLst>
                <a:tab pos="171450" algn="l"/>
                <a:tab pos="228600" algn="l"/>
              </a:tabLst>
            </a:pPr>
            <a:r>
              <a:rPr lang="en-US" sz="2800" dirty="0">
                <a:hlinkClick r:id="rId3"/>
              </a:rPr>
              <a:t>Palm Branches | Random Palm Tree images I got last summer in… | Flickr</a:t>
            </a:r>
            <a:endParaRPr lang="en-US" sz="2800" dirty="0"/>
          </a:p>
          <a:p>
            <a:pPr marL="0" marR="0">
              <a:lnSpc>
                <a:spcPct val="107000"/>
              </a:lnSpc>
              <a:spcBef>
                <a:spcPts val="0"/>
              </a:spcBef>
              <a:spcAft>
                <a:spcPts val="0"/>
              </a:spcAft>
              <a:tabLst>
                <a:tab pos="171450" algn="l"/>
                <a:tab pos="228600" algn="l"/>
              </a:tabLst>
            </a:pPr>
            <a:endParaRPr lang="en-US" sz="2800"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dirty="0"/>
          </a:p>
        </p:txBody>
      </p:sp>
      <p:sp>
        <p:nvSpPr>
          <p:cNvPr id="4" name="Slide Number Placeholder 3"/>
          <p:cNvSpPr>
            <a:spLocks noGrp="1"/>
          </p:cNvSpPr>
          <p:nvPr>
            <p:ph type="sldNum" sz="quarter" idx="5"/>
          </p:nvPr>
        </p:nvSpPr>
        <p:spPr/>
        <p:txBody>
          <a:bodyPr/>
          <a:lstStyle/>
          <a:p>
            <a:fld id="{66D182F9-6B2F-4BC2-AFEB-046038534A52}" type="slidenum">
              <a:rPr lang="en-US" smtClean="0"/>
              <a:t>1</a:t>
            </a:fld>
            <a:endParaRPr lang="en-US"/>
          </a:p>
        </p:txBody>
      </p:sp>
    </p:spTree>
    <p:extLst>
      <p:ext uri="{BB962C8B-B14F-4D97-AF65-F5344CB8AC3E}">
        <p14:creationId xmlns:p14="http://schemas.microsoft.com/office/powerpoint/2010/main" val="263716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tabLst>
                <a:tab pos="171450" algn="l"/>
                <a:tab pos="228600" algn="l"/>
              </a:tabLs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This like Romans 8:28 in the rearview mirror.</a:t>
            </a:r>
          </a:p>
          <a:p>
            <a:pPr marL="0" marR="0">
              <a:lnSpc>
                <a:spcPct val="107000"/>
              </a:lnSpc>
              <a:spcBef>
                <a:spcPts val="0"/>
              </a:spcBef>
              <a:spcAft>
                <a:spcPts val="0"/>
              </a:spcAft>
              <a:tabLst>
                <a:tab pos="171450" algn="l"/>
                <a:tab pos="228600" algn="l"/>
              </a:tabLst>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71450" algn="l"/>
                <a:tab pos="228600" algn="l"/>
              </a:tabLs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God works all things together for good.  They did not see God’s hand in the entry to Jerusalem.  The had entered the city gates so many times—This was another Passover week with an unusually celebrating– after all Jesus had raised Lazarus from the dead.  And people who saw it were in the crowd.  </a:t>
            </a:r>
          </a:p>
          <a:p>
            <a:pPr marL="0" marR="0">
              <a:lnSpc>
                <a:spcPct val="107000"/>
              </a:lnSpc>
              <a:spcBef>
                <a:spcPts val="0"/>
              </a:spcBef>
              <a:spcAft>
                <a:spcPts val="0"/>
              </a:spcAft>
              <a:tabLst>
                <a:tab pos="171450" algn="l"/>
                <a:tab pos="228600" algn="l"/>
              </a:tabLst>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71450" algn="l"/>
                <a:tab pos="228600" algn="l"/>
              </a:tabLs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But after the event – they looked back on all that happened and saw God’s fingerprints all over it!  </a:t>
            </a:r>
          </a:p>
          <a:p>
            <a:pPr marL="0" marR="0">
              <a:lnSpc>
                <a:spcPct val="107000"/>
              </a:lnSpc>
              <a:spcBef>
                <a:spcPts val="0"/>
              </a:spcBef>
              <a:spcAft>
                <a:spcPts val="0"/>
              </a:spcAft>
              <a:tabLst>
                <a:tab pos="171450" algn="l"/>
                <a:tab pos="228600" algn="l"/>
              </a:tabLst>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71450" algn="l"/>
                <a:tab pos="228600" algn="l"/>
              </a:tabLs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Right now you may be in the midst of your own Palm Sunday event—and don’t know it.  </a:t>
            </a:r>
          </a:p>
          <a:p>
            <a:pPr marL="0" marR="0">
              <a:lnSpc>
                <a:spcPct val="107000"/>
              </a:lnSpc>
              <a:spcBef>
                <a:spcPts val="0"/>
              </a:spcBef>
              <a:spcAft>
                <a:spcPts val="0"/>
              </a:spcAft>
              <a:tabLst>
                <a:tab pos="171450" algn="l"/>
                <a:tab pos="228600" algn="l"/>
              </a:tabLst>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71450" algn="l"/>
                <a:tab pos="228600" algn="l"/>
              </a:tabLs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Maybe you will look back and see your last conversation mended a relationship and you didn’t know it. </a:t>
            </a:r>
          </a:p>
          <a:p>
            <a:pPr marL="0" marR="0">
              <a:lnSpc>
                <a:spcPct val="107000"/>
              </a:lnSpc>
              <a:spcBef>
                <a:spcPts val="0"/>
              </a:spcBef>
              <a:spcAft>
                <a:spcPts val="0"/>
              </a:spcAft>
              <a:tabLst>
                <a:tab pos="171450" algn="l"/>
                <a:tab pos="228600" algn="l"/>
              </a:tabLs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Maybe you helped a person unknowingly and latter you will learn of it.  </a:t>
            </a:r>
          </a:p>
          <a:p>
            <a:pPr marL="0" marR="0">
              <a:lnSpc>
                <a:spcPct val="107000"/>
              </a:lnSpc>
              <a:spcBef>
                <a:spcPts val="0"/>
              </a:spcBef>
              <a:spcAft>
                <a:spcPts val="0"/>
              </a:spcAft>
              <a:tabLst>
                <a:tab pos="171450" algn="l"/>
                <a:tab pos="228600" algn="l"/>
              </a:tabLst>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71450" algn="l"/>
                <a:tab pos="228600" algn="l"/>
              </a:tabLs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Listen, you do not know what a day will bring forth.  </a:t>
            </a:r>
          </a:p>
          <a:p>
            <a:pPr marL="0" marR="0">
              <a:lnSpc>
                <a:spcPct val="107000"/>
              </a:lnSpc>
              <a:spcBef>
                <a:spcPts val="0"/>
              </a:spcBef>
              <a:spcAft>
                <a:spcPts val="0"/>
              </a:spcAft>
              <a:tabLst>
                <a:tab pos="171450" algn="l"/>
                <a:tab pos="228600" algn="l"/>
              </a:tabLst>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71450" algn="l"/>
                <a:tab pos="228600" algn="l"/>
              </a:tabLs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Everyone here could probably tell how you can look back on such a situation – remember the past.  </a:t>
            </a:r>
          </a:p>
          <a:p>
            <a:pPr marL="0" marR="0">
              <a:lnSpc>
                <a:spcPct val="107000"/>
              </a:lnSpc>
              <a:spcBef>
                <a:spcPts val="0"/>
              </a:spcBef>
              <a:spcAft>
                <a:spcPts val="0"/>
              </a:spcAft>
              <a:tabLst>
                <a:tab pos="171450" algn="l"/>
                <a:tab pos="228600" algn="l"/>
              </a:tabLst>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71450" algn="l"/>
                <a:tab pos="228600" algn="l"/>
              </a:tabLs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Even now some of you here wish you could go back and relive a part or a moment in time.  Realizing what you know now you would have acted differently. </a:t>
            </a:r>
          </a:p>
          <a:p>
            <a:pPr marL="0" marR="0">
              <a:lnSpc>
                <a:spcPct val="107000"/>
              </a:lnSpc>
              <a:spcBef>
                <a:spcPts val="0"/>
              </a:spcBef>
              <a:spcAft>
                <a:spcPts val="0"/>
              </a:spcAft>
              <a:tabLst>
                <a:tab pos="171450" algn="l"/>
                <a:tab pos="228600" algn="l"/>
              </a:tabLst>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71450" algn="l"/>
                <a:tab pos="228600" algn="l"/>
              </a:tabLs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Some even say, Wow.  If I had only understood then how to be saved and received Christ what a difference it would have made in my life. That’s appears to be what is happening in this passage.  They were in a fog, caught in the moment, and didn’t even know what moment it was. </a:t>
            </a:r>
          </a:p>
          <a:p>
            <a:pPr marL="0" marR="0">
              <a:lnSpc>
                <a:spcPct val="107000"/>
              </a:lnSpc>
              <a:spcBef>
                <a:spcPts val="0"/>
              </a:spcBef>
              <a:spcAft>
                <a:spcPts val="0"/>
              </a:spcAft>
              <a:tabLst>
                <a:tab pos="171450" algn="l"/>
                <a:tab pos="228600" algn="l"/>
              </a:tabLs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71450" algn="l"/>
                <a:tab pos="228600" algn="l"/>
              </a:tabLs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I’m Not Exactly Sure What is Happening Here!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People</a:t>
            </a:r>
            <a:r>
              <a:rPr lang="en-US" sz="1800" dirty="0">
                <a:effectLst/>
                <a:latin typeface="Calibri" panose="020F0502020204030204" pitchFamily="34" charset="0"/>
                <a:ea typeface="Calibri" panose="020F0502020204030204" pitchFamily="34" charset="0"/>
                <a:cs typeface="Times New Roman" panose="02020603050405020304" pitchFamily="18" charset="0"/>
              </a:rPr>
              <a:t>: His disciples – followers: then and now</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Confusion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Did not understand – didn’t get it: then and now</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Timing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But when Jesus was glorified – fast forward to after the resurrection: then and now</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Recall</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Then they remembered – the lights came on / Monday quarterback: then and now</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Scripture</a:t>
            </a:r>
            <a:r>
              <a:rPr lang="en-US" sz="1800" dirty="0">
                <a:effectLst/>
                <a:latin typeface="Calibri" panose="020F0502020204030204" pitchFamily="34" charset="0"/>
                <a:ea typeface="Calibri" panose="020F0502020204030204" pitchFamily="34" charset="0"/>
                <a:cs typeface="Times New Roman" panose="02020603050405020304" pitchFamily="18" charset="0"/>
              </a:rPr>
              <a:t>: That these things had been written – the OT prophecies: then and now</a:t>
            </a:r>
          </a:p>
          <a:p>
            <a:pPr marL="342900" marR="0" lvl="0" indent="-342900">
              <a:lnSpc>
                <a:spcPct val="107000"/>
              </a:lnSpc>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Fulfillment</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had been done to him – fulfillment: then and now</a:t>
            </a:r>
          </a:p>
          <a:p>
            <a:endParaRPr lang="en-US" dirty="0"/>
          </a:p>
        </p:txBody>
      </p:sp>
      <p:sp>
        <p:nvSpPr>
          <p:cNvPr id="4" name="Slide Number Placeholder 3"/>
          <p:cNvSpPr>
            <a:spLocks noGrp="1"/>
          </p:cNvSpPr>
          <p:nvPr>
            <p:ph type="sldNum" sz="quarter" idx="5"/>
          </p:nvPr>
        </p:nvSpPr>
        <p:spPr/>
        <p:txBody>
          <a:bodyPr/>
          <a:lstStyle/>
          <a:p>
            <a:fld id="{66D182F9-6B2F-4BC2-AFEB-046038534A52}" type="slidenum">
              <a:rPr lang="en-US" smtClean="0"/>
              <a:t>11</a:t>
            </a:fld>
            <a:endParaRPr lang="en-US"/>
          </a:p>
        </p:txBody>
      </p:sp>
    </p:spTree>
    <p:extLst>
      <p:ext uri="{BB962C8B-B14F-4D97-AF65-F5344CB8AC3E}">
        <p14:creationId xmlns:p14="http://schemas.microsoft.com/office/powerpoint/2010/main" val="2270193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https://live.staticflickr.com/3619/3370859327_ca39731af9_b.jpg</a:t>
            </a:r>
          </a:p>
          <a:p>
            <a:pPr marL="0" marR="0">
              <a:lnSpc>
                <a:spcPct val="107000"/>
              </a:lnSpc>
              <a:spcBef>
                <a:spcPts val="0"/>
              </a:spcBef>
              <a:spcAft>
                <a:spcPts val="0"/>
              </a:spcAft>
              <a:tabLst>
                <a:tab pos="171450" algn="l"/>
                <a:tab pos="228600" algn="l"/>
              </a:tabLs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71450" algn="l"/>
                <a:tab pos="228600" algn="l"/>
              </a:tabLs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But after the Glorification of Jesus.  They reflected on the past event of Palm Sunday and they reflected on the Word of God and then began connecting the dots. </a:t>
            </a:r>
          </a:p>
          <a:p>
            <a:pPr marL="0" marR="0">
              <a:lnSpc>
                <a:spcPct val="107000"/>
              </a:lnSpc>
              <a:spcBef>
                <a:spcPts val="0"/>
              </a:spcBef>
              <a:spcAft>
                <a:spcPts val="0"/>
              </a:spcAft>
              <a:tabLst>
                <a:tab pos="171450" algn="l"/>
                <a:tab pos="228600" algn="l"/>
              </a:tabLst>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71450" algn="l"/>
                <a:tab pos="228600" algn="l"/>
              </a:tabLs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Here are just a few they may have connected: </a:t>
            </a:r>
          </a:p>
          <a:p>
            <a:pPr marL="0" marR="0">
              <a:lnSpc>
                <a:spcPct val="107000"/>
              </a:lnSpc>
              <a:spcBef>
                <a:spcPts val="0"/>
              </a:spcBef>
              <a:spcAft>
                <a:spcPts val="0"/>
              </a:spcAft>
              <a:tabLst>
                <a:tab pos="171450" algn="l"/>
                <a:tab pos="228600" algn="l"/>
              </a:tabLst>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71450" algn="l"/>
                <a:tab pos="228600" algn="l"/>
              </a:tabLs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9</a:t>
            </a:r>
            <a:r>
              <a:rPr lang="en-US" sz="1800" b="0" i="0" u="none" strike="noStrike" baseline="0" dirty="0">
                <a:latin typeface="Arial" panose="020B0604020202020204" pitchFamily="34" charset="0"/>
              </a:rPr>
              <a:t> Rejoice greatly, O Daughter of Zion! Shout, Daughter of Jerusalem! See, your king comes to you, righteous and having salvation, gentle and riding on a donkey, on a colt, the foal of a donkey. (</a:t>
            </a:r>
            <a:r>
              <a:rPr lang="en-US" sz="1800" b="0" i="0" u="none" strike="noStrike" baseline="0" dirty="0" err="1">
                <a:latin typeface="Arial" panose="020B0604020202020204" pitchFamily="34" charset="0"/>
              </a:rPr>
              <a:t>Zec</a:t>
            </a:r>
            <a:r>
              <a:rPr lang="en-US" sz="1800" b="0" i="0" u="none" strike="noStrike" baseline="0" dirty="0">
                <a:latin typeface="Arial" panose="020B0604020202020204" pitchFamily="34" charset="0"/>
              </a:rPr>
              <a:t> 9:9 NIV)</a:t>
            </a:r>
          </a:p>
          <a:p>
            <a:pPr marL="0" marR="0">
              <a:lnSpc>
                <a:spcPct val="107000"/>
              </a:lnSpc>
              <a:spcBef>
                <a:spcPts val="0"/>
              </a:spcBef>
              <a:spcAft>
                <a:spcPts val="0"/>
              </a:spcAft>
              <a:tabLst>
                <a:tab pos="171450" algn="l"/>
                <a:tab pos="228600" algn="l"/>
              </a:tabLst>
            </a:pPr>
            <a:endParaRPr lang="en-US" sz="1800" b="0" i="0" u="none" strike="noStrike" baseline="0" dirty="0">
              <a:latin typeface="Arial" panose="020B0604020202020204" pitchFamily="34" charset="0"/>
            </a:endParaRP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25</a:t>
            </a:r>
            <a:r>
              <a:rPr lang="en-US" sz="1800" b="0" i="0" u="none" strike="noStrike" baseline="0" dirty="0">
                <a:latin typeface="Arial" panose="020B0604020202020204" pitchFamily="34" charset="0"/>
              </a:rPr>
              <a:t> O LORD, save us; O LORD, grant us success.</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26</a:t>
            </a:r>
            <a:r>
              <a:rPr lang="en-US" sz="1800" b="0" i="0" u="none" strike="noStrike" baseline="0" dirty="0">
                <a:latin typeface="Arial" panose="020B0604020202020204" pitchFamily="34" charset="0"/>
              </a:rPr>
              <a:t> Blessed is he who comes in the name of the LORD. From the house of the LORD we bless you.</a:t>
            </a:r>
          </a:p>
          <a:p>
            <a:pPr algn="l" rtl="0"/>
            <a:r>
              <a:rPr lang="en-US" sz="1800" b="0" i="0" u="none" strike="noStrike" baseline="0" dirty="0"/>
              <a:t> </a:t>
            </a:r>
            <a:r>
              <a:rPr lang="en-US" sz="1800" b="0" i="0" u="none" strike="noStrike" baseline="0" dirty="0">
                <a:latin typeface="Arial" panose="020B0604020202020204" pitchFamily="34" charset="0"/>
              </a:rPr>
              <a:t>(</a:t>
            </a:r>
            <a:r>
              <a:rPr lang="en-US" sz="1800" b="0" i="0" u="none" strike="noStrike" baseline="0" dirty="0" err="1">
                <a:latin typeface="Arial" panose="020B0604020202020204" pitchFamily="34" charset="0"/>
              </a:rPr>
              <a:t>Psa</a:t>
            </a:r>
            <a:r>
              <a:rPr lang="en-US" sz="1800" b="0" i="0" u="none" strike="noStrike" baseline="0" dirty="0">
                <a:latin typeface="Arial" panose="020B0604020202020204" pitchFamily="34" charset="0"/>
              </a:rPr>
              <a:t> 118:25-26 NIV)</a:t>
            </a:r>
          </a:p>
          <a:p>
            <a:pPr algn="l" rtl="0"/>
            <a:endParaRPr lang="en-US" sz="1800" b="0" i="0" u="none" strike="noStrike" baseline="0" dirty="0">
              <a:latin typeface="Arial" panose="020B0604020202020204" pitchFamily="34" charset="0"/>
            </a:endParaRPr>
          </a:p>
          <a:p>
            <a:pPr marL="0" marR="0">
              <a:lnSpc>
                <a:spcPct val="107000"/>
              </a:lnSpc>
              <a:spcBef>
                <a:spcPts val="0"/>
              </a:spcBef>
              <a:spcAft>
                <a:spcPts val="0"/>
              </a:spcAft>
              <a:tabLst>
                <a:tab pos="171450" algn="l"/>
                <a:tab pos="228600" algn="l"/>
              </a:tabLst>
            </a:pPr>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2</a:t>
            </a:r>
            <a:r>
              <a:rPr lang="en-US" sz="1800" b="0" i="0" u="none" strike="noStrike" baseline="0" dirty="0">
                <a:latin typeface="Arial" panose="020B0604020202020204" pitchFamily="34" charset="0"/>
              </a:rPr>
              <a:t> From the lips of children and infants you have ordained praise because of your enemies, to silence the foe and the avenger. (</a:t>
            </a:r>
            <a:r>
              <a:rPr lang="en-US" sz="1800" b="0" i="0" u="none" strike="noStrike" baseline="0" dirty="0" err="1">
                <a:latin typeface="Arial" panose="020B0604020202020204" pitchFamily="34" charset="0"/>
              </a:rPr>
              <a:t>Psa</a:t>
            </a:r>
            <a:r>
              <a:rPr lang="en-US" sz="1800" b="0" i="0" u="none" strike="noStrike" baseline="0" dirty="0">
                <a:latin typeface="Arial" panose="020B0604020202020204" pitchFamily="34" charset="0"/>
              </a:rPr>
              <a:t> 8:2 NIV)</a:t>
            </a:r>
            <a:endParaRPr lang="en-US" sz="1800" b="0" i="0" u="none" strike="noStrike" baseline="0" dirty="0">
              <a:effectLst/>
              <a:latin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71450" algn="l"/>
                <a:tab pos="228600" algn="l"/>
              </a:tabLst>
            </a:pPr>
            <a:endParaRPr lang="en-US" sz="1800" b="0" i="0" u="none" strike="noStrike" baseline="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tab pos="171450" algn="l"/>
                <a:tab pos="228600" algn="l"/>
              </a:tabLst>
              <a:defRPr/>
            </a:pPr>
            <a:r>
              <a:rPr lang="en-US" sz="1800" b="0" i="0" u="none" strike="noStrike" baseline="0" dirty="0">
                <a:latin typeface="Arial" panose="020B0604020202020204" pitchFamily="34" charset="0"/>
              </a:rPr>
              <a:t>Or even more precisely—Daniel’s prophecy of 70 “sevens” predicted right down to the day that Jesus would enter the city presenting Himself King of the Jews. Daniel 9:25-27  In Luke it is called the day of “God’s Visitation.”  [you did not recognize the time of your visitation from God. (</a:t>
            </a:r>
            <a:r>
              <a:rPr lang="en-US" sz="1800" b="0" i="0" u="none" strike="noStrike" baseline="0" dirty="0" err="1">
                <a:latin typeface="Arial" panose="020B0604020202020204" pitchFamily="34" charset="0"/>
              </a:rPr>
              <a:t>Luk</a:t>
            </a:r>
            <a:r>
              <a:rPr lang="en-US" sz="1800" b="0" i="0" u="none" strike="noStrike" baseline="0" dirty="0">
                <a:latin typeface="Arial" panose="020B0604020202020204" pitchFamily="34" charset="0"/>
              </a:rPr>
              <a:t> 19:44 NET)]</a:t>
            </a:r>
          </a:p>
          <a:p>
            <a:pPr marL="0" marR="0">
              <a:lnSpc>
                <a:spcPct val="107000"/>
              </a:lnSpc>
              <a:spcBef>
                <a:spcPts val="0"/>
              </a:spcBef>
              <a:spcAft>
                <a:spcPts val="0"/>
              </a:spcAft>
              <a:tabLst>
                <a:tab pos="171450" algn="l"/>
                <a:tab pos="228600" algn="l"/>
              </a:tabLst>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71450" algn="l"/>
                <a:tab pos="228600" algn="l"/>
              </a:tabLs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I’m Not Exactly Sure What is Happening Here!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People</a:t>
            </a:r>
            <a:r>
              <a:rPr lang="en-US" sz="1800" dirty="0">
                <a:effectLst/>
                <a:latin typeface="Calibri" panose="020F0502020204030204" pitchFamily="34" charset="0"/>
                <a:ea typeface="Calibri" panose="020F0502020204030204" pitchFamily="34" charset="0"/>
                <a:cs typeface="Times New Roman" panose="02020603050405020304" pitchFamily="18" charset="0"/>
              </a:rPr>
              <a:t>: His disciples – followers: then and now</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Confusion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Did not understand – didn’t get it: then and now</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Timing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But when Jesus was glorified – fast forward to after the resurrection: then and now</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Recall</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Then they remembered – the lights came on / Monday quarterback: then and now</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Scripture</a:t>
            </a:r>
            <a:r>
              <a:rPr lang="en-US" sz="1800" dirty="0">
                <a:effectLst/>
                <a:latin typeface="Calibri" panose="020F0502020204030204" pitchFamily="34" charset="0"/>
                <a:ea typeface="Calibri" panose="020F0502020204030204" pitchFamily="34" charset="0"/>
                <a:cs typeface="Times New Roman" panose="02020603050405020304" pitchFamily="18" charset="0"/>
              </a:rPr>
              <a:t>: That these things had been written – the OT prophecies: then and now</a:t>
            </a:r>
          </a:p>
          <a:p>
            <a:pPr marL="342900" marR="0" lvl="0" indent="-342900">
              <a:lnSpc>
                <a:spcPct val="107000"/>
              </a:lnSpc>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Fulfillment</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had been done to him – fulfillment: then and now</a:t>
            </a:r>
          </a:p>
          <a:p>
            <a:endParaRPr lang="en-US" dirty="0"/>
          </a:p>
        </p:txBody>
      </p:sp>
      <p:sp>
        <p:nvSpPr>
          <p:cNvPr id="4" name="Slide Number Placeholder 3"/>
          <p:cNvSpPr>
            <a:spLocks noGrp="1"/>
          </p:cNvSpPr>
          <p:nvPr>
            <p:ph type="sldNum" sz="quarter" idx="5"/>
          </p:nvPr>
        </p:nvSpPr>
        <p:spPr/>
        <p:txBody>
          <a:bodyPr/>
          <a:lstStyle/>
          <a:p>
            <a:fld id="{66D182F9-6B2F-4BC2-AFEB-046038534A52}" type="slidenum">
              <a:rPr lang="en-US" smtClean="0"/>
              <a:t>12</a:t>
            </a:fld>
            <a:endParaRPr lang="en-US"/>
          </a:p>
        </p:txBody>
      </p:sp>
    </p:spTree>
    <p:extLst>
      <p:ext uri="{BB962C8B-B14F-4D97-AF65-F5344CB8AC3E}">
        <p14:creationId xmlns:p14="http://schemas.microsoft.com/office/powerpoint/2010/main" val="1863713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tabLst>
                <a:tab pos="171450" algn="l"/>
                <a:tab pos="228600" algn="l"/>
              </a:tabLs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71450" algn="l"/>
                <a:tab pos="228600" algn="l"/>
              </a:tabLst>
            </a:pPr>
            <a:r>
              <a:rPr lang="en-US" sz="1800" b="0" i="0" u="none" strike="noStrike" baseline="0" dirty="0">
                <a:latin typeface="Arial" panose="020B0604020202020204" pitchFamily="34" charset="0"/>
              </a:rPr>
              <a:t>the Scripture cannot be broken-- (Joh 10:35 NIV)</a:t>
            </a:r>
          </a:p>
          <a:p>
            <a:pPr marL="0" marR="0">
              <a:lnSpc>
                <a:spcPct val="107000"/>
              </a:lnSpc>
              <a:spcBef>
                <a:spcPts val="0"/>
              </a:spcBef>
              <a:spcAft>
                <a:spcPts val="0"/>
              </a:spcAft>
              <a:tabLst>
                <a:tab pos="171450" algn="l"/>
                <a:tab pos="228600" algn="l"/>
              </a:tabLst>
            </a:pPr>
            <a:endParaRPr lang="en-US" sz="1800" b="0" i="0" u="none" strike="noStrike" baseline="0" dirty="0">
              <a:effectLst/>
              <a:latin typeface="Arial" panose="020B0604020202020204" pitchFamily="34" charset="0"/>
              <a:ea typeface="Calibri" panose="020F0502020204030204" pitchFamily="34" charset="0"/>
              <a:cs typeface="Times New Roman" panose="02020603050405020304" pitchFamily="18" charset="0"/>
            </a:endParaRPr>
          </a:p>
          <a:p>
            <a:pPr algn="l" rtl="0"/>
            <a:r>
              <a:rPr lang="en-US" sz="1800" b="0" i="0" u="none" strike="noStrike" baseline="30000" dirty="0">
                <a:latin typeface="Arial" panose="020B0604020202020204" pitchFamily="34" charset="0"/>
              </a:rPr>
              <a:t>17</a:t>
            </a:r>
            <a:r>
              <a:rPr lang="en-US" sz="1800" b="0" i="0" u="none" strike="noStrike" baseline="0" dirty="0">
                <a:latin typeface="Arial" panose="020B0604020202020204" pitchFamily="34" charset="0"/>
              </a:rPr>
              <a:t> "Do not think that I have come to abolish the Law or the Prophets; I have not come to abolish them but to fulfill them.</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18</a:t>
            </a:r>
            <a:r>
              <a:rPr lang="en-US" sz="1800" b="0" i="0" u="none" strike="noStrike" baseline="0" dirty="0">
                <a:latin typeface="Arial" panose="020B0604020202020204" pitchFamily="34" charset="0"/>
              </a:rPr>
              <a:t> I tell you the truth, until heaven and earth disappear, not the smallest letter, not the least stroke of a pen, will by any means disappear from the Law until everything is accomplished.</a:t>
            </a:r>
          </a:p>
          <a:p>
            <a:pPr algn="l" rtl="0"/>
            <a:r>
              <a:rPr lang="en-US" sz="1800" b="0" i="0" u="none" strike="noStrike" baseline="0" dirty="0"/>
              <a:t> </a:t>
            </a:r>
            <a:r>
              <a:rPr lang="en-US" sz="1800" b="0" i="0" u="none" strike="noStrike" baseline="0" dirty="0">
                <a:latin typeface="Arial" panose="020B0604020202020204" pitchFamily="34" charset="0"/>
              </a:rPr>
              <a:t>(Mat 5:17-18 NIV)</a:t>
            </a:r>
          </a:p>
          <a:p>
            <a:pPr algn="l" rtl="0"/>
            <a:endParaRPr lang="en-US" sz="1800" b="0" i="0" u="none" strike="noStrike" baseline="0" dirty="0">
              <a:effectLst/>
              <a:latin typeface="Arial" panose="020B0604020202020204" pitchFamily="34" charset="0"/>
              <a:ea typeface="Calibri" panose="020F0502020204030204" pitchFamily="34" charset="0"/>
              <a:cs typeface="Times New Roman" panose="02020603050405020304" pitchFamily="18" charset="0"/>
            </a:endParaRP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16</a:t>
            </a:r>
            <a:r>
              <a:rPr lang="en-US" sz="1800" b="0" i="0" u="none" strike="noStrike" baseline="0" dirty="0">
                <a:latin typeface="Arial" panose="020B0604020202020204" pitchFamily="34" charset="0"/>
              </a:rPr>
              <a:t> We did not follow cleverly invented stories when we told you about the power and coming of our Lord Jesus Christ, but we were eyewitnesses of his majesty.</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17</a:t>
            </a:r>
            <a:r>
              <a:rPr lang="en-US" sz="1800" b="0" i="0" u="none" strike="noStrike" baseline="0" dirty="0">
                <a:latin typeface="Arial" panose="020B0604020202020204" pitchFamily="34" charset="0"/>
              </a:rPr>
              <a:t> For he received honor and glory from God the Father when the voice came to him from the Majestic Glory, saying, "This is my Son, whom I love; with him I am well pleased."</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18</a:t>
            </a:r>
            <a:r>
              <a:rPr lang="en-US" sz="1800" b="0" i="0" u="none" strike="noStrike" baseline="0" dirty="0">
                <a:latin typeface="Arial" panose="020B0604020202020204" pitchFamily="34" charset="0"/>
              </a:rPr>
              <a:t> We ourselves heard this voice that came from heaven when we were with him on the sacred mountain.</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19</a:t>
            </a:r>
            <a:r>
              <a:rPr lang="en-US" sz="1800" b="0" i="0" u="none" strike="noStrike" baseline="0" dirty="0">
                <a:latin typeface="Arial" panose="020B0604020202020204" pitchFamily="34" charset="0"/>
              </a:rPr>
              <a:t> And we have the word of the prophets made more certain, and you will do well to pay attention to it, as to a light shining in a dark place, until the day dawns and the morning star rises in your hearts.</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20</a:t>
            </a:r>
            <a:r>
              <a:rPr lang="en-US" sz="1800" b="0" i="0" u="none" strike="noStrike" baseline="0" dirty="0">
                <a:latin typeface="Arial" panose="020B0604020202020204" pitchFamily="34" charset="0"/>
              </a:rPr>
              <a:t> Above all, you must understand that no prophecy of Scripture came about by the prophet's own interpretation.</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21</a:t>
            </a:r>
            <a:r>
              <a:rPr lang="en-US" sz="1800" b="0" i="0" u="none" strike="noStrike" baseline="0" dirty="0">
                <a:latin typeface="Arial" panose="020B0604020202020204" pitchFamily="34" charset="0"/>
              </a:rPr>
              <a:t> For prophecy never had its origin in the will of man, but men spoke from God as they were carried along by the Holy Spirit.</a:t>
            </a:r>
          </a:p>
          <a:p>
            <a:pPr algn="l" rtl="0"/>
            <a:r>
              <a:rPr lang="en-US" sz="1800" b="0" i="0" u="none" strike="noStrike" baseline="0" dirty="0"/>
              <a:t> </a:t>
            </a:r>
            <a:r>
              <a:rPr lang="en-US" sz="1800" b="0" i="0" u="none" strike="noStrike" baseline="0" dirty="0">
                <a:latin typeface="Arial" panose="020B0604020202020204" pitchFamily="34" charset="0"/>
              </a:rPr>
              <a:t>(2Pe 1:16-21 NIV)</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71450" algn="l"/>
                <a:tab pos="228600" algn="l"/>
              </a:tabLs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71450" algn="l"/>
                <a:tab pos="228600" algn="l"/>
              </a:tabLs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I’m Not Exactly Sure What is Happening Here!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People</a:t>
            </a:r>
            <a:r>
              <a:rPr lang="en-US" sz="1800" dirty="0">
                <a:effectLst/>
                <a:latin typeface="Calibri" panose="020F0502020204030204" pitchFamily="34" charset="0"/>
                <a:ea typeface="Calibri" panose="020F0502020204030204" pitchFamily="34" charset="0"/>
                <a:cs typeface="Times New Roman" panose="02020603050405020304" pitchFamily="18" charset="0"/>
              </a:rPr>
              <a:t>: His disciples – followers: then and now</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Confusion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Did not understand – didn’t get it: then and now</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Timing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But when Jesus was glorified – fast forward to after the resurrection: then and now</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Recall</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Then they remembered – the lights came on / Monday quarterback: then and now</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Scripture</a:t>
            </a:r>
            <a:r>
              <a:rPr lang="en-US" sz="1800" dirty="0">
                <a:effectLst/>
                <a:latin typeface="Calibri" panose="020F0502020204030204" pitchFamily="34" charset="0"/>
                <a:ea typeface="Calibri" panose="020F0502020204030204" pitchFamily="34" charset="0"/>
                <a:cs typeface="Times New Roman" panose="02020603050405020304" pitchFamily="18" charset="0"/>
              </a:rPr>
              <a:t>: That these things had been written – the OT prophecies: then and now</a:t>
            </a:r>
          </a:p>
          <a:p>
            <a:pPr marL="342900" marR="0" lvl="0" indent="-342900">
              <a:lnSpc>
                <a:spcPct val="107000"/>
              </a:lnSpc>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Fulfillment</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had been done to him – fulfillment: then and now</a:t>
            </a:r>
          </a:p>
          <a:p>
            <a:endParaRPr lang="en-US" dirty="0"/>
          </a:p>
        </p:txBody>
      </p:sp>
      <p:sp>
        <p:nvSpPr>
          <p:cNvPr id="4" name="Slide Number Placeholder 3"/>
          <p:cNvSpPr>
            <a:spLocks noGrp="1"/>
          </p:cNvSpPr>
          <p:nvPr>
            <p:ph type="sldNum" sz="quarter" idx="5"/>
          </p:nvPr>
        </p:nvSpPr>
        <p:spPr/>
        <p:txBody>
          <a:bodyPr/>
          <a:lstStyle/>
          <a:p>
            <a:fld id="{66D182F9-6B2F-4BC2-AFEB-046038534A52}" type="slidenum">
              <a:rPr lang="en-US" smtClean="0"/>
              <a:t>13</a:t>
            </a:fld>
            <a:endParaRPr lang="en-US"/>
          </a:p>
        </p:txBody>
      </p:sp>
    </p:spTree>
    <p:extLst>
      <p:ext uri="{BB962C8B-B14F-4D97-AF65-F5344CB8AC3E}">
        <p14:creationId xmlns:p14="http://schemas.microsoft.com/office/powerpoint/2010/main" val="3263285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tabLst>
                <a:tab pos="171450" algn="l"/>
                <a:tab pos="228600" algn="l"/>
              </a:tabLs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algn="l" rtl="0"/>
            <a:r>
              <a:rPr lang="en-US" sz="1800" b="0" i="0" u="none" strike="noStrike" baseline="30000" dirty="0">
                <a:latin typeface="Arial" panose="020B0604020202020204" pitchFamily="34" charset="0"/>
              </a:rPr>
              <a:t>11</a:t>
            </a:r>
            <a:r>
              <a:rPr lang="en-US" sz="1800" b="0" i="0" u="none" strike="noStrike" baseline="0" dirty="0">
                <a:latin typeface="Arial" panose="020B0604020202020204" pitchFamily="34" charset="0"/>
              </a:rPr>
              <a:t> He came to that which was his own, but his own did not receive him.</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12</a:t>
            </a:r>
            <a:r>
              <a:rPr lang="en-US" sz="1800" b="0" i="0" u="none" strike="noStrike" baseline="0" dirty="0">
                <a:latin typeface="Arial" panose="020B0604020202020204" pitchFamily="34" charset="0"/>
              </a:rPr>
              <a:t> Yet to all who received him, to those who believed in his name, he gave the right to become children of God--</a:t>
            </a:r>
          </a:p>
          <a:p>
            <a:pPr algn="l" rtl="0"/>
            <a:r>
              <a:rPr lang="en-US" sz="1800" b="0" i="0" u="none" strike="noStrike" baseline="0" dirty="0"/>
              <a:t> </a:t>
            </a:r>
            <a:r>
              <a:rPr lang="en-US" sz="1800" b="0" i="0" u="none" strike="noStrike" baseline="0" dirty="0">
                <a:latin typeface="Arial" panose="020B0604020202020204" pitchFamily="34" charset="0"/>
              </a:rPr>
              <a:t>(Joh 1:11-12 NIV)</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71450" algn="l"/>
                <a:tab pos="228600" algn="l"/>
              </a:tabLs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71450" algn="l"/>
                <a:tab pos="228600" algn="l"/>
              </a:tabLs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71450" algn="l"/>
                <a:tab pos="228600" algn="l"/>
              </a:tabLs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I’m Not Exactly Sure What is Happening Here!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People</a:t>
            </a:r>
            <a:r>
              <a:rPr lang="en-US" sz="1800" dirty="0">
                <a:effectLst/>
                <a:latin typeface="Calibri" panose="020F0502020204030204" pitchFamily="34" charset="0"/>
                <a:ea typeface="Calibri" panose="020F0502020204030204" pitchFamily="34" charset="0"/>
                <a:cs typeface="Times New Roman" panose="02020603050405020304" pitchFamily="18" charset="0"/>
              </a:rPr>
              <a:t>: His disciples – followers: then and now</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Confusion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Did not understand – didn’t get it: then and now</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Timing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But when Jesus was glorified – fast forward to after the resurrection: then and now</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Recall</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Then they remembered – the lights came on / Monday quarterback: then and now</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Scripture</a:t>
            </a:r>
            <a:r>
              <a:rPr lang="en-US" sz="1800" dirty="0">
                <a:effectLst/>
                <a:latin typeface="Calibri" panose="020F0502020204030204" pitchFamily="34" charset="0"/>
                <a:ea typeface="Calibri" panose="020F0502020204030204" pitchFamily="34" charset="0"/>
                <a:cs typeface="Times New Roman" panose="02020603050405020304" pitchFamily="18" charset="0"/>
              </a:rPr>
              <a:t>: That these things had been written – the OT prophecies: then and now</a:t>
            </a:r>
          </a:p>
          <a:p>
            <a:pPr marL="342900" marR="0" lvl="0" indent="-342900">
              <a:lnSpc>
                <a:spcPct val="107000"/>
              </a:lnSpc>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Fulfillment</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had been done to him – fulfillment: then and now</a:t>
            </a:r>
          </a:p>
          <a:p>
            <a:endParaRPr lang="en-US" dirty="0"/>
          </a:p>
        </p:txBody>
      </p:sp>
      <p:sp>
        <p:nvSpPr>
          <p:cNvPr id="4" name="Slide Number Placeholder 3"/>
          <p:cNvSpPr>
            <a:spLocks noGrp="1"/>
          </p:cNvSpPr>
          <p:nvPr>
            <p:ph type="sldNum" sz="quarter" idx="5"/>
          </p:nvPr>
        </p:nvSpPr>
        <p:spPr/>
        <p:txBody>
          <a:bodyPr/>
          <a:lstStyle/>
          <a:p>
            <a:fld id="{66D182F9-6B2F-4BC2-AFEB-046038534A52}" type="slidenum">
              <a:rPr lang="en-US" smtClean="0"/>
              <a:t>14</a:t>
            </a:fld>
            <a:endParaRPr lang="en-US"/>
          </a:p>
        </p:txBody>
      </p:sp>
    </p:spTree>
    <p:extLst>
      <p:ext uri="{BB962C8B-B14F-4D97-AF65-F5344CB8AC3E}">
        <p14:creationId xmlns:p14="http://schemas.microsoft.com/office/powerpoint/2010/main" val="4195471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tabLst>
                <a:tab pos="171450" algn="l"/>
                <a:tab pos="228600" algn="l"/>
              </a:tabLst>
            </a:pPr>
            <a:r>
              <a:rPr lang="en-US" sz="2800" dirty="0">
                <a:hlinkClick r:id="rId3"/>
              </a:rPr>
              <a:t>Palm Branches | Random Palm Tree images I got last summer in… | Flickr</a:t>
            </a:r>
            <a:endParaRPr lang="en-US" sz="2800" dirty="0"/>
          </a:p>
          <a:p>
            <a:pPr marL="0" marR="0">
              <a:lnSpc>
                <a:spcPct val="107000"/>
              </a:lnSpc>
              <a:spcBef>
                <a:spcPts val="0"/>
              </a:spcBef>
              <a:spcAft>
                <a:spcPts val="0"/>
              </a:spcAft>
              <a:tabLst>
                <a:tab pos="171450" algn="l"/>
                <a:tab pos="228600" algn="l"/>
              </a:tabLst>
            </a:pPr>
            <a:endParaRPr lang="en-US" sz="2800" dirty="0"/>
          </a:p>
          <a:p>
            <a:pPr marL="0" marR="0">
              <a:lnSpc>
                <a:spcPct val="107000"/>
              </a:lnSpc>
              <a:spcBef>
                <a:spcPts val="0"/>
              </a:spcBef>
              <a:spcAft>
                <a:spcPts val="0"/>
              </a:spcAft>
              <a:tabLst>
                <a:tab pos="171450" algn="l"/>
                <a:tab pos="228600" algn="l"/>
              </a:tabLst>
            </a:pPr>
            <a:endParaRPr lang="en-US" sz="2800" dirty="0"/>
          </a:p>
          <a:p>
            <a:pPr marL="0" marR="0">
              <a:lnSpc>
                <a:spcPct val="107000"/>
              </a:lnSpc>
              <a:spcBef>
                <a:spcPts val="0"/>
              </a:spcBef>
              <a:spcAft>
                <a:spcPts val="0"/>
              </a:spcAft>
              <a:tabLst>
                <a:tab pos="171450" algn="l"/>
                <a:tab pos="228600" algn="l"/>
              </a:tabLst>
            </a:pPr>
            <a:r>
              <a:rPr lang="en-US" sz="2800" dirty="0"/>
              <a:t>It was palm Sunday but because of a sore throat, 5-year-old Johnny styed home from church with a sitter.  When the family returned home, they were carrying several palm fronds.  Johnny asked them what they were for.  “People held them over Jesus’ head as he walked by,” his father told him.  Wouldn't you know it,” Johnny fumed, “the one Sunday I don’t go, and he shows up.” </a:t>
            </a:r>
          </a:p>
          <a:p>
            <a:pPr marL="0" marR="0">
              <a:lnSpc>
                <a:spcPct val="107000"/>
              </a:lnSpc>
              <a:spcBef>
                <a:spcPts val="0"/>
              </a:spcBef>
              <a:spcAft>
                <a:spcPts val="0"/>
              </a:spcAft>
              <a:tabLst>
                <a:tab pos="171450" algn="l"/>
                <a:tab pos="228600" algn="l"/>
              </a:tabLst>
            </a:pPr>
            <a:endParaRPr lang="en-US" sz="2800" dirty="0"/>
          </a:p>
          <a:p>
            <a:pPr marL="0" marR="0">
              <a:lnSpc>
                <a:spcPct val="107000"/>
              </a:lnSpc>
              <a:spcBef>
                <a:spcPts val="0"/>
              </a:spcBef>
              <a:spcAft>
                <a:spcPts val="0"/>
              </a:spcAft>
              <a:tabLst>
                <a:tab pos="171450" algn="l"/>
                <a:tab pos="228600" algn="l"/>
              </a:tabLst>
            </a:pPr>
            <a:endParaRPr lang="en-US" sz="2800" dirty="0"/>
          </a:p>
          <a:p>
            <a:pPr marL="0" marR="0">
              <a:lnSpc>
                <a:spcPct val="107000"/>
              </a:lnSpc>
              <a:spcBef>
                <a:spcPts val="0"/>
              </a:spcBef>
              <a:spcAft>
                <a:spcPts val="0"/>
              </a:spcAft>
              <a:tabLst>
                <a:tab pos="171450" algn="l"/>
                <a:tab pos="228600" algn="l"/>
              </a:tabLst>
            </a:pP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I’m Not Exactly Sure What is Happening Here!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People</a:t>
            </a:r>
            <a:r>
              <a:rPr lang="en-US" sz="1800" dirty="0">
                <a:effectLst/>
                <a:latin typeface="Calibri" panose="020F0502020204030204" pitchFamily="34" charset="0"/>
                <a:ea typeface="Calibri" panose="020F0502020204030204" pitchFamily="34" charset="0"/>
                <a:cs typeface="Times New Roman" panose="02020603050405020304" pitchFamily="18" charset="0"/>
              </a:rPr>
              <a:t>: His disciples – followers: then and now</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Confusion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Did not understand – didn’t get it: then and now</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Timing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But when Jesus was glorified – fast forward to after the resurrection: then and now</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Recall</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Then they remembered – the lights came on / Monday quarterback: then and now</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Scripture</a:t>
            </a:r>
            <a:r>
              <a:rPr lang="en-US" sz="1800" dirty="0">
                <a:effectLst/>
                <a:latin typeface="Calibri" panose="020F0502020204030204" pitchFamily="34" charset="0"/>
                <a:ea typeface="Calibri" panose="020F0502020204030204" pitchFamily="34" charset="0"/>
                <a:cs typeface="Times New Roman" panose="02020603050405020304" pitchFamily="18" charset="0"/>
              </a:rPr>
              <a:t>: That these things had been written – the OT prophecies: then and now</a:t>
            </a:r>
          </a:p>
          <a:p>
            <a:pPr marL="342900" marR="0" lvl="0" indent="-342900">
              <a:lnSpc>
                <a:spcPct val="107000"/>
              </a:lnSpc>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Fulfillment</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had been done to him – fulfillment: then and now</a:t>
            </a:r>
          </a:p>
          <a:p>
            <a:endParaRPr lang="en-US" dirty="0"/>
          </a:p>
        </p:txBody>
      </p:sp>
      <p:sp>
        <p:nvSpPr>
          <p:cNvPr id="4" name="Slide Number Placeholder 3"/>
          <p:cNvSpPr>
            <a:spLocks noGrp="1"/>
          </p:cNvSpPr>
          <p:nvPr>
            <p:ph type="sldNum" sz="quarter" idx="5"/>
          </p:nvPr>
        </p:nvSpPr>
        <p:spPr/>
        <p:txBody>
          <a:bodyPr/>
          <a:lstStyle/>
          <a:p>
            <a:fld id="{66D182F9-6B2F-4BC2-AFEB-046038534A52}" type="slidenum">
              <a:rPr lang="en-US" smtClean="0"/>
              <a:t>2</a:t>
            </a:fld>
            <a:endParaRPr lang="en-US"/>
          </a:p>
        </p:txBody>
      </p:sp>
    </p:spTree>
    <p:extLst>
      <p:ext uri="{BB962C8B-B14F-4D97-AF65-F5344CB8AC3E}">
        <p14:creationId xmlns:p14="http://schemas.microsoft.com/office/powerpoint/2010/main" val="2600609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tabLst>
                <a:tab pos="171450" algn="l"/>
                <a:tab pos="228600" algn="l"/>
              </a:tabLst>
            </a:pPr>
            <a:r>
              <a:rPr lang="en-US" sz="2800" dirty="0">
                <a:hlinkClick r:id="rId3"/>
              </a:rPr>
              <a:t>Palm Branches | Random Palm Tree images I got last summer in… | Flickr</a:t>
            </a:r>
            <a:endParaRPr lang="en-US" sz="2800" dirty="0"/>
          </a:p>
          <a:p>
            <a:pPr marL="0" marR="0">
              <a:lnSpc>
                <a:spcPct val="107000"/>
              </a:lnSpc>
              <a:spcBef>
                <a:spcPts val="0"/>
              </a:spcBef>
              <a:spcAft>
                <a:spcPts val="0"/>
              </a:spcAft>
              <a:tabLst>
                <a:tab pos="171450" algn="l"/>
                <a:tab pos="228600" algn="l"/>
              </a:tabLst>
            </a:pPr>
            <a:r>
              <a:rPr lang="en-US" sz="2800" dirty="0"/>
              <a:t>https://en.wikipedia.org/wiki/Happy_Birthday_to_You#/media/File:Birthday_candles.jpg</a:t>
            </a:r>
          </a:p>
          <a:p>
            <a:pPr marL="0" marR="0">
              <a:lnSpc>
                <a:spcPct val="107000"/>
              </a:lnSpc>
              <a:spcBef>
                <a:spcPts val="0"/>
              </a:spcBef>
              <a:spcAft>
                <a:spcPts val="0"/>
              </a:spcAft>
              <a:tabLst>
                <a:tab pos="171450" algn="l"/>
                <a:tab pos="228600" algn="l"/>
              </a:tabLst>
            </a:pPr>
            <a:endParaRPr lang="en-US" sz="2800" dirty="0"/>
          </a:p>
          <a:p>
            <a:pPr marL="0" marR="0">
              <a:lnSpc>
                <a:spcPct val="107000"/>
              </a:lnSpc>
              <a:spcBef>
                <a:spcPts val="0"/>
              </a:spcBef>
              <a:spcAft>
                <a:spcPts val="0"/>
              </a:spcAft>
              <a:tabLst>
                <a:tab pos="171450" algn="l"/>
                <a:tab pos="228600" algn="l"/>
              </a:tabLst>
            </a:pP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I’m Not Exactly Sure What is Happening Here!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People</a:t>
            </a:r>
            <a:r>
              <a:rPr lang="en-US" sz="1800" dirty="0">
                <a:effectLst/>
                <a:latin typeface="Calibri" panose="020F0502020204030204" pitchFamily="34" charset="0"/>
                <a:ea typeface="Calibri" panose="020F0502020204030204" pitchFamily="34" charset="0"/>
                <a:cs typeface="Times New Roman" panose="02020603050405020304" pitchFamily="18" charset="0"/>
              </a:rPr>
              <a:t>: His disciples – followers: then and now</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Confusion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Did not understand – didn’t get it: then and now</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Timing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But when Jesus was glorified – fast forward to after the resurrection: then and now</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Recall</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Then they remembered – the lights came on / Monday quarterback: then and now</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Scripture</a:t>
            </a:r>
            <a:r>
              <a:rPr lang="en-US" sz="1800" dirty="0">
                <a:effectLst/>
                <a:latin typeface="Calibri" panose="020F0502020204030204" pitchFamily="34" charset="0"/>
                <a:ea typeface="Calibri" panose="020F0502020204030204" pitchFamily="34" charset="0"/>
                <a:cs typeface="Times New Roman" panose="02020603050405020304" pitchFamily="18" charset="0"/>
              </a:rPr>
              <a:t>: That these things had been written – the OT prophecies: then and now</a:t>
            </a:r>
          </a:p>
          <a:p>
            <a:pPr marL="342900" marR="0" lvl="0" indent="-342900">
              <a:lnSpc>
                <a:spcPct val="107000"/>
              </a:lnSpc>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Fulfillment</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had been done to him – fulfillment: then and now</a:t>
            </a:r>
          </a:p>
          <a:p>
            <a:endParaRPr lang="en-US" dirty="0"/>
          </a:p>
        </p:txBody>
      </p:sp>
      <p:sp>
        <p:nvSpPr>
          <p:cNvPr id="4" name="Slide Number Placeholder 3"/>
          <p:cNvSpPr>
            <a:spLocks noGrp="1"/>
          </p:cNvSpPr>
          <p:nvPr>
            <p:ph type="sldNum" sz="quarter" idx="5"/>
          </p:nvPr>
        </p:nvSpPr>
        <p:spPr/>
        <p:txBody>
          <a:bodyPr/>
          <a:lstStyle/>
          <a:p>
            <a:fld id="{66D182F9-6B2F-4BC2-AFEB-046038534A52}" type="slidenum">
              <a:rPr lang="en-US" smtClean="0"/>
              <a:t>3</a:t>
            </a:fld>
            <a:endParaRPr lang="en-US"/>
          </a:p>
        </p:txBody>
      </p:sp>
    </p:spTree>
    <p:extLst>
      <p:ext uri="{BB962C8B-B14F-4D97-AF65-F5344CB8AC3E}">
        <p14:creationId xmlns:p14="http://schemas.microsoft.com/office/powerpoint/2010/main" val="2943021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tabLst>
                <a:tab pos="171450" algn="l"/>
                <a:tab pos="228600" algn="l"/>
              </a:tabLst>
            </a:pPr>
            <a:r>
              <a:rPr lang="en-US" sz="2800" dirty="0">
                <a:hlinkClick r:id="rId3"/>
              </a:rPr>
              <a:t>Palm Branches | Random Palm Tree images I got last summer in… | Flickr</a:t>
            </a:r>
            <a:endParaRPr lang="en-US" sz="2800" dirty="0"/>
          </a:p>
          <a:p>
            <a:pPr marL="0" marR="0">
              <a:lnSpc>
                <a:spcPct val="107000"/>
              </a:lnSpc>
              <a:spcBef>
                <a:spcPts val="0"/>
              </a:spcBef>
              <a:spcAft>
                <a:spcPts val="0"/>
              </a:spcAft>
              <a:tabLst>
                <a:tab pos="171450" algn="l"/>
                <a:tab pos="228600" algn="l"/>
              </a:tabLst>
            </a:pPr>
            <a:r>
              <a:rPr lang="en-US" sz="2800" dirty="0"/>
              <a:t>https://3.bp.blogspot.com/-cP9RKo1oT6M/WQTrNjF8lzI/AAAAAAAAmnk/8ZyqRjVwflA_aRsKJGxWeaolcvKSlv20ACLcB/s1600/IMG_5734.jpg</a:t>
            </a:r>
          </a:p>
          <a:p>
            <a:pPr marL="0" marR="0">
              <a:lnSpc>
                <a:spcPct val="107000"/>
              </a:lnSpc>
              <a:spcBef>
                <a:spcPts val="0"/>
              </a:spcBef>
              <a:spcAft>
                <a:spcPts val="0"/>
              </a:spcAft>
              <a:tabLst>
                <a:tab pos="171450" algn="l"/>
                <a:tab pos="228600" algn="l"/>
              </a:tabLst>
            </a:pP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What is Happening Here!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People</a:t>
            </a:r>
            <a:r>
              <a:rPr lang="en-US" sz="1800" dirty="0">
                <a:effectLst/>
                <a:latin typeface="Calibri" panose="020F0502020204030204" pitchFamily="34" charset="0"/>
                <a:ea typeface="Calibri" panose="020F0502020204030204" pitchFamily="34" charset="0"/>
                <a:cs typeface="Times New Roman" panose="02020603050405020304" pitchFamily="18" charset="0"/>
              </a:rPr>
              <a:t>: His disciples – followers: then and now</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Confusion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Did not understand – didn’t get it: then and now</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Timing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But when Jesus was glorified – fast forward to after the resurrection: then and now</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Recall</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Then they remembered – the lights came on / Monday quarterback: then and now</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Scripture</a:t>
            </a:r>
            <a:r>
              <a:rPr lang="en-US" sz="1800" dirty="0">
                <a:effectLst/>
                <a:latin typeface="Calibri" panose="020F0502020204030204" pitchFamily="34" charset="0"/>
                <a:ea typeface="Calibri" panose="020F0502020204030204" pitchFamily="34" charset="0"/>
                <a:cs typeface="Times New Roman" panose="02020603050405020304" pitchFamily="18" charset="0"/>
              </a:rPr>
              <a:t>: That these things had been written – the OT prophecies: then and now</a:t>
            </a:r>
          </a:p>
          <a:p>
            <a:pPr marL="342900" marR="0" lvl="0" indent="-342900">
              <a:lnSpc>
                <a:spcPct val="107000"/>
              </a:lnSpc>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Fulfillment</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had been done to him – fulfillment: then and now</a:t>
            </a:r>
          </a:p>
          <a:p>
            <a:endParaRPr lang="en-US" dirty="0"/>
          </a:p>
        </p:txBody>
      </p:sp>
      <p:sp>
        <p:nvSpPr>
          <p:cNvPr id="4" name="Slide Number Placeholder 3"/>
          <p:cNvSpPr>
            <a:spLocks noGrp="1"/>
          </p:cNvSpPr>
          <p:nvPr>
            <p:ph type="sldNum" sz="quarter" idx="5"/>
          </p:nvPr>
        </p:nvSpPr>
        <p:spPr/>
        <p:txBody>
          <a:bodyPr/>
          <a:lstStyle/>
          <a:p>
            <a:fld id="{66D182F9-6B2F-4BC2-AFEB-046038534A52}" type="slidenum">
              <a:rPr lang="en-US" smtClean="0"/>
              <a:t>4</a:t>
            </a:fld>
            <a:endParaRPr lang="en-US"/>
          </a:p>
        </p:txBody>
      </p:sp>
    </p:spTree>
    <p:extLst>
      <p:ext uri="{BB962C8B-B14F-4D97-AF65-F5344CB8AC3E}">
        <p14:creationId xmlns:p14="http://schemas.microsoft.com/office/powerpoint/2010/main" val="2215991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tabLst>
                <a:tab pos="171450" algn="l"/>
                <a:tab pos="228600" algn="l"/>
              </a:tabLst>
            </a:pPr>
            <a:r>
              <a:rPr lang="en-US" sz="2800" dirty="0">
                <a:hlinkClick r:id="rId3"/>
              </a:rPr>
              <a:t>Palm Branches | Random Palm Tree images I got last summer in… | Flickr</a:t>
            </a:r>
            <a:endParaRPr lang="en-US" sz="2800" dirty="0"/>
          </a:p>
          <a:p>
            <a:pPr marL="0" marR="0">
              <a:lnSpc>
                <a:spcPct val="107000"/>
              </a:lnSpc>
              <a:spcBef>
                <a:spcPts val="0"/>
              </a:spcBef>
              <a:spcAft>
                <a:spcPts val="0"/>
              </a:spcAft>
              <a:tabLst>
                <a:tab pos="171450" algn="l"/>
                <a:tab pos="228600" algn="l"/>
              </a:tabLst>
            </a:pPr>
            <a:r>
              <a:rPr lang="en-US" sz="2800" dirty="0"/>
              <a:t>https://en.wikipedia.org/wiki/Happy_Birthday_to_You#/media/File:Birthday_candles.jpg</a:t>
            </a:r>
          </a:p>
          <a:p>
            <a:pPr marL="0" marR="0">
              <a:lnSpc>
                <a:spcPct val="107000"/>
              </a:lnSpc>
              <a:spcBef>
                <a:spcPts val="0"/>
              </a:spcBef>
              <a:spcAft>
                <a:spcPts val="0"/>
              </a:spcAft>
              <a:tabLst>
                <a:tab pos="171450" algn="l"/>
                <a:tab pos="228600" algn="l"/>
              </a:tabLst>
            </a:pPr>
            <a:endParaRPr lang="en-US" sz="2800" dirty="0"/>
          </a:p>
          <a:p>
            <a:pPr marL="0" marR="0">
              <a:lnSpc>
                <a:spcPct val="107000"/>
              </a:lnSpc>
              <a:spcBef>
                <a:spcPts val="0"/>
              </a:spcBef>
              <a:spcAft>
                <a:spcPts val="0"/>
              </a:spcAft>
              <a:tabLst>
                <a:tab pos="171450" algn="l"/>
                <a:tab pos="228600" algn="l"/>
              </a:tabLst>
            </a:pP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I’m Not Exactly Sure What is Happening Here!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People</a:t>
            </a:r>
            <a:r>
              <a:rPr lang="en-US" sz="1800" dirty="0">
                <a:effectLst/>
                <a:latin typeface="Calibri" panose="020F0502020204030204" pitchFamily="34" charset="0"/>
                <a:ea typeface="Calibri" panose="020F0502020204030204" pitchFamily="34" charset="0"/>
                <a:cs typeface="Times New Roman" panose="02020603050405020304" pitchFamily="18" charset="0"/>
              </a:rPr>
              <a:t>: His disciples – followers: then and now</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Confusion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Did not understand – didn’t get it: then and now</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Timing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But when Jesus was glorified – fast forward to after the resurrection: then and now</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Recall</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Then they remembered – the lights came on / Monday quarterback: then and now</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Scripture</a:t>
            </a:r>
            <a:r>
              <a:rPr lang="en-US" sz="1800" dirty="0">
                <a:effectLst/>
                <a:latin typeface="Calibri" panose="020F0502020204030204" pitchFamily="34" charset="0"/>
                <a:ea typeface="Calibri" panose="020F0502020204030204" pitchFamily="34" charset="0"/>
                <a:cs typeface="Times New Roman" panose="02020603050405020304" pitchFamily="18" charset="0"/>
              </a:rPr>
              <a:t>: That these things had been written – the OT prophecies: then and now</a:t>
            </a:r>
          </a:p>
          <a:p>
            <a:pPr marL="342900" marR="0" lvl="0" indent="-342900">
              <a:lnSpc>
                <a:spcPct val="107000"/>
              </a:lnSpc>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Fulfillment</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had been done to him – fulfillment: then and now</a:t>
            </a:r>
          </a:p>
          <a:p>
            <a:endParaRPr lang="en-US" dirty="0"/>
          </a:p>
        </p:txBody>
      </p:sp>
      <p:sp>
        <p:nvSpPr>
          <p:cNvPr id="4" name="Slide Number Placeholder 3"/>
          <p:cNvSpPr>
            <a:spLocks noGrp="1"/>
          </p:cNvSpPr>
          <p:nvPr>
            <p:ph type="sldNum" sz="quarter" idx="5"/>
          </p:nvPr>
        </p:nvSpPr>
        <p:spPr/>
        <p:txBody>
          <a:bodyPr/>
          <a:lstStyle/>
          <a:p>
            <a:fld id="{66D182F9-6B2F-4BC2-AFEB-046038534A52}" type="slidenum">
              <a:rPr lang="en-US" smtClean="0"/>
              <a:t>5</a:t>
            </a:fld>
            <a:endParaRPr lang="en-US"/>
          </a:p>
        </p:txBody>
      </p:sp>
    </p:spTree>
    <p:extLst>
      <p:ext uri="{BB962C8B-B14F-4D97-AF65-F5344CB8AC3E}">
        <p14:creationId xmlns:p14="http://schemas.microsoft.com/office/powerpoint/2010/main" val="2083347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Let me remind you that these were common ordinary people like you and me … who would change the world … turn it upside down ….</a:t>
            </a:r>
          </a:p>
          <a:p>
            <a:pPr marL="0" marR="0">
              <a:lnSpc>
                <a:spcPct val="107000"/>
              </a:lnSpc>
              <a:spcBef>
                <a:spcPts val="0"/>
              </a:spcBef>
              <a:spcAft>
                <a:spcPts val="0"/>
              </a:spcAft>
              <a:tabLst>
                <a:tab pos="171450" algn="l"/>
                <a:tab pos="228600" algn="l"/>
              </a:tabLs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71450" algn="l"/>
                <a:tab pos="228600" algn="l"/>
              </a:tabLs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Nearly half (5) were fishermen, (Peter, James, John, Andrew, ?Philip?)</a:t>
            </a:r>
            <a:br>
              <a:rPr lang="en-US" sz="1800" b="0" dirty="0">
                <a:effectLst/>
                <a:latin typeface="Calibri" panose="020F0502020204030204" pitchFamily="34" charset="0"/>
                <a:ea typeface="Calibri" panose="020F0502020204030204" pitchFamily="34" charset="0"/>
                <a:cs typeface="Times New Roman" panose="02020603050405020304" pitchFamily="18" charset="0"/>
              </a:rPr>
            </a:br>
            <a:r>
              <a:rPr lang="en-US" sz="1800" b="0" dirty="0">
                <a:effectLst/>
                <a:latin typeface="Calibri" panose="020F0502020204030204" pitchFamily="34" charset="0"/>
                <a:ea typeface="Calibri" panose="020F0502020204030204" pitchFamily="34" charset="0"/>
                <a:cs typeface="Times New Roman" panose="02020603050405020304" pitchFamily="18" charset="0"/>
              </a:rPr>
              <a:t>only one (1) may have been of noble birth, (Bartholomew)</a:t>
            </a:r>
            <a:br>
              <a:rPr lang="en-US" sz="1800" b="0" dirty="0">
                <a:effectLst/>
                <a:latin typeface="Calibri" panose="020F0502020204030204" pitchFamily="34" charset="0"/>
                <a:ea typeface="Calibri" panose="020F0502020204030204" pitchFamily="34" charset="0"/>
                <a:cs typeface="Times New Roman" panose="02020603050405020304" pitchFamily="18" charset="0"/>
              </a:rPr>
            </a:br>
            <a:r>
              <a:rPr lang="en-US" sz="1800" b="0" dirty="0">
                <a:effectLst/>
                <a:latin typeface="Calibri" panose="020F0502020204030204" pitchFamily="34" charset="0"/>
                <a:ea typeface="Calibri" panose="020F0502020204030204" pitchFamily="34" charset="0"/>
                <a:cs typeface="Times New Roman" panose="02020603050405020304" pitchFamily="18" charset="0"/>
              </a:rPr>
              <a:t>one (1) was despised by everyone,  (Matthew the Tax Collector)</a:t>
            </a:r>
          </a:p>
          <a:p>
            <a:pPr marL="0" marR="0">
              <a:lnSpc>
                <a:spcPct val="107000"/>
              </a:lnSpc>
              <a:spcBef>
                <a:spcPts val="0"/>
              </a:spcBef>
              <a:spcAft>
                <a:spcPts val="0"/>
              </a:spcAft>
              <a:tabLst>
                <a:tab pos="171450" algn="l"/>
                <a:tab pos="228600" algn="l"/>
              </a:tabLs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one (1) was a traitor, (Judas  Iscariot)</a:t>
            </a:r>
            <a:br>
              <a:rPr lang="en-US" sz="1800" b="0" dirty="0">
                <a:effectLst/>
                <a:latin typeface="Calibri" panose="020F0502020204030204" pitchFamily="34" charset="0"/>
                <a:ea typeface="Calibri" panose="020F0502020204030204" pitchFamily="34" charset="0"/>
                <a:cs typeface="Times New Roman" panose="02020603050405020304" pitchFamily="18" charset="0"/>
              </a:rPr>
            </a:br>
            <a:r>
              <a:rPr lang="en-US" sz="1800" b="0" dirty="0">
                <a:effectLst/>
                <a:latin typeface="Calibri" panose="020F0502020204030204" pitchFamily="34" charset="0"/>
                <a:ea typeface="Calibri" panose="020F0502020204030204" pitchFamily="34" charset="0"/>
                <a:cs typeface="Times New Roman" panose="02020603050405020304" pitchFamily="18" charset="0"/>
              </a:rPr>
              <a:t>one (1) was a political Zealot (Simon)</a:t>
            </a:r>
          </a:p>
          <a:p>
            <a:pPr marL="0" marR="0">
              <a:lnSpc>
                <a:spcPct val="107000"/>
              </a:lnSpc>
              <a:spcBef>
                <a:spcPts val="0"/>
              </a:spcBef>
              <a:spcAft>
                <a:spcPts val="0"/>
              </a:spcAft>
              <a:tabLst>
                <a:tab pos="171450" algn="l"/>
                <a:tab pos="228600" algn="l"/>
              </a:tabLs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one (1) was a doubter, (Thomas)</a:t>
            </a:r>
          </a:p>
          <a:p>
            <a:pPr marL="0" marR="0">
              <a:lnSpc>
                <a:spcPct val="107000"/>
              </a:lnSpc>
              <a:spcBef>
                <a:spcPts val="0"/>
              </a:spcBef>
              <a:spcAft>
                <a:spcPts val="0"/>
              </a:spcAft>
              <a:tabLst>
                <a:tab pos="171450" algn="l"/>
                <a:tab pos="228600" algn="l"/>
              </a:tabLs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Two (2) were “nobodies” –we don’t know much (James the younger and brother Jude)</a:t>
            </a:r>
          </a:p>
          <a:p>
            <a:pPr marL="0" marR="0">
              <a:lnSpc>
                <a:spcPct val="107000"/>
              </a:lnSpc>
              <a:spcBef>
                <a:spcPts val="0"/>
              </a:spcBef>
              <a:spcAft>
                <a:spcPts val="0"/>
              </a:spcAft>
              <a:tabLst>
                <a:tab pos="171450" algn="l"/>
                <a:tab pos="228600" algn="l"/>
              </a:tabLs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71450" algn="l"/>
                <a:tab pos="228600" algn="l"/>
              </a:tabLs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Peter – a fisherman</a:t>
            </a:r>
          </a:p>
          <a:p>
            <a:pPr marL="0" marR="0">
              <a:lnSpc>
                <a:spcPct val="107000"/>
              </a:lnSpc>
              <a:spcBef>
                <a:spcPts val="0"/>
              </a:spcBef>
              <a:spcAft>
                <a:spcPts val="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James – son of Zebedee – a fisherman</a:t>
            </a:r>
          </a:p>
          <a:p>
            <a:pPr marL="0" marR="0">
              <a:lnSpc>
                <a:spcPct val="107000"/>
              </a:lnSpc>
              <a:spcBef>
                <a:spcPts val="0"/>
              </a:spcBef>
              <a:spcAft>
                <a:spcPts val="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John –son of Zebedee – a fisherman  -- The beloved</a:t>
            </a:r>
          </a:p>
          <a:p>
            <a:pPr marL="0" marR="0">
              <a:lnSpc>
                <a:spcPct val="107000"/>
              </a:lnSpc>
              <a:spcBef>
                <a:spcPts val="0"/>
              </a:spcBef>
              <a:spcAft>
                <a:spcPts val="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Andrew – Peter’s brother – a fisherman  </a:t>
            </a:r>
          </a:p>
          <a:p>
            <a:pPr marL="0" marR="0">
              <a:lnSpc>
                <a:spcPct val="107000"/>
              </a:lnSpc>
              <a:spcBef>
                <a:spcPts val="0"/>
              </a:spcBef>
              <a:spcAft>
                <a:spcPts val="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Bartholomew – perhaps of nobility (some think) </a:t>
            </a:r>
          </a:p>
          <a:p>
            <a:pPr marL="0" marR="0">
              <a:lnSpc>
                <a:spcPct val="107000"/>
              </a:lnSpc>
              <a:spcBef>
                <a:spcPts val="0"/>
              </a:spcBef>
              <a:spcAft>
                <a:spcPts val="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James (the younger) son of Alpheus</a:t>
            </a:r>
          </a:p>
          <a:p>
            <a:pPr marL="0" marR="0">
              <a:lnSpc>
                <a:spcPct val="107000"/>
              </a:lnSpc>
              <a:spcBef>
                <a:spcPts val="0"/>
              </a:spcBef>
              <a:spcAft>
                <a:spcPts val="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Judas Iscariot – the Traitor</a:t>
            </a:r>
          </a:p>
          <a:p>
            <a:pPr marL="0" marR="0">
              <a:lnSpc>
                <a:spcPct val="107000"/>
              </a:lnSpc>
              <a:spcBef>
                <a:spcPts val="0"/>
              </a:spcBef>
              <a:spcAft>
                <a:spcPts val="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Jude son of Alpheus</a:t>
            </a:r>
          </a:p>
          <a:p>
            <a:pPr marL="0" marR="0">
              <a:lnSpc>
                <a:spcPct val="107000"/>
              </a:lnSpc>
              <a:spcBef>
                <a:spcPts val="0"/>
              </a:spcBef>
              <a:spcAft>
                <a:spcPts val="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Matthew (Levi) – Tax Collector</a:t>
            </a:r>
          </a:p>
          <a:p>
            <a:pPr marL="0" marR="0">
              <a:lnSpc>
                <a:spcPct val="107000"/>
              </a:lnSpc>
              <a:spcBef>
                <a:spcPts val="0"/>
              </a:spcBef>
              <a:spcAft>
                <a:spcPts val="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Philip – likely a fisherman</a:t>
            </a:r>
          </a:p>
          <a:p>
            <a:pPr marL="0" marR="0">
              <a:lnSpc>
                <a:spcPct val="107000"/>
              </a:lnSpc>
              <a:spcBef>
                <a:spcPts val="0"/>
              </a:spcBef>
              <a:spcAft>
                <a:spcPts val="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Simon – the Zealot (political activist)</a:t>
            </a:r>
          </a:p>
          <a:p>
            <a:pPr marL="0" marR="0">
              <a:lnSpc>
                <a:spcPct val="107000"/>
              </a:lnSpc>
              <a:spcBef>
                <a:spcPts val="0"/>
              </a:spcBef>
              <a:spcAft>
                <a:spcPts val="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Thomas – the doubter </a:t>
            </a:r>
          </a:p>
          <a:p>
            <a:pPr marL="0" marR="0">
              <a:lnSpc>
                <a:spcPct val="107000"/>
              </a:lnSpc>
              <a:spcBef>
                <a:spcPts val="0"/>
              </a:spcBef>
              <a:spcAft>
                <a:spcPts val="0"/>
              </a:spcAft>
              <a:tabLst>
                <a:tab pos="171450" algn="l"/>
                <a:tab pos="228600" algn="l"/>
              </a:tabLs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71450" algn="l"/>
                <a:tab pos="228600" algn="l"/>
              </a:tabLs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71450" algn="l"/>
                <a:tab pos="228600" algn="l"/>
              </a:tabLs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71450" algn="l"/>
                <a:tab pos="228600" algn="l"/>
              </a:tabLs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71450" algn="l"/>
                <a:tab pos="228600" algn="l"/>
              </a:tabLs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71450" algn="l"/>
                <a:tab pos="228600" algn="l"/>
              </a:tabLs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I’m Not Exactly Sure What is Happening Here!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People</a:t>
            </a:r>
            <a:r>
              <a:rPr lang="en-US" sz="1800" dirty="0">
                <a:effectLst/>
                <a:latin typeface="Calibri" panose="020F0502020204030204" pitchFamily="34" charset="0"/>
                <a:ea typeface="Calibri" panose="020F0502020204030204" pitchFamily="34" charset="0"/>
                <a:cs typeface="Times New Roman" panose="02020603050405020304" pitchFamily="18" charset="0"/>
              </a:rPr>
              <a:t>: His disciples – followers: then and now</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Confusion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Did not understand – didn’t get it: then and now</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Timing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But when Jesus was glorified – fast forward to after the resurrection: then and now</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Recall</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Then they remembered – the lights came on / Monday quarterback: then and now</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Scripture</a:t>
            </a:r>
            <a:r>
              <a:rPr lang="en-US" sz="1800" dirty="0">
                <a:effectLst/>
                <a:latin typeface="Calibri" panose="020F0502020204030204" pitchFamily="34" charset="0"/>
                <a:ea typeface="Calibri" panose="020F0502020204030204" pitchFamily="34" charset="0"/>
                <a:cs typeface="Times New Roman" panose="02020603050405020304" pitchFamily="18" charset="0"/>
              </a:rPr>
              <a:t>: That these things had been written – the OT prophecies: then and now</a:t>
            </a:r>
          </a:p>
          <a:p>
            <a:pPr marL="342900" marR="0" lvl="0" indent="-342900">
              <a:lnSpc>
                <a:spcPct val="107000"/>
              </a:lnSpc>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Fulfillment</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had been done to him – fulfillment: then and now</a:t>
            </a:r>
          </a:p>
          <a:p>
            <a:endParaRPr lang="en-US" dirty="0"/>
          </a:p>
        </p:txBody>
      </p:sp>
      <p:sp>
        <p:nvSpPr>
          <p:cNvPr id="4" name="Slide Number Placeholder 3"/>
          <p:cNvSpPr>
            <a:spLocks noGrp="1"/>
          </p:cNvSpPr>
          <p:nvPr>
            <p:ph type="sldNum" sz="quarter" idx="5"/>
          </p:nvPr>
        </p:nvSpPr>
        <p:spPr/>
        <p:txBody>
          <a:bodyPr/>
          <a:lstStyle/>
          <a:p>
            <a:fld id="{66D182F9-6B2F-4BC2-AFEB-046038534A52}" type="slidenum">
              <a:rPr lang="en-US" smtClean="0"/>
              <a:t>7</a:t>
            </a:fld>
            <a:endParaRPr lang="en-US"/>
          </a:p>
        </p:txBody>
      </p:sp>
    </p:spTree>
    <p:extLst>
      <p:ext uri="{BB962C8B-B14F-4D97-AF65-F5344CB8AC3E}">
        <p14:creationId xmlns:p14="http://schemas.microsoft.com/office/powerpoint/2010/main" val="2617079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tabLst>
                <a:tab pos="171450" algn="l"/>
                <a:tab pos="228600" algn="l"/>
              </a:tabLs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Okay, so I’m a little hard of hearing—even with hearing aids.  I tend to confuse some sounds so sometimes I don’t quite understand what people say.  Like when you wear a mask, I can’t read your lips to help with my hearing. I’m not deaf—just hard of hearing.  </a:t>
            </a:r>
          </a:p>
          <a:p>
            <a:pPr marL="0" marR="0">
              <a:lnSpc>
                <a:spcPct val="107000"/>
              </a:lnSpc>
              <a:spcBef>
                <a:spcPts val="0"/>
              </a:spcBef>
              <a:spcAft>
                <a:spcPts val="0"/>
              </a:spcAft>
              <a:tabLst>
                <a:tab pos="171450" algn="l"/>
                <a:tab pos="228600" algn="l"/>
              </a:tabLst>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71450" algn="l"/>
                <a:tab pos="228600" algn="l"/>
              </a:tabLs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The disciples were not ignorant—just did not connect the dots of what was happening—they were caught up in the moment and oblivious that something important was happening.   </a:t>
            </a:r>
          </a:p>
          <a:p>
            <a:pPr marL="0" marR="0">
              <a:lnSpc>
                <a:spcPct val="107000"/>
              </a:lnSpc>
              <a:spcBef>
                <a:spcPts val="0"/>
              </a:spcBef>
              <a:spcAft>
                <a:spcPts val="0"/>
              </a:spcAft>
              <a:tabLst>
                <a:tab pos="171450" algn="l"/>
                <a:tab pos="228600" algn="l"/>
              </a:tabLst>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71450" algn="l"/>
                <a:tab pos="228600" algn="l"/>
              </a:tabLs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Maybe God is doing something BIG in your life right now—and you are missing it.  It’s not that you’re dumb—you are just caught up in the details.  </a:t>
            </a:r>
          </a:p>
          <a:p>
            <a:pPr marL="0" marR="0">
              <a:lnSpc>
                <a:spcPct val="107000"/>
              </a:lnSpc>
              <a:spcBef>
                <a:spcPts val="0"/>
              </a:spcBef>
              <a:spcAft>
                <a:spcPts val="0"/>
              </a:spcAft>
              <a:tabLst>
                <a:tab pos="171450" algn="l"/>
                <a:tab pos="228600" algn="l"/>
              </a:tabLst>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71450" algn="l"/>
                <a:tab pos="228600" algn="l"/>
              </a:tabLs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You are preoccupied in the problem of the relationship, or the blessing of life that is overwhelming you and you are missing that God is doing something even bigger.  </a:t>
            </a:r>
          </a:p>
          <a:p>
            <a:pPr marL="0" marR="0">
              <a:lnSpc>
                <a:spcPct val="107000"/>
              </a:lnSpc>
              <a:spcBef>
                <a:spcPts val="0"/>
              </a:spcBef>
              <a:spcAft>
                <a:spcPts val="0"/>
              </a:spcAft>
              <a:tabLst>
                <a:tab pos="171450" algn="l"/>
                <a:tab pos="228600" algn="l"/>
              </a:tabLst>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71450" algn="l"/>
                <a:tab pos="228600" algn="l"/>
              </a:tabLs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Why you are estranged from your family, why problem upon problem are befalling you, or why everything seems to be going right.  Wonder what’s up.  What is happening here. </a:t>
            </a:r>
          </a:p>
          <a:p>
            <a:pPr marL="0" marR="0">
              <a:lnSpc>
                <a:spcPct val="107000"/>
              </a:lnSpc>
              <a:spcBef>
                <a:spcPts val="0"/>
              </a:spcBef>
              <a:spcAft>
                <a:spcPts val="0"/>
              </a:spcAft>
              <a:tabLst>
                <a:tab pos="171450" algn="l"/>
                <a:tab pos="228600" algn="l"/>
              </a:tabLst>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71450" algn="l"/>
                <a:tab pos="228600" algn="l"/>
              </a:tabLs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71450" algn="l"/>
                <a:tab pos="228600" algn="l"/>
              </a:tabLs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I’m Not Exactly Sure What is Happening Here!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People</a:t>
            </a:r>
            <a:r>
              <a:rPr lang="en-US" sz="1800" dirty="0">
                <a:effectLst/>
                <a:latin typeface="Calibri" panose="020F0502020204030204" pitchFamily="34" charset="0"/>
                <a:ea typeface="Calibri" panose="020F0502020204030204" pitchFamily="34" charset="0"/>
                <a:cs typeface="Times New Roman" panose="02020603050405020304" pitchFamily="18" charset="0"/>
              </a:rPr>
              <a:t>: His disciples – followers: then and now</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Confusion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Did not understand – didn’t get it: then and now</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Timing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But when Jesus was glorified – fast forward to after the resurrection: then and now</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Recall</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Then they remembered – the lights came on / Monday quarterback: then and now</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Scripture</a:t>
            </a:r>
            <a:r>
              <a:rPr lang="en-US" sz="1800" dirty="0">
                <a:effectLst/>
                <a:latin typeface="Calibri" panose="020F0502020204030204" pitchFamily="34" charset="0"/>
                <a:ea typeface="Calibri" panose="020F0502020204030204" pitchFamily="34" charset="0"/>
                <a:cs typeface="Times New Roman" panose="02020603050405020304" pitchFamily="18" charset="0"/>
              </a:rPr>
              <a:t>: That these things had been written – the OT prophecies: then and now</a:t>
            </a:r>
          </a:p>
          <a:p>
            <a:pPr marL="342900" marR="0" lvl="0" indent="-342900">
              <a:lnSpc>
                <a:spcPct val="107000"/>
              </a:lnSpc>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Fulfillment</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had been done to him – fulfillment: then and now</a:t>
            </a:r>
          </a:p>
          <a:p>
            <a:endParaRPr lang="en-US" dirty="0"/>
          </a:p>
        </p:txBody>
      </p:sp>
      <p:sp>
        <p:nvSpPr>
          <p:cNvPr id="4" name="Slide Number Placeholder 3"/>
          <p:cNvSpPr>
            <a:spLocks noGrp="1"/>
          </p:cNvSpPr>
          <p:nvPr>
            <p:ph type="sldNum" sz="quarter" idx="5"/>
          </p:nvPr>
        </p:nvSpPr>
        <p:spPr/>
        <p:txBody>
          <a:bodyPr/>
          <a:lstStyle/>
          <a:p>
            <a:fld id="{66D182F9-6B2F-4BC2-AFEB-046038534A52}" type="slidenum">
              <a:rPr lang="en-US" smtClean="0"/>
              <a:t>8</a:t>
            </a:fld>
            <a:endParaRPr lang="en-US"/>
          </a:p>
        </p:txBody>
      </p:sp>
    </p:spTree>
    <p:extLst>
      <p:ext uri="{BB962C8B-B14F-4D97-AF65-F5344CB8AC3E}">
        <p14:creationId xmlns:p14="http://schemas.microsoft.com/office/powerpoint/2010/main" val="2436752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Securing a donkey</a:t>
            </a:r>
          </a:p>
          <a:p>
            <a:r>
              <a:rPr lang="en-US" dirty="0"/>
              <a:t>Riding on a donkey</a:t>
            </a:r>
          </a:p>
          <a:p>
            <a:r>
              <a:rPr lang="en-US" dirty="0"/>
              <a:t>Palms and coats</a:t>
            </a:r>
          </a:p>
          <a:p>
            <a:r>
              <a:rPr lang="en-US" dirty="0" err="1"/>
              <a:t>Hossana</a:t>
            </a:r>
            <a:r>
              <a:rPr lang="en-US" dirty="0"/>
              <a:t> </a:t>
            </a:r>
          </a:p>
          <a:p>
            <a:r>
              <a:rPr lang="en-US" dirty="0"/>
              <a:t>Children singing</a:t>
            </a:r>
          </a:p>
          <a:p>
            <a:r>
              <a:rPr lang="en-US" dirty="0"/>
              <a:t>Entering Jerusalem </a:t>
            </a:r>
          </a:p>
          <a:p>
            <a:endParaRPr lang="en-US" dirty="0"/>
          </a:p>
          <a:p>
            <a:r>
              <a:rPr lang="en-US" dirty="0"/>
              <a:t>They didn’t get what was going down. </a:t>
            </a:r>
          </a:p>
          <a:p>
            <a:endParaRPr lang="en-US" dirty="0"/>
          </a:p>
          <a:p>
            <a:r>
              <a:rPr lang="en-US" dirty="0"/>
              <a:t>Like our salvation.  At eight years old I really didn’t comprehend what happened, until I began to study and learnt what God had done for me. He chose me, he justified me, He pardoned me, He graced  me, He </a:t>
            </a:r>
            <a:r>
              <a:rPr lang="en-US" dirty="0" err="1"/>
              <a:t>mercied</a:t>
            </a:r>
            <a:r>
              <a:rPr lang="en-US" dirty="0"/>
              <a:t> me, He sanctified me, he glorified me, he adopted me, etc.   </a:t>
            </a:r>
          </a:p>
          <a:p>
            <a:endParaRPr lang="en-US" dirty="0"/>
          </a:p>
          <a:p>
            <a:r>
              <a:rPr lang="en-US" dirty="0"/>
              <a:t>Feast OF Booths (but this is the feast of Passover)</a:t>
            </a:r>
          </a:p>
          <a:p>
            <a:endParaRPr lang="en-US" dirty="0"/>
          </a:p>
          <a:p>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40</a:t>
            </a:r>
            <a:r>
              <a:rPr lang="en-US" sz="1800" b="0" i="0" u="none" strike="noStrike" baseline="0" dirty="0">
                <a:latin typeface="Arial" panose="020B0604020202020204" pitchFamily="34" charset="0"/>
              </a:rPr>
              <a:t> On the first day you are to take choice fruit from the trees, and palm fronds, leafy branches and poplars, and rejoice before the LORD your God for seven days. (Lev 23:40 NIV)</a:t>
            </a:r>
            <a:endParaRPr lang="en-US" dirty="0"/>
          </a:p>
        </p:txBody>
      </p:sp>
      <p:sp>
        <p:nvSpPr>
          <p:cNvPr id="4" name="Slide Number Placeholder 3"/>
          <p:cNvSpPr>
            <a:spLocks noGrp="1"/>
          </p:cNvSpPr>
          <p:nvPr>
            <p:ph type="sldNum" sz="quarter" idx="5"/>
          </p:nvPr>
        </p:nvSpPr>
        <p:spPr/>
        <p:txBody>
          <a:bodyPr/>
          <a:lstStyle/>
          <a:p>
            <a:fld id="{66D182F9-6B2F-4BC2-AFEB-046038534A52}" type="slidenum">
              <a:rPr lang="en-US" smtClean="0"/>
              <a:t>9</a:t>
            </a:fld>
            <a:endParaRPr lang="en-US"/>
          </a:p>
        </p:txBody>
      </p:sp>
    </p:spTree>
    <p:extLst>
      <p:ext uri="{BB962C8B-B14F-4D97-AF65-F5344CB8AC3E}">
        <p14:creationId xmlns:p14="http://schemas.microsoft.com/office/powerpoint/2010/main" val="2142751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https://c1.staticflickr.com/4/3608/3392966849_f8762e4e36.jpg</a:t>
            </a:r>
          </a:p>
          <a:p>
            <a:pPr marL="0" marR="0">
              <a:lnSpc>
                <a:spcPct val="107000"/>
              </a:lnSpc>
              <a:spcBef>
                <a:spcPts val="0"/>
              </a:spcBef>
              <a:spcAft>
                <a:spcPts val="0"/>
              </a:spcAft>
              <a:tabLst>
                <a:tab pos="171450" algn="l"/>
                <a:tab pos="228600" algn="l"/>
              </a:tabLs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71450" algn="l"/>
                <a:tab pos="228600" algn="l"/>
              </a:tabLs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Just a few verse further in the text and it says:</a:t>
            </a:r>
          </a:p>
          <a:p>
            <a:pPr marL="0" marR="0">
              <a:lnSpc>
                <a:spcPct val="107000"/>
              </a:lnSpc>
              <a:spcBef>
                <a:spcPts val="0"/>
              </a:spcBef>
              <a:spcAft>
                <a:spcPts val="0"/>
              </a:spcAft>
              <a:tabLst>
                <a:tab pos="171450" algn="l"/>
                <a:tab pos="228600" algn="l"/>
              </a:tabLst>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71450" algn="l"/>
                <a:tab pos="228600" algn="l"/>
              </a:tabLst>
            </a:pPr>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23</a:t>
            </a:r>
            <a:r>
              <a:rPr lang="en-US" sz="1800" b="0" i="0" u="none" strike="noStrike" baseline="0" dirty="0">
                <a:latin typeface="Arial" panose="020B0604020202020204" pitchFamily="34" charset="0"/>
              </a:rPr>
              <a:t> Jesus replied, "The hour has come for the Son of Man to be glorified. (Joh 12:23 NIV)</a:t>
            </a:r>
            <a:r>
              <a:rPr lang="en-US" sz="1800" b="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tabLst>
                <a:tab pos="171450" algn="l"/>
                <a:tab pos="228600" algn="l"/>
              </a:tabLst>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71450" algn="l"/>
                <a:tab pos="228600" algn="l"/>
              </a:tabLs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Jesus was glorified at the Resurrection on the first Easter morning.  He arose with a glorified body.  </a:t>
            </a:r>
          </a:p>
          <a:p>
            <a:pPr marL="0" marR="0">
              <a:lnSpc>
                <a:spcPct val="107000"/>
              </a:lnSpc>
              <a:spcBef>
                <a:spcPts val="0"/>
              </a:spcBef>
              <a:spcAft>
                <a:spcPts val="0"/>
              </a:spcAft>
              <a:tabLst>
                <a:tab pos="171450" algn="l"/>
                <a:tab pos="228600" algn="l"/>
              </a:tabLst>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71450" algn="l"/>
                <a:tab pos="228600" algn="l"/>
              </a:tabLs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Glorification comes after this body dies and is resurrected.  To this even Paul agrees:</a:t>
            </a:r>
          </a:p>
          <a:p>
            <a:pPr marL="0" marR="0">
              <a:lnSpc>
                <a:spcPct val="107000"/>
              </a:lnSpc>
              <a:spcBef>
                <a:spcPts val="0"/>
              </a:spcBef>
              <a:spcAft>
                <a:spcPts val="0"/>
              </a:spcAft>
              <a:tabLst>
                <a:tab pos="171450" algn="l"/>
                <a:tab pos="228600" algn="l"/>
              </a:tabLst>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71450" algn="l"/>
                <a:tab pos="228600" algn="l"/>
              </a:tabLst>
            </a:pPr>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44</a:t>
            </a:r>
            <a:r>
              <a:rPr lang="en-US" sz="1800" b="0" i="0" u="none" strike="noStrike" baseline="0" dirty="0">
                <a:latin typeface="Arial" panose="020B0604020202020204" pitchFamily="34" charset="0"/>
              </a:rPr>
              <a:t> it is sown a natural body, it is raised a spiritual body. If there is a natural body, there is also a spiritual body. (1Co 15:44 NIV)</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71450" algn="l"/>
                <a:tab pos="228600" algn="l"/>
              </a:tabLs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I’m Not Exactly Sure What is Happening Here!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People</a:t>
            </a:r>
            <a:r>
              <a:rPr lang="en-US" sz="1800" dirty="0">
                <a:effectLst/>
                <a:latin typeface="Calibri" panose="020F0502020204030204" pitchFamily="34" charset="0"/>
                <a:ea typeface="Calibri" panose="020F0502020204030204" pitchFamily="34" charset="0"/>
                <a:cs typeface="Times New Roman" panose="02020603050405020304" pitchFamily="18" charset="0"/>
              </a:rPr>
              <a:t>: His disciples – followers: then and now</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Confusion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Did not understand – didn’t get it: then and now</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Timing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But when Jesus was glorified – fast forward to after the resurrection: then and now</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Recall</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Then they remembered – the lights came on / Monday quarterback: then and now</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Scripture</a:t>
            </a:r>
            <a:r>
              <a:rPr lang="en-US" sz="1800" dirty="0">
                <a:effectLst/>
                <a:latin typeface="Calibri" panose="020F0502020204030204" pitchFamily="34" charset="0"/>
                <a:ea typeface="Calibri" panose="020F0502020204030204" pitchFamily="34" charset="0"/>
                <a:cs typeface="Times New Roman" panose="02020603050405020304" pitchFamily="18" charset="0"/>
              </a:rPr>
              <a:t>: That these things had been written – the OT prophecies: then and now</a:t>
            </a:r>
          </a:p>
          <a:p>
            <a:pPr marL="342900" marR="0" lvl="0" indent="-342900">
              <a:lnSpc>
                <a:spcPct val="107000"/>
              </a:lnSpc>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Fulfillment</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had been done to him – fulfillment: then and now</a:t>
            </a:r>
          </a:p>
          <a:p>
            <a:endParaRPr lang="en-US" dirty="0"/>
          </a:p>
        </p:txBody>
      </p:sp>
      <p:sp>
        <p:nvSpPr>
          <p:cNvPr id="4" name="Slide Number Placeholder 3"/>
          <p:cNvSpPr>
            <a:spLocks noGrp="1"/>
          </p:cNvSpPr>
          <p:nvPr>
            <p:ph type="sldNum" sz="quarter" idx="5"/>
          </p:nvPr>
        </p:nvSpPr>
        <p:spPr/>
        <p:txBody>
          <a:bodyPr/>
          <a:lstStyle/>
          <a:p>
            <a:fld id="{66D182F9-6B2F-4BC2-AFEB-046038534A52}" type="slidenum">
              <a:rPr lang="en-US" smtClean="0"/>
              <a:t>10</a:t>
            </a:fld>
            <a:endParaRPr lang="en-US"/>
          </a:p>
        </p:txBody>
      </p:sp>
    </p:spTree>
    <p:extLst>
      <p:ext uri="{BB962C8B-B14F-4D97-AF65-F5344CB8AC3E}">
        <p14:creationId xmlns:p14="http://schemas.microsoft.com/office/powerpoint/2010/main" val="2899262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2EFE2-F9CB-41E3-AA2F-789E47A75B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A38402-660B-4662-ADF0-244C164478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8D815B-C47D-4CA8-9B38-A8A5350A0853}"/>
              </a:ext>
            </a:extLst>
          </p:cNvPr>
          <p:cNvSpPr>
            <a:spLocks noGrp="1"/>
          </p:cNvSpPr>
          <p:nvPr>
            <p:ph type="dt" sz="half" idx="10"/>
          </p:nvPr>
        </p:nvSpPr>
        <p:spPr/>
        <p:txBody>
          <a:bodyPr/>
          <a:lstStyle/>
          <a:p>
            <a:fld id="{BE69F91B-5D7D-440A-845B-183A3D4935AF}" type="datetimeFigureOut">
              <a:rPr lang="en-US" smtClean="0"/>
              <a:t>6/16/2021</a:t>
            </a:fld>
            <a:endParaRPr lang="en-US"/>
          </a:p>
        </p:txBody>
      </p:sp>
      <p:sp>
        <p:nvSpPr>
          <p:cNvPr id="5" name="Footer Placeholder 4">
            <a:extLst>
              <a:ext uri="{FF2B5EF4-FFF2-40B4-BE49-F238E27FC236}">
                <a16:creationId xmlns:a16="http://schemas.microsoft.com/office/drawing/2014/main" id="{741CD063-23ED-4C8B-8A17-57F98FA972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BB1A56-9E03-436F-BDE9-94F066622F3A}"/>
              </a:ext>
            </a:extLst>
          </p:cNvPr>
          <p:cNvSpPr>
            <a:spLocks noGrp="1"/>
          </p:cNvSpPr>
          <p:nvPr>
            <p:ph type="sldNum" sz="quarter" idx="12"/>
          </p:nvPr>
        </p:nvSpPr>
        <p:spPr/>
        <p:txBody>
          <a:bodyPr/>
          <a:lstStyle/>
          <a:p>
            <a:fld id="{2008D53D-D6E3-4993-9D5B-A6568239D3E6}" type="slidenum">
              <a:rPr lang="en-US" smtClean="0"/>
              <a:t>‹#›</a:t>
            </a:fld>
            <a:endParaRPr lang="en-US"/>
          </a:p>
        </p:txBody>
      </p:sp>
    </p:spTree>
    <p:extLst>
      <p:ext uri="{BB962C8B-B14F-4D97-AF65-F5344CB8AC3E}">
        <p14:creationId xmlns:p14="http://schemas.microsoft.com/office/powerpoint/2010/main" val="2331391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16A64-F1BE-44D9-98AD-B6057DB989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A6314F-A0A1-4A5A-8B33-DB8487D80A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F62D08-F211-4609-8C76-058556C809F3}"/>
              </a:ext>
            </a:extLst>
          </p:cNvPr>
          <p:cNvSpPr>
            <a:spLocks noGrp="1"/>
          </p:cNvSpPr>
          <p:nvPr>
            <p:ph type="dt" sz="half" idx="10"/>
          </p:nvPr>
        </p:nvSpPr>
        <p:spPr/>
        <p:txBody>
          <a:bodyPr/>
          <a:lstStyle/>
          <a:p>
            <a:fld id="{BE69F91B-5D7D-440A-845B-183A3D4935AF}" type="datetimeFigureOut">
              <a:rPr lang="en-US" smtClean="0"/>
              <a:t>6/16/2021</a:t>
            </a:fld>
            <a:endParaRPr lang="en-US"/>
          </a:p>
        </p:txBody>
      </p:sp>
      <p:sp>
        <p:nvSpPr>
          <p:cNvPr id="5" name="Footer Placeholder 4">
            <a:extLst>
              <a:ext uri="{FF2B5EF4-FFF2-40B4-BE49-F238E27FC236}">
                <a16:creationId xmlns:a16="http://schemas.microsoft.com/office/drawing/2014/main" id="{8BF1576B-3F39-4A6E-8953-0FAB278FE7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23326A-49B8-4844-8603-4AE1C02C7443}"/>
              </a:ext>
            </a:extLst>
          </p:cNvPr>
          <p:cNvSpPr>
            <a:spLocks noGrp="1"/>
          </p:cNvSpPr>
          <p:nvPr>
            <p:ph type="sldNum" sz="quarter" idx="12"/>
          </p:nvPr>
        </p:nvSpPr>
        <p:spPr/>
        <p:txBody>
          <a:bodyPr/>
          <a:lstStyle/>
          <a:p>
            <a:fld id="{2008D53D-D6E3-4993-9D5B-A6568239D3E6}" type="slidenum">
              <a:rPr lang="en-US" smtClean="0"/>
              <a:t>‹#›</a:t>
            </a:fld>
            <a:endParaRPr lang="en-US"/>
          </a:p>
        </p:txBody>
      </p:sp>
    </p:spTree>
    <p:extLst>
      <p:ext uri="{BB962C8B-B14F-4D97-AF65-F5344CB8AC3E}">
        <p14:creationId xmlns:p14="http://schemas.microsoft.com/office/powerpoint/2010/main" val="3811831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6493C5-E674-477D-9F4D-A19726F3618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403792-08D7-4339-86F5-8BD561D299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10E4F1-C3FC-48F9-A60E-66C4D0AE3ACC}"/>
              </a:ext>
            </a:extLst>
          </p:cNvPr>
          <p:cNvSpPr>
            <a:spLocks noGrp="1"/>
          </p:cNvSpPr>
          <p:nvPr>
            <p:ph type="dt" sz="half" idx="10"/>
          </p:nvPr>
        </p:nvSpPr>
        <p:spPr/>
        <p:txBody>
          <a:bodyPr/>
          <a:lstStyle/>
          <a:p>
            <a:fld id="{BE69F91B-5D7D-440A-845B-183A3D4935AF}" type="datetimeFigureOut">
              <a:rPr lang="en-US" smtClean="0"/>
              <a:t>6/16/2021</a:t>
            </a:fld>
            <a:endParaRPr lang="en-US"/>
          </a:p>
        </p:txBody>
      </p:sp>
      <p:sp>
        <p:nvSpPr>
          <p:cNvPr id="5" name="Footer Placeholder 4">
            <a:extLst>
              <a:ext uri="{FF2B5EF4-FFF2-40B4-BE49-F238E27FC236}">
                <a16:creationId xmlns:a16="http://schemas.microsoft.com/office/drawing/2014/main" id="{54032D1E-5F0F-40D7-AB7E-4F09DB35E8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CC05F9-AD48-44DF-A019-D9F46078316C}"/>
              </a:ext>
            </a:extLst>
          </p:cNvPr>
          <p:cNvSpPr>
            <a:spLocks noGrp="1"/>
          </p:cNvSpPr>
          <p:nvPr>
            <p:ph type="sldNum" sz="quarter" idx="12"/>
          </p:nvPr>
        </p:nvSpPr>
        <p:spPr/>
        <p:txBody>
          <a:bodyPr/>
          <a:lstStyle/>
          <a:p>
            <a:fld id="{2008D53D-D6E3-4993-9D5B-A6568239D3E6}" type="slidenum">
              <a:rPr lang="en-US" smtClean="0"/>
              <a:t>‹#›</a:t>
            </a:fld>
            <a:endParaRPr lang="en-US"/>
          </a:p>
        </p:txBody>
      </p:sp>
    </p:spTree>
    <p:extLst>
      <p:ext uri="{BB962C8B-B14F-4D97-AF65-F5344CB8AC3E}">
        <p14:creationId xmlns:p14="http://schemas.microsoft.com/office/powerpoint/2010/main" val="825148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Content Placeholder 4" descr="Close up of a plant&#10;&#10;Description automatically generated with medium confidence">
            <a:extLst>
              <a:ext uri="{FF2B5EF4-FFF2-40B4-BE49-F238E27FC236}">
                <a16:creationId xmlns:a16="http://schemas.microsoft.com/office/drawing/2014/main" id="{D91B2D53-C9CD-4A75-8DB9-62344AEA35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37" y="0"/>
            <a:ext cx="12177063" cy="6858000"/>
          </a:xfrm>
          <a:prstGeom prst="rect">
            <a:avLst/>
          </a:prstGeom>
        </p:spPr>
      </p:pic>
      <p:sp>
        <p:nvSpPr>
          <p:cNvPr id="8" name="Rectangle 7">
            <a:extLst>
              <a:ext uri="{FF2B5EF4-FFF2-40B4-BE49-F238E27FC236}">
                <a16:creationId xmlns:a16="http://schemas.microsoft.com/office/drawing/2014/main" id="{D955C4EE-4FAB-436B-9F96-D5B2211C6964}"/>
              </a:ext>
            </a:extLst>
          </p:cNvPr>
          <p:cNvSpPr/>
          <p:nvPr userDrawn="1"/>
        </p:nvSpPr>
        <p:spPr>
          <a:xfrm>
            <a:off x="0" y="0"/>
            <a:ext cx="12192000" cy="6858000"/>
          </a:xfrm>
          <a:prstGeom prst="rect">
            <a:avLst/>
          </a:prstGeom>
          <a:gradFill flip="none" rotWithShape="1">
            <a:gsLst>
              <a:gs pos="46000">
                <a:srgbClr val="273C18">
                  <a:alpha val="0"/>
                </a:srgbClr>
              </a:gs>
              <a:gs pos="100000">
                <a:srgbClr val="273C18">
                  <a:alpha val="7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CD03AF-7F13-472E-9AA2-0E77BB445422}"/>
              </a:ext>
            </a:extLst>
          </p:cNvPr>
          <p:cNvSpPr>
            <a:spLocks noGrp="1"/>
          </p:cNvSpPr>
          <p:nvPr>
            <p:ph type="title"/>
          </p:nvPr>
        </p:nvSpPr>
        <p:spPr>
          <a:xfrm>
            <a:off x="109330" y="18255"/>
            <a:ext cx="12052796" cy="1325563"/>
          </a:xfrm>
        </p:spPr>
        <p:txBody>
          <a:bodyPr>
            <a:normAutofit/>
          </a:bodyPr>
          <a:lstStyle>
            <a:lvl1pPr marL="0" indent="0" algn="l">
              <a:defRPr sz="6000" b="1">
                <a:solidFill>
                  <a:srgbClr val="273C18"/>
                </a:solidFill>
                <a:effectLst>
                  <a:glow rad="127000">
                    <a:schemeClr val="bg1"/>
                  </a:glow>
                </a:effectLst>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44DD8955-ECD0-47AE-B94F-75C4433A8FC5}"/>
              </a:ext>
            </a:extLst>
          </p:cNvPr>
          <p:cNvSpPr>
            <a:spLocks noGrp="1"/>
          </p:cNvSpPr>
          <p:nvPr>
            <p:ph idx="1"/>
          </p:nvPr>
        </p:nvSpPr>
        <p:spPr/>
        <p:txBody>
          <a:bodyPr/>
          <a:lstStyle>
            <a:lvl1pPr>
              <a:buNone/>
              <a:defRPr sz="4400" b="1">
                <a:solidFill>
                  <a:schemeClr val="bg1"/>
                </a:solidFill>
              </a:defRPr>
            </a:lvl1pPr>
            <a:lvl2pPr>
              <a:buNone/>
              <a:defRPr sz="4400" b="1">
                <a:solidFill>
                  <a:schemeClr val="bg1"/>
                </a:solidFill>
              </a:defRPr>
            </a:lvl2pPr>
            <a:lvl3pPr>
              <a:buNone/>
              <a:defRPr sz="4400" b="1">
                <a:solidFill>
                  <a:schemeClr val="bg1"/>
                </a:solidFill>
              </a:defRPr>
            </a:lvl3pPr>
            <a:lvl4pPr>
              <a:buNone/>
              <a:defRPr sz="4400" b="1">
                <a:solidFill>
                  <a:schemeClr val="bg1"/>
                </a:solidFill>
              </a:defRPr>
            </a:lvl4pPr>
            <a:lvl5pPr>
              <a:buNone/>
              <a:defRPr sz="4400" b="1">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7275185-B242-4DE1-9CD4-E75016181D9E}"/>
              </a:ext>
            </a:extLst>
          </p:cNvPr>
          <p:cNvSpPr>
            <a:spLocks noGrp="1"/>
          </p:cNvSpPr>
          <p:nvPr>
            <p:ph type="dt" sz="half" idx="10"/>
          </p:nvPr>
        </p:nvSpPr>
        <p:spPr/>
        <p:txBody>
          <a:bodyPr/>
          <a:lstStyle/>
          <a:p>
            <a:fld id="{BE69F91B-5D7D-440A-845B-183A3D4935AF}" type="datetimeFigureOut">
              <a:rPr lang="en-US" smtClean="0"/>
              <a:t>6/16/2021</a:t>
            </a:fld>
            <a:endParaRPr lang="en-US"/>
          </a:p>
        </p:txBody>
      </p:sp>
      <p:sp>
        <p:nvSpPr>
          <p:cNvPr id="5" name="Footer Placeholder 4">
            <a:extLst>
              <a:ext uri="{FF2B5EF4-FFF2-40B4-BE49-F238E27FC236}">
                <a16:creationId xmlns:a16="http://schemas.microsoft.com/office/drawing/2014/main" id="{B69B9252-8642-4152-B47E-2E184ACD16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4055C9-D12F-4665-82E0-1352773F09C5}"/>
              </a:ext>
            </a:extLst>
          </p:cNvPr>
          <p:cNvSpPr>
            <a:spLocks noGrp="1"/>
          </p:cNvSpPr>
          <p:nvPr>
            <p:ph type="sldNum" sz="quarter" idx="12"/>
          </p:nvPr>
        </p:nvSpPr>
        <p:spPr/>
        <p:txBody>
          <a:bodyPr/>
          <a:lstStyle/>
          <a:p>
            <a:fld id="{2008D53D-D6E3-4993-9D5B-A6568239D3E6}" type="slidenum">
              <a:rPr lang="en-US" smtClean="0"/>
              <a:t>‹#›</a:t>
            </a:fld>
            <a:endParaRPr lang="en-US"/>
          </a:p>
        </p:txBody>
      </p:sp>
    </p:spTree>
    <p:extLst>
      <p:ext uri="{BB962C8B-B14F-4D97-AF65-F5344CB8AC3E}">
        <p14:creationId xmlns:p14="http://schemas.microsoft.com/office/powerpoint/2010/main" val="2411007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00AB2-D4AB-4203-9F81-3D7FC851D2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CC27DC-A868-4916-B7CE-57F5402BE1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36DD1E-3B6C-4BC0-B621-804BC9C6309B}"/>
              </a:ext>
            </a:extLst>
          </p:cNvPr>
          <p:cNvSpPr>
            <a:spLocks noGrp="1"/>
          </p:cNvSpPr>
          <p:nvPr>
            <p:ph type="dt" sz="half" idx="10"/>
          </p:nvPr>
        </p:nvSpPr>
        <p:spPr/>
        <p:txBody>
          <a:bodyPr/>
          <a:lstStyle/>
          <a:p>
            <a:fld id="{BE69F91B-5D7D-440A-845B-183A3D4935AF}" type="datetimeFigureOut">
              <a:rPr lang="en-US" smtClean="0"/>
              <a:t>6/16/2021</a:t>
            </a:fld>
            <a:endParaRPr lang="en-US"/>
          </a:p>
        </p:txBody>
      </p:sp>
      <p:sp>
        <p:nvSpPr>
          <p:cNvPr id="5" name="Footer Placeholder 4">
            <a:extLst>
              <a:ext uri="{FF2B5EF4-FFF2-40B4-BE49-F238E27FC236}">
                <a16:creationId xmlns:a16="http://schemas.microsoft.com/office/drawing/2014/main" id="{87D6539C-263F-4D30-9BD9-EE2B693B5C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26DE0F-1FFF-4665-8CD3-826D7AD51371}"/>
              </a:ext>
            </a:extLst>
          </p:cNvPr>
          <p:cNvSpPr>
            <a:spLocks noGrp="1"/>
          </p:cNvSpPr>
          <p:nvPr>
            <p:ph type="sldNum" sz="quarter" idx="12"/>
          </p:nvPr>
        </p:nvSpPr>
        <p:spPr/>
        <p:txBody>
          <a:bodyPr/>
          <a:lstStyle/>
          <a:p>
            <a:fld id="{2008D53D-D6E3-4993-9D5B-A6568239D3E6}" type="slidenum">
              <a:rPr lang="en-US" smtClean="0"/>
              <a:t>‹#›</a:t>
            </a:fld>
            <a:endParaRPr lang="en-US"/>
          </a:p>
        </p:txBody>
      </p:sp>
    </p:spTree>
    <p:extLst>
      <p:ext uri="{BB962C8B-B14F-4D97-AF65-F5344CB8AC3E}">
        <p14:creationId xmlns:p14="http://schemas.microsoft.com/office/powerpoint/2010/main" val="472023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4AC6-DCE8-42F6-831E-00ACA33ACB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78F0A8-07D8-4BE3-BACD-F52CF3FBB4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48DEF3-4A2A-462E-BF84-5C1F9ABB24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7D94EC-8B80-4D7B-BC73-CCC981469A76}"/>
              </a:ext>
            </a:extLst>
          </p:cNvPr>
          <p:cNvSpPr>
            <a:spLocks noGrp="1"/>
          </p:cNvSpPr>
          <p:nvPr>
            <p:ph type="dt" sz="half" idx="10"/>
          </p:nvPr>
        </p:nvSpPr>
        <p:spPr/>
        <p:txBody>
          <a:bodyPr/>
          <a:lstStyle/>
          <a:p>
            <a:fld id="{BE69F91B-5D7D-440A-845B-183A3D4935AF}" type="datetimeFigureOut">
              <a:rPr lang="en-US" smtClean="0"/>
              <a:t>6/16/2021</a:t>
            </a:fld>
            <a:endParaRPr lang="en-US"/>
          </a:p>
        </p:txBody>
      </p:sp>
      <p:sp>
        <p:nvSpPr>
          <p:cNvPr id="6" name="Footer Placeholder 5">
            <a:extLst>
              <a:ext uri="{FF2B5EF4-FFF2-40B4-BE49-F238E27FC236}">
                <a16:creationId xmlns:a16="http://schemas.microsoft.com/office/drawing/2014/main" id="{4F1FFB2F-0EE0-4552-88BB-2C3E1989A0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C60715-51A2-4562-A6DF-A76F3C4728CB}"/>
              </a:ext>
            </a:extLst>
          </p:cNvPr>
          <p:cNvSpPr>
            <a:spLocks noGrp="1"/>
          </p:cNvSpPr>
          <p:nvPr>
            <p:ph type="sldNum" sz="quarter" idx="12"/>
          </p:nvPr>
        </p:nvSpPr>
        <p:spPr/>
        <p:txBody>
          <a:bodyPr/>
          <a:lstStyle/>
          <a:p>
            <a:fld id="{2008D53D-D6E3-4993-9D5B-A6568239D3E6}" type="slidenum">
              <a:rPr lang="en-US" smtClean="0"/>
              <a:t>‹#›</a:t>
            </a:fld>
            <a:endParaRPr lang="en-US"/>
          </a:p>
        </p:txBody>
      </p:sp>
    </p:spTree>
    <p:extLst>
      <p:ext uri="{BB962C8B-B14F-4D97-AF65-F5344CB8AC3E}">
        <p14:creationId xmlns:p14="http://schemas.microsoft.com/office/powerpoint/2010/main" val="2148156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00FC7-22A1-4B7F-A65E-B2348728AB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DC560A-7DEB-4C53-95D1-A3C0925048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892AA5-A667-4144-B7C8-2FCF14A62FD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D66054-2977-4E35-A553-3F9DBC4D1A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F33C86-A3E6-40D9-AFDA-CB32337047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0A45DA-38E9-4AC5-A094-3F7C3ADB5971}"/>
              </a:ext>
            </a:extLst>
          </p:cNvPr>
          <p:cNvSpPr>
            <a:spLocks noGrp="1"/>
          </p:cNvSpPr>
          <p:nvPr>
            <p:ph type="dt" sz="half" idx="10"/>
          </p:nvPr>
        </p:nvSpPr>
        <p:spPr/>
        <p:txBody>
          <a:bodyPr/>
          <a:lstStyle/>
          <a:p>
            <a:fld id="{BE69F91B-5D7D-440A-845B-183A3D4935AF}" type="datetimeFigureOut">
              <a:rPr lang="en-US" smtClean="0"/>
              <a:t>6/16/2021</a:t>
            </a:fld>
            <a:endParaRPr lang="en-US"/>
          </a:p>
        </p:txBody>
      </p:sp>
      <p:sp>
        <p:nvSpPr>
          <p:cNvPr id="8" name="Footer Placeholder 7">
            <a:extLst>
              <a:ext uri="{FF2B5EF4-FFF2-40B4-BE49-F238E27FC236}">
                <a16:creationId xmlns:a16="http://schemas.microsoft.com/office/drawing/2014/main" id="{3E42C0D7-F3A0-46B7-982F-F05E6F27118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2222B5-BF5C-4CB2-B2D6-5426F598BE90}"/>
              </a:ext>
            </a:extLst>
          </p:cNvPr>
          <p:cNvSpPr>
            <a:spLocks noGrp="1"/>
          </p:cNvSpPr>
          <p:nvPr>
            <p:ph type="sldNum" sz="quarter" idx="12"/>
          </p:nvPr>
        </p:nvSpPr>
        <p:spPr/>
        <p:txBody>
          <a:bodyPr/>
          <a:lstStyle/>
          <a:p>
            <a:fld id="{2008D53D-D6E3-4993-9D5B-A6568239D3E6}" type="slidenum">
              <a:rPr lang="en-US" smtClean="0"/>
              <a:t>‹#›</a:t>
            </a:fld>
            <a:endParaRPr lang="en-US"/>
          </a:p>
        </p:txBody>
      </p:sp>
    </p:spTree>
    <p:extLst>
      <p:ext uri="{BB962C8B-B14F-4D97-AF65-F5344CB8AC3E}">
        <p14:creationId xmlns:p14="http://schemas.microsoft.com/office/powerpoint/2010/main" val="3529547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454F3-1472-4E74-8050-003A584DCB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72A949-A52E-43F2-B884-960520AEF63C}"/>
              </a:ext>
            </a:extLst>
          </p:cNvPr>
          <p:cNvSpPr>
            <a:spLocks noGrp="1"/>
          </p:cNvSpPr>
          <p:nvPr>
            <p:ph type="dt" sz="half" idx="10"/>
          </p:nvPr>
        </p:nvSpPr>
        <p:spPr/>
        <p:txBody>
          <a:bodyPr/>
          <a:lstStyle/>
          <a:p>
            <a:fld id="{BE69F91B-5D7D-440A-845B-183A3D4935AF}" type="datetimeFigureOut">
              <a:rPr lang="en-US" smtClean="0"/>
              <a:t>6/16/2021</a:t>
            </a:fld>
            <a:endParaRPr lang="en-US"/>
          </a:p>
        </p:txBody>
      </p:sp>
      <p:sp>
        <p:nvSpPr>
          <p:cNvPr id="4" name="Footer Placeholder 3">
            <a:extLst>
              <a:ext uri="{FF2B5EF4-FFF2-40B4-BE49-F238E27FC236}">
                <a16:creationId xmlns:a16="http://schemas.microsoft.com/office/drawing/2014/main" id="{7041B22F-0299-454E-A826-A808B32D910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26EA7F-431A-4BAA-A37D-858AF1F87C4F}"/>
              </a:ext>
            </a:extLst>
          </p:cNvPr>
          <p:cNvSpPr>
            <a:spLocks noGrp="1"/>
          </p:cNvSpPr>
          <p:nvPr>
            <p:ph type="sldNum" sz="quarter" idx="12"/>
          </p:nvPr>
        </p:nvSpPr>
        <p:spPr/>
        <p:txBody>
          <a:bodyPr/>
          <a:lstStyle/>
          <a:p>
            <a:fld id="{2008D53D-D6E3-4993-9D5B-A6568239D3E6}" type="slidenum">
              <a:rPr lang="en-US" smtClean="0"/>
              <a:t>‹#›</a:t>
            </a:fld>
            <a:endParaRPr lang="en-US"/>
          </a:p>
        </p:txBody>
      </p:sp>
    </p:spTree>
    <p:extLst>
      <p:ext uri="{BB962C8B-B14F-4D97-AF65-F5344CB8AC3E}">
        <p14:creationId xmlns:p14="http://schemas.microsoft.com/office/powerpoint/2010/main" val="3561431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6FF710-EFBD-4378-A225-6C473A4A2E36}"/>
              </a:ext>
            </a:extLst>
          </p:cNvPr>
          <p:cNvSpPr>
            <a:spLocks noGrp="1"/>
          </p:cNvSpPr>
          <p:nvPr>
            <p:ph type="dt" sz="half" idx="10"/>
          </p:nvPr>
        </p:nvSpPr>
        <p:spPr/>
        <p:txBody>
          <a:bodyPr/>
          <a:lstStyle/>
          <a:p>
            <a:fld id="{BE69F91B-5D7D-440A-845B-183A3D4935AF}" type="datetimeFigureOut">
              <a:rPr lang="en-US" smtClean="0"/>
              <a:t>6/16/2021</a:t>
            </a:fld>
            <a:endParaRPr lang="en-US"/>
          </a:p>
        </p:txBody>
      </p:sp>
      <p:sp>
        <p:nvSpPr>
          <p:cNvPr id="3" name="Footer Placeholder 2">
            <a:extLst>
              <a:ext uri="{FF2B5EF4-FFF2-40B4-BE49-F238E27FC236}">
                <a16:creationId xmlns:a16="http://schemas.microsoft.com/office/drawing/2014/main" id="{E4000B62-44BF-4738-9F70-F030D036BC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20AEADC-F0B7-4369-93F2-F4810E37E7E6}"/>
              </a:ext>
            </a:extLst>
          </p:cNvPr>
          <p:cNvSpPr>
            <a:spLocks noGrp="1"/>
          </p:cNvSpPr>
          <p:nvPr>
            <p:ph type="sldNum" sz="quarter" idx="12"/>
          </p:nvPr>
        </p:nvSpPr>
        <p:spPr/>
        <p:txBody>
          <a:bodyPr/>
          <a:lstStyle/>
          <a:p>
            <a:fld id="{2008D53D-D6E3-4993-9D5B-A6568239D3E6}" type="slidenum">
              <a:rPr lang="en-US" smtClean="0"/>
              <a:t>‹#›</a:t>
            </a:fld>
            <a:endParaRPr lang="en-US"/>
          </a:p>
        </p:txBody>
      </p:sp>
    </p:spTree>
    <p:extLst>
      <p:ext uri="{BB962C8B-B14F-4D97-AF65-F5344CB8AC3E}">
        <p14:creationId xmlns:p14="http://schemas.microsoft.com/office/powerpoint/2010/main" val="399150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65068-00B5-4D82-884F-E1D581E31F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CE3D38-D5A7-4458-AA2E-0FC23BEF3D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3DA3EA-61B3-4021-8157-EC3F17E1C2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AD7881-89C1-4CD7-A66C-1433C2A072CE}"/>
              </a:ext>
            </a:extLst>
          </p:cNvPr>
          <p:cNvSpPr>
            <a:spLocks noGrp="1"/>
          </p:cNvSpPr>
          <p:nvPr>
            <p:ph type="dt" sz="half" idx="10"/>
          </p:nvPr>
        </p:nvSpPr>
        <p:spPr/>
        <p:txBody>
          <a:bodyPr/>
          <a:lstStyle/>
          <a:p>
            <a:fld id="{BE69F91B-5D7D-440A-845B-183A3D4935AF}" type="datetimeFigureOut">
              <a:rPr lang="en-US" smtClean="0"/>
              <a:t>6/16/2021</a:t>
            </a:fld>
            <a:endParaRPr lang="en-US"/>
          </a:p>
        </p:txBody>
      </p:sp>
      <p:sp>
        <p:nvSpPr>
          <p:cNvPr id="6" name="Footer Placeholder 5">
            <a:extLst>
              <a:ext uri="{FF2B5EF4-FFF2-40B4-BE49-F238E27FC236}">
                <a16:creationId xmlns:a16="http://schemas.microsoft.com/office/drawing/2014/main" id="{DD327F62-FB4D-425B-8D07-742548F9BF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A76F4F-832A-4FFE-87C3-016A1475A695}"/>
              </a:ext>
            </a:extLst>
          </p:cNvPr>
          <p:cNvSpPr>
            <a:spLocks noGrp="1"/>
          </p:cNvSpPr>
          <p:nvPr>
            <p:ph type="sldNum" sz="quarter" idx="12"/>
          </p:nvPr>
        </p:nvSpPr>
        <p:spPr/>
        <p:txBody>
          <a:bodyPr/>
          <a:lstStyle/>
          <a:p>
            <a:fld id="{2008D53D-D6E3-4993-9D5B-A6568239D3E6}" type="slidenum">
              <a:rPr lang="en-US" smtClean="0"/>
              <a:t>‹#›</a:t>
            </a:fld>
            <a:endParaRPr lang="en-US"/>
          </a:p>
        </p:txBody>
      </p:sp>
    </p:spTree>
    <p:extLst>
      <p:ext uri="{BB962C8B-B14F-4D97-AF65-F5344CB8AC3E}">
        <p14:creationId xmlns:p14="http://schemas.microsoft.com/office/powerpoint/2010/main" val="3184397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D0E19-5EBC-4EF6-B4C5-287027D7D0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2C38C4-1A57-473B-998A-E4CEDD8712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2D3D92-2CFE-4F8A-8E29-863492D43C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192760-B3F5-4703-BB2D-E85524F2FE4E}"/>
              </a:ext>
            </a:extLst>
          </p:cNvPr>
          <p:cNvSpPr>
            <a:spLocks noGrp="1"/>
          </p:cNvSpPr>
          <p:nvPr>
            <p:ph type="dt" sz="half" idx="10"/>
          </p:nvPr>
        </p:nvSpPr>
        <p:spPr/>
        <p:txBody>
          <a:bodyPr/>
          <a:lstStyle/>
          <a:p>
            <a:fld id="{BE69F91B-5D7D-440A-845B-183A3D4935AF}" type="datetimeFigureOut">
              <a:rPr lang="en-US" smtClean="0"/>
              <a:t>6/16/2021</a:t>
            </a:fld>
            <a:endParaRPr lang="en-US"/>
          </a:p>
        </p:txBody>
      </p:sp>
      <p:sp>
        <p:nvSpPr>
          <p:cNvPr id="6" name="Footer Placeholder 5">
            <a:extLst>
              <a:ext uri="{FF2B5EF4-FFF2-40B4-BE49-F238E27FC236}">
                <a16:creationId xmlns:a16="http://schemas.microsoft.com/office/drawing/2014/main" id="{D7612290-44D9-4D0E-B649-0DCE2B942F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4ED066-F73F-4829-9AAE-5694EA451333}"/>
              </a:ext>
            </a:extLst>
          </p:cNvPr>
          <p:cNvSpPr>
            <a:spLocks noGrp="1"/>
          </p:cNvSpPr>
          <p:nvPr>
            <p:ph type="sldNum" sz="quarter" idx="12"/>
          </p:nvPr>
        </p:nvSpPr>
        <p:spPr/>
        <p:txBody>
          <a:bodyPr/>
          <a:lstStyle/>
          <a:p>
            <a:fld id="{2008D53D-D6E3-4993-9D5B-A6568239D3E6}" type="slidenum">
              <a:rPr lang="en-US" smtClean="0"/>
              <a:t>‹#›</a:t>
            </a:fld>
            <a:endParaRPr lang="en-US"/>
          </a:p>
        </p:txBody>
      </p:sp>
    </p:spTree>
    <p:extLst>
      <p:ext uri="{BB962C8B-B14F-4D97-AF65-F5344CB8AC3E}">
        <p14:creationId xmlns:p14="http://schemas.microsoft.com/office/powerpoint/2010/main" val="2353937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Content Placeholder 4" descr="Close up of a plant&#10;&#10;Description automatically generated with medium confidence">
            <a:extLst>
              <a:ext uri="{FF2B5EF4-FFF2-40B4-BE49-F238E27FC236}">
                <a16:creationId xmlns:a16="http://schemas.microsoft.com/office/drawing/2014/main" id="{5482DFF4-654F-452B-B18C-438D41840DA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937" y="0"/>
            <a:ext cx="12177063" cy="6858000"/>
          </a:xfrm>
          <a:prstGeom prst="rect">
            <a:avLst/>
          </a:prstGeom>
        </p:spPr>
      </p:pic>
      <p:sp>
        <p:nvSpPr>
          <p:cNvPr id="8" name="Rectangle 7">
            <a:extLst>
              <a:ext uri="{FF2B5EF4-FFF2-40B4-BE49-F238E27FC236}">
                <a16:creationId xmlns:a16="http://schemas.microsoft.com/office/drawing/2014/main" id="{E208A218-FEB3-4E0F-82F2-6609B62A7D2F}"/>
              </a:ext>
            </a:extLst>
          </p:cNvPr>
          <p:cNvSpPr/>
          <p:nvPr userDrawn="1"/>
        </p:nvSpPr>
        <p:spPr>
          <a:xfrm>
            <a:off x="0" y="0"/>
            <a:ext cx="12192000" cy="6858000"/>
          </a:xfrm>
          <a:prstGeom prst="rect">
            <a:avLst/>
          </a:prstGeom>
          <a:gradFill flip="none" rotWithShape="1">
            <a:gsLst>
              <a:gs pos="46000">
                <a:srgbClr val="273C18">
                  <a:alpha val="0"/>
                </a:srgbClr>
              </a:gs>
              <a:gs pos="100000">
                <a:srgbClr val="273C18">
                  <a:alpha val="7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48B729A6-B604-48F4-A46B-55B56D72A6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5CD9CB-3FC6-452F-A886-C2AC8C1B15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32D8DA-E33F-417C-B010-4E2013D0C7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69F91B-5D7D-440A-845B-183A3D4935AF}" type="datetimeFigureOut">
              <a:rPr lang="en-US" smtClean="0"/>
              <a:t>6/16/2021</a:t>
            </a:fld>
            <a:endParaRPr lang="en-US"/>
          </a:p>
        </p:txBody>
      </p:sp>
      <p:sp>
        <p:nvSpPr>
          <p:cNvPr id="5" name="Footer Placeholder 4">
            <a:extLst>
              <a:ext uri="{FF2B5EF4-FFF2-40B4-BE49-F238E27FC236}">
                <a16:creationId xmlns:a16="http://schemas.microsoft.com/office/drawing/2014/main" id="{1D061ECE-2D70-4E59-AA4C-AA67C0D73D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BED44C-8051-4796-AC62-5D13B0B201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08D53D-D6E3-4993-9D5B-A6568239D3E6}" type="slidenum">
              <a:rPr lang="en-US" smtClean="0"/>
              <a:t>‹#›</a:t>
            </a:fld>
            <a:endParaRPr lang="en-US"/>
          </a:p>
        </p:txBody>
      </p:sp>
    </p:spTree>
    <p:extLst>
      <p:ext uri="{BB962C8B-B14F-4D97-AF65-F5344CB8AC3E}">
        <p14:creationId xmlns:p14="http://schemas.microsoft.com/office/powerpoint/2010/main" val="31845101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4E2B815-A3A4-488E-8BF9-304578D747A5}"/>
              </a:ext>
            </a:extLst>
          </p:cNvPr>
          <p:cNvSpPr txBox="1"/>
          <p:nvPr/>
        </p:nvSpPr>
        <p:spPr>
          <a:xfrm>
            <a:off x="39728" y="442194"/>
            <a:ext cx="12152272" cy="4370427"/>
          </a:xfrm>
          <a:prstGeom prst="rect">
            <a:avLst/>
          </a:prstGeom>
          <a:noFill/>
        </p:spPr>
        <p:txBody>
          <a:bodyPr wrap="square" rtlCol="0">
            <a:spAutoFit/>
          </a:bodyPr>
          <a:lstStyle/>
          <a:p>
            <a:pPr algn="ctr"/>
            <a:r>
              <a:rPr lang="en-US" sz="8000" b="1" dirty="0">
                <a:solidFill>
                  <a:schemeClr val="bg1"/>
                </a:solidFill>
                <a:effectLst>
                  <a:glow rad="127000">
                    <a:srgbClr val="273C18"/>
                  </a:glow>
                </a:effectLst>
                <a:latin typeface="+mn-lt"/>
              </a:rPr>
              <a:t>I’m NOT Exactly Sure </a:t>
            </a:r>
            <a:br>
              <a:rPr lang="en-US" sz="6600" b="1" dirty="0">
                <a:solidFill>
                  <a:schemeClr val="bg1"/>
                </a:solidFill>
                <a:effectLst>
                  <a:glow rad="127000">
                    <a:srgbClr val="273C18"/>
                  </a:glow>
                </a:effectLst>
                <a:latin typeface="+mn-lt"/>
              </a:rPr>
            </a:br>
            <a:r>
              <a:rPr lang="en-US" sz="6600" b="1" dirty="0">
                <a:solidFill>
                  <a:schemeClr val="bg1"/>
                </a:solidFill>
                <a:effectLst>
                  <a:glow rad="127000">
                    <a:srgbClr val="273C18"/>
                  </a:glow>
                </a:effectLst>
                <a:latin typeface="+mn-lt"/>
              </a:rPr>
              <a:t>What’s Happening Here!</a:t>
            </a:r>
          </a:p>
          <a:p>
            <a:pPr algn="ctr"/>
            <a:endParaRPr lang="en-US" sz="6600" b="1" dirty="0">
              <a:solidFill>
                <a:schemeClr val="bg1"/>
              </a:solidFill>
              <a:effectLst>
                <a:glow rad="127000">
                  <a:srgbClr val="273C18"/>
                </a:glow>
              </a:effectLst>
            </a:endParaRPr>
          </a:p>
          <a:p>
            <a:pPr algn="ctr"/>
            <a:r>
              <a:rPr lang="en-US" sz="6600" b="1" dirty="0">
                <a:solidFill>
                  <a:schemeClr val="bg1"/>
                </a:solidFill>
                <a:effectLst>
                  <a:glow rad="127000">
                    <a:srgbClr val="273C18"/>
                  </a:glow>
                </a:effectLst>
              </a:rPr>
              <a:t>John 12:16</a:t>
            </a:r>
            <a:endParaRPr lang="en-US" sz="6600" dirty="0">
              <a:effectLst>
                <a:glow rad="127000">
                  <a:srgbClr val="273C18"/>
                </a:glow>
              </a:effectLst>
            </a:endParaRPr>
          </a:p>
        </p:txBody>
      </p:sp>
      <p:grpSp>
        <p:nvGrpSpPr>
          <p:cNvPr id="3" name="Group 2">
            <a:extLst>
              <a:ext uri="{FF2B5EF4-FFF2-40B4-BE49-F238E27FC236}">
                <a16:creationId xmlns:a16="http://schemas.microsoft.com/office/drawing/2014/main" id="{DAB6D795-8E5A-4BC8-B395-5166663B0DD1}"/>
              </a:ext>
            </a:extLst>
          </p:cNvPr>
          <p:cNvGrpSpPr/>
          <p:nvPr/>
        </p:nvGrpSpPr>
        <p:grpSpPr>
          <a:xfrm>
            <a:off x="904927" y="4812621"/>
            <a:ext cx="2336800" cy="1086830"/>
            <a:chOff x="1109440" y="4807343"/>
            <a:chExt cx="2336800" cy="1086830"/>
          </a:xfrm>
          <a:effectLst>
            <a:glow rad="127000">
              <a:schemeClr val="accent4">
                <a:lumMod val="50000"/>
              </a:schemeClr>
            </a:glow>
          </a:effectLst>
        </p:grpSpPr>
        <p:sp>
          <p:nvSpPr>
            <p:cNvPr id="4" name="Oval 3">
              <a:extLst>
                <a:ext uri="{FF2B5EF4-FFF2-40B4-BE49-F238E27FC236}">
                  <a16:creationId xmlns:a16="http://schemas.microsoft.com/office/drawing/2014/main" id="{BBBABC07-C8D0-4956-A251-F23624268F01}"/>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E8EA2CDA-31FF-49BF-B6FC-04BA6CB688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
        <p:nvSpPr>
          <p:cNvPr id="2" name="TextBox 1">
            <a:extLst>
              <a:ext uri="{FF2B5EF4-FFF2-40B4-BE49-F238E27FC236}">
                <a16:creationId xmlns:a16="http://schemas.microsoft.com/office/drawing/2014/main" id="{07D23DB6-DF8B-4AB6-BD3A-EC50CFD2C99E}"/>
              </a:ext>
            </a:extLst>
          </p:cNvPr>
          <p:cNvSpPr txBox="1"/>
          <p:nvPr/>
        </p:nvSpPr>
        <p:spPr>
          <a:xfrm>
            <a:off x="3710609" y="5075583"/>
            <a:ext cx="8150087" cy="1446550"/>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rPr>
              <a:t>Watch:</a:t>
            </a:r>
          </a:p>
          <a:p>
            <a:pPr algn="ctr"/>
            <a:r>
              <a:rPr lang="en-US" sz="4400" b="1" dirty="0">
                <a:solidFill>
                  <a:schemeClr val="bg1"/>
                </a:solidFill>
                <a:effectLst>
                  <a:outerShdw blurRad="38100" dist="38100" dir="2700000" algn="tl">
                    <a:srgbClr val="000000">
                      <a:alpha val="43137"/>
                    </a:srgbClr>
                  </a:outerShdw>
                </a:effectLst>
              </a:rPr>
              <a:t>https://youtu.be/k5Ke7ImpepU</a:t>
            </a:r>
          </a:p>
        </p:txBody>
      </p:sp>
    </p:spTree>
    <p:extLst>
      <p:ext uri="{BB962C8B-B14F-4D97-AF65-F5344CB8AC3E}">
        <p14:creationId xmlns:p14="http://schemas.microsoft.com/office/powerpoint/2010/main" val="7014864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A8EC7543-488F-48FC-A433-01A2A9914A70}"/>
              </a:ext>
            </a:extLst>
          </p:cNvPr>
          <p:cNvSpPr/>
          <p:nvPr/>
        </p:nvSpPr>
        <p:spPr>
          <a:xfrm>
            <a:off x="2466475" y="252663"/>
            <a:ext cx="7916778" cy="6587082"/>
          </a:xfrm>
          <a:prstGeom prst="ellipse">
            <a:avLst/>
          </a:prstGeom>
          <a:solidFill>
            <a:schemeClr val="bg1">
              <a:alpha val="71000"/>
            </a:schemeClr>
          </a:solidFill>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7E97CC5-36D4-4330-A597-5852A7F5F5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5159" y="-474969"/>
            <a:ext cx="5974936" cy="8045459"/>
          </a:xfrm>
          <a:prstGeom prst="rect">
            <a:avLst/>
          </a:prstGeom>
        </p:spPr>
      </p:pic>
      <p:sp>
        <p:nvSpPr>
          <p:cNvPr id="2" name="Title 1">
            <a:extLst>
              <a:ext uri="{FF2B5EF4-FFF2-40B4-BE49-F238E27FC236}">
                <a16:creationId xmlns:a16="http://schemas.microsoft.com/office/drawing/2014/main" id="{46EC1E9B-4170-44D5-B3EE-31C38A2E82D9}"/>
              </a:ext>
            </a:extLst>
          </p:cNvPr>
          <p:cNvSpPr>
            <a:spLocks noGrp="1"/>
          </p:cNvSpPr>
          <p:nvPr>
            <p:ph type="title"/>
          </p:nvPr>
        </p:nvSpPr>
        <p:spPr/>
        <p:txBody>
          <a:bodyPr>
            <a:noAutofit/>
          </a:bodyPr>
          <a:lstStyle/>
          <a:p>
            <a:r>
              <a:rPr lang="en-US" sz="6000" dirty="0"/>
              <a:t> 4-The </a:t>
            </a:r>
            <a:r>
              <a:rPr lang="en-US" sz="6000" u="sng" dirty="0">
                <a:solidFill>
                  <a:srgbClr val="FFFF00"/>
                </a:solidFill>
                <a:effectLst>
                  <a:glow rad="127000">
                    <a:schemeClr val="tx1"/>
                  </a:glow>
                </a:effectLst>
              </a:rPr>
              <a:t>Timin</a:t>
            </a:r>
            <a:r>
              <a:rPr lang="en-US" sz="6000" dirty="0">
                <a:solidFill>
                  <a:srgbClr val="FFFF00"/>
                </a:solidFill>
                <a:effectLst>
                  <a:glow rad="127000">
                    <a:schemeClr val="tx1"/>
                  </a:glow>
                </a:effectLst>
              </a:rPr>
              <a:t>g</a:t>
            </a:r>
            <a:r>
              <a:rPr lang="en-US" sz="6000" dirty="0"/>
              <a:t>: After </a:t>
            </a:r>
            <a:r>
              <a:rPr lang="en-US" dirty="0"/>
              <a:t>he was </a:t>
            </a:r>
            <a:r>
              <a:rPr lang="en-US" sz="6000" dirty="0"/>
              <a:t>glorified </a:t>
            </a:r>
          </a:p>
        </p:txBody>
      </p:sp>
      <p:sp>
        <p:nvSpPr>
          <p:cNvPr id="4" name="Content Placeholder 6">
            <a:extLst>
              <a:ext uri="{FF2B5EF4-FFF2-40B4-BE49-F238E27FC236}">
                <a16:creationId xmlns:a16="http://schemas.microsoft.com/office/drawing/2014/main" id="{671073DE-38AA-4112-99C6-53FC3F685C60}"/>
              </a:ext>
            </a:extLst>
          </p:cNvPr>
          <p:cNvSpPr txBox="1">
            <a:spLocks/>
          </p:cNvSpPr>
          <p:nvPr/>
        </p:nvSpPr>
        <p:spPr>
          <a:xfrm>
            <a:off x="109330" y="5847347"/>
            <a:ext cx="12122398" cy="7146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4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4400" b="1"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4400" b="1"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4400" b="1"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4400"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400" b="1" i="0" u="none" strike="noStrike" baseline="0" dirty="0">
                <a:solidFill>
                  <a:schemeClr val="bg1"/>
                </a:solidFill>
                <a:effectLst>
                  <a:glow rad="127000">
                    <a:srgbClr val="273C18"/>
                  </a:glow>
                </a:effectLst>
              </a:rPr>
              <a:t>Only </a:t>
            </a:r>
            <a:r>
              <a:rPr lang="en-US" sz="4400" b="1" i="0" u="none" strike="noStrike" baseline="0" dirty="0">
                <a:solidFill>
                  <a:srgbClr val="FFFF00"/>
                </a:solidFill>
                <a:effectLst>
                  <a:glow rad="127000">
                    <a:srgbClr val="273C18"/>
                  </a:glow>
                </a:effectLst>
              </a:rPr>
              <a:t>after </a:t>
            </a:r>
            <a:r>
              <a:rPr lang="en-US" sz="4400" b="1" i="0" u="none" strike="noStrike" baseline="0" dirty="0">
                <a:solidFill>
                  <a:schemeClr val="bg1"/>
                </a:solidFill>
                <a:effectLst>
                  <a:glow rad="127000">
                    <a:srgbClr val="273C18"/>
                  </a:glow>
                </a:effectLst>
              </a:rPr>
              <a:t>Jesus was </a:t>
            </a:r>
            <a:r>
              <a:rPr lang="en-US" sz="4400" b="1" i="0" u="none" strike="noStrike" baseline="0" dirty="0">
                <a:solidFill>
                  <a:srgbClr val="FFFF00"/>
                </a:solidFill>
                <a:effectLst>
                  <a:glow rad="127000">
                    <a:srgbClr val="273C18"/>
                  </a:glow>
                </a:effectLst>
              </a:rPr>
              <a:t>glorified</a:t>
            </a:r>
            <a:r>
              <a:rPr lang="en-US" sz="4400" b="1" i="0" u="none" strike="noStrike" baseline="0" dirty="0">
                <a:effectLst>
                  <a:glow rad="127000">
                    <a:srgbClr val="273C18"/>
                  </a:glow>
                </a:effectLst>
              </a:rPr>
              <a:t> </a:t>
            </a:r>
            <a:r>
              <a:rPr lang="en-US" sz="4400" b="1" i="0" u="none" strike="noStrike" baseline="0" dirty="0">
                <a:solidFill>
                  <a:schemeClr val="bg1">
                    <a:alpha val="0"/>
                  </a:schemeClr>
                </a:solidFill>
                <a:effectLst>
                  <a:glow rad="127000">
                    <a:srgbClr val="273C18"/>
                  </a:glow>
                </a:effectLst>
              </a:rPr>
              <a:t>did they realize …</a:t>
            </a:r>
            <a:endParaRPr lang="en-US" dirty="0">
              <a:solidFill>
                <a:schemeClr val="bg1">
                  <a:alpha val="0"/>
                </a:schemeClr>
              </a:solidFill>
            </a:endParaRPr>
          </a:p>
        </p:txBody>
      </p:sp>
    </p:spTree>
    <p:extLst>
      <p:ext uri="{BB962C8B-B14F-4D97-AF65-F5344CB8AC3E}">
        <p14:creationId xmlns:p14="http://schemas.microsoft.com/office/powerpoint/2010/main" val="38021433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732BE7B-559C-4895-AAAD-577FBC6A6E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33123">
            <a:off x="2531065" y="204441"/>
            <a:ext cx="6561973" cy="6561973"/>
          </a:xfrm>
          <a:prstGeom prst="rect">
            <a:avLst/>
          </a:prstGeom>
        </p:spPr>
      </p:pic>
      <p:pic>
        <p:nvPicPr>
          <p:cNvPr id="13" name="Picture 12" descr="Text, letter&#10;&#10;Description automatically generated">
            <a:extLst>
              <a:ext uri="{FF2B5EF4-FFF2-40B4-BE49-F238E27FC236}">
                <a16:creationId xmlns:a16="http://schemas.microsoft.com/office/drawing/2014/main" id="{204CE98D-43EE-45A6-9178-38EFC4A6D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66153">
            <a:off x="2609120" y="282496"/>
            <a:ext cx="6405865" cy="6405865"/>
          </a:xfrm>
          <a:prstGeom prst="rect">
            <a:avLst/>
          </a:prstGeom>
        </p:spPr>
      </p:pic>
      <p:sp>
        <p:nvSpPr>
          <p:cNvPr id="2" name="Title 1">
            <a:extLst>
              <a:ext uri="{FF2B5EF4-FFF2-40B4-BE49-F238E27FC236}">
                <a16:creationId xmlns:a16="http://schemas.microsoft.com/office/drawing/2014/main" id="{46EC1E9B-4170-44D5-B3EE-31C38A2E82D9}"/>
              </a:ext>
            </a:extLst>
          </p:cNvPr>
          <p:cNvSpPr>
            <a:spLocks noGrp="1"/>
          </p:cNvSpPr>
          <p:nvPr>
            <p:ph type="title"/>
          </p:nvPr>
        </p:nvSpPr>
        <p:spPr/>
        <p:txBody>
          <a:bodyPr>
            <a:noAutofit/>
          </a:bodyPr>
          <a:lstStyle/>
          <a:p>
            <a:r>
              <a:rPr lang="en-US" sz="6000" dirty="0"/>
              <a:t> 5-The </a:t>
            </a:r>
            <a:r>
              <a:rPr lang="en-US" sz="6000" u="sng" dirty="0">
                <a:solidFill>
                  <a:srgbClr val="FFFF00"/>
                </a:solidFill>
                <a:effectLst>
                  <a:glow rad="127000">
                    <a:schemeClr val="tx1"/>
                  </a:glow>
                </a:effectLst>
              </a:rPr>
              <a:t>Hindsi</a:t>
            </a:r>
            <a:r>
              <a:rPr lang="en-US" sz="6000" dirty="0">
                <a:solidFill>
                  <a:srgbClr val="FFFF00"/>
                </a:solidFill>
                <a:effectLst>
                  <a:glow rad="127000">
                    <a:schemeClr val="tx1"/>
                  </a:glow>
                </a:effectLst>
              </a:rPr>
              <a:t>g</a:t>
            </a:r>
            <a:r>
              <a:rPr lang="en-US" sz="6000" u="sng" dirty="0">
                <a:solidFill>
                  <a:srgbClr val="FFFF00"/>
                </a:solidFill>
                <a:effectLst>
                  <a:glow rad="127000">
                    <a:schemeClr val="tx1"/>
                  </a:glow>
                </a:effectLst>
              </a:rPr>
              <a:t>ht</a:t>
            </a:r>
            <a:r>
              <a:rPr lang="en-US" sz="6000" dirty="0"/>
              <a:t>: they remembered</a:t>
            </a:r>
          </a:p>
        </p:txBody>
      </p:sp>
      <p:sp>
        <p:nvSpPr>
          <p:cNvPr id="4" name="Content Placeholder 6">
            <a:extLst>
              <a:ext uri="{FF2B5EF4-FFF2-40B4-BE49-F238E27FC236}">
                <a16:creationId xmlns:a16="http://schemas.microsoft.com/office/drawing/2014/main" id="{A51805FC-8642-4D85-B952-2C8558FCE11A}"/>
              </a:ext>
            </a:extLst>
          </p:cNvPr>
          <p:cNvSpPr txBox="1">
            <a:spLocks/>
          </p:cNvSpPr>
          <p:nvPr/>
        </p:nvSpPr>
        <p:spPr>
          <a:xfrm>
            <a:off x="109330" y="5847347"/>
            <a:ext cx="12122398" cy="7146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4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4400" b="1"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4400" b="1"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4400" b="1"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4400"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400" b="1" i="0" u="none" strike="noStrike" baseline="0" dirty="0">
                <a:solidFill>
                  <a:schemeClr val="bg1"/>
                </a:solidFill>
                <a:effectLst>
                  <a:glow rad="127000">
                    <a:srgbClr val="273C18"/>
                  </a:glow>
                </a:effectLst>
              </a:rPr>
              <a:t>Only after Jesus was glorified </a:t>
            </a:r>
            <a:r>
              <a:rPr lang="en-US" sz="4400" b="1" i="0" u="none" strike="noStrike" baseline="0" dirty="0">
                <a:solidFill>
                  <a:srgbClr val="FFFF00"/>
                </a:solidFill>
                <a:effectLst>
                  <a:glow rad="127000">
                    <a:srgbClr val="273C18"/>
                  </a:glow>
                </a:effectLst>
              </a:rPr>
              <a:t>did they realize </a:t>
            </a:r>
            <a:r>
              <a:rPr lang="en-US" sz="4400" b="1" i="0" u="none" strike="noStrike" baseline="0" dirty="0">
                <a:solidFill>
                  <a:schemeClr val="bg1"/>
                </a:solidFill>
                <a:effectLst>
                  <a:glow rad="127000">
                    <a:srgbClr val="273C18"/>
                  </a:glow>
                </a:effectLst>
              </a:rPr>
              <a:t>…</a:t>
            </a:r>
            <a:endParaRPr lang="en-US" dirty="0"/>
          </a:p>
        </p:txBody>
      </p:sp>
    </p:spTree>
    <p:extLst>
      <p:ext uri="{BB962C8B-B14F-4D97-AF65-F5344CB8AC3E}">
        <p14:creationId xmlns:p14="http://schemas.microsoft.com/office/powerpoint/2010/main" val="358946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indoor&#10;&#10;Description automatically generated">
            <a:extLst>
              <a:ext uri="{FF2B5EF4-FFF2-40B4-BE49-F238E27FC236}">
                <a16:creationId xmlns:a16="http://schemas.microsoft.com/office/drawing/2014/main" id="{C1AEAA02-ACF3-4884-B13F-47E121845DE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3139" y="-194720"/>
            <a:ext cx="10720136" cy="8040104"/>
          </a:xfrm>
        </p:spPr>
      </p:pic>
      <p:sp>
        <p:nvSpPr>
          <p:cNvPr id="2" name="Title 1">
            <a:extLst>
              <a:ext uri="{FF2B5EF4-FFF2-40B4-BE49-F238E27FC236}">
                <a16:creationId xmlns:a16="http://schemas.microsoft.com/office/drawing/2014/main" id="{46EC1E9B-4170-44D5-B3EE-31C38A2E82D9}"/>
              </a:ext>
            </a:extLst>
          </p:cNvPr>
          <p:cNvSpPr>
            <a:spLocks noGrp="1"/>
          </p:cNvSpPr>
          <p:nvPr>
            <p:ph type="title"/>
          </p:nvPr>
        </p:nvSpPr>
        <p:spPr/>
        <p:txBody>
          <a:bodyPr>
            <a:noAutofit/>
          </a:bodyPr>
          <a:lstStyle/>
          <a:p>
            <a:r>
              <a:rPr lang="en-US" sz="6000" dirty="0"/>
              <a:t> 6-The </a:t>
            </a:r>
            <a:r>
              <a:rPr lang="en-US" sz="6000" u="sng" dirty="0">
                <a:solidFill>
                  <a:srgbClr val="FFFF00"/>
                </a:solidFill>
                <a:effectLst>
                  <a:glow rad="127000">
                    <a:schemeClr val="tx1"/>
                  </a:glow>
                </a:effectLst>
              </a:rPr>
              <a:t>Scri</a:t>
            </a:r>
            <a:r>
              <a:rPr lang="en-US" sz="6000" dirty="0">
                <a:solidFill>
                  <a:srgbClr val="FFFF00"/>
                </a:solidFill>
                <a:effectLst>
                  <a:glow rad="127000">
                    <a:schemeClr val="tx1"/>
                  </a:glow>
                </a:effectLst>
              </a:rPr>
              <a:t>p</a:t>
            </a:r>
            <a:r>
              <a:rPr lang="en-US" sz="6000" u="sng" dirty="0">
                <a:solidFill>
                  <a:srgbClr val="FFFF00"/>
                </a:solidFill>
                <a:effectLst>
                  <a:glow rad="127000">
                    <a:schemeClr val="tx1"/>
                  </a:glow>
                </a:effectLst>
              </a:rPr>
              <a:t>ture</a:t>
            </a:r>
            <a:r>
              <a:rPr lang="en-US" sz="6000" dirty="0"/>
              <a:t>: had been written</a:t>
            </a:r>
          </a:p>
        </p:txBody>
      </p:sp>
      <p:sp>
        <p:nvSpPr>
          <p:cNvPr id="6" name="Content Placeholder 6">
            <a:extLst>
              <a:ext uri="{FF2B5EF4-FFF2-40B4-BE49-F238E27FC236}">
                <a16:creationId xmlns:a16="http://schemas.microsoft.com/office/drawing/2014/main" id="{A9967CAB-7DDE-4EBD-A887-BED2E3DA3E59}"/>
              </a:ext>
            </a:extLst>
          </p:cNvPr>
          <p:cNvSpPr txBox="1">
            <a:spLocks/>
          </p:cNvSpPr>
          <p:nvPr/>
        </p:nvSpPr>
        <p:spPr>
          <a:xfrm>
            <a:off x="109330" y="5847347"/>
            <a:ext cx="12122398" cy="7146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4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4400" b="1"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4400" b="1"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4400" b="1"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4400"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i="0" u="none" strike="noStrike" baseline="0" dirty="0">
                <a:solidFill>
                  <a:schemeClr val="bg1"/>
                </a:solidFill>
                <a:effectLst>
                  <a:glow rad="127000">
                    <a:srgbClr val="273C18"/>
                  </a:glow>
                </a:effectLst>
              </a:rPr>
              <a:t>that these things </a:t>
            </a:r>
            <a:r>
              <a:rPr lang="en-US" b="1" i="0" u="none" strike="noStrike" baseline="0" dirty="0">
                <a:solidFill>
                  <a:srgbClr val="FFFF00"/>
                </a:solidFill>
                <a:effectLst>
                  <a:glow rad="127000">
                    <a:srgbClr val="273C18"/>
                  </a:glow>
                </a:effectLst>
              </a:rPr>
              <a:t>had been written </a:t>
            </a:r>
            <a:r>
              <a:rPr lang="en-US" b="1" i="0" u="none" strike="noStrike" baseline="0" dirty="0">
                <a:solidFill>
                  <a:schemeClr val="bg1"/>
                </a:solidFill>
                <a:effectLst>
                  <a:glow rad="127000">
                    <a:srgbClr val="273C18"/>
                  </a:glow>
                </a:effectLst>
              </a:rPr>
              <a:t>about him</a:t>
            </a:r>
            <a:endParaRPr lang="en-US" dirty="0"/>
          </a:p>
        </p:txBody>
      </p:sp>
    </p:spTree>
    <p:extLst>
      <p:ext uri="{BB962C8B-B14F-4D97-AF65-F5344CB8AC3E}">
        <p14:creationId xmlns:p14="http://schemas.microsoft.com/office/powerpoint/2010/main" val="308627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picture containing person&#10;&#10;Description automatically generated">
            <a:extLst>
              <a:ext uri="{FF2B5EF4-FFF2-40B4-BE49-F238E27FC236}">
                <a16:creationId xmlns:a16="http://schemas.microsoft.com/office/drawing/2014/main" id="{D06A5EB1-D194-47A2-87B9-A54514D621D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3709" y="477381"/>
            <a:ext cx="11343322" cy="6380619"/>
          </a:xfrm>
        </p:spPr>
      </p:pic>
      <p:sp>
        <p:nvSpPr>
          <p:cNvPr id="2" name="Title 1">
            <a:extLst>
              <a:ext uri="{FF2B5EF4-FFF2-40B4-BE49-F238E27FC236}">
                <a16:creationId xmlns:a16="http://schemas.microsoft.com/office/drawing/2014/main" id="{46EC1E9B-4170-44D5-B3EE-31C38A2E82D9}"/>
              </a:ext>
            </a:extLst>
          </p:cNvPr>
          <p:cNvSpPr>
            <a:spLocks noGrp="1"/>
          </p:cNvSpPr>
          <p:nvPr>
            <p:ph type="title"/>
          </p:nvPr>
        </p:nvSpPr>
        <p:spPr>
          <a:effectLst>
            <a:glow rad="127000">
              <a:schemeClr val="tx1"/>
            </a:glow>
          </a:effectLst>
        </p:spPr>
        <p:txBody>
          <a:bodyPr>
            <a:noAutofit/>
          </a:bodyPr>
          <a:lstStyle/>
          <a:p>
            <a:r>
              <a:rPr lang="en-US" sz="6000" dirty="0"/>
              <a:t> 7-The </a:t>
            </a:r>
            <a:r>
              <a:rPr lang="en-US" sz="6000" u="sng" dirty="0">
                <a:solidFill>
                  <a:srgbClr val="FFFF00"/>
                </a:solidFill>
                <a:effectLst>
                  <a:glow rad="127000">
                    <a:schemeClr val="tx1"/>
                  </a:glow>
                </a:effectLst>
              </a:rPr>
              <a:t>Fulfillment</a:t>
            </a:r>
            <a:r>
              <a:rPr lang="en-US" sz="6000" dirty="0"/>
              <a:t>: had been done</a:t>
            </a:r>
          </a:p>
        </p:txBody>
      </p:sp>
      <p:sp>
        <p:nvSpPr>
          <p:cNvPr id="4" name="Content Placeholder 6">
            <a:extLst>
              <a:ext uri="{FF2B5EF4-FFF2-40B4-BE49-F238E27FC236}">
                <a16:creationId xmlns:a16="http://schemas.microsoft.com/office/drawing/2014/main" id="{BAE0BDCD-8FBD-43EE-AB6F-2035B6D12DB3}"/>
              </a:ext>
            </a:extLst>
          </p:cNvPr>
          <p:cNvSpPr txBox="1">
            <a:spLocks/>
          </p:cNvSpPr>
          <p:nvPr/>
        </p:nvSpPr>
        <p:spPr>
          <a:xfrm>
            <a:off x="109330" y="5847347"/>
            <a:ext cx="12122398" cy="7146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4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4400" b="1"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4400" b="1"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4400" b="1"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4400"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dirty="0"/>
          </a:p>
        </p:txBody>
      </p:sp>
      <p:sp>
        <p:nvSpPr>
          <p:cNvPr id="5" name="Content Placeholder 6">
            <a:extLst>
              <a:ext uri="{FF2B5EF4-FFF2-40B4-BE49-F238E27FC236}">
                <a16:creationId xmlns:a16="http://schemas.microsoft.com/office/drawing/2014/main" id="{629E8B8E-050C-4875-AA36-A312C04C39E0}"/>
              </a:ext>
            </a:extLst>
          </p:cNvPr>
          <p:cNvSpPr txBox="1">
            <a:spLocks/>
          </p:cNvSpPr>
          <p:nvPr/>
        </p:nvSpPr>
        <p:spPr>
          <a:xfrm>
            <a:off x="0" y="5999747"/>
            <a:ext cx="12162126" cy="7146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4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4400" b="1"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4400" b="1"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4400" b="1"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4400"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400" b="1" i="0" u="none" strike="noStrike" baseline="0" dirty="0">
                <a:solidFill>
                  <a:schemeClr val="bg1"/>
                </a:solidFill>
                <a:effectLst>
                  <a:glow rad="127000">
                    <a:srgbClr val="273C18"/>
                  </a:glow>
                </a:effectLst>
              </a:rPr>
              <a:t>and that they </a:t>
            </a:r>
            <a:r>
              <a:rPr lang="en-US" sz="4400" b="1" i="0" u="none" strike="noStrike" baseline="0" dirty="0">
                <a:solidFill>
                  <a:srgbClr val="FFFF00"/>
                </a:solidFill>
                <a:effectLst>
                  <a:glow rad="127000">
                    <a:srgbClr val="273C18"/>
                  </a:glow>
                </a:effectLst>
              </a:rPr>
              <a:t>had done </a:t>
            </a:r>
            <a:r>
              <a:rPr lang="en-US" sz="4400" b="1" i="0" u="none" strike="noStrike" baseline="0" dirty="0">
                <a:solidFill>
                  <a:schemeClr val="bg1"/>
                </a:solidFill>
                <a:effectLst>
                  <a:glow rad="127000">
                    <a:srgbClr val="273C18"/>
                  </a:glow>
                </a:effectLst>
              </a:rPr>
              <a:t>these things to him.</a:t>
            </a:r>
            <a:endParaRPr lang="en-US" dirty="0"/>
          </a:p>
        </p:txBody>
      </p:sp>
    </p:spTree>
    <p:extLst>
      <p:ext uri="{BB962C8B-B14F-4D97-AF65-F5344CB8AC3E}">
        <p14:creationId xmlns:p14="http://schemas.microsoft.com/office/powerpoint/2010/main" val="120461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C1E9B-4170-44D5-B3EE-31C38A2E82D9}"/>
              </a:ext>
            </a:extLst>
          </p:cNvPr>
          <p:cNvSpPr>
            <a:spLocks noGrp="1"/>
          </p:cNvSpPr>
          <p:nvPr>
            <p:ph type="title"/>
          </p:nvPr>
        </p:nvSpPr>
        <p:spPr/>
        <p:txBody>
          <a:bodyPr>
            <a:noAutofit/>
          </a:bodyPr>
          <a:lstStyle/>
          <a:p>
            <a:r>
              <a:rPr lang="en-US" sz="6000" dirty="0"/>
              <a:t> 8-The Application: written for YOU!</a:t>
            </a:r>
          </a:p>
        </p:txBody>
      </p:sp>
      <p:pic>
        <p:nvPicPr>
          <p:cNvPr id="5" name="Content Placeholder 4" descr="A picture containing hand&#10;&#10;Description automatically generated">
            <a:extLst>
              <a:ext uri="{FF2B5EF4-FFF2-40B4-BE49-F238E27FC236}">
                <a16:creationId xmlns:a16="http://schemas.microsoft.com/office/drawing/2014/main" id="{53DDD42F-1010-4C35-9649-A27049A012E4}"/>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brightnessContrast bright="26000" contrast="19000"/>
                    </a14:imgEffect>
                  </a14:imgLayer>
                </a14:imgProps>
              </a:ext>
              <a:ext uri="{28A0092B-C50C-407E-A947-70E740481C1C}">
                <a14:useLocalDpi xmlns:a14="http://schemas.microsoft.com/office/drawing/2010/main" val="0"/>
              </a:ext>
            </a:extLst>
          </a:blip>
          <a:stretch>
            <a:fillRect/>
          </a:stretch>
        </p:blipFill>
        <p:spPr>
          <a:xfrm>
            <a:off x="3154134" y="1059690"/>
            <a:ext cx="5426454" cy="5315710"/>
          </a:xfrm>
        </p:spPr>
      </p:pic>
    </p:spTree>
    <p:extLst>
      <p:ext uri="{BB962C8B-B14F-4D97-AF65-F5344CB8AC3E}">
        <p14:creationId xmlns:p14="http://schemas.microsoft.com/office/powerpoint/2010/main" val="41799415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42043-7123-4D69-8A5A-779A432672ED}"/>
              </a:ext>
            </a:extLst>
          </p:cNvPr>
          <p:cNvSpPr>
            <a:spLocks noGrp="1"/>
          </p:cNvSpPr>
          <p:nvPr>
            <p:ph type="title"/>
          </p:nvPr>
        </p:nvSpPr>
        <p:spPr>
          <a:xfrm>
            <a:off x="109330" y="18255"/>
            <a:ext cx="12052796" cy="6839745"/>
          </a:xfrm>
        </p:spPr>
        <p:txBody>
          <a:bodyPr>
            <a:normAutofit/>
          </a:bodyPr>
          <a:lstStyle/>
          <a:p>
            <a:pPr algn="ctr"/>
            <a:r>
              <a:rPr lang="en-US" sz="8000" dirty="0"/>
              <a:t>LET’S PRAY!</a:t>
            </a:r>
          </a:p>
        </p:txBody>
      </p:sp>
    </p:spTree>
    <p:extLst>
      <p:ext uri="{BB962C8B-B14F-4D97-AF65-F5344CB8AC3E}">
        <p14:creationId xmlns:p14="http://schemas.microsoft.com/office/powerpoint/2010/main" val="20373238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4E2B815-A3A4-488E-8BF9-304578D747A5}"/>
              </a:ext>
            </a:extLst>
          </p:cNvPr>
          <p:cNvSpPr txBox="1"/>
          <p:nvPr/>
        </p:nvSpPr>
        <p:spPr>
          <a:xfrm>
            <a:off x="39728" y="1025289"/>
            <a:ext cx="12152272" cy="4370427"/>
          </a:xfrm>
          <a:prstGeom prst="rect">
            <a:avLst/>
          </a:prstGeom>
          <a:noFill/>
        </p:spPr>
        <p:txBody>
          <a:bodyPr wrap="square" rtlCol="0">
            <a:spAutoFit/>
          </a:bodyPr>
          <a:lstStyle/>
          <a:p>
            <a:pPr algn="ctr"/>
            <a:r>
              <a:rPr lang="en-US" sz="8000" b="1" dirty="0">
                <a:solidFill>
                  <a:schemeClr val="bg1"/>
                </a:solidFill>
                <a:effectLst>
                  <a:glow rad="127000">
                    <a:srgbClr val="273C18"/>
                  </a:glow>
                </a:effectLst>
                <a:latin typeface="+mn-lt"/>
              </a:rPr>
              <a:t>I’m NOT Exactly Sure </a:t>
            </a:r>
            <a:br>
              <a:rPr lang="en-US" sz="6600" b="1" dirty="0">
                <a:solidFill>
                  <a:schemeClr val="bg1"/>
                </a:solidFill>
                <a:effectLst>
                  <a:glow rad="127000">
                    <a:srgbClr val="273C18"/>
                  </a:glow>
                </a:effectLst>
                <a:latin typeface="+mn-lt"/>
              </a:rPr>
            </a:br>
            <a:r>
              <a:rPr lang="en-US" sz="6600" b="1" dirty="0">
                <a:solidFill>
                  <a:schemeClr val="bg1"/>
                </a:solidFill>
                <a:effectLst>
                  <a:glow rad="127000">
                    <a:srgbClr val="273C18"/>
                  </a:glow>
                </a:effectLst>
                <a:latin typeface="+mn-lt"/>
              </a:rPr>
              <a:t>What’s Happening Here!</a:t>
            </a:r>
          </a:p>
          <a:p>
            <a:pPr algn="ctr"/>
            <a:endParaRPr lang="en-US" sz="6600" b="1" dirty="0">
              <a:solidFill>
                <a:schemeClr val="bg1"/>
              </a:solidFill>
              <a:effectLst>
                <a:glow rad="127000">
                  <a:srgbClr val="273C18"/>
                </a:glow>
              </a:effectLst>
            </a:endParaRPr>
          </a:p>
          <a:p>
            <a:pPr algn="ctr"/>
            <a:r>
              <a:rPr lang="en-US" sz="6600" b="1" dirty="0">
                <a:solidFill>
                  <a:schemeClr val="bg1"/>
                </a:solidFill>
                <a:effectLst>
                  <a:glow rad="127000">
                    <a:srgbClr val="273C18"/>
                  </a:glow>
                </a:effectLst>
              </a:rPr>
              <a:t>John 12:16</a:t>
            </a:r>
            <a:endParaRPr lang="en-US" sz="6600" dirty="0">
              <a:effectLst>
                <a:glow rad="127000">
                  <a:srgbClr val="273C18"/>
                </a:glow>
              </a:effectLst>
            </a:endParaRPr>
          </a:p>
        </p:txBody>
      </p:sp>
    </p:spTree>
    <p:extLst>
      <p:ext uri="{BB962C8B-B14F-4D97-AF65-F5344CB8AC3E}">
        <p14:creationId xmlns:p14="http://schemas.microsoft.com/office/powerpoint/2010/main" val="118566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irthday cake with candles&#10;&#10;Description automatically generated with medium confidence">
            <a:extLst>
              <a:ext uri="{FF2B5EF4-FFF2-40B4-BE49-F238E27FC236}">
                <a16:creationId xmlns:a16="http://schemas.microsoft.com/office/drawing/2014/main" id="{D5977110-779D-4B22-B5C7-01C3E2F8E1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28" y="2607653"/>
            <a:ext cx="12192000" cy="4506210"/>
          </a:xfrm>
          <a:prstGeom prst="rect">
            <a:avLst/>
          </a:prstGeom>
        </p:spPr>
      </p:pic>
      <p:sp>
        <p:nvSpPr>
          <p:cNvPr id="7" name="TextBox 6">
            <a:extLst>
              <a:ext uri="{FF2B5EF4-FFF2-40B4-BE49-F238E27FC236}">
                <a16:creationId xmlns:a16="http://schemas.microsoft.com/office/drawing/2014/main" id="{34E2B815-A3A4-488E-8BF9-304578D747A5}"/>
              </a:ext>
            </a:extLst>
          </p:cNvPr>
          <p:cNvSpPr txBox="1"/>
          <p:nvPr/>
        </p:nvSpPr>
        <p:spPr>
          <a:xfrm>
            <a:off x="39728" y="442194"/>
            <a:ext cx="12152272" cy="2339102"/>
          </a:xfrm>
          <a:prstGeom prst="rect">
            <a:avLst/>
          </a:prstGeom>
          <a:noFill/>
        </p:spPr>
        <p:txBody>
          <a:bodyPr wrap="square" rtlCol="0">
            <a:spAutoFit/>
          </a:bodyPr>
          <a:lstStyle/>
          <a:p>
            <a:pPr algn="ctr"/>
            <a:r>
              <a:rPr lang="en-US" sz="8000" b="1" dirty="0">
                <a:solidFill>
                  <a:schemeClr val="bg1"/>
                </a:solidFill>
                <a:effectLst>
                  <a:glow rad="127000">
                    <a:srgbClr val="273C18"/>
                  </a:glow>
                </a:effectLst>
                <a:latin typeface="+mn-lt"/>
              </a:rPr>
              <a:t>I’m NOT Exactly Sure </a:t>
            </a:r>
            <a:br>
              <a:rPr lang="en-US" sz="6600" b="1" dirty="0">
                <a:solidFill>
                  <a:schemeClr val="bg1"/>
                </a:solidFill>
                <a:effectLst>
                  <a:glow rad="127000">
                    <a:srgbClr val="273C18"/>
                  </a:glow>
                </a:effectLst>
                <a:latin typeface="+mn-lt"/>
              </a:rPr>
            </a:br>
            <a:r>
              <a:rPr lang="en-US" sz="6600" b="1" dirty="0">
                <a:solidFill>
                  <a:schemeClr val="bg1"/>
                </a:solidFill>
                <a:effectLst>
                  <a:glow rad="127000">
                    <a:srgbClr val="273C18"/>
                  </a:glow>
                </a:effectLst>
                <a:latin typeface="+mn-lt"/>
              </a:rPr>
              <a:t>What’s Happening Here!</a:t>
            </a:r>
            <a:endParaRPr lang="en-US" sz="6600" dirty="0">
              <a:effectLst>
                <a:glow rad="127000">
                  <a:srgbClr val="273C18"/>
                </a:glow>
              </a:effectLst>
            </a:endParaRPr>
          </a:p>
        </p:txBody>
      </p:sp>
    </p:spTree>
    <p:extLst>
      <p:ext uri="{BB962C8B-B14F-4D97-AF65-F5344CB8AC3E}">
        <p14:creationId xmlns:p14="http://schemas.microsoft.com/office/powerpoint/2010/main" val="3306908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lying on a bed&#10;&#10;Description automatically generated">
            <a:extLst>
              <a:ext uri="{FF2B5EF4-FFF2-40B4-BE49-F238E27FC236}">
                <a16:creationId xmlns:a16="http://schemas.microsoft.com/office/drawing/2014/main" id="{8B445166-589F-4CE7-94BD-25441231FA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28" y="1816281"/>
            <a:ext cx="12192000" cy="8122920"/>
          </a:xfrm>
          <a:prstGeom prst="rect">
            <a:avLst/>
          </a:prstGeom>
        </p:spPr>
      </p:pic>
      <p:sp>
        <p:nvSpPr>
          <p:cNvPr id="7" name="TextBox 6">
            <a:extLst>
              <a:ext uri="{FF2B5EF4-FFF2-40B4-BE49-F238E27FC236}">
                <a16:creationId xmlns:a16="http://schemas.microsoft.com/office/drawing/2014/main" id="{34E2B815-A3A4-488E-8BF9-304578D747A5}"/>
              </a:ext>
            </a:extLst>
          </p:cNvPr>
          <p:cNvSpPr txBox="1"/>
          <p:nvPr/>
        </p:nvSpPr>
        <p:spPr>
          <a:xfrm>
            <a:off x="39728" y="442194"/>
            <a:ext cx="12152272" cy="2339102"/>
          </a:xfrm>
          <a:prstGeom prst="rect">
            <a:avLst/>
          </a:prstGeom>
          <a:noFill/>
        </p:spPr>
        <p:txBody>
          <a:bodyPr wrap="square" rtlCol="0">
            <a:spAutoFit/>
          </a:bodyPr>
          <a:lstStyle/>
          <a:p>
            <a:pPr algn="ctr"/>
            <a:r>
              <a:rPr lang="en-US" sz="8000" b="1" dirty="0">
                <a:solidFill>
                  <a:schemeClr val="bg1"/>
                </a:solidFill>
                <a:effectLst>
                  <a:glow rad="127000">
                    <a:srgbClr val="273C18"/>
                  </a:glow>
                </a:effectLst>
                <a:latin typeface="+mn-lt"/>
              </a:rPr>
              <a:t>I’m NOT Exactly Sure </a:t>
            </a:r>
            <a:br>
              <a:rPr lang="en-US" sz="6600" b="1" dirty="0">
                <a:solidFill>
                  <a:schemeClr val="bg1"/>
                </a:solidFill>
                <a:effectLst>
                  <a:glow rad="127000">
                    <a:srgbClr val="273C18"/>
                  </a:glow>
                </a:effectLst>
                <a:latin typeface="+mn-lt"/>
              </a:rPr>
            </a:br>
            <a:r>
              <a:rPr lang="en-US" sz="6600" b="1" dirty="0">
                <a:solidFill>
                  <a:schemeClr val="bg1"/>
                </a:solidFill>
                <a:effectLst>
                  <a:glow rad="127000">
                    <a:srgbClr val="273C18"/>
                  </a:glow>
                </a:effectLst>
                <a:latin typeface="+mn-lt"/>
              </a:rPr>
              <a:t>What’s Happening Here!</a:t>
            </a:r>
            <a:endParaRPr lang="en-US" sz="6600" dirty="0">
              <a:effectLst>
                <a:glow rad="127000">
                  <a:srgbClr val="273C18"/>
                </a:glow>
              </a:effectLst>
            </a:endParaRPr>
          </a:p>
        </p:txBody>
      </p:sp>
    </p:spTree>
    <p:extLst>
      <p:ext uri="{BB962C8B-B14F-4D97-AF65-F5344CB8AC3E}">
        <p14:creationId xmlns:p14="http://schemas.microsoft.com/office/powerpoint/2010/main" val="3851109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4E2B815-A3A4-488E-8BF9-304578D747A5}"/>
              </a:ext>
            </a:extLst>
          </p:cNvPr>
          <p:cNvSpPr txBox="1"/>
          <p:nvPr/>
        </p:nvSpPr>
        <p:spPr>
          <a:xfrm>
            <a:off x="39728" y="442194"/>
            <a:ext cx="12152272" cy="2339102"/>
          </a:xfrm>
          <a:prstGeom prst="rect">
            <a:avLst/>
          </a:prstGeom>
          <a:noFill/>
        </p:spPr>
        <p:txBody>
          <a:bodyPr wrap="square" rtlCol="0">
            <a:spAutoFit/>
          </a:bodyPr>
          <a:lstStyle/>
          <a:p>
            <a:pPr algn="ctr"/>
            <a:r>
              <a:rPr lang="en-US" sz="8000" b="1" dirty="0">
                <a:solidFill>
                  <a:schemeClr val="bg1"/>
                </a:solidFill>
                <a:effectLst>
                  <a:glow rad="127000">
                    <a:srgbClr val="273C18"/>
                  </a:glow>
                </a:effectLst>
                <a:latin typeface="+mn-lt"/>
              </a:rPr>
              <a:t>I’m NOT Exactly Sure </a:t>
            </a:r>
            <a:br>
              <a:rPr lang="en-US" sz="6600" b="1" dirty="0">
                <a:solidFill>
                  <a:schemeClr val="bg1"/>
                </a:solidFill>
                <a:effectLst>
                  <a:glow rad="127000">
                    <a:srgbClr val="273C18"/>
                  </a:glow>
                </a:effectLst>
                <a:latin typeface="+mn-lt"/>
              </a:rPr>
            </a:br>
            <a:r>
              <a:rPr lang="en-US" sz="6600" b="1" dirty="0">
                <a:solidFill>
                  <a:schemeClr val="bg1"/>
                </a:solidFill>
                <a:effectLst>
                  <a:glow rad="127000">
                    <a:srgbClr val="273C18"/>
                  </a:glow>
                </a:effectLst>
                <a:latin typeface="+mn-lt"/>
              </a:rPr>
              <a:t>What’s Happening Here!</a:t>
            </a:r>
            <a:endParaRPr lang="en-US" sz="6600" dirty="0">
              <a:effectLst>
                <a:glow rad="127000">
                  <a:srgbClr val="273C18"/>
                </a:glow>
              </a:effectLst>
            </a:endParaRPr>
          </a:p>
        </p:txBody>
      </p:sp>
      <p:sp>
        <p:nvSpPr>
          <p:cNvPr id="2" name="TextBox 1">
            <a:extLst>
              <a:ext uri="{FF2B5EF4-FFF2-40B4-BE49-F238E27FC236}">
                <a16:creationId xmlns:a16="http://schemas.microsoft.com/office/drawing/2014/main" id="{3AD60631-5F29-4989-B9B3-00947049C1AB}"/>
              </a:ext>
            </a:extLst>
          </p:cNvPr>
          <p:cNvSpPr txBox="1"/>
          <p:nvPr/>
        </p:nvSpPr>
        <p:spPr>
          <a:xfrm>
            <a:off x="589546" y="3245707"/>
            <a:ext cx="11417969" cy="2554545"/>
          </a:xfrm>
          <a:prstGeom prst="rect">
            <a:avLst/>
          </a:prstGeom>
          <a:noFill/>
        </p:spPr>
        <p:txBody>
          <a:bodyPr wrap="square" rtlCol="0">
            <a:spAutoFit/>
          </a:bodyPr>
          <a:lstStyle/>
          <a:p>
            <a:r>
              <a:rPr lang="en-US" sz="4000" b="1" i="0" u="none" strike="noStrike" baseline="30000" dirty="0">
                <a:solidFill>
                  <a:schemeClr val="bg1"/>
                </a:solidFill>
                <a:effectLst>
                  <a:glow rad="127000">
                    <a:srgbClr val="273C18"/>
                  </a:glow>
                </a:effectLst>
              </a:rPr>
              <a:t>John 12:16</a:t>
            </a:r>
            <a:r>
              <a:rPr lang="en-US" sz="4000" b="1" i="0" u="none" strike="noStrike" baseline="0" dirty="0">
                <a:solidFill>
                  <a:schemeClr val="bg1"/>
                </a:solidFill>
                <a:effectLst>
                  <a:glow rad="127000">
                    <a:srgbClr val="273C18"/>
                  </a:glow>
                </a:effectLst>
              </a:rPr>
              <a:t> At first his disciples did not understand all this. Only after Jesus was glorified did they realize that these things had been written about him and that they had done these things to him. </a:t>
            </a:r>
            <a:endParaRPr lang="en-US" sz="4000" b="1" dirty="0">
              <a:solidFill>
                <a:schemeClr val="bg1"/>
              </a:solidFill>
              <a:effectLst>
                <a:glow rad="127000">
                  <a:srgbClr val="273C18"/>
                </a:glow>
              </a:effectLst>
            </a:endParaRPr>
          </a:p>
        </p:txBody>
      </p:sp>
    </p:spTree>
    <p:extLst>
      <p:ext uri="{BB962C8B-B14F-4D97-AF65-F5344CB8AC3E}">
        <p14:creationId xmlns:p14="http://schemas.microsoft.com/office/powerpoint/2010/main" val="1061937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7" descr="A picture containing person&#10;&#10;Description automatically generated">
            <a:extLst>
              <a:ext uri="{FF2B5EF4-FFF2-40B4-BE49-F238E27FC236}">
                <a16:creationId xmlns:a16="http://schemas.microsoft.com/office/drawing/2014/main" id="{CD21E6D6-D16C-440E-998E-BBA0947D83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709" y="477381"/>
            <a:ext cx="11343322" cy="6380619"/>
          </a:xfrm>
          <a:prstGeom prst="rect">
            <a:avLst/>
          </a:prstGeom>
        </p:spPr>
      </p:pic>
      <p:sp>
        <p:nvSpPr>
          <p:cNvPr id="2" name="Title 1">
            <a:extLst>
              <a:ext uri="{FF2B5EF4-FFF2-40B4-BE49-F238E27FC236}">
                <a16:creationId xmlns:a16="http://schemas.microsoft.com/office/drawing/2014/main" id="{180D7AC3-6E53-4477-8413-B6FEE943998F}"/>
              </a:ext>
            </a:extLst>
          </p:cNvPr>
          <p:cNvSpPr>
            <a:spLocks noGrp="1"/>
          </p:cNvSpPr>
          <p:nvPr>
            <p:ph type="title"/>
          </p:nvPr>
        </p:nvSpPr>
        <p:spPr/>
        <p:txBody>
          <a:bodyPr/>
          <a:lstStyle/>
          <a:p>
            <a:r>
              <a:rPr lang="en-US" dirty="0"/>
              <a:t> </a:t>
            </a:r>
            <a:r>
              <a:rPr lang="en-US" dirty="0">
                <a:solidFill>
                  <a:srgbClr val="273C18">
                    <a:alpha val="0"/>
                  </a:srgbClr>
                </a:solidFill>
              </a:rPr>
              <a:t>1-</a:t>
            </a:r>
            <a:r>
              <a:rPr lang="en-US" dirty="0"/>
              <a:t> “At First:” On Palm Sunday</a:t>
            </a:r>
          </a:p>
        </p:txBody>
      </p:sp>
      <p:sp>
        <p:nvSpPr>
          <p:cNvPr id="4" name="Content Placeholder 6">
            <a:extLst>
              <a:ext uri="{FF2B5EF4-FFF2-40B4-BE49-F238E27FC236}">
                <a16:creationId xmlns:a16="http://schemas.microsoft.com/office/drawing/2014/main" id="{C743F0C9-49B5-4BD6-9050-1499E46462D1}"/>
              </a:ext>
            </a:extLst>
          </p:cNvPr>
          <p:cNvSpPr txBox="1">
            <a:spLocks/>
          </p:cNvSpPr>
          <p:nvPr/>
        </p:nvSpPr>
        <p:spPr>
          <a:xfrm>
            <a:off x="108284" y="5811252"/>
            <a:ext cx="12123444" cy="7507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4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4400" b="1"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4400" b="1"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4400" b="1"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4400"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rgbClr val="FFFF00"/>
                </a:solidFill>
                <a:effectLst>
                  <a:glow rad="127000">
                    <a:srgbClr val="273C18"/>
                  </a:glow>
                </a:effectLst>
              </a:rPr>
              <a:t>At first </a:t>
            </a:r>
            <a:r>
              <a:rPr lang="en-US" dirty="0">
                <a:effectLst>
                  <a:glow rad="127000">
                    <a:srgbClr val="273C18"/>
                  </a:glow>
                </a:effectLst>
              </a:rPr>
              <a:t>his disciples did not understand all this.</a:t>
            </a:r>
            <a:endParaRPr lang="en-US" dirty="0"/>
          </a:p>
        </p:txBody>
      </p:sp>
    </p:spTree>
    <p:extLst>
      <p:ext uri="{BB962C8B-B14F-4D97-AF65-F5344CB8AC3E}">
        <p14:creationId xmlns:p14="http://schemas.microsoft.com/office/powerpoint/2010/main" val="3076162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person, posing&#10;&#10;Description automatically generated">
            <a:extLst>
              <a:ext uri="{FF2B5EF4-FFF2-40B4-BE49-F238E27FC236}">
                <a16:creationId xmlns:a16="http://schemas.microsoft.com/office/drawing/2014/main" id="{3308F2C2-511D-4110-9241-1ACE3AB199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798" y="-647324"/>
            <a:ext cx="14493596" cy="8152648"/>
          </a:xfrm>
          <a:prstGeom prst="rect">
            <a:avLst/>
          </a:prstGeom>
        </p:spPr>
      </p:pic>
      <p:sp>
        <p:nvSpPr>
          <p:cNvPr id="2" name="Title 1">
            <a:extLst>
              <a:ext uri="{FF2B5EF4-FFF2-40B4-BE49-F238E27FC236}">
                <a16:creationId xmlns:a16="http://schemas.microsoft.com/office/drawing/2014/main" id="{46EC1E9B-4170-44D5-B3EE-31C38A2E82D9}"/>
              </a:ext>
            </a:extLst>
          </p:cNvPr>
          <p:cNvSpPr>
            <a:spLocks noGrp="1"/>
          </p:cNvSpPr>
          <p:nvPr>
            <p:ph type="title"/>
          </p:nvPr>
        </p:nvSpPr>
        <p:spPr/>
        <p:txBody>
          <a:bodyPr/>
          <a:lstStyle/>
          <a:p>
            <a:r>
              <a:rPr lang="en-US" dirty="0"/>
              <a:t> 1-The </a:t>
            </a:r>
            <a:r>
              <a:rPr lang="en-US" u="sng" dirty="0">
                <a:solidFill>
                  <a:srgbClr val="FFFF00"/>
                </a:solidFill>
                <a:effectLst>
                  <a:glow rad="127000">
                    <a:schemeClr val="tx1"/>
                  </a:glow>
                </a:effectLst>
              </a:rPr>
              <a:t>Peo</a:t>
            </a:r>
            <a:r>
              <a:rPr lang="en-US" dirty="0">
                <a:solidFill>
                  <a:srgbClr val="FFFF00"/>
                </a:solidFill>
                <a:effectLst>
                  <a:glow rad="127000">
                    <a:schemeClr val="tx1"/>
                  </a:glow>
                </a:effectLst>
              </a:rPr>
              <a:t>p</a:t>
            </a:r>
            <a:r>
              <a:rPr lang="en-US" u="sng" dirty="0">
                <a:solidFill>
                  <a:srgbClr val="FFFF00"/>
                </a:solidFill>
                <a:effectLst>
                  <a:glow rad="127000">
                    <a:schemeClr val="tx1"/>
                  </a:glow>
                </a:effectLst>
              </a:rPr>
              <a:t>le</a:t>
            </a:r>
            <a:r>
              <a:rPr lang="en-US" dirty="0"/>
              <a:t>: “His disciples”</a:t>
            </a:r>
          </a:p>
        </p:txBody>
      </p:sp>
      <p:sp>
        <p:nvSpPr>
          <p:cNvPr id="7" name="Content Placeholder 6">
            <a:extLst>
              <a:ext uri="{FF2B5EF4-FFF2-40B4-BE49-F238E27FC236}">
                <a16:creationId xmlns:a16="http://schemas.microsoft.com/office/drawing/2014/main" id="{B6C602DA-D4C0-49E4-AD33-67D4D8F354FA}"/>
              </a:ext>
            </a:extLst>
          </p:cNvPr>
          <p:cNvSpPr>
            <a:spLocks noGrp="1"/>
          </p:cNvSpPr>
          <p:nvPr>
            <p:ph idx="1"/>
          </p:nvPr>
        </p:nvSpPr>
        <p:spPr>
          <a:xfrm>
            <a:off x="108284" y="5811252"/>
            <a:ext cx="12123444" cy="750721"/>
          </a:xfrm>
        </p:spPr>
        <p:txBody>
          <a:bodyPr/>
          <a:lstStyle/>
          <a:p>
            <a:pPr algn="ctr"/>
            <a:r>
              <a:rPr lang="en-US" sz="4400" b="1" i="0" u="none" strike="noStrike" baseline="0" dirty="0">
                <a:solidFill>
                  <a:schemeClr val="bg1"/>
                </a:solidFill>
                <a:effectLst>
                  <a:glow rad="127000">
                    <a:srgbClr val="273C18"/>
                  </a:glow>
                </a:effectLst>
              </a:rPr>
              <a:t>At first </a:t>
            </a:r>
            <a:r>
              <a:rPr lang="en-US" sz="4400" b="1" i="0" u="none" strike="noStrike" baseline="0" dirty="0">
                <a:solidFill>
                  <a:srgbClr val="FFFF00"/>
                </a:solidFill>
                <a:effectLst>
                  <a:glow rad="127000">
                    <a:srgbClr val="273C18"/>
                  </a:glow>
                </a:effectLst>
              </a:rPr>
              <a:t>his disciples </a:t>
            </a:r>
            <a:r>
              <a:rPr lang="en-US" sz="4400" b="1" i="0" u="none" strike="noStrike" baseline="0" dirty="0">
                <a:solidFill>
                  <a:schemeClr val="bg1"/>
                </a:solidFill>
                <a:effectLst>
                  <a:glow rad="127000">
                    <a:srgbClr val="273C18"/>
                  </a:glow>
                </a:effectLst>
              </a:rPr>
              <a:t>did not understand all this.</a:t>
            </a:r>
            <a:endParaRPr lang="en-US" dirty="0"/>
          </a:p>
        </p:txBody>
      </p:sp>
    </p:spTree>
    <p:extLst>
      <p:ext uri="{BB962C8B-B14F-4D97-AF65-F5344CB8AC3E}">
        <p14:creationId xmlns:p14="http://schemas.microsoft.com/office/powerpoint/2010/main" val="560178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person&#10;&#10;Description automatically generated">
            <a:extLst>
              <a:ext uri="{FF2B5EF4-FFF2-40B4-BE49-F238E27FC236}">
                <a16:creationId xmlns:a16="http://schemas.microsoft.com/office/drawing/2014/main" id="{A128B9CF-C9D3-45E6-815A-9857A0465F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0211" y="901874"/>
            <a:ext cx="6072409" cy="6858000"/>
          </a:xfrm>
          <a:prstGeom prst="rect">
            <a:avLst/>
          </a:prstGeom>
        </p:spPr>
      </p:pic>
      <p:sp>
        <p:nvSpPr>
          <p:cNvPr id="2" name="Title 1">
            <a:extLst>
              <a:ext uri="{FF2B5EF4-FFF2-40B4-BE49-F238E27FC236}">
                <a16:creationId xmlns:a16="http://schemas.microsoft.com/office/drawing/2014/main" id="{46EC1E9B-4170-44D5-B3EE-31C38A2E82D9}"/>
              </a:ext>
            </a:extLst>
          </p:cNvPr>
          <p:cNvSpPr>
            <a:spLocks noGrp="1"/>
          </p:cNvSpPr>
          <p:nvPr>
            <p:ph type="title"/>
          </p:nvPr>
        </p:nvSpPr>
        <p:spPr/>
        <p:txBody>
          <a:bodyPr>
            <a:noAutofit/>
          </a:bodyPr>
          <a:lstStyle/>
          <a:p>
            <a:r>
              <a:rPr lang="en-US" sz="6000" dirty="0"/>
              <a:t> 2-The </a:t>
            </a:r>
            <a:r>
              <a:rPr lang="en-US" sz="6000" u="sng" dirty="0">
                <a:solidFill>
                  <a:srgbClr val="FFFF00"/>
                </a:solidFill>
                <a:effectLst>
                  <a:glow rad="127000">
                    <a:schemeClr val="tx1"/>
                  </a:glow>
                </a:effectLst>
              </a:rPr>
              <a:t>Confusion</a:t>
            </a:r>
            <a:r>
              <a:rPr lang="en-US" sz="6000" dirty="0"/>
              <a:t>: Did not understand</a:t>
            </a:r>
          </a:p>
        </p:txBody>
      </p:sp>
      <p:sp>
        <p:nvSpPr>
          <p:cNvPr id="4" name="Content Placeholder 6">
            <a:extLst>
              <a:ext uri="{FF2B5EF4-FFF2-40B4-BE49-F238E27FC236}">
                <a16:creationId xmlns:a16="http://schemas.microsoft.com/office/drawing/2014/main" id="{A0CED878-5717-4EC0-B3A1-37B4F4664F70}"/>
              </a:ext>
            </a:extLst>
          </p:cNvPr>
          <p:cNvSpPr txBox="1">
            <a:spLocks/>
          </p:cNvSpPr>
          <p:nvPr/>
        </p:nvSpPr>
        <p:spPr>
          <a:xfrm>
            <a:off x="108284" y="5811252"/>
            <a:ext cx="12123444" cy="7507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4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4400" b="1"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4400" b="1"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4400" b="1"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4400"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effectLst>
                  <a:glow rad="127000">
                    <a:srgbClr val="273C18"/>
                  </a:glow>
                </a:effectLst>
              </a:rPr>
              <a:t>At first his disciples </a:t>
            </a:r>
            <a:r>
              <a:rPr lang="en-US" dirty="0">
                <a:solidFill>
                  <a:srgbClr val="FFFF00"/>
                </a:solidFill>
                <a:effectLst>
                  <a:glow rad="127000">
                    <a:srgbClr val="273C18"/>
                  </a:glow>
                </a:effectLst>
              </a:rPr>
              <a:t>did not understand </a:t>
            </a:r>
            <a:r>
              <a:rPr lang="en-US" dirty="0">
                <a:effectLst>
                  <a:glow rad="127000">
                    <a:srgbClr val="273C18"/>
                  </a:glow>
                </a:effectLst>
              </a:rPr>
              <a:t>all this.</a:t>
            </a:r>
            <a:endParaRPr lang="en-US" dirty="0"/>
          </a:p>
        </p:txBody>
      </p:sp>
    </p:spTree>
    <p:extLst>
      <p:ext uri="{BB962C8B-B14F-4D97-AF65-F5344CB8AC3E}">
        <p14:creationId xmlns:p14="http://schemas.microsoft.com/office/powerpoint/2010/main" val="26525811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7" descr="A picture containing person&#10;&#10;Description automatically generated">
            <a:extLst>
              <a:ext uri="{FF2B5EF4-FFF2-40B4-BE49-F238E27FC236}">
                <a16:creationId xmlns:a16="http://schemas.microsoft.com/office/drawing/2014/main" id="{C72ADC64-ADF0-4F51-8863-593A2CDD41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709" y="477381"/>
            <a:ext cx="11343322" cy="6380619"/>
          </a:xfrm>
          <a:prstGeom prst="rect">
            <a:avLst/>
          </a:prstGeom>
        </p:spPr>
      </p:pic>
      <p:sp>
        <p:nvSpPr>
          <p:cNvPr id="2" name="Title 1">
            <a:extLst>
              <a:ext uri="{FF2B5EF4-FFF2-40B4-BE49-F238E27FC236}">
                <a16:creationId xmlns:a16="http://schemas.microsoft.com/office/drawing/2014/main" id="{180D7AC3-6E53-4477-8413-B6FEE943998F}"/>
              </a:ext>
            </a:extLst>
          </p:cNvPr>
          <p:cNvSpPr>
            <a:spLocks noGrp="1"/>
          </p:cNvSpPr>
          <p:nvPr>
            <p:ph type="title"/>
          </p:nvPr>
        </p:nvSpPr>
        <p:spPr/>
        <p:txBody>
          <a:bodyPr/>
          <a:lstStyle/>
          <a:p>
            <a:r>
              <a:rPr lang="en-US" dirty="0"/>
              <a:t>3-The </a:t>
            </a:r>
            <a:r>
              <a:rPr lang="en-US" u="sng" dirty="0">
                <a:solidFill>
                  <a:srgbClr val="FFFF00"/>
                </a:solidFill>
                <a:effectLst>
                  <a:glow rad="127000">
                    <a:schemeClr val="tx1"/>
                  </a:glow>
                </a:effectLst>
              </a:rPr>
              <a:t>Events</a:t>
            </a:r>
            <a:r>
              <a:rPr lang="en-US" dirty="0"/>
              <a:t>: all this</a:t>
            </a:r>
          </a:p>
        </p:txBody>
      </p:sp>
      <p:sp>
        <p:nvSpPr>
          <p:cNvPr id="4" name="Content Placeholder 6">
            <a:extLst>
              <a:ext uri="{FF2B5EF4-FFF2-40B4-BE49-F238E27FC236}">
                <a16:creationId xmlns:a16="http://schemas.microsoft.com/office/drawing/2014/main" id="{4E37E511-5979-4B30-ADD8-2AD5D13E19C6}"/>
              </a:ext>
            </a:extLst>
          </p:cNvPr>
          <p:cNvSpPr txBox="1">
            <a:spLocks/>
          </p:cNvSpPr>
          <p:nvPr/>
        </p:nvSpPr>
        <p:spPr>
          <a:xfrm>
            <a:off x="108284" y="5811252"/>
            <a:ext cx="12123444" cy="7507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4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4400" b="1"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4400" b="1"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4400" b="1"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4400"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effectLst>
                  <a:glow rad="127000">
                    <a:srgbClr val="273C18"/>
                  </a:glow>
                </a:effectLst>
              </a:rPr>
              <a:t>At first his disciples did not understand </a:t>
            </a:r>
            <a:r>
              <a:rPr lang="en-US" dirty="0">
                <a:solidFill>
                  <a:srgbClr val="FFFF00"/>
                </a:solidFill>
                <a:effectLst>
                  <a:glow rad="127000">
                    <a:srgbClr val="273C18"/>
                  </a:glow>
                </a:effectLst>
              </a:rPr>
              <a:t>all this</a:t>
            </a:r>
            <a:r>
              <a:rPr lang="en-US" dirty="0">
                <a:effectLst>
                  <a:glow rad="127000">
                    <a:srgbClr val="273C18"/>
                  </a:glow>
                </a:effectLst>
              </a:rPr>
              <a:t>.</a:t>
            </a:r>
            <a:endParaRPr lang="en-US" dirty="0"/>
          </a:p>
        </p:txBody>
      </p:sp>
    </p:spTree>
    <p:extLst>
      <p:ext uri="{BB962C8B-B14F-4D97-AF65-F5344CB8AC3E}">
        <p14:creationId xmlns:p14="http://schemas.microsoft.com/office/powerpoint/2010/main" val="4197694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631</TotalTime>
  <Words>3914</Words>
  <Application>Microsoft Office PowerPoint</Application>
  <PresentationFormat>Widescreen</PresentationFormat>
  <Paragraphs>290</Paragraphs>
  <Slides>15</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Symbol</vt:lpstr>
      <vt:lpstr>Office Theme</vt:lpstr>
      <vt:lpstr>PowerPoint Presentation</vt:lpstr>
      <vt:lpstr>PowerPoint Presentation</vt:lpstr>
      <vt:lpstr>PowerPoint Presentation</vt:lpstr>
      <vt:lpstr>PowerPoint Presentation</vt:lpstr>
      <vt:lpstr>PowerPoint Presentation</vt:lpstr>
      <vt:lpstr> 1- “At First:” On Palm Sunday</vt:lpstr>
      <vt:lpstr> 1-The People: “His disciples”</vt:lpstr>
      <vt:lpstr> 2-The Confusion: Did not understand</vt:lpstr>
      <vt:lpstr>3-The Events: all this</vt:lpstr>
      <vt:lpstr> 4-The Timing: After he was glorified </vt:lpstr>
      <vt:lpstr> 5-The Hindsight: they remembered</vt:lpstr>
      <vt:lpstr> 6-The Scripture: had been written</vt:lpstr>
      <vt:lpstr> 7-The Fulfillment: had been done</vt:lpstr>
      <vt:lpstr> 8-The Application: written for YOU!</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 NOT Exactly Sure What’s Happening Here!</dc:title>
  <dc:creator>Dennis Henderson</dc:creator>
  <cp:lastModifiedBy>Dennis Henderson</cp:lastModifiedBy>
  <cp:revision>48</cp:revision>
  <dcterms:created xsi:type="dcterms:W3CDTF">2021-01-31T20:31:05Z</dcterms:created>
  <dcterms:modified xsi:type="dcterms:W3CDTF">2021-06-17T02:01:15Z</dcterms:modified>
</cp:coreProperties>
</file>