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90" r:id="rId3"/>
    <p:sldId id="260" r:id="rId4"/>
    <p:sldId id="261" r:id="rId5"/>
    <p:sldId id="262" r:id="rId6"/>
    <p:sldId id="263" r:id="rId7"/>
    <p:sldId id="282" r:id="rId8"/>
    <p:sldId id="278" r:id="rId9"/>
    <p:sldId id="281" r:id="rId10"/>
    <p:sldId id="279" r:id="rId11"/>
    <p:sldId id="280" r:id="rId12"/>
    <p:sldId id="264" r:id="rId13"/>
    <p:sldId id="285" r:id="rId14"/>
    <p:sldId id="265" r:id="rId15"/>
    <p:sldId id="266" r:id="rId16"/>
    <p:sldId id="257" r:id="rId17"/>
    <p:sldId id="267" r:id="rId18"/>
    <p:sldId id="272" r:id="rId19"/>
    <p:sldId id="286" r:id="rId20"/>
    <p:sldId id="273" r:id="rId21"/>
    <p:sldId id="268" r:id="rId22"/>
    <p:sldId id="269" r:id="rId23"/>
    <p:sldId id="270" r:id="rId24"/>
    <p:sldId id="271" r:id="rId25"/>
    <p:sldId id="277" r:id="rId26"/>
    <p:sldId id="274" r:id="rId27"/>
    <p:sldId id="283" r:id="rId28"/>
    <p:sldId id="275" r:id="rId29"/>
    <p:sldId id="287" r:id="rId30"/>
    <p:sldId id="289" r:id="rId31"/>
    <p:sldId id="284" r:id="rId32"/>
    <p:sldId id="2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3B01"/>
    <a:srgbClr val="386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80" autoAdjust="0"/>
    <p:restoredTop sz="64441" autoAdjust="0"/>
  </p:normalViewPr>
  <p:slideViewPr>
    <p:cSldViewPr snapToGrid="0">
      <p:cViewPr varScale="1">
        <p:scale>
          <a:sx n="52" d="100"/>
          <a:sy n="52" d="100"/>
        </p:scale>
        <p:origin x="1507" y="43"/>
      </p:cViewPr>
      <p:guideLst/>
    </p:cSldViewPr>
  </p:slideViewPr>
  <p:notesTextViewPr>
    <p:cViewPr>
      <p:scale>
        <a:sx n="1" d="1"/>
        <a:sy n="1" d="1"/>
      </p:scale>
      <p:origin x="0" y="-300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0D47E-E46B-4FE7-BF2A-702804948E21}"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9B1B2-41B6-4B9D-B679-80EADFA518DD}" type="slidenum">
              <a:rPr lang="en-US" smtClean="0"/>
              <a:t>‹#›</a:t>
            </a:fld>
            <a:endParaRPr lang="en-US"/>
          </a:p>
        </p:txBody>
      </p:sp>
    </p:spTree>
    <p:extLst>
      <p:ext uri="{BB962C8B-B14F-4D97-AF65-F5344CB8AC3E}">
        <p14:creationId xmlns:p14="http://schemas.microsoft.com/office/powerpoint/2010/main" val="361082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a:t>
            </a:r>
            <a:r>
              <a:rPr lang="en-US" altLang="en-US" sz="800"/>
              <a:t>Otherwise, please refer the person interested in borrowing to: http://www.biblepoint.com or E-mail: dennis@DrDH.net with any related questions. </a:t>
            </a:r>
          </a:p>
          <a:p>
            <a:endParaRPr lang="en-US"/>
          </a:p>
        </p:txBody>
      </p:sp>
      <p:sp>
        <p:nvSpPr>
          <p:cNvPr id="4" name="Slide Number Placeholder 3"/>
          <p:cNvSpPr>
            <a:spLocks noGrp="1"/>
          </p:cNvSpPr>
          <p:nvPr>
            <p:ph type="sldNum" sz="quarter" idx="5"/>
          </p:nvPr>
        </p:nvSpPr>
        <p:spPr/>
        <p:txBody>
          <a:bodyPr/>
          <a:lstStyle/>
          <a:p>
            <a:fld id="{5349B1B2-41B6-4B9D-B679-80EADFA518DD}" type="slidenum">
              <a:rPr lang="en-US" smtClean="0"/>
              <a:t>2</a:t>
            </a:fld>
            <a:endParaRPr lang="en-US"/>
          </a:p>
        </p:txBody>
      </p:sp>
    </p:spTree>
    <p:extLst>
      <p:ext uri="{BB962C8B-B14F-4D97-AF65-F5344CB8AC3E}">
        <p14:creationId xmlns:p14="http://schemas.microsoft.com/office/powerpoint/2010/main" val="1965002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Jerusalem,</a:t>
            </a:r>
            <a:r>
              <a:rPr lang="en-US" baseline="0" dirty="0"/>
              <a:t> in particular, the temple mount.  The place where Abraham had offered up Isaac. The place where Solomon’s Temple stood with the Shekinah Glory cloud and pillar of fire stood for nearly 700 years.  However, destroyed by Nebuchadnezzar in 586 BC and later rebuilt by Zerubbabel in 516 BC.  But no glory cloud, although Haggai predicted the later house (Herod’s temple pictured here) would have greater glory than Solomon's.  Why, because Jesus, of whom John wrote, we beheld his glory, the glory of the only begotten of the Father, full of grace and truth.  Jesus was the glory of this temple.  He sees where He as a king and a Priest was predicted to sit on His throne according to Zechariah 6</a:t>
            </a:r>
            <a:r>
              <a:rPr lang="en-US" sz="1200" b="0" i="0" u="none" strike="noStrike" kern="1200" baseline="30000" dirty="0">
                <a:solidFill>
                  <a:schemeClr val="tx1"/>
                </a:solidFill>
                <a:latin typeface="+mn-lt"/>
                <a:ea typeface="+mn-ea"/>
                <a:cs typeface="+mn-cs"/>
              </a:rPr>
              <a:t>13</a:t>
            </a:r>
            <a:r>
              <a:rPr lang="en-US" sz="1200" b="0" i="0" u="none" strike="noStrike" kern="1200" baseline="0" dirty="0">
                <a:solidFill>
                  <a:schemeClr val="tx1"/>
                </a:solidFill>
                <a:latin typeface="+mn-lt"/>
                <a:ea typeface="+mn-ea"/>
                <a:cs typeface="+mn-cs"/>
              </a:rPr>
              <a:t> :  he will be clothed with majesty and will sit and rule on his throne. And he will be a priest on his throne. And there will be harmony between the two.‘</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 was coming to his own as King and as Priest.  He saw them, they were unprepared for Him.  So ... (next slide) weeps for them.</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13</a:t>
            </a:fld>
            <a:endParaRPr lang="en-US"/>
          </a:p>
        </p:txBody>
      </p:sp>
    </p:spTree>
    <p:extLst>
      <p:ext uri="{BB962C8B-B14F-4D97-AF65-F5344CB8AC3E}">
        <p14:creationId xmlns:p14="http://schemas.microsoft.com/office/powerpoint/2010/main" val="1157001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Jesus = http://www.freebibleimages.org</a:t>
            </a:r>
          </a:p>
          <a:p>
            <a:endParaRPr lang="en-US" baseline="0" dirty="0"/>
          </a:p>
          <a:p>
            <a:r>
              <a:rPr lang="en-US" baseline="0" dirty="0"/>
              <a:t>Just the week before Jesus wept over the death of Lazarus.  Now he weeps for Jerusalem because of their rejection of Him in just 5 days.  They will crucify the Lord of Glory.  He does not weep for Himself—he weeps for their lost condition.  </a:t>
            </a:r>
          </a:p>
          <a:p>
            <a:endParaRPr lang="en-US" baseline="0" dirty="0"/>
          </a:p>
          <a:p>
            <a:r>
              <a:rPr lang="en-US" baseline="0" dirty="0"/>
              <a:t>Once before he was moved with compassion on the masses, because they were like lost sheep without a shepherd.  Now He is so moved by their lost-ness he weeps over them.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14</a:t>
            </a:fld>
            <a:endParaRPr lang="en-US"/>
          </a:p>
        </p:txBody>
      </p:sp>
    </p:spTree>
    <p:extLst>
      <p:ext uri="{BB962C8B-B14F-4D97-AF65-F5344CB8AC3E}">
        <p14:creationId xmlns:p14="http://schemas.microsoft.com/office/powerpoint/2010/main" val="1965289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Jesus talked</a:t>
            </a:r>
            <a:r>
              <a:rPr lang="en-US" baseline="0" dirty="0"/>
              <a:t> they needed to listen ...  This is still true  today .. When Jesus talks we need to listen.  He now speaks to Jerusalem ... He speaks to us (like them) </a:t>
            </a:r>
          </a:p>
          <a:p>
            <a:endParaRPr lang="en-US" baseline="0" dirty="0"/>
          </a:p>
          <a:p>
            <a:r>
              <a:rPr lang="en-US" baseline="0" dirty="0"/>
              <a:t>Jesus has said, “My sheep hear my voice, and I know them, and they follow me.”</a:t>
            </a:r>
          </a:p>
          <a:p>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15</a:t>
            </a:fld>
            <a:endParaRPr lang="en-US"/>
          </a:p>
        </p:txBody>
      </p:sp>
    </p:spTree>
    <p:extLst>
      <p:ext uri="{BB962C8B-B14F-4D97-AF65-F5344CB8AC3E}">
        <p14:creationId xmlns:p14="http://schemas.microsoft.com/office/powerpoint/2010/main" val="260423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 https://upload.wikimedia.org/wikipedia/commons/5/54/K%C3%B6ln-Tora-und-Innenansicht-Synagoge-Glockengasse-040.JPG</a:t>
            </a:r>
          </a:p>
          <a:p>
            <a:endParaRPr lang="en-US" dirty="0"/>
          </a:p>
          <a:p>
            <a:r>
              <a:rPr lang="en-US" dirty="0"/>
              <a:t>Ignorance</a:t>
            </a:r>
            <a:r>
              <a:rPr lang="en-US" baseline="0" dirty="0"/>
              <a:t> is no excuse --  They had the scriptures and so do we.  </a:t>
            </a:r>
          </a:p>
          <a:p>
            <a:endParaRPr lang="en-US" baseline="0" dirty="0"/>
          </a:p>
          <a:p>
            <a:r>
              <a:rPr lang="en-US" baseline="0" dirty="0"/>
              <a:t>They should have known because God had revealed it to them in the Word of God.  </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17</a:t>
            </a:fld>
            <a:endParaRPr lang="en-US"/>
          </a:p>
        </p:txBody>
      </p:sp>
    </p:spTree>
    <p:extLst>
      <p:ext uri="{BB962C8B-B14F-4D97-AF65-F5344CB8AC3E}">
        <p14:creationId xmlns:p14="http://schemas.microsoft.com/office/powerpoint/2010/main" val="1458223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very day.”  There is something about this day. Zechariah had predicted the donkey riding King-Priest who is the Savior of the World entering Jerusalem.  </a:t>
            </a:r>
          </a:p>
          <a:p>
            <a:endParaRPr lang="en-US" baseline="0" dirty="0"/>
          </a:p>
          <a:p>
            <a:r>
              <a:rPr lang="en-US" baseline="0" dirty="0"/>
              <a:t>But it was Daniel the Prophet who predicted to the very day that Messiah the Prince would come to Jerusalem.   Daniel 9:25. </a:t>
            </a:r>
          </a:p>
          <a:p>
            <a:endParaRPr lang="en-US" baseline="0" dirty="0"/>
          </a:p>
          <a:p>
            <a:r>
              <a:rPr lang="en-US" baseline="0" dirty="0"/>
              <a:t>7 X 7 = 49 </a:t>
            </a:r>
            <a:br>
              <a:rPr lang="en-US" baseline="0" dirty="0"/>
            </a:br>
            <a:r>
              <a:rPr lang="en-US" baseline="0" dirty="0"/>
              <a:t>62 X 7 = 434</a:t>
            </a:r>
          </a:p>
          <a:p>
            <a:r>
              <a:rPr lang="en-US" baseline="0" dirty="0"/>
              <a:t>69 X 7 = 483 </a:t>
            </a:r>
          </a:p>
          <a:p>
            <a:endParaRPr lang="en-US" baseline="0" dirty="0"/>
          </a:p>
          <a:p>
            <a:r>
              <a:rPr lang="en-US" baseline="0" dirty="0"/>
              <a:t>The starting point of the 483 years was the issuing of the decree to rebuild Jerusalem.  That took place on March 14, 445 BC.  When you convert  the 483 years into 360 day years (prophetic years) it turns out to be 173,880 days.  When you move forward the 173,880 days from April 6, 445 BC it ends on April 6, 32 AD.  The day of this Palm Sunday – the Triumphal, Royal entry of the King of the Jews.  Jesus is officially offering Himself as King of the Jews.  </a:t>
            </a:r>
          </a:p>
          <a:p>
            <a:endParaRPr lang="en-US" baseline="0" dirty="0"/>
          </a:p>
        </p:txBody>
      </p:sp>
      <p:sp>
        <p:nvSpPr>
          <p:cNvPr id="4" name="Slide Number Placeholder 3"/>
          <p:cNvSpPr>
            <a:spLocks noGrp="1"/>
          </p:cNvSpPr>
          <p:nvPr>
            <p:ph type="sldNum" sz="quarter" idx="10"/>
          </p:nvPr>
        </p:nvSpPr>
        <p:spPr/>
        <p:txBody>
          <a:bodyPr/>
          <a:lstStyle/>
          <a:p>
            <a:fld id="{5349B1B2-41B6-4B9D-B679-80EADFA518DD}" type="slidenum">
              <a:rPr lang="en-US" smtClean="0"/>
              <a:t>18</a:t>
            </a:fld>
            <a:endParaRPr lang="en-US"/>
          </a:p>
        </p:txBody>
      </p:sp>
    </p:spTree>
    <p:extLst>
      <p:ext uri="{BB962C8B-B14F-4D97-AF65-F5344CB8AC3E}">
        <p14:creationId xmlns:p14="http://schemas.microsoft.com/office/powerpoint/2010/main" val="126538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next verse in Daniel 9 says that after the 483 years, 173,880 days, the Anointed One (Messiah) will be killed (lit. cut off violently –as in a crucifixion).  </a:t>
            </a:r>
          </a:p>
          <a:p>
            <a:endParaRPr lang="en-US" baseline="0" dirty="0"/>
          </a:p>
          <a:p>
            <a:r>
              <a:rPr lang="en-US" baseline="0" dirty="0"/>
              <a:t>So Jesus knows that as He enters, and all are praising him, that those in Jerusalem, priests, high priest, Pharisees, Sadducees, and people at large will turn the Hosannas into chants to “”crucify, him.”</a:t>
            </a:r>
          </a:p>
          <a:p>
            <a:endParaRPr lang="en-US" baseline="0" dirty="0"/>
          </a:p>
          <a:p>
            <a:r>
              <a:rPr lang="en-US" baseline="0" dirty="0"/>
              <a:t>Just five days later they will violently kill Him.  </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19</a:t>
            </a:fld>
            <a:endParaRPr lang="en-US"/>
          </a:p>
        </p:txBody>
      </p:sp>
    </p:spTree>
    <p:extLst>
      <p:ext uri="{BB962C8B-B14F-4D97-AF65-F5344CB8AC3E}">
        <p14:creationId xmlns:p14="http://schemas.microsoft.com/office/powerpoint/2010/main" val="3424175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t>
            </a:r>
            <a:r>
              <a:rPr lang="en-US" baseline="0" dirty="0"/>
              <a:t>strange that while Jesus is approaching Jerusalem on Palm Sunday, they are sing the Psalms of the ascent.  </a:t>
            </a:r>
          </a:p>
          <a:p>
            <a:endParaRPr lang="en-US" baseline="0" dirty="0"/>
          </a:p>
          <a:p>
            <a:r>
              <a:rPr lang="en-US" baseline="0" dirty="0"/>
              <a:t>Psalm 122: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Pray for the peace of Jerusalem: (</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122:6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Jesus is the “Prince of Peace” of Isiah 9:6.</a:t>
            </a:r>
          </a:p>
          <a:p>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20</a:t>
            </a:fld>
            <a:endParaRPr lang="en-US"/>
          </a:p>
        </p:txBody>
      </p:sp>
    </p:spTree>
    <p:extLst>
      <p:ext uri="{BB962C8B-B14F-4D97-AF65-F5344CB8AC3E}">
        <p14:creationId xmlns:p14="http://schemas.microsoft.com/office/powerpoint/2010/main" val="3482033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Blind = http://www.freebibleimages.org/photos/lumo-blindman-jericho/</a:t>
            </a:r>
          </a:p>
          <a:p>
            <a:endParaRPr lang="en-US" dirty="0"/>
          </a:p>
          <a:p>
            <a:r>
              <a:rPr lang="en-US" dirty="0"/>
              <a:t>Hidden from their</a:t>
            </a:r>
            <a:r>
              <a:rPr lang="en-US" baseline="0" dirty="0"/>
              <a:t> eyes because of unbelief.  Hidden because the did not take Scripture seriously.  Hidden because they put on blinders and refused to accept the Word of God.  </a:t>
            </a:r>
          </a:p>
          <a:p>
            <a:endParaRPr lang="en-US" baseline="0" dirty="0"/>
          </a:p>
          <a:p>
            <a:pPr rtl="0"/>
            <a:r>
              <a:rPr lang="en-US" sz="1200" b="0" i="0" u="none" strike="noStrike" kern="1200" baseline="30000" dirty="0">
                <a:solidFill>
                  <a:schemeClr val="tx1"/>
                </a:solidFill>
                <a:latin typeface="+mn-lt"/>
                <a:ea typeface="+mn-ea"/>
                <a:cs typeface="+mn-cs"/>
              </a:rPr>
              <a:t>39</a:t>
            </a:r>
            <a:r>
              <a:rPr lang="en-US" sz="1200" b="0" i="0" u="none" strike="noStrike" kern="1200" baseline="0" dirty="0">
                <a:solidFill>
                  <a:schemeClr val="tx1"/>
                </a:solidFill>
                <a:latin typeface="+mn-lt"/>
                <a:ea typeface="+mn-ea"/>
                <a:cs typeface="+mn-cs"/>
              </a:rPr>
              <a:t> Jesus said, "For judgment I have come into this world, so that the blind will see and those who see will become blind."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40</a:t>
            </a:r>
            <a:r>
              <a:rPr lang="en-US" sz="1200" b="0" i="0" u="none" strike="noStrike" kern="1200" baseline="0" dirty="0">
                <a:solidFill>
                  <a:schemeClr val="tx1"/>
                </a:solidFill>
                <a:latin typeface="+mn-lt"/>
                <a:ea typeface="+mn-ea"/>
                <a:cs typeface="+mn-cs"/>
              </a:rPr>
              <a:t> Some Pharisees who were with him heard him say this and asked, "What? Are we blind too?"</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41</a:t>
            </a:r>
            <a:r>
              <a:rPr lang="en-US" sz="1200" b="0" i="0" u="none" strike="noStrike" kern="1200" baseline="0" dirty="0">
                <a:solidFill>
                  <a:schemeClr val="tx1"/>
                </a:solidFill>
                <a:latin typeface="+mn-lt"/>
                <a:ea typeface="+mn-ea"/>
                <a:cs typeface="+mn-cs"/>
              </a:rPr>
              <a:t> Jesus said, "If you were blind, you would not be guilty of sin; but now that you claim you can see, your guilt remains.</a:t>
            </a:r>
          </a:p>
          <a:p>
            <a:pPr rtl="0"/>
            <a:r>
              <a:rPr lang="en-US" sz="1200" b="0" i="0" u="none" strike="noStrike" baseline="0" dirty="0"/>
              <a:t> </a:t>
            </a:r>
            <a:r>
              <a:rPr lang="en-US" sz="1200" b="0" i="0" u="none" strike="noStrike" kern="1200" baseline="0" dirty="0">
                <a:solidFill>
                  <a:schemeClr val="tx1"/>
                </a:solidFill>
                <a:latin typeface="+mn-lt"/>
                <a:ea typeface="+mn-ea"/>
                <a:cs typeface="+mn-cs"/>
              </a:rPr>
              <a:t>(Joh 9:39-41 NIV)</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21</a:t>
            </a:fld>
            <a:endParaRPr lang="en-US"/>
          </a:p>
        </p:txBody>
      </p:sp>
    </p:spTree>
    <p:extLst>
      <p:ext uri="{BB962C8B-B14F-4D97-AF65-F5344CB8AC3E}">
        <p14:creationId xmlns:p14="http://schemas.microsoft.com/office/powerpoint/2010/main" val="5158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just 38</a:t>
            </a:r>
            <a:r>
              <a:rPr lang="en-US" baseline="0" dirty="0"/>
              <a:t> years, Jerusalem, will be attacked on the Sabbath day by the Roman General Titus, because he knows that the Jews won’t fight on the Sabbath.  They will completely fulfill this prophetic word of Jesus.  </a:t>
            </a:r>
          </a:p>
          <a:p>
            <a:endParaRPr lang="en-US" baseline="0" dirty="0"/>
          </a:p>
          <a:p>
            <a:r>
              <a:rPr lang="en-US" baseline="0" dirty="0"/>
              <a:t>Just as Daniel predicted “</a:t>
            </a:r>
            <a:r>
              <a:rPr lang="en-US" sz="1200" b="0" i="0" u="none" strike="noStrike" kern="1200" baseline="0" dirty="0">
                <a:solidFill>
                  <a:schemeClr val="tx1"/>
                </a:solidFill>
                <a:latin typeface="+mn-lt"/>
                <a:ea typeface="+mn-ea"/>
                <a:cs typeface="+mn-cs"/>
              </a:rPr>
              <a:t>a ruler will arise whose armies will destroy the city and the Temple.”  (Dan 9:26 NLT)</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22</a:t>
            </a:fld>
            <a:endParaRPr lang="en-US"/>
          </a:p>
        </p:txBody>
      </p:sp>
    </p:spTree>
    <p:extLst>
      <p:ext uri="{BB962C8B-B14F-4D97-AF65-F5344CB8AC3E}">
        <p14:creationId xmlns:p14="http://schemas.microsoft.com/office/powerpoint/2010/main" val="1447754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Jerusalem destroyed = https://upload.wikimedia.org/wikipedia/commons/b/b2/Ercole_de_Roberti_Destruction_of_Jerusalem_Fighting_Fleeing_Marching_Slaying_Burning_Chemical_reactions_b.jpg</a:t>
            </a:r>
          </a:p>
          <a:p>
            <a:endParaRPr lang="en-US" dirty="0"/>
          </a:p>
          <a:p>
            <a:r>
              <a:rPr lang="en-US" dirty="0"/>
              <a:t>It’s </a:t>
            </a:r>
            <a:r>
              <a:rPr lang="en-US" baseline="0" dirty="0"/>
              <a:t>strange that while Jesus is approaching </a:t>
            </a:r>
            <a:r>
              <a:rPr lang="en-US" baseline="0" dirty="0" err="1"/>
              <a:t>Jerualem</a:t>
            </a:r>
            <a:r>
              <a:rPr lang="en-US" baseline="0" dirty="0"/>
              <a:t> on Palm Sunday, they are sing the Psalms of the ascent.  </a:t>
            </a:r>
          </a:p>
          <a:p>
            <a:endParaRPr lang="en-US" baseline="0" dirty="0"/>
          </a:p>
          <a:p>
            <a:r>
              <a:rPr lang="en-US" baseline="0" dirty="0"/>
              <a:t>Psalm 122: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Pray for the peace of Jerusalem: (</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122:6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They are singing and Jesus is predicting that there is no peace for the wicked, for those who reject the Lord of Glory, who reject Jesus Christ the Savior of the World.  </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23</a:t>
            </a:fld>
            <a:endParaRPr lang="en-US"/>
          </a:p>
        </p:txBody>
      </p:sp>
    </p:spTree>
    <p:extLst>
      <p:ext uri="{BB962C8B-B14F-4D97-AF65-F5344CB8AC3E}">
        <p14:creationId xmlns:p14="http://schemas.microsoft.com/office/powerpoint/2010/main" val="207591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Triumphal Entry = http://www.freebibleimages.org/photos/triumphant-entry/</a:t>
            </a:r>
          </a:p>
        </p:txBody>
      </p:sp>
      <p:sp>
        <p:nvSpPr>
          <p:cNvPr id="4" name="Slide Number Placeholder 3"/>
          <p:cNvSpPr>
            <a:spLocks noGrp="1"/>
          </p:cNvSpPr>
          <p:nvPr>
            <p:ph type="sldNum" sz="quarter" idx="10"/>
          </p:nvPr>
        </p:nvSpPr>
        <p:spPr/>
        <p:txBody>
          <a:bodyPr/>
          <a:lstStyle/>
          <a:p>
            <a:fld id="{5349B1B2-41B6-4B9D-B679-80EADFA518DD}" type="slidenum">
              <a:rPr lang="en-US" smtClean="0"/>
              <a:t>3</a:t>
            </a:fld>
            <a:endParaRPr lang="en-US"/>
          </a:p>
        </p:txBody>
      </p:sp>
    </p:spTree>
    <p:extLst>
      <p:ext uri="{BB962C8B-B14F-4D97-AF65-F5344CB8AC3E}">
        <p14:creationId xmlns:p14="http://schemas.microsoft.com/office/powerpoint/2010/main" val="3061128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Clock = https://static.pexels.com/photos/21294/pexels-photo.jpg</a:t>
            </a:r>
          </a:p>
          <a:p>
            <a:endParaRPr lang="en-US" dirty="0"/>
          </a:p>
          <a:p>
            <a:r>
              <a:rPr lang="en-US" dirty="0"/>
              <a:t>They did not recognize the time!</a:t>
            </a:r>
            <a:r>
              <a:rPr lang="en-US" baseline="0" dirty="0"/>
              <a:t>  As Daniel had predicted to the day. </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24</a:t>
            </a:fld>
            <a:endParaRPr lang="en-US"/>
          </a:p>
        </p:txBody>
      </p:sp>
    </p:spTree>
    <p:extLst>
      <p:ext uri="{BB962C8B-B14F-4D97-AF65-F5344CB8AC3E}">
        <p14:creationId xmlns:p14="http://schemas.microsoft.com/office/powerpoint/2010/main" val="704738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Clock = https://static.pexels.com/photos/21294/pexels-photo.jpg</a:t>
            </a:r>
          </a:p>
          <a:p>
            <a:endParaRPr lang="en-US" dirty="0"/>
          </a:p>
          <a:p>
            <a:r>
              <a:rPr lang="en-US" dirty="0"/>
              <a:t>The time of God’s Coming in the</a:t>
            </a:r>
            <a:r>
              <a:rPr lang="en-US" baseline="0" dirty="0"/>
              <a:t> person of Jesus Christ.  </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25</a:t>
            </a:fld>
            <a:endParaRPr lang="en-US"/>
          </a:p>
        </p:txBody>
      </p:sp>
    </p:spTree>
    <p:extLst>
      <p:ext uri="{BB962C8B-B14F-4D97-AF65-F5344CB8AC3E}">
        <p14:creationId xmlns:p14="http://schemas.microsoft.com/office/powerpoint/2010/main" val="1702021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here today.  </a:t>
            </a:r>
          </a:p>
          <a:p>
            <a:endParaRPr lang="en-US" dirty="0"/>
          </a:p>
          <a:p>
            <a:r>
              <a:rPr lang="en-US" dirty="0"/>
              <a:t>Rev 3:20 “</a:t>
            </a:r>
            <a:r>
              <a:rPr lang="en-US" sz="1200" b="0" i="0" u="none" strike="noStrike" kern="1200" baseline="0" dirty="0">
                <a:solidFill>
                  <a:schemeClr val="tx1"/>
                </a:solidFill>
                <a:latin typeface="+mn-lt"/>
                <a:ea typeface="+mn-ea"/>
                <a:cs typeface="+mn-cs"/>
              </a:rPr>
              <a:t>I stand at the door and knock. If anyone hears my voice and opens the door, I will come in and eat with him, and he with me.” (Rev 3:20 NIV)</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28</a:t>
            </a:fld>
            <a:endParaRPr lang="en-US"/>
          </a:p>
        </p:txBody>
      </p:sp>
    </p:spTree>
    <p:extLst>
      <p:ext uri="{BB962C8B-B14F-4D97-AF65-F5344CB8AC3E}">
        <p14:creationId xmlns:p14="http://schemas.microsoft.com/office/powerpoint/2010/main" val="122934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Humbly riding on a donkey</a:t>
            </a:r>
          </a:p>
          <a:p>
            <a:r>
              <a:rPr lang="en-US" dirty="0"/>
              <a:t>Kingly</a:t>
            </a:r>
            <a:r>
              <a:rPr lang="en-US" baseline="0" dirty="0"/>
              <a:t> riding on a donkey</a:t>
            </a:r>
          </a:p>
          <a:p>
            <a:r>
              <a:rPr lang="en-US" baseline="0" dirty="0"/>
              <a:t>Prophetically riding on a donkey </a:t>
            </a:r>
          </a:p>
          <a:p>
            <a:r>
              <a:rPr lang="en-US" baseline="0" dirty="0"/>
              <a:t>Victoriously riding on a donkey</a:t>
            </a:r>
          </a:p>
          <a:p>
            <a:r>
              <a:rPr lang="en-US" baseline="0" dirty="0"/>
              <a:t>Etc.  </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6</a:t>
            </a:fld>
            <a:endParaRPr lang="en-US"/>
          </a:p>
        </p:txBody>
      </p:sp>
    </p:spTree>
    <p:extLst>
      <p:ext uri="{BB962C8B-B14F-4D97-AF65-F5344CB8AC3E}">
        <p14:creationId xmlns:p14="http://schemas.microsoft.com/office/powerpoint/2010/main" val="163899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Prophetically – </a:t>
            </a:r>
            <a:r>
              <a:rPr lang="en-US" dirty="0" err="1"/>
              <a:t>Zecahriah</a:t>
            </a:r>
            <a:r>
              <a:rPr lang="en-US" dirty="0"/>
              <a:t> 9:9</a:t>
            </a:r>
          </a:p>
        </p:txBody>
      </p:sp>
      <p:sp>
        <p:nvSpPr>
          <p:cNvPr id="4" name="Slide Number Placeholder 3"/>
          <p:cNvSpPr>
            <a:spLocks noGrp="1"/>
          </p:cNvSpPr>
          <p:nvPr>
            <p:ph type="sldNum" sz="quarter" idx="10"/>
          </p:nvPr>
        </p:nvSpPr>
        <p:spPr/>
        <p:txBody>
          <a:bodyPr/>
          <a:lstStyle/>
          <a:p>
            <a:fld id="{5349B1B2-41B6-4B9D-B679-80EADFA518DD}" type="slidenum">
              <a:rPr lang="en-US" smtClean="0"/>
              <a:t>7</a:t>
            </a:fld>
            <a:endParaRPr lang="en-US"/>
          </a:p>
        </p:txBody>
      </p:sp>
    </p:spTree>
    <p:extLst>
      <p:ext uri="{BB962C8B-B14F-4D97-AF65-F5344CB8AC3E}">
        <p14:creationId xmlns:p14="http://schemas.microsoft.com/office/powerpoint/2010/main" val="4083992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Royally – He is presenting Himself as King of</a:t>
            </a:r>
            <a:r>
              <a:rPr lang="en-US" baseline="0" dirty="0"/>
              <a:t> the Jews.  </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8</a:t>
            </a:fld>
            <a:endParaRPr lang="en-US"/>
          </a:p>
        </p:txBody>
      </p:sp>
    </p:spTree>
    <p:extLst>
      <p:ext uri="{BB962C8B-B14F-4D97-AF65-F5344CB8AC3E}">
        <p14:creationId xmlns:p14="http://schemas.microsoft.com/office/powerpoint/2010/main" val="3917902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Righteously – in the ultimate sense,</a:t>
            </a:r>
            <a:r>
              <a:rPr lang="en-US" baseline="0" dirty="0"/>
              <a:t> he is absolutely sinless!  He is qualified to be the Savior of the world.</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9</a:t>
            </a:fld>
            <a:endParaRPr lang="en-US"/>
          </a:p>
        </p:txBody>
      </p:sp>
    </p:spTree>
    <p:extLst>
      <p:ext uri="{BB962C8B-B14F-4D97-AF65-F5344CB8AC3E}">
        <p14:creationId xmlns:p14="http://schemas.microsoft.com/office/powerpoint/2010/main" val="101772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Redemptively --  He is the Savior</a:t>
            </a:r>
            <a:r>
              <a:rPr lang="en-US" baseline="0" dirty="0"/>
              <a:t> of the World.  </a:t>
            </a:r>
          </a:p>
          <a:p>
            <a:endParaRPr lang="en-US" baseline="0" dirty="0"/>
          </a:p>
          <a:p>
            <a:r>
              <a:rPr lang="en-US" baseline="0" dirty="0"/>
              <a:t>The children had been appropriately yelling, Hosanna = “Save, I pray thee.”</a:t>
            </a:r>
          </a:p>
          <a:p>
            <a:endParaRPr lang="en-US" baseline="0" dirty="0"/>
          </a:p>
          <a:p>
            <a:r>
              <a:rPr lang="en-US" baseline="0" dirty="0"/>
              <a:t>Jesus is the “Savior of the world” John 4:42</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10</a:t>
            </a:fld>
            <a:endParaRPr lang="en-US"/>
          </a:p>
        </p:txBody>
      </p:sp>
    </p:spTree>
    <p:extLst>
      <p:ext uri="{BB962C8B-B14F-4D97-AF65-F5344CB8AC3E}">
        <p14:creationId xmlns:p14="http://schemas.microsoft.com/office/powerpoint/2010/main" val="365246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Gently = humbly.  He is not</a:t>
            </a:r>
            <a:r>
              <a:rPr lang="en-US" baseline="0" dirty="0"/>
              <a:t> on a white steed, with armies following Him as a king leading his forces into battle .  No instead he is lowly, humble , gently leading a rag tag army of children and peasants who are singing praises of ascent from Psalms 120 </a:t>
            </a:r>
          </a:p>
          <a:p>
            <a:endParaRPr lang="en-US" baseline="0" dirty="0"/>
          </a:p>
          <a:p>
            <a:r>
              <a:rPr lang="en-US" baseline="0" dirty="0"/>
              <a:t>Humble does not mean weakly because in His second advent He does lead an army on a white steed (Rev 19).  </a:t>
            </a:r>
            <a:r>
              <a:rPr lang="en-US" dirty="0"/>
              <a:t>Humbly – perfect gentleman!</a:t>
            </a:r>
            <a:r>
              <a:rPr lang="en-US" baseline="0" dirty="0"/>
              <a:t>  Knows when to get angry and when to keep a lid on it</a:t>
            </a:r>
            <a:r>
              <a:rPr lang="en-US" baseline="0"/>
              <a:t>.  </a:t>
            </a:r>
            <a:endParaRPr lang="en-US" baseline="0" dirty="0"/>
          </a:p>
          <a:p>
            <a:endParaRPr lang="en-US" baseline="0" dirty="0"/>
          </a:p>
          <a:p>
            <a:r>
              <a:rPr lang="en-US" baseline="0" dirty="0"/>
              <a:t>He will go into Jerusalem, to the temple to cleans it a second time. </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11</a:t>
            </a:fld>
            <a:endParaRPr lang="en-US"/>
          </a:p>
        </p:txBody>
      </p:sp>
    </p:spTree>
    <p:extLst>
      <p:ext uri="{BB962C8B-B14F-4D97-AF65-F5344CB8AC3E}">
        <p14:creationId xmlns:p14="http://schemas.microsoft.com/office/powerpoint/2010/main" val="3011709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Jerusalem,</a:t>
            </a:r>
            <a:r>
              <a:rPr lang="en-US" baseline="0" dirty="0"/>
              <a:t> in particular, the temple mount.  The place where Abraham had offered up Isaac. The place where Solomon’s Temple stood with the Shekinah Glory cloud and pillar of fire stood for nearly 700 years.  However, destroyed by Nebuchadnezzar in 586 BC and later rebuilt by Zerubbabel in 516 BC.  But no glory cloud, although Haggai predicted the later house (Herod’s temple pictured here) would have greater glory than Solomon's.  Why, because Jesus, of whom John wrote, we beheld his glory, the glory of the only begotten of the Father, full of grace and truth.  Jesus was the glory of this temple.  He sees where He as a king and a Priest was predicted to sit on His throne according to Zechariah 6</a:t>
            </a:r>
            <a:r>
              <a:rPr lang="en-US" sz="1200" b="0" i="0" u="none" strike="noStrike" kern="1200" baseline="30000" dirty="0">
                <a:solidFill>
                  <a:schemeClr val="tx1"/>
                </a:solidFill>
                <a:latin typeface="+mn-lt"/>
                <a:ea typeface="+mn-ea"/>
                <a:cs typeface="+mn-cs"/>
              </a:rPr>
              <a:t>13</a:t>
            </a:r>
            <a:r>
              <a:rPr lang="en-US" sz="1200" b="0" i="0" u="none" strike="noStrike" kern="1200" baseline="0" dirty="0">
                <a:solidFill>
                  <a:schemeClr val="tx1"/>
                </a:solidFill>
                <a:latin typeface="+mn-lt"/>
                <a:ea typeface="+mn-ea"/>
                <a:cs typeface="+mn-cs"/>
              </a:rPr>
              <a:t> :  he will be clothed with majesty and will sit and rule on his throne. And he will be a priest on his throne. And there will be harmony between the two.‘</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 was coming to his own as King and as Priest.  He saw them, they were unprepared for Him.  So ... (next slide) weeps for them.</a:t>
            </a:r>
            <a:endParaRPr lang="en-US" dirty="0"/>
          </a:p>
        </p:txBody>
      </p:sp>
      <p:sp>
        <p:nvSpPr>
          <p:cNvPr id="4" name="Slide Number Placeholder 3"/>
          <p:cNvSpPr>
            <a:spLocks noGrp="1"/>
          </p:cNvSpPr>
          <p:nvPr>
            <p:ph type="sldNum" sz="quarter" idx="10"/>
          </p:nvPr>
        </p:nvSpPr>
        <p:spPr/>
        <p:txBody>
          <a:bodyPr/>
          <a:lstStyle/>
          <a:p>
            <a:fld id="{5349B1B2-41B6-4B9D-B679-80EADFA518DD}" type="slidenum">
              <a:rPr lang="en-US" smtClean="0"/>
              <a:t>12</a:t>
            </a:fld>
            <a:endParaRPr lang="en-US"/>
          </a:p>
        </p:txBody>
      </p:sp>
    </p:spTree>
    <p:extLst>
      <p:ext uri="{BB962C8B-B14F-4D97-AF65-F5344CB8AC3E}">
        <p14:creationId xmlns:p14="http://schemas.microsoft.com/office/powerpoint/2010/main" val="129835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B94927-E2C0-402B-BC4C-33E101CB21D9}"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212288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B94927-E2C0-402B-BC4C-33E101CB21D9}"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141584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B94927-E2C0-402B-BC4C-33E101CB21D9}"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1055964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B94927-E2C0-402B-BC4C-33E101CB21D9}"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145337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B94927-E2C0-402B-BC4C-33E101CB21D9}"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4436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B94927-E2C0-402B-BC4C-33E101CB21D9}"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318075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B94927-E2C0-402B-BC4C-33E101CB21D9}" type="datetimeFigureOut">
              <a:rPr lang="en-US" smtClean="0"/>
              <a:t>6/16/2021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359039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B94927-E2C0-402B-BC4C-33E101CB21D9}" type="datetimeFigureOut">
              <a:rPr lang="en-US" smtClean="0"/>
              <a:t>6/16/2021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336525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B94927-E2C0-402B-BC4C-33E101CB21D9}" type="datetimeFigureOut">
              <a:rPr lang="en-US" smtClean="0"/>
              <a:t>6/16/2021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251353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B94927-E2C0-402B-BC4C-33E101CB21D9}"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2456514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B94927-E2C0-402B-BC4C-33E101CB21D9}"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953EB-278F-44B1-AB2F-FBD01554228B}" type="slidenum">
              <a:rPr lang="en-US" smtClean="0"/>
              <a:t>‹#›</a:t>
            </a:fld>
            <a:endParaRPr lang="en-US"/>
          </a:p>
        </p:txBody>
      </p:sp>
    </p:spTree>
    <p:extLst>
      <p:ext uri="{BB962C8B-B14F-4D97-AF65-F5344CB8AC3E}">
        <p14:creationId xmlns:p14="http://schemas.microsoft.com/office/powerpoint/2010/main" val="4008718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a:off x="0" y="1"/>
            <a:ext cx="12192000" cy="6858000"/>
          </a:xfrm>
          <a:prstGeom prst="rect">
            <a:avLst/>
          </a:prstGeom>
        </p:spPr>
      </p:pic>
      <p:sp>
        <p:nvSpPr>
          <p:cNvPr id="2" name="Title Placeholder 1"/>
          <p:cNvSpPr>
            <a:spLocks noGrp="1"/>
          </p:cNvSpPr>
          <p:nvPr>
            <p:ph type="title"/>
          </p:nvPr>
        </p:nvSpPr>
        <p:spPr>
          <a:xfrm>
            <a:off x="275573" y="164708"/>
            <a:ext cx="1157404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63047" y="1453020"/>
            <a:ext cx="11649205" cy="47239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94927-E2C0-402B-BC4C-33E101CB21D9}" type="datetimeFigureOut">
              <a:rPr lang="en-US" smtClean="0"/>
              <a:t>6/16/2021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953EB-278F-44B1-AB2F-FBD01554228B}" type="slidenum">
              <a:rPr lang="en-US" smtClean="0"/>
              <a:t>‹#›</a:t>
            </a:fld>
            <a:endParaRPr lang="en-US"/>
          </a:p>
        </p:txBody>
      </p:sp>
    </p:spTree>
    <p:extLst>
      <p:ext uri="{BB962C8B-B14F-4D97-AF65-F5344CB8AC3E}">
        <p14:creationId xmlns:p14="http://schemas.microsoft.com/office/powerpoint/2010/main" val="236319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023B0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effectLst>
            <a:glow rad="127000">
              <a:srgbClr val="386E10"/>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386E10"/>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386E10"/>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386E10"/>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386E10"/>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192001" cy="6857999"/>
          </a:xfrm>
          <a:prstGeom prst="rect">
            <a:avLst/>
          </a:prstGeom>
        </p:spPr>
      </p:pic>
      <p:pic>
        <p:nvPicPr>
          <p:cNvPr id="7" name="Picture 6"/>
          <p:cNvPicPr>
            <a:picLocks noChangeAspect="1"/>
          </p:cNvPicPr>
          <p:nvPr/>
        </p:nvPicPr>
        <p:blipFill>
          <a:blip r:embed="rId3"/>
          <a:stretch>
            <a:fillRect/>
          </a:stretch>
        </p:blipFill>
        <p:spPr>
          <a:xfrm>
            <a:off x="2265751" y="1032843"/>
            <a:ext cx="7685073" cy="4308217"/>
          </a:xfrm>
          <a:prstGeom prst="rect">
            <a:avLst/>
          </a:prstGeom>
        </p:spPr>
      </p:pic>
    </p:spTree>
    <p:extLst>
      <p:ext uri="{BB962C8B-B14F-4D97-AF65-F5344CB8AC3E}">
        <p14:creationId xmlns:p14="http://schemas.microsoft.com/office/powerpoint/2010/main" val="190129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He APPROACHES ...</a:t>
            </a:r>
            <a:endParaRPr lang="en-US" sz="4800" dirty="0">
              <a:solidFill>
                <a:srgbClr val="FFFF00"/>
              </a:solidFill>
            </a:endParaRPr>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t>
            </a:r>
            <a:r>
              <a:rPr lang="en-US" sz="5400" dirty="0">
                <a:solidFill>
                  <a:srgbClr val="FFFF00"/>
                </a:solidFill>
                <a:effectLst>
                  <a:glow rad="127000">
                    <a:srgbClr val="023B01"/>
                  </a:glow>
                </a:effectLst>
              </a:rPr>
              <a:t>approached</a:t>
            </a:r>
            <a:r>
              <a:rPr lang="en-US" sz="5400" dirty="0"/>
              <a:t> Jerusalem ...</a:t>
            </a:r>
          </a:p>
          <a:p>
            <a:pPr algn="ctr"/>
            <a:r>
              <a:rPr lang="en-US" sz="5400" u="sng" dirty="0">
                <a:solidFill>
                  <a:srgbClr val="FFFF00"/>
                </a:solidFill>
                <a:effectLst>
                  <a:glow rad="127000">
                    <a:srgbClr val="7030A0"/>
                  </a:glow>
                </a:effectLst>
              </a:rPr>
              <a:t>Redem</a:t>
            </a:r>
            <a:r>
              <a:rPr lang="en-US" sz="5400" dirty="0">
                <a:solidFill>
                  <a:srgbClr val="FFFF00"/>
                </a:solidFill>
                <a:effectLst>
                  <a:glow rad="127000">
                    <a:srgbClr val="7030A0"/>
                  </a:glow>
                </a:effectLst>
              </a:rPr>
              <a:t>p</a:t>
            </a:r>
            <a:r>
              <a:rPr lang="en-US" sz="5400" u="sng" dirty="0">
                <a:solidFill>
                  <a:srgbClr val="FFFF00"/>
                </a:solidFill>
                <a:effectLst>
                  <a:glow rad="127000">
                    <a:srgbClr val="7030A0"/>
                  </a:glow>
                </a:effectLst>
              </a:rPr>
              <a:t>tivel</a:t>
            </a:r>
            <a:r>
              <a:rPr lang="en-US" sz="5400" dirty="0">
                <a:solidFill>
                  <a:srgbClr val="FFFF00"/>
                </a:solidFill>
                <a:effectLst>
                  <a:glow rad="127000">
                    <a:srgbClr val="7030A0"/>
                  </a:glow>
                </a:effectLst>
              </a:rPr>
              <a:t>y</a:t>
            </a:r>
            <a:endParaRPr lang="en-US" sz="5400" dirty="0">
              <a:effectLst>
                <a:glow rad="127000">
                  <a:srgbClr val="7030A0"/>
                </a:glow>
              </a:effectLst>
            </a:endParaRPr>
          </a:p>
        </p:txBody>
      </p:sp>
      <p:pic>
        <p:nvPicPr>
          <p:cNvPr id="6" name="Picture 5"/>
          <p:cNvPicPr>
            <a:picLocks noChangeAspect="1"/>
          </p:cNvPicPr>
          <p:nvPr/>
        </p:nvPicPr>
        <p:blipFill>
          <a:blip r:embed="rId3"/>
          <a:stretch>
            <a:fillRect/>
          </a:stretch>
        </p:blipFill>
        <p:spPr>
          <a:xfrm>
            <a:off x="1283165" y="1953109"/>
            <a:ext cx="4246846" cy="4430958"/>
          </a:xfrm>
          <a:prstGeom prst="rect">
            <a:avLst/>
          </a:prstGeom>
        </p:spPr>
      </p:pic>
      <p:pic>
        <p:nvPicPr>
          <p:cNvPr id="7" name="Picture 6"/>
          <p:cNvPicPr>
            <a:picLocks noChangeAspect="1"/>
          </p:cNvPicPr>
          <p:nvPr/>
        </p:nvPicPr>
        <p:blipFill>
          <a:blip r:embed="rId4"/>
          <a:stretch>
            <a:fillRect/>
          </a:stretch>
        </p:blipFill>
        <p:spPr>
          <a:xfrm>
            <a:off x="1157806" y="1782650"/>
            <a:ext cx="4578248" cy="5075350"/>
          </a:xfrm>
          <a:prstGeom prst="rect">
            <a:avLst/>
          </a:prstGeom>
        </p:spPr>
      </p:pic>
      <p:sp>
        <p:nvSpPr>
          <p:cNvPr id="4" name="TextBox 3"/>
          <p:cNvSpPr txBox="1"/>
          <p:nvPr/>
        </p:nvSpPr>
        <p:spPr>
          <a:xfrm>
            <a:off x="5459507" y="3811012"/>
            <a:ext cx="6602506" cy="2882328"/>
          </a:xfrm>
          <a:prstGeom prst="rect">
            <a:avLst/>
          </a:prstGeom>
          <a:noFill/>
        </p:spPr>
        <p:txBody>
          <a:bodyPr wrap="square" rtlCol="0">
            <a:spAutoFit/>
          </a:bodyPr>
          <a:lstStyle/>
          <a:p>
            <a:pPr>
              <a:lnSpc>
                <a:spcPct val="75000"/>
              </a:lnSpc>
            </a:pPr>
            <a:r>
              <a:rPr lang="en-US" sz="3600" b="1" dirty="0">
                <a:solidFill>
                  <a:schemeClr val="bg1"/>
                </a:solidFill>
                <a:effectLst>
                  <a:glow rad="127000">
                    <a:srgbClr val="386E10"/>
                  </a:glow>
                </a:effectLst>
              </a:rPr>
              <a:t>      </a:t>
            </a:r>
            <a:r>
              <a:rPr lang="en-US" sz="4000" b="1" baseline="30000" dirty="0">
                <a:solidFill>
                  <a:schemeClr val="bg1"/>
                </a:solidFill>
                <a:effectLst>
                  <a:glow rad="127000">
                    <a:srgbClr val="386E10"/>
                  </a:glow>
                </a:effectLst>
              </a:rPr>
              <a:t>9</a:t>
            </a:r>
            <a:r>
              <a:rPr lang="en-US" sz="4000" b="1" dirty="0">
                <a:solidFill>
                  <a:schemeClr val="bg1"/>
                </a:solidFill>
                <a:effectLst>
                  <a:glow rad="127000">
                    <a:srgbClr val="386E10"/>
                  </a:glow>
                </a:effectLst>
              </a:rPr>
              <a:t> Rejoice greatly, ... See,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your king comes to you,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righteous and </a:t>
            </a:r>
            <a:r>
              <a:rPr lang="en-US" sz="4000" b="1" dirty="0">
                <a:solidFill>
                  <a:srgbClr val="FFFF00"/>
                </a:solidFill>
                <a:effectLst>
                  <a:glow rad="127000">
                    <a:srgbClr val="023B01"/>
                  </a:glow>
                </a:effectLst>
              </a:rPr>
              <a:t>having salvation</a:t>
            </a:r>
            <a:r>
              <a:rPr lang="en-US" sz="4000" b="1" dirty="0">
                <a:solidFill>
                  <a:schemeClr val="bg1"/>
                </a:solidFill>
                <a:effectLst>
                  <a:glow rad="127000">
                    <a:srgbClr val="386E10"/>
                  </a:glow>
                </a:effectLst>
              </a:rPr>
              <a:t>, gentle and riding on a donkey, on a colt, the foal of a donkey. (Zechariah 9:9)</a:t>
            </a:r>
          </a:p>
        </p:txBody>
      </p:sp>
    </p:spTree>
    <p:extLst>
      <p:ext uri="{BB962C8B-B14F-4D97-AF65-F5344CB8AC3E}">
        <p14:creationId xmlns:p14="http://schemas.microsoft.com/office/powerpoint/2010/main" val="1499280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He APPROACHES ...</a:t>
            </a:r>
            <a:endParaRPr lang="en-US" sz="4800" dirty="0">
              <a:solidFill>
                <a:srgbClr val="FFFF00"/>
              </a:solidFill>
            </a:endParaRPr>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t>
            </a:r>
            <a:r>
              <a:rPr lang="en-US" sz="5400" dirty="0">
                <a:solidFill>
                  <a:srgbClr val="FFFF00"/>
                </a:solidFill>
                <a:effectLst>
                  <a:glow rad="127000">
                    <a:srgbClr val="023B01"/>
                  </a:glow>
                </a:effectLst>
              </a:rPr>
              <a:t>approached</a:t>
            </a:r>
            <a:r>
              <a:rPr lang="en-US" sz="5400" dirty="0"/>
              <a:t> Jerusalem ...</a:t>
            </a:r>
          </a:p>
          <a:p>
            <a:pPr algn="ctr"/>
            <a:r>
              <a:rPr lang="en-US" sz="5400" u="sng" dirty="0">
                <a:solidFill>
                  <a:srgbClr val="FFFF00"/>
                </a:solidFill>
                <a:effectLst>
                  <a:glow rad="127000">
                    <a:srgbClr val="7030A0"/>
                  </a:glow>
                </a:effectLst>
              </a:rPr>
              <a:t>Humbl</a:t>
            </a:r>
            <a:r>
              <a:rPr lang="en-US" sz="5400" dirty="0">
                <a:solidFill>
                  <a:srgbClr val="FFFF00"/>
                </a:solidFill>
                <a:effectLst>
                  <a:glow rad="127000">
                    <a:srgbClr val="7030A0"/>
                  </a:glow>
                </a:effectLst>
              </a:rPr>
              <a:t>y</a:t>
            </a:r>
            <a:endParaRPr lang="en-US" sz="5400" dirty="0">
              <a:effectLst>
                <a:glow rad="127000">
                  <a:srgbClr val="7030A0"/>
                </a:glow>
              </a:effectLst>
            </a:endParaRPr>
          </a:p>
        </p:txBody>
      </p:sp>
      <p:pic>
        <p:nvPicPr>
          <p:cNvPr id="6" name="Picture 5"/>
          <p:cNvPicPr>
            <a:picLocks noChangeAspect="1"/>
          </p:cNvPicPr>
          <p:nvPr/>
        </p:nvPicPr>
        <p:blipFill>
          <a:blip r:embed="rId3"/>
          <a:stretch>
            <a:fillRect/>
          </a:stretch>
        </p:blipFill>
        <p:spPr>
          <a:xfrm>
            <a:off x="1283165" y="1953109"/>
            <a:ext cx="4246846" cy="4430958"/>
          </a:xfrm>
          <a:prstGeom prst="rect">
            <a:avLst/>
          </a:prstGeom>
        </p:spPr>
      </p:pic>
      <p:pic>
        <p:nvPicPr>
          <p:cNvPr id="7" name="Picture 6"/>
          <p:cNvPicPr>
            <a:picLocks noChangeAspect="1"/>
          </p:cNvPicPr>
          <p:nvPr/>
        </p:nvPicPr>
        <p:blipFill>
          <a:blip r:embed="rId4"/>
          <a:stretch>
            <a:fillRect/>
          </a:stretch>
        </p:blipFill>
        <p:spPr>
          <a:xfrm>
            <a:off x="1157806" y="1782650"/>
            <a:ext cx="4578248" cy="5075350"/>
          </a:xfrm>
          <a:prstGeom prst="rect">
            <a:avLst/>
          </a:prstGeom>
        </p:spPr>
      </p:pic>
      <p:sp>
        <p:nvSpPr>
          <p:cNvPr id="4" name="TextBox 3"/>
          <p:cNvSpPr txBox="1"/>
          <p:nvPr/>
        </p:nvSpPr>
        <p:spPr>
          <a:xfrm>
            <a:off x="5459507" y="3811012"/>
            <a:ext cx="6602506" cy="2882328"/>
          </a:xfrm>
          <a:prstGeom prst="rect">
            <a:avLst/>
          </a:prstGeom>
          <a:noFill/>
        </p:spPr>
        <p:txBody>
          <a:bodyPr wrap="square" rtlCol="0">
            <a:spAutoFit/>
          </a:bodyPr>
          <a:lstStyle/>
          <a:p>
            <a:pPr>
              <a:lnSpc>
                <a:spcPct val="75000"/>
              </a:lnSpc>
            </a:pPr>
            <a:r>
              <a:rPr lang="en-US" sz="3600" b="1" dirty="0">
                <a:solidFill>
                  <a:schemeClr val="bg1"/>
                </a:solidFill>
                <a:effectLst>
                  <a:glow rad="127000">
                    <a:srgbClr val="386E10"/>
                  </a:glow>
                </a:effectLst>
              </a:rPr>
              <a:t>      </a:t>
            </a:r>
            <a:r>
              <a:rPr lang="en-US" sz="4000" b="1" baseline="30000" dirty="0">
                <a:solidFill>
                  <a:schemeClr val="bg1"/>
                </a:solidFill>
                <a:effectLst>
                  <a:glow rad="127000">
                    <a:srgbClr val="386E10"/>
                  </a:glow>
                </a:effectLst>
              </a:rPr>
              <a:t>9</a:t>
            </a:r>
            <a:r>
              <a:rPr lang="en-US" sz="4000" b="1" dirty="0">
                <a:solidFill>
                  <a:schemeClr val="bg1"/>
                </a:solidFill>
                <a:effectLst>
                  <a:glow rad="127000">
                    <a:srgbClr val="386E10"/>
                  </a:glow>
                </a:effectLst>
              </a:rPr>
              <a:t> Rejoice greatly, ... See,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your king comes to you,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righteous and having</a:t>
            </a:r>
            <a:r>
              <a:rPr lang="en-US" sz="4000" b="1" dirty="0">
                <a:solidFill>
                  <a:schemeClr val="bg1"/>
                </a:solidFill>
                <a:effectLst>
                  <a:glow rad="127000">
                    <a:srgbClr val="023B01"/>
                  </a:glow>
                </a:effectLst>
              </a:rPr>
              <a:t> </a:t>
            </a:r>
            <a:r>
              <a:rPr lang="en-US" sz="4000" b="1" dirty="0">
                <a:solidFill>
                  <a:schemeClr val="bg1"/>
                </a:solidFill>
                <a:effectLst>
                  <a:glow rad="127000">
                    <a:srgbClr val="386E10"/>
                  </a:glow>
                </a:effectLst>
              </a:rPr>
              <a:t>salvation, </a:t>
            </a:r>
            <a:r>
              <a:rPr lang="en-US" sz="4000" b="1" dirty="0">
                <a:solidFill>
                  <a:srgbClr val="FFFF00"/>
                </a:solidFill>
                <a:effectLst>
                  <a:glow rad="127000">
                    <a:srgbClr val="023B01"/>
                  </a:glow>
                </a:effectLst>
              </a:rPr>
              <a:t>gentle</a:t>
            </a:r>
            <a:r>
              <a:rPr lang="en-US" sz="4000" b="1" dirty="0">
                <a:solidFill>
                  <a:schemeClr val="bg1"/>
                </a:solidFill>
                <a:effectLst>
                  <a:glow rad="127000">
                    <a:srgbClr val="023B01"/>
                  </a:glow>
                </a:effectLst>
              </a:rPr>
              <a:t> </a:t>
            </a:r>
            <a:r>
              <a:rPr lang="en-US" sz="4000" b="1" dirty="0">
                <a:solidFill>
                  <a:schemeClr val="bg1"/>
                </a:solidFill>
                <a:effectLst>
                  <a:glow rad="127000">
                    <a:srgbClr val="386E10"/>
                  </a:glow>
                </a:effectLst>
              </a:rPr>
              <a:t>and riding on a donkey, on a colt, the foal of a donkey. (Zechariah 9:9)</a:t>
            </a:r>
          </a:p>
        </p:txBody>
      </p:sp>
    </p:spTree>
    <p:extLst>
      <p:ext uri="{BB962C8B-B14F-4D97-AF65-F5344CB8AC3E}">
        <p14:creationId xmlns:p14="http://schemas.microsoft.com/office/powerpoint/2010/main" val="3007334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He </a:t>
            </a:r>
            <a:r>
              <a:rPr lang="en-US" u="sng" dirty="0">
                <a:solidFill>
                  <a:srgbClr val="FFFF00"/>
                </a:solidFill>
              </a:rPr>
              <a:t>SEES</a:t>
            </a:r>
            <a:r>
              <a:rPr lang="en-US" dirty="0"/>
              <a:t> ...</a:t>
            </a:r>
            <a:endParaRPr lang="en-US" sz="4800" dirty="0"/>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approached Jerusalem and </a:t>
            </a:r>
            <a:r>
              <a:rPr lang="en-US" sz="5400" dirty="0">
                <a:solidFill>
                  <a:srgbClr val="FFFF00"/>
                </a:solidFill>
                <a:effectLst>
                  <a:glow rad="127000">
                    <a:srgbClr val="023B01"/>
                  </a:glow>
                </a:effectLst>
              </a:rPr>
              <a:t>saw</a:t>
            </a:r>
            <a:r>
              <a:rPr lang="en-US" sz="5400" dirty="0">
                <a:solidFill>
                  <a:srgbClr val="FFFF00"/>
                </a:solidFill>
              </a:rPr>
              <a:t> the city</a:t>
            </a:r>
            <a:r>
              <a:rPr lang="en-US" sz="5400" dirty="0"/>
              <a:t>, </a:t>
            </a:r>
          </a:p>
        </p:txBody>
      </p:sp>
      <p:pic>
        <p:nvPicPr>
          <p:cNvPr id="8" name="Picture 7"/>
          <p:cNvPicPr>
            <a:picLocks noChangeAspect="1"/>
          </p:cNvPicPr>
          <p:nvPr/>
        </p:nvPicPr>
        <p:blipFill>
          <a:blip r:embed="rId3"/>
          <a:stretch>
            <a:fillRect/>
          </a:stretch>
        </p:blipFill>
        <p:spPr>
          <a:xfrm>
            <a:off x="1310060" y="1953109"/>
            <a:ext cx="4246846" cy="4430958"/>
          </a:xfrm>
          <a:prstGeom prst="rect">
            <a:avLst/>
          </a:prstGeom>
        </p:spPr>
      </p:pic>
      <p:pic>
        <p:nvPicPr>
          <p:cNvPr id="9" name="Picture 8"/>
          <p:cNvPicPr>
            <a:picLocks noChangeAspect="1"/>
          </p:cNvPicPr>
          <p:nvPr/>
        </p:nvPicPr>
        <p:blipFill>
          <a:blip r:embed="rId4"/>
          <a:stretch>
            <a:fillRect/>
          </a:stretch>
        </p:blipFill>
        <p:spPr>
          <a:xfrm>
            <a:off x="1157806" y="1782650"/>
            <a:ext cx="4578248" cy="5075350"/>
          </a:xfrm>
          <a:prstGeom prst="rect">
            <a:avLst/>
          </a:prstGeom>
        </p:spPr>
      </p:pic>
    </p:spTree>
    <p:extLst>
      <p:ext uri="{BB962C8B-B14F-4D97-AF65-F5344CB8AC3E}">
        <p14:creationId xmlns:p14="http://schemas.microsoft.com/office/powerpoint/2010/main" val="382562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He </a:t>
            </a:r>
            <a:r>
              <a:rPr lang="en-US" u="sng" dirty="0">
                <a:solidFill>
                  <a:srgbClr val="FFFF00"/>
                </a:solidFill>
              </a:rPr>
              <a:t>SEES</a:t>
            </a:r>
            <a:r>
              <a:rPr lang="en-US" dirty="0"/>
              <a:t> ...</a:t>
            </a:r>
            <a:endParaRPr lang="en-US" sz="4800" dirty="0"/>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approached Jerusalem and </a:t>
            </a:r>
            <a:r>
              <a:rPr lang="en-US" sz="5400" dirty="0">
                <a:solidFill>
                  <a:srgbClr val="FFFF00"/>
                </a:solidFill>
                <a:effectLst>
                  <a:glow rad="127000">
                    <a:srgbClr val="023B01"/>
                  </a:glow>
                </a:effectLst>
              </a:rPr>
              <a:t>saw</a:t>
            </a:r>
            <a:r>
              <a:rPr lang="en-US" sz="5400" dirty="0">
                <a:solidFill>
                  <a:srgbClr val="FFFF00"/>
                </a:solidFill>
              </a:rPr>
              <a:t> the city</a:t>
            </a:r>
            <a:r>
              <a:rPr lang="en-US" sz="5400" dirty="0"/>
              <a:t>, </a:t>
            </a:r>
          </a:p>
        </p:txBody>
      </p:sp>
      <p:pic>
        <p:nvPicPr>
          <p:cNvPr id="8" name="Picture 7"/>
          <p:cNvPicPr>
            <a:picLocks noChangeAspect="1"/>
          </p:cNvPicPr>
          <p:nvPr/>
        </p:nvPicPr>
        <p:blipFill>
          <a:blip r:embed="rId3"/>
          <a:stretch>
            <a:fillRect/>
          </a:stretch>
        </p:blipFill>
        <p:spPr>
          <a:xfrm>
            <a:off x="1310060" y="1953109"/>
            <a:ext cx="4246846" cy="4430958"/>
          </a:xfrm>
          <a:prstGeom prst="rect">
            <a:avLst/>
          </a:prstGeom>
        </p:spPr>
      </p:pic>
      <p:pic>
        <p:nvPicPr>
          <p:cNvPr id="9" name="Picture 8"/>
          <p:cNvPicPr>
            <a:picLocks noChangeAspect="1"/>
          </p:cNvPicPr>
          <p:nvPr/>
        </p:nvPicPr>
        <p:blipFill>
          <a:blip r:embed="rId4"/>
          <a:stretch>
            <a:fillRect/>
          </a:stretch>
        </p:blipFill>
        <p:spPr>
          <a:xfrm>
            <a:off x="1157806" y="1782650"/>
            <a:ext cx="4578248" cy="5075350"/>
          </a:xfrm>
          <a:prstGeom prst="rect">
            <a:avLst/>
          </a:prstGeom>
        </p:spPr>
      </p:pic>
      <p:sp>
        <p:nvSpPr>
          <p:cNvPr id="4" name="TextBox 3"/>
          <p:cNvSpPr txBox="1"/>
          <p:nvPr/>
        </p:nvSpPr>
        <p:spPr>
          <a:xfrm>
            <a:off x="5318449" y="3900196"/>
            <a:ext cx="6550090" cy="3323987"/>
          </a:xfrm>
          <a:prstGeom prst="rect">
            <a:avLst/>
          </a:prstGeom>
          <a:noFill/>
        </p:spPr>
        <p:txBody>
          <a:bodyPr wrap="square" rtlCol="0">
            <a:spAutoFit/>
          </a:bodyPr>
          <a:lstStyle/>
          <a:p>
            <a:pPr>
              <a:lnSpc>
                <a:spcPct val="75000"/>
              </a:lnSpc>
            </a:pPr>
            <a:r>
              <a:rPr lang="en-US" sz="4000" b="1" dirty="0">
                <a:solidFill>
                  <a:schemeClr val="bg1"/>
                </a:solidFill>
              </a:rPr>
              <a:t>     </a:t>
            </a:r>
            <a:r>
              <a:rPr lang="en-US" sz="4000" b="1" dirty="0">
                <a:solidFill>
                  <a:schemeClr val="bg1"/>
                </a:solidFill>
                <a:effectLst>
                  <a:glow rad="127000">
                    <a:srgbClr val="386E10"/>
                  </a:glow>
                </a:effectLst>
              </a:rPr>
              <a:t>He will be clothed with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majesty and will sit and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rule on his throne. And </a:t>
            </a:r>
            <a:r>
              <a:rPr lang="en-US" sz="4000" b="1" dirty="0">
                <a:solidFill>
                  <a:srgbClr val="FFFF00"/>
                </a:solidFill>
                <a:effectLst>
                  <a:glow rad="127000">
                    <a:srgbClr val="023B01"/>
                  </a:glow>
                </a:effectLst>
              </a:rPr>
              <a:t>he  </a:t>
            </a:r>
            <a:br>
              <a:rPr lang="en-US" sz="4000" b="1" dirty="0">
                <a:solidFill>
                  <a:srgbClr val="FFFF00"/>
                </a:solidFill>
                <a:effectLst>
                  <a:glow rad="127000">
                    <a:srgbClr val="023B01"/>
                  </a:glow>
                </a:effectLst>
              </a:rPr>
            </a:br>
            <a:r>
              <a:rPr lang="en-US" sz="4000" b="1" dirty="0">
                <a:solidFill>
                  <a:srgbClr val="FFFF00"/>
                </a:solidFill>
                <a:effectLst>
                  <a:glow rad="127000">
                    <a:srgbClr val="023B01"/>
                  </a:glow>
                </a:effectLst>
              </a:rPr>
              <a:t> will be a priest on his throne</a:t>
            </a:r>
            <a:r>
              <a:rPr lang="en-US" sz="4000" b="1" dirty="0">
                <a:solidFill>
                  <a:schemeClr val="bg1"/>
                </a:solidFill>
                <a:effectLst>
                  <a:glow rad="127000">
                    <a:srgbClr val="386E10"/>
                  </a:glow>
                </a:effectLst>
              </a:rPr>
              <a:t>. And there will be harmony between the two. (</a:t>
            </a:r>
            <a:r>
              <a:rPr lang="en-US" sz="4000" b="1" dirty="0" err="1">
                <a:solidFill>
                  <a:schemeClr val="bg1"/>
                </a:solidFill>
                <a:effectLst>
                  <a:glow rad="127000">
                    <a:srgbClr val="386E10"/>
                  </a:glow>
                </a:effectLst>
              </a:rPr>
              <a:t>Zech</a:t>
            </a:r>
            <a:r>
              <a:rPr lang="en-US" sz="4000" b="1" dirty="0">
                <a:solidFill>
                  <a:schemeClr val="bg1"/>
                </a:solidFill>
                <a:effectLst>
                  <a:glow rad="127000">
                    <a:srgbClr val="386E10"/>
                  </a:glow>
                </a:effectLst>
              </a:rPr>
              <a:t> 6:13)</a:t>
            </a:r>
          </a:p>
          <a:p>
            <a:pPr>
              <a:lnSpc>
                <a:spcPct val="75000"/>
              </a:lnSpc>
            </a:pPr>
            <a:endParaRPr lang="en-US" sz="4000" b="1" dirty="0">
              <a:solidFill>
                <a:schemeClr val="bg1"/>
              </a:solidFill>
            </a:endParaRPr>
          </a:p>
        </p:txBody>
      </p:sp>
    </p:spTree>
    <p:extLst>
      <p:ext uri="{BB962C8B-B14F-4D97-AF65-F5344CB8AC3E}">
        <p14:creationId xmlns:p14="http://schemas.microsoft.com/office/powerpoint/2010/main" val="2530249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3165" y="1926215"/>
            <a:ext cx="4246846" cy="4430958"/>
          </a:xfrm>
          <a:prstGeom prst="rect">
            <a:avLst/>
          </a:prstGeom>
        </p:spPr>
      </p:pic>
      <p:pic>
        <p:nvPicPr>
          <p:cNvPr id="7" name="Picture 6"/>
          <p:cNvPicPr>
            <a:picLocks noChangeAspect="1"/>
          </p:cNvPicPr>
          <p:nvPr/>
        </p:nvPicPr>
        <p:blipFill>
          <a:blip r:embed="rId4"/>
          <a:stretch>
            <a:fillRect/>
          </a:stretch>
        </p:blipFill>
        <p:spPr>
          <a:xfrm>
            <a:off x="1157806" y="1782650"/>
            <a:ext cx="4578248" cy="5075350"/>
          </a:xfrm>
          <a:prstGeom prst="rect">
            <a:avLst/>
          </a:prstGeom>
        </p:spPr>
      </p:pic>
      <p:sp>
        <p:nvSpPr>
          <p:cNvPr id="2" name="Title 1"/>
          <p:cNvSpPr>
            <a:spLocks noGrp="1"/>
          </p:cNvSpPr>
          <p:nvPr>
            <p:ph type="title"/>
          </p:nvPr>
        </p:nvSpPr>
        <p:spPr/>
        <p:txBody>
          <a:bodyPr/>
          <a:lstStyle/>
          <a:p>
            <a:r>
              <a:rPr lang="en-US" dirty="0"/>
              <a:t>How He </a:t>
            </a:r>
            <a:r>
              <a:rPr lang="en-US" u="sng" dirty="0">
                <a:solidFill>
                  <a:srgbClr val="FFFF00"/>
                </a:solidFill>
              </a:rPr>
              <a:t>WEEPS</a:t>
            </a:r>
            <a:r>
              <a:rPr lang="en-US" dirty="0"/>
              <a:t> ...</a:t>
            </a:r>
            <a:endParaRPr lang="en-US" sz="4800" dirty="0"/>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approached Jerusalem and saw the city, </a:t>
            </a:r>
            <a:r>
              <a:rPr lang="en-US" sz="5400" dirty="0">
                <a:solidFill>
                  <a:srgbClr val="FFFF00"/>
                </a:solidFill>
              </a:rPr>
              <a:t>he </a:t>
            </a:r>
            <a:r>
              <a:rPr lang="en-US" sz="5400" dirty="0">
                <a:solidFill>
                  <a:srgbClr val="FFFF00"/>
                </a:solidFill>
                <a:effectLst>
                  <a:glow rad="127000">
                    <a:srgbClr val="023B01"/>
                  </a:glow>
                </a:effectLst>
              </a:rPr>
              <a:t>wept</a:t>
            </a:r>
            <a:r>
              <a:rPr lang="en-US" sz="5400" dirty="0">
                <a:solidFill>
                  <a:srgbClr val="FFFF00"/>
                </a:solidFill>
              </a:rPr>
              <a:t> over it</a:t>
            </a:r>
            <a:endParaRPr lang="en-US" sz="5400" dirty="0"/>
          </a:p>
        </p:txBody>
      </p:sp>
    </p:spTree>
    <p:extLst>
      <p:ext uri="{BB962C8B-B14F-4D97-AF65-F5344CB8AC3E}">
        <p14:creationId xmlns:p14="http://schemas.microsoft.com/office/powerpoint/2010/main" val="3427397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75646" y="1812737"/>
            <a:ext cx="4492329" cy="4578248"/>
          </a:xfrm>
          <a:prstGeom prst="rect">
            <a:avLst/>
          </a:prstGeom>
        </p:spPr>
      </p:pic>
      <p:pic>
        <p:nvPicPr>
          <p:cNvPr id="7" name="Picture 6"/>
          <p:cNvPicPr>
            <a:picLocks noChangeAspect="1"/>
          </p:cNvPicPr>
          <p:nvPr/>
        </p:nvPicPr>
        <p:blipFill>
          <a:blip r:embed="rId4"/>
          <a:stretch>
            <a:fillRect/>
          </a:stretch>
        </p:blipFill>
        <p:spPr>
          <a:xfrm>
            <a:off x="1157806" y="1782650"/>
            <a:ext cx="4578248" cy="5075350"/>
          </a:xfrm>
          <a:prstGeom prst="rect">
            <a:avLst/>
          </a:prstGeom>
        </p:spPr>
      </p:pic>
      <p:sp>
        <p:nvSpPr>
          <p:cNvPr id="2" name="Title 1"/>
          <p:cNvSpPr>
            <a:spLocks noGrp="1"/>
          </p:cNvSpPr>
          <p:nvPr>
            <p:ph type="title"/>
          </p:nvPr>
        </p:nvSpPr>
        <p:spPr/>
        <p:txBody>
          <a:bodyPr/>
          <a:lstStyle/>
          <a:p>
            <a:r>
              <a:rPr lang="en-US" dirty="0"/>
              <a:t>How He </a:t>
            </a:r>
            <a:r>
              <a:rPr lang="en-US" u="sng" dirty="0">
                <a:solidFill>
                  <a:srgbClr val="FFFF00"/>
                </a:solidFill>
              </a:rPr>
              <a:t>TALKS</a:t>
            </a:r>
            <a:r>
              <a:rPr lang="en-US" dirty="0"/>
              <a:t> ...</a:t>
            </a:r>
            <a:endParaRPr lang="en-US" sz="4800" dirty="0"/>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approached Jerusalem and saw the city, he wept over it  </a:t>
            </a:r>
            <a:r>
              <a:rPr lang="en-US" sz="5400" baseline="30000" dirty="0"/>
              <a:t>42</a:t>
            </a:r>
            <a:r>
              <a:rPr lang="en-US" sz="5400" dirty="0"/>
              <a:t> and </a:t>
            </a:r>
            <a:r>
              <a:rPr lang="en-US" sz="5400" dirty="0">
                <a:solidFill>
                  <a:srgbClr val="FFFF00"/>
                </a:solidFill>
                <a:effectLst>
                  <a:glow rad="127000">
                    <a:srgbClr val="023B01"/>
                  </a:glow>
                </a:effectLst>
              </a:rPr>
              <a:t>said</a:t>
            </a:r>
            <a:r>
              <a:rPr lang="en-US" sz="5400" dirty="0"/>
              <a:t> ....</a:t>
            </a:r>
          </a:p>
        </p:txBody>
      </p:sp>
    </p:spTree>
    <p:extLst>
      <p:ext uri="{BB962C8B-B14F-4D97-AF65-F5344CB8AC3E}">
        <p14:creationId xmlns:p14="http://schemas.microsoft.com/office/powerpoint/2010/main" val="3160760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 Focus on JERUSALEM</a:t>
            </a:r>
          </a:p>
        </p:txBody>
      </p:sp>
      <p:pic>
        <p:nvPicPr>
          <p:cNvPr id="4" name="Picture 3"/>
          <p:cNvPicPr>
            <a:picLocks noChangeAspect="1"/>
          </p:cNvPicPr>
          <p:nvPr/>
        </p:nvPicPr>
        <p:blipFill>
          <a:blip r:embed="rId2"/>
          <a:stretch>
            <a:fillRect/>
          </a:stretch>
        </p:blipFill>
        <p:spPr>
          <a:xfrm>
            <a:off x="1310060" y="1953109"/>
            <a:ext cx="4246846" cy="4430958"/>
          </a:xfrm>
          <a:prstGeom prst="rect">
            <a:avLst/>
          </a:prstGeom>
        </p:spPr>
      </p:pic>
      <p:pic>
        <p:nvPicPr>
          <p:cNvPr id="5" name="Picture 4"/>
          <p:cNvPicPr>
            <a:picLocks noChangeAspect="1"/>
          </p:cNvPicPr>
          <p:nvPr/>
        </p:nvPicPr>
        <p:blipFill>
          <a:blip r:embed="rId3"/>
          <a:stretch>
            <a:fillRect/>
          </a:stretch>
        </p:blipFill>
        <p:spPr>
          <a:xfrm>
            <a:off x="1157806" y="1782650"/>
            <a:ext cx="4578248" cy="5075350"/>
          </a:xfrm>
          <a:prstGeom prst="rect">
            <a:avLst/>
          </a:prstGeom>
        </p:spPr>
      </p:pic>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212786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83165" y="1939662"/>
            <a:ext cx="4246846" cy="4430958"/>
          </a:xfrm>
          <a:prstGeom prst="rect">
            <a:avLst/>
          </a:prstGeom>
        </p:spPr>
      </p:pic>
      <p:pic>
        <p:nvPicPr>
          <p:cNvPr id="5" name="Picture 4"/>
          <p:cNvPicPr>
            <a:picLocks noChangeAspect="1"/>
          </p:cNvPicPr>
          <p:nvPr/>
        </p:nvPicPr>
        <p:blipFill>
          <a:blip r:embed="rId4"/>
          <a:stretch>
            <a:fillRect/>
          </a:stretch>
        </p:blipFill>
        <p:spPr>
          <a:xfrm>
            <a:off x="1157806" y="1782650"/>
            <a:ext cx="4578248" cy="5075350"/>
          </a:xfrm>
          <a:prstGeom prst="rect">
            <a:avLst/>
          </a:prstGeom>
        </p:spPr>
      </p:pic>
      <p:sp>
        <p:nvSpPr>
          <p:cNvPr id="2" name="Title 1"/>
          <p:cNvSpPr>
            <a:spLocks noGrp="1"/>
          </p:cNvSpPr>
          <p:nvPr>
            <p:ph type="title"/>
          </p:nvPr>
        </p:nvSpPr>
        <p:spPr/>
        <p:txBody>
          <a:bodyPr/>
          <a:lstStyle/>
          <a:p>
            <a:r>
              <a:rPr lang="en-US" dirty="0"/>
              <a:t>What They Don’t </a:t>
            </a:r>
            <a:r>
              <a:rPr lang="en-US" u="sng" dirty="0">
                <a:solidFill>
                  <a:srgbClr val="FFFF00"/>
                </a:solidFill>
              </a:rPr>
              <a:t>KNOW</a:t>
            </a:r>
          </a:p>
        </p:txBody>
      </p:sp>
      <p:sp>
        <p:nvSpPr>
          <p:cNvPr id="3" name="Content Placeholder 2"/>
          <p:cNvSpPr>
            <a:spLocks noGrp="1"/>
          </p:cNvSpPr>
          <p:nvPr>
            <p:ph idx="1"/>
          </p:nvPr>
        </p:nvSpPr>
        <p:spPr>
          <a:xfrm>
            <a:off x="6091518" y="1453020"/>
            <a:ext cx="5820734" cy="4723944"/>
          </a:xfrm>
        </p:spPr>
        <p:txBody>
          <a:bodyPr/>
          <a:lstStyle/>
          <a:p>
            <a:r>
              <a:rPr lang="en-US" dirty="0"/>
              <a:t>"</a:t>
            </a:r>
            <a:r>
              <a:rPr lang="en-US" dirty="0">
                <a:solidFill>
                  <a:srgbClr val="FFFF00"/>
                </a:solidFill>
              </a:rPr>
              <a:t>If you, even you, had only </a:t>
            </a:r>
            <a:r>
              <a:rPr lang="en-US" dirty="0">
                <a:solidFill>
                  <a:srgbClr val="FFFF00"/>
                </a:solidFill>
                <a:effectLst>
                  <a:glow rad="127000">
                    <a:srgbClr val="023B01"/>
                  </a:glow>
                </a:effectLst>
              </a:rPr>
              <a:t>known</a:t>
            </a:r>
            <a:r>
              <a:rPr lang="en-US" dirty="0">
                <a:solidFill>
                  <a:srgbClr val="FFFF00"/>
                </a:solidFill>
              </a:rPr>
              <a:t> </a:t>
            </a:r>
            <a:r>
              <a:rPr lang="en-US" dirty="0"/>
              <a:t>on this day what would bring you peace ...”</a:t>
            </a:r>
          </a:p>
        </p:txBody>
      </p:sp>
    </p:spTree>
    <p:extLst>
      <p:ext uri="{BB962C8B-B14F-4D97-AF65-F5344CB8AC3E}">
        <p14:creationId xmlns:p14="http://schemas.microsoft.com/office/powerpoint/2010/main" val="109152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83165" y="1939662"/>
            <a:ext cx="4246846" cy="4430958"/>
          </a:xfrm>
          <a:prstGeom prst="rect">
            <a:avLst/>
          </a:prstGeom>
        </p:spPr>
      </p:pic>
      <p:pic>
        <p:nvPicPr>
          <p:cNvPr id="5" name="Picture 4"/>
          <p:cNvPicPr>
            <a:picLocks noChangeAspect="1"/>
          </p:cNvPicPr>
          <p:nvPr/>
        </p:nvPicPr>
        <p:blipFill>
          <a:blip r:embed="rId4"/>
          <a:stretch>
            <a:fillRect/>
          </a:stretch>
        </p:blipFill>
        <p:spPr>
          <a:xfrm>
            <a:off x="1157806" y="1782650"/>
            <a:ext cx="4578248" cy="5075350"/>
          </a:xfrm>
          <a:prstGeom prst="rect">
            <a:avLst/>
          </a:prstGeom>
        </p:spPr>
      </p:pic>
      <p:sp>
        <p:nvSpPr>
          <p:cNvPr id="2" name="Title 1"/>
          <p:cNvSpPr>
            <a:spLocks noGrp="1"/>
          </p:cNvSpPr>
          <p:nvPr>
            <p:ph type="title"/>
          </p:nvPr>
        </p:nvSpPr>
        <p:spPr/>
        <p:txBody>
          <a:bodyPr/>
          <a:lstStyle/>
          <a:p>
            <a:r>
              <a:rPr lang="en-US" dirty="0"/>
              <a:t>What They Don’t KNOW</a:t>
            </a:r>
          </a:p>
        </p:txBody>
      </p:sp>
      <p:sp>
        <p:nvSpPr>
          <p:cNvPr id="3" name="Content Placeholder 2"/>
          <p:cNvSpPr>
            <a:spLocks noGrp="1"/>
          </p:cNvSpPr>
          <p:nvPr>
            <p:ph idx="1"/>
          </p:nvPr>
        </p:nvSpPr>
        <p:spPr>
          <a:xfrm>
            <a:off x="6091518" y="1453020"/>
            <a:ext cx="5820734" cy="4723944"/>
          </a:xfrm>
        </p:spPr>
        <p:txBody>
          <a:bodyPr/>
          <a:lstStyle/>
          <a:p>
            <a:r>
              <a:rPr lang="en-US" dirty="0"/>
              <a:t>"If you, even you, had only </a:t>
            </a:r>
            <a:r>
              <a:rPr lang="en-US" dirty="0">
                <a:solidFill>
                  <a:srgbClr val="FFFF00"/>
                </a:solidFill>
              </a:rPr>
              <a:t>known </a:t>
            </a:r>
            <a:r>
              <a:rPr lang="en-US" dirty="0">
                <a:solidFill>
                  <a:srgbClr val="FFFF00"/>
                </a:solidFill>
                <a:effectLst>
                  <a:glow rad="127000">
                    <a:srgbClr val="023B01"/>
                  </a:glow>
                </a:effectLst>
              </a:rPr>
              <a:t>on this day </a:t>
            </a:r>
            <a:r>
              <a:rPr lang="en-US" dirty="0"/>
              <a:t>what would bring you peace ...”</a:t>
            </a:r>
          </a:p>
        </p:txBody>
      </p:sp>
      <p:sp>
        <p:nvSpPr>
          <p:cNvPr id="4" name="TextBox 3"/>
          <p:cNvSpPr txBox="1"/>
          <p:nvPr/>
        </p:nvSpPr>
        <p:spPr>
          <a:xfrm>
            <a:off x="5389418" y="4030824"/>
            <a:ext cx="6553766" cy="2400657"/>
          </a:xfrm>
          <a:prstGeom prst="rect">
            <a:avLst/>
          </a:prstGeom>
          <a:noFill/>
        </p:spPr>
        <p:txBody>
          <a:bodyPr wrap="square" rtlCol="0">
            <a:spAutoFit/>
          </a:bodyPr>
          <a:lstStyle/>
          <a:p>
            <a:pPr>
              <a:lnSpc>
                <a:spcPct val="75000"/>
              </a:lnSpc>
            </a:pPr>
            <a:r>
              <a:rPr lang="en-US" sz="4000" b="1" dirty="0">
                <a:solidFill>
                  <a:schemeClr val="bg1"/>
                </a:solidFill>
              </a:rPr>
              <a:t>     </a:t>
            </a:r>
            <a:r>
              <a:rPr lang="en-US" sz="4000" b="1" dirty="0">
                <a:solidFill>
                  <a:schemeClr val="bg1"/>
                </a:solidFill>
                <a:effectLst>
                  <a:glow rad="127000">
                    <a:srgbClr val="386E10"/>
                  </a:glow>
                </a:effectLst>
              </a:rPr>
              <a:t>[483 years] will pass from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the time the command is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given to rebuild Jerusalem until a </a:t>
            </a:r>
            <a:r>
              <a:rPr lang="en-US" sz="4000" b="1" dirty="0">
                <a:solidFill>
                  <a:srgbClr val="FFFF00"/>
                </a:solidFill>
                <a:effectLst>
                  <a:glow rad="127000">
                    <a:srgbClr val="023B01"/>
                  </a:glow>
                </a:effectLst>
              </a:rPr>
              <a:t>ruler</a:t>
            </a:r>
            <a:r>
              <a:rPr lang="en-US" sz="4000" b="1" dirty="0">
                <a:solidFill>
                  <a:schemeClr val="bg1"/>
                </a:solidFill>
                <a:effectLst>
                  <a:glow rad="127000">
                    <a:srgbClr val="386E10"/>
                  </a:glow>
                </a:effectLst>
              </a:rPr>
              <a:t>-- the Anointed One-- comes. (Dan 9:25 NLT)</a:t>
            </a:r>
          </a:p>
        </p:txBody>
      </p:sp>
    </p:spTree>
    <p:extLst>
      <p:ext uri="{BB962C8B-B14F-4D97-AF65-F5344CB8AC3E}">
        <p14:creationId xmlns:p14="http://schemas.microsoft.com/office/powerpoint/2010/main" val="1738888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83165" y="1939662"/>
            <a:ext cx="4246846" cy="4430958"/>
          </a:xfrm>
          <a:prstGeom prst="rect">
            <a:avLst/>
          </a:prstGeom>
        </p:spPr>
      </p:pic>
      <p:pic>
        <p:nvPicPr>
          <p:cNvPr id="5" name="Picture 4"/>
          <p:cNvPicPr>
            <a:picLocks noChangeAspect="1"/>
          </p:cNvPicPr>
          <p:nvPr/>
        </p:nvPicPr>
        <p:blipFill>
          <a:blip r:embed="rId4"/>
          <a:stretch>
            <a:fillRect/>
          </a:stretch>
        </p:blipFill>
        <p:spPr>
          <a:xfrm>
            <a:off x="1157806" y="1782650"/>
            <a:ext cx="4578248" cy="5075350"/>
          </a:xfrm>
          <a:prstGeom prst="rect">
            <a:avLst/>
          </a:prstGeom>
        </p:spPr>
      </p:pic>
      <p:sp>
        <p:nvSpPr>
          <p:cNvPr id="2" name="Title 1"/>
          <p:cNvSpPr>
            <a:spLocks noGrp="1"/>
          </p:cNvSpPr>
          <p:nvPr>
            <p:ph type="title"/>
          </p:nvPr>
        </p:nvSpPr>
        <p:spPr/>
        <p:txBody>
          <a:bodyPr/>
          <a:lstStyle/>
          <a:p>
            <a:r>
              <a:rPr lang="en-US" dirty="0"/>
              <a:t>What They Don’t KNOW</a:t>
            </a:r>
          </a:p>
        </p:txBody>
      </p:sp>
      <p:sp>
        <p:nvSpPr>
          <p:cNvPr id="3" name="Content Placeholder 2"/>
          <p:cNvSpPr>
            <a:spLocks noGrp="1"/>
          </p:cNvSpPr>
          <p:nvPr>
            <p:ph idx="1"/>
          </p:nvPr>
        </p:nvSpPr>
        <p:spPr>
          <a:xfrm>
            <a:off x="6091518" y="1453020"/>
            <a:ext cx="5820734" cy="4723944"/>
          </a:xfrm>
        </p:spPr>
        <p:txBody>
          <a:bodyPr/>
          <a:lstStyle/>
          <a:p>
            <a:r>
              <a:rPr lang="en-US" dirty="0"/>
              <a:t>"If you, even you, had only </a:t>
            </a:r>
            <a:r>
              <a:rPr lang="en-US" dirty="0">
                <a:solidFill>
                  <a:srgbClr val="FFFF00"/>
                </a:solidFill>
              </a:rPr>
              <a:t>known </a:t>
            </a:r>
            <a:r>
              <a:rPr lang="en-US" dirty="0">
                <a:solidFill>
                  <a:srgbClr val="FFFF00"/>
                </a:solidFill>
                <a:effectLst>
                  <a:glow rad="127000">
                    <a:srgbClr val="023B01"/>
                  </a:glow>
                </a:effectLst>
              </a:rPr>
              <a:t>on this day </a:t>
            </a:r>
            <a:r>
              <a:rPr lang="en-US" dirty="0"/>
              <a:t>what would bring you peace ...”</a:t>
            </a:r>
          </a:p>
        </p:txBody>
      </p:sp>
      <p:sp>
        <p:nvSpPr>
          <p:cNvPr id="4" name="TextBox 3"/>
          <p:cNvSpPr txBox="1"/>
          <p:nvPr/>
        </p:nvSpPr>
        <p:spPr>
          <a:xfrm>
            <a:off x="5846618" y="4488024"/>
            <a:ext cx="5888182" cy="1497333"/>
          </a:xfrm>
          <a:prstGeom prst="rect">
            <a:avLst/>
          </a:prstGeom>
          <a:noFill/>
        </p:spPr>
        <p:txBody>
          <a:bodyPr wrap="square" rtlCol="0">
            <a:spAutoFit/>
          </a:bodyPr>
          <a:lstStyle/>
          <a:p>
            <a:pPr>
              <a:lnSpc>
                <a:spcPct val="75000"/>
              </a:lnSpc>
            </a:pPr>
            <a:r>
              <a:rPr lang="en-US" sz="4000" b="1" dirty="0">
                <a:solidFill>
                  <a:schemeClr val="bg1"/>
                </a:solidFill>
              </a:rPr>
              <a:t>  </a:t>
            </a:r>
            <a:r>
              <a:rPr lang="en-US" sz="4000" b="1" dirty="0">
                <a:solidFill>
                  <a:schemeClr val="bg1"/>
                </a:solidFill>
                <a:effectLst>
                  <a:glow rad="127000">
                    <a:srgbClr val="023B01"/>
                  </a:glow>
                </a:effectLst>
              </a:rPr>
              <a:t>After this </a:t>
            </a:r>
            <a:r>
              <a:rPr lang="en-US" sz="4000" b="1" dirty="0">
                <a:solidFill>
                  <a:schemeClr val="bg1"/>
                </a:solidFill>
                <a:effectLst>
                  <a:glow rad="127000">
                    <a:srgbClr val="386E10"/>
                  </a:glow>
                </a:effectLst>
              </a:rPr>
              <a:t>period ... the Anointed One will be killed ...  (Dan 9:26 NLT)</a:t>
            </a:r>
          </a:p>
        </p:txBody>
      </p:sp>
    </p:spTree>
    <p:extLst>
      <p:ext uri="{BB962C8B-B14F-4D97-AF65-F5344CB8AC3E}">
        <p14:creationId xmlns:p14="http://schemas.microsoft.com/office/powerpoint/2010/main" val="2718579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 y="0"/>
            <a:ext cx="12192001" cy="6857999"/>
          </a:xfrm>
          <a:prstGeom prst="rect">
            <a:avLst/>
          </a:prstGeom>
        </p:spPr>
      </p:pic>
      <p:pic>
        <p:nvPicPr>
          <p:cNvPr id="7" name="Picture 6"/>
          <p:cNvPicPr>
            <a:picLocks noChangeAspect="1"/>
          </p:cNvPicPr>
          <p:nvPr/>
        </p:nvPicPr>
        <p:blipFill>
          <a:blip r:embed="rId4"/>
          <a:stretch>
            <a:fillRect/>
          </a:stretch>
        </p:blipFill>
        <p:spPr>
          <a:xfrm>
            <a:off x="2265751" y="1032843"/>
            <a:ext cx="7685073" cy="4308217"/>
          </a:xfrm>
          <a:prstGeom prst="rect">
            <a:avLst/>
          </a:prstGeom>
        </p:spPr>
      </p:pic>
      <p:grpSp>
        <p:nvGrpSpPr>
          <p:cNvPr id="6" name="Group 5">
            <a:extLst>
              <a:ext uri="{FF2B5EF4-FFF2-40B4-BE49-F238E27FC236}">
                <a16:creationId xmlns:a16="http://schemas.microsoft.com/office/drawing/2014/main" id="{93BC07FE-13E1-40DB-81E2-2AA62A5298E9}"/>
              </a:ext>
            </a:extLst>
          </p:cNvPr>
          <p:cNvGrpSpPr/>
          <p:nvPr/>
        </p:nvGrpSpPr>
        <p:grpSpPr>
          <a:xfrm>
            <a:off x="8795343" y="4739975"/>
            <a:ext cx="2336800" cy="1086830"/>
            <a:chOff x="1109440" y="4807343"/>
            <a:chExt cx="2336800" cy="1086830"/>
          </a:xfrm>
          <a:effectLst>
            <a:glow rad="127000">
              <a:schemeClr val="tx1"/>
            </a:glow>
          </a:effectLst>
        </p:grpSpPr>
        <p:sp>
          <p:nvSpPr>
            <p:cNvPr id="8" name="Oval 7">
              <a:extLst>
                <a:ext uri="{FF2B5EF4-FFF2-40B4-BE49-F238E27FC236}">
                  <a16:creationId xmlns:a16="http://schemas.microsoft.com/office/drawing/2014/main" id="{1645BD3D-7F0D-4B54-A2C6-F3241AF0B536}"/>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a:extLst>
                <a:ext uri="{FF2B5EF4-FFF2-40B4-BE49-F238E27FC236}">
                  <a16:creationId xmlns:a16="http://schemas.microsoft.com/office/drawing/2014/main" id="{30DAF2D0-C9A0-4D48-A2E2-2E1FC722F7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4177359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83165" y="1939662"/>
            <a:ext cx="4246846" cy="4430958"/>
          </a:xfrm>
          <a:prstGeom prst="rect">
            <a:avLst/>
          </a:prstGeom>
        </p:spPr>
      </p:pic>
      <p:pic>
        <p:nvPicPr>
          <p:cNvPr id="5" name="Picture 4"/>
          <p:cNvPicPr>
            <a:picLocks noChangeAspect="1"/>
          </p:cNvPicPr>
          <p:nvPr/>
        </p:nvPicPr>
        <p:blipFill>
          <a:blip r:embed="rId4"/>
          <a:stretch>
            <a:fillRect/>
          </a:stretch>
        </p:blipFill>
        <p:spPr>
          <a:xfrm>
            <a:off x="1157806" y="1782650"/>
            <a:ext cx="4578248" cy="5075350"/>
          </a:xfrm>
          <a:prstGeom prst="rect">
            <a:avLst/>
          </a:prstGeom>
        </p:spPr>
      </p:pic>
      <p:sp>
        <p:nvSpPr>
          <p:cNvPr id="2" name="Title 1"/>
          <p:cNvSpPr>
            <a:spLocks noGrp="1"/>
          </p:cNvSpPr>
          <p:nvPr>
            <p:ph type="title"/>
          </p:nvPr>
        </p:nvSpPr>
        <p:spPr/>
        <p:txBody>
          <a:bodyPr/>
          <a:lstStyle/>
          <a:p>
            <a:r>
              <a:rPr lang="en-US" dirty="0"/>
              <a:t>What They Don’t KNOW</a:t>
            </a:r>
          </a:p>
        </p:txBody>
      </p:sp>
      <p:sp>
        <p:nvSpPr>
          <p:cNvPr id="3" name="Content Placeholder 2"/>
          <p:cNvSpPr>
            <a:spLocks noGrp="1"/>
          </p:cNvSpPr>
          <p:nvPr>
            <p:ph idx="1"/>
          </p:nvPr>
        </p:nvSpPr>
        <p:spPr>
          <a:xfrm>
            <a:off x="6091518" y="1453020"/>
            <a:ext cx="5820734" cy="4723944"/>
          </a:xfrm>
        </p:spPr>
        <p:txBody>
          <a:bodyPr/>
          <a:lstStyle/>
          <a:p>
            <a:r>
              <a:rPr lang="en-US" dirty="0"/>
              <a:t>"If you, even you, had only </a:t>
            </a:r>
            <a:r>
              <a:rPr lang="en-US" dirty="0">
                <a:solidFill>
                  <a:srgbClr val="FFFF00"/>
                </a:solidFill>
              </a:rPr>
              <a:t>known </a:t>
            </a:r>
            <a:r>
              <a:rPr lang="en-US" dirty="0"/>
              <a:t>on this day </a:t>
            </a:r>
            <a:r>
              <a:rPr lang="en-US" dirty="0">
                <a:solidFill>
                  <a:srgbClr val="FFFF00"/>
                </a:solidFill>
              </a:rPr>
              <a:t>what would bring you </a:t>
            </a:r>
            <a:r>
              <a:rPr lang="en-US" dirty="0">
                <a:solidFill>
                  <a:srgbClr val="FFFF00"/>
                </a:solidFill>
                <a:effectLst>
                  <a:glow rad="127000">
                    <a:srgbClr val="023B01"/>
                  </a:glow>
                </a:effectLst>
              </a:rPr>
              <a:t>peace</a:t>
            </a:r>
            <a:r>
              <a:rPr lang="en-US" dirty="0">
                <a:solidFill>
                  <a:srgbClr val="FFFF00"/>
                </a:solidFill>
              </a:rPr>
              <a:t> </a:t>
            </a:r>
            <a:r>
              <a:rPr lang="en-US" dirty="0"/>
              <a:t>...”</a:t>
            </a:r>
          </a:p>
        </p:txBody>
      </p:sp>
    </p:spTree>
    <p:extLst>
      <p:ext uri="{BB962C8B-B14F-4D97-AF65-F5344CB8AC3E}">
        <p14:creationId xmlns:p14="http://schemas.microsoft.com/office/powerpoint/2010/main" val="4007753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10060" y="1912768"/>
            <a:ext cx="4246846" cy="4430958"/>
          </a:xfrm>
          <a:prstGeom prst="rect">
            <a:avLst/>
          </a:prstGeom>
        </p:spPr>
      </p:pic>
      <p:pic>
        <p:nvPicPr>
          <p:cNvPr id="5" name="Picture 4"/>
          <p:cNvPicPr>
            <a:picLocks noChangeAspect="1"/>
          </p:cNvPicPr>
          <p:nvPr/>
        </p:nvPicPr>
        <p:blipFill>
          <a:blip r:embed="rId4"/>
          <a:stretch>
            <a:fillRect/>
          </a:stretch>
        </p:blipFill>
        <p:spPr>
          <a:xfrm>
            <a:off x="1157806" y="1782650"/>
            <a:ext cx="4578248" cy="5075350"/>
          </a:xfrm>
          <a:prstGeom prst="rect">
            <a:avLst/>
          </a:prstGeom>
        </p:spPr>
      </p:pic>
      <p:sp>
        <p:nvSpPr>
          <p:cNvPr id="2" name="Title 1"/>
          <p:cNvSpPr>
            <a:spLocks noGrp="1"/>
          </p:cNvSpPr>
          <p:nvPr>
            <p:ph type="title"/>
          </p:nvPr>
        </p:nvSpPr>
        <p:spPr/>
        <p:txBody>
          <a:bodyPr/>
          <a:lstStyle/>
          <a:p>
            <a:r>
              <a:rPr lang="en-US" dirty="0"/>
              <a:t>What They Can’t </a:t>
            </a:r>
            <a:r>
              <a:rPr lang="en-US" u="sng" dirty="0">
                <a:solidFill>
                  <a:srgbClr val="FFFF00"/>
                </a:solidFill>
              </a:rPr>
              <a:t>SEE</a:t>
            </a:r>
          </a:p>
        </p:txBody>
      </p:sp>
      <p:sp>
        <p:nvSpPr>
          <p:cNvPr id="3" name="Content Placeholder 2"/>
          <p:cNvSpPr>
            <a:spLocks noGrp="1"/>
          </p:cNvSpPr>
          <p:nvPr>
            <p:ph idx="1"/>
          </p:nvPr>
        </p:nvSpPr>
        <p:spPr>
          <a:xfrm>
            <a:off x="6091518" y="1453020"/>
            <a:ext cx="5820734" cy="4723944"/>
          </a:xfrm>
        </p:spPr>
        <p:txBody>
          <a:bodyPr/>
          <a:lstStyle/>
          <a:p>
            <a:r>
              <a:rPr lang="en-US" dirty="0"/>
              <a:t>"If you, even you, had only known on this day what would bring you peace--</a:t>
            </a:r>
            <a:r>
              <a:rPr lang="en-US" dirty="0">
                <a:solidFill>
                  <a:srgbClr val="FFFF00"/>
                </a:solidFill>
              </a:rPr>
              <a:t>but now it is </a:t>
            </a:r>
            <a:r>
              <a:rPr lang="en-US" dirty="0">
                <a:solidFill>
                  <a:srgbClr val="FFFF00"/>
                </a:solidFill>
                <a:effectLst>
                  <a:glow rad="127000">
                    <a:srgbClr val="023B01"/>
                  </a:glow>
                </a:effectLst>
              </a:rPr>
              <a:t>hidden</a:t>
            </a:r>
            <a:r>
              <a:rPr lang="en-US" dirty="0">
                <a:solidFill>
                  <a:srgbClr val="FFFF00"/>
                </a:solidFill>
              </a:rPr>
              <a:t> from your eyes</a:t>
            </a:r>
            <a:r>
              <a:rPr lang="en-US" dirty="0"/>
              <a:t>.</a:t>
            </a:r>
          </a:p>
          <a:p>
            <a:endParaRPr lang="en-US" dirty="0"/>
          </a:p>
        </p:txBody>
      </p:sp>
    </p:spTree>
    <p:extLst>
      <p:ext uri="{BB962C8B-B14F-4D97-AF65-F5344CB8AC3E}">
        <p14:creationId xmlns:p14="http://schemas.microsoft.com/office/powerpoint/2010/main" val="1976727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They Won’t </a:t>
            </a:r>
            <a:r>
              <a:rPr lang="en-US" u="sng" dirty="0">
                <a:solidFill>
                  <a:srgbClr val="FFFF00"/>
                </a:solidFill>
              </a:rPr>
              <a:t>EXPERIENCE</a:t>
            </a:r>
          </a:p>
        </p:txBody>
      </p:sp>
      <p:sp>
        <p:nvSpPr>
          <p:cNvPr id="3" name="Content Placeholder 2"/>
          <p:cNvSpPr>
            <a:spLocks noGrp="1"/>
          </p:cNvSpPr>
          <p:nvPr>
            <p:ph idx="1"/>
          </p:nvPr>
        </p:nvSpPr>
        <p:spPr>
          <a:xfrm>
            <a:off x="6091518" y="1453020"/>
            <a:ext cx="5820734" cy="4723944"/>
          </a:xfrm>
        </p:spPr>
        <p:txBody>
          <a:bodyPr/>
          <a:lstStyle/>
          <a:p>
            <a:r>
              <a:rPr lang="en-US" baseline="30000" dirty="0"/>
              <a:t>43</a:t>
            </a:r>
            <a:r>
              <a:rPr lang="en-US" dirty="0"/>
              <a:t> The days will come upon you when your enemies will build an embankment against you and encircle you and hem you in on every side. ...</a:t>
            </a:r>
          </a:p>
        </p:txBody>
      </p:sp>
      <p:pic>
        <p:nvPicPr>
          <p:cNvPr id="6" name="Picture 5"/>
          <p:cNvPicPr>
            <a:picLocks noChangeAspect="1"/>
          </p:cNvPicPr>
          <p:nvPr/>
        </p:nvPicPr>
        <p:blipFill>
          <a:blip r:embed="rId3"/>
          <a:stretch>
            <a:fillRect/>
          </a:stretch>
        </p:blipFill>
        <p:spPr>
          <a:xfrm>
            <a:off x="1157806" y="1782650"/>
            <a:ext cx="4578248" cy="5075350"/>
          </a:xfrm>
          <a:prstGeom prst="rect">
            <a:avLst/>
          </a:prstGeom>
        </p:spPr>
      </p:pic>
      <p:pic>
        <p:nvPicPr>
          <p:cNvPr id="7" name="Picture 6"/>
          <p:cNvPicPr>
            <a:picLocks noChangeAspect="1"/>
          </p:cNvPicPr>
          <p:nvPr/>
        </p:nvPicPr>
        <p:blipFill>
          <a:blip r:embed="rId4"/>
          <a:stretch>
            <a:fillRect/>
          </a:stretch>
        </p:blipFill>
        <p:spPr>
          <a:xfrm>
            <a:off x="1336953" y="1939662"/>
            <a:ext cx="4246846" cy="4430958"/>
          </a:xfrm>
          <a:prstGeom prst="rect">
            <a:avLst/>
          </a:prstGeom>
        </p:spPr>
      </p:pic>
    </p:spTree>
    <p:extLst>
      <p:ext uri="{BB962C8B-B14F-4D97-AF65-F5344CB8AC3E}">
        <p14:creationId xmlns:p14="http://schemas.microsoft.com/office/powerpoint/2010/main" val="993688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57806" y="1782650"/>
            <a:ext cx="4578248" cy="5075350"/>
          </a:xfrm>
          <a:prstGeom prst="rect">
            <a:avLst/>
          </a:prstGeom>
        </p:spPr>
      </p:pic>
      <p:pic>
        <p:nvPicPr>
          <p:cNvPr id="6" name="Picture 5"/>
          <p:cNvPicPr>
            <a:picLocks noChangeAspect="1"/>
          </p:cNvPicPr>
          <p:nvPr/>
        </p:nvPicPr>
        <p:blipFill>
          <a:blip r:embed="rId4"/>
          <a:stretch>
            <a:fillRect/>
          </a:stretch>
        </p:blipFill>
        <p:spPr>
          <a:xfrm>
            <a:off x="1336953" y="1939662"/>
            <a:ext cx="4246846" cy="4430958"/>
          </a:xfrm>
          <a:prstGeom prst="rect">
            <a:avLst/>
          </a:prstGeom>
        </p:spPr>
      </p:pic>
      <p:sp>
        <p:nvSpPr>
          <p:cNvPr id="2" name="Title 1"/>
          <p:cNvSpPr>
            <a:spLocks noGrp="1"/>
          </p:cNvSpPr>
          <p:nvPr>
            <p:ph type="title"/>
          </p:nvPr>
        </p:nvSpPr>
        <p:spPr/>
        <p:txBody>
          <a:bodyPr/>
          <a:lstStyle/>
          <a:p>
            <a:r>
              <a:rPr lang="en-US" dirty="0"/>
              <a:t>What They Won’t EXPERIENCE</a:t>
            </a:r>
          </a:p>
        </p:txBody>
      </p:sp>
      <p:sp>
        <p:nvSpPr>
          <p:cNvPr id="3" name="Content Placeholder 2"/>
          <p:cNvSpPr>
            <a:spLocks noGrp="1"/>
          </p:cNvSpPr>
          <p:nvPr>
            <p:ph idx="1"/>
          </p:nvPr>
        </p:nvSpPr>
        <p:spPr>
          <a:xfrm>
            <a:off x="6091518" y="1453020"/>
            <a:ext cx="5820734" cy="4723944"/>
          </a:xfrm>
        </p:spPr>
        <p:txBody>
          <a:bodyPr/>
          <a:lstStyle/>
          <a:p>
            <a:r>
              <a:rPr lang="en-US" baseline="30000" dirty="0"/>
              <a:t>44</a:t>
            </a:r>
            <a:r>
              <a:rPr lang="en-US" dirty="0"/>
              <a:t> They will dash you to the ground, you and the children within your walls. </a:t>
            </a:r>
            <a:r>
              <a:rPr lang="en-US" dirty="0">
                <a:solidFill>
                  <a:srgbClr val="FFFF00"/>
                </a:solidFill>
              </a:rPr>
              <a:t>They will not leave one stone on another</a:t>
            </a:r>
            <a:r>
              <a:rPr lang="en-US" dirty="0"/>
              <a:t>, ...” </a:t>
            </a:r>
            <a:endParaRPr lang="en-US" sz="2400" dirty="0"/>
          </a:p>
          <a:p>
            <a:endParaRPr lang="en-US" sz="2400" dirty="0"/>
          </a:p>
          <a:p>
            <a:pPr algn="ctr"/>
            <a:r>
              <a:rPr lang="en-US" sz="7200" dirty="0">
                <a:solidFill>
                  <a:srgbClr val="FFFF00"/>
                </a:solidFill>
                <a:effectLst>
                  <a:glow rad="127000">
                    <a:srgbClr val="023B01"/>
                  </a:glow>
                </a:effectLst>
              </a:rPr>
              <a:t>PEACE</a:t>
            </a:r>
          </a:p>
        </p:txBody>
      </p:sp>
      <p:sp>
        <p:nvSpPr>
          <p:cNvPr id="7" name="&quot;No&quot; Symbol 6"/>
          <p:cNvSpPr/>
          <p:nvPr/>
        </p:nvSpPr>
        <p:spPr>
          <a:xfrm>
            <a:off x="7920318" y="4760259"/>
            <a:ext cx="1922929" cy="1775012"/>
          </a:xfrm>
          <a:prstGeom prst="noSmoking">
            <a:avLst>
              <a:gd name="adj" fmla="val 14178"/>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396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57806" y="1782650"/>
            <a:ext cx="4578248" cy="5075350"/>
          </a:xfrm>
          <a:prstGeom prst="rect">
            <a:avLst/>
          </a:prstGeom>
        </p:spPr>
      </p:pic>
      <p:pic>
        <p:nvPicPr>
          <p:cNvPr id="6" name="Picture 5"/>
          <p:cNvPicPr>
            <a:picLocks noChangeAspect="1"/>
          </p:cNvPicPr>
          <p:nvPr/>
        </p:nvPicPr>
        <p:blipFill>
          <a:blip r:embed="rId4"/>
          <a:stretch>
            <a:fillRect/>
          </a:stretch>
        </p:blipFill>
        <p:spPr>
          <a:xfrm>
            <a:off x="1310060" y="1912768"/>
            <a:ext cx="4246846" cy="4430958"/>
          </a:xfrm>
          <a:prstGeom prst="rect">
            <a:avLst/>
          </a:prstGeom>
        </p:spPr>
      </p:pic>
      <p:sp>
        <p:nvSpPr>
          <p:cNvPr id="2" name="Title 1"/>
          <p:cNvSpPr>
            <a:spLocks noGrp="1"/>
          </p:cNvSpPr>
          <p:nvPr>
            <p:ph type="title"/>
          </p:nvPr>
        </p:nvSpPr>
        <p:spPr/>
        <p:txBody>
          <a:bodyPr/>
          <a:lstStyle/>
          <a:p>
            <a:r>
              <a:rPr lang="en-US" dirty="0"/>
              <a:t>What They Don’t </a:t>
            </a:r>
            <a:r>
              <a:rPr lang="en-US" u="sng" dirty="0">
                <a:solidFill>
                  <a:srgbClr val="FFFF00"/>
                </a:solidFill>
              </a:rPr>
              <a:t>RECOGNIZE</a:t>
            </a:r>
          </a:p>
        </p:txBody>
      </p:sp>
      <p:sp>
        <p:nvSpPr>
          <p:cNvPr id="3" name="Content Placeholder 2"/>
          <p:cNvSpPr>
            <a:spLocks noGrp="1"/>
          </p:cNvSpPr>
          <p:nvPr>
            <p:ph idx="1"/>
          </p:nvPr>
        </p:nvSpPr>
        <p:spPr>
          <a:xfrm>
            <a:off x="6091518" y="1453020"/>
            <a:ext cx="5820734" cy="4723944"/>
          </a:xfrm>
        </p:spPr>
        <p:txBody>
          <a:bodyPr/>
          <a:lstStyle/>
          <a:p>
            <a:r>
              <a:rPr lang="en-US" baseline="30000" dirty="0"/>
              <a:t>44</a:t>
            </a:r>
            <a:r>
              <a:rPr lang="en-US" dirty="0"/>
              <a:t> They will dash you to the ground, you and the children within your walls. They will not leave one stone on another, </a:t>
            </a:r>
            <a:r>
              <a:rPr lang="en-US" dirty="0">
                <a:solidFill>
                  <a:srgbClr val="FFFF00"/>
                </a:solidFill>
              </a:rPr>
              <a:t>because you did not </a:t>
            </a:r>
            <a:r>
              <a:rPr lang="en-US" dirty="0">
                <a:solidFill>
                  <a:srgbClr val="FFFF00"/>
                </a:solidFill>
                <a:effectLst>
                  <a:glow rad="127000">
                    <a:srgbClr val="023B01"/>
                  </a:glow>
                </a:effectLst>
              </a:rPr>
              <a:t>recognize</a:t>
            </a:r>
            <a:r>
              <a:rPr lang="en-US" dirty="0">
                <a:solidFill>
                  <a:srgbClr val="FFFF00"/>
                </a:solidFill>
              </a:rPr>
              <a:t> </a:t>
            </a:r>
            <a:r>
              <a:rPr lang="en-US" dirty="0">
                <a:solidFill>
                  <a:srgbClr val="FFFF00"/>
                </a:solidFill>
                <a:effectLst>
                  <a:glow rad="127000">
                    <a:srgbClr val="023B01"/>
                  </a:glow>
                </a:effectLst>
              </a:rPr>
              <a:t>the time </a:t>
            </a:r>
            <a:r>
              <a:rPr lang="en-US" dirty="0">
                <a:solidFill>
                  <a:srgbClr val="FFFF00"/>
                </a:solidFill>
              </a:rPr>
              <a:t>of God's coming to you</a:t>
            </a:r>
            <a:r>
              <a:rPr lang="en-US" dirty="0"/>
              <a:t>."</a:t>
            </a:r>
          </a:p>
        </p:txBody>
      </p:sp>
    </p:spTree>
    <p:extLst>
      <p:ext uri="{BB962C8B-B14F-4D97-AF65-F5344CB8AC3E}">
        <p14:creationId xmlns:p14="http://schemas.microsoft.com/office/powerpoint/2010/main" val="3546082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57806" y="1782650"/>
            <a:ext cx="4578248" cy="5075350"/>
          </a:xfrm>
          <a:prstGeom prst="rect">
            <a:avLst/>
          </a:prstGeom>
        </p:spPr>
      </p:pic>
      <p:pic>
        <p:nvPicPr>
          <p:cNvPr id="6" name="Picture 5"/>
          <p:cNvPicPr>
            <a:picLocks noChangeAspect="1"/>
          </p:cNvPicPr>
          <p:nvPr/>
        </p:nvPicPr>
        <p:blipFill>
          <a:blip r:embed="rId4"/>
          <a:stretch>
            <a:fillRect/>
          </a:stretch>
        </p:blipFill>
        <p:spPr>
          <a:xfrm>
            <a:off x="1310060" y="1912768"/>
            <a:ext cx="4246846" cy="4430958"/>
          </a:xfrm>
          <a:prstGeom prst="rect">
            <a:avLst/>
          </a:prstGeom>
        </p:spPr>
      </p:pic>
      <p:sp>
        <p:nvSpPr>
          <p:cNvPr id="2" name="Title 1"/>
          <p:cNvSpPr>
            <a:spLocks noGrp="1"/>
          </p:cNvSpPr>
          <p:nvPr>
            <p:ph type="title"/>
          </p:nvPr>
        </p:nvSpPr>
        <p:spPr/>
        <p:txBody>
          <a:bodyPr/>
          <a:lstStyle/>
          <a:p>
            <a:r>
              <a:rPr lang="en-US" dirty="0"/>
              <a:t>What They Don’t RECOGNIZE</a:t>
            </a:r>
          </a:p>
        </p:txBody>
      </p:sp>
      <p:sp>
        <p:nvSpPr>
          <p:cNvPr id="3" name="Content Placeholder 2"/>
          <p:cNvSpPr>
            <a:spLocks noGrp="1"/>
          </p:cNvSpPr>
          <p:nvPr>
            <p:ph idx="1"/>
          </p:nvPr>
        </p:nvSpPr>
        <p:spPr>
          <a:xfrm>
            <a:off x="6091518" y="1453020"/>
            <a:ext cx="5820734" cy="4723944"/>
          </a:xfrm>
        </p:spPr>
        <p:txBody>
          <a:bodyPr/>
          <a:lstStyle/>
          <a:p>
            <a:r>
              <a:rPr lang="en-US" baseline="30000" dirty="0"/>
              <a:t>44</a:t>
            </a:r>
            <a:r>
              <a:rPr lang="en-US" dirty="0"/>
              <a:t> They will dash you to the ground, you and the children within your walls. They will not leave one stone on another, </a:t>
            </a:r>
            <a:r>
              <a:rPr lang="en-US" dirty="0">
                <a:solidFill>
                  <a:srgbClr val="FFFF00"/>
                </a:solidFill>
              </a:rPr>
              <a:t>because you did not </a:t>
            </a:r>
            <a:r>
              <a:rPr lang="en-US" dirty="0">
                <a:solidFill>
                  <a:srgbClr val="FFFF00"/>
                </a:solidFill>
                <a:effectLst>
                  <a:glow rad="127000">
                    <a:srgbClr val="023B01"/>
                  </a:glow>
                </a:effectLst>
              </a:rPr>
              <a:t>recognize</a:t>
            </a:r>
            <a:r>
              <a:rPr lang="en-US" dirty="0">
                <a:solidFill>
                  <a:srgbClr val="FFFF00"/>
                </a:solidFill>
              </a:rPr>
              <a:t> the time of </a:t>
            </a:r>
            <a:r>
              <a:rPr lang="en-US" dirty="0">
                <a:solidFill>
                  <a:srgbClr val="FFFF00"/>
                </a:solidFill>
                <a:effectLst>
                  <a:glow rad="127000">
                    <a:srgbClr val="023B01"/>
                  </a:glow>
                </a:effectLst>
              </a:rPr>
              <a:t>God's coming to you</a:t>
            </a:r>
            <a:r>
              <a:rPr lang="en-US" dirty="0"/>
              <a:t>."</a:t>
            </a:r>
          </a:p>
        </p:txBody>
      </p:sp>
    </p:spTree>
    <p:extLst>
      <p:ext uri="{BB962C8B-B14F-4D97-AF65-F5344CB8AC3E}">
        <p14:creationId xmlns:p14="http://schemas.microsoft.com/office/powerpoint/2010/main" val="1584338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5674659" y="1453020"/>
            <a:ext cx="6237593" cy="4723944"/>
          </a:xfrm>
        </p:spPr>
        <p:txBody>
          <a:bodyPr/>
          <a:lstStyle/>
          <a:p>
            <a:pPr algn="ctr"/>
            <a:r>
              <a:rPr lang="en-US" dirty="0"/>
              <a:t>They COMPLETELY </a:t>
            </a:r>
            <a:r>
              <a:rPr lang="en-US" u="sng" dirty="0">
                <a:solidFill>
                  <a:srgbClr val="FFFF00"/>
                </a:solidFill>
              </a:rPr>
              <a:t>Missed</a:t>
            </a:r>
            <a:r>
              <a:rPr lang="en-US" dirty="0"/>
              <a:t> Him on Palm Sunday...</a:t>
            </a:r>
          </a:p>
        </p:txBody>
      </p:sp>
      <p:pic>
        <p:nvPicPr>
          <p:cNvPr id="5" name="Picture 4"/>
          <p:cNvPicPr>
            <a:picLocks noChangeAspect="1"/>
          </p:cNvPicPr>
          <p:nvPr/>
        </p:nvPicPr>
        <p:blipFill>
          <a:blip r:embed="rId2"/>
          <a:stretch>
            <a:fillRect/>
          </a:stretch>
        </p:blipFill>
        <p:spPr>
          <a:xfrm>
            <a:off x="1310060" y="1953109"/>
            <a:ext cx="4246846" cy="4430958"/>
          </a:xfrm>
          <a:prstGeom prst="rect">
            <a:avLst/>
          </a:prstGeom>
        </p:spPr>
      </p:pic>
      <p:pic>
        <p:nvPicPr>
          <p:cNvPr id="6" name="Picture 5"/>
          <p:cNvPicPr>
            <a:picLocks noChangeAspect="1"/>
          </p:cNvPicPr>
          <p:nvPr/>
        </p:nvPicPr>
        <p:blipFill>
          <a:blip r:embed="rId3"/>
          <a:stretch>
            <a:fillRect/>
          </a:stretch>
        </p:blipFill>
        <p:spPr>
          <a:xfrm>
            <a:off x="1157806" y="1782650"/>
            <a:ext cx="4578248" cy="5075350"/>
          </a:xfrm>
          <a:prstGeom prst="rect">
            <a:avLst/>
          </a:prstGeom>
        </p:spPr>
      </p:pic>
    </p:spTree>
    <p:extLst>
      <p:ext uri="{BB962C8B-B14F-4D97-AF65-F5344CB8AC3E}">
        <p14:creationId xmlns:p14="http://schemas.microsoft.com/office/powerpoint/2010/main" val="2983721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5674659" y="1453020"/>
            <a:ext cx="6237593" cy="4723944"/>
          </a:xfrm>
        </p:spPr>
        <p:txBody>
          <a:bodyPr/>
          <a:lstStyle/>
          <a:p>
            <a:pPr algn="ctr"/>
            <a:r>
              <a:rPr lang="en-US" dirty="0"/>
              <a:t>They COMPLETELY </a:t>
            </a:r>
            <a:r>
              <a:rPr lang="en-US" u="sng" dirty="0">
                <a:solidFill>
                  <a:srgbClr val="FFFF00"/>
                </a:solidFill>
              </a:rPr>
              <a:t>Missed</a:t>
            </a:r>
            <a:r>
              <a:rPr lang="en-US" dirty="0"/>
              <a:t> Him on Palm Sunday...</a:t>
            </a:r>
          </a:p>
          <a:p>
            <a:pPr algn="ctr"/>
            <a:endParaRPr lang="en-US" dirty="0"/>
          </a:p>
          <a:p>
            <a:pPr algn="ctr"/>
            <a:r>
              <a:rPr lang="en-US" b="0" dirty="0"/>
              <a:t> </a:t>
            </a:r>
            <a:r>
              <a:rPr lang="en-US" dirty="0"/>
              <a:t>He came to that which was his own, but his own did not receive him. (John 1:11)</a:t>
            </a:r>
          </a:p>
          <a:p>
            <a:pPr algn="ctr"/>
            <a:endParaRPr lang="en-US" dirty="0"/>
          </a:p>
        </p:txBody>
      </p:sp>
      <p:pic>
        <p:nvPicPr>
          <p:cNvPr id="5" name="Picture 4"/>
          <p:cNvPicPr>
            <a:picLocks noChangeAspect="1"/>
          </p:cNvPicPr>
          <p:nvPr/>
        </p:nvPicPr>
        <p:blipFill>
          <a:blip r:embed="rId2"/>
          <a:stretch>
            <a:fillRect/>
          </a:stretch>
        </p:blipFill>
        <p:spPr>
          <a:xfrm>
            <a:off x="1310060" y="1953109"/>
            <a:ext cx="4246846" cy="4430958"/>
          </a:xfrm>
          <a:prstGeom prst="rect">
            <a:avLst/>
          </a:prstGeom>
        </p:spPr>
      </p:pic>
      <p:pic>
        <p:nvPicPr>
          <p:cNvPr id="6" name="Picture 5"/>
          <p:cNvPicPr>
            <a:picLocks noChangeAspect="1"/>
          </p:cNvPicPr>
          <p:nvPr/>
        </p:nvPicPr>
        <p:blipFill>
          <a:blip r:embed="rId3"/>
          <a:stretch>
            <a:fillRect/>
          </a:stretch>
        </p:blipFill>
        <p:spPr>
          <a:xfrm>
            <a:off x="1157806" y="1782650"/>
            <a:ext cx="4578248" cy="5075350"/>
          </a:xfrm>
          <a:prstGeom prst="rect">
            <a:avLst/>
          </a:prstGeom>
        </p:spPr>
      </p:pic>
    </p:spTree>
    <p:extLst>
      <p:ext uri="{BB962C8B-B14F-4D97-AF65-F5344CB8AC3E}">
        <p14:creationId xmlns:p14="http://schemas.microsoft.com/office/powerpoint/2010/main" val="1810690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1" cy="6857999"/>
          </a:xfrm>
          <a:prstGeom prst="rect">
            <a:avLst/>
          </a:prstGeom>
        </p:spPr>
      </p:pic>
      <p:pic>
        <p:nvPicPr>
          <p:cNvPr id="6" name="Picture 5"/>
          <p:cNvPicPr>
            <a:picLocks noChangeAspect="1"/>
          </p:cNvPicPr>
          <p:nvPr/>
        </p:nvPicPr>
        <p:blipFill>
          <a:blip r:embed="rId4"/>
          <a:stretch>
            <a:fillRect/>
          </a:stretch>
        </p:blipFill>
        <p:spPr>
          <a:xfrm>
            <a:off x="1198147" y="1782650"/>
            <a:ext cx="4578248" cy="5075350"/>
          </a:xfrm>
          <a:prstGeom prst="rect">
            <a:avLst/>
          </a:prstGeom>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5970494" y="1453020"/>
            <a:ext cx="5941758" cy="4723944"/>
          </a:xfrm>
        </p:spPr>
        <p:txBody>
          <a:bodyPr/>
          <a:lstStyle/>
          <a:p>
            <a:r>
              <a:rPr lang="en-US" dirty="0"/>
              <a:t>Don’t You </a:t>
            </a:r>
            <a:r>
              <a:rPr lang="en-US" u="sng" dirty="0">
                <a:solidFill>
                  <a:srgbClr val="FFFF00"/>
                </a:solidFill>
              </a:rPr>
              <a:t>Miss</a:t>
            </a:r>
            <a:r>
              <a:rPr lang="en-US" dirty="0"/>
              <a:t> Him Too!</a:t>
            </a:r>
          </a:p>
          <a:p>
            <a:br>
              <a:rPr lang="en-US" baseline="30000" dirty="0"/>
            </a:br>
            <a:endParaRPr lang="en-US" dirty="0"/>
          </a:p>
        </p:txBody>
      </p:sp>
      <p:pic>
        <p:nvPicPr>
          <p:cNvPr id="4" name="Picture 3"/>
          <p:cNvPicPr>
            <a:picLocks noChangeAspect="1"/>
          </p:cNvPicPr>
          <p:nvPr/>
        </p:nvPicPr>
        <p:blipFill>
          <a:blip r:embed="rId5"/>
          <a:stretch>
            <a:fillRect/>
          </a:stretch>
        </p:blipFill>
        <p:spPr>
          <a:xfrm>
            <a:off x="1659932" y="2434828"/>
            <a:ext cx="3537839" cy="3387748"/>
          </a:xfrm>
          <a:prstGeom prst="rect">
            <a:avLst/>
          </a:prstGeom>
        </p:spPr>
      </p:pic>
    </p:spTree>
    <p:extLst>
      <p:ext uri="{BB962C8B-B14F-4D97-AF65-F5344CB8AC3E}">
        <p14:creationId xmlns:p14="http://schemas.microsoft.com/office/powerpoint/2010/main" val="3365927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12192001" cy="6857999"/>
          </a:xfrm>
          <a:prstGeom prst="rect">
            <a:avLst/>
          </a:prstGeom>
        </p:spPr>
      </p:pic>
      <p:pic>
        <p:nvPicPr>
          <p:cNvPr id="6" name="Picture 5"/>
          <p:cNvPicPr>
            <a:picLocks noChangeAspect="1"/>
          </p:cNvPicPr>
          <p:nvPr/>
        </p:nvPicPr>
        <p:blipFill>
          <a:blip r:embed="rId3"/>
          <a:stretch>
            <a:fillRect/>
          </a:stretch>
        </p:blipFill>
        <p:spPr>
          <a:xfrm>
            <a:off x="1198147" y="1782650"/>
            <a:ext cx="4578248" cy="5075350"/>
          </a:xfrm>
          <a:prstGeom prst="rect">
            <a:avLst/>
          </a:prstGeom>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5970494" y="1453020"/>
            <a:ext cx="5941758" cy="4723944"/>
          </a:xfrm>
        </p:spPr>
        <p:txBody>
          <a:bodyPr/>
          <a:lstStyle/>
          <a:p>
            <a:r>
              <a:rPr lang="en-US" dirty="0"/>
              <a:t>Don’t You </a:t>
            </a:r>
            <a:r>
              <a:rPr lang="en-US" u="sng" dirty="0">
                <a:solidFill>
                  <a:srgbClr val="FFFF00"/>
                </a:solidFill>
              </a:rPr>
              <a:t>Miss</a:t>
            </a:r>
            <a:r>
              <a:rPr lang="en-US" dirty="0"/>
              <a:t> Him Too!</a:t>
            </a:r>
          </a:p>
          <a:p>
            <a:br>
              <a:rPr lang="en-US" baseline="30000" dirty="0"/>
            </a:br>
            <a:r>
              <a:rPr lang="en-US" dirty="0"/>
              <a:t>For he says, ... I tell you,  </a:t>
            </a:r>
            <a:br>
              <a:rPr lang="en-US" dirty="0"/>
            </a:br>
            <a:r>
              <a:rPr lang="en-US" dirty="0"/>
              <a:t>  now is the time of God's</a:t>
            </a:r>
            <a:br>
              <a:rPr lang="en-US" dirty="0"/>
            </a:br>
            <a:r>
              <a:rPr lang="en-US" dirty="0"/>
              <a:t>   favor, </a:t>
            </a:r>
            <a:r>
              <a:rPr lang="en-US" dirty="0">
                <a:solidFill>
                  <a:srgbClr val="FFFF00"/>
                </a:solidFill>
                <a:effectLst>
                  <a:glow rad="127000">
                    <a:srgbClr val="023B01"/>
                  </a:glow>
                </a:effectLst>
              </a:rPr>
              <a:t>now is the day of</a:t>
            </a:r>
            <a:br>
              <a:rPr lang="en-US" dirty="0">
                <a:solidFill>
                  <a:srgbClr val="FFFF00"/>
                </a:solidFill>
                <a:effectLst>
                  <a:glow rad="127000">
                    <a:srgbClr val="023B01"/>
                  </a:glow>
                </a:effectLst>
              </a:rPr>
            </a:br>
            <a:r>
              <a:rPr lang="en-US" dirty="0">
                <a:solidFill>
                  <a:srgbClr val="FFFF00"/>
                </a:solidFill>
                <a:effectLst>
                  <a:glow rad="127000">
                    <a:srgbClr val="023B01"/>
                  </a:glow>
                </a:effectLst>
              </a:rPr>
              <a:t>  salvation</a:t>
            </a:r>
            <a:r>
              <a:rPr lang="en-US" dirty="0"/>
              <a:t>. </a:t>
            </a:r>
            <a:r>
              <a:rPr lang="en-US" baseline="30000" dirty="0"/>
              <a:t>2 </a:t>
            </a:r>
            <a:r>
              <a:rPr lang="en-US" baseline="30000" dirty="0" err="1"/>
              <a:t>Cor</a:t>
            </a:r>
            <a:r>
              <a:rPr lang="en-US" baseline="30000" dirty="0"/>
              <a:t> 6:2</a:t>
            </a:r>
            <a:r>
              <a:rPr lang="en-US" dirty="0"/>
              <a:t> </a:t>
            </a:r>
          </a:p>
        </p:txBody>
      </p:sp>
      <p:pic>
        <p:nvPicPr>
          <p:cNvPr id="4" name="Picture 3"/>
          <p:cNvPicPr>
            <a:picLocks noChangeAspect="1"/>
          </p:cNvPicPr>
          <p:nvPr/>
        </p:nvPicPr>
        <p:blipFill>
          <a:blip r:embed="rId4"/>
          <a:stretch>
            <a:fillRect/>
          </a:stretch>
        </p:blipFill>
        <p:spPr>
          <a:xfrm>
            <a:off x="1659932" y="2434828"/>
            <a:ext cx="3537839" cy="3387748"/>
          </a:xfrm>
          <a:prstGeom prst="rect">
            <a:avLst/>
          </a:prstGeom>
        </p:spPr>
      </p:pic>
    </p:spTree>
    <p:extLst>
      <p:ext uri="{BB962C8B-B14F-4D97-AF65-F5344CB8AC3E}">
        <p14:creationId xmlns:p14="http://schemas.microsoft.com/office/powerpoint/2010/main" val="2343620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FOCUSES:</a:t>
            </a:r>
            <a:endParaRPr lang="en-US" sz="4800" dirty="0"/>
          </a:p>
        </p:txBody>
      </p:sp>
      <p:sp>
        <p:nvSpPr>
          <p:cNvPr id="3" name="Content Placeholder 2"/>
          <p:cNvSpPr>
            <a:spLocks noGrp="1"/>
          </p:cNvSpPr>
          <p:nvPr>
            <p:ph idx="1"/>
          </p:nvPr>
        </p:nvSpPr>
        <p:spPr>
          <a:xfrm>
            <a:off x="5997388" y="1453020"/>
            <a:ext cx="5914864" cy="4723944"/>
          </a:xfrm>
        </p:spPr>
        <p:txBody>
          <a:bodyPr>
            <a:normAutofit/>
          </a:bodyPr>
          <a:lstStyle/>
          <a:p>
            <a:r>
              <a:rPr lang="en-US" sz="5400" dirty="0"/>
              <a:t>In Luke 19:41-44</a:t>
            </a:r>
          </a:p>
          <a:p>
            <a:r>
              <a:rPr lang="en-US" sz="5400" dirty="0"/>
              <a:t>1- On Jesus</a:t>
            </a:r>
          </a:p>
        </p:txBody>
      </p:sp>
      <p:pic>
        <p:nvPicPr>
          <p:cNvPr id="6" name="Picture 5"/>
          <p:cNvPicPr>
            <a:picLocks noChangeAspect="1"/>
          </p:cNvPicPr>
          <p:nvPr/>
        </p:nvPicPr>
        <p:blipFill>
          <a:blip r:embed="rId3"/>
          <a:stretch>
            <a:fillRect/>
          </a:stretch>
        </p:blipFill>
        <p:spPr>
          <a:xfrm>
            <a:off x="1283165" y="1953109"/>
            <a:ext cx="4246846" cy="4430958"/>
          </a:xfrm>
          <a:prstGeom prst="rect">
            <a:avLst/>
          </a:prstGeom>
        </p:spPr>
      </p:pic>
      <p:pic>
        <p:nvPicPr>
          <p:cNvPr id="7" name="Picture 6"/>
          <p:cNvPicPr>
            <a:picLocks noChangeAspect="1"/>
          </p:cNvPicPr>
          <p:nvPr/>
        </p:nvPicPr>
        <p:blipFill>
          <a:blip r:embed="rId4"/>
          <a:stretch>
            <a:fillRect/>
          </a:stretch>
        </p:blipFill>
        <p:spPr>
          <a:xfrm>
            <a:off x="1157806" y="1782650"/>
            <a:ext cx="4578248" cy="5075350"/>
          </a:xfrm>
          <a:prstGeom prst="rect">
            <a:avLst/>
          </a:prstGeom>
        </p:spPr>
      </p:pic>
    </p:spTree>
    <p:extLst>
      <p:ext uri="{BB962C8B-B14F-4D97-AF65-F5344CB8AC3E}">
        <p14:creationId xmlns:p14="http://schemas.microsoft.com/office/powerpoint/2010/main" val="3027987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12192001" cy="6857999"/>
          </a:xfrm>
          <a:prstGeom prst="rect">
            <a:avLst/>
          </a:prstGeom>
        </p:spPr>
      </p:pic>
      <p:pic>
        <p:nvPicPr>
          <p:cNvPr id="6" name="Picture 5"/>
          <p:cNvPicPr>
            <a:picLocks noChangeAspect="1"/>
          </p:cNvPicPr>
          <p:nvPr/>
        </p:nvPicPr>
        <p:blipFill>
          <a:blip r:embed="rId3"/>
          <a:stretch>
            <a:fillRect/>
          </a:stretch>
        </p:blipFill>
        <p:spPr>
          <a:xfrm>
            <a:off x="1198147" y="1782650"/>
            <a:ext cx="4578248" cy="5075350"/>
          </a:xfrm>
          <a:prstGeom prst="rect">
            <a:avLst/>
          </a:prstGeom>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5970494" y="1453020"/>
            <a:ext cx="5941758" cy="4723944"/>
          </a:xfrm>
        </p:spPr>
        <p:txBody>
          <a:bodyPr/>
          <a:lstStyle/>
          <a:p>
            <a:r>
              <a:rPr lang="en-US" dirty="0"/>
              <a:t>Don’t You </a:t>
            </a:r>
            <a:r>
              <a:rPr lang="en-US" u="sng" dirty="0">
                <a:solidFill>
                  <a:srgbClr val="FFFF00"/>
                </a:solidFill>
              </a:rPr>
              <a:t>Miss</a:t>
            </a:r>
            <a:r>
              <a:rPr lang="en-US" dirty="0"/>
              <a:t> Him Too!</a:t>
            </a:r>
          </a:p>
          <a:p>
            <a:br>
              <a:rPr lang="en-US" baseline="30000" dirty="0"/>
            </a:br>
            <a:r>
              <a:rPr lang="en-US" dirty="0"/>
              <a:t>Behold, I stand at the door and knock. If anyone hears My voice and opens the door, I will come in to him and dine with him, and he with Me. </a:t>
            </a:r>
            <a:r>
              <a:rPr lang="en-US" sz="4000" baseline="30000" dirty="0"/>
              <a:t>(Rev 3:20 NKJ)</a:t>
            </a:r>
          </a:p>
        </p:txBody>
      </p:sp>
      <p:pic>
        <p:nvPicPr>
          <p:cNvPr id="4" name="Picture 3"/>
          <p:cNvPicPr>
            <a:picLocks noChangeAspect="1"/>
          </p:cNvPicPr>
          <p:nvPr/>
        </p:nvPicPr>
        <p:blipFill>
          <a:blip r:embed="rId4"/>
          <a:stretch>
            <a:fillRect/>
          </a:stretch>
        </p:blipFill>
        <p:spPr>
          <a:xfrm>
            <a:off x="1659932" y="2434828"/>
            <a:ext cx="3537839" cy="3387748"/>
          </a:xfrm>
          <a:prstGeom prst="rect">
            <a:avLst/>
          </a:prstGeom>
        </p:spPr>
      </p:pic>
    </p:spTree>
    <p:extLst>
      <p:ext uri="{BB962C8B-B14F-4D97-AF65-F5344CB8AC3E}">
        <p14:creationId xmlns:p14="http://schemas.microsoft.com/office/powerpoint/2010/main" val="1839894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12192001" cy="6857999"/>
          </a:xfrm>
          <a:prstGeom prst="rect">
            <a:avLst/>
          </a:prstGeom>
        </p:spPr>
      </p:pic>
      <p:pic>
        <p:nvPicPr>
          <p:cNvPr id="6" name="Picture 5"/>
          <p:cNvPicPr>
            <a:picLocks noChangeAspect="1"/>
          </p:cNvPicPr>
          <p:nvPr/>
        </p:nvPicPr>
        <p:blipFill>
          <a:blip r:embed="rId3"/>
          <a:stretch>
            <a:fillRect/>
          </a:stretch>
        </p:blipFill>
        <p:spPr>
          <a:xfrm>
            <a:off x="1198147" y="1782650"/>
            <a:ext cx="4578248" cy="5075350"/>
          </a:xfrm>
          <a:prstGeom prst="rect">
            <a:avLst/>
          </a:prstGeom>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5970494" y="1453020"/>
            <a:ext cx="5941758" cy="4723944"/>
          </a:xfrm>
        </p:spPr>
        <p:txBody>
          <a:bodyPr/>
          <a:lstStyle/>
          <a:p>
            <a:r>
              <a:rPr lang="en-US" dirty="0"/>
              <a:t>Don’t You </a:t>
            </a:r>
            <a:r>
              <a:rPr lang="en-US" u="sng" dirty="0">
                <a:solidFill>
                  <a:srgbClr val="FFFF00"/>
                </a:solidFill>
              </a:rPr>
              <a:t>Miss</a:t>
            </a:r>
            <a:r>
              <a:rPr lang="en-US" dirty="0"/>
              <a:t> Him Too!</a:t>
            </a:r>
          </a:p>
          <a:p>
            <a:br>
              <a:rPr lang="en-US" baseline="30000" dirty="0"/>
            </a:br>
            <a:r>
              <a:rPr lang="en-US" dirty="0"/>
              <a:t>Yet to </a:t>
            </a:r>
            <a:r>
              <a:rPr lang="en-US" dirty="0">
                <a:solidFill>
                  <a:srgbClr val="FFFF00"/>
                </a:solidFill>
                <a:effectLst>
                  <a:glow rad="127000">
                    <a:srgbClr val="023B01"/>
                  </a:glow>
                </a:effectLst>
              </a:rPr>
              <a:t>all who received him</a:t>
            </a:r>
            <a:r>
              <a:rPr lang="en-US" dirty="0"/>
              <a:t>, to those who believed in his name, he gave the right to become children of God ... </a:t>
            </a:r>
            <a:r>
              <a:rPr lang="en-US" baseline="30000" dirty="0"/>
              <a:t>John 1:12</a:t>
            </a:r>
          </a:p>
        </p:txBody>
      </p:sp>
      <p:pic>
        <p:nvPicPr>
          <p:cNvPr id="4" name="Picture 3"/>
          <p:cNvPicPr>
            <a:picLocks noChangeAspect="1"/>
          </p:cNvPicPr>
          <p:nvPr/>
        </p:nvPicPr>
        <p:blipFill>
          <a:blip r:embed="rId4"/>
          <a:stretch>
            <a:fillRect/>
          </a:stretch>
        </p:blipFill>
        <p:spPr>
          <a:xfrm>
            <a:off x="1659932" y="2434828"/>
            <a:ext cx="3537839" cy="3387748"/>
          </a:xfrm>
          <a:prstGeom prst="rect">
            <a:avLst/>
          </a:prstGeom>
        </p:spPr>
      </p:pic>
    </p:spTree>
    <p:extLst>
      <p:ext uri="{BB962C8B-B14F-4D97-AF65-F5344CB8AC3E}">
        <p14:creationId xmlns:p14="http://schemas.microsoft.com/office/powerpoint/2010/main" val="1339549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6857999"/>
          </a:xfrm>
          <a:prstGeom prst="rect">
            <a:avLst/>
          </a:prstGeom>
        </p:spPr>
      </p:pic>
      <p:sp>
        <p:nvSpPr>
          <p:cNvPr id="5" name="Title 4"/>
          <p:cNvSpPr>
            <a:spLocks noGrp="1"/>
          </p:cNvSpPr>
          <p:nvPr>
            <p:ph type="title"/>
          </p:nvPr>
        </p:nvSpPr>
        <p:spPr>
          <a:xfrm>
            <a:off x="2050585" y="3324765"/>
            <a:ext cx="11574049" cy="1325563"/>
          </a:xfrm>
        </p:spPr>
        <p:txBody>
          <a:bodyPr>
            <a:noAutofit/>
          </a:bodyPr>
          <a:lstStyle/>
          <a:p>
            <a:r>
              <a:rPr lang="en-US" sz="9600" dirty="0"/>
              <a:t>Let’s</a:t>
            </a:r>
            <a:br>
              <a:rPr lang="en-US" sz="9600" dirty="0"/>
            </a:br>
            <a:r>
              <a:rPr lang="en-US" sz="9600" dirty="0"/>
              <a:t>Pray!</a:t>
            </a:r>
          </a:p>
        </p:txBody>
      </p:sp>
      <p:pic>
        <p:nvPicPr>
          <p:cNvPr id="7" name="Picture 6"/>
          <p:cNvPicPr>
            <a:picLocks noChangeAspect="1"/>
          </p:cNvPicPr>
          <p:nvPr/>
        </p:nvPicPr>
        <p:blipFill>
          <a:blip r:embed="rId3"/>
          <a:stretch>
            <a:fillRect/>
          </a:stretch>
        </p:blipFill>
        <p:spPr>
          <a:xfrm>
            <a:off x="2265751" y="1032843"/>
            <a:ext cx="7685073" cy="4308217"/>
          </a:xfrm>
          <a:prstGeom prst="rect">
            <a:avLst/>
          </a:prstGeom>
        </p:spPr>
      </p:pic>
    </p:spTree>
    <p:extLst>
      <p:ext uri="{BB962C8B-B14F-4D97-AF65-F5344CB8AC3E}">
        <p14:creationId xmlns:p14="http://schemas.microsoft.com/office/powerpoint/2010/main" val="161945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10060" y="1953109"/>
            <a:ext cx="4246846" cy="4430958"/>
          </a:xfrm>
          <a:prstGeom prst="rect">
            <a:avLst/>
          </a:prstGeom>
        </p:spPr>
      </p:pic>
      <p:pic>
        <p:nvPicPr>
          <p:cNvPr id="7" name="Picture 6"/>
          <p:cNvPicPr>
            <a:picLocks noChangeAspect="1"/>
          </p:cNvPicPr>
          <p:nvPr/>
        </p:nvPicPr>
        <p:blipFill>
          <a:blip r:embed="rId3"/>
          <a:stretch>
            <a:fillRect/>
          </a:stretch>
        </p:blipFill>
        <p:spPr>
          <a:xfrm>
            <a:off x="1157806" y="1782650"/>
            <a:ext cx="4578248" cy="5075350"/>
          </a:xfrm>
          <a:prstGeom prst="rect">
            <a:avLst/>
          </a:prstGeom>
        </p:spPr>
      </p:pic>
      <p:sp>
        <p:nvSpPr>
          <p:cNvPr id="2" name="Title 1"/>
          <p:cNvSpPr>
            <a:spLocks noGrp="1"/>
          </p:cNvSpPr>
          <p:nvPr>
            <p:ph type="title"/>
          </p:nvPr>
        </p:nvSpPr>
        <p:spPr/>
        <p:txBody>
          <a:bodyPr/>
          <a:lstStyle/>
          <a:p>
            <a:r>
              <a:rPr lang="en-US" dirty="0"/>
              <a:t>Two FOCUSES:</a:t>
            </a:r>
            <a:endParaRPr lang="en-US" sz="4800" dirty="0"/>
          </a:p>
        </p:txBody>
      </p:sp>
      <p:sp>
        <p:nvSpPr>
          <p:cNvPr id="3" name="Content Placeholder 2"/>
          <p:cNvSpPr>
            <a:spLocks noGrp="1"/>
          </p:cNvSpPr>
          <p:nvPr>
            <p:ph idx="1"/>
          </p:nvPr>
        </p:nvSpPr>
        <p:spPr>
          <a:xfrm>
            <a:off x="5997388" y="1453020"/>
            <a:ext cx="5914864" cy="4723944"/>
          </a:xfrm>
        </p:spPr>
        <p:txBody>
          <a:bodyPr>
            <a:normAutofit/>
          </a:bodyPr>
          <a:lstStyle/>
          <a:p>
            <a:r>
              <a:rPr lang="en-US" sz="5400" dirty="0"/>
              <a:t>In Luke 19:41-44</a:t>
            </a:r>
          </a:p>
          <a:p>
            <a:r>
              <a:rPr lang="en-US" sz="5400" dirty="0"/>
              <a:t>1- On Jesus</a:t>
            </a:r>
          </a:p>
          <a:p>
            <a:r>
              <a:rPr lang="en-US" sz="5400" dirty="0"/>
              <a:t>2- On Jerusalem</a:t>
            </a:r>
          </a:p>
        </p:txBody>
      </p:sp>
    </p:spTree>
    <p:extLst>
      <p:ext uri="{BB962C8B-B14F-4D97-AF65-F5344CB8AC3E}">
        <p14:creationId xmlns:p14="http://schemas.microsoft.com/office/powerpoint/2010/main" val="6366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 Focus on </a:t>
            </a:r>
            <a:r>
              <a:rPr lang="en-US" u="sng" dirty="0">
                <a:solidFill>
                  <a:srgbClr val="FFFF00"/>
                </a:solidFill>
              </a:rPr>
              <a:t>JESUS</a:t>
            </a:r>
            <a:r>
              <a:rPr lang="en-US" dirty="0"/>
              <a:t>:</a:t>
            </a:r>
            <a:endParaRPr lang="en-US" sz="4800" dirty="0"/>
          </a:p>
        </p:txBody>
      </p:sp>
      <p:pic>
        <p:nvPicPr>
          <p:cNvPr id="6" name="Picture 5"/>
          <p:cNvPicPr>
            <a:picLocks noChangeAspect="1"/>
          </p:cNvPicPr>
          <p:nvPr/>
        </p:nvPicPr>
        <p:blipFill>
          <a:blip r:embed="rId2"/>
          <a:stretch>
            <a:fillRect/>
          </a:stretch>
        </p:blipFill>
        <p:spPr>
          <a:xfrm>
            <a:off x="1283165" y="1953109"/>
            <a:ext cx="4246846" cy="4430958"/>
          </a:xfrm>
          <a:prstGeom prst="rect">
            <a:avLst/>
          </a:prstGeom>
        </p:spPr>
      </p:pic>
      <p:pic>
        <p:nvPicPr>
          <p:cNvPr id="7" name="Picture 6"/>
          <p:cNvPicPr>
            <a:picLocks noChangeAspect="1"/>
          </p:cNvPicPr>
          <p:nvPr/>
        </p:nvPicPr>
        <p:blipFill>
          <a:blip r:embed="rId3"/>
          <a:stretch>
            <a:fillRect/>
          </a:stretch>
        </p:blipFill>
        <p:spPr>
          <a:xfrm>
            <a:off x="1157806" y="1782650"/>
            <a:ext cx="4578248" cy="5075350"/>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018216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He </a:t>
            </a:r>
            <a:r>
              <a:rPr lang="en-US" u="sng" dirty="0">
                <a:solidFill>
                  <a:srgbClr val="FFFF00"/>
                </a:solidFill>
              </a:rPr>
              <a:t>APPROACHES</a:t>
            </a:r>
            <a:r>
              <a:rPr lang="en-US" dirty="0"/>
              <a:t> ...</a:t>
            </a:r>
            <a:endParaRPr lang="en-US" sz="4800" dirty="0"/>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t>
            </a:r>
            <a:r>
              <a:rPr lang="en-US" sz="5400" dirty="0">
                <a:solidFill>
                  <a:srgbClr val="FFFF00"/>
                </a:solidFill>
                <a:effectLst>
                  <a:glow rad="127000">
                    <a:srgbClr val="023B01"/>
                  </a:glow>
                </a:effectLst>
              </a:rPr>
              <a:t>approached</a:t>
            </a:r>
            <a:r>
              <a:rPr lang="en-US" sz="5400" dirty="0"/>
              <a:t> Jerusalem ...</a:t>
            </a:r>
          </a:p>
        </p:txBody>
      </p:sp>
      <p:pic>
        <p:nvPicPr>
          <p:cNvPr id="6" name="Picture 5"/>
          <p:cNvPicPr>
            <a:picLocks noChangeAspect="1"/>
          </p:cNvPicPr>
          <p:nvPr/>
        </p:nvPicPr>
        <p:blipFill>
          <a:blip r:embed="rId3"/>
          <a:stretch>
            <a:fillRect/>
          </a:stretch>
        </p:blipFill>
        <p:spPr>
          <a:xfrm>
            <a:off x="1283165" y="1953109"/>
            <a:ext cx="4246846" cy="4430958"/>
          </a:xfrm>
          <a:prstGeom prst="rect">
            <a:avLst/>
          </a:prstGeom>
        </p:spPr>
      </p:pic>
      <p:pic>
        <p:nvPicPr>
          <p:cNvPr id="7" name="Picture 6"/>
          <p:cNvPicPr>
            <a:picLocks noChangeAspect="1"/>
          </p:cNvPicPr>
          <p:nvPr/>
        </p:nvPicPr>
        <p:blipFill>
          <a:blip r:embed="rId4"/>
          <a:stretch>
            <a:fillRect/>
          </a:stretch>
        </p:blipFill>
        <p:spPr>
          <a:xfrm>
            <a:off x="1157806" y="1782650"/>
            <a:ext cx="4578248" cy="5075350"/>
          </a:xfrm>
          <a:prstGeom prst="rect">
            <a:avLst/>
          </a:prstGeom>
        </p:spPr>
      </p:pic>
    </p:spTree>
    <p:extLst>
      <p:ext uri="{BB962C8B-B14F-4D97-AF65-F5344CB8AC3E}">
        <p14:creationId xmlns:p14="http://schemas.microsoft.com/office/powerpoint/2010/main" val="597784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He APPROACHES ... </a:t>
            </a:r>
            <a:endParaRPr lang="en-US" sz="4800" dirty="0">
              <a:solidFill>
                <a:srgbClr val="FFFF00"/>
              </a:solidFill>
            </a:endParaRPr>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t>
            </a:r>
            <a:r>
              <a:rPr lang="en-US" sz="5400" dirty="0">
                <a:solidFill>
                  <a:srgbClr val="FFFF00"/>
                </a:solidFill>
                <a:effectLst>
                  <a:glow rad="127000">
                    <a:srgbClr val="023B01"/>
                  </a:glow>
                </a:effectLst>
              </a:rPr>
              <a:t>approached</a:t>
            </a:r>
            <a:r>
              <a:rPr lang="en-US" sz="5400" dirty="0"/>
              <a:t> Jerusalem ...</a:t>
            </a:r>
          </a:p>
          <a:p>
            <a:pPr algn="ctr"/>
            <a:r>
              <a:rPr lang="en-US" sz="5400" dirty="0">
                <a:solidFill>
                  <a:srgbClr val="FFFF00"/>
                </a:solidFill>
                <a:effectLst>
                  <a:glow rad="127000">
                    <a:srgbClr val="7030A0"/>
                  </a:glow>
                </a:effectLst>
              </a:rPr>
              <a:t>Prophetically!</a:t>
            </a:r>
            <a:endParaRPr lang="en-US" sz="5400" dirty="0">
              <a:effectLst>
                <a:glow rad="127000">
                  <a:srgbClr val="7030A0"/>
                </a:glow>
              </a:effectLst>
            </a:endParaRPr>
          </a:p>
        </p:txBody>
      </p:sp>
      <p:pic>
        <p:nvPicPr>
          <p:cNvPr id="6" name="Picture 5"/>
          <p:cNvPicPr>
            <a:picLocks noChangeAspect="1"/>
          </p:cNvPicPr>
          <p:nvPr/>
        </p:nvPicPr>
        <p:blipFill>
          <a:blip r:embed="rId3"/>
          <a:stretch>
            <a:fillRect/>
          </a:stretch>
        </p:blipFill>
        <p:spPr>
          <a:xfrm>
            <a:off x="1283165" y="1953109"/>
            <a:ext cx="4246846" cy="4430958"/>
          </a:xfrm>
          <a:prstGeom prst="rect">
            <a:avLst/>
          </a:prstGeom>
        </p:spPr>
      </p:pic>
      <p:pic>
        <p:nvPicPr>
          <p:cNvPr id="7" name="Picture 6"/>
          <p:cNvPicPr>
            <a:picLocks noChangeAspect="1"/>
          </p:cNvPicPr>
          <p:nvPr/>
        </p:nvPicPr>
        <p:blipFill>
          <a:blip r:embed="rId4"/>
          <a:stretch>
            <a:fillRect/>
          </a:stretch>
        </p:blipFill>
        <p:spPr>
          <a:xfrm>
            <a:off x="1157806" y="1782650"/>
            <a:ext cx="4578248" cy="5075350"/>
          </a:xfrm>
          <a:prstGeom prst="rect">
            <a:avLst/>
          </a:prstGeom>
        </p:spPr>
      </p:pic>
      <p:sp>
        <p:nvSpPr>
          <p:cNvPr id="8" name="TextBox 7"/>
          <p:cNvSpPr txBox="1"/>
          <p:nvPr/>
        </p:nvSpPr>
        <p:spPr>
          <a:xfrm>
            <a:off x="5459507" y="3811012"/>
            <a:ext cx="6602506" cy="2882328"/>
          </a:xfrm>
          <a:prstGeom prst="rect">
            <a:avLst/>
          </a:prstGeom>
          <a:noFill/>
        </p:spPr>
        <p:txBody>
          <a:bodyPr wrap="square" rtlCol="0">
            <a:spAutoFit/>
          </a:bodyPr>
          <a:lstStyle/>
          <a:p>
            <a:pPr>
              <a:lnSpc>
                <a:spcPct val="75000"/>
              </a:lnSpc>
            </a:pPr>
            <a:r>
              <a:rPr lang="en-US" sz="3600" b="1" dirty="0">
                <a:solidFill>
                  <a:schemeClr val="bg1"/>
                </a:solidFill>
                <a:effectLst>
                  <a:glow rad="127000">
                    <a:srgbClr val="386E10"/>
                  </a:glow>
                </a:effectLst>
              </a:rPr>
              <a:t>      </a:t>
            </a:r>
            <a:r>
              <a:rPr lang="en-US" sz="4000" b="1" baseline="30000" dirty="0">
                <a:solidFill>
                  <a:schemeClr val="bg1"/>
                </a:solidFill>
                <a:effectLst>
                  <a:glow rad="127000">
                    <a:srgbClr val="386E10"/>
                  </a:glow>
                </a:effectLst>
              </a:rPr>
              <a:t>9</a:t>
            </a:r>
            <a:r>
              <a:rPr lang="en-US" sz="4000" b="1" dirty="0">
                <a:solidFill>
                  <a:schemeClr val="bg1"/>
                </a:solidFill>
                <a:effectLst>
                  <a:glow rad="127000">
                    <a:srgbClr val="386E10"/>
                  </a:glow>
                </a:effectLst>
              </a:rPr>
              <a:t> Rejoice greatly, ... See,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your king comes to you,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righteous and having salvation, gentle and </a:t>
            </a:r>
            <a:r>
              <a:rPr lang="en-US" sz="4000" b="1" dirty="0">
                <a:solidFill>
                  <a:srgbClr val="FFFF00"/>
                </a:solidFill>
                <a:effectLst>
                  <a:glow rad="127000">
                    <a:srgbClr val="023B01"/>
                  </a:glow>
                </a:effectLst>
              </a:rPr>
              <a:t>riding on a donkey, on a colt, the foal of a donkey</a:t>
            </a:r>
            <a:r>
              <a:rPr lang="en-US" sz="4000" b="1" dirty="0">
                <a:solidFill>
                  <a:schemeClr val="bg1"/>
                </a:solidFill>
                <a:effectLst>
                  <a:glow rad="127000">
                    <a:srgbClr val="386E10"/>
                  </a:glow>
                </a:effectLst>
              </a:rPr>
              <a:t>. (Zechariah 9:9)</a:t>
            </a:r>
          </a:p>
        </p:txBody>
      </p:sp>
    </p:spTree>
    <p:extLst>
      <p:ext uri="{BB962C8B-B14F-4D97-AF65-F5344CB8AC3E}">
        <p14:creationId xmlns:p14="http://schemas.microsoft.com/office/powerpoint/2010/main" val="1737669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He APPROACHES ... </a:t>
            </a:r>
            <a:endParaRPr lang="en-US" sz="4800" dirty="0">
              <a:solidFill>
                <a:srgbClr val="FFFF00"/>
              </a:solidFill>
            </a:endParaRPr>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t>
            </a:r>
            <a:r>
              <a:rPr lang="en-US" sz="5400" dirty="0">
                <a:solidFill>
                  <a:srgbClr val="FFFF00"/>
                </a:solidFill>
                <a:effectLst>
                  <a:glow rad="127000">
                    <a:srgbClr val="023B01"/>
                  </a:glow>
                </a:effectLst>
              </a:rPr>
              <a:t>approached</a:t>
            </a:r>
            <a:r>
              <a:rPr lang="en-US" sz="5400" dirty="0"/>
              <a:t> Jerusalem ...</a:t>
            </a:r>
          </a:p>
          <a:p>
            <a:pPr algn="ctr"/>
            <a:r>
              <a:rPr lang="en-US" sz="5400" dirty="0">
                <a:solidFill>
                  <a:srgbClr val="FFFF00"/>
                </a:solidFill>
                <a:effectLst>
                  <a:glow rad="127000">
                    <a:srgbClr val="7030A0"/>
                  </a:glow>
                </a:effectLst>
              </a:rPr>
              <a:t>Royally!</a:t>
            </a:r>
            <a:endParaRPr lang="en-US" sz="5400" dirty="0">
              <a:effectLst>
                <a:glow rad="127000">
                  <a:srgbClr val="7030A0"/>
                </a:glow>
              </a:effectLst>
            </a:endParaRPr>
          </a:p>
        </p:txBody>
      </p:sp>
      <p:pic>
        <p:nvPicPr>
          <p:cNvPr id="6" name="Picture 5"/>
          <p:cNvPicPr>
            <a:picLocks noChangeAspect="1"/>
          </p:cNvPicPr>
          <p:nvPr/>
        </p:nvPicPr>
        <p:blipFill>
          <a:blip r:embed="rId3"/>
          <a:stretch>
            <a:fillRect/>
          </a:stretch>
        </p:blipFill>
        <p:spPr>
          <a:xfrm>
            <a:off x="1283165" y="1953109"/>
            <a:ext cx="4246846" cy="4430958"/>
          </a:xfrm>
          <a:prstGeom prst="rect">
            <a:avLst/>
          </a:prstGeom>
        </p:spPr>
      </p:pic>
      <p:pic>
        <p:nvPicPr>
          <p:cNvPr id="7" name="Picture 6"/>
          <p:cNvPicPr>
            <a:picLocks noChangeAspect="1"/>
          </p:cNvPicPr>
          <p:nvPr/>
        </p:nvPicPr>
        <p:blipFill>
          <a:blip r:embed="rId4"/>
          <a:stretch>
            <a:fillRect/>
          </a:stretch>
        </p:blipFill>
        <p:spPr>
          <a:xfrm>
            <a:off x="1157806" y="1782650"/>
            <a:ext cx="4578248" cy="5075350"/>
          </a:xfrm>
          <a:prstGeom prst="rect">
            <a:avLst/>
          </a:prstGeom>
        </p:spPr>
      </p:pic>
      <p:sp>
        <p:nvSpPr>
          <p:cNvPr id="8" name="TextBox 7"/>
          <p:cNvSpPr txBox="1"/>
          <p:nvPr/>
        </p:nvSpPr>
        <p:spPr>
          <a:xfrm>
            <a:off x="5459507" y="3811012"/>
            <a:ext cx="6602506" cy="2882328"/>
          </a:xfrm>
          <a:prstGeom prst="rect">
            <a:avLst/>
          </a:prstGeom>
          <a:noFill/>
        </p:spPr>
        <p:txBody>
          <a:bodyPr wrap="square" rtlCol="0">
            <a:spAutoFit/>
          </a:bodyPr>
          <a:lstStyle/>
          <a:p>
            <a:pPr>
              <a:lnSpc>
                <a:spcPct val="75000"/>
              </a:lnSpc>
            </a:pPr>
            <a:r>
              <a:rPr lang="en-US" sz="3600" b="1" dirty="0">
                <a:solidFill>
                  <a:schemeClr val="bg1"/>
                </a:solidFill>
                <a:effectLst>
                  <a:glow rad="127000">
                    <a:srgbClr val="386E10"/>
                  </a:glow>
                </a:effectLst>
              </a:rPr>
              <a:t>      </a:t>
            </a:r>
            <a:r>
              <a:rPr lang="en-US" sz="4000" b="1" baseline="30000" dirty="0">
                <a:solidFill>
                  <a:schemeClr val="bg1"/>
                </a:solidFill>
                <a:effectLst>
                  <a:glow rad="127000">
                    <a:srgbClr val="386E10"/>
                  </a:glow>
                </a:effectLst>
              </a:rPr>
              <a:t>9</a:t>
            </a:r>
            <a:r>
              <a:rPr lang="en-US" sz="4000" b="1" dirty="0">
                <a:solidFill>
                  <a:schemeClr val="bg1"/>
                </a:solidFill>
                <a:effectLst>
                  <a:glow rad="127000">
                    <a:srgbClr val="386E10"/>
                  </a:glow>
                </a:effectLst>
              </a:rPr>
              <a:t> Rejoice greatly, ... See,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your </a:t>
            </a:r>
            <a:r>
              <a:rPr lang="en-US" sz="4000" b="1" dirty="0">
                <a:solidFill>
                  <a:srgbClr val="FFFF00"/>
                </a:solidFill>
                <a:effectLst>
                  <a:glow rad="127000">
                    <a:srgbClr val="023B01"/>
                  </a:glow>
                </a:effectLst>
              </a:rPr>
              <a:t>king</a:t>
            </a:r>
            <a:r>
              <a:rPr lang="en-US" sz="4000" b="1" dirty="0">
                <a:solidFill>
                  <a:schemeClr val="bg1"/>
                </a:solidFill>
                <a:effectLst>
                  <a:glow rad="127000">
                    <a:srgbClr val="386E10"/>
                  </a:glow>
                </a:effectLst>
              </a:rPr>
              <a:t> comes to you,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righteous and having salvation, gentle and riding on a donkey, on a colt, the foal of a donkey. (Zechariah 9:9)</a:t>
            </a:r>
          </a:p>
        </p:txBody>
      </p:sp>
    </p:spTree>
    <p:extLst>
      <p:ext uri="{BB962C8B-B14F-4D97-AF65-F5344CB8AC3E}">
        <p14:creationId xmlns:p14="http://schemas.microsoft.com/office/powerpoint/2010/main" val="2119972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He APPROACHES ... </a:t>
            </a:r>
            <a:endParaRPr lang="en-US" sz="4800" dirty="0">
              <a:solidFill>
                <a:srgbClr val="FFFF00"/>
              </a:solidFill>
            </a:endParaRPr>
          </a:p>
        </p:txBody>
      </p:sp>
      <p:sp>
        <p:nvSpPr>
          <p:cNvPr id="3" name="Content Placeholder 2"/>
          <p:cNvSpPr>
            <a:spLocks noGrp="1"/>
          </p:cNvSpPr>
          <p:nvPr>
            <p:ph idx="1"/>
          </p:nvPr>
        </p:nvSpPr>
        <p:spPr>
          <a:xfrm>
            <a:off x="5997388" y="1453020"/>
            <a:ext cx="5914864" cy="4723944"/>
          </a:xfrm>
        </p:spPr>
        <p:txBody>
          <a:bodyPr>
            <a:normAutofit/>
          </a:bodyPr>
          <a:lstStyle/>
          <a:p>
            <a:r>
              <a:rPr lang="en-US" sz="5400" baseline="30000" dirty="0"/>
              <a:t>41</a:t>
            </a:r>
            <a:r>
              <a:rPr lang="en-US" sz="5400" dirty="0"/>
              <a:t> As he </a:t>
            </a:r>
            <a:r>
              <a:rPr lang="en-US" sz="5400" dirty="0">
                <a:solidFill>
                  <a:srgbClr val="FFFF00"/>
                </a:solidFill>
                <a:effectLst>
                  <a:glow rad="127000">
                    <a:srgbClr val="023B01"/>
                  </a:glow>
                </a:effectLst>
              </a:rPr>
              <a:t>approached</a:t>
            </a:r>
            <a:r>
              <a:rPr lang="en-US" sz="5400" dirty="0"/>
              <a:t> Jerusalem ...</a:t>
            </a:r>
          </a:p>
          <a:p>
            <a:pPr algn="ctr"/>
            <a:r>
              <a:rPr lang="en-US" sz="5400" dirty="0">
                <a:solidFill>
                  <a:srgbClr val="FFFF00"/>
                </a:solidFill>
                <a:effectLst>
                  <a:glow rad="127000">
                    <a:srgbClr val="7030A0"/>
                  </a:glow>
                </a:effectLst>
              </a:rPr>
              <a:t>Righteously!</a:t>
            </a:r>
            <a:endParaRPr lang="en-US" sz="5400" dirty="0">
              <a:effectLst>
                <a:glow rad="127000">
                  <a:srgbClr val="7030A0"/>
                </a:glow>
              </a:effectLst>
            </a:endParaRPr>
          </a:p>
        </p:txBody>
      </p:sp>
      <p:pic>
        <p:nvPicPr>
          <p:cNvPr id="6" name="Picture 5"/>
          <p:cNvPicPr>
            <a:picLocks noChangeAspect="1"/>
          </p:cNvPicPr>
          <p:nvPr/>
        </p:nvPicPr>
        <p:blipFill>
          <a:blip r:embed="rId3"/>
          <a:stretch>
            <a:fillRect/>
          </a:stretch>
        </p:blipFill>
        <p:spPr>
          <a:xfrm>
            <a:off x="1283165" y="1953109"/>
            <a:ext cx="4246846" cy="4430958"/>
          </a:xfrm>
          <a:prstGeom prst="rect">
            <a:avLst/>
          </a:prstGeom>
        </p:spPr>
      </p:pic>
      <p:pic>
        <p:nvPicPr>
          <p:cNvPr id="7" name="Picture 6"/>
          <p:cNvPicPr>
            <a:picLocks noChangeAspect="1"/>
          </p:cNvPicPr>
          <p:nvPr/>
        </p:nvPicPr>
        <p:blipFill>
          <a:blip r:embed="rId4"/>
          <a:stretch>
            <a:fillRect/>
          </a:stretch>
        </p:blipFill>
        <p:spPr>
          <a:xfrm>
            <a:off x="1157806" y="1782650"/>
            <a:ext cx="4578248" cy="5075350"/>
          </a:xfrm>
          <a:prstGeom prst="rect">
            <a:avLst/>
          </a:prstGeom>
        </p:spPr>
      </p:pic>
      <p:sp>
        <p:nvSpPr>
          <p:cNvPr id="8" name="TextBox 7"/>
          <p:cNvSpPr txBox="1"/>
          <p:nvPr/>
        </p:nvSpPr>
        <p:spPr>
          <a:xfrm>
            <a:off x="5459507" y="3811012"/>
            <a:ext cx="6602506" cy="2882328"/>
          </a:xfrm>
          <a:prstGeom prst="rect">
            <a:avLst/>
          </a:prstGeom>
          <a:noFill/>
        </p:spPr>
        <p:txBody>
          <a:bodyPr wrap="square" rtlCol="0">
            <a:spAutoFit/>
          </a:bodyPr>
          <a:lstStyle/>
          <a:p>
            <a:pPr>
              <a:lnSpc>
                <a:spcPct val="75000"/>
              </a:lnSpc>
            </a:pPr>
            <a:r>
              <a:rPr lang="en-US" sz="3600" b="1" dirty="0">
                <a:solidFill>
                  <a:schemeClr val="bg1"/>
                </a:solidFill>
                <a:effectLst>
                  <a:glow rad="127000">
                    <a:srgbClr val="386E10"/>
                  </a:glow>
                </a:effectLst>
              </a:rPr>
              <a:t>      </a:t>
            </a:r>
            <a:r>
              <a:rPr lang="en-US" sz="4000" b="1" baseline="30000" dirty="0">
                <a:solidFill>
                  <a:schemeClr val="bg1"/>
                </a:solidFill>
                <a:effectLst>
                  <a:glow rad="127000">
                    <a:srgbClr val="386E10"/>
                  </a:glow>
                </a:effectLst>
              </a:rPr>
              <a:t>9</a:t>
            </a:r>
            <a:r>
              <a:rPr lang="en-US" sz="4000" b="1" dirty="0">
                <a:solidFill>
                  <a:schemeClr val="bg1"/>
                </a:solidFill>
                <a:effectLst>
                  <a:glow rad="127000">
                    <a:srgbClr val="386E10"/>
                  </a:glow>
                </a:effectLst>
              </a:rPr>
              <a:t> Rejoice greatly, ... See,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your king comes to you, </a:t>
            </a:r>
            <a:br>
              <a:rPr lang="en-US" sz="4000" b="1" dirty="0">
                <a:solidFill>
                  <a:schemeClr val="bg1"/>
                </a:solidFill>
                <a:effectLst>
                  <a:glow rad="127000">
                    <a:srgbClr val="386E10"/>
                  </a:glow>
                </a:effectLst>
              </a:rPr>
            </a:br>
            <a:r>
              <a:rPr lang="en-US" sz="4000" b="1" dirty="0">
                <a:solidFill>
                  <a:schemeClr val="bg1"/>
                </a:solidFill>
                <a:effectLst>
                  <a:glow rad="127000">
                    <a:srgbClr val="386E10"/>
                  </a:glow>
                </a:effectLst>
              </a:rPr>
              <a:t>   </a:t>
            </a:r>
            <a:r>
              <a:rPr lang="en-US" sz="4000" b="1" dirty="0">
                <a:solidFill>
                  <a:srgbClr val="FFFF00"/>
                </a:solidFill>
                <a:effectLst>
                  <a:glow rad="127000">
                    <a:srgbClr val="023B01"/>
                  </a:glow>
                </a:effectLst>
              </a:rPr>
              <a:t>righteous</a:t>
            </a:r>
            <a:r>
              <a:rPr lang="en-US" sz="4000" b="1" dirty="0">
                <a:solidFill>
                  <a:schemeClr val="bg1"/>
                </a:solidFill>
                <a:effectLst>
                  <a:glow rad="127000">
                    <a:srgbClr val="023B01"/>
                  </a:glow>
                </a:effectLst>
              </a:rPr>
              <a:t> </a:t>
            </a:r>
            <a:r>
              <a:rPr lang="en-US" sz="4000" b="1" dirty="0">
                <a:solidFill>
                  <a:schemeClr val="bg1"/>
                </a:solidFill>
                <a:effectLst>
                  <a:glow rad="127000">
                    <a:srgbClr val="386E10"/>
                  </a:glow>
                </a:effectLst>
              </a:rPr>
              <a:t>and having salvation, gentle and riding on a donkey, on a colt, the foal of a donkey. (Zechariah 9:9)</a:t>
            </a:r>
          </a:p>
        </p:txBody>
      </p:sp>
    </p:spTree>
    <p:extLst>
      <p:ext uri="{BB962C8B-B14F-4D97-AF65-F5344CB8AC3E}">
        <p14:creationId xmlns:p14="http://schemas.microsoft.com/office/powerpoint/2010/main" val="499770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1612</TotalTime>
  <Words>3340</Words>
  <Application>Microsoft Office PowerPoint</Application>
  <PresentationFormat>Widescreen</PresentationFormat>
  <Paragraphs>212</Paragraphs>
  <Slides>32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Arial Narrow</vt:lpstr>
      <vt:lpstr>Calibri</vt:lpstr>
      <vt:lpstr>Symbol</vt:lpstr>
      <vt:lpstr>Office Theme</vt:lpstr>
      <vt:lpstr>PowerPoint Presentation</vt:lpstr>
      <vt:lpstr>PowerPoint Presentation</vt:lpstr>
      <vt:lpstr>Two FOCUSES:</vt:lpstr>
      <vt:lpstr>Two FOCUSES:</vt:lpstr>
      <vt:lpstr>First - Focus on JESUS:</vt:lpstr>
      <vt:lpstr>How He APPROACHES ...</vt:lpstr>
      <vt:lpstr>How He APPROACHES ... </vt:lpstr>
      <vt:lpstr>How He APPROACHES ... </vt:lpstr>
      <vt:lpstr>How He APPROACHES ... </vt:lpstr>
      <vt:lpstr>How He APPROACHES ...</vt:lpstr>
      <vt:lpstr>How He APPROACHES ...</vt:lpstr>
      <vt:lpstr>How He SEES ...</vt:lpstr>
      <vt:lpstr>How He SEES ...</vt:lpstr>
      <vt:lpstr>How He WEEPS ...</vt:lpstr>
      <vt:lpstr>How He TALKS ...</vt:lpstr>
      <vt:lpstr>Second - Focus on JERUSALEM</vt:lpstr>
      <vt:lpstr>What They Don’t KNOW</vt:lpstr>
      <vt:lpstr>What They Don’t KNOW</vt:lpstr>
      <vt:lpstr>What They Don’t KNOW</vt:lpstr>
      <vt:lpstr>What They Don’t KNOW</vt:lpstr>
      <vt:lpstr>What They Can’t SEE</vt:lpstr>
      <vt:lpstr>What They Won’t EXPERIENCE</vt:lpstr>
      <vt:lpstr>What They Won’t EXPERIENCE</vt:lpstr>
      <vt:lpstr>What They Don’t RECOGNIZE</vt:lpstr>
      <vt:lpstr>What They Don’t RECOGNIZE</vt:lpstr>
      <vt:lpstr>Here’s the point ...</vt:lpstr>
      <vt:lpstr>Here’s the point ...</vt:lpstr>
      <vt:lpstr>Here’s the point ...</vt:lpstr>
      <vt:lpstr>Here’s the point ...</vt:lpstr>
      <vt:lpstr>Here’s the point ...</vt:lpstr>
      <vt:lpstr>Here’s the point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49</cp:revision>
  <dcterms:created xsi:type="dcterms:W3CDTF">2017-03-08T04:12:22Z</dcterms:created>
  <dcterms:modified xsi:type="dcterms:W3CDTF">2021-06-17T01:36:54Z</dcterms:modified>
</cp:coreProperties>
</file>