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23" r:id="rId2"/>
    <p:sldId id="352" r:id="rId3"/>
    <p:sldId id="351" r:id="rId4"/>
    <p:sldId id="324" r:id="rId5"/>
    <p:sldId id="325" r:id="rId6"/>
    <p:sldId id="326" r:id="rId7"/>
    <p:sldId id="327" r:id="rId8"/>
    <p:sldId id="328" r:id="rId9"/>
    <p:sldId id="329" r:id="rId10"/>
    <p:sldId id="330" r:id="rId11"/>
    <p:sldId id="331" r:id="rId12"/>
    <p:sldId id="332"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6" r:id="rId26"/>
    <p:sldId id="347" r:id="rId27"/>
    <p:sldId id="348" r:id="rId28"/>
    <p:sldId id="349" r:id="rId29"/>
    <p:sldId id="35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0"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90" autoAdjust="0"/>
  </p:normalViewPr>
  <p:slideViewPr>
    <p:cSldViewPr showGuides="1">
      <p:cViewPr>
        <p:scale>
          <a:sx n="76" d="100"/>
          <a:sy n="76" d="100"/>
        </p:scale>
        <p:origin x="317" y="43"/>
      </p:cViewPr>
      <p:guideLst>
        <p:guide orient="horz" pos="2640"/>
        <p:guide pos="4096"/>
      </p:guideLst>
    </p:cSldViewPr>
  </p:slideViewPr>
  <p:notesTextViewPr>
    <p:cViewPr>
      <p:scale>
        <a:sx n="100" d="100"/>
        <a:sy n="100" d="100"/>
      </p:scale>
      <p:origin x="0" y="-430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75ADA-AAD0-44CB-90B2-CD2240EE7DB0}" type="datetimeFigureOut">
              <a:rPr lang="en-US" smtClean="0"/>
              <a:pPr/>
              <a:t>6/19/2021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C5A817-E346-4A0D-8B99-1054B7F271D5}" type="slidenum">
              <a:rPr lang="en-US" smtClean="0"/>
              <a:pPr/>
              <a:t>‹#›</a:t>
            </a:fld>
            <a:endParaRPr lang="en-US"/>
          </a:p>
        </p:txBody>
      </p:sp>
    </p:spTree>
    <p:extLst>
      <p:ext uri="{BB962C8B-B14F-4D97-AF65-F5344CB8AC3E}">
        <p14:creationId xmlns:p14="http://schemas.microsoft.com/office/powerpoint/2010/main" val="414159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p>
          <a:p>
            <a:endParaRPr lang="en-US"/>
          </a:p>
        </p:txBody>
      </p:sp>
      <p:sp>
        <p:nvSpPr>
          <p:cNvPr id="4" name="Slide Number Placeholder 3"/>
          <p:cNvSpPr>
            <a:spLocks noGrp="1"/>
          </p:cNvSpPr>
          <p:nvPr>
            <p:ph type="sldNum" sz="quarter" idx="5"/>
          </p:nvPr>
        </p:nvSpPr>
        <p:spPr/>
        <p:txBody>
          <a:bodyPr/>
          <a:lstStyle/>
          <a:p>
            <a:fld id="{40C5A817-E346-4A0D-8B99-1054B7F271D5}" type="slidenum">
              <a:rPr lang="en-US" smtClean="0"/>
              <a:pPr/>
              <a:t>1</a:t>
            </a:fld>
            <a:endParaRPr lang="en-US"/>
          </a:p>
        </p:txBody>
      </p:sp>
    </p:spTree>
    <p:extLst>
      <p:ext uri="{BB962C8B-B14F-4D97-AF65-F5344CB8AC3E}">
        <p14:creationId xmlns:p14="http://schemas.microsoft.com/office/powerpoint/2010/main" val="158967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Personal photo</a:t>
            </a:r>
          </a:p>
        </p:txBody>
      </p:sp>
      <p:sp>
        <p:nvSpPr>
          <p:cNvPr id="4" name="Slide Number Placeholder 3"/>
          <p:cNvSpPr>
            <a:spLocks noGrp="1"/>
          </p:cNvSpPr>
          <p:nvPr>
            <p:ph type="sldNum" sz="quarter" idx="10"/>
          </p:nvPr>
        </p:nvSpPr>
        <p:spPr/>
        <p:txBody>
          <a:bodyPr/>
          <a:lstStyle/>
          <a:p>
            <a:fld id="{40C5A817-E346-4A0D-8B99-1054B7F271D5}" type="slidenum">
              <a:rPr lang="en-US" smtClean="0"/>
              <a:pPr/>
              <a:t>13</a:t>
            </a:fld>
            <a:endParaRPr lang="en-US"/>
          </a:p>
        </p:txBody>
      </p:sp>
    </p:spTree>
    <p:extLst>
      <p:ext uri="{BB962C8B-B14F-4D97-AF65-F5344CB8AC3E}">
        <p14:creationId xmlns:p14="http://schemas.microsoft.com/office/powerpoint/2010/main" val="5267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Crowd taken</a:t>
            </a:r>
            <a:r>
              <a:rPr lang="en-US" baseline="0" dirty="0"/>
              <a:t> from http://i3.squidoocdn.com/resize/squidoo_images/590/draft_lens4255192module35512432photo_1243144465Jesus-teaching.jpg</a:t>
            </a:r>
            <a:endParaRPr lang="en-US" dirty="0"/>
          </a:p>
        </p:txBody>
      </p:sp>
      <p:sp>
        <p:nvSpPr>
          <p:cNvPr id="4" name="Slide Number Placeholder 3"/>
          <p:cNvSpPr>
            <a:spLocks noGrp="1"/>
          </p:cNvSpPr>
          <p:nvPr>
            <p:ph type="sldNum" sz="quarter" idx="10"/>
          </p:nvPr>
        </p:nvSpPr>
        <p:spPr/>
        <p:txBody>
          <a:bodyPr/>
          <a:lstStyle/>
          <a:p>
            <a:fld id="{40C5A817-E346-4A0D-8B99-1054B7F271D5}" type="slidenum">
              <a:rPr lang="en-US" smtClean="0"/>
              <a:pPr/>
              <a:t>15</a:t>
            </a:fld>
            <a:endParaRPr lang="en-US"/>
          </a:p>
        </p:txBody>
      </p:sp>
    </p:spTree>
    <p:extLst>
      <p:ext uri="{BB962C8B-B14F-4D97-AF65-F5344CB8AC3E}">
        <p14:creationId xmlns:p14="http://schemas.microsoft.com/office/powerpoint/2010/main" val="1671475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http://sjrm.i.ph/photo/d/736-1/jesus+rebuked+peter.jpg</a:t>
            </a:r>
          </a:p>
        </p:txBody>
      </p:sp>
      <p:sp>
        <p:nvSpPr>
          <p:cNvPr id="4" name="Slide Number Placeholder 3"/>
          <p:cNvSpPr>
            <a:spLocks noGrp="1"/>
          </p:cNvSpPr>
          <p:nvPr>
            <p:ph type="sldNum" sz="quarter" idx="10"/>
          </p:nvPr>
        </p:nvSpPr>
        <p:spPr/>
        <p:txBody>
          <a:bodyPr/>
          <a:lstStyle/>
          <a:p>
            <a:fld id="{40C5A817-E346-4A0D-8B99-1054B7F271D5}" type="slidenum">
              <a:rPr lang="en-US" smtClean="0"/>
              <a:pPr/>
              <a:t>16</a:t>
            </a:fld>
            <a:endParaRPr lang="en-US"/>
          </a:p>
        </p:txBody>
      </p:sp>
    </p:spTree>
    <p:extLst>
      <p:ext uri="{BB962C8B-B14F-4D97-AF65-F5344CB8AC3E}">
        <p14:creationId xmlns:p14="http://schemas.microsoft.com/office/powerpoint/2010/main" val="412391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with the 12 = http://www.turnbacktogod.com/jesus-resurrection-pictures/</a:t>
            </a:r>
          </a:p>
        </p:txBody>
      </p:sp>
      <p:sp>
        <p:nvSpPr>
          <p:cNvPr id="4" name="Slide Number Placeholder 3"/>
          <p:cNvSpPr>
            <a:spLocks noGrp="1"/>
          </p:cNvSpPr>
          <p:nvPr>
            <p:ph type="sldNum" sz="quarter" idx="10"/>
          </p:nvPr>
        </p:nvSpPr>
        <p:spPr/>
        <p:txBody>
          <a:bodyPr/>
          <a:lstStyle/>
          <a:p>
            <a:fld id="{40C5A817-E346-4A0D-8B99-1054B7F271D5}" type="slidenum">
              <a:rPr lang="en-US" smtClean="0"/>
              <a:pPr/>
              <a:t>17</a:t>
            </a:fld>
            <a:endParaRPr lang="en-US"/>
          </a:p>
        </p:txBody>
      </p:sp>
    </p:spTree>
    <p:extLst>
      <p:ext uri="{BB962C8B-B14F-4D97-AF65-F5344CB8AC3E}">
        <p14:creationId xmlns:p14="http://schemas.microsoft.com/office/powerpoint/2010/main" val="4091672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Saul - http://www.lib-art.com/artgallery/8068-the-conversion-on-the-way-to-damasc-caravaggio.html</a:t>
            </a:r>
          </a:p>
        </p:txBody>
      </p:sp>
      <p:sp>
        <p:nvSpPr>
          <p:cNvPr id="4" name="Slide Number Placeholder 3"/>
          <p:cNvSpPr>
            <a:spLocks noGrp="1"/>
          </p:cNvSpPr>
          <p:nvPr>
            <p:ph type="sldNum" sz="quarter" idx="10"/>
          </p:nvPr>
        </p:nvSpPr>
        <p:spPr/>
        <p:txBody>
          <a:bodyPr/>
          <a:lstStyle/>
          <a:p>
            <a:fld id="{40C5A817-E346-4A0D-8B99-1054B7F271D5}" type="slidenum">
              <a:rPr lang="en-US" smtClean="0"/>
              <a:pPr/>
              <a:t>18</a:t>
            </a:fld>
            <a:endParaRPr lang="en-US"/>
          </a:p>
        </p:txBody>
      </p:sp>
    </p:spTree>
    <p:extLst>
      <p:ext uri="{BB962C8B-B14F-4D97-AF65-F5344CB8AC3E}">
        <p14:creationId xmlns:p14="http://schemas.microsoft.com/office/powerpoint/2010/main" val="224167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438984-7A79-40C8-B796-1E15FEBBB0C8}"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38984-7A79-40C8-B796-1E15FEBBB0C8}"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38984-7A79-40C8-B796-1E15FEBBB0C8}"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38984-7A79-40C8-B796-1E15FEBBB0C8}"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438984-7A79-40C8-B796-1E15FEBBB0C8}" type="datetimeFigureOut">
              <a:rPr lang="en-US" smtClean="0"/>
              <a:pPr/>
              <a:t>6/19/2021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38984-7A79-40C8-B796-1E15FEBBB0C8}" type="datetimeFigureOut">
              <a:rPr lang="en-US" smtClean="0"/>
              <a:pPr/>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38984-7A79-40C8-B796-1E15FEBBB0C8}" type="datetimeFigureOut">
              <a:rPr lang="en-US" smtClean="0"/>
              <a:pPr/>
              <a:t>6/19/2021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
        <p:nvSpPr>
          <p:cNvPr id="7" name="Rounded Rectangle 6"/>
          <p:cNvSpPr/>
          <p:nvPr userDrawn="1"/>
        </p:nvSpPr>
        <p:spPr>
          <a:xfrm>
            <a:off x="609600" y="152400"/>
            <a:ext cx="11176000" cy="1447800"/>
          </a:xfrm>
          <a:prstGeom prst="roundRect">
            <a:avLst>
              <a:gd name="adj" fmla="val 13308"/>
            </a:avLst>
          </a:prstGeom>
          <a:solidFill>
            <a:schemeClr val="tx1">
              <a:alpha val="39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38984-7A79-40C8-B796-1E15FEBBB0C8}" type="datetimeFigureOut">
              <a:rPr lang="en-US" smtClean="0"/>
              <a:pPr/>
              <a:t>6/19/2021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38984-7A79-40C8-B796-1E15FEBBB0C8}" type="datetimeFigureOut">
              <a:rPr lang="en-US" smtClean="0"/>
              <a:pPr/>
              <a:t>6/19/2021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438984-7A79-40C8-B796-1E15FEBBB0C8}" type="datetimeFigureOut">
              <a:rPr lang="en-US" smtClean="0"/>
              <a:pPr/>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438984-7A79-40C8-B796-1E15FEBBB0C8}" type="datetimeFigureOut">
              <a:rPr lang="en-US" smtClean="0"/>
              <a:pPr/>
              <a:t>6/19/2021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15AEE-45FE-4EE0-B0DC-C12AA3E393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a:effectLst/>
        </p:spPr>
      </p:pic>
      <p:sp>
        <p:nvSpPr>
          <p:cNvPr id="9" name="Rounded Rectangle 8"/>
          <p:cNvSpPr/>
          <p:nvPr/>
        </p:nvSpPr>
        <p:spPr>
          <a:xfrm>
            <a:off x="508000" y="1219200"/>
            <a:ext cx="11176000" cy="5410200"/>
          </a:xfrm>
          <a:prstGeom prst="roundRect">
            <a:avLst>
              <a:gd name="adj" fmla="val 13308"/>
            </a:avLst>
          </a:prstGeom>
          <a:solidFill>
            <a:schemeClr val="tx1">
              <a:alpha val="39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ounded Rectangle 7"/>
          <p:cNvSpPr/>
          <p:nvPr/>
        </p:nvSpPr>
        <p:spPr>
          <a:xfrm>
            <a:off x="609600" y="152400"/>
            <a:ext cx="11176000" cy="1447800"/>
          </a:xfrm>
          <a:prstGeom prst="roundRect">
            <a:avLst>
              <a:gd name="adj" fmla="val 13308"/>
            </a:avLst>
          </a:prstGeom>
          <a:solidFill>
            <a:schemeClr val="tx1">
              <a:alpha val="39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38984-7A79-40C8-B796-1E15FEBBB0C8}" type="datetimeFigureOut">
              <a:rPr lang="en-US" smtClean="0"/>
              <a:pPr/>
              <a:t>6/19/2021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15AEE-45FE-4EE0-B0DC-C12AA3E393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000" b="1" kern="1200">
          <a:solidFill>
            <a:schemeClr val="bg1"/>
          </a:solidFill>
          <a:effectLst>
            <a:outerShdw blurRad="38100" dist="889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635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1981200" y="4572000"/>
            <a:ext cx="8458200" cy="2123658"/>
          </a:xfrm>
          <a:prstGeom prst="rect">
            <a:avLst/>
          </a:prstGeom>
          <a:noFill/>
        </p:spPr>
        <p:txBody>
          <a:bodyPr wrap="square" rtlCol="0">
            <a:spAutoFit/>
          </a:bodyPr>
          <a:lstStyle/>
          <a:p>
            <a:pPr algn="ctr"/>
            <a:r>
              <a:rPr lang="en-US" sz="6600" b="1" i="1" dirty="0">
                <a:solidFill>
                  <a:schemeClr val="bg1"/>
                </a:solidFill>
                <a:effectLst>
                  <a:outerShdw blurRad="38100" dist="76200" dir="2700000" algn="tl">
                    <a:srgbClr val="000000">
                      <a:alpha val="43137"/>
                    </a:srgbClr>
                  </a:outerShdw>
                </a:effectLst>
              </a:rPr>
              <a:t>EASTER …</a:t>
            </a:r>
          </a:p>
          <a:p>
            <a:pPr algn="ctr"/>
            <a:r>
              <a:rPr lang="en-US" sz="6600" b="1" i="1" dirty="0">
                <a:solidFill>
                  <a:schemeClr val="bg1"/>
                </a:solidFill>
                <a:effectLst>
                  <a:outerShdw blurRad="38100" dist="76200" dir="2700000" algn="tl">
                    <a:srgbClr val="000000">
                      <a:alpha val="43137"/>
                    </a:srgbClr>
                  </a:outerShdw>
                </a:effectLst>
              </a:rPr>
              <a:t>What does it matter?</a:t>
            </a:r>
          </a:p>
        </p:txBody>
      </p:sp>
      <p:grpSp>
        <p:nvGrpSpPr>
          <p:cNvPr id="4" name="Group 3">
            <a:extLst>
              <a:ext uri="{FF2B5EF4-FFF2-40B4-BE49-F238E27FC236}">
                <a16:creationId xmlns:a16="http://schemas.microsoft.com/office/drawing/2014/main" id="{27D8CDD8-1757-4361-B5F4-EB39C99804B1}"/>
              </a:ext>
            </a:extLst>
          </p:cNvPr>
          <p:cNvGrpSpPr/>
          <p:nvPr/>
        </p:nvGrpSpPr>
        <p:grpSpPr>
          <a:xfrm>
            <a:off x="457200" y="304800"/>
            <a:ext cx="2336800" cy="1086830"/>
            <a:chOff x="1109440" y="4807343"/>
            <a:chExt cx="2336800" cy="1086830"/>
          </a:xfrm>
          <a:effectLst>
            <a:glow rad="127000">
              <a:schemeClr val="accent4">
                <a:lumMod val="50000"/>
              </a:schemeClr>
            </a:glow>
          </a:effectLst>
        </p:grpSpPr>
        <p:sp>
          <p:nvSpPr>
            <p:cNvPr id="5" name="Oval 4">
              <a:extLst>
                <a:ext uri="{FF2B5EF4-FFF2-40B4-BE49-F238E27FC236}">
                  <a16:creationId xmlns:a16="http://schemas.microsoft.com/office/drawing/2014/main" id="{26FFED84-42A1-4A9D-B090-BBE7FBAB31C7}"/>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BFFF569-20ED-4CC0-82F8-C1E5CCEFC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a:off x="6622257" y="-914400"/>
            <a:ext cx="5576887" cy="7621588"/>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SAVES</a:t>
            </a:r>
          </a:p>
        </p:txBody>
      </p:sp>
      <p:sp>
        <p:nvSpPr>
          <p:cNvPr id="8" name="Content Placeholder 7"/>
          <p:cNvSpPr>
            <a:spLocks noGrp="1"/>
          </p:cNvSpPr>
          <p:nvPr>
            <p:ph idx="1"/>
          </p:nvPr>
        </p:nvSpPr>
        <p:spPr>
          <a:xfrm>
            <a:off x="609600" y="1600201"/>
            <a:ext cx="7696200" cy="4525963"/>
          </a:xfrm>
          <a:effectLst>
            <a:glow rad="127000">
              <a:srgbClr val="FF3300"/>
            </a:glow>
          </a:effectLst>
        </p:spPr>
        <p:txBody>
          <a:bodyPr/>
          <a:lstStyle/>
          <a:p>
            <a:r>
              <a:rPr lang="en-US" baseline="30000" dirty="0"/>
              <a:t>3</a:t>
            </a:r>
            <a:r>
              <a:rPr lang="en-US" dirty="0"/>
              <a:t> For what I received I passed on to you as of first importance: that Christ died for our sins according to the Scriptures,</a:t>
            </a:r>
          </a:p>
          <a:p>
            <a:r>
              <a:rPr lang="en-US" dirty="0"/>
              <a:t> </a:t>
            </a:r>
            <a:r>
              <a:rPr lang="en-US" baseline="30000" dirty="0"/>
              <a:t>4</a:t>
            </a:r>
            <a:r>
              <a:rPr lang="en-US" dirty="0"/>
              <a:t> that he was buried, that he </a:t>
            </a:r>
            <a:br>
              <a:rPr lang="en-US" dirty="0"/>
            </a:br>
            <a:r>
              <a:rPr lang="en-US" dirty="0"/>
              <a:t>was raised on the third day according to the Scriptures,</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SAVES</a:t>
            </a:r>
          </a:p>
        </p:txBody>
      </p:sp>
      <p:sp>
        <p:nvSpPr>
          <p:cNvPr id="8" name="Content Placeholder 7"/>
          <p:cNvSpPr>
            <a:spLocks noGrp="1"/>
          </p:cNvSpPr>
          <p:nvPr>
            <p:ph idx="1"/>
          </p:nvPr>
        </p:nvSpPr>
        <p:spPr/>
        <p:txBody>
          <a:bodyPr/>
          <a:lstStyle/>
          <a:p>
            <a:r>
              <a:rPr lang="en-US" baseline="30000" dirty="0"/>
              <a:t>3</a:t>
            </a:r>
            <a:r>
              <a:rPr lang="en-US" dirty="0"/>
              <a:t> For what I received I passed on to you as of first importance: that Christ died for our sins according to the Scriptures,  </a:t>
            </a:r>
            <a:r>
              <a:rPr lang="en-US" baseline="30000" dirty="0"/>
              <a:t>4</a:t>
            </a:r>
            <a:r>
              <a:rPr lang="en-US" dirty="0"/>
              <a:t> that he was buried, that he </a:t>
            </a:r>
            <a:br>
              <a:rPr lang="en-US" dirty="0"/>
            </a:br>
            <a:r>
              <a:rPr lang="en-US" dirty="0"/>
              <a:t>was </a:t>
            </a:r>
            <a:r>
              <a:rPr lang="en-US" dirty="0">
                <a:effectLst>
                  <a:glow rad="127000">
                    <a:srgbClr val="FF3300"/>
                  </a:glow>
                  <a:outerShdw blurRad="38100" dist="63500" dir="2700000" algn="tl">
                    <a:srgbClr val="000000">
                      <a:alpha val="43137"/>
                    </a:srgbClr>
                  </a:outerShdw>
                </a:effectLst>
              </a:rPr>
              <a:t>raised on the third day </a:t>
            </a:r>
            <a:r>
              <a:rPr lang="en-US" dirty="0"/>
              <a:t>according to the Scriptures,</a:t>
            </a:r>
          </a:p>
        </p:txBody>
      </p:sp>
      <p:pic>
        <p:nvPicPr>
          <p:cNvPr id="7171" name="Picture 3"/>
          <p:cNvPicPr>
            <a:picLocks noChangeAspect="1" noChangeArrowheads="1"/>
          </p:cNvPicPr>
          <p:nvPr/>
        </p:nvPicPr>
        <p:blipFill>
          <a:blip r:embed="rId2" cstate="print"/>
          <a:srcRect/>
          <a:stretch>
            <a:fillRect/>
          </a:stretch>
        </p:blipFill>
        <p:spPr bwMode="auto">
          <a:xfrm>
            <a:off x="1295400" y="0"/>
            <a:ext cx="9372600" cy="5419725"/>
          </a:xfrm>
          <a:prstGeom prst="rect">
            <a:avLst/>
          </a:prstGeom>
          <a:noFill/>
          <a:ln w="9525">
            <a:noFill/>
            <a:miter lim="800000"/>
            <a:headEnd/>
            <a:tailEnd/>
          </a:ln>
          <a:effectLst/>
        </p:spPr>
      </p:pic>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37457" y="1406401"/>
            <a:ext cx="12154543" cy="5451599"/>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SAVES</a:t>
            </a:r>
          </a:p>
        </p:txBody>
      </p:sp>
      <p:sp>
        <p:nvSpPr>
          <p:cNvPr id="8" name="Content Placeholder 7"/>
          <p:cNvSpPr>
            <a:spLocks noGrp="1"/>
          </p:cNvSpPr>
          <p:nvPr>
            <p:ph idx="1"/>
          </p:nvPr>
        </p:nvSpPr>
        <p:spPr/>
        <p:txBody>
          <a:bodyPr/>
          <a:lstStyle/>
          <a:p>
            <a:r>
              <a:rPr lang="en-US" baseline="30000" dirty="0"/>
              <a:t>3</a:t>
            </a:r>
            <a:r>
              <a:rPr lang="en-US" dirty="0"/>
              <a:t> For what I received I passed on to you as of first importance: that Christ died for our sins </a:t>
            </a:r>
            <a:r>
              <a:rPr lang="en-US" dirty="0">
                <a:effectLst>
                  <a:glow rad="127000">
                    <a:srgbClr val="FF3300"/>
                  </a:glow>
                  <a:outerShdw blurRad="38100" dist="63500" dir="2700000" algn="tl">
                    <a:srgbClr val="000000">
                      <a:alpha val="43137"/>
                    </a:srgbClr>
                  </a:outerShdw>
                </a:effectLst>
              </a:rPr>
              <a:t>according to the Scriptures</a:t>
            </a:r>
            <a:r>
              <a:rPr lang="en-US" dirty="0"/>
              <a:t>,  </a:t>
            </a:r>
            <a:r>
              <a:rPr lang="en-US" baseline="30000" dirty="0"/>
              <a:t>4</a:t>
            </a:r>
            <a:r>
              <a:rPr lang="en-US" dirty="0"/>
              <a:t> that he was buried, that he </a:t>
            </a:r>
            <a:br>
              <a:rPr lang="en-US" dirty="0"/>
            </a:br>
            <a:r>
              <a:rPr lang="en-US" dirty="0"/>
              <a:t>was raised on the third day </a:t>
            </a:r>
            <a:r>
              <a:rPr lang="en-US" dirty="0">
                <a:effectLst>
                  <a:glow rad="127000">
                    <a:srgbClr val="FF3300"/>
                  </a:glow>
                  <a:outerShdw blurRad="38100" dist="63500" dir="2700000" algn="tl">
                    <a:srgbClr val="000000">
                      <a:alpha val="43137"/>
                    </a:srgbClr>
                  </a:outerShdw>
                </a:effectLst>
              </a:rPr>
              <a:t>according to the Scriptures,</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209800" y="-1773382"/>
            <a:ext cx="9982993" cy="8631382"/>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a Historical </a:t>
            </a:r>
            <a:r>
              <a:rPr lang="en-US" b="1" u="sng" dirty="0">
                <a:solidFill>
                  <a:schemeClr val="bg1"/>
                </a:solidFill>
                <a:effectLst>
                  <a:outerShdw blurRad="38100" dist="38100" dir="2700000" algn="tl">
                    <a:srgbClr val="000000">
                      <a:alpha val="43137"/>
                    </a:srgbClr>
                  </a:outerShdw>
                </a:effectLst>
              </a:rPr>
              <a:t>FACT</a:t>
            </a:r>
          </a:p>
        </p:txBody>
      </p:sp>
      <p:sp>
        <p:nvSpPr>
          <p:cNvPr id="8" name="Content Placeholder 7"/>
          <p:cNvSpPr>
            <a:spLocks noGrp="1"/>
          </p:cNvSpPr>
          <p:nvPr>
            <p:ph idx="1"/>
          </p:nvPr>
        </p:nvSpPr>
        <p:spPr/>
        <p:txBody>
          <a:bodyPr/>
          <a:lstStyle/>
          <a:p>
            <a:r>
              <a:rPr lang="en-US" baseline="30000" dirty="0"/>
              <a:t>5</a:t>
            </a:r>
            <a:r>
              <a:rPr lang="en-US" dirty="0"/>
              <a:t> and that he appeared to </a:t>
            </a:r>
            <a:r>
              <a:rPr lang="en-US" dirty="0">
                <a:effectLst>
                  <a:glow rad="127000">
                    <a:srgbClr val="FF3300"/>
                  </a:glow>
                  <a:outerShdw blurRad="38100" dist="63500" dir="2700000" algn="tl">
                    <a:srgbClr val="000000">
                      <a:alpha val="43137"/>
                    </a:srgbClr>
                  </a:outerShdw>
                </a:effectLst>
              </a:rPr>
              <a:t>Peter</a:t>
            </a:r>
            <a:r>
              <a:rPr lang="en-US" dirty="0"/>
              <a:t>, </a:t>
            </a:r>
            <a:br>
              <a:rPr lang="en-US" dirty="0"/>
            </a:br>
            <a:endParaRPr lang="en-US" dirty="0"/>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1219200"/>
            <a:ext cx="12192000" cy="6250098"/>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a Historical FACT</a:t>
            </a:r>
          </a:p>
        </p:txBody>
      </p:sp>
      <p:sp>
        <p:nvSpPr>
          <p:cNvPr id="8" name="Content Placeholder 7"/>
          <p:cNvSpPr>
            <a:spLocks noGrp="1"/>
          </p:cNvSpPr>
          <p:nvPr>
            <p:ph idx="1"/>
          </p:nvPr>
        </p:nvSpPr>
        <p:spPr/>
        <p:txBody>
          <a:bodyPr/>
          <a:lstStyle/>
          <a:p>
            <a:r>
              <a:rPr lang="en-US" baseline="30000" dirty="0"/>
              <a:t>5</a:t>
            </a:r>
            <a:r>
              <a:rPr lang="en-US" dirty="0"/>
              <a:t> and that he appeared to Peter, and then to the </a:t>
            </a:r>
            <a:r>
              <a:rPr lang="en-US" dirty="0">
                <a:effectLst>
                  <a:glow rad="127000">
                    <a:srgbClr val="FF3300"/>
                  </a:glow>
                  <a:outerShdw blurRad="38100" dist="63500" dir="2700000" algn="tl">
                    <a:srgbClr val="000000">
                      <a:alpha val="43137"/>
                    </a:srgbClr>
                  </a:outerShdw>
                </a:effectLst>
              </a:rPr>
              <a:t>Twelve</a:t>
            </a:r>
            <a:r>
              <a:rPr lang="en-US" dirty="0"/>
              <a:t>.</a:t>
            </a:r>
          </a:p>
          <a:p>
            <a:r>
              <a:rPr lang="en-US" dirty="0"/>
              <a:t> </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7" name="Picture 7"/>
          <p:cNvPicPr>
            <a:picLocks noChangeAspect="1" noChangeArrowheads="1"/>
          </p:cNvPicPr>
          <p:nvPr/>
        </p:nvPicPr>
        <p:blipFill>
          <a:blip r:embed="rId3" cstate="print"/>
          <a:srcRect r="4000" b="11688"/>
          <a:stretch>
            <a:fillRect/>
          </a:stretch>
        </p:blipFill>
        <p:spPr bwMode="auto">
          <a:xfrm>
            <a:off x="-30480" y="876618"/>
            <a:ext cx="12192000" cy="6908800"/>
          </a:xfrm>
          <a:prstGeom prst="rect">
            <a:avLst/>
          </a:prstGeom>
          <a:noFill/>
          <a:ln w="9525">
            <a:noFill/>
            <a:miter lim="800000"/>
            <a:headEnd/>
            <a:tailEnd/>
          </a:ln>
          <a:effectLst/>
        </p:spPr>
      </p:pic>
      <p:sp>
        <p:nvSpPr>
          <p:cNvPr id="2" name="Rectangle 1">
            <a:extLst>
              <a:ext uri="{FF2B5EF4-FFF2-40B4-BE49-F238E27FC236}">
                <a16:creationId xmlns:a16="http://schemas.microsoft.com/office/drawing/2014/main" id="{DFC3A5EB-AD48-4EF8-B706-637EAB99AE1F}"/>
              </a:ext>
            </a:extLst>
          </p:cNvPr>
          <p:cNvSpPr/>
          <p:nvPr/>
        </p:nvSpPr>
        <p:spPr>
          <a:xfrm>
            <a:off x="8001000" y="1600201"/>
            <a:ext cx="3352800" cy="2895599"/>
          </a:xfrm>
          <a:prstGeom prst="rect">
            <a:avLst/>
          </a:prstGeom>
          <a:solidFill>
            <a:schemeClr val="tx1">
              <a:alpha val="33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a Historical FACT</a:t>
            </a:r>
          </a:p>
        </p:txBody>
      </p:sp>
      <p:sp>
        <p:nvSpPr>
          <p:cNvPr id="8" name="Content Placeholder 7"/>
          <p:cNvSpPr>
            <a:spLocks noGrp="1"/>
          </p:cNvSpPr>
          <p:nvPr>
            <p:ph idx="1"/>
          </p:nvPr>
        </p:nvSpPr>
        <p:spPr>
          <a:effectLst>
            <a:glow rad="127000">
              <a:srgbClr val="FF3300"/>
            </a:glow>
          </a:effectLst>
        </p:spPr>
        <p:txBody>
          <a:bodyPr/>
          <a:lstStyle/>
          <a:p>
            <a:r>
              <a:rPr lang="en-US" baseline="30000" dirty="0"/>
              <a:t>5</a:t>
            </a:r>
            <a:r>
              <a:rPr lang="en-US" dirty="0"/>
              <a:t> and that he appeared to Peter, and then to the Twelve. </a:t>
            </a:r>
            <a:r>
              <a:rPr lang="en-US" baseline="30000" dirty="0"/>
              <a:t>6</a:t>
            </a:r>
            <a:r>
              <a:rPr lang="en-US" dirty="0"/>
              <a:t> After that, he appeared to more than </a:t>
            </a:r>
            <a:r>
              <a:rPr lang="en-US" dirty="0">
                <a:effectLst>
                  <a:glow rad="127000">
                    <a:srgbClr val="FF3300"/>
                  </a:glow>
                  <a:outerShdw blurRad="38100" dist="63500" dir="2700000" algn="tl">
                    <a:srgbClr val="000000">
                      <a:alpha val="43137"/>
                    </a:srgbClr>
                  </a:outerShdw>
                </a:effectLst>
              </a:rPr>
              <a:t>five hundred </a:t>
            </a:r>
            <a:r>
              <a:rPr lang="en-US" dirty="0"/>
              <a:t>of the brothers at the same time, most of whom are still living, though some have fallen asleep.</a:t>
            </a:r>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l="10586" r="6770"/>
          <a:stretch>
            <a:fillRect/>
          </a:stretch>
        </p:blipFill>
        <p:spPr bwMode="auto">
          <a:xfrm>
            <a:off x="15240" y="876618"/>
            <a:ext cx="12192000" cy="6602942"/>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a Historical FACT</a:t>
            </a:r>
          </a:p>
        </p:txBody>
      </p:sp>
      <p:sp>
        <p:nvSpPr>
          <p:cNvPr id="8" name="Content Placeholder 7"/>
          <p:cNvSpPr>
            <a:spLocks noGrp="1"/>
          </p:cNvSpPr>
          <p:nvPr>
            <p:ph idx="1"/>
          </p:nvPr>
        </p:nvSpPr>
        <p:spPr>
          <a:effectLst>
            <a:glow rad="127000">
              <a:srgbClr val="FF3300"/>
            </a:glow>
          </a:effectLst>
        </p:spPr>
        <p:txBody>
          <a:bodyPr/>
          <a:lstStyle/>
          <a:p>
            <a:r>
              <a:rPr lang="en-US" dirty="0"/>
              <a:t> </a:t>
            </a:r>
            <a:r>
              <a:rPr lang="en-US" baseline="30000" dirty="0"/>
              <a:t>7</a:t>
            </a:r>
            <a:r>
              <a:rPr lang="en-US" dirty="0"/>
              <a:t> Then he appeared to </a:t>
            </a:r>
            <a:r>
              <a:rPr lang="en-US" dirty="0">
                <a:effectLst>
                  <a:glow rad="127000">
                    <a:srgbClr val="FF3300"/>
                  </a:glow>
                  <a:outerShdw blurRad="38100" dist="63500" dir="2700000" algn="tl">
                    <a:srgbClr val="000000">
                      <a:alpha val="43137"/>
                    </a:srgbClr>
                  </a:outerShdw>
                </a:effectLst>
              </a:rPr>
              <a:t>James</a:t>
            </a:r>
            <a:r>
              <a:rPr lang="en-US" dirty="0"/>
              <a:t>, </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25926" y="889059"/>
            <a:ext cx="12166074" cy="6807141"/>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a Historical FACT</a:t>
            </a:r>
          </a:p>
        </p:txBody>
      </p:sp>
      <p:sp>
        <p:nvSpPr>
          <p:cNvPr id="8" name="Content Placeholder 7"/>
          <p:cNvSpPr>
            <a:spLocks noGrp="1"/>
          </p:cNvSpPr>
          <p:nvPr>
            <p:ph idx="1"/>
          </p:nvPr>
        </p:nvSpPr>
        <p:spPr/>
        <p:txBody>
          <a:bodyPr/>
          <a:lstStyle/>
          <a:p>
            <a:r>
              <a:rPr lang="en-US" dirty="0"/>
              <a:t> </a:t>
            </a:r>
            <a:r>
              <a:rPr lang="en-US" baseline="30000" dirty="0"/>
              <a:t>7</a:t>
            </a:r>
            <a:r>
              <a:rPr lang="en-US" dirty="0"/>
              <a:t> Then he appeared to </a:t>
            </a:r>
            <a:r>
              <a:rPr lang="en-US" dirty="0">
                <a:effectLst>
                  <a:glow rad="127000">
                    <a:srgbClr val="FF3300"/>
                  </a:glow>
                  <a:outerShdw blurRad="38100" dist="63500" dir="2700000" algn="tl">
                    <a:srgbClr val="000000">
                      <a:alpha val="43137"/>
                    </a:srgbClr>
                  </a:outerShdw>
                </a:effectLst>
              </a:rPr>
              <a:t>James</a:t>
            </a:r>
            <a:r>
              <a:rPr lang="en-US" dirty="0"/>
              <a:t>, then to all the apostles,</a:t>
            </a:r>
          </a:p>
          <a:p>
            <a:r>
              <a:rPr lang="en-US" dirty="0"/>
              <a:t> </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a:stretch>
            <a:fillRect/>
          </a:stretch>
        </p:blipFill>
        <p:spPr bwMode="auto">
          <a:xfrm>
            <a:off x="0" y="-329564"/>
            <a:ext cx="12192000" cy="7187566"/>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a Historical FACT</a:t>
            </a:r>
          </a:p>
        </p:txBody>
      </p:sp>
      <p:sp>
        <p:nvSpPr>
          <p:cNvPr id="8" name="Content Placeholder 7"/>
          <p:cNvSpPr>
            <a:spLocks noGrp="1"/>
          </p:cNvSpPr>
          <p:nvPr>
            <p:ph idx="1"/>
          </p:nvPr>
        </p:nvSpPr>
        <p:spPr/>
        <p:txBody>
          <a:bodyPr/>
          <a:lstStyle/>
          <a:p>
            <a:r>
              <a:rPr lang="en-US" baseline="30000" dirty="0"/>
              <a:t>8</a:t>
            </a:r>
            <a:r>
              <a:rPr lang="en-US" dirty="0"/>
              <a:t> and last of all he </a:t>
            </a:r>
            <a:r>
              <a:rPr lang="en-US" dirty="0">
                <a:effectLst>
                  <a:glow rad="127000">
                    <a:srgbClr val="FF3300"/>
                  </a:glow>
                  <a:outerShdw blurRad="38100" dist="63500" dir="2700000" algn="tl">
                    <a:srgbClr val="000000">
                      <a:alpha val="43137"/>
                    </a:srgbClr>
                  </a:outerShdw>
                </a:effectLst>
              </a:rPr>
              <a:t>appeared to me </a:t>
            </a:r>
            <a:r>
              <a:rPr lang="en-US" dirty="0"/>
              <a:t>also, as to one abnormally born.</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t>
            </a:r>
            <a:r>
              <a:rPr lang="en-US" u="sng" dirty="0">
                <a:effectLst>
                  <a:outerShdw blurRad="38100" dist="38100" dir="2700000" algn="tl">
                    <a:srgbClr val="000000">
                      <a:alpha val="43137"/>
                    </a:srgbClr>
                  </a:outerShdw>
                </a:effectLst>
              </a:rPr>
              <a:t>Life Transforming </a:t>
            </a:r>
            <a:r>
              <a:rPr lang="en-US" dirty="0">
                <a:effectLst>
                  <a:outerShdw blurRad="38100" dist="38100" dir="2700000" algn="tl">
                    <a:srgbClr val="000000">
                      <a:alpha val="43137"/>
                    </a:srgbClr>
                  </a:outerShdw>
                </a:effectLst>
              </a:rPr>
              <a:t>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p:txBody>
          <a:bodyPr/>
          <a:lstStyle/>
          <a:p>
            <a:r>
              <a:rPr lang="en-US" dirty="0"/>
              <a:t> </a:t>
            </a:r>
            <a:r>
              <a:rPr lang="en-US" baseline="30000" dirty="0"/>
              <a:t>9</a:t>
            </a:r>
            <a:r>
              <a:rPr lang="en-US" dirty="0"/>
              <a:t> For I am the least of the apostles and do not even deserve to be called an apostle, </a:t>
            </a:r>
            <a:r>
              <a:rPr lang="en-US" dirty="0">
                <a:effectLst>
                  <a:glow rad="127000">
                    <a:srgbClr val="FF3300"/>
                  </a:glow>
                  <a:outerShdw blurRad="38100" dist="63500" dir="2700000" algn="tl">
                    <a:srgbClr val="000000">
                      <a:alpha val="43137"/>
                    </a:srgbClr>
                  </a:outerShdw>
                </a:effectLst>
              </a:rPr>
              <a:t>because I persecuted the church of God</a:t>
            </a:r>
            <a:r>
              <a:rPr lang="en-US" dirty="0"/>
              <a:t>.</a:t>
            </a:r>
          </a:p>
          <a:p>
            <a:r>
              <a:rPr lang="en-US" dirty="0"/>
              <a:t> </a:t>
            </a:r>
            <a:r>
              <a:rPr lang="en-US" baseline="30000" dirty="0"/>
              <a:t>10</a:t>
            </a:r>
            <a:r>
              <a:rPr lang="en-US" dirty="0"/>
              <a:t> But by the grace of God I am what I am, and his grace to me was not without </a:t>
            </a:r>
            <a:r>
              <a:rPr lang="en-US" dirty="0">
                <a:effectLst>
                  <a:glow rad="127000">
                    <a:srgbClr val="FF3300"/>
                  </a:glow>
                  <a:outerShdw blurRad="38100" dist="63500" dir="2700000" algn="tl">
                    <a:srgbClr val="000000">
                      <a:alpha val="43137"/>
                    </a:srgbClr>
                  </a:outerShdw>
                </a:effectLst>
              </a:rPr>
              <a:t>effect</a:t>
            </a:r>
            <a:r>
              <a:rPr lang="en-US" dirty="0"/>
              <a:t>. No, I worked harder than all of them--yet not I, but the </a:t>
            </a:r>
            <a:r>
              <a:rPr lang="en-US" dirty="0">
                <a:effectLst>
                  <a:glow rad="127000">
                    <a:srgbClr val="FF3300"/>
                  </a:glow>
                  <a:outerShdw blurRad="38100" dist="63500" dir="2700000" algn="tl">
                    <a:srgbClr val="000000">
                      <a:alpha val="43137"/>
                    </a:srgbClr>
                  </a:outerShdw>
                </a:effectLst>
              </a:rPr>
              <a:t>grace of God</a:t>
            </a:r>
            <a:r>
              <a:rPr lang="en-US" dirty="0"/>
              <a:t> that was with me.</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1981200" y="4572000"/>
            <a:ext cx="8458200" cy="2123658"/>
          </a:xfrm>
          <a:prstGeom prst="rect">
            <a:avLst/>
          </a:prstGeom>
          <a:noFill/>
        </p:spPr>
        <p:txBody>
          <a:bodyPr wrap="square" rtlCol="0">
            <a:spAutoFit/>
          </a:bodyPr>
          <a:lstStyle/>
          <a:p>
            <a:pPr algn="ctr"/>
            <a:r>
              <a:rPr lang="en-US" sz="6600" b="1" i="1" dirty="0">
                <a:solidFill>
                  <a:schemeClr val="bg1"/>
                </a:solidFill>
                <a:effectLst>
                  <a:outerShdw blurRad="38100" dist="76200" dir="2700000" algn="tl">
                    <a:srgbClr val="000000">
                      <a:alpha val="43137"/>
                    </a:srgbClr>
                  </a:outerShdw>
                </a:effectLst>
              </a:rPr>
              <a:t>EASTER …</a:t>
            </a:r>
          </a:p>
          <a:p>
            <a:pPr algn="ctr"/>
            <a:r>
              <a:rPr lang="en-US" sz="6600" b="1" i="1" dirty="0">
                <a:solidFill>
                  <a:schemeClr val="bg1"/>
                </a:solidFill>
                <a:effectLst>
                  <a:outerShdw blurRad="38100" dist="76200" dir="2700000" algn="tl">
                    <a:srgbClr val="000000">
                      <a:alpha val="43137"/>
                    </a:srgbClr>
                  </a:outerShdw>
                </a:effectLst>
              </a:rPr>
              <a:t>What does it matter?</a:t>
            </a:r>
          </a:p>
        </p:txBody>
      </p:sp>
    </p:spTree>
    <p:extLst>
      <p:ext uri="{BB962C8B-B14F-4D97-AF65-F5344CB8AC3E}">
        <p14:creationId xmlns:p14="http://schemas.microsoft.com/office/powerpoint/2010/main" val="3228328892"/>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1905001" y="1"/>
            <a:ext cx="8131175" cy="5419725"/>
          </a:xfrm>
          <a:prstGeom prst="rect">
            <a:avLst/>
          </a:prstGeom>
          <a:noFill/>
          <a:ln w="9525">
            <a:noFill/>
            <a:miter lim="800000"/>
            <a:headEnd/>
            <a:tailEnd/>
          </a:ln>
          <a:effectLst/>
        </p:spPr>
      </p:pic>
      <p:sp>
        <p:nvSpPr>
          <p:cNvPr id="10" name="Rectangle 9"/>
          <p:cNvSpPr/>
          <p:nvPr/>
        </p:nvSpPr>
        <p:spPr>
          <a:xfrm>
            <a:off x="3505200" y="457200"/>
            <a:ext cx="4953000" cy="838200"/>
          </a:xfrm>
          <a:prstGeom prst="rect">
            <a:avLst/>
          </a:prstGeom>
          <a:solidFill>
            <a:schemeClr val="tx1">
              <a:alpha val="24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t>
            </a:r>
            <a:r>
              <a:rPr lang="en-US" u="sng" dirty="0">
                <a:effectLst>
                  <a:outerShdw blurRad="38100" dist="38100" dir="2700000" algn="tl">
                    <a:srgbClr val="000000">
                      <a:alpha val="43137"/>
                    </a:srgbClr>
                  </a:outerShdw>
                </a:effectLst>
              </a:rPr>
              <a:t>Absolute</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609600" y="4800600"/>
            <a:ext cx="10972800" cy="1325564"/>
          </a:xfrm>
        </p:spPr>
        <p:txBody>
          <a:bodyPr/>
          <a:lstStyle/>
          <a:p>
            <a:r>
              <a:rPr lang="en-US" baseline="30000" dirty="0"/>
              <a:t>11</a:t>
            </a:r>
            <a:r>
              <a:rPr lang="en-US" dirty="0"/>
              <a:t> Whether, then, it was I or they</a:t>
            </a:r>
            <a:r>
              <a:rPr lang="en-US" dirty="0">
                <a:effectLst>
                  <a:glow rad="127000">
                    <a:srgbClr val="FF3300"/>
                  </a:glow>
                  <a:outerShdw blurRad="38100" dist="63500" dir="2700000" algn="tl">
                    <a:srgbClr val="000000">
                      <a:alpha val="43137"/>
                    </a:srgbClr>
                  </a:outerShdw>
                </a:effectLst>
              </a:rPr>
              <a:t>, this is what we preach, and this is what you believed.</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 </a:t>
            </a:r>
            <a:r>
              <a:rPr lang="en-US" u="sng" dirty="0">
                <a:effectLst>
                  <a:outerShdw blurRad="38100" dist="38100" dir="2700000" algn="tl">
                    <a:srgbClr val="000000">
                      <a:alpha val="43137"/>
                    </a:srgbClr>
                  </a:outerShdw>
                </a:effectLst>
              </a:rPr>
              <a:t>Logically Necessary</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p:txBody>
          <a:bodyPr/>
          <a:lstStyle/>
          <a:p>
            <a:r>
              <a:rPr lang="en-US" baseline="30000" dirty="0"/>
              <a:t>12</a:t>
            </a:r>
            <a:r>
              <a:rPr lang="en-US" dirty="0"/>
              <a:t> But </a:t>
            </a:r>
            <a:r>
              <a:rPr lang="en-US" dirty="0">
                <a:effectLst>
                  <a:glow rad="127000">
                    <a:srgbClr val="FF3300"/>
                  </a:glow>
                  <a:outerShdw blurRad="38100" dist="63500" dir="2700000" algn="tl">
                    <a:srgbClr val="000000">
                      <a:alpha val="43137"/>
                    </a:srgbClr>
                  </a:outerShdw>
                </a:effectLst>
              </a:rPr>
              <a:t>if</a:t>
            </a:r>
            <a:r>
              <a:rPr lang="en-US" dirty="0"/>
              <a:t> it is preached that Christ has been raised from the dead, [</a:t>
            </a:r>
            <a:r>
              <a:rPr lang="en-US" dirty="0">
                <a:effectLst>
                  <a:glow rad="127000">
                    <a:srgbClr val="FF3300"/>
                  </a:glow>
                  <a:outerShdw blurRad="38100" dist="63500" dir="2700000" algn="tl">
                    <a:srgbClr val="000000">
                      <a:alpha val="43137"/>
                    </a:srgbClr>
                  </a:outerShdw>
                </a:effectLst>
              </a:rPr>
              <a:t>then</a:t>
            </a:r>
            <a:r>
              <a:rPr lang="en-US" dirty="0"/>
              <a:t>] how can some of you say that there is no resurrection of the dead?</a:t>
            </a:r>
          </a:p>
          <a:p>
            <a:r>
              <a:rPr lang="en-US" baseline="30000" dirty="0"/>
              <a:t>13</a:t>
            </a:r>
            <a:r>
              <a:rPr lang="en-US" dirty="0"/>
              <a:t> </a:t>
            </a:r>
            <a:r>
              <a:rPr lang="en-US" dirty="0">
                <a:effectLst>
                  <a:glow rad="127000">
                    <a:srgbClr val="FF3300"/>
                  </a:glow>
                  <a:outerShdw blurRad="38100" dist="63500" dir="2700000" algn="tl">
                    <a:srgbClr val="000000">
                      <a:alpha val="43137"/>
                    </a:srgbClr>
                  </a:outerShdw>
                </a:effectLst>
              </a:rPr>
              <a:t>If</a:t>
            </a:r>
            <a:r>
              <a:rPr lang="en-US" dirty="0"/>
              <a:t> there is no resurrection of the dead, </a:t>
            </a:r>
            <a:r>
              <a:rPr lang="en-US" dirty="0">
                <a:effectLst>
                  <a:glow rad="127000">
                    <a:srgbClr val="FF3300"/>
                  </a:glow>
                  <a:outerShdw blurRad="38100" dist="63500" dir="2700000" algn="tl">
                    <a:srgbClr val="000000">
                      <a:alpha val="43137"/>
                    </a:srgbClr>
                  </a:outerShdw>
                </a:effectLst>
              </a:rPr>
              <a:t>then</a:t>
            </a:r>
            <a:r>
              <a:rPr lang="en-US" dirty="0"/>
              <a:t> not even Christ has been raised.</a:t>
            </a:r>
          </a:p>
          <a:p>
            <a:r>
              <a:rPr lang="en-US" dirty="0"/>
              <a:t> </a:t>
            </a:r>
            <a:r>
              <a:rPr lang="en-US" baseline="30000" dirty="0"/>
              <a:t>14</a:t>
            </a:r>
            <a:r>
              <a:rPr lang="en-US" dirty="0"/>
              <a:t> And </a:t>
            </a:r>
            <a:r>
              <a:rPr lang="en-US" dirty="0">
                <a:effectLst>
                  <a:glow rad="127000">
                    <a:srgbClr val="FF3300"/>
                  </a:glow>
                  <a:outerShdw blurRad="38100" dist="63500" dir="2700000" algn="tl">
                    <a:srgbClr val="000000">
                      <a:alpha val="43137"/>
                    </a:srgbClr>
                  </a:outerShdw>
                </a:effectLst>
              </a:rPr>
              <a:t>if</a:t>
            </a:r>
            <a:r>
              <a:rPr lang="en-US" dirty="0"/>
              <a:t> Christ has not been raised, </a:t>
            </a:r>
            <a:br>
              <a:rPr lang="en-US" dirty="0"/>
            </a:br>
            <a:r>
              <a:rPr lang="en-US" dirty="0"/>
              <a:t>[</a:t>
            </a:r>
            <a:r>
              <a:rPr lang="en-US" dirty="0">
                <a:effectLst>
                  <a:glow rad="127000">
                    <a:srgbClr val="FF3300"/>
                  </a:glow>
                  <a:outerShdw blurRad="38100" dist="63500" dir="2700000" algn="tl">
                    <a:srgbClr val="000000">
                      <a:alpha val="43137"/>
                    </a:srgbClr>
                  </a:outerShdw>
                </a:effectLst>
              </a:rPr>
              <a:t>then</a:t>
            </a:r>
            <a:r>
              <a:rPr lang="en-US" dirty="0"/>
              <a:t>] our preaching is useless and so is your faith.</a:t>
            </a:r>
          </a:p>
        </p:txBody>
      </p:sp>
    </p:spTree>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 </a:t>
            </a:r>
            <a:r>
              <a:rPr lang="en-US" u="sng" dirty="0">
                <a:effectLst>
                  <a:outerShdw blurRad="38100" dist="38100" dir="2700000" algn="tl">
                    <a:srgbClr val="000000">
                      <a:alpha val="43137"/>
                    </a:srgbClr>
                  </a:outerShdw>
                </a:effectLst>
              </a:rPr>
              <a:t>Logically Necessary</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p:txBody>
          <a:bodyPr/>
          <a:lstStyle/>
          <a:p>
            <a:r>
              <a:rPr lang="en-US" baseline="30000" dirty="0"/>
              <a:t>15</a:t>
            </a:r>
            <a:r>
              <a:rPr lang="en-US" dirty="0"/>
              <a:t> More than that, we are then found to be </a:t>
            </a:r>
            <a:r>
              <a:rPr lang="en-US" dirty="0">
                <a:effectLst>
                  <a:glow rad="127000">
                    <a:srgbClr val="FF3300"/>
                  </a:glow>
                  <a:outerShdw blurRad="38100" dist="63500" dir="2700000" algn="tl">
                    <a:srgbClr val="000000">
                      <a:alpha val="43137"/>
                    </a:srgbClr>
                  </a:outerShdw>
                </a:effectLst>
              </a:rPr>
              <a:t>false witnesses </a:t>
            </a:r>
            <a:r>
              <a:rPr lang="en-US" dirty="0"/>
              <a:t>about God, for we have testified about God that he raised Christ from the dead. But he did not raise him if in fact the dead are not raised.</a:t>
            </a:r>
          </a:p>
          <a:p>
            <a:r>
              <a:rPr lang="en-US" dirty="0"/>
              <a:t> </a:t>
            </a:r>
            <a:r>
              <a:rPr lang="en-US" baseline="30000" dirty="0"/>
              <a:t>16</a:t>
            </a:r>
            <a:r>
              <a:rPr lang="en-US" dirty="0"/>
              <a:t> For if the dead are not raised, then Christ has not been raised either.</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 </a:t>
            </a:r>
            <a:r>
              <a:rPr lang="en-US" u="sng" dirty="0">
                <a:effectLst>
                  <a:outerShdw blurRad="38100" dist="38100" dir="2700000" algn="tl">
                    <a:srgbClr val="000000">
                      <a:alpha val="43137"/>
                    </a:srgbClr>
                  </a:outerShdw>
                </a:effectLst>
              </a:rPr>
              <a:t>Logically Necessary</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p:txBody>
          <a:bodyPr/>
          <a:lstStyle/>
          <a:p>
            <a:r>
              <a:rPr lang="en-US" baseline="30000" dirty="0"/>
              <a:t>15</a:t>
            </a:r>
            <a:r>
              <a:rPr lang="en-US" dirty="0"/>
              <a:t> More than that, we are then found to be </a:t>
            </a:r>
            <a:r>
              <a:rPr lang="en-US" dirty="0">
                <a:effectLst>
                  <a:glow rad="127000">
                    <a:srgbClr val="FF3300"/>
                  </a:glow>
                  <a:outerShdw blurRad="38100" dist="63500" dir="2700000" algn="tl">
                    <a:srgbClr val="000000">
                      <a:alpha val="43137"/>
                    </a:srgbClr>
                  </a:outerShdw>
                </a:effectLst>
              </a:rPr>
              <a:t>false witnesses </a:t>
            </a:r>
            <a:r>
              <a:rPr lang="en-US" dirty="0"/>
              <a:t>about God, for we have </a:t>
            </a:r>
            <a:r>
              <a:rPr lang="en-US" dirty="0">
                <a:effectLst>
                  <a:glow rad="127000">
                    <a:srgbClr val="FF3300"/>
                  </a:glow>
                  <a:outerShdw blurRad="38100" dist="63500" dir="2700000" algn="tl">
                    <a:srgbClr val="000000">
                      <a:alpha val="43137"/>
                    </a:srgbClr>
                  </a:outerShdw>
                </a:effectLst>
              </a:rPr>
              <a:t>testified</a:t>
            </a:r>
            <a:r>
              <a:rPr lang="en-US" dirty="0"/>
              <a:t> about God that he raised Christ from the dead. But he did not raise him </a:t>
            </a:r>
            <a:r>
              <a:rPr lang="en-US" dirty="0">
                <a:effectLst>
                  <a:glow rad="127000">
                    <a:srgbClr val="FF3300"/>
                  </a:glow>
                  <a:outerShdw blurRad="38100" dist="63500" dir="2700000" algn="tl">
                    <a:srgbClr val="000000">
                      <a:alpha val="43137"/>
                    </a:srgbClr>
                  </a:outerShdw>
                </a:effectLst>
              </a:rPr>
              <a:t>if in fact the dead are not raised</a:t>
            </a:r>
            <a:r>
              <a:rPr lang="en-US" dirty="0"/>
              <a:t>.</a:t>
            </a:r>
          </a:p>
          <a:p>
            <a:r>
              <a:rPr lang="en-US" dirty="0"/>
              <a:t> </a:t>
            </a:r>
            <a:r>
              <a:rPr lang="en-US" baseline="30000" dirty="0"/>
              <a:t>16</a:t>
            </a:r>
            <a:r>
              <a:rPr lang="en-US" dirty="0"/>
              <a:t> </a:t>
            </a:r>
            <a:r>
              <a:rPr lang="en-US" dirty="0">
                <a:effectLst>
                  <a:glow rad="127000">
                    <a:schemeClr val="accent1">
                      <a:alpha val="0"/>
                    </a:schemeClr>
                  </a:glow>
                  <a:outerShdw blurRad="38100" dist="63500" dir="2700000" algn="tl">
                    <a:srgbClr val="000000">
                      <a:alpha val="43137"/>
                    </a:srgbClr>
                  </a:outerShdw>
                </a:effectLst>
              </a:rPr>
              <a:t>For if the dead are not raised</a:t>
            </a:r>
            <a:r>
              <a:rPr lang="en-US" dirty="0"/>
              <a:t>, then Christ has not been raised either.</a:t>
            </a:r>
          </a:p>
        </p:txBody>
      </p:sp>
    </p:spTree>
  </p:cSld>
  <p:clrMapOvr>
    <a:masterClrMapping/>
  </p:clrMapOvr>
  <p:transition>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02F6E35-2A36-4EDE-BD36-2AF96D84B744}"/>
              </a:ext>
            </a:extLst>
          </p:cNvPr>
          <p:cNvSpPr/>
          <p:nvPr/>
        </p:nvSpPr>
        <p:spPr>
          <a:xfrm>
            <a:off x="7010400" y="4114800"/>
            <a:ext cx="1295400" cy="838200"/>
          </a:xfrm>
          <a:prstGeom prst="roundRect">
            <a:avLst/>
          </a:prstGeom>
          <a:solidFill>
            <a:srgbClr val="FF33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8">
            <a:extLst>
              <a:ext uri="{FF2B5EF4-FFF2-40B4-BE49-F238E27FC236}">
                <a16:creationId xmlns:a16="http://schemas.microsoft.com/office/drawing/2014/main" id="{E9BF2BD9-1CE4-4835-93BB-BAFCDD106834}"/>
              </a:ext>
            </a:extLst>
          </p:cNvPr>
          <p:cNvSpPr/>
          <p:nvPr/>
        </p:nvSpPr>
        <p:spPr>
          <a:xfrm>
            <a:off x="1746584" y="4114800"/>
            <a:ext cx="844216" cy="914400"/>
          </a:xfrm>
          <a:prstGeom prst="roundRect">
            <a:avLst/>
          </a:prstGeom>
          <a:solidFill>
            <a:srgbClr val="FF33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 </a:t>
            </a:r>
            <a:r>
              <a:rPr lang="en-US" u="sng" dirty="0">
                <a:effectLst>
                  <a:outerShdw blurRad="38100" dist="38100" dir="2700000" algn="tl">
                    <a:srgbClr val="000000">
                      <a:alpha val="43137"/>
                    </a:srgbClr>
                  </a:outerShdw>
                </a:effectLst>
              </a:rPr>
              <a:t>Logically Necessary</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p:txBody>
          <a:bodyPr/>
          <a:lstStyle/>
          <a:p>
            <a:r>
              <a:rPr lang="en-US" baseline="30000" dirty="0"/>
              <a:t>15</a:t>
            </a:r>
            <a:r>
              <a:rPr lang="en-US" dirty="0"/>
              <a:t> More than that, we are then found to be </a:t>
            </a:r>
            <a:r>
              <a:rPr lang="en-US" dirty="0">
                <a:effectLst>
                  <a:glow rad="127000">
                    <a:srgbClr val="FF3300"/>
                  </a:glow>
                  <a:outerShdw blurRad="38100" dist="63500" dir="2700000" algn="tl">
                    <a:srgbClr val="000000">
                      <a:alpha val="43137"/>
                    </a:srgbClr>
                  </a:outerShdw>
                </a:effectLst>
              </a:rPr>
              <a:t>false witnesses </a:t>
            </a:r>
            <a:r>
              <a:rPr lang="en-US" dirty="0"/>
              <a:t>about God, for we have </a:t>
            </a:r>
            <a:r>
              <a:rPr lang="en-US" dirty="0">
                <a:effectLst>
                  <a:glow rad="127000">
                    <a:srgbClr val="FF3300"/>
                  </a:glow>
                  <a:outerShdw blurRad="38100" dist="63500" dir="2700000" algn="tl">
                    <a:srgbClr val="000000">
                      <a:alpha val="43137"/>
                    </a:srgbClr>
                  </a:outerShdw>
                </a:effectLst>
              </a:rPr>
              <a:t>testified</a:t>
            </a:r>
            <a:r>
              <a:rPr lang="en-US" dirty="0"/>
              <a:t> about God that he raised Christ from the dead. But he did not raise him </a:t>
            </a:r>
            <a:r>
              <a:rPr lang="en-US" dirty="0">
                <a:effectLst>
                  <a:glow rad="127000">
                    <a:srgbClr val="FF3300"/>
                  </a:glow>
                  <a:outerShdw blurRad="38100" dist="63500" dir="2700000" algn="tl">
                    <a:srgbClr val="000000">
                      <a:alpha val="43137"/>
                    </a:srgbClr>
                  </a:outerShdw>
                </a:effectLst>
              </a:rPr>
              <a:t>if in fact the dead are not raised</a:t>
            </a:r>
            <a:r>
              <a:rPr lang="en-US" dirty="0"/>
              <a:t>.</a:t>
            </a:r>
          </a:p>
          <a:p>
            <a:r>
              <a:rPr lang="en-US" dirty="0"/>
              <a:t> </a:t>
            </a:r>
            <a:r>
              <a:rPr lang="en-US" baseline="30000" dirty="0"/>
              <a:t>16</a:t>
            </a:r>
            <a:r>
              <a:rPr lang="en-US" dirty="0"/>
              <a:t> </a:t>
            </a:r>
            <a:r>
              <a:rPr lang="en-US" dirty="0">
                <a:effectLst>
                  <a:glow rad="127000">
                    <a:schemeClr val="accent1">
                      <a:alpha val="0"/>
                    </a:schemeClr>
                  </a:glow>
                  <a:outerShdw blurRad="38100" dist="63500" dir="2700000" algn="tl">
                    <a:srgbClr val="000000">
                      <a:alpha val="43137"/>
                    </a:srgbClr>
                  </a:outerShdw>
                </a:effectLst>
              </a:rPr>
              <a:t>For </a:t>
            </a:r>
            <a:r>
              <a:rPr lang="en-US" dirty="0">
                <a:effectLst>
                  <a:glow rad="127000">
                    <a:srgbClr val="FF3300"/>
                  </a:glow>
                  <a:outerShdw blurRad="38100" dist="63500" dir="2700000" algn="tl">
                    <a:srgbClr val="000000">
                      <a:alpha val="43137"/>
                    </a:srgbClr>
                  </a:outerShdw>
                </a:effectLst>
              </a:rPr>
              <a:t>if the dead are not raised, then Christ has not been raised either.</a:t>
            </a:r>
          </a:p>
        </p:txBody>
      </p:sp>
    </p:spTree>
  </p:cSld>
  <p:clrMapOvr>
    <a:masterClrMapping/>
  </p:clrMapOvr>
  <p:transition>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 </a:t>
            </a:r>
            <a:r>
              <a:rPr lang="en-US" u="sng" dirty="0">
                <a:effectLst>
                  <a:outerShdw blurRad="38100" dist="38100" dir="2700000" algn="tl">
                    <a:srgbClr val="000000">
                      <a:alpha val="43137"/>
                    </a:srgbClr>
                  </a:outerShdw>
                </a:effectLst>
              </a:rPr>
              <a:t>Logically Necessary</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p:txBody>
          <a:bodyPr/>
          <a:lstStyle/>
          <a:p>
            <a:r>
              <a:rPr lang="en-US" baseline="30000" dirty="0"/>
              <a:t>17</a:t>
            </a:r>
            <a:r>
              <a:rPr lang="en-US" dirty="0"/>
              <a:t> And </a:t>
            </a:r>
            <a:r>
              <a:rPr lang="en-US" dirty="0">
                <a:effectLst>
                  <a:glow rad="127000">
                    <a:srgbClr val="FF3300"/>
                  </a:glow>
                  <a:outerShdw blurRad="38100" dist="63500" dir="2700000" algn="tl">
                    <a:srgbClr val="000000">
                      <a:alpha val="43137"/>
                    </a:srgbClr>
                  </a:outerShdw>
                </a:effectLst>
              </a:rPr>
              <a:t>if</a:t>
            </a:r>
            <a:r>
              <a:rPr lang="en-US" dirty="0"/>
              <a:t> Christ has not been raised, [</a:t>
            </a:r>
            <a:r>
              <a:rPr lang="en-US" dirty="0">
                <a:effectLst>
                  <a:glow rad="127000">
                    <a:srgbClr val="FF3300"/>
                  </a:glow>
                  <a:outerShdw blurRad="38100" dist="63500" dir="2700000" algn="tl">
                    <a:srgbClr val="000000">
                      <a:alpha val="43137"/>
                    </a:srgbClr>
                  </a:outerShdw>
                </a:effectLst>
              </a:rPr>
              <a:t>then</a:t>
            </a:r>
            <a:r>
              <a:rPr lang="en-US" dirty="0"/>
              <a:t>] your faith is futile; you are still in your sins.</a:t>
            </a:r>
          </a:p>
          <a:p>
            <a:r>
              <a:rPr lang="en-US" dirty="0"/>
              <a:t> </a:t>
            </a:r>
            <a:r>
              <a:rPr lang="en-US" baseline="30000" dirty="0"/>
              <a:t>18</a:t>
            </a:r>
            <a:r>
              <a:rPr lang="en-US" dirty="0"/>
              <a:t> </a:t>
            </a:r>
            <a:r>
              <a:rPr lang="en-US" dirty="0">
                <a:effectLst>
                  <a:glow rad="127000">
                    <a:srgbClr val="FF3300"/>
                  </a:glow>
                  <a:outerShdw blurRad="38100" dist="63500" dir="2700000" algn="tl">
                    <a:srgbClr val="000000">
                      <a:alpha val="43137"/>
                    </a:srgbClr>
                  </a:outerShdw>
                </a:effectLst>
              </a:rPr>
              <a:t>Then</a:t>
            </a:r>
            <a:r>
              <a:rPr lang="en-US" dirty="0"/>
              <a:t> those also who have fallen asleep in Christ are lost.</a:t>
            </a:r>
          </a:p>
          <a:p>
            <a:r>
              <a:rPr lang="en-US" dirty="0"/>
              <a:t> </a:t>
            </a:r>
            <a:r>
              <a:rPr lang="en-US" baseline="30000" dirty="0"/>
              <a:t>19</a:t>
            </a:r>
            <a:r>
              <a:rPr lang="en-US" dirty="0"/>
              <a:t> </a:t>
            </a:r>
            <a:r>
              <a:rPr lang="en-US" dirty="0">
                <a:effectLst>
                  <a:glow rad="127000">
                    <a:srgbClr val="FF3300"/>
                  </a:glow>
                  <a:outerShdw blurRad="38100" dist="63500" dir="2700000" algn="tl">
                    <a:srgbClr val="000000">
                      <a:alpha val="43137"/>
                    </a:srgbClr>
                  </a:outerShdw>
                </a:effectLst>
              </a:rPr>
              <a:t>If</a:t>
            </a:r>
            <a:r>
              <a:rPr lang="en-US" dirty="0"/>
              <a:t> only for this life we have hope in Christ, [</a:t>
            </a:r>
            <a:r>
              <a:rPr lang="en-US" dirty="0">
                <a:effectLst>
                  <a:glow rad="127000">
                    <a:srgbClr val="FF3300"/>
                  </a:glow>
                  <a:outerShdw blurRad="38100" dist="63500" dir="2700000" algn="tl">
                    <a:srgbClr val="000000">
                      <a:alpha val="43137"/>
                    </a:srgbClr>
                  </a:outerShdw>
                </a:effectLst>
              </a:rPr>
              <a:t>then</a:t>
            </a:r>
            <a:r>
              <a:rPr lang="en-US" dirty="0"/>
              <a:t>] we are to be pitied more than all men.</a:t>
            </a:r>
          </a:p>
        </p:txBody>
      </p:sp>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1905001" y="1"/>
            <a:ext cx="8131175" cy="5419725"/>
          </a:xfrm>
          <a:prstGeom prst="rect">
            <a:avLst/>
          </a:prstGeom>
          <a:noFill/>
          <a:ln w="9525">
            <a:noFill/>
            <a:miter lim="800000"/>
            <a:headEnd/>
            <a:tailEnd/>
          </a:ln>
          <a:effectLst/>
        </p:spPr>
      </p:pic>
      <p:sp>
        <p:nvSpPr>
          <p:cNvPr id="11" name="Rectangle 10"/>
          <p:cNvSpPr/>
          <p:nvPr/>
        </p:nvSpPr>
        <p:spPr>
          <a:xfrm>
            <a:off x="2057400" y="228600"/>
            <a:ext cx="8077200" cy="1219200"/>
          </a:xfrm>
          <a:prstGeom prst="rect">
            <a:avLst/>
          </a:prstGeom>
          <a:solidFill>
            <a:schemeClr val="tx1">
              <a:alpha val="46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a:effectLst>
                  <a:outerShdw blurRad="38100" dist="38100" dir="2700000" algn="tl">
                    <a:srgbClr val="000000">
                      <a:alpha val="43137"/>
                    </a:srgbClr>
                  </a:outerShdw>
                </a:effectLst>
              </a:rPr>
              <a:t>It’s a </a:t>
            </a:r>
            <a:r>
              <a:rPr lang="en-US" u="sng" dirty="0">
                <a:effectLst>
                  <a:outerShdw blurRad="38100" dist="38100" dir="2700000" algn="tl">
                    <a:srgbClr val="000000">
                      <a:alpha val="43137"/>
                    </a:srgbClr>
                  </a:outerShdw>
                </a:effectLst>
              </a:rPr>
              <a:t>Glorious Triumphant</a:t>
            </a:r>
            <a:r>
              <a:rPr lang="en-US" dirty="0">
                <a:effectLst>
                  <a:outerShdw blurRad="38100" dist="38100" dir="2700000" algn="tl">
                    <a:srgbClr val="000000">
                      <a:alpha val="43137"/>
                    </a:srgbClr>
                  </a:outerShdw>
                </a:effectLst>
              </a:rPr>
              <a:t> TRUTH</a:t>
            </a:r>
            <a:endParaRPr lang="en-US" b="1" dirty="0">
              <a:solidFill>
                <a:schemeClr val="bg1"/>
              </a:solidFill>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609600" y="5105400"/>
            <a:ext cx="10972800" cy="1020764"/>
          </a:xfrm>
        </p:spPr>
        <p:txBody>
          <a:bodyPr/>
          <a:lstStyle/>
          <a:p>
            <a:r>
              <a:rPr lang="en-US" baseline="30000" dirty="0"/>
              <a:t>20</a:t>
            </a:r>
            <a:r>
              <a:rPr lang="en-US" dirty="0"/>
              <a:t> </a:t>
            </a:r>
            <a:r>
              <a:rPr lang="en-US" dirty="0">
                <a:effectLst>
                  <a:glow rad="127000">
                    <a:srgbClr val="FF3300"/>
                  </a:glow>
                  <a:outerShdw blurRad="38100" dist="63500" dir="2700000" algn="tl">
                    <a:srgbClr val="000000">
                      <a:alpha val="43137"/>
                    </a:srgbClr>
                  </a:outerShdw>
                </a:effectLst>
              </a:rPr>
              <a:t>But Christ has indeed been raised </a:t>
            </a:r>
            <a:r>
              <a:rPr lang="en-US" dirty="0"/>
              <a:t>from the dead, the </a:t>
            </a:r>
            <a:r>
              <a:rPr lang="en-US" dirty="0" err="1">
                <a:effectLst>
                  <a:glow rad="127000">
                    <a:srgbClr val="FF3300"/>
                  </a:glow>
                  <a:outerShdw blurRad="38100" dist="63500" dir="2700000" algn="tl">
                    <a:srgbClr val="000000">
                      <a:alpha val="43137"/>
                    </a:srgbClr>
                  </a:outerShdw>
                </a:effectLst>
              </a:rPr>
              <a:t>firstfruits</a:t>
            </a:r>
            <a:r>
              <a:rPr lang="en-US" dirty="0"/>
              <a:t> of those who have fallen asleep.</a:t>
            </a:r>
          </a:p>
        </p:txBody>
      </p:sp>
    </p:spTree>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Let’s Sum Up</a:t>
            </a:r>
          </a:p>
        </p:txBody>
      </p:sp>
      <p:sp>
        <p:nvSpPr>
          <p:cNvPr id="8" name="Content Placeholder 7"/>
          <p:cNvSpPr>
            <a:spLocks noGrp="1"/>
          </p:cNvSpPr>
          <p:nvPr>
            <p:ph idx="1"/>
          </p:nvPr>
        </p:nvSpPr>
        <p:spPr/>
        <p:txBody>
          <a:bodyPr/>
          <a:lstStyle/>
          <a:p>
            <a:pPr>
              <a:lnSpc>
                <a:spcPts val="3700"/>
              </a:lnSpc>
            </a:pPr>
            <a:r>
              <a:rPr lang="en-US" u="sng" dirty="0"/>
              <a:t>This is the Gospel Truth</a:t>
            </a:r>
          </a:p>
          <a:p>
            <a:pPr>
              <a:lnSpc>
                <a:spcPts val="3700"/>
              </a:lnSpc>
            </a:pPr>
            <a:r>
              <a:rPr lang="en-US" dirty="0"/>
              <a:t>	Died – buried – raised from the dead</a:t>
            </a:r>
          </a:p>
          <a:p>
            <a:pPr>
              <a:lnSpc>
                <a:spcPts val="3700"/>
              </a:lnSpc>
            </a:pPr>
            <a:r>
              <a:rPr lang="en-US" u="sng" dirty="0"/>
              <a:t>It’s a Historical Fact</a:t>
            </a:r>
          </a:p>
          <a:p>
            <a:pPr>
              <a:lnSpc>
                <a:spcPts val="3700"/>
              </a:lnSpc>
            </a:pPr>
            <a:r>
              <a:rPr lang="en-US" dirty="0"/>
              <a:t>	Attested to by hundreds of eye witnesses</a:t>
            </a:r>
          </a:p>
          <a:p>
            <a:pPr>
              <a:lnSpc>
                <a:spcPts val="3700"/>
              </a:lnSpc>
            </a:pPr>
            <a:r>
              <a:rPr lang="en-US" u="sng" dirty="0"/>
              <a:t>It’s logically necessary for eternal hope!</a:t>
            </a:r>
          </a:p>
          <a:p>
            <a:pPr>
              <a:lnSpc>
                <a:spcPts val="3700"/>
              </a:lnSpc>
            </a:pPr>
            <a:r>
              <a:rPr lang="en-US" dirty="0"/>
              <a:t>	Pity the person who does not believe!</a:t>
            </a:r>
          </a:p>
          <a:p>
            <a:pPr>
              <a:lnSpc>
                <a:spcPts val="3700"/>
              </a:lnSpc>
            </a:pPr>
            <a:r>
              <a:rPr lang="en-US" u="sng" dirty="0"/>
              <a:t>It alone is the Saving truth</a:t>
            </a:r>
          </a:p>
          <a:p>
            <a:pPr>
              <a:lnSpc>
                <a:spcPts val="3700"/>
              </a:lnSpc>
            </a:pPr>
            <a:r>
              <a:rPr lang="en-US" dirty="0"/>
              <a:t>	To believe in anything less is “vain”</a:t>
            </a:r>
          </a:p>
          <a:p>
            <a:pPr>
              <a:lnSpc>
                <a:spcPts val="3700"/>
              </a:lnSpc>
            </a:pPr>
            <a:r>
              <a:rPr lang="en-US" dirty="0"/>
              <a:t>	</a:t>
            </a:r>
          </a:p>
          <a:p>
            <a:endParaRPr lang="en-US" dirty="0"/>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randombar(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randombar(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randombar(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randombar(horizontal)">
                                      <p:cBhvr>
                                        <p:cTn id="37" dur="500"/>
                                        <p:tgtEl>
                                          <p:spTgt spid="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randombar(horizontal)">
                                      <p:cBhvr>
                                        <p:cTn id="4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Let’s Sum Up</a:t>
            </a:r>
          </a:p>
        </p:txBody>
      </p:sp>
      <p:sp>
        <p:nvSpPr>
          <p:cNvPr id="8" name="Content Placeholder 7"/>
          <p:cNvSpPr>
            <a:spLocks noGrp="1"/>
          </p:cNvSpPr>
          <p:nvPr>
            <p:ph idx="4294967295"/>
          </p:nvPr>
        </p:nvSpPr>
        <p:spPr>
          <a:xfrm>
            <a:off x="2057400" y="5638800"/>
            <a:ext cx="8229600" cy="1219200"/>
          </a:xfrm>
        </p:spPr>
        <p:txBody>
          <a:bodyPr/>
          <a:lstStyle/>
          <a:p>
            <a:pPr algn="ctr">
              <a:lnSpc>
                <a:spcPts val="3700"/>
              </a:lnSpc>
            </a:pPr>
            <a:r>
              <a:rPr lang="en-US" sz="6000" dirty="0"/>
              <a:t>So what do you believe?</a:t>
            </a:r>
          </a:p>
          <a:p>
            <a:endParaRPr lang="en-US" dirty="0"/>
          </a:p>
          <a:p>
            <a:endParaRPr lang="en-US" dirty="0"/>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a:effectLst/>
        </p:spPr>
      </p:pic>
      <p:sp>
        <p:nvSpPr>
          <p:cNvPr id="7" name="Title 6"/>
          <p:cNvSpPr>
            <a:spLocks noGrp="1"/>
          </p:cNvSpPr>
          <p:nvPr>
            <p:ph type="title"/>
          </p:nvPr>
        </p:nvSpPr>
        <p:spPr>
          <a:xfrm>
            <a:off x="1981200" y="5410200"/>
            <a:ext cx="8229600" cy="1143000"/>
          </a:xfrm>
        </p:spPr>
        <p:txBody>
          <a:bodyPr/>
          <a:lstStyle/>
          <a:p>
            <a:r>
              <a:rPr lang="en-US" b="1" dirty="0">
                <a:solidFill>
                  <a:schemeClr val="bg1"/>
                </a:solidFill>
                <a:effectLst>
                  <a:outerShdw blurRad="38100" dist="38100" dir="2700000" algn="tl">
                    <a:srgbClr val="000000">
                      <a:alpha val="43137"/>
                    </a:srgbClr>
                  </a:outerShdw>
                </a:effectLst>
              </a:rPr>
              <a:t>Let’s Pray</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87E02-DE01-471B-BEFD-8756E774B418}"/>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a:effectLst/>
        </p:spPr>
      </p:pic>
      <p:sp>
        <p:nvSpPr>
          <p:cNvPr id="6" name="TextBox 5"/>
          <p:cNvSpPr txBox="1"/>
          <p:nvPr/>
        </p:nvSpPr>
        <p:spPr>
          <a:xfrm>
            <a:off x="1981200" y="4572000"/>
            <a:ext cx="8458200" cy="2123658"/>
          </a:xfrm>
          <a:prstGeom prst="rect">
            <a:avLst/>
          </a:prstGeom>
          <a:noFill/>
        </p:spPr>
        <p:txBody>
          <a:bodyPr wrap="square" rtlCol="0">
            <a:spAutoFit/>
          </a:bodyPr>
          <a:lstStyle/>
          <a:p>
            <a:pPr algn="ctr"/>
            <a:r>
              <a:rPr lang="en-US" sz="6600" b="1" i="1" dirty="0">
                <a:solidFill>
                  <a:schemeClr val="bg1"/>
                </a:solidFill>
                <a:effectLst>
                  <a:outerShdw blurRad="38100" dist="76200" dir="2700000" algn="tl">
                    <a:srgbClr val="000000">
                      <a:alpha val="43137"/>
                    </a:srgbClr>
                  </a:outerShdw>
                </a:effectLst>
              </a:rPr>
              <a:t>RESURRECTION …</a:t>
            </a:r>
          </a:p>
          <a:p>
            <a:pPr algn="ctr"/>
            <a:r>
              <a:rPr lang="en-US" sz="6600" b="1" i="1" dirty="0">
                <a:solidFill>
                  <a:schemeClr val="bg1"/>
                </a:solidFill>
                <a:effectLst>
                  <a:outerShdw blurRad="38100" dist="76200" dir="2700000" algn="tl">
                    <a:srgbClr val="000000">
                      <a:alpha val="43137"/>
                    </a:srgbClr>
                  </a:outerShdw>
                </a:effectLst>
              </a:rPr>
              <a:t>What does it matter?</a:t>
            </a:r>
          </a:p>
        </p:txBody>
      </p:sp>
    </p:spTree>
    <p:extLst>
      <p:ext uri="{BB962C8B-B14F-4D97-AF65-F5344CB8AC3E}">
        <p14:creationId xmlns:p14="http://schemas.microsoft.com/office/powerpoint/2010/main" val="92540048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Gospel Truth</a:t>
            </a: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2571" y="1194594"/>
            <a:ext cx="12149429" cy="5663406"/>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Upon which we take our </a:t>
            </a:r>
            <a:r>
              <a:rPr lang="en-US" b="1" u="sng" dirty="0">
                <a:solidFill>
                  <a:schemeClr val="bg1"/>
                </a:solidFill>
                <a:effectLst>
                  <a:outerShdw blurRad="38100" dist="38100" dir="2700000" algn="tl">
                    <a:srgbClr val="000000">
                      <a:alpha val="43137"/>
                    </a:srgbClr>
                  </a:outerShdw>
                </a:effectLst>
              </a:rPr>
              <a:t>STAND</a:t>
            </a:r>
          </a:p>
        </p:txBody>
      </p:sp>
      <p:sp>
        <p:nvSpPr>
          <p:cNvPr id="8" name="Content Placeholder 7"/>
          <p:cNvSpPr>
            <a:spLocks noGrp="1"/>
          </p:cNvSpPr>
          <p:nvPr>
            <p:ph idx="1"/>
          </p:nvPr>
        </p:nvSpPr>
        <p:spPr/>
        <p:txBody>
          <a:bodyPr/>
          <a:lstStyle/>
          <a:p>
            <a:r>
              <a:rPr lang="en-US" baseline="30000" dirty="0"/>
              <a:t>1</a:t>
            </a:r>
            <a:r>
              <a:rPr lang="en-US" dirty="0"/>
              <a:t> Now, brothers, I want to remind you of the gospel I preached to you, which you received and on which you have taken </a:t>
            </a:r>
            <a:r>
              <a:rPr lang="en-US" dirty="0">
                <a:effectLst>
                  <a:glow rad="127000">
                    <a:srgbClr val="FF0000"/>
                  </a:glow>
                  <a:outerShdw blurRad="38100" dist="63500" dir="2700000" algn="tl">
                    <a:srgbClr val="000000">
                      <a:alpha val="43137"/>
                    </a:srgbClr>
                  </a:outerShdw>
                </a:effectLst>
              </a:rPr>
              <a:t>your stand</a:t>
            </a:r>
            <a:r>
              <a:rPr lang="en-US" dirty="0"/>
              <a:t>.</a:t>
            </a:r>
          </a:p>
        </p:txBody>
      </p:sp>
      <p:sp>
        <p:nvSpPr>
          <p:cNvPr id="9" name="TextBox 8"/>
          <p:cNvSpPr txBox="1"/>
          <p:nvPr/>
        </p:nvSpPr>
        <p:spPr>
          <a:xfrm>
            <a:off x="2076450" y="5308899"/>
            <a:ext cx="8039100" cy="954107"/>
          </a:xfrm>
          <a:prstGeom prst="rect">
            <a:avLst/>
          </a:prstGeom>
          <a:solidFill>
            <a:srgbClr val="FF3300"/>
          </a:solidFill>
          <a:effectLst>
            <a:softEdge rad="127000"/>
          </a:effectLst>
        </p:spPr>
        <p:txBody>
          <a:bodyPr wrap="square" rtlCol="0">
            <a:spAutoFit/>
          </a:bodyPr>
          <a:lstStyle/>
          <a:p>
            <a:pPr algn="ctr"/>
            <a:br>
              <a:rPr lang="en-US" sz="800" b="1" dirty="0"/>
            </a:br>
            <a:r>
              <a:rPr lang="en-US" sz="4000" b="1" dirty="0">
                <a:solidFill>
                  <a:schemeClr val="bg1"/>
                </a:solidFill>
                <a:effectLst>
                  <a:outerShdw blurRad="38100" dist="38100" dir="2700000" algn="tl">
                    <a:srgbClr val="000000">
                      <a:alpha val="43137"/>
                    </a:srgbClr>
                  </a:outerShdw>
                </a:effectLst>
              </a:rPr>
              <a:t>The “Bedrock” of the Christian Faith</a:t>
            </a:r>
            <a:br>
              <a:rPr lang="en-US" sz="800" b="1" dirty="0"/>
            </a:br>
            <a:endParaRPr lang="en-US" sz="8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a:t>
            </a:r>
            <a:r>
              <a:rPr lang="en-US" b="1" u="sng" dirty="0">
                <a:solidFill>
                  <a:schemeClr val="bg1"/>
                </a:solidFill>
                <a:effectLst>
                  <a:outerShdw blurRad="38100" dist="38100" dir="2700000" algn="tl">
                    <a:srgbClr val="000000">
                      <a:alpha val="43137"/>
                    </a:srgbClr>
                  </a:outerShdw>
                </a:effectLst>
              </a:rPr>
              <a:t>SAVES</a:t>
            </a:r>
          </a:p>
        </p:txBody>
      </p:sp>
      <p:pic>
        <p:nvPicPr>
          <p:cNvPr id="3075" name="Picture 3"/>
          <p:cNvPicPr>
            <a:picLocks noChangeAspect="1" noChangeArrowheads="1"/>
          </p:cNvPicPr>
          <p:nvPr/>
        </p:nvPicPr>
        <p:blipFill>
          <a:blip r:embed="rId2" cstate="print"/>
          <a:srcRect/>
          <a:stretch>
            <a:fillRect/>
          </a:stretch>
        </p:blipFill>
        <p:spPr bwMode="auto">
          <a:xfrm>
            <a:off x="2226" y="640282"/>
            <a:ext cx="12189774" cy="6217718"/>
          </a:xfrm>
          <a:prstGeom prst="rect">
            <a:avLst/>
          </a:prstGeom>
          <a:noFill/>
          <a:ln w="9525">
            <a:noFill/>
            <a:miter lim="800000"/>
            <a:headEnd/>
            <a:tailEnd/>
          </a:ln>
          <a:effectLst/>
        </p:spPr>
      </p:pic>
      <p:sp>
        <p:nvSpPr>
          <p:cNvPr id="8" name="Content Placeholder 7"/>
          <p:cNvSpPr>
            <a:spLocks noGrp="1"/>
          </p:cNvSpPr>
          <p:nvPr>
            <p:ph idx="1"/>
          </p:nvPr>
        </p:nvSpPr>
        <p:spPr/>
        <p:txBody>
          <a:bodyPr/>
          <a:lstStyle/>
          <a:p>
            <a:r>
              <a:rPr lang="en-US" baseline="30000" dirty="0"/>
              <a:t>2</a:t>
            </a:r>
            <a:r>
              <a:rPr lang="en-US" dirty="0"/>
              <a:t> By this gospel </a:t>
            </a:r>
            <a:r>
              <a:rPr lang="en-US" dirty="0">
                <a:effectLst>
                  <a:glow rad="127000">
                    <a:srgbClr val="FF3300"/>
                  </a:glow>
                  <a:outerShdw blurRad="38100" dist="63500" dir="2700000" algn="tl">
                    <a:srgbClr val="000000">
                      <a:alpha val="43137"/>
                    </a:srgbClr>
                  </a:outerShdw>
                </a:effectLst>
              </a:rPr>
              <a:t>you are saved</a:t>
            </a:r>
            <a:r>
              <a:rPr lang="en-US" dirty="0"/>
              <a:t>, if you hold firmly to the word I preached to you. </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SAVES</a:t>
            </a:r>
          </a:p>
        </p:txBody>
      </p:sp>
      <p:pic>
        <p:nvPicPr>
          <p:cNvPr id="3075" name="Picture 3"/>
          <p:cNvPicPr>
            <a:picLocks noChangeAspect="1" noChangeArrowheads="1"/>
          </p:cNvPicPr>
          <p:nvPr/>
        </p:nvPicPr>
        <p:blipFill>
          <a:blip r:embed="rId2" cstate="print"/>
          <a:srcRect/>
          <a:stretch>
            <a:fillRect/>
          </a:stretch>
        </p:blipFill>
        <p:spPr bwMode="auto">
          <a:xfrm>
            <a:off x="0" y="639147"/>
            <a:ext cx="12192000" cy="6218853"/>
          </a:xfrm>
          <a:prstGeom prst="rect">
            <a:avLst/>
          </a:prstGeom>
          <a:noFill/>
          <a:ln w="9525">
            <a:noFill/>
            <a:miter lim="800000"/>
            <a:headEnd/>
            <a:tailEnd/>
          </a:ln>
          <a:effectLst/>
        </p:spPr>
      </p:pic>
      <p:sp>
        <p:nvSpPr>
          <p:cNvPr id="8" name="Content Placeholder 7"/>
          <p:cNvSpPr>
            <a:spLocks noGrp="1"/>
          </p:cNvSpPr>
          <p:nvPr>
            <p:ph idx="1"/>
          </p:nvPr>
        </p:nvSpPr>
        <p:spPr/>
        <p:txBody>
          <a:bodyPr/>
          <a:lstStyle/>
          <a:p>
            <a:r>
              <a:rPr lang="en-US" baseline="30000" dirty="0"/>
              <a:t>2</a:t>
            </a:r>
            <a:r>
              <a:rPr lang="en-US" dirty="0"/>
              <a:t> By this gospel you are saved, if you hold firmly to the </a:t>
            </a:r>
            <a:r>
              <a:rPr lang="en-US" dirty="0">
                <a:effectLst>
                  <a:glow rad="127000">
                    <a:srgbClr val="FF3300"/>
                  </a:glow>
                  <a:outerShdw blurRad="38100" dist="63500" dir="2700000" algn="tl">
                    <a:srgbClr val="000000">
                      <a:alpha val="43137"/>
                    </a:srgbClr>
                  </a:outerShdw>
                </a:effectLst>
              </a:rPr>
              <a:t>word I preached to you</a:t>
            </a:r>
            <a:r>
              <a:rPr lang="en-US" dirty="0"/>
              <a:t>. </a:t>
            </a:r>
          </a:p>
        </p:txBody>
      </p:sp>
      <p:pic>
        <p:nvPicPr>
          <p:cNvPr id="4098" name="Picture 2"/>
          <p:cNvPicPr>
            <a:picLocks noChangeAspect="1" noChangeArrowheads="1"/>
          </p:cNvPicPr>
          <p:nvPr/>
        </p:nvPicPr>
        <p:blipFill>
          <a:blip r:embed="rId3" cstate="print"/>
          <a:srcRect/>
          <a:stretch>
            <a:fillRect/>
          </a:stretch>
        </p:blipFill>
        <p:spPr bwMode="auto">
          <a:xfrm>
            <a:off x="2343889" y="3581400"/>
            <a:ext cx="3752111" cy="2304446"/>
          </a:xfrm>
          <a:prstGeom prst="rect">
            <a:avLst/>
          </a:prstGeom>
          <a:noFill/>
          <a:ln w="9525">
            <a:noFill/>
            <a:miter lim="800000"/>
            <a:headEnd/>
            <a:tailEnd/>
          </a:ln>
          <a:effectLst/>
        </p:spPr>
      </p:pic>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2225" y="640281"/>
            <a:ext cx="12189775" cy="6217719"/>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SAVES</a:t>
            </a:r>
          </a:p>
        </p:txBody>
      </p:sp>
      <p:sp>
        <p:nvSpPr>
          <p:cNvPr id="8" name="Content Placeholder 7"/>
          <p:cNvSpPr>
            <a:spLocks noGrp="1"/>
          </p:cNvSpPr>
          <p:nvPr>
            <p:ph idx="1"/>
          </p:nvPr>
        </p:nvSpPr>
        <p:spPr/>
        <p:txBody>
          <a:bodyPr/>
          <a:lstStyle/>
          <a:p>
            <a:r>
              <a:rPr lang="en-US" baseline="30000" dirty="0"/>
              <a:t>2</a:t>
            </a:r>
            <a:r>
              <a:rPr lang="en-US" dirty="0"/>
              <a:t> By this gospel you are saved, if you hold firmly to the word I preached to you. Otherwise, you have </a:t>
            </a:r>
            <a:r>
              <a:rPr lang="en-US" dirty="0">
                <a:effectLst>
                  <a:glow rad="127000">
                    <a:srgbClr val="FF3300"/>
                  </a:glow>
                  <a:outerShdw blurRad="38100" dist="63500" dir="2700000" algn="tl">
                    <a:srgbClr val="000000">
                      <a:alpha val="43137"/>
                    </a:srgbClr>
                  </a:outerShdw>
                </a:effectLst>
              </a:rPr>
              <a:t>believed in vain</a:t>
            </a:r>
            <a:r>
              <a:rPr lang="en-US" dirty="0"/>
              <a:t>.</a:t>
            </a:r>
          </a:p>
        </p:txBody>
      </p:sp>
      <p:sp>
        <p:nvSpPr>
          <p:cNvPr id="10" name="TextBox 9"/>
          <p:cNvSpPr txBox="1"/>
          <p:nvPr/>
        </p:nvSpPr>
        <p:spPr>
          <a:xfrm>
            <a:off x="8439150" y="2671051"/>
            <a:ext cx="2400300" cy="769441"/>
          </a:xfrm>
          <a:prstGeom prst="rect">
            <a:avLst/>
          </a:prstGeom>
          <a:solidFill>
            <a:srgbClr val="FF3300"/>
          </a:solidFill>
          <a:effectLst>
            <a:softEdge rad="127000"/>
          </a:effectLst>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Emptiness</a:t>
            </a:r>
            <a:br>
              <a:rPr lang="en-US" sz="800" b="1" dirty="0"/>
            </a:br>
            <a:endParaRPr lang="en-US" sz="8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13208"/>
          <a:stretch>
            <a:fillRect/>
          </a:stretch>
        </p:blipFill>
        <p:spPr bwMode="auto">
          <a:xfrm>
            <a:off x="8683752" y="0"/>
            <a:ext cx="3505200" cy="6882967"/>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It’s the Truth that SAVES</a:t>
            </a:r>
          </a:p>
        </p:txBody>
      </p:sp>
      <p:sp>
        <p:nvSpPr>
          <p:cNvPr id="8" name="Content Placeholder 7"/>
          <p:cNvSpPr>
            <a:spLocks noGrp="1"/>
          </p:cNvSpPr>
          <p:nvPr>
            <p:ph idx="1"/>
          </p:nvPr>
        </p:nvSpPr>
        <p:spPr>
          <a:xfrm>
            <a:off x="609600" y="1600201"/>
            <a:ext cx="8382000" cy="4525963"/>
          </a:xfrm>
        </p:spPr>
        <p:txBody>
          <a:bodyPr/>
          <a:lstStyle/>
          <a:p>
            <a:r>
              <a:rPr lang="en-US" baseline="30000" dirty="0"/>
              <a:t>3</a:t>
            </a:r>
            <a:r>
              <a:rPr lang="en-US" dirty="0"/>
              <a:t> For what I received I passed on to you as of first importance: that </a:t>
            </a:r>
            <a:r>
              <a:rPr lang="en-US" dirty="0">
                <a:effectLst>
                  <a:glow rad="127000">
                    <a:srgbClr val="FF3300"/>
                  </a:glow>
                  <a:outerShdw blurRad="38100" dist="63500" dir="2700000" algn="tl">
                    <a:srgbClr val="000000">
                      <a:alpha val="43137"/>
                    </a:srgbClr>
                  </a:outerShdw>
                </a:effectLst>
              </a:rPr>
              <a:t>Christ died for our sins </a:t>
            </a:r>
            <a:r>
              <a:rPr lang="en-US" dirty="0"/>
              <a:t>according to the Scriptures, </a:t>
            </a:r>
            <a:r>
              <a:rPr lang="en-US" baseline="30000" dirty="0"/>
              <a:t>4</a:t>
            </a:r>
            <a:r>
              <a:rPr lang="en-US" dirty="0"/>
              <a:t> that he was buried, that he was raised on the third day according to the Scriptures,</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1225</TotalTime>
  <Words>1923</Words>
  <Application>Microsoft Office PowerPoint</Application>
  <PresentationFormat>Widescreen</PresentationFormat>
  <Paragraphs>115</Paragraphs>
  <Slides>29</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Narrow</vt:lpstr>
      <vt:lpstr>Calibri</vt:lpstr>
      <vt:lpstr>Symbol</vt:lpstr>
      <vt:lpstr>Office Theme</vt:lpstr>
      <vt:lpstr>PowerPoint Presentation</vt:lpstr>
      <vt:lpstr>PowerPoint Presentation</vt:lpstr>
      <vt:lpstr>PowerPoint Presentation</vt:lpstr>
      <vt:lpstr>It’s the Gospel Truth</vt:lpstr>
      <vt:lpstr>Upon which we take our STAND</vt:lpstr>
      <vt:lpstr>It’s the Truth that SAVES</vt:lpstr>
      <vt:lpstr>It’s the Truth that SAVES</vt:lpstr>
      <vt:lpstr>It’s the Truth that SAVES</vt:lpstr>
      <vt:lpstr>It’s the Truth that SAVES</vt:lpstr>
      <vt:lpstr>It’s the Truth that SAVES</vt:lpstr>
      <vt:lpstr>It’s the Truth that SAVES</vt:lpstr>
      <vt:lpstr>It’s the Truth that SAVES</vt:lpstr>
      <vt:lpstr>It’s a Historical FACT</vt:lpstr>
      <vt:lpstr>It’s a Historical FACT</vt:lpstr>
      <vt:lpstr>It’s a Historical FACT</vt:lpstr>
      <vt:lpstr>It’s a Historical FACT</vt:lpstr>
      <vt:lpstr>It’s a Historical FACT</vt:lpstr>
      <vt:lpstr>It’s a Historical FACT</vt:lpstr>
      <vt:lpstr>It’s Life Transforming Truth</vt:lpstr>
      <vt:lpstr>It’s Absolute TRUTH</vt:lpstr>
      <vt:lpstr>It’s a Logically Necessary TRUTH</vt:lpstr>
      <vt:lpstr>It’s a Logically Necessary TRUTH</vt:lpstr>
      <vt:lpstr>It’s a Logically Necessary TRUTH</vt:lpstr>
      <vt:lpstr>It’s a Logically Necessary TRUTH</vt:lpstr>
      <vt:lpstr>It’s a Logically Necessary TRUTH</vt:lpstr>
      <vt:lpstr>It’s a Glorious Triumphant TRUTH</vt:lpstr>
      <vt:lpstr>Let’s Sum Up</vt:lpstr>
      <vt:lpstr>Let’s Sum Up</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113</cp:revision>
  <dcterms:created xsi:type="dcterms:W3CDTF">2011-04-19T13:33:30Z</dcterms:created>
  <dcterms:modified xsi:type="dcterms:W3CDTF">2021-06-20T02:48:30Z</dcterms:modified>
</cp:coreProperties>
</file>