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0" r:id="rId2"/>
    <p:sldId id="352" r:id="rId3"/>
    <p:sldId id="312" r:id="rId4"/>
    <p:sldId id="311" r:id="rId5"/>
    <p:sldId id="313" r:id="rId6"/>
    <p:sldId id="314" r:id="rId7"/>
    <p:sldId id="315" r:id="rId8"/>
    <p:sldId id="316" r:id="rId9"/>
    <p:sldId id="317" r:id="rId10"/>
    <p:sldId id="344" r:id="rId11"/>
    <p:sldId id="318" r:id="rId12"/>
    <p:sldId id="319" r:id="rId13"/>
    <p:sldId id="345"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42" r:id="rId30"/>
    <p:sldId id="343" r:id="rId31"/>
    <p:sldId id="346" r:id="rId32"/>
    <p:sldId id="338" r:id="rId33"/>
    <p:sldId id="339" r:id="rId34"/>
    <p:sldId id="336" r:id="rId35"/>
    <p:sldId id="340" r:id="rId36"/>
    <p:sldId id="341" r:id="rId37"/>
    <p:sldId id="350" r:id="rId38"/>
    <p:sldId id="35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20" autoAdjust="0"/>
    <p:restoredTop sz="89985" autoAdjust="0"/>
  </p:normalViewPr>
  <p:slideViewPr>
    <p:cSldViewPr snapToGrid="0">
      <p:cViewPr varScale="1">
        <p:scale>
          <a:sx n="74" d="100"/>
          <a:sy n="74" d="100"/>
        </p:scale>
        <p:origin x="566" y="62"/>
      </p:cViewPr>
      <p:guideLst/>
    </p:cSldViewPr>
  </p:slideViewPr>
  <p:notesTextViewPr>
    <p:cViewPr>
      <p:scale>
        <a:sx n="1" d="1"/>
        <a:sy n="1" d="1"/>
      </p:scale>
      <p:origin x="0" y="-392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72FB9-B3DE-4992-873D-95FD36941837}" type="datetimeFigureOut">
              <a:rPr lang="en-US" smtClean="0"/>
              <a:t>6/19/2021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A2F4C-DAD9-4977-B47A-5BF95ABC3928}" type="slidenum">
              <a:rPr lang="en-US" smtClean="0"/>
              <a:t>‹#›</a:t>
            </a:fld>
            <a:endParaRPr lang="en-US"/>
          </a:p>
        </p:txBody>
      </p:sp>
    </p:spTree>
    <p:extLst>
      <p:ext uri="{BB962C8B-B14F-4D97-AF65-F5344CB8AC3E}">
        <p14:creationId xmlns:p14="http://schemas.microsoft.com/office/powerpoint/2010/main" val="308123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Steven_Bradbu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Steven_Bradbury#cite_note-gpile-15" TargetMode="External"/><Relationship Id="rId3" Type="http://schemas.openxmlformats.org/officeDocument/2006/relationships/hyperlink" Target="http://en.wikipedia.org/wiki/Steven_Bradbury" TargetMode="External"/><Relationship Id="rId7" Type="http://schemas.openxmlformats.org/officeDocument/2006/relationships/hyperlink" Target="https://en.wikipedia.org/wiki/Ahn_Hyun-Soo"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2002_Winter_Olympics" TargetMode="External"/><Relationship Id="rId5" Type="http://schemas.openxmlformats.org/officeDocument/2006/relationships/hyperlink" Target="https://en.wikipedia.org/wiki/Short_track_speed_skating" TargetMode="External"/><Relationship Id="rId10" Type="http://schemas.openxmlformats.org/officeDocument/2006/relationships/hyperlink" Target="https://en.wikipedia.org/wiki/Steven_Bradbury#cite_note-fall-18" TargetMode="External"/><Relationship Id="rId4" Type="http://schemas.openxmlformats.org/officeDocument/2006/relationships/hyperlink" Target="https://en.wikipedia.org/wiki/Order_of_Australia" TargetMode="External"/><Relationship Id="rId9" Type="http://schemas.openxmlformats.org/officeDocument/2006/relationships/hyperlink" Target="https://en.wikipedia.org/wiki/Steven_Bradbury#cite_note-lastman-1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p:txBody>
      </p:sp>
      <p:sp>
        <p:nvSpPr>
          <p:cNvPr id="4" name="Slide Number Placeholder 3"/>
          <p:cNvSpPr>
            <a:spLocks noGrp="1"/>
          </p:cNvSpPr>
          <p:nvPr>
            <p:ph type="sldNum" sz="quarter" idx="10"/>
          </p:nvPr>
        </p:nvSpPr>
        <p:spPr/>
        <p:txBody>
          <a:bodyPr/>
          <a:lstStyle/>
          <a:p>
            <a:fld id="{3C6A2F4C-DAD9-4977-B47A-5BF95ABC3928}" type="slidenum">
              <a:rPr lang="en-US" smtClean="0"/>
              <a:t>1</a:t>
            </a:fld>
            <a:endParaRPr lang="en-US"/>
          </a:p>
        </p:txBody>
      </p:sp>
    </p:spTree>
    <p:extLst>
      <p:ext uri="{BB962C8B-B14F-4D97-AF65-F5344CB8AC3E}">
        <p14:creationId xmlns:p14="http://schemas.microsoft.com/office/powerpoint/2010/main" val="1522248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the 2002 Winter Olympic Games speed skater </a:t>
            </a:r>
            <a:r>
              <a:rPr lang="en-US" dirty="0">
                <a:hlinkClick r:id="rId3"/>
              </a:rPr>
              <a:t>Steven Bradbury</a:t>
            </a:r>
            <a:r>
              <a:rPr lang="en-US" dirty="0"/>
              <a:t> won Australia’s first ever winter gold medal.</a:t>
            </a:r>
          </a:p>
        </p:txBody>
      </p:sp>
      <p:sp>
        <p:nvSpPr>
          <p:cNvPr id="4" name="Slide Number Placeholder 3"/>
          <p:cNvSpPr>
            <a:spLocks noGrp="1"/>
          </p:cNvSpPr>
          <p:nvPr>
            <p:ph type="sldNum" sz="quarter" idx="10"/>
          </p:nvPr>
        </p:nvSpPr>
        <p:spPr/>
        <p:txBody>
          <a:bodyPr/>
          <a:lstStyle/>
          <a:p>
            <a:fld id="{EC1FE3DC-252F-4B2A-AC5E-6324E14EFB42}" type="slidenum">
              <a:rPr lang="en-US" smtClean="0"/>
              <a:pPr/>
              <a:t>10</a:t>
            </a:fld>
            <a:endParaRPr lang="en-US"/>
          </a:p>
        </p:txBody>
      </p:sp>
    </p:spTree>
    <p:extLst>
      <p:ext uri="{BB962C8B-B14F-4D97-AF65-F5344CB8AC3E}">
        <p14:creationId xmlns:p14="http://schemas.microsoft.com/office/powerpoint/2010/main" val="54843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the 2002 Winter Olympic Games speed skater </a:t>
            </a:r>
            <a:r>
              <a:rPr lang="en-US" dirty="0">
                <a:hlinkClick r:id="rId3"/>
              </a:rPr>
              <a:t>Steven Bradbury</a:t>
            </a:r>
            <a:r>
              <a:rPr lang="en-US" dirty="0"/>
              <a:t> won Australia’s first ever winter gold medal.</a:t>
            </a:r>
          </a:p>
          <a:p>
            <a:endParaRPr lang="en-US" dirty="0"/>
          </a:p>
          <a:p>
            <a:r>
              <a:rPr lang="en-US" sz="1200" b="1" i="0" kern="1200" dirty="0">
                <a:solidFill>
                  <a:schemeClr val="tx1"/>
                </a:solidFill>
                <a:effectLst/>
                <a:latin typeface="+mn-lt"/>
                <a:ea typeface="+mn-ea"/>
                <a:cs typeface="+mn-cs"/>
              </a:rPr>
              <a:t>Steven John Bradbury</a:t>
            </a:r>
            <a:r>
              <a:rPr lang="en-US" sz="1200" b="0" i="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4" tooltip="Order of Australia"/>
              </a:rPr>
              <a:t>OAM</a:t>
            </a:r>
            <a:r>
              <a:rPr lang="en-US" sz="1200" b="0" i="0" kern="1200" dirty="0">
                <a:solidFill>
                  <a:schemeClr val="tx1"/>
                </a:solidFill>
                <a:effectLst/>
                <a:latin typeface="+mn-lt"/>
                <a:ea typeface="+mn-ea"/>
                <a:cs typeface="+mn-cs"/>
              </a:rPr>
              <a:t> (born 14 October 1973) is an Australian former </a:t>
            </a:r>
            <a:r>
              <a:rPr lang="en-US" sz="1200" b="0" i="0" u="none" strike="noStrike" kern="1200" dirty="0">
                <a:solidFill>
                  <a:schemeClr val="tx1"/>
                </a:solidFill>
                <a:effectLst/>
                <a:latin typeface="+mn-lt"/>
                <a:ea typeface="+mn-ea"/>
                <a:cs typeface="+mn-cs"/>
                <a:hlinkClick r:id="rId5" tooltip="Short track speed skating"/>
              </a:rPr>
              <a:t>short track speed skater</a:t>
            </a:r>
            <a:r>
              <a:rPr lang="en-US" sz="1200" b="0" i="0" kern="1200" dirty="0">
                <a:solidFill>
                  <a:schemeClr val="tx1"/>
                </a:solidFill>
                <a:effectLst/>
                <a:latin typeface="+mn-lt"/>
                <a:ea typeface="+mn-ea"/>
                <a:cs typeface="+mn-cs"/>
              </a:rPr>
              <a:t> and four-time Olympian. He is best known for winning the 1,000 m event at the </a:t>
            </a:r>
            <a:r>
              <a:rPr lang="en-US" sz="1200" b="0" i="0" u="none" strike="noStrike" kern="1200" dirty="0">
                <a:solidFill>
                  <a:schemeClr val="tx1"/>
                </a:solidFill>
                <a:effectLst/>
                <a:latin typeface="+mn-lt"/>
                <a:ea typeface="+mn-ea"/>
                <a:cs typeface="+mn-cs"/>
                <a:hlinkClick r:id="rId6" tooltip="2002 Winter Olympics"/>
              </a:rPr>
              <a:t>2002 Winter Olympics</a:t>
            </a:r>
            <a:r>
              <a:rPr lang="en-US" sz="1200" b="0" i="0" kern="1200" dirty="0">
                <a:solidFill>
                  <a:schemeClr val="tx1"/>
                </a:solidFill>
                <a:effectLst/>
                <a:latin typeface="+mn-lt"/>
                <a:ea typeface="+mn-ea"/>
                <a:cs typeface="+mn-cs"/>
              </a:rPr>
              <a:t> after all of his opponents were involved in a last corner pile-up. He was the first Australian to win a Winter Olympic gold medal and was also part of the short track relay team that won Australia's first Winter Olympic medal, a bronze in 1994.</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final, Bradbury was again well off the pace when all four of his competitors (</a:t>
            </a:r>
            <a:r>
              <a:rPr lang="en-US" sz="1200" b="0" i="0" kern="1200" dirty="0" err="1">
                <a:solidFill>
                  <a:schemeClr val="tx1"/>
                </a:solidFill>
                <a:effectLst/>
                <a:latin typeface="+mn-lt"/>
                <a:ea typeface="+mn-ea"/>
                <a:cs typeface="+mn-cs"/>
              </a:rPr>
              <a:t>Ohno</a:t>
            </a:r>
            <a:r>
              <a:rPr lang="en-US" sz="1200" b="0" i="0"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hlinkClick r:id="rId7" tooltip="Ahn Hyun-Soo"/>
              </a:rPr>
              <a:t>Ahn</a:t>
            </a:r>
            <a:r>
              <a:rPr lang="en-US" sz="1200" b="0" i="0" u="none" strike="noStrike" kern="1200" dirty="0">
                <a:solidFill>
                  <a:schemeClr val="tx1"/>
                </a:solidFill>
                <a:effectLst/>
                <a:latin typeface="+mn-lt"/>
                <a:ea typeface="+mn-ea"/>
                <a:cs typeface="+mn-cs"/>
                <a:hlinkClick r:id="rId7" tooltip="Ahn Hyun-Soo"/>
              </a:rPr>
              <a:t> Hyun-Soo</a:t>
            </a:r>
            <a:r>
              <a:rPr lang="en-US" sz="1200" b="0" i="0" kern="1200" dirty="0">
                <a:solidFill>
                  <a:schemeClr val="tx1"/>
                </a:solidFill>
                <a:effectLst/>
                <a:latin typeface="+mn-lt"/>
                <a:ea typeface="+mn-ea"/>
                <a:cs typeface="+mn-cs"/>
              </a:rPr>
              <a:t>, Li and </a:t>
            </a:r>
            <a:r>
              <a:rPr lang="en-US" sz="1200" b="0" i="0" kern="1200" dirty="0" err="1">
                <a:solidFill>
                  <a:schemeClr val="tx1"/>
                </a:solidFill>
                <a:effectLst/>
                <a:latin typeface="+mn-lt"/>
                <a:ea typeface="+mn-ea"/>
                <a:cs typeface="+mn-cs"/>
              </a:rPr>
              <a:t>Turcotte</a:t>
            </a:r>
            <a:r>
              <a:rPr lang="en-US" sz="1200" b="0" i="0" kern="1200" dirty="0">
                <a:solidFill>
                  <a:schemeClr val="tx1"/>
                </a:solidFill>
                <a:effectLst/>
                <a:latin typeface="+mn-lt"/>
                <a:ea typeface="+mn-ea"/>
                <a:cs typeface="+mn-cs"/>
              </a:rPr>
              <a:t>) crashed out at the final corner while jostling for the gold medal. This allowed the Australian, who was around 15 m behind with only 50 m to go, to avoid the pile-up and take the victory.</a:t>
            </a:r>
            <a:r>
              <a:rPr lang="en-US" sz="1200" b="0" i="0" u="none" strike="noStrike" kern="1200" baseline="30000" dirty="0">
                <a:solidFill>
                  <a:schemeClr val="tx1"/>
                </a:solidFill>
                <a:effectLst/>
                <a:latin typeface="+mn-lt"/>
                <a:ea typeface="+mn-ea"/>
                <a:cs typeface="+mn-cs"/>
                <a:hlinkClick r:id="rId8"/>
              </a:rPr>
              <a:t>[15]</a:t>
            </a:r>
            <a:r>
              <a:rPr lang="en-US" sz="1200" b="0" i="0" u="none" strike="noStrike" kern="1200" baseline="30000" dirty="0">
                <a:solidFill>
                  <a:schemeClr val="tx1"/>
                </a:solidFill>
                <a:effectLst/>
                <a:latin typeface="+mn-lt"/>
                <a:ea typeface="+mn-ea"/>
                <a:cs typeface="+mn-cs"/>
                <a:hlinkClick r:id="rId9"/>
              </a:rPr>
              <a:t>[16]</a:t>
            </a:r>
            <a:r>
              <a:rPr lang="en-US" sz="1200" b="0" i="0" u="none" strike="noStrike" kern="1200" baseline="30000" dirty="0">
                <a:solidFill>
                  <a:schemeClr val="tx1"/>
                </a:solidFill>
                <a:effectLst/>
                <a:latin typeface="+mn-lt"/>
                <a:ea typeface="+mn-ea"/>
                <a:cs typeface="+mn-cs"/>
                <a:hlinkClick r:id="rId10"/>
              </a:rPr>
              <a:t>[18]</a:t>
            </a:r>
            <a:r>
              <a:rPr lang="en-US" sz="1200" b="0" i="0" kern="1200" dirty="0">
                <a:solidFill>
                  <a:schemeClr val="tx1"/>
                </a:solidFill>
                <a:effectLst/>
                <a:latin typeface="+mn-lt"/>
                <a:ea typeface="+mn-ea"/>
                <a:cs typeface="+mn-cs"/>
              </a:rPr>
              <a:t> Bradbury raised his arms aloft in complete disbelief and amazement at the unlikely circumstances of his victory. A shocked Bradbury became the first person from any southern hemisphere country to win a Winter Olympic event.</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11</a:t>
            </a:fld>
            <a:endParaRPr lang="en-US"/>
          </a:p>
        </p:txBody>
      </p:sp>
    </p:spTree>
    <p:extLst>
      <p:ext uri="{BB962C8B-B14F-4D97-AF65-F5344CB8AC3E}">
        <p14:creationId xmlns:p14="http://schemas.microsoft.com/office/powerpoint/2010/main" val="2368416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stock.  </a:t>
            </a:r>
          </a:p>
          <a:p>
            <a:endParaRPr lang="en-US" dirty="0"/>
          </a:p>
          <a:p>
            <a:r>
              <a:rPr lang="en-US" dirty="0"/>
              <a:t>Straight</a:t>
            </a:r>
            <a:r>
              <a:rPr lang="en-US" baseline="0" dirty="0"/>
              <a:t> six with a whapping </a:t>
            </a:r>
            <a:r>
              <a:rPr lang="en-US" dirty="0"/>
              <a:t>65 horsepower, in 1932 won the Pike’s Peak international</a:t>
            </a:r>
            <a:r>
              <a:rPr lang="en-US" baseline="0" dirty="0"/>
              <a:t> speed race to the top of the mountain.  </a:t>
            </a:r>
          </a:p>
          <a:p>
            <a:endParaRPr lang="en-US" baseline="0" dirty="0"/>
          </a:p>
          <a:p>
            <a:r>
              <a:rPr lang="en-US" baseline="0" dirty="0"/>
              <a:t>As you can see it had an air-conditioning system of popping up a vent on the cowl just in front of the windshield and the ability to roll down all the windows, and crank out the windshield.  </a:t>
            </a:r>
          </a:p>
          <a:p>
            <a:endParaRPr lang="en-US" baseline="0" dirty="0"/>
          </a:p>
          <a:p>
            <a:r>
              <a:rPr lang="en-US" baseline="0" dirty="0"/>
              <a:t>One drawback, no heater.  I carried extra blankets in the winter time and a scrapper to scrape the windshield on the inside (no defroster).  I did have on windshield wiper on the drivers side. </a:t>
            </a:r>
          </a:p>
          <a:p>
            <a:endParaRPr lang="en-US" baseline="0" dirty="0"/>
          </a:p>
          <a:p>
            <a:r>
              <a:rPr lang="en-US" baseline="0" dirty="0"/>
              <a:t>It lost all oil pressure after about  10 min after starting. </a:t>
            </a:r>
          </a:p>
          <a:p>
            <a:endParaRPr lang="en-US" baseline="0" dirty="0"/>
          </a:p>
          <a:p>
            <a:r>
              <a:rPr lang="en-US" baseline="0" dirty="0"/>
              <a:t>No turn signals—use your arm. </a:t>
            </a:r>
          </a:p>
          <a:p>
            <a:endParaRPr lang="en-US" baseline="0" dirty="0"/>
          </a:p>
          <a:p>
            <a:r>
              <a:rPr lang="en-US" baseline="0" dirty="0"/>
              <a:t>When the starter quit – I just put a crank through the grill and in one pull it would start (in the summer time that is).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C6A2F4C-DAD9-4977-B47A-5BF95ABC3928}" type="slidenum">
              <a:rPr lang="en-US" smtClean="0"/>
              <a:t>16</a:t>
            </a:fld>
            <a:endParaRPr lang="en-US"/>
          </a:p>
        </p:txBody>
      </p:sp>
    </p:spTree>
    <p:extLst>
      <p:ext uri="{BB962C8B-B14F-4D97-AF65-F5344CB8AC3E}">
        <p14:creationId xmlns:p14="http://schemas.microsoft.com/office/powerpoint/2010/main" val="1906249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A2F4C-DAD9-4977-B47A-5BF95ABC3928}" type="slidenum">
              <a:rPr lang="en-US" smtClean="0"/>
              <a:t>29</a:t>
            </a:fld>
            <a:endParaRPr lang="en-US"/>
          </a:p>
        </p:txBody>
      </p:sp>
    </p:spTree>
    <p:extLst>
      <p:ext uri="{BB962C8B-B14F-4D97-AF65-F5344CB8AC3E}">
        <p14:creationId xmlns:p14="http://schemas.microsoft.com/office/powerpoint/2010/main" val="183296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win over death itself!  With</a:t>
            </a:r>
            <a:r>
              <a:rPr lang="en-US" baseline="0" dirty="0"/>
              <a:t> a body like His resurrected, glorious body!</a:t>
            </a:r>
            <a:endParaRPr lang="en-US" dirty="0"/>
          </a:p>
        </p:txBody>
      </p:sp>
      <p:sp>
        <p:nvSpPr>
          <p:cNvPr id="4" name="Slide Number Placeholder 3"/>
          <p:cNvSpPr>
            <a:spLocks noGrp="1"/>
          </p:cNvSpPr>
          <p:nvPr>
            <p:ph type="sldNum" sz="quarter" idx="10"/>
          </p:nvPr>
        </p:nvSpPr>
        <p:spPr/>
        <p:txBody>
          <a:bodyPr/>
          <a:lstStyle/>
          <a:p>
            <a:fld id="{3C6A2F4C-DAD9-4977-B47A-5BF95ABC3928}" type="slidenum">
              <a:rPr lang="en-US" smtClean="0"/>
              <a:t>30</a:t>
            </a:fld>
            <a:endParaRPr lang="en-US"/>
          </a:p>
        </p:txBody>
      </p:sp>
    </p:spTree>
    <p:extLst>
      <p:ext uri="{BB962C8B-B14F-4D97-AF65-F5344CB8AC3E}">
        <p14:creationId xmlns:p14="http://schemas.microsoft.com/office/powerpoint/2010/main" val="3270812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https://upload.wikimedia.org/wikipedia/commons/4/4b/Jesus%27s_Tomb_%282819155661%29.jpg  modified – stone added. </a:t>
            </a:r>
          </a:p>
        </p:txBody>
      </p:sp>
      <p:sp>
        <p:nvSpPr>
          <p:cNvPr id="4" name="Slide Number Placeholder 3"/>
          <p:cNvSpPr>
            <a:spLocks noGrp="1"/>
          </p:cNvSpPr>
          <p:nvPr>
            <p:ph type="sldNum" sz="quarter" idx="10"/>
          </p:nvPr>
        </p:nvSpPr>
        <p:spPr/>
        <p:txBody>
          <a:bodyPr/>
          <a:lstStyle/>
          <a:p>
            <a:fld id="{3C6A2F4C-DAD9-4977-B47A-5BF95ABC3928}" type="slidenum">
              <a:rPr lang="en-US" smtClean="0"/>
              <a:t>32</a:t>
            </a:fld>
            <a:endParaRPr lang="en-US"/>
          </a:p>
        </p:txBody>
      </p:sp>
    </p:spTree>
    <p:extLst>
      <p:ext uri="{BB962C8B-B14F-4D97-AF65-F5344CB8AC3E}">
        <p14:creationId xmlns:p14="http://schemas.microsoft.com/office/powerpoint/2010/main" val="179513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https://upload.wikimedia.org/wikipedia/commons/4/4b/Jesus%27s_Tomb_%282819155661%29.jpg  modified – stone added. </a:t>
            </a:r>
          </a:p>
        </p:txBody>
      </p:sp>
      <p:sp>
        <p:nvSpPr>
          <p:cNvPr id="4" name="Slide Number Placeholder 3"/>
          <p:cNvSpPr>
            <a:spLocks noGrp="1"/>
          </p:cNvSpPr>
          <p:nvPr>
            <p:ph type="sldNum" sz="quarter" idx="10"/>
          </p:nvPr>
        </p:nvSpPr>
        <p:spPr/>
        <p:txBody>
          <a:bodyPr/>
          <a:lstStyle/>
          <a:p>
            <a:fld id="{3C6A2F4C-DAD9-4977-B47A-5BF95ABC3928}" type="slidenum">
              <a:rPr lang="en-US" smtClean="0"/>
              <a:t>33</a:t>
            </a:fld>
            <a:endParaRPr lang="en-US"/>
          </a:p>
        </p:txBody>
      </p:sp>
    </p:spTree>
    <p:extLst>
      <p:ext uri="{BB962C8B-B14F-4D97-AF65-F5344CB8AC3E}">
        <p14:creationId xmlns:p14="http://schemas.microsoft.com/office/powerpoint/2010/main" val="170881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https://upload.wikimedia.org/wikipedia/commons/4/4b/Jesus%27s_Tomb_%282819155661%29.jpg  modified – stone added. </a:t>
            </a:r>
          </a:p>
        </p:txBody>
      </p:sp>
      <p:sp>
        <p:nvSpPr>
          <p:cNvPr id="4" name="Slide Number Placeholder 3"/>
          <p:cNvSpPr>
            <a:spLocks noGrp="1"/>
          </p:cNvSpPr>
          <p:nvPr>
            <p:ph type="sldNum" sz="quarter" idx="10"/>
          </p:nvPr>
        </p:nvSpPr>
        <p:spPr/>
        <p:txBody>
          <a:bodyPr/>
          <a:lstStyle/>
          <a:p>
            <a:fld id="{3C6A2F4C-DAD9-4977-B47A-5BF95ABC3928}" type="slidenum">
              <a:rPr lang="en-US" smtClean="0"/>
              <a:t>2</a:t>
            </a:fld>
            <a:endParaRPr lang="en-US"/>
          </a:p>
        </p:txBody>
      </p:sp>
    </p:spTree>
    <p:extLst>
      <p:ext uri="{BB962C8B-B14F-4D97-AF65-F5344CB8AC3E}">
        <p14:creationId xmlns:p14="http://schemas.microsoft.com/office/powerpoint/2010/main" val="214550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https://upload.wikimedia.org/wikipedia/commons/4/4b/Jesus%27s_Tomb_%282819155661%29.jpg  modified – stone added. </a:t>
            </a:r>
          </a:p>
          <a:p>
            <a:endParaRPr lang="en-US" dirty="0"/>
          </a:p>
          <a:p>
            <a:r>
              <a:rPr lang="en-US" dirty="0"/>
              <a:t>The resurrection of Jesus from the</a:t>
            </a:r>
            <a:r>
              <a:rPr lang="en-US" baseline="0" dirty="0"/>
              <a:t> dead is a fact.  Over 500 witnessed it, among whom the last was the Apostle Paul.  Three times in the book of Acts he tells his story of how he was persecuting the church of Jesus Christ and then the Resurrected Jesus appeared to him and it changed everything.  </a:t>
            </a:r>
          </a:p>
          <a:p>
            <a:endParaRPr lang="en-US" baseline="0" dirty="0"/>
          </a:p>
          <a:p>
            <a:r>
              <a:rPr lang="en-US" baseline="0" dirty="0"/>
              <a:t>In fact, the apostle Paul made it clear that everything before meeting the resurrected Christ he considered rubbish, dung.  That’s the difference it made to him.  He writes about  it in Philippians 3. </a:t>
            </a:r>
            <a:endParaRPr lang="en-US" dirty="0"/>
          </a:p>
        </p:txBody>
      </p:sp>
      <p:sp>
        <p:nvSpPr>
          <p:cNvPr id="4" name="Slide Number Placeholder 3"/>
          <p:cNvSpPr>
            <a:spLocks noGrp="1"/>
          </p:cNvSpPr>
          <p:nvPr>
            <p:ph type="sldNum" sz="quarter" idx="10"/>
          </p:nvPr>
        </p:nvSpPr>
        <p:spPr/>
        <p:txBody>
          <a:bodyPr/>
          <a:lstStyle/>
          <a:p>
            <a:fld id="{3C6A2F4C-DAD9-4977-B47A-5BF95ABC3928}" type="slidenum">
              <a:rPr lang="en-US" smtClean="0"/>
              <a:t>3</a:t>
            </a:fld>
            <a:endParaRPr lang="en-US"/>
          </a:p>
        </p:txBody>
      </p:sp>
    </p:spTree>
    <p:extLst>
      <p:ext uri="{BB962C8B-B14F-4D97-AF65-F5344CB8AC3E}">
        <p14:creationId xmlns:p14="http://schemas.microsoft.com/office/powerpoint/2010/main" val="46628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know Christ</a:t>
            </a:r>
            <a:r>
              <a:rPr lang="en-US" baseline="0" dirty="0"/>
              <a:t> (not about Christ; but to know him) is to know the power of his resurrection;  to know the power of his resurrection you must know him.  Such intimate knowledge is the basis for your own resurrection life.  It’s who you know, not what you know.  When you know him personally, you share in his suffering—like we saw in baptism, his death became our death, by faith I shared in that.  His burial became mine.  I shared in that.  His resurrection became my resurrection.  I shared in that.  Somehow that union with Christ will lead to my own resurrection with him.  That’s powerful stuff!</a:t>
            </a:r>
          </a:p>
          <a:p>
            <a:endParaRPr lang="en-US" baseline="0" dirty="0"/>
          </a:p>
          <a:p>
            <a:r>
              <a:rPr lang="en-US" baseline="0" dirty="0"/>
              <a:t>Paul put it this way in Galatians 2:20 “</a:t>
            </a:r>
            <a:r>
              <a:rPr lang="en-US" sz="1200" b="0" i="0" u="none" strike="noStrike" kern="1200" baseline="30000" dirty="0">
                <a:solidFill>
                  <a:schemeClr val="tx1"/>
                </a:solidFill>
                <a:latin typeface="+mn-lt"/>
                <a:ea typeface="+mn-ea"/>
                <a:cs typeface="+mn-cs"/>
              </a:rPr>
              <a:t>20</a:t>
            </a:r>
            <a:r>
              <a:rPr lang="en-US" sz="1200" b="0" i="0" u="none" strike="noStrike" kern="1200" baseline="0" dirty="0">
                <a:solidFill>
                  <a:schemeClr val="tx1"/>
                </a:solidFill>
                <a:latin typeface="+mn-lt"/>
                <a:ea typeface="+mn-ea"/>
                <a:cs typeface="+mn-cs"/>
              </a:rPr>
              <a:t> I have been crucified with Christ and I no longer live, but Christ lives in me. The life I live in the body, I live by faith in the Son of God, who loved me and gave himself for me. (Gal 2:20 NIV)</a:t>
            </a:r>
          </a:p>
          <a:p>
            <a:endParaRPr lang="en-US" sz="1200" b="0" i="0" u="none" strike="noStrike" kern="1200" baseline="0" dirty="0">
              <a:solidFill>
                <a:schemeClr val="tx1"/>
              </a:solidFill>
              <a:latin typeface="+mn-lt"/>
              <a:ea typeface="+mn-ea"/>
              <a:cs typeface="+mn-cs"/>
            </a:endParaRPr>
          </a:p>
          <a:p>
            <a:pPr rtl="0"/>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We were therefore buried with him through baptism into death in order that, just as Christ was raised from the dead through the glory of the Father, we too may live a new life.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If we have been united with him like this in his death, we will certainly also be united with him in his resurrection.</a:t>
            </a:r>
          </a:p>
          <a:p>
            <a:pPr rtl="0"/>
            <a:r>
              <a:rPr lang="en-US" sz="1200" b="0" i="0" u="none" strike="noStrike" baseline="0" dirty="0"/>
              <a:t> </a:t>
            </a:r>
            <a:r>
              <a:rPr lang="en-US" sz="1200" b="0" i="0" u="none" strike="noStrike" kern="1200" baseline="0" dirty="0">
                <a:solidFill>
                  <a:schemeClr val="tx1"/>
                </a:solidFill>
                <a:latin typeface="+mn-lt"/>
                <a:ea typeface="+mn-ea"/>
                <a:cs typeface="+mn-cs"/>
              </a:rPr>
              <a:t>(Rom 6:4-5 NIV)</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makes a Powerful difference – it happened, is happening, and will happen (Jesus, </a:t>
            </a:r>
            <a:r>
              <a:rPr lang="en-US" sz="1200" kern="1200" dirty="0" err="1">
                <a:solidFill>
                  <a:schemeClr val="tx1"/>
                </a:solidFill>
                <a:effectLst/>
                <a:latin typeface="+mn-lt"/>
                <a:ea typeface="+mn-ea"/>
                <a:cs typeface="+mn-cs"/>
              </a:rPr>
              <a:t>eph</a:t>
            </a:r>
            <a:r>
              <a:rPr lang="en-US" sz="1200" kern="1200" dirty="0">
                <a:solidFill>
                  <a:schemeClr val="tx1"/>
                </a:solidFill>
                <a:effectLst/>
                <a:latin typeface="+mn-lt"/>
                <a:ea typeface="+mn-ea"/>
                <a:cs typeface="+mn-cs"/>
              </a:rPr>
              <a:t> 2:1, 1 </a:t>
            </a:r>
            <a:r>
              <a:rPr lang="en-US" sz="1200" kern="1200" dirty="0" err="1">
                <a:solidFill>
                  <a:schemeClr val="tx1"/>
                </a:solidFill>
                <a:effectLst/>
                <a:latin typeface="+mn-lt"/>
                <a:ea typeface="+mn-ea"/>
                <a:cs typeface="+mn-cs"/>
              </a:rPr>
              <a:t>thes</a:t>
            </a:r>
            <a:r>
              <a:rPr lang="en-US" sz="1200" kern="1200" dirty="0">
                <a:solidFill>
                  <a:schemeClr val="tx1"/>
                </a:solidFill>
                <a:effectLst/>
                <a:latin typeface="+mn-lt"/>
                <a:ea typeface="+mn-ea"/>
                <a:cs typeface="+mn-cs"/>
              </a:rPr>
              <a:t> 4:17)</a:t>
            </a:r>
          </a:p>
          <a:p>
            <a:endParaRPr lang="en-US" dirty="0"/>
          </a:p>
        </p:txBody>
      </p:sp>
      <p:sp>
        <p:nvSpPr>
          <p:cNvPr id="4" name="Slide Number Placeholder 3"/>
          <p:cNvSpPr>
            <a:spLocks noGrp="1"/>
          </p:cNvSpPr>
          <p:nvPr>
            <p:ph type="sldNum" sz="quarter" idx="10"/>
          </p:nvPr>
        </p:nvSpPr>
        <p:spPr/>
        <p:txBody>
          <a:bodyPr/>
          <a:lstStyle/>
          <a:p>
            <a:fld id="{3C6A2F4C-DAD9-4977-B47A-5BF95ABC3928}" type="slidenum">
              <a:rPr lang="en-US" smtClean="0"/>
              <a:t>4</a:t>
            </a:fld>
            <a:endParaRPr lang="en-US"/>
          </a:p>
        </p:txBody>
      </p:sp>
    </p:spTree>
    <p:extLst>
      <p:ext uri="{BB962C8B-B14F-4D97-AF65-F5344CB8AC3E}">
        <p14:creationId xmlns:p14="http://schemas.microsoft.com/office/powerpoint/2010/main" val="379254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makes a Purposeful difference – He laid hold on you for purpose – your life is meaningful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has a plan for</a:t>
            </a:r>
            <a:r>
              <a:rPr lang="en-US" sz="1200" kern="1200" baseline="0" dirty="0">
                <a:solidFill>
                  <a:schemeClr val="tx1"/>
                </a:solidFill>
                <a:effectLst/>
                <a:latin typeface="+mn-lt"/>
                <a:ea typeface="+mn-ea"/>
                <a:cs typeface="+mn-cs"/>
              </a:rPr>
              <a:t> your life ...  You need to find him to find your plan.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Jeremiah  “i know the plans I have for you ...”  If he knows them, and you want to find out, you better get to know Him&gt;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6A2F4C-DAD9-4977-B47A-5BF95ABC3928}" type="slidenum">
              <a:rPr lang="en-US" smtClean="0"/>
              <a:t>5</a:t>
            </a:fld>
            <a:endParaRPr lang="en-US"/>
          </a:p>
        </p:txBody>
      </p:sp>
    </p:spTree>
    <p:extLst>
      <p:ext uri="{BB962C8B-B14F-4D97-AF65-F5344CB8AC3E}">
        <p14:creationId xmlns:p14="http://schemas.microsoft.com/office/powerpoint/2010/main" val="1966518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makes a Perspective difference – puts the past in the past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have not fulfilled the purpose for which Christ saved my</a:t>
            </a:r>
            <a:r>
              <a:rPr lang="en-US" sz="1200" kern="1200" baseline="0" dirty="0">
                <a:solidFill>
                  <a:schemeClr val="tx1"/>
                </a:solidFill>
                <a:effectLst/>
                <a:latin typeface="+mn-lt"/>
                <a:ea typeface="+mn-ea"/>
                <a:cs typeface="+mn-cs"/>
              </a:rPr>
              <a:t> life yet.  I haven’t taken hold of all of it yet.  So put my past into perspective.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Things farther  away</a:t>
            </a:r>
            <a:r>
              <a:rPr lang="en-US" sz="1200" kern="1200" baseline="0" dirty="0">
                <a:solidFill>
                  <a:schemeClr val="tx1"/>
                </a:solidFill>
                <a:effectLst/>
                <a:latin typeface="+mn-lt"/>
                <a:ea typeface="+mn-ea"/>
                <a:cs typeface="+mn-cs"/>
              </a:rPr>
              <a:t> get smaller in perspective.  The past get smaller and smaller.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6A2F4C-DAD9-4977-B47A-5BF95ABC3928}" type="slidenum">
              <a:rPr lang="en-US" smtClean="0"/>
              <a:t>6</a:t>
            </a:fld>
            <a:endParaRPr lang="en-US"/>
          </a:p>
        </p:txBody>
      </p:sp>
    </p:spTree>
    <p:extLst>
      <p:ext uri="{BB962C8B-B14F-4D97-AF65-F5344CB8AC3E}">
        <p14:creationId xmlns:p14="http://schemas.microsoft.com/office/powerpoint/2010/main" val="338494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makes a Present difference – now have something to live for</a:t>
            </a:r>
          </a:p>
        </p:txBody>
      </p:sp>
      <p:sp>
        <p:nvSpPr>
          <p:cNvPr id="4" name="Slide Number Placeholder 3"/>
          <p:cNvSpPr>
            <a:spLocks noGrp="1"/>
          </p:cNvSpPr>
          <p:nvPr>
            <p:ph type="sldNum" sz="quarter" idx="10"/>
          </p:nvPr>
        </p:nvSpPr>
        <p:spPr/>
        <p:txBody>
          <a:bodyPr/>
          <a:lstStyle/>
          <a:p>
            <a:fld id="{3C6A2F4C-DAD9-4977-B47A-5BF95ABC3928}" type="slidenum">
              <a:rPr lang="en-US" smtClean="0"/>
              <a:t>7</a:t>
            </a:fld>
            <a:endParaRPr lang="en-US"/>
          </a:p>
        </p:txBody>
      </p:sp>
    </p:spTree>
    <p:extLst>
      <p:ext uri="{BB962C8B-B14F-4D97-AF65-F5344CB8AC3E}">
        <p14:creationId xmlns:p14="http://schemas.microsoft.com/office/powerpoint/2010/main" val="184481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makes a Pressing difference - focus on the  future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Finish line = free = http://confessionsofanadoptiveparent.com/wp-content/uploads/2013/02/iStock_000013906320_Medium.jpg</a:t>
            </a:r>
          </a:p>
        </p:txBody>
      </p:sp>
      <p:sp>
        <p:nvSpPr>
          <p:cNvPr id="4" name="Slide Number Placeholder 3"/>
          <p:cNvSpPr>
            <a:spLocks noGrp="1"/>
          </p:cNvSpPr>
          <p:nvPr>
            <p:ph type="sldNum" sz="quarter" idx="10"/>
          </p:nvPr>
        </p:nvSpPr>
        <p:spPr/>
        <p:txBody>
          <a:bodyPr/>
          <a:lstStyle/>
          <a:p>
            <a:fld id="{3C6A2F4C-DAD9-4977-B47A-5BF95ABC3928}" type="slidenum">
              <a:rPr lang="en-US" smtClean="0"/>
              <a:t>8</a:t>
            </a:fld>
            <a:endParaRPr lang="en-US"/>
          </a:p>
        </p:txBody>
      </p:sp>
    </p:spTree>
    <p:extLst>
      <p:ext uri="{BB962C8B-B14F-4D97-AF65-F5344CB8AC3E}">
        <p14:creationId xmlns:p14="http://schemas.microsoft.com/office/powerpoint/2010/main" val="139324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makes a Winning difference –the prize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Trophy</a:t>
            </a:r>
            <a:r>
              <a:rPr lang="en-US" sz="1200" kern="1200" baseline="0" dirty="0">
                <a:solidFill>
                  <a:schemeClr val="tx1"/>
                </a:solidFill>
                <a:effectLst/>
                <a:latin typeface="+mn-lt"/>
                <a:ea typeface="+mn-ea"/>
                <a:cs typeface="+mn-cs"/>
              </a:rPr>
              <a:t> = free = https://pixabay.com/en/champions-award-trophy-cup-victory-1411861/</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C6A2F4C-DAD9-4977-B47A-5BF95ABC3928}" type="slidenum">
              <a:rPr lang="en-US" smtClean="0"/>
              <a:t>9</a:t>
            </a:fld>
            <a:endParaRPr lang="en-US"/>
          </a:p>
        </p:txBody>
      </p:sp>
    </p:spTree>
    <p:extLst>
      <p:ext uri="{BB962C8B-B14F-4D97-AF65-F5344CB8AC3E}">
        <p14:creationId xmlns:p14="http://schemas.microsoft.com/office/powerpoint/2010/main" val="1914674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D06C53-DA1B-48FB-8705-88EE86A2F0BE}"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1586959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D06C53-DA1B-48FB-8705-88EE86A2F0BE}"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336328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D06C53-DA1B-48FB-8705-88EE86A2F0BE}"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6841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l="4347" r="4489"/>
          <a:stretch/>
        </p:blipFill>
        <p:spPr>
          <a:xfrm>
            <a:off x="-76200" y="-35371"/>
            <a:ext cx="12325350" cy="692874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ED06C53-DA1B-48FB-8705-88EE86A2F0BE}"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2813540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06C53-DA1B-48FB-8705-88EE86A2F0BE}" type="datetimeFigureOut">
              <a:rPr lang="en-US" smtClean="0"/>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206204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D06C53-DA1B-48FB-8705-88EE86A2F0BE}" type="datetimeFigureOut">
              <a:rPr lang="en-US" smtClean="0"/>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232371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D06C53-DA1B-48FB-8705-88EE86A2F0BE}" type="datetimeFigureOut">
              <a:rPr lang="en-US" smtClean="0"/>
              <a:t>6/19/2021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41716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D06C53-DA1B-48FB-8705-88EE86A2F0BE}" type="datetimeFigureOut">
              <a:rPr lang="en-US" smtClean="0"/>
              <a:t>6/19/2021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3990960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06C53-DA1B-48FB-8705-88EE86A2F0BE}" type="datetimeFigureOut">
              <a:rPr lang="en-US" smtClean="0"/>
              <a:t>6/19/2021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558325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D06C53-DA1B-48FB-8705-88EE86A2F0BE}" type="datetimeFigureOut">
              <a:rPr lang="en-US" smtClean="0"/>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350694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D06C53-DA1B-48FB-8705-88EE86A2F0BE}" type="datetimeFigureOut">
              <a:rPr lang="en-US" smtClean="0"/>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10897-4DFD-4989-9F91-36B62D3491FB}" type="slidenum">
              <a:rPr lang="en-US" smtClean="0"/>
              <a:t>‹#›</a:t>
            </a:fld>
            <a:endParaRPr lang="en-US"/>
          </a:p>
        </p:txBody>
      </p:sp>
    </p:spTree>
    <p:extLst>
      <p:ext uri="{BB962C8B-B14F-4D97-AF65-F5344CB8AC3E}">
        <p14:creationId xmlns:p14="http://schemas.microsoft.com/office/powerpoint/2010/main" val="2865943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9720"/>
          <a:stretch/>
        </p:blipFill>
        <p:spPr>
          <a:xfrm>
            <a:off x="0" y="0"/>
            <a:ext cx="12205855" cy="6928742"/>
          </a:xfrm>
          <a:prstGeom prst="rect">
            <a:avLst/>
          </a:prstGeom>
        </p:spPr>
      </p:pic>
      <p:pic>
        <p:nvPicPr>
          <p:cNvPr id="8" name="Picture 7"/>
          <p:cNvPicPr>
            <a:picLocks noChangeAspect="1"/>
          </p:cNvPicPr>
          <p:nvPr userDrawn="1"/>
        </p:nvPicPr>
        <p:blipFill>
          <a:blip r:embed="rId14"/>
          <a:stretch>
            <a:fillRect/>
          </a:stretch>
        </p:blipFill>
        <p:spPr>
          <a:xfrm>
            <a:off x="8776320" y="1907112"/>
            <a:ext cx="3123764" cy="3424480"/>
          </a:xfrm>
          <a:prstGeom prst="rect">
            <a:avLst/>
          </a:prstGeom>
        </p:spPr>
      </p:pic>
      <p:pic>
        <p:nvPicPr>
          <p:cNvPr id="9" name="Picture 8"/>
          <p:cNvPicPr>
            <a:picLocks noChangeAspect="1"/>
          </p:cNvPicPr>
          <p:nvPr userDrawn="1"/>
        </p:nvPicPr>
        <p:blipFill rotWithShape="1">
          <a:blip r:embed="rId15"/>
          <a:srcRect r="3921"/>
          <a:stretch/>
        </p:blipFill>
        <p:spPr>
          <a:xfrm>
            <a:off x="0" y="0"/>
            <a:ext cx="12170229" cy="6928742"/>
          </a:xfrm>
          <a:prstGeom prst="rect">
            <a:avLst/>
          </a:prstGeom>
        </p:spPr>
      </p:pic>
      <p:sp>
        <p:nvSpPr>
          <p:cNvPr id="2" name="Title Placeholder 1"/>
          <p:cNvSpPr>
            <a:spLocks noGrp="1"/>
          </p:cNvSpPr>
          <p:nvPr>
            <p:ph type="title"/>
          </p:nvPr>
        </p:nvSpPr>
        <p:spPr>
          <a:xfrm>
            <a:off x="285750" y="22225"/>
            <a:ext cx="1160145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850" y="1371600"/>
            <a:ext cx="115824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06C53-DA1B-48FB-8705-88EE86A2F0BE}" type="datetimeFigureOut">
              <a:rPr lang="en-US" smtClean="0"/>
              <a:t>6/19/2021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0897-4DFD-4989-9F91-36B62D3491FB}" type="slidenum">
              <a:rPr lang="en-US" smtClean="0"/>
              <a:t>‹#›</a:t>
            </a:fld>
            <a:endParaRPr lang="en-US"/>
          </a:p>
        </p:txBody>
      </p:sp>
    </p:spTree>
    <p:extLst>
      <p:ext uri="{BB962C8B-B14F-4D97-AF65-F5344CB8AC3E}">
        <p14:creationId xmlns:p14="http://schemas.microsoft.com/office/powerpoint/2010/main" val="85474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000" b="1" kern="1200">
          <a:solidFill>
            <a:srgbClr val="FFC000"/>
          </a:solidFill>
          <a:effectLst>
            <a:glow rad="127000">
              <a:schemeClr val="tx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8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8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8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28599" y="228600"/>
            <a:ext cx="5345724" cy="2838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en-US" sz="11500" b="1" dirty="0">
                <a:solidFill>
                  <a:schemeClr val="bg1"/>
                </a:solidFill>
                <a:effectLst>
                  <a:glow rad="127000">
                    <a:schemeClr val="tx1"/>
                  </a:glow>
                </a:effectLst>
                <a:latin typeface="+mn-lt"/>
              </a:rPr>
              <a:t>EASTER!</a:t>
            </a:r>
          </a:p>
          <a:p>
            <a:pPr algn="ctr">
              <a:lnSpc>
                <a:spcPct val="70000"/>
              </a:lnSpc>
            </a:pPr>
            <a:r>
              <a:rPr lang="en-US" sz="6000" b="1" dirty="0">
                <a:solidFill>
                  <a:schemeClr val="bg1"/>
                </a:solidFill>
                <a:effectLst>
                  <a:glow rad="127000">
                    <a:schemeClr val="tx1"/>
                  </a:glow>
                </a:effectLst>
                <a:latin typeface="+mn-lt"/>
              </a:rPr>
              <a:t>What difference does it make?</a:t>
            </a:r>
          </a:p>
        </p:txBody>
      </p:sp>
      <p:grpSp>
        <p:nvGrpSpPr>
          <p:cNvPr id="3" name="Group 2">
            <a:extLst>
              <a:ext uri="{FF2B5EF4-FFF2-40B4-BE49-F238E27FC236}">
                <a16:creationId xmlns:a16="http://schemas.microsoft.com/office/drawing/2014/main" id="{3BBE31DD-1DFD-492E-B83F-CB61927113CB}"/>
              </a:ext>
            </a:extLst>
          </p:cNvPr>
          <p:cNvGrpSpPr/>
          <p:nvPr/>
        </p:nvGrpSpPr>
        <p:grpSpPr>
          <a:xfrm>
            <a:off x="1733061" y="3247536"/>
            <a:ext cx="2336800" cy="1086830"/>
            <a:chOff x="1109440" y="4807343"/>
            <a:chExt cx="2336800" cy="1086830"/>
          </a:xfrm>
          <a:effectLst>
            <a:glow rad="127000">
              <a:schemeClr val="accent4">
                <a:lumMod val="50000"/>
              </a:schemeClr>
            </a:glow>
          </a:effectLst>
        </p:grpSpPr>
        <p:sp>
          <p:nvSpPr>
            <p:cNvPr id="4" name="Oval 3">
              <a:extLst>
                <a:ext uri="{FF2B5EF4-FFF2-40B4-BE49-F238E27FC236}">
                  <a16:creationId xmlns:a16="http://schemas.microsoft.com/office/drawing/2014/main" id="{B5C7704F-A6BF-40CA-BDA9-EE75689CD76B}"/>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EDFB6187-1561-4EED-A95D-356AC053B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2" name="TextBox 1">
            <a:extLst>
              <a:ext uri="{FF2B5EF4-FFF2-40B4-BE49-F238E27FC236}">
                <a16:creationId xmlns:a16="http://schemas.microsoft.com/office/drawing/2014/main" id="{8A8DAFBE-291E-4028-B59C-4EE6AFFAC58E}"/>
              </a:ext>
            </a:extLst>
          </p:cNvPr>
          <p:cNvSpPr txBox="1"/>
          <p:nvPr/>
        </p:nvSpPr>
        <p:spPr>
          <a:xfrm>
            <a:off x="488372" y="4883727"/>
            <a:ext cx="6525491" cy="1200329"/>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rPr>
              <a:t>Watch</a:t>
            </a:r>
            <a:br>
              <a:rPr lang="en-US" sz="3600" b="1">
                <a:solidFill>
                  <a:schemeClr val="bg1"/>
                </a:solidFill>
                <a:effectLst>
                  <a:outerShdw blurRad="38100" dist="38100" dir="2700000" algn="tl">
                    <a:srgbClr val="000000">
                      <a:alpha val="43137"/>
                    </a:srgbClr>
                  </a:outerShdw>
                </a:effectLst>
              </a:rPr>
            </a:br>
            <a:r>
              <a:rPr lang="en-US" sz="3600" b="1">
                <a:solidFill>
                  <a:schemeClr val="bg1"/>
                </a:solidFill>
                <a:effectLst>
                  <a:outerShdw blurRad="38100" dist="38100" dir="2700000" algn="tl">
                    <a:srgbClr val="000000">
                      <a:alpha val="43137"/>
                    </a:srgbClr>
                  </a:outerShdw>
                </a:effectLst>
              </a:rPr>
              <a:t>https</a:t>
            </a:r>
            <a:r>
              <a:rPr lang="en-US" sz="3600" b="1" dirty="0">
                <a:solidFill>
                  <a:schemeClr val="bg1"/>
                </a:solidFill>
                <a:effectLst>
                  <a:outerShdw blurRad="38100" dist="38100" dir="2700000" algn="tl">
                    <a:srgbClr val="000000">
                      <a:alpha val="43137"/>
                    </a:srgbClr>
                  </a:outerShdw>
                </a:effectLst>
              </a:rPr>
              <a:t>://youtu.be/lPFE16C_FiE</a:t>
            </a:r>
          </a:p>
        </p:txBody>
      </p:sp>
    </p:spTree>
    <p:extLst>
      <p:ext uri="{BB962C8B-B14F-4D97-AF65-F5344CB8AC3E}">
        <p14:creationId xmlns:p14="http://schemas.microsoft.com/office/powerpoint/2010/main" val="3359582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thoughts on WINNING:</a:t>
            </a:r>
            <a:endParaRPr lang="en-US" u="sng" dirty="0"/>
          </a:p>
        </p:txBody>
      </p:sp>
    </p:spTree>
    <p:extLst>
      <p:ext uri="{BB962C8B-B14F-4D97-AF65-F5344CB8AC3E}">
        <p14:creationId xmlns:p14="http://schemas.microsoft.com/office/powerpoint/2010/main" val="2952750438"/>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Thought on WINNING</a:t>
            </a:r>
            <a:endParaRPr lang="en-US" u="sng" dirty="0"/>
          </a:p>
        </p:txBody>
      </p:sp>
      <p:sp>
        <p:nvSpPr>
          <p:cNvPr id="3" name="Content Placeholder 2"/>
          <p:cNvSpPr>
            <a:spLocks noGrp="1"/>
          </p:cNvSpPr>
          <p:nvPr>
            <p:ph idx="1"/>
          </p:nvPr>
        </p:nvSpPr>
        <p:spPr>
          <a:xfrm>
            <a:off x="342900" y="5486400"/>
            <a:ext cx="11677649" cy="930708"/>
          </a:xfrm>
        </p:spPr>
        <p:txBody>
          <a:bodyPr>
            <a:noAutofit/>
          </a:bodyPr>
          <a:lstStyle/>
          <a:p>
            <a:pPr algn="ctr"/>
            <a:r>
              <a:rPr lang="en-US" dirty="0"/>
              <a:t>In 2002 Gold Medal Olympian </a:t>
            </a:r>
            <a:br>
              <a:rPr lang="en-US" dirty="0"/>
            </a:br>
            <a:r>
              <a:rPr lang="en-US" dirty="0"/>
              <a:t>speed skater, Steven Bradbury</a:t>
            </a:r>
          </a:p>
        </p:txBody>
      </p:sp>
      <p:pic>
        <p:nvPicPr>
          <p:cNvPr id="6" name="Picture 4" descr="http://unclutteredwhitespaces.com/wp-content/uploads/2010/10/600-GALL-WINTER-MEM-SS3-600x400.jpg"/>
          <p:cNvPicPr>
            <a:picLocks noChangeAspect="1" noChangeArrowheads="1"/>
          </p:cNvPicPr>
          <p:nvPr/>
        </p:nvPicPr>
        <p:blipFill>
          <a:blip r:embed="rId3" cstate="print"/>
          <a:srcRect r="3716"/>
          <a:stretch>
            <a:fillRect/>
          </a:stretch>
        </p:blipFill>
        <p:spPr bwMode="auto">
          <a:xfrm>
            <a:off x="2914794" y="1226128"/>
            <a:ext cx="6153006" cy="4260273"/>
          </a:xfrm>
          <a:prstGeom prst="rect">
            <a:avLst/>
          </a:prstGeom>
          <a:noFill/>
        </p:spPr>
      </p:pic>
    </p:spTree>
    <p:extLst>
      <p:ext uri="{BB962C8B-B14F-4D97-AF65-F5344CB8AC3E}">
        <p14:creationId xmlns:p14="http://schemas.microsoft.com/office/powerpoint/2010/main" val="2083326812"/>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Thought on WINNING</a:t>
            </a:r>
            <a:endParaRPr lang="en-US" u="sng" dirty="0"/>
          </a:p>
        </p:txBody>
      </p:sp>
      <p:pic>
        <p:nvPicPr>
          <p:cNvPr id="25602" name="Picture 2" descr="http://unclutteredwhitespaces.com/wp-content/uploads/2010/10/bradbury.jpg"/>
          <p:cNvPicPr>
            <a:picLocks noChangeAspect="1" noChangeArrowheads="1"/>
          </p:cNvPicPr>
          <p:nvPr/>
        </p:nvPicPr>
        <p:blipFill>
          <a:blip r:embed="rId2" cstate="print"/>
          <a:srcRect/>
          <a:stretch>
            <a:fillRect/>
          </a:stretch>
        </p:blipFill>
        <p:spPr bwMode="auto">
          <a:xfrm>
            <a:off x="2895601" y="1227188"/>
            <a:ext cx="6169774" cy="4259213"/>
          </a:xfrm>
          <a:prstGeom prst="rect">
            <a:avLst/>
          </a:prstGeom>
          <a:noFill/>
        </p:spPr>
      </p:pic>
    </p:spTree>
    <p:extLst>
      <p:ext uri="{BB962C8B-B14F-4D97-AF65-F5344CB8AC3E}">
        <p14:creationId xmlns:p14="http://schemas.microsoft.com/office/powerpoint/2010/main" val="1597047322"/>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Thought on WINNING</a:t>
            </a:r>
            <a:endParaRPr lang="en-US" u="sng" dirty="0"/>
          </a:p>
        </p:txBody>
      </p:sp>
      <p:pic>
        <p:nvPicPr>
          <p:cNvPr id="25602" name="Picture 2" descr="http://unclutteredwhitespaces.com/wp-content/uploads/2010/10/bradbury.jpg"/>
          <p:cNvPicPr>
            <a:picLocks noChangeAspect="1" noChangeArrowheads="1"/>
          </p:cNvPicPr>
          <p:nvPr/>
        </p:nvPicPr>
        <p:blipFill>
          <a:blip r:embed="rId2" cstate="print"/>
          <a:srcRect/>
          <a:stretch>
            <a:fillRect/>
          </a:stretch>
        </p:blipFill>
        <p:spPr bwMode="auto">
          <a:xfrm>
            <a:off x="2895601" y="1227188"/>
            <a:ext cx="6169774" cy="4259213"/>
          </a:xfrm>
          <a:prstGeom prst="rect">
            <a:avLst/>
          </a:prstGeom>
          <a:noFill/>
        </p:spPr>
      </p:pic>
      <p:sp>
        <p:nvSpPr>
          <p:cNvPr id="6" name="Content Placeholder 2"/>
          <p:cNvSpPr txBox="1">
            <a:spLocks/>
          </p:cNvSpPr>
          <p:nvPr/>
        </p:nvSpPr>
        <p:spPr>
          <a:xfrm>
            <a:off x="1459523" y="5682339"/>
            <a:ext cx="9208477" cy="930708"/>
          </a:xfrm>
          <a:prstGeom prst="rect">
            <a:avLst/>
          </a:prstGeom>
        </p:spPr>
        <p:txBody>
          <a:bodyPr vert="horz" lIns="91440" tIns="45720" rIns="91440" bIns="45720" rtlCol="0">
            <a:normAutofit/>
          </a:bodyPr>
          <a:lstStyle>
            <a:lvl1pPr marL="0" indent="0" algn="l" defTabSz="914400" rtl="0" eaLnBrk="1" latinLnBrk="0" hangingPunct="1">
              <a:lnSpc>
                <a:spcPct val="80000"/>
              </a:lnSpc>
              <a:spcBef>
                <a:spcPts val="1000"/>
              </a:spcBef>
              <a:buFont typeface="Arial" panose="020B0604020202020204" pitchFamily="34" charset="0"/>
              <a:buNone/>
              <a:defRPr sz="4800" b="1" kern="1200">
                <a:solidFill>
                  <a:schemeClr val="bg1"/>
                </a:solidFill>
                <a:latin typeface="+mn-lt"/>
                <a:ea typeface="+mn-ea"/>
                <a:cs typeface="+mn-cs"/>
              </a:defRPr>
            </a:lvl1pPr>
            <a:lvl2pPr marL="457200" indent="0" algn="l" defTabSz="914400" rtl="0" eaLnBrk="1" latinLnBrk="0" hangingPunct="1">
              <a:lnSpc>
                <a:spcPct val="80000"/>
              </a:lnSpc>
              <a:spcBef>
                <a:spcPts val="500"/>
              </a:spcBef>
              <a:buFont typeface="Arial" panose="020B0604020202020204" pitchFamily="34" charset="0"/>
              <a:buNone/>
              <a:defRPr sz="4800" b="1" kern="1200">
                <a:solidFill>
                  <a:schemeClr val="bg1"/>
                </a:solidFill>
                <a:latin typeface="+mn-lt"/>
                <a:ea typeface="+mn-ea"/>
                <a:cs typeface="+mn-cs"/>
              </a:defRPr>
            </a:lvl2pPr>
            <a:lvl3pPr marL="914400" indent="0" algn="l" defTabSz="914400" rtl="0" eaLnBrk="1" latinLnBrk="0" hangingPunct="1">
              <a:lnSpc>
                <a:spcPct val="80000"/>
              </a:lnSpc>
              <a:spcBef>
                <a:spcPts val="500"/>
              </a:spcBef>
              <a:buFont typeface="Arial" panose="020B0604020202020204" pitchFamily="34" charset="0"/>
              <a:buNone/>
              <a:defRPr sz="4800" b="1" kern="1200">
                <a:solidFill>
                  <a:schemeClr val="bg1"/>
                </a:solidFill>
                <a:latin typeface="+mn-lt"/>
                <a:ea typeface="+mn-ea"/>
                <a:cs typeface="+mn-cs"/>
              </a:defRPr>
            </a:lvl3pPr>
            <a:lvl4pPr marL="1371600" indent="0" algn="l" defTabSz="914400" rtl="0" eaLnBrk="1" latinLnBrk="0" hangingPunct="1">
              <a:lnSpc>
                <a:spcPct val="80000"/>
              </a:lnSpc>
              <a:spcBef>
                <a:spcPts val="500"/>
              </a:spcBef>
              <a:buFont typeface="Arial" panose="020B0604020202020204" pitchFamily="34" charset="0"/>
              <a:buNone/>
              <a:defRPr sz="4800" b="1" kern="1200">
                <a:solidFill>
                  <a:schemeClr val="bg1"/>
                </a:solidFill>
                <a:latin typeface="+mn-lt"/>
                <a:ea typeface="+mn-ea"/>
                <a:cs typeface="+mn-cs"/>
              </a:defRPr>
            </a:lvl4pPr>
            <a:lvl5pPr marL="1828800" indent="0" algn="l" defTabSz="914400" rtl="0" eaLnBrk="1" latinLnBrk="0" hangingPunct="1">
              <a:lnSpc>
                <a:spcPct val="80000"/>
              </a:lnSpc>
              <a:spcBef>
                <a:spcPts val="500"/>
              </a:spcBef>
              <a:buFont typeface="Arial" panose="020B0604020202020204" pitchFamily="34" charset="0"/>
              <a:buNone/>
              <a:defRPr sz="4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To win you must ... </a:t>
            </a:r>
          </a:p>
        </p:txBody>
      </p:sp>
    </p:spTree>
    <p:extLst>
      <p:ext uri="{BB962C8B-B14F-4D97-AF65-F5344CB8AC3E}">
        <p14:creationId xmlns:p14="http://schemas.microsoft.com/office/powerpoint/2010/main" val="4136826638"/>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Thought on WINNING</a:t>
            </a:r>
            <a:endParaRPr lang="en-US" u="sng" dirty="0"/>
          </a:p>
        </p:txBody>
      </p:sp>
      <p:sp>
        <p:nvSpPr>
          <p:cNvPr id="3" name="Content Placeholder 2"/>
          <p:cNvSpPr>
            <a:spLocks noGrp="1"/>
          </p:cNvSpPr>
          <p:nvPr>
            <p:ph idx="1"/>
          </p:nvPr>
        </p:nvSpPr>
        <p:spPr>
          <a:xfrm>
            <a:off x="1459523" y="5682339"/>
            <a:ext cx="9208477" cy="930708"/>
          </a:xfrm>
        </p:spPr>
        <p:txBody>
          <a:bodyPr>
            <a:normAutofit/>
          </a:bodyPr>
          <a:lstStyle/>
          <a:p>
            <a:r>
              <a:rPr lang="en-US" sz="5000" dirty="0">
                <a:effectLst>
                  <a:outerShdw blurRad="38100" dist="38100" dir="2700000" algn="tl">
                    <a:srgbClr val="000000">
                      <a:alpha val="43137"/>
                    </a:srgbClr>
                  </a:outerShdw>
                </a:effectLst>
              </a:rPr>
              <a:t>To win you must ... be </a:t>
            </a:r>
            <a:r>
              <a:rPr lang="en-US" sz="5000" u="sng" dirty="0">
                <a:solidFill>
                  <a:srgbClr val="FFFF00"/>
                </a:solidFill>
                <a:effectLst>
                  <a:outerShdw blurRad="38100" dist="38100" dir="2700000" algn="tl">
                    <a:srgbClr val="000000">
                      <a:alpha val="43137"/>
                    </a:srgbClr>
                  </a:outerShdw>
                </a:effectLst>
              </a:rPr>
              <a:t>in</a:t>
            </a:r>
            <a:r>
              <a:rPr lang="en-US" sz="5000" dirty="0">
                <a:solidFill>
                  <a:srgbClr val="FFFF00"/>
                </a:solidFill>
                <a:effectLst>
                  <a:outerShdw blurRad="38100" dist="38100" dir="2700000" algn="tl">
                    <a:srgbClr val="000000">
                      <a:alpha val="43137"/>
                    </a:srgbClr>
                  </a:outerShdw>
                </a:effectLst>
              </a:rPr>
              <a:t> </a:t>
            </a:r>
            <a:r>
              <a:rPr lang="en-US" sz="5000" u="sng" dirty="0">
                <a:solidFill>
                  <a:srgbClr val="FFFF00"/>
                </a:solidFill>
                <a:effectLst>
                  <a:outerShdw blurRad="38100" dist="38100" dir="2700000" algn="tl">
                    <a:srgbClr val="000000">
                      <a:alpha val="43137"/>
                    </a:srgbClr>
                  </a:outerShdw>
                </a:effectLst>
              </a:rPr>
              <a:t>the</a:t>
            </a:r>
            <a:r>
              <a:rPr lang="en-US" sz="5000" dirty="0">
                <a:solidFill>
                  <a:srgbClr val="FFFF00"/>
                </a:solidFill>
                <a:effectLst>
                  <a:outerShdw blurRad="38100" dist="38100" dir="2700000" algn="tl">
                    <a:srgbClr val="000000">
                      <a:alpha val="43137"/>
                    </a:srgbClr>
                  </a:outerShdw>
                </a:effectLst>
              </a:rPr>
              <a:t> </a:t>
            </a:r>
            <a:r>
              <a:rPr lang="en-US" sz="5000" u="sng" dirty="0">
                <a:solidFill>
                  <a:srgbClr val="FFFF00"/>
                </a:solidFill>
                <a:effectLst>
                  <a:outerShdw blurRad="38100" dist="38100" dir="2700000" algn="tl">
                    <a:srgbClr val="000000">
                      <a:alpha val="43137"/>
                    </a:srgbClr>
                  </a:outerShdw>
                </a:effectLst>
              </a:rPr>
              <a:t>race</a:t>
            </a:r>
            <a:r>
              <a:rPr lang="en-US" sz="5000" dirty="0">
                <a:effectLst>
                  <a:outerShdw blurRad="38100" dist="38100" dir="2700000" algn="tl">
                    <a:srgbClr val="000000">
                      <a:alpha val="43137"/>
                    </a:srgbClr>
                  </a:outerShdw>
                </a:effectLst>
              </a:rPr>
              <a:t>!</a:t>
            </a:r>
          </a:p>
        </p:txBody>
      </p:sp>
      <p:pic>
        <p:nvPicPr>
          <p:cNvPr id="25602" name="Picture 2" descr="http://unclutteredwhitespaces.com/wp-content/uploads/2010/10/bradbury.jpg"/>
          <p:cNvPicPr>
            <a:picLocks noChangeAspect="1" noChangeArrowheads="1"/>
          </p:cNvPicPr>
          <p:nvPr/>
        </p:nvPicPr>
        <p:blipFill>
          <a:blip r:embed="rId2" cstate="print"/>
          <a:srcRect/>
          <a:stretch>
            <a:fillRect/>
          </a:stretch>
        </p:blipFill>
        <p:spPr bwMode="auto">
          <a:xfrm>
            <a:off x="2895601" y="1227188"/>
            <a:ext cx="6169774" cy="4259213"/>
          </a:xfrm>
          <a:prstGeom prst="rect">
            <a:avLst/>
          </a:prstGeom>
          <a:noFill/>
        </p:spPr>
      </p:pic>
    </p:spTree>
    <p:extLst>
      <p:ext uri="{BB962C8B-B14F-4D97-AF65-F5344CB8AC3E}">
        <p14:creationId xmlns:p14="http://schemas.microsoft.com/office/powerpoint/2010/main" val="2957401101"/>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thought on WINNING!</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69566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1932 </a:t>
            </a:r>
            <a:r>
              <a:rPr lang="en-US" dirty="0" err="1"/>
              <a:t>Willys</a:t>
            </a:r>
            <a:r>
              <a:rPr lang="en-US" dirty="0"/>
              <a:t> Overland</a:t>
            </a:r>
          </a:p>
        </p:txBody>
      </p:sp>
      <p:sp>
        <p:nvSpPr>
          <p:cNvPr id="3" name="Content Placeholder 2"/>
          <p:cNvSpPr>
            <a:spLocks noGrp="1"/>
          </p:cNvSpPr>
          <p:nvPr>
            <p:ph idx="1"/>
          </p:nvPr>
        </p:nvSpPr>
        <p:spPr/>
        <p:txBody>
          <a:bodyPr/>
          <a:lstStyle/>
          <a:p>
            <a:endParaRPr lang="en-US"/>
          </a:p>
        </p:txBody>
      </p:sp>
      <p:pic>
        <p:nvPicPr>
          <p:cNvPr id="18435" name="Picture 3"/>
          <p:cNvPicPr>
            <a:picLocks noChangeAspect="1" noChangeArrowheads="1"/>
          </p:cNvPicPr>
          <p:nvPr/>
        </p:nvPicPr>
        <p:blipFill>
          <a:blip r:embed="rId3" cstate="print"/>
          <a:srcRect/>
          <a:stretch>
            <a:fillRect/>
          </a:stretch>
        </p:blipFill>
        <p:spPr bwMode="auto">
          <a:xfrm>
            <a:off x="2514600" y="1145624"/>
            <a:ext cx="7280240" cy="5712376"/>
          </a:xfrm>
          <a:prstGeom prst="rect">
            <a:avLst/>
          </a:prstGeom>
          <a:noFill/>
          <a:ln w="9525">
            <a:noFill/>
            <a:miter lim="800000"/>
            <a:headEnd/>
            <a:tailEnd/>
          </a:ln>
          <a:effectLst/>
        </p:spPr>
      </p:pic>
    </p:spTree>
    <p:extLst>
      <p:ext uri="{BB962C8B-B14F-4D97-AF65-F5344CB8AC3E}">
        <p14:creationId xmlns:p14="http://schemas.microsoft.com/office/powerpoint/2010/main" val="408677985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0" y="590550"/>
            <a:ext cx="12192000" cy="64960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Race …</a:t>
            </a:r>
          </a:p>
        </p:txBody>
      </p:sp>
      <p:grpSp>
        <p:nvGrpSpPr>
          <p:cNvPr id="3" name="Group 18"/>
          <p:cNvGrpSpPr/>
          <p:nvPr/>
        </p:nvGrpSpPr>
        <p:grpSpPr>
          <a:xfrm>
            <a:off x="4427781" y="4127180"/>
            <a:ext cx="3707068" cy="2055084"/>
            <a:chOff x="3320835" y="4347342"/>
            <a:chExt cx="2780301" cy="1743454"/>
          </a:xfrm>
        </p:grpSpPr>
        <p:pic>
          <p:nvPicPr>
            <p:cNvPr id="20489" name="Picture 9"/>
            <p:cNvPicPr>
              <a:picLocks noChangeAspect="1" noChangeArrowheads="1"/>
            </p:cNvPicPr>
            <p:nvPr/>
          </p:nvPicPr>
          <p:blipFill>
            <a:blip r:embed="rId3" cstate="print"/>
            <a:srcRect/>
            <a:stretch>
              <a:fillRect/>
            </a:stretch>
          </p:blipFill>
          <p:spPr bwMode="auto">
            <a:xfrm>
              <a:off x="3320835" y="4347342"/>
              <a:ext cx="1734049" cy="1714344"/>
            </a:xfrm>
            <a:prstGeom prst="rect">
              <a:avLst/>
            </a:prstGeom>
            <a:noFill/>
            <a:ln w="9525">
              <a:noFill/>
              <a:miter lim="800000"/>
              <a:headEnd/>
              <a:tailEnd/>
            </a:ln>
            <a:effectLst/>
          </p:spPr>
        </p:pic>
        <p:pic>
          <p:nvPicPr>
            <p:cNvPr id="15" name="Picture 9"/>
            <p:cNvPicPr>
              <a:picLocks noChangeAspect="1" noChangeArrowheads="1"/>
            </p:cNvPicPr>
            <p:nvPr/>
          </p:nvPicPr>
          <p:blipFill>
            <a:blip r:embed="rId3" cstate="print"/>
            <a:srcRect/>
            <a:stretch>
              <a:fillRect/>
            </a:stretch>
          </p:blipFill>
          <p:spPr bwMode="auto">
            <a:xfrm>
              <a:off x="4367087" y="4376452"/>
              <a:ext cx="1734049" cy="1714344"/>
            </a:xfrm>
            <a:prstGeom prst="rect">
              <a:avLst/>
            </a:prstGeom>
            <a:noFill/>
            <a:ln w="9525">
              <a:noFill/>
              <a:miter lim="800000"/>
              <a:headEnd/>
              <a:tailEnd/>
            </a:ln>
            <a:effectLst/>
          </p:spPr>
        </p:pic>
      </p:grpSp>
    </p:spTree>
    <p:extLst>
      <p:ext uri="{BB962C8B-B14F-4D97-AF65-F5344CB8AC3E}">
        <p14:creationId xmlns:p14="http://schemas.microsoft.com/office/powerpoint/2010/main" val="106745892"/>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0" y="590550"/>
            <a:ext cx="12192000" cy="64960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Race …</a:t>
            </a:r>
          </a:p>
        </p:txBody>
      </p:sp>
      <p:grpSp>
        <p:nvGrpSpPr>
          <p:cNvPr id="5" name="Group 20"/>
          <p:cNvGrpSpPr/>
          <p:nvPr/>
        </p:nvGrpSpPr>
        <p:grpSpPr>
          <a:xfrm>
            <a:off x="4557163" y="1851632"/>
            <a:ext cx="3444719" cy="1751158"/>
            <a:chOff x="3419583" y="2418565"/>
            <a:chExt cx="2583539" cy="1485615"/>
          </a:xfrm>
        </p:grpSpPr>
        <p:pic>
          <p:nvPicPr>
            <p:cNvPr id="22" name="Picture 10"/>
            <p:cNvPicPr>
              <a:picLocks noChangeAspect="1" noChangeArrowheads="1"/>
            </p:cNvPicPr>
            <p:nvPr/>
          </p:nvPicPr>
          <p:blipFill>
            <a:blip r:embed="rId3" cstate="print"/>
            <a:srcRect/>
            <a:stretch>
              <a:fillRect/>
            </a:stretch>
          </p:blipFill>
          <p:spPr bwMode="auto">
            <a:xfrm>
              <a:off x="4510356" y="2430552"/>
              <a:ext cx="1492766" cy="1473628"/>
            </a:xfrm>
            <a:prstGeom prst="rect">
              <a:avLst/>
            </a:prstGeom>
            <a:noFill/>
            <a:ln w="9525">
              <a:noFill/>
              <a:miter lim="800000"/>
              <a:headEnd/>
              <a:tailEnd/>
            </a:ln>
            <a:effectLst/>
          </p:spPr>
        </p:pic>
        <p:pic>
          <p:nvPicPr>
            <p:cNvPr id="23" name="Picture 10"/>
            <p:cNvPicPr>
              <a:picLocks noChangeAspect="1" noChangeArrowheads="1"/>
            </p:cNvPicPr>
            <p:nvPr/>
          </p:nvPicPr>
          <p:blipFill>
            <a:blip r:embed="rId3" cstate="print"/>
            <a:srcRect/>
            <a:stretch>
              <a:fillRect/>
            </a:stretch>
          </p:blipFill>
          <p:spPr bwMode="auto">
            <a:xfrm>
              <a:off x="3419583" y="2418565"/>
              <a:ext cx="1492766" cy="1473628"/>
            </a:xfrm>
            <a:prstGeom prst="rect">
              <a:avLst/>
            </a:prstGeom>
            <a:noFill/>
            <a:ln w="9525">
              <a:noFill/>
              <a:miter lim="800000"/>
              <a:headEnd/>
              <a:tailEnd/>
            </a:ln>
            <a:effectLst/>
          </p:spPr>
        </p:pic>
      </p:grpSp>
    </p:spTree>
    <p:extLst>
      <p:ext uri="{BB962C8B-B14F-4D97-AF65-F5344CB8AC3E}">
        <p14:creationId xmlns:p14="http://schemas.microsoft.com/office/powerpoint/2010/main" val="3748203152"/>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0" y="590550"/>
            <a:ext cx="12192000" cy="64960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Race …</a:t>
            </a:r>
          </a:p>
        </p:txBody>
      </p:sp>
      <p:grpSp>
        <p:nvGrpSpPr>
          <p:cNvPr id="4" name="Group 17"/>
          <p:cNvGrpSpPr/>
          <p:nvPr/>
        </p:nvGrpSpPr>
        <p:grpSpPr>
          <a:xfrm>
            <a:off x="4559445" y="2483400"/>
            <a:ext cx="3444719" cy="1751158"/>
            <a:chOff x="3419583" y="2418565"/>
            <a:chExt cx="2583539" cy="1485615"/>
          </a:xfrm>
        </p:grpSpPr>
        <p:pic>
          <p:nvPicPr>
            <p:cNvPr id="20490" name="Picture 10"/>
            <p:cNvPicPr>
              <a:picLocks noChangeAspect="1" noChangeArrowheads="1"/>
            </p:cNvPicPr>
            <p:nvPr/>
          </p:nvPicPr>
          <p:blipFill>
            <a:blip r:embed="rId3" cstate="print"/>
            <a:srcRect/>
            <a:stretch>
              <a:fillRect/>
            </a:stretch>
          </p:blipFill>
          <p:spPr bwMode="auto">
            <a:xfrm>
              <a:off x="4510356" y="2430552"/>
              <a:ext cx="1492766" cy="1473628"/>
            </a:xfrm>
            <a:prstGeom prst="rect">
              <a:avLst/>
            </a:prstGeom>
            <a:noFill/>
            <a:ln w="9525">
              <a:noFill/>
              <a:miter lim="800000"/>
              <a:headEnd/>
              <a:tailEnd/>
            </a:ln>
            <a:effectLst/>
          </p:spPr>
        </p:pic>
        <p:pic>
          <p:nvPicPr>
            <p:cNvPr id="17" name="Picture 10"/>
            <p:cNvPicPr>
              <a:picLocks noChangeAspect="1" noChangeArrowheads="1"/>
            </p:cNvPicPr>
            <p:nvPr/>
          </p:nvPicPr>
          <p:blipFill>
            <a:blip r:embed="rId3" cstate="print"/>
            <a:srcRect/>
            <a:stretch>
              <a:fillRect/>
            </a:stretch>
          </p:blipFill>
          <p:spPr bwMode="auto">
            <a:xfrm>
              <a:off x="3419583" y="2418565"/>
              <a:ext cx="1492766" cy="1473628"/>
            </a:xfrm>
            <a:prstGeom prst="rect">
              <a:avLst/>
            </a:prstGeom>
            <a:noFill/>
            <a:ln w="9525">
              <a:noFill/>
              <a:miter lim="800000"/>
              <a:headEnd/>
              <a:tailEnd/>
            </a:ln>
            <a:effectLst/>
          </p:spPr>
        </p:pic>
      </p:grpSp>
    </p:spTree>
    <p:extLst>
      <p:ext uri="{BB962C8B-B14F-4D97-AF65-F5344CB8AC3E}">
        <p14:creationId xmlns:p14="http://schemas.microsoft.com/office/powerpoint/2010/main" val="2173642193"/>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28599" y="228600"/>
            <a:ext cx="5345724" cy="2838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en-US" sz="11500" b="1" dirty="0">
                <a:solidFill>
                  <a:schemeClr val="bg1"/>
                </a:solidFill>
                <a:effectLst>
                  <a:glow rad="127000">
                    <a:schemeClr val="tx1"/>
                  </a:glow>
                </a:effectLst>
                <a:latin typeface="+mn-lt"/>
              </a:rPr>
              <a:t>EASTER!</a:t>
            </a:r>
          </a:p>
          <a:p>
            <a:pPr algn="ctr">
              <a:lnSpc>
                <a:spcPct val="70000"/>
              </a:lnSpc>
            </a:pPr>
            <a:r>
              <a:rPr lang="en-US" sz="6000" b="1" dirty="0">
                <a:solidFill>
                  <a:schemeClr val="bg1"/>
                </a:solidFill>
                <a:effectLst>
                  <a:glow rad="127000">
                    <a:schemeClr val="tx1"/>
                  </a:glow>
                </a:effectLst>
                <a:latin typeface="+mn-lt"/>
              </a:rPr>
              <a:t>What difference does it make?</a:t>
            </a:r>
          </a:p>
        </p:txBody>
      </p:sp>
    </p:spTree>
    <p:extLst>
      <p:ext uri="{BB962C8B-B14F-4D97-AF65-F5344CB8AC3E}">
        <p14:creationId xmlns:p14="http://schemas.microsoft.com/office/powerpoint/2010/main" val="1589734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0" y="590550"/>
            <a:ext cx="12192000" cy="64960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Race …</a:t>
            </a:r>
          </a:p>
        </p:txBody>
      </p:sp>
      <p:grpSp>
        <p:nvGrpSpPr>
          <p:cNvPr id="6" name="Group 23"/>
          <p:cNvGrpSpPr/>
          <p:nvPr/>
        </p:nvGrpSpPr>
        <p:grpSpPr>
          <a:xfrm>
            <a:off x="4554879" y="3081023"/>
            <a:ext cx="3444719" cy="1751158"/>
            <a:chOff x="3419583" y="2418565"/>
            <a:chExt cx="2583539" cy="1485615"/>
          </a:xfrm>
        </p:grpSpPr>
        <p:pic>
          <p:nvPicPr>
            <p:cNvPr id="25" name="Picture 10"/>
            <p:cNvPicPr>
              <a:picLocks noChangeAspect="1" noChangeArrowheads="1"/>
            </p:cNvPicPr>
            <p:nvPr/>
          </p:nvPicPr>
          <p:blipFill>
            <a:blip r:embed="rId3" cstate="print"/>
            <a:srcRect/>
            <a:stretch>
              <a:fillRect/>
            </a:stretch>
          </p:blipFill>
          <p:spPr bwMode="auto">
            <a:xfrm>
              <a:off x="4510356" y="2430552"/>
              <a:ext cx="1492766" cy="1473628"/>
            </a:xfrm>
            <a:prstGeom prst="rect">
              <a:avLst/>
            </a:prstGeom>
            <a:noFill/>
            <a:ln w="9525">
              <a:noFill/>
              <a:miter lim="800000"/>
              <a:headEnd/>
              <a:tailEnd/>
            </a:ln>
            <a:effectLst/>
          </p:spPr>
        </p:pic>
        <p:pic>
          <p:nvPicPr>
            <p:cNvPr id="26" name="Picture 10"/>
            <p:cNvPicPr>
              <a:picLocks noChangeAspect="1" noChangeArrowheads="1"/>
            </p:cNvPicPr>
            <p:nvPr/>
          </p:nvPicPr>
          <p:blipFill>
            <a:blip r:embed="rId3" cstate="print"/>
            <a:srcRect/>
            <a:stretch>
              <a:fillRect/>
            </a:stretch>
          </p:blipFill>
          <p:spPr bwMode="auto">
            <a:xfrm>
              <a:off x="3419583" y="2418565"/>
              <a:ext cx="1492766" cy="1473628"/>
            </a:xfrm>
            <a:prstGeom prst="rect">
              <a:avLst/>
            </a:prstGeom>
            <a:noFill/>
            <a:ln w="9525">
              <a:noFill/>
              <a:miter lim="800000"/>
              <a:headEnd/>
              <a:tailEnd/>
            </a:ln>
            <a:effectLst/>
          </p:spPr>
        </p:pic>
      </p:grpSp>
    </p:spTree>
    <p:extLst>
      <p:ext uri="{BB962C8B-B14F-4D97-AF65-F5344CB8AC3E}">
        <p14:creationId xmlns:p14="http://schemas.microsoft.com/office/powerpoint/2010/main" val="3315307626"/>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0" y="590550"/>
            <a:ext cx="12192000" cy="64960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Race …</a:t>
            </a:r>
          </a:p>
        </p:txBody>
      </p:sp>
      <p:grpSp>
        <p:nvGrpSpPr>
          <p:cNvPr id="7" name="Group 29"/>
          <p:cNvGrpSpPr/>
          <p:nvPr/>
        </p:nvGrpSpPr>
        <p:grpSpPr>
          <a:xfrm>
            <a:off x="4593977" y="3732975"/>
            <a:ext cx="3332823" cy="1668702"/>
            <a:chOff x="3445482" y="4012914"/>
            <a:chExt cx="2499617" cy="1415662"/>
          </a:xfrm>
        </p:grpSpPr>
        <p:pic>
          <p:nvPicPr>
            <p:cNvPr id="28" name="Picture 11"/>
            <p:cNvPicPr>
              <a:picLocks noChangeAspect="1" noChangeArrowheads="1"/>
            </p:cNvPicPr>
            <p:nvPr/>
          </p:nvPicPr>
          <p:blipFill>
            <a:blip r:embed="rId3" cstate="print"/>
            <a:srcRect/>
            <a:stretch>
              <a:fillRect/>
            </a:stretch>
          </p:blipFill>
          <p:spPr bwMode="auto">
            <a:xfrm>
              <a:off x="3445482" y="4014626"/>
              <a:ext cx="1434743" cy="1413950"/>
            </a:xfrm>
            <a:prstGeom prst="rect">
              <a:avLst/>
            </a:prstGeom>
            <a:noFill/>
            <a:ln w="9525">
              <a:noFill/>
              <a:miter lim="800000"/>
              <a:headEnd/>
              <a:tailEnd/>
            </a:ln>
            <a:effectLst/>
          </p:spPr>
        </p:pic>
        <p:pic>
          <p:nvPicPr>
            <p:cNvPr id="29" name="Picture 11"/>
            <p:cNvPicPr>
              <a:picLocks noChangeAspect="1" noChangeArrowheads="1"/>
            </p:cNvPicPr>
            <p:nvPr/>
          </p:nvPicPr>
          <p:blipFill>
            <a:blip r:embed="rId3" cstate="print"/>
            <a:srcRect/>
            <a:stretch>
              <a:fillRect/>
            </a:stretch>
          </p:blipFill>
          <p:spPr bwMode="auto">
            <a:xfrm>
              <a:off x="4510356" y="4012914"/>
              <a:ext cx="1434743" cy="1413950"/>
            </a:xfrm>
            <a:prstGeom prst="rect">
              <a:avLst/>
            </a:prstGeom>
            <a:noFill/>
            <a:ln w="9525">
              <a:noFill/>
              <a:miter lim="800000"/>
              <a:headEnd/>
              <a:tailEnd/>
            </a:ln>
            <a:effectLst/>
          </p:spPr>
        </p:pic>
      </p:grpSp>
    </p:spTree>
    <p:extLst>
      <p:ext uri="{BB962C8B-B14F-4D97-AF65-F5344CB8AC3E}">
        <p14:creationId xmlns:p14="http://schemas.microsoft.com/office/powerpoint/2010/main" val="265341877"/>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off …</a:t>
            </a:r>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990600" y="1085850"/>
            <a:ext cx="10306050" cy="5571804"/>
            <a:chOff x="1770580" y="1952090"/>
            <a:chExt cx="8640566" cy="4705564"/>
          </a:xfrm>
        </p:grpSpPr>
        <p:sp>
          <p:nvSpPr>
            <p:cNvPr id="5" name="Rectangle 4"/>
            <p:cNvSpPr/>
            <p:nvPr/>
          </p:nvSpPr>
          <p:spPr>
            <a:xfrm>
              <a:off x="1770580" y="1952090"/>
              <a:ext cx="8640566" cy="47055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2" cstate="print"/>
            <a:srcRect/>
            <a:stretch>
              <a:fillRect/>
            </a:stretch>
          </p:blipFill>
          <p:spPr bwMode="auto">
            <a:xfrm>
              <a:off x="1911930" y="2092470"/>
              <a:ext cx="8306996" cy="4391458"/>
            </a:xfrm>
            <a:prstGeom prst="rect">
              <a:avLst/>
            </a:prstGeom>
            <a:noFill/>
            <a:ln w="9525">
              <a:noFill/>
              <a:miter lim="800000"/>
              <a:headEnd/>
              <a:tailEnd/>
            </a:ln>
            <a:effectLst/>
          </p:spPr>
        </p:pic>
      </p:grpSp>
    </p:spTree>
    <p:extLst>
      <p:ext uri="{BB962C8B-B14F-4D97-AF65-F5344CB8AC3E}">
        <p14:creationId xmlns:p14="http://schemas.microsoft.com/office/powerpoint/2010/main" val="2956450410"/>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AMX less than 10 second</a:t>
            </a:r>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990600" y="1085850"/>
            <a:ext cx="10306050" cy="5571804"/>
            <a:chOff x="1770580" y="1952090"/>
            <a:chExt cx="8640566" cy="4705564"/>
          </a:xfrm>
        </p:grpSpPr>
        <p:sp>
          <p:nvSpPr>
            <p:cNvPr id="5" name="Rectangle 4"/>
            <p:cNvSpPr/>
            <p:nvPr/>
          </p:nvSpPr>
          <p:spPr>
            <a:xfrm>
              <a:off x="1770580" y="1952090"/>
              <a:ext cx="8640566" cy="47055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2" cstate="print"/>
            <a:srcRect/>
            <a:stretch>
              <a:fillRect/>
            </a:stretch>
          </p:blipFill>
          <p:spPr bwMode="auto">
            <a:xfrm>
              <a:off x="1911930" y="2092470"/>
              <a:ext cx="8306996" cy="4391458"/>
            </a:xfrm>
            <a:prstGeom prst="rect">
              <a:avLst/>
            </a:prstGeom>
            <a:noFill/>
            <a:ln w="9525">
              <a:noFill/>
              <a:miter lim="800000"/>
              <a:headEnd/>
              <a:tailEnd/>
            </a:ln>
            <a:effectLst/>
          </p:spPr>
        </p:pic>
      </p:grpSp>
    </p:spTree>
    <p:extLst>
      <p:ext uri="{BB962C8B-B14F-4D97-AF65-F5344CB8AC3E}">
        <p14:creationId xmlns:p14="http://schemas.microsoft.com/office/powerpoint/2010/main" val="1839131197"/>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AMX less than 10 second</a:t>
            </a:r>
          </a:p>
        </p:txBody>
      </p:sp>
      <p:sp>
        <p:nvSpPr>
          <p:cNvPr id="3" name="Content Placeholder 2"/>
          <p:cNvSpPr>
            <a:spLocks noGrp="1"/>
          </p:cNvSpPr>
          <p:nvPr>
            <p:ph idx="1"/>
          </p:nvPr>
        </p:nvSpPr>
        <p:spPr>
          <a:xfrm>
            <a:off x="1981200" y="1356853"/>
            <a:ext cx="8229600" cy="4769311"/>
          </a:xfrm>
        </p:spPr>
        <p:txBody>
          <a:bodyPr/>
          <a:lstStyle/>
          <a:p>
            <a:r>
              <a:rPr lang="en-US" sz="6000" dirty="0"/>
              <a:t>‘32 </a:t>
            </a:r>
            <a:r>
              <a:rPr lang="en-US" sz="6000" dirty="0" err="1"/>
              <a:t>Willys</a:t>
            </a:r>
            <a:r>
              <a:rPr lang="en-US" sz="6000" dirty="0"/>
              <a:t>  ... </a:t>
            </a:r>
          </a:p>
        </p:txBody>
      </p:sp>
      <p:pic>
        <p:nvPicPr>
          <p:cNvPr id="1026" name="Picture 2"/>
          <p:cNvPicPr>
            <a:picLocks noChangeAspect="1" noChangeArrowheads="1"/>
          </p:cNvPicPr>
          <p:nvPr/>
        </p:nvPicPr>
        <p:blipFill>
          <a:blip r:embed="rId2" cstate="print"/>
          <a:srcRect/>
          <a:stretch>
            <a:fillRect/>
          </a:stretch>
        </p:blipFill>
        <p:spPr bwMode="auto">
          <a:xfrm>
            <a:off x="1536705" y="2258666"/>
            <a:ext cx="8592690" cy="4427884"/>
          </a:xfrm>
          <a:prstGeom prst="rect">
            <a:avLst/>
          </a:prstGeom>
          <a:noFill/>
          <a:ln w="9525">
            <a:noFill/>
            <a:miter lim="800000"/>
            <a:headEnd/>
            <a:tailEnd/>
          </a:ln>
          <a:effectLst/>
        </p:spPr>
      </p:pic>
    </p:spTree>
    <p:extLst>
      <p:ext uri="{BB962C8B-B14F-4D97-AF65-F5344CB8AC3E}">
        <p14:creationId xmlns:p14="http://schemas.microsoft.com/office/powerpoint/2010/main" val="5227659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AMX less than 10 second</a:t>
            </a:r>
          </a:p>
        </p:txBody>
      </p:sp>
      <p:sp>
        <p:nvSpPr>
          <p:cNvPr id="3" name="Content Placeholder 2"/>
          <p:cNvSpPr>
            <a:spLocks noGrp="1"/>
          </p:cNvSpPr>
          <p:nvPr>
            <p:ph idx="1"/>
          </p:nvPr>
        </p:nvSpPr>
        <p:spPr>
          <a:xfrm>
            <a:off x="1981200" y="1356853"/>
            <a:ext cx="9559636" cy="4769311"/>
          </a:xfrm>
        </p:spPr>
        <p:txBody>
          <a:bodyPr/>
          <a:lstStyle/>
          <a:p>
            <a:r>
              <a:rPr lang="en-US" sz="6000" dirty="0"/>
              <a:t>‘32 </a:t>
            </a:r>
            <a:r>
              <a:rPr lang="en-US" sz="6000" dirty="0" err="1"/>
              <a:t>Willys</a:t>
            </a:r>
            <a:r>
              <a:rPr lang="en-US" sz="6000" dirty="0"/>
              <a:t>  ... </a:t>
            </a:r>
            <a:r>
              <a:rPr lang="en-US" sz="6000" dirty="0">
                <a:effectLst>
                  <a:outerShdw blurRad="38100" dist="38100" dir="2700000" algn="tl">
                    <a:srgbClr val="000000">
                      <a:alpha val="43137"/>
                    </a:srgbClr>
                  </a:outerShdw>
                </a:effectLst>
              </a:rPr>
              <a:t>28.38 seconds </a:t>
            </a:r>
          </a:p>
        </p:txBody>
      </p:sp>
      <p:pic>
        <p:nvPicPr>
          <p:cNvPr id="1026" name="Picture 2"/>
          <p:cNvPicPr>
            <a:picLocks noChangeAspect="1" noChangeArrowheads="1"/>
          </p:cNvPicPr>
          <p:nvPr/>
        </p:nvPicPr>
        <p:blipFill>
          <a:blip r:embed="rId2" cstate="print"/>
          <a:srcRect/>
          <a:stretch>
            <a:fillRect/>
          </a:stretch>
        </p:blipFill>
        <p:spPr bwMode="auto">
          <a:xfrm>
            <a:off x="1536705" y="2258666"/>
            <a:ext cx="8592690" cy="4427884"/>
          </a:xfrm>
          <a:prstGeom prst="rect">
            <a:avLst/>
          </a:prstGeom>
          <a:noFill/>
          <a:ln w="9525">
            <a:noFill/>
            <a:miter lim="800000"/>
            <a:headEnd/>
            <a:tailEnd/>
          </a:ln>
          <a:effectLst/>
        </p:spPr>
      </p:pic>
    </p:spTree>
    <p:extLst>
      <p:ext uri="{BB962C8B-B14F-4D97-AF65-F5344CB8AC3E}">
        <p14:creationId xmlns:p14="http://schemas.microsoft.com/office/powerpoint/2010/main" val="414869731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WON!</a:t>
            </a:r>
          </a:p>
        </p:txBody>
      </p:sp>
      <p:pic>
        <p:nvPicPr>
          <p:cNvPr id="5" name="Picture 2"/>
          <p:cNvPicPr>
            <a:picLocks noChangeAspect="1" noChangeArrowheads="1"/>
          </p:cNvPicPr>
          <p:nvPr/>
        </p:nvPicPr>
        <p:blipFill>
          <a:blip r:embed="rId2" cstate="print"/>
          <a:srcRect/>
          <a:stretch>
            <a:fillRect/>
          </a:stretch>
        </p:blipFill>
        <p:spPr bwMode="auto">
          <a:xfrm>
            <a:off x="3405863" y="1492110"/>
            <a:ext cx="5380275" cy="5227347"/>
          </a:xfrm>
          <a:prstGeom prst="rect">
            <a:avLst/>
          </a:prstGeom>
          <a:noFill/>
          <a:ln w="9525">
            <a:noFill/>
            <a:miter lim="800000"/>
            <a:headEnd/>
            <a:tailEnd/>
          </a:ln>
          <a:effectLst/>
        </p:spPr>
      </p:pic>
    </p:spTree>
    <p:extLst>
      <p:ext uri="{BB962C8B-B14F-4D97-AF65-F5344CB8AC3E}">
        <p14:creationId xmlns:p14="http://schemas.microsoft.com/office/powerpoint/2010/main" val="692518430"/>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thought ...</a:t>
            </a:r>
          </a:p>
        </p:txBody>
      </p:sp>
      <p:sp>
        <p:nvSpPr>
          <p:cNvPr id="5" name="Content Placeholder 4"/>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3405863" y="1492110"/>
            <a:ext cx="5380275" cy="5227347"/>
          </a:xfrm>
          <a:prstGeom prst="rect">
            <a:avLst/>
          </a:prstGeom>
          <a:noFill/>
          <a:ln w="9525">
            <a:noFill/>
            <a:miter lim="800000"/>
            <a:headEnd/>
            <a:tailEnd/>
          </a:ln>
          <a:effectLst/>
        </p:spPr>
      </p:pic>
    </p:spTree>
    <p:extLst>
      <p:ext uri="{BB962C8B-B14F-4D97-AF65-F5344CB8AC3E}">
        <p14:creationId xmlns:p14="http://schemas.microsoft.com/office/powerpoint/2010/main" val="1741106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wants YOU </a:t>
            </a:r>
            <a:r>
              <a:rPr lang="en-US" u="sng" dirty="0"/>
              <a:t>to</a:t>
            </a:r>
            <a:r>
              <a:rPr lang="en-US" dirty="0"/>
              <a:t> </a:t>
            </a:r>
            <a:r>
              <a:rPr lang="en-US" u="sng" dirty="0"/>
              <a:t>be</a:t>
            </a:r>
            <a:r>
              <a:rPr lang="en-US" dirty="0"/>
              <a:t> a </a:t>
            </a:r>
            <a:r>
              <a:rPr lang="en-US" u="sng" dirty="0"/>
              <a:t>WINNER</a:t>
            </a:r>
            <a:r>
              <a:rPr lang="en-US" dirty="0"/>
              <a:t>!</a:t>
            </a:r>
          </a:p>
        </p:txBody>
      </p:sp>
      <p:sp>
        <p:nvSpPr>
          <p:cNvPr id="5" name="Content Placeholder 4"/>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3405863" y="1492110"/>
            <a:ext cx="5380275" cy="5227347"/>
          </a:xfrm>
          <a:prstGeom prst="rect">
            <a:avLst/>
          </a:prstGeom>
          <a:noFill/>
          <a:ln w="9525">
            <a:noFill/>
            <a:miter lim="800000"/>
            <a:headEnd/>
            <a:tailEnd/>
          </a:ln>
          <a:effectLst/>
        </p:spPr>
      </p:pic>
    </p:spTree>
    <p:extLst>
      <p:ext uri="{BB962C8B-B14F-4D97-AF65-F5344CB8AC3E}">
        <p14:creationId xmlns:p14="http://schemas.microsoft.com/office/powerpoint/2010/main" val="6043340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8601" r="39892"/>
          <a:stretch/>
        </p:blipFill>
        <p:spPr>
          <a:xfrm>
            <a:off x="5496039" y="-79514"/>
            <a:ext cx="6709214" cy="6937513"/>
          </a:xfrm>
          <a:prstGeom prst="rect">
            <a:avLst/>
          </a:prstGeom>
        </p:spPr>
      </p:pic>
      <p:sp>
        <p:nvSpPr>
          <p:cNvPr id="3" name="Content Placeholder 2"/>
          <p:cNvSpPr>
            <a:spLocks noGrp="1"/>
          </p:cNvSpPr>
          <p:nvPr>
            <p:ph idx="1"/>
          </p:nvPr>
        </p:nvSpPr>
        <p:spPr>
          <a:xfrm>
            <a:off x="323850" y="1371600"/>
            <a:ext cx="8168986" cy="4805363"/>
          </a:xfrm>
        </p:spPr>
        <p:txBody>
          <a:bodyPr/>
          <a:lstStyle/>
          <a:p>
            <a:r>
              <a:rPr lang="en-US" dirty="0"/>
              <a:t> </a:t>
            </a:r>
            <a:r>
              <a:rPr lang="en-US" baseline="30000" dirty="0"/>
              <a:t>20</a:t>
            </a:r>
            <a:r>
              <a:rPr lang="en-US" dirty="0"/>
              <a:t> But </a:t>
            </a:r>
            <a:r>
              <a:rPr lang="en-US" dirty="0">
                <a:solidFill>
                  <a:srgbClr val="FFFF00"/>
                </a:solidFill>
              </a:rPr>
              <a:t>our citizenship is in heaven</a:t>
            </a:r>
            <a:r>
              <a:rPr lang="en-US" dirty="0"/>
              <a:t>. </a:t>
            </a:r>
          </a:p>
        </p:txBody>
      </p:sp>
      <p:sp>
        <p:nvSpPr>
          <p:cNvPr id="2" name="Title 1"/>
          <p:cNvSpPr>
            <a:spLocks noGrp="1"/>
          </p:cNvSpPr>
          <p:nvPr>
            <p:ph type="title"/>
          </p:nvPr>
        </p:nvSpPr>
        <p:spPr/>
        <p:txBody>
          <a:bodyPr/>
          <a:lstStyle/>
          <a:p>
            <a:r>
              <a:rPr lang="en-US" dirty="0"/>
              <a:t>It makes a </a:t>
            </a:r>
            <a:r>
              <a:rPr lang="en-US" u="sng" dirty="0">
                <a:solidFill>
                  <a:srgbClr val="FFFF00"/>
                </a:solidFill>
              </a:rPr>
              <a:t>LASTING</a:t>
            </a:r>
            <a:r>
              <a:rPr lang="en-US" dirty="0"/>
              <a:t> difference</a:t>
            </a:r>
          </a:p>
        </p:txBody>
      </p:sp>
    </p:spTree>
    <p:extLst>
      <p:ext uri="{BB962C8B-B14F-4D97-AF65-F5344CB8AC3E}">
        <p14:creationId xmlns:p14="http://schemas.microsoft.com/office/powerpoint/2010/main" val="2021939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28599" y="228600"/>
            <a:ext cx="5345724" cy="2838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en-US" sz="11500" b="1" dirty="0">
                <a:solidFill>
                  <a:schemeClr val="bg1"/>
                </a:solidFill>
                <a:effectLst>
                  <a:glow rad="127000">
                    <a:schemeClr val="tx1"/>
                  </a:glow>
                </a:effectLst>
                <a:latin typeface="+mn-lt"/>
              </a:rPr>
              <a:t>EASTER!</a:t>
            </a:r>
          </a:p>
          <a:p>
            <a:pPr algn="ctr">
              <a:lnSpc>
                <a:spcPct val="70000"/>
              </a:lnSpc>
            </a:pPr>
            <a:r>
              <a:rPr lang="en-US" sz="6000" b="1" dirty="0">
                <a:solidFill>
                  <a:schemeClr val="bg1"/>
                </a:solidFill>
                <a:effectLst>
                  <a:glow rad="127000">
                    <a:schemeClr val="tx1"/>
                  </a:glow>
                </a:effectLst>
                <a:latin typeface="+mn-lt"/>
              </a:rPr>
              <a:t>What difference does it make?</a:t>
            </a:r>
          </a:p>
        </p:txBody>
      </p:sp>
      <p:sp>
        <p:nvSpPr>
          <p:cNvPr id="2" name="TextBox 1"/>
          <p:cNvSpPr txBox="1"/>
          <p:nvPr/>
        </p:nvSpPr>
        <p:spPr>
          <a:xfrm>
            <a:off x="-175844" y="3692770"/>
            <a:ext cx="6260122" cy="2726900"/>
          </a:xfrm>
          <a:prstGeom prst="rect">
            <a:avLst/>
          </a:prstGeom>
          <a:noFill/>
        </p:spPr>
        <p:txBody>
          <a:bodyPr wrap="square" rtlCol="0">
            <a:spAutoFit/>
          </a:bodyPr>
          <a:lstStyle/>
          <a:p>
            <a:pPr algn="ctr">
              <a:lnSpc>
                <a:spcPct val="80000"/>
              </a:lnSpc>
            </a:pPr>
            <a:r>
              <a:rPr lang="en-US" sz="6600" b="1" dirty="0">
                <a:solidFill>
                  <a:srgbClr val="FFFF00"/>
                </a:solidFill>
                <a:effectLst>
                  <a:glow rad="190500">
                    <a:srgbClr val="C00000"/>
                  </a:glow>
                </a:effectLst>
              </a:rPr>
              <a:t>It makes all the DIIFERENCE in the </a:t>
            </a:r>
            <a:r>
              <a:rPr lang="en-US" sz="8000" b="1" dirty="0">
                <a:solidFill>
                  <a:srgbClr val="FFFF00"/>
                </a:solidFill>
                <a:effectLst>
                  <a:glow rad="190500">
                    <a:srgbClr val="C00000"/>
                  </a:glow>
                </a:effectLst>
              </a:rPr>
              <a:t>WORLD!</a:t>
            </a:r>
          </a:p>
        </p:txBody>
      </p:sp>
    </p:spTree>
    <p:extLst>
      <p:ext uri="{BB962C8B-B14F-4D97-AF65-F5344CB8AC3E}">
        <p14:creationId xmlns:p14="http://schemas.microsoft.com/office/powerpoint/2010/main" val="2611045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8601" r="39892"/>
          <a:stretch/>
        </p:blipFill>
        <p:spPr>
          <a:xfrm>
            <a:off x="5496039" y="-79514"/>
            <a:ext cx="6709214" cy="6937513"/>
          </a:xfrm>
          <a:prstGeom prst="rect">
            <a:avLst/>
          </a:prstGeom>
        </p:spPr>
      </p:pic>
      <p:sp>
        <p:nvSpPr>
          <p:cNvPr id="2" name="Title 1"/>
          <p:cNvSpPr>
            <a:spLocks noGrp="1"/>
          </p:cNvSpPr>
          <p:nvPr>
            <p:ph type="title"/>
          </p:nvPr>
        </p:nvSpPr>
        <p:spPr/>
        <p:txBody>
          <a:bodyPr/>
          <a:lstStyle/>
          <a:p>
            <a:r>
              <a:rPr lang="en-US" dirty="0"/>
              <a:t>It makes a </a:t>
            </a:r>
            <a:r>
              <a:rPr lang="en-US" u="sng" dirty="0">
                <a:solidFill>
                  <a:srgbClr val="FFFF00"/>
                </a:solidFill>
              </a:rPr>
              <a:t>LASTING</a:t>
            </a:r>
            <a:r>
              <a:rPr lang="en-US" dirty="0"/>
              <a:t> difference</a:t>
            </a:r>
          </a:p>
        </p:txBody>
      </p:sp>
      <p:sp>
        <p:nvSpPr>
          <p:cNvPr id="3" name="Content Placeholder 2"/>
          <p:cNvSpPr>
            <a:spLocks noGrp="1"/>
          </p:cNvSpPr>
          <p:nvPr>
            <p:ph idx="1"/>
          </p:nvPr>
        </p:nvSpPr>
        <p:spPr>
          <a:xfrm>
            <a:off x="323850" y="1371600"/>
            <a:ext cx="8168986" cy="4805363"/>
          </a:xfrm>
        </p:spPr>
        <p:txBody>
          <a:bodyPr/>
          <a:lstStyle/>
          <a:p>
            <a:r>
              <a:rPr lang="en-US" dirty="0"/>
              <a:t> </a:t>
            </a:r>
            <a:r>
              <a:rPr lang="en-US" baseline="30000" dirty="0"/>
              <a:t>20</a:t>
            </a:r>
            <a:r>
              <a:rPr lang="en-US" dirty="0"/>
              <a:t> </a:t>
            </a:r>
            <a:r>
              <a:rPr lang="en-US" dirty="0">
                <a:solidFill>
                  <a:srgbClr val="FFFF00"/>
                </a:solidFill>
              </a:rPr>
              <a:t>But our citizenship is in heaven</a:t>
            </a:r>
            <a:r>
              <a:rPr lang="en-US" dirty="0"/>
              <a:t>. And we eagerly await a Savior from there, the Lord Jesus Christ,  </a:t>
            </a:r>
            <a:r>
              <a:rPr lang="en-US" baseline="30000" dirty="0"/>
              <a:t>21</a:t>
            </a:r>
            <a:r>
              <a:rPr lang="en-US" dirty="0"/>
              <a:t> who, by the power that enables him to bring everything under his control, will </a:t>
            </a:r>
            <a:r>
              <a:rPr lang="en-US" dirty="0">
                <a:solidFill>
                  <a:srgbClr val="FFFF00"/>
                </a:solidFill>
                <a:effectLst>
                  <a:glow rad="127000">
                    <a:schemeClr val="tx1"/>
                  </a:glow>
                </a:effectLst>
              </a:rPr>
              <a:t>transform our lowly bodies so that they will be like his glorious body</a:t>
            </a:r>
            <a:r>
              <a:rPr lang="en-US" dirty="0"/>
              <a:t>.</a:t>
            </a:r>
          </a:p>
        </p:txBody>
      </p:sp>
      <p:pic>
        <p:nvPicPr>
          <p:cNvPr id="4" name="Picture 3"/>
          <p:cNvPicPr>
            <a:picLocks noChangeAspect="1"/>
          </p:cNvPicPr>
          <p:nvPr/>
        </p:nvPicPr>
        <p:blipFill>
          <a:blip r:embed="rId4"/>
          <a:stretch>
            <a:fillRect/>
          </a:stretch>
        </p:blipFill>
        <p:spPr>
          <a:xfrm>
            <a:off x="8250993" y="1993991"/>
            <a:ext cx="4830363" cy="5236114"/>
          </a:xfrm>
          <a:prstGeom prst="rect">
            <a:avLst/>
          </a:prstGeom>
        </p:spPr>
      </p:pic>
    </p:spTree>
    <p:extLst>
      <p:ext uri="{BB962C8B-B14F-4D97-AF65-F5344CB8AC3E}">
        <p14:creationId xmlns:p14="http://schemas.microsoft.com/office/powerpoint/2010/main" val="439583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31836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28599" y="228600"/>
            <a:ext cx="5345724" cy="2838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en-US" sz="11500" b="1" dirty="0">
                <a:solidFill>
                  <a:schemeClr val="bg1"/>
                </a:solidFill>
                <a:effectLst>
                  <a:glow rad="127000">
                    <a:schemeClr val="tx1"/>
                  </a:glow>
                </a:effectLst>
                <a:latin typeface="+mn-lt"/>
              </a:rPr>
              <a:t>EASTER!</a:t>
            </a:r>
          </a:p>
          <a:p>
            <a:pPr algn="ctr">
              <a:lnSpc>
                <a:spcPct val="70000"/>
              </a:lnSpc>
            </a:pPr>
            <a:r>
              <a:rPr lang="en-US" sz="6000" b="1" dirty="0">
                <a:solidFill>
                  <a:schemeClr val="bg1"/>
                </a:solidFill>
                <a:effectLst>
                  <a:glow rad="127000">
                    <a:schemeClr val="tx1"/>
                  </a:glow>
                </a:effectLst>
                <a:latin typeface="+mn-lt"/>
              </a:rPr>
              <a:t>What difference does it make?</a:t>
            </a:r>
          </a:p>
        </p:txBody>
      </p:sp>
    </p:spTree>
    <p:extLst>
      <p:ext uri="{BB962C8B-B14F-4D97-AF65-F5344CB8AC3E}">
        <p14:creationId xmlns:p14="http://schemas.microsoft.com/office/powerpoint/2010/main" val="721067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28599" y="228600"/>
            <a:ext cx="5345724" cy="2838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en-US" sz="11500" b="1" dirty="0">
                <a:solidFill>
                  <a:schemeClr val="bg1"/>
                </a:solidFill>
                <a:effectLst>
                  <a:glow rad="127000">
                    <a:schemeClr val="tx1"/>
                  </a:glow>
                </a:effectLst>
                <a:latin typeface="+mn-lt"/>
              </a:rPr>
              <a:t>EASTER!</a:t>
            </a:r>
          </a:p>
          <a:p>
            <a:pPr algn="ctr">
              <a:lnSpc>
                <a:spcPct val="70000"/>
              </a:lnSpc>
            </a:pPr>
            <a:r>
              <a:rPr lang="en-US" sz="6000" b="1" dirty="0">
                <a:solidFill>
                  <a:schemeClr val="bg1"/>
                </a:solidFill>
                <a:effectLst>
                  <a:glow rad="127000">
                    <a:schemeClr val="tx1"/>
                  </a:glow>
                </a:effectLst>
                <a:latin typeface="+mn-lt"/>
              </a:rPr>
              <a:t>What difference does it make?</a:t>
            </a:r>
          </a:p>
        </p:txBody>
      </p:sp>
      <p:sp>
        <p:nvSpPr>
          <p:cNvPr id="2" name="TextBox 1"/>
          <p:cNvSpPr txBox="1"/>
          <p:nvPr/>
        </p:nvSpPr>
        <p:spPr>
          <a:xfrm>
            <a:off x="-140674" y="3323493"/>
            <a:ext cx="5714997" cy="3300904"/>
          </a:xfrm>
          <a:prstGeom prst="rect">
            <a:avLst/>
          </a:prstGeom>
          <a:noFill/>
        </p:spPr>
        <p:txBody>
          <a:bodyPr wrap="square" rtlCol="0">
            <a:spAutoFit/>
          </a:bodyPr>
          <a:lstStyle/>
          <a:p>
            <a:pPr algn="ctr">
              <a:lnSpc>
                <a:spcPct val="75000"/>
              </a:lnSpc>
            </a:pPr>
            <a:r>
              <a:rPr lang="en-US" sz="6600" b="1" dirty="0">
                <a:solidFill>
                  <a:srgbClr val="FFFF00"/>
                </a:solidFill>
                <a:effectLst>
                  <a:glow rad="190500">
                    <a:srgbClr val="C00000"/>
                  </a:glow>
                </a:effectLst>
              </a:rPr>
              <a:t>It makes BELIEVERS</a:t>
            </a:r>
            <a:br>
              <a:rPr lang="en-US" sz="6600" b="1" dirty="0">
                <a:solidFill>
                  <a:srgbClr val="FFFF00"/>
                </a:solidFill>
                <a:effectLst>
                  <a:glow rad="190500">
                    <a:srgbClr val="C00000"/>
                  </a:glow>
                </a:effectLst>
              </a:rPr>
            </a:br>
            <a:r>
              <a:rPr lang="en-US" sz="6600" b="1" dirty="0">
                <a:solidFill>
                  <a:srgbClr val="FFFF00"/>
                </a:solidFill>
                <a:effectLst>
                  <a:glow rad="190500">
                    <a:srgbClr val="C00000"/>
                  </a:glow>
                </a:effectLst>
              </a:rPr>
              <a:t>into</a:t>
            </a:r>
            <a:br>
              <a:rPr lang="en-US" sz="6600" b="1" dirty="0">
                <a:solidFill>
                  <a:srgbClr val="FFFF00"/>
                </a:solidFill>
                <a:effectLst>
                  <a:glow rad="190500">
                    <a:srgbClr val="C00000"/>
                  </a:glow>
                </a:effectLst>
              </a:rPr>
            </a:br>
            <a:r>
              <a:rPr lang="en-US" sz="6600" b="1" dirty="0">
                <a:solidFill>
                  <a:srgbClr val="FFFF00"/>
                </a:solidFill>
                <a:effectLst>
                  <a:glow rad="190500">
                    <a:srgbClr val="C00000"/>
                  </a:glow>
                </a:effectLst>
              </a:rPr>
              <a:t>WINNERS</a:t>
            </a:r>
            <a:r>
              <a:rPr lang="en-US" sz="8000" b="1" dirty="0">
                <a:solidFill>
                  <a:srgbClr val="FFFF00"/>
                </a:solidFill>
                <a:effectLst>
                  <a:glow rad="190500">
                    <a:srgbClr val="C00000"/>
                  </a:glow>
                </a:effectLst>
              </a:rPr>
              <a:t>!</a:t>
            </a:r>
          </a:p>
        </p:txBody>
      </p:sp>
    </p:spTree>
    <p:extLst>
      <p:ext uri="{BB962C8B-B14F-4D97-AF65-F5344CB8AC3E}">
        <p14:creationId xmlns:p14="http://schemas.microsoft.com/office/powerpoint/2010/main" val="3743282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91670" y="221571"/>
            <a:ext cx="5511253" cy="1655762"/>
          </a:xfrm>
        </p:spPr>
        <p:txBody>
          <a:bodyPr/>
          <a:lstStyle/>
          <a:p>
            <a:pPr algn="ctr">
              <a:lnSpc>
                <a:spcPct val="75000"/>
              </a:lnSpc>
            </a:pPr>
            <a:r>
              <a:rPr lang="en-US" sz="7200" dirty="0">
                <a:solidFill>
                  <a:srgbClr val="FFC000"/>
                </a:solidFill>
                <a:effectLst>
                  <a:glow rad="127000">
                    <a:schemeClr val="tx1"/>
                  </a:glow>
                </a:effectLst>
              </a:rPr>
              <a:t>Become a WINNER</a:t>
            </a:r>
          </a:p>
          <a:p>
            <a:pPr algn="ctr">
              <a:lnSpc>
                <a:spcPct val="75000"/>
              </a:lnSpc>
            </a:pPr>
            <a:r>
              <a:rPr lang="en-US" sz="7200" dirty="0">
                <a:solidFill>
                  <a:srgbClr val="FFFF00"/>
                </a:solidFill>
                <a:effectLst>
                  <a:glow rad="127000">
                    <a:schemeClr val="tx1"/>
                  </a:glow>
                </a:effectLst>
              </a:rPr>
              <a:t>Right Now!</a:t>
            </a:r>
          </a:p>
          <a:p>
            <a:pPr algn="ctr"/>
            <a:endParaRPr lang="en-US" dirty="0">
              <a:effectLst>
                <a:glow rad="127000">
                  <a:schemeClr val="tx1"/>
                </a:glow>
              </a:effectLst>
            </a:endParaRPr>
          </a:p>
          <a:p>
            <a:pPr algn="ctr"/>
            <a:endParaRPr lang="en-US" dirty="0">
              <a:effectLst>
                <a:glow rad="127000">
                  <a:schemeClr val="tx1"/>
                </a:glow>
              </a:effectLst>
            </a:endParaRPr>
          </a:p>
          <a:p>
            <a:pPr algn="ctr"/>
            <a:endParaRPr lang="en-US" dirty="0">
              <a:effectLst>
                <a:glow rad="127000">
                  <a:schemeClr val="tx1"/>
                </a:glow>
              </a:effectLst>
            </a:endParaRPr>
          </a:p>
          <a:p>
            <a:pPr algn="ctr"/>
            <a:endParaRPr lang="en-US" dirty="0"/>
          </a:p>
        </p:txBody>
      </p:sp>
    </p:spTree>
    <p:extLst>
      <p:ext uri="{BB962C8B-B14F-4D97-AF65-F5344CB8AC3E}">
        <p14:creationId xmlns:p14="http://schemas.microsoft.com/office/powerpoint/2010/main" val="1577072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91670" y="221571"/>
            <a:ext cx="5511253" cy="1655762"/>
          </a:xfrm>
        </p:spPr>
        <p:txBody>
          <a:bodyPr/>
          <a:lstStyle/>
          <a:p>
            <a:pPr algn="ctr">
              <a:lnSpc>
                <a:spcPct val="75000"/>
              </a:lnSpc>
            </a:pPr>
            <a:r>
              <a:rPr lang="en-US" sz="7200" dirty="0">
                <a:solidFill>
                  <a:srgbClr val="FFC000"/>
                </a:solidFill>
                <a:effectLst>
                  <a:glow rad="127000">
                    <a:schemeClr val="tx1"/>
                  </a:glow>
                </a:effectLst>
              </a:rPr>
              <a:t>Become a WINNER</a:t>
            </a:r>
          </a:p>
          <a:p>
            <a:pPr algn="ctr">
              <a:lnSpc>
                <a:spcPct val="75000"/>
              </a:lnSpc>
            </a:pPr>
            <a:r>
              <a:rPr lang="en-US" sz="7200" dirty="0">
                <a:solidFill>
                  <a:srgbClr val="FFC000"/>
                </a:solidFill>
                <a:effectLst>
                  <a:glow rad="127000">
                    <a:schemeClr val="tx1"/>
                  </a:glow>
                </a:effectLst>
              </a:rPr>
              <a:t>Right Now!</a:t>
            </a:r>
          </a:p>
          <a:p>
            <a:pPr algn="ctr"/>
            <a:br>
              <a:rPr lang="en-US" sz="4800" dirty="0">
                <a:effectLst>
                  <a:glow rad="127000">
                    <a:schemeClr val="tx1"/>
                  </a:glow>
                </a:effectLst>
              </a:rPr>
            </a:br>
            <a:r>
              <a:rPr lang="en-US" sz="9600" dirty="0">
                <a:effectLst>
                  <a:glow rad="127000">
                    <a:srgbClr val="C00000"/>
                  </a:glow>
                </a:effectLst>
              </a:rPr>
              <a:t>BELIEVE TODAY!</a:t>
            </a:r>
          </a:p>
          <a:p>
            <a:pPr algn="ctr"/>
            <a:endParaRPr lang="en-US" dirty="0">
              <a:effectLst>
                <a:glow rad="127000">
                  <a:schemeClr val="tx1"/>
                </a:glow>
              </a:effectLst>
            </a:endParaRPr>
          </a:p>
          <a:p>
            <a:pPr algn="ctr"/>
            <a:endParaRPr lang="en-US" dirty="0">
              <a:effectLst>
                <a:glow rad="127000">
                  <a:schemeClr val="tx1"/>
                </a:glow>
              </a:effectLst>
            </a:endParaRPr>
          </a:p>
          <a:p>
            <a:pPr algn="ctr"/>
            <a:endParaRPr lang="en-US" dirty="0">
              <a:effectLst>
                <a:glow rad="127000">
                  <a:schemeClr val="tx1"/>
                </a:glow>
              </a:effectLst>
            </a:endParaRPr>
          </a:p>
          <a:p>
            <a:pPr algn="ctr"/>
            <a:endParaRPr lang="en-US" dirty="0">
              <a:effectLst>
                <a:glow rad="127000">
                  <a:schemeClr val="tx1"/>
                </a:glow>
              </a:effectLst>
            </a:endParaRPr>
          </a:p>
          <a:p>
            <a:pPr algn="ctr"/>
            <a:endParaRPr lang="en-US" dirty="0"/>
          </a:p>
        </p:txBody>
      </p:sp>
    </p:spTree>
    <p:extLst>
      <p:ext uri="{BB962C8B-B14F-4D97-AF65-F5344CB8AC3E}">
        <p14:creationId xmlns:p14="http://schemas.microsoft.com/office/powerpoint/2010/main" val="74473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97178" y="1223894"/>
            <a:ext cx="5511253" cy="1655762"/>
          </a:xfrm>
        </p:spPr>
        <p:txBody>
          <a:bodyPr/>
          <a:lstStyle/>
          <a:p>
            <a:pPr algn="ctr">
              <a:lnSpc>
                <a:spcPct val="75000"/>
              </a:lnSpc>
            </a:pPr>
            <a:r>
              <a:rPr lang="en-US" sz="9600" dirty="0">
                <a:effectLst>
                  <a:glow rad="127000">
                    <a:schemeClr val="tx1"/>
                  </a:glow>
                </a:effectLst>
              </a:rPr>
              <a:t>Let’s Pray!</a:t>
            </a:r>
          </a:p>
          <a:p>
            <a:pPr algn="ctr"/>
            <a:endParaRPr lang="en-US" dirty="0">
              <a:effectLst>
                <a:glow rad="127000">
                  <a:schemeClr val="tx1"/>
                </a:glow>
              </a:effectLst>
            </a:endParaRPr>
          </a:p>
          <a:p>
            <a:pPr algn="ctr"/>
            <a:endParaRPr lang="en-US" dirty="0">
              <a:effectLst>
                <a:glow rad="127000">
                  <a:schemeClr val="tx1"/>
                </a:glow>
              </a:effectLst>
            </a:endParaRPr>
          </a:p>
          <a:p>
            <a:pPr algn="ctr"/>
            <a:endParaRPr lang="en-US" dirty="0">
              <a:effectLst>
                <a:glow rad="127000">
                  <a:schemeClr val="tx1"/>
                </a:glow>
              </a:effectLst>
            </a:endParaRPr>
          </a:p>
          <a:p>
            <a:pPr algn="ctr"/>
            <a:endParaRPr lang="en-US" dirty="0">
              <a:effectLst>
                <a:glow rad="127000">
                  <a:schemeClr val="tx1"/>
                </a:glow>
              </a:effectLst>
            </a:endParaRPr>
          </a:p>
          <a:p>
            <a:pPr algn="ctr"/>
            <a:endParaRPr lang="en-US" dirty="0"/>
          </a:p>
        </p:txBody>
      </p:sp>
    </p:spTree>
    <p:extLst>
      <p:ext uri="{BB962C8B-B14F-4D97-AF65-F5344CB8AC3E}">
        <p14:creationId xmlns:p14="http://schemas.microsoft.com/office/powerpoint/2010/main" val="962266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he case for Chr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333" y="766916"/>
            <a:ext cx="8766494" cy="5483379"/>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387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Race is a Team Effort ...</a:t>
            </a:r>
          </a:p>
        </p:txBody>
      </p:sp>
      <p:pic>
        <p:nvPicPr>
          <p:cNvPr id="5" name="Picture 2"/>
          <p:cNvPicPr>
            <a:picLocks noChangeAspect="1" noChangeArrowheads="1"/>
          </p:cNvPicPr>
          <p:nvPr/>
        </p:nvPicPr>
        <p:blipFill>
          <a:blip r:embed="rId2" cstate="print"/>
          <a:srcRect/>
          <a:stretch>
            <a:fillRect/>
          </a:stretch>
        </p:blipFill>
        <p:spPr bwMode="auto">
          <a:xfrm>
            <a:off x="4703721" y="1256136"/>
            <a:ext cx="5380275" cy="5227347"/>
          </a:xfrm>
          <a:prstGeom prst="rect">
            <a:avLst/>
          </a:prstGeom>
          <a:noFill/>
          <a:ln w="9525">
            <a:noFill/>
            <a:miter lim="800000"/>
            <a:headEnd/>
            <a:tailEnd/>
          </a:ln>
          <a:effectLst/>
        </p:spPr>
      </p:pic>
      <p:pic>
        <p:nvPicPr>
          <p:cNvPr id="6" name="Picture 5"/>
          <p:cNvPicPr>
            <a:picLocks noChangeAspect="1"/>
          </p:cNvPicPr>
          <p:nvPr/>
        </p:nvPicPr>
        <p:blipFill rotWithShape="1">
          <a:blip r:embed="rId3"/>
          <a:srcRect l="6954" t="6397" r="5881" b="5943"/>
          <a:stretch/>
        </p:blipFill>
        <p:spPr>
          <a:xfrm>
            <a:off x="4851549" y="1385008"/>
            <a:ext cx="5049981" cy="4904509"/>
          </a:xfrm>
          <a:prstGeom prst="rect">
            <a:avLst/>
          </a:prstGeom>
        </p:spPr>
      </p:pic>
      <p:sp>
        <p:nvSpPr>
          <p:cNvPr id="7" name="Content Placeholder 6"/>
          <p:cNvSpPr>
            <a:spLocks noGrp="1"/>
          </p:cNvSpPr>
          <p:nvPr>
            <p:ph idx="1"/>
          </p:nvPr>
        </p:nvSpPr>
        <p:spPr>
          <a:xfrm>
            <a:off x="884288" y="1740310"/>
            <a:ext cx="3304253" cy="4584137"/>
          </a:xfrm>
        </p:spPr>
        <p:txBody>
          <a:bodyPr/>
          <a:lstStyle/>
          <a:p>
            <a:r>
              <a:rPr lang="en-US" dirty="0"/>
              <a:t>Join with others in following my example (Phi 3:17)</a:t>
            </a:r>
          </a:p>
        </p:txBody>
      </p:sp>
    </p:spTree>
    <p:extLst>
      <p:ext uri="{BB962C8B-B14F-4D97-AF65-F5344CB8AC3E}">
        <p14:creationId xmlns:p14="http://schemas.microsoft.com/office/powerpoint/2010/main" val="48965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makes a </a:t>
            </a:r>
            <a:r>
              <a:rPr lang="en-US" u="sng" dirty="0">
                <a:solidFill>
                  <a:srgbClr val="FFFF00"/>
                </a:solidFill>
              </a:rPr>
              <a:t>POWERFUL</a:t>
            </a:r>
            <a:r>
              <a:rPr lang="en-US" dirty="0"/>
              <a:t> difference!</a:t>
            </a:r>
          </a:p>
        </p:txBody>
      </p:sp>
      <p:sp>
        <p:nvSpPr>
          <p:cNvPr id="3" name="Content Placeholder 2"/>
          <p:cNvSpPr>
            <a:spLocks noGrp="1"/>
          </p:cNvSpPr>
          <p:nvPr>
            <p:ph idx="1"/>
          </p:nvPr>
        </p:nvSpPr>
        <p:spPr>
          <a:xfrm>
            <a:off x="323850" y="1371600"/>
            <a:ext cx="6921012" cy="4805363"/>
          </a:xfrm>
        </p:spPr>
        <p:txBody>
          <a:bodyPr/>
          <a:lstStyle/>
          <a:p>
            <a:r>
              <a:rPr lang="en-US" b="0" baseline="30000" dirty="0"/>
              <a:t> Phil 3:</a:t>
            </a:r>
            <a:r>
              <a:rPr lang="en-US" baseline="30000" dirty="0"/>
              <a:t>10</a:t>
            </a:r>
            <a:r>
              <a:rPr lang="en-US" dirty="0"/>
              <a:t> I want to </a:t>
            </a:r>
            <a:r>
              <a:rPr lang="en-US" dirty="0">
                <a:solidFill>
                  <a:srgbClr val="FFFF00"/>
                </a:solidFill>
              </a:rPr>
              <a:t>know Christ </a:t>
            </a:r>
            <a:r>
              <a:rPr lang="en-US" dirty="0">
                <a:effectLst>
                  <a:glow rad="127000">
                    <a:srgbClr val="C00000"/>
                  </a:glow>
                </a:effectLst>
              </a:rPr>
              <a:t>and</a:t>
            </a:r>
            <a:r>
              <a:rPr lang="en-US" dirty="0"/>
              <a:t> </a:t>
            </a:r>
            <a:r>
              <a:rPr lang="en-US" dirty="0">
                <a:solidFill>
                  <a:srgbClr val="FFFF00"/>
                </a:solidFill>
              </a:rPr>
              <a:t>the p</a:t>
            </a:r>
            <a:r>
              <a:rPr lang="en-US" u="sng" dirty="0">
                <a:solidFill>
                  <a:srgbClr val="FFFF00"/>
                </a:solidFill>
              </a:rPr>
              <a:t>ower</a:t>
            </a:r>
            <a:r>
              <a:rPr lang="en-US" dirty="0">
                <a:solidFill>
                  <a:srgbClr val="FFFF00"/>
                </a:solidFill>
              </a:rPr>
              <a:t> of his </a:t>
            </a:r>
            <a:r>
              <a:rPr lang="en-US" dirty="0">
                <a:solidFill>
                  <a:srgbClr val="FFFF00"/>
                </a:solidFill>
                <a:effectLst>
                  <a:glow rad="63500">
                    <a:schemeClr val="tx1"/>
                  </a:glow>
                </a:effectLst>
              </a:rPr>
              <a:t>resurrection </a:t>
            </a:r>
            <a:r>
              <a:rPr lang="en-US" dirty="0">
                <a:effectLst>
                  <a:glow rad="63500">
                    <a:schemeClr val="tx1"/>
                  </a:glow>
                </a:effectLst>
              </a:rPr>
              <a:t>and the fellowship of sharing in his sufferings, becoming like him in his death,  </a:t>
            </a:r>
            <a:r>
              <a:rPr lang="en-US" baseline="30000" dirty="0">
                <a:effectLst>
                  <a:glow rad="63500">
                    <a:schemeClr val="tx1"/>
                  </a:glow>
                </a:effectLst>
              </a:rPr>
              <a:t>11</a:t>
            </a:r>
            <a:r>
              <a:rPr lang="en-US" dirty="0">
                <a:effectLst>
                  <a:glow rad="63500">
                    <a:schemeClr val="tx1"/>
                  </a:glow>
                </a:effectLst>
              </a:rPr>
              <a:t> and so, somehow, </a:t>
            </a:r>
            <a:r>
              <a:rPr lang="en-US" dirty="0">
                <a:solidFill>
                  <a:srgbClr val="FFFF00"/>
                </a:solidFill>
                <a:effectLst>
                  <a:glow rad="63500">
                    <a:schemeClr val="tx1"/>
                  </a:glow>
                </a:effectLst>
              </a:rPr>
              <a:t>to attain to the resurrection from the dead. </a:t>
            </a:r>
            <a:endParaRPr lang="en-US" dirty="0">
              <a:effectLst>
                <a:glow rad="63500">
                  <a:schemeClr val="tx1"/>
                </a:glow>
              </a:effectLst>
            </a:endParaRPr>
          </a:p>
        </p:txBody>
      </p:sp>
      <p:pic>
        <p:nvPicPr>
          <p:cNvPr id="4" name="Picture 3"/>
          <p:cNvPicPr>
            <a:picLocks noChangeAspect="1"/>
          </p:cNvPicPr>
          <p:nvPr/>
        </p:nvPicPr>
        <p:blipFill>
          <a:blip r:embed="rId3"/>
          <a:stretch>
            <a:fillRect/>
          </a:stretch>
        </p:blipFill>
        <p:spPr>
          <a:xfrm>
            <a:off x="6851683" y="1758463"/>
            <a:ext cx="4830363" cy="5236114"/>
          </a:xfrm>
          <a:prstGeom prst="rect">
            <a:avLst/>
          </a:prstGeom>
        </p:spPr>
      </p:pic>
    </p:spTree>
    <p:extLst>
      <p:ext uri="{BB962C8B-B14F-4D97-AF65-F5344CB8AC3E}">
        <p14:creationId xmlns:p14="http://schemas.microsoft.com/office/powerpoint/2010/main" val="2784785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713477" y="-706582"/>
            <a:ext cx="3779831" cy="8975851"/>
          </a:xfrm>
          <a:prstGeom prst="rect">
            <a:avLst/>
          </a:prstGeom>
          <a:effectLst>
            <a:outerShdw blurRad="215900" dist="190500" dir="2700000" algn="ctr" rotWithShape="0">
              <a:schemeClr val="tx1">
                <a:alpha val="48000"/>
              </a:schemeClr>
            </a:outerShdw>
          </a:effectLst>
        </p:spPr>
      </p:pic>
      <p:sp>
        <p:nvSpPr>
          <p:cNvPr id="2" name="Title 1"/>
          <p:cNvSpPr>
            <a:spLocks noGrp="1"/>
          </p:cNvSpPr>
          <p:nvPr>
            <p:ph type="title"/>
          </p:nvPr>
        </p:nvSpPr>
        <p:spPr/>
        <p:txBody>
          <a:bodyPr/>
          <a:lstStyle/>
          <a:p>
            <a:r>
              <a:rPr lang="en-US" dirty="0"/>
              <a:t>It makes a </a:t>
            </a:r>
            <a:r>
              <a:rPr lang="en-US" u="sng" dirty="0">
                <a:solidFill>
                  <a:srgbClr val="FFFF00"/>
                </a:solidFill>
              </a:rPr>
              <a:t>PURPOSEFUL</a:t>
            </a:r>
            <a:r>
              <a:rPr lang="en-US" dirty="0"/>
              <a:t> difference</a:t>
            </a:r>
          </a:p>
        </p:txBody>
      </p:sp>
      <p:sp>
        <p:nvSpPr>
          <p:cNvPr id="3" name="Content Placeholder 2"/>
          <p:cNvSpPr>
            <a:spLocks noGrp="1"/>
          </p:cNvSpPr>
          <p:nvPr>
            <p:ph idx="1"/>
          </p:nvPr>
        </p:nvSpPr>
        <p:spPr>
          <a:xfrm>
            <a:off x="323850" y="1371600"/>
            <a:ext cx="7413381" cy="4805363"/>
          </a:xfrm>
        </p:spPr>
        <p:txBody>
          <a:bodyPr/>
          <a:lstStyle/>
          <a:p>
            <a:r>
              <a:rPr lang="en-US" baseline="30000" dirty="0"/>
              <a:t>12</a:t>
            </a:r>
            <a:r>
              <a:rPr lang="en-US" dirty="0"/>
              <a:t> Not that I have already obtained all this, or have already been made perfect, but I press on to take hold of that for which Christ </a:t>
            </a:r>
            <a:r>
              <a:rPr lang="en-US" dirty="0">
                <a:solidFill>
                  <a:srgbClr val="FFFF00"/>
                </a:solidFill>
                <a:effectLst>
                  <a:glow rad="127000">
                    <a:schemeClr val="tx1"/>
                  </a:glow>
                </a:effectLst>
              </a:rPr>
              <a:t>Jesus took hold of me</a:t>
            </a:r>
            <a:r>
              <a:rPr lang="en-US" dirty="0"/>
              <a:t>. </a:t>
            </a:r>
          </a:p>
        </p:txBody>
      </p:sp>
    </p:spTree>
    <p:extLst>
      <p:ext uri="{BB962C8B-B14F-4D97-AF65-F5344CB8AC3E}">
        <p14:creationId xmlns:p14="http://schemas.microsoft.com/office/powerpoint/2010/main" val="2747485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makes a </a:t>
            </a:r>
            <a:r>
              <a:rPr lang="en-US" u="sng" dirty="0">
                <a:solidFill>
                  <a:srgbClr val="FFFF00"/>
                </a:solidFill>
              </a:rPr>
              <a:t>PERSPECTIVE</a:t>
            </a:r>
            <a:r>
              <a:rPr lang="en-US" dirty="0"/>
              <a:t> difference</a:t>
            </a:r>
          </a:p>
        </p:txBody>
      </p:sp>
      <p:sp>
        <p:nvSpPr>
          <p:cNvPr id="3" name="Content Placeholder 2"/>
          <p:cNvSpPr>
            <a:spLocks noGrp="1"/>
          </p:cNvSpPr>
          <p:nvPr>
            <p:ph idx="1"/>
          </p:nvPr>
        </p:nvSpPr>
        <p:spPr>
          <a:xfrm>
            <a:off x="323850" y="1371600"/>
            <a:ext cx="7589227" cy="4805363"/>
          </a:xfrm>
        </p:spPr>
        <p:txBody>
          <a:bodyPr/>
          <a:lstStyle/>
          <a:p>
            <a:r>
              <a:rPr lang="en-US" baseline="30000" dirty="0"/>
              <a:t>13</a:t>
            </a:r>
            <a:r>
              <a:rPr lang="en-US" dirty="0"/>
              <a:t> Brothers, I do not consider myself yet to have taken hold of it. But one thing I do: </a:t>
            </a:r>
            <a:r>
              <a:rPr lang="en-US" dirty="0">
                <a:solidFill>
                  <a:srgbClr val="FFFF00"/>
                </a:solidFill>
                <a:effectLst>
                  <a:glow rad="127000">
                    <a:schemeClr val="tx1"/>
                  </a:glow>
                </a:effectLst>
              </a:rPr>
              <a:t>Forgetting what is behind </a:t>
            </a:r>
            <a:r>
              <a:rPr lang="en-US" dirty="0"/>
              <a:t>... </a:t>
            </a:r>
          </a:p>
        </p:txBody>
      </p:sp>
      <p:pic>
        <p:nvPicPr>
          <p:cNvPr id="5" name="Picture 4"/>
          <p:cNvPicPr>
            <a:picLocks noChangeAspect="1"/>
          </p:cNvPicPr>
          <p:nvPr/>
        </p:nvPicPr>
        <p:blipFill>
          <a:blip r:embed="rId3"/>
          <a:stretch>
            <a:fillRect/>
          </a:stretch>
        </p:blipFill>
        <p:spPr>
          <a:xfrm>
            <a:off x="7024255" y="2555191"/>
            <a:ext cx="4174502" cy="5312225"/>
          </a:xfrm>
          <a:prstGeom prst="rect">
            <a:avLst/>
          </a:prstGeom>
          <a:effectLst>
            <a:outerShdw blurRad="50800" dist="101600" dir="2700000" algn="ctr" rotWithShape="0">
              <a:schemeClr val="tx1"/>
            </a:outerShdw>
          </a:effectLst>
        </p:spPr>
      </p:pic>
      <p:sp>
        <p:nvSpPr>
          <p:cNvPr id="6" name="TextBox 5"/>
          <p:cNvSpPr txBox="1"/>
          <p:nvPr/>
        </p:nvSpPr>
        <p:spPr>
          <a:xfrm rot="21422929">
            <a:off x="8343900" y="2980571"/>
            <a:ext cx="3241964" cy="1107996"/>
          </a:xfrm>
          <a:prstGeom prst="rect">
            <a:avLst/>
          </a:prstGeom>
          <a:noFill/>
        </p:spPr>
        <p:txBody>
          <a:bodyPr wrap="square" rtlCol="0">
            <a:spAutoFit/>
          </a:bodyPr>
          <a:lstStyle/>
          <a:p>
            <a:r>
              <a:rPr lang="en-US" sz="6600" b="1" dirty="0">
                <a:solidFill>
                  <a:schemeClr val="bg1"/>
                </a:solidFill>
              </a:rPr>
              <a:t>PAST</a:t>
            </a:r>
          </a:p>
        </p:txBody>
      </p:sp>
    </p:spTree>
    <p:extLst>
      <p:ext uri="{BB962C8B-B14F-4D97-AF65-F5344CB8AC3E}">
        <p14:creationId xmlns:p14="http://schemas.microsoft.com/office/powerpoint/2010/main" val="3023457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makes a </a:t>
            </a:r>
            <a:r>
              <a:rPr lang="en-US" u="sng" dirty="0">
                <a:solidFill>
                  <a:srgbClr val="FFFF00"/>
                </a:solidFill>
              </a:rPr>
              <a:t>PRESENT</a:t>
            </a:r>
            <a:r>
              <a:rPr lang="en-US" dirty="0"/>
              <a:t> difference</a:t>
            </a:r>
          </a:p>
        </p:txBody>
      </p:sp>
      <p:sp>
        <p:nvSpPr>
          <p:cNvPr id="3" name="Content Placeholder 2"/>
          <p:cNvSpPr>
            <a:spLocks noGrp="1"/>
          </p:cNvSpPr>
          <p:nvPr>
            <p:ph idx="1"/>
          </p:nvPr>
        </p:nvSpPr>
        <p:spPr>
          <a:xfrm>
            <a:off x="323850" y="1371600"/>
            <a:ext cx="7589227" cy="4805363"/>
          </a:xfrm>
        </p:spPr>
        <p:txBody>
          <a:bodyPr/>
          <a:lstStyle/>
          <a:p>
            <a:r>
              <a:rPr lang="en-US" baseline="30000" dirty="0"/>
              <a:t>13 </a:t>
            </a:r>
            <a:r>
              <a:rPr lang="en-US" dirty="0"/>
              <a:t>... and </a:t>
            </a:r>
            <a:r>
              <a:rPr lang="en-US" dirty="0">
                <a:solidFill>
                  <a:srgbClr val="FFFF00"/>
                </a:solidFill>
              </a:rPr>
              <a:t>straining</a:t>
            </a:r>
            <a:r>
              <a:rPr lang="en-US" dirty="0"/>
              <a:t> toward what is ahead, ...</a:t>
            </a:r>
          </a:p>
        </p:txBody>
      </p:sp>
      <p:pic>
        <p:nvPicPr>
          <p:cNvPr id="4" name="Picture 3"/>
          <p:cNvPicPr>
            <a:picLocks noChangeAspect="1"/>
          </p:cNvPicPr>
          <p:nvPr/>
        </p:nvPicPr>
        <p:blipFill>
          <a:blip r:embed="rId3"/>
          <a:stretch>
            <a:fillRect/>
          </a:stretch>
        </p:blipFill>
        <p:spPr>
          <a:xfrm>
            <a:off x="7024255" y="2555191"/>
            <a:ext cx="4174502" cy="5312225"/>
          </a:xfrm>
          <a:prstGeom prst="rect">
            <a:avLst/>
          </a:prstGeom>
          <a:effectLst>
            <a:outerShdw blurRad="50800" dist="101600" dir="2700000" algn="ctr" rotWithShape="0">
              <a:schemeClr val="tx1"/>
            </a:outerShdw>
          </a:effectLst>
        </p:spPr>
      </p:pic>
      <p:sp>
        <p:nvSpPr>
          <p:cNvPr id="5" name="TextBox 4"/>
          <p:cNvSpPr txBox="1"/>
          <p:nvPr/>
        </p:nvSpPr>
        <p:spPr>
          <a:xfrm rot="21422929">
            <a:off x="8343900" y="2980571"/>
            <a:ext cx="3241964" cy="1107996"/>
          </a:xfrm>
          <a:prstGeom prst="rect">
            <a:avLst/>
          </a:prstGeom>
          <a:noFill/>
        </p:spPr>
        <p:txBody>
          <a:bodyPr wrap="square" rtlCol="0">
            <a:spAutoFit/>
          </a:bodyPr>
          <a:lstStyle/>
          <a:p>
            <a:r>
              <a:rPr lang="en-US" sz="6600" b="1" dirty="0">
                <a:solidFill>
                  <a:schemeClr val="bg1"/>
                </a:solidFill>
              </a:rPr>
              <a:t>PAST</a:t>
            </a:r>
          </a:p>
        </p:txBody>
      </p:sp>
      <p:pic>
        <p:nvPicPr>
          <p:cNvPr id="6" name="Picture 5"/>
          <p:cNvPicPr>
            <a:picLocks noChangeAspect="1"/>
          </p:cNvPicPr>
          <p:nvPr/>
        </p:nvPicPr>
        <p:blipFill>
          <a:blip r:embed="rId4"/>
          <a:stretch>
            <a:fillRect/>
          </a:stretch>
        </p:blipFill>
        <p:spPr>
          <a:xfrm>
            <a:off x="7750629" y="4467796"/>
            <a:ext cx="3723490" cy="1097067"/>
          </a:xfrm>
          <a:prstGeom prst="rect">
            <a:avLst/>
          </a:prstGeom>
          <a:effectLst>
            <a:outerShdw blurRad="50800" dist="101600" dir="2700000" algn="ctr" rotWithShape="0">
              <a:schemeClr val="tx1"/>
            </a:outerShdw>
          </a:effectLst>
        </p:spPr>
      </p:pic>
      <p:sp>
        <p:nvSpPr>
          <p:cNvPr id="7" name="TextBox 6"/>
          <p:cNvSpPr txBox="1"/>
          <p:nvPr/>
        </p:nvSpPr>
        <p:spPr>
          <a:xfrm>
            <a:off x="8060871" y="4482799"/>
            <a:ext cx="3241964" cy="1107996"/>
          </a:xfrm>
          <a:prstGeom prst="rect">
            <a:avLst/>
          </a:prstGeom>
          <a:noFill/>
        </p:spPr>
        <p:txBody>
          <a:bodyPr wrap="square" rtlCol="0">
            <a:spAutoFit/>
          </a:bodyPr>
          <a:lstStyle/>
          <a:p>
            <a:r>
              <a:rPr lang="en-US" sz="6600" b="1" dirty="0">
                <a:solidFill>
                  <a:schemeClr val="bg1"/>
                </a:solidFill>
              </a:rPr>
              <a:t>AHEAD</a:t>
            </a:r>
          </a:p>
        </p:txBody>
      </p:sp>
    </p:spTree>
    <p:extLst>
      <p:ext uri="{BB962C8B-B14F-4D97-AF65-F5344CB8AC3E}">
        <p14:creationId xmlns:p14="http://schemas.microsoft.com/office/powerpoint/2010/main" val="1650127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makes a </a:t>
            </a:r>
            <a:r>
              <a:rPr lang="en-US" u="sng" dirty="0">
                <a:solidFill>
                  <a:srgbClr val="FFFF00"/>
                </a:solidFill>
              </a:rPr>
              <a:t>PRESSING</a:t>
            </a:r>
            <a:r>
              <a:rPr lang="en-US" dirty="0"/>
              <a:t> difference</a:t>
            </a:r>
          </a:p>
        </p:txBody>
      </p:sp>
      <p:sp>
        <p:nvSpPr>
          <p:cNvPr id="3" name="Content Placeholder 2"/>
          <p:cNvSpPr>
            <a:spLocks noGrp="1"/>
          </p:cNvSpPr>
          <p:nvPr>
            <p:ph idx="1"/>
          </p:nvPr>
        </p:nvSpPr>
        <p:spPr>
          <a:xfrm>
            <a:off x="323850" y="1371600"/>
            <a:ext cx="8450873" cy="4805363"/>
          </a:xfrm>
        </p:spPr>
        <p:txBody>
          <a:bodyPr/>
          <a:lstStyle/>
          <a:p>
            <a:r>
              <a:rPr lang="en-US" baseline="30000" dirty="0"/>
              <a:t>14</a:t>
            </a:r>
            <a:r>
              <a:rPr lang="en-US" dirty="0"/>
              <a:t> </a:t>
            </a:r>
            <a:r>
              <a:rPr lang="en-US" dirty="0">
                <a:solidFill>
                  <a:srgbClr val="FFFF00"/>
                </a:solidFill>
              </a:rPr>
              <a:t>I press on </a:t>
            </a:r>
            <a:r>
              <a:rPr lang="en-US" dirty="0"/>
              <a:t>toward the goal  ... </a:t>
            </a:r>
          </a:p>
        </p:txBody>
      </p:sp>
      <p:pic>
        <p:nvPicPr>
          <p:cNvPr id="4" name="Picture 3"/>
          <p:cNvPicPr>
            <a:picLocks noChangeAspect="1"/>
          </p:cNvPicPr>
          <p:nvPr/>
        </p:nvPicPr>
        <p:blipFill>
          <a:blip r:embed="rId3"/>
          <a:stretch>
            <a:fillRect/>
          </a:stretch>
        </p:blipFill>
        <p:spPr>
          <a:xfrm rot="470549">
            <a:off x="7370847" y="1203767"/>
            <a:ext cx="5491571" cy="6854294"/>
          </a:xfrm>
          <a:prstGeom prst="rect">
            <a:avLst/>
          </a:prstGeom>
        </p:spPr>
      </p:pic>
    </p:spTree>
    <p:extLst>
      <p:ext uri="{BB962C8B-B14F-4D97-AF65-F5344CB8AC3E}">
        <p14:creationId xmlns:p14="http://schemas.microsoft.com/office/powerpoint/2010/main" val="1894807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makes a </a:t>
            </a:r>
            <a:r>
              <a:rPr lang="en-US" u="sng" dirty="0">
                <a:solidFill>
                  <a:srgbClr val="FFFF00"/>
                </a:solidFill>
              </a:rPr>
              <a:t>WINNING</a:t>
            </a:r>
            <a:r>
              <a:rPr lang="en-US" dirty="0"/>
              <a:t> difference</a:t>
            </a:r>
          </a:p>
        </p:txBody>
      </p:sp>
      <p:sp>
        <p:nvSpPr>
          <p:cNvPr id="3" name="Content Placeholder 2"/>
          <p:cNvSpPr>
            <a:spLocks noGrp="1"/>
          </p:cNvSpPr>
          <p:nvPr>
            <p:ph idx="1"/>
          </p:nvPr>
        </p:nvSpPr>
        <p:spPr>
          <a:xfrm>
            <a:off x="323850" y="1371600"/>
            <a:ext cx="7589227" cy="4805363"/>
          </a:xfrm>
        </p:spPr>
        <p:txBody>
          <a:bodyPr/>
          <a:lstStyle/>
          <a:p>
            <a:r>
              <a:rPr lang="en-US" baseline="30000" dirty="0"/>
              <a:t>14 </a:t>
            </a:r>
            <a:r>
              <a:rPr lang="en-US" dirty="0"/>
              <a:t>... </a:t>
            </a:r>
            <a:r>
              <a:rPr lang="en-US" dirty="0">
                <a:solidFill>
                  <a:srgbClr val="FFFF00"/>
                </a:solidFill>
              </a:rPr>
              <a:t>to win </a:t>
            </a:r>
            <a:r>
              <a:rPr lang="en-US" dirty="0"/>
              <a:t>the prize for which God has called me heavenward in Christ Jesus.</a:t>
            </a:r>
          </a:p>
        </p:txBody>
      </p:sp>
      <p:pic>
        <p:nvPicPr>
          <p:cNvPr id="6" name="Picture 5"/>
          <p:cNvPicPr>
            <a:picLocks noChangeAspect="1"/>
          </p:cNvPicPr>
          <p:nvPr/>
        </p:nvPicPr>
        <p:blipFill rotWithShape="1">
          <a:blip r:embed="rId3"/>
          <a:srcRect b="4687"/>
          <a:stretch/>
        </p:blipFill>
        <p:spPr>
          <a:xfrm flipH="1">
            <a:off x="7114022" y="1146471"/>
            <a:ext cx="5077978" cy="5755072"/>
          </a:xfrm>
          <a:prstGeom prst="rect">
            <a:avLst/>
          </a:prstGeom>
          <a:effectLst>
            <a:outerShdw blurRad="190500" dist="190500" dir="2400000" algn="ctr" rotWithShape="0">
              <a:schemeClr val="tx1">
                <a:alpha val="64000"/>
              </a:schemeClr>
            </a:outerShdw>
          </a:effectLst>
        </p:spPr>
      </p:pic>
    </p:spTree>
    <p:extLst>
      <p:ext uri="{BB962C8B-B14F-4D97-AF65-F5344CB8AC3E}">
        <p14:creationId xmlns:p14="http://schemas.microsoft.com/office/powerpoint/2010/main" val="2990140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2056</TotalTime>
  <Words>2352</Words>
  <Application>Microsoft Office PowerPoint</Application>
  <PresentationFormat>Widescreen</PresentationFormat>
  <Paragraphs>168</Paragraphs>
  <Slides>38</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Symbol</vt:lpstr>
      <vt:lpstr>Office Theme</vt:lpstr>
      <vt:lpstr>PowerPoint Presentation</vt:lpstr>
      <vt:lpstr>PowerPoint Presentation</vt:lpstr>
      <vt:lpstr>PowerPoint Presentation</vt:lpstr>
      <vt:lpstr>It makes a POWERFUL difference!</vt:lpstr>
      <vt:lpstr>It makes a PURPOSEFUL difference</vt:lpstr>
      <vt:lpstr>It makes a PERSPECTIVE difference</vt:lpstr>
      <vt:lpstr>It makes a PRESENT difference</vt:lpstr>
      <vt:lpstr>It makes a PRESSING difference</vt:lpstr>
      <vt:lpstr>It makes a WINNING difference</vt:lpstr>
      <vt:lpstr>Two thoughts on WINNING:</vt:lpstr>
      <vt:lpstr>FIRST Thought on WINNING</vt:lpstr>
      <vt:lpstr>FIRST Thought on WINNING</vt:lpstr>
      <vt:lpstr>FIRST Thought on WINNING</vt:lpstr>
      <vt:lpstr>FIRST Thought on WINNING</vt:lpstr>
      <vt:lpstr>SECOND thought on WINNING!</vt:lpstr>
      <vt:lpstr>1932 Willys Overland</vt:lpstr>
      <vt:lpstr>The Race …</vt:lpstr>
      <vt:lpstr>The Race …</vt:lpstr>
      <vt:lpstr>The Race …</vt:lpstr>
      <vt:lpstr>The Race …</vt:lpstr>
      <vt:lpstr>The Race …</vt:lpstr>
      <vt:lpstr>There off …</vt:lpstr>
      <vt:lpstr>AMX less than 10 second</vt:lpstr>
      <vt:lpstr>AMX less than 10 second</vt:lpstr>
      <vt:lpstr>AMX less than 10 second</vt:lpstr>
      <vt:lpstr>I WON!</vt:lpstr>
      <vt:lpstr>SECOND thought ...</vt:lpstr>
      <vt:lpstr>God wants YOU to be a WINNER!</vt:lpstr>
      <vt:lpstr>It makes a LASTING difference</vt:lpstr>
      <vt:lpstr>It makes a LASTING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Race is a Team Effort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64</cp:revision>
  <dcterms:created xsi:type="dcterms:W3CDTF">2017-01-28T22:00:55Z</dcterms:created>
  <dcterms:modified xsi:type="dcterms:W3CDTF">2021-06-19T17:33:25Z</dcterms:modified>
</cp:coreProperties>
</file>