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34" r:id="rId2"/>
    <p:sldId id="341" r:id="rId3"/>
    <p:sldId id="285" r:id="rId4"/>
    <p:sldId id="287" r:id="rId5"/>
    <p:sldId id="293" r:id="rId6"/>
    <p:sldId id="294" r:id="rId7"/>
    <p:sldId id="295" r:id="rId8"/>
    <p:sldId id="296" r:id="rId9"/>
    <p:sldId id="297" r:id="rId10"/>
    <p:sldId id="298" r:id="rId11"/>
    <p:sldId id="289" r:id="rId12"/>
    <p:sldId id="301" r:id="rId13"/>
    <p:sldId id="315" r:id="rId14"/>
    <p:sldId id="316" r:id="rId15"/>
    <p:sldId id="317" r:id="rId16"/>
    <p:sldId id="318" r:id="rId17"/>
    <p:sldId id="319" r:id="rId18"/>
    <p:sldId id="336" r:id="rId19"/>
    <p:sldId id="290" r:id="rId20"/>
    <p:sldId id="291" r:id="rId21"/>
    <p:sldId id="335" r:id="rId22"/>
    <p:sldId id="303" r:id="rId23"/>
    <p:sldId id="302" r:id="rId24"/>
    <p:sldId id="304" r:id="rId25"/>
    <p:sldId id="305" r:id="rId26"/>
    <p:sldId id="324" r:id="rId27"/>
    <p:sldId id="337" r:id="rId28"/>
    <p:sldId id="306" r:id="rId29"/>
    <p:sldId id="325" r:id="rId30"/>
    <p:sldId id="326" r:id="rId31"/>
    <p:sldId id="338" r:id="rId32"/>
    <p:sldId id="327" r:id="rId33"/>
    <p:sldId id="329" r:id="rId34"/>
    <p:sldId id="328" r:id="rId35"/>
    <p:sldId id="330" r:id="rId36"/>
    <p:sldId id="331" r:id="rId37"/>
    <p:sldId id="332" r:id="rId38"/>
    <p:sldId id="339" r:id="rId39"/>
    <p:sldId id="333" r:id="rId40"/>
    <p:sldId id="340" r:id="rId41"/>
    <p:sldId id="308" r:id="rId42"/>
    <p:sldId id="307" r:id="rId43"/>
    <p:sldId id="309" r:id="rId44"/>
    <p:sldId id="29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3D1C"/>
    <a:srgbClr val="000000"/>
    <a:srgbClr val="4642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784" autoAdjust="0"/>
  </p:normalViewPr>
  <p:slideViewPr>
    <p:cSldViewPr snapToGrid="0">
      <p:cViewPr varScale="1">
        <p:scale>
          <a:sx n="67" d="100"/>
          <a:sy n="67" d="100"/>
        </p:scale>
        <p:origin x="1219" y="-3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0B2DBC-C9E6-4CB3-95E4-E8C131967BF5}" type="datetimeFigureOut">
              <a:rPr lang="en-US" smtClean="0"/>
              <a:t>6/19/2021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5B7C17-5ACE-4BEE-B1D7-859A6E531425}" type="slidenum">
              <a:rPr lang="en-US" smtClean="0"/>
              <a:t>‹#›</a:t>
            </a:fld>
            <a:endParaRPr lang="en-US"/>
          </a:p>
        </p:txBody>
      </p:sp>
    </p:spTree>
    <p:extLst>
      <p:ext uri="{BB962C8B-B14F-4D97-AF65-F5344CB8AC3E}">
        <p14:creationId xmlns:p14="http://schemas.microsoft.com/office/powerpoint/2010/main" val="950693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ethodshop.com/tag/easter"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ethodshop.com/tag/easter"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pload.wikimedia.org/wikipedia/commons/a/aa/Fritz_von_Uhde_-_Der_Gang_nach_Emmaus_%281891%29.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r>
              <a:rPr lang="en-US" dirty="0"/>
              <a:t>One Easter Sunday morning as the pastor was preaching a children's sermon, he reached into a bag of props and pulled out one egg.  He pointed at the egg and asked the children, “What’s in here?”</a:t>
            </a:r>
          </a:p>
          <a:p>
            <a:r>
              <a:rPr lang="en-US" dirty="0"/>
              <a:t>“I know, I know!” a little boy yelled out, “pantyhose!”</a:t>
            </a:r>
          </a:p>
          <a:p>
            <a:endParaRPr lang="en-US" dirty="0"/>
          </a:p>
          <a:p>
            <a:pPr marL="0" marR="0"/>
            <a:r>
              <a:rPr lang="en-US" sz="1200" dirty="0">
                <a:solidFill>
                  <a:srgbClr val="6C747D"/>
                </a:solidFill>
                <a:effectLst/>
                <a:latin typeface="Roboto"/>
                <a:ea typeface="Times New Roman" panose="02020603050405020304" pitchFamily="18" charset="0"/>
              </a:rPr>
              <a:t>A pastor and a taxi driver both died and went to heaven. St. Peter was at the Pearly gates waiting for them.</a:t>
            </a:r>
            <a:endParaRPr lang="en-US" sz="1200" dirty="0">
              <a:effectLst/>
              <a:latin typeface="Times New Roman" panose="02020603050405020304" pitchFamily="18" charset="0"/>
              <a:ea typeface="Times New Roman" panose="02020603050405020304" pitchFamily="18" charset="0"/>
            </a:endParaRPr>
          </a:p>
          <a:p>
            <a:pPr marL="0" marR="0" algn="l"/>
            <a:r>
              <a:rPr lang="en-US" sz="1200" dirty="0">
                <a:solidFill>
                  <a:srgbClr val="6C747D"/>
                </a:solidFill>
                <a:effectLst/>
                <a:latin typeface="Roboto"/>
                <a:ea typeface="Times New Roman" panose="02020603050405020304" pitchFamily="18" charset="0"/>
              </a:rPr>
              <a:t>‘Come with me,’ said St. Peter to the taxi driver.</a:t>
            </a:r>
            <a:endParaRPr lang="en-US" sz="1200" dirty="0">
              <a:effectLst/>
              <a:latin typeface="Times New Roman" panose="02020603050405020304" pitchFamily="18" charset="0"/>
              <a:ea typeface="Times New Roman" panose="02020603050405020304" pitchFamily="18" charset="0"/>
            </a:endParaRPr>
          </a:p>
          <a:p>
            <a:pPr marL="0" marR="0" algn="l"/>
            <a:r>
              <a:rPr lang="en-US" sz="1200" dirty="0">
                <a:solidFill>
                  <a:srgbClr val="6C747D"/>
                </a:solidFill>
                <a:effectLst/>
                <a:latin typeface="Roboto"/>
                <a:ea typeface="Times New Roman" panose="02020603050405020304" pitchFamily="18" charset="0"/>
              </a:rPr>
              <a:t>The taxi driver did as he was told and followed St Peter to a mansion. It had everything you could imagine from a bowling alley to an Olympic size pool.</a:t>
            </a:r>
            <a:endParaRPr lang="en-US" sz="1200" dirty="0">
              <a:effectLst/>
              <a:latin typeface="Times New Roman" panose="02020603050405020304" pitchFamily="18" charset="0"/>
              <a:ea typeface="Times New Roman" panose="02020603050405020304" pitchFamily="18" charset="0"/>
            </a:endParaRPr>
          </a:p>
          <a:p>
            <a:pPr marL="0" marR="0" algn="l"/>
            <a:r>
              <a:rPr lang="en-US" sz="1200" dirty="0">
                <a:solidFill>
                  <a:srgbClr val="6C747D"/>
                </a:solidFill>
                <a:effectLst/>
                <a:latin typeface="Roboto"/>
                <a:ea typeface="Times New Roman" panose="02020603050405020304" pitchFamily="18" charset="0"/>
              </a:rPr>
              <a:t>‘Oh my word, thank you,’ said the taxi driver.</a:t>
            </a:r>
            <a:endParaRPr lang="en-US" sz="1200" dirty="0">
              <a:effectLst/>
              <a:latin typeface="Times New Roman" panose="02020603050405020304" pitchFamily="18" charset="0"/>
              <a:ea typeface="Times New Roman" panose="02020603050405020304" pitchFamily="18" charset="0"/>
            </a:endParaRPr>
          </a:p>
          <a:p>
            <a:pPr marL="0" marR="0" algn="l"/>
            <a:r>
              <a:rPr lang="en-US" sz="1200" dirty="0">
                <a:solidFill>
                  <a:srgbClr val="6C747D"/>
                </a:solidFill>
                <a:effectLst/>
                <a:latin typeface="Roboto"/>
                <a:ea typeface="Times New Roman" panose="02020603050405020304" pitchFamily="18" charset="0"/>
              </a:rPr>
              <a:t>Next, St. Peter led the pastor to a rough old shack with a bunk bed and a little old television set.</a:t>
            </a:r>
            <a:endParaRPr lang="en-US" sz="1200" dirty="0">
              <a:effectLst/>
              <a:latin typeface="Times New Roman" panose="02020603050405020304" pitchFamily="18" charset="0"/>
              <a:ea typeface="Times New Roman" panose="02020603050405020304" pitchFamily="18" charset="0"/>
            </a:endParaRPr>
          </a:p>
          <a:p>
            <a:pPr marL="0" marR="0" algn="l"/>
            <a:r>
              <a:rPr lang="en-US" sz="1200" dirty="0">
                <a:solidFill>
                  <a:srgbClr val="6C747D"/>
                </a:solidFill>
                <a:effectLst/>
                <a:latin typeface="Roboto"/>
                <a:ea typeface="Times New Roman" panose="02020603050405020304" pitchFamily="18" charset="0"/>
              </a:rPr>
              <a:t>‘Wait, I think you are a little mixed up,’ said the pastor. ‘Shouldn’t I be the one who gets the mansion? After all, I was a pastor, went to church every day, and preached God’s word.’</a:t>
            </a:r>
            <a:endParaRPr lang="en-US" sz="1200" dirty="0">
              <a:effectLst/>
              <a:latin typeface="Times New Roman" panose="02020603050405020304" pitchFamily="18" charset="0"/>
              <a:ea typeface="Times New Roman" panose="02020603050405020304" pitchFamily="18" charset="0"/>
            </a:endParaRPr>
          </a:p>
          <a:p>
            <a:pPr marL="0" marR="0" algn="l"/>
            <a:r>
              <a:rPr lang="en-US" sz="1200" dirty="0">
                <a:solidFill>
                  <a:srgbClr val="6C747D"/>
                </a:solidFill>
                <a:effectLst/>
                <a:latin typeface="Roboto"/>
                <a:ea typeface="Times New Roman" panose="02020603050405020304" pitchFamily="18" charset="0"/>
              </a:rPr>
              <a:t>‘Yes, that’s true.’ St Peter rejoined, ‘But during your </a:t>
            </a:r>
            <a:r>
              <a:rPr lang="en-US" sz="1200" u="sng" dirty="0">
                <a:solidFill>
                  <a:srgbClr val="6C747D"/>
                </a:solidFill>
                <a:effectLst/>
                <a:latin typeface="Roboto"/>
                <a:ea typeface="Times New Roman" panose="02020603050405020304" pitchFamily="18" charset="0"/>
                <a:hlinkClick r:id="rId3"/>
              </a:rPr>
              <a:t>Easter</a:t>
            </a:r>
            <a:r>
              <a:rPr lang="en-US" sz="1200" dirty="0">
                <a:solidFill>
                  <a:srgbClr val="6C747D"/>
                </a:solidFill>
                <a:effectLst/>
                <a:latin typeface="Roboto"/>
                <a:ea typeface="Times New Roman" panose="02020603050405020304" pitchFamily="18" charset="0"/>
              </a:rPr>
              <a:t> sermons people slept.  When the taxi driver drove, everyone prayed.’</a:t>
            </a:r>
            <a:endParaRPr lang="en-US" sz="1200" dirty="0">
              <a:effectLst/>
              <a:latin typeface="Times New Roman" panose="02020603050405020304" pitchFamily="18" charset="0"/>
              <a:ea typeface="Times New Roman" panose="02020603050405020304" pitchFamily="18" charset="0"/>
            </a:endParaRPr>
          </a:p>
          <a:p>
            <a:pPr marL="0" marR="0"/>
            <a:r>
              <a:rPr lang="en-US" sz="1200" dirty="0">
                <a:solidFill>
                  <a:srgbClr val="6C747D"/>
                </a:solidFill>
                <a:effectLst/>
                <a:latin typeface="Roboto"/>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r>
              <a:rPr lang="en-US" sz="1200" dirty="0">
                <a:solidFill>
                  <a:srgbClr val="3A3A3A"/>
                </a:solidFill>
                <a:effectLst/>
                <a:latin typeface="Segoe UI" panose="020B0502040204020203" pitchFamily="34" charset="0"/>
                <a:ea typeface="Calibri" panose="020F0502020204030204" pitchFamily="34" charset="0"/>
                <a:cs typeface="Times New Roman" panose="02020603050405020304" pitchFamily="18" charset="0"/>
              </a:rPr>
              <a:t>Young Ernie and his family were invited to have Easter Sunday lunch at his grandmother's house in Monkey's Eyebrow, Arizona. USA. Everyone was seated around the table as the food was being served. When Ernie received his plate he started eating straight away. 'Ernie, wait until we say grace,' demanded his father. 'I don't have to,' the five year old replied. 'Of course you do, Ernest,' his mother insisted rather forcefully. 'We always say a prayer before eating at our house.' 'That's at our house,' Ernie explained, 'but this is Grandma's house, and she knows how to cook.'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A5B7C17-5ACE-4BEE-B1D7-859A6E531425}" type="slidenum">
              <a:rPr lang="en-US" smtClean="0"/>
              <a:t>1</a:t>
            </a:fld>
            <a:endParaRPr lang="en-US"/>
          </a:p>
        </p:txBody>
      </p:sp>
    </p:spTree>
    <p:extLst>
      <p:ext uri="{BB962C8B-B14F-4D97-AF65-F5344CB8AC3E}">
        <p14:creationId xmlns:p14="http://schemas.microsoft.com/office/powerpoint/2010/main" val="1167938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rial" panose="020B0604020202020204" pitchFamily="34" charset="0"/>
              </a:rPr>
              <a:t> Prophetic </a:t>
            </a:r>
            <a:r>
              <a:rPr lang="en-US" b="0" i="0" dirty="0">
                <a:solidFill>
                  <a:srgbClr val="4B4B4B"/>
                </a:solidFill>
                <a:effectLst/>
                <a:latin typeface="noto-sans"/>
              </a:rPr>
              <a:t>Psalms 2:7; 16:8-10; 30:3; 41:10; 118:17</a:t>
            </a:r>
          </a:p>
          <a:p>
            <a:endParaRPr lang="en-US" b="0" i="0" dirty="0">
              <a:solidFill>
                <a:srgbClr val="4B4B4B"/>
              </a:solidFill>
              <a:effectLst/>
              <a:latin typeface="noto-sans"/>
            </a:endParaRPr>
          </a:p>
          <a:p>
            <a:r>
              <a:rPr lang="en-US" b="0" i="0" dirty="0">
                <a:solidFill>
                  <a:srgbClr val="4B4B4B"/>
                </a:solidFill>
                <a:effectLst/>
                <a:latin typeface="noto-sans"/>
              </a:rPr>
              <a:t>Prophetic Isaiah 53:10</a:t>
            </a:r>
          </a:p>
          <a:p>
            <a:r>
              <a:rPr lang="en-US" sz="1800" b="0" i="0" u="none" strike="noStrike" baseline="0" dirty="0">
                <a:latin typeface="Arial" panose="020B0604020202020204" pitchFamily="34" charset="0"/>
              </a:rPr>
              <a:t>But it was the LORD's good plan to crush him and cause him grief. Yet when his life is made an offering for sin, he will have many descendants. He will enjoy a long life, and the LORD's good plan will prosper in his hands (Isa 53:10 NLT)</a:t>
            </a: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10</a:t>
            </a:r>
            <a:r>
              <a:rPr lang="en-US" sz="1800" b="0" i="0" u="none" strike="noStrike" baseline="0" dirty="0">
                <a:latin typeface="Arial" panose="020B0604020202020204" pitchFamily="34" charset="0"/>
              </a:rPr>
              <a:t> For you will not leave my soul among the dead or allow your holy one to rot in the grave. (</a:t>
            </a:r>
            <a:r>
              <a:rPr lang="en-US" sz="1800" b="0" i="0" u="none" strike="noStrike" baseline="0" dirty="0" err="1">
                <a:latin typeface="Arial" panose="020B0604020202020204" pitchFamily="34" charset="0"/>
              </a:rPr>
              <a:t>Psa</a:t>
            </a:r>
            <a:r>
              <a:rPr lang="en-US" sz="1800" b="0" i="0" u="none" strike="noStrike" baseline="0" dirty="0">
                <a:latin typeface="Arial" panose="020B0604020202020204" pitchFamily="34" charset="0"/>
              </a:rPr>
              <a:t> 16:10 NLT)</a:t>
            </a: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The Case for Christ</a:t>
            </a:r>
          </a:p>
          <a:p>
            <a:r>
              <a:rPr lang="en-US" sz="1800" b="0" i="0" u="none" strike="noStrike" baseline="0" dirty="0">
                <a:latin typeface="Arial" panose="020B0604020202020204" pitchFamily="34" charset="0"/>
              </a:rPr>
              <a:t>Evidence that Demands a Verdict</a:t>
            </a:r>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12</a:t>
            </a:fld>
            <a:endParaRPr lang="en-US"/>
          </a:p>
        </p:txBody>
      </p:sp>
    </p:spTree>
    <p:extLst>
      <p:ext uri="{BB962C8B-B14F-4D97-AF65-F5344CB8AC3E}">
        <p14:creationId xmlns:p14="http://schemas.microsoft.com/office/powerpoint/2010/main" val="212478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rial" panose="020B0604020202020204" pitchFamily="34" charset="0"/>
              </a:rPr>
              <a:t> Prophetic </a:t>
            </a:r>
            <a:r>
              <a:rPr lang="en-US" b="0" i="0" dirty="0">
                <a:solidFill>
                  <a:srgbClr val="4B4B4B"/>
                </a:solidFill>
                <a:effectLst/>
                <a:latin typeface="noto-sans"/>
              </a:rPr>
              <a:t>Psalms 2:7; 16:8-10; 30:3; 41:10; 118:17</a:t>
            </a:r>
          </a:p>
          <a:p>
            <a:endParaRPr lang="en-US" b="0" i="0" dirty="0">
              <a:solidFill>
                <a:srgbClr val="4B4B4B"/>
              </a:solidFill>
              <a:effectLst/>
              <a:latin typeface="noto-sans"/>
            </a:endParaRPr>
          </a:p>
          <a:p>
            <a:r>
              <a:rPr lang="en-US" b="0" i="0" dirty="0">
                <a:solidFill>
                  <a:srgbClr val="4B4B4B"/>
                </a:solidFill>
                <a:effectLst/>
                <a:latin typeface="noto-sans"/>
              </a:rPr>
              <a:t>Prophetic Isaiah 53:10</a:t>
            </a:r>
          </a:p>
          <a:p>
            <a:r>
              <a:rPr lang="en-US" sz="1800" b="0" i="0" u="none" strike="noStrike" baseline="0" dirty="0">
                <a:latin typeface="Arial" panose="020B0604020202020204" pitchFamily="34" charset="0"/>
              </a:rPr>
              <a:t>But it was the LORD's good plan to crush him and cause him grief. Yet when his life is made an offering for sin, he will have many descendants. He will enjoy a long life, and the LORD's good plan will prosper in his hands (Isa 53:10 NLT)</a:t>
            </a: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10</a:t>
            </a:r>
            <a:r>
              <a:rPr lang="en-US" sz="1800" b="0" i="0" u="none" strike="noStrike" baseline="0" dirty="0">
                <a:latin typeface="Arial" panose="020B0604020202020204" pitchFamily="34" charset="0"/>
              </a:rPr>
              <a:t> For you will not leave my soul among the dead or allow your holy one to rot in the grave. (</a:t>
            </a:r>
            <a:r>
              <a:rPr lang="en-US" sz="1800" b="0" i="0" u="none" strike="noStrike" baseline="0" dirty="0" err="1">
                <a:latin typeface="Arial" panose="020B0604020202020204" pitchFamily="34" charset="0"/>
              </a:rPr>
              <a:t>Psa</a:t>
            </a:r>
            <a:r>
              <a:rPr lang="en-US" sz="1800" b="0" i="0" u="none" strike="noStrike" baseline="0" dirty="0">
                <a:latin typeface="Arial" panose="020B0604020202020204" pitchFamily="34" charset="0"/>
              </a:rPr>
              <a:t> 16:10 NLT)</a:t>
            </a: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The Case for Christ</a:t>
            </a:r>
          </a:p>
          <a:p>
            <a:r>
              <a:rPr lang="en-US" sz="1800" b="0" i="0" u="none" strike="noStrike" baseline="0" dirty="0">
                <a:latin typeface="Arial" panose="020B0604020202020204" pitchFamily="34" charset="0"/>
              </a:rPr>
              <a:t>Evidence that Demands a Verdict</a:t>
            </a:r>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13</a:t>
            </a:fld>
            <a:endParaRPr lang="en-US"/>
          </a:p>
        </p:txBody>
      </p:sp>
    </p:spTree>
    <p:extLst>
      <p:ext uri="{BB962C8B-B14F-4D97-AF65-F5344CB8AC3E}">
        <p14:creationId xmlns:p14="http://schemas.microsoft.com/office/powerpoint/2010/main" val="2734258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rial" panose="020B0604020202020204" pitchFamily="34" charset="0"/>
              </a:rPr>
              <a:t> Prophetic </a:t>
            </a:r>
            <a:r>
              <a:rPr lang="en-US" b="0" i="0" dirty="0">
                <a:solidFill>
                  <a:srgbClr val="4B4B4B"/>
                </a:solidFill>
                <a:effectLst/>
                <a:latin typeface="noto-sans"/>
              </a:rPr>
              <a:t>Psalms 2:7; 16:8-10; 30:3; 41:10; 118:17</a:t>
            </a:r>
          </a:p>
          <a:p>
            <a:endParaRPr lang="en-US" b="0" i="0" dirty="0">
              <a:solidFill>
                <a:srgbClr val="4B4B4B"/>
              </a:solidFill>
              <a:effectLst/>
              <a:latin typeface="noto-sans"/>
            </a:endParaRPr>
          </a:p>
          <a:p>
            <a:r>
              <a:rPr lang="en-US" b="0" i="0" dirty="0">
                <a:solidFill>
                  <a:srgbClr val="4B4B4B"/>
                </a:solidFill>
                <a:effectLst/>
                <a:latin typeface="noto-sans"/>
              </a:rPr>
              <a:t>Prophetic Isaiah 53:10</a:t>
            </a:r>
          </a:p>
          <a:p>
            <a:r>
              <a:rPr lang="en-US" sz="1800" b="0" i="0" u="none" strike="noStrike" baseline="0" dirty="0">
                <a:latin typeface="Arial" panose="020B0604020202020204" pitchFamily="34" charset="0"/>
              </a:rPr>
              <a:t>But it was the LORD's good plan to crush him and cause him grief. Yet when his life is made an offering for sin, he will have many descendants. He will enjoy a long life, and the LORD's good plan will prosper in his hands (Isa 53:10 NLT)</a:t>
            </a: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10</a:t>
            </a:r>
            <a:r>
              <a:rPr lang="en-US" sz="1800" b="0" i="0" u="none" strike="noStrike" baseline="0" dirty="0">
                <a:latin typeface="Arial" panose="020B0604020202020204" pitchFamily="34" charset="0"/>
              </a:rPr>
              <a:t> For you will not leave my soul among the dead or allow your holy one to rot in the grave. (</a:t>
            </a:r>
            <a:r>
              <a:rPr lang="en-US" sz="1800" b="0" i="0" u="none" strike="noStrike" baseline="0" dirty="0" err="1">
                <a:latin typeface="Arial" panose="020B0604020202020204" pitchFamily="34" charset="0"/>
              </a:rPr>
              <a:t>Psa</a:t>
            </a:r>
            <a:r>
              <a:rPr lang="en-US" sz="1800" b="0" i="0" u="none" strike="noStrike" baseline="0" dirty="0">
                <a:latin typeface="Arial" panose="020B0604020202020204" pitchFamily="34" charset="0"/>
              </a:rPr>
              <a:t> 16:10 NLT)</a:t>
            </a: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The Case for Christ</a:t>
            </a:r>
          </a:p>
          <a:p>
            <a:r>
              <a:rPr lang="en-US" sz="1800" b="0" i="0" u="none" strike="noStrike" baseline="0" dirty="0">
                <a:latin typeface="Arial" panose="020B0604020202020204" pitchFamily="34" charset="0"/>
              </a:rPr>
              <a:t>Evidence that Demands a Verdict</a:t>
            </a:r>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14</a:t>
            </a:fld>
            <a:endParaRPr lang="en-US"/>
          </a:p>
        </p:txBody>
      </p:sp>
    </p:spTree>
    <p:extLst>
      <p:ext uri="{BB962C8B-B14F-4D97-AF65-F5344CB8AC3E}">
        <p14:creationId xmlns:p14="http://schemas.microsoft.com/office/powerpoint/2010/main" val="1910388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rial" panose="020B0604020202020204" pitchFamily="34" charset="0"/>
              </a:rPr>
              <a:t>Saul’s Conversion https://en.wikipedia.org/wiki/First_Epistle_to_Timothy</a:t>
            </a:r>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15</a:t>
            </a:fld>
            <a:endParaRPr lang="en-US"/>
          </a:p>
        </p:txBody>
      </p:sp>
    </p:spTree>
    <p:extLst>
      <p:ext uri="{BB962C8B-B14F-4D97-AF65-F5344CB8AC3E}">
        <p14:creationId xmlns:p14="http://schemas.microsoft.com/office/powerpoint/2010/main" val="33888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rial" panose="020B0604020202020204" pitchFamily="34" charset="0"/>
              </a:rPr>
              <a:t> Prophetic </a:t>
            </a:r>
            <a:r>
              <a:rPr lang="en-US" b="0" i="0" dirty="0">
                <a:solidFill>
                  <a:srgbClr val="4B4B4B"/>
                </a:solidFill>
                <a:effectLst/>
                <a:latin typeface="noto-sans"/>
              </a:rPr>
              <a:t>Psalms 2:7; 16:8-10; 30:3; 41:10; 118:17</a:t>
            </a:r>
          </a:p>
          <a:p>
            <a:endParaRPr lang="en-US" b="0" i="0" dirty="0">
              <a:solidFill>
                <a:srgbClr val="4B4B4B"/>
              </a:solidFill>
              <a:effectLst/>
              <a:latin typeface="noto-sans"/>
            </a:endParaRPr>
          </a:p>
          <a:p>
            <a:r>
              <a:rPr lang="en-US" b="0" i="0" dirty="0">
                <a:solidFill>
                  <a:srgbClr val="4B4B4B"/>
                </a:solidFill>
                <a:effectLst/>
                <a:latin typeface="noto-sans"/>
              </a:rPr>
              <a:t>Prophetic Isaiah 53:10</a:t>
            </a:r>
          </a:p>
          <a:p>
            <a:r>
              <a:rPr lang="en-US" sz="1800" b="0" i="0" u="none" strike="noStrike" baseline="0" dirty="0">
                <a:latin typeface="Arial" panose="020B0604020202020204" pitchFamily="34" charset="0"/>
              </a:rPr>
              <a:t>But it was the LORD's good plan to crush him and cause him grief. Yet when his life is made an offering for sin, he will have many descendants. He will enjoy a long life, and the LORD's good plan will prosper in his hands (Isa 53:10 NLT)</a:t>
            </a: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10</a:t>
            </a:r>
            <a:r>
              <a:rPr lang="en-US" sz="1800" b="0" i="0" u="none" strike="noStrike" baseline="0" dirty="0">
                <a:latin typeface="Arial" panose="020B0604020202020204" pitchFamily="34" charset="0"/>
              </a:rPr>
              <a:t> For you will not leave my soul among the dead or allow your holy one to rot in the grave. (</a:t>
            </a:r>
            <a:r>
              <a:rPr lang="en-US" sz="1800" b="0" i="0" u="none" strike="noStrike" baseline="0" dirty="0" err="1">
                <a:latin typeface="Arial" panose="020B0604020202020204" pitchFamily="34" charset="0"/>
              </a:rPr>
              <a:t>Psa</a:t>
            </a:r>
            <a:r>
              <a:rPr lang="en-US" sz="1800" b="0" i="0" u="none" strike="noStrike" baseline="0" dirty="0">
                <a:latin typeface="Arial" panose="020B0604020202020204" pitchFamily="34" charset="0"/>
              </a:rPr>
              <a:t> 16:10 NLT)</a:t>
            </a: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The Case for Christ</a:t>
            </a:r>
          </a:p>
          <a:p>
            <a:r>
              <a:rPr lang="en-US" sz="1800" b="0" i="0" u="none" strike="noStrike" baseline="0" dirty="0">
                <a:latin typeface="Arial" panose="020B0604020202020204" pitchFamily="34" charset="0"/>
              </a:rPr>
              <a:t>Evidence that Demands a Verdict</a:t>
            </a:r>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16</a:t>
            </a:fld>
            <a:endParaRPr lang="en-US"/>
          </a:p>
        </p:txBody>
      </p:sp>
    </p:spTree>
    <p:extLst>
      <p:ext uri="{BB962C8B-B14F-4D97-AF65-F5344CB8AC3E}">
        <p14:creationId xmlns:p14="http://schemas.microsoft.com/office/powerpoint/2010/main" val="1922939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17</a:t>
            </a:fld>
            <a:endParaRPr lang="en-US"/>
          </a:p>
        </p:txBody>
      </p:sp>
    </p:spTree>
    <p:extLst>
      <p:ext uri="{BB962C8B-B14F-4D97-AF65-F5344CB8AC3E}">
        <p14:creationId xmlns:p14="http://schemas.microsoft.com/office/powerpoint/2010/main" val="3730502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Case for Christ </a:t>
            </a:r>
          </a:p>
        </p:txBody>
      </p:sp>
      <p:sp>
        <p:nvSpPr>
          <p:cNvPr id="4" name="Slide Number Placeholder 3"/>
          <p:cNvSpPr>
            <a:spLocks noGrp="1"/>
          </p:cNvSpPr>
          <p:nvPr>
            <p:ph type="sldNum" sz="quarter" idx="5"/>
          </p:nvPr>
        </p:nvSpPr>
        <p:spPr/>
        <p:txBody>
          <a:bodyPr/>
          <a:lstStyle/>
          <a:p>
            <a:fld id="{3A5B7C17-5ACE-4BEE-B1D7-859A6E531425}" type="slidenum">
              <a:rPr lang="en-US" smtClean="0"/>
              <a:t>18</a:t>
            </a:fld>
            <a:endParaRPr lang="en-US"/>
          </a:p>
        </p:txBody>
      </p:sp>
    </p:spTree>
    <p:extLst>
      <p:ext uri="{BB962C8B-B14F-4D97-AF65-F5344CB8AC3E}">
        <p14:creationId xmlns:p14="http://schemas.microsoft.com/office/powerpoint/2010/main" val="3555810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Case for Christ </a:t>
            </a:r>
          </a:p>
        </p:txBody>
      </p:sp>
      <p:sp>
        <p:nvSpPr>
          <p:cNvPr id="4" name="Slide Number Placeholder 3"/>
          <p:cNvSpPr>
            <a:spLocks noGrp="1"/>
          </p:cNvSpPr>
          <p:nvPr>
            <p:ph type="sldNum" sz="quarter" idx="5"/>
          </p:nvPr>
        </p:nvSpPr>
        <p:spPr/>
        <p:txBody>
          <a:bodyPr/>
          <a:lstStyle/>
          <a:p>
            <a:fld id="{3A5B7C17-5ACE-4BEE-B1D7-859A6E531425}" type="slidenum">
              <a:rPr lang="en-US" smtClean="0"/>
              <a:t>19</a:t>
            </a:fld>
            <a:endParaRPr lang="en-US"/>
          </a:p>
        </p:txBody>
      </p:sp>
    </p:spTree>
    <p:extLst>
      <p:ext uri="{BB962C8B-B14F-4D97-AF65-F5344CB8AC3E}">
        <p14:creationId xmlns:p14="http://schemas.microsoft.com/office/powerpoint/2010/main" val="3240069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matter how foolish you may have been or how foolish you may have spoken—you can always discover the Easter Blessing.  Thomas did.  </a:t>
            </a:r>
          </a:p>
          <a:p>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20</a:t>
            </a:fld>
            <a:endParaRPr lang="en-US"/>
          </a:p>
        </p:txBody>
      </p:sp>
    </p:spTree>
    <p:extLst>
      <p:ext uri="{BB962C8B-B14F-4D97-AF65-F5344CB8AC3E}">
        <p14:creationId xmlns:p14="http://schemas.microsoft.com/office/powerpoint/2010/main" val="1247107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matter how foolish you may have been or how foolish you may have spoken—you can always discover the Easter Blessing.  Thomas did.  </a:t>
            </a:r>
          </a:p>
          <a:p>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21</a:t>
            </a:fld>
            <a:endParaRPr lang="en-US"/>
          </a:p>
        </p:txBody>
      </p:sp>
    </p:spTree>
    <p:extLst>
      <p:ext uri="{BB962C8B-B14F-4D97-AF65-F5344CB8AC3E}">
        <p14:creationId xmlns:p14="http://schemas.microsoft.com/office/powerpoint/2010/main" val="3324558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Easter Sunday morning as the pastor was preaching a children's sermon, he reached into a bag of props and pulled out one egg.  He pointed at the egg and asked the children, “What’s in here?”</a:t>
            </a:r>
          </a:p>
          <a:p>
            <a:r>
              <a:rPr lang="en-US" dirty="0"/>
              <a:t>“I know, I know!” a little boy yelled out, “pantyhose!”</a:t>
            </a:r>
          </a:p>
          <a:p>
            <a:endParaRPr lang="en-US" dirty="0"/>
          </a:p>
          <a:p>
            <a:pPr marL="0" marR="0"/>
            <a:r>
              <a:rPr lang="en-US" sz="1200" dirty="0">
                <a:solidFill>
                  <a:srgbClr val="6C747D"/>
                </a:solidFill>
                <a:effectLst/>
                <a:latin typeface="Roboto"/>
                <a:ea typeface="Times New Roman" panose="02020603050405020304" pitchFamily="18" charset="0"/>
              </a:rPr>
              <a:t>A pastor and a taxi driver both died and went to heaven. St. Peter was at the Pearly gates waiting for them.</a:t>
            </a:r>
            <a:endParaRPr lang="en-US" sz="1200" dirty="0">
              <a:effectLst/>
              <a:latin typeface="Times New Roman" panose="02020603050405020304" pitchFamily="18" charset="0"/>
              <a:ea typeface="Times New Roman" panose="02020603050405020304" pitchFamily="18" charset="0"/>
            </a:endParaRPr>
          </a:p>
          <a:p>
            <a:pPr marL="0" marR="0" algn="l"/>
            <a:r>
              <a:rPr lang="en-US" sz="1200" dirty="0">
                <a:solidFill>
                  <a:srgbClr val="6C747D"/>
                </a:solidFill>
                <a:effectLst/>
                <a:latin typeface="Roboto"/>
                <a:ea typeface="Times New Roman" panose="02020603050405020304" pitchFamily="18" charset="0"/>
              </a:rPr>
              <a:t>‘Come with me,’ said St. Peter to the taxi driver.</a:t>
            </a:r>
            <a:endParaRPr lang="en-US" sz="1200" dirty="0">
              <a:effectLst/>
              <a:latin typeface="Times New Roman" panose="02020603050405020304" pitchFamily="18" charset="0"/>
              <a:ea typeface="Times New Roman" panose="02020603050405020304" pitchFamily="18" charset="0"/>
            </a:endParaRPr>
          </a:p>
          <a:p>
            <a:pPr marL="0" marR="0" algn="l"/>
            <a:r>
              <a:rPr lang="en-US" sz="1200" dirty="0">
                <a:solidFill>
                  <a:srgbClr val="6C747D"/>
                </a:solidFill>
                <a:effectLst/>
                <a:latin typeface="Roboto"/>
                <a:ea typeface="Times New Roman" panose="02020603050405020304" pitchFamily="18" charset="0"/>
              </a:rPr>
              <a:t>The taxi driver did as he was told and followed St Peter to a mansion. It had everything you could imagine from a bowling alley to an Olympic size pool.</a:t>
            </a:r>
            <a:endParaRPr lang="en-US" sz="1200" dirty="0">
              <a:effectLst/>
              <a:latin typeface="Times New Roman" panose="02020603050405020304" pitchFamily="18" charset="0"/>
              <a:ea typeface="Times New Roman" panose="02020603050405020304" pitchFamily="18" charset="0"/>
            </a:endParaRPr>
          </a:p>
          <a:p>
            <a:pPr marL="0" marR="0" algn="l"/>
            <a:r>
              <a:rPr lang="en-US" sz="1200" dirty="0">
                <a:solidFill>
                  <a:srgbClr val="6C747D"/>
                </a:solidFill>
                <a:effectLst/>
                <a:latin typeface="Roboto"/>
                <a:ea typeface="Times New Roman" panose="02020603050405020304" pitchFamily="18" charset="0"/>
              </a:rPr>
              <a:t>‘Oh my word, thank you,’ said the taxi driver.</a:t>
            </a:r>
            <a:endParaRPr lang="en-US" sz="1200" dirty="0">
              <a:effectLst/>
              <a:latin typeface="Times New Roman" panose="02020603050405020304" pitchFamily="18" charset="0"/>
              <a:ea typeface="Times New Roman" panose="02020603050405020304" pitchFamily="18" charset="0"/>
            </a:endParaRPr>
          </a:p>
          <a:p>
            <a:pPr marL="0" marR="0" algn="l"/>
            <a:r>
              <a:rPr lang="en-US" sz="1200" dirty="0">
                <a:solidFill>
                  <a:srgbClr val="6C747D"/>
                </a:solidFill>
                <a:effectLst/>
                <a:latin typeface="Roboto"/>
                <a:ea typeface="Times New Roman" panose="02020603050405020304" pitchFamily="18" charset="0"/>
              </a:rPr>
              <a:t>Next, St. Peter led the pastor to a rough old shack with a bunk bed and a little old television set.</a:t>
            </a:r>
            <a:endParaRPr lang="en-US" sz="1200" dirty="0">
              <a:effectLst/>
              <a:latin typeface="Times New Roman" panose="02020603050405020304" pitchFamily="18" charset="0"/>
              <a:ea typeface="Times New Roman" panose="02020603050405020304" pitchFamily="18" charset="0"/>
            </a:endParaRPr>
          </a:p>
          <a:p>
            <a:pPr marL="0" marR="0" algn="l"/>
            <a:r>
              <a:rPr lang="en-US" sz="1200" dirty="0">
                <a:solidFill>
                  <a:srgbClr val="6C747D"/>
                </a:solidFill>
                <a:effectLst/>
                <a:latin typeface="Roboto"/>
                <a:ea typeface="Times New Roman" panose="02020603050405020304" pitchFamily="18" charset="0"/>
              </a:rPr>
              <a:t>‘Wait, I think you are a little mixed up,’ said the pastor. ‘Shouldn’t I be the one who gets the mansion? After all, I was a pastor, went to church every day, and preached God’s word.’</a:t>
            </a:r>
            <a:endParaRPr lang="en-US" sz="1200" dirty="0">
              <a:effectLst/>
              <a:latin typeface="Times New Roman" panose="02020603050405020304" pitchFamily="18" charset="0"/>
              <a:ea typeface="Times New Roman" panose="02020603050405020304" pitchFamily="18" charset="0"/>
            </a:endParaRPr>
          </a:p>
          <a:p>
            <a:pPr marL="0" marR="0" algn="l"/>
            <a:r>
              <a:rPr lang="en-US" sz="1200" dirty="0">
                <a:solidFill>
                  <a:srgbClr val="6C747D"/>
                </a:solidFill>
                <a:effectLst/>
                <a:latin typeface="Roboto"/>
                <a:ea typeface="Times New Roman" panose="02020603050405020304" pitchFamily="18" charset="0"/>
              </a:rPr>
              <a:t>‘Yes, that’s true.’ St Peter rejoined, ‘But during your </a:t>
            </a:r>
            <a:r>
              <a:rPr lang="en-US" sz="1200" u="sng" dirty="0">
                <a:solidFill>
                  <a:srgbClr val="6C747D"/>
                </a:solidFill>
                <a:effectLst/>
                <a:latin typeface="Roboto"/>
                <a:ea typeface="Times New Roman" panose="02020603050405020304" pitchFamily="18" charset="0"/>
                <a:hlinkClick r:id="rId3"/>
              </a:rPr>
              <a:t>Easter</a:t>
            </a:r>
            <a:r>
              <a:rPr lang="en-US" sz="1200" dirty="0">
                <a:solidFill>
                  <a:srgbClr val="6C747D"/>
                </a:solidFill>
                <a:effectLst/>
                <a:latin typeface="Roboto"/>
                <a:ea typeface="Times New Roman" panose="02020603050405020304" pitchFamily="18" charset="0"/>
              </a:rPr>
              <a:t> sermons people slept.  When the taxi driver drove, everyone prayed.’</a:t>
            </a:r>
            <a:endParaRPr lang="en-US" sz="1200" dirty="0">
              <a:effectLst/>
              <a:latin typeface="Times New Roman" panose="02020603050405020304" pitchFamily="18" charset="0"/>
              <a:ea typeface="Times New Roman" panose="02020603050405020304" pitchFamily="18" charset="0"/>
            </a:endParaRPr>
          </a:p>
          <a:p>
            <a:pPr marL="0" marR="0"/>
            <a:r>
              <a:rPr lang="en-US" sz="1200" dirty="0">
                <a:solidFill>
                  <a:srgbClr val="6C747D"/>
                </a:solidFill>
                <a:effectLst/>
                <a:latin typeface="Roboto"/>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r>
              <a:rPr lang="en-US" sz="1200" dirty="0">
                <a:solidFill>
                  <a:srgbClr val="3A3A3A"/>
                </a:solidFill>
                <a:effectLst/>
                <a:latin typeface="Segoe UI" panose="020B0502040204020203" pitchFamily="34" charset="0"/>
                <a:ea typeface="Calibri" panose="020F0502020204030204" pitchFamily="34" charset="0"/>
                <a:cs typeface="Times New Roman" panose="02020603050405020304" pitchFamily="18" charset="0"/>
              </a:rPr>
              <a:t>Young Ernie and his family were invited to have Easter Sunday lunch at his grandmother's house in Monkey's Eyebrow, Arizona. USA. Everyone was seated around the table as the food was being served. When Ernie received his plate he started eating straight away. 'Ernie, wait until we say grace,' demanded his father. 'I don't have to,' the five year old replied. 'Of course you do, Ernest,' his mother insisted rather forcefully. 'We always say a prayer before eating at our house.' 'That's at our house,' Ernie explained, 'but this is Grandma's house, and she knows how to cook.'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A5B7C17-5ACE-4BEE-B1D7-859A6E531425}" type="slidenum">
              <a:rPr lang="en-US" smtClean="0"/>
              <a:t>2</a:t>
            </a:fld>
            <a:endParaRPr lang="en-US"/>
          </a:p>
        </p:txBody>
      </p:sp>
    </p:spTree>
    <p:extLst>
      <p:ext uri="{BB962C8B-B14F-4D97-AF65-F5344CB8AC3E}">
        <p14:creationId xmlns:p14="http://schemas.microsoft.com/office/powerpoint/2010/main" val="1870783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time to time, I hear someone say, “Well, if he were to appear before me, I too would believe.” </a:t>
            </a:r>
          </a:p>
          <a:p>
            <a:endParaRPr lang="en-US" dirty="0"/>
          </a:p>
          <a:p>
            <a:r>
              <a:rPr lang="en-US" dirty="0"/>
              <a:t>Be careful what you ask for.  You will get an appearance before him: Because you are right.  When you He appears to you … You will acknowledge him—but </a:t>
            </a:r>
            <a:r>
              <a:rPr lang="en-US"/>
              <a:t>it will be too late. </a:t>
            </a:r>
            <a:endParaRPr lang="en-US" dirty="0"/>
          </a:p>
          <a:p>
            <a:endParaRPr lang="en-US" dirty="0"/>
          </a:p>
          <a:p>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10</a:t>
            </a:r>
            <a:r>
              <a:rPr lang="en-US" sz="1800" b="0" i="0" u="none" strike="noStrike" baseline="0" dirty="0">
                <a:latin typeface="Arial" panose="020B0604020202020204" pitchFamily="34" charset="0"/>
              </a:rPr>
              <a:t> For we must all appear before the judgment seat of Christ, that each one may receive what is due him for the things done while in the body, whether good or bad. (2Co 5:10 NIV)</a:t>
            </a:r>
          </a:p>
          <a:p>
            <a:endParaRPr lang="en-US" sz="1800" b="0" i="0" u="none" strike="noStrike" baseline="0" dirty="0">
              <a:latin typeface="Arial" panose="020B0604020202020204" pitchFamily="34" charset="0"/>
            </a:endParaRP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13</a:t>
            </a:r>
            <a:r>
              <a:rPr lang="en-US" sz="1800" b="0" i="0" u="none" strike="noStrike" baseline="0" dirty="0">
                <a:latin typeface="Arial" panose="020B0604020202020204" pitchFamily="34" charset="0"/>
              </a:rPr>
              <a:t> The sea gave up the dead that were in it, and death and Hades gave up the dead that were in them, and each person was judged according to what he had done.</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14</a:t>
            </a:r>
            <a:r>
              <a:rPr lang="en-US" sz="1800" b="0" i="0" u="none" strike="noStrike" baseline="0" dirty="0">
                <a:latin typeface="Arial" panose="020B0604020202020204" pitchFamily="34" charset="0"/>
              </a:rPr>
              <a:t> Then death and Hades were thrown into the lake of fire. The lake of fire is the second death.</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15</a:t>
            </a:r>
            <a:r>
              <a:rPr lang="en-US" sz="1800" b="0" i="0" u="none" strike="noStrike" baseline="0" dirty="0">
                <a:latin typeface="Arial" panose="020B0604020202020204" pitchFamily="34" charset="0"/>
              </a:rPr>
              <a:t> If anyone's name was not found written in the book of life, he was thrown into the lake of fire.</a:t>
            </a:r>
          </a:p>
          <a:p>
            <a:pPr algn="l" rtl="0"/>
            <a:r>
              <a:rPr lang="en-US" sz="1800" b="0" i="0" u="none" strike="noStrike" baseline="0" dirty="0"/>
              <a:t> </a:t>
            </a:r>
            <a:r>
              <a:rPr lang="en-US" sz="1800" b="0" i="0" u="none" strike="noStrike" baseline="0" dirty="0">
                <a:latin typeface="Arial" panose="020B0604020202020204" pitchFamily="34" charset="0"/>
              </a:rPr>
              <a:t>(Rev 20:13-15 NIV)</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23</a:t>
            </a:fld>
            <a:endParaRPr lang="en-US"/>
          </a:p>
        </p:txBody>
      </p:sp>
    </p:spTree>
    <p:extLst>
      <p:ext uri="{BB962C8B-B14F-4D97-AF65-F5344CB8AC3E}">
        <p14:creationId xmlns:p14="http://schemas.microsoft.com/office/powerpoint/2010/main" val="3341299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200" b="0" i="0" u="none" strike="noStrike" baseline="0" dirty="0">
                <a:latin typeface="Arial" panose="020B0604020202020204" pitchFamily="34" charset="0"/>
              </a:rPr>
              <a:t> </a:t>
            </a:r>
            <a:r>
              <a:rPr lang="en-US" sz="1200" b="0" i="0" u="none" strike="noStrike" baseline="30000" dirty="0">
                <a:latin typeface="Arial" panose="020B0604020202020204" pitchFamily="34" charset="0"/>
              </a:rPr>
              <a:t>9</a:t>
            </a:r>
            <a:r>
              <a:rPr lang="en-US" sz="1200" b="0" i="0" u="none" strike="noStrike" baseline="0" dirty="0">
                <a:latin typeface="Arial" panose="020B0604020202020204" pitchFamily="34" charset="0"/>
              </a:rPr>
              <a:t> Therefore God exalted him to the highest place and gave him the name that is above every name,</a:t>
            </a:r>
          </a:p>
          <a:p>
            <a:pPr algn="l" rtl="0"/>
            <a:r>
              <a:rPr lang="en-US" sz="1200" b="0" i="0" u="none" strike="noStrike" baseline="0" dirty="0">
                <a:latin typeface="Arial" panose="020B0604020202020204" pitchFamily="34" charset="0"/>
              </a:rPr>
              <a:t> </a:t>
            </a:r>
            <a:r>
              <a:rPr lang="en-US" sz="1200" b="0" i="0" u="none" strike="noStrike" baseline="30000" dirty="0">
                <a:latin typeface="Arial" panose="020B0604020202020204" pitchFamily="34" charset="0"/>
              </a:rPr>
              <a:t>10</a:t>
            </a:r>
            <a:r>
              <a:rPr lang="en-US" sz="1200" b="0" i="0" u="none" strike="noStrike" baseline="0" dirty="0">
                <a:latin typeface="Arial" panose="020B0604020202020204" pitchFamily="34" charset="0"/>
              </a:rPr>
              <a:t> that at the name of Jesus every knee should bow, in heaven and on earth and under the earth,</a:t>
            </a:r>
          </a:p>
          <a:p>
            <a:pPr algn="l" rtl="0"/>
            <a:r>
              <a:rPr lang="en-US" sz="1200" b="0" i="0" u="none" strike="noStrike" baseline="0" dirty="0">
                <a:latin typeface="Arial" panose="020B0604020202020204" pitchFamily="34" charset="0"/>
              </a:rPr>
              <a:t> </a:t>
            </a:r>
            <a:r>
              <a:rPr lang="en-US" sz="1200" b="0" i="0" u="none" strike="noStrike" baseline="30000" dirty="0">
                <a:latin typeface="Arial" panose="020B0604020202020204" pitchFamily="34" charset="0"/>
              </a:rPr>
              <a:t>11</a:t>
            </a:r>
            <a:r>
              <a:rPr lang="en-US" sz="1200" b="0" i="0" u="none" strike="noStrike" baseline="0" dirty="0">
                <a:latin typeface="Arial" panose="020B0604020202020204" pitchFamily="34" charset="0"/>
              </a:rPr>
              <a:t> and every tongue confess that Jesus Christ is Lord, to the glory of God the Father.</a:t>
            </a:r>
          </a:p>
          <a:p>
            <a:pPr algn="l" rtl="0"/>
            <a:r>
              <a:rPr lang="en-US" sz="1200" b="0" i="0" u="none" strike="noStrike" baseline="0" dirty="0"/>
              <a:t> </a:t>
            </a:r>
            <a:r>
              <a:rPr lang="en-US" sz="1200" b="0" i="0" u="none" strike="noStrike" baseline="0" dirty="0">
                <a:latin typeface="Arial" panose="020B0604020202020204" pitchFamily="34" charset="0"/>
              </a:rPr>
              <a:t>(Phi 2:9-11 NIV)</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30000" dirty="0">
                <a:latin typeface="Arial" panose="020B0604020202020204" pitchFamily="34" charset="0"/>
              </a:rPr>
              <a:t>19</a:t>
            </a:r>
            <a:r>
              <a:rPr lang="en-US" sz="1200" b="0" i="0" u="none" strike="noStrike" baseline="0" dirty="0">
                <a:latin typeface="Arial" panose="020B0604020202020204" pitchFamily="34" charset="0"/>
              </a:rPr>
              <a:t> Now we know that whatever the law says, it says to those who are under the law, so that every mouth may be silenced and the whole world held accountable to God. (Rom 3:19 NIV)</a:t>
            </a:r>
            <a:endParaRPr lang="en-US" dirty="0"/>
          </a:p>
          <a:p>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24</a:t>
            </a:fld>
            <a:endParaRPr lang="en-US"/>
          </a:p>
        </p:txBody>
      </p:sp>
    </p:spTree>
    <p:extLst>
      <p:ext uri="{BB962C8B-B14F-4D97-AF65-F5344CB8AC3E}">
        <p14:creationId xmlns:p14="http://schemas.microsoft.com/office/powerpoint/2010/main" val="1454614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Thomas, you have seen me, examined the evidence of the nail prints.  You have believed </a:t>
            </a:r>
          </a:p>
          <a:p>
            <a:r>
              <a:rPr lang="en-US" dirty="0"/>
              <a:t>But the real blessing is to those who have accepted the Eyewitness reports and believed.  </a:t>
            </a:r>
          </a:p>
          <a:p>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25</a:t>
            </a:fld>
            <a:endParaRPr lang="en-US"/>
          </a:p>
        </p:txBody>
      </p:sp>
    </p:spTree>
    <p:extLst>
      <p:ext uri="{BB962C8B-B14F-4D97-AF65-F5344CB8AC3E}">
        <p14:creationId xmlns:p14="http://schemas.microsoft.com/office/powerpoint/2010/main" val="18127700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30000" dirty="0">
                <a:latin typeface="Arial" panose="020B0604020202020204" pitchFamily="34" charset="0"/>
              </a:rPr>
              <a:t>10</a:t>
            </a:r>
            <a:r>
              <a:rPr lang="en-US" sz="1200" b="0" i="0" u="none" strike="noStrike" baseline="0" dirty="0">
                <a:latin typeface="Arial" panose="020B0604020202020204" pitchFamily="34" charset="0"/>
              </a:rPr>
              <a:t> All who believe in the Son of God know in their hearts that this testimony is true. Those who don't believe this are actually calling God a liar because they don't believe what God has testified about his Son. (1Jo 5:10 NLT)</a:t>
            </a:r>
          </a:p>
          <a:p>
            <a:endParaRPr lang="en-US" sz="1200" b="0" i="0" u="none" strike="noStrike" baseline="0" dirty="0">
              <a:latin typeface="Arial" panose="020B0604020202020204" pitchFamily="34" charset="0"/>
            </a:endParaRPr>
          </a:p>
          <a:p>
            <a:r>
              <a:rPr lang="en-US" sz="1200" b="0" i="0" u="none" strike="noStrike" baseline="0" dirty="0">
                <a:latin typeface="Arial" panose="020B0604020202020204" pitchFamily="34" charset="0"/>
              </a:rPr>
              <a:t>This record of this miracle was not written for Thomas—this was written for us.  It is the eyewitness testimony inspired by God and inscribed in the Bible.  This is Gods testimony to you.  This book. </a:t>
            </a:r>
          </a:p>
          <a:p>
            <a:endParaRPr lang="en-US" sz="1200" b="0" i="0" u="none" strike="noStrike" baseline="0" dirty="0">
              <a:latin typeface="Arial" panose="020B0604020202020204" pitchFamily="34" charset="0"/>
            </a:endParaRPr>
          </a:p>
          <a:p>
            <a:r>
              <a:rPr lang="en-US" sz="1200" b="0" i="0" u="none" strike="noStrike" baseline="0" dirty="0">
                <a:latin typeface="Arial" panose="020B0604020202020204" pitchFamily="34" charset="0"/>
              </a:rPr>
              <a:t>Other miracles/signs =</a:t>
            </a:r>
          </a:p>
          <a:p>
            <a:endParaRPr lang="en-US" sz="1200" b="0" i="0" u="none" strike="noStrike" baseline="0" dirty="0">
              <a:latin typeface="Arial" panose="020B0604020202020204" pitchFamily="34" charset="0"/>
            </a:endParaRPr>
          </a:p>
          <a:p>
            <a:r>
              <a:rPr lang="en-US" sz="1200" b="0" i="0" u="none" strike="noStrike" baseline="0" dirty="0">
                <a:latin typeface="Arial" panose="020B0604020202020204" pitchFamily="34" charset="0"/>
              </a:rPr>
              <a:t>1- Water to wine</a:t>
            </a:r>
          </a:p>
          <a:p>
            <a:r>
              <a:rPr lang="en-US" sz="1200" b="0" i="0" u="none" strike="noStrike" baseline="0" dirty="0">
                <a:latin typeface="Arial" panose="020B0604020202020204" pitchFamily="34" charset="0"/>
              </a:rPr>
              <a:t>2- Healing the la me man</a:t>
            </a:r>
          </a:p>
          <a:p>
            <a:r>
              <a:rPr lang="en-US" sz="1200" b="0" i="0" u="none" strike="noStrike" baseline="0" dirty="0">
                <a:latin typeface="Arial" panose="020B0604020202020204" pitchFamily="34" charset="0"/>
              </a:rPr>
              <a:t>3-Healing the nobleman's son</a:t>
            </a:r>
          </a:p>
          <a:p>
            <a:endParaRPr lang="en-US" sz="1200" b="0" i="0" u="none" strike="noStrike" baseline="0"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26</a:t>
            </a:fld>
            <a:endParaRPr lang="en-US"/>
          </a:p>
        </p:txBody>
      </p:sp>
    </p:spTree>
    <p:extLst>
      <p:ext uri="{BB962C8B-B14F-4D97-AF65-F5344CB8AC3E}">
        <p14:creationId xmlns:p14="http://schemas.microsoft.com/office/powerpoint/2010/main" val="4214218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30000" dirty="0">
                <a:latin typeface="Arial" panose="020B0604020202020204" pitchFamily="34" charset="0"/>
              </a:rPr>
              <a:t>10</a:t>
            </a:r>
            <a:r>
              <a:rPr lang="en-US" sz="1200" b="0" i="0" u="none" strike="noStrike" baseline="0" dirty="0">
                <a:latin typeface="Arial" panose="020B0604020202020204" pitchFamily="34" charset="0"/>
              </a:rPr>
              <a:t> All who believe in the Son of God know in their hearts that this testimony is true. Those who don't believe this are actually calling God a liar because they don't believe what God has testified about his Son. (1Jo 5:10 NLT)</a:t>
            </a:r>
          </a:p>
          <a:p>
            <a:endParaRPr lang="en-US" sz="1200" b="0" i="0" u="none" strike="noStrike" baseline="0" dirty="0">
              <a:latin typeface="Arial" panose="020B0604020202020204" pitchFamily="34" charset="0"/>
            </a:endParaRPr>
          </a:p>
          <a:p>
            <a:r>
              <a:rPr lang="en-US" sz="1200" b="0" i="0" u="none" strike="noStrike" baseline="0" dirty="0">
                <a:latin typeface="Arial" panose="020B0604020202020204" pitchFamily="34" charset="0"/>
              </a:rPr>
              <a:t>This record of this miracle was not written for Thomas—this was written for us.  It is the eyewitness testimony inspired by God and inscribed in the Bible.  This is Gods testimony to you.  This book. </a:t>
            </a:r>
          </a:p>
          <a:p>
            <a:endParaRPr lang="en-US" sz="1200" b="0" i="0" u="none" strike="noStrike" baseline="0" dirty="0">
              <a:latin typeface="Arial" panose="020B0604020202020204" pitchFamily="34" charset="0"/>
            </a:endParaRPr>
          </a:p>
          <a:p>
            <a:r>
              <a:rPr lang="en-US" sz="1200" b="0" i="0" u="none" strike="noStrike" baseline="0" dirty="0">
                <a:latin typeface="Arial" panose="020B0604020202020204" pitchFamily="34" charset="0"/>
              </a:rPr>
              <a:t>Other miracles/signs =</a:t>
            </a:r>
          </a:p>
          <a:p>
            <a:endParaRPr lang="en-US" sz="1200" b="0" i="0" u="none" strike="noStrike" baseline="0" dirty="0">
              <a:latin typeface="Arial" panose="020B0604020202020204" pitchFamily="34" charset="0"/>
            </a:endParaRPr>
          </a:p>
          <a:p>
            <a:r>
              <a:rPr lang="en-US" sz="1200" b="0" i="0" u="none" strike="noStrike" baseline="0" dirty="0">
                <a:latin typeface="Arial" panose="020B0604020202020204" pitchFamily="34" charset="0"/>
              </a:rPr>
              <a:t>1- Water to wine</a:t>
            </a:r>
          </a:p>
          <a:p>
            <a:r>
              <a:rPr lang="en-US" sz="1200" b="0" i="0" u="none" strike="noStrike" baseline="0" dirty="0">
                <a:latin typeface="Arial" panose="020B0604020202020204" pitchFamily="34" charset="0"/>
              </a:rPr>
              <a:t>2- Healing the la me man</a:t>
            </a:r>
          </a:p>
          <a:p>
            <a:r>
              <a:rPr lang="en-US" sz="1200" b="0" i="0" u="none" strike="noStrike" baseline="0" dirty="0">
                <a:latin typeface="Arial" panose="020B0604020202020204" pitchFamily="34" charset="0"/>
              </a:rPr>
              <a:t>3-Healing the nobleman's son</a:t>
            </a:r>
          </a:p>
          <a:p>
            <a:endParaRPr lang="en-US" sz="1200" b="0" i="0" u="none" strike="noStrike" baseline="0"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27</a:t>
            </a:fld>
            <a:endParaRPr lang="en-US"/>
          </a:p>
        </p:txBody>
      </p:sp>
    </p:spTree>
    <p:extLst>
      <p:ext uri="{BB962C8B-B14F-4D97-AF65-F5344CB8AC3E}">
        <p14:creationId xmlns:p14="http://schemas.microsoft.com/office/powerpoint/2010/main" val="2653183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30000" dirty="0">
                <a:latin typeface="Arial" panose="020B0604020202020204" pitchFamily="34" charset="0"/>
              </a:rPr>
              <a:t>10</a:t>
            </a:r>
            <a:r>
              <a:rPr lang="en-US" sz="1200" b="0" i="0" u="none" strike="noStrike" baseline="0" dirty="0">
                <a:latin typeface="Arial" panose="020B0604020202020204" pitchFamily="34" charset="0"/>
              </a:rPr>
              <a:t> All who believe in the Son of God know in their hearts that this testimony is true. Those who don't believe this are actually calling God a liar because they don't believe what God has testified about his Son. (1Jo 5:10 NLT)</a:t>
            </a:r>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28</a:t>
            </a:fld>
            <a:endParaRPr lang="en-US"/>
          </a:p>
        </p:txBody>
      </p:sp>
    </p:spTree>
    <p:extLst>
      <p:ext uri="{BB962C8B-B14F-4D97-AF65-F5344CB8AC3E}">
        <p14:creationId xmlns:p14="http://schemas.microsoft.com/office/powerpoint/2010/main" val="35257438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30000" dirty="0">
                <a:latin typeface="Arial" panose="020B0604020202020204" pitchFamily="34" charset="0"/>
              </a:rPr>
              <a:t>10</a:t>
            </a:r>
            <a:r>
              <a:rPr lang="en-US" sz="1200" b="0" i="0" u="none" strike="noStrike" baseline="0" dirty="0">
                <a:latin typeface="Arial" panose="020B0604020202020204" pitchFamily="34" charset="0"/>
              </a:rPr>
              <a:t> All who believe in the Son of God know in their hearts that this testimony is true. Those who don't believe this are actually calling God a liar because they don't believe what God has testified about his Son. (1Jo 5:10 NLT)</a:t>
            </a:r>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29</a:t>
            </a:fld>
            <a:endParaRPr lang="en-US"/>
          </a:p>
        </p:txBody>
      </p:sp>
    </p:spTree>
    <p:extLst>
      <p:ext uri="{BB962C8B-B14F-4D97-AF65-F5344CB8AC3E}">
        <p14:creationId xmlns:p14="http://schemas.microsoft.com/office/powerpoint/2010/main" val="1327260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30000" dirty="0">
                <a:latin typeface="Arial" panose="020B0604020202020204" pitchFamily="34" charset="0"/>
              </a:rPr>
              <a:t>10</a:t>
            </a:r>
            <a:r>
              <a:rPr lang="en-US" sz="1200" b="0" i="0" u="none" strike="noStrike" baseline="0" dirty="0">
                <a:latin typeface="Arial" panose="020B0604020202020204" pitchFamily="34" charset="0"/>
              </a:rPr>
              <a:t> All who believe in the Son of God know in their hearts that this testimony is true. Those who don't believe this are actually calling God a liar because they don't believe what God has testified about his Son. (1Jo 5:10 NLT)</a:t>
            </a:r>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30</a:t>
            </a:fld>
            <a:endParaRPr lang="en-US"/>
          </a:p>
        </p:txBody>
      </p:sp>
    </p:spTree>
    <p:extLst>
      <p:ext uri="{BB962C8B-B14F-4D97-AF65-F5344CB8AC3E}">
        <p14:creationId xmlns:p14="http://schemas.microsoft.com/office/powerpoint/2010/main" val="4013011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30000" dirty="0">
                <a:latin typeface="Arial" panose="020B0604020202020204" pitchFamily="34" charset="0"/>
              </a:rPr>
              <a:t>10</a:t>
            </a:r>
            <a:r>
              <a:rPr lang="en-US" sz="1200" b="0" i="0" u="none" strike="noStrike" baseline="0" dirty="0">
                <a:latin typeface="Arial" panose="020B0604020202020204" pitchFamily="34" charset="0"/>
              </a:rPr>
              <a:t> All who believe in the Son of God know in their hearts that this testimony is true. Those who don't believe this are actually calling God a liar because they don't believe what God has testified about his Son. (1Jo 5:10 NLT)</a:t>
            </a:r>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31</a:t>
            </a:fld>
            <a:endParaRPr lang="en-US"/>
          </a:p>
        </p:txBody>
      </p:sp>
    </p:spTree>
    <p:extLst>
      <p:ext uri="{BB962C8B-B14F-4D97-AF65-F5344CB8AC3E}">
        <p14:creationId xmlns:p14="http://schemas.microsoft.com/office/powerpoint/2010/main" val="2269876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30000" dirty="0">
                <a:latin typeface="Arial" panose="020B0604020202020204" pitchFamily="34" charset="0"/>
              </a:rPr>
              <a:t>10</a:t>
            </a:r>
            <a:r>
              <a:rPr lang="en-US" sz="1200" b="0" i="0" u="none" strike="noStrike" baseline="0" dirty="0">
                <a:latin typeface="Arial" panose="020B0604020202020204" pitchFamily="34" charset="0"/>
              </a:rPr>
              <a:t> All who believe in the Son of God know in their hearts that this testimony is true. Those who don't believe this are actually calling God a liar because they don't believe what God has testified about his Son. (1Jo 5:10 NLT)</a:t>
            </a:r>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32</a:t>
            </a:fld>
            <a:endParaRPr lang="en-US"/>
          </a:p>
        </p:txBody>
      </p:sp>
    </p:spTree>
    <p:extLst>
      <p:ext uri="{BB962C8B-B14F-4D97-AF65-F5344CB8AC3E}">
        <p14:creationId xmlns:p14="http://schemas.microsoft.com/office/powerpoint/2010/main" val="1502047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tabLst>
                <a:tab pos="400050" algn="l"/>
              </a:tabLst>
            </a:pPr>
            <a:r>
              <a:rPr lang="en-US" sz="1200" dirty="0">
                <a:effectLst/>
                <a:latin typeface="Calibri" panose="020F0502020204030204" pitchFamily="34" charset="0"/>
                <a:ea typeface="Calibri" panose="020F0502020204030204" pitchFamily="34" charset="0"/>
                <a:cs typeface="Calibri" panose="020F0502020204030204" pitchFamily="34" charset="0"/>
              </a:rPr>
              <a:t>https://pixabay.com/photos/cross-sunset-sunrise-hill-sky-sun-671379/</a:t>
            </a:r>
          </a:p>
          <a:p>
            <a:pPr marL="0" marR="0" lvl="0" indent="0">
              <a:lnSpc>
                <a:spcPct val="107000"/>
              </a:lnSpc>
              <a:spcBef>
                <a:spcPts val="0"/>
              </a:spcBef>
              <a:spcAft>
                <a:spcPts val="0"/>
              </a:spcAft>
              <a:buFont typeface="+mj-lt"/>
              <a:buNone/>
              <a:tabLst>
                <a:tab pos="400050" algn="l"/>
              </a:tabLst>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Font typeface="+mj-lt"/>
              <a:buNone/>
              <a:tabLst>
                <a:tab pos="400050" algn="l"/>
              </a:tabLst>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romanUcPeriod"/>
              <a:tabLst>
                <a:tab pos="400050" algn="l"/>
              </a:tabLst>
            </a:pPr>
            <a:r>
              <a:rPr lang="en-US" sz="1200" dirty="0">
                <a:effectLst/>
                <a:latin typeface="Calibri" panose="020F0502020204030204" pitchFamily="34" charset="0"/>
                <a:ea typeface="Calibri" panose="020F0502020204030204" pitchFamily="34" charset="0"/>
                <a:cs typeface="Calibri" panose="020F0502020204030204" pitchFamily="34" charset="0"/>
              </a:rPr>
              <a:t>The Man Who Missed the Easter Sunday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Who was Thomas? 24a</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A Twin</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One of the 12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Committed John 11</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Sincere John14:5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Where was Thomas? 24b   Who knows—</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but we do know where he was not!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What did Thomas missed?  19-23</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Christ’s Appearance to the ten.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Christ’s Commission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How did Thomas reacted 25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indent="-28575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Calibri" panose="020F0502020204030204" pitchFamily="34" charset="0"/>
              </a:rPr>
              <a:t>Skeptical—He knew Jesus was crucified, dead, and buried.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Pessimistically--negatively</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Perhaps Suspicious—the 12 are playing me to be gullible</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Perhaps Sincerely—as in John 14:5</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In any case—John records that he needed proof—</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Their testimony was not good enough</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He did not Believe it—“I will not believe”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UcPeriod"/>
            </a:pPr>
            <a:r>
              <a:rPr lang="en-US" sz="1200" dirty="0">
                <a:effectLst/>
                <a:latin typeface="Calibri" panose="020F0502020204030204" pitchFamily="34" charset="0"/>
                <a:ea typeface="Calibri" panose="020F0502020204030204" pitchFamily="34" charset="0"/>
                <a:cs typeface="Calibri" panose="020F0502020204030204" pitchFamily="34" charset="0"/>
              </a:rPr>
              <a:t>The Man Who Attended Easter a Week Late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Why did Thomas attend?  26 Does not say, perhaps curiosity,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obligated, or prove his point, who knows—but we do know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that he did attend.  Why are you here? Curious, obligated,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indent="-28575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Calibri" panose="020F0502020204030204" pitchFamily="34" charset="0"/>
              </a:rPr>
              <a:t>2-  What did Thomas Experienced 26</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Jesus Showed Up -- The Repeat Appearance to the eleven. 26</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Jesus Challenge Him 27</a:t>
            </a:r>
            <a:br>
              <a:rPr lang="en-US" sz="1200" dirty="0">
                <a:effectLst/>
                <a:latin typeface="Calibri" panose="020F0502020204030204" pitchFamily="34" charset="0"/>
                <a:ea typeface="Calibri" panose="020F0502020204030204" pitchFamily="34" charset="0"/>
                <a:cs typeface="Calibri" panose="020F0502020204030204" pitchFamily="34" charset="0"/>
              </a:rPr>
            </a:b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3- How did Thomas Reacted 28</a:t>
            </a:r>
            <a:br>
              <a:rPr lang="en-US" sz="1200" dirty="0">
                <a:effectLst/>
                <a:latin typeface="Calibri" panose="020F0502020204030204" pitchFamily="34" charset="0"/>
                <a:ea typeface="Calibri" panose="020F0502020204030204" pitchFamily="34" charset="0"/>
                <a:cs typeface="Calibri" panose="020F0502020204030204" pitchFamily="34" charset="0"/>
              </a:rPr>
            </a:b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Take this with you -- The lesson for Him and all 29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rPr>
              <a:t>The lesson for you 30-31</a:t>
            </a:r>
            <a:br>
              <a:rPr lang="en-US" sz="1200" dirty="0">
                <a:effectLst/>
                <a:latin typeface="Calibri" panose="020F0502020204030204" pitchFamily="34" charset="0"/>
                <a:ea typeface="Calibri" panose="020F0502020204030204" pitchFamily="34" charset="0"/>
              </a:rPr>
            </a:br>
            <a:endParaRPr lang="en-US" dirty="0"/>
          </a:p>
          <a:p>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5</a:t>
            </a:fld>
            <a:endParaRPr lang="en-US"/>
          </a:p>
        </p:txBody>
      </p:sp>
    </p:spTree>
    <p:extLst>
      <p:ext uri="{BB962C8B-B14F-4D97-AF65-F5344CB8AC3E}">
        <p14:creationId xmlns:p14="http://schemas.microsoft.com/office/powerpoint/2010/main" val="2621366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30000" dirty="0">
                <a:latin typeface="Arial" panose="020B0604020202020204" pitchFamily="34" charset="0"/>
              </a:rPr>
              <a:t>10</a:t>
            </a:r>
            <a:r>
              <a:rPr lang="en-US" sz="1200" b="0" i="0" u="none" strike="noStrike" baseline="0" dirty="0">
                <a:latin typeface="Arial" panose="020B0604020202020204" pitchFamily="34" charset="0"/>
              </a:rPr>
              <a:t> All who believe in the Son of God know in their hearts that this testimony is true. Those who don't believe this are actually calling God a liar because they don't believe what God has testified about his Son. (1Jo 5:10 NLT)</a:t>
            </a:r>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33</a:t>
            </a:fld>
            <a:endParaRPr lang="en-US"/>
          </a:p>
        </p:txBody>
      </p:sp>
    </p:spTree>
    <p:extLst>
      <p:ext uri="{BB962C8B-B14F-4D97-AF65-F5344CB8AC3E}">
        <p14:creationId xmlns:p14="http://schemas.microsoft.com/office/powerpoint/2010/main" val="8181762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30000" dirty="0">
                <a:latin typeface="Arial" panose="020B0604020202020204" pitchFamily="34" charset="0"/>
              </a:rPr>
              <a:t>10</a:t>
            </a:r>
            <a:r>
              <a:rPr lang="en-US" sz="1200" b="0" i="0" u="none" strike="noStrike" baseline="0" dirty="0">
                <a:latin typeface="Arial" panose="020B0604020202020204" pitchFamily="34" charset="0"/>
              </a:rPr>
              <a:t> All who believe in the Son of God know in their hearts that this testimony is true. Those who don't believe this are actually calling God a liar because they don't believe what God has testified about his Son. (1Jo 5:10 NLT)</a:t>
            </a:r>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34</a:t>
            </a:fld>
            <a:endParaRPr lang="en-US"/>
          </a:p>
        </p:txBody>
      </p:sp>
    </p:spTree>
    <p:extLst>
      <p:ext uri="{BB962C8B-B14F-4D97-AF65-F5344CB8AC3E}">
        <p14:creationId xmlns:p14="http://schemas.microsoft.com/office/powerpoint/2010/main" val="41874905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30000" dirty="0">
                <a:latin typeface="Arial" panose="020B0604020202020204" pitchFamily="34" charset="0"/>
              </a:rPr>
              <a:t>10</a:t>
            </a:r>
            <a:r>
              <a:rPr lang="en-US" sz="1200" b="0" i="0" u="none" strike="noStrike" baseline="0" dirty="0">
                <a:latin typeface="Arial" panose="020B0604020202020204" pitchFamily="34" charset="0"/>
              </a:rPr>
              <a:t> All who believe in the Son of God know in their hearts that this testimony is true. Those who don't believe this are actually calling God a liar because they don't believe what God has testified about his Son. (1Jo 5:10 NLT)</a:t>
            </a:r>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35</a:t>
            </a:fld>
            <a:endParaRPr lang="en-US"/>
          </a:p>
        </p:txBody>
      </p:sp>
    </p:spTree>
    <p:extLst>
      <p:ext uri="{BB962C8B-B14F-4D97-AF65-F5344CB8AC3E}">
        <p14:creationId xmlns:p14="http://schemas.microsoft.com/office/powerpoint/2010/main" val="19791021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30000" dirty="0">
                <a:latin typeface="Arial" panose="020B0604020202020204" pitchFamily="34" charset="0"/>
              </a:rPr>
              <a:t>10</a:t>
            </a:r>
            <a:r>
              <a:rPr lang="en-US" sz="1200" b="0" i="0" u="none" strike="noStrike" baseline="0" dirty="0">
                <a:latin typeface="Arial" panose="020B0604020202020204" pitchFamily="34" charset="0"/>
              </a:rPr>
              <a:t> All who believe in the Son of God know in their hearts that this testimony is true. Those who don't believe this are actually calling God a liar because they don't believe what God has testified about his Son. (1Jo 5:10 NLT)</a:t>
            </a:r>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36</a:t>
            </a:fld>
            <a:endParaRPr lang="en-US"/>
          </a:p>
        </p:txBody>
      </p:sp>
    </p:spTree>
    <p:extLst>
      <p:ext uri="{BB962C8B-B14F-4D97-AF65-F5344CB8AC3E}">
        <p14:creationId xmlns:p14="http://schemas.microsoft.com/office/powerpoint/2010/main" val="429470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30000" dirty="0">
                <a:latin typeface="Arial" panose="020B0604020202020204" pitchFamily="34" charset="0"/>
              </a:rPr>
              <a:t>10</a:t>
            </a:r>
            <a:r>
              <a:rPr lang="en-US" sz="1200" b="0" i="0" u="none" strike="noStrike" baseline="0" dirty="0">
                <a:latin typeface="Arial" panose="020B0604020202020204" pitchFamily="34" charset="0"/>
              </a:rPr>
              <a:t> All who believe in the Son of God know in their hearts that this testimony is true. Those who don't believe this are actually calling God a liar because they don't believe what God has testified about his Son. (1Jo 5:10 NLT)</a:t>
            </a:r>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37</a:t>
            </a:fld>
            <a:endParaRPr lang="en-US"/>
          </a:p>
        </p:txBody>
      </p:sp>
    </p:spTree>
    <p:extLst>
      <p:ext uri="{BB962C8B-B14F-4D97-AF65-F5344CB8AC3E}">
        <p14:creationId xmlns:p14="http://schemas.microsoft.com/office/powerpoint/2010/main" val="12528900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30000" dirty="0">
                <a:latin typeface="Arial" panose="020B0604020202020204" pitchFamily="34" charset="0"/>
              </a:rPr>
              <a:t>10</a:t>
            </a:r>
            <a:r>
              <a:rPr lang="en-US" sz="1200" b="0" i="0" u="none" strike="noStrike" baseline="0" dirty="0">
                <a:latin typeface="Arial" panose="020B0604020202020204" pitchFamily="34" charset="0"/>
              </a:rPr>
              <a:t> All who believe in the Son of God know in their hearts that this testimony is true. Those who don't believe this are actually calling God a liar because they don't believe what God has testified about his Son. (1Jo 5:10 NLT)</a:t>
            </a:r>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38</a:t>
            </a:fld>
            <a:endParaRPr lang="en-US"/>
          </a:p>
        </p:txBody>
      </p:sp>
    </p:spTree>
    <p:extLst>
      <p:ext uri="{BB962C8B-B14F-4D97-AF65-F5344CB8AC3E}">
        <p14:creationId xmlns:p14="http://schemas.microsoft.com/office/powerpoint/2010/main" val="38649823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30000" dirty="0">
                <a:latin typeface="Arial" panose="020B0604020202020204" pitchFamily="34" charset="0"/>
              </a:rPr>
              <a:t>10</a:t>
            </a:r>
            <a:r>
              <a:rPr lang="en-US" sz="1200" b="0" i="0" u="none" strike="noStrike" baseline="0" dirty="0">
                <a:latin typeface="Arial" panose="020B0604020202020204" pitchFamily="34" charset="0"/>
              </a:rPr>
              <a:t> All who believe in the Son of God know in their hearts that this testimony is true. Those who don't believe this are actually calling God a liar because they don't believe what God has testified about his Son. (1Jo 5:10 NLT)</a:t>
            </a:r>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39</a:t>
            </a:fld>
            <a:endParaRPr lang="en-US"/>
          </a:p>
        </p:txBody>
      </p:sp>
    </p:spTree>
    <p:extLst>
      <p:ext uri="{BB962C8B-B14F-4D97-AF65-F5344CB8AC3E}">
        <p14:creationId xmlns:p14="http://schemas.microsoft.com/office/powerpoint/2010/main" val="34798337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30000" dirty="0">
                <a:latin typeface="Arial" panose="020B0604020202020204" pitchFamily="34" charset="0"/>
              </a:rPr>
              <a:t>10</a:t>
            </a:r>
            <a:r>
              <a:rPr lang="en-US" sz="1200" b="0" i="0" u="none" strike="noStrike" baseline="0" dirty="0">
                <a:latin typeface="Arial" panose="020B0604020202020204" pitchFamily="34" charset="0"/>
              </a:rPr>
              <a:t> All who believe in the Son of God know in their hearts that this testimony is true. Those who don't believe this are actually calling God a liar because they don't believe what God has testified about his Son. (1Jo 5:10 NLT)</a:t>
            </a:r>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40</a:t>
            </a:fld>
            <a:endParaRPr lang="en-US"/>
          </a:p>
        </p:txBody>
      </p:sp>
    </p:spTree>
    <p:extLst>
      <p:ext uri="{BB962C8B-B14F-4D97-AF65-F5344CB8AC3E}">
        <p14:creationId xmlns:p14="http://schemas.microsoft.com/office/powerpoint/2010/main" val="35178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romanUcPeriod"/>
              <a:tabLst>
                <a:tab pos="400050" algn="l"/>
              </a:tabLst>
            </a:pPr>
            <a:r>
              <a:rPr lang="en-US" sz="1200" dirty="0">
                <a:effectLst/>
                <a:latin typeface="Calibri" panose="020F0502020204030204" pitchFamily="34" charset="0"/>
                <a:ea typeface="Calibri" panose="020F0502020204030204" pitchFamily="34" charset="0"/>
                <a:cs typeface="Calibri" panose="020F0502020204030204" pitchFamily="34" charset="0"/>
              </a:rPr>
              <a:t>The Man Who Missed the Easter Sunday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Who was Thomas? 24a</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A Twin</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One of the 12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Committed John 11</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Sincere John14:5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Where was Thomas? 24b   Who knows—</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but we do know where he was not!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What did Thomas missed?  19-23</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Christ’s Appearance to the ten.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Christ’s Commission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How did Thomas reacted 25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indent="-28575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Calibri" panose="020F0502020204030204" pitchFamily="34" charset="0"/>
              </a:rPr>
              <a:t>Skeptical—He knew Jesus was crucified, dead, and buried.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Pessimistically--negatively</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Perhaps Suspicious—the 12 are playing me to be gullible</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Perhaps Sincerely—as in John 14:5</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In any case—John records that he needed proof—</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Their testimony was not good enough</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He did not Believe it—“I will not believe”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UcPeriod"/>
            </a:pPr>
            <a:r>
              <a:rPr lang="en-US" sz="1200" dirty="0">
                <a:effectLst/>
                <a:latin typeface="Calibri" panose="020F0502020204030204" pitchFamily="34" charset="0"/>
                <a:ea typeface="Calibri" panose="020F0502020204030204" pitchFamily="34" charset="0"/>
                <a:cs typeface="Calibri" panose="020F0502020204030204" pitchFamily="34" charset="0"/>
              </a:rPr>
              <a:t>The Man Who Attended Easter a Week Late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Why did Thomas attend?  26 Does not say, perhaps curiosity,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obligated, or prove his point, who knows—but we do know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that he did attend.  Why are you here? Curious, obligated,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indent="-28575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Calibri" panose="020F0502020204030204" pitchFamily="34" charset="0"/>
              </a:rPr>
              <a:t>2-  What did Thomas Experienced 26</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Jesus Showed Up -- The Repeat Appearance to the eleven. 26</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Jesus Challenge Him 27</a:t>
            </a:r>
            <a:br>
              <a:rPr lang="en-US" sz="1200" dirty="0">
                <a:effectLst/>
                <a:latin typeface="Calibri" panose="020F0502020204030204" pitchFamily="34" charset="0"/>
                <a:ea typeface="Calibri" panose="020F0502020204030204" pitchFamily="34" charset="0"/>
                <a:cs typeface="Calibri" panose="020F0502020204030204" pitchFamily="34" charset="0"/>
              </a:rPr>
            </a:b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3- How did Thomas Reacted 28</a:t>
            </a:r>
            <a:br>
              <a:rPr lang="en-US" sz="1200" dirty="0">
                <a:effectLst/>
                <a:latin typeface="Calibri" panose="020F0502020204030204" pitchFamily="34" charset="0"/>
                <a:ea typeface="Calibri" panose="020F0502020204030204" pitchFamily="34" charset="0"/>
                <a:cs typeface="Calibri" panose="020F0502020204030204" pitchFamily="34" charset="0"/>
              </a:rPr>
            </a:b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Take this with you -- The lesson for Him and all 29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rPr>
              <a:t>The lesson for you 30-31</a:t>
            </a:r>
            <a:br>
              <a:rPr lang="en-US" sz="1200" dirty="0">
                <a:effectLst/>
                <a:latin typeface="Calibri" panose="020F0502020204030204" pitchFamily="34" charset="0"/>
                <a:ea typeface="Calibri" panose="020F0502020204030204" pitchFamily="34" charset="0"/>
              </a:rPr>
            </a:br>
            <a:endParaRPr lang="en-US" dirty="0"/>
          </a:p>
          <a:p>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6</a:t>
            </a:fld>
            <a:endParaRPr lang="en-US"/>
          </a:p>
        </p:txBody>
      </p:sp>
    </p:spTree>
    <p:extLst>
      <p:ext uri="{BB962C8B-B14F-4D97-AF65-F5344CB8AC3E}">
        <p14:creationId xmlns:p14="http://schemas.microsoft.com/office/powerpoint/2010/main" val="3542765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tabLst>
                <a:tab pos="400050" algn="l"/>
              </a:tabLst>
            </a:pPr>
            <a:r>
              <a:rPr lang="de-DE" dirty="0">
                <a:hlinkClick r:id="rId3"/>
              </a:rPr>
              <a:t>Fritz_von_Uhde_-_Der_Gang_nach_Emmaus_(1891).jpg (1000×731) (wikimedia.org)</a:t>
            </a:r>
            <a:endParaRPr lang="de-DE" dirty="0"/>
          </a:p>
          <a:p>
            <a:pPr marL="0" marR="0" lvl="0" indent="0">
              <a:lnSpc>
                <a:spcPct val="107000"/>
              </a:lnSpc>
              <a:spcBef>
                <a:spcPts val="0"/>
              </a:spcBef>
              <a:spcAft>
                <a:spcPts val="0"/>
              </a:spcAft>
              <a:buFont typeface="+mj-lt"/>
              <a:buNone/>
              <a:tabLst>
                <a:tab pos="400050" algn="l"/>
              </a:tabLst>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romanUcPeriod"/>
              <a:tabLst>
                <a:tab pos="400050" algn="l"/>
              </a:tabLst>
            </a:pPr>
            <a:r>
              <a:rPr lang="en-US" sz="1200" dirty="0">
                <a:effectLst/>
                <a:latin typeface="Calibri" panose="020F0502020204030204" pitchFamily="34" charset="0"/>
                <a:ea typeface="Calibri" panose="020F0502020204030204" pitchFamily="34" charset="0"/>
                <a:cs typeface="Calibri" panose="020F0502020204030204" pitchFamily="34" charset="0"/>
              </a:rPr>
              <a:t>The Man Who Missed the Easter Sunday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Who was Thomas? 24a</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A Twin</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One of the 12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Committed John 11</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Sincere John14:5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Where was Thomas? 24b   Who knows—</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but we do know where he was not!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What did Thomas missed?  19-23</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Christ’s Appearance to the ten.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Christ’s Commission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How did Thomas reacted 25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indent="-28575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Calibri" panose="020F0502020204030204" pitchFamily="34" charset="0"/>
              </a:rPr>
              <a:t>Skeptical—He knew Jesus was crucified, dead, and buried.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Pessimistically--negatively</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Perhaps Suspicious—the 12 are playing me to be gullible</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Perhaps Sincerely—as in John 14:5</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In any case—John records that he needed proof—</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Their testimony was not good enough</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He did not Believe it—“I will not believe”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UcPeriod"/>
            </a:pPr>
            <a:r>
              <a:rPr lang="en-US" sz="1200" dirty="0">
                <a:effectLst/>
                <a:latin typeface="Calibri" panose="020F0502020204030204" pitchFamily="34" charset="0"/>
                <a:ea typeface="Calibri" panose="020F0502020204030204" pitchFamily="34" charset="0"/>
                <a:cs typeface="Calibri" panose="020F0502020204030204" pitchFamily="34" charset="0"/>
              </a:rPr>
              <a:t>The Man Who Attended Easter a Week Late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Why did Thomas attend?  26 Does not say, perhaps curiosity,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obligated, or prove his point, who knows—but we do know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that he did attend.  Why are you here? Curious, obligated,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indent="-28575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Calibri" panose="020F0502020204030204" pitchFamily="34" charset="0"/>
              </a:rPr>
              <a:t>2-  What did Thomas Experienced 26</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Jesus Showed Up -- The Repeat Appearance to the eleven. 26</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Jesus Challenge Him 27</a:t>
            </a:r>
            <a:br>
              <a:rPr lang="en-US" sz="1200" dirty="0">
                <a:effectLst/>
                <a:latin typeface="Calibri" panose="020F0502020204030204" pitchFamily="34" charset="0"/>
                <a:ea typeface="Calibri" panose="020F0502020204030204" pitchFamily="34" charset="0"/>
                <a:cs typeface="Calibri" panose="020F0502020204030204" pitchFamily="34" charset="0"/>
              </a:rPr>
            </a:b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3- How did Thomas Reacted 28</a:t>
            </a:r>
            <a:br>
              <a:rPr lang="en-US" sz="1200" dirty="0">
                <a:effectLst/>
                <a:latin typeface="Calibri" panose="020F0502020204030204" pitchFamily="34" charset="0"/>
                <a:ea typeface="Calibri" panose="020F0502020204030204" pitchFamily="34" charset="0"/>
                <a:cs typeface="Calibri" panose="020F0502020204030204" pitchFamily="34" charset="0"/>
              </a:rPr>
            </a:b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Take this with you -- The lesson for Him and all 29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rPr>
              <a:t>The lesson for you 30-31</a:t>
            </a:r>
            <a:br>
              <a:rPr lang="en-US" sz="1200" dirty="0">
                <a:effectLst/>
                <a:latin typeface="Calibri" panose="020F0502020204030204" pitchFamily="34" charset="0"/>
                <a:ea typeface="Calibri" panose="020F0502020204030204" pitchFamily="34" charset="0"/>
              </a:rPr>
            </a:br>
            <a:endParaRPr lang="en-US" dirty="0"/>
          </a:p>
          <a:p>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7</a:t>
            </a:fld>
            <a:endParaRPr lang="en-US"/>
          </a:p>
        </p:txBody>
      </p:sp>
    </p:spTree>
    <p:extLst>
      <p:ext uri="{BB962C8B-B14F-4D97-AF65-F5344CB8AC3E}">
        <p14:creationId xmlns:p14="http://schemas.microsoft.com/office/powerpoint/2010/main" val="1489873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tabLst>
                <a:tab pos="400050" algn="l"/>
              </a:tabLst>
            </a:pPr>
            <a:r>
              <a:rPr lang="en-US" sz="1200" dirty="0">
                <a:effectLst/>
                <a:latin typeface="Calibri" panose="020F0502020204030204" pitchFamily="34" charset="0"/>
                <a:ea typeface="Calibri" panose="020F0502020204030204" pitchFamily="34" charset="0"/>
                <a:cs typeface="Calibri" panose="020F0502020204030204" pitchFamily="34" charset="0"/>
              </a:rPr>
              <a:t>https://www.geograph.org.uk/photo/4698851</a:t>
            </a:r>
          </a:p>
          <a:p>
            <a:pPr marL="0" marR="0" lvl="0" indent="0">
              <a:lnSpc>
                <a:spcPct val="107000"/>
              </a:lnSpc>
              <a:spcBef>
                <a:spcPts val="0"/>
              </a:spcBef>
              <a:spcAft>
                <a:spcPts val="0"/>
              </a:spcAft>
              <a:buFont typeface="+mj-lt"/>
              <a:buNone/>
              <a:tabLst>
                <a:tab pos="400050" algn="l"/>
              </a:tabLst>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romanUcPeriod"/>
              <a:tabLst>
                <a:tab pos="400050" algn="l"/>
              </a:tabLst>
            </a:pPr>
            <a:r>
              <a:rPr lang="en-US" sz="1200" dirty="0">
                <a:effectLst/>
                <a:latin typeface="Calibri" panose="020F0502020204030204" pitchFamily="34" charset="0"/>
                <a:ea typeface="Calibri" panose="020F0502020204030204" pitchFamily="34" charset="0"/>
                <a:cs typeface="Calibri" panose="020F0502020204030204" pitchFamily="34" charset="0"/>
              </a:rPr>
              <a:t>The Man Who Missed the Easter Sunday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Who was Thomas? 24a</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A Twin</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One of the 12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Committed John 11</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Sincere John14:5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Where was Thomas? 24b   Who knows—</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but we do know where he was not!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What did Thomas missed?  19-23</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Christ’s Appearance to the ten.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Christ’s Commission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How did Thomas reacted 25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indent="-28575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Calibri" panose="020F0502020204030204" pitchFamily="34" charset="0"/>
              </a:rPr>
              <a:t>Skeptical—He knew Jesus was crucified, dead, and buried.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Pessimistically--negatively</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Perhaps Suspicious—the 12 are playing me to be gullible</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Perhaps Sincerely—as in John 14:5</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In any case—John records that he needed proof—</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Their testimony was not good enough</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He did not Believe it—“I will not believe”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UcPeriod"/>
            </a:pPr>
            <a:r>
              <a:rPr lang="en-US" sz="1200" dirty="0">
                <a:effectLst/>
                <a:latin typeface="Calibri" panose="020F0502020204030204" pitchFamily="34" charset="0"/>
                <a:ea typeface="Calibri" panose="020F0502020204030204" pitchFamily="34" charset="0"/>
                <a:cs typeface="Calibri" panose="020F0502020204030204" pitchFamily="34" charset="0"/>
              </a:rPr>
              <a:t>The Man Who Attended Easter a Week Late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Why did Thomas attend?  26 Does not say, perhaps curiosity,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obligated, or prove his point, who knows—but we do know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that he did attend.  Why are you here? Curious, obligated,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indent="-28575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Calibri" panose="020F0502020204030204" pitchFamily="34" charset="0"/>
              </a:rPr>
              <a:t>2-  What did Thomas Experienced 26</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Jesus Showed Up -- The Repeat Appearance to the eleven. 26</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Jesus Challenge Him 27</a:t>
            </a:r>
            <a:br>
              <a:rPr lang="en-US" sz="1200" dirty="0">
                <a:effectLst/>
                <a:latin typeface="Calibri" panose="020F0502020204030204" pitchFamily="34" charset="0"/>
                <a:ea typeface="Calibri" panose="020F0502020204030204" pitchFamily="34" charset="0"/>
                <a:cs typeface="Calibri" panose="020F0502020204030204" pitchFamily="34" charset="0"/>
              </a:rPr>
            </a:b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3- How did Thomas Reacted 28</a:t>
            </a:r>
            <a:br>
              <a:rPr lang="en-US" sz="1200" dirty="0">
                <a:effectLst/>
                <a:latin typeface="Calibri" panose="020F0502020204030204" pitchFamily="34" charset="0"/>
                <a:ea typeface="Calibri" panose="020F0502020204030204" pitchFamily="34" charset="0"/>
                <a:cs typeface="Calibri" panose="020F0502020204030204" pitchFamily="34" charset="0"/>
              </a:rPr>
            </a:b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Take this with you -- The lesson for Him and all 29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rPr>
              <a:t>The lesson for you 30-31</a:t>
            </a:r>
            <a:br>
              <a:rPr lang="en-US" sz="1200" dirty="0">
                <a:effectLst/>
                <a:latin typeface="Calibri" panose="020F0502020204030204" pitchFamily="34" charset="0"/>
                <a:ea typeface="Calibri" panose="020F0502020204030204" pitchFamily="34" charset="0"/>
              </a:rPr>
            </a:br>
            <a:endParaRPr lang="en-US" dirty="0"/>
          </a:p>
          <a:p>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8</a:t>
            </a:fld>
            <a:endParaRPr lang="en-US"/>
          </a:p>
        </p:txBody>
      </p:sp>
    </p:spTree>
    <p:extLst>
      <p:ext uri="{BB962C8B-B14F-4D97-AF65-F5344CB8AC3E}">
        <p14:creationId xmlns:p14="http://schemas.microsoft.com/office/powerpoint/2010/main" val="1403716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tabLst>
                <a:tab pos="400050" algn="l"/>
              </a:tabLst>
            </a:pPr>
            <a:r>
              <a:rPr lang="en-US" sz="1200" dirty="0">
                <a:effectLst/>
                <a:latin typeface="Calibri" panose="020F0502020204030204" pitchFamily="34" charset="0"/>
                <a:ea typeface="Calibri" panose="020F0502020204030204" pitchFamily="34" charset="0"/>
                <a:cs typeface="Calibri" panose="020F0502020204030204" pitchFamily="34" charset="0"/>
              </a:rPr>
              <a:t>https://upload.wikimedia.org/wikipedia/commons/8/82/Givinghandsandredpushpin.jpg</a:t>
            </a:r>
          </a:p>
          <a:p>
            <a:pPr marL="0" marR="0" lvl="0" indent="0">
              <a:lnSpc>
                <a:spcPct val="107000"/>
              </a:lnSpc>
              <a:spcBef>
                <a:spcPts val="0"/>
              </a:spcBef>
              <a:spcAft>
                <a:spcPts val="0"/>
              </a:spcAft>
              <a:buFont typeface="+mj-lt"/>
              <a:buNone/>
              <a:tabLst>
                <a:tab pos="400050" algn="l"/>
              </a:tabLst>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romanUcPeriod"/>
              <a:tabLst>
                <a:tab pos="400050" algn="l"/>
              </a:tabLst>
            </a:pPr>
            <a:r>
              <a:rPr lang="en-US" sz="1200" dirty="0">
                <a:effectLst/>
                <a:latin typeface="Calibri" panose="020F0502020204030204" pitchFamily="34" charset="0"/>
                <a:ea typeface="Calibri" panose="020F0502020204030204" pitchFamily="34" charset="0"/>
                <a:cs typeface="Calibri" panose="020F0502020204030204" pitchFamily="34" charset="0"/>
              </a:rPr>
              <a:t>The Man Who Missed the Easter Sunday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Who was Thomas? 24a</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A Twin</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One of the 12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Committed John 11</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Sincere John14:5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Where was Thomas? 24b   Who knows—</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but we do know where he was not!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What did Thomas missed?  19-23</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Christ’s Appearance to the ten.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Christ’s Commission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How did Thomas reacted 25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indent="-28575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Calibri" panose="020F0502020204030204" pitchFamily="34" charset="0"/>
              </a:rPr>
              <a:t>Skeptical—He knew Jesus was crucified, dead, and buried.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Pessimistically--negatively</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Perhaps Suspicious—the 12 are playing me to be gullible</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Perhaps Sincerely—as in John 14:5</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In any case—John records that he needed proof—</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Their testimony was not good enough</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He did not Believe it—“I will not believe”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UcPeriod"/>
            </a:pPr>
            <a:r>
              <a:rPr lang="en-US" sz="1200" dirty="0">
                <a:effectLst/>
                <a:latin typeface="Calibri" panose="020F0502020204030204" pitchFamily="34" charset="0"/>
                <a:ea typeface="Calibri" panose="020F0502020204030204" pitchFamily="34" charset="0"/>
                <a:cs typeface="Calibri" panose="020F0502020204030204" pitchFamily="34" charset="0"/>
              </a:rPr>
              <a:t>The Man Who Attended Easter a Week Late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Why did Thomas attend?  26 Does not say, perhaps curiosity,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obligated, or prove his point, who knows—but we do know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that he did attend.  Why are you here? Curious, obligated,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indent="-28575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Calibri" panose="020F0502020204030204" pitchFamily="34" charset="0"/>
              </a:rPr>
              <a:t>2-  What did Thomas Experienced 26</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Jesus Showed Up -- The Repeat Appearance to the eleven. 26</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Jesus Challenge Him 27</a:t>
            </a:r>
            <a:br>
              <a:rPr lang="en-US" sz="1200" dirty="0">
                <a:effectLst/>
                <a:latin typeface="Calibri" panose="020F0502020204030204" pitchFamily="34" charset="0"/>
                <a:ea typeface="Calibri" panose="020F0502020204030204" pitchFamily="34" charset="0"/>
                <a:cs typeface="Calibri" panose="020F0502020204030204" pitchFamily="34" charset="0"/>
              </a:rPr>
            </a:b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3- How did Thomas Reacted 28</a:t>
            </a:r>
            <a:br>
              <a:rPr lang="en-US" sz="1200" dirty="0">
                <a:effectLst/>
                <a:latin typeface="Calibri" panose="020F0502020204030204" pitchFamily="34" charset="0"/>
                <a:ea typeface="Calibri" panose="020F0502020204030204" pitchFamily="34" charset="0"/>
                <a:cs typeface="Calibri" panose="020F0502020204030204" pitchFamily="34" charset="0"/>
              </a:rPr>
            </a:b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Take this with you -- The lesson for Him and all 29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rPr>
              <a:t>The lesson for you 30-31</a:t>
            </a:r>
            <a:br>
              <a:rPr lang="en-US" sz="1200" dirty="0">
                <a:effectLst/>
                <a:latin typeface="Calibri" panose="020F0502020204030204" pitchFamily="34" charset="0"/>
                <a:ea typeface="Calibri" panose="020F0502020204030204" pitchFamily="34" charset="0"/>
              </a:rPr>
            </a:br>
            <a:endParaRPr lang="en-US" dirty="0"/>
          </a:p>
          <a:p>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9</a:t>
            </a:fld>
            <a:endParaRPr lang="en-US"/>
          </a:p>
        </p:txBody>
      </p:sp>
    </p:spTree>
    <p:extLst>
      <p:ext uri="{BB962C8B-B14F-4D97-AF65-F5344CB8AC3E}">
        <p14:creationId xmlns:p14="http://schemas.microsoft.com/office/powerpoint/2010/main" val="2120201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tabLst>
                <a:tab pos="400050" algn="l"/>
              </a:tabLst>
            </a:pPr>
            <a:r>
              <a:rPr lang="en-US" sz="1200" dirty="0">
                <a:effectLst/>
                <a:latin typeface="Calibri" panose="020F0502020204030204" pitchFamily="34" charset="0"/>
                <a:ea typeface="Calibri" panose="020F0502020204030204" pitchFamily="34" charset="0"/>
                <a:cs typeface="Calibri" panose="020F0502020204030204" pitchFamily="34" charset="0"/>
              </a:rPr>
              <a:t>https://upload.wikimedia.org/wikipedia/commons/8/82/Givinghandsandredpushpin.jpg</a:t>
            </a:r>
          </a:p>
          <a:p>
            <a:pPr marL="0" marR="0" lvl="0" indent="0">
              <a:lnSpc>
                <a:spcPct val="107000"/>
              </a:lnSpc>
              <a:spcBef>
                <a:spcPts val="0"/>
              </a:spcBef>
              <a:spcAft>
                <a:spcPts val="0"/>
              </a:spcAft>
              <a:buFont typeface="+mj-lt"/>
              <a:buNone/>
              <a:tabLst>
                <a:tab pos="400050" algn="l"/>
              </a:tabLst>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romanUcPeriod"/>
              <a:tabLst>
                <a:tab pos="400050" algn="l"/>
              </a:tabLst>
            </a:pPr>
            <a:r>
              <a:rPr lang="en-US" sz="1200" dirty="0">
                <a:effectLst/>
                <a:latin typeface="Calibri" panose="020F0502020204030204" pitchFamily="34" charset="0"/>
                <a:ea typeface="Calibri" panose="020F0502020204030204" pitchFamily="34" charset="0"/>
                <a:cs typeface="Calibri" panose="020F0502020204030204" pitchFamily="34" charset="0"/>
              </a:rPr>
              <a:t>The Man Who Missed the Easter Sunday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Who was Thomas? 24a</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A Twin</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One of the 12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Committed John 11</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Sincere John14:5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Where was Thomas? 24b   Who knows—</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but we do know where he was not!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What did Thomas missed?  19-23</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Christ’s Appearance to the ten.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Christ’s Commission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How did Thomas reacted 25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indent="-28575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Calibri" panose="020F0502020204030204" pitchFamily="34" charset="0"/>
              </a:rPr>
              <a:t>Skeptical—He knew Jesus was crucified, dead, and buried.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Pessimistically--negatively</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Perhaps Suspicious—the 12 are playing me to be gullible</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Perhaps Sincerely—as in John 14:5</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In any case—John records that he needed proof—</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Their testimony was not good enough</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He did not Believe it—“I will not believe”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UcPeriod"/>
            </a:pPr>
            <a:r>
              <a:rPr lang="en-US" sz="1200" dirty="0">
                <a:effectLst/>
                <a:latin typeface="Calibri" panose="020F0502020204030204" pitchFamily="34" charset="0"/>
                <a:ea typeface="Calibri" panose="020F0502020204030204" pitchFamily="34" charset="0"/>
                <a:cs typeface="Calibri" panose="020F0502020204030204" pitchFamily="34" charset="0"/>
              </a:rPr>
              <a:t>The Man Who Attended Easter a Week Late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Why did Thomas attend?  26 Does not say, perhaps curiosity,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obligated, or prove his point, who knows—but we do know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that he did attend.  Why are you here? Curious, obligated,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indent="-28575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Calibri" panose="020F0502020204030204" pitchFamily="34" charset="0"/>
              </a:rPr>
              <a:t>2-  What did Thomas Experienced 26</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Jesus Showed Up -- The Repeat Appearance to the eleven. 26</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	Jesus Challenge Him 27</a:t>
            </a:r>
            <a:br>
              <a:rPr lang="en-US" sz="1200" dirty="0">
                <a:effectLst/>
                <a:latin typeface="Calibri" panose="020F0502020204030204" pitchFamily="34" charset="0"/>
                <a:ea typeface="Calibri" panose="020F0502020204030204" pitchFamily="34" charset="0"/>
                <a:cs typeface="Calibri" panose="020F0502020204030204" pitchFamily="34" charset="0"/>
              </a:rPr>
            </a:b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3- How did Thomas Reacted 28</a:t>
            </a:r>
            <a:br>
              <a:rPr lang="en-US" sz="1200" dirty="0">
                <a:effectLst/>
                <a:latin typeface="Calibri" panose="020F0502020204030204" pitchFamily="34" charset="0"/>
                <a:ea typeface="Calibri" panose="020F0502020204030204" pitchFamily="34" charset="0"/>
                <a:cs typeface="Calibri" panose="020F0502020204030204" pitchFamily="34" charset="0"/>
              </a:rPr>
            </a:b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Take this with you -- The lesson for Him and all 29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rPr>
              <a:t>The lesson for you 30-31</a:t>
            </a:r>
            <a:br>
              <a:rPr lang="en-US" sz="1200" dirty="0">
                <a:effectLst/>
                <a:latin typeface="Calibri" panose="020F0502020204030204" pitchFamily="34" charset="0"/>
                <a:ea typeface="Calibri" panose="020F0502020204030204" pitchFamily="34" charset="0"/>
              </a:rPr>
            </a:br>
            <a:endParaRPr lang="en-US" dirty="0"/>
          </a:p>
          <a:p>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10</a:t>
            </a:fld>
            <a:endParaRPr lang="en-US"/>
          </a:p>
        </p:txBody>
      </p:sp>
    </p:spTree>
    <p:extLst>
      <p:ext uri="{BB962C8B-B14F-4D97-AF65-F5344CB8AC3E}">
        <p14:creationId xmlns:p14="http://schemas.microsoft.com/office/powerpoint/2010/main" val="3921722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fld id="{3A5B7C17-5ACE-4BEE-B1D7-859A6E531425}" type="slidenum">
              <a:rPr lang="en-US" smtClean="0"/>
              <a:t>11</a:t>
            </a:fld>
            <a:endParaRPr lang="en-US"/>
          </a:p>
        </p:txBody>
      </p:sp>
    </p:spTree>
    <p:extLst>
      <p:ext uri="{BB962C8B-B14F-4D97-AF65-F5344CB8AC3E}">
        <p14:creationId xmlns:p14="http://schemas.microsoft.com/office/powerpoint/2010/main" val="3905464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F6AD2-FC79-4847-8B0E-AD7D8A8DD4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E9D35B-58E9-4335-BE8F-5042A2183C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85D4B9-ECCD-40D7-8B96-33173EFC968F}"/>
              </a:ext>
            </a:extLst>
          </p:cNvPr>
          <p:cNvSpPr>
            <a:spLocks noGrp="1"/>
          </p:cNvSpPr>
          <p:nvPr>
            <p:ph type="dt" sz="half" idx="10"/>
          </p:nvPr>
        </p:nvSpPr>
        <p:spPr/>
        <p:txBody>
          <a:bodyPr/>
          <a:lstStyle/>
          <a:p>
            <a:fld id="{811CC2CB-27C4-4154-B1AE-D62ED9847000}" type="datetimeFigureOut">
              <a:rPr lang="en-US" smtClean="0"/>
              <a:t>6/19/2021</a:t>
            </a:fld>
            <a:endParaRPr lang="en-US"/>
          </a:p>
        </p:txBody>
      </p:sp>
      <p:sp>
        <p:nvSpPr>
          <p:cNvPr id="5" name="Footer Placeholder 4">
            <a:extLst>
              <a:ext uri="{FF2B5EF4-FFF2-40B4-BE49-F238E27FC236}">
                <a16:creationId xmlns:a16="http://schemas.microsoft.com/office/drawing/2014/main" id="{A5267CBA-E5AC-4E6F-AB36-CF1C5C295D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51D56C-9238-4017-917F-D9BDA5682393}"/>
              </a:ext>
            </a:extLst>
          </p:cNvPr>
          <p:cNvSpPr>
            <a:spLocks noGrp="1"/>
          </p:cNvSpPr>
          <p:nvPr>
            <p:ph type="sldNum" sz="quarter" idx="12"/>
          </p:nvPr>
        </p:nvSpPr>
        <p:spPr/>
        <p:txBody>
          <a:bodyPr/>
          <a:lstStyle/>
          <a:p>
            <a:fld id="{F42440B7-704F-474F-9EFA-2A05E0F2396E}" type="slidenum">
              <a:rPr lang="en-US" smtClean="0"/>
              <a:t>‹#›</a:t>
            </a:fld>
            <a:endParaRPr lang="en-US"/>
          </a:p>
        </p:txBody>
      </p:sp>
    </p:spTree>
    <p:extLst>
      <p:ext uri="{BB962C8B-B14F-4D97-AF65-F5344CB8AC3E}">
        <p14:creationId xmlns:p14="http://schemas.microsoft.com/office/powerpoint/2010/main" val="3376340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E21B4-DEA4-42F4-8118-1E95A0A6A3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3EA3FF-8191-426D-A992-C91BC33996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44B3C5-1926-457A-8DB9-F7DADDAC9DE6}"/>
              </a:ext>
            </a:extLst>
          </p:cNvPr>
          <p:cNvSpPr>
            <a:spLocks noGrp="1"/>
          </p:cNvSpPr>
          <p:nvPr>
            <p:ph type="dt" sz="half" idx="10"/>
          </p:nvPr>
        </p:nvSpPr>
        <p:spPr/>
        <p:txBody>
          <a:bodyPr/>
          <a:lstStyle/>
          <a:p>
            <a:fld id="{811CC2CB-27C4-4154-B1AE-D62ED9847000}" type="datetimeFigureOut">
              <a:rPr lang="en-US" smtClean="0"/>
              <a:t>6/19/2021</a:t>
            </a:fld>
            <a:endParaRPr lang="en-US"/>
          </a:p>
        </p:txBody>
      </p:sp>
      <p:sp>
        <p:nvSpPr>
          <p:cNvPr id="5" name="Footer Placeholder 4">
            <a:extLst>
              <a:ext uri="{FF2B5EF4-FFF2-40B4-BE49-F238E27FC236}">
                <a16:creationId xmlns:a16="http://schemas.microsoft.com/office/drawing/2014/main" id="{60F8C51C-F027-490E-91FE-614017E3D3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616BD2-0790-4533-AF45-A881EDA88202}"/>
              </a:ext>
            </a:extLst>
          </p:cNvPr>
          <p:cNvSpPr>
            <a:spLocks noGrp="1"/>
          </p:cNvSpPr>
          <p:nvPr>
            <p:ph type="sldNum" sz="quarter" idx="12"/>
          </p:nvPr>
        </p:nvSpPr>
        <p:spPr/>
        <p:txBody>
          <a:bodyPr/>
          <a:lstStyle/>
          <a:p>
            <a:fld id="{F42440B7-704F-474F-9EFA-2A05E0F2396E}" type="slidenum">
              <a:rPr lang="en-US" smtClean="0"/>
              <a:t>‹#›</a:t>
            </a:fld>
            <a:endParaRPr lang="en-US"/>
          </a:p>
        </p:txBody>
      </p:sp>
    </p:spTree>
    <p:extLst>
      <p:ext uri="{BB962C8B-B14F-4D97-AF65-F5344CB8AC3E}">
        <p14:creationId xmlns:p14="http://schemas.microsoft.com/office/powerpoint/2010/main" val="2093166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BE67D7-A615-4ABA-B5EE-93089D98F5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EBB6E5-7F9F-4494-9DEE-675FA910D4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EF3B30-AC2A-4722-8A75-7E3A19007D27}"/>
              </a:ext>
            </a:extLst>
          </p:cNvPr>
          <p:cNvSpPr>
            <a:spLocks noGrp="1"/>
          </p:cNvSpPr>
          <p:nvPr>
            <p:ph type="dt" sz="half" idx="10"/>
          </p:nvPr>
        </p:nvSpPr>
        <p:spPr/>
        <p:txBody>
          <a:bodyPr/>
          <a:lstStyle/>
          <a:p>
            <a:fld id="{811CC2CB-27C4-4154-B1AE-D62ED9847000}" type="datetimeFigureOut">
              <a:rPr lang="en-US" smtClean="0"/>
              <a:t>6/19/2021</a:t>
            </a:fld>
            <a:endParaRPr lang="en-US"/>
          </a:p>
        </p:txBody>
      </p:sp>
      <p:sp>
        <p:nvSpPr>
          <p:cNvPr id="5" name="Footer Placeholder 4">
            <a:extLst>
              <a:ext uri="{FF2B5EF4-FFF2-40B4-BE49-F238E27FC236}">
                <a16:creationId xmlns:a16="http://schemas.microsoft.com/office/drawing/2014/main" id="{6071053D-595E-4654-B5F0-DF1C921B51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5F4769-C2FB-4C35-A2ED-964E52037EFD}"/>
              </a:ext>
            </a:extLst>
          </p:cNvPr>
          <p:cNvSpPr>
            <a:spLocks noGrp="1"/>
          </p:cNvSpPr>
          <p:nvPr>
            <p:ph type="sldNum" sz="quarter" idx="12"/>
          </p:nvPr>
        </p:nvSpPr>
        <p:spPr/>
        <p:txBody>
          <a:bodyPr/>
          <a:lstStyle/>
          <a:p>
            <a:fld id="{F42440B7-704F-474F-9EFA-2A05E0F2396E}" type="slidenum">
              <a:rPr lang="en-US" smtClean="0"/>
              <a:t>‹#›</a:t>
            </a:fld>
            <a:endParaRPr lang="en-US"/>
          </a:p>
        </p:txBody>
      </p:sp>
    </p:spTree>
    <p:extLst>
      <p:ext uri="{BB962C8B-B14F-4D97-AF65-F5344CB8AC3E}">
        <p14:creationId xmlns:p14="http://schemas.microsoft.com/office/powerpoint/2010/main" val="4178693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D7967-5031-4F86-B32B-153C2AF005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F81E56-A87D-4E95-AFC5-426626F48F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9AB2B2-BF9B-411F-A2D0-4D551A8E24DA}"/>
              </a:ext>
            </a:extLst>
          </p:cNvPr>
          <p:cNvSpPr>
            <a:spLocks noGrp="1"/>
          </p:cNvSpPr>
          <p:nvPr>
            <p:ph type="dt" sz="half" idx="10"/>
          </p:nvPr>
        </p:nvSpPr>
        <p:spPr/>
        <p:txBody>
          <a:bodyPr/>
          <a:lstStyle/>
          <a:p>
            <a:fld id="{811CC2CB-27C4-4154-B1AE-D62ED9847000}" type="datetimeFigureOut">
              <a:rPr lang="en-US" smtClean="0"/>
              <a:t>6/19/2021</a:t>
            </a:fld>
            <a:endParaRPr lang="en-US"/>
          </a:p>
        </p:txBody>
      </p:sp>
      <p:sp>
        <p:nvSpPr>
          <p:cNvPr id="5" name="Footer Placeholder 4">
            <a:extLst>
              <a:ext uri="{FF2B5EF4-FFF2-40B4-BE49-F238E27FC236}">
                <a16:creationId xmlns:a16="http://schemas.microsoft.com/office/drawing/2014/main" id="{ED433D4E-E5D4-4487-BA61-0926D5EA4F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49B8FF-B9DB-45D1-BF11-358C61AEF812}"/>
              </a:ext>
            </a:extLst>
          </p:cNvPr>
          <p:cNvSpPr>
            <a:spLocks noGrp="1"/>
          </p:cNvSpPr>
          <p:nvPr>
            <p:ph type="sldNum" sz="quarter" idx="12"/>
          </p:nvPr>
        </p:nvSpPr>
        <p:spPr/>
        <p:txBody>
          <a:bodyPr/>
          <a:lstStyle/>
          <a:p>
            <a:fld id="{F42440B7-704F-474F-9EFA-2A05E0F2396E}" type="slidenum">
              <a:rPr lang="en-US" smtClean="0"/>
              <a:t>‹#›</a:t>
            </a:fld>
            <a:endParaRPr lang="en-US"/>
          </a:p>
        </p:txBody>
      </p:sp>
    </p:spTree>
    <p:extLst>
      <p:ext uri="{BB962C8B-B14F-4D97-AF65-F5344CB8AC3E}">
        <p14:creationId xmlns:p14="http://schemas.microsoft.com/office/powerpoint/2010/main" val="1276369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137F0-1DEF-48BA-BAFE-71F27425E9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32FD63-32E8-43AA-BAD8-53A903BB4F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43176D-A396-4438-ADDA-A5DE808E4399}"/>
              </a:ext>
            </a:extLst>
          </p:cNvPr>
          <p:cNvSpPr>
            <a:spLocks noGrp="1"/>
          </p:cNvSpPr>
          <p:nvPr>
            <p:ph type="dt" sz="half" idx="10"/>
          </p:nvPr>
        </p:nvSpPr>
        <p:spPr/>
        <p:txBody>
          <a:bodyPr/>
          <a:lstStyle/>
          <a:p>
            <a:fld id="{811CC2CB-27C4-4154-B1AE-D62ED9847000}" type="datetimeFigureOut">
              <a:rPr lang="en-US" smtClean="0"/>
              <a:t>6/19/2021</a:t>
            </a:fld>
            <a:endParaRPr lang="en-US"/>
          </a:p>
        </p:txBody>
      </p:sp>
      <p:sp>
        <p:nvSpPr>
          <p:cNvPr id="5" name="Footer Placeholder 4">
            <a:extLst>
              <a:ext uri="{FF2B5EF4-FFF2-40B4-BE49-F238E27FC236}">
                <a16:creationId xmlns:a16="http://schemas.microsoft.com/office/drawing/2014/main" id="{92C11422-CFA6-4D1D-86E6-EF4040D6D6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F888A-65C7-44E9-9DB4-71960B837988}"/>
              </a:ext>
            </a:extLst>
          </p:cNvPr>
          <p:cNvSpPr>
            <a:spLocks noGrp="1"/>
          </p:cNvSpPr>
          <p:nvPr>
            <p:ph type="sldNum" sz="quarter" idx="12"/>
          </p:nvPr>
        </p:nvSpPr>
        <p:spPr/>
        <p:txBody>
          <a:bodyPr/>
          <a:lstStyle/>
          <a:p>
            <a:fld id="{F42440B7-704F-474F-9EFA-2A05E0F2396E}" type="slidenum">
              <a:rPr lang="en-US" smtClean="0"/>
              <a:t>‹#›</a:t>
            </a:fld>
            <a:endParaRPr lang="en-US"/>
          </a:p>
        </p:txBody>
      </p:sp>
    </p:spTree>
    <p:extLst>
      <p:ext uri="{BB962C8B-B14F-4D97-AF65-F5344CB8AC3E}">
        <p14:creationId xmlns:p14="http://schemas.microsoft.com/office/powerpoint/2010/main" val="2094193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74516-7B40-4C5F-AECD-3ED1DD929E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CF6469-9D6E-4FE5-9D30-DEA6CFADB2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EB9B1E-64A7-4C68-B9CD-011C9E4E21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CD5B21-4263-46A1-8AE3-2BE044249A79}"/>
              </a:ext>
            </a:extLst>
          </p:cNvPr>
          <p:cNvSpPr>
            <a:spLocks noGrp="1"/>
          </p:cNvSpPr>
          <p:nvPr>
            <p:ph type="dt" sz="half" idx="10"/>
          </p:nvPr>
        </p:nvSpPr>
        <p:spPr/>
        <p:txBody>
          <a:bodyPr/>
          <a:lstStyle/>
          <a:p>
            <a:fld id="{811CC2CB-27C4-4154-B1AE-D62ED9847000}" type="datetimeFigureOut">
              <a:rPr lang="en-US" smtClean="0"/>
              <a:t>6/19/2021</a:t>
            </a:fld>
            <a:endParaRPr lang="en-US"/>
          </a:p>
        </p:txBody>
      </p:sp>
      <p:sp>
        <p:nvSpPr>
          <p:cNvPr id="6" name="Footer Placeholder 5">
            <a:extLst>
              <a:ext uri="{FF2B5EF4-FFF2-40B4-BE49-F238E27FC236}">
                <a16:creationId xmlns:a16="http://schemas.microsoft.com/office/drawing/2014/main" id="{0729AF74-14A5-42B8-A0C1-8AC4866ECC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6B89E7-E268-40D1-8E2C-67DE4E7445FF}"/>
              </a:ext>
            </a:extLst>
          </p:cNvPr>
          <p:cNvSpPr>
            <a:spLocks noGrp="1"/>
          </p:cNvSpPr>
          <p:nvPr>
            <p:ph type="sldNum" sz="quarter" idx="12"/>
          </p:nvPr>
        </p:nvSpPr>
        <p:spPr/>
        <p:txBody>
          <a:bodyPr/>
          <a:lstStyle/>
          <a:p>
            <a:fld id="{F42440B7-704F-474F-9EFA-2A05E0F2396E}" type="slidenum">
              <a:rPr lang="en-US" smtClean="0"/>
              <a:t>‹#›</a:t>
            </a:fld>
            <a:endParaRPr lang="en-US"/>
          </a:p>
        </p:txBody>
      </p:sp>
    </p:spTree>
    <p:extLst>
      <p:ext uri="{BB962C8B-B14F-4D97-AF65-F5344CB8AC3E}">
        <p14:creationId xmlns:p14="http://schemas.microsoft.com/office/powerpoint/2010/main" val="3410977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B71D1-AC6C-4F09-A4F4-9E1F32BF72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BDCA8D-5696-4867-9AE2-611BE4FED3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E45602-78AD-4EE6-9E40-79F26B9CE7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B03A11-65BF-4105-8992-D3BE1D06A2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D3A19-A535-4FF3-8C8F-1A799EF84B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A7240C-A2BE-463D-A03F-B7BBCE9D70BE}"/>
              </a:ext>
            </a:extLst>
          </p:cNvPr>
          <p:cNvSpPr>
            <a:spLocks noGrp="1"/>
          </p:cNvSpPr>
          <p:nvPr>
            <p:ph type="dt" sz="half" idx="10"/>
          </p:nvPr>
        </p:nvSpPr>
        <p:spPr/>
        <p:txBody>
          <a:bodyPr/>
          <a:lstStyle/>
          <a:p>
            <a:fld id="{811CC2CB-27C4-4154-B1AE-D62ED9847000}" type="datetimeFigureOut">
              <a:rPr lang="en-US" smtClean="0"/>
              <a:t>6/19/2021</a:t>
            </a:fld>
            <a:endParaRPr lang="en-US"/>
          </a:p>
        </p:txBody>
      </p:sp>
      <p:sp>
        <p:nvSpPr>
          <p:cNvPr id="8" name="Footer Placeholder 7">
            <a:extLst>
              <a:ext uri="{FF2B5EF4-FFF2-40B4-BE49-F238E27FC236}">
                <a16:creationId xmlns:a16="http://schemas.microsoft.com/office/drawing/2014/main" id="{48339D9D-1CD2-400E-9FF4-5FA254FDAC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D84452-5C95-47E5-AA82-A87099FE57AA}"/>
              </a:ext>
            </a:extLst>
          </p:cNvPr>
          <p:cNvSpPr>
            <a:spLocks noGrp="1"/>
          </p:cNvSpPr>
          <p:nvPr>
            <p:ph type="sldNum" sz="quarter" idx="12"/>
          </p:nvPr>
        </p:nvSpPr>
        <p:spPr/>
        <p:txBody>
          <a:bodyPr/>
          <a:lstStyle/>
          <a:p>
            <a:fld id="{F42440B7-704F-474F-9EFA-2A05E0F2396E}" type="slidenum">
              <a:rPr lang="en-US" smtClean="0"/>
              <a:t>‹#›</a:t>
            </a:fld>
            <a:endParaRPr lang="en-US"/>
          </a:p>
        </p:txBody>
      </p:sp>
    </p:spTree>
    <p:extLst>
      <p:ext uri="{BB962C8B-B14F-4D97-AF65-F5344CB8AC3E}">
        <p14:creationId xmlns:p14="http://schemas.microsoft.com/office/powerpoint/2010/main" val="3626590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B8C4C-3FAF-46D7-BFFC-BF651FA50D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E0A465-8DDD-4238-8CC6-AEB873C64F00}"/>
              </a:ext>
            </a:extLst>
          </p:cNvPr>
          <p:cNvSpPr>
            <a:spLocks noGrp="1"/>
          </p:cNvSpPr>
          <p:nvPr>
            <p:ph type="dt" sz="half" idx="10"/>
          </p:nvPr>
        </p:nvSpPr>
        <p:spPr/>
        <p:txBody>
          <a:bodyPr/>
          <a:lstStyle/>
          <a:p>
            <a:fld id="{811CC2CB-27C4-4154-B1AE-D62ED9847000}" type="datetimeFigureOut">
              <a:rPr lang="en-US" smtClean="0"/>
              <a:t>6/19/2021</a:t>
            </a:fld>
            <a:endParaRPr lang="en-US"/>
          </a:p>
        </p:txBody>
      </p:sp>
      <p:sp>
        <p:nvSpPr>
          <p:cNvPr id="4" name="Footer Placeholder 3">
            <a:extLst>
              <a:ext uri="{FF2B5EF4-FFF2-40B4-BE49-F238E27FC236}">
                <a16:creationId xmlns:a16="http://schemas.microsoft.com/office/drawing/2014/main" id="{600C2946-9D47-4883-8CDC-89B769416E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4C9CCB-A3B2-4A5F-84D3-8B634A24B6D6}"/>
              </a:ext>
            </a:extLst>
          </p:cNvPr>
          <p:cNvSpPr>
            <a:spLocks noGrp="1"/>
          </p:cNvSpPr>
          <p:nvPr>
            <p:ph type="sldNum" sz="quarter" idx="12"/>
          </p:nvPr>
        </p:nvSpPr>
        <p:spPr/>
        <p:txBody>
          <a:bodyPr/>
          <a:lstStyle/>
          <a:p>
            <a:fld id="{F42440B7-704F-474F-9EFA-2A05E0F2396E}" type="slidenum">
              <a:rPr lang="en-US" smtClean="0"/>
              <a:t>‹#›</a:t>
            </a:fld>
            <a:endParaRPr lang="en-US"/>
          </a:p>
        </p:txBody>
      </p:sp>
    </p:spTree>
    <p:extLst>
      <p:ext uri="{BB962C8B-B14F-4D97-AF65-F5344CB8AC3E}">
        <p14:creationId xmlns:p14="http://schemas.microsoft.com/office/powerpoint/2010/main" val="4290379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4CB04F-206D-4581-8899-8DEF1365A132}"/>
              </a:ext>
            </a:extLst>
          </p:cNvPr>
          <p:cNvSpPr>
            <a:spLocks noGrp="1"/>
          </p:cNvSpPr>
          <p:nvPr>
            <p:ph type="dt" sz="half" idx="10"/>
          </p:nvPr>
        </p:nvSpPr>
        <p:spPr/>
        <p:txBody>
          <a:bodyPr/>
          <a:lstStyle/>
          <a:p>
            <a:fld id="{811CC2CB-27C4-4154-B1AE-D62ED9847000}" type="datetimeFigureOut">
              <a:rPr lang="en-US" smtClean="0"/>
              <a:t>6/19/2021</a:t>
            </a:fld>
            <a:endParaRPr lang="en-US"/>
          </a:p>
        </p:txBody>
      </p:sp>
      <p:sp>
        <p:nvSpPr>
          <p:cNvPr id="3" name="Footer Placeholder 2">
            <a:extLst>
              <a:ext uri="{FF2B5EF4-FFF2-40B4-BE49-F238E27FC236}">
                <a16:creationId xmlns:a16="http://schemas.microsoft.com/office/drawing/2014/main" id="{7B5E615F-F409-4AB7-955C-2239656748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0AB043-FC79-46A6-89E8-B55212B37381}"/>
              </a:ext>
            </a:extLst>
          </p:cNvPr>
          <p:cNvSpPr>
            <a:spLocks noGrp="1"/>
          </p:cNvSpPr>
          <p:nvPr>
            <p:ph type="sldNum" sz="quarter" idx="12"/>
          </p:nvPr>
        </p:nvSpPr>
        <p:spPr/>
        <p:txBody>
          <a:bodyPr/>
          <a:lstStyle/>
          <a:p>
            <a:fld id="{F42440B7-704F-474F-9EFA-2A05E0F2396E}" type="slidenum">
              <a:rPr lang="en-US" smtClean="0"/>
              <a:t>‹#›</a:t>
            </a:fld>
            <a:endParaRPr lang="en-US"/>
          </a:p>
        </p:txBody>
      </p:sp>
    </p:spTree>
    <p:extLst>
      <p:ext uri="{BB962C8B-B14F-4D97-AF65-F5344CB8AC3E}">
        <p14:creationId xmlns:p14="http://schemas.microsoft.com/office/powerpoint/2010/main" val="1858401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89162-4D25-481D-A371-CF7CCE91BE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6D846A-0F61-4937-B5B6-8745DD87EA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EA5410-CAED-4309-8F8C-CAD54F10B2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D986CE-4F20-43AA-A9FD-50A8D3750EE0}"/>
              </a:ext>
            </a:extLst>
          </p:cNvPr>
          <p:cNvSpPr>
            <a:spLocks noGrp="1"/>
          </p:cNvSpPr>
          <p:nvPr>
            <p:ph type="dt" sz="half" idx="10"/>
          </p:nvPr>
        </p:nvSpPr>
        <p:spPr/>
        <p:txBody>
          <a:bodyPr/>
          <a:lstStyle/>
          <a:p>
            <a:fld id="{811CC2CB-27C4-4154-B1AE-D62ED9847000}" type="datetimeFigureOut">
              <a:rPr lang="en-US" smtClean="0"/>
              <a:t>6/19/2021</a:t>
            </a:fld>
            <a:endParaRPr lang="en-US"/>
          </a:p>
        </p:txBody>
      </p:sp>
      <p:sp>
        <p:nvSpPr>
          <p:cNvPr id="6" name="Footer Placeholder 5">
            <a:extLst>
              <a:ext uri="{FF2B5EF4-FFF2-40B4-BE49-F238E27FC236}">
                <a16:creationId xmlns:a16="http://schemas.microsoft.com/office/drawing/2014/main" id="{9873891C-E51B-42B2-9B3C-9D5C162E78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72C648-1106-457B-8910-CCC010F1441B}"/>
              </a:ext>
            </a:extLst>
          </p:cNvPr>
          <p:cNvSpPr>
            <a:spLocks noGrp="1"/>
          </p:cNvSpPr>
          <p:nvPr>
            <p:ph type="sldNum" sz="quarter" idx="12"/>
          </p:nvPr>
        </p:nvSpPr>
        <p:spPr/>
        <p:txBody>
          <a:bodyPr/>
          <a:lstStyle/>
          <a:p>
            <a:fld id="{F42440B7-704F-474F-9EFA-2A05E0F2396E}" type="slidenum">
              <a:rPr lang="en-US" smtClean="0"/>
              <a:t>‹#›</a:t>
            </a:fld>
            <a:endParaRPr lang="en-US"/>
          </a:p>
        </p:txBody>
      </p:sp>
    </p:spTree>
    <p:extLst>
      <p:ext uri="{BB962C8B-B14F-4D97-AF65-F5344CB8AC3E}">
        <p14:creationId xmlns:p14="http://schemas.microsoft.com/office/powerpoint/2010/main" val="62581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FB9C-B465-4922-9D31-166106D826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AD4EFC-5AB7-4936-B335-0EF3A67F4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AE2989-51A7-40F1-879A-A20B8663C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442854-D4C9-4CBF-B223-7A184B89F1B4}"/>
              </a:ext>
            </a:extLst>
          </p:cNvPr>
          <p:cNvSpPr>
            <a:spLocks noGrp="1"/>
          </p:cNvSpPr>
          <p:nvPr>
            <p:ph type="dt" sz="half" idx="10"/>
          </p:nvPr>
        </p:nvSpPr>
        <p:spPr/>
        <p:txBody>
          <a:bodyPr/>
          <a:lstStyle/>
          <a:p>
            <a:fld id="{811CC2CB-27C4-4154-B1AE-D62ED9847000}" type="datetimeFigureOut">
              <a:rPr lang="en-US" smtClean="0"/>
              <a:t>6/19/2021</a:t>
            </a:fld>
            <a:endParaRPr lang="en-US"/>
          </a:p>
        </p:txBody>
      </p:sp>
      <p:sp>
        <p:nvSpPr>
          <p:cNvPr id="6" name="Footer Placeholder 5">
            <a:extLst>
              <a:ext uri="{FF2B5EF4-FFF2-40B4-BE49-F238E27FC236}">
                <a16:creationId xmlns:a16="http://schemas.microsoft.com/office/drawing/2014/main" id="{3EF27048-85D3-4493-ACDF-A4A04B4EF4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5D292-BA52-4A5D-9FA6-3958CF63AB5D}"/>
              </a:ext>
            </a:extLst>
          </p:cNvPr>
          <p:cNvSpPr>
            <a:spLocks noGrp="1"/>
          </p:cNvSpPr>
          <p:nvPr>
            <p:ph type="sldNum" sz="quarter" idx="12"/>
          </p:nvPr>
        </p:nvSpPr>
        <p:spPr/>
        <p:txBody>
          <a:bodyPr/>
          <a:lstStyle/>
          <a:p>
            <a:fld id="{F42440B7-704F-474F-9EFA-2A05E0F2396E}" type="slidenum">
              <a:rPr lang="en-US" smtClean="0"/>
              <a:t>‹#›</a:t>
            </a:fld>
            <a:endParaRPr lang="en-US"/>
          </a:p>
        </p:txBody>
      </p:sp>
    </p:spTree>
    <p:extLst>
      <p:ext uri="{BB962C8B-B14F-4D97-AF65-F5344CB8AC3E}">
        <p14:creationId xmlns:p14="http://schemas.microsoft.com/office/powerpoint/2010/main" val="2611979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outdoor, nature&#10;&#10;Description automatically generated">
            <a:extLst>
              <a:ext uri="{FF2B5EF4-FFF2-40B4-BE49-F238E27FC236}">
                <a16:creationId xmlns:a16="http://schemas.microsoft.com/office/drawing/2014/main" id="{D04A826A-B9E8-4585-8B74-5F7552E9700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8" name="Rectangle 7">
            <a:extLst>
              <a:ext uri="{FF2B5EF4-FFF2-40B4-BE49-F238E27FC236}">
                <a16:creationId xmlns:a16="http://schemas.microsoft.com/office/drawing/2014/main" id="{3AD40D69-99E8-4539-944F-C45BCE5AE82D}"/>
              </a:ext>
            </a:extLst>
          </p:cNvPr>
          <p:cNvSpPr/>
          <p:nvPr userDrawn="1"/>
        </p:nvSpPr>
        <p:spPr>
          <a:xfrm>
            <a:off x="-68350" y="-18256"/>
            <a:ext cx="12260349" cy="6876255"/>
          </a:xfrm>
          <a:prstGeom prst="rect">
            <a:avLst/>
          </a:prstGeom>
          <a:gradFill>
            <a:gsLst>
              <a:gs pos="55000">
                <a:schemeClr val="tx1">
                  <a:alpha val="0"/>
                </a:schemeClr>
              </a:gs>
              <a:gs pos="100000">
                <a:schemeClr val="tx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FD01D19C-8401-4894-8810-33444FB0AE6D}"/>
              </a:ext>
            </a:extLst>
          </p:cNvPr>
          <p:cNvSpPr>
            <a:spLocks noGrp="1"/>
          </p:cNvSpPr>
          <p:nvPr>
            <p:ph type="title"/>
          </p:nvPr>
        </p:nvSpPr>
        <p:spPr>
          <a:xfrm>
            <a:off x="230909" y="18255"/>
            <a:ext cx="1180869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09DB9D4-9720-471C-AE02-34D4B940C308}"/>
              </a:ext>
            </a:extLst>
          </p:cNvPr>
          <p:cNvSpPr>
            <a:spLocks noGrp="1"/>
          </p:cNvSpPr>
          <p:nvPr>
            <p:ph type="body" idx="1"/>
          </p:nvPr>
        </p:nvSpPr>
        <p:spPr>
          <a:xfrm>
            <a:off x="152400" y="1446934"/>
            <a:ext cx="118872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28F9256-5995-4073-A204-6AC8E4E446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1CC2CB-27C4-4154-B1AE-D62ED9847000}" type="datetimeFigureOut">
              <a:rPr lang="en-US" smtClean="0"/>
              <a:t>6/19/2021</a:t>
            </a:fld>
            <a:endParaRPr lang="en-US"/>
          </a:p>
        </p:txBody>
      </p:sp>
      <p:sp>
        <p:nvSpPr>
          <p:cNvPr id="5" name="Footer Placeholder 4">
            <a:extLst>
              <a:ext uri="{FF2B5EF4-FFF2-40B4-BE49-F238E27FC236}">
                <a16:creationId xmlns:a16="http://schemas.microsoft.com/office/drawing/2014/main" id="{CB77D3A3-88E5-4364-8045-5AAF3D2731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6A1781-0D02-4407-B5B3-C7F6E552BA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2440B7-704F-474F-9EFA-2A05E0F2396E}" type="slidenum">
              <a:rPr lang="en-US" smtClean="0"/>
              <a:t>‹#›</a:t>
            </a:fld>
            <a:endParaRPr lang="en-US"/>
          </a:p>
        </p:txBody>
      </p:sp>
    </p:spTree>
    <p:extLst>
      <p:ext uri="{BB962C8B-B14F-4D97-AF65-F5344CB8AC3E}">
        <p14:creationId xmlns:p14="http://schemas.microsoft.com/office/powerpoint/2010/main" val="4227008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6000" b="1" kern="1200">
          <a:solidFill>
            <a:schemeClr val="bg1"/>
          </a:solidFill>
          <a:effectLst>
            <a:glow rad="127000">
              <a:srgbClr val="3D3D1C"/>
            </a:glow>
            <a:outerShdw blurRad="38100" dist="38100" dir="2700000" algn="tl">
              <a:srgbClr val="000000">
                <a:alpha val="43137"/>
              </a:srgbClr>
            </a:outerShdw>
          </a:effectLst>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effectLst>
            <a:glow rad="127000">
              <a:srgbClr val="3D3D1C"/>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chemeClr val="bg1"/>
          </a:solidFill>
          <a:effectLst>
            <a:glow rad="127000">
              <a:srgbClr val="3D3D1C"/>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chemeClr val="bg1"/>
          </a:solidFill>
          <a:effectLst>
            <a:glow rad="127000">
              <a:srgbClr val="3D3D1C"/>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chemeClr val="bg1"/>
          </a:solidFill>
          <a:effectLst>
            <a:glow rad="127000">
              <a:srgbClr val="3D3D1C"/>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chemeClr val="bg1"/>
          </a:solidFill>
          <a:effectLst>
            <a:glow rad="127000">
              <a:srgbClr val="3D3D1C"/>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jp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nature&#10;&#10;Description automatically generated">
            <a:extLst>
              <a:ext uri="{FF2B5EF4-FFF2-40B4-BE49-F238E27FC236}">
                <a16:creationId xmlns:a16="http://schemas.microsoft.com/office/drawing/2014/main" id="{2EFB726C-E246-458B-9902-D0137D111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14" name="Rectangle 13">
            <a:extLst>
              <a:ext uri="{FF2B5EF4-FFF2-40B4-BE49-F238E27FC236}">
                <a16:creationId xmlns:a16="http://schemas.microsoft.com/office/drawing/2014/main" id="{6C5124BF-F3BD-4643-9075-9B335695375B}"/>
              </a:ext>
            </a:extLst>
          </p:cNvPr>
          <p:cNvSpPr/>
          <p:nvPr/>
        </p:nvSpPr>
        <p:spPr>
          <a:xfrm>
            <a:off x="0" y="0"/>
            <a:ext cx="12192000" cy="6858000"/>
          </a:xfrm>
          <a:prstGeom prst="rect">
            <a:avLst/>
          </a:prstGeom>
          <a:gradFill>
            <a:gsLst>
              <a:gs pos="55000">
                <a:schemeClr val="tx1">
                  <a:alpha val="0"/>
                </a:schemeClr>
              </a:gs>
              <a:gs pos="100000">
                <a:schemeClr val="tx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F8AC61C-C816-4A8F-92F5-9889A2B2EAB4}"/>
              </a:ext>
            </a:extLst>
          </p:cNvPr>
          <p:cNvSpPr txBox="1"/>
          <p:nvPr/>
        </p:nvSpPr>
        <p:spPr>
          <a:xfrm>
            <a:off x="365069" y="2148840"/>
            <a:ext cx="7591820" cy="3762568"/>
          </a:xfrm>
          <a:prstGeom prst="rect">
            <a:avLst/>
          </a:prstGeom>
          <a:noFill/>
        </p:spPr>
        <p:txBody>
          <a:bodyPr wrap="square" rtlCol="0">
            <a:spAutoFit/>
          </a:bodyPr>
          <a:lstStyle/>
          <a:p>
            <a:pPr>
              <a:lnSpc>
                <a:spcPct val="90000"/>
              </a:lnSpc>
            </a:pPr>
            <a:r>
              <a:rPr lang="en-US" sz="5400" b="1" dirty="0">
                <a:solidFill>
                  <a:schemeClr val="bg1"/>
                </a:solidFill>
                <a:effectLst>
                  <a:glow rad="127000">
                    <a:srgbClr val="464241"/>
                  </a:glow>
                </a:effectLst>
              </a:rPr>
              <a:t>The Man Who </a:t>
            </a:r>
            <a:br>
              <a:rPr lang="en-US" sz="6600" b="1" dirty="0">
                <a:solidFill>
                  <a:schemeClr val="bg1"/>
                </a:solidFill>
                <a:effectLst>
                  <a:glow rad="127000">
                    <a:srgbClr val="464241"/>
                  </a:glow>
                </a:effectLst>
              </a:rPr>
            </a:br>
            <a:r>
              <a:rPr lang="en-US" sz="9600" b="1" dirty="0">
                <a:solidFill>
                  <a:schemeClr val="bg1"/>
                </a:solidFill>
                <a:effectLst>
                  <a:glow rad="127000">
                    <a:srgbClr val="464241"/>
                  </a:glow>
                </a:effectLst>
              </a:rPr>
              <a:t>MISSED </a:t>
            </a:r>
            <a:br>
              <a:rPr lang="en-US" sz="6600" b="1" dirty="0">
                <a:solidFill>
                  <a:schemeClr val="bg1"/>
                </a:solidFill>
                <a:effectLst>
                  <a:glow rad="127000">
                    <a:srgbClr val="464241"/>
                  </a:glow>
                </a:effectLst>
              </a:rPr>
            </a:br>
            <a:r>
              <a:rPr lang="en-US" sz="11500" b="1" dirty="0">
                <a:solidFill>
                  <a:schemeClr val="bg1"/>
                </a:solidFill>
                <a:effectLst>
                  <a:glow rad="127000">
                    <a:srgbClr val="464241"/>
                  </a:glow>
                </a:effectLst>
              </a:rPr>
              <a:t>EASTER</a:t>
            </a:r>
            <a:endParaRPr lang="en-US" sz="6600" b="1" dirty="0">
              <a:solidFill>
                <a:schemeClr val="bg1"/>
              </a:solidFill>
              <a:effectLst>
                <a:glow rad="127000">
                  <a:srgbClr val="464241"/>
                </a:glow>
              </a:effectLst>
            </a:endParaRPr>
          </a:p>
        </p:txBody>
      </p:sp>
      <p:pic>
        <p:nvPicPr>
          <p:cNvPr id="7" name="Picture 6" descr="A person wearing a mask&#10;&#10;Description automatically generated with medium confidence">
            <a:extLst>
              <a:ext uri="{FF2B5EF4-FFF2-40B4-BE49-F238E27FC236}">
                <a16:creationId xmlns:a16="http://schemas.microsoft.com/office/drawing/2014/main" id="{F2E01591-69FA-4E91-919A-EC4CBE7A7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0942" y="1164273"/>
            <a:ext cx="5843965" cy="8498796"/>
          </a:xfrm>
          <a:prstGeom prst="rect">
            <a:avLst/>
          </a:prstGeom>
        </p:spPr>
      </p:pic>
      <p:sp>
        <p:nvSpPr>
          <p:cNvPr id="12" name="Rectangle 11">
            <a:extLst>
              <a:ext uri="{FF2B5EF4-FFF2-40B4-BE49-F238E27FC236}">
                <a16:creationId xmlns:a16="http://schemas.microsoft.com/office/drawing/2014/main" id="{630BFB97-A4B7-4DD0-9D31-2B9AEDB7B168}"/>
              </a:ext>
            </a:extLst>
          </p:cNvPr>
          <p:cNvSpPr/>
          <p:nvPr/>
        </p:nvSpPr>
        <p:spPr>
          <a:xfrm>
            <a:off x="8846820" y="5852160"/>
            <a:ext cx="3345180" cy="20802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F3178D5-BBE9-4BD9-B62F-0F6D524B8050}"/>
              </a:ext>
            </a:extLst>
          </p:cNvPr>
          <p:cNvSpPr txBox="1"/>
          <p:nvPr/>
        </p:nvSpPr>
        <p:spPr>
          <a:xfrm>
            <a:off x="307936" y="209848"/>
            <a:ext cx="4551440" cy="1938992"/>
          </a:xfrm>
          <a:prstGeom prst="rect">
            <a:avLst/>
          </a:prstGeom>
          <a:noFill/>
        </p:spPr>
        <p:txBody>
          <a:bodyPr wrap="square" rtlCol="0">
            <a:spAutoFit/>
          </a:bodyPr>
          <a:lstStyle/>
          <a:p>
            <a:pPr algn="ctr"/>
            <a:r>
              <a:rPr lang="en-US" sz="6000" b="1" dirty="0">
                <a:solidFill>
                  <a:schemeClr val="bg1"/>
                </a:solidFill>
                <a:effectLst>
                  <a:glow rad="127000">
                    <a:schemeClr val="tx1"/>
                  </a:glow>
                </a:effectLst>
              </a:rPr>
              <a:t>LIFE-LESSONS </a:t>
            </a:r>
            <a:br>
              <a:rPr lang="en-US" sz="6000" b="1" dirty="0">
                <a:solidFill>
                  <a:schemeClr val="bg1"/>
                </a:solidFill>
                <a:effectLst>
                  <a:glow rad="127000">
                    <a:schemeClr val="tx1"/>
                  </a:glow>
                </a:effectLst>
              </a:rPr>
            </a:br>
            <a:r>
              <a:rPr lang="en-US" sz="6000" b="1" dirty="0">
                <a:solidFill>
                  <a:schemeClr val="bg1"/>
                </a:solidFill>
                <a:effectLst>
                  <a:glow rad="127000">
                    <a:schemeClr val="tx1"/>
                  </a:glow>
                </a:effectLst>
              </a:rPr>
              <a:t>from</a:t>
            </a:r>
            <a:endParaRPr lang="en-US" sz="6000" b="1" dirty="0">
              <a:solidFill>
                <a:schemeClr val="bg1"/>
              </a:solidFill>
            </a:endParaRPr>
          </a:p>
        </p:txBody>
      </p:sp>
      <p:grpSp>
        <p:nvGrpSpPr>
          <p:cNvPr id="8" name="Group 7">
            <a:extLst>
              <a:ext uri="{FF2B5EF4-FFF2-40B4-BE49-F238E27FC236}">
                <a16:creationId xmlns:a16="http://schemas.microsoft.com/office/drawing/2014/main" id="{1FF8BFF3-9571-4F01-A4A7-485E59D130CB}"/>
              </a:ext>
            </a:extLst>
          </p:cNvPr>
          <p:cNvGrpSpPr/>
          <p:nvPr/>
        </p:nvGrpSpPr>
        <p:grpSpPr>
          <a:xfrm>
            <a:off x="9131766" y="5062072"/>
            <a:ext cx="2336800" cy="1086830"/>
            <a:chOff x="1109440" y="4807343"/>
            <a:chExt cx="2336800" cy="1086830"/>
          </a:xfrm>
          <a:effectLst>
            <a:glow rad="127000">
              <a:schemeClr val="accent4">
                <a:lumMod val="50000"/>
              </a:schemeClr>
            </a:glow>
          </a:effectLst>
        </p:grpSpPr>
        <p:sp>
          <p:nvSpPr>
            <p:cNvPr id="10" name="Oval 9">
              <a:extLst>
                <a:ext uri="{FF2B5EF4-FFF2-40B4-BE49-F238E27FC236}">
                  <a16:creationId xmlns:a16="http://schemas.microsoft.com/office/drawing/2014/main" id="{04198E97-79A8-44B6-B465-6F6D0221F842}"/>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a:extLst>
                <a:ext uri="{FF2B5EF4-FFF2-40B4-BE49-F238E27FC236}">
                  <a16:creationId xmlns:a16="http://schemas.microsoft.com/office/drawing/2014/main" id="{E968506F-A2D1-43E8-B27F-C4C4D46149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
        <p:nvSpPr>
          <p:cNvPr id="3" name="TextBox 2">
            <a:extLst>
              <a:ext uri="{FF2B5EF4-FFF2-40B4-BE49-F238E27FC236}">
                <a16:creationId xmlns:a16="http://schemas.microsoft.com/office/drawing/2014/main" id="{8F04913B-2A7C-4574-9279-96C823272B54}"/>
              </a:ext>
            </a:extLst>
          </p:cNvPr>
          <p:cNvSpPr txBox="1"/>
          <p:nvPr/>
        </p:nvSpPr>
        <p:spPr>
          <a:xfrm>
            <a:off x="307936" y="5882105"/>
            <a:ext cx="12984480" cy="707886"/>
          </a:xfrm>
          <a:prstGeom prst="rect">
            <a:avLst/>
          </a:prstGeom>
          <a:noFill/>
        </p:spPr>
        <p:txBody>
          <a:bodyPr wrap="square" rtlCol="0">
            <a:spAutoFit/>
          </a:bodyPr>
          <a:lstStyle/>
          <a:p>
            <a:r>
              <a:rPr lang="en-US" sz="2000" b="1" dirty="0">
                <a:solidFill>
                  <a:schemeClr val="bg1"/>
                </a:solidFill>
              </a:rPr>
              <a:t>Watch: </a:t>
            </a:r>
            <a:br>
              <a:rPr lang="en-US" sz="2000" b="1" dirty="0">
                <a:solidFill>
                  <a:schemeClr val="bg1"/>
                </a:solidFill>
              </a:rPr>
            </a:br>
            <a:r>
              <a:rPr lang="en-US" sz="2000" b="1" dirty="0">
                <a:solidFill>
                  <a:schemeClr val="bg1"/>
                </a:solidFill>
              </a:rPr>
              <a:t>https://www.facebook.com/watch/live/?v=724073511596264&amp;ref=watch_permalink</a:t>
            </a:r>
          </a:p>
        </p:txBody>
      </p:sp>
    </p:spTree>
    <p:extLst>
      <p:ext uri="{BB962C8B-B14F-4D97-AF65-F5344CB8AC3E}">
        <p14:creationId xmlns:p14="http://schemas.microsoft.com/office/powerpoint/2010/main" val="239250431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wall, building, brick, stone&#10;&#10;Description automatically generated">
            <a:extLst>
              <a:ext uri="{FF2B5EF4-FFF2-40B4-BE49-F238E27FC236}">
                <a16:creationId xmlns:a16="http://schemas.microsoft.com/office/drawing/2014/main" id="{09A6A197-FBA8-4C43-915C-700F5BC45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302" y="-1138246"/>
            <a:ext cx="9574306" cy="9735670"/>
          </a:xfrm>
          <a:prstGeom prst="rect">
            <a:avLst/>
          </a:prstGeom>
        </p:spPr>
      </p:pic>
      <p:pic>
        <p:nvPicPr>
          <p:cNvPr id="8" name="Picture 7" descr="A picture containing person, hand&#10;&#10;Description automatically generated">
            <a:extLst>
              <a:ext uri="{FF2B5EF4-FFF2-40B4-BE49-F238E27FC236}">
                <a16:creationId xmlns:a16="http://schemas.microsoft.com/office/drawing/2014/main" id="{E50945B5-B8D7-4235-9EA3-469E38B8E2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1134" y="33303"/>
            <a:ext cx="10291020" cy="6858000"/>
          </a:xfrm>
          <a:prstGeom prst="rect">
            <a:avLst/>
          </a:prstGeom>
        </p:spPr>
      </p:pic>
      <p:sp>
        <p:nvSpPr>
          <p:cNvPr id="2" name="Title 1">
            <a:extLst>
              <a:ext uri="{FF2B5EF4-FFF2-40B4-BE49-F238E27FC236}">
                <a16:creationId xmlns:a16="http://schemas.microsoft.com/office/drawing/2014/main" id="{E7849903-6462-4289-B910-0E05809F2483}"/>
              </a:ext>
            </a:extLst>
          </p:cNvPr>
          <p:cNvSpPr>
            <a:spLocks noGrp="1"/>
          </p:cNvSpPr>
          <p:nvPr>
            <p:ph type="title"/>
          </p:nvPr>
        </p:nvSpPr>
        <p:spPr/>
        <p:txBody>
          <a:bodyPr/>
          <a:lstStyle/>
          <a:p>
            <a:r>
              <a:rPr lang="en-US" dirty="0"/>
              <a:t>We were not there either!</a:t>
            </a:r>
          </a:p>
        </p:txBody>
      </p:sp>
      <p:pic>
        <p:nvPicPr>
          <p:cNvPr id="4" name="Content Placeholder 3" descr="A picture containing hand&#10;&#10;Description automatically generated">
            <a:extLst>
              <a:ext uri="{FF2B5EF4-FFF2-40B4-BE49-F238E27FC236}">
                <a16:creationId xmlns:a16="http://schemas.microsoft.com/office/drawing/2014/main" id="{8B1B22BA-584E-4063-8267-C6227354B558}"/>
              </a:ext>
            </a:extLst>
          </p:cNvPr>
          <p:cNvPicPr>
            <a:picLocks noGrp="1" noChangeAspect="1"/>
          </p:cNvPicPr>
          <p:nvPr>
            <p:ph idx="1"/>
          </p:nvPr>
        </p:nvPicPr>
        <p:blipFill>
          <a:blip r:embed="rId5">
            <a:extLst>
              <a:ext uri="{BEBA8EAE-BF5A-486C-A8C5-ECC9F3942E4B}">
                <a14:imgProps xmlns:a14="http://schemas.microsoft.com/office/drawing/2010/main">
                  <a14:imgLayer r:embed="rId6">
                    <a14:imgEffect>
                      <a14:saturation sat="146000"/>
                    </a14:imgEffect>
                  </a14:imgLayer>
                </a14:imgProps>
              </a:ext>
              <a:ext uri="{28A0092B-C50C-407E-A947-70E740481C1C}">
                <a14:useLocalDpi xmlns:a14="http://schemas.microsoft.com/office/drawing/2010/main" val="0"/>
              </a:ext>
            </a:extLst>
          </a:blip>
          <a:stretch>
            <a:fillRect/>
          </a:stretch>
        </p:blipFill>
        <p:spPr>
          <a:xfrm>
            <a:off x="788670" y="1593874"/>
            <a:ext cx="4940845" cy="4840012"/>
          </a:xfrm>
        </p:spPr>
      </p:pic>
      <p:sp>
        <p:nvSpPr>
          <p:cNvPr id="6" name="TextBox 5">
            <a:extLst>
              <a:ext uri="{FF2B5EF4-FFF2-40B4-BE49-F238E27FC236}">
                <a16:creationId xmlns:a16="http://schemas.microsoft.com/office/drawing/2014/main" id="{1A77B516-ECD7-43DB-AE48-AD1ACA2253DD}"/>
              </a:ext>
            </a:extLst>
          </p:cNvPr>
          <p:cNvSpPr txBox="1"/>
          <p:nvPr/>
        </p:nvSpPr>
        <p:spPr>
          <a:xfrm>
            <a:off x="5317363" y="4479296"/>
            <a:ext cx="6085967" cy="1569660"/>
          </a:xfrm>
          <a:prstGeom prst="rect">
            <a:avLst/>
          </a:prstGeom>
          <a:noFill/>
        </p:spPr>
        <p:txBody>
          <a:bodyPr wrap="square" rtlCol="0">
            <a:spAutoFit/>
          </a:bodyPr>
          <a:lstStyle/>
          <a:p>
            <a:pPr algn="ctr"/>
            <a:r>
              <a:rPr lang="en-US" sz="4800" b="1" dirty="0">
                <a:solidFill>
                  <a:schemeClr val="bg1"/>
                </a:solidFill>
              </a:rPr>
              <a:t>So how was he and how are we to believe? </a:t>
            </a:r>
          </a:p>
        </p:txBody>
      </p:sp>
    </p:spTree>
    <p:extLst>
      <p:ext uri="{BB962C8B-B14F-4D97-AF65-F5344CB8AC3E}">
        <p14:creationId xmlns:p14="http://schemas.microsoft.com/office/powerpoint/2010/main" val="407354140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 up of a basketball&#10;&#10;Description automatically generated with low confidence">
            <a:extLst>
              <a:ext uri="{FF2B5EF4-FFF2-40B4-BE49-F238E27FC236}">
                <a16:creationId xmlns:a16="http://schemas.microsoft.com/office/drawing/2014/main" id="{C801FF5A-415F-46B5-A1D1-B7E91021E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042147"/>
            <a:ext cx="13918109" cy="8942294"/>
          </a:xfrm>
          <a:prstGeom prst="rect">
            <a:avLst/>
          </a:prstGeom>
        </p:spPr>
      </p:pic>
      <p:sp>
        <p:nvSpPr>
          <p:cNvPr id="2" name="Title 1">
            <a:extLst>
              <a:ext uri="{FF2B5EF4-FFF2-40B4-BE49-F238E27FC236}">
                <a16:creationId xmlns:a16="http://schemas.microsoft.com/office/drawing/2014/main" id="{6920FC30-268C-4612-9262-AFDD787418D7}"/>
              </a:ext>
            </a:extLst>
          </p:cNvPr>
          <p:cNvSpPr>
            <a:spLocks noGrp="1"/>
          </p:cNvSpPr>
          <p:nvPr>
            <p:ph type="title"/>
          </p:nvPr>
        </p:nvSpPr>
        <p:spPr>
          <a:xfrm>
            <a:off x="230909" y="18255"/>
            <a:ext cx="11808692" cy="1882734"/>
          </a:xfrm>
        </p:spPr>
        <p:txBody>
          <a:bodyPr/>
          <a:lstStyle/>
          <a:p>
            <a:pPr algn="ctr"/>
            <a:r>
              <a:rPr lang="en-US" sz="4400" dirty="0"/>
              <a:t>Lesson 2: </a:t>
            </a:r>
            <a:r>
              <a:rPr lang="en-US" dirty="0"/>
              <a:t>You Need to Believe </a:t>
            </a:r>
            <a:r>
              <a:rPr lang="en-US" u="sng" dirty="0">
                <a:effectLst>
                  <a:glow rad="127000">
                    <a:srgbClr val="C00000"/>
                  </a:glow>
                  <a:outerShdw blurRad="38100" dist="38100" dir="2700000" algn="tl">
                    <a:srgbClr val="000000">
                      <a:alpha val="43137"/>
                    </a:srgbClr>
                  </a:outerShdw>
                </a:effectLst>
              </a:rPr>
              <a:t>E</a:t>
            </a:r>
            <a:r>
              <a:rPr lang="en-US" dirty="0">
                <a:effectLst>
                  <a:glow rad="127000">
                    <a:srgbClr val="C00000"/>
                  </a:glow>
                  <a:outerShdw blurRad="38100" dist="38100" dir="2700000" algn="tl">
                    <a:srgbClr val="000000">
                      <a:alpha val="43137"/>
                    </a:srgbClr>
                  </a:outerShdw>
                </a:effectLst>
              </a:rPr>
              <a:t>y</a:t>
            </a:r>
            <a:r>
              <a:rPr lang="en-US" u="sng" dirty="0">
                <a:effectLst>
                  <a:glow rad="127000">
                    <a:srgbClr val="C00000"/>
                  </a:glow>
                  <a:outerShdw blurRad="38100" dist="38100" dir="2700000" algn="tl">
                    <a:srgbClr val="000000">
                      <a:alpha val="43137"/>
                    </a:srgbClr>
                  </a:outerShdw>
                </a:effectLst>
              </a:rPr>
              <a:t>ewitness</a:t>
            </a:r>
            <a:r>
              <a:rPr lang="en-US" dirty="0"/>
              <a:t> Testimony</a:t>
            </a:r>
          </a:p>
        </p:txBody>
      </p:sp>
      <p:pic>
        <p:nvPicPr>
          <p:cNvPr id="6" name="Picture 5" descr="A group of people wearing clothing&#10;&#10;Description automatically generated with medium confidence">
            <a:extLst>
              <a:ext uri="{FF2B5EF4-FFF2-40B4-BE49-F238E27FC236}">
                <a16:creationId xmlns:a16="http://schemas.microsoft.com/office/drawing/2014/main" id="{A59B8F07-4546-4504-B50F-74BFEE633B7B}"/>
              </a:ext>
            </a:extLst>
          </p:cNvPr>
          <p:cNvPicPr>
            <a:picLocks noChangeAspect="1"/>
          </p:cNvPicPr>
          <p:nvPr/>
        </p:nvPicPr>
        <p:blipFill rotWithShape="1">
          <a:blip r:embed="rId4">
            <a:extLst>
              <a:ext uri="{28A0092B-C50C-407E-A947-70E740481C1C}">
                <a14:useLocalDpi xmlns:a14="http://schemas.microsoft.com/office/drawing/2010/main" val="0"/>
              </a:ext>
            </a:extLst>
          </a:blip>
          <a:srcRect l="31646" t="41997"/>
          <a:stretch/>
        </p:blipFill>
        <p:spPr>
          <a:xfrm>
            <a:off x="2969879" y="1918121"/>
            <a:ext cx="10310906" cy="4921624"/>
          </a:xfrm>
          <a:prstGeom prst="rect">
            <a:avLst/>
          </a:prstGeom>
        </p:spPr>
      </p:pic>
      <p:sp>
        <p:nvSpPr>
          <p:cNvPr id="3" name="Content Placeholder 2">
            <a:extLst>
              <a:ext uri="{FF2B5EF4-FFF2-40B4-BE49-F238E27FC236}">
                <a16:creationId xmlns:a16="http://schemas.microsoft.com/office/drawing/2014/main" id="{CB452341-4BA1-4264-9477-B3321046E05B}"/>
              </a:ext>
            </a:extLst>
          </p:cNvPr>
          <p:cNvSpPr>
            <a:spLocks noGrp="1"/>
          </p:cNvSpPr>
          <p:nvPr>
            <p:ph idx="1"/>
          </p:nvPr>
        </p:nvSpPr>
        <p:spPr>
          <a:xfrm>
            <a:off x="152399" y="2707341"/>
            <a:ext cx="4644189" cy="4035885"/>
          </a:xfrm>
        </p:spPr>
        <p:txBody>
          <a:bodyPr>
            <a:normAutofit/>
          </a:bodyPr>
          <a:lstStyle/>
          <a:p>
            <a:pPr algn="ctr"/>
            <a:r>
              <a:rPr lang="en-US" u="none" strike="noStrike" baseline="0" dirty="0"/>
              <a:t> </a:t>
            </a:r>
            <a:r>
              <a:rPr lang="en-US" u="none" strike="noStrike" baseline="30000" dirty="0"/>
              <a:t>25</a:t>
            </a:r>
            <a:r>
              <a:rPr lang="en-US" u="none" strike="noStrike" baseline="0" dirty="0"/>
              <a:t> </a:t>
            </a:r>
            <a:r>
              <a:rPr lang="en-US" dirty="0"/>
              <a:t> So the other disciples told him, "We have seen the Lord!"</a:t>
            </a:r>
          </a:p>
        </p:txBody>
      </p:sp>
    </p:spTree>
    <p:extLst>
      <p:ext uri="{BB962C8B-B14F-4D97-AF65-F5344CB8AC3E}">
        <p14:creationId xmlns:p14="http://schemas.microsoft.com/office/powerpoint/2010/main" val="39613331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 up of a basketball&#10;&#10;Description automatically generated with low confidence">
            <a:extLst>
              <a:ext uri="{FF2B5EF4-FFF2-40B4-BE49-F238E27FC236}">
                <a16:creationId xmlns:a16="http://schemas.microsoft.com/office/drawing/2014/main" id="{C801FF5A-415F-46B5-A1D1-B7E91021E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042147"/>
            <a:ext cx="13918109" cy="8942294"/>
          </a:xfrm>
          <a:prstGeom prst="rect">
            <a:avLst/>
          </a:prstGeom>
        </p:spPr>
      </p:pic>
      <p:pic>
        <p:nvPicPr>
          <p:cNvPr id="9" name="Picture 8" descr="A picture containing dark&#10;&#10;Description automatically generated">
            <a:extLst>
              <a:ext uri="{FF2B5EF4-FFF2-40B4-BE49-F238E27FC236}">
                <a16:creationId xmlns:a16="http://schemas.microsoft.com/office/drawing/2014/main" id="{D1C4CC38-2A4E-4469-8B3C-A1138C7549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4110" y="-18255"/>
            <a:ext cx="9144001" cy="6858000"/>
          </a:xfrm>
          <a:prstGeom prst="rect">
            <a:avLst/>
          </a:prstGeom>
        </p:spPr>
      </p:pic>
      <p:sp>
        <p:nvSpPr>
          <p:cNvPr id="2" name="Title 1">
            <a:extLst>
              <a:ext uri="{FF2B5EF4-FFF2-40B4-BE49-F238E27FC236}">
                <a16:creationId xmlns:a16="http://schemas.microsoft.com/office/drawing/2014/main" id="{6920FC30-268C-4612-9262-AFDD787418D7}"/>
              </a:ext>
            </a:extLst>
          </p:cNvPr>
          <p:cNvSpPr>
            <a:spLocks noGrp="1"/>
          </p:cNvSpPr>
          <p:nvPr>
            <p:ph type="title"/>
          </p:nvPr>
        </p:nvSpPr>
        <p:spPr/>
        <p:txBody>
          <a:bodyPr/>
          <a:lstStyle/>
          <a:p>
            <a:pPr algn="ctr"/>
            <a:r>
              <a:rPr lang="en-US" dirty="0"/>
              <a:t>Other Testimony:</a:t>
            </a:r>
          </a:p>
        </p:txBody>
      </p:sp>
      <p:sp>
        <p:nvSpPr>
          <p:cNvPr id="7" name="Content Placeholder 6">
            <a:extLst>
              <a:ext uri="{FF2B5EF4-FFF2-40B4-BE49-F238E27FC236}">
                <a16:creationId xmlns:a16="http://schemas.microsoft.com/office/drawing/2014/main" id="{233C2671-96E4-4022-A97A-6C5E66F458A5}"/>
              </a:ext>
            </a:extLst>
          </p:cNvPr>
          <p:cNvSpPr>
            <a:spLocks noGrp="1"/>
          </p:cNvSpPr>
          <p:nvPr>
            <p:ph idx="1"/>
          </p:nvPr>
        </p:nvSpPr>
        <p:spPr>
          <a:xfrm>
            <a:off x="423782" y="1124204"/>
            <a:ext cx="6687671" cy="4351338"/>
          </a:xfrm>
        </p:spPr>
        <p:txBody>
          <a:bodyPr/>
          <a:lstStyle/>
          <a:p>
            <a:r>
              <a:rPr lang="en-US" dirty="0"/>
              <a:t>1. Prophetic Testimony</a:t>
            </a:r>
          </a:p>
          <a:p>
            <a:pPr>
              <a:lnSpc>
                <a:spcPct val="80000"/>
              </a:lnSpc>
            </a:pPr>
            <a:r>
              <a:rPr lang="en-US" sz="4400" b="1" i="0" u="none" strike="noStrike" baseline="0" dirty="0">
                <a:solidFill>
                  <a:schemeClr val="bg1"/>
                </a:solidFill>
              </a:rPr>
              <a:t>Yet it pleased the LORD to bruise Him; He has put Him to grief. When You make His soul an offering for sin, He shall see His seed, He shall prolong His days, And the pleasure of the LORD shall prosper in His hand. (Isaiah 53:10 NKJ)</a:t>
            </a:r>
            <a:endParaRPr lang="en-US" dirty="0"/>
          </a:p>
          <a:p>
            <a:endParaRPr lang="en-US" dirty="0"/>
          </a:p>
        </p:txBody>
      </p:sp>
    </p:spTree>
    <p:extLst>
      <p:ext uri="{BB962C8B-B14F-4D97-AF65-F5344CB8AC3E}">
        <p14:creationId xmlns:p14="http://schemas.microsoft.com/office/powerpoint/2010/main" val="315553494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 up of a basketball&#10;&#10;Description automatically generated with low confidence">
            <a:extLst>
              <a:ext uri="{FF2B5EF4-FFF2-40B4-BE49-F238E27FC236}">
                <a16:creationId xmlns:a16="http://schemas.microsoft.com/office/drawing/2014/main" id="{C801FF5A-415F-46B5-A1D1-B7E91021E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042147"/>
            <a:ext cx="13918109" cy="8942294"/>
          </a:xfrm>
          <a:prstGeom prst="rect">
            <a:avLst/>
          </a:prstGeom>
        </p:spPr>
      </p:pic>
      <p:pic>
        <p:nvPicPr>
          <p:cNvPr id="6" name="Picture 5" descr="A person with a beard&#10;&#10;Description automatically generated with low confidence">
            <a:extLst>
              <a:ext uri="{FF2B5EF4-FFF2-40B4-BE49-F238E27FC236}">
                <a16:creationId xmlns:a16="http://schemas.microsoft.com/office/drawing/2014/main" id="{340DF4D2-112F-410C-ADA3-979EB2A3E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0831" y="-18255"/>
            <a:ext cx="9326880" cy="6858000"/>
          </a:xfrm>
          <a:prstGeom prst="rect">
            <a:avLst/>
          </a:prstGeom>
        </p:spPr>
      </p:pic>
      <p:sp>
        <p:nvSpPr>
          <p:cNvPr id="2" name="Title 1">
            <a:extLst>
              <a:ext uri="{FF2B5EF4-FFF2-40B4-BE49-F238E27FC236}">
                <a16:creationId xmlns:a16="http://schemas.microsoft.com/office/drawing/2014/main" id="{6920FC30-268C-4612-9262-AFDD787418D7}"/>
              </a:ext>
            </a:extLst>
          </p:cNvPr>
          <p:cNvSpPr>
            <a:spLocks noGrp="1"/>
          </p:cNvSpPr>
          <p:nvPr>
            <p:ph type="title"/>
          </p:nvPr>
        </p:nvSpPr>
        <p:spPr/>
        <p:txBody>
          <a:bodyPr/>
          <a:lstStyle/>
          <a:p>
            <a:pPr algn="ctr"/>
            <a:r>
              <a:rPr lang="en-US" dirty="0"/>
              <a:t>Other Testimony:</a:t>
            </a:r>
          </a:p>
        </p:txBody>
      </p:sp>
      <p:sp>
        <p:nvSpPr>
          <p:cNvPr id="7" name="Content Placeholder 6">
            <a:extLst>
              <a:ext uri="{FF2B5EF4-FFF2-40B4-BE49-F238E27FC236}">
                <a16:creationId xmlns:a16="http://schemas.microsoft.com/office/drawing/2014/main" id="{233C2671-96E4-4022-A97A-6C5E66F458A5}"/>
              </a:ext>
            </a:extLst>
          </p:cNvPr>
          <p:cNvSpPr>
            <a:spLocks noGrp="1"/>
          </p:cNvSpPr>
          <p:nvPr>
            <p:ph idx="1"/>
          </p:nvPr>
        </p:nvSpPr>
        <p:spPr>
          <a:xfrm>
            <a:off x="423782" y="1124204"/>
            <a:ext cx="7465159" cy="4351338"/>
          </a:xfrm>
        </p:spPr>
        <p:txBody>
          <a:bodyPr/>
          <a:lstStyle/>
          <a:p>
            <a:r>
              <a:rPr lang="en-US" dirty="0"/>
              <a:t>2. Jesus’ Testimony</a:t>
            </a:r>
          </a:p>
          <a:p>
            <a:pPr>
              <a:lnSpc>
                <a:spcPct val="80000"/>
              </a:lnSpc>
            </a:pPr>
            <a:r>
              <a:rPr lang="en-US" i="0" u="none" strike="noStrike" baseline="0" dirty="0"/>
              <a:t>Matthew 16:21 From that time on Jesus began to explain to his disciples that he must go to Jerusalem and suffer many things at the hands of the elders, chief priests and teachers of the law, and that he must be killed and on the third day be raised to life. </a:t>
            </a:r>
            <a:endParaRPr lang="en-US" dirty="0"/>
          </a:p>
        </p:txBody>
      </p:sp>
      <p:sp>
        <p:nvSpPr>
          <p:cNvPr id="3" name="TextBox 2">
            <a:extLst>
              <a:ext uri="{FF2B5EF4-FFF2-40B4-BE49-F238E27FC236}">
                <a16:creationId xmlns:a16="http://schemas.microsoft.com/office/drawing/2014/main" id="{CD4A2E28-11A7-42A3-BD8E-052473E710CF}"/>
              </a:ext>
            </a:extLst>
          </p:cNvPr>
          <p:cNvSpPr txBox="1"/>
          <p:nvPr/>
        </p:nvSpPr>
        <p:spPr>
          <a:xfrm>
            <a:off x="7321724" y="5258052"/>
            <a:ext cx="4446494" cy="1323439"/>
          </a:xfrm>
          <a:prstGeom prst="rect">
            <a:avLst/>
          </a:prstGeom>
          <a:noFill/>
        </p:spPr>
        <p:txBody>
          <a:bodyPr wrap="square" rtlCol="0">
            <a:spAutoFit/>
          </a:bodyPr>
          <a:lstStyle/>
          <a:p>
            <a:pPr algn="ctr"/>
            <a:r>
              <a:rPr lang="en-US" sz="4000" b="1" dirty="0">
                <a:solidFill>
                  <a:schemeClr val="bg1"/>
                </a:solidFill>
                <a:effectLst>
                  <a:glow rad="127000">
                    <a:srgbClr val="3D3D1C"/>
                  </a:glow>
                  <a:outerShdw blurRad="50800" dist="50800" dir="5400000" algn="ctr" rotWithShape="0">
                    <a:schemeClr val="tx1">
                      <a:alpha val="0"/>
                    </a:schemeClr>
                  </a:outerShdw>
                </a:effectLst>
              </a:rPr>
              <a:t>See: Mat 17:22; Mark 8:31</a:t>
            </a:r>
          </a:p>
        </p:txBody>
      </p:sp>
    </p:spTree>
    <p:extLst>
      <p:ext uri="{BB962C8B-B14F-4D97-AF65-F5344CB8AC3E}">
        <p14:creationId xmlns:p14="http://schemas.microsoft.com/office/powerpoint/2010/main" val="414592446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 up of a basketball&#10;&#10;Description automatically generated with low confidence">
            <a:extLst>
              <a:ext uri="{FF2B5EF4-FFF2-40B4-BE49-F238E27FC236}">
                <a16:creationId xmlns:a16="http://schemas.microsoft.com/office/drawing/2014/main" id="{C801FF5A-415F-46B5-A1D1-B7E91021EE92}"/>
              </a:ext>
            </a:extLst>
          </p:cNvPr>
          <p:cNvPicPr>
            <a:picLocks noChangeAspect="1"/>
          </p:cNvPicPr>
          <p:nvPr/>
        </p:nvPicPr>
        <p:blipFill rotWithShape="1">
          <a:blip r:embed="rId3">
            <a:extLst>
              <a:ext uri="{28A0092B-C50C-407E-A947-70E740481C1C}">
                <a14:useLocalDpi xmlns:a14="http://schemas.microsoft.com/office/drawing/2010/main" val="0"/>
              </a:ext>
            </a:extLst>
          </a:blip>
          <a:srcRect t="11858" r="13497" b="11654"/>
          <a:stretch/>
        </p:blipFill>
        <p:spPr>
          <a:xfrm>
            <a:off x="152399" y="18255"/>
            <a:ext cx="12039601" cy="6839745"/>
          </a:xfrm>
          <a:prstGeom prst="rect">
            <a:avLst/>
          </a:prstGeom>
        </p:spPr>
      </p:pic>
      <p:sp>
        <p:nvSpPr>
          <p:cNvPr id="2" name="Title 1">
            <a:extLst>
              <a:ext uri="{FF2B5EF4-FFF2-40B4-BE49-F238E27FC236}">
                <a16:creationId xmlns:a16="http://schemas.microsoft.com/office/drawing/2014/main" id="{6920FC30-268C-4612-9262-AFDD787418D7}"/>
              </a:ext>
            </a:extLst>
          </p:cNvPr>
          <p:cNvSpPr>
            <a:spLocks noGrp="1"/>
          </p:cNvSpPr>
          <p:nvPr>
            <p:ph type="title"/>
          </p:nvPr>
        </p:nvSpPr>
        <p:spPr/>
        <p:txBody>
          <a:bodyPr/>
          <a:lstStyle/>
          <a:p>
            <a:pPr algn="ctr"/>
            <a:r>
              <a:rPr lang="en-US" dirty="0"/>
              <a:t>Other Testimony:</a:t>
            </a:r>
          </a:p>
        </p:txBody>
      </p:sp>
      <p:pic>
        <p:nvPicPr>
          <p:cNvPr id="6" name="Picture 5" descr="A picture containing person, indoor, dark&#10;&#10;Description automatically generated">
            <a:extLst>
              <a:ext uri="{FF2B5EF4-FFF2-40B4-BE49-F238E27FC236}">
                <a16:creationId xmlns:a16="http://schemas.microsoft.com/office/drawing/2014/main" id="{DE716F38-1AA8-4E09-8B13-612B89546E4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2000"/>
                    </a14:imgEffect>
                  </a14:imgLayer>
                </a14:imgProps>
              </a:ext>
              <a:ext uri="{28A0092B-C50C-407E-A947-70E740481C1C}">
                <a14:useLocalDpi xmlns:a14="http://schemas.microsoft.com/office/drawing/2010/main" val="0"/>
              </a:ext>
            </a:extLst>
          </a:blip>
          <a:srcRect r="15366" b="26990"/>
          <a:stretch/>
        </p:blipFill>
        <p:spPr>
          <a:xfrm>
            <a:off x="6674906" y="18255"/>
            <a:ext cx="5557567" cy="6839745"/>
          </a:xfrm>
          <a:prstGeom prst="rect">
            <a:avLst/>
          </a:prstGeom>
        </p:spPr>
      </p:pic>
      <p:sp>
        <p:nvSpPr>
          <p:cNvPr id="7" name="Content Placeholder 6">
            <a:extLst>
              <a:ext uri="{FF2B5EF4-FFF2-40B4-BE49-F238E27FC236}">
                <a16:creationId xmlns:a16="http://schemas.microsoft.com/office/drawing/2014/main" id="{233C2671-96E4-4022-A97A-6C5E66F458A5}"/>
              </a:ext>
            </a:extLst>
          </p:cNvPr>
          <p:cNvSpPr>
            <a:spLocks noGrp="1"/>
          </p:cNvSpPr>
          <p:nvPr>
            <p:ph idx="1"/>
          </p:nvPr>
        </p:nvSpPr>
        <p:spPr>
          <a:xfrm>
            <a:off x="423781" y="1124204"/>
            <a:ext cx="8738147" cy="4351338"/>
          </a:xfrm>
        </p:spPr>
        <p:txBody>
          <a:bodyPr/>
          <a:lstStyle/>
          <a:p>
            <a:r>
              <a:rPr lang="en-US" dirty="0"/>
              <a:t>3. Disciples’ Testimony</a:t>
            </a:r>
          </a:p>
          <a:p>
            <a:pPr>
              <a:lnSpc>
                <a:spcPct val="78000"/>
              </a:lnSpc>
            </a:pPr>
            <a:r>
              <a:rPr lang="en-US" i="0" u="none" strike="noStrike" baseline="0" dirty="0"/>
              <a:t> Acts 2:32 God has raised this Jesus to life, and we are all witnesses of the fact. </a:t>
            </a:r>
          </a:p>
          <a:p>
            <a:pPr>
              <a:lnSpc>
                <a:spcPct val="78000"/>
              </a:lnSpc>
            </a:pPr>
            <a:r>
              <a:rPr lang="en-US" i="0" u="none" strike="noStrike" baseline="0" dirty="0"/>
              <a:t> 1Cor. 15:5  … he appeared to Peter, and then to the Twelve.  </a:t>
            </a:r>
            <a:r>
              <a:rPr lang="en-US" i="0" u="none" strike="noStrike" baseline="30000" dirty="0"/>
              <a:t>6</a:t>
            </a:r>
            <a:r>
              <a:rPr lang="en-US" i="0" u="none" strike="noStrike" baseline="0" dirty="0"/>
              <a:t> After that, he appeared to more than five hundred of the brothers at the same time, most of whom are still living, though some have fallen asleep.</a:t>
            </a:r>
          </a:p>
        </p:txBody>
      </p:sp>
    </p:spTree>
    <p:extLst>
      <p:ext uri="{BB962C8B-B14F-4D97-AF65-F5344CB8AC3E}">
        <p14:creationId xmlns:p14="http://schemas.microsoft.com/office/powerpoint/2010/main" val="316758545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 up of a basketball&#10;&#10;Description automatically generated with low confidence">
            <a:extLst>
              <a:ext uri="{FF2B5EF4-FFF2-40B4-BE49-F238E27FC236}">
                <a16:creationId xmlns:a16="http://schemas.microsoft.com/office/drawing/2014/main" id="{C801FF5A-415F-46B5-A1D1-B7E91021E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782" y="-1042147"/>
            <a:ext cx="13646726" cy="8942294"/>
          </a:xfrm>
          <a:prstGeom prst="rect">
            <a:avLst/>
          </a:prstGeom>
        </p:spPr>
      </p:pic>
      <p:sp>
        <p:nvSpPr>
          <p:cNvPr id="9" name="Oval 8">
            <a:extLst>
              <a:ext uri="{FF2B5EF4-FFF2-40B4-BE49-F238E27FC236}">
                <a16:creationId xmlns:a16="http://schemas.microsoft.com/office/drawing/2014/main" id="{71E2EAD4-6DCA-4B6C-8CE1-B96F3A273BC3}"/>
              </a:ext>
            </a:extLst>
          </p:cNvPr>
          <p:cNvSpPr/>
          <p:nvPr/>
        </p:nvSpPr>
        <p:spPr>
          <a:xfrm>
            <a:off x="4623547" y="-1567962"/>
            <a:ext cx="10470777" cy="9735670"/>
          </a:xfrm>
          <a:prstGeom prst="ellipse">
            <a:avLst/>
          </a:prstGeom>
          <a:solidFill>
            <a:schemeClr val="tx1"/>
          </a:solidFill>
          <a:ln>
            <a:noFill/>
          </a:ln>
          <a:effectLst>
            <a:softEdge rad="1231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10;&#10;Description automatically generated">
            <a:extLst>
              <a:ext uri="{FF2B5EF4-FFF2-40B4-BE49-F238E27FC236}">
                <a16:creationId xmlns:a16="http://schemas.microsoft.com/office/drawing/2014/main" id="{640FD649-D4FF-4BC3-BF37-EFBAD6117D4E}"/>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6000"/>
                    </a14:imgEffect>
                  </a14:imgLayer>
                </a14:imgProps>
              </a:ext>
              <a:ext uri="{28A0092B-C50C-407E-A947-70E740481C1C}">
                <a14:useLocalDpi xmlns:a14="http://schemas.microsoft.com/office/drawing/2010/main" val="0"/>
              </a:ext>
            </a:extLst>
          </a:blip>
          <a:srcRect r="10182"/>
          <a:stretch/>
        </p:blipFill>
        <p:spPr>
          <a:xfrm>
            <a:off x="7124120" y="623944"/>
            <a:ext cx="4540036" cy="6690036"/>
          </a:xfrm>
          <a:prstGeom prst="rect">
            <a:avLst/>
          </a:prstGeom>
        </p:spPr>
      </p:pic>
      <p:sp>
        <p:nvSpPr>
          <p:cNvPr id="2" name="Title 1">
            <a:extLst>
              <a:ext uri="{FF2B5EF4-FFF2-40B4-BE49-F238E27FC236}">
                <a16:creationId xmlns:a16="http://schemas.microsoft.com/office/drawing/2014/main" id="{6920FC30-268C-4612-9262-AFDD787418D7}"/>
              </a:ext>
            </a:extLst>
          </p:cNvPr>
          <p:cNvSpPr>
            <a:spLocks noGrp="1"/>
          </p:cNvSpPr>
          <p:nvPr>
            <p:ph type="title"/>
          </p:nvPr>
        </p:nvSpPr>
        <p:spPr>
          <a:xfrm>
            <a:off x="203262" y="18255"/>
            <a:ext cx="11808692" cy="1325563"/>
          </a:xfrm>
        </p:spPr>
        <p:txBody>
          <a:bodyPr/>
          <a:lstStyle/>
          <a:p>
            <a:pPr algn="ctr"/>
            <a:r>
              <a:rPr lang="en-US" dirty="0"/>
              <a:t>Other Testimony:</a:t>
            </a:r>
          </a:p>
        </p:txBody>
      </p:sp>
      <p:sp>
        <p:nvSpPr>
          <p:cNvPr id="7" name="Content Placeholder 6">
            <a:extLst>
              <a:ext uri="{FF2B5EF4-FFF2-40B4-BE49-F238E27FC236}">
                <a16:creationId xmlns:a16="http://schemas.microsoft.com/office/drawing/2014/main" id="{233C2671-96E4-4022-A97A-6C5E66F458A5}"/>
              </a:ext>
            </a:extLst>
          </p:cNvPr>
          <p:cNvSpPr>
            <a:spLocks noGrp="1"/>
          </p:cNvSpPr>
          <p:nvPr>
            <p:ph idx="1"/>
          </p:nvPr>
        </p:nvSpPr>
        <p:spPr>
          <a:xfrm>
            <a:off x="423782" y="1124204"/>
            <a:ext cx="6981065" cy="4351338"/>
          </a:xfrm>
        </p:spPr>
        <p:txBody>
          <a:bodyPr/>
          <a:lstStyle/>
          <a:p>
            <a:r>
              <a:rPr lang="en-US" dirty="0"/>
              <a:t>4. Changed Lives</a:t>
            </a:r>
          </a:p>
          <a:p>
            <a:pPr>
              <a:lnSpc>
                <a:spcPct val="80000"/>
              </a:lnSpc>
            </a:pPr>
            <a:r>
              <a:rPr lang="en-US" i="0" u="none" strike="noStrike" baseline="0" dirty="0"/>
              <a:t>Acts 9:3-5  … suddenly a light from heaven flashed around him.  4 He fell to the ground and heard a voice say to him, "Saul, Saul, why do you persecute me?“   </a:t>
            </a:r>
            <a:r>
              <a:rPr lang="en-US" i="0" u="none" strike="noStrike" baseline="30000" dirty="0"/>
              <a:t>5</a:t>
            </a:r>
            <a:r>
              <a:rPr lang="en-US" i="0" u="none" strike="noStrike" baseline="0" dirty="0"/>
              <a:t> "Who are you, Lord?" Saul asked. "I am Jesus, whom you are persecuting," he replied.</a:t>
            </a:r>
          </a:p>
          <a:p>
            <a:pPr>
              <a:lnSpc>
                <a:spcPct val="80000"/>
              </a:lnSpc>
            </a:pPr>
            <a:r>
              <a:rPr lang="en-US" i="0" u="none" strike="noStrike" baseline="0" dirty="0"/>
              <a:t> </a:t>
            </a:r>
            <a:endParaRPr lang="en-US" dirty="0"/>
          </a:p>
          <a:p>
            <a:pPr>
              <a:lnSpc>
                <a:spcPct val="80000"/>
              </a:lnSpc>
            </a:pPr>
            <a:endParaRPr lang="en-US" dirty="0"/>
          </a:p>
        </p:txBody>
      </p:sp>
    </p:spTree>
    <p:extLst>
      <p:ext uri="{BB962C8B-B14F-4D97-AF65-F5344CB8AC3E}">
        <p14:creationId xmlns:p14="http://schemas.microsoft.com/office/powerpoint/2010/main" val="223911278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 up of a basketball&#10;&#10;Description automatically generated with low confidence">
            <a:extLst>
              <a:ext uri="{FF2B5EF4-FFF2-40B4-BE49-F238E27FC236}">
                <a16:creationId xmlns:a16="http://schemas.microsoft.com/office/drawing/2014/main" id="{C801FF5A-415F-46B5-A1D1-B7E91021E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376" y="-1042147"/>
            <a:ext cx="11654118" cy="8942294"/>
          </a:xfrm>
          <a:prstGeom prst="rect">
            <a:avLst/>
          </a:prstGeom>
        </p:spPr>
      </p:pic>
      <p:sp>
        <p:nvSpPr>
          <p:cNvPr id="2" name="Title 1">
            <a:extLst>
              <a:ext uri="{FF2B5EF4-FFF2-40B4-BE49-F238E27FC236}">
                <a16:creationId xmlns:a16="http://schemas.microsoft.com/office/drawing/2014/main" id="{6920FC30-268C-4612-9262-AFDD787418D7}"/>
              </a:ext>
            </a:extLst>
          </p:cNvPr>
          <p:cNvSpPr>
            <a:spLocks noGrp="1"/>
          </p:cNvSpPr>
          <p:nvPr>
            <p:ph type="title"/>
          </p:nvPr>
        </p:nvSpPr>
        <p:spPr/>
        <p:txBody>
          <a:bodyPr/>
          <a:lstStyle/>
          <a:p>
            <a:pPr algn="ctr"/>
            <a:r>
              <a:rPr lang="en-US" dirty="0"/>
              <a:t>Other Testimony:</a:t>
            </a:r>
          </a:p>
        </p:txBody>
      </p:sp>
      <p:pic>
        <p:nvPicPr>
          <p:cNvPr id="1026" name="Picture 2" descr="The Case for Christ, Updated and Expanded, Mass Market    -     By: Lee Strobel&#10;">
            <a:extLst>
              <a:ext uri="{FF2B5EF4-FFF2-40B4-BE49-F238E27FC236}">
                <a16:creationId xmlns:a16="http://schemas.microsoft.com/office/drawing/2014/main" id="{E2499C1C-E0B3-4ABC-BE27-EDED8C7679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9685" y="1124204"/>
            <a:ext cx="3073741" cy="4747091"/>
          </a:xfrm>
          <a:prstGeom prst="rect">
            <a:avLst/>
          </a:prstGeom>
          <a:noFill/>
          <a:effectLst>
            <a:outerShdw blurRad="50800" dist="152400" dir="2700000" algn="ctr" rotWithShape="0">
              <a:schemeClr val="tx1"/>
            </a:outerShdw>
          </a:effectLst>
          <a:extLst>
            <a:ext uri="{909E8E84-426E-40DD-AFC4-6F175D3DCCD1}">
              <a14:hiddenFill xmlns:a14="http://schemas.microsoft.com/office/drawing/2010/main">
                <a:solidFill>
                  <a:srgbClr val="FFFFFF"/>
                </a:solidFill>
              </a14:hiddenFill>
            </a:ext>
          </a:extLst>
        </p:spPr>
      </p:pic>
      <p:pic>
        <p:nvPicPr>
          <p:cNvPr id="1028" name="Picture 4" descr="Paperback Evidence That Demands a Verdict Book">
            <a:extLst>
              <a:ext uri="{FF2B5EF4-FFF2-40B4-BE49-F238E27FC236}">
                <a16:creationId xmlns:a16="http://schemas.microsoft.com/office/drawing/2014/main" id="{B8101167-B7B0-4E8F-A8A9-436EF7895D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8218" y="1550807"/>
            <a:ext cx="3320747" cy="4802720"/>
          </a:xfrm>
          <a:prstGeom prst="rect">
            <a:avLst/>
          </a:prstGeom>
          <a:noFill/>
          <a:effectLst>
            <a:outerShdw blurRad="50800" dist="152400"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233C2671-96E4-4022-A97A-6C5E66F458A5}"/>
              </a:ext>
            </a:extLst>
          </p:cNvPr>
          <p:cNvSpPr>
            <a:spLocks noGrp="1"/>
          </p:cNvSpPr>
          <p:nvPr>
            <p:ph idx="1"/>
          </p:nvPr>
        </p:nvSpPr>
        <p:spPr>
          <a:xfrm>
            <a:off x="423783" y="1124204"/>
            <a:ext cx="6389394" cy="4351338"/>
          </a:xfrm>
        </p:spPr>
        <p:txBody>
          <a:bodyPr/>
          <a:lstStyle/>
          <a:p>
            <a:r>
              <a:rPr lang="en-US" dirty="0"/>
              <a:t>4. More Testimony</a:t>
            </a:r>
          </a:p>
          <a:p>
            <a:pPr marL="571500" indent="-392113">
              <a:lnSpc>
                <a:spcPct val="80000"/>
              </a:lnSpc>
              <a:buFont typeface="Arial" panose="020B0604020202020204" pitchFamily="34" charset="0"/>
              <a:buChar char="•"/>
            </a:pPr>
            <a:r>
              <a:rPr lang="en-US" i="0" u="none" strike="noStrike" baseline="0" dirty="0"/>
              <a:t>The Case for Christ</a:t>
            </a:r>
          </a:p>
          <a:p>
            <a:pPr marL="571500" indent="-338138">
              <a:lnSpc>
                <a:spcPct val="80000"/>
              </a:lnSpc>
              <a:buFont typeface="Arial" panose="020B0604020202020204" pitchFamily="34" charset="0"/>
              <a:buChar char="•"/>
            </a:pPr>
            <a:r>
              <a:rPr lang="en-US" dirty="0"/>
              <a:t>Evidence that </a:t>
            </a:r>
            <a:br>
              <a:rPr lang="en-US" dirty="0"/>
            </a:br>
            <a:r>
              <a:rPr lang="en-US" dirty="0"/>
              <a:t>Demands a Verdict </a:t>
            </a:r>
            <a:r>
              <a:rPr lang="en-US" i="0" u="none" strike="noStrike" baseline="0" dirty="0"/>
              <a:t> </a:t>
            </a:r>
            <a:endParaRPr lang="en-US" dirty="0"/>
          </a:p>
          <a:p>
            <a:pPr>
              <a:lnSpc>
                <a:spcPct val="80000"/>
              </a:lnSpc>
            </a:pPr>
            <a:endParaRPr lang="en-US" dirty="0"/>
          </a:p>
        </p:txBody>
      </p:sp>
    </p:spTree>
    <p:extLst>
      <p:ext uri="{BB962C8B-B14F-4D97-AF65-F5344CB8AC3E}">
        <p14:creationId xmlns:p14="http://schemas.microsoft.com/office/powerpoint/2010/main" val="142905960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7" dur="500"/>
                                        <p:tgtEl>
                                          <p:spTgt spid="7">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8" dur="500"/>
                                        <p:tgtEl>
                                          <p:spTgt spid="7">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randombar(horizontal)">
                                      <p:cBhvr>
                                        <p:cTn id="2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 up of a basketball&#10;&#10;Description automatically generated with low confidence">
            <a:extLst>
              <a:ext uri="{FF2B5EF4-FFF2-40B4-BE49-F238E27FC236}">
                <a16:creationId xmlns:a16="http://schemas.microsoft.com/office/drawing/2014/main" id="{C801FF5A-415F-46B5-A1D1-B7E91021E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042147"/>
            <a:ext cx="13918109" cy="8942294"/>
          </a:xfrm>
          <a:prstGeom prst="rect">
            <a:avLst/>
          </a:prstGeom>
        </p:spPr>
      </p:pic>
      <p:sp>
        <p:nvSpPr>
          <p:cNvPr id="2" name="Title 1">
            <a:extLst>
              <a:ext uri="{FF2B5EF4-FFF2-40B4-BE49-F238E27FC236}">
                <a16:creationId xmlns:a16="http://schemas.microsoft.com/office/drawing/2014/main" id="{6920FC30-268C-4612-9262-AFDD787418D7}"/>
              </a:ext>
            </a:extLst>
          </p:cNvPr>
          <p:cNvSpPr>
            <a:spLocks noGrp="1"/>
          </p:cNvSpPr>
          <p:nvPr>
            <p:ph type="title"/>
          </p:nvPr>
        </p:nvSpPr>
        <p:spPr>
          <a:xfrm>
            <a:off x="230909" y="18255"/>
            <a:ext cx="11808692" cy="1882734"/>
          </a:xfrm>
        </p:spPr>
        <p:txBody>
          <a:bodyPr/>
          <a:lstStyle/>
          <a:p>
            <a:pPr algn="ctr"/>
            <a:r>
              <a:rPr lang="en-US" dirty="0"/>
              <a:t>They Gave Eyewitness Testimony</a:t>
            </a:r>
          </a:p>
        </p:txBody>
      </p:sp>
      <p:pic>
        <p:nvPicPr>
          <p:cNvPr id="6" name="Picture 5" descr="A group of people wearing clothing&#10;&#10;Description automatically generated with medium confidence">
            <a:extLst>
              <a:ext uri="{FF2B5EF4-FFF2-40B4-BE49-F238E27FC236}">
                <a16:creationId xmlns:a16="http://schemas.microsoft.com/office/drawing/2014/main" id="{A59B8F07-4546-4504-B50F-74BFEE633B7B}"/>
              </a:ext>
            </a:extLst>
          </p:cNvPr>
          <p:cNvPicPr>
            <a:picLocks noChangeAspect="1"/>
          </p:cNvPicPr>
          <p:nvPr/>
        </p:nvPicPr>
        <p:blipFill rotWithShape="1">
          <a:blip r:embed="rId4">
            <a:extLst>
              <a:ext uri="{28A0092B-C50C-407E-A947-70E740481C1C}">
                <a14:useLocalDpi xmlns:a14="http://schemas.microsoft.com/office/drawing/2010/main" val="0"/>
              </a:ext>
            </a:extLst>
          </a:blip>
          <a:srcRect l="31646" t="41997"/>
          <a:stretch/>
        </p:blipFill>
        <p:spPr>
          <a:xfrm>
            <a:off x="2969879" y="1918121"/>
            <a:ext cx="10310906" cy="4921624"/>
          </a:xfrm>
          <a:prstGeom prst="rect">
            <a:avLst/>
          </a:prstGeom>
        </p:spPr>
      </p:pic>
      <p:sp>
        <p:nvSpPr>
          <p:cNvPr id="3" name="Content Placeholder 2">
            <a:extLst>
              <a:ext uri="{FF2B5EF4-FFF2-40B4-BE49-F238E27FC236}">
                <a16:creationId xmlns:a16="http://schemas.microsoft.com/office/drawing/2014/main" id="{CB452341-4BA1-4264-9477-B3321046E05B}"/>
              </a:ext>
            </a:extLst>
          </p:cNvPr>
          <p:cNvSpPr>
            <a:spLocks noGrp="1"/>
          </p:cNvSpPr>
          <p:nvPr>
            <p:ph idx="1"/>
          </p:nvPr>
        </p:nvSpPr>
        <p:spPr>
          <a:xfrm>
            <a:off x="152399" y="2707341"/>
            <a:ext cx="4644189" cy="4035885"/>
          </a:xfrm>
        </p:spPr>
        <p:txBody>
          <a:bodyPr>
            <a:normAutofit/>
          </a:bodyPr>
          <a:lstStyle/>
          <a:p>
            <a:pPr algn="ctr"/>
            <a:r>
              <a:rPr lang="en-US" u="none" strike="noStrike" baseline="0" dirty="0"/>
              <a:t> </a:t>
            </a:r>
            <a:r>
              <a:rPr lang="en-US" u="none" strike="noStrike" baseline="30000" dirty="0"/>
              <a:t>25</a:t>
            </a:r>
            <a:r>
              <a:rPr lang="en-US" u="none" strike="noStrike" baseline="0" dirty="0"/>
              <a:t> </a:t>
            </a:r>
            <a:r>
              <a:rPr lang="en-US" dirty="0"/>
              <a:t> So the other disciples told him, "We have seen the Lord!"</a:t>
            </a:r>
          </a:p>
        </p:txBody>
      </p:sp>
      <p:sp>
        <p:nvSpPr>
          <p:cNvPr id="5" name="TextBox 4">
            <a:extLst>
              <a:ext uri="{FF2B5EF4-FFF2-40B4-BE49-F238E27FC236}">
                <a16:creationId xmlns:a16="http://schemas.microsoft.com/office/drawing/2014/main" id="{BB5EC795-7A79-45D9-AC44-142A73323979}"/>
              </a:ext>
            </a:extLst>
          </p:cNvPr>
          <p:cNvSpPr txBox="1"/>
          <p:nvPr/>
        </p:nvSpPr>
        <p:spPr>
          <a:xfrm>
            <a:off x="6331345" y="4524705"/>
            <a:ext cx="5414682" cy="1446550"/>
          </a:xfrm>
          <a:prstGeom prst="rect">
            <a:avLst/>
          </a:prstGeom>
          <a:noFill/>
        </p:spPr>
        <p:txBody>
          <a:bodyPr wrap="square" rtlCol="0">
            <a:spAutoFit/>
          </a:bodyPr>
          <a:lstStyle/>
          <a:p>
            <a:pPr algn="ctr"/>
            <a:r>
              <a:rPr lang="en-US" sz="4400" b="1" dirty="0">
                <a:solidFill>
                  <a:schemeClr val="bg1"/>
                </a:solidFill>
                <a:effectLst>
                  <a:glow rad="127000">
                    <a:schemeClr val="tx1"/>
                  </a:glow>
                </a:effectLst>
              </a:rPr>
              <a:t>So how did Thomas respond? </a:t>
            </a:r>
          </a:p>
        </p:txBody>
      </p:sp>
    </p:spTree>
    <p:extLst>
      <p:ext uri="{BB962C8B-B14F-4D97-AF65-F5344CB8AC3E}">
        <p14:creationId xmlns:p14="http://schemas.microsoft.com/office/powerpoint/2010/main" val="266396552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 up of a basketball&#10;&#10;Description automatically generated with low confidence">
            <a:extLst>
              <a:ext uri="{FF2B5EF4-FFF2-40B4-BE49-F238E27FC236}">
                <a16:creationId xmlns:a16="http://schemas.microsoft.com/office/drawing/2014/main" id="{C342C3FD-C36D-4DFA-B029-C87657292743}"/>
              </a:ext>
            </a:extLst>
          </p:cNvPr>
          <p:cNvPicPr>
            <a:picLocks noChangeAspect="1"/>
          </p:cNvPicPr>
          <p:nvPr/>
        </p:nvPicPr>
        <p:blipFill rotWithShape="1">
          <a:blip r:embed="rId3">
            <a:extLst>
              <a:ext uri="{28A0092B-C50C-407E-A947-70E740481C1C}">
                <a14:useLocalDpi xmlns:a14="http://schemas.microsoft.com/office/drawing/2010/main" val="0"/>
              </a:ext>
            </a:extLst>
          </a:blip>
          <a:srcRect l="12000"/>
          <a:stretch/>
        </p:blipFill>
        <p:spPr>
          <a:xfrm>
            <a:off x="1900989" y="-1223682"/>
            <a:ext cx="12248029" cy="8942294"/>
          </a:xfrm>
          <a:prstGeom prst="rect">
            <a:avLst/>
          </a:prstGeom>
        </p:spPr>
      </p:pic>
      <p:pic>
        <p:nvPicPr>
          <p:cNvPr id="8" name="Picture 7" descr="A group of people wearing clothing&#10;&#10;Description automatically generated with medium confidence">
            <a:extLst>
              <a:ext uri="{FF2B5EF4-FFF2-40B4-BE49-F238E27FC236}">
                <a16:creationId xmlns:a16="http://schemas.microsoft.com/office/drawing/2014/main" id="{AE59427B-36EE-432A-BA39-6D778EAB9815}"/>
              </a:ext>
            </a:extLst>
          </p:cNvPr>
          <p:cNvPicPr>
            <a:picLocks noChangeAspect="1"/>
          </p:cNvPicPr>
          <p:nvPr/>
        </p:nvPicPr>
        <p:blipFill rotWithShape="1">
          <a:blip r:embed="rId4">
            <a:extLst>
              <a:ext uri="{28A0092B-C50C-407E-A947-70E740481C1C}">
                <a14:useLocalDpi xmlns:a14="http://schemas.microsoft.com/office/drawing/2010/main" val="0"/>
              </a:ext>
            </a:extLst>
          </a:blip>
          <a:srcRect l="31646" t="41997"/>
          <a:stretch/>
        </p:blipFill>
        <p:spPr>
          <a:xfrm>
            <a:off x="2969879" y="1918121"/>
            <a:ext cx="10310906" cy="4921624"/>
          </a:xfrm>
          <a:prstGeom prst="rect">
            <a:avLst/>
          </a:prstGeom>
        </p:spPr>
      </p:pic>
      <p:sp>
        <p:nvSpPr>
          <p:cNvPr id="2" name="Title 1">
            <a:extLst>
              <a:ext uri="{FF2B5EF4-FFF2-40B4-BE49-F238E27FC236}">
                <a16:creationId xmlns:a16="http://schemas.microsoft.com/office/drawing/2014/main" id="{6920FC30-268C-4612-9262-AFDD787418D7}"/>
              </a:ext>
            </a:extLst>
          </p:cNvPr>
          <p:cNvSpPr>
            <a:spLocks noGrp="1"/>
          </p:cNvSpPr>
          <p:nvPr>
            <p:ph type="title"/>
          </p:nvPr>
        </p:nvSpPr>
        <p:spPr>
          <a:xfrm>
            <a:off x="0" y="18255"/>
            <a:ext cx="12192000" cy="1882734"/>
          </a:xfrm>
        </p:spPr>
        <p:txBody>
          <a:bodyPr/>
          <a:lstStyle/>
          <a:p>
            <a:pPr algn="ctr"/>
            <a:r>
              <a:rPr lang="en-US" sz="4400" dirty="0"/>
              <a:t>Lesson 3: </a:t>
            </a:r>
            <a:r>
              <a:rPr lang="en-US" dirty="0"/>
              <a:t>You Must Overcome Your </a:t>
            </a:r>
            <a:r>
              <a:rPr lang="en-US" u="sng" dirty="0">
                <a:effectLst>
                  <a:glow rad="127000">
                    <a:srgbClr val="C00000"/>
                  </a:glow>
                  <a:outerShdw blurRad="38100" dist="38100" dir="2700000" algn="tl">
                    <a:srgbClr val="000000">
                      <a:alpha val="43137"/>
                    </a:srgbClr>
                  </a:outerShdw>
                </a:effectLst>
              </a:rPr>
              <a:t>Doubts</a:t>
            </a:r>
            <a:r>
              <a:rPr lang="en-US" dirty="0"/>
              <a:t> </a:t>
            </a:r>
            <a:r>
              <a:rPr lang="en-US" sz="4400" dirty="0"/>
              <a:t>20:25b</a:t>
            </a:r>
          </a:p>
        </p:txBody>
      </p:sp>
      <p:pic>
        <p:nvPicPr>
          <p:cNvPr id="10" name="Picture 9">
            <a:extLst>
              <a:ext uri="{FF2B5EF4-FFF2-40B4-BE49-F238E27FC236}">
                <a16:creationId xmlns:a16="http://schemas.microsoft.com/office/drawing/2014/main" id="{E20736DB-9294-44A6-82BA-E90BE761D2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6861" y="1972381"/>
            <a:ext cx="4095139" cy="4921624"/>
          </a:xfrm>
          <a:prstGeom prst="rect">
            <a:avLst/>
          </a:prstGeom>
        </p:spPr>
      </p:pic>
    </p:spTree>
    <p:extLst>
      <p:ext uri="{BB962C8B-B14F-4D97-AF65-F5344CB8AC3E}">
        <p14:creationId xmlns:p14="http://schemas.microsoft.com/office/powerpoint/2010/main" val="238129460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 up of a basketball&#10;&#10;Description automatically generated with low confidence">
            <a:extLst>
              <a:ext uri="{FF2B5EF4-FFF2-40B4-BE49-F238E27FC236}">
                <a16:creationId xmlns:a16="http://schemas.microsoft.com/office/drawing/2014/main" id="{C342C3FD-C36D-4DFA-B029-C87657292743}"/>
              </a:ext>
            </a:extLst>
          </p:cNvPr>
          <p:cNvPicPr>
            <a:picLocks noChangeAspect="1"/>
          </p:cNvPicPr>
          <p:nvPr/>
        </p:nvPicPr>
        <p:blipFill rotWithShape="1">
          <a:blip r:embed="rId3">
            <a:extLst>
              <a:ext uri="{28A0092B-C50C-407E-A947-70E740481C1C}">
                <a14:useLocalDpi xmlns:a14="http://schemas.microsoft.com/office/drawing/2010/main" val="0"/>
              </a:ext>
            </a:extLst>
          </a:blip>
          <a:srcRect l="12000"/>
          <a:stretch/>
        </p:blipFill>
        <p:spPr>
          <a:xfrm>
            <a:off x="1900989" y="-1223682"/>
            <a:ext cx="12248029" cy="8942294"/>
          </a:xfrm>
          <a:prstGeom prst="rect">
            <a:avLst/>
          </a:prstGeom>
        </p:spPr>
      </p:pic>
      <p:pic>
        <p:nvPicPr>
          <p:cNvPr id="8" name="Picture 7" descr="A group of people wearing clothing&#10;&#10;Description automatically generated with medium confidence">
            <a:extLst>
              <a:ext uri="{FF2B5EF4-FFF2-40B4-BE49-F238E27FC236}">
                <a16:creationId xmlns:a16="http://schemas.microsoft.com/office/drawing/2014/main" id="{AE59427B-36EE-432A-BA39-6D778EAB9815}"/>
              </a:ext>
            </a:extLst>
          </p:cNvPr>
          <p:cNvPicPr>
            <a:picLocks noChangeAspect="1"/>
          </p:cNvPicPr>
          <p:nvPr/>
        </p:nvPicPr>
        <p:blipFill rotWithShape="1">
          <a:blip r:embed="rId4">
            <a:extLst>
              <a:ext uri="{28A0092B-C50C-407E-A947-70E740481C1C}">
                <a14:useLocalDpi xmlns:a14="http://schemas.microsoft.com/office/drawing/2010/main" val="0"/>
              </a:ext>
            </a:extLst>
          </a:blip>
          <a:srcRect l="31646" t="41997"/>
          <a:stretch/>
        </p:blipFill>
        <p:spPr>
          <a:xfrm>
            <a:off x="2969879" y="1918121"/>
            <a:ext cx="10310906" cy="4921624"/>
          </a:xfrm>
          <a:prstGeom prst="rect">
            <a:avLst/>
          </a:prstGeom>
        </p:spPr>
      </p:pic>
      <p:sp>
        <p:nvSpPr>
          <p:cNvPr id="2" name="Title 1">
            <a:extLst>
              <a:ext uri="{FF2B5EF4-FFF2-40B4-BE49-F238E27FC236}">
                <a16:creationId xmlns:a16="http://schemas.microsoft.com/office/drawing/2014/main" id="{6920FC30-268C-4612-9262-AFDD787418D7}"/>
              </a:ext>
            </a:extLst>
          </p:cNvPr>
          <p:cNvSpPr>
            <a:spLocks noGrp="1"/>
          </p:cNvSpPr>
          <p:nvPr>
            <p:ph type="title"/>
          </p:nvPr>
        </p:nvSpPr>
        <p:spPr>
          <a:xfrm>
            <a:off x="0" y="18255"/>
            <a:ext cx="12192000" cy="1882734"/>
          </a:xfrm>
        </p:spPr>
        <p:txBody>
          <a:bodyPr/>
          <a:lstStyle/>
          <a:p>
            <a:pPr algn="ctr"/>
            <a:r>
              <a:rPr lang="en-US" sz="4400" dirty="0"/>
              <a:t>Lesson 3: </a:t>
            </a:r>
            <a:r>
              <a:rPr lang="en-US" dirty="0"/>
              <a:t>You Must Overcome Your </a:t>
            </a:r>
            <a:r>
              <a:rPr lang="en-US" u="sng" dirty="0">
                <a:effectLst>
                  <a:glow rad="127000">
                    <a:srgbClr val="C00000"/>
                  </a:glow>
                  <a:outerShdw blurRad="38100" dist="38100" dir="2700000" algn="tl">
                    <a:srgbClr val="000000">
                      <a:alpha val="43137"/>
                    </a:srgbClr>
                  </a:outerShdw>
                </a:effectLst>
              </a:rPr>
              <a:t>Doubts</a:t>
            </a:r>
            <a:r>
              <a:rPr lang="en-US" dirty="0"/>
              <a:t> </a:t>
            </a:r>
            <a:r>
              <a:rPr lang="en-US" sz="4400" dirty="0"/>
              <a:t>20:25b</a:t>
            </a:r>
          </a:p>
        </p:txBody>
      </p:sp>
      <p:sp>
        <p:nvSpPr>
          <p:cNvPr id="3" name="Content Placeholder 2">
            <a:extLst>
              <a:ext uri="{FF2B5EF4-FFF2-40B4-BE49-F238E27FC236}">
                <a16:creationId xmlns:a16="http://schemas.microsoft.com/office/drawing/2014/main" id="{CB452341-4BA1-4264-9477-B3321046E05B}"/>
              </a:ext>
            </a:extLst>
          </p:cNvPr>
          <p:cNvSpPr>
            <a:spLocks noGrp="1"/>
          </p:cNvSpPr>
          <p:nvPr>
            <p:ph idx="1"/>
          </p:nvPr>
        </p:nvSpPr>
        <p:spPr>
          <a:xfrm>
            <a:off x="198120" y="1812694"/>
            <a:ext cx="5413786" cy="4351338"/>
          </a:xfrm>
        </p:spPr>
        <p:txBody>
          <a:bodyPr>
            <a:normAutofit/>
          </a:bodyPr>
          <a:lstStyle/>
          <a:p>
            <a:r>
              <a:rPr lang="en-US" i="0" u="none" strike="noStrike" baseline="0" dirty="0"/>
              <a:t> </a:t>
            </a:r>
            <a:r>
              <a:rPr lang="en-US" i="0" u="none" strike="noStrike" baseline="30000" dirty="0"/>
              <a:t>25</a:t>
            </a:r>
            <a:r>
              <a:rPr lang="en-US" i="0" u="none" strike="noStrike" baseline="0" dirty="0"/>
              <a:t> … But he said to them, "Unless I see the nail marks in his hands and put my finger where the nails were, and put my hand into his side, I will not believe it."</a:t>
            </a:r>
            <a:endParaRPr lang="en-US" dirty="0"/>
          </a:p>
        </p:txBody>
      </p:sp>
      <p:pic>
        <p:nvPicPr>
          <p:cNvPr id="10" name="Picture 9">
            <a:extLst>
              <a:ext uri="{FF2B5EF4-FFF2-40B4-BE49-F238E27FC236}">
                <a16:creationId xmlns:a16="http://schemas.microsoft.com/office/drawing/2014/main" id="{E20736DB-9294-44A6-82BA-E90BE761D2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6861" y="1972381"/>
            <a:ext cx="4095139" cy="4921624"/>
          </a:xfrm>
          <a:prstGeom prst="rect">
            <a:avLst/>
          </a:prstGeom>
        </p:spPr>
      </p:pic>
      <p:sp>
        <p:nvSpPr>
          <p:cNvPr id="12" name="TextBox 11">
            <a:extLst>
              <a:ext uri="{FF2B5EF4-FFF2-40B4-BE49-F238E27FC236}">
                <a16:creationId xmlns:a16="http://schemas.microsoft.com/office/drawing/2014/main" id="{7E7D4D80-E3FC-400D-BA33-78F8114283A0}"/>
              </a:ext>
            </a:extLst>
          </p:cNvPr>
          <p:cNvSpPr txBox="1"/>
          <p:nvPr/>
        </p:nvSpPr>
        <p:spPr>
          <a:xfrm>
            <a:off x="6580096" y="4917286"/>
            <a:ext cx="4999427" cy="1446550"/>
          </a:xfrm>
          <a:prstGeom prst="rect">
            <a:avLst/>
          </a:prstGeom>
          <a:noFill/>
        </p:spPr>
        <p:txBody>
          <a:bodyPr wrap="square" rtlCol="0">
            <a:spAutoFit/>
          </a:bodyPr>
          <a:lstStyle/>
          <a:p>
            <a:pPr algn="ctr"/>
            <a:r>
              <a:rPr lang="en-US" sz="4400" b="1" dirty="0">
                <a:solidFill>
                  <a:schemeClr val="bg1"/>
                </a:solidFill>
                <a:effectLst>
                  <a:glow rad="127000">
                    <a:schemeClr val="tx1"/>
                  </a:glow>
                </a:effectLst>
              </a:rPr>
              <a:t>He missed it—and wouldn’t believe it!</a:t>
            </a:r>
          </a:p>
        </p:txBody>
      </p:sp>
    </p:spTree>
    <p:extLst>
      <p:ext uri="{BB962C8B-B14F-4D97-AF65-F5344CB8AC3E}">
        <p14:creationId xmlns:p14="http://schemas.microsoft.com/office/powerpoint/2010/main" val="415453147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nature&#10;&#10;Description automatically generated">
            <a:extLst>
              <a:ext uri="{FF2B5EF4-FFF2-40B4-BE49-F238E27FC236}">
                <a16:creationId xmlns:a16="http://schemas.microsoft.com/office/drawing/2014/main" id="{2EFB726C-E246-458B-9902-D0137D111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14" name="Rectangle 13">
            <a:extLst>
              <a:ext uri="{FF2B5EF4-FFF2-40B4-BE49-F238E27FC236}">
                <a16:creationId xmlns:a16="http://schemas.microsoft.com/office/drawing/2014/main" id="{6C5124BF-F3BD-4643-9075-9B335695375B}"/>
              </a:ext>
            </a:extLst>
          </p:cNvPr>
          <p:cNvSpPr/>
          <p:nvPr/>
        </p:nvSpPr>
        <p:spPr>
          <a:xfrm>
            <a:off x="0" y="0"/>
            <a:ext cx="12192000" cy="6858000"/>
          </a:xfrm>
          <a:prstGeom prst="rect">
            <a:avLst/>
          </a:prstGeom>
          <a:gradFill>
            <a:gsLst>
              <a:gs pos="55000">
                <a:schemeClr val="tx1">
                  <a:alpha val="0"/>
                </a:schemeClr>
              </a:gs>
              <a:gs pos="100000">
                <a:schemeClr val="tx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F8AC61C-C816-4A8F-92F5-9889A2B2EAB4}"/>
              </a:ext>
            </a:extLst>
          </p:cNvPr>
          <p:cNvSpPr txBox="1"/>
          <p:nvPr/>
        </p:nvSpPr>
        <p:spPr>
          <a:xfrm>
            <a:off x="365069" y="2674620"/>
            <a:ext cx="7591820" cy="3762568"/>
          </a:xfrm>
          <a:prstGeom prst="rect">
            <a:avLst/>
          </a:prstGeom>
          <a:noFill/>
        </p:spPr>
        <p:txBody>
          <a:bodyPr wrap="square" rtlCol="0">
            <a:spAutoFit/>
          </a:bodyPr>
          <a:lstStyle/>
          <a:p>
            <a:pPr>
              <a:lnSpc>
                <a:spcPct val="90000"/>
              </a:lnSpc>
            </a:pPr>
            <a:r>
              <a:rPr lang="en-US" sz="5400" b="1" dirty="0">
                <a:solidFill>
                  <a:schemeClr val="bg1"/>
                </a:solidFill>
                <a:effectLst>
                  <a:glow rad="127000">
                    <a:srgbClr val="464241"/>
                  </a:glow>
                </a:effectLst>
              </a:rPr>
              <a:t>The Man Who </a:t>
            </a:r>
            <a:br>
              <a:rPr lang="en-US" sz="6600" b="1" dirty="0">
                <a:solidFill>
                  <a:schemeClr val="bg1"/>
                </a:solidFill>
                <a:effectLst>
                  <a:glow rad="127000">
                    <a:srgbClr val="464241"/>
                  </a:glow>
                </a:effectLst>
              </a:rPr>
            </a:br>
            <a:r>
              <a:rPr lang="en-US" sz="9600" b="1" dirty="0">
                <a:solidFill>
                  <a:schemeClr val="bg1"/>
                </a:solidFill>
                <a:effectLst>
                  <a:glow rad="127000">
                    <a:srgbClr val="464241"/>
                  </a:glow>
                </a:effectLst>
              </a:rPr>
              <a:t>MISSED </a:t>
            </a:r>
            <a:br>
              <a:rPr lang="en-US" sz="6600" b="1" dirty="0">
                <a:solidFill>
                  <a:schemeClr val="bg1"/>
                </a:solidFill>
                <a:effectLst>
                  <a:glow rad="127000">
                    <a:srgbClr val="464241"/>
                  </a:glow>
                </a:effectLst>
              </a:rPr>
            </a:br>
            <a:r>
              <a:rPr lang="en-US" sz="11500" b="1" dirty="0">
                <a:solidFill>
                  <a:schemeClr val="bg1"/>
                </a:solidFill>
                <a:effectLst>
                  <a:glow rad="127000">
                    <a:srgbClr val="464241"/>
                  </a:glow>
                </a:effectLst>
              </a:rPr>
              <a:t>EASTER</a:t>
            </a:r>
            <a:endParaRPr lang="en-US" sz="6600" b="1" dirty="0">
              <a:solidFill>
                <a:schemeClr val="bg1"/>
              </a:solidFill>
              <a:effectLst>
                <a:glow rad="127000">
                  <a:srgbClr val="464241"/>
                </a:glow>
              </a:effectLst>
            </a:endParaRPr>
          </a:p>
        </p:txBody>
      </p:sp>
      <p:pic>
        <p:nvPicPr>
          <p:cNvPr id="7" name="Picture 6" descr="A person wearing a mask&#10;&#10;Description automatically generated with medium confidence">
            <a:extLst>
              <a:ext uri="{FF2B5EF4-FFF2-40B4-BE49-F238E27FC236}">
                <a16:creationId xmlns:a16="http://schemas.microsoft.com/office/drawing/2014/main" id="{F2E01591-69FA-4E91-919A-EC4CBE7A7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0942" y="1164273"/>
            <a:ext cx="5843965" cy="8498796"/>
          </a:xfrm>
          <a:prstGeom prst="rect">
            <a:avLst/>
          </a:prstGeom>
        </p:spPr>
      </p:pic>
      <p:sp>
        <p:nvSpPr>
          <p:cNvPr id="12" name="Rectangle 11">
            <a:extLst>
              <a:ext uri="{FF2B5EF4-FFF2-40B4-BE49-F238E27FC236}">
                <a16:creationId xmlns:a16="http://schemas.microsoft.com/office/drawing/2014/main" id="{630BFB97-A4B7-4DD0-9D31-2B9AEDB7B168}"/>
              </a:ext>
            </a:extLst>
          </p:cNvPr>
          <p:cNvSpPr/>
          <p:nvPr/>
        </p:nvSpPr>
        <p:spPr>
          <a:xfrm>
            <a:off x="8846820" y="5852160"/>
            <a:ext cx="3345180" cy="20802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F3178D5-BBE9-4BD9-B62F-0F6D524B8050}"/>
              </a:ext>
            </a:extLst>
          </p:cNvPr>
          <p:cNvSpPr txBox="1"/>
          <p:nvPr/>
        </p:nvSpPr>
        <p:spPr>
          <a:xfrm>
            <a:off x="307936" y="735628"/>
            <a:ext cx="4551440" cy="1938992"/>
          </a:xfrm>
          <a:prstGeom prst="rect">
            <a:avLst/>
          </a:prstGeom>
          <a:noFill/>
        </p:spPr>
        <p:txBody>
          <a:bodyPr wrap="square" rtlCol="0">
            <a:spAutoFit/>
          </a:bodyPr>
          <a:lstStyle/>
          <a:p>
            <a:pPr algn="ctr"/>
            <a:r>
              <a:rPr lang="en-US" sz="6000" b="1" dirty="0">
                <a:solidFill>
                  <a:schemeClr val="bg1"/>
                </a:solidFill>
                <a:effectLst>
                  <a:glow rad="127000">
                    <a:schemeClr val="tx1"/>
                  </a:glow>
                </a:effectLst>
              </a:rPr>
              <a:t>LIFE-LESSONS </a:t>
            </a:r>
            <a:br>
              <a:rPr lang="en-US" sz="6000" b="1" dirty="0">
                <a:solidFill>
                  <a:schemeClr val="bg1"/>
                </a:solidFill>
                <a:effectLst>
                  <a:glow rad="127000">
                    <a:schemeClr val="tx1"/>
                  </a:glow>
                </a:effectLst>
              </a:rPr>
            </a:br>
            <a:r>
              <a:rPr lang="en-US" sz="6000" b="1" dirty="0">
                <a:solidFill>
                  <a:schemeClr val="bg1"/>
                </a:solidFill>
                <a:effectLst>
                  <a:glow rad="127000">
                    <a:schemeClr val="tx1"/>
                  </a:glow>
                </a:effectLst>
              </a:rPr>
              <a:t>from</a:t>
            </a:r>
            <a:endParaRPr lang="en-US" sz="6000" b="1" dirty="0">
              <a:solidFill>
                <a:schemeClr val="bg1"/>
              </a:solidFill>
            </a:endParaRPr>
          </a:p>
        </p:txBody>
      </p:sp>
    </p:spTree>
    <p:extLst>
      <p:ext uri="{BB962C8B-B14F-4D97-AF65-F5344CB8AC3E}">
        <p14:creationId xmlns:p14="http://schemas.microsoft.com/office/powerpoint/2010/main" val="2467776403"/>
      </p:ext>
    </p:extLst>
  </p:cSld>
  <p:clrMapOvr>
    <a:masterClrMapping/>
  </p:clrMapOvr>
  <mc:AlternateContent xmlns:mc="http://schemas.openxmlformats.org/markup-compatibility/2006">
    <mc:Choice xmlns:p14="http://schemas.microsoft.com/office/powerpoint/2010/main" Requires="p14">
      <p:transition p14:dur="400">
        <p:circle/>
      </p:transition>
    </mc:Choice>
    <mc:Fallback>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0FC30-268C-4612-9262-AFDD787418D7}"/>
              </a:ext>
            </a:extLst>
          </p:cNvPr>
          <p:cNvSpPr>
            <a:spLocks noGrp="1"/>
          </p:cNvSpPr>
          <p:nvPr>
            <p:ph type="title"/>
          </p:nvPr>
        </p:nvSpPr>
        <p:spPr>
          <a:xfrm>
            <a:off x="0" y="18255"/>
            <a:ext cx="12192000" cy="1882734"/>
          </a:xfrm>
        </p:spPr>
        <p:txBody>
          <a:bodyPr/>
          <a:lstStyle/>
          <a:p>
            <a:pPr algn="ctr"/>
            <a:r>
              <a:rPr lang="en-US" sz="4400" dirty="0"/>
              <a:t>Lesson 4: </a:t>
            </a:r>
            <a:r>
              <a:rPr lang="en-US" dirty="0"/>
              <a:t>You Can Still Experience </a:t>
            </a:r>
            <a:br>
              <a:rPr lang="en-US" dirty="0"/>
            </a:br>
            <a:r>
              <a:rPr lang="en-US" dirty="0"/>
              <a:t>Easter </a:t>
            </a:r>
            <a:r>
              <a:rPr lang="en-US" u="sng" dirty="0">
                <a:effectLst>
                  <a:glow rad="127000">
                    <a:srgbClr val="C00000"/>
                  </a:glow>
                  <a:outerShdw blurRad="38100" dist="38100" dir="2700000" algn="tl">
                    <a:srgbClr val="000000">
                      <a:alpha val="43137"/>
                    </a:srgbClr>
                  </a:outerShdw>
                </a:effectLst>
              </a:rPr>
              <a:t>Blessin</a:t>
            </a:r>
            <a:r>
              <a:rPr lang="en-US" dirty="0">
                <a:effectLst>
                  <a:glow rad="127000">
                    <a:srgbClr val="C00000"/>
                  </a:glow>
                  <a:outerShdw blurRad="38100" dist="38100" dir="2700000" algn="tl">
                    <a:srgbClr val="000000">
                      <a:alpha val="43137"/>
                    </a:srgbClr>
                  </a:outerShdw>
                </a:effectLst>
              </a:rPr>
              <a:t>g</a:t>
            </a:r>
            <a:r>
              <a:rPr lang="en-US" u="sng" dirty="0">
                <a:effectLst>
                  <a:glow rad="127000">
                    <a:srgbClr val="C00000"/>
                  </a:glow>
                  <a:outerShdw blurRad="38100" dist="38100" dir="2700000" algn="tl">
                    <a:srgbClr val="000000">
                      <a:alpha val="43137"/>
                    </a:srgbClr>
                  </a:outerShdw>
                </a:effectLst>
              </a:rPr>
              <a:t>s</a:t>
            </a:r>
            <a:r>
              <a:rPr lang="en-US" dirty="0"/>
              <a:t> </a:t>
            </a:r>
            <a:endParaRPr lang="en-US" sz="4400" dirty="0"/>
          </a:p>
        </p:txBody>
      </p:sp>
    </p:spTree>
    <p:extLst>
      <p:ext uri="{BB962C8B-B14F-4D97-AF65-F5344CB8AC3E}">
        <p14:creationId xmlns:p14="http://schemas.microsoft.com/office/powerpoint/2010/main" val="10246197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 up of a basketball&#10;&#10;Description automatically generated with low confidence">
            <a:extLst>
              <a:ext uri="{FF2B5EF4-FFF2-40B4-BE49-F238E27FC236}">
                <a16:creationId xmlns:a16="http://schemas.microsoft.com/office/drawing/2014/main" id="{6EF15BBA-A65E-4CA3-94C3-8BD39170C5AB}"/>
              </a:ext>
            </a:extLst>
          </p:cNvPr>
          <p:cNvPicPr>
            <a:picLocks noChangeAspect="1"/>
          </p:cNvPicPr>
          <p:nvPr/>
        </p:nvPicPr>
        <p:blipFill rotWithShape="1">
          <a:blip r:embed="rId3">
            <a:extLst>
              <a:ext uri="{28A0092B-C50C-407E-A947-70E740481C1C}">
                <a14:useLocalDpi xmlns:a14="http://schemas.microsoft.com/office/drawing/2010/main" val="0"/>
              </a:ext>
            </a:extLst>
          </a:blip>
          <a:srcRect l="12000"/>
          <a:stretch/>
        </p:blipFill>
        <p:spPr>
          <a:xfrm>
            <a:off x="1900989" y="-1223682"/>
            <a:ext cx="12248029" cy="8942294"/>
          </a:xfrm>
          <a:prstGeom prst="rect">
            <a:avLst/>
          </a:prstGeom>
        </p:spPr>
      </p:pic>
      <p:pic>
        <p:nvPicPr>
          <p:cNvPr id="5" name="Picture 4" descr="A group of people wearing clothing&#10;&#10;Description automatically generated with medium confidence">
            <a:extLst>
              <a:ext uri="{FF2B5EF4-FFF2-40B4-BE49-F238E27FC236}">
                <a16:creationId xmlns:a16="http://schemas.microsoft.com/office/drawing/2014/main" id="{128F6A03-C92D-4A58-8F94-14AA55A03359}"/>
              </a:ext>
            </a:extLst>
          </p:cNvPr>
          <p:cNvPicPr>
            <a:picLocks noChangeAspect="1"/>
          </p:cNvPicPr>
          <p:nvPr/>
        </p:nvPicPr>
        <p:blipFill rotWithShape="1">
          <a:blip r:embed="rId4">
            <a:extLst>
              <a:ext uri="{28A0092B-C50C-407E-A947-70E740481C1C}">
                <a14:useLocalDpi xmlns:a14="http://schemas.microsoft.com/office/drawing/2010/main" val="0"/>
              </a:ext>
            </a:extLst>
          </a:blip>
          <a:srcRect l="31646" t="41997"/>
          <a:stretch/>
        </p:blipFill>
        <p:spPr>
          <a:xfrm>
            <a:off x="2969879" y="1918121"/>
            <a:ext cx="10310906" cy="4921624"/>
          </a:xfrm>
          <a:prstGeom prst="rect">
            <a:avLst/>
          </a:prstGeom>
        </p:spPr>
      </p:pic>
      <p:sp>
        <p:nvSpPr>
          <p:cNvPr id="2" name="Title 1">
            <a:extLst>
              <a:ext uri="{FF2B5EF4-FFF2-40B4-BE49-F238E27FC236}">
                <a16:creationId xmlns:a16="http://schemas.microsoft.com/office/drawing/2014/main" id="{6920FC30-268C-4612-9262-AFDD787418D7}"/>
              </a:ext>
            </a:extLst>
          </p:cNvPr>
          <p:cNvSpPr>
            <a:spLocks noGrp="1"/>
          </p:cNvSpPr>
          <p:nvPr>
            <p:ph type="title"/>
          </p:nvPr>
        </p:nvSpPr>
        <p:spPr>
          <a:xfrm>
            <a:off x="0" y="18255"/>
            <a:ext cx="12192000" cy="1882734"/>
          </a:xfrm>
        </p:spPr>
        <p:txBody>
          <a:bodyPr/>
          <a:lstStyle/>
          <a:p>
            <a:pPr algn="ctr"/>
            <a:r>
              <a:rPr lang="en-US" sz="4400" dirty="0"/>
              <a:t>Lesson 4: </a:t>
            </a:r>
            <a:r>
              <a:rPr lang="en-US" dirty="0"/>
              <a:t>You Can Still Experience </a:t>
            </a:r>
            <a:br>
              <a:rPr lang="en-US" dirty="0"/>
            </a:br>
            <a:r>
              <a:rPr lang="en-US" dirty="0"/>
              <a:t>Easter </a:t>
            </a:r>
            <a:r>
              <a:rPr lang="en-US" u="sng" dirty="0">
                <a:effectLst>
                  <a:glow rad="127000">
                    <a:srgbClr val="C00000"/>
                  </a:glow>
                  <a:outerShdw blurRad="38100" dist="38100" dir="2700000" algn="tl">
                    <a:srgbClr val="000000">
                      <a:alpha val="43137"/>
                    </a:srgbClr>
                  </a:outerShdw>
                </a:effectLst>
              </a:rPr>
              <a:t>Blessin</a:t>
            </a:r>
            <a:r>
              <a:rPr lang="en-US" dirty="0">
                <a:effectLst>
                  <a:glow rad="127000">
                    <a:srgbClr val="C00000"/>
                  </a:glow>
                  <a:outerShdw blurRad="38100" dist="38100" dir="2700000" algn="tl">
                    <a:srgbClr val="000000">
                      <a:alpha val="43137"/>
                    </a:srgbClr>
                  </a:outerShdw>
                </a:effectLst>
              </a:rPr>
              <a:t>g</a:t>
            </a:r>
            <a:r>
              <a:rPr lang="en-US" u="sng" dirty="0">
                <a:effectLst>
                  <a:glow rad="127000">
                    <a:srgbClr val="C00000"/>
                  </a:glow>
                  <a:outerShdw blurRad="38100" dist="38100" dir="2700000" algn="tl">
                    <a:srgbClr val="000000">
                      <a:alpha val="43137"/>
                    </a:srgbClr>
                  </a:outerShdw>
                </a:effectLst>
              </a:rPr>
              <a:t>s</a:t>
            </a:r>
            <a:r>
              <a:rPr lang="en-US" dirty="0"/>
              <a:t> </a:t>
            </a:r>
            <a:endParaRPr lang="en-US" sz="4400" dirty="0"/>
          </a:p>
        </p:txBody>
      </p:sp>
      <p:pic>
        <p:nvPicPr>
          <p:cNvPr id="8" name="Picture 7">
            <a:extLst>
              <a:ext uri="{FF2B5EF4-FFF2-40B4-BE49-F238E27FC236}">
                <a16:creationId xmlns:a16="http://schemas.microsoft.com/office/drawing/2014/main" id="{A05AADA3-26B1-4237-B7D4-D8186D410E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6861" y="1972381"/>
            <a:ext cx="4095139" cy="4921624"/>
          </a:xfrm>
          <a:prstGeom prst="rect">
            <a:avLst/>
          </a:prstGeom>
        </p:spPr>
      </p:pic>
      <p:sp>
        <p:nvSpPr>
          <p:cNvPr id="3" name="Content Placeholder 2">
            <a:extLst>
              <a:ext uri="{FF2B5EF4-FFF2-40B4-BE49-F238E27FC236}">
                <a16:creationId xmlns:a16="http://schemas.microsoft.com/office/drawing/2014/main" id="{CB452341-4BA1-4264-9477-B3321046E05B}"/>
              </a:ext>
            </a:extLst>
          </p:cNvPr>
          <p:cNvSpPr>
            <a:spLocks noGrp="1"/>
          </p:cNvSpPr>
          <p:nvPr>
            <p:ph idx="1"/>
          </p:nvPr>
        </p:nvSpPr>
        <p:spPr>
          <a:xfrm>
            <a:off x="152401" y="1775012"/>
            <a:ext cx="5244352" cy="4023260"/>
          </a:xfrm>
        </p:spPr>
        <p:txBody>
          <a:bodyPr>
            <a:noAutofit/>
          </a:bodyPr>
          <a:lstStyle/>
          <a:p>
            <a:pPr algn="l" rtl="0"/>
            <a:r>
              <a:rPr lang="en-US" i="0" u="none" strike="noStrike" baseline="0" dirty="0"/>
              <a:t> </a:t>
            </a:r>
            <a:r>
              <a:rPr lang="en-US" i="0" u="none" strike="noStrike" baseline="30000" dirty="0"/>
              <a:t>26</a:t>
            </a:r>
            <a:r>
              <a:rPr lang="en-US" i="0" u="none" strike="noStrike" baseline="0" dirty="0"/>
              <a:t> A week later his disciples were in the house again, and Thomas was with them. Though the doors were locked …</a:t>
            </a:r>
            <a:br>
              <a:rPr lang="en-US" i="0" u="none" strike="noStrike" baseline="0" dirty="0"/>
            </a:br>
            <a:endParaRPr lang="en-US" dirty="0"/>
          </a:p>
        </p:txBody>
      </p:sp>
    </p:spTree>
    <p:extLst>
      <p:ext uri="{BB962C8B-B14F-4D97-AF65-F5344CB8AC3E}">
        <p14:creationId xmlns:p14="http://schemas.microsoft.com/office/powerpoint/2010/main" val="290898247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 up of a basketball&#10;&#10;Description automatically generated with low confidence">
            <a:extLst>
              <a:ext uri="{FF2B5EF4-FFF2-40B4-BE49-F238E27FC236}">
                <a16:creationId xmlns:a16="http://schemas.microsoft.com/office/drawing/2014/main" id="{6EF15BBA-A65E-4CA3-94C3-8BD39170C5AB}"/>
              </a:ext>
            </a:extLst>
          </p:cNvPr>
          <p:cNvPicPr>
            <a:picLocks noChangeAspect="1"/>
          </p:cNvPicPr>
          <p:nvPr/>
        </p:nvPicPr>
        <p:blipFill rotWithShape="1">
          <a:blip r:embed="rId2">
            <a:extLst>
              <a:ext uri="{28A0092B-C50C-407E-A947-70E740481C1C}">
                <a14:useLocalDpi xmlns:a14="http://schemas.microsoft.com/office/drawing/2010/main" val="0"/>
              </a:ext>
            </a:extLst>
          </a:blip>
          <a:srcRect l="12000"/>
          <a:stretch/>
        </p:blipFill>
        <p:spPr>
          <a:xfrm>
            <a:off x="1900989" y="-1223682"/>
            <a:ext cx="12248029" cy="8942294"/>
          </a:xfrm>
          <a:prstGeom prst="rect">
            <a:avLst/>
          </a:prstGeom>
        </p:spPr>
      </p:pic>
      <p:pic>
        <p:nvPicPr>
          <p:cNvPr id="5" name="Picture 4" descr="A group of people wearing clothing&#10;&#10;Description automatically generated with medium confidence">
            <a:extLst>
              <a:ext uri="{FF2B5EF4-FFF2-40B4-BE49-F238E27FC236}">
                <a16:creationId xmlns:a16="http://schemas.microsoft.com/office/drawing/2014/main" id="{128F6A03-C92D-4A58-8F94-14AA55A03359}"/>
              </a:ext>
            </a:extLst>
          </p:cNvPr>
          <p:cNvPicPr>
            <a:picLocks noChangeAspect="1"/>
          </p:cNvPicPr>
          <p:nvPr/>
        </p:nvPicPr>
        <p:blipFill rotWithShape="1">
          <a:blip r:embed="rId3">
            <a:extLst>
              <a:ext uri="{28A0092B-C50C-407E-A947-70E740481C1C}">
                <a14:useLocalDpi xmlns:a14="http://schemas.microsoft.com/office/drawing/2010/main" val="0"/>
              </a:ext>
            </a:extLst>
          </a:blip>
          <a:srcRect l="31646" t="41997"/>
          <a:stretch/>
        </p:blipFill>
        <p:spPr>
          <a:xfrm>
            <a:off x="2969879" y="1918121"/>
            <a:ext cx="10310906" cy="4921624"/>
          </a:xfrm>
          <a:prstGeom prst="rect">
            <a:avLst/>
          </a:prstGeom>
        </p:spPr>
      </p:pic>
      <p:sp>
        <p:nvSpPr>
          <p:cNvPr id="2" name="Title 1">
            <a:extLst>
              <a:ext uri="{FF2B5EF4-FFF2-40B4-BE49-F238E27FC236}">
                <a16:creationId xmlns:a16="http://schemas.microsoft.com/office/drawing/2014/main" id="{6920FC30-268C-4612-9262-AFDD787418D7}"/>
              </a:ext>
            </a:extLst>
          </p:cNvPr>
          <p:cNvSpPr>
            <a:spLocks noGrp="1"/>
          </p:cNvSpPr>
          <p:nvPr>
            <p:ph type="title"/>
          </p:nvPr>
        </p:nvSpPr>
        <p:spPr>
          <a:xfrm>
            <a:off x="0" y="18255"/>
            <a:ext cx="12192000" cy="1882734"/>
          </a:xfrm>
        </p:spPr>
        <p:txBody>
          <a:bodyPr/>
          <a:lstStyle/>
          <a:p>
            <a:pPr algn="ctr"/>
            <a:r>
              <a:rPr lang="en-US" sz="4400" dirty="0"/>
              <a:t>Lesson 4: </a:t>
            </a:r>
            <a:r>
              <a:rPr lang="en-US" dirty="0"/>
              <a:t>You Can Still Experience </a:t>
            </a:r>
            <a:br>
              <a:rPr lang="en-US" dirty="0"/>
            </a:br>
            <a:r>
              <a:rPr lang="en-US" dirty="0"/>
              <a:t>Easter Blessings </a:t>
            </a:r>
            <a:endParaRPr lang="en-US" sz="4400" dirty="0"/>
          </a:p>
        </p:txBody>
      </p:sp>
      <p:sp>
        <p:nvSpPr>
          <p:cNvPr id="3" name="Content Placeholder 2">
            <a:extLst>
              <a:ext uri="{FF2B5EF4-FFF2-40B4-BE49-F238E27FC236}">
                <a16:creationId xmlns:a16="http://schemas.microsoft.com/office/drawing/2014/main" id="{CB452341-4BA1-4264-9477-B3321046E05B}"/>
              </a:ext>
            </a:extLst>
          </p:cNvPr>
          <p:cNvSpPr>
            <a:spLocks noGrp="1"/>
          </p:cNvSpPr>
          <p:nvPr>
            <p:ph idx="1"/>
          </p:nvPr>
        </p:nvSpPr>
        <p:spPr>
          <a:xfrm>
            <a:off x="152401" y="1775012"/>
            <a:ext cx="5226423" cy="4023260"/>
          </a:xfrm>
        </p:spPr>
        <p:txBody>
          <a:bodyPr>
            <a:noAutofit/>
          </a:bodyPr>
          <a:lstStyle/>
          <a:p>
            <a:pPr algn="l" rtl="0"/>
            <a:r>
              <a:rPr lang="en-US" i="0" u="none" strike="noStrike" baseline="0" dirty="0"/>
              <a:t> </a:t>
            </a:r>
            <a:r>
              <a:rPr lang="en-US" i="0" u="none" strike="noStrike" baseline="30000" dirty="0"/>
              <a:t>26</a:t>
            </a:r>
            <a:r>
              <a:rPr lang="en-US" i="0" u="none" strike="noStrike" baseline="0" dirty="0"/>
              <a:t> …</a:t>
            </a:r>
            <a:br>
              <a:rPr lang="en-US" i="0" u="none" strike="noStrike" baseline="0" dirty="0"/>
            </a:br>
            <a:r>
              <a:rPr lang="en-US" i="0" u="none" strike="noStrike" baseline="0" dirty="0"/>
              <a:t>Jesus came and stood among them and said, </a:t>
            </a:r>
            <a:br>
              <a:rPr lang="en-US" i="0" u="none" strike="noStrike" baseline="0" dirty="0"/>
            </a:br>
            <a:br>
              <a:rPr lang="en-US" i="0" u="none" strike="noStrike" baseline="0" dirty="0"/>
            </a:br>
            <a:r>
              <a:rPr lang="en-US" i="0" u="none" strike="noStrike" baseline="0" dirty="0"/>
              <a:t>"Peace be with you!"</a:t>
            </a:r>
            <a:endParaRPr lang="en-US" dirty="0"/>
          </a:p>
        </p:txBody>
      </p:sp>
      <p:pic>
        <p:nvPicPr>
          <p:cNvPr id="7" name="Picture 6" descr="A white dress with a black background&#10;&#10;Description automatically generated with low confidence">
            <a:extLst>
              <a:ext uri="{FF2B5EF4-FFF2-40B4-BE49-F238E27FC236}">
                <a16:creationId xmlns:a16="http://schemas.microsoft.com/office/drawing/2014/main" id="{A881F1EA-1344-484F-BCC7-394EBD6CFF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2283" y="1523999"/>
            <a:ext cx="4292018" cy="7185514"/>
          </a:xfrm>
          <a:prstGeom prst="rect">
            <a:avLst/>
          </a:prstGeom>
        </p:spPr>
      </p:pic>
      <p:pic>
        <p:nvPicPr>
          <p:cNvPr id="8" name="Picture 7">
            <a:extLst>
              <a:ext uri="{FF2B5EF4-FFF2-40B4-BE49-F238E27FC236}">
                <a16:creationId xmlns:a16="http://schemas.microsoft.com/office/drawing/2014/main" id="{A05AADA3-26B1-4237-B7D4-D8186D410E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6861" y="1972381"/>
            <a:ext cx="4095139" cy="4921624"/>
          </a:xfrm>
          <a:prstGeom prst="rect">
            <a:avLst/>
          </a:prstGeom>
        </p:spPr>
      </p:pic>
    </p:spTree>
    <p:extLst>
      <p:ext uri="{BB962C8B-B14F-4D97-AF65-F5344CB8AC3E}">
        <p14:creationId xmlns:p14="http://schemas.microsoft.com/office/powerpoint/2010/main" val="65304250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 up of a basketball&#10;&#10;Description automatically generated with low confidence">
            <a:extLst>
              <a:ext uri="{FF2B5EF4-FFF2-40B4-BE49-F238E27FC236}">
                <a16:creationId xmlns:a16="http://schemas.microsoft.com/office/drawing/2014/main" id="{E1714193-E918-42DC-B5B8-9412CE8F9471}"/>
              </a:ext>
            </a:extLst>
          </p:cNvPr>
          <p:cNvPicPr>
            <a:picLocks noChangeAspect="1"/>
          </p:cNvPicPr>
          <p:nvPr/>
        </p:nvPicPr>
        <p:blipFill rotWithShape="1">
          <a:blip r:embed="rId3">
            <a:extLst>
              <a:ext uri="{28A0092B-C50C-407E-A947-70E740481C1C}">
                <a14:useLocalDpi xmlns:a14="http://schemas.microsoft.com/office/drawing/2010/main" val="0"/>
              </a:ext>
            </a:extLst>
          </a:blip>
          <a:srcRect l="12000"/>
          <a:stretch/>
        </p:blipFill>
        <p:spPr>
          <a:xfrm>
            <a:off x="1900989" y="-1223682"/>
            <a:ext cx="12248029" cy="8942294"/>
          </a:xfrm>
          <a:prstGeom prst="rect">
            <a:avLst/>
          </a:prstGeom>
        </p:spPr>
      </p:pic>
      <p:pic>
        <p:nvPicPr>
          <p:cNvPr id="4" name="Picture 3" descr="A picture containing person, hand&#10;&#10;Description automatically generated">
            <a:extLst>
              <a:ext uri="{FF2B5EF4-FFF2-40B4-BE49-F238E27FC236}">
                <a16:creationId xmlns:a16="http://schemas.microsoft.com/office/drawing/2014/main" id="{6723E90A-81C4-48F9-B17E-C0CDBE9BB7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1134" y="33303"/>
            <a:ext cx="10291020" cy="6858000"/>
          </a:xfrm>
          <a:prstGeom prst="rect">
            <a:avLst/>
          </a:prstGeom>
        </p:spPr>
      </p:pic>
      <p:sp>
        <p:nvSpPr>
          <p:cNvPr id="2" name="Title 1">
            <a:extLst>
              <a:ext uri="{FF2B5EF4-FFF2-40B4-BE49-F238E27FC236}">
                <a16:creationId xmlns:a16="http://schemas.microsoft.com/office/drawing/2014/main" id="{6920FC30-268C-4612-9262-AFDD787418D7}"/>
              </a:ext>
            </a:extLst>
          </p:cNvPr>
          <p:cNvSpPr>
            <a:spLocks noGrp="1"/>
          </p:cNvSpPr>
          <p:nvPr>
            <p:ph type="title"/>
          </p:nvPr>
        </p:nvSpPr>
        <p:spPr>
          <a:xfrm>
            <a:off x="0" y="18255"/>
            <a:ext cx="12192000" cy="1882734"/>
          </a:xfrm>
        </p:spPr>
        <p:txBody>
          <a:bodyPr/>
          <a:lstStyle/>
          <a:p>
            <a:pPr algn="ctr"/>
            <a:r>
              <a:rPr lang="en-US" sz="4400" dirty="0"/>
              <a:t>Lesson 4: </a:t>
            </a:r>
            <a:r>
              <a:rPr lang="en-US" dirty="0"/>
              <a:t>You Can Still Experience </a:t>
            </a:r>
            <a:br>
              <a:rPr lang="en-US" dirty="0"/>
            </a:br>
            <a:r>
              <a:rPr lang="en-US" dirty="0"/>
              <a:t>Easter Blessings </a:t>
            </a:r>
            <a:endParaRPr lang="en-US" sz="4400" dirty="0"/>
          </a:p>
        </p:txBody>
      </p:sp>
      <p:sp>
        <p:nvSpPr>
          <p:cNvPr id="3" name="Content Placeholder 2">
            <a:extLst>
              <a:ext uri="{FF2B5EF4-FFF2-40B4-BE49-F238E27FC236}">
                <a16:creationId xmlns:a16="http://schemas.microsoft.com/office/drawing/2014/main" id="{CB452341-4BA1-4264-9477-B3321046E05B}"/>
              </a:ext>
            </a:extLst>
          </p:cNvPr>
          <p:cNvSpPr>
            <a:spLocks noGrp="1"/>
          </p:cNvSpPr>
          <p:nvPr>
            <p:ph idx="1"/>
          </p:nvPr>
        </p:nvSpPr>
        <p:spPr>
          <a:xfrm>
            <a:off x="376517" y="1775012"/>
            <a:ext cx="5020235" cy="4023260"/>
          </a:xfrm>
        </p:spPr>
        <p:txBody>
          <a:bodyPr>
            <a:noAutofit/>
          </a:bodyPr>
          <a:lstStyle/>
          <a:p>
            <a:pPr algn="l" rtl="0"/>
            <a:r>
              <a:rPr lang="en-US" i="0" u="none" strike="noStrike" baseline="30000" dirty="0"/>
              <a:t>27</a:t>
            </a:r>
            <a:r>
              <a:rPr lang="en-US" i="0" u="none" strike="noStrike" baseline="0" dirty="0"/>
              <a:t> Then he said to Thomas, "Put your finger here; see </a:t>
            </a:r>
            <a:br>
              <a:rPr lang="en-US" i="0" u="none" strike="noStrike" baseline="0" dirty="0"/>
            </a:br>
            <a:r>
              <a:rPr lang="en-US" i="0" u="none" strike="noStrike" baseline="0" dirty="0"/>
              <a:t>my hands. Reach </a:t>
            </a:r>
            <a:br>
              <a:rPr lang="en-US" i="0" u="none" strike="noStrike" baseline="0" dirty="0"/>
            </a:br>
            <a:r>
              <a:rPr lang="en-US" i="0" u="none" strike="noStrike" baseline="0" dirty="0"/>
              <a:t>out your hand and put it into my side. Stop doubting and believe."</a:t>
            </a:r>
          </a:p>
        </p:txBody>
      </p:sp>
    </p:spTree>
    <p:extLst>
      <p:ext uri="{BB962C8B-B14F-4D97-AF65-F5344CB8AC3E}">
        <p14:creationId xmlns:p14="http://schemas.microsoft.com/office/powerpoint/2010/main" val="140876899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 up of a basketball&#10;&#10;Description automatically generated with low confidence">
            <a:extLst>
              <a:ext uri="{FF2B5EF4-FFF2-40B4-BE49-F238E27FC236}">
                <a16:creationId xmlns:a16="http://schemas.microsoft.com/office/drawing/2014/main" id="{11C84968-0F50-484D-86A9-CB2C0D30D8F5}"/>
              </a:ext>
            </a:extLst>
          </p:cNvPr>
          <p:cNvPicPr>
            <a:picLocks noChangeAspect="1"/>
          </p:cNvPicPr>
          <p:nvPr/>
        </p:nvPicPr>
        <p:blipFill rotWithShape="1">
          <a:blip r:embed="rId3">
            <a:extLst>
              <a:ext uri="{28A0092B-C50C-407E-A947-70E740481C1C}">
                <a14:useLocalDpi xmlns:a14="http://schemas.microsoft.com/office/drawing/2010/main" val="0"/>
              </a:ext>
            </a:extLst>
          </a:blip>
          <a:srcRect l="12000"/>
          <a:stretch/>
        </p:blipFill>
        <p:spPr>
          <a:xfrm>
            <a:off x="1900989" y="-1223682"/>
            <a:ext cx="12248029" cy="8942294"/>
          </a:xfrm>
          <a:prstGeom prst="rect">
            <a:avLst/>
          </a:prstGeom>
        </p:spPr>
      </p:pic>
      <p:pic>
        <p:nvPicPr>
          <p:cNvPr id="5" name="Picture 4" descr="A picture containing person, dark&#10;&#10;Description automatically generated">
            <a:extLst>
              <a:ext uri="{FF2B5EF4-FFF2-40B4-BE49-F238E27FC236}">
                <a16:creationId xmlns:a16="http://schemas.microsoft.com/office/drawing/2014/main" id="{BFE512CA-3A25-497A-945B-2676B9186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410" y="-434340"/>
            <a:ext cx="14549120" cy="8183880"/>
          </a:xfrm>
          <a:prstGeom prst="rect">
            <a:avLst/>
          </a:prstGeom>
        </p:spPr>
      </p:pic>
      <p:sp>
        <p:nvSpPr>
          <p:cNvPr id="2" name="Title 1">
            <a:extLst>
              <a:ext uri="{FF2B5EF4-FFF2-40B4-BE49-F238E27FC236}">
                <a16:creationId xmlns:a16="http://schemas.microsoft.com/office/drawing/2014/main" id="{6920FC30-268C-4612-9262-AFDD787418D7}"/>
              </a:ext>
            </a:extLst>
          </p:cNvPr>
          <p:cNvSpPr>
            <a:spLocks noGrp="1"/>
          </p:cNvSpPr>
          <p:nvPr>
            <p:ph type="title"/>
          </p:nvPr>
        </p:nvSpPr>
        <p:spPr>
          <a:xfrm>
            <a:off x="0" y="18255"/>
            <a:ext cx="12192000" cy="1882734"/>
          </a:xfrm>
        </p:spPr>
        <p:txBody>
          <a:bodyPr/>
          <a:lstStyle/>
          <a:p>
            <a:pPr algn="ctr"/>
            <a:r>
              <a:rPr lang="en-US" sz="4400" dirty="0"/>
              <a:t>Lesson 4: </a:t>
            </a:r>
            <a:r>
              <a:rPr lang="en-US" dirty="0"/>
              <a:t>You Can Still Experience </a:t>
            </a:r>
            <a:br>
              <a:rPr lang="en-US" dirty="0"/>
            </a:br>
            <a:r>
              <a:rPr lang="en-US" dirty="0"/>
              <a:t>Easter Blessings </a:t>
            </a:r>
            <a:endParaRPr lang="en-US" sz="4400" dirty="0"/>
          </a:p>
        </p:txBody>
      </p:sp>
      <p:sp>
        <p:nvSpPr>
          <p:cNvPr id="3" name="Content Placeholder 2">
            <a:extLst>
              <a:ext uri="{FF2B5EF4-FFF2-40B4-BE49-F238E27FC236}">
                <a16:creationId xmlns:a16="http://schemas.microsoft.com/office/drawing/2014/main" id="{CB452341-4BA1-4264-9477-B3321046E05B}"/>
              </a:ext>
            </a:extLst>
          </p:cNvPr>
          <p:cNvSpPr>
            <a:spLocks noGrp="1"/>
          </p:cNvSpPr>
          <p:nvPr>
            <p:ph idx="1"/>
          </p:nvPr>
        </p:nvSpPr>
        <p:spPr>
          <a:xfrm>
            <a:off x="475129" y="3299012"/>
            <a:ext cx="5871883" cy="4023260"/>
          </a:xfrm>
        </p:spPr>
        <p:txBody>
          <a:bodyPr>
            <a:noAutofit/>
          </a:bodyPr>
          <a:lstStyle/>
          <a:p>
            <a:pPr algn="l" rtl="0"/>
            <a:r>
              <a:rPr lang="en-US" i="0" u="none" strike="noStrike" baseline="0" dirty="0"/>
              <a:t> </a:t>
            </a:r>
            <a:r>
              <a:rPr lang="en-US" i="0" u="none" strike="noStrike" baseline="30000" dirty="0"/>
              <a:t>28</a:t>
            </a:r>
            <a:r>
              <a:rPr lang="en-US" i="0" u="none" strike="noStrike" baseline="0" dirty="0"/>
              <a:t> Thomas said to him, "My Lord and my God!"</a:t>
            </a:r>
          </a:p>
          <a:p>
            <a:pPr algn="l" rtl="0"/>
            <a:r>
              <a:rPr lang="en-US" i="0" u="none" strike="noStrike" baseline="0" dirty="0"/>
              <a:t> </a:t>
            </a:r>
          </a:p>
        </p:txBody>
      </p:sp>
    </p:spTree>
    <p:extLst>
      <p:ext uri="{BB962C8B-B14F-4D97-AF65-F5344CB8AC3E}">
        <p14:creationId xmlns:p14="http://schemas.microsoft.com/office/powerpoint/2010/main" val="186429732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 up of a basketball&#10;&#10;Description automatically generated with low confidence">
            <a:extLst>
              <a:ext uri="{FF2B5EF4-FFF2-40B4-BE49-F238E27FC236}">
                <a16:creationId xmlns:a16="http://schemas.microsoft.com/office/drawing/2014/main" id="{62D7B553-438B-4117-9E64-CD33D5BB3EF2}"/>
              </a:ext>
            </a:extLst>
          </p:cNvPr>
          <p:cNvPicPr>
            <a:picLocks noChangeAspect="1"/>
          </p:cNvPicPr>
          <p:nvPr/>
        </p:nvPicPr>
        <p:blipFill rotWithShape="1">
          <a:blip r:embed="rId3">
            <a:extLst>
              <a:ext uri="{28A0092B-C50C-407E-A947-70E740481C1C}">
                <a14:useLocalDpi xmlns:a14="http://schemas.microsoft.com/office/drawing/2010/main" val="0"/>
              </a:ext>
            </a:extLst>
          </a:blip>
          <a:srcRect l="12000"/>
          <a:stretch/>
        </p:blipFill>
        <p:spPr>
          <a:xfrm>
            <a:off x="1900989" y="-1223682"/>
            <a:ext cx="12248029" cy="8942294"/>
          </a:xfrm>
          <a:prstGeom prst="rect">
            <a:avLst/>
          </a:prstGeom>
        </p:spPr>
      </p:pic>
      <p:pic>
        <p:nvPicPr>
          <p:cNvPr id="10" name="Picture 9" descr="A group of people wearing clothing&#10;&#10;Description automatically generated with medium confidence">
            <a:extLst>
              <a:ext uri="{FF2B5EF4-FFF2-40B4-BE49-F238E27FC236}">
                <a16:creationId xmlns:a16="http://schemas.microsoft.com/office/drawing/2014/main" id="{2CDDFF16-0E85-47B6-8603-A183527F62F6}"/>
              </a:ext>
            </a:extLst>
          </p:cNvPr>
          <p:cNvPicPr>
            <a:picLocks noChangeAspect="1"/>
          </p:cNvPicPr>
          <p:nvPr/>
        </p:nvPicPr>
        <p:blipFill rotWithShape="1">
          <a:blip r:embed="rId4">
            <a:extLst>
              <a:ext uri="{28A0092B-C50C-407E-A947-70E740481C1C}">
                <a14:useLocalDpi xmlns:a14="http://schemas.microsoft.com/office/drawing/2010/main" val="0"/>
              </a:ext>
            </a:extLst>
          </a:blip>
          <a:srcRect l="31646" t="41997"/>
          <a:stretch/>
        </p:blipFill>
        <p:spPr>
          <a:xfrm>
            <a:off x="2033494" y="1954631"/>
            <a:ext cx="10310906" cy="4921624"/>
          </a:xfrm>
          <a:prstGeom prst="rect">
            <a:avLst/>
          </a:prstGeom>
        </p:spPr>
      </p:pic>
      <p:pic>
        <p:nvPicPr>
          <p:cNvPr id="9" name="Picture 8" descr="A person wearing a head scarf&#10;&#10;Description automatically generated with low confidence">
            <a:extLst>
              <a:ext uri="{FF2B5EF4-FFF2-40B4-BE49-F238E27FC236}">
                <a16:creationId xmlns:a16="http://schemas.microsoft.com/office/drawing/2014/main" id="{0037013F-F6A0-4549-9D34-523BF0400C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764" y="18255"/>
            <a:ext cx="9305636" cy="6858000"/>
          </a:xfrm>
          <a:prstGeom prst="rect">
            <a:avLst/>
          </a:prstGeom>
        </p:spPr>
      </p:pic>
      <p:sp>
        <p:nvSpPr>
          <p:cNvPr id="2" name="Title 1">
            <a:extLst>
              <a:ext uri="{FF2B5EF4-FFF2-40B4-BE49-F238E27FC236}">
                <a16:creationId xmlns:a16="http://schemas.microsoft.com/office/drawing/2014/main" id="{6920FC30-268C-4612-9262-AFDD787418D7}"/>
              </a:ext>
            </a:extLst>
          </p:cNvPr>
          <p:cNvSpPr>
            <a:spLocks noGrp="1"/>
          </p:cNvSpPr>
          <p:nvPr>
            <p:ph type="title"/>
          </p:nvPr>
        </p:nvSpPr>
        <p:spPr>
          <a:xfrm>
            <a:off x="0" y="18255"/>
            <a:ext cx="12192000" cy="1882734"/>
          </a:xfrm>
        </p:spPr>
        <p:txBody>
          <a:bodyPr/>
          <a:lstStyle/>
          <a:p>
            <a:pPr algn="ctr"/>
            <a:r>
              <a:rPr lang="en-US" sz="4400" dirty="0"/>
              <a:t>Lesson 4: </a:t>
            </a:r>
            <a:r>
              <a:rPr lang="en-US" dirty="0"/>
              <a:t>You Can Still Experience </a:t>
            </a:r>
            <a:br>
              <a:rPr lang="en-US" dirty="0"/>
            </a:br>
            <a:r>
              <a:rPr lang="en-US" dirty="0"/>
              <a:t>Easter Blessings </a:t>
            </a:r>
            <a:endParaRPr lang="en-US" sz="4400" dirty="0"/>
          </a:p>
        </p:txBody>
      </p:sp>
      <p:sp>
        <p:nvSpPr>
          <p:cNvPr id="3" name="Content Placeholder 2">
            <a:extLst>
              <a:ext uri="{FF2B5EF4-FFF2-40B4-BE49-F238E27FC236}">
                <a16:creationId xmlns:a16="http://schemas.microsoft.com/office/drawing/2014/main" id="{CB452341-4BA1-4264-9477-B3321046E05B}"/>
              </a:ext>
            </a:extLst>
          </p:cNvPr>
          <p:cNvSpPr>
            <a:spLocks noGrp="1"/>
          </p:cNvSpPr>
          <p:nvPr>
            <p:ph idx="1"/>
          </p:nvPr>
        </p:nvSpPr>
        <p:spPr>
          <a:xfrm>
            <a:off x="519953" y="1775012"/>
            <a:ext cx="4661648" cy="4023260"/>
          </a:xfrm>
        </p:spPr>
        <p:txBody>
          <a:bodyPr>
            <a:noAutofit/>
          </a:bodyPr>
          <a:lstStyle/>
          <a:p>
            <a:pPr algn="l" rtl="0"/>
            <a:r>
              <a:rPr lang="en-US" i="0" u="none" strike="noStrike" baseline="30000" dirty="0"/>
              <a:t>29</a:t>
            </a:r>
            <a:r>
              <a:rPr lang="en-US" i="0" u="none" strike="noStrike" baseline="0" dirty="0"/>
              <a:t> Then Jesus told him, "Because you have seen me, you have believed; blessed are those who have not seen and yet have believed." </a:t>
            </a:r>
          </a:p>
        </p:txBody>
      </p:sp>
    </p:spTree>
    <p:extLst>
      <p:ext uri="{BB962C8B-B14F-4D97-AF65-F5344CB8AC3E}">
        <p14:creationId xmlns:p14="http://schemas.microsoft.com/office/powerpoint/2010/main" val="13927158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0FC30-268C-4612-9262-AFDD787418D7}"/>
              </a:ext>
            </a:extLst>
          </p:cNvPr>
          <p:cNvSpPr>
            <a:spLocks noGrp="1"/>
          </p:cNvSpPr>
          <p:nvPr>
            <p:ph type="title"/>
          </p:nvPr>
        </p:nvSpPr>
        <p:spPr>
          <a:xfrm>
            <a:off x="0" y="18255"/>
            <a:ext cx="12192000" cy="1882734"/>
          </a:xfrm>
        </p:spPr>
        <p:txBody>
          <a:bodyPr/>
          <a:lstStyle/>
          <a:p>
            <a:pPr algn="ctr"/>
            <a:r>
              <a:rPr lang="en-US" sz="4400" dirty="0"/>
              <a:t>Lesson 5: </a:t>
            </a:r>
            <a:r>
              <a:rPr lang="en-US" dirty="0"/>
              <a:t>You Must </a:t>
            </a:r>
            <a:r>
              <a:rPr lang="en-US" u="sng" dirty="0">
                <a:effectLst>
                  <a:glow rad="127000">
                    <a:srgbClr val="C00000"/>
                  </a:glow>
                  <a:outerShdw blurRad="38100" dist="38100" dir="2700000" algn="tl">
                    <a:srgbClr val="000000">
                      <a:alpha val="43137"/>
                    </a:srgbClr>
                  </a:outerShdw>
                </a:effectLst>
              </a:rPr>
              <a:t>Believe</a:t>
            </a:r>
            <a:r>
              <a:rPr lang="en-US" dirty="0"/>
              <a:t> Eyewitness Testimony to Live </a:t>
            </a:r>
            <a:endParaRPr lang="en-US" sz="4400" dirty="0"/>
          </a:p>
        </p:txBody>
      </p:sp>
      <p:sp>
        <p:nvSpPr>
          <p:cNvPr id="5" name="Content Placeholder 4">
            <a:extLst>
              <a:ext uri="{FF2B5EF4-FFF2-40B4-BE49-F238E27FC236}">
                <a16:creationId xmlns:a16="http://schemas.microsoft.com/office/drawing/2014/main" id="{0FC7C260-FA7D-4186-AA1A-73FE0F6A5B4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9664432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0FC30-268C-4612-9262-AFDD787418D7}"/>
              </a:ext>
            </a:extLst>
          </p:cNvPr>
          <p:cNvSpPr>
            <a:spLocks noGrp="1"/>
          </p:cNvSpPr>
          <p:nvPr>
            <p:ph type="title"/>
          </p:nvPr>
        </p:nvSpPr>
        <p:spPr>
          <a:xfrm>
            <a:off x="0" y="18255"/>
            <a:ext cx="12192000" cy="1882734"/>
          </a:xfrm>
        </p:spPr>
        <p:txBody>
          <a:bodyPr/>
          <a:lstStyle/>
          <a:p>
            <a:pPr algn="ctr"/>
            <a:r>
              <a:rPr lang="en-US" sz="4400" dirty="0"/>
              <a:t>Lesson 5: </a:t>
            </a:r>
            <a:r>
              <a:rPr lang="en-US" dirty="0"/>
              <a:t>You Must </a:t>
            </a:r>
            <a:r>
              <a:rPr lang="en-US" u="sng" dirty="0">
                <a:effectLst>
                  <a:glow rad="127000">
                    <a:srgbClr val="C00000"/>
                  </a:glow>
                  <a:outerShdw blurRad="38100" dist="38100" dir="2700000" algn="tl">
                    <a:srgbClr val="000000">
                      <a:alpha val="43137"/>
                    </a:srgbClr>
                  </a:outerShdw>
                </a:effectLst>
              </a:rPr>
              <a:t>Believe</a:t>
            </a:r>
            <a:r>
              <a:rPr lang="en-US" dirty="0"/>
              <a:t> Eyewitness Testimony to Live </a:t>
            </a:r>
            <a:endParaRPr lang="en-US" sz="4400" dirty="0"/>
          </a:p>
        </p:txBody>
      </p:sp>
      <p:sp>
        <p:nvSpPr>
          <p:cNvPr id="3" name="Content Placeholder 2">
            <a:extLst>
              <a:ext uri="{FF2B5EF4-FFF2-40B4-BE49-F238E27FC236}">
                <a16:creationId xmlns:a16="http://schemas.microsoft.com/office/drawing/2014/main" id="{CB452341-4BA1-4264-9477-B3321046E05B}"/>
              </a:ext>
            </a:extLst>
          </p:cNvPr>
          <p:cNvSpPr>
            <a:spLocks noGrp="1"/>
          </p:cNvSpPr>
          <p:nvPr>
            <p:ph idx="1"/>
          </p:nvPr>
        </p:nvSpPr>
        <p:spPr>
          <a:xfrm>
            <a:off x="412376" y="1900988"/>
            <a:ext cx="4715436" cy="4463953"/>
          </a:xfrm>
        </p:spPr>
        <p:txBody>
          <a:bodyPr>
            <a:normAutofit/>
          </a:bodyPr>
          <a:lstStyle/>
          <a:p>
            <a:r>
              <a:rPr lang="en-US" i="0" u="none" strike="noStrike" baseline="0" dirty="0"/>
              <a:t> </a:t>
            </a:r>
            <a:r>
              <a:rPr lang="en-US" i="0" u="none" strike="noStrike" baseline="30000" dirty="0"/>
              <a:t>30</a:t>
            </a:r>
            <a:r>
              <a:rPr lang="en-US" i="0" u="none" strike="noStrike" baseline="0" dirty="0"/>
              <a:t> Jesus did many other miraculous signs in the presence of his disciples, which </a:t>
            </a:r>
            <a:br>
              <a:rPr lang="en-US" i="0" u="none" strike="noStrike" baseline="0" dirty="0"/>
            </a:br>
            <a:r>
              <a:rPr lang="en-US" i="0" u="none" strike="noStrike" baseline="0" dirty="0"/>
              <a:t>are not recorded </a:t>
            </a:r>
            <a:br>
              <a:rPr lang="en-US" i="0" u="none" strike="noStrike" baseline="0" dirty="0"/>
            </a:br>
            <a:r>
              <a:rPr lang="en-US" i="0" u="none" strike="noStrike" baseline="0" dirty="0"/>
              <a:t>in this book. </a:t>
            </a:r>
            <a:endParaRPr lang="en-US" sz="8800" dirty="0"/>
          </a:p>
        </p:txBody>
      </p:sp>
    </p:spTree>
    <p:extLst>
      <p:ext uri="{BB962C8B-B14F-4D97-AF65-F5344CB8AC3E}">
        <p14:creationId xmlns:p14="http://schemas.microsoft.com/office/powerpoint/2010/main" val="160458898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CCFAC3-CC3C-4802-B299-3E0CC46CB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8362" y="-1515181"/>
            <a:ext cx="10610850" cy="8453392"/>
          </a:xfrm>
          <a:prstGeom prst="rect">
            <a:avLst/>
          </a:prstGeom>
        </p:spPr>
      </p:pic>
      <p:sp>
        <p:nvSpPr>
          <p:cNvPr id="2" name="Title 1">
            <a:extLst>
              <a:ext uri="{FF2B5EF4-FFF2-40B4-BE49-F238E27FC236}">
                <a16:creationId xmlns:a16="http://schemas.microsoft.com/office/drawing/2014/main" id="{6920FC30-268C-4612-9262-AFDD787418D7}"/>
              </a:ext>
            </a:extLst>
          </p:cNvPr>
          <p:cNvSpPr>
            <a:spLocks noGrp="1"/>
          </p:cNvSpPr>
          <p:nvPr>
            <p:ph type="title"/>
          </p:nvPr>
        </p:nvSpPr>
        <p:spPr>
          <a:xfrm>
            <a:off x="0" y="18255"/>
            <a:ext cx="12192000" cy="1882734"/>
          </a:xfrm>
        </p:spPr>
        <p:txBody>
          <a:bodyPr/>
          <a:lstStyle/>
          <a:p>
            <a:pPr algn="ctr"/>
            <a:r>
              <a:rPr lang="en-US" sz="4400" dirty="0"/>
              <a:t>Lesson 5: </a:t>
            </a:r>
            <a:r>
              <a:rPr lang="en-US" dirty="0"/>
              <a:t>You Must Believe Eyewitness Testimony to Live </a:t>
            </a:r>
            <a:endParaRPr lang="en-US" sz="4400" dirty="0"/>
          </a:p>
        </p:txBody>
      </p:sp>
      <p:sp>
        <p:nvSpPr>
          <p:cNvPr id="3" name="Content Placeholder 2">
            <a:extLst>
              <a:ext uri="{FF2B5EF4-FFF2-40B4-BE49-F238E27FC236}">
                <a16:creationId xmlns:a16="http://schemas.microsoft.com/office/drawing/2014/main" id="{CB452341-4BA1-4264-9477-B3321046E05B}"/>
              </a:ext>
            </a:extLst>
          </p:cNvPr>
          <p:cNvSpPr>
            <a:spLocks noGrp="1"/>
          </p:cNvSpPr>
          <p:nvPr>
            <p:ph idx="1"/>
          </p:nvPr>
        </p:nvSpPr>
        <p:spPr>
          <a:xfrm>
            <a:off x="412376" y="1900988"/>
            <a:ext cx="5360895" cy="4463953"/>
          </a:xfrm>
        </p:spPr>
        <p:txBody>
          <a:bodyPr>
            <a:noAutofit/>
          </a:bodyPr>
          <a:lstStyle/>
          <a:p>
            <a:r>
              <a:rPr lang="en-US" i="0" u="none" strike="noStrike" baseline="0" dirty="0"/>
              <a:t> </a:t>
            </a:r>
            <a:r>
              <a:rPr lang="en-US" i="0" u="none" strike="noStrike" baseline="30000" dirty="0"/>
              <a:t>31</a:t>
            </a:r>
            <a:r>
              <a:rPr lang="en-US" i="0" u="none" strike="noStrike" baseline="0" dirty="0"/>
              <a:t>  But these are written that you may believe that Jesus is the Christ, the Son of God, and that by believing you may have life in his name. </a:t>
            </a:r>
            <a:endParaRPr lang="en-US" dirty="0"/>
          </a:p>
        </p:txBody>
      </p:sp>
    </p:spTree>
    <p:extLst>
      <p:ext uri="{BB962C8B-B14F-4D97-AF65-F5344CB8AC3E}">
        <p14:creationId xmlns:p14="http://schemas.microsoft.com/office/powerpoint/2010/main" val="412100482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CCFAC3-CC3C-4802-B299-3E0CC46CB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8362" y="-1515181"/>
            <a:ext cx="10610850" cy="8453392"/>
          </a:xfrm>
          <a:prstGeom prst="rect">
            <a:avLst/>
          </a:prstGeom>
        </p:spPr>
      </p:pic>
      <p:sp>
        <p:nvSpPr>
          <p:cNvPr id="2" name="Title 1">
            <a:extLst>
              <a:ext uri="{FF2B5EF4-FFF2-40B4-BE49-F238E27FC236}">
                <a16:creationId xmlns:a16="http://schemas.microsoft.com/office/drawing/2014/main" id="{6920FC30-268C-4612-9262-AFDD787418D7}"/>
              </a:ext>
            </a:extLst>
          </p:cNvPr>
          <p:cNvSpPr>
            <a:spLocks noGrp="1"/>
          </p:cNvSpPr>
          <p:nvPr>
            <p:ph type="title"/>
          </p:nvPr>
        </p:nvSpPr>
        <p:spPr>
          <a:xfrm>
            <a:off x="0" y="18255"/>
            <a:ext cx="12192000" cy="1882734"/>
          </a:xfrm>
        </p:spPr>
        <p:txBody>
          <a:bodyPr/>
          <a:lstStyle/>
          <a:p>
            <a:pPr algn="ctr"/>
            <a:r>
              <a:rPr lang="en-US" sz="4400" dirty="0"/>
              <a:t>Lesson 5: </a:t>
            </a:r>
            <a:r>
              <a:rPr lang="en-US" dirty="0"/>
              <a:t>You Must Believe Eyewitness Testimony to Live </a:t>
            </a:r>
            <a:endParaRPr lang="en-US" sz="4400" dirty="0"/>
          </a:p>
        </p:txBody>
      </p:sp>
      <p:sp>
        <p:nvSpPr>
          <p:cNvPr id="3" name="Content Placeholder 2">
            <a:extLst>
              <a:ext uri="{FF2B5EF4-FFF2-40B4-BE49-F238E27FC236}">
                <a16:creationId xmlns:a16="http://schemas.microsoft.com/office/drawing/2014/main" id="{CB452341-4BA1-4264-9477-B3321046E05B}"/>
              </a:ext>
            </a:extLst>
          </p:cNvPr>
          <p:cNvSpPr>
            <a:spLocks noGrp="1"/>
          </p:cNvSpPr>
          <p:nvPr>
            <p:ph idx="1"/>
          </p:nvPr>
        </p:nvSpPr>
        <p:spPr>
          <a:xfrm>
            <a:off x="412376" y="1900988"/>
            <a:ext cx="5360895" cy="4463953"/>
          </a:xfrm>
        </p:spPr>
        <p:txBody>
          <a:bodyPr>
            <a:noAutofit/>
          </a:bodyPr>
          <a:lstStyle/>
          <a:p>
            <a:r>
              <a:rPr lang="en-US" i="0" u="none" strike="noStrike" baseline="0" dirty="0"/>
              <a:t> </a:t>
            </a:r>
            <a:r>
              <a:rPr lang="en-US" i="0" u="none" strike="noStrike" baseline="30000" dirty="0"/>
              <a:t>31</a:t>
            </a:r>
            <a:r>
              <a:rPr lang="en-US" i="0" u="none" strike="noStrike" baseline="0" dirty="0"/>
              <a:t>  But these are written that you may believe that Jesus is the Christ, the Son of God, and that by believing you may have life in his name. </a:t>
            </a:r>
            <a:endParaRPr lang="en-US" dirty="0"/>
          </a:p>
        </p:txBody>
      </p:sp>
      <p:grpSp>
        <p:nvGrpSpPr>
          <p:cNvPr id="5" name="Group 4">
            <a:extLst>
              <a:ext uri="{FF2B5EF4-FFF2-40B4-BE49-F238E27FC236}">
                <a16:creationId xmlns:a16="http://schemas.microsoft.com/office/drawing/2014/main" id="{7FCD963D-733E-4CDA-864C-EB31A090E568}"/>
              </a:ext>
            </a:extLst>
          </p:cNvPr>
          <p:cNvGrpSpPr/>
          <p:nvPr/>
        </p:nvGrpSpPr>
        <p:grpSpPr>
          <a:xfrm>
            <a:off x="5540188" y="959622"/>
            <a:ext cx="6193312" cy="5580529"/>
            <a:chOff x="5585494" y="1143000"/>
            <a:chExt cx="6193312" cy="5580529"/>
          </a:xfrm>
        </p:grpSpPr>
        <p:sp>
          <p:nvSpPr>
            <p:cNvPr id="6" name="TextBox 5">
              <a:extLst>
                <a:ext uri="{FF2B5EF4-FFF2-40B4-BE49-F238E27FC236}">
                  <a16:creationId xmlns:a16="http://schemas.microsoft.com/office/drawing/2014/main" id="{7622F166-493D-4757-941F-322AF0BA4EB9}"/>
                </a:ext>
              </a:extLst>
            </p:cNvPr>
            <p:cNvSpPr txBox="1"/>
            <p:nvPr/>
          </p:nvSpPr>
          <p:spPr>
            <a:xfrm>
              <a:off x="5585495" y="1143000"/>
              <a:ext cx="6188829" cy="1116105"/>
            </a:xfrm>
            <a:prstGeom prst="rect">
              <a:avLst/>
            </a:prstGeom>
            <a:solidFill>
              <a:srgbClr val="C00000">
                <a:alpha val="74000"/>
              </a:srgbClr>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FB6B2B84-9A26-4442-8FA8-9B8BD07E7452}"/>
                </a:ext>
              </a:extLst>
            </p:cNvPr>
            <p:cNvSpPr txBox="1"/>
            <p:nvPr/>
          </p:nvSpPr>
          <p:spPr>
            <a:xfrm>
              <a:off x="5585495" y="1212613"/>
              <a:ext cx="6188829"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1- Water to Wine 2</a:t>
              </a:r>
            </a:p>
          </p:txBody>
        </p:sp>
        <p:pic>
          <p:nvPicPr>
            <p:cNvPr id="8" name="Picture 7" descr="A picture containing cup, person, close&#10;&#10;Description automatically generated">
              <a:extLst>
                <a:ext uri="{FF2B5EF4-FFF2-40B4-BE49-F238E27FC236}">
                  <a16:creationId xmlns:a16="http://schemas.microsoft.com/office/drawing/2014/main" id="{71BEF0B5-A673-4848-9BB0-5B38A1400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5494" y="2081777"/>
              <a:ext cx="6193312" cy="4641752"/>
            </a:xfrm>
            <a:prstGeom prst="rect">
              <a:avLst/>
            </a:prstGeom>
          </p:spPr>
        </p:pic>
      </p:grpSp>
    </p:spTree>
    <p:extLst>
      <p:ext uri="{BB962C8B-B14F-4D97-AF65-F5344CB8AC3E}">
        <p14:creationId xmlns:p14="http://schemas.microsoft.com/office/powerpoint/2010/main" val="204998397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ll, building, brick, stone&#10;&#10;Description automatically generated">
            <a:extLst>
              <a:ext uri="{FF2B5EF4-FFF2-40B4-BE49-F238E27FC236}">
                <a16:creationId xmlns:a16="http://schemas.microsoft.com/office/drawing/2014/main" id="{B29DEBCA-F5C2-4295-8B1B-91CFCE7F2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0302" y="-1138246"/>
            <a:ext cx="9574306" cy="9735670"/>
          </a:xfrm>
          <a:prstGeom prst="rect">
            <a:avLst/>
          </a:prstGeom>
        </p:spPr>
      </p:pic>
      <p:sp>
        <p:nvSpPr>
          <p:cNvPr id="2" name="Title 1">
            <a:extLst>
              <a:ext uri="{FF2B5EF4-FFF2-40B4-BE49-F238E27FC236}">
                <a16:creationId xmlns:a16="http://schemas.microsoft.com/office/drawing/2014/main" id="{53A74902-0DCB-4AA2-86F0-00333E5C3DBF}"/>
              </a:ext>
            </a:extLst>
          </p:cNvPr>
          <p:cNvSpPr>
            <a:spLocks noGrp="1"/>
          </p:cNvSpPr>
          <p:nvPr>
            <p:ph type="title"/>
          </p:nvPr>
        </p:nvSpPr>
        <p:spPr/>
        <p:txBody>
          <a:bodyPr/>
          <a:lstStyle/>
          <a:p>
            <a:r>
              <a:rPr lang="en-US" dirty="0"/>
              <a:t>My Text:</a:t>
            </a:r>
          </a:p>
        </p:txBody>
      </p:sp>
      <p:sp>
        <p:nvSpPr>
          <p:cNvPr id="3" name="Content Placeholder 2">
            <a:extLst>
              <a:ext uri="{FF2B5EF4-FFF2-40B4-BE49-F238E27FC236}">
                <a16:creationId xmlns:a16="http://schemas.microsoft.com/office/drawing/2014/main" id="{C9B32AF0-AF9A-4880-AEDE-F6FF6D7088AC}"/>
              </a:ext>
            </a:extLst>
          </p:cNvPr>
          <p:cNvSpPr>
            <a:spLocks noGrp="1"/>
          </p:cNvSpPr>
          <p:nvPr>
            <p:ph idx="1"/>
          </p:nvPr>
        </p:nvSpPr>
        <p:spPr>
          <a:xfrm>
            <a:off x="457200" y="1446934"/>
            <a:ext cx="4666846" cy="4351338"/>
          </a:xfrm>
        </p:spPr>
        <p:txBody>
          <a:bodyPr>
            <a:normAutofit/>
          </a:bodyPr>
          <a:lstStyle/>
          <a:p>
            <a:r>
              <a:rPr lang="en-US" i="0" u="none" strike="noStrike" baseline="30000" dirty="0"/>
              <a:t> John 20:24  </a:t>
            </a:r>
            <a:r>
              <a:rPr lang="en-US" i="0" u="none" strike="noStrike" baseline="0" dirty="0"/>
              <a:t>Now Thomas (called Didymus), one of the Twelve, was not with the disciples when Jesus came. </a:t>
            </a:r>
            <a:endParaRPr lang="en-US" dirty="0"/>
          </a:p>
        </p:txBody>
      </p:sp>
      <p:pic>
        <p:nvPicPr>
          <p:cNvPr id="4" name="Picture 3" descr="A person with a beard&#10;&#10;Description automatically generated with medium confidence">
            <a:extLst>
              <a:ext uri="{FF2B5EF4-FFF2-40B4-BE49-F238E27FC236}">
                <a16:creationId xmlns:a16="http://schemas.microsoft.com/office/drawing/2014/main" id="{8D91C369-46AC-45E9-A6A2-D099251E1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366" y="1737656"/>
            <a:ext cx="4841770" cy="5241715"/>
          </a:xfrm>
          <a:prstGeom prst="rect">
            <a:avLst/>
          </a:prstGeom>
        </p:spPr>
      </p:pic>
      <p:pic>
        <p:nvPicPr>
          <p:cNvPr id="6" name="Picture 5" descr="A picture containing person, person&#10;&#10;Description automatically generated">
            <a:extLst>
              <a:ext uri="{FF2B5EF4-FFF2-40B4-BE49-F238E27FC236}">
                <a16:creationId xmlns:a16="http://schemas.microsoft.com/office/drawing/2014/main" id="{99163B77-6BEF-4525-AF25-7C2654243A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7955" y="1434027"/>
            <a:ext cx="5010120" cy="5423973"/>
          </a:xfrm>
          <a:prstGeom prst="rect">
            <a:avLst/>
          </a:prstGeom>
        </p:spPr>
      </p:pic>
    </p:spTree>
    <p:extLst>
      <p:ext uri="{BB962C8B-B14F-4D97-AF65-F5344CB8AC3E}">
        <p14:creationId xmlns:p14="http://schemas.microsoft.com/office/powerpoint/2010/main" val="26544959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CCFAC3-CC3C-4802-B299-3E0CC46CB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8362" y="-1515181"/>
            <a:ext cx="10610850" cy="8453392"/>
          </a:xfrm>
          <a:prstGeom prst="rect">
            <a:avLst/>
          </a:prstGeom>
        </p:spPr>
      </p:pic>
      <p:sp>
        <p:nvSpPr>
          <p:cNvPr id="2" name="Title 1">
            <a:extLst>
              <a:ext uri="{FF2B5EF4-FFF2-40B4-BE49-F238E27FC236}">
                <a16:creationId xmlns:a16="http://schemas.microsoft.com/office/drawing/2014/main" id="{6920FC30-268C-4612-9262-AFDD787418D7}"/>
              </a:ext>
            </a:extLst>
          </p:cNvPr>
          <p:cNvSpPr>
            <a:spLocks noGrp="1"/>
          </p:cNvSpPr>
          <p:nvPr>
            <p:ph type="title"/>
          </p:nvPr>
        </p:nvSpPr>
        <p:spPr>
          <a:xfrm>
            <a:off x="0" y="18255"/>
            <a:ext cx="12192000" cy="1882734"/>
          </a:xfrm>
        </p:spPr>
        <p:txBody>
          <a:bodyPr/>
          <a:lstStyle/>
          <a:p>
            <a:pPr algn="ctr"/>
            <a:r>
              <a:rPr lang="en-US" sz="4400" dirty="0"/>
              <a:t>Lesson 5: </a:t>
            </a:r>
            <a:r>
              <a:rPr lang="en-US" dirty="0"/>
              <a:t>You Must Believe Eyewitness Testimony to Live </a:t>
            </a:r>
            <a:endParaRPr lang="en-US" sz="4400" dirty="0"/>
          </a:p>
        </p:txBody>
      </p:sp>
      <p:sp>
        <p:nvSpPr>
          <p:cNvPr id="3" name="Content Placeholder 2">
            <a:extLst>
              <a:ext uri="{FF2B5EF4-FFF2-40B4-BE49-F238E27FC236}">
                <a16:creationId xmlns:a16="http://schemas.microsoft.com/office/drawing/2014/main" id="{CB452341-4BA1-4264-9477-B3321046E05B}"/>
              </a:ext>
            </a:extLst>
          </p:cNvPr>
          <p:cNvSpPr>
            <a:spLocks noGrp="1"/>
          </p:cNvSpPr>
          <p:nvPr>
            <p:ph idx="1"/>
          </p:nvPr>
        </p:nvSpPr>
        <p:spPr>
          <a:xfrm>
            <a:off x="412376" y="1900988"/>
            <a:ext cx="5360895" cy="4463953"/>
          </a:xfrm>
        </p:spPr>
        <p:txBody>
          <a:bodyPr>
            <a:noAutofit/>
          </a:bodyPr>
          <a:lstStyle/>
          <a:p>
            <a:r>
              <a:rPr lang="en-US" i="0" u="none" strike="noStrike" baseline="0" dirty="0"/>
              <a:t> </a:t>
            </a:r>
            <a:r>
              <a:rPr lang="en-US" i="0" u="none" strike="noStrike" baseline="30000" dirty="0"/>
              <a:t>31</a:t>
            </a:r>
            <a:r>
              <a:rPr lang="en-US" i="0" u="none" strike="noStrike" baseline="0" dirty="0"/>
              <a:t>  But these are written that you may believe that Jesus is the Christ, the Son of God, and that by believing you may have life in his name. </a:t>
            </a:r>
            <a:endParaRPr lang="en-US" dirty="0"/>
          </a:p>
        </p:txBody>
      </p:sp>
      <p:grpSp>
        <p:nvGrpSpPr>
          <p:cNvPr id="9" name="Group 8">
            <a:extLst>
              <a:ext uri="{FF2B5EF4-FFF2-40B4-BE49-F238E27FC236}">
                <a16:creationId xmlns:a16="http://schemas.microsoft.com/office/drawing/2014/main" id="{E2084389-9BEC-471E-A4D7-7199E0AB56A6}"/>
              </a:ext>
            </a:extLst>
          </p:cNvPr>
          <p:cNvGrpSpPr/>
          <p:nvPr/>
        </p:nvGrpSpPr>
        <p:grpSpPr>
          <a:xfrm>
            <a:off x="5515892" y="959622"/>
            <a:ext cx="6213126" cy="5580529"/>
            <a:chOff x="5561198" y="1143000"/>
            <a:chExt cx="6213126" cy="5580529"/>
          </a:xfrm>
        </p:grpSpPr>
        <p:sp>
          <p:nvSpPr>
            <p:cNvPr id="10" name="TextBox 9">
              <a:extLst>
                <a:ext uri="{FF2B5EF4-FFF2-40B4-BE49-F238E27FC236}">
                  <a16:creationId xmlns:a16="http://schemas.microsoft.com/office/drawing/2014/main" id="{1BE23DFC-6B6E-4F7A-ABA0-06D6C979251F}"/>
                </a:ext>
              </a:extLst>
            </p:cNvPr>
            <p:cNvSpPr txBox="1"/>
            <p:nvPr/>
          </p:nvSpPr>
          <p:spPr>
            <a:xfrm>
              <a:off x="5585495" y="1143000"/>
              <a:ext cx="6188829" cy="1116105"/>
            </a:xfrm>
            <a:prstGeom prst="rect">
              <a:avLst/>
            </a:prstGeom>
            <a:solidFill>
              <a:srgbClr val="C00000">
                <a:alpha val="74000"/>
              </a:srgbClr>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715DAF12-8E0E-4B00-9B41-5E0CA2D63326}"/>
                </a:ext>
              </a:extLst>
            </p:cNvPr>
            <p:cNvSpPr txBox="1"/>
            <p:nvPr/>
          </p:nvSpPr>
          <p:spPr>
            <a:xfrm>
              <a:off x="5585495" y="1212613"/>
              <a:ext cx="6188829"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2- Nobleman's Son 4</a:t>
              </a:r>
            </a:p>
          </p:txBody>
        </p:sp>
        <p:pic>
          <p:nvPicPr>
            <p:cNvPr id="12" name="Picture 11" descr="A group of people in a room&#10;&#10;Description automatically generated with medium confidence">
              <a:extLst>
                <a:ext uri="{FF2B5EF4-FFF2-40B4-BE49-F238E27FC236}">
                  <a16:creationId xmlns:a16="http://schemas.microsoft.com/office/drawing/2014/main" id="{5C7FC76D-8C7E-48AF-9FBF-28F1CB6631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1198" y="2066927"/>
              <a:ext cx="6213126" cy="4656602"/>
            </a:xfrm>
            <a:prstGeom prst="rect">
              <a:avLst/>
            </a:prstGeom>
          </p:spPr>
        </p:pic>
      </p:grpSp>
    </p:spTree>
    <p:extLst>
      <p:ext uri="{BB962C8B-B14F-4D97-AF65-F5344CB8AC3E}">
        <p14:creationId xmlns:p14="http://schemas.microsoft.com/office/powerpoint/2010/main" val="163956979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CCFAC3-CC3C-4802-B299-3E0CC46CB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8362" y="-1515181"/>
            <a:ext cx="10610850" cy="8453392"/>
          </a:xfrm>
          <a:prstGeom prst="rect">
            <a:avLst/>
          </a:prstGeom>
        </p:spPr>
      </p:pic>
      <p:sp>
        <p:nvSpPr>
          <p:cNvPr id="2" name="Title 1">
            <a:extLst>
              <a:ext uri="{FF2B5EF4-FFF2-40B4-BE49-F238E27FC236}">
                <a16:creationId xmlns:a16="http://schemas.microsoft.com/office/drawing/2014/main" id="{6920FC30-268C-4612-9262-AFDD787418D7}"/>
              </a:ext>
            </a:extLst>
          </p:cNvPr>
          <p:cNvSpPr>
            <a:spLocks noGrp="1"/>
          </p:cNvSpPr>
          <p:nvPr>
            <p:ph type="title"/>
          </p:nvPr>
        </p:nvSpPr>
        <p:spPr>
          <a:xfrm>
            <a:off x="0" y="18255"/>
            <a:ext cx="12192000" cy="1882734"/>
          </a:xfrm>
        </p:spPr>
        <p:txBody>
          <a:bodyPr/>
          <a:lstStyle/>
          <a:p>
            <a:pPr algn="ctr"/>
            <a:r>
              <a:rPr lang="en-US" sz="4400" dirty="0"/>
              <a:t>Lesson 5: </a:t>
            </a:r>
            <a:r>
              <a:rPr lang="en-US" dirty="0"/>
              <a:t>You Must Believe Eyewitness Testimony to Live </a:t>
            </a:r>
            <a:endParaRPr lang="en-US" sz="4400" dirty="0"/>
          </a:p>
        </p:txBody>
      </p:sp>
      <p:sp>
        <p:nvSpPr>
          <p:cNvPr id="3" name="Content Placeholder 2">
            <a:extLst>
              <a:ext uri="{FF2B5EF4-FFF2-40B4-BE49-F238E27FC236}">
                <a16:creationId xmlns:a16="http://schemas.microsoft.com/office/drawing/2014/main" id="{CB452341-4BA1-4264-9477-B3321046E05B}"/>
              </a:ext>
            </a:extLst>
          </p:cNvPr>
          <p:cNvSpPr>
            <a:spLocks noGrp="1"/>
          </p:cNvSpPr>
          <p:nvPr>
            <p:ph idx="1"/>
          </p:nvPr>
        </p:nvSpPr>
        <p:spPr>
          <a:xfrm>
            <a:off x="412376" y="1900988"/>
            <a:ext cx="5360895" cy="4463953"/>
          </a:xfrm>
        </p:spPr>
        <p:txBody>
          <a:bodyPr>
            <a:noAutofit/>
          </a:bodyPr>
          <a:lstStyle/>
          <a:p>
            <a:r>
              <a:rPr lang="en-US" i="0" u="none" strike="noStrike" baseline="0" dirty="0"/>
              <a:t> </a:t>
            </a:r>
            <a:r>
              <a:rPr lang="en-US" i="0" u="none" strike="noStrike" baseline="30000" dirty="0"/>
              <a:t>31</a:t>
            </a:r>
            <a:r>
              <a:rPr lang="en-US" i="0" u="none" strike="noStrike" baseline="0" dirty="0"/>
              <a:t>  But these are written that you may believe that Jesus is the Christ, the Son of God, and that by believing you may have life in his name. </a:t>
            </a:r>
            <a:endParaRPr lang="en-US" dirty="0"/>
          </a:p>
        </p:txBody>
      </p:sp>
      <p:grpSp>
        <p:nvGrpSpPr>
          <p:cNvPr id="5" name="Group 4">
            <a:extLst>
              <a:ext uri="{FF2B5EF4-FFF2-40B4-BE49-F238E27FC236}">
                <a16:creationId xmlns:a16="http://schemas.microsoft.com/office/drawing/2014/main" id="{AA73739B-224F-421A-BA50-BF88D7F06750}"/>
              </a:ext>
            </a:extLst>
          </p:cNvPr>
          <p:cNvGrpSpPr/>
          <p:nvPr/>
        </p:nvGrpSpPr>
        <p:grpSpPr>
          <a:xfrm>
            <a:off x="5515892" y="959622"/>
            <a:ext cx="6213126" cy="5580529"/>
            <a:chOff x="5561198" y="1143000"/>
            <a:chExt cx="6213126" cy="5580529"/>
          </a:xfrm>
        </p:grpSpPr>
        <p:sp>
          <p:nvSpPr>
            <p:cNvPr id="13" name="TextBox 12">
              <a:extLst>
                <a:ext uri="{FF2B5EF4-FFF2-40B4-BE49-F238E27FC236}">
                  <a16:creationId xmlns:a16="http://schemas.microsoft.com/office/drawing/2014/main" id="{22BCCE15-0E0D-4532-93AC-26C3CDECE2F3}"/>
                </a:ext>
              </a:extLst>
            </p:cNvPr>
            <p:cNvSpPr txBox="1"/>
            <p:nvPr/>
          </p:nvSpPr>
          <p:spPr>
            <a:xfrm>
              <a:off x="5585495" y="1143000"/>
              <a:ext cx="6188829" cy="1116105"/>
            </a:xfrm>
            <a:prstGeom prst="rect">
              <a:avLst/>
            </a:prstGeom>
            <a:solidFill>
              <a:srgbClr val="C00000">
                <a:alpha val="74000"/>
              </a:srgbClr>
            </a:solidFill>
          </p:spPr>
          <p:txBody>
            <a:bodyPr wrap="square" rtlCol="0">
              <a:spAutoFit/>
            </a:bodyPr>
            <a:lstStyle/>
            <a:p>
              <a:endParaRPr lang="en-US" dirty="0"/>
            </a:p>
          </p:txBody>
        </p:sp>
        <p:sp>
          <p:nvSpPr>
            <p:cNvPr id="14" name="TextBox 13">
              <a:extLst>
                <a:ext uri="{FF2B5EF4-FFF2-40B4-BE49-F238E27FC236}">
                  <a16:creationId xmlns:a16="http://schemas.microsoft.com/office/drawing/2014/main" id="{66781EA7-9BA9-4D05-81D3-E2EFB882468C}"/>
                </a:ext>
              </a:extLst>
            </p:cNvPr>
            <p:cNvSpPr txBox="1"/>
            <p:nvPr/>
          </p:nvSpPr>
          <p:spPr>
            <a:xfrm>
              <a:off x="5585495" y="1187955"/>
              <a:ext cx="6188829"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3- Paralytic Healed 5</a:t>
              </a:r>
            </a:p>
          </p:txBody>
        </p:sp>
        <p:pic>
          <p:nvPicPr>
            <p:cNvPr id="15" name="Picture 14" descr="A person sitting on a statue&#10;&#10;Description automatically generated with low confidence">
              <a:extLst>
                <a:ext uri="{FF2B5EF4-FFF2-40B4-BE49-F238E27FC236}">
                  <a16:creationId xmlns:a16="http://schemas.microsoft.com/office/drawing/2014/main" id="{E0C5402B-D458-42F0-B334-67CF1D90AA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1198" y="2066927"/>
              <a:ext cx="6213126" cy="4656602"/>
            </a:xfrm>
            <a:prstGeom prst="rect">
              <a:avLst/>
            </a:prstGeom>
          </p:spPr>
        </p:pic>
      </p:grpSp>
    </p:spTree>
    <p:extLst>
      <p:ext uri="{BB962C8B-B14F-4D97-AF65-F5344CB8AC3E}">
        <p14:creationId xmlns:p14="http://schemas.microsoft.com/office/powerpoint/2010/main" val="299620803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CCFAC3-CC3C-4802-B299-3E0CC46CB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8362" y="-1515181"/>
            <a:ext cx="10610850" cy="8453392"/>
          </a:xfrm>
          <a:prstGeom prst="rect">
            <a:avLst/>
          </a:prstGeom>
        </p:spPr>
      </p:pic>
      <p:sp>
        <p:nvSpPr>
          <p:cNvPr id="2" name="Title 1">
            <a:extLst>
              <a:ext uri="{FF2B5EF4-FFF2-40B4-BE49-F238E27FC236}">
                <a16:creationId xmlns:a16="http://schemas.microsoft.com/office/drawing/2014/main" id="{6920FC30-268C-4612-9262-AFDD787418D7}"/>
              </a:ext>
            </a:extLst>
          </p:cNvPr>
          <p:cNvSpPr>
            <a:spLocks noGrp="1"/>
          </p:cNvSpPr>
          <p:nvPr>
            <p:ph type="title"/>
          </p:nvPr>
        </p:nvSpPr>
        <p:spPr>
          <a:xfrm>
            <a:off x="0" y="18255"/>
            <a:ext cx="12192000" cy="1882734"/>
          </a:xfrm>
        </p:spPr>
        <p:txBody>
          <a:bodyPr/>
          <a:lstStyle/>
          <a:p>
            <a:pPr algn="ctr"/>
            <a:r>
              <a:rPr lang="en-US" sz="4400" dirty="0"/>
              <a:t>Lesson 5: </a:t>
            </a:r>
            <a:r>
              <a:rPr lang="en-US" dirty="0"/>
              <a:t>You Must Believe Eyewitness Testimony to Live </a:t>
            </a:r>
            <a:endParaRPr lang="en-US" sz="4400" dirty="0"/>
          </a:p>
        </p:txBody>
      </p:sp>
      <p:sp>
        <p:nvSpPr>
          <p:cNvPr id="3" name="Content Placeholder 2">
            <a:extLst>
              <a:ext uri="{FF2B5EF4-FFF2-40B4-BE49-F238E27FC236}">
                <a16:creationId xmlns:a16="http://schemas.microsoft.com/office/drawing/2014/main" id="{CB452341-4BA1-4264-9477-B3321046E05B}"/>
              </a:ext>
            </a:extLst>
          </p:cNvPr>
          <p:cNvSpPr>
            <a:spLocks noGrp="1"/>
          </p:cNvSpPr>
          <p:nvPr>
            <p:ph idx="1"/>
          </p:nvPr>
        </p:nvSpPr>
        <p:spPr>
          <a:xfrm>
            <a:off x="412376" y="1900988"/>
            <a:ext cx="5360895" cy="4463953"/>
          </a:xfrm>
        </p:spPr>
        <p:txBody>
          <a:bodyPr>
            <a:noAutofit/>
          </a:bodyPr>
          <a:lstStyle/>
          <a:p>
            <a:r>
              <a:rPr lang="en-US" i="0" u="none" strike="noStrike" baseline="0" dirty="0"/>
              <a:t> </a:t>
            </a:r>
            <a:r>
              <a:rPr lang="en-US" i="0" u="none" strike="noStrike" baseline="30000" dirty="0"/>
              <a:t>31</a:t>
            </a:r>
            <a:r>
              <a:rPr lang="en-US" i="0" u="none" strike="noStrike" baseline="0" dirty="0"/>
              <a:t>  But these are written that you may believe that Jesus is the Christ, the Son of God, and that by believing you may have life in his name. </a:t>
            </a:r>
            <a:endParaRPr lang="en-US" dirty="0"/>
          </a:p>
        </p:txBody>
      </p:sp>
      <p:grpSp>
        <p:nvGrpSpPr>
          <p:cNvPr id="13" name="Group 12">
            <a:extLst>
              <a:ext uri="{FF2B5EF4-FFF2-40B4-BE49-F238E27FC236}">
                <a16:creationId xmlns:a16="http://schemas.microsoft.com/office/drawing/2014/main" id="{A27D0AC9-3B11-42AD-B6B9-38D9596E38A4}"/>
              </a:ext>
            </a:extLst>
          </p:cNvPr>
          <p:cNvGrpSpPr/>
          <p:nvPr/>
        </p:nvGrpSpPr>
        <p:grpSpPr>
          <a:xfrm>
            <a:off x="5540188" y="959622"/>
            <a:ext cx="6213126" cy="5580529"/>
            <a:chOff x="5561198" y="1143000"/>
            <a:chExt cx="6213126" cy="5580529"/>
          </a:xfrm>
        </p:grpSpPr>
        <p:sp>
          <p:nvSpPr>
            <p:cNvPr id="14" name="TextBox 13">
              <a:extLst>
                <a:ext uri="{FF2B5EF4-FFF2-40B4-BE49-F238E27FC236}">
                  <a16:creationId xmlns:a16="http://schemas.microsoft.com/office/drawing/2014/main" id="{22789B37-7901-41F6-8C8B-3ACD8D5C6569}"/>
                </a:ext>
              </a:extLst>
            </p:cNvPr>
            <p:cNvSpPr txBox="1"/>
            <p:nvPr/>
          </p:nvSpPr>
          <p:spPr>
            <a:xfrm>
              <a:off x="5585495" y="1143000"/>
              <a:ext cx="6188829" cy="1116105"/>
            </a:xfrm>
            <a:prstGeom prst="rect">
              <a:avLst/>
            </a:prstGeom>
            <a:solidFill>
              <a:srgbClr val="C00000">
                <a:alpha val="74000"/>
              </a:srgbClr>
            </a:solidFill>
          </p:spPr>
          <p:txBody>
            <a:bodyPr wrap="square" rtlCol="0">
              <a:spAutoFit/>
            </a:bodyPr>
            <a:lstStyle/>
            <a:p>
              <a:endParaRPr lang="en-US" dirty="0"/>
            </a:p>
          </p:txBody>
        </p:sp>
        <p:sp>
          <p:nvSpPr>
            <p:cNvPr id="15" name="TextBox 14">
              <a:extLst>
                <a:ext uri="{FF2B5EF4-FFF2-40B4-BE49-F238E27FC236}">
                  <a16:creationId xmlns:a16="http://schemas.microsoft.com/office/drawing/2014/main" id="{276E9C05-25EA-40DD-AF04-2033ED697B0A}"/>
                </a:ext>
              </a:extLst>
            </p:cNvPr>
            <p:cNvSpPr txBox="1"/>
            <p:nvPr/>
          </p:nvSpPr>
          <p:spPr>
            <a:xfrm>
              <a:off x="5585495" y="1212613"/>
              <a:ext cx="6188829"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4- Fed 5,000</a:t>
              </a:r>
            </a:p>
          </p:txBody>
        </p:sp>
        <p:pic>
          <p:nvPicPr>
            <p:cNvPr id="16" name="Picture 15" descr="A picture containing person, outdoor, standing, people&#10;&#10;Description automatically generated">
              <a:extLst>
                <a:ext uri="{FF2B5EF4-FFF2-40B4-BE49-F238E27FC236}">
                  <a16:creationId xmlns:a16="http://schemas.microsoft.com/office/drawing/2014/main" id="{EC466E02-FDF5-4281-8A3A-391191E0A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1198" y="2066927"/>
              <a:ext cx="6213126" cy="4656602"/>
            </a:xfrm>
            <a:prstGeom prst="rect">
              <a:avLst/>
            </a:prstGeom>
          </p:spPr>
        </p:pic>
      </p:grpSp>
    </p:spTree>
    <p:extLst>
      <p:ext uri="{BB962C8B-B14F-4D97-AF65-F5344CB8AC3E}">
        <p14:creationId xmlns:p14="http://schemas.microsoft.com/office/powerpoint/2010/main" val="221962171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CCFAC3-CC3C-4802-B299-3E0CC46CB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8362" y="-1515181"/>
            <a:ext cx="10610850" cy="8453392"/>
          </a:xfrm>
          <a:prstGeom prst="rect">
            <a:avLst/>
          </a:prstGeom>
        </p:spPr>
      </p:pic>
      <p:sp>
        <p:nvSpPr>
          <p:cNvPr id="2" name="Title 1">
            <a:extLst>
              <a:ext uri="{FF2B5EF4-FFF2-40B4-BE49-F238E27FC236}">
                <a16:creationId xmlns:a16="http://schemas.microsoft.com/office/drawing/2014/main" id="{6920FC30-268C-4612-9262-AFDD787418D7}"/>
              </a:ext>
            </a:extLst>
          </p:cNvPr>
          <p:cNvSpPr>
            <a:spLocks noGrp="1"/>
          </p:cNvSpPr>
          <p:nvPr>
            <p:ph type="title"/>
          </p:nvPr>
        </p:nvSpPr>
        <p:spPr>
          <a:xfrm>
            <a:off x="0" y="18255"/>
            <a:ext cx="12192000" cy="1882734"/>
          </a:xfrm>
        </p:spPr>
        <p:txBody>
          <a:bodyPr/>
          <a:lstStyle/>
          <a:p>
            <a:pPr algn="ctr"/>
            <a:r>
              <a:rPr lang="en-US" sz="4400" dirty="0"/>
              <a:t>Lesson 5: </a:t>
            </a:r>
            <a:r>
              <a:rPr lang="en-US" dirty="0"/>
              <a:t>You Must Believe Eyewitness Testimony to Live </a:t>
            </a:r>
            <a:endParaRPr lang="en-US" sz="4400" dirty="0"/>
          </a:p>
        </p:txBody>
      </p:sp>
      <p:sp>
        <p:nvSpPr>
          <p:cNvPr id="3" name="Content Placeholder 2">
            <a:extLst>
              <a:ext uri="{FF2B5EF4-FFF2-40B4-BE49-F238E27FC236}">
                <a16:creationId xmlns:a16="http://schemas.microsoft.com/office/drawing/2014/main" id="{CB452341-4BA1-4264-9477-B3321046E05B}"/>
              </a:ext>
            </a:extLst>
          </p:cNvPr>
          <p:cNvSpPr>
            <a:spLocks noGrp="1"/>
          </p:cNvSpPr>
          <p:nvPr>
            <p:ph idx="1"/>
          </p:nvPr>
        </p:nvSpPr>
        <p:spPr>
          <a:xfrm>
            <a:off x="412376" y="1900988"/>
            <a:ext cx="5360895" cy="4463953"/>
          </a:xfrm>
        </p:spPr>
        <p:txBody>
          <a:bodyPr>
            <a:noAutofit/>
          </a:bodyPr>
          <a:lstStyle/>
          <a:p>
            <a:r>
              <a:rPr lang="en-US" i="0" u="none" strike="noStrike" baseline="0" dirty="0"/>
              <a:t> </a:t>
            </a:r>
            <a:r>
              <a:rPr lang="en-US" i="0" u="none" strike="noStrike" baseline="30000" dirty="0"/>
              <a:t>31</a:t>
            </a:r>
            <a:r>
              <a:rPr lang="en-US" i="0" u="none" strike="noStrike" baseline="0" dirty="0"/>
              <a:t>  But these are written that you may believe that Jesus is the Christ, the Son of God, and that by believing you may have life in his name. </a:t>
            </a:r>
            <a:endParaRPr lang="en-US" dirty="0"/>
          </a:p>
        </p:txBody>
      </p:sp>
      <p:grpSp>
        <p:nvGrpSpPr>
          <p:cNvPr id="9" name="Group 8">
            <a:extLst>
              <a:ext uri="{FF2B5EF4-FFF2-40B4-BE49-F238E27FC236}">
                <a16:creationId xmlns:a16="http://schemas.microsoft.com/office/drawing/2014/main" id="{1DEAD94A-592F-46D1-B730-9E1E4078C49C}"/>
              </a:ext>
            </a:extLst>
          </p:cNvPr>
          <p:cNvGrpSpPr/>
          <p:nvPr/>
        </p:nvGrpSpPr>
        <p:grpSpPr>
          <a:xfrm>
            <a:off x="5540188" y="959622"/>
            <a:ext cx="6213126" cy="5580529"/>
            <a:chOff x="5561198" y="1143000"/>
            <a:chExt cx="6213126" cy="5580529"/>
          </a:xfrm>
        </p:grpSpPr>
        <p:sp>
          <p:nvSpPr>
            <p:cNvPr id="10" name="TextBox 9">
              <a:extLst>
                <a:ext uri="{FF2B5EF4-FFF2-40B4-BE49-F238E27FC236}">
                  <a16:creationId xmlns:a16="http://schemas.microsoft.com/office/drawing/2014/main" id="{5632A022-664A-48DA-9D13-911C3DCAA3CA}"/>
                </a:ext>
              </a:extLst>
            </p:cNvPr>
            <p:cNvSpPr txBox="1"/>
            <p:nvPr/>
          </p:nvSpPr>
          <p:spPr>
            <a:xfrm>
              <a:off x="5585495" y="1143000"/>
              <a:ext cx="6188829" cy="1116105"/>
            </a:xfrm>
            <a:prstGeom prst="rect">
              <a:avLst/>
            </a:prstGeom>
            <a:solidFill>
              <a:srgbClr val="C00000">
                <a:alpha val="74000"/>
              </a:srgbClr>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B2911C7A-1F48-480F-840F-06537CBC294D}"/>
                </a:ext>
              </a:extLst>
            </p:cNvPr>
            <p:cNvSpPr txBox="1"/>
            <p:nvPr/>
          </p:nvSpPr>
          <p:spPr>
            <a:xfrm>
              <a:off x="5585495" y="1212613"/>
              <a:ext cx="6188829"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5- Walked on Water</a:t>
              </a:r>
            </a:p>
          </p:txBody>
        </p:sp>
        <p:pic>
          <p:nvPicPr>
            <p:cNvPr id="12" name="Picture 11" descr="A person walking in the rain&#10;&#10;Description automatically generated">
              <a:extLst>
                <a:ext uri="{FF2B5EF4-FFF2-40B4-BE49-F238E27FC236}">
                  <a16:creationId xmlns:a16="http://schemas.microsoft.com/office/drawing/2014/main" id="{47126D83-20AA-4EBA-8856-4535CEEED2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1198" y="2066927"/>
              <a:ext cx="6213126" cy="4656602"/>
            </a:xfrm>
            <a:prstGeom prst="rect">
              <a:avLst/>
            </a:prstGeom>
          </p:spPr>
        </p:pic>
      </p:grpSp>
    </p:spTree>
    <p:extLst>
      <p:ext uri="{BB962C8B-B14F-4D97-AF65-F5344CB8AC3E}">
        <p14:creationId xmlns:p14="http://schemas.microsoft.com/office/powerpoint/2010/main" val="1090785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CCFAC3-CC3C-4802-B299-3E0CC46CB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8362" y="-1515181"/>
            <a:ext cx="10610850" cy="8453392"/>
          </a:xfrm>
          <a:prstGeom prst="rect">
            <a:avLst/>
          </a:prstGeom>
        </p:spPr>
      </p:pic>
      <p:sp>
        <p:nvSpPr>
          <p:cNvPr id="2" name="Title 1">
            <a:extLst>
              <a:ext uri="{FF2B5EF4-FFF2-40B4-BE49-F238E27FC236}">
                <a16:creationId xmlns:a16="http://schemas.microsoft.com/office/drawing/2014/main" id="{6920FC30-268C-4612-9262-AFDD787418D7}"/>
              </a:ext>
            </a:extLst>
          </p:cNvPr>
          <p:cNvSpPr>
            <a:spLocks noGrp="1"/>
          </p:cNvSpPr>
          <p:nvPr>
            <p:ph type="title"/>
          </p:nvPr>
        </p:nvSpPr>
        <p:spPr>
          <a:xfrm>
            <a:off x="0" y="18255"/>
            <a:ext cx="12192000" cy="1882734"/>
          </a:xfrm>
        </p:spPr>
        <p:txBody>
          <a:bodyPr/>
          <a:lstStyle/>
          <a:p>
            <a:pPr algn="ctr"/>
            <a:r>
              <a:rPr lang="en-US" sz="4400" dirty="0"/>
              <a:t>Lesson 5: </a:t>
            </a:r>
            <a:r>
              <a:rPr lang="en-US" dirty="0"/>
              <a:t>You Must Believe Eyewitness Testimony to Live </a:t>
            </a:r>
            <a:endParaRPr lang="en-US" sz="4400" dirty="0"/>
          </a:p>
        </p:txBody>
      </p:sp>
      <p:sp>
        <p:nvSpPr>
          <p:cNvPr id="3" name="Content Placeholder 2">
            <a:extLst>
              <a:ext uri="{FF2B5EF4-FFF2-40B4-BE49-F238E27FC236}">
                <a16:creationId xmlns:a16="http://schemas.microsoft.com/office/drawing/2014/main" id="{CB452341-4BA1-4264-9477-B3321046E05B}"/>
              </a:ext>
            </a:extLst>
          </p:cNvPr>
          <p:cNvSpPr>
            <a:spLocks noGrp="1"/>
          </p:cNvSpPr>
          <p:nvPr>
            <p:ph idx="1"/>
          </p:nvPr>
        </p:nvSpPr>
        <p:spPr>
          <a:xfrm>
            <a:off x="412376" y="1900988"/>
            <a:ext cx="5360895" cy="4463953"/>
          </a:xfrm>
        </p:spPr>
        <p:txBody>
          <a:bodyPr>
            <a:noAutofit/>
          </a:bodyPr>
          <a:lstStyle/>
          <a:p>
            <a:r>
              <a:rPr lang="en-US" i="0" u="none" strike="noStrike" baseline="0" dirty="0"/>
              <a:t> </a:t>
            </a:r>
            <a:r>
              <a:rPr lang="en-US" i="0" u="none" strike="noStrike" baseline="30000" dirty="0"/>
              <a:t>31</a:t>
            </a:r>
            <a:r>
              <a:rPr lang="en-US" i="0" u="none" strike="noStrike" baseline="0" dirty="0"/>
              <a:t>  But these are written that you may believe that Jesus is the Christ, the Son of God, and that by believing you may have life in his name. </a:t>
            </a:r>
            <a:endParaRPr lang="en-US" dirty="0"/>
          </a:p>
        </p:txBody>
      </p:sp>
      <p:grpSp>
        <p:nvGrpSpPr>
          <p:cNvPr id="17" name="Group 16">
            <a:extLst>
              <a:ext uri="{FF2B5EF4-FFF2-40B4-BE49-F238E27FC236}">
                <a16:creationId xmlns:a16="http://schemas.microsoft.com/office/drawing/2014/main" id="{71EB4C4C-6938-46DD-94EE-4DB999BCB72A}"/>
              </a:ext>
            </a:extLst>
          </p:cNvPr>
          <p:cNvGrpSpPr/>
          <p:nvPr/>
        </p:nvGrpSpPr>
        <p:grpSpPr>
          <a:xfrm>
            <a:off x="5540188" y="959622"/>
            <a:ext cx="6213126" cy="5580529"/>
            <a:chOff x="5561198" y="1143000"/>
            <a:chExt cx="6213126" cy="5580529"/>
          </a:xfrm>
        </p:grpSpPr>
        <p:sp>
          <p:nvSpPr>
            <p:cNvPr id="18" name="TextBox 17">
              <a:extLst>
                <a:ext uri="{FF2B5EF4-FFF2-40B4-BE49-F238E27FC236}">
                  <a16:creationId xmlns:a16="http://schemas.microsoft.com/office/drawing/2014/main" id="{BD251BE4-D15F-4F6B-8A20-A032304F093A}"/>
                </a:ext>
              </a:extLst>
            </p:cNvPr>
            <p:cNvSpPr txBox="1"/>
            <p:nvPr/>
          </p:nvSpPr>
          <p:spPr>
            <a:xfrm>
              <a:off x="5585495" y="1143000"/>
              <a:ext cx="6188829" cy="1116105"/>
            </a:xfrm>
            <a:prstGeom prst="rect">
              <a:avLst/>
            </a:prstGeom>
            <a:solidFill>
              <a:srgbClr val="C00000">
                <a:alpha val="74000"/>
              </a:srgbClr>
            </a:solidFill>
          </p:spPr>
          <p:txBody>
            <a:bodyPr wrap="square" rtlCol="0">
              <a:spAutoFit/>
            </a:bodyPr>
            <a:lstStyle/>
            <a:p>
              <a:endParaRPr lang="en-US" dirty="0"/>
            </a:p>
          </p:txBody>
        </p:sp>
        <p:sp>
          <p:nvSpPr>
            <p:cNvPr id="19" name="TextBox 18">
              <a:extLst>
                <a:ext uri="{FF2B5EF4-FFF2-40B4-BE49-F238E27FC236}">
                  <a16:creationId xmlns:a16="http://schemas.microsoft.com/office/drawing/2014/main" id="{8CBA3DF7-24C7-4A36-99B4-5EF33F299DC0}"/>
                </a:ext>
              </a:extLst>
            </p:cNvPr>
            <p:cNvSpPr txBox="1"/>
            <p:nvPr/>
          </p:nvSpPr>
          <p:spPr>
            <a:xfrm>
              <a:off x="5585495" y="1212613"/>
              <a:ext cx="6188829"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6- Healed Blind Man</a:t>
              </a:r>
            </a:p>
          </p:txBody>
        </p:sp>
        <p:pic>
          <p:nvPicPr>
            <p:cNvPr id="20" name="Picture 19" descr="A person with his hand on his head&#10;&#10;Description automatically generated with low confidence">
              <a:extLst>
                <a:ext uri="{FF2B5EF4-FFF2-40B4-BE49-F238E27FC236}">
                  <a16:creationId xmlns:a16="http://schemas.microsoft.com/office/drawing/2014/main" id="{5ED5E613-F853-4450-93FB-E0E4B6187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1198" y="2066927"/>
              <a:ext cx="6213126" cy="4656602"/>
            </a:xfrm>
            <a:prstGeom prst="rect">
              <a:avLst/>
            </a:prstGeom>
          </p:spPr>
        </p:pic>
      </p:grpSp>
    </p:spTree>
    <p:extLst>
      <p:ext uri="{BB962C8B-B14F-4D97-AF65-F5344CB8AC3E}">
        <p14:creationId xmlns:p14="http://schemas.microsoft.com/office/powerpoint/2010/main" val="69434079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CCFAC3-CC3C-4802-B299-3E0CC46CB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8362" y="-1515181"/>
            <a:ext cx="10610850" cy="8453392"/>
          </a:xfrm>
          <a:prstGeom prst="rect">
            <a:avLst/>
          </a:prstGeom>
        </p:spPr>
      </p:pic>
      <p:sp>
        <p:nvSpPr>
          <p:cNvPr id="2" name="Title 1">
            <a:extLst>
              <a:ext uri="{FF2B5EF4-FFF2-40B4-BE49-F238E27FC236}">
                <a16:creationId xmlns:a16="http://schemas.microsoft.com/office/drawing/2014/main" id="{6920FC30-268C-4612-9262-AFDD787418D7}"/>
              </a:ext>
            </a:extLst>
          </p:cNvPr>
          <p:cNvSpPr>
            <a:spLocks noGrp="1"/>
          </p:cNvSpPr>
          <p:nvPr>
            <p:ph type="title"/>
          </p:nvPr>
        </p:nvSpPr>
        <p:spPr>
          <a:xfrm>
            <a:off x="0" y="18255"/>
            <a:ext cx="12192000" cy="1882734"/>
          </a:xfrm>
        </p:spPr>
        <p:txBody>
          <a:bodyPr/>
          <a:lstStyle/>
          <a:p>
            <a:pPr algn="ctr"/>
            <a:r>
              <a:rPr lang="en-US" sz="4400" dirty="0"/>
              <a:t>Lesson 5: </a:t>
            </a:r>
            <a:r>
              <a:rPr lang="en-US" dirty="0"/>
              <a:t>You Must Believe Eyewitness Testimony to Live </a:t>
            </a:r>
            <a:endParaRPr lang="en-US" sz="4400" dirty="0"/>
          </a:p>
        </p:txBody>
      </p:sp>
      <p:sp>
        <p:nvSpPr>
          <p:cNvPr id="3" name="Content Placeholder 2">
            <a:extLst>
              <a:ext uri="{FF2B5EF4-FFF2-40B4-BE49-F238E27FC236}">
                <a16:creationId xmlns:a16="http://schemas.microsoft.com/office/drawing/2014/main" id="{CB452341-4BA1-4264-9477-B3321046E05B}"/>
              </a:ext>
            </a:extLst>
          </p:cNvPr>
          <p:cNvSpPr>
            <a:spLocks noGrp="1"/>
          </p:cNvSpPr>
          <p:nvPr>
            <p:ph idx="1"/>
          </p:nvPr>
        </p:nvSpPr>
        <p:spPr>
          <a:xfrm>
            <a:off x="412376" y="1900988"/>
            <a:ext cx="5360895" cy="4463953"/>
          </a:xfrm>
        </p:spPr>
        <p:txBody>
          <a:bodyPr>
            <a:noAutofit/>
          </a:bodyPr>
          <a:lstStyle/>
          <a:p>
            <a:r>
              <a:rPr lang="en-US" i="0" u="none" strike="noStrike" baseline="0" dirty="0"/>
              <a:t> </a:t>
            </a:r>
            <a:r>
              <a:rPr lang="en-US" i="0" u="none" strike="noStrike" baseline="30000" dirty="0"/>
              <a:t>31</a:t>
            </a:r>
            <a:r>
              <a:rPr lang="en-US" i="0" u="none" strike="noStrike" baseline="0" dirty="0"/>
              <a:t>  But these are written that you may believe that Jesus is the Christ, the Son of God, and that by believing you may have life in his name. </a:t>
            </a:r>
            <a:endParaRPr lang="en-US" dirty="0"/>
          </a:p>
        </p:txBody>
      </p:sp>
      <p:grpSp>
        <p:nvGrpSpPr>
          <p:cNvPr id="13" name="Group 12">
            <a:extLst>
              <a:ext uri="{FF2B5EF4-FFF2-40B4-BE49-F238E27FC236}">
                <a16:creationId xmlns:a16="http://schemas.microsoft.com/office/drawing/2014/main" id="{5138D36E-CD07-43E3-BD85-091C93672670}"/>
              </a:ext>
            </a:extLst>
          </p:cNvPr>
          <p:cNvGrpSpPr/>
          <p:nvPr/>
        </p:nvGrpSpPr>
        <p:grpSpPr>
          <a:xfrm>
            <a:off x="5540188" y="973467"/>
            <a:ext cx="6213126" cy="5580529"/>
            <a:chOff x="5561198" y="1143000"/>
            <a:chExt cx="6213126" cy="5580529"/>
          </a:xfrm>
        </p:grpSpPr>
        <p:sp>
          <p:nvSpPr>
            <p:cNvPr id="14" name="TextBox 13">
              <a:extLst>
                <a:ext uri="{FF2B5EF4-FFF2-40B4-BE49-F238E27FC236}">
                  <a16:creationId xmlns:a16="http://schemas.microsoft.com/office/drawing/2014/main" id="{0303E6E4-8703-419F-893D-80180B7BB3CE}"/>
                </a:ext>
              </a:extLst>
            </p:cNvPr>
            <p:cNvSpPr txBox="1"/>
            <p:nvPr/>
          </p:nvSpPr>
          <p:spPr>
            <a:xfrm>
              <a:off x="5585495" y="1143000"/>
              <a:ext cx="6188829" cy="1116105"/>
            </a:xfrm>
            <a:prstGeom prst="rect">
              <a:avLst/>
            </a:prstGeom>
            <a:solidFill>
              <a:srgbClr val="C00000">
                <a:alpha val="74000"/>
              </a:srgbClr>
            </a:solidFill>
          </p:spPr>
          <p:txBody>
            <a:bodyPr wrap="square" rtlCol="0">
              <a:spAutoFit/>
            </a:bodyPr>
            <a:lstStyle/>
            <a:p>
              <a:endParaRPr lang="en-US" dirty="0"/>
            </a:p>
          </p:txBody>
        </p:sp>
        <p:sp>
          <p:nvSpPr>
            <p:cNvPr id="15" name="TextBox 14">
              <a:extLst>
                <a:ext uri="{FF2B5EF4-FFF2-40B4-BE49-F238E27FC236}">
                  <a16:creationId xmlns:a16="http://schemas.microsoft.com/office/drawing/2014/main" id="{6136D858-C09A-47B1-A2FE-E55F23BEEEE1}"/>
                </a:ext>
              </a:extLst>
            </p:cNvPr>
            <p:cNvSpPr txBox="1"/>
            <p:nvPr/>
          </p:nvSpPr>
          <p:spPr>
            <a:xfrm>
              <a:off x="5585495" y="1212613"/>
              <a:ext cx="6188829"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7- Raised Lazarus</a:t>
              </a:r>
            </a:p>
          </p:txBody>
        </p:sp>
        <p:pic>
          <p:nvPicPr>
            <p:cNvPr id="16" name="Picture 15" descr="A picture containing person, nature, dark&#10;&#10;Description automatically generated">
              <a:extLst>
                <a:ext uri="{FF2B5EF4-FFF2-40B4-BE49-F238E27FC236}">
                  <a16:creationId xmlns:a16="http://schemas.microsoft.com/office/drawing/2014/main" id="{3D422EDE-6A8A-4AE2-886C-E352960A4A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1198" y="2066927"/>
              <a:ext cx="6213126" cy="4656602"/>
            </a:xfrm>
            <a:prstGeom prst="rect">
              <a:avLst/>
            </a:prstGeom>
          </p:spPr>
        </p:pic>
      </p:grpSp>
    </p:spTree>
    <p:extLst>
      <p:ext uri="{BB962C8B-B14F-4D97-AF65-F5344CB8AC3E}">
        <p14:creationId xmlns:p14="http://schemas.microsoft.com/office/powerpoint/2010/main" val="314638010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CCFAC3-CC3C-4802-B299-3E0CC46CB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8362" y="-1515181"/>
            <a:ext cx="10610850" cy="8453392"/>
          </a:xfrm>
          <a:prstGeom prst="rect">
            <a:avLst/>
          </a:prstGeom>
        </p:spPr>
      </p:pic>
      <p:sp>
        <p:nvSpPr>
          <p:cNvPr id="2" name="Title 1">
            <a:extLst>
              <a:ext uri="{FF2B5EF4-FFF2-40B4-BE49-F238E27FC236}">
                <a16:creationId xmlns:a16="http://schemas.microsoft.com/office/drawing/2014/main" id="{6920FC30-268C-4612-9262-AFDD787418D7}"/>
              </a:ext>
            </a:extLst>
          </p:cNvPr>
          <p:cNvSpPr>
            <a:spLocks noGrp="1"/>
          </p:cNvSpPr>
          <p:nvPr>
            <p:ph type="title"/>
          </p:nvPr>
        </p:nvSpPr>
        <p:spPr>
          <a:xfrm>
            <a:off x="0" y="18255"/>
            <a:ext cx="12192000" cy="1882734"/>
          </a:xfrm>
        </p:spPr>
        <p:txBody>
          <a:bodyPr/>
          <a:lstStyle/>
          <a:p>
            <a:pPr algn="ctr"/>
            <a:r>
              <a:rPr lang="en-US" sz="4400" dirty="0"/>
              <a:t>Lesson 5: </a:t>
            </a:r>
            <a:r>
              <a:rPr lang="en-US" dirty="0"/>
              <a:t>You Must Believe Eyewitness Testimony to Live </a:t>
            </a:r>
            <a:endParaRPr lang="en-US" sz="4400" dirty="0"/>
          </a:p>
        </p:txBody>
      </p:sp>
      <p:sp>
        <p:nvSpPr>
          <p:cNvPr id="3" name="Content Placeholder 2">
            <a:extLst>
              <a:ext uri="{FF2B5EF4-FFF2-40B4-BE49-F238E27FC236}">
                <a16:creationId xmlns:a16="http://schemas.microsoft.com/office/drawing/2014/main" id="{CB452341-4BA1-4264-9477-B3321046E05B}"/>
              </a:ext>
            </a:extLst>
          </p:cNvPr>
          <p:cNvSpPr>
            <a:spLocks noGrp="1"/>
          </p:cNvSpPr>
          <p:nvPr>
            <p:ph idx="1"/>
          </p:nvPr>
        </p:nvSpPr>
        <p:spPr>
          <a:xfrm>
            <a:off x="412376" y="1900988"/>
            <a:ext cx="5360895" cy="4463953"/>
          </a:xfrm>
        </p:spPr>
        <p:txBody>
          <a:bodyPr>
            <a:noAutofit/>
          </a:bodyPr>
          <a:lstStyle/>
          <a:p>
            <a:r>
              <a:rPr lang="en-US" i="0" u="none" strike="noStrike" baseline="0" dirty="0"/>
              <a:t> </a:t>
            </a:r>
            <a:r>
              <a:rPr lang="en-US" i="0" u="none" strike="noStrike" baseline="30000" dirty="0"/>
              <a:t>31</a:t>
            </a:r>
            <a:r>
              <a:rPr lang="en-US" i="0" u="none" strike="noStrike" baseline="0" dirty="0"/>
              <a:t>  But these are written that you may believe that Jesus is the Christ, the Son of God, and that by believing you may have life in his name. </a:t>
            </a:r>
            <a:endParaRPr lang="en-US" dirty="0"/>
          </a:p>
        </p:txBody>
      </p:sp>
      <p:grpSp>
        <p:nvGrpSpPr>
          <p:cNvPr id="13" name="Group 12">
            <a:extLst>
              <a:ext uri="{FF2B5EF4-FFF2-40B4-BE49-F238E27FC236}">
                <a16:creationId xmlns:a16="http://schemas.microsoft.com/office/drawing/2014/main" id="{5138D36E-CD07-43E3-BD85-091C93672670}"/>
              </a:ext>
            </a:extLst>
          </p:cNvPr>
          <p:cNvGrpSpPr/>
          <p:nvPr/>
        </p:nvGrpSpPr>
        <p:grpSpPr>
          <a:xfrm>
            <a:off x="5564485" y="973467"/>
            <a:ext cx="6188829" cy="1116105"/>
            <a:chOff x="5585495" y="1143000"/>
            <a:chExt cx="6188829" cy="1116105"/>
          </a:xfrm>
        </p:grpSpPr>
        <p:sp>
          <p:nvSpPr>
            <p:cNvPr id="14" name="TextBox 13">
              <a:extLst>
                <a:ext uri="{FF2B5EF4-FFF2-40B4-BE49-F238E27FC236}">
                  <a16:creationId xmlns:a16="http://schemas.microsoft.com/office/drawing/2014/main" id="{0303E6E4-8703-419F-893D-80180B7BB3CE}"/>
                </a:ext>
              </a:extLst>
            </p:cNvPr>
            <p:cNvSpPr txBox="1"/>
            <p:nvPr/>
          </p:nvSpPr>
          <p:spPr>
            <a:xfrm>
              <a:off x="5585495" y="1143000"/>
              <a:ext cx="6188829" cy="1116105"/>
            </a:xfrm>
            <a:prstGeom prst="rect">
              <a:avLst/>
            </a:prstGeom>
            <a:solidFill>
              <a:srgbClr val="C00000">
                <a:alpha val="74000"/>
              </a:srgbClr>
            </a:solidFill>
          </p:spPr>
          <p:txBody>
            <a:bodyPr wrap="square" rtlCol="0">
              <a:spAutoFit/>
            </a:bodyPr>
            <a:lstStyle/>
            <a:p>
              <a:endParaRPr lang="en-US" dirty="0"/>
            </a:p>
          </p:txBody>
        </p:sp>
        <p:sp>
          <p:nvSpPr>
            <p:cNvPr id="15" name="TextBox 14">
              <a:extLst>
                <a:ext uri="{FF2B5EF4-FFF2-40B4-BE49-F238E27FC236}">
                  <a16:creationId xmlns:a16="http://schemas.microsoft.com/office/drawing/2014/main" id="{6136D858-C09A-47B1-A2FE-E55F23BEEEE1}"/>
                </a:ext>
              </a:extLst>
            </p:cNvPr>
            <p:cNvSpPr txBox="1"/>
            <p:nvPr/>
          </p:nvSpPr>
          <p:spPr>
            <a:xfrm>
              <a:off x="5585495" y="1194684"/>
              <a:ext cx="6188829"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8- Resurrection</a:t>
              </a:r>
            </a:p>
          </p:txBody>
        </p:sp>
      </p:grpSp>
      <p:pic>
        <p:nvPicPr>
          <p:cNvPr id="11" name="Picture 10" descr="A picture containing outdoor, nature&#10;&#10;Description automatically generated">
            <a:extLst>
              <a:ext uri="{FF2B5EF4-FFF2-40B4-BE49-F238E27FC236}">
                <a16:creationId xmlns:a16="http://schemas.microsoft.com/office/drawing/2014/main" id="{0CDDA3F6-D995-451E-B18E-85B6242A5268}"/>
              </a:ext>
            </a:extLst>
          </p:cNvPr>
          <p:cNvPicPr>
            <a:picLocks noChangeAspect="1"/>
          </p:cNvPicPr>
          <p:nvPr/>
        </p:nvPicPr>
        <p:blipFill rotWithShape="1">
          <a:blip r:embed="rId4">
            <a:extLst>
              <a:ext uri="{28A0092B-C50C-407E-A947-70E740481C1C}">
                <a14:useLocalDpi xmlns:a14="http://schemas.microsoft.com/office/drawing/2010/main" val="0"/>
              </a:ext>
            </a:extLst>
          </a:blip>
          <a:srcRect l="18791" r="6157"/>
          <a:stretch/>
        </p:blipFill>
        <p:spPr>
          <a:xfrm>
            <a:off x="5540187" y="1883549"/>
            <a:ext cx="6213127" cy="4656601"/>
          </a:xfrm>
          <a:prstGeom prst="rect">
            <a:avLst/>
          </a:prstGeom>
          <a:ln>
            <a:noFill/>
          </a:ln>
        </p:spPr>
      </p:pic>
    </p:spTree>
    <p:extLst>
      <p:ext uri="{BB962C8B-B14F-4D97-AF65-F5344CB8AC3E}">
        <p14:creationId xmlns:p14="http://schemas.microsoft.com/office/powerpoint/2010/main" val="56042510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CCFAC3-CC3C-4802-B299-3E0CC46CB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8362" y="-1515181"/>
            <a:ext cx="10610850" cy="8453392"/>
          </a:xfrm>
          <a:prstGeom prst="rect">
            <a:avLst/>
          </a:prstGeom>
        </p:spPr>
      </p:pic>
      <p:sp>
        <p:nvSpPr>
          <p:cNvPr id="2" name="Title 1">
            <a:extLst>
              <a:ext uri="{FF2B5EF4-FFF2-40B4-BE49-F238E27FC236}">
                <a16:creationId xmlns:a16="http://schemas.microsoft.com/office/drawing/2014/main" id="{6920FC30-268C-4612-9262-AFDD787418D7}"/>
              </a:ext>
            </a:extLst>
          </p:cNvPr>
          <p:cNvSpPr>
            <a:spLocks noGrp="1"/>
          </p:cNvSpPr>
          <p:nvPr>
            <p:ph type="title"/>
          </p:nvPr>
        </p:nvSpPr>
        <p:spPr>
          <a:xfrm>
            <a:off x="0" y="18255"/>
            <a:ext cx="12192000" cy="1882734"/>
          </a:xfrm>
        </p:spPr>
        <p:txBody>
          <a:bodyPr/>
          <a:lstStyle/>
          <a:p>
            <a:pPr algn="ctr"/>
            <a:r>
              <a:rPr lang="en-US" sz="4400" dirty="0"/>
              <a:t>Lesson 5: </a:t>
            </a:r>
            <a:r>
              <a:rPr lang="en-US" dirty="0"/>
              <a:t>You Must Believe Eyewitness Testimony to Live </a:t>
            </a:r>
            <a:endParaRPr lang="en-US" sz="4400" dirty="0"/>
          </a:p>
        </p:txBody>
      </p:sp>
      <p:sp>
        <p:nvSpPr>
          <p:cNvPr id="3" name="Content Placeholder 2">
            <a:extLst>
              <a:ext uri="{FF2B5EF4-FFF2-40B4-BE49-F238E27FC236}">
                <a16:creationId xmlns:a16="http://schemas.microsoft.com/office/drawing/2014/main" id="{CB452341-4BA1-4264-9477-B3321046E05B}"/>
              </a:ext>
            </a:extLst>
          </p:cNvPr>
          <p:cNvSpPr>
            <a:spLocks noGrp="1"/>
          </p:cNvSpPr>
          <p:nvPr>
            <p:ph idx="1"/>
          </p:nvPr>
        </p:nvSpPr>
        <p:spPr>
          <a:xfrm>
            <a:off x="412376" y="1900988"/>
            <a:ext cx="5360895" cy="4463953"/>
          </a:xfrm>
        </p:spPr>
        <p:txBody>
          <a:bodyPr>
            <a:noAutofit/>
          </a:bodyPr>
          <a:lstStyle/>
          <a:p>
            <a:r>
              <a:rPr lang="en-US" i="0" u="none" strike="noStrike" baseline="0" dirty="0"/>
              <a:t> </a:t>
            </a:r>
            <a:r>
              <a:rPr lang="en-US" i="0" u="none" strike="noStrike" baseline="30000" dirty="0"/>
              <a:t>31</a:t>
            </a:r>
            <a:r>
              <a:rPr lang="en-US" i="0" u="none" strike="noStrike" baseline="0" dirty="0"/>
              <a:t>  But these are written that you may believe that Jesus is the Christ, the Son of God, and that by believing you may have life in his name. </a:t>
            </a:r>
            <a:endParaRPr lang="en-US" dirty="0"/>
          </a:p>
        </p:txBody>
      </p:sp>
      <p:grpSp>
        <p:nvGrpSpPr>
          <p:cNvPr id="13" name="Group 12">
            <a:extLst>
              <a:ext uri="{FF2B5EF4-FFF2-40B4-BE49-F238E27FC236}">
                <a16:creationId xmlns:a16="http://schemas.microsoft.com/office/drawing/2014/main" id="{5138D36E-CD07-43E3-BD85-091C93672670}"/>
              </a:ext>
            </a:extLst>
          </p:cNvPr>
          <p:cNvGrpSpPr/>
          <p:nvPr/>
        </p:nvGrpSpPr>
        <p:grpSpPr>
          <a:xfrm>
            <a:off x="5564485" y="973467"/>
            <a:ext cx="6188829" cy="1116105"/>
            <a:chOff x="5585495" y="1143000"/>
            <a:chExt cx="6188829" cy="1116105"/>
          </a:xfrm>
        </p:grpSpPr>
        <p:sp>
          <p:nvSpPr>
            <p:cNvPr id="14" name="TextBox 13">
              <a:extLst>
                <a:ext uri="{FF2B5EF4-FFF2-40B4-BE49-F238E27FC236}">
                  <a16:creationId xmlns:a16="http://schemas.microsoft.com/office/drawing/2014/main" id="{0303E6E4-8703-419F-893D-80180B7BB3CE}"/>
                </a:ext>
              </a:extLst>
            </p:cNvPr>
            <p:cNvSpPr txBox="1"/>
            <p:nvPr/>
          </p:nvSpPr>
          <p:spPr>
            <a:xfrm>
              <a:off x="5585495" y="1143000"/>
              <a:ext cx="6188829" cy="1116105"/>
            </a:xfrm>
            <a:prstGeom prst="rect">
              <a:avLst/>
            </a:prstGeom>
            <a:solidFill>
              <a:srgbClr val="C00000">
                <a:alpha val="74000"/>
              </a:srgbClr>
            </a:solidFill>
          </p:spPr>
          <p:txBody>
            <a:bodyPr wrap="square" rtlCol="0">
              <a:spAutoFit/>
            </a:bodyPr>
            <a:lstStyle/>
            <a:p>
              <a:endParaRPr lang="en-US" dirty="0"/>
            </a:p>
          </p:txBody>
        </p:sp>
        <p:sp>
          <p:nvSpPr>
            <p:cNvPr id="15" name="TextBox 14">
              <a:extLst>
                <a:ext uri="{FF2B5EF4-FFF2-40B4-BE49-F238E27FC236}">
                  <a16:creationId xmlns:a16="http://schemas.microsoft.com/office/drawing/2014/main" id="{6136D858-C09A-47B1-A2FE-E55F23BEEEE1}"/>
                </a:ext>
              </a:extLst>
            </p:cNvPr>
            <p:cNvSpPr txBox="1"/>
            <p:nvPr/>
          </p:nvSpPr>
          <p:spPr>
            <a:xfrm>
              <a:off x="5585495" y="1194684"/>
              <a:ext cx="6188829"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9- Appearance </a:t>
              </a:r>
            </a:p>
          </p:txBody>
        </p:sp>
      </p:grpSp>
      <p:pic>
        <p:nvPicPr>
          <p:cNvPr id="11" name="Picture 10" descr="A picture containing outdoor, nature&#10;&#10;Description automatically generated">
            <a:extLst>
              <a:ext uri="{FF2B5EF4-FFF2-40B4-BE49-F238E27FC236}">
                <a16:creationId xmlns:a16="http://schemas.microsoft.com/office/drawing/2014/main" id="{0CDDA3F6-D995-451E-B18E-85B6242A5268}"/>
              </a:ext>
            </a:extLst>
          </p:cNvPr>
          <p:cNvPicPr>
            <a:picLocks noChangeAspect="1"/>
          </p:cNvPicPr>
          <p:nvPr/>
        </p:nvPicPr>
        <p:blipFill rotWithShape="1">
          <a:blip r:embed="rId4">
            <a:extLst>
              <a:ext uri="{28A0092B-C50C-407E-A947-70E740481C1C}">
                <a14:useLocalDpi xmlns:a14="http://schemas.microsoft.com/office/drawing/2010/main" val="0"/>
              </a:ext>
            </a:extLst>
          </a:blip>
          <a:srcRect l="18791" r="6157"/>
          <a:stretch/>
        </p:blipFill>
        <p:spPr>
          <a:xfrm>
            <a:off x="5540187" y="1883549"/>
            <a:ext cx="6213127" cy="4656601"/>
          </a:xfrm>
          <a:prstGeom prst="rect">
            <a:avLst/>
          </a:prstGeom>
          <a:ln>
            <a:noFill/>
          </a:ln>
        </p:spPr>
      </p:pic>
      <p:pic>
        <p:nvPicPr>
          <p:cNvPr id="7" name="Picture 6" descr="A picture containing person, person&#10;&#10;Description automatically generated">
            <a:extLst>
              <a:ext uri="{FF2B5EF4-FFF2-40B4-BE49-F238E27FC236}">
                <a16:creationId xmlns:a16="http://schemas.microsoft.com/office/drawing/2014/main" id="{024986E9-3660-4B1A-A62A-62A41C850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4485" y="1883548"/>
            <a:ext cx="6188829" cy="4656601"/>
          </a:xfrm>
          <a:prstGeom prst="rect">
            <a:avLst/>
          </a:prstGeom>
        </p:spPr>
      </p:pic>
    </p:spTree>
    <p:extLst>
      <p:ext uri="{BB962C8B-B14F-4D97-AF65-F5344CB8AC3E}">
        <p14:creationId xmlns:p14="http://schemas.microsoft.com/office/powerpoint/2010/main" val="278953589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CCFAC3-CC3C-4802-B299-3E0CC46CB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8362" y="-1515181"/>
            <a:ext cx="10610850" cy="8453392"/>
          </a:xfrm>
          <a:prstGeom prst="rect">
            <a:avLst/>
          </a:prstGeom>
        </p:spPr>
      </p:pic>
      <p:sp>
        <p:nvSpPr>
          <p:cNvPr id="2" name="Title 1">
            <a:extLst>
              <a:ext uri="{FF2B5EF4-FFF2-40B4-BE49-F238E27FC236}">
                <a16:creationId xmlns:a16="http://schemas.microsoft.com/office/drawing/2014/main" id="{6920FC30-268C-4612-9262-AFDD787418D7}"/>
              </a:ext>
            </a:extLst>
          </p:cNvPr>
          <p:cNvSpPr>
            <a:spLocks noGrp="1"/>
          </p:cNvSpPr>
          <p:nvPr>
            <p:ph type="title"/>
          </p:nvPr>
        </p:nvSpPr>
        <p:spPr>
          <a:xfrm>
            <a:off x="0" y="18255"/>
            <a:ext cx="12192000" cy="1882734"/>
          </a:xfrm>
        </p:spPr>
        <p:txBody>
          <a:bodyPr/>
          <a:lstStyle/>
          <a:p>
            <a:pPr algn="ctr"/>
            <a:r>
              <a:rPr lang="en-US" sz="4400" dirty="0"/>
              <a:t>Lesson 5: </a:t>
            </a:r>
            <a:r>
              <a:rPr lang="en-US" dirty="0"/>
              <a:t>You Must Believe Eyewitness Testimony to Live </a:t>
            </a:r>
            <a:endParaRPr lang="en-US" sz="4400" dirty="0"/>
          </a:p>
        </p:txBody>
      </p:sp>
      <p:sp>
        <p:nvSpPr>
          <p:cNvPr id="3" name="Content Placeholder 2">
            <a:extLst>
              <a:ext uri="{FF2B5EF4-FFF2-40B4-BE49-F238E27FC236}">
                <a16:creationId xmlns:a16="http://schemas.microsoft.com/office/drawing/2014/main" id="{CB452341-4BA1-4264-9477-B3321046E05B}"/>
              </a:ext>
            </a:extLst>
          </p:cNvPr>
          <p:cNvSpPr>
            <a:spLocks noGrp="1"/>
          </p:cNvSpPr>
          <p:nvPr>
            <p:ph idx="1"/>
          </p:nvPr>
        </p:nvSpPr>
        <p:spPr>
          <a:xfrm>
            <a:off x="412376" y="1900988"/>
            <a:ext cx="5360895" cy="4463953"/>
          </a:xfrm>
        </p:spPr>
        <p:txBody>
          <a:bodyPr>
            <a:noAutofit/>
          </a:bodyPr>
          <a:lstStyle/>
          <a:p>
            <a:r>
              <a:rPr lang="en-US" i="0" u="none" strike="noStrike" baseline="0" dirty="0"/>
              <a:t> </a:t>
            </a:r>
            <a:r>
              <a:rPr lang="en-US" i="0" u="none" strike="noStrike" baseline="30000" dirty="0"/>
              <a:t>31</a:t>
            </a:r>
            <a:r>
              <a:rPr lang="en-US" i="0" u="none" strike="noStrike" baseline="0" dirty="0"/>
              <a:t>  But these are written </a:t>
            </a:r>
            <a:r>
              <a:rPr lang="en-US" i="0" u="none" strike="noStrike" baseline="0" dirty="0">
                <a:effectLst>
                  <a:glow rad="127000">
                    <a:srgbClr val="C00000"/>
                  </a:glow>
                </a:effectLst>
              </a:rPr>
              <a:t>that you may believe</a:t>
            </a:r>
            <a:r>
              <a:rPr lang="en-US" i="0" u="none" strike="noStrike" baseline="0" dirty="0"/>
              <a:t> that Jesus is the Christ, the Son of God, and that by believing you may have life in his name. </a:t>
            </a:r>
            <a:endParaRPr lang="en-US" dirty="0"/>
          </a:p>
        </p:txBody>
      </p:sp>
      <p:pic>
        <p:nvPicPr>
          <p:cNvPr id="10" name="Content Placeholder 3" descr="A picture containing hand&#10;&#10;Description automatically generated">
            <a:extLst>
              <a:ext uri="{FF2B5EF4-FFF2-40B4-BE49-F238E27FC236}">
                <a16:creationId xmlns:a16="http://schemas.microsoft.com/office/drawing/2014/main" id="{7661332B-D911-4E1A-8F96-1E2878D6E70C}"/>
              </a:ext>
            </a:extLst>
          </p:cNvPr>
          <p:cNvPicPr>
            <a:picLocks noChangeAspect="1"/>
          </p:cNvPicPr>
          <p:nvPr/>
        </p:nvPicPr>
        <p:blipFill>
          <a:blip r:embed="rId4">
            <a:extLst>
              <a:ext uri="{BEBA8EAE-BF5A-486C-A8C5-ECC9F3942E4B}">
                <a14:imgProps xmlns:a14="http://schemas.microsoft.com/office/drawing/2010/main">
                  <a14:imgLayer r:embed="rId5">
                    <a14:imgEffect>
                      <a14:saturation sat="146000"/>
                    </a14:imgEffect>
                  </a14:imgLayer>
                </a14:imgProps>
              </a:ext>
              <a:ext uri="{28A0092B-C50C-407E-A947-70E740481C1C}">
                <a14:useLocalDpi xmlns:a14="http://schemas.microsoft.com/office/drawing/2010/main" val="0"/>
              </a:ext>
            </a:extLst>
          </a:blip>
          <a:stretch>
            <a:fillRect/>
          </a:stretch>
        </p:blipFill>
        <p:spPr>
          <a:xfrm>
            <a:off x="6580094" y="1642341"/>
            <a:ext cx="4177553" cy="4092297"/>
          </a:xfrm>
          <a:prstGeom prst="rect">
            <a:avLst/>
          </a:prstGeom>
        </p:spPr>
      </p:pic>
    </p:spTree>
    <p:extLst>
      <p:ext uri="{BB962C8B-B14F-4D97-AF65-F5344CB8AC3E}">
        <p14:creationId xmlns:p14="http://schemas.microsoft.com/office/powerpoint/2010/main" val="15959738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CCFAC3-CC3C-4802-B299-3E0CC46CB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8362" y="-1515181"/>
            <a:ext cx="10610850" cy="8453392"/>
          </a:xfrm>
          <a:prstGeom prst="rect">
            <a:avLst/>
          </a:prstGeom>
        </p:spPr>
      </p:pic>
      <p:sp>
        <p:nvSpPr>
          <p:cNvPr id="2" name="Title 1">
            <a:extLst>
              <a:ext uri="{FF2B5EF4-FFF2-40B4-BE49-F238E27FC236}">
                <a16:creationId xmlns:a16="http://schemas.microsoft.com/office/drawing/2014/main" id="{6920FC30-268C-4612-9262-AFDD787418D7}"/>
              </a:ext>
            </a:extLst>
          </p:cNvPr>
          <p:cNvSpPr>
            <a:spLocks noGrp="1"/>
          </p:cNvSpPr>
          <p:nvPr>
            <p:ph type="title"/>
          </p:nvPr>
        </p:nvSpPr>
        <p:spPr>
          <a:xfrm>
            <a:off x="0" y="18255"/>
            <a:ext cx="12192000" cy="1882734"/>
          </a:xfrm>
        </p:spPr>
        <p:txBody>
          <a:bodyPr/>
          <a:lstStyle/>
          <a:p>
            <a:pPr algn="ctr"/>
            <a:r>
              <a:rPr lang="en-US" sz="4400" dirty="0"/>
              <a:t>Lesson 5: </a:t>
            </a:r>
            <a:r>
              <a:rPr lang="en-US" dirty="0"/>
              <a:t>You Must Believe Eyewitness Testimony to Live </a:t>
            </a:r>
            <a:endParaRPr lang="en-US" sz="4400" dirty="0"/>
          </a:p>
        </p:txBody>
      </p:sp>
      <p:sp>
        <p:nvSpPr>
          <p:cNvPr id="3" name="Content Placeholder 2">
            <a:extLst>
              <a:ext uri="{FF2B5EF4-FFF2-40B4-BE49-F238E27FC236}">
                <a16:creationId xmlns:a16="http://schemas.microsoft.com/office/drawing/2014/main" id="{CB452341-4BA1-4264-9477-B3321046E05B}"/>
              </a:ext>
            </a:extLst>
          </p:cNvPr>
          <p:cNvSpPr>
            <a:spLocks noGrp="1"/>
          </p:cNvSpPr>
          <p:nvPr>
            <p:ph idx="1"/>
          </p:nvPr>
        </p:nvSpPr>
        <p:spPr>
          <a:xfrm>
            <a:off x="412376" y="1900988"/>
            <a:ext cx="6282338" cy="4463953"/>
          </a:xfrm>
        </p:spPr>
        <p:txBody>
          <a:bodyPr>
            <a:noAutofit/>
          </a:bodyPr>
          <a:lstStyle/>
          <a:p>
            <a:pPr>
              <a:lnSpc>
                <a:spcPct val="80000"/>
              </a:lnSpc>
            </a:pPr>
            <a:r>
              <a:rPr lang="en-US" sz="4400" b="1" i="0" u="none" strike="noStrike" baseline="30000" dirty="0">
                <a:solidFill>
                  <a:schemeClr val="bg1"/>
                </a:solidFill>
              </a:rPr>
              <a:t>10</a:t>
            </a:r>
            <a:r>
              <a:rPr lang="en-US" sz="4400" b="1" i="0" u="none" strike="noStrike" baseline="0" dirty="0">
                <a:solidFill>
                  <a:schemeClr val="bg1"/>
                </a:solidFill>
              </a:rPr>
              <a:t> </a:t>
            </a:r>
            <a:r>
              <a:rPr lang="en-US" sz="4400" b="1" i="0" u="none" strike="noStrike" baseline="0" dirty="0">
                <a:effectLst>
                  <a:glow rad="127000">
                    <a:srgbClr val="C00000"/>
                  </a:glow>
                </a:effectLst>
              </a:rPr>
              <a:t>All who believe in the Son of God know in their hearts that this testimony is true. </a:t>
            </a:r>
            <a:r>
              <a:rPr lang="en-US" sz="4400" b="1" i="0" u="none" strike="noStrike" baseline="0" dirty="0">
                <a:solidFill>
                  <a:schemeClr val="bg1"/>
                </a:solidFill>
              </a:rPr>
              <a:t>Those who don't believe this are actually calling God a liar because they don't believe what God has testified about his Son. (1John 5:10 NLT)</a:t>
            </a:r>
            <a:endParaRPr lang="en-US" sz="4400" b="1" dirty="0">
              <a:solidFill>
                <a:schemeClr val="bg1"/>
              </a:solidFill>
            </a:endParaRPr>
          </a:p>
        </p:txBody>
      </p:sp>
      <p:pic>
        <p:nvPicPr>
          <p:cNvPr id="10" name="Content Placeholder 3" descr="A picture containing hand&#10;&#10;Description automatically generated">
            <a:extLst>
              <a:ext uri="{FF2B5EF4-FFF2-40B4-BE49-F238E27FC236}">
                <a16:creationId xmlns:a16="http://schemas.microsoft.com/office/drawing/2014/main" id="{7661332B-D911-4E1A-8F96-1E2878D6E70C}"/>
              </a:ext>
            </a:extLst>
          </p:cNvPr>
          <p:cNvPicPr>
            <a:picLocks noChangeAspect="1"/>
          </p:cNvPicPr>
          <p:nvPr/>
        </p:nvPicPr>
        <p:blipFill>
          <a:blip r:embed="rId4">
            <a:extLst>
              <a:ext uri="{BEBA8EAE-BF5A-486C-A8C5-ECC9F3942E4B}">
                <a14:imgProps xmlns:a14="http://schemas.microsoft.com/office/drawing/2010/main">
                  <a14:imgLayer r:embed="rId5">
                    <a14:imgEffect>
                      <a14:saturation sat="146000"/>
                    </a14:imgEffect>
                  </a14:imgLayer>
                </a14:imgProps>
              </a:ext>
              <a:ext uri="{28A0092B-C50C-407E-A947-70E740481C1C}">
                <a14:useLocalDpi xmlns:a14="http://schemas.microsoft.com/office/drawing/2010/main" val="0"/>
              </a:ext>
            </a:extLst>
          </a:blip>
          <a:stretch>
            <a:fillRect/>
          </a:stretch>
        </p:blipFill>
        <p:spPr>
          <a:xfrm>
            <a:off x="6580094" y="1642341"/>
            <a:ext cx="4177553" cy="4092297"/>
          </a:xfrm>
          <a:prstGeom prst="rect">
            <a:avLst/>
          </a:prstGeom>
        </p:spPr>
      </p:pic>
    </p:spTree>
    <p:extLst>
      <p:ext uri="{BB962C8B-B14F-4D97-AF65-F5344CB8AC3E}">
        <p14:creationId xmlns:p14="http://schemas.microsoft.com/office/powerpoint/2010/main" val="211476864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0FC30-268C-4612-9262-AFDD787418D7}"/>
              </a:ext>
            </a:extLst>
          </p:cNvPr>
          <p:cNvSpPr>
            <a:spLocks noGrp="1"/>
          </p:cNvSpPr>
          <p:nvPr>
            <p:ph type="title"/>
          </p:nvPr>
        </p:nvSpPr>
        <p:spPr/>
        <p:txBody>
          <a:bodyPr/>
          <a:lstStyle/>
          <a:p>
            <a:pPr algn="ctr"/>
            <a:r>
              <a:rPr lang="en-US" sz="4400" dirty="0"/>
              <a:t>Lesson 1: </a:t>
            </a:r>
            <a:r>
              <a:rPr lang="en-US" dirty="0"/>
              <a:t>You Can </a:t>
            </a:r>
            <a:r>
              <a:rPr lang="en-US" u="sng" dirty="0">
                <a:effectLst>
                  <a:glow rad="127000">
                    <a:srgbClr val="C00000"/>
                  </a:glow>
                  <a:outerShdw blurRad="38100" dist="38100" dir="2700000" algn="tl">
                    <a:srgbClr val="000000">
                      <a:alpha val="43137"/>
                    </a:srgbClr>
                  </a:outerShdw>
                </a:effectLst>
              </a:rPr>
              <a:t>Miss</a:t>
            </a:r>
            <a:r>
              <a:rPr lang="en-US" dirty="0">
                <a:effectLst>
                  <a:glow rad="127000">
                    <a:srgbClr val="C00000"/>
                  </a:glow>
                  <a:outerShdw blurRad="38100" dist="38100" dir="2700000" algn="tl">
                    <a:srgbClr val="000000">
                      <a:alpha val="43137"/>
                    </a:srgbClr>
                  </a:outerShdw>
                </a:effectLst>
              </a:rPr>
              <a:t> </a:t>
            </a:r>
            <a:r>
              <a:rPr lang="en-US" dirty="0"/>
              <a:t>Easter</a:t>
            </a:r>
            <a:endParaRPr lang="en-US" sz="4400" dirty="0"/>
          </a:p>
        </p:txBody>
      </p:sp>
      <p:sp>
        <p:nvSpPr>
          <p:cNvPr id="3" name="Content Placeholder 2">
            <a:extLst>
              <a:ext uri="{FF2B5EF4-FFF2-40B4-BE49-F238E27FC236}">
                <a16:creationId xmlns:a16="http://schemas.microsoft.com/office/drawing/2014/main" id="{CB452341-4BA1-4264-9477-B3321046E05B}"/>
              </a:ext>
            </a:extLst>
          </p:cNvPr>
          <p:cNvSpPr>
            <a:spLocks noGrp="1"/>
          </p:cNvSpPr>
          <p:nvPr>
            <p:ph idx="1"/>
          </p:nvPr>
        </p:nvSpPr>
        <p:spPr/>
        <p:txBody>
          <a:bodyPr/>
          <a:lstStyle/>
          <a:p>
            <a:pPr marL="457200" indent="-457200">
              <a:buFont typeface="Arial" panose="020B0604020202020204" pitchFamily="34" charset="0"/>
              <a:buChar char="•"/>
            </a:pPr>
            <a:r>
              <a:rPr lang="en-US" dirty="0"/>
              <a:t>Thomas Did!</a:t>
            </a:r>
          </a:p>
        </p:txBody>
      </p:sp>
      <p:pic>
        <p:nvPicPr>
          <p:cNvPr id="5" name="Picture 4" descr="A picture containing person, person&#10;&#10;Description automatically generated">
            <a:extLst>
              <a:ext uri="{FF2B5EF4-FFF2-40B4-BE49-F238E27FC236}">
                <a16:creationId xmlns:a16="http://schemas.microsoft.com/office/drawing/2014/main" id="{D063ADC0-D849-41FE-800F-8985D32945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7955" y="1434027"/>
            <a:ext cx="5010120" cy="5423973"/>
          </a:xfrm>
          <a:prstGeom prst="rect">
            <a:avLst/>
          </a:prstGeom>
        </p:spPr>
      </p:pic>
    </p:spTree>
    <p:extLst>
      <p:ext uri="{BB962C8B-B14F-4D97-AF65-F5344CB8AC3E}">
        <p14:creationId xmlns:p14="http://schemas.microsoft.com/office/powerpoint/2010/main" val="364784878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CCFAC3-CC3C-4802-B299-3E0CC46CB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8362" y="-1515181"/>
            <a:ext cx="10610850" cy="8453392"/>
          </a:xfrm>
          <a:prstGeom prst="rect">
            <a:avLst/>
          </a:prstGeom>
        </p:spPr>
      </p:pic>
      <p:sp>
        <p:nvSpPr>
          <p:cNvPr id="2" name="Title 1">
            <a:extLst>
              <a:ext uri="{FF2B5EF4-FFF2-40B4-BE49-F238E27FC236}">
                <a16:creationId xmlns:a16="http://schemas.microsoft.com/office/drawing/2014/main" id="{6920FC30-268C-4612-9262-AFDD787418D7}"/>
              </a:ext>
            </a:extLst>
          </p:cNvPr>
          <p:cNvSpPr>
            <a:spLocks noGrp="1"/>
          </p:cNvSpPr>
          <p:nvPr>
            <p:ph type="title"/>
          </p:nvPr>
        </p:nvSpPr>
        <p:spPr>
          <a:xfrm>
            <a:off x="0" y="18255"/>
            <a:ext cx="12192000" cy="1882734"/>
          </a:xfrm>
        </p:spPr>
        <p:txBody>
          <a:bodyPr/>
          <a:lstStyle/>
          <a:p>
            <a:pPr algn="ctr"/>
            <a:r>
              <a:rPr lang="en-US" sz="4400" dirty="0"/>
              <a:t>Lesson 5: </a:t>
            </a:r>
            <a:r>
              <a:rPr lang="en-US" dirty="0"/>
              <a:t>You Must Believe Eyewitness Testimony to Live </a:t>
            </a:r>
            <a:endParaRPr lang="en-US" sz="4400" dirty="0"/>
          </a:p>
        </p:txBody>
      </p:sp>
      <p:sp>
        <p:nvSpPr>
          <p:cNvPr id="3" name="Content Placeholder 2">
            <a:extLst>
              <a:ext uri="{FF2B5EF4-FFF2-40B4-BE49-F238E27FC236}">
                <a16:creationId xmlns:a16="http://schemas.microsoft.com/office/drawing/2014/main" id="{CB452341-4BA1-4264-9477-B3321046E05B}"/>
              </a:ext>
            </a:extLst>
          </p:cNvPr>
          <p:cNvSpPr>
            <a:spLocks noGrp="1"/>
          </p:cNvSpPr>
          <p:nvPr>
            <p:ph idx="1"/>
          </p:nvPr>
        </p:nvSpPr>
        <p:spPr>
          <a:xfrm>
            <a:off x="412376" y="1900988"/>
            <a:ext cx="6282338" cy="4463953"/>
          </a:xfrm>
        </p:spPr>
        <p:txBody>
          <a:bodyPr>
            <a:noAutofit/>
          </a:bodyPr>
          <a:lstStyle/>
          <a:p>
            <a:pPr>
              <a:lnSpc>
                <a:spcPct val="80000"/>
              </a:lnSpc>
            </a:pPr>
            <a:r>
              <a:rPr lang="en-US" sz="4400" b="1" i="0" u="none" strike="noStrike" baseline="30000" dirty="0">
                <a:solidFill>
                  <a:schemeClr val="bg1"/>
                </a:solidFill>
              </a:rPr>
              <a:t>10</a:t>
            </a:r>
            <a:r>
              <a:rPr lang="en-US" sz="4400" b="1" i="0" u="none" strike="noStrike" baseline="0" dirty="0">
                <a:solidFill>
                  <a:schemeClr val="bg1"/>
                </a:solidFill>
              </a:rPr>
              <a:t> All who believe in the Son of God know in their hearts that this testimony is true. </a:t>
            </a:r>
            <a:r>
              <a:rPr lang="en-US" sz="4400" b="1" i="0" u="none" strike="noStrike" baseline="0" dirty="0">
                <a:effectLst>
                  <a:glow rad="127000">
                    <a:srgbClr val="C00000"/>
                  </a:glow>
                </a:effectLst>
              </a:rPr>
              <a:t>Those who don't believe this are actually calling God a liar because they don't believe what God has testified about his Son. </a:t>
            </a:r>
            <a:r>
              <a:rPr lang="en-US" sz="4400" b="1" i="0" u="none" strike="noStrike" baseline="0" dirty="0">
                <a:solidFill>
                  <a:schemeClr val="bg1"/>
                </a:solidFill>
              </a:rPr>
              <a:t>(1John 5:10 NLT)</a:t>
            </a:r>
            <a:endParaRPr lang="en-US" sz="4400" b="1" dirty="0">
              <a:solidFill>
                <a:schemeClr val="bg1"/>
              </a:solidFill>
            </a:endParaRPr>
          </a:p>
        </p:txBody>
      </p:sp>
      <p:pic>
        <p:nvPicPr>
          <p:cNvPr id="10" name="Content Placeholder 3" descr="A picture containing hand&#10;&#10;Description automatically generated">
            <a:extLst>
              <a:ext uri="{FF2B5EF4-FFF2-40B4-BE49-F238E27FC236}">
                <a16:creationId xmlns:a16="http://schemas.microsoft.com/office/drawing/2014/main" id="{7661332B-D911-4E1A-8F96-1E2878D6E70C}"/>
              </a:ext>
            </a:extLst>
          </p:cNvPr>
          <p:cNvPicPr>
            <a:picLocks noChangeAspect="1"/>
          </p:cNvPicPr>
          <p:nvPr/>
        </p:nvPicPr>
        <p:blipFill>
          <a:blip r:embed="rId4">
            <a:extLst>
              <a:ext uri="{BEBA8EAE-BF5A-486C-A8C5-ECC9F3942E4B}">
                <a14:imgProps xmlns:a14="http://schemas.microsoft.com/office/drawing/2010/main">
                  <a14:imgLayer r:embed="rId5">
                    <a14:imgEffect>
                      <a14:saturation sat="146000"/>
                    </a14:imgEffect>
                  </a14:imgLayer>
                </a14:imgProps>
              </a:ext>
              <a:ext uri="{28A0092B-C50C-407E-A947-70E740481C1C}">
                <a14:useLocalDpi xmlns:a14="http://schemas.microsoft.com/office/drawing/2010/main" val="0"/>
              </a:ext>
            </a:extLst>
          </a:blip>
          <a:stretch>
            <a:fillRect/>
          </a:stretch>
        </p:blipFill>
        <p:spPr>
          <a:xfrm>
            <a:off x="6580094" y="1642341"/>
            <a:ext cx="4177553" cy="4092297"/>
          </a:xfrm>
          <a:prstGeom prst="rect">
            <a:avLst/>
          </a:prstGeom>
        </p:spPr>
      </p:pic>
    </p:spTree>
    <p:extLst>
      <p:ext uri="{BB962C8B-B14F-4D97-AF65-F5344CB8AC3E}">
        <p14:creationId xmlns:p14="http://schemas.microsoft.com/office/powerpoint/2010/main" val="288706027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83159-5249-4083-9456-A2A99CA4CE15}"/>
              </a:ext>
            </a:extLst>
          </p:cNvPr>
          <p:cNvSpPr>
            <a:spLocks noGrp="1"/>
          </p:cNvSpPr>
          <p:nvPr>
            <p:ph type="title"/>
          </p:nvPr>
        </p:nvSpPr>
        <p:spPr/>
        <p:txBody>
          <a:bodyPr/>
          <a:lstStyle/>
          <a:p>
            <a:r>
              <a:rPr lang="en-US" dirty="0"/>
              <a:t>Let’s Recap the lessons: </a:t>
            </a:r>
          </a:p>
        </p:txBody>
      </p:sp>
      <p:sp>
        <p:nvSpPr>
          <p:cNvPr id="3" name="Content Placeholder 2">
            <a:extLst>
              <a:ext uri="{FF2B5EF4-FFF2-40B4-BE49-F238E27FC236}">
                <a16:creationId xmlns:a16="http://schemas.microsoft.com/office/drawing/2014/main" id="{18393D31-F95A-470A-A28F-CE7B36276291}"/>
              </a:ext>
            </a:extLst>
          </p:cNvPr>
          <p:cNvSpPr>
            <a:spLocks noGrp="1"/>
          </p:cNvSpPr>
          <p:nvPr>
            <p:ph idx="1"/>
          </p:nvPr>
        </p:nvSpPr>
        <p:spPr>
          <a:xfrm>
            <a:off x="484093" y="1846728"/>
            <a:ext cx="11681009" cy="3951543"/>
          </a:xfrm>
        </p:spPr>
        <p:txBody>
          <a:bodyPr/>
          <a:lstStyle/>
          <a:p>
            <a:pPr>
              <a:lnSpc>
                <a:spcPct val="100000"/>
              </a:lnSpc>
            </a:pPr>
            <a:r>
              <a:rPr lang="en-US" dirty="0"/>
              <a:t>1- You Can Miss Easter (Thomas did)</a:t>
            </a:r>
          </a:p>
          <a:p>
            <a:pPr>
              <a:lnSpc>
                <a:spcPct val="100000"/>
              </a:lnSpc>
            </a:pPr>
            <a:r>
              <a:rPr lang="en-US" dirty="0"/>
              <a:t>2- You Need to Believe Eyewitness Testimony</a:t>
            </a:r>
          </a:p>
          <a:p>
            <a:pPr>
              <a:lnSpc>
                <a:spcPct val="100000"/>
              </a:lnSpc>
            </a:pPr>
            <a:r>
              <a:rPr lang="en-US" dirty="0"/>
              <a:t>3- You Have to Overcome Your Doubs </a:t>
            </a:r>
          </a:p>
          <a:p>
            <a:pPr>
              <a:lnSpc>
                <a:spcPct val="100000"/>
              </a:lnSpc>
            </a:pPr>
            <a:r>
              <a:rPr lang="en-US" dirty="0"/>
              <a:t>4- You May Still Experience Easter Blessings!</a:t>
            </a:r>
          </a:p>
          <a:p>
            <a:pPr>
              <a:lnSpc>
                <a:spcPct val="100000"/>
              </a:lnSpc>
            </a:pPr>
            <a:r>
              <a:rPr lang="en-US" dirty="0"/>
              <a:t>5- You Must Believe Scriptural Testimony!  </a:t>
            </a:r>
          </a:p>
        </p:txBody>
      </p:sp>
    </p:spTree>
    <p:extLst>
      <p:ext uri="{BB962C8B-B14F-4D97-AF65-F5344CB8AC3E}">
        <p14:creationId xmlns:p14="http://schemas.microsoft.com/office/powerpoint/2010/main" val="212917961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17429-7DE4-473E-8550-BDE3944248E2}"/>
              </a:ext>
            </a:extLst>
          </p:cNvPr>
          <p:cNvSpPr>
            <a:spLocks noGrp="1"/>
          </p:cNvSpPr>
          <p:nvPr>
            <p:ph type="title"/>
          </p:nvPr>
        </p:nvSpPr>
        <p:spPr/>
        <p:txBody>
          <a:bodyPr/>
          <a:lstStyle/>
          <a:p>
            <a:r>
              <a:rPr lang="en-US" dirty="0"/>
              <a:t>Here’s the point … </a:t>
            </a:r>
          </a:p>
        </p:txBody>
      </p:sp>
      <p:sp>
        <p:nvSpPr>
          <p:cNvPr id="3" name="Content Placeholder 2">
            <a:extLst>
              <a:ext uri="{FF2B5EF4-FFF2-40B4-BE49-F238E27FC236}">
                <a16:creationId xmlns:a16="http://schemas.microsoft.com/office/drawing/2014/main" id="{0EF6CB33-CDA3-4AF3-803D-17AAE4F01EC7}"/>
              </a:ext>
            </a:extLst>
          </p:cNvPr>
          <p:cNvSpPr>
            <a:spLocks noGrp="1"/>
          </p:cNvSpPr>
          <p:nvPr>
            <p:ph idx="1"/>
          </p:nvPr>
        </p:nvSpPr>
        <p:spPr>
          <a:xfrm>
            <a:off x="510987" y="1626228"/>
            <a:ext cx="4652683" cy="4351338"/>
          </a:xfrm>
        </p:spPr>
        <p:txBody>
          <a:bodyPr>
            <a:normAutofit/>
          </a:bodyPr>
          <a:lstStyle/>
          <a:p>
            <a:pPr algn="ctr"/>
            <a:r>
              <a:rPr lang="en-US" sz="4800" dirty="0"/>
              <a:t>You need to: </a:t>
            </a:r>
            <a:br>
              <a:rPr lang="en-US" sz="4800" dirty="0"/>
            </a:br>
            <a:r>
              <a:rPr lang="en-US" sz="4800" dirty="0"/>
              <a:t>Stop doubting </a:t>
            </a:r>
            <a:br>
              <a:rPr lang="en-US" sz="4800" dirty="0"/>
            </a:br>
            <a:r>
              <a:rPr lang="en-US" sz="4800" dirty="0"/>
              <a:t>and </a:t>
            </a:r>
            <a:br>
              <a:rPr lang="en-US" sz="4800" dirty="0"/>
            </a:br>
            <a:r>
              <a:rPr lang="en-US" sz="4800" dirty="0"/>
              <a:t>Start believing!</a:t>
            </a:r>
          </a:p>
        </p:txBody>
      </p:sp>
    </p:spTree>
    <p:extLst>
      <p:ext uri="{BB962C8B-B14F-4D97-AF65-F5344CB8AC3E}">
        <p14:creationId xmlns:p14="http://schemas.microsoft.com/office/powerpoint/2010/main" val="271977951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17429-7DE4-473E-8550-BDE3944248E2}"/>
              </a:ext>
            </a:extLst>
          </p:cNvPr>
          <p:cNvSpPr>
            <a:spLocks noGrp="1"/>
          </p:cNvSpPr>
          <p:nvPr>
            <p:ph type="title"/>
          </p:nvPr>
        </p:nvSpPr>
        <p:spPr/>
        <p:txBody>
          <a:bodyPr/>
          <a:lstStyle/>
          <a:p>
            <a:r>
              <a:rPr lang="en-US" dirty="0"/>
              <a:t>Affirm your faith … confess to God:</a:t>
            </a:r>
          </a:p>
        </p:txBody>
      </p:sp>
      <p:sp>
        <p:nvSpPr>
          <p:cNvPr id="3" name="Content Placeholder 2">
            <a:extLst>
              <a:ext uri="{FF2B5EF4-FFF2-40B4-BE49-F238E27FC236}">
                <a16:creationId xmlns:a16="http://schemas.microsoft.com/office/drawing/2014/main" id="{0EF6CB33-CDA3-4AF3-803D-17AAE4F01EC7}"/>
              </a:ext>
            </a:extLst>
          </p:cNvPr>
          <p:cNvSpPr>
            <a:spLocks noGrp="1"/>
          </p:cNvSpPr>
          <p:nvPr>
            <p:ph idx="1"/>
          </p:nvPr>
        </p:nvSpPr>
        <p:spPr>
          <a:xfrm>
            <a:off x="510987" y="2026024"/>
            <a:ext cx="10533531" cy="3951542"/>
          </a:xfrm>
        </p:spPr>
        <p:txBody>
          <a:bodyPr>
            <a:normAutofit/>
          </a:bodyPr>
          <a:lstStyle/>
          <a:p>
            <a:pPr algn="ctr"/>
            <a:r>
              <a:rPr lang="en-US" sz="5400" dirty="0"/>
              <a:t>“I believe that Jesus is the Christ, </a:t>
            </a:r>
            <a:br>
              <a:rPr lang="en-US" sz="5400" dirty="0"/>
            </a:br>
            <a:r>
              <a:rPr lang="en-US" sz="5400" dirty="0"/>
              <a:t>the Son of the living God, </a:t>
            </a:r>
            <a:br>
              <a:rPr lang="en-US" sz="5400" dirty="0"/>
            </a:br>
            <a:r>
              <a:rPr lang="en-US" sz="5400" dirty="0"/>
              <a:t>Who voluntarily died for my sins … </a:t>
            </a:r>
            <a:br>
              <a:rPr lang="en-US" sz="5400" dirty="0"/>
            </a:br>
            <a:r>
              <a:rPr lang="en-US" sz="5400" dirty="0"/>
              <a:t>and raised Himself from the dead </a:t>
            </a:r>
            <a:br>
              <a:rPr lang="en-US" sz="5400" dirty="0"/>
            </a:br>
            <a:r>
              <a:rPr lang="en-US" sz="5400" dirty="0"/>
              <a:t>to give </a:t>
            </a:r>
            <a:r>
              <a:rPr lang="en-US" sz="5400"/>
              <a:t>me eternal life.  </a:t>
            </a:r>
            <a:r>
              <a:rPr lang="en-US" sz="5400" dirty="0"/>
              <a:t>Amen.”</a:t>
            </a:r>
          </a:p>
        </p:txBody>
      </p:sp>
    </p:spTree>
    <p:extLst>
      <p:ext uri="{BB962C8B-B14F-4D97-AF65-F5344CB8AC3E}">
        <p14:creationId xmlns:p14="http://schemas.microsoft.com/office/powerpoint/2010/main" val="187788538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63C7D-0567-4E8A-88D6-624B3DEC8CB8}"/>
              </a:ext>
            </a:extLst>
          </p:cNvPr>
          <p:cNvSpPr>
            <a:spLocks noGrp="1"/>
          </p:cNvSpPr>
          <p:nvPr>
            <p:ph type="title"/>
          </p:nvPr>
        </p:nvSpPr>
        <p:spPr>
          <a:xfrm>
            <a:off x="589049" y="2606198"/>
            <a:ext cx="4363951" cy="1325563"/>
          </a:xfrm>
        </p:spPr>
        <p:txBody>
          <a:bodyPr>
            <a:normAutofit/>
          </a:bodyPr>
          <a:lstStyle/>
          <a:p>
            <a:r>
              <a:rPr lang="en-US" sz="7200" dirty="0"/>
              <a:t>Let’s Pray!</a:t>
            </a:r>
          </a:p>
        </p:txBody>
      </p:sp>
    </p:spTree>
    <p:extLst>
      <p:ext uri="{BB962C8B-B14F-4D97-AF65-F5344CB8AC3E}">
        <p14:creationId xmlns:p14="http://schemas.microsoft.com/office/powerpoint/2010/main" val="319067229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crosses on a hill&#10;&#10;Description automatically generated with low confidence">
            <a:extLst>
              <a:ext uri="{FF2B5EF4-FFF2-40B4-BE49-F238E27FC236}">
                <a16:creationId xmlns:a16="http://schemas.microsoft.com/office/drawing/2014/main" id="{F4DF46BA-1339-4CD5-AC07-79DB0E65AF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75" y="0"/>
            <a:ext cx="10298138" cy="7723604"/>
          </a:xfrm>
          <a:prstGeom prst="rect">
            <a:avLst/>
          </a:prstGeom>
        </p:spPr>
      </p:pic>
      <p:sp>
        <p:nvSpPr>
          <p:cNvPr id="2" name="Title 1">
            <a:extLst>
              <a:ext uri="{FF2B5EF4-FFF2-40B4-BE49-F238E27FC236}">
                <a16:creationId xmlns:a16="http://schemas.microsoft.com/office/drawing/2014/main" id="{E7849903-6462-4289-B910-0E05809F2483}"/>
              </a:ext>
            </a:extLst>
          </p:cNvPr>
          <p:cNvSpPr>
            <a:spLocks noGrp="1"/>
          </p:cNvSpPr>
          <p:nvPr>
            <p:ph type="title"/>
          </p:nvPr>
        </p:nvSpPr>
        <p:spPr/>
        <p:txBody>
          <a:bodyPr/>
          <a:lstStyle/>
          <a:p>
            <a:r>
              <a:rPr lang="en-US" dirty="0"/>
              <a:t>Thomas Missed:</a:t>
            </a:r>
          </a:p>
        </p:txBody>
      </p:sp>
      <p:sp>
        <p:nvSpPr>
          <p:cNvPr id="3" name="Content Placeholder 2">
            <a:extLst>
              <a:ext uri="{FF2B5EF4-FFF2-40B4-BE49-F238E27FC236}">
                <a16:creationId xmlns:a16="http://schemas.microsoft.com/office/drawing/2014/main" id="{45C4EF1B-7920-4818-9EAA-4D4F6B2A1356}"/>
              </a:ext>
            </a:extLst>
          </p:cNvPr>
          <p:cNvSpPr>
            <a:spLocks noGrp="1"/>
          </p:cNvSpPr>
          <p:nvPr>
            <p:ph idx="1"/>
          </p:nvPr>
        </p:nvSpPr>
        <p:spPr/>
        <p:txBody>
          <a:bodyPr/>
          <a:lstStyle/>
          <a:p>
            <a:pPr lvl="1" indent="-457200">
              <a:buFont typeface="Arial" panose="020B0604020202020204" pitchFamily="34" charset="0"/>
              <a:buChar char="•"/>
            </a:pPr>
            <a:r>
              <a:rPr lang="en-US" dirty="0"/>
              <a:t>The cross</a:t>
            </a:r>
          </a:p>
          <a:p>
            <a:pPr lvl="1"/>
            <a:endParaRPr lang="en-US" dirty="0"/>
          </a:p>
        </p:txBody>
      </p:sp>
      <p:pic>
        <p:nvPicPr>
          <p:cNvPr id="6" name="Picture 5" descr="A picture containing person, person&#10;&#10;Description automatically generated">
            <a:extLst>
              <a:ext uri="{FF2B5EF4-FFF2-40B4-BE49-F238E27FC236}">
                <a16:creationId xmlns:a16="http://schemas.microsoft.com/office/drawing/2014/main" id="{351DE0A3-B709-4DBF-B411-BF59919A8D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7955" y="1434027"/>
            <a:ext cx="5010120" cy="5423973"/>
          </a:xfrm>
          <a:prstGeom prst="rect">
            <a:avLst/>
          </a:prstGeom>
        </p:spPr>
      </p:pic>
    </p:spTree>
    <p:extLst>
      <p:ext uri="{BB962C8B-B14F-4D97-AF65-F5344CB8AC3E}">
        <p14:creationId xmlns:p14="http://schemas.microsoft.com/office/powerpoint/2010/main" val="388133588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49903-6462-4289-B910-0E05809F2483}"/>
              </a:ext>
            </a:extLst>
          </p:cNvPr>
          <p:cNvSpPr>
            <a:spLocks noGrp="1"/>
          </p:cNvSpPr>
          <p:nvPr>
            <p:ph type="title"/>
          </p:nvPr>
        </p:nvSpPr>
        <p:spPr/>
        <p:txBody>
          <a:bodyPr/>
          <a:lstStyle/>
          <a:p>
            <a:r>
              <a:rPr lang="en-US" dirty="0"/>
              <a:t>Thomas Missed:</a:t>
            </a:r>
          </a:p>
        </p:txBody>
      </p:sp>
      <p:sp>
        <p:nvSpPr>
          <p:cNvPr id="3" name="Content Placeholder 2">
            <a:extLst>
              <a:ext uri="{FF2B5EF4-FFF2-40B4-BE49-F238E27FC236}">
                <a16:creationId xmlns:a16="http://schemas.microsoft.com/office/drawing/2014/main" id="{45C4EF1B-7920-4818-9EAA-4D4F6B2A1356}"/>
              </a:ext>
            </a:extLst>
          </p:cNvPr>
          <p:cNvSpPr>
            <a:spLocks noGrp="1"/>
          </p:cNvSpPr>
          <p:nvPr>
            <p:ph idx="1"/>
          </p:nvPr>
        </p:nvSpPr>
        <p:spPr>
          <a:xfrm>
            <a:off x="152400" y="1446934"/>
            <a:ext cx="11887200" cy="2950254"/>
          </a:xfrm>
        </p:spPr>
        <p:txBody>
          <a:bodyPr/>
          <a:lstStyle/>
          <a:p>
            <a:pPr lvl="1" indent="-457200">
              <a:buFont typeface="Arial" panose="020B0604020202020204" pitchFamily="34" charset="0"/>
              <a:buChar char="•"/>
            </a:pPr>
            <a:r>
              <a:rPr lang="en-US" dirty="0"/>
              <a:t>The empty tomb </a:t>
            </a:r>
            <a:br>
              <a:rPr lang="en-US" dirty="0"/>
            </a:br>
            <a:r>
              <a:rPr lang="en-US" dirty="0"/>
              <a:t>appearance</a:t>
            </a:r>
          </a:p>
        </p:txBody>
      </p:sp>
      <p:pic>
        <p:nvPicPr>
          <p:cNvPr id="6" name="Picture 5" descr="A picture containing person, person&#10;&#10;Description automatically generated">
            <a:extLst>
              <a:ext uri="{FF2B5EF4-FFF2-40B4-BE49-F238E27FC236}">
                <a16:creationId xmlns:a16="http://schemas.microsoft.com/office/drawing/2014/main" id="{E8D1FBCA-7603-4535-BF2E-B617023DA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955" y="1434027"/>
            <a:ext cx="5010120" cy="5423973"/>
          </a:xfrm>
          <a:prstGeom prst="rect">
            <a:avLst/>
          </a:prstGeom>
        </p:spPr>
      </p:pic>
    </p:spTree>
    <p:extLst>
      <p:ext uri="{BB962C8B-B14F-4D97-AF65-F5344CB8AC3E}">
        <p14:creationId xmlns:p14="http://schemas.microsoft.com/office/powerpoint/2010/main" val="173857980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tanding in a field&#10;&#10;Description automatically generated with low confidence">
            <a:extLst>
              <a:ext uri="{FF2B5EF4-FFF2-40B4-BE49-F238E27FC236}">
                <a16:creationId xmlns:a16="http://schemas.microsoft.com/office/drawing/2014/main" id="{48681400-B2B6-47F3-9762-C4D60A662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492314"/>
            <a:ext cx="10287000" cy="8540353"/>
          </a:xfrm>
          <a:prstGeom prst="rect">
            <a:avLst/>
          </a:prstGeom>
        </p:spPr>
      </p:pic>
      <p:sp>
        <p:nvSpPr>
          <p:cNvPr id="2" name="Title 1">
            <a:extLst>
              <a:ext uri="{FF2B5EF4-FFF2-40B4-BE49-F238E27FC236}">
                <a16:creationId xmlns:a16="http://schemas.microsoft.com/office/drawing/2014/main" id="{E7849903-6462-4289-B910-0E05809F2483}"/>
              </a:ext>
            </a:extLst>
          </p:cNvPr>
          <p:cNvSpPr>
            <a:spLocks noGrp="1"/>
          </p:cNvSpPr>
          <p:nvPr>
            <p:ph type="title"/>
          </p:nvPr>
        </p:nvSpPr>
        <p:spPr/>
        <p:txBody>
          <a:bodyPr/>
          <a:lstStyle/>
          <a:p>
            <a:r>
              <a:rPr lang="en-US" dirty="0"/>
              <a:t>Thomas Missed:</a:t>
            </a:r>
          </a:p>
        </p:txBody>
      </p:sp>
      <p:sp>
        <p:nvSpPr>
          <p:cNvPr id="3" name="Content Placeholder 2">
            <a:extLst>
              <a:ext uri="{FF2B5EF4-FFF2-40B4-BE49-F238E27FC236}">
                <a16:creationId xmlns:a16="http://schemas.microsoft.com/office/drawing/2014/main" id="{45C4EF1B-7920-4818-9EAA-4D4F6B2A1356}"/>
              </a:ext>
            </a:extLst>
          </p:cNvPr>
          <p:cNvSpPr>
            <a:spLocks noGrp="1"/>
          </p:cNvSpPr>
          <p:nvPr>
            <p:ph idx="1"/>
          </p:nvPr>
        </p:nvSpPr>
        <p:spPr>
          <a:xfrm>
            <a:off x="152400" y="1446934"/>
            <a:ext cx="11887200" cy="2950254"/>
          </a:xfrm>
        </p:spPr>
        <p:txBody>
          <a:bodyPr/>
          <a:lstStyle/>
          <a:p>
            <a:pPr lvl="1" indent="-457200">
              <a:buFont typeface="Arial" panose="020B0604020202020204" pitchFamily="34" charset="0"/>
              <a:buChar char="•"/>
            </a:pPr>
            <a:r>
              <a:rPr lang="en-US" dirty="0"/>
              <a:t>Emmaus Road</a:t>
            </a:r>
            <a:br>
              <a:rPr lang="en-US" dirty="0"/>
            </a:br>
            <a:r>
              <a:rPr lang="en-US" dirty="0"/>
              <a:t>Appearance </a:t>
            </a:r>
          </a:p>
        </p:txBody>
      </p:sp>
      <p:pic>
        <p:nvPicPr>
          <p:cNvPr id="6" name="Picture 5" descr="A picture containing person, person&#10;&#10;Description automatically generated">
            <a:extLst>
              <a:ext uri="{FF2B5EF4-FFF2-40B4-BE49-F238E27FC236}">
                <a16:creationId xmlns:a16="http://schemas.microsoft.com/office/drawing/2014/main" id="{4F750E2B-8E2F-4BF4-AB9C-B6CFC1D21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7955" y="1434027"/>
            <a:ext cx="5010120" cy="5423973"/>
          </a:xfrm>
          <a:prstGeom prst="rect">
            <a:avLst/>
          </a:prstGeom>
        </p:spPr>
      </p:pic>
    </p:spTree>
    <p:extLst>
      <p:ext uri="{BB962C8B-B14F-4D97-AF65-F5344CB8AC3E}">
        <p14:creationId xmlns:p14="http://schemas.microsoft.com/office/powerpoint/2010/main" val="286184168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wall, building, brick, stone&#10;&#10;Description automatically generated">
            <a:extLst>
              <a:ext uri="{FF2B5EF4-FFF2-40B4-BE49-F238E27FC236}">
                <a16:creationId xmlns:a16="http://schemas.microsoft.com/office/drawing/2014/main" id="{26A6F59D-081D-45C2-A691-00076498A1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302" y="-1138246"/>
            <a:ext cx="9574306" cy="9735670"/>
          </a:xfrm>
          <a:prstGeom prst="rect">
            <a:avLst/>
          </a:prstGeom>
        </p:spPr>
      </p:pic>
      <p:sp>
        <p:nvSpPr>
          <p:cNvPr id="2" name="Title 1">
            <a:extLst>
              <a:ext uri="{FF2B5EF4-FFF2-40B4-BE49-F238E27FC236}">
                <a16:creationId xmlns:a16="http://schemas.microsoft.com/office/drawing/2014/main" id="{E7849903-6462-4289-B910-0E05809F2483}"/>
              </a:ext>
            </a:extLst>
          </p:cNvPr>
          <p:cNvSpPr>
            <a:spLocks noGrp="1"/>
          </p:cNvSpPr>
          <p:nvPr>
            <p:ph type="title"/>
          </p:nvPr>
        </p:nvSpPr>
        <p:spPr/>
        <p:txBody>
          <a:bodyPr/>
          <a:lstStyle/>
          <a:p>
            <a:r>
              <a:rPr lang="en-US" dirty="0"/>
              <a:t>Thomas Missed:</a:t>
            </a:r>
          </a:p>
        </p:txBody>
      </p:sp>
      <p:sp>
        <p:nvSpPr>
          <p:cNvPr id="3" name="Content Placeholder 2">
            <a:extLst>
              <a:ext uri="{FF2B5EF4-FFF2-40B4-BE49-F238E27FC236}">
                <a16:creationId xmlns:a16="http://schemas.microsoft.com/office/drawing/2014/main" id="{45C4EF1B-7920-4818-9EAA-4D4F6B2A1356}"/>
              </a:ext>
            </a:extLst>
          </p:cNvPr>
          <p:cNvSpPr>
            <a:spLocks noGrp="1"/>
          </p:cNvSpPr>
          <p:nvPr>
            <p:ph idx="1"/>
          </p:nvPr>
        </p:nvSpPr>
        <p:spPr>
          <a:xfrm>
            <a:off x="152400" y="1446934"/>
            <a:ext cx="8036859" cy="5101784"/>
          </a:xfrm>
        </p:spPr>
        <p:txBody>
          <a:bodyPr/>
          <a:lstStyle/>
          <a:p>
            <a:pPr lvl="1" indent="-457200">
              <a:buFont typeface="Arial" panose="020B0604020202020204" pitchFamily="34" charset="0"/>
              <a:buChar char="•"/>
            </a:pPr>
            <a:r>
              <a:rPr lang="en-US" dirty="0"/>
              <a:t>The Upper Room</a:t>
            </a:r>
            <a:br>
              <a:rPr lang="en-US" dirty="0"/>
            </a:br>
            <a:r>
              <a:rPr lang="en-US" dirty="0"/>
              <a:t>Appearance</a:t>
            </a:r>
          </a:p>
          <a:p>
            <a:pPr algn="l" rtl="0"/>
            <a:endParaRPr lang="en-US" sz="4000" dirty="0"/>
          </a:p>
        </p:txBody>
      </p:sp>
      <p:pic>
        <p:nvPicPr>
          <p:cNvPr id="6" name="Picture 5" descr="A picture containing person, person&#10;&#10;Description automatically generated">
            <a:extLst>
              <a:ext uri="{FF2B5EF4-FFF2-40B4-BE49-F238E27FC236}">
                <a16:creationId xmlns:a16="http://schemas.microsoft.com/office/drawing/2014/main" id="{7067CC68-28EB-4C80-805A-59315BFD19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7955" y="1434027"/>
            <a:ext cx="5010120" cy="5423973"/>
          </a:xfrm>
          <a:prstGeom prst="rect">
            <a:avLst/>
          </a:prstGeom>
        </p:spPr>
      </p:pic>
    </p:spTree>
    <p:extLst>
      <p:ext uri="{BB962C8B-B14F-4D97-AF65-F5344CB8AC3E}">
        <p14:creationId xmlns:p14="http://schemas.microsoft.com/office/powerpoint/2010/main" val="356943006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wall, building, brick, stone&#10;&#10;Description automatically generated">
            <a:extLst>
              <a:ext uri="{FF2B5EF4-FFF2-40B4-BE49-F238E27FC236}">
                <a16:creationId xmlns:a16="http://schemas.microsoft.com/office/drawing/2014/main" id="{09A6A197-FBA8-4C43-915C-700F5BC45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302" y="-1138246"/>
            <a:ext cx="9574306" cy="9735670"/>
          </a:xfrm>
          <a:prstGeom prst="rect">
            <a:avLst/>
          </a:prstGeom>
        </p:spPr>
      </p:pic>
      <p:pic>
        <p:nvPicPr>
          <p:cNvPr id="8" name="Picture 7" descr="A picture containing person, hand&#10;&#10;Description automatically generated">
            <a:extLst>
              <a:ext uri="{FF2B5EF4-FFF2-40B4-BE49-F238E27FC236}">
                <a16:creationId xmlns:a16="http://schemas.microsoft.com/office/drawing/2014/main" id="{E50945B5-B8D7-4235-9EA3-469E38B8E2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1134" y="33303"/>
            <a:ext cx="10291020" cy="6858000"/>
          </a:xfrm>
          <a:prstGeom prst="rect">
            <a:avLst/>
          </a:prstGeom>
        </p:spPr>
      </p:pic>
      <p:sp>
        <p:nvSpPr>
          <p:cNvPr id="2" name="Title 1">
            <a:extLst>
              <a:ext uri="{FF2B5EF4-FFF2-40B4-BE49-F238E27FC236}">
                <a16:creationId xmlns:a16="http://schemas.microsoft.com/office/drawing/2014/main" id="{E7849903-6462-4289-B910-0E05809F2483}"/>
              </a:ext>
            </a:extLst>
          </p:cNvPr>
          <p:cNvSpPr>
            <a:spLocks noGrp="1"/>
          </p:cNvSpPr>
          <p:nvPr>
            <p:ph type="title"/>
          </p:nvPr>
        </p:nvSpPr>
        <p:spPr/>
        <p:txBody>
          <a:bodyPr/>
          <a:lstStyle/>
          <a:p>
            <a:r>
              <a:rPr lang="en-US" dirty="0"/>
              <a:t>Thomas Missed:</a:t>
            </a:r>
          </a:p>
        </p:txBody>
      </p:sp>
      <p:sp>
        <p:nvSpPr>
          <p:cNvPr id="3" name="Content Placeholder 2">
            <a:extLst>
              <a:ext uri="{FF2B5EF4-FFF2-40B4-BE49-F238E27FC236}">
                <a16:creationId xmlns:a16="http://schemas.microsoft.com/office/drawing/2014/main" id="{45C4EF1B-7920-4818-9EAA-4D4F6B2A1356}"/>
              </a:ext>
            </a:extLst>
          </p:cNvPr>
          <p:cNvSpPr>
            <a:spLocks noGrp="1"/>
          </p:cNvSpPr>
          <p:nvPr>
            <p:ph idx="1"/>
          </p:nvPr>
        </p:nvSpPr>
        <p:spPr>
          <a:xfrm>
            <a:off x="152400" y="1446934"/>
            <a:ext cx="8036859" cy="5101784"/>
          </a:xfrm>
        </p:spPr>
        <p:txBody>
          <a:bodyPr/>
          <a:lstStyle/>
          <a:p>
            <a:pPr lvl="1" indent="-457200">
              <a:buFont typeface="Arial" panose="020B0604020202020204" pitchFamily="34" charset="0"/>
              <a:buChar char="•"/>
            </a:pPr>
            <a:r>
              <a:rPr lang="en-US" dirty="0"/>
              <a:t>Jesus showing hands</a:t>
            </a:r>
            <a:endParaRPr lang="en-US" sz="4000" i="0" u="none" strike="noStrike" baseline="0" dirty="0"/>
          </a:p>
        </p:txBody>
      </p:sp>
    </p:spTree>
    <p:extLst>
      <p:ext uri="{BB962C8B-B14F-4D97-AF65-F5344CB8AC3E}">
        <p14:creationId xmlns:p14="http://schemas.microsoft.com/office/powerpoint/2010/main" val="358663714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1104</TotalTime>
  <Words>6278</Words>
  <Application>Microsoft Office PowerPoint</Application>
  <PresentationFormat>Widescreen</PresentationFormat>
  <Paragraphs>360</Paragraphs>
  <Slides>44</Slides>
  <Notes>37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Arial</vt:lpstr>
      <vt:lpstr>Arial Narrow</vt:lpstr>
      <vt:lpstr>Calibri</vt:lpstr>
      <vt:lpstr>noto-sans</vt:lpstr>
      <vt:lpstr>Roboto</vt:lpstr>
      <vt:lpstr>Segoe UI</vt:lpstr>
      <vt:lpstr>Symbol</vt:lpstr>
      <vt:lpstr>Times New Roman</vt:lpstr>
      <vt:lpstr>Office Theme</vt:lpstr>
      <vt:lpstr>PowerPoint Presentation</vt:lpstr>
      <vt:lpstr>PowerPoint Presentation</vt:lpstr>
      <vt:lpstr>My Text:</vt:lpstr>
      <vt:lpstr>Lesson 1: You Can Miss Easter</vt:lpstr>
      <vt:lpstr>Thomas Missed:</vt:lpstr>
      <vt:lpstr>Thomas Missed:</vt:lpstr>
      <vt:lpstr>Thomas Missed:</vt:lpstr>
      <vt:lpstr>Thomas Missed:</vt:lpstr>
      <vt:lpstr>Thomas Missed:</vt:lpstr>
      <vt:lpstr>We were not there either!</vt:lpstr>
      <vt:lpstr>Lesson 2: You Need to Believe Eyewitness Testimony</vt:lpstr>
      <vt:lpstr>Other Testimony:</vt:lpstr>
      <vt:lpstr>Other Testimony:</vt:lpstr>
      <vt:lpstr>Other Testimony:</vt:lpstr>
      <vt:lpstr>Other Testimony:</vt:lpstr>
      <vt:lpstr>Other Testimony:</vt:lpstr>
      <vt:lpstr>They Gave Eyewitness Testimony</vt:lpstr>
      <vt:lpstr>Lesson 3: You Must Overcome Your Doubts 20:25b</vt:lpstr>
      <vt:lpstr>Lesson 3: You Must Overcome Your Doubts 20:25b</vt:lpstr>
      <vt:lpstr>Lesson 4: You Can Still Experience  Easter Blessings </vt:lpstr>
      <vt:lpstr>Lesson 4: You Can Still Experience  Easter Blessings </vt:lpstr>
      <vt:lpstr>Lesson 4: You Can Still Experience  Easter Blessings </vt:lpstr>
      <vt:lpstr>Lesson 4: You Can Still Experience  Easter Blessings </vt:lpstr>
      <vt:lpstr>Lesson 4: You Can Still Experience  Easter Blessings </vt:lpstr>
      <vt:lpstr>Lesson 4: You Can Still Experience  Easter Blessings </vt:lpstr>
      <vt:lpstr>Lesson 5: You Must Believe Eyewitness Testimony to Live </vt:lpstr>
      <vt:lpstr>Lesson 5: You Must Believe Eyewitness Testimony to Live </vt:lpstr>
      <vt:lpstr>Lesson 5: You Must Believe Eyewitness Testimony to Live </vt:lpstr>
      <vt:lpstr>Lesson 5: You Must Believe Eyewitness Testimony to Live </vt:lpstr>
      <vt:lpstr>Lesson 5: You Must Believe Eyewitness Testimony to Live </vt:lpstr>
      <vt:lpstr>Lesson 5: You Must Believe Eyewitness Testimony to Live </vt:lpstr>
      <vt:lpstr>Lesson 5: You Must Believe Eyewitness Testimony to Live </vt:lpstr>
      <vt:lpstr>Lesson 5: You Must Believe Eyewitness Testimony to Live </vt:lpstr>
      <vt:lpstr>Lesson 5: You Must Believe Eyewitness Testimony to Live </vt:lpstr>
      <vt:lpstr>Lesson 5: You Must Believe Eyewitness Testimony to Live </vt:lpstr>
      <vt:lpstr>Lesson 5: You Must Believe Eyewitness Testimony to Live </vt:lpstr>
      <vt:lpstr>Lesson 5: You Must Believe Eyewitness Testimony to Live </vt:lpstr>
      <vt:lpstr>Lesson 5: You Must Believe Eyewitness Testimony to Live </vt:lpstr>
      <vt:lpstr>Lesson 5: You Must Believe Eyewitness Testimony to Live </vt:lpstr>
      <vt:lpstr>Lesson 5: You Must Believe Eyewitness Testimony to Live </vt:lpstr>
      <vt:lpstr>Let’s Recap the lessons: </vt:lpstr>
      <vt:lpstr>Here’s the point … </vt:lpstr>
      <vt:lpstr>Affirm your faith … confess to God:</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79</cp:revision>
  <dcterms:created xsi:type="dcterms:W3CDTF">2021-01-19T01:47:21Z</dcterms:created>
  <dcterms:modified xsi:type="dcterms:W3CDTF">2021-06-19T16:05:45Z</dcterms:modified>
</cp:coreProperties>
</file>