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81" r:id="rId2"/>
    <p:sldId id="309" r:id="rId3"/>
    <p:sldId id="304" r:id="rId4"/>
    <p:sldId id="303" r:id="rId5"/>
    <p:sldId id="284" r:id="rId6"/>
    <p:sldId id="308" r:id="rId7"/>
    <p:sldId id="300" r:id="rId8"/>
    <p:sldId id="259" r:id="rId9"/>
    <p:sldId id="285" r:id="rId10"/>
    <p:sldId id="301" r:id="rId11"/>
    <p:sldId id="260" r:id="rId12"/>
    <p:sldId id="286" r:id="rId13"/>
    <p:sldId id="287" r:id="rId14"/>
    <p:sldId id="288" r:id="rId15"/>
    <p:sldId id="261" r:id="rId16"/>
    <p:sldId id="302" r:id="rId17"/>
    <p:sldId id="289" r:id="rId18"/>
    <p:sldId id="290" r:id="rId19"/>
    <p:sldId id="262" r:id="rId20"/>
    <p:sldId id="305" r:id="rId21"/>
    <p:sldId id="291" r:id="rId22"/>
    <p:sldId id="307" r:id="rId23"/>
    <p:sldId id="264" r:id="rId24"/>
    <p:sldId id="265" r:id="rId25"/>
    <p:sldId id="292" r:id="rId26"/>
    <p:sldId id="293" r:id="rId27"/>
    <p:sldId id="294" r:id="rId28"/>
    <p:sldId id="266" r:id="rId29"/>
    <p:sldId id="306" r:id="rId30"/>
    <p:sldId id="267" r:id="rId31"/>
    <p:sldId id="268" r:id="rId32"/>
    <p:sldId id="295" r:id="rId33"/>
    <p:sldId id="297" r:id="rId34"/>
    <p:sldId id="299" r:id="rId35"/>
    <p:sldId id="298" r:id="rId36"/>
    <p:sldId id="296" r:id="rId37"/>
    <p:sldId id="269" r:id="rId38"/>
    <p:sldId id="270" r:id="rId39"/>
    <p:sldId id="271" r:id="rId40"/>
    <p:sldId id="282" r:id="rId41"/>
    <p:sldId id="272" r:id="rId42"/>
    <p:sldId id="273" r:id="rId43"/>
    <p:sldId id="28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B45"/>
    <a:srgbClr val="EBF69F"/>
    <a:srgbClr val="494B46"/>
    <a:srgbClr val="E5F79A"/>
    <a:srgbClr val="B0CC66"/>
    <a:srgbClr val="CEEE71"/>
    <a:srgbClr val="D2EB75"/>
    <a:srgbClr val="4472C4"/>
    <a:srgbClr val="FEFFE1"/>
    <a:srgbClr val="F4E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8302" autoAdjust="0"/>
  </p:normalViewPr>
  <p:slideViewPr>
    <p:cSldViewPr snapToGrid="0">
      <p:cViewPr varScale="1">
        <p:scale>
          <a:sx n="38" d="100"/>
          <a:sy n="38" d="100"/>
        </p:scale>
        <p:origin x="1613" y="53"/>
      </p:cViewPr>
      <p:guideLst/>
    </p:cSldViewPr>
  </p:slideViewPr>
  <p:notesTextViewPr>
    <p:cViewPr>
      <p:scale>
        <a:sx n="1" d="1"/>
        <a:sy n="1" d="1"/>
      </p:scale>
      <p:origin x="0" y="-217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A3086-AC4F-42A9-BC03-1F45BC544909}" type="datetimeFigureOut">
              <a:rPr lang="en-US" smtClean="0"/>
              <a:t>6/19/2021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9E19-E9CF-4D54-977D-A3769FFD78F6}" type="slidenum">
              <a:rPr lang="en-US" smtClean="0"/>
              <a:t>‹#›</a:t>
            </a:fld>
            <a:endParaRPr lang="en-US"/>
          </a:p>
        </p:txBody>
      </p:sp>
    </p:spTree>
    <p:extLst>
      <p:ext uri="{BB962C8B-B14F-4D97-AF65-F5344CB8AC3E}">
        <p14:creationId xmlns:p14="http://schemas.microsoft.com/office/powerpoint/2010/main" val="364258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b/b1/Mother_and_baby_sperm_whale.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archer10/3488219418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archer10/3488219418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pload.wikimedia.org/wikipedia/commons/b/b3/Empty_tomb._A.N._Mironov.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thumb/e/e9/Model_of_Jerusalem_in_the_Late_Second_Temple_Period_03.jpg/1024px-Model_of_Jerusalem_in_the_Late_Second_Temple_Period_03.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thumb/e/e9/Model_of_Jerusalem_in_the_Late_Second_Temple_Period_03.jpg/1024px-Model_of_Jerusalem_in_the_Late_Second_Temple_Period_03.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thumb/e/e9/Model_of_Jerusalem_in_the_Late_Second_Temple_Period_03.jpg/1024px-Model_of_Jerusalem_in_the_Late_Second_Temple_Period_03.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empty-tomb-nazareth-israel-33261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1</a:t>
            </a:fld>
            <a:endParaRPr lang="en-US"/>
          </a:p>
        </p:txBody>
      </p:sp>
    </p:spTree>
    <p:extLst>
      <p:ext uri="{BB962C8B-B14F-4D97-AF65-F5344CB8AC3E}">
        <p14:creationId xmlns:p14="http://schemas.microsoft.com/office/powerpoint/2010/main" val="384905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10</a:t>
            </a:fld>
            <a:endParaRPr lang="en-US"/>
          </a:p>
        </p:txBody>
      </p:sp>
    </p:spTree>
    <p:extLst>
      <p:ext uri="{BB962C8B-B14F-4D97-AF65-F5344CB8AC3E}">
        <p14:creationId xmlns:p14="http://schemas.microsoft.com/office/powerpoint/2010/main" val="256332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ask for a sign you show you do not believe—you doubt.  Your lack of faith demands a “credible sign.” </a:t>
            </a:r>
          </a:p>
        </p:txBody>
      </p:sp>
      <p:sp>
        <p:nvSpPr>
          <p:cNvPr id="4" name="Slide Number Placeholder 3"/>
          <p:cNvSpPr>
            <a:spLocks noGrp="1"/>
          </p:cNvSpPr>
          <p:nvPr>
            <p:ph type="sldNum" sz="quarter" idx="5"/>
          </p:nvPr>
        </p:nvSpPr>
        <p:spPr/>
        <p:txBody>
          <a:bodyPr/>
          <a:lstStyle/>
          <a:p>
            <a:fld id="{DE639E19-E9CF-4D54-977D-A3769FFD78F6}" type="slidenum">
              <a:rPr lang="en-US" smtClean="0"/>
              <a:t>11</a:t>
            </a:fld>
            <a:endParaRPr lang="en-US"/>
          </a:p>
        </p:txBody>
      </p:sp>
    </p:spTree>
    <p:extLst>
      <p:ext uri="{BB962C8B-B14F-4D97-AF65-F5344CB8AC3E}">
        <p14:creationId xmlns:p14="http://schemas.microsoft.com/office/powerpoint/2010/main" val="147939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12</a:t>
            </a:fld>
            <a:endParaRPr lang="en-US"/>
          </a:p>
        </p:txBody>
      </p:sp>
    </p:spTree>
    <p:extLst>
      <p:ext uri="{BB962C8B-B14F-4D97-AF65-F5344CB8AC3E}">
        <p14:creationId xmlns:p14="http://schemas.microsoft.com/office/powerpoint/2010/main" val="23858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https://upload.wikimedia.org/wikipedia/commons/b/b1/Mother_and_baby_sperm_whale.jpg</a:t>
            </a:r>
            <a:endParaRPr lang="en-US" dirty="0"/>
          </a:p>
          <a:p>
            <a:endParaRPr lang="en-US" dirty="0"/>
          </a:p>
          <a:p>
            <a:endParaRPr lang="en-US" dirty="0"/>
          </a:p>
          <a:p>
            <a:r>
              <a:rPr lang="en-US" dirty="0"/>
              <a:t>The resurrection is the only sign that Jesus will give them</a:t>
            </a:r>
          </a:p>
        </p:txBody>
      </p:sp>
      <p:sp>
        <p:nvSpPr>
          <p:cNvPr id="4" name="Slide Number Placeholder 3"/>
          <p:cNvSpPr>
            <a:spLocks noGrp="1"/>
          </p:cNvSpPr>
          <p:nvPr>
            <p:ph type="sldNum" sz="quarter" idx="5"/>
          </p:nvPr>
        </p:nvSpPr>
        <p:spPr/>
        <p:txBody>
          <a:bodyPr/>
          <a:lstStyle/>
          <a:p>
            <a:fld id="{DE639E19-E9CF-4D54-977D-A3769FFD78F6}" type="slidenum">
              <a:rPr lang="en-US" smtClean="0"/>
              <a:t>13</a:t>
            </a:fld>
            <a:endParaRPr lang="en-US"/>
          </a:p>
        </p:txBody>
      </p:sp>
    </p:spTree>
    <p:extLst>
      <p:ext uri="{BB962C8B-B14F-4D97-AF65-F5344CB8AC3E}">
        <p14:creationId xmlns:p14="http://schemas.microsoft.com/office/powerpoint/2010/main" val="222056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 of Nineveh had the figuratively resurrected Jonah preaching to them, Jonah who had been in the “prepared fish” 3 days and nights – and they repented at his preaching. </a:t>
            </a:r>
          </a:p>
          <a:p>
            <a:endParaRPr lang="en-US" dirty="0"/>
          </a:p>
          <a:p>
            <a:r>
              <a:rPr lang="en-US" dirty="0"/>
              <a:t>But you will not even repent though I come back from the dead.  You bring your own judgment upon your own head.  </a:t>
            </a:r>
          </a:p>
        </p:txBody>
      </p:sp>
      <p:sp>
        <p:nvSpPr>
          <p:cNvPr id="4" name="Slide Number Placeholder 3"/>
          <p:cNvSpPr>
            <a:spLocks noGrp="1"/>
          </p:cNvSpPr>
          <p:nvPr>
            <p:ph type="sldNum" sz="quarter" idx="5"/>
          </p:nvPr>
        </p:nvSpPr>
        <p:spPr/>
        <p:txBody>
          <a:bodyPr/>
          <a:lstStyle/>
          <a:p>
            <a:fld id="{DE639E19-E9CF-4D54-977D-A3769FFD78F6}" type="slidenum">
              <a:rPr lang="en-US" smtClean="0"/>
              <a:t>14</a:t>
            </a:fld>
            <a:endParaRPr lang="en-US"/>
          </a:p>
        </p:txBody>
      </p:sp>
    </p:spTree>
    <p:extLst>
      <p:ext uri="{BB962C8B-B14F-4D97-AF65-F5344CB8AC3E}">
        <p14:creationId xmlns:p14="http://schemas.microsoft.com/office/powerpoint/2010/main" val="3522380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https://www.flickr.com/photos/archer10/34882194185</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19</a:t>
            </a:fld>
            <a:endParaRPr lang="en-US"/>
          </a:p>
        </p:txBody>
      </p:sp>
    </p:spTree>
    <p:extLst>
      <p:ext uri="{BB962C8B-B14F-4D97-AF65-F5344CB8AC3E}">
        <p14:creationId xmlns:p14="http://schemas.microsoft.com/office/powerpoint/2010/main" val="412124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https://www.flickr.com/photos/archer10/34882194185</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20</a:t>
            </a:fld>
            <a:endParaRPr lang="en-US"/>
          </a:p>
        </p:txBody>
      </p:sp>
    </p:spTree>
    <p:extLst>
      <p:ext uri="{BB962C8B-B14F-4D97-AF65-F5344CB8AC3E}">
        <p14:creationId xmlns:p14="http://schemas.microsoft.com/office/powerpoint/2010/main" val="63157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they did understand that they spread “Fake News.”  They know Jesus referred to his body when he said destroy this temple and in three days I will raise it up again.  They saw it coming but did not believe it.  </a:t>
            </a:r>
          </a:p>
        </p:txBody>
      </p:sp>
      <p:sp>
        <p:nvSpPr>
          <p:cNvPr id="4" name="Slide Number Placeholder 3"/>
          <p:cNvSpPr>
            <a:spLocks noGrp="1"/>
          </p:cNvSpPr>
          <p:nvPr>
            <p:ph type="sldNum" sz="quarter" idx="5"/>
          </p:nvPr>
        </p:nvSpPr>
        <p:spPr/>
        <p:txBody>
          <a:bodyPr/>
          <a:lstStyle/>
          <a:p>
            <a:fld id="{DE639E19-E9CF-4D54-977D-A3769FFD78F6}" type="slidenum">
              <a:rPr lang="en-US" smtClean="0"/>
              <a:t>24</a:t>
            </a:fld>
            <a:endParaRPr lang="en-US"/>
          </a:p>
        </p:txBody>
      </p:sp>
    </p:spTree>
    <p:extLst>
      <p:ext uri="{BB962C8B-B14F-4D97-AF65-F5344CB8AC3E}">
        <p14:creationId xmlns:p14="http://schemas.microsoft.com/office/powerpoint/2010/main" val="2183050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30</a:t>
            </a:fld>
            <a:endParaRPr lang="en-US"/>
          </a:p>
        </p:txBody>
      </p:sp>
    </p:spTree>
    <p:extLst>
      <p:ext uri="{BB962C8B-B14F-4D97-AF65-F5344CB8AC3E}">
        <p14:creationId xmlns:p14="http://schemas.microsoft.com/office/powerpoint/2010/main" val="127240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31</a:t>
            </a:fld>
            <a:endParaRPr lang="en-US"/>
          </a:p>
        </p:txBody>
      </p:sp>
    </p:spTree>
    <p:extLst>
      <p:ext uri="{BB962C8B-B14F-4D97-AF65-F5344CB8AC3E}">
        <p14:creationId xmlns:p14="http://schemas.microsoft.com/office/powerpoint/2010/main" val="139514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a:t>
            </a:r>
            <a:r>
              <a:rPr lang="en-US" dirty="0" err="1"/>
              <a:t>BiblePoint</a:t>
            </a:r>
            <a:r>
              <a:rPr lang="en-US" dirty="0"/>
              <a:t> photo</a:t>
            </a:r>
          </a:p>
          <a:p>
            <a:endParaRPr lang="en-US" dirty="0"/>
          </a:p>
          <a:p>
            <a:r>
              <a:rPr lang="en-US" dirty="0"/>
              <a:t>Somethings are so obvious that we can see them coming.  Like the kids eating all the candy in the Easter eggs on Easter Day … But other things are not so easily seen coming, but we might have if we had paid attention along the way. </a:t>
            </a:r>
          </a:p>
          <a:p>
            <a:endParaRPr lang="en-US" dirty="0"/>
          </a:p>
          <a:p>
            <a:r>
              <a:rPr lang="en-US" dirty="0"/>
              <a:t>An 9.0 earthquake after a series of small tremors.  A tornado in a severe summer storm.  Or, even a pandemic, if we had been given accurate information from the start.  But in most cases we don’t have these forewarnings.  Not so with the resurrection of Jesus Christ.  They should have seen it coming.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very first Easter was quiet similar. They should have seen the empty tomb coming—but they missed it.  Join us to see why they should have seen it coming and why it matters to you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Have Seen It Coming!</a:t>
            </a:r>
          </a:p>
          <a:p>
            <a:r>
              <a:rPr lang="en-US" sz="1200" kern="1200" dirty="0">
                <a:solidFill>
                  <a:schemeClr val="tx1"/>
                </a:solidFill>
                <a:effectLst/>
                <a:latin typeface="+mn-lt"/>
                <a:ea typeface="+mn-ea"/>
                <a:cs typeface="+mn-cs"/>
              </a:rPr>
              <a:t>On the first Easter morning … they found the tomb empty … Luke 24:1-5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Jews</a:t>
            </a:r>
            <a:r>
              <a:rPr lang="en-US" sz="1200" kern="1200" dirty="0">
                <a:solidFill>
                  <a:schemeClr val="tx1"/>
                </a:solidFill>
                <a:effectLst/>
                <a:latin typeface="+mn-lt"/>
                <a:ea typeface="+mn-ea"/>
                <a:cs typeface="+mn-cs"/>
              </a:rPr>
              <a:t> should have seen it coming … John 2:18-21</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Scribes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Pharisees</a:t>
            </a:r>
            <a:r>
              <a:rPr lang="en-US" sz="1200" kern="1200" dirty="0">
                <a:solidFill>
                  <a:schemeClr val="tx1"/>
                </a:solidFill>
                <a:effectLst/>
                <a:latin typeface="+mn-lt"/>
                <a:ea typeface="+mn-ea"/>
                <a:cs typeface="+mn-cs"/>
              </a:rPr>
              <a:t> should have seen it coming…  (Mat 12:38-46 + 16:4)</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Rock</a:t>
            </a:r>
            <a:r>
              <a:rPr lang="en-US" sz="1200" kern="1200" dirty="0">
                <a:solidFill>
                  <a:schemeClr val="tx1"/>
                </a:solidFill>
                <a:effectLst/>
                <a:latin typeface="+mn-lt"/>
                <a:ea typeface="+mn-ea"/>
                <a:cs typeface="+mn-cs"/>
              </a:rPr>
              <a:t> (Peter) should have seen it coming (Mark 8:31-33)</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Disciples</a:t>
            </a:r>
            <a:r>
              <a:rPr lang="en-US" sz="1200" kern="1200" dirty="0">
                <a:solidFill>
                  <a:schemeClr val="tx1"/>
                </a:solidFill>
                <a:effectLst/>
                <a:latin typeface="+mn-lt"/>
                <a:ea typeface="+mn-ea"/>
                <a:cs typeface="+mn-cs"/>
              </a:rPr>
              <a:t> should have seen it coming … (Mark 10:33-34 + Matthew 20:17-19)</a:t>
            </a:r>
          </a:p>
          <a:p>
            <a:r>
              <a:rPr lang="en-US" sz="1200" kern="1200" dirty="0">
                <a:solidFill>
                  <a:schemeClr val="tx1"/>
                </a:solidFill>
                <a:effectLst/>
                <a:latin typeface="+mn-lt"/>
                <a:ea typeface="+mn-ea"/>
                <a:cs typeface="+mn-cs"/>
              </a:rPr>
              <a:t>After the cross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Chief Priest</a:t>
            </a:r>
            <a:r>
              <a:rPr lang="en-US" sz="1200" kern="1200" dirty="0">
                <a:solidFill>
                  <a:schemeClr val="tx1"/>
                </a:solidFill>
                <a:effectLst/>
                <a:latin typeface="+mn-lt"/>
                <a:ea typeface="+mn-ea"/>
                <a:cs typeface="+mn-cs"/>
              </a:rPr>
              <a:t> saw it coming … (Matthew 27:62-66) </a:t>
            </a:r>
          </a:p>
          <a:p>
            <a:r>
              <a:rPr lang="en-US" sz="1200" kern="1200" dirty="0">
                <a:solidFill>
                  <a:schemeClr val="tx1"/>
                </a:solidFill>
                <a:effectLst/>
                <a:latin typeface="+mn-lt"/>
                <a:ea typeface="+mn-ea"/>
                <a:cs typeface="+mn-cs"/>
              </a:rPr>
              <a:t>Really, </a:t>
            </a:r>
            <a:r>
              <a:rPr lang="en-US" sz="1200" b="1" kern="1200" dirty="0">
                <a:solidFill>
                  <a:schemeClr val="tx1"/>
                </a:solidFill>
                <a:effectLst/>
                <a:latin typeface="+mn-lt"/>
                <a:ea typeface="+mn-ea"/>
                <a:cs typeface="+mn-cs"/>
              </a:rPr>
              <a:t>No one</a:t>
            </a:r>
            <a:r>
              <a:rPr lang="en-US" sz="1200" kern="1200" dirty="0">
                <a:solidFill>
                  <a:schemeClr val="tx1"/>
                </a:solidFill>
                <a:effectLst/>
                <a:latin typeface="+mn-lt"/>
                <a:ea typeface="+mn-ea"/>
                <a:cs typeface="+mn-cs"/>
              </a:rPr>
              <a:t> saw this coming … (Matthew 28:1-4 + Luke 24:5-8) </a:t>
            </a:r>
          </a:p>
          <a:p>
            <a:r>
              <a:rPr lang="en-US" sz="1200" kern="1200" dirty="0">
                <a:solidFill>
                  <a:schemeClr val="tx1"/>
                </a:solidFill>
                <a:effectLst/>
                <a:latin typeface="+mn-lt"/>
                <a:ea typeface="+mn-ea"/>
                <a:cs typeface="+mn-cs"/>
              </a:rPr>
              <a:t>		Earthquake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Angels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Resurrection</a:t>
            </a:r>
          </a:p>
          <a:p>
            <a:r>
              <a:rPr lang="en-US" sz="1200" kern="1200" dirty="0">
                <a:solidFill>
                  <a:schemeClr val="tx1"/>
                </a:solidFill>
                <a:effectLst/>
                <a:latin typeface="+mn-lt"/>
                <a:ea typeface="+mn-ea"/>
                <a:cs typeface="+mn-cs"/>
              </a:rPr>
              <a:t>Of course, you and I live after the resurrection, so we couldn’t see it coming. It already happened.  We view it now from a different perspective.  So, the questions now is, “Do you believe that it has happened?”  I mean really believe that Jesus is risen from the dead.  He is alive.  </a:t>
            </a:r>
          </a:p>
          <a:p>
            <a:r>
              <a:rPr lang="en-US" sz="1200" kern="1200" dirty="0">
                <a:solidFill>
                  <a:schemeClr val="tx1"/>
                </a:solidFill>
                <a:effectLst/>
                <a:latin typeface="+mn-lt"/>
                <a:ea typeface="+mn-ea"/>
                <a:cs typeface="+mn-cs"/>
              </a:rPr>
              <a:t>It is crucial that you believe Romans 10:9,10 </a:t>
            </a:r>
          </a:p>
          <a:p>
            <a:r>
              <a:rPr lang="en-US" sz="1200" kern="1200" dirty="0">
                <a:solidFill>
                  <a:schemeClr val="tx1"/>
                </a:solidFill>
                <a:effectLst/>
                <a:latin typeface="+mn-lt"/>
                <a:ea typeface="+mn-ea"/>
                <a:cs typeface="+mn-cs"/>
              </a:rPr>
              <a:t>Perhaps you are thinking right now, Wow, I didn’t see that coming!  I have to believe in the resurrected Christ to be saved by God. It’s true.  You must believe to be save.  Why not believe right now.  Tell Him that you believe in this prayer …   	</a:t>
            </a:r>
          </a:p>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2</a:t>
            </a:fld>
            <a:endParaRPr lang="en-US"/>
          </a:p>
        </p:txBody>
      </p:sp>
    </p:spTree>
    <p:extLst>
      <p:ext uri="{BB962C8B-B14F-4D97-AF65-F5344CB8AC3E}">
        <p14:creationId xmlns:p14="http://schemas.microsoft.com/office/powerpoint/2010/main" val="245327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32</a:t>
            </a:fld>
            <a:endParaRPr lang="en-US"/>
          </a:p>
        </p:txBody>
      </p:sp>
    </p:spTree>
    <p:extLst>
      <p:ext uri="{BB962C8B-B14F-4D97-AF65-F5344CB8AC3E}">
        <p14:creationId xmlns:p14="http://schemas.microsoft.com/office/powerpoint/2010/main" val="54067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33</a:t>
            </a:fld>
            <a:endParaRPr lang="en-US"/>
          </a:p>
        </p:txBody>
      </p:sp>
    </p:spTree>
    <p:extLst>
      <p:ext uri="{BB962C8B-B14F-4D97-AF65-F5344CB8AC3E}">
        <p14:creationId xmlns:p14="http://schemas.microsoft.com/office/powerpoint/2010/main" val="61894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34</a:t>
            </a:fld>
            <a:endParaRPr lang="en-US"/>
          </a:p>
        </p:txBody>
      </p:sp>
    </p:spTree>
    <p:extLst>
      <p:ext uri="{BB962C8B-B14F-4D97-AF65-F5344CB8AC3E}">
        <p14:creationId xmlns:p14="http://schemas.microsoft.com/office/powerpoint/2010/main" val="3185916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35</a:t>
            </a:fld>
            <a:endParaRPr lang="en-US"/>
          </a:p>
        </p:txBody>
      </p:sp>
    </p:spTree>
    <p:extLst>
      <p:ext uri="{BB962C8B-B14F-4D97-AF65-F5344CB8AC3E}">
        <p14:creationId xmlns:p14="http://schemas.microsoft.com/office/powerpoint/2010/main" val="2909360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https://upload.wikimedia.org/wikipedia/commons/b/b3/Empty_tomb._A.N._Mironov.jpg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36</a:t>
            </a:fld>
            <a:endParaRPr lang="en-US"/>
          </a:p>
        </p:txBody>
      </p:sp>
    </p:spTree>
    <p:extLst>
      <p:ext uri="{BB962C8B-B14F-4D97-AF65-F5344CB8AC3E}">
        <p14:creationId xmlns:p14="http://schemas.microsoft.com/office/powerpoint/2010/main" val="277743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And if Christ has not been raised, your faith is futile and you are still in your sins. (1Co 15:17 ESV)</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39</a:t>
            </a:fld>
            <a:endParaRPr lang="en-US"/>
          </a:p>
        </p:txBody>
      </p:sp>
    </p:spTree>
    <p:extLst>
      <p:ext uri="{BB962C8B-B14F-4D97-AF65-F5344CB8AC3E}">
        <p14:creationId xmlns:p14="http://schemas.microsoft.com/office/powerpoint/2010/main" val="3903569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And if Christ has not been raised, your faith is futile and you are still in your sins. (1Co 15:17 ESV)</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40</a:t>
            </a:fld>
            <a:endParaRPr lang="en-US"/>
          </a:p>
        </p:txBody>
      </p:sp>
    </p:spTree>
    <p:extLst>
      <p:ext uri="{BB962C8B-B14F-4D97-AF65-F5344CB8AC3E}">
        <p14:creationId xmlns:p14="http://schemas.microsoft.com/office/powerpoint/2010/main" val="3965575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Have Seen It Coming!</a:t>
            </a:r>
          </a:p>
          <a:p>
            <a:r>
              <a:rPr lang="en-US" sz="1200" kern="1200" dirty="0">
                <a:solidFill>
                  <a:schemeClr val="tx1"/>
                </a:solidFill>
                <a:effectLst/>
                <a:latin typeface="+mn-lt"/>
                <a:ea typeface="+mn-ea"/>
                <a:cs typeface="+mn-cs"/>
              </a:rPr>
              <a:t>On the first Easter morning … they found the tomb empty … Luke 24:1-5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Jews</a:t>
            </a:r>
            <a:r>
              <a:rPr lang="en-US" sz="1200" kern="1200" dirty="0">
                <a:solidFill>
                  <a:schemeClr val="tx1"/>
                </a:solidFill>
                <a:effectLst/>
                <a:latin typeface="+mn-lt"/>
                <a:ea typeface="+mn-ea"/>
                <a:cs typeface="+mn-cs"/>
              </a:rPr>
              <a:t> should have seen it coming … John 2:18-21</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Scribes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Pharisees</a:t>
            </a:r>
            <a:r>
              <a:rPr lang="en-US" sz="1200" kern="1200" dirty="0">
                <a:solidFill>
                  <a:schemeClr val="tx1"/>
                </a:solidFill>
                <a:effectLst/>
                <a:latin typeface="+mn-lt"/>
                <a:ea typeface="+mn-ea"/>
                <a:cs typeface="+mn-cs"/>
              </a:rPr>
              <a:t> should have seen it coming…  (Mat 12:38-46 + 16:4)</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Rock</a:t>
            </a:r>
            <a:r>
              <a:rPr lang="en-US" sz="1200" kern="1200" dirty="0">
                <a:solidFill>
                  <a:schemeClr val="tx1"/>
                </a:solidFill>
                <a:effectLst/>
                <a:latin typeface="+mn-lt"/>
                <a:ea typeface="+mn-ea"/>
                <a:cs typeface="+mn-cs"/>
              </a:rPr>
              <a:t> (Peter) should have seen it coming (Mark 8:31-33)</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Disciples</a:t>
            </a:r>
            <a:r>
              <a:rPr lang="en-US" sz="1200" kern="1200" dirty="0">
                <a:solidFill>
                  <a:schemeClr val="tx1"/>
                </a:solidFill>
                <a:effectLst/>
                <a:latin typeface="+mn-lt"/>
                <a:ea typeface="+mn-ea"/>
                <a:cs typeface="+mn-cs"/>
              </a:rPr>
              <a:t> should have seen it coming … (Mark 10:33-34 + Matthew 20:17-19)</a:t>
            </a:r>
          </a:p>
          <a:p>
            <a:r>
              <a:rPr lang="en-US" sz="1200" kern="1200" dirty="0">
                <a:solidFill>
                  <a:schemeClr val="tx1"/>
                </a:solidFill>
                <a:effectLst/>
                <a:latin typeface="+mn-lt"/>
                <a:ea typeface="+mn-ea"/>
                <a:cs typeface="+mn-cs"/>
              </a:rPr>
              <a:t>After the cross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Chief Priest</a:t>
            </a:r>
            <a:r>
              <a:rPr lang="en-US" sz="1200" kern="1200" dirty="0">
                <a:solidFill>
                  <a:schemeClr val="tx1"/>
                </a:solidFill>
                <a:effectLst/>
                <a:latin typeface="+mn-lt"/>
                <a:ea typeface="+mn-ea"/>
                <a:cs typeface="+mn-cs"/>
              </a:rPr>
              <a:t> sort of saw it coming … (Matthew 27:62-66) </a:t>
            </a:r>
          </a:p>
          <a:p>
            <a:r>
              <a:rPr lang="en-US" sz="1200" kern="1200" dirty="0">
                <a:solidFill>
                  <a:schemeClr val="tx1"/>
                </a:solidFill>
                <a:effectLst/>
                <a:latin typeface="+mn-lt"/>
                <a:ea typeface="+mn-ea"/>
                <a:cs typeface="+mn-cs"/>
              </a:rPr>
              <a:t>Really, </a:t>
            </a:r>
            <a:r>
              <a:rPr lang="en-US" sz="1200" b="1" kern="1200" dirty="0">
                <a:solidFill>
                  <a:schemeClr val="tx1"/>
                </a:solidFill>
                <a:effectLst/>
                <a:latin typeface="+mn-lt"/>
                <a:ea typeface="+mn-ea"/>
                <a:cs typeface="+mn-cs"/>
              </a:rPr>
              <a:t>No one</a:t>
            </a:r>
            <a:r>
              <a:rPr lang="en-US" sz="1200" kern="1200" dirty="0">
                <a:solidFill>
                  <a:schemeClr val="tx1"/>
                </a:solidFill>
                <a:effectLst/>
                <a:latin typeface="+mn-lt"/>
                <a:ea typeface="+mn-ea"/>
                <a:cs typeface="+mn-cs"/>
              </a:rPr>
              <a:t> saw this coming … (Matthew 28:1-4 + Luke 24:5-8) </a:t>
            </a:r>
          </a:p>
          <a:p>
            <a:r>
              <a:rPr lang="en-US" sz="1200" kern="1200" dirty="0">
                <a:solidFill>
                  <a:schemeClr val="tx1"/>
                </a:solidFill>
                <a:effectLst/>
                <a:latin typeface="+mn-lt"/>
                <a:ea typeface="+mn-ea"/>
                <a:cs typeface="+mn-cs"/>
              </a:rPr>
              <a:t>		Earthquake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Angels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Resurrection</a:t>
            </a:r>
          </a:p>
          <a:p>
            <a:r>
              <a:rPr lang="en-US" sz="1200" kern="1200" dirty="0">
                <a:solidFill>
                  <a:schemeClr val="tx1"/>
                </a:solidFill>
                <a:effectLst/>
                <a:latin typeface="+mn-lt"/>
                <a:ea typeface="+mn-ea"/>
                <a:cs typeface="+mn-cs"/>
              </a:rPr>
              <a:t>Of course, you and I live after the resurrection, so we couldn’t see it coming. It already happened.  We view it now from a different perspective.  So, the questions now is, “Do you believe that it has happened?”  I mean really believe that Jesus is risen from the dead.  He is alive.  </a:t>
            </a:r>
          </a:p>
          <a:p>
            <a:r>
              <a:rPr lang="en-US" sz="1200" kern="1200" dirty="0">
                <a:solidFill>
                  <a:schemeClr val="tx1"/>
                </a:solidFill>
                <a:effectLst/>
                <a:latin typeface="+mn-lt"/>
                <a:ea typeface="+mn-ea"/>
                <a:cs typeface="+mn-cs"/>
              </a:rPr>
              <a:t>It is crucial that you believe Romans 10:9,10 </a:t>
            </a:r>
          </a:p>
          <a:p>
            <a:r>
              <a:rPr lang="en-US" sz="1200" kern="1200" dirty="0">
                <a:solidFill>
                  <a:schemeClr val="tx1"/>
                </a:solidFill>
                <a:effectLst/>
                <a:latin typeface="+mn-lt"/>
                <a:ea typeface="+mn-ea"/>
                <a:cs typeface="+mn-cs"/>
              </a:rPr>
              <a:t>Perhaps you are thinking right now, Wow, I didn’t see that coming!  I have to believe in the resurrected Christ to be saved by God. It’s true.  You must believe to be save.  Why not believe right now.  Tell Him that you believe in this prayer … </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42</a:t>
            </a:fld>
            <a:endParaRPr lang="en-US"/>
          </a:p>
        </p:txBody>
      </p:sp>
    </p:spTree>
    <p:extLst>
      <p:ext uri="{BB962C8B-B14F-4D97-AF65-F5344CB8AC3E}">
        <p14:creationId xmlns:p14="http://schemas.microsoft.com/office/powerpoint/2010/main" val="93197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43</a:t>
            </a:fld>
            <a:endParaRPr lang="en-US"/>
          </a:p>
        </p:txBody>
      </p:sp>
    </p:spTree>
    <p:extLst>
      <p:ext uri="{BB962C8B-B14F-4D97-AF65-F5344CB8AC3E}">
        <p14:creationId xmlns:p14="http://schemas.microsoft.com/office/powerpoint/2010/main" val="94024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candy filled Easter egg that you know will be emptied by the kids with a sweet tooth. </a:t>
            </a:r>
          </a:p>
        </p:txBody>
      </p:sp>
      <p:sp>
        <p:nvSpPr>
          <p:cNvPr id="4" name="Slide Number Placeholder 3"/>
          <p:cNvSpPr>
            <a:spLocks noGrp="1"/>
          </p:cNvSpPr>
          <p:nvPr>
            <p:ph type="sldNum" sz="quarter" idx="5"/>
          </p:nvPr>
        </p:nvSpPr>
        <p:spPr/>
        <p:txBody>
          <a:bodyPr/>
          <a:lstStyle/>
          <a:p>
            <a:fld id="{DE639E19-E9CF-4D54-977D-A3769FFD78F6}" type="slidenum">
              <a:rPr lang="en-US" smtClean="0"/>
              <a:t>3</a:t>
            </a:fld>
            <a:endParaRPr lang="en-US"/>
          </a:p>
        </p:txBody>
      </p:sp>
    </p:spTree>
    <p:extLst>
      <p:ext uri="{BB962C8B-B14F-4D97-AF65-F5344CB8AC3E}">
        <p14:creationId xmlns:p14="http://schemas.microsoft.com/office/powerpoint/2010/main" val="263823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words of the angel that He is not here, He is risen just as He said.  </a:t>
            </a:r>
          </a:p>
          <a:p>
            <a:endParaRPr lang="en-US" dirty="0"/>
          </a:p>
          <a:p>
            <a:r>
              <a:rPr lang="en-US" dirty="0"/>
              <a:t>They should have seen it coming.  Who should have seen Him coming …</a:t>
            </a:r>
          </a:p>
        </p:txBody>
      </p:sp>
      <p:sp>
        <p:nvSpPr>
          <p:cNvPr id="4" name="Slide Number Placeholder 3"/>
          <p:cNvSpPr>
            <a:spLocks noGrp="1"/>
          </p:cNvSpPr>
          <p:nvPr>
            <p:ph type="sldNum" sz="quarter" idx="5"/>
          </p:nvPr>
        </p:nvSpPr>
        <p:spPr/>
        <p:txBody>
          <a:bodyPr/>
          <a:lstStyle/>
          <a:p>
            <a:fld id="{DE639E19-E9CF-4D54-977D-A3769FFD78F6}" type="slidenum">
              <a:rPr lang="en-US" smtClean="0"/>
              <a:t>4</a:t>
            </a:fld>
            <a:endParaRPr lang="en-US"/>
          </a:p>
        </p:txBody>
      </p:sp>
    </p:spTree>
    <p:extLst>
      <p:ext uri="{BB962C8B-B14F-4D97-AF65-F5344CB8AC3E}">
        <p14:creationId xmlns:p14="http://schemas.microsoft.com/office/powerpoint/2010/main" val="163606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https://upload.wikimedia.org/wikipedia/commons/thumb/e/e9/Model_of_Jerusalem_in_the_Late_Second_Temple_Period_03.jpg/1024px-Model_of_Jerusalem_in_the_Late_Second_Temple_Period_03.jpg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5</a:t>
            </a:fld>
            <a:endParaRPr lang="en-US"/>
          </a:p>
        </p:txBody>
      </p:sp>
    </p:spTree>
    <p:extLst>
      <p:ext uri="{BB962C8B-B14F-4D97-AF65-F5344CB8AC3E}">
        <p14:creationId xmlns:p14="http://schemas.microsoft.com/office/powerpoint/2010/main" val="219507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https://upload.wikimedia.org/wikipedia/commons/thumb/e/e9/Model_of_Jerusalem_in_the_Late_Second_Temple_Period_03.jpg/1024px-Model_of_Jerusalem_in_the_Late_Second_Temple_Period_03.jpg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6</a:t>
            </a:fld>
            <a:endParaRPr lang="en-US"/>
          </a:p>
        </p:txBody>
      </p:sp>
    </p:spTree>
    <p:extLst>
      <p:ext uri="{BB962C8B-B14F-4D97-AF65-F5344CB8AC3E}">
        <p14:creationId xmlns:p14="http://schemas.microsoft.com/office/powerpoint/2010/main" val="420370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https://upload.wikimedia.org/wikipedia/commons/thumb/e/e9/Model_of_Jerusalem_in_the_Late_Second_Temple_Period_03.jpg/1024px-Model_of_Jerusalem_in_the_Late_Second_Temple_Period_03.jpg</a:t>
            </a:r>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7</a:t>
            </a:fld>
            <a:endParaRPr lang="en-US"/>
          </a:p>
        </p:txBody>
      </p:sp>
    </p:spTree>
    <p:extLst>
      <p:ext uri="{BB962C8B-B14F-4D97-AF65-F5344CB8AC3E}">
        <p14:creationId xmlns:p14="http://schemas.microsoft.com/office/powerpoint/2010/main" val="110054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39E19-E9CF-4D54-977D-A3769FFD78F6}" type="slidenum">
              <a:rPr lang="en-US" smtClean="0"/>
              <a:t>8</a:t>
            </a:fld>
            <a:endParaRPr lang="en-US"/>
          </a:p>
        </p:txBody>
      </p:sp>
    </p:spTree>
    <p:extLst>
      <p:ext uri="{BB962C8B-B14F-4D97-AF65-F5344CB8AC3E}">
        <p14:creationId xmlns:p14="http://schemas.microsoft.com/office/powerpoint/2010/main" val="186074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https://pixabay.com/photos/empty-tomb-nazareth-israel-3326100/</a:t>
            </a:r>
            <a:endParaRPr lang="en-US" dirty="0"/>
          </a:p>
          <a:p>
            <a:endParaRPr lang="en-US" dirty="0"/>
          </a:p>
          <a:p>
            <a:r>
              <a:rPr lang="en-US" dirty="0"/>
              <a:t>But instead of seeing it coming … they used this statement as the basis of His execution …. Blaspheme against the temple. Because he called for the </a:t>
            </a:r>
            <a:r>
              <a:rPr lang="en-US" dirty="0" err="1"/>
              <a:t>tem.les</a:t>
            </a:r>
            <a:r>
              <a:rPr lang="en-US" dirty="0"/>
              <a:t> destruction --- Fake News!</a:t>
            </a:r>
          </a:p>
        </p:txBody>
      </p:sp>
      <p:sp>
        <p:nvSpPr>
          <p:cNvPr id="4" name="Slide Number Placeholder 3"/>
          <p:cNvSpPr>
            <a:spLocks noGrp="1"/>
          </p:cNvSpPr>
          <p:nvPr>
            <p:ph type="sldNum" sz="quarter" idx="5"/>
          </p:nvPr>
        </p:nvSpPr>
        <p:spPr/>
        <p:txBody>
          <a:bodyPr/>
          <a:lstStyle/>
          <a:p>
            <a:fld id="{DE639E19-E9CF-4D54-977D-A3769FFD78F6}" type="slidenum">
              <a:rPr lang="en-US" smtClean="0"/>
              <a:t>9</a:t>
            </a:fld>
            <a:endParaRPr lang="en-US"/>
          </a:p>
        </p:txBody>
      </p:sp>
    </p:spTree>
    <p:extLst>
      <p:ext uri="{BB962C8B-B14F-4D97-AF65-F5344CB8AC3E}">
        <p14:creationId xmlns:p14="http://schemas.microsoft.com/office/powerpoint/2010/main" val="297310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F5B3-37E7-457F-B08D-4B4B54D62C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ED2DA-F9E0-4725-B5DD-299784881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4BDC1D-5656-41B4-8E87-B82AB1A0D7DF}"/>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DD419EBD-2C21-4EF4-8ECC-98B432EAF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FD7DF-4158-423D-AB5E-487A061797F4}"/>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41627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230F-D56D-473C-B081-8C3DF3F9A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10AEC1-A9BF-414E-A129-3AA1248B5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9C43D6-649D-480C-AECC-A2EB62A02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6DA4B-992D-458D-9D3D-8D50E6059B4B}"/>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6" name="Footer Placeholder 5">
            <a:extLst>
              <a:ext uri="{FF2B5EF4-FFF2-40B4-BE49-F238E27FC236}">
                <a16:creationId xmlns:a16="http://schemas.microsoft.com/office/drawing/2014/main" id="{DA1A3ECF-ADD6-47E0-90A4-8B1E301935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86686-D155-44CE-83A2-5E9F80D9EE88}"/>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104066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59E8-6657-4093-AC86-FC1C61E6C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DF8CB-88D1-4A31-B780-DE253DBEE8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432F6-1B7B-45B9-AF58-88E6082B850A}"/>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05FDCD85-39A5-4B3A-8ADA-9A9C76F4A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8852B-3E28-418A-8E0B-4ED8DAC72966}"/>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282647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F64CB-4E48-4699-99B7-B0C75E2CA7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49DBAE-0AF2-4A05-A012-2FE7AFB96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9C86E-1799-4CD4-90D1-C87B0299B185}"/>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680561C6-3563-41BB-ACB7-6FD6DA540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3C6D3-9F65-463F-9B44-9DEA7D5FE6AA}"/>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390080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99D04E-0BFD-47A1-BE2B-25B3BD6AD3F2}"/>
              </a:ext>
            </a:extLst>
          </p:cNvPr>
          <p:cNvSpPr/>
          <p:nvPr userDrawn="1"/>
        </p:nvSpPr>
        <p:spPr>
          <a:xfrm>
            <a:off x="344130" y="1250437"/>
            <a:ext cx="11460480" cy="5268349"/>
          </a:xfrm>
          <a:prstGeom prst="rect">
            <a:avLst/>
          </a:prstGeom>
          <a:solidFill>
            <a:srgbClr val="494B46">
              <a:alpha val="4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E6864-375D-45CD-91C2-61F0FD60DDD6}"/>
              </a:ext>
            </a:extLst>
          </p:cNvPr>
          <p:cNvSpPr>
            <a:spLocks noGrp="1"/>
          </p:cNvSpPr>
          <p:nvPr>
            <p:ph type="title"/>
          </p:nvPr>
        </p:nvSpPr>
        <p:spPr>
          <a:xfrm>
            <a:off x="0" y="18539"/>
            <a:ext cx="12192000" cy="1261621"/>
          </a:xfrm>
        </p:spPr>
        <p:txBody>
          <a:bodyPr/>
          <a:lstStyle>
            <a:lvl1pPr>
              <a:defRPr>
                <a:solidFill>
                  <a:schemeClr val="tx1"/>
                </a:solidFill>
                <a:effectLst>
                  <a:glow rad="190500">
                    <a:schemeClr val="bg1"/>
                  </a:glo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6C9765C-F2DC-4689-AC5C-CF76A759C0E8}"/>
              </a:ext>
            </a:extLst>
          </p:cNvPr>
          <p:cNvSpPr>
            <a:spLocks noGrp="1"/>
          </p:cNvSpPr>
          <p:nvPr>
            <p:ph idx="1"/>
          </p:nvPr>
        </p:nvSpPr>
        <p:spPr/>
        <p:txBody>
          <a:bodyPr/>
          <a:lstStyle>
            <a:lvl1pPr>
              <a:defRPr>
                <a:solidFill>
                  <a:schemeClr val="bg1"/>
                </a:solidFill>
                <a:effectLst>
                  <a:glow rad="152400">
                    <a:srgbClr val="484B45"/>
                  </a:glow>
                </a:effectLst>
              </a:defRPr>
            </a:lvl1pPr>
            <a:lvl2pPr>
              <a:defRPr>
                <a:solidFill>
                  <a:schemeClr val="bg1"/>
                </a:solidFill>
                <a:effectLst>
                  <a:glow rad="152400">
                    <a:srgbClr val="484B45"/>
                  </a:glow>
                </a:effectLst>
              </a:defRPr>
            </a:lvl2pPr>
            <a:lvl3pPr>
              <a:defRPr>
                <a:solidFill>
                  <a:schemeClr val="bg1"/>
                </a:solidFill>
                <a:effectLst>
                  <a:glow rad="152400">
                    <a:srgbClr val="484B45"/>
                  </a:glow>
                </a:effectLst>
              </a:defRPr>
            </a:lvl3pPr>
            <a:lvl4pPr>
              <a:defRPr>
                <a:solidFill>
                  <a:schemeClr val="bg1"/>
                </a:solidFill>
                <a:effectLst>
                  <a:glow rad="152400">
                    <a:srgbClr val="484B45"/>
                  </a:glow>
                </a:effectLst>
              </a:defRPr>
            </a:lvl4pPr>
            <a:lvl5pPr>
              <a:defRPr>
                <a:solidFill>
                  <a:schemeClr val="bg1"/>
                </a:solidFill>
                <a:effectLst>
                  <a:glow rad="152400">
                    <a:srgbClr val="484B45"/>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9041A-9020-4CA2-B305-B706E25F28D1}"/>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9B414253-3653-4149-BA89-0BE5D84DC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84531-4847-4CAC-A810-2786DE1B13D4}"/>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229345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6864-375D-45CD-91C2-61F0FD60DDD6}"/>
              </a:ext>
            </a:extLst>
          </p:cNvPr>
          <p:cNvSpPr>
            <a:spLocks noGrp="1"/>
          </p:cNvSpPr>
          <p:nvPr>
            <p:ph type="title"/>
          </p:nvPr>
        </p:nvSpPr>
        <p:spPr>
          <a:xfrm>
            <a:off x="0" y="18539"/>
            <a:ext cx="12192000" cy="1261621"/>
          </a:xfrm>
        </p:spPr>
        <p:txBody>
          <a:bodyPr/>
          <a:lstStyle>
            <a:lvl1pPr>
              <a:defRPr>
                <a:solidFill>
                  <a:schemeClr val="tx1"/>
                </a:solidFill>
                <a:effectLst>
                  <a:glow rad="190500">
                    <a:schemeClr val="bg1"/>
                  </a:glo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6C9765C-F2DC-4689-AC5C-CF76A759C0E8}"/>
              </a:ext>
            </a:extLst>
          </p:cNvPr>
          <p:cNvSpPr>
            <a:spLocks noGrp="1"/>
          </p:cNvSpPr>
          <p:nvPr>
            <p:ph idx="1"/>
          </p:nvPr>
        </p:nvSpPr>
        <p:spPr/>
        <p:txBody>
          <a:bodyPr/>
          <a:lstStyle>
            <a:lvl1pPr>
              <a:defRPr>
                <a:solidFill>
                  <a:schemeClr val="bg1"/>
                </a:solidFill>
                <a:effectLst>
                  <a:glow rad="152400">
                    <a:srgbClr val="484B45"/>
                  </a:glow>
                </a:effectLst>
              </a:defRPr>
            </a:lvl1pPr>
            <a:lvl2pPr>
              <a:defRPr>
                <a:solidFill>
                  <a:schemeClr val="bg1"/>
                </a:solidFill>
                <a:effectLst>
                  <a:glow rad="152400">
                    <a:srgbClr val="484B45"/>
                  </a:glow>
                </a:effectLst>
              </a:defRPr>
            </a:lvl2pPr>
            <a:lvl3pPr>
              <a:defRPr>
                <a:solidFill>
                  <a:schemeClr val="bg1"/>
                </a:solidFill>
                <a:effectLst>
                  <a:glow rad="152400">
                    <a:srgbClr val="484B45"/>
                  </a:glow>
                </a:effectLst>
              </a:defRPr>
            </a:lvl3pPr>
            <a:lvl4pPr>
              <a:defRPr>
                <a:solidFill>
                  <a:schemeClr val="bg1"/>
                </a:solidFill>
                <a:effectLst>
                  <a:glow rad="152400">
                    <a:srgbClr val="484B45"/>
                  </a:glow>
                </a:effectLst>
              </a:defRPr>
            </a:lvl4pPr>
            <a:lvl5pPr>
              <a:defRPr>
                <a:solidFill>
                  <a:schemeClr val="bg1"/>
                </a:solidFill>
                <a:effectLst>
                  <a:glow rad="152400">
                    <a:srgbClr val="484B45"/>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9041A-9020-4CA2-B305-B706E25F28D1}"/>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9B414253-3653-4149-BA89-0BE5D84DC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84531-4847-4CAC-A810-2786DE1B13D4}"/>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94364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A333-BDCD-4130-8EF4-7DBDCB16F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9A67B4-28F8-48AF-9429-68C05ACB7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57746-DC6A-4DC8-A6FB-997ECC82A71C}"/>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2F801CBE-75CC-47E3-996C-AB1698056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AC49E-C965-4E8C-994E-997402015A89}"/>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3474770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DC56-A9F8-4F4D-82B1-9FC41777D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2A1B3-2B03-48BA-8646-B8B549387B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27C00-43EE-4902-BDE7-BE1F8D803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C2EEB0-4383-4064-AD18-A8EE36AD3134}"/>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6" name="Footer Placeholder 5">
            <a:extLst>
              <a:ext uri="{FF2B5EF4-FFF2-40B4-BE49-F238E27FC236}">
                <a16:creationId xmlns:a16="http://schemas.microsoft.com/office/drawing/2014/main" id="{1F488038-ECBD-411A-A740-0615001EF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C174E-89A5-462A-AAFA-E44CBF35B7AE}"/>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266329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ACD0-4838-4F18-98B5-809BB9A6C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0D4C0-5D16-40ED-B566-414A1E71C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D4FECB-5CAA-46AD-A567-C6031CC771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D418B-E1A5-4928-BC72-B0B808286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CA1C1-4FF0-46C8-A640-1B3C8E072F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9078D-44C9-4B80-801D-254288EE45ED}"/>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8" name="Footer Placeholder 7">
            <a:extLst>
              <a:ext uri="{FF2B5EF4-FFF2-40B4-BE49-F238E27FC236}">
                <a16:creationId xmlns:a16="http://schemas.microsoft.com/office/drawing/2014/main" id="{17A9D372-A2FA-4D58-B056-5DCFB8A234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D1614E-F3E7-4286-8AEA-C8A14C32A10B}"/>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628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699D-E05D-4AC0-B8A0-CEE3FA238E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EC0E82-D7C2-40AF-888A-88CC2A03EC95}"/>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4" name="Footer Placeholder 3">
            <a:extLst>
              <a:ext uri="{FF2B5EF4-FFF2-40B4-BE49-F238E27FC236}">
                <a16:creationId xmlns:a16="http://schemas.microsoft.com/office/drawing/2014/main" id="{A7EAC23D-4713-487D-85A2-2E7575FD5A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12F207-DD74-4A08-9ECC-FA0273129E10}"/>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428835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45EE7-5D21-4FCC-9420-EC0B05502554}"/>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3" name="Footer Placeholder 2">
            <a:extLst>
              <a:ext uri="{FF2B5EF4-FFF2-40B4-BE49-F238E27FC236}">
                <a16:creationId xmlns:a16="http://schemas.microsoft.com/office/drawing/2014/main" id="{88BEBE94-66FB-4343-A32E-4D3D57A3FE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F18470-0FD7-4552-A181-4AAA1BD185B8}"/>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127318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5088-26D3-448B-849E-F426ADA21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AD43F0-B1B1-4D9C-9E82-9DE0B7DAEC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7AAEA5-AC7A-4388-AF04-DD385550F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C5859-8BE6-42B1-9B5C-0FA1C58EFAFE}"/>
              </a:ext>
            </a:extLst>
          </p:cNvPr>
          <p:cNvSpPr>
            <a:spLocks noGrp="1"/>
          </p:cNvSpPr>
          <p:nvPr>
            <p:ph type="dt" sz="half" idx="10"/>
          </p:nvPr>
        </p:nvSpPr>
        <p:spPr/>
        <p:txBody>
          <a:bodyPr/>
          <a:lstStyle/>
          <a:p>
            <a:fld id="{3EE88E71-2D20-41A0-8D67-9E45F4CCC3B9}" type="datetimeFigureOut">
              <a:rPr lang="en-US" smtClean="0"/>
              <a:t>6/19/2021</a:t>
            </a:fld>
            <a:endParaRPr lang="en-US"/>
          </a:p>
        </p:txBody>
      </p:sp>
      <p:sp>
        <p:nvSpPr>
          <p:cNvPr id="6" name="Footer Placeholder 5">
            <a:extLst>
              <a:ext uri="{FF2B5EF4-FFF2-40B4-BE49-F238E27FC236}">
                <a16:creationId xmlns:a16="http://schemas.microsoft.com/office/drawing/2014/main" id="{E11E35F9-C42E-446A-883A-81DEA18AD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472C3-A65D-4002-96C7-C974A85BADFE}"/>
              </a:ext>
            </a:extLst>
          </p:cNvPr>
          <p:cNvSpPr>
            <a:spLocks noGrp="1"/>
          </p:cNvSpPr>
          <p:nvPr>
            <p:ph type="sldNum" sz="quarter" idx="12"/>
          </p:nvPr>
        </p:nvSpPr>
        <p:spPr/>
        <p:txBody>
          <a:bodyPr/>
          <a:lstStyle/>
          <a:p>
            <a:fld id="{7BCD6A49-19E7-410E-94B5-85E43FC1C371}" type="slidenum">
              <a:rPr lang="en-US" smtClean="0"/>
              <a:t>‹#›</a:t>
            </a:fld>
            <a:endParaRPr lang="en-US"/>
          </a:p>
        </p:txBody>
      </p:sp>
    </p:spTree>
    <p:extLst>
      <p:ext uri="{BB962C8B-B14F-4D97-AF65-F5344CB8AC3E}">
        <p14:creationId xmlns:p14="http://schemas.microsoft.com/office/powerpoint/2010/main" val="1694083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food, fruit&#10;&#10;Description automatically generated">
            <a:extLst>
              <a:ext uri="{FF2B5EF4-FFF2-40B4-BE49-F238E27FC236}">
                <a16:creationId xmlns:a16="http://schemas.microsoft.com/office/drawing/2014/main" id="{340C1A83-5FA6-45BD-A66B-E82B4A07AC56}"/>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2480" r="2760" b="14589"/>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082369A-8F39-479D-9A77-06021FFDF3A1}"/>
              </a:ext>
            </a:extLst>
          </p:cNvPr>
          <p:cNvSpPr>
            <a:spLocks noGrp="1"/>
          </p:cNvSpPr>
          <p:nvPr>
            <p:ph type="title"/>
          </p:nvPr>
        </p:nvSpPr>
        <p:spPr>
          <a:xfrm>
            <a:off x="0" y="18539"/>
            <a:ext cx="12192000" cy="15711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28D275-E9E5-4B87-90F2-46271CE610C3}"/>
              </a:ext>
            </a:extLst>
          </p:cNvPr>
          <p:cNvSpPr>
            <a:spLocks noGrp="1"/>
          </p:cNvSpPr>
          <p:nvPr>
            <p:ph type="body" idx="1"/>
          </p:nvPr>
        </p:nvSpPr>
        <p:spPr>
          <a:xfrm>
            <a:off x="648929" y="1589651"/>
            <a:ext cx="10943303" cy="49291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658A2E6-232B-489F-8C59-6CF9B1327A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88E71-2D20-41A0-8D67-9E45F4CCC3B9}" type="datetimeFigureOut">
              <a:rPr lang="en-US" smtClean="0"/>
              <a:t>6/19/2021</a:t>
            </a:fld>
            <a:endParaRPr lang="en-US"/>
          </a:p>
        </p:txBody>
      </p:sp>
      <p:sp>
        <p:nvSpPr>
          <p:cNvPr id="5" name="Footer Placeholder 4">
            <a:extLst>
              <a:ext uri="{FF2B5EF4-FFF2-40B4-BE49-F238E27FC236}">
                <a16:creationId xmlns:a16="http://schemas.microsoft.com/office/drawing/2014/main" id="{9F8F061E-5869-44BA-ADA1-23188AD357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48E5C-4C12-45EE-B993-B9E5F02E73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D6A49-19E7-410E-94B5-85E43FC1C371}" type="slidenum">
              <a:rPr lang="en-US" smtClean="0"/>
              <a:t>‹#›</a:t>
            </a:fld>
            <a:endParaRPr lang="en-US"/>
          </a:p>
        </p:txBody>
      </p:sp>
    </p:spTree>
    <p:extLst>
      <p:ext uri="{BB962C8B-B14F-4D97-AF65-F5344CB8AC3E}">
        <p14:creationId xmlns:p14="http://schemas.microsoft.com/office/powerpoint/2010/main" val="948137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6600" b="1" kern="1200">
          <a:solidFill>
            <a:srgbClr val="FFECC5"/>
          </a:solidFill>
          <a:effectLst>
            <a:glow rad="127000">
              <a:schemeClr val="tx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rgbClr val="FFECC5"/>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rgbClr val="FFECC5"/>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rgbClr val="FFECC5"/>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rgbClr val="FFECC5"/>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rgbClr val="FFECC5"/>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04EF52-6F9B-42A1-BD84-DD4F3DAE7ED9}"/>
              </a:ext>
            </a:extLst>
          </p:cNvPr>
          <p:cNvSpPr txBox="1"/>
          <p:nvPr/>
        </p:nvSpPr>
        <p:spPr>
          <a:xfrm>
            <a:off x="533400" y="259080"/>
            <a:ext cx="10777056" cy="3847207"/>
          </a:xfrm>
          <a:prstGeom prst="rect">
            <a:avLst/>
          </a:prstGeom>
          <a:noFill/>
          <a:effectLst>
            <a:glow rad="127000">
              <a:srgbClr val="E5F79A"/>
            </a:glow>
          </a:effectLst>
        </p:spPr>
        <p:txBody>
          <a:bodyPr wrap="square" rtlCol="0">
            <a:spAutoFit/>
          </a:bodyPr>
          <a:lstStyle/>
          <a:p>
            <a:r>
              <a:rPr lang="en-US" sz="6600" dirty="0">
                <a:effectLst>
                  <a:glow rad="190500">
                    <a:schemeClr val="bg1"/>
                  </a:glow>
                </a:effectLst>
                <a:latin typeface="Arial Black" panose="020B0A04020102020204" pitchFamily="34" charset="0"/>
              </a:rPr>
              <a:t>Should Have </a:t>
            </a:r>
            <a:br>
              <a:rPr lang="en-US" sz="6600" dirty="0">
                <a:effectLst>
                  <a:glow rad="190500">
                    <a:schemeClr val="bg1"/>
                  </a:glow>
                </a:effectLst>
                <a:latin typeface="Arial Black" panose="020B0A04020102020204" pitchFamily="34" charset="0"/>
              </a:rPr>
            </a:br>
            <a:r>
              <a:rPr lang="en-US" sz="6600" dirty="0">
                <a:effectLst>
                  <a:glow rad="190500">
                    <a:schemeClr val="bg1"/>
                  </a:glow>
                </a:effectLst>
                <a:latin typeface="Arial Black" panose="020B0A04020102020204" pitchFamily="34" charset="0"/>
              </a:rPr>
              <a:t>Seen This </a:t>
            </a:r>
          </a:p>
          <a:p>
            <a:r>
              <a:rPr lang="en-US" sz="6600" dirty="0">
                <a:effectLst>
                  <a:glow rad="190500">
                    <a:schemeClr val="bg1"/>
                  </a:glow>
                </a:effectLst>
                <a:latin typeface="Arial Black" panose="020B0A04020102020204" pitchFamily="34" charset="0"/>
              </a:rPr>
              <a:t>Coming!</a:t>
            </a:r>
            <a:br>
              <a:rPr lang="en-US" sz="1400" dirty="0">
                <a:effectLst>
                  <a:glow rad="190500">
                    <a:schemeClr val="bg1"/>
                  </a:glow>
                </a:effectLst>
                <a:latin typeface="Arial Black" panose="020B0A04020102020204" pitchFamily="34" charset="0"/>
              </a:rPr>
            </a:br>
            <a:endParaRPr lang="en-US" sz="1400" dirty="0">
              <a:effectLst>
                <a:glow rad="190500">
                  <a:schemeClr val="bg1"/>
                </a:glow>
              </a:effectLst>
              <a:latin typeface="Arial Black" panose="020B0A04020102020204" pitchFamily="34" charset="0"/>
            </a:endParaRPr>
          </a:p>
          <a:p>
            <a:r>
              <a:rPr lang="en-US" sz="600" dirty="0">
                <a:effectLst>
                  <a:glow rad="190500">
                    <a:schemeClr val="bg1"/>
                  </a:glow>
                </a:effectLst>
                <a:latin typeface="Arial Black" panose="020B0A04020102020204" pitchFamily="34" charset="0"/>
              </a:rPr>
              <a:t>  </a:t>
            </a:r>
            <a:r>
              <a:rPr lang="en-US" sz="3200" dirty="0">
                <a:effectLst>
                  <a:glow rad="190500">
                    <a:schemeClr val="bg1"/>
                  </a:glow>
                </a:effectLst>
                <a:latin typeface="Arial Black" panose="020B0A04020102020204" pitchFamily="34" charset="0"/>
              </a:rPr>
              <a:t>     Luke 24:6</a:t>
            </a:r>
            <a:endParaRPr lang="en-US" sz="7200" dirty="0">
              <a:effectLst>
                <a:glow rad="190500">
                  <a:schemeClr val="bg1"/>
                </a:glow>
              </a:effectLst>
              <a:latin typeface="Arial Black" panose="020B0A04020102020204" pitchFamily="34" charset="0"/>
            </a:endParaRPr>
          </a:p>
        </p:txBody>
      </p:sp>
      <p:grpSp>
        <p:nvGrpSpPr>
          <p:cNvPr id="4" name="Group 3">
            <a:extLst>
              <a:ext uri="{FF2B5EF4-FFF2-40B4-BE49-F238E27FC236}">
                <a16:creationId xmlns:a16="http://schemas.microsoft.com/office/drawing/2014/main" id="{FF34678A-225B-43F9-BAC8-A1602D333E96}"/>
              </a:ext>
            </a:extLst>
          </p:cNvPr>
          <p:cNvGrpSpPr/>
          <p:nvPr/>
        </p:nvGrpSpPr>
        <p:grpSpPr>
          <a:xfrm>
            <a:off x="9131766" y="5062072"/>
            <a:ext cx="2336800" cy="1086830"/>
            <a:chOff x="1109440" y="4807343"/>
            <a:chExt cx="2336800" cy="1086830"/>
          </a:xfrm>
          <a:effectLst>
            <a:glow rad="127000">
              <a:schemeClr val="accent4">
                <a:lumMod val="50000"/>
              </a:schemeClr>
            </a:glow>
          </a:effectLst>
        </p:grpSpPr>
        <p:sp>
          <p:nvSpPr>
            <p:cNvPr id="6" name="Oval 5">
              <a:extLst>
                <a:ext uri="{FF2B5EF4-FFF2-40B4-BE49-F238E27FC236}">
                  <a16:creationId xmlns:a16="http://schemas.microsoft.com/office/drawing/2014/main" id="{49DDB7A3-5BA5-4610-8EDF-6D87EBFC9758}"/>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1FDCB07B-1B0B-4C24-990A-A95222818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3" name="TextBox 2">
            <a:extLst>
              <a:ext uri="{FF2B5EF4-FFF2-40B4-BE49-F238E27FC236}">
                <a16:creationId xmlns:a16="http://schemas.microsoft.com/office/drawing/2014/main" id="{52A6401E-17D4-444B-9939-12E60ED2F1A4}"/>
              </a:ext>
            </a:extLst>
          </p:cNvPr>
          <p:cNvSpPr txBox="1"/>
          <p:nvPr/>
        </p:nvSpPr>
        <p:spPr>
          <a:xfrm>
            <a:off x="1320800" y="4931718"/>
            <a:ext cx="8046720" cy="1200329"/>
          </a:xfrm>
          <a:prstGeom prst="rect">
            <a:avLst/>
          </a:prstGeom>
          <a:noFill/>
        </p:spPr>
        <p:txBody>
          <a:bodyPr wrap="square" rtlCol="0">
            <a:spAutoFit/>
          </a:bodyPr>
          <a:lstStyle/>
          <a:p>
            <a:r>
              <a:rPr lang="en-US" sz="3600" b="1" dirty="0">
                <a:solidFill>
                  <a:schemeClr val="bg1"/>
                </a:solidFill>
                <a:effectLst>
                  <a:glow rad="127000">
                    <a:srgbClr val="484B45"/>
                  </a:glow>
                </a:effectLst>
              </a:rPr>
              <a:t>Watch: </a:t>
            </a:r>
          </a:p>
          <a:p>
            <a:r>
              <a:rPr lang="en-US" sz="3600" b="1" dirty="0">
                <a:solidFill>
                  <a:schemeClr val="bg1"/>
                </a:solidFill>
                <a:effectLst>
                  <a:glow rad="127000">
                    <a:srgbClr val="484B45"/>
                  </a:glow>
                </a:effectLst>
              </a:rPr>
              <a:t>https://youtu.be/b7eihJrJ7rk</a:t>
            </a:r>
          </a:p>
        </p:txBody>
      </p:sp>
    </p:spTree>
    <p:extLst>
      <p:ext uri="{BB962C8B-B14F-4D97-AF65-F5344CB8AC3E}">
        <p14:creationId xmlns:p14="http://schemas.microsoft.com/office/powerpoint/2010/main" val="64615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75A66BC1-3B85-420D-BF93-2455FA0F3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81" y="-18539"/>
            <a:ext cx="6998219" cy="6858000"/>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a:t>
            </a:r>
            <a:r>
              <a:rPr lang="en-US" u="sng" dirty="0"/>
              <a:t>Pharisees</a:t>
            </a:r>
            <a:r>
              <a:rPr lang="en-US" dirty="0"/>
              <a:t> should have …</a:t>
            </a:r>
          </a:p>
        </p:txBody>
      </p:sp>
      <p:sp>
        <p:nvSpPr>
          <p:cNvPr id="6" name="Content Placeholder 5">
            <a:extLst>
              <a:ext uri="{FF2B5EF4-FFF2-40B4-BE49-F238E27FC236}">
                <a16:creationId xmlns:a16="http://schemas.microsoft.com/office/drawing/2014/main" id="{7FA932E6-264D-49C0-9EA6-15FFA608FD5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47242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96434FBF-B580-47C7-A296-83DBEB9FD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781" y="-18539"/>
            <a:ext cx="6998219" cy="6858000"/>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Pharisees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648929" y="1589651"/>
            <a:ext cx="5447071" cy="4929136"/>
          </a:xfrm>
        </p:spPr>
        <p:txBody>
          <a:bodyPr/>
          <a:lstStyle/>
          <a:p>
            <a:r>
              <a:rPr lang="en-US" dirty="0"/>
              <a:t> </a:t>
            </a:r>
            <a:r>
              <a:rPr lang="en-US" baseline="30000" dirty="0"/>
              <a:t>Matthew 12:38  </a:t>
            </a:r>
            <a:br>
              <a:rPr lang="en-US" baseline="30000" dirty="0"/>
            </a:br>
            <a:r>
              <a:rPr lang="en-US" dirty="0"/>
              <a:t>"… Teacher, we wish to see a sign from you."</a:t>
            </a:r>
          </a:p>
        </p:txBody>
      </p:sp>
    </p:spTree>
    <p:extLst>
      <p:ext uri="{BB962C8B-B14F-4D97-AF65-F5344CB8AC3E}">
        <p14:creationId xmlns:p14="http://schemas.microsoft.com/office/powerpoint/2010/main" val="331434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group of people looking at each other&#10;&#10;Description automatically generated">
            <a:extLst>
              <a:ext uri="{FF2B5EF4-FFF2-40B4-BE49-F238E27FC236}">
                <a16:creationId xmlns:a16="http://schemas.microsoft.com/office/drawing/2014/main" id="{C6BFC0C6-EA80-4598-8DD8-FDF41A5B0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303" y="-18540"/>
            <a:ext cx="9177992" cy="6876539"/>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Pharisees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6611815" y="1589651"/>
            <a:ext cx="5134708" cy="4929136"/>
          </a:xfrm>
        </p:spPr>
        <p:txBody>
          <a:bodyPr/>
          <a:lstStyle/>
          <a:p>
            <a:r>
              <a:rPr lang="en-US" dirty="0"/>
              <a:t>39 But he answered them, "An evil and adulterous generation seeks for a sign, but no sign will be given to it except the sign of the prophet Jonah.</a:t>
            </a:r>
          </a:p>
          <a:p>
            <a:endParaRPr lang="en-US" dirty="0"/>
          </a:p>
        </p:txBody>
      </p:sp>
    </p:spTree>
    <p:extLst>
      <p:ext uri="{BB962C8B-B14F-4D97-AF65-F5344CB8AC3E}">
        <p14:creationId xmlns:p14="http://schemas.microsoft.com/office/powerpoint/2010/main" val="50314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 mammal, outdoor, water&#10;&#10;Description automatically generated">
            <a:extLst>
              <a:ext uri="{FF2B5EF4-FFF2-40B4-BE49-F238E27FC236}">
                <a16:creationId xmlns:a16="http://schemas.microsoft.com/office/drawing/2014/main" id="{4724F23C-DFBA-46DF-B5FF-42E97504D502}"/>
              </a:ext>
            </a:extLst>
          </p:cNvPr>
          <p:cNvPicPr>
            <a:picLocks noChangeAspect="1"/>
          </p:cNvPicPr>
          <p:nvPr/>
        </p:nvPicPr>
        <p:blipFill rotWithShape="1">
          <a:blip r:embed="rId3">
            <a:extLst>
              <a:ext uri="{28A0092B-C50C-407E-A947-70E740481C1C}">
                <a14:useLocalDpi xmlns:a14="http://schemas.microsoft.com/office/drawing/2010/main" val="0"/>
              </a:ext>
            </a:extLst>
          </a:blip>
          <a:srcRect b="13160"/>
          <a:stretch/>
        </p:blipFill>
        <p:spPr>
          <a:xfrm>
            <a:off x="0" y="984963"/>
            <a:ext cx="12192000" cy="5955100"/>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Pharisees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246185" y="1863969"/>
            <a:ext cx="11852030" cy="4654818"/>
          </a:xfrm>
        </p:spPr>
        <p:txBody>
          <a:bodyPr/>
          <a:lstStyle/>
          <a:p>
            <a:r>
              <a:rPr lang="en-US" dirty="0"/>
              <a:t> 40 For just as Jonah was three days and three nights in the belly of the great fish, </a:t>
            </a:r>
          </a:p>
          <a:p>
            <a:br>
              <a:rPr lang="en-US" dirty="0"/>
            </a:br>
            <a:endParaRPr lang="en-US" dirty="0"/>
          </a:p>
          <a:p>
            <a:pPr algn="r"/>
            <a:r>
              <a:rPr lang="en-US" dirty="0"/>
              <a:t>so will the Son </a:t>
            </a:r>
            <a:br>
              <a:rPr lang="en-US" dirty="0"/>
            </a:br>
            <a:r>
              <a:rPr lang="en-US" dirty="0"/>
              <a:t>of Man be three days </a:t>
            </a:r>
            <a:br>
              <a:rPr lang="en-US" dirty="0"/>
            </a:br>
            <a:r>
              <a:rPr lang="en-US" dirty="0"/>
              <a:t>and three nights in the heart of the earth.</a:t>
            </a:r>
          </a:p>
          <a:p>
            <a:r>
              <a:rPr lang="en-US" dirty="0"/>
              <a:t> </a:t>
            </a:r>
          </a:p>
        </p:txBody>
      </p:sp>
    </p:spTree>
    <p:extLst>
      <p:ext uri="{BB962C8B-B14F-4D97-AF65-F5344CB8AC3E}">
        <p14:creationId xmlns:p14="http://schemas.microsoft.com/office/powerpoint/2010/main" val="165132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group of people looking at each other&#10;&#10;Description automatically generated">
            <a:extLst>
              <a:ext uri="{FF2B5EF4-FFF2-40B4-BE49-F238E27FC236}">
                <a16:creationId xmlns:a16="http://schemas.microsoft.com/office/drawing/2014/main" id="{5045FDFF-E157-477B-AC49-EF687656D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303" y="-18540"/>
            <a:ext cx="9177992" cy="6876539"/>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Pharisees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5486400" y="1863969"/>
            <a:ext cx="6435969" cy="4654818"/>
          </a:xfrm>
        </p:spPr>
        <p:txBody>
          <a:bodyPr/>
          <a:lstStyle/>
          <a:p>
            <a:r>
              <a:rPr lang="en-US" dirty="0"/>
              <a:t> 41 The men of Nineveh will rise up at the judgment with this generation and condemn it, for they repented at the preaching of Jonah, and behold, something greater than Jonah is here.</a:t>
            </a:r>
          </a:p>
          <a:p>
            <a:endParaRPr lang="en-US" dirty="0"/>
          </a:p>
        </p:txBody>
      </p:sp>
    </p:spTree>
    <p:extLst>
      <p:ext uri="{BB962C8B-B14F-4D97-AF65-F5344CB8AC3E}">
        <p14:creationId xmlns:p14="http://schemas.microsoft.com/office/powerpoint/2010/main" val="3400111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46906FDF-57D7-4622-AE7A-5F20880DA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142" y="18539"/>
            <a:ext cx="6360858" cy="6858000"/>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a:t>
            </a:r>
            <a:r>
              <a:rPr lang="en-US" u="sng" dirty="0"/>
              <a:t>Rock</a:t>
            </a:r>
            <a:r>
              <a:rPr lang="en-US" dirty="0"/>
              <a:t> should have …</a:t>
            </a:r>
          </a:p>
        </p:txBody>
      </p:sp>
    </p:spTree>
    <p:extLst>
      <p:ext uri="{BB962C8B-B14F-4D97-AF65-F5344CB8AC3E}">
        <p14:creationId xmlns:p14="http://schemas.microsoft.com/office/powerpoint/2010/main" val="2590429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mountain&#10;&#10;Description automatically generated">
            <a:extLst>
              <a:ext uri="{FF2B5EF4-FFF2-40B4-BE49-F238E27FC236}">
                <a16:creationId xmlns:a16="http://schemas.microsoft.com/office/drawing/2014/main" id="{7A02CE09-1900-4A72-859E-6321E4CEE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29"/>
            <a:ext cx="12191999" cy="9110133"/>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Rock should have …</a:t>
            </a:r>
          </a:p>
        </p:txBody>
      </p:sp>
      <p:sp>
        <p:nvSpPr>
          <p:cNvPr id="3" name="Content Placeholder 2">
            <a:extLst>
              <a:ext uri="{FF2B5EF4-FFF2-40B4-BE49-F238E27FC236}">
                <a16:creationId xmlns:a16="http://schemas.microsoft.com/office/drawing/2014/main" id="{BC714D35-2BB1-4A4C-8F99-8F5D6C069D0E}"/>
              </a:ext>
            </a:extLst>
          </p:cNvPr>
          <p:cNvSpPr>
            <a:spLocks noGrp="1"/>
          </p:cNvSpPr>
          <p:nvPr>
            <p:ph idx="1"/>
          </p:nvPr>
        </p:nvSpPr>
        <p:spPr>
          <a:xfrm>
            <a:off x="648929" y="1280160"/>
            <a:ext cx="10956917" cy="5238627"/>
          </a:xfrm>
        </p:spPr>
        <p:txBody>
          <a:bodyPr/>
          <a:lstStyle/>
          <a:p>
            <a:r>
              <a:rPr lang="en-US" baseline="30000" dirty="0"/>
              <a:t>Mark 8:31 </a:t>
            </a:r>
            <a:r>
              <a:rPr lang="en-US" dirty="0"/>
              <a:t>And he [Jesus] began to teach them that the Son of Man must suffer many things and be rejected by the elders and the chief </a:t>
            </a:r>
            <a:br>
              <a:rPr lang="en-US" dirty="0"/>
            </a:br>
            <a:r>
              <a:rPr lang="en-US" dirty="0"/>
              <a:t>priests and the scribes </a:t>
            </a:r>
            <a:br>
              <a:rPr lang="en-US" dirty="0"/>
            </a:br>
            <a:r>
              <a:rPr lang="en-US" dirty="0"/>
              <a:t>and be killed, and </a:t>
            </a:r>
            <a:br>
              <a:rPr lang="en-US" dirty="0"/>
            </a:br>
            <a:r>
              <a:rPr lang="en-US" dirty="0"/>
              <a:t>after three days </a:t>
            </a:r>
            <a:br>
              <a:rPr lang="en-US" dirty="0"/>
            </a:br>
            <a:r>
              <a:rPr lang="en-US" dirty="0"/>
              <a:t>rise again. </a:t>
            </a:r>
            <a:br>
              <a:rPr lang="en-US" sz="500" dirty="0"/>
            </a:br>
            <a:endParaRPr lang="en-US" sz="500" dirty="0"/>
          </a:p>
          <a:p>
            <a:pPr algn="ctr"/>
            <a:r>
              <a:rPr lang="en-US" baseline="30000" dirty="0"/>
              <a:t>32 </a:t>
            </a:r>
            <a:r>
              <a:rPr lang="en-US" dirty="0"/>
              <a:t>And he said this plainly. </a:t>
            </a:r>
          </a:p>
          <a:p>
            <a:endParaRPr lang="en-US" dirty="0"/>
          </a:p>
        </p:txBody>
      </p:sp>
    </p:spTree>
    <p:extLst>
      <p:ext uri="{BB962C8B-B14F-4D97-AF65-F5344CB8AC3E}">
        <p14:creationId xmlns:p14="http://schemas.microsoft.com/office/powerpoint/2010/main" val="21924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43209D9F-D2C7-456E-A157-C51C2E9FB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142" y="18539"/>
            <a:ext cx="6360858" cy="6858000"/>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Rock should have …</a:t>
            </a:r>
          </a:p>
        </p:txBody>
      </p:sp>
      <p:sp>
        <p:nvSpPr>
          <p:cNvPr id="3" name="Content Placeholder 2">
            <a:extLst>
              <a:ext uri="{FF2B5EF4-FFF2-40B4-BE49-F238E27FC236}">
                <a16:creationId xmlns:a16="http://schemas.microsoft.com/office/drawing/2014/main" id="{BC714D35-2BB1-4A4C-8F99-8F5D6C069D0E}"/>
              </a:ext>
            </a:extLst>
          </p:cNvPr>
          <p:cNvSpPr>
            <a:spLocks noGrp="1"/>
          </p:cNvSpPr>
          <p:nvPr>
            <p:ph idx="1"/>
          </p:nvPr>
        </p:nvSpPr>
        <p:spPr>
          <a:xfrm>
            <a:off x="648929" y="1589651"/>
            <a:ext cx="6158271" cy="4929136"/>
          </a:xfrm>
        </p:spPr>
        <p:txBody>
          <a:bodyPr/>
          <a:lstStyle/>
          <a:p>
            <a:r>
              <a:rPr lang="en-US" dirty="0"/>
              <a:t>And Peter took him aside and began to rebuke him</a:t>
            </a:r>
            <a:br>
              <a:rPr lang="en-US" dirty="0"/>
            </a:br>
            <a:endParaRPr lang="en-US" dirty="0"/>
          </a:p>
          <a:p>
            <a:r>
              <a:rPr lang="en-US" dirty="0"/>
              <a:t>[saying, "Far be it from you, Lord! This shall never happen to you.“ </a:t>
            </a:r>
            <a:r>
              <a:rPr lang="en-US" sz="3600" dirty="0"/>
              <a:t>Mat 16:22] </a:t>
            </a:r>
            <a:endParaRPr lang="en-US" dirty="0"/>
          </a:p>
          <a:p>
            <a:endParaRPr lang="en-US" dirty="0"/>
          </a:p>
        </p:txBody>
      </p:sp>
    </p:spTree>
    <p:extLst>
      <p:ext uri="{BB962C8B-B14F-4D97-AF65-F5344CB8AC3E}">
        <p14:creationId xmlns:p14="http://schemas.microsoft.com/office/powerpoint/2010/main" val="343090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that are looking at the camera&#10;&#10;Description automatically generated">
            <a:extLst>
              <a:ext uri="{FF2B5EF4-FFF2-40B4-BE49-F238E27FC236}">
                <a16:creationId xmlns:a16="http://schemas.microsoft.com/office/drawing/2014/main" id="{AE03446E-32E7-4E6F-81D2-80A536571E2F}"/>
              </a:ext>
            </a:extLst>
          </p:cNvPr>
          <p:cNvPicPr>
            <a:picLocks noChangeAspect="1"/>
          </p:cNvPicPr>
          <p:nvPr/>
        </p:nvPicPr>
        <p:blipFill rotWithShape="1">
          <a:blip r:embed="rId2">
            <a:extLst>
              <a:ext uri="{28A0092B-C50C-407E-A947-70E740481C1C}">
                <a14:useLocalDpi xmlns:a14="http://schemas.microsoft.com/office/drawing/2010/main" val="0"/>
              </a:ext>
            </a:extLst>
          </a:blip>
          <a:srcRect l="16987"/>
          <a:stretch/>
        </p:blipFill>
        <p:spPr>
          <a:xfrm>
            <a:off x="0" y="-18539"/>
            <a:ext cx="7634833" cy="6858000"/>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Rock should have …</a:t>
            </a:r>
          </a:p>
        </p:txBody>
      </p:sp>
      <p:sp>
        <p:nvSpPr>
          <p:cNvPr id="3" name="Content Placeholder 2">
            <a:extLst>
              <a:ext uri="{FF2B5EF4-FFF2-40B4-BE49-F238E27FC236}">
                <a16:creationId xmlns:a16="http://schemas.microsoft.com/office/drawing/2014/main" id="{BC714D35-2BB1-4A4C-8F99-8F5D6C069D0E}"/>
              </a:ext>
            </a:extLst>
          </p:cNvPr>
          <p:cNvSpPr>
            <a:spLocks noGrp="1"/>
          </p:cNvSpPr>
          <p:nvPr>
            <p:ph idx="1"/>
          </p:nvPr>
        </p:nvSpPr>
        <p:spPr>
          <a:xfrm>
            <a:off x="5462953" y="1524000"/>
            <a:ext cx="6365630" cy="4750947"/>
          </a:xfrm>
        </p:spPr>
        <p:txBody>
          <a:bodyPr/>
          <a:lstStyle/>
          <a:p>
            <a:r>
              <a:rPr lang="en-US" dirty="0"/>
              <a:t>33 But turning and seeing his disciples, he rebuked Peter and said,</a:t>
            </a:r>
            <a:endParaRPr lang="en-US" sz="1000" dirty="0"/>
          </a:p>
          <a:p>
            <a:r>
              <a:rPr lang="en-US" sz="1000" dirty="0"/>
              <a:t> </a:t>
            </a:r>
            <a:br>
              <a:rPr lang="en-US" sz="1000" dirty="0"/>
            </a:br>
            <a:r>
              <a:rPr lang="en-US" dirty="0"/>
              <a:t>"Get behind me, Satan! For you are not setting your mind on the things of God, but on the things of man.“</a:t>
            </a:r>
          </a:p>
          <a:p>
            <a:endParaRPr lang="en-US" dirty="0"/>
          </a:p>
          <a:p>
            <a:endParaRPr lang="en-US" dirty="0"/>
          </a:p>
        </p:txBody>
      </p:sp>
    </p:spTree>
    <p:extLst>
      <p:ext uri="{BB962C8B-B14F-4D97-AF65-F5344CB8AC3E}">
        <p14:creationId xmlns:p14="http://schemas.microsoft.com/office/powerpoint/2010/main" val="831254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that are standing in the grass&#10;&#10;Description automatically generated">
            <a:extLst>
              <a:ext uri="{FF2B5EF4-FFF2-40B4-BE49-F238E27FC236}">
                <a16:creationId xmlns:a16="http://schemas.microsoft.com/office/drawing/2014/main" id="{F832ADCD-DEB3-4DC1-A0D6-0E5AC0B0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416"/>
            <a:ext cx="12191999" cy="7138416"/>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a:t>
            </a:r>
            <a:r>
              <a:rPr lang="en-US" u="sng" dirty="0"/>
              <a:t>Disci</a:t>
            </a:r>
            <a:r>
              <a:rPr lang="en-US" dirty="0"/>
              <a:t>p</a:t>
            </a:r>
            <a:r>
              <a:rPr lang="en-US" u="sng" dirty="0"/>
              <a:t>les</a:t>
            </a:r>
            <a:r>
              <a:rPr lang="en-US" dirty="0"/>
              <a:t> should have …</a:t>
            </a:r>
          </a:p>
        </p:txBody>
      </p:sp>
      <p:sp>
        <p:nvSpPr>
          <p:cNvPr id="6" name="Content Placeholder 5">
            <a:extLst>
              <a:ext uri="{FF2B5EF4-FFF2-40B4-BE49-F238E27FC236}">
                <a16:creationId xmlns:a16="http://schemas.microsoft.com/office/drawing/2014/main" id="{46A37D5A-F52C-4789-9F76-567A3801679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2044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04EF52-6F9B-42A1-BD84-DD4F3DAE7ED9}"/>
              </a:ext>
            </a:extLst>
          </p:cNvPr>
          <p:cNvSpPr txBox="1"/>
          <p:nvPr/>
        </p:nvSpPr>
        <p:spPr>
          <a:xfrm>
            <a:off x="533400" y="259080"/>
            <a:ext cx="10777056" cy="3847207"/>
          </a:xfrm>
          <a:prstGeom prst="rect">
            <a:avLst/>
          </a:prstGeom>
          <a:noFill/>
          <a:effectLst>
            <a:glow rad="127000">
              <a:srgbClr val="E5F79A"/>
            </a:glow>
          </a:effectLst>
        </p:spPr>
        <p:txBody>
          <a:bodyPr wrap="square" rtlCol="0">
            <a:spAutoFit/>
          </a:bodyPr>
          <a:lstStyle/>
          <a:p>
            <a:r>
              <a:rPr lang="en-US" sz="6600" dirty="0">
                <a:effectLst>
                  <a:glow rad="190500">
                    <a:schemeClr val="bg1"/>
                  </a:glow>
                </a:effectLst>
                <a:latin typeface="Arial Black" panose="020B0A04020102020204" pitchFamily="34" charset="0"/>
              </a:rPr>
              <a:t>Should Have </a:t>
            </a:r>
            <a:br>
              <a:rPr lang="en-US" sz="6600" dirty="0">
                <a:effectLst>
                  <a:glow rad="190500">
                    <a:schemeClr val="bg1"/>
                  </a:glow>
                </a:effectLst>
                <a:latin typeface="Arial Black" panose="020B0A04020102020204" pitchFamily="34" charset="0"/>
              </a:rPr>
            </a:br>
            <a:r>
              <a:rPr lang="en-US" sz="6600" dirty="0">
                <a:effectLst>
                  <a:glow rad="190500">
                    <a:schemeClr val="bg1"/>
                  </a:glow>
                </a:effectLst>
                <a:latin typeface="Arial Black" panose="020B0A04020102020204" pitchFamily="34" charset="0"/>
              </a:rPr>
              <a:t>Seen This </a:t>
            </a:r>
          </a:p>
          <a:p>
            <a:r>
              <a:rPr lang="en-US" sz="6600" dirty="0">
                <a:effectLst>
                  <a:glow rad="190500">
                    <a:schemeClr val="bg1"/>
                  </a:glow>
                </a:effectLst>
                <a:latin typeface="Arial Black" panose="020B0A04020102020204" pitchFamily="34" charset="0"/>
              </a:rPr>
              <a:t>Coming!</a:t>
            </a:r>
            <a:br>
              <a:rPr lang="en-US" sz="1400" dirty="0">
                <a:effectLst>
                  <a:glow rad="190500">
                    <a:schemeClr val="bg1"/>
                  </a:glow>
                </a:effectLst>
                <a:latin typeface="Arial Black" panose="020B0A04020102020204" pitchFamily="34" charset="0"/>
              </a:rPr>
            </a:br>
            <a:endParaRPr lang="en-US" sz="1400" dirty="0">
              <a:effectLst>
                <a:glow rad="190500">
                  <a:schemeClr val="bg1"/>
                </a:glow>
              </a:effectLst>
              <a:latin typeface="Arial Black" panose="020B0A04020102020204" pitchFamily="34" charset="0"/>
            </a:endParaRPr>
          </a:p>
          <a:p>
            <a:r>
              <a:rPr lang="en-US" sz="600" dirty="0">
                <a:effectLst>
                  <a:glow rad="190500">
                    <a:schemeClr val="bg1"/>
                  </a:glow>
                </a:effectLst>
                <a:latin typeface="Arial Black" panose="020B0A04020102020204" pitchFamily="34" charset="0"/>
              </a:rPr>
              <a:t>  </a:t>
            </a:r>
            <a:r>
              <a:rPr lang="en-US" sz="3200" dirty="0">
                <a:effectLst>
                  <a:glow rad="190500">
                    <a:schemeClr val="bg1"/>
                  </a:glow>
                </a:effectLst>
                <a:latin typeface="Arial Black" panose="020B0A04020102020204" pitchFamily="34" charset="0"/>
              </a:rPr>
              <a:t>     Luke 24:6</a:t>
            </a:r>
            <a:endParaRPr lang="en-US" sz="7200" dirty="0">
              <a:effectLst>
                <a:glow rad="190500">
                  <a:schemeClr val="bg1"/>
                </a:glow>
              </a:effectLst>
              <a:latin typeface="Arial Black" panose="020B0A04020102020204" pitchFamily="34" charset="0"/>
            </a:endParaRPr>
          </a:p>
        </p:txBody>
      </p:sp>
    </p:spTree>
    <p:extLst>
      <p:ext uri="{BB962C8B-B14F-4D97-AF65-F5344CB8AC3E}">
        <p14:creationId xmlns:p14="http://schemas.microsoft.com/office/powerpoint/2010/main" val="67293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10;&#10;Description automatically generated">
            <a:extLst>
              <a:ext uri="{FF2B5EF4-FFF2-40B4-BE49-F238E27FC236}">
                <a16:creationId xmlns:a16="http://schemas.microsoft.com/office/drawing/2014/main" id="{4814EF54-7B69-439B-8E04-F1E4FC81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337" y="-18539"/>
            <a:ext cx="10146031" cy="6858000"/>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Disciples should have …</a:t>
            </a:r>
          </a:p>
        </p:txBody>
      </p:sp>
      <p:sp>
        <p:nvSpPr>
          <p:cNvPr id="3" name="Content Placeholder 2">
            <a:extLst>
              <a:ext uri="{FF2B5EF4-FFF2-40B4-BE49-F238E27FC236}">
                <a16:creationId xmlns:a16="http://schemas.microsoft.com/office/drawing/2014/main" id="{BC714D35-2BB1-4A4C-8F99-8F5D6C069D0E}"/>
              </a:ext>
            </a:extLst>
          </p:cNvPr>
          <p:cNvSpPr>
            <a:spLocks noGrp="1"/>
          </p:cNvSpPr>
          <p:nvPr>
            <p:ph idx="1"/>
          </p:nvPr>
        </p:nvSpPr>
        <p:spPr>
          <a:xfrm>
            <a:off x="648929" y="1589650"/>
            <a:ext cx="5178847" cy="14361549"/>
          </a:xfrm>
        </p:spPr>
        <p:txBody>
          <a:bodyPr/>
          <a:lstStyle/>
          <a:p>
            <a:r>
              <a:rPr lang="en-US" baseline="30000" dirty="0"/>
              <a:t>Matthew 20:17 </a:t>
            </a:r>
            <a:r>
              <a:rPr lang="en-US" dirty="0"/>
              <a:t>And as Jesus was going up to Jerusalem, he took the twelve disciples aside, and on the way he said to them, </a:t>
            </a:r>
          </a:p>
        </p:txBody>
      </p:sp>
    </p:spTree>
    <p:extLst>
      <p:ext uri="{BB962C8B-B14F-4D97-AF65-F5344CB8AC3E}">
        <p14:creationId xmlns:p14="http://schemas.microsoft.com/office/powerpoint/2010/main" val="20793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that are standing in the grass&#10;&#10;Description automatically generated">
            <a:extLst>
              <a:ext uri="{FF2B5EF4-FFF2-40B4-BE49-F238E27FC236}">
                <a16:creationId xmlns:a16="http://schemas.microsoft.com/office/drawing/2014/main" id="{2A25EA69-3AA8-4433-9B17-7BC0112E5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416"/>
            <a:ext cx="12191999" cy="7138416"/>
          </a:xfrm>
          <a:prstGeom prst="rect">
            <a:avLst/>
          </a:prstGeom>
        </p:spPr>
      </p:pic>
      <p:sp>
        <p:nvSpPr>
          <p:cNvPr id="2" name="Title 1">
            <a:extLst>
              <a:ext uri="{FF2B5EF4-FFF2-40B4-BE49-F238E27FC236}">
                <a16:creationId xmlns:a16="http://schemas.microsoft.com/office/drawing/2014/main" id="{77AC4E7E-1DE2-4945-A59A-186C6F64C115}"/>
              </a:ext>
            </a:extLst>
          </p:cNvPr>
          <p:cNvSpPr>
            <a:spLocks noGrp="1"/>
          </p:cNvSpPr>
          <p:nvPr>
            <p:ph type="title"/>
          </p:nvPr>
        </p:nvSpPr>
        <p:spPr/>
        <p:txBody>
          <a:bodyPr/>
          <a:lstStyle/>
          <a:p>
            <a:r>
              <a:rPr lang="en-US" dirty="0"/>
              <a:t>The Disciples should have …</a:t>
            </a:r>
          </a:p>
        </p:txBody>
      </p:sp>
      <p:sp>
        <p:nvSpPr>
          <p:cNvPr id="9" name="Rectangle 8">
            <a:extLst>
              <a:ext uri="{FF2B5EF4-FFF2-40B4-BE49-F238E27FC236}">
                <a16:creationId xmlns:a16="http://schemas.microsoft.com/office/drawing/2014/main" id="{62A11069-EE43-41AC-AAA3-00D9FB58BC35}"/>
              </a:ext>
            </a:extLst>
          </p:cNvPr>
          <p:cNvSpPr/>
          <p:nvPr/>
        </p:nvSpPr>
        <p:spPr>
          <a:xfrm>
            <a:off x="48768" y="1097280"/>
            <a:ext cx="9168384" cy="5925312"/>
          </a:xfrm>
          <a:prstGeom prst="rect">
            <a:avLst/>
          </a:prstGeom>
          <a:solidFill>
            <a:schemeClr val="tx1">
              <a:alpha val="19000"/>
            </a:schemeClr>
          </a:solidFill>
          <a:ln>
            <a:noFill/>
          </a:ln>
          <a:effectLst>
            <a:glow rad="127000">
              <a:schemeClr val="accent1">
                <a:alpha val="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714D35-2BB1-4A4C-8F99-8F5D6C069D0E}"/>
              </a:ext>
            </a:extLst>
          </p:cNvPr>
          <p:cNvSpPr>
            <a:spLocks noGrp="1"/>
          </p:cNvSpPr>
          <p:nvPr>
            <p:ph idx="1"/>
          </p:nvPr>
        </p:nvSpPr>
        <p:spPr>
          <a:xfrm>
            <a:off x="648929" y="1589651"/>
            <a:ext cx="8251231" cy="5268350"/>
          </a:xfrm>
        </p:spPr>
        <p:txBody>
          <a:bodyPr/>
          <a:lstStyle/>
          <a:p>
            <a:r>
              <a:rPr lang="en-US" baseline="30000" dirty="0"/>
              <a:t>18 </a:t>
            </a:r>
            <a:r>
              <a:rPr lang="en-US" dirty="0"/>
              <a:t>"See, we are going up to Jeru-</a:t>
            </a:r>
            <a:r>
              <a:rPr lang="en-US" dirty="0" err="1"/>
              <a:t>salem</a:t>
            </a:r>
            <a:r>
              <a:rPr lang="en-US" dirty="0"/>
              <a:t>. And the Son of Man will be delivered over to the chief priests and scribes, and they will condemn him to death  </a:t>
            </a:r>
            <a:r>
              <a:rPr lang="en-US" baseline="30000" dirty="0"/>
              <a:t>19</a:t>
            </a:r>
            <a:r>
              <a:rPr lang="en-US" dirty="0"/>
              <a:t> and deliver him over to the Gentiles to be mocked and flogged and crucified, and he will be raised on the third day.“</a:t>
            </a:r>
          </a:p>
          <a:p>
            <a:endParaRPr lang="en-US" dirty="0"/>
          </a:p>
          <a:p>
            <a:endParaRPr lang="en-US" dirty="0"/>
          </a:p>
        </p:txBody>
      </p:sp>
    </p:spTree>
    <p:extLst>
      <p:ext uri="{BB962C8B-B14F-4D97-AF65-F5344CB8AC3E}">
        <p14:creationId xmlns:p14="http://schemas.microsoft.com/office/powerpoint/2010/main" val="2105528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A13B-C75A-4ED0-BD1F-DA944E656D3C}"/>
              </a:ext>
            </a:extLst>
          </p:cNvPr>
          <p:cNvSpPr>
            <a:spLocks noGrp="1"/>
          </p:cNvSpPr>
          <p:nvPr>
            <p:ph type="title"/>
          </p:nvPr>
        </p:nvSpPr>
        <p:spPr/>
        <p:txBody>
          <a:bodyPr/>
          <a:lstStyle/>
          <a:p>
            <a:r>
              <a:rPr lang="en-US" dirty="0"/>
              <a:t>They should have seen it coming</a:t>
            </a:r>
          </a:p>
        </p:txBody>
      </p:sp>
      <p:sp>
        <p:nvSpPr>
          <p:cNvPr id="4" name="Content Placeholder 3">
            <a:extLst>
              <a:ext uri="{FF2B5EF4-FFF2-40B4-BE49-F238E27FC236}">
                <a16:creationId xmlns:a16="http://schemas.microsoft.com/office/drawing/2014/main" id="{95EA3E9B-E9D4-45E4-AD1D-2A013162D2CF}"/>
              </a:ext>
            </a:extLst>
          </p:cNvPr>
          <p:cNvSpPr>
            <a:spLocks noGrp="1"/>
          </p:cNvSpPr>
          <p:nvPr>
            <p:ph idx="1"/>
          </p:nvPr>
        </p:nvSpPr>
        <p:spPr>
          <a:xfrm>
            <a:off x="648930" y="1589651"/>
            <a:ext cx="5997198" cy="4929136"/>
          </a:xfrm>
        </p:spPr>
        <p:txBody>
          <a:bodyPr/>
          <a:lstStyle/>
          <a:p>
            <a:r>
              <a:rPr lang="en-US" dirty="0"/>
              <a:t>It appears that they just did not want to believe it!</a:t>
            </a:r>
          </a:p>
        </p:txBody>
      </p:sp>
    </p:spTree>
    <p:extLst>
      <p:ext uri="{BB962C8B-B14F-4D97-AF65-F5344CB8AC3E}">
        <p14:creationId xmlns:p14="http://schemas.microsoft.com/office/powerpoint/2010/main" val="4003798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sunset&#10;&#10;Description automatically generated">
            <a:extLst>
              <a:ext uri="{FF2B5EF4-FFF2-40B4-BE49-F238E27FC236}">
                <a16:creationId xmlns:a16="http://schemas.microsoft.com/office/drawing/2014/main" id="{568939C3-39C5-45D4-A10D-7B7EEE94E3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6355"/>
            <a:ext cx="12192000" cy="8604355"/>
          </a:xfrm>
        </p:spPr>
      </p:pic>
      <p:sp>
        <p:nvSpPr>
          <p:cNvPr id="2" name="Title 1">
            <a:extLst>
              <a:ext uri="{FF2B5EF4-FFF2-40B4-BE49-F238E27FC236}">
                <a16:creationId xmlns:a16="http://schemas.microsoft.com/office/drawing/2014/main" id="{40A0D697-03B1-41B9-AA02-9BC773627717}"/>
              </a:ext>
            </a:extLst>
          </p:cNvPr>
          <p:cNvSpPr>
            <a:spLocks noGrp="1"/>
          </p:cNvSpPr>
          <p:nvPr>
            <p:ph type="title"/>
          </p:nvPr>
        </p:nvSpPr>
        <p:spPr/>
        <p:txBody>
          <a:bodyPr/>
          <a:lstStyle/>
          <a:p>
            <a:r>
              <a:rPr lang="en-US" dirty="0"/>
              <a:t>After the Cross …</a:t>
            </a:r>
          </a:p>
        </p:txBody>
      </p:sp>
    </p:spTree>
    <p:extLst>
      <p:ext uri="{BB962C8B-B14F-4D97-AF65-F5344CB8AC3E}">
        <p14:creationId xmlns:p14="http://schemas.microsoft.com/office/powerpoint/2010/main" val="393263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07845481-699B-4F53-9F21-1FCB22A9E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505" y="0"/>
            <a:ext cx="9047694" cy="6858000"/>
          </a:xfrm>
          <a:prstGeom prst="rect">
            <a:avLst/>
          </a:prstGeom>
        </p:spPr>
      </p:pic>
      <p:sp>
        <p:nvSpPr>
          <p:cNvPr id="2" name="Title 1">
            <a:extLst>
              <a:ext uri="{FF2B5EF4-FFF2-40B4-BE49-F238E27FC236}">
                <a16:creationId xmlns:a16="http://schemas.microsoft.com/office/drawing/2014/main" id="{A8E4E91B-10B4-4667-A5AB-F65B5AE1AA08}"/>
              </a:ext>
            </a:extLst>
          </p:cNvPr>
          <p:cNvSpPr>
            <a:spLocks noGrp="1"/>
          </p:cNvSpPr>
          <p:nvPr>
            <p:ph type="title"/>
          </p:nvPr>
        </p:nvSpPr>
        <p:spPr/>
        <p:txBody>
          <a:bodyPr/>
          <a:lstStyle/>
          <a:p>
            <a:r>
              <a:rPr lang="en-US" dirty="0"/>
              <a:t>The </a:t>
            </a:r>
            <a:r>
              <a:rPr lang="en-US" u="sng" dirty="0"/>
              <a:t>Chief</a:t>
            </a:r>
            <a:r>
              <a:rPr lang="en-US" dirty="0"/>
              <a:t> </a:t>
            </a:r>
            <a:r>
              <a:rPr lang="en-US" u="sng" dirty="0"/>
              <a:t>Priest</a:t>
            </a:r>
            <a:r>
              <a:rPr lang="en-US" dirty="0"/>
              <a:t> sort of saw it …</a:t>
            </a:r>
          </a:p>
        </p:txBody>
      </p:sp>
      <p:sp>
        <p:nvSpPr>
          <p:cNvPr id="3" name="Content Placeholder 2">
            <a:extLst>
              <a:ext uri="{FF2B5EF4-FFF2-40B4-BE49-F238E27FC236}">
                <a16:creationId xmlns:a16="http://schemas.microsoft.com/office/drawing/2014/main" id="{7888454D-8A2D-41EF-A0D8-AF7CCFABF3FA}"/>
              </a:ext>
            </a:extLst>
          </p:cNvPr>
          <p:cNvSpPr>
            <a:spLocks noGrp="1"/>
          </p:cNvSpPr>
          <p:nvPr>
            <p:ph idx="1"/>
          </p:nvPr>
        </p:nvSpPr>
        <p:spPr>
          <a:xfrm>
            <a:off x="648930" y="1589651"/>
            <a:ext cx="6812574" cy="4929136"/>
          </a:xfrm>
        </p:spPr>
        <p:txBody>
          <a:bodyPr/>
          <a:lstStyle/>
          <a:p>
            <a:r>
              <a:rPr lang="en-US" baseline="30000" dirty="0"/>
              <a:t>Matthew 27:62 </a:t>
            </a:r>
            <a:r>
              <a:rPr lang="en-US" dirty="0"/>
              <a:t>… the chief priests and the Pharisees gathered before Pilate  </a:t>
            </a:r>
            <a:r>
              <a:rPr lang="en-US" baseline="30000" dirty="0"/>
              <a:t>63</a:t>
            </a:r>
            <a:r>
              <a:rPr lang="en-US" dirty="0"/>
              <a:t> and said, </a:t>
            </a:r>
          </a:p>
          <a:p>
            <a:r>
              <a:rPr lang="en-US" dirty="0"/>
              <a:t>"Sir, we remember how that impostor said, while he was still alive, 'After three days I will rise.’  </a:t>
            </a:r>
          </a:p>
        </p:txBody>
      </p:sp>
    </p:spTree>
    <p:extLst>
      <p:ext uri="{BB962C8B-B14F-4D97-AF65-F5344CB8AC3E}">
        <p14:creationId xmlns:p14="http://schemas.microsoft.com/office/powerpoint/2010/main" val="407483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07845481-699B-4F53-9F21-1FCB22A9E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8505" y="0"/>
            <a:ext cx="9047694" cy="6858000"/>
          </a:xfrm>
          <a:prstGeom prst="rect">
            <a:avLst/>
          </a:prstGeom>
        </p:spPr>
      </p:pic>
      <p:sp>
        <p:nvSpPr>
          <p:cNvPr id="2" name="Title 1">
            <a:extLst>
              <a:ext uri="{FF2B5EF4-FFF2-40B4-BE49-F238E27FC236}">
                <a16:creationId xmlns:a16="http://schemas.microsoft.com/office/drawing/2014/main" id="{A8E4E91B-10B4-4667-A5AB-F65B5AE1AA08}"/>
              </a:ext>
            </a:extLst>
          </p:cNvPr>
          <p:cNvSpPr>
            <a:spLocks noGrp="1"/>
          </p:cNvSpPr>
          <p:nvPr>
            <p:ph type="title"/>
          </p:nvPr>
        </p:nvSpPr>
        <p:spPr/>
        <p:txBody>
          <a:bodyPr/>
          <a:lstStyle/>
          <a:p>
            <a:r>
              <a:rPr lang="en-US" dirty="0"/>
              <a:t>The Chief Priest sort of saw it …</a:t>
            </a:r>
          </a:p>
        </p:txBody>
      </p:sp>
      <p:sp>
        <p:nvSpPr>
          <p:cNvPr id="3" name="Content Placeholder 2">
            <a:extLst>
              <a:ext uri="{FF2B5EF4-FFF2-40B4-BE49-F238E27FC236}">
                <a16:creationId xmlns:a16="http://schemas.microsoft.com/office/drawing/2014/main" id="{7888454D-8A2D-41EF-A0D8-AF7CCFABF3FA}"/>
              </a:ext>
            </a:extLst>
          </p:cNvPr>
          <p:cNvSpPr>
            <a:spLocks noGrp="1"/>
          </p:cNvSpPr>
          <p:nvPr>
            <p:ph idx="1"/>
          </p:nvPr>
        </p:nvSpPr>
        <p:spPr>
          <a:xfrm>
            <a:off x="648930" y="1589651"/>
            <a:ext cx="6812574" cy="4929136"/>
          </a:xfrm>
        </p:spPr>
        <p:txBody>
          <a:bodyPr/>
          <a:lstStyle/>
          <a:p>
            <a:r>
              <a:rPr lang="en-US" baseline="30000" dirty="0"/>
              <a:t>64</a:t>
            </a:r>
            <a:r>
              <a:rPr lang="en-US" dirty="0"/>
              <a:t> Therefore order the tomb to be made secure until the third day, lest his disciples go and steal him away and tell the people, 'He has risen from the dead,' and the last fraud will be worse than the first.“  </a:t>
            </a:r>
          </a:p>
        </p:txBody>
      </p:sp>
    </p:spTree>
    <p:extLst>
      <p:ext uri="{BB962C8B-B14F-4D97-AF65-F5344CB8AC3E}">
        <p14:creationId xmlns:p14="http://schemas.microsoft.com/office/powerpoint/2010/main" val="3659493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7175B81-D429-458F-B757-6A7C40181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883" y="-390144"/>
            <a:ext cx="9586866" cy="7498080"/>
          </a:xfrm>
          <a:prstGeom prst="rect">
            <a:avLst/>
          </a:prstGeom>
        </p:spPr>
      </p:pic>
      <p:sp>
        <p:nvSpPr>
          <p:cNvPr id="2" name="Title 1">
            <a:extLst>
              <a:ext uri="{FF2B5EF4-FFF2-40B4-BE49-F238E27FC236}">
                <a16:creationId xmlns:a16="http://schemas.microsoft.com/office/drawing/2014/main" id="{A8E4E91B-10B4-4667-A5AB-F65B5AE1AA08}"/>
              </a:ext>
            </a:extLst>
          </p:cNvPr>
          <p:cNvSpPr>
            <a:spLocks noGrp="1"/>
          </p:cNvSpPr>
          <p:nvPr>
            <p:ph type="title"/>
          </p:nvPr>
        </p:nvSpPr>
        <p:spPr/>
        <p:txBody>
          <a:bodyPr/>
          <a:lstStyle/>
          <a:p>
            <a:r>
              <a:rPr lang="en-US" dirty="0"/>
              <a:t>The Chief Priest sort of saw it …</a:t>
            </a:r>
          </a:p>
        </p:txBody>
      </p:sp>
      <p:sp>
        <p:nvSpPr>
          <p:cNvPr id="3" name="Content Placeholder 2">
            <a:extLst>
              <a:ext uri="{FF2B5EF4-FFF2-40B4-BE49-F238E27FC236}">
                <a16:creationId xmlns:a16="http://schemas.microsoft.com/office/drawing/2014/main" id="{7888454D-8A2D-41EF-A0D8-AF7CCFABF3FA}"/>
              </a:ext>
            </a:extLst>
          </p:cNvPr>
          <p:cNvSpPr>
            <a:spLocks noGrp="1"/>
          </p:cNvSpPr>
          <p:nvPr>
            <p:ph idx="1"/>
          </p:nvPr>
        </p:nvSpPr>
        <p:spPr>
          <a:xfrm>
            <a:off x="6352032" y="1414272"/>
            <a:ext cx="5279136" cy="5104515"/>
          </a:xfrm>
        </p:spPr>
        <p:txBody>
          <a:bodyPr/>
          <a:lstStyle/>
          <a:p>
            <a:r>
              <a:rPr lang="en-US" baseline="30000" dirty="0"/>
              <a:t>65</a:t>
            </a:r>
            <a:r>
              <a:rPr lang="en-US" dirty="0"/>
              <a:t> Pilate said to them, "You have a guard of soldiers. Go, make it as secure as you can.“  </a:t>
            </a:r>
          </a:p>
        </p:txBody>
      </p:sp>
    </p:spTree>
    <p:extLst>
      <p:ext uri="{BB962C8B-B14F-4D97-AF65-F5344CB8AC3E}">
        <p14:creationId xmlns:p14="http://schemas.microsoft.com/office/powerpoint/2010/main" val="687783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B4824676-55D8-408D-A540-D18A82D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567" y="0"/>
            <a:ext cx="9047694" cy="7498080"/>
          </a:xfrm>
          <a:prstGeom prst="rect">
            <a:avLst/>
          </a:prstGeom>
        </p:spPr>
      </p:pic>
      <p:sp>
        <p:nvSpPr>
          <p:cNvPr id="2" name="Title 1">
            <a:extLst>
              <a:ext uri="{FF2B5EF4-FFF2-40B4-BE49-F238E27FC236}">
                <a16:creationId xmlns:a16="http://schemas.microsoft.com/office/drawing/2014/main" id="{A8E4E91B-10B4-4667-A5AB-F65B5AE1AA08}"/>
              </a:ext>
            </a:extLst>
          </p:cNvPr>
          <p:cNvSpPr>
            <a:spLocks noGrp="1"/>
          </p:cNvSpPr>
          <p:nvPr>
            <p:ph type="title"/>
          </p:nvPr>
        </p:nvSpPr>
        <p:spPr/>
        <p:txBody>
          <a:bodyPr/>
          <a:lstStyle/>
          <a:p>
            <a:r>
              <a:rPr lang="en-US" dirty="0"/>
              <a:t>The Chief Priest sort of saw it …</a:t>
            </a:r>
          </a:p>
        </p:txBody>
      </p:sp>
      <p:sp>
        <p:nvSpPr>
          <p:cNvPr id="3" name="Content Placeholder 2">
            <a:extLst>
              <a:ext uri="{FF2B5EF4-FFF2-40B4-BE49-F238E27FC236}">
                <a16:creationId xmlns:a16="http://schemas.microsoft.com/office/drawing/2014/main" id="{7888454D-8A2D-41EF-A0D8-AF7CCFABF3FA}"/>
              </a:ext>
            </a:extLst>
          </p:cNvPr>
          <p:cNvSpPr>
            <a:spLocks noGrp="1"/>
          </p:cNvSpPr>
          <p:nvPr>
            <p:ph idx="1"/>
          </p:nvPr>
        </p:nvSpPr>
        <p:spPr>
          <a:xfrm>
            <a:off x="6352032" y="1414272"/>
            <a:ext cx="5279136" cy="5104515"/>
          </a:xfrm>
        </p:spPr>
        <p:txBody>
          <a:bodyPr/>
          <a:lstStyle/>
          <a:p>
            <a:r>
              <a:rPr lang="en-US" baseline="30000" dirty="0"/>
              <a:t>66</a:t>
            </a:r>
            <a:r>
              <a:rPr lang="en-US" dirty="0"/>
              <a:t> So they went and made the tomb secure by sealing the stone and setting a guard.  </a:t>
            </a:r>
          </a:p>
        </p:txBody>
      </p:sp>
    </p:spTree>
    <p:extLst>
      <p:ext uri="{BB962C8B-B14F-4D97-AF65-F5344CB8AC3E}">
        <p14:creationId xmlns:p14="http://schemas.microsoft.com/office/powerpoint/2010/main" val="315369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a:t>
            </a:r>
            <a:r>
              <a:rPr lang="en-US" u="sng" dirty="0"/>
              <a:t>no</a:t>
            </a:r>
            <a:r>
              <a:rPr lang="en-US" dirty="0"/>
              <a:t> </a:t>
            </a:r>
            <a:r>
              <a:rPr lang="en-US" u="sng" dirty="0"/>
              <a:t>one</a:t>
            </a:r>
            <a:r>
              <a:rPr lang="en-US" dirty="0"/>
              <a:t> </a:t>
            </a:r>
            <a:r>
              <a:rPr lang="en-US" u="sng" dirty="0"/>
              <a:t>saw</a:t>
            </a:r>
            <a:r>
              <a:rPr lang="en-US" dirty="0"/>
              <a:t> this coming … </a:t>
            </a:r>
          </a:p>
        </p:txBody>
      </p:sp>
      <p:sp>
        <p:nvSpPr>
          <p:cNvPr id="6" name="Content Placeholder 5">
            <a:extLst>
              <a:ext uri="{FF2B5EF4-FFF2-40B4-BE49-F238E27FC236}">
                <a16:creationId xmlns:a16="http://schemas.microsoft.com/office/drawing/2014/main" id="{B7217CE5-2F0C-4477-9EE1-A3B2DE0C7A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3536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27893BF4-2D32-47C5-BA89-B0E1AA941F25}"/>
              </a:ext>
            </a:extLst>
          </p:cNvPr>
          <p:cNvPicPr>
            <a:picLocks noChangeAspect="1"/>
          </p:cNvPicPr>
          <p:nvPr/>
        </p:nvPicPr>
        <p:blipFill rotWithShape="1">
          <a:blip r:embed="rId2">
            <a:extLst>
              <a:ext uri="{28A0092B-C50C-407E-A947-70E740481C1C}">
                <a14:useLocalDpi xmlns:a14="http://schemas.microsoft.com/office/drawing/2010/main" val="0"/>
              </a:ext>
            </a:extLst>
          </a:blip>
          <a:srcRect r="26916"/>
          <a:stretch/>
        </p:blipFill>
        <p:spPr>
          <a:xfrm>
            <a:off x="5475732" y="18539"/>
            <a:ext cx="6716268" cy="6858000"/>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288318" cy="4929136"/>
          </a:xfrm>
        </p:spPr>
        <p:txBody>
          <a:bodyPr/>
          <a:lstStyle/>
          <a:p>
            <a:pPr marL="571500" indent="-571500">
              <a:buFont typeface="Arial" panose="020B0604020202020204" pitchFamily="34" charset="0"/>
              <a:buChar char="•"/>
            </a:pPr>
            <a:r>
              <a:rPr lang="en-US" u="sng" dirty="0"/>
              <a:t>Earth</a:t>
            </a:r>
            <a:r>
              <a:rPr lang="en-US" dirty="0"/>
              <a:t>q</a:t>
            </a:r>
            <a:r>
              <a:rPr lang="en-US" u="sng" dirty="0"/>
              <a:t>uake</a:t>
            </a:r>
            <a:r>
              <a:rPr lang="en-US" dirty="0"/>
              <a:t>: Mat 28:1-2</a:t>
            </a:r>
          </a:p>
          <a:p>
            <a:r>
              <a:rPr lang="en-US" dirty="0"/>
              <a:t>Now after the Sabbath, toward the dawn of the first day of the week, Mary Magdalene and the other Mary went to see the tomb.   </a:t>
            </a:r>
            <a:r>
              <a:rPr lang="en-US" baseline="30000" dirty="0"/>
              <a:t>2</a:t>
            </a:r>
            <a:r>
              <a:rPr lang="en-US" dirty="0"/>
              <a:t> And behold, there was a great earthquake, </a:t>
            </a:r>
          </a:p>
          <a:p>
            <a:r>
              <a:rPr lang="en-US" dirty="0"/>
              <a:t> </a:t>
            </a:r>
          </a:p>
        </p:txBody>
      </p:sp>
    </p:spTree>
    <p:extLst>
      <p:ext uri="{BB962C8B-B14F-4D97-AF65-F5344CB8AC3E}">
        <p14:creationId xmlns:p14="http://schemas.microsoft.com/office/powerpoint/2010/main" val="2345385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C2B4E-E5AA-40C8-8D1B-591DD6A47069}"/>
              </a:ext>
            </a:extLst>
          </p:cNvPr>
          <p:cNvSpPr>
            <a:spLocks noGrp="1"/>
          </p:cNvSpPr>
          <p:nvPr>
            <p:ph type="title"/>
          </p:nvPr>
        </p:nvSpPr>
        <p:spPr/>
        <p:txBody>
          <a:bodyPr/>
          <a:lstStyle/>
          <a:p>
            <a:r>
              <a:rPr lang="en-US" dirty="0"/>
              <a:t>Like an empty Easter egg …</a:t>
            </a:r>
          </a:p>
        </p:txBody>
      </p:sp>
    </p:spTree>
    <p:extLst>
      <p:ext uri="{BB962C8B-B14F-4D97-AF65-F5344CB8AC3E}">
        <p14:creationId xmlns:p14="http://schemas.microsoft.com/office/powerpoint/2010/main" val="178033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B0CF2-E1C9-4D09-AE3E-607AB868DE40}"/>
              </a:ext>
            </a:extLst>
          </p:cNvPr>
          <p:cNvPicPr>
            <a:picLocks noChangeAspect="1"/>
          </p:cNvPicPr>
          <p:nvPr/>
        </p:nvPicPr>
        <p:blipFill rotWithShape="1">
          <a:blip r:embed="rId3">
            <a:extLst>
              <a:ext uri="{28A0092B-C50C-407E-A947-70E740481C1C}">
                <a14:useLocalDpi xmlns:a14="http://schemas.microsoft.com/office/drawing/2010/main" val="0"/>
              </a:ext>
            </a:extLst>
          </a:blip>
          <a:srcRect r="24027" b="13125"/>
          <a:stretch/>
        </p:blipFill>
        <p:spPr>
          <a:xfrm>
            <a:off x="7141878" y="1"/>
            <a:ext cx="5050122" cy="6858000"/>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389823" cy="4929136"/>
          </a:xfrm>
        </p:spPr>
        <p:txBody>
          <a:bodyPr/>
          <a:lstStyle/>
          <a:p>
            <a:pPr marL="571500" indent="-571500">
              <a:buFont typeface="Arial" panose="020B0604020202020204" pitchFamily="34" charset="0"/>
              <a:buChar char="•"/>
            </a:pPr>
            <a:r>
              <a:rPr lang="en-US" u="sng" dirty="0"/>
              <a:t>An</a:t>
            </a:r>
            <a:r>
              <a:rPr lang="en-US" dirty="0"/>
              <a:t>g</a:t>
            </a:r>
            <a:r>
              <a:rPr lang="en-US" u="sng" dirty="0"/>
              <a:t>els</a:t>
            </a:r>
            <a:r>
              <a:rPr lang="en-US" dirty="0"/>
              <a:t> </a:t>
            </a:r>
          </a:p>
          <a:p>
            <a:r>
              <a:rPr lang="en-US" dirty="0"/>
              <a:t>… for an angel of the Lord descended from heaven and came and rolled back the stone and sat on it.   </a:t>
            </a:r>
            <a:r>
              <a:rPr lang="en-US" baseline="30000" dirty="0"/>
              <a:t>3</a:t>
            </a:r>
            <a:r>
              <a:rPr lang="en-US" dirty="0"/>
              <a:t> His appearance was like lightning, and his clothing white as snow. </a:t>
            </a:r>
          </a:p>
        </p:txBody>
      </p:sp>
    </p:spTree>
    <p:extLst>
      <p:ext uri="{BB962C8B-B14F-4D97-AF65-F5344CB8AC3E}">
        <p14:creationId xmlns:p14="http://schemas.microsoft.com/office/powerpoint/2010/main" val="454037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down a street&#10;&#10;Description automatically generated">
            <a:extLst>
              <a:ext uri="{FF2B5EF4-FFF2-40B4-BE49-F238E27FC236}">
                <a16:creationId xmlns:a16="http://schemas.microsoft.com/office/drawing/2014/main" id="{8CBC779B-0884-44FE-B18F-0C60ED09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856" y="12192"/>
            <a:ext cx="6248071" cy="7827264"/>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389823" cy="4929136"/>
          </a:xfrm>
        </p:spPr>
        <p:txBody>
          <a:bodyPr/>
          <a:lstStyle/>
          <a:p>
            <a:pPr marL="571500" indent="-571500">
              <a:buFont typeface="Arial" panose="020B0604020202020204" pitchFamily="34" charset="0"/>
              <a:buChar char="•"/>
            </a:pPr>
            <a:r>
              <a:rPr lang="en-US" u="sng" dirty="0"/>
              <a:t>Resurrection</a:t>
            </a:r>
            <a:r>
              <a:rPr lang="en-US" dirty="0"/>
              <a:t> </a:t>
            </a:r>
          </a:p>
          <a:p>
            <a:r>
              <a:rPr lang="en-US" dirty="0"/>
              <a:t> </a:t>
            </a:r>
            <a:r>
              <a:rPr lang="en-US" baseline="30000" dirty="0"/>
              <a:t>Luke</a:t>
            </a:r>
            <a:r>
              <a:rPr lang="en-US" dirty="0"/>
              <a:t> </a:t>
            </a:r>
            <a:r>
              <a:rPr lang="en-US" baseline="30000" dirty="0"/>
              <a:t>24:5</a:t>
            </a:r>
            <a:r>
              <a:rPr lang="en-US" dirty="0"/>
              <a:t> … the men said to them, </a:t>
            </a:r>
          </a:p>
          <a:p>
            <a:r>
              <a:rPr lang="en-US" dirty="0"/>
              <a:t>"Why do you seek the living among the dead? </a:t>
            </a:r>
            <a:r>
              <a:rPr lang="en-US" baseline="30000" dirty="0"/>
              <a:t>6</a:t>
            </a:r>
            <a:r>
              <a:rPr lang="en-US" dirty="0"/>
              <a:t> He is not here, but has risen. </a:t>
            </a:r>
          </a:p>
        </p:txBody>
      </p:sp>
    </p:spTree>
    <p:extLst>
      <p:ext uri="{BB962C8B-B14F-4D97-AF65-F5344CB8AC3E}">
        <p14:creationId xmlns:p14="http://schemas.microsoft.com/office/powerpoint/2010/main" val="3958495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down a street&#10;&#10;Description automatically generated">
            <a:extLst>
              <a:ext uri="{FF2B5EF4-FFF2-40B4-BE49-F238E27FC236}">
                <a16:creationId xmlns:a16="http://schemas.microsoft.com/office/drawing/2014/main" id="{8CBC779B-0884-44FE-B18F-0C60ED09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856" y="12192"/>
            <a:ext cx="6248071" cy="7827264"/>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389823" cy="4929136"/>
          </a:xfrm>
        </p:spPr>
        <p:txBody>
          <a:bodyPr/>
          <a:lstStyle/>
          <a:p>
            <a:r>
              <a:rPr lang="en-US" dirty="0"/>
              <a:t>Remember how he told you, while he was still in Galilee,  </a:t>
            </a:r>
          </a:p>
        </p:txBody>
      </p:sp>
    </p:spTree>
    <p:extLst>
      <p:ext uri="{BB962C8B-B14F-4D97-AF65-F5344CB8AC3E}">
        <p14:creationId xmlns:p14="http://schemas.microsoft.com/office/powerpoint/2010/main" val="4181484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BC553536-717E-49D0-AE7D-2A647919E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485" y="-18539"/>
            <a:ext cx="9239515" cy="6858000"/>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192137" cy="4929136"/>
          </a:xfrm>
        </p:spPr>
        <p:txBody>
          <a:bodyPr/>
          <a:lstStyle/>
          <a:p>
            <a:r>
              <a:rPr lang="en-US" dirty="0"/>
              <a:t>Remember how he told you, while he was still in Galilee,  </a:t>
            </a:r>
            <a:r>
              <a:rPr lang="en-US" baseline="30000" dirty="0"/>
              <a:t>7</a:t>
            </a:r>
            <a:r>
              <a:rPr lang="en-US" dirty="0"/>
              <a:t> that the Son of Man must be delivered into the hands of sinful men</a:t>
            </a:r>
          </a:p>
        </p:txBody>
      </p:sp>
    </p:spTree>
    <p:extLst>
      <p:ext uri="{BB962C8B-B14F-4D97-AF65-F5344CB8AC3E}">
        <p14:creationId xmlns:p14="http://schemas.microsoft.com/office/powerpoint/2010/main" val="208718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ight pole&#10;&#10;Description automatically generated">
            <a:extLst>
              <a:ext uri="{FF2B5EF4-FFF2-40B4-BE49-F238E27FC236}">
                <a16:creationId xmlns:a16="http://schemas.microsoft.com/office/drawing/2014/main" id="{73B427E1-7573-453F-858F-6FA682DCB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311" y="-733778"/>
            <a:ext cx="6005689" cy="7857067"/>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248071" cy="4929136"/>
          </a:xfrm>
        </p:spPr>
        <p:txBody>
          <a:bodyPr/>
          <a:lstStyle/>
          <a:p>
            <a:r>
              <a:rPr lang="en-US" dirty="0"/>
              <a:t>Remember how he told you, while he was still in Galilee,  </a:t>
            </a:r>
            <a:r>
              <a:rPr lang="en-US" baseline="30000" dirty="0"/>
              <a:t>7</a:t>
            </a:r>
            <a:r>
              <a:rPr lang="en-US" dirty="0"/>
              <a:t> that the Son of Man must be delivered into the hands of sinful men and be crucified</a:t>
            </a:r>
          </a:p>
        </p:txBody>
      </p:sp>
    </p:spTree>
    <p:extLst>
      <p:ext uri="{BB962C8B-B14F-4D97-AF65-F5344CB8AC3E}">
        <p14:creationId xmlns:p14="http://schemas.microsoft.com/office/powerpoint/2010/main" val="4083209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rock&#10;&#10;Description automatically generated">
            <a:extLst>
              <a:ext uri="{FF2B5EF4-FFF2-40B4-BE49-F238E27FC236}">
                <a16:creationId xmlns:a16="http://schemas.microsoft.com/office/drawing/2014/main" id="{CFC58960-0A1A-4A0C-80EC-7043F5DF7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0" y="1589651"/>
            <a:ext cx="6248071" cy="4929136"/>
          </a:xfrm>
        </p:spPr>
        <p:txBody>
          <a:bodyPr/>
          <a:lstStyle/>
          <a:p>
            <a:r>
              <a:rPr lang="en-US" dirty="0"/>
              <a:t>Remember how he told you, while he was still in Galilee,  </a:t>
            </a:r>
            <a:r>
              <a:rPr lang="en-US" baseline="30000" dirty="0"/>
              <a:t>7</a:t>
            </a:r>
            <a:r>
              <a:rPr lang="en-US" dirty="0"/>
              <a:t> that the Son of Man must be delivered into the hands of sinful men and be crucified and on the third day rise.“</a:t>
            </a:r>
          </a:p>
        </p:txBody>
      </p:sp>
    </p:spTree>
    <p:extLst>
      <p:ext uri="{BB962C8B-B14F-4D97-AF65-F5344CB8AC3E}">
        <p14:creationId xmlns:p14="http://schemas.microsoft.com/office/powerpoint/2010/main" val="1540831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36B3E045-AFEC-4F15-8379-07CD69FA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Really, no one saw this coming …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a:xfrm>
            <a:off x="648931" y="1589651"/>
            <a:ext cx="5663380" cy="4929136"/>
          </a:xfrm>
        </p:spPr>
        <p:txBody>
          <a:bodyPr/>
          <a:lstStyle/>
          <a:p>
            <a:r>
              <a:rPr lang="en-US" dirty="0"/>
              <a:t> </a:t>
            </a:r>
            <a:r>
              <a:rPr lang="en-US" baseline="30000" dirty="0"/>
              <a:t>8</a:t>
            </a:r>
            <a:r>
              <a:rPr lang="en-US" dirty="0"/>
              <a:t> And they remembered his words</a:t>
            </a:r>
          </a:p>
        </p:txBody>
      </p:sp>
    </p:spTree>
    <p:extLst>
      <p:ext uri="{BB962C8B-B14F-4D97-AF65-F5344CB8AC3E}">
        <p14:creationId xmlns:p14="http://schemas.microsoft.com/office/powerpoint/2010/main" val="364653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1384-AFBA-452F-AE3B-C1EB6B7DE1A0}"/>
              </a:ext>
            </a:extLst>
          </p:cNvPr>
          <p:cNvSpPr>
            <a:spLocks noGrp="1"/>
          </p:cNvSpPr>
          <p:nvPr>
            <p:ph type="title"/>
          </p:nvPr>
        </p:nvSpPr>
        <p:spPr/>
        <p:txBody>
          <a:bodyPr/>
          <a:lstStyle/>
          <a:p>
            <a:r>
              <a:rPr lang="en-US" dirty="0"/>
              <a:t>Of course, we didn’t see it …</a:t>
            </a:r>
          </a:p>
        </p:txBody>
      </p:sp>
      <p:sp>
        <p:nvSpPr>
          <p:cNvPr id="3" name="Content Placeholder 2">
            <a:extLst>
              <a:ext uri="{FF2B5EF4-FFF2-40B4-BE49-F238E27FC236}">
                <a16:creationId xmlns:a16="http://schemas.microsoft.com/office/drawing/2014/main" id="{A8CDA6E0-C3E8-4DAE-A5DE-AAB7691E5B5E}"/>
              </a:ext>
            </a:extLst>
          </p:cNvPr>
          <p:cNvSpPr>
            <a:spLocks noGrp="1"/>
          </p:cNvSpPr>
          <p:nvPr>
            <p:ph idx="1"/>
          </p:nvPr>
        </p:nvSpPr>
        <p:spPr/>
        <p:txBody>
          <a:bodyPr/>
          <a:lstStyle/>
          <a:p>
            <a:pPr marL="571500" indent="-571500">
              <a:buFont typeface="Arial" panose="020B0604020202020204" pitchFamily="34" charset="0"/>
              <a:buChar char="•"/>
            </a:pPr>
            <a:r>
              <a:rPr lang="en-US" dirty="0"/>
              <a:t>It happened before us …</a:t>
            </a:r>
          </a:p>
          <a:p>
            <a:pPr marL="571500" indent="-571500">
              <a:buFont typeface="Arial" panose="020B0604020202020204" pitchFamily="34" charset="0"/>
              <a:buChar char="•"/>
            </a:pPr>
            <a:r>
              <a:rPr lang="en-US" dirty="0"/>
              <a:t>We have a different </a:t>
            </a:r>
            <a:br>
              <a:rPr lang="en-US" dirty="0"/>
            </a:br>
            <a:r>
              <a:rPr lang="en-US" dirty="0"/>
              <a:t>perspective …</a:t>
            </a:r>
          </a:p>
        </p:txBody>
      </p:sp>
    </p:spTree>
    <p:extLst>
      <p:ext uri="{BB962C8B-B14F-4D97-AF65-F5344CB8AC3E}">
        <p14:creationId xmlns:p14="http://schemas.microsoft.com/office/powerpoint/2010/main" val="123366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91CF1F0F-CC3B-44BE-92F3-2CF32B55B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sp>
        <p:nvSpPr>
          <p:cNvPr id="2" name="Title 1">
            <a:extLst>
              <a:ext uri="{FF2B5EF4-FFF2-40B4-BE49-F238E27FC236}">
                <a16:creationId xmlns:a16="http://schemas.microsoft.com/office/drawing/2014/main" id="{A9D3965D-22DC-4AC4-BB8F-918B5A23C3B5}"/>
              </a:ext>
            </a:extLst>
          </p:cNvPr>
          <p:cNvSpPr>
            <a:spLocks noGrp="1"/>
          </p:cNvSpPr>
          <p:nvPr>
            <p:ph type="title"/>
          </p:nvPr>
        </p:nvSpPr>
        <p:spPr/>
        <p:txBody>
          <a:bodyPr/>
          <a:lstStyle/>
          <a:p>
            <a:r>
              <a:rPr lang="en-US" dirty="0"/>
              <a:t>The Question to Us is …</a:t>
            </a:r>
          </a:p>
        </p:txBody>
      </p:sp>
      <p:sp>
        <p:nvSpPr>
          <p:cNvPr id="3" name="Content Placeholder 2">
            <a:extLst>
              <a:ext uri="{FF2B5EF4-FFF2-40B4-BE49-F238E27FC236}">
                <a16:creationId xmlns:a16="http://schemas.microsoft.com/office/drawing/2014/main" id="{7199CC92-961E-4B93-A74D-29ABB8DE5CDB}"/>
              </a:ext>
            </a:extLst>
          </p:cNvPr>
          <p:cNvSpPr>
            <a:spLocks noGrp="1"/>
          </p:cNvSpPr>
          <p:nvPr>
            <p:ph idx="1"/>
          </p:nvPr>
        </p:nvSpPr>
        <p:spPr/>
        <p:txBody>
          <a:bodyPr/>
          <a:lstStyle/>
          <a:p>
            <a:r>
              <a:rPr lang="en-US" dirty="0"/>
              <a:t>NOT “Did you see this coming?”</a:t>
            </a:r>
          </a:p>
          <a:p>
            <a:r>
              <a:rPr lang="en-US" dirty="0"/>
              <a:t>BUT “Do you believe it happened?”</a:t>
            </a:r>
          </a:p>
        </p:txBody>
      </p:sp>
    </p:spTree>
    <p:extLst>
      <p:ext uri="{BB962C8B-B14F-4D97-AF65-F5344CB8AC3E}">
        <p14:creationId xmlns:p14="http://schemas.microsoft.com/office/powerpoint/2010/main" val="188973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1EA6E2D6-6C3E-44E3-BFC0-C30C07B2D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pic>
        <p:nvPicPr>
          <p:cNvPr id="5" name="Picture 4" descr="A picture containing person, holding, man, woman&#10;&#10;Description automatically generated">
            <a:extLst>
              <a:ext uri="{FF2B5EF4-FFF2-40B4-BE49-F238E27FC236}">
                <a16:creationId xmlns:a16="http://schemas.microsoft.com/office/drawing/2014/main" id="{9E017E42-D300-41E6-B298-145B50633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580" y="1134099"/>
            <a:ext cx="7700760" cy="5775570"/>
          </a:xfrm>
          <a:prstGeom prst="rect">
            <a:avLst/>
          </a:prstGeom>
        </p:spPr>
      </p:pic>
      <p:sp>
        <p:nvSpPr>
          <p:cNvPr id="2" name="Title 1">
            <a:extLst>
              <a:ext uri="{FF2B5EF4-FFF2-40B4-BE49-F238E27FC236}">
                <a16:creationId xmlns:a16="http://schemas.microsoft.com/office/drawing/2014/main" id="{28B09C78-56E8-46FB-B5AF-5A7BBAF85457}"/>
              </a:ext>
            </a:extLst>
          </p:cNvPr>
          <p:cNvSpPr>
            <a:spLocks noGrp="1"/>
          </p:cNvSpPr>
          <p:nvPr>
            <p:ph type="title"/>
          </p:nvPr>
        </p:nvSpPr>
        <p:spPr/>
        <p:txBody>
          <a:bodyPr/>
          <a:lstStyle/>
          <a:p>
            <a:r>
              <a:rPr lang="en-US" dirty="0"/>
              <a:t>So important—life depends on it</a:t>
            </a:r>
          </a:p>
        </p:txBody>
      </p:sp>
      <p:sp>
        <p:nvSpPr>
          <p:cNvPr id="3" name="Content Placeholder 2">
            <a:extLst>
              <a:ext uri="{FF2B5EF4-FFF2-40B4-BE49-F238E27FC236}">
                <a16:creationId xmlns:a16="http://schemas.microsoft.com/office/drawing/2014/main" id="{EBD360FE-9FD3-4425-AC1C-EDD5C84D83C2}"/>
              </a:ext>
            </a:extLst>
          </p:cNvPr>
          <p:cNvSpPr>
            <a:spLocks noGrp="1"/>
          </p:cNvSpPr>
          <p:nvPr>
            <p:ph idx="1"/>
          </p:nvPr>
        </p:nvSpPr>
        <p:spPr>
          <a:xfrm>
            <a:off x="648929" y="1589651"/>
            <a:ext cx="6508955" cy="4929136"/>
          </a:xfrm>
        </p:spPr>
        <p:txBody>
          <a:bodyPr/>
          <a:lstStyle/>
          <a:p>
            <a:r>
              <a:rPr lang="en-US" dirty="0"/>
              <a:t> </a:t>
            </a:r>
            <a:r>
              <a:rPr lang="en-US" baseline="30000" dirty="0"/>
              <a:t>18</a:t>
            </a:r>
            <a:r>
              <a:rPr lang="en-US" dirty="0"/>
              <a:t> Whoever believes in him is not condemned, but whoever does not believe is condemned already, because he has not believed in the name of the only Son of God. (John 3:18)</a:t>
            </a:r>
          </a:p>
        </p:txBody>
      </p:sp>
    </p:spTree>
    <p:extLst>
      <p:ext uri="{BB962C8B-B14F-4D97-AF65-F5344CB8AC3E}">
        <p14:creationId xmlns:p14="http://schemas.microsoft.com/office/powerpoint/2010/main" val="335860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tone building that has a rocky cliff&#10;&#10;Description automatically generated">
            <a:extLst>
              <a:ext uri="{FF2B5EF4-FFF2-40B4-BE49-F238E27FC236}">
                <a16:creationId xmlns:a16="http://schemas.microsoft.com/office/drawing/2014/main" id="{480BA392-2358-4BA3-A386-5B4E36A257EC}"/>
              </a:ext>
            </a:extLst>
          </p:cNvPr>
          <p:cNvPicPr>
            <a:picLocks noChangeAspect="1"/>
          </p:cNvPicPr>
          <p:nvPr/>
        </p:nvPicPr>
        <p:blipFill rotWithShape="1">
          <a:blip r:embed="rId3">
            <a:extLst>
              <a:ext uri="{28A0092B-C50C-407E-A947-70E740481C1C}">
                <a14:useLocalDpi xmlns:a14="http://schemas.microsoft.com/office/drawing/2010/main" val="0"/>
              </a:ext>
            </a:extLst>
          </a:blip>
          <a:srcRect b="15771"/>
          <a:stretch/>
        </p:blipFill>
        <p:spPr>
          <a:xfrm>
            <a:off x="-35944" y="374355"/>
            <a:ext cx="12227944" cy="7288357"/>
          </a:xfrm>
          <a:prstGeom prst="rect">
            <a:avLst/>
          </a:prstGeom>
        </p:spPr>
      </p:pic>
      <p:sp>
        <p:nvSpPr>
          <p:cNvPr id="2" name="Title 1">
            <a:extLst>
              <a:ext uri="{FF2B5EF4-FFF2-40B4-BE49-F238E27FC236}">
                <a16:creationId xmlns:a16="http://schemas.microsoft.com/office/drawing/2014/main" id="{3A53CE84-FEF0-43E8-AE67-F934B922A4E7}"/>
              </a:ext>
            </a:extLst>
          </p:cNvPr>
          <p:cNvSpPr>
            <a:spLocks noGrp="1"/>
          </p:cNvSpPr>
          <p:nvPr>
            <p:ph type="title"/>
          </p:nvPr>
        </p:nvSpPr>
        <p:spPr/>
        <p:txBody>
          <a:bodyPr/>
          <a:lstStyle/>
          <a:p>
            <a:r>
              <a:rPr lang="en-US" dirty="0"/>
              <a:t>He is not here, He is risen</a:t>
            </a:r>
          </a:p>
        </p:txBody>
      </p:sp>
      <p:sp>
        <p:nvSpPr>
          <p:cNvPr id="3" name="Content Placeholder 2">
            <a:extLst>
              <a:ext uri="{FF2B5EF4-FFF2-40B4-BE49-F238E27FC236}">
                <a16:creationId xmlns:a16="http://schemas.microsoft.com/office/drawing/2014/main" id="{CEFB12BB-7307-4A10-9E72-FB278C8924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8534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rock&#10;&#10;Description automatically generated">
            <a:extLst>
              <a:ext uri="{FF2B5EF4-FFF2-40B4-BE49-F238E27FC236}">
                <a16:creationId xmlns:a16="http://schemas.microsoft.com/office/drawing/2014/main" id="{A471B65C-72F8-4BAA-BE0D-FC92EFFC8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pic>
        <p:nvPicPr>
          <p:cNvPr id="7" name="Picture 6" descr="A picture containing person, holding, man, woman&#10;&#10;Description automatically generated">
            <a:extLst>
              <a:ext uri="{FF2B5EF4-FFF2-40B4-BE49-F238E27FC236}">
                <a16:creationId xmlns:a16="http://schemas.microsoft.com/office/drawing/2014/main" id="{B3E3B1E8-BD7E-4282-AADB-AED9EF81F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580" y="1134099"/>
            <a:ext cx="7700760" cy="5775570"/>
          </a:xfrm>
          <a:prstGeom prst="rect">
            <a:avLst/>
          </a:prstGeom>
        </p:spPr>
      </p:pic>
      <p:sp>
        <p:nvSpPr>
          <p:cNvPr id="2" name="Title 1">
            <a:extLst>
              <a:ext uri="{FF2B5EF4-FFF2-40B4-BE49-F238E27FC236}">
                <a16:creationId xmlns:a16="http://schemas.microsoft.com/office/drawing/2014/main" id="{28B09C78-56E8-46FB-B5AF-5A7BBAF85457}"/>
              </a:ext>
            </a:extLst>
          </p:cNvPr>
          <p:cNvSpPr>
            <a:spLocks noGrp="1"/>
          </p:cNvSpPr>
          <p:nvPr>
            <p:ph type="title"/>
          </p:nvPr>
        </p:nvSpPr>
        <p:spPr/>
        <p:txBody>
          <a:bodyPr/>
          <a:lstStyle/>
          <a:p>
            <a:r>
              <a:rPr lang="en-US" dirty="0"/>
              <a:t>So important—life depends on it</a:t>
            </a:r>
          </a:p>
        </p:txBody>
      </p:sp>
      <p:sp>
        <p:nvSpPr>
          <p:cNvPr id="3" name="Content Placeholder 2">
            <a:extLst>
              <a:ext uri="{FF2B5EF4-FFF2-40B4-BE49-F238E27FC236}">
                <a16:creationId xmlns:a16="http://schemas.microsoft.com/office/drawing/2014/main" id="{EBD360FE-9FD3-4425-AC1C-EDD5C84D83C2}"/>
              </a:ext>
            </a:extLst>
          </p:cNvPr>
          <p:cNvSpPr>
            <a:spLocks noGrp="1"/>
          </p:cNvSpPr>
          <p:nvPr>
            <p:ph idx="1"/>
          </p:nvPr>
        </p:nvSpPr>
        <p:spPr>
          <a:xfrm>
            <a:off x="648930" y="1589651"/>
            <a:ext cx="5869858" cy="4929136"/>
          </a:xfrm>
        </p:spPr>
        <p:txBody>
          <a:bodyPr/>
          <a:lstStyle/>
          <a:p>
            <a:r>
              <a:rPr lang="en-US" dirty="0"/>
              <a:t>If you confess with your mouth that Jesus is Lord and believe in your heart that God raised him from the dead, you will be saved. (Romans 10:9)</a:t>
            </a:r>
          </a:p>
        </p:txBody>
      </p:sp>
    </p:spTree>
    <p:extLst>
      <p:ext uri="{BB962C8B-B14F-4D97-AF65-F5344CB8AC3E}">
        <p14:creationId xmlns:p14="http://schemas.microsoft.com/office/powerpoint/2010/main" val="3238015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00622686-03AB-4E36-8B05-A8287A0F6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165" y="-33130"/>
            <a:ext cx="9239515" cy="6891130"/>
          </a:xfrm>
          <a:prstGeom prst="rect">
            <a:avLst/>
          </a:prstGeom>
        </p:spPr>
      </p:pic>
      <p:pic>
        <p:nvPicPr>
          <p:cNvPr id="5" name="Picture 4" descr="A picture containing person, holding, man, woman&#10;&#10;Description automatically generated">
            <a:extLst>
              <a:ext uri="{FF2B5EF4-FFF2-40B4-BE49-F238E27FC236}">
                <a16:creationId xmlns:a16="http://schemas.microsoft.com/office/drawing/2014/main" id="{5D116E48-4D4F-4917-A05F-5171221B0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580" y="1134099"/>
            <a:ext cx="7700760" cy="5775570"/>
          </a:xfrm>
          <a:prstGeom prst="rect">
            <a:avLst/>
          </a:prstGeom>
        </p:spPr>
      </p:pic>
      <p:sp>
        <p:nvSpPr>
          <p:cNvPr id="2" name="Title 1">
            <a:extLst>
              <a:ext uri="{FF2B5EF4-FFF2-40B4-BE49-F238E27FC236}">
                <a16:creationId xmlns:a16="http://schemas.microsoft.com/office/drawing/2014/main" id="{90477BDD-511C-470D-A128-EF302D80DC24}"/>
              </a:ext>
            </a:extLst>
          </p:cNvPr>
          <p:cNvSpPr>
            <a:spLocks noGrp="1"/>
          </p:cNvSpPr>
          <p:nvPr>
            <p:ph type="title"/>
          </p:nvPr>
        </p:nvSpPr>
        <p:spPr/>
        <p:txBody>
          <a:bodyPr/>
          <a:lstStyle/>
          <a:p>
            <a:r>
              <a:rPr lang="en-US" dirty="0"/>
              <a:t>Perhaps you’re thinking …</a:t>
            </a:r>
          </a:p>
        </p:txBody>
      </p:sp>
      <p:sp>
        <p:nvSpPr>
          <p:cNvPr id="3" name="Content Placeholder 2">
            <a:extLst>
              <a:ext uri="{FF2B5EF4-FFF2-40B4-BE49-F238E27FC236}">
                <a16:creationId xmlns:a16="http://schemas.microsoft.com/office/drawing/2014/main" id="{DA720D3E-2C3D-45F4-BEA9-0C994537BE5A}"/>
              </a:ext>
            </a:extLst>
          </p:cNvPr>
          <p:cNvSpPr>
            <a:spLocks noGrp="1"/>
          </p:cNvSpPr>
          <p:nvPr>
            <p:ph idx="1"/>
          </p:nvPr>
        </p:nvSpPr>
        <p:spPr>
          <a:xfrm>
            <a:off x="648929" y="1589651"/>
            <a:ext cx="11277600" cy="4929136"/>
          </a:xfrm>
        </p:spPr>
        <p:txBody>
          <a:bodyPr/>
          <a:lstStyle/>
          <a:p>
            <a:r>
              <a:rPr lang="en-US" dirty="0"/>
              <a:t>WOW, I didn’t see that coming!</a:t>
            </a:r>
          </a:p>
          <a:p>
            <a:r>
              <a:rPr lang="en-US" dirty="0"/>
              <a:t>I must believe Jesus rose from </a:t>
            </a:r>
            <a:br>
              <a:rPr lang="en-US" dirty="0"/>
            </a:br>
            <a:r>
              <a:rPr lang="en-US" dirty="0"/>
              <a:t>the dead and confess Him as </a:t>
            </a:r>
            <a:br>
              <a:rPr lang="en-US" dirty="0"/>
            </a:br>
            <a:r>
              <a:rPr lang="en-US" dirty="0"/>
              <a:t>Lord to be save?</a:t>
            </a:r>
            <a:endParaRPr lang="en-US" sz="200" dirty="0"/>
          </a:p>
          <a:p>
            <a:endParaRPr lang="en-US" sz="200" dirty="0"/>
          </a:p>
          <a:p>
            <a:r>
              <a:rPr lang="en-US" sz="8800" dirty="0"/>
              <a:t>YES!</a:t>
            </a:r>
            <a:endParaRPr lang="en-US" sz="600" dirty="0"/>
          </a:p>
          <a:p>
            <a:endParaRPr lang="en-US" sz="100" dirty="0"/>
          </a:p>
          <a:p>
            <a:r>
              <a:rPr lang="en-US" dirty="0"/>
              <a:t>Why not do it now and be eternally secure?</a:t>
            </a:r>
          </a:p>
        </p:txBody>
      </p:sp>
    </p:spTree>
    <p:extLst>
      <p:ext uri="{BB962C8B-B14F-4D97-AF65-F5344CB8AC3E}">
        <p14:creationId xmlns:p14="http://schemas.microsoft.com/office/powerpoint/2010/main" val="26280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792C-7E46-48A6-A8FE-32F5F3FFF708}"/>
              </a:ext>
            </a:extLst>
          </p:cNvPr>
          <p:cNvSpPr>
            <a:spLocks noGrp="1"/>
          </p:cNvSpPr>
          <p:nvPr>
            <p:ph type="ctrTitle"/>
          </p:nvPr>
        </p:nvSpPr>
        <p:spPr>
          <a:xfrm>
            <a:off x="624840" y="1122363"/>
            <a:ext cx="10043160" cy="1437957"/>
          </a:xfrm>
        </p:spPr>
        <p:txBody>
          <a:bodyPr>
            <a:normAutofit/>
          </a:bodyPr>
          <a:lstStyle/>
          <a:p>
            <a:pPr algn="l"/>
            <a:r>
              <a:rPr lang="en-US" sz="9600" dirty="0">
                <a:solidFill>
                  <a:schemeClr val="tx1"/>
                </a:solidFill>
                <a:effectLst>
                  <a:glow rad="127000">
                    <a:schemeClr val="bg1"/>
                  </a:glow>
                </a:effectLst>
              </a:rPr>
              <a:t>Let’s Pray</a:t>
            </a:r>
          </a:p>
        </p:txBody>
      </p:sp>
      <p:sp>
        <p:nvSpPr>
          <p:cNvPr id="5" name="Subtitle 4">
            <a:extLst>
              <a:ext uri="{FF2B5EF4-FFF2-40B4-BE49-F238E27FC236}">
                <a16:creationId xmlns:a16="http://schemas.microsoft.com/office/drawing/2014/main" id="{A4D99BA5-2D2A-4E41-B529-31BFDDD38EE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88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238A-D387-443A-86EE-8DC9E5BA865A}"/>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40BC23F7-F964-49A8-BFD4-49DC59513227}"/>
              </a:ext>
            </a:extLst>
          </p:cNvPr>
          <p:cNvSpPr>
            <a:spLocks noGrp="1"/>
          </p:cNvSpPr>
          <p:nvPr>
            <p:ph idx="1"/>
          </p:nvPr>
        </p:nvSpPr>
        <p:spPr/>
        <p:txBody>
          <a:bodyPr/>
          <a:lstStyle/>
          <a:p>
            <a:r>
              <a:rPr lang="en-US" dirty="0"/>
              <a:t>Today, when the kids empty </a:t>
            </a:r>
            <a:br>
              <a:rPr lang="en-US" dirty="0"/>
            </a:br>
            <a:r>
              <a:rPr lang="en-US" dirty="0"/>
              <a:t>the eggs remember the tomb, </a:t>
            </a:r>
            <a:br>
              <a:rPr lang="en-US" dirty="0"/>
            </a:br>
            <a:r>
              <a:rPr lang="en-US" dirty="0"/>
              <a:t>like the egg, is empty!</a:t>
            </a:r>
          </a:p>
          <a:p>
            <a:endParaRPr lang="en-US" dirty="0"/>
          </a:p>
          <a:p>
            <a:r>
              <a:rPr lang="en-US" dirty="0"/>
              <a:t>Jesus is alive forevermore … </a:t>
            </a:r>
          </a:p>
        </p:txBody>
      </p:sp>
    </p:spTree>
    <p:extLst>
      <p:ext uri="{BB962C8B-B14F-4D97-AF65-F5344CB8AC3E}">
        <p14:creationId xmlns:p14="http://schemas.microsoft.com/office/powerpoint/2010/main" val="253008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a:t>
            </a:r>
            <a:r>
              <a:rPr lang="en-US" u="sng" dirty="0"/>
              <a:t>Jews</a:t>
            </a:r>
            <a:r>
              <a:rPr lang="en-US" dirty="0"/>
              <a:t> should have …</a:t>
            </a:r>
          </a:p>
        </p:txBody>
      </p:sp>
      <p:sp>
        <p:nvSpPr>
          <p:cNvPr id="7" name="Content Placeholder 6">
            <a:extLst>
              <a:ext uri="{FF2B5EF4-FFF2-40B4-BE49-F238E27FC236}">
                <a16:creationId xmlns:a16="http://schemas.microsoft.com/office/drawing/2014/main" id="{86F8BF2F-F8DA-495A-98C8-53C27A8E084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44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tone building&#10;&#10;Description automatically generated">
            <a:extLst>
              <a:ext uri="{FF2B5EF4-FFF2-40B4-BE49-F238E27FC236}">
                <a16:creationId xmlns:a16="http://schemas.microsoft.com/office/drawing/2014/main" id="{9A546A91-5851-4643-B34A-806BE06D9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8231"/>
            <a:ext cx="12192000" cy="5036343"/>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Jews should have …</a:t>
            </a:r>
          </a:p>
        </p:txBody>
      </p:sp>
      <p:sp>
        <p:nvSpPr>
          <p:cNvPr id="7" name="Content Placeholder 6">
            <a:extLst>
              <a:ext uri="{FF2B5EF4-FFF2-40B4-BE49-F238E27FC236}">
                <a16:creationId xmlns:a16="http://schemas.microsoft.com/office/drawing/2014/main" id="{925A5121-57A1-4089-934D-D614030EF1D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8938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tone building&#10;&#10;Description automatically generated">
            <a:extLst>
              <a:ext uri="{FF2B5EF4-FFF2-40B4-BE49-F238E27FC236}">
                <a16:creationId xmlns:a16="http://schemas.microsoft.com/office/drawing/2014/main" id="{9A546A91-5851-4643-B34A-806BE06D9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8231"/>
            <a:ext cx="12192000" cy="5036343"/>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Jews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648929" y="1589651"/>
            <a:ext cx="11055391" cy="4929136"/>
          </a:xfrm>
        </p:spPr>
        <p:txBody>
          <a:bodyPr/>
          <a:lstStyle/>
          <a:p>
            <a:r>
              <a:rPr lang="en-US" baseline="30000" dirty="0"/>
              <a:t>John 2:19 </a:t>
            </a:r>
            <a:r>
              <a:rPr lang="en-US" dirty="0"/>
              <a:t>Jesus answered them, "Destroy this temple, and in three days I will raise it up.“  </a:t>
            </a:r>
            <a:r>
              <a:rPr lang="en-US" baseline="30000" dirty="0"/>
              <a:t>20</a:t>
            </a:r>
            <a:endParaRPr lang="en-US" dirty="0"/>
          </a:p>
        </p:txBody>
      </p:sp>
    </p:spTree>
    <p:extLst>
      <p:ext uri="{BB962C8B-B14F-4D97-AF65-F5344CB8AC3E}">
        <p14:creationId xmlns:p14="http://schemas.microsoft.com/office/powerpoint/2010/main" val="197378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tone building&#10;&#10;Description automatically generated">
            <a:extLst>
              <a:ext uri="{FF2B5EF4-FFF2-40B4-BE49-F238E27FC236}">
                <a16:creationId xmlns:a16="http://schemas.microsoft.com/office/drawing/2014/main" id="{9A546A91-5851-4643-B34A-806BE06D9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8231"/>
            <a:ext cx="12192000" cy="5036343"/>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Jews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648929" y="1589651"/>
            <a:ext cx="11055391" cy="4929136"/>
          </a:xfrm>
        </p:spPr>
        <p:txBody>
          <a:bodyPr/>
          <a:lstStyle/>
          <a:p>
            <a:r>
              <a:rPr lang="en-US" baseline="30000" dirty="0"/>
              <a:t>20 </a:t>
            </a:r>
            <a:r>
              <a:rPr lang="en-US" dirty="0"/>
              <a:t>The Jews then said, "It has taken forty-six years to build this temple, and will you raise it up in three days?“ </a:t>
            </a:r>
            <a:r>
              <a:rPr lang="en-US" baseline="30000" dirty="0"/>
              <a:t> </a:t>
            </a:r>
            <a:endParaRPr lang="en-US" dirty="0"/>
          </a:p>
        </p:txBody>
      </p:sp>
    </p:spTree>
    <p:extLst>
      <p:ext uri="{BB962C8B-B14F-4D97-AF65-F5344CB8AC3E}">
        <p14:creationId xmlns:p14="http://schemas.microsoft.com/office/powerpoint/2010/main" val="108213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tone building that has a rocky cliff&#10;&#10;Description automatically generated">
            <a:extLst>
              <a:ext uri="{FF2B5EF4-FFF2-40B4-BE49-F238E27FC236}">
                <a16:creationId xmlns:a16="http://schemas.microsoft.com/office/drawing/2014/main" id="{D32105AD-B31E-4B24-9914-54FB864C5FA1}"/>
              </a:ext>
            </a:extLst>
          </p:cNvPr>
          <p:cNvPicPr>
            <a:picLocks noChangeAspect="1"/>
          </p:cNvPicPr>
          <p:nvPr/>
        </p:nvPicPr>
        <p:blipFill rotWithShape="1">
          <a:blip r:embed="rId3">
            <a:extLst>
              <a:ext uri="{28A0092B-C50C-407E-A947-70E740481C1C}">
                <a14:useLocalDpi xmlns:a14="http://schemas.microsoft.com/office/drawing/2010/main" val="0"/>
              </a:ext>
            </a:extLst>
          </a:blip>
          <a:srcRect b="15771"/>
          <a:stretch/>
        </p:blipFill>
        <p:spPr>
          <a:xfrm>
            <a:off x="-35944" y="374355"/>
            <a:ext cx="12227944" cy="7288357"/>
          </a:xfrm>
          <a:prstGeom prst="rect">
            <a:avLst/>
          </a:prstGeom>
        </p:spPr>
      </p:pic>
      <p:sp>
        <p:nvSpPr>
          <p:cNvPr id="2" name="Title 1">
            <a:extLst>
              <a:ext uri="{FF2B5EF4-FFF2-40B4-BE49-F238E27FC236}">
                <a16:creationId xmlns:a16="http://schemas.microsoft.com/office/drawing/2014/main" id="{16E7023D-1C34-48E2-BCE6-361F7B6FCE95}"/>
              </a:ext>
            </a:extLst>
          </p:cNvPr>
          <p:cNvSpPr>
            <a:spLocks noGrp="1"/>
          </p:cNvSpPr>
          <p:nvPr>
            <p:ph type="title"/>
          </p:nvPr>
        </p:nvSpPr>
        <p:spPr/>
        <p:txBody>
          <a:bodyPr/>
          <a:lstStyle/>
          <a:p>
            <a:r>
              <a:rPr lang="en-US" dirty="0"/>
              <a:t>The Jews should have …</a:t>
            </a:r>
          </a:p>
        </p:txBody>
      </p:sp>
      <p:sp>
        <p:nvSpPr>
          <p:cNvPr id="3" name="Content Placeholder 2">
            <a:extLst>
              <a:ext uri="{FF2B5EF4-FFF2-40B4-BE49-F238E27FC236}">
                <a16:creationId xmlns:a16="http://schemas.microsoft.com/office/drawing/2014/main" id="{972B2F41-42E9-4E0C-8E5D-0194D724B87D}"/>
              </a:ext>
            </a:extLst>
          </p:cNvPr>
          <p:cNvSpPr>
            <a:spLocks noGrp="1"/>
          </p:cNvSpPr>
          <p:nvPr>
            <p:ph idx="1"/>
          </p:nvPr>
        </p:nvSpPr>
        <p:spPr>
          <a:xfrm>
            <a:off x="458020" y="1280160"/>
            <a:ext cx="11670533" cy="4929136"/>
          </a:xfrm>
        </p:spPr>
        <p:txBody>
          <a:bodyPr/>
          <a:lstStyle/>
          <a:p>
            <a:r>
              <a:rPr lang="en-US" baseline="30000" dirty="0"/>
              <a:t>21</a:t>
            </a:r>
            <a:r>
              <a:rPr lang="en-US" dirty="0"/>
              <a:t> But he was speaking about the temple of his body.</a:t>
            </a:r>
          </a:p>
        </p:txBody>
      </p:sp>
      <p:pic>
        <p:nvPicPr>
          <p:cNvPr id="14" name="Picture 13" descr="A picture containing person, holding, man, woman&#10;&#10;Description automatically generated">
            <a:extLst>
              <a:ext uri="{FF2B5EF4-FFF2-40B4-BE49-F238E27FC236}">
                <a16:creationId xmlns:a16="http://schemas.microsoft.com/office/drawing/2014/main" id="{37A09544-4E4C-49F0-B4F3-C1BAAA8CA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17" y="1449358"/>
            <a:ext cx="9144000" cy="6858000"/>
          </a:xfrm>
          <a:prstGeom prst="rect">
            <a:avLst/>
          </a:prstGeom>
        </p:spPr>
      </p:pic>
    </p:spTree>
    <p:extLst>
      <p:ext uri="{BB962C8B-B14F-4D97-AF65-F5344CB8AC3E}">
        <p14:creationId xmlns:p14="http://schemas.microsoft.com/office/powerpoint/2010/main" val="2812332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3392</Words>
  <Application>Microsoft Office PowerPoint</Application>
  <PresentationFormat>Widescreen</PresentationFormat>
  <Paragraphs>219</Paragraphs>
  <Slides>43</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Arial Black</vt:lpstr>
      <vt:lpstr>Calibri</vt:lpstr>
      <vt:lpstr>Symbol</vt:lpstr>
      <vt:lpstr>Office Theme</vt:lpstr>
      <vt:lpstr>PowerPoint Presentation</vt:lpstr>
      <vt:lpstr>PowerPoint Presentation</vt:lpstr>
      <vt:lpstr>Like an empty Easter egg …</vt:lpstr>
      <vt:lpstr>He is not here, He is risen</vt:lpstr>
      <vt:lpstr>The Jews should have …</vt:lpstr>
      <vt:lpstr>The Jews should have …</vt:lpstr>
      <vt:lpstr>The Jews should have …</vt:lpstr>
      <vt:lpstr>The Jews should have …</vt:lpstr>
      <vt:lpstr>The Jews should have …</vt:lpstr>
      <vt:lpstr>The Pharisees should have …</vt:lpstr>
      <vt:lpstr>The Pharisees should have …</vt:lpstr>
      <vt:lpstr>The Pharisees should have …</vt:lpstr>
      <vt:lpstr>The Pharisees should have …</vt:lpstr>
      <vt:lpstr>The Pharisees should have …</vt:lpstr>
      <vt:lpstr>The Rock should have …</vt:lpstr>
      <vt:lpstr>The Rock should have …</vt:lpstr>
      <vt:lpstr>The Rock should have …</vt:lpstr>
      <vt:lpstr>The Rock should have …</vt:lpstr>
      <vt:lpstr>The Disciples should have …</vt:lpstr>
      <vt:lpstr>The Disciples should have …</vt:lpstr>
      <vt:lpstr>The Disciples should have …</vt:lpstr>
      <vt:lpstr>They should have seen it coming</vt:lpstr>
      <vt:lpstr>After the Cross …</vt:lpstr>
      <vt:lpstr>The Chief Priest sort of saw it …</vt:lpstr>
      <vt:lpstr>The Chief Priest sort of saw it …</vt:lpstr>
      <vt:lpstr>The Chief Priest sort of saw it …</vt:lpstr>
      <vt:lpstr>The Chief Priest sort of saw it …</vt:lpstr>
      <vt:lpstr>Really, no one saw this coming … </vt:lpstr>
      <vt:lpstr>Really, no one saw this coming … </vt:lpstr>
      <vt:lpstr>Really, no one saw this coming … </vt:lpstr>
      <vt:lpstr>Really, no one saw this coming … </vt:lpstr>
      <vt:lpstr>Really, no one saw this coming … </vt:lpstr>
      <vt:lpstr>Really, no one saw this coming … </vt:lpstr>
      <vt:lpstr>Really, no one saw this coming … </vt:lpstr>
      <vt:lpstr>Really, no one saw this coming … </vt:lpstr>
      <vt:lpstr>Really, no one saw this coming … </vt:lpstr>
      <vt:lpstr>Of course, we didn’t see it …</vt:lpstr>
      <vt:lpstr>The Question to Us is …</vt:lpstr>
      <vt:lpstr>So important—life depends on it</vt:lpstr>
      <vt:lpstr>So important—life depends on it</vt:lpstr>
      <vt:lpstr>Perhaps you’re thinking …</vt:lpstr>
      <vt:lpstr>Let’s Pray</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84</cp:revision>
  <dcterms:created xsi:type="dcterms:W3CDTF">2020-02-04T21:40:12Z</dcterms:created>
  <dcterms:modified xsi:type="dcterms:W3CDTF">2021-06-19T16:20:15Z</dcterms:modified>
</cp:coreProperties>
</file>