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383" r:id="rId3"/>
    <p:sldId id="257" r:id="rId4"/>
    <p:sldId id="258" r:id="rId5"/>
    <p:sldId id="265" r:id="rId6"/>
    <p:sldId id="259" r:id="rId7"/>
    <p:sldId id="382" r:id="rId8"/>
    <p:sldId id="260" r:id="rId9"/>
    <p:sldId id="261" r:id="rId10"/>
    <p:sldId id="266"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85" userDrawn="1">
          <p15:clr>
            <a:srgbClr val="A4A3A4"/>
          </p15:clr>
        </p15:guide>
        <p15:guide id="2" pos="26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7" autoAdjust="0"/>
    <p:restoredTop sz="64112" autoAdjust="0"/>
  </p:normalViewPr>
  <p:slideViewPr>
    <p:cSldViewPr snapToGrid="0" showGuides="1">
      <p:cViewPr varScale="1">
        <p:scale>
          <a:sx n="51" d="100"/>
          <a:sy n="51" d="100"/>
        </p:scale>
        <p:origin x="1795" y="53"/>
      </p:cViewPr>
      <p:guideLst>
        <p:guide orient="horz" pos="1185"/>
        <p:guide pos="2600"/>
      </p:guideLst>
    </p:cSldViewPr>
  </p:slideViewPr>
  <p:notesTextViewPr>
    <p:cViewPr>
      <p:scale>
        <a:sx n="100" d="100"/>
        <a:sy n="100" d="100"/>
      </p:scale>
      <p:origin x="0" y="-2880"/>
    </p:cViewPr>
  </p:notesTextViewPr>
  <p:sorterViewPr>
    <p:cViewPr>
      <p:scale>
        <a:sx n="66" d="100"/>
        <a:sy n="66" d="100"/>
      </p:scale>
      <p:origin x="0" y="8028"/>
    </p:cViewPr>
  </p:sorter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DC8654-F55D-43B4-B851-E5617321528A}" type="datetimeFigureOut">
              <a:rPr lang="en-US" smtClean="0"/>
              <a:pPr/>
              <a:t>6/19/2021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F2C2E5-8307-48F6-9303-FEBC7D551731}" type="slidenum">
              <a:rPr lang="en-US" smtClean="0"/>
              <a:pPr/>
              <a:t>‹#›</a:t>
            </a:fld>
            <a:endParaRPr lang="en-US"/>
          </a:p>
        </p:txBody>
      </p:sp>
    </p:spTree>
    <p:extLst>
      <p:ext uri="{BB962C8B-B14F-4D97-AF65-F5344CB8AC3E}">
        <p14:creationId xmlns:p14="http://schemas.microsoft.com/office/powerpoint/2010/main" val="300230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p:txBody>
      </p:sp>
      <p:sp>
        <p:nvSpPr>
          <p:cNvPr id="4" name="Slide Number Placeholder 3"/>
          <p:cNvSpPr>
            <a:spLocks noGrp="1"/>
          </p:cNvSpPr>
          <p:nvPr>
            <p:ph type="sldNum" sz="quarter" idx="5"/>
          </p:nvPr>
        </p:nvSpPr>
        <p:spPr/>
        <p:txBody>
          <a:bodyPr/>
          <a:lstStyle/>
          <a:p>
            <a:fld id="{71F2C2E5-8307-48F6-9303-FEBC7D551731}" type="slidenum">
              <a:rPr lang="en-US" smtClean="0"/>
              <a:pPr/>
              <a:t>1</a:t>
            </a:fld>
            <a:endParaRPr lang="en-US"/>
          </a:p>
        </p:txBody>
      </p:sp>
    </p:spTree>
    <p:extLst>
      <p:ext uri="{BB962C8B-B14F-4D97-AF65-F5344CB8AC3E}">
        <p14:creationId xmlns:p14="http://schemas.microsoft.com/office/powerpoint/2010/main" val="2574986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Empty tomb = FREE = Bible Point photo</a:t>
            </a:r>
          </a:p>
          <a:p>
            <a:endParaRPr lang="en-US" dirty="0"/>
          </a:p>
          <a:p>
            <a:r>
              <a:rPr lang="en-US" dirty="0"/>
              <a:t>Jesus raised at</a:t>
            </a:r>
            <a:r>
              <a:rPr lang="en-US" baseline="0" dirty="0"/>
              <a:t> least three from the dead, who all died again:  we call this resuscitation</a:t>
            </a:r>
          </a:p>
          <a:p>
            <a:r>
              <a:rPr lang="en-US" baseline="0" dirty="0"/>
              <a:t>Widow of Nain’s son (Luke 7)</a:t>
            </a:r>
          </a:p>
          <a:p>
            <a:r>
              <a:rPr lang="en-US" baseline="0" dirty="0" err="1"/>
              <a:t>Jairus</a:t>
            </a:r>
            <a:r>
              <a:rPr lang="en-US" baseline="0" dirty="0"/>
              <a:t>’ daughter  (mark 5 </a:t>
            </a:r>
            <a:r>
              <a:rPr lang="en-US" baseline="0" dirty="0" err="1"/>
              <a:t>luke</a:t>
            </a:r>
            <a:r>
              <a:rPr lang="en-US" baseline="0" dirty="0"/>
              <a:t> 8)</a:t>
            </a:r>
          </a:p>
          <a:p>
            <a:r>
              <a:rPr lang="en-US" baseline="0" dirty="0"/>
              <a:t>Lazarus John 11</a:t>
            </a:r>
          </a:p>
          <a:p>
            <a:r>
              <a:rPr lang="en-US" baseline="0" dirty="0"/>
              <a:t>They all died again—not so with Jesus!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1F2C2E5-8307-48F6-9303-FEBC7D551731}" type="slidenum">
              <a:rPr lang="en-US" smtClean="0"/>
              <a:pPr/>
              <a:t>4</a:t>
            </a:fld>
            <a:endParaRPr lang="en-US"/>
          </a:p>
        </p:txBody>
      </p:sp>
    </p:spTree>
    <p:extLst>
      <p:ext uri="{BB962C8B-B14F-4D97-AF65-F5344CB8AC3E}">
        <p14:creationId xmlns:p14="http://schemas.microsoft.com/office/powerpoint/2010/main" val="470762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Clouds = FREE = from http://www.sxc.hu/browse.phtml?f=download&amp;id=1377961</a:t>
            </a:r>
          </a:p>
          <a:p>
            <a:endParaRPr lang="en-US" dirty="0"/>
          </a:p>
          <a:p>
            <a:r>
              <a:rPr lang="en-US" dirty="0"/>
              <a:t>This is a little hard for some people to believe</a:t>
            </a:r>
            <a:r>
              <a:rPr lang="en-US" baseline="0" dirty="0"/>
              <a:t> (without a space ship)!</a:t>
            </a:r>
          </a:p>
          <a:p>
            <a:r>
              <a:rPr lang="en-US" baseline="0" dirty="0"/>
              <a:t>But were talking about God who came in the flesh—God the Creator, who made everything that is—He runs His universe, He can easily transport Himself to where ever the third heaven is ... As a real placed with a real human body.  Those who doubt have too small a concept of God.  Obviously they know not the God of the Bible of whom it is said that “nothing is impossible.” </a:t>
            </a:r>
          </a:p>
          <a:p>
            <a:endParaRPr lang="en-US" baseline="0" dirty="0"/>
          </a:p>
          <a:p>
            <a:r>
              <a:rPr lang="en-US" baseline="0" dirty="0"/>
              <a:t>The point: He is alive forever and is in heaven!</a:t>
            </a:r>
            <a:endParaRPr lang="en-US" dirty="0"/>
          </a:p>
        </p:txBody>
      </p:sp>
      <p:sp>
        <p:nvSpPr>
          <p:cNvPr id="4" name="Slide Number Placeholder 3"/>
          <p:cNvSpPr>
            <a:spLocks noGrp="1"/>
          </p:cNvSpPr>
          <p:nvPr>
            <p:ph type="sldNum" sz="quarter" idx="10"/>
          </p:nvPr>
        </p:nvSpPr>
        <p:spPr/>
        <p:txBody>
          <a:bodyPr/>
          <a:lstStyle/>
          <a:p>
            <a:fld id="{71F2C2E5-8307-48F6-9303-FEBC7D551731}" type="slidenum">
              <a:rPr lang="en-US" smtClean="0"/>
              <a:pPr/>
              <a:t>5</a:t>
            </a:fld>
            <a:endParaRPr lang="en-US"/>
          </a:p>
        </p:txBody>
      </p:sp>
    </p:spTree>
    <p:extLst>
      <p:ext uri="{BB962C8B-B14F-4D97-AF65-F5344CB8AC3E}">
        <p14:creationId xmlns:p14="http://schemas.microsoft.com/office/powerpoint/2010/main" val="3618558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Chair</a:t>
            </a:r>
            <a:r>
              <a:rPr lang="en-US" baseline="0" dirty="0"/>
              <a:t> = FREE = from http://www.sxc.hu/browse.phtml?f=download&amp;id=994775</a:t>
            </a:r>
          </a:p>
          <a:p>
            <a:endParaRPr lang="en-US" baseline="0" dirty="0"/>
          </a:p>
          <a:p>
            <a:r>
              <a:rPr lang="en-US" baseline="0" dirty="0"/>
              <a:t>In the OT the tabernacle and temple had no chairs—because a priest’s work was never done.  </a:t>
            </a:r>
          </a:p>
          <a:p>
            <a:endParaRPr lang="en-US" baseline="0" dirty="0"/>
          </a:p>
          <a:p>
            <a:r>
              <a:rPr lang="en-US" baseline="0" dirty="0"/>
              <a:t>But Jesus is our High Priest and He offered Himself as the sacrifice—it was on the cross that he yelled out “It is finished” </a:t>
            </a:r>
          </a:p>
          <a:p>
            <a:endParaRPr lang="en-US" baseline="0" dirty="0"/>
          </a:p>
          <a:p>
            <a:r>
              <a:rPr lang="en-US" baseline="0" dirty="0"/>
              <a:t>His work of Redemption is done.  So he is resting in the accomplishment of Redemption. </a:t>
            </a:r>
          </a:p>
          <a:p>
            <a:endParaRPr lang="en-US" dirty="0"/>
          </a:p>
        </p:txBody>
      </p:sp>
      <p:sp>
        <p:nvSpPr>
          <p:cNvPr id="4" name="Slide Number Placeholder 3"/>
          <p:cNvSpPr>
            <a:spLocks noGrp="1"/>
          </p:cNvSpPr>
          <p:nvPr>
            <p:ph type="sldNum" sz="quarter" idx="10"/>
          </p:nvPr>
        </p:nvSpPr>
        <p:spPr/>
        <p:txBody>
          <a:bodyPr/>
          <a:lstStyle/>
          <a:p>
            <a:fld id="{71F2C2E5-8307-48F6-9303-FEBC7D551731}" type="slidenum">
              <a:rPr lang="en-US" smtClean="0"/>
              <a:pPr/>
              <a:t>6</a:t>
            </a:fld>
            <a:endParaRPr lang="en-US"/>
          </a:p>
        </p:txBody>
      </p:sp>
    </p:spTree>
    <p:extLst>
      <p:ext uri="{BB962C8B-B14F-4D97-AF65-F5344CB8AC3E}">
        <p14:creationId xmlns:p14="http://schemas.microsoft.com/office/powerpoint/2010/main" val="3068219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a:t>
            </a:r>
            <a:r>
              <a:rPr lang="en-US" baseline="0" dirty="0"/>
              <a:t> serve a risen Savior!</a:t>
            </a:r>
          </a:p>
          <a:p>
            <a:endParaRPr lang="en-US" baseline="0" dirty="0"/>
          </a:p>
          <a:p>
            <a:r>
              <a:rPr lang="en-US" baseline="0" dirty="0"/>
              <a:t>With eternal salvation.  That means once you accept Him as Savior and Lord—you  are eternally secure.  </a:t>
            </a:r>
          </a:p>
          <a:p>
            <a:endParaRPr lang="en-US" baseline="0" dirty="0"/>
          </a:p>
          <a:p>
            <a:r>
              <a:rPr lang="en-US" baseline="0" dirty="0"/>
              <a:t>I did not say, once recite some formula, get baptized, join a church, make a contribution in the offering plate, etc.  </a:t>
            </a:r>
          </a:p>
          <a:p>
            <a:endParaRPr lang="en-US" baseline="0" dirty="0"/>
          </a:p>
          <a:p>
            <a:r>
              <a:rPr lang="en-US" baseline="0" dirty="0"/>
              <a:t>No once you make Him your Savior and Lord—you are saved forever.  </a:t>
            </a:r>
          </a:p>
          <a:p>
            <a:endParaRPr lang="en-US" baseline="0" dirty="0"/>
          </a:p>
          <a:p>
            <a:r>
              <a:rPr lang="en-US" baseline="0" dirty="0"/>
              <a:t>Not only is He the way to God, He is the only way </a:t>
            </a:r>
          </a:p>
          <a:p>
            <a:endParaRPr lang="en-US" baseline="0" dirty="0"/>
          </a:p>
          <a:p>
            <a:r>
              <a:rPr lang="en-US" baseline="0" dirty="0"/>
              <a:t>(john 14:6; Acts 4:12; 1 </a:t>
            </a:r>
            <a:r>
              <a:rPr lang="en-US" baseline="0" dirty="0" err="1"/>
              <a:t>tim</a:t>
            </a:r>
            <a:r>
              <a:rPr lang="en-US" baseline="0" dirty="0"/>
              <a:t> 2:5)</a:t>
            </a:r>
            <a:endParaRPr lang="en-US" dirty="0"/>
          </a:p>
        </p:txBody>
      </p:sp>
      <p:sp>
        <p:nvSpPr>
          <p:cNvPr id="4" name="Slide Number Placeholder 3"/>
          <p:cNvSpPr>
            <a:spLocks noGrp="1"/>
          </p:cNvSpPr>
          <p:nvPr>
            <p:ph type="sldNum" sz="quarter" idx="10"/>
          </p:nvPr>
        </p:nvSpPr>
        <p:spPr/>
        <p:txBody>
          <a:bodyPr/>
          <a:lstStyle/>
          <a:p>
            <a:fld id="{71F2C2E5-8307-48F6-9303-FEBC7D551731}" type="slidenum">
              <a:rPr lang="en-US" smtClean="0"/>
              <a:pPr/>
              <a:t>7</a:t>
            </a:fld>
            <a:endParaRPr lang="en-US"/>
          </a:p>
        </p:txBody>
      </p:sp>
    </p:spTree>
    <p:extLst>
      <p:ext uri="{BB962C8B-B14F-4D97-AF65-F5344CB8AC3E}">
        <p14:creationId xmlns:p14="http://schemas.microsoft.com/office/powerpoint/2010/main" val="3892704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Praying hands = FREE</a:t>
            </a:r>
            <a:r>
              <a:rPr lang="en-US" baseline="0" dirty="0"/>
              <a:t> = http://www.sxc.hu/browse.phtml?f=download&amp;id=405036i</a:t>
            </a:r>
          </a:p>
          <a:p>
            <a:endParaRPr lang="en-US" baseline="0" dirty="0"/>
          </a:p>
          <a:p>
            <a:r>
              <a:rPr lang="en-US" baseline="0" dirty="0"/>
              <a:t>Intercession is praying for others.  That is what Jesus does now.  </a:t>
            </a:r>
          </a:p>
          <a:p>
            <a:endParaRPr lang="en-US" baseline="0" dirty="0"/>
          </a:p>
          <a:p>
            <a:r>
              <a:rPr lang="en-US" baseline="0" dirty="0"/>
              <a:t>He makes sense out of our non-sense.  We no longer need to go to a priest on earth for access to God as in the OT. </a:t>
            </a:r>
          </a:p>
          <a:p>
            <a:endParaRPr lang="en-US" baseline="0" dirty="0"/>
          </a:p>
          <a:p>
            <a:r>
              <a:rPr lang="en-US" baseline="0" dirty="0"/>
              <a:t>You can go directly to God through the Lord Jesus Christ.</a:t>
            </a:r>
            <a:endParaRPr lang="en-US" dirty="0"/>
          </a:p>
        </p:txBody>
      </p:sp>
      <p:sp>
        <p:nvSpPr>
          <p:cNvPr id="4" name="Slide Number Placeholder 3"/>
          <p:cNvSpPr>
            <a:spLocks noGrp="1"/>
          </p:cNvSpPr>
          <p:nvPr>
            <p:ph type="sldNum" sz="quarter" idx="10"/>
          </p:nvPr>
        </p:nvSpPr>
        <p:spPr/>
        <p:txBody>
          <a:bodyPr/>
          <a:lstStyle/>
          <a:p>
            <a:fld id="{71F2C2E5-8307-48F6-9303-FEBC7D551731}" type="slidenum">
              <a:rPr lang="en-US" smtClean="0"/>
              <a:pPr/>
              <a:t>8</a:t>
            </a:fld>
            <a:endParaRPr lang="en-US"/>
          </a:p>
        </p:txBody>
      </p:sp>
    </p:spTree>
    <p:extLst>
      <p:ext uri="{BB962C8B-B14F-4D97-AF65-F5344CB8AC3E}">
        <p14:creationId xmlns:p14="http://schemas.microsoft.com/office/powerpoint/2010/main" val="3723903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If his ascension</a:t>
            </a:r>
            <a:r>
              <a:rPr lang="en-US" baseline="0" dirty="0"/>
              <a:t> into  heave is hard for some to accept—so is his coming again.  But the Scriptures every where tell of him coming to set up a kingdom as the introduction to eternity future. </a:t>
            </a:r>
          </a:p>
          <a:p>
            <a:endParaRPr lang="en-US" baseline="0" dirty="0"/>
          </a:p>
          <a:p>
            <a:r>
              <a:rPr lang="en-US" baseline="0" dirty="0"/>
              <a:t>Jesus promised (quote John 14:1,2   also Acts 1:11)</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1F2C2E5-8307-48F6-9303-FEBC7D551731}" type="slidenum">
              <a:rPr lang="en-US" smtClean="0"/>
              <a:pPr/>
              <a:t>9</a:t>
            </a:fld>
            <a:endParaRPr lang="en-US"/>
          </a:p>
        </p:txBody>
      </p:sp>
    </p:spTree>
    <p:extLst>
      <p:ext uri="{BB962C8B-B14F-4D97-AF65-F5344CB8AC3E}">
        <p14:creationId xmlns:p14="http://schemas.microsoft.com/office/powerpoint/2010/main" val="621332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F2C2E5-8307-48F6-9303-FEBC7D551731}" type="slidenum">
              <a:rPr lang="en-US" smtClean="0"/>
              <a:pPr/>
              <a:t>10</a:t>
            </a:fld>
            <a:endParaRPr lang="en-US"/>
          </a:p>
        </p:txBody>
      </p:sp>
    </p:spTree>
    <p:extLst>
      <p:ext uri="{BB962C8B-B14F-4D97-AF65-F5344CB8AC3E}">
        <p14:creationId xmlns:p14="http://schemas.microsoft.com/office/powerpoint/2010/main" val="3651146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C4F349-9BDC-442F-B02C-11E434C8971C}" type="datetimeFigureOut">
              <a:rPr lang="en-US" smtClean="0"/>
              <a:pPr/>
              <a:t>6/19/2021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BD6A67-6ED9-4E59-A0F6-BC1BC72490A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C4F349-9BDC-442F-B02C-11E434C8971C}" type="datetimeFigureOut">
              <a:rPr lang="en-US" smtClean="0"/>
              <a:pPr/>
              <a:t>6/19/2021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BD6A67-6ED9-4E59-A0F6-BC1BC72490A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C4F349-9BDC-442F-B02C-11E434C8971C}" type="datetimeFigureOut">
              <a:rPr lang="en-US" smtClean="0"/>
              <a:pPr/>
              <a:t>6/19/2021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BD6A67-6ED9-4E59-A0F6-BC1BC72490A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lnSpc>
                <a:spcPct val="60000"/>
              </a:lnSpc>
              <a:defRPr sz="6000"/>
            </a:lvl1pPr>
          </a:lstStyle>
          <a:p>
            <a:r>
              <a:rPr lang="en-US" dirty="0"/>
              <a:t>Click to edit Master title style</a:t>
            </a:r>
          </a:p>
        </p:txBody>
      </p:sp>
      <p:sp>
        <p:nvSpPr>
          <p:cNvPr id="3" name="Content Placeholder 2"/>
          <p:cNvSpPr>
            <a:spLocks noGrp="1"/>
          </p:cNvSpPr>
          <p:nvPr>
            <p:ph idx="1"/>
          </p:nvPr>
        </p:nvSpPr>
        <p:spPr/>
        <p:txBody>
          <a:bodyPr>
            <a:noAutofit/>
          </a:bodyPr>
          <a:lstStyle>
            <a:lvl1pPr>
              <a:lnSpc>
                <a:spcPct val="80000"/>
              </a:lnSpc>
              <a:defRPr sz="4800"/>
            </a:lvl1pPr>
            <a:lvl2pPr>
              <a:lnSpc>
                <a:spcPct val="80000"/>
              </a:lnSpc>
              <a:defRPr sz="4800"/>
            </a:lvl2pPr>
            <a:lvl3pPr>
              <a:lnSpc>
                <a:spcPct val="80000"/>
              </a:lnSpc>
              <a:defRPr sz="4800"/>
            </a:lvl3pPr>
            <a:lvl4pPr>
              <a:lnSpc>
                <a:spcPct val="80000"/>
              </a:lnSpc>
              <a:defRPr sz="4800"/>
            </a:lvl4pPr>
            <a:lvl5pPr>
              <a:lnSpc>
                <a:spcPct val="80000"/>
              </a:lnSpc>
              <a:defRPr sz="4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7C4F349-9BDC-442F-B02C-11E434C8971C}" type="datetimeFigureOut">
              <a:rPr lang="en-US" smtClean="0"/>
              <a:pPr/>
              <a:t>6/19/2021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BD6A67-6ED9-4E59-A0F6-BC1BC72490A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C4F349-9BDC-442F-B02C-11E434C8971C}" type="datetimeFigureOut">
              <a:rPr lang="en-US" smtClean="0"/>
              <a:pPr/>
              <a:t>6/19/2021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BD6A67-6ED9-4E59-A0F6-BC1BC72490A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C4F349-9BDC-442F-B02C-11E434C8971C}" type="datetimeFigureOut">
              <a:rPr lang="en-US" smtClean="0"/>
              <a:pPr/>
              <a:t>6/19/2021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BD6A67-6ED9-4E59-A0F6-BC1BC72490A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C4F349-9BDC-442F-B02C-11E434C8971C}" type="datetimeFigureOut">
              <a:rPr lang="en-US" smtClean="0"/>
              <a:pPr/>
              <a:t>6/19/2021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BD6A67-6ED9-4E59-A0F6-BC1BC72490A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C4F349-9BDC-442F-B02C-11E434C8971C}" type="datetimeFigureOut">
              <a:rPr lang="en-US" smtClean="0"/>
              <a:pPr/>
              <a:t>6/19/2021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BD6A67-6ED9-4E59-A0F6-BC1BC72490A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C4F349-9BDC-442F-B02C-11E434C8971C}" type="datetimeFigureOut">
              <a:rPr lang="en-US" smtClean="0"/>
              <a:pPr/>
              <a:t>6/19/2021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BD6A67-6ED9-4E59-A0F6-BC1BC72490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C4F349-9BDC-442F-B02C-11E434C8971C}" type="datetimeFigureOut">
              <a:rPr lang="en-US" smtClean="0"/>
              <a:pPr/>
              <a:t>6/19/2021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BD6A67-6ED9-4E59-A0F6-BC1BC72490A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C4F349-9BDC-442F-B02C-11E434C8971C}" type="datetimeFigureOut">
              <a:rPr lang="en-US" smtClean="0"/>
              <a:pPr/>
              <a:t>6/19/2021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BD6A67-6ED9-4E59-A0F6-BC1BC72490A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2" name="Picture 4"/>
          <p:cNvPicPr>
            <a:picLocks noChangeAspect="1" noChangeArrowheads="1"/>
          </p:cNvPicPr>
          <p:nvPr userDrawn="1"/>
        </p:nvPicPr>
        <p:blipFill>
          <a:blip r:embed="rId13" cstate="print"/>
          <a:srcRect/>
          <a:stretch>
            <a:fillRect/>
          </a:stretch>
        </p:blipFill>
        <p:spPr bwMode="auto">
          <a:xfrm>
            <a:off x="0" y="0"/>
            <a:ext cx="12192000" cy="6858358"/>
          </a:xfrm>
          <a:prstGeom prst="rect">
            <a:avLst/>
          </a:prstGeom>
          <a:noFill/>
          <a:ln w="9525">
            <a:noFill/>
            <a:miter lim="800000"/>
            <a:headEnd/>
            <a:tailEnd/>
          </a:ln>
          <a:effectLst/>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C4F349-9BDC-442F-B02C-11E434C8971C}" type="datetimeFigureOut">
              <a:rPr lang="en-US" smtClean="0"/>
              <a:pPr/>
              <a:t>6/19/2021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BD6A67-6ED9-4E59-A0F6-BC1BC72490A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5400" b="1" kern="1200">
          <a:solidFill>
            <a:srgbClr val="FFFF00"/>
          </a:solidFill>
          <a:effectLst>
            <a:outerShdw blurRad="38100" dist="63500" dir="2700000" algn="tl">
              <a:srgbClr val="000000">
                <a:alpha val="43137"/>
              </a:srgbClr>
            </a:outerShdw>
          </a:effectLst>
          <a:latin typeface="AR JULIAN" pitchFamily="2" charset="0"/>
          <a:ea typeface="+mj-ea"/>
          <a:cs typeface="+mj-cs"/>
        </a:defRPr>
      </a:lvl1pPr>
    </p:titleStyle>
    <p:bodyStyle>
      <a:lvl1pPr marL="0" indent="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468313" indent="-11113"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a:effectLst/>
        </p:spPr>
      </p:pic>
      <p:grpSp>
        <p:nvGrpSpPr>
          <p:cNvPr id="5" name="Group 4">
            <a:extLst>
              <a:ext uri="{FF2B5EF4-FFF2-40B4-BE49-F238E27FC236}">
                <a16:creationId xmlns:a16="http://schemas.microsoft.com/office/drawing/2014/main" id="{27D8CDD8-1757-4361-B5F4-EB39C99804B1}"/>
              </a:ext>
            </a:extLst>
          </p:cNvPr>
          <p:cNvGrpSpPr/>
          <p:nvPr/>
        </p:nvGrpSpPr>
        <p:grpSpPr>
          <a:xfrm>
            <a:off x="9131766" y="5062072"/>
            <a:ext cx="2336800" cy="1086830"/>
            <a:chOff x="1109440" y="4807343"/>
            <a:chExt cx="2336800" cy="1086830"/>
          </a:xfrm>
          <a:effectLst>
            <a:glow rad="127000">
              <a:schemeClr val="accent4">
                <a:lumMod val="50000"/>
              </a:schemeClr>
            </a:glow>
          </a:effectLst>
        </p:grpSpPr>
        <p:sp>
          <p:nvSpPr>
            <p:cNvPr id="6" name="Oval 5">
              <a:extLst>
                <a:ext uri="{FF2B5EF4-FFF2-40B4-BE49-F238E27FC236}">
                  <a16:creationId xmlns:a16="http://schemas.microsoft.com/office/drawing/2014/main" id="{26FFED84-42A1-4A9D-B090-BBE7FBAB31C7}"/>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a:extLst>
                <a:ext uri="{FF2B5EF4-FFF2-40B4-BE49-F238E27FC236}">
                  <a16:creationId xmlns:a16="http://schemas.microsoft.com/office/drawing/2014/main" id="{3BFFF569-20ED-4CC0-82F8-C1E5CCEFC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sum up:  </a:t>
            </a:r>
          </a:p>
        </p:txBody>
      </p:sp>
      <p:sp>
        <p:nvSpPr>
          <p:cNvPr id="3" name="Content Placeholder 2"/>
          <p:cNvSpPr>
            <a:spLocks noGrp="1"/>
          </p:cNvSpPr>
          <p:nvPr>
            <p:ph idx="1"/>
          </p:nvPr>
        </p:nvSpPr>
        <p:spPr>
          <a:xfrm>
            <a:off x="369277" y="1107831"/>
            <a:ext cx="11676185" cy="5018333"/>
          </a:xfrm>
        </p:spPr>
        <p:txBody>
          <a:bodyPr/>
          <a:lstStyle/>
          <a:p>
            <a:r>
              <a:rPr lang="en-US" dirty="0"/>
              <a:t>He is alive forever.</a:t>
            </a:r>
          </a:p>
          <a:p>
            <a:r>
              <a:rPr lang="en-US" dirty="0"/>
              <a:t>He is in heaven now.</a:t>
            </a:r>
          </a:p>
          <a:p>
            <a:r>
              <a:rPr lang="en-US" dirty="0"/>
              <a:t>He is seated ... His saving work is done.</a:t>
            </a:r>
          </a:p>
          <a:p>
            <a:r>
              <a:rPr lang="en-US" dirty="0"/>
              <a:t>He is Savior ... because He is the only way!</a:t>
            </a:r>
          </a:p>
          <a:p>
            <a:r>
              <a:rPr lang="en-US" dirty="0"/>
              <a:t>He is interceding ...because we need it.</a:t>
            </a:r>
          </a:p>
          <a:p>
            <a:r>
              <a:rPr lang="en-US" dirty="0"/>
              <a:t>He is coming again ... because He promised.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a:effectLst/>
        </p:spPr>
      </p:pic>
    </p:spTree>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a:effectLst/>
        </p:spPr>
      </p:pic>
    </p:spTree>
    <p:extLst>
      <p:ext uri="{BB962C8B-B14F-4D97-AF65-F5344CB8AC3E}">
        <p14:creationId xmlns:p14="http://schemas.microsoft.com/office/powerpoint/2010/main" val="1415897044"/>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7" y="0"/>
            <a:ext cx="10972800" cy="4407108"/>
          </a:xfrm>
        </p:spPr>
        <p:txBody>
          <a:bodyPr/>
          <a:lstStyle/>
          <a:p>
            <a:r>
              <a:rPr lang="en-US" sz="8000" dirty="0"/>
              <a:t>What the resurrection</a:t>
            </a:r>
            <a:br>
              <a:rPr lang="en-US" sz="8000" dirty="0"/>
            </a:br>
            <a:br>
              <a:rPr lang="en-US" sz="8000" dirty="0"/>
            </a:br>
            <a:r>
              <a:rPr lang="en-US" sz="8000" dirty="0"/>
              <a:t> means to US!</a:t>
            </a:r>
          </a:p>
        </p:txBody>
      </p:sp>
    </p:spTree>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 is ALIVE (Forever)!</a:t>
            </a:r>
          </a:p>
        </p:txBody>
      </p:sp>
      <p:pic>
        <p:nvPicPr>
          <p:cNvPr id="7" name="Picture 3"/>
          <p:cNvPicPr>
            <a:picLocks noChangeAspect="1" noChangeArrowheads="1"/>
          </p:cNvPicPr>
          <p:nvPr/>
        </p:nvPicPr>
        <p:blipFill>
          <a:blip r:embed="rId3" cstate="print"/>
          <a:srcRect/>
          <a:stretch>
            <a:fillRect/>
          </a:stretch>
        </p:blipFill>
        <p:spPr bwMode="auto">
          <a:xfrm>
            <a:off x="1582615" y="2274278"/>
            <a:ext cx="10609385" cy="4583723"/>
          </a:xfrm>
          <a:prstGeom prst="rect">
            <a:avLst/>
          </a:prstGeom>
          <a:noFill/>
          <a:ln w="9525">
            <a:noFill/>
            <a:miter lim="800000"/>
            <a:headEnd/>
            <a:tailEnd/>
          </a:ln>
          <a:effectLst/>
        </p:spPr>
      </p:pic>
      <p:sp>
        <p:nvSpPr>
          <p:cNvPr id="3" name="Content Placeholder 2"/>
          <p:cNvSpPr>
            <a:spLocks noGrp="1"/>
          </p:cNvSpPr>
          <p:nvPr>
            <p:ph idx="1"/>
          </p:nvPr>
        </p:nvSpPr>
        <p:spPr>
          <a:xfrm>
            <a:off x="738554" y="1383324"/>
            <a:ext cx="11324492" cy="4742840"/>
          </a:xfrm>
        </p:spPr>
        <p:txBody>
          <a:bodyPr/>
          <a:lstStyle/>
          <a:p>
            <a:r>
              <a:rPr lang="en-US" dirty="0"/>
              <a:t>But because Jesus lives forever, his priesthood lasts forever.  </a:t>
            </a:r>
            <a:r>
              <a:rPr lang="en-US" baseline="0" dirty="0"/>
              <a:t> </a:t>
            </a:r>
            <a:r>
              <a:rPr lang="en-US" sz="4800" dirty="0"/>
              <a:t>(</a:t>
            </a:r>
            <a:r>
              <a:rPr lang="en-US" sz="4800" dirty="0" err="1"/>
              <a:t>Heb</a:t>
            </a:r>
            <a:r>
              <a:rPr lang="en-US" sz="4800" dirty="0"/>
              <a:t> 7:24 NLT)</a:t>
            </a:r>
          </a:p>
        </p:txBody>
      </p:sp>
      <p:sp>
        <p:nvSpPr>
          <p:cNvPr id="4" name="TextBox 3"/>
          <p:cNvSpPr txBox="1"/>
          <p:nvPr/>
        </p:nvSpPr>
        <p:spPr>
          <a:xfrm>
            <a:off x="405177" y="3596643"/>
            <a:ext cx="3674453" cy="2862322"/>
          </a:xfrm>
          <a:prstGeom prst="rect">
            <a:avLst/>
          </a:prstGeom>
          <a:noFill/>
        </p:spPr>
        <p:txBody>
          <a:bodyPr wrap="square" rtlCol="0">
            <a:spAutoFit/>
          </a:bodyPr>
          <a:lstStyle/>
          <a:p>
            <a:r>
              <a:rPr lang="en-US" sz="6000" b="1" dirty="0">
                <a:solidFill>
                  <a:srgbClr val="FFFF00"/>
                </a:solidFill>
                <a:effectLst>
                  <a:outerShdw blurRad="38100" dist="38100" dir="2700000" algn="tl">
                    <a:srgbClr val="000000">
                      <a:alpha val="43137"/>
                    </a:srgbClr>
                  </a:outerShdw>
                </a:effectLst>
                <a:latin typeface="Arial Narrow" pitchFamily="34" charset="0"/>
              </a:rPr>
              <a:t>He will </a:t>
            </a:r>
            <a:r>
              <a:rPr lang="en-US" sz="6000" b="1" u="sng" dirty="0">
                <a:solidFill>
                  <a:srgbClr val="FFFF00"/>
                </a:solidFill>
                <a:effectLst>
                  <a:outerShdw blurRad="38100" dist="38100" dir="2700000" algn="tl">
                    <a:srgbClr val="000000">
                      <a:alpha val="43137"/>
                    </a:srgbClr>
                  </a:outerShdw>
                </a:effectLst>
                <a:latin typeface="Arial Narrow" pitchFamily="34" charset="0"/>
              </a:rPr>
              <a:t>NEVER DIE</a:t>
            </a:r>
            <a:r>
              <a:rPr lang="en-US" sz="6000" b="1" dirty="0">
                <a:solidFill>
                  <a:srgbClr val="FFFF00"/>
                </a:solidFill>
                <a:effectLst>
                  <a:outerShdw blurRad="38100" dist="38100" dir="2700000" algn="tl">
                    <a:srgbClr val="000000">
                      <a:alpha val="43137"/>
                    </a:srgbClr>
                  </a:outerShdw>
                </a:effectLst>
                <a:latin typeface="Arial Narrow" pitchFamily="34" charset="0"/>
              </a:rPr>
              <a:t> again!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l="7999"/>
          <a:stretch>
            <a:fillRect/>
          </a:stretch>
        </p:blipFill>
        <p:spPr bwMode="auto">
          <a:xfrm>
            <a:off x="0" y="0"/>
            <a:ext cx="121920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He is ASCENDED</a:t>
            </a:r>
          </a:p>
        </p:txBody>
      </p:sp>
      <p:sp>
        <p:nvSpPr>
          <p:cNvPr id="3" name="Content Placeholder 2"/>
          <p:cNvSpPr>
            <a:spLocks noGrp="1"/>
          </p:cNvSpPr>
          <p:nvPr>
            <p:ph idx="1"/>
          </p:nvPr>
        </p:nvSpPr>
        <p:spPr>
          <a:xfrm>
            <a:off x="826476" y="1213339"/>
            <a:ext cx="11060723" cy="4912826"/>
          </a:xfrm>
        </p:spPr>
        <p:txBody>
          <a:bodyPr/>
          <a:lstStyle/>
          <a:p>
            <a:r>
              <a:rPr lang="en-US" dirty="0"/>
              <a:t>So then, since we have a great High Priest who has entered heaven, Jesus the Son of God, let us hold firmly to what we believe. (</a:t>
            </a:r>
            <a:r>
              <a:rPr lang="en-US" dirty="0" err="1"/>
              <a:t>Heb</a:t>
            </a:r>
            <a:r>
              <a:rPr lang="en-US" dirty="0"/>
              <a:t> 4:14 NLT)</a:t>
            </a:r>
          </a:p>
        </p:txBody>
      </p:sp>
      <p:sp>
        <p:nvSpPr>
          <p:cNvPr id="4" name="TextBox 3"/>
          <p:cNvSpPr txBox="1"/>
          <p:nvPr/>
        </p:nvSpPr>
        <p:spPr>
          <a:xfrm>
            <a:off x="609600" y="4553091"/>
            <a:ext cx="10280406" cy="1938992"/>
          </a:xfrm>
          <a:prstGeom prst="rect">
            <a:avLst/>
          </a:prstGeom>
          <a:noFill/>
        </p:spPr>
        <p:txBody>
          <a:bodyPr wrap="square" rtlCol="0">
            <a:spAutoFit/>
          </a:bodyPr>
          <a:lstStyle/>
          <a:p>
            <a:r>
              <a:rPr lang="en-US" sz="6000" b="1" dirty="0">
                <a:solidFill>
                  <a:srgbClr val="FFFF00"/>
                </a:solidFill>
                <a:effectLst>
                  <a:outerShdw blurRad="38100" dist="38100" dir="2700000" algn="tl">
                    <a:srgbClr val="000000">
                      <a:alpha val="43137"/>
                    </a:srgbClr>
                  </a:outerShdw>
                </a:effectLst>
                <a:latin typeface="Arial Narrow" pitchFamily="34" charset="0"/>
              </a:rPr>
              <a:t>He is </a:t>
            </a:r>
            <a:r>
              <a:rPr lang="en-US" sz="6000" b="1" u="sng" dirty="0">
                <a:solidFill>
                  <a:srgbClr val="FFFF00"/>
                </a:solidFill>
                <a:effectLst>
                  <a:outerShdw blurRad="38100" dist="38100" dir="2700000" algn="tl">
                    <a:srgbClr val="000000">
                      <a:alpha val="43137"/>
                    </a:srgbClr>
                  </a:outerShdw>
                </a:effectLst>
                <a:latin typeface="Arial Narrow" pitchFamily="34" charset="0"/>
              </a:rPr>
              <a:t>BODILY</a:t>
            </a:r>
            <a:r>
              <a:rPr lang="en-US" sz="6000" b="1" dirty="0">
                <a:solidFill>
                  <a:srgbClr val="FFFF00"/>
                </a:solidFill>
                <a:effectLst>
                  <a:outerShdw blurRad="38100" dist="38100" dir="2700000" algn="tl">
                    <a:srgbClr val="000000">
                      <a:alpha val="43137"/>
                    </a:srgbClr>
                  </a:outerShdw>
                </a:effectLst>
                <a:latin typeface="Arial Narrow" pitchFamily="34" charset="0"/>
              </a:rPr>
              <a:t> </a:t>
            </a:r>
            <a:br>
              <a:rPr lang="en-US" sz="6000" b="1" dirty="0">
                <a:solidFill>
                  <a:srgbClr val="FFFF00"/>
                </a:solidFill>
                <a:effectLst>
                  <a:outerShdw blurRad="38100" dist="38100" dir="2700000" algn="tl">
                    <a:srgbClr val="000000">
                      <a:alpha val="43137"/>
                    </a:srgbClr>
                  </a:outerShdw>
                </a:effectLst>
                <a:latin typeface="Arial Narrow" pitchFamily="34" charset="0"/>
              </a:rPr>
            </a:br>
            <a:r>
              <a:rPr lang="en-US" sz="6000" b="1" dirty="0">
                <a:solidFill>
                  <a:srgbClr val="FFFF00"/>
                </a:solidFill>
                <a:effectLst>
                  <a:outerShdw blurRad="38100" dist="38100" dir="2700000" algn="tl">
                    <a:srgbClr val="000000">
                      <a:alpha val="43137"/>
                    </a:srgbClr>
                  </a:outerShdw>
                </a:effectLst>
                <a:latin typeface="Arial Narrow" pitchFamily="34" charset="0"/>
              </a:rPr>
              <a:t>in heaven!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11761"/>
          <a:stretch>
            <a:fillRect/>
          </a:stretch>
        </p:blipFill>
        <p:spPr bwMode="auto">
          <a:xfrm>
            <a:off x="35535" y="1417638"/>
            <a:ext cx="3610709" cy="5282474"/>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He is SEATED!</a:t>
            </a:r>
          </a:p>
        </p:txBody>
      </p:sp>
      <p:sp>
        <p:nvSpPr>
          <p:cNvPr id="3" name="Content Placeholder 2"/>
          <p:cNvSpPr>
            <a:spLocks noGrp="1"/>
          </p:cNvSpPr>
          <p:nvPr>
            <p:ph idx="1"/>
          </p:nvPr>
        </p:nvSpPr>
        <p:spPr>
          <a:xfrm>
            <a:off x="2672863" y="1143001"/>
            <a:ext cx="9249506" cy="4983164"/>
          </a:xfrm>
        </p:spPr>
        <p:txBody>
          <a:bodyPr/>
          <a:lstStyle/>
          <a:p>
            <a:r>
              <a:rPr lang="en-US" sz="5400" dirty="0"/>
              <a:t>When he had cleansed us from our sins, he sat down in the place of honor at the right hand of the majestic God in heaven.</a:t>
            </a:r>
            <a:r>
              <a:rPr lang="en-US" sz="4000" baseline="0" dirty="0"/>
              <a:t> </a:t>
            </a:r>
            <a:r>
              <a:rPr lang="en-US" sz="4000" dirty="0"/>
              <a:t>(Heb 1:3 </a:t>
            </a:r>
            <a:r>
              <a:rPr lang="en-US" sz="4000" baseline="30000" dirty="0"/>
              <a:t>NLT</a:t>
            </a:r>
            <a:r>
              <a:rPr lang="en-US" sz="4000" dirty="0"/>
              <a:t>)</a:t>
            </a:r>
          </a:p>
        </p:txBody>
      </p:sp>
      <p:sp>
        <p:nvSpPr>
          <p:cNvPr id="4" name="TextBox 3"/>
          <p:cNvSpPr txBox="1"/>
          <p:nvPr/>
        </p:nvSpPr>
        <p:spPr>
          <a:xfrm>
            <a:off x="3107349" y="4187173"/>
            <a:ext cx="3422408" cy="1938992"/>
          </a:xfrm>
          <a:prstGeom prst="rect">
            <a:avLst/>
          </a:prstGeom>
          <a:noFill/>
        </p:spPr>
        <p:txBody>
          <a:bodyPr wrap="square" rtlCol="0">
            <a:spAutoFit/>
          </a:bodyPr>
          <a:lstStyle/>
          <a:p>
            <a:pPr algn="ctr"/>
            <a:r>
              <a:rPr lang="en-US" sz="6000" b="1" dirty="0">
                <a:solidFill>
                  <a:srgbClr val="FFFF00"/>
                </a:solidFill>
                <a:effectLst>
                  <a:outerShdw blurRad="38100" dist="38100" dir="2700000" algn="tl">
                    <a:srgbClr val="000000">
                      <a:alpha val="43137"/>
                    </a:srgbClr>
                  </a:outerShdw>
                </a:effectLst>
                <a:latin typeface="Arial Narrow" pitchFamily="34" charset="0"/>
              </a:rPr>
              <a:t>His work </a:t>
            </a:r>
            <a:br>
              <a:rPr lang="en-US" sz="6000" b="1" dirty="0">
                <a:solidFill>
                  <a:srgbClr val="FFFF00"/>
                </a:solidFill>
                <a:effectLst>
                  <a:outerShdw blurRad="38100" dist="38100" dir="2700000" algn="tl">
                    <a:srgbClr val="000000">
                      <a:alpha val="43137"/>
                    </a:srgbClr>
                  </a:outerShdw>
                </a:effectLst>
                <a:latin typeface="Arial Narrow" pitchFamily="34" charset="0"/>
              </a:rPr>
            </a:br>
            <a:r>
              <a:rPr lang="en-US" sz="6000" b="1" dirty="0">
                <a:solidFill>
                  <a:srgbClr val="FFFF00"/>
                </a:solidFill>
                <a:effectLst>
                  <a:outerShdw blurRad="38100" dist="38100" dir="2700000" algn="tl">
                    <a:srgbClr val="000000">
                      <a:alpha val="43137"/>
                    </a:srgbClr>
                  </a:outerShdw>
                </a:effectLst>
                <a:latin typeface="Arial Narrow" pitchFamily="34" charset="0"/>
              </a:rPr>
              <a:t>is </a:t>
            </a:r>
            <a:r>
              <a:rPr lang="en-US" sz="6000" b="1" u="sng" dirty="0">
                <a:solidFill>
                  <a:srgbClr val="FFFF00"/>
                </a:solidFill>
                <a:effectLst>
                  <a:outerShdw blurRad="38100" dist="38100" dir="2700000" algn="tl">
                    <a:srgbClr val="000000">
                      <a:alpha val="43137"/>
                    </a:srgbClr>
                  </a:outerShdw>
                </a:effectLst>
                <a:latin typeface="Arial Narrow" pitchFamily="34" charset="0"/>
              </a:rPr>
              <a:t>DONE</a:t>
            </a:r>
            <a:r>
              <a:rPr lang="en-US" sz="6000" b="1" dirty="0">
                <a:solidFill>
                  <a:srgbClr val="FFFF00"/>
                </a:solidFill>
                <a:effectLst>
                  <a:outerShdw blurRad="38100" dist="38100" dir="2700000" algn="tl">
                    <a:srgbClr val="000000">
                      <a:alpha val="43137"/>
                    </a:srgbClr>
                  </a:outerShdw>
                </a:effectLst>
                <a:latin typeface="Arial Narrow" pitchFamily="34" charset="0"/>
              </a:rPr>
              <a: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r="52562"/>
          <a:stretch>
            <a:fillRect/>
          </a:stretch>
        </p:blipFill>
        <p:spPr bwMode="auto">
          <a:xfrm>
            <a:off x="0" y="0"/>
            <a:ext cx="5861538"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He is the SAVIOR!</a:t>
            </a:r>
          </a:p>
        </p:txBody>
      </p:sp>
      <p:sp>
        <p:nvSpPr>
          <p:cNvPr id="3" name="Content Placeholder 2"/>
          <p:cNvSpPr>
            <a:spLocks noGrp="1"/>
          </p:cNvSpPr>
          <p:nvPr>
            <p:ph idx="1"/>
          </p:nvPr>
        </p:nvSpPr>
        <p:spPr>
          <a:xfrm>
            <a:off x="4906109" y="1283677"/>
            <a:ext cx="7285892" cy="4842487"/>
          </a:xfrm>
        </p:spPr>
        <p:txBody>
          <a:bodyPr/>
          <a:lstStyle/>
          <a:p>
            <a:r>
              <a:rPr lang="en-US" dirty="0"/>
              <a:t>Therefore he is able, once and forever, to save those who come to God through him. (</a:t>
            </a:r>
            <a:r>
              <a:rPr lang="en-US" dirty="0" err="1"/>
              <a:t>Heb</a:t>
            </a:r>
            <a:r>
              <a:rPr lang="en-US" dirty="0"/>
              <a:t> 7:25 NLT)</a:t>
            </a:r>
          </a:p>
        </p:txBody>
      </p:sp>
      <p:sp>
        <p:nvSpPr>
          <p:cNvPr id="6" name="TextBox 5"/>
          <p:cNvSpPr txBox="1"/>
          <p:nvPr/>
        </p:nvSpPr>
        <p:spPr>
          <a:xfrm>
            <a:off x="4589584" y="5333997"/>
            <a:ext cx="7192107" cy="1015663"/>
          </a:xfrm>
          <a:prstGeom prst="rect">
            <a:avLst/>
          </a:prstGeom>
          <a:noFill/>
        </p:spPr>
        <p:txBody>
          <a:bodyPr wrap="square" rtlCol="0">
            <a:spAutoFit/>
          </a:bodyPr>
          <a:lstStyle/>
          <a:p>
            <a:pPr algn="ctr"/>
            <a:r>
              <a:rPr lang="en-US" sz="6000" b="1" dirty="0">
                <a:solidFill>
                  <a:srgbClr val="FFFF00"/>
                </a:solidFill>
                <a:effectLst>
                  <a:outerShdw blurRad="38100" dist="38100" dir="2700000" algn="tl">
                    <a:srgbClr val="000000">
                      <a:alpha val="43137"/>
                    </a:srgbClr>
                  </a:outerShdw>
                </a:effectLst>
                <a:latin typeface="Arial Narrow" pitchFamily="34" charset="0"/>
              </a:rPr>
              <a:t>He is the only WAY!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 is INTERCEDING!</a:t>
            </a:r>
          </a:p>
        </p:txBody>
      </p:sp>
      <p:sp>
        <p:nvSpPr>
          <p:cNvPr id="3" name="Content Placeholder 2"/>
          <p:cNvSpPr>
            <a:spLocks noGrp="1"/>
          </p:cNvSpPr>
          <p:nvPr>
            <p:ph idx="1"/>
          </p:nvPr>
        </p:nvSpPr>
        <p:spPr>
          <a:xfrm>
            <a:off x="3675186" y="1600202"/>
            <a:ext cx="8036168" cy="2778368"/>
          </a:xfrm>
        </p:spPr>
        <p:txBody>
          <a:bodyPr/>
          <a:lstStyle/>
          <a:p>
            <a:r>
              <a:rPr lang="en-US" dirty="0"/>
              <a:t>He lives forever to intercede with God on their behalf. </a:t>
            </a:r>
            <a:br>
              <a:rPr lang="en-US" dirty="0"/>
            </a:br>
            <a:r>
              <a:rPr lang="en-US" dirty="0"/>
              <a:t>(</a:t>
            </a:r>
            <a:r>
              <a:rPr lang="en-US" dirty="0" err="1"/>
              <a:t>Heb</a:t>
            </a:r>
            <a:r>
              <a:rPr lang="en-US" dirty="0"/>
              <a:t> 7:25 NLT)</a:t>
            </a:r>
          </a:p>
        </p:txBody>
      </p:sp>
      <p:sp>
        <p:nvSpPr>
          <p:cNvPr id="4" name="TextBox 3"/>
          <p:cNvSpPr txBox="1"/>
          <p:nvPr/>
        </p:nvSpPr>
        <p:spPr>
          <a:xfrm>
            <a:off x="4363916" y="5304692"/>
            <a:ext cx="6658708" cy="1015663"/>
          </a:xfrm>
          <a:prstGeom prst="rect">
            <a:avLst/>
          </a:prstGeom>
          <a:noFill/>
        </p:spPr>
        <p:txBody>
          <a:bodyPr wrap="square" rtlCol="0">
            <a:spAutoFit/>
          </a:bodyPr>
          <a:lstStyle/>
          <a:p>
            <a:pPr algn="ctr"/>
            <a:r>
              <a:rPr lang="en-US" sz="6000" b="1" dirty="0">
                <a:solidFill>
                  <a:srgbClr val="FFFF00"/>
                </a:solidFill>
                <a:effectLst>
                  <a:outerShdw blurRad="38100" dist="38100" dir="2700000" algn="tl">
                    <a:srgbClr val="000000">
                      <a:alpha val="43137"/>
                    </a:srgbClr>
                  </a:outerShdw>
                </a:effectLst>
                <a:latin typeface="Arial Narrow" pitchFamily="34" charset="0"/>
              </a:rPr>
              <a:t>Because we </a:t>
            </a:r>
            <a:r>
              <a:rPr lang="en-US" sz="6000" b="1" u="sng" dirty="0">
                <a:solidFill>
                  <a:srgbClr val="FFFF00"/>
                </a:solidFill>
                <a:effectLst>
                  <a:outerShdw blurRad="38100" dist="38100" dir="2700000" algn="tl">
                    <a:srgbClr val="000000">
                      <a:alpha val="43137"/>
                    </a:srgbClr>
                  </a:outerShdw>
                </a:effectLst>
                <a:latin typeface="Arial Narrow" pitchFamily="34" charset="0"/>
              </a:rPr>
              <a:t>NEED</a:t>
            </a:r>
            <a:r>
              <a:rPr lang="en-US" sz="6000" b="1" dirty="0">
                <a:solidFill>
                  <a:srgbClr val="FFFF00"/>
                </a:solidFill>
                <a:effectLst>
                  <a:outerShdw blurRad="38100" dist="38100" dir="2700000" algn="tl">
                    <a:srgbClr val="000000">
                      <a:alpha val="43137"/>
                    </a:srgbClr>
                  </a:outerShdw>
                </a:effectLst>
                <a:latin typeface="Arial Narrow" pitchFamily="34" charset="0"/>
              </a:rPr>
              <a:t> it!</a:t>
            </a:r>
          </a:p>
        </p:txBody>
      </p:sp>
      <p:pic>
        <p:nvPicPr>
          <p:cNvPr id="3074" name="Picture 2"/>
          <p:cNvPicPr>
            <a:picLocks noChangeAspect="1" noChangeArrowheads="1"/>
          </p:cNvPicPr>
          <p:nvPr/>
        </p:nvPicPr>
        <p:blipFill>
          <a:blip r:embed="rId3" cstate="print"/>
          <a:srcRect/>
          <a:stretch>
            <a:fillRect/>
          </a:stretch>
        </p:blipFill>
        <p:spPr bwMode="auto">
          <a:xfrm>
            <a:off x="0" y="2485292"/>
            <a:ext cx="4334692" cy="437270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688732" y="1793831"/>
            <a:ext cx="2637692" cy="2116441"/>
          </a:xfrm>
          <a:prstGeom prst="wedgeRoundRectCallout">
            <a:avLst>
              <a:gd name="adj1" fmla="val -53755"/>
              <a:gd name="adj2" fmla="val -13773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He is COMING (Again)!</a:t>
            </a:r>
          </a:p>
        </p:txBody>
      </p:sp>
      <p:sp>
        <p:nvSpPr>
          <p:cNvPr id="3" name="Content Placeholder 2"/>
          <p:cNvSpPr>
            <a:spLocks noGrp="1"/>
          </p:cNvSpPr>
          <p:nvPr>
            <p:ph idx="1"/>
          </p:nvPr>
        </p:nvSpPr>
        <p:spPr>
          <a:xfrm>
            <a:off x="4273062" y="1248509"/>
            <a:ext cx="7719646" cy="4877656"/>
          </a:xfrm>
        </p:spPr>
        <p:txBody>
          <a:bodyPr/>
          <a:lstStyle/>
          <a:p>
            <a:pPr>
              <a:lnSpc>
                <a:spcPct val="80000"/>
              </a:lnSpc>
            </a:pPr>
            <a:r>
              <a:rPr lang="en-US" dirty="0"/>
              <a:t>Christ died once for all time as a sacrifice to take away the sins of many people. He will come again, not to deal with our sins, but to bring salvation to all who are eagerly waiting for him. (</a:t>
            </a:r>
            <a:r>
              <a:rPr lang="en-US" dirty="0" err="1"/>
              <a:t>Heb</a:t>
            </a:r>
            <a:r>
              <a:rPr lang="en-US" dirty="0"/>
              <a:t> 9:28 NLT)</a:t>
            </a:r>
          </a:p>
        </p:txBody>
      </p:sp>
      <p:sp>
        <p:nvSpPr>
          <p:cNvPr id="4" name="TextBox 3"/>
          <p:cNvSpPr txBox="1"/>
          <p:nvPr/>
        </p:nvSpPr>
        <p:spPr>
          <a:xfrm>
            <a:off x="293809" y="4187173"/>
            <a:ext cx="6048375" cy="1938992"/>
          </a:xfrm>
          <a:prstGeom prst="rect">
            <a:avLst/>
          </a:prstGeom>
          <a:noFill/>
        </p:spPr>
        <p:txBody>
          <a:bodyPr wrap="square" rtlCol="0">
            <a:spAutoFit/>
          </a:bodyPr>
          <a:lstStyle/>
          <a:p>
            <a:r>
              <a:rPr lang="en-US" sz="6000" b="1" dirty="0">
                <a:solidFill>
                  <a:srgbClr val="FFFF00"/>
                </a:solidFill>
                <a:effectLst>
                  <a:outerShdw blurRad="38100" dist="38100" dir="2700000" algn="tl">
                    <a:srgbClr val="000000">
                      <a:alpha val="43137"/>
                    </a:srgbClr>
                  </a:outerShdw>
                </a:effectLst>
                <a:latin typeface="Arial Narrow" pitchFamily="34" charset="0"/>
              </a:rPr>
              <a:t>Because He </a:t>
            </a:r>
            <a:br>
              <a:rPr lang="en-US" sz="6000" b="1" dirty="0">
                <a:solidFill>
                  <a:srgbClr val="FFFF00"/>
                </a:solidFill>
                <a:effectLst>
                  <a:outerShdw blurRad="38100" dist="38100" dir="2700000" algn="tl">
                    <a:srgbClr val="000000">
                      <a:alpha val="43137"/>
                    </a:srgbClr>
                  </a:outerShdw>
                </a:effectLst>
                <a:latin typeface="Arial Narrow" pitchFamily="34" charset="0"/>
              </a:rPr>
            </a:br>
            <a:r>
              <a:rPr lang="en-US" sz="6000" b="1" dirty="0">
                <a:solidFill>
                  <a:srgbClr val="FFFF00"/>
                </a:solidFill>
                <a:effectLst>
                  <a:outerShdw blurRad="38100" dist="38100" dir="2700000" algn="tl">
                    <a:srgbClr val="000000">
                      <a:alpha val="43137"/>
                    </a:srgbClr>
                  </a:outerShdw>
                </a:effectLst>
                <a:latin typeface="Arial Narrow" pitchFamily="34" charset="0"/>
              </a:rPr>
              <a:t>PROMISED!</a:t>
            </a:r>
          </a:p>
        </p:txBody>
      </p:sp>
      <p:sp>
        <p:nvSpPr>
          <p:cNvPr id="5" name="TextBox 4"/>
          <p:cNvSpPr txBox="1"/>
          <p:nvPr/>
        </p:nvSpPr>
        <p:spPr>
          <a:xfrm>
            <a:off x="961292" y="1786614"/>
            <a:ext cx="2203939" cy="2123658"/>
          </a:xfrm>
          <a:prstGeom prst="rect">
            <a:avLst/>
          </a:prstGeom>
          <a:noFill/>
        </p:spPr>
        <p:txBody>
          <a:bodyPr wrap="square" rtlCol="0">
            <a:spAutoFit/>
          </a:bodyPr>
          <a:lstStyle/>
          <a:p>
            <a:r>
              <a:rPr lang="en-US" sz="6600" b="1" dirty="0">
                <a:solidFill>
                  <a:schemeClr val="bg1"/>
                </a:solidFill>
                <a:effectLst>
                  <a:outerShdw blurRad="38100" dist="88900" dir="2700000" algn="tl">
                    <a:srgbClr val="000000">
                      <a:alpha val="43137"/>
                    </a:srgbClr>
                  </a:outerShdw>
                </a:effectLst>
              </a:rPr>
              <a:t>I’ll be </a:t>
            </a:r>
            <a:br>
              <a:rPr lang="en-US" sz="6600" b="1" dirty="0">
                <a:solidFill>
                  <a:schemeClr val="bg1"/>
                </a:solidFill>
                <a:effectLst>
                  <a:outerShdw blurRad="38100" dist="88900" dir="2700000" algn="tl">
                    <a:srgbClr val="000000">
                      <a:alpha val="43137"/>
                    </a:srgbClr>
                  </a:outerShdw>
                </a:effectLst>
              </a:rPr>
            </a:br>
            <a:r>
              <a:rPr lang="en-US" sz="6600" b="1" dirty="0">
                <a:solidFill>
                  <a:schemeClr val="bg1"/>
                </a:solidFill>
                <a:effectLst>
                  <a:outerShdw blurRad="38100" dist="88900" dir="2700000" algn="tl">
                    <a:srgbClr val="000000">
                      <a:alpha val="43137"/>
                    </a:srgbClr>
                  </a:outerShdw>
                </a:effectLst>
              </a:rPr>
              <a:t>back!</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1413</TotalTime>
  <Words>1593</Words>
  <Application>Microsoft Office PowerPoint</Application>
  <PresentationFormat>Widescreen</PresentationFormat>
  <Paragraphs>102</Paragraphs>
  <Slides>11</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 JULIAN</vt:lpstr>
      <vt:lpstr>Arial</vt:lpstr>
      <vt:lpstr>Arial Narrow</vt:lpstr>
      <vt:lpstr>Calibri</vt:lpstr>
      <vt:lpstr>Symbol</vt:lpstr>
      <vt:lpstr>Office Theme</vt:lpstr>
      <vt:lpstr>PowerPoint Presentation</vt:lpstr>
      <vt:lpstr>PowerPoint Presentation</vt:lpstr>
      <vt:lpstr>What the resurrection   means to US!</vt:lpstr>
      <vt:lpstr>He is ALIVE (Forever)!</vt:lpstr>
      <vt:lpstr>He is ASCENDED</vt:lpstr>
      <vt:lpstr>He is SEATED!</vt:lpstr>
      <vt:lpstr>He is the SAVIOR!</vt:lpstr>
      <vt:lpstr>He is INTERCEDING!</vt:lpstr>
      <vt:lpstr>He is COMING (Again)!</vt:lpstr>
      <vt:lpstr>To sum up: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 Henderson</cp:lastModifiedBy>
  <cp:revision>98</cp:revision>
  <dcterms:created xsi:type="dcterms:W3CDTF">2012-03-28T18:41:20Z</dcterms:created>
  <dcterms:modified xsi:type="dcterms:W3CDTF">2021-06-19T17:52:14Z</dcterms:modified>
</cp:coreProperties>
</file>