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57" r:id="rId3"/>
    <p:sldId id="358" r:id="rId4"/>
    <p:sldId id="359" r:id="rId5"/>
    <p:sldId id="360" r:id="rId6"/>
    <p:sldId id="361" r:id="rId7"/>
    <p:sldId id="257" r:id="rId8"/>
    <p:sldId id="362" r:id="rId9"/>
    <p:sldId id="270" r:id="rId10"/>
    <p:sldId id="351" r:id="rId11"/>
    <p:sldId id="364" r:id="rId12"/>
    <p:sldId id="363" r:id="rId13"/>
    <p:sldId id="352" r:id="rId14"/>
    <p:sldId id="355" r:id="rId15"/>
    <p:sldId id="322" r:id="rId16"/>
    <p:sldId id="356" r:id="rId17"/>
    <p:sldId id="266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8" r:id="rId35"/>
    <p:sldId id="349" r:id="rId36"/>
    <p:sldId id="350" r:id="rId37"/>
    <p:sldId id="258" r:id="rId38"/>
    <p:sldId id="290" r:id="rId39"/>
    <p:sldId id="289" r:id="rId40"/>
    <p:sldId id="365" r:id="rId41"/>
    <p:sldId id="366" r:id="rId42"/>
    <p:sldId id="29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9F9F9"/>
    <a:srgbClr val="640000"/>
    <a:srgbClr val="6C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5" autoAdjust="0"/>
    <p:restoredTop sz="79171" autoAdjust="0"/>
  </p:normalViewPr>
  <p:slideViewPr>
    <p:cSldViewPr showGuides="1">
      <p:cViewPr varScale="1">
        <p:scale>
          <a:sx n="69" d="100"/>
          <a:sy n="69" d="100"/>
        </p:scale>
        <p:origin x="1188" y="90"/>
      </p:cViewPr>
      <p:guideLst>
        <p:guide orient="horz" pos="2160"/>
        <p:guide pos="28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33E94-174D-4DBA-AE18-BBAAC6EA0D4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1698F-EE93-4393-A456-CB217910B4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2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</a:t>
            </a:r>
            <a:r>
              <a:rPr lang="en-US" baseline="0" dirty="0" smtClean="0"/>
              <a:t> MOM = FREE = from </a:t>
            </a:r>
            <a:r>
              <a:rPr lang="en-US" baseline="0" dirty="0" err="1" smtClean="0"/>
              <a:t>BiblePoint</a:t>
            </a:r>
            <a:r>
              <a:rPr lang="en-US" baseline="0" dirty="0" smtClean="0"/>
              <a:t> 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84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Sold = FREE = https://www.flickr.com/photos/106574022@N04/10797449516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Woman with distaff – FREE --By William-</a:t>
            </a:r>
            <a:r>
              <a:rPr lang="en-US" dirty="0" err="1" smtClean="0"/>
              <a:t>Adolphe</a:t>
            </a:r>
            <a:r>
              <a:rPr lang="en-US" dirty="0" smtClean="0"/>
              <a:t> </a:t>
            </a:r>
            <a:r>
              <a:rPr lang="en-US" dirty="0" err="1" smtClean="0"/>
              <a:t>Bouguereau</a:t>
            </a:r>
            <a:r>
              <a:rPr lang="en-US" dirty="0" smtClean="0"/>
              <a:t> - Art Renewal Center Museum, image 68., Public Domain, https://commons.wikimedia.org/w/index.php?curid=3731488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9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arms = FREE = from http://www.sxc.hu/photo/1161027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0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Open arms = FREE = from http://www.sxc.hu/photo/1161027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39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Bedroom setting</a:t>
            </a:r>
            <a:r>
              <a:rPr lang="en-US" baseline="0" dirty="0" smtClean="0"/>
              <a:t> = LICENSED and NOT FOR REUSE. 	To reuse elsewhere, get a license from http://www.dreamstime.com/luxury-bedroom-stock-photo-imagefree3571510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2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Wedding</a:t>
            </a:r>
            <a:r>
              <a:rPr lang="en-US" baseline="0" dirty="0" smtClean="0"/>
              <a:t> kiss = FREE = from http://www.sxc.hu/photo/1038218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26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Ebay</a:t>
            </a:r>
            <a:r>
              <a:rPr lang="en-US" dirty="0" smtClean="0"/>
              <a:t> logo Owned by </a:t>
            </a:r>
            <a:r>
              <a:rPr lang="en-US" dirty="0" err="1" smtClean="0"/>
              <a:t>Ebay</a:t>
            </a:r>
            <a:r>
              <a:rPr lang="en-US" baseline="0" dirty="0" smtClean="0"/>
              <a:t> </a:t>
            </a:r>
            <a:r>
              <a:rPr lang="en-US" dirty="0" smtClean="0"/>
              <a:t>= FREE = from http://upload.wikimedia.org/wikipedia/commons/5/5a/EBay_Logo.svg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14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Clothing = FREE = from http://www.sxc.hu/browse.phtml?f=download&amp;id=707504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3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Woman</a:t>
            </a:r>
            <a:r>
              <a:rPr lang="en-US" baseline="0" dirty="0" smtClean="0"/>
              <a:t> on phone = FREE = </a:t>
            </a:r>
            <a:r>
              <a:rPr lang="en-US" baseline="0" smtClean="0"/>
              <a:t>from https://pixabay.com/en/woman-girl-lady-young-talk-talkig-791874/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2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Eyes = FREE = from http://www.sxc.hu/photo/1373700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term “Praise” occurs three times.  </a:t>
            </a:r>
            <a:r>
              <a:rPr lang="en-US" dirty="0" smtClean="0"/>
              <a:t>The third term is “praise her” is </a:t>
            </a:r>
            <a:r>
              <a:rPr lang="en-US" dirty="0" err="1" smtClean="0"/>
              <a:t>halleluha</a:t>
            </a:r>
            <a:r>
              <a:rPr lang="en-US" dirty="0" smtClean="0"/>
              <a:t>.  (</a:t>
            </a:r>
            <a:r>
              <a:rPr lang="en-US" dirty="0" err="1" smtClean="0"/>
              <a:t>Prov</a:t>
            </a:r>
            <a:r>
              <a:rPr lang="en-US" baseline="0" dirty="0" smtClean="0"/>
              <a:t> 31:31)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Hallel</a:t>
            </a:r>
            <a:r>
              <a:rPr lang="en-US" baseline="0" dirty="0" smtClean="0"/>
              <a:t> = to shine, to boast (brag), to glory, to praise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brag about God it is PRAISE.</a:t>
            </a:r>
          </a:p>
          <a:p>
            <a:r>
              <a:rPr lang="en-US" baseline="0" dirty="0" smtClean="0"/>
              <a:t>When we brag about ourselves it is BOASTING.</a:t>
            </a:r>
          </a:p>
          <a:p>
            <a:r>
              <a:rPr lang="en-US" baseline="0" dirty="0" smtClean="0"/>
              <a:t>But when we brag about others/Mom she “shines!”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49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Mother and child</a:t>
            </a:r>
            <a:r>
              <a:rPr lang="en-US" baseline="0" dirty="0" smtClean="0"/>
              <a:t> = FREE = from http://www.dreamstime.com/mother-and-child-free-stock-photos-imagefree2671098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34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Wedding rings = FREE = from http://upload.wikimedia.org/wikipedia/commons/3/3d/Wedding_rings.jpg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23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on runway = FREE = from http://upload.wikimedia.org/wikipedia/commons/5/57/Abigail_Keats_Autumn_winter_2010_2.JPG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8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Praying hands = FREE = from </a:t>
            </a:r>
            <a:r>
              <a:rPr lang="en-US" dirty="0" err="1" smtClean="0"/>
              <a:t>BiblePoint</a:t>
            </a:r>
            <a:r>
              <a:rPr lang="en-US" dirty="0" smtClean="0"/>
              <a:t>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91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Modified Trophy</a:t>
            </a:r>
            <a:r>
              <a:rPr lang="en-US" baseline="0" dirty="0" smtClean="0"/>
              <a:t> = LICENSED and NOT FOR REUSE.  To reuse elsewhere, get a license from http://www.istockphoto.com/stock-photo-1406600-trophy.php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term “Praise” occurs three times.  </a:t>
            </a:r>
            <a:r>
              <a:rPr lang="en-US" dirty="0" smtClean="0"/>
              <a:t>The third term is “praise her” is </a:t>
            </a:r>
            <a:r>
              <a:rPr lang="en-US" dirty="0" err="1" smtClean="0"/>
              <a:t>halleluha</a:t>
            </a:r>
            <a:r>
              <a:rPr lang="en-US" dirty="0" smtClean="0"/>
              <a:t>.  (</a:t>
            </a:r>
            <a:r>
              <a:rPr lang="en-US" dirty="0" err="1" smtClean="0"/>
              <a:t>Prov</a:t>
            </a:r>
            <a:r>
              <a:rPr lang="en-US" baseline="0" dirty="0" smtClean="0"/>
              <a:t> 31:31)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Hallel</a:t>
            </a:r>
            <a:r>
              <a:rPr lang="en-US" baseline="0" dirty="0" smtClean="0"/>
              <a:t> = to shine, to boast (brag), to glory, to praise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brag about God it is PRAISE.</a:t>
            </a:r>
          </a:p>
          <a:p>
            <a:r>
              <a:rPr lang="en-US" baseline="0" dirty="0" smtClean="0"/>
              <a:t>When we brag about ourselves it is BOASTING.</a:t>
            </a:r>
          </a:p>
          <a:p>
            <a:r>
              <a:rPr lang="en-US" baseline="0" dirty="0" smtClean="0"/>
              <a:t>But when we brag about others/Mom she “shines!”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4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Hebrew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hil</a:t>
            </a:r>
            <a:r>
              <a:rPr lang="en-US" baseline="0" dirty="0" smtClean="0"/>
              <a:t>” = strength, strong, power, virtue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36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 with wedding ring = FREE =</a:t>
            </a:r>
            <a:r>
              <a:rPr lang="en-US" smtClean="0"/>
              <a:t>from </a:t>
            </a:r>
            <a:r>
              <a:rPr lang="en-US" smtClean="0"/>
              <a:t>https://pixabay.com/en/hands-ring-promise-engagement-love-587779/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7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Sale Bag</a:t>
            </a:r>
            <a:r>
              <a:rPr lang="en-US" baseline="0" dirty="0" smtClean="0"/>
              <a:t> = FREE = </a:t>
            </a:r>
            <a:r>
              <a:rPr lang="en-US" baseline="0" dirty="0" err="1" smtClean="0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Clock</a:t>
            </a:r>
            <a:r>
              <a:rPr lang="en-US" baseline="0" dirty="0" smtClean="0"/>
              <a:t> = FREE = from http://www.sxc.hu/photo/72453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9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Sale Sign = FREE = from http://commons.wikimedia.org/wiki/File:Displaced_sign_-_geograph.org.uk_-_604210.jpg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7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Do It – FREE –from http://commons.wikimedia.org/wiki/File:We_Can_Do_It!.jpg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698F-EE93-4393-A456-CB217910B4F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2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 b="45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/>
          <a:srcRect b="15399"/>
          <a:stretch/>
        </p:blipFill>
        <p:spPr>
          <a:xfrm>
            <a:off x="880" y="1"/>
            <a:ext cx="1219112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9DC0-E04B-4C55-A45C-CFA6A12BBD8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D0DDE-A991-45E7-AE33-E77748D75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491"/>
          <a:stretch/>
        </p:blipFill>
        <p:spPr>
          <a:xfrm>
            <a:off x="0" y="-34636"/>
            <a:ext cx="12192000" cy="685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762000"/>
            <a:ext cx="6248400" cy="4854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295400"/>
            <a:ext cx="6312869" cy="375945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second point: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86000"/>
          </a:xfrm>
        </p:spPr>
        <p:txBody>
          <a:bodyPr>
            <a:noAutofit/>
          </a:bodyPr>
          <a:lstStyle/>
          <a:p>
            <a:pPr marL="742950" indent="-742950" algn="ctr"/>
            <a:r>
              <a:rPr lang="en-US" sz="6000" dirty="0"/>
              <a:t>2.  Praise Her FOR </a:t>
            </a:r>
            <a:r>
              <a:rPr lang="en-US" sz="6000" dirty="0" smtClean="0"/>
              <a:t>...</a:t>
            </a:r>
            <a:endParaRPr lang="en-US" sz="6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21349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second point: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86000"/>
          </a:xfrm>
        </p:spPr>
        <p:txBody>
          <a:bodyPr>
            <a:noAutofit/>
          </a:bodyPr>
          <a:lstStyle/>
          <a:p>
            <a:pPr marL="742950" indent="-742950" algn="ctr"/>
            <a:r>
              <a:rPr lang="en-US" sz="6000" dirty="0"/>
              <a:t>2.  Praise Her FOR ...</a:t>
            </a:r>
          </a:p>
          <a:p>
            <a:pPr marL="742950" indent="-742950" algn="ctr"/>
            <a:r>
              <a:rPr lang="en-US" sz="6000" dirty="0"/>
              <a:t>BEING and DOING GOOD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53635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2400" y="4114798"/>
            <a:ext cx="11811000" cy="2362202"/>
            <a:chOff x="-1371600" y="4114797"/>
            <a:chExt cx="10058400" cy="2362202"/>
          </a:xfrm>
        </p:grpSpPr>
        <p:sp>
          <p:nvSpPr>
            <p:cNvPr id="5" name="Rectangle 4"/>
            <p:cNvSpPr/>
            <p:nvPr/>
          </p:nvSpPr>
          <p:spPr>
            <a:xfrm>
              <a:off x="1694590" y="4114797"/>
              <a:ext cx="1930564" cy="838201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79404" y="4915395"/>
              <a:ext cx="3893574" cy="952004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-1371600" y="4160836"/>
              <a:ext cx="10058400" cy="23161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6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 wife of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noble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character 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(NIV)</a:t>
              </a:r>
              <a:endPara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6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  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"Many women do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noble things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but you surpass them all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.“ (NIV)</a:t>
              </a:r>
              <a:endPara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second point: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86000"/>
          </a:xfrm>
        </p:spPr>
        <p:txBody>
          <a:bodyPr>
            <a:noAutofit/>
          </a:bodyPr>
          <a:lstStyle/>
          <a:p>
            <a:pPr marL="742950" indent="-742950" algn="ctr"/>
            <a:r>
              <a:rPr lang="en-US" sz="6000" dirty="0"/>
              <a:t>2.  Praise Her FOR ...</a:t>
            </a:r>
          </a:p>
          <a:p>
            <a:pPr marL="742950" indent="-742950" algn="ctr"/>
            <a:r>
              <a:rPr lang="en-US" sz="6000" dirty="0"/>
              <a:t>BEING and DOING GOOD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6064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2400" y="4114798"/>
            <a:ext cx="11811000" cy="2362202"/>
            <a:chOff x="-1371600" y="4114797"/>
            <a:chExt cx="10058400" cy="2362202"/>
          </a:xfrm>
        </p:grpSpPr>
        <p:sp>
          <p:nvSpPr>
            <p:cNvPr id="5" name="Rectangle 4"/>
            <p:cNvSpPr/>
            <p:nvPr/>
          </p:nvSpPr>
          <p:spPr>
            <a:xfrm>
              <a:off x="1694590" y="4114797"/>
              <a:ext cx="1930564" cy="838201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79404" y="4915395"/>
              <a:ext cx="3893574" cy="952004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-1371600" y="4160836"/>
              <a:ext cx="10058400" cy="23161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6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 wife of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noble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character (NIV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6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  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"Many women do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noble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things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but you surpass them all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.“ (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NIV)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0" y="1524000"/>
            <a:ext cx="9296400" cy="2286000"/>
          </a:xfrm>
          <a:prstGeom prst="rect">
            <a:avLst/>
          </a:prstGeom>
          <a:solidFill>
            <a:srgbClr val="64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second point: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86000"/>
          </a:xfrm>
        </p:spPr>
        <p:txBody>
          <a:bodyPr>
            <a:noAutofit/>
          </a:bodyPr>
          <a:lstStyle/>
          <a:p>
            <a:pPr marL="742950" indent="-742950" algn="ctr"/>
            <a:r>
              <a:rPr lang="en-US" sz="6000" dirty="0"/>
              <a:t>2.  Praise Her FOR ...</a:t>
            </a:r>
          </a:p>
          <a:p>
            <a:pPr marL="742950" indent="-742950" algn="ctr"/>
            <a:r>
              <a:rPr lang="en-US" sz="6000" dirty="0"/>
              <a:t>BEING and DOING GOOD</a:t>
            </a:r>
            <a:endParaRPr lang="en-US" dirty="0"/>
          </a:p>
        </p:txBody>
      </p:sp>
      <p:sp>
        <p:nvSpPr>
          <p:cNvPr id="16" name="Rectangular Callout 15"/>
          <p:cNvSpPr/>
          <p:nvPr/>
        </p:nvSpPr>
        <p:spPr>
          <a:xfrm>
            <a:off x="1981200" y="304800"/>
            <a:ext cx="3810000" cy="2286000"/>
          </a:xfrm>
          <a:prstGeom prst="wedgeRectCallout">
            <a:avLst>
              <a:gd name="adj1" fmla="val 17368"/>
              <a:gd name="adj2" fmla="val 116275"/>
            </a:avLst>
          </a:prstGeom>
          <a:solidFill>
            <a:srgbClr val="640000"/>
          </a:solidFill>
          <a:ln>
            <a:solidFill>
              <a:srgbClr val="C00000"/>
            </a:solidFill>
          </a:ln>
          <a:effectLst>
            <a:outerShdw blurRad="254000" dist="279400" dir="2700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81000"/>
            <a:ext cx="1866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524000" y="16002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273653550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2400" y="4114798"/>
            <a:ext cx="11811000" cy="2362202"/>
            <a:chOff x="-1371600" y="4114797"/>
            <a:chExt cx="10058400" cy="2362202"/>
          </a:xfrm>
        </p:grpSpPr>
        <p:sp>
          <p:nvSpPr>
            <p:cNvPr id="5" name="Rectangle 4"/>
            <p:cNvSpPr/>
            <p:nvPr/>
          </p:nvSpPr>
          <p:spPr>
            <a:xfrm>
              <a:off x="1694590" y="4114797"/>
              <a:ext cx="1930564" cy="838201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79404" y="4915395"/>
              <a:ext cx="3893574" cy="952004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-1371600" y="4160836"/>
              <a:ext cx="10058400" cy="23161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6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 wife of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noble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character (NIV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6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  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"Many women do </a:t>
              </a:r>
              <a:r>
                <a:rPr lang="en-US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noble things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but you surpass them all</a:t>
              </a:r>
              <a:r>
                <a:rPr 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.“ (</a:t>
              </a:r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NIV)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0" y="1524000"/>
            <a:ext cx="9296400" cy="2286000"/>
          </a:xfrm>
          <a:prstGeom prst="rect">
            <a:avLst/>
          </a:prstGeom>
          <a:solidFill>
            <a:srgbClr val="64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second point: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86000"/>
          </a:xfrm>
        </p:spPr>
        <p:txBody>
          <a:bodyPr>
            <a:noAutofit/>
          </a:bodyPr>
          <a:lstStyle/>
          <a:p>
            <a:pPr marL="742950" indent="-742950" algn="ctr"/>
            <a:r>
              <a:rPr lang="en-US" sz="6000" dirty="0"/>
              <a:t>2.  Praise Her FOR ...</a:t>
            </a:r>
          </a:p>
          <a:p>
            <a:pPr marL="742950" indent="-742950" algn="ctr"/>
            <a:r>
              <a:rPr lang="en-US" sz="6000" dirty="0"/>
              <a:t>BEING and DOING GOOD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24000" y="259140"/>
            <a:ext cx="4572000" cy="2331660"/>
            <a:chOff x="0" y="259140"/>
            <a:chExt cx="4572000" cy="2331660"/>
          </a:xfrm>
        </p:grpSpPr>
        <p:sp>
          <p:nvSpPr>
            <p:cNvPr id="10" name="Rectangular Callout 9"/>
            <p:cNvSpPr/>
            <p:nvPr/>
          </p:nvSpPr>
          <p:spPr>
            <a:xfrm>
              <a:off x="457200" y="304800"/>
              <a:ext cx="3810000" cy="2286000"/>
            </a:xfrm>
            <a:prstGeom prst="wedgeRectCallout">
              <a:avLst>
                <a:gd name="adj1" fmla="val 17368"/>
                <a:gd name="adj2" fmla="val 116275"/>
              </a:avLst>
            </a:prstGeom>
            <a:solidFill>
              <a:srgbClr val="640000"/>
            </a:solidFill>
            <a:ln>
              <a:solidFill>
                <a:srgbClr val="C00000"/>
              </a:solidFill>
            </a:ln>
            <a:effectLst>
              <a:outerShdw blurRad="254000" dist="279400" dir="2700000" algn="tl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800" y="259140"/>
              <a:ext cx="2514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9600" dirty="0">
                <a:solidFill>
                  <a:srgbClr val="FFFF00"/>
                </a:solidFill>
                <a:latin typeface="Bwhebl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1600200"/>
              <a:ext cx="4572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strong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0" y="304800"/>
            <a:ext cx="4572000" cy="2286000"/>
            <a:chOff x="4572000" y="304800"/>
            <a:chExt cx="4572000" cy="2286000"/>
          </a:xfrm>
        </p:grpSpPr>
        <p:sp>
          <p:nvSpPr>
            <p:cNvPr id="9" name="Rectangular Callout 8"/>
            <p:cNvSpPr/>
            <p:nvPr/>
          </p:nvSpPr>
          <p:spPr>
            <a:xfrm>
              <a:off x="4876800" y="304800"/>
              <a:ext cx="3810000" cy="2286000"/>
            </a:xfrm>
            <a:prstGeom prst="wedgeRectCallout">
              <a:avLst>
                <a:gd name="adj1" fmla="val -27924"/>
                <a:gd name="adj2" fmla="val 152716"/>
              </a:avLst>
            </a:prstGeom>
            <a:solidFill>
              <a:srgbClr val="640000"/>
            </a:solidFill>
            <a:ln>
              <a:solidFill>
                <a:srgbClr val="C00000"/>
              </a:solidFill>
            </a:ln>
            <a:effectLst>
              <a:outerShdw blurRad="254000" dist="279400" dir="2700000" algn="tl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0" y="1668959"/>
              <a:ext cx="4572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strong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81000"/>
            <a:ext cx="1866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57200"/>
            <a:ext cx="1866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0588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Praise Her for What?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Praise Her for What?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I’m glad you asked ...</a:t>
            </a:r>
          </a:p>
        </p:txBody>
      </p:sp>
    </p:spTree>
    <p:extLst>
      <p:ext uri="{BB962C8B-B14F-4D97-AF65-F5344CB8AC3E}">
        <p14:creationId xmlns:p14="http://schemas.microsoft.com/office/powerpoint/2010/main" val="33810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913" b="5678"/>
          <a:stretch/>
        </p:blipFill>
        <p:spPr>
          <a:xfrm>
            <a:off x="-45720" y="838201"/>
            <a:ext cx="6141720" cy="601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5092" y="762663"/>
            <a:ext cx="3810000" cy="914400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5486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/>
              <a:t>1.  </a:t>
            </a:r>
            <a:r>
              <a:rPr lang="en-US" sz="5400" dirty="0" smtClean="0"/>
              <a:t>Wife  </a:t>
            </a:r>
            <a:r>
              <a:rPr lang="en-US" sz="5400" dirty="0"/>
              <a:t>10-12</a:t>
            </a:r>
          </a:p>
          <a:p>
            <a:pPr marL="742950" indent="-742950">
              <a:lnSpc>
                <a:spcPts val="3800"/>
              </a:lnSpc>
            </a:pPr>
            <a:r>
              <a:rPr lang="en-US" dirty="0" smtClean="0"/>
              <a:t> </a:t>
            </a:r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6463" y="990601"/>
            <a:ext cx="7475537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capable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 can find? She is far more precious than jewels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4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heart of her husband trusts in her, and he will have no lack of gain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does him good, and not harm, all the days of her life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4746108" cy="1599537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5486400" cy="4373563"/>
          </a:xfrm>
        </p:spPr>
        <p:txBody>
          <a:bodyPr>
            <a:normAutofit/>
          </a:bodyPr>
          <a:lstStyle/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Wife  10-12</a:t>
            </a:r>
          </a:p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Shopper 13-14</a:t>
            </a:r>
            <a:endParaRPr lang="en-US" sz="5400" dirty="0"/>
          </a:p>
          <a:p>
            <a:pPr marL="742950" indent="-742950">
              <a:lnSpc>
                <a:spcPts val="3800"/>
              </a:lnSpc>
            </a:pPr>
            <a:r>
              <a:rPr lang="en-US" dirty="0" smtClean="0"/>
              <a:t> </a:t>
            </a:r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667000"/>
            <a:ext cx="747553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</a:rPr>
              <a:t>13</a:t>
            </a:r>
            <a:r>
              <a:rPr lang="en-US" sz="4800" b="1" dirty="0">
                <a:solidFill>
                  <a:schemeClr val="bg1"/>
                </a:solidFill>
              </a:rPr>
              <a:t> She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seeks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wool and flax, and works with willing hands</a:t>
            </a:r>
            <a:r>
              <a:rPr lang="en-US" sz="4800" b="1" dirty="0" smtClean="0">
                <a:solidFill>
                  <a:schemeClr val="bg1"/>
                </a:solidFill>
              </a:rPr>
              <a:t>.   </a:t>
            </a:r>
            <a:r>
              <a:rPr lang="en-US" sz="4800" b="1" baseline="30000" dirty="0">
                <a:solidFill>
                  <a:schemeClr val="bg1"/>
                </a:solidFill>
              </a:rPr>
              <a:t>14</a:t>
            </a:r>
            <a:r>
              <a:rPr lang="en-US" sz="4800" b="1" dirty="0">
                <a:solidFill>
                  <a:schemeClr val="bg1"/>
                </a:solidFill>
              </a:rPr>
              <a:t> She is like the ships of the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merchant</a:t>
            </a:r>
            <a:r>
              <a:rPr lang="en-US" sz="4800" b="1" dirty="0">
                <a:solidFill>
                  <a:schemeClr val="bg1"/>
                </a:solidFill>
              </a:rPr>
              <a:t>, she brings her food from far away.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6054" y="990601"/>
            <a:ext cx="3970115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62143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4746108" cy="22091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5486400" cy="4373563"/>
          </a:xfrm>
        </p:spPr>
        <p:txBody>
          <a:bodyPr>
            <a:normAutofit/>
          </a:bodyPr>
          <a:lstStyle/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Wife  10-12</a:t>
            </a:r>
          </a:p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Shopper 13-14</a:t>
            </a:r>
          </a:p>
          <a:p>
            <a:pPr marL="914400" indent="-914400">
              <a:lnSpc>
                <a:spcPts val="3800"/>
              </a:lnSpc>
              <a:buFont typeface="Arial" pitchFamily="34" charset="0"/>
              <a:buAutoNum type="arabicPeriod"/>
            </a:pPr>
            <a:r>
              <a:rPr lang="en-US" sz="5400" dirty="0" smtClean="0"/>
              <a:t>Self-Starter 15 </a:t>
            </a:r>
            <a:endParaRPr lang="en-US" sz="5400" dirty="0"/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 </a:t>
            </a:r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505200"/>
            <a:ext cx="7475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rises while it is still night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provides food for her household and tasks for her servant-girls.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7358" y="818123"/>
            <a:ext cx="3914642" cy="603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13802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Proverbs 31: 10, 28-31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506200" cy="4525963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10</a:t>
            </a:r>
            <a:r>
              <a:rPr lang="en-US" sz="4000" dirty="0"/>
              <a:t> A wife of noble character who can find? She is worth far more than rubies....   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28</a:t>
            </a:r>
            <a:r>
              <a:rPr lang="en-US" sz="4000" dirty="0"/>
              <a:t> </a:t>
            </a:r>
            <a:r>
              <a:rPr lang="en-US" sz="4000" u="sng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children arise and call her </a:t>
            </a:r>
            <a:r>
              <a:rPr lang="en-US" sz="4000" u="sng" dirty="0">
                <a:solidFill>
                  <a:srgbClr val="FFFF00"/>
                </a:solidFill>
                <a:effectLst>
                  <a:glow rad="228600">
                    <a:srgbClr val="64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blessed</a:t>
            </a:r>
            <a:r>
              <a:rPr lang="en-US" sz="4000" dirty="0"/>
              <a:t>; her husband also, and he praises her:   </a:t>
            </a:r>
            <a:r>
              <a:rPr lang="en-US" sz="4000" baseline="30000" dirty="0"/>
              <a:t>29</a:t>
            </a:r>
            <a:r>
              <a:rPr lang="en-US" sz="4000" dirty="0"/>
              <a:t> "Many women do noble things, but you surpass them all."  </a:t>
            </a:r>
            <a:r>
              <a:rPr lang="en-US" sz="4000" baseline="30000" dirty="0"/>
              <a:t>30</a:t>
            </a:r>
            <a:r>
              <a:rPr lang="en-US" sz="4000" dirty="0"/>
              <a:t> Charm is deceptive, and beauty is fleeting; but a woman who fears the LORD is to be praised.   </a:t>
            </a:r>
            <a:r>
              <a:rPr lang="en-US" sz="4000" baseline="30000" dirty="0"/>
              <a:t>31</a:t>
            </a:r>
            <a:r>
              <a:rPr lang="en-US" sz="4000" dirty="0"/>
              <a:t> Give her the reward she has earned, and let her works bring her praise at the city gate.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dirty="0"/>
              <a:t> </a:t>
            </a:r>
          </a:p>
          <a:p>
            <a:pPr>
              <a:lnSpc>
                <a:spcPct val="9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892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33733" b="11598"/>
          <a:stretch>
            <a:fillRect/>
          </a:stretch>
        </p:blipFill>
        <p:spPr bwMode="auto">
          <a:xfrm>
            <a:off x="7391400" y="457200"/>
            <a:ext cx="5791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045092" y="762662"/>
            <a:ext cx="4746108" cy="28187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5486400" cy="4373563"/>
          </a:xfrm>
        </p:spPr>
        <p:txBody>
          <a:bodyPr>
            <a:normAutofit/>
          </a:bodyPr>
          <a:lstStyle/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Wife  10-12</a:t>
            </a:r>
          </a:p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Shopper 13-14</a:t>
            </a:r>
          </a:p>
          <a:p>
            <a:pPr marL="914400" indent="-914400">
              <a:lnSpc>
                <a:spcPts val="3800"/>
              </a:lnSpc>
              <a:buFont typeface="Arial" pitchFamily="34" charset="0"/>
              <a:buAutoNum type="arabicPeriod"/>
            </a:pPr>
            <a:r>
              <a:rPr lang="en-US" sz="5400" dirty="0" smtClean="0"/>
              <a:t>Self-Starter 15</a:t>
            </a:r>
          </a:p>
          <a:p>
            <a:pPr marL="914400" indent="-914400">
              <a:lnSpc>
                <a:spcPts val="3800"/>
              </a:lnSpc>
              <a:buFont typeface="Arial" pitchFamily="34" charset="0"/>
              <a:buAutoNum type="arabicPeriod"/>
            </a:pPr>
            <a:r>
              <a:rPr lang="en-US" sz="5400" dirty="0"/>
              <a:t>Buyer  </a:t>
            </a:r>
            <a:r>
              <a:rPr lang="en-US" sz="4400" dirty="0"/>
              <a:t>16</a:t>
            </a:r>
          </a:p>
          <a:p>
            <a:pPr marL="0" indent="0">
              <a:lnSpc>
                <a:spcPts val="3800"/>
              </a:lnSpc>
            </a:pPr>
            <a:r>
              <a:rPr lang="en-US" sz="5400" dirty="0" smtClean="0"/>
              <a:t> </a:t>
            </a:r>
            <a:endParaRPr lang="en-US" sz="5400" dirty="0"/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 </a:t>
            </a:r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3962400"/>
            <a:ext cx="7475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</a:rPr>
              <a:t>16</a:t>
            </a:r>
            <a:r>
              <a:rPr lang="en-US" sz="4800" b="1" dirty="0">
                <a:solidFill>
                  <a:schemeClr val="bg1"/>
                </a:solidFill>
              </a:rPr>
              <a:t> She considers a field and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buys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it; with the fruit of her hands she plants a vineyard.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14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4746108" cy="35807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5486400" cy="4373563"/>
          </a:xfrm>
        </p:spPr>
        <p:txBody>
          <a:bodyPr>
            <a:normAutofit/>
          </a:bodyPr>
          <a:lstStyle/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Wife  10-12</a:t>
            </a:r>
          </a:p>
          <a:p>
            <a:pPr marL="914400" indent="-914400">
              <a:lnSpc>
                <a:spcPts val="3800"/>
              </a:lnSpc>
              <a:buAutoNum type="arabicPeriod"/>
            </a:pPr>
            <a:r>
              <a:rPr lang="en-US" sz="5400" dirty="0" smtClean="0"/>
              <a:t>Shopper 13-14</a:t>
            </a:r>
          </a:p>
          <a:p>
            <a:pPr marL="914400" indent="-914400">
              <a:lnSpc>
                <a:spcPts val="3800"/>
              </a:lnSpc>
              <a:buFont typeface="Arial" pitchFamily="34" charset="0"/>
              <a:buAutoNum type="arabicPeriod"/>
            </a:pPr>
            <a:r>
              <a:rPr lang="en-US" sz="5400" dirty="0" smtClean="0"/>
              <a:t>Self-Starter 15</a:t>
            </a:r>
          </a:p>
          <a:p>
            <a:pPr marL="914400" indent="-914400">
              <a:lnSpc>
                <a:spcPts val="3800"/>
              </a:lnSpc>
              <a:buFont typeface="Arial" pitchFamily="34" charset="0"/>
              <a:buAutoNum type="arabicPeriod"/>
            </a:pPr>
            <a:r>
              <a:rPr lang="en-US" sz="5400" dirty="0"/>
              <a:t>Buyer  </a:t>
            </a:r>
            <a:r>
              <a:rPr lang="en-US" sz="4400" dirty="0" smtClean="0"/>
              <a:t>16</a:t>
            </a:r>
            <a:endParaRPr lang="en-US" sz="5400" dirty="0" smtClean="0"/>
          </a:p>
          <a:p>
            <a:pPr marL="914400" indent="-914400">
              <a:lnSpc>
                <a:spcPts val="3800"/>
              </a:lnSpc>
              <a:buFont typeface="Arial" pitchFamily="34" charset="0"/>
              <a:buAutoNum type="arabicPeriod"/>
            </a:pPr>
            <a:r>
              <a:rPr lang="en-US" sz="5400" dirty="0"/>
              <a:t>Worker  17</a:t>
            </a:r>
          </a:p>
          <a:p>
            <a:pPr marL="0" indent="0">
              <a:lnSpc>
                <a:spcPts val="3800"/>
              </a:lnSpc>
            </a:pPr>
            <a:r>
              <a:rPr lang="en-US" sz="5400" dirty="0" smtClean="0"/>
              <a:t> </a:t>
            </a:r>
            <a:endParaRPr lang="en-US" sz="5400" dirty="0"/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 </a:t>
            </a:r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0772" y="4210002"/>
            <a:ext cx="7475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</a:rPr>
              <a:t>17</a:t>
            </a:r>
            <a:r>
              <a:rPr lang="en-US" sz="4800" b="1" dirty="0">
                <a:solidFill>
                  <a:schemeClr val="bg1"/>
                </a:solidFill>
              </a:rPr>
              <a:t> She girds herself with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strength</a:t>
            </a:r>
            <a:r>
              <a:rPr lang="en-US" sz="4800" b="1" dirty="0">
                <a:solidFill>
                  <a:schemeClr val="bg1"/>
                </a:solidFill>
              </a:rPr>
              <a:t>, and makes her arms strong.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295400"/>
            <a:ext cx="389546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476902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3403"/>
            <a:ext cx="8305800" cy="6844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5092" y="762662"/>
            <a:ext cx="4746108" cy="9899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5486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/>
              <a:t>6.  Merchant 18</a:t>
            </a:r>
          </a:p>
          <a:p>
            <a:pPr marL="0" indent="0">
              <a:lnSpc>
                <a:spcPts val="3800"/>
              </a:lnSpc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667000"/>
            <a:ext cx="60762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perceives that her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merchandise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profitable. Her lamp does not go out at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night.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63046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5127108" cy="15995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60960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/>
              <a:t>6.  Merchant 18</a:t>
            </a:r>
          </a:p>
          <a:p>
            <a:pPr marL="914400" indent="-914400">
              <a:lnSpc>
                <a:spcPts val="3800"/>
              </a:lnSpc>
              <a:buAutoNum type="arabicPeriod" startAt="7"/>
            </a:pPr>
            <a:r>
              <a:rPr lang="en-US" sz="5400" dirty="0"/>
              <a:t>Manufacturer 19</a:t>
            </a:r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5092" y="2489345"/>
            <a:ext cx="48985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30000" dirty="0">
                <a:solidFill>
                  <a:schemeClr val="bg1"/>
                </a:solidFill>
              </a:rPr>
              <a:t>19</a:t>
            </a:r>
            <a:r>
              <a:rPr lang="en-US" sz="4800" b="1" dirty="0">
                <a:solidFill>
                  <a:schemeClr val="bg1"/>
                </a:solidFill>
              </a:rPr>
              <a:t> She puts her hands to the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distaff</a:t>
            </a:r>
            <a:r>
              <a:rPr lang="en-US" sz="4800" b="1" dirty="0">
                <a:solidFill>
                  <a:schemeClr val="bg1"/>
                </a:solidFill>
              </a:rPr>
              <a:t>, and her hands hold the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spindle</a:t>
            </a:r>
            <a:r>
              <a:rPr lang="en-US" sz="4800" b="1" dirty="0">
                <a:solidFill>
                  <a:schemeClr val="bg1"/>
                </a:solidFill>
              </a:rPr>
              <a:t>.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3824"/>
          <a:stretch/>
        </p:blipFill>
        <p:spPr>
          <a:xfrm>
            <a:off x="6324600" y="381000"/>
            <a:ext cx="5867400" cy="65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859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5127108" cy="2284326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60960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6.  Merchant 18</a:t>
            </a:r>
            <a:endParaRPr lang="en-US" sz="5400" dirty="0"/>
          </a:p>
          <a:p>
            <a:pPr marL="914400" indent="-914400">
              <a:lnSpc>
                <a:spcPts val="3800"/>
              </a:lnSpc>
              <a:buAutoNum type="arabicPeriod" startAt="7"/>
            </a:pPr>
            <a:r>
              <a:rPr lang="en-US" sz="5400" dirty="0" smtClean="0"/>
              <a:t>Manufacturer 19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r>
              <a:rPr lang="en-US" sz="5400" dirty="0" smtClean="0"/>
              <a:t> </a:t>
            </a:r>
            <a:r>
              <a:rPr lang="en-US" sz="5400" dirty="0"/>
              <a:t>Neighbor  </a:t>
            </a:r>
            <a:r>
              <a:rPr lang="en-US" sz="5400" dirty="0" smtClean="0"/>
              <a:t>20</a:t>
            </a: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429000"/>
            <a:ext cx="548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</a:rPr>
              <a:t>20</a:t>
            </a:r>
            <a:r>
              <a:rPr lang="en-US" sz="4800" b="1" dirty="0">
                <a:solidFill>
                  <a:schemeClr val="bg1"/>
                </a:solidFill>
              </a:rPr>
              <a:t> She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opens her hand </a:t>
            </a:r>
            <a:r>
              <a:rPr lang="en-US" sz="4800" b="1" dirty="0">
                <a:solidFill>
                  <a:schemeClr val="bg1"/>
                </a:solidFill>
              </a:rPr>
              <a:t>to the poor, and reaches out her hands to the needy.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056" y="533400"/>
            <a:ext cx="6852944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39202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5127108" cy="2966976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60960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6.  Merchant 18</a:t>
            </a:r>
            <a:endParaRPr lang="en-US" sz="5400" dirty="0"/>
          </a:p>
          <a:p>
            <a:pPr marL="914400" indent="-914400">
              <a:lnSpc>
                <a:spcPts val="3800"/>
              </a:lnSpc>
              <a:buAutoNum type="arabicPeriod" startAt="7"/>
            </a:pPr>
            <a:r>
              <a:rPr lang="en-US" sz="5400" dirty="0" smtClean="0"/>
              <a:t>Manufacturer 19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r>
              <a:rPr lang="en-US" sz="5400" dirty="0" smtClean="0"/>
              <a:t> </a:t>
            </a:r>
            <a:r>
              <a:rPr lang="en-US" sz="5400" dirty="0"/>
              <a:t>Neighbor  </a:t>
            </a:r>
            <a:r>
              <a:rPr lang="en-US" sz="5400" dirty="0" smtClean="0"/>
              <a:t>20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r>
              <a:rPr lang="en-US" sz="5400" dirty="0" smtClean="0"/>
              <a:t> Planner 21</a:t>
            </a: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762951"/>
            <a:ext cx="6438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is not afraid for her household when it snows, for all her household are clothed in crimson. 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b="9096"/>
          <a:stretch>
            <a:fillRect/>
          </a:stretch>
        </p:blipFill>
        <p:spPr bwMode="auto">
          <a:xfrm>
            <a:off x="6400800" y="1410711"/>
            <a:ext cx="648208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86143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5092" y="762662"/>
            <a:ext cx="5127108" cy="35045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60960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6.  Merchant 18</a:t>
            </a:r>
            <a:endParaRPr lang="en-US" sz="5400" dirty="0"/>
          </a:p>
          <a:p>
            <a:pPr marL="914400" indent="-914400">
              <a:lnSpc>
                <a:spcPts val="3800"/>
              </a:lnSpc>
              <a:buAutoNum type="arabicPeriod" startAt="7"/>
            </a:pPr>
            <a:r>
              <a:rPr lang="en-US" sz="5400" dirty="0" smtClean="0"/>
              <a:t>Manufacturer 19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r>
              <a:rPr lang="en-US" sz="5400" dirty="0" smtClean="0"/>
              <a:t> </a:t>
            </a:r>
            <a:r>
              <a:rPr lang="en-US" sz="5400" dirty="0"/>
              <a:t>Neighbor  </a:t>
            </a:r>
            <a:r>
              <a:rPr lang="en-US" sz="5400" dirty="0" smtClean="0"/>
              <a:t>20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r>
              <a:rPr lang="en-US" sz="5400" dirty="0" smtClean="0"/>
              <a:t> Planner 21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r>
              <a:rPr lang="en-US" sz="5400" dirty="0"/>
              <a:t> Homemaker  22</a:t>
            </a:r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217662"/>
            <a:ext cx="6743700" cy="247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</a:t>
            </a:r>
            <a:r>
              <a:rPr lang="en-US" sz="4800" b="1" u="sng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makes coverin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4800" b="1" u="sng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her bed; she is clothed in fine linen </a:t>
            </a:r>
            <a:b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purple. (NIV)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8705" b="5660"/>
          <a:stretch>
            <a:fillRect/>
          </a:stretch>
        </p:blipFill>
        <p:spPr bwMode="auto">
          <a:xfrm>
            <a:off x="5715000" y="1143001"/>
            <a:ext cx="740164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72028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2"/>
            <a:ext cx="5715000" cy="1026669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11. </a:t>
            </a:r>
            <a:r>
              <a:rPr lang="en-US" sz="5400" dirty="0"/>
              <a:t>Judge of Character </a:t>
            </a:r>
            <a:r>
              <a:rPr lang="en-US" sz="4400" dirty="0"/>
              <a:t>23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2038052"/>
            <a:ext cx="6743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 husband is </a:t>
            </a:r>
            <a:r>
              <a:rPr lang="en-US" sz="4800" b="1" u="sng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800" b="1" u="sng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ected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city gate, where he takes his seat among the elders of the land.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(NIV)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2144" y="609600"/>
            <a:ext cx="5132389" cy="624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8463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2"/>
            <a:ext cx="5715000" cy="15995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11. </a:t>
            </a:r>
            <a:r>
              <a:rPr lang="en-US" sz="5400" dirty="0"/>
              <a:t>Judge of Character </a:t>
            </a:r>
            <a:r>
              <a:rPr lang="en-US" sz="5400" dirty="0" smtClean="0"/>
              <a:t>23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12. </a:t>
            </a:r>
            <a:r>
              <a:rPr lang="en-US" sz="5400" dirty="0"/>
              <a:t>Entrepreneur  24</a:t>
            </a:r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7186" y="2294475"/>
            <a:ext cx="5864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makes linen garments and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sells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them; she supplies the merchant with sashes. 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509" y="2933501"/>
            <a:ext cx="5410200" cy="250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546795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2"/>
            <a:ext cx="5715000" cy="2285338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11. </a:t>
            </a:r>
            <a:r>
              <a:rPr lang="en-US" sz="5400" dirty="0"/>
              <a:t>Judge of Character </a:t>
            </a:r>
            <a:r>
              <a:rPr lang="en-US" sz="5400" dirty="0" smtClean="0"/>
              <a:t>23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12. </a:t>
            </a:r>
            <a:r>
              <a:rPr lang="en-US" sz="5400" dirty="0"/>
              <a:t>Entrepreneur  </a:t>
            </a:r>
            <a:r>
              <a:rPr lang="en-US" sz="5400" dirty="0" smtClean="0"/>
              <a:t>24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13. </a:t>
            </a:r>
            <a:r>
              <a:rPr lang="en-US" sz="5400" dirty="0"/>
              <a:t>Dresser  25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177382"/>
            <a:ext cx="7072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Strength and dignity are her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clothing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she laughs at the time to come. 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7315200" y="914608"/>
            <a:ext cx="4876800" cy="594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694910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Proverbs 31: 10, 28-31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506200" cy="4525963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10</a:t>
            </a:r>
            <a:r>
              <a:rPr lang="en-US" sz="4000" dirty="0"/>
              <a:t> A wife of noble character who can find? She is worth far more than rubies....   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28</a:t>
            </a:r>
            <a:r>
              <a:rPr lang="en-US" sz="4000" dirty="0"/>
              <a:t> Her children arise and call her </a:t>
            </a:r>
            <a:r>
              <a:rPr lang="en-US" sz="4000" u="sng" dirty="0">
                <a:solidFill>
                  <a:srgbClr val="FFFF00"/>
                </a:solidFill>
                <a:effectLst>
                  <a:glow rad="228600">
                    <a:srgbClr val="64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blessed</a:t>
            </a:r>
            <a:r>
              <a:rPr lang="en-US" sz="4000" dirty="0"/>
              <a:t>; </a:t>
            </a:r>
            <a:r>
              <a:rPr lang="en-US" sz="4000" u="sng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husband also</a:t>
            </a:r>
            <a:r>
              <a:rPr lang="en-US" sz="4000" dirty="0"/>
              <a:t>, and he praises her:   </a:t>
            </a:r>
            <a:r>
              <a:rPr lang="en-US" sz="4000" baseline="30000" dirty="0"/>
              <a:t>29</a:t>
            </a:r>
            <a:r>
              <a:rPr lang="en-US" sz="4000" dirty="0"/>
              <a:t> "Many women do noble things, but you surpass them all."  </a:t>
            </a:r>
            <a:r>
              <a:rPr lang="en-US" sz="4000" baseline="30000" dirty="0"/>
              <a:t>30</a:t>
            </a:r>
            <a:r>
              <a:rPr lang="en-US" sz="4000" dirty="0"/>
              <a:t> Charm is deceptive, and beauty is fleeting; but a woman who fears the LORD is to be praised.   </a:t>
            </a:r>
            <a:r>
              <a:rPr lang="en-US" sz="4000" baseline="30000" dirty="0"/>
              <a:t>31</a:t>
            </a:r>
            <a:r>
              <a:rPr lang="en-US" sz="4000" dirty="0"/>
              <a:t> Give her the reward she has earned, and let her works bring her praise at the city gate.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dirty="0"/>
              <a:t> </a:t>
            </a:r>
          </a:p>
          <a:p>
            <a:pPr>
              <a:lnSpc>
                <a:spcPct val="9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0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4889"/>
          <a:stretch/>
        </p:blipFill>
        <p:spPr>
          <a:xfrm>
            <a:off x="6400800" y="1"/>
            <a:ext cx="5812972" cy="688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762661"/>
            <a:ext cx="5715000" cy="2828045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11. </a:t>
            </a:r>
            <a:r>
              <a:rPr lang="en-US" sz="5400" dirty="0"/>
              <a:t>Judge of Character </a:t>
            </a:r>
            <a:r>
              <a:rPr lang="en-US" sz="5400" dirty="0" smtClean="0"/>
              <a:t>23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12. </a:t>
            </a:r>
            <a:r>
              <a:rPr lang="en-US" sz="5400" dirty="0"/>
              <a:t>Entrepreneur  </a:t>
            </a:r>
            <a:r>
              <a:rPr lang="en-US" sz="5400" dirty="0" smtClean="0"/>
              <a:t>24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13. </a:t>
            </a:r>
            <a:r>
              <a:rPr lang="en-US" sz="5400" dirty="0"/>
              <a:t>Dresser  </a:t>
            </a:r>
            <a:r>
              <a:rPr lang="en-US" sz="5400" dirty="0" smtClean="0"/>
              <a:t>25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14. </a:t>
            </a:r>
            <a:r>
              <a:rPr lang="en-US" sz="5400" dirty="0"/>
              <a:t>Talker  26</a:t>
            </a:r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657600"/>
            <a:ext cx="7363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opens her mouth with wisdom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the teaching of kindness is on her tongue. 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7127286" y="1143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1607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1"/>
            <a:ext cx="5715000" cy="3580739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11. </a:t>
            </a:r>
            <a:r>
              <a:rPr lang="en-US" sz="5400" dirty="0"/>
              <a:t>Judge of Character </a:t>
            </a:r>
            <a:endParaRPr lang="en-US" sz="5400" dirty="0" smtClean="0"/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12. Entrepreneur  24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13. </a:t>
            </a:r>
            <a:r>
              <a:rPr lang="en-US" sz="5400" dirty="0"/>
              <a:t>Dresser  </a:t>
            </a:r>
            <a:r>
              <a:rPr lang="en-US" sz="5400" dirty="0" smtClean="0"/>
              <a:t>25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14. </a:t>
            </a:r>
            <a:r>
              <a:rPr lang="en-US" sz="5400" dirty="0"/>
              <a:t>Talker  </a:t>
            </a:r>
            <a:r>
              <a:rPr lang="en-US" sz="5400" dirty="0" smtClean="0"/>
              <a:t>26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15. Gate </a:t>
            </a:r>
            <a:r>
              <a:rPr lang="en-US" sz="5400" dirty="0"/>
              <a:t>Keeper 27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82691" y="762661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looks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to the ways of her household, and does not eat the bread of idleness.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2400"/>
            <a:ext cx="7646987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61318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1"/>
            <a:ext cx="3810000" cy="837539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16. Mother 28</a:t>
            </a: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6527" y="2023220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 </a:t>
            </a:r>
            <a:r>
              <a:rPr lang="en-US" sz="4800" b="1" u="sng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arise and call her blessed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(NIV)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75" y="990601"/>
            <a:ext cx="7326252" cy="61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68533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1"/>
            <a:ext cx="3810000" cy="1599539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16. Mother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17. Spouse </a:t>
            </a:r>
            <a:r>
              <a:rPr lang="en-US" sz="5400" dirty="0"/>
              <a:t>28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3078163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800" b="1" baseline="30000" dirty="0">
                <a:solidFill>
                  <a:schemeClr val="bg1"/>
                </a:solidFill>
              </a:rPr>
              <a:t>28</a:t>
            </a:r>
            <a:r>
              <a:rPr lang="en-US" sz="4800" b="1" dirty="0">
                <a:solidFill>
                  <a:schemeClr val="bg1"/>
                </a:solidFill>
              </a:rPr>
              <a:t>  her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husband</a:t>
            </a:r>
            <a:r>
              <a:rPr lang="en-US" sz="4800" b="1" dirty="0">
                <a:solidFill>
                  <a:schemeClr val="bg1"/>
                </a:solidFill>
              </a:rPr>
              <a:t> too, and he praises her</a:t>
            </a:r>
            <a:r>
              <a:rPr lang="en-US" sz="4800" b="1" dirty="0" smtClean="0">
                <a:solidFill>
                  <a:schemeClr val="bg1"/>
                </a:solidFill>
              </a:rPr>
              <a:t>: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274" y="762000"/>
            <a:ext cx="8998875" cy="746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639059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1"/>
            <a:ext cx="3810000" cy="2293179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16. Mother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17. Spouse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/>
              <a:t>18. Model  29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9818" y="3771803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"Many women have done excellently, but you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surpass</a:t>
            </a:r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 all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867706"/>
            <a:ext cx="3810000" cy="599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69604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1"/>
            <a:ext cx="4048991" cy="2894940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16. Mother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17. Spouse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/>
              <a:t>18. Model  </a:t>
            </a:r>
            <a:r>
              <a:rPr lang="en-US" sz="5400" dirty="0" smtClean="0"/>
              <a:t>29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/>
              <a:t>19. Christian  30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4009" y="3543863"/>
            <a:ext cx="77931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Charm is deceitful, and beauty is vain, but a woman who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fears the LORD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to be praised.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16244"/>
          <a:stretch>
            <a:fillRect/>
          </a:stretch>
        </p:blipFill>
        <p:spPr bwMode="auto">
          <a:xfrm>
            <a:off x="8534400" y="838200"/>
            <a:ext cx="3657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67515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762660"/>
            <a:ext cx="4048991" cy="3428339"/>
          </a:xfrm>
          <a:prstGeom prst="rect">
            <a:avLst/>
          </a:prstGeom>
          <a:solidFill>
            <a:srgbClr val="800000">
              <a:alpha val="5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Praise her for being a good: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1"/>
            <a:ext cx="7391400" cy="4373563"/>
          </a:xfrm>
        </p:spPr>
        <p:txBody>
          <a:bodyPr>
            <a:normAutofit/>
          </a:bodyPr>
          <a:lstStyle/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16. Mother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 smtClean="0"/>
              <a:t>17. Spouse 28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/>
              <a:t>18. Model  </a:t>
            </a:r>
            <a:r>
              <a:rPr lang="en-US" sz="5400" dirty="0" smtClean="0"/>
              <a:t>29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/>
              <a:t>19. Christian  </a:t>
            </a:r>
            <a:r>
              <a:rPr lang="en-US" sz="5400" dirty="0" smtClean="0"/>
              <a:t>30</a:t>
            </a:r>
          </a:p>
          <a:p>
            <a:pPr marL="742950" indent="-742950">
              <a:lnSpc>
                <a:spcPts val="3800"/>
              </a:lnSpc>
            </a:pPr>
            <a:r>
              <a:rPr lang="en-US" sz="5400" dirty="0"/>
              <a:t>20.  Witness  </a:t>
            </a:r>
            <a:r>
              <a:rPr lang="en-US" sz="4400" dirty="0"/>
              <a:t>31</a:t>
            </a:r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/>
          </a:p>
          <a:p>
            <a:pPr marL="742950" indent="-742950">
              <a:lnSpc>
                <a:spcPts val="3800"/>
              </a:lnSpc>
              <a:buFont typeface="Arial" pitchFamily="34" charset="0"/>
              <a:buAutoNum type="arabicPeriod" startAt="7"/>
            </a:pPr>
            <a:endParaRPr lang="en-US" sz="5400" dirty="0"/>
          </a:p>
          <a:p>
            <a:pPr marL="742950" indent="-742950">
              <a:lnSpc>
                <a:spcPts val="3800"/>
              </a:lnSpc>
              <a:buAutoNum type="arabicPeriod" startAt="7"/>
            </a:pPr>
            <a:endParaRPr lang="en-US" sz="4400" dirty="0"/>
          </a:p>
          <a:p>
            <a:pPr marL="742950" indent="-742950">
              <a:lnSpc>
                <a:spcPts val="3800"/>
              </a:lnSpc>
            </a:pPr>
            <a:endParaRPr lang="en-US" sz="5400" dirty="0" smtClean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lnSpc>
                <a:spcPts val="3800"/>
              </a:lnSpc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45624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Give her a share in the fruit of her hands, and </a:t>
            </a:r>
            <a:r>
              <a:rPr 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her works praise her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city gates.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1" y="762661"/>
            <a:ext cx="2971799" cy="62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01801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smtClean="0"/>
              <a:t>Praise Her!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286000"/>
            <a:ext cx="8305800" cy="3230564"/>
          </a:xfrm>
        </p:spPr>
        <p:txBody>
          <a:bodyPr>
            <a:normAutofit/>
          </a:bodyPr>
          <a:lstStyle/>
          <a:p>
            <a:pPr algn="ctr"/>
            <a:endParaRPr lang="en-US" sz="5400" dirty="0">
              <a:latin typeface="Sefer AH" pitchFamily="2" charset="0"/>
            </a:endParaRPr>
          </a:p>
          <a:p>
            <a:pPr algn="ctr"/>
            <a:r>
              <a:rPr lang="en-US" sz="6600" dirty="0" err="1">
                <a:latin typeface="Arial" pitchFamily="34" charset="0"/>
                <a:cs typeface="Arial" pitchFamily="34" charset="0"/>
              </a:rPr>
              <a:t>Hallelu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-ha</a:t>
            </a:r>
            <a:br>
              <a:rPr lang="en-US" sz="6600" dirty="0">
                <a:latin typeface="Arial" pitchFamily="34" charset="0"/>
                <a:cs typeface="Arial" pitchFamily="34" charset="0"/>
              </a:rPr>
            </a:br>
            <a:r>
              <a:rPr lang="en-US" sz="6600" dirty="0">
                <a:latin typeface="Arial" pitchFamily="34" charset="0"/>
                <a:cs typeface="Arial" pitchFamily="34" charset="0"/>
              </a:rPr>
              <a:t>Praise her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828800"/>
            <a:ext cx="8440505" cy="11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me sum 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First Point was: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Autofit/>
          </a:bodyPr>
          <a:lstStyle/>
          <a:p>
            <a:pPr marL="1143000" indent="-1143000" algn="ctr">
              <a:buAutoNum type="arabicPeriod"/>
            </a:pPr>
            <a:r>
              <a:rPr lang="en-US" sz="6000" dirty="0"/>
              <a:t>Praise Her!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Proverbs 31: 10, 28-31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506200" cy="4525963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10</a:t>
            </a:r>
            <a:r>
              <a:rPr lang="en-US" sz="4000" dirty="0"/>
              <a:t> A wife of noble character who can find? She is worth far more than rubies....   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28</a:t>
            </a:r>
            <a:r>
              <a:rPr lang="en-US" sz="4000" dirty="0"/>
              <a:t> Her children arise and call her </a:t>
            </a:r>
            <a:r>
              <a:rPr lang="en-US" sz="4000" dirty="0">
                <a:effectLst>
                  <a:glow rad="228600">
                    <a:srgbClr val="64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blessed</a:t>
            </a:r>
            <a:r>
              <a:rPr lang="en-US" sz="4000" dirty="0"/>
              <a:t>; her husband also, and 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raises her</a:t>
            </a:r>
            <a:r>
              <a:rPr lang="en-US" sz="4000" dirty="0"/>
              <a:t>:   </a:t>
            </a:r>
            <a:r>
              <a:rPr lang="en-US" sz="4000" baseline="30000" dirty="0"/>
              <a:t>29</a:t>
            </a:r>
            <a:r>
              <a:rPr lang="en-US" sz="4000" dirty="0"/>
              <a:t> "Many women do noble things, but you surpass them all."  </a:t>
            </a:r>
            <a:r>
              <a:rPr lang="en-US" sz="4000" baseline="30000" dirty="0"/>
              <a:t>30</a:t>
            </a:r>
            <a:r>
              <a:rPr lang="en-US" sz="4000" dirty="0"/>
              <a:t> Charm is deceptive, and beauty is fleeting; but a woman who fears the LORD is to be praised.   </a:t>
            </a:r>
            <a:r>
              <a:rPr lang="en-US" sz="4000" baseline="30000" dirty="0"/>
              <a:t>31</a:t>
            </a:r>
            <a:r>
              <a:rPr lang="en-US" sz="4000" dirty="0"/>
              <a:t> Give her the reward she has earned, and let her works bring her praise at the city gate.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dirty="0"/>
              <a:t> </a:t>
            </a:r>
          </a:p>
          <a:p>
            <a:pPr>
              <a:lnSpc>
                <a:spcPct val="9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45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First Point was: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Autofit/>
          </a:bodyPr>
          <a:lstStyle/>
          <a:p>
            <a:pPr marL="1143000" indent="-1143000" algn="ctr">
              <a:buAutoNum type="arabicPeriod"/>
            </a:pPr>
            <a:r>
              <a:rPr lang="en-US" sz="6000" dirty="0"/>
              <a:t>Praise Her!</a:t>
            </a:r>
            <a:br>
              <a:rPr lang="en-US" sz="6000" dirty="0"/>
            </a:br>
            <a:endParaRPr lang="en-US" sz="6000" dirty="0"/>
          </a:p>
          <a:p>
            <a:pPr marL="1143000" indent="-1143000" algn="ctr">
              <a:buAutoNum type="arabicPeriod"/>
            </a:pPr>
            <a:r>
              <a:rPr lang="en-US" sz="6000" dirty="0"/>
              <a:t>Praise Her because</a:t>
            </a:r>
            <a:r>
              <a:rPr lang="en-US" sz="6000" dirty="0" smtClean="0"/>
              <a:t>...</a:t>
            </a:r>
            <a:endParaRPr lang="en-US" sz="6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057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My Second Point was: </a:t>
            </a:r>
          </a:p>
        </p:txBody>
      </p:sp>
    </p:spTree>
    <p:extLst>
      <p:ext uri="{BB962C8B-B14F-4D97-AF65-F5344CB8AC3E}">
        <p14:creationId xmlns:p14="http://schemas.microsoft.com/office/powerpoint/2010/main" val="31551151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My First Point was: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Autofit/>
          </a:bodyPr>
          <a:lstStyle/>
          <a:p>
            <a:pPr marL="1143000" indent="-1143000" algn="ctr">
              <a:buAutoNum type="arabicPeriod"/>
            </a:pPr>
            <a:r>
              <a:rPr lang="en-US" sz="6000" dirty="0"/>
              <a:t>Praise Her!</a:t>
            </a:r>
            <a:br>
              <a:rPr lang="en-US" sz="6000" dirty="0"/>
            </a:br>
            <a:endParaRPr lang="en-US" sz="6000" dirty="0"/>
          </a:p>
          <a:p>
            <a:pPr marL="1143000" indent="-1143000" algn="ctr">
              <a:buAutoNum type="arabicPeriod"/>
            </a:pPr>
            <a:r>
              <a:rPr lang="en-US" sz="6000" dirty="0"/>
              <a:t>Praise Her because...</a:t>
            </a:r>
          </a:p>
          <a:p>
            <a:pPr marL="1143000" indent="-1143000" algn="ctr">
              <a:buAutoNum type="arabicPeriod"/>
            </a:pPr>
            <a:endParaRPr lang="en-US" sz="6000" dirty="0"/>
          </a:p>
          <a:p>
            <a:pPr marL="1143000" indent="-1143000" algn="ctr">
              <a:buAutoNum type="arabicPeriod"/>
            </a:pPr>
            <a:r>
              <a:rPr lang="en-US" sz="6000" dirty="0"/>
              <a:t>Praise Her NOW!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057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My Second Point was: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419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My Last Point is: </a:t>
            </a:r>
          </a:p>
        </p:txBody>
      </p:sp>
    </p:spTree>
    <p:extLst>
      <p:ext uri="{BB962C8B-B14F-4D97-AF65-F5344CB8AC3E}">
        <p14:creationId xmlns:p14="http://schemas.microsoft.com/office/powerpoint/2010/main" val="222106505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491"/>
          <a:stretch/>
        </p:blipFill>
        <p:spPr>
          <a:xfrm>
            <a:off x="0" y="-34636"/>
            <a:ext cx="12192000" cy="685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Let’s Pray!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Proverbs 31: 10, 28-31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506200" cy="4525963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10</a:t>
            </a:r>
            <a:r>
              <a:rPr lang="en-US" sz="4000" dirty="0"/>
              <a:t> A wife of noble character who can find? She is worth far more than rubies....   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28</a:t>
            </a:r>
            <a:r>
              <a:rPr lang="en-US" sz="4000" dirty="0"/>
              <a:t> Her children arise and call her </a:t>
            </a:r>
            <a:r>
              <a:rPr lang="en-US" sz="4000" dirty="0">
                <a:effectLst>
                  <a:glow rad="228600">
                    <a:srgbClr val="64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blessed</a:t>
            </a:r>
            <a:r>
              <a:rPr lang="en-US" sz="4000" dirty="0"/>
              <a:t>; her husband also, and 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raises her</a:t>
            </a:r>
            <a:r>
              <a:rPr lang="en-US" sz="4000" dirty="0"/>
              <a:t>:   </a:t>
            </a:r>
            <a:r>
              <a:rPr lang="en-US" sz="4000" baseline="30000" dirty="0"/>
              <a:t>29</a:t>
            </a:r>
            <a:r>
              <a:rPr lang="en-US" sz="4000" dirty="0"/>
              <a:t> "Many women do noble things, but you surpass them all."  </a:t>
            </a:r>
            <a:r>
              <a:rPr lang="en-US" sz="4000" baseline="30000" dirty="0"/>
              <a:t>30</a:t>
            </a:r>
            <a:r>
              <a:rPr lang="en-US" sz="4000" dirty="0"/>
              <a:t> Charm is deceptive, and beauty is fleeting; but a 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woman who fears the LORD is to be 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raised</a:t>
            </a:r>
            <a:r>
              <a:rPr lang="en-US" sz="4000" dirty="0"/>
              <a:t>.   </a:t>
            </a:r>
            <a:r>
              <a:rPr lang="en-US" sz="4000" baseline="30000" dirty="0"/>
              <a:t>31</a:t>
            </a:r>
            <a:r>
              <a:rPr lang="en-US" sz="4000" dirty="0"/>
              <a:t> Give her the reward she has earned, and let her works bring her praise at the city gate.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dirty="0"/>
              <a:t> </a:t>
            </a:r>
          </a:p>
          <a:p>
            <a:pPr>
              <a:lnSpc>
                <a:spcPct val="9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82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Proverbs 31: 10, 28-31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506200" cy="4525963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10</a:t>
            </a:r>
            <a:r>
              <a:rPr lang="en-US" sz="4000" dirty="0"/>
              <a:t> A wife of noble character who can find? She is worth far more than rubies....   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baseline="30000" dirty="0"/>
              <a:t>28</a:t>
            </a:r>
            <a:r>
              <a:rPr lang="en-US" sz="4000" dirty="0"/>
              <a:t> Her children arise and call her </a:t>
            </a:r>
            <a:r>
              <a:rPr lang="en-US" sz="4000" dirty="0">
                <a:effectLst>
                  <a:glow rad="228600">
                    <a:srgbClr val="64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blessed</a:t>
            </a:r>
            <a:r>
              <a:rPr lang="en-US" sz="4000" dirty="0"/>
              <a:t>; her husband also, and 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>
                      <a:alpha val="81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raises her</a:t>
            </a:r>
            <a:r>
              <a:rPr lang="en-US" sz="4000" dirty="0"/>
              <a:t>:   </a:t>
            </a:r>
            <a:r>
              <a:rPr lang="en-US" sz="4000" baseline="30000" dirty="0"/>
              <a:t>29</a:t>
            </a:r>
            <a:r>
              <a:rPr lang="en-US" sz="4000" dirty="0"/>
              <a:t> "Many women do noble things, but you surpass them all."  </a:t>
            </a:r>
            <a:r>
              <a:rPr lang="en-US" sz="4000" baseline="30000" dirty="0"/>
              <a:t>30</a:t>
            </a:r>
            <a:r>
              <a:rPr lang="en-US" sz="4000" dirty="0"/>
              <a:t> Charm is deceptive, and beauty is fleeting; but a 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woman who fears the LORD is to be 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raised</a:t>
            </a:r>
            <a:r>
              <a:rPr lang="en-US" sz="4000" dirty="0"/>
              <a:t>.   </a:t>
            </a:r>
            <a:r>
              <a:rPr lang="en-US" sz="4000" baseline="30000" dirty="0"/>
              <a:t>31</a:t>
            </a:r>
            <a:r>
              <a:rPr lang="en-US" sz="4000" dirty="0"/>
              <a:t> Give her the reward she has earned, and let her works 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 </a:t>
            </a:r>
            <a:r>
              <a:rPr lang="en-US" sz="4000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solidFill>
                  <a:srgbClr val="FFFF00"/>
                </a:solidFill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</a:t>
            </a:r>
            <a:r>
              <a:rPr lang="en-US" sz="4000" dirty="0"/>
              <a:t> at the city gate.</a:t>
            </a:r>
          </a:p>
          <a:p>
            <a:pPr marL="457200" indent="-457200">
              <a:lnSpc>
                <a:spcPct val="90000"/>
              </a:lnSpc>
            </a:pPr>
            <a:r>
              <a:rPr lang="en-US" sz="4000" dirty="0"/>
              <a:t> </a:t>
            </a:r>
          </a:p>
          <a:p>
            <a:pPr>
              <a:lnSpc>
                <a:spcPct val="9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89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7200" dirty="0">
                <a:latin typeface="Sefer AH" pitchFamily="2" charset="0"/>
              </a:rPr>
              <a:t/>
            </a:r>
            <a:br>
              <a:rPr lang="en-US" sz="7200" dirty="0">
                <a:latin typeface="Sefer AH" pitchFamily="2" charset="0"/>
              </a:rPr>
            </a:br>
            <a:r>
              <a:rPr lang="en-US" sz="4800" dirty="0" err="1">
                <a:latin typeface="Arial" pitchFamily="34" charset="0"/>
                <a:cs typeface="Arial" pitchFamily="34" charset="0"/>
              </a:rPr>
              <a:t>Hallelu-jah</a:t>
            </a:r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800" dirty="0">
                <a:latin typeface="Arial" pitchFamily="34" charset="0"/>
                <a:cs typeface="Arial" pitchFamily="34" charset="0"/>
              </a:rPr>
              <a:t>Praise –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Jah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(Jehovah)</a:t>
            </a:r>
            <a:endParaRPr lang="en-US" sz="7200" dirty="0">
              <a:latin typeface="Sefer AH" pitchFamily="2" charset="0"/>
            </a:endParaRPr>
          </a:p>
          <a:p>
            <a:pPr algn="ctr"/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38201"/>
            <a:ext cx="6172200" cy="75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7200" dirty="0">
                <a:latin typeface="Sefer AH" pitchFamily="2" charset="0"/>
              </a:rPr>
              <a:t/>
            </a:r>
            <a:br>
              <a:rPr lang="en-US" sz="7200" dirty="0">
                <a:latin typeface="Sefer AH" pitchFamily="2" charset="0"/>
              </a:rPr>
            </a:br>
            <a:r>
              <a:rPr lang="en-US" sz="4800" dirty="0" err="1">
                <a:latin typeface="Arial" pitchFamily="34" charset="0"/>
                <a:cs typeface="Arial" pitchFamily="34" charset="0"/>
              </a:rPr>
              <a:t>Hallelu-jah</a:t>
            </a:r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800" dirty="0">
                <a:latin typeface="Arial" pitchFamily="34" charset="0"/>
                <a:cs typeface="Arial" pitchFamily="34" charset="0"/>
              </a:rPr>
              <a:t>Praise –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Jah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(Jehovah)</a:t>
            </a:r>
            <a:endParaRPr lang="en-US" sz="7200" dirty="0">
              <a:latin typeface="Sefer AH" pitchFamily="2" charset="0"/>
            </a:endParaRPr>
          </a:p>
          <a:p>
            <a:pPr algn="ctr"/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800" dirty="0" err="1">
                <a:latin typeface="Arial" pitchFamily="34" charset="0"/>
                <a:cs typeface="Arial" pitchFamily="34" charset="0"/>
              </a:rPr>
              <a:t>Hallelu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-ha</a:t>
            </a:r>
          </a:p>
          <a:p>
            <a:pPr algn="ctr"/>
            <a:r>
              <a:rPr lang="en-US" sz="4800" dirty="0">
                <a:latin typeface="Arial" pitchFamily="34" charset="0"/>
                <a:cs typeface="Arial" pitchFamily="34" charset="0"/>
              </a:rPr>
              <a:t>Praise her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38201"/>
            <a:ext cx="6172200" cy="75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10000"/>
            <a:ext cx="5549900" cy="73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789009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That’s My First Point: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/>
            <a:r>
              <a:rPr lang="en-US" sz="6000" dirty="0"/>
              <a:t>1. Praise Her!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1891</Words>
  <Application>Microsoft Office PowerPoint</Application>
  <PresentationFormat>Widescreen</PresentationFormat>
  <Paragraphs>390</Paragraphs>
  <Slides>42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Bwhebl</vt:lpstr>
      <vt:lpstr>Calibri</vt:lpstr>
      <vt:lpstr>Sefer AH</vt:lpstr>
      <vt:lpstr>Office Theme</vt:lpstr>
      <vt:lpstr>PowerPoint Presentation</vt:lpstr>
      <vt:lpstr>Proverbs 31: 10, 28-31</vt:lpstr>
      <vt:lpstr>Proverbs 31: 10, 28-31</vt:lpstr>
      <vt:lpstr>Proverbs 31: 10, 28-31</vt:lpstr>
      <vt:lpstr>Proverbs 31: 10, 28-31</vt:lpstr>
      <vt:lpstr>Proverbs 31: 10, 28-31</vt:lpstr>
      <vt:lpstr>PowerPoint Presentation</vt:lpstr>
      <vt:lpstr>PowerPoint Presentation</vt:lpstr>
      <vt:lpstr>That’s My First Point: </vt:lpstr>
      <vt:lpstr>My second point: </vt:lpstr>
      <vt:lpstr>My second point: </vt:lpstr>
      <vt:lpstr>My second point: </vt:lpstr>
      <vt:lpstr>My second point: </vt:lpstr>
      <vt:lpstr>My second point: </vt:lpstr>
      <vt:lpstr>Praise Her for What?</vt:lpstr>
      <vt:lpstr>Praise Her for What?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 for being a good:  </vt:lpstr>
      <vt:lpstr>Praise Her!</vt:lpstr>
      <vt:lpstr>Let me sum up:</vt:lpstr>
      <vt:lpstr>My First Point was: </vt:lpstr>
      <vt:lpstr>My First Point was: </vt:lpstr>
      <vt:lpstr>My First Point was: </vt:lpstr>
      <vt:lpstr>Let’s Pray!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Henderson</dc:creator>
  <cp:lastModifiedBy>Dennis Henderson</cp:lastModifiedBy>
  <cp:revision>218</cp:revision>
  <dcterms:created xsi:type="dcterms:W3CDTF">2010-05-04T13:56:46Z</dcterms:created>
  <dcterms:modified xsi:type="dcterms:W3CDTF">2016-05-04T19:15:50Z</dcterms:modified>
</cp:coreProperties>
</file>