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316" r:id="rId2"/>
    <p:sldId id="317" r:id="rId3"/>
    <p:sldId id="318" r:id="rId4"/>
    <p:sldId id="319" r:id="rId5"/>
    <p:sldId id="320" r:id="rId6"/>
    <p:sldId id="321" r:id="rId7"/>
    <p:sldId id="322" r:id="rId8"/>
    <p:sldId id="323" r:id="rId9"/>
    <p:sldId id="324" r:id="rId10"/>
    <p:sldId id="325" r:id="rId11"/>
    <p:sldId id="326" r:id="rId12"/>
    <p:sldId id="327" r:id="rId13"/>
    <p:sldId id="328" r:id="rId14"/>
    <p:sldId id="329" r:id="rId15"/>
    <p:sldId id="330" r:id="rId16"/>
    <p:sldId id="331" r:id="rId17"/>
    <p:sldId id="332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8264A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21" autoAdjust="0"/>
    <p:restoredTop sz="94660"/>
  </p:normalViewPr>
  <p:slideViewPr>
    <p:cSldViewPr snapToGrid="0" showGuides="1">
      <p:cViewPr>
        <p:scale>
          <a:sx n="77" d="100"/>
          <a:sy n="77" d="100"/>
        </p:scale>
        <p:origin x="-1692" y="-21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322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3752A5-EB9C-4F32-9996-96D7308E2A1B}" type="datetimeFigureOut">
              <a:rPr lang="en-US" smtClean="0"/>
              <a:pPr/>
              <a:t>3/8/2015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18824E-6E6D-4B3E-801B-F8B18C168008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Background Image = FREE = from http://123freevectors.deviantart.com/art/Happy-Mothers-Day-Greeting-Card-452980960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18824E-6E6D-4B3E-801B-F8B18C168008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18824E-6E6D-4B3E-801B-F8B18C168008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18824E-6E6D-4B3E-801B-F8B18C168008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Baby</a:t>
            </a:r>
            <a:r>
              <a:rPr lang="en-US" baseline="0" dirty="0" smtClean="0"/>
              <a:t> photo free from http://www.dreamstime.com/baby-1-free-stock-image-imagefree1292280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18824E-6E6D-4B3E-801B-F8B18C168008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Free picture from http://freechristimages.org/images_Exodus/Discovery_of_Moses_Paul_Delaroche.jpg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18824E-6E6D-4B3E-801B-F8B18C168008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Happy baby</a:t>
            </a:r>
            <a:r>
              <a:rPr lang="en-US" baseline="0" dirty="0" smtClean="0"/>
              <a:t> free from http://www.dreamstime.com/happy-baby-free-stock-image-imagefree872728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18824E-6E6D-4B3E-801B-F8B18C168008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Kid leash = http://www.flickr.com/photos/malingering/2326125904/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18824E-6E6D-4B3E-801B-F8B18C168008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Gold</a:t>
            </a:r>
            <a:r>
              <a:rPr lang="en-US" baseline="0" dirty="0" smtClean="0"/>
              <a:t> free from </a:t>
            </a:r>
            <a:r>
              <a:rPr lang="en-US" baseline="0" dirty="0" err="1" smtClean="0"/>
              <a:t>Dreamstime</a:t>
            </a:r>
            <a:r>
              <a:rPr lang="en-US" baseline="0" dirty="0" smtClean="0"/>
              <a:t> = http://www.dreamstime.com/ignot-free-stock-image-imagefree1574418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18824E-6E6D-4B3E-801B-F8B18C168008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Gold</a:t>
            </a:r>
            <a:r>
              <a:rPr lang="en-US" baseline="0" dirty="0" smtClean="0"/>
              <a:t> free from </a:t>
            </a:r>
            <a:r>
              <a:rPr lang="en-US" baseline="0" dirty="0" err="1" smtClean="0"/>
              <a:t>Dreamstime</a:t>
            </a:r>
            <a:r>
              <a:rPr lang="en-US" baseline="0" dirty="0" smtClean="0"/>
              <a:t> = http://www.dreamstime.com/ignot-free-stock-image-imagefree1574418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18824E-6E6D-4B3E-801B-F8B18C168008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Rings free from http://www.sxc.hu/browse.phtml?f=download&amp;id=1326034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18824E-6E6D-4B3E-801B-F8B18C168008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C4FE5-1E5F-4559-87E7-3987EDBD76F2}" type="datetimeFigureOut">
              <a:rPr lang="en-US" smtClean="0"/>
              <a:pPr/>
              <a:t>3/8/2015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71155-66B5-486E-B9C9-DF6BF17783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C4FE5-1E5F-4559-87E7-3987EDBD76F2}" type="datetimeFigureOut">
              <a:rPr lang="en-US" smtClean="0"/>
              <a:pPr/>
              <a:t>3/8/2015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71155-66B5-486E-B9C9-DF6BF17783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C4FE5-1E5F-4559-87E7-3987EDBD76F2}" type="datetimeFigureOut">
              <a:rPr lang="en-US" smtClean="0"/>
              <a:pPr/>
              <a:t>3/8/2015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71155-66B5-486E-B9C9-DF6BF17783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buNone/>
              <a:defRPr/>
            </a:lvl1pPr>
            <a:lvl2pPr marL="463550" indent="-6350"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C4FE5-1E5F-4559-87E7-3987EDBD76F2}" type="datetimeFigureOut">
              <a:rPr lang="en-US" smtClean="0"/>
              <a:pPr/>
              <a:t>3/8/2015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71155-66B5-486E-B9C9-DF6BF17783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C4FE5-1E5F-4559-87E7-3987EDBD76F2}" type="datetimeFigureOut">
              <a:rPr lang="en-US" smtClean="0"/>
              <a:pPr/>
              <a:t>3/8/2015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71155-66B5-486E-B9C9-DF6BF17783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C4FE5-1E5F-4559-87E7-3987EDBD76F2}" type="datetimeFigureOut">
              <a:rPr lang="en-US" smtClean="0"/>
              <a:pPr/>
              <a:t>3/8/2015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71155-66B5-486E-B9C9-DF6BF17783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C4FE5-1E5F-4559-87E7-3987EDBD76F2}" type="datetimeFigureOut">
              <a:rPr lang="en-US" smtClean="0"/>
              <a:pPr/>
              <a:t>3/8/2015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71155-66B5-486E-B9C9-DF6BF17783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C4FE5-1E5F-4559-87E7-3987EDBD76F2}" type="datetimeFigureOut">
              <a:rPr lang="en-US" smtClean="0"/>
              <a:pPr/>
              <a:t>3/8/2015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71155-66B5-486E-B9C9-DF6BF17783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C4FE5-1E5F-4559-87E7-3987EDBD76F2}" type="datetimeFigureOut">
              <a:rPr lang="en-US" smtClean="0"/>
              <a:pPr/>
              <a:t>3/8/2015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71155-66B5-486E-B9C9-DF6BF17783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C4FE5-1E5F-4559-87E7-3987EDBD76F2}" type="datetimeFigureOut">
              <a:rPr lang="en-US" smtClean="0"/>
              <a:pPr/>
              <a:t>3/8/2015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71155-66B5-486E-B9C9-DF6BF17783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C4FE5-1E5F-4559-87E7-3987EDBD76F2}" type="datetimeFigureOut">
              <a:rPr lang="en-US" smtClean="0"/>
              <a:pPr/>
              <a:t>3/8/2015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71155-66B5-486E-B9C9-DF6BF17783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/>
          <p:cNvPicPr>
            <a:picLocks noChangeAspect="1"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-26988" y="-28575"/>
            <a:ext cx="9199563" cy="6916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FC4FE5-1E5F-4559-87E7-3987EDBD76F2}" type="datetimeFigureOut">
              <a:rPr lang="en-US" smtClean="0"/>
              <a:pPr/>
              <a:t>3/8/2015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971155-66B5-486E-B9C9-DF6BF17783B7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5400" b="1" kern="1200">
          <a:solidFill>
            <a:srgbClr val="58264A"/>
          </a:solidFill>
          <a:effectLst>
            <a:outerShdw blurRad="38100" dist="63500" dir="2700000" algn="tl">
              <a:schemeClr val="accent4">
                <a:lumMod val="75000"/>
                <a:alpha val="52000"/>
              </a:scheme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600" b="1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3600" b="1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3600" b="1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3600" b="1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3600" b="1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6988" y="-25400"/>
            <a:ext cx="9199563" cy="6916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81000" y="1600200"/>
            <a:ext cx="8153400" cy="1219200"/>
          </a:xfrm>
          <a:prstGeom prst="rect">
            <a:avLst/>
          </a:prstGeom>
          <a:solidFill>
            <a:schemeClr val="bg1">
              <a:alpha val="51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74638"/>
            <a:ext cx="8686800" cy="1143000"/>
          </a:xfrm>
        </p:spPr>
        <p:txBody>
          <a:bodyPr/>
          <a:lstStyle/>
          <a:p>
            <a:pPr algn="l"/>
            <a:r>
              <a:rPr lang="en-US" dirty="0" smtClean="0"/>
              <a:t>8.  Perhaps a </a:t>
            </a:r>
            <a:r>
              <a:rPr lang="en-US" dirty="0" smtClean="0">
                <a:solidFill>
                  <a:schemeClr val="tx1"/>
                </a:solidFill>
              </a:rPr>
              <a:t>Wise Child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257800" y="1524000"/>
            <a:ext cx="1295400" cy="838200"/>
          </a:xfrm>
          <a:prstGeom prst="rect">
            <a:avLst/>
          </a:prstGeom>
          <a:solidFill>
            <a:srgbClr val="58264A"/>
          </a:solidFill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58264A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aseline="30000" dirty="0" smtClean="0"/>
              <a:t>15</a:t>
            </a:r>
            <a:r>
              <a:rPr lang="en-US" dirty="0" smtClean="0"/>
              <a:t> My son, if your heart is </a:t>
            </a:r>
            <a:r>
              <a:rPr lang="en-US" dirty="0" smtClean="0">
                <a:solidFill>
                  <a:schemeClr val="bg1"/>
                </a:solidFill>
              </a:rPr>
              <a:t>wise</a:t>
            </a:r>
            <a:r>
              <a:rPr lang="en-US" dirty="0" smtClean="0"/>
              <a:t>, then my heart will be glad; (Proverbs 23:15)</a:t>
            </a:r>
            <a:endParaRPr lang="en-US" dirty="0"/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 cstate="print"/>
          <a:srcRect r="31884" b="45906"/>
          <a:stretch>
            <a:fillRect/>
          </a:stretch>
        </p:blipFill>
        <p:spPr bwMode="auto">
          <a:xfrm>
            <a:off x="5181600" y="2694562"/>
            <a:ext cx="3962400" cy="4163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19200" y="2057400"/>
            <a:ext cx="6477000" cy="838200"/>
          </a:xfrm>
          <a:prstGeom prst="rect">
            <a:avLst/>
          </a:prstGeom>
          <a:solidFill>
            <a:srgbClr val="58264A"/>
          </a:solidFill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74638"/>
            <a:ext cx="8686800" cy="1143000"/>
          </a:xfrm>
        </p:spPr>
        <p:txBody>
          <a:bodyPr/>
          <a:lstStyle/>
          <a:p>
            <a:pPr algn="l"/>
            <a:r>
              <a:rPr lang="en-US" dirty="0" smtClean="0"/>
              <a:t>9.  Perhaps a </a:t>
            </a:r>
            <a:r>
              <a:rPr lang="en-US" dirty="0" smtClean="0">
                <a:solidFill>
                  <a:schemeClr val="tx1"/>
                </a:solidFill>
              </a:rPr>
              <a:t>Good Marriage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aseline="30000" dirty="0" smtClean="0"/>
              <a:t>18</a:t>
            </a:r>
            <a:r>
              <a:rPr lang="en-US" dirty="0" smtClean="0"/>
              <a:t> May your fountain be blessed, and may you </a:t>
            </a:r>
            <a:r>
              <a:rPr lang="en-US" dirty="0" smtClean="0">
                <a:solidFill>
                  <a:schemeClr val="bg1"/>
                </a:solidFill>
              </a:rPr>
              <a:t>rejoice in the wife of your youth</a:t>
            </a:r>
            <a:r>
              <a:rPr lang="en-US" dirty="0" smtClean="0"/>
              <a:t>. (Proverbs 5:18)</a:t>
            </a:r>
            <a:endParaRPr lang="en-US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62556" y="3429000"/>
            <a:ext cx="6218887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 r="7692"/>
          <a:stretch>
            <a:fillRect/>
          </a:stretch>
        </p:blipFill>
        <p:spPr bwMode="auto">
          <a:xfrm>
            <a:off x="0" y="2672535"/>
            <a:ext cx="9144000" cy="41854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74638"/>
            <a:ext cx="8686800" cy="1143000"/>
          </a:xfrm>
        </p:spPr>
        <p:txBody>
          <a:bodyPr/>
          <a:lstStyle/>
          <a:p>
            <a:pPr algn="l"/>
            <a:r>
              <a:rPr lang="en-US" dirty="0" smtClean="0"/>
              <a:t>10.  A </a:t>
            </a:r>
            <a:r>
              <a:rPr lang="en-US" dirty="0" smtClean="0">
                <a:solidFill>
                  <a:schemeClr val="tx1"/>
                </a:solidFill>
              </a:rPr>
              <a:t>Child Who </a:t>
            </a:r>
            <a:r>
              <a:rPr lang="en-US" u="sng" dirty="0" smtClean="0">
                <a:solidFill>
                  <a:schemeClr val="tx1"/>
                </a:solidFill>
              </a:rPr>
              <a:t>BELIEVES</a:t>
            </a:r>
            <a:endParaRPr lang="en-US" u="sng" dirty="0">
              <a:solidFill>
                <a:schemeClr val="tx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172200" y="1524000"/>
            <a:ext cx="1752600" cy="838200"/>
          </a:xfrm>
          <a:prstGeom prst="rect">
            <a:avLst/>
          </a:prstGeom>
          <a:solidFill>
            <a:srgbClr val="58264A"/>
          </a:solidFill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28600" y="2057400"/>
            <a:ext cx="1371600" cy="838200"/>
          </a:xfrm>
          <a:prstGeom prst="rect">
            <a:avLst/>
          </a:prstGeom>
          <a:solidFill>
            <a:srgbClr val="58264A"/>
          </a:solidFill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600200"/>
            <a:ext cx="8610600" cy="4525963"/>
          </a:xfrm>
        </p:spPr>
        <p:txBody>
          <a:bodyPr/>
          <a:lstStyle/>
          <a:p>
            <a:pPr lvl="0"/>
            <a:r>
              <a:rPr lang="en-US" baseline="30000" dirty="0" smtClean="0"/>
              <a:t>5  </a:t>
            </a:r>
            <a:r>
              <a:rPr lang="en-US" dirty="0" smtClean="0"/>
              <a:t>I have been reminded of your </a:t>
            </a:r>
            <a:r>
              <a:rPr lang="en-US" dirty="0" smtClean="0">
                <a:solidFill>
                  <a:schemeClr val="bg1"/>
                </a:solidFill>
              </a:rPr>
              <a:t>sincere faith</a:t>
            </a:r>
            <a:r>
              <a:rPr lang="en-US" dirty="0" smtClean="0"/>
              <a:t>,</a:t>
            </a:r>
            <a:r>
              <a:rPr lang="en-US" baseline="30000" dirty="0" smtClean="0"/>
              <a:t> </a:t>
            </a:r>
            <a:r>
              <a:rPr lang="en-US" dirty="0" smtClean="0"/>
              <a:t>which first lived in your grandmother Lois and in your mother Eunice</a:t>
            </a:r>
            <a:r>
              <a:rPr lang="en-US" baseline="30000" dirty="0" smtClean="0"/>
              <a:t>  </a:t>
            </a:r>
            <a:r>
              <a:rPr lang="en-US" dirty="0" smtClean="0"/>
              <a:t>and, I am persuaded, now lives in you also. (2 Tim 1:5)</a:t>
            </a:r>
          </a:p>
          <a:p>
            <a:endParaRPr lang="en-US" dirty="0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52600"/>
            <a:ext cx="8229600" cy="1143000"/>
          </a:xfrm>
        </p:spPr>
        <p:txBody>
          <a:bodyPr/>
          <a:lstStyle/>
          <a:p>
            <a:r>
              <a:rPr lang="en-US" dirty="0" smtClean="0"/>
              <a:t>Many of these are outside of our control 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200400"/>
            <a:ext cx="8229600" cy="2925763"/>
          </a:xfrm>
        </p:spPr>
        <p:txBody>
          <a:bodyPr>
            <a:normAutofit/>
          </a:bodyPr>
          <a:lstStyle/>
          <a:p>
            <a:pPr algn="ctr"/>
            <a:r>
              <a:rPr lang="en-US" sz="4400" dirty="0" smtClean="0"/>
              <a:t>But placing faith in Jesus is something everyone here can do…</a:t>
            </a:r>
            <a:endParaRPr lang="en-US" sz="4400" dirty="0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52600"/>
            <a:ext cx="8229600" cy="1143000"/>
          </a:xfrm>
        </p:spPr>
        <p:txBody>
          <a:bodyPr/>
          <a:lstStyle/>
          <a:p>
            <a:r>
              <a:rPr lang="en-US" dirty="0" smtClean="0"/>
              <a:t>Make your “Godly Mom”</a:t>
            </a:r>
            <a:br>
              <a:rPr lang="en-US" dirty="0" smtClean="0"/>
            </a:br>
            <a:r>
              <a:rPr lang="en-US" dirty="0" smtClean="0"/>
              <a:t>rejoice today 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200400"/>
            <a:ext cx="8229600" cy="2925763"/>
          </a:xfrm>
        </p:spPr>
        <p:txBody>
          <a:bodyPr>
            <a:normAutofit/>
          </a:bodyPr>
          <a:lstStyle/>
          <a:p>
            <a:pPr algn="ctr"/>
            <a:r>
              <a:rPr lang="en-US" sz="4400" dirty="0" smtClean="0"/>
              <a:t>Place faith in Jesus Now! </a:t>
            </a:r>
            <a:br>
              <a:rPr lang="en-US" sz="4400" dirty="0" smtClean="0"/>
            </a:br>
            <a:r>
              <a:rPr lang="en-US" sz="4400" dirty="0" smtClean="0"/>
              <a:t>It’s easy to do …</a:t>
            </a:r>
            <a:endParaRPr lang="en-US" sz="4400" dirty="0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9625" y="890588"/>
            <a:ext cx="7524750" cy="507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762000" y="945629"/>
            <a:ext cx="7662472" cy="4960496"/>
            <a:chOff x="762000" y="945629"/>
            <a:chExt cx="7662472" cy="4960496"/>
          </a:xfrm>
        </p:grpSpPr>
        <p:sp>
          <p:nvSpPr>
            <p:cNvPr id="5" name="Rectangle 4"/>
            <p:cNvSpPr/>
            <p:nvPr/>
          </p:nvSpPr>
          <p:spPr>
            <a:xfrm>
              <a:off x="762000" y="945629"/>
              <a:ext cx="7662472" cy="496049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>
              <a:outerShdw blurRad="50800" dist="152400" dir="2700000" algn="ctr" rotWithShape="0">
                <a:schemeClr val="tx1">
                  <a:alpha val="53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800809" y="976312"/>
              <a:ext cx="7572375" cy="49053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 it now as we pray!</a:t>
            </a:r>
            <a:endParaRPr lang="en-US" dirty="0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616352" y="220602"/>
            <a:ext cx="7772400" cy="1470025"/>
          </a:xfrm>
          <a:effectLst/>
        </p:spPr>
        <p:txBody>
          <a:bodyPr/>
          <a:lstStyle/>
          <a:p>
            <a:r>
              <a:rPr lang="en-US" dirty="0" smtClean="0">
                <a:solidFill>
                  <a:srgbClr val="58264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Godly Mother’s </a:t>
            </a:r>
            <a:br>
              <a:rPr lang="en-US" dirty="0" smtClean="0">
                <a:solidFill>
                  <a:srgbClr val="58264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dirty="0" smtClean="0">
                <a:solidFill>
                  <a:srgbClr val="58264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Greatest Joy</a:t>
            </a:r>
            <a:endParaRPr lang="en-US" dirty="0">
              <a:solidFill>
                <a:srgbClr val="58264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>
          <a:xfrm>
            <a:off x="1406324" y="5324354"/>
            <a:ext cx="6400800" cy="1066800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What Brings Such Joy? </a:t>
            </a:r>
            <a:endParaRPr lang="en-US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81000" y="1600200"/>
            <a:ext cx="4648200" cy="2895600"/>
          </a:xfrm>
          <a:prstGeom prst="rect">
            <a:avLst/>
          </a:prstGeom>
          <a:solidFill>
            <a:schemeClr val="bg1">
              <a:alpha val="51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304800" y="2667000"/>
            <a:ext cx="3352800" cy="838200"/>
          </a:xfrm>
          <a:prstGeom prst="rect">
            <a:avLst/>
          </a:prstGeom>
          <a:solidFill>
            <a:srgbClr val="58264A"/>
          </a:solidFill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74638"/>
            <a:ext cx="8991600" cy="1143000"/>
          </a:xfrm>
        </p:spPr>
        <p:txBody>
          <a:bodyPr/>
          <a:lstStyle/>
          <a:p>
            <a:pPr algn="l"/>
            <a:r>
              <a:rPr lang="en-US" dirty="0" smtClean="0"/>
              <a:t>1.  Perhaps just having a </a:t>
            </a:r>
            <a:r>
              <a:rPr lang="en-US" dirty="0" smtClean="0">
                <a:solidFill>
                  <a:schemeClr val="tx1"/>
                </a:solidFill>
              </a:rPr>
              <a:t>Child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648200" cy="4525963"/>
          </a:xfrm>
        </p:spPr>
        <p:txBody>
          <a:bodyPr/>
          <a:lstStyle/>
          <a:p>
            <a:r>
              <a:rPr lang="en-US" dirty="0" smtClean="0"/>
              <a:t>He </a:t>
            </a:r>
            <a:r>
              <a:rPr lang="en-US" dirty="0"/>
              <a:t>settles the barren woman in her home as </a:t>
            </a:r>
            <a:r>
              <a:rPr lang="en-US" dirty="0">
                <a:solidFill>
                  <a:schemeClr val="bg1"/>
                </a:solidFill>
              </a:rPr>
              <a:t>a happy mother </a:t>
            </a:r>
            <a:r>
              <a:rPr lang="en-US" dirty="0"/>
              <a:t>of children. Praise the LORD</a:t>
            </a:r>
            <a:r>
              <a:rPr lang="en-US" dirty="0" smtClean="0"/>
              <a:t>. (Psalm 113:9)</a:t>
            </a:r>
            <a:endParaRPr lang="en-US" dirty="0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62400" y="1447800"/>
            <a:ext cx="5181600" cy="5463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" y="3657600"/>
            <a:ext cx="5375809" cy="351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960688"/>
            <a:ext cx="9218613" cy="3897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381000" y="1371600"/>
            <a:ext cx="8153400" cy="1828800"/>
          </a:xfrm>
          <a:prstGeom prst="rect">
            <a:avLst/>
          </a:prstGeom>
          <a:solidFill>
            <a:schemeClr val="bg1">
              <a:alpha val="51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304800" y="2362200"/>
            <a:ext cx="3124200" cy="838200"/>
          </a:xfrm>
          <a:prstGeom prst="rect">
            <a:avLst/>
          </a:prstGeom>
          <a:solidFill>
            <a:srgbClr val="58264A"/>
          </a:solidFill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74638"/>
            <a:ext cx="8229600" cy="1143000"/>
          </a:xfrm>
        </p:spPr>
        <p:txBody>
          <a:bodyPr/>
          <a:lstStyle/>
          <a:p>
            <a:pPr algn="l"/>
            <a:r>
              <a:rPr lang="en-US" dirty="0" smtClean="0"/>
              <a:t>2.  Perhaps a </a:t>
            </a:r>
            <a:r>
              <a:rPr lang="en-US" dirty="0" smtClean="0">
                <a:solidFill>
                  <a:schemeClr val="tx1"/>
                </a:solidFill>
              </a:rPr>
              <a:t>Healthy Child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525963"/>
          </a:xfrm>
        </p:spPr>
        <p:txBody>
          <a:bodyPr/>
          <a:lstStyle/>
          <a:p>
            <a:pPr lvl="0"/>
            <a:r>
              <a:rPr lang="en-US" dirty="0" smtClean="0"/>
              <a:t>The woman became pregnant and gave birth to a son. When she saw that he was </a:t>
            </a:r>
            <a:r>
              <a:rPr lang="en-US" dirty="0" smtClean="0">
                <a:solidFill>
                  <a:schemeClr val="bg1"/>
                </a:solidFill>
              </a:rPr>
              <a:t>a healthy child</a:t>
            </a:r>
            <a:r>
              <a:rPr lang="en-US" dirty="0" smtClean="0"/>
              <a:t>, she hid him for three months. (Exodus 2:2 NET)</a:t>
            </a:r>
            <a:br>
              <a:rPr lang="en-US" dirty="0" smtClean="0"/>
            </a:br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2051518"/>
            <a:ext cx="4560887" cy="48064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381000" y="1600200"/>
            <a:ext cx="4648200" cy="2209800"/>
          </a:xfrm>
          <a:prstGeom prst="rect">
            <a:avLst/>
          </a:prstGeom>
          <a:solidFill>
            <a:schemeClr val="bg1">
              <a:alpha val="51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381000" y="1524000"/>
            <a:ext cx="3200400" cy="838200"/>
          </a:xfrm>
          <a:prstGeom prst="rect">
            <a:avLst/>
          </a:prstGeom>
          <a:solidFill>
            <a:srgbClr val="58264A"/>
          </a:solidFill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74638"/>
            <a:ext cx="8229600" cy="1143000"/>
          </a:xfrm>
        </p:spPr>
        <p:txBody>
          <a:bodyPr/>
          <a:lstStyle/>
          <a:p>
            <a:pPr algn="l"/>
            <a:r>
              <a:rPr lang="en-US" dirty="0" smtClean="0"/>
              <a:t>3.  Perhaps a </a:t>
            </a:r>
            <a:r>
              <a:rPr lang="en-US" dirty="0" smtClean="0">
                <a:solidFill>
                  <a:schemeClr val="tx1"/>
                </a:solidFill>
              </a:rPr>
              <a:t>Happy Child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876800" cy="4525963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A cheerful look </a:t>
            </a:r>
            <a:r>
              <a:rPr lang="en-US" dirty="0" smtClean="0"/>
              <a:t>brings joy to the heart, and good news gives health to the bones. (Proverbs 15:30)</a:t>
            </a:r>
          </a:p>
          <a:p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70331" y="2590800"/>
            <a:ext cx="5568468" cy="4024311"/>
            <a:chOff x="70331" y="2590800"/>
            <a:chExt cx="5568468" cy="4024311"/>
          </a:xfrm>
        </p:grpSpPr>
        <p:sp>
          <p:nvSpPr>
            <p:cNvPr id="10" name="Rectangle 9"/>
            <p:cNvSpPr/>
            <p:nvPr/>
          </p:nvSpPr>
          <p:spPr>
            <a:xfrm>
              <a:off x="70331" y="2590800"/>
              <a:ext cx="2667000" cy="838200"/>
            </a:xfrm>
            <a:prstGeom prst="rect">
              <a:avLst/>
            </a:prstGeom>
            <a:solidFill>
              <a:srgbClr val="58264A"/>
            </a:solidFill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46531" y="2630269"/>
              <a:ext cx="26670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Good report</a:t>
              </a:r>
              <a:endPara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3075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28600" y="4419600"/>
              <a:ext cx="5410199" cy="21955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81000" y="1600200"/>
            <a:ext cx="8153400" cy="1219200"/>
          </a:xfrm>
          <a:prstGeom prst="rect">
            <a:avLst/>
          </a:prstGeom>
          <a:solidFill>
            <a:schemeClr val="bg1">
              <a:alpha val="51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74638"/>
            <a:ext cx="8229600" cy="1143000"/>
          </a:xfrm>
        </p:spPr>
        <p:txBody>
          <a:bodyPr/>
          <a:lstStyle/>
          <a:p>
            <a:pPr algn="l"/>
            <a:r>
              <a:rPr lang="en-US" dirty="0" smtClean="0"/>
              <a:t>4.  Perhaps a </a:t>
            </a:r>
            <a:r>
              <a:rPr lang="en-US" dirty="0" smtClean="0">
                <a:solidFill>
                  <a:schemeClr val="tx1"/>
                </a:solidFill>
              </a:rPr>
              <a:t>Well Adjusted 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362200" y="1524000"/>
            <a:ext cx="5562600" cy="838200"/>
          </a:xfrm>
          <a:prstGeom prst="rect">
            <a:avLst/>
          </a:prstGeom>
          <a:solidFill>
            <a:srgbClr val="58264A"/>
          </a:solidFill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219200" y="2057400"/>
            <a:ext cx="1752600" cy="838200"/>
          </a:xfrm>
          <a:prstGeom prst="rect">
            <a:avLst/>
          </a:prstGeom>
          <a:solidFill>
            <a:srgbClr val="58264A"/>
          </a:solidFill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And Jesus </a:t>
            </a:r>
            <a:r>
              <a:rPr lang="en-US" dirty="0" smtClean="0">
                <a:solidFill>
                  <a:schemeClr val="bg1"/>
                </a:solidFill>
              </a:rPr>
              <a:t>grew in wisdom and stature</a:t>
            </a:r>
            <a:r>
              <a:rPr lang="en-US" dirty="0" smtClean="0"/>
              <a:t>, and </a:t>
            </a:r>
            <a:r>
              <a:rPr lang="en-US" dirty="0" smtClean="0">
                <a:solidFill>
                  <a:schemeClr val="bg1"/>
                </a:solidFill>
              </a:rPr>
              <a:t>in favor </a:t>
            </a:r>
            <a:r>
              <a:rPr lang="en-US" dirty="0" smtClean="0"/>
              <a:t>with God and men. (Luke 2:52)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7916" y="2971800"/>
            <a:ext cx="8002684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81000" y="1524000"/>
            <a:ext cx="8153400" cy="1219200"/>
          </a:xfrm>
          <a:prstGeom prst="rect">
            <a:avLst/>
          </a:prstGeom>
          <a:solidFill>
            <a:schemeClr val="bg1">
              <a:alpha val="51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74638"/>
            <a:ext cx="8686800" cy="1143000"/>
          </a:xfrm>
        </p:spPr>
        <p:txBody>
          <a:bodyPr/>
          <a:lstStyle/>
          <a:p>
            <a:pPr algn="l"/>
            <a:r>
              <a:rPr lang="en-US" dirty="0" smtClean="0"/>
              <a:t>5.  Perhaps an </a:t>
            </a:r>
            <a:r>
              <a:rPr lang="en-US" dirty="0" smtClean="0">
                <a:solidFill>
                  <a:schemeClr val="tx1"/>
                </a:solidFill>
              </a:rPr>
              <a:t>Obedient Child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438400" y="1371600"/>
            <a:ext cx="1295400" cy="838200"/>
          </a:xfrm>
          <a:prstGeom prst="rect">
            <a:avLst/>
          </a:prstGeom>
          <a:solidFill>
            <a:srgbClr val="58264A"/>
          </a:solidFill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525963"/>
          </a:xfrm>
        </p:spPr>
        <p:txBody>
          <a:bodyPr/>
          <a:lstStyle/>
          <a:p>
            <a:r>
              <a:rPr lang="en-US" baseline="30000" dirty="0" smtClean="0"/>
              <a:t>1</a:t>
            </a:r>
            <a:r>
              <a:rPr lang="en-US" dirty="0" smtClean="0"/>
              <a:t> Children, </a:t>
            </a:r>
            <a:r>
              <a:rPr lang="en-US" dirty="0" smtClean="0">
                <a:solidFill>
                  <a:schemeClr val="bg1"/>
                </a:solidFill>
              </a:rPr>
              <a:t>obey</a:t>
            </a:r>
            <a:r>
              <a:rPr lang="en-US" dirty="0" smtClean="0"/>
              <a:t> your parents in the Lord, for this is right. (Ephesians 6:1)</a:t>
            </a:r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/>
          <a:srcRect b="7661"/>
          <a:stretch>
            <a:fillRect/>
          </a:stretch>
        </p:blipFill>
        <p:spPr bwMode="auto">
          <a:xfrm>
            <a:off x="990600" y="990600"/>
            <a:ext cx="6470650" cy="58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81000" y="1600200"/>
            <a:ext cx="8153400" cy="1219200"/>
          </a:xfrm>
          <a:prstGeom prst="rect">
            <a:avLst/>
          </a:prstGeom>
          <a:solidFill>
            <a:schemeClr val="bg1">
              <a:alpha val="51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914400" y="1524000"/>
            <a:ext cx="1524000" cy="838200"/>
          </a:xfrm>
          <a:prstGeom prst="rect">
            <a:avLst/>
          </a:prstGeom>
          <a:solidFill>
            <a:srgbClr val="58264A"/>
          </a:solidFill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81400" y="2597001"/>
            <a:ext cx="5029200" cy="4260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74638"/>
            <a:ext cx="8686800" cy="1143000"/>
          </a:xfrm>
        </p:spPr>
        <p:txBody>
          <a:bodyPr/>
          <a:lstStyle/>
          <a:p>
            <a:pPr algn="l"/>
            <a:r>
              <a:rPr lang="en-US" dirty="0" smtClean="0"/>
              <a:t>6.  Perhaps an </a:t>
            </a:r>
            <a:r>
              <a:rPr lang="en-US" dirty="0" smtClean="0">
                <a:solidFill>
                  <a:schemeClr val="tx1"/>
                </a:solidFill>
              </a:rPr>
              <a:t>Honoring Child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r>
              <a:rPr lang="en-US" baseline="30000" dirty="0" smtClean="0"/>
              <a:t>2</a:t>
            </a:r>
            <a:r>
              <a:rPr lang="en-US" dirty="0" smtClean="0"/>
              <a:t> "</a:t>
            </a:r>
            <a:r>
              <a:rPr lang="en-US" dirty="0" smtClean="0">
                <a:solidFill>
                  <a:schemeClr val="bg1"/>
                </a:solidFill>
              </a:rPr>
              <a:t>Honor</a:t>
            </a:r>
            <a:r>
              <a:rPr lang="en-US" dirty="0" smtClean="0"/>
              <a:t> your father and mother"--which is the first commandment with a promise</a:t>
            </a:r>
            <a:br>
              <a:rPr lang="en-US" dirty="0" smtClean="0"/>
            </a:br>
            <a:r>
              <a:rPr lang="en-US" dirty="0" smtClean="0"/>
              <a:t>(Ephesians 6:2)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57200" y="5715000"/>
            <a:ext cx="8229600" cy="769441"/>
          </a:xfrm>
          <a:prstGeom prst="rect">
            <a:avLst/>
          </a:prstGeom>
          <a:solidFill>
            <a:srgbClr val="58264A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Set a price, estimate, value on something</a:t>
            </a:r>
            <a:r>
              <a:rPr lang="en-US" sz="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US" sz="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" y="2514600"/>
            <a:ext cx="5827435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81000" y="1600200"/>
            <a:ext cx="8153400" cy="1219200"/>
          </a:xfrm>
          <a:prstGeom prst="rect">
            <a:avLst/>
          </a:prstGeom>
          <a:solidFill>
            <a:schemeClr val="bg1">
              <a:alpha val="51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2057400" y="2057400"/>
            <a:ext cx="3048000" cy="838200"/>
          </a:xfrm>
          <a:prstGeom prst="rect">
            <a:avLst/>
          </a:prstGeom>
          <a:solidFill>
            <a:srgbClr val="58264A"/>
          </a:solidFill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74638"/>
            <a:ext cx="8686800" cy="1143000"/>
          </a:xfrm>
        </p:spPr>
        <p:txBody>
          <a:bodyPr/>
          <a:lstStyle/>
          <a:p>
            <a:pPr algn="l"/>
            <a:r>
              <a:rPr lang="en-US" dirty="0" smtClean="0"/>
              <a:t>7.  Perhaps a </a:t>
            </a:r>
            <a:r>
              <a:rPr lang="en-US" dirty="0" smtClean="0">
                <a:solidFill>
                  <a:schemeClr val="tx1"/>
                </a:solidFill>
              </a:rPr>
              <a:t>Long Life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aseline="30000" dirty="0" smtClean="0"/>
              <a:t>3</a:t>
            </a:r>
            <a:r>
              <a:rPr lang="en-US" dirty="0" smtClean="0"/>
              <a:t> "that it may go well with you and that you may </a:t>
            </a:r>
            <a:r>
              <a:rPr lang="en-US" dirty="0" smtClean="0">
                <a:solidFill>
                  <a:schemeClr val="bg1"/>
                </a:solidFill>
              </a:rPr>
              <a:t>enjoy long life </a:t>
            </a:r>
            <a:r>
              <a:rPr lang="en-US" dirty="0" smtClean="0"/>
              <a:t>on the earth." </a:t>
            </a:r>
            <a:br>
              <a:rPr lang="en-US" dirty="0" smtClean="0"/>
            </a:br>
            <a:r>
              <a:rPr lang="en-US" dirty="0" smtClean="0"/>
              <a:t>(Ephesians 6:2-3)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6413" y="2792412"/>
            <a:ext cx="6097587" cy="4065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747</TotalTime>
  <Words>415</Words>
  <Application>Microsoft Office PowerPoint</Application>
  <PresentationFormat>On-screen Show (4:3)</PresentationFormat>
  <Paragraphs>47</Paragraphs>
  <Slides>17</Slides>
  <Notes>10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Office Theme</vt:lpstr>
      <vt:lpstr>Slide 1</vt:lpstr>
      <vt:lpstr>A Godly Mother’s  Greatest Joy</vt:lpstr>
      <vt:lpstr>1.  Perhaps just having a Child</vt:lpstr>
      <vt:lpstr>2.  Perhaps a Healthy Child</vt:lpstr>
      <vt:lpstr>3.  Perhaps a Happy Child</vt:lpstr>
      <vt:lpstr>4.  Perhaps a Well Adjusted </vt:lpstr>
      <vt:lpstr>5.  Perhaps an Obedient Child</vt:lpstr>
      <vt:lpstr>6.  Perhaps an Honoring Child</vt:lpstr>
      <vt:lpstr>7.  Perhaps a Long Life</vt:lpstr>
      <vt:lpstr>8.  Perhaps a Wise Child</vt:lpstr>
      <vt:lpstr>9.  Perhaps a Good Marriage</vt:lpstr>
      <vt:lpstr>10.  A Child Who BELIEVES</vt:lpstr>
      <vt:lpstr>Many of these are outside of our control …</vt:lpstr>
      <vt:lpstr>Make your “Godly Mom” rejoice today …</vt:lpstr>
      <vt:lpstr>Slide 15</vt:lpstr>
      <vt:lpstr>Slide 16</vt:lpstr>
      <vt:lpstr>Do it now as we pray!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DennisH</dc:creator>
  <cp:lastModifiedBy>Dennis Henderson</cp:lastModifiedBy>
  <cp:revision>88</cp:revision>
  <dcterms:created xsi:type="dcterms:W3CDTF">2011-05-02T22:12:51Z</dcterms:created>
  <dcterms:modified xsi:type="dcterms:W3CDTF">2015-03-09T03:57:23Z</dcterms:modified>
</cp:coreProperties>
</file>