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6"/>
  </p:notesMasterIdLst>
  <p:sldIdLst>
    <p:sldId id="510" r:id="rId2"/>
    <p:sldId id="579" r:id="rId3"/>
    <p:sldId id="580" r:id="rId4"/>
    <p:sldId id="581" r:id="rId5"/>
    <p:sldId id="537" r:id="rId6"/>
    <p:sldId id="538" r:id="rId7"/>
    <p:sldId id="582" r:id="rId8"/>
    <p:sldId id="592" r:id="rId9"/>
    <p:sldId id="540" r:id="rId10"/>
    <p:sldId id="594" r:id="rId11"/>
    <p:sldId id="583" r:id="rId12"/>
    <p:sldId id="596" r:id="rId13"/>
    <p:sldId id="597" r:id="rId14"/>
    <p:sldId id="598" r:id="rId15"/>
    <p:sldId id="599" r:id="rId16"/>
    <p:sldId id="600" r:id="rId17"/>
    <p:sldId id="601" r:id="rId18"/>
    <p:sldId id="602" r:id="rId19"/>
    <p:sldId id="603" r:id="rId20"/>
    <p:sldId id="604" r:id="rId21"/>
    <p:sldId id="605" r:id="rId22"/>
    <p:sldId id="606" r:id="rId23"/>
    <p:sldId id="547" r:id="rId24"/>
    <p:sldId id="607" r:id="rId25"/>
    <p:sldId id="608" r:id="rId26"/>
    <p:sldId id="609" r:id="rId27"/>
    <p:sldId id="610" r:id="rId28"/>
    <p:sldId id="611" r:id="rId29"/>
    <p:sldId id="612" r:id="rId30"/>
    <p:sldId id="613" r:id="rId31"/>
    <p:sldId id="591" r:id="rId32"/>
    <p:sldId id="555" r:id="rId33"/>
    <p:sldId id="556" r:id="rId34"/>
    <p:sldId id="557"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6086"/>
    <a:srgbClr val="014E77"/>
    <a:srgbClr val="0135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0" autoAdjust="0"/>
    <p:restoredTop sz="86307" autoAdjust="0"/>
  </p:normalViewPr>
  <p:slideViewPr>
    <p:cSldViewPr snapToGrid="0">
      <p:cViewPr varScale="1">
        <p:scale>
          <a:sx n="70" d="100"/>
          <a:sy n="70" d="100"/>
        </p:scale>
        <p:origin x="1094" y="62"/>
      </p:cViewPr>
      <p:guideLst/>
    </p:cSldViewPr>
  </p:slideViewPr>
  <p:outlineViewPr>
    <p:cViewPr>
      <p:scale>
        <a:sx n="33" d="100"/>
        <a:sy n="33" d="100"/>
      </p:scale>
      <p:origin x="0" y="-4086"/>
    </p:cViewPr>
  </p:outlineViewPr>
  <p:notesTextViewPr>
    <p:cViewPr>
      <p:scale>
        <a:sx n="1" d="1"/>
        <a:sy n="1" d="1"/>
      </p:scale>
      <p:origin x="0" y="-3883"/>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C666E2-37BD-42D8-BCA2-C55A22C7D93B}" type="datetimeFigureOut">
              <a:rPr lang="en-US" smtClean="0"/>
              <a:t>5/18/2021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A599EC-BD06-47EA-8692-18A725CF3837}" type="slidenum">
              <a:rPr lang="en-US" smtClean="0"/>
              <a:t>‹#›</a:t>
            </a:fld>
            <a:endParaRPr lang="en-US"/>
          </a:p>
        </p:txBody>
      </p:sp>
    </p:spTree>
    <p:extLst>
      <p:ext uri="{BB962C8B-B14F-4D97-AF65-F5344CB8AC3E}">
        <p14:creationId xmlns:p14="http://schemas.microsoft.com/office/powerpoint/2010/main" val="2533767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series uses the “Good Morning” font.  You may download it free at: www.1001fonts.com/good-morning-font.html</a:t>
            </a:r>
          </a:p>
          <a:p>
            <a:r>
              <a:rPr lang="en-US" dirty="0"/>
              <a:t>and Eras Demi ITC</a:t>
            </a:r>
          </a:p>
          <a:p>
            <a:endParaRPr lang="en-US" dirty="0"/>
          </a:p>
          <a:p>
            <a:endParaRPr lang="en-US" dirty="0"/>
          </a:p>
          <a:p>
            <a:pPr lvl="1"/>
            <a:r>
              <a:rPr lang="en-US" altLang="en-US" b="1" dirty="0">
                <a:latin typeface="Arial" panose="020B0604020202020204" pitchFamily="34" charset="0"/>
              </a:rPr>
              <a:t>Copyright</a:t>
            </a:r>
            <a:r>
              <a:rPr lang="en-US" altLang="en-US" dirty="0">
                <a:latin typeface="Arial" panose="020B0604020202020204" pitchFamily="34" charset="0"/>
              </a:rPr>
              <a:t> ©</a:t>
            </a:r>
            <a:r>
              <a:rPr lang="en-US" altLang="en-US" dirty="0">
                <a:latin typeface="Symbol" panose="05050102010706020507" pitchFamily="18" charset="2"/>
              </a:rPr>
              <a:t> </a:t>
            </a:r>
            <a:r>
              <a:rPr lang="en-US" altLang="en-US" dirty="0">
                <a:latin typeface="Arial" panose="020B0604020202020204" pitchFamily="34" charset="0"/>
              </a:rPr>
              <a:t>2000-2021. All rights reserved.  Bible Point is a registered trademark of Dennis Henderson.  All  other trademarks acknowledged. </a:t>
            </a:r>
          </a:p>
          <a:p>
            <a:pPr lvl="1"/>
            <a:r>
              <a:rPr lang="en-US" altLang="en-US" dirty="0">
                <a:latin typeface="Arial" panose="020B0604020202020204" pitchFamily="34"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endParaRPr lang="en-US" altLang="en-US" b="1" dirty="0">
              <a:latin typeface="Arial" panose="020B0604020202020204" pitchFamily="34" charset="0"/>
            </a:endParaRPr>
          </a:p>
          <a:p>
            <a:pPr lvl="1"/>
            <a:r>
              <a:rPr lang="en-US" altLang="en-US" i="1" dirty="0">
                <a:latin typeface="Arial" panose="020B0604020202020204" pitchFamily="34" charset="0"/>
              </a:rPr>
              <a:t>So, if you don’t own the presentation(s), graphic(s), and text(s) how can you legally use them?  </a:t>
            </a:r>
            <a:r>
              <a:rPr lang="en-US" altLang="en-US" dirty="0">
                <a:latin typeface="Arial" panose="020B0604020202020204" pitchFamily="34"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altLang="en-US" b="1" dirty="0">
                <a:latin typeface="Arial" panose="020B0604020202020204" pitchFamily="34" charset="0"/>
              </a:rPr>
              <a:t>License Agreement</a:t>
            </a:r>
          </a:p>
          <a:p>
            <a:r>
              <a:rPr lang="en-US" altLang="en-US" b="1" dirty="0">
                <a:latin typeface="Arial" panose="020B0604020202020204" pitchFamily="34" charset="0"/>
              </a:rPr>
              <a:t>   Article 1:  License Grant</a:t>
            </a:r>
            <a:r>
              <a:rPr lang="en-US" altLang="en-US" dirty="0">
                <a:latin typeface="Arial" panose="020B0604020202020204" pitchFamily="34" charset="0"/>
              </a:rPr>
              <a:t>  </a:t>
            </a:r>
          </a:p>
          <a:p>
            <a:pPr lvl="1"/>
            <a:r>
              <a:rPr lang="en-US" altLang="en-US" dirty="0">
                <a:latin typeface="Arial" panose="020B0604020202020204" pitchFamily="34"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altLang="en-US" dirty="0">
                <a:latin typeface="Arial" panose="020B0604020202020204" pitchFamily="34" charset="0"/>
              </a:rPr>
              <a:t>1.  To use the presentation in a single church, single school, or single office of a Christian organization.</a:t>
            </a:r>
          </a:p>
          <a:p>
            <a:pPr lvl="1"/>
            <a:r>
              <a:rPr lang="en-US" altLang="en-US" dirty="0">
                <a:latin typeface="Arial" panose="020B0604020202020204" pitchFamily="34" charset="0"/>
              </a:rPr>
              <a:t>2.  To make a single archival back-up copy of the program.</a:t>
            </a:r>
          </a:p>
          <a:p>
            <a:pPr lvl="1"/>
            <a:r>
              <a:rPr lang="en-US" altLang="en-US" dirty="0">
                <a:latin typeface="Arial" panose="020B0604020202020204" pitchFamily="34" charset="0"/>
              </a:rPr>
              <a:t>3.  To modify the presentation(s) and merge with other presentations in a single church, school, or Christian organization. </a:t>
            </a:r>
          </a:p>
          <a:p>
            <a:pPr lvl="1"/>
            <a:r>
              <a:rPr lang="en-US" altLang="en-US" dirty="0">
                <a:latin typeface="Arial" panose="020B0604020202020204" pitchFamily="34" charset="0"/>
              </a:rPr>
              <a:t>4.  To transfer to another party if that party agrees to accept the terms and conditions of this agreement, and you do not retain any copies of the presentation, whether printed, machine readable, modified, or merged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2:  Terms</a:t>
            </a:r>
            <a:r>
              <a:rPr lang="en-US" altLang="en-US" dirty="0">
                <a:latin typeface="Arial" panose="020B0604020202020204" pitchFamily="34" charset="0"/>
              </a:rPr>
              <a:t>  </a:t>
            </a:r>
          </a:p>
          <a:p>
            <a:pPr lvl="1"/>
            <a:r>
              <a:rPr lang="en-US" altLang="en-US" dirty="0">
                <a:latin typeface="Arial" panose="020B0604020202020204" pitchFamily="34"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3: Disclaimers</a:t>
            </a:r>
            <a:r>
              <a:rPr lang="en-US" altLang="en-US" dirty="0">
                <a:latin typeface="Arial" panose="020B0604020202020204" pitchFamily="34" charset="0"/>
              </a:rPr>
              <a:t> </a:t>
            </a:r>
          </a:p>
          <a:p>
            <a:pPr lvl="1"/>
            <a:r>
              <a:rPr lang="en-US" altLang="en-US" dirty="0">
                <a:latin typeface="Arial" panose="020B0604020202020204" pitchFamily="34"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altLang="en-US" dirty="0">
                <a:latin typeface="Arial" panose="020B0604020202020204" pitchFamily="34"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4:  General</a:t>
            </a:r>
            <a:endParaRPr lang="en-US" altLang="en-US" dirty="0">
              <a:latin typeface="Arial" panose="020B0604020202020204" pitchFamily="34" charset="0"/>
            </a:endParaRPr>
          </a:p>
          <a:p>
            <a:pPr lvl="1"/>
            <a:r>
              <a:rPr lang="en-US" altLang="en-US" dirty="0">
                <a:latin typeface="Arial" panose="020B0604020202020204" pitchFamily="34" charset="0"/>
              </a:rPr>
              <a:t>1.  You may not sub-license, assign, or transfer the license of the presentation(s), graphic(s), or text(s) except as provided by this Agreement.   </a:t>
            </a:r>
          </a:p>
          <a:p>
            <a:pPr lvl="1"/>
            <a:r>
              <a:rPr lang="en-US" altLang="en-US" dirty="0">
                <a:latin typeface="Arial" panose="020B0604020202020204" pitchFamily="34" charset="0"/>
              </a:rPr>
              <a:t>2.  This Agreement will be governed by the laws of the State of Michigan.</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p>
          <a:p>
            <a:pPr lvl="1"/>
            <a:r>
              <a:rPr lang="en-US" altLang="en-US" i="1" dirty="0">
                <a:latin typeface="Arial" panose="020B0604020202020204" pitchFamily="34" charset="0"/>
              </a:rPr>
              <a:t>May I let someone borrow or copy my licensed Bible Point presentation (even after I modified it)?</a:t>
            </a:r>
            <a:r>
              <a:rPr lang="en-US" altLang="en-US" dirty="0">
                <a:latin typeface="Arial" panose="020B0604020202020204" pitchFamily="34"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altLang="en-US" dirty="0">
              <a:latin typeface="Arial" panose="020B0604020202020204" pitchFamily="34" charset="0"/>
            </a:endParaRPr>
          </a:p>
          <a:p>
            <a:pPr lvl="1"/>
            <a:r>
              <a:rPr lang="en-US" altLang="en-US" dirty="0"/>
              <a:t>---------------------------------------------------------------------------------------------------------------------------</a:t>
            </a:r>
          </a:p>
          <a:p>
            <a:pPr lvl="1"/>
            <a:r>
              <a:rPr lang="en-US" altLang="en-US" sz="700" dirty="0">
                <a:latin typeface="Arial" panose="020B0604020202020204" pitchFamily="34" charset="0"/>
              </a:rPr>
              <a:t>Scripture taken from the HOLY BIBLE, NEW INTERNATIONAL VERSION®. NIV®. Copyright©1973, 1978, 1984 by International Bible Society. Used by permission of Zondervan. All rights reserved. </a:t>
            </a:r>
          </a:p>
          <a:p>
            <a:pPr lvl="1"/>
            <a:endParaRPr lang="en-US" altLang="en-US" dirty="0"/>
          </a:p>
          <a:p>
            <a:endParaRPr lang="en-US" altLang="en-US" dirty="0"/>
          </a:p>
          <a:p>
            <a:endParaRPr lang="en-US" altLang="en-US" dirty="0"/>
          </a:p>
          <a:p>
            <a:endParaRPr lang="en-US"/>
          </a:p>
          <a:p>
            <a:endParaRPr lang="en-US" dirty="0"/>
          </a:p>
        </p:txBody>
      </p:sp>
      <p:sp>
        <p:nvSpPr>
          <p:cNvPr id="4" name="Slide Number Placeholder 3"/>
          <p:cNvSpPr>
            <a:spLocks noGrp="1"/>
          </p:cNvSpPr>
          <p:nvPr>
            <p:ph type="sldNum" sz="quarter" idx="5"/>
          </p:nvPr>
        </p:nvSpPr>
        <p:spPr/>
        <p:txBody>
          <a:bodyPr/>
          <a:lstStyle/>
          <a:p>
            <a:fld id="{D7A599EC-BD06-47EA-8692-18A725CF3837}" type="slidenum">
              <a:rPr lang="en-US" smtClean="0"/>
              <a:t>1</a:t>
            </a:fld>
            <a:endParaRPr lang="en-US"/>
          </a:p>
        </p:txBody>
      </p:sp>
    </p:spTree>
    <p:extLst>
      <p:ext uri="{BB962C8B-B14F-4D97-AF65-F5344CB8AC3E}">
        <p14:creationId xmlns:p14="http://schemas.microsoft.com/office/powerpoint/2010/main" val="180482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Tabernacle</a:t>
            </a:r>
            <a:r>
              <a:rPr lang="en-US" baseline="0" dirty="0"/>
              <a:t> altar = FREE = from http://upload.wikimedia.org/wikipedia/commons/6/60/Timna_Tabernacle_Altar_of_Burnt_Offerings.jpg</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11</a:t>
            </a:fld>
            <a:endParaRPr lang="en-US"/>
          </a:p>
        </p:txBody>
      </p:sp>
    </p:spTree>
    <p:extLst>
      <p:ext uri="{BB962C8B-B14F-4D97-AF65-F5344CB8AC3E}">
        <p14:creationId xmlns:p14="http://schemas.microsoft.com/office/powerpoint/2010/main" val="1769501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Tabernacle</a:t>
            </a:r>
            <a:r>
              <a:rPr lang="en-US" baseline="0" dirty="0"/>
              <a:t> altar = FREE = from http://upload.wikimedia.org/wikipedia/commons/6/60/Timna_Tabernacle_Altar_of_Burnt_Offerings.jpg</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12</a:t>
            </a:fld>
            <a:endParaRPr lang="en-US"/>
          </a:p>
        </p:txBody>
      </p:sp>
    </p:spTree>
    <p:extLst>
      <p:ext uri="{BB962C8B-B14F-4D97-AF65-F5344CB8AC3E}">
        <p14:creationId xmlns:p14="http://schemas.microsoft.com/office/powerpoint/2010/main" val="1236528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Tabernacle</a:t>
            </a:r>
            <a:r>
              <a:rPr lang="en-US" baseline="0" dirty="0"/>
              <a:t> altar = FREE = from http://upload.wikimedia.org/wikipedia/commons/6/60/Timna_Tabernacle_Altar_of_Burnt_Offerings.jpg</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13</a:t>
            </a:fld>
            <a:endParaRPr lang="en-US"/>
          </a:p>
        </p:txBody>
      </p:sp>
    </p:spTree>
    <p:extLst>
      <p:ext uri="{BB962C8B-B14F-4D97-AF65-F5344CB8AC3E}">
        <p14:creationId xmlns:p14="http://schemas.microsoft.com/office/powerpoint/2010/main" val="3785333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Tabernacle</a:t>
            </a:r>
            <a:r>
              <a:rPr lang="en-US" baseline="0" dirty="0"/>
              <a:t> altar = FREE = from http://upload.wikimedia.org/wikipedia/commons/6/60/Timna_Tabernacle_Altar_of_Burnt_Offerings.jpg</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14</a:t>
            </a:fld>
            <a:endParaRPr lang="en-US"/>
          </a:p>
        </p:txBody>
      </p:sp>
    </p:spTree>
    <p:extLst>
      <p:ext uri="{BB962C8B-B14F-4D97-AF65-F5344CB8AC3E}">
        <p14:creationId xmlns:p14="http://schemas.microsoft.com/office/powerpoint/2010/main" val="2657430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Tabernacle</a:t>
            </a:r>
            <a:r>
              <a:rPr lang="en-US" baseline="0" dirty="0"/>
              <a:t> altar = FREE = from http://upload.wikimedia.org/wikipedia/commons/6/60/Timna_Tabernacle_Altar_of_Burnt_Offerings.jpg</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15</a:t>
            </a:fld>
            <a:endParaRPr lang="en-US"/>
          </a:p>
        </p:txBody>
      </p:sp>
    </p:spTree>
    <p:extLst>
      <p:ext uri="{BB962C8B-B14F-4D97-AF65-F5344CB8AC3E}">
        <p14:creationId xmlns:p14="http://schemas.microsoft.com/office/powerpoint/2010/main" val="1979939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Tabernacle</a:t>
            </a:r>
            <a:r>
              <a:rPr lang="en-US" baseline="0" dirty="0"/>
              <a:t> altar = FREE = from http://upload.wikimedia.org/wikipedia/commons/6/60/Timna_Tabernacle_Altar_of_Burnt_Offerings.jpg</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16</a:t>
            </a:fld>
            <a:endParaRPr lang="en-US"/>
          </a:p>
        </p:txBody>
      </p:sp>
    </p:spTree>
    <p:extLst>
      <p:ext uri="{BB962C8B-B14F-4D97-AF65-F5344CB8AC3E}">
        <p14:creationId xmlns:p14="http://schemas.microsoft.com/office/powerpoint/2010/main" val="1900638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Tabernacle</a:t>
            </a:r>
            <a:r>
              <a:rPr lang="en-US" baseline="0" dirty="0"/>
              <a:t> altar = FREE = from http://upload.wikimedia.org/wikipedia/commons/6/60/Timna_Tabernacle_Altar_of_Burnt_Offerings.jpg</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17</a:t>
            </a:fld>
            <a:endParaRPr lang="en-US"/>
          </a:p>
        </p:txBody>
      </p:sp>
    </p:spTree>
    <p:extLst>
      <p:ext uri="{BB962C8B-B14F-4D97-AF65-F5344CB8AC3E}">
        <p14:creationId xmlns:p14="http://schemas.microsoft.com/office/powerpoint/2010/main" val="2101328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Tabernacle</a:t>
            </a:r>
            <a:r>
              <a:rPr lang="en-US" baseline="0" dirty="0"/>
              <a:t> altar = FREE = from http://upload.wikimedia.org/wikipedia/commons/6/60/Timna_Tabernacle_Altar_of_Burnt_Offerings.jpg</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18</a:t>
            </a:fld>
            <a:endParaRPr lang="en-US"/>
          </a:p>
        </p:txBody>
      </p:sp>
    </p:spTree>
    <p:extLst>
      <p:ext uri="{BB962C8B-B14F-4D97-AF65-F5344CB8AC3E}">
        <p14:creationId xmlns:p14="http://schemas.microsoft.com/office/powerpoint/2010/main" val="753875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Tabernacle</a:t>
            </a:r>
            <a:r>
              <a:rPr lang="en-US" baseline="0" dirty="0"/>
              <a:t> altar = FREE = from http://upload.wikimedia.org/wikipedia/commons/6/60/Timna_Tabernacle_Altar_of_Burnt_Offerings.jpg</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19</a:t>
            </a:fld>
            <a:endParaRPr lang="en-US"/>
          </a:p>
        </p:txBody>
      </p:sp>
    </p:spTree>
    <p:extLst>
      <p:ext uri="{BB962C8B-B14F-4D97-AF65-F5344CB8AC3E}">
        <p14:creationId xmlns:p14="http://schemas.microsoft.com/office/powerpoint/2010/main" val="3642852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Tabernacle</a:t>
            </a:r>
            <a:r>
              <a:rPr lang="en-US" baseline="0" dirty="0"/>
              <a:t> altar = FREE = from http://upload.wikimedia.org/wikipedia/commons/6/60/Timna_Tabernacle_Altar_of_Burnt_Offerings.jpg</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20</a:t>
            </a:fld>
            <a:endParaRPr lang="en-US"/>
          </a:p>
        </p:txBody>
      </p:sp>
    </p:spTree>
    <p:extLst>
      <p:ext uri="{BB962C8B-B14F-4D97-AF65-F5344CB8AC3E}">
        <p14:creationId xmlns:p14="http://schemas.microsoft.com/office/powerpoint/2010/main" val="3572135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Hands offering up </a:t>
            </a:r>
            <a:r>
              <a:rPr lang="en-US" baseline="0" dirty="0"/>
              <a:t>= Modified FREE = http://www.rgbstock.com/photo/mhGyknC/giving+hands</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2</a:t>
            </a:fld>
            <a:endParaRPr lang="en-US"/>
          </a:p>
        </p:txBody>
      </p:sp>
    </p:spTree>
    <p:extLst>
      <p:ext uri="{BB962C8B-B14F-4D97-AF65-F5344CB8AC3E}">
        <p14:creationId xmlns:p14="http://schemas.microsoft.com/office/powerpoint/2010/main" val="690280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Tabernacle</a:t>
            </a:r>
            <a:r>
              <a:rPr lang="en-US" baseline="0" dirty="0"/>
              <a:t> altar = FREE = from http://upload.wikimedia.org/wikipedia/commons/6/60/Timna_Tabernacle_Altar_of_Burnt_Offerings.jpg</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21</a:t>
            </a:fld>
            <a:endParaRPr lang="en-US"/>
          </a:p>
        </p:txBody>
      </p:sp>
    </p:spTree>
    <p:extLst>
      <p:ext uri="{BB962C8B-B14F-4D97-AF65-F5344CB8AC3E}">
        <p14:creationId xmlns:p14="http://schemas.microsoft.com/office/powerpoint/2010/main" val="4269213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Tabernacle</a:t>
            </a:r>
            <a:r>
              <a:rPr lang="en-US" baseline="0" dirty="0"/>
              <a:t> altar = FREE = from http://upload.wikimedia.org/wikipedia/commons/6/60/Timna_Tabernacle_Altar_of_Burnt_Offerings.jpg</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22</a:t>
            </a:fld>
            <a:endParaRPr lang="en-US"/>
          </a:p>
        </p:txBody>
      </p:sp>
    </p:spTree>
    <p:extLst>
      <p:ext uri="{BB962C8B-B14F-4D97-AF65-F5344CB8AC3E}">
        <p14:creationId xmlns:p14="http://schemas.microsoft.com/office/powerpoint/2010/main" val="2796226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word “and” connects the fulfillment of this promise to giving which precedes it.  </a:t>
            </a:r>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23</a:t>
            </a:fld>
            <a:endParaRPr lang="en-US"/>
          </a:p>
        </p:txBody>
      </p:sp>
    </p:spTree>
    <p:extLst>
      <p:ext uri="{BB962C8B-B14F-4D97-AF65-F5344CB8AC3E}">
        <p14:creationId xmlns:p14="http://schemas.microsoft.com/office/powerpoint/2010/main" val="3550657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word “and” connects the fulfillment of this promise to giving which precedes it.  </a:t>
            </a:r>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24</a:t>
            </a:fld>
            <a:endParaRPr lang="en-US"/>
          </a:p>
        </p:txBody>
      </p:sp>
    </p:spTree>
    <p:extLst>
      <p:ext uri="{BB962C8B-B14F-4D97-AF65-F5344CB8AC3E}">
        <p14:creationId xmlns:p14="http://schemas.microsoft.com/office/powerpoint/2010/main" val="347886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word “and” connects the fulfillment of this promise to giving which precedes it.  </a:t>
            </a:r>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25</a:t>
            </a:fld>
            <a:endParaRPr lang="en-US"/>
          </a:p>
        </p:txBody>
      </p:sp>
    </p:spTree>
    <p:extLst>
      <p:ext uri="{BB962C8B-B14F-4D97-AF65-F5344CB8AC3E}">
        <p14:creationId xmlns:p14="http://schemas.microsoft.com/office/powerpoint/2010/main" val="2601887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word “and” connects the fulfillment of this promise to giving which precedes it.  </a:t>
            </a:r>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26</a:t>
            </a:fld>
            <a:endParaRPr lang="en-US"/>
          </a:p>
        </p:txBody>
      </p:sp>
    </p:spTree>
    <p:extLst>
      <p:ext uri="{BB962C8B-B14F-4D97-AF65-F5344CB8AC3E}">
        <p14:creationId xmlns:p14="http://schemas.microsoft.com/office/powerpoint/2010/main" val="1706278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word “and” connects the fulfillment of this promise to giving which precedes it.  </a:t>
            </a:r>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27</a:t>
            </a:fld>
            <a:endParaRPr lang="en-US"/>
          </a:p>
        </p:txBody>
      </p:sp>
    </p:spTree>
    <p:extLst>
      <p:ext uri="{BB962C8B-B14F-4D97-AF65-F5344CB8AC3E}">
        <p14:creationId xmlns:p14="http://schemas.microsoft.com/office/powerpoint/2010/main" val="29255349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word “and” connects the fulfillment of this promise to giving which precedes it.  </a:t>
            </a:r>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28</a:t>
            </a:fld>
            <a:endParaRPr lang="en-US"/>
          </a:p>
        </p:txBody>
      </p:sp>
    </p:spTree>
    <p:extLst>
      <p:ext uri="{BB962C8B-B14F-4D97-AF65-F5344CB8AC3E}">
        <p14:creationId xmlns:p14="http://schemas.microsoft.com/office/powerpoint/2010/main" val="2333027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word “and” connects the fulfillment of this promise to giving which precedes it.  </a:t>
            </a:r>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29</a:t>
            </a:fld>
            <a:endParaRPr lang="en-US"/>
          </a:p>
        </p:txBody>
      </p:sp>
    </p:spTree>
    <p:extLst>
      <p:ext uri="{BB962C8B-B14F-4D97-AF65-F5344CB8AC3E}">
        <p14:creationId xmlns:p14="http://schemas.microsoft.com/office/powerpoint/2010/main" val="37774090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word “and” connects the fulfillment of this promise to giving which precedes it.  </a:t>
            </a:r>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30</a:t>
            </a:fld>
            <a:endParaRPr lang="en-US"/>
          </a:p>
        </p:txBody>
      </p:sp>
    </p:spTree>
    <p:extLst>
      <p:ext uri="{BB962C8B-B14F-4D97-AF65-F5344CB8AC3E}">
        <p14:creationId xmlns:p14="http://schemas.microsoft.com/office/powerpoint/2010/main" val="4066514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Worry</a:t>
            </a:r>
            <a:r>
              <a:rPr lang="en-US" baseline="0" dirty="0"/>
              <a:t> Free Zone Sign = free = from </a:t>
            </a:r>
            <a:r>
              <a:rPr lang="en-US" baseline="0" dirty="0" err="1"/>
              <a:t>BiblePoint</a:t>
            </a:r>
            <a:r>
              <a:rPr lang="en-US" baseline="0" dirty="0"/>
              <a:t> and http://upload.wikimedia.org/wikipedia/commons/b/be/Memphis_highway_sign_IMG_0670.JPG</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4</a:t>
            </a:fld>
            <a:endParaRPr lang="en-US"/>
          </a:p>
        </p:txBody>
      </p:sp>
    </p:spTree>
    <p:extLst>
      <p:ext uri="{BB962C8B-B14F-4D97-AF65-F5344CB8AC3E}">
        <p14:creationId xmlns:p14="http://schemas.microsoft.com/office/powerpoint/2010/main" val="3639622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Contacts = souls for Jesus</a:t>
            </a:r>
          </a:p>
          <a:p>
            <a:r>
              <a:rPr lang="en-US" dirty="0"/>
              <a:t>Money</a:t>
            </a:r>
            <a:r>
              <a:rPr lang="en-US" baseline="0" dirty="0"/>
              <a:t> = Silver</a:t>
            </a:r>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33</a:t>
            </a:fld>
            <a:endParaRPr lang="en-US"/>
          </a:p>
        </p:txBody>
      </p:sp>
    </p:spTree>
    <p:extLst>
      <p:ext uri="{BB962C8B-B14F-4D97-AF65-F5344CB8AC3E}">
        <p14:creationId xmlns:p14="http://schemas.microsoft.com/office/powerpoint/2010/main" val="3683835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what it is like to be on the end of someone</a:t>
            </a:r>
            <a:r>
              <a:rPr lang="en-US" baseline="0" dirty="0"/>
              <a:t> else’s giving.  To be the “recipient”  as a college student, I would receive from time to time a gift in the mail in the form of a check for my tuition from a family in my home church.  Once we were without any significant groceries skimping along—an a knock on the door. We opened it to find a huge box full of groceries.  My last year of seminary, moved to </a:t>
            </a:r>
            <a:r>
              <a:rPr lang="en-US" baseline="0" dirty="0" err="1"/>
              <a:t>Phila</a:t>
            </a:r>
            <a:r>
              <a:rPr lang="en-US" baseline="0" dirty="0"/>
              <a:t> --  a man emptied his wallet for groceries.  I later became the pastor of that church</a:t>
            </a:r>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5</a:t>
            </a:fld>
            <a:endParaRPr lang="en-US"/>
          </a:p>
        </p:txBody>
      </p:sp>
    </p:spTree>
    <p:extLst>
      <p:ext uri="{BB962C8B-B14F-4D97-AF65-F5344CB8AC3E}">
        <p14:creationId xmlns:p14="http://schemas.microsoft.com/office/powerpoint/2010/main" val="208187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Life ring with cash = Licensed</a:t>
            </a:r>
            <a:r>
              <a:rPr lang="en-US" baseline="0" dirty="0"/>
              <a:t> and NOT FOR REUSE ELSEWHERE.  To reuse elsewhere get a license from http://www.bigstockphoto.com/image-7994741/stock-photo-financial-aid-life-preserver</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6</a:t>
            </a:fld>
            <a:endParaRPr lang="en-US"/>
          </a:p>
        </p:txBody>
      </p:sp>
    </p:spTree>
    <p:extLst>
      <p:ext uri="{BB962C8B-B14F-4D97-AF65-F5344CB8AC3E}">
        <p14:creationId xmlns:p14="http://schemas.microsoft.com/office/powerpoint/2010/main" val="1613970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Credit Card = Licensed</a:t>
            </a:r>
            <a:r>
              <a:rPr lang="en-US" baseline="0" dirty="0"/>
              <a:t> and NOT FOR REUSE ELSEWHERE.  To reuse elsewhere get a license from http://www.bigstockphoto.com/image-18863135/stock-photo-nameless-credit-card-with-chip-in-a-male-hand-isolated-on-white</a:t>
            </a:r>
          </a:p>
          <a:p>
            <a:endParaRPr lang="en-US" baseline="0" dirty="0"/>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19</a:t>
            </a:r>
            <a:r>
              <a:rPr lang="en-US" sz="1200" b="0" i="0" u="none" strike="noStrike" kern="1200" baseline="0" dirty="0">
                <a:solidFill>
                  <a:schemeClr val="tx1"/>
                </a:solidFill>
                <a:latin typeface="+mn-lt"/>
                <a:ea typeface="+mn-ea"/>
                <a:cs typeface="+mn-cs"/>
              </a:rPr>
              <a:t> "Do not store up for yourselves treasures on earth, where moth and rust consume and where thieves break in and steal;</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20</a:t>
            </a:r>
            <a:r>
              <a:rPr lang="en-US" sz="1200" b="0" i="0" u="none" strike="noStrike" kern="1200" baseline="0" dirty="0">
                <a:solidFill>
                  <a:schemeClr val="tx1"/>
                </a:solidFill>
                <a:latin typeface="+mn-lt"/>
                <a:ea typeface="+mn-ea"/>
                <a:cs typeface="+mn-cs"/>
              </a:rPr>
              <a:t> but store up for yourselves treasures in heaven, where neither moth nor rust consumes and where thieves do not break in and steal.</a:t>
            </a:r>
          </a:p>
          <a:p>
            <a:pPr rtl="0"/>
            <a:r>
              <a:rPr lang="en-US" sz="1200" b="0" i="0" u="none" strike="noStrike" kern="1200" baseline="0" dirty="0">
                <a:solidFill>
                  <a:schemeClr val="tx1"/>
                </a:solidFill>
                <a:latin typeface="+mn-lt"/>
                <a:ea typeface="+mn-ea"/>
                <a:cs typeface="+mn-cs"/>
              </a:rPr>
              <a:t>  (Mat 6:19-21 NRS)</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7</a:t>
            </a:fld>
            <a:endParaRPr lang="en-US"/>
          </a:p>
        </p:txBody>
      </p:sp>
    </p:spTree>
    <p:extLst>
      <p:ext uri="{BB962C8B-B14F-4D97-AF65-F5344CB8AC3E}">
        <p14:creationId xmlns:p14="http://schemas.microsoft.com/office/powerpoint/2010/main" val="979802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Credit Card = Licensed</a:t>
            </a:r>
            <a:r>
              <a:rPr lang="en-US" baseline="0" dirty="0"/>
              <a:t> and NOT FOR REUSE ELSEWHERE.  To reuse elsewhere get a license from http://www.bigstockphoto.com/image-18863135/stock-photo-nameless-credit-card-with-chip-in-a-male-hand-isolated-on-white</a:t>
            </a:r>
          </a:p>
          <a:p>
            <a:endParaRPr lang="en-US" baseline="0" dirty="0"/>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19</a:t>
            </a:r>
            <a:r>
              <a:rPr lang="en-US" sz="1200" b="0" i="0" u="none" strike="noStrike" kern="1200" baseline="0" dirty="0">
                <a:solidFill>
                  <a:schemeClr val="tx1"/>
                </a:solidFill>
                <a:latin typeface="+mn-lt"/>
                <a:ea typeface="+mn-ea"/>
                <a:cs typeface="+mn-cs"/>
              </a:rPr>
              <a:t> "Do not store up for yourselves treasures on earth, where moth and rust consume and where thieves break in and steal;</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20</a:t>
            </a:r>
            <a:r>
              <a:rPr lang="en-US" sz="1200" b="0" i="0" u="none" strike="noStrike" kern="1200" baseline="0" dirty="0">
                <a:solidFill>
                  <a:schemeClr val="tx1"/>
                </a:solidFill>
                <a:latin typeface="+mn-lt"/>
                <a:ea typeface="+mn-ea"/>
                <a:cs typeface="+mn-cs"/>
              </a:rPr>
              <a:t> but store up for yourselves treasures in heaven, where neither moth nor rust consumes and where thieves do not break in and steal.</a:t>
            </a:r>
          </a:p>
          <a:p>
            <a:pPr rtl="0"/>
            <a:r>
              <a:rPr lang="en-US" sz="1200" b="0" i="0" u="none" strike="noStrike" kern="1200" baseline="0" dirty="0">
                <a:solidFill>
                  <a:schemeClr val="tx1"/>
                </a:solidFill>
                <a:latin typeface="+mn-lt"/>
                <a:ea typeface="+mn-ea"/>
                <a:cs typeface="+mn-cs"/>
              </a:rPr>
              <a:t>  (Mat 6:19-21 NRS)</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8</a:t>
            </a:fld>
            <a:endParaRPr lang="en-US"/>
          </a:p>
        </p:txBody>
      </p:sp>
    </p:spTree>
    <p:extLst>
      <p:ext uri="{BB962C8B-B14F-4D97-AF65-F5344CB8AC3E}">
        <p14:creationId xmlns:p14="http://schemas.microsoft.com/office/powerpoint/2010/main" val="2768316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Priest = FREE = </a:t>
            </a:r>
            <a:r>
              <a:rPr lang="en-US" dirty="0" err="1"/>
              <a:t>BiblePoint</a:t>
            </a:r>
            <a:r>
              <a:rPr lang="en-US" dirty="0"/>
              <a:t> photo</a:t>
            </a:r>
          </a:p>
          <a:p>
            <a:endParaRPr lang="en-US" dirty="0"/>
          </a:p>
          <a:p>
            <a:r>
              <a:rPr lang="en-US" dirty="0"/>
              <a:t>Lamb FREE</a:t>
            </a:r>
            <a:r>
              <a:rPr lang="en-US" baseline="0" dirty="0"/>
              <a:t> =  </a:t>
            </a:r>
            <a:r>
              <a:rPr lang="en-US" baseline="0" dirty="0" err="1"/>
              <a:t>sxc</a:t>
            </a:r>
            <a:r>
              <a:rPr lang="en-US" baseline="0" dirty="0"/>
              <a:t> photo</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9</a:t>
            </a:fld>
            <a:endParaRPr lang="en-US"/>
          </a:p>
        </p:txBody>
      </p:sp>
    </p:spTree>
    <p:extLst>
      <p:ext uri="{BB962C8B-B14F-4D97-AF65-F5344CB8AC3E}">
        <p14:creationId xmlns:p14="http://schemas.microsoft.com/office/powerpoint/2010/main" val="568778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Priest = FREE = </a:t>
            </a:r>
            <a:r>
              <a:rPr lang="en-US" dirty="0" err="1"/>
              <a:t>BiblePoint</a:t>
            </a:r>
            <a:r>
              <a:rPr lang="en-US" dirty="0"/>
              <a:t> photo</a:t>
            </a:r>
          </a:p>
          <a:p>
            <a:endParaRPr lang="en-US" dirty="0"/>
          </a:p>
          <a:p>
            <a:r>
              <a:rPr lang="en-US" dirty="0"/>
              <a:t>Lamb FREE</a:t>
            </a:r>
            <a:r>
              <a:rPr lang="en-US" baseline="0" dirty="0"/>
              <a:t> =  </a:t>
            </a:r>
            <a:r>
              <a:rPr lang="en-US" baseline="0" dirty="0" err="1"/>
              <a:t>sxc</a:t>
            </a:r>
            <a:r>
              <a:rPr lang="en-US" baseline="0" dirty="0"/>
              <a:t> photo</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10</a:t>
            </a:fld>
            <a:endParaRPr lang="en-US"/>
          </a:p>
        </p:txBody>
      </p:sp>
    </p:spTree>
    <p:extLst>
      <p:ext uri="{BB962C8B-B14F-4D97-AF65-F5344CB8AC3E}">
        <p14:creationId xmlns:p14="http://schemas.microsoft.com/office/powerpoint/2010/main" val="2402056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823901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2536158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3442739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4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3049210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123155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C64DDD-0A58-4274-80F2-416CA1641B6C}" type="datetimeFigureOut">
              <a:rPr lang="en-US" smtClean="0"/>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985416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C64DDD-0A58-4274-80F2-416CA1641B6C}" type="datetimeFigureOut">
              <a:rPr lang="en-US" smtClean="0"/>
              <a:t>5/18/2021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592444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C64DDD-0A58-4274-80F2-416CA1641B6C}" type="datetimeFigureOut">
              <a:rPr lang="en-US" smtClean="0"/>
              <a:t>5/18/2021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3486566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C64DDD-0A58-4274-80F2-416CA1641B6C}" type="datetimeFigureOut">
              <a:rPr lang="en-US" smtClean="0"/>
              <a:t>5/18/2021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3725405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C64DDD-0A58-4274-80F2-416CA1641B6C}" type="datetimeFigureOut">
              <a:rPr lang="en-US" smtClean="0"/>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1928704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C64DDD-0A58-4274-80F2-416CA1641B6C}" type="datetimeFigureOut">
              <a:rPr lang="en-US" smtClean="0"/>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2928450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E5AF56DB-113F-4853-A5F1-94210FDADBAC}"/>
              </a:ext>
            </a:extLst>
          </p:cNvPr>
          <p:cNvPicPr>
            <a:picLocks noChangeAspect="1" noChangeArrowheads="1"/>
          </p:cNvPicPr>
          <p:nvPr userDrawn="1"/>
        </p:nvPicPr>
        <p:blipFill>
          <a:blip r:embed="rId13" cstate="print"/>
          <a:srcRect/>
          <a:stretch>
            <a:fillRect/>
          </a:stretch>
        </p:blipFill>
        <p:spPr bwMode="auto">
          <a:xfrm>
            <a:off x="2" y="0"/>
            <a:ext cx="12192700" cy="6858000"/>
          </a:xfrm>
          <a:prstGeom prst="rect">
            <a:avLst/>
          </a:prstGeom>
          <a:noFill/>
          <a:ln w="9525">
            <a:noFill/>
            <a:miter lim="800000"/>
            <a:headEnd/>
            <a:tailEnd/>
          </a:ln>
          <a:effectLst/>
        </p:spPr>
      </p:pic>
      <p:sp>
        <p:nvSpPr>
          <p:cNvPr id="2" name="Title Placeholder 1"/>
          <p:cNvSpPr>
            <a:spLocks noGrp="1"/>
          </p:cNvSpPr>
          <p:nvPr>
            <p:ph type="title"/>
          </p:nvPr>
        </p:nvSpPr>
        <p:spPr>
          <a:xfrm>
            <a:off x="409903" y="1"/>
            <a:ext cx="11493063" cy="141642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09903" y="1577788"/>
            <a:ext cx="11493063" cy="45991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C64DDD-0A58-4274-80F2-416CA1641B6C}" type="datetimeFigureOut">
              <a:rPr lang="en-US" smtClean="0"/>
              <a:t>5/18/2021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8A5E7-032C-467F-86DC-4456547AAB99}" type="slidenum">
              <a:rPr lang="en-US" smtClean="0"/>
              <a:t>‹#›</a:t>
            </a:fld>
            <a:endParaRPr lang="en-US"/>
          </a:p>
        </p:txBody>
      </p:sp>
    </p:spTree>
    <p:extLst>
      <p:ext uri="{BB962C8B-B14F-4D97-AF65-F5344CB8AC3E}">
        <p14:creationId xmlns:p14="http://schemas.microsoft.com/office/powerpoint/2010/main" val="2033779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1675" y="5911994"/>
            <a:ext cx="6858000" cy="1655762"/>
          </a:xfrm>
        </p:spPr>
        <p:txBody>
          <a:bodyPr>
            <a:normAutofit/>
          </a:bodyPr>
          <a:lstStyle/>
          <a:p>
            <a:r>
              <a:rPr lang="en-US" sz="4000" dirty="0"/>
              <a:t>A Study of Philippians</a:t>
            </a:r>
          </a:p>
        </p:txBody>
      </p:sp>
      <p:sp>
        <p:nvSpPr>
          <p:cNvPr id="6" name="Title 1">
            <a:extLst>
              <a:ext uri="{FF2B5EF4-FFF2-40B4-BE49-F238E27FC236}">
                <a16:creationId xmlns:a16="http://schemas.microsoft.com/office/drawing/2014/main" id="{0E8394EB-5EC3-4CA8-8FBD-9A50322BB0CB}"/>
              </a:ext>
            </a:extLst>
          </p:cNvPr>
          <p:cNvSpPr txBox="1">
            <a:spLocks/>
          </p:cNvSpPr>
          <p:nvPr/>
        </p:nvSpPr>
        <p:spPr>
          <a:xfrm>
            <a:off x="1331661" y="569632"/>
            <a:ext cx="7067550" cy="37719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a:lstStyle>
          <a:p>
            <a:pPr algn="l">
              <a:lnSpc>
                <a:spcPct val="75000"/>
              </a:lnSpc>
            </a:pPr>
            <a:br>
              <a:rPr lang="en-US" sz="80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   </a:t>
            </a:r>
            <a:r>
              <a:rPr lang="en-US" sz="23900" b="0" dirty="0">
                <a:effectLst>
                  <a:glow rad="127000">
                    <a:schemeClr val="accent1">
                      <a:lumMod val="50000"/>
                    </a:schemeClr>
                  </a:glow>
                </a:effectLst>
                <a:latin typeface="Good Morning" pitchFamily="2" charset="0"/>
              </a:rPr>
              <a:t>Rejoice</a:t>
            </a:r>
            <a:r>
              <a:rPr lang="en-US" sz="13800" b="0" dirty="0">
                <a:effectLst>
                  <a:glow rad="127000">
                    <a:schemeClr val="accent1">
                      <a:lumMod val="50000"/>
                    </a:schemeClr>
                  </a:glow>
                </a:effectLst>
                <a:latin typeface="Good Morning" pitchFamily="2" charset="0"/>
              </a:rPr>
              <a:t> </a:t>
            </a:r>
            <a:br>
              <a:rPr lang="en-US" sz="2000" b="0" dirty="0">
                <a:effectLst>
                  <a:glow rad="127000">
                    <a:schemeClr val="accent1">
                      <a:lumMod val="50000"/>
                    </a:schemeClr>
                  </a:glow>
                </a:effectLst>
                <a:latin typeface="Good Morning" pitchFamily="2" charset="0"/>
              </a:rPr>
            </a:br>
            <a:r>
              <a:rPr lang="en-US" sz="2400" b="0" dirty="0">
                <a:effectLst>
                  <a:glow rad="127000">
                    <a:schemeClr val="accent1">
                      <a:lumMod val="50000"/>
                    </a:schemeClr>
                  </a:glow>
                </a:effectLst>
                <a:latin typeface="Good Morning" pitchFamily="2" charset="0"/>
              </a:rPr>
              <a:t>        </a:t>
            </a:r>
            <a:br>
              <a:rPr lang="en-US" sz="2400" b="0" dirty="0">
                <a:effectLst>
                  <a:glow rad="127000">
                    <a:schemeClr val="accent1">
                      <a:lumMod val="50000"/>
                    </a:schemeClr>
                  </a:glow>
                </a:effectLst>
                <a:latin typeface="Good Morning" pitchFamily="2" charset="0"/>
              </a:rPr>
            </a:br>
            <a:r>
              <a:rPr lang="en-US" sz="2400" b="0" dirty="0">
                <a:effectLst>
                  <a:glow rad="127000">
                    <a:schemeClr val="accent1">
                      <a:lumMod val="50000"/>
                    </a:schemeClr>
                  </a:glow>
                </a:effectLst>
                <a:latin typeface="Good Morning" pitchFamily="2" charset="0"/>
              </a:rPr>
              <a:t>		</a:t>
            </a:r>
            <a:endParaRPr lang="en-US" sz="8000" b="0" dirty="0">
              <a:effectLst>
                <a:glow rad="127000">
                  <a:schemeClr val="accent1">
                    <a:lumMod val="50000"/>
                  </a:schemeClr>
                </a:glow>
              </a:effectLst>
              <a:latin typeface="Good Morning" pitchFamily="2" charset="0"/>
            </a:endParaRPr>
          </a:p>
        </p:txBody>
      </p:sp>
      <p:sp>
        <p:nvSpPr>
          <p:cNvPr id="7" name="Title 1">
            <a:extLst>
              <a:ext uri="{FF2B5EF4-FFF2-40B4-BE49-F238E27FC236}">
                <a16:creationId xmlns:a16="http://schemas.microsoft.com/office/drawing/2014/main" id="{4782B973-6484-4B79-860D-A9EB91B86B5C}"/>
              </a:ext>
            </a:extLst>
          </p:cNvPr>
          <p:cNvSpPr>
            <a:spLocks noGrp="1"/>
          </p:cNvSpPr>
          <p:nvPr>
            <p:ph type="ctrTitle"/>
          </p:nvPr>
        </p:nvSpPr>
        <p:spPr>
          <a:xfrm>
            <a:off x="761484" y="145560"/>
            <a:ext cx="7067550" cy="1143000"/>
          </a:xfrm>
        </p:spPr>
        <p:txBody>
          <a:bodyPr>
            <a:noAutofit/>
          </a:bodyPr>
          <a:lstStyle/>
          <a:p>
            <a:pPr algn="l">
              <a:lnSpc>
                <a:spcPct val="75000"/>
              </a:lnSpc>
            </a:pPr>
            <a:r>
              <a:rPr lang="en-US" sz="8000" b="0" dirty="0">
                <a:effectLst>
                  <a:glow rad="127000">
                    <a:schemeClr val="accent1">
                      <a:lumMod val="50000"/>
                    </a:schemeClr>
                  </a:glow>
                </a:effectLst>
                <a:latin typeface="Good Morning" pitchFamily="2" charset="0"/>
              </a:rPr>
              <a:t>  </a:t>
            </a:r>
            <a:r>
              <a:rPr lang="en-US" sz="8800" b="0" dirty="0">
                <a:effectLst>
                  <a:glow rad="127000">
                    <a:schemeClr val="accent1">
                      <a:lumMod val="50000"/>
                    </a:schemeClr>
                  </a:glow>
                </a:effectLst>
                <a:latin typeface="Good Morning" pitchFamily="2" charset="0"/>
              </a:rPr>
              <a:t>How to</a:t>
            </a:r>
            <a:endParaRPr lang="en-US" sz="8000" b="0" dirty="0">
              <a:effectLst>
                <a:glow rad="127000">
                  <a:schemeClr val="accent1">
                    <a:lumMod val="50000"/>
                  </a:schemeClr>
                </a:glow>
              </a:effectLst>
              <a:latin typeface="Good Morning" pitchFamily="2" charset="0"/>
            </a:endParaRPr>
          </a:p>
        </p:txBody>
      </p:sp>
      <p:sp>
        <p:nvSpPr>
          <p:cNvPr id="8" name="Title 1">
            <a:extLst>
              <a:ext uri="{FF2B5EF4-FFF2-40B4-BE49-F238E27FC236}">
                <a16:creationId xmlns:a16="http://schemas.microsoft.com/office/drawing/2014/main" id="{7D6A39C1-36F6-47B8-B554-3DD5B252036B}"/>
              </a:ext>
            </a:extLst>
          </p:cNvPr>
          <p:cNvSpPr txBox="1">
            <a:spLocks/>
          </p:cNvSpPr>
          <p:nvPr/>
        </p:nvSpPr>
        <p:spPr>
          <a:xfrm>
            <a:off x="3271430" y="3064308"/>
            <a:ext cx="7067550" cy="218122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a:lstStyle>
          <a:p>
            <a:pPr>
              <a:lnSpc>
                <a:spcPct val="75000"/>
              </a:lnSpc>
            </a:pPr>
            <a:r>
              <a:rPr lang="en-US" sz="1800" b="0" dirty="0">
                <a:effectLst>
                  <a:glow rad="127000">
                    <a:schemeClr val="accent1">
                      <a:lumMod val="50000"/>
                    </a:schemeClr>
                  </a:glow>
                </a:effectLst>
                <a:latin typeface="Good Morning" pitchFamily="2" charset="0"/>
              </a:rPr>
              <a:t>        </a:t>
            </a:r>
            <a:br>
              <a:rPr lang="en-US" sz="18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in tough </a:t>
            </a:r>
            <a:br>
              <a:rPr lang="en-US" sz="80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times!</a:t>
            </a:r>
            <a:endParaRPr lang="en-US" sz="6600" b="0" dirty="0">
              <a:effectLst>
                <a:glow rad="127000">
                  <a:schemeClr val="accent1">
                    <a:lumMod val="50000"/>
                  </a:schemeClr>
                </a:glow>
              </a:effectLst>
              <a:latin typeface="Good Morning" pitchFamily="2" charset="0"/>
            </a:endParaRPr>
          </a:p>
        </p:txBody>
      </p:sp>
    </p:spTree>
    <p:extLst>
      <p:ext uri="{BB962C8B-B14F-4D97-AF65-F5344CB8AC3E}">
        <p14:creationId xmlns:p14="http://schemas.microsoft.com/office/powerpoint/2010/main" val="195004189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PREISTLY</a:t>
            </a:r>
            <a:r>
              <a:rPr lang="en-US" dirty="0"/>
              <a:t> JOY</a:t>
            </a:r>
          </a:p>
        </p:txBody>
      </p:sp>
      <p:sp>
        <p:nvSpPr>
          <p:cNvPr id="3" name="Content Placeholder 2"/>
          <p:cNvSpPr>
            <a:spLocks noGrp="1"/>
          </p:cNvSpPr>
          <p:nvPr>
            <p:ph idx="1"/>
          </p:nvPr>
        </p:nvSpPr>
        <p:spPr>
          <a:xfrm>
            <a:off x="409903" y="1577788"/>
            <a:ext cx="7222538" cy="4599175"/>
          </a:xfrm>
        </p:spPr>
        <p:txBody>
          <a:bodyPr/>
          <a:lstStyle/>
          <a:p>
            <a:r>
              <a:rPr lang="en-US" dirty="0"/>
              <a:t> </a:t>
            </a:r>
            <a:r>
              <a:rPr lang="en-US" baseline="30000" dirty="0"/>
              <a:t>18</a:t>
            </a:r>
            <a:r>
              <a:rPr lang="en-US" dirty="0"/>
              <a:t> I have received full payment, and more. I am well supplied, having received from Epaphroditus the </a:t>
            </a:r>
            <a:r>
              <a:rPr lang="en-US" dirty="0">
                <a:solidFill>
                  <a:srgbClr val="C00000"/>
                </a:solidFill>
              </a:rPr>
              <a:t>gifts</a:t>
            </a:r>
            <a:r>
              <a:rPr lang="en-US" dirty="0"/>
              <a:t> you sent, </a:t>
            </a:r>
            <a:r>
              <a:rPr lang="en-US" dirty="0">
                <a:solidFill>
                  <a:srgbClr val="C00000"/>
                </a:solidFill>
              </a:rPr>
              <a:t>a fragrant offering, a sacrifice </a:t>
            </a:r>
            <a:r>
              <a:rPr lang="en-US" dirty="0"/>
              <a:t>acceptable and pleasing to God. </a:t>
            </a:r>
          </a:p>
        </p:txBody>
      </p:sp>
      <p:pic>
        <p:nvPicPr>
          <p:cNvPr id="10" name="Picture 3"/>
          <p:cNvPicPr>
            <a:picLocks noChangeAspect="1" noChangeArrowheads="1"/>
          </p:cNvPicPr>
          <p:nvPr/>
        </p:nvPicPr>
        <p:blipFill>
          <a:blip r:embed="rId3" cstate="print"/>
          <a:srcRect b="50000"/>
          <a:stretch>
            <a:fillRect/>
          </a:stretch>
        </p:blipFill>
        <p:spPr bwMode="auto">
          <a:xfrm flipH="1">
            <a:off x="4319588" y="4427684"/>
            <a:ext cx="3663951" cy="2430317"/>
          </a:xfrm>
          <a:prstGeom prst="rect">
            <a:avLst/>
          </a:prstGeom>
          <a:noFill/>
          <a:ln w="9525">
            <a:noFill/>
            <a:miter lim="800000"/>
            <a:headEnd/>
            <a:tailEnd/>
          </a:ln>
          <a:effectLst/>
        </p:spPr>
      </p:pic>
      <p:pic>
        <p:nvPicPr>
          <p:cNvPr id="7" name="Picture 2">
            <a:extLst>
              <a:ext uri="{FF2B5EF4-FFF2-40B4-BE49-F238E27FC236}">
                <a16:creationId xmlns:a16="http://schemas.microsoft.com/office/drawing/2014/main" id="{BB9F98DA-050E-4040-B140-511ED1C6CD42}"/>
              </a:ext>
            </a:extLst>
          </p:cNvPr>
          <p:cNvPicPr>
            <a:picLocks noChangeAspect="1" noChangeArrowheads="1"/>
          </p:cNvPicPr>
          <p:nvPr/>
        </p:nvPicPr>
        <p:blipFill>
          <a:blip r:embed="rId4" cstate="print"/>
          <a:srcRect/>
          <a:stretch>
            <a:fillRect/>
          </a:stretch>
        </p:blipFill>
        <p:spPr bwMode="auto">
          <a:xfrm flipH="1">
            <a:off x="8698798" y="1101567"/>
            <a:ext cx="3154363" cy="5756432"/>
          </a:xfrm>
          <a:prstGeom prst="rect">
            <a:avLst/>
          </a:prstGeom>
          <a:noFill/>
          <a:ln w="9525">
            <a:noFill/>
            <a:miter lim="800000"/>
            <a:headEnd/>
            <a:tailEnd/>
          </a:ln>
          <a:effectLst>
            <a:outerShdw blurRad="190500" dist="266700" dir="3180000" algn="ctr" rotWithShape="0">
              <a:schemeClr val="tx1">
                <a:alpha val="29000"/>
              </a:schemeClr>
            </a:outerShdw>
          </a:effectLst>
        </p:spPr>
      </p:pic>
    </p:spTree>
    <p:extLst>
      <p:ext uri="{BB962C8B-B14F-4D97-AF65-F5344CB8AC3E}">
        <p14:creationId xmlns:p14="http://schemas.microsoft.com/office/powerpoint/2010/main" val="183562634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b="4166"/>
          <a:stretch>
            <a:fillRect/>
          </a:stretch>
        </p:blipFill>
        <p:spPr bwMode="auto">
          <a:xfrm>
            <a:off x="0" y="848434"/>
            <a:ext cx="12192000" cy="6009567"/>
          </a:xfrm>
          <a:prstGeom prst="rect">
            <a:avLst/>
          </a:prstGeom>
          <a:noFill/>
          <a:ln w="9525">
            <a:noFill/>
            <a:miter lim="800000"/>
            <a:headEnd/>
            <a:tailEnd/>
          </a:ln>
          <a:effectLst/>
        </p:spPr>
      </p:pic>
      <p:sp>
        <p:nvSpPr>
          <p:cNvPr id="4" name="Rectangle 3"/>
          <p:cNvSpPr/>
          <p:nvPr/>
        </p:nvSpPr>
        <p:spPr>
          <a:xfrm>
            <a:off x="1524000" y="1155940"/>
            <a:ext cx="5745192" cy="996710"/>
          </a:xfrm>
          <a:prstGeom prst="rect">
            <a:avLst/>
          </a:prstGeom>
          <a:solidFill>
            <a:schemeClr val="accent1">
              <a:lumMod val="75000"/>
              <a:alpha val="5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PREISTLY</a:t>
            </a:r>
            <a:r>
              <a:rPr lang="en-US" dirty="0"/>
              <a:t> JOY</a:t>
            </a:r>
          </a:p>
        </p:txBody>
      </p:sp>
      <p:pic>
        <p:nvPicPr>
          <p:cNvPr id="10" name="Picture 3"/>
          <p:cNvPicPr>
            <a:picLocks noChangeAspect="1" noChangeArrowheads="1"/>
          </p:cNvPicPr>
          <p:nvPr/>
        </p:nvPicPr>
        <p:blipFill>
          <a:blip r:embed="rId4" cstate="print"/>
          <a:srcRect b="50000"/>
          <a:stretch>
            <a:fillRect/>
          </a:stretch>
        </p:blipFill>
        <p:spPr bwMode="auto">
          <a:xfrm flipH="1">
            <a:off x="4319588" y="4427684"/>
            <a:ext cx="3663951" cy="2430317"/>
          </a:xfrm>
          <a:prstGeom prst="rect">
            <a:avLst/>
          </a:prstGeom>
          <a:noFill/>
          <a:ln w="9525">
            <a:noFill/>
            <a:miter lim="800000"/>
            <a:headEnd/>
            <a:tailEnd/>
          </a:ln>
          <a:effectLst/>
        </p:spPr>
      </p:pic>
      <p:pic>
        <p:nvPicPr>
          <p:cNvPr id="6148" name="Picture 4"/>
          <p:cNvPicPr>
            <a:picLocks noChangeAspect="1" noChangeArrowheads="1"/>
          </p:cNvPicPr>
          <p:nvPr/>
        </p:nvPicPr>
        <p:blipFill>
          <a:blip r:embed="rId5" cstate="print"/>
          <a:srcRect/>
          <a:stretch>
            <a:fillRect/>
          </a:stretch>
        </p:blipFill>
        <p:spPr bwMode="auto">
          <a:xfrm>
            <a:off x="4086808" y="-3023320"/>
            <a:ext cx="9706783" cy="6313487"/>
          </a:xfrm>
          <a:prstGeom prst="rect">
            <a:avLst/>
          </a:prstGeom>
          <a:noFill/>
          <a:ln w="9525">
            <a:noFill/>
            <a:miter lim="800000"/>
            <a:headEnd/>
            <a:tailEnd/>
          </a:ln>
          <a:effectLst/>
        </p:spPr>
      </p:pic>
      <p:sp>
        <p:nvSpPr>
          <p:cNvPr id="5" name="TextBox 4"/>
          <p:cNvSpPr txBox="1"/>
          <p:nvPr/>
        </p:nvSpPr>
        <p:spPr>
          <a:xfrm>
            <a:off x="1862204" y="2768252"/>
            <a:ext cx="184731" cy="369332"/>
          </a:xfrm>
          <a:prstGeom prst="rect">
            <a:avLst/>
          </a:prstGeom>
          <a:noFill/>
        </p:spPr>
        <p:txBody>
          <a:bodyPr wrap="none" rtlCol="0">
            <a:spAutoFit/>
          </a:bodyPr>
          <a:lstStyle/>
          <a:p>
            <a:endParaRPr lang="en-US" dirty="0"/>
          </a:p>
        </p:txBody>
      </p:sp>
      <p:sp>
        <p:nvSpPr>
          <p:cNvPr id="3" name="Content Placeholder 2"/>
          <p:cNvSpPr>
            <a:spLocks noGrp="1"/>
          </p:cNvSpPr>
          <p:nvPr>
            <p:ph idx="1"/>
          </p:nvPr>
        </p:nvSpPr>
        <p:spPr>
          <a:xfrm>
            <a:off x="409903" y="1577789"/>
            <a:ext cx="11493063" cy="1044114"/>
          </a:xfrm>
        </p:spPr>
        <p:txBody>
          <a:bodyPr/>
          <a:lstStyle/>
          <a:p>
            <a:pPr>
              <a:lnSpc>
                <a:spcPts val="3800"/>
              </a:lnSpc>
            </a:pPr>
            <a:r>
              <a:rPr lang="en-US" baseline="30000" dirty="0"/>
              <a:t>18</a:t>
            </a:r>
            <a:r>
              <a:rPr lang="en-US" dirty="0"/>
              <a:t> ... </a:t>
            </a:r>
            <a:r>
              <a:rPr lang="en-US" dirty="0">
                <a:solidFill>
                  <a:srgbClr val="C00000"/>
                </a:solidFill>
              </a:rPr>
              <a:t>a fragrant offering, a sacrifice </a:t>
            </a:r>
            <a:r>
              <a:rPr lang="en-US" dirty="0"/>
              <a:t>…</a:t>
            </a:r>
          </a:p>
        </p:txBody>
      </p:sp>
      <p:pic>
        <p:nvPicPr>
          <p:cNvPr id="12" name="Picture 2">
            <a:extLst>
              <a:ext uri="{FF2B5EF4-FFF2-40B4-BE49-F238E27FC236}">
                <a16:creationId xmlns:a16="http://schemas.microsoft.com/office/drawing/2014/main" id="{35DCCF48-438C-494D-93F3-6D1869294440}"/>
              </a:ext>
            </a:extLst>
          </p:cNvPr>
          <p:cNvPicPr>
            <a:picLocks noChangeAspect="1" noChangeArrowheads="1"/>
          </p:cNvPicPr>
          <p:nvPr/>
        </p:nvPicPr>
        <p:blipFill>
          <a:blip r:embed="rId6" cstate="print"/>
          <a:srcRect/>
          <a:stretch>
            <a:fillRect/>
          </a:stretch>
        </p:blipFill>
        <p:spPr bwMode="auto">
          <a:xfrm flipH="1">
            <a:off x="8698798" y="1101567"/>
            <a:ext cx="3154363" cy="5756432"/>
          </a:xfrm>
          <a:prstGeom prst="rect">
            <a:avLst/>
          </a:prstGeom>
          <a:noFill/>
          <a:ln w="9525">
            <a:noFill/>
            <a:miter lim="800000"/>
            <a:headEnd/>
            <a:tailEnd/>
          </a:ln>
          <a:effectLst>
            <a:outerShdw blurRad="190500" dist="266700" dir="3180000" algn="ctr" rotWithShape="0">
              <a:schemeClr val="tx1">
                <a:alpha val="29000"/>
              </a:schemeClr>
            </a:outerShdw>
          </a:effectLst>
        </p:spPr>
      </p:pic>
    </p:spTree>
    <p:extLst>
      <p:ext uri="{BB962C8B-B14F-4D97-AF65-F5344CB8AC3E}">
        <p14:creationId xmlns:p14="http://schemas.microsoft.com/office/powerpoint/2010/main" val="399794373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148"/>
                                        </p:tgtEl>
                                        <p:attrNameLst>
                                          <p:attrName>style.visibility</p:attrName>
                                        </p:attrNameLst>
                                      </p:cBhvr>
                                      <p:to>
                                        <p:strVal val="visible"/>
                                      </p:to>
                                    </p:set>
                                    <p:animEffect transition="in" filter="randombar(horizontal)">
                                      <p:cBhvr>
                                        <p:cTn id="11"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b="4166"/>
          <a:stretch>
            <a:fillRect/>
          </a:stretch>
        </p:blipFill>
        <p:spPr bwMode="auto">
          <a:xfrm>
            <a:off x="0" y="848434"/>
            <a:ext cx="12192000" cy="6009567"/>
          </a:xfrm>
          <a:prstGeom prst="rect">
            <a:avLst/>
          </a:prstGeom>
          <a:noFill/>
          <a:ln w="9525">
            <a:noFill/>
            <a:miter lim="800000"/>
            <a:headEnd/>
            <a:tailEnd/>
          </a:ln>
          <a:effectLst/>
        </p:spPr>
      </p:pic>
      <p:sp>
        <p:nvSpPr>
          <p:cNvPr id="4" name="Rectangle 3"/>
          <p:cNvSpPr/>
          <p:nvPr/>
        </p:nvSpPr>
        <p:spPr>
          <a:xfrm>
            <a:off x="1524000" y="1155940"/>
            <a:ext cx="5745192" cy="996710"/>
          </a:xfrm>
          <a:prstGeom prst="rect">
            <a:avLst/>
          </a:prstGeom>
          <a:solidFill>
            <a:schemeClr val="accent1">
              <a:lumMod val="75000"/>
              <a:alpha val="5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PREISTLY</a:t>
            </a:r>
            <a:r>
              <a:rPr lang="en-US" dirty="0"/>
              <a:t> JOY</a:t>
            </a:r>
          </a:p>
        </p:txBody>
      </p:sp>
      <p:pic>
        <p:nvPicPr>
          <p:cNvPr id="6148" name="Picture 4"/>
          <p:cNvPicPr>
            <a:picLocks noChangeAspect="1" noChangeArrowheads="1"/>
          </p:cNvPicPr>
          <p:nvPr/>
        </p:nvPicPr>
        <p:blipFill>
          <a:blip r:embed="rId4" cstate="print"/>
          <a:srcRect/>
          <a:stretch>
            <a:fillRect/>
          </a:stretch>
        </p:blipFill>
        <p:spPr bwMode="auto">
          <a:xfrm>
            <a:off x="4086808" y="-3023320"/>
            <a:ext cx="9706783" cy="6313487"/>
          </a:xfrm>
          <a:prstGeom prst="rect">
            <a:avLst/>
          </a:prstGeom>
          <a:noFill/>
          <a:ln w="9525">
            <a:noFill/>
            <a:miter lim="800000"/>
            <a:headEnd/>
            <a:tailEnd/>
          </a:ln>
          <a:effectLst/>
        </p:spPr>
      </p:pic>
      <p:sp>
        <p:nvSpPr>
          <p:cNvPr id="5" name="TextBox 4"/>
          <p:cNvSpPr txBox="1"/>
          <p:nvPr/>
        </p:nvSpPr>
        <p:spPr>
          <a:xfrm>
            <a:off x="1862204" y="2768252"/>
            <a:ext cx="184731" cy="369332"/>
          </a:xfrm>
          <a:prstGeom prst="rect">
            <a:avLst/>
          </a:prstGeom>
          <a:noFill/>
        </p:spPr>
        <p:txBody>
          <a:bodyPr wrap="none" rtlCol="0">
            <a:spAutoFit/>
          </a:bodyPr>
          <a:lstStyle/>
          <a:p>
            <a:endParaRPr lang="en-US" dirty="0"/>
          </a:p>
        </p:txBody>
      </p:sp>
      <p:sp>
        <p:nvSpPr>
          <p:cNvPr id="3" name="Content Placeholder 2"/>
          <p:cNvSpPr>
            <a:spLocks noGrp="1"/>
          </p:cNvSpPr>
          <p:nvPr>
            <p:ph idx="1"/>
          </p:nvPr>
        </p:nvSpPr>
        <p:spPr>
          <a:xfrm>
            <a:off x="409903" y="1577789"/>
            <a:ext cx="11493063" cy="1044114"/>
          </a:xfrm>
        </p:spPr>
        <p:txBody>
          <a:bodyPr/>
          <a:lstStyle/>
          <a:p>
            <a:pPr>
              <a:lnSpc>
                <a:spcPts val="3800"/>
              </a:lnSpc>
            </a:pPr>
            <a:r>
              <a:rPr lang="en-US" baseline="30000" dirty="0"/>
              <a:t>18</a:t>
            </a:r>
            <a:r>
              <a:rPr lang="en-US" dirty="0"/>
              <a:t> ... </a:t>
            </a:r>
            <a:r>
              <a:rPr lang="en-US" dirty="0">
                <a:solidFill>
                  <a:srgbClr val="C00000"/>
                </a:solidFill>
              </a:rPr>
              <a:t>a fragrant offering, a sacrifice </a:t>
            </a:r>
            <a:r>
              <a:rPr lang="en-US" dirty="0"/>
              <a:t>…</a:t>
            </a:r>
          </a:p>
        </p:txBody>
      </p:sp>
      <p:sp>
        <p:nvSpPr>
          <p:cNvPr id="11" name="TextBox 10">
            <a:extLst>
              <a:ext uri="{FF2B5EF4-FFF2-40B4-BE49-F238E27FC236}">
                <a16:creationId xmlns:a16="http://schemas.microsoft.com/office/drawing/2014/main" id="{CA1815B5-B247-4190-AA13-50CFB10490F9}"/>
              </a:ext>
            </a:extLst>
          </p:cNvPr>
          <p:cNvSpPr txBox="1"/>
          <p:nvPr/>
        </p:nvSpPr>
        <p:spPr>
          <a:xfrm>
            <a:off x="973789" y="2028674"/>
            <a:ext cx="6137753" cy="830997"/>
          </a:xfrm>
          <a:prstGeom prst="rect">
            <a:avLst/>
          </a:prstGeom>
          <a:noFill/>
        </p:spPr>
        <p:txBody>
          <a:bodyPr wrap="square" rtlCol="0">
            <a:spAutoFit/>
          </a:bodyPr>
          <a:lstStyle/>
          <a:p>
            <a:r>
              <a:rPr lang="en-US" sz="4800" b="1" dirty="0">
                <a:solidFill>
                  <a:schemeClr val="bg1"/>
                </a:solidFill>
                <a:effectLst>
                  <a:glow rad="127000">
                    <a:srgbClr val="C00000"/>
                  </a:glow>
                </a:effectLst>
              </a:rPr>
              <a:t>Six Parts </a:t>
            </a:r>
            <a:r>
              <a:rPr lang="en-US" sz="3600" b="1" dirty="0">
                <a:solidFill>
                  <a:schemeClr val="bg1"/>
                </a:solidFill>
                <a:effectLst>
                  <a:glow rad="127000">
                    <a:srgbClr val="C00000"/>
                  </a:glow>
                </a:effectLst>
              </a:rPr>
              <a:t>(Lev 1:2-9)</a:t>
            </a:r>
            <a:r>
              <a:rPr lang="en-US" sz="4800" b="1" dirty="0">
                <a:solidFill>
                  <a:schemeClr val="bg1"/>
                </a:solidFill>
                <a:effectLst>
                  <a:glow rad="127000">
                    <a:srgbClr val="C00000"/>
                  </a:glow>
                </a:effectLst>
              </a:rPr>
              <a:t>: </a:t>
            </a:r>
          </a:p>
        </p:txBody>
      </p:sp>
      <p:sp>
        <p:nvSpPr>
          <p:cNvPr id="12" name="TextBox 11">
            <a:extLst>
              <a:ext uri="{FF2B5EF4-FFF2-40B4-BE49-F238E27FC236}">
                <a16:creationId xmlns:a16="http://schemas.microsoft.com/office/drawing/2014/main" id="{4637D642-EA68-47E5-9698-2441C1FBC1D4}"/>
              </a:ext>
            </a:extLst>
          </p:cNvPr>
          <p:cNvSpPr txBox="1"/>
          <p:nvPr/>
        </p:nvSpPr>
        <p:spPr>
          <a:xfrm>
            <a:off x="723269" y="2905496"/>
            <a:ext cx="7452987" cy="3748719"/>
          </a:xfrm>
          <a:prstGeom prst="rect">
            <a:avLst/>
          </a:prstGeom>
          <a:noFill/>
        </p:spPr>
        <p:txBody>
          <a:bodyPr wrap="square" rtlCol="0">
            <a:spAutoFit/>
          </a:bodyPr>
          <a:lstStyle/>
          <a:p>
            <a:pPr marL="514350" indent="-514350">
              <a:lnSpc>
                <a:spcPct val="90000"/>
              </a:lnSpc>
              <a:buAutoNum type="arabicPeriod"/>
              <a:tabLst>
                <a:tab pos="400050" algn="l"/>
              </a:tabLst>
            </a:pPr>
            <a:r>
              <a:rPr lang="en-US" sz="4400" b="1" dirty="0">
                <a:solidFill>
                  <a:schemeClr val="bg1"/>
                </a:solidFill>
                <a:effectLst>
                  <a:glow rad="127000">
                    <a:srgbClr val="1F4E79"/>
                  </a:glow>
                </a:effectLst>
                <a:latin typeface="Arial Narrow" panose="020B0606020202030204" pitchFamily="34" charset="0"/>
              </a:rPr>
              <a:t>Presentation – bring it</a:t>
            </a:r>
          </a:p>
          <a:p>
            <a:pPr marL="514350" indent="-514350">
              <a:lnSpc>
                <a:spcPct val="90000"/>
              </a:lnSpc>
              <a:buAutoNum type="arabicPeriod"/>
              <a:tabLst>
                <a:tab pos="400050" algn="l"/>
              </a:tabLst>
            </a:pPr>
            <a:r>
              <a:rPr lang="en-US" sz="4400" b="1" dirty="0">
                <a:solidFill>
                  <a:schemeClr val="bg1"/>
                </a:solidFill>
                <a:effectLst>
                  <a:glow rad="127000">
                    <a:srgbClr val="1F4E79"/>
                  </a:glow>
                </a:effectLst>
                <a:latin typeface="Arial Narrow" panose="020B0606020202030204" pitchFamily="34" charset="0"/>
              </a:rPr>
              <a:t>Identification – lay hands on it</a:t>
            </a:r>
          </a:p>
          <a:p>
            <a:pPr marL="514350" indent="-514350">
              <a:lnSpc>
                <a:spcPct val="90000"/>
              </a:lnSpc>
              <a:buAutoNum type="arabicPeriod"/>
              <a:tabLst>
                <a:tab pos="400050" algn="l"/>
              </a:tabLst>
            </a:pPr>
            <a:r>
              <a:rPr lang="en-US" sz="4400" b="1" dirty="0">
                <a:solidFill>
                  <a:schemeClr val="bg1"/>
                </a:solidFill>
                <a:effectLst>
                  <a:glow rad="127000">
                    <a:srgbClr val="1F4E79"/>
                  </a:glow>
                </a:effectLst>
                <a:latin typeface="Arial Narrow" panose="020B0606020202030204" pitchFamily="34" charset="0"/>
              </a:rPr>
              <a:t>Execution – slaughter it</a:t>
            </a:r>
          </a:p>
          <a:p>
            <a:pPr marL="514350" indent="-514350">
              <a:lnSpc>
                <a:spcPct val="90000"/>
              </a:lnSpc>
              <a:buAutoNum type="arabicPeriod"/>
              <a:tabLst>
                <a:tab pos="400050" algn="l"/>
              </a:tabLst>
            </a:pPr>
            <a:r>
              <a:rPr lang="en-US" sz="4400" b="1" dirty="0">
                <a:solidFill>
                  <a:schemeClr val="bg1"/>
                </a:solidFill>
                <a:effectLst>
                  <a:glow rad="127000">
                    <a:srgbClr val="1F4E79"/>
                  </a:glow>
                </a:effectLst>
                <a:latin typeface="Arial Narrow" panose="020B0606020202030204" pitchFamily="34" charset="0"/>
              </a:rPr>
              <a:t>Mediation – offer it’s blood</a:t>
            </a:r>
          </a:p>
          <a:p>
            <a:pPr marL="514350" indent="-514350">
              <a:lnSpc>
                <a:spcPct val="90000"/>
              </a:lnSpc>
              <a:buAutoNum type="arabicPeriod"/>
              <a:tabLst>
                <a:tab pos="400050" algn="l"/>
              </a:tabLst>
            </a:pPr>
            <a:r>
              <a:rPr lang="en-US" sz="4400" b="1" dirty="0">
                <a:solidFill>
                  <a:schemeClr val="bg1"/>
                </a:solidFill>
                <a:effectLst>
                  <a:glow rad="127000">
                    <a:srgbClr val="1F4E79"/>
                  </a:glow>
                </a:effectLst>
                <a:latin typeface="Arial Narrow" panose="020B0606020202030204" pitchFamily="34" charset="0"/>
              </a:rPr>
              <a:t>Expiation – flay it &amp; burn it</a:t>
            </a:r>
          </a:p>
          <a:p>
            <a:pPr marL="514350" indent="-514350">
              <a:lnSpc>
                <a:spcPct val="90000"/>
              </a:lnSpc>
              <a:buAutoNum type="arabicPeriod"/>
              <a:tabLst>
                <a:tab pos="400050" algn="l"/>
              </a:tabLst>
            </a:pPr>
            <a:r>
              <a:rPr lang="en-US" sz="4400" b="1" dirty="0">
                <a:solidFill>
                  <a:schemeClr val="bg1"/>
                </a:solidFill>
                <a:effectLst>
                  <a:glow rad="127000">
                    <a:srgbClr val="1F4E79"/>
                  </a:glow>
                </a:effectLst>
                <a:latin typeface="Arial Narrow" panose="020B0606020202030204" pitchFamily="34" charset="0"/>
              </a:rPr>
              <a:t>Satisfaction – pleased with it</a:t>
            </a:r>
          </a:p>
        </p:txBody>
      </p:sp>
      <p:pic>
        <p:nvPicPr>
          <p:cNvPr id="13" name="Picture 2">
            <a:extLst>
              <a:ext uri="{FF2B5EF4-FFF2-40B4-BE49-F238E27FC236}">
                <a16:creationId xmlns:a16="http://schemas.microsoft.com/office/drawing/2014/main" id="{9136E338-9D73-40D3-ACD9-05B06C68FA5B}"/>
              </a:ext>
            </a:extLst>
          </p:cNvPr>
          <p:cNvPicPr>
            <a:picLocks noChangeAspect="1" noChangeArrowheads="1"/>
          </p:cNvPicPr>
          <p:nvPr/>
        </p:nvPicPr>
        <p:blipFill>
          <a:blip r:embed="rId5" cstate="print"/>
          <a:srcRect/>
          <a:stretch>
            <a:fillRect/>
          </a:stretch>
        </p:blipFill>
        <p:spPr bwMode="auto">
          <a:xfrm flipH="1">
            <a:off x="8698798" y="1101567"/>
            <a:ext cx="3154363" cy="5756432"/>
          </a:xfrm>
          <a:prstGeom prst="rect">
            <a:avLst/>
          </a:prstGeom>
          <a:noFill/>
          <a:ln w="9525">
            <a:noFill/>
            <a:miter lim="800000"/>
            <a:headEnd/>
            <a:tailEnd/>
          </a:ln>
          <a:effectLst>
            <a:outerShdw blurRad="190500" dist="266700" dir="3180000" algn="ctr" rotWithShape="0">
              <a:schemeClr val="tx1">
                <a:alpha val="29000"/>
              </a:schemeClr>
            </a:outerShdw>
          </a:effectLst>
        </p:spPr>
      </p:pic>
    </p:spTree>
    <p:extLst>
      <p:ext uri="{BB962C8B-B14F-4D97-AF65-F5344CB8AC3E}">
        <p14:creationId xmlns:p14="http://schemas.microsoft.com/office/powerpoint/2010/main" val="84899525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randombar(horizontal)">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randombar(horizontal)">
                                      <p:cBhvr>
                                        <p:cTn id="32"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b="4166"/>
          <a:stretch>
            <a:fillRect/>
          </a:stretch>
        </p:blipFill>
        <p:spPr bwMode="auto">
          <a:xfrm>
            <a:off x="0" y="848434"/>
            <a:ext cx="12192000" cy="6009567"/>
          </a:xfrm>
          <a:prstGeom prst="rect">
            <a:avLst/>
          </a:prstGeom>
          <a:noFill/>
          <a:ln w="9525">
            <a:noFill/>
            <a:miter lim="800000"/>
            <a:headEnd/>
            <a:tailEnd/>
          </a:ln>
          <a:effectLst/>
        </p:spPr>
      </p:pic>
      <p:sp>
        <p:nvSpPr>
          <p:cNvPr id="4" name="Rectangle 3"/>
          <p:cNvSpPr/>
          <p:nvPr/>
        </p:nvSpPr>
        <p:spPr>
          <a:xfrm>
            <a:off x="1524000" y="1155940"/>
            <a:ext cx="5745192" cy="996710"/>
          </a:xfrm>
          <a:prstGeom prst="rect">
            <a:avLst/>
          </a:prstGeom>
          <a:solidFill>
            <a:schemeClr val="accent1">
              <a:lumMod val="75000"/>
              <a:alpha val="5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PREISTLY</a:t>
            </a:r>
            <a:r>
              <a:rPr lang="en-US" dirty="0"/>
              <a:t> JOY</a:t>
            </a:r>
          </a:p>
        </p:txBody>
      </p:sp>
      <p:pic>
        <p:nvPicPr>
          <p:cNvPr id="6148" name="Picture 4"/>
          <p:cNvPicPr>
            <a:picLocks noChangeAspect="1" noChangeArrowheads="1"/>
          </p:cNvPicPr>
          <p:nvPr/>
        </p:nvPicPr>
        <p:blipFill>
          <a:blip r:embed="rId4" cstate="print"/>
          <a:srcRect/>
          <a:stretch>
            <a:fillRect/>
          </a:stretch>
        </p:blipFill>
        <p:spPr bwMode="auto">
          <a:xfrm>
            <a:off x="4086808" y="-3023320"/>
            <a:ext cx="9706783" cy="6313487"/>
          </a:xfrm>
          <a:prstGeom prst="rect">
            <a:avLst/>
          </a:prstGeom>
          <a:noFill/>
          <a:ln w="9525">
            <a:noFill/>
            <a:miter lim="800000"/>
            <a:headEnd/>
            <a:tailEnd/>
          </a:ln>
          <a:effectLst/>
        </p:spPr>
      </p:pic>
      <p:pic>
        <p:nvPicPr>
          <p:cNvPr id="4098" name="Picture 2"/>
          <p:cNvPicPr>
            <a:picLocks noChangeAspect="1" noChangeArrowheads="1"/>
          </p:cNvPicPr>
          <p:nvPr/>
        </p:nvPicPr>
        <p:blipFill>
          <a:blip r:embed="rId5" cstate="print"/>
          <a:srcRect/>
          <a:stretch>
            <a:fillRect/>
          </a:stretch>
        </p:blipFill>
        <p:spPr bwMode="auto">
          <a:xfrm flipH="1">
            <a:off x="8698798" y="1101567"/>
            <a:ext cx="3154363" cy="5756432"/>
          </a:xfrm>
          <a:prstGeom prst="rect">
            <a:avLst/>
          </a:prstGeom>
          <a:noFill/>
          <a:ln w="9525">
            <a:noFill/>
            <a:miter lim="800000"/>
            <a:headEnd/>
            <a:tailEnd/>
          </a:ln>
          <a:effectLst>
            <a:outerShdw blurRad="190500" dist="266700" dir="3180000" algn="ctr" rotWithShape="0">
              <a:schemeClr val="tx1">
                <a:alpha val="29000"/>
              </a:schemeClr>
            </a:outerShdw>
          </a:effectLst>
        </p:spPr>
      </p:pic>
      <p:sp>
        <p:nvSpPr>
          <p:cNvPr id="5" name="TextBox 4"/>
          <p:cNvSpPr txBox="1"/>
          <p:nvPr/>
        </p:nvSpPr>
        <p:spPr>
          <a:xfrm>
            <a:off x="1862204" y="2768252"/>
            <a:ext cx="184731" cy="369332"/>
          </a:xfrm>
          <a:prstGeom prst="rect">
            <a:avLst/>
          </a:prstGeom>
          <a:noFill/>
        </p:spPr>
        <p:txBody>
          <a:bodyPr wrap="none" rtlCol="0">
            <a:spAutoFit/>
          </a:bodyPr>
          <a:lstStyle/>
          <a:p>
            <a:endParaRPr lang="en-US" dirty="0"/>
          </a:p>
        </p:txBody>
      </p:sp>
      <p:sp>
        <p:nvSpPr>
          <p:cNvPr id="3" name="Content Placeholder 2"/>
          <p:cNvSpPr>
            <a:spLocks noGrp="1"/>
          </p:cNvSpPr>
          <p:nvPr>
            <p:ph idx="1"/>
          </p:nvPr>
        </p:nvSpPr>
        <p:spPr>
          <a:xfrm>
            <a:off x="409903" y="1577789"/>
            <a:ext cx="11493063" cy="1044114"/>
          </a:xfrm>
        </p:spPr>
        <p:txBody>
          <a:bodyPr/>
          <a:lstStyle/>
          <a:p>
            <a:pPr>
              <a:lnSpc>
                <a:spcPts val="3800"/>
              </a:lnSpc>
            </a:pPr>
            <a:r>
              <a:rPr lang="en-US" baseline="30000" dirty="0"/>
              <a:t>18</a:t>
            </a:r>
            <a:r>
              <a:rPr lang="en-US" dirty="0"/>
              <a:t> ... </a:t>
            </a:r>
            <a:r>
              <a:rPr lang="en-US" dirty="0">
                <a:solidFill>
                  <a:srgbClr val="C00000"/>
                </a:solidFill>
              </a:rPr>
              <a:t>a fragrant offering, a sacrifice </a:t>
            </a:r>
            <a:r>
              <a:rPr lang="en-US" dirty="0"/>
              <a:t>…</a:t>
            </a:r>
          </a:p>
        </p:txBody>
      </p:sp>
      <p:sp>
        <p:nvSpPr>
          <p:cNvPr id="11" name="TextBox 10">
            <a:extLst>
              <a:ext uri="{FF2B5EF4-FFF2-40B4-BE49-F238E27FC236}">
                <a16:creationId xmlns:a16="http://schemas.microsoft.com/office/drawing/2014/main" id="{CA1815B5-B247-4190-AA13-50CFB10490F9}"/>
              </a:ext>
            </a:extLst>
          </p:cNvPr>
          <p:cNvSpPr txBox="1"/>
          <p:nvPr/>
        </p:nvSpPr>
        <p:spPr>
          <a:xfrm>
            <a:off x="973789" y="2028674"/>
            <a:ext cx="6137753" cy="830997"/>
          </a:xfrm>
          <a:prstGeom prst="rect">
            <a:avLst/>
          </a:prstGeom>
          <a:noFill/>
        </p:spPr>
        <p:txBody>
          <a:bodyPr wrap="square" rtlCol="0">
            <a:spAutoFit/>
          </a:bodyPr>
          <a:lstStyle/>
          <a:p>
            <a:r>
              <a:rPr lang="en-US" sz="4800" b="1" dirty="0">
                <a:solidFill>
                  <a:schemeClr val="bg1"/>
                </a:solidFill>
                <a:effectLst>
                  <a:glow rad="127000">
                    <a:srgbClr val="C00000"/>
                  </a:glow>
                </a:effectLst>
              </a:rPr>
              <a:t>Jesus is our Hight Priest</a:t>
            </a:r>
          </a:p>
        </p:txBody>
      </p:sp>
      <p:sp>
        <p:nvSpPr>
          <p:cNvPr id="12" name="TextBox 11">
            <a:extLst>
              <a:ext uri="{FF2B5EF4-FFF2-40B4-BE49-F238E27FC236}">
                <a16:creationId xmlns:a16="http://schemas.microsoft.com/office/drawing/2014/main" id="{4637D642-EA68-47E5-9698-2441C1FBC1D4}"/>
              </a:ext>
            </a:extLst>
          </p:cNvPr>
          <p:cNvSpPr txBox="1"/>
          <p:nvPr/>
        </p:nvSpPr>
        <p:spPr>
          <a:xfrm>
            <a:off x="723269" y="2905496"/>
            <a:ext cx="8316822" cy="3970318"/>
          </a:xfrm>
          <a:prstGeom prst="rect">
            <a:avLst/>
          </a:prstGeom>
          <a:noFill/>
        </p:spPr>
        <p:txBody>
          <a:bodyPr wrap="square" rtlCol="0">
            <a:spAutoFit/>
          </a:bodyPr>
          <a:lstStyle/>
          <a:p>
            <a:pPr>
              <a:lnSpc>
                <a:spcPct val="90000"/>
              </a:lnSpc>
              <a:tabLst>
                <a:tab pos="400050" algn="l"/>
              </a:tabLst>
            </a:pPr>
            <a:r>
              <a:rPr lang="en-US" sz="4000" b="1" baseline="30000" dirty="0">
                <a:solidFill>
                  <a:schemeClr val="bg1"/>
                </a:solidFill>
                <a:effectLst>
                  <a:glow rad="127000">
                    <a:srgbClr val="1F4E79"/>
                  </a:glow>
                </a:effectLst>
                <a:latin typeface="Arial Narrow" panose="020B0606020202030204" pitchFamily="34" charset="0"/>
              </a:rPr>
              <a:t>11</a:t>
            </a:r>
            <a:r>
              <a:rPr lang="en-US" sz="4000" b="1" dirty="0">
                <a:solidFill>
                  <a:schemeClr val="bg1"/>
                </a:solidFill>
                <a:effectLst>
                  <a:glow rad="127000">
                    <a:srgbClr val="1F4E79"/>
                  </a:glow>
                </a:effectLst>
                <a:latin typeface="Arial Narrow" panose="020B0606020202030204" pitchFamily="34" charset="0"/>
              </a:rPr>
              <a:t> And every priest stands day after day at his service, offering again and again the same sacrifices that can never take away sins.  </a:t>
            </a:r>
            <a:r>
              <a:rPr lang="en-US" sz="4000" b="1" baseline="30000" dirty="0">
                <a:solidFill>
                  <a:schemeClr val="bg1"/>
                </a:solidFill>
                <a:effectLst>
                  <a:glow rad="127000">
                    <a:srgbClr val="1F4E79"/>
                  </a:glow>
                </a:effectLst>
                <a:latin typeface="Arial Narrow" panose="020B0606020202030204" pitchFamily="34" charset="0"/>
              </a:rPr>
              <a:t>12</a:t>
            </a:r>
            <a:r>
              <a:rPr lang="en-US" sz="4000" b="1" dirty="0">
                <a:solidFill>
                  <a:schemeClr val="bg1"/>
                </a:solidFill>
                <a:effectLst>
                  <a:glow rad="127000">
                    <a:srgbClr val="1F4E79"/>
                  </a:glow>
                </a:effectLst>
                <a:latin typeface="Arial Narrow" panose="020B0606020202030204" pitchFamily="34" charset="0"/>
              </a:rPr>
              <a:t> But when </a:t>
            </a:r>
            <a:r>
              <a:rPr lang="en-US" sz="4000" b="1" dirty="0">
                <a:solidFill>
                  <a:schemeClr val="bg1"/>
                </a:solidFill>
                <a:effectLst>
                  <a:glow rad="127000">
                    <a:srgbClr val="C00000"/>
                  </a:glow>
                </a:effectLst>
                <a:latin typeface="Arial Narrow" panose="020B0606020202030204" pitchFamily="34" charset="0"/>
              </a:rPr>
              <a:t>Christ had offered for all time a single sacrifice for sins</a:t>
            </a:r>
            <a:r>
              <a:rPr lang="en-US" sz="4000" b="1" dirty="0">
                <a:solidFill>
                  <a:schemeClr val="bg1"/>
                </a:solidFill>
                <a:effectLst>
                  <a:glow rad="127000">
                    <a:srgbClr val="1F4E79"/>
                  </a:glow>
                </a:effectLst>
                <a:latin typeface="Arial Narrow" panose="020B0606020202030204" pitchFamily="34" charset="0"/>
              </a:rPr>
              <a:t>, "he sat down at the right hand of God," (Hebrews 10:11-12)</a:t>
            </a:r>
          </a:p>
        </p:txBody>
      </p:sp>
    </p:spTree>
    <p:extLst>
      <p:ext uri="{BB962C8B-B14F-4D97-AF65-F5344CB8AC3E}">
        <p14:creationId xmlns:p14="http://schemas.microsoft.com/office/powerpoint/2010/main" val="299720358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b="4166"/>
          <a:stretch>
            <a:fillRect/>
          </a:stretch>
        </p:blipFill>
        <p:spPr bwMode="auto">
          <a:xfrm>
            <a:off x="0" y="848434"/>
            <a:ext cx="12192000" cy="6009567"/>
          </a:xfrm>
          <a:prstGeom prst="rect">
            <a:avLst/>
          </a:prstGeom>
          <a:noFill/>
          <a:ln w="9525">
            <a:noFill/>
            <a:miter lim="800000"/>
            <a:headEnd/>
            <a:tailEnd/>
          </a:ln>
          <a:effectLst/>
        </p:spPr>
      </p:pic>
      <p:sp>
        <p:nvSpPr>
          <p:cNvPr id="4" name="Rectangle 3"/>
          <p:cNvSpPr/>
          <p:nvPr/>
        </p:nvSpPr>
        <p:spPr>
          <a:xfrm>
            <a:off x="1524000" y="1155940"/>
            <a:ext cx="5745192" cy="996710"/>
          </a:xfrm>
          <a:prstGeom prst="rect">
            <a:avLst/>
          </a:prstGeom>
          <a:solidFill>
            <a:schemeClr val="accent1">
              <a:lumMod val="75000"/>
              <a:alpha val="5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PREISTLY</a:t>
            </a:r>
            <a:r>
              <a:rPr lang="en-US" dirty="0"/>
              <a:t> JOY</a:t>
            </a:r>
          </a:p>
        </p:txBody>
      </p:sp>
      <p:pic>
        <p:nvPicPr>
          <p:cNvPr id="6148" name="Picture 4"/>
          <p:cNvPicPr>
            <a:picLocks noChangeAspect="1" noChangeArrowheads="1"/>
          </p:cNvPicPr>
          <p:nvPr/>
        </p:nvPicPr>
        <p:blipFill>
          <a:blip r:embed="rId4" cstate="print"/>
          <a:srcRect/>
          <a:stretch>
            <a:fillRect/>
          </a:stretch>
        </p:blipFill>
        <p:spPr bwMode="auto">
          <a:xfrm>
            <a:off x="4086808" y="-3023320"/>
            <a:ext cx="9706783" cy="6313487"/>
          </a:xfrm>
          <a:prstGeom prst="rect">
            <a:avLst/>
          </a:prstGeom>
          <a:noFill/>
          <a:ln w="9525">
            <a:noFill/>
            <a:miter lim="800000"/>
            <a:headEnd/>
            <a:tailEnd/>
          </a:ln>
          <a:effectLst/>
        </p:spPr>
      </p:pic>
      <p:pic>
        <p:nvPicPr>
          <p:cNvPr id="4098" name="Picture 2"/>
          <p:cNvPicPr>
            <a:picLocks noChangeAspect="1" noChangeArrowheads="1"/>
          </p:cNvPicPr>
          <p:nvPr/>
        </p:nvPicPr>
        <p:blipFill>
          <a:blip r:embed="rId5" cstate="print"/>
          <a:srcRect/>
          <a:stretch>
            <a:fillRect/>
          </a:stretch>
        </p:blipFill>
        <p:spPr bwMode="auto">
          <a:xfrm flipH="1">
            <a:off x="8698798" y="1101567"/>
            <a:ext cx="3154363" cy="5756432"/>
          </a:xfrm>
          <a:prstGeom prst="rect">
            <a:avLst/>
          </a:prstGeom>
          <a:noFill/>
          <a:ln w="9525">
            <a:noFill/>
            <a:miter lim="800000"/>
            <a:headEnd/>
            <a:tailEnd/>
          </a:ln>
          <a:effectLst>
            <a:outerShdw blurRad="190500" dist="266700" dir="3180000" algn="ctr" rotWithShape="0">
              <a:schemeClr val="tx1">
                <a:alpha val="29000"/>
              </a:schemeClr>
            </a:outerShdw>
          </a:effectLst>
        </p:spPr>
      </p:pic>
      <p:sp>
        <p:nvSpPr>
          <p:cNvPr id="5" name="TextBox 4"/>
          <p:cNvSpPr txBox="1"/>
          <p:nvPr/>
        </p:nvSpPr>
        <p:spPr>
          <a:xfrm>
            <a:off x="1862204" y="2768252"/>
            <a:ext cx="184731" cy="369332"/>
          </a:xfrm>
          <a:prstGeom prst="rect">
            <a:avLst/>
          </a:prstGeom>
          <a:noFill/>
        </p:spPr>
        <p:txBody>
          <a:bodyPr wrap="none" rtlCol="0">
            <a:spAutoFit/>
          </a:bodyPr>
          <a:lstStyle/>
          <a:p>
            <a:endParaRPr lang="en-US" dirty="0"/>
          </a:p>
        </p:txBody>
      </p:sp>
      <p:sp>
        <p:nvSpPr>
          <p:cNvPr id="3" name="Content Placeholder 2"/>
          <p:cNvSpPr>
            <a:spLocks noGrp="1"/>
          </p:cNvSpPr>
          <p:nvPr>
            <p:ph idx="1"/>
          </p:nvPr>
        </p:nvSpPr>
        <p:spPr>
          <a:xfrm>
            <a:off x="409903" y="1577789"/>
            <a:ext cx="11493063" cy="1044114"/>
          </a:xfrm>
        </p:spPr>
        <p:txBody>
          <a:bodyPr/>
          <a:lstStyle/>
          <a:p>
            <a:pPr>
              <a:lnSpc>
                <a:spcPts val="3800"/>
              </a:lnSpc>
            </a:pPr>
            <a:r>
              <a:rPr lang="en-US" baseline="30000" dirty="0"/>
              <a:t>18</a:t>
            </a:r>
            <a:r>
              <a:rPr lang="en-US" dirty="0"/>
              <a:t> ... </a:t>
            </a:r>
            <a:r>
              <a:rPr lang="en-US" dirty="0">
                <a:solidFill>
                  <a:srgbClr val="C00000"/>
                </a:solidFill>
              </a:rPr>
              <a:t>a fragrant offering, a sacrifice </a:t>
            </a:r>
            <a:r>
              <a:rPr lang="en-US" dirty="0"/>
              <a:t>…</a:t>
            </a:r>
          </a:p>
        </p:txBody>
      </p:sp>
      <p:sp>
        <p:nvSpPr>
          <p:cNvPr id="11" name="TextBox 10">
            <a:extLst>
              <a:ext uri="{FF2B5EF4-FFF2-40B4-BE49-F238E27FC236}">
                <a16:creationId xmlns:a16="http://schemas.microsoft.com/office/drawing/2014/main" id="{CA1815B5-B247-4190-AA13-50CFB10490F9}"/>
              </a:ext>
            </a:extLst>
          </p:cNvPr>
          <p:cNvSpPr txBox="1"/>
          <p:nvPr/>
        </p:nvSpPr>
        <p:spPr>
          <a:xfrm>
            <a:off x="973789" y="2028674"/>
            <a:ext cx="6137753" cy="830997"/>
          </a:xfrm>
          <a:prstGeom prst="rect">
            <a:avLst/>
          </a:prstGeom>
          <a:noFill/>
        </p:spPr>
        <p:txBody>
          <a:bodyPr wrap="square" rtlCol="0">
            <a:spAutoFit/>
          </a:bodyPr>
          <a:lstStyle/>
          <a:p>
            <a:r>
              <a:rPr lang="en-US" sz="4800" b="1" dirty="0">
                <a:solidFill>
                  <a:schemeClr val="bg1"/>
                </a:solidFill>
                <a:effectLst>
                  <a:glow rad="127000">
                    <a:srgbClr val="C00000"/>
                  </a:glow>
                </a:effectLst>
              </a:rPr>
              <a:t>Jesus is our Hight Priest</a:t>
            </a:r>
          </a:p>
        </p:txBody>
      </p:sp>
      <p:sp>
        <p:nvSpPr>
          <p:cNvPr id="12" name="TextBox 11">
            <a:extLst>
              <a:ext uri="{FF2B5EF4-FFF2-40B4-BE49-F238E27FC236}">
                <a16:creationId xmlns:a16="http://schemas.microsoft.com/office/drawing/2014/main" id="{4637D642-EA68-47E5-9698-2441C1FBC1D4}"/>
              </a:ext>
            </a:extLst>
          </p:cNvPr>
          <p:cNvSpPr txBox="1"/>
          <p:nvPr/>
        </p:nvSpPr>
        <p:spPr>
          <a:xfrm>
            <a:off x="723269" y="2905496"/>
            <a:ext cx="8316822" cy="3748719"/>
          </a:xfrm>
          <a:prstGeom prst="rect">
            <a:avLst/>
          </a:prstGeom>
          <a:noFill/>
        </p:spPr>
        <p:txBody>
          <a:bodyPr wrap="square" rtlCol="0">
            <a:spAutoFit/>
          </a:bodyPr>
          <a:lstStyle/>
          <a:p>
            <a:pPr>
              <a:lnSpc>
                <a:spcPct val="90000"/>
              </a:lnSpc>
            </a:pPr>
            <a:r>
              <a:rPr lang="en-US" sz="4400" b="1" dirty="0">
                <a:solidFill>
                  <a:schemeClr val="bg1"/>
                </a:solidFill>
                <a:effectLst>
                  <a:glow rad="127000">
                    <a:srgbClr val="1F4E79"/>
                  </a:glow>
                </a:effectLst>
                <a:latin typeface="Arial Narrow" panose="020B0606020202030204" pitchFamily="34" charset="0"/>
              </a:rPr>
              <a:t>he has appeared once for all at the end of the age to remove sin by the </a:t>
            </a:r>
            <a:r>
              <a:rPr lang="en-US" sz="4400" b="1" dirty="0">
                <a:solidFill>
                  <a:schemeClr val="bg1"/>
                </a:solidFill>
                <a:effectLst>
                  <a:glow rad="127000">
                    <a:srgbClr val="C00000"/>
                  </a:glow>
                </a:effectLst>
                <a:latin typeface="Arial Narrow" panose="020B0606020202030204" pitchFamily="34" charset="0"/>
              </a:rPr>
              <a:t>sacrifice of himself</a:t>
            </a:r>
            <a:r>
              <a:rPr lang="en-US" sz="4400" b="1" dirty="0">
                <a:solidFill>
                  <a:schemeClr val="bg1"/>
                </a:solidFill>
                <a:effectLst>
                  <a:glow rad="127000">
                    <a:srgbClr val="1F4E79"/>
                  </a:glow>
                </a:effectLst>
                <a:latin typeface="Arial Narrow" panose="020B0606020202030204" pitchFamily="34" charset="0"/>
              </a:rPr>
              <a:t>. (Hebrews 9:26</a:t>
            </a:r>
            <a:r>
              <a:rPr lang="en-US" sz="4400" b="1" dirty="0">
                <a:solidFill>
                  <a:schemeClr val="bg1"/>
                </a:solidFill>
                <a:latin typeface="Arial Narrow" panose="020B0606020202030204" pitchFamily="34" charset="0"/>
              </a:rPr>
              <a:t>)</a:t>
            </a:r>
          </a:p>
          <a:p>
            <a:pPr>
              <a:lnSpc>
                <a:spcPct val="90000"/>
              </a:lnSpc>
            </a:pPr>
            <a:endParaRPr lang="en-US" sz="4400" b="1" dirty="0">
              <a:solidFill>
                <a:schemeClr val="bg1"/>
              </a:solidFill>
              <a:effectLst>
                <a:glow rad="127000">
                  <a:srgbClr val="1F4E79"/>
                </a:glow>
              </a:effectLst>
              <a:latin typeface="Arial Narrow" panose="020B0606020202030204" pitchFamily="34" charset="0"/>
            </a:endParaRPr>
          </a:p>
          <a:p>
            <a:pPr>
              <a:lnSpc>
                <a:spcPct val="90000"/>
              </a:lnSpc>
            </a:pPr>
            <a:r>
              <a:rPr lang="en-US" sz="4400" b="1" dirty="0">
                <a:solidFill>
                  <a:schemeClr val="bg1"/>
                </a:solidFill>
                <a:effectLst>
                  <a:glow rad="127000">
                    <a:srgbClr val="1F4E79"/>
                  </a:glow>
                </a:effectLst>
                <a:latin typeface="Arial Narrow" panose="020B0606020202030204" pitchFamily="34" charset="0"/>
              </a:rPr>
              <a:t>Here is the Lamb of God who</a:t>
            </a:r>
            <a:r>
              <a:rPr lang="en-US" sz="4400" b="1" dirty="0">
                <a:solidFill>
                  <a:schemeClr val="bg1"/>
                </a:solidFill>
                <a:effectLst>
                  <a:glow rad="127000">
                    <a:srgbClr val="C00000"/>
                  </a:glow>
                </a:effectLst>
                <a:latin typeface="Arial Narrow" panose="020B0606020202030204" pitchFamily="34" charset="0"/>
              </a:rPr>
              <a:t> takes away the sin </a:t>
            </a:r>
            <a:r>
              <a:rPr lang="en-US" sz="4400" b="1" dirty="0">
                <a:solidFill>
                  <a:schemeClr val="bg1"/>
                </a:solidFill>
                <a:effectLst>
                  <a:glow rad="127000">
                    <a:srgbClr val="1F4E79"/>
                  </a:glow>
                </a:effectLst>
                <a:latin typeface="Arial Narrow" panose="020B0606020202030204" pitchFamily="34" charset="0"/>
              </a:rPr>
              <a:t>of the world! </a:t>
            </a:r>
            <a:r>
              <a:rPr lang="en-US" sz="4000" b="1" dirty="0">
                <a:solidFill>
                  <a:schemeClr val="bg1"/>
                </a:solidFill>
                <a:effectLst>
                  <a:glow rad="127000">
                    <a:srgbClr val="1F4E79"/>
                  </a:glow>
                </a:effectLst>
                <a:latin typeface="Arial Narrow" panose="020B0606020202030204" pitchFamily="34" charset="0"/>
              </a:rPr>
              <a:t>(John 1:29)</a:t>
            </a:r>
          </a:p>
        </p:txBody>
      </p:sp>
    </p:spTree>
    <p:extLst>
      <p:ext uri="{BB962C8B-B14F-4D97-AF65-F5344CB8AC3E}">
        <p14:creationId xmlns:p14="http://schemas.microsoft.com/office/powerpoint/2010/main" val="68919286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b="4166"/>
          <a:stretch>
            <a:fillRect/>
          </a:stretch>
        </p:blipFill>
        <p:spPr bwMode="auto">
          <a:xfrm>
            <a:off x="0" y="848434"/>
            <a:ext cx="12192000" cy="6009567"/>
          </a:xfrm>
          <a:prstGeom prst="rect">
            <a:avLst/>
          </a:prstGeom>
          <a:noFill/>
          <a:ln w="9525">
            <a:noFill/>
            <a:miter lim="800000"/>
            <a:headEnd/>
            <a:tailEnd/>
          </a:ln>
          <a:effectLst/>
        </p:spPr>
      </p:pic>
      <p:sp>
        <p:nvSpPr>
          <p:cNvPr id="4" name="Rectangle 3"/>
          <p:cNvSpPr/>
          <p:nvPr/>
        </p:nvSpPr>
        <p:spPr>
          <a:xfrm>
            <a:off x="1524000" y="1155940"/>
            <a:ext cx="5745192" cy="996710"/>
          </a:xfrm>
          <a:prstGeom prst="rect">
            <a:avLst/>
          </a:prstGeom>
          <a:solidFill>
            <a:schemeClr val="accent1">
              <a:lumMod val="75000"/>
              <a:alpha val="5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PREISTLY</a:t>
            </a:r>
            <a:r>
              <a:rPr lang="en-US" dirty="0"/>
              <a:t> JOY</a:t>
            </a:r>
          </a:p>
        </p:txBody>
      </p:sp>
      <p:pic>
        <p:nvPicPr>
          <p:cNvPr id="6148" name="Picture 4"/>
          <p:cNvPicPr>
            <a:picLocks noChangeAspect="1" noChangeArrowheads="1"/>
          </p:cNvPicPr>
          <p:nvPr/>
        </p:nvPicPr>
        <p:blipFill>
          <a:blip r:embed="rId4" cstate="print"/>
          <a:srcRect/>
          <a:stretch>
            <a:fillRect/>
          </a:stretch>
        </p:blipFill>
        <p:spPr bwMode="auto">
          <a:xfrm>
            <a:off x="4086808" y="-3023320"/>
            <a:ext cx="9706783" cy="6313487"/>
          </a:xfrm>
          <a:prstGeom prst="rect">
            <a:avLst/>
          </a:prstGeom>
          <a:noFill/>
          <a:ln w="9525">
            <a:noFill/>
            <a:miter lim="800000"/>
            <a:headEnd/>
            <a:tailEnd/>
          </a:ln>
          <a:effectLst/>
        </p:spPr>
      </p:pic>
      <p:pic>
        <p:nvPicPr>
          <p:cNvPr id="4098" name="Picture 2"/>
          <p:cNvPicPr>
            <a:picLocks noChangeAspect="1" noChangeArrowheads="1"/>
          </p:cNvPicPr>
          <p:nvPr/>
        </p:nvPicPr>
        <p:blipFill>
          <a:blip r:embed="rId5" cstate="print"/>
          <a:srcRect/>
          <a:stretch>
            <a:fillRect/>
          </a:stretch>
        </p:blipFill>
        <p:spPr bwMode="auto">
          <a:xfrm flipH="1">
            <a:off x="8698798" y="1101567"/>
            <a:ext cx="3154363" cy="5756432"/>
          </a:xfrm>
          <a:prstGeom prst="rect">
            <a:avLst/>
          </a:prstGeom>
          <a:noFill/>
          <a:ln w="9525">
            <a:noFill/>
            <a:miter lim="800000"/>
            <a:headEnd/>
            <a:tailEnd/>
          </a:ln>
          <a:effectLst>
            <a:outerShdw blurRad="190500" dist="266700" dir="3180000" algn="ctr" rotWithShape="0">
              <a:schemeClr val="tx1">
                <a:alpha val="29000"/>
              </a:schemeClr>
            </a:outerShdw>
          </a:effectLst>
        </p:spPr>
      </p:pic>
      <p:sp>
        <p:nvSpPr>
          <p:cNvPr id="5" name="TextBox 4"/>
          <p:cNvSpPr txBox="1"/>
          <p:nvPr/>
        </p:nvSpPr>
        <p:spPr>
          <a:xfrm>
            <a:off x="1862204" y="2768252"/>
            <a:ext cx="184731" cy="369332"/>
          </a:xfrm>
          <a:prstGeom prst="rect">
            <a:avLst/>
          </a:prstGeom>
          <a:noFill/>
        </p:spPr>
        <p:txBody>
          <a:bodyPr wrap="none" rtlCol="0">
            <a:spAutoFit/>
          </a:bodyPr>
          <a:lstStyle/>
          <a:p>
            <a:endParaRPr lang="en-US" dirty="0"/>
          </a:p>
        </p:txBody>
      </p:sp>
      <p:sp>
        <p:nvSpPr>
          <p:cNvPr id="3" name="Content Placeholder 2"/>
          <p:cNvSpPr>
            <a:spLocks noGrp="1"/>
          </p:cNvSpPr>
          <p:nvPr>
            <p:ph idx="1"/>
          </p:nvPr>
        </p:nvSpPr>
        <p:spPr>
          <a:xfrm>
            <a:off x="409903" y="1577789"/>
            <a:ext cx="11493063" cy="1044114"/>
          </a:xfrm>
        </p:spPr>
        <p:txBody>
          <a:bodyPr/>
          <a:lstStyle/>
          <a:p>
            <a:pPr>
              <a:lnSpc>
                <a:spcPts val="3800"/>
              </a:lnSpc>
            </a:pPr>
            <a:r>
              <a:rPr lang="en-US" baseline="30000" dirty="0"/>
              <a:t>18</a:t>
            </a:r>
            <a:r>
              <a:rPr lang="en-US" dirty="0"/>
              <a:t> ... </a:t>
            </a:r>
            <a:r>
              <a:rPr lang="en-US" dirty="0">
                <a:solidFill>
                  <a:srgbClr val="C00000"/>
                </a:solidFill>
              </a:rPr>
              <a:t>a sacrifice </a:t>
            </a:r>
            <a:r>
              <a:rPr lang="en-US" dirty="0"/>
              <a:t>acceptable and </a:t>
            </a:r>
            <a:r>
              <a:rPr lang="en-US" dirty="0">
                <a:solidFill>
                  <a:srgbClr val="C00000"/>
                </a:solidFill>
              </a:rPr>
              <a:t>pleasing</a:t>
            </a:r>
            <a:r>
              <a:rPr lang="en-US" dirty="0"/>
              <a:t> to God.</a:t>
            </a:r>
          </a:p>
        </p:txBody>
      </p:sp>
      <p:sp>
        <p:nvSpPr>
          <p:cNvPr id="11" name="TextBox 10">
            <a:extLst>
              <a:ext uri="{FF2B5EF4-FFF2-40B4-BE49-F238E27FC236}">
                <a16:creationId xmlns:a16="http://schemas.microsoft.com/office/drawing/2014/main" id="{CA1815B5-B247-4190-AA13-50CFB10490F9}"/>
              </a:ext>
            </a:extLst>
          </p:cNvPr>
          <p:cNvSpPr txBox="1"/>
          <p:nvPr/>
        </p:nvSpPr>
        <p:spPr>
          <a:xfrm>
            <a:off x="973789" y="2028674"/>
            <a:ext cx="6137753" cy="830997"/>
          </a:xfrm>
          <a:prstGeom prst="rect">
            <a:avLst/>
          </a:prstGeom>
          <a:noFill/>
        </p:spPr>
        <p:txBody>
          <a:bodyPr wrap="square" rtlCol="0">
            <a:spAutoFit/>
          </a:bodyPr>
          <a:lstStyle/>
          <a:p>
            <a:r>
              <a:rPr lang="en-US" sz="4800" b="1" dirty="0">
                <a:solidFill>
                  <a:schemeClr val="bg1"/>
                </a:solidFill>
                <a:effectLst>
                  <a:glow rad="127000">
                    <a:srgbClr val="C00000"/>
                  </a:glow>
                </a:effectLst>
              </a:rPr>
              <a:t>We are Believer Priests </a:t>
            </a:r>
          </a:p>
        </p:txBody>
      </p:sp>
      <p:sp>
        <p:nvSpPr>
          <p:cNvPr id="12" name="TextBox 11">
            <a:extLst>
              <a:ext uri="{FF2B5EF4-FFF2-40B4-BE49-F238E27FC236}">
                <a16:creationId xmlns:a16="http://schemas.microsoft.com/office/drawing/2014/main" id="{4637D642-EA68-47E5-9698-2441C1FBC1D4}"/>
              </a:ext>
            </a:extLst>
          </p:cNvPr>
          <p:cNvSpPr txBox="1"/>
          <p:nvPr/>
        </p:nvSpPr>
        <p:spPr>
          <a:xfrm>
            <a:off x="723269" y="2905496"/>
            <a:ext cx="8316822" cy="3785652"/>
          </a:xfrm>
          <a:prstGeom prst="rect">
            <a:avLst/>
          </a:prstGeom>
          <a:noFill/>
        </p:spPr>
        <p:txBody>
          <a:bodyPr wrap="square" rtlCol="0">
            <a:spAutoFit/>
          </a:bodyPr>
          <a:lstStyle/>
          <a:p>
            <a:r>
              <a:rPr lang="en-US" sz="4000" b="1" dirty="0">
                <a:solidFill>
                  <a:schemeClr val="bg1"/>
                </a:solidFill>
                <a:effectLst>
                  <a:glow rad="127000">
                    <a:srgbClr val="1F4E79"/>
                  </a:glow>
                </a:effectLst>
                <a:latin typeface="Arial Narrow" panose="020B0606020202030204" pitchFamily="34" charset="0"/>
              </a:rPr>
              <a:t> To him [Jesus] who loves us and freed us from our sins by his blood,  </a:t>
            </a:r>
            <a:r>
              <a:rPr lang="en-US" sz="4000" b="1" baseline="30000" dirty="0">
                <a:solidFill>
                  <a:schemeClr val="bg1"/>
                </a:solidFill>
                <a:effectLst>
                  <a:glow rad="127000">
                    <a:srgbClr val="1F4E79"/>
                  </a:glow>
                </a:effectLst>
                <a:latin typeface="Arial Narrow" panose="020B0606020202030204" pitchFamily="34" charset="0"/>
              </a:rPr>
              <a:t>6</a:t>
            </a:r>
            <a:r>
              <a:rPr lang="en-US" sz="4000" b="1" dirty="0">
                <a:solidFill>
                  <a:schemeClr val="bg1"/>
                </a:solidFill>
                <a:effectLst>
                  <a:glow rad="127000">
                    <a:srgbClr val="1F4E79"/>
                  </a:glow>
                </a:effectLst>
                <a:latin typeface="Arial Narrow" panose="020B0606020202030204" pitchFamily="34" charset="0"/>
              </a:rPr>
              <a:t> and made us to be a kingdom, </a:t>
            </a:r>
            <a:r>
              <a:rPr lang="en-US" sz="4000" b="1" dirty="0">
                <a:solidFill>
                  <a:schemeClr val="bg1"/>
                </a:solidFill>
                <a:effectLst>
                  <a:glow rad="127000">
                    <a:srgbClr val="C00000"/>
                  </a:glow>
                </a:effectLst>
                <a:latin typeface="Arial Narrow" panose="020B0606020202030204" pitchFamily="34" charset="0"/>
              </a:rPr>
              <a:t>priests</a:t>
            </a:r>
            <a:r>
              <a:rPr lang="en-US" sz="4000" b="1" dirty="0">
                <a:solidFill>
                  <a:schemeClr val="bg1"/>
                </a:solidFill>
                <a:effectLst>
                  <a:glow rad="127000">
                    <a:srgbClr val="1F4E79"/>
                  </a:glow>
                </a:effectLst>
                <a:latin typeface="Arial Narrow" panose="020B0606020202030204" pitchFamily="34" charset="0"/>
              </a:rPr>
              <a:t> serving his God and Father, to him be glory and dominion forever and ever. Amen. (Revelation 1:5-6)</a:t>
            </a:r>
            <a:endParaRPr lang="en-US" sz="3600" b="1" dirty="0">
              <a:solidFill>
                <a:schemeClr val="bg1"/>
              </a:solidFill>
              <a:effectLst>
                <a:glow rad="127000">
                  <a:srgbClr val="1F4E79"/>
                </a:glow>
              </a:effectLst>
              <a:latin typeface="Arial Narrow" panose="020B0606020202030204" pitchFamily="34" charset="0"/>
            </a:endParaRPr>
          </a:p>
        </p:txBody>
      </p:sp>
    </p:spTree>
    <p:extLst>
      <p:ext uri="{BB962C8B-B14F-4D97-AF65-F5344CB8AC3E}">
        <p14:creationId xmlns:p14="http://schemas.microsoft.com/office/powerpoint/2010/main" val="34435027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b="4166"/>
          <a:stretch>
            <a:fillRect/>
          </a:stretch>
        </p:blipFill>
        <p:spPr bwMode="auto">
          <a:xfrm>
            <a:off x="0" y="848434"/>
            <a:ext cx="12192000" cy="6009567"/>
          </a:xfrm>
          <a:prstGeom prst="rect">
            <a:avLst/>
          </a:prstGeom>
          <a:noFill/>
          <a:ln w="9525">
            <a:noFill/>
            <a:miter lim="800000"/>
            <a:headEnd/>
            <a:tailEnd/>
          </a:ln>
          <a:effectLst/>
        </p:spPr>
      </p:pic>
      <p:sp>
        <p:nvSpPr>
          <p:cNvPr id="4" name="Rectangle 3"/>
          <p:cNvSpPr/>
          <p:nvPr/>
        </p:nvSpPr>
        <p:spPr>
          <a:xfrm>
            <a:off x="1524000" y="1155940"/>
            <a:ext cx="5745192" cy="996710"/>
          </a:xfrm>
          <a:prstGeom prst="rect">
            <a:avLst/>
          </a:prstGeom>
          <a:solidFill>
            <a:schemeClr val="accent1">
              <a:lumMod val="75000"/>
              <a:alpha val="5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PREISTLY</a:t>
            </a:r>
            <a:r>
              <a:rPr lang="en-US" dirty="0"/>
              <a:t> JOY</a:t>
            </a:r>
          </a:p>
        </p:txBody>
      </p:sp>
      <p:pic>
        <p:nvPicPr>
          <p:cNvPr id="6148" name="Picture 4"/>
          <p:cNvPicPr>
            <a:picLocks noChangeAspect="1" noChangeArrowheads="1"/>
          </p:cNvPicPr>
          <p:nvPr/>
        </p:nvPicPr>
        <p:blipFill>
          <a:blip r:embed="rId4" cstate="print"/>
          <a:srcRect/>
          <a:stretch>
            <a:fillRect/>
          </a:stretch>
        </p:blipFill>
        <p:spPr bwMode="auto">
          <a:xfrm>
            <a:off x="4086808" y="-3023320"/>
            <a:ext cx="9706783" cy="6313487"/>
          </a:xfrm>
          <a:prstGeom prst="rect">
            <a:avLst/>
          </a:prstGeom>
          <a:noFill/>
          <a:ln w="9525">
            <a:noFill/>
            <a:miter lim="800000"/>
            <a:headEnd/>
            <a:tailEnd/>
          </a:ln>
          <a:effectLst/>
        </p:spPr>
      </p:pic>
      <p:pic>
        <p:nvPicPr>
          <p:cNvPr id="4098" name="Picture 2"/>
          <p:cNvPicPr>
            <a:picLocks noChangeAspect="1" noChangeArrowheads="1"/>
          </p:cNvPicPr>
          <p:nvPr/>
        </p:nvPicPr>
        <p:blipFill>
          <a:blip r:embed="rId5" cstate="print"/>
          <a:srcRect/>
          <a:stretch>
            <a:fillRect/>
          </a:stretch>
        </p:blipFill>
        <p:spPr bwMode="auto">
          <a:xfrm flipH="1">
            <a:off x="8698798" y="1101567"/>
            <a:ext cx="3154363" cy="5756432"/>
          </a:xfrm>
          <a:prstGeom prst="rect">
            <a:avLst/>
          </a:prstGeom>
          <a:noFill/>
          <a:ln w="9525">
            <a:noFill/>
            <a:miter lim="800000"/>
            <a:headEnd/>
            <a:tailEnd/>
          </a:ln>
          <a:effectLst>
            <a:outerShdw blurRad="190500" dist="266700" dir="3180000" algn="ctr" rotWithShape="0">
              <a:schemeClr val="tx1">
                <a:alpha val="29000"/>
              </a:schemeClr>
            </a:outerShdw>
          </a:effectLst>
        </p:spPr>
      </p:pic>
      <p:sp>
        <p:nvSpPr>
          <p:cNvPr id="5" name="TextBox 4"/>
          <p:cNvSpPr txBox="1"/>
          <p:nvPr/>
        </p:nvSpPr>
        <p:spPr>
          <a:xfrm>
            <a:off x="1862204" y="2768252"/>
            <a:ext cx="184731" cy="369332"/>
          </a:xfrm>
          <a:prstGeom prst="rect">
            <a:avLst/>
          </a:prstGeom>
          <a:noFill/>
        </p:spPr>
        <p:txBody>
          <a:bodyPr wrap="none" rtlCol="0">
            <a:spAutoFit/>
          </a:bodyPr>
          <a:lstStyle/>
          <a:p>
            <a:endParaRPr lang="en-US" dirty="0"/>
          </a:p>
        </p:txBody>
      </p:sp>
      <p:sp>
        <p:nvSpPr>
          <p:cNvPr id="3" name="Content Placeholder 2"/>
          <p:cNvSpPr>
            <a:spLocks noGrp="1"/>
          </p:cNvSpPr>
          <p:nvPr>
            <p:ph idx="1"/>
          </p:nvPr>
        </p:nvSpPr>
        <p:spPr>
          <a:xfrm>
            <a:off x="409903" y="1577789"/>
            <a:ext cx="11493063" cy="1044114"/>
          </a:xfrm>
        </p:spPr>
        <p:txBody>
          <a:bodyPr/>
          <a:lstStyle/>
          <a:p>
            <a:pPr>
              <a:lnSpc>
                <a:spcPts val="3800"/>
              </a:lnSpc>
            </a:pPr>
            <a:r>
              <a:rPr lang="en-US" baseline="30000" dirty="0"/>
              <a:t>18</a:t>
            </a:r>
            <a:r>
              <a:rPr lang="en-US" dirty="0"/>
              <a:t> ... </a:t>
            </a:r>
            <a:r>
              <a:rPr lang="en-US" dirty="0">
                <a:solidFill>
                  <a:srgbClr val="C00000"/>
                </a:solidFill>
              </a:rPr>
              <a:t>a sacrifice </a:t>
            </a:r>
            <a:r>
              <a:rPr lang="en-US" dirty="0"/>
              <a:t>acceptable and </a:t>
            </a:r>
            <a:r>
              <a:rPr lang="en-US" dirty="0">
                <a:solidFill>
                  <a:srgbClr val="C00000"/>
                </a:solidFill>
              </a:rPr>
              <a:t>pleasing</a:t>
            </a:r>
            <a:r>
              <a:rPr lang="en-US" dirty="0"/>
              <a:t> to God.</a:t>
            </a:r>
          </a:p>
        </p:txBody>
      </p:sp>
      <p:sp>
        <p:nvSpPr>
          <p:cNvPr id="11" name="TextBox 10">
            <a:extLst>
              <a:ext uri="{FF2B5EF4-FFF2-40B4-BE49-F238E27FC236}">
                <a16:creationId xmlns:a16="http://schemas.microsoft.com/office/drawing/2014/main" id="{CA1815B5-B247-4190-AA13-50CFB10490F9}"/>
              </a:ext>
            </a:extLst>
          </p:cNvPr>
          <p:cNvSpPr txBox="1"/>
          <p:nvPr/>
        </p:nvSpPr>
        <p:spPr>
          <a:xfrm>
            <a:off x="973789" y="2028674"/>
            <a:ext cx="6137753" cy="830997"/>
          </a:xfrm>
          <a:prstGeom prst="rect">
            <a:avLst/>
          </a:prstGeom>
          <a:noFill/>
        </p:spPr>
        <p:txBody>
          <a:bodyPr wrap="square" rtlCol="0">
            <a:spAutoFit/>
          </a:bodyPr>
          <a:lstStyle/>
          <a:p>
            <a:r>
              <a:rPr lang="en-US" sz="4800" b="1" dirty="0">
                <a:solidFill>
                  <a:schemeClr val="bg1"/>
                </a:solidFill>
                <a:effectLst>
                  <a:glow rad="127000">
                    <a:srgbClr val="C00000"/>
                  </a:glow>
                </a:effectLst>
              </a:rPr>
              <a:t>We are Believer Priests </a:t>
            </a:r>
          </a:p>
        </p:txBody>
      </p:sp>
      <p:sp>
        <p:nvSpPr>
          <p:cNvPr id="12" name="TextBox 11">
            <a:extLst>
              <a:ext uri="{FF2B5EF4-FFF2-40B4-BE49-F238E27FC236}">
                <a16:creationId xmlns:a16="http://schemas.microsoft.com/office/drawing/2014/main" id="{4637D642-EA68-47E5-9698-2441C1FBC1D4}"/>
              </a:ext>
            </a:extLst>
          </p:cNvPr>
          <p:cNvSpPr txBox="1"/>
          <p:nvPr/>
        </p:nvSpPr>
        <p:spPr>
          <a:xfrm>
            <a:off x="723269" y="2905496"/>
            <a:ext cx="8316822" cy="3170099"/>
          </a:xfrm>
          <a:prstGeom prst="rect">
            <a:avLst/>
          </a:prstGeom>
          <a:noFill/>
        </p:spPr>
        <p:txBody>
          <a:bodyPr wrap="square" rtlCol="0">
            <a:spAutoFit/>
          </a:bodyPr>
          <a:lstStyle/>
          <a:p>
            <a:r>
              <a:rPr lang="en-US" sz="4000" b="1" dirty="0">
                <a:solidFill>
                  <a:schemeClr val="bg1"/>
                </a:solidFill>
                <a:latin typeface="Arial Narrow" panose="020B0606020202030204" pitchFamily="34" charset="0"/>
              </a:rPr>
              <a:t> </a:t>
            </a:r>
            <a:r>
              <a:rPr lang="en-US" sz="4000" b="1" baseline="30000" dirty="0">
                <a:solidFill>
                  <a:schemeClr val="bg1"/>
                </a:solidFill>
                <a:effectLst>
                  <a:glow rad="76200">
                    <a:srgbClr val="1F4E79"/>
                  </a:glow>
                </a:effectLst>
                <a:latin typeface="Arial Narrow" panose="020B0606020202030204" pitchFamily="34" charset="0"/>
              </a:rPr>
              <a:t>5</a:t>
            </a:r>
            <a:r>
              <a:rPr lang="en-US" sz="4000" b="1" dirty="0">
                <a:solidFill>
                  <a:schemeClr val="bg1"/>
                </a:solidFill>
                <a:effectLst>
                  <a:glow rad="76200">
                    <a:srgbClr val="1F4E79"/>
                  </a:glow>
                </a:effectLst>
                <a:latin typeface="Arial Narrow" panose="020B0606020202030204" pitchFamily="34" charset="0"/>
              </a:rPr>
              <a:t> like living stones, let yourselves be built into a spiritual house, to be </a:t>
            </a:r>
            <a:r>
              <a:rPr lang="en-US" sz="4000" b="1" dirty="0">
                <a:solidFill>
                  <a:srgbClr val="C00000"/>
                </a:solidFill>
                <a:effectLst>
                  <a:glow rad="152400">
                    <a:schemeClr val="bg1"/>
                  </a:glow>
                </a:effectLst>
                <a:latin typeface="Arial Narrow" panose="020B0606020202030204" pitchFamily="34" charset="0"/>
              </a:rPr>
              <a:t>a holy priesthood</a:t>
            </a:r>
            <a:r>
              <a:rPr lang="en-US" sz="4000" b="1" dirty="0">
                <a:solidFill>
                  <a:schemeClr val="bg1"/>
                </a:solidFill>
                <a:effectLst>
                  <a:glow rad="76200">
                    <a:srgbClr val="1F4E79"/>
                  </a:glow>
                </a:effectLst>
                <a:latin typeface="Arial Narrow" panose="020B0606020202030204" pitchFamily="34" charset="0"/>
              </a:rPr>
              <a:t>, to </a:t>
            </a:r>
            <a:r>
              <a:rPr lang="en-US" sz="4000" b="1" dirty="0">
                <a:solidFill>
                  <a:schemeClr val="bg1"/>
                </a:solidFill>
                <a:effectLst>
                  <a:glow rad="76200">
                    <a:srgbClr val="C00000"/>
                  </a:glow>
                </a:effectLst>
                <a:latin typeface="Arial Narrow" panose="020B0606020202030204" pitchFamily="34" charset="0"/>
              </a:rPr>
              <a:t>offer spiritual sacrifices acceptable </a:t>
            </a:r>
            <a:r>
              <a:rPr lang="en-US" sz="4000" b="1" dirty="0">
                <a:solidFill>
                  <a:schemeClr val="bg1"/>
                </a:solidFill>
                <a:effectLst>
                  <a:glow rad="76200">
                    <a:srgbClr val="1F4E79"/>
                  </a:glow>
                </a:effectLst>
                <a:latin typeface="Arial Narrow" panose="020B0606020202030204" pitchFamily="34" charset="0"/>
              </a:rPr>
              <a:t>to God through Jesus Christ. </a:t>
            </a:r>
            <a:br>
              <a:rPr lang="en-US" sz="4000" b="1" dirty="0">
                <a:solidFill>
                  <a:schemeClr val="bg1"/>
                </a:solidFill>
                <a:effectLst>
                  <a:glow rad="76200">
                    <a:srgbClr val="1F4E79"/>
                  </a:glow>
                </a:effectLst>
                <a:latin typeface="Arial Narrow" panose="020B0606020202030204" pitchFamily="34" charset="0"/>
              </a:rPr>
            </a:br>
            <a:r>
              <a:rPr lang="en-US" sz="4000" b="1" dirty="0">
                <a:solidFill>
                  <a:schemeClr val="bg1"/>
                </a:solidFill>
                <a:effectLst>
                  <a:glow rad="76200">
                    <a:srgbClr val="1F4E79"/>
                  </a:glow>
                </a:effectLst>
                <a:latin typeface="Arial Narrow" panose="020B0606020202030204" pitchFamily="34" charset="0"/>
              </a:rPr>
              <a:t>(1Peter 2:5)</a:t>
            </a:r>
            <a:endParaRPr lang="en-US" sz="3600" b="1" dirty="0">
              <a:solidFill>
                <a:schemeClr val="bg1"/>
              </a:solidFill>
              <a:effectLst>
                <a:glow rad="127000">
                  <a:srgbClr val="1F4E79"/>
                </a:glow>
              </a:effectLst>
              <a:latin typeface="Arial Narrow" panose="020B0606020202030204" pitchFamily="34" charset="0"/>
            </a:endParaRPr>
          </a:p>
        </p:txBody>
      </p:sp>
    </p:spTree>
    <p:extLst>
      <p:ext uri="{BB962C8B-B14F-4D97-AF65-F5344CB8AC3E}">
        <p14:creationId xmlns:p14="http://schemas.microsoft.com/office/powerpoint/2010/main" val="24985084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b="4166"/>
          <a:stretch>
            <a:fillRect/>
          </a:stretch>
        </p:blipFill>
        <p:spPr bwMode="auto">
          <a:xfrm>
            <a:off x="0" y="848434"/>
            <a:ext cx="12192000" cy="6009567"/>
          </a:xfrm>
          <a:prstGeom prst="rect">
            <a:avLst/>
          </a:prstGeom>
          <a:noFill/>
          <a:ln w="9525">
            <a:noFill/>
            <a:miter lim="800000"/>
            <a:headEnd/>
            <a:tailEnd/>
          </a:ln>
          <a:effectLst/>
        </p:spPr>
      </p:pic>
      <p:sp>
        <p:nvSpPr>
          <p:cNvPr id="4" name="Rectangle 3"/>
          <p:cNvSpPr/>
          <p:nvPr/>
        </p:nvSpPr>
        <p:spPr>
          <a:xfrm>
            <a:off x="1524000" y="1155940"/>
            <a:ext cx="5745192" cy="996710"/>
          </a:xfrm>
          <a:prstGeom prst="rect">
            <a:avLst/>
          </a:prstGeom>
          <a:solidFill>
            <a:schemeClr val="accent1">
              <a:lumMod val="75000"/>
              <a:alpha val="5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PREISTLY</a:t>
            </a:r>
            <a:r>
              <a:rPr lang="en-US" dirty="0"/>
              <a:t> JOY</a:t>
            </a:r>
          </a:p>
        </p:txBody>
      </p:sp>
      <p:pic>
        <p:nvPicPr>
          <p:cNvPr id="6148" name="Picture 4"/>
          <p:cNvPicPr>
            <a:picLocks noChangeAspect="1" noChangeArrowheads="1"/>
          </p:cNvPicPr>
          <p:nvPr/>
        </p:nvPicPr>
        <p:blipFill>
          <a:blip r:embed="rId4" cstate="print"/>
          <a:srcRect/>
          <a:stretch>
            <a:fillRect/>
          </a:stretch>
        </p:blipFill>
        <p:spPr bwMode="auto">
          <a:xfrm>
            <a:off x="4086808" y="-3023320"/>
            <a:ext cx="9706783" cy="6313487"/>
          </a:xfrm>
          <a:prstGeom prst="rect">
            <a:avLst/>
          </a:prstGeom>
          <a:noFill/>
          <a:ln w="9525">
            <a:noFill/>
            <a:miter lim="800000"/>
            <a:headEnd/>
            <a:tailEnd/>
          </a:ln>
          <a:effectLst/>
        </p:spPr>
      </p:pic>
      <p:pic>
        <p:nvPicPr>
          <p:cNvPr id="4098" name="Picture 2"/>
          <p:cNvPicPr>
            <a:picLocks noChangeAspect="1" noChangeArrowheads="1"/>
          </p:cNvPicPr>
          <p:nvPr/>
        </p:nvPicPr>
        <p:blipFill>
          <a:blip r:embed="rId5" cstate="print"/>
          <a:srcRect/>
          <a:stretch>
            <a:fillRect/>
          </a:stretch>
        </p:blipFill>
        <p:spPr bwMode="auto">
          <a:xfrm flipH="1">
            <a:off x="8698798" y="1101567"/>
            <a:ext cx="3154363" cy="5756432"/>
          </a:xfrm>
          <a:prstGeom prst="rect">
            <a:avLst/>
          </a:prstGeom>
          <a:noFill/>
          <a:ln w="9525">
            <a:noFill/>
            <a:miter lim="800000"/>
            <a:headEnd/>
            <a:tailEnd/>
          </a:ln>
          <a:effectLst>
            <a:outerShdw blurRad="190500" dist="266700" dir="3180000" algn="ctr" rotWithShape="0">
              <a:schemeClr val="tx1">
                <a:alpha val="29000"/>
              </a:schemeClr>
            </a:outerShdw>
          </a:effectLst>
        </p:spPr>
      </p:pic>
      <p:sp>
        <p:nvSpPr>
          <p:cNvPr id="5" name="TextBox 4"/>
          <p:cNvSpPr txBox="1"/>
          <p:nvPr/>
        </p:nvSpPr>
        <p:spPr>
          <a:xfrm>
            <a:off x="1862204" y="2768252"/>
            <a:ext cx="184731" cy="369332"/>
          </a:xfrm>
          <a:prstGeom prst="rect">
            <a:avLst/>
          </a:prstGeom>
          <a:noFill/>
        </p:spPr>
        <p:txBody>
          <a:bodyPr wrap="none" rtlCol="0">
            <a:spAutoFit/>
          </a:bodyPr>
          <a:lstStyle/>
          <a:p>
            <a:endParaRPr lang="en-US" dirty="0"/>
          </a:p>
        </p:txBody>
      </p:sp>
      <p:sp>
        <p:nvSpPr>
          <p:cNvPr id="3" name="Content Placeholder 2"/>
          <p:cNvSpPr>
            <a:spLocks noGrp="1"/>
          </p:cNvSpPr>
          <p:nvPr>
            <p:ph idx="1"/>
          </p:nvPr>
        </p:nvSpPr>
        <p:spPr>
          <a:xfrm>
            <a:off x="409903" y="1577789"/>
            <a:ext cx="11493063" cy="1044114"/>
          </a:xfrm>
        </p:spPr>
        <p:txBody>
          <a:bodyPr/>
          <a:lstStyle/>
          <a:p>
            <a:pPr>
              <a:lnSpc>
                <a:spcPts val="3800"/>
              </a:lnSpc>
            </a:pPr>
            <a:r>
              <a:rPr lang="en-US" baseline="30000" dirty="0"/>
              <a:t>18</a:t>
            </a:r>
            <a:r>
              <a:rPr lang="en-US" dirty="0"/>
              <a:t> ... </a:t>
            </a:r>
            <a:r>
              <a:rPr lang="en-US" dirty="0">
                <a:solidFill>
                  <a:srgbClr val="C00000"/>
                </a:solidFill>
              </a:rPr>
              <a:t>a sacrifice </a:t>
            </a:r>
            <a:r>
              <a:rPr lang="en-US" dirty="0"/>
              <a:t>acceptable and </a:t>
            </a:r>
            <a:r>
              <a:rPr lang="en-US" dirty="0">
                <a:solidFill>
                  <a:srgbClr val="C00000"/>
                </a:solidFill>
              </a:rPr>
              <a:t>pleasing</a:t>
            </a:r>
            <a:r>
              <a:rPr lang="en-US" dirty="0"/>
              <a:t> to God.</a:t>
            </a:r>
          </a:p>
        </p:txBody>
      </p:sp>
      <p:sp>
        <p:nvSpPr>
          <p:cNvPr id="11" name="TextBox 10">
            <a:extLst>
              <a:ext uri="{FF2B5EF4-FFF2-40B4-BE49-F238E27FC236}">
                <a16:creationId xmlns:a16="http://schemas.microsoft.com/office/drawing/2014/main" id="{CA1815B5-B247-4190-AA13-50CFB10490F9}"/>
              </a:ext>
            </a:extLst>
          </p:cNvPr>
          <p:cNvSpPr txBox="1"/>
          <p:nvPr/>
        </p:nvSpPr>
        <p:spPr>
          <a:xfrm>
            <a:off x="973789" y="2028674"/>
            <a:ext cx="6137753" cy="830997"/>
          </a:xfrm>
          <a:prstGeom prst="rect">
            <a:avLst/>
          </a:prstGeom>
          <a:noFill/>
        </p:spPr>
        <p:txBody>
          <a:bodyPr wrap="square" rtlCol="0">
            <a:spAutoFit/>
          </a:bodyPr>
          <a:lstStyle/>
          <a:p>
            <a:r>
              <a:rPr lang="en-US" sz="4800" b="1" dirty="0">
                <a:solidFill>
                  <a:schemeClr val="bg1"/>
                </a:solidFill>
                <a:effectLst>
                  <a:glow rad="127000">
                    <a:srgbClr val="C00000"/>
                  </a:glow>
                </a:effectLst>
              </a:rPr>
              <a:t>1</a:t>
            </a:r>
            <a:r>
              <a:rPr lang="en-US" sz="4800" b="1" baseline="30000" dirty="0">
                <a:solidFill>
                  <a:schemeClr val="bg1"/>
                </a:solidFill>
                <a:effectLst>
                  <a:glow rad="127000">
                    <a:srgbClr val="C00000"/>
                  </a:glow>
                </a:effectLst>
              </a:rPr>
              <a:t>ST</a:t>
            </a:r>
            <a:r>
              <a:rPr lang="en-US" sz="4800" b="1" dirty="0">
                <a:solidFill>
                  <a:schemeClr val="bg1"/>
                </a:solidFill>
                <a:effectLst>
                  <a:glow rad="127000">
                    <a:srgbClr val="C00000"/>
                  </a:glow>
                </a:effectLst>
              </a:rPr>
              <a:t> Offer your SELF</a:t>
            </a:r>
          </a:p>
        </p:txBody>
      </p:sp>
      <p:sp>
        <p:nvSpPr>
          <p:cNvPr id="12" name="TextBox 11">
            <a:extLst>
              <a:ext uri="{FF2B5EF4-FFF2-40B4-BE49-F238E27FC236}">
                <a16:creationId xmlns:a16="http://schemas.microsoft.com/office/drawing/2014/main" id="{4637D642-EA68-47E5-9698-2441C1FBC1D4}"/>
              </a:ext>
            </a:extLst>
          </p:cNvPr>
          <p:cNvSpPr txBox="1"/>
          <p:nvPr/>
        </p:nvSpPr>
        <p:spPr>
          <a:xfrm>
            <a:off x="723269" y="2905496"/>
            <a:ext cx="8316822" cy="3170099"/>
          </a:xfrm>
          <a:prstGeom prst="rect">
            <a:avLst/>
          </a:prstGeom>
          <a:noFill/>
        </p:spPr>
        <p:txBody>
          <a:bodyPr wrap="square" rtlCol="0">
            <a:spAutoFit/>
          </a:bodyPr>
          <a:lstStyle/>
          <a:p>
            <a:r>
              <a:rPr lang="en-US" sz="4000" b="1" dirty="0">
                <a:solidFill>
                  <a:schemeClr val="bg1"/>
                </a:solidFill>
                <a:effectLst>
                  <a:glow rad="76200">
                    <a:srgbClr val="1F4E79"/>
                  </a:glow>
                </a:effectLst>
                <a:latin typeface="Arial Narrow" panose="020B0606020202030204" pitchFamily="34" charset="0"/>
              </a:rPr>
              <a:t>I appeal to you therefore, brothers and sisters, by the mercies of God, to present </a:t>
            </a:r>
            <a:r>
              <a:rPr lang="en-US" sz="4000" b="1" dirty="0">
                <a:solidFill>
                  <a:schemeClr val="bg1"/>
                </a:solidFill>
                <a:effectLst>
                  <a:glow rad="101600">
                    <a:srgbClr val="C00000"/>
                  </a:glow>
                </a:effectLst>
                <a:latin typeface="Arial Narrow" panose="020B0606020202030204" pitchFamily="34" charset="0"/>
              </a:rPr>
              <a:t>your bodies </a:t>
            </a:r>
            <a:r>
              <a:rPr lang="en-US" sz="4000" b="1" dirty="0">
                <a:solidFill>
                  <a:schemeClr val="bg1"/>
                </a:solidFill>
                <a:effectLst>
                  <a:glow rad="76200">
                    <a:srgbClr val="1F4E79"/>
                  </a:glow>
                </a:effectLst>
                <a:latin typeface="Arial Narrow" panose="020B0606020202030204" pitchFamily="34" charset="0"/>
              </a:rPr>
              <a:t>as a </a:t>
            </a:r>
            <a:r>
              <a:rPr lang="en-US" sz="4000" b="1" dirty="0">
                <a:solidFill>
                  <a:schemeClr val="bg1"/>
                </a:solidFill>
                <a:effectLst>
                  <a:glow rad="101600">
                    <a:srgbClr val="C00000"/>
                  </a:glow>
                </a:effectLst>
                <a:latin typeface="Arial Narrow" panose="020B0606020202030204" pitchFamily="34" charset="0"/>
              </a:rPr>
              <a:t>living sacrifice</a:t>
            </a:r>
            <a:r>
              <a:rPr lang="en-US" sz="4000" b="1" dirty="0">
                <a:solidFill>
                  <a:schemeClr val="bg1"/>
                </a:solidFill>
                <a:effectLst>
                  <a:glow rad="76200">
                    <a:srgbClr val="1F4E79"/>
                  </a:glow>
                </a:effectLst>
                <a:latin typeface="Arial Narrow" panose="020B0606020202030204" pitchFamily="34" charset="0"/>
              </a:rPr>
              <a:t>, holy and </a:t>
            </a:r>
            <a:r>
              <a:rPr lang="en-US" sz="4000" b="1" dirty="0">
                <a:solidFill>
                  <a:schemeClr val="bg1"/>
                </a:solidFill>
                <a:effectLst>
                  <a:glow rad="101600">
                    <a:srgbClr val="C00000"/>
                  </a:glow>
                </a:effectLst>
                <a:latin typeface="Arial Narrow" panose="020B0606020202030204" pitchFamily="34" charset="0"/>
              </a:rPr>
              <a:t>acceptable </a:t>
            </a:r>
            <a:r>
              <a:rPr lang="en-US" sz="4000" b="1" dirty="0">
                <a:solidFill>
                  <a:schemeClr val="bg1"/>
                </a:solidFill>
                <a:effectLst>
                  <a:glow rad="76200">
                    <a:srgbClr val="1F4E79"/>
                  </a:glow>
                </a:effectLst>
                <a:latin typeface="Arial Narrow" panose="020B0606020202030204" pitchFamily="34" charset="0"/>
              </a:rPr>
              <a:t>to God, which is your spiritual worship. (Rom 12:1)</a:t>
            </a:r>
          </a:p>
        </p:txBody>
      </p:sp>
    </p:spTree>
    <p:extLst>
      <p:ext uri="{BB962C8B-B14F-4D97-AF65-F5344CB8AC3E}">
        <p14:creationId xmlns:p14="http://schemas.microsoft.com/office/powerpoint/2010/main" val="95919468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b="4166"/>
          <a:stretch>
            <a:fillRect/>
          </a:stretch>
        </p:blipFill>
        <p:spPr bwMode="auto">
          <a:xfrm>
            <a:off x="0" y="848434"/>
            <a:ext cx="12192000" cy="6009567"/>
          </a:xfrm>
          <a:prstGeom prst="rect">
            <a:avLst/>
          </a:prstGeom>
          <a:noFill/>
          <a:ln w="9525">
            <a:noFill/>
            <a:miter lim="800000"/>
            <a:headEnd/>
            <a:tailEnd/>
          </a:ln>
          <a:effectLst/>
        </p:spPr>
      </p:pic>
      <p:sp>
        <p:nvSpPr>
          <p:cNvPr id="4" name="Rectangle 3"/>
          <p:cNvSpPr/>
          <p:nvPr/>
        </p:nvSpPr>
        <p:spPr>
          <a:xfrm>
            <a:off x="1524000" y="1155940"/>
            <a:ext cx="5745192" cy="996710"/>
          </a:xfrm>
          <a:prstGeom prst="rect">
            <a:avLst/>
          </a:prstGeom>
          <a:solidFill>
            <a:schemeClr val="accent1">
              <a:lumMod val="75000"/>
              <a:alpha val="5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PREISTLY</a:t>
            </a:r>
            <a:r>
              <a:rPr lang="en-US" dirty="0"/>
              <a:t> JOY</a:t>
            </a:r>
          </a:p>
        </p:txBody>
      </p:sp>
      <p:pic>
        <p:nvPicPr>
          <p:cNvPr id="6148" name="Picture 4"/>
          <p:cNvPicPr>
            <a:picLocks noChangeAspect="1" noChangeArrowheads="1"/>
          </p:cNvPicPr>
          <p:nvPr/>
        </p:nvPicPr>
        <p:blipFill>
          <a:blip r:embed="rId4" cstate="print"/>
          <a:srcRect/>
          <a:stretch>
            <a:fillRect/>
          </a:stretch>
        </p:blipFill>
        <p:spPr bwMode="auto">
          <a:xfrm>
            <a:off x="4086808" y="-3023320"/>
            <a:ext cx="9706783" cy="6313487"/>
          </a:xfrm>
          <a:prstGeom prst="rect">
            <a:avLst/>
          </a:prstGeom>
          <a:noFill/>
          <a:ln w="9525">
            <a:noFill/>
            <a:miter lim="800000"/>
            <a:headEnd/>
            <a:tailEnd/>
          </a:ln>
          <a:effectLst/>
        </p:spPr>
      </p:pic>
      <p:pic>
        <p:nvPicPr>
          <p:cNvPr id="4098" name="Picture 2"/>
          <p:cNvPicPr>
            <a:picLocks noChangeAspect="1" noChangeArrowheads="1"/>
          </p:cNvPicPr>
          <p:nvPr/>
        </p:nvPicPr>
        <p:blipFill>
          <a:blip r:embed="rId5" cstate="print"/>
          <a:srcRect/>
          <a:stretch>
            <a:fillRect/>
          </a:stretch>
        </p:blipFill>
        <p:spPr bwMode="auto">
          <a:xfrm flipH="1">
            <a:off x="8698798" y="1101567"/>
            <a:ext cx="3154363" cy="5756432"/>
          </a:xfrm>
          <a:prstGeom prst="rect">
            <a:avLst/>
          </a:prstGeom>
          <a:noFill/>
          <a:ln w="9525">
            <a:noFill/>
            <a:miter lim="800000"/>
            <a:headEnd/>
            <a:tailEnd/>
          </a:ln>
          <a:effectLst>
            <a:outerShdw blurRad="190500" dist="266700" dir="3180000" algn="ctr" rotWithShape="0">
              <a:schemeClr val="tx1">
                <a:alpha val="29000"/>
              </a:schemeClr>
            </a:outerShdw>
          </a:effectLst>
        </p:spPr>
      </p:pic>
      <p:sp>
        <p:nvSpPr>
          <p:cNvPr id="5" name="TextBox 4"/>
          <p:cNvSpPr txBox="1"/>
          <p:nvPr/>
        </p:nvSpPr>
        <p:spPr>
          <a:xfrm>
            <a:off x="1862204" y="2768252"/>
            <a:ext cx="184731" cy="369332"/>
          </a:xfrm>
          <a:prstGeom prst="rect">
            <a:avLst/>
          </a:prstGeom>
          <a:noFill/>
        </p:spPr>
        <p:txBody>
          <a:bodyPr wrap="none" rtlCol="0">
            <a:spAutoFit/>
          </a:bodyPr>
          <a:lstStyle/>
          <a:p>
            <a:endParaRPr lang="en-US" dirty="0"/>
          </a:p>
        </p:txBody>
      </p:sp>
      <p:sp>
        <p:nvSpPr>
          <p:cNvPr id="3" name="Content Placeholder 2"/>
          <p:cNvSpPr>
            <a:spLocks noGrp="1"/>
          </p:cNvSpPr>
          <p:nvPr>
            <p:ph idx="1"/>
          </p:nvPr>
        </p:nvSpPr>
        <p:spPr>
          <a:xfrm>
            <a:off x="409903" y="1577789"/>
            <a:ext cx="11493063" cy="1044114"/>
          </a:xfrm>
        </p:spPr>
        <p:txBody>
          <a:bodyPr/>
          <a:lstStyle/>
          <a:p>
            <a:pPr>
              <a:lnSpc>
                <a:spcPts val="3800"/>
              </a:lnSpc>
            </a:pPr>
            <a:r>
              <a:rPr lang="en-US" baseline="30000" dirty="0"/>
              <a:t>18</a:t>
            </a:r>
            <a:r>
              <a:rPr lang="en-US" dirty="0"/>
              <a:t> ... </a:t>
            </a:r>
            <a:r>
              <a:rPr lang="en-US" dirty="0">
                <a:solidFill>
                  <a:srgbClr val="C00000"/>
                </a:solidFill>
              </a:rPr>
              <a:t>a sacrifice </a:t>
            </a:r>
            <a:r>
              <a:rPr lang="en-US" dirty="0"/>
              <a:t>acceptable and </a:t>
            </a:r>
            <a:r>
              <a:rPr lang="en-US" dirty="0">
                <a:solidFill>
                  <a:srgbClr val="C00000"/>
                </a:solidFill>
              </a:rPr>
              <a:t>pleasing</a:t>
            </a:r>
            <a:r>
              <a:rPr lang="en-US" dirty="0"/>
              <a:t> to God.</a:t>
            </a:r>
          </a:p>
        </p:txBody>
      </p:sp>
      <p:sp>
        <p:nvSpPr>
          <p:cNvPr id="11" name="TextBox 10">
            <a:extLst>
              <a:ext uri="{FF2B5EF4-FFF2-40B4-BE49-F238E27FC236}">
                <a16:creationId xmlns:a16="http://schemas.microsoft.com/office/drawing/2014/main" id="{CA1815B5-B247-4190-AA13-50CFB10490F9}"/>
              </a:ext>
            </a:extLst>
          </p:cNvPr>
          <p:cNvSpPr txBox="1"/>
          <p:nvPr/>
        </p:nvSpPr>
        <p:spPr>
          <a:xfrm>
            <a:off x="973789" y="2028674"/>
            <a:ext cx="6137753" cy="830997"/>
          </a:xfrm>
          <a:prstGeom prst="rect">
            <a:avLst/>
          </a:prstGeom>
          <a:noFill/>
        </p:spPr>
        <p:txBody>
          <a:bodyPr wrap="square" rtlCol="0">
            <a:spAutoFit/>
          </a:bodyPr>
          <a:lstStyle/>
          <a:p>
            <a:r>
              <a:rPr lang="en-US" sz="4800" b="1" dirty="0">
                <a:solidFill>
                  <a:schemeClr val="bg1"/>
                </a:solidFill>
                <a:effectLst>
                  <a:glow rad="127000">
                    <a:srgbClr val="C00000"/>
                  </a:glow>
                </a:effectLst>
              </a:rPr>
              <a:t>1</a:t>
            </a:r>
            <a:r>
              <a:rPr lang="en-US" sz="4800" b="1" baseline="30000" dirty="0">
                <a:solidFill>
                  <a:schemeClr val="bg1"/>
                </a:solidFill>
                <a:effectLst>
                  <a:glow rad="127000">
                    <a:srgbClr val="C00000"/>
                  </a:glow>
                </a:effectLst>
              </a:rPr>
              <a:t>ST</a:t>
            </a:r>
            <a:r>
              <a:rPr lang="en-US" sz="4800" b="1" dirty="0">
                <a:solidFill>
                  <a:schemeClr val="bg1"/>
                </a:solidFill>
                <a:effectLst>
                  <a:glow rad="127000">
                    <a:srgbClr val="C00000"/>
                  </a:glow>
                </a:effectLst>
              </a:rPr>
              <a:t> Offer your SELF</a:t>
            </a:r>
          </a:p>
        </p:txBody>
      </p:sp>
      <p:sp>
        <p:nvSpPr>
          <p:cNvPr id="12" name="TextBox 11">
            <a:extLst>
              <a:ext uri="{FF2B5EF4-FFF2-40B4-BE49-F238E27FC236}">
                <a16:creationId xmlns:a16="http://schemas.microsoft.com/office/drawing/2014/main" id="{4637D642-EA68-47E5-9698-2441C1FBC1D4}"/>
              </a:ext>
            </a:extLst>
          </p:cNvPr>
          <p:cNvSpPr txBox="1"/>
          <p:nvPr/>
        </p:nvSpPr>
        <p:spPr>
          <a:xfrm>
            <a:off x="723269" y="2905496"/>
            <a:ext cx="8316822" cy="3170099"/>
          </a:xfrm>
          <a:prstGeom prst="rect">
            <a:avLst/>
          </a:prstGeom>
          <a:noFill/>
        </p:spPr>
        <p:txBody>
          <a:bodyPr wrap="square" rtlCol="0">
            <a:spAutoFit/>
          </a:bodyPr>
          <a:lstStyle/>
          <a:p>
            <a:r>
              <a:rPr lang="en-US" sz="4000" b="1" dirty="0">
                <a:solidFill>
                  <a:schemeClr val="bg1"/>
                </a:solidFill>
                <a:effectLst>
                  <a:glow rad="76200">
                    <a:srgbClr val="1F4E79"/>
                  </a:glow>
                </a:effectLst>
                <a:latin typeface="Arial Narrow" panose="020B0606020202030204" pitchFamily="34" charset="0"/>
              </a:rPr>
              <a:t>I appeal to you therefore, brothers and sisters, by the mercies of God, to present </a:t>
            </a:r>
            <a:r>
              <a:rPr lang="en-US" sz="4000" b="1" dirty="0">
                <a:solidFill>
                  <a:schemeClr val="bg1"/>
                </a:solidFill>
                <a:effectLst>
                  <a:glow rad="101600">
                    <a:srgbClr val="C00000"/>
                  </a:glow>
                </a:effectLst>
                <a:latin typeface="Arial Narrow" panose="020B0606020202030204" pitchFamily="34" charset="0"/>
              </a:rPr>
              <a:t>your bodies </a:t>
            </a:r>
            <a:r>
              <a:rPr lang="en-US" sz="4000" b="1" dirty="0">
                <a:solidFill>
                  <a:schemeClr val="bg1"/>
                </a:solidFill>
                <a:effectLst>
                  <a:glow rad="76200">
                    <a:srgbClr val="1F4E79"/>
                  </a:glow>
                </a:effectLst>
                <a:latin typeface="Arial Narrow" panose="020B0606020202030204" pitchFamily="34" charset="0"/>
              </a:rPr>
              <a:t>as a </a:t>
            </a:r>
            <a:r>
              <a:rPr lang="en-US" sz="4000" b="1" dirty="0">
                <a:solidFill>
                  <a:schemeClr val="bg1"/>
                </a:solidFill>
                <a:effectLst>
                  <a:glow rad="101600">
                    <a:srgbClr val="C00000"/>
                  </a:glow>
                </a:effectLst>
                <a:latin typeface="Arial Narrow" panose="020B0606020202030204" pitchFamily="34" charset="0"/>
              </a:rPr>
              <a:t>living sacrifice</a:t>
            </a:r>
            <a:r>
              <a:rPr lang="en-US" sz="4000" b="1" dirty="0">
                <a:solidFill>
                  <a:schemeClr val="bg1"/>
                </a:solidFill>
                <a:effectLst>
                  <a:glow rad="76200">
                    <a:srgbClr val="1F4E79"/>
                  </a:glow>
                </a:effectLst>
                <a:latin typeface="Arial Narrow" panose="020B0606020202030204" pitchFamily="34" charset="0"/>
              </a:rPr>
              <a:t>, holy and </a:t>
            </a:r>
            <a:r>
              <a:rPr lang="en-US" sz="4000" b="1" dirty="0">
                <a:solidFill>
                  <a:schemeClr val="bg1"/>
                </a:solidFill>
                <a:effectLst>
                  <a:glow rad="101600">
                    <a:srgbClr val="C00000"/>
                  </a:glow>
                </a:effectLst>
                <a:latin typeface="Arial Narrow" panose="020B0606020202030204" pitchFamily="34" charset="0"/>
              </a:rPr>
              <a:t>acceptable </a:t>
            </a:r>
            <a:r>
              <a:rPr lang="en-US" sz="4000" b="1" dirty="0">
                <a:solidFill>
                  <a:schemeClr val="bg1"/>
                </a:solidFill>
                <a:effectLst>
                  <a:glow rad="76200">
                    <a:srgbClr val="1F4E79"/>
                  </a:glow>
                </a:effectLst>
                <a:latin typeface="Arial Narrow" panose="020B0606020202030204" pitchFamily="34" charset="0"/>
              </a:rPr>
              <a:t>to God, which is your spiritual </a:t>
            </a:r>
            <a:r>
              <a:rPr lang="en-US" sz="4000" b="1" dirty="0">
                <a:solidFill>
                  <a:srgbClr val="C00000"/>
                </a:solidFill>
                <a:effectLst>
                  <a:glow rad="190500">
                    <a:schemeClr val="bg1"/>
                  </a:glow>
                </a:effectLst>
                <a:latin typeface="Arial Narrow" panose="020B0606020202030204" pitchFamily="34" charset="0"/>
              </a:rPr>
              <a:t>worship</a:t>
            </a:r>
            <a:r>
              <a:rPr lang="en-US" sz="4000" b="1" dirty="0">
                <a:solidFill>
                  <a:schemeClr val="bg1"/>
                </a:solidFill>
                <a:effectLst>
                  <a:glow rad="76200">
                    <a:srgbClr val="1F4E79"/>
                  </a:glow>
                </a:effectLst>
                <a:latin typeface="Arial Narrow" panose="020B0606020202030204" pitchFamily="34" charset="0"/>
              </a:rPr>
              <a:t>. (Rom 12:1)</a:t>
            </a:r>
          </a:p>
        </p:txBody>
      </p:sp>
    </p:spTree>
    <p:extLst>
      <p:ext uri="{BB962C8B-B14F-4D97-AF65-F5344CB8AC3E}">
        <p14:creationId xmlns:p14="http://schemas.microsoft.com/office/powerpoint/2010/main" val="15571867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b="4166"/>
          <a:stretch>
            <a:fillRect/>
          </a:stretch>
        </p:blipFill>
        <p:spPr bwMode="auto">
          <a:xfrm>
            <a:off x="0" y="848434"/>
            <a:ext cx="12192000" cy="6009567"/>
          </a:xfrm>
          <a:prstGeom prst="rect">
            <a:avLst/>
          </a:prstGeom>
          <a:noFill/>
          <a:ln w="9525">
            <a:noFill/>
            <a:miter lim="800000"/>
            <a:headEnd/>
            <a:tailEnd/>
          </a:ln>
          <a:effectLst/>
        </p:spPr>
      </p:pic>
      <p:sp>
        <p:nvSpPr>
          <p:cNvPr id="4" name="Rectangle 3"/>
          <p:cNvSpPr/>
          <p:nvPr/>
        </p:nvSpPr>
        <p:spPr>
          <a:xfrm>
            <a:off x="1524000" y="1155940"/>
            <a:ext cx="5745192" cy="996710"/>
          </a:xfrm>
          <a:prstGeom prst="rect">
            <a:avLst/>
          </a:prstGeom>
          <a:solidFill>
            <a:schemeClr val="accent1">
              <a:lumMod val="75000"/>
              <a:alpha val="5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PREISTLY</a:t>
            </a:r>
            <a:r>
              <a:rPr lang="en-US" dirty="0"/>
              <a:t> JOY</a:t>
            </a:r>
          </a:p>
        </p:txBody>
      </p:sp>
      <p:pic>
        <p:nvPicPr>
          <p:cNvPr id="6148" name="Picture 4"/>
          <p:cNvPicPr>
            <a:picLocks noChangeAspect="1" noChangeArrowheads="1"/>
          </p:cNvPicPr>
          <p:nvPr/>
        </p:nvPicPr>
        <p:blipFill>
          <a:blip r:embed="rId4" cstate="print"/>
          <a:srcRect/>
          <a:stretch>
            <a:fillRect/>
          </a:stretch>
        </p:blipFill>
        <p:spPr bwMode="auto">
          <a:xfrm>
            <a:off x="4086808" y="-3023320"/>
            <a:ext cx="9706783" cy="6313487"/>
          </a:xfrm>
          <a:prstGeom prst="rect">
            <a:avLst/>
          </a:prstGeom>
          <a:noFill/>
          <a:ln w="9525">
            <a:noFill/>
            <a:miter lim="800000"/>
            <a:headEnd/>
            <a:tailEnd/>
          </a:ln>
          <a:effectLst/>
        </p:spPr>
      </p:pic>
      <p:pic>
        <p:nvPicPr>
          <p:cNvPr id="4098" name="Picture 2"/>
          <p:cNvPicPr>
            <a:picLocks noChangeAspect="1" noChangeArrowheads="1"/>
          </p:cNvPicPr>
          <p:nvPr/>
        </p:nvPicPr>
        <p:blipFill>
          <a:blip r:embed="rId5" cstate="print"/>
          <a:srcRect/>
          <a:stretch>
            <a:fillRect/>
          </a:stretch>
        </p:blipFill>
        <p:spPr bwMode="auto">
          <a:xfrm flipH="1">
            <a:off x="8698798" y="1101567"/>
            <a:ext cx="3154363" cy="5756432"/>
          </a:xfrm>
          <a:prstGeom prst="rect">
            <a:avLst/>
          </a:prstGeom>
          <a:noFill/>
          <a:ln w="9525">
            <a:noFill/>
            <a:miter lim="800000"/>
            <a:headEnd/>
            <a:tailEnd/>
          </a:ln>
          <a:effectLst>
            <a:outerShdw blurRad="190500" dist="266700" dir="3180000" algn="ctr" rotWithShape="0">
              <a:schemeClr val="tx1">
                <a:alpha val="29000"/>
              </a:schemeClr>
            </a:outerShdw>
          </a:effectLst>
        </p:spPr>
      </p:pic>
      <p:sp>
        <p:nvSpPr>
          <p:cNvPr id="5" name="TextBox 4"/>
          <p:cNvSpPr txBox="1"/>
          <p:nvPr/>
        </p:nvSpPr>
        <p:spPr>
          <a:xfrm>
            <a:off x="1862204" y="2768252"/>
            <a:ext cx="184731" cy="369332"/>
          </a:xfrm>
          <a:prstGeom prst="rect">
            <a:avLst/>
          </a:prstGeom>
          <a:noFill/>
        </p:spPr>
        <p:txBody>
          <a:bodyPr wrap="none" rtlCol="0">
            <a:spAutoFit/>
          </a:bodyPr>
          <a:lstStyle/>
          <a:p>
            <a:endParaRPr lang="en-US" dirty="0"/>
          </a:p>
        </p:txBody>
      </p:sp>
      <p:sp>
        <p:nvSpPr>
          <p:cNvPr id="3" name="Content Placeholder 2"/>
          <p:cNvSpPr>
            <a:spLocks noGrp="1"/>
          </p:cNvSpPr>
          <p:nvPr>
            <p:ph idx="1"/>
          </p:nvPr>
        </p:nvSpPr>
        <p:spPr>
          <a:xfrm>
            <a:off x="409903" y="1577789"/>
            <a:ext cx="11493063" cy="1044114"/>
          </a:xfrm>
        </p:spPr>
        <p:txBody>
          <a:bodyPr/>
          <a:lstStyle/>
          <a:p>
            <a:pPr>
              <a:lnSpc>
                <a:spcPts val="3800"/>
              </a:lnSpc>
            </a:pPr>
            <a:r>
              <a:rPr lang="en-US" baseline="30000" dirty="0"/>
              <a:t>18</a:t>
            </a:r>
            <a:r>
              <a:rPr lang="en-US" dirty="0"/>
              <a:t> ... </a:t>
            </a:r>
            <a:r>
              <a:rPr lang="en-US" dirty="0">
                <a:solidFill>
                  <a:srgbClr val="C00000"/>
                </a:solidFill>
              </a:rPr>
              <a:t>a sacrifice </a:t>
            </a:r>
            <a:r>
              <a:rPr lang="en-US" dirty="0"/>
              <a:t>acceptable and </a:t>
            </a:r>
            <a:r>
              <a:rPr lang="en-US" dirty="0">
                <a:solidFill>
                  <a:srgbClr val="C00000"/>
                </a:solidFill>
              </a:rPr>
              <a:t>pleasing</a:t>
            </a:r>
            <a:r>
              <a:rPr lang="en-US" dirty="0"/>
              <a:t> to God.</a:t>
            </a:r>
          </a:p>
        </p:txBody>
      </p:sp>
      <p:sp>
        <p:nvSpPr>
          <p:cNvPr id="11" name="TextBox 10">
            <a:extLst>
              <a:ext uri="{FF2B5EF4-FFF2-40B4-BE49-F238E27FC236}">
                <a16:creationId xmlns:a16="http://schemas.microsoft.com/office/drawing/2014/main" id="{CA1815B5-B247-4190-AA13-50CFB10490F9}"/>
              </a:ext>
            </a:extLst>
          </p:cNvPr>
          <p:cNvSpPr txBox="1"/>
          <p:nvPr/>
        </p:nvSpPr>
        <p:spPr>
          <a:xfrm>
            <a:off x="973789" y="2028674"/>
            <a:ext cx="6137753" cy="830997"/>
          </a:xfrm>
          <a:prstGeom prst="rect">
            <a:avLst/>
          </a:prstGeom>
          <a:noFill/>
        </p:spPr>
        <p:txBody>
          <a:bodyPr wrap="square" rtlCol="0">
            <a:spAutoFit/>
          </a:bodyPr>
          <a:lstStyle/>
          <a:p>
            <a:r>
              <a:rPr lang="en-US" sz="4800" b="1" dirty="0">
                <a:solidFill>
                  <a:schemeClr val="bg1"/>
                </a:solidFill>
                <a:effectLst>
                  <a:glow rad="127000">
                    <a:srgbClr val="C00000"/>
                  </a:glow>
                </a:effectLst>
              </a:rPr>
              <a:t>2</a:t>
            </a:r>
            <a:r>
              <a:rPr lang="en-US" sz="4800" b="1" baseline="30000" dirty="0">
                <a:solidFill>
                  <a:schemeClr val="bg1"/>
                </a:solidFill>
                <a:effectLst>
                  <a:glow rad="127000">
                    <a:srgbClr val="C00000"/>
                  </a:glow>
                </a:effectLst>
              </a:rPr>
              <a:t>nd</a:t>
            </a:r>
            <a:r>
              <a:rPr lang="en-US" sz="4800" b="1" dirty="0">
                <a:solidFill>
                  <a:schemeClr val="bg1"/>
                </a:solidFill>
                <a:effectLst>
                  <a:glow rad="127000">
                    <a:srgbClr val="C00000"/>
                  </a:glow>
                </a:effectLst>
              </a:rPr>
              <a:t> Offer your SPEECH</a:t>
            </a:r>
          </a:p>
        </p:txBody>
      </p:sp>
      <p:sp>
        <p:nvSpPr>
          <p:cNvPr id="12" name="TextBox 11">
            <a:extLst>
              <a:ext uri="{FF2B5EF4-FFF2-40B4-BE49-F238E27FC236}">
                <a16:creationId xmlns:a16="http://schemas.microsoft.com/office/drawing/2014/main" id="{4637D642-EA68-47E5-9698-2441C1FBC1D4}"/>
              </a:ext>
            </a:extLst>
          </p:cNvPr>
          <p:cNvSpPr txBox="1"/>
          <p:nvPr/>
        </p:nvSpPr>
        <p:spPr>
          <a:xfrm>
            <a:off x="723269" y="2905496"/>
            <a:ext cx="8316822" cy="2554545"/>
          </a:xfrm>
          <a:prstGeom prst="rect">
            <a:avLst/>
          </a:prstGeom>
          <a:noFill/>
        </p:spPr>
        <p:txBody>
          <a:bodyPr wrap="square" rtlCol="0">
            <a:spAutoFit/>
          </a:bodyPr>
          <a:lstStyle/>
          <a:p>
            <a:r>
              <a:rPr lang="en-US" sz="4000" b="1" dirty="0">
                <a:solidFill>
                  <a:schemeClr val="bg1"/>
                </a:solidFill>
                <a:latin typeface="Arial Narrow" panose="020B0606020202030204" pitchFamily="34" charset="0"/>
              </a:rPr>
              <a:t> </a:t>
            </a:r>
            <a:r>
              <a:rPr lang="en-US" sz="4000" b="1" baseline="30000" dirty="0">
                <a:solidFill>
                  <a:schemeClr val="bg1"/>
                </a:solidFill>
                <a:effectLst>
                  <a:glow rad="76200">
                    <a:srgbClr val="1F4E79"/>
                  </a:glow>
                </a:effectLst>
                <a:latin typeface="Arial Narrow" panose="020B0606020202030204" pitchFamily="34" charset="0"/>
              </a:rPr>
              <a:t>15</a:t>
            </a:r>
            <a:r>
              <a:rPr lang="en-US" sz="4000" b="1" dirty="0">
                <a:solidFill>
                  <a:schemeClr val="bg1"/>
                </a:solidFill>
                <a:effectLst>
                  <a:glow rad="76200">
                    <a:srgbClr val="1F4E79"/>
                  </a:glow>
                </a:effectLst>
                <a:latin typeface="Arial Narrow" panose="020B0606020202030204" pitchFamily="34" charset="0"/>
              </a:rPr>
              <a:t> Through him, then, let us </a:t>
            </a:r>
            <a:r>
              <a:rPr lang="en-US" sz="4000" b="1" dirty="0">
                <a:solidFill>
                  <a:schemeClr val="bg1"/>
                </a:solidFill>
                <a:effectLst>
                  <a:glow rad="101600">
                    <a:srgbClr val="C00000"/>
                  </a:glow>
                </a:effectLst>
                <a:latin typeface="Arial Narrow" panose="020B0606020202030204" pitchFamily="34" charset="0"/>
              </a:rPr>
              <a:t>continually offer a sacrifice of praise</a:t>
            </a:r>
            <a:r>
              <a:rPr lang="en-US" sz="4000" b="1" dirty="0">
                <a:solidFill>
                  <a:schemeClr val="bg1"/>
                </a:solidFill>
                <a:effectLst>
                  <a:glow rad="76200">
                    <a:srgbClr val="1F4E79"/>
                  </a:glow>
                </a:effectLst>
                <a:latin typeface="Arial Narrow" panose="020B0606020202030204" pitchFamily="34" charset="0"/>
              </a:rPr>
              <a:t> to God, that is, </a:t>
            </a:r>
            <a:r>
              <a:rPr lang="en-US" sz="4000" b="1" dirty="0">
                <a:solidFill>
                  <a:schemeClr val="bg1"/>
                </a:solidFill>
                <a:effectLst>
                  <a:glow rad="101600">
                    <a:srgbClr val="C00000"/>
                  </a:glow>
                </a:effectLst>
                <a:latin typeface="Arial Narrow" panose="020B0606020202030204" pitchFamily="34" charset="0"/>
              </a:rPr>
              <a:t>the fruit of lips</a:t>
            </a:r>
            <a:r>
              <a:rPr lang="en-US" sz="4000" b="1" dirty="0">
                <a:solidFill>
                  <a:schemeClr val="bg1"/>
                </a:solidFill>
                <a:effectLst>
                  <a:glow rad="76200">
                    <a:srgbClr val="1F4E79"/>
                  </a:glow>
                </a:effectLst>
                <a:latin typeface="Arial Narrow" panose="020B0606020202030204" pitchFamily="34" charset="0"/>
              </a:rPr>
              <a:t> that confess his name. </a:t>
            </a:r>
            <a:br>
              <a:rPr lang="en-US" sz="4000" b="1" dirty="0">
                <a:solidFill>
                  <a:schemeClr val="bg1"/>
                </a:solidFill>
                <a:effectLst>
                  <a:glow rad="76200">
                    <a:srgbClr val="1F4E79"/>
                  </a:glow>
                </a:effectLst>
                <a:latin typeface="Arial Narrow" panose="020B0606020202030204" pitchFamily="34" charset="0"/>
              </a:rPr>
            </a:br>
            <a:r>
              <a:rPr lang="en-US" sz="4000" b="1" dirty="0">
                <a:solidFill>
                  <a:schemeClr val="bg1"/>
                </a:solidFill>
                <a:effectLst>
                  <a:glow rad="76200">
                    <a:srgbClr val="1F4E79"/>
                  </a:glow>
                </a:effectLst>
                <a:latin typeface="Arial Narrow" panose="020B0606020202030204" pitchFamily="34" charset="0"/>
              </a:rPr>
              <a:t>(Hebrews 13:15)</a:t>
            </a:r>
          </a:p>
        </p:txBody>
      </p:sp>
    </p:spTree>
    <p:extLst>
      <p:ext uri="{BB962C8B-B14F-4D97-AF65-F5344CB8AC3E}">
        <p14:creationId xmlns:p14="http://schemas.microsoft.com/office/powerpoint/2010/main" val="10191937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2286000"/>
          </a:xfrm>
        </p:spPr>
        <p:txBody>
          <a:bodyPr/>
          <a:lstStyle/>
          <a:p>
            <a:r>
              <a:rPr lang="en-US" dirty="0"/>
              <a:t>The JOY of  </a:t>
            </a:r>
            <a:br>
              <a:rPr lang="en-US" dirty="0"/>
            </a:br>
            <a:r>
              <a:rPr lang="en-US" sz="7200" dirty="0"/>
              <a:t>“GIVING”</a:t>
            </a:r>
          </a:p>
        </p:txBody>
      </p:sp>
      <p:pic>
        <p:nvPicPr>
          <p:cNvPr id="1029" name="Picture 5"/>
          <p:cNvPicPr>
            <a:picLocks noChangeAspect="1" noChangeArrowheads="1"/>
          </p:cNvPicPr>
          <p:nvPr/>
        </p:nvPicPr>
        <p:blipFill>
          <a:blip r:embed="rId3" cstate="print"/>
          <a:srcRect/>
          <a:stretch>
            <a:fillRect/>
          </a:stretch>
        </p:blipFill>
        <p:spPr bwMode="auto">
          <a:xfrm>
            <a:off x="0" y="1996751"/>
            <a:ext cx="7379570" cy="4861249"/>
          </a:xfrm>
          <a:prstGeom prst="rect">
            <a:avLst/>
          </a:prstGeom>
          <a:noFill/>
          <a:ln w="9525">
            <a:noFill/>
            <a:miter lim="800000"/>
            <a:headEnd/>
            <a:tailEnd/>
          </a:ln>
          <a:effectLst/>
        </p:spPr>
      </p:pic>
    </p:spTree>
    <p:extLst>
      <p:ext uri="{BB962C8B-B14F-4D97-AF65-F5344CB8AC3E}">
        <p14:creationId xmlns:p14="http://schemas.microsoft.com/office/powerpoint/2010/main" val="9798569"/>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b="4166"/>
          <a:stretch>
            <a:fillRect/>
          </a:stretch>
        </p:blipFill>
        <p:spPr bwMode="auto">
          <a:xfrm>
            <a:off x="0" y="848434"/>
            <a:ext cx="12192000" cy="6009567"/>
          </a:xfrm>
          <a:prstGeom prst="rect">
            <a:avLst/>
          </a:prstGeom>
          <a:noFill/>
          <a:ln w="9525">
            <a:noFill/>
            <a:miter lim="800000"/>
            <a:headEnd/>
            <a:tailEnd/>
          </a:ln>
          <a:effectLst/>
        </p:spPr>
      </p:pic>
      <p:sp>
        <p:nvSpPr>
          <p:cNvPr id="4" name="Rectangle 3"/>
          <p:cNvSpPr/>
          <p:nvPr/>
        </p:nvSpPr>
        <p:spPr>
          <a:xfrm>
            <a:off x="1524000" y="1155940"/>
            <a:ext cx="5745192" cy="996710"/>
          </a:xfrm>
          <a:prstGeom prst="rect">
            <a:avLst/>
          </a:prstGeom>
          <a:solidFill>
            <a:schemeClr val="accent1">
              <a:lumMod val="75000"/>
              <a:alpha val="5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PREISTLY</a:t>
            </a:r>
            <a:r>
              <a:rPr lang="en-US" dirty="0"/>
              <a:t> JOY</a:t>
            </a:r>
          </a:p>
        </p:txBody>
      </p:sp>
      <p:pic>
        <p:nvPicPr>
          <p:cNvPr id="6148" name="Picture 4"/>
          <p:cNvPicPr>
            <a:picLocks noChangeAspect="1" noChangeArrowheads="1"/>
          </p:cNvPicPr>
          <p:nvPr/>
        </p:nvPicPr>
        <p:blipFill>
          <a:blip r:embed="rId4" cstate="print"/>
          <a:srcRect/>
          <a:stretch>
            <a:fillRect/>
          </a:stretch>
        </p:blipFill>
        <p:spPr bwMode="auto">
          <a:xfrm>
            <a:off x="4086808" y="-3023320"/>
            <a:ext cx="9706783" cy="6313487"/>
          </a:xfrm>
          <a:prstGeom prst="rect">
            <a:avLst/>
          </a:prstGeom>
          <a:noFill/>
          <a:ln w="9525">
            <a:noFill/>
            <a:miter lim="800000"/>
            <a:headEnd/>
            <a:tailEnd/>
          </a:ln>
          <a:effectLst/>
        </p:spPr>
      </p:pic>
      <p:pic>
        <p:nvPicPr>
          <p:cNvPr id="4098" name="Picture 2"/>
          <p:cNvPicPr>
            <a:picLocks noChangeAspect="1" noChangeArrowheads="1"/>
          </p:cNvPicPr>
          <p:nvPr/>
        </p:nvPicPr>
        <p:blipFill>
          <a:blip r:embed="rId5" cstate="print"/>
          <a:srcRect/>
          <a:stretch>
            <a:fillRect/>
          </a:stretch>
        </p:blipFill>
        <p:spPr bwMode="auto">
          <a:xfrm flipH="1">
            <a:off x="8698798" y="1101567"/>
            <a:ext cx="3154363" cy="5756432"/>
          </a:xfrm>
          <a:prstGeom prst="rect">
            <a:avLst/>
          </a:prstGeom>
          <a:noFill/>
          <a:ln w="9525">
            <a:noFill/>
            <a:miter lim="800000"/>
            <a:headEnd/>
            <a:tailEnd/>
          </a:ln>
          <a:effectLst>
            <a:outerShdw blurRad="190500" dist="266700" dir="3180000" algn="ctr" rotWithShape="0">
              <a:schemeClr val="tx1">
                <a:alpha val="29000"/>
              </a:schemeClr>
            </a:outerShdw>
          </a:effectLst>
        </p:spPr>
      </p:pic>
      <p:sp>
        <p:nvSpPr>
          <p:cNvPr id="5" name="TextBox 4"/>
          <p:cNvSpPr txBox="1"/>
          <p:nvPr/>
        </p:nvSpPr>
        <p:spPr>
          <a:xfrm>
            <a:off x="1862204" y="2768252"/>
            <a:ext cx="184731" cy="369332"/>
          </a:xfrm>
          <a:prstGeom prst="rect">
            <a:avLst/>
          </a:prstGeom>
          <a:noFill/>
        </p:spPr>
        <p:txBody>
          <a:bodyPr wrap="none" rtlCol="0">
            <a:spAutoFit/>
          </a:bodyPr>
          <a:lstStyle/>
          <a:p>
            <a:endParaRPr lang="en-US" dirty="0"/>
          </a:p>
        </p:txBody>
      </p:sp>
      <p:sp>
        <p:nvSpPr>
          <p:cNvPr id="3" name="Content Placeholder 2"/>
          <p:cNvSpPr>
            <a:spLocks noGrp="1"/>
          </p:cNvSpPr>
          <p:nvPr>
            <p:ph idx="1"/>
          </p:nvPr>
        </p:nvSpPr>
        <p:spPr>
          <a:xfrm>
            <a:off x="409903" y="1577789"/>
            <a:ext cx="11493063" cy="1044114"/>
          </a:xfrm>
        </p:spPr>
        <p:txBody>
          <a:bodyPr/>
          <a:lstStyle/>
          <a:p>
            <a:pPr>
              <a:lnSpc>
                <a:spcPts val="3800"/>
              </a:lnSpc>
            </a:pPr>
            <a:r>
              <a:rPr lang="en-US" baseline="30000" dirty="0"/>
              <a:t>18</a:t>
            </a:r>
            <a:r>
              <a:rPr lang="en-US" dirty="0"/>
              <a:t> ... </a:t>
            </a:r>
            <a:r>
              <a:rPr lang="en-US" dirty="0">
                <a:solidFill>
                  <a:srgbClr val="C00000"/>
                </a:solidFill>
              </a:rPr>
              <a:t>a sacrifice </a:t>
            </a:r>
            <a:r>
              <a:rPr lang="en-US" dirty="0"/>
              <a:t>acceptable and </a:t>
            </a:r>
            <a:r>
              <a:rPr lang="en-US" dirty="0">
                <a:solidFill>
                  <a:srgbClr val="C00000"/>
                </a:solidFill>
              </a:rPr>
              <a:t>pleasing</a:t>
            </a:r>
            <a:r>
              <a:rPr lang="en-US" dirty="0"/>
              <a:t> to God.</a:t>
            </a:r>
          </a:p>
        </p:txBody>
      </p:sp>
      <p:sp>
        <p:nvSpPr>
          <p:cNvPr id="11" name="TextBox 10">
            <a:extLst>
              <a:ext uri="{FF2B5EF4-FFF2-40B4-BE49-F238E27FC236}">
                <a16:creationId xmlns:a16="http://schemas.microsoft.com/office/drawing/2014/main" id="{CA1815B5-B247-4190-AA13-50CFB10490F9}"/>
              </a:ext>
            </a:extLst>
          </p:cNvPr>
          <p:cNvSpPr txBox="1"/>
          <p:nvPr/>
        </p:nvSpPr>
        <p:spPr>
          <a:xfrm>
            <a:off x="973789" y="2028674"/>
            <a:ext cx="6137753" cy="830997"/>
          </a:xfrm>
          <a:prstGeom prst="rect">
            <a:avLst/>
          </a:prstGeom>
          <a:noFill/>
        </p:spPr>
        <p:txBody>
          <a:bodyPr wrap="square" rtlCol="0">
            <a:spAutoFit/>
          </a:bodyPr>
          <a:lstStyle/>
          <a:p>
            <a:r>
              <a:rPr lang="en-US" sz="4800" b="1" dirty="0">
                <a:solidFill>
                  <a:schemeClr val="bg1"/>
                </a:solidFill>
                <a:effectLst>
                  <a:glow rad="127000">
                    <a:srgbClr val="C00000"/>
                  </a:glow>
                </a:effectLst>
              </a:rPr>
              <a:t>3</a:t>
            </a:r>
            <a:r>
              <a:rPr lang="en-US" sz="4800" b="1" baseline="30000" dirty="0">
                <a:solidFill>
                  <a:schemeClr val="bg1"/>
                </a:solidFill>
                <a:effectLst>
                  <a:glow rad="127000">
                    <a:srgbClr val="C00000"/>
                  </a:glow>
                </a:effectLst>
              </a:rPr>
              <a:t>RD</a:t>
            </a:r>
            <a:r>
              <a:rPr lang="en-US" sz="4800" b="1" dirty="0">
                <a:solidFill>
                  <a:schemeClr val="bg1"/>
                </a:solidFill>
                <a:effectLst>
                  <a:glow rad="127000">
                    <a:srgbClr val="C00000"/>
                  </a:glow>
                </a:effectLst>
              </a:rPr>
              <a:t> Offer your SERVICE</a:t>
            </a:r>
          </a:p>
        </p:txBody>
      </p:sp>
      <p:sp>
        <p:nvSpPr>
          <p:cNvPr id="12" name="TextBox 11">
            <a:extLst>
              <a:ext uri="{FF2B5EF4-FFF2-40B4-BE49-F238E27FC236}">
                <a16:creationId xmlns:a16="http://schemas.microsoft.com/office/drawing/2014/main" id="{4637D642-EA68-47E5-9698-2441C1FBC1D4}"/>
              </a:ext>
            </a:extLst>
          </p:cNvPr>
          <p:cNvSpPr txBox="1"/>
          <p:nvPr/>
        </p:nvSpPr>
        <p:spPr>
          <a:xfrm>
            <a:off x="723269" y="2905496"/>
            <a:ext cx="8316822" cy="1938992"/>
          </a:xfrm>
          <a:prstGeom prst="rect">
            <a:avLst/>
          </a:prstGeom>
          <a:noFill/>
        </p:spPr>
        <p:txBody>
          <a:bodyPr wrap="square" rtlCol="0">
            <a:spAutoFit/>
          </a:bodyPr>
          <a:lstStyle/>
          <a:p>
            <a:r>
              <a:rPr lang="en-US" sz="4000" b="1" baseline="30000" dirty="0">
                <a:solidFill>
                  <a:schemeClr val="bg1"/>
                </a:solidFill>
                <a:effectLst>
                  <a:glow rad="76200">
                    <a:srgbClr val="1F4E79"/>
                  </a:glow>
                </a:effectLst>
                <a:latin typeface="Arial Narrow" panose="020B0606020202030204" pitchFamily="34" charset="0"/>
              </a:rPr>
              <a:t>16</a:t>
            </a:r>
            <a:r>
              <a:rPr lang="en-US" sz="4000" b="1" dirty="0">
                <a:solidFill>
                  <a:schemeClr val="bg1"/>
                </a:solidFill>
                <a:effectLst>
                  <a:glow rad="76200">
                    <a:srgbClr val="1F4E79"/>
                  </a:glow>
                </a:effectLst>
                <a:latin typeface="Arial Narrow" panose="020B0606020202030204" pitchFamily="34" charset="0"/>
              </a:rPr>
              <a:t> Do not neglect to </a:t>
            </a:r>
            <a:r>
              <a:rPr lang="en-US" sz="4000" b="1" dirty="0">
                <a:solidFill>
                  <a:schemeClr val="bg1"/>
                </a:solidFill>
                <a:effectLst>
                  <a:glow rad="101600">
                    <a:srgbClr val="C00000"/>
                  </a:glow>
                </a:effectLst>
                <a:latin typeface="Arial Narrow" panose="020B0606020202030204" pitchFamily="34" charset="0"/>
              </a:rPr>
              <a:t>do good </a:t>
            </a:r>
            <a:r>
              <a:rPr lang="en-US" sz="4000" b="1" dirty="0">
                <a:solidFill>
                  <a:schemeClr val="bg1"/>
                </a:solidFill>
                <a:effectLst>
                  <a:glow rad="76200">
                    <a:srgbClr val="1F4E79"/>
                  </a:glow>
                </a:effectLst>
                <a:latin typeface="Arial Narrow" panose="020B0606020202030204" pitchFamily="34" charset="0"/>
              </a:rPr>
              <a:t>and to </a:t>
            </a:r>
            <a:r>
              <a:rPr lang="en-US" sz="4000" b="1" dirty="0">
                <a:solidFill>
                  <a:schemeClr val="bg1"/>
                </a:solidFill>
                <a:effectLst>
                  <a:glow rad="101600">
                    <a:srgbClr val="C00000"/>
                  </a:glow>
                </a:effectLst>
                <a:latin typeface="Arial Narrow" panose="020B0606020202030204" pitchFamily="34" charset="0"/>
              </a:rPr>
              <a:t>share</a:t>
            </a:r>
            <a:r>
              <a:rPr lang="en-US" sz="4000" b="1" dirty="0">
                <a:solidFill>
                  <a:schemeClr val="bg1"/>
                </a:solidFill>
                <a:effectLst>
                  <a:glow rad="76200">
                    <a:srgbClr val="1F4E79"/>
                  </a:glow>
                </a:effectLst>
                <a:latin typeface="Arial Narrow" panose="020B0606020202030204" pitchFamily="34" charset="0"/>
              </a:rPr>
              <a:t> what you have, for such </a:t>
            </a:r>
            <a:r>
              <a:rPr lang="en-US" sz="4000" b="1" dirty="0">
                <a:solidFill>
                  <a:schemeClr val="bg1"/>
                </a:solidFill>
                <a:effectLst>
                  <a:glow rad="101600">
                    <a:srgbClr val="C00000"/>
                  </a:glow>
                </a:effectLst>
                <a:latin typeface="Arial Narrow" panose="020B0606020202030204" pitchFamily="34" charset="0"/>
              </a:rPr>
              <a:t>sacrifices are pleasing to God</a:t>
            </a:r>
            <a:r>
              <a:rPr lang="en-US" sz="4000" b="1" dirty="0">
                <a:solidFill>
                  <a:schemeClr val="bg1"/>
                </a:solidFill>
                <a:effectLst>
                  <a:glow rad="76200">
                    <a:srgbClr val="1F4E79"/>
                  </a:glow>
                </a:effectLst>
                <a:latin typeface="Arial Narrow" panose="020B0606020202030204" pitchFamily="34" charset="0"/>
              </a:rPr>
              <a:t>. (Heb 13:16)</a:t>
            </a:r>
          </a:p>
        </p:txBody>
      </p:sp>
    </p:spTree>
    <p:extLst>
      <p:ext uri="{BB962C8B-B14F-4D97-AF65-F5344CB8AC3E}">
        <p14:creationId xmlns:p14="http://schemas.microsoft.com/office/powerpoint/2010/main" val="179994525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b="4166"/>
          <a:stretch>
            <a:fillRect/>
          </a:stretch>
        </p:blipFill>
        <p:spPr bwMode="auto">
          <a:xfrm>
            <a:off x="0" y="848434"/>
            <a:ext cx="12192000" cy="6009567"/>
          </a:xfrm>
          <a:prstGeom prst="rect">
            <a:avLst/>
          </a:prstGeom>
          <a:noFill/>
          <a:ln w="9525">
            <a:noFill/>
            <a:miter lim="800000"/>
            <a:headEnd/>
            <a:tailEnd/>
          </a:ln>
          <a:effectLst/>
        </p:spPr>
      </p:pic>
      <p:sp>
        <p:nvSpPr>
          <p:cNvPr id="4" name="Rectangle 3"/>
          <p:cNvSpPr/>
          <p:nvPr/>
        </p:nvSpPr>
        <p:spPr>
          <a:xfrm>
            <a:off x="1524000" y="1155940"/>
            <a:ext cx="5745192" cy="996710"/>
          </a:xfrm>
          <a:prstGeom prst="rect">
            <a:avLst/>
          </a:prstGeom>
          <a:solidFill>
            <a:schemeClr val="accent1">
              <a:lumMod val="75000"/>
              <a:alpha val="5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PREISTLY</a:t>
            </a:r>
            <a:r>
              <a:rPr lang="en-US" dirty="0"/>
              <a:t> JOY</a:t>
            </a:r>
          </a:p>
        </p:txBody>
      </p:sp>
      <p:pic>
        <p:nvPicPr>
          <p:cNvPr id="6148" name="Picture 4"/>
          <p:cNvPicPr>
            <a:picLocks noChangeAspect="1" noChangeArrowheads="1"/>
          </p:cNvPicPr>
          <p:nvPr/>
        </p:nvPicPr>
        <p:blipFill>
          <a:blip r:embed="rId4" cstate="print"/>
          <a:srcRect/>
          <a:stretch>
            <a:fillRect/>
          </a:stretch>
        </p:blipFill>
        <p:spPr bwMode="auto">
          <a:xfrm>
            <a:off x="4086808" y="-3023320"/>
            <a:ext cx="9706783" cy="6313487"/>
          </a:xfrm>
          <a:prstGeom prst="rect">
            <a:avLst/>
          </a:prstGeom>
          <a:noFill/>
          <a:ln w="9525">
            <a:noFill/>
            <a:miter lim="800000"/>
            <a:headEnd/>
            <a:tailEnd/>
          </a:ln>
          <a:effectLst/>
        </p:spPr>
      </p:pic>
      <p:pic>
        <p:nvPicPr>
          <p:cNvPr id="4098" name="Picture 2"/>
          <p:cNvPicPr>
            <a:picLocks noChangeAspect="1" noChangeArrowheads="1"/>
          </p:cNvPicPr>
          <p:nvPr/>
        </p:nvPicPr>
        <p:blipFill>
          <a:blip r:embed="rId5" cstate="print"/>
          <a:srcRect/>
          <a:stretch>
            <a:fillRect/>
          </a:stretch>
        </p:blipFill>
        <p:spPr bwMode="auto">
          <a:xfrm flipH="1">
            <a:off x="8698798" y="1101567"/>
            <a:ext cx="3154363" cy="5756432"/>
          </a:xfrm>
          <a:prstGeom prst="rect">
            <a:avLst/>
          </a:prstGeom>
          <a:noFill/>
          <a:ln w="9525">
            <a:noFill/>
            <a:miter lim="800000"/>
            <a:headEnd/>
            <a:tailEnd/>
          </a:ln>
          <a:effectLst>
            <a:outerShdw blurRad="190500" dist="266700" dir="3180000" algn="ctr" rotWithShape="0">
              <a:schemeClr val="tx1">
                <a:alpha val="29000"/>
              </a:schemeClr>
            </a:outerShdw>
          </a:effectLst>
        </p:spPr>
      </p:pic>
      <p:sp>
        <p:nvSpPr>
          <p:cNvPr id="5" name="TextBox 4"/>
          <p:cNvSpPr txBox="1"/>
          <p:nvPr/>
        </p:nvSpPr>
        <p:spPr>
          <a:xfrm>
            <a:off x="1862204" y="2768252"/>
            <a:ext cx="184731" cy="369332"/>
          </a:xfrm>
          <a:prstGeom prst="rect">
            <a:avLst/>
          </a:prstGeom>
          <a:noFill/>
        </p:spPr>
        <p:txBody>
          <a:bodyPr wrap="none" rtlCol="0">
            <a:spAutoFit/>
          </a:bodyPr>
          <a:lstStyle/>
          <a:p>
            <a:endParaRPr lang="en-US" dirty="0"/>
          </a:p>
        </p:txBody>
      </p:sp>
      <p:sp>
        <p:nvSpPr>
          <p:cNvPr id="3" name="Content Placeholder 2"/>
          <p:cNvSpPr>
            <a:spLocks noGrp="1"/>
          </p:cNvSpPr>
          <p:nvPr>
            <p:ph idx="1"/>
          </p:nvPr>
        </p:nvSpPr>
        <p:spPr>
          <a:xfrm>
            <a:off x="409903" y="1577789"/>
            <a:ext cx="11493063" cy="1044114"/>
          </a:xfrm>
        </p:spPr>
        <p:txBody>
          <a:bodyPr/>
          <a:lstStyle/>
          <a:p>
            <a:pPr>
              <a:lnSpc>
                <a:spcPts val="3800"/>
              </a:lnSpc>
            </a:pPr>
            <a:r>
              <a:rPr lang="en-US" baseline="30000" dirty="0"/>
              <a:t>18</a:t>
            </a:r>
            <a:r>
              <a:rPr lang="en-US" dirty="0"/>
              <a:t> ... </a:t>
            </a:r>
            <a:r>
              <a:rPr lang="en-US" dirty="0">
                <a:solidFill>
                  <a:srgbClr val="C00000"/>
                </a:solidFill>
              </a:rPr>
              <a:t>a sacrifice </a:t>
            </a:r>
            <a:r>
              <a:rPr lang="en-US" dirty="0"/>
              <a:t>acceptable and </a:t>
            </a:r>
            <a:r>
              <a:rPr lang="en-US" dirty="0">
                <a:solidFill>
                  <a:srgbClr val="C00000"/>
                </a:solidFill>
              </a:rPr>
              <a:t>pleasing</a:t>
            </a:r>
            <a:r>
              <a:rPr lang="en-US" dirty="0"/>
              <a:t> to God.</a:t>
            </a:r>
          </a:p>
        </p:txBody>
      </p:sp>
      <p:sp>
        <p:nvSpPr>
          <p:cNvPr id="11" name="TextBox 10">
            <a:extLst>
              <a:ext uri="{FF2B5EF4-FFF2-40B4-BE49-F238E27FC236}">
                <a16:creationId xmlns:a16="http://schemas.microsoft.com/office/drawing/2014/main" id="{CA1815B5-B247-4190-AA13-50CFB10490F9}"/>
              </a:ext>
            </a:extLst>
          </p:cNvPr>
          <p:cNvSpPr txBox="1"/>
          <p:nvPr/>
        </p:nvSpPr>
        <p:spPr>
          <a:xfrm>
            <a:off x="973789" y="2028674"/>
            <a:ext cx="6137753" cy="830997"/>
          </a:xfrm>
          <a:prstGeom prst="rect">
            <a:avLst/>
          </a:prstGeom>
          <a:noFill/>
        </p:spPr>
        <p:txBody>
          <a:bodyPr wrap="square" rtlCol="0">
            <a:spAutoFit/>
          </a:bodyPr>
          <a:lstStyle/>
          <a:p>
            <a:r>
              <a:rPr lang="en-US" sz="4800" b="1" dirty="0">
                <a:solidFill>
                  <a:schemeClr val="bg1"/>
                </a:solidFill>
                <a:effectLst>
                  <a:glow rad="127000">
                    <a:srgbClr val="C00000"/>
                  </a:glow>
                </a:effectLst>
              </a:rPr>
              <a:t>4</a:t>
            </a:r>
            <a:r>
              <a:rPr lang="en-US" sz="4800" b="1" baseline="30000" dirty="0">
                <a:solidFill>
                  <a:schemeClr val="bg1"/>
                </a:solidFill>
                <a:effectLst>
                  <a:glow rad="127000">
                    <a:srgbClr val="C00000"/>
                  </a:glow>
                </a:effectLst>
              </a:rPr>
              <a:t>TH</a:t>
            </a:r>
            <a:r>
              <a:rPr lang="en-US" sz="4800" b="1" dirty="0">
                <a:solidFill>
                  <a:schemeClr val="bg1"/>
                </a:solidFill>
                <a:effectLst>
                  <a:glow rad="127000">
                    <a:srgbClr val="C00000"/>
                  </a:glow>
                </a:effectLst>
              </a:rPr>
              <a:t>  Offer PEOPLE</a:t>
            </a:r>
          </a:p>
        </p:txBody>
      </p:sp>
      <p:sp>
        <p:nvSpPr>
          <p:cNvPr id="12" name="TextBox 11">
            <a:extLst>
              <a:ext uri="{FF2B5EF4-FFF2-40B4-BE49-F238E27FC236}">
                <a16:creationId xmlns:a16="http://schemas.microsoft.com/office/drawing/2014/main" id="{4637D642-EA68-47E5-9698-2441C1FBC1D4}"/>
              </a:ext>
            </a:extLst>
          </p:cNvPr>
          <p:cNvSpPr txBox="1"/>
          <p:nvPr/>
        </p:nvSpPr>
        <p:spPr>
          <a:xfrm>
            <a:off x="723269" y="2905496"/>
            <a:ext cx="8316822" cy="3785652"/>
          </a:xfrm>
          <a:prstGeom prst="rect">
            <a:avLst/>
          </a:prstGeom>
          <a:noFill/>
        </p:spPr>
        <p:txBody>
          <a:bodyPr wrap="square" rtlCol="0">
            <a:spAutoFit/>
          </a:bodyPr>
          <a:lstStyle/>
          <a:p>
            <a:r>
              <a:rPr lang="en-US" sz="4000" b="1" dirty="0">
                <a:solidFill>
                  <a:schemeClr val="bg1"/>
                </a:solidFill>
                <a:effectLst>
                  <a:glow rad="76200">
                    <a:srgbClr val="1F4E79"/>
                  </a:glow>
                </a:effectLst>
                <a:latin typeface="Arial Narrow" panose="020B0606020202030204" pitchFamily="34" charset="0"/>
              </a:rPr>
              <a:t>because of the grace given me by God  </a:t>
            </a:r>
            <a:r>
              <a:rPr lang="en-US" sz="4000" b="1" baseline="30000" dirty="0">
                <a:solidFill>
                  <a:schemeClr val="bg1"/>
                </a:solidFill>
                <a:effectLst>
                  <a:glow rad="76200">
                    <a:srgbClr val="1F4E79"/>
                  </a:glow>
                </a:effectLst>
                <a:latin typeface="Arial Narrow" panose="020B0606020202030204" pitchFamily="34" charset="0"/>
              </a:rPr>
              <a:t>16</a:t>
            </a:r>
            <a:r>
              <a:rPr lang="en-US" sz="4000" b="1" dirty="0">
                <a:solidFill>
                  <a:schemeClr val="bg1"/>
                </a:solidFill>
                <a:effectLst>
                  <a:glow rad="76200">
                    <a:srgbClr val="1F4E79"/>
                  </a:glow>
                </a:effectLst>
                <a:latin typeface="Arial Narrow" panose="020B0606020202030204" pitchFamily="34" charset="0"/>
              </a:rPr>
              <a:t> to be a minister of Christ Jesus to the Gentiles in the </a:t>
            </a:r>
            <a:r>
              <a:rPr lang="en-US" sz="4000" b="1" dirty="0">
                <a:solidFill>
                  <a:schemeClr val="bg1"/>
                </a:solidFill>
                <a:effectLst>
                  <a:glow rad="101600">
                    <a:srgbClr val="C00000"/>
                  </a:glow>
                </a:effectLst>
                <a:latin typeface="Arial Narrow" panose="020B0606020202030204" pitchFamily="34" charset="0"/>
              </a:rPr>
              <a:t>priestly service of the gospel </a:t>
            </a:r>
            <a:r>
              <a:rPr lang="en-US" sz="4000" b="1" dirty="0">
                <a:solidFill>
                  <a:schemeClr val="bg1"/>
                </a:solidFill>
                <a:effectLst>
                  <a:glow rad="76200">
                    <a:srgbClr val="1F4E79"/>
                  </a:glow>
                </a:effectLst>
                <a:latin typeface="Arial Narrow" panose="020B0606020202030204" pitchFamily="34" charset="0"/>
              </a:rPr>
              <a:t>of God, so that the </a:t>
            </a:r>
            <a:r>
              <a:rPr lang="en-US" sz="4000" b="1" dirty="0">
                <a:solidFill>
                  <a:schemeClr val="bg1"/>
                </a:solidFill>
                <a:effectLst>
                  <a:glow rad="101600">
                    <a:srgbClr val="C00000"/>
                  </a:glow>
                </a:effectLst>
                <a:latin typeface="Arial Narrow" panose="020B0606020202030204" pitchFamily="34" charset="0"/>
              </a:rPr>
              <a:t>offering</a:t>
            </a:r>
            <a:r>
              <a:rPr lang="en-US" sz="4000" b="1" dirty="0">
                <a:solidFill>
                  <a:schemeClr val="bg1"/>
                </a:solidFill>
                <a:effectLst>
                  <a:glow rad="76200">
                    <a:srgbClr val="1F4E79"/>
                  </a:glow>
                </a:effectLst>
                <a:latin typeface="Arial Narrow" panose="020B0606020202030204" pitchFamily="34" charset="0"/>
              </a:rPr>
              <a:t> </a:t>
            </a:r>
            <a:r>
              <a:rPr lang="en-US" sz="4000" b="1" dirty="0">
                <a:solidFill>
                  <a:schemeClr val="bg1"/>
                </a:solidFill>
                <a:effectLst>
                  <a:glow rad="76200">
                    <a:srgbClr val="C00000"/>
                  </a:glow>
                </a:effectLst>
                <a:latin typeface="Arial Narrow" panose="020B0606020202030204" pitchFamily="34" charset="0"/>
              </a:rPr>
              <a:t>of the </a:t>
            </a:r>
            <a:r>
              <a:rPr lang="en-US" sz="4000" b="1" dirty="0">
                <a:solidFill>
                  <a:srgbClr val="C00000"/>
                </a:solidFill>
                <a:effectLst>
                  <a:glow rad="152400">
                    <a:schemeClr val="bg1"/>
                  </a:glow>
                </a:effectLst>
                <a:latin typeface="Arial Narrow" panose="020B0606020202030204" pitchFamily="34" charset="0"/>
              </a:rPr>
              <a:t>Gentiles </a:t>
            </a:r>
            <a:r>
              <a:rPr lang="en-US" sz="4000" b="1" dirty="0">
                <a:solidFill>
                  <a:schemeClr val="bg1"/>
                </a:solidFill>
                <a:effectLst>
                  <a:glow rad="76200">
                    <a:srgbClr val="1F4E79"/>
                  </a:glow>
                </a:effectLst>
                <a:latin typeface="Arial Narrow" panose="020B0606020202030204" pitchFamily="34" charset="0"/>
              </a:rPr>
              <a:t>may be </a:t>
            </a:r>
            <a:r>
              <a:rPr lang="en-US" sz="4000" b="1" dirty="0">
                <a:solidFill>
                  <a:schemeClr val="bg1"/>
                </a:solidFill>
                <a:effectLst>
                  <a:glow rad="76200">
                    <a:srgbClr val="C00000"/>
                  </a:glow>
                </a:effectLst>
                <a:latin typeface="Arial Narrow" panose="020B0606020202030204" pitchFamily="34" charset="0"/>
              </a:rPr>
              <a:t>acceptable</a:t>
            </a:r>
            <a:r>
              <a:rPr lang="en-US" sz="4000" b="1" dirty="0">
                <a:solidFill>
                  <a:schemeClr val="bg1"/>
                </a:solidFill>
                <a:effectLst>
                  <a:glow rad="76200">
                    <a:srgbClr val="1F4E79"/>
                  </a:glow>
                </a:effectLst>
                <a:latin typeface="Arial Narrow" panose="020B0606020202030204" pitchFamily="34" charset="0"/>
              </a:rPr>
              <a:t>, sanctified by the Holy Spirit. (Rom 15:15-16)</a:t>
            </a:r>
          </a:p>
        </p:txBody>
      </p:sp>
    </p:spTree>
    <p:extLst>
      <p:ext uri="{BB962C8B-B14F-4D97-AF65-F5344CB8AC3E}">
        <p14:creationId xmlns:p14="http://schemas.microsoft.com/office/powerpoint/2010/main" val="259289998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b="4166"/>
          <a:stretch>
            <a:fillRect/>
          </a:stretch>
        </p:blipFill>
        <p:spPr bwMode="auto">
          <a:xfrm>
            <a:off x="0" y="848434"/>
            <a:ext cx="12192000" cy="6009567"/>
          </a:xfrm>
          <a:prstGeom prst="rect">
            <a:avLst/>
          </a:prstGeom>
          <a:noFill/>
          <a:ln w="9525">
            <a:noFill/>
            <a:miter lim="800000"/>
            <a:headEnd/>
            <a:tailEnd/>
          </a:ln>
          <a:effectLst/>
        </p:spPr>
      </p:pic>
      <p:sp>
        <p:nvSpPr>
          <p:cNvPr id="4" name="Rectangle 3"/>
          <p:cNvSpPr/>
          <p:nvPr/>
        </p:nvSpPr>
        <p:spPr>
          <a:xfrm>
            <a:off x="1524000" y="1155940"/>
            <a:ext cx="5745192" cy="996710"/>
          </a:xfrm>
          <a:prstGeom prst="rect">
            <a:avLst/>
          </a:prstGeom>
          <a:solidFill>
            <a:schemeClr val="accent1">
              <a:lumMod val="75000"/>
              <a:alpha val="5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PREISTLY</a:t>
            </a:r>
            <a:r>
              <a:rPr lang="en-US" dirty="0"/>
              <a:t> JOY</a:t>
            </a:r>
          </a:p>
        </p:txBody>
      </p:sp>
      <p:pic>
        <p:nvPicPr>
          <p:cNvPr id="6148" name="Picture 4"/>
          <p:cNvPicPr>
            <a:picLocks noChangeAspect="1" noChangeArrowheads="1"/>
          </p:cNvPicPr>
          <p:nvPr/>
        </p:nvPicPr>
        <p:blipFill>
          <a:blip r:embed="rId4" cstate="print"/>
          <a:srcRect/>
          <a:stretch>
            <a:fillRect/>
          </a:stretch>
        </p:blipFill>
        <p:spPr bwMode="auto">
          <a:xfrm>
            <a:off x="4086808" y="-3023320"/>
            <a:ext cx="9706783" cy="6313487"/>
          </a:xfrm>
          <a:prstGeom prst="rect">
            <a:avLst/>
          </a:prstGeom>
          <a:noFill/>
          <a:ln w="9525">
            <a:noFill/>
            <a:miter lim="800000"/>
            <a:headEnd/>
            <a:tailEnd/>
          </a:ln>
          <a:effectLst/>
        </p:spPr>
      </p:pic>
      <p:pic>
        <p:nvPicPr>
          <p:cNvPr id="4098" name="Picture 2"/>
          <p:cNvPicPr>
            <a:picLocks noChangeAspect="1" noChangeArrowheads="1"/>
          </p:cNvPicPr>
          <p:nvPr/>
        </p:nvPicPr>
        <p:blipFill>
          <a:blip r:embed="rId5" cstate="print"/>
          <a:srcRect/>
          <a:stretch>
            <a:fillRect/>
          </a:stretch>
        </p:blipFill>
        <p:spPr bwMode="auto">
          <a:xfrm flipH="1">
            <a:off x="8698798" y="1101567"/>
            <a:ext cx="3154363" cy="5756432"/>
          </a:xfrm>
          <a:prstGeom prst="rect">
            <a:avLst/>
          </a:prstGeom>
          <a:noFill/>
          <a:ln w="9525">
            <a:noFill/>
            <a:miter lim="800000"/>
            <a:headEnd/>
            <a:tailEnd/>
          </a:ln>
          <a:effectLst>
            <a:outerShdw blurRad="190500" dist="266700" dir="3180000" algn="ctr" rotWithShape="0">
              <a:schemeClr val="tx1">
                <a:alpha val="29000"/>
              </a:schemeClr>
            </a:outerShdw>
          </a:effectLst>
        </p:spPr>
      </p:pic>
      <p:sp>
        <p:nvSpPr>
          <p:cNvPr id="5" name="TextBox 4"/>
          <p:cNvSpPr txBox="1"/>
          <p:nvPr/>
        </p:nvSpPr>
        <p:spPr>
          <a:xfrm>
            <a:off x="1862204" y="2768252"/>
            <a:ext cx="184731" cy="369332"/>
          </a:xfrm>
          <a:prstGeom prst="rect">
            <a:avLst/>
          </a:prstGeom>
          <a:noFill/>
        </p:spPr>
        <p:txBody>
          <a:bodyPr wrap="none" rtlCol="0">
            <a:spAutoFit/>
          </a:bodyPr>
          <a:lstStyle/>
          <a:p>
            <a:endParaRPr lang="en-US" dirty="0"/>
          </a:p>
        </p:txBody>
      </p:sp>
      <p:sp>
        <p:nvSpPr>
          <p:cNvPr id="3" name="Content Placeholder 2"/>
          <p:cNvSpPr>
            <a:spLocks noGrp="1"/>
          </p:cNvSpPr>
          <p:nvPr>
            <p:ph idx="1"/>
          </p:nvPr>
        </p:nvSpPr>
        <p:spPr>
          <a:xfrm>
            <a:off x="409903" y="1577789"/>
            <a:ext cx="11493063" cy="1044114"/>
          </a:xfrm>
        </p:spPr>
        <p:txBody>
          <a:bodyPr/>
          <a:lstStyle/>
          <a:p>
            <a:pPr>
              <a:lnSpc>
                <a:spcPts val="3800"/>
              </a:lnSpc>
            </a:pPr>
            <a:r>
              <a:rPr lang="en-US" baseline="30000" dirty="0"/>
              <a:t>18</a:t>
            </a:r>
            <a:r>
              <a:rPr lang="en-US" dirty="0"/>
              <a:t> ... </a:t>
            </a:r>
            <a:r>
              <a:rPr lang="en-US" dirty="0">
                <a:solidFill>
                  <a:srgbClr val="C00000"/>
                </a:solidFill>
              </a:rPr>
              <a:t>a sacrifice </a:t>
            </a:r>
            <a:r>
              <a:rPr lang="en-US" dirty="0"/>
              <a:t>acceptable and </a:t>
            </a:r>
            <a:r>
              <a:rPr lang="en-US" dirty="0">
                <a:solidFill>
                  <a:srgbClr val="C00000"/>
                </a:solidFill>
              </a:rPr>
              <a:t>pleasing</a:t>
            </a:r>
            <a:r>
              <a:rPr lang="en-US" dirty="0"/>
              <a:t> to God.</a:t>
            </a:r>
          </a:p>
        </p:txBody>
      </p:sp>
      <p:sp>
        <p:nvSpPr>
          <p:cNvPr id="11" name="TextBox 10">
            <a:extLst>
              <a:ext uri="{FF2B5EF4-FFF2-40B4-BE49-F238E27FC236}">
                <a16:creationId xmlns:a16="http://schemas.microsoft.com/office/drawing/2014/main" id="{CA1815B5-B247-4190-AA13-50CFB10490F9}"/>
              </a:ext>
            </a:extLst>
          </p:cNvPr>
          <p:cNvSpPr txBox="1"/>
          <p:nvPr/>
        </p:nvSpPr>
        <p:spPr>
          <a:xfrm>
            <a:off x="973789" y="2028674"/>
            <a:ext cx="6137753" cy="830997"/>
          </a:xfrm>
          <a:prstGeom prst="rect">
            <a:avLst/>
          </a:prstGeom>
          <a:noFill/>
        </p:spPr>
        <p:txBody>
          <a:bodyPr wrap="square" rtlCol="0">
            <a:spAutoFit/>
          </a:bodyPr>
          <a:lstStyle/>
          <a:p>
            <a:r>
              <a:rPr lang="en-US" sz="4800" b="1" dirty="0">
                <a:solidFill>
                  <a:schemeClr val="bg1"/>
                </a:solidFill>
                <a:effectLst>
                  <a:glow rad="127000">
                    <a:srgbClr val="C00000"/>
                  </a:glow>
                </a:effectLst>
              </a:rPr>
              <a:t>5</a:t>
            </a:r>
            <a:r>
              <a:rPr lang="en-US" sz="4800" b="1" baseline="30000" dirty="0">
                <a:solidFill>
                  <a:schemeClr val="bg1"/>
                </a:solidFill>
                <a:effectLst>
                  <a:glow rad="127000">
                    <a:srgbClr val="C00000"/>
                  </a:glow>
                </a:effectLst>
              </a:rPr>
              <a:t>TH</a:t>
            </a:r>
            <a:r>
              <a:rPr lang="en-US" sz="4800" b="1" dirty="0">
                <a:solidFill>
                  <a:schemeClr val="bg1"/>
                </a:solidFill>
                <a:effectLst>
                  <a:glow rad="127000">
                    <a:srgbClr val="C00000"/>
                  </a:glow>
                </a:effectLst>
              </a:rPr>
              <a:t>  Offer MONEY</a:t>
            </a:r>
          </a:p>
        </p:txBody>
      </p:sp>
      <p:sp>
        <p:nvSpPr>
          <p:cNvPr id="12" name="TextBox 11">
            <a:extLst>
              <a:ext uri="{FF2B5EF4-FFF2-40B4-BE49-F238E27FC236}">
                <a16:creationId xmlns:a16="http://schemas.microsoft.com/office/drawing/2014/main" id="{4637D642-EA68-47E5-9698-2441C1FBC1D4}"/>
              </a:ext>
            </a:extLst>
          </p:cNvPr>
          <p:cNvSpPr txBox="1"/>
          <p:nvPr/>
        </p:nvSpPr>
        <p:spPr>
          <a:xfrm>
            <a:off x="723269" y="2905496"/>
            <a:ext cx="8316822" cy="2554545"/>
          </a:xfrm>
          <a:prstGeom prst="rect">
            <a:avLst/>
          </a:prstGeom>
          <a:noFill/>
        </p:spPr>
        <p:txBody>
          <a:bodyPr wrap="square" rtlCol="0">
            <a:spAutoFit/>
          </a:bodyPr>
          <a:lstStyle/>
          <a:p>
            <a:r>
              <a:rPr lang="en-US" sz="4000" b="1" dirty="0">
                <a:solidFill>
                  <a:schemeClr val="bg1"/>
                </a:solidFill>
                <a:effectLst>
                  <a:glow rad="127000">
                    <a:srgbClr val="1F4E79"/>
                  </a:glow>
                </a:effectLst>
                <a:latin typeface="Arial Narrow" panose="020B0606020202030204" pitchFamily="34" charset="0"/>
              </a:rPr>
              <a:t>I have received from Epaphroditus the </a:t>
            </a:r>
            <a:r>
              <a:rPr lang="en-US" sz="4000" b="1" dirty="0">
                <a:solidFill>
                  <a:schemeClr val="bg1"/>
                </a:solidFill>
                <a:effectLst>
                  <a:glow rad="127000">
                    <a:srgbClr val="C00000"/>
                  </a:glow>
                </a:effectLst>
                <a:latin typeface="Arial Narrow" panose="020B0606020202030204" pitchFamily="34" charset="0"/>
              </a:rPr>
              <a:t>gifts you sent</a:t>
            </a:r>
            <a:r>
              <a:rPr lang="en-US" sz="4000" b="1" dirty="0">
                <a:solidFill>
                  <a:schemeClr val="bg1"/>
                </a:solidFill>
                <a:effectLst>
                  <a:glow rad="127000">
                    <a:srgbClr val="1F4E79"/>
                  </a:glow>
                </a:effectLst>
                <a:latin typeface="Arial Narrow" panose="020B0606020202030204" pitchFamily="34" charset="0"/>
              </a:rPr>
              <a:t>, a fragrant offering, a sacrifice acceptable and pleasing to God. (Philippians 4:18)</a:t>
            </a:r>
          </a:p>
        </p:txBody>
      </p:sp>
    </p:spTree>
    <p:extLst>
      <p:ext uri="{BB962C8B-B14F-4D97-AF65-F5344CB8AC3E}">
        <p14:creationId xmlns:p14="http://schemas.microsoft.com/office/powerpoint/2010/main" val="325512434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904" y="0"/>
            <a:ext cx="11493063" cy="1416423"/>
          </a:xfrm>
        </p:spPr>
        <p:txBody>
          <a:bodyPr/>
          <a:lstStyle/>
          <a:p>
            <a:r>
              <a:rPr lang="en-US" u="sng" dirty="0">
                <a:effectLst>
                  <a:glow rad="127000">
                    <a:srgbClr val="C00000"/>
                  </a:glow>
                  <a:outerShdw blurRad="38100" dist="38100" dir="2700000" algn="tl">
                    <a:srgbClr val="000000">
                      <a:alpha val="43137"/>
                    </a:srgbClr>
                  </a:outerShdw>
                </a:effectLst>
              </a:rPr>
              <a:t>PROMISED</a:t>
            </a:r>
            <a:r>
              <a:rPr lang="en-US" dirty="0"/>
              <a:t> JOY</a:t>
            </a:r>
          </a:p>
        </p:txBody>
      </p:sp>
      <p:sp>
        <p:nvSpPr>
          <p:cNvPr id="3" name="Content Placeholder 2"/>
          <p:cNvSpPr>
            <a:spLocks noGrp="1"/>
          </p:cNvSpPr>
          <p:nvPr>
            <p:ph idx="1"/>
          </p:nvPr>
        </p:nvSpPr>
        <p:spPr>
          <a:xfrm>
            <a:off x="409904" y="1577788"/>
            <a:ext cx="6226424" cy="4599175"/>
          </a:xfrm>
        </p:spPr>
        <p:txBody>
          <a:bodyPr/>
          <a:lstStyle/>
          <a:p>
            <a:r>
              <a:rPr lang="en-US" baseline="30000" dirty="0"/>
              <a:t>19</a:t>
            </a:r>
            <a:r>
              <a:rPr lang="en-US" dirty="0"/>
              <a:t> </a:t>
            </a:r>
            <a:r>
              <a:rPr lang="en-US" dirty="0">
                <a:solidFill>
                  <a:srgbClr val="C00000"/>
                </a:solidFill>
              </a:rPr>
              <a:t>And</a:t>
            </a:r>
            <a:r>
              <a:rPr lang="en-US" dirty="0"/>
              <a:t> my God will supply every need of yours according to his riches in glory in Christ Jesus. </a:t>
            </a:r>
          </a:p>
        </p:txBody>
      </p:sp>
      <p:pic>
        <p:nvPicPr>
          <p:cNvPr id="6" name="Picture 2">
            <a:extLst>
              <a:ext uri="{FF2B5EF4-FFF2-40B4-BE49-F238E27FC236}">
                <a16:creationId xmlns:a16="http://schemas.microsoft.com/office/drawing/2014/main" id="{A28731F0-AC69-446E-9C53-0FC18B7101C7}"/>
              </a:ext>
            </a:extLst>
          </p:cNvPr>
          <p:cNvPicPr>
            <a:picLocks noChangeAspect="1" noChangeArrowheads="1"/>
          </p:cNvPicPr>
          <p:nvPr/>
        </p:nvPicPr>
        <p:blipFill>
          <a:blip r:embed="rId3" cstate="print"/>
          <a:srcRect/>
          <a:stretch>
            <a:fillRect/>
          </a:stretch>
        </p:blipFill>
        <p:spPr bwMode="auto">
          <a:xfrm>
            <a:off x="7122429" y="2179482"/>
            <a:ext cx="4025900" cy="4207573"/>
          </a:xfrm>
          <a:prstGeom prst="rect">
            <a:avLst/>
          </a:prstGeom>
          <a:noFill/>
          <a:ln w="9525">
            <a:noFill/>
            <a:miter lim="800000"/>
            <a:headEnd/>
            <a:tailEnd/>
          </a:ln>
          <a:effectLst>
            <a:outerShdw blurRad="50800" dist="101600" dir="2700000" algn="ctr" rotWithShape="0">
              <a:schemeClr val="tx1">
                <a:alpha val="58000"/>
              </a:schemeClr>
            </a:outerShdw>
          </a:effectLst>
        </p:spPr>
      </p:pic>
    </p:spTree>
    <p:extLst>
      <p:ext uri="{BB962C8B-B14F-4D97-AF65-F5344CB8AC3E}">
        <p14:creationId xmlns:p14="http://schemas.microsoft.com/office/powerpoint/2010/main" val="1630368047"/>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PROMISED</a:t>
            </a:r>
            <a:r>
              <a:rPr lang="en-US" dirty="0"/>
              <a:t> JOY</a:t>
            </a:r>
          </a:p>
        </p:txBody>
      </p:sp>
      <p:sp>
        <p:nvSpPr>
          <p:cNvPr id="3" name="Content Placeholder 2"/>
          <p:cNvSpPr>
            <a:spLocks noGrp="1"/>
          </p:cNvSpPr>
          <p:nvPr>
            <p:ph idx="1"/>
          </p:nvPr>
        </p:nvSpPr>
        <p:spPr>
          <a:xfrm>
            <a:off x="409904" y="1577788"/>
            <a:ext cx="6226424" cy="4599175"/>
          </a:xfrm>
        </p:spPr>
        <p:txBody>
          <a:bodyPr/>
          <a:lstStyle/>
          <a:p>
            <a:r>
              <a:rPr lang="en-US" baseline="30000" dirty="0"/>
              <a:t>19</a:t>
            </a:r>
            <a:r>
              <a:rPr lang="en-US" dirty="0"/>
              <a:t> And </a:t>
            </a:r>
            <a:r>
              <a:rPr lang="en-US" dirty="0">
                <a:solidFill>
                  <a:schemeClr val="bg1"/>
                </a:solidFill>
                <a:effectLst>
                  <a:glow rad="127000">
                    <a:srgbClr val="C00000"/>
                  </a:glow>
                </a:effectLst>
              </a:rPr>
              <a:t>my God </a:t>
            </a:r>
            <a:r>
              <a:rPr lang="en-US" dirty="0"/>
              <a:t>will supply every need of yours according to his riches in glory in Christ Jesus. </a:t>
            </a:r>
          </a:p>
        </p:txBody>
      </p:sp>
      <p:pic>
        <p:nvPicPr>
          <p:cNvPr id="6" name="Picture 2">
            <a:extLst>
              <a:ext uri="{FF2B5EF4-FFF2-40B4-BE49-F238E27FC236}">
                <a16:creationId xmlns:a16="http://schemas.microsoft.com/office/drawing/2014/main" id="{69FAA476-FCA0-4EAE-B249-45B2288700BD}"/>
              </a:ext>
            </a:extLst>
          </p:cNvPr>
          <p:cNvPicPr>
            <a:picLocks noChangeAspect="1" noChangeArrowheads="1"/>
          </p:cNvPicPr>
          <p:nvPr/>
        </p:nvPicPr>
        <p:blipFill>
          <a:blip r:embed="rId3" cstate="print"/>
          <a:srcRect/>
          <a:stretch>
            <a:fillRect/>
          </a:stretch>
        </p:blipFill>
        <p:spPr bwMode="auto">
          <a:xfrm>
            <a:off x="7122429" y="2179482"/>
            <a:ext cx="4025900" cy="4207573"/>
          </a:xfrm>
          <a:prstGeom prst="rect">
            <a:avLst/>
          </a:prstGeom>
          <a:noFill/>
          <a:ln w="9525">
            <a:noFill/>
            <a:miter lim="800000"/>
            <a:headEnd/>
            <a:tailEnd/>
          </a:ln>
          <a:effectLst>
            <a:outerShdw blurRad="50800" dist="101600" dir="2700000" algn="ctr" rotWithShape="0">
              <a:schemeClr val="tx1">
                <a:alpha val="58000"/>
              </a:schemeClr>
            </a:outerShdw>
          </a:effectLst>
        </p:spPr>
      </p:pic>
    </p:spTree>
    <p:extLst>
      <p:ext uri="{BB962C8B-B14F-4D97-AF65-F5344CB8AC3E}">
        <p14:creationId xmlns:p14="http://schemas.microsoft.com/office/powerpoint/2010/main" val="2932247703"/>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PROMISED</a:t>
            </a:r>
            <a:r>
              <a:rPr lang="en-US" dirty="0"/>
              <a:t> JOY</a:t>
            </a:r>
          </a:p>
        </p:txBody>
      </p:sp>
      <p:sp>
        <p:nvSpPr>
          <p:cNvPr id="3" name="Content Placeholder 2"/>
          <p:cNvSpPr>
            <a:spLocks noGrp="1"/>
          </p:cNvSpPr>
          <p:nvPr>
            <p:ph idx="1"/>
          </p:nvPr>
        </p:nvSpPr>
        <p:spPr>
          <a:xfrm>
            <a:off x="409904" y="1577788"/>
            <a:ext cx="6226424" cy="4599175"/>
          </a:xfrm>
        </p:spPr>
        <p:txBody>
          <a:bodyPr/>
          <a:lstStyle/>
          <a:p>
            <a:r>
              <a:rPr lang="en-US" baseline="30000" dirty="0"/>
              <a:t>19</a:t>
            </a:r>
            <a:r>
              <a:rPr lang="en-US" dirty="0"/>
              <a:t> And my God will </a:t>
            </a:r>
            <a:r>
              <a:rPr lang="en-US" dirty="0">
                <a:solidFill>
                  <a:schemeClr val="bg1"/>
                </a:solidFill>
                <a:effectLst>
                  <a:glow rad="127000">
                    <a:srgbClr val="C00000"/>
                  </a:glow>
                </a:effectLst>
              </a:rPr>
              <a:t>supply</a:t>
            </a:r>
            <a:r>
              <a:rPr lang="en-US" dirty="0"/>
              <a:t> every need of yours according to his riches in glory in Christ Jesus. </a:t>
            </a:r>
          </a:p>
        </p:txBody>
      </p:sp>
      <p:sp>
        <p:nvSpPr>
          <p:cNvPr id="6" name="TextBox 5">
            <a:extLst>
              <a:ext uri="{FF2B5EF4-FFF2-40B4-BE49-F238E27FC236}">
                <a16:creationId xmlns:a16="http://schemas.microsoft.com/office/drawing/2014/main" id="{6A4ABD7F-1FB7-4722-9CCC-5572A526AA09}"/>
              </a:ext>
            </a:extLst>
          </p:cNvPr>
          <p:cNvSpPr txBox="1"/>
          <p:nvPr/>
        </p:nvSpPr>
        <p:spPr>
          <a:xfrm>
            <a:off x="503769" y="4957046"/>
            <a:ext cx="6021722" cy="769441"/>
          </a:xfrm>
          <a:prstGeom prst="rect">
            <a:avLst/>
          </a:prstGeom>
          <a:noFill/>
        </p:spPr>
        <p:txBody>
          <a:bodyPr wrap="square" rtlCol="0">
            <a:spAutoFit/>
          </a:bodyPr>
          <a:lstStyle/>
          <a:p>
            <a:r>
              <a:rPr lang="en-US" sz="4400" b="1" dirty="0">
                <a:solidFill>
                  <a:srgbClr val="C00000"/>
                </a:solidFill>
                <a:effectLst>
                  <a:glow rad="127000">
                    <a:schemeClr val="bg1"/>
                  </a:glow>
                </a:effectLst>
                <a:latin typeface="Arial Narrow" pitchFamily="34" charset="0"/>
              </a:rPr>
              <a:t>Literally = “fill to the full”</a:t>
            </a:r>
          </a:p>
        </p:txBody>
      </p:sp>
      <p:cxnSp>
        <p:nvCxnSpPr>
          <p:cNvPr id="7" name="Straight Arrow Connector 6">
            <a:extLst>
              <a:ext uri="{FF2B5EF4-FFF2-40B4-BE49-F238E27FC236}">
                <a16:creationId xmlns:a16="http://schemas.microsoft.com/office/drawing/2014/main" id="{3583639C-3C89-4C35-8F16-D6BA3505009A}"/>
              </a:ext>
            </a:extLst>
          </p:cNvPr>
          <p:cNvCxnSpPr>
            <a:cxnSpLocks/>
          </p:cNvCxnSpPr>
          <p:nvPr/>
        </p:nvCxnSpPr>
        <p:spPr>
          <a:xfrm flipV="1">
            <a:off x="1524000" y="2309116"/>
            <a:ext cx="3299898" cy="2647930"/>
          </a:xfrm>
          <a:prstGeom prst="straightConnector1">
            <a:avLst/>
          </a:prstGeom>
          <a:ln w="152400">
            <a:solidFill>
              <a:srgbClr val="C00000"/>
            </a:solidFill>
            <a:headEnd type="triangle" w="med" len="med"/>
            <a:tailEnd type="triangle" w="med" len="med"/>
          </a:ln>
          <a:effectLst>
            <a:glow rad="127000">
              <a:schemeClr val="bg1"/>
            </a:glow>
          </a:effectLst>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7398F62A-6873-4750-8086-F3B1DAF02908}"/>
              </a:ext>
            </a:extLst>
          </p:cNvPr>
          <p:cNvPicPr>
            <a:picLocks noChangeAspect="1" noChangeArrowheads="1"/>
          </p:cNvPicPr>
          <p:nvPr/>
        </p:nvPicPr>
        <p:blipFill>
          <a:blip r:embed="rId3" cstate="print"/>
          <a:srcRect/>
          <a:stretch>
            <a:fillRect/>
          </a:stretch>
        </p:blipFill>
        <p:spPr bwMode="auto">
          <a:xfrm>
            <a:off x="7122429" y="2179482"/>
            <a:ext cx="4025900" cy="4207573"/>
          </a:xfrm>
          <a:prstGeom prst="rect">
            <a:avLst/>
          </a:prstGeom>
          <a:noFill/>
          <a:ln w="9525">
            <a:noFill/>
            <a:miter lim="800000"/>
            <a:headEnd/>
            <a:tailEnd/>
          </a:ln>
          <a:effectLst>
            <a:outerShdw blurRad="50800" dist="101600" dir="2700000" algn="ctr" rotWithShape="0">
              <a:schemeClr val="tx1">
                <a:alpha val="58000"/>
              </a:schemeClr>
            </a:outerShdw>
          </a:effectLst>
        </p:spPr>
      </p:pic>
    </p:spTree>
    <p:extLst>
      <p:ext uri="{BB962C8B-B14F-4D97-AF65-F5344CB8AC3E}">
        <p14:creationId xmlns:p14="http://schemas.microsoft.com/office/powerpoint/2010/main" val="1813039192"/>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PROMISED</a:t>
            </a:r>
            <a:r>
              <a:rPr lang="en-US" dirty="0"/>
              <a:t> JOY</a:t>
            </a:r>
          </a:p>
        </p:txBody>
      </p:sp>
      <p:sp>
        <p:nvSpPr>
          <p:cNvPr id="3" name="Content Placeholder 2"/>
          <p:cNvSpPr>
            <a:spLocks noGrp="1"/>
          </p:cNvSpPr>
          <p:nvPr>
            <p:ph idx="1"/>
          </p:nvPr>
        </p:nvSpPr>
        <p:spPr>
          <a:xfrm>
            <a:off x="409904" y="1577788"/>
            <a:ext cx="6226424" cy="4599175"/>
          </a:xfrm>
        </p:spPr>
        <p:txBody>
          <a:bodyPr/>
          <a:lstStyle/>
          <a:p>
            <a:r>
              <a:rPr lang="en-US" baseline="30000" dirty="0"/>
              <a:t>19</a:t>
            </a:r>
            <a:r>
              <a:rPr lang="en-US" dirty="0"/>
              <a:t> And my God will supply</a:t>
            </a:r>
            <a:r>
              <a:rPr lang="en-US" dirty="0">
                <a:solidFill>
                  <a:schemeClr val="bg1"/>
                </a:solidFill>
              </a:rPr>
              <a:t> </a:t>
            </a:r>
            <a:r>
              <a:rPr lang="en-US" dirty="0">
                <a:solidFill>
                  <a:schemeClr val="bg1"/>
                </a:solidFill>
                <a:effectLst>
                  <a:glow rad="127000">
                    <a:srgbClr val="C00000"/>
                  </a:glow>
                </a:effectLst>
              </a:rPr>
              <a:t>every need </a:t>
            </a:r>
            <a:r>
              <a:rPr lang="en-US" dirty="0"/>
              <a:t>of yours according to his riches in glory in Christ Jesus. </a:t>
            </a:r>
          </a:p>
        </p:txBody>
      </p:sp>
      <p:sp>
        <p:nvSpPr>
          <p:cNvPr id="6" name="TextBox 5">
            <a:extLst>
              <a:ext uri="{FF2B5EF4-FFF2-40B4-BE49-F238E27FC236}">
                <a16:creationId xmlns:a16="http://schemas.microsoft.com/office/drawing/2014/main" id="{6A4ABD7F-1FB7-4722-9CCC-5572A526AA09}"/>
              </a:ext>
            </a:extLst>
          </p:cNvPr>
          <p:cNvSpPr txBox="1"/>
          <p:nvPr/>
        </p:nvSpPr>
        <p:spPr>
          <a:xfrm>
            <a:off x="503769" y="4957046"/>
            <a:ext cx="6021722" cy="769441"/>
          </a:xfrm>
          <a:prstGeom prst="rect">
            <a:avLst/>
          </a:prstGeom>
          <a:noFill/>
        </p:spPr>
        <p:txBody>
          <a:bodyPr wrap="square" rtlCol="0">
            <a:spAutoFit/>
          </a:bodyPr>
          <a:lstStyle/>
          <a:p>
            <a:r>
              <a:rPr lang="en-US" sz="4400" b="1" dirty="0">
                <a:solidFill>
                  <a:srgbClr val="C00000"/>
                </a:solidFill>
                <a:effectLst>
                  <a:glow rad="127000">
                    <a:schemeClr val="bg1"/>
                  </a:glow>
                </a:effectLst>
                <a:latin typeface="Arial Narrow" pitchFamily="34" charset="0"/>
              </a:rPr>
              <a:t>Not “every want of yours”</a:t>
            </a:r>
          </a:p>
        </p:txBody>
      </p:sp>
      <p:cxnSp>
        <p:nvCxnSpPr>
          <p:cNvPr id="7" name="Straight Arrow Connector 6">
            <a:extLst>
              <a:ext uri="{FF2B5EF4-FFF2-40B4-BE49-F238E27FC236}">
                <a16:creationId xmlns:a16="http://schemas.microsoft.com/office/drawing/2014/main" id="{3583639C-3C89-4C35-8F16-D6BA3505009A}"/>
              </a:ext>
            </a:extLst>
          </p:cNvPr>
          <p:cNvCxnSpPr>
            <a:cxnSpLocks/>
          </p:cNvCxnSpPr>
          <p:nvPr/>
        </p:nvCxnSpPr>
        <p:spPr>
          <a:xfrm flipV="1">
            <a:off x="1524000" y="2992582"/>
            <a:ext cx="0" cy="1964464"/>
          </a:xfrm>
          <a:prstGeom prst="straightConnector1">
            <a:avLst/>
          </a:prstGeom>
          <a:ln w="152400">
            <a:solidFill>
              <a:srgbClr val="C00000"/>
            </a:solidFill>
            <a:headEnd type="triangle" w="med" len="med"/>
            <a:tailEnd type="triangle" w="med" len="med"/>
          </a:ln>
          <a:effectLst>
            <a:glow rad="127000">
              <a:schemeClr val="bg1"/>
            </a:glow>
          </a:effectLst>
        </p:spPr>
        <p:style>
          <a:lnRef idx="1">
            <a:schemeClr val="accent1"/>
          </a:lnRef>
          <a:fillRef idx="0">
            <a:schemeClr val="accent1"/>
          </a:fillRef>
          <a:effectRef idx="0">
            <a:schemeClr val="accent1"/>
          </a:effectRef>
          <a:fontRef idx="minor">
            <a:schemeClr val="tx1"/>
          </a:fontRef>
        </p:style>
      </p:cxnSp>
      <p:pic>
        <p:nvPicPr>
          <p:cNvPr id="11" name="Picture 2">
            <a:extLst>
              <a:ext uri="{FF2B5EF4-FFF2-40B4-BE49-F238E27FC236}">
                <a16:creationId xmlns:a16="http://schemas.microsoft.com/office/drawing/2014/main" id="{50BF8514-A213-445A-9E25-DCE00CCC6658}"/>
              </a:ext>
            </a:extLst>
          </p:cNvPr>
          <p:cNvPicPr>
            <a:picLocks noChangeAspect="1" noChangeArrowheads="1"/>
          </p:cNvPicPr>
          <p:nvPr/>
        </p:nvPicPr>
        <p:blipFill>
          <a:blip r:embed="rId3" cstate="print"/>
          <a:srcRect/>
          <a:stretch>
            <a:fillRect/>
          </a:stretch>
        </p:blipFill>
        <p:spPr bwMode="auto">
          <a:xfrm>
            <a:off x="7122429" y="2179482"/>
            <a:ext cx="4025900" cy="4207573"/>
          </a:xfrm>
          <a:prstGeom prst="rect">
            <a:avLst/>
          </a:prstGeom>
          <a:noFill/>
          <a:ln w="9525">
            <a:noFill/>
            <a:miter lim="800000"/>
            <a:headEnd/>
            <a:tailEnd/>
          </a:ln>
          <a:effectLst>
            <a:outerShdw blurRad="50800" dist="101600" dir="2700000" algn="ctr" rotWithShape="0">
              <a:schemeClr val="tx1">
                <a:alpha val="58000"/>
              </a:schemeClr>
            </a:outerShdw>
          </a:effectLst>
        </p:spPr>
      </p:pic>
    </p:spTree>
    <p:extLst>
      <p:ext uri="{BB962C8B-B14F-4D97-AF65-F5344CB8AC3E}">
        <p14:creationId xmlns:p14="http://schemas.microsoft.com/office/powerpoint/2010/main" val="4023267058"/>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9B6A8BF-B9D0-4BBF-8EBF-3E7487166512}"/>
              </a:ext>
            </a:extLst>
          </p:cNvPr>
          <p:cNvSpPr/>
          <p:nvPr/>
        </p:nvSpPr>
        <p:spPr>
          <a:xfrm>
            <a:off x="110836" y="1155941"/>
            <a:ext cx="6331528" cy="3291368"/>
          </a:xfrm>
          <a:prstGeom prst="rect">
            <a:avLst/>
          </a:prstGeom>
          <a:solidFill>
            <a:schemeClr val="accent1">
              <a:lumMod val="75000"/>
              <a:alpha val="5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PROMISED</a:t>
            </a:r>
            <a:r>
              <a:rPr lang="en-US" dirty="0"/>
              <a:t> JOY</a:t>
            </a:r>
          </a:p>
        </p:txBody>
      </p:sp>
      <p:sp>
        <p:nvSpPr>
          <p:cNvPr id="3" name="Content Placeholder 2"/>
          <p:cNvSpPr>
            <a:spLocks noGrp="1"/>
          </p:cNvSpPr>
          <p:nvPr>
            <p:ph idx="1"/>
          </p:nvPr>
        </p:nvSpPr>
        <p:spPr>
          <a:xfrm>
            <a:off x="409904" y="1577788"/>
            <a:ext cx="6226424" cy="4599175"/>
          </a:xfrm>
        </p:spPr>
        <p:txBody>
          <a:bodyPr/>
          <a:lstStyle/>
          <a:p>
            <a:r>
              <a:rPr lang="en-US" baseline="30000" dirty="0"/>
              <a:t>19</a:t>
            </a:r>
            <a:r>
              <a:rPr lang="en-US" dirty="0"/>
              <a:t> And my God will supply</a:t>
            </a:r>
            <a:r>
              <a:rPr lang="en-US" dirty="0">
                <a:solidFill>
                  <a:schemeClr val="bg1"/>
                </a:solidFill>
              </a:rPr>
              <a:t> </a:t>
            </a:r>
            <a:r>
              <a:rPr lang="en-US" dirty="0"/>
              <a:t>every need of yours </a:t>
            </a:r>
            <a:r>
              <a:rPr lang="en-US" dirty="0">
                <a:solidFill>
                  <a:schemeClr val="bg1"/>
                </a:solidFill>
                <a:effectLst>
                  <a:glow rad="127000">
                    <a:srgbClr val="C00000"/>
                  </a:glow>
                </a:effectLst>
              </a:rPr>
              <a:t>according to </a:t>
            </a:r>
            <a:r>
              <a:rPr lang="en-US" dirty="0"/>
              <a:t>his riches in glory in Christ Jesus. </a:t>
            </a:r>
          </a:p>
        </p:txBody>
      </p:sp>
      <p:sp>
        <p:nvSpPr>
          <p:cNvPr id="6" name="TextBox 5">
            <a:extLst>
              <a:ext uri="{FF2B5EF4-FFF2-40B4-BE49-F238E27FC236}">
                <a16:creationId xmlns:a16="http://schemas.microsoft.com/office/drawing/2014/main" id="{6A4ABD7F-1FB7-4722-9CCC-5572A526AA09}"/>
              </a:ext>
            </a:extLst>
          </p:cNvPr>
          <p:cNvSpPr txBox="1"/>
          <p:nvPr/>
        </p:nvSpPr>
        <p:spPr>
          <a:xfrm>
            <a:off x="503769" y="4957046"/>
            <a:ext cx="6021722" cy="769441"/>
          </a:xfrm>
          <a:prstGeom prst="rect">
            <a:avLst/>
          </a:prstGeom>
          <a:noFill/>
        </p:spPr>
        <p:txBody>
          <a:bodyPr wrap="square" rtlCol="0">
            <a:spAutoFit/>
          </a:bodyPr>
          <a:lstStyle/>
          <a:p>
            <a:r>
              <a:rPr lang="en-US" sz="4400" b="1" dirty="0">
                <a:solidFill>
                  <a:srgbClr val="C00000"/>
                </a:solidFill>
                <a:effectLst>
                  <a:glow rad="127000">
                    <a:schemeClr val="bg1"/>
                  </a:glow>
                </a:effectLst>
                <a:latin typeface="Arial Narrow" pitchFamily="34" charset="0"/>
              </a:rPr>
              <a:t>NOT = “out of”</a:t>
            </a:r>
          </a:p>
        </p:txBody>
      </p:sp>
      <p:cxnSp>
        <p:nvCxnSpPr>
          <p:cNvPr id="7" name="Straight Arrow Connector 6">
            <a:extLst>
              <a:ext uri="{FF2B5EF4-FFF2-40B4-BE49-F238E27FC236}">
                <a16:creationId xmlns:a16="http://schemas.microsoft.com/office/drawing/2014/main" id="{3583639C-3C89-4C35-8F16-D6BA3505009A}"/>
              </a:ext>
            </a:extLst>
          </p:cNvPr>
          <p:cNvCxnSpPr>
            <a:cxnSpLocks/>
          </p:cNvCxnSpPr>
          <p:nvPr/>
        </p:nvCxnSpPr>
        <p:spPr>
          <a:xfrm flipV="1">
            <a:off x="1524000" y="3685309"/>
            <a:ext cx="0" cy="1271737"/>
          </a:xfrm>
          <a:prstGeom prst="straightConnector1">
            <a:avLst/>
          </a:prstGeom>
          <a:ln w="152400">
            <a:solidFill>
              <a:srgbClr val="C00000"/>
            </a:solidFill>
            <a:headEnd type="triangle" w="med" len="med"/>
            <a:tailEnd type="triangle" w="med" len="med"/>
          </a:ln>
          <a:effectLst>
            <a:glow rad="127000">
              <a:schemeClr val="bg1"/>
            </a:glow>
          </a:effectLst>
        </p:spPr>
        <p:style>
          <a:lnRef idx="1">
            <a:schemeClr val="accent1"/>
          </a:lnRef>
          <a:fillRef idx="0">
            <a:schemeClr val="accent1"/>
          </a:fillRef>
          <a:effectRef idx="0">
            <a:schemeClr val="accent1"/>
          </a:effectRef>
          <a:fontRef idx="minor">
            <a:schemeClr val="tx1"/>
          </a:fontRef>
        </p:style>
      </p:cxnSp>
      <p:pic>
        <p:nvPicPr>
          <p:cNvPr id="11" name="Picture 2">
            <a:extLst>
              <a:ext uri="{FF2B5EF4-FFF2-40B4-BE49-F238E27FC236}">
                <a16:creationId xmlns:a16="http://schemas.microsoft.com/office/drawing/2014/main" id="{B1A88933-64AC-4FBA-9D70-FB9F83A09CF3}"/>
              </a:ext>
            </a:extLst>
          </p:cNvPr>
          <p:cNvPicPr>
            <a:picLocks noChangeAspect="1" noChangeArrowheads="1"/>
          </p:cNvPicPr>
          <p:nvPr/>
        </p:nvPicPr>
        <p:blipFill>
          <a:blip r:embed="rId3" cstate="print"/>
          <a:srcRect/>
          <a:stretch>
            <a:fillRect/>
          </a:stretch>
        </p:blipFill>
        <p:spPr bwMode="auto">
          <a:xfrm>
            <a:off x="7122429" y="2179482"/>
            <a:ext cx="4025900" cy="4207573"/>
          </a:xfrm>
          <a:prstGeom prst="rect">
            <a:avLst/>
          </a:prstGeom>
          <a:noFill/>
          <a:ln w="9525">
            <a:noFill/>
            <a:miter lim="800000"/>
            <a:headEnd/>
            <a:tailEnd/>
          </a:ln>
          <a:effectLst>
            <a:outerShdw blurRad="50800" dist="101600" dir="2700000" algn="ctr" rotWithShape="0">
              <a:schemeClr val="tx1">
                <a:alpha val="58000"/>
              </a:schemeClr>
            </a:outerShdw>
          </a:effectLst>
        </p:spPr>
      </p:pic>
    </p:spTree>
    <p:extLst>
      <p:ext uri="{BB962C8B-B14F-4D97-AF65-F5344CB8AC3E}">
        <p14:creationId xmlns:p14="http://schemas.microsoft.com/office/powerpoint/2010/main" val="1486556941"/>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9C42AA-8316-4722-9F41-E39A11AAD897}"/>
              </a:ext>
            </a:extLst>
          </p:cNvPr>
          <p:cNvSpPr/>
          <p:nvPr/>
        </p:nvSpPr>
        <p:spPr>
          <a:xfrm>
            <a:off x="110836" y="1155941"/>
            <a:ext cx="6331528" cy="3291368"/>
          </a:xfrm>
          <a:prstGeom prst="rect">
            <a:avLst/>
          </a:prstGeom>
          <a:solidFill>
            <a:schemeClr val="accent1">
              <a:lumMod val="75000"/>
              <a:alpha val="5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PROMISED</a:t>
            </a:r>
            <a:r>
              <a:rPr lang="en-US" dirty="0"/>
              <a:t> JOY</a:t>
            </a:r>
          </a:p>
        </p:txBody>
      </p:sp>
      <p:sp>
        <p:nvSpPr>
          <p:cNvPr id="3" name="Content Placeholder 2"/>
          <p:cNvSpPr>
            <a:spLocks noGrp="1"/>
          </p:cNvSpPr>
          <p:nvPr>
            <p:ph idx="1"/>
          </p:nvPr>
        </p:nvSpPr>
        <p:spPr>
          <a:xfrm>
            <a:off x="409904" y="1577788"/>
            <a:ext cx="6226424" cy="4599175"/>
          </a:xfrm>
        </p:spPr>
        <p:txBody>
          <a:bodyPr/>
          <a:lstStyle/>
          <a:p>
            <a:r>
              <a:rPr lang="en-US" baseline="30000" dirty="0"/>
              <a:t>19</a:t>
            </a:r>
            <a:r>
              <a:rPr lang="en-US" dirty="0"/>
              <a:t> And my God will supply</a:t>
            </a:r>
            <a:r>
              <a:rPr lang="en-US" dirty="0">
                <a:solidFill>
                  <a:schemeClr val="bg1"/>
                </a:solidFill>
              </a:rPr>
              <a:t> </a:t>
            </a:r>
            <a:r>
              <a:rPr lang="en-US" dirty="0"/>
              <a:t>every need of yours </a:t>
            </a:r>
            <a:r>
              <a:rPr lang="en-US" dirty="0">
                <a:solidFill>
                  <a:schemeClr val="bg1"/>
                </a:solidFill>
                <a:effectLst>
                  <a:glow rad="127000">
                    <a:srgbClr val="C00000"/>
                  </a:glow>
                </a:effectLst>
              </a:rPr>
              <a:t>according to </a:t>
            </a:r>
            <a:r>
              <a:rPr lang="en-US" dirty="0"/>
              <a:t>his riches in glory in Christ Jesus. </a:t>
            </a:r>
          </a:p>
        </p:txBody>
      </p:sp>
      <p:pic>
        <p:nvPicPr>
          <p:cNvPr id="7170" name="Picture 2"/>
          <p:cNvPicPr>
            <a:picLocks noChangeAspect="1" noChangeArrowheads="1"/>
          </p:cNvPicPr>
          <p:nvPr/>
        </p:nvPicPr>
        <p:blipFill>
          <a:blip r:embed="rId3" cstate="print"/>
          <a:srcRect/>
          <a:stretch>
            <a:fillRect/>
          </a:stretch>
        </p:blipFill>
        <p:spPr bwMode="auto">
          <a:xfrm>
            <a:off x="7122429" y="2179482"/>
            <a:ext cx="4025900" cy="4207573"/>
          </a:xfrm>
          <a:prstGeom prst="rect">
            <a:avLst/>
          </a:prstGeom>
          <a:noFill/>
          <a:ln w="9525">
            <a:noFill/>
            <a:miter lim="800000"/>
            <a:headEnd/>
            <a:tailEnd/>
          </a:ln>
          <a:effectLst>
            <a:outerShdw blurRad="50800" dist="101600" dir="2700000" algn="ctr" rotWithShape="0">
              <a:schemeClr val="tx1">
                <a:alpha val="58000"/>
              </a:schemeClr>
            </a:outerShdw>
          </a:effectLst>
        </p:spPr>
      </p:pic>
      <p:sp>
        <p:nvSpPr>
          <p:cNvPr id="8" name="Rectangle 7">
            <a:extLst>
              <a:ext uri="{FF2B5EF4-FFF2-40B4-BE49-F238E27FC236}">
                <a16:creationId xmlns:a16="http://schemas.microsoft.com/office/drawing/2014/main" id="{2208DDA4-F514-4D3C-B809-C4057F44C4A1}"/>
              </a:ext>
            </a:extLst>
          </p:cNvPr>
          <p:cNvSpPr/>
          <p:nvPr/>
        </p:nvSpPr>
        <p:spPr>
          <a:xfrm>
            <a:off x="221673" y="4004349"/>
            <a:ext cx="6712527" cy="2355371"/>
          </a:xfrm>
          <a:prstGeom prst="rect">
            <a:avLst/>
          </a:prstGeom>
          <a:solidFill>
            <a:srgbClr val="FFFF00">
              <a:alpha val="51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extBox 8">
            <a:extLst>
              <a:ext uri="{FF2B5EF4-FFF2-40B4-BE49-F238E27FC236}">
                <a16:creationId xmlns:a16="http://schemas.microsoft.com/office/drawing/2014/main" id="{C46CBFF0-20FB-4C38-85E9-8A276371B3CF}"/>
              </a:ext>
            </a:extLst>
          </p:cNvPr>
          <p:cNvSpPr txBox="1"/>
          <p:nvPr/>
        </p:nvSpPr>
        <p:spPr>
          <a:xfrm>
            <a:off x="409902" y="4283269"/>
            <a:ext cx="6181398" cy="1446550"/>
          </a:xfrm>
          <a:prstGeom prst="rect">
            <a:avLst/>
          </a:prstGeom>
          <a:noFill/>
        </p:spPr>
        <p:txBody>
          <a:bodyPr wrap="square" rtlCol="0">
            <a:spAutoFit/>
          </a:bodyPr>
          <a:lstStyle/>
          <a:p>
            <a:pPr algn="ctr"/>
            <a:r>
              <a:rPr lang="en-US" sz="4400" b="1" dirty="0">
                <a:effectLst>
                  <a:glow rad="127000">
                    <a:schemeClr val="bg1"/>
                  </a:glow>
                  <a:outerShdw blurRad="38100" dist="38100" dir="2700000" algn="tl">
                    <a:srgbClr val="000000">
                      <a:alpha val="43137"/>
                    </a:srgbClr>
                  </a:outerShdw>
                </a:effectLst>
              </a:rPr>
              <a:t>You are PROMISED this, WHEN YOU GIVE!</a:t>
            </a:r>
          </a:p>
        </p:txBody>
      </p:sp>
    </p:spTree>
    <p:extLst>
      <p:ext uri="{BB962C8B-B14F-4D97-AF65-F5344CB8AC3E}">
        <p14:creationId xmlns:p14="http://schemas.microsoft.com/office/powerpoint/2010/main" val="13921910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9C42AA-8316-4722-9F41-E39A11AAD897}"/>
              </a:ext>
            </a:extLst>
          </p:cNvPr>
          <p:cNvSpPr/>
          <p:nvPr/>
        </p:nvSpPr>
        <p:spPr>
          <a:xfrm>
            <a:off x="110836" y="1155941"/>
            <a:ext cx="6331528" cy="3291368"/>
          </a:xfrm>
          <a:prstGeom prst="rect">
            <a:avLst/>
          </a:prstGeom>
          <a:solidFill>
            <a:schemeClr val="accent1">
              <a:lumMod val="75000"/>
              <a:alpha val="5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PROMISED</a:t>
            </a:r>
            <a:r>
              <a:rPr lang="en-US" dirty="0"/>
              <a:t> JOY</a:t>
            </a:r>
          </a:p>
        </p:txBody>
      </p:sp>
      <p:sp>
        <p:nvSpPr>
          <p:cNvPr id="3" name="Content Placeholder 2"/>
          <p:cNvSpPr>
            <a:spLocks noGrp="1"/>
          </p:cNvSpPr>
          <p:nvPr>
            <p:ph idx="1"/>
          </p:nvPr>
        </p:nvSpPr>
        <p:spPr>
          <a:xfrm>
            <a:off x="409904" y="1577788"/>
            <a:ext cx="6226424" cy="4599175"/>
          </a:xfrm>
        </p:spPr>
        <p:txBody>
          <a:bodyPr/>
          <a:lstStyle/>
          <a:p>
            <a:r>
              <a:rPr lang="en-US" baseline="30000" dirty="0"/>
              <a:t>19</a:t>
            </a:r>
            <a:r>
              <a:rPr lang="en-US" dirty="0"/>
              <a:t> And my God will supply</a:t>
            </a:r>
            <a:r>
              <a:rPr lang="en-US" dirty="0">
                <a:solidFill>
                  <a:schemeClr val="bg1"/>
                </a:solidFill>
              </a:rPr>
              <a:t> </a:t>
            </a:r>
            <a:r>
              <a:rPr lang="en-US" dirty="0"/>
              <a:t>every need of yours according to </a:t>
            </a:r>
            <a:r>
              <a:rPr lang="en-US" dirty="0">
                <a:solidFill>
                  <a:schemeClr val="bg1"/>
                </a:solidFill>
                <a:effectLst>
                  <a:glow rad="127000">
                    <a:srgbClr val="C00000"/>
                  </a:glow>
                </a:effectLst>
              </a:rPr>
              <a:t>his riches in glory </a:t>
            </a:r>
            <a:r>
              <a:rPr lang="en-US" dirty="0"/>
              <a:t>in Christ Jesus. </a:t>
            </a:r>
          </a:p>
        </p:txBody>
      </p:sp>
      <p:pic>
        <p:nvPicPr>
          <p:cNvPr id="7170" name="Picture 2"/>
          <p:cNvPicPr>
            <a:picLocks noChangeAspect="1" noChangeArrowheads="1"/>
          </p:cNvPicPr>
          <p:nvPr/>
        </p:nvPicPr>
        <p:blipFill>
          <a:blip r:embed="rId3" cstate="print"/>
          <a:srcRect/>
          <a:stretch>
            <a:fillRect/>
          </a:stretch>
        </p:blipFill>
        <p:spPr bwMode="auto">
          <a:xfrm>
            <a:off x="7122429" y="2179482"/>
            <a:ext cx="4025900" cy="4207573"/>
          </a:xfrm>
          <a:prstGeom prst="rect">
            <a:avLst/>
          </a:prstGeom>
          <a:noFill/>
          <a:ln w="9525">
            <a:noFill/>
            <a:miter lim="800000"/>
            <a:headEnd/>
            <a:tailEnd/>
          </a:ln>
          <a:effectLst>
            <a:outerShdw blurRad="50800" dist="101600" dir="2700000" algn="ctr" rotWithShape="0">
              <a:schemeClr val="tx1">
                <a:alpha val="58000"/>
              </a:schemeClr>
            </a:outerShdw>
          </a:effectLst>
        </p:spPr>
      </p:pic>
    </p:spTree>
    <p:extLst>
      <p:ext uri="{BB962C8B-B14F-4D97-AF65-F5344CB8AC3E}">
        <p14:creationId xmlns:p14="http://schemas.microsoft.com/office/powerpoint/2010/main" val="2435882841"/>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08300" y="2352768"/>
            <a:ext cx="7759701" cy="5183237"/>
          </a:xfrm>
          <a:prstGeom prst="rect">
            <a:avLst/>
          </a:prstGeom>
        </p:spPr>
      </p:pic>
      <p:sp>
        <p:nvSpPr>
          <p:cNvPr id="2" name="Title 1"/>
          <p:cNvSpPr>
            <a:spLocks noGrp="1"/>
          </p:cNvSpPr>
          <p:nvPr>
            <p:ph type="title"/>
          </p:nvPr>
        </p:nvSpPr>
        <p:spPr>
          <a:xfrm>
            <a:off x="0" y="1"/>
            <a:ext cx="12191999" cy="1416423"/>
          </a:xfrm>
        </p:spPr>
        <p:txBody>
          <a:bodyPr/>
          <a:lstStyle/>
          <a:p>
            <a:pPr algn="ctr"/>
            <a:r>
              <a:rPr lang="en-US" dirty="0"/>
              <a:t>Philippians is a Thank You  Note</a:t>
            </a:r>
          </a:p>
        </p:txBody>
      </p:sp>
      <p:sp>
        <p:nvSpPr>
          <p:cNvPr id="3" name="Content Placeholder 2"/>
          <p:cNvSpPr>
            <a:spLocks noGrp="1"/>
          </p:cNvSpPr>
          <p:nvPr>
            <p:ph idx="1"/>
          </p:nvPr>
        </p:nvSpPr>
        <p:spPr/>
        <p:txBody>
          <a:bodyPr/>
          <a:lstStyle/>
          <a:p>
            <a:r>
              <a:rPr lang="en-US" dirty="0"/>
              <a:t>  </a:t>
            </a:r>
            <a:r>
              <a:rPr lang="en-US" baseline="30000" dirty="0"/>
              <a:t>14</a:t>
            </a:r>
            <a:r>
              <a:rPr lang="en-US" dirty="0"/>
              <a:t> Yet it was kind of you to </a:t>
            </a:r>
            <a:r>
              <a:rPr lang="en-US" dirty="0">
                <a:solidFill>
                  <a:srgbClr val="C00000"/>
                </a:solidFill>
              </a:rPr>
              <a:t>share</a:t>
            </a:r>
            <a:r>
              <a:rPr lang="en-US" dirty="0"/>
              <a:t> my trouble. </a:t>
            </a:r>
          </a:p>
        </p:txBody>
      </p:sp>
    </p:spTree>
    <p:extLst>
      <p:ext uri="{BB962C8B-B14F-4D97-AF65-F5344CB8AC3E}">
        <p14:creationId xmlns:p14="http://schemas.microsoft.com/office/powerpoint/2010/main" val="2572832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9C42AA-8316-4722-9F41-E39A11AAD897}"/>
              </a:ext>
            </a:extLst>
          </p:cNvPr>
          <p:cNvSpPr/>
          <p:nvPr/>
        </p:nvSpPr>
        <p:spPr>
          <a:xfrm>
            <a:off x="110836" y="1155941"/>
            <a:ext cx="6331528" cy="3291368"/>
          </a:xfrm>
          <a:prstGeom prst="rect">
            <a:avLst/>
          </a:prstGeom>
          <a:solidFill>
            <a:schemeClr val="accent1">
              <a:lumMod val="75000"/>
              <a:alpha val="5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PROMISED</a:t>
            </a:r>
            <a:r>
              <a:rPr lang="en-US" dirty="0"/>
              <a:t> JOY</a:t>
            </a:r>
          </a:p>
        </p:txBody>
      </p:sp>
      <p:sp>
        <p:nvSpPr>
          <p:cNvPr id="3" name="Content Placeholder 2"/>
          <p:cNvSpPr>
            <a:spLocks noGrp="1"/>
          </p:cNvSpPr>
          <p:nvPr>
            <p:ph idx="1"/>
          </p:nvPr>
        </p:nvSpPr>
        <p:spPr>
          <a:xfrm>
            <a:off x="409904" y="1577788"/>
            <a:ext cx="6226424" cy="4599175"/>
          </a:xfrm>
        </p:spPr>
        <p:txBody>
          <a:bodyPr/>
          <a:lstStyle/>
          <a:p>
            <a:r>
              <a:rPr lang="en-US" baseline="30000" dirty="0"/>
              <a:t>19</a:t>
            </a:r>
            <a:r>
              <a:rPr lang="en-US" dirty="0"/>
              <a:t> And my God will supply</a:t>
            </a:r>
            <a:r>
              <a:rPr lang="en-US" dirty="0">
                <a:solidFill>
                  <a:schemeClr val="bg1"/>
                </a:solidFill>
              </a:rPr>
              <a:t> </a:t>
            </a:r>
            <a:r>
              <a:rPr lang="en-US" dirty="0"/>
              <a:t>every need of yours according to his riches in glory</a:t>
            </a:r>
            <a:r>
              <a:rPr lang="en-US" dirty="0">
                <a:solidFill>
                  <a:schemeClr val="bg1"/>
                </a:solidFill>
                <a:effectLst>
                  <a:glow rad="127000">
                    <a:srgbClr val="C00000"/>
                  </a:glow>
                </a:effectLst>
              </a:rPr>
              <a:t> in Christ Jesus</a:t>
            </a:r>
            <a:r>
              <a:rPr lang="en-US" dirty="0"/>
              <a:t>. </a:t>
            </a:r>
          </a:p>
        </p:txBody>
      </p:sp>
      <p:pic>
        <p:nvPicPr>
          <p:cNvPr id="7170" name="Picture 2"/>
          <p:cNvPicPr>
            <a:picLocks noChangeAspect="1" noChangeArrowheads="1"/>
          </p:cNvPicPr>
          <p:nvPr/>
        </p:nvPicPr>
        <p:blipFill>
          <a:blip r:embed="rId3" cstate="print"/>
          <a:srcRect/>
          <a:stretch>
            <a:fillRect/>
          </a:stretch>
        </p:blipFill>
        <p:spPr bwMode="auto">
          <a:xfrm>
            <a:off x="7122429" y="2179482"/>
            <a:ext cx="4025900" cy="4207573"/>
          </a:xfrm>
          <a:prstGeom prst="rect">
            <a:avLst/>
          </a:prstGeom>
          <a:noFill/>
          <a:ln w="9525">
            <a:noFill/>
            <a:miter lim="800000"/>
            <a:headEnd/>
            <a:tailEnd/>
          </a:ln>
          <a:effectLst>
            <a:outerShdw blurRad="50800" dist="101600" dir="2700000" algn="ctr" rotWithShape="0">
              <a:schemeClr val="tx1">
                <a:alpha val="58000"/>
              </a:schemeClr>
            </a:outerShdw>
          </a:effectLst>
        </p:spPr>
      </p:pic>
      <p:sp>
        <p:nvSpPr>
          <p:cNvPr id="6" name="Rectangle 5">
            <a:extLst>
              <a:ext uri="{FF2B5EF4-FFF2-40B4-BE49-F238E27FC236}">
                <a16:creationId xmlns:a16="http://schemas.microsoft.com/office/drawing/2014/main" id="{9FE42FE8-0FC6-4DA3-9B06-14537E4B0621}"/>
              </a:ext>
            </a:extLst>
          </p:cNvPr>
          <p:cNvSpPr/>
          <p:nvPr/>
        </p:nvSpPr>
        <p:spPr>
          <a:xfrm>
            <a:off x="110836" y="4031684"/>
            <a:ext cx="7162800" cy="2916314"/>
          </a:xfrm>
          <a:prstGeom prst="rect">
            <a:avLst/>
          </a:prstGeom>
          <a:solidFill>
            <a:srgbClr val="FFFF00">
              <a:alpha val="51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EABD5CEC-38FE-46EC-A173-37ED12F8BBCD}"/>
              </a:ext>
            </a:extLst>
          </p:cNvPr>
          <p:cNvSpPr txBox="1"/>
          <p:nvPr/>
        </p:nvSpPr>
        <p:spPr>
          <a:xfrm>
            <a:off x="302528" y="4466529"/>
            <a:ext cx="6819901" cy="1920526"/>
          </a:xfrm>
          <a:prstGeom prst="rect">
            <a:avLst/>
          </a:prstGeom>
          <a:noFill/>
        </p:spPr>
        <p:txBody>
          <a:bodyPr wrap="square" rtlCol="0">
            <a:spAutoFit/>
          </a:bodyPr>
          <a:lstStyle/>
          <a:p>
            <a:pPr algn="ctr">
              <a:lnSpc>
                <a:spcPct val="90000"/>
              </a:lnSpc>
            </a:pPr>
            <a:r>
              <a:rPr lang="en-US" sz="4400" b="1" dirty="0">
                <a:effectLst>
                  <a:glow rad="127000">
                    <a:schemeClr val="bg1"/>
                  </a:glow>
                  <a:outerShdw blurRad="38100" dist="38100" dir="2700000" algn="tl">
                    <a:srgbClr val="000000">
                      <a:alpha val="43137"/>
                    </a:srgbClr>
                  </a:outerShdw>
                </a:effectLst>
              </a:rPr>
              <a:t>This Promise is “in Christ Jesus!”  You must have Him to have the promise!</a:t>
            </a:r>
          </a:p>
        </p:txBody>
      </p:sp>
    </p:spTree>
    <p:extLst>
      <p:ext uri="{BB962C8B-B14F-4D97-AF65-F5344CB8AC3E}">
        <p14:creationId xmlns:p14="http://schemas.microsoft.com/office/powerpoint/2010/main" val="203022372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GLORIOUS</a:t>
            </a:r>
            <a:r>
              <a:rPr lang="en-US" dirty="0"/>
              <a:t> JOY</a:t>
            </a:r>
          </a:p>
        </p:txBody>
      </p:sp>
      <p:sp>
        <p:nvSpPr>
          <p:cNvPr id="3" name="Content Placeholder 2"/>
          <p:cNvSpPr>
            <a:spLocks noGrp="1"/>
          </p:cNvSpPr>
          <p:nvPr>
            <p:ph idx="1"/>
          </p:nvPr>
        </p:nvSpPr>
        <p:spPr/>
        <p:txBody>
          <a:bodyPr/>
          <a:lstStyle/>
          <a:p>
            <a:pPr>
              <a:lnSpc>
                <a:spcPts val="3800"/>
              </a:lnSpc>
            </a:pPr>
            <a:r>
              <a:rPr lang="en-US" dirty="0"/>
              <a:t> </a:t>
            </a:r>
            <a:r>
              <a:rPr lang="en-US" baseline="30000" dirty="0"/>
              <a:t>20</a:t>
            </a:r>
            <a:r>
              <a:rPr lang="en-US" dirty="0"/>
              <a:t> To our God and Father be </a:t>
            </a:r>
            <a:r>
              <a:rPr lang="en-US" dirty="0">
                <a:solidFill>
                  <a:srgbClr val="C00000"/>
                </a:solidFill>
              </a:rPr>
              <a:t>glory</a:t>
            </a:r>
            <a:r>
              <a:rPr lang="en-US" dirty="0"/>
              <a:t> forever and ever. Amen. </a:t>
            </a:r>
          </a:p>
        </p:txBody>
      </p:sp>
      <p:pic>
        <p:nvPicPr>
          <p:cNvPr id="5" name="Picture 5"/>
          <p:cNvPicPr>
            <a:picLocks noChangeAspect="1" noChangeArrowheads="1"/>
          </p:cNvPicPr>
          <p:nvPr/>
        </p:nvPicPr>
        <p:blipFill>
          <a:blip r:embed="rId2" cstate="print"/>
          <a:srcRect/>
          <a:stretch>
            <a:fillRect/>
          </a:stretch>
        </p:blipFill>
        <p:spPr bwMode="auto">
          <a:xfrm>
            <a:off x="0" y="2678111"/>
            <a:ext cx="6345237" cy="4179888"/>
          </a:xfrm>
          <a:prstGeom prst="rect">
            <a:avLst/>
          </a:prstGeom>
          <a:noFill/>
          <a:ln w="9525">
            <a:noFill/>
            <a:miter lim="800000"/>
            <a:headEnd/>
            <a:tailEnd/>
          </a:ln>
          <a:effectLst/>
        </p:spPr>
      </p:pic>
    </p:spTree>
    <p:extLst>
      <p:ext uri="{BB962C8B-B14F-4D97-AF65-F5344CB8AC3E}">
        <p14:creationId xmlns:p14="http://schemas.microsoft.com/office/powerpoint/2010/main" val="3051913910"/>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glow rad="127000">
                    <a:srgbClr val="C00000"/>
                  </a:glow>
                  <a:outerShdw blurRad="38100" dist="38100" dir="2700000" algn="tl">
                    <a:srgbClr val="000000">
                      <a:alpha val="43137"/>
                    </a:srgbClr>
                  </a:outerShdw>
                </a:effectLst>
              </a:rPr>
              <a:t>The CHURCH’S </a:t>
            </a:r>
            <a:r>
              <a:rPr lang="en-US" dirty="0"/>
              <a:t>JOY</a:t>
            </a:r>
          </a:p>
        </p:txBody>
      </p:sp>
      <p:sp>
        <p:nvSpPr>
          <p:cNvPr id="3" name="Content Placeholder 2"/>
          <p:cNvSpPr>
            <a:spLocks noGrp="1"/>
          </p:cNvSpPr>
          <p:nvPr>
            <p:ph idx="1"/>
          </p:nvPr>
        </p:nvSpPr>
        <p:spPr>
          <a:xfrm>
            <a:off x="409903" y="1535502"/>
            <a:ext cx="8941915" cy="4906862"/>
          </a:xfrm>
        </p:spPr>
        <p:txBody>
          <a:bodyPr/>
          <a:lstStyle/>
          <a:p>
            <a:r>
              <a:rPr lang="en-US" dirty="0"/>
              <a:t> </a:t>
            </a:r>
            <a:r>
              <a:rPr lang="en-US" baseline="30000" dirty="0"/>
              <a:t>21</a:t>
            </a:r>
            <a:r>
              <a:rPr lang="en-US" dirty="0"/>
              <a:t> Greet every saint in Christ Jesus. The brothers who are with me greet you.  </a:t>
            </a:r>
            <a:r>
              <a:rPr lang="en-US" baseline="30000" dirty="0"/>
              <a:t>22</a:t>
            </a:r>
            <a:r>
              <a:rPr lang="en-US" dirty="0"/>
              <a:t> All the saints greet you, especially those of Caesar's household.</a:t>
            </a:r>
          </a:p>
          <a:p>
            <a:r>
              <a:rPr lang="en-US" dirty="0"/>
              <a:t> </a:t>
            </a:r>
            <a:r>
              <a:rPr lang="en-US" baseline="30000" dirty="0"/>
              <a:t>23</a:t>
            </a:r>
            <a:r>
              <a:rPr lang="en-US" dirty="0"/>
              <a:t> The grace of the Lord Jesus Christ </a:t>
            </a:r>
            <a:br>
              <a:rPr lang="en-US" dirty="0"/>
            </a:br>
            <a:r>
              <a:rPr lang="en-US" dirty="0"/>
              <a:t>be with your spirit.</a:t>
            </a:r>
          </a:p>
        </p:txBody>
      </p:sp>
    </p:spTree>
    <p:extLst>
      <p:ext uri="{BB962C8B-B14F-4D97-AF65-F5344CB8AC3E}">
        <p14:creationId xmlns:p14="http://schemas.microsoft.com/office/powerpoint/2010/main" val="295128996"/>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847850"/>
          </a:xfrm>
        </p:spPr>
        <p:txBody>
          <a:bodyPr/>
          <a:lstStyle/>
          <a:p>
            <a:r>
              <a:rPr lang="en-US" dirty="0"/>
              <a:t>Imagine how much Joy</a:t>
            </a:r>
            <a:br>
              <a:rPr lang="en-US" dirty="0"/>
            </a:br>
            <a:r>
              <a:rPr lang="en-US" dirty="0"/>
              <a:t>the Lord has for you...</a:t>
            </a:r>
          </a:p>
        </p:txBody>
      </p:sp>
      <p:pic>
        <p:nvPicPr>
          <p:cNvPr id="4" name="Picture 5"/>
          <p:cNvPicPr>
            <a:picLocks noChangeAspect="1" noChangeArrowheads="1"/>
          </p:cNvPicPr>
          <p:nvPr/>
        </p:nvPicPr>
        <p:blipFill>
          <a:blip r:embed="rId3" cstate="print"/>
          <a:srcRect/>
          <a:stretch>
            <a:fillRect/>
          </a:stretch>
        </p:blipFill>
        <p:spPr bwMode="auto">
          <a:xfrm>
            <a:off x="0" y="2678112"/>
            <a:ext cx="6345237" cy="4179888"/>
          </a:xfrm>
          <a:prstGeom prst="rect">
            <a:avLst/>
          </a:prstGeom>
          <a:noFill/>
          <a:ln w="9525">
            <a:noFill/>
            <a:miter lim="800000"/>
            <a:headEnd/>
            <a:tailEnd/>
          </a:ln>
          <a:effectLst/>
        </p:spPr>
      </p:pic>
      <p:sp>
        <p:nvSpPr>
          <p:cNvPr id="6" name="Rectangle 5"/>
          <p:cNvSpPr/>
          <p:nvPr/>
        </p:nvSpPr>
        <p:spPr>
          <a:xfrm>
            <a:off x="7093528" y="4405746"/>
            <a:ext cx="3574473" cy="2452255"/>
          </a:xfrm>
          <a:prstGeom prst="rect">
            <a:avLst/>
          </a:prstGeom>
          <a:gradFill flip="none" rotWithShape="1">
            <a:gsLst>
              <a:gs pos="0">
                <a:srgbClr val="E0C920">
                  <a:alpha val="52941"/>
                </a:srgbClr>
              </a:gs>
              <a:gs pos="50000">
                <a:srgbClr val="FFFF00">
                  <a:alpha val="63000"/>
                </a:srgbClr>
              </a:gs>
              <a:gs pos="100000">
                <a:srgbClr val="FBE9B7"/>
              </a:gs>
            </a:gsLst>
            <a:lin ang="16200000" scaled="1"/>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937500" y="1816101"/>
            <a:ext cx="2362200" cy="5847755"/>
          </a:xfrm>
          <a:prstGeom prst="rect">
            <a:avLst/>
          </a:prstGeom>
          <a:noFill/>
        </p:spPr>
        <p:txBody>
          <a:bodyPr wrap="square" rtlCol="0">
            <a:spAutoFit/>
          </a:bodyPr>
          <a:lstStyle/>
          <a:p>
            <a:pPr algn="ctr"/>
            <a:r>
              <a:rPr lang="en-US" sz="4400" b="1" dirty="0">
                <a:solidFill>
                  <a:schemeClr val="bg2"/>
                </a:solidFill>
                <a:effectLst>
                  <a:glow rad="127000">
                    <a:srgbClr val="C00000"/>
                  </a:glow>
                </a:effectLst>
              </a:rPr>
              <a:t>Offer Up Your: </a:t>
            </a:r>
          </a:p>
          <a:p>
            <a:pPr>
              <a:lnSpc>
                <a:spcPct val="90000"/>
              </a:lnSpc>
            </a:pPr>
            <a:r>
              <a:rPr lang="en-US" sz="4400" b="1" dirty="0">
                <a:effectLst>
                  <a:glow rad="127000">
                    <a:schemeClr val="bg1"/>
                  </a:glow>
                </a:effectLst>
              </a:rPr>
              <a:t>Self</a:t>
            </a:r>
          </a:p>
          <a:p>
            <a:pPr>
              <a:lnSpc>
                <a:spcPct val="90000"/>
              </a:lnSpc>
            </a:pPr>
            <a:r>
              <a:rPr lang="en-US" sz="4400" b="1" dirty="0">
                <a:effectLst>
                  <a:glow rad="127000">
                    <a:schemeClr val="bg1"/>
                  </a:glow>
                </a:effectLst>
              </a:rPr>
              <a:t>Speech</a:t>
            </a:r>
          </a:p>
          <a:p>
            <a:pPr>
              <a:lnSpc>
                <a:spcPct val="90000"/>
              </a:lnSpc>
            </a:pPr>
            <a:r>
              <a:rPr lang="en-US" sz="4400" b="1" dirty="0">
                <a:effectLst>
                  <a:glow rad="127000">
                    <a:schemeClr val="bg1"/>
                  </a:glow>
                </a:effectLst>
              </a:rPr>
              <a:t>Service</a:t>
            </a:r>
          </a:p>
          <a:p>
            <a:pPr>
              <a:lnSpc>
                <a:spcPct val="90000"/>
              </a:lnSpc>
            </a:pPr>
            <a:r>
              <a:rPr lang="en-US" sz="4400" b="1" dirty="0">
                <a:effectLst>
                  <a:glow rad="127000">
                    <a:schemeClr val="bg1"/>
                  </a:glow>
                </a:effectLst>
              </a:rPr>
              <a:t>Contacts</a:t>
            </a:r>
          </a:p>
          <a:p>
            <a:pPr>
              <a:lnSpc>
                <a:spcPct val="90000"/>
              </a:lnSpc>
            </a:pPr>
            <a:r>
              <a:rPr lang="en-US" sz="4400" b="1" dirty="0">
                <a:effectLst>
                  <a:glow rad="127000">
                    <a:schemeClr val="bg1"/>
                  </a:glow>
                </a:effectLst>
              </a:rPr>
              <a:t>Money</a:t>
            </a:r>
          </a:p>
          <a:p>
            <a:endParaRPr lang="en-US" sz="4400" b="1" dirty="0"/>
          </a:p>
          <a:p>
            <a:endParaRPr lang="en-US" sz="4400" b="1" dirty="0"/>
          </a:p>
        </p:txBody>
      </p:sp>
      <p:sp>
        <p:nvSpPr>
          <p:cNvPr id="7" name="TextBox 6"/>
          <p:cNvSpPr txBox="1"/>
          <p:nvPr/>
        </p:nvSpPr>
        <p:spPr>
          <a:xfrm>
            <a:off x="2363245" y="4897677"/>
            <a:ext cx="5110619" cy="1569660"/>
          </a:xfrm>
          <a:prstGeom prst="rect">
            <a:avLst/>
          </a:prstGeom>
          <a:noFill/>
        </p:spPr>
        <p:txBody>
          <a:bodyPr wrap="square" rtlCol="0">
            <a:spAutoFit/>
          </a:bodyPr>
          <a:lstStyle/>
          <a:p>
            <a:pPr algn="ctr"/>
            <a:r>
              <a:rPr lang="en-US" sz="4800" b="1" dirty="0">
                <a:solidFill>
                  <a:srgbClr val="C00000"/>
                </a:solidFill>
                <a:effectLst>
                  <a:glow rad="190500">
                    <a:schemeClr val="bg1"/>
                  </a:glow>
                </a:effectLst>
                <a:latin typeface="Arial Narrow" panose="020B0606020202030204" pitchFamily="34" charset="0"/>
              </a:rPr>
              <a:t>Experience His Promise!</a:t>
            </a:r>
          </a:p>
        </p:txBody>
      </p:sp>
      <p:sp>
        <p:nvSpPr>
          <p:cNvPr id="3" name="Content Placeholder 2"/>
          <p:cNvSpPr>
            <a:spLocks noGrp="1"/>
          </p:cNvSpPr>
          <p:nvPr>
            <p:ph idx="1"/>
          </p:nvPr>
        </p:nvSpPr>
        <p:spPr>
          <a:xfrm>
            <a:off x="1" y="1809751"/>
            <a:ext cx="7732714" cy="4525963"/>
          </a:xfrm>
        </p:spPr>
        <p:txBody>
          <a:bodyPr/>
          <a:lstStyle/>
          <a:p>
            <a:pPr algn="ctr"/>
            <a:r>
              <a:rPr lang="en-US" dirty="0">
                <a:latin typeface="Arial" panose="020B0604020202020204" pitchFamily="34" charset="0"/>
                <a:cs typeface="Arial" panose="020B0604020202020204" pitchFamily="34" charset="0"/>
              </a:rPr>
              <a:t>If you would just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GIVE IT UP to Him!</a:t>
            </a:r>
          </a:p>
        </p:txBody>
      </p:sp>
    </p:spTree>
    <p:extLst>
      <p:ext uri="{BB962C8B-B14F-4D97-AF65-F5344CB8AC3E}">
        <p14:creationId xmlns:p14="http://schemas.microsoft.com/office/powerpoint/2010/main" val="4376956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6" dur="500"/>
                                        <p:tgtEl>
                                          <p:spTgt spid="5">
                                            <p:txEl>
                                              <p:pRg st="2" end="2"/>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0" dur="500"/>
                                        <p:tgtEl>
                                          <p:spTgt spid="5">
                                            <p:txEl>
                                              <p:pRg st="3" end="3"/>
                                            </p:txEl>
                                          </p:spTgt>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4" dur="500"/>
                                        <p:tgtEl>
                                          <p:spTgt spid="5">
                                            <p:txEl>
                                              <p:pRg st="4" end="4"/>
                                            </p:txEl>
                                          </p:spTgt>
                                        </p:tgtEl>
                                      </p:cBhvr>
                                    </p:animEffect>
                                  </p:childTnLst>
                                </p:cTn>
                              </p:par>
                            </p:childTnLst>
                          </p:cTn>
                        </p:par>
                        <p:par>
                          <p:cTn id="25" fill="hold">
                            <p:stCondLst>
                              <p:cond delay="2000"/>
                            </p:stCondLst>
                            <p:childTnLst>
                              <p:par>
                                <p:cTn id="26" presetID="14" presetClass="entr" presetSubtype="10" fill="hold" nodeType="after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randombar(horizontal)">
                                      <p:cBhvr>
                                        <p:cTn id="28" dur="500"/>
                                        <p:tgtEl>
                                          <p:spTgt spid="5">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Let’s Pray!</a:t>
            </a:r>
          </a:p>
        </p:txBody>
      </p:sp>
      <p:sp>
        <p:nvSpPr>
          <p:cNvPr id="6" name="Content Placeholder 5"/>
          <p:cNvSpPr>
            <a:spLocks noGrp="1"/>
          </p:cNvSpPr>
          <p:nvPr>
            <p:ph idx="1"/>
          </p:nvPr>
        </p:nvSpPr>
        <p:spPr/>
        <p:txBody>
          <a:bodyPr/>
          <a:lstStyle/>
          <a:p>
            <a:endParaRPr lang="en-US" dirty="0"/>
          </a:p>
        </p:txBody>
      </p:sp>
      <p:pic>
        <p:nvPicPr>
          <p:cNvPr id="7" name="Picture 5"/>
          <p:cNvPicPr>
            <a:picLocks noChangeAspect="1" noChangeArrowheads="1"/>
          </p:cNvPicPr>
          <p:nvPr/>
        </p:nvPicPr>
        <p:blipFill>
          <a:blip r:embed="rId2" cstate="print"/>
          <a:srcRect/>
          <a:stretch>
            <a:fillRect/>
          </a:stretch>
        </p:blipFill>
        <p:spPr bwMode="auto">
          <a:xfrm>
            <a:off x="1524001" y="2678112"/>
            <a:ext cx="6345237" cy="4179888"/>
          </a:xfrm>
          <a:prstGeom prst="rect">
            <a:avLst/>
          </a:prstGeom>
          <a:noFill/>
          <a:ln w="9525">
            <a:noFill/>
            <a:miter lim="800000"/>
            <a:headEnd/>
            <a:tailEnd/>
          </a:ln>
          <a:effectLst/>
        </p:spPr>
      </p:pic>
    </p:spTree>
    <p:extLst>
      <p:ext uri="{BB962C8B-B14F-4D97-AF65-F5344CB8AC3E}">
        <p14:creationId xmlns:p14="http://schemas.microsoft.com/office/powerpoint/2010/main" val="1866199249"/>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7038"/>
            <a:ext cx="12192000" cy="1276350"/>
          </a:xfrm>
        </p:spPr>
        <p:txBody>
          <a:bodyPr/>
          <a:lstStyle/>
          <a:p>
            <a:pPr algn="ctr"/>
            <a:r>
              <a:rPr lang="en-US" dirty="0"/>
              <a:t>There is all kinds of Joy in giving</a:t>
            </a:r>
          </a:p>
        </p:txBody>
      </p:sp>
      <p:sp>
        <p:nvSpPr>
          <p:cNvPr id="7" name="Content Placeholder 6"/>
          <p:cNvSpPr>
            <a:spLocks noGrp="1"/>
          </p:cNvSpPr>
          <p:nvPr>
            <p:ph idx="1"/>
          </p:nvPr>
        </p:nvSpPr>
        <p:spPr/>
        <p:txBody>
          <a:bodyPr/>
          <a:lstStyle/>
          <a:p>
            <a:endParaRPr lang="en-US" dirty="0"/>
          </a:p>
        </p:txBody>
      </p:sp>
      <p:pic>
        <p:nvPicPr>
          <p:cNvPr id="8" name="Picture 5"/>
          <p:cNvPicPr>
            <a:picLocks noChangeAspect="1" noChangeArrowheads="1"/>
          </p:cNvPicPr>
          <p:nvPr/>
        </p:nvPicPr>
        <p:blipFill>
          <a:blip r:embed="rId3" cstate="print"/>
          <a:srcRect/>
          <a:stretch>
            <a:fillRect/>
          </a:stretch>
        </p:blipFill>
        <p:spPr bwMode="auto">
          <a:xfrm>
            <a:off x="0" y="2678112"/>
            <a:ext cx="6345237" cy="4179888"/>
          </a:xfrm>
          <a:prstGeom prst="rect">
            <a:avLst/>
          </a:prstGeom>
          <a:noFill/>
          <a:ln w="9525">
            <a:noFill/>
            <a:miter lim="800000"/>
            <a:headEnd/>
            <a:tailEnd/>
          </a:ln>
          <a:effectLst/>
        </p:spPr>
      </p:pic>
    </p:spTree>
    <p:extLst>
      <p:ext uri="{BB962C8B-B14F-4D97-AF65-F5344CB8AC3E}">
        <p14:creationId xmlns:p14="http://schemas.microsoft.com/office/powerpoint/2010/main" val="3533076367"/>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wn Arrow 5"/>
          <p:cNvSpPr/>
          <p:nvPr/>
        </p:nvSpPr>
        <p:spPr>
          <a:xfrm>
            <a:off x="8799934" y="0"/>
            <a:ext cx="2381250" cy="4724400"/>
          </a:xfrm>
          <a:prstGeom prst="downArrow">
            <a:avLst/>
          </a:prstGeom>
          <a:solidFill>
            <a:schemeClr val="tx2">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RECIPROCAL</a:t>
            </a:r>
            <a:r>
              <a:rPr lang="en-US" dirty="0"/>
              <a:t> JOY</a:t>
            </a:r>
          </a:p>
        </p:txBody>
      </p:sp>
      <p:sp>
        <p:nvSpPr>
          <p:cNvPr id="3" name="Content Placeholder 2"/>
          <p:cNvSpPr>
            <a:spLocks noGrp="1"/>
          </p:cNvSpPr>
          <p:nvPr>
            <p:ph idx="1"/>
          </p:nvPr>
        </p:nvSpPr>
        <p:spPr>
          <a:xfrm>
            <a:off x="606490" y="1577788"/>
            <a:ext cx="7744408" cy="3777983"/>
          </a:xfrm>
        </p:spPr>
        <p:txBody>
          <a:bodyPr/>
          <a:lstStyle/>
          <a:p>
            <a:r>
              <a:rPr lang="en-US" dirty="0"/>
              <a:t> </a:t>
            </a:r>
            <a:r>
              <a:rPr lang="en-US" baseline="30000" dirty="0"/>
              <a:t>15</a:t>
            </a:r>
            <a:r>
              <a:rPr lang="en-US" dirty="0"/>
              <a:t> And you Philippians yourselves know that in the beginning of the gospel, when I left Macedonia, no church entered into partnership with me in giving and receiving, except you only. </a:t>
            </a:r>
          </a:p>
        </p:txBody>
      </p:sp>
      <p:sp>
        <p:nvSpPr>
          <p:cNvPr id="5" name="Down Arrow 4"/>
          <p:cNvSpPr/>
          <p:nvPr/>
        </p:nvSpPr>
        <p:spPr>
          <a:xfrm rot="10800000">
            <a:off x="9466684" y="438539"/>
            <a:ext cx="1066800" cy="3714361"/>
          </a:xfrm>
          <a:prstGeom prst="downArrow">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609647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l="9355" r="3423" b="13052"/>
          <a:stretch>
            <a:fillRect/>
          </a:stretch>
        </p:blipFill>
        <p:spPr bwMode="auto">
          <a:xfrm>
            <a:off x="0" y="3195446"/>
            <a:ext cx="12192000" cy="3662554"/>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HELPFUL</a:t>
            </a:r>
            <a:r>
              <a:rPr lang="en-US" dirty="0"/>
              <a:t> JOY</a:t>
            </a:r>
          </a:p>
        </p:txBody>
      </p:sp>
      <p:sp>
        <p:nvSpPr>
          <p:cNvPr id="3" name="Content Placeholder 2"/>
          <p:cNvSpPr>
            <a:spLocks noGrp="1"/>
          </p:cNvSpPr>
          <p:nvPr>
            <p:ph idx="1"/>
          </p:nvPr>
        </p:nvSpPr>
        <p:spPr/>
        <p:txBody>
          <a:bodyPr/>
          <a:lstStyle/>
          <a:p>
            <a:r>
              <a:rPr lang="en-US" baseline="30000" dirty="0"/>
              <a:t>16</a:t>
            </a:r>
            <a:r>
              <a:rPr lang="en-US" dirty="0"/>
              <a:t> Even in Thessalonica </a:t>
            </a:r>
            <a:r>
              <a:rPr lang="en-US" dirty="0">
                <a:solidFill>
                  <a:srgbClr val="C00000"/>
                </a:solidFill>
              </a:rPr>
              <a:t>you sent me help </a:t>
            </a:r>
            <a:r>
              <a:rPr lang="en-US" dirty="0"/>
              <a:t>for my needs once and again</a:t>
            </a:r>
            <a:r>
              <a:rPr lang="en-US" b="0" dirty="0"/>
              <a:t>. </a:t>
            </a:r>
            <a:endParaRPr lang="en-US" dirty="0"/>
          </a:p>
        </p:txBody>
      </p:sp>
    </p:spTree>
    <p:extLst>
      <p:ext uri="{BB962C8B-B14F-4D97-AF65-F5344CB8AC3E}">
        <p14:creationId xmlns:p14="http://schemas.microsoft.com/office/powerpoint/2010/main" val="1370156967"/>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INVESTOR’S</a:t>
            </a:r>
            <a:r>
              <a:rPr lang="en-US" dirty="0"/>
              <a:t> JOY</a:t>
            </a:r>
          </a:p>
        </p:txBody>
      </p:sp>
      <p:sp>
        <p:nvSpPr>
          <p:cNvPr id="3" name="Content Placeholder 2"/>
          <p:cNvSpPr>
            <a:spLocks noGrp="1"/>
          </p:cNvSpPr>
          <p:nvPr>
            <p:ph idx="1"/>
          </p:nvPr>
        </p:nvSpPr>
        <p:spPr/>
        <p:txBody>
          <a:bodyPr/>
          <a:lstStyle/>
          <a:p>
            <a:r>
              <a:rPr lang="en-US" baseline="30000" dirty="0"/>
              <a:t>17</a:t>
            </a:r>
            <a:r>
              <a:rPr lang="en-US" dirty="0"/>
              <a:t> Not that I seek the gift, but I seek the fruit that </a:t>
            </a:r>
            <a:r>
              <a:rPr lang="en-US" dirty="0">
                <a:solidFill>
                  <a:srgbClr val="C00000"/>
                </a:solidFill>
              </a:rPr>
              <a:t>increases to your credit</a:t>
            </a:r>
            <a:r>
              <a:rPr lang="en-US" dirty="0"/>
              <a:t>. </a:t>
            </a:r>
          </a:p>
        </p:txBody>
      </p:sp>
      <p:sp>
        <p:nvSpPr>
          <p:cNvPr id="7" name="Rectangle 6"/>
          <p:cNvSpPr/>
          <p:nvPr/>
        </p:nvSpPr>
        <p:spPr>
          <a:xfrm>
            <a:off x="4814509" y="2628127"/>
            <a:ext cx="4064019" cy="2907348"/>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t="100000"/>
            </a:path>
            <a:tileRect r="-100000" b="-10000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rotWithShape="1">
          <a:blip r:embed="rId3" cstate="print"/>
          <a:srcRect/>
          <a:stretch/>
        </p:blipFill>
        <p:spPr bwMode="auto">
          <a:xfrm>
            <a:off x="4037001" y="3031252"/>
            <a:ext cx="8154999" cy="4602898"/>
          </a:xfrm>
          <a:prstGeom prst="rect">
            <a:avLst/>
          </a:prstGeom>
          <a:noFill/>
          <a:ln w="9525">
            <a:noFill/>
            <a:miter lim="800000"/>
            <a:headEnd/>
            <a:tailEnd/>
          </a:ln>
          <a:effectLst/>
        </p:spPr>
      </p:pic>
      <p:sp>
        <p:nvSpPr>
          <p:cNvPr id="5" name="TextBox 4"/>
          <p:cNvSpPr txBox="1"/>
          <p:nvPr/>
        </p:nvSpPr>
        <p:spPr>
          <a:xfrm>
            <a:off x="0" y="5535475"/>
            <a:ext cx="12192000" cy="1446550"/>
          </a:xfrm>
          <a:prstGeom prst="rect">
            <a:avLst/>
          </a:prstGeom>
          <a:noFill/>
        </p:spPr>
        <p:txBody>
          <a:bodyPr wrap="square" rtlCol="0">
            <a:spAutoFit/>
          </a:bodyPr>
          <a:lstStyle/>
          <a:p>
            <a:pPr algn="ctr"/>
            <a:r>
              <a:rPr lang="en-US" sz="4400" b="1" dirty="0">
                <a:solidFill>
                  <a:schemeClr val="bg1"/>
                </a:solidFill>
                <a:effectLst>
                  <a:glow rad="127000">
                    <a:srgbClr val="1F4E79"/>
                  </a:glow>
                </a:effectLst>
                <a:latin typeface="Arial Narrow" panose="020B0606020202030204" pitchFamily="34" charset="0"/>
              </a:rPr>
              <a:t>“Store up for yourselves treasures in heaven” </a:t>
            </a:r>
            <a:br>
              <a:rPr lang="en-US" sz="4400" b="1" dirty="0">
                <a:solidFill>
                  <a:schemeClr val="bg1"/>
                </a:solidFill>
                <a:effectLst>
                  <a:glow rad="127000">
                    <a:srgbClr val="1F4E79"/>
                  </a:glow>
                </a:effectLst>
                <a:latin typeface="Arial Narrow" panose="020B0606020202030204" pitchFamily="34" charset="0"/>
              </a:rPr>
            </a:br>
            <a:r>
              <a:rPr lang="en-US" sz="4400" b="1" dirty="0">
                <a:solidFill>
                  <a:schemeClr val="bg1"/>
                </a:solidFill>
                <a:effectLst>
                  <a:glow rad="127000">
                    <a:srgbClr val="1F4E79"/>
                  </a:glow>
                </a:effectLst>
                <a:latin typeface="Arial Narrow" panose="020B0606020202030204" pitchFamily="34" charset="0"/>
              </a:rPr>
              <a:t> (Mat 6:19-21)</a:t>
            </a:r>
          </a:p>
        </p:txBody>
      </p:sp>
    </p:spTree>
    <p:extLst>
      <p:ext uri="{BB962C8B-B14F-4D97-AF65-F5344CB8AC3E}">
        <p14:creationId xmlns:p14="http://schemas.microsoft.com/office/powerpoint/2010/main" val="76476131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4F88B82-453E-4D10-B50E-4E3B0AE256D2}"/>
              </a:ext>
            </a:extLst>
          </p:cNvPr>
          <p:cNvSpPr/>
          <p:nvPr/>
        </p:nvSpPr>
        <p:spPr>
          <a:xfrm>
            <a:off x="4814509" y="2628127"/>
            <a:ext cx="4064019" cy="2907348"/>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t="100000"/>
            </a:path>
            <a:tileRect r="-100000" b="-10000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806943F6-5B8E-4526-9276-5C77914453A4}"/>
              </a:ext>
            </a:extLst>
          </p:cNvPr>
          <p:cNvPicPr>
            <a:picLocks noChangeAspect="1" noChangeArrowheads="1"/>
          </p:cNvPicPr>
          <p:nvPr/>
        </p:nvPicPr>
        <p:blipFill rotWithShape="1">
          <a:blip r:embed="rId3" cstate="print"/>
          <a:srcRect/>
          <a:stretch/>
        </p:blipFill>
        <p:spPr bwMode="auto">
          <a:xfrm>
            <a:off x="4037001" y="3031252"/>
            <a:ext cx="8154999" cy="460289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INVESTOR’S</a:t>
            </a:r>
            <a:r>
              <a:rPr lang="en-US" dirty="0"/>
              <a:t> JOY</a:t>
            </a:r>
          </a:p>
        </p:txBody>
      </p:sp>
      <p:sp>
        <p:nvSpPr>
          <p:cNvPr id="3" name="Content Placeholder 2"/>
          <p:cNvSpPr>
            <a:spLocks noGrp="1"/>
          </p:cNvSpPr>
          <p:nvPr>
            <p:ph idx="1"/>
          </p:nvPr>
        </p:nvSpPr>
        <p:spPr/>
        <p:txBody>
          <a:bodyPr/>
          <a:lstStyle/>
          <a:p>
            <a:r>
              <a:rPr lang="en-US" baseline="30000" dirty="0"/>
              <a:t>17</a:t>
            </a:r>
            <a:r>
              <a:rPr lang="en-US" dirty="0"/>
              <a:t> Not that I seek the gift, but I seek the profit that accumulates </a:t>
            </a:r>
            <a:r>
              <a:rPr lang="en-US" dirty="0">
                <a:solidFill>
                  <a:schemeClr val="bg1"/>
                </a:solidFill>
                <a:effectLst>
                  <a:glow rad="101600">
                    <a:srgbClr val="C00000"/>
                  </a:glow>
                  <a:outerShdw blurRad="38100" dist="38100" dir="2700000" algn="tl">
                    <a:srgbClr val="000000">
                      <a:alpha val="43137"/>
                    </a:srgbClr>
                  </a:outerShdw>
                </a:effectLst>
              </a:rPr>
              <a:t>to your account</a:t>
            </a:r>
            <a:r>
              <a:rPr lang="en-US" dirty="0"/>
              <a:t>. </a:t>
            </a:r>
          </a:p>
        </p:txBody>
      </p:sp>
      <p:sp>
        <p:nvSpPr>
          <p:cNvPr id="5" name="TextBox 4"/>
          <p:cNvSpPr txBox="1"/>
          <p:nvPr/>
        </p:nvSpPr>
        <p:spPr>
          <a:xfrm>
            <a:off x="1524000" y="5535475"/>
            <a:ext cx="9144000" cy="1200329"/>
          </a:xfrm>
          <a:prstGeom prst="rect">
            <a:avLst/>
          </a:prstGeom>
          <a:noFill/>
        </p:spPr>
        <p:txBody>
          <a:bodyPr wrap="square" rtlCol="0">
            <a:spAutoFit/>
          </a:bodyPr>
          <a:lstStyle/>
          <a:p>
            <a:pPr algn="ctr"/>
            <a:r>
              <a:rPr lang="en-US" sz="3600" b="1" dirty="0">
                <a:solidFill>
                  <a:schemeClr val="bg1"/>
                </a:solidFill>
                <a:effectLst>
                  <a:glow rad="127000">
                    <a:srgbClr val="1F4E79"/>
                  </a:glow>
                </a:effectLst>
                <a:latin typeface="Arial Narrow" panose="020B0606020202030204" pitchFamily="34" charset="0"/>
              </a:rPr>
              <a:t>“Store up for yourselves treasures in heaven” </a:t>
            </a:r>
            <a:br>
              <a:rPr lang="en-US" sz="3600" b="1" dirty="0">
                <a:solidFill>
                  <a:schemeClr val="bg1"/>
                </a:solidFill>
                <a:effectLst>
                  <a:glow rad="127000">
                    <a:srgbClr val="1F4E79"/>
                  </a:glow>
                </a:effectLst>
                <a:latin typeface="Arial Narrow" panose="020B0606020202030204" pitchFamily="34" charset="0"/>
              </a:rPr>
            </a:br>
            <a:r>
              <a:rPr lang="en-US" sz="3600" b="1" dirty="0">
                <a:solidFill>
                  <a:schemeClr val="bg1"/>
                </a:solidFill>
                <a:effectLst>
                  <a:glow rad="127000">
                    <a:srgbClr val="1F4E79"/>
                  </a:glow>
                </a:effectLst>
                <a:latin typeface="Arial Narrow" panose="020B0606020202030204" pitchFamily="34" charset="0"/>
              </a:rPr>
              <a:t> (Mat 6:19-21)</a:t>
            </a:r>
          </a:p>
        </p:txBody>
      </p:sp>
    </p:spTree>
    <p:extLst>
      <p:ext uri="{BB962C8B-B14F-4D97-AF65-F5344CB8AC3E}">
        <p14:creationId xmlns:p14="http://schemas.microsoft.com/office/powerpoint/2010/main" val="77220597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PREISTLY</a:t>
            </a:r>
            <a:r>
              <a:rPr lang="en-US" dirty="0"/>
              <a:t> JOY</a:t>
            </a:r>
          </a:p>
        </p:txBody>
      </p:sp>
      <p:sp>
        <p:nvSpPr>
          <p:cNvPr id="3" name="Content Placeholder 2"/>
          <p:cNvSpPr>
            <a:spLocks noGrp="1"/>
          </p:cNvSpPr>
          <p:nvPr>
            <p:ph idx="1"/>
          </p:nvPr>
        </p:nvSpPr>
        <p:spPr>
          <a:xfrm>
            <a:off x="409903" y="1577788"/>
            <a:ext cx="7222538" cy="4599175"/>
          </a:xfrm>
        </p:spPr>
        <p:txBody>
          <a:bodyPr/>
          <a:lstStyle/>
          <a:p>
            <a:r>
              <a:rPr lang="en-US" dirty="0"/>
              <a:t> </a:t>
            </a:r>
            <a:r>
              <a:rPr lang="en-US" baseline="30000" dirty="0"/>
              <a:t>18</a:t>
            </a:r>
            <a:r>
              <a:rPr lang="en-US" dirty="0"/>
              <a:t> I have received full payment, and more. I am well supplied, having received from Epaphroditus the </a:t>
            </a:r>
            <a:r>
              <a:rPr lang="en-US" dirty="0">
                <a:solidFill>
                  <a:srgbClr val="C00000"/>
                </a:solidFill>
              </a:rPr>
              <a:t>gifts</a:t>
            </a:r>
            <a:r>
              <a:rPr lang="en-US" dirty="0"/>
              <a:t> you sent, a fragrant offering, a sacrifice acceptable and pleasing to God. </a:t>
            </a:r>
          </a:p>
        </p:txBody>
      </p:sp>
      <p:pic>
        <p:nvPicPr>
          <p:cNvPr id="10" name="Picture 3"/>
          <p:cNvPicPr>
            <a:picLocks noChangeAspect="1" noChangeArrowheads="1"/>
          </p:cNvPicPr>
          <p:nvPr/>
        </p:nvPicPr>
        <p:blipFill>
          <a:blip r:embed="rId3" cstate="print"/>
          <a:srcRect b="50000"/>
          <a:stretch>
            <a:fillRect/>
          </a:stretch>
        </p:blipFill>
        <p:spPr bwMode="auto">
          <a:xfrm flipH="1">
            <a:off x="4319588" y="4427684"/>
            <a:ext cx="3663951" cy="2430317"/>
          </a:xfrm>
          <a:prstGeom prst="rect">
            <a:avLst/>
          </a:prstGeom>
          <a:noFill/>
          <a:ln w="9525">
            <a:noFill/>
            <a:miter lim="800000"/>
            <a:headEnd/>
            <a:tailEnd/>
          </a:ln>
          <a:effectLst/>
        </p:spPr>
      </p:pic>
      <p:pic>
        <p:nvPicPr>
          <p:cNvPr id="7" name="Picture 2">
            <a:extLst>
              <a:ext uri="{FF2B5EF4-FFF2-40B4-BE49-F238E27FC236}">
                <a16:creationId xmlns:a16="http://schemas.microsoft.com/office/drawing/2014/main" id="{F35019F7-EAE0-4D14-BBD6-2A69204611C9}"/>
              </a:ext>
            </a:extLst>
          </p:cNvPr>
          <p:cNvPicPr>
            <a:picLocks noChangeAspect="1" noChangeArrowheads="1"/>
          </p:cNvPicPr>
          <p:nvPr/>
        </p:nvPicPr>
        <p:blipFill>
          <a:blip r:embed="rId4" cstate="print"/>
          <a:srcRect/>
          <a:stretch>
            <a:fillRect/>
          </a:stretch>
        </p:blipFill>
        <p:spPr bwMode="auto">
          <a:xfrm flipH="1">
            <a:off x="8698798" y="1101567"/>
            <a:ext cx="3154363" cy="5756432"/>
          </a:xfrm>
          <a:prstGeom prst="rect">
            <a:avLst/>
          </a:prstGeom>
          <a:noFill/>
          <a:ln w="9525">
            <a:noFill/>
            <a:miter lim="800000"/>
            <a:headEnd/>
            <a:tailEnd/>
          </a:ln>
          <a:effectLst>
            <a:outerShdw blurRad="190500" dist="266700" dir="3180000" algn="ctr" rotWithShape="0">
              <a:schemeClr val="tx1">
                <a:alpha val="29000"/>
              </a:schemeClr>
            </a:outerShdw>
          </a:effectLst>
        </p:spPr>
      </p:pic>
    </p:spTree>
    <p:extLst>
      <p:ext uri="{BB962C8B-B14F-4D97-AF65-F5344CB8AC3E}">
        <p14:creationId xmlns:p14="http://schemas.microsoft.com/office/powerpoint/2010/main" val="98873594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1601</TotalTime>
  <Words>3029</Words>
  <Application>Microsoft Office PowerPoint</Application>
  <PresentationFormat>Widescreen</PresentationFormat>
  <Paragraphs>219</Paragraphs>
  <Slides>34</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Arial Narrow</vt:lpstr>
      <vt:lpstr>Calibri</vt:lpstr>
      <vt:lpstr>Eras Demi ITC</vt:lpstr>
      <vt:lpstr>Good Morning</vt:lpstr>
      <vt:lpstr>Symbol</vt:lpstr>
      <vt:lpstr>Office Theme</vt:lpstr>
      <vt:lpstr>  How to</vt:lpstr>
      <vt:lpstr>The JOY of   “GIVING”</vt:lpstr>
      <vt:lpstr>Philippians is a Thank You  Note</vt:lpstr>
      <vt:lpstr>There is all kinds of Joy in giving</vt:lpstr>
      <vt:lpstr>RECIPROCAL JOY</vt:lpstr>
      <vt:lpstr>HELPFUL JOY</vt:lpstr>
      <vt:lpstr>INVESTOR’S JOY</vt:lpstr>
      <vt:lpstr>INVESTOR’S JOY</vt:lpstr>
      <vt:lpstr>PREISTLY JOY</vt:lpstr>
      <vt:lpstr>PREISTLY JOY</vt:lpstr>
      <vt:lpstr>PREISTLY JOY</vt:lpstr>
      <vt:lpstr>PREISTLY JOY</vt:lpstr>
      <vt:lpstr>PREISTLY JOY</vt:lpstr>
      <vt:lpstr>PREISTLY JOY</vt:lpstr>
      <vt:lpstr>PREISTLY JOY</vt:lpstr>
      <vt:lpstr>PREISTLY JOY</vt:lpstr>
      <vt:lpstr>PREISTLY JOY</vt:lpstr>
      <vt:lpstr>PREISTLY JOY</vt:lpstr>
      <vt:lpstr>PREISTLY JOY</vt:lpstr>
      <vt:lpstr>PREISTLY JOY</vt:lpstr>
      <vt:lpstr>PREISTLY JOY</vt:lpstr>
      <vt:lpstr>PREISTLY JOY</vt:lpstr>
      <vt:lpstr>PROMISED JOY</vt:lpstr>
      <vt:lpstr>PROMISED JOY</vt:lpstr>
      <vt:lpstr>PROMISED JOY</vt:lpstr>
      <vt:lpstr>PROMISED JOY</vt:lpstr>
      <vt:lpstr>PROMISED JOY</vt:lpstr>
      <vt:lpstr>PROMISED JOY</vt:lpstr>
      <vt:lpstr>PROMISED JOY</vt:lpstr>
      <vt:lpstr>PROMISED JOY</vt:lpstr>
      <vt:lpstr>GLORIOUS JOY</vt:lpstr>
      <vt:lpstr>The CHURCH’S JOY</vt:lpstr>
      <vt:lpstr>Imagine how much Joy the Lord has for you...</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Joyful!</dc:title>
  <dc:creator>Dennis Henderson</dc:creator>
  <cp:lastModifiedBy>Dennis Henderson</cp:lastModifiedBy>
  <cp:revision>157</cp:revision>
  <dcterms:created xsi:type="dcterms:W3CDTF">2015-09-17T14:15:07Z</dcterms:created>
  <dcterms:modified xsi:type="dcterms:W3CDTF">2021-05-19T02:32:34Z</dcterms:modified>
</cp:coreProperties>
</file>