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510" r:id="rId2"/>
    <p:sldId id="534" r:id="rId3"/>
    <p:sldId id="535" r:id="rId4"/>
    <p:sldId id="536" r:id="rId5"/>
    <p:sldId id="568" r:id="rId6"/>
    <p:sldId id="567" r:id="rId7"/>
    <p:sldId id="539" r:id="rId8"/>
    <p:sldId id="569" r:id="rId9"/>
    <p:sldId id="541" r:id="rId10"/>
    <p:sldId id="570" r:id="rId11"/>
    <p:sldId id="542" r:id="rId12"/>
    <p:sldId id="560" r:id="rId13"/>
    <p:sldId id="571" r:id="rId14"/>
    <p:sldId id="572" r:id="rId15"/>
    <p:sldId id="573" r:id="rId16"/>
    <p:sldId id="574" r:id="rId17"/>
    <p:sldId id="575" r:id="rId18"/>
    <p:sldId id="576" r:id="rId19"/>
    <p:sldId id="577" r:id="rId20"/>
    <p:sldId id="578" r:id="rId21"/>
    <p:sldId id="552" r:id="rId22"/>
    <p:sldId id="553" r:id="rId23"/>
    <p:sldId id="55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46D"/>
    <a:srgbClr val="1C6086"/>
    <a:srgbClr val="014E77"/>
    <a:srgbClr val="0135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87688" autoAdjust="0"/>
  </p:normalViewPr>
  <p:slideViewPr>
    <p:cSldViewPr snapToGrid="0">
      <p:cViewPr varScale="1">
        <p:scale>
          <a:sx n="72" d="100"/>
          <a:sy n="72" d="100"/>
        </p:scale>
        <p:origin x="1027" y="72"/>
      </p:cViewPr>
      <p:guideLst/>
    </p:cSldViewPr>
  </p:slideViewPr>
  <p:outlineViewPr>
    <p:cViewPr>
      <p:scale>
        <a:sx n="33" d="100"/>
        <a:sy n="33" d="100"/>
      </p:scale>
      <p:origin x="0" y="-408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666E2-37BD-42D8-BCA2-C55A22C7D93B}" type="datetimeFigureOut">
              <a:rPr lang="en-US" smtClean="0"/>
              <a:t>5/18/2021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599EC-BD06-47EA-8692-18A725CF3837}" type="slidenum">
              <a:rPr lang="en-US" smtClean="0"/>
              <a:t>‹#›</a:t>
            </a:fld>
            <a:endParaRPr lang="en-US"/>
          </a:p>
        </p:txBody>
      </p:sp>
    </p:spTree>
    <p:extLst>
      <p:ext uri="{BB962C8B-B14F-4D97-AF65-F5344CB8AC3E}">
        <p14:creationId xmlns:p14="http://schemas.microsoft.com/office/powerpoint/2010/main" val="2533767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series uses the “Good Morning” font.  You may download it free at: www.1001fonts.com/good-morning-font.html</a:t>
            </a:r>
          </a:p>
          <a:p>
            <a:r>
              <a:rPr lang="en-US" dirty="0"/>
              <a:t>and Eras Demi ITC</a:t>
            </a:r>
          </a:p>
          <a:p>
            <a:endParaRPr lang="en-US" dirty="0"/>
          </a:p>
          <a:p>
            <a:endParaRPr lang="en-US"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r>
              <a:rPr lang="en-US" altLang="en-US" dirty="0"/>
              <a:t>---------------------------------------------------------------------------------------------------------------------------</a:t>
            </a:r>
          </a:p>
          <a:p>
            <a:pPr lvl="1"/>
            <a:r>
              <a:rPr lang="en-US" altLang="en-US" sz="700" dirty="0">
                <a:latin typeface="Arial" panose="020B0604020202020204" pitchFamily="34" charset="0"/>
              </a:rPr>
              <a:t>Scripture taken from the HOLY BIBLE, NEW INTERNATIONAL VERSION®. NIV®. Copyright©1973, 1978, 1984 by International Bible Society. Used by permission of Zondervan. All rights reserved. </a:t>
            </a:r>
          </a:p>
          <a:p>
            <a:pPr lvl="1"/>
            <a:endParaRPr lang="en-US" altLang="en-US" dirty="0"/>
          </a:p>
          <a:p>
            <a:endParaRPr lang="en-US" altLang="en-US" dirty="0"/>
          </a:p>
          <a:p>
            <a:endParaRPr lang="en-US" altLang="en-US" dirty="0"/>
          </a:p>
          <a:p>
            <a:endParaRPr lang="en-US"/>
          </a:p>
          <a:p>
            <a:endParaRPr lang="en-US" dirty="0"/>
          </a:p>
        </p:txBody>
      </p:sp>
      <p:sp>
        <p:nvSpPr>
          <p:cNvPr id="4" name="Slide Number Placeholder 3"/>
          <p:cNvSpPr>
            <a:spLocks noGrp="1"/>
          </p:cNvSpPr>
          <p:nvPr>
            <p:ph type="sldNum" sz="quarter" idx="5"/>
          </p:nvPr>
        </p:nvSpPr>
        <p:spPr/>
        <p:txBody>
          <a:bodyPr/>
          <a:lstStyle/>
          <a:p>
            <a:fld id="{D7A599EC-BD06-47EA-8692-18A725CF3837}" type="slidenum">
              <a:rPr lang="en-US" smtClean="0"/>
              <a:t>1</a:t>
            </a:fld>
            <a:endParaRPr lang="en-US"/>
          </a:p>
        </p:txBody>
      </p:sp>
    </p:spTree>
    <p:extLst>
      <p:ext uri="{BB962C8B-B14F-4D97-AF65-F5344CB8AC3E}">
        <p14:creationId xmlns:p14="http://schemas.microsoft.com/office/powerpoint/2010/main" val="18048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Short Straw = Some Rights reserved = http://www.flickr.com/photos/s3a/522302610/</a:t>
            </a:r>
          </a:p>
        </p:txBody>
      </p:sp>
      <p:sp>
        <p:nvSpPr>
          <p:cNvPr id="4" name="Slide Number Placeholder 3"/>
          <p:cNvSpPr>
            <a:spLocks noGrp="1"/>
          </p:cNvSpPr>
          <p:nvPr>
            <p:ph type="sldNum" sz="quarter" idx="10"/>
          </p:nvPr>
        </p:nvSpPr>
        <p:spPr/>
        <p:txBody>
          <a:bodyPr/>
          <a:lstStyle/>
          <a:p>
            <a:fld id="{EC1FE3DC-252F-4B2A-AC5E-6324E14EFB42}" type="slidenum">
              <a:rPr lang="en-US" smtClean="0"/>
              <a:pPr/>
              <a:t>10</a:t>
            </a:fld>
            <a:endParaRPr lang="en-US"/>
          </a:p>
        </p:txBody>
      </p:sp>
    </p:spTree>
    <p:extLst>
      <p:ext uri="{BB962C8B-B14F-4D97-AF65-F5344CB8AC3E}">
        <p14:creationId xmlns:p14="http://schemas.microsoft.com/office/powerpoint/2010/main" val="2851886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Thumb</a:t>
            </a:r>
            <a:r>
              <a:rPr lang="en-US" baseline="0" dirty="0"/>
              <a:t> Up = Modified FREE = from http://www.rgbstock.com/download/lonewolf/mSB3M4C.jpg</a:t>
            </a:r>
          </a:p>
          <a:p>
            <a:endParaRPr lang="en-US" baseline="0" dirty="0"/>
          </a:p>
          <a:p>
            <a:r>
              <a:rPr lang="en-US" baseline="0" dirty="0"/>
              <a:t>Content = Satisfied = also may mean self-sufficient</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a:t>
            </a:fld>
            <a:endParaRPr lang="en-US"/>
          </a:p>
        </p:txBody>
      </p:sp>
    </p:spTree>
    <p:extLst>
      <p:ext uri="{BB962C8B-B14F-4D97-AF65-F5344CB8AC3E}">
        <p14:creationId xmlns:p14="http://schemas.microsoft.com/office/powerpoint/2010/main" val="3680194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Worry</a:t>
            </a:r>
            <a:r>
              <a:rPr lang="en-US" baseline="0" dirty="0"/>
              <a:t> Free Zone Sign = free = from </a:t>
            </a:r>
            <a:r>
              <a:rPr lang="en-US" baseline="0" dirty="0" err="1"/>
              <a:t>BiblePoint</a:t>
            </a:r>
            <a:r>
              <a:rPr lang="en-US" baseline="0" dirty="0"/>
              <a:t> and http://upload.wikimedia.org/wikipedia/commons/b/be/Memphis_highway_sign_IMG_0670.JPG</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3</a:t>
            </a:fld>
            <a:endParaRPr lang="en-US"/>
          </a:p>
        </p:txBody>
      </p:sp>
    </p:spTree>
    <p:extLst>
      <p:ext uri="{BB962C8B-B14F-4D97-AF65-F5344CB8AC3E}">
        <p14:creationId xmlns:p14="http://schemas.microsoft.com/office/powerpoint/2010/main" val="3645664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Disciples with</a:t>
            </a:r>
            <a:r>
              <a:rPr lang="en-US" baseline="0" dirty="0"/>
              <a:t> the problem of feeding 5,000 </a:t>
            </a:r>
          </a:p>
          <a:p>
            <a:endParaRPr lang="en-US" baseline="0" dirty="0"/>
          </a:p>
          <a:p>
            <a:r>
              <a:rPr lang="en-US" baseline="0" dirty="0"/>
              <a:t>    - Pessimist = can’t be done. “Where are we to buy bread for these people?”  -- Six months wages would not be enough?”</a:t>
            </a:r>
          </a:p>
          <a:p>
            <a:r>
              <a:rPr lang="en-US" baseline="0" dirty="0"/>
              <a:t>    - Optimist = There’s a boy with 5 loaves and two fish—but what are they among so many. </a:t>
            </a:r>
          </a:p>
          <a:p>
            <a:r>
              <a:rPr lang="en-US" baseline="0" dirty="0"/>
              <a:t>    - Opportunist = Blessed them and distributed them .... </a:t>
            </a:r>
          </a:p>
          <a:p>
            <a:endParaRPr lang="en-US" baseline="0" dirty="0"/>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5</a:t>
            </a:r>
            <a:r>
              <a:rPr lang="en-US" sz="1200" b="0" i="0" u="none" strike="noStrike" kern="1200" baseline="0" dirty="0">
                <a:solidFill>
                  <a:schemeClr val="tx1"/>
                </a:solidFill>
                <a:latin typeface="+mn-lt"/>
                <a:ea typeface="+mn-ea"/>
                <a:cs typeface="+mn-cs"/>
              </a:rPr>
              <a:t> When he looked up and saw a large crowd coming toward him, Jesus said to Philip, "Where are we to buy bread for these people to eat?"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6</a:t>
            </a:r>
            <a:r>
              <a:rPr lang="en-US" sz="1200" b="0" i="0" u="none" strike="noStrike" kern="1200" baseline="0" dirty="0">
                <a:solidFill>
                  <a:schemeClr val="tx1"/>
                </a:solidFill>
                <a:latin typeface="+mn-lt"/>
                <a:ea typeface="+mn-ea"/>
                <a:cs typeface="+mn-cs"/>
              </a:rPr>
              <a:t> He said this to test him, for he himself knew what he was going to do.</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7</a:t>
            </a:r>
            <a:r>
              <a:rPr lang="en-US" sz="1200" b="0" i="0" u="none" strike="noStrike" kern="1200" baseline="0" dirty="0">
                <a:solidFill>
                  <a:schemeClr val="tx1"/>
                </a:solidFill>
                <a:latin typeface="+mn-lt"/>
                <a:ea typeface="+mn-ea"/>
                <a:cs typeface="+mn-cs"/>
              </a:rPr>
              <a:t> Philip answered him, "Six months' wages would not buy enough bread for each of them to get a little."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8</a:t>
            </a:r>
            <a:r>
              <a:rPr lang="en-US" sz="1200" b="0" i="0" u="none" strike="noStrike" kern="1200" baseline="0" dirty="0">
                <a:solidFill>
                  <a:schemeClr val="tx1"/>
                </a:solidFill>
                <a:latin typeface="+mn-lt"/>
                <a:ea typeface="+mn-ea"/>
                <a:cs typeface="+mn-cs"/>
              </a:rPr>
              <a:t> One of his disciples, Andrew, Simon Peter's brother, said to him,</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9</a:t>
            </a:r>
            <a:r>
              <a:rPr lang="en-US" sz="1200" b="0" i="0" u="none" strike="noStrike" kern="1200" baseline="0" dirty="0">
                <a:solidFill>
                  <a:schemeClr val="tx1"/>
                </a:solidFill>
                <a:latin typeface="+mn-lt"/>
                <a:ea typeface="+mn-ea"/>
                <a:cs typeface="+mn-cs"/>
              </a:rPr>
              <a:t> "There is a boy here who has five barley loaves and two fish. But what are they among so many people?"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10</a:t>
            </a:r>
            <a:r>
              <a:rPr lang="en-US" sz="1200" b="0" i="0" u="none" strike="noStrike" kern="1200" baseline="0" dirty="0">
                <a:solidFill>
                  <a:schemeClr val="tx1"/>
                </a:solidFill>
                <a:latin typeface="+mn-lt"/>
                <a:ea typeface="+mn-ea"/>
                <a:cs typeface="+mn-cs"/>
              </a:rPr>
              <a:t> Jesus said, "Make the people sit down." Now there was a great deal of grass in the place; so they sat down, about five thousand in all.</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11</a:t>
            </a:r>
            <a:r>
              <a:rPr lang="en-US" sz="1200" b="0" i="0" u="none" strike="noStrike" kern="1200" baseline="0" dirty="0">
                <a:solidFill>
                  <a:schemeClr val="tx1"/>
                </a:solidFill>
                <a:latin typeface="+mn-lt"/>
                <a:ea typeface="+mn-ea"/>
                <a:cs typeface="+mn-cs"/>
              </a:rPr>
              <a:t> Then Jesus took the loaves, and when he had given thanks, he distributed them to those who were seated; so also the fish, as much as they wanted.</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12</a:t>
            </a:r>
            <a:r>
              <a:rPr lang="en-US" sz="1200" b="0" i="0" u="none" strike="noStrike" kern="1200" baseline="0" dirty="0">
                <a:solidFill>
                  <a:schemeClr val="tx1"/>
                </a:solidFill>
                <a:latin typeface="+mn-lt"/>
                <a:ea typeface="+mn-ea"/>
                <a:cs typeface="+mn-cs"/>
              </a:rPr>
              <a:t> When they were satisfied, he told his disciples, "Gather up the fragments left over, so that nothing may be lost." (Joh 6:5-12 NRS)</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4</a:t>
            </a:fld>
            <a:endParaRPr lang="en-US"/>
          </a:p>
        </p:txBody>
      </p:sp>
    </p:spTree>
    <p:extLst>
      <p:ext uri="{BB962C8B-B14F-4D97-AF65-F5344CB8AC3E}">
        <p14:creationId xmlns:p14="http://schemas.microsoft.com/office/powerpoint/2010/main" val="2061182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Disciples with</a:t>
            </a:r>
            <a:r>
              <a:rPr lang="en-US" baseline="0" dirty="0"/>
              <a:t> the problem of feeding 5,000 </a:t>
            </a:r>
          </a:p>
          <a:p>
            <a:endParaRPr lang="en-US" baseline="0" dirty="0"/>
          </a:p>
          <a:p>
            <a:r>
              <a:rPr lang="en-US" baseline="0" dirty="0"/>
              <a:t>    - Pessimist = can’t be done. “Where are we to buy bread for these people?”  -- Six months wages would not be enough?”</a:t>
            </a:r>
          </a:p>
          <a:p>
            <a:r>
              <a:rPr lang="en-US" baseline="0" dirty="0"/>
              <a:t>    - Optimist = There’s a boy with 5 loaves and two fish—but what are they among so many. </a:t>
            </a:r>
          </a:p>
          <a:p>
            <a:r>
              <a:rPr lang="en-US" baseline="0" dirty="0"/>
              <a:t>    - Opportunist = Blessed them and distributed them .... </a:t>
            </a:r>
          </a:p>
          <a:p>
            <a:endParaRPr lang="en-US" baseline="0" dirty="0"/>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5</a:t>
            </a:r>
            <a:r>
              <a:rPr lang="en-US" sz="1200" b="0" i="0" u="none" strike="noStrike" kern="1200" baseline="0" dirty="0">
                <a:solidFill>
                  <a:schemeClr val="tx1"/>
                </a:solidFill>
                <a:latin typeface="+mn-lt"/>
                <a:ea typeface="+mn-ea"/>
                <a:cs typeface="+mn-cs"/>
              </a:rPr>
              <a:t> When he looked up and saw a large crowd coming toward him, Jesus said to Philip, "Where are we to buy bread for these people to eat?"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6</a:t>
            </a:r>
            <a:r>
              <a:rPr lang="en-US" sz="1200" b="0" i="0" u="none" strike="noStrike" kern="1200" baseline="0" dirty="0">
                <a:solidFill>
                  <a:schemeClr val="tx1"/>
                </a:solidFill>
                <a:latin typeface="+mn-lt"/>
                <a:ea typeface="+mn-ea"/>
                <a:cs typeface="+mn-cs"/>
              </a:rPr>
              <a:t> He said this to test him, for he himself knew what he was going to do.</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7</a:t>
            </a:r>
            <a:r>
              <a:rPr lang="en-US" sz="1200" b="0" i="0" u="none" strike="noStrike" kern="1200" baseline="0" dirty="0">
                <a:solidFill>
                  <a:schemeClr val="tx1"/>
                </a:solidFill>
                <a:latin typeface="+mn-lt"/>
                <a:ea typeface="+mn-ea"/>
                <a:cs typeface="+mn-cs"/>
              </a:rPr>
              <a:t> Philip answered him, "Six months' wages would not buy enough bread for each of them to get a little."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8</a:t>
            </a:r>
            <a:r>
              <a:rPr lang="en-US" sz="1200" b="0" i="0" u="none" strike="noStrike" kern="1200" baseline="0" dirty="0">
                <a:solidFill>
                  <a:schemeClr val="tx1"/>
                </a:solidFill>
                <a:latin typeface="+mn-lt"/>
                <a:ea typeface="+mn-ea"/>
                <a:cs typeface="+mn-cs"/>
              </a:rPr>
              <a:t> One of his disciples, Andrew, Simon Peter's brother, said to him,</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9</a:t>
            </a:r>
            <a:r>
              <a:rPr lang="en-US" sz="1200" b="0" i="0" u="none" strike="noStrike" kern="1200" baseline="0" dirty="0">
                <a:solidFill>
                  <a:schemeClr val="tx1"/>
                </a:solidFill>
                <a:latin typeface="+mn-lt"/>
                <a:ea typeface="+mn-ea"/>
                <a:cs typeface="+mn-cs"/>
              </a:rPr>
              <a:t> "There is a boy here who has five barley loaves and two fish. But what are they among so many people?"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10</a:t>
            </a:r>
            <a:r>
              <a:rPr lang="en-US" sz="1200" b="0" i="0" u="none" strike="noStrike" kern="1200" baseline="0" dirty="0">
                <a:solidFill>
                  <a:schemeClr val="tx1"/>
                </a:solidFill>
                <a:latin typeface="+mn-lt"/>
                <a:ea typeface="+mn-ea"/>
                <a:cs typeface="+mn-cs"/>
              </a:rPr>
              <a:t> Jesus said, "Make the people sit down." Now there was a great deal of grass in the place; so they sat down, about five thousand in all.</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11</a:t>
            </a:r>
            <a:r>
              <a:rPr lang="en-US" sz="1200" b="0" i="0" u="none" strike="noStrike" kern="1200" baseline="0" dirty="0">
                <a:solidFill>
                  <a:schemeClr val="tx1"/>
                </a:solidFill>
                <a:latin typeface="+mn-lt"/>
                <a:ea typeface="+mn-ea"/>
                <a:cs typeface="+mn-cs"/>
              </a:rPr>
              <a:t> Then Jesus took the loaves, and when he had given thanks, he distributed them to those who were seated; so also the fish, as much as they wanted.</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12</a:t>
            </a:r>
            <a:r>
              <a:rPr lang="en-US" sz="1200" b="0" i="0" u="none" strike="noStrike" kern="1200" baseline="0" dirty="0">
                <a:solidFill>
                  <a:schemeClr val="tx1"/>
                </a:solidFill>
                <a:latin typeface="+mn-lt"/>
                <a:ea typeface="+mn-ea"/>
                <a:cs typeface="+mn-cs"/>
              </a:rPr>
              <a:t> When they were satisfied, he told his disciples, "Gather up the fragments left over, so that nothing may be lost." (Joh 6:5-12 NRS)</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5</a:t>
            </a:fld>
            <a:endParaRPr lang="en-US"/>
          </a:p>
        </p:txBody>
      </p:sp>
    </p:spTree>
    <p:extLst>
      <p:ext uri="{BB962C8B-B14F-4D97-AF65-F5344CB8AC3E}">
        <p14:creationId xmlns:p14="http://schemas.microsoft.com/office/powerpoint/2010/main" val="2164135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Disciples with</a:t>
            </a:r>
            <a:r>
              <a:rPr lang="en-US" baseline="0" dirty="0"/>
              <a:t> the problem of feeding 5,000 </a:t>
            </a:r>
          </a:p>
          <a:p>
            <a:endParaRPr lang="en-US" baseline="0" dirty="0"/>
          </a:p>
          <a:p>
            <a:r>
              <a:rPr lang="en-US" baseline="0" dirty="0"/>
              <a:t>    - Pessimist = can’t be done. “Where are we to buy bread for these people?”  -- Six months wages would not be enough?”</a:t>
            </a:r>
          </a:p>
          <a:p>
            <a:r>
              <a:rPr lang="en-US" baseline="0" dirty="0"/>
              <a:t>    - Optimist = There’s a boy with 5 loaves and two fish—but what are they among so many. </a:t>
            </a:r>
          </a:p>
          <a:p>
            <a:r>
              <a:rPr lang="en-US" baseline="0" dirty="0"/>
              <a:t>    - Opportunist = Blessed them and distributed them .... </a:t>
            </a:r>
          </a:p>
          <a:p>
            <a:endParaRPr lang="en-US" baseline="0" dirty="0"/>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5</a:t>
            </a:r>
            <a:r>
              <a:rPr lang="en-US" sz="1200" b="0" i="0" u="none" strike="noStrike" kern="1200" baseline="0" dirty="0">
                <a:solidFill>
                  <a:schemeClr val="tx1"/>
                </a:solidFill>
                <a:latin typeface="+mn-lt"/>
                <a:ea typeface="+mn-ea"/>
                <a:cs typeface="+mn-cs"/>
              </a:rPr>
              <a:t> When he looked up and saw a large crowd coming toward him, Jesus said to Philip, "Where are we to buy bread for these people to eat?"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6</a:t>
            </a:r>
            <a:r>
              <a:rPr lang="en-US" sz="1200" b="0" i="0" u="none" strike="noStrike" kern="1200" baseline="0" dirty="0">
                <a:solidFill>
                  <a:schemeClr val="tx1"/>
                </a:solidFill>
                <a:latin typeface="+mn-lt"/>
                <a:ea typeface="+mn-ea"/>
                <a:cs typeface="+mn-cs"/>
              </a:rPr>
              <a:t> He said this to test him, for he himself knew what he was going to do.</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7</a:t>
            </a:r>
            <a:r>
              <a:rPr lang="en-US" sz="1200" b="0" i="0" u="none" strike="noStrike" kern="1200" baseline="0" dirty="0">
                <a:solidFill>
                  <a:schemeClr val="tx1"/>
                </a:solidFill>
                <a:latin typeface="+mn-lt"/>
                <a:ea typeface="+mn-ea"/>
                <a:cs typeface="+mn-cs"/>
              </a:rPr>
              <a:t> Philip answered him, "Six months' wages would not buy enough bread for each of them to get a little."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8</a:t>
            </a:r>
            <a:r>
              <a:rPr lang="en-US" sz="1200" b="0" i="0" u="none" strike="noStrike" kern="1200" baseline="0" dirty="0">
                <a:solidFill>
                  <a:schemeClr val="tx1"/>
                </a:solidFill>
                <a:latin typeface="+mn-lt"/>
                <a:ea typeface="+mn-ea"/>
                <a:cs typeface="+mn-cs"/>
              </a:rPr>
              <a:t> One of his disciples, Andrew, Simon Peter's brother, said to him,</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9</a:t>
            </a:r>
            <a:r>
              <a:rPr lang="en-US" sz="1200" b="0" i="0" u="none" strike="noStrike" kern="1200" baseline="0" dirty="0">
                <a:solidFill>
                  <a:schemeClr val="tx1"/>
                </a:solidFill>
                <a:latin typeface="+mn-lt"/>
                <a:ea typeface="+mn-ea"/>
                <a:cs typeface="+mn-cs"/>
              </a:rPr>
              <a:t> "There is a boy here who has five barley loaves and two fish. But what are they among so many people?"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10</a:t>
            </a:r>
            <a:r>
              <a:rPr lang="en-US" sz="1200" b="0" i="0" u="none" strike="noStrike" kern="1200" baseline="0" dirty="0">
                <a:solidFill>
                  <a:schemeClr val="tx1"/>
                </a:solidFill>
                <a:latin typeface="+mn-lt"/>
                <a:ea typeface="+mn-ea"/>
                <a:cs typeface="+mn-cs"/>
              </a:rPr>
              <a:t> Jesus said, "Make the people sit down." Now there was a great deal of grass in the place; so they sat down, about five thousand in all.</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11</a:t>
            </a:r>
            <a:r>
              <a:rPr lang="en-US" sz="1200" b="0" i="0" u="none" strike="noStrike" kern="1200" baseline="0" dirty="0">
                <a:solidFill>
                  <a:schemeClr val="tx1"/>
                </a:solidFill>
                <a:latin typeface="+mn-lt"/>
                <a:ea typeface="+mn-ea"/>
                <a:cs typeface="+mn-cs"/>
              </a:rPr>
              <a:t> Then Jesus took the loaves, and when he had given thanks, he distributed them to those who were seated; so also the fish, as much as they wanted.</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12</a:t>
            </a:r>
            <a:r>
              <a:rPr lang="en-US" sz="1200" b="0" i="0" u="none" strike="noStrike" kern="1200" baseline="0" dirty="0">
                <a:solidFill>
                  <a:schemeClr val="tx1"/>
                </a:solidFill>
                <a:latin typeface="+mn-lt"/>
                <a:ea typeface="+mn-ea"/>
                <a:cs typeface="+mn-cs"/>
              </a:rPr>
              <a:t> When they were satisfied, he told his disciples, "Gather up the fragments left over, so that nothing may be lost." (Joh 6:5-12 NRS)</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6</a:t>
            </a:fld>
            <a:endParaRPr lang="en-US"/>
          </a:p>
        </p:txBody>
      </p:sp>
    </p:spTree>
    <p:extLst>
      <p:ext uri="{BB962C8B-B14F-4D97-AF65-F5344CB8AC3E}">
        <p14:creationId xmlns:p14="http://schemas.microsoft.com/office/powerpoint/2010/main" val="3428320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School</a:t>
            </a:r>
            <a:r>
              <a:rPr lang="en-US" baseline="0" dirty="0"/>
              <a:t> sign = FREE = from http://upload.wikimedia.org/wikipedia/commons/1/16/Yellow_school_sign.JPG</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7</a:t>
            </a:fld>
            <a:endParaRPr lang="en-US"/>
          </a:p>
        </p:txBody>
      </p:sp>
    </p:spTree>
    <p:extLst>
      <p:ext uri="{BB962C8B-B14F-4D97-AF65-F5344CB8AC3E}">
        <p14:creationId xmlns:p14="http://schemas.microsoft.com/office/powerpoint/2010/main" val="3075974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School</a:t>
            </a:r>
            <a:r>
              <a:rPr lang="en-US" baseline="0" dirty="0"/>
              <a:t> sign = FREE = from http://upload.wikimedia.org/wikipedia/commons/1/16/Yellow_school_sign.JPG</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8</a:t>
            </a:fld>
            <a:endParaRPr lang="en-US"/>
          </a:p>
        </p:txBody>
      </p:sp>
    </p:spTree>
    <p:extLst>
      <p:ext uri="{BB962C8B-B14F-4D97-AF65-F5344CB8AC3E}">
        <p14:creationId xmlns:p14="http://schemas.microsoft.com/office/powerpoint/2010/main" val="288368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Short Straw = Some Rights reserved = http://www.flickr.com/photos/s3a/522302610/</a:t>
            </a:r>
          </a:p>
        </p:txBody>
      </p:sp>
      <p:sp>
        <p:nvSpPr>
          <p:cNvPr id="4" name="Slide Number Placeholder 3"/>
          <p:cNvSpPr>
            <a:spLocks noGrp="1"/>
          </p:cNvSpPr>
          <p:nvPr>
            <p:ph type="sldNum" sz="quarter" idx="10"/>
          </p:nvPr>
        </p:nvSpPr>
        <p:spPr/>
        <p:txBody>
          <a:bodyPr/>
          <a:lstStyle/>
          <a:p>
            <a:fld id="{EC1FE3DC-252F-4B2A-AC5E-6324E14EFB42}" type="slidenum">
              <a:rPr lang="en-US" smtClean="0"/>
              <a:pPr/>
              <a:t>9</a:t>
            </a:fld>
            <a:endParaRPr lang="en-US"/>
          </a:p>
        </p:txBody>
      </p:sp>
    </p:spTree>
    <p:extLst>
      <p:ext uri="{BB962C8B-B14F-4D97-AF65-F5344CB8AC3E}">
        <p14:creationId xmlns:p14="http://schemas.microsoft.com/office/powerpoint/2010/main" val="140550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823901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2536158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442739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4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049210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123155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985416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C64DDD-0A58-4274-80F2-416CA1641B6C}" type="datetimeFigureOut">
              <a:rPr lang="en-US" smtClean="0"/>
              <a:t>5/18/2021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592444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C64DDD-0A58-4274-80F2-416CA1641B6C}" type="datetimeFigureOut">
              <a:rPr lang="en-US" smtClean="0"/>
              <a:t>5/18/2021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486566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C64DDD-0A58-4274-80F2-416CA1641B6C}" type="datetimeFigureOut">
              <a:rPr lang="en-US" smtClean="0"/>
              <a:t>5/18/2021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72540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1928704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2928450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5AF56DB-113F-4853-A5F1-94210FDADBAC}"/>
              </a:ext>
            </a:extLst>
          </p:cNvPr>
          <p:cNvPicPr>
            <a:picLocks noChangeAspect="1" noChangeArrowheads="1"/>
          </p:cNvPicPr>
          <p:nvPr userDrawn="1"/>
        </p:nvPicPr>
        <p:blipFill>
          <a:blip r:embed="rId13" cstate="print"/>
          <a:srcRect/>
          <a:stretch>
            <a:fillRect/>
          </a:stretch>
        </p:blipFill>
        <p:spPr bwMode="auto">
          <a:xfrm>
            <a:off x="2" y="0"/>
            <a:ext cx="12192700" cy="6858000"/>
          </a:xfrm>
          <a:prstGeom prst="rect">
            <a:avLst/>
          </a:prstGeom>
          <a:noFill/>
          <a:ln w="9525">
            <a:noFill/>
            <a:miter lim="800000"/>
            <a:headEnd/>
            <a:tailEnd/>
          </a:ln>
          <a:effectLst/>
        </p:spPr>
      </p:pic>
      <p:sp>
        <p:nvSpPr>
          <p:cNvPr id="2" name="Title Placeholder 1"/>
          <p:cNvSpPr>
            <a:spLocks noGrp="1"/>
          </p:cNvSpPr>
          <p:nvPr>
            <p:ph type="title"/>
          </p:nvPr>
        </p:nvSpPr>
        <p:spPr>
          <a:xfrm>
            <a:off x="409903" y="1"/>
            <a:ext cx="11493063" cy="141642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9903" y="1577788"/>
            <a:ext cx="11493063" cy="45991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64DDD-0A58-4274-80F2-416CA1641B6C}" type="datetimeFigureOut">
              <a:rPr lang="en-US" smtClean="0"/>
              <a:t>5/18/2021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8A5E7-032C-467F-86DC-4456547AAB99}" type="slidenum">
              <a:rPr lang="en-US" smtClean="0"/>
              <a:t>‹#›</a:t>
            </a:fld>
            <a:endParaRPr lang="en-US"/>
          </a:p>
        </p:txBody>
      </p:sp>
    </p:spTree>
    <p:extLst>
      <p:ext uri="{BB962C8B-B14F-4D97-AF65-F5344CB8AC3E}">
        <p14:creationId xmlns:p14="http://schemas.microsoft.com/office/powerpoint/2010/main" val="2033779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675" y="5911994"/>
            <a:ext cx="6858000" cy="1655762"/>
          </a:xfrm>
        </p:spPr>
        <p:txBody>
          <a:bodyPr>
            <a:normAutofit/>
          </a:bodyPr>
          <a:lstStyle/>
          <a:p>
            <a:r>
              <a:rPr lang="en-US" sz="4000" dirty="0"/>
              <a:t>A Study of Philippians</a:t>
            </a:r>
          </a:p>
        </p:txBody>
      </p:sp>
      <p:sp>
        <p:nvSpPr>
          <p:cNvPr id="6" name="Title 1">
            <a:extLst>
              <a:ext uri="{FF2B5EF4-FFF2-40B4-BE49-F238E27FC236}">
                <a16:creationId xmlns:a16="http://schemas.microsoft.com/office/drawing/2014/main" id="{0E8394EB-5EC3-4CA8-8FBD-9A50322BB0CB}"/>
              </a:ext>
            </a:extLst>
          </p:cNvPr>
          <p:cNvSpPr txBox="1">
            <a:spLocks/>
          </p:cNvSpPr>
          <p:nvPr/>
        </p:nvSpPr>
        <p:spPr>
          <a:xfrm>
            <a:off x="1331661" y="569632"/>
            <a:ext cx="7067550" cy="37719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gn="l">
              <a:lnSpc>
                <a:spcPct val="75000"/>
              </a:lnSpc>
            </a:pPr>
            <a:br>
              <a:rPr lang="en-US" sz="80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   </a:t>
            </a:r>
            <a:r>
              <a:rPr lang="en-US" sz="23900" b="0" dirty="0">
                <a:effectLst>
                  <a:glow rad="127000">
                    <a:schemeClr val="accent1">
                      <a:lumMod val="50000"/>
                    </a:schemeClr>
                  </a:glow>
                </a:effectLst>
                <a:latin typeface="Good Morning" pitchFamily="2" charset="0"/>
              </a:rPr>
              <a:t>Rejoice</a:t>
            </a:r>
            <a:r>
              <a:rPr lang="en-US" sz="13800" b="0" dirty="0">
                <a:effectLst>
                  <a:glow rad="127000">
                    <a:schemeClr val="accent1">
                      <a:lumMod val="50000"/>
                    </a:schemeClr>
                  </a:glow>
                </a:effectLst>
                <a:latin typeface="Good Morning" pitchFamily="2" charset="0"/>
              </a:rPr>
              <a:t> </a:t>
            </a:r>
            <a:br>
              <a:rPr lang="en-US" sz="20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br>
              <a:rPr lang="en-US" sz="24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endParaRPr lang="en-US" sz="8000" b="0" dirty="0">
              <a:effectLst>
                <a:glow rad="127000">
                  <a:schemeClr val="accent1">
                    <a:lumMod val="50000"/>
                  </a:schemeClr>
                </a:glow>
              </a:effectLst>
              <a:latin typeface="Good Morning" pitchFamily="2" charset="0"/>
            </a:endParaRPr>
          </a:p>
        </p:txBody>
      </p:sp>
      <p:sp>
        <p:nvSpPr>
          <p:cNvPr id="7" name="Title 1">
            <a:extLst>
              <a:ext uri="{FF2B5EF4-FFF2-40B4-BE49-F238E27FC236}">
                <a16:creationId xmlns:a16="http://schemas.microsoft.com/office/drawing/2014/main" id="{4782B973-6484-4B79-860D-A9EB91B86B5C}"/>
              </a:ext>
            </a:extLst>
          </p:cNvPr>
          <p:cNvSpPr>
            <a:spLocks noGrp="1"/>
          </p:cNvSpPr>
          <p:nvPr>
            <p:ph type="ctrTitle"/>
          </p:nvPr>
        </p:nvSpPr>
        <p:spPr>
          <a:xfrm>
            <a:off x="761484" y="145560"/>
            <a:ext cx="7067550" cy="1143000"/>
          </a:xfrm>
        </p:spPr>
        <p:txBody>
          <a:bodyPr>
            <a:noAutofit/>
          </a:bodyPr>
          <a:lstStyle/>
          <a:p>
            <a:pPr algn="l">
              <a:lnSpc>
                <a:spcPct val="75000"/>
              </a:lnSpc>
            </a:pPr>
            <a:r>
              <a:rPr lang="en-US" sz="8000" b="0" dirty="0">
                <a:effectLst>
                  <a:glow rad="127000">
                    <a:schemeClr val="accent1">
                      <a:lumMod val="50000"/>
                    </a:schemeClr>
                  </a:glow>
                </a:effectLst>
                <a:latin typeface="Good Morning" pitchFamily="2" charset="0"/>
              </a:rPr>
              <a:t>  </a:t>
            </a:r>
            <a:r>
              <a:rPr lang="en-US" sz="8800" b="0" dirty="0">
                <a:effectLst>
                  <a:glow rad="127000">
                    <a:schemeClr val="accent1">
                      <a:lumMod val="50000"/>
                    </a:schemeClr>
                  </a:glow>
                </a:effectLst>
                <a:latin typeface="Good Morning" pitchFamily="2" charset="0"/>
              </a:rPr>
              <a:t>How to</a:t>
            </a:r>
            <a:endParaRPr lang="en-US" sz="8000" b="0" dirty="0">
              <a:effectLst>
                <a:glow rad="127000">
                  <a:schemeClr val="accent1">
                    <a:lumMod val="50000"/>
                  </a:schemeClr>
                </a:glow>
              </a:effectLst>
              <a:latin typeface="Good Morning" pitchFamily="2" charset="0"/>
            </a:endParaRPr>
          </a:p>
        </p:txBody>
      </p:sp>
      <p:sp>
        <p:nvSpPr>
          <p:cNvPr id="8" name="Title 1">
            <a:extLst>
              <a:ext uri="{FF2B5EF4-FFF2-40B4-BE49-F238E27FC236}">
                <a16:creationId xmlns:a16="http://schemas.microsoft.com/office/drawing/2014/main" id="{7D6A39C1-36F6-47B8-B554-3DD5B252036B}"/>
              </a:ext>
            </a:extLst>
          </p:cNvPr>
          <p:cNvSpPr txBox="1">
            <a:spLocks/>
          </p:cNvSpPr>
          <p:nvPr/>
        </p:nvSpPr>
        <p:spPr>
          <a:xfrm>
            <a:off x="3271430" y="3064308"/>
            <a:ext cx="7067550" cy="21812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nSpc>
                <a:spcPct val="75000"/>
              </a:lnSpc>
            </a:pPr>
            <a:r>
              <a:rPr lang="en-US" sz="1800" b="0" dirty="0">
                <a:effectLst>
                  <a:glow rad="127000">
                    <a:schemeClr val="accent1">
                      <a:lumMod val="50000"/>
                    </a:schemeClr>
                  </a:glow>
                </a:effectLst>
                <a:latin typeface="Good Morning" pitchFamily="2" charset="0"/>
              </a:rPr>
              <a:t>        </a:t>
            </a:r>
            <a:br>
              <a:rPr lang="en-US" sz="18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in tough </a:t>
            </a:r>
            <a:br>
              <a:rPr lang="en-US" sz="80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times!</a:t>
            </a:r>
            <a:endParaRPr lang="en-US" sz="6600" b="0" dirty="0">
              <a:effectLst>
                <a:glow rad="127000">
                  <a:schemeClr val="accent1">
                    <a:lumMod val="50000"/>
                  </a:schemeClr>
                </a:glow>
              </a:effectLst>
              <a:latin typeface="Good Morning" pitchFamily="2" charset="0"/>
            </a:endParaRPr>
          </a:p>
        </p:txBody>
      </p:sp>
    </p:spTree>
    <p:extLst>
      <p:ext uri="{BB962C8B-B14F-4D97-AF65-F5344CB8AC3E}">
        <p14:creationId xmlns:p14="http://schemas.microsoft.com/office/powerpoint/2010/main" val="195004189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srcRect r="41583"/>
          <a:stretch>
            <a:fillRect/>
          </a:stretch>
        </p:blipFill>
        <p:spPr bwMode="auto">
          <a:xfrm>
            <a:off x="5721928" y="76200"/>
            <a:ext cx="6470072" cy="10902971"/>
          </a:xfrm>
          <a:prstGeom prst="rect">
            <a:avLst/>
          </a:prstGeom>
          <a:noFill/>
          <a:ln w="9525">
            <a:noFill/>
            <a:miter lim="800000"/>
            <a:headEnd/>
            <a:tailEnd/>
          </a:ln>
          <a:effectLst/>
        </p:spPr>
      </p:pic>
      <p:sp>
        <p:nvSpPr>
          <p:cNvPr id="10" name="Rectangle 9"/>
          <p:cNvSpPr/>
          <p:nvPr/>
        </p:nvSpPr>
        <p:spPr>
          <a:xfrm>
            <a:off x="1523999" y="1101436"/>
            <a:ext cx="7252857" cy="5590309"/>
          </a:xfrm>
          <a:prstGeom prst="rect">
            <a:avLst/>
          </a:prstGeom>
          <a:gradFill flip="none" rotWithShape="1">
            <a:gsLst>
              <a:gs pos="1000">
                <a:schemeClr val="accent1">
                  <a:shade val="30000"/>
                  <a:satMod val="115000"/>
                  <a:alpha val="47000"/>
                </a:schemeClr>
              </a:gs>
              <a:gs pos="50000">
                <a:schemeClr val="bg2">
                  <a:lumMod val="50000"/>
                  <a:alpha val="51000"/>
                </a:schemeClr>
              </a:gs>
              <a:gs pos="100000">
                <a:srgbClr val="E0C920">
                  <a:alpha val="47000"/>
                </a:srgbClr>
              </a:gs>
            </a:gsLst>
            <a:lin ang="5400000" scaled="1"/>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Secret of </a:t>
            </a:r>
            <a:r>
              <a:rPr lang="en-US" i="1" u="sng" dirty="0">
                <a:effectLst>
                  <a:glow rad="127000">
                    <a:srgbClr val="C00000"/>
                  </a:glow>
                  <a:outerShdw blurRad="38100" dist="38100" dir="2700000" algn="tl">
                    <a:srgbClr val="000000">
                      <a:alpha val="43137"/>
                    </a:srgbClr>
                  </a:outerShdw>
                </a:effectLst>
              </a:rPr>
              <a:t>Providence</a:t>
            </a:r>
            <a:endParaRPr lang="en-US" i="1" dirty="0">
              <a:solidFill>
                <a:srgbClr val="FFFF00"/>
              </a:solidFill>
            </a:endParaRPr>
          </a:p>
        </p:txBody>
      </p:sp>
      <p:sp>
        <p:nvSpPr>
          <p:cNvPr id="3" name="Content Placeholder 2"/>
          <p:cNvSpPr>
            <a:spLocks noGrp="1"/>
          </p:cNvSpPr>
          <p:nvPr>
            <p:ph idx="1"/>
          </p:nvPr>
        </p:nvSpPr>
        <p:spPr>
          <a:xfrm>
            <a:off x="409903" y="1577788"/>
            <a:ext cx="7252857" cy="4599175"/>
          </a:xfrm>
        </p:spPr>
        <p:txBody>
          <a:bodyPr/>
          <a:lstStyle/>
          <a:p>
            <a:r>
              <a:rPr lang="en-US" dirty="0"/>
              <a:t>for I have learned in </a:t>
            </a:r>
            <a:r>
              <a:rPr lang="en-US" dirty="0">
                <a:solidFill>
                  <a:srgbClr val="C00000"/>
                </a:solidFill>
              </a:rPr>
              <a:t>whatever situation</a:t>
            </a:r>
            <a:r>
              <a:rPr lang="en-US" dirty="0"/>
              <a:t> I am to be content. </a:t>
            </a:r>
            <a:r>
              <a:rPr lang="en-US" baseline="30000" dirty="0"/>
              <a:t>12</a:t>
            </a:r>
            <a:r>
              <a:rPr lang="en-US" dirty="0"/>
              <a:t> </a:t>
            </a:r>
            <a:br>
              <a:rPr lang="en-US" dirty="0"/>
            </a:br>
            <a:r>
              <a:rPr lang="en-US" dirty="0"/>
              <a:t>I know how to be brought low, and I know how to abound. In any and every </a:t>
            </a:r>
            <a:r>
              <a:rPr lang="en-US" dirty="0">
                <a:solidFill>
                  <a:srgbClr val="C00000"/>
                </a:solidFill>
              </a:rPr>
              <a:t>circumstance</a:t>
            </a:r>
            <a:r>
              <a:rPr lang="en-US" dirty="0"/>
              <a:t>, I have learned the secret of facing plenty and hunger, abundance and need. </a:t>
            </a:r>
          </a:p>
        </p:txBody>
      </p:sp>
      <p:sp>
        <p:nvSpPr>
          <p:cNvPr id="4" name="TextBox 3"/>
          <p:cNvSpPr txBox="1"/>
          <p:nvPr/>
        </p:nvSpPr>
        <p:spPr>
          <a:xfrm>
            <a:off x="4907280" y="-1554480"/>
            <a:ext cx="6080760" cy="707886"/>
          </a:xfrm>
          <a:prstGeom prst="rect">
            <a:avLst/>
          </a:prstGeom>
          <a:noFill/>
        </p:spPr>
        <p:txBody>
          <a:bodyPr wrap="square" rtlCol="0">
            <a:spAutoFit/>
          </a:bodyPr>
          <a:lstStyle/>
          <a:p>
            <a:r>
              <a:rPr lang="en-US" sz="4000" dirty="0">
                <a:latin typeface="Arial Narrow" panose="020B0606020202030204" pitchFamily="34" charset="0"/>
              </a:rPr>
              <a:t>the circumstances  (NIV)</a:t>
            </a:r>
          </a:p>
        </p:txBody>
      </p:sp>
    </p:spTree>
    <p:extLst>
      <p:ext uri="{BB962C8B-B14F-4D97-AF65-F5344CB8AC3E}">
        <p14:creationId xmlns:p14="http://schemas.microsoft.com/office/powerpoint/2010/main" val="2550714412"/>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Secret of </a:t>
            </a:r>
            <a:r>
              <a:rPr lang="en-US" i="1" u="sng" dirty="0">
                <a:effectLst>
                  <a:glow rad="127000">
                    <a:srgbClr val="C00000"/>
                  </a:glow>
                  <a:outerShdw blurRad="38100" dist="38100" dir="2700000" algn="tl">
                    <a:srgbClr val="000000">
                      <a:alpha val="43137"/>
                    </a:srgbClr>
                  </a:outerShdw>
                </a:effectLst>
              </a:rPr>
              <a:t>Power</a:t>
            </a:r>
          </a:p>
        </p:txBody>
      </p:sp>
      <p:sp>
        <p:nvSpPr>
          <p:cNvPr id="3" name="Content Placeholder 2"/>
          <p:cNvSpPr>
            <a:spLocks noGrp="1"/>
          </p:cNvSpPr>
          <p:nvPr>
            <p:ph idx="1"/>
          </p:nvPr>
        </p:nvSpPr>
        <p:spPr>
          <a:xfrm>
            <a:off x="409904" y="1577788"/>
            <a:ext cx="6988424" cy="4599175"/>
          </a:xfrm>
        </p:spPr>
        <p:txBody>
          <a:bodyPr/>
          <a:lstStyle/>
          <a:p>
            <a:r>
              <a:rPr lang="en-US" dirty="0"/>
              <a:t> </a:t>
            </a:r>
            <a:r>
              <a:rPr lang="en-US" baseline="30000" dirty="0"/>
              <a:t>13</a:t>
            </a:r>
            <a:r>
              <a:rPr lang="en-US" dirty="0"/>
              <a:t> </a:t>
            </a:r>
            <a:r>
              <a:rPr lang="en-US" dirty="0">
                <a:solidFill>
                  <a:srgbClr val="C00000"/>
                </a:solidFill>
              </a:rPr>
              <a:t>I can </a:t>
            </a:r>
            <a:r>
              <a:rPr lang="en-US" dirty="0"/>
              <a:t>do all things through him who strengthens me. </a:t>
            </a:r>
          </a:p>
        </p:txBody>
      </p:sp>
    </p:spTree>
    <p:extLst>
      <p:ext uri="{BB962C8B-B14F-4D97-AF65-F5344CB8AC3E}">
        <p14:creationId xmlns:p14="http://schemas.microsoft.com/office/powerpoint/2010/main" val="3611361646"/>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Secret of </a:t>
            </a:r>
            <a:r>
              <a:rPr lang="en-US" i="1" u="sng" dirty="0">
                <a:effectLst>
                  <a:glow rad="127000">
                    <a:srgbClr val="C00000"/>
                  </a:glow>
                  <a:outerShdw blurRad="38100" dist="38100" dir="2700000" algn="tl">
                    <a:srgbClr val="000000">
                      <a:alpha val="43137"/>
                    </a:srgbClr>
                  </a:outerShdw>
                </a:effectLst>
              </a:rPr>
              <a:t>Power</a:t>
            </a:r>
            <a:endParaRPr lang="en-US" dirty="0">
              <a:solidFill>
                <a:srgbClr val="FFFF00"/>
              </a:solidFill>
            </a:endParaRPr>
          </a:p>
        </p:txBody>
      </p:sp>
      <p:sp>
        <p:nvSpPr>
          <p:cNvPr id="3" name="Content Placeholder 2"/>
          <p:cNvSpPr>
            <a:spLocks noGrp="1"/>
          </p:cNvSpPr>
          <p:nvPr>
            <p:ph idx="1"/>
          </p:nvPr>
        </p:nvSpPr>
        <p:spPr>
          <a:xfrm>
            <a:off x="409904" y="1577788"/>
            <a:ext cx="7431769" cy="4599175"/>
          </a:xfrm>
        </p:spPr>
        <p:txBody>
          <a:bodyPr/>
          <a:lstStyle/>
          <a:p>
            <a:r>
              <a:rPr lang="en-US" dirty="0"/>
              <a:t> </a:t>
            </a:r>
            <a:r>
              <a:rPr lang="en-US" baseline="30000" dirty="0"/>
              <a:t>13</a:t>
            </a:r>
            <a:r>
              <a:rPr lang="en-US" dirty="0"/>
              <a:t> </a:t>
            </a:r>
            <a:r>
              <a:rPr lang="en-US" dirty="0">
                <a:solidFill>
                  <a:srgbClr val="C00000"/>
                </a:solidFill>
              </a:rPr>
              <a:t>I can do all things </a:t>
            </a:r>
            <a:r>
              <a:rPr lang="en-US" dirty="0"/>
              <a:t>through him who strengthens me. </a:t>
            </a:r>
          </a:p>
        </p:txBody>
      </p:sp>
      <p:sp>
        <p:nvSpPr>
          <p:cNvPr id="4" name="TextBox 3"/>
          <p:cNvSpPr txBox="1"/>
          <p:nvPr/>
        </p:nvSpPr>
        <p:spPr>
          <a:xfrm>
            <a:off x="2350062" y="4426134"/>
            <a:ext cx="4017674" cy="1107996"/>
          </a:xfrm>
          <a:prstGeom prst="rect">
            <a:avLst/>
          </a:prstGeom>
          <a:noFill/>
        </p:spPr>
        <p:txBody>
          <a:bodyPr wrap="square" rtlCol="0">
            <a:spAutoFit/>
          </a:bodyPr>
          <a:lstStyle/>
          <a:p>
            <a:r>
              <a:rPr lang="en-US" sz="6600" dirty="0">
                <a:ln>
                  <a:solidFill>
                    <a:srgbClr val="FFFF00"/>
                  </a:solidFill>
                </a:ln>
                <a:effectLst>
                  <a:outerShdw blurRad="38100" dist="38100" dir="2700000" algn="tl">
                    <a:srgbClr val="000000">
                      <a:alpha val="43137"/>
                    </a:srgbClr>
                  </a:outerShdw>
                </a:effectLst>
                <a:latin typeface="Arial Black" pitchFamily="34" charset="0"/>
              </a:rPr>
              <a:t>I CAN’T</a:t>
            </a:r>
          </a:p>
        </p:txBody>
      </p:sp>
      <p:sp>
        <p:nvSpPr>
          <p:cNvPr id="5" name="&quot;No&quot; Symbol 4"/>
          <p:cNvSpPr/>
          <p:nvPr/>
        </p:nvSpPr>
        <p:spPr>
          <a:xfrm>
            <a:off x="3178311" y="3861773"/>
            <a:ext cx="2202873" cy="2164563"/>
          </a:xfrm>
          <a:prstGeom prst="noSmoking">
            <a:avLst>
              <a:gd name="adj" fmla="val 12064"/>
            </a:avLst>
          </a:prstGeom>
          <a:solidFill>
            <a:srgbClr val="C0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2171508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Secret of </a:t>
            </a:r>
            <a:r>
              <a:rPr lang="en-US" i="1" u="sng" dirty="0">
                <a:effectLst>
                  <a:glow rad="127000">
                    <a:srgbClr val="C00000"/>
                  </a:glow>
                  <a:outerShdw blurRad="38100" dist="38100" dir="2700000" algn="tl">
                    <a:srgbClr val="000000">
                      <a:alpha val="43137"/>
                    </a:srgbClr>
                  </a:outerShdw>
                </a:effectLst>
              </a:rPr>
              <a:t>Power</a:t>
            </a:r>
            <a:endParaRPr lang="en-US" dirty="0">
              <a:solidFill>
                <a:srgbClr val="FFFF00"/>
              </a:solidFill>
            </a:endParaRPr>
          </a:p>
        </p:txBody>
      </p:sp>
      <p:sp>
        <p:nvSpPr>
          <p:cNvPr id="3" name="Content Placeholder 2"/>
          <p:cNvSpPr>
            <a:spLocks noGrp="1"/>
          </p:cNvSpPr>
          <p:nvPr>
            <p:ph idx="1"/>
          </p:nvPr>
        </p:nvSpPr>
        <p:spPr>
          <a:xfrm>
            <a:off x="409904" y="1577788"/>
            <a:ext cx="7431769" cy="4599175"/>
          </a:xfrm>
        </p:spPr>
        <p:txBody>
          <a:bodyPr/>
          <a:lstStyle/>
          <a:p>
            <a:r>
              <a:rPr lang="en-US" dirty="0"/>
              <a:t> </a:t>
            </a:r>
            <a:r>
              <a:rPr lang="en-US" baseline="30000" dirty="0"/>
              <a:t>13</a:t>
            </a:r>
            <a:r>
              <a:rPr lang="en-US" dirty="0"/>
              <a:t> </a:t>
            </a:r>
            <a:r>
              <a:rPr lang="en-US" dirty="0">
                <a:solidFill>
                  <a:srgbClr val="C00000"/>
                </a:solidFill>
              </a:rPr>
              <a:t>I can do all things </a:t>
            </a:r>
            <a:r>
              <a:rPr lang="en-US" dirty="0"/>
              <a:t>through him who strengthens me. </a:t>
            </a:r>
          </a:p>
        </p:txBody>
      </p:sp>
      <p:sp>
        <p:nvSpPr>
          <p:cNvPr id="4" name="TextBox 3"/>
          <p:cNvSpPr txBox="1"/>
          <p:nvPr/>
        </p:nvSpPr>
        <p:spPr>
          <a:xfrm>
            <a:off x="2350062" y="4426134"/>
            <a:ext cx="4017674" cy="1107996"/>
          </a:xfrm>
          <a:prstGeom prst="rect">
            <a:avLst/>
          </a:prstGeom>
          <a:noFill/>
        </p:spPr>
        <p:txBody>
          <a:bodyPr wrap="square" rtlCol="0">
            <a:spAutoFit/>
          </a:bodyPr>
          <a:lstStyle/>
          <a:p>
            <a:r>
              <a:rPr lang="en-US" sz="6600" dirty="0">
                <a:ln>
                  <a:solidFill>
                    <a:srgbClr val="FFFF00"/>
                  </a:solidFill>
                </a:ln>
                <a:effectLst>
                  <a:outerShdw blurRad="38100" dist="38100" dir="2700000" algn="tl">
                    <a:srgbClr val="000000">
                      <a:alpha val="43137"/>
                    </a:srgbClr>
                  </a:outerShdw>
                </a:effectLst>
                <a:latin typeface="Arial Black" pitchFamily="34" charset="0"/>
              </a:rPr>
              <a:t>I CAN’T</a:t>
            </a:r>
          </a:p>
        </p:txBody>
      </p:sp>
      <p:sp>
        <p:nvSpPr>
          <p:cNvPr id="5" name="&quot;No&quot; Symbol 4"/>
          <p:cNvSpPr/>
          <p:nvPr/>
        </p:nvSpPr>
        <p:spPr>
          <a:xfrm>
            <a:off x="3178311" y="3861773"/>
            <a:ext cx="2202873" cy="2164563"/>
          </a:xfrm>
          <a:prstGeom prst="noSmoking">
            <a:avLst>
              <a:gd name="adj" fmla="val 12064"/>
            </a:avLst>
          </a:prstGeom>
          <a:solidFill>
            <a:srgbClr val="C0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D1D9CB01-140B-4BDA-AC6F-882192018F5E}"/>
              </a:ext>
            </a:extLst>
          </p:cNvPr>
          <p:cNvSpPr txBox="1"/>
          <p:nvPr/>
        </p:nvSpPr>
        <p:spPr>
          <a:xfrm>
            <a:off x="7065817" y="1351329"/>
            <a:ext cx="5854383" cy="5262979"/>
          </a:xfrm>
          <a:prstGeom prst="rect">
            <a:avLst/>
          </a:prstGeom>
          <a:noFill/>
        </p:spPr>
        <p:txBody>
          <a:bodyPr wrap="square" rtlCol="0">
            <a:spAutoFit/>
          </a:bodyPr>
          <a:lstStyle/>
          <a:p>
            <a:r>
              <a:rPr lang="en-US" sz="4800" b="1" dirty="0">
                <a:effectLst>
                  <a:glow rad="127000">
                    <a:schemeClr val="bg1"/>
                  </a:glow>
                </a:effectLst>
                <a:latin typeface="Arial Narrow" panose="020B0606020202030204" pitchFamily="34" charset="0"/>
              </a:rPr>
              <a:t>Persevere</a:t>
            </a:r>
          </a:p>
          <a:p>
            <a:r>
              <a:rPr lang="en-US" sz="4800" b="1" dirty="0">
                <a:effectLst>
                  <a:glow rad="127000">
                    <a:schemeClr val="bg1"/>
                  </a:glow>
                </a:effectLst>
                <a:latin typeface="Arial Narrow" panose="020B0606020202030204" pitchFamily="34" charset="0"/>
              </a:rPr>
              <a:t>Suffer for Jesus</a:t>
            </a:r>
          </a:p>
          <a:p>
            <a:r>
              <a:rPr lang="en-US" sz="4800" b="1" dirty="0">
                <a:effectLst>
                  <a:glow rad="127000">
                    <a:schemeClr val="bg1"/>
                  </a:glow>
                </a:effectLst>
                <a:latin typeface="Arial Narrow" panose="020B0606020202030204" pitchFamily="34" charset="0"/>
              </a:rPr>
              <a:t>Obey God</a:t>
            </a:r>
          </a:p>
          <a:p>
            <a:r>
              <a:rPr lang="en-US" sz="4800" b="1" dirty="0">
                <a:effectLst>
                  <a:glow rad="127000">
                    <a:schemeClr val="bg1"/>
                  </a:glow>
                </a:effectLst>
                <a:latin typeface="Arial Narrow" panose="020B0606020202030204" pitchFamily="34" charset="0"/>
              </a:rPr>
              <a:t>Share my faith</a:t>
            </a:r>
          </a:p>
          <a:p>
            <a:r>
              <a:rPr lang="en-US" sz="4800" b="1" dirty="0">
                <a:effectLst>
                  <a:glow rad="127000">
                    <a:schemeClr val="bg1"/>
                  </a:glow>
                </a:effectLst>
                <a:latin typeface="Arial Narrow" panose="020B0606020202030204" pitchFamily="34" charset="0"/>
              </a:rPr>
              <a:t>Pray for you</a:t>
            </a:r>
          </a:p>
          <a:p>
            <a:r>
              <a:rPr lang="en-US" sz="4800" b="1" dirty="0">
                <a:effectLst>
                  <a:glow rad="127000">
                    <a:schemeClr val="bg1"/>
                  </a:glow>
                </a:effectLst>
                <a:latin typeface="Arial Narrow" panose="020B0606020202030204" pitchFamily="34" charset="0"/>
              </a:rPr>
              <a:t>Read the Bible</a:t>
            </a:r>
          </a:p>
          <a:p>
            <a:r>
              <a:rPr lang="en-US" sz="4800" b="1" dirty="0">
                <a:effectLst>
                  <a:glow rad="127000">
                    <a:schemeClr val="bg1"/>
                  </a:glow>
                </a:effectLst>
                <a:latin typeface="Arial Narrow" panose="020B0606020202030204" pitchFamily="34" charset="0"/>
              </a:rPr>
              <a:t>Give a Tithe</a:t>
            </a:r>
          </a:p>
        </p:txBody>
      </p:sp>
    </p:spTree>
    <p:extLst>
      <p:ext uri="{BB962C8B-B14F-4D97-AF65-F5344CB8AC3E}">
        <p14:creationId xmlns:p14="http://schemas.microsoft.com/office/powerpoint/2010/main" val="67058904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left)">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left)">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left)">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left)">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wipe(left)">
                                      <p:cBhvr>
                                        <p:cTn id="3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Secret of </a:t>
            </a:r>
            <a:r>
              <a:rPr lang="en-US" i="1" u="sng" dirty="0">
                <a:effectLst>
                  <a:glow rad="127000">
                    <a:srgbClr val="C00000"/>
                  </a:glow>
                  <a:outerShdw blurRad="38100" dist="38100" dir="2700000" algn="tl">
                    <a:srgbClr val="000000">
                      <a:alpha val="43137"/>
                    </a:srgbClr>
                  </a:outerShdw>
                </a:effectLst>
              </a:rPr>
              <a:t>Power</a:t>
            </a:r>
            <a:endParaRPr lang="en-US" dirty="0">
              <a:solidFill>
                <a:srgbClr val="FFFF00"/>
              </a:solidFill>
            </a:endParaRPr>
          </a:p>
        </p:txBody>
      </p:sp>
      <p:sp>
        <p:nvSpPr>
          <p:cNvPr id="3" name="Content Placeholder 2"/>
          <p:cNvSpPr>
            <a:spLocks noGrp="1"/>
          </p:cNvSpPr>
          <p:nvPr>
            <p:ph idx="1"/>
          </p:nvPr>
        </p:nvSpPr>
        <p:spPr>
          <a:xfrm>
            <a:off x="409904" y="1577788"/>
            <a:ext cx="7431769" cy="4599175"/>
          </a:xfrm>
        </p:spPr>
        <p:txBody>
          <a:bodyPr/>
          <a:lstStyle/>
          <a:p>
            <a:r>
              <a:rPr lang="en-US" dirty="0"/>
              <a:t> </a:t>
            </a:r>
            <a:r>
              <a:rPr lang="en-US" baseline="30000" dirty="0"/>
              <a:t>13</a:t>
            </a:r>
            <a:r>
              <a:rPr lang="en-US" dirty="0"/>
              <a:t> </a:t>
            </a:r>
            <a:r>
              <a:rPr lang="en-US" dirty="0">
                <a:solidFill>
                  <a:srgbClr val="C00000"/>
                </a:solidFill>
              </a:rPr>
              <a:t>I can do all things </a:t>
            </a:r>
            <a:r>
              <a:rPr lang="en-US" dirty="0"/>
              <a:t>through him who strengthens me. </a:t>
            </a:r>
          </a:p>
        </p:txBody>
      </p:sp>
      <p:sp>
        <p:nvSpPr>
          <p:cNvPr id="4" name="TextBox 3"/>
          <p:cNvSpPr txBox="1"/>
          <p:nvPr/>
        </p:nvSpPr>
        <p:spPr>
          <a:xfrm>
            <a:off x="2350062" y="4426134"/>
            <a:ext cx="4017674" cy="1107996"/>
          </a:xfrm>
          <a:prstGeom prst="rect">
            <a:avLst/>
          </a:prstGeom>
          <a:noFill/>
        </p:spPr>
        <p:txBody>
          <a:bodyPr wrap="square" rtlCol="0">
            <a:spAutoFit/>
          </a:bodyPr>
          <a:lstStyle/>
          <a:p>
            <a:r>
              <a:rPr lang="en-US" sz="6600" dirty="0">
                <a:ln>
                  <a:solidFill>
                    <a:srgbClr val="FFFF00"/>
                  </a:solidFill>
                </a:ln>
                <a:effectLst>
                  <a:outerShdw blurRad="38100" dist="38100" dir="2700000" algn="tl">
                    <a:srgbClr val="000000">
                      <a:alpha val="43137"/>
                    </a:srgbClr>
                  </a:outerShdw>
                </a:effectLst>
                <a:latin typeface="Arial Black" pitchFamily="34" charset="0"/>
              </a:rPr>
              <a:t>I CAN’T</a:t>
            </a:r>
          </a:p>
        </p:txBody>
      </p:sp>
      <p:sp>
        <p:nvSpPr>
          <p:cNvPr id="5" name="&quot;No&quot; Symbol 4"/>
          <p:cNvSpPr/>
          <p:nvPr/>
        </p:nvSpPr>
        <p:spPr>
          <a:xfrm>
            <a:off x="3178311" y="3861773"/>
            <a:ext cx="2202873" cy="2164563"/>
          </a:xfrm>
          <a:prstGeom prst="noSmoking">
            <a:avLst>
              <a:gd name="adj" fmla="val 12064"/>
            </a:avLst>
          </a:prstGeom>
          <a:solidFill>
            <a:srgbClr val="C0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D1D9CB01-140B-4BDA-AC6F-882192018F5E}"/>
              </a:ext>
            </a:extLst>
          </p:cNvPr>
          <p:cNvSpPr txBox="1"/>
          <p:nvPr/>
        </p:nvSpPr>
        <p:spPr>
          <a:xfrm>
            <a:off x="7065817" y="1351329"/>
            <a:ext cx="5854383" cy="6001643"/>
          </a:xfrm>
          <a:prstGeom prst="rect">
            <a:avLst/>
          </a:prstGeom>
          <a:noFill/>
        </p:spPr>
        <p:txBody>
          <a:bodyPr wrap="square" rtlCol="0">
            <a:spAutoFit/>
          </a:bodyPr>
          <a:lstStyle/>
          <a:p>
            <a:r>
              <a:rPr lang="en-US" sz="4800" b="1" dirty="0">
                <a:effectLst>
                  <a:glow rad="127000">
                    <a:schemeClr val="bg1"/>
                  </a:glow>
                </a:effectLst>
                <a:latin typeface="Arial Narrow" panose="020B0606020202030204" pitchFamily="34" charset="0"/>
              </a:rPr>
              <a:t>Attend church</a:t>
            </a:r>
          </a:p>
          <a:p>
            <a:r>
              <a:rPr lang="en-US" sz="4800" b="1" dirty="0">
                <a:effectLst>
                  <a:glow rad="127000">
                    <a:schemeClr val="bg1"/>
                  </a:glow>
                </a:effectLst>
                <a:latin typeface="Arial Narrow" panose="020B0606020202030204" pitchFamily="34" charset="0"/>
              </a:rPr>
              <a:t>Share with others</a:t>
            </a:r>
          </a:p>
          <a:p>
            <a:r>
              <a:rPr lang="en-US" sz="4800" b="1" dirty="0">
                <a:effectLst>
                  <a:glow rad="127000">
                    <a:schemeClr val="bg1"/>
                  </a:glow>
                </a:effectLst>
                <a:latin typeface="Arial Narrow" panose="020B0606020202030204" pitchFamily="34" charset="0"/>
              </a:rPr>
              <a:t>Disciple others</a:t>
            </a:r>
          </a:p>
          <a:p>
            <a:r>
              <a:rPr lang="en-US" sz="4800" b="1" dirty="0">
                <a:effectLst>
                  <a:glow rad="127000">
                    <a:schemeClr val="bg1"/>
                  </a:glow>
                </a:effectLst>
                <a:latin typeface="Arial Narrow" panose="020B0606020202030204" pitchFamily="34" charset="0"/>
              </a:rPr>
              <a:t>Sing for Jesus</a:t>
            </a:r>
          </a:p>
          <a:p>
            <a:r>
              <a:rPr lang="en-US" sz="4800" b="1" dirty="0">
                <a:effectLst>
                  <a:glow rad="127000">
                    <a:schemeClr val="bg1"/>
                  </a:glow>
                </a:effectLst>
                <a:latin typeface="Arial Narrow" panose="020B0606020202030204" pitchFamily="34" charset="0"/>
              </a:rPr>
              <a:t>Teach children</a:t>
            </a:r>
          </a:p>
          <a:p>
            <a:r>
              <a:rPr lang="en-US" sz="4800" b="1" dirty="0">
                <a:effectLst>
                  <a:glow rad="127000">
                    <a:schemeClr val="bg1"/>
                  </a:glow>
                </a:effectLst>
                <a:latin typeface="Arial Narrow" panose="020B0606020202030204" pitchFamily="34" charset="0"/>
              </a:rPr>
              <a:t>Help the needy</a:t>
            </a:r>
          </a:p>
          <a:p>
            <a:r>
              <a:rPr lang="en-US" sz="4800" b="1" dirty="0">
                <a:effectLst>
                  <a:glow rad="127000">
                    <a:schemeClr val="bg1"/>
                  </a:glow>
                </a:effectLst>
                <a:latin typeface="Arial Narrow" panose="020B0606020202030204" pitchFamily="34" charset="0"/>
              </a:rPr>
              <a:t>Go thru trials</a:t>
            </a:r>
          </a:p>
          <a:p>
            <a:endParaRPr lang="en-US" sz="4800" b="1" dirty="0">
              <a:latin typeface="Arial Narrow" panose="020B0606020202030204" pitchFamily="34" charset="0"/>
            </a:endParaRPr>
          </a:p>
        </p:txBody>
      </p:sp>
    </p:spTree>
    <p:extLst>
      <p:ext uri="{BB962C8B-B14F-4D97-AF65-F5344CB8AC3E}">
        <p14:creationId xmlns:p14="http://schemas.microsoft.com/office/powerpoint/2010/main" val="7001460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randombar(horizontal)">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randombar(horizontal)">
                                      <p:cBhvr>
                                        <p:cTn id="3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Secret of </a:t>
            </a:r>
            <a:r>
              <a:rPr lang="en-US" i="1" u="sng" dirty="0">
                <a:effectLst>
                  <a:glow rad="127000">
                    <a:srgbClr val="C00000"/>
                  </a:glow>
                  <a:outerShdw blurRad="38100" dist="38100" dir="2700000" algn="tl">
                    <a:srgbClr val="000000">
                      <a:alpha val="43137"/>
                    </a:srgbClr>
                  </a:outerShdw>
                </a:effectLst>
              </a:rPr>
              <a:t>Power</a:t>
            </a:r>
            <a:endParaRPr lang="en-US" dirty="0">
              <a:solidFill>
                <a:srgbClr val="FFFF00"/>
              </a:solidFill>
            </a:endParaRPr>
          </a:p>
        </p:txBody>
      </p:sp>
      <p:sp>
        <p:nvSpPr>
          <p:cNvPr id="3" name="Content Placeholder 2"/>
          <p:cNvSpPr>
            <a:spLocks noGrp="1"/>
          </p:cNvSpPr>
          <p:nvPr>
            <p:ph idx="1"/>
          </p:nvPr>
        </p:nvSpPr>
        <p:spPr>
          <a:xfrm>
            <a:off x="409904" y="1577788"/>
            <a:ext cx="7431769" cy="4599175"/>
          </a:xfrm>
        </p:spPr>
        <p:txBody>
          <a:bodyPr/>
          <a:lstStyle/>
          <a:p>
            <a:r>
              <a:rPr lang="en-US" dirty="0"/>
              <a:t> </a:t>
            </a:r>
            <a:r>
              <a:rPr lang="en-US" baseline="30000" dirty="0"/>
              <a:t>13</a:t>
            </a:r>
            <a:r>
              <a:rPr lang="en-US" dirty="0"/>
              <a:t> </a:t>
            </a:r>
            <a:r>
              <a:rPr lang="en-US" dirty="0">
                <a:solidFill>
                  <a:srgbClr val="C00000"/>
                </a:solidFill>
              </a:rPr>
              <a:t>I can do all things </a:t>
            </a:r>
            <a:r>
              <a:rPr lang="en-US" dirty="0"/>
              <a:t>through him who strengthens me. </a:t>
            </a:r>
          </a:p>
        </p:txBody>
      </p:sp>
      <p:sp>
        <p:nvSpPr>
          <p:cNvPr id="4" name="TextBox 3"/>
          <p:cNvSpPr txBox="1"/>
          <p:nvPr/>
        </p:nvSpPr>
        <p:spPr>
          <a:xfrm>
            <a:off x="2350062" y="4426134"/>
            <a:ext cx="4017674" cy="1107996"/>
          </a:xfrm>
          <a:prstGeom prst="rect">
            <a:avLst/>
          </a:prstGeom>
          <a:noFill/>
        </p:spPr>
        <p:txBody>
          <a:bodyPr wrap="square" rtlCol="0">
            <a:spAutoFit/>
          </a:bodyPr>
          <a:lstStyle/>
          <a:p>
            <a:r>
              <a:rPr lang="en-US" sz="6600" dirty="0">
                <a:ln>
                  <a:solidFill>
                    <a:srgbClr val="FFFF00"/>
                  </a:solidFill>
                </a:ln>
                <a:effectLst>
                  <a:outerShdw blurRad="38100" dist="38100" dir="2700000" algn="tl">
                    <a:srgbClr val="000000">
                      <a:alpha val="43137"/>
                    </a:srgbClr>
                  </a:outerShdw>
                </a:effectLst>
                <a:latin typeface="Arial Black" pitchFamily="34" charset="0"/>
              </a:rPr>
              <a:t>I CAN’T</a:t>
            </a:r>
          </a:p>
        </p:txBody>
      </p:sp>
      <p:sp>
        <p:nvSpPr>
          <p:cNvPr id="5" name="&quot;No&quot; Symbol 4"/>
          <p:cNvSpPr/>
          <p:nvPr/>
        </p:nvSpPr>
        <p:spPr>
          <a:xfrm>
            <a:off x="3178311" y="3861773"/>
            <a:ext cx="2202873" cy="2164563"/>
          </a:xfrm>
          <a:prstGeom prst="noSmoking">
            <a:avLst>
              <a:gd name="adj" fmla="val 12064"/>
            </a:avLst>
          </a:prstGeom>
          <a:solidFill>
            <a:srgbClr val="C0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D1D9CB01-140B-4BDA-AC6F-882192018F5E}"/>
              </a:ext>
            </a:extLst>
          </p:cNvPr>
          <p:cNvSpPr txBox="1"/>
          <p:nvPr/>
        </p:nvSpPr>
        <p:spPr>
          <a:xfrm>
            <a:off x="7065817" y="1351329"/>
            <a:ext cx="5854383" cy="6001643"/>
          </a:xfrm>
          <a:prstGeom prst="rect">
            <a:avLst/>
          </a:prstGeom>
          <a:noFill/>
        </p:spPr>
        <p:txBody>
          <a:bodyPr wrap="square" rtlCol="0">
            <a:spAutoFit/>
          </a:bodyPr>
          <a:lstStyle/>
          <a:p>
            <a:r>
              <a:rPr lang="en-US" sz="4800" b="1" dirty="0">
                <a:effectLst>
                  <a:glow rad="127000">
                    <a:schemeClr val="bg1"/>
                  </a:glow>
                </a:effectLst>
                <a:latin typeface="Arial Narrow" panose="020B0606020202030204" pitchFamily="34" charset="0"/>
              </a:rPr>
              <a:t>Tell the truth</a:t>
            </a:r>
          </a:p>
          <a:p>
            <a:r>
              <a:rPr lang="en-US" sz="4800" b="1" dirty="0">
                <a:effectLst>
                  <a:glow rad="127000">
                    <a:schemeClr val="bg1"/>
                  </a:glow>
                </a:effectLst>
                <a:latin typeface="Arial Narrow" panose="020B0606020202030204" pitchFamily="34" charset="0"/>
              </a:rPr>
              <a:t>Love others</a:t>
            </a:r>
          </a:p>
          <a:p>
            <a:r>
              <a:rPr lang="en-US" sz="4800" b="1" dirty="0">
                <a:effectLst>
                  <a:glow rad="127000">
                    <a:schemeClr val="bg1"/>
                  </a:glow>
                </a:effectLst>
                <a:latin typeface="Arial Narrow" panose="020B0606020202030204" pitchFamily="34" charset="0"/>
              </a:rPr>
              <a:t>Get baptized</a:t>
            </a:r>
          </a:p>
          <a:p>
            <a:r>
              <a:rPr lang="en-US" sz="4800" b="1" dirty="0">
                <a:effectLst>
                  <a:glow rad="127000">
                    <a:schemeClr val="bg1"/>
                  </a:glow>
                </a:effectLst>
                <a:latin typeface="Arial Narrow" panose="020B0606020202030204" pitchFamily="34" charset="0"/>
              </a:rPr>
              <a:t>Join church</a:t>
            </a:r>
          </a:p>
          <a:p>
            <a:r>
              <a:rPr lang="en-US" sz="4800" b="1" dirty="0">
                <a:effectLst>
                  <a:glow rad="127000">
                    <a:schemeClr val="bg1"/>
                  </a:glow>
                </a:effectLst>
                <a:latin typeface="Arial Narrow" panose="020B0606020202030204" pitchFamily="34" charset="0"/>
              </a:rPr>
              <a:t>Stop lying</a:t>
            </a:r>
          </a:p>
          <a:p>
            <a:r>
              <a:rPr lang="en-US" sz="4800" b="1" dirty="0">
                <a:effectLst>
                  <a:glow rad="127000">
                    <a:schemeClr val="bg1"/>
                  </a:glow>
                </a:effectLst>
                <a:latin typeface="Arial Narrow" panose="020B0606020202030204" pitchFamily="34" charset="0"/>
              </a:rPr>
              <a:t>Think right</a:t>
            </a:r>
          </a:p>
          <a:p>
            <a:r>
              <a:rPr lang="en-US" sz="4800" b="1" dirty="0">
                <a:effectLst>
                  <a:glow rad="127000">
                    <a:schemeClr val="bg1"/>
                  </a:glow>
                </a:effectLst>
                <a:latin typeface="Arial Narrow" panose="020B0606020202030204" pitchFamily="34" charset="0"/>
              </a:rPr>
              <a:t>Be a good parent</a:t>
            </a:r>
          </a:p>
          <a:p>
            <a:endParaRPr lang="en-US" sz="4800" b="1" dirty="0">
              <a:effectLst>
                <a:glow rad="127000">
                  <a:schemeClr val="bg1"/>
                </a:glow>
              </a:effectLst>
              <a:latin typeface="Arial Narrow" panose="020B0606020202030204" pitchFamily="34" charset="0"/>
            </a:endParaRPr>
          </a:p>
        </p:txBody>
      </p:sp>
    </p:spTree>
    <p:extLst>
      <p:ext uri="{BB962C8B-B14F-4D97-AF65-F5344CB8AC3E}">
        <p14:creationId xmlns:p14="http://schemas.microsoft.com/office/powerpoint/2010/main" val="15606327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randombar(horizontal)">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randombar(horizontal)">
                                      <p:cBhvr>
                                        <p:cTn id="3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Secret of </a:t>
            </a:r>
            <a:r>
              <a:rPr lang="en-US" i="1" u="sng" dirty="0">
                <a:effectLst>
                  <a:glow rad="127000">
                    <a:srgbClr val="C00000"/>
                  </a:glow>
                  <a:outerShdw blurRad="38100" dist="38100" dir="2700000" algn="tl">
                    <a:srgbClr val="000000">
                      <a:alpha val="43137"/>
                    </a:srgbClr>
                  </a:outerShdw>
                </a:effectLst>
              </a:rPr>
              <a:t>Power</a:t>
            </a:r>
            <a:endParaRPr lang="en-US" dirty="0">
              <a:solidFill>
                <a:srgbClr val="FFFF00"/>
              </a:solidFill>
            </a:endParaRPr>
          </a:p>
        </p:txBody>
      </p:sp>
      <p:sp>
        <p:nvSpPr>
          <p:cNvPr id="3" name="Content Placeholder 2"/>
          <p:cNvSpPr>
            <a:spLocks noGrp="1"/>
          </p:cNvSpPr>
          <p:nvPr>
            <p:ph idx="1"/>
          </p:nvPr>
        </p:nvSpPr>
        <p:spPr>
          <a:xfrm>
            <a:off x="409904" y="1577788"/>
            <a:ext cx="7431769" cy="4599175"/>
          </a:xfrm>
        </p:spPr>
        <p:txBody>
          <a:bodyPr/>
          <a:lstStyle/>
          <a:p>
            <a:r>
              <a:rPr lang="en-US" dirty="0"/>
              <a:t> </a:t>
            </a:r>
            <a:r>
              <a:rPr lang="en-US" baseline="30000" dirty="0"/>
              <a:t>13</a:t>
            </a:r>
            <a:r>
              <a:rPr lang="en-US" dirty="0"/>
              <a:t> </a:t>
            </a:r>
            <a:r>
              <a:rPr lang="en-US" dirty="0">
                <a:solidFill>
                  <a:srgbClr val="C00000"/>
                </a:solidFill>
              </a:rPr>
              <a:t>I can do all things </a:t>
            </a:r>
            <a:r>
              <a:rPr lang="en-US" dirty="0"/>
              <a:t>through him who strengthens me. </a:t>
            </a:r>
          </a:p>
        </p:txBody>
      </p:sp>
      <p:sp>
        <p:nvSpPr>
          <p:cNvPr id="4" name="TextBox 3"/>
          <p:cNvSpPr txBox="1"/>
          <p:nvPr/>
        </p:nvSpPr>
        <p:spPr>
          <a:xfrm>
            <a:off x="2350062" y="4426134"/>
            <a:ext cx="4017674" cy="1107996"/>
          </a:xfrm>
          <a:prstGeom prst="rect">
            <a:avLst/>
          </a:prstGeom>
          <a:noFill/>
        </p:spPr>
        <p:txBody>
          <a:bodyPr wrap="square" rtlCol="0">
            <a:spAutoFit/>
          </a:bodyPr>
          <a:lstStyle/>
          <a:p>
            <a:r>
              <a:rPr lang="en-US" sz="6600" dirty="0">
                <a:ln>
                  <a:solidFill>
                    <a:srgbClr val="FFFF00"/>
                  </a:solidFill>
                </a:ln>
                <a:effectLst>
                  <a:outerShdw blurRad="38100" dist="38100" dir="2700000" algn="tl">
                    <a:srgbClr val="000000">
                      <a:alpha val="43137"/>
                    </a:srgbClr>
                  </a:outerShdw>
                </a:effectLst>
                <a:latin typeface="Arial Black" pitchFamily="34" charset="0"/>
              </a:rPr>
              <a:t>I CAN’T</a:t>
            </a:r>
          </a:p>
        </p:txBody>
      </p:sp>
      <p:sp>
        <p:nvSpPr>
          <p:cNvPr id="5" name="&quot;No&quot; Symbol 4"/>
          <p:cNvSpPr/>
          <p:nvPr/>
        </p:nvSpPr>
        <p:spPr>
          <a:xfrm>
            <a:off x="3178311" y="3861773"/>
            <a:ext cx="2202873" cy="2164563"/>
          </a:xfrm>
          <a:prstGeom prst="noSmoking">
            <a:avLst>
              <a:gd name="adj" fmla="val 12064"/>
            </a:avLst>
          </a:prstGeom>
          <a:solidFill>
            <a:srgbClr val="C0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D1D9CB01-140B-4BDA-AC6F-882192018F5E}"/>
              </a:ext>
            </a:extLst>
          </p:cNvPr>
          <p:cNvSpPr txBox="1"/>
          <p:nvPr/>
        </p:nvSpPr>
        <p:spPr>
          <a:xfrm>
            <a:off x="7065817" y="1351329"/>
            <a:ext cx="5854383" cy="6001643"/>
          </a:xfrm>
          <a:prstGeom prst="rect">
            <a:avLst/>
          </a:prstGeom>
          <a:noFill/>
        </p:spPr>
        <p:txBody>
          <a:bodyPr wrap="square" rtlCol="0">
            <a:spAutoFit/>
          </a:bodyPr>
          <a:lstStyle/>
          <a:p>
            <a:r>
              <a:rPr lang="en-US" sz="4800" b="1" dirty="0">
                <a:effectLst>
                  <a:glow rad="127000">
                    <a:schemeClr val="bg1"/>
                  </a:glow>
                </a:effectLst>
                <a:latin typeface="Arial Narrow" panose="020B0606020202030204" pitchFamily="34" charset="0"/>
              </a:rPr>
              <a:t>Be a good child</a:t>
            </a:r>
          </a:p>
          <a:p>
            <a:r>
              <a:rPr lang="en-US" sz="4800" b="1" dirty="0">
                <a:effectLst>
                  <a:glow rad="127000">
                    <a:schemeClr val="bg1"/>
                  </a:glow>
                </a:effectLst>
                <a:latin typeface="Arial Narrow" panose="020B0606020202030204" pitchFamily="34" charset="0"/>
              </a:rPr>
              <a:t>Be a good student</a:t>
            </a:r>
          </a:p>
          <a:p>
            <a:r>
              <a:rPr lang="en-US" sz="4800" b="1" dirty="0">
                <a:effectLst>
                  <a:glow rad="127000">
                    <a:schemeClr val="bg1"/>
                  </a:glow>
                </a:effectLst>
                <a:latin typeface="Arial Narrow" panose="020B0606020202030204" pitchFamily="34" charset="0"/>
              </a:rPr>
              <a:t>Stop cursing</a:t>
            </a:r>
          </a:p>
          <a:p>
            <a:r>
              <a:rPr lang="en-US" sz="4800" b="1" dirty="0">
                <a:effectLst>
                  <a:glow rad="127000">
                    <a:schemeClr val="bg1"/>
                  </a:glow>
                </a:effectLst>
                <a:latin typeface="Arial Narrow" panose="020B0606020202030204" pitchFamily="34" charset="0"/>
              </a:rPr>
              <a:t>Quit pornography</a:t>
            </a:r>
          </a:p>
          <a:p>
            <a:r>
              <a:rPr lang="en-US" sz="4800" b="1" dirty="0">
                <a:effectLst>
                  <a:glow rad="127000">
                    <a:schemeClr val="bg1"/>
                  </a:glow>
                </a:effectLst>
                <a:latin typeface="Arial Narrow" panose="020B0606020202030204" pitchFamily="34" charset="0"/>
              </a:rPr>
              <a:t>Stop adultery</a:t>
            </a:r>
          </a:p>
          <a:p>
            <a:r>
              <a:rPr lang="en-US" sz="4800" b="1" dirty="0">
                <a:effectLst>
                  <a:glow rad="127000">
                    <a:schemeClr val="bg1"/>
                  </a:glow>
                </a:effectLst>
                <a:latin typeface="Arial Narrow" panose="020B0606020202030204" pitchFamily="34" charset="0"/>
              </a:rPr>
              <a:t>Stop prejudice</a:t>
            </a:r>
          </a:p>
          <a:p>
            <a:r>
              <a:rPr lang="en-US" sz="4800" b="1" dirty="0">
                <a:effectLst>
                  <a:glow rad="127000">
                    <a:schemeClr val="bg1"/>
                  </a:glow>
                </a:effectLst>
                <a:latin typeface="Arial Narrow" panose="020B0606020202030204" pitchFamily="34" charset="0"/>
              </a:rPr>
              <a:t>Control my anger</a:t>
            </a:r>
          </a:p>
          <a:p>
            <a:endParaRPr lang="en-US" sz="4800" b="1" dirty="0">
              <a:effectLst>
                <a:glow rad="127000">
                  <a:schemeClr val="bg1"/>
                </a:glow>
              </a:effectLst>
              <a:latin typeface="Arial Narrow" panose="020B0606020202030204" pitchFamily="34" charset="0"/>
            </a:endParaRPr>
          </a:p>
        </p:txBody>
      </p:sp>
    </p:spTree>
    <p:extLst>
      <p:ext uri="{BB962C8B-B14F-4D97-AF65-F5344CB8AC3E}">
        <p14:creationId xmlns:p14="http://schemas.microsoft.com/office/powerpoint/2010/main" val="270334766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randombar(horizontal)">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randombar(horizontal)">
                                      <p:cBhvr>
                                        <p:cTn id="3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Secret of </a:t>
            </a:r>
            <a:r>
              <a:rPr lang="en-US" i="1" u="sng" dirty="0">
                <a:effectLst>
                  <a:glow rad="127000">
                    <a:srgbClr val="C00000"/>
                  </a:glow>
                  <a:outerShdw blurRad="38100" dist="38100" dir="2700000" algn="tl">
                    <a:srgbClr val="000000">
                      <a:alpha val="43137"/>
                    </a:srgbClr>
                  </a:outerShdw>
                </a:effectLst>
              </a:rPr>
              <a:t>Power</a:t>
            </a:r>
            <a:endParaRPr lang="en-US" dirty="0">
              <a:solidFill>
                <a:srgbClr val="FFFF00"/>
              </a:solidFill>
            </a:endParaRPr>
          </a:p>
        </p:txBody>
      </p:sp>
      <p:sp>
        <p:nvSpPr>
          <p:cNvPr id="3" name="Content Placeholder 2"/>
          <p:cNvSpPr>
            <a:spLocks noGrp="1"/>
          </p:cNvSpPr>
          <p:nvPr>
            <p:ph idx="1"/>
          </p:nvPr>
        </p:nvSpPr>
        <p:spPr>
          <a:xfrm>
            <a:off x="409904" y="1577788"/>
            <a:ext cx="7431769" cy="4599175"/>
          </a:xfrm>
        </p:spPr>
        <p:txBody>
          <a:bodyPr/>
          <a:lstStyle/>
          <a:p>
            <a:r>
              <a:rPr lang="en-US" dirty="0"/>
              <a:t> </a:t>
            </a:r>
            <a:r>
              <a:rPr lang="en-US" baseline="30000" dirty="0"/>
              <a:t>13</a:t>
            </a:r>
            <a:r>
              <a:rPr lang="en-US" dirty="0"/>
              <a:t> </a:t>
            </a:r>
            <a:r>
              <a:rPr lang="en-US" dirty="0">
                <a:solidFill>
                  <a:srgbClr val="C00000"/>
                </a:solidFill>
              </a:rPr>
              <a:t>I can do all things </a:t>
            </a:r>
            <a:r>
              <a:rPr lang="en-US" dirty="0"/>
              <a:t>through him who strengthens me. </a:t>
            </a:r>
          </a:p>
        </p:txBody>
      </p:sp>
      <p:sp>
        <p:nvSpPr>
          <p:cNvPr id="4" name="TextBox 3"/>
          <p:cNvSpPr txBox="1"/>
          <p:nvPr/>
        </p:nvSpPr>
        <p:spPr>
          <a:xfrm>
            <a:off x="2350062" y="4426134"/>
            <a:ext cx="4017674" cy="1107996"/>
          </a:xfrm>
          <a:prstGeom prst="rect">
            <a:avLst/>
          </a:prstGeom>
          <a:noFill/>
        </p:spPr>
        <p:txBody>
          <a:bodyPr wrap="square" rtlCol="0">
            <a:spAutoFit/>
          </a:bodyPr>
          <a:lstStyle/>
          <a:p>
            <a:r>
              <a:rPr lang="en-US" sz="6600" dirty="0">
                <a:ln>
                  <a:solidFill>
                    <a:srgbClr val="FFFF00"/>
                  </a:solidFill>
                </a:ln>
                <a:effectLst>
                  <a:outerShdw blurRad="38100" dist="38100" dir="2700000" algn="tl">
                    <a:srgbClr val="000000">
                      <a:alpha val="43137"/>
                    </a:srgbClr>
                  </a:outerShdw>
                </a:effectLst>
                <a:latin typeface="Arial Black" pitchFamily="34" charset="0"/>
              </a:rPr>
              <a:t>I CAN’T</a:t>
            </a:r>
          </a:p>
        </p:txBody>
      </p:sp>
      <p:sp>
        <p:nvSpPr>
          <p:cNvPr id="5" name="&quot;No&quot; Symbol 4"/>
          <p:cNvSpPr/>
          <p:nvPr/>
        </p:nvSpPr>
        <p:spPr>
          <a:xfrm>
            <a:off x="3178311" y="3861773"/>
            <a:ext cx="2202873" cy="2164563"/>
          </a:xfrm>
          <a:prstGeom prst="noSmoking">
            <a:avLst>
              <a:gd name="adj" fmla="val 12064"/>
            </a:avLst>
          </a:prstGeom>
          <a:solidFill>
            <a:srgbClr val="C0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D1D9CB01-140B-4BDA-AC6F-882192018F5E}"/>
              </a:ext>
            </a:extLst>
          </p:cNvPr>
          <p:cNvSpPr txBox="1"/>
          <p:nvPr/>
        </p:nvSpPr>
        <p:spPr>
          <a:xfrm>
            <a:off x="7065817" y="1351329"/>
            <a:ext cx="5854383" cy="6001643"/>
          </a:xfrm>
          <a:prstGeom prst="rect">
            <a:avLst/>
          </a:prstGeom>
          <a:noFill/>
        </p:spPr>
        <p:txBody>
          <a:bodyPr wrap="square" rtlCol="0">
            <a:spAutoFit/>
          </a:bodyPr>
          <a:lstStyle/>
          <a:p>
            <a:r>
              <a:rPr lang="en-US" sz="4800" b="1" dirty="0">
                <a:effectLst>
                  <a:glow rad="127000">
                    <a:schemeClr val="bg1"/>
                  </a:glow>
                </a:effectLst>
                <a:latin typeface="Arial Narrow" panose="020B0606020202030204" pitchFamily="34" charset="0"/>
              </a:rPr>
              <a:t>Change </a:t>
            </a:r>
          </a:p>
          <a:p>
            <a:r>
              <a:rPr lang="en-US" sz="4800" b="1" dirty="0">
                <a:effectLst>
                  <a:glow rad="127000">
                    <a:schemeClr val="bg1"/>
                  </a:glow>
                </a:effectLst>
                <a:latin typeface="Arial Narrow" panose="020B0606020202030204" pitchFamily="34" charset="0"/>
              </a:rPr>
              <a:t>Be forgiving</a:t>
            </a:r>
          </a:p>
          <a:p>
            <a:r>
              <a:rPr lang="en-US" sz="4800" b="1" dirty="0">
                <a:effectLst>
                  <a:glow rad="127000">
                    <a:schemeClr val="bg1"/>
                  </a:glow>
                </a:effectLst>
                <a:latin typeface="Arial Narrow" panose="020B0606020202030204" pitchFamily="34" charset="0"/>
              </a:rPr>
              <a:t>Be pure in spirit</a:t>
            </a:r>
          </a:p>
          <a:p>
            <a:r>
              <a:rPr lang="en-US" sz="4800" b="1" dirty="0">
                <a:effectLst>
                  <a:glow rad="127000">
                    <a:schemeClr val="bg1"/>
                  </a:glow>
                </a:effectLst>
                <a:latin typeface="Arial Narrow" panose="020B0606020202030204" pitchFamily="34" charset="0"/>
              </a:rPr>
              <a:t>Be blameless</a:t>
            </a:r>
          </a:p>
          <a:p>
            <a:r>
              <a:rPr lang="en-US" sz="4800" b="1" dirty="0">
                <a:effectLst>
                  <a:glow rad="127000">
                    <a:schemeClr val="bg1"/>
                  </a:glow>
                </a:effectLst>
                <a:latin typeface="Arial Narrow" panose="020B0606020202030204" pitchFamily="34" charset="0"/>
              </a:rPr>
              <a:t>Be holy</a:t>
            </a:r>
          </a:p>
          <a:p>
            <a:r>
              <a:rPr lang="en-US" sz="4800" b="1" dirty="0">
                <a:effectLst>
                  <a:glow rad="127000">
                    <a:schemeClr val="bg1"/>
                  </a:glow>
                </a:effectLst>
                <a:latin typeface="Arial Narrow" panose="020B0606020202030204" pitchFamily="34" charset="0"/>
              </a:rPr>
              <a:t>Be Christ-like</a:t>
            </a:r>
          </a:p>
          <a:p>
            <a:r>
              <a:rPr lang="en-US" sz="4800" b="1" dirty="0">
                <a:effectLst>
                  <a:glow rad="127000">
                    <a:schemeClr val="bg1"/>
                  </a:glow>
                </a:effectLst>
                <a:latin typeface="Arial Narrow" panose="020B0606020202030204" pitchFamily="34" charset="0"/>
              </a:rPr>
              <a:t>Be </a:t>
            </a:r>
            <a:r>
              <a:rPr lang="en-US" sz="4800" b="1" u="sng" dirty="0">
                <a:effectLst>
                  <a:glow rad="127000">
                    <a:schemeClr val="bg1"/>
                  </a:glow>
                </a:effectLst>
                <a:latin typeface="Arial Narrow" panose="020B0606020202030204" pitchFamily="34" charset="0"/>
              </a:rPr>
              <a:t>CONTENT</a:t>
            </a:r>
          </a:p>
          <a:p>
            <a:endParaRPr lang="en-US" sz="4800" b="1" dirty="0">
              <a:effectLst>
                <a:glow rad="127000">
                  <a:schemeClr val="bg1"/>
                </a:glow>
              </a:effectLst>
              <a:latin typeface="Arial Narrow" panose="020B0606020202030204" pitchFamily="34" charset="0"/>
            </a:endParaRPr>
          </a:p>
        </p:txBody>
      </p:sp>
      <p:pic>
        <p:nvPicPr>
          <p:cNvPr id="7" name="Picture 2">
            <a:extLst>
              <a:ext uri="{FF2B5EF4-FFF2-40B4-BE49-F238E27FC236}">
                <a16:creationId xmlns:a16="http://schemas.microsoft.com/office/drawing/2014/main" id="{DD90EF14-7CCC-4614-8741-2DDC863251C9}"/>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Lst>
          </a:blip>
          <a:srcRect/>
          <a:stretch>
            <a:fillRect/>
          </a:stretch>
        </p:blipFill>
        <p:spPr bwMode="auto">
          <a:xfrm>
            <a:off x="2173821" y="2980125"/>
            <a:ext cx="4049679" cy="3877874"/>
          </a:xfrm>
          <a:prstGeom prst="rect">
            <a:avLst/>
          </a:prstGeom>
          <a:noFill/>
          <a:ln w="9525">
            <a:noFill/>
            <a:miter lim="800000"/>
            <a:headEnd/>
            <a:tailEnd/>
          </a:ln>
          <a:effectLst/>
        </p:spPr>
      </p:pic>
    </p:spTree>
    <p:extLst>
      <p:ext uri="{BB962C8B-B14F-4D97-AF65-F5344CB8AC3E}">
        <p14:creationId xmlns:p14="http://schemas.microsoft.com/office/powerpoint/2010/main" val="154677656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randombar(horizontal)">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randombar(horizontal)">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randombar(horizont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Secret of </a:t>
            </a:r>
            <a:r>
              <a:rPr lang="en-US" i="1" u="sng" dirty="0">
                <a:effectLst>
                  <a:glow rad="127000">
                    <a:srgbClr val="C00000"/>
                  </a:glow>
                  <a:outerShdw blurRad="38100" dist="38100" dir="2700000" algn="tl">
                    <a:srgbClr val="000000">
                      <a:alpha val="43137"/>
                    </a:srgbClr>
                  </a:outerShdw>
                </a:effectLst>
              </a:rPr>
              <a:t>Power</a:t>
            </a:r>
            <a:endParaRPr lang="en-US" dirty="0">
              <a:solidFill>
                <a:srgbClr val="FFFF00"/>
              </a:solidFill>
            </a:endParaRPr>
          </a:p>
        </p:txBody>
      </p:sp>
      <p:sp>
        <p:nvSpPr>
          <p:cNvPr id="3" name="Content Placeholder 2"/>
          <p:cNvSpPr>
            <a:spLocks noGrp="1"/>
          </p:cNvSpPr>
          <p:nvPr>
            <p:ph idx="1"/>
          </p:nvPr>
        </p:nvSpPr>
        <p:spPr>
          <a:xfrm>
            <a:off x="409904" y="1577788"/>
            <a:ext cx="7431769" cy="4599175"/>
          </a:xfrm>
        </p:spPr>
        <p:txBody>
          <a:bodyPr/>
          <a:lstStyle/>
          <a:p>
            <a:r>
              <a:rPr lang="en-US" dirty="0"/>
              <a:t> </a:t>
            </a:r>
            <a:r>
              <a:rPr lang="en-US" baseline="30000" dirty="0"/>
              <a:t>13</a:t>
            </a:r>
            <a:r>
              <a:rPr lang="en-US" dirty="0"/>
              <a:t> </a:t>
            </a:r>
            <a:r>
              <a:rPr lang="en-US" dirty="0">
                <a:solidFill>
                  <a:srgbClr val="C00000"/>
                </a:solidFill>
              </a:rPr>
              <a:t>I can do all things </a:t>
            </a:r>
            <a:r>
              <a:rPr lang="en-US" dirty="0"/>
              <a:t>through him who strengthens me. </a:t>
            </a:r>
          </a:p>
        </p:txBody>
      </p:sp>
      <p:sp>
        <p:nvSpPr>
          <p:cNvPr id="4" name="TextBox 3"/>
          <p:cNvSpPr txBox="1"/>
          <p:nvPr/>
        </p:nvSpPr>
        <p:spPr>
          <a:xfrm>
            <a:off x="2350062" y="4426134"/>
            <a:ext cx="4017674" cy="1107996"/>
          </a:xfrm>
          <a:prstGeom prst="rect">
            <a:avLst/>
          </a:prstGeom>
          <a:noFill/>
        </p:spPr>
        <p:txBody>
          <a:bodyPr wrap="square" rtlCol="0">
            <a:spAutoFit/>
          </a:bodyPr>
          <a:lstStyle/>
          <a:p>
            <a:r>
              <a:rPr lang="en-US" sz="6600" dirty="0">
                <a:ln>
                  <a:solidFill>
                    <a:srgbClr val="FFFF00"/>
                  </a:solidFill>
                </a:ln>
                <a:effectLst>
                  <a:outerShdw blurRad="38100" dist="38100" dir="2700000" algn="tl">
                    <a:srgbClr val="000000">
                      <a:alpha val="43137"/>
                    </a:srgbClr>
                  </a:outerShdw>
                </a:effectLst>
                <a:latin typeface="Arial Black" pitchFamily="34" charset="0"/>
              </a:rPr>
              <a:t>I CAN’T</a:t>
            </a:r>
          </a:p>
        </p:txBody>
      </p:sp>
      <p:sp>
        <p:nvSpPr>
          <p:cNvPr id="5" name="&quot;No&quot; Symbol 4"/>
          <p:cNvSpPr/>
          <p:nvPr/>
        </p:nvSpPr>
        <p:spPr>
          <a:xfrm>
            <a:off x="3178311" y="3861773"/>
            <a:ext cx="2202873" cy="2164563"/>
          </a:xfrm>
          <a:prstGeom prst="noSmoking">
            <a:avLst>
              <a:gd name="adj" fmla="val 12064"/>
            </a:avLst>
          </a:prstGeom>
          <a:solidFill>
            <a:srgbClr val="C0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D1D9CB01-140B-4BDA-AC6F-882192018F5E}"/>
              </a:ext>
            </a:extLst>
          </p:cNvPr>
          <p:cNvSpPr txBox="1"/>
          <p:nvPr/>
        </p:nvSpPr>
        <p:spPr>
          <a:xfrm>
            <a:off x="7065817" y="1351329"/>
            <a:ext cx="5854383" cy="6001643"/>
          </a:xfrm>
          <a:prstGeom prst="rect">
            <a:avLst/>
          </a:prstGeom>
          <a:noFill/>
        </p:spPr>
        <p:txBody>
          <a:bodyPr wrap="square" rtlCol="0">
            <a:spAutoFit/>
          </a:bodyPr>
          <a:lstStyle/>
          <a:p>
            <a:r>
              <a:rPr lang="en-US" sz="4800" b="1" dirty="0">
                <a:effectLst>
                  <a:glow rad="127000">
                    <a:schemeClr val="bg1"/>
                  </a:glow>
                </a:effectLst>
                <a:latin typeface="Arial Narrow" panose="020B0606020202030204" pitchFamily="34" charset="0"/>
              </a:rPr>
              <a:t>Change </a:t>
            </a:r>
          </a:p>
          <a:p>
            <a:r>
              <a:rPr lang="en-US" sz="4800" b="1" dirty="0">
                <a:effectLst>
                  <a:glow rad="127000">
                    <a:schemeClr val="bg1"/>
                  </a:glow>
                </a:effectLst>
                <a:latin typeface="Arial Narrow" panose="020B0606020202030204" pitchFamily="34" charset="0"/>
              </a:rPr>
              <a:t>Be forgiving</a:t>
            </a:r>
          </a:p>
          <a:p>
            <a:r>
              <a:rPr lang="en-US" sz="4800" b="1" dirty="0">
                <a:effectLst>
                  <a:glow rad="127000">
                    <a:schemeClr val="bg1"/>
                  </a:glow>
                </a:effectLst>
                <a:latin typeface="Arial Narrow" panose="020B0606020202030204" pitchFamily="34" charset="0"/>
              </a:rPr>
              <a:t>Be pure in spirit</a:t>
            </a:r>
          </a:p>
          <a:p>
            <a:r>
              <a:rPr lang="en-US" sz="4800" b="1" dirty="0">
                <a:effectLst>
                  <a:glow rad="127000">
                    <a:schemeClr val="bg1"/>
                  </a:glow>
                </a:effectLst>
                <a:latin typeface="Arial Narrow" panose="020B0606020202030204" pitchFamily="34" charset="0"/>
              </a:rPr>
              <a:t>Be blameless</a:t>
            </a:r>
          </a:p>
          <a:p>
            <a:r>
              <a:rPr lang="en-US" sz="4800" b="1" dirty="0">
                <a:effectLst>
                  <a:glow rad="127000">
                    <a:schemeClr val="bg1"/>
                  </a:glow>
                </a:effectLst>
                <a:latin typeface="Arial Narrow" panose="020B0606020202030204" pitchFamily="34" charset="0"/>
              </a:rPr>
              <a:t>Be holy</a:t>
            </a:r>
          </a:p>
          <a:p>
            <a:r>
              <a:rPr lang="en-US" sz="4800" b="1" dirty="0">
                <a:effectLst>
                  <a:glow rad="127000">
                    <a:schemeClr val="bg1"/>
                  </a:glow>
                </a:effectLst>
                <a:latin typeface="Arial Narrow" panose="020B0606020202030204" pitchFamily="34" charset="0"/>
              </a:rPr>
              <a:t>Be Christ-like</a:t>
            </a:r>
          </a:p>
          <a:p>
            <a:r>
              <a:rPr lang="en-US" sz="4800" b="1" dirty="0">
                <a:effectLst>
                  <a:glow rad="127000">
                    <a:schemeClr val="bg1"/>
                  </a:glow>
                </a:effectLst>
                <a:latin typeface="Arial Narrow" panose="020B0606020202030204" pitchFamily="34" charset="0"/>
              </a:rPr>
              <a:t>Be </a:t>
            </a:r>
            <a:r>
              <a:rPr lang="en-US" sz="4800" b="1" u="sng" dirty="0">
                <a:effectLst>
                  <a:glow rad="127000">
                    <a:schemeClr val="bg1"/>
                  </a:glow>
                </a:effectLst>
                <a:latin typeface="Arial Narrow" panose="020B0606020202030204" pitchFamily="34" charset="0"/>
              </a:rPr>
              <a:t>CONTENT</a:t>
            </a:r>
          </a:p>
          <a:p>
            <a:endParaRPr lang="en-US" sz="4800" b="1" dirty="0">
              <a:effectLst>
                <a:glow rad="127000">
                  <a:schemeClr val="bg1"/>
                </a:glow>
              </a:effectLst>
              <a:latin typeface="Arial Narrow" panose="020B0606020202030204" pitchFamily="34" charset="0"/>
            </a:endParaRPr>
          </a:p>
        </p:txBody>
      </p:sp>
      <p:pic>
        <p:nvPicPr>
          <p:cNvPr id="7" name="Picture 2">
            <a:extLst>
              <a:ext uri="{FF2B5EF4-FFF2-40B4-BE49-F238E27FC236}">
                <a16:creationId xmlns:a16="http://schemas.microsoft.com/office/drawing/2014/main" id="{DD90EF14-7CCC-4614-8741-2DDC863251C9}"/>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Lst>
          </a:blip>
          <a:srcRect/>
          <a:stretch>
            <a:fillRect/>
          </a:stretch>
        </p:blipFill>
        <p:spPr bwMode="auto">
          <a:xfrm>
            <a:off x="2173821" y="2980125"/>
            <a:ext cx="4049679" cy="3877874"/>
          </a:xfrm>
          <a:prstGeom prst="rect">
            <a:avLst/>
          </a:prstGeom>
          <a:noFill/>
          <a:ln w="9525">
            <a:noFill/>
            <a:miter lim="800000"/>
            <a:headEnd/>
            <a:tailEnd/>
          </a:ln>
          <a:effectLst/>
        </p:spPr>
      </p:pic>
      <p:sp>
        <p:nvSpPr>
          <p:cNvPr id="8" name="TextBox 7">
            <a:extLst>
              <a:ext uri="{FF2B5EF4-FFF2-40B4-BE49-F238E27FC236}">
                <a16:creationId xmlns:a16="http://schemas.microsoft.com/office/drawing/2014/main" id="{8AD16A9A-F8E6-4EEE-8768-53CE1937B99B}"/>
              </a:ext>
            </a:extLst>
          </p:cNvPr>
          <p:cNvSpPr txBox="1"/>
          <p:nvPr/>
        </p:nvSpPr>
        <p:spPr>
          <a:xfrm rot="20715179">
            <a:off x="1749572" y="2146345"/>
            <a:ext cx="8423185" cy="2862322"/>
          </a:xfrm>
          <a:prstGeom prst="rect">
            <a:avLst/>
          </a:prstGeom>
          <a:solidFill>
            <a:srgbClr val="FFFF00"/>
          </a:solidFill>
          <a:effectLst>
            <a:softEdge rad="317500"/>
          </a:effectLst>
        </p:spPr>
        <p:txBody>
          <a:bodyPr wrap="square" rtlCol="0">
            <a:spAutoFit/>
          </a:bodyPr>
          <a:lstStyle/>
          <a:p>
            <a:r>
              <a:rPr lang="en-US" sz="18000" b="1" dirty="0">
                <a:latin typeface="Arial Black" pitchFamily="34" charset="0"/>
              </a:rPr>
              <a:t> HOW?  </a:t>
            </a:r>
          </a:p>
        </p:txBody>
      </p:sp>
    </p:spTree>
    <p:extLst>
      <p:ext uri="{BB962C8B-B14F-4D97-AF65-F5344CB8AC3E}">
        <p14:creationId xmlns:p14="http://schemas.microsoft.com/office/powerpoint/2010/main" val="2312385333"/>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Secret of </a:t>
            </a:r>
            <a:r>
              <a:rPr lang="en-US" i="1" u="sng" dirty="0">
                <a:effectLst>
                  <a:glow rad="127000">
                    <a:srgbClr val="C00000"/>
                  </a:glow>
                  <a:outerShdw blurRad="38100" dist="38100" dir="2700000" algn="tl">
                    <a:srgbClr val="000000">
                      <a:alpha val="43137"/>
                    </a:srgbClr>
                  </a:outerShdw>
                </a:effectLst>
              </a:rPr>
              <a:t>Power</a:t>
            </a:r>
            <a:endParaRPr lang="en-US" dirty="0">
              <a:solidFill>
                <a:srgbClr val="FFFF00"/>
              </a:solidFill>
            </a:endParaRPr>
          </a:p>
        </p:txBody>
      </p:sp>
      <p:sp>
        <p:nvSpPr>
          <p:cNvPr id="3" name="Content Placeholder 2"/>
          <p:cNvSpPr>
            <a:spLocks noGrp="1"/>
          </p:cNvSpPr>
          <p:nvPr>
            <p:ph idx="1"/>
          </p:nvPr>
        </p:nvSpPr>
        <p:spPr>
          <a:xfrm>
            <a:off x="409904" y="1577788"/>
            <a:ext cx="7431769" cy="4599175"/>
          </a:xfrm>
        </p:spPr>
        <p:txBody>
          <a:bodyPr/>
          <a:lstStyle/>
          <a:p>
            <a:r>
              <a:rPr lang="en-US" dirty="0"/>
              <a:t> </a:t>
            </a:r>
            <a:r>
              <a:rPr lang="en-US" baseline="30000" dirty="0"/>
              <a:t>13</a:t>
            </a:r>
            <a:r>
              <a:rPr lang="en-US" dirty="0"/>
              <a:t> I can do all things </a:t>
            </a:r>
            <a:r>
              <a:rPr lang="en-US" dirty="0">
                <a:solidFill>
                  <a:srgbClr val="C00000"/>
                </a:solidFill>
              </a:rPr>
              <a:t>through him who strengthens me</a:t>
            </a:r>
            <a:r>
              <a:rPr lang="en-US" dirty="0"/>
              <a:t>. </a:t>
            </a:r>
          </a:p>
        </p:txBody>
      </p:sp>
      <p:sp>
        <p:nvSpPr>
          <p:cNvPr id="9" name="Rectangle 8">
            <a:extLst>
              <a:ext uri="{FF2B5EF4-FFF2-40B4-BE49-F238E27FC236}">
                <a16:creationId xmlns:a16="http://schemas.microsoft.com/office/drawing/2014/main" id="{7E01879E-946D-4EAC-B30D-E26F37E79C79}"/>
              </a:ext>
            </a:extLst>
          </p:cNvPr>
          <p:cNvSpPr/>
          <p:nvPr/>
        </p:nvSpPr>
        <p:spPr>
          <a:xfrm>
            <a:off x="8063346" y="4405746"/>
            <a:ext cx="3574473" cy="2452255"/>
          </a:xfrm>
          <a:prstGeom prst="rect">
            <a:avLst/>
          </a:prstGeom>
          <a:gradFill flip="none" rotWithShape="1">
            <a:gsLst>
              <a:gs pos="0">
                <a:srgbClr val="E0C920">
                  <a:alpha val="52941"/>
                </a:srgbClr>
              </a:gs>
              <a:gs pos="50000">
                <a:srgbClr val="FFFF00">
                  <a:alpha val="63000"/>
                </a:srgbClr>
              </a:gs>
              <a:gs pos="100000">
                <a:srgbClr val="FBE9B7"/>
              </a:gs>
            </a:gsLst>
            <a:lin ang="16200000" scaled="1"/>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68CAF840-403F-4583-A58D-E135D5A7DE0C}"/>
              </a:ext>
            </a:extLst>
          </p:cNvPr>
          <p:cNvPicPr>
            <a:picLocks noChangeAspect="1" noChangeArrowheads="1"/>
          </p:cNvPicPr>
          <p:nvPr/>
        </p:nvPicPr>
        <p:blipFill>
          <a:blip r:embed="rId2" cstate="print"/>
          <a:srcRect/>
          <a:stretch>
            <a:fillRect/>
          </a:stretch>
        </p:blipFill>
        <p:spPr bwMode="auto">
          <a:xfrm>
            <a:off x="8095172" y="1449240"/>
            <a:ext cx="2797061" cy="4580626"/>
          </a:xfrm>
          <a:prstGeom prst="rect">
            <a:avLst/>
          </a:prstGeom>
          <a:noFill/>
          <a:ln w="9525">
            <a:noFill/>
            <a:miter lim="800000"/>
            <a:headEnd/>
            <a:tailEnd/>
          </a:ln>
          <a:effectLst/>
        </p:spPr>
      </p:pic>
      <p:pic>
        <p:nvPicPr>
          <p:cNvPr id="11" name="Picture 2">
            <a:extLst>
              <a:ext uri="{FF2B5EF4-FFF2-40B4-BE49-F238E27FC236}">
                <a16:creationId xmlns:a16="http://schemas.microsoft.com/office/drawing/2014/main" id="{22D88AA7-D286-4736-B22D-ECBB893DCE03}"/>
              </a:ext>
            </a:extLst>
          </p:cNvPr>
          <p:cNvPicPr>
            <a:picLocks noChangeAspect="1" noChangeArrowheads="1"/>
          </p:cNvPicPr>
          <p:nvPr/>
        </p:nvPicPr>
        <p:blipFill>
          <a:blip r:embed="rId3" cstate="print"/>
          <a:srcRect/>
          <a:stretch>
            <a:fillRect/>
          </a:stretch>
        </p:blipFill>
        <p:spPr bwMode="auto">
          <a:xfrm>
            <a:off x="6341918" y="1187450"/>
            <a:ext cx="5295900" cy="5670550"/>
          </a:xfrm>
          <a:prstGeom prst="rect">
            <a:avLst/>
          </a:prstGeom>
          <a:noFill/>
          <a:ln w="9525">
            <a:noFill/>
            <a:miter lim="800000"/>
            <a:headEnd/>
            <a:tailEnd/>
          </a:ln>
          <a:effectLst/>
        </p:spPr>
      </p:pic>
      <p:pic>
        <p:nvPicPr>
          <p:cNvPr id="12" name="Picture 3">
            <a:extLst>
              <a:ext uri="{FF2B5EF4-FFF2-40B4-BE49-F238E27FC236}">
                <a16:creationId xmlns:a16="http://schemas.microsoft.com/office/drawing/2014/main" id="{E7F44E63-3D1F-414A-9A2A-37E249605A92}"/>
              </a:ext>
            </a:extLst>
          </p:cNvPr>
          <p:cNvPicPr>
            <a:picLocks noChangeAspect="1" noChangeArrowheads="1"/>
          </p:cNvPicPr>
          <p:nvPr/>
        </p:nvPicPr>
        <p:blipFill>
          <a:blip r:embed="rId4" cstate="print"/>
          <a:srcRect/>
          <a:stretch>
            <a:fillRect/>
          </a:stretch>
        </p:blipFill>
        <p:spPr bwMode="auto">
          <a:xfrm>
            <a:off x="6341918" y="1187450"/>
            <a:ext cx="5295900" cy="5670550"/>
          </a:xfrm>
          <a:prstGeom prst="rect">
            <a:avLst/>
          </a:prstGeom>
          <a:noFill/>
          <a:ln w="9525">
            <a:noFill/>
            <a:miter lim="800000"/>
            <a:headEnd/>
            <a:tailEnd/>
          </a:ln>
          <a:effectLst/>
        </p:spPr>
      </p:pic>
      <p:sp>
        <p:nvSpPr>
          <p:cNvPr id="13" name="Rectangle 12">
            <a:extLst>
              <a:ext uri="{FF2B5EF4-FFF2-40B4-BE49-F238E27FC236}">
                <a16:creationId xmlns:a16="http://schemas.microsoft.com/office/drawing/2014/main" id="{E6EFE92C-F11B-42AC-98C9-E3D3DBE00AE5}"/>
              </a:ext>
            </a:extLst>
          </p:cNvPr>
          <p:cNvSpPr/>
          <p:nvPr/>
        </p:nvSpPr>
        <p:spPr>
          <a:xfrm>
            <a:off x="0" y="4558146"/>
            <a:ext cx="12192000" cy="2452255"/>
          </a:xfrm>
          <a:prstGeom prst="rect">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7AF740-2212-4FDC-9399-AA995A0670EE}"/>
              </a:ext>
            </a:extLst>
          </p:cNvPr>
          <p:cNvSpPr txBox="1"/>
          <p:nvPr/>
        </p:nvSpPr>
        <p:spPr>
          <a:xfrm>
            <a:off x="350497" y="5072333"/>
            <a:ext cx="11625354" cy="1661993"/>
          </a:xfrm>
          <a:prstGeom prst="rect">
            <a:avLst/>
          </a:prstGeom>
          <a:noFill/>
        </p:spPr>
        <p:txBody>
          <a:bodyPr wrap="square" rtlCol="0">
            <a:spAutoFit/>
          </a:bodyPr>
          <a:lstStyle/>
          <a:p>
            <a:pPr algn="ctr">
              <a:lnSpc>
                <a:spcPct val="85000"/>
              </a:lnSpc>
            </a:pPr>
            <a:r>
              <a:rPr lang="en-US" sz="4000" b="1" dirty="0">
                <a:latin typeface="Arial Narrow" panose="020B0606020202030204" pitchFamily="34" charset="0"/>
              </a:rPr>
              <a:t> </a:t>
            </a:r>
            <a:r>
              <a:rPr lang="en-US" sz="4000" b="1" baseline="30000" dirty="0">
                <a:latin typeface="Arial Narrow" panose="020B0606020202030204" pitchFamily="34" charset="0"/>
              </a:rPr>
              <a:t>“</a:t>
            </a:r>
            <a:r>
              <a:rPr lang="en-US" sz="4000" b="1" dirty="0">
                <a:latin typeface="Arial Narrow" panose="020B0606020202030204" pitchFamily="34" charset="0"/>
              </a:rPr>
              <a:t>I am the vine, you are the branches. Those who abide in me and I in them bear much fruit, because </a:t>
            </a:r>
            <a:br>
              <a:rPr lang="en-US" sz="4000" b="1" dirty="0">
                <a:latin typeface="Arial Narrow" panose="020B0606020202030204" pitchFamily="34" charset="0"/>
              </a:rPr>
            </a:br>
            <a:r>
              <a:rPr lang="en-US" sz="4000" b="1" dirty="0">
                <a:effectLst>
                  <a:glow rad="127000">
                    <a:schemeClr val="bg1"/>
                  </a:glow>
                </a:effectLst>
                <a:latin typeface="Arial Narrow" panose="020B0606020202030204" pitchFamily="34" charset="0"/>
              </a:rPr>
              <a:t>apart from me you can do nothing</a:t>
            </a:r>
            <a:r>
              <a:rPr lang="en-US" sz="4000" b="1" dirty="0">
                <a:latin typeface="Arial Narrow" panose="020B0606020202030204" pitchFamily="34" charset="0"/>
              </a:rPr>
              <a:t>.” </a:t>
            </a:r>
            <a:r>
              <a:rPr lang="en-US" sz="4000" b="1" dirty="0">
                <a:effectLst>
                  <a:outerShdw blurRad="38100" dist="38100" dir="2700000" algn="tl">
                    <a:srgbClr val="000000">
                      <a:alpha val="43137"/>
                    </a:srgbClr>
                  </a:outerShdw>
                </a:effectLst>
                <a:latin typeface="Arial Narrow" pitchFamily="34" charset="0"/>
              </a:rPr>
              <a:t>John 15:5</a:t>
            </a:r>
          </a:p>
        </p:txBody>
      </p:sp>
    </p:spTree>
    <p:extLst>
      <p:ext uri="{BB962C8B-B14F-4D97-AF65-F5344CB8AC3E}">
        <p14:creationId xmlns:p14="http://schemas.microsoft.com/office/powerpoint/2010/main" val="336513113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cstate="print"/>
          <a:srcRect l="10886"/>
          <a:stretch>
            <a:fillRect/>
          </a:stretch>
        </p:blipFill>
        <p:spPr bwMode="auto">
          <a:xfrm>
            <a:off x="0" y="735013"/>
            <a:ext cx="6124141" cy="61229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JOY of  “CONTENTMENT”</a:t>
            </a:r>
          </a:p>
        </p:txBody>
      </p:sp>
      <p:sp>
        <p:nvSpPr>
          <p:cNvPr id="4" name="Content Placeholder 3">
            <a:extLst>
              <a:ext uri="{FF2B5EF4-FFF2-40B4-BE49-F238E27FC236}">
                <a16:creationId xmlns:a16="http://schemas.microsoft.com/office/drawing/2014/main" id="{22BEB135-6DAA-4F58-9782-254C7AD9FBA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43912591"/>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Secret of </a:t>
            </a:r>
            <a:r>
              <a:rPr lang="en-US" i="1" u="sng" dirty="0">
                <a:effectLst>
                  <a:glow rad="127000">
                    <a:srgbClr val="C00000"/>
                  </a:glow>
                  <a:outerShdw blurRad="38100" dist="38100" dir="2700000" algn="tl">
                    <a:srgbClr val="000000">
                      <a:alpha val="43137"/>
                    </a:srgbClr>
                  </a:outerShdw>
                </a:effectLst>
              </a:rPr>
              <a:t>Power</a:t>
            </a:r>
            <a:endParaRPr lang="en-US" dirty="0">
              <a:solidFill>
                <a:srgbClr val="FFFF00"/>
              </a:solidFill>
            </a:endParaRPr>
          </a:p>
        </p:txBody>
      </p:sp>
      <p:sp>
        <p:nvSpPr>
          <p:cNvPr id="3" name="Content Placeholder 2"/>
          <p:cNvSpPr>
            <a:spLocks noGrp="1"/>
          </p:cNvSpPr>
          <p:nvPr>
            <p:ph idx="1"/>
          </p:nvPr>
        </p:nvSpPr>
        <p:spPr>
          <a:xfrm>
            <a:off x="409904" y="1577788"/>
            <a:ext cx="7431769" cy="4599175"/>
          </a:xfrm>
        </p:spPr>
        <p:txBody>
          <a:bodyPr/>
          <a:lstStyle/>
          <a:p>
            <a:r>
              <a:rPr lang="en-US" dirty="0"/>
              <a:t> </a:t>
            </a:r>
            <a:r>
              <a:rPr lang="en-US" baseline="30000" dirty="0"/>
              <a:t>13</a:t>
            </a:r>
            <a:r>
              <a:rPr lang="en-US" dirty="0"/>
              <a:t> I can do all things </a:t>
            </a:r>
            <a:r>
              <a:rPr lang="en-US" dirty="0">
                <a:solidFill>
                  <a:srgbClr val="C00000"/>
                </a:solidFill>
              </a:rPr>
              <a:t>through him who strengthens me</a:t>
            </a:r>
            <a:r>
              <a:rPr lang="en-US" dirty="0"/>
              <a:t>. </a:t>
            </a:r>
          </a:p>
        </p:txBody>
      </p:sp>
      <p:sp>
        <p:nvSpPr>
          <p:cNvPr id="9" name="Rectangle 8">
            <a:extLst>
              <a:ext uri="{FF2B5EF4-FFF2-40B4-BE49-F238E27FC236}">
                <a16:creationId xmlns:a16="http://schemas.microsoft.com/office/drawing/2014/main" id="{7E01879E-946D-4EAC-B30D-E26F37E79C79}"/>
              </a:ext>
            </a:extLst>
          </p:cNvPr>
          <p:cNvSpPr/>
          <p:nvPr/>
        </p:nvSpPr>
        <p:spPr>
          <a:xfrm>
            <a:off x="8063346" y="4405746"/>
            <a:ext cx="3574473" cy="2452255"/>
          </a:xfrm>
          <a:prstGeom prst="rect">
            <a:avLst/>
          </a:prstGeom>
          <a:gradFill flip="none" rotWithShape="1">
            <a:gsLst>
              <a:gs pos="0">
                <a:srgbClr val="E0C920">
                  <a:alpha val="52941"/>
                </a:srgbClr>
              </a:gs>
              <a:gs pos="50000">
                <a:srgbClr val="FFFF00">
                  <a:alpha val="63000"/>
                </a:srgbClr>
              </a:gs>
              <a:gs pos="100000">
                <a:srgbClr val="FBE9B7"/>
              </a:gs>
            </a:gsLst>
            <a:lin ang="16200000" scaled="1"/>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68CAF840-403F-4583-A58D-E135D5A7DE0C}"/>
              </a:ext>
            </a:extLst>
          </p:cNvPr>
          <p:cNvPicPr>
            <a:picLocks noChangeAspect="1" noChangeArrowheads="1"/>
          </p:cNvPicPr>
          <p:nvPr/>
        </p:nvPicPr>
        <p:blipFill>
          <a:blip r:embed="rId2" cstate="print"/>
          <a:srcRect/>
          <a:stretch>
            <a:fillRect/>
          </a:stretch>
        </p:blipFill>
        <p:spPr bwMode="auto">
          <a:xfrm>
            <a:off x="8095172" y="1449240"/>
            <a:ext cx="2797061" cy="4580626"/>
          </a:xfrm>
          <a:prstGeom prst="rect">
            <a:avLst/>
          </a:prstGeom>
          <a:noFill/>
          <a:ln w="9525">
            <a:noFill/>
            <a:miter lim="800000"/>
            <a:headEnd/>
            <a:tailEnd/>
          </a:ln>
          <a:effectLst/>
        </p:spPr>
      </p:pic>
      <p:pic>
        <p:nvPicPr>
          <p:cNvPr id="11" name="Picture 2">
            <a:extLst>
              <a:ext uri="{FF2B5EF4-FFF2-40B4-BE49-F238E27FC236}">
                <a16:creationId xmlns:a16="http://schemas.microsoft.com/office/drawing/2014/main" id="{22D88AA7-D286-4736-B22D-ECBB893DCE03}"/>
              </a:ext>
            </a:extLst>
          </p:cNvPr>
          <p:cNvPicPr>
            <a:picLocks noChangeAspect="1" noChangeArrowheads="1"/>
          </p:cNvPicPr>
          <p:nvPr/>
        </p:nvPicPr>
        <p:blipFill>
          <a:blip r:embed="rId3" cstate="print"/>
          <a:srcRect/>
          <a:stretch>
            <a:fillRect/>
          </a:stretch>
        </p:blipFill>
        <p:spPr bwMode="auto">
          <a:xfrm>
            <a:off x="6341918" y="1187450"/>
            <a:ext cx="5295900" cy="5670550"/>
          </a:xfrm>
          <a:prstGeom prst="rect">
            <a:avLst/>
          </a:prstGeom>
          <a:noFill/>
          <a:ln w="9525">
            <a:noFill/>
            <a:miter lim="800000"/>
            <a:headEnd/>
            <a:tailEnd/>
          </a:ln>
          <a:effectLst/>
        </p:spPr>
      </p:pic>
      <p:pic>
        <p:nvPicPr>
          <p:cNvPr id="12" name="Picture 3">
            <a:extLst>
              <a:ext uri="{FF2B5EF4-FFF2-40B4-BE49-F238E27FC236}">
                <a16:creationId xmlns:a16="http://schemas.microsoft.com/office/drawing/2014/main" id="{E7F44E63-3D1F-414A-9A2A-37E249605A92}"/>
              </a:ext>
            </a:extLst>
          </p:cNvPr>
          <p:cNvPicPr>
            <a:picLocks noChangeAspect="1" noChangeArrowheads="1"/>
          </p:cNvPicPr>
          <p:nvPr/>
        </p:nvPicPr>
        <p:blipFill>
          <a:blip r:embed="rId4" cstate="print"/>
          <a:srcRect/>
          <a:stretch>
            <a:fillRect/>
          </a:stretch>
        </p:blipFill>
        <p:spPr bwMode="auto">
          <a:xfrm>
            <a:off x="6341918" y="1187450"/>
            <a:ext cx="5295900" cy="5670550"/>
          </a:xfrm>
          <a:prstGeom prst="rect">
            <a:avLst/>
          </a:prstGeom>
          <a:noFill/>
          <a:ln w="9525">
            <a:noFill/>
            <a:miter lim="800000"/>
            <a:headEnd/>
            <a:tailEnd/>
          </a:ln>
          <a:effectLst/>
        </p:spPr>
      </p:pic>
      <p:sp>
        <p:nvSpPr>
          <p:cNvPr id="13" name="Rectangle 12">
            <a:extLst>
              <a:ext uri="{FF2B5EF4-FFF2-40B4-BE49-F238E27FC236}">
                <a16:creationId xmlns:a16="http://schemas.microsoft.com/office/drawing/2014/main" id="{E6EFE92C-F11B-42AC-98C9-E3D3DBE00AE5}"/>
              </a:ext>
            </a:extLst>
          </p:cNvPr>
          <p:cNvSpPr/>
          <p:nvPr/>
        </p:nvSpPr>
        <p:spPr>
          <a:xfrm>
            <a:off x="0" y="4558146"/>
            <a:ext cx="12192000" cy="2452255"/>
          </a:xfrm>
          <a:prstGeom prst="rect">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7AF740-2212-4FDC-9399-AA995A0670EE}"/>
              </a:ext>
            </a:extLst>
          </p:cNvPr>
          <p:cNvSpPr txBox="1"/>
          <p:nvPr/>
        </p:nvSpPr>
        <p:spPr>
          <a:xfrm>
            <a:off x="350497" y="5072333"/>
            <a:ext cx="11625354" cy="1661993"/>
          </a:xfrm>
          <a:prstGeom prst="rect">
            <a:avLst/>
          </a:prstGeom>
          <a:noFill/>
        </p:spPr>
        <p:txBody>
          <a:bodyPr wrap="square" rtlCol="0">
            <a:spAutoFit/>
          </a:bodyPr>
          <a:lstStyle/>
          <a:p>
            <a:pPr algn="ctr">
              <a:lnSpc>
                <a:spcPct val="85000"/>
              </a:lnSpc>
            </a:pPr>
            <a:r>
              <a:rPr lang="en-US" sz="4000" b="1" baseline="30000" dirty="0"/>
              <a:t>5</a:t>
            </a:r>
            <a:r>
              <a:rPr lang="en-US" sz="4000" b="1" dirty="0"/>
              <a:t> Trust in the LORD with all your heart, and do not rely on your own insight.  </a:t>
            </a:r>
            <a:r>
              <a:rPr lang="en-US" sz="4000" b="1" baseline="30000" dirty="0"/>
              <a:t>6</a:t>
            </a:r>
            <a:r>
              <a:rPr lang="en-US" sz="4000" b="1" dirty="0"/>
              <a:t> In all your ways acknowledge him, and he will make straight your paths.  </a:t>
            </a:r>
            <a:r>
              <a:rPr lang="en-US" sz="4000" b="1" dirty="0">
                <a:effectLst>
                  <a:outerShdw blurRad="38100" dist="38100" dir="2700000" algn="tl">
                    <a:srgbClr val="000000">
                      <a:alpha val="43137"/>
                    </a:srgbClr>
                  </a:outerShdw>
                </a:effectLst>
                <a:latin typeface="Arial Narrow" pitchFamily="34" charset="0"/>
              </a:rPr>
              <a:t>Prov 3:5-6</a:t>
            </a:r>
          </a:p>
        </p:txBody>
      </p:sp>
    </p:spTree>
    <p:extLst>
      <p:ext uri="{BB962C8B-B14F-4D97-AF65-F5344CB8AC3E}">
        <p14:creationId xmlns:p14="http://schemas.microsoft.com/office/powerpoint/2010/main" val="426318969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903" y="1"/>
            <a:ext cx="11493063" cy="4156363"/>
          </a:xfrm>
        </p:spPr>
        <p:txBody>
          <a:bodyPr/>
          <a:lstStyle/>
          <a:p>
            <a:pPr algn="ctr"/>
            <a:r>
              <a:rPr lang="en-US" dirty="0"/>
              <a:t>Let’s get it right.  </a:t>
            </a:r>
            <a:br>
              <a:rPr lang="en-US" dirty="0"/>
            </a:br>
            <a:r>
              <a:rPr lang="en-US" dirty="0"/>
              <a:t>The secret to </a:t>
            </a:r>
            <a:br>
              <a:rPr lang="en-US" dirty="0"/>
            </a:br>
            <a:r>
              <a:rPr lang="en-US" dirty="0"/>
              <a:t>contentment involves ...</a:t>
            </a:r>
            <a:br>
              <a:rPr lang="en-US" dirty="0"/>
            </a:br>
            <a:endParaRPr lang="en-US" dirty="0"/>
          </a:p>
        </p:txBody>
      </p:sp>
    </p:spTree>
    <p:extLst>
      <p:ext uri="{BB962C8B-B14F-4D97-AF65-F5344CB8AC3E}">
        <p14:creationId xmlns:p14="http://schemas.microsoft.com/office/powerpoint/2010/main" val="2269213994"/>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903" y="817418"/>
            <a:ext cx="11493063" cy="5359545"/>
          </a:xfrm>
        </p:spPr>
        <p:txBody>
          <a:bodyPr/>
          <a:lstStyle/>
          <a:p>
            <a:r>
              <a:rPr lang="en-US" dirty="0">
                <a:solidFill>
                  <a:srgbClr val="C00000"/>
                </a:solidFill>
              </a:rPr>
              <a:t>Perspective</a:t>
            </a:r>
            <a:r>
              <a:rPr lang="en-US" dirty="0"/>
              <a:t>—Seeing Opportunities </a:t>
            </a:r>
            <a:br>
              <a:rPr lang="en-US" dirty="0"/>
            </a:br>
            <a:endParaRPr lang="en-US" dirty="0"/>
          </a:p>
          <a:p>
            <a:r>
              <a:rPr lang="en-US" dirty="0">
                <a:solidFill>
                  <a:srgbClr val="C00000"/>
                </a:solidFill>
              </a:rPr>
              <a:t>Progress</a:t>
            </a:r>
            <a:r>
              <a:rPr lang="en-US" dirty="0"/>
              <a:t>—Learning from Life’s Lessons</a:t>
            </a:r>
            <a:br>
              <a:rPr lang="en-US" dirty="0"/>
            </a:br>
            <a:endParaRPr lang="en-US" dirty="0"/>
          </a:p>
          <a:p>
            <a:r>
              <a:rPr lang="en-US" dirty="0">
                <a:solidFill>
                  <a:srgbClr val="C00000"/>
                </a:solidFill>
              </a:rPr>
              <a:t>Providence</a:t>
            </a:r>
            <a:r>
              <a:rPr lang="en-US" dirty="0"/>
              <a:t>—Recognizing God is in Control</a:t>
            </a:r>
            <a:br>
              <a:rPr lang="en-US" dirty="0"/>
            </a:br>
            <a:endParaRPr lang="en-US" dirty="0"/>
          </a:p>
          <a:p>
            <a:r>
              <a:rPr lang="en-US" dirty="0">
                <a:solidFill>
                  <a:srgbClr val="C00000"/>
                </a:solidFill>
              </a:rPr>
              <a:t>Power</a:t>
            </a:r>
            <a:r>
              <a:rPr lang="en-US" dirty="0"/>
              <a:t>—Being connected to the Source</a:t>
            </a:r>
          </a:p>
          <a:p>
            <a:endParaRPr lang="en-US" dirty="0"/>
          </a:p>
          <a:p>
            <a:endParaRPr lang="en-US" dirty="0"/>
          </a:p>
          <a:p>
            <a:endParaRPr lang="en-US" dirty="0"/>
          </a:p>
        </p:txBody>
      </p:sp>
    </p:spTree>
    <p:extLst>
      <p:ext uri="{BB962C8B-B14F-4D97-AF65-F5344CB8AC3E}">
        <p14:creationId xmlns:p14="http://schemas.microsoft.com/office/powerpoint/2010/main" val="2359041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cstate="print"/>
          <a:srcRect l="10886"/>
          <a:stretch>
            <a:fillRect/>
          </a:stretch>
        </p:blipFill>
        <p:spPr bwMode="auto">
          <a:xfrm>
            <a:off x="1524001" y="735014"/>
            <a:ext cx="6124141" cy="6122987"/>
          </a:xfrm>
          <a:prstGeom prst="rect">
            <a:avLst/>
          </a:prstGeom>
          <a:noFill/>
          <a:ln w="9525">
            <a:noFill/>
            <a:miter lim="800000"/>
            <a:headEnd/>
            <a:tailEnd/>
          </a:ln>
          <a:effectLst/>
        </p:spPr>
      </p:pic>
      <p:sp>
        <p:nvSpPr>
          <p:cNvPr id="4" name="Title 3"/>
          <p:cNvSpPr>
            <a:spLocks noGrp="1"/>
          </p:cNvSpPr>
          <p:nvPr>
            <p:ph type="title"/>
          </p:nvPr>
        </p:nvSpPr>
        <p:spPr/>
        <p:txBody>
          <a:bodyPr/>
          <a:lstStyle/>
          <a:p>
            <a:r>
              <a:rPr lang="en-US" dirty="0"/>
              <a:t>Let’s Pray!</a:t>
            </a:r>
          </a:p>
        </p:txBody>
      </p:sp>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887261466"/>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3" cstate="print"/>
          <a:srcRect l="10886"/>
          <a:stretch>
            <a:fillRect/>
          </a:stretch>
        </p:blipFill>
        <p:spPr bwMode="auto">
          <a:xfrm>
            <a:off x="0" y="735013"/>
            <a:ext cx="6124141" cy="61229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There’s a SECRET</a:t>
            </a:r>
          </a:p>
        </p:txBody>
      </p:sp>
      <p:sp>
        <p:nvSpPr>
          <p:cNvPr id="3" name="Content Placeholder 2"/>
          <p:cNvSpPr>
            <a:spLocks noGrp="1"/>
          </p:cNvSpPr>
          <p:nvPr>
            <p:ph idx="1"/>
          </p:nvPr>
        </p:nvSpPr>
        <p:spPr/>
        <p:txBody>
          <a:bodyPr/>
          <a:lstStyle/>
          <a:p>
            <a:pPr algn="ctr"/>
            <a:r>
              <a:rPr lang="en-US" dirty="0"/>
              <a:t>I have learned the </a:t>
            </a:r>
            <a:r>
              <a:rPr lang="en-US" dirty="0">
                <a:solidFill>
                  <a:schemeClr val="bg1"/>
                </a:solidFill>
                <a:effectLst>
                  <a:glow rad="101600">
                    <a:srgbClr val="C00000"/>
                  </a:glow>
                  <a:outerShdw blurRad="38100" dist="38100" dir="2700000" algn="tl">
                    <a:srgbClr val="000000">
                      <a:alpha val="43137"/>
                    </a:srgbClr>
                  </a:outerShdw>
                </a:effectLst>
              </a:rPr>
              <a:t>secret</a:t>
            </a:r>
            <a:r>
              <a:rPr lang="en-US" dirty="0"/>
              <a:t> of being content  4:12 (NIV)</a:t>
            </a:r>
          </a:p>
        </p:txBody>
      </p:sp>
      <p:sp>
        <p:nvSpPr>
          <p:cNvPr id="6" name="TextBox 5"/>
          <p:cNvSpPr txBox="1"/>
          <p:nvPr/>
        </p:nvSpPr>
        <p:spPr>
          <a:xfrm>
            <a:off x="6636327" y="3241964"/>
            <a:ext cx="4295053" cy="1200329"/>
          </a:xfrm>
          <a:prstGeom prst="rect">
            <a:avLst/>
          </a:prstGeom>
          <a:noFill/>
        </p:spPr>
        <p:txBody>
          <a:bodyPr wrap="square" rtlCol="0">
            <a:spAutoFit/>
          </a:bodyPr>
          <a:lstStyle/>
          <a:p>
            <a:pPr algn="ctr"/>
            <a:r>
              <a:rPr lang="en-US" sz="3600" b="1" dirty="0"/>
              <a:t>The Secret is</a:t>
            </a:r>
            <a:br>
              <a:rPr lang="en-US" sz="3600" b="1" dirty="0"/>
            </a:br>
            <a:r>
              <a:rPr lang="en-US" sz="3600" b="1" dirty="0"/>
              <a:t> found in:</a:t>
            </a:r>
          </a:p>
        </p:txBody>
      </p:sp>
    </p:spTree>
    <p:extLst>
      <p:ext uri="{BB962C8B-B14F-4D97-AF65-F5344CB8AC3E}">
        <p14:creationId xmlns:p14="http://schemas.microsoft.com/office/powerpoint/2010/main" val="21444619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3999" y="1267692"/>
            <a:ext cx="5548746" cy="4842163"/>
          </a:xfrm>
          <a:prstGeom prst="rect">
            <a:avLst/>
          </a:prstGeom>
          <a:gradFill flip="none" rotWithShape="1">
            <a:gsLst>
              <a:gs pos="1000">
                <a:schemeClr val="accent1">
                  <a:shade val="30000"/>
                  <a:satMod val="115000"/>
                  <a:alpha val="47000"/>
                </a:schemeClr>
              </a:gs>
              <a:gs pos="50000">
                <a:schemeClr val="bg2">
                  <a:lumMod val="50000"/>
                  <a:alpha val="51000"/>
                </a:schemeClr>
              </a:gs>
              <a:gs pos="100000">
                <a:srgbClr val="E0C920">
                  <a:alpha val="47000"/>
                </a:srgbClr>
              </a:gs>
            </a:gsLst>
            <a:lin ang="5400000" scaled="1"/>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093528" y="4405746"/>
            <a:ext cx="3574473" cy="2452255"/>
          </a:xfrm>
          <a:prstGeom prst="rect">
            <a:avLst/>
          </a:prstGeom>
          <a:gradFill flip="none" rotWithShape="1">
            <a:gsLst>
              <a:gs pos="0">
                <a:srgbClr val="E0C920">
                  <a:alpha val="52941"/>
                </a:srgbClr>
              </a:gs>
              <a:gs pos="50000">
                <a:srgbClr val="FFFF00">
                  <a:alpha val="63000"/>
                </a:srgbClr>
              </a:gs>
              <a:gs pos="100000">
                <a:srgbClr val="FBE9B7"/>
              </a:gs>
            </a:gsLst>
            <a:lin ang="16200000" scaled="1"/>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Secret of </a:t>
            </a:r>
            <a:r>
              <a:rPr lang="en-US" i="1" u="sng" dirty="0">
                <a:effectLst>
                  <a:glow rad="127000">
                    <a:srgbClr val="C00000"/>
                  </a:glow>
                  <a:outerShdw blurRad="38100" dist="38100" dir="2700000" algn="tl">
                    <a:srgbClr val="000000">
                      <a:alpha val="43137"/>
                    </a:srgbClr>
                  </a:outerShdw>
                </a:effectLst>
              </a:rPr>
              <a:t>Pers</a:t>
            </a:r>
            <a:r>
              <a:rPr lang="en-US" i="1" dirty="0">
                <a:effectLst>
                  <a:glow rad="127000">
                    <a:srgbClr val="C00000"/>
                  </a:glow>
                  <a:outerShdw blurRad="38100" dist="38100" dir="2700000" algn="tl">
                    <a:srgbClr val="000000">
                      <a:alpha val="43137"/>
                    </a:srgbClr>
                  </a:outerShdw>
                </a:effectLst>
              </a:rPr>
              <a:t>p</a:t>
            </a:r>
            <a:r>
              <a:rPr lang="en-US" i="1" u="sng" dirty="0">
                <a:effectLst>
                  <a:glow rad="127000">
                    <a:srgbClr val="C00000"/>
                  </a:glow>
                  <a:outerShdw blurRad="38100" dist="38100" dir="2700000" algn="tl">
                    <a:srgbClr val="000000">
                      <a:alpha val="43137"/>
                    </a:srgbClr>
                  </a:outerShdw>
                </a:effectLst>
              </a:rPr>
              <a:t>ective</a:t>
            </a:r>
          </a:p>
        </p:txBody>
      </p:sp>
      <p:sp>
        <p:nvSpPr>
          <p:cNvPr id="3" name="Content Placeholder 2"/>
          <p:cNvSpPr>
            <a:spLocks noGrp="1"/>
          </p:cNvSpPr>
          <p:nvPr>
            <p:ph idx="1"/>
          </p:nvPr>
        </p:nvSpPr>
        <p:spPr>
          <a:xfrm>
            <a:off x="409903" y="1577788"/>
            <a:ext cx="6905009" cy="4599175"/>
          </a:xfrm>
        </p:spPr>
        <p:txBody>
          <a:bodyPr/>
          <a:lstStyle/>
          <a:p>
            <a:pPr>
              <a:lnSpc>
                <a:spcPct val="80000"/>
              </a:lnSpc>
            </a:pPr>
            <a:r>
              <a:rPr lang="en-US" baseline="30000" dirty="0"/>
              <a:t>10</a:t>
            </a:r>
            <a:r>
              <a:rPr lang="en-US" dirty="0"/>
              <a:t> I rejoiced in the Lord greatly that now at length you have revived your concern for me. You were indeed concerned for me, but you had no </a:t>
            </a:r>
            <a:r>
              <a:rPr lang="en-US" dirty="0">
                <a:solidFill>
                  <a:srgbClr val="C00000"/>
                </a:solidFill>
              </a:rPr>
              <a:t>opportunity</a:t>
            </a:r>
            <a:r>
              <a:rPr lang="en-US" dirty="0"/>
              <a:t>. </a:t>
            </a:r>
          </a:p>
        </p:txBody>
      </p:sp>
      <p:pic>
        <p:nvPicPr>
          <p:cNvPr id="5" name="Picture 2"/>
          <p:cNvPicPr>
            <a:picLocks noChangeAspect="1" noChangeArrowheads="1"/>
          </p:cNvPicPr>
          <p:nvPr/>
        </p:nvPicPr>
        <p:blipFill>
          <a:blip r:embed="rId3" cstate="print"/>
          <a:srcRect/>
          <a:stretch>
            <a:fillRect/>
          </a:stretch>
        </p:blipFill>
        <p:spPr bwMode="auto">
          <a:xfrm>
            <a:off x="7764319" y="1262066"/>
            <a:ext cx="2454275" cy="5824537"/>
          </a:xfrm>
          <a:prstGeom prst="rect">
            <a:avLst/>
          </a:prstGeom>
          <a:noFill/>
          <a:ln w="9525">
            <a:noFill/>
            <a:miter lim="800000"/>
            <a:headEnd/>
            <a:tailEnd/>
          </a:ln>
          <a:effectLst/>
        </p:spPr>
      </p:pic>
      <p:grpSp>
        <p:nvGrpSpPr>
          <p:cNvPr id="9" name="Group 8">
            <a:extLst>
              <a:ext uri="{FF2B5EF4-FFF2-40B4-BE49-F238E27FC236}">
                <a16:creationId xmlns:a16="http://schemas.microsoft.com/office/drawing/2014/main" id="{D3BFEE43-A580-4FBD-B3D6-5CCD905ADEA6}"/>
              </a:ext>
            </a:extLst>
          </p:cNvPr>
          <p:cNvGrpSpPr/>
          <p:nvPr/>
        </p:nvGrpSpPr>
        <p:grpSpPr>
          <a:xfrm>
            <a:off x="1611778" y="3153107"/>
            <a:ext cx="6947449" cy="3257260"/>
            <a:chOff x="1611778" y="3153107"/>
            <a:chExt cx="6947449" cy="3257260"/>
          </a:xfrm>
        </p:grpSpPr>
        <p:sp>
          <p:nvSpPr>
            <p:cNvPr id="10" name="TextBox 9"/>
            <p:cNvSpPr txBox="1"/>
            <p:nvPr/>
          </p:nvSpPr>
          <p:spPr>
            <a:xfrm>
              <a:off x="1611778" y="5640926"/>
              <a:ext cx="6172200" cy="769441"/>
            </a:xfrm>
            <a:prstGeom prst="rect">
              <a:avLst/>
            </a:prstGeom>
            <a:noFill/>
          </p:spPr>
          <p:txBody>
            <a:bodyPr wrap="square" rtlCol="0">
              <a:spAutoFit/>
            </a:bodyPr>
            <a:lstStyle/>
            <a:p>
              <a:r>
                <a:rPr lang="en-US" sz="4400" b="1" dirty="0">
                  <a:effectLst>
                    <a:glow rad="127000">
                      <a:schemeClr val="bg1"/>
                    </a:glow>
                    <a:outerShdw blurRad="38100" dist="38100" dir="2700000" algn="tl">
                      <a:srgbClr val="000000">
                        <a:alpha val="43137"/>
                      </a:srgbClr>
                    </a:outerShdw>
                  </a:effectLst>
                </a:rPr>
                <a:t>PESSIMIST = HALF EMPTY</a:t>
              </a:r>
            </a:p>
          </p:txBody>
        </p:sp>
        <p:pic>
          <p:nvPicPr>
            <p:cNvPr id="8" name="Picture 7" descr="A picture containing animal&#10;&#10;Description automatically generated">
              <a:extLst>
                <a:ext uri="{FF2B5EF4-FFF2-40B4-BE49-F238E27FC236}">
                  <a16:creationId xmlns:a16="http://schemas.microsoft.com/office/drawing/2014/main" id="{F2064A64-EAEC-4C37-A6A5-F918D8DD9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552" y="3153107"/>
              <a:ext cx="2027675" cy="2872539"/>
            </a:xfrm>
            <a:prstGeom prst="rect">
              <a:avLst/>
            </a:prstGeom>
            <a:effectLst>
              <a:glow rad="127000">
                <a:schemeClr val="bg1"/>
              </a:glow>
            </a:effectLst>
          </p:spPr>
        </p:pic>
      </p:grpSp>
    </p:spTree>
    <p:extLst>
      <p:ext uri="{BB962C8B-B14F-4D97-AF65-F5344CB8AC3E}">
        <p14:creationId xmlns:p14="http://schemas.microsoft.com/office/powerpoint/2010/main" val="311681734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3999" y="1267692"/>
            <a:ext cx="5548746" cy="4842163"/>
          </a:xfrm>
          <a:prstGeom prst="rect">
            <a:avLst/>
          </a:prstGeom>
          <a:gradFill flip="none" rotWithShape="1">
            <a:gsLst>
              <a:gs pos="1000">
                <a:schemeClr val="accent1">
                  <a:shade val="30000"/>
                  <a:satMod val="115000"/>
                  <a:alpha val="47000"/>
                </a:schemeClr>
              </a:gs>
              <a:gs pos="50000">
                <a:schemeClr val="bg2">
                  <a:lumMod val="50000"/>
                  <a:alpha val="51000"/>
                </a:schemeClr>
              </a:gs>
              <a:gs pos="100000">
                <a:srgbClr val="E0C920">
                  <a:alpha val="47000"/>
                </a:srgbClr>
              </a:gs>
            </a:gsLst>
            <a:lin ang="5400000" scaled="1"/>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093528" y="4405746"/>
            <a:ext cx="3574473" cy="2452255"/>
          </a:xfrm>
          <a:prstGeom prst="rect">
            <a:avLst/>
          </a:prstGeom>
          <a:gradFill flip="none" rotWithShape="1">
            <a:gsLst>
              <a:gs pos="0">
                <a:srgbClr val="E0C920">
                  <a:alpha val="52941"/>
                </a:srgbClr>
              </a:gs>
              <a:gs pos="50000">
                <a:srgbClr val="FFFF00">
                  <a:alpha val="63000"/>
                </a:srgbClr>
              </a:gs>
              <a:gs pos="100000">
                <a:srgbClr val="FBE9B7"/>
              </a:gs>
            </a:gsLst>
            <a:lin ang="16200000" scaled="1"/>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Secret of </a:t>
            </a:r>
            <a:r>
              <a:rPr lang="en-US" i="1" u="sng" dirty="0">
                <a:effectLst>
                  <a:glow rad="127000">
                    <a:srgbClr val="C00000"/>
                  </a:glow>
                  <a:outerShdw blurRad="38100" dist="38100" dir="2700000" algn="tl">
                    <a:srgbClr val="000000">
                      <a:alpha val="43137"/>
                    </a:srgbClr>
                  </a:outerShdw>
                </a:effectLst>
              </a:rPr>
              <a:t>Pers</a:t>
            </a:r>
            <a:r>
              <a:rPr lang="en-US" i="1" dirty="0">
                <a:effectLst>
                  <a:glow rad="127000">
                    <a:srgbClr val="C00000"/>
                  </a:glow>
                  <a:outerShdw blurRad="38100" dist="38100" dir="2700000" algn="tl">
                    <a:srgbClr val="000000">
                      <a:alpha val="43137"/>
                    </a:srgbClr>
                  </a:outerShdw>
                </a:effectLst>
              </a:rPr>
              <a:t>p</a:t>
            </a:r>
            <a:r>
              <a:rPr lang="en-US" i="1" u="sng" dirty="0">
                <a:effectLst>
                  <a:glow rad="127000">
                    <a:srgbClr val="C00000"/>
                  </a:glow>
                  <a:outerShdw blurRad="38100" dist="38100" dir="2700000" algn="tl">
                    <a:srgbClr val="000000">
                      <a:alpha val="43137"/>
                    </a:srgbClr>
                  </a:outerShdw>
                </a:effectLst>
              </a:rPr>
              <a:t>ective</a:t>
            </a:r>
            <a:endParaRPr lang="en-US" i="1" dirty="0">
              <a:solidFill>
                <a:srgbClr val="FFFF00"/>
              </a:solidFill>
            </a:endParaRPr>
          </a:p>
        </p:txBody>
      </p:sp>
      <p:sp>
        <p:nvSpPr>
          <p:cNvPr id="3" name="Content Placeholder 2"/>
          <p:cNvSpPr>
            <a:spLocks noGrp="1"/>
          </p:cNvSpPr>
          <p:nvPr>
            <p:ph idx="1"/>
          </p:nvPr>
        </p:nvSpPr>
        <p:spPr>
          <a:xfrm>
            <a:off x="409903" y="1577788"/>
            <a:ext cx="6905009" cy="4599175"/>
          </a:xfrm>
        </p:spPr>
        <p:txBody>
          <a:bodyPr/>
          <a:lstStyle/>
          <a:p>
            <a:pPr>
              <a:lnSpc>
                <a:spcPct val="80000"/>
              </a:lnSpc>
            </a:pPr>
            <a:r>
              <a:rPr lang="en-US" baseline="30000" dirty="0"/>
              <a:t>10</a:t>
            </a:r>
            <a:r>
              <a:rPr lang="en-US" dirty="0"/>
              <a:t> I rejoiced in the Lord greatly that now at length you have revived your concern for me. You were indeed concerned for me, but you had no </a:t>
            </a:r>
            <a:r>
              <a:rPr lang="en-US" dirty="0">
                <a:solidFill>
                  <a:srgbClr val="C00000"/>
                </a:solidFill>
              </a:rPr>
              <a:t>opportunity</a:t>
            </a:r>
            <a:r>
              <a:rPr lang="en-US" dirty="0"/>
              <a:t>. </a:t>
            </a:r>
          </a:p>
        </p:txBody>
      </p:sp>
      <p:pic>
        <p:nvPicPr>
          <p:cNvPr id="5" name="Picture 2"/>
          <p:cNvPicPr>
            <a:picLocks noChangeAspect="1" noChangeArrowheads="1"/>
          </p:cNvPicPr>
          <p:nvPr/>
        </p:nvPicPr>
        <p:blipFill>
          <a:blip r:embed="rId3" cstate="print"/>
          <a:srcRect/>
          <a:stretch>
            <a:fillRect/>
          </a:stretch>
        </p:blipFill>
        <p:spPr bwMode="auto">
          <a:xfrm>
            <a:off x="7764319" y="1262066"/>
            <a:ext cx="2454275" cy="5824537"/>
          </a:xfrm>
          <a:prstGeom prst="rect">
            <a:avLst/>
          </a:prstGeom>
          <a:noFill/>
          <a:ln w="9525">
            <a:noFill/>
            <a:miter lim="800000"/>
            <a:headEnd/>
            <a:tailEnd/>
          </a:ln>
          <a:effectLst/>
        </p:spPr>
      </p:pic>
      <p:grpSp>
        <p:nvGrpSpPr>
          <p:cNvPr id="9" name="Group 8">
            <a:extLst>
              <a:ext uri="{FF2B5EF4-FFF2-40B4-BE49-F238E27FC236}">
                <a16:creationId xmlns:a16="http://schemas.microsoft.com/office/drawing/2014/main" id="{D3BFEE43-A580-4FBD-B3D6-5CCD905ADEA6}"/>
              </a:ext>
            </a:extLst>
          </p:cNvPr>
          <p:cNvGrpSpPr/>
          <p:nvPr/>
        </p:nvGrpSpPr>
        <p:grpSpPr>
          <a:xfrm>
            <a:off x="1611778" y="2990302"/>
            <a:ext cx="6842991" cy="3420065"/>
            <a:chOff x="1611778" y="2990302"/>
            <a:chExt cx="6842991" cy="3420065"/>
          </a:xfrm>
        </p:grpSpPr>
        <p:sp>
          <p:nvSpPr>
            <p:cNvPr id="10" name="TextBox 9"/>
            <p:cNvSpPr txBox="1"/>
            <p:nvPr/>
          </p:nvSpPr>
          <p:spPr>
            <a:xfrm>
              <a:off x="1611778" y="5640926"/>
              <a:ext cx="6172200" cy="769441"/>
            </a:xfrm>
            <a:prstGeom prst="rect">
              <a:avLst/>
            </a:prstGeom>
            <a:noFill/>
          </p:spPr>
          <p:txBody>
            <a:bodyPr wrap="square" rtlCol="0">
              <a:spAutoFit/>
            </a:bodyPr>
            <a:lstStyle/>
            <a:p>
              <a:r>
                <a:rPr lang="en-US" sz="4400" b="1" dirty="0">
                  <a:effectLst>
                    <a:glow rad="127000">
                      <a:schemeClr val="bg1"/>
                    </a:glow>
                    <a:outerShdw blurRad="38100" dist="38100" dir="2700000" algn="tl">
                      <a:srgbClr val="000000">
                        <a:alpha val="43137"/>
                      </a:srgbClr>
                    </a:outerShdw>
                  </a:effectLst>
                </a:rPr>
                <a:t>OPTIMIST = HALF FULL</a:t>
              </a:r>
            </a:p>
          </p:txBody>
        </p:sp>
        <p:pic>
          <p:nvPicPr>
            <p:cNvPr id="8" name="Picture 7" descr="A picture containing animal&#10;&#10;Description automatically generated">
              <a:extLst>
                <a:ext uri="{FF2B5EF4-FFF2-40B4-BE49-F238E27FC236}">
                  <a16:creationId xmlns:a16="http://schemas.microsoft.com/office/drawing/2014/main" id="{F2064A64-EAEC-4C37-A6A5-F918D8DD9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6427094" y="2990302"/>
              <a:ext cx="2027675" cy="3153107"/>
            </a:xfrm>
            <a:prstGeom prst="rect">
              <a:avLst/>
            </a:prstGeom>
            <a:effectLst>
              <a:glow rad="127000">
                <a:schemeClr val="bg1"/>
              </a:glow>
            </a:effectLst>
          </p:spPr>
        </p:pic>
      </p:grpSp>
    </p:spTree>
    <p:extLst>
      <p:ext uri="{BB962C8B-B14F-4D97-AF65-F5344CB8AC3E}">
        <p14:creationId xmlns:p14="http://schemas.microsoft.com/office/powerpoint/2010/main" val="244059646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3999" y="1267692"/>
            <a:ext cx="5548746" cy="4842163"/>
          </a:xfrm>
          <a:prstGeom prst="rect">
            <a:avLst/>
          </a:prstGeom>
          <a:gradFill flip="none" rotWithShape="1">
            <a:gsLst>
              <a:gs pos="1000">
                <a:schemeClr val="accent1">
                  <a:shade val="30000"/>
                  <a:satMod val="115000"/>
                  <a:alpha val="47000"/>
                </a:schemeClr>
              </a:gs>
              <a:gs pos="50000">
                <a:schemeClr val="bg2">
                  <a:lumMod val="50000"/>
                  <a:alpha val="51000"/>
                </a:schemeClr>
              </a:gs>
              <a:gs pos="100000">
                <a:srgbClr val="E0C920">
                  <a:alpha val="47000"/>
                </a:srgbClr>
              </a:gs>
            </a:gsLst>
            <a:lin ang="5400000" scaled="1"/>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Secret of </a:t>
            </a:r>
            <a:r>
              <a:rPr lang="en-US" i="1" u="sng" dirty="0">
                <a:effectLst>
                  <a:glow rad="127000">
                    <a:srgbClr val="C00000"/>
                  </a:glow>
                  <a:outerShdw blurRad="38100" dist="38100" dir="2700000" algn="tl">
                    <a:srgbClr val="000000">
                      <a:alpha val="43137"/>
                    </a:srgbClr>
                  </a:outerShdw>
                </a:effectLst>
              </a:rPr>
              <a:t>Pers</a:t>
            </a:r>
            <a:r>
              <a:rPr lang="en-US" i="1" dirty="0">
                <a:effectLst>
                  <a:glow rad="127000">
                    <a:srgbClr val="C00000"/>
                  </a:glow>
                  <a:outerShdw blurRad="38100" dist="38100" dir="2700000" algn="tl">
                    <a:srgbClr val="000000">
                      <a:alpha val="43137"/>
                    </a:srgbClr>
                  </a:outerShdw>
                </a:effectLst>
              </a:rPr>
              <a:t>p</a:t>
            </a:r>
            <a:r>
              <a:rPr lang="en-US" i="1" u="sng" dirty="0">
                <a:effectLst>
                  <a:glow rad="127000">
                    <a:srgbClr val="C00000"/>
                  </a:glow>
                  <a:outerShdw blurRad="38100" dist="38100" dir="2700000" algn="tl">
                    <a:srgbClr val="000000">
                      <a:alpha val="43137"/>
                    </a:srgbClr>
                  </a:outerShdw>
                </a:effectLst>
              </a:rPr>
              <a:t>ective</a:t>
            </a:r>
            <a:endParaRPr lang="en-US" i="1" dirty="0">
              <a:solidFill>
                <a:srgbClr val="FFFF00"/>
              </a:solidFill>
            </a:endParaRPr>
          </a:p>
        </p:txBody>
      </p:sp>
      <p:sp>
        <p:nvSpPr>
          <p:cNvPr id="3" name="Content Placeholder 2"/>
          <p:cNvSpPr>
            <a:spLocks noGrp="1"/>
          </p:cNvSpPr>
          <p:nvPr>
            <p:ph idx="1"/>
          </p:nvPr>
        </p:nvSpPr>
        <p:spPr>
          <a:xfrm>
            <a:off x="409903" y="1577788"/>
            <a:ext cx="6905009" cy="4599175"/>
          </a:xfrm>
        </p:spPr>
        <p:txBody>
          <a:bodyPr/>
          <a:lstStyle/>
          <a:p>
            <a:pPr>
              <a:lnSpc>
                <a:spcPct val="80000"/>
              </a:lnSpc>
            </a:pPr>
            <a:r>
              <a:rPr lang="en-US" baseline="30000" dirty="0"/>
              <a:t>10</a:t>
            </a:r>
            <a:r>
              <a:rPr lang="en-US" dirty="0"/>
              <a:t> I rejoiced in the Lord greatly that now at length you have revived your concern for me. You were indeed concerned for me, but you had no </a:t>
            </a:r>
            <a:r>
              <a:rPr lang="en-US" dirty="0">
                <a:solidFill>
                  <a:srgbClr val="C00000"/>
                </a:solidFill>
              </a:rPr>
              <a:t>opportunity</a:t>
            </a:r>
            <a:r>
              <a:rPr lang="en-US" dirty="0"/>
              <a:t>. </a:t>
            </a:r>
          </a:p>
        </p:txBody>
      </p:sp>
      <p:sp>
        <p:nvSpPr>
          <p:cNvPr id="10" name="TextBox 9"/>
          <p:cNvSpPr txBox="1"/>
          <p:nvPr/>
        </p:nvSpPr>
        <p:spPr>
          <a:xfrm>
            <a:off x="678873" y="5640926"/>
            <a:ext cx="7105105" cy="769441"/>
          </a:xfrm>
          <a:prstGeom prst="rect">
            <a:avLst/>
          </a:prstGeom>
          <a:noFill/>
          <a:effectLst>
            <a:glow rad="127000">
              <a:schemeClr val="bg1"/>
            </a:glow>
          </a:effectLst>
        </p:spPr>
        <p:txBody>
          <a:bodyPr wrap="square" rtlCol="0">
            <a:spAutoFit/>
          </a:bodyPr>
          <a:lstStyle/>
          <a:p>
            <a:r>
              <a:rPr lang="en-US" sz="4400" b="1" dirty="0">
                <a:effectLst>
                  <a:glow rad="127000">
                    <a:schemeClr val="bg1"/>
                  </a:glow>
                  <a:outerShdw blurRad="38100" dist="38100" dir="2700000" algn="tl">
                    <a:srgbClr val="000000">
                      <a:alpha val="43137"/>
                    </a:srgbClr>
                  </a:outerShdw>
                </a:effectLst>
              </a:rPr>
              <a:t>OPPORTUNIST</a:t>
            </a:r>
            <a:r>
              <a:rPr lang="en-US" sz="4400" b="1" dirty="0">
                <a:effectLst>
                  <a:outerShdw blurRad="38100" dist="38100" dir="2700000" algn="tl">
                    <a:srgbClr val="000000">
                      <a:alpha val="43137"/>
                    </a:srgbClr>
                  </a:outerShdw>
                </a:effectLst>
              </a:rPr>
              <a:t> </a:t>
            </a:r>
            <a:r>
              <a:rPr lang="en-US" sz="4400" b="1" dirty="0">
                <a:effectLst>
                  <a:glow rad="127000">
                    <a:schemeClr val="bg1"/>
                  </a:glow>
                  <a:outerShdw blurRad="38100" dist="38100" dir="2700000" algn="tl">
                    <a:srgbClr val="000000">
                      <a:alpha val="43137"/>
                    </a:srgbClr>
                  </a:outerShdw>
                </a:effectLst>
              </a:rPr>
              <a:t>= Tastes Great</a:t>
            </a:r>
          </a:p>
        </p:txBody>
      </p:sp>
      <p:pic>
        <p:nvPicPr>
          <p:cNvPr id="14" name="Picture 2">
            <a:extLst>
              <a:ext uri="{FF2B5EF4-FFF2-40B4-BE49-F238E27FC236}">
                <a16:creationId xmlns:a16="http://schemas.microsoft.com/office/drawing/2014/main" id="{5C885D5A-8742-4669-9EE8-AEF9793273C8}"/>
              </a:ext>
            </a:extLst>
          </p:cNvPr>
          <p:cNvPicPr>
            <a:picLocks noChangeAspect="1" noChangeArrowheads="1"/>
          </p:cNvPicPr>
          <p:nvPr/>
        </p:nvPicPr>
        <p:blipFill>
          <a:blip r:embed="rId3" cstate="print"/>
          <a:srcRect/>
          <a:stretch>
            <a:fillRect/>
          </a:stretch>
        </p:blipFill>
        <p:spPr bwMode="auto">
          <a:xfrm>
            <a:off x="7778319" y="1264084"/>
            <a:ext cx="2454275" cy="5824537"/>
          </a:xfrm>
          <a:prstGeom prst="rect">
            <a:avLst/>
          </a:prstGeom>
          <a:noFill/>
          <a:ln w="9525">
            <a:noFill/>
            <a:miter lim="800000"/>
            <a:headEnd/>
            <a:tailEnd/>
          </a:ln>
          <a:effectLst/>
        </p:spPr>
      </p:pic>
      <p:pic>
        <p:nvPicPr>
          <p:cNvPr id="16" name="Picture 2">
            <a:extLst>
              <a:ext uri="{FF2B5EF4-FFF2-40B4-BE49-F238E27FC236}">
                <a16:creationId xmlns:a16="http://schemas.microsoft.com/office/drawing/2014/main" id="{2F01C264-BD2B-4100-8525-F8472AF04A6A}"/>
              </a:ext>
            </a:extLst>
          </p:cNvPr>
          <p:cNvPicPr>
            <a:picLocks noChangeAspect="1" noChangeArrowheads="1"/>
          </p:cNvPicPr>
          <p:nvPr/>
        </p:nvPicPr>
        <p:blipFill>
          <a:blip r:embed="rId4" cstate="print"/>
          <a:srcRect/>
          <a:stretch>
            <a:fillRect/>
          </a:stretch>
        </p:blipFill>
        <p:spPr bwMode="auto">
          <a:xfrm>
            <a:off x="7764319" y="1262066"/>
            <a:ext cx="2454275" cy="5824537"/>
          </a:xfrm>
          <a:prstGeom prst="rect">
            <a:avLst/>
          </a:prstGeom>
          <a:noFill/>
          <a:ln w="9525">
            <a:noFill/>
            <a:miter lim="800000"/>
            <a:headEnd/>
            <a:tailEnd/>
          </a:ln>
          <a:effectLst/>
        </p:spPr>
      </p:pic>
      <p:pic>
        <p:nvPicPr>
          <p:cNvPr id="17" name="Picture 2">
            <a:extLst>
              <a:ext uri="{FF2B5EF4-FFF2-40B4-BE49-F238E27FC236}">
                <a16:creationId xmlns:a16="http://schemas.microsoft.com/office/drawing/2014/main" id="{0CDCACAF-B52F-4E9E-AD3E-041439A006EB}"/>
              </a:ext>
            </a:extLst>
          </p:cNvPr>
          <p:cNvPicPr>
            <a:picLocks noChangeAspect="1" noChangeArrowheads="1"/>
          </p:cNvPicPr>
          <p:nvPr/>
        </p:nvPicPr>
        <p:blipFill>
          <a:blip r:embed="rId4" cstate="print"/>
          <a:srcRect t="37798"/>
          <a:stretch>
            <a:fillRect/>
          </a:stretch>
        </p:blipFill>
        <p:spPr bwMode="auto">
          <a:xfrm>
            <a:off x="7792027" y="3470564"/>
            <a:ext cx="2454275" cy="3622964"/>
          </a:xfrm>
          <a:prstGeom prst="rect">
            <a:avLst/>
          </a:prstGeom>
          <a:noFill/>
          <a:ln w="9525">
            <a:noFill/>
            <a:miter lim="800000"/>
            <a:headEnd/>
            <a:tailEnd/>
          </a:ln>
          <a:effectLst/>
        </p:spPr>
      </p:pic>
      <p:pic>
        <p:nvPicPr>
          <p:cNvPr id="11" name="Picture 2">
            <a:extLst>
              <a:ext uri="{FF2B5EF4-FFF2-40B4-BE49-F238E27FC236}">
                <a16:creationId xmlns:a16="http://schemas.microsoft.com/office/drawing/2014/main" id="{9A511291-24C6-4966-B663-D69F6E9865E4}"/>
              </a:ext>
            </a:extLst>
          </p:cNvPr>
          <p:cNvPicPr>
            <a:picLocks noChangeAspect="1" noChangeArrowheads="1"/>
          </p:cNvPicPr>
          <p:nvPr/>
        </p:nvPicPr>
        <p:blipFill>
          <a:blip r:embed="rId5" cstate="print"/>
          <a:srcRect/>
          <a:stretch>
            <a:fillRect/>
          </a:stretch>
        </p:blipFill>
        <p:spPr bwMode="auto">
          <a:xfrm flipH="1">
            <a:off x="7155584" y="3948784"/>
            <a:ext cx="2663536" cy="1799503"/>
          </a:xfrm>
          <a:prstGeom prst="rect">
            <a:avLst/>
          </a:prstGeom>
          <a:noFill/>
          <a:ln w="9525">
            <a:noFill/>
            <a:miter lim="800000"/>
            <a:headEnd/>
            <a:tailEnd/>
          </a:ln>
          <a:effectLst>
            <a:glow rad="127000">
              <a:schemeClr val="bg1"/>
            </a:glow>
          </a:effectLst>
        </p:spPr>
      </p:pic>
    </p:spTree>
    <p:extLst>
      <p:ext uri="{BB962C8B-B14F-4D97-AF65-F5344CB8AC3E}">
        <p14:creationId xmlns:p14="http://schemas.microsoft.com/office/powerpoint/2010/main" val="31879484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3000"/>
                                        <p:tgtEl>
                                          <p:spTgt spid="16"/>
                                        </p:tgtEl>
                                      </p:cBhvr>
                                    </p:animEffect>
                                    <p:set>
                                      <p:cBhvr>
                                        <p:cTn id="7" dur="1" fill="hold">
                                          <p:stCondLst>
                                            <p:cond delay="2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noChangeArrowheads="1"/>
          </p:cNvPicPr>
          <p:nvPr/>
        </p:nvPicPr>
        <p:blipFill rotWithShape="1">
          <a:blip r:embed="rId3" cstate="print"/>
          <a:srcRect t="9074" r="4688"/>
          <a:stretch/>
        </p:blipFill>
        <p:spPr bwMode="auto">
          <a:xfrm>
            <a:off x="6775652" y="0"/>
            <a:ext cx="5416348" cy="6888968"/>
          </a:xfrm>
          <a:prstGeom prst="rect">
            <a:avLst/>
          </a:prstGeom>
          <a:noFill/>
          <a:ln w="9525">
            <a:noFill/>
            <a:miter lim="800000"/>
            <a:headEnd/>
            <a:tailEnd/>
          </a:ln>
          <a:effectLst/>
        </p:spPr>
      </p:pic>
      <p:sp>
        <p:nvSpPr>
          <p:cNvPr id="7" name="Rectangle 6"/>
          <p:cNvSpPr/>
          <p:nvPr/>
        </p:nvSpPr>
        <p:spPr>
          <a:xfrm>
            <a:off x="1523999" y="1267692"/>
            <a:ext cx="5055081" cy="2826326"/>
          </a:xfrm>
          <a:prstGeom prst="rect">
            <a:avLst/>
          </a:prstGeom>
          <a:gradFill flip="none" rotWithShape="1">
            <a:gsLst>
              <a:gs pos="1000">
                <a:schemeClr val="accent1">
                  <a:shade val="30000"/>
                  <a:satMod val="115000"/>
                  <a:alpha val="47000"/>
                </a:schemeClr>
              </a:gs>
              <a:gs pos="50000">
                <a:schemeClr val="tx2">
                  <a:alpha val="41000"/>
                </a:schemeClr>
              </a:gs>
              <a:gs pos="100000">
                <a:srgbClr val="3568C2"/>
              </a:gs>
            </a:gsLst>
            <a:lin ang="5400000" scaled="1"/>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Secret of </a:t>
            </a:r>
            <a:r>
              <a:rPr lang="en-US" i="1" u="sng" dirty="0">
                <a:effectLst>
                  <a:glow rad="127000">
                    <a:srgbClr val="C00000"/>
                  </a:glow>
                  <a:outerShdw blurRad="38100" dist="38100" dir="2700000" algn="tl">
                    <a:srgbClr val="000000">
                      <a:alpha val="43137"/>
                    </a:srgbClr>
                  </a:outerShdw>
                </a:effectLst>
              </a:rPr>
              <a:t>Pro</a:t>
            </a:r>
            <a:r>
              <a:rPr lang="en-US" i="1" dirty="0">
                <a:effectLst>
                  <a:glow rad="127000">
                    <a:srgbClr val="C00000"/>
                  </a:glow>
                  <a:outerShdw blurRad="38100" dist="38100" dir="2700000" algn="tl">
                    <a:srgbClr val="000000">
                      <a:alpha val="43137"/>
                    </a:srgbClr>
                  </a:outerShdw>
                </a:effectLst>
              </a:rPr>
              <a:t>g</a:t>
            </a:r>
            <a:r>
              <a:rPr lang="en-US" i="1" u="sng" dirty="0">
                <a:effectLst>
                  <a:glow rad="127000">
                    <a:srgbClr val="C00000"/>
                  </a:glow>
                  <a:outerShdw blurRad="38100" dist="38100" dir="2700000" algn="tl">
                    <a:srgbClr val="000000">
                      <a:alpha val="43137"/>
                    </a:srgbClr>
                  </a:outerShdw>
                </a:effectLst>
              </a:rPr>
              <a:t>ress</a:t>
            </a:r>
          </a:p>
        </p:txBody>
      </p:sp>
      <p:sp>
        <p:nvSpPr>
          <p:cNvPr id="3" name="Content Placeholder 2"/>
          <p:cNvSpPr>
            <a:spLocks noGrp="1"/>
          </p:cNvSpPr>
          <p:nvPr>
            <p:ph idx="1"/>
          </p:nvPr>
        </p:nvSpPr>
        <p:spPr>
          <a:xfrm>
            <a:off x="409903" y="1577788"/>
            <a:ext cx="6032461" cy="4599175"/>
          </a:xfrm>
        </p:spPr>
        <p:txBody>
          <a:bodyPr/>
          <a:lstStyle/>
          <a:p>
            <a:r>
              <a:rPr lang="en-US" dirty="0"/>
              <a:t> </a:t>
            </a:r>
            <a:r>
              <a:rPr lang="en-US" baseline="30000" dirty="0"/>
              <a:t>11</a:t>
            </a:r>
            <a:r>
              <a:rPr lang="en-US" dirty="0"/>
              <a:t> Not that I am speaking of being in need, for I have </a:t>
            </a:r>
            <a:r>
              <a:rPr lang="en-US" dirty="0">
                <a:solidFill>
                  <a:srgbClr val="C00000"/>
                </a:solidFill>
              </a:rPr>
              <a:t>learned</a:t>
            </a:r>
            <a:r>
              <a:rPr lang="en-US" dirty="0"/>
              <a:t> in whatever situation I am to be content. </a:t>
            </a:r>
          </a:p>
        </p:txBody>
      </p:sp>
      <p:sp>
        <p:nvSpPr>
          <p:cNvPr id="13" name="TextBox 12"/>
          <p:cNvSpPr txBox="1"/>
          <p:nvPr/>
        </p:nvSpPr>
        <p:spPr>
          <a:xfrm rot="21394593">
            <a:off x="8072961" y="5669132"/>
            <a:ext cx="3803073" cy="1015663"/>
          </a:xfrm>
          <a:prstGeom prst="rect">
            <a:avLst/>
          </a:prstGeom>
          <a:noFill/>
        </p:spPr>
        <p:txBody>
          <a:bodyPr wrap="square" rtlCol="0">
            <a:spAutoFit/>
          </a:bodyPr>
          <a:lstStyle/>
          <a:p>
            <a:r>
              <a:rPr lang="en-US" sz="6000" b="1" dirty="0">
                <a:effectLst>
                  <a:glow rad="127000">
                    <a:srgbClr val="FFE46D"/>
                  </a:glow>
                  <a:outerShdw blurRad="38100" dist="38100" dir="2700000" algn="tl">
                    <a:srgbClr val="FFC000">
                      <a:alpha val="43000"/>
                    </a:srgbClr>
                  </a:outerShdw>
                </a:effectLst>
                <a:latin typeface="Arial Black" pitchFamily="34" charset="0"/>
              </a:rPr>
              <a:t>OF LIFE</a:t>
            </a:r>
          </a:p>
        </p:txBody>
      </p:sp>
    </p:spTree>
    <p:extLst>
      <p:ext uri="{BB962C8B-B14F-4D97-AF65-F5344CB8AC3E}">
        <p14:creationId xmlns:p14="http://schemas.microsoft.com/office/powerpoint/2010/main" val="258446184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noChangeArrowheads="1"/>
          </p:cNvPicPr>
          <p:nvPr/>
        </p:nvPicPr>
        <p:blipFill rotWithShape="1">
          <a:blip r:embed="rId3" cstate="print"/>
          <a:srcRect t="9074" r="4688"/>
          <a:stretch/>
        </p:blipFill>
        <p:spPr bwMode="auto">
          <a:xfrm>
            <a:off x="6775652" y="0"/>
            <a:ext cx="5416348" cy="6888968"/>
          </a:xfrm>
          <a:prstGeom prst="rect">
            <a:avLst/>
          </a:prstGeom>
          <a:noFill/>
          <a:ln w="9525">
            <a:noFill/>
            <a:miter lim="800000"/>
            <a:headEnd/>
            <a:tailEnd/>
          </a:ln>
          <a:effectLst/>
        </p:spPr>
      </p:pic>
      <p:sp>
        <p:nvSpPr>
          <p:cNvPr id="7" name="Rectangle 6"/>
          <p:cNvSpPr/>
          <p:nvPr/>
        </p:nvSpPr>
        <p:spPr>
          <a:xfrm>
            <a:off x="1523999" y="1267692"/>
            <a:ext cx="5055081" cy="2826326"/>
          </a:xfrm>
          <a:prstGeom prst="rect">
            <a:avLst/>
          </a:prstGeom>
          <a:gradFill flip="none" rotWithShape="1">
            <a:gsLst>
              <a:gs pos="1000">
                <a:schemeClr val="accent1">
                  <a:shade val="30000"/>
                  <a:satMod val="115000"/>
                  <a:alpha val="47000"/>
                </a:schemeClr>
              </a:gs>
              <a:gs pos="50000">
                <a:schemeClr val="tx2">
                  <a:alpha val="41000"/>
                </a:schemeClr>
              </a:gs>
              <a:gs pos="100000">
                <a:srgbClr val="3568C2"/>
              </a:gs>
            </a:gsLst>
            <a:lin ang="5400000" scaled="1"/>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Secret of </a:t>
            </a:r>
            <a:r>
              <a:rPr lang="en-US" i="1" u="sng" dirty="0">
                <a:effectLst>
                  <a:glow rad="127000">
                    <a:srgbClr val="C00000"/>
                  </a:glow>
                  <a:outerShdw blurRad="38100" dist="38100" dir="2700000" algn="tl">
                    <a:srgbClr val="000000">
                      <a:alpha val="43137"/>
                    </a:srgbClr>
                  </a:outerShdw>
                </a:effectLst>
              </a:rPr>
              <a:t>Pro</a:t>
            </a:r>
            <a:r>
              <a:rPr lang="en-US" i="1" dirty="0">
                <a:effectLst>
                  <a:glow rad="127000">
                    <a:srgbClr val="C00000"/>
                  </a:glow>
                  <a:outerShdw blurRad="38100" dist="38100" dir="2700000" algn="tl">
                    <a:srgbClr val="000000">
                      <a:alpha val="43137"/>
                    </a:srgbClr>
                  </a:outerShdw>
                </a:effectLst>
              </a:rPr>
              <a:t>g</a:t>
            </a:r>
            <a:r>
              <a:rPr lang="en-US" i="1" u="sng" dirty="0">
                <a:effectLst>
                  <a:glow rad="127000">
                    <a:srgbClr val="C00000"/>
                  </a:glow>
                  <a:outerShdw blurRad="38100" dist="38100" dir="2700000" algn="tl">
                    <a:srgbClr val="000000">
                      <a:alpha val="43137"/>
                    </a:srgbClr>
                  </a:outerShdw>
                </a:effectLst>
              </a:rPr>
              <a:t>ress</a:t>
            </a:r>
            <a:endParaRPr lang="en-US" i="1" dirty="0">
              <a:solidFill>
                <a:srgbClr val="FFFF00"/>
              </a:solidFill>
            </a:endParaRPr>
          </a:p>
        </p:txBody>
      </p:sp>
      <p:sp>
        <p:nvSpPr>
          <p:cNvPr id="3" name="Content Placeholder 2"/>
          <p:cNvSpPr>
            <a:spLocks noGrp="1"/>
          </p:cNvSpPr>
          <p:nvPr>
            <p:ph idx="1"/>
          </p:nvPr>
        </p:nvSpPr>
        <p:spPr>
          <a:xfrm>
            <a:off x="409903" y="1577788"/>
            <a:ext cx="6032461" cy="4599175"/>
          </a:xfrm>
        </p:spPr>
        <p:txBody>
          <a:bodyPr/>
          <a:lstStyle/>
          <a:p>
            <a:r>
              <a:rPr lang="en-US" dirty="0"/>
              <a:t> </a:t>
            </a:r>
            <a:r>
              <a:rPr lang="en-US" baseline="30000" dirty="0"/>
              <a:t>11</a:t>
            </a:r>
            <a:r>
              <a:rPr lang="en-US" dirty="0"/>
              <a:t> Not that I am speaking of being in need, for I have </a:t>
            </a:r>
            <a:r>
              <a:rPr lang="en-US" dirty="0">
                <a:solidFill>
                  <a:srgbClr val="C00000"/>
                </a:solidFill>
              </a:rPr>
              <a:t>learned</a:t>
            </a:r>
            <a:r>
              <a:rPr lang="en-US" dirty="0"/>
              <a:t> in whatever situation I am to be content. </a:t>
            </a:r>
          </a:p>
        </p:txBody>
      </p:sp>
      <p:sp>
        <p:nvSpPr>
          <p:cNvPr id="13" name="TextBox 12"/>
          <p:cNvSpPr txBox="1"/>
          <p:nvPr/>
        </p:nvSpPr>
        <p:spPr>
          <a:xfrm rot="21394593">
            <a:off x="8072961" y="5669132"/>
            <a:ext cx="3803073" cy="1015663"/>
          </a:xfrm>
          <a:prstGeom prst="rect">
            <a:avLst/>
          </a:prstGeom>
          <a:noFill/>
        </p:spPr>
        <p:txBody>
          <a:bodyPr wrap="square" rtlCol="0">
            <a:spAutoFit/>
          </a:bodyPr>
          <a:lstStyle/>
          <a:p>
            <a:r>
              <a:rPr lang="en-US" sz="6000" b="1" dirty="0">
                <a:effectLst>
                  <a:outerShdw blurRad="38100" dist="38100" dir="2700000" algn="tl">
                    <a:srgbClr val="FFC000">
                      <a:alpha val="43000"/>
                    </a:srgbClr>
                  </a:outerShdw>
                </a:effectLst>
                <a:latin typeface="Arial Black" pitchFamily="34" charset="0"/>
              </a:rPr>
              <a:t>OF LIFE</a:t>
            </a:r>
          </a:p>
        </p:txBody>
      </p:sp>
      <p:sp>
        <p:nvSpPr>
          <p:cNvPr id="8" name="Rectangle 7">
            <a:extLst>
              <a:ext uri="{FF2B5EF4-FFF2-40B4-BE49-F238E27FC236}">
                <a16:creationId xmlns:a16="http://schemas.microsoft.com/office/drawing/2014/main" id="{32967D38-0C94-4B28-8C1C-91B076F81152}"/>
              </a:ext>
            </a:extLst>
          </p:cNvPr>
          <p:cNvSpPr/>
          <p:nvPr/>
        </p:nvSpPr>
        <p:spPr>
          <a:xfrm>
            <a:off x="-96982" y="4508089"/>
            <a:ext cx="12288982" cy="2349911"/>
          </a:xfrm>
          <a:prstGeom prst="rect">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C029061-DDB5-46B6-96D6-8985ADFE627A}"/>
              </a:ext>
            </a:extLst>
          </p:cNvPr>
          <p:cNvSpPr txBox="1"/>
          <p:nvPr/>
        </p:nvSpPr>
        <p:spPr>
          <a:xfrm>
            <a:off x="289034" y="4918365"/>
            <a:ext cx="11613932" cy="1569660"/>
          </a:xfrm>
          <a:prstGeom prst="rect">
            <a:avLst/>
          </a:prstGeom>
          <a:noFill/>
        </p:spPr>
        <p:txBody>
          <a:bodyPr wrap="square" rtlCol="0">
            <a:spAutoFit/>
          </a:bodyPr>
          <a:lstStyle/>
          <a:p>
            <a:pPr>
              <a:lnSpc>
                <a:spcPct val="80000"/>
              </a:lnSpc>
            </a:pPr>
            <a:r>
              <a:rPr lang="en-US" sz="4000" b="1" dirty="0">
                <a:latin typeface="Arial Narrow" panose="020B0606020202030204" pitchFamily="34" charset="0"/>
              </a:rPr>
              <a:t> </a:t>
            </a:r>
            <a:r>
              <a:rPr lang="en-US" sz="4000" b="1" baseline="30000" dirty="0">
                <a:latin typeface="Arial Narrow" panose="020B0606020202030204" pitchFamily="34" charset="0"/>
              </a:rPr>
              <a:t>5</a:t>
            </a:r>
            <a:r>
              <a:rPr lang="en-US" sz="4000" b="1" dirty="0">
                <a:latin typeface="Arial Narrow" panose="020B0606020202030204" pitchFamily="34" charset="0"/>
              </a:rPr>
              <a:t> Trust in the LORD with all your heart, and do not rely on your own insight.  </a:t>
            </a:r>
            <a:r>
              <a:rPr lang="en-US" sz="4000" b="1" baseline="30000" dirty="0">
                <a:latin typeface="Arial Narrow" panose="020B0606020202030204" pitchFamily="34" charset="0"/>
              </a:rPr>
              <a:t>6</a:t>
            </a:r>
            <a:r>
              <a:rPr lang="en-US" sz="4000" b="1" dirty="0">
                <a:latin typeface="Arial Narrow" panose="020B0606020202030204" pitchFamily="34" charset="0"/>
              </a:rPr>
              <a:t> In all your ways acknowledge him, and he will make straight your paths. (Proverbs 3:5-6)</a:t>
            </a:r>
            <a:r>
              <a:rPr lang="en-US" sz="4000" b="1" dirty="0">
                <a:effectLst>
                  <a:outerShdw blurRad="38100" dist="38100" dir="2700000" algn="tl">
                    <a:srgbClr val="000000">
                      <a:alpha val="43137"/>
                    </a:srgbClr>
                  </a:outerShdw>
                </a:effectLst>
                <a:latin typeface="Arial Narrow" pitchFamily="34" charset="0"/>
              </a:rPr>
              <a:t>. </a:t>
            </a:r>
          </a:p>
        </p:txBody>
      </p:sp>
    </p:spTree>
    <p:extLst>
      <p:ext uri="{BB962C8B-B14F-4D97-AF65-F5344CB8AC3E}">
        <p14:creationId xmlns:p14="http://schemas.microsoft.com/office/powerpoint/2010/main" val="41391834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3999" y="1101436"/>
            <a:ext cx="7252857" cy="5590309"/>
          </a:xfrm>
          <a:prstGeom prst="rect">
            <a:avLst/>
          </a:prstGeom>
          <a:gradFill flip="none" rotWithShape="1">
            <a:gsLst>
              <a:gs pos="1000">
                <a:schemeClr val="accent1">
                  <a:shade val="30000"/>
                  <a:satMod val="115000"/>
                  <a:alpha val="47000"/>
                </a:schemeClr>
              </a:gs>
              <a:gs pos="50000">
                <a:schemeClr val="bg2">
                  <a:lumMod val="50000"/>
                  <a:alpha val="51000"/>
                </a:schemeClr>
              </a:gs>
              <a:gs pos="100000">
                <a:srgbClr val="E0C920">
                  <a:alpha val="47000"/>
                </a:srgbClr>
              </a:gs>
            </a:gsLst>
            <a:lin ang="5400000" scaled="1"/>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Secret of </a:t>
            </a:r>
            <a:r>
              <a:rPr lang="en-US" i="1" u="sng" dirty="0">
                <a:effectLst>
                  <a:glow rad="127000">
                    <a:srgbClr val="C00000"/>
                  </a:glow>
                  <a:outerShdw blurRad="38100" dist="38100" dir="2700000" algn="tl">
                    <a:srgbClr val="000000">
                      <a:alpha val="43137"/>
                    </a:srgbClr>
                  </a:outerShdw>
                </a:effectLst>
              </a:rPr>
              <a:t>Providence</a:t>
            </a:r>
          </a:p>
        </p:txBody>
      </p:sp>
      <p:sp>
        <p:nvSpPr>
          <p:cNvPr id="3" name="Content Placeholder 2"/>
          <p:cNvSpPr>
            <a:spLocks noGrp="1"/>
          </p:cNvSpPr>
          <p:nvPr>
            <p:ph idx="1"/>
          </p:nvPr>
        </p:nvSpPr>
        <p:spPr>
          <a:xfrm>
            <a:off x="409903" y="1577788"/>
            <a:ext cx="7916679" cy="4599175"/>
          </a:xfrm>
        </p:spPr>
        <p:txBody>
          <a:bodyPr/>
          <a:lstStyle/>
          <a:p>
            <a:r>
              <a:rPr lang="en-US" dirty="0"/>
              <a:t>for I have learned in </a:t>
            </a:r>
            <a:r>
              <a:rPr lang="en-US" dirty="0">
                <a:solidFill>
                  <a:srgbClr val="C00000"/>
                </a:solidFill>
              </a:rPr>
              <a:t>whatever situation</a:t>
            </a:r>
            <a:r>
              <a:rPr lang="en-US" dirty="0"/>
              <a:t> I am to be content. </a:t>
            </a:r>
          </a:p>
        </p:txBody>
      </p:sp>
      <p:pic>
        <p:nvPicPr>
          <p:cNvPr id="8195" name="Picture 3"/>
          <p:cNvPicPr>
            <a:picLocks noChangeAspect="1" noChangeArrowheads="1"/>
          </p:cNvPicPr>
          <p:nvPr/>
        </p:nvPicPr>
        <p:blipFill>
          <a:blip r:embed="rId3" cstate="print"/>
          <a:srcRect r="41583"/>
          <a:stretch>
            <a:fillRect/>
          </a:stretch>
        </p:blipFill>
        <p:spPr bwMode="auto">
          <a:xfrm>
            <a:off x="5721928" y="76200"/>
            <a:ext cx="6470072" cy="10902971"/>
          </a:xfrm>
          <a:prstGeom prst="rect">
            <a:avLst/>
          </a:prstGeom>
          <a:noFill/>
          <a:ln w="9525">
            <a:noFill/>
            <a:miter lim="800000"/>
            <a:headEnd/>
            <a:tailEnd/>
          </a:ln>
          <a:effectLst/>
        </p:spPr>
      </p:pic>
      <p:sp>
        <p:nvSpPr>
          <p:cNvPr id="4" name="TextBox 3"/>
          <p:cNvSpPr txBox="1"/>
          <p:nvPr/>
        </p:nvSpPr>
        <p:spPr>
          <a:xfrm>
            <a:off x="4907280" y="-1554480"/>
            <a:ext cx="6080760" cy="707886"/>
          </a:xfrm>
          <a:prstGeom prst="rect">
            <a:avLst/>
          </a:prstGeom>
          <a:noFill/>
        </p:spPr>
        <p:txBody>
          <a:bodyPr wrap="square" rtlCol="0">
            <a:spAutoFit/>
          </a:bodyPr>
          <a:lstStyle/>
          <a:p>
            <a:r>
              <a:rPr lang="en-US" sz="4000" dirty="0">
                <a:latin typeface="Arial Narrow" panose="020B0606020202030204" pitchFamily="34" charset="0"/>
              </a:rPr>
              <a:t>the circumstances  (NIV)</a:t>
            </a:r>
          </a:p>
        </p:txBody>
      </p:sp>
    </p:spTree>
    <p:extLst>
      <p:ext uri="{BB962C8B-B14F-4D97-AF65-F5344CB8AC3E}">
        <p14:creationId xmlns:p14="http://schemas.microsoft.com/office/powerpoint/2010/main" val="1916332743"/>
      </p:ext>
    </p:extLst>
  </p:cSld>
  <p:clrMapOvr>
    <a:masterClrMapping/>
  </p:clrMapOvr>
  <p:transition>
    <p:zoom/>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1478</TotalTime>
  <Words>2656</Words>
  <Application>Microsoft Office PowerPoint</Application>
  <PresentationFormat>Widescreen</PresentationFormat>
  <Paragraphs>205</Paragraphs>
  <Slides>23</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Arial Black</vt:lpstr>
      <vt:lpstr>Arial Narrow</vt:lpstr>
      <vt:lpstr>Calibri</vt:lpstr>
      <vt:lpstr>Eras Demi ITC</vt:lpstr>
      <vt:lpstr>Good Morning</vt:lpstr>
      <vt:lpstr>Symbol</vt:lpstr>
      <vt:lpstr>Office Theme</vt:lpstr>
      <vt:lpstr>  How to</vt:lpstr>
      <vt:lpstr>The JOY of  “CONTENTMENT”</vt:lpstr>
      <vt:lpstr>There’s a SECRET</vt:lpstr>
      <vt:lpstr>The Secret of Perspective</vt:lpstr>
      <vt:lpstr>The Secret of Perspective</vt:lpstr>
      <vt:lpstr>The Secret of Perspective</vt:lpstr>
      <vt:lpstr>The Secret of Progress</vt:lpstr>
      <vt:lpstr>The Secret of Progress</vt:lpstr>
      <vt:lpstr>The Secret of Providence</vt:lpstr>
      <vt:lpstr>The Secret of Providence</vt:lpstr>
      <vt:lpstr>The Secret of Power</vt:lpstr>
      <vt:lpstr>The Secret of Power</vt:lpstr>
      <vt:lpstr>The Secret of Power</vt:lpstr>
      <vt:lpstr>The Secret of Power</vt:lpstr>
      <vt:lpstr>The Secret of Power</vt:lpstr>
      <vt:lpstr>The Secret of Power</vt:lpstr>
      <vt:lpstr>The Secret of Power</vt:lpstr>
      <vt:lpstr>The Secret of Power</vt:lpstr>
      <vt:lpstr>The Secret of Power</vt:lpstr>
      <vt:lpstr>The Secret of Power</vt:lpstr>
      <vt:lpstr>Let’s get it right.   The secret to  contentment involves ... </vt:lpstr>
      <vt:lpstr>PowerPoint Presentation</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Joyful!</dc:title>
  <dc:creator>Dennis Henderson</dc:creator>
  <cp:lastModifiedBy>Dennis Henderson</cp:lastModifiedBy>
  <cp:revision>146</cp:revision>
  <dcterms:created xsi:type="dcterms:W3CDTF">2015-09-17T14:15:07Z</dcterms:created>
  <dcterms:modified xsi:type="dcterms:W3CDTF">2021-05-19T02:29:23Z</dcterms:modified>
</cp:coreProperties>
</file>