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sldIdLst>
    <p:sldId id="510" r:id="rId2"/>
    <p:sldId id="872" r:id="rId3"/>
    <p:sldId id="873" r:id="rId4"/>
    <p:sldId id="874" r:id="rId5"/>
    <p:sldId id="875" r:id="rId6"/>
    <p:sldId id="877" r:id="rId7"/>
    <p:sldId id="523" r:id="rId8"/>
    <p:sldId id="876" r:id="rId9"/>
    <p:sldId id="878" r:id="rId10"/>
    <p:sldId id="879" r:id="rId11"/>
    <p:sldId id="880" r:id="rId12"/>
    <p:sldId id="921" r:id="rId13"/>
    <p:sldId id="920" r:id="rId14"/>
    <p:sldId id="922" r:id="rId15"/>
    <p:sldId id="923" r:id="rId16"/>
    <p:sldId id="924" r:id="rId17"/>
    <p:sldId id="915" r:id="rId18"/>
    <p:sldId id="925" r:id="rId19"/>
    <p:sldId id="926" r:id="rId20"/>
    <p:sldId id="887" r:id="rId21"/>
    <p:sldId id="885" r:id="rId22"/>
    <p:sldId id="888" r:id="rId23"/>
    <p:sldId id="889" r:id="rId24"/>
    <p:sldId id="927" r:id="rId25"/>
    <p:sldId id="928" r:id="rId26"/>
    <p:sldId id="929" r:id="rId27"/>
    <p:sldId id="91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6086"/>
    <a:srgbClr val="014E77"/>
    <a:srgbClr val="0135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89560" autoAdjust="0"/>
  </p:normalViewPr>
  <p:slideViewPr>
    <p:cSldViewPr snapToGrid="0">
      <p:cViewPr varScale="1">
        <p:scale>
          <a:sx n="73" d="100"/>
          <a:sy n="73" d="100"/>
        </p:scale>
        <p:origin x="998" y="72"/>
      </p:cViewPr>
      <p:guideLst>
        <p:guide orient="horz" pos="2160"/>
        <p:guide pos="3840"/>
      </p:guideLst>
    </p:cSldViewPr>
  </p:slideViewPr>
  <p:outlineViewPr>
    <p:cViewPr>
      <p:scale>
        <a:sx n="33" d="100"/>
        <a:sy n="33" d="100"/>
      </p:scale>
      <p:origin x="0" y="-4086"/>
    </p:cViewPr>
  </p:outlineViewPr>
  <p:notesTextViewPr>
    <p:cViewPr>
      <p:scale>
        <a:sx n="1" d="1"/>
        <a:sy n="1" d="1"/>
      </p:scale>
      <p:origin x="0" y="-386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666E2-37BD-42D8-BCA2-C55A22C7D93B}" type="datetimeFigureOut">
              <a:rPr lang="en-US" smtClean="0"/>
              <a:pPr/>
              <a:t>5/18/2021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599EC-BD06-47EA-8692-18A725CF3837}" type="slidenum">
              <a:rPr lang="en-US" smtClean="0"/>
              <a:pPr/>
              <a:t>‹#›</a:t>
            </a:fld>
            <a:endParaRPr lang="en-US"/>
          </a:p>
        </p:txBody>
      </p:sp>
    </p:spTree>
    <p:extLst>
      <p:ext uri="{BB962C8B-B14F-4D97-AF65-F5344CB8AC3E}">
        <p14:creationId xmlns:p14="http://schemas.microsoft.com/office/powerpoint/2010/main" val="2533767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series uses the “Good Morning” font.  You may download it free at: www.1001fonts.com/good-morning-font.html</a:t>
            </a:r>
          </a:p>
          <a:p>
            <a:r>
              <a:rPr lang="en-US" dirty="0"/>
              <a:t>and Eras Demi ITC</a:t>
            </a:r>
          </a:p>
          <a:p>
            <a:endParaRPr lang="en-US" dirty="0"/>
          </a:p>
          <a:p>
            <a:endParaRPr lang="en-US"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r>
              <a:rPr lang="en-US" altLang="en-US" dirty="0"/>
              <a:t>---------------------------------------------------------------------------------------------------------------------------</a:t>
            </a:r>
          </a:p>
          <a:p>
            <a:pPr lvl="1"/>
            <a:r>
              <a:rPr lang="en-US" altLang="en-US" sz="700" dirty="0">
                <a:latin typeface="Arial" panose="020B0604020202020204" pitchFamily="34" charset="0"/>
              </a:rPr>
              <a:t>Scripture taken from the HOLY BIBLE, NEW INTERNATIONAL VERSION®. NIV®. Copyright©1973, 1978, 1984 by International Bible Society. Used by permission of Zondervan. All rights reserved. </a:t>
            </a:r>
          </a:p>
          <a:p>
            <a:pPr lvl="1"/>
            <a:endParaRPr lang="en-US" altLang="en-US" dirty="0"/>
          </a:p>
          <a:p>
            <a:endParaRPr lang="en-US" altLang="en-US" dirty="0"/>
          </a:p>
          <a:p>
            <a:endParaRPr lang="en-US" altLang="en-US" dirty="0"/>
          </a:p>
          <a:p>
            <a:endParaRPr lang="en-US"/>
          </a:p>
          <a:p>
            <a:endParaRPr lang="en-US" dirty="0"/>
          </a:p>
        </p:txBody>
      </p:sp>
      <p:sp>
        <p:nvSpPr>
          <p:cNvPr id="4" name="Slide Number Placeholder 3"/>
          <p:cNvSpPr>
            <a:spLocks noGrp="1"/>
          </p:cNvSpPr>
          <p:nvPr>
            <p:ph type="sldNum" sz="quarter" idx="5"/>
          </p:nvPr>
        </p:nvSpPr>
        <p:spPr/>
        <p:txBody>
          <a:bodyPr/>
          <a:lstStyle/>
          <a:p>
            <a:fld id="{D7A599EC-BD06-47EA-8692-18A725CF3837}" type="slidenum">
              <a:rPr lang="en-US" smtClean="0"/>
              <a:pPr/>
              <a:t>1</a:t>
            </a:fld>
            <a:endParaRPr lang="en-US"/>
          </a:p>
        </p:txBody>
      </p:sp>
    </p:spTree>
    <p:extLst>
      <p:ext uri="{BB962C8B-B14F-4D97-AF65-F5344CB8AC3E}">
        <p14:creationId xmlns:p14="http://schemas.microsoft.com/office/powerpoint/2010/main" val="18048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Praying hands =</a:t>
            </a:r>
            <a:r>
              <a:rPr lang="en-US" baseline="0" dirty="0"/>
              <a:t> FREE = from http://www.sxc.hu/browse.phtml?f=download&amp;id=775521</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14</a:t>
            </a:fld>
            <a:endParaRPr lang="en-US"/>
          </a:p>
        </p:txBody>
      </p:sp>
    </p:spTree>
    <p:extLst>
      <p:ext uri="{BB962C8B-B14F-4D97-AF65-F5344CB8AC3E}">
        <p14:creationId xmlns:p14="http://schemas.microsoft.com/office/powerpoint/2010/main" val="2600680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Praying hands =</a:t>
            </a:r>
            <a:r>
              <a:rPr lang="en-US" baseline="0" dirty="0"/>
              <a:t> FREE = from http://www.sxc.hu/browse.phtml?f=download&amp;id=775521</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15</a:t>
            </a:fld>
            <a:endParaRPr lang="en-US"/>
          </a:p>
        </p:txBody>
      </p:sp>
    </p:spTree>
    <p:extLst>
      <p:ext uri="{BB962C8B-B14F-4D97-AF65-F5344CB8AC3E}">
        <p14:creationId xmlns:p14="http://schemas.microsoft.com/office/powerpoint/2010/main" val="2749423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Praying hands =</a:t>
            </a:r>
            <a:r>
              <a:rPr lang="en-US" baseline="0" dirty="0"/>
              <a:t> FREE = from http://www.sxc.hu/browse.phtml?f=download&amp;id=775521</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16</a:t>
            </a:fld>
            <a:endParaRPr lang="en-US"/>
          </a:p>
        </p:txBody>
      </p:sp>
    </p:spTree>
    <p:extLst>
      <p:ext uri="{BB962C8B-B14F-4D97-AF65-F5344CB8AC3E}">
        <p14:creationId xmlns:p14="http://schemas.microsoft.com/office/powerpoint/2010/main" val="3773917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US" dirty="0"/>
              <a:t>James 4:2  ... </a:t>
            </a:r>
            <a:r>
              <a:rPr lang="en-US" sz="1200" kern="1200" baseline="0" dirty="0">
                <a:solidFill>
                  <a:schemeClr val="tx1"/>
                </a:solidFill>
                <a:latin typeface="+mn-lt"/>
                <a:ea typeface="+mn-ea"/>
                <a:cs typeface="+mn-cs"/>
              </a:rPr>
              <a:t>You do not have, because you do not ask God.  </a:t>
            </a:r>
            <a:r>
              <a:rPr lang="en-US" sz="1200" kern="1200" baseline="30000" dirty="0">
                <a:solidFill>
                  <a:schemeClr val="tx1"/>
                </a:solidFill>
                <a:latin typeface="+mn-lt"/>
                <a:ea typeface="+mn-ea"/>
                <a:cs typeface="+mn-cs"/>
              </a:rPr>
              <a:t>3</a:t>
            </a:r>
            <a:r>
              <a:rPr lang="en-US" sz="1200" kern="1200" baseline="0" dirty="0">
                <a:solidFill>
                  <a:schemeClr val="tx1"/>
                </a:solidFill>
                <a:latin typeface="+mn-lt"/>
                <a:ea typeface="+mn-ea"/>
                <a:cs typeface="+mn-cs"/>
              </a:rPr>
              <a:t> When you ask, you do not receive, because you ask with wrong motives, that you may spend what you get on your pleasures. (Jam 4:2-3 NIV)</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17</a:t>
            </a:fld>
            <a:endParaRPr lang="en-US"/>
          </a:p>
        </p:txBody>
      </p:sp>
    </p:spTree>
    <p:extLst>
      <p:ext uri="{BB962C8B-B14F-4D97-AF65-F5344CB8AC3E}">
        <p14:creationId xmlns:p14="http://schemas.microsoft.com/office/powerpoint/2010/main" val="1564806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US" dirty="0"/>
              <a:t>James 4:2  ... </a:t>
            </a:r>
            <a:r>
              <a:rPr lang="en-US" sz="1200" kern="1200" baseline="0" dirty="0">
                <a:solidFill>
                  <a:schemeClr val="tx1"/>
                </a:solidFill>
                <a:latin typeface="+mn-lt"/>
                <a:ea typeface="+mn-ea"/>
                <a:cs typeface="+mn-cs"/>
              </a:rPr>
              <a:t>You do not have, because you do not ask God.  </a:t>
            </a:r>
            <a:r>
              <a:rPr lang="en-US" sz="1200" kern="1200" baseline="30000" dirty="0">
                <a:solidFill>
                  <a:schemeClr val="tx1"/>
                </a:solidFill>
                <a:latin typeface="+mn-lt"/>
                <a:ea typeface="+mn-ea"/>
                <a:cs typeface="+mn-cs"/>
              </a:rPr>
              <a:t>3</a:t>
            </a:r>
            <a:r>
              <a:rPr lang="en-US" sz="1200" kern="1200" baseline="0" dirty="0">
                <a:solidFill>
                  <a:schemeClr val="tx1"/>
                </a:solidFill>
                <a:latin typeface="+mn-lt"/>
                <a:ea typeface="+mn-ea"/>
                <a:cs typeface="+mn-cs"/>
              </a:rPr>
              <a:t> When you ask, you do not receive, because you ask with wrong motives, that you may spend what you get on your pleasures. (Jam 4:2-3 NIV)</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18</a:t>
            </a:fld>
            <a:endParaRPr lang="en-US"/>
          </a:p>
        </p:txBody>
      </p:sp>
    </p:spTree>
    <p:extLst>
      <p:ext uri="{BB962C8B-B14F-4D97-AF65-F5344CB8AC3E}">
        <p14:creationId xmlns:p14="http://schemas.microsoft.com/office/powerpoint/2010/main" val="2957054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US" dirty="0"/>
              <a:t>James 4:2  ... </a:t>
            </a:r>
            <a:r>
              <a:rPr lang="en-US" sz="1200" kern="1200" baseline="0" dirty="0">
                <a:solidFill>
                  <a:schemeClr val="tx1"/>
                </a:solidFill>
                <a:latin typeface="+mn-lt"/>
                <a:ea typeface="+mn-ea"/>
                <a:cs typeface="+mn-cs"/>
              </a:rPr>
              <a:t>You do not have, because you do not ask God.  </a:t>
            </a:r>
            <a:r>
              <a:rPr lang="en-US" sz="1200" kern="1200" baseline="30000" dirty="0">
                <a:solidFill>
                  <a:schemeClr val="tx1"/>
                </a:solidFill>
                <a:latin typeface="+mn-lt"/>
                <a:ea typeface="+mn-ea"/>
                <a:cs typeface="+mn-cs"/>
              </a:rPr>
              <a:t>3</a:t>
            </a:r>
            <a:r>
              <a:rPr lang="en-US" sz="1200" kern="1200" baseline="0" dirty="0">
                <a:solidFill>
                  <a:schemeClr val="tx1"/>
                </a:solidFill>
                <a:latin typeface="+mn-lt"/>
                <a:ea typeface="+mn-ea"/>
                <a:cs typeface="+mn-cs"/>
              </a:rPr>
              <a:t> When you ask, you do not receive, because you ask with wrong motives, that you may spend what you get on your pleasures. (Jam 4:2-3 NIV)</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19</a:t>
            </a:fld>
            <a:endParaRPr lang="en-US"/>
          </a:p>
        </p:txBody>
      </p:sp>
    </p:spTree>
    <p:extLst>
      <p:ext uri="{BB962C8B-B14F-4D97-AF65-F5344CB8AC3E}">
        <p14:creationId xmlns:p14="http://schemas.microsoft.com/office/powerpoint/2010/main" val="181605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US" dirty="0"/>
              <a:t>The</a:t>
            </a:r>
            <a:r>
              <a:rPr lang="en-US" baseline="0" dirty="0"/>
              <a:t> thinker = FREE from http://upload.wikimedia.org/wikipedia/commons/f/fc/Rodin%27s_The_Thinker.jpg</a:t>
            </a:r>
            <a:endParaRPr lang="en-US" dirty="0"/>
          </a:p>
          <a:p>
            <a:pPr rtl="0"/>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21</a:t>
            </a:fld>
            <a:endParaRPr lang="en-US"/>
          </a:p>
        </p:txBody>
      </p:sp>
    </p:spTree>
    <p:extLst>
      <p:ext uri="{BB962C8B-B14F-4D97-AF65-F5344CB8AC3E}">
        <p14:creationId xmlns:p14="http://schemas.microsoft.com/office/powerpoint/2010/main" val="1317258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US" dirty="0"/>
              <a:t>James 4:2  ... </a:t>
            </a:r>
            <a:r>
              <a:rPr lang="en-US" sz="1200" kern="1200" baseline="0">
                <a:solidFill>
                  <a:schemeClr val="tx1"/>
                </a:solidFill>
                <a:latin typeface="+mn-lt"/>
                <a:ea typeface="+mn-ea"/>
                <a:cs typeface="+mn-cs"/>
              </a:rPr>
              <a:t>You </a:t>
            </a:r>
            <a:r>
              <a:rPr lang="en-US" sz="1200" kern="1200" baseline="0" dirty="0">
                <a:solidFill>
                  <a:schemeClr val="tx1"/>
                </a:solidFill>
                <a:latin typeface="+mn-lt"/>
                <a:ea typeface="+mn-ea"/>
                <a:cs typeface="+mn-cs"/>
              </a:rPr>
              <a:t>do not have, because you do not ask </a:t>
            </a:r>
            <a:r>
              <a:rPr lang="en-US" sz="1200" kern="1200" baseline="0">
                <a:solidFill>
                  <a:schemeClr val="tx1"/>
                </a:solidFill>
                <a:latin typeface="+mn-lt"/>
                <a:ea typeface="+mn-ea"/>
                <a:cs typeface="+mn-cs"/>
              </a:rPr>
              <a:t>God.  </a:t>
            </a:r>
            <a:r>
              <a:rPr lang="en-US" sz="1200" kern="1200" baseline="30000" dirty="0">
                <a:solidFill>
                  <a:schemeClr val="tx1"/>
                </a:solidFill>
                <a:latin typeface="+mn-lt"/>
                <a:ea typeface="+mn-ea"/>
                <a:cs typeface="+mn-cs"/>
              </a:rPr>
              <a:t>3</a:t>
            </a:r>
            <a:r>
              <a:rPr lang="en-US" sz="1200" kern="1200" baseline="0" dirty="0">
                <a:solidFill>
                  <a:schemeClr val="tx1"/>
                </a:solidFill>
                <a:latin typeface="+mn-lt"/>
                <a:ea typeface="+mn-ea"/>
                <a:cs typeface="+mn-cs"/>
              </a:rPr>
              <a:t> When you ask, you do not receive, because you ask with wrong motives, that you may spend what you get on your pleasures. (Jam 4:2-3 NIV)</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23</a:t>
            </a:fld>
            <a:endParaRPr lang="en-US"/>
          </a:p>
        </p:txBody>
      </p:sp>
    </p:spTree>
    <p:extLst>
      <p:ext uri="{BB962C8B-B14F-4D97-AF65-F5344CB8AC3E}">
        <p14:creationId xmlns:p14="http://schemas.microsoft.com/office/powerpoint/2010/main" val="3220327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US" dirty="0"/>
              <a:t>James 4:2  ... </a:t>
            </a:r>
            <a:r>
              <a:rPr lang="en-US" sz="1200" kern="1200" baseline="0">
                <a:solidFill>
                  <a:schemeClr val="tx1"/>
                </a:solidFill>
                <a:latin typeface="+mn-lt"/>
                <a:ea typeface="+mn-ea"/>
                <a:cs typeface="+mn-cs"/>
              </a:rPr>
              <a:t>You </a:t>
            </a:r>
            <a:r>
              <a:rPr lang="en-US" sz="1200" kern="1200" baseline="0" dirty="0">
                <a:solidFill>
                  <a:schemeClr val="tx1"/>
                </a:solidFill>
                <a:latin typeface="+mn-lt"/>
                <a:ea typeface="+mn-ea"/>
                <a:cs typeface="+mn-cs"/>
              </a:rPr>
              <a:t>do not have, because you do not ask </a:t>
            </a:r>
            <a:r>
              <a:rPr lang="en-US" sz="1200" kern="1200" baseline="0">
                <a:solidFill>
                  <a:schemeClr val="tx1"/>
                </a:solidFill>
                <a:latin typeface="+mn-lt"/>
                <a:ea typeface="+mn-ea"/>
                <a:cs typeface="+mn-cs"/>
              </a:rPr>
              <a:t>God.  </a:t>
            </a:r>
            <a:r>
              <a:rPr lang="en-US" sz="1200" kern="1200" baseline="30000" dirty="0">
                <a:solidFill>
                  <a:schemeClr val="tx1"/>
                </a:solidFill>
                <a:latin typeface="+mn-lt"/>
                <a:ea typeface="+mn-ea"/>
                <a:cs typeface="+mn-cs"/>
              </a:rPr>
              <a:t>3</a:t>
            </a:r>
            <a:r>
              <a:rPr lang="en-US" sz="1200" kern="1200" baseline="0" dirty="0">
                <a:solidFill>
                  <a:schemeClr val="tx1"/>
                </a:solidFill>
                <a:latin typeface="+mn-lt"/>
                <a:ea typeface="+mn-ea"/>
                <a:cs typeface="+mn-cs"/>
              </a:rPr>
              <a:t> When you ask, you do not receive, because you ask with wrong motives, that you may spend what you get on your pleasures. (Jam 4:2-3 NIV)</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24</a:t>
            </a:fld>
            <a:endParaRPr lang="en-US"/>
          </a:p>
        </p:txBody>
      </p:sp>
    </p:spTree>
    <p:extLst>
      <p:ext uri="{BB962C8B-B14F-4D97-AF65-F5344CB8AC3E}">
        <p14:creationId xmlns:p14="http://schemas.microsoft.com/office/powerpoint/2010/main" val="3653098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US" dirty="0"/>
              <a:t>James 4:2  ... </a:t>
            </a:r>
            <a:r>
              <a:rPr lang="en-US" sz="1200" kern="1200" baseline="0">
                <a:solidFill>
                  <a:schemeClr val="tx1"/>
                </a:solidFill>
                <a:latin typeface="+mn-lt"/>
                <a:ea typeface="+mn-ea"/>
                <a:cs typeface="+mn-cs"/>
              </a:rPr>
              <a:t>You </a:t>
            </a:r>
            <a:r>
              <a:rPr lang="en-US" sz="1200" kern="1200" baseline="0" dirty="0">
                <a:solidFill>
                  <a:schemeClr val="tx1"/>
                </a:solidFill>
                <a:latin typeface="+mn-lt"/>
                <a:ea typeface="+mn-ea"/>
                <a:cs typeface="+mn-cs"/>
              </a:rPr>
              <a:t>do not have, because you do not ask </a:t>
            </a:r>
            <a:r>
              <a:rPr lang="en-US" sz="1200" kern="1200" baseline="0">
                <a:solidFill>
                  <a:schemeClr val="tx1"/>
                </a:solidFill>
                <a:latin typeface="+mn-lt"/>
                <a:ea typeface="+mn-ea"/>
                <a:cs typeface="+mn-cs"/>
              </a:rPr>
              <a:t>God.  </a:t>
            </a:r>
            <a:r>
              <a:rPr lang="en-US" sz="1200" kern="1200" baseline="30000" dirty="0">
                <a:solidFill>
                  <a:schemeClr val="tx1"/>
                </a:solidFill>
                <a:latin typeface="+mn-lt"/>
                <a:ea typeface="+mn-ea"/>
                <a:cs typeface="+mn-cs"/>
              </a:rPr>
              <a:t>3</a:t>
            </a:r>
            <a:r>
              <a:rPr lang="en-US" sz="1200" kern="1200" baseline="0" dirty="0">
                <a:solidFill>
                  <a:schemeClr val="tx1"/>
                </a:solidFill>
                <a:latin typeface="+mn-lt"/>
                <a:ea typeface="+mn-ea"/>
                <a:cs typeface="+mn-cs"/>
              </a:rPr>
              <a:t> When you ask, you do not receive, because you ask with wrong motives, that you may spend what you get on your pleasures. (Jam 4:2-3 NIV)</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25</a:t>
            </a:fld>
            <a:endParaRPr lang="en-US"/>
          </a:p>
        </p:txBody>
      </p:sp>
    </p:spTree>
    <p:extLst>
      <p:ext uri="{BB962C8B-B14F-4D97-AF65-F5344CB8AC3E}">
        <p14:creationId xmlns:p14="http://schemas.microsoft.com/office/powerpoint/2010/main" val="726197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Worry</a:t>
            </a:r>
            <a:r>
              <a:rPr lang="en-US" baseline="0" dirty="0"/>
              <a:t> Free Zone Sign = free = from </a:t>
            </a:r>
            <a:r>
              <a:rPr lang="en-US" baseline="0" dirty="0" err="1"/>
              <a:t>BiblePoint</a:t>
            </a:r>
            <a:r>
              <a:rPr lang="en-US" baseline="0" dirty="0"/>
              <a:t> and http://upload.wikimedia.org/wikipedia/commons/b/be/Memphis_highway_sign_IMG_0670.JPG</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3</a:t>
            </a:fld>
            <a:endParaRPr lang="en-US"/>
          </a:p>
        </p:txBody>
      </p:sp>
    </p:spTree>
    <p:extLst>
      <p:ext uri="{BB962C8B-B14F-4D97-AF65-F5344CB8AC3E}">
        <p14:creationId xmlns:p14="http://schemas.microsoft.com/office/powerpoint/2010/main" val="916549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US" dirty="0"/>
              <a:t>James 4:2  ... </a:t>
            </a:r>
            <a:r>
              <a:rPr lang="en-US" sz="1200" kern="1200" baseline="0">
                <a:solidFill>
                  <a:schemeClr val="tx1"/>
                </a:solidFill>
                <a:latin typeface="+mn-lt"/>
                <a:ea typeface="+mn-ea"/>
                <a:cs typeface="+mn-cs"/>
              </a:rPr>
              <a:t>You </a:t>
            </a:r>
            <a:r>
              <a:rPr lang="en-US" sz="1200" kern="1200" baseline="0" dirty="0">
                <a:solidFill>
                  <a:schemeClr val="tx1"/>
                </a:solidFill>
                <a:latin typeface="+mn-lt"/>
                <a:ea typeface="+mn-ea"/>
                <a:cs typeface="+mn-cs"/>
              </a:rPr>
              <a:t>do not have, because you do not ask </a:t>
            </a:r>
            <a:r>
              <a:rPr lang="en-US" sz="1200" kern="1200" baseline="0">
                <a:solidFill>
                  <a:schemeClr val="tx1"/>
                </a:solidFill>
                <a:latin typeface="+mn-lt"/>
                <a:ea typeface="+mn-ea"/>
                <a:cs typeface="+mn-cs"/>
              </a:rPr>
              <a:t>God.  </a:t>
            </a:r>
            <a:r>
              <a:rPr lang="en-US" sz="1200" kern="1200" baseline="30000" dirty="0">
                <a:solidFill>
                  <a:schemeClr val="tx1"/>
                </a:solidFill>
                <a:latin typeface="+mn-lt"/>
                <a:ea typeface="+mn-ea"/>
                <a:cs typeface="+mn-cs"/>
              </a:rPr>
              <a:t>3</a:t>
            </a:r>
            <a:r>
              <a:rPr lang="en-US" sz="1200" kern="1200" baseline="0" dirty="0">
                <a:solidFill>
                  <a:schemeClr val="tx1"/>
                </a:solidFill>
                <a:latin typeface="+mn-lt"/>
                <a:ea typeface="+mn-ea"/>
                <a:cs typeface="+mn-cs"/>
              </a:rPr>
              <a:t> When you ask, you do not receive, because you ask with wrong motives, that you may spend what you get on your pleasures. (Jam 4:2-3 NIV)</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26</a:t>
            </a:fld>
            <a:endParaRPr lang="en-US"/>
          </a:p>
        </p:txBody>
      </p:sp>
    </p:spTree>
    <p:extLst>
      <p:ext uri="{BB962C8B-B14F-4D97-AF65-F5344CB8AC3E}">
        <p14:creationId xmlns:p14="http://schemas.microsoft.com/office/powerpoint/2010/main" val="4110475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Heart cloud = FREE = from http://www.rgbstock.com/download/weirdvis/mBSQ45w.jpg</a:t>
            </a:r>
          </a:p>
        </p:txBody>
      </p:sp>
      <p:sp>
        <p:nvSpPr>
          <p:cNvPr id="4" name="Slide Number Placeholder 3"/>
          <p:cNvSpPr>
            <a:spLocks noGrp="1"/>
          </p:cNvSpPr>
          <p:nvPr>
            <p:ph type="sldNum" sz="quarter" idx="10"/>
          </p:nvPr>
        </p:nvSpPr>
        <p:spPr/>
        <p:txBody>
          <a:bodyPr/>
          <a:lstStyle/>
          <a:p>
            <a:fld id="{EC1FE3DC-252F-4B2A-AC5E-6324E14EFB42}" type="slidenum">
              <a:rPr lang="en-US" smtClean="0"/>
              <a:pPr/>
              <a:t>5</a:t>
            </a:fld>
            <a:endParaRPr lang="en-US"/>
          </a:p>
        </p:txBody>
      </p:sp>
    </p:spTree>
    <p:extLst>
      <p:ext uri="{BB962C8B-B14F-4D97-AF65-F5344CB8AC3E}">
        <p14:creationId xmlns:p14="http://schemas.microsoft.com/office/powerpoint/2010/main" val="3624926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Disagree = FREE = from http://www.sxc.hu/photo/1395767</a:t>
            </a:r>
          </a:p>
        </p:txBody>
      </p:sp>
      <p:sp>
        <p:nvSpPr>
          <p:cNvPr id="4" name="Slide Number Placeholder 3"/>
          <p:cNvSpPr>
            <a:spLocks noGrp="1"/>
          </p:cNvSpPr>
          <p:nvPr>
            <p:ph type="sldNum" sz="quarter" idx="10"/>
          </p:nvPr>
        </p:nvSpPr>
        <p:spPr/>
        <p:txBody>
          <a:bodyPr/>
          <a:lstStyle/>
          <a:p>
            <a:fld id="{EC1FE3DC-252F-4B2A-AC5E-6324E14EFB42}" type="slidenum">
              <a:rPr lang="en-US" smtClean="0"/>
              <a:pPr/>
              <a:t>6</a:t>
            </a:fld>
            <a:endParaRPr lang="en-US"/>
          </a:p>
        </p:txBody>
      </p:sp>
    </p:spTree>
    <p:extLst>
      <p:ext uri="{BB962C8B-B14F-4D97-AF65-F5344CB8AC3E}">
        <p14:creationId xmlns:p14="http://schemas.microsoft.com/office/powerpoint/2010/main" val="1860619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Fists = FREE</a:t>
            </a:r>
            <a:r>
              <a:rPr lang="en-US" baseline="0" dirty="0"/>
              <a:t> = from http://www.sxc.hu/photo/884897</a:t>
            </a:r>
            <a:endParaRPr lang="en-US" dirty="0"/>
          </a:p>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8</a:t>
            </a:fld>
            <a:endParaRPr lang="en-US"/>
          </a:p>
        </p:txBody>
      </p:sp>
    </p:spTree>
    <p:extLst>
      <p:ext uri="{BB962C8B-B14F-4D97-AF65-F5344CB8AC3E}">
        <p14:creationId xmlns:p14="http://schemas.microsoft.com/office/powerpoint/2010/main" val="661571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9</a:t>
            </a:fld>
            <a:endParaRPr lang="en-US"/>
          </a:p>
        </p:txBody>
      </p:sp>
    </p:spTree>
    <p:extLst>
      <p:ext uri="{BB962C8B-B14F-4D97-AF65-F5344CB8AC3E}">
        <p14:creationId xmlns:p14="http://schemas.microsoft.com/office/powerpoint/2010/main" val="4209250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Praying hands =</a:t>
            </a:r>
            <a:r>
              <a:rPr lang="en-US" baseline="0" dirty="0"/>
              <a:t> FREE = from http://www.sxc.hu/browse.phtml?f=download&amp;id=775521</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11</a:t>
            </a:fld>
            <a:endParaRPr lang="en-US"/>
          </a:p>
        </p:txBody>
      </p:sp>
    </p:spTree>
    <p:extLst>
      <p:ext uri="{BB962C8B-B14F-4D97-AF65-F5344CB8AC3E}">
        <p14:creationId xmlns:p14="http://schemas.microsoft.com/office/powerpoint/2010/main" val="3252402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Praying hands =</a:t>
            </a:r>
            <a:r>
              <a:rPr lang="en-US" baseline="0" dirty="0"/>
              <a:t> FREE = from http://www.sxc.hu/browse.phtml?f=download&amp;id=775521</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12</a:t>
            </a:fld>
            <a:endParaRPr lang="en-US"/>
          </a:p>
        </p:txBody>
      </p:sp>
    </p:spTree>
    <p:extLst>
      <p:ext uri="{BB962C8B-B14F-4D97-AF65-F5344CB8AC3E}">
        <p14:creationId xmlns:p14="http://schemas.microsoft.com/office/powerpoint/2010/main" val="1632104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Praying hands =</a:t>
            </a:r>
            <a:r>
              <a:rPr lang="en-US" baseline="0" dirty="0"/>
              <a:t> FREE = from http://www.sxc.hu/browse.phtml?f=download&amp;id=775521</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13</a:t>
            </a:fld>
            <a:endParaRPr lang="en-US"/>
          </a:p>
        </p:txBody>
      </p:sp>
    </p:spTree>
    <p:extLst>
      <p:ext uri="{BB962C8B-B14F-4D97-AF65-F5344CB8AC3E}">
        <p14:creationId xmlns:p14="http://schemas.microsoft.com/office/powerpoint/2010/main" val="1486900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pPr/>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pPr/>
              <a:t>‹#›</a:t>
            </a:fld>
            <a:endParaRPr lang="en-US"/>
          </a:p>
        </p:txBody>
      </p:sp>
    </p:spTree>
    <p:extLst>
      <p:ext uri="{BB962C8B-B14F-4D97-AF65-F5344CB8AC3E}">
        <p14:creationId xmlns:p14="http://schemas.microsoft.com/office/powerpoint/2010/main" val="823901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pPr/>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pPr/>
              <a:t>‹#›</a:t>
            </a:fld>
            <a:endParaRPr lang="en-US"/>
          </a:p>
        </p:txBody>
      </p:sp>
    </p:spTree>
    <p:extLst>
      <p:ext uri="{BB962C8B-B14F-4D97-AF65-F5344CB8AC3E}">
        <p14:creationId xmlns:p14="http://schemas.microsoft.com/office/powerpoint/2010/main" val="2536158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pPr/>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pPr/>
              <a:t>‹#›</a:t>
            </a:fld>
            <a:endParaRPr lang="en-US"/>
          </a:p>
        </p:txBody>
      </p:sp>
    </p:spTree>
    <p:extLst>
      <p:ext uri="{BB962C8B-B14F-4D97-AF65-F5344CB8AC3E}">
        <p14:creationId xmlns:p14="http://schemas.microsoft.com/office/powerpoint/2010/main" val="3442739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4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C64DDD-0A58-4274-80F2-416CA1641B6C}" type="datetimeFigureOut">
              <a:rPr lang="en-US" smtClean="0"/>
              <a:pPr/>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pPr/>
              <a:t>‹#›</a:t>
            </a:fld>
            <a:endParaRPr lang="en-US"/>
          </a:p>
        </p:txBody>
      </p:sp>
    </p:spTree>
    <p:extLst>
      <p:ext uri="{BB962C8B-B14F-4D97-AF65-F5344CB8AC3E}">
        <p14:creationId xmlns:p14="http://schemas.microsoft.com/office/powerpoint/2010/main" val="3049210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C64DDD-0A58-4274-80F2-416CA1641B6C}" type="datetimeFigureOut">
              <a:rPr lang="en-US" smtClean="0"/>
              <a:pPr/>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pPr/>
              <a:t>‹#›</a:t>
            </a:fld>
            <a:endParaRPr lang="en-US"/>
          </a:p>
        </p:txBody>
      </p:sp>
    </p:spTree>
    <p:extLst>
      <p:ext uri="{BB962C8B-B14F-4D97-AF65-F5344CB8AC3E}">
        <p14:creationId xmlns:p14="http://schemas.microsoft.com/office/powerpoint/2010/main" val="123155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C64DDD-0A58-4274-80F2-416CA1641B6C}" type="datetimeFigureOut">
              <a:rPr lang="en-US" smtClean="0"/>
              <a:pPr/>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pPr/>
              <a:t>‹#›</a:t>
            </a:fld>
            <a:endParaRPr lang="en-US"/>
          </a:p>
        </p:txBody>
      </p:sp>
    </p:spTree>
    <p:extLst>
      <p:ext uri="{BB962C8B-B14F-4D97-AF65-F5344CB8AC3E}">
        <p14:creationId xmlns:p14="http://schemas.microsoft.com/office/powerpoint/2010/main" val="985416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C64DDD-0A58-4274-80F2-416CA1641B6C}" type="datetimeFigureOut">
              <a:rPr lang="en-US" smtClean="0"/>
              <a:pPr/>
              <a:t>5/18/2021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18A5E7-032C-467F-86DC-4456547AAB99}" type="slidenum">
              <a:rPr lang="en-US" smtClean="0"/>
              <a:pPr/>
              <a:t>‹#›</a:t>
            </a:fld>
            <a:endParaRPr lang="en-US"/>
          </a:p>
        </p:txBody>
      </p:sp>
    </p:spTree>
    <p:extLst>
      <p:ext uri="{BB962C8B-B14F-4D97-AF65-F5344CB8AC3E}">
        <p14:creationId xmlns:p14="http://schemas.microsoft.com/office/powerpoint/2010/main" val="592444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C64DDD-0A58-4274-80F2-416CA1641B6C}" type="datetimeFigureOut">
              <a:rPr lang="en-US" smtClean="0"/>
              <a:pPr/>
              <a:t>5/18/2021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18A5E7-032C-467F-86DC-4456547AAB99}" type="slidenum">
              <a:rPr lang="en-US" smtClean="0"/>
              <a:pPr/>
              <a:t>‹#›</a:t>
            </a:fld>
            <a:endParaRPr lang="en-US"/>
          </a:p>
        </p:txBody>
      </p:sp>
    </p:spTree>
    <p:extLst>
      <p:ext uri="{BB962C8B-B14F-4D97-AF65-F5344CB8AC3E}">
        <p14:creationId xmlns:p14="http://schemas.microsoft.com/office/powerpoint/2010/main" val="3486566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C64DDD-0A58-4274-80F2-416CA1641B6C}" type="datetimeFigureOut">
              <a:rPr lang="en-US" smtClean="0"/>
              <a:pPr/>
              <a:t>5/18/2021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18A5E7-032C-467F-86DC-4456547AAB99}" type="slidenum">
              <a:rPr lang="en-US" smtClean="0"/>
              <a:pPr/>
              <a:t>‹#›</a:t>
            </a:fld>
            <a:endParaRPr lang="en-US"/>
          </a:p>
        </p:txBody>
      </p:sp>
    </p:spTree>
    <p:extLst>
      <p:ext uri="{BB962C8B-B14F-4D97-AF65-F5344CB8AC3E}">
        <p14:creationId xmlns:p14="http://schemas.microsoft.com/office/powerpoint/2010/main" val="372540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C64DDD-0A58-4274-80F2-416CA1641B6C}" type="datetimeFigureOut">
              <a:rPr lang="en-US" smtClean="0"/>
              <a:pPr/>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pPr/>
              <a:t>‹#›</a:t>
            </a:fld>
            <a:endParaRPr lang="en-US"/>
          </a:p>
        </p:txBody>
      </p:sp>
    </p:spTree>
    <p:extLst>
      <p:ext uri="{BB962C8B-B14F-4D97-AF65-F5344CB8AC3E}">
        <p14:creationId xmlns:p14="http://schemas.microsoft.com/office/powerpoint/2010/main" val="1928704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C64DDD-0A58-4274-80F2-416CA1641B6C}" type="datetimeFigureOut">
              <a:rPr lang="en-US" smtClean="0"/>
              <a:pPr/>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pPr/>
              <a:t>‹#›</a:t>
            </a:fld>
            <a:endParaRPr lang="en-US"/>
          </a:p>
        </p:txBody>
      </p:sp>
    </p:spTree>
    <p:extLst>
      <p:ext uri="{BB962C8B-B14F-4D97-AF65-F5344CB8AC3E}">
        <p14:creationId xmlns:p14="http://schemas.microsoft.com/office/powerpoint/2010/main" val="2928450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5AF56DB-113F-4853-A5F1-94210FDADBAC}"/>
              </a:ext>
            </a:extLst>
          </p:cNvPr>
          <p:cNvPicPr>
            <a:picLocks noChangeAspect="1" noChangeArrowheads="1"/>
          </p:cNvPicPr>
          <p:nvPr userDrawn="1"/>
        </p:nvPicPr>
        <p:blipFill>
          <a:blip r:embed="rId13" cstate="print"/>
          <a:srcRect/>
          <a:stretch>
            <a:fillRect/>
          </a:stretch>
        </p:blipFill>
        <p:spPr bwMode="auto">
          <a:xfrm>
            <a:off x="2" y="0"/>
            <a:ext cx="12192700" cy="6858000"/>
          </a:xfrm>
          <a:prstGeom prst="rect">
            <a:avLst/>
          </a:prstGeom>
          <a:noFill/>
          <a:ln w="9525">
            <a:noFill/>
            <a:miter lim="800000"/>
            <a:headEnd/>
            <a:tailEnd/>
          </a:ln>
          <a:effectLst/>
        </p:spPr>
      </p:pic>
      <p:sp>
        <p:nvSpPr>
          <p:cNvPr id="2" name="Title Placeholder 1"/>
          <p:cNvSpPr>
            <a:spLocks noGrp="1"/>
          </p:cNvSpPr>
          <p:nvPr>
            <p:ph type="title"/>
          </p:nvPr>
        </p:nvSpPr>
        <p:spPr>
          <a:xfrm>
            <a:off x="409903" y="1"/>
            <a:ext cx="11493063" cy="141642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9903" y="1577788"/>
            <a:ext cx="11493063" cy="45991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64DDD-0A58-4274-80F2-416CA1641B6C}" type="datetimeFigureOut">
              <a:rPr lang="en-US" smtClean="0"/>
              <a:pPr/>
              <a:t>5/18/2021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8A5E7-032C-467F-86DC-4456547AAB99}" type="slidenum">
              <a:rPr lang="en-US" smtClean="0"/>
              <a:pPr/>
              <a:t>‹#›</a:t>
            </a:fld>
            <a:endParaRPr lang="en-US"/>
          </a:p>
        </p:txBody>
      </p:sp>
    </p:spTree>
    <p:extLst>
      <p:ext uri="{BB962C8B-B14F-4D97-AF65-F5344CB8AC3E}">
        <p14:creationId xmlns:p14="http://schemas.microsoft.com/office/powerpoint/2010/main" val="2033779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675" y="5911994"/>
            <a:ext cx="6858000" cy="1655762"/>
          </a:xfrm>
        </p:spPr>
        <p:txBody>
          <a:bodyPr>
            <a:normAutofit/>
          </a:bodyPr>
          <a:lstStyle/>
          <a:p>
            <a:r>
              <a:rPr lang="en-US" sz="4000" dirty="0"/>
              <a:t>A Study of Philippians</a:t>
            </a:r>
          </a:p>
        </p:txBody>
      </p:sp>
      <p:sp>
        <p:nvSpPr>
          <p:cNvPr id="6" name="Title 1">
            <a:extLst>
              <a:ext uri="{FF2B5EF4-FFF2-40B4-BE49-F238E27FC236}">
                <a16:creationId xmlns:a16="http://schemas.microsoft.com/office/drawing/2014/main" id="{0E8394EB-5EC3-4CA8-8FBD-9A50322BB0CB}"/>
              </a:ext>
            </a:extLst>
          </p:cNvPr>
          <p:cNvSpPr txBox="1">
            <a:spLocks/>
          </p:cNvSpPr>
          <p:nvPr/>
        </p:nvSpPr>
        <p:spPr>
          <a:xfrm>
            <a:off x="1331661" y="569632"/>
            <a:ext cx="7067550" cy="37719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gn="l">
              <a:lnSpc>
                <a:spcPct val="75000"/>
              </a:lnSpc>
            </a:pPr>
            <a:br>
              <a:rPr lang="en-US" sz="80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   </a:t>
            </a:r>
            <a:r>
              <a:rPr lang="en-US" sz="23900" b="0" dirty="0">
                <a:effectLst>
                  <a:glow rad="127000">
                    <a:schemeClr val="accent1">
                      <a:lumMod val="50000"/>
                    </a:schemeClr>
                  </a:glow>
                </a:effectLst>
                <a:latin typeface="Good Morning" pitchFamily="2" charset="0"/>
              </a:rPr>
              <a:t>Rejoice</a:t>
            </a:r>
            <a:r>
              <a:rPr lang="en-US" sz="13800" b="0" dirty="0">
                <a:effectLst>
                  <a:glow rad="127000">
                    <a:schemeClr val="accent1">
                      <a:lumMod val="50000"/>
                    </a:schemeClr>
                  </a:glow>
                </a:effectLst>
                <a:latin typeface="Good Morning" pitchFamily="2" charset="0"/>
              </a:rPr>
              <a:t> </a:t>
            </a:r>
            <a:br>
              <a:rPr lang="en-US" sz="20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br>
              <a:rPr lang="en-US" sz="24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endParaRPr lang="en-US" sz="8000" b="0" dirty="0">
              <a:effectLst>
                <a:glow rad="127000">
                  <a:schemeClr val="accent1">
                    <a:lumMod val="50000"/>
                  </a:schemeClr>
                </a:glow>
              </a:effectLst>
              <a:latin typeface="Good Morning" pitchFamily="2" charset="0"/>
            </a:endParaRPr>
          </a:p>
        </p:txBody>
      </p:sp>
      <p:sp>
        <p:nvSpPr>
          <p:cNvPr id="7" name="Title 1">
            <a:extLst>
              <a:ext uri="{FF2B5EF4-FFF2-40B4-BE49-F238E27FC236}">
                <a16:creationId xmlns:a16="http://schemas.microsoft.com/office/drawing/2014/main" id="{4782B973-6484-4B79-860D-A9EB91B86B5C}"/>
              </a:ext>
            </a:extLst>
          </p:cNvPr>
          <p:cNvSpPr>
            <a:spLocks noGrp="1"/>
          </p:cNvSpPr>
          <p:nvPr>
            <p:ph type="ctrTitle"/>
          </p:nvPr>
        </p:nvSpPr>
        <p:spPr>
          <a:xfrm>
            <a:off x="761484" y="145560"/>
            <a:ext cx="7067550" cy="1143000"/>
          </a:xfrm>
        </p:spPr>
        <p:txBody>
          <a:bodyPr>
            <a:noAutofit/>
          </a:bodyPr>
          <a:lstStyle/>
          <a:p>
            <a:pPr algn="l">
              <a:lnSpc>
                <a:spcPct val="75000"/>
              </a:lnSpc>
            </a:pPr>
            <a:r>
              <a:rPr lang="en-US" sz="8000" b="0" dirty="0">
                <a:effectLst>
                  <a:glow rad="127000">
                    <a:schemeClr val="accent1">
                      <a:lumMod val="50000"/>
                    </a:schemeClr>
                  </a:glow>
                </a:effectLst>
                <a:latin typeface="Good Morning" pitchFamily="2" charset="0"/>
              </a:rPr>
              <a:t>  </a:t>
            </a:r>
            <a:r>
              <a:rPr lang="en-US" sz="8800" b="0" dirty="0">
                <a:effectLst>
                  <a:glow rad="127000">
                    <a:schemeClr val="accent1">
                      <a:lumMod val="50000"/>
                    </a:schemeClr>
                  </a:glow>
                </a:effectLst>
                <a:latin typeface="Good Morning" pitchFamily="2" charset="0"/>
              </a:rPr>
              <a:t>How to</a:t>
            </a:r>
            <a:endParaRPr lang="en-US" sz="8000" b="0" dirty="0">
              <a:effectLst>
                <a:glow rad="127000">
                  <a:schemeClr val="accent1">
                    <a:lumMod val="50000"/>
                  </a:schemeClr>
                </a:glow>
              </a:effectLst>
              <a:latin typeface="Good Morning" pitchFamily="2" charset="0"/>
            </a:endParaRPr>
          </a:p>
        </p:txBody>
      </p:sp>
      <p:sp>
        <p:nvSpPr>
          <p:cNvPr id="8" name="Title 1">
            <a:extLst>
              <a:ext uri="{FF2B5EF4-FFF2-40B4-BE49-F238E27FC236}">
                <a16:creationId xmlns:a16="http://schemas.microsoft.com/office/drawing/2014/main" id="{7D6A39C1-36F6-47B8-B554-3DD5B252036B}"/>
              </a:ext>
            </a:extLst>
          </p:cNvPr>
          <p:cNvSpPr txBox="1">
            <a:spLocks/>
          </p:cNvSpPr>
          <p:nvPr/>
        </p:nvSpPr>
        <p:spPr>
          <a:xfrm>
            <a:off x="3271430" y="3064308"/>
            <a:ext cx="7067550" cy="21812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nSpc>
                <a:spcPct val="75000"/>
              </a:lnSpc>
            </a:pPr>
            <a:r>
              <a:rPr lang="en-US" sz="1800" b="0" dirty="0">
                <a:effectLst>
                  <a:glow rad="127000">
                    <a:schemeClr val="accent1">
                      <a:lumMod val="50000"/>
                    </a:schemeClr>
                  </a:glow>
                </a:effectLst>
                <a:latin typeface="Good Morning" pitchFamily="2" charset="0"/>
              </a:rPr>
              <a:t>        </a:t>
            </a:r>
            <a:br>
              <a:rPr lang="en-US" sz="18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in tough </a:t>
            </a:r>
            <a:br>
              <a:rPr lang="en-US" sz="80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times!</a:t>
            </a:r>
            <a:endParaRPr lang="en-US" sz="6600" b="0" dirty="0">
              <a:effectLst>
                <a:glow rad="127000">
                  <a:schemeClr val="accent1">
                    <a:lumMod val="50000"/>
                  </a:schemeClr>
                </a:glow>
              </a:effectLst>
              <a:latin typeface="Good Morning" pitchFamily="2" charset="0"/>
            </a:endParaRPr>
          </a:p>
        </p:txBody>
      </p:sp>
    </p:spTree>
    <p:extLst>
      <p:ext uri="{BB962C8B-B14F-4D97-AF65-F5344CB8AC3E}">
        <p14:creationId xmlns:p14="http://schemas.microsoft.com/office/powerpoint/2010/main" val="195004189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5" y="9331"/>
            <a:ext cx="10991461" cy="3054927"/>
          </a:xfrm>
        </p:spPr>
        <p:txBody>
          <a:bodyPr/>
          <a:lstStyle/>
          <a:p>
            <a:pPr algn="r"/>
            <a:r>
              <a:rPr lang="en-US" dirty="0"/>
              <a:t>It is possible, but to Live </a:t>
            </a:r>
            <a:br>
              <a:rPr lang="en-US" dirty="0"/>
            </a:br>
            <a:r>
              <a:rPr lang="en-US" dirty="0"/>
              <a:t>in a “Worry-Free” Zone,</a:t>
            </a:r>
            <a:br>
              <a:rPr lang="en-US" dirty="0"/>
            </a:br>
            <a:r>
              <a:rPr lang="en-US" dirty="0"/>
              <a:t>you must:</a:t>
            </a:r>
          </a:p>
        </p:txBody>
      </p:sp>
      <p:sp>
        <p:nvSpPr>
          <p:cNvPr id="3" name="Content Placeholder 2"/>
          <p:cNvSpPr>
            <a:spLocks noGrp="1"/>
          </p:cNvSpPr>
          <p:nvPr>
            <p:ph idx="1"/>
          </p:nvPr>
        </p:nvSpPr>
        <p:spPr>
          <a:xfrm flipV="1">
            <a:off x="2459182" y="6126163"/>
            <a:ext cx="7751618" cy="149946"/>
          </a:xfrm>
        </p:spPr>
        <p:txBody>
          <a:bodyPr>
            <a:normAutofit fontScale="25000" lnSpcReduction="20000"/>
          </a:bodyPr>
          <a:lstStyle/>
          <a:p>
            <a:endParaRPr lang="en-US" dirty="0"/>
          </a:p>
          <a:p>
            <a:endParaRPr lang="en-US" dirty="0"/>
          </a:p>
        </p:txBody>
      </p:sp>
      <p:pic>
        <p:nvPicPr>
          <p:cNvPr id="4" name="Picture 6"/>
          <p:cNvPicPr>
            <a:picLocks noChangeAspect="1" noChangeArrowheads="1"/>
          </p:cNvPicPr>
          <p:nvPr/>
        </p:nvPicPr>
        <p:blipFill>
          <a:blip r:embed="rId2" cstate="print"/>
          <a:srcRect/>
          <a:stretch>
            <a:fillRect/>
          </a:stretch>
        </p:blipFill>
        <p:spPr bwMode="auto">
          <a:xfrm>
            <a:off x="1807009" y="2290278"/>
            <a:ext cx="5577465" cy="4567722"/>
          </a:xfrm>
          <a:prstGeom prst="rect">
            <a:avLst/>
          </a:prstGeom>
          <a:noFill/>
          <a:ln w="9525">
            <a:noFill/>
            <a:miter lim="800000"/>
            <a:headEnd/>
            <a:tailEnd/>
          </a:ln>
          <a:effectLst/>
        </p:spPr>
      </p:pic>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091" y="1143001"/>
            <a:ext cx="6764908" cy="4474027"/>
          </a:xfrm>
          <a:prstGeom prst="rect">
            <a:avLst/>
          </a:prstGeom>
          <a:solidFill>
            <a:srgbClr val="02AE79">
              <a:alpha val="49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PRAY</a:t>
            </a:r>
            <a:r>
              <a:rPr lang="en-US" dirty="0"/>
              <a:t> RIGHT</a:t>
            </a:r>
          </a:p>
        </p:txBody>
      </p:sp>
      <p:sp>
        <p:nvSpPr>
          <p:cNvPr id="3" name="Content Placeholder 2"/>
          <p:cNvSpPr>
            <a:spLocks noGrp="1"/>
          </p:cNvSpPr>
          <p:nvPr>
            <p:ph idx="1"/>
          </p:nvPr>
        </p:nvSpPr>
        <p:spPr>
          <a:xfrm>
            <a:off x="409903" y="1577788"/>
            <a:ext cx="6243527" cy="4599175"/>
          </a:xfrm>
        </p:spPr>
        <p:txBody>
          <a:bodyPr/>
          <a:lstStyle/>
          <a:p>
            <a:r>
              <a:rPr lang="en-US" dirty="0"/>
              <a:t> </a:t>
            </a:r>
            <a:r>
              <a:rPr lang="en-US" baseline="30000" dirty="0"/>
              <a:t>6</a:t>
            </a:r>
            <a:r>
              <a:rPr lang="en-US" dirty="0"/>
              <a:t> do not be anxious about anything, but in everything </a:t>
            </a:r>
            <a:r>
              <a:rPr lang="en-US" dirty="0">
                <a:solidFill>
                  <a:srgbClr val="C00000"/>
                </a:solidFill>
              </a:rPr>
              <a:t>by prayer</a:t>
            </a:r>
            <a:r>
              <a:rPr lang="en-US" dirty="0"/>
              <a:t> and supplication with thanksgiving let your requests be made known to God. </a:t>
            </a:r>
          </a:p>
        </p:txBody>
      </p:sp>
      <p:pic>
        <p:nvPicPr>
          <p:cNvPr id="40961" name="Picture 1"/>
          <p:cNvPicPr>
            <a:picLocks noChangeAspect="1" noChangeArrowheads="1"/>
          </p:cNvPicPr>
          <p:nvPr/>
        </p:nvPicPr>
        <p:blipFill>
          <a:blip r:embed="rId3" cstate="print"/>
          <a:srcRect/>
          <a:stretch>
            <a:fillRect/>
          </a:stretch>
        </p:blipFill>
        <p:spPr bwMode="auto">
          <a:xfrm>
            <a:off x="6698674" y="1122218"/>
            <a:ext cx="6243526" cy="5735782"/>
          </a:xfrm>
          <a:prstGeom prst="rect">
            <a:avLst/>
          </a:prstGeom>
          <a:noFill/>
          <a:ln w="9525">
            <a:noFill/>
            <a:miter lim="800000"/>
            <a:headEnd/>
            <a:tailEnd/>
          </a:ln>
          <a:effectLst/>
        </p:spPr>
      </p:pic>
    </p:spTree>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091" y="1143001"/>
            <a:ext cx="6764908" cy="4474027"/>
          </a:xfrm>
          <a:prstGeom prst="rect">
            <a:avLst/>
          </a:prstGeom>
          <a:solidFill>
            <a:srgbClr val="02AE79">
              <a:alpha val="49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GENERAL</a:t>
            </a:r>
            <a:r>
              <a:rPr lang="en-US" dirty="0"/>
              <a:t> Prayer</a:t>
            </a:r>
          </a:p>
        </p:txBody>
      </p:sp>
      <p:sp>
        <p:nvSpPr>
          <p:cNvPr id="3" name="Content Placeholder 2"/>
          <p:cNvSpPr>
            <a:spLocks noGrp="1"/>
          </p:cNvSpPr>
          <p:nvPr>
            <p:ph idx="1"/>
          </p:nvPr>
        </p:nvSpPr>
        <p:spPr>
          <a:xfrm>
            <a:off x="409903" y="1577788"/>
            <a:ext cx="6243527" cy="4599175"/>
          </a:xfrm>
        </p:spPr>
        <p:txBody>
          <a:bodyPr/>
          <a:lstStyle/>
          <a:p>
            <a:r>
              <a:rPr lang="en-US" dirty="0"/>
              <a:t> </a:t>
            </a:r>
            <a:r>
              <a:rPr lang="en-US" baseline="30000" dirty="0"/>
              <a:t>6</a:t>
            </a:r>
            <a:r>
              <a:rPr lang="en-US" dirty="0"/>
              <a:t> do not be anxious about anything, but in everything </a:t>
            </a:r>
            <a:r>
              <a:rPr lang="en-US" dirty="0">
                <a:solidFill>
                  <a:srgbClr val="C00000"/>
                </a:solidFill>
              </a:rPr>
              <a:t>by prayer</a:t>
            </a:r>
            <a:r>
              <a:rPr lang="en-US" dirty="0"/>
              <a:t> and supplication with thanksgiving let your requests be made known to God. </a:t>
            </a:r>
          </a:p>
        </p:txBody>
      </p:sp>
      <p:pic>
        <p:nvPicPr>
          <p:cNvPr id="40961" name="Picture 1"/>
          <p:cNvPicPr>
            <a:picLocks noChangeAspect="1" noChangeArrowheads="1"/>
          </p:cNvPicPr>
          <p:nvPr/>
        </p:nvPicPr>
        <p:blipFill>
          <a:blip r:embed="rId3" cstate="print"/>
          <a:srcRect/>
          <a:stretch>
            <a:fillRect/>
          </a:stretch>
        </p:blipFill>
        <p:spPr bwMode="auto">
          <a:xfrm>
            <a:off x="6698674" y="1122218"/>
            <a:ext cx="6243526" cy="5735782"/>
          </a:xfrm>
          <a:prstGeom prst="rect">
            <a:avLst/>
          </a:prstGeom>
          <a:noFill/>
          <a:ln w="9525">
            <a:noFill/>
            <a:miter lim="800000"/>
            <a:headEnd/>
            <a:tailEnd/>
          </a:ln>
          <a:effectLst/>
        </p:spPr>
      </p:pic>
    </p:spTree>
    <p:extLst>
      <p:ext uri="{BB962C8B-B14F-4D97-AF65-F5344CB8AC3E}">
        <p14:creationId xmlns:p14="http://schemas.microsoft.com/office/powerpoint/2010/main" val="3344910298"/>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091" y="1143001"/>
            <a:ext cx="6764908" cy="4474027"/>
          </a:xfrm>
          <a:prstGeom prst="rect">
            <a:avLst/>
          </a:prstGeom>
          <a:solidFill>
            <a:srgbClr val="02AE79">
              <a:alpha val="49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SPECIFIC</a:t>
            </a:r>
            <a:r>
              <a:rPr lang="en-US" dirty="0"/>
              <a:t> PRAYER</a:t>
            </a:r>
          </a:p>
        </p:txBody>
      </p:sp>
      <p:sp>
        <p:nvSpPr>
          <p:cNvPr id="3" name="Content Placeholder 2"/>
          <p:cNvSpPr>
            <a:spLocks noGrp="1"/>
          </p:cNvSpPr>
          <p:nvPr>
            <p:ph idx="1"/>
          </p:nvPr>
        </p:nvSpPr>
        <p:spPr>
          <a:xfrm>
            <a:off x="409903" y="1577788"/>
            <a:ext cx="6243527" cy="4599175"/>
          </a:xfrm>
        </p:spPr>
        <p:txBody>
          <a:bodyPr/>
          <a:lstStyle/>
          <a:p>
            <a:r>
              <a:rPr lang="en-US" dirty="0"/>
              <a:t> </a:t>
            </a:r>
            <a:r>
              <a:rPr lang="en-US" baseline="30000" dirty="0"/>
              <a:t>6</a:t>
            </a:r>
            <a:r>
              <a:rPr lang="en-US" dirty="0"/>
              <a:t> do not be anxious about anything, but in everything by prayer and </a:t>
            </a:r>
            <a:r>
              <a:rPr lang="en-US" dirty="0">
                <a:solidFill>
                  <a:srgbClr val="C00000"/>
                </a:solidFill>
              </a:rPr>
              <a:t>supplication</a:t>
            </a:r>
            <a:r>
              <a:rPr lang="en-US" dirty="0"/>
              <a:t> with thanksgiving let your requests be made known to God. </a:t>
            </a:r>
          </a:p>
        </p:txBody>
      </p:sp>
      <p:pic>
        <p:nvPicPr>
          <p:cNvPr id="40961" name="Picture 1"/>
          <p:cNvPicPr>
            <a:picLocks noChangeAspect="1" noChangeArrowheads="1"/>
          </p:cNvPicPr>
          <p:nvPr/>
        </p:nvPicPr>
        <p:blipFill>
          <a:blip r:embed="rId3" cstate="print"/>
          <a:srcRect/>
          <a:stretch>
            <a:fillRect/>
          </a:stretch>
        </p:blipFill>
        <p:spPr bwMode="auto">
          <a:xfrm>
            <a:off x="6698674" y="1122218"/>
            <a:ext cx="6243526" cy="5735782"/>
          </a:xfrm>
          <a:prstGeom prst="rect">
            <a:avLst/>
          </a:prstGeom>
          <a:noFill/>
          <a:ln w="9525">
            <a:noFill/>
            <a:miter lim="800000"/>
            <a:headEnd/>
            <a:tailEnd/>
          </a:ln>
          <a:effectLst/>
        </p:spPr>
      </p:pic>
      <p:pic>
        <p:nvPicPr>
          <p:cNvPr id="6" name="Picture 3">
            <a:extLst>
              <a:ext uri="{FF2B5EF4-FFF2-40B4-BE49-F238E27FC236}">
                <a16:creationId xmlns:a16="http://schemas.microsoft.com/office/drawing/2014/main" id="{738B96B5-BF38-43BA-A5B8-448647395C29}"/>
              </a:ext>
            </a:extLst>
          </p:cNvPr>
          <p:cNvPicPr>
            <a:picLocks noChangeAspect="1" noChangeArrowheads="1"/>
          </p:cNvPicPr>
          <p:nvPr/>
        </p:nvPicPr>
        <p:blipFill>
          <a:blip r:embed="rId4" cstate="print"/>
          <a:srcRect/>
          <a:stretch>
            <a:fillRect/>
          </a:stretch>
        </p:blipFill>
        <p:spPr bwMode="auto">
          <a:xfrm>
            <a:off x="7053105" y="1662546"/>
            <a:ext cx="3267955" cy="4525818"/>
          </a:xfrm>
          <a:prstGeom prst="rect">
            <a:avLst/>
          </a:prstGeom>
          <a:noFill/>
          <a:ln w="9525">
            <a:noFill/>
            <a:miter lim="800000"/>
            <a:headEnd/>
            <a:tailEnd/>
          </a:ln>
          <a:effectLst>
            <a:outerShdw blurRad="50800" dist="101600" dir="2700000" algn="ctr" rotWithShape="0">
              <a:schemeClr val="tx1">
                <a:alpha val="49000"/>
              </a:schemeClr>
            </a:outerShdw>
          </a:effectLst>
        </p:spPr>
      </p:pic>
    </p:spTree>
    <p:extLst>
      <p:ext uri="{BB962C8B-B14F-4D97-AF65-F5344CB8AC3E}">
        <p14:creationId xmlns:p14="http://schemas.microsoft.com/office/powerpoint/2010/main" val="3947659953"/>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091" y="1143001"/>
            <a:ext cx="6764908" cy="4474027"/>
          </a:xfrm>
          <a:prstGeom prst="rect">
            <a:avLst/>
          </a:prstGeom>
          <a:solidFill>
            <a:srgbClr val="02AE79">
              <a:alpha val="49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SPECIFIC</a:t>
            </a:r>
            <a:r>
              <a:rPr lang="en-US" dirty="0"/>
              <a:t> PRAYER</a:t>
            </a:r>
          </a:p>
        </p:txBody>
      </p:sp>
      <p:sp>
        <p:nvSpPr>
          <p:cNvPr id="3" name="Content Placeholder 2"/>
          <p:cNvSpPr>
            <a:spLocks noGrp="1"/>
          </p:cNvSpPr>
          <p:nvPr>
            <p:ph idx="1"/>
          </p:nvPr>
        </p:nvSpPr>
        <p:spPr>
          <a:xfrm>
            <a:off x="409903" y="1577788"/>
            <a:ext cx="6243527" cy="4599175"/>
          </a:xfrm>
        </p:spPr>
        <p:txBody>
          <a:bodyPr/>
          <a:lstStyle/>
          <a:p>
            <a:r>
              <a:rPr lang="en-US" dirty="0"/>
              <a:t> </a:t>
            </a:r>
            <a:r>
              <a:rPr lang="en-US" baseline="30000" dirty="0"/>
              <a:t>6</a:t>
            </a:r>
            <a:r>
              <a:rPr lang="en-US" dirty="0"/>
              <a:t> do not be anxious about anything, but in everything by prayer and supplication with </a:t>
            </a:r>
            <a:r>
              <a:rPr lang="en-US" dirty="0">
                <a:solidFill>
                  <a:srgbClr val="C00000"/>
                </a:solidFill>
              </a:rPr>
              <a:t>thanksgiving</a:t>
            </a:r>
            <a:r>
              <a:rPr lang="en-US" dirty="0"/>
              <a:t> let your requests be made known to God. </a:t>
            </a:r>
          </a:p>
        </p:txBody>
      </p:sp>
      <p:pic>
        <p:nvPicPr>
          <p:cNvPr id="40961" name="Picture 1"/>
          <p:cNvPicPr>
            <a:picLocks noChangeAspect="1" noChangeArrowheads="1"/>
          </p:cNvPicPr>
          <p:nvPr/>
        </p:nvPicPr>
        <p:blipFill>
          <a:blip r:embed="rId3" cstate="print"/>
          <a:srcRect/>
          <a:stretch>
            <a:fillRect/>
          </a:stretch>
        </p:blipFill>
        <p:spPr bwMode="auto">
          <a:xfrm>
            <a:off x="6698674" y="1122218"/>
            <a:ext cx="6243526" cy="5735782"/>
          </a:xfrm>
          <a:prstGeom prst="rect">
            <a:avLst/>
          </a:prstGeom>
          <a:noFill/>
          <a:ln w="9525">
            <a:noFill/>
            <a:miter lim="800000"/>
            <a:headEnd/>
            <a:tailEnd/>
          </a:ln>
          <a:effectLst/>
        </p:spPr>
      </p:pic>
      <p:pic>
        <p:nvPicPr>
          <p:cNvPr id="7" name="Picture 3">
            <a:extLst>
              <a:ext uri="{FF2B5EF4-FFF2-40B4-BE49-F238E27FC236}">
                <a16:creationId xmlns:a16="http://schemas.microsoft.com/office/drawing/2014/main" id="{69261907-566B-4C00-90F7-EBCF782376D7}"/>
              </a:ext>
            </a:extLst>
          </p:cNvPr>
          <p:cNvPicPr>
            <a:picLocks noChangeAspect="1" noChangeArrowheads="1"/>
          </p:cNvPicPr>
          <p:nvPr/>
        </p:nvPicPr>
        <p:blipFill>
          <a:blip r:embed="rId4" cstate="print"/>
          <a:srcRect r="11261"/>
          <a:stretch>
            <a:fillRect/>
          </a:stretch>
        </p:blipFill>
        <p:spPr bwMode="auto">
          <a:xfrm>
            <a:off x="6132513" y="-299580"/>
            <a:ext cx="6059487" cy="7157580"/>
          </a:xfrm>
          <a:prstGeom prst="rect">
            <a:avLst/>
          </a:prstGeom>
          <a:noFill/>
          <a:ln w="9525">
            <a:noFill/>
            <a:miter lim="800000"/>
            <a:headEnd/>
            <a:tailEnd/>
          </a:ln>
          <a:effectLst/>
        </p:spPr>
      </p:pic>
    </p:spTree>
    <p:extLst>
      <p:ext uri="{BB962C8B-B14F-4D97-AF65-F5344CB8AC3E}">
        <p14:creationId xmlns:p14="http://schemas.microsoft.com/office/powerpoint/2010/main" val="2568708107"/>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091" y="1143001"/>
            <a:ext cx="6764908" cy="4474027"/>
          </a:xfrm>
          <a:prstGeom prst="rect">
            <a:avLst/>
          </a:prstGeom>
          <a:solidFill>
            <a:srgbClr val="02AE79">
              <a:alpha val="49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SPECIFIC</a:t>
            </a:r>
            <a:r>
              <a:rPr lang="en-US" dirty="0"/>
              <a:t> PRAYER</a:t>
            </a:r>
          </a:p>
        </p:txBody>
      </p:sp>
      <p:sp>
        <p:nvSpPr>
          <p:cNvPr id="3" name="Content Placeholder 2"/>
          <p:cNvSpPr>
            <a:spLocks noGrp="1"/>
          </p:cNvSpPr>
          <p:nvPr>
            <p:ph idx="1"/>
          </p:nvPr>
        </p:nvSpPr>
        <p:spPr>
          <a:xfrm>
            <a:off x="409903" y="1577788"/>
            <a:ext cx="6243527" cy="4599175"/>
          </a:xfrm>
        </p:spPr>
        <p:txBody>
          <a:bodyPr/>
          <a:lstStyle/>
          <a:p>
            <a:r>
              <a:rPr lang="en-US" dirty="0"/>
              <a:t> </a:t>
            </a:r>
            <a:r>
              <a:rPr lang="en-US" baseline="30000" dirty="0"/>
              <a:t>6</a:t>
            </a:r>
            <a:r>
              <a:rPr lang="en-US" dirty="0"/>
              <a:t> do not be anxious about anything, but in everything by prayer and supplication with thanksgiving let your </a:t>
            </a:r>
            <a:r>
              <a:rPr lang="en-US" dirty="0">
                <a:solidFill>
                  <a:srgbClr val="C00000"/>
                </a:solidFill>
              </a:rPr>
              <a:t>requests</a:t>
            </a:r>
            <a:r>
              <a:rPr lang="en-US" dirty="0"/>
              <a:t> be made known to God. </a:t>
            </a:r>
          </a:p>
        </p:txBody>
      </p:sp>
      <p:pic>
        <p:nvPicPr>
          <p:cNvPr id="40961" name="Picture 1"/>
          <p:cNvPicPr>
            <a:picLocks noChangeAspect="1" noChangeArrowheads="1"/>
          </p:cNvPicPr>
          <p:nvPr/>
        </p:nvPicPr>
        <p:blipFill>
          <a:blip r:embed="rId3" cstate="print"/>
          <a:srcRect/>
          <a:stretch>
            <a:fillRect/>
          </a:stretch>
        </p:blipFill>
        <p:spPr bwMode="auto">
          <a:xfrm>
            <a:off x="6698674" y="1122218"/>
            <a:ext cx="6243526" cy="5735782"/>
          </a:xfrm>
          <a:prstGeom prst="rect">
            <a:avLst/>
          </a:prstGeom>
          <a:noFill/>
          <a:ln w="9525">
            <a:noFill/>
            <a:miter lim="800000"/>
            <a:headEnd/>
            <a:tailEnd/>
          </a:ln>
          <a:effectLst/>
        </p:spPr>
      </p:pic>
      <p:grpSp>
        <p:nvGrpSpPr>
          <p:cNvPr id="8" name="Group 7">
            <a:extLst>
              <a:ext uri="{FF2B5EF4-FFF2-40B4-BE49-F238E27FC236}">
                <a16:creationId xmlns:a16="http://schemas.microsoft.com/office/drawing/2014/main" id="{1D042169-137D-43F6-AC59-80FF470D6549}"/>
              </a:ext>
            </a:extLst>
          </p:cNvPr>
          <p:cNvGrpSpPr/>
          <p:nvPr/>
        </p:nvGrpSpPr>
        <p:grpSpPr>
          <a:xfrm>
            <a:off x="1205485" y="5408035"/>
            <a:ext cx="9621983" cy="1537856"/>
            <a:chOff x="-103911" y="5652653"/>
            <a:chExt cx="9621983" cy="1537856"/>
          </a:xfrm>
        </p:grpSpPr>
        <p:sp>
          <p:nvSpPr>
            <p:cNvPr id="9" name="Rectangle 8">
              <a:extLst>
                <a:ext uri="{FF2B5EF4-FFF2-40B4-BE49-F238E27FC236}">
                  <a16:creationId xmlns:a16="http://schemas.microsoft.com/office/drawing/2014/main" id="{A1D5CC30-25ED-4874-A19D-1A5C9F474D1D}"/>
                </a:ext>
              </a:extLst>
            </p:cNvPr>
            <p:cNvSpPr/>
            <p:nvPr/>
          </p:nvSpPr>
          <p:spPr>
            <a:xfrm>
              <a:off x="-103911" y="5652653"/>
              <a:ext cx="9621983" cy="1537856"/>
            </a:xfrm>
            <a:prstGeom prst="rect">
              <a:avLst/>
            </a:prstGeom>
            <a:solidFill>
              <a:schemeClr val="tx1">
                <a:alpha val="39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707854-0627-4F9A-A03F-0F98EF4EFE17}"/>
                </a:ext>
              </a:extLst>
            </p:cNvPr>
            <p:cNvSpPr/>
            <p:nvPr/>
          </p:nvSpPr>
          <p:spPr>
            <a:xfrm>
              <a:off x="374072" y="5860472"/>
              <a:ext cx="8769927" cy="997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4000"/>
                </a:lnSpc>
              </a:pPr>
              <a:r>
                <a:rPr lang="en-US" sz="4000" b="1" dirty="0">
                  <a:solidFill>
                    <a:schemeClr val="bg1"/>
                  </a:solidFill>
                  <a:effectLst>
                    <a:outerShdw blurRad="38100" dist="38100" dir="2700000" algn="tl">
                      <a:srgbClr val="000000">
                        <a:alpha val="43137"/>
                      </a:srgbClr>
                    </a:outerShdw>
                  </a:effectLst>
                </a:rPr>
                <a:t>James 4:2  ... You do not have, </a:t>
              </a:r>
              <a:br>
                <a:rPr lang="en-US" sz="4000" b="1" dirty="0">
                  <a:solidFill>
                    <a:schemeClr val="bg1"/>
                  </a:solidFill>
                  <a:effectLst>
                    <a:outerShdw blurRad="38100" dist="38100" dir="2700000" algn="tl">
                      <a:srgbClr val="000000">
                        <a:alpha val="43137"/>
                      </a:srgbClr>
                    </a:outerShdw>
                  </a:effectLst>
                </a:rPr>
              </a:br>
              <a:r>
                <a:rPr lang="en-US" sz="4000" b="1" dirty="0">
                  <a:solidFill>
                    <a:schemeClr val="bg1"/>
                  </a:solidFill>
                  <a:effectLst>
                    <a:outerShdw blurRad="38100" dist="38100" dir="2700000" algn="tl">
                      <a:srgbClr val="000000">
                        <a:alpha val="43137"/>
                      </a:srgbClr>
                    </a:outerShdw>
                  </a:effectLst>
                </a:rPr>
                <a:t>because you do not ask God</a:t>
              </a:r>
              <a:r>
                <a:rPr lang="en-US" sz="2800" dirty="0">
                  <a:solidFill>
                    <a:schemeClr val="bg1"/>
                  </a:solidFill>
                  <a:effectLst>
                    <a:outerShdw blurRad="38100" dist="38100" dir="2700000" algn="tl">
                      <a:srgbClr val="000000">
                        <a:alpha val="43137"/>
                      </a:srgbClr>
                    </a:outerShdw>
                  </a:effectLst>
                </a:rPr>
                <a:t>.  </a:t>
              </a:r>
            </a:p>
          </p:txBody>
        </p:sp>
      </p:grpSp>
    </p:spTree>
    <p:extLst>
      <p:ext uri="{BB962C8B-B14F-4D97-AF65-F5344CB8AC3E}">
        <p14:creationId xmlns:p14="http://schemas.microsoft.com/office/powerpoint/2010/main" val="24636576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091" y="1143001"/>
            <a:ext cx="6764908" cy="4474027"/>
          </a:xfrm>
          <a:prstGeom prst="rect">
            <a:avLst/>
          </a:prstGeom>
          <a:solidFill>
            <a:srgbClr val="02AE79">
              <a:alpha val="49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SPECIFIC</a:t>
            </a:r>
            <a:r>
              <a:rPr lang="en-US" dirty="0"/>
              <a:t> PRAYER</a:t>
            </a:r>
          </a:p>
        </p:txBody>
      </p:sp>
      <p:sp>
        <p:nvSpPr>
          <p:cNvPr id="3" name="Content Placeholder 2"/>
          <p:cNvSpPr>
            <a:spLocks noGrp="1"/>
          </p:cNvSpPr>
          <p:nvPr>
            <p:ph idx="1"/>
          </p:nvPr>
        </p:nvSpPr>
        <p:spPr>
          <a:xfrm>
            <a:off x="409903" y="1577788"/>
            <a:ext cx="6243527" cy="4599175"/>
          </a:xfrm>
        </p:spPr>
        <p:txBody>
          <a:bodyPr/>
          <a:lstStyle/>
          <a:p>
            <a:r>
              <a:rPr lang="en-US" dirty="0"/>
              <a:t> </a:t>
            </a:r>
            <a:r>
              <a:rPr lang="en-US" baseline="30000" dirty="0"/>
              <a:t>6</a:t>
            </a:r>
            <a:r>
              <a:rPr lang="en-US" dirty="0"/>
              <a:t> do not be anxious about anything, but in everything by prayer and supplication with thanksgiving let your </a:t>
            </a:r>
            <a:r>
              <a:rPr lang="en-US" dirty="0">
                <a:solidFill>
                  <a:srgbClr val="C00000"/>
                </a:solidFill>
              </a:rPr>
              <a:t>requests</a:t>
            </a:r>
            <a:r>
              <a:rPr lang="en-US" dirty="0"/>
              <a:t> be made known to God. </a:t>
            </a:r>
          </a:p>
        </p:txBody>
      </p:sp>
      <p:pic>
        <p:nvPicPr>
          <p:cNvPr id="40961" name="Picture 1"/>
          <p:cNvPicPr>
            <a:picLocks noChangeAspect="1" noChangeArrowheads="1"/>
          </p:cNvPicPr>
          <p:nvPr/>
        </p:nvPicPr>
        <p:blipFill>
          <a:blip r:embed="rId3" cstate="print"/>
          <a:srcRect/>
          <a:stretch>
            <a:fillRect/>
          </a:stretch>
        </p:blipFill>
        <p:spPr bwMode="auto">
          <a:xfrm>
            <a:off x="6698674" y="1122218"/>
            <a:ext cx="6243526" cy="5735782"/>
          </a:xfrm>
          <a:prstGeom prst="rect">
            <a:avLst/>
          </a:prstGeom>
          <a:noFill/>
          <a:ln w="9525">
            <a:noFill/>
            <a:miter lim="800000"/>
            <a:headEnd/>
            <a:tailEnd/>
          </a:ln>
          <a:effectLst/>
        </p:spPr>
      </p:pic>
      <p:grpSp>
        <p:nvGrpSpPr>
          <p:cNvPr id="8" name="Group 7">
            <a:extLst>
              <a:ext uri="{FF2B5EF4-FFF2-40B4-BE49-F238E27FC236}">
                <a16:creationId xmlns:a16="http://schemas.microsoft.com/office/drawing/2014/main" id="{1D042169-137D-43F6-AC59-80FF470D6549}"/>
              </a:ext>
            </a:extLst>
          </p:cNvPr>
          <p:cNvGrpSpPr/>
          <p:nvPr/>
        </p:nvGrpSpPr>
        <p:grpSpPr>
          <a:xfrm>
            <a:off x="1205485" y="5408035"/>
            <a:ext cx="9621983" cy="1537856"/>
            <a:chOff x="-103911" y="5652653"/>
            <a:chExt cx="9621983" cy="1537856"/>
          </a:xfrm>
        </p:grpSpPr>
        <p:sp>
          <p:nvSpPr>
            <p:cNvPr id="9" name="Rectangle 8">
              <a:extLst>
                <a:ext uri="{FF2B5EF4-FFF2-40B4-BE49-F238E27FC236}">
                  <a16:creationId xmlns:a16="http://schemas.microsoft.com/office/drawing/2014/main" id="{A1D5CC30-25ED-4874-A19D-1A5C9F474D1D}"/>
                </a:ext>
              </a:extLst>
            </p:cNvPr>
            <p:cNvSpPr/>
            <p:nvPr/>
          </p:nvSpPr>
          <p:spPr>
            <a:xfrm>
              <a:off x="-103911" y="5652653"/>
              <a:ext cx="9621983" cy="1537856"/>
            </a:xfrm>
            <a:prstGeom prst="rect">
              <a:avLst/>
            </a:prstGeom>
            <a:solidFill>
              <a:schemeClr val="tx1">
                <a:alpha val="39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707854-0627-4F9A-A03F-0F98EF4EFE17}"/>
                </a:ext>
              </a:extLst>
            </p:cNvPr>
            <p:cNvSpPr/>
            <p:nvPr/>
          </p:nvSpPr>
          <p:spPr>
            <a:xfrm>
              <a:off x="374072" y="5860472"/>
              <a:ext cx="8769927" cy="997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4000"/>
                </a:lnSpc>
              </a:pPr>
              <a:r>
                <a:rPr lang="en-US" sz="4000" b="1" dirty="0">
                  <a:solidFill>
                    <a:schemeClr val="bg1"/>
                  </a:solidFill>
                  <a:effectLst>
                    <a:outerShdw blurRad="38100" dist="38100" dir="2700000" algn="tl">
                      <a:srgbClr val="000000">
                        <a:alpha val="43137"/>
                      </a:srgbClr>
                    </a:outerShdw>
                  </a:effectLst>
                </a:rPr>
                <a:t>1 Peter 5:7  </a:t>
              </a:r>
              <a:r>
                <a:rPr lang="en-US" sz="4000" b="1" dirty="0">
                  <a:effectLst>
                    <a:outerShdw blurRad="38100" dist="38100" dir="2700000" algn="tl">
                      <a:srgbClr val="000000">
                        <a:alpha val="43137"/>
                      </a:srgbClr>
                    </a:outerShdw>
                  </a:effectLst>
                </a:rPr>
                <a:t>Cast all your anxiety on </a:t>
              </a:r>
              <a:br>
                <a:rPr lang="en-US" sz="40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him because he cares for you.</a:t>
              </a:r>
              <a:endParaRPr lang="en-US" sz="28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7768890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620" y="1315616"/>
            <a:ext cx="6540055" cy="3638939"/>
          </a:xfrm>
          <a:prstGeom prst="rect">
            <a:avLst/>
          </a:prstGeom>
          <a:solidFill>
            <a:srgbClr val="02AE79">
              <a:alpha val="49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PEACEFUL </a:t>
            </a:r>
            <a:r>
              <a:rPr lang="en-US" dirty="0">
                <a:effectLst>
                  <a:glow rad="127000">
                    <a:srgbClr val="C00000"/>
                  </a:glow>
                  <a:outerShdw blurRad="38100" dist="38100" dir="2700000" algn="tl">
                    <a:srgbClr val="000000">
                      <a:alpha val="43137"/>
                    </a:srgbClr>
                  </a:outerShdw>
                </a:effectLst>
              </a:rPr>
              <a:t> </a:t>
            </a:r>
            <a:r>
              <a:rPr lang="en-US" dirty="0"/>
              <a:t>PRAYER</a:t>
            </a:r>
          </a:p>
        </p:txBody>
      </p:sp>
      <p:sp>
        <p:nvSpPr>
          <p:cNvPr id="3" name="Content Placeholder 2"/>
          <p:cNvSpPr>
            <a:spLocks noGrp="1"/>
          </p:cNvSpPr>
          <p:nvPr>
            <p:ph idx="1"/>
          </p:nvPr>
        </p:nvSpPr>
        <p:spPr>
          <a:xfrm>
            <a:off x="409904" y="1577788"/>
            <a:ext cx="5785624" cy="4599175"/>
          </a:xfrm>
        </p:spPr>
        <p:txBody>
          <a:bodyPr/>
          <a:lstStyle/>
          <a:p>
            <a:r>
              <a:rPr lang="en-US" dirty="0"/>
              <a:t> </a:t>
            </a:r>
            <a:r>
              <a:rPr lang="en-US" baseline="30000" dirty="0"/>
              <a:t>7</a:t>
            </a:r>
            <a:r>
              <a:rPr lang="en-US" dirty="0"/>
              <a:t> And the </a:t>
            </a:r>
            <a:r>
              <a:rPr lang="en-US" dirty="0">
                <a:solidFill>
                  <a:srgbClr val="C00000"/>
                </a:solidFill>
              </a:rPr>
              <a:t>peace of God</a:t>
            </a:r>
            <a:r>
              <a:rPr lang="en-US" dirty="0"/>
              <a:t>, which surpasses all understanding, will guard your hearts and your minds in Christ Jesus. </a:t>
            </a:r>
          </a:p>
        </p:txBody>
      </p:sp>
      <p:pic>
        <p:nvPicPr>
          <p:cNvPr id="99330" name="Picture 2"/>
          <p:cNvPicPr>
            <a:picLocks noChangeAspect="1" noChangeArrowheads="1"/>
          </p:cNvPicPr>
          <p:nvPr/>
        </p:nvPicPr>
        <p:blipFill>
          <a:blip r:embed="rId3" cstate="print"/>
          <a:srcRect/>
          <a:stretch>
            <a:fillRect/>
          </a:stretch>
        </p:blipFill>
        <p:spPr bwMode="auto">
          <a:xfrm>
            <a:off x="8123721" y="2098963"/>
            <a:ext cx="1654558" cy="1476086"/>
          </a:xfrm>
          <a:prstGeom prst="rect">
            <a:avLst/>
          </a:prstGeom>
          <a:noFill/>
          <a:ln w="9525">
            <a:noFill/>
            <a:miter lim="800000"/>
            <a:headEnd/>
            <a:tailEnd/>
          </a:ln>
          <a:effectLst>
            <a:outerShdw blurRad="50800" dist="76200" dir="5400000" algn="ctr" rotWithShape="0">
              <a:schemeClr val="tx1">
                <a:alpha val="32000"/>
              </a:schemeClr>
            </a:outerShdw>
          </a:effectLst>
        </p:spPr>
      </p:pic>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6EE565BF-BBAD-40E6-8B93-6730052C1F11}"/>
              </a:ext>
            </a:extLst>
          </p:cNvPr>
          <p:cNvPicPr>
            <a:picLocks noChangeAspect="1" noChangeArrowheads="1"/>
          </p:cNvPicPr>
          <p:nvPr/>
        </p:nvPicPr>
        <p:blipFill>
          <a:blip r:embed="rId3" cstate="print"/>
          <a:srcRect/>
          <a:stretch>
            <a:fillRect/>
          </a:stretch>
        </p:blipFill>
        <p:spPr bwMode="auto">
          <a:xfrm>
            <a:off x="7238135" y="1489365"/>
            <a:ext cx="3756025" cy="3503613"/>
          </a:xfrm>
          <a:prstGeom prst="rect">
            <a:avLst/>
          </a:prstGeom>
          <a:noFill/>
          <a:ln w="9525">
            <a:noFill/>
            <a:miter lim="800000"/>
            <a:headEnd/>
            <a:tailEnd/>
          </a:ln>
          <a:effectLst/>
        </p:spPr>
      </p:pic>
      <p:sp>
        <p:nvSpPr>
          <p:cNvPr id="4" name="Rectangle 3"/>
          <p:cNvSpPr/>
          <p:nvPr/>
        </p:nvSpPr>
        <p:spPr>
          <a:xfrm>
            <a:off x="158620" y="1315616"/>
            <a:ext cx="6540055" cy="3638939"/>
          </a:xfrm>
          <a:prstGeom prst="rect">
            <a:avLst/>
          </a:prstGeom>
          <a:solidFill>
            <a:srgbClr val="02AE79">
              <a:alpha val="49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PEACEFUL </a:t>
            </a:r>
            <a:r>
              <a:rPr lang="en-US" dirty="0">
                <a:effectLst>
                  <a:glow rad="127000">
                    <a:srgbClr val="C00000"/>
                  </a:glow>
                  <a:outerShdw blurRad="38100" dist="38100" dir="2700000" algn="tl">
                    <a:srgbClr val="000000">
                      <a:alpha val="43137"/>
                    </a:srgbClr>
                  </a:outerShdw>
                </a:effectLst>
              </a:rPr>
              <a:t> </a:t>
            </a:r>
            <a:r>
              <a:rPr lang="en-US" dirty="0"/>
              <a:t>PRAYER</a:t>
            </a:r>
          </a:p>
        </p:txBody>
      </p:sp>
      <p:sp>
        <p:nvSpPr>
          <p:cNvPr id="3" name="Content Placeholder 2"/>
          <p:cNvSpPr>
            <a:spLocks noGrp="1"/>
          </p:cNvSpPr>
          <p:nvPr>
            <p:ph idx="1"/>
          </p:nvPr>
        </p:nvSpPr>
        <p:spPr>
          <a:xfrm>
            <a:off x="409904" y="1577788"/>
            <a:ext cx="5785624" cy="4599175"/>
          </a:xfrm>
        </p:spPr>
        <p:txBody>
          <a:bodyPr/>
          <a:lstStyle/>
          <a:p>
            <a:r>
              <a:rPr lang="en-US" dirty="0"/>
              <a:t> </a:t>
            </a:r>
            <a:r>
              <a:rPr lang="en-US" baseline="30000" dirty="0"/>
              <a:t>7</a:t>
            </a:r>
            <a:r>
              <a:rPr lang="en-US" dirty="0"/>
              <a:t> And the peace of God, which surpasses all understanding, will guard</a:t>
            </a:r>
            <a:r>
              <a:rPr lang="en-US" dirty="0">
                <a:solidFill>
                  <a:srgbClr val="C00000"/>
                </a:solidFill>
              </a:rPr>
              <a:t> your hearts and your minds</a:t>
            </a:r>
            <a:r>
              <a:rPr lang="en-US" dirty="0"/>
              <a:t> in Christ Jesus. </a:t>
            </a:r>
          </a:p>
        </p:txBody>
      </p:sp>
      <p:pic>
        <p:nvPicPr>
          <p:cNvPr id="99330" name="Picture 2"/>
          <p:cNvPicPr>
            <a:picLocks noChangeAspect="1" noChangeArrowheads="1"/>
          </p:cNvPicPr>
          <p:nvPr/>
        </p:nvPicPr>
        <p:blipFill>
          <a:blip r:embed="rId4" cstate="print"/>
          <a:srcRect/>
          <a:stretch>
            <a:fillRect/>
          </a:stretch>
        </p:blipFill>
        <p:spPr bwMode="auto">
          <a:xfrm>
            <a:off x="8123721" y="2098963"/>
            <a:ext cx="1654558" cy="1476086"/>
          </a:xfrm>
          <a:prstGeom prst="rect">
            <a:avLst/>
          </a:prstGeom>
          <a:noFill/>
          <a:ln w="9525">
            <a:noFill/>
            <a:miter lim="800000"/>
            <a:headEnd/>
            <a:tailEnd/>
          </a:ln>
          <a:effectLst>
            <a:outerShdw blurRad="50800" dist="76200" dir="5400000" algn="ctr" rotWithShape="0">
              <a:schemeClr val="tx1">
                <a:alpha val="32000"/>
              </a:schemeClr>
            </a:outerShdw>
          </a:effectLst>
        </p:spPr>
      </p:pic>
    </p:spTree>
    <p:extLst>
      <p:ext uri="{BB962C8B-B14F-4D97-AF65-F5344CB8AC3E}">
        <p14:creationId xmlns:p14="http://schemas.microsoft.com/office/powerpoint/2010/main" val="2226530768"/>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6EE565BF-BBAD-40E6-8B93-6730052C1F11}"/>
              </a:ext>
            </a:extLst>
          </p:cNvPr>
          <p:cNvPicPr>
            <a:picLocks noChangeAspect="1" noChangeArrowheads="1"/>
          </p:cNvPicPr>
          <p:nvPr/>
        </p:nvPicPr>
        <p:blipFill>
          <a:blip r:embed="rId3" cstate="print"/>
          <a:srcRect/>
          <a:stretch>
            <a:fillRect/>
          </a:stretch>
        </p:blipFill>
        <p:spPr bwMode="auto">
          <a:xfrm>
            <a:off x="7238135" y="1489365"/>
            <a:ext cx="3756025" cy="3503613"/>
          </a:xfrm>
          <a:prstGeom prst="rect">
            <a:avLst/>
          </a:prstGeom>
          <a:noFill/>
          <a:ln w="9525">
            <a:noFill/>
            <a:miter lim="800000"/>
            <a:headEnd/>
            <a:tailEnd/>
          </a:ln>
          <a:effectLst/>
        </p:spPr>
      </p:pic>
      <p:sp>
        <p:nvSpPr>
          <p:cNvPr id="4" name="Rectangle 3"/>
          <p:cNvSpPr/>
          <p:nvPr/>
        </p:nvSpPr>
        <p:spPr>
          <a:xfrm>
            <a:off x="158620" y="1315616"/>
            <a:ext cx="6540055" cy="3638939"/>
          </a:xfrm>
          <a:prstGeom prst="rect">
            <a:avLst/>
          </a:prstGeom>
          <a:solidFill>
            <a:srgbClr val="02AE79">
              <a:alpha val="49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PEACEFUL </a:t>
            </a:r>
            <a:r>
              <a:rPr lang="en-US" dirty="0">
                <a:effectLst>
                  <a:glow rad="127000">
                    <a:srgbClr val="C00000"/>
                  </a:glow>
                  <a:outerShdw blurRad="38100" dist="38100" dir="2700000" algn="tl">
                    <a:srgbClr val="000000">
                      <a:alpha val="43137"/>
                    </a:srgbClr>
                  </a:outerShdw>
                </a:effectLst>
              </a:rPr>
              <a:t> </a:t>
            </a:r>
            <a:r>
              <a:rPr lang="en-US" dirty="0"/>
              <a:t>PRAYER</a:t>
            </a:r>
          </a:p>
        </p:txBody>
      </p:sp>
      <p:sp>
        <p:nvSpPr>
          <p:cNvPr id="3" name="Content Placeholder 2"/>
          <p:cNvSpPr>
            <a:spLocks noGrp="1"/>
          </p:cNvSpPr>
          <p:nvPr>
            <p:ph idx="1"/>
          </p:nvPr>
        </p:nvSpPr>
        <p:spPr>
          <a:xfrm>
            <a:off x="409904" y="1577788"/>
            <a:ext cx="5785624" cy="4599175"/>
          </a:xfrm>
        </p:spPr>
        <p:txBody>
          <a:bodyPr/>
          <a:lstStyle/>
          <a:p>
            <a:r>
              <a:rPr lang="en-US" dirty="0"/>
              <a:t> </a:t>
            </a:r>
            <a:r>
              <a:rPr lang="en-US" baseline="30000" dirty="0"/>
              <a:t>7</a:t>
            </a:r>
            <a:r>
              <a:rPr lang="en-US" dirty="0"/>
              <a:t> And the peace of God, which surpasses all understanding, will </a:t>
            </a:r>
            <a:r>
              <a:rPr lang="en-US" dirty="0">
                <a:solidFill>
                  <a:srgbClr val="C00000"/>
                </a:solidFill>
              </a:rPr>
              <a:t>guard your hearts and your minds</a:t>
            </a:r>
            <a:r>
              <a:rPr lang="en-US" dirty="0"/>
              <a:t> in Christ Jesus. </a:t>
            </a:r>
          </a:p>
        </p:txBody>
      </p:sp>
      <p:pic>
        <p:nvPicPr>
          <p:cNvPr id="99330" name="Picture 2"/>
          <p:cNvPicPr>
            <a:picLocks noChangeAspect="1" noChangeArrowheads="1"/>
          </p:cNvPicPr>
          <p:nvPr/>
        </p:nvPicPr>
        <p:blipFill>
          <a:blip r:embed="rId4" cstate="print"/>
          <a:srcRect/>
          <a:stretch>
            <a:fillRect/>
          </a:stretch>
        </p:blipFill>
        <p:spPr bwMode="auto">
          <a:xfrm>
            <a:off x="8123721" y="2098963"/>
            <a:ext cx="1654558" cy="1476086"/>
          </a:xfrm>
          <a:prstGeom prst="rect">
            <a:avLst/>
          </a:prstGeom>
          <a:noFill/>
          <a:ln w="9525">
            <a:noFill/>
            <a:miter lim="800000"/>
            <a:headEnd/>
            <a:tailEnd/>
          </a:ln>
          <a:effectLst>
            <a:outerShdw blurRad="50800" dist="76200" dir="5400000" algn="ctr" rotWithShape="0">
              <a:schemeClr val="tx1">
                <a:alpha val="32000"/>
              </a:schemeClr>
            </a:outerShdw>
          </a:effectLst>
        </p:spPr>
      </p:pic>
      <p:pic>
        <p:nvPicPr>
          <p:cNvPr id="7" name="Picture 5">
            <a:extLst>
              <a:ext uri="{FF2B5EF4-FFF2-40B4-BE49-F238E27FC236}">
                <a16:creationId xmlns:a16="http://schemas.microsoft.com/office/drawing/2014/main" id="{6C85C55A-99EE-4C7D-A90B-C79874041954}"/>
              </a:ext>
            </a:extLst>
          </p:cNvPr>
          <p:cNvPicPr>
            <a:picLocks noChangeAspect="1" noChangeArrowheads="1"/>
          </p:cNvPicPr>
          <p:nvPr/>
        </p:nvPicPr>
        <p:blipFill>
          <a:blip r:embed="rId5" cstate="print"/>
          <a:srcRect/>
          <a:stretch>
            <a:fillRect/>
          </a:stretch>
        </p:blipFill>
        <p:spPr bwMode="auto">
          <a:xfrm>
            <a:off x="9116147" y="1641763"/>
            <a:ext cx="2169551" cy="5216236"/>
          </a:xfrm>
          <a:prstGeom prst="rect">
            <a:avLst/>
          </a:prstGeom>
          <a:noFill/>
          <a:ln w="9525">
            <a:noFill/>
            <a:miter lim="800000"/>
            <a:headEnd/>
            <a:tailEnd/>
          </a:ln>
          <a:effectLst/>
        </p:spPr>
      </p:pic>
    </p:spTree>
    <p:extLst>
      <p:ext uri="{BB962C8B-B14F-4D97-AF65-F5344CB8AC3E}">
        <p14:creationId xmlns:p14="http://schemas.microsoft.com/office/powerpoint/2010/main" val="3277270336"/>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cstate="print"/>
          <a:srcRect/>
          <a:stretch>
            <a:fillRect/>
          </a:stretch>
        </p:blipFill>
        <p:spPr bwMode="auto">
          <a:xfrm>
            <a:off x="353570" y="2286001"/>
            <a:ext cx="7437118" cy="4572000"/>
          </a:xfrm>
          <a:prstGeom prst="rect">
            <a:avLst/>
          </a:prstGeom>
          <a:noFill/>
          <a:ln w="9525">
            <a:noFill/>
            <a:miter lim="800000"/>
            <a:headEnd/>
            <a:tailEnd/>
          </a:ln>
          <a:effectLst/>
        </p:spPr>
      </p:pic>
      <p:sp>
        <p:nvSpPr>
          <p:cNvPr id="2" name="Title 1"/>
          <p:cNvSpPr>
            <a:spLocks noGrp="1"/>
          </p:cNvSpPr>
          <p:nvPr>
            <p:ph type="title"/>
          </p:nvPr>
        </p:nvSpPr>
        <p:spPr>
          <a:xfrm>
            <a:off x="0" y="1"/>
            <a:ext cx="12191999" cy="1416423"/>
          </a:xfrm>
        </p:spPr>
        <p:txBody>
          <a:bodyPr/>
          <a:lstStyle/>
          <a:p>
            <a:pPr algn="ctr"/>
            <a:r>
              <a:rPr lang="en-US" dirty="0"/>
              <a:t>The JOY of  a </a:t>
            </a:r>
            <a:r>
              <a:rPr lang="en-US" sz="6000" dirty="0"/>
              <a:t>“Worry Free” Zone</a:t>
            </a:r>
          </a:p>
        </p:txBody>
      </p:sp>
      <p:pic>
        <p:nvPicPr>
          <p:cNvPr id="1030" name="Picture 6"/>
          <p:cNvPicPr>
            <a:picLocks noChangeAspect="1" noChangeArrowheads="1"/>
          </p:cNvPicPr>
          <p:nvPr/>
        </p:nvPicPr>
        <p:blipFill>
          <a:blip r:embed="rId3" cstate="print"/>
          <a:srcRect/>
          <a:stretch>
            <a:fillRect/>
          </a:stretch>
        </p:blipFill>
        <p:spPr bwMode="auto">
          <a:xfrm>
            <a:off x="353570" y="2290278"/>
            <a:ext cx="7437119" cy="4567722"/>
          </a:xfrm>
          <a:prstGeom prst="rect">
            <a:avLst/>
          </a:prstGeom>
          <a:noFill/>
          <a:ln w="9525">
            <a:noFill/>
            <a:miter lim="800000"/>
            <a:headEnd/>
            <a:tailEnd/>
          </a:ln>
          <a:effectLst/>
        </p:spPr>
      </p:pic>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2000" cy="1416423"/>
          </a:xfrm>
        </p:spPr>
        <p:txBody>
          <a:bodyPr/>
          <a:lstStyle/>
          <a:p>
            <a:pPr algn="ctr"/>
            <a:r>
              <a:rPr lang="en-US" dirty="0"/>
              <a:t>I did that, and nothing changed!</a:t>
            </a:r>
          </a:p>
        </p:txBody>
      </p:sp>
      <p:sp>
        <p:nvSpPr>
          <p:cNvPr id="3" name="Content Placeholder 2"/>
          <p:cNvSpPr>
            <a:spLocks noGrp="1"/>
          </p:cNvSpPr>
          <p:nvPr>
            <p:ph idx="1"/>
          </p:nvPr>
        </p:nvSpPr>
        <p:spPr>
          <a:xfrm>
            <a:off x="7100596" y="1577788"/>
            <a:ext cx="4802370" cy="4599175"/>
          </a:xfrm>
        </p:spPr>
        <p:txBody>
          <a:bodyPr>
            <a:normAutofit/>
          </a:bodyPr>
          <a:lstStyle/>
          <a:p>
            <a:pPr marL="0" indent="0">
              <a:lnSpc>
                <a:spcPts val="4900"/>
              </a:lnSpc>
            </a:pPr>
            <a:r>
              <a:rPr lang="en-US" sz="4800" dirty="0">
                <a:solidFill>
                  <a:schemeClr val="tx1"/>
                </a:solidFill>
              </a:rPr>
              <a:t>Well, then you may need to add this ...</a:t>
            </a:r>
          </a:p>
        </p:txBody>
      </p:sp>
      <p:pic>
        <p:nvPicPr>
          <p:cNvPr id="4" name="Picture 6"/>
          <p:cNvPicPr>
            <a:picLocks noChangeAspect="1" noChangeArrowheads="1"/>
          </p:cNvPicPr>
          <p:nvPr/>
        </p:nvPicPr>
        <p:blipFill>
          <a:blip r:embed="rId2" cstate="print"/>
          <a:srcRect/>
          <a:stretch>
            <a:fillRect/>
          </a:stretch>
        </p:blipFill>
        <p:spPr bwMode="auto">
          <a:xfrm>
            <a:off x="1807009" y="2290278"/>
            <a:ext cx="5577465" cy="456772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9904" y="935180"/>
            <a:ext cx="6578726" cy="5922820"/>
          </a:xfrm>
          <a:prstGeom prst="rect">
            <a:avLst/>
          </a:prstGeom>
          <a:solidFill>
            <a:srgbClr val="02AE79">
              <a:alpha val="49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37118" y="1278294"/>
            <a:ext cx="6120882" cy="8747449"/>
          </a:xfrm>
        </p:spPr>
        <p:txBody>
          <a:bodyPr>
            <a:normAutofit/>
          </a:bodyPr>
          <a:lstStyle/>
          <a:p>
            <a:pPr>
              <a:lnSpc>
                <a:spcPts val="3800"/>
              </a:lnSpc>
            </a:pPr>
            <a:r>
              <a:rPr lang="en-US" baseline="30000" dirty="0"/>
              <a:t>8</a:t>
            </a:r>
            <a:r>
              <a:rPr lang="en-US" dirty="0"/>
              <a:t> Finally, brothers, whatever is true, </a:t>
            </a:r>
            <a:br>
              <a:rPr lang="en-US" dirty="0"/>
            </a:br>
            <a:r>
              <a:rPr lang="en-US" dirty="0"/>
              <a:t>whatever is honorable, whatever is just, </a:t>
            </a:r>
            <a:br>
              <a:rPr lang="en-US" dirty="0"/>
            </a:br>
            <a:r>
              <a:rPr lang="en-US" dirty="0"/>
              <a:t>whatever is pure, </a:t>
            </a:r>
            <a:br>
              <a:rPr lang="en-US" dirty="0"/>
            </a:br>
            <a:r>
              <a:rPr lang="en-US" dirty="0"/>
              <a:t>whatever is lovely, whatever is commendable, if there is any excellence, </a:t>
            </a:r>
            <a:br>
              <a:rPr lang="en-US" dirty="0"/>
            </a:br>
            <a:r>
              <a:rPr lang="en-US" dirty="0"/>
              <a:t>if there is anything worthy of praise, </a:t>
            </a:r>
            <a:br>
              <a:rPr lang="en-US" dirty="0"/>
            </a:br>
            <a:r>
              <a:rPr lang="en-US" dirty="0">
                <a:solidFill>
                  <a:srgbClr val="C00000"/>
                </a:solidFill>
              </a:rPr>
              <a:t>think</a:t>
            </a:r>
            <a:r>
              <a:rPr lang="en-US" dirty="0"/>
              <a:t> about these things. </a:t>
            </a:r>
          </a:p>
        </p:txBody>
      </p:sp>
      <p:pic>
        <p:nvPicPr>
          <p:cNvPr id="33794" name="Picture 2"/>
          <p:cNvPicPr>
            <a:picLocks noChangeAspect="1" noChangeArrowheads="1"/>
          </p:cNvPicPr>
          <p:nvPr/>
        </p:nvPicPr>
        <p:blipFill>
          <a:blip r:embed="rId3" cstate="print"/>
          <a:srcRect r="6678"/>
          <a:stretch>
            <a:fillRect/>
          </a:stretch>
        </p:blipFill>
        <p:spPr bwMode="auto">
          <a:xfrm>
            <a:off x="5546722" y="0"/>
            <a:ext cx="6645278" cy="685799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Think</a:t>
            </a:r>
            <a:r>
              <a:rPr lang="en-US" dirty="0"/>
              <a:t> Right</a:t>
            </a:r>
          </a:p>
        </p:txBody>
      </p:sp>
      <p:grpSp>
        <p:nvGrpSpPr>
          <p:cNvPr id="10" name="Group 9"/>
          <p:cNvGrpSpPr/>
          <p:nvPr/>
        </p:nvGrpSpPr>
        <p:grpSpPr>
          <a:xfrm>
            <a:off x="6988630" y="4353791"/>
            <a:ext cx="4244548" cy="2265218"/>
            <a:chOff x="5735780" y="4353791"/>
            <a:chExt cx="3967862" cy="2265218"/>
          </a:xfrm>
        </p:grpSpPr>
        <p:sp>
          <p:nvSpPr>
            <p:cNvPr id="8" name="Rectangle 7"/>
            <p:cNvSpPr/>
            <p:nvPr/>
          </p:nvSpPr>
          <p:spPr>
            <a:xfrm>
              <a:off x="5735780" y="4353791"/>
              <a:ext cx="2763982" cy="2265218"/>
            </a:xfrm>
            <a:prstGeom prst="rect">
              <a:avLst/>
            </a:prstGeom>
            <a:solidFill>
              <a:srgbClr val="362E1E">
                <a:alpha val="79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041941" y="4625697"/>
              <a:ext cx="3661701" cy="1567865"/>
            </a:xfrm>
            <a:prstGeom prst="rect">
              <a:avLst/>
            </a:prstGeom>
            <a:noFill/>
          </p:spPr>
          <p:txBody>
            <a:bodyPr wrap="square" rtlCol="0">
              <a:spAutoFit/>
            </a:bodyPr>
            <a:lstStyle/>
            <a:p>
              <a:pPr>
                <a:lnSpc>
                  <a:spcPts val="3800"/>
                </a:lnSpc>
              </a:pPr>
              <a:r>
                <a:rPr lang="en-US" sz="4000" b="1" dirty="0">
                  <a:solidFill>
                    <a:schemeClr val="bg1"/>
                  </a:solidFill>
                  <a:effectLst>
                    <a:outerShdw blurRad="38100" dist="38100" dir="2700000" algn="tl">
                      <a:srgbClr val="000000">
                        <a:alpha val="43137"/>
                      </a:srgbClr>
                    </a:outerShdw>
                  </a:effectLst>
                </a:rPr>
                <a:t>For as he thinks within himself, so he is.  Pro 23:7 </a:t>
              </a: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2015412"/>
          </a:xfrm>
        </p:spPr>
        <p:txBody>
          <a:bodyPr/>
          <a:lstStyle/>
          <a:p>
            <a:pPr algn="ctr"/>
            <a:r>
              <a:rPr lang="en-US" dirty="0"/>
              <a:t>I did that, but still nothing changed!</a:t>
            </a:r>
          </a:p>
        </p:txBody>
      </p:sp>
      <p:sp>
        <p:nvSpPr>
          <p:cNvPr id="7" name="Content Placeholder 2"/>
          <p:cNvSpPr>
            <a:spLocks noGrp="1"/>
          </p:cNvSpPr>
          <p:nvPr>
            <p:ph idx="1"/>
          </p:nvPr>
        </p:nvSpPr>
        <p:spPr>
          <a:xfrm>
            <a:off x="7091265" y="2491273"/>
            <a:ext cx="4811701" cy="3685690"/>
          </a:xfrm>
        </p:spPr>
        <p:txBody>
          <a:bodyPr>
            <a:normAutofit/>
          </a:bodyPr>
          <a:lstStyle/>
          <a:p>
            <a:pPr marL="0" indent="0">
              <a:lnSpc>
                <a:spcPts val="4900"/>
              </a:lnSpc>
            </a:pPr>
            <a:r>
              <a:rPr lang="en-US" sz="4800" dirty="0">
                <a:solidFill>
                  <a:schemeClr val="tx1"/>
                </a:solidFill>
              </a:rPr>
              <a:t>Well, then you may need to add this ...</a:t>
            </a:r>
          </a:p>
        </p:txBody>
      </p:sp>
      <p:pic>
        <p:nvPicPr>
          <p:cNvPr id="4" name="Picture 6"/>
          <p:cNvPicPr>
            <a:picLocks noChangeAspect="1" noChangeArrowheads="1"/>
          </p:cNvPicPr>
          <p:nvPr/>
        </p:nvPicPr>
        <p:blipFill>
          <a:blip r:embed="rId2" cstate="print"/>
          <a:srcRect/>
          <a:stretch>
            <a:fillRect/>
          </a:stretch>
        </p:blipFill>
        <p:spPr bwMode="auto">
          <a:xfrm>
            <a:off x="1807009" y="2290278"/>
            <a:ext cx="5577465" cy="456772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035" y="1143002"/>
            <a:ext cx="6409640" cy="3848876"/>
          </a:xfrm>
          <a:prstGeom prst="rect">
            <a:avLst/>
          </a:prstGeom>
          <a:solidFill>
            <a:srgbClr val="02AE79">
              <a:alpha val="49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t>LIVE</a:t>
            </a:r>
            <a:r>
              <a:rPr lang="en-US" i="1" dirty="0"/>
              <a:t> </a:t>
            </a:r>
            <a:r>
              <a:rPr lang="en-US" dirty="0"/>
              <a:t>Right</a:t>
            </a:r>
          </a:p>
        </p:txBody>
      </p:sp>
      <p:sp>
        <p:nvSpPr>
          <p:cNvPr id="3" name="Content Placeholder 2"/>
          <p:cNvSpPr>
            <a:spLocks noGrp="1"/>
          </p:cNvSpPr>
          <p:nvPr>
            <p:ph idx="1"/>
          </p:nvPr>
        </p:nvSpPr>
        <p:spPr>
          <a:xfrm>
            <a:off x="634482" y="1577788"/>
            <a:ext cx="5878286" cy="4599175"/>
          </a:xfrm>
        </p:spPr>
        <p:txBody>
          <a:bodyPr/>
          <a:lstStyle/>
          <a:p>
            <a:r>
              <a:rPr lang="en-US" dirty="0"/>
              <a:t> </a:t>
            </a:r>
            <a:r>
              <a:rPr lang="en-US" baseline="30000" dirty="0"/>
              <a:t>9</a:t>
            </a:r>
            <a:r>
              <a:rPr lang="en-US" dirty="0"/>
              <a:t> What you have learned and received and heard and seen in me--practice these things, and the God of peace will be with you. </a:t>
            </a:r>
          </a:p>
        </p:txBody>
      </p:sp>
    </p:spTree>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035" y="1143002"/>
            <a:ext cx="6409640" cy="3848876"/>
          </a:xfrm>
          <a:prstGeom prst="rect">
            <a:avLst/>
          </a:prstGeom>
          <a:solidFill>
            <a:srgbClr val="02AE79">
              <a:alpha val="49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Just do it!</a:t>
            </a:r>
            <a:endParaRPr lang="en-US" dirty="0">
              <a:effectLst>
                <a:glow rad="127000">
                  <a:srgbClr val="C00000"/>
                </a:glow>
                <a:outerShdw blurRad="38100" dist="38100" dir="2700000" algn="tl">
                  <a:srgbClr val="000000">
                    <a:alpha val="43137"/>
                  </a:srgbClr>
                </a:outerShdw>
              </a:effectLst>
            </a:endParaRPr>
          </a:p>
        </p:txBody>
      </p:sp>
      <p:sp>
        <p:nvSpPr>
          <p:cNvPr id="3" name="Content Placeholder 2"/>
          <p:cNvSpPr>
            <a:spLocks noGrp="1"/>
          </p:cNvSpPr>
          <p:nvPr>
            <p:ph idx="1"/>
          </p:nvPr>
        </p:nvSpPr>
        <p:spPr>
          <a:xfrm>
            <a:off x="634482" y="1577788"/>
            <a:ext cx="5878286" cy="4599175"/>
          </a:xfrm>
        </p:spPr>
        <p:txBody>
          <a:bodyPr/>
          <a:lstStyle/>
          <a:p>
            <a:r>
              <a:rPr lang="en-US" dirty="0"/>
              <a:t> </a:t>
            </a:r>
            <a:r>
              <a:rPr lang="en-US" baseline="30000" dirty="0"/>
              <a:t>9</a:t>
            </a:r>
            <a:r>
              <a:rPr lang="en-US" dirty="0"/>
              <a:t> What you have learned and received and heard and seen in me--</a:t>
            </a:r>
            <a:r>
              <a:rPr lang="en-US" dirty="0">
                <a:solidFill>
                  <a:srgbClr val="C00000"/>
                </a:solidFill>
              </a:rPr>
              <a:t>practice these things</a:t>
            </a:r>
            <a:r>
              <a:rPr lang="en-US" dirty="0"/>
              <a:t>, and the God of peace will be with you. </a:t>
            </a:r>
          </a:p>
        </p:txBody>
      </p:sp>
      <p:pic>
        <p:nvPicPr>
          <p:cNvPr id="5" name="Picture 1">
            <a:extLst>
              <a:ext uri="{FF2B5EF4-FFF2-40B4-BE49-F238E27FC236}">
                <a16:creationId xmlns:a16="http://schemas.microsoft.com/office/drawing/2014/main" id="{FF1FB88A-415C-49BA-AA04-1B9EC701FB6A}"/>
              </a:ext>
            </a:extLst>
          </p:cNvPr>
          <p:cNvPicPr>
            <a:picLocks noChangeAspect="1" noChangeArrowheads="1"/>
          </p:cNvPicPr>
          <p:nvPr/>
        </p:nvPicPr>
        <p:blipFill>
          <a:blip r:embed="rId3" cstate="print"/>
          <a:srcRect/>
          <a:stretch>
            <a:fillRect/>
          </a:stretch>
        </p:blipFill>
        <p:spPr bwMode="auto">
          <a:xfrm>
            <a:off x="7306050" y="1577788"/>
            <a:ext cx="4251468" cy="1631465"/>
          </a:xfrm>
          <a:prstGeom prst="rect">
            <a:avLst/>
          </a:prstGeom>
          <a:noFill/>
          <a:ln w="9525">
            <a:noFill/>
            <a:miter lim="800000"/>
            <a:headEnd/>
            <a:tailEnd/>
          </a:ln>
          <a:effectLst/>
        </p:spPr>
      </p:pic>
      <p:sp>
        <p:nvSpPr>
          <p:cNvPr id="6" name="TextBox 5">
            <a:extLst>
              <a:ext uri="{FF2B5EF4-FFF2-40B4-BE49-F238E27FC236}">
                <a16:creationId xmlns:a16="http://schemas.microsoft.com/office/drawing/2014/main" id="{13B74A96-41AD-47EA-A6D8-E6FF3F3F1882}"/>
              </a:ext>
            </a:extLst>
          </p:cNvPr>
          <p:cNvSpPr txBox="1"/>
          <p:nvPr/>
        </p:nvSpPr>
        <p:spPr>
          <a:xfrm>
            <a:off x="7666124" y="3250816"/>
            <a:ext cx="3262745"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Arial Black" pitchFamily="34" charset="0"/>
              </a:rPr>
              <a:t>JUST DO IT.</a:t>
            </a:r>
          </a:p>
        </p:txBody>
      </p:sp>
    </p:spTree>
    <p:extLst>
      <p:ext uri="{BB962C8B-B14F-4D97-AF65-F5344CB8AC3E}">
        <p14:creationId xmlns:p14="http://schemas.microsoft.com/office/powerpoint/2010/main" val="1469761964"/>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035" y="1143002"/>
            <a:ext cx="6409640" cy="3848876"/>
          </a:xfrm>
          <a:prstGeom prst="rect">
            <a:avLst/>
          </a:prstGeom>
          <a:solidFill>
            <a:srgbClr val="02AE79">
              <a:alpha val="49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Ex</a:t>
            </a:r>
            <a:r>
              <a:rPr lang="en-US" dirty="0">
                <a:effectLst>
                  <a:glow rad="127000">
                    <a:srgbClr val="C00000"/>
                  </a:glow>
                  <a:outerShdw blurRad="38100" dist="38100" dir="2700000" algn="tl">
                    <a:srgbClr val="000000">
                      <a:alpha val="43137"/>
                    </a:srgbClr>
                  </a:outerShdw>
                </a:effectLst>
              </a:rPr>
              <a:t>p</a:t>
            </a:r>
            <a:r>
              <a:rPr lang="en-US" u="sng" dirty="0">
                <a:effectLst>
                  <a:glow rad="127000">
                    <a:srgbClr val="C00000"/>
                  </a:glow>
                  <a:outerShdw blurRad="38100" dist="38100" dir="2700000" algn="tl">
                    <a:srgbClr val="000000">
                      <a:alpha val="43137"/>
                    </a:srgbClr>
                  </a:outerShdw>
                </a:effectLst>
              </a:rPr>
              <a:t>erience</a:t>
            </a:r>
            <a:r>
              <a:rPr lang="en-US" dirty="0">
                <a:effectLst>
                  <a:glow rad="127000">
                    <a:srgbClr val="C00000"/>
                  </a:glow>
                  <a:outerShdw blurRad="38100" dist="38100" dir="2700000" algn="tl">
                    <a:srgbClr val="000000">
                      <a:alpha val="43137"/>
                    </a:srgbClr>
                  </a:outerShdw>
                </a:effectLst>
              </a:rPr>
              <a:t> </a:t>
            </a:r>
            <a:r>
              <a:rPr lang="en-US" u="sng" dirty="0">
                <a:effectLst>
                  <a:glow rad="127000">
                    <a:srgbClr val="C00000"/>
                  </a:glow>
                  <a:outerShdw blurRad="38100" dist="38100" dir="2700000" algn="tl">
                    <a:srgbClr val="000000">
                      <a:alpha val="43137"/>
                    </a:srgbClr>
                  </a:outerShdw>
                </a:effectLst>
              </a:rPr>
              <a:t>it!</a:t>
            </a:r>
            <a:endParaRPr lang="en-US" dirty="0">
              <a:effectLst>
                <a:glow rad="127000">
                  <a:srgbClr val="C00000"/>
                </a:glow>
                <a:outerShdw blurRad="38100" dist="38100" dir="2700000" algn="tl">
                  <a:srgbClr val="000000">
                    <a:alpha val="43137"/>
                  </a:srgbClr>
                </a:outerShdw>
              </a:effectLst>
            </a:endParaRPr>
          </a:p>
        </p:txBody>
      </p:sp>
      <p:sp>
        <p:nvSpPr>
          <p:cNvPr id="3" name="Content Placeholder 2"/>
          <p:cNvSpPr>
            <a:spLocks noGrp="1"/>
          </p:cNvSpPr>
          <p:nvPr>
            <p:ph idx="1"/>
          </p:nvPr>
        </p:nvSpPr>
        <p:spPr>
          <a:xfrm>
            <a:off x="634482" y="1577788"/>
            <a:ext cx="5878286" cy="4599175"/>
          </a:xfrm>
        </p:spPr>
        <p:txBody>
          <a:bodyPr/>
          <a:lstStyle/>
          <a:p>
            <a:r>
              <a:rPr lang="en-US" dirty="0"/>
              <a:t> </a:t>
            </a:r>
            <a:r>
              <a:rPr lang="en-US" baseline="30000" dirty="0"/>
              <a:t>9</a:t>
            </a:r>
            <a:r>
              <a:rPr lang="en-US" dirty="0"/>
              <a:t> What you have learned and received and heard and seen in me--practice these things, and </a:t>
            </a:r>
            <a:r>
              <a:rPr lang="en-US" dirty="0">
                <a:solidFill>
                  <a:srgbClr val="C00000"/>
                </a:solidFill>
              </a:rPr>
              <a:t>the God of peace will be with you</a:t>
            </a:r>
            <a:r>
              <a:rPr lang="en-US" dirty="0"/>
              <a:t>. </a:t>
            </a:r>
          </a:p>
        </p:txBody>
      </p:sp>
      <p:pic>
        <p:nvPicPr>
          <p:cNvPr id="7" name="Picture 6">
            <a:extLst>
              <a:ext uri="{FF2B5EF4-FFF2-40B4-BE49-F238E27FC236}">
                <a16:creationId xmlns:a16="http://schemas.microsoft.com/office/drawing/2014/main" id="{110F3CD9-E77E-467F-A357-2646F1FD1CF8}"/>
              </a:ext>
            </a:extLst>
          </p:cNvPr>
          <p:cNvPicPr>
            <a:picLocks noChangeAspect="1" noChangeArrowheads="1"/>
          </p:cNvPicPr>
          <p:nvPr/>
        </p:nvPicPr>
        <p:blipFill>
          <a:blip r:embed="rId3" cstate="print"/>
          <a:srcRect/>
          <a:stretch>
            <a:fillRect/>
          </a:stretch>
        </p:blipFill>
        <p:spPr bwMode="auto">
          <a:xfrm>
            <a:off x="7238135" y="1489365"/>
            <a:ext cx="3756025" cy="3503613"/>
          </a:xfrm>
          <a:prstGeom prst="rect">
            <a:avLst/>
          </a:prstGeom>
          <a:noFill/>
          <a:ln w="9525">
            <a:noFill/>
            <a:miter lim="800000"/>
            <a:headEnd/>
            <a:tailEnd/>
          </a:ln>
          <a:effectLst/>
        </p:spPr>
      </p:pic>
      <p:pic>
        <p:nvPicPr>
          <p:cNvPr id="8" name="Picture 2">
            <a:extLst>
              <a:ext uri="{FF2B5EF4-FFF2-40B4-BE49-F238E27FC236}">
                <a16:creationId xmlns:a16="http://schemas.microsoft.com/office/drawing/2014/main" id="{C0C2EF70-7438-4EF5-A785-7772DFC4AA5C}"/>
              </a:ext>
            </a:extLst>
          </p:cNvPr>
          <p:cNvPicPr>
            <a:picLocks noChangeAspect="1" noChangeArrowheads="1"/>
          </p:cNvPicPr>
          <p:nvPr/>
        </p:nvPicPr>
        <p:blipFill>
          <a:blip r:embed="rId4" cstate="print"/>
          <a:srcRect/>
          <a:stretch>
            <a:fillRect/>
          </a:stretch>
        </p:blipFill>
        <p:spPr bwMode="auto">
          <a:xfrm>
            <a:off x="8123721" y="2098963"/>
            <a:ext cx="1654558" cy="1476086"/>
          </a:xfrm>
          <a:prstGeom prst="rect">
            <a:avLst/>
          </a:prstGeom>
          <a:noFill/>
          <a:ln w="9525">
            <a:noFill/>
            <a:miter lim="800000"/>
            <a:headEnd/>
            <a:tailEnd/>
          </a:ln>
          <a:effectLst>
            <a:outerShdw blurRad="50800" dist="76200" dir="5400000" algn="ctr" rotWithShape="0">
              <a:schemeClr val="tx1">
                <a:alpha val="32000"/>
              </a:schemeClr>
            </a:outerShdw>
          </a:effectLst>
        </p:spPr>
      </p:pic>
      <p:pic>
        <p:nvPicPr>
          <p:cNvPr id="9" name="Picture 5">
            <a:extLst>
              <a:ext uri="{FF2B5EF4-FFF2-40B4-BE49-F238E27FC236}">
                <a16:creationId xmlns:a16="http://schemas.microsoft.com/office/drawing/2014/main" id="{7E0245B2-3322-4D5C-820F-CE7458102C44}"/>
              </a:ext>
            </a:extLst>
          </p:cNvPr>
          <p:cNvPicPr>
            <a:picLocks noChangeAspect="1" noChangeArrowheads="1"/>
          </p:cNvPicPr>
          <p:nvPr/>
        </p:nvPicPr>
        <p:blipFill>
          <a:blip r:embed="rId5" cstate="print"/>
          <a:srcRect/>
          <a:stretch>
            <a:fillRect/>
          </a:stretch>
        </p:blipFill>
        <p:spPr bwMode="auto">
          <a:xfrm>
            <a:off x="9229058" y="1641764"/>
            <a:ext cx="2169551" cy="5216236"/>
          </a:xfrm>
          <a:prstGeom prst="rect">
            <a:avLst/>
          </a:prstGeom>
          <a:noFill/>
          <a:ln w="9525">
            <a:noFill/>
            <a:miter lim="800000"/>
            <a:headEnd/>
            <a:tailEnd/>
          </a:ln>
          <a:effectLst/>
        </p:spPr>
      </p:pic>
    </p:spTree>
    <p:extLst>
      <p:ext uri="{BB962C8B-B14F-4D97-AF65-F5344CB8AC3E}">
        <p14:creationId xmlns:p14="http://schemas.microsoft.com/office/powerpoint/2010/main" val="406389026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2000" cy="1416423"/>
          </a:xfrm>
        </p:spPr>
        <p:txBody>
          <a:bodyPr/>
          <a:lstStyle/>
          <a:p>
            <a:pPr algn="ctr"/>
            <a:r>
              <a:rPr lang="en-US" dirty="0"/>
              <a:t>Living in the Worry-Free Zone ... </a:t>
            </a:r>
          </a:p>
        </p:txBody>
      </p:sp>
      <p:sp>
        <p:nvSpPr>
          <p:cNvPr id="3" name="Content Placeholder 2"/>
          <p:cNvSpPr>
            <a:spLocks noGrp="1"/>
          </p:cNvSpPr>
          <p:nvPr>
            <p:ph idx="1"/>
          </p:nvPr>
        </p:nvSpPr>
        <p:spPr>
          <a:xfrm>
            <a:off x="634482" y="1577788"/>
            <a:ext cx="5878286" cy="4599175"/>
          </a:xfrm>
        </p:spPr>
        <p:txBody>
          <a:bodyPr/>
          <a:lstStyle/>
          <a:p>
            <a:r>
              <a:rPr lang="en-US" dirty="0"/>
              <a:t>Is living a life that is </a:t>
            </a:r>
            <a:br>
              <a:rPr lang="en-US" dirty="0"/>
            </a:br>
            <a:r>
              <a:rPr lang="en-US" dirty="0"/>
              <a:t>“</a:t>
            </a:r>
            <a:r>
              <a:rPr lang="en-US" dirty="0">
                <a:solidFill>
                  <a:srgbClr val="C00000"/>
                </a:solidFill>
              </a:rPr>
              <a:t>AT</a:t>
            </a:r>
            <a:r>
              <a:rPr lang="en-US" dirty="0"/>
              <a:t> peace </a:t>
            </a:r>
            <a:r>
              <a:rPr lang="en-US" u="sng" dirty="0">
                <a:solidFill>
                  <a:schemeClr val="bg1"/>
                </a:solidFill>
                <a:effectLst>
                  <a:glow rad="127000">
                    <a:srgbClr val="C00000"/>
                  </a:glow>
                </a:effectLst>
              </a:rPr>
              <a:t>WITH</a:t>
            </a:r>
            <a:r>
              <a:rPr lang="en-US" dirty="0"/>
              <a:t> God”</a:t>
            </a:r>
          </a:p>
          <a:p>
            <a:r>
              <a:rPr lang="en-US" dirty="0"/>
              <a:t>And </a:t>
            </a:r>
          </a:p>
          <a:p>
            <a:r>
              <a:rPr lang="en-US" dirty="0"/>
              <a:t>Living a life that is</a:t>
            </a:r>
          </a:p>
          <a:p>
            <a:r>
              <a:rPr lang="en-US" dirty="0"/>
              <a:t>“ </a:t>
            </a:r>
            <a:r>
              <a:rPr lang="en-US" dirty="0">
                <a:solidFill>
                  <a:srgbClr val="C00000"/>
                </a:solidFill>
              </a:rPr>
              <a:t>IN</a:t>
            </a:r>
            <a:r>
              <a:rPr lang="en-US" dirty="0"/>
              <a:t> the peace</a:t>
            </a:r>
            <a:r>
              <a:rPr lang="en-US" dirty="0">
                <a:solidFill>
                  <a:schemeClr val="bg1"/>
                </a:solidFill>
                <a:effectLst>
                  <a:glow rad="127000">
                    <a:srgbClr val="C00000"/>
                  </a:glow>
                </a:effectLst>
              </a:rPr>
              <a:t> </a:t>
            </a:r>
            <a:r>
              <a:rPr lang="en-US" u="sng" dirty="0">
                <a:solidFill>
                  <a:schemeClr val="bg1"/>
                </a:solidFill>
                <a:effectLst>
                  <a:glow rad="127000">
                    <a:srgbClr val="C00000"/>
                  </a:glow>
                </a:effectLst>
              </a:rPr>
              <a:t>OF</a:t>
            </a:r>
            <a:r>
              <a:rPr lang="en-US" dirty="0">
                <a:solidFill>
                  <a:schemeClr val="bg1"/>
                </a:solidFill>
                <a:effectLst>
                  <a:glow rad="127000">
                    <a:srgbClr val="C00000"/>
                  </a:glow>
                </a:effectLst>
              </a:rPr>
              <a:t> </a:t>
            </a:r>
            <a:r>
              <a:rPr lang="en-US" dirty="0"/>
              <a:t>God”</a:t>
            </a:r>
          </a:p>
        </p:txBody>
      </p:sp>
      <p:pic>
        <p:nvPicPr>
          <p:cNvPr id="10" name="Picture 2">
            <a:extLst>
              <a:ext uri="{FF2B5EF4-FFF2-40B4-BE49-F238E27FC236}">
                <a16:creationId xmlns:a16="http://schemas.microsoft.com/office/drawing/2014/main" id="{A30EE852-1AA0-4197-B834-59D89CFD54B8}"/>
              </a:ext>
            </a:extLst>
          </p:cNvPr>
          <p:cNvPicPr>
            <a:picLocks noChangeAspect="1" noChangeArrowheads="1"/>
          </p:cNvPicPr>
          <p:nvPr/>
        </p:nvPicPr>
        <p:blipFill>
          <a:blip r:embed="rId3" cstate="print"/>
          <a:srcRect/>
          <a:stretch>
            <a:fillRect/>
          </a:stretch>
        </p:blipFill>
        <p:spPr bwMode="auto">
          <a:xfrm>
            <a:off x="7405256" y="1717471"/>
            <a:ext cx="2847109" cy="2839519"/>
          </a:xfrm>
          <a:prstGeom prst="rect">
            <a:avLst/>
          </a:prstGeom>
          <a:noFill/>
          <a:ln w="9525">
            <a:noFill/>
            <a:miter lim="800000"/>
            <a:headEnd/>
            <a:tailEnd/>
          </a:ln>
          <a:effectLst>
            <a:outerShdw blurRad="228600" dist="114300" dir="2700000" algn="ctr" rotWithShape="0">
              <a:schemeClr val="tx1">
                <a:alpha val="49000"/>
              </a:schemeClr>
            </a:outerShdw>
          </a:effectLst>
        </p:spPr>
      </p:pic>
    </p:spTree>
    <p:extLst>
      <p:ext uri="{BB962C8B-B14F-4D97-AF65-F5344CB8AC3E}">
        <p14:creationId xmlns:p14="http://schemas.microsoft.com/office/powerpoint/2010/main" val="2918201141"/>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9563" y="187037"/>
            <a:ext cx="9144000" cy="2182090"/>
          </a:xfrm>
        </p:spPr>
        <p:txBody>
          <a:bodyPr>
            <a:normAutofit fontScale="90000"/>
          </a:bodyPr>
          <a:lstStyle/>
          <a:p>
            <a:pPr algn="ctr"/>
            <a:r>
              <a:rPr lang="en-US" dirty="0"/>
              <a:t>Let’s go to the </a:t>
            </a:r>
            <a:br>
              <a:rPr lang="en-US" dirty="0"/>
            </a:br>
            <a:r>
              <a:rPr lang="en-US" dirty="0"/>
              <a:t>Worry Free Zone now </a:t>
            </a:r>
            <a:br>
              <a:rPr lang="en-US" dirty="0"/>
            </a:br>
            <a:r>
              <a:rPr lang="en-US" dirty="0"/>
              <a:t>in prayer!</a:t>
            </a:r>
          </a:p>
        </p:txBody>
      </p:sp>
      <p:sp>
        <p:nvSpPr>
          <p:cNvPr id="3" name="Content Placeholder 2"/>
          <p:cNvSpPr>
            <a:spLocks noGrp="1"/>
          </p:cNvSpPr>
          <p:nvPr>
            <p:ph idx="1"/>
          </p:nvPr>
        </p:nvSpPr>
        <p:spPr/>
        <p:txBody>
          <a:bodyPr/>
          <a:lstStyle/>
          <a:p>
            <a:endParaRPr lang="en-US"/>
          </a:p>
        </p:txBody>
      </p:sp>
      <p:pic>
        <p:nvPicPr>
          <p:cNvPr id="4" name="Picture 6"/>
          <p:cNvPicPr>
            <a:picLocks noChangeAspect="1" noChangeArrowheads="1"/>
          </p:cNvPicPr>
          <p:nvPr/>
        </p:nvPicPr>
        <p:blipFill>
          <a:blip r:embed="rId2" cstate="print"/>
          <a:srcRect/>
          <a:stretch>
            <a:fillRect/>
          </a:stretch>
        </p:blipFill>
        <p:spPr bwMode="auto">
          <a:xfrm>
            <a:off x="1807010" y="2583894"/>
            <a:ext cx="5218942" cy="4274106"/>
          </a:xfrm>
          <a:prstGeom prst="rect">
            <a:avLst/>
          </a:prstGeom>
          <a:noFill/>
          <a:ln w="9525">
            <a:noFill/>
            <a:miter lim="800000"/>
            <a:headEnd/>
            <a:tailEnd/>
          </a:ln>
          <a:effectLst/>
        </p:spPr>
      </p:pic>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1416423"/>
          </a:xfrm>
        </p:spPr>
        <p:txBody>
          <a:bodyPr/>
          <a:lstStyle/>
          <a:p>
            <a:pPr algn="ctr"/>
            <a:r>
              <a:rPr lang="en-US" dirty="0"/>
              <a:t>There’s plenty to worry about ...</a:t>
            </a:r>
          </a:p>
        </p:txBody>
      </p:sp>
      <p:sp>
        <p:nvSpPr>
          <p:cNvPr id="4" name="Content Placeholder 3">
            <a:extLst>
              <a:ext uri="{FF2B5EF4-FFF2-40B4-BE49-F238E27FC236}">
                <a16:creationId xmlns:a16="http://schemas.microsoft.com/office/drawing/2014/main" id="{8FB6D5FA-9C0D-40DA-818B-55EE9146EA14}"/>
              </a:ext>
            </a:extLst>
          </p:cNvPr>
          <p:cNvSpPr>
            <a:spLocks noGrp="1"/>
          </p:cNvSpPr>
          <p:nvPr>
            <p:ph idx="1"/>
          </p:nvPr>
        </p:nvSpPr>
        <p:spPr/>
        <p:txBody>
          <a:bodyPr/>
          <a:lstStyle/>
          <a:p>
            <a:endParaRPr lang="en-US"/>
          </a:p>
        </p:txBody>
      </p:sp>
      <p:pic>
        <p:nvPicPr>
          <p:cNvPr id="5" name="Picture 7">
            <a:extLst>
              <a:ext uri="{FF2B5EF4-FFF2-40B4-BE49-F238E27FC236}">
                <a16:creationId xmlns:a16="http://schemas.microsoft.com/office/drawing/2014/main" id="{47C463AF-8E84-4BAF-A6F2-2D143A0B5CA8}"/>
              </a:ext>
            </a:extLst>
          </p:cNvPr>
          <p:cNvPicPr>
            <a:picLocks noChangeAspect="1" noChangeArrowheads="1"/>
          </p:cNvPicPr>
          <p:nvPr/>
        </p:nvPicPr>
        <p:blipFill>
          <a:blip r:embed="rId3" cstate="print"/>
          <a:srcRect/>
          <a:stretch>
            <a:fillRect/>
          </a:stretch>
        </p:blipFill>
        <p:spPr bwMode="auto">
          <a:xfrm>
            <a:off x="353570" y="2286001"/>
            <a:ext cx="7437118" cy="4572000"/>
          </a:xfrm>
          <a:prstGeom prst="rect">
            <a:avLst/>
          </a:prstGeom>
          <a:noFill/>
          <a:ln w="9525">
            <a:noFill/>
            <a:miter lim="800000"/>
            <a:headEnd/>
            <a:tailEnd/>
          </a:ln>
          <a:effectLst/>
        </p:spPr>
      </p:pic>
      <p:pic>
        <p:nvPicPr>
          <p:cNvPr id="6" name="Picture 6">
            <a:extLst>
              <a:ext uri="{FF2B5EF4-FFF2-40B4-BE49-F238E27FC236}">
                <a16:creationId xmlns:a16="http://schemas.microsoft.com/office/drawing/2014/main" id="{90E501BB-F410-4F2C-AA36-CDEA56E8C599}"/>
              </a:ext>
            </a:extLst>
          </p:cNvPr>
          <p:cNvPicPr>
            <a:picLocks noChangeAspect="1" noChangeArrowheads="1"/>
          </p:cNvPicPr>
          <p:nvPr/>
        </p:nvPicPr>
        <p:blipFill>
          <a:blip r:embed="rId4" cstate="print"/>
          <a:srcRect/>
          <a:stretch>
            <a:fillRect/>
          </a:stretch>
        </p:blipFill>
        <p:spPr bwMode="auto">
          <a:xfrm>
            <a:off x="353570" y="2290278"/>
            <a:ext cx="7437119" cy="4567722"/>
          </a:xfrm>
          <a:prstGeom prst="rect">
            <a:avLst/>
          </a:prstGeom>
          <a:noFill/>
          <a:ln w="9525">
            <a:noFill/>
            <a:miter lim="800000"/>
            <a:headEnd/>
            <a:tailEnd/>
          </a:ln>
          <a:effectLst/>
        </p:spPr>
      </p:pic>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1143001"/>
            <a:ext cx="6130636" cy="2701636"/>
          </a:xfrm>
          <a:prstGeom prst="rect">
            <a:avLst/>
          </a:prstGeom>
          <a:solidFill>
            <a:srgbClr val="02AE79">
              <a:alpha val="49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LIFE</a:t>
            </a:r>
            <a:r>
              <a:rPr lang="en-US" dirty="0"/>
              <a:t> itself...</a:t>
            </a:r>
          </a:p>
        </p:txBody>
      </p:sp>
      <p:sp>
        <p:nvSpPr>
          <p:cNvPr id="3" name="Content Placeholder 2"/>
          <p:cNvSpPr>
            <a:spLocks noGrp="1"/>
          </p:cNvSpPr>
          <p:nvPr>
            <p:ph idx="1"/>
          </p:nvPr>
        </p:nvSpPr>
        <p:spPr>
          <a:xfrm>
            <a:off x="1981201" y="1600201"/>
            <a:ext cx="5091545" cy="4525963"/>
          </a:xfrm>
        </p:spPr>
        <p:txBody>
          <a:bodyPr/>
          <a:lstStyle/>
          <a:p>
            <a:r>
              <a:rPr lang="en-US" baseline="30000" dirty="0"/>
              <a:t>25</a:t>
            </a:r>
            <a:r>
              <a:rPr lang="en-US" dirty="0"/>
              <a:t> "Therefore I tell you, do not worry about your </a:t>
            </a:r>
            <a:r>
              <a:rPr lang="en-US" dirty="0">
                <a:solidFill>
                  <a:schemeClr val="bg1"/>
                </a:solidFill>
                <a:effectLst>
                  <a:glow rad="127000">
                    <a:srgbClr val="C00000"/>
                  </a:glow>
                </a:effectLst>
              </a:rPr>
              <a:t>life</a:t>
            </a:r>
            <a:r>
              <a:rPr lang="en-US" dirty="0"/>
              <a:t>, Mat 6:25</a:t>
            </a:r>
          </a:p>
        </p:txBody>
      </p:sp>
      <p:pic>
        <p:nvPicPr>
          <p:cNvPr id="50177" name="Picture 1"/>
          <p:cNvPicPr>
            <a:picLocks noChangeAspect="1" noChangeArrowheads="1"/>
          </p:cNvPicPr>
          <p:nvPr/>
        </p:nvPicPr>
        <p:blipFill>
          <a:blip r:embed="rId2" cstate="print"/>
          <a:srcRect/>
          <a:stretch>
            <a:fillRect/>
          </a:stretch>
        </p:blipFill>
        <p:spPr bwMode="auto">
          <a:xfrm>
            <a:off x="4727432" y="1586706"/>
            <a:ext cx="6351587" cy="6884988"/>
          </a:xfrm>
          <a:prstGeom prst="rect">
            <a:avLst/>
          </a:prstGeom>
          <a:noFill/>
          <a:ln w="9525">
            <a:noFill/>
            <a:miter lim="800000"/>
            <a:headEnd/>
            <a:tailEnd/>
          </a:ln>
          <a:effectLst/>
        </p:spPr>
      </p:pic>
    </p:spTree>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035" y="1143001"/>
            <a:ext cx="6242394" cy="4031672"/>
          </a:xfrm>
          <a:prstGeom prst="rect">
            <a:avLst/>
          </a:prstGeom>
          <a:solidFill>
            <a:srgbClr val="02AE79">
              <a:alpha val="49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LOVED</a:t>
            </a:r>
            <a:r>
              <a:rPr lang="en-US" dirty="0">
                <a:effectLst>
                  <a:glow rad="127000">
                    <a:srgbClr val="C00000"/>
                  </a:glow>
                  <a:outerShdw blurRad="38100" dist="38100" dir="2700000" algn="tl">
                    <a:srgbClr val="000000">
                      <a:alpha val="43137"/>
                    </a:srgbClr>
                  </a:outerShdw>
                </a:effectLst>
              </a:rPr>
              <a:t> </a:t>
            </a:r>
            <a:r>
              <a:rPr lang="en-US" u="sng" dirty="0">
                <a:effectLst>
                  <a:glow rad="127000">
                    <a:srgbClr val="C00000"/>
                  </a:glow>
                  <a:outerShdw blurRad="38100" dist="38100" dir="2700000" algn="tl">
                    <a:srgbClr val="000000">
                      <a:alpha val="43137"/>
                    </a:srgbClr>
                  </a:outerShdw>
                </a:effectLst>
              </a:rPr>
              <a:t>ONES</a:t>
            </a:r>
          </a:p>
        </p:txBody>
      </p:sp>
      <p:sp>
        <p:nvSpPr>
          <p:cNvPr id="3" name="Content Placeholder 2"/>
          <p:cNvSpPr>
            <a:spLocks noGrp="1"/>
          </p:cNvSpPr>
          <p:nvPr>
            <p:ph idx="1"/>
          </p:nvPr>
        </p:nvSpPr>
        <p:spPr>
          <a:xfrm>
            <a:off x="596734" y="1577788"/>
            <a:ext cx="6130637" cy="4599175"/>
          </a:xfrm>
        </p:spPr>
        <p:txBody>
          <a:bodyPr/>
          <a:lstStyle/>
          <a:p>
            <a:r>
              <a:rPr lang="en-US" dirty="0"/>
              <a:t> </a:t>
            </a:r>
            <a:r>
              <a:rPr lang="en-US" baseline="30000" dirty="0"/>
              <a:t>1</a:t>
            </a:r>
            <a:r>
              <a:rPr lang="en-US" dirty="0"/>
              <a:t> Therefore, </a:t>
            </a:r>
            <a:r>
              <a:rPr lang="en-US" dirty="0">
                <a:solidFill>
                  <a:srgbClr val="C00000"/>
                </a:solidFill>
              </a:rPr>
              <a:t>my brothers, whom I love </a:t>
            </a:r>
            <a:r>
              <a:rPr lang="en-US" dirty="0"/>
              <a:t>and long for, my joy and crown, stand firm thus in the Lord, my beloved. </a:t>
            </a:r>
          </a:p>
        </p:txBody>
      </p:sp>
      <p:pic>
        <p:nvPicPr>
          <p:cNvPr id="49154" name="Picture 2"/>
          <p:cNvPicPr>
            <a:picLocks noChangeAspect="1" noChangeArrowheads="1"/>
          </p:cNvPicPr>
          <p:nvPr/>
        </p:nvPicPr>
        <p:blipFill>
          <a:blip r:embed="rId3" cstate="print"/>
          <a:srcRect/>
          <a:stretch>
            <a:fillRect/>
          </a:stretch>
        </p:blipFill>
        <p:spPr bwMode="auto">
          <a:xfrm>
            <a:off x="6606938" y="602674"/>
            <a:ext cx="4500944" cy="4358841"/>
          </a:xfrm>
          <a:prstGeom prst="rect">
            <a:avLst/>
          </a:prstGeom>
          <a:noFill/>
          <a:ln w="9525">
            <a:noFill/>
            <a:miter lim="800000"/>
            <a:headEnd/>
            <a:tailEnd/>
          </a:ln>
          <a:effectLst/>
        </p:spPr>
      </p:pic>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034" y="1087423"/>
            <a:ext cx="11613932" cy="2020077"/>
          </a:xfrm>
          <a:prstGeom prst="rect">
            <a:avLst/>
          </a:prstGeom>
          <a:solidFill>
            <a:srgbClr val="02AE79">
              <a:alpha val="49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DISAGREEMENT</a:t>
            </a:r>
          </a:p>
        </p:txBody>
      </p:sp>
      <p:pic>
        <p:nvPicPr>
          <p:cNvPr id="48130" name="Picture 2"/>
          <p:cNvPicPr>
            <a:picLocks noChangeAspect="1" noChangeArrowheads="1"/>
          </p:cNvPicPr>
          <p:nvPr/>
        </p:nvPicPr>
        <p:blipFill>
          <a:blip r:embed="rId3" cstate="print"/>
          <a:srcRect b="10161"/>
          <a:stretch>
            <a:fillRect/>
          </a:stretch>
        </p:blipFill>
        <p:spPr bwMode="auto">
          <a:xfrm>
            <a:off x="0" y="2258826"/>
            <a:ext cx="12191999" cy="4599174"/>
          </a:xfrm>
          <a:prstGeom prst="rect">
            <a:avLst/>
          </a:prstGeom>
          <a:noFill/>
          <a:ln w="9525">
            <a:noFill/>
            <a:miter lim="800000"/>
            <a:headEnd/>
            <a:tailEnd/>
          </a:ln>
          <a:effectLst/>
        </p:spPr>
      </p:pic>
      <p:sp>
        <p:nvSpPr>
          <p:cNvPr id="3" name="Content Placeholder 2"/>
          <p:cNvSpPr>
            <a:spLocks noGrp="1"/>
          </p:cNvSpPr>
          <p:nvPr>
            <p:ph idx="1"/>
          </p:nvPr>
        </p:nvSpPr>
        <p:spPr>
          <a:xfrm>
            <a:off x="409903" y="1576874"/>
            <a:ext cx="11493063" cy="1530626"/>
          </a:xfrm>
        </p:spPr>
        <p:txBody>
          <a:bodyPr/>
          <a:lstStyle/>
          <a:p>
            <a:r>
              <a:rPr lang="en-US" dirty="0"/>
              <a:t> </a:t>
            </a:r>
            <a:r>
              <a:rPr lang="en-US" baseline="30000" dirty="0"/>
              <a:t>2</a:t>
            </a:r>
            <a:r>
              <a:rPr lang="en-US" dirty="0"/>
              <a:t> I entreat Euodia and I entreat </a:t>
            </a:r>
            <a:r>
              <a:rPr lang="en-US" dirty="0" err="1"/>
              <a:t>Syntyche</a:t>
            </a:r>
            <a:r>
              <a:rPr lang="en-US" dirty="0"/>
              <a:t> to </a:t>
            </a:r>
            <a:r>
              <a:rPr lang="en-US" dirty="0">
                <a:solidFill>
                  <a:srgbClr val="C00000"/>
                </a:solidFill>
              </a:rPr>
              <a:t>agree in the Lord</a:t>
            </a:r>
            <a:r>
              <a:rPr lang="en-US" dirty="0"/>
              <a:t>. </a:t>
            </a:r>
          </a:p>
        </p:txBody>
      </p:sp>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2551CC-B8A5-4188-9CC6-5A156F3F7795}"/>
              </a:ext>
            </a:extLst>
          </p:cNvPr>
          <p:cNvSpPr/>
          <p:nvPr/>
        </p:nvSpPr>
        <p:spPr>
          <a:xfrm>
            <a:off x="86498" y="1143001"/>
            <a:ext cx="12105502" cy="3676134"/>
          </a:xfrm>
          <a:prstGeom prst="rect">
            <a:avLst/>
          </a:prstGeom>
          <a:solidFill>
            <a:srgbClr val="02AE79">
              <a:alpha val="49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SPIRITUAL</a:t>
            </a:r>
            <a:r>
              <a:rPr lang="en-US" dirty="0"/>
              <a:t> STRUGGLES</a:t>
            </a:r>
          </a:p>
        </p:txBody>
      </p:sp>
      <p:sp>
        <p:nvSpPr>
          <p:cNvPr id="3" name="Content Placeholder 2"/>
          <p:cNvSpPr>
            <a:spLocks noGrp="1"/>
          </p:cNvSpPr>
          <p:nvPr>
            <p:ph idx="1"/>
          </p:nvPr>
        </p:nvSpPr>
        <p:spPr/>
        <p:txBody>
          <a:bodyPr/>
          <a:lstStyle/>
          <a:p>
            <a:r>
              <a:rPr lang="en-US" baseline="30000" dirty="0"/>
              <a:t>3</a:t>
            </a:r>
            <a:r>
              <a:rPr lang="en-US" dirty="0"/>
              <a:t> Yes, and I ask you also, my loyal companion, help these women, for they have </a:t>
            </a:r>
            <a:r>
              <a:rPr lang="en-US" dirty="0">
                <a:solidFill>
                  <a:srgbClr val="C00000"/>
                </a:solidFill>
                <a:effectLst>
                  <a:glow rad="101600">
                    <a:schemeClr val="bg1"/>
                  </a:glow>
                  <a:outerShdw blurRad="38100" dist="38100" dir="2700000" algn="tl">
                    <a:srgbClr val="000000">
                      <a:alpha val="43137"/>
                    </a:srgbClr>
                  </a:outerShdw>
                </a:effectLst>
              </a:rPr>
              <a:t>struggled beside me in the work of the gospel</a:t>
            </a:r>
            <a:r>
              <a:rPr lang="en-US" dirty="0"/>
              <a:t>, together with Clement and the rest of my co-workers, whose names are in the book of life</a:t>
            </a:r>
          </a:p>
        </p:txBody>
      </p:sp>
    </p:spTree>
    <p:extLst>
      <p:ext uri="{BB962C8B-B14F-4D97-AF65-F5344CB8AC3E}">
        <p14:creationId xmlns:p14="http://schemas.microsoft.com/office/powerpoint/2010/main" val="2508691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035" y="1385602"/>
            <a:ext cx="9144214" cy="1348271"/>
          </a:xfrm>
          <a:prstGeom prst="rect">
            <a:avLst/>
          </a:prstGeom>
          <a:solidFill>
            <a:srgbClr val="02AE79">
              <a:alpha val="49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HOSTILITY</a:t>
            </a:r>
          </a:p>
        </p:txBody>
      </p:sp>
      <p:sp>
        <p:nvSpPr>
          <p:cNvPr id="3" name="Content Placeholder 2"/>
          <p:cNvSpPr>
            <a:spLocks noGrp="1"/>
          </p:cNvSpPr>
          <p:nvPr>
            <p:ph idx="1"/>
          </p:nvPr>
        </p:nvSpPr>
        <p:spPr/>
        <p:txBody>
          <a:bodyPr/>
          <a:lstStyle/>
          <a:p>
            <a:r>
              <a:rPr lang="en-US" dirty="0"/>
              <a:t> </a:t>
            </a:r>
            <a:r>
              <a:rPr lang="en-US" baseline="30000" dirty="0"/>
              <a:t>5</a:t>
            </a:r>
            <a:r>
              <a:rPr lang="en-US" dirty="0"/>
              <a:t> Let your gentleness be evident to all. </a:t>
            </a:r>
          </a:p>
        </p:txBody>
      </p:sp>
      <p:pic>
        <p:nvPicPr>
          <p:cNvPr id="5" name="Picture 1"/>
          <p:cNvPicPr>
            <a:picLocks noChangeAspect="1" noChangeArrowheads="1"/>
          </p:cNvPicPr>
          <p:nvPr/>
        </p:nvPicPr>
        <p:blipFill>
          <a:blip r:embed="rId3" cstate="print"/>
          <a:srcRect/>
          <a:stretch>
            <a:fillRect/>
          </a:stretch>
        </p:blipFill>
        <p:spPr bwMode="auto">
          <a:xfrm>
            <a:off x="1" y="2769550"/>
            <a:ext cx="12191999" cy="4390336"/>
          </a:xfrm>
          <a:prstGeom prst="rect">
            <a:avLst/>
          </a:prstGeom>
          <a:noFill/>
          <a:ln w="9525">
            <a:noFill/>
            <a:miter lim="800000"/>
            <a:headEnd/>
            <a:tailEnd/>
          </a:ln>
          <a:effectLst/>
        </p:spPr>
      </p:pic>
    </p:spTree>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6255" y="1143002"/>
            <a:ext cx="5174673" cy="1537854"/>
          </a:xfrm>
          <a:prstGeom prst="rect">
            <a:avLst/>
          </a:prstGeom>
          <a:solidFill>
            <a:srgbClr val="02AE79">
              <a:alpha val="49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a:t>
            </a:r>
            <a:r>
              <a:rPr lang="en-US" u="sng" dirty="0">
                <a:effectLst>
                  <a:glow rad="127000">
                    <a:srgbClr val="C00000"/>
                  </a:glow>
                  <a:outerShdw blurRad="38100" dist="38100" dir="2700000" algn="tl">
                    <a:srgbClr val="000000">
                      <a:alpha val="43137"/>
                    </a:srgbClr>
                  </a:outerShdw>
                </a:effectLst>
              </a:rPr>
              <a:t>FUTURE</a:t>
            </a:r>
          </a:p>
        </p:txBody>
      </p:sp>
      <p:sp>
        <p:nvSpPr>
          <p:cNvPr id="3" name="Content Placeholder 2"/>
          <p:cNvSpPr>
            <a:spLocks noGrp="1"/>
          </p:cNvSpPr>
          <p:nvPr>
            <p:ph idx="1"/>
          </p:nvPr>
        </p:nvSpPr>
        <p:spPr/>
        <p:txBody>
          <a:bodyPr/>
          <a:lstStyle/>
          <a:p>
            <a:r>
              <a:rPr lang="en-US" dirty="0"/>
              <a:t> </a:t>
            </a:r>
            <a:r>
              <a:rPr lang="en-US" baseline="30000" dirty="0"/>
              <a:t>5</a:t>
            </a:r>
            <a:r>
              <a:rPr lang="en-US" dirty="0"/>
              <a:t> ... The Lord is near</a:t>
            </a:r>
          </a:p>
        </p:txBody>
      </p:sp>
      <p:pic>
        <p:nvPicPr>
          <p:cNvPr id="44033" name="Picture 1"/>
          <p:cNvPicPr>
            <a:picLocks noChangeAspect="1" noChangeArrowheads="1"/>
          </p:cNvPicPr>
          <p:nvPr/>
        </p:nvPicPr>
        <p:blipFill>
          <a:blip r:embed="rId3" cstate="print"/>
          <a:srcRect b="13760"/>
          <a:stretch>
            <a:fillRect/>
          </a:stretch>
        </p:blipFill>
        <p:spPr bwMode="auto">
          <a:xfrm>
            <a:off x="0" y="708212"/>
            <a:ext cx="12192000" cy="7524722"/>
          </a:xfrm>
          <a:prstGeom prst="rect">
            <a:avLst/>
          </a:prstGeom>
          <a:noFill/>
          <a:ln w="9525">
            <a:noFill/>
            <a:miter lim="800000"/>
            <a:headEnd/>
            <a:tailEnd/>
          </a:ln>
          <a:effectLst/>
        </p:spPr>
      </p:pic>
      <p:sp>
        <p:nvSpPr>
          <p:cNvPr id="7" name="Rectangle 6"/>
          <p:cNvSpPr/>
          <p:nvPr/>
        </p:nvSpPr>
        <p:spPr>
          <a:xfrm>
            <a:off x="643813" y="2230016"/>
            <a:ext cx="11000792" cy="3144417"/>
          </a:xfrm>
          <a:prstGeom prst="rect">
            <a:avLst/>
          </a:prstGeom>
          <a:solidFill>
            <a:srgbClr val="02AE79">
              <a:alpha val="49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77078" y="2470190"/>
            <a:ext cx="10767526" cy="2528897"/>
          </a:xfrm>
          <a:prstGeom prst="rect">
            <a:avLst/>
          </a:prstGeom>
          <a:noFill/>
        </p:spPr>
        <p:txBody>
          <a:bodyPr wrap="square" rtlCol="0">
            <a:spAutoFit/>
          </a:bodyPr>
          <a:lstStyle/>
          <a:p>
            <a:pPr>
              <a:lnSpc>
                <a:spcPts val="3800"/>
              </a:lnSpc>
            </a:pPr>
            <a:r>
              <a:rPr lang="en-US" sz="4000" b="1" dirty="0">
                <a:solidFill>
                  <a:schemeClr val="bg1"/>
                </a:solidFill>
                <a:latin typeface="Arial Narrow" pitchFamily="34" charset="0"/>
              </a:rPr>
              <a:t> </a:t>
            </a:r>
            <a:r>
              <a:rPr lang="en-US" sz="4000" b="1" baseline="30000" dirty="0">
                <a:solidFill>
                  <a:schemeClr val="bg1"/>
                </a:solidFill>
                <a:effectLst>
                  <a:outerShdw blurRad="38100" dist="38100" dir="2700000" algn="tl">
                    <a:srgbClr val="000000">
                      <a:alpha val="43137"/>
                    </a:srgbClr>
                  </a:outerShdw>
                </a:effectLst>
                <a:latin typeface="Arial Narrow" pitchFamily="34" charset="0"/>
              </a:rPr>
              <a:t>33</a:t>
            </a:r>
            <a:r>
              <a:rPr lang="en-US" sz="4000" b="1" dirty="0">
                <a:solidFill>
                  <a:schemeClr val="bg1"/>
                </a:solidFill>
                <a:effectLst>
                  <a:outerShdw blurRad="38100" dist="38100" dir="2700000" algn="tl">
                    <a:srgbClr val="000000">
                      <a:alpha val="43137"/>
                    </a:srgbClr>
                  </a:outerShdw>
                </a:effectLst>
                <a:latin typeface="Arial Narrow" pitchFamily="34" charset="0"/>
              </a:rPr>
              <a:t> But seek first his kingdom and his righteousness, and all these things will be given to you as well.   </a:t>
            </a:r>
            <a:r>
              <a:rPr lang="en-US" sz="4000" b="1" baseline="30000" dirty="0">
                <a:solidFill>
                  <a:schemeClr val="bg1"/>
                </a:solidFill>
                <a:effectLst>
                  <a:outerShdw blurRad="38100" dist="38100" dir="2700000" algn="tl">
                    <a:srgbClr val="000000">
                      <a:alpha val="43137"/>
                    </a:srgbClr>
                  </a:outerShdw>
                </a:effectLst>
                <a:latin typeface="Arial Narrow" pitchFamily="34" charset="0"/>
              </a:rPr>
              <a:t>34</a:t>
            </a:r>
            <a:r>
              <a:rPr lang="en-US" sz="4000" b="1" dirty="0">
                <a:solidFill>
                  <a:schemeClr val="bg1"/>
                </a:solidFill>
                <a:effectLst>
                  <a:outerShdw blurRad="38100" dist="38100" dir="2700000" algn="tl">
                    <a:srgbClr val="000000">
                      <a:alpha val="43137"/>
                    </a:srgbClr>
                  </a:outerShdw>
                </a:effectLst>
                <a:latin typeface="Arial Narrow" pitchFamily="34" charset="0"/>
              </a:rPr>
              <a:t> Therefore do not worry about tomorrow, for tomorrow will worry about itself. Each day has enough trouble of its own.   Mat 6:33-34</a:t>
            </a:r>
          </a:p>
        </p:txBody>
      </p:sp>
    </p:spTree>
  </p:cSld>
  <p:clrMapOvr>
    <a:masterClrMapping/>
  </p:clrMapOvr>
  <p:transition>
    <p:zoom/>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1440</TotalTime>
  <Words>2252</Words>
  <Application>Microsoft Office PowerPoint</Application>
  <PresentationFormat>Widescreen</PresentationFormat>
  <Paragraphs>134</Paragraphs>
  <Slides>27</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Arial Black</vt:lpstr>
      <vt:lpstr>Arial Narrow</vt:lpstr>
      <vt:lpstr>Calibri</vt:lpstr>
      <vt:lpstr>Eras Demi ITC</vt:lpstr>
      <vt:lpstr>Good Morning</vt:lpstr>
      <vt:lpstr>Symbol</vt:lpstr>
      <vt:lpstr>Office Theme</vt:lpstr>
      <vt:lpstr>  How to</vt:lpstr>
      <vt:lpstr>The JOY of  a “Worry Free” Zone</vt:lpstr>
      <vt:lpstr>There’s plenty to worry about ...</vt:lpstr>
      <vt:lpstr>LIFE itself...</vt:lpstr>
      <vt:lpstr>LOVED ONES</vt:lpstr>
      <vt:lpstr>DISAGREEMENT</vt:lpstr>
      <vt:lpstr>SPIRITUAL STRUGGLES</vt:lpstr>
      <vt:lpstr>HOSTILITY</vt:lpstr>
      <vt:lpstr>THE FUTURE</vt:lpstr>
      <vt:lpstr>It is possible, but to Live  in a “Worry-Free” Zone, you must:</vt:lpstr>
      <vt:lpstr>PRAY RIGHT</vt:lpstr>
      <vt:lpstr>GENERAL Prayer</vt:lpstr>
      <vt:lpstr>SPECIFIC PRAYER</vt:lpstr>
      <vt:lpstr>SPECIFIC PRAYER</vt:lpstr>
      <vt:lpstr>SPECIFIC PRAYER</vt:lpstr>
      <vt:lpstr>SPECIFIC PRAYER</vt:lpstr>
      <vt:lpstr>PEACEFUL  PRAYER</vt:lpstr>
      <vt:lpstr>PEACEFUL  PRAYER</vt:lpstr>
      <vt:lpstr>PEACEFUL  PRAYER</vt:lpstr>
      <vt:lpstr>I did that, and nothing changed!</vt:lpstr>
      <vt:lpstr>Think Right</vt:lpstr>
      <vt:lpstr>I did that, but still nothing changed!</vt:lpstr>
      <vt:lpstr>LIVE Right</vt:lpstr>
      <vt:lpstr>Just do it!</vt:lpstr>
      <vt:lpstr>Experience it!</vt:lpstr>
      <vt:lpstr>Living in the Worry-Free Zone ... </vt:lpstr>
      <vt:lpstr>Let’s go to the  Worry Free Zone now  in prayer!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Joyful!</dc:title>
  <dc:creator>Dennis Henderson</dc:creator>
  <cp:lastModifiedBy>Dennis Henderson</cp:lastModifiedBy>
  <cp:revision>143</cp:revision>
  <dcterms:created xsi:type="dcterms:W3CDTF">2015-09-17T14:15:07Z</dcterms:created>
  <dcterms:modified xsi:type="dcterms:W3CDTF">2021-05-19T02:23:41Z</dcterms:modified>
</cp:coreProperties>
</file>