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13" r:id="rId2"/>
    <p:sldId id="424" r:id="rId3"/>
    <p:sldId id="427" r:id="rId4"/>
    <p:sldId id="354" r:id="rId5"/>
    <p:sldId id="355" r:id="rId6"/>
    <p:sldId id="356" r:id="rId7"/>
    <p:sldId id="357" r:id="rId8"/>
    <p:sldId id="358" r:id="rId9"/>
    <p:sldId id="359" r:id="rId10"/>
    <p:sldId id="417" r:id="rId11"/>
    <p:sldId id="377" r:id="rId12"/>
    <p:sldId id="378" r:id="rId13"/>
    <p:sldId id="379" r:id="rId14"/>
    <p:sldId id="408" r:id="rId15"/>
    <p:sldId id="384" r:id="rId16"/>
    <p:sldId id="409" r:id="rId17"/>
    <p:sldId id="410" r:id="rId18"/>
    <p:sldId id="364" r:id="rId19"/>
    <p:sldId id="365" r:id="rId20"/>
    <p:sldId id="411" r:id="rId21"/>
    <p:sldId id="419" r:id="rId22"/>
    <p:sldId id="425" r:id="rId23"/>
    <p:sldId id="387" r:id="rId24"/>
    <p:sldId id="412" r:id="rId25"/>
    <p:sldId id="421" r:id="rId26"/>
    <p:sldId id="426" r:id="rId27"/>
    <p:sldId id="368" r:id="rId28"/>
    <p:sldId id="369" r:id="rId29"/>
    <p:sldId id="370" r:id="rId30"/>
    <p:sldId id="371" r:id="rId31"/>
    <p:sldId id="414" r:id="rId32"/>
    <p:sldId id="422" r:id="rId33"/>
    <p:sldId id="374" r:id="rId34"/>
    <p:sldId id="416" r:id="rId35"/>
    <p:sldId id="37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E77"/>
    <a:srgbClr val="1C6086"/>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0A0D3-D5E6-48CA-B9BD-81B3C6F82410}" v="106" dt="2020-05-16T13:11:16.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75220" autoAdjust="0"/>
  </p:normalViewPr>
  <p:slideViewPr>
    <p:cSldViewPr snapToGrid="0">
      <p:cViewPr varScale="1">
        <p:scale>
          <a:sx n="61" d="100"/>
          <a:sy n="61" d="100"/>
        </p:scale>
        <p:origin x="1445" y="48"/>
      </p:cViewPr>
      <p:guideLst/>
    </p:cSldViewPr>
  </p:slideViewPr>
  <p:outlineViewPr>
    <p:cViewPr>
      <p:scale>
        <a:sx n="33" d="100"/>
        <a:sy n="33" d="100"/>
      </p:scale>
      <p:origin x="0" y="-4086"/>
    </p:cViewPr>
  </p:outlineViewPr>
  <p:notesTextViewPr>
    <p:cViewPr>
      <p:scale>
        <a:sx n="1" d="1"/>
        <a:sy n="1" d="1"/>
      </p:scale>
      <p:origin x="0" y="-446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C0B0A0D3-D5E6-48CA-B9BD-81B3C6F82410}"/>
    <pc:docChg chg="undo custSel addSld modSld sldOrd">
      <pc:chgData name="Kelly Allen" userId="01dcd53d-d0e2-4780-8271-4c162558a821" providerId="ADAL" clId="{C0B0A0D3-D5E6-48CA-B9BD-81B3C6F82410}" dt="2020-05-16T13:11:16.450" v="756" actId="207"/>
      <pc:docMkLst>
        <pc:docMk/>
      </pc:docMkLst>
      <pc:sldChg chg="modSp mod ord modAnim">
        <pc:chgData name="Kelly Allen" userId="01dcd53d-d0e2-4780-8271-4c162558a821" providerId="ADAL" clId="{C0B0A0D3-D5E6-48CA-B9BD-81B3C6F82410}" dt="2020-05-16T12:47:16.081" v="739" actId="20577"/>
        <pc:sldMkLst>
          <pc:docMk/>
          <pc:sldMk cId="159358531" sldId="354"/>
        </pc:sldMkLst>
        <pc:spChg chg="mod">
          <ac:chgData name="Kelly Allen" userId="01dcd53d-d0e2-4780-8271-4c162558a821" providerId="ADAL" clId="{C0B0A0D3-D5E6-48CA-B9BD-81B3C6F82410}" dt="2020-05-16T12:47:16.081" v="739" actId="20577"/>
          <ac:spMkLst>
            <pc:docMk/>
            <pc:sldMk cId="159358531" sldId="354"/>
            <ac:spMk id="4" creationId="{00000000-0000-0000-0000-000000000000}"/>
          </ac:spMkLst>
        </pc:spChg>
      </pc:sldChg>
      <pc:sldChg chg="modSp">
        <pc:chgData name="Kelly Allen" userId="01dcd53d-d0e2-4780-8271-4c162558a821" providerId="ADAL" clId="{C0B0A0D3-D5E6-48CA-B9BD-81B3C6F82410}" dt="2020-05-16T13:11:16.450" v="756" actId="207"/>
        <pc:sldMkLst>
          <pc:docMk/>
          <pc:sldMk cId="457209898" sldId="368"/>
        </pc:sldMkLst>
        <pc:spChg chg="mod">
          <ac:chgData name="Kelly Allen" userId="01dcd53d-d0e2-4780-8271-4c162558a821" providerId="ADAL" clId="{C0B0A0D3-D5E6-48CA-B9BD-81B3C6F82410}" dt="2020-05-16T13:11:16.450" v="756" actId="207"/>
          <ac:spMkLst>
            <pc:docMk/>
            <pc:sldMk cId="457209898" sldId="368"/>
            <ac:spMk id="4" creationId="{37DBE3B1-38D9-40C5-B438-981805ED8231}"/>
          </ac:spMkLst>
        </pc:spChg>
      </pc:sldChg>
      <pc:sldChg chg="modSp mod modAnim">
        <pc:chgData name="Kelly Allen" userId="01dcd53d-d0e2-4780-8271-4c162558a821" providerId="ADAL" clId="{C0B0A0D3-D5E6-48CA-B9BD-81B3C6F82410}" dt="2020-05-16T12:52:31.086" v="749"/>
        <pc:sldMkLst>
          <pc:docMk/>
          <pc:sldMk cId="300072516" sldId="384"/>
        </pc:sldMkLst>
        <pc:spChg chg="mod">
          <ac:chgData name="Kelly Allen" userId="01dcd53d-d0e2-4780-8271-4c162558a821" providerId="ADAL" clId="{C0B0A0D3-D5E6-48CA-B9BD-81B3C6F82410}" dt="2020-05-16T12:51:41.833" v="745" actId="20577"/>
          <ac:spMkLst>
            <pc:docMk/>
            <pc:sldMk cId="300072516" sldId="384"/>
            <ac:spMk id="3" creationId="{00000000-0000-0000-0000-000000000000}"/>
          </ac:spMkLst>
        </pc:spChg>
        <pc:spChg chg="mod">
          <ac:chgData name="Kelly Allen" userId="01dcd53d-d0e2-4780-8271-4c162558a821" providerId="ADAL" clId="{C0B0A0D3-D5E6-48CA-B9BD-81B3C6F82410}" dt="2020-05-16T12:51:57.628" v="747" actId="1076"/>
          <ac:spMkLst>
            <pc:docMk/>
            <pc:sldMk cId="300072516" sldId="384"/>
            <ac:spMk id="6" creationId="{00000000-0000-0000-0000-000000000000}"/>
          </ac:spMkLst>
        </pc:spChg>
        <pc:spChg chg="mod">
          <ac:chgData name="Kelly Allen" userId="01dcd53d-d0e2-4780-8271-4c162558a821" providerId="ADAL" clId="{C0B0A0D3-D5E6-48CA-B9BD-81B3C6F82410}" dt="2020-05-16T12:51:53.316" v="746" actId="1076"/>
          <ac:spMkLst>
            <pc:docMk/>
            <pc:sldMk cId="300072516" sldId="384"/>
            <ac:spMk id="7" creationId="{00000000-0000-0000-0000-000000000000}"/>
          </ac:spMkLst>
        </pc:spChg>
      </pc:sldChg>
      <pc:sldChg chg="modSp mod modAnim">
        <pc:chgData name="Kelly Allen" userId="01dcd53d-d0e2-4780-8271-4c162558a821" providerId="ADAL" clId="{C0B0A0D3-D5E6-48CA-B9BD-81B3C6F82410}" dt="2020-05-16T12:58:53.943" v="755"/>
        <pc:sldMkLst>
          <pc:docMk/>
          <pc:sldMk cId="2381778658" sldId="387"/>
        </pc:sldMkLst>
        <pc:spChg chg="ord">
          <ac:chgData name="Kelly Allen" userId="01dcd53d-d0e2-4780-8271-4c162558a821" providerId="ADAL" clId="{C0B0A0D3-D5E6-48CA-B9BD-81B3C6F82410}" dt="2020-05-16T12:57:14.161" v="752" actId="167"/>
          <ac:spMkLst>
            <pc:docMk/>
            <pc:sldMk cId="2381778658" sldId="387"/>
            <ac:spMk id="3" creationId="{00000000-0000-0000-0000-000000000000}"/>
          </ac:spMkLst>
        </pc:spChg>
        <pc:picChg chg="mod">
          <ac:chgData name="Kelly Allen" userId="01dcd53d-d0e2-4780-8271-4c162558a821" providerId="ADAL" clId="{C0B0A0D3-D5E6-48CA-B9BD-81B3C6F82410}" dt="2020-05-16T12:57:19.911" v="753" actId="1076"/>
          <ac:picMkLst>
            <pc:docMk/>
            <pc:sldMk cId="2381778658" sldId="387"/>
            <ac:picMk id="4" creationId="{00000000-0000-0000-0000-000000000000}"/>
          </ac:picMkLst>
        </pc:picChg>
      </pc:sldChg>
      <pc:sldChg chg="modSp mod">
        <pc:chgData name="Kelly Allen" userId="01dcd53d-d0e2-4780-8271-4c162558a821" providerId="ADAL" clId="{C0B0A0D3-D5E6-48CA-B9BD-81B3C6F82410}" dt="2020-05-16T12:55:54.465" v="750" actId="167"/>
        <pc:sldMkLst>
          <pc:docMk/>
          <pc:sldMk cId="2577125121" sldId="425"/>
        </pc:sldMkLst>
        <pc:spChg chg="ord">
          <ac:chgData name="Kelly Allen" userId="01dcd53d-d0e2-4780-8271-4c162558a821" providerId="ADAL" clId="{C0B0A0D3-D5E6-48CA-B9BD-81B3C6F82410}" dt="2020-05-16T12:55:54.465" v="750" actId="167"/>
          <ac:spMkLst>
            <pc:docMk/>
            <pc:sldMk cId="2577125121" sldId="425"/>
            <ac:spMk id="3" creationId="{00000000-0000-0000-0000-000000000000}"/>
          </ac:spMkLst>
        </pc:spChg>
      </pc:sldChg>
      <pc:sldChg chg="addSp modSp add mod modAnim modNotesTx">
        <pc:chgData name="Kelly Allen" userId="01dcd53d-d0e2-4780-8271-4c162558a821" providerId="ADAL" clId="{C0B0A0D3-D5E6-48CA-B9BD-81B3C6F82410}" dt="2020-05-16T12:39:08.926" v="658"/>
        <pc:sldMkLst>
          <pc:docMk/>
          <pc:sldMk cId="4005420829" sldId="427"/>
        </pc:sldMkLst>
        <pc:spChg chg="add mod">
          <ac:chgData name="Kelly Allen" userId="01dcd53d-d0e2-4780-8271-4c162558a821" providerId="ADAL" clId="{C0B0A0D3-D5E6-48CA-B9BD-81B3C6F82410}" dt="2020-05-16T12:38:54.933" v="656" actId="14838"/>
          <ac:spMkLst>
            <pc:docMk/>
            <pc:sldMk cId="4005420829" sldId="427"/>
            <ac:spMk id="3" creationId="{15ADD6E0-2AF4-4194-9760-733E11E9133A}"/>
          </ac:spMkLst>
        </pc:spChg>
        <pc:spChg chg="mod">
          <ac:chgData name="Kelly Allen" userId="01dcd53d-d0e2-4780-8271-4c162558a821" providerId="ADAL" clId="{C0B0A0D3-D5E6-48CA-B9BD-81B3C6F82410}" dt="2020-05-16T12:30:13.308" v="396" actId="1076"/>
          <ac:spMkLst>
            <pc:docMk/>
            <pc:sldMk cId="4005420829" sldId="42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pload.wikimedia.org/wikipedia/commons/thumb/1/15/Esther_haram.jpg/512px-Esther_haram.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pload.wikimedia.org/wikipedia/commons/thumb/1/15/Esther_haram.jpg/512px-Esther_haram.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Finger pointing = FREE = </a:t>
            </a:r>
            <a:r>
              <a:rPr lang="en-US" dirty="0" err="1"/>
              <a:t>BiblePoint</a:t>
            </a:r>
            <a:r>
              <a:rPr lang="en-US" dirty="0"/>
              <a:t> photo. </a:t>
            </a:r>
          </a:p>
          <a:p>
            <a:endParaRPr lang="en-US" dirty="0"/>
          </a:p>
          <a:p>
            <a:r>
              <a:rPr lang="en-US" dirty="0"/>
              <a:t>Like Jesus</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11</a:t>
            </a:fld>
            <a:endParaRPr lang="en-US"/>
          </a:p>
        </p:txBody>
      </p:sp>
    </p:spTree>
    <p:extLst>
      <p:ext uri="{BB962C8B-B14F-4D97-AF65-F5344CB8AC3E}">
        <p14:creationId xmlns:p14="http://schemas.microsoft.com/office/powerpoint/2010/main" val="198368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Finger pointing = FREE = </a:t>
            </a:r>
            <a:r>
              <a:rPr lang="en-US" dirty="0" err="1"/>
              <a:t>BiblePoint</a:t>
            </a:r>
            <a:r>
              <a:rPr lang="en-US" dirty="0"/>
              <a:t> photo. </a:t>
            </a:r>
          </a:p>
          <a:p>
            <a:endParaRPr lang="en-US" dirty="0"/>
          </a:p>
          <a:p>
            <a:r>
              <a:rPr lang="en-US" dirty="0"/>
              <a:t>My</a:t>
            </a:r>
            <a:r>
              <a:rPr lang="en-US" baseline="0" dirty="0"/>
              <a:t> Aunt Rita played table games – didn’t like them—but my Mom did.</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12</a:t>
            </a:fld>
            <a:endParaRPr lang="en-US"/>
          </a:p>
        </p:txBody>
      </p:sp>
    </p:spTree>
    <p:extLst>
      <p:ext uri="{BB962C8B-B14F-4D97-AF65-F5344CB8AC3E}">
        <p14:creationId xmlns:p14="http://schemas.microsoft.com/office/powerpoint/2010/main" val="194379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Approved = FREE = from http://www.rgbstock.com/download/sundesigns/meT35hq.jpg</a:t>
            </a:r>
          </a:p>
          <a:p>
            <a:endParaRPr lang="en-US" dirty="0"/>
          </a:p>
          <a:p>
            <a:r>
              <a:rPr lang="en-US" dirty="0"/>
              <a:t>Like Job’s friends</a:t>
            </a:r>
          </a:p>
          <a:p>
            <a:endParaRPr lang="en-US" dirty="0"/>
          </a:p>
          <a:p>
            <a:r>
              <a:rPr lang="en-US" dirty="0"/>
              <a:t>Gold = FREE = https://commons.wikimedia.org/wiki/File:Gold_bullion_ap_001.JPG</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13</a:t>
            </a:fld>
            <a:endParaRPr lang="en-US"/>
          </a:p>
        </p:txBody>
      </p:sp>
    </p:spTree>
    <p:extLst>
      <p:ext uri="{BB962C8B-B14F-4D97-AF65-F5344CB8AC3E}">
        <p14:creationId xmlns:p14="http://schemas.microsoft.com/office/powerpoint/2010/main" val="4271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Father &amp; Son = LICENSED AND NOT FOR REUSE ELSEWHERE.  To reuse elsewhere</a:t>
            </a:r>
            <a:r>
              <a:rPr lang="en-US" baseline="0" dirty="0"/>
              <a:t> get a license from http://www.bigstockphoto.com/download/bid-1636294/</a:t>
            </a:r>
          </a:p>
          <a:p>
            <a:endParaRPr lang="en-US" baseline="0" dirty="0"/>
          </a:p>
          <a:p>
            <a:r>
              <a:rPr lang="en-US" baseline="0" dirty="0"/>
              <a:t>Flip side is true – as a daughter to a mother  Naomi &amp; Ruth</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14</a:t>
            </a:fld>
            <a:endParaRPr lang="en-US"/>
          </a:p>
        </p:txBody>
      </p:sp>
    </p:spTree>
    <p:extLst>
      <p:ext uri="{BB962C8B-B14F-4D97-AF65-F5344CB8AC3E}">
        <p14:creationId xmlns:p14="http://schemas.microsoft.com/office/powerpoint/2010/main" val="261386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Father &amp; Son = LICENSED AND NOT FOR REUSE ELSEWHERE.  To reuse elsewhere</a:t>
            </a:r>
            <a:r>
              <a:rPr lang="en-US" baseline="0" dirty="0"/>
              <a:t> get a license from http://www.bigstockphoto.com/download/bid-1636294/</a:t>
            </a:r>
          </a:p>
          <a:p>
            <a:endParaRPr lang="en-US" baseline="0" dirty="0"/>
          </a:p>
          <a:p>
            <a:r>
              <a:rPr lang="en-US" baseline="0" dirty="0"/>
              <a:t>Flip side is true – as a daughter to a mother  Naomi &amp; Ruth</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15</a:t>
            </a:fld>
            <a:endParaRPr lang="en-US"/>
          </a:p>
        </p:txBody>
      </p:sp>
    </p:spTree>
    <p:extLst>
      <p:ext uri="{BB962C8B-B14F-4D97-AF65-F5344CB8AC3E}">
        <p14:creationId xmlns:p14="http://schemas.microsoft.com/office/powerpoint/2010/main" val="56316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Crosses</a:t>
            </a:r>
            <a:r>
              <a:rPr lang="en-US" baseline="0" dirty="0"/>
              <a:t> = FREE = from http://www.rgbstock.com/download/saavem/dJV8ZL.jpg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16</a:t>
            </a:fld>
            <a:endParaRPr lang="en-US"/>
          </a:p>
        </p:txBody>
      </p:sp>
    </p:spTree>
    <p:extLst>
      <p:ext uri="{BB962C8B-B14F-4D97-AF65-F5344CB8AC3E}">
        <p14:creationId xmlns:p14="http://schemas.microsoft.com/office/powerpoint/2010/main" val="244857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Cf. 1 John 3:16  </a:t>
            </a:r>
            <a:r>
              <a:rPr lang="en-US" sz="1200" b="0" i="0" u="none" strike="noStrike" kern="1200" baseline="0" dirty="0">
                <a:solidFill>
                  <a:schemeClr val="tx1"/>
                </a:solidFill>
                <a:latin typeface="+mn-lt"/>
                <a:ea typeface="+mn-ea"/>
                <a:cs typeface="+mn-cs"/>
              </a:rPr>
              <a:t>We know love by this, that he laid down his life for us-- and we ought to lay down our lives for one another. (1Jo 3:16 NRS)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David &amp; Jonathan https://www.flickr.com/photos/32495192@N07/10807390825/in/photostream/</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19</a:t>
            </a:fld>
            <a:endParaRPr lang="en-US"/>
          </a:p>
        </p:txBody>
      </p:sp>
    </p:spTree>
    <p:extLst>
      <p:ext uri="{BB962C8B-B14F-4D97-AF65-F5344CB8AC3E}">
        <p14:creationId xmlns:p14="http://schemas.microsoft.com/office/powerpoint/2010/main" val="374886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a:t>
            </a:r>
            <a:r>
              <a:rPr lang="en-US" dirty="0" err="1"/>
              <a:t>Shadrack</a:t>
            </a:r>
            <a:r>
              <a:rPr lang="en-US" dirty="0"/>
              <a:t> </a:t>
            </a:r>
            <a:r>
              <a:rPr lang="en-US" dirty="0" err="1"/>
              <a:t>Meshack</a:t>
            </a:r>
            <a:r>
              <a:rPr lang="en-US" dirty="0"/>
              <a:t> and </a:t>
            </a:r>
            <a:r>
              <a:rPr lang="en-US" dirty="0" err="1"/>
              <a:t>Abegnego</a:t>
            </a:r>
            <a:r>
              <a:rPr lang="en-US" dirty="0"/>
              <a:t> = Public domain painting</a:t>
            </a:r>
            <a:r>
              <a:rPr lang="en-US" baseline="0" dirty="0"/>
              <a:t> = https://www.flickr.com/photos/32495192@N07/10807698745</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20</a:t>
            </a:fld>
            <a:endParaRPr lang="en-US"/>
          </a:p>
        </p:txBody>
      </p:sp>
    </p:spTree>
    <p:extLst>
      <p:ext uri="{BB962C8B-B14F-4D97-AF65-F5344CB8AC3E}">
        <p14:creationId xmlns:p14="http://schemas.microsoft.com/office/powerpoint/2010/main" val="2787709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a:t>
            </a:r>
            <a:r>
              <a:rPr lang="en-US" dirty="0" err="1"/>
              <a:t>Shadrack</a:t>
            </a:r>
            <a:r>
              <a:rPr lang="en-US" dirty="0"/>
              <a:t> </a:t>
            </a:r>
            <a:r>
              <a:rPr lang="en-US" dirty="0" err="1"/>
              <a:t>Meshack</a:t>
            </a:r>
            <a:r>
              <a:rPr lang="en-US" dirty="0"/>
              <a:t> and </a:t>
            </a:r>
            <a:r>
              <a:rPr lang="en-US" dirty="0" err="1"/>
              <a:t>Abegnego</a:t>
            </a:r>
            <a:r>
              <a:rPr lang="en-US" dirty="0"/>
              <a:t> = Public domain painting</a:t>
            </a:r>
            <a:r>
              <a:rPr lang="en-US" baseline="0" dirty="0"/>
              <a:t> = https://www.flickr.com/photos/32495192@N07/10807698745</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21</a:t>
            </a:fld>
            <a:endParaRPr lang="en-US"/>
          </a:p>
        </p:txBody>
      </p:sp>
    </p:spTree>
    <p:extLst>
      <p:ext uri="{BB962C8B-B14F-4D97-AF65-F5344CB8AC3E}">
        <p14:creationId xmlns:p14="http://schemas.microsoft.com/office/powerpoint/2010/main" val="877768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a:t>
            </a:r>
            <a:r>
              <a:rPr lang="en-US" dirty="0" err="1"/>
              <a:t>Shadrack</a:t>
            </a:r>
            <a:r>
              <a:rPr lang="en-US" dirty="0"/>
              <a:t> </a:t>
            </a:r>
            <a:r>
              <a:rPr lang="en-US" dirty="0" err="1"/>
              <a:t>Meshack</a:t>
            </a:r>
            <a:r>
              <a:rPr lang="en-US" dirty="0"/>
              <a:t> and </a:t>
            </a:r>
            <a:r>
              <a:rPr lang="en-US" dirty="0" err="1"/>
              <a:t>Abegnego</a:t>
            </a:r>
            <a:r>
              <a:rPr lang="en-US" dirty="0"/>
              <a:t> = Public domain painting</a:t>
            </a:r>
            <a:r>
              <a:rPr lang="en-US" baseline="0" dirty="0"/>
              <a:t> = https://www.flickr.com/photos/32495192@N07/10807698745</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22</a:t>
            </a:fld>
            <a:endParaRPr lang="en-US"/>
          </a:p>
        </p:txBody>
      </p:sp>
    </p:spTree>
    <p:extLst>
      <p:ext uri="{BB962C8B-B14F-4D97-AF65-F5344CB8AC3E}">
        <p14:creationId xmlns:p14="http://schemas.microsoft.com/office/powerpoint/2010/main" val="106229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accord” = same soul </a:t>
            </a:r>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2</a:t>
            </a:fld>
            <a:endParaRPr lang="en-US"/>
          </a:p>
        </p:txBody>
      </p:sp>
    </p:spTree>
    <p:extLst>
      <p:ext uri="{BB962C8B-B14F-4D97-AF65-F5344CB8AC3E}">
        <p14:creationId xmlns:p14="http://schemas.microsoft.com/office/powerpoint/2010/main" val="200945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a:t>
            </a:r>
            <a:r>
              <a:rPr lang="en-US" dirty="0" err="1"/>
              <a:t>Shadrack</a:t>
            </a:r>
            <a:r>
              <a:rPr lang="en-US" dirty="0"/>
              <a:t> </a:t>
            </a:r>
            <a:r>
              <a:rPr lang="en-US" dirty="0" err="1"/>
              <a:t>Meshack</a:t>
            </a:r>
            <a:r>
              <a:rPr lang="en-US" dirty="0"/>
              <a:t> and </a:t>
            </a:r>
            <a:r>
              <a:rPr lang="en-US" dirty="0" err="1"/>
              <a:t>Abegnego</a:t>
            </a:r>
            <a:r>
              <a:rPr lang="en-US" dirty="0"/>
              <a:t> = Public domain painting</a:t>
            </a:r>
            <a:r>
              <a:rPr lang="en-US" baseline="0" dirty="0"/>
              <a:t> = https://www.flickr.com/photos/32495192@N07/10807698745</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23</a:t>
            </a:fld>
            <a:endParaRPr lang="en-US"/>
          </a:p>
        </p:txBody>
      </p:sp>
    </p:spTree>
    <p:extLst>
      <p:ext uri="{BB962C8B-B14F-4D97-AF65-F5344CB8AC3E}">
        <p14:creationId xmlns:p14="http://schemas.microsoft.com/office/powerpoint/2010/main" val="232262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Esther and Mordecai </a:t>
            </a:r>
          </a:p>
          <a:p>
            <a:endParaRPr lang="en-US" dirty="0"/>
          </a:p>
          <a:p>
            <a:r>
              <a:rPr lang="en-US" dirty="0"/>
              <a:t>Esther = Public Domain =  </a:t>
            </a:r>
            <a:r>
              <a:rPr lang="en-US" dirty="0">
                <a:hlinkClick r:id="rId3"/>
              </a:rPr>
              <a:t>https://upload.wikimedia.org/wikipedia/commons/thumb/1/15/Esther_haram.jpg/512px-Esther_haram.jpg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24</a:t>
            </a:fld>
            <a:endParaRPr lang="en-US"/>
          </a:p>
        </p:txBody>
      </p:sp>
    </p:spTree>
    <p:extLst>
      <p:ext uri="{BB962C8B-B14F-4D97-AF65-F5344CB8AC3E}">
        <p14:creationId xmlns:p14="http://schemas.microsoft.com/office/powerpoint/2010/main" val="888175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Esther and Mordecai </a:t>
            </a:r>
          </a:p>
          <a:p>
            <a:endParaRPr lang="en-US" dirty="0"/>
          </a:p>
          <a:p>
            <a:r>
              <a:rPr lang="en-US" dirty="0"/>
              <a:t>Esther = Public Domain =  </a:t>
            </a:r>
            <a:r>
              <a:rPr lang="en-US" dirty="0">
                <a:hlinkClick r:id="rId3"/>
              </a:rPr>
              <a:t>https://upload.wikimedia.org/wikipedia/commons/thumb/1/15/Esther_haram.jpg/512px-Esther_haram.jpg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25</a:t>
            </a:fld>
            <a:endParaRPr lang="en-US"/>
          </a:p>
        </p:txBody>
      </p:sp>
    </p:spTree>
    <p:extLst>
      <p:ext uri="{BB962C8B-B14F-4D97-AF65-F5344CB8AC3E}">
        <p14:creationId xmlns:p14="http://schemas.microsoft.com/office/powerpoint/2010/main" val="12264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four friends of the paralytic in Mark 2</a:t>
            </a:r>
          </a:p>
        </p:txBody>
      </p:sp>
      <p:sp>
        <p:nvSpPr>
          <p:cNvPr id="4" name="Slide Number Placeholder 3"/>
          <p:cNvSpPr>
            <a:spLocks noGrp="1"/>
          </p:cNvSpPr>
          <p:nvPr>
            <p:ph type="sldNum" sz="quarter" idx="10"/>
          </p:nvPr>
        </p:nvSpPr>
        <p:spPr/>
        <p:txBody>
          <a:bodyPr/>
          <a:lstStyle/>
          <a:p>
            <a:fld id="{EC1FE3DC-252F-4B2A-AC5E-6324E14EFB42}" type="slidenum">
              <a:rPr lang="en-US" smtClean="0"/>
              <a:pPr/>
              <a:t>26</a:t>
            </a:fld>
            <a:endParaRPr lang="en-US"/>
          </a:p>
        </p:txBody>
      </p:sp>
    </p:spTree>
    <p:extLst>
      <p:ext uri="{BB962C8B-B14F-4D97-AF65-F5344CB8AC3E}">
        <p14:creationId xmlns:p14="http://schemas.microsoft.com/office/powerpoint/2010/main" val="3859787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Like four friends of the paralytic in Mark 2</a:t>
            </a:r>
          </a:p>
        </p:txBody>
      </p:sp>
      <p:sp>
        <p:nvSpPr>
          <p:cNvPr id="4" name="Slide Number Placeholder 3"/>
          <p:cNvSpPr>
            <a:spLocks noGrp="1"/>
          </p:cNvSpPr>
          <p:nvPr>
            <p:ph type="sldNum" sz="quarter" idx="10"/>
          </p:nvPr>
        </p:nvSpPr>
        <p:spPr/>
        <p:txBody>
          <a:bodyPr/>
          <a:lstStyle/>
          <a:p>
            <a:fld id="{EC1FE3DC-252F-4B2A-AC5E-6324E14EFB42}" type="slidenum">
              <a:rPr lang="en-US" smtClean="0"/>
              <a:pPr/>
              <a:t>27</a:t>
            </a:fld>
            <a:endParaRPr lang="en-US"/>
          </a:p>
        </p:txBody>
      </p:sp>
    </p:spTree>
    <p:extLst>
      <p:ext uri="{BB962C8B-B14F-4D97-AF65-F5344CB8AC3E}">
        <p14:creationId xmlns:p14="http://schemas.microsoft.com/office/powerpoint/2010/main" val="355985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Handshake</a:t>
            </a:r>
            <a:r>
              <a:rPr lang="en-US" baseline="0" dirty="0"/>
              <a:t> = FREE = from http://www.rgbstock.com/download/lusi/mhAUFjc.jpg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29</a:t>
            </a:fld>
            <a:endParaRPr lang="en-US"/>
          </a:p>
        </p:txBody>
      </p:sp>
    </p:spTree>
    <p:extLst>
      <p:ext uri="{BB962C8B-B14F-4D97-AF65-F5344CB8AC3E}">
        <p14:creationId xmlns:p14="http://schemas.microsoft.com/office/powerpoint/2010/main" val="2934300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Cross</a:t>
            </a:r>
            <a:r>
              <a:rPr lang="en-US" baseline="0" dirty="0"/>
              <a:t> in the clouds = LICENSED AND NOT FOR REUSE ELSEWHERE.  To reuse elsewhere get a license from http://www</a:t>
            </a:r>
          </a:p>
          <a:p>
            <a:r>
              <a:rPr lang="en-US" baseline="0" dirty="0"/>
              <a:t>.bigstockphoto.com/image-5017121/stock-photo-</a:t>
            </a:r>
            <a:r>
              <a:rPr lang="en-US" baseline="0" dirty="0" err="1"/>
              <a:t>christian</a:t>
            </a:r>
            <a:r>
              <a:rPr lang="en-US" baseline="0" dirty="0"/>
              <a:t>-cross</a:t>
            </a:r>
          </a:p>
          <a:p>
            <a:endParaRPr lang="en-US" baseline="0" dirty="0"/>
          </a:p>
          <a:p>
            <a:r>
              <a:rPr lang="en-US" baseline="0" dirty="0"/>
              <a:t>Story of John </a:t>
            </a:r>
            <a:r>
              <a:rPr lang="en-US" baseline="0" dirty="0" err="1"/>
              <a:t>VanSavage</a:t>
            </a:r>
            <a:r>
              <a:rPr lang="en-US" baseline="0" dirty="0"/>
              <a:t> at Whitehall – giving all his money to me ... Didn’t even know me.  </a:t>
            </a:r>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31</a:t>
            </a:fld>
            <a:endParaRPr lang="en-US"/>
          </a:p>
        </p:txBody>
      </p:sp>
    </p:spTree>
    <p:extLst>
      <p:ext uri="{BB962C8B-B14F-4D97-AF65-F5344CB8AC3E}">
        <p14:creationId xmlns:p14="http://schemas.microsoft.com/office/powerpoint/2010/main" val="3990899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Cross</a:t>
            </a:r>
            <a:r>
              <a:rPr lang="en-US" baseline="0" dirty="0"/>
              <a:t> in the clouds = LICENSED AND NOT FOR REUSE ELSEWHERE.  To reuse elsewhere get a license from http://www</a:t>
            </a:r>
          </a:p>
          <a:p>
            <a:r>
              <a:rPr lang="en-US" baseline="0" dirty="0"/>
              <a:t>.bigstockphoto.com/image-5017121/stock-photo-</a:t>
            </a:r>
            <a:r>
              <a:rPr lang="en-US" baseline="0" dirty="0" err="1"/>
              <a:t>christian</a:t>
            </a:r>
            <a:r>
              <a:rPr lang="en-US" baseline="0" dirty="0"/>
              <a:t>-cross</a:t>
            </a:r>
          </a:p>
          <a:p>
            <a:endParaRPr lang="en-US" baseline="0" dirty="0"/>
          </a:p>
          <a:p>
            <a:r>
              <a:rPr lang="en-US" baseline="0" dirty="0"/>
              <a:t>Story of John </a:t>
            </a:r>
            <a:r>
              <a:rPr lang="en-US" baseline="0" dirty="0" err="1"/>
              <a:t>VanSavage</a:t>
            </a:r>
            <a:r>
              <a:rPr lang="en-US" baseline="0" dirty="0"/>
              <a:t> at Whitehall – giving all his money to me ... Didn’t even know me.  </a:t>
            </a:r>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32</a:t>
            </a:fld>
            <a:endParaRPr lang="en-US"/>
          </a:p>
        </p:txBody>
      </p:sp>
    </p:spTree>
    <p:extLst>
      <p:ext uri="{BB962C8B-B14F-4D97-AF65-F5344CB8AC3E}">
        <p14:creationId xmlns:p14="http://schemas.microsoft.com/office/powerpoint/2010/main" val="1817456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is a group of men who</a:t>
            </a:r>
            <a:r>
              <a:rPr lang="en-US" baseline="0" dirty="0"/>
              <a:t> meet for Breakfast every wed 8 am who want to be your friend,  There is a ladies Bible study once a month </a:t>
            </a:r>
            <a:r>
              <a:rPr lang="en-US" baseline="0" dirty="0" err="1"/>
              <a:t>tues</a:t>
            </a:r>
            <a:r>
              <a:rPr lang="en-US" baseline="0" dirty="0"/>
              <a:t> –they want to be </a:t>
            </a:r>
            <a:r>
              <a:rPr lang="en-US" baseline="0"/>
              <a:t>your friend.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34</a:t>
            </a:fld>
            <a:endParaRPr lang="en-US"/>
          </a:p>
        </p:txBody>
      </p:sp>
    </p:spTree>
    <p:extLst>
      <p:ext uri="{BB962C8B-B14F-4D97-AF65-F5344CB8AC3E}">
        <p14:creationId xmlns:p14="http://schemas.microsoft.com/office/powerpoint/2010/main" val="199358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statics = cdc.gov</a:t>
            </a:r>
          </a:p>
          <a:p>
            <a:r>
              <a:rPr lang="en-US" dirty="0"/>
              <a:t>Cancer statistics = cancer.org</a:t>
            </a:r>
          </a:p>
          <a:p>
            <a:r>
              <a:rPr lang="en-US" dirty="0"/>
              <a:t>Alcohol-related statistics = niaa.nih.gov</a:t>
            </a:r>
          </a:p>
          <a:p>
            <a:r>
              <a:rPr lang="en-US" dirty="0"/>
              <a:t>Auto Accident deaths = usatoday.com</a:t>
            </a:r>
          </a:p>
          <a:p>
            <a:r>
              <a:rPr lang="en-US" dirty="0"/>
              <a:t>Pedestrian deaths = cnbc.com</a:t>
            </a:r>
          </a:p>
          <a:p>
            <a:r>
              <a:rPr lang="en-US" dirty="0"/>
              <a:t>Fire Related deaths = nfpa.org</a:t>
            </a:r>
          </a:p>
          <a:p>
            <a:r>
              <a:rPr lang="en-US" dirty="0"/>
              <a:t>Lost at sea = 2,000 = theguardian.com</a:t>
            </a:r>
          </a:p>
          <a:p>
            <a:r>
              <a:rPr lang="en-US" dirty="0"/>
              <a:t>Firearm = 39,773 = Wikipedia.org of which 23,854 were suicide (2017)</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3</a:t>
            </a:fld>
            <a:endParaRPr lang="en-US"/>
          </a:p>
        </p:txBody>
      </p:sp>
    </p:spTree>
    <p:extLst>
      <p:ext uri="{BB962C8B-B14F-4D97-AF65-F5344CB8AC3E}">
        <p14:creationId xmlns:p14="http://schemas.microsoft.com/office/powerpoint/2010/main" val="210520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4</a:t>
            </a:fld>
            <a:endParaRPr lang="en-US"/>
          </a:p>
        </p:txBody>
      </p:sp>
    </p:spTree>
    <p:extLst>
      <p:ext uri="{BB962C8B-B14F-4D97-AF65-F5344CB8AC3E}">
        <p14:creationId xmlns:p14="http://schemas.microsoft.com/office/powerpoint/2010/main" val="1842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Hands = Licensed and</a:t>
            </a:r>
            <a:r>
              <a:rPr lang="en-US" baseline="0" dirty="0"/>
              <a:t> NOT for REUSE elsewhere.  To reuse elsewhere get a license from http://www.bigstockphoto.com/download/bid-1635043/ </a:t>
            </a:r>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6</a:t>
            </a:fld>
            <a:endParaRPr lang="en-US"/>
          </a:p>
        </p:txBody>
      </p:sp>
    </p:spTree>
    <p:extLst>
      <p:ext uri="{BB962C8B-B14F-4D97-AF65-F5344CB8AC3E}">
        <p14:creationId xmlns:p14="http://schemas.microsoft.com/office/powerpoint/2010/main" val="39491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aseline="0" dirty="0"/>
              <a:t>Finger = FREE = from http://www.sxc.hu/browse.phtml?f=download&amp;id=519652</a:t>
            </a:r>
          </a:p>
          <a:p>
            <a:endParaRPr lang="en-US" baseline="0" dirty="0"/>
          </a:p>
          <a:p>
            <a:r>
              <a:rPr lang="en-US" baseline="0" dirty="0"/>
              <a:t>Unique – like David and Jonathan</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7</a:t>
            </a:fld>
            <a:endParaRPr lang="en-US"/>
          </a:p>
        </p:txBody>
      </p:sp>
    </p:spTree>
    <p:extLst>
      <p:ext uri="{BB962C8B-B14F-4D97-AF65-F5344CB8AC3E}">
        <p14:creationId xmlns:p14="http://schemas.microsoft.com/office/powerpoint/2010/main" val="3437429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Finger pointing = FREE = </a:t>
            </a:r>
            <a:r>
              <a:rPr lang="en-US" dirty="0" err="1"/>
              <a:t>BiblePoint</a:t>
            </a:r>
            <a:r>
              <a:rPr lang="en-US" dirty="0"/>
              <a:t> photo. </a:t>
            </a:r>
          </a:p>
          <a:p>
            <a:endParaRPr lang="en-US" dirty="0"/>
          </a:p>
          <a:p>
            <a:r>
              <a:rPr lang="en-US" dirty="0"/>
              <a:t>In an age of fake news, fake science, fake fruit, fake everything, and fake friends, you need a genuine friend.  The fake are in it for their own agenda.  Like fake politics tells you anything to advance themselves and their cause, truth or lie.  Seeing their own interests.  Fake friends do the same.  </a:t>
            </a:r>
          </a:p>
          <a:p>
            <a:r>
              <a:rPr lang="en-US" dirty="0"/>
              <a:t>You need a genuine friend like Jesus</a:t>
            </a:r>
          </a:p>
        </p:txBody>
      </p:sp>
      <p:sp>
        <p:nvSpPr>
          <p:cNvPr id="4" name="Slide Number Placeholder 3"/>
          <p:cNvSpPr>
            <a:spLocks noGrp="1"/>
          </p:cNvSpPr>
          <p:nvPr>
            <p:ph type="sldNum" sz="quarter" idx="10"/>
          </p:nvPr>
        </p:nvSpPr>
        <p:spPr/>
        <p:txBody>
          <a:bodyPr/>
          <a:lstStyle/>
          <a:p>
            <a:fld id="{EC1FE3DC-252F-4B2A-AC5E-6324E14EFB42}" type="slidenum">
              <a:rPr lang="en-US" smtClean="0"/>
              <a:pPr/>
              <a:t>8</a:t>
            </a:fld>
            <a:endParaRPr lang="en-US"/>
          </a:p>
        </p:txBody>
      </p:sp>
    </p:spTree>
    <p:extLst>
      <p:ext uri="{BB962C8B-B14F-4D97-AF65-F5344CB8AC3E}">
        <p14:creationId xmlns:p14="http://schemas.microsoft.com/office/powerpoint/2010/main" val="132071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Finger pointing = FREE = </a:t>
            </a:r>
            <a:r>
              <a:rPr lang="en-US" dirty="0" err="1"/>
              <a:t>BiblePoint</a:t>
            </a:r>
            <a:r>
              <a:rPr lang="en-US" dirty="0"/>
              <a:t> photo. </a:t>
            </a:r>
          </a:p>
          <a:p>
            <a:endParaRPr lang="en-US" dirty="0"/>
          </a:p>
          <a:p>
            <a:r>
              <a:rPr lang="en-US" dirty="0"/>
              <a:t>Like Jesus</a:t>
            </a:r>
          </a:p>
        </p:txBody>
      </p:sp>
      <p:sp>
        <p:nvSpPr>
          <p:cNvPr id="4" name="Slide Number Placeholder 3"/>
          <p:cNvSpPr>
            <a:spLocks noGrp="1"/>
          </p:cNvSpPr>
          <p:nvPr>
            <p:ph type="sldNum" sz="quarter" idx="10"/>
          </p:nvPr>
        </p:nvSpPr>
        <p:spPr/>
        <p:txBody>
          <a:bodyPr/>
          <a:lstStyle/>
          <a:p>
            <a:fld id="{EC1FE3DC-252F-4B2A-AC5E-6324E14EFB42}" type="slidenum">
              <a:rPr lang="en-US" smtClean="0"/>
              <a:pPr/>
              <a:t>9</a:t>
            </a:fld>
            <a:endParaRPr lang="en-US"/>
          </a:p>
        </p:txBody>
      </p:sp>
    </p:spTree>
    <p:extLst>
      <p:ext uri="{BB962C8B-B14F-4D97-AF65-F5344CB8AC3E}">
        <p14:creationId xmlns:p14="http://schemas.microsoft.com/office/powerpoint/2010/main" val="376176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Finger pointing = FREE = </a:t>
            </a:r>
            <a:r>
              <a:rPr lang="en-US" dirty="0" err="1"/>
              <a:t>BiblePoint</a:t>
            </a:r>
            <a:r>
              <a:rPr lang="en-US" dirty="0"/>
              <a:t> photo. </a:t>
            </a:r>
          </a:p>
          <a:p>
            <a:endParaRPr lang="en-US" dirty="0"/>
          </a:p>
          <a:p>
            <a:r>
              <a:rPr lang="en-US" dirty="0"/>
              <a:t>Like Jesus</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10</a:t>
            </a:fld>
            <a:endParaRPr lang="en-US"/>
          </a:p>
        </p:txBody>
      </p:sp>
    </p:spTree>
    <p:extLst>
      <p:ext uri="{BB962C8B-B14F-4D97-AF65-F5344CB8AC3E}">
        <p14:creationId xmlns:p14="http://schemas.microsoft.com/office/powerpoint/2010/main" val="258774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50322" y="823761"/>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70814" y="322841"/>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99422" y="3250920"/>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9455338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GENUINELY</a:t>
            </a:r>
            <a:r>
              <a:rPr lang="en-US" dirty="0"/>
              <a:t> our friend. </a:t>
            </a:r>
          </a:p>
        </p:txBody>
      </p:sp>
      <p:sp>
        <p:nvSpPr>
          <p:cNvPr id="3" name="Content Placeholder 2"/>
          <p:cNvSpPr>
            <a:spLocks noGrp="1"/>
          </p:cNvSpPr>
          <p:nvPr>
            <p:ph idx="1"/>
          </p:nvPr>
        </p:nvSpPr>
        <p:spPr>
          <a:xfrm>
            <a:off x="409903" y="1577788"/>
            <a:ext cx="7293917" cy="4599175"/>
          </a:xfrm>
        </p:spPr>
        <p:txBody>
          <a:bodyPr/>
          <a:lstStyle/>
          <a:p>
            <a:r>
              <a:rPr lang="en-US" dirty="0"/>
              <a:t>who will </a:t>
            </a:r>
            <a:r>
              <a:rPr lang="en-US" dirty="0">
                <a:effectLst>
                  <a:glow rad="127000">
                    <a:schemeClr val="bg1">
                      <a:alpha val="99000"/>
                    </a:schemeClr>
                  </a:glow>
                </a:effectLst>
              </a:rPr>
              <a:t>be genuinely concerned </a:t>
            </a:r>
            <a:r>
              <a:rPr lang="en-US" dirty="0"/>
              <a:t>for </a:t>
            </a:r>
            <a:r>
              <a:rPr lang="en-US" dirty="0">
                <a:solidFill>
                  <a:schemeClr val="bg1"/>
                </a:solidFill>
                <a:effectLst>
                  <a:glow rad="127000">
                    <a:srgbClr val="C00000"/>
                  </a:glow>
                </a:effectLst>
              </a:rPr>
              <a:t>your welfare</a:t>
            </a:r>
            <a:r>
              <a:rPr lang="en-US" dirty="0"/>
              <a:t>. </a:t>
            </a:r>
            <a:r>
              <a:rPr lang="en-US" baseline="30000" dirty="0"/>
              <a:t>21</a:t>
            </a:r>
            <a:r>
              <a:rPr lang="en-US" dirty="0"/>
              <a:t> For they all seek their </a:t>
            </a:r>
            <a:r>
              <a:rPr lang="en-US" dirty="0">
                <a:solidFill>
                  <a:schemeClr val="bg1"/>
                </a:solidFill>
                <a:effectLst>
                  <a:glow rad="127000">
                    <a:srgbClr val="C00000"/>
                  </a:glow>
                </a:effectLst>
              </a:rPr>
              <a:t>own</a:t>
            </a:r>
            <a:r>
              <a:rPr lang="en-US" dirty="0"/>
              <a:t> </a:t>
            </a:r>
            <a:r>
              <a:rPr lang="en-US" dirty="0">
                <a:solidFill>
                  <a:schemeClr val="bg1"/>
                </a:solidFill>
                <a:effectLst>
                  <a:glow rad="127000">
                    <a:srgbClr val="C00000"/>
                  </a:glow>
                </a:effectLst>
              </a:rPr>
              <a:t>interests</a:t>
            </a:r>
            <a:r>
              <a:rPr lang="en-US" dirty="0"/>
              <a:t>, not those of Jesus Christ.</a:t>
            </a:r>
          </a:p>
          <a:p>
            <a:endParaRPr lang="en-US" dirty="0"/>
          </a:p>
          <a:p>
            <a:r>
              <a:rPr lang="en-US" dirty="0"/>
              <a:t> </a:t>
            </a:r>
          </a:p>
        </p:txBody>
      </p:sp>
      <p:pic>
        <p:nvPicPr>
          <p:cNvPr id="5" name="Picture 2">
            <a:extLst>
              <a:ext uri="{FF2B5EF4-FFF2-40B4-BE49-F238E27FC236}">
                <a16:creationId xmlns:a16="http://schemas.microsoft.com/office/drawing/2014/main" id="{CAFC9E27-2651-47C4-BCC1-2A7C004FAB02}"/>
              </a:ext>
            </a:extLst>
          </p:cNvPr>
          <p:cNvPicPr>
            <a:picLocks noChangeAspect="1" noChangeArrowheads="1"/>
          </p:cNvPicPr>
          <p:nvPr/>
        </p:nvPicPr>
        <p:blipFill>
          <a:blip r:embed="rId3" cstate="print">
            <a:lum bright="14000" contrast="45000"/>
          </a:blip>
          <a:srcRect/>
          <a:stretch>
            <a:fillRect/>
          </a:stretch>
        </p:blipFill>
        <p:spPr bwMode="auto">
          <a:xfrm>
            <a:off x="7141084" y="1894205"/>
            <a:ext cx="4641013" cy="4444122"/>
          </a:xfrm>
          <a:prstGeom prst="rect">
            <a:avLst/>
          </a:prstGeom>
          <a:noFill/>
          <a:ln w="9525">
            <a:noFill/>
            <a:miter lim="800000"/>
            <a:headEnd/>
            <a:tailEnd/>
          </a:ln>
          <a:effectLst/>
        </p:spPr>
      </p:pic>
    </p:spTree>
    <p:extLst>
      <p:ext uri="{BB962C8B-B14F-4D97-AF65-F5344CB8AC3E}">
        <p14:creationId xmlns:p14="http://schemas.microsoft.com/office/powerpoint/2010/main" val="2789517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GENUINELY</a:t>
            </a:r>
            <a:r>
              <a:rPr lang="en-US" dirty="0"/>
              <a:t> our friend. </a:t>
            </a:r>
          </a:p>
        </p:txBody>
      </p:sp>
      <p:sp>
        <p:nvSpPr>
          <p:cNvPr id="3" name="Content Placeholder 2"/>
          <p:cNvSpPr>
            <a:spLocks noGrp="1"/>
          </p:cNvSpPr>
          <p:nvPr>
            <p:ph idx="1"/>
          </p:nvPr>
        </p:nvSpPr>
        <p:spPr>
          <a:xfrm>
            <a:off x="409903" y="1577788"/>
            <a:ext cx="7293917" cy="4599175"/>
          </a:xfrm>
        </p:spPr>
        <p:txBody>
          <a:bodyPr/>
          <a:lstStyle/>
          <a:p>
            <a:r>
              <a:rPr lang="en-US" dirty="0"/>
              <a:t>who will </a:t>
            </a:r>
            <a:r>
              <a:rPr lang="en-US" dirty="0">
                <a:effectLst>
                  <a:glow rad="127000">
                    <a:schemeClr val="bg1">
                      <a:alpha val="99000"/>
                    </a:schemeClr>
                  </a:glow>
                </a:effectLst>
              </a:rPr>
              <a:t>be genuinely concerned </a:t>
            </a:r>
            <a:r>
              <a:rPr lang="en-US" dirty="0"/>
              <a:t>for </a:t>
            </a:r>
            <a:r>
              <a:rPr lang="en-US" dirty="0">
                <a:solidFill>
                  <a:schemeClr val="bg1"/>
                </a:solidFill>
                <a:effectLst>
                  <a:glow rad="127000">
                    <a:srgbClr val="C00000"/>
                  </a:glow>
                </a:effectLst>
              </a:rPr>
              <a:t>your welfare</a:t>
            </a:r>
            <a:r>
              <a:rPr lang="en-US" dirty="0"/>
              <a:t>. </a:t>
            </a:r>
            <a:r>
              <a:rPr lang="en-US" baseline="30000" dirty="0"/>
              <a:t>21</a:t>
            </a:r>
            <a:r>
              <a:rPr lang="en-US" dirty="0"/>
              <a:t> For they all seek their </a:t>
            </a:r>
            <a:r>
              <a:rPr lang="en-US" dirty="0">
                <a:solidFill>
                  <a:schemeClr val="bg1"/>
                </a:solidFill>
                <a:effectLst>
                  <a:glow rad="127000">
                    <a:srgbClr val="C00000"/>
                  </a:glow>
                </a:effectLst>
              </a:rPr>
              <a:t>own</a:t>
            </a:r>
            <a:r>
              <a:rPr lang="en-US" dirty="0"/>
              <a:t> </a:t>
            </a:r>
            <a:r>
              <a:rPr lang="en-US" dirty="0">
                <a:solidFill>
                  <a:schemeClr val="bg1"/>
                </a:solidFill>
                <a:effectLst>
                  <a:glow rad="127000">
                    <a:srgbClr val="C00000"/>
                  </a:glow>
                </a:effectLst>
              </a:rPr>
              <a:t>interests</a:t>
            </a:r>
            <a:r>
              <a:rPr lang="en-US" dirty="0"/>
              <a:t>, not those </a:t>
            </a:r>
            <a:r>
              <a:rPr lang="en-US" dirty="0">
                <a:solidFill>
                  <a:schemeClr val="bg1"/>
                </a:solidFill>
                <a:effectLst>
                  <a:glow rad="127000">
                    <a:srgbClr val="C00000"/>
                  </a:glow>
                </a:effectLst>
              </a:rPr>
              <a:t>of Jesus Christ</a:t>
            </a:r>
            <a:r>
              <a:rPr lang="en-US" dirty="0"/>
              <a:t>.</a:t>
            </a:r>
          </a:p>
          <a:p>
            <a:endParaRPr lang="en-US" dirty="0"/>
          </a:p>
          <a:p>
            <a:r>
              <a:rPr lang="en-US" dirty="0"/>
              <a:t> </a:t>
            </a:r>
          </a:p>
        </p:txBody>
      </p:sp>
      <p:pic>
        <p:nvPicPr>
          <p:cNvPr id="5" name="Picture 2">
            <a:extLst>
              <a:ext uri="{FF2B5EF4-FFF2-40B4-BE49-F238E27FC236}">
                <a16:creationId xmlns:a16="http://schemas.microsoft.com/office/drawing/2014/main" id="{CAFC9E27-2651-47C4-BCC1-2A7C004FAB02}"/>
              </a:ext>
            </a:extLst>
          </p:cNvPr>
          <p:cNvPicPr>
            <a:picLocks noChangeAspect="1" noChangeArrowheads="1"/>
          </p:cNvPicPr>
          <p:nvPr/>
        </p:nvPicPr>
        <p:blipFill>
          <a:blip r:embed="rId3" cstate="print">
            <a:lum bright="14000" contrast="45000"/>
          </a:blip>
          <a:srcRect/>
          <a:stretch>
            <a:fillRect/>
          </a:stretch>
        </p:blipFill>
        <p:spPr bwMode="auto">
          <a:xfrm>
            <a:off x="7141084" y="1894205"/>
            <a:ext cx="4641013" cy="4444122"/>
          </a:xfrm>
          <a:prstGeom prst="rect">
            <a:avLst/>
          </a:prstGeom>
          <a:noFill/>
          <a:ln w="9525">
            <a:noFill/>
            <a:miter lim="800000"/>
            <a:headEnd/>
            <a:tailEnd/>
          </a:ln>
          <a:effectLst/>
        </p:spPr>
      </p:pic>
    </p:spTree>
    <p:extLst>
      <p:ext uri="{BB962C8B-B14F-4D97-AF65-F5344CB8AC3E}">
        <p14:creationId xmlns:p14="http://schemas.microsoft.com/office/powerpoint/2010/main" val="33024100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3F5612A-2D31-4A03-8D2C-64AB1C53E0B5}"/>
              </a:ext>
            </a:extLst>
          </p:cNvPr>
          <p:cNvPicPr>
            <a:picLocks noChangeAspect="1" noChangeArrowheads="1"/>
          </p:cNvPicPr>
          <p:nvPr/>
        </p:nvPicPr>
        <p:blipFill>
          <a:blip r:embed="rId3" cstate="print">
            <a:lum bright="14000" contrast="45000"/>
          </a:blip>
          <a:srcRect/>
          <a:stretch>
            <a:fillRect/>
          </a:stretch>
        </p:blipFill>
        <p:spPr bwMode="auto">
          <a:xfrm>
            <a:off x="7141084" y="1894205"/>
            <a:ext cx="4641013" cy="444412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GENUINELY</a:t>
            </a:r>
            <a:r>
              <a:rPr lang="en-US" dirty="0"/>
              <a:t> our friend. </a:t>
            </a:r>
          </a:p>
        </p:txBody>
      </p:sp>
      <p:sp>
        <p:nvSpPr>
          <p:cNvPr id="3" name="Content Placeholder 2"/>
          <p:cNvSpPr>
            <a:spLocks noGrp="1"/>
          </p:cNvSpPr>
          <p:nvPr>
            <p:ph idx="1"/>
          </p:nvPr>
        </p:nvSpPr>
        <p:spPr>
          <a:xfrm>
            <a:off x="409903" y="1577788"/>
            <a:ext cx="7145327" cy="4599175"/>
          </a:xfrm>
        </p:spPr>
        <p:txBody>
          <a:bodyPr/>
          <a:lstStyle/>
          <a:p>
            <a:r>
              <a:rPr lang="en-US" dirty="0"/>
              <a:t>who will </a:t>
            </a:r>
            <a:r>
              <a:rPr lang="en-US" dirty="0">
                <a:effectLst>
                  <a:glow rad="127000">
                    <a:schemeClr val="bg1">
                      <a:alpha val="99000"/>
                    </a:schemeClr>
                  </a:glow>
                </a:effectLst>
              </a:rPr>
              <a:t>be genuinely concerned </a:t>
            </a:r>
            <a:r>
              <a:rPr lang="en-US" dirty="0"/>
              <a:t>for </a:t>
            </a:r>
            <a:r>
              <a:rPr lang="en-US" dirty="0">
                <a:solidFill>
                  <a:schemeClr val="bg1"/>
                </a:solidFill>
                <a:effectLst>
                  <a:glow rad="127000">
                    <a:srgbClr val="C00000"/>
                  </a:glow>
                </a:effectLst>
              </a:rPr>
              <a:t>your welfare</a:t>
            </a:r>
            <a:r>
              <a:rPr lang="en-US" dirty="0"/>
              <a:t>. </a:t>
            </a:r>
            <a:r>
              <a:rPr lang="en-US" baseline="30000" dirty="0"/>
              <a:t>21</a:t>
            </a:r>
            <a:r>
              <a:rPr lang="en-US" dirty="0"/>
              <a:t> For they all seek their </a:t>
            </a:r>
            <a:r>
              <a:rPr lang="en-US" dirty="0">
                <a:solidFill>
                  <a:schemeClr val="bg1"/>
                </a:solidFill>
                <a:effectLst>
                  <a:glow rad="127000">
                    <a:srgbClr val="C00000"/>
                  </a:glow>
                </a:effectLst>
              </a:rPr>
              <a:t>own</a:t>
            </a:r>
            <a:r>
              <a:rPr lang="en-US" dirty="0"/>
              <a:t> </a:t>
            </a:r>
            <a:r>
              <a:rPr lang="en-US" dirty="0">
                <a:solidFill>
                  <a:schemeClr val="bg1"/>
                </a:solidFill>
                <a:effectLst>
                  <a:glow rad="127000">
                    <a:srgbClr val="C00000"/>
                  </a:glow>
                </a:effectLst>
              </a:rPr>
              <a:t>interests</a:t>
            </a:r>
            <a:r>
              <a:rPr lang="en-US" dirty="0"/>
              <a:t>, not those </a:t>
            </a:r>
            <a:r>
              <a:rPr lang="en-US" dirty="0">
                <a:solidFill>
                  <a:schemeClr val="bg1"/>
                </a:solidFill>
                <a:effectLst>
                  <a:glow rad="127000">
                    <a:srgbClr val="C00000"/>
                  </a:glow>
                </a:effectLst>
              </a:rPr>
              <a:t>of Jesus Christ</a:t>
            </a:r>
            <a:r>
              <a:rPr lang="en-US" dirty="0"/>
              <a:t>.</a:t>
            </a:r>
          </a:p>
          <a:p>
            <a:r>
              <a:rPr lang="en-US" dirty="0"/>
              <a:t> </a:t>
            </a:r>
          </a:p>
        </p:txBody>
      </p:sp>
      <p:sp>
        <p:nvSpPr>
          <p:cNvPr id="4" name="Rectangle 3"/>
          <p:cNvSpPr/>
          <p:nvPr/>
        </p:nvSpPr>
        <p:spPr>
          <a:xfrm>
            <a:off x="996490" y="2917434"/>
            <a:ext cx="759655" cy="689317"/>
          </a:xfrm>
          <a:prstGeom prst="rect">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8" name="Rectangle 7"/>
          <p:cNvSpPr/>
          <p:nvPr/>
        </p:nvSpPr>
        <p:spPr>
          <a:xfrm>
            <a:off x="390517" y="1796308"/>
            <a:ext cx="759655" cy="689317"/>
          </a:xfrm>
          <a:prstGeom prst="rect">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9" name="Rectangle 8"/>
          <p:cNvSpPr/>
          <p:nvPr/>
        </p:nvSpPr>
        <p:spPr>
          <a:xfrm>
            <a:off x="1810704" y="2440223"/>
            <a:ext cx="759655" cy="689317"/>
          </a:xfrm>
          <a:prstGeom prst="rect">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pic>
        <p:nvPicPr>
          <p:cNvPr id="14" name="Picture 13" descr="A picture containing game, sign&#10;&#10;Description automatically generated">
            <a:extLst>
              <a:ext uri="{FF2B5EF4-FFF2-40B4-BE49-F238E27FC236}">
                <a16:creationId xmlns:a16="http://schemas.microsoft.com/office/drawing/2014/main" id="{A324D041-17DC-4A29-ACFB-E5D13BE7A0B2}"/>
              </a:ext>
            </a:extLst>
          </p:cNvPr>
          <p:cNvPicPr>
            <a:picLocks noChangeAspect="1"/>
          </p:cNvPicPr>
          <p:nvPr/>
        </p:nvPicPr>
        <p:blipFill rotWithShape="1">
          <a:blip r:embed="rId4">
            <a:extLst>
              <a:ext uri="{28A0092B-C50C-407E-A947-70E740481C1C}">
                <a14:useLocalDpi xmlns:a14="http://schemas.microsoft.com/office/drawing/2010/main" val="0"/>
              </a:ext>
            </a:extLst>
          </a:blip>
          <a:srcRect l="60216" t="20582"/>
          <a:stretch/>
        </p:blipFill>
        <p:spPr>
          <a:xfrm>
            <a:off x="7329056" y="1416424"/>
            <a:ext cx="4850417" cy="5433215"/>
          </a:xfrm>
          <a:prstGeom prst="rect">
            <a:avLst/>
          </a:prstGeom>
        </p:spPr>
      </p:pic>
    </p:spTree>
    <p:extLst>
      <p:ext uri="{BB962C8B-B14F-4D97-AF65-F5344CB8AC3E}">
        <p14:creationId xmlns:p14="http://schemas.microsoft.com/office/powerpoint/2010/main" val="18648421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9940" b="21112"/>
          <a:stretch/>
        </p:blipFill>
        <p:spPr>
          <a:xfrm>
            <a:off x="5627373" y="1861583"/>
            <a:ext cx="6451341" cy="4885634"/>
          </a:xfrm>
          <a:prstGeom prst="rect">
            <a:avLst/>
          </a:prstGeom>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PROVEN</a:t>
            </a:r>
            <a:r>
              <a:rPr lang="en-US" dirty="0"/>
              <a:t> to be our friend. </a:t>
            </a:r>
          </a:p>
        </p:txBody>
      </p:sp>
      <p:sp>
        <p:nvSpPr>
          <p:cNvPr id="3" name="Content Placeholder 2"/>
          <p:cNvSpPr>
            <a:spLocks noGrp="1"/>
          </p:cNvSpPr>
          <p:nvPr>
            <p:ph idx="1"/>
          </p:nvPr>
        </p:nvSpPr>
        <p:spPr>
          <a:xfrm>
            <a:off x="409903" y="1577788"/>
            <a:ext cx="7785407" cy="4599175"/>
          </a:xfrm>
        </p:spPr>
        <p:txBody>
          <a:bodyPr/>
          <a:lstStyle/>
          <a:p>
            <a:r>
              <a:rPr lang="en-US" baseline="30000" dirty="0"/>
              <a:t>22</a:t>
            </a:r>
            <a:r>
              <a:rPr lang="en-US" dirty="0"/>
              <a:t> But you know Timothy's </a:t>
            </a:r>
            <a:r>
              <a:rPr lang="en-US" dirty="0">
                <a:solidFill>
                  <a:schemeClr val="bg1"/>
                </a:solidFill>
                <a:effectLst>
                  <a:glow rad="127000">
                    <a:srgbClr val="C00000"/>
                  </a:glow>
                </a:effectLst>
              </a:rPr>
              <a:t>proven worth</a:t>
            </a:r>
            <a:r>
              <a:rPr lang="en-US" dirty="0"/>
              <a:t>, </a:t>
            </a:r>
          </a:p>
        </p:txBody>
      </p:sp>
      <p:pic>
        <p:nvPicPr>
          <p:cNvPr id="5" name="Picture 3">
            <a:extLst>
              <a:ext uri="{FF2B5EF4-FFF2-40B4-BE49-F238E27FC236}">
                <a16:creationId xmlns:a16="http://schemas.microsoft.com/office/drawing/2014/main" id="{C5C4FAE1-81EC-4357-A707-AD536A163B96}"/>
              </a:ext>
            </a:extLst>
          </p:cNvPr>
          <p:cNvPicPr>
            <a:picLocks noChangeAspect="1" noChangeArrowheads="1"/>
          </p:cNvPicPr>
          <p:nvPr/>
        </p:nvPicPr>
        <p:blipFill>
          <a:blip r:embed="rId4" cstate="print">
            <a:lum contrast="30000"/>
          </a:blip>
          <a:srcRect/>
          <a:stretch>
            <a:fillRect/>
          </a:stretch>
        </p:blipFill>
        <p:spPr bwMode="auto">
          <a:xfrm>
            <a:off x="6819901" y="2687307"/>
            <a:ext cx="4743450" cy="3934815"/>
          </a:xfrm>
          <a:prstGeom prst="rect">
            <a:avLst/>
          </a:prstGeom>
          <a:noFill/>
          <a:ln w="9525">
            <a:noFill/>
            <a:miter lim="800000"/>
            <a:headEnd/>
            <a:tailEnd/>
          </a:ln>
          <a:effectLst/>
        </p:spPr>
      </p:pic>
    </p:spTree>
    <p:extLst>
      <p:ext uri="{BB962C8B-B14F-4D97-AF65-F5344CB8AC3E}">
        <p14:creationId xmlns:p14="http://schemas.microsoft.com/office/powerpoint/2010/main" val="281271914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INTIMATELY</a:t>
            </a:r>
            <a:r>
              <a:rPr lang="en-US" dirty="0"/>
              <a:t> our friend. </a:t>
            </a:r>
          </a:p>
        </p:txBody>
      </p:sp>
      <p:sp>
        <p:nvSpPr>
          <p:cNvPr id="3" name="Content Placeholder 2"/>
          <p:cNvSpPr>
            <a:spLocks noGrp="1"/>
          </p:cNvSpPr>
          <p:nvPr>
            <p:ph idx="1"/>
          </p:nvPr>
        </p:nvSpPr>
        <p:spPr>
          <a:xfrm>
            <a:off x="409903" y="1577788"/>
            <a:ext cx="7168187" cy="4599175"/>
          </a:xfrm>
        </p:spPr>
        <p:txBody>
          <a:bodyPr/>
          <a:lstStyle/>
          <a:p>
            <a:r>
              <a:rPr lang="en-US" baseline="30000" dirty="0"/>
              <a:t>22</a:t>
            </a:r>
            <a:r>
              <a:rPr lang="en-US" dirty="0"/>
              <a:t>  ... how </a:t>
            </a:r>
            <a:r>
              <a:rPr lang="en-US" dirty="0">
                <a:solidFill>
                  <a:schemeClr val="bg1"/>
                </a:solidFill>
                <a:effectLst>
                  <a:glow rad="127000">
                    <a:srgbClr val="C00000"/>
                  </a:glow>
                </a:effectLst>
              </a:rPr>
              <a:t>as a son with a father </a:t>
            </a:r>
            <a:r>
              <a:rPr lang="en-US" dirty="0"/>
              <a:t>he has served with me in the gospel. </a:t>
            </a:r>
            <a:endParaRPr lang="en-US" dirty="0">
              <a:effectLst>
                <a:glow rad="101600">
                  <a:srgbClr val="FF0000"/>
                </a:glow>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3" cstate="print"/>
          <a:srcRect r="14901"/>
          <a:stretch>
            <a:fillRect/>
          </a:stretch>
        </p:blipFill>
        <p:spPr bwMode="auto">
          <a:xfrm>
            <a:off x="4240530" y="639645"/>
            <a:ext cx="7951470" cy="6218354"/>
          </a:xfrm>
          <a:prstGeom prst="rect">
            <a:avLst/>
          </a:prstGeom>
          <a:noFill/>
          <a:ln w="9525">
            <a:noFill/>
            <a:miter lim="800000"/>
            <a:headEnd/>
            <a:tailEnd/>
          </a:ln>
          <a:effectLst/>
        </p:spPr>
      </p:pic>
      <p:sp>
        <p:nvSpPr>
          <p:cNvPr id="4" name="TextBox 3"/>
          <p:cNvSpPr txBox="1"/>
          <p:nvPr/>
        </p:nvSpPr>
        <p:spPr>
          <a:xfrm>
            <a:off x="409903" y="4979963"/>
            <a:ext cx="11122967" cy="1323439"/>
          </a:xfrm>
          <a:prstGeom prst="rect">
            <a:avLst/>
          </a:prstGeom>
          <a:noFill/>
        </p:spPr>
        <p:txBody>
          <a:bodyPr wrap="square" rtlCol="0">
            <a:spAutoFit/>
          </a:bodyPr>
          <a:lstStyle/>
          <a:p>
            <a:pPr algn="ctr"/>
            <a:r>
              <a:rPr lang="en-US" sz="4000" b="1" baseline="30000" dirty="0">
                <a:solidFill>
                  <a:schemeClr val="bg1"/>
                </a:solidFill>
                <a:effectLst>
                  <a:glow rad="127000">
                    <a:srgbClr val="1C6086"/>
                  </a:glow>
                </a:effectLst>
              </a:rPr>
              <a:t>2</a:t>
            </a:r>
            <a:r>
              <a:rPr lang="en-US" sz="4000" b="1" dirty="0">
                <a:solidFill>
                  <a:schemeClr val="bg1"/>
                </a:solidFill>
                <a:effectLst>
                  <a:glow rad="127000">
                    <a:srgbClr val="1C6086"/>
                  </a:glow>
                </a:effectLst>
              </a:rPr>
              <a:t> To Timothy, my true child in the faith:  </a:t>
            </a:r>
            <a:r>
              <a:rPr lang="en-US" sz="4000" b="1" dirty="0">
                <a:solidFill>
                  <a:schemeClr val="bg1"/>
                </a:solidFill>
                <a:effectLst>
                  <a:glow rad="127000">
                    <a:srgbClr val="1F4E79"/>
                  </a:glow>
                </a:effectLst>
              </a:rPr>
              <a:t>1Tim 1:2)</a:t>
            </a:r>
            <a:br>
              <a:rPr lang="en-US" sz="4000" b="1" dirty="0">
                <a:solidFill>
                  <a:schemeClr val="bg1"/>
                </a:solidFill>
                <a:effectLst>
                  <a:glow rad="127000">
                    <a:srgbClr val="1F4E79"/>
                  </a:glow>
                </a:effectLst>
              </a:rPr>
            </a:br>
            <a:r>
              <a:rPr lang="en-US" sz="4000" b="1" baseline="30000" dirty="0">
                <a:solidFill>
                  <a:schemeClr val="bg1"/>
                </a:solidFill>
                <a:effectLst>
                  <a:glow rad="127000">
                    <a:srgbClr val="1C6086"/>
                  </a:glow>
                </a:effectLst>
              </a:rPr>
              <a:t>2</a:t>
            </a:r>
            <a:r>
              <a:rPr lang="en-US" sz="4000" b="1" dirty="0">
                <a:solidFill>
                  <a:schemeClr val="bg1"/>
                </a:solidFill>
                <a:effectLst>
                  <a:glow rad="127000">
                    <a:srgbClr val="1C6086"/>
                  </a:glow>
                </a:effectLst>
              </a:rPr>
              <a:t> To Timothy, my beloved child:  (</a:t>
            </a:r>
            <a:r>
              <a:rPr lang="en-US" sz="4000" b="1" dirty="0">
                <a:solidFill>
                  <a:schemeClr val="bg1"/>
                </a:solidFill>
                <a:effectLst>
                  <a:glow rad="127000">
                    <a:srgbClr val="1F4E79"/>
                  </a:glow>
                </a:effectLst>
              </a:rPr>
              <a:t>2Tim 1:2)</a:t>
            </a:r>
          </a:p>
        </p:txBody>
      </p:sp>
    </p:spTree>
    <p:extLst>
      <p:ext uri="{BB962C8B-B14F-4D97-AF65-F5344CB8AC3E}">
        <p14:creationId xmlns:p14="http://schemas.microsoft.com/office/powerpoint/2010/main" val="4916396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r="14901"/>
          <a:stretch>
            <a:fillRect/>
          </a:stretch>
        </p:blipFill>
        <p:spPr bwMode="auto">
          <a:xfrm>
            <a:off x="5277457" y="1507862"/>
            <a:ext cx="6863268" cy="5367338"/>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CCC81A45-566D-40A0-993F-8FA819500E2E}"/>
              </a:ext>
            </a:extLst>
          </p:cNvPr>
          <p:cNvSpPr txBox="1"/>
          <p:nvPr/>
        </p:nvSpPr>
        <p:spPr>
          <a:xfrm>
            <a:off x="409903" y="4979963"/>
            <a:ext cx="11122967" cy="1323439"/>
          </a:xfrm>
          <a:prstGeom prst="rect">
            <a:avLst/>
          </a:prstGeom>
          <a:noFill/>
        </p:spPr>
        <p:txBody>
          <a:bodyPr wrap="square" rtlCol="0">
            <a:spAutoFit/>
          </a:bodyPr>
          <a:lstStyle/>
          <a:p>
            <a:pPr algn="ctr"/>
            <a:r>
              <a:rPr lang="en-US" sz="4000" b="1" baseline="30000" dirty="0">
                <a:solidFill>
                  <a:schemeClr val="bg1"/>
                </a:solidFill>
                <a:effectLst>
                  <a:glow rad="127000">
                    <a:srgbClr val="1C6086"/>
                  </a:glow>
                </a:effectLst>
              </a:rPr>
              <a:t>2</a:t>
            </a:r>
            <a:r>
              <a:rPr lang="en-US" sz="4000" b="1" dirty="0">
                <a:solidFill>
                  <a:schemeClr val="bg1"/>
                </a:solidFill>
                <a:effectLst>
                  <a:glow rad="127000">
                    <a:srgbClr val="1C6086"/>
                  </a:glow>
                </a:effectLst>
              </a:rPr>
              <a:t> To Timothy, my true child in the faith:  </a:t>
            </a:r>
            <a:r>
              <a:rPr lang="en-US" sz="4000" b="1" dirty="0">
                <a:solidFill>
                  <a:schemeClr val="bg1"/>
                </a:solidFill>
                <a:effectLst>
                  <a:glow rad="127000">
                    <a:srgbClr val="1F4E79"/>
                  </a:glow>
                </a:effectLst>
              </a:rPr>
              <a:t>1Tim 1:2)</a:t>
            </a:r>
            <a:br>
              <a:rPr lang="en-US" sz="4000" b="1" dirty="0">
                <a:solidFill>
                  <a:schemeClr val="bg1"/>
                </a:solidFill>
                <a:effectLst>
                  <a:glow rad="127000">
                    <a:srgbClr val="1F4E79"/>
                  </a:glow>
                </a:effectLst>
              </a:rPr>
            </a:br>
            <a:r>
              <a:rPr lang="en-US" sz="4000" b="1" baseline="30000" dirty="0">
                <a:solidFill>
                  <a:schemeClr val="bg1"/>
                </a:solidFill>
                <a:effectLst>
                  <a:glow rad="127000">
                    <a:srgbClr val="1C6086"/>
                  </a:glow>
                </a:effectLst>
              </a:rPr>
              <a:t>2</a:t>
            </a:r>
            <a:r>
              <a:rPr lang="en-US" sz="4000" b="1" dirty="0">
                <a:solidFill>
                  <a:schemeClr val="bg1"/>
                </a:solidFill>
                <a:effectLst>
                  <a:glow rad="127000">
                    <a:srgbClr val="1C6086"/>
                  </a:glow>
                </a:effectLst>
              </a:rPr>
              <a:t> To Timothy, my beloved child:  (</a:t>
            </a:r>
            <a:r>
              <a:rPr lang="en-US" sz="4000" b="1" dirty="0">
                <a:solidFill>
                  <a:schemeClr val="bg1"/>
                </a:solidFill>
                <a:effectLst>
                  <a:glow rad="127000">
                    <a:srgbClr val="1F4E79"/>
                  </a:glow>
                </a:effectLst>
              </a:rPr>
              <a:t>2Tim 1:2)</a:t>
            </a:r>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INTIMATELY</a:t>
            </a:r>
            <a:r>
              <a:rPr lang="en-US" dirty="0"/>
              <a:t> our friend. </a:t>
            </a:r>
          </a:p>
        </p:txBody>
      </p:sp>
      <p:sp>
        <p:nvSpPr>
          <p:cNvPr id="3" name="Content Placeholder 2"/>
          <p:cNvSpPr>
            <a:spLocks noGrp="1"/>
          </p:cNvSpPr>
          <p:nvPr>
            <p:ph idx="1"/>
          </p:nvPr>
        </p:nvSpPr>
        <p:spPr/>
        <p:txBody>
          <a:bodyPr/>
          <a:lstStyle/>
          <a:p>
            <a:r>
              <a:rPr lang="en-US" baseline="30000" dirty="0"/>
              <a:t>22</a:t>
            </a:r>
            <a:r>
              <a:rPr lang="en-US" dirty="0"/>
              <a:t>  ... how </a:t>
            </a:r>
            <a:r>
              <a:rPr lang="en-US" dirty="0">
                <a:solidFill>
                  <a:schemeClr val="bg1"/>
                </a:solidFill>
                <a:effectLst>
                  <a:glow rad="127000">
                    <a:srgbClr val="C00000"/>
                  </a:glow>
                </a:effectLst>
              </a:rPr>
              <a:t>as a son with a father </a:t>
            </a:r>
            <a:br>
              <a:rPr lang="en-US" dirty="0">
                <a:solidFill>
                  <a:schemeClr val="bg1"/>
                </a:solidFill>
                <a:effectLst>
                  <a:glow rad="127000">
                    <a:srgbClr val="C00000"/>
                  </a:glow>
                </a:effectLst>
              </a:rPr>
            </a:br>
            <a:r>
              <a:rPr lang="en-US" dirty="0"/>
              <a:t>he has served with me in the </a:t>
            </a:r>
            <a:br>
              <a:rPr lang="en-US" dirty="0"/>
            </a:br>
            <a:r>
              <a:rPr lang="en-US" dirty="0"/>
              <a:t>gospel. </a:t>
            </a:r>
            <a:endParaRPr lang="en-US" dirty="0">
              <a:effectLst>
                <a:glow rad="101600">
                  <a:srgbClr val="FF0000"/>
                </a:glow>
                <a:outerShdw blurRad="38100" dist="38100" dir="2700000" algn="tl">
                  <a:srgbClr val="000000">
                    <a:alpha val="43137"/>
                  </a:srgbClr>
                </a:outerShdw>
              </a:effectLst>
            </a:endParaRPr>
          </a:p>
        </p:txBody>
      </p:sp>
      <p:grpSp>
        <p:nvGrpSpPr>
          <p:cNvPr id="10" name="Group 9">
            <a:extLst>
              <a:ext uri="{FF2B5EF4-FFF2-40B4-BE49-F238E27FC236}">
                <a16:creationId xmlns:a16="http://schemas.microsoft.com/office/drawing/2014/main" id="{75F9523E-A0BE-4A57-AFFF-59F6F055FA6E}"/>
              </a:ext>
            </a:extLst>
          </p:cNvPr>
          <p:cNvGrpSpPr/>
          <p:nvPr/>
        </p:nvGrpSpPr>
        <p:grpSpPr>
          <a:xfrm>
            <a:off x="5138280" y="1208238"/>
            <a:ext cx="9901721" cy="8143947"/>
            <a:chOff x="5138280" y="1208238"/>
            <a:chExt cx="9901721" cy="8143947"/>
          </a:xfrm>
        </p:grpSpPr>
        <p:grpSp>
          <p:nvGrpSpPr>
            <p:cNvPr id="4" name="Group 3">
              <a:extLst>
                <a:ext uri="{FF2B5EF4-FFF2-40B4-BE49-F238E27FC236}">
                  <a16:creationId xmlns:a16="http://schemas.microsoft.com/office/drawing/2014/main" id="{3D973D81-DB18-4458-91CA-6D44233A2608}"/>
                </a:ext>
              </a:extLst>
            </p:cNvPr>
            <p:cNvGrpSpPr/>
            <p:nvPr/>
          </p:nvGrpSpPr>
          <p:grpSpPr>
            <a:xfrm>
              <a:off x="5138280" y="1208238"/>
              <a:ext cx="9901721" cy="8143947"/>
              <a:chOff x="5159628" y="1208238"/>
              <a:chExt cx="9901721" cy="8143947"/>
            </a:xfrm>
          </p:grpSpPr>
          <p:pic>
            <p:nvPicPr>
              <p:cNvPr id="12" name="Content Placeholder 4" descr="A person in a white shirt&#10;&#10;Description automatically generated">
                <a:extLst>
                  <a:ext uri="{FF2B5EF4-FFF2-40B4-BE49-F238E27FC236}">
                    <a16:creationId xmlns:a16="http://schemas.microsoft.com/office/drawing/2014/main" id="{8FC59291-2C0A-4C30-9B39-76666313D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375" y="1208238"/>
                <a:ext cx="7265974" cy="8143947"/>
              </a:xfrm>
              <a:prstGeom prst="rect">
                <a:avLst/>
              </a:prstGeom>
            </p:spPr>
          </p:pic>
          <p:pic>
            <p:nvPicPr>
              <p:cNvPr id="13" name="Content Placeholder 4" descr="A person wearing a white shirt&#10;&#10;Description automatically generated">
                <a:extLst>
                  <a:ext uri="{FF2B5EF4-FFF2-40B4-BE49-F238E27FC236}">
                    <a16:creationId xmlns:a16="http://schemas.microsoft.com/office/drawing/2014/main" id="{55AA17F8-F67D-48A5-90B3-7BF0E543F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628" y="1824228"/>
                <a:ext cx="5631050" cy="6311469"/>
              </a:xfrm>
              <a:prstGeom prst="rect">
                <a:avLst/>
              </a:prstGeom>
            </p:spPr>
          </p:pic>
        </p:grpSp>
        <p:sp>
          <p:nvSpPr>
            <p:cNvPr id="9" name="TextBox 8"/>
            <p:cNvSpPr txBox="1"/>
            <p:nvPr/>
          </p:nvSpPr>
          <p:spPr>
            <a:xfrm>
              <a:off x="8104512" y="5939586"/>
              <a:ext cx="3348110" cy="707886"/>
            </a:xfrm>
            <a:prstGeom prst="rect">
              <a:avLst/>
            </a:prstGeom>
            <a:noFill/>
          </p:spPr>
          <p:txBody>
            <a:bodyPr wrap="square" rtlCol="0">
              <a:spAutoFit/>
            </a:bodyPr>
            <a:lstStyle/>
            <a:p>
              <a:r>
                <a:rPr lang="en-US" sz="4000" b="1" dirty="0"/>
                <a:t>Ruth &amp; Naomi</a:t>
              </a:r>
            </a:p>
          </p:txBody>
        </p:sp>
      </p:grpSp>
      <p:grpSp>
        <p:nvGrpSpPr>
          <p:cNvPr id="8" name="Group 7"/>
          <p:cNvGrpSpPr/>
          <p:nvPr/>
        </p:nvGrpSpPr>
        <p:grpSpPr>
          <a:xfrm>
            <a:off x="311320" y="1409837"/>
            <a:ext cx="6680832" cy="4984376"/>
            <a:chOff x="-939254" y="1323706"/>
            <a:chExt cx="6415394" cy="4984376"/>
          </a:xfrm>
        </p:grpSpPr>
        <p:sp>
          <p:nvSpPr>
            <p:cNvPr id="7" name="Rectangular Callout 6"/>
            <p:cNvSpPr/>
            <p:nvPr/>
          </p:nvSpPr>
          <p:spPr>
            <a:xfrm>
              <a:off x="-939254" y="1323706"/>
              <a:ext cx="6415394" cy="4984376"/>
            </a:xfrm>
            <a:prstGeom prst="wedgeRectCallout">
              <a:avLst>
                <a:gd name="adj1" fmla="val 67648"/>
                <a:gd name="adj2" fmla="val 24120"/>
              </a:avLst>
            </a:prstGeom>
            <a:gradFill flip="none" rotWithShape="1">
              <a:gsLst>
                <a:gs pos="0">
                  <a:schemeClr val="bg1">
                    <a:shade val="67500"/>
                    <a:satMod val="115000"/>
                  </a:schemeClr>
                </a:gs>
                <a:gs pos="100000">
                  <a:schemeClr val="bg1">
                    <a:shade val="100000"/>
                    <a:satMod val="115000"/>
                  </a:schemeClr>
                </a:gs>
              </a:gsLst>
              <a:path path="circle">
                <a:fillToRect l="50000" t="50000" r="50000" b="50000"/>
              </a:path>
              <a:tileRect/>
            </a:gradFill>
            <a:ln w="38100">
              <a:solidFill>
                <a:srgbClr val="1F4E79"/>
              </a:solidFill>
            </a:ln>
            <a:effectLst>
              <a:outerShdw blurRad="177800" dist="127000" dir="2700000" algn="ctr" rotWithShape="0">
                <a:schemeClr val="tx1">
                  <a:alpha val="5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4935" y="1448914"/>
              <a:ext cx="6321298" cy="4805931"/>
            </a:xfrm>
            <a:prstGeom prst="rect">
              <a:avLst/>
            </a:prstGeom>
            <a:noFill/>
          </p:spPr>
          <p:txBody>
            <a:bodyPr wrap="square" rtlCol="0">
              <a:spAutoFit/>
            </a:bodyPr>
            <a:lstStyle/>
            <a:p>
              <a:pPr>
                <a:lnSpc>
                  <a:spcPct val="85000"/>
                </a:lnSpc>
              </a:pPr>
              <a:r>
                <a:rPr lang="en-US" sz="4000" b="1" dirty="0"/>
                <a:t> </a:t>
              </a:r>
              <a:r>
                <a:rPr lang="en-US" sz="4000" b="1" baseline="30000" dirty="0"/>
                <a:t>16</a:t>
              </a:r>
              <a:r>
                <a:rPr lang="en-US" sz="4000" b="1" dirty="0"/>
                <a:t> “… I will go, and where you lodge I will lodge. Your people shall be my people, and your God my God. </a:t>
              </a:r>
              <a:r>
                <a:rPr lang="en-US" sz="4000" b="1" baseline="30000" dirty="0"/>
                <a:t>17</a:t>
              </a:r>
              <a:r>
                <a:rPr lang="en-US" sz="4000" b="1" dirty="0"/>
                <a:t> Where you die I will die, and there will I be buried. May the LORD do so to me and more also if anything but death parts me from you.“   (Ruth 1:16-17)</a:t>
              </a:r>
            </a:p>
          </p:txBody>
        </p:sp>
      </p:grpSp>
    </p:spTree>
    <p:extLst>
      <p:ext uri="{BB962C8B-B14F-4D97-AF65-F5344CB8AC3E}">
        <p14:creationId xmlns:p14="http://schemas.microsoft.com/office/powerpoint/2010/main" val="3000725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7869" y="2076450"/>
            <a:ext cx="2028711" cy="90678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cstate="print"/>
          <a:srcRect/>
          <a:stretch>
            <a:fillRect/>
          </a:stretch>
        </p:blipFill>
        <p:spPr bwMode="auto">
          <a:xfrm>
            <a:off x="2697975" y="-262889"/>
            <a:ext cx="9494026" cy="712089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SPIRITUALLY</a:t>
            </a:r>
            <a:r>
              <a:rPr lang="en-US" dirty="0"/>
              <a:t> our friend. </a:t>
            </a:r>
          </a:p>
        </p:txBody>
      </p:sp>
      <p:sp>
        <p:nvSpPr>
          <p:cNvPr id="3" name="Content Placeholder 2"/>
          <p:cNvSpPr>
            <a:spLocks noGrp="1"/>
          </p:cNvSpPr>
          <p:nvPr>
            <p:ph idx="1"/>
          </p:nvPr>
        </p:nvSpPr>
        <p:spPr>
          <a:xfrm>
            <a:off x="409903" y="1577788"/>
            <a:ext cx="8596937" cy="4599175"/>
          </a:xfrm>
        </p:spPr>
        <p:txBody>
          <a:bodyPr/>
          <a:lstStyle/>
          <a:p>
            <a:r>
              <a:rPr lang="en-US" baseline="30000" dirty="0"/>
              <a:t>22</a:t>
            </a:r>
            <a:r>
              <a:rPr lang="en-US" dirty="0"/>
              <a:t>  ... how as a son with a father he has </a:t>
            </a:r>
            <a:r>
              <a:rPr lang="en-US" dirty="0">
                <a:solidFill>
                  <a:schemeClr val="bg1"/>
                </a:solidFill>
                <a:effectLst>
                  <a:glow rad="127000">
                    <a:srgbClr val="C00000"/>
                  </a:glow>
                </a:effectLst>
              </a:rPr>
              <a:t>served with me in the gospel</a:t>
            </a:r>
            <a:r>
              <a:rPr lang="en-US" dirty="0"/>
              <a:t>. </a:t>
            </a:r>
            <a:endParaRPr lang="en-US" dirty="0">
              <a:solidFill>
                <a:schemeClr val="bg1"/>
              </a:solidFill>
              <a:effectLst>
                <a:glow rad="101600">
                  <a:srgbClr val="C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19310773"/>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630" y="582930"/>
            <a:ext cx="11434336" cy="5594033"/>
          </a:xfrm>
        </p:spPr>
        <p:txBody>
          <a:bodyPr/>
          <a:lstStyle/>
          <a:p>
            <a:r>
              <a:rPr lang="en-US" dirty="0"/>
              <a:t> </a:t>
            </a:r>
            <a:r>
              <a:rPr lang="en-US" baseline="30000" dirty="0"/>
              <a:t>23</a:t>
            </a:r>
            <a:r>
              <a:rPr lang="en-US" dirty="0"/>
              <a:t> I hope therefore to send him just as soon as I see how it will go with me,  </a:t>
            </a:r>
            <a:r>
              <a:rPr lang="en-US" baseline="30000" dirty="0"/>
              <a:t>24</a:t>
            </a:r>
            <a:r>
              <a:rPr lang="en-US" dirty="0"/>
              <a:t> and I trust in the Lord that shortly I myself will come also.</a:t>
            </a:r>
          </a:p>
        </p:txBody>
      </p:sp>
    </p:spTree>
    <p:extLst>
      <p:ext uri="{BB962C8B-B14F-4D97-AF65-F5344CB8AC3E}">
        <p14:creationId xmlns:p14="http://schemas.microsoft.com/office/powerpoint/2010/main" val="1021794134"/>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00050"/>
            <a:ext cx="10792143" cy="4640580"/>
          </a:xfrm>
        </p:spPr>
        <p:txBody>
          <a:bodyPr/>
          <a:lstStyle/>
          <a:p>
            <a:pPr algn="l"/>
            <a:r>
              <a:rPr lang="en-US" dirty="0"/>
              <a:t>Like Apostle Paul, </a:t>
            </a:r>
            <a:br>
              <a:rPr lang="en-US" dirty="0"/>
            </a:br>
            <a:r>
              <a:rPr lang="en-US" dirty="0"/>
              <a:t>we all need a </a:t>
            </a:r>
            <a:br>
              <a:rPr lang="en-US" dirty="0"/>
            </a:br>
            <a:r>
              <a:rPr lang="en-US" dirty="0"/>
              <a:t>friend who, like </a:t>
            </a:r>
            <a:br>
              <a:rPr lang="en-US" dirty="0"/>
            </a:br>
            <a:r>
              <a:rPr lang="en-US" dirty="0" err="1"/>
              <a:t>Epaphroditus</a:t>
            </a:r>
            <a:r>
              <a:rPr lang="en-US" dirty="0"/>
              <a:t>, </a:t>
            </a:r>
            <a:br>
              <a:rPr lang="en-US" dirty="0"/>
            </a:br>
            <a:r>
              <a:rPr lang="en-US" dirty="0"/>
              <a:t>is ... </a:t>
            </a:r>
          </a:p>
        </p:txBody>
      </p:sp>
    </p:spTree>
    <p:extLst>
      <p:ext uri="{BB962C8B-B14F-4D97-AF65-F5344CB8AC3E}">
        <p14:creationId xmlns:p14="http://schemas.microsoft.com/office/powerpoint/2010/main" val="144253185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CLOSE</a:t>
            </a:r>
            <a:r>
              <a:rPr lang="en-US" dirty="0"/>
              <a:t> friend. </a:t>
            </a:r>
          </a:p>
        </p:txBody>
      </p:sp>
      <p:sp>
        <p:nvSpPr>
          <p:cNvPr id="3" name="Content Placeholder 2"/>
          <p:cNvSpPr>
            <a:spLocks noGrp="1"/>
          </p:cNvSpPr>
          <p:nvPr>
            <p:ph idx="1"/>
          </p:nvPr>
        </p:nvSpPr>
        <p:spPr/>
        <p:txBody>
          <a:bodyPr/>
          <a:lstStyle/>
          <a:p>
            <a:r>
              <a:rPr lang="en-US" baseline="30000" dirty="0"/>
              <a:t>25</a:t>
            </a:r>
            <a:r>
              <a:rPr lang="en-US" dirty="0"/>
              <a:t> I have thought it necessary to send to you Epaphroditus </a:t>
            </a:r>
            <a:r>
              <a:rPr lang="en-US" dirty="0">
                <a:solidFill>
                  <a:schemeClr val="bg1"/>
                </a:solidFill>
                <a:effectLst>
                  <a:glow rad="127000">
                    <a:srgbClr val="C00000"/>
                  </a:glow>
                </a:effectLst>
              </a:rPr>
              <a:t>my brother …</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2634056" y="2687103"/>
            <a:ext cx="6465091" cy="2801937"/>
          </a:xfrm>
          <a:prstGeom prst="rect">
            <a:avLst/>
          </a:prstGeom>
          <a:noFill/>
          <a:ln w="9525">
            <a:noFill/>
            <a:miter lim="800000"/>
            <a:headEnd/>
            <a:tailEnd/>
          </a:ln>
          <a:effectLst/>
        </p:spPr>
      </p:pic>
      <p:sp>
        <p:nvSpPr>
          <p:cNvPr id="4" name="TextBox 3"/>
          <p:cNvSpPr txBox="1"/>
          <p:nvPr/>
        </p:nvSpPr>
        <p:spPr>
          <a:xfrm>
            <a:off x="217170" y="5257797"/>
            <a:ext cx="11830049" cy="1446550"/>
          </a:xfrm>
          <a:prstGeom prst="rect">
            <a:avLst/>
          </a:prstGeom>
          <a:noFill/>
        </p:spPr>
        <p:txBody>
          <a:bodyPr wrap="square" rtlCol="0">
            <a:spAutoFit/>
          </a:bodyPr>
          <a:lstStyle/>
          <a:p>
            <a:pPr algn="ctr"/>
            <a:r>
              <a:rPr lang="en-US" sz="4400" b="1" dirty="0">
                <a:solidFill>
                  <a:schemeClr val="bg1"/>
                </a:solidFill>
                <a:effectLst>
                  <a:glow rad="127000">
                    <a:srgbClr val="1C6086"/>
                  </a:glow>
                </a:effectLst>
              </a:rPr>
              <a:t>there is a friend who sticks closer than a brother. (Proverbs 18:24)</a:t>
            </a:r>
          </a:p>
        </p:txBody>
      </p:sp>
    </p:spTree>
    <p:extLst>
      <p:ext uri="{BB962C8B-B14F-4D97-AF65-F5344CB8AC3E}">
        <p14:creationId xmlns:p14="http://schemas.microsoft.com/office/powerpoint/2010/main" val="38776677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latin typeface="Arial" panose="020B0604020202020204" pitchFamily="34" charset="0"/>
                <a:cs typeface="Arial" panose="020B0604020202020204" pitchFamily="34" charset="0"/>
              </a:rPr>
              <a:t>Philippians 2:19-30</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50322" y="823761"/>
            <a:ext cx="8770708"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99422" y="3250920"/>
            <a:ext cx="6671296"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over your</a:t>
            </a:r>
          </a:p>
          <a:p>
            <a:pPr>
              <a:lnSpc>
                <a:spcPct val="75000"/>
              </a:lnSpc>
            </a:pPr>
            <a:r>
              <a:rPr lang="en-US" sz="8000" b="0" dirty="0">
                <a:effectLst>
                  <a:glow rad="127000">
                    <a:schemeClr val="accent1">
                      <a:lumMod val="50000"/>
                    </a:schemeClr>
                  </a:glow>
                </a:effectLst>
                <a:latin typeface="Good Morning" pitchFamily="2" charset="0"/>
              </a:rPr>
              <a:t>   friends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25160296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aseline="30000" dirty="0"/>
              <a:t>25</a:t>
            </a:r>
            <a:r>
              <a:rPr lang="en-US" dirty="0"/>
              <a:t> ... and </a:t>
            </a:r>
            <a:r>
              <a:rPr lang="en-US" dirty="0">
                <a:solidFill>
                  <a:schemeClr val="bg1"/>
                </a:solidFill>
                <a:effectLst>
                  <a:glow rad="127000">
                    <a:srgbClr val="C00000"/>
                  </a:glow>
                </a:effectLst>
              </a:rPr>
              <a:t>fellow worker </a:t>
            </a:r>
            <a:r>
              <a:rPr lang="en-US" dirty="0"/>
              <a:t>and </a:t>
            </a:r>
            <a:r>
              <a:rPr lang="en-US" dirty="0">
                <a:solidFill>
                  <a:schemeClr val="bg1"/>
                </a:solidFill>
                <a:effectLst>
                  <a:glow rad="127000">
                    <a:srgbClr val="C00000"/>
                  </a:glow>
                </a:effectLst>
              </a:rPr>
              <a:t>fellow soldier</a:t>
            </a:r>
            <a:r>
              <a:rPr lang="en-US" dirty="0"/>
              <a:t>, and your </a:t>
            </a:r>
            <a:r>
              <a:rPr lang="en-US" dirty="0">
                <a:solidFill>
                  <a:schemeClr val="bg1"/>
                </a:solidFill>
                <a:effectLst>
                  <a:glow rad="127000">
                    <a:srgbClr val="C00000"/>
                  </a:glow>
                </a:effectLst>
              </a:rPr>
              <a:t>messenger and minister </a:t>
            </a:r>
            <a:r>
              <a:rPr lang="en-US" dirty="0"/>
              <a:t>to my need, </a:t>
            </a:r>
          </a:p>
        </p:txBody>
      </p:sp>
      <p:pic>
        <p:nvPicPr>
          <p:cNvPr id="7" name="Picture 6"/>
          <p:cNvPicPr>
            <a:picLocks noChangeAspect="1"/>
          </p:cNvPicPr>
          <p:nvPr/>
        </p:nvPicPr>
        <p:blipFill>
          <a:blip r:embed="rId3"/>
          <a:stretch>
            <a:fillRect/>
          </a:stretch>
        </p:blipFill>
        <p:spPr>
          <a:xfrm>
            <a:off x="7695251" y="11433"/>
            <a:ext cx="4573042" cy="9755823"/>
          </a:xfrm>
          <a:prstGeom prst="rect">
            <a:avLst/>
          </a:prstGeom>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LOYAL</a:t>
            </a:r>
            <a:r>
              <a:rPr lang="en-US" dirty="0"/>
              <a:t> friend. </a:t>
            </a:r>
          </a:p>
        </p:txBody>
      </p:sp>
      <p:pic>
        <p:nvPicPr>
          <p:cNvPr id="9" name="Picture 3"/>
          <p:cNvPicPr>
            <a:picLocks noChangeAspect="1" noChangeArrowheads="1"/>
          </p:cNvPicPr>
          <p:nvPr/>
        </p:nvPicPr>
        <p:blipFill>
          <a:blip r:embed="rId4" cstate="print"/>
          <a:srcRect/>
          <a:stretch>
            <a:fillRect/>
          </a:stretch>
        </p:blipFill>
        <p:spPr bwMode="auto">
          <a:xfrm>
            <a:off x="2634056" y="2687103"/>
            <a:ext cx="6465091" cy="2801937"/>
          </a:xfrm>
          <a:prstGeom prst="rect">
            <a:avLst/>
          </a:prstGeom>
          <a:noFill/>
          <a:ln w="9525">
            <a:noFill/>
            <a:miter lim="800000"/>
            <a:headEnd/>
            <a:tailEnd/>
          </a:ln>
          <a:effectLst/>
        </p:spPr>
      </p:pic>
      <p:sp>
        <p:nvSpPr>
          <p:cNvPr id="8" name="TextBox 7"/>
          <p:cNvSpPr txBox="1"/>
          <p:nvPr/>
        </p:nvSpPr>
        <p:spPr>
          <a:xfrm>
            <a:off x="289034" y="5236280"/>
            <a:ext cx="11613932" cy="622350"/>
          </a:xfrm>
          <a:prstGeom prst="rect">
            <a:avLst/>
          </a:prstGeom>
          <a:noFill/>
        </p:spPr>
        <p:txBody>
          <a:bodyPr wrap="square" rtlCol="0">
            <a:spAutoFit/>
          </a:bodyPr>
          <a:lstStyle/>
          <a:p>
            <a:pPr>
              <a:lnSpc>
                <a:spcPct val="80000"/>
              </a:lnSpc>
            </a:pPr>
            <a:r>
              <a:rPr lang="en-US" sz="4200" b="1" dirty="0">
                <a:solidFill>
                  <a:schemeClr val="bg1"/>
                </a:solidFill>
                <a:effectLst>
                  <a:glow rad="127000">
                    <a:srgbClr val="014E77"/>
                  </a:glow>
                </a:effectLst>
              </a:rPr>
              <a:t>King Nebuchadnezzar made an image of gold</a:t>
            </a:r>
          </a:p>
        </p:txBody>
      </p:sp>
      <p:sp>
        <p:nvSpPr>
          <p:cNvPr id="10" name="TextBox 9"/>
          <p:cNvSpPr txBox="1"/>
          <p:nvPr/>
        </p:nvSpPr>
        <p:spPr>
          <a:xfrm>
            <a:off x="289034" y="5721165"/>
            <a:ext cx="11701036" cy="1139414"/>
          </a:xfrm>
          <a:prstGeom prst="rect">
            <a:avLst/>
          </a:prstGeom>
          <a:noFill/>
        </p:spPr>
        <p:txBody>
          <a:bodyPr wrap="square" rtlCol="0">
            <a:spAutoFit/>
          </a:bodyPr>
          <a:lstStyle/>
          <a:p>
            <a:pPr>
              <a:lnSpc>
                <a:spcPct val="80000"/>
              </a:lnSpc>
            </a:pPr>
            <a:r>
              <a:rPr lang="en-US" sz="4200" b="1" dirty="0">
                <a:solidFill>
                  <a:schemeClr val="bg1"/>
                </a:solidFill>
                <a:effectLst>
                  <a:glow rad="127000">
                    <a:srgbClr val="014E77"/>
                  </a:glow>
                </a:effectLst>
              </a:rPr>
              <a:t>Shadrach, Meshach, and Abednego. These men, </a:t>
            </a:r>
            <a:br>
              <a:rPr lang="en-US" sz="4200" b="1" dirty="0">
                <a:solidFill>
                  <a:schemeClr val="bg1"/>
                </a:solidFill>
                <a:effectLst>
                  <a:glow rad="127000">
                    <a:srgbClr val="014E77"/>
                  </a:glow>
                </a:effectLst>
              </a:rPr>
            </a:br>
            <a:r>
              <a:rPr lang="en-US" sz="4200" b="1" dirty="0">
                <a:solidFill>
                  <a:schemeClr val="bg1"/>
                </a:solidFill>
                <a:effectLst>
                  <a:glow rad="127000">
                    <a:srgbClr val="014E77"/>
                  </a:glow>
                </a:effectLst>
              </a:rPr>
              <a:t>O king, pay no attention to you … (Daniel 3:1 &amp; 12)</a:t>
            </a:r>
          </a:p>
        </p:txBody>
      </p:sp>
    </p:spTree>
    <p:extLst>
      <p:ext uri="{BB962C8B-B14F-4D97-AF65-F5344CB8AC3E}">
        <p14:creationId xmlns:p14="http://schemas.microsoft.com/office/powerpoint/2010/main" val="744512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aseline="30000" dirty="0"/>
              <a:t>25</a:t>
            </a:r>
            <a:r>
              <a:rPr lang="en-US" dirty="0"/>
              <a:t> ... and </a:t>
            </a:r>
            <a:r>
              <a:rPr lang="en-US" dirty="0">
                <a:solidFill>
                  <a:schemeClr val="bg1"/>
                </a:solidFill>
                <a:effectLst>
                  <a:glow rad="127000">
                    <a:srgbClr val="C00000"/>
                  </a:glow>
                </a:effectLst>
              </a:rPr>
              <a:t>fellow worker </a:t>
            </a:r>
            <a:r>
              <a:rPr lang="en-US" dirty="0"/>
              <a:t>and </a:t>
            </a:r>
            <a:r>
              <a:rPr lang="en-US" dirty="0">
                <a:solidFill>
                  <a:schemeClr val="bg1"/>
                </a:solidFill>
                <a:effectLst>
                  <a:glow rad="127000">
                    <a:srgbClr val="C00000"/>
                  </a:glow>
                </a:effectLst>
              </a:rPr>
              <a:t>fellow soldier</a:t>
            </a:r>
            <a:r>
              <a:rPr lang="en-US" dirty="0"/>
              <a:t>, and your </a:t>
            </a:r>
            <a:r>
              <a:rPr lang="en-US" dirty="0">
                <a:solidFill>
                  <a:schemeClr val="bg1"/>
                </a:solidFill>
                <a:effectLst>
                  <a:glow rad="127000">
                    <a:srgbClr val="C00000"/>
                  </a:glow>
                </a:effectLst>
              </a:rPr>
              <a:t>messenger and minister </a:t>
            </a:r>
            <a:r>
              <a:rPr lang="en-US" dirty="0"/>
              <a:t>to my need, </a:t>
            </a:r>
          </a:p>
        </p:txBody>
      </p:sp>
      <p:pic>
        <p:nvPicPr>
          <p:cNvPr id="7" name="Picture 6"/>
          <p:cNvPicPr>
            <a:picLocks noChangeAspect="1"/>
          </p:cNvPicPr>
          <p:nvPr/>
        </p:nvPicPr>
        <p:blipFill>
          <a:blip r:embed="rId3"/>
          <a:stretch>
            <a:fillRect/>
          </a:stretch>
        </p:blipFill>
        <p:spPr>
          <a:xfrm>
            <a:off x="7695251" y="11433"/>
            <a:ext cx="4573042" cy="9755823"/>
          </a:xfrm>
          <a:prstGeom prst="rect">
            <a:avLst/>
          </a:prstGeom>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LOYAL</a:t>
            </a:r>
            <a:r>
              <a:rPr lang="en-US" dirty="0"/>
              <a:t> friend. </a:t>
            </a:r>
          </a:p>
        </p:txBody>
      </p:sp>
      <p:pic>
        <p:nvPicPr>
          <p:cNvPr id="9" name="Picture 3"/>
          <p:cNvPicPr>
            <a:picLocks noChangeAspect="1" noChangeArrowheads="1"/>
          </p:cNvPicPr>
          <p:nvPr/>
        </p:nvPicPr>
        <p:blipFill>
          <a:blip r:embed="rId4" cstate="print"/>
          <a:srcRect/>
          <a:stretch>
            <a:fillRect/>
          </a:stretch>
        </p:blipFill>
        <p:spPr bwMode="auto">
          <a:xfrm>
            <a:off x="2634056" y="2687103"/>
            <a:ext cx="6465091" cy="2801937"/>
          </a:xfrm>
          <a:prstGeom prst="rect">
            <a:avLst/>
          </a:prstGeom>
          <a:noFill/>
          <a:ln w="9525">
            <a:noFill/>
            <a:miter lim="800000"/>
            <a:headEnd/>
            <a:tailEnd/>
          </a:ln>
          <a:effectLst/>
        </p:spPr>
      </p:pic>
      <p:grpSp>
        <p:nvGrpSpPr>
          <p:cNvPr id="11" name="Group 10">
            <a:extLst>
              <a:ext uri="{FF2B5EF4-FFF2-40B4-BE49-F238E27FC236}">
                <a16:creationId xmlns:a16="http://schemas.microsoft.com/office/drawing/2014/main" id="{4B489339-939B-43BF-A3A3-B6DFDC0DCF51}"/>
              </a:ext>
            </a:extLst>
          </p:cNvPr>
          <p:cNvGrpSpPr/>
          <p:nvPr/>
        </p:nvGrpSpPr>
        <p:grpSpPr>
          <a:xfrm>
            <a:off x="409902" y="2359694"/>
            <a:ext cx="7169471" cy="4380393"/>
            <a:chOff x="299105" y="2359694"/>
            <a:chExt cx="4306529" cy="4380393"/>
          </a:xfrm>
          <a:effectLst>
            <a:outerShdw blurRad="50800" dist="38100" dir="2700000" algn="tl" rotWithShape="0">
              <a:prstClr val="black">
                <a:alpha val="40000"/>
              </a:prstClr>
            </a:outerShdw>
          </a:effectLst>
        </p:grpSpPr>
        <p:sp>
          <p:nvSpPr>
            <p:cNvPr id="13" name="Isosceles Triangle 12">
              <a:extLst>
                <a:ext uri="{FF2B5EF4-FFF2-40B4-BE49-F238E27FC236}">
                  <a16:creationId xmlns:a16="http://schemas.microsoft.com/office/drawing/2014/main" id="{79E87D47-EAA3-4F12-91FF-0D5B3CB5296B}"/>
                </a:ext>
              </a:extLst>
            </p:cNvPr>
            <p:cNvSpPr/>
            <p:nvPr/>
          </p:nvSpPr>
          <p:spPr>
            <a:xfrm rot="12358970">
              <a:off x="1262235" y="5261019"/>
              <a:ext cx="365760" cy="147906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6BA5AD-0C51-4BD0-ADC5-B77420F3BC60}"/>
                </a:ext>
              </a:extLst>
            </p:cNvPr>
            <p:cNvSpPr txBox="1"/>
            <p:nvPr/>
          </p:nvSpPr>
          <p:spPr>
            <a:xfrm>
              <a:off x="299105" y="2359694"/>
              <a:ext cx="4306529" cy="3170099"/>
            </a:xfrm>
            <a:prstGeom prst="rect">
              <a:avLst/>
            </a:prstGeom>
            <a:solidFill>
              <a:schemeClr val="accent1">
                <a:lumMod val="40000"/>
                <a:lumOff val="60000"/>
              </a:schemeClr>
            </a:solidFill>
          </p:spPr>
          <p:txBody>
            <a:bodyPr wrap="square" rtlCol="0">
              <a:spAutoFit/>
            </a:bodyPr>
            <a:lstStyle/>
            <a:p>
              <a:r>
                <a:rPr lang="en-US" sz="4000" b="1" baseline="30000" dirty="0">
                  <a:effectLst>
                    <a:glow rad="127000">
                      <a:schemeClr val="bg1"/>
                    </a:glow>
                  </a:effectLst>
                </a:rPr>
                <a:t>17</a:t>
              </a:r>
              <a:r>
                <a:rPr lang="en-US" sz="4000" b="1" dirty="0">
                  <a:effectLst>
                    <a:glow rad="127000">
                      <a:schemeClr val="bg1"/>
                    </a:glow>
                  </a:effectLst>
                </a:rPr>
                <a:t> If this be so, our God whom we serve is able to deliver us from the burning fiery furnace, and he will deliver us out of your hand, O king.  </a:t>
              </a:r>
              <a:endParaRPr lang="en-US" sz="6600" b="1" dirty="0">
                <a:effectLst>
                  <a:glow rad="127000">
                    <a:schemeClr val="bg1"/>
                  </a:glow>
                </a:effectLst>
              </a:endParaRPr>
            </a:p>
          </p:txBody>
        </p:sp>
        <p:sp>
          <p:nvSpPr>
            <p:cNvPr id="14" name="Isosceles Triangle 13">
              <a:extLst>
                <a:ext uri="{FF2B5EF4-FFF2-40B4-BE49-F238E27FC236}">
                  <a16:creationId xmlns:a16="http://schemas.microsoft.com/office/drawing/2014/main" id="{154DA783-8D48-483F-8944-039087AB09D9}"/>
                </a:ext>
              </a:extLst>
            </p:cNvPr>
            <p:cNvSpPr/>
            <p:nvPr/>
          </p:nvSpPr>
          <p:spPr>
            <a:xfrm rot="12358970">
              <a:off x="2129082" y="5246426"/>
              <a:ext cx="365760" cy="1465339"/>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3EBA4F7E-8C7F-4A77-A519-8A9B1526A8F7}"/>
                </a:ext>
              </a:extLst>
            </p:cNvPr>
            <p:cNvSpPr/>
            <p:nvPr/>
          </p:nvSpPr>
          <p:spPr>
            <a:xfrm rot="12358970">
              <a:off x="3076233" y="5287385"/>
              <a:ext cx="365760" cy="1422197"/>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418355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aseline="30000" dirty="0"/>
              <a:t>25</a:t>
            </a:r>
            <a:r>
              <a:rPr lang="en-US" dirty="0"/>
              <a:t> ... and </a:t>
            </a:r>
            <a:r>
              <a:rPr lang="en-US" dirty="0">
                <a:solidFill>
                  <a:schemeClr val="bg1"/>
                </a:solidFill>
                <a:effectLst>
                  <a:glow rad="127000">
                    <a:srgbClr val="C00000"/>
                  </a:glow>
                </a:effectLst>
              </a:rPr>
              <a:t>fellow worker </a:t>
            </a:r>
            <a:r>
              <a:rPr lang="en-US" dirty="0"/>
              <a:t>and </a:t>
            </a:r>
            <a:r>
              <a:rPr lang="en-US" dirty="0">
                <a:solidFill>
                  <a:schemeClr val="bg1"/>
                </a:solidFill>
                <a:effectLst>
                  <a:glow rad="127000">
                    <a:srgbClr val="C00000"/>
                  </a:glow>
                </a:effectLst>
              </a:rPr>
              <a:t>fellow soldier</a:t>
            </a:r>
            <a:r>
              <a:rPr lang="en-US" dirty="0"/>
              <a:t>, and your </a:t>
            </a:r>
            <a:r>
              <a:rPr lang="en-US" dirty="0">
                <a:solidFill>
                  <a:schemeClr val="bg1"/>
                </a:solidFill>
                <a:effectLst>
                  <a:glow rad="127000">
                    <a:srgbClr val="C00000"/>
                  </a:glow>
                </a:effectLst>
              </a:rPr>
              <a:t>messenger and minister </a:t>
            </a:r>
            <a:r>
              <a:rPr lang="en-US" dirty="0"/>
              <a:t>to my need, </a:t>
            </a:r>
          </a:p>
        </p:txBody>
      </p:sp>
      <p:pic>
        <p:nvPicPr>
          <p:cNvPr id="7" name="Picture 6"/>
          <p:cNvPicPr>
            <a:picLocks noChangeAspect="1"/>
          </p:cNvPicPr>
          <p:nvPr/>
        </p:nvPicPr>
        <p:blipFill>
          <a:blip r:embed="rId3"/>
          <a:stretch>
            <a:fillRect/>
          </a:stretch>
        </p:blipFill>
        <p:spPr>
          <a:xfrm>
            <a:off x="7695251" y="11433"/>
            <a:ext cx="4573042" cy="9755823"/>
          </a:xfrm>
          <a:prstGeom prst="rect">
            <a:avLst/>
          </a:prstGeom>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LOYAL</a:t>
            </a:r>
            <a:r>
              <a:rPr lang="en-US" dirty="0"/>
              <a:t> friend. </a:t>
            </a:r>
          </a:p>
        </p:txBody>
      </p:sp>
      <p:pic>
        <p:nvPicPr>
          <p:cNvPr id="9" name="Picture 3"/>
          <p:cNvPicPr>
            <a:picLocks noChangeAspect="1" noChangeArrowheads="1"/>
          </p:cNvPicPr>
          <p:nvPr/>
        </p:nvPicPr>
        <p:blipFill>
          <a:blip r:embed="rId4" cstate="print"/>
          <a:srcRect/>
          <a:stretch>
            <a:fillRect/>
          </a:stretch>
        </p:blipFill>
        <p:spPr bwMode="auto">
          <a:xfrm>
            <a:off x="2634056" y="2687103"/>
            <a:ext cx="6465091" cy="2801937"/>
          </a:xfrm>
          <a:prstGeom prst="rect">
            <a:avLst/>
          </a:prstGeom>
          <a:noFill/>
          <a:ln w="9525">
            <a:noFill/>
            <a:miter lim="800000"/>
            <a:headEnd/>
            <a:tailEnd/>
          </a:ln>
          <a:effectLst/>
        </p:spPr>
      </p:pic>
      <p:grpSp>
        <p:nvGrpSpPr>
          <p:cNvPr id="11" name="Group 10">
            <a:extLst>
              <a:ext uri="{FF2B5EF4-FFF2-40B4-BE49-F238E27FC236}">
                <a16:creationId xmlns:a16="http://schemas.microsoft.com/office/drawing/2014/main" id="{4B489339-939B-43BF-A3A3-B6DFDC0DCF51}"/>
              </a:ext>
            </a:extLst>
          </p:cNvPr>
          <p:cNvGrpSpPr/>
          <p:nvPr/>
        </p:nvGrpSpPr>
        <p:grpSpPr>
          <a:xfrm>
            <a:off x="409902" y="2359694"/>
            <a:ext cx="7169471" cy="4380393"/>
            <a:chOff x="299105" y="2359694"/>
            <a:chExt cx="4306529" cy="4380393"/>
          </a:xfrm>
          <a:effectLst>
            <a:outerShdw blurRad="50800" dist="38100" dir="2700000" algn="tl" rotWithShape="0">
              <a:prstClr val="black">
                <a:alpha val="40000"/>
              </a:prstClr>
            </a:outerShdw>
          </a:effectLst>
        </p:grpSpPr>
        <p:sp>
          <p:nvSpPr>
            <p:cNvPr id="13" name="Isosceles Triangle 12">
              <a:extLst>
                <a:ext uri="{FF2B5EF4-FFF2-40B4-BE49-F238E27FC236}">
                  <a16:creationId xmlns:a16="http://schemas.microsoft.com/office/drawing/2014/main" id="{79E87D47-EAA3-4F12-91FF-0D5B3CB5296B}"/>
                </a:ext>
              </a:extLst>
            </p:cNvPr>
            <p:cNvSpPr/>
            <p:nvPr/>
          </p:nvSpPr>
          <p:spPr>
            <a:xfrm rot="12358970">
              <a:off x="1262235" y="5261019"/>
              <a:ext cx="365760" cy="147906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6BA5AD-0C51-4BD0-ADC5-B77420F3BC60}"/>
                </a:ext>
              </a:extLst>
            </p:cNvPr>
            <p:cNvSpPr txBox="1"/>
            <p:nvPr/>
          </p:nvSpPr>
          <p:spPr>
            <a:xfrm>
              <a:off x="299105" y="2359694"/>
              <a:ext cx="4306529" cy="3170099"/>
            </a:xfrm>
            <a:prstGeom prst="rect">
              <a:avLst/>
            </a:prstGeom>
            <a:solidFill>
              <a:schemeClr val="accent1">
                <a:lumMod val="40000"/>
                <a:lumOff val="60000"/>
              </a:schemeClr>
            </a:solidFill>
          </p:spPr>
          <p:txBody>
            <a:bodyPr wrap="square" rtlCol="0">
              <a:spAutoFit/>
            </a:bodyPr>
            <a:lstStyle/>
            <a:p>
              <a:r>
                <a:rPr lang="en-US" sz="4000" b="1" baseline="30000" dirty="0">
                  <a:effectLst>
                    <a:glow rad="127000">
                      <a:schemeClr val="bg1"/>
                    </a:glow>
                  </a:effectLst>
                </a:rPr>
                <a:t>18</a:t>
              </a:r>
              <a:r>
                <a:rPr lang="en-US" sz="4000" b="1" dirty="0">
                  <a:effectLst>
                    <a:glow rad="127000">
                      <a:schemeClr val="bg1"/>
                    </a:glow>
                  </a:effectLst>
                </a:rPr>
                <a:t> But if not, be it known to you, O king, that we will not serve your gods or worship the golden image that you have set up."</a:t>
              </a:r>
            </a:p>
            <a:p>
              <a:r>
                <a:rPr lang="en-US" sz="4000" b="1" dirty="0">
                  <a:effectLst>
                    <a:glow rad="127000">
                      <a:schemeClr val="bg1"/>
                    </a:glow>
                  </a:effectLst>
                </a:rPr>
                <a:t> (Dan 3:17-18)</a:t>
              </a:r>
              <a:endParaRPr lang="en-US" sz="4000" dirty="0">
                <a:effectLst>
                  <a:glow rad="127000">
                    <a:schemeClr val="bg1"/>
                  </a:glow>
                </a:effectLst>
              </a:endParaRPr>
            </a:p>
          </p:txBody>
        </p:sp>
        <p:sp>
          <p:nvSpPr>
            <p:cNvPr id="14" name="Isosceles Triangle 13">
              <a:extLst>
                <a:ext uri="{FF2B5EF4-FFF2-40B4-BE49-F238E27FC236}">
                  <a16:creationId xmlns:a16="http://schemas.microsoft.com/office/drawing/2014/main" id="{154DA783-8D48-483F-8944-039087AB09D9}"/>
                </a:ext>
              </a:extLst>
            </p:cNvPr>
            <p:cNvSpPr/>
            <p:nvPr/>
          </p:nvSpPr>
          <p:spPr>
            <a:xfrm rot="12358970">
              <a:off x="2129082" y="5246426"/>
              <a:ext cx="365760" cy="1465339"/>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3EBA4F7E-8C7F-4A77-A519-8A9B1526A8F7}"/>
                </a:ext>
              </a:extLst>
            </p:cNvPr>
            <p:cNvSpPr/>
            <p:nvPr/>
          </p:nvSpPr>
          <p:spPr>
            <a:xfrm rot="12358970">
              <a:off x="3076233" y="5287385"/>
              <a:ext cx="365760" cy="1422197"/>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712512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aseline="30000" dirty="0"/>
              <a:t>25</a:t>
            </a:r>
            <a:r>
              <a:rPr lang="en-US" dirty="0"/>
              <a:t> ... and </a:t>
            </a:r>
            <a:r>
              <a:rPr lang="en-US" dirty="0">
                <a:solidFill>
                  <a:schemeClr val="bg1"/>
                </a:solidFill>
                <a:effectLst>
                  <a:glow rad="127000">
                    <a:srgbClr val="C00000"/>
                  </a:glow>
                </a:effectLst>
              </a:rPr>
              <a:t>fellow worker </a:t>
            </a:r>
            <a:r>
              <a:rPr lang="en-US" dirty="0"/>
              <a:t>and </a:t>
            </a:r>
            <a:r>
              <a:rPr lang="en-US" dirty="0">
                <a:solidFill>
                  <a:schemeClr val="bg1"/>
                </a:solidFill>
                <a:effectLst>
                  <a:glow rad="127000">
                    <a:srgbClr val="C00000"/>
                  </a:glow>
                </a:effectLst>
              </a:rPr>
              <a:t>fellow soldier</a:t>
            </a:r>
            <a:r>
              <a:rPr lang="en-US" dirty="0"/>
              <a:t>, and your </a:t>
            </a:r>
            <a:r>
              <a:rPr lang="en-US" dirty="0">
                <a:solidFill>
                  <a:schemeClr val="bg1"/>
                </a:solidFill>
                <a:effectLst>
                  <a:glow rad="127000">
                    <a:srgbClr val="C00000"/>
                  </a:glow>
                </a:effectLst>
              </a:rPr>
              <a:t>messenger and minister </a:t>
            </a:r>
            <a:r>
              <a:rPr lang="en-US" dirty="0"/>
              <a:t>to my need, </a:t>
            </a:r>
          </a:p>
        </p:txBody>
      </p:sp>
      <p:pic>
        <p:nvPicPr>
          <p:cNvPr id="8" name="Picture 7">
            <a:extLst>
              <a:ext uri="{FF2B5EF4-FFF2-40B4-BE49-F238E27FC236}">
                <a16:creationId xmlns:a16="http://schemas.microsoft.com/office/drawing/2014/main" id="{244D6475-DEF9-4C05-AA9C-5158ECCCE801}"/>
              </a:ext>
            </a:extLst>
          </p:cNvPr>
          <p:cNvPicPr>
            <a:picLocks noChangeAspect="1"/>
          </p:cNvPicPr>
          <p:nvPr/>
        </p:nvPicPr>
        <p:blipFill>
          <a:blip r:embed="rId3"/>
          <a:stretch>
            <a:fillRect/>
          </a:stretch>
        </p:blipFill>
        <p:spPr>
          <a:xfrm>
            <a:off x="7695251" y="11433"/>
            <a:ext cx="4573042" cy="9755823"/>
          </a:xfrm>
          <a:prstGeom prst="rect">
            <a:avLst/>
          </a:prstGeom>
        </p:spPr>
      </p:pic>
      <p:pic>
        <p:nvPicPr>
          <p:cNvPr id="9" name="Picture 3"/>
          <p:cNvPicPr>
            <a:picLocks noChangeAspect="1" noChangeArrowheads="1"/>
          </p:cNvPicPr>
          <p:nvPr/>
        </p:nvPicPr>
        <p:blipFill>
          <a:blip r:embed="rId4" cstate="print"/>
          <a:srcRect/>
          <a:stretch>
            <a:fillRect/>
          </a:stretch>
        </p:blipFill>
        <p:spPr bwMode="auto">
          <a:xfrm>
            <a:off x="2634056" y="2687103"/>
            <a:ext cx="6465091" cy="28019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LOYAL</a:t>
            </a:r>
            <a:r>
              <a:rPr lang="en-US" dirty="0"/>
              <a:t> friend. </a:t>
            </a:r>
          </a:p>
        </p:txBody>
      </p:sp>
      <p:pic>
        <p:nvPicPr>
          <p:cNvPr id="4" name="Picture 3"/>
          <p:cNvPicPr>
            <a:picLocks noChangeAspect="1"/>
          </p:cNvPicPr>
          <p:nvPr/>
        </p:nvPicPr>
        <p:blipFill>
          <a:blip r:embed="rId5"/>
          <a:stretch>
            <a:fillRect/>
          </a:stretch>
        </p:blipFill>
        <p:spPr>
          <a:xfrm>
            <a:off x="6781893" y="-11434"/>
            <a:ext cx="5486400" cy="6858001"/>
          </a:xfrm>
          <a:prstGeom prst="rect">
            <a:avLst/>
          </a:prstGeom>
        </p:spPr>
      </p:pic>
      <p:sp>
        <p:nvSpPr>
          <p:cNvPr id="6" name="Rectangular Callout 5"/>
          <p:cNvSpPr/>
          <p:nvPr/>
        </p:nvSpPr>
        <p:spPr>
          <a:xfrm>
            <a:off x="601249" y="1352224"/>
            <a:ext cx="6120025" cy="5050301"/>
          </a:xfrm>
          <a:prstGeom prst="wedgeRectCallout">
            <a:avLst>
              <a:gd name="adj1" fmla="val 80047"/>
              <a:gd name="adj2" fmla="val -35741"/>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a:lnSpc>
                <a:spcPct val="90000"/>
              </a:lnSpc>
            </a:pPr>
            <a:r>
              <a:rPr lang="en-US" dirty="0">
                <a:solidFill>
                  <a:schemeClr val="tx1"/>
                </a:solidFill>
              </a:rPr>
              <a:t> </a:t>
            </a:r>
            <a:r>
              <a:rPr lang="en-US" sz="4000" b="1" baseline="30000" dirty="0">
                <a:solidFill>
                  <a:schemeClr val="tx1"/>
                </a:solidFill>
                <a:effectLst>
                  <a:glow rad="127000">
                    <a:schemeClr val="bg1"/>
                  </a:glow>
                </a:effectLst>
              </a:rPr>
              <a:t>28</a:t>
            </a:r>
            <a:r>
              <a:rPr lang="en-US" sz="4000" b="1" dirty="0">
                <a:solidFill>
                  <a:schemeClr val="tx1"/>
                </a:solidFill>
                <a:effectLst>
                  <a:glow rad="127000">
                    <a:schemeClr val="bg1"/>
                  </a:glow>
                </a:effectLst>
              </a:rPr>
              <a:t> Nebuchadnezzar answered .…</a:t>
            </a:r>
            <a:r>
              <a:rPr lang="en-US" sz="4000" dirty="0">
                <a:solidFill>
                  <a:schemeClr val="tx1"/>
                </a:solidFill>
                <a:effectLst>
                  <a:glow rad="127000">
                    <a:schemeClr val="bg1"/>
                  </a:glow>
                </a:effectLst>
              </a:rPr>
              <a:t> </a:t>
            </a:r>
            <a:r>
              <a:rPr lang="en-US" sz="4000" b="1" baseline="30000" dirty="0">
                <a:solidFill>
                  <a:schemeClr val="tx1"/>
                </a:solidFill>
                <a:effectLst>
                  <a:glow rad="127000">
                    <a:schemeClr val="bg1"/>
                  </a:glow>
                </a:effectLst>
              </a:rPr>
              <a:t>29</a:t>
            </a:r>
            <a:r>
              <a:rPr lang="en-US" sz="4000" b="1" dirty="0">
                <a:solidFill>
                  <a:schemeClr val="tx1"/>
                </a:solidFill>
                <a:effectLst>
                  <a:glow rad="127000">
                    <a:schemeClr val="bg1"/>
                  </a:glow>
                </a:effectLst>
              </a:rPr>
              <a:t> "there is no other god who is able to rescue in this way." </a:t>
            </a:r>
            <a:r>
              <a:rPr lang="en-US" sz="4000" b="1" baseline="30000" dirty="0">
                <a:solidFill>
                  <a:schemeClr val="tx1"/>
                </a:solidFill>
                <a:effectLst>
                  <a:glow rad="127000">
                    <a:schemeClr val="bg1"/>
                  </a:glow>
                </a:effectLst>
              </a:rPr>
              <a:t>30</a:t>
            </a:r>
            <a:r>
              <a:rPr lang="en-US" sz="4000" b="1" dirty="0">
                <a:solidFill>
                  <a:schemeClr val="tx1"/>
                </a:solidFill>
                <a:effectLst>
                  <a:glow rad="127000">
                    <a:schemeClr val="bg1"/>
                  </a:glow>
                </a:effectLst>
              </a:rPr>
              <a:t> Then the king promoted Shadrach, Meshach, and Abednego in the province of Babylon.  (Dan 3:28-30)</a:t>
            </a:r>
            <a:endParaRPr lang="en-US" sz="3200" b="1" dirty="0">
              <a:solidFill>
                <a:schemeClr val="tx1"/>
              </a:solidFill>
              <a:effectLst>
                <a:glow rad="127000">
                  <a:schemeClr val="bg1"/>
                </a:glow>
              </a:effectLst>
            </a:endParaRPr>
          </a:p>
        </p:txBody>
      </p:sp>
    </p:spTree>
    <p:extLst>
      <p:ext uri="{BB962C8B-B14F-4D97-AF65-F5344CB8AC3E}">
        <p14:creationId xmlns:p14="http://schemas.microsoft.com/office/powerpoint/2010/main" val="23817786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sitting on a bench&#10;&#10;Description automatically generated">
            <a:extLst>
              <a:ext uri="{FF2B5EF4-FFF2-40B4-BE49-F238E27FC236}">
                <a16:creationId xmlns:a16="http://schemas.microsoft.com/office/drawing/2014/main" id="{77D36B0A-CB2C-4571-8011-CC651D79B34E}"/>
              </a:ext>
            </a:extLst>
          </p:cNvPr>
          <p:cNvPicPr>
            <a:picLocks noChangeAspect="1"/>
          </p:cNvPicPr>
          <p:nvPr/>
        </p:nvPicPr>
        <p:blipFill rotWithShape="1">
          <a:blip r:embed="rId3">
            <a:extLst>
              <a:ext uri="{28A0092B-C50C-407E-A947-70E740481C1C}">
                <a14:useLocalDpi xmlns:a14="http://schemas.microsoft.com/office/drawing/2010/main" val="0"/>
              </a:ext>
            </a:extLst>
          </a:blip>
          <a:srcRect t="11004"/>
          <a:stretch/>
        </p:blipFill>
        <p:spPr>
          <a:xfrm>
            <a:off x="7015819" y="0"/>
            <a:ext cx="5185050" cy="6921718"/>
          </a:xfrm>
          <a:prstGeom prst="rect">
            <a:avLst/>
          </a:prstGeom>
        </p:spPr>
      </p:pic>
      <p:sp>
        <p:nvSpPr>
          <p:cNvPr id="3" name="Content Placeholder 2"/>
          <p:cNvSpPr>
            <a:spLocks noGrp="1"/>
          </p:cNvSpPr>
          <p:nvPr>
            <p:ph idx="1"/>
          </p:nvPr>
        </p:nvSpPr>
        <p:spPr>
          <a:xfrm>
            <a:off x="409903" y="1266095"/>
            <a:ext cx="7334777" cy="4910871"/>
          </a:xfrm>
        </p:spPr>
        <p:txBody>
          <a:bodyPr/>
          <a:lstStyle/>
          <a:p>
            <a:r>
              <a:rPr lang="en-US" baseline="30000" dirty="0"/>
              <a:t>26</a:t>
            </a:r>
            <a:r>
              <a:rPr lang="en-US" dirty="0"/>
              <a:t> for he has been </a:t>
            </a:r>
            <a:r>
              <a:rPr lang="en-US" dirty="0">
                <a:solidFill>
                  <a:schemeClr val="bg1"/>
                </a:solidFill>
                <a:effectLst>
                  <a:glow rad="101600">
                    <a:srgbClr val="C00000"/>
                  </a:glow>
                  <a:outerShdw blurRad="38100" dist="38100" dir="2700000" algn="tl">
                    <a:srgbClr val="000000">
                      <a:alpha val="43137"/>
                    </a:srgbClr>
                  </a:outerShdw>
                </a:effectLst>
              </a:rPr>
              <a:t>longing for </a:t>
            </a:r>
            <a:r>
              <a:rPr lang="en-US" dirty="0"/>
              <a:t>all of you, and has been </a:t>
            </a:r>
            <a:r>
              <a:rPr lang="en-US" dirty="0">
                <a:solidFill>
                  <a:schemeClr val="bg1"/>
                </a:solidFill>
                <a:effectLst>
                  <a:glow rad="101600">
                    <a:srgbClr val="C00000"/>
                  </a:glow>
                  <a:outerShdw blurRad="38100" dist="38100" dir="2700000" algn="tl">
                    <a:srgbClr val="000000">
                      <a:alpha val="43137"/>
                    </a:srgbClr>
                  </a:outerShdw>
                </a:effectLst>
              </a:rPr>
              <a:t>distressed because you heard that he was ill</a:t>
            </a:r>
            <a:r>
              <a:rPr lang="en-US" dirty="0"/>
              <a:t>.  </a:t>
            </a:r>
            <a:r>
              <a:rPr lang="en-US" baseline="30000" dirty="0"/>
              <a:t>27</a:t>
            </a:r>
            <a:r>
              <a:rPr lang="en-US" dirty="0"/>
              <a:t> He was indeed so ill that he nearly died. But God had mercy on him, and not only on him but on me also, so that I would not have one sorrow after another. </a:t>
            </a:r>
          </a:p>
        </p:txBody>
      </p:sp>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SENSITIVE</a:t>
            </a:r>
            <a:r>
              <a:rPr lang="en-US" dirty="0"/>
              <a:t> friend.</a:t>
            </a:r>
          </a:p>
        </p:txBody>
      </p:sp>
      <p:sp>
        <p:nvSpPr>
          <p:cNvPr id="6" name="TextBox 5"/>
          <p:cNvSpPr txBox="1"/>
          <p:nvPr/>
        </p:nvSpPr>
        <p:spPr>
          <a:xfrm>
            <a:off x="2393928" y="5732851"/>
            <a:ext cx="8001000" cy="1015663"/>
          </a:xfrm>
          <a:prstGeom prst="rect">
            <a:avLst/>
          </a:prstGeom>
          <a:noFill/>
        </p:spPr>
        <p:txBody>
          <a:bodyPr wrap="square" rtlCol="0">
            <a:spAutoFit/>
          </a:bodyPr>
          <a:lstStyle/>
          <a:p>
            <a:r>
              <a:rPr lang="en-US" sz="6000" b="1" i="1" dirty="0">
                <a:solidFill>
                  <a:schemeClr val="bg1"/>
                </a:solidFill>
                <a:effectLst>
                  <a:glow rad="127000">
                    <a:schemeClr val="accent1">
                      <a:lumMod val="50000"/>
                    </a:schemeClr>
                  </a:glow>
                  <a:outerShdw blurRad="38100" dist="63500" dir="2700000" algn="tl">
                    <a:srgbClr val="000000">
                      <a:alpha val="43137"/>
                    </a:srgbClr>
                  </a:outerShdw>
                </a:effectLst>
              </a:rPr>
              <a:t>“Cares that you care!”</a:t>
            </a:r>
          </a:p>
        </p:txBody>
      </p:sp>
      <p:sp>
        <p:nvSpPr>
          <p:cNvPr id="4" name="Rectangle 3"/>
          <p:cNvSpPr/>
          <p:nvPr/>
        </p:nvSpPr>
        <p:spPr>
          <a:xfrm>
            <a:off x="554421" y="1300047"/>
            <a:ext cx="7334776" cy="42689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a:lnSpc>
                <a:spcPct val="90000"/>
              </a:lnSpc>
            </a:pPr>
            <a:r>
              <a:rPr lang="en-US" sz="4000" b="1" baseline="30000" dirty="0">
                <a:solidFill>
                  <a:schemeClr val="tx1"/>
                </a:solidFill>
                <a:effectLst>
                  <a:glow rad="127000">
                    <a:schemeClr val="bg1"/>
                  </a:glow>
                </a:effectLst>
              </a:rPr>
              <a:t>4</a:t>
            </a:r>
            <a:r>
              <a:rPr lang="en-US" sz="4000" b="1" dirty="0">
                <a:solidFill>
                  <a:schemeClr val="tx1"/>
                </a:solidFill>
                <a:effectLst>
                  <a:glow rad="127000">
                    <a:schemeClr val="bg1"/>
                  </a:glow>
                </a:effectLst>
              </a:rPr>
              <a:t> When Esther's young women … told her, the queen was deeply distressed. … She sent garments to clothe Mordecai, so that he might take off his sackcloth, but he would not accept them.  </a:t>
            </a:r>
            <a:r>
              <a:rPr lang="en-US" sz="3200" b="1" dirty="0">
                <a:solidFill>
                  <a:schemeClr val="tx1"/>
                </a:solidFill>
                <a:effectLst>
                  <a:glow rad="127000">
                    <a:schemeClr val="bg1"/>
                  </a:glow>
                </a:effectLst>
              </a:rPr>
              <a:t>(Esther 4:4)</a:t>
            </a:r>
          </a:p>
        </p:txBody>
      </p:sp>
    </p:spTree>
    <p:extLst>
      <p:ext uri="{BB962C8B-B14F-4D97-AF65-F5344CB8AC3E}">
        <p14:creationId xmlns:p14="http://schemas.microsoft.com/office/powerpoint/2010/main" val="19382154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sitting on a bench&#10;&#10;Description automatically generated">
            <a:extLst>
              <a:ext uri="{FF2B5EF4-FFF2-40B4-BE49-F238E27FC236}">
                <a16:creationId xmlns:a16="http://schemas.microsoft.com/office/drawing/2014/main" id="{E4E12CBE-4BD7-4444-BC8D-F7A365822EEA}"/>
              </a:ext>
            </a:extLst>
          </p:cNvPr>
          <p:cNvPicPr>
            <a:picLocks noChangeAspect="1"/>
          </p:cNvPicPr>
          <p:nvPr/>
        </p:nvPicPr>
        <p:blipFill rotWithShape="1">
          <a:blip r:embed="rId3">
            <a:extLst>
              <a:ext uri="{28A0092B-C50C-407E-A947-70E740481C1C}">
                <a14:useLocalDpi xmlns:a14="http://schemas.microsoft.com/office/drawing/2010/main" val="0"/>
              </a:ext>
            </a:extLst>
          </a:blip>
          <a:srcRect t="11004"/>
          <a:stretch/>
        </p:blipFill>
        <p:spPr>
          <a:xfrm>
            <a:off x="7015819" y="0"/>
            <a:ext cx="5185050" cy="6921718"/>
          </a:xfrm>
          <a:prstGeom prst="rect">
            <a:avLst/>
          </a:prstGeom>
        </p:spPr>
      </p:pic>
      <p:sp>
        <p:nvSpPr>
          <p:cNvPr id="3" name="Content Placeholder 2"/>
          <p:cNvSpPr>
            <a:spLocks noGrp="1"/>
          </p:cNvSpPr>
          <p:nvPr>
            <p:ph idx="1"/>
          </p:nvPr>
        </p:nvSpPr>
        <p:spPr>
          <a:xfrm>
            <a:off x="409903" y="1266095"/>
            <a:ext cx="7334777" cy="4910871"/>
          </a:xfrm>
        </p:spPr>
        <p:txBody>
          <a:bodyPr/>
          <a:lstStyle/>
          <a:p>
            <a:r>
              <a:rPr lang="en-US" baseline="30000" dirty="0"/>
              <a:t>26</a:t>
            </a:r>
            <a:r>
              <a:rPr lang="en-US" dirty="0"/>
              <a:t> for he has been </a:t>
            </a:r>
            <a:r>
              <a:rPr lang="en-US" dirty="0">
                <a:solidFill>
                  <a:schemeClr val="bg1"/>
                </a:solidFill>
                <a:effectLst>
                  <a:glow rad="101600">
                    <a:srgbClr val="C00000"/>
                  </a:glow>
                  <a:outerShdw blurRad="38100" dist="38100" dir="2700000" algn="tl">
                    <a:srgbClr val="000000">
                      <a:alpha val="43137"/>
                    </a:srgbClr>
                  </a:outerShdw>
                </a:effectLst>
              </a:rPr>
              <a:t>longing for </a:t>
            </a:r>
            <a:r>
              <a:rPr lang="en-US" dirty="0"/>
              <a:t>all of you, and has been </a:t>
            </a:r>
            <a:r>
              <a:rPr lang="en-US" dirty="0">
                <a:solidFill>
                  <a:schemeClr val="bg1"/>
                </a:solidFill>
                <a:effectLst>
                  <a:glow rad="101600">
                    <a:srgbClr val="C00000"/>
                  </a:glow>
                  <a:outerShdw blurRad="38100" dist="38100" dir="2700000" algn="tl">
                    <a:srgbClr val="000000">
                      <a:alpha val="43137"/>
                    </a:srgbClr>
                  </a:outerShdw>
                </a:effectLst>
              </a:rPr>
              <a:t>distressed because you heard that he was ill</a:t>
            </a:r>
            <a:r>
              <a:rPr lang="en-US" dirty="0"/>
              <a:t>.  </a:t>
            </a:r>
            <a:r>
              <a:rPr lang="en-US" baseline="30000" dirty="0"/>
              <a:t>27</a:t>
            </a:r>
            <a:r>
              <a:rPr lang="en-US" dirty="0"/>
              <a:t> He was indeed so ill that he nearly died. But God had mercy on him, and not only on him but on me also, so that I would not have one sorrow after another. </a:t>
            </a:r>
          </a:p>
        </p:txBody>
      </p:sp>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SENSITIVE</a:t>
            </a:r>
            <a:r>
              <a:rPr lang="en-US" dirty="0"/>
              <a:t> friend.</a:t>
            </a:r>
          </a:p>
        </p:txBody>
      </p:sp>
      <p:sp>
        <p:nvSpPr>
          <p:cNvPr id="6" name="TextBox 5"/>
          <p:cNvSpPr txBox="1"/>
          <p:nvPr/>
        </p:nvSpPr>
        <p:spPr>
          <a:xfrm>
            <a:off x="2393928" y="5732851"/>
            <a:ext cx="8001000" cy="1015663"/>
          </a:xfrm>
          <a:prstGeom prst="rect">
            <a:avLst/>
          </a:prstGeom>
          <a:noFill/>
        </p:spPr>
        <p:txBody>
          <a:bodyPr wrap="square" rtlCol="0">
            <a:spAutoFit/>
          </a:bodyPr>
          <a:lstStyle/>
          <a:p>
            <a:r>
              <a:rPr lang="en-US" sz="6000" b="1" i="1" dirty="0">
                <a:solidFill>
                  <a:schemeClr val="bg1"/>
                </a:solidFill>
                <a:effectLst>
                  <a:glow rad="127000">
                    <a:schemeClr val="accent1">
                      <a:lumMod val="50000"/>
                    </a:schemeClr>
                  </a:glow>
                  <a:outerShdw blurRad="38100" dist="63500" dir="2700000" algn="tl">
                    <a:srgbClr val="000000">
                      <a:alpha val="43137"/>
                    </a:srgbClr>
                  </a:outerShdw>
                </a:effectLst>
              </a:rPr>
              <a:t>“Cares that you care!”</a:t>
            </a:r>
          </a:p>
        </p:txBody>
      </p:sp>
      <p:sp>
        <p:nvSpPr>
          <p:cNvPr id="4" name="Rectangle 3"/>
          <p:cNvSpPr/>
          <p:nvPr/>
        </p:nvSpPr>
        <p:spPr>
          <a:xfrm>
            <a:off x="554421" y="2192055"/>
            <a:ext cx="7334776" cy="28183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4000" b="1" dirty="0">
                <a:solidFill>
                  <a:schemeClr val="tx1"/>
                </a:solidFill>
                <a:effectLst>
                  <a:glow rad="127000">
                    <a:schemeClr val="bg1"/>
                  </a:glow>
                </a:effectLst>
              </a:rPr>
              <a:t>And who knows whether you have not come to the kingdom for such a time as this?"</a:t>
            </a:r>
            <a:br>
              <a:rPr lang="en-US" sz="4000" b="1" dirty="0">
                <a:solidFill>
                  <a:schemeClr val="tx1"/>
                </a:solidFill>
                <a:effectLst>
                  <a:glow rad="127000">
                    <a:schemeClr val="bg1"/>
                  </a:glow>
                </a:effectLst>
              </a:rPr>
            </a:br>
            <a:r>
              <a:rPr lang="en-US" sz="4000" b="1" dirty="0">
                <a:solidFill>
                  <a:schemeClr val="tx1"/>
                </a:solidFill>
                <a:effectLst>
                  <a:glow rad="127000">
                    <a:schemeClr val="bg1"/>
                  </a:glow>
                </a:effectLst>
              </a:rPr>
              <a:t>(Esther 4:14)</a:t>
            </a:r>
          </a:p>
        </p:txBody>
      </p:sp>
    </p:spTree>
    <p:extLst>
      <p:ext uri="{BB962C8B-B14F-4D97-AF65-F5344CB8AC3E}">
        <p14:creationId xmlns:p14="http://schemas.microsoft.com/office/powerpoint/2010/main" val="3716833755"/>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3" y="1577788"/>
            <a:ext cx="6230927" cy="4599175"/>
          </a:xfrm>
        </p:spPr>
        <p:txBody>
          <a:bodyPr/>
          <a:lstStyle/>
          <a:p>
            <a:r>
              <a:rPr lang="en-US" baseline="30000" dirty="0"/>
              <a:t>25</a:t>
            </a:r>
            <a:r>
              <a:rPr lang="en-US" dirty="0"/>
              <a:t> I have thought it necessary </a:t>
            </a:r>
            <a:r>
              <a:rPr lang="en-US" dirty="0">
                <a:solidFill>
                  <a:schemeClr val="bg1"/>
                </a:solidFill>
                <a:effectLst>
                  <a:glow rad="127000">
                    <a:srgbClr val="C00000"/>
                  </a:glow>
                </a:effectLst>
              </a:rPr>
              <a:t>to send </a:t>
            </a:r>
            <a:r>
              <a:rPr lang="en-US" dirty="0"/>
              <a:t>to you Epaphroditus ….  </a:t>
            </a:r>
            <a:r>
              <a:rPr lang="en-US" baseline="30000" dirty="0"/>
              <a:t>28</a:t>
            </a:r>
            <a:r>
              <a:rPr lang="en-US" dirty="0"/>
              <a:t> I am the more eager </a:t>
            </a:r>
            <a:r>
              <a:rPr lang="en-US" dirty="0">
                <a:solidFill>
                  <a:schemeClr val="bg1"/>
                </a:solidFill>
                <a:effectLst>
                  <a:glow rad="127000">
                    <a:srgbClr val="C00000"/>
                  </a:glow>
                </a:effectLst>
              </a:rPr>
              <a:t>to send </a:t>
            </a:r>
            <a:r>
              <a:rPr lang="en-US" dirty="0"/>
              <a:t>him, therefore, that you may rejoice at seeing him again, and that I may be less anxious.  (Phil. 2:25-28)</a:t>
            </a:r>
          </a:p>
        </p:txBody>
      </p:sp>
      <p:pic>
        <p:nvPicPr>
          <p:cNvPr id="8" name="Picture 7" descr="A close up of a newspaper&#10;&#10;Description automatically generated">
            <a:extLst>
              <a:ext uri="{FF2B5EF4-FFF2-40B4-BE49-F238E27FC236}">
                <a16:creationId xmlns:a16="http://schemas.microsoft.com/office/drawing/2014/main" id="{B828C84F-8DB4-4285-B0A5-28CC62FCF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75" y="1577788"/>
            <a:ext cx="7118272" cy="4504532"/>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5BB5DAB6-7397-480D-9E7A-7AE39C9471C7}"/>
              </a:ext>
            </a:extLst>
          </p:cNvPr>
          <p:cNvPicPr>
            <a:picLocks noChangeAspect="1"/>
          </p:cNvPicPr>
          <p:nvPr/>
        </p:nvPicPr>
        <p:blipFill rotWithShape="1">
          <a:blip r:embed="rId4">
            <a:extLst>
              <a:ext uri="{28A0092B-C50C-407E-A947-70E740481C1C}">
                <a14:useLocalDpi xmlns:a14="http://schemas.microsoft.com/office/drawing/2010/main" val="0"/>
              </a:ext>
            </a:extLst>
          </a:blip>
          <a:srcRect r="4044"/>
          <a:stretch/>
        </p:blipFill>
        <p:spPr>
          <a:xfrm>
            <a:off x="4425863" y="-1"/>
            <a:ext cx="7766137" cy="6858000"/>
          </a:xfrm>
          <a:prstGeom prst="rect">
            <a:avLst/>
          </a:prstGeom>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SHARED</a:t>
            </a:r>
            <a:r>
              <a:rPr lang="en-US" dirty="0"/>
              <a:t> friend. </a:t>
            </a:r>
          </a:p>
        </p:txBody>
      </p:sp>
      <p:grpSp>
        <p:nvGrpSpPr>
          <p:cNvPr id="5" name="Group 4">
            <a:extLst>
              <a:ext uri="{FF2B5EF4-FFF2-40B4-BE49-F238E27FC236}">
                <a16:creationId xmlns:a16="http://schemas.microsoft.com/office/drawing/2014/main" id="{800758D5-9C05-475A-A933-7EC08F565A41}"/>
              </a:ext>
            </a:extLst>
          </p:cNvPr>
          <p:cNvGrpSpPr/>
          <p:nvPr/>
        </p:nvGrpSpPr>
        <p:grpSpPr>
          <a:xfrm>
            <a:off x="358667" y="1862203"/>
            <a:ext cx="5265480" cy="4219072"/>
            <a:chOff x="358667" y="1862203"/>
            <a:chExt cx="5265480" cy="4219072"/>
          </a:xfrm>
        </p:grpSpPr>
        <p:sp>
          <p:nvSpPr>
            <p:cNvPr id="6" name="Rectangle 5">
              <a:extLst>
                <a:ext uri="{FF2B5EF4-FFF2-40B4-BE49-F238E27FC236}">
                  <a16:creationId xmlns:a16="http://schemas.microsoft.com/office/drawing/2014/main" id="{64E494C8-A700-4A8C-8BD3-A442371C95A5}"/>
                </a:ext>
              </a:extLst>
            </p:cNvPr>
            <p:cNvSpPr/>
            <p:nvPr/>
          </p:nvSpPr>
          <p:spPr>
            <a:xfrm>
              <a:off x="358667" y="1862203"/>
              <a:ext cx="5265480" cy="421907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27000">
                      <a:schemeClr val="bg1"/>
                    </a:glow>
                  </a:effectLst>
                </a:rPr>
                <a:t> </a:t>
              </a:r>
            </a:p>
          </p:txBody>
        </p:sp>
        <p:sp>
          <p:nvSpPr>
            <p:cNvPr id="4" name="TextBox 3">
              <a:extLst>
                <a:ext uri="{FF2B5EF4-FFF2-40B4-BE49-F238E27FC236}">
                  <a16:creationId xmlns:a16="http://schemas.microsoft.com/office/drawing/2014/main" id="{37DBE3B1-38D9-40C5-B438-981805ED8231}"/>
                </a:ext>
              </a:extLst>
            </p:cNvPr>
            <p:cNvSpPr txBox="1"/>
            <p:nvPr/>
          </p:nvSpPr>
          <p:spPr>
            <a:xfrm>
              <a:off x="554421" y="1995926"/>
              <a:ext cx="5069726" cy="3970318"/>
            </a:xfrm>
            <a:prstGeom prst="rect">
              <a:avLst/>
            </a:prstGeom>
            <a:noFill/>
          </p:spPr>
          <p:txBody>
            <a:bodyPr wrap="square" rtlCol="0">
              <a:spAutoFit/>
            </a:bodyPr>
            <a:lstStyle/>
            <a:p>
              <a:pPr>
                <a:lnSpc>
                  <a:spcPct val="90000"/>
                </a:lnSpc>
              </a:pPr>
              <a:r>
                <a:rPr lang="en-US" sz="4000" b="1" dirty="0">
                  <a:effectLst>
                    <a:glow rad="127000">
                      <a:schemeClr val="bg1"/>
                    </a:glow>
                  </a:effectLst>
                </a:rPr>
                <a:t>… a paralytic carried by four men. </a:t>
              </a:r>
              <a:r>
                <a:rPr lang="en-US" sz="4000" b="1" baseline="30000" dirty="0">
                  <a:effectLst>
                    <a:glow rad="127000">
                      <a:schemeClr val="bg1"/>
                    </a:glow>
                  </a:effectLst>
                </a:rPr>
                <a:t>4</a:t>
              </a:r>
              <a:r>
                <a:rPr lang="en-US" sz="4000" b="1" dirty="0">
                  <a:effectLst>
                    <a:glow rad="127000">
                      <a:schemeClr val="bg1"/>
                    </a:glow>
                  </a:effectLst>
                </a:rPr>
                <a:t> And when they could not get near him because of the crowd, they removed the roof above him, </a:t>
              </a:r>
              <a:endParaRPr lang="en-US" sz="4000" dirty="0"/>
            </a:p>
          </p:txBody>
        </p:sp>
      </p:grpSp>
    </p:spTree>
    <p:extLst>
      <p:ext uri="{BB962C8B-B14F-4D97-AF65-F5344CB8AC3E}">
        <p14:creationId xmlns:p14="http://schemas.microsoft.com/office/powerpoint/2010/main" val="38577586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3" y="1577788"/>
            <a:ext cx="6230927" cy="4599175"/>
          </a:xfrm>
        </p:spPr>
        <p:txBody>
          <a:bodyPr/>
          <a:lstStyle/>
          <a:p>
            <a:r>
              <a:rPr lang="en-US" baseline="30000" dirty="0"/>
              <a:t>25</a:t>
            </a:r>
            <a:r>
              <a:rPr lang="en-US" dirty="0"/>
              <a:t> I have thought it necessary </a:t>
            </a:r>
            <a:r>
              <a:rPr lang="en-US" dirty="0">
                <a:solidFill>
                  <a:schemeClr val="bg1"/>
                </a:solidFill>
                <a:effectLst>
                  <a:glow rad="127000">
                    <a:srgbClr val="C00000"/>
                  </a:glow>
                </a:effectLst>
              </a:rPr>
              <a:t>to send </a:t>
            </a:r>
            <a:r>
              <a:rPr lang="en-US" dirty="0"/>
              <a:t>to you Epaphroditus ….  </a:t>
            </a:r>
            <a:r>
              <a:rPr lang="en-US" baseline="30000" dirty="0"/>
              <a:t>28</a:t>
            </a:r>
            <a:r>
              <a:rPr lang="en-US" dirty="0"/>
              <a:t> I am the more eager </a:t>
            </a:r>
            <a:r>
              <a:rPr lang="en-US" dirty="0">
                <a:solidFill>
                  <a:schemeClr val="bg1"/>
                </a:solidFill>
                <a:effectLst>
                  <a:glow rad="127000">
                    <a:srgbClr val="C00000"/>
                  </a:glow>
                </a:effectLst>
              </a:rPr>
              <a:t>to send </a:t>
            </a:r>
            <a:r>
              <a:rPr lang="en-US" dirty="0"/>
              <a:t>him, therefore, that you may rejoice at seeing him again, and that I may be less anxious.  (Phil. 2:25-28)</a:t>
            </a:r>
          </a:p>
        </p:txBody>
      </p:sp>
      <p:pic>
        <p:nvPicPr>
          <p:cNvPr id="8" name="Picture 7" descr="A close up of a newspaper&#10;&#10;Description automatically generated">
            <a:extLst>
              <a:ext uri="{FF2B5EF4-FFF2-40B4-BE49-F238E27FC236}">
                <a16:creationId xmlns:a16="http://schemas.microsoft.com/office/drawing/2014/main" id="{B828C84F-8DB4-4285-B0A5-28CC62FCF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75" y="1577788"/>
            <a:ext cx="7118272" cy="4504532"/>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5BB5DAB6-7397-480D-9E7A-7AE39C9471C7}"/>
              </a:ext>
            </a:extLst>
          </p:cNvPr>
          <p:cNvPicPr>
            <a:picLocks noChangeAspect="1"/>
          </p:cNvPicPr>
          <p:nvPr/>
        </p:nvPicPr>
        <p:blipFill rotWithShape="1">
          <a:blip r:embed="rId4">
            <a:extLst>
              <a:ext uri="{28A0092B-C50C-407E-A947-70E740481C1C}">
                <a14:useLocalDpi xmlns:a14="http://schemas.microsoft.com/office/drawing/2010/main" val="0"/>
              </a:ext>
            </a:extLst>
          </a:blip>
          <a:srcRect r="4044"/>
          <a:stretch/>
        </p:blipFill>
        <p:spPr>
          <a:xfrm>
            <a:off x="4425863" y="-1"/>
            <a:ext cx="7766137" cy="6858000"/>
          </a:xfrm>
          <a:prstGeom prst="rect">
            <a:avLst/>
          </a:prstGeom>
        </p:spPr>
      </p:pic>
      <p:sp>
        <p:nvSpPr>
          <p:cNvPr id="2" name="Title 1"/>
          <p:cNvSpPr>
            <a:spLocks noGrp="1"/>
          </p:cNvSpPr>
          <p:nvPr>
            <p:ph type="title"/>
          </p:nvPr>
        </p:nvSpPr>
        <p:spPr/>
        <p:txBody>
          <a:bodyPr/>
          <a:lstStyle/>
          <a:p>
            <a:r>
              <a:rPr lang="en-US" dirty="0"/>
              <a:t>A </a:t>
            </a:r>
            <a:r>
              <a:rPr lang="en-US" u="sng" dirty="0">
                <a:effectLst>
                  <a:glow rad="127000">
                    <a:srgbClr val="C00000"/>
                  </a:glow>
                  <a:outerShdw blurRad="38100" dist="38100" dir="2700000" algn="tl">
                    <a:srgbClr val="000000">
                      <a:alpha val="43137"/>
                    </a:srgbClr>
                  </a:outerShdw>
                </a:effectLst>
              </a:rPr>
              <a:t>SHARED</a:t>
            </a:r>
            <a:r>
              <a:rPr lang="en-US" dirty="0"/>
              <a:t> friend. </a:t>
            </a:r>
          </a:p>
        </p:txBody>
      </p:sp>
      <p:sp>
        <p:nvSpPr>
          <p:cNvPr id="6" name="Rectangle 5">
            <a:extLst>
              <a:ext uri="{FF2B5EF4-FFF2-40B4-BE49-F238E27FC236}">
                <a16:creationId xmlns:a16="http://schemas.microsoft.com/office/drawing/2014/main" id="{64E494C8-A700-4A8C-8BD3-A442371C95A5}"/>
              </a:ext>
            </a:extLst>
          </p:cNvPr>
          <p:cNvSpPr/>
          <p:nvPr/>
        </p:nvSpPr>
        <p:spPr>
          <a:xfrm>
            <a:off x="358667" y="1252602"/>
            <a:ext cx="5265480" cy="534861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27000">
                    <a:schemeClr val="bg1"/>
                  </a:glow>
                </a:effectLst>
              </a:rPr>
              <a:t> </a:t>
            </a:r>
          </a:p>
        </p:txBody>
      </p:sp>
      <p:sp>
        <p:nvSpPr>
          <p:cNvPr id="4" name="TextBox 3">
            <a:extLst>
              <a:ext uri="{FF2B5EF4-FFF2-40B4-BE49-F238E27FC236}">
                <a16:creationId xmlns:a16="http://schemas.microsoft.com/office/drawing/2014/main" id="{37DBE3B1-38D9-40C5-B438-981805ED8231}"/>
              </a:ext>
            </a:extLst>
          </p:cNvPr>
          <p:cNvSpPr txBox="1"/>
          <p:nvPr/>
        </p:nvSpPr>
        <p:spPr>
          <a:xfrm>
            <a:off x="554421" y="1386326"/>
            <a:ext cx="5069726" cy="5632311"/>
          </a:xfrm>
          <a:prstGeom prst="rect">
            <a:avLst/>
          </a:prstGeom>
          <a:noFill/>
        </p:spPr>
        <p:txBody>
          <a:bodyPr wrap="square" rtlCol="0">
            <a:spAutoFit/>
          </a:bodyPr>
          <a:lstStyle/>
          <a:p>
            <a:pPr>
              <a:lnSpc>
                <a:spcPct val="90000"/>
              </a:lnSpc>
            </a:pPr>
            <a:r>
              <a:rPr lang="en-US" sz="4000" b="1" dirty="0">
                <a:effectLst>
                  <a:glow rad="127000">
                    <a:schemeClr val="bg1"/>
                  </a:glow>
                </a:effectLst>
              </a:rPr>
              <a:t>and when they had made an opening, they let down the bed on which the paralytic lay.</a:t>
            </a:r>
          </a:p>
          <a:p>
            <a:pPr>
              <a:lnSpc>
                <a:spcPct val="90000"/>
              </a:lnSpc>
            </a:pPr>
            <a:r>
              <a:rPr lang="en-US" sz="4000" b="1" dirty="0">
                <a:effectLst>
                  <a:glow rad="127000">
                    <a:schemeClr val="bg1"/>
                  </a:glow>
                </a:effectLst>
              </a:rPr>
              <a:t> </a:t>
            </a:r>
            <a:r>
              <a:rPr lang="en-US" sz="4000" b="1" baseline="30000" dirty="0">
                <a:effectLst>
                  <a:glow rad="127000">
                    <a:schemeClr val="bg1"/>
                  </a:glow>
                </a:effectLst>
              </a:rPr>
              <a:t>5</a:t>
            </a:r>
            <a:r>
              <a:rPr lang="en-US" sz="4000" b="1" dirty="0">
                <a:effectLst>
                  <a:glow rad="127000">
                    <a:schemeClr val="bg1"/>
                  </a:glow>
                </a:effectLst>
              </a:rPr>
              <a:t> And when Jesus saw </a:t>
            </a:r>
            <a:r>
              <a:rPr lang="en-US" sz="4000" b="1" dirty="0">
                <a:solidFill>
                  <a:srgbClr val="C00000"/>
                </a:solidFill>
                <a:effectLst>
                  <a:glow rad="127000">
                    <a:schemeClr val="bg1"/>
                  </a:glow>
                </a:effectLst>
              </a:rPr>
              <a:t>their</a:t>
            </a:r>
            <a:r>
              <a:rPr lang="en-US" sz="4000" b="1" dirty="0">
                <a:effectLst>
                  <a:glow rad="127000">
                    <a:schemeClr val="bg1"/>
                  </a:glow>
                </a:effectLst>
              </a:rPr>
              <a:t> faith, he said to the paralytic, "Son, your sins are forgiven.“</a:t>
            </a:r>
            <a:br>
              <a:rPr lang="en-US" sz="4000" b="1" dirty="0">
                <a:effectLst>
                  <a:glow rad="127000">
                    <a:schemeClr val="bg1"/>
                  </a:glow>
                </a:effectLst>
              </a:rPr>
            </a:br>
            <a:r>
              <a:rPr lang="en-US" sz="4000" b="1" dirty="0">
                <a:effectLst>
                  <a:glow rad="127000">
                    <a:schemeClr val="bg1"/>
                  </a:glow>
                </a:effectLst>
              </a:rPr>
              <a:t>(Mark 2:3-5)</a:t>
            </a:r>
          </a:p>
          <a:p>
            <a:pPr>
              <a:lnSpc>
                <a:spcPct val="90000"/>
              </a:lnSpc>
            </a:pPr>
            <a:endParaRPr lang="en-US" sz="4000" dirty="0"/>
          </a:p>
        </p:txBody>
      </p:sp>
    </p:spTree>
    <p:extLst>
      <p:ext uri="{BB962C8B-B14F-4D97-AF65-F5344CB8AC3E}">
        <p14:creationId xmlns:p14="http://schemas.microsoft.com/office/powerpoint/2010/main" val="45720989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 We need to...</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42707122"/>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 y="43619"/>
            <a:ext cx="12192000" cy="84283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C00000"/>
                  </a:glow>
                  <a:outerShdw blurRad="38100" dist="38100" dir="2700000" algn="tl">
                    <a:srgbClr val="000000">
                      <a:alpha val="43137"/>
                    </a:srgbClr>
                  </a:outerShdw>
                </a:effectLst>
              </a:rPr>
              <a:t>RECEIVE</a:t>
            </a:r>
            <a:r>
              <a:rPr lang="en-US" dirty="0"/>
              <a:t> friends like that. </a:t>
            </a:r>
          </a:p>
        </p:txBody>
      </p:sp>
      <p:sp>
        <p:nvSpPr>
          <p:cNvPr id="3" name="Content Placeholder 2"/>
          <p:cNvSpPr>
            <a:spLocks noGrp="1"/>
          </p:cNvSpPr>
          <p:nvPr>
            <p:ph idx="1"/>
          </p:nvPr>
        </p:nvSpPr>
        <p:spPr/>
        <p:txBody>
          <a:bodyPr/>
          <a:lstStyle/>
          <a:p>
            <a:r>
              <a:rPr lang="en-US" baseline="30000" dirty="0"/>
              <a:t>29</a:t>
            </a:r>
            <a:r>
              <a:rPr lang="en-US" dirty="0"/>
              <a:t> So </a:t>
            </a:r>
            <a:r>
              <a:rPr lang="en-US" dirty="0">
                <a:solidFill>
                  <a:srgbClr val="C00000"/>
                </a:solidFill>
              </a:rPr>
              <a:t>receive</a:t>
            </a:r>
            <a:r>
              <a:rPr lang="en-US" dirty="0"/>
              <a:t> him in the Lord with all</a:t>
            </a:r>
            <a:r>
              <a:rPr lang="en-US" dirty="0">
                <a:solidFill>
                  <a:srgbClr val="C00000"/>
                </a:solidFill>
              </a:rPr>
              <a:t> joy</a:t>
            </a:r>
            <a:r>
              <a:rPr lang="en-US" dirty="0"/>
              <a:t>, and honor such men, </a:t>
            </a:r>
          </a:p>
        </p:txBody>
      </p:sp>
      <p:sp>
        <p:nvSpPr>
          <p:cNvPr id="4" name="Rectangle 3"/>
          <p:cNvSpPr/>
          <p:nvPr/>
        </p:nvSpPr>
        <p:spPr>
          <a:xfrm>
            <a:off x="12428584" y="2528668"/>
            <a:ext cx="2518117" cy="900332"/>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98877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90550"/>
            <a:ext cx="9144000" cy="827088"/>
          </a:xfrm>
        </p:spPr>
        <p:txBody>
          <a:bodyPr/>
          <a:lstStyle/>
          <a:p>
            <a:pPr algn="ctr"/>
            <a:r>
              <a:rPr lang="en-US" dirty="0"/>
              <a:t>Life is Risky Business ...</a:t>
            </a:r>
          </a:p>
        </p:txBody>
      </p:sp>
      <p:pic>
        <p:nvPicPr>
          <p:cNvPr id="1028" name="Picture 4"/>
          <p:cNvPicPr>
            <a:picLocks noChangeAspect="1" noChangeArrowheads="1"/>
          </p:cNvPicPr>
          <p:nvPr/>
        </p:nvPicPr>
        <p:blipFill>
          <a:blip r:embed="rId3" cstate="print"/>
          <a:srcRect l="19354"/>
          <a:stretch>
            <a:fillRect/>
          </a:stretch>
        </p:blipFill>
        <p:spPr bwMode="auto">
          <a:xfrm>
            <a:off x="0" y="1118976"/>
            <a:ext cx="4126230" cy="5739024"/>
          </a:xfrm>
          <a:prstGeom prst="rect">
            <a:avLst/>
          </a:prstGeom>
          <a:noFill/>
          <a:ln w="9525">
            <a:noFill/>
            <a:miter lim="800000"/>
            <a:headEnd/>
            <a:tailEnd/>
          </a:ln>
          <a:effectLst/>
        </p:spPr>
      </p:pic>
      <p:sp>
        <p:nvSpPr>
          <p:cNvPr id="4" name="TextBox 3"/>
          <p:cNvSpPr txBox="1"/>
          <p:nvPr/>
        </p:nvSpPr>
        <p:spPr>
          <a:xfrm>
            <a:off x="2944112" y="1521275"/>
            <a:ext cx="8906006" cy="1270348"/>
          </a:xfrm>
          <a:prstGeom prst="rect">
            <a:avLst/>
          </a:prstGeom>
          <a:noFill/>
        </p:spPr>
        <p:txBody>
          <a:bodyPr wrap="square" rtlCol="0">
            <a:spAutoFit/>
          </a:bodyPr>
          <a:lstStyle/>
          <a:p>
            <a:r>
              <a:rPr lang="en-US" sz="4400" b="1" baseline="30000" dirty="0">
                <a:solidFill>
                  <a:schemeClr val="bg1"/>
                </a:solidFill>
                <a:effectLst>
                  <a:glow rad="127000">
                    <a:schemeClr val="tx1"/>
                  </a:glow>
                </a:effectLst>
              </a:rPr>
              <a:t>30</a:t>
            </a:r>
            <a:r>
              <a:rPr lang="en-US" sz="4400" b="1" dirty="0">
                <a:solidFill>
                  <a:schemeClr val="bg1"/>
                </a:solidFill>
                <a:effectLst>
                  <a:glow rad="127000">
                    <a:schemeClr val="tx1"/>
                  </a:glow>
                </a:effectLst>
              </a:rPr>
              <a:t> … he nearly died … risking his life …</a:t>
            </a:r>
          </a:p>
          <a:p>
            <a:pPr>
              <a:lnSpc>
                <a:spcPts val="3800"/>
              </a:lnSpc>
              <a:tabLst>
                <a:tab pos="1314450" algn="l"/>
              </a:tabLst>
            </a:pPr>
            <a:endParaRPr lang="en-US" sz="40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15ADD6E0-2AF4-4194-9760-733E11E9133A}"/>
              </a:ext>
            </a:extLst>
          </p:cNvPr>
          <p:cNvSpPr txBox="1"/>
          <p:nvPr/>
        </p:nvSpPr>
        <p:spPr>
          <a:xfrm>
            <a:off x="4347028" y="2403438"/>
            <a:ext cx="7503090" cy="4401205"/>
          </a:xfrm>
          <a:prstGeom prst="rect">
            <a:avLst/>
          </a:prstGeom>
          <a:noFill/>
        </p:spPr>
        <p:txBody>
          <a:bodyPr wrap="square" rtlCol="0">
            <a:spAutoFit/>
          </a:bodyPr>
          <a:lstStyle/>
          <a:p>
            <a:r>
              <a:rPr lang="en-US" sz="4000" b="1" dirty="0">
                <a:effectLst>
                  <a:glow rad="127000">
                    <a:schemeClr val="bg1"/>
                  </a:glow>
                </a:effectLst>
              </a:rPr>
              <a:t>647,000 Heart Disease Deaths </a:t>
            </a:r>
          </a:p>
          <a:p>
            <a:r>
              <a:rPr lang="en-US" sz="4000" b="1" dirty="0">
                <a:effectLst>
                  <a:glow rad="127000">
                    <a:schemeClr val="bg1"/>
                  </a:glow>
                </a:effectLst>
              </a:rPr>
              <a:t>606,880 Cancer Disease Deaths</a:t>
            </a:r>
          </a:p>
          <a:p>
            <a:r>
              <a:rPr lang="en-US" sz="4000" b="1" dirty="0">
                <a:effectLst>
                  <a:glow rad="127000">
                    <a:schemeClr val="bg1"/>
                  </a:glow>
                </a:effectLst>
              </a:rPr>
              <a:t>   88,000  Alcohol Related Deaths</a:t>
            </a:r>
          </a:p>
          <a:p>
            <a:r>
              <a:rPr lang="en-US" sz="4000" b="1" dirty="0">
                <a:effectLst>
                  <a:glow rad="127000">
                    <a:schemeClr val="bg1"/>
                  </a:glow>
                </a:effectLst>
              </a:rPr>
              <a:t>   36,750  Auto Accident Deaths</a:t>
            </a:r>
          </a:p>
          <a:p>
            <a:r>
              <a:rPr lang="en-US" sz="4000" b="1" dirty="0">
                <a:effectLst>
                  <a:glow rad="127000">
                    <a:schemeClr val="bg1"/>
                  </a:glow>
                </a:effectLst>
              </a:rPr>
              <a:t>     6,227 Pedestrian Deaths</a:t>
            </a:r>
          </a:p>
          <a:p>
            <a:r>
              <a:rPr lang="en-US" sz="4000" b="1" dirty="0">
                <a:effectLst>
                  <a:glow rad="127000">
                    <a:schemeClr val="bg1"/>
                  </a:glow>
                </a:effectLst>
              </a:rPr>
              <a:t>     3,655 Fire Related Deaths </a:t>
            </a:r>
          </a:p>
          <a:p>
            <a:r>
              <a:rPr lang="en-US" sz="4000" b="1" dirty="0">
                <a:effectLst>
                  <a:glow rad="127000">
                    <a:schemeClr val="bg1"/>
                  </a:glow>
                </a:effectLst>
              </a:rPr>
              <a:t>     </a:t>
            </a:r>
          </a:p>
        </p:txBody>
      </p:sp>
    </p:spTree>
    <p:extLst>
      <p:ext uri="{BB962C8B-B14F-4D97-AF65-F5344CB8AC3E}">
        <p14:creationId xmlns:p14="http://schemas.microsoft.com/office/powerpoint/2010/main" val="40054208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srcRect/>
          <a:stretch>
            <a:fillRect/>
          </a:stretch>
        </p:blipFill>
        <p:spPr bwMode="auto">
          <a:xfrm>
            <a:off x="0" y="2724149"/>
            <a:ext cx="6232361" cy="4133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C00000"/>
                  </a:glow>
                  <a:outerShdw blurRad="38100" dist="38100" dir="2700000" algn="tl">
                    <a:srgbClr val="000000">
                      <a:alpha val="43137"/>
                    </a:srgbClr>
                  </a:outerShdw>
                </a:effectLst>
              </a:rPr>
              <a:t>HONOR</a:t>
            </a:r>
            <a:r>
              <a:rPr lang="en-US" dirty="0"/>
              <a:t> friends like that. </a:t>
            </a:r>
          </a:p>
        </p:txBody>
      </p:sp>
      <p:sp>
        <p:nvSpPr>
          <p:cNvPr id="3" name="Content Placeholder 2"/>
          <p:cNvSpPr>
            <a:spLocks noGrp="1"/>
          </p:cNvSpPr>
          <p:nvPr>
            <p:ph idx="1"/>
          </p:nvPr>
        </p:nvSpPr>
        <p:spPr/>
        <p:txBody>
          <a:bodyPr/>
          <a:lstStyle/>
          <a:p>
            <a:r>
              <a:rPr lang="en-US" baseline="30000" dirty="0"/>
              <a:t>29</a:t>
            </a:r>
            <a:r>
              <a:rPr lang="en-US" dirty="0"/>
              <a:t> So receive him in the Lord with all joy, and </a:t>
            </a:r>
            <a:r>
              <a:rPr lang="en-US" dirty="0">
                <a:solidFill>
                  <a:schemeClr val="bg1"/>
                </a:solidFill>
                <a:effectLst>
                  <a:glow rad="127000">
                    <a:srgbClr val="C00000"/>
                  </a:glow>
                </a:effectLst>
              </a:rPr>
              <a:t>honor such </a:t>
            </a:r>
            <a:r>
              <a:rPr lang="en-US" dirty="0"/>
              <a:t>men, </a:t>
            </a:r>
            <a:endParaRPr lang="en-US" dirty="0">
              <a:solidFill>
                <a:schemeClr val="bg1"/>
              </a:solidFill>
              <a:effectLst>
                <a:glow rad="101600">
                  <a:srgbClr val="C00000"/>
                </a:glow>
                <a:outerShdw blurRad="38100" dist="38100" dir="2700000" algn="tl">
                  <a:srgbClr val="000000">
                    <a:alpha val="43137"/>
                  </a:srgbClr>
                </a:outerShdw>
              </a:effectLst>
            </a:endParaRPr>
          </a:p>
        </p:txBody>
      </p:sp>
      <p:sp>
        <p:nvSpPr>
          <p:cNvPr id="5" name="TextBox 4"/>
          <p:cNvSpPr txBox="1"/>
          <p:nvPr/>
        </p:nvSpPr>
        <p:spPr>
          <a:xfrm>
            <a:off x="4132484" y="2575083"/>
            <a:ext cx="4935179" cy="2215991"/>
          </a:xfrm>
          <a:prstGeom prst="rect">
            <a:avLst/>
          </a:prstGeom>
          <a:noFill/>
        </p:spPr>
        <p:txBody>
          <a:bodyPr wrap="square" rtlCol="0">
            <a:spAutoFit/>
          </a:bodyPr>
          <a:lstStyle/>
          <a:p>
            <a:pPr algn="ctr"/>
            <a:r>
              <a:rPr lang="en-US" sz="13800" b="1" dirty="0">
                <a:solidFill>
                  <a:schemeClr val="bg1"/>
                </a:solidFill>
                <a:effectLst>
                  <a:glow rad="127000">
                    <a:srgbClr val="C00000"/>
                  </a:glow>
                  <a:outerShdw blurRad="38100" dist="127000" dir="2700000" algn="tl">
                    <a:srgbClr val="000000">
                      <a:alpha val="43137"/>
                    </a:srgbClr>
                  </a:outerShdw>
                </a:effectLst>
              </a:rPr>
              <a:t>WHY?</a:t>
            </a:r>
          </a:p>
        </p:txBody>
      </p:sp>
    </p:spTree>
    <p:extLst>
      <p:ext uri="{BB962C8B-B14F-4D97-AF65-F5344CB8AC3E}">
        <p14:creationId xmlns:p14="http://schemas.microsoft.com/office/powerpoint/2010/main" val="1953606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r="4643" b="7376"/>
          <a:stretch>
            <a:fillRect/>
          </a:stretch>
        </p:blipFill>
        <p:spPr bwMode="auto">
          <a:xfrm>
            <a:off x="3981450" y="877067"/>
            <a:ext cx="8210550" cy="5980932"/>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172928"/>
          </a:xfrm>
        </p:spPr>
        <p:txBody>
          <a:bodyPr/>
          <a:lstStyle/>
          <a:p>
            <a:r>
              <a:rPr lang="en-US" dirty="0"/>
              <a:t>Such a friend will RISK </a:t>
            </a:r>
            <a:br>
              <a:rPr lang="en-US" dirty="0"/>
            </a:br>
            <a:r>
              <a:rPr lang="en-US" dirty="0"/>
              <a:t>it all for </a:t>
            </a:r>
            <a:r>
              <a:rPr lang="en-US" dirty="0">
                <a:effectLst>
                  <a:glow rad="127000">
                    <a:srgbClr val="C00000"/>
                  </a:glow>
                  <a:outerShdw blurRad="38100" dist="38100" dir="2700000" algn="tl">
                    <a:srgbClr val="000000">
                      <a:alpha val="43137"/>
                    </a:srgbClr>
                  </a:outerShdw>
                </a:effectLst>
              </a:rPr>
              <a:t>CHRIST</a:t>
            </a:r>
            <a:r>
              <a:rPr lang="en-US" dirty="0"/>
              <a:t>.</a:t>
            </a:r>
          </a:p>
        </p:txBody>
      </p:sp>
      <p:sp>
        <p:nvSpPr>
          <p:cNvPr id="3" name="Content Placeholder 2"/>
          <p:cNvSpPr>
            <a:spLocks noGrp="1"/>
          </p:cNvSpPr>
          <p:nvPr>
            <p:ph idx="1"/>
          </p:nvPr>
        </p:nvSpPr>
        <p:spPr>
          <a:xfrm>
            <a:off x="409904" y="2303332"/>
            <a:ext cx="8773426" cy="3873631"/>
          </a:xfrm>
        </p:spPr>
        <p:txBody>
          <a:bodyPr/>
          <a:lstStyle/>
          <a:p>
            <a:br>
              <a:rPr lang="en-US" dirty="0"/>
            </a:br>
            <a:r>
              <a:rPr lang="en-US" baseline="30000" dirty="0"/>
              <a:t>30</a:t>
            </a:r>
            <a:r>
              <a:rPr lang="en-US" dirty="0"/>
              <a:t> for </a:t>
            </a:r>
            <a:r>
              <a:rPr lang="en-US" dirty="0">
                <a:solidFill>
                  <a:schemeClr val="bg1"/>
                </a:solidFill>
                <a:effectLst>
                  <a:glow rad="127000">
                    <a:srgbClr val="C00000"/>
                  </a:glow>
                </a:effectLst>
              </a:rPr>
              <a:t>he nearly died for the work of Christ, </a:t>
            </a:r>
            <a:r>
              <a:rPr lang="en-US" dirty="0">
                <a:solidFill>
                  <a:schemeClr val="bg1"/>
                </a:solidFill>
                <a:effectLst>
                  <a:glow rad="254000">
                    <a:srgbClr val="C00000"/>
                  </a:glow>
                </a:effectLst>
              </a:rPr>
              <a:t>risking his life </a:t>
            </a:r>
            <a:r>
              <a:rPr lang="en-US" dirty="0"/>
              <a:t>to complete what was lacking in your service to me. </a:t>
            </a:r>
          </a:p>
        </p:txBody>
      </p:sp>
    </p:spTree>
    <p:extLst>
      <p:ext uri="{BB962C8B-B14F-4D97-AF65-F5344CB8AC3E}">
        <p14:creationId xmlns:p14="http://schemas.microsoft.com/office/powerpoint/2010/main" val="422467226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r="4643" b="7376"/>
          <a:stretch>
            <a:fillRect/>
          </a:stretch>
        </p:blipFill>
        <p:spPr bwMode="auto">
          <a:xfrm>
            <a:off x="3981450" y="877067"/>
            <a:ext cx="8210550" cy="5980932"/>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172928"/>
          </a:xfrm>
        </p:spPr>
        <p:txBody>
          <a:bodyPr/>
          <a:lstStyle/>
          <a:p>
            <a:r>
              <a:rPr lang="en-US" dirty="0"/>
              <a:t>Such a friend will RISK </a:t>
            </a:r>
            <a:br>
              <a:rPr lang="en-US" dirty="0"/>
            </a:br>
            <a:r>
              <a:rPr lang="en-US" dirty="0"/>
              <a:t>it all for  </a:t>
            </a:r>
            <a:r>
              <a:rPr lang="en-US" dirty="0">
                <a:effectLst>
                  <a:glow rad="127000">
                    <a:srgbClr val="C00000"/>
                  </a:glow>
                  <a:outerShdw blurRad="38100" dist="38100" dir="2700000" algn="tl">
                    <a:srgbClr val="000000">
                      <a:alpha val="43137"/>
                    </a:srgbClr>
                  </a:outerShdw>
                </a:effectLst>
              </a:rPr>
              <a:t>YOU</a:t>
            </a:r>
            <a:r>
              <a:rPr lang="en-US" dirty="0"/>
              <a:t>.</a:t>
            </a:r>
          </a:p>
        </p:txBody>
      </p:sp>
      <p:sp>
        <p:nvSpPr>
          <p:cNvPr id="3" name="Content Placeholder 2"/>
          <p:cNvSpPr>
            <a:spLocks noGrp="1"/>
          </p:cNvSpPr>
          <p:nvPr>
            <p:ph idx="1"/>
          </p:nvPr>
        </p:nvSpPr>
        <p:spPr>
          <a:xfrm>
            <a:off x="409904" y="2303332"/>
            <a:ext cx="8773426" cy="3873631"/>
          </a:xfrm>
        </p:spPr>
        <p:txBody>
          <a:bodyPr/>
          <a:lstStyle/>
          <a:p>
            <a:br>
              <a:rPr lang="en-US" dirty="0"/>
            </a:br>
            <a:r>
              <a:rPr lang="en-US" baseline="30000" dirty="0"/>
              <a:t>30</a:t>
            </a:r>
            <a:r>
              <a:rPr lang="en-US" dirty="0"/>
              <a:t> for he nearly died for the work of Christ, risking his life</a:t>
            </a:r>
            <a:r>
              <a:rPr lang="en-US" dirty="0">
                <a:solidFill>
                  <a:schemeClr val="bg1"/>
                </a:solidFill>
                <a:effectLst>
                  <a:glow rad="127000">
                    <a:srgbClr val="C00000"/>
                  </a:glow>
                </a:effectLst>
              </a:rPr>
              <a:t> to complete what was lacking in your service to me</a:t>
            </a:r>
            <a:r>
              <a:rPr lang="en-US" dirty="0"/>
              <a:t>. </a:t>
            </a:r>
          </a:p>
        </p:txBody>
      </p:sp>
      <p:pic>
        <p:nvPicPr>
          <p:cNvPr id="5" name="Picture 2">
            <a:extLst>
              <a:ext uri="{FF2B5EF4-FFF2-40B4-BE49-F238E27FC236}">
                <a16:creationId xmlns:a16="http://schemas.microsoft.com/office/drawing/2014/main" id="{2C6837C3-A0FA-45D7-8D08-28689AA6CF29}"/>
              </a:ext>
            </a:extLst>
          </p:cNvPr>
          <p:cNvPicPr>
            <a:picLocks noChangeAspect="1" noChangeArrowheads="1"/>
          </p:cNvPicPr>
          <p:nvPr/>
        </p:nvPicPr>
        <p:blipFill>
          <a:blip r:embed="rId4" cstate="print">
            <a:lum bright="14000" contrast="45000"/>
          </a:blip>
          <a:srcRect/>
          <a:stretch>
            <a:fillRect/>
          </a:stretch>
        </p:blipFill>
        <p:spPr bwMode="auto">
          <a:xfrm>
            <a:off x="8086725" y="3172615"/>
            <a:ext cx="3848660" cy="3685384"/>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EF2A1D86-54DF-430E-B064-0ADB18BAC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2209" y="3619500"/>
            <a:ext cx="3010876" cy="3147346"/>
          </a:xfrm>
          <a:prstGeom prst="rect">
            <a:avLst/>
          </a:prstGeom>
        </p:spPr>
      </p:pic>
    </p:spTree>
    <p:extLst>
      <p:ext uri="{BB962C8B-B14F-4D97-AF65-F5344CB8AC3E}">
        <p14:creationId xmlns:p14="http://schemas.microsoft.com/office/powerpoint/2010/main" val="26225075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have such a friend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62602335"/>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pPr algn="ctr"/>
            <a:r>
              <a:rPr lang="en-US" dirty="0">
                <a:effectLst>
                  <a:glow rad="127000">
                    <a:srgbClr val="C00000"/>
                  </a:glow>
                  <a:outerShdw blurRad="38100" dist="38100" dir="2700000" algn="tl">
                    <a:srgbClr val="000000">
                      <a:alpha val="43137"/>
                    </a:srgbClr>
                  </a:outerShdw>
                </a:effectLst>
              </a:rPr>
              <a:t>BE A FRIEND </a:t>
            </a:r>
            <a:r>
              <a:rPr lang="en-US" dirty="0"/>
              <a:t>like that.</a:t>
            </a:r>
          </a:p>
        </p:txBody>
      </p:sp>
      <p:pic>
        <p:nvPicPr>
          <p:cNvPr id="4" name="Picture 2"/>
          <p:cNvPicPr>
            <a:picLocks noChangeAspect="1" noChangeArrowheads="1"/>
          </p:cNvPicPr>
          <p:nvPr/>
        </p:nvPicPr>
        <p:blipFill>
          <a:blip r:embed="rId3" cstate="print">
            <a:lum bright="14000" contrast="45000"/>
          </a:blip>
          <a:srcRect/>
          <a:stretch>
            <a:fillRect/>
          </a:stretch>
        </p:blipFill>
        <p:spPr bwMode="auto">
          <a:xfrm>
            <a:off x="4227233" y="1292225"/>
            <a:ext cx="3848660" cy="3685384"/>
          </a:xfrm>
          <a:prstGeom prst="rect">
            <a:avLst/>
          </a:prstGeom>
          <a:noFill/>
          <a:ln w="9525">
            <a:noFill/>
            <a:miter lim="800000"/>
            <a:headEnd/>
            <a:tailEnd/>
          </a:ln>
          <a:effectLst/>
        </p:spPr>
      </p:pic>
      <p:sp>
        <p:nvSpPr>
          <p:cNvPr id="5" name="Content Placeholder 2"/>
          <p:cNvSpPr>
            <a:spLocks noGrp="1"/>
          </p:cNvSpPr>
          <p:nvPr>
            <p:ph idx="1"/>
          </p:nvPr>
        </p:nvSpPr>
        <p:spPr>
          <a:xfrm>
            <a:off x="304800" y="5565775"/>
            <a:ext cx="11651673" cy="1292228"/>
          </a:xfrm>
        </p:spPr>
        <p:txBody>
          <a:bodyPr>
            <a:normAutofit/>
          </a:bodyPr>
          <a:lstStyle/>
          <a:p>
            <a:pPr algn="ctr">
              <a:lnSpc>
                <a:spcPct val="80000"/>
              </a:lnSpc>
            </a:pPr>
            <a:r>
              <a:rPr lang="en-US" dirty="0"/>
              <a:t>There are "friends" who destroy each other, but a real friend sticks closer than a brother. </a:t>
            </a:r>
            <a:r>
              <a:rPr lang="en-US" sz="3600" dirty="0"/>
              <a:t>(Proverbs 18:24 NLT)</a:t>
            </a:r>
            <a:endParaRPr lang="en-US" sz="3200" dirty="0">
              <a:effectLst>
                <a:glow rad="127000">
                  <a:srgbClr val="1F4E79"/>
                </a:glow>
              </a:effectLst>
            </a:endParaRPr>
          </a:p>
        </p:txBody>
      </p:sp>
    </p:spTree>
    <p:extLst>
      <p:ext uri="{BB962C8B-B14F-4D97-AF65-F5344CB8AC3E}">
        <p14:creationId xmlns:p14="http://schemas.microsoft.com/office/powerpoint/2010/main" val="28680591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pPr algn="ctr"/>
            <a:r>
              <a:rPr lang="en-US" dirty="0"/>
              <a:t>Let’s pray!</a:t>
            </a:r>
          </a:p>
        </p:txBody>
      </p:sp>
      <p:sp>
        <p:nvSpPr>
          <p:cNvPr id="3" name="Content Placeholder 2"/>
          <p:cNvSpPr>
            <a:spLocks noGrp="1"/>
          </p:cNvSpPr>
          <p:nvPr>
            <p:ph idx="1"/>
          </p:nvPr>
        </p:nvSpPr>
        <p:spPr>
          <a:xfrm>
            <a:off x="1884216" y="2064327"/>
            <a:ext cx="8645237" cy="4970125"/>
          </a:xfrm>
        </p:spPr>
        <p:txBody>
          <a:bodyPr>
            <a:normAutofit/>
          </a:bodyPr>
          <a:lstStyle/>
          <a:p>
            <a:pPr algn="ctr"/>
            <a:r>
              <a:rPr lang="en-US" sz="4400" dirty="0"/>
              <a:t>No one has greater love than this, to lay down one's life for one's friends. (John 15:13)</a:t>
            </a:r>
          </a:p>
        </p:txBody>
      </p:sp>
    </p:spTree>
    <p:extLst>
      <p:ext uri="{BB962C8B-B14F-4D97-AF65-F5344CB8AC3E}">
        <p14:creationId xmlns:p14="http://schemas.microsoft.com/office/powerpoint/2010/main" val="28502831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90550"/>
            <a:ext cx="9144000" cy="827088"/>
          </a:xfrm>
        </p:spPr>
        <p:txBody>
          <a:bodyPr/>
          <a:lstStyle/>
          <a:p>
            <a:pPr algn="ctr"/>
            <a:r>
              <a:rPr lang="en-US" dirty="0"/>
              <a:t>Life is Risky Business ...</a:t>
            </a:r>
          </a:p>
        </p:txBody>
      </p:sp>
      <p:pic>
        <p:nvPicPr>
          <p:cNvPr id="1028" name="Picture 4"/>
          <p:cNvPicPr>
            <a:picLocks noChangeAspect="1" noChangeArrowheads="1"/>
          </p:cNvPicPr>
          <p:nvPr/>
        </p:nvPicPr>
        <p:blipFill>
          <a:blip r:embed="rId3" cstate="print"/>
          <a:srcRect l="19354"/>
          <a:stretch>
            <a:fillRect/>
          </a:stretch>
        </p:blipFill>
        <p:spPr bwMode="auto">
          <a:xfrm>
            <a:off x="0" y="1118976"/>
            <a:ext cx="4126230" cy="5739024"/>
          </a:xfrm>
          <a:prstGeom prst="rect">
            <a:avLst/>
          </a:prstGeom>
          <a:noFill/>
          <a:ln w="9525">
            <a:noFill/>
            <a:miter lim="800000"/>
            <a:headEnd/>
            <a:tailEnd/>
          </a:ln>
          <a:effectLst/>
        </p:spPr>
      </p:pic>
      <p:sp>
        <p:nvSpPr>
          <p:cNvPr id="4" name="TextBox 3"/>
          <p:cNvSpPr txBox="1"/>
          <p:nvPr/>
        </p:nvSpPr>
        <p:spPr>
          <a:xfrm>
            <a:off x="3868740" y="2038353"/>
            <a:ext cx="7949187" cy="2068708"/>
          </a:xfrm>
          <a:prstGeom prst="rect">
            <a:avLst/>
          </a:prstGeom>
          <a:noFill/>
        </p:spPr>
        <p:txBody>
          <a:bodyPr wrap="square" rtlCol="0">
            <a:spAutoFit/>
          </a:bodyPr>
          <a:lstStyle/>
          <a:p>
            <a:pPr algn="ctr">
              <a:lnSpc>
                <a:spcPts val="3800"/>
              </a:lnSpc>
            </a:pPr>
            <a:r>
              <a:rPr lang="en-US" sz="4400" b="1" dirty="0">
                <a:solidFill>
                  <a:schemeClr val="bg1"/>
                </a:solidFill>
                <a:effectLst>
                  <a:glow rad="127000">
                    <a:srgbClr val="1F4E79"/>
                  </a:glow>
                </a:effectLst>
              </a:rPr>
              <a:t>Some things are worth risking your life for?</a:t>
            </a:r>
          </a:p>
          <a:p>
            <a:pPr>
              <a:lnSpc>
                <a:spcPts val="3800"/>
              </a:lnSpc>
            </a:pPr>
            <a:endParaRPr lang="en-US" sz="4400" b="1" dirty="0">
              <a:solidFill>
                <a:schemeClr val="bg1"/>
              </a:solidFill>
              <a:effectLst>
                <a:glow rad="127000">
                  <a:srgbClr val="1F4E79"/>
                </a:glow>
              </a:effectLst>
            </a:endParaRPr>
          </a:p>
          <a:p>
            <a:pPr algn="ctr">
              <a:lnSpc>
                <a:spcPts val="3800"/>
              </a:lnSpc>
            </a:pPr>
            <a:r>
              <a:rPr lang="en-US" sz="4400" b="1" dirty="0">
                <a:solidFill>
                  <a:schemeClr val="bg1"/>
                </a:solidFill>
                <a:effectLst>
                  <a:glow rad="127000">
                    <a:srgbClr val="1F4E79"/>
                  </a:glow>
                </a:effectLst>
              </a:rPr>
              <a:t>One of them is your friends...</a:t>
            </a:r>
            <a:endParaRPr lang="en-US"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3585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a friend … </a:t>
            </a:r>
          </a:p>
        </p:txBody>
      </p:sp>
      <p:sp>
        <p:nvSpPr>
          <p:cNvPr id="4" name="Content Placeholder 3">
            <a:extLst>
              <a:ext uri="{FF2B5EF4-FFF2-40B4-BE49-F238E27FC236}">
                <a16:creationId xmlns:a16="http://schemas.microsoft.com/office/drawing/2014/main" id="{9355459E-EEB7-4334-A26E-B8FE70C36BA7}"/>
              </a:ext>
            </a:extLst>
          </p:cNvPr>
          <p:cNvSpPr>
            <a:spLocks noGrp="1"/>
          </p:cNvSpPr>
          <p:nvPr>
            <p:ph idx="1"/>
          </p:nvPr>
        </p:nvSpPr>
        <p:spPr/>
        <p:txBody>
          <a:bodyPr/>
          <a:lstStyle/>
          <a:p>
            <a:r>
              <a:rPr lang="en-US" dirty="0"/>
              <a:t>who sticks closer than a brother.” </a:t>
            </a:r>
            <a:r>
              <a:rPr lang="en-US" sz="3600" dirty="0"/>
              <a:t>(Proverbs 18:24)</a:t>
            </a:r>
            <a:endParaRPr lang="en-US" dirty="0"/>
          </a:p>
        </p:txBody>
      </p:sp>
    </p:spTree>
    <p:extLst>
      <p:ext uri="{BB962C8B-B14F-4D97-AF65-F5344CB8AC3E}">
        <p14:creationId xmlns:p14="http://schemas.microsoft.com/office/powerpoint/2010/main" val="163060104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all need such a friend ... </a:t>
            </a:r>
          </a:p>
        </p:txBody>
      </p:sp>
      <p:sp>
        <p:nvSpPr>
          <p:cNvPr id="3" name="Content Placeholder 2"/>
          <p:cNvSpPr>
            <a:spLocks noGrp="1"/>
          </p:cNvSpPr>
          <p:nvPr>
            <p:ph idx="1"/>
          </p:nvPr>
        </p:nvSpPr>
        <p:spPr/>
        <p:txBody>
          <a:bodyPr/>
          <a:lstStyle/>
          <a:p>
            <a:r>
              <a:rPr lang="en-US" sz="4400" dirty="0"/>
              <a:t>who,  like Timothy, is ... </a:t>
            </a:r>
            <a:endParaRPr lang="en-US" dirty="0">
              <a:effectLst>
                <a:outerShdw blurRad="38100" dist="50800" dir="2700000" algn="tl">
                  <a:srgbClr val="000000">
                    <a:alpha val="43137"/>
                  </a:srgbClr>
                </a:outerShdw>
              </a:effectLst>
            </a:endParaRPr>
          </a:p>
        </p:txBody>
      </p:sp>
    </p:spTree>
    <p:extLst>
      <p:ext uri="{BB962C8B-B14F-4D97-AF65-F5344CB8AC3E}">
        <p14:creationId xmlns:p14="http://schemas.microsoft.com/office/powerpoint/2010/main" val="2814142296"/>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UNIQUELY</a:t>
            </a:r>
            <a:r>
              <a:rPr lang="en-US" dirty="0">
                <a:effectLst>
                  <a:glow rad="127000">
                    <a:srgbClr val="C00000"/>
                  </a:glow>
                  <a:outerShdw blurRad="38100" dist="38100" dir="2700000" algn="tl">
                    <a:srgbClr val="000000">
                      <a:alpha val="43137"/>
                    </a:srgbClr>
                  </a:outerShdw>
                </a:effectLst>
              </a:rPr>
              <a:t> </a:t>
            </a:r>
            <a:r>
              <a:rPr lang="en-US" dirty="0"/>
              <a:t>our friend. </a:t>
            </a:r>
          </a:p>
        </p:txBody>
      </p:sp>
      <p:sp>
        <p:nvSpPr>
          <p:cNvPr id="3" name="Content Placeholder 2"/>
          <p:cNvSpPr>
            <a:spLocks noGrp="1"/>
          </p:cNvSpPr>
          <p:nvPr>
            <p:ph idx="1"/>
          </p:nvPr>
        </p:nvSpPr>
        <p:spPr>
          <a:xfrm>
            <a:off x="409903" y="1577788"/>
            <a:ext cx="7579667" cy="4599175"/>
          </a:xfrm>
        </p:spPr>
        <p:txBody>
          <a:bodyPr/>
          <a:lstStyle/>
          <a:p>
            <a:r>
              <a:rPr lang="en-US" baseline="30000" dirty="0"/>
              <a:t>19</a:t>
            </a:r>
            <a:r>
              <a:rPr lang="en-US" dirty="0"/>
              <a:t> I hope in the Lord Jesus to send Timothy to you soon, so that I too may be cheered by news of you. </a:t>
            </a:r>
            <a:br>
              <a:rPr lang="en-US" dirty="0"/>
            </a:br>
            <a:r>
              <a:rPr lang="en-US" baseline="30000" dirty="0">
                <a:solidFill>
                  <a:schemeClr val="bg1"/>
                </a:solidFill>
                <a:effectLst>
                  <a:glow rad="127000">
                    <a:srgbClr val="C00000"/>
                  </a:glow>
                </a:effectLst>
              </a:rPr>
              <a:t>20</a:t>
            </a:r>
            <a:r>
              <a:rPr lang="en-US" dirty="0">
                <a:solidFill>
                  <a:schemeClr val="bg1"/>
                </a:solidFill>
                <a:effectLst>
                  <a:glow rad="127000">
                    <a:srgbClr val="C00000"/>
                  </a:glow>
                </a:effectLst>
              </a:rPr>
              <a:t> For I have no one like him …</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8204573" y="2228850"/>
            <a:ext cx="2686549" cy="4629150"/>
          </a:xfrm>
          <a:prstGeom prst="rect">
            <a:avLst/>
          </a:prstGeom>
          <a:noFill/>
          <a:ln w="9525">
            <a:noFill/>
            <a:miter lim="800000"/>
            <a:headEnd/>
            <a:tailEnd/>
          </a:ln>
          <a:effectLst/>
        </p:spPr>
      </p:pic>
    </p:spTree>
    <p:extLst>
      <p:ext uri="{BB962C8B-B14F-4D97-AF65-F5344CB8AC3E}">
        <p14:creationId xmlns:p14="http://schemas.microsoft.com/office/powerpoint/2010/main" val="2465795926"/>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GENUINELY</a:t>
            </a:r>
            <a:r>
              <a:rPr lang="en-US" dirty="0"/>
              <a:t> our friend. </a:t>
            </a:r>
          </a:p>
        </p:txBody>
      </p:sp>
      <p:sp>
        <p:nvSpPr>
          <p:cNvPr id="3" name="Content Placeholder 2"/>
          <p:cNvSpPr>
            <a:spLocks noGrp="1"/>
          </p:cNvSpPr>
          <p:nvPr>
            <p:ph idx="1"/>
          </p:nvPr>
        </p:nvSpPr>
        <p:spPr>
          <a:xfrm>
            <a:off x="409903" y="1577788"/>
            <a:ext cx="7362497" cy="4599175"/>
          </a:xfrm>
        </p:spPr>
        <p:txBody>
          <a:bodyPr/>
          <a:lstStyle/>
          <a:p>
            <a:r>
              <a:rPr lang="en-US" dirty="0"/>
              <a:t>who will be </a:t>
            </a:r>
            <a:r>
              <a:rPr lang="en-US" dirty="0">
                <a:solidFill>
                  <a:schemeClr val="bg1"/>
                </a:solidFill>
                <a:effectLst>
                  <a:glow rad="127000">
                    <a:srgbClr val="C00000"/>
                  </a:glow>
                </a:effectLst>
              </a:rPr>
              <a:t>genuinely concerned </a:t>
            </a:r>
            <a:r>
              <a:rPr lang="en-US" dirty="0"/>
              <a:t>for your welfare. </a:t>
            </a:r>
            <a:r>
              <a:rPr lang="en-US" baseline="30000" dirty="0"/>
              <a:t>21</a:t>
            </a:r>
            <a:r>
              <a:rPr lang="en-US" dirty="0"/>
              <a:t> For they all seek their own interests, not those of Jesus Christ.</a:t>
            </a:r>
          </a:p>
          <a:p>
            <a:endParaRPr lang="en-US" dirty="0"/>
          </a:p>
        </p:txBody>
      </p:sp>
      <p:pic>
        <p:nvPicPr>
          <p:cNvPr id="9" name="Picture 2"/>
          <p:cNvPicPr>
            <a:picLocks noChangeAspect="1" noChangeArrowheads="1"/>
          </p:cNvPicPr>
          <p:nvPr/>
        </p:nvPicPr>
        <p:blipFill>
          <a:blip r:embed="rId3" cstate="print">
            <a:lum bright="14000" contrast="45000"/>
          </a:blip>
          <a:srcRect/>
          <a:stretch>
            <a:fillRect/>
          </a:stretch>
        </p:blipFill>
        <p:spPr bwMode="auto">
          <a:xfrm>
            <a:off x="7141084" y="1894205"/>
            <a:ext cx="4641013" cy="4444122"/>
          </a:xfrm>
          <a:prstGeom prst="rect">
            <a:avLst/>
          </a:prstGeom>
          <a:noFill/>
          <a:ln w="9525">
            <a:noFill/>
            <a:miter lim="800000"/>
            <a:headEnd/>
            <a:tailEnd/>
          </a:ln>
          <a:effectLst/>
        </p:spPr>
      </p:pic>
    </p:spTree>
    <p:extLst>
      <p:ext uri="{BB962C8B-B14F-4D97-AF65-F5344CB8AC3E}">
        <p14:creationId xmlns:p14="http://schemas.microsoft.com/office/powerpoint/2010/main" val="3532912843"/>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GENUINELY</a:t>
            </a:r>
            <a:r>
              <a:rPr lang="en-US" dirty="0"/>
              <a:t> our friend. </a:t>
            </a:r>
          </a:p>
        </p:txBody>
      </p:sp>
      <p:sp>
        <p:nvSpPr>
          <p:cNvPr id="3" name="Content Placeholder 2"/>
          <p:cNvSpPr>
            <a:spLocks noGrp="1"/>
          </p:cNvSpPr>
          <p:nvPr>
            <p:ph idx="1"/>
          </p:nvPr>
        </p:nvSpPr>
        <p:spPr>
          <a:xfrm>
            <a:off x="409903" y="1577788"/>
            <a:ext cx="7248197" cy="4599175"/>
          </a:xfrm>
        </p:spPr>
        <p:txBody>
          <a:bodyPr/>
          <a:lstStyle/>
          <a:p>
            <a:r>
              <a:rPr lang="en-US" dirty="0"/>
              <a:t>who will be genuinely concerned for </a:t>
            </a:r>
            <a:r>
              <a:rPr lang="en-US" dirty="0">
                <a:solidFill>
                  <a:schemeClr val="bg1"/>
                </a:solidFill>
                <a:effectLst>
                  <a:glow rad="127000">
                    <a:srgbClr val="C00000"/>
                  </a:glow>
                </a:effectLst>
              </a:rPr>
              <a:t>your welfare</a:t>
            </a:r>
            <a:r>
              <a:rPr lang="en-US" dirty="0"/>
              <a:t>. </a:t>
            </a:r>
            <a:r>
              <a:rPr lang="en-US" baseline="30000" dirty="0"/>
              <a:t>21</a:t>
            </a:r>
            <a:r>
              <a:rPr lang="en-US" dirty="0"/>
              <a:t> For they all seek their own interests, not those of Jesus Christ.</a:t>
            </a:r>
          </a:p>
          <a:p>
            <a:endParaRPr lang="en-US" dirty="0"/>
          </a:p>
        </p:txBody>
      </p:sp>
      <p:pic>
        <p:nvPicPr>
          <p:cNvPr id="5" name="Picture 2">
            <a:extLst>
              <a:ext uri="{FF2B5EF4-FFF2-40B4-BE49-F238E27FC236}">
                <a16:creationId xmlns:a16="http://schemas.microsoft.com/office/drawing/2014/main" id="{4205BF2C-0918-4987-BF12-A6008B7AAD7D}"/>
              </a:ext>
            </a:extLst>
          </p:cNvPr>
          <p:cNvPicPr>
            <a:picLocks noChangeAspect="1" noChangeArrowheads="1"/>
          </p:cNvPicPr>
          <p:nvPr/>
        </p:nvPicPr>
        <p:blipFill>
          <a:blip r:embed="rId3" cstate="print">
            <a:lum bright="14000" contrast="45000"/>
          </a:blip>
          <a:srcRect/>
          <a:stretch>
            <a:fillRect/>
          </a:stretch>
        </p:blipFill>
        <p:spPr bwMode="auto">
          <a:xfrm>
            <a:off x="7141084" y="1894205"/>
            <a:ext cx="4641013" cy="4444122"/>
          </a:xfrm>
          <a:prstGeom prst="rect">
            <a:avLst/>
          </a:prstGeom>
          <a:noFill/>
          <a:ln w="9525">
            <a:noFill/>
            <a:miter lim="800000"/>
            <a:headEnd/>
            <a:tailEnd/>
          </a:ln>
          <a:effectLst/>
        </p:spPr>
      </p:pic>
    </p:spTree>
    <p:extLst>
      <p:ext uri="{BB962C8B-B14F-4D97-AF65-F5344CB8AC3E}">
        <p14:creationId xmlns:p14="http://schemas.microsoft.com/office/powerpoint/2010/main" val="68418333"/>
      </p:ext>
    </p:extLst>
  </p:cSld>
  <p:clrMapOvr>
    <a:masterClrMapping/>
  </p:clrMapOvr>
  <p:transition>
    <p:zo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1432</TotalTime>
  <Words>3116</Words>
  <Application>Microsoft Office PowerPoint</Application>
  <PresentationFormat>Widescreen</PresentationFormat>
  <Paragraphs>240</Paragraphs>
  <Slides>35</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Narrow</vt:lpstr>
      <vt:lpstr>Calibri</vt:lpstr>
      <vt:lpstr>Eras Demi ITC</vt:lpstr>
      <vt:lpstr>Good Morning</vt:lpstr>
      <vt:lpstr>Symbol</vt:lpstr>
      <vt:lpstr>Office Theme</vt:lpstr>
      <vt:lpstr>  How to</vt:lpstr>
      <vt:lpstr>PowerPoint Presentation</vt:lpstr>
      <vt:lpstr>Life is Risky Business ...</vt:lpstr>
      <vt:lpstr>Life is Risky Business ...</vt:lpstr>
      <vt:lpstr>“There is a friend … </vt:lpstr>
      <vt:lpstr>We all need such a friend ... </vt:lpstr>
      <vt:lpstr>UNIQUELY our friend. </vt:lpstr>
      <vt:lpstr>GENUINELY our friend. </vt:lpstr>
      <vt:lpstr>GENUINELY our friend. </vt:lpstr>
      <vt:lpstr>GENUINELY our friend. </vt:lpstr>
      <vt:lpstr>GENUINELY our friend. </vt:lpstr>
      <vt:lpstr>GENUINELY our friend. </vt:lpstr>
      <vt:lpstr>PROVEN to be our friend. </vt:lpstr>
      <vt:lpstr>INTIMATELY our friend. </vt:lpstr>
      <vt:lpstr>INTIMATELY our friend. </vt:lpstr>
      <vt:lpstr>SPIRITUALLY our friend. </vt:lpstr>
      <vt:lpstr>PowerPoint Presentation</vt:lpstr>
      <vt:lpstr>Like Apostle Paul,  we all need a  friend who, like  Epaphroditus,  is ... </vt:lpstr>
      <vt:lpstr>A CLOSE friend. </vt:lpstr>
      <vt:lpstr>A LOYAL friend. </vt:lpstr>
      <vt:lpstr>A LOYAL friend. </vt:lpstr>
      <vt:lpstr>A LOYAL friend. </vt:lpstr>
      <vt:lpstr>A LOYAL friend. </vt:lpstr>
      <vt:lpstr>A SENSITIVE friend.</vt:lpstr>
      <vt:lpstr>A SENSITIVE friend.</vt:lpstr>
      <vt:lpstr>A SHARED friend. </vt:lpstr>
      <vt:lpstr>A SHARED friend. </vt:lpstr>
      <vt:lpstr>Bottom line: We need to...</vt:lpstr>
      <vt:lpstr>RECEIVE friends like that. </vt:lpstr>
      <vt:lpstr>HONOR friends like that. </vt:lpstr>
      <vt:lpstr>Such a friend will RISK  it all for CHRIST.</vt:lpstr>
      <vt:lpstr>Such a friend will RISK  it all for  YOU.</vt:lpstr>
      <vt:lpstr>To have such a friend ...</vt:lpstr>
      <vt:lpstr>BE A FRIEND like that.</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123</cp:revision>
  <dcterms:created xsi:type="dcterms:W3CDTF">2015-09-17T14:15:07Z</dcterms:created>
  <dcterms:modified xsi:type="dcterms:W3CDTF">2021-05-19T01:56:00Z</dcterms:modified>
</cp:coreProperties>
</file>