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306" r:id="rId2"/>
    <p:sldId id="307" r:id="rId3"/>
    <p:sldId id="260" r:id="rId4"/>
    <p:sldId id="327" r:id="rId5"/>
    <p:sldId id="328" r:id="rId6"/>
    <p:sldId id="329" r:id="rId7"/>
    <p:sldId id="301" r:id="rId8"/>
    <p:sldId id="302" r:id="rId9"/>
    <p:sldId id="330" r:id="rId10"/>
    <p:sldId id="319" r:id="rId11"/>
    <p:sldId id="331" r:id="rId12"/>
    <p:sldId id="332" r:id="rId13"/>
    <p:sldId id="333" r:id="rId14"/>
    <p:sldId id="334" r:id="rId15"/>
    <p:sldId id="318" r:id="rId16"/>
    <p:sldId id="308" r:id="rId17"/>
    <p:sldId id="309" r:id="rId18"/>
    <p:sldId id="320" r:id="rId19"/>
    <p:sldId id="321" r:id="rId20"/>
    <p:sldId id="310" r:id="rId21"/>
    <p:sldId id="322" r:id="rId22"/>
    <p:sldId id="325" r:id="rId23"/>
    <p:sldId id="339" r:id="rId24"/>
    <p:sldId id="312" r:id="rId25"/>
    <p:sldId id="340" r:id="rId26"/>
    <p:sldId id="341" r:id="rId27"/>
    <p:sldId id="313" r:id="rId28"/>
    <p:sldId id="342" r:id="rId29"/>
    <p:sldId id="31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6086"/>
    <a:srgbClr val="014E77"/>
    <a:srgbClr val="0135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55472" autoAdjust="0"/>
  </p:normalViewPr>
  <p:slideViewPr>
    <p:cSldViewPr snapToGrid="0">
      <p:cViewPr varScale="1">
        <p:scale>
          <a:sx n="44" d="100"/>
          <a:sy n="44" d="100"/>
        </p:scale>
        <p:origin x="2117" y="53"/>
      </p:cViewPr>
      <p:guideLst/>
    </p:cSldViewPr>
  </p:slideViewPr>
  <p:outlineViewPr>
    <p:cViewPr>
      <p:scale>
        <a:sx n="33" d="100"/>
        <a:sy n="33" d="100"/>
      </p:scale>
      <p:origin x="0" y="-408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666E2-37BD-42D8-BCA2-C55A22C7D93B}" type="datetimeFigureOut">
              <a:rPr lang="en-US" smtClean="0"/>
              <a:t>5/18/2021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599EC-BD06-47EA-8692-18A725CF3837}" type="slidenum">
              <a:rPr lang="en-US" smtClean="0"/>
              <a:t>‹#›</a:t>
            </a:fld>
            <a:endParaRPr lang="en-US"/>
          </a:p>
        </p:txBody>
      </p:sp>
    </p:spTree>
    <p:extLst>
      <p:ext uri="{BB962C8B-B14F-4D97-AF65-F5344CB8AC3E}">
        <p14:creationId xmlns:p14="http://schemas.microsoft.com/office/powerpoint/2010/main" val="2533767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“Good Morning” font.  You may download it free at: www.1001fonts.com/good-morning-font.html</a:t>
            </a:r>
          </a:p>
          <a:p>
            <a:r>
              <a:rPr lang="en-US" dirty="0"/>
              <a:t>and Eras Demi ITC</a:t>
            </a:r>
          </a:p>
          <a:p>
            <a:endParaRPr lang="en-US" dirty="0"/>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a:p>
          <a:p>
            <a:endParaRPr lang="en-US"/>
          </a:p>
        </p:txBody>
      </p:sp>
      <p:sp>
        <p:nvSpPr>
          <p:cNvPr id="4" name="Slide Number Placeholder 3"/>
          <p:cNvSpPr>
            <a:spLocks noGrp="1"/>
          </p:cNvSpPr>
          <p:nvPr>
            <p:ph type="sldNum" sz="quarter" idx="5"/>
          </p:nvPr>
        </p:nvSpPr>
        <p:spPr/>
        <p:txBody>
          <a:bodyPr/>
          <a:lstStyle/>
          <a:p>
            <a:fld id="{D7A599EC-BD06-47EA-8692-18A725CF3837}" type="slidenum">
              <a:rPr lang="en-US" smtClean="0"/>
              <a:t>1</a:t>
            </a:fld>
            <a:endParaRPr lang="en-US"/>
          </a:p>
        </p:txBody>
      </p:sp>
    </p:spTree>
    <p:extLst>
      <p:ext uri="{BB962C8B-B14F-4D97-AF65-F5344CB8AC3E}">
        <p14:creationId xmlns:p14="http://schemas.microsoft.com/office/powerpoint/2010/main" val="1001209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like to tease kids with a coin</a:t>
            </a:r>
            <a:r>
              <a:rPr lang="en-US" baseline="0" dirty="0"/>
              <a:t> flip trick.  It is so simple.  I take a coin that flip in the air, wile they are watching the coin , I say, “Heads I win, tails you lose.”  If it lands as heads, I say, “Okay, Heads I  win.” If it lands tails, I say, “Tails, you lose.” </a:t>
            </a:r>
          </a:p>
          <a:p>
            <a:endParaRPr lang="en-US" baseline="0" dirty="0"/>
          </a:p>
          <a:p>
            <a:r>
              <a:rPr lang="en-US" baseline="0" dirty="0"/>
              <a:t>That’s exactly what we have here.  I life is heads – I win.  If death is tail – you lose (but I win).  </a:t>
            </a:r>
          </a:p>
          <a:p>
            <a:endParaRPr lang="en-US" baseline="0" dirty="0"/>
          </a:p>
          <a:p>
            <a:r>
              <a:rPr lang="en-US" baseline="0" dirty="0"/>
              <a:t>The ultimate choice is not “Heads nor tails”—it is choosing to follow Jesus. </a:t>
            </a:r>
          </a:p>
          <a:p>
            <a:endParaRPr lang="en-US" baseline="0" dirty="0"/>
          </a:p>
          <a:p>
            <a:r>
              <a:rPr lang="en-US" baseline="0" dirty="0"/>
              <a:t>Because when you are a believer, either way –life or death—you win!</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18</a:t>
            </a:fld>
            <a:endParaRPr lang="en-US"/>
          </a:p>
        </p:txBody>
      </p:sp>
    </p:spTree>
    <p:extLst>
      <p:ext uri="{BB962C8B-B14F-4D97-AF65-F5344CB8AC3E}">
        <p14:creationId xmlns:p14="http://schemas.microsoft.com/office/powerpoint/2010/main" val="235603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like to tease kids with a coin</a:t>
            </a:r>
            <a:r>
              <a:rPr lang="en-US" baseline="0" dirty="0"/>
              <a:t> flip trick.  It is so simple.  I take a coin that flip in the air, wile they are watching the coin , I say, “Heads I win, tails you lose.”  If it lands as heads, I say, “Okay, Heads I  win.” If it lands tails, I say, “Tails, you lose.” </a:t>
            </a:r>
          </a:p>
          <a:p>
            <a:endParaRPr lang="en-US" baseline="0" dirty="0"/>
          </a:p>
          <a:p>
            <a:r>
              <a:rPr lang="en-US" baseline="0" dirty="0"/>
              <a:t>That’s exactly what we have here.  I life is heads – I win.  If death is tail – you lose (but I win).  </a:t>
            </a:r>
          </a:p>
          <a:p>
            <a:endParaRPr lang="en-US" baseline="0" dirty="0"/>
          </a:p>
          <a:p>
            <a:r>
              <a:rPr lang="en-US" baseline="0" dirty="0"/>
              <a:t>The ultimate choice is not “Heads nor tails”—it is choosing to follow Jesus. </a:t>
            </a:r>
          </a:p>
          <a:p>
            <a:endParaRPr lang="en-US" baseline="0" dirty="0"/>
          </a:p>
          <a:p>
            <a:r>
              <a:rPr lang="en-US" baseline="0" dirty="0"/>
              <a:t>Because when you are a believer, either way –life or death—you win!</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19</a:t>
            </a:fld>
            <a:endParaRPr lang="en-US"/>
          </a:p>
        </p:txBody>
      </p:sp>
    </p:spTree>
    <p:extLst>
      <p:ext uri="{BB962C8B-B14F-4D97-AF65-F5344CB8AC3E}">
        <p14:creationId xmlns:p14="http://schemas.microsoft.com/office/powerpoint/2010/main" val="82595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Brain image = FREE = https://www.flickr.com/photos/healthblog/8384110298</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Convinced of this = that I must be with you until my work is done.  Has been paraphrased down through the ages as simply: “I am immortal until my work for Jesus is done!”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George Whitfield and others have said, </a:t>
            </a:r>
            <a:r>
              <a:rPr lang="en-US" sz="1200" b="0" i="0" kern="1200" dirty="0">
                <a:solidFill>
                  <a:schemeClr val="tx1"/>
                </a:solidFill>
                <a:effectLst/>
                <a:latin typeface="+mn-lt"/>
                <a:ea typeface="+mn-ea"/>
                <a:cs typeface="+mn-cs"/>
              </a:rPr>
              <a:t>"I am immortal till my work is accomplished,"</a:t>
            </a:r>
            <a:endParaRPr lang="en-US" dirty="0"/>
          </a:p>
          <a:p>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20</a:t>
            </a:fld>
            <a:endParaRPr lang="en-US"/>
          </a:p>
        </p:txBody>
      </p:sp>
    </p:spTree>
    <p:extLst>
      <p:ext uri="{BB962C8B-B14F-4D97-AF65-F5344CB8AC3E}">
        <p14:creationId xmlns:p14="http://schemas.microsoft.com/office/powerpoint/2010/main" val="2005785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21</a:t>
            </a:fld>
            <a:endParaRPr lang="en-US"/>
          </a:p>
        </p:txBody>
      </p:sp>
    </p:spTree>
    <p:extLst>
      <p:ext uri="{BB962C8B-B14F-4D97-AF65-F5344CB8AC3E}">
        <p14:creationId xmlns:p14="http://schemas.microsoft.com/office/powerpoint/2010/main" val="2329240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Text Illustration:</a:t>
            </a:r>
            <a:br>
              <a:rPr lang="en-US" dirty="0"/>
            </a:br>
            <a:r>
              <a:rPr lang="en-US" sz="1200" b="0" i="0" kern="1200" dirty="0">
                <a:solidFill>
                  <a:schemeClr val="tx1"/>
                </a:solidFill>
                <a:effectLst/>
                <a:latin typeface="+mn-lt"/>
                <a:ea typeface="+mn-ea"/>
                <a:cs typeface="+mn-cs"/>
              </a:rPr>
              <a:t>The soldier walks 21 steps. On the 21st step he turns and faces the tomb he is guarding. He does this for 21 seconds. The soldier then turns to head back the other direction. He moves his rifle to his outside shoulder away from the tomb. After 21 seconds he walks 21 steps and repeats the process again and again. </a:t>
            </a:r>
          </a:p>
          <a:p>
            <a:br>
              <a:rPr lang="en-US" dirty="0"/>
            </a:br>
            <a:r>
              <a:rPr lang="en-US" sz="1200" b="0" i="0" kern="1200" dirty="0">
                <a:solidFill>
                  <a:schemeClr val="tx1"/>
                </a:solidFill>
                <a:effectLst/>
                <a:latin typeface="+mn-lt"/>
                <a:ea typeface="+mn-ea"/>
                <a:cs typeface="+mn-cs"/>
              </a:rPr>
              <a:t>Since July 1, 1937 a relatively small number of hand picked soldiers have stood guard at the Tomb of the Unknown Soldier. The tough duty is not for everyone. Over 80% of the soldiers who tryout for guard duty at the Tomb do not make it. Each soldier must have strong military bearing, discipline, stamina, and present an outstanding soldierly appearance. Each Sentinel must be able to flawlessly perform seven different types of walks, honors, and ceremonies. They must retain vast amounts of knowledge concerning the Tomb, Arlington National Cemetery, the United States Army, and their unit. They can have no military or civilian convictions for violating the law. They must score a minimum of 250 on the Army Physical Fitness Test. Their height must be within 5’11” – 6’4.” They need a 30-inch waist and be able to present a soldierly appearance in the Army Blue Uniform.</a:t>
            </a:r>
          </a:p>
          <a:p>
            <a:br>
              <a:rPr lang="en-US" dirty="0"/>
            </a:br>
            <a:r>
              <a:rPr lang="en-US" sz="1200" b="0" i="0" kern="1200" dirty="0">
                <a:solidFill>
                  <a:schemeClr val="tx1"/>
                </a:solidFill>
                <a:effectLst/>
                <a:latin typeface="+mn-lt"/>
                <a:ea typeface="+mn-ea"/>
                <a:cs typeface="+mn-cs"/>
              </a:rPr>
              <a:t>The Tomb Guards make personal sacrifices to have the honor of serving in their special role. They work on a team rotation similar to firemen at a firehouse. Those soldiers who serve well for at least nine months are rewarded with a special badge to wear on their uniforms that acknowledges their service at the Tomb of the Unknowns. If they ever bring shame on the tomb that they guard or otherwise fail in their duty they are stripped of the badge and the honor that goes with it.</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22</a:t>
            </a:fld>
            <a:endParaRPr lang="en-US"/>
          </a:p>
        </p:txBody>
      </p:sp>
    </p:spTree>
    <p:extLst>
      <p:ext uri="{BB962C8B-B14F-4D97-AF65-F5344CB8AC3E}">
        <p14:creationId xmlns:p14="http://schemas.microsoft.com/office/powerpoint/2010/main" val="3739441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Text Illustration:</a:t>
            </a:r>
            <a:br>
              <a:rPr lang="en-US" dirty="0"/>
            </a:br>
            <a:r>
              <a:rPr lang="en-US" sz="1200" b="0" i="0" kern="1200" dirty="0">
                <a:solidFill>
                  <a:schemeClr val="tx1"/>
                </a:solidFill>
                <a:effectLst/>
                <a:latin typeface="+mn-lt"/>
                <a:ea typeface="+mn-ea"/>
                <a:cs typeface="+mn-cs"/>
              </a:rPr>
              <a:t>The soldier walks 21 steps. On the 21st step he turns and faces the tomb he is guarding. He does this for 21 seconds. The soldier then turns to head back the other direction. He moves his rifle to his outside shoulder away from the tomb. After 21 seconds he walks 21 steps and repeats the process again and again. </a:t>
            </a:r>
          </a:p>
          <a:p>
            <a:br>
              <a:rPr lang="en-US" dirty="0"/>
            </a:br>
            <a:r>
              <a:rPr lang="en-US" sz="1200" b="0" i="0" kern="1200" dirty="0">
                <a:solidFill>
                  <a:schemeClr val="tx1"/>
                </a:solidFill>
                <a:effectLst/>
                <a:latin typeface="+mn-lt"/>
                <a:ea typeface="+mn-ea"/>
                <a:cs typeface="+mn-cs"/>
              </a:rPr>
              <a:t>Since July 1, 1937 a relatively small number of hand picked soldiers have stood guard at the Tomb of the Unknown Soldier. The tough duty is not for everyone. Over 80% of the soldiers who tryout for guard duty at the Tomb do not make it. Each soldier must have strong military bearing, discipline, stamina, and present an outstanding soldierly appearance. Each Sentinel must be able to flawlessly perform seven different types of walks, honors, and ceremonies. They must retain vast amounts of knowledge concerning the Tomb, Arlington National Cemetery, the United States Army, and their unit. They can have no military or civilian convictions for violating the law. They must score a minimum of 250 on the Army Physical Fitness Test. Their height must be within 5’11” – 6’4.” They need a 30-inch waist and be able to present a soldierly appearance in the Army Blue Uniform.</a:t>
            </a:r>
          </a:p>
          <a:p>
            <a:br>
              <a:rPr lang="en-US" dirty="0"/>
            </a:br>
            <a:r>
              <a:rPr lang="en-US" sz="1200" b="0" i="0" kern="1200" dirty="0">
                <a:solidFill>
                  <a:schemeClr val="tx1"/>
                </a:solidFill>
                <a:effectLst/>
                <a:latin typeface="+mn-lt"/>
                <a:ea typeface="+mn-ea"/>
                <a:cs typeface="+mn-cs"/>
              </a:rPr>
              <a:t>The Tomb Guards make personal sacrifices to have the honor of serving in their special role. They work on a team rotation similar to firemen at a firehouse. Those soldiers who serve well for at least nine months are rewarded with a special badge to wear on their uniforms that acknowledges their service at the Tomb of the Unknowns. If they ever bring shame on the tomb that they guard or otherwise fail in their duty they are stripped of the badge and the honor that goes with it.</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23</a:t>
            </a:fld>
            <a:endParaRPr lang="en-US"/>
          </a:p>
        </p:txBody>
      </p:sp>
    </p:spTree>
    <p:extLst>
      <p:ext uri="{BB962C8B-B14F-4D97-AF65-F5344CB8AC3E}">
        <p14:creationId xmlns:p14="http://schemas.microsoft.com/office/powerpoint/2010/main" val="1916233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40</a:t>
            </a:r>
            <a:r>
              <a:rPr lang="en-US" sz="1200" b="0" i="0" u="none" strike="noStrike" kern="1200" baseline="0" dirty="0">
                <a:solidFill>
                  <a:schemeClr val="tx1"/>
                </a:solidFill>
                <a:latin typeface="+mn-lt"/>
                <a:ea typeface="+mn-ea"/>
                <a:cs typeface="+mn-cs"/>
              </a:rPr>
              <a:t> and when they had called in the apostles, they had them flogged. Then they ordered them not to speak in the name of Jesus, and let them go.</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41</a:t>
            </a:r>
            <a:r>
              <a:rPr lang="en-US" sz="1200" b="0" i="0" u="none" strike="noStrike" kern="1200" baseline="0" dirty="0">
                <a:solidFill>
                  <a:schemeClr val="tx1"/>
                </a:solidFill>
                <a:latin typeface="+mn-lt"/>
                <a:ea typeface="+mn-ea"/>
                <a:cs typeface="+mn-cs"/>
              </a:rPr>
              <a:t> As they left the council, they </a:t>
            </a:r>
            <a:r>
              <a:rPr lang="en-US" sz="1200" b="1" i="0" u="none" strike="noStrike" kern="1200" baseline="0" dirty="0">
                <a:solidFill>
                  <a:schemeClr val="tx1"/>
                </a:solidFill>
                <a:latin typeface="+mn-lt"/>
                <a:ea typeface="+mn-ea"/>
                <a:cs typeface="+mn-cs"/>
              </a:rPr>
              <a:t>rejoiced</a:t>
            </a:r>
            <a:r>
              <a:rPr lang="en-US" sz="1200" b="0" i="0" u="none" strike="noStrike" kern="1200" baseline="0" dirty="0">
                <a:solidFill>
                  <a:schemeClr val="tx1"/>
                </a:solidFill>
                <a:latin typeface="+mn-lt"/>
                <a:ea typeface="+mn-ea"/>
                <a:cs typeface="+mn-cs"/>
              </a:rPr>
              <a:t> that they were considered worthy </a:t>
            </a:r>
            <a:r>
              <a:rPr lang="en-US" sz="1200" b="1" i="0" u="none" strike="noStrike" kern="1200" baseline="0" dirty="0">
                <a:solidFill>
                  <a:schemeClr val="tx1"/>
                </a:solidFill>
                <a:latin typeface="+mn-lt"/>
                <a:ea typeface="+mn-ea"/>
                <a:cs typeface="+mn-cs"/>
              </a:rPr>
              <a:t>to suffer </a:t>
            </a:r>
            <a:r>
              <a:rPr lang="en-US" sz="1200" b="0" i="0" u="none" strike="noStrike" kern="1200" baseline="0" dirty="0">
                <a:solidFill>
                  <a:schemeClr val="tx1"/>
                </a:solidFill>
                <a:latin typeface="+mn-lt"/>
                <a:ea typeface="+mn-ea"/>
                <a:cs typeface="+mn-cs"/>
              </a:rPr>
              <a:t>dishonor for the sake of the name.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42</a:t>
            </a:r>
            <a:r>
              <a:rPr lang="en-US" sz="1200" b="0" i="0" u="none" strike="noStrike" kern="1200" baseline="0" dirty="0">
                <a:solidFill>
                  <a:schemeClr val="tx1"/>
                </a:solidFill>
                <a:latin typeface="+mn-lt"/>
                <a:ea typeface="+mn-ea"/>
                <a:cs typeface="+mn-cs"/>
              </a:rPr>
              <a:t> And every day in the temple and at home they did not cease to teach and proclaim Jesus as the Messiah.</a:t>
            </a:r>
          </a:p>
          <a:p>
            <a:pPr rtl="0"/>
            <a:r>
              <a:rPr lang="en-US" sz="1200" b="0" i="0" u="none" strike="noStrike" baseline="0" dirty="0"/>
              <a:t> </a:t>
            </a:r>
            <a:r>
              <a:rPr lang="en-US" sz="1200" b="0" i="0" u="none" strike="noStrike" kern="1200" baseline="0" dirty="0">
                <a:solidFill>
                  <a:schemeClr val="tx1"/>
                </a:solidFill>
                <a:latin typeface="+mn-lt"/>
                <a:ea typeface="+mn-ea"/>
                <a:cs typeface="+mn-cs"/>
              </a:rPr>
              <a:t>(Act 5:40-42 NRS)</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24</a:t>
            </a:fld>
            <a:endParaRPr lang="en-US"/>
          </a:p>
        </p:txBody>
      </p:sp>
    </p:spTree>
    <p:extLst>
      <p:ext uri="{BB962C8B-B14F-4D97-AF65-F5344CB8AC3E}">
        <p14:creationId xmlns:p14="http://schemas.microsoft.com/office/powerpoint/2010/main" val="3465640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40</a:t>
            </a:r>
            <a:r>
              <a:rPr lang="en-US" sz="1200" b="0" i="0" u="none" strike="noStrike" kern="1200" baseline="0" dirty="0">
                <a:solidFill>
                  <a:schemeClr val="tx1"/>
                </a:solidFill>
                <a:latin typeface="+mn-lt"/>
                <a:ea typeface="+mn-ea"/>
                <a:cs typeface="+mn-cs"/>
              </a:rPr>
              <a:t> and when they had called in the apostles, they had them flogged. Then they ordered them not to speak in the name of Jesus, and let them go.</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41</a:t>
            </a:r>
            <a:r>
              <a:rPr lang="en-US" sz="1200" b="0" i="0" u="none" strike="noStrike" kern="1200" baseline="0" dirty="0">
                <a:solidFill>
                  <a:schemeClr val="tx1"/>
                </a:solidFill>
                <a:latin typeface="+mn-lt"/>
                <a:ea typeface="+mn-ea"/>
                <a:cs typeface="+mn-cs"/>
              </a:rPr>
              <a:t> As they left the council, they </a:t>
            </a:r>
            <a:r>
              <a:rPr lang="en-US" sz="1200" b="1" i="0" u="none" strike="noStrike" kern="1200" baseline="0" dirty="0">
                <a:solidFill>
                  <a:schemeClr val="tx1"/>
                </a:solidFill>
                <a:latin typeface="+mn-lt"/>
                <a:ea typeface="+mn-ea"/>
                <a:cs typeface="+mn-cs"/>
              </a:rPr>
              <a:t>rejoiced</a:t>
            </a:r>
            <a:r>
              <a:rPr lang="en-US" sz="1200" b="0" i="0" u="none" strike="noStrike" kern="1200" baseline="0" dirty="0">
                <a:solidFill>
                  <a:schemeClr val="tx1"/>
                </a:solidFill>
                <a:latin typeface="+mn-lt"/>
                <a:ea typeface="+mn-ea"/>
                <a:cs typeface="+mn-cs"/>
              </a:rPr>
              <a:t> that they were considered worthy </a:t>
            </a:r>
            <a:r>
              <a:rPr lang="en-US" sz="1200" b="1" i="0" u="none" strike="noStrike" kern="1200" baseline="0" dirty="0">
                <a:solidFill>
                  <a:schemeClr val="tx1"/>
                </a:solidFill>
                <a:latin typeface="+mn-lt"/>
                <a:ea typeface="+mn-ea"/>
                <a:cs typeface="+mn-cs"/>
              </a:rPr>
              <a:t>to suffer </a:t>
            </a:r>
            <a:r>
              <a:rPr lang="en-US" sz="1200" b="0" i="0" u="none" strike="noStrike" kern="1200" baseline="0" dirty="0">
                <a:solidFill>
                  <a:schemeClr val="tx1"/>
                </a:solidFill>
                <a:latin typeface="+mn-lt"/>
                <a:ea typeface="+mn-ea"/>
                <a:cs typeface="+mn-cs"/>
              </a:rPr>
              <a:t>dishonor for the sake of the name.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42</a:t>
            </a:r>
            <a:r>
              <a:rPr lang="en-US" sz="1200" b="0" i="0" u="none" strike="noStrike" kern="1200" baseline="0" dirty="0">
                <a:solidFill>
                  <a:schemeClr val="tx1"/>
                </a:solidFill>
                <a:latin typeface="+mn-lt"/>
                <a:ea typeface="+mn-ea"/>
                <a:cs typeface="+mn-cs"/>
              </a:rPr>
              <a:t> And every day in the temple and at home they did not cease to teach and proclaim Jesus as the Messiah.</a:t>
            </a:r>
          </a:p>
          <a:p>
            <a:pPr rtl="0"/>
            <a:r>
              <a:rPr lang="en-US" sz="1200" b="0" i="0" u="none" strike="noStrike" baseline="0" dirty="0"/>
              <a:t> </a:t>
            </a:r>
            <a:r>
              <a:rPr lang="en-US" sz="1200" b="0" i="0" u="none" strike="noStrike" kern="1200" baseline="0" dirty="0">
                <a:solidFill>
                  <a:schemeClr val="tx1"/>
                </a:solidFill>
                <a:latin typeface="+mn-lt"/>
                <a:ea typeface="+mn-ea"/>
                <a:cs typeface="+mn-cs"/>
              </a:rPr>
              <a:t>(Act 5:40-42 NRS)</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25</a:t>
            </a:fld>
            <a:endParaRPr lang="en-US"/>
          </a:p>
        </p:txBody>
      </p:sp>
    </p:spTree>
    <p:extLst>
      <p:ext uri="{BB962C8B-B14F-4D97-AF65-F5344CB8AC3E}">
        <p14:creationId xmlns:p14="http://schemas.microsoft.com/office/powerpoint/2010/main" val="139633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40</a:t>
            </a:r>
            <a:r>
              <a:rPr lang="en-US" sz="1200" b="0" i="0" u="none" strike="noStrike" kern="1200" baseline="0" dirty="0">
                <a:solidFill>
                  <a:schemeClr val="tx1"/>
                </a:solidFill>
                <a:latin typeface="+mn-lt"/>
                <a:ea typeface="+mn-ea"/>
                <a:cs typeface="+mn-cs"/>
              </a:rPr>
              <a:t> and when they had called in the apostles, they had them flogged. Then they ordered them not to speak in the name of Jesus, and let them go.</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41</a:t>
            </a:r>
            <a:r>
              <a:rPr lang="en-US" sz="1200" b="0" i="0" u="none" strike="noStrike" kern="1200" baseline="0" dirty="0">
                <a:solidFill>
                  <a:schemeClr val="tx1"/>
                </a:solidFill>
                <a:latin typeface="+mn-lt"/>
                <a:ea typeface="+mn-ea"/>
                <a:cs typeface="+mn-cs"/>
              </a:rPr>
              <a:t> As they left the council, they </a:t>
            </a:r>
            <a:r>
              <a:rPr lang="en-US" sz="1200" b="1" i="0" u="none" strike="noStrike" kern="1200" baseline="0" dirty="0">
                <a:solidFill>
                  <a:schemeClr val="tx1"/>
                </a:solidFill>
                <a:latin typeface="+mn-lt"/>
                <a:ea typeface="+mn-ea"/>
                <a:cs typeface="+mn-cs"/>
              </a:rPr>
              <a:t>rejoiced</a:t>
            </a:r>
            <a:r>
              <a:rPr lang="en-US" sz="1200" b="0" i="0" u="none" strike="noStrike" kern="1200" baseline="0" dirty="0">
                <a:solidFill>
                  <a:schemeClr val="tx1"/>
                </a:solidFill>
                <a:latin typeface="+mn-lt"/>
                <a:ea typeface="+mn-ea"/>
                <a:cs typeface="+mn-cs"/>
              </a:rPr>
              <a:t> that they were considered worthy </a:t>
            </a:r>
            <a:r>
              <a:rPr lang="en-US" sz="1200" b="1" i="0" u="none" strike="noStrike" kern="1200" baseline="0" dirty="0">
                <a:solidFill>
                  <a:schemeClr val="tx1"/>
                </a:solidFill>
                <a:latin typeface="+mn-lt"/>
                <a:ea typeface="+mn-ea"/>
                <a:cs typeface="+mn-cs"/>
              </a:rPr>
              <a:t>to suffer </a:t>
            </a:r>
            <a:r>
              <a:rPr lang="en-US" sz="1200" b="0" i="0" u="none" strike="noStrike" kern="1200" baseline="0" dirty="0">
                <a:solidFill>
                  <a:schemeClr val="tx1"/>
                </a:solidFill>
                <a:latin typeface="+mn-lt"/>
                <a:ea typeface="+mn-ea"/>
                <a:cs typeface="+mn-cs"/>
              </a:rPr>
              <a:t>dishonor for the sake of the name.</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42</a:t>
            </a:r>
            <a:r>
              <a:rPr lang="en-US" sz="1200" b="0" i="0" u="none" strike="noStrike" kern="1200" baseline="0" dirty="0">
                <a:solidFill>
                  <a:schemeClr val="tx1"/>
                </a:solidFill>
                <a:latin typeface="+mn-lt"/>
                <a:ea typeface="+mn-ea"/>
                <a:cs typeface="+mn-cs"/>
              </a:rPr>
              <a:t> And every day in the temple and at home they did not cease to teach and proclaim Jesus as the Messiah.</a:t>
            </a:r>
          </a:p>
          <a:p>
            <a:pPr rtl="0"/>
            <a:r>
              <a:rPr lang="en-US" sz="1200" b="0" i="0" u="none" strike="noStrike" baseline="0" dirty="0"/>
              <a:t> </a:t>
            </a:r>
            <a:r>
              <a:rPr lang="en-US" sz="1200" b="0" i="0" u="none" strike="noStrike" kern="1200" baseline="0" dirty="0">
                <a:solidFill>
                  <a:schemeClr val="tx1"/>
                </a:solidFill>
                <a:latin typeface="+mn-lt"/>
                <a:ea typeface="+mn-ea"/>
                <a:cs typeface="+mn-cs"/>
              </a:rPr>
              <a:t>(Act 5:40-42 NRS)</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26</a:t>
            </a:fld>
            <a:endParaRPr lang="en-US"/>
          </a:p>
        </p:txBody>
      </p:sp>
    </p:spTree>
    <p:extLst>
      <p:ext uri="{BB962C8B-B14F-4D97-AF65-F5344CB8AC3E}">
        <p14:creationId xmlns:p14="http://schemas.microsoft.com/office/powerpoint/2010/main" val="1605909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While you are living in the dot of life, focus on the line of eternity. </a:t>
            </a:r>
          </a:p>
        </p:txBody>
      </p:sp>
      <p:sp>
        <p:nvSpPr>
          <p:cNvPr id="4" name="Slide Number Placeholder 3"/>
          <p:cNvSpPr>
            <a:spLocks noGrp="1"/>
          </p:cNvSpPr>
          <p:nvPr>
            <p:ph type="sldNum" sz="quarter" idx="10"/>
          </p:nvPr>
        </p:nvSpPr>
        <p:spPr/>
        <p:txBody>
          <a:bodyPr/>
          <a:lstStyle/>
          <a:p>
            <a:fld id="{D7A599EC-BD06-47EA-8692-18A725CF3837}" type="slidenum">
              <a:rPr lang="en-US" smtClean="0"/>
              <a:t>27</a:t>
            </a:fld>
            <a:endParaRPr lang="en-US"/>
          </a:p>
        </p:txBody>
      </p:sp>
    </p:spTree>
    <p:extLst>
      <p:ext uri="{BB962C8B-B14F-4D97-AF65-F5344CB8AC3E}">
        <p14:creationId xmlns:p14="http://schemas.microsoft.com/office/powerpoint/2010/main" val="3806433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Shackels</a:t>
            </a:r>
            <a:r>
              <a:rPr lang="en-US" baseline="0"/>
              <a:t> = https://commons.wikimedia.org/wiki/File:IJzeren_voetring_voor_gevangenen_transparent_background.png</a:t>
            </a:r>
            <a:endParaRPr lang="en-US"/>
          </a:p>
        </p:txBody>
      </p:sp>
      <p:sp>
        <p:nvSpPr>
          <p:cNvPr id="4" name="Slide Number Placeholder 3"/>
          <p:cNvSpPr>
            <a:spLocks noGrp="1"/>
          </p:cNvSpPr>
          <p:nvPr>
            <p:ph type="sldNum" sz="quarter" idx="10"/>
          </p:nvPr>
        </p:nvSpPr>
        <p:spPr/>
        <p:txBody>
          <a:bodyPr/>
          <a:lstStyle/>
          <a:p>
            <a:fld id="{D7A599EC-BD06-47EA-8692-18A725CF3837}" type="slidenum">
              <a:rPr lang="en-US" smtClean="0"/>
              <a:t>3</a:t>
            </a:fld>
            <a:endParaRPr lang="en-US"/>
          </a:p>
        </p:txBody>
      </p:sp>
    </p:spTree>
    <p:extLst>
      <p:ext uri="{BB962C8B-B14F-4D97-AF65-F5344CB8AC3E}">
        <p14:creationId xmlns:p14="http://schemas.microsoft.com/office/powerpoint/2010/main" val="1303694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(Phi 1:20 ESV)</a:t>
            </a:r>
          </a:p>
          <a:p>
            <a:endParaRPr lang="en-US" sz="1200" b="0" i="0" u="none" strike="noStrike" kern="1200" baseline="0" dirty="0">
              <a:solidFill>
                <a:schemeClr val="tx1"/>
              </a:solidFill>
              <a:latin typeface="+mn-lt"/>
              <a:ea typeface="+mn-ea"/>
              <a:cs typeface="+mn-cs"/>
            </a:endParaRPr>
          </a:p>
          <a:p>
            <a:r>
              <a:rPr lang="en-US" dirty="0"/>
              <a:t>Point here:  Life is not about</a:t>
            </a:r>
            <a:r>
              <a:rPr lang="en-US" baseline="0" dirty="0"/>
              <a:t> you—it’s about Christ.</a:t>
            </a:r>
          </a:p>
          <a:p>
            <a:endParaRPr lang="en-US" baseline="0" dirty="0"/>
          </a:p>
          <a:p>
            <a:r>
              <a:rPr lang="en-US" baseline="0" dirty="0"/>
              <a:t>WE pickup where we left off last week.  </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6</a:t>
            </a:fld>
            <a:endParaRPr lang="en-US"/>
          </a:p>
        </p:txBody>
      </p:sp>
    </p:spTree>
    <p:extLst>
      <p:ext uri="{BB962C8B-B14F-4D97-AF65-F5344CB8AC3E}">
        <p14:creationId xmlns:p14="http://schemas.microsoft.com/office/powerpoint/2010/main" val="3280260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t>7</a:t>
            </a:fld>
            <a:endParaRPr lang="en-US"/>
          </a:p>
        </p:txBody>
      </p:sp>
    </p:spTree>
    <p:extLst>
      <p:ext uri="{BB962C8B-B14F-4D97-AF65-F5344CB8AC3E}">
        <p14:creationId xmlns:p14="http://schemas.microsoft.com/office/powerpoint/2010/main" val="390061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9</a:t>
            </a:fld>
            <a:endParaRPr lang="en-US"/>
          </a:p>
        </p:txBody>
      </p:sp>
    </p:spTree>
    <p:extLst>
      <p:ext uri="{BB962C8B-B14F-4D97-AF65-F5344CB8AC3E}">
        <p14:creationId xmlns:p14="http://schemas.microsoft.com/office/powerpoint/2010/main" val="2523056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Our gain is portrayed</a:t>
            </a:r>
            <a:r>
              <a:rPr lang="en-US" baseline="0" dirty="0"/>
              <a:t> in the Bible with a metaphor of crowns:</a:t>
            </a:r>
          </a:p>
          <a:p>
            <a:endParaRPr lang="en-US" baseline="0" dirty="0"/>
          </a:p>
          <a:p>
            <a:r>
              <a:rPr lang="en-US" baseline="0" dirty="0"/>
              <a:t>Two kinds of crowns:  </a:t>
            </a:r>
            <a:r>
              <a:rPr lang="en-US" baseline="0" dirty="0" err="1"/>
              <a:t>Diadema</a:t>
            </a:r>
            <a:r>
              <a:rPr lang="en-US" baseline="0" dirty="0"/>
              <a:t> crown = Reigning, kingly crown – Jem studded golden crown of a king.</a:t>
            </a:r>
          </a:p>
          <a:p>
            <a:r>
              <a:rPr lang="en-US" baseline="0" dirty="0"/>
              <a:t>	            </a:t>
            </a:r>
            <a:r>
              <a:rPr lang="en-US" baseline="0" dirty="0" err="1"/>
              <a:t>Stephonos</a:t>
            </a:r>
            <a:r>
              <a:rPr lang="en-US" baseline="0" dirty="0"/>
              <a:t> crown = Victors crown – laurel wreath given to the victors of Olympic event.</a:t>
            </a:r>
          </a:p>
          <a:p>
            <a:endParaRPr lang="en-US" baseline="0" dirty="0"/>
          </a:p>
          <a:p>
            <a:r>
              <a:rPr lang="en-US" baseline="0" dirty="0"/>
              <a:t>We will receive the Victors crown winning a race ===1 </a:t>
            </a:r>
            <a:r>
              <a:rPr lang="en-US" baseline="0" dirty="0" err="1"/>
              <a:t>Cor</a:t>
            </a:r>
            <a:r>
              <a:rPr lang="en-US" baseline="0" dirty="0"/>
              <a:t> 9:24.</a:t>
            </a:r>
          </a:p>
          <a:p>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10</a:t>
            </a:fld>
            <a:endParaRPr lang="en-US"/>
          </a:p>
        </p:txBody>
      </p:sp>
    </p:spTree>
    <p:extLst>
      <p:ext uri="{BB962C8B-B14F-4D97-AF65-F5344CB8AC3E}">
        <p14:creationId xmlns:p14="http://schemas.microsoft.com/office/powerpoint/2010/main" val="2792527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Our gain is portrayed</a:t>
            </a:r>
            <a:r>
              <a:rPr lang="en-US" baseline="0" dirty="0"/>
              <a:t> in the Bible with a metaphor of crowns:</a:t>
            </a:r>
          </a:p>
          <a:p>
            <a:endParaRPr lang="en-US" baseline="0" dirty="0"/>
          </a:p>
          <a:p>
            <a:r>
              <a:rPr lang="en-US" baseline="0" dirty="0"/>
              <a:t>Two kinds of crowns:  </a:t>
            </a:r>
            <a:r>
              <a:rPr lang="en-US" baseline="0" dirty="0" err="1"/>
              <a:t>Diadema</a:t>
            </a:r>
            <a:r>
              <a:rPr lang="en-US" baseline="0" dirty="0"/>
              <a:t> crown = Reigning, kingly crown – Jem studded golden crown of a king.</a:t>
            </a:r>
          </a:p>
          <a:p>
            <a:r>
              <a:rPr lang="en-US" baseline="0" dirty="0"/>
              <a:t>	            </a:t>
            </a:r>
            <a:r>
              <a:rPr lang="en-US" baseline="0" dirty="0" err="1"/>
              <a:t>Stephonos</a:t>
            </a:r>
            <a:r>
              <a:rPr lang="en-US" baseline="0" dirty="0"/>
              <a:t> crown = Victors crown – laurel wreath given to the victors of Olympic event.</a:t>
            </a:r>
          </a:p>
          <a:p>
            <a:endParaRPr lang="en-US" baseline="0" dirty="0"/>
          </a:p>
          <a:p>
            <a:r>
              <a:rPr lang="en-US" baseline="0" dirty="0"/>
              <a:t>We will receive the Victors crown winning a race ===1 </a:t>
            </a:r>
            <a:r>
              <a:rPr lang="en-US" baseline="0" dirty="0" err="1"/>
              <a:t>Cor</a:t>
            </a:r>
            <a:r>
              <a:rPr lang="en-US" baseline="0" dirty="0"/>
              <a:t> 9:24.</a:t>
            </a:r>
          </a:p>
          <a:p>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11</a:t>
            </a:fld>
            <a:endParaRPr lang="en-US"/>
          </a:p>
        </p:txBody>
      </p:sp>
    </p:spTree>
    <p:extLst>
      <p:ext uri="{BB962C8B-B14F-4D97-AF65-F5344CB8AC3E}">
        <p14:creationId xmlns:p14="http://schemas.microsoft.com/office/powerpoint/2010/main" val="3018651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t>13</a:t>
            </a:fld>
            <a:endParaRPr lang="en-US"/>
          </a:p>
        </p:txBody>
      </p:sp>
    </p:spTree>
    <p:extLst>
      <p:ext uri="{BB962C8B-B14F-4D97-AF65-F5344CB8AC3E}">
        <p14:creationId xmlns:p14="http://schemas.microsoft.com/office/powerpoint/2010/main" val="9326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like to tease kids with a coin</a:t>
            </a:r>
            <a:r>
              <a:rPr lang="en-US" baseline="0" dirty="0"/>
              <a:t> flip trick.  It is so simple.  I take a coin that flip in the air, wile they are watching the coin , I say, “Heads I win, tails you lose.”  If it lands as heads, I say, “Okay, Heads I  win.” If it lands tails, I say, “Tails, you lose.” </a:t>
            </a:r>
          </a:p>
          <a:p>
            <a:endParaRPr lang="en-US" baseline="0" dirty="0"/>
          </a:p>
          <a:p>
            <a:r>
              <a:rPr lang="en-US" baseline="0" dirty="0"/>
              <a:t>That’s exactly what we have here.  I life is heads – I win.  If death is tail – you lose (but I win).  </a:t>
            </a:r>
          </a:p>
          <a:p>
            <a:endParaRPr lang="en-US" baseline="0" dirty="0"/>
          </a:p>
          <a:p>
            <a:r>
              <a:rPr lang="en-US" baseline="0" dirty="0"/>
              <a:t>The ultimate choice is not “Heads nor tails”—it is choosing to follow Jesus. </a:t>
            </a:r>
          </a:p>
          <a:p>
            <a:endParaRPr lang="en-US" baseline="0" dirty="0"/>
          </a:p>
          <a:p>
            <a:r>
              <a:rPr lang="en-US" baseline="0" dirty="0"/>
              <a:t>Because when you are a believer, either way –life or death—you win!</a:t>
            </a:r>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17</a:t>
            </a:fld>
            <a:endParaRPr lang="en-US"/>
          </a:p>
        </p:txBody>
      </p:sp>
    </p:spTree>
    <p:extLst>
      <p:ext uri="{BB962C8B-B14F-4D97-AF65-F5344CB8AC3E}">
        <p14:creationId xmlns:p14="http://schemas.microsoft.com/office/powerpoint/2010/main" val="4106456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82390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253615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442739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72F2BE37-07C7-481F-AF18-B4B1A62D5C62}"/>
              </a:ext>
            </a:extLst>
          </p:cNvPr>
          <p:cNvPicPr>
            <a:picLocks noChangeAspect="1" noChangeArrowheads="1"/>
          </p:cNvPicPr>
          <p:nvPr userDrawn="1"/>
        </p:nvPicPr>
        <p:blipFill>
          <a:blip r:embed="rId2" cstate="print"/>
          <a:srcRect/>
          <a:stretch>
            <a:fillRect/>
          </a:stretch>
        </p:blipFill>
        <p:spPr bwMode="auto">
          <a:xfrm>
            <a:off x="0" y="-358"/>
            <a:ext cx="12192000" cy="6858357"/>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B462A6E0-A013-4B2D-93A1-C34CFDFBD587}"/>
              </a:ext>
            </a:extLst>
          </p:cNvPr>
          <p:cNvPicPr>
            <a:picLocks noChangeAspect="1" noChangeArrowheads="1"/>
          </p:cNvPicPr>
          <p:nvPr userDrawn="1"/>
        </p:nvPicPr>
        <p:blipFill>
          <a:blip r:embed="rId3" cstate="print"/>
          <a:srcRect/>
          <a:stretch>
            <a:fillRect/>
          </a:stretch>
        </p:blipFill>
        <p:spPr bwMode="auto">
          <a:xfrm>
            <a:off x="-1" y="0"/>
            <a:ext cx="1219199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04921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pic>
        <p:nvPicPr>
          <p:cNvPr id="7" name="Picture 5">
            <a:extLst>
              <a:ext uri="{FF2B5EF4-FFF2-40B4-BE49-F238E27FC236}">
                <a16:creationId xmlns:a16="http://schemas.microsoft.com/office/drawing/2014/main" id="{D34D393E-10B1-4521-B53B-75D807940ADD}"/>
              </a:ext>
            </a:extLst>
          </p:cNvPr>
          <p:cNvPicPr>
            <a:picLocks noChangeAspect="1" noChangeArrowheads="1"/>
          </p:cNvPicPr>
          <p:nvPr userDrawn="1"/>
        </p:nvPicPr>
        <p:blipFill>
          <a:blip r:embed="rId2" cstate="print"/>
          <a:srcRect/>
          <a:stretch>
            <a:fillRect/>
          </a:stretch>
        </p:blipFill>
        <p:spPr bwMode="auto">
          <a:xfrm>
            <a:off x="0" y="-358"/>
            <a:ext cx="12192000" cy="6858357"/>
          </a:xfrm>
          <a:prstGeom prst="rect">
            <a:avLst/>
          </a:prstGeom>
          <a:noFill/>
          <a:ln w="9525">
            <a:noFill/>
            <a:miter lim="800000"/>
            <a:headEnd/>
            <a:tailEnd/>
          </a:ln>
          <a:effectLst/>
        </p:spPr>
      </p:pic>
    </p:spTree>
    <p:extLst>
      <p:ext uri="{BB962C8B-B14F-4D97-AF65-F5344CB8AC3E}">
        <p14:creationId xmlns:p14="http://schemas.microsoft.com/office/powerpoint/2010/main" val="12315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98541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C64DDD-0A58-4274-80F2-416CA1641B6C}" type="datetimeFigureOut">
              <a:rPr lang="en-US" smtClean="0"/>
              <a:t>5/18/2021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592444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C64DDD-0A58-4274-80F2-416CA1641B6C}" type="datetimeFigureOut">
              <a:rPr lang="en-US" smtClean="0"/>
              <a:t>5/18/2021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486566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64DDD-0A58-4274-80F2-416CA1641B6C}" type="datetimeFigureOut">
              <a:rPr lang="en-US" smtClean="0"/>
              <a:t>5/18/2021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72540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1928704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2928450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5AF56DB-113F-4853-A5F1-94210FDADBAC}"/>
              </a:ext>
            </a:extLst>
          </p:cNvPr>
          <p:cNvPicPr>
            <a:picLocks noChangeAspect="1" noChangeArrowheads="1"/>
          </p:cNvPicPr>
          <p:nvPr userDrawn="1"/>
        </p:nvPicPr>
        <p:blipFill>
          <a:blip r:embed="rId13" cstate="print"/>
          <a:srcRect/>
          <a:stretch>
            <a:fillRect/>
          </a:stretch>
        </p:blipFill>
        <p:spPr bwMode="auto">
          <a:xfrm>
            <a:off x="2" y="0"/>
            <a:ext cx="12192700" cy="6858000"/>
          </a:xfrm>
          <a:prstGeom prst="rect">
            <a:avLst/>
          </a:prstGeom>
          <a:noFill/>
          <a:ln w="9525">
            <a:noFill/>
            <a:miter lim="800000"/>
            <a:headEnd/>
            <a:tailEnd/>
          </a:ln>
          <a:effectLst/>
        </p:spPr>
      </p:pic>
      <p:sp>
        <p:nvSpPr>
          <p:cNvPr id="2" name="Title Placeholder 1"/>
          <p:cNvSpPr>
            <a:spLocks noGrp="1"/>
          </p:cNvSpPr>
          <p:nvPr>
            <p:ph type="title"/>
          </p:nvPr>
        </p:nvSpPr>
        <p:spPr>
          <a:xfrm>
            <a:off x="409903" y="1"/>
            <a:ext cx="11493063" cy="14164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9903" y="1577788"/>
            <a:ext cx="11493063" cy="45991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64DDD-0A58-4274-80F2-416CA1641B6C}" type="datetimeFigureOut">
              <a:rPr lang="en-US" smtClean="0"/>
              <a:t>5/18/2021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8A5E7-032C-467F-86DC-4456547AAB99}" type="slidenum">
              <a:rPr lang="en-US" smtClean="0"/>
              <a:t>‹#›</a:t>
            </a:fld>
            <a:endParaRPr lang="en-US"/>
          </a:p>
        </p:txBody>
      </p:sp>
    </p:spTree>
    <p:extLst>
      <p:ext uri="{BB962C8B-B14F-4D97-AF65-F5344CB8AC3E}">
        <p14:creationId xmlns:p14="http://schemas.microsoft.com/office/powerpoint/2010/main" val="2033779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27000">
              <a:schemeClr val="bg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wmf"/></Relationships>
</file>

<file path=ppt/slides/_rels/slide1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5.wmf"/></Relationships>
</file>

<file path=ppt/slides/_rels/slide1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6.bin"/><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7.bin"/><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8.bin"/><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675" y="5911994"/>
            <a:ext cx="6858000" cy="1655762"/>
          </a:xfrm>
        </p:spPr>
        <p:txBody>
          <a:bodyPr>
            <a:normAutofit/>
          </a:bodyPr>
          <a:lstStyle/>
          <a:p>
            <a:r>
              <a:rPr lang="en-US" sz="4000" dirty="0">
                <a:solidFill>
                  <a:schemeClr val="tx1"/>
                </a:solidFill>
                <a:effectLst>
                  <a:glow rad="76200">
                    <a:schemeClr val="bg1"/>
                  </a:glow>
                </a:effectLst>
                <a:latin typeface="Arial" panose="020B0604020202020204" pitchFamily="34" charset="0"/>
                <a:cs typeface="Arial" panose="020B0604020202020204" pitchFamily="34" charset="0"/>
              </a:rPr>
              <a:t>A Study in Philippians</a:t>
            </a:r>
          </a:p>
        </p:txBody>
      </p:sp>
      <p:sp>
        <p:nvSpPr>
          <p:cNvPr id="6" name="Title 1">
            <a:extLst>
              <a:ext uri="{FF2B5EF4-FFF2-40B4-BE49-F238E27FC236}">
                <a16:creationId xmlns:a16="http://schemas.microsoft.com/office/drawing/2014/main" id="{0E8394EB-5EC3-4CA8-8FBD-9A50322BB0CB}"/>
              </a:ext>
            </a:extLst>
          </p:cNvPr>
          <p:cNvSpPr txBox="1">
            <a:spLocks/>
          </p:cNvSpPr>
          <p:nvPr/>
        </p:nvSpPr>
        <p:spPr>
          <a:xfrm>
            <a:off x="1350322" y="823761"/>
            <a:ext cx="7067550" cy="37719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gn="l">
              <a:lnSpc>
                <a:spcPct val="75000"/>
              </a:lnSpc>
            </a:pP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   </a:t>
            </a:r>
            <a:r>
              <a:rPr lang="en-US" sz="23900" b="0" dirty="0">
                <a:effectLst>
                  <a:glow rad="127000">
                    <a:schemeClr val="accent1">
                      <a:lumMod val="50000"/>
                    </a:schemeClr>
                  </a:glow>
                </a:effectLst>
                <a:latin typeface="Good Morning" pitchFamily="2" charset="0"/>
              </a:rPr>
              <a:t>Rejoice</a:t>
            </a:r>
            <a:r>
              <a:rPr lang="en-US" sz="13800" b="0" dirty="0">
                <a:effectLst>
                  <a:glow rad="127000">
                    <a:schemeClr val="accent1">
                      <a:lumMod val="50000"/>
                    </a:schemeClr>
                  </a:glow>
                </a:effectLst>
                <a:latin typeface="Good Morning" pitchFamily="2" charset="0"/>
              </a:rPr>
              <a:t> </a:t>
            </a:r>
            <a:br>
              <a:rPr lang="en-US" sz="20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br>
              <a:rPr lang="en-US" sz="24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endParaRPr lang="en-US" sz="8000" b="0" dirty="0">
              <a:effectLst>
                <a:glow rad="127000">
                  <a:schemeClr val="accent1">
                    <a:lumMod val="50000"/>
                  </a:schemeClr>
                </a:glow>
              </a:effectLst>
              <a:latin typeface="Good Morning" pitchFamily="2" charset="0"/>
            </a:endParaRPr>
          </a:p>
        </p:txBody>
      </p:sp>
      <p:sp>
        <p:nvSpPr>
          <p:cNvPr id="7" name="Title 1">
            <a:extLst>
              <a:ext uri="{FF2B5EF4-FFF2-40B4-BE49-F238E27FC236}">
                <a16:creationId xmlns:a16="http://schemas.microsoft.com/office/drawing/2014/main" id="{4782B973-6484-4B79-860D-A9EB91B86B5C}"/>
              </a:ext>
            </a:extLst>
          </p:cNvPr>
          <p:cNvSpPr>
            <a:spLocks noGrp="1"/>
          </p:cNvSpPr>
          <p:nvPr>
            <p:ph type="ctrTitle"/>
          </p:nvPr>
        </p:nvSpPr>
        <p:spPr>
          <a:xfrm>
            <a:off x="770814" y="322841"/>
            <a:ext cx="7067550" cy="1143000"/>
          </a:xfrm>
        </p:spPr>
        <p:txBody>
          <a:bodyPr>
            <a:noAutofit/>
          </a:bodyPr>
          <a:lstStyle/>
          <a:p>
            <a:pPr algn="l">
              <a:lnSpc>
                <a:spcPct val="75000"/>
              </a:lnSpc>
            </a:pPr>
            <a:r>
              <a:rPr lang="en-US" sz="8000" b="0" dirty="0">
                <a:effectLst>
                  <a:glow rad="127000">
                    <a:schemeClr val="accent1">
                      <a:lumMod val="50000"/>
                    </a:schemeClr>
                  </a:glow>
                </a:effectLst>
                <a:latin typeface="Good Morning" pitchFamily="2" charset="0"/>
              </a:rPr>
              <a:t>  </a:t>
            </a:r>
            <a:r>
              <a:rPr lang="en-US" sz="8800" b="0" dirty="0">
                <a:effectLst>
                  <a:glow rad="127000">
                    <a:schemeClr val="accent1">
                      <a:lumMod val="50000"/>
                    </a:schemeClr>
                  </a:glow>
                </a:effectLst>
                <a:latin typeface="Good Morning" pitchFamily="2" charset="0"/>
              </a:rPr>
              <a:t>How to</a:t>
            </a:r>
            <a:endParaRPr lang="en-US" sz="8000" b="0" dirty="0">
              <a:effectLst>
                <a:glow rad="127000">
                  <a:schemeClr val="accent1">
                    <a:lumMod val="50000"/>
                  </a:schemeClr>
                </a:glow>
              </a:effectLst>
              <a:latin typeface="Good Morning" pitchFamily="2" charset="0"/>
            </a:endParaRPr>
          </a:p>
        </p:txBody>
      </p:sp>
      <p:sp>
        <p:nvSpPr>
          <p:cNvPr id="8" name="Title 1">
            <a:extLst>
              <a:ext uri="{FF2B5EF4-FFF2-40B4-BE49-F238E27FC236}">
                <a16:creationId xmlns:a16="http://schemas.microsoft.com/office/drawing/2014/main" id="{7D6A39C1-36F6-47B8-B554-3DD5B252036B}"/>
              </a:ext>
            </a:extLst>
          </p:cNvPr>
          <p:cNvSpPr txBox="1">
            <a:spLocks/>
          </p:cNvSpPr>
          <p:nvPr/>
        </p:nvSpPr>
        <p:spPr>
          <a:xfrm>
            <a:off x="3299422" y="3250920"/>
            <a:ext cx="7067550" cy="21812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nSpc>
                <a:spcPct val="75000"/>
              </a:lnSpc>
            </a:pPr>
            <a:r>
              <a:rPr lang="en-US" sz="1800" b="0" dirty="0">
                <a:effectLst>
                  <a:glow rad="127000">
                    <a:schemeClr val="accent1">
                      <a:lumMod val="50000"/>
                    </a:schemeClr>
                  </a:glow>
                </a:effectLst>
                <a:latin typeface="Good Morning" pitchFamily="2" charset="0"/>
              </a:rPr>
              <a:t>        </a:t>
            </a:r>
            <a:br>
              <a:rPr lang="en-US" sz="18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in tough </a:t>
            </a: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times!</a:t>
            </a:r>
            <a:endParaRPr lang="en-US" sz="6600" b="0" dirty="0">
              <a:effectLst>
                <a:glow rad="127000">
                  <a:schemeClr val="accent1">
                    <a:lumMod val="50000"/>
                  </a:schemeClr>
                </a:glow>
              </a:effectLst>
              <a:latin typeface="Good Morning" pitchFamily="2" charset="0"/>
            </a:endParaRPr>
          </a:p>
        </p:txBody>
      </p:sp>
    </p:spTree>
    <p:extLst>
      <p:ext uri="{BB962C8B-B14F-4D97-AF65-F5344CB8AC3E}">
        <p14:creationId xmlns:p14="http://schemas.microsoft.com/office/powerpoint/2010/main" val="346748214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9DE61053-D048-493C-B825-AF0C28D2CB97}"/>
              </a:ext>
            </a:extLst>
          </p:cNvPr>
          <p:cNvGraphicFramePr>
            <a:graphicFrameLocks noChangeAspect="1"/>
          </p:cNvGraphicFramePr>
          <p:nvPr>
            <p:extLst>
              <p:ext uri="{D42A27DB-BD31-4B8C-83A1-F6EECF244321}">
                <p14:modId xmlns:p14="http://schemas.microsoft.com/office/powerpoint/2010/main" val="1864605183"/>
              </p:ext>
            </p:extLst>
          </p:nvPr>
        </p:nvGraphicFramePr>
        <p:xfrm>
          <a:off x="-19301" y="0"/>
          <a:ext cx="12236265" cy="6858000"/>
        </p:xfrm>
        <a:graphic>
          <a:graphicData uri="http://schemas.openxmlformats.org/presentationml/2006/ole">
            <mc:AlternateContent xmlns:mc="http://schemas.openxmlformats.org/markup-compatibility/2006">
              <mc:Choice xmlns:v="urn:schemas-microsoft-com:vml" Requires="v">
                <p:oleObj r:id="rId3" imgW="16291800" imgH="9155520" progId="">
                  <p:embed/>
                </p:oleObj>
              </mc:Choice>
              <mc:Fallback>
                <p:oleObj r:id="rId3" imgW="16291800" imgH="9155520" progId="">
                  <p:embed/>
                  <p:pic>
                    <p:nvPicPr>
                      <p:cNvPr id="14" name="Object 13">
                        <a:extLst>
                          <a:ext uri="{FF2B5EF4-FFF2-40B4-BE49-F238E27FC236}">
                            <a16:creationId xmlns:a16="http://schemas.microsoft.com/office/drawing/2014/main" id="{BFE30A82-DA6F-4E3C-A15C-99A56A6C27B3}"/>
                          </a:ext>
                        </a:extLst>
                      </p:cNvPr>
                      <p:cNvPicPr/>
                      <p:nvPr/>
                    </p:nvPicPr>
                    <p:blipFill>
                      <a:blip r:embed="rId4"/>
                      <a:stretch>
                        <a:fillRect/>
                      </a:stretch>
                    </p:blipFill>
                    <p:spPr>
                      <a:xfrm>
                        <a:off x="-19301" y="0"/>
                        <a:ext cx="12236265" cy="6858000"/>
                      </a:xfrm>
                      <a:prstGeom prst="rect">
                        <a:avLst/>
                      </a:prstGeom>
                    </p:spPr>
                  </p:pic>
                </p:oleObj>
              </mc:Fallback>
            </mc:AlternateContent>
          </a:graphicData>
        </a:graphic>
      </p:graphicFrame>
      <p:pic>
        <p:nvPicPr>
          <p:cNvPr id="8" name="Picture 7"/>
          <p:cNvPicPr>
            <a:picLocks noChangeAspect="1"/>
          </p:cNvPicPr>
          <p:nvPr/>
        </p:nvPicPr>
        <p:blipFill>
          <a:blip r:embed="rId5"/>
          <a:stretch>
            <a:fillRect/>
          </a:stretch>
        </p:blipFill>
        <p:spPr>
          <a:xfrm>
            <a:off x="2897721" y="1217320"/>
            <a:ext cx="6265939" cy="3602455"/>
          </a:xfrm>
          <a:prstGeom prst="rect">
            <a:avLst/>
          </a:prstGeom>
        </p:spPr>
      </p:pic>
      <p:sp>
        <p:nvSpPr>
          <p:cNvPr id="2" name="Title 1"/>
          <p:cNvSpPr>
            <a:spLocks noGrp="1"/>
          </p:cNvSpPr>
          <p:nvPr>
            <p:ph type="title"/>
          </p:nvPr>
        </p:nvSpPr>
        <p:spPr/>
        <p:txBody>
          <a:bodyPr/>
          <a:lstStyle/>
          <a:p>
            <a:pPr algn="ctr"/>
            <a:r>
              <a:rPr lang="en-US" dirty="0"/>
              <a:t>The Ultimate </a:t>
            </a:r>
            <a:r>
              <a:rPr lang="en-US" dirty="0">
                <a:effectLst>
                  <a:glow rad="127000">
                    <a:srgbClr val="C00000"/>
                  </a:glow>
                  <a:outerShdw blurRad="38100" dist="38100" dir="2700000" algn="tl">
                    <a:srgbClr val="000000">
                      <a:alpha val="43137"/>
                    </a:srgbClr>
                  </a:outerShdw>
                </a:effectLst>
              </a:rPr>
              <a:t>REALITY</a:t>
            </a:r>
            <a:r>
              <a:rPr lang="en-US" dirty="0"/>
              <a:t> 1:21</a:t>
            </a:r>
          </a:p>
        </p:txBody>
      </p:sp>
      <p:pic>
        <p:nvPicPr>
          <p:cNvPr id="5" name="Picture 4"/>
          <p:cNvPicPr>
            <a:picLocks noChangeAspect="1" noChangeArrowheads="1"/>
          </p:cNvPicPr>
          <p:nvPr/>
        </p:nvPicPr>
        <p:blipFill>
          <a:blip r:embed="rId6" cstate="print"/>
          <a:srcRect/>
          <a:stretch>
            <a:fillRect/>
          </a:stretch>
        </p:blipFill>
        <p:spPr bwMode="auto">
          <a:xfrm>
            <a:off x="3593307" y="907258"/>
            <a:ext cx="5005387" cy="5043487"/>
          </a:xfrm>
          <a:prstGeom prst="rect">
            <a:avLst/>
          </a:prstGeom>
          <a:noFill/>
          <a:ln w="9525">
            <a:noFill/>
            <a:miter lim="800000"/>
            <a:headEnd/>
            <a:tailEnd/>
          </a:ln>
          <a:effectLst/>
        </p:spPr>
      </p:pic>
      <p:pic>
        <p:nvPicPr>
          <p:cNvPr id="6" name="Picture 5"/>
          <p:cNvPicPr>
            <a:picLocks noChangeAspect="1" noChangeArrowheads="1"/>
          </p:cNvPicPr>
          <p:nvPr/>
        </p:nvPicPr>
        <p:blipFill>
          <a:blip r:embed="rId7" cstate="print"/>
          <a:srcRect/>
          <a:stretch>
            <a:fillRect/>
          </a:stretch>
        </p:blipFill>
        <p:spPr bwMode="auto">
          <a:xfrm>
            <a:off x="5393506" y="1804684"/>
            <a:ext cx="1739900" cy="1562100"/>
          </a:xfrm>
          <a:prstGeom prst="rect">
            <a:avLst/>
          </a:prstGeom>
          <a:noFill/>
          <a:ln w="9525">
            <a:noFill/>
            <a:miter lim="800000"/>
            <a:headEnd/>
            <a:tailEnd/>
          </a:ln>
          <a:effectLst/>
        </p:spPr>
      </p:pic>
      <p:sp>
        <p:nvSpPr>
          <p:cNvPr id="7" name="TextBox 7"/>
          <p:cNvSpPr txBox="1"/>
          <p:nvPr/>
        </p:nvSpPr>
        <p:spPr>
          <a:xfrm>
            <a:off x="4237436" y="3551489"/>
            <a:ext cx="3657600"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000"/>
              </a:lnSpc>
            </a:pPr>
            <a:r>
              <a:rPr lang="en-US" sz="4000" b="1" dirty="0">
                <a:solidFill>
                  <a:srgbClr val="FFFF00"/>
                </a:solidFill>
                <a:effectLst>
                  <a:outerShdw blurRad="38100" dist="38100" dir="2700000" algn="tl">
                    <a:srgbClr val="000000">
                      <a:alpha val="43137"/>
                    </a:srgbClr>
                  </a:outerShdw>
                </a:effectLst>
              </a:rPr>
              <a:t>The </a:t>
            </a:r>
            <a:r>
              <a:rPr lang="en-US" sz="4000" b="1" dirty="0">
                <a:solidFill>
                  <a:schemeClr val="bg1"/>
                </a:solidFill>
                <a:effectLst>
                  <a:outerShdw blurRad="38100" dist="38100" dir="2700000" algn="tl">
                    <a:srgbClr val="000000">
                      <a:alpha val="43137"/>
                    </a:srgbClr>
                  </a:outerShdw>
                </a:effectLst>
              </a:rPr>
              <a:t>FOREVER</a:t>
            </a:r>
          </a:p>
          <a:p>
            <a:pPr algn="ctr">
              <a:lnSpc>
                <a:spcPts val="4000"/>
              </a:lnSpc>
            </a:pPr>
            <a:r>
              <a:rPr lang="en-US" sz="4000" b="1" dirty="0">
                <a:solidFill>
                  <a:srgbClr val="FFFF00"/>
                </a:solidFill>
                <a:effectLst>
                  <a:outerShdw blurRad="38100" dist="38100" dir="2700000" algn="tl">
                    <a:srgbClr val="000000">
                      <a:alpha val="43137"/>
                    </a:srgbClr>
                  </a:outerShdw>
                </a:effectLst>
              </a:rPr>
              <a:t>CROWN</a:t>
            </a:r>
          </a:p>
          <a:p>
            <a:pPr algn="ctr">
              <a:lnSpc>
                <a:spcPts val="4000"/>
              </a:lnSpc>
            </a:pPr>
            <a:r>
              <a:rPr lang="en-US" sz="4000" b="1" dirty="0">
                <a:solidFill>
                  <a:srgbClr val="FFFF00"/>
                </a:solidFill>
                <a:effectLst>
                  <a:outerShdw blurRad="38100" dist="38100" dir="2700000" algn="tl">
                    <a:srgbClr val="000000">
                      <a:alpha val="43137"/>
                    </a:srgbClr>
                  </a:outerShdw>
                </a:effectLst>
              </a:rPr>
              <a:t>1 </a:t>
            </a:r>
            <a:r>
              <a:rPr lang="en-US" sz="4000" b="1" dirty="0" err="1">
                <a:solidFill>
                  <a:srgbClr val="FFFF00"/>
                </a:solidFill>
                <a:effectLst>
                  <a:outerShdw blurRad="38100" dist="38100" dir="2700000" algn="tl">
                    <a:srgbClr val="000000">
                      <a:alpha val="43137"/>
                    </a:srgbClr>
                  </a:outerShdw>
                </a:effectLst>
              </a:rPr>
              <a:t>Cor</a:t>
            </a:r>
            <a:r>
              <a:rPr lang="en-US" sz="4000" b="1" dirty="0">
                <a:solidFill>
                  <a:srgbClr val="FFFF00"/>
                </a:solidFill>
                <a:effectLst>
                  <a:outerShdw blurRad="38100" dist="38100" dir="2700000" algn="tl">
                    <a:srgbClr val="000000">
                      <a:alpha val="43137"/>
                    </a:srgbClr>
                  </a:outerShdw>
                </a:effectLst>
              </a:rPr>
              <a:t> 9:24</a:t>
            </a:r>
          </a:p>
          <a:p>
            <a:pPr algn="ctr"/>
            <a:endParaRPr lang="en-US" sz="4000" b="1" dirty="0">
              <a:solidFill>
                <a:srgbClr val="FFFF00"/>
              </a:solidFill>
            </a:endParaRPr>
          </a:p>
        </p:txBody>
      </p:sp>
      <p:sp>
        <p:nvSpPr>
          <p:cNvPr id="11" name="Content Placeholder 2">
            <a:extLst>
              <a:ext uri="{FF2B5EF4-FFF2-40B4-BE49-F238E27FC236}">
                <a16:creationId xmlns:a16="http://schemas.microsoft.com/office/drawing/2014/main" id="{46BD38B9-067A-40E4-A24B-6092DF5D5402}"/>
              </a:ext>
            </a:extLst>
          </p:cNvPr>
          <p:cNvSpPr>
            <a:spLocks noGrp="1"/>
          </p:cNvSpPr>
          <p:nvPr>
            <p:ph idx="1"/>
          </p:nvPr>
        </p:nvSpPr>
        <p:spPr>
          <a:xfrm>
            <a:off x="409903" y="5384426"/>
            <a:ext cx="11493063" cy="1416423"/>
          </a:xfrm>
        </p:spPr>
        <p:txBody>
          <a:bodyPr/>
          <a:lstStyle/>
          <a:p>
            <a:pPr algn="ctr">
              <a:lnSpc>
                <a:spcPct val="80000"/>
              </a:lnSpc>
            </a:pPr>
            <a:r>
              <a:rPr lang="en-US" baseline="30000" dirty="0"/>
              <a:t>21</a:t>
            </a:r>
            <a:r>
              <a:rPr lang="en-US" dirty="0"/>
              <a:t> For to me, </a:t>
            </a:r>
            <a:r>
              <a:rPr lang="en-US" sz="4400" dirty="0">
                <a:solidFill>
                  <a:schemeClr val="bg1"/>
                </a:solidFill>
                <a:effectLst>
                  <a:glow rad="190500">
                    <a:schemeClr val="tx1"/>
                  </a:glow>
                </a:effectLst>
              </a:rPr>
              <a:t>to live is Christ</a:t>
            </a:r>
            <a:r>
              <a:rPr lang="en-US" dirty="0"/>
              <a:t>... </a:t>
            </a:r>
          </a:p>
          <a:p>
            <a:pPr algn="ctr">
              <a:lnSpc>
                <a:spcPct val="80000"/>
              </a:lnSpc>
            </a:pPr>
            <a:r>
              <a:rPr lang="en-US" dirty="0"/>
              <a:t>and </a:t>
            </a:r>
            <a:r>
              <a:rPr lang="en-US" dirty="0">
                <a:solidFill>
                  <a:schemeClr val="bg1"/>
                </a:solidFill>
                <a:effectLst>
                  <a:glow rad="127000">
                    <a:srgbClr val="C00000"/>
                  </a:glow>
                </a:effectLst>
              </a:rPr>
              <a:t>to die is gain</a:t>
            </a:r>
            <a:r>
              <a:rPr lang="en-US" dirty="0"/>
              <a:t>.</a:t>
            </a:r>
          </a:p>
        </p:txBody>
      </p:sp>
    </p:spTree>
    <p:extLst>
      <p:ext uri="{BB962C8B-B14F-4D97-AF65-F5344CB8AC3E}">
        <p14:creationId xmlns:p14="http://schemas.microsoft.com/office/powerpoint/2010/main" val="112272464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1CEA5258-5CD6-4756-AB28-8770B7E4D0DB}"/>
              </a:ext>
            </a:extLst>
          </p:cNvPr>
          <p:cNvGraphicFramePr>
            <a:graphicFrameLocks noChangeAspect="1"/>
          </p:cNvGraphicFramePr>
          <p:nvPr>
            <p:extLst>
              <p:ext uri="{D42A27DB-BD31-4B8C-83A1-F6EECF244321}">
                <p14:modId xmlns:p14="http://schemas.microsoft.com/office/powerpoint/2010/main" val="929419772"/>
              </p:ext>
            </p:extLst>
          </p:nvPr>
        </p:nvGraphicFramePr>
        <p:xfrm>
          <a:off x="-19301" y="0"/>
          <a:ext cx="12236265" cy="6858000"/>
        </p:xfrm>
        <a:graphic>
          <a:graphicData uri="http://schemas.openxmlformats.org/presentationml/2006/ole">
            <mc:AlternateContent xmlns:mc="http://schemas.openxmlformats.org/markup-compatibility/2006">
              <mc:Choice xmlns:v="urn:schemas-microsoft-com:vml" Requires="v">
                <p:oleObj r:id="rId3" imgW="16291800" imgH="9155520" progId="">
                  <p:embed/>
                </p:oleObj>
              </mc:Choice>
              <mc:Fallback>
                <p:oleObj r:id="rId3" imgW="16291800" imgH="9155520" progId="">
                  <p:embed/>
                  <p:pic>
                    <p:nvPicPr>
                      <p:cNvPr id="10" name="Object 9">
                        <a:extLst>
                          <a:ext uri="{FF2B5EF4-FFF2-40B4-BE49-F238E27FC236}">
                            <a16:creationId xmlns:a16="http://schemas.microsoft.com/office/drawing/2014/main" id="{9DE61053-D048-493C-B825-AF0C28D2CB97}"/>
                          </a:ext>
                        </a:extLst>
                      </p:cNvPr>
                      <p:cNvPicPr/>
                      <p:nvPr/>
                    </p:nvPicPr>
                    <p:blipFill>
                      <a:blip r:embed="rId4"/>
                      <a:stretch>
                        <a:fillRect/>
                      </a:stretch>
                    </p:blipFill>
                    <p:spPr>
                      <a:xfrm>
                        <a:off x="-19301" y="0"/>
                        <a:ext cx="12236265" cy="6858000"/>
                      </a:xfrm>
                      <a:prstGeom prst="rect">
                        <a:avLst/>
                      </a:prstGeom>
                    </p:spPr>
                  </p:pic>
                </p:oleObj>
              </mc:Fallback>
            </mc:AlternateContent>
          </a:graphicData>
        </a:graphic>
      </p:graphicFrame>
      <p:pic>
        <p:nvPicPr>
          <p:cNvPr id="8" name="Picture 7"/>
          <p:cNvPicPr>
            <a:picLocks noChangeAspect="1"/>
          </p:cNvPicPr>
          <p:nvPr/>
        </p:nvPicPr>
        <p:blipFill>
          <a:blip r:embed="rId5"/>
          <a:stretch>
            <a:fillRect/>
          </a:stretch>
        </p:blipFill>
        <p:spPr>
          <a:xfrm>
            <a:off x="2897721" y="1217320"/>
            <a:ext cx="6265939" cy="3602455"/>
          </a:xfrm>
          <a:prstGeom prst="rect">
            <a:avLst/>
          </a:prstGeom>
        </p:spPr>
      </p:pic>
      <p:sp>
        <p:nvSpPr>
          <p:cNvPr id="2" name="Title 1"/>
          <p:cNvSpPr>
            <a:spLocks noGrp="1"/>
          </p:cNvSpPr>
          <p:nvPr>
            <p:ph type="title"/>
          </p:nvPr>
        </p:nvSpPr>
        <p:spPr/>
        <p:txBody>
          <a:bodyPr/>
          <a:lstStyle/>
          <a:p>
            <a:pPr algn="ctr"/>
            <a:r>
              <a:rPr lang="en-US" dirty="0"/>
              <a:t>The Ultimate </a:t>
            </a:r>
            <a:r>
              <a:rPr lang="en-US" dirty="0">
                <a:effectLst>
                  <a:glow rad="127000">
                    <a:srgbClr val="C00000"/>
                  </a:glow>
                  <a:outerShdw blurRad="38100" dist="38100" dir="2700000" algn="tl">
                    <a:srgbClr val="000000">
                      <a:alpha val="43137"/>
                    </a:srgbClr>
                  </a:outerShdw>
                </a:effectLst>
              </a:rPr>
              <a:t>REALITY</a:t>
            </a:r>
            <a:r>
              <a:rPr lang="en-US" dirty="0"/>
              <a:t> 1:21</a:t>
            </a:r>
          </a:p>
        </p:txBody>
      </p:sp>
      <p:pic>
        <p:nvPicPr>
          <p:cNvPr id="5" name="Picture 4"/>
          <p:cNvPicPr>
            <a:picLocks noChangeAspect="1" noChangeArrowheads="1"/>
          </p:cNvPicPr>
          <p:nvPr/>
        </p:nvPicPr>
        <p:blipFill>
          <a:blip r:embed="rId6" cstate="print"/>
          <a:srcRect/>
          <a:stretch>
            <a:fillRect/>
          </a:stretch>
        </p:blipFill>
        <p:spPr bwMode="auto">
          <a:xfrm>
            <a:off x="3593307" y="907258"/>
            <a:ext cx="5005387" cy="5043487"/>
          </a:xfrm>
          <a:prstGeom prst="rect">
            <a:avLst/>
          </a:prstGeom>
          <a:noFill/>
          <a:ln w="9525">
            <a:noFill/>
            <a:miter lim="800000"/>
            <a:headEnd/>
            <a:tailEnd/>
          </a:ln>
          <a:effectLst/>
        </p:spPr>
      </p:pic>
      <p:pic>
        <p:nvPicPr>
          <p:cNvPr id="6" name="Picture 5"/>
          <p:cNvPicPr>
            <a:picLocks noChangeAspect="1" noChangeArrowheads="1"/>
          </p:cNvPicPr>
          <p:nvPr/>
        </p:nvPicPr>
        <p:blipFill>
          <a:blip r:embed="rId7" cstate="print"/>
          <a:srcRect/>
          <a:stretch>
            <a:fillRect/>
          </a:stretch>
        </p:blipFill>
        <p:spPr bwMode="auto">
          <a:xfrm>
            <a:off x="5393506" y="1804684"/>
            <a:ext cx="1739900" cy="1562100"/>
          </a:xfrm>
          <a:prstGeom prst="rect">
            <a:avLst/>
          </a:prstGeom>
          <a:noFill/>
          <a:ln w="9525">
            <a:noFill/>
            <a:miter lim="800000"/>
            <a:headEnd/>
            <a:tailEnd/>
          </a:ln>
          <a:effectLst/>
        </p:spPr>
      </p:pic>
      <p:sp>
        <p:nvSpPr>
          <p:cNvPr id="7" name="TextBox 7"/>
          <p:cNvSpPr txBox="1"/>
          <p:nvPr/>
        </p:nvSpPr>
        <p:spPr>
          <a:xfrm>
            <a:off x="4237436" y="3551489"/>
            <a:ext cx="3657600"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000"/>
              </a:lnSpc>
            </a:pPr>
            <a:r>
              <a:rPr lang="en-US" sz="4000" b="1" dirty="0">
                <a:solidFill>
                  <a:srgbClr val="FFFF00"/>
                </a:solidFill>
                <a:effectLst>
                  <a:outerShdw blurRad="38100" dist="38100" dir="2700000" algn="tl">
                    <a:srgbClr val="000000">
                      <a:alpha val="43137"/>
                    </a:srgbClr>
                  </a:outerShdw>
                </a:effectLst>
              </a:rPr>
              <a:t>The </a:t>
            </a:r>
            <a:r>
              <a:rPr lang="en-US" sz="4000" b="1" dirty="0">
                <a:solidFill>
                  <a:schemeClr val="bg1"/>
                </a:solidFill>
                <a:effectLst>
                  <a:outerShdw blurRad="38100" dist="38100" dir="2700000" algn="tl">
                    <a:srgbClr val="000000">
                      <a:alpha val="43137"/>
                    </a:srgbClr>
                  </a:outerShdw>
                </a:effectLst>
              </a:rPr>
              <a:t>FOREVER</a:t>
            </a:r>
          </a:p>
          <a:p>
            <a:pPr algn="ctr">
              <a:lnSpc>
                <a:spcPts val="4000"/>
              </a:lnSpc>
            </a:pPr>
            <a:r>
              <a:rPr lang="en-US" sz="4000" b="1" dirty="0">
                <a:solidFill>
                  <a:srgbClr val="FFFF00"/>
                </a:solidFill>
                <a:effectLst>
                  <a:outerShdw blurRad="38100" dist="38100" dir="2700000" algn="tl">
                    <a:srgbClr val="000000">
                      <a:alpha val="43137"/>
                    </a:srgbClr>
                  </a:outerShdw>
                </a:effectLst>
              </a:rPr>
              <a:t>CROWN</a:t>
            </a:r>
          </a:p>
          <a:p>
            <a:pPr algn="ctr">
              <a:lnSpc>
                <a:spcPts val="4000"/>
              </a:lnSpc>
            </a:pPr>
            <a:r>
              <a:rPr lang="en-US" sz="4000" b="1" dirty="0">
                <a:solidFill>
                  <a:srgbClr val="FFFF00"/>
                </a:solidFill>
                <a:effectLst>
                  <a:outerShdw blurRad="38100" dist="38100" dir="2700000" algn="tl">
                    <a:srgbClr val="000000">
                      <a:alpha val="43137"/>
                    </a:srgbClr>
                  </a:outerShdw>
                </a:effectLst>
              </a:rPr>
              <a:t>1 Cor 9:25</a:t>
            </a:r>
          </a:p>
          <a:p>
            <a:pPr algn="ctr"/>
            <a:endParaRPr lang="en-US" sz="4000" b="1" dirty="0">
              <a:solidFill>
                <a:srgbClr val="FFFF00"/>
              </a:solidFill>
            </a:endParaRPr>
          </a:p>
        </p:txBody>
      </p:sp>
      <p:sp>
        <p:nvSpPr>
          <p:cNvPr id="3" name="Content Placeholder 2"/>
          <p:cNvSpPr>
            <a:spLocks noGrp="1"/>
          </p:cNvSpPr>
          <p:nvPr>
            <p:ph idx="1"/>
          </p:nvPr>
        </p:nvSpPr>
        <p:spPr>
          <a:xfrm>
            <a:off x="409903" y="5129837"/>
            <a:ext cx="11493063" cy="1047126"/>
          </a:xfrm>
        </p:spPr>
        <p:txBody>
          <a:bodyPr/>
          <a:lstStyle/>
          <a:p>
            <a:pPr>
              <a:lnSpc>
                <a:spcPct val="80000"/>
              </a:lnSpc>
            </a:pPr>
            <a:r>
              <a:rPr lang="en-US" baseline="30000" dirty="0"/>
              <a:t>25</a:t>
            </a:r>
            <a:r>
              <a:rPr lang="en-US" dirty="0"/>
              <a:t> Every athlete exercises self-control in all things. They do it to receive a perishable wreath, but we an </a:t>
            </a:r>
            <a:r>
              <a:rPr lang="en-US" dirty="0">
                <a:solidFill>
                  <a:srgbClr val="C00000"/>
                </a:solidFill>
              </a:rPr>
              <a:t>imperishable</a:t>
            </a:r>
            <a:r>
              <a:rPr lang="en-US" dirty="0"/>
              <a:t>. (1Corinthians 9:25)</a:t>
            </a:r>
          </a:p>
        </p:txBody>
      </p:sp>
    </p:spTree>
    <p:extLst>
      <p:ext uri="{BB962C8B-B14F-4D97-AF65-F5344CB8AC3E}">
        <p14:creationId xmlns:p14="http://schemas.microsoft.com/office/powerpoint/2010/main" val="421744112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a:extLst>
              <a:ext uri="{FF2B5EF4-FFF2-40B4-BE49-F238E27FC236}">
                <a16:creationId xmlns:a16="http://schemas.microsoft.com/office/drawing/2014/main" id="{082A2937-6B60-4C04-B8C3-70FB376653C7}"/>
              </a:ext>
            </a:extLst>
          </p:cNvPr>
          <p:cNvGraphicFramePr>
            <a:graphicFrameLocks noChangeAspect="1"/>
          </p:cNvGraphicFramePr>
          <p:nvPr>
            <p:extLst>
              <p:ext uri="{D42A27DB-BD31-4B8C-83A1-F6EECF244321}">
                <p14:modId xmlns:p14="http://schemas.microsoft.com/office/powerpoint/2010/main" val="1608676868"/>
              </p:ext>
            </p:extLst>
          </p:nvPr>
        </p:nvGraphicFramePr>
        <p:xfrm>
          <a:off x="-19301" y="0"/>
          <a:ext cx="12236265" cy="6858000"/>
        </p:xfrm>
        <a:graphic>
          <a:graphicData uri="http://schemas.openxmlformats.org/presentationml/2006/ole">
            <mc:AlternateContent xmlns:mc="http://schemas.openxmlformats.org/markup-compatibility/2006">
              <mc:Choice xmlns:v="urn:schemas-microsoft-com:vml" Requires="v">
                <p:oleObj r:id="rId2" imgW="16291800" imgH="9155520" progId="">
                  <p:embed/>
                </p:oleObj>
              </mc:Choice>
              <mc:Fallback>
                <p:oleObj r:id="rId2" imgW="16291800" imgH="9155520" progId="">
                  <p:embed/>
                  <p:pic>
                    <p:nvPicPr>
                      <p:cNvPr id="9" name="Object 8">
                        <a:extLst>
                          <a:ext uri="{FF2B5EF4-FFF2-40B4-BE49-F238E27FC236}">
                            <a16:creationId xmlns:a16="http://schemas.microsoft.com/office/drawing/2014/main" id="{1CEA5258-5CD6-4756-AB28-8770B7E4D0DB}"/>
                          </a:ext>
                        </a:extLst>
                      </p:cNvPr>
                      <p:cNvPicPr/>
                      <p:nvPr/>
                    </p:nvPicPr>
                    <p:blipFill>
                      <a:blip r:embed="rId3"/>
                      <a:stretch>
                        <a:fillRect/>
                      </a:stretch>
                    </p:blipFill>
                    <p:spPr>
                      <a:xfrm>
                        <a:off x="-19301" y="0"/>
                        <a:ext cx="12236265" cy="6858000"/>
                      </a:xfrm>
                      <a:prstGeom prst="rect">
                        <a:avLst/>
                      </a:prstGeom>
                    </p:spPr>
                  </p:pic>
                </p:oleObj>
              </mc:Fallback>
            </mc:AlternateContent>
          </a:graphicData>
        </a:graphic>
      </p:graphicFrame>
      <p:pic>
        <p:nvPicPr>
          <p:cNvPr id="11" name="Picture 10"/>
          <p:cNvPicPr>
            <a:picLocks noChangeAspect="1"/>
          </p:cNvPicPr>
          <p:nvPr/>
        </p:nvPicPr>
        <p:blipFill>
          <a:blip r:embed="rId4"/>
          <a:stretch>
            <a:fillRect/>
          </a:stretch>
        </p:blipFill>
        <p:spPr>
          <a:xfrm>
            <a:off x="2897721" y="1217320"/>
            <a:ext cx="6265939" cy="3602455"/>
          </a:xfrm>
          <a:prstGeom prst="rect">
            <a:avLst/>
          </a:prstGeom>
        </p:spPr>
      </p:pic>
      <p:sp>
        <p:nvSpPr>
          <p:cNvPr id="2" name="Title 1"/>
          <p:cNvSpPr>
            <a:spLocks noGrp="1"/>
          </p:cNvSpPr>
          <p:nvPr>
            <p:ph type="title"/>
          </p:nvPr>
        </p:nvSpPr>
        <p:spPr/>
        <p:txBody>
          <a:bodyPr/>
          <a:lstStyle/>
          <a:p>
            <a:pPr algn="ctr"/>
            <a:r>
              <a:rPr lang="en-US" dirty="0"/>
              <a:t>The Ultimate </a:t>
            </a:r>
            <a:r>
              <a:rPr lang="en-US" dirty="0">
                <a:effectLst>
                  <a:glow rad="127000">
                    <a:srgbClr val="C00000"/>
                  </a:glow>
                  <a:outerShdw blurRad="38100" dist="38100" dir="2700000" algn="tl">
                    <a:srgbClr val="000000">
                      <a:alpha val="43137"/>
                    </a:srgbClr>
                  </a:outerShdw>
                </a:effectLst>
              </a:rPr>
              <a:t>REALITY</a:t>
            </a:r>
            <a:r>
              <a:rPr lang="en-US" dirty="0"/>
              <a:t> 1:21</a:t>
            </a:r>
          </a:p>
        </p:txBody>
      </p:sp>
      <p:sp>
        <p:nvSpPr>
          <p:cNvPr id="3" name="Content Placeholder 2"/>
          <p:cNvSpPr>
            <a:spLocks noGrp="1"/>
          </p:cNvSpPr>
          <p:nvPr>
            <p:ph idx="1"/>
          </p:nvPr>
        </p:nvSpPr>
        <p:spPr>
          <a:xfrm>
            <a:off x="409903" y="5396753"/>
            <a:ext cx="11493063" cy="780210"/>
          </a:xfrm>
        </p:spPr>
        <p:txBody>
          <a:bodyPr/>
          <a:lstStyle/>
          <a:p>
            <a:r>
              <a:rPr lang="en-US" dirty="0"/>
              <a:t>... my brothers, whom I love and long for, </a:t>
            </a:r>
            <a:r>
              <a:rPr lang="en-US" dirty="0">
                <a:solidFill>
                  <a:srgbClr val="C00000"/>
                </a:solidFill>
              </a:rPr>
              <a:t>my joy and crown</a:t>
            </a:r>
            <a:r>
              <a:rPr lang="en-US" dirty="0"/>
              <a:t>,  (Philippians 4:1)</a:t>
            </a:r>
          </a:p>
        </p:txBody>
      </p:sp>
      <p:pic>
        <p:nvPicPr>
          <p:cNvPr id="8" name="Picture 7"/>
          <p:cNvPicPr>
            <a:picLocks noChangeAspect="1" noChangeArrowheads="1"/>
          </p:cNvPicPr>
          <p:nvPr/>
        </p:nvPicPr>
        <p:blipFill>
          <a:blip r:embed="rId5" cstate="print"/>
          <a:srcRect/>
          <a:stretch>
            <a:fillRect/>
          </a:stretch>
        </p:blipFill>
        <p:spPr bwMode="auto">
          <a:xfrm>
            <a:off x="3593307" y="907258"/>
            <a:ext cx="5005387" cy="5043487"/>
          </a:xfrm>
          <a:prstGeom prst="rect">
            <a:avLst/>
          </a:prstGeom>
          <a:noFill/>
          <a:ln w="9525">
            <a:noFill/>
            <a:miter lim="800000"/>
            <a:headEnd/>
            <a:tailEnd/>
          </a:ln>
          <a:effectLst/>
        </p:spPr>
      </p:pic>
      <p:pic>
        <p:nvPicPr>
          <p:cNvPr id="9" name="Picture 8"/>
          <p:cNvPicPr>
            <a:picLocks noChangeAspect="1" noChangeArrowheads="1"/>
          </p:cNvPicPr>
          <p:nvPr/>
        </p:nvPicPr>
        <p:blipFill>
          <a:blip r:embed="rId6" cstate="print"/>
          <a:srcRect/>
          <a:stretch>
            <a:fillRect/>
          </a:stretch>
        </p:blipFill>
        <p:spPr bwMode="auto">
          <a:xfrm>
            <a:off x="5393506" y="1804684"/>
            <a:ext cx="1739900" cy="1562100"/>
          </a:xfrm>
          <a:prstGeom prst="rect">
            <a:avLst/>
          </a:prstGeom>
          <a:noFill/>
          <a:ln w="9525">
            <a:noFill/>
            <a:miter lim="800000"/>
            <a:headEnd/>
            <a:tailEnd/>
          </a:ln>
          <a:effectLst/>
        </p:spPr>
      </p:pic>
      <p:sp>
        <p:nvSpPr>
          <p:cNvPr id="10" name="TextBox 7"/>
          <p:cNvSpPr txBox="1"/>
          <p:nvPr/>
        </p:nvSpPr>
        <p:spPr>
          <a:xfrm>
            <a:off x="4237436" y="3551489"/>
            <a:ext cx="3657600"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000"/>
              </a:lnSpc>
            </a:pPr>
            <a:r>
              <a:rPr lang="en-US" sz="4000" b="1" dirty="0">
                <a:solidFill>
                  <a:srgbClr val="FFFF00"/>
                </a:solidFill>
                <a:effectLst>
                  <a:outerShdw blurRad="38100" dist="38100" dir="2700000" algn="tl">
                    <a:srgbClr val="000000">
                      <a:alpha val="43137"/>
                    </a:srgbClr>
                  </a:outerShdw>
                </a:effectLst>
              </a:rPr>
              <a:t>The </a:t>
            </a:r>
            <a:r>
              <a:rPr lang="en-US" sz="4000" b="1" dirty="0">
                <a:solidFill>
                  <a:schemeClr val="bg1"/>
                </a:solidFill>
                <a:effectLst>
                  <a:outerShdw blurRad="38100" dist="38100" dir="2700000" algn="tl">
                    <a:srgbClr val="000000">
                      <a:alpha val="43137"/>
                    </a:srgbClr>
                  </a:outerShdw>
                </a:effectLst>
              </a:rPr>
              <a:t>JOYFUL</a:t>
            </a:r>
          </a:p>
          <a:p>
            <a:pPr algn="ctr">
              <a:lnSpc>
                <a:spcPts val="4000"/>
              </a:lnSpc>
            </a:pPr>
            <a:r>
              <a:rPr lang="en-US" sz="4000" b="1" dirty="0">
                <a:solidFill>
                  <a:srgbClr val="FFFF00"/>
                </a:solidFill>
                <a:effectLst>
                  <a:outerShdw blurRad="38100" dist="38100" dir="2700000" algn="tl">
                    <a:srgbClr val="000000">
                      <a:alpha val="43137"/>
                    </a:srgbClr>
                  </a:outerShdw>
                </a:effectLst>
              </a:rPr>
              <a:t>CROWN</a:t>
            </a:r>
          </a:p>
          <a:p>
            <a:pPr algn="ctr">
              <a:lnSpc>
                <a:spcPts val="4000"/>
              </a:lnSpc>
            </a:pPr>
            <a:r>
              <a:rPr lang="en-US" sz="4000" b="1" dirty="0">
                <a:solidFill>
                  <a:srgbClr val="FFFF00"/>
                </a:solidFill>
                <a:effectLst>
                  <a:outerShdw blurRad="38100" dist="38100" dir="2700000" algn="tl">
                    <a:srgbClr val="000000">
                      <a:alpha val="43137"/>
                    </a:srgbClr>
                  </a:outerShdw>
                </a:effectLst>
              </a:rPr>
              <a:t>Phil 4:1</a:t>
            </a:r>
          </a:p>
          <a:p>
            <a:pPr algn="ctr"/>
            <a:endParaRPr lang="en-US" sz="4000" b="1" dirty="0">
              <a:solidFill>
                <a:srgbClr val="FFFF00"/>
              </a:solidFill>
            </a:endParaRPr>
          </a:p>
        </p:txBody>
      </p:sp>
    </p:spTree>
    <p:extLst>
      <p:ext uri="{BB962C8B-B14F-4D97-AF65-F5344CB8AC3E}">
        <p14:creationId xmlns:p14="http://schemas.microsoft.com/office/powerpoint/2010/main" val="52642430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9B74A385-E2BD-4A0D-A11D-414D6BF49CA4}"/>
              </a:ext>
            </a:extLst>
          </p:cNvPr>
          <p:cNvGraphicFramePr>
            <a:graphicFrameLocks noChangeAspect="1"/>
          </p:cNvGraphicFramePr>
          <p:nvPr>
            <p:extLst>
              <p:ext uri="{D42A27DB-BD31-4B8C-83A1-F6EECF244321}">
                <p14:modId xmlns:p14="http://schemas.microsoft.com/office/powerpoint/2010/main" val="1608676868"/>
              </p:ext>
            </p:extLst>
          </p:nvPr>
        </p:nvGraphicFramePr>
        <p:xfrm>
          <a:off x="-19301" y="0"/>
          <a:ext cx="12236265" cy="6858000"/>
        </p:xfrm>
        <a:graphic>
          <a:graphicData uri="http://schemas.openxmlformats.org/presentationml/2006/ole">
            <mc:AlternateContent xmlns:mc="http://schemas.openxmlformats.org/markup-compatibility/2006">
              <mc:Choice xmlns:v="urn:schemas-microsoft-com:vml" Requires="v">
                <p:oleObj r:id="rId3" imgW="16291800" imgH="9155520" progId="">
                  <p:embed/>
                </p:oleObj>
              </mc:Choice>
              <mc:Fallback>
                <p:oleObj r:id="rId3" imgW="16291800" imgH="9155520" progId="">
                  <p:embed/>
                  <p:pic>
                    <p:nvPicPr>
                      <p:cNvPr id="9" name="Object 8">
                        <a:extLst>
                          <a:ext uri="{FF2B5EF4-FFF2-40B4-BE49-F238E27FC236}">
                            <a16:creationId xmlns:a16="http://schemas.microsoft.com/office/drawing/2014/main" id="{1CEA5258-5CD6-4756-AB28-8770B7E4D0DB}"/>
                          </a:ext>
                        </a:extLst>
                      </p:cNvPr>
                      <p:cNvPicPr/>
                      <p:nvPr/>
                    </p:nvPicPr>
                    <p:blipFill>
                      <a:blip r:embed="rId4"/>
                      <a:stretch>
                        <a:fillRect/>
                      </a:stretch>
                    </p:blipFill>
                    <p:spPr>
                      <a:xfrm>
                        <a:off x="-19301" y="0"/>
                        <a:ext cx="12236265" cy="6858000"/>
                      </a:xfrm>
                      <a:prstGeom prst="rect">
                        <a:avLst/>
                      </a:prstGeom>
                    </p:spPr>
                  </p:pic>
                </p:oleObj>
              </mc:Fallback>
            </mc:AlternateContent>
          </a:graphicData>
        </a:graphic>
      </p:graphicFrame>
      <p:pic>
        <p:nvPicPr>
          <p:cNvPr id="8" name="Picture 7"/>
          <p:cNvPicPr>
            <a:picLocks noChangeAspect="1"/>
          </p:cNvPicPr>
          <p:nvPr/>
        </p:nvPicPr>
        <p:blipFill>
          <a:blip r:embed="rId5"/>
          <a:stretch>
            <a:fillRect/>
          </a:stretch>
        </p:blipFill>
        <p:spPr>
          <a:xfrm>
            <a:off x="2897721" y="1217320"/>
            <a:ext cx="6265939" cy="3602455"/>
          </a:xfrm>
          <a:prstGeom prst="rect">
            <a:avLst/>
          </a:prstGeom>
        </p:spPr>
      </p:pic>
      <p:sp>
        <p:nvSpPr>
          <p:cNvPr id="2" name="Title 1"/>
          <p:cNvSpPr>
            <a:spLocks noGrp="1"/>
          </p:cNvSpPr>
          <p:nvPr>
            <p:ph type="title"/>
          </p:nvPr>
        </p:nvSpPr>
        <p:spPr/>
        <p:txBody>
          <a:bodyPr/>
          <a:lstStyle/>
          <a:p>
            <a:pPr algn="ctr"/>
            <a:r>
              <a:rPr lang="en-US" dirty="0"/>
              <a:t>The Ultimate </a:t>
            </a:r>
            <a:r>
              <a:rPr lang="en-US" dirty="0">
                <a:effectLst>
                  <a:glow rad="127000">
                    <a:srgbClr val="C00000"/>
                  </a:glow>
                  <a:outerShdw blurRad="38100" dist="38100" dir="2700000" algn="tl">
                    <a:srgbClr val="000000">
                      <a:alpha val="43137"/>
                    </a:srgbClr>
                  </a:outerShdw>
                </a:effectLst>
              </a:rPr>
              <a:t>REALITY</a:t>
            </a:r>
            <a:r>
              <a:rPr lang="en-US" dirty="0"/>
              <a:t> 1:21</a:t>
            </a:r>
          </a:p>
        </p:txBody>
      </p:sp>
      <p:pic>
        <p:nvPicPr>
          <p:cNvPr id="13" name="Picture 12"/>
          <p:cNvPicPr>
            <a:picLocks noChangeAspect="1" noChangeArrowheads="1"/>
          </p:cNvPicPr>
          <p:nvPr/>
        </p:nvPicPr>
        <p:blipFill>
          <a:blip r:embed="rId6" cstate="print"/>
          <a:srcRect/>
          <a:stretch>
            <a:fillRect/>
          </a:stretch>
        </p:blipFill>
        <p:spPr bwMode="auto">
          <a:xfrm>
            <a:off x="3593307" y="907258"/>
            <a:ext cx="5005387" cy="5043487"/>
          </a:xfrm>
          <a:prstGeom prst="rect">
            <a:avLst/>
          </a:prstGeom>
          <a:noFill/>
          <a:ln w="9525">
            <a:noFill/>
            <a:miter lim="800000"/>
            <a:headEnd/>
            <a:tailEnd/>
          </a:ln>
          <a:effectLst/>
        </p:spPr>
      </p:pic>
      <p:pic>
        <p:nvPicPr>
          <p:cNvPr id="14" name="Picture 13"/>
          <p:cNvPicPr>
            <a:picLocks noChangeAspect="1" noChangeArrowheads="1"/>
          </p:cNvPicPr>
          <p:nvPr/>
        </p:nvPicPr>
        <p:blipFill>
          <a:blip r:embed="rId7" cstate="print"/>
          <a:srcRect/>
          <a:stretch>
            <a:fillRect/>
          </a:stretch>
        </p:blipFill>
        <p:spPr bwMode="auto">
          <a:xfrm>
            <a:off x="5393506" y="1804684"/>
            <a:ext cx="1739900" cy="1562100"/>
          </a:xfrm>
          <a:prstGeom prst="rect">
            <a:avLst/>
          </a:prstGeom>
          <a:noFill/>
          <a:ln w="9525">
            <a:noFill/>
            <a:miter lim="800000"/>
            <a:headEnd/>
            <a:tailEnd/>
          </a:ln>
          <a:effectLst/>
        </p:spPr>
      </p:pic>
      <p:sp>
        <p:nvSpPr>
          <p:cNvPr id="15" name="TextBox 7"/>
          <p:cNvSpPr txBox="1"/>
          <p:nvPr/>
        </p:nvSpPr>
        <p:spPr>
          <a:xfrm>
            <a:off x="4237436" y="3551489"/>
            <a:ext cx="3657600"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000"/>
              </a:lnSpc>
            </a:pPr>
            <a:r>
              <a:rPr lang="en-US" sz="4000" b="1" dirty="0">
                <a:solidFill>
                  <a:srgbClr val="FFFF00"/>
                </a:solidFill>
                <a:effectLst>
                  <a:outerShdw blurRad="38100" dist="38100" dir="2700000" algn="tl">
                    <a:srgbClr val="000000">
                      <a:alpha val="43137"/>
                    </a:srgbClr>
                  </a:outerShdw>
                </a:effectLst>
              </a:rPr>
              <a:t>The </a:t>
            </a:r>
            <a:r>
              <a:rPr lang="en-US" sz="4000" b="1" dirty="0">
                <a:solidFill>
                  <a:schemeClr val="bg1"/>
                </a:solidFill>
                <a:effectLst>
                  <a:outerShdw blurRad="38100" dist="38100" dir="2700000" algn="tl">
                    <a:srgbClr val="000000">
                      <a:alpha val="43137"/>
                    </a:srgbClr>
                  </a:outerShdw>
                </a:effectLst>
              </a:rPr>
              <a:t>RIGHTEOUS</a:t>
            </a:r>
          </a:p>
          <a:p>
            <a:pPr algn="ctr">
              <a:lnSpc>
                <a:spcPts val="4000"/>
              </a:lnSpc>
            </a:pPr>
            <a:r>
              <a:rPr lang="en-US" sz="4000" b="1" dirty="0">
                <a:solidFill>
                  <a:srgbClr val="FFFF00"/>
                </a:solidFill>
                <a:effectLst>
                  <a:outerShdw blurRad="38100" dist="38100" dir="2700000" algn="tl">
                    <a:srgbClr val="000000">
                      <a:alpha val="43137"/>
                    </a:srgbClr>
                  </a:outerShdw>
                </a:effectLst>
              </a:rPr>
              <a:t>CROWN</a:t>
            </a:r>
          </a:p>
          <a:p>
            <a:pPr algn="ctr">
              <a:lnSpc>
                <a:spcPts val="4000"/>
              </a:lnSpc>
            </a:pPr>
            <a:r>
              <a:rPr lang="en-US" sz="4000" b="1" dirty="0">
                <a:solidFill>
                  <a:srgbClr val="FFFF00"/>
                </a:solidFill>
                <a:effectLst>
                  <a:outerShdw blurRad="38100" dist="38100" dir="2700000" algn="tl">
                    <a:srgbClr val="000000">
                      <a:alpha val="43137"/>
                    </a:srgbClr>
                  </a:outerShdw>
                </a:effectLst>
              </a:rPr>
              <a:t>2 Tim 4:8</a:t>
            </a:r>
          </a:p>
          <a:p>
            <a:pPr algn="ctr"/>
            <a:endParaRPr lang="en-US" sz="4000" b="1" dirty="0">
              <a:solidFill>
                <a:srgbClr val="FFFF00"/>
              </a:solidFill>
            </a:endParaRPr>
          </a:p>
        </p:txBody>
      </p:sp>
      <p:sp>
        <p:nvSpPr>
          <p:cNvPr id="3" name="Content Placeholder 2"/>
          <p:cNvSpPr>
            <a:spLocks noGrp="1"/>
          </p:cNvSpPr>
          <p:nvPr>
            <p:ph idx="1"/>
          </p:nvPr>
        </p:nvSpPr>
        <p:spPr>
          <a:xfrm>
            <a:off x="409903" y="5129837"/>
            <a:ext cx="11782097" cy="1047126"/>
          </a:xfrm>
        </p:spPr>
        <p:txBody>
          <a:bodyPr/>
          <a:lstStyle/>
          <a:p>
            <a:pPr>
              <a:lnSpc>
                <a:spcPct val="80000"/>
              </a:lnSpc>
            </a:pPr>
            <a:r>
              <a:rPr lang="en-US" baseline="30000" dirty="0"/>
              <a:t>8</a:t>
            </a:r>
            <a:r>
              <a:rPr lang="en-US" dirty="0"/>
              <a:t> Henceforth there is laid up for me the </a:t>
            </a:r>
            <a:r>
              <a:rPr lang="en-US" dirty="0">
                <a:solidFill>
                  <a:srgbClr val="C00000"/>
                </a:solidFill>
              </a:rPr>
              <a:t>crown of righteousness</a:t>
            </a:r>
            <a:r>
              <a:rPr lang="en-US" dirty="0"/>
              <a:t>, which the Lord … will award to … all who have loved his appearing. (2Timothy 4:8)</a:t>
            </a:r>
          </a:p>
        </p:txBody>
      </p:sp>
    </p:spTree>
    <p:extLst>
      <p:ext uri="{BB962C8B-B14F-4D97-AF65-F5344CB8AC3E}">
        <p14:creationId xmlns:p14="http://schemas.microsoft.com/office/powerpoint/2010/main" val="327372057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a:extLst>
              <a:ext uri="{FF2B5EF4-FFF2-40B4-BE49-F238E27FC236}">
                <a16:creationId xmlns:a16="http://schemas.microsoft.com/office/drawing/2014/main" id="{307CF81C-8D26-44DF-8672-DF68672C9F26}"/>
              </a:ext>
            </a:extLst>
          </p:cNvPr>
          <p:cNvGraphicFramePr>
            <a:graphicFrameLocks noChangeAspect="1"/>
          </p:cNvGraphicFramePr>
          <p:nvPr>
            <p:extLst>
              <p:ext uri="{D42A27DB-BD31-4B8C-83A1-F6EECF244321}">
                <p14:modId xmlns:p14="http://schemas.microsoft.com/office/powerpoint/2010/main" val="1608676868"/>
              </p:ext>
            </p:extLst>
          </p:nvPr>
        </p:nvGraphicFramePr>
        <p:xfrm>
          <a:off x="-19301" y="0"/>
          <a:ext cx="12236265" cy="6858000"/>
        </p:xfrm>
        <a:graphic>
          <a:graphicData uri="http://schemas.openxmlformats.org/presentationml/2006/ole">
            <mc:AlternateContent xmlns:mc="http://schemas.openxmlformats.org/markup-compatibility/2006">
              <mc:Choice xmlns:v="urn:schemas-microsoft-com:vml" Requires="v">
                <p:oleObj r:id="rId2" imgW="16291800" imgH="9155520" progId="">
                  <p:embed/>
                </p:oleObj>
              </mc:Choice>
              <mc:Fallback>
                <p:oleObj r:id="rId2" imgW="16291800" imgH="9155520" progId="">
                  <p:embed/>
                  <p:pic>
                    <p:nvPicPr>
                      <p:cNvPr id="9" name="Object 8">
                        <a:extLst>
                          <a:ext uri="{FF2B5EF4-FFF2-40B4-BE49-F238E27FC236}">
                            <a16:creationId xmlns:a16="http://schemas.microsoft.com/office/drawing/2014/main" id="{1CEA5258-5CD6-4756-AB28-8770B7E4D0DB}"/>
                          </a:ext>
                        </a:extLst>
                      </p:cNvPr>
                      <p:cNvPicPr/>
                      <p:nvPr/>
                    </p:nvPicPr>
                    <p:blipFill>
                      <a:blip r:embed="rId3"/>
                      <a:stretch>
                        <a:fillRect/>
                      </a:stretch>
                    </p:blipFill>
                    <p:spPr>
                      <a:xfrm>
                        <a:off x="-19301" y="0"/>
                        <a:ext cx="12236265" cy="6858000"/>
                      </a:xfrm>
                      <a:prstGeom prst="rect">
                        <a:avLst/>
                      </a:prstGeom>
                    </p:spPr>
                  </p:pic>
                </p:oleObj>
              </mc:Fallback>
            </mc:AlternateContent>
          </a:graphicData>
        </a:graphic>
      </p:graphicFrame>
      <p:pic>
        <p:nvPicPr>
          <p:cNvPr id="11" name="Picture 10"/>
          <p:cNvPicPr>
            <a:picLocks noChangeAspect="1"/>
          </p:cNvPicPr>
          <p:nvPr/>
        </p:nvPicPr>
        <p:blipFill>
          <a:blip r:embed="rId4"/>
          <a:stretch>
            <a:fillRect/>
          </a:stretch>
        </p:blipFill>
        <p:spPr>
          <a:xfrm>
            <a:off x="2897721" y="1217320"/>
            <a:ext cx="6265939" cy="3602455"/>
          </a:xfrm>
          <a:prstGeom prst="rect">
            <a:avLst/>
          </a:prstGeom>
        </p:spPr>
      </p:pic>
      <p:sp>
        <p:nvSpPr>
          <p:cNvPr id="2" name="Title 1"/>
          <p:cNvSpPr>
            <a:spLocks noGrp="1"/>
          </p:cNvSpPr>
          <p:nvPr>
            <p:ph type="title"/>
          </p:nvPr>
        </p:nvSpPr>
        <p:spPr/>
        <p:txBody>
          <a:bodyPr/>
          <a:lstStyle/>
          <a:p>
            <a:pPr algn="ctr"/>
            <a:r>
              <a:rPr lang="en-US" dirty="0"/>
              <a:t>The Ultimate </a:t>
            </a:r>
            <a:r>
              <a:rPr lang="en-US" dirty="0">
                <a:effectLst>
                  <a:glow rad="127000">
                    <a:srgbClr val="C00000"/>
                  </a:glow>
                  <a:outerShdw blurRad="38100" dist="38100" dir="2700000" algn="tl">
                    <a:srgbClr val="000000">
                      <a:alpha val="43137"/>
                    </a:srgbClr>
                  </a:outerShdw>
                </a:effectLst>
              </a:rPr>
              <a:t>REALITY</a:t>
            </a:r>
            <a:r>
              <a:rPr lang="en-US" dirty="0"/>
              <a:t> 1:21</a:t>
            </a:r>
          </a:p>
        </p:txBody>
      </p:sp>
      <p:sp>
        <p:nvSpPr>
          <p:cNvPr id="3" name="Content Placeholder 2"/>
          <p:cNvSpPr>
            <a:spLocks noGrp="1"/>
          </p:cNvSpPr>
          <p:nvPr>
            <p:ph idx="1"/>
          </p:nvPr>
        </p:nvSpPr>
        <p:spPr>
          <a:xfrm>
            <a:off x="409903" y="5378823"/>
            <a:ext cx="11493063" cy="1479177"/>
          </a:xfrm>
        </p:spPr>
        <p:txBody>
          <a:bodyPr/>
          <a:lstStyle/>
          <a:p>
            <a:pPr algn="ctr"/>
            <a:r>
              <a:rPr lang="en-US" baseline="30000" dirty="0"/>
              <a:t>12</a:t>
            </a:r>
            <a:r>
              <a:rPr lang="en-US" dirty="0"/>
              <a:t> Blessed is the man who remains steadfast under trial, for when he has stood the test …</a:t>
            </a:r>
          </a:p>
        </p:txBody>
      </p:sp>
      <p:pic>
        <p:nvPicPr>
          <p:cNvPr id="8" name="Picture 7"/>
          <p:cNvPicPr>
            <a:picLocks noChangeAspect="1" noChangeArrowheads="1"/>
          </p:cNvPicPr>
          <p:nvPr/>
        </p:nvPicPr>
        <p:blipFill>
          <a:blip r:embed="rId5" cstate="print"/>
          <a:srcRect/>
          <a:stretch>
            <a:fillRect/>
          </a:stretch>
        </p:blipFill>
        <p:spPr bwMode="auto">
          <a:xfrm>
            <a:off x="3593307" y="907258"/>
            <a:ext cx="5005387" cy="5043487"/>
          </a:xfrm>
          <a:prstGeom prst="rect">
            <a:avLst/>
          </a:prstGeom>
          <a:noFill/>
          <a:ln w="9525">
            <a:noFill/>
            <a:miter lim="800000"/>
            <a:headEnd/>
            <a:tailEnd/>
          </a:ln>
          <a:effectLst/>
        </p:spPr>
      </p:pic>
      <p:pic>
        <p:nvPicPr>
          <p:cNvPr id="9" name="Picture 8"/>
          <p:cNvPicPr>
            <a:picLocks noChangeAspect="1" noChangeArrowheads="1"/>
          </p:cNvPicPr>
          <p:nvPr/>
        </p:nvPicPr>
        <p:blipFill>
          <a:blip r:embed="rId6" cstate="print"/>
          <a:srcRect/>
          <a:stretch>
            <a:fillRect/>
          </a:stretch>
        </p:blipFill>
        <p:spPr bwMode="auto">
          <a:xfrm>
            <a:off x="5393506" y="1804684"/>
            <a:ext cx="1739900" cy="1562100"/>
          </a:xfrm>
          <a:prstGeom prst="rect">
            <a:avLst/>
          </a:prstGeom>
          <a:noFill/>
          <a:ln w="9525">
            <a:noFill/>
            <a:miter lim="800000"/>
            <a:headEnd/>
            <a:tailEnd/>
          </a:ln>
          <a:effectLst/>
        </p:spPr>
      </p:pic>
      <p:sp>
        <p:nvSpPr>
          <p:cNvPr id="10" name="TextBox 7"/>
          <p:cNvSpPr txBox="1"/>
          <p:nvPr/>
        </p:nvSpPr>
        <p:spPr>
          <a:xfrm>
            <a:off x="4237436" y="3551489"/>
            <a:ext cx="3657600"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000"/>
              </a:lnSpc>
            </a:pPr>
            <a:r>
              <a:rPr lang="en-US" sz="4000" b="1" dirty="0">
                <a:solidFill>
                  <a:srgbClr val="FFFF00"/>
                </a:solidFill>
                <a:effectLst>
                  <a:outerShdw blurRad="38100" dist="38100" dir="2700000" algn="tl">
                    <a:srgbClr val="000000">
                      <a:alpha val="43137"/>
                    </a:srgbClr>
                  </a:outerShdw>
                </a:effectLst>
              </a:rPr>
              <a:t>The CROWN</a:t>
            </a:r>
            <a:br>
              <a:rPr lang="en-US" sz="4000" b="1" dirty="0">
                <a:solidFill>
                  <a:srgbClr val="FFFF00"/>
                </a:solidFill>
                <a:effectLst>
                  <a:outerShdw blurRad="38100" dist="38100" dir="2700000" algn="tl">
                    <a:srgbClr val="000000">
                      <a:alpha val="43137"/>
                    </a:srgbClr>
                  </a:outerShdw>
                </a:effectLst>
              </a:rPr>
            </a:br>
            <a:r>
              <a:rPr lang="en-US" sz="4000" b="1" dirty="0">
                <a:solidFill>
                  <a:srgbClr val="FFFF00"/>
                </a:solidFill>
                <a:effectLst>
                  <a:outerShdw blurRad="38100" dist="38100" dir="2700000" algn="tl">
                    <a:srgbClr val="000000">
                      <a:alpha val="43137"/>
                    </a:srgbClr>
                  </a:outerShdw>
                </a:effectLst>
              </a:rPr>
              <a:t>OF </a:t>
            </a:r>
            <a:r>
              <a:rPr lang="en-US" sz="4000" b="1" dirty="0">
                <a:solidFill>
                  <a:schemeClr val="bg1"/>
                </a:solidFill>
                <a:effectLst>
                  <a:outerShdw blurRad="38100" dist="38100" dir="2700000" algn="tl">
                    <a:srgbClr val="000000">
                      <a:alpha val="43137"/>
                    </a:srgbClr>
                  </a:outerShdw>
                </a:effectLst>
              </a:rPr>
              <a:t>LIFE</a:t>
            </a:r>
          </a:p>
          <a:p>
            <a:pPr algn="ctr">
              <a:lnSpc>
                <a:spcPts val="4000"/>
              </a:lnSpc>
            </a:pPr>
            <a:r>
              <a:rPr lang="en-US" sz="4000" b="1" dirty="0">
                <a:solidFill>
                  <a:srgbClr val="FFFF00"/>
                </a:solidFill>
                <a:effectLst>
                  <a:outerShdw blurRad="38100" dist="38100" dir="2700000" algn="tl">
                    <a:srgbClr val="000000">
                      <a:alpha val="43137"/>
                    </a:srgbClr>
                  </a:outerShdw>
                </a:effectLst>
              </a:rPr>
              <a:t>James 1:12</a:t>
            </a:r>
          </a:p>
          <a:p>
            <a:pPr algn="ctr"/>
            <a:endParaRPr lang="en-US" sz="4000" b="1" dirty="0">
              <a:solidFill>
                <a:srgbClr val="FFFF00"/>
              </a:solidFill>
            </a:endParaRPr>
          </a:p>
        </p:txBody>
      </p:sp>
    </p:spTree>
    <p:extLst>
      <p:ext uri="{BB962C8B-B14F-4D97-AF65-F5344CB8AC3E}">
        <p14:creationId xmlns:p14="http://schemas.microsoft.com/office/powerpoint/2010/main" val="233649979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a:extLst>
              <a:ext uri="{FF2B5EF4-FFF2-40B4-BE49-F238E27FC236}">
                <a16:creationId xmlns:a16="http://schemas.microsoft.com/office/drawing/2014/main" id="{D981EF5C-9712-48F7-9476-7A30793BF776}"/>
              </a:ext>
            </a:extLst>
          </p:cNvPr>
          <p:cNvGraphicFramePr>
            <a:graphicFrameLocks noChangeAspect="1"/>
          </p:cNvGraphicFramePr>
          <p:nvPr>
            <p:extLst>
              <p:ext uri="{D42A27DB-BD31-4B8C-83A1-F6EECF244321}">
                <p14:modId xmlns:p14="http://schemas.microsoft.com/office/powerpoint/2010/main" val="1608676868"/>
              </p:ext>
            </p:extLst>
          </p:nvPr>
        </p:nvGraphicFramePr>
        <p:xfrm>
          <a:off x="-19301" y="0"/>
          <a:ext cx="12236265" cy="6858000"/>
        </p:xfrm>
        <a:graphic>
          <a:graphicData uri="http://schemas.openxmlformats.org/presentationml/2006/ole">
            <mc:AlternateContent xmlns:mc="http://schemas.openxmlformats.org/markup-compatibility/2006">
              <mc:Choice xmlns:v="urn:schemas-microsoft-com:vml" Requires="v">
                <p:oleObj r:id="rId2" imgW="16291800" imgH="9155520" progId="">
                  <p:embed/>
                </p:oleObj>
              </mc:Choice>
              <mc:Fallback>
                <p:oleObj r:id="rId2" imgW="16291800" imgH="9155520" progId="">
                  <p:embed/>
                  <p:pic>
                    <p:nvPicPr>
                      <p:cNvPr id="9" name="Object 8">
                        <a:extLst>
                          <a:ext uri="{FF2B5EF4-FFF2-40B4-BE49-F238E27FC236}">
                            <a16:creationId xmlns:a16="http://schemas.microsoft.com/office/drawing/2014/main" id="{1CEA5258-5CD6-4756-AB28-8770B7E4D0DB}"/>
                          </a:ext>
                        </a:extLst>
                      </p:cNvPr>
                      <p:cNvPicPr/>
                      <p:nvPr/>
                    </p:nvPicPr>
                    <p:blipFill>
                      <a:blip r:embed="rId3"/>
                      <a:stretch>
                        <a:fillRect/>
                      </a:stretch>
                    </p:blipFill>
                    <p:spPr>
                      <a:xfrm>
                        <a:off x="-19301" y="0"/>
                        <a:ext cx="12236265" cy="6858000"/>
                      </a:xfrm>
                      <a:prstGeom prst="rect">
                        <a:avLst/>
                      </a:prstGeom>
                    </p:spPr>
                  </p:pic>
                </p:oleObj>
              </mc:Fallback>
            </mc:AlternateContent>
          </a:graphicData>
        </a:graphic>
      </p:graphicFrame>
      <p:pic>
        <p:nvPicPr>
          <p:cNvPr id="11" name="Picture 10"/>
          <p:cNvPicPr>
            <a:picLocks noChangeAspect="1"/>
          </p:cNvPicPr>
          <p:nvPr/>
        </p:nvPicPr>
        <p:blipFill>
          <a:blip r:embed="rId4"/>
          <a:stretch>
            <a:fillRect/>
          </a:stretch>
        </p:blipFill>
        <p:spPr>
          <a:xfrm>
            <a:off x="2897721" y="1217320"/>
            <a:ext cx="6265939" cy="3602455"/>
          </a:xfrm>
          <a:prstGeom prst="rect">
            <a:avLst/>
          </a:prstGeom>
        </p:spPr>
      </p:pic>
      <p:sp>
        <p:nvSpPr>
          <p:cNvPr id="2" name="Title 1"/>
          <p:cNvSpPr>
            <a:spLocks noGrp="1"/>
          </p:cNvSpPr>
          <p:nvPr>
            <p:ph type="title"/>
          </p:nvPr>
        </p:nvSpPr>
        <p:spPr/>
        <p:txBody>
          <a:bodyPr/>
          <a:lstStyle/>
          <a:p>
            <a:pPr algn="ctr"/>
            <a:r>
              <a:rPr lang="en-US" dirty="0"/>
              <a:t>The Ultimate </a:t>
            </a:r>
            <a:r>
              <a:rPr lang="en-US" dirty="0">
                <a:effectLst>
                  <a:glow rad="127000">
                    <a:srgbClr val="C00000"/>
                  </a:glow>
                  <a:outerShdw blurRad="38100" dist="38100" dir="2700000" algn="tl">
                    <a:srgbClr val="000000">
                      <a:alpha val="43137"/>
                    </a:srgbClr>
                  </a:outerShdw>
                </a:effectLst>
              </a:rPr>
              <a:t>REALITY</a:t>
            </a:r>
            <a:r>
              <a:rPr lang="en-US" dirty="0"/>
              <a:t> 1:21</a:t>
            </a:r>
          </a:p>
        </p:txBody>
      </p:sp>
      <p:pic>
        <p:nvPicPr>
          <p:cNvPr id="8" name="Picture 7"/>
          <p:cNvPicPr>
            <a:picLocks noChangeAspect="1" noChangeArrowheads="1"/>
          </p:cNvPicPr>
          <p:nvPr/>
        </p:nvPicPr>
        <p:blipFill>
          <a:blip r:embed="rId5" cstate="print"/>
          <a:srcRect/>
          <a:stretch>
            <a:fillRect/>
          </a:stretch>
        </p:blipFill>
        <p:spPr bwMode="auto">
          <a:xfrm>
            <a:off x="3593307" y="907258"/>
            <a:ext cx="5005387" cy="5043487"/>
          </a:xfrm>
          <a:prstGeom prst="rect">
            <a:avLst/>
          </a:prstGeom>
          <a:noFill/>
          <a:ln w="9525">
            <a:noFill/>
            <a:miter lim="800000"/>
            <a:headEnd/>
            <a:tailEnd/>
          </a:ln>
          <a:effectLst/>
        </p:spPr>
      </p:pic>
      <p:pic>
        <p:nvPicPr>
          <p:cNvPr id="9" name="Picture 8"/>
          <p:cNvPicPr>
            <a:picLocks noChangeAspect="1" noChangeArrowheads="1"/>
          </p:cNvPicPr>
          <p:nvPr/>
        </p:nvPicPr>
        <p:blipFill>
          <a:blip r:embed="rId6" cstate="print"/>
          <a:srcRect/>
          <a:stretch>
            <a:fillRect/>
          </a:stretch>
        </p:blipFill>
        <p:spPr bwMode="auto">
          <a:xfrm>
            <a:off x="5393506" y="1804684"/>
            <a:ext cx="1739900" cy="1562100"/>
          </a:xfrm>
          <a:prstGeom prst="rect">
            <a:avLst/>
          </a:prstGeom>
          <a:noFill/>
          <a:ln w="9525">
            <a:noFill/>
            <a:miter lim="800000"/>
            <a:headEnd/>
            <a:tailEnd/>
          </a:ln>
          <a:effectLst/>
        </p:spPr>
      </p:pic>
      <p:sp>
        <p:nvSpPr>
          <p:cNvPr id="10" name="TextBox 7"/>
          <p:cNvSpPr txBox="1"/>
          <p:nvPr/>
        </p:nvSpPr>
        <p:spPr>
          <a:xfrm>
            <a:off x="4237436" y="3551489"/>
            <a:ext cx="3657600"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000"/>
              </a:lnSpc>
            </a:pPr>
            <a:r>
              <a:rPr lang="en-US" sz="4000" b="1" dirty="0">
                <a:solidFill>
                  <a:srgbClr val="FFFF00"/>
                </a:solidFill>
                <a:effectLst>
                  <a:outerShdw blurRad="38100" dist="38100" dir="2700000" algn="tl">
                    <a:srgbClr val="000000">
                      <a:alpha val="43137"/>
                    </a:srgbClr>
                  </a:outerShdw>
                </a:effectLst>
              </a:rPr>
              <a:t>The CROWN</a:t>
            </a:r>
            <a:br>
              <a:rPr lang="en-US" sz="4000" b="1" dirty="0">
                <a:solidFill>
                  <a:srgbClr val="FFFF00"/>
                </a:solidFill>
                <a:effectLst>
                  <a:outerShdw blurRad="38100" dist="38100" dir="2700000" algn="tl">
                    <a:srgbClr val="000000">
                      <a:alpha val="43137"/>
                    </a:srgbClr>
                  </a:outerShdw>
                </a:effectLst>
              </a:rPr>
            </a:br>
            <a:r>
              <a:rPr lang="en-US" sz="4000" b="1" dirty="0">
                <a:solidFill>
                  <a:srgbClr val="FFFF00"/>
                </a:solidFill>
                <a:effectLst>
                  <a:outerShdw blurRad="38100" dist="38100" dir="2700000" algn="tl">
                    <a:srgbClr val="000000">
                      <a:alpha val="43137"/>
                    </a:srgbClr>
                  </a:outerShdw>
                </a:effectLst>
              </a:rPr>
              <a:t>OF </a:t>
            </a:r>
            <a:r>
              <a:rPr lang="en-US" sz="4000" b="1" dirty="0">
                <a:solidFill>
                  <a:schemeClr val="bg1"/>
                </a:solidFill>
                <a:effectLst>
                  <a:outerShdw blurRad="38100" dist="38100" dir="2700000" algn="tl">
                    <a:srgbClr val="000000">
                      <a:alpha val="43137"/>
                    </a:srgbClr>
                  </a:outerShdw>
                </a:effectLst>
              </a:rPr>
              <a:t>LIFE</a:t>
            </a:r>
          </a:p>
          <a:p>
            <a:pPr algn="ctr">
              <a:lnSpc>
                <a:spcPts val="4000"/>
              </a:lnSpc>
            </a:pPr>
            <a:r>
              <a:rPr lang="en-US" sz="4000" b="1" dirty="0">
                <a:solidFill>
                  <a:srgbClr val="FFFF00"/>
                </a:solidFill>
                <a:effectLst>
                  <a:outerShdw blurRad="38100" dist="38100" dir="2700000" algn="tl">
                    <a:srgbClr val="000000">
                      <a:alpha val="43137"/>
                    </a:srgbClr>
                  </a:outerShdw>
                </a:effectLst>
              </a:rPr>
              <a:t>James 1:12</a:t>
            </a:r>
          </a:p>
          <a:p>
            <a:pPr algn="ctr"/>
            <a:endParaRPr lang="en-US" sz="4000" b="1" dirty="0">
              <a:solidFill>
                <a:srgbClr val="FFFF00"/>
              </a:solidFill>
            </a:endParaRPr>
          </a:p>
        </p:txBody>
      </p:sp>
      <p:sp>
        <p:nvSpPr>
          <p:cNvPr id="3" name="Content Placeholder 2"/>
          <p:cNvSpPr>
            <a:spLocks noGrp="1"/>
          </p:cNvSpPr>
          <p:nvPr>
            <p:ph idx="1"/>
          </p:nvPr>
        </p:nvSpPr>
        <p:spPr>
          <a:xfrm>
            <a:off x="409903" y="5360893"/>
            <a:ext cx="11493063" cy="816069"/>
          </a:xfrm>
        </p:spPr>
        <p:txBody>
          <a:bodyPr/>
          <a:lstStyle/>
          <a:p>
            <a:pPr algn="ctr"/>
            <a:r>
              <a:rPr lang="en-US" dirty="0"/>
              <a:t>he will receive the </a:t>
            </a:r>
            <a:r>
              <a:rPr lang="en-US" dirty="0">
                <a:solidFill>
                  <a:srgbClr val="C00000"/>
                </a:solidFill>
              </a:rPr>
              <a:t>crown of life</a:t>
            </a:r>
            <a:r>
              <a:rPr lang="en-US" dirty="0"/>
              <a:t>, which God has promised to those who love him. (James 1:12)</a:t>
            </a:r>
          </a:p>
        </p:txBody>
      </p:sp>
    </p:spTree>
    <p:extLst>
      <p:ext uri="{BB962C8B-B14F-4D97-AF65-F5344CB8AC3E}">
        <p14:creationId xmlns:p14="http://schemas.microsoft.com/office/powerpoint/2010/main" val="371444322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0FEB5C2C-D2AB-4515-938A-E4BDE21CF35E}"/>
              </a:ext>
            </a:extLst>
          </p:cNvPr>
          <p:cNvGraphicFramePr>
            <a:graphicFrameLocks noChangeAspect="1"/>
          </p:cNvGraphicFramePr>
          <p:nvPr>
            <p:extLst>
              <p:ext uri="{D42A27DB-BD31-4B8C-83A1-F6EECF244321}">
                <p14:modId xmlns:p14="http://schemas.microsoft.com/office/powerpoint/2010/main" val="1608676868"/>
              </p:ext>
            </p:extLst>
          </p:nvPr>
        </p:nvGraphicFramePr>
        <p:xfrm>
          <a:off x="-19301" y="0"/>
          <a:ext cx="12236265" cy="6858000"/>
        </p:xfrm>
        <a:graphic>
          <a:graphicData uri="http://schemas.openxmlformats.org/presentationml/2006/ole">
            <mc:AlternateContent xmlns:mc="http://schemas.openxmlformats.org/markup-compatibility/2006">
              <mc:Choice xmlns:v="urn:schemas-microsoft-com:vml" Requires="v">
                <p:oleObj r:id="rId2" imgW="16291800" imgH="9155520" progId="">
                  <p:embed/>
                </p:oleObj>
              </mc:Choice>
              <mc:Fallback>
                <p:oleObj r:id="rId2" imgW="16291800" imgH="9155520" progId="">
                  <p:embed/>
                  <p:pic>
                    <p:nvPicPr>
                      <p:cNvPr id="9" name="Object 8">
                        <a:extLst>
                          <a:ext uri="{FF2B5EF4-FFF2-40B4-BE49-F238E27FC236}">
                            <a16:creationId xmlns:a16="http://schemas.microsoft.com/office/drawing/2014/main" id="{1CEA5258-5CD6-4756-AB28-8770B7E4D0DB}"/>
                          </a:ext>
                        </a:extLst>
                      </p:cNvPr>
                      <p:cNvPicPr/>
                      <p:nvPr/>
                    </p:nvPicPr>
                    <p:blipFill>
                      <a:blip r:embed="rId3"/>
                      <a:stretch>
                        <a:fillRect/>
                      </a:stretch>
                    </p:blipFill>
                    <p:spPr>
                      <a:xfrm>
                        <a:off x="-19301" y="0"/>
                        <a:ext cx="12236265" cy="6858000"/>
                      </a:xfrm>
                      <a:prstGeom prst="rect">
                        <a:avLst/>
                      </a:prstGeom>
                    </p:spPr>
                  </p:pic>
                </p:oleObj>
              </mc:Fallback>
            </mc:AlternateContent>
          </a:graphicData>
        </a:graphic>
      </p:graphicFrame>
      <p:pic>
        <p:nvPicPr>
          <p:cNvPr id="8" name="Picture 7"/>
          <p:cNvPicPr>
            <a:picLocks noChangeAspect="1"/>
          </p:cNvPicPr>
          <p:nvPr/>
        </p:nvPicPr>
        <p:blipFill>
          <a:blip r:embed="rId4"/>
          <a:stretch>
            <a:fillRect/>
          </a:stretch>
        </p:blipFill>
        <p:spPr>
          <a:xfrm>
            <a:off x="2897721" y="1217320"/>
            <a:ext cx="6265939" cy="3602455"/>
          </a:xfrm>
          <a:prstGeom prst="rect">
            <a:avLst/>
          </a:prstGeom>
        </p:spPr>
      </p:pic>
      <p:sp>
        <p:nvSpPr>
          <p:cNvPr id="2" name="Title 1"/>
          <p:cNvSpPr>
            <a:spLocks noGrp="1"/>
          </p:cNvSpPr>
          <p:nvPr>
            <p:ph type="title"/>
          </p:nvPr>
        </p:nvSpPr>
        <p:spPr/>
        <p:txBody>
          <a:bodyPr/>
          <a:lstStyle/>
          <a:p>
            <a:pPr algn="ctr"/>
            <a:r>
              <a:rPr lang="en-US" dirty="0"/>
              <a:t>The Ultimate </a:t>
            </a:r>
            <a:r>
              <a:rPr lang="en-US" dirty="0">
                <a:effectLst>
                  <a:glow rad="127000">
                    <a:srgbClr val="C00000"/>
                  </a:glow>
                  <a:outerShdw blurRad="38100" dist="38100" dir="2700000" algn="tl">
                    <a:srgbClr val="000000">
                      <a:alpha val="43137"/>
                    </a:srgbClr>
                  </a:outerShdw>
                </a:effectLst>
              </a:rPr>
              <a:t>REALITY</a:t>
            </a:r>
            <a:r>
              <a:rPr lang="en-US" dirty="0"/>
              <a:t> 1:21</a:t>
            </a:r>
          </a:p>
        </p:txBody>
      </p:sp>
      <p:pic>
        <p:nvPicPr>
          <p:cNvPr id="11" name="Picture 10"/>
          <p:cNvPicPr>
            <a:picLocks noChangeAspect="1" noChangeArrowheads="1"/>
          </p:cNvPicPr>
          <p:nvPr/>
        </p:nvPicPr>
        <p:blipFill>
          <a:blip r:embed="rId5" cstate="print"/>
          <a:srcRect/>
          <a:stretch>
            <a:fillRect/>
          </a:stretch>
        </p:blipFill>
        <p:spPr bwMode="auto">
          <a:xfrm>
            <a:off x="3593307" y="907258"/>
            <a:ext cx="5005387" cy="5043487"/>
          </a:xfrm>
          <a:prstGeom prst="rect">
            <a:avLst/>
          </a:prstGeom>
          <a:noFill/>
          <a:ln w="9525">
            <a:noFill/>
            <a:miter lim="800000"/>
            <a:headEnd/>
            <a:tailEnd/>
          </a:ln>
          <a:effectLst/>
        </p:spPr>
      </p:pic>
      <p:pic>
        <p:nvPicPr>
          <p:cNvPr id="12" name="Picture 11"/>
          <p:cNvPicPr>
            <a:picLocks noChangeAspect="1" noChangeArrowheads="1"/>
          </p:cNvPicPr>
          <p:nvPr/>
        </p:nvPicPr>
        <p:blipFill>
          <a:blip r:embed="rId6" cstate="print"/>
          <a:srcRect/>
          <a:stretch>
            <a:fillRect/>
          </a:stretch>
        </p:blipFill>
        <p:spPr bwMode="auto">
          <a:xfrm>
            <a:off x="5393506" y="1804684"/>
            <a:ext cx="1739900" cy="1562100"/>
          </a:xfrm>
          <a:prstGeom prst="rect">
            <a:avLst/>
          </a:prstGeom>
          <a:noFill/>
          <a:ln w="9525">
            <a:noFill/>
            <a:miter lim="800000"/>
            <a:headEnd/>
            <a:tailEnd/>
          </a:ln>
          <a:effectLst/>
        </p:spPr>
      </p:pic>
      <p:sp>
        <p:nvSpPr>
          <p:cNvPr id="13" name="TextBox 7"/>
          <p:cNvSpPr txBox="1"/>
          <p:nvPr/>
        </p:nvSpPr>
        <p:spPr>
          <a:xfrm>
            <a:off x="4237436" y="3551489"/>
            <a:ext cx="3657600"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000"/>
              </a:lnSpc>
            </a:pPr>
            <a:r>
              <a:rPr lang="en-US" sz="4000" b="1" dirty="0">
                <a:solidFill>
                  <a:srgbClr val="FFFF00"/>
                </a:solidFill>
                <a:effectLst>
                  <a:outerShdw blurRad="38100" dist="38100" dir="2700000" algn="tl">
                    <a:srgbClr val="000000">
                      <a:alpha val="43137"/>
                    </a:srgbClr>
                  </a:outerShdw>
                </a:effectLst>
              </a:rPr>
              <a:t>The CROWN</a:t>
            </a:r>
            <a:br>
              <a:rPr lang="en-US" sz="4000" b="1" dirty="0">
                <a:solidFill>
                  <a:srgbClr val="FFFF00"/>
                </a:solidFill>
                <a:effectLst>
                  <a:outerShdw blurRad="38100" dist="38100" dir="2700000" algn="tl">
                    <a:srgbClr val="000000">
                      <a:alpha val="43137"/>
                    </a:srgbClr>
                  </a:outerShdw>
                </a:effectLst>
              </a:rPr>
            </a:br>
            <a:r>
              <a:rPr lang="en-US" sz="4000" b="1" dirty="0">
                <a:solidFill>
                  <a:srgbClr val="FFFF00"/>
                </a:solidFill>
                <a:effectLst>
                  <a:outerShdw blurRad="38100" dist="38100" dir="2700000" algn="tl">
                    <a:srgbClr val="000000">
                      <a:alpha val="43137"/>
                    </a:srgbClr>
                  </a:outerShdw>
                </a:effectLst>
              </a:rPr>
              <a:t>OF </a:t>
            </a:r>
            <a:r>
              <a:rPr lang="en-US" sz="4000" b="1" dirty="0">
                <a:solidFill>
                  <a:schemeClr val="bg1"/>
                </a:solidFill>
                <a:effectLst>
                  <a:outerShdw blurRad="38100" dist="38100" dir="2700000" algn="tl">
                    <a:srgbClr val="000000">
                      <a:alpha val="43137"/>
                    </a:srgbClr>
                  </a:outerShdw>
                </a:effectLst>
              </a:rPr>
              <a:t>GLORY</a:t>
            </a:r>
          </a:p>
          <a:p>
            <a:pPr algn="ctr">
              <a:lnSpc>
                <a:spcPts val="4000"/>
              </a:lnSpc>
            </a:pPr>
            <a:r>
              <a:rPr lang="en-US" sz="4000" b="1" dirty="0">
                <a:solidFill>
                  <a:srgbClr val="FFFF00"/>
                </a:solidFill>
                <a:effectLst>
                  <a:outerShdw blurRad="38100" dist="38100" dir="2700000" algn="tl">
                    <a:srgbClr val="000000">
                      <a:alpha val="43137"/>
                    </a:srgbClr>
                  </a:outerShdw>
                </a:effectLst>
              </a:rPr>
              <a:t>1 PET 5:4</a:t>
            </a:r>
          </a:p>
          <a:p>
            <a:pPr algn="ctr"/>
            <a:endParaRPr lang="en-US" sz="4000"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09903" y="5378823"/>
            <a:ext cx="11493063" cy="1479177"/>
          </a:xfrm>
        </p:spPr>
        <p:txBody>
          <a:bodyPr/>
          <a:lstStyle/>
          <a:p>
            <a:pPr>
              <a:lnSpc>
                <a:spcPct val="80000"/>
              </a:lnSpc>
            </a:pPr>
            <a:r>
              <a:rPr lang="en-US" baseline="30000" dirty="0"/>
              <a:t>4</a:t>
            </a:r>
            <a:r>
              <a:rPr lang="en-US" dirty="0"/>
              <a:t> And when the chief Shepherd appears, you will receive the unfading </a:t>
            </a:r>
            <a:r>
              <a:rPr lang="en-US" dirty="0">
                <a:solidFill>
                  <a:srgbClr val="C00000"/>
                </a:solidFill>
              </a:rPr>
              <a:t>crown of glory</a:t>
            </a:r>
            <a:r>
              <a:rPr lang="en-US" dirty="0"/>
              <a:t>. (1Peter 5:4)</a:t>
            </a:r>
          </a:p>
        </p:txBody>
      </p:sp>
    </p:spTree>
    <p:extLst>
      <p:ext uri="{BB962C8B-B14F-4D97-AF65-F5344CB8AC3E}">
        <p14:creationId xmlns:p14="http://schemas.microsoft.com/office/powerpoint/2010/main" val="32238149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227EF5-E70C-4B62-AB27-EB87C1F24291}"/>
              </a:ext>
            </a:extLst>
          </p:cNvPr>
          <p:cNvPicPr>
            <a:picLocks noChangeAspect="1"/>
          </p:cNvPicPr>
          <p:nvPr/>
        </p:nvPicPr>
        <p:blipFill>
          <a:blip r:embed="rId3">
            <a:alphaModFix amt="50000"/>
          </a:blip>
          <a:stretch>
            <a:fillRect/>
          </a:stretch>
        </p:blipFill>
        <p:spPr>
          <a:xfrm>
            <a:off x="3254613" y="1986873"/>
            <a:ext cx="5803641" cy="3164562"/>
          </a:xfrm>
          <a:prstGeom prst="rect">
            <a:avLst/>
          </a:prstGeom>
          <a:effectLst>
            <a:glow rad="254000">
              <a:schemeClr val="bg1">
                <a:alpha val="62000"/>
              </a:schemeClr>
            </a:glow>
          </a:effectLst>
        </p:spPr>
      </p:pic>
      <p:pic>
        <p:nvPicPr>
          <p:cNvPr id="7" name="Picture 6">
            <a:extLst>
              <a:ext uri="{FF2B5EF4-FFF2-40B4-BE49-F238E27FC236}">
                <a16:creationId xmlns:a16="http://schemas.microsoft.com/office/drawing/2014/main" id="{F4AB127C-B1F6-4492-8D96-153920BC8E4D}"/>
              </a:ext>
            </a:extLst>
          </p:cNvPr>
          <p:cNvPicPr>
            <a:picLocks noChangeAspect="1" noChangeArrowheads="1"/>
          </p:cNvPicPr>
          <p:nvPr/>
        </p:nvPicPr>
        <p:blipFill rotWithShape="1">
          <a:blip r:embed="rId4" cstate="print"/>
          <a:srcRect t="3981" r="3031" b="6441"/>
          <a:stretch/>
        </p:blipFill>
        <p:spPr bwMode="auto">
          <a:xfrm>
            <a:off x="0" y="-1"/>
            <a:ext cx="12192000" cy="6858001"/>
          </a:xfrm>
          <a:prstGeom prst="rect">
            <a:avLst/>
          </a:prstGeom>
          <a:noFill/>
          <a:ln w="9525">
            <a:noFill/>
            <a:miter lim="800000"/>
            <a:headEnd/>
            <a:tailEnd/>
          </a:ln>
          <a:effectLst/>
        </p:spPr>
      </p:pic>
      <p:sp>
        <p:nvSpPr>
          <p:cNvPr id="2" name="Title 1"/>
          <p:cNvSpPr>
            <a:spLocks noGrp="1"/>
          </p:cNvSpPr>
          <p:nvPr>
            <p:ph type="title"/>
          </p:nvPr>
        </p:nvSpPr>
        <p:spPr/>
        <p:txBody>
          <a:bodyPr/>
          <a:lstStyle/>
          <a:p>
            <a:pPr algn="ctr"/>
            <a:r>
              <a:rPr lang="en-US" dirty="0"/>
              <a:t>The Ultimate </a:t>
            </a:r>
            <a:r>
              <a:rPr lang="en-US" u="sng" dirty="0">
                <a:effectLst>
                  <a:glow rad="127000">
                    <a:srgbClr val="C00000"/>
                  </a:glow>
                  <a:outerShdw blurRad="38100" dist="38100" dir="2700000" algn="tl">
                    <a:srgbClr val="000000">
                      <a:alpha val="43137"/>
                    </a:srgbClr>
                  </a:outerShdw>
                </a:effectLst>
              </a:rPr>
              <a:t>CHOICE</a:t>
            </a:r>
            <a:r>
              <a:rPr lang="en-US" dirty="0"/>
              <a:t> 1:22-24</a:t>
            </a:r>
          </a:p>
        </p:txBody>
      </p:sp>
      <p:sp>
        <p:nvSpPr>
          <p:cNvPr id="5" name="Content Placeholder 2"/>
          <p:cNvSpPr>
            <a:spLocks noGrp="1"/>
          </p:cNvSpPr>
          <p:nvPr/>
        </p:nvSpPr>
        <p:spPr>
          <a:xfrm>
            <a:off x="878541" y="1572475"/>
            <a:ext cx="7100047" cy="48947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r>
              <a:rPr lang="en-US" sz="4400" b="0" dirty="0">
                <a:effectLst>
                  <a:glow rad="127000">
                    <a:schemeClr val="tx1"/>
                  </a:glow>
                  <a:outerShdw blurRad="38100" dist="38100" dir="2700000" algn="tl">
                    <a:srgbClr val="000000">
                      <a:alpha val="43137"/>
                    </a:srgbClr>
                  </a:outerShdw>
                </a:effectLst>
              </a:rPr>
              <a:t> </a:t>
            </a:r>
            <a:r>
              <a:rPr lang="en-US" sz="4400" dirty="0">
                <a:effectLst>
                  <a:glow rad="127000">
                    <a:schemeClr val="tx1"/>
                  </a:glow>
                  <a:outerShdw blurRad="38100" dist="38100" dir="2700000" algn="tl">
                    <a:srgbClr val="000000">
                      <a:alpha val="43137"/>
                    </a:srgbClr>
                  </a:outerShdw>
                </a:effectLst>
              </a:rPr>
              <a:t>I do not know which I prefer.</a:t>
            </a:r>
            <a:r>
              <a:rPr lang="en-US" sz="4000" dirty="0">
                <a:effectLst>
                  <a:glow rad="127000">
                    <a:schemeClr val="tx1"/>
                  </a:glow>
                  <a:outerShdw blurRad="38100" dist="38100" dir="2700000" algn="tl">
                    <a:srgbClr val="000000">
                      <a:alpha val="43137"/>
                    </a:srgbClr>
                  </a:outerShdw>
                </a:effectLst>
              </a:rPr>
              <a:t> </a:t>
            </a:r>
          </a:p>
          <a:p>
            <a:br>
              <a:rPr lang="en-US" sz="4000" dirty="0">
                <a:effectLst>
                  <a:glow rad="127000">
                    <a:schemeClr val="tx1"/>
                  </a:glow>
                  <a:outerShdw blurRad="38100" dist="38100" dir="2700000" algn="tl">
                    <a:srgbClr val="000000">
                      <a:alpha val="43137"/>
                    </a:srgbClr>
                  </a:outerShdw>
                </a:effectLst>
              </a:rPr>
            </a:br>
            <a:endParaRPr lang="en-US" sz="4000" dirty="0">
              <a:effectLst>
                <a:glow rad="127000">
                  <a:schemeClr val="tx1"/>
                </a:glow>
                <a:outerShdw blurRad="38100" dist="38100" dir="2700000" algn="tl">
                  <a:srgbClr val="000000">
                    <a:alpha val="43137"/>
                  </a:srgbClr>
                </a:outerShdw>
              </a:effectLst>
            </a:endParaRPr>
          </a:p>
          <a:p>
            <a:endParaRPr lang="en-US" sz="4000" dirty="0">
              <a:effectLst>
                <a:glow rad="127000">
                  <a:schemeClr val="tx1"/>
                </a:glow>
                <a:outerShdw blurRad="38100" dist="38100" dir="2700000" algn="tl">
                  <a:srgbClr val="000000">
                    <a:alpha val="43137"/>
                  </a:srgbClr>
                </a:outerShdw>
              </a:effectLst>
            </a:endParaRPr>
          </a:p>
          <a:p>
            <a:endParaRPr lang="en-US" sz="4000" dirty="0">
              <a:effectLst>
                <a:glow rad="127000">
                  <a:schemeClr val="tx1"/>
                </a:glow>
                <a:outerShdw blurRad="38100" dist="38100" dir="2700000" algn="tl">
                  <a:srgbClr val="000000">
                    <a:alpha val="43137"/>
                  </a:srgbClr>
                </a:outerShdw>
              </a:effectLst>
            </a:endParaRPr>
          </a:p>
          <a:p>
            <a:endParaRPr lang="en-US" sz="4000" dirty="0">
              <a:effectLst>
                <a:glow rad="127000">
                  <a:schemeClr val="tx1"/>
                </a:glow>
                <a:outerShdw blurRad="38100" dist="38100" dir="2700000" algn="tl">
                  <a:srgbClr val="000000">
                    <a:alpha val="43137"/>
                  </a:srgbClr>
                </a:outerShdw>
              </a:effectLst>
            </a:endParaRPr>
          </a:p>
          <a:p>
            <a:pPr algn="ctr"/>
            <a:r>
              <a:rPr lang="en-US" sz="4400" dirty="0">
                <a:effectLst>
                  <a:glow rad="127000">
                    <a:schemeClr val="tx1"/>
                  </a:glow>
                  <a:outerShdw blurRad="38100" dist="38100" dir="2700000" algn="tl">
                    <a:srgbClr val="000000">
                      <a:alpha val="43137"/>
                    </a:srgbClr>
                  </a:outerShdw>
                </a:effectLst>
              </a:rPr>
              <a:t>This is a Win-Win proposition</a:t>
            </a:r>
          </a:p>
          <a:p>
            <a:r>
              <a:rPr lang="en-US" sz="4000" dirty="0">
                <a:effectLst>
                  <a:glow rad="127000">
                    <a:schemeClr val="tx1"/>
                  </a:glow>
                  <a:outerShdw blurRad="38100" dist="38100" dir="2700000" algn="tl">
                    <a:srgbClr val="000000">
                      <a:alpha val="43137"/>
                    </a:srgbClr>
                  </a:outerShdw>
                </a:effectLst>
              </a:rPr>
              <a:t> </a:t>
            </a:r>
            <a:endParaRPr lang="en-US" sz="4000" dirty="0">
              <a:effectLst>
                <a:glow rad="127000">
                  <a:schemeClr val="tx1"/>
                </a:glow>
                <a:outerShdw blurRad="38100" dist="38100" dir="2700000" algn="tl">
                  <a:srgbClr val="000000">
                    <a:alpha val="43137"/>
                  </a:srgbClr>
                </a:outerShdw>
              </a:effectLst>
              <a:latin typeface="Benguiat Bk BT" pitchFamily="18" charset="0"/>
            </a:endParaRPr>
          </a:p>
        </p:txBody>
      </p:sp>
      <p:pic>
        <p:nvPicPr>
          <p:cNvPr id="6" name="Picture 5"/>
          <p:cNvPicPr>
            <a:picLocks noChangeAspect="1" noChangeArrowheads="1"/>
          </p:cNvPicPr>
          <p:nvPr/>
        </p:nvPicPr>
        <p:blipFill>
          <a:blip r:embed="rId5" cstate="print"/>
          <a:srcRect/>
          <a:stretch>
            <a:fillRect/>
          </a:stretch>
        </p:blipFill>
        <p:spPr bwMode="auto">
          <a:xfrm>
            <a:off x="2747253" y="2470179"/>
            <a:ext cx="3559762" cy="3556946"/>
          </a:xfrm>
          <a:prstGeom prst="rect">
            <a:avLst/>
          </a:prstGeom>
          <a:noFill/>
          <a:ln w="9525">
            <a:noFill/>
            <a:miter lim="800000"/>
            <a:headEnd/>
            <a:tailEnd/>
          </a:ln>
          <a:effectLst/>
        </p:spPr>
      </p:pic>
    </p:spTree>
    <p:extLst>
      <p:ext uri="{BB962C8B-B14F-4D97-AF65-F5344CB8AC3E}">
        <p14:creationId xmlns:p14="http://schemas.microsoft.com/office/powerpoint/2010/main" val="49350603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1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AE5673-5854-430C-9355-313326D5638E}"/>
              </a:ext>
            </a:extLst>
          </p:cNvPr>
          <p:cNvPicPr>
            <a:picLocks noChangeAspect="1"/>
          </p:cNvPicPr>
          <p:nvPr/>
        </p:nvPicPr>
        <p:blipFill>
          <a:blip r:embed="rId3">
            <a:alphaModFix amt="50000"/>
          </a:blip>
          <a:stretch>
            <a:fillRect/>
          </a:stretch>
        </p:blipFill>
        <p:spPr>
          <a:xfrm>
            <a:off x="3254613" y="1986873"/>
            <a:ext cx="5803641" cy="3164562"/>
          </a:xfrm>
          <a:prstGeom prst="rect">
            <a:avLst/>
          </a:prstGeom>
          <a:effectLst>
            <a:glow rad="254000">
              <a:schemeClr val="bg1">
                <a:alpha val="62000"/>
              </a:schemeClr>
            </a:glow>
          </a:effectLst>
        </p:spPr>
      </p:pic>
      <p:pic>
        <p:nvPicPr>
          <p:cNvPr id="7" name="Picture 6">
            <a:extLst>
              <a:ext uri="{FF2B5EF4-FFF2-40B4-BE49-F238E27FC236}">
                <a16:creationId xmlns:a16="http://schemas.microsoft.com/office/drawing/2014/main" id="{4DE87EE5-3145-4B10-89F4-BAD9F2C0DE4F}"/>
              </a:ext>
            </a:extLst>
          </p:cNvPr>
          <p:cNvPicPr>
            <a:picLocks noChangeAspect="1" noChangeArrowheads="1"/>
          </p:cNvPicPr>
          <p:nvPr/>
        </p:nvPicPr>
        <p:blipFill rotWithShape="1">
          <a:blip r:embed="rId4" cstate="print"/>
          <a:srcRect t="3981" r="3031" b="6441"/>
          <a:stretch/>
        </p:blipFill>
        <p:spPr bwMode="auto">
          <a:xfrm>
            <a:off x="0" y="-1"/>
            <a:ext cx="12192000" cy="6858001"/>
          </a:xfrm>
          <a:prstGeom prst="rect">
            <a:avLst/>
          </a:prstGeom>
          <a:noFill/>
          <a:ln w="9525">
            <a:noFill/>
            <a:miter lim="800000"/>
            <a:headEnd/>
            <a:tailEnd/>
          </a:ln>
          <a:effectLst/>
        </p:spPr>
      </p:pic>
      <p:sp>
        <p:nvSpPr>
          <p:cNvPr id="2" name="Title 1"/>
          <p:cNvSpPr>
            <a:spLocks noGrp="1"/>
          </p:cNvSpPr>
          <p:nvPr>
            <p:ph type="title"/>
          </p:nvPr>
        </p:nvSpPr>
        <p:spPr/>
        <p:txBody>
          <a:bodyPr/>
          <a:lstStyle/>
          <a:p>
            <a:pPr algn="ctr"/>
            <a:r>
              <a:rPr lang="en-US" dirty="0"/>
              <a:t>The Ultimate </a:t>
            </a:r>
            <a:r>
              <a:rPr lang="en-US" dirty="0">
                <a:effectLst>
                  <a:glow rad="127000">
                    <a:srgbClr val="C00000"/>
                  </a:glow>
                  <a:outerShdw blurRad="38100" dist="38100" dir="2700000" algn="tl">
                    <a:srgbClr val="000000">
                      <a:alpha val="43137"/>
                    </a:srgbClr>
                  </a:outerShdw>
                </a:effectLst>
              </a:rPr>
              <a:t>CHOICE</a:t>
            </a:r>
            <a:r>
              <a:rPr lang="en-US" dirty="0"/>
              <a:t> 1:22-24</a:t>
            </a:r>
          </a:p>
        </p:txBody>
      </p:sp>
      <p:sp>
        <p:nvSpPr>
          <p:cNvPr id="5" name="Content Placeholder 2"/>
          <p:cNvSpPr>
            <a:spLocks noGrp="1"/>
          </p:cNvSpPr>
          <p:nvPr/>
        </p:nvSpPr>
        <p:spPr>
          <a:xfrm>
            <a:off x="735106" y="1572475"/>
            <a:ext cx="7597364" cy="48947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effectLst>
                  <a:glow rad="127000">
                    <a:schemeClr val="tx1"/>
                  </a:glow>
                  <a:outerShdw blurRad="38100" dist="38100" dir="2700000" algn="tl">
                    <a:srgbClr val="000000">
                      <a:alpha val="43137"/>
                    </a:srgbClr>
                  </a:outerShdw>
                </a:effectLst>
              </a:rPr>
              <a:t>Yet which I shall choose I cannot tell.</a:t>
            </a:r>
          </a:p>
          <a:p>
            <a:r>
              <a:rPr lang="en-US" sz="4000" dirty="0">
                <a:effectLst>
                  <a:glow rad="127000">
                    <a:schemeClr val="tx1"/>
                  </a:glow>
                  <a:outerShdw blurRad="38100" dist="38100" dir="2700000" algn="tl">
                    <a:srgbClr val="000000">
                      <a:alpha val="43137"/>
                    </a:srgbClr>
                  </a:outerShdw>
                </a:effectLst>
              </a:rPr>
              <a:t> </a:t>
            </a:r>
            <a:r>
              <a:rPr lang="en-US" sz="4000" baseline="30000" dirty="0">
                <a:effectLst>
                  <a:glow rad="127000">
                    <a:schemeClr val="tx1"/>
                  </a:glow>
                  <a:outerShdw blurRad="38100" dist="38100" dir="2700000" algn="tl">
                    <a:srgbClr val="000000">
                      <a:alpha val="43137"/>
                    </a:srgbClr>
                  </a:outerShdw>
                </a:effectLst>
              </a:rPr>
              <a:t>23</a:t>
            </a:r>
            <a:r>
              <a:rPr lang="en-US" sz="4000" dirty="0">
                <a:effectLst>
                  <a:glow rad="127000">
                    <a:schemeClr val="tx1"/>
                  </a:glow>
                  <a:outerShdw blurRad="38100" dist="38100" dir="2700000" algn="tl">
                    <a:srgbClr val="000000">
                      <a:alpha val="43137"/>
                    </a:srgbClr>
                  </a:outerShdw>
                </a:effectLst>
              </a:rPr>
              <a:t> I am hard pressed between the two. My desire is </a:t>
            </a:r>
            <a:r>
              <a:rPr lang="en-US" sz="4000" dirty="0">
                <a:solidFill>
                  <a:srgbClr val="C00000"/>
                </a:solidFill>
                <a:effectLst>
                  <a:glow rad="127000">
                    <a:schemeClr val="bg1"/>
                  </a:glow>
                  <a:outerShdw blurRad="38100" dist="38100" dir="2700000" algn="tl">
                    <a:srgbClr val="000000">
                      <a:alpha val="43137"/>
                    </a:srgbClr>
                  </a:outerShdw>
                </a:effectLst>
              </a:rPr>
              <a:t>to depart and be with Christ, for that is far better</a:t>
            </a:r>
            <a:r>
              <a:rPr lang="en-US" sz="4000" dirty="0">
                <a:effectLst>
                  <a:glow rad="127000">
                    <a:schemeClr val="bg1">
                      <a:alpha val="0"/>
                    </a:schemeClr>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409000331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F68486-227A-4665-988D-7EF27D379269}"/>
              </a:ext>
            </a:extLst>
          </p:cNvPr>
          <p:cNvPicPr>
            <a:picLocks noChangeAspect="1"/>
          </p:cNvPicPr>
          <p:nvPr/>
        </p:nvPicPr>
        <p:blipFill>
          <a:blip r:embed="rId3">
            <a:alphaModFix amt="50000"/>
          </a:blip>
          <a:stretch>
            <a:fillRect/>
          </a:stretch>
        </p:blipFill>
        <p:spPr>
          <a:xfrm>
            <a:off x="3254613" y="1986873"/>
            <a:ext cx="5803641" cy="3164562"/>
          </a:xfrm>
          <a:prstGeom prst="rect">
            <a:avLst/>
          </a:prstGeom>
          <a:effectLst>
            <a:glow rad="254000">
              <a:schemeClr val="bg1">
                <a:alpha val="62000"/>
              </a:schemeClr>
            </a:glow>
          </a:effectLst>
        </p:spPr>
      </p:pic>
      <p:pic>
        <p:nvPicPr>
          <p:cNvPr id="10" name="Picture 9">
            <a:extLst>
              <a:ext uri="{FF2B5EF4-FFF2-40B4-BE49-F238E27FC236}">
                <a16:creationId xmlns:a16="http://schemas.microsoft.com/office/drawing/2014/main" id="{5AE09DB9-25EE-4126-9477-D8D6D427E01E}"/>
              </a:ext>
            </a:extLst>
          </p:cNvPr>
          <p:cNvPicPr>
            <a:picLocks noChangeAspect="1" noChangeArrowheads="1"/>
          </p:cNvPicPr>
          <p:nvPr/>
        </p:nvPicPr>
        <p:blipFill rotWithShape="1">
          <a:blip r:embed="rId4" cstate="print"/>
          <a:srcRect t="3981" r="3031" b="6441"/>
          <a:stretch/>
        </p:blipFill>
        <p:spPr bwMode="auto">
          <a:xfrm>
            <a:off x="0" y="-1"/>
            <a:ext cx="12192000" cy="6858001"/>
          </a:xfrm>
          <a:prstGeom prst="rect">
            <a:avLst/>
          </a:prstGeom>
          <a:noFill/>
          <a:ln w="9525">
            <a:noFill/>
            <a:miter lim="800000"/>
            <a:headEnd/>
            <a:tailEnd/>
          </a:ln>
          <a:effectLst/>
        </p:spPr>
      </p:pic>
      <p:sp>
        <p:nvSpPr>
          <p:cNvPr id="2" name="Title 1"/>
          <p:cNvSpPr>
            <a:spLocks noGrp="1"/>
          </p:cNvSpPr>
          <p:nvPr>
            <p:ph type="title"/>
          </p:nvPr>
        </p:nvSpPr>
        <p:spPr/>
        <p:txBody>
          <a:bodyPr/>
          <a:lstStyle/>
          <a:p>
            <a:pPr algn="ctr"/>
            <a:r>
              <a:rPr lang="en-US" dirty="0"/>
              <a:t>The Ultimate </a:t>
            </a:r>
            <a:r>
              <a:rPr lang="en-US" dirty="0">
                <a:effectLst>
                  <a:glow rad="127000">
                    <a:srgbClr val="C00000"/>
                  </a:glow>
                  <a:outerShdw blurRad="38100" dist="38100" dir="2700000" algn="tl">
                    <a:srgbClr val="000000">
                      <a:alpha val="43137"/>
                    </a:srgbClr>
                  </a:outerShdw>
                </a:effectLst>
              </a:rPr>
              <a:t>CHOICE</a:t>
            </a:r>
            <a:r>
              <a:rPr lang="en-US" dirty="0"/>
              <a:t> 1:22-24</a:t>
            </a:r>
          </a:p>
        </p:txBody>
      </p:sp>
      <p:sp>
        <p:nvSpPr>
          <p:cNvPr id="8" name="Content Placeholder 2">
            <a:extLst>
              <a:ext uri="{FF2B5EF4-FFF2-40B4-BE49-F238E27FC236}">
                <a16:creationId xmlns:a16="http://schemas.microsoft.com/office/drawing/2014/main" id="{1ADBA5F5-9DE8-42F6-B498-1FB75AE48CD2}"/>
              </a:ext>
            </a:extLst>
          </p:cNvPr>
          <p:cNvSpPr>
            <a:spLocks noGrp="1"/>
          </p:cNvSpPr>
          <p:nvPr/>
        </p:nvSpPr>
        <p:spPr>
          <a:xfrm>
            <a:off x="735106" y="1572475"/>
            <a:ext cx="7563074" cy="48947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effectLst>
                  <a:glow rad="127000">
                    <a:schemeClr val="tx1"/>
                  </a:glow>
                  <a:outerShdw blurRad="38100" dist="38100" dir="2700000" algn="tl">
                    <a:srgbClr val="000000">
                      <a:alpha val="43137"/>
                    </a:srgbClr>
                  </a:outerShdw>
                </a:effectLst>
              </a:rPr>
              <a:t>Yet which I shall choose I cannot tell.</a:t>
            </a:r>
          </a:p>
          <a:p>
            <a:r>
              <a:rPr lang="en-US" sz="4000" dirty="0">
                <a:effectLst>
                  <a:glow rad="127000">
                    <a:schemeClr val="tx1"/>
                  </a:glow>
                  <a:outerShdw blurRad="38100" dist="38100" dir="2700000" algn="tl">
                    <a:srgbClr val="000000">
                      <a:alpha val="43137"/>
                    </a:srgbClr>
                  </a:outerShdw>
                </a:effectLst>
              </a:rPr>
              <a:t> </a:t>
            </a:r>
            <a:r>
              <a:rPr lang="en-US" sz="4000" baseline="30000" dirty="0">
                <a:effectLst>
                  <a:glow rad="127000">
                    <a:schemeClr val="tx1"/>
                  </a:glow>
                  <a:outerShdw blurRad="38100" dist="38100" dir="2700000" algn="tl">
                    <a:srgbClr val="000000">
                      <a:alpha val="43137"/>
                    </a:srgbClr>
                  </a:outerShdw>
                </a:effectLst>
              </a:rPr>
              <a:t>23</a:t>
            </a:r>
            <a:r>
              <a:rPr lang="en-US" sz="4000" dirty="0">
                <a:effectLst>
                  <a:glow rad="127000">
                    <a:schemeClr val="tx1"/>
                  </a:glow>
                  <a:outerShdw blurRad="38100" dist="38100" dir="2700000" algn="tl">
                    <a:srgbClr val="000000">
                      <a:alpha val="43137"/>
                    </a:srgbClr>
                  </a:outerShdw>
                </a:effectLst>
              </a:rPr>
              <a:t> I am hard pressed between the two. My desire is to depart and be with Christ, for that is far better.</a:t>
            </a:r>
          </a:p>
          <a:p>
            <a:r>
              <a:rPr lang="en-US" dirty="0">
                <a:effectLst>
                  <a:glow rad="127000">
                    <a:srgbClr val="C00000"/>
                  </a:glow>
                  <a:outerShdw blurRad="38100" dist="38100" dir="2700000" algn="tl">
                    <a:srgbClr val="000000">
                      <a:alpha val="43137"/>
                    </a:srgbClr>
                  </a:outerShdw>
                </a:effectLst>
              </a:rPr>
              <a:t> </a:t>
            </a:r>
            <a:r>
              <a:rPr lang="en-US" baseline="30000" dirty="0">
                <a:effectLst>
                  <a:glow rad="127000">
                    <a:srgbClr val="C00000"/>
                  </a:glow>
                  <a:outerShdw blurRad="38100" dist="38100" dir="2700000" algn="tl">
                    <a:srgbClr val="000000">
                      <a:alpha val="43137"/>
                    </a:srgbClr>
                  </a:outerShdw>
                </a:effectLst>
              </a:rPr>
              <a:t>24</a:t>
            </a:r>
            <a:r>
              <a:rPr lang="en-US" dirty="0">
                <a:effectLst>
                  <a:glow rad="127000">
                    <a:srgbClr val="C00000"/>
                  </a:glow>
                  <a:outerShdw blurRad="38100" dist="38100" dir="2700000" algn="tl">
                    <a:srgbClr val="000000">
                      <a:alpha val="43137"/>
                    </a:srgbClr>
                  </a:outerShdw>
                </a:effectLst>
              </a:rPr>
              <a:t> But to remain in the flesh is more necessary on your account. </a:t>
            </a:r>
            <a:endParaRPr lang="en-US" sz="4000" dirty="0">
              <a:effectLst>
                <a:glow rad="127000">
                  <a:srgbClr val="C00000"/>
                </a:glow>
                <a:outerShdw blurRad="38100" dist="38100" dir="2700000" algn="tl">
                  <a:srgbClr val="000000">
                    <a:alpha val="43137"/>
                  </a:srgbClr>
                </a:outerShdw>
              </a:effectLst>
              <a:latin typeface="Benguiat Bk BT" pitchFamily="18" charset="0"/>
            </a:endParaRPr>
          </a:p>
        </p:txBody>
      </p:sp>
    </p:spTree>
    <p:extLst>
      <p:ext uri="{BB962C8B-B14F-4D97-AF65-F5344CB8AC3E}">
        <p14:creationId xmlns:p14="http://schemas.microsoft.com/office/powerpoint/2010/main" val="54754719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4746"/>
            <a:ext cx="9144000" cy="1941340"/>
          </a:xfrm>
        </p:spPr>
        <p:txBody>
          <a:bodyPr/>
          <a:lstStyle/>
          <a:p>
            <a:pPr algn="ctr"/>
            <a:r>
              <a:rPr lang="en-US" dirty="0">
                <a:effectLst>
                  <a:glow rad="190500">
                    <a:schemeClr val="accent1">
                      <a:lumMod val="50000"/>
                    </a:schemeClr>
                  </a:glow>
                </a:effectLst>
              </a:rPr>
              <a:t>How to Find Joy in </a:t>
            </a:r>
            <a:br>
              <a:rPr lang="en-US" dirty="0">
                <a:effectLst>
                  <a:glow rad="190500">
                    <a:schemeClr val="accent1">
                      <a:lumMod val="50000"/>
                    </a:schemeClr>
                  </a:glow>
                </a:effectLst>
              </a:rPr>
            </a:br>
            <a:r>
              <a:rPr lang="en-US" dirty="0">
                <a:effectLst>
                  <a:glow rad="190500">
                    <a:schemeClr val="accent1">
                      <a:lumMod val="50000"/>
                    </a:schemeClr>
                  </a:glow>
                </a:effectLst>
              </a:rPr>
              <a:t>the Social Distancing!</a:t>
            </a:r>
          </a:p>
        </p:txBody>
      </p:sp>
      <p:sp>
        <p:nvSpPr>
          <p:cNvPr id="7" name="Text Placeholder 6"/>
          <p:cNvSpPr>
            <a:spLocks noGrp="1"/>
          </p:cNvSpPr>
          <p:nvPr>
            <p:ph type="body" idx="1"/>
          </p:nvPr>
        </p:nvSpPr>
        <p:spPr>
          <a:xfrm>
            <a:off x="2147888" y="5373859"/>
            <a:ext cx="7886700" cy="715793"/>
          </a:xfrm>
        </p:spPr>
        <p:txBody>
          <a:bodyPr>
            <a:normAutofit/>
          </a:bodyPr>
          <a:lstStyle/>
          <a:p>
            <a:pPr algn="ctr"/>
            <a:r>
              <a:rPr lang="en-US" sz="5400" dirty="0">
                <a:solidFill>
                  <a:schemeClr val="tx1"/>
                </a:solidFill>
              </a:rPr>
              <a:t>Philippians 1:20-30</a:t>
            </a:r>
          </a:p>
        </p:txBody>
      </p:sp>
    </p:spTree>
    <p:extLst>
      <p:ext uri="{BB962C8B-B14F-4D97-AF65-F5344CB8AC3E}">
        <p14:creationId xmlns:p14="http://schemas.microsoft.com/office/powerpoint/2010/main" val="375008336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897721" y="1217320"/>
            <a:ext cx="6265939" cy="3602455"/>
          </a:xfrm>
          <a:prstGeom prst="rect">
            <a:avLst/>
          </a:prstGeom>
        </p:spPr>
      </p:pic>
      <p:pic>
        <p:nvPicPr>
          <p:cNvPr id="6" name="Picture 5"/>
          <p:cNvPicPr>
            <a:picLocks noChangeAspect="1"/>
          </p:cNvPicPr>
          <p:nvPr/>
        </p:nvPicPr>
        <p:blipFill rotWithShape="1">
          <a:blip r:embed="rId4"/>
          <a:srcRect l="1" r="-262" b="11995"/>
          <a:stretch/>
        </p:blipFill>
        <p:spPr>
          <a:xfrm>
            <a:off x="0" y="-179294"/>
            <a:ext cx="12192000" cy="7037294"/>
          </a:xfrm>
          <a:prstGeom prst="rect">
            <a:avLst/>
          </a:prstGeom>
        </p:spPr>
      </p:pic>
      <p:sp>
        <p:nvSpPr>
          <p:cNvPr id="5" name="Rectangle 4"/>
          <p:cNvSpPr/>
          <p:nvPr/>
        </p:nvSpPr>
        <p:spPr>
          <a:xfrm>
            <a:off x="1524000" y="4659575"/>
            <a:ext cx="9144000" cy="2198425"/>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The Ultimate </a:t>
            </a:r>
            <a:r>
              <a:rPr lang="en-US" u="sng" dirty="0">
                <a:effectLst>
                  <a:glow rad="127000">
                    <a:srgbClr val="C00000"/>
                  </a:glow>
                  <a:outerShdw blurRad="38100" dist="38100" dir="2700000" algn="tl">
                    <a:srgbClr val="000000">
                      <a:alpha val="43137"/>
                    </a:srgbClr>
                  </a:outerShdw>
                </a:effectLst>
              </a:rPr>
              <a:t>CONVICTION</a:t>
            </a:r>
            <a:r>
              <a:rPr lang="en-US" dirty="0">
                <a:effectLst>
                  <a:glow rad="127000">
                    <a:srgbClr val="FF0000"/>
                  </a:glow>
                  <a:outerShdw blurRad="38100" dist="38100" dir="2700000" algn="tl">
                    <a:srgbClr val="000000">
                      <a:alpha val="43137"/>
                    </a:srgbClr>
                  </a:outerShdw>
                </a:effectLst>
              </a:rPr>
              <a:t> </a:t>
            </a:r>
            <a:r>
              <a:rPr lang="en-US" sz="3200" dirty="0"/>
              <a:t>25-26</a:t>
            </a:r>
          </a:p>
        </p:txBody>
      </p:sp>
      <p:sp>
        <p:nvSpPr>
          <p:cNvPr id="3" name="Content Placeholder 2"/>
          <p:cNvSpPr>
            <a:spLocks noGrp="1"/>
          </p:cNvSpPr>
          <p:nvPr>
            <p:ph idx="1"/>
          </p:nvPr>
        </p:nvSpPr>
        <p:spPr>
          <a:xfrm>
            <a:off x="349468" y="4950330"/>
            <a:ext cx="11493063" cy="4351338"/>
          </a:xfrm>
        </p:spPr>
        <p:txBody>
          <a:bodyPr/>
          <a:lstStyle/>
          <a:p>
            <a:r>
              <a:rPr lang="en-US" dirty="0"/>
              <a:t> </a:t>
            </a:r>
            <a:r>
              <a:rPr lang="en-US" baseline="30000" dirty="0"/>
              <a:t>25</a:t>
            </a:r>
            <a:r>
              <a:rPr lang="en-US" dirty="0"/>
              <a:t> </a:t>
            </a:r>
            <a:r>
              <a:rPr lang="en-US" dirty="0">
                <a:solidFill>
                  <a:srgbClr val="C00000"/>
                </a:solidFill>
              </a:rPr>
              <a:t>Convinced</a:t>
            </a:r>
            <a:r>
              <a:rPr lang="en-US" dirty="0"/>
              <a:t> of this, </a:t>
            </a:r>
            <a:r>
              <a:rPr lang="en-US" dirty="0">
                <a:solidFill>
                  <a:srgbClr val="C00000"/>
                </a:solidFill>
              </a:rPr>
              <a:t>I know </a:t>
            </a:r>
            <a:r>
              <a:rPr lang="en-US" dirty="0"/>
              <a:t>that I will remain and continue with you all, for your progress and</a:t>
            </a:r>
            <a:r>
              <a:rPr lang="en-US" dirty="0">
                <a:solidFill>
                  <a:srgbClr val="C00000"/>
                </a:solidFill>
              </a:rPr>
              <a:t> joy in the faith</a:t>
            </a:r>
            <a:endParaRPr lang="en-US" b="0" dirty="0">
              <a:solidFill>
                <a:srgbClr val="C00000"/>
              </a:solidFill>
            </a:endParaRPr>
          </a:p>
        </p:txBody>
      </p:sp>
    </p:spTree>
    <p:extLst>
      <p:ext uri="{BB962C8B-B14F-4D97-AF65-F5344CB8AC3E}">
        <p14:creationId xmlns:p14="http://schemas.microsoft.com/office/powerpoint/2010/main" val="422346198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360A03-1AF9-41E3-B802-E7F6300B0F37}"/>
              </a:ext>
            </a:extLst>
          </p:cNvPr>
          <p:cNvPicPr>
            <a:picLocks noChangeAspect="1"/>
          </p:cNvPicPr>
          <p:nvPr/>
        </p:nvPicPr>
        <p:blipFill>
          <a:blip r:embed="rId3"/>
          <a:stretch>
            <a:fillRect/>
          </a:stretch>
        </p:blipFill>
        <p:spPr>
          <a:xfrm>
            <a:off x="0" y="-179294"/>
            <a:ext cx="12160127" cy="7996518"/>
          </a:xfrm>
          <a:prstGeom prst="rect">
            <a:avLst/>
          </a:prstGeom>
        </p:spPr>
      </p:pic>
      <p:sp>
        <p:nvSpPr>
          <p:cNvPr id="5" name="Rectangle 4"/>
          <p:cNvSpPr/>
          <p:nvPr/>
        </p:nvSpPr>
        <p:spPr>
          <a:xfrm>
            <a:off x="1524000" y="4659575"/>
            <a:ext cx="9144000" cy="2198425"/>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The Ultimate </a:t>
            </a:r>
            <a:r>
              <a:rPr lang="en-US" dirty="0">
                <a:effectLst>
                  <a:glow rad="127000">
                    <a:srgbClr val="C00000"/>
                  </a:glow>
                  <a:outerShdw blurRad="38100" dist="38100" dir="2700000" algn="tl">
                    <a:srgbClr val="000000">
                      <a:alpha val="43137"/>
                    </a:srgbClr>
                  </a:outerShdw>
                </a:effectLst>
              </a:rPr>
              <a:t>CONVICTION </a:t>
            </a:r>
            <a:r>
              <a:rPr lang="en-US" sz="3200" dirty="0"/>
              <a:t>25-26</a:t>
            </a:r>
          </a:p>
        </p:txBody>
      </p:sp>
      <p:sp>
        <p:nvSpPr>
          <p:cNvPr id="3" name="Content Placeholder 2"/>
          <p:cNvSpPr>
            <a:spLocks noGrp="1"/>
          </p:cNvSpPr>
          <p:nvPr>
            <p:ph idx="1"/>
          </p:nvPr>
        </p:nvSpPr>
        <p:spPr>
          <a:xfrm>
            <a:off x="409903" y="5360894"/>
            <a:ext cx="11493063" cy="1918447"/>
          </a:xfrm>
        </p:spPr>
        <p:txBody>
          <a:bodyPr/>
          <a:lstStyle/>
          <a:p>
            <a:r>
              <a:rPr lang="en-US" baseline="30000" dirty="0"/>
              <a:t>26</a:t>
            </a:r>
            <a:r>
              <a:rPr lang="en-US" dirty="0"/>
              <a:t> so that in me you may have ample cause to glory in Christ Jesus, because of my coming to you again. </a:t>
            </a:r>
          </a:p>
        </p:txBody>
      </p:sp>
    </p:spTree>
    <p:extLst>
      <p:ext uri="{BB962C8B-B14F-4D97-AF65-F5344CB8AC3E}">
        <p14:creationId xmlns:p14="http://schemas.microsoft.com/office/powerpoint/2010/main" val="94195453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97721" y="1217320"/>
            <a:ext cx="6265939" cy="3602455"/>
          </a:xfrm>
          <a:prstGeom prst="rect">
            <a:avLst/>
          </a:prstGeom>
        </p:spPr>
      </p:pic>
      <p:pic>
        <p:nvPicPr>
          <p:cNvPr id="4" name="Picture 3"/>
          <p:cNvPicPr>
            <a:picLocks noChangeAspect="1" noChangeArrowheads="1"/>
          </p:cNvPicPr>
          <p:nvPr/>
        </p:nvPicPr>
        <p:blipFill rotWithShape="1">
          <a:blip r:embed="rId4" cstate="print"/>
          <a:srcRect t="5976" b="9402"/>
          <a:stretch/>
        </p:blipFill>
        <p:spPr bwMode="auto">
          <a:xfrm>
            <a:off x="0" y="0"/>
            <a:ext cx="12192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Ultimate </a:t>
            </a:r>
            <a:r>
              <a:rPr lang="en-US" u="sng" dirty="0">
                <a:effectLst>
                  <a:glow rad="127000">
                    <a:srgbClr val="C00000"/>
                  </a:glow>
                  <a:outerShdw blurRad="38100" dist="38100" dir="2700000" algn="tl">
                    <a:srgbClr val="000000">
                      <a:alpha val="43137"/>
                    </a:srgbClr>
                  </a:outerShdw>
                </a:effectLst>
              </a:rPr>
              <a:t>CONDUCT</a:t>
            </a:r>
            <a:r>
              <a:rPr lang="en-US" dirty="0"/>
              <a:t> </a:t>
            </a:r>
            <a:r>
              <a:rPr lang="en-US" sz="3600" dirty="0"/>
              <a:t>27-28</a:t>
            </a:r>
          </a:p>
        </p:txBody>
      </p:sp>
      <p:sp>
        <p:nvSpPr>
          <p:cNvPr id="3" name="Content Placeholder 2"/>
          <p:cNvSpPr>
            <a:spLocks noGrp="1"/>
          </p:cNvSpPr>
          <p:nvPr>
            <p:ph idx="1"/>
          </p:nvPr>
        </p:nvSpPr>
        <p:spPr/>
        <p:txBody>
          <a:bodyPr/>
          <a:lstStyle/>
          <a:p>
            <a:r>
              <a:rPr lang="en-US" baseline="30000" dirty="0"/>
              <a:t>27</a:t>
            </a:r>
            <a:r>
              <a:rPr lang="en-US" dirty="0"/>
              <a:t> Only let your manner of life be </a:t>
            </a:r>
            <a:r>
              <a:rPr lang="en-US" dirty="0">
                <a:solidFill>
                  <a:srgbClr val="C00000"/>
                </a:solidFill>
              </a:rPr>
              <a:t>worthy</a:t>
            </a:r>
            <a:r>
              <a:rPr lang="en-US" dirty="0"/>
              <a:t> of the gospel of Christ, </a:t>
            </a:r>
            <a:endParaRPr lang="en-US" dirty="0">
              <a:solidFill>
                <a:srgbClr val="C00000"/>
              </a:solidFill>
              <a:effectLst>
                <a:glow rad="152400">
                  <a:schemeClr val="bg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13122113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97721" y="1217320"/>
            <a:ext cx="6265939" cy="3602455"/>
          </a:xfrm>
          <a:prstGeom prst="rect">
            <a:avLst/>
          </a:prstGeom>
        </p:spPr>
      </p:pic>
      <p:pic>
        <p:nvPicPr>
          <p:cNvPr id="4" name="Picture 3"/>
          <p:cNvPicPr>
            <a:picLocks noChangeAspect="1" noChangeArrowheads="1"/>
          </p:cNvPicPr>
          <p:nvPr/>
        </p:nvPicPr>
        <p:blipFill rotWithShape="1">
          <a:blip r:embed="rId4" cstate="print"/>
          <a:srcRect t="5976" b="9402"/>
          <a:stretch/>
        </p:blipFill>
        <p:spPr bwMode="auto">
          <a:xfrm>
            <a:off x="0" y="0"/>
            <a:ext cx="12192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Ultimate </a:t>
            </a:r>
            <a:r>
              <a:rPr lang="en-US" dirty="0">
                <a:effectLst>
                  <a:glow rad="127000">
                    <a:srgbClr val="C00000"/>
                  </a:glow>
                  <a:outerShdw blurRad="38100" dist="38100" dir="2700000" algn="tl">
                    <a:srgbClr val="000000">
                      <a:alpha val="43137"/>
                    </a:srgbClr>
                  </a:outerShdw>
                </a:effectLst>
              </a:rPr>
              <a:t>CONDUCT</a:t>
            </a:r>
            <a:r>
              <a:rPr lang="en-US" dirty="0"/>
              <a:t> </a:t>
            </a:r>
            <a:r>
              <a:rPr lang="en-US" sz="3600" dirty="0"/>
              <a:t>27-28</a:t>
            </a:r>
          </a:p>
        </p:txBody>
      </p:sp>
      <p:sp>
        <p:nvSpPr>
          <p:cNvPr id="3" name="Content Placeholder 2"/>
          <p:cNvSpPr>
            <a:spLocks noGrp="1"/>
          </p:cNvSpPr>
          <p:nvPr>
            <p:ph idx="1"/>
          </p:nvPr>
        </p:nvSpPr>
        <p:spPr/>
        <p:txBody>
          <a:bodyPr/>
          <a:lstStyle/>
          <a:p>
            <a:r>
              <a:rPr lang="en-US" baseline="30000" dirty="0"/>
              <a:t>27</a:t>
            </a:r>
            <a:r>
              <a:rPr lang="en-US" dirty="0"/>
              <a:t> Only let your manner of life be </a:t>
            </a:r>
            <a:r>
              <a:rPr lang="en-US" dirty="0">
                <a:solidFill>
                  <a:srgbClr val="C00000"/>
                </a:solidFill>
              </a:rPr>
              <a:t>worthy</a:t>
            </a:r>
            <a:r>
              <a:rPr lang="en-US" dirty="0"/>
              <a:t> of the gospel of Christ, so that whether I come and see you or am absent, I may hear of you that you are standing firm in one spirit, with one mind striving side by side for the faith of the gospel, </a:t>
            </a:r>
            <a:r>
              <a:rPr lang="en-US" baseline="30000" dirty="0"/>
              <a:t>28</a:t>
            </a:r>
            <a:r>
              <a:rPr lang="en-US" dirty="0"/>
              <a:t> and not frightened in anything by your opponents. This is a clear sign to them of their destruction, but of your salvation, and that from God. </a:t>
            </a:r>
            <a:endParaRPr lang="en-US" dirty="0">
              <a:solidFill>
                <a:srgbClr val="C00000"/>
              </a:solidFill>
              <a:effectLst>
                <a:glow rad="152400">
                  <a:schemeClr val="bg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59932787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97721" y="1217320"/>
            <a:ext cx="6265939" cy="3602455"/>
          </a:xfrm>
          <a:prstGeom prst="rect">
            <a:avLst/>
          </a:prstGeom>
        </p:spPr>
      </p:pic>
      <p:pic>
        <p:nvPicPr>
          <p:cNvPr id="6" name="Picture 5"/>
          <p:cNvPicPr>
            <a:picLocks noChangeAspect="1"/>
          </p:cNvPicPr>
          <p:nvPr/>
        </p:nvPicPr>
        <p:blipFill>
          <a:blip r:embed="rId4"/>
          <a:stretch>
            <a:fillRect/>
          </a:stretch>
        </p:blipFill>
        <p:spPr>
          <a:xfrm>
            <a:off x="0" y="218048"/>
            <a:ext cx="12192000" cy="6639953"/>
          </a:xfrm>
          <a:prstGeom prst="rect">
            <a:avLst/>
          </a:prstGeom>
        </p:spPr>
      </p:pic>
      <p:sp>
        <p:nvSpPr>
          <p:cNvPr id="2" name="Title 1"/>
          <p:cNvSpPr>
            <a:spLocks noGrp="1"/>
          </p:cNvSpPr>
          <p:nvPr>
            <p:ph type="title"/>
          </p:nvPr>
        </p:nvSpPr>
        <p:spPr/>
        <p:txBody>
          <a:bodyPr/>
          <a:lstStyle/>
          <a:p>
            <a:r>
              <a:rPr lang="en-US" dirty="0"/>
              <a:t>The Ultimate </a:t>
            </a:r>
            <a:r>
              <a:rPr lang="en-US" u="sng" dirty="0">
                <a:effectLst>
                  <a:glow rad="127000">
                    <a:srgbClr val="C00000"/>
                  </a:glow>
                  <a:outerShdw blurRad="38100" dist="38100" dir="2700000" algn="tl">
                    <a:srgbClr val="000000">
                      <a:alpha val="43137"/>
                    </a:srgbClr>
                  </a:outerShdw>
                </a:effectLst>
              </a:rPr>
              <a:t>GIFT</a:t>
            </a:r>
            <a:r>
              <a:rPr lang="en-US" dirty="0"/>
              <a:t> 1:29-30</a:t>
            </a:r>
          </a:p>
        </p:txBody>
      </p:sp>
      <p:sp>
        <p:nvSpPr>
          <p:cNvPr id="3" name="Content Placeholder 2"/>
          <p:cNvSpPr>
            <a:spLocks noGrp="1"/>
          </p:cNvSpPr>
          <p:nvPr>
            <p:ph idx="1"/>
          </p:nvPr>
        </p:nvSpPr>
        <p:spPr>
          <a:xfrm>
            <a:off x="367200" y="4932468"/>
            <a:ext cx="9845721" cy="1416423"/>
          </a:xfrm>
        </p:spPr>
        <p:txBody>
          <a:bodyPr>
            <a:normAutofit/>
          </a:bodyPr>
          <a:lstStyle/>
          <a:p>
            <a:pPr>
              <a:lnSpc>
                <a:spcPct val="80000"/>
              </a:lnSpc>
            </a:pPr>
            <a:r>
              <a:rPr lang="en-US" dirty="0"/>
              <a:t> </a:t>
            </a:r>
            <a:r>
              <a:rPr lang="en-US" baseline="30000" dirty="0"/>
              <a:t>29</a:t>
            </a:r>
            <a:r>
              <a:rPr lang="en-US" dirty="0"/>
              <a:t> For it has been </a:t>
            </a:r>
            <a:r>
              <a:rPr lang="en-US" dirty="0">
                <a:solidFill>
                  <a:srgbClr val="C00000"/>
                </a:solidFill>
              </a:rPr>
              <a:t>granted</a:t>
            </a:r>
            <a:r>
              <a:rPr lang="en-US" dirty="0"/>
              <a:t> to you that for the sake of Christ you should not only believe in him but also suffer for his sake,</a:t>
            </a:r>
            <a:endParaRPr lang="en-US" sz="3600" dirty="0"/>
          </a:p>
        </p:txBody>
      </p:sp>
    </p:spTree>
    <p:extLst>
      <p:ext uri="{BB962C8B-B14F-4D97-AF65-F5344CB8AC3E}">
        <p14:creationId xmlns:p14="http://schemas.microsoft.com/office/powerpoint/2010/main" val="54951189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97721" y="1217320"/>
            <a:ext cx="6265939" cy="3602455"/>
          </a:xfrm>
          <a:prstGeom prst="rect">
            <a:avLst/>
          </a:prstGeom>
        </p:spPr>
      </p:pic>
      <p:pic>
        <p:nvPicPr>
          <p:cNvPr id="6" name="Picture 5"/>
          <p:cNvPicPr>
            <a:picLocks noChangeAspect="1"/>
          </p:cNvPicPr>
          <p:nvPr/>
        </p:nvPicPr>
        <p:blipFill>
          <a:blip r:embed="rId4"/>
          <a:stretch>
            <a:fillRect/>
          </a:stretch>
        </p:blipFill>
        <p:spPr>
          <a:xfrm>
            <a:off x="0" y="218048"/>
            <a:ext cx="12192000" cy="6639953"/>
          </a:xfrm>
          <a:prstGeom prst="rect">
            <a:avLst/>
          </a:prstGeom>
        </p:spPr>
      </p:pic>
      <p:sp>
        <p:nvSpPr>
          <p:cNvPr id="2" name="Title 1"/>
          <p:cNvSpPr>
            <a:spLocks noGrp="1"/>
          </p:cNvSpPr>
          <p:nvPr>
            <p:ph type="title"/>
          </p:nvPr>
        </p:nvSpPr>
        <p:spPr/>
        <p:txBody>
          <a:bodyPr/>
          <a:lstStyle/>
          <a:p>
            <a:r>
              <a:rPr lang="en-US" dirty="0"/>
              <a:t>The Ultimate </a:t>
            </a:r>
            <a:r>
              <a:rPr lang="en-US" dirty="0">
                <a:effectLst>
                  <a:glow rad="127000">
                    <a:srgbClr val="C00000"/>
                  </a:glow>
                  <a:outerShdw blurRad="38100" dist="38100" dir="2700000" algn="tl">
                    <a:srgbClr val="000000">
                      <a:alpha val="43137"/>
                    </a:srgbClr>
                  </a:outerShdw>
                </a:effectLst>
              </a:rPr>
              <a:t>GIFT</a:t>
            </a:r>
            <a:r>
              <a:rPr lang="en-US" dirty="0"/>
              <a:t> 1:29-30</a:t>
            </a:r>
          </a:p>
        </p:txBody>
      </p:sp>
      <p:sp>
        <p:nvSpPr>
          <p:cNvPr id="3" name="Content Placeholder 2"/>
          <p:cNvSpPr>
            <a:spLocks noGrp="1"/>
          </p:cNvSpPr>
          <p:nvPr>
            <p:ph idx="1"/>
          </p:nvPr>
        </p:nvSpPr>
        <p:spPr>
          <a:xfrm>
            <a:off x="367200" y="4932468"/>
            <a:ext cx="9845721" cy="1416423"/>
          </a:xfrm>
        </p:spPr>
        <p:txBody>
          <a:bodyPr>
            <a:normAutofit/>
          </a:bodyPr>
          <a:lstStyle/>
          <a:p>
            <a:pPr>
              <a:lnSpc>
                <a:spcPct val="80000"/>
              </a:lnSpc>
            </a:pPr>
            <a:r>
              <a:rPr lang="en-US" dirty="0"/>
              <a:t> </a:t>
            </a:r>
            <a:r>
              <a:rPr lang="en-US" baseline="30000" dirty="0"/>
              <a:t>29</a:t>
            </a:r>
            <a:r>
              <a:rPr lang="en-US" dirty="0"/>
              <a:t> For it has been </a:t>
            </a:r>
            <a:r>
              <a:rPr lang="en-US" dirty="0">
                <a:solidFill>
                  <a:srgbClr val="C00000"/>
                </a:solidFill>
              </a:rPr>
              <a:t>granted</a:t>
            </a:r>
            <a:r>
              <a:rPr lang="en-US" dirty="0"/>
              <a:t> </a:t>
            </a:r>
            <a:r>
              <a:rPr lang="en-US" dirty="0">
                <a:solidFill>
                  <a:srgbClr val="C00000"/>
                </a:solidFill>
              </a:rPr>
              <a:t>to</a:t>
            </a:r>
            <a:r>
              <a:rPr lang="en-US" dirty="0"/>
              <a:t> you that for the sake of Christ you should not only </a:t>
            </a:r>
            <a:r>
              <a:rPr lang="en-US" dirty="0">
                <a:solidFill>
                  <a:srgbClr val="C00000"/>
                </a:solidFill>
              </a:rPr>
              <a:t>believe in him </a:t>
            </a:r>
            <a:r>
              <a:rPr lang="en-US" dirty="0"/>
              <a:t>but also suffer for his sake,</a:t>
            </a:r>
            <a:endParaRPr lang="en-US" sz="3600" dirty="0"/>
          </a:p>
        </p:txBody>
      </p:sp>
    </p:spTree>
    <p:extLst>
      <p:ext uri="{BB962C8B-B14F-4D97-AF65-F5344CB8AC3E}">
        <p14:creationId xmlns:p14="http://schemas.microsoft.com/office/powerpoint/2010/main" val="380103732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97721" y="1217320"/>
            <a:ext cx="6265939" cy="3602455"/>
          </a:xfrm>
          <a:prstGeom prst="rect">
            <a:avLst/>
          </a:prstGeom>
        </p:spPr>
      </p:pic>
      <p:pic>
        <p:nvPicPr>
          <p:cNvPr id="6" name="Picture 5"/>
          <p:cNvPicPr>
            <a:picLocks noChangeAspect="1"/>
          </p:cNvPicPr>
          <p:nvPr/>
        </p:nvPicPr>
        <p:blipFill>
          <a:blip r:embed="rId4"/>
          <a:stretch>
            <a:fillRect/>
          </a:stretch>
        </p:blipFill>
        <p:spPr>
          <a:xfrm>
            <a:off x="0" y="218048"/>
            <a:ext cx="12192000" cy="6639953"/>
          </a:xfrm>
          <a:prstGeom prst="rect">
            <a:avLst/>
          </a:prstGeom>
        </p:spPr>
      </p:pic>
      <p:sp>
        <p:nvSpPr>
          <p:cNvPr id="2" name="Title 1"/>
          <p:cNvSpPr>
            <a:spLocks noGrp="1"/>
          </p:cNvSpPr>
          <p:nvPr>
            <p:ph type="title"/>
          </p:nvPr>
        </p:nvSpPr>
        <p:spPr/>
        <p:txBody>
          <a:bodyPr/>
          <a:lstStyle/>
          <a:p>
            <a:r>
              <a:rPr lang="en-US" dirty="0"/>
              <a:t>The Ultimate </a:t>
            </a:r>
            <a:r>
              <a:rPr lang="en-US" dirty="0">
                <a:effectLst>
                  <a:glow rad="127000">
                    <a:srgbClr val="C00000"/>
                  </a:glow>
                  <a:outerShdw blurRad="38100" dist="38100" dir="2700000" algn="tl">
                    <a:srgbClr val="000000">
                      <a:alpha val="43137"/>
                    </a:srgbClr>
                  </a:outerShdw>
                </a:effectLst>
              </a:rPr>
              <a:t>GIFT</a:t>
            </a:r>
            <a:r>
              <a:rPr lang="en-US" dirty="0"/>
              <a:t> 1:29-30</a:t>
            </a:r>
          </a:p>
        </p:txBody>
      </p:sp>
      <p:sp>
        <p:nvSpPr>
          <p:cNvPr id="3" name="Content Placeholder 2"/>
          <p:cNvSpPr>
            <a:spLocks noGrp="1"/>
          </p:cNvSpPr>
          <p:nvPr>
            <p:ph idx="1"/>
          </p:nvPr>
        </p:nvSpPr>
        <p:spPr>
          <a:xfrm>
            <a:off x="367200" y="4932468"/>
            <a:ext cx="9845721" cy="1416423"/>
          </a:xfrm>
        </p:spPr>
        <p:txBody>
          <a:bodyPr>
            <a:normAutofit/>
          </a:bodyPr>
          <a:lstStyle/>
          <a:p>
            <a:pPr>
              <a:lnSpc>
                <a:spcPct val="80000"/>
              </a:lnSpc>
            </a:pPr>
            <a:r>
              <a:rPr lang="en-US" dirty="0"/>
              <a:t> </a:t>
            </a:r>
            <a:r>
              <a:rPr lang="en-US" baseline="30000" dirty="0"/>
              <a:t>29</a:t>
            </a:r>
            <a:r>
              <a:rPr lang="en-US" dirty="0"/>
              <a:t> For it has been </a:t>
            </a:r>
            <a:r>
              <a:rPr lang="en-US" dirty="0">
                <a:solidFill>
                  <a:srgbClr val="C00000"/>
                </a:solidFill>
              </a:rPr>
              <a:t>granted</a:t>
            </a:r>
            <a:r>
              <a:rPr lang="en-US" dirty="0"/>
              <a:t> </a:t>
            </a:r>
            <a:r>
              <a:rPr lang="en-US" dirty="0">
                <a:solidFill>
                  <a:srgbClr val="C00000"/>
                </a:solidFill>
              </a:rPr>
              <a:t>to</a:t>
            </a:r>
            <a:r>
              <a:rPr lang="en-US" dirty="0"/>
              <a:t> you that for the sake of Christ you should not only believe in him but also </a:t>
            </a:r>
            <a:r>
              <a:rPr lang="en-US" dirty="0">
                <a:solidFill>
                  <a:srgbClr val="C00000"/>
                </a:solidFill>
              </a:rPr>
              <a:t>suffer for his sake</a:t>
            </a:r>
            <a:r>
              <a:rPr lang="en-US" dirty="0"/>
              <a:t>,</a:t>
            </a:r>
            <a:endParaRPr lang="en-US" sz="3600" dirty="0"/>
          </a:p>
        </p:txBody>
      </p:sp>
    </p:spTree>
    <p:extLst>
      <p:ext uri="{BB962C8B-B14F-4D97-AF65-F5344CB8AC3E}">
        <p14:creationId xmlns:p14="http://schemas.microsoft.com/office/powerpoint/2010/main" val="416258981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897721" y="1217320"/>
            <a:ext cx="6265939" cy="3602455"/>
          </a:xfrm>
          <a:prstGeom prst="rect">
            <a:avLst/>
          </a:prstGeom>
        </p:spPr>
      </p:pic>
      <p:sp>
        <p:nvSpPr>
          <p:cNvPr id="4" name="Rectangle 5"/>
          <p:cNvSpPr/>
          <p:nvPr/>
        </p:nvSpPr>
        <p:spPr>
          <a:xfrm>
            <a:off x="1082912" y="6134535"/>
            <a:ext cx="10672939" cy="360329"/>
          </a:xfrm>
          <a:custGeom>
            <a:avLst/>
            <a:gdLst>
              <a:gd name="connsiteX0" fmla="*/ 0 w 7392260"/>
              <a:gd name="connsiteY0" fmla="*/ 0 h 517849"/>
              <a:gd name="connsiteX1" fmla="*/ 7392260 w 7392260"/>
              <a:gd name="connsiteY1" fmla="*/ 0 h 517849"/>
              <a:gd name="connsiteX2" fmla="*/ 7392260 w 7392260"/>
              <a:gd name="connsiteY2" fmla="*/ 517849 h 517849"/>
              <a:gd name="connsiteX3" fmla="*/ 0 w 7392260"/>
              <a:gd name="connsiteY3" fmla="*/ 517849 h 517849"/>
              <a:gd name="connsiteX4" fmla="*/ 0 w 7392260"/>
              <a:gd name="connsiteY4" fmla="*/ 0 h 517849"/>
              <a:gd name="connsiteX0" fmla="*/ 0 w 7392260"/>
              <a:gd name="connsiteY0" fmla="*/ 0 h 517849"/>
              <a:gd name="connsiteX1" fmla="*/ 7392260 w 7392260"/>
              <a:gd name="connsiteY1" fmla="*/ 0 h 517849"/>
              <a:gd name="connsiteX2" fmla="*/ 7386429 w 7392260"/>
              <a:gd name="connsiteY2" fmla="*/ 261257 h 517849"/>
              <a:gd name="connsiteX3" fmla="*/ 7392260 w 7392260"/>
              <a:gd name="connsiteY3" fmla="*/ 517849 h 517849"/>
              <a:gd name="connsiteX4" fmla="*/ 0 w 7392260"/>
              <a:gd name="connsiteY4" fmla="*/ 517849 h 517849"/>
              <a:gd name="connsiteX5" fmla="*/ 0 w 7392260"/>
              <a:gd name="connsiteY5" fmla="*/ 0 h 517849"/>
              <a:gd name="connsiteX0" fmla="*/ 0 w 7852960"/>
              <a:gd name="connsiteY0" fmla="*/ 0 h 517849"/>
              <a:gd name="connsiteX1" fmla="*/ 7392260 w 7852960"/>
              <a:gd name="connsiteY1" fmla="*/ 0 h 517849"/>
              <a:gd name="connsiteX2" fmla="*/ 7852960 w 7852960"/>
              <a:gd name="connsiteY2" fmla="*/ 242596 h 517849"/>
              <a:gd name="connsiteX3" fmla="*/ 7392260 w 7852960"/>
              <a:gd name="connsiteY3" fmla="*/ 517849 h 517849"/>
              <a:gd name="connsiteX4" fmla="*/ 0 w 7852960"/>
              <a:gd name="connsiteY4" fmla="*/ 517849 h 517849"/>
              <a:gd name="connsiteX5" fmla="*/ 0 w 7852960"/>
              <a:gd name="connsiteY5" fmla="*/ 0 h 51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2960" h="517849">
                <a:moveTo>
                  <a:pt x="0" y="0"/>
                </a:moveTo>
                <a:lnTo>
                  <a:pt x="7392260" y="0"/>
                </a:lnTo>
                <a:lnTo>
                  <a:pt x="7852960" y="242596"/>
                </a:lnTo>
                <a:lnTo>
                  <a:pt x="7392260" y="517849"/>
                </a:lnTo>
                <a:lnTo>
                  <a:pt x="0" y="517849"/>
                </a:lnTo>
                <a:lnTo>
                  <a:pt x="0" y="0"/>
                </a:lnTo>
                <a:close/>
              </a:path>
            </a:pathLst>
          </a:custGeom>
          <a:solidFill>
            <a:srgbClr val="FFFF00"/>
          </a:solidFill>
          <a:ln>
            <a:solidFill>
              <a:srgbClr val="FFC000"/>
            </a:solidFill>
          </a:ln>
          <a:effectLst>
            <a:outerShdw blurRad="152400" dist="152400" dir="2700000" algn="ctr" rotWithShape="0">
              <a:schemeClr val="tx1">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903" y="1"/>
            <a:ext cx="11493063" cy="2008093"/>
          </a:xfrm>
        </p:spPr>
        <p:txBody>
          <a:bodyPr/>
          <a:lstStyle/>
          <a:p>
            <a:pPr algn="ctr"/>
            <a:r>
              <a:rPr lang="en-US" dirty="0"/>
              <a:t>How do you REJOICE in the CELL BLOCK of life?</a:t>
            </a:r>
          </a:p>
        </p:txBody>
      </p:sp>
      <p:sp>
        <p:nvSpPr>
          <p:cNvPr id="3" name="Content Placeholder 2"/>
          <p:cNvSpPr>
            <a:spLocks noGrp="1"/>
          </p:cNvSpPr>
          <p:nvPr>
            <p:ph idx="1"/>
          </p:nvPr>
        </p:nvSpPr>
        <p:spPr>
          <a:xfrm>
            <a:off x="409903" y="2008094"/>
            <a:ext cx="11493063" cy="4168869"/>
          </a:xfrm>
        </p:spPr>
        <p:txBody>
          <a:bodyPr/>
          <a:lstStyle/>
          <a:p>
            <a:pPr>
              <a:lnSpc>
                <a:spcPct val="75000"/>
              </a:lnSpc>
            </a:pPr>
            <a:r>
              <a:rPr lang="en-US" dirty="0">
                <a:solidFill>
                  <a:schemeClr val="bg1"/>
                </a:solidFill>
                <a:effectLst>
                  <a:glow rad="127000">
                    <a:schemeClr val="accent1">
                      <a:lumMod val="50000"/>
                    </a:schemeClr>
                  </a:glow>
                  <a:outerShdw blurRad="38100" dist="38100" dir="2700000" algn="tl">
                    <a:srgbClr val="000000">
                      <a:alpha val="43137"/>
                    </a:srgbClr>
                  </a:outerShdw>
                </a:effectLst>
              </a:rPr>
              <a:t>Focus on:	</a:t>
            </a:r>
            <a:r>
              <a:rPr lang="en-US" dirty="0">
                <a:solidFill>
                  <a:schemeClr val="bg1"/>
                </a:solidFill>
                <a:effectLst>
                  <a:glow rad="127000">
                    <a:schemeClr val="accent1">
                      <a:lumMod val="50000"/>
                    </a:schemeClr>
                  </a:glow>
                </a:effectLst>
              </a:rPr>
              <a:t>1-The Ultimate </a:t>
            </a:r>
            <a:r>
              <a:rPr lang="en-US" dirty="0">
                <a:solidFill>
                  <a:schemeClr val="bg1"/>
                </a:solidFill>
                <a:effectLst>
                  <a:glow rad="127000">
                    <a:srgbClr val="C00000"/>
                  </a:glow>
                </a:effectLst>
              </a:rPr>
              <a:t>HOPE</a:t>
            </a:r>
            <a:r>
              <a:rPr lang="en-US" dirty="0">
                <a:solidFill>
                  <a:schemeClr val="bg1"/>
                </a:solidFill>
                <a:effectLst>
                  <a:glow rad="127000">
                    <a:schemeClr val="accent1">
                      <a:lumMod val="50000"/>
                    </a:schemeClr>
                  </a:glow>
                </a:effectLst>
              </a:rPr>
              <a:t> 20</a:t>
            </a:r>
          </a:p>
          <a:p>
            <a:pPr>
              <a:lnSpc>
                <a:spcPct val="75000"/>
              </a:lnSpc>
            </a:pPr>
            <a:r>
              <a:rPr lang="en-US" dirty="0">
                <a:solidFill>
                  <a:schemeClr val="bg1"/>
                </a:solidFill>
                <a:effectLst>
                  <a:glow rad="127000">
                    <a:schemeClr val="accent1">
                      <a:lumMod val="50000"/>
                    </a:schemeClr>
                  </a:glow>
                </a:effectLst>
              </a:rPr>
              <a:t>			2-The Ultimate </a:t>
            </a:r>
            <a:r>
              <a:rPr lang="en-US" dirty="0">
                <a:solidFill>
                  <a:schemeClr val="bg1"/>
                </a:solidFill>
                <a:effectLst>
                  <a:glow rad="127000">
                    <a:srgbClr val="C00000"/>
                  </a:glow>
                </a:effectLst>
              </a:rPr>
              <a:t>PURPOSE</a:t>
            </a:r>
            <a:r>
              <a:rPr lang="en-US" dirty="0">
                <a:solidFill>
                  <a:schemeClr val="bg1"/>
                </a:solidFill>
                <a:effectLst>
                  <a:glow rad="127000">
                    <a:schemeClr val="accent1">
                      <a:lumMod val="50000"/>
                    </a:schemeClr>
                  </a:glow>
                </a:effectLst>
              </a:rPr>
              <a:t> 21</a:t>
            </a:r>
          </a:p>
          <a:p>
            <a:pPr>
              <a:lnSpc>
                <a:spcPct val="75000"/>
              </a:lnSpc>
            </a:pPr>
            <a:r>
              <a:rPr lang="en-US" dirty="0">
                <a:solidFill>
                  <a:schemeClr val="bg1"/>
                </a:solidFill>
                <a:effectLst>
                  <a:glow rad="127000">
                    <a:schemeClr val="accent1">
                      <a:lumMod val="50000"/>
                    </a:schemeClr>
                  </a:glow>
                </a:effectLst>
              </a:rPr>
              <a:t>			3-The Ultimate </a:t>
            </a:r>
            <a:r>
              <a:rPr lang="en-US" dirty="0">
                <a:solidFill>
                  <a:schemeClr val="bg1"/>
                </a:solidFill>
                <a:effectLst>
                  <a:glow rad="127000">
                    <a:srgbClr val="C00000"/>
                  </a:glow>
                </a:effectLst>
              </a:rPr>
              <a:t>REALITY</a:t>
            </a:r>
            <a:r>
              <a:rPr lang="en-US" dirty="0">
                <a:solidFill>
                  <a:schemeClr val="bg1"/>
                </a:solidFill>
                <a:effectLst>
                  <a:glow rad="127000">
                    <a:schemeClr val="accent1">
                      <a:lumMod val="50000"/>
                    </a:schemeClr>
                  </a:glow>
                </a:effectLst>
              </a:rPr>
              <a:t> 21</a:t>
            </a:r>
          </a:p>
          <a:p>
            <a:pPr>
              <a:lnSpc>
                <a:spcPct val="75000"/>
              </a:lnSpc>
            </a:pPr>
            <a:r>
              <a:rPr lang="en-US" dirty="0">
                <a:solidFill>
                  <a:schemeClr val="bg1"/>
                </a:solidFill>
                <a:effectLst>
                  <a:glow rad="127000">
                    <a:schemeClr val="accent1">
                      <a:lumMod val="50000"/>
                    </a:schemeClr>
                  </a:glow>
                </a:effectLst>
              </a:rPr>
              <a:t>			4-The Ultimate </a:t>
            </a:r>
            <a:r>
              <a:rPr lang="en-US" dirty="0">
                <a:solidFill>
                  <a:schemeClr val="bg1"/>
                </a:solidFill>
                <a:effectLst>
                  <a:glow rad="127000">
                    <a:srgbClr val="C00000"/>
                  </a:glow>
                </a:effectLst>
              </a:rPr>
              <a:t>CHOICE</a:t>
            </a:r>
            <a:r>
              <a:rPr lang="en-US" dirty="0">
                <a:solidFill>
                  <a:schemeClr val="bg1"/>
                </a:solidFill>
                <a:effectLst>
                  <a:glow rad="127000">
                    <a:schemeClr val="accent1">
                      <a:lumMod val="50000"/>
                    </a:schemeClr>
                  </a:glow>
                </a:effectLst>
              </a:rPr>
              <a:t> 22-24  </a:t>
            </a:r>
          </a:p>
          <a:p>
            <a:pPr>
              <a:lnSpc>
                <a:spcPct val="75000"/>
              </a:lnSpc>
            </a:pPr>
            <a:r>
              <a:rPr lang="en-US" dirty="0">
                <a:solidFill>
                  <a:schemeClr val="bg1"/>
                </a:solidFill>
                <a:effectLst>
                  <a:glow rad="127000">
                    <a:schemeClr val="accent1">
                      <a:lumMod val="50000"/>
                    </a:schemeClr>
                  </a:glow>
                </a:effectLst>
              </a:rPr>
              <a:t>			5-The Ultimate </a:t>
            </a:r>
            <a:r>
              <a:rPr lang="en-US" dirty="0">
                <a:solidFill>
                  <a:schemeClr val="bg1"/>
                </a:solidFill>
                <a:effectLst>
                  <a:glow rad="127000">
                    <a:srgbClr val="C00000"/>
                  </a:glow>
                </a:effectLst>
              </a:rPr>
              <a:t>CONVICTION </a:t>
            </a:r>
            <a:r>
              <a:rPr lang="en-US" dirty="0">
                <a:solidFill>
                  <a:schemeClr val="bg1"/>
                </a:solidFill>
                <a:effectLst>
                  <a:glow rad="127000">
                    <a:schemeClr val="accent1">
                      <a:lumMod val="50000"/>
                    </a:schemeClr>
                  </a:glow>
                </a:effectLst>
              </a:rPr>
              <a:t>25-26 </a:t>
            </a:r>
          </a:p>
          <a:p>
            <a:pPr>
              <a:lnSpc>
                <a:spcPct val="75000"/>
              </a:lnSpc>
            </a:pPr>
            <a:r>
              <a:rPr lang="en-US" dirty="0">
                <a:solidFill>
                  <a:schemeClr val="bg1"/>
                </a:solidFill>
                <a:effectLst>
                  <a:glow rad="127000">
                    <a:schemeClr val="accent1">
                      <a:lumMod val="50000"/>
                    </a:schemeClr>
                  </a:glow>
                </a:effectLst>
              </a:rPr>
              <a:t>			6-The Ultimate </a:t>
            </a:r>
            <a:r>
              <a:rPr lang="en-US" dirty="0">
                <a:solidFill>
                  <a:schemeClr val="bg1"/>
                </a:solidFill>
                <a:effectLst>
                  <a:glow rad="127000">
                    <a:srgbClr val="C00000"/>
                  </a:glow>
                </a:effectLst>
              </a:rPr>
              <a:t>CONDUCT</a:t>
            </a:r>
            <a:r>
              <a:rPr lang="en-US" dirty="0">
                <a:solidFill>
                  <a:schemeClr val="bg1"/>
                </a:solidFill>
                <a:effectLst>
                  <a:glow rad="127000">
                    <a:schemeClr val="accent1">
                      <a:lumMod val="50000"/>
                    </a:schemeClr>
                  </a:glow>
                </a:effectLst>
              </a:rPr>
              <a:t> 27-28   </a:t>
            </a:r>
          </a:p>
          <a:p>
            <a:pPr>
              <a:lnSpc>
                <a:spcPct val="75000"/>
              </a:lnSpc>
            </a:pPr>
            <a:r>
              <a:rPr lang="en-US" dirty="0">
                <a:solidFill>
                  <a:schemeClr val="bg1"/>
                </a:solidFill>
                <a:effectLst>
                  <a:glow rad="127000">
                    <a:schemeClr val="accent1">
                      <a:lumMod val="50000"/>
                    </a:schemeClr>
                  </a:glow>
                </a:effectLst>
              </a:rPr>
              <a:t>			7-The Ultimate </a:t>
            </a:r>
            <a:r>
              <a:rPr lang="en-US" dirty="0">
                <a:solidFill>
                  <a:schemeClr val="bg1"/>
                </a:solidFill>
                <a:effectLst>
                  <a:glow rad="127000">
                    <a:srgbClr val="C00000"/>
                  </a:glow>
                </a:effectLst>
              </a:rPr>
              <a:t>GIFT</a:t>
            </a:r>
            <a:r>
              <a:rPr lang="en-US" dirty="0">
                <a:solidFill>
                  <a:schemeClr val="bg1"/>
                </a:solidFill>
                <a:effectLst>
                  <a:glow rad="127000">
                    <a:schemeClr val="accent1">
                      <a:lumMod val="50000"/>
                    </a:schemeClr>
                  </a:glow>
                </a:effectLst>
              </a:rPr>
              <a:t> 29-30 </a:t>
            </a:r>
          </a:p>
        </p:txBody>
      </p:sp>
      <p:pic>
        <p:nvPicPr>
          <p:cNvPr id="9" name="Picture 8" descr="A picture containing water, sign, sitting, street&#10;&#10;Description automatically generated">
            <a:extLst>
              <a:ext uri="{FF2B5EF4-FFF2-40B4-BE49-F238E27FC236}">
                <a16:creationId xmlns:a16="http://schemas.microsoft.com/office/drawing/2014/main" id="{3157AE4F-B1C8-42B8-BCF4-8D6D9DAA4F6F}"/>
              </a:ext>
            </a:extLst>
          </p:cNvPr>
          <p:cNvPicPr>
            <a:picLocks noChangeAspect="1"/>
          </p:cNvPicPr>
          <p:nvPr/>
        </p:nvPicPr>
        <p:blipFill rotWithShape="1">
          <a:blip r:embed="rId4">
            <a:extLst>
              <a:ext uri="{28A0092B-C50C-407E-A947-70E740481C1C}">
                <a14:useLocalDpi xmlns:a14="http://schemas.microsoft.com/office/drawing/2010/main" val="0"/>
              </a:ext>
            </a:extLst>
          </a:blip>
          <a:srcRect t="75862"/>
          <a:stretch/>
        </p:blipFill>
        <p:spPr>
          <a:xfrm>
            <a:off x="-371" y="5202621"/>
            <a:ext cx="1146184" cy="1655378"/>
          </a:xfrm>
          <a:prstGeom prst="rect">
            <a:avLst/>
          </a:prstGeom>
        </p:spPr>
      </p:pic>
      <p:sp>
        <p:nvSpPr>
          <p:cNvPr id="5" name="Oval 4"/>
          <p:cNvSpPr/>
          <p:nvPr/>
        </p:nvSpPr>
        <p:spPr>
          <a:xfrm>
            <a:off x="656889" y="6003881"/>
            <a:ext cx="522514" cy="522515"/>
          </a:xfrm>
          <a:prstGeom prst="ellipse">
            <a:avLst/>
          </a:prstGeom>
          <a:solidFill>
            <a:srgbClr val="FFFF00"/>
          </a:solidFill>
          <a:ln w="57150">
            <a:solidFill>
              <a:srgbClr val="FFC000"/>
            </a:solidFill>
          </a:ln>
          <a:effectLst>
            <a:outerShdw blurRad="152400" dist="152400" dir="2700000" algn="ctr" rotWithShape="0">
              <a:schemeClr val="tx1">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78152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randombar(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3000" fill="hold"/>
                                        <p:tgtEl>
                                          <p:spTgt spid="4"/>
                                        </p:tgtEl>
                                        <p:attrNameLst>
                                          <p:attrName>ppt_x</p:attrName>
                                        </p:attrNameLst>
                                      </p:cBhvr>
                                      <p:tavLst>
                                        <p:tav tm="0">
                                          <p:val>
                                            <p:strVal val="0-#ppt_w/2"/>
                                          </p:val>
                                        </p:tav>
                                        <p:tav tm="100000">
                                          <p:val>
                                            <p:strVal val="#ppt_x"/>
                                          </p:val>
                                        </p:tav>
                                      </p:tavLst>
                                    </p:anim>
                                    <p:anim calcmode="lin" valueType="num">
                                      <p:cBhvr additive="base">
                                        <p:cTn id="43"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B26B4-4E99-466B-BF55-8BCCC064EE6D}"/>
              </a:ext>
            </a:extLst>
          </p:cNvPr>
          <p:cNvSpPr>
            <a:spLocks noGrp="1"/>
          </p:cNvSpPr>
          <p:nvPr>
            <p:ph type="title"/>
          </p:nvPr>
        </p:nvSpPr>
        <p:spPr>
          <a:xfrm>
            <a:off x="409903" y="1"/>
            <a:ext cx="11493063" cy="6857999"/>
          </a:xfrm>
        </p:spPr>
        <p:txBody>
          <a:bodyPr/>
          <a:lstStyle/>
          <a:p>
            <a:pPr algn="ctr"/>
            <a:r>
              <a:rPr lang="en-US" dirty="0"/>
              <a:t>So, Find the Joy </a:t>
            </a:r>
            <a:br>
              <a:rPr lang="en-US" dirty="0"/>
            </a:br>
            <a:r>
              <a:rPr lang="en-US" dirty="0"/>
              <a:t>in Your Social Distancing!</a:t>
            </a:r>
          </a:p>
        </p:txBody>
      </p:sp>
    </p:spTree>
    <p:extLst>
      <p:ext uri="{BB962C8B-B14F-4D97-AF65-F5344CB8AC3E}">
        <p14:creationId xmlns:p14="http://schemas.microsoft.com/office/powerpoint/2010/main" val="110456145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275820" cy="6857999"/>
          </a:xfrm>
        </p:spPr>
        <p:txBody>
          <a:bodyPr>
            <a:normAutofit/>
          </a:bodyPr>
          <a:lstStyle/>
          <a:p>
            <a:pPr algn="ctr"/>
            <a:r>
              <a:rPr lang="en-US" sz="7200" dirty="0"/>
              <a:t>Let’s Pray</a:t>
            </a:r>
          </a:p>
        </p:txBody>
      </p:sp>
    </p:spTree>
    <p:extLst>
      <p:ext uri="{BB962C8B-B14F-4D97-AF65-F5344CB8AC3E}">
        <p14:creationId xmlns:p14="http://schemas.microsoft.com/office/powerpoint/2010/main" val="306890484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65125"/>
            <a:ext cx="12191999" cy="1325563"/>
          </a:xfrm>
        </p:spPr>
        <p:txBody>
          <a:bodyPr/>
          <a:lstStyle/>
          <a:p>
            <a:pPr algn="ctr"/>
            <a:r>
              <a:rPr lang="en-US" dirty="0"/>
              <a:t>Paul writes from a </a:t>
            </a:r>
            <a:r>
              <a:rPr lang="en-US" sz="6000" dirty="0"/>
              <a:t>HOUSE ARREST</a:t>
            </a:r>
          </a:p>
        </p:txBody>
      </p:sp>
      <p:sp>
        <p:nvSpPr>
          <p:cNvPr id="2" name="Content Placeholder 1"/>
          <p:cNvSpPr>
            <a:spLocks noGrp="1"/>
          </p:cNvSpPr>
          <p:nvPr>
            <p:ph idx="1"/>
          </p:nvPr>
        </p:nvSpPr>
        <p:spPr>
          <a:xfrm>
            <a:off x="409903" y="5073445"/>
            <a:ext cx="11493063" cy="1103518"/>
          </a:xfrm>
        </p:spPr>
        <p:txBody>
          <a:bodyPr/>
          <a:lstStyle/>
          <a:p>
            <a:pPr algn="ctr">
              <a:lnSpc>
                <a:spcPct val="80000"/>
              </a:lnSpc>
            </a:pPr>
            <a:r>
              <a:rPr lang="en-US" dirty="0"/>
              <a:t> </a:t>
            </a:r>
            <a:r>
              <a:rPr lang="en-US" baseline="30000" dirty="0"/>
              <a:t>16</a:t>
            </a:r>
            <a:r>
              <a:rPr lang="en-US" dirty="0"/>
              <a:t> And when we came into Rome, Paul was allowed to stay by himself, with the soldier that guarded him. </a:t>
            </a:r>
            <a:br>
              <a:rPr lang="en-US" dirty="0"/>
            </a:br>
            <a:r>
              <a:rPr lang="en-US" dirty="0"/>
              <a:t>(Act 28:16)</a:t>
            </a:r>
          </a:p>
        </p:txBody>
      </p:sp>
      <p:pic>
        <p:nvPicPr>
          <p:cNvPr id="3" name="Picture 2"/>
          <p:cNvPicPr>
            <a:picLocks noChangeAspect="1"/>
          </p:cNvPicPr>
          <p:nvPr/>
        </p:nvPicPr>
        <p:blipFill>
          <a:blip r:embed="rId3"/>
          <a:stretch>
            <a:fillRect/>
          </a:stretch>
        </p:blipFill>
        <p:spPr>
          <a:xfrm>
            <a:off x="3254613" y="1986873"/>
            <a:ext cx="5803641" cy="3164562"/>
          </a:xfrm>
          <a:prstGeom prst="rect">
            <a:avLst/>
          </a:prstGeom>
          <a:effectLst>
            <a:glow rad="254000">
              <a:schemeClr val="bg1">
                <a:alpha val="62000"/>
              </a:schemeClr>
            </a:glow>
          </a:effectLst>
        </p:spPr>
      </p:pic>
    </p:spTree>
    <p:extLst>
      <p:ext uri="{BB962C8B-B14F-4D97-AF65-F5344CB8AC3E}">
        <p14:creationId xmlns:p14="http://schemas.microsoft.com/office/powerpoint/2010/main" val="277700585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1DA813-34CD-4AB0-B0D4-FF4B1F20157F}"/>
              </a:ext>
            </a:extLst>
          </p:cNvPr>
          <p:cNvPicPr>
            <a:picLocks noChangeAspect="1"/>
          </p:cNvPicPr>
          <p:nvPr/>
        </p:nvPicPr>
        <p:blipFill>
          <a:blip r:embed="rId2">
            <a:alphaModFix amt="70000"/>
          </a:blip>
          <a:stretch>
            <a:fillRect/>
          </a:stretch>
        </p:blipFill>
        <p:spPr>
          <a:xfrm>
            <a:off x="3254613" y="1986873"/>
            <a:ext cx="5803641" cy="3164562"/>
          </a:xfrm>
          <a:prstGeom prst="rect">
            <a:avLst/>
          </a:prstGeom>
          <a:effectLst>
            <a:glow rad="254000">
              <a:schemeClr val="bg1">
                <a:alpha val="62000"/>
              </a:schemeClr>
            </a:glow>
          </a:effectLst>
        </p:spPr>
      </p:pic>
      <p:sp>
        <p:nvSpPr>
          <p:cNvPr id="4" name="Title 3"/>
          <p:cNvSpPr>
            <a:spLocks noGrp="1"/>
          </p:cNvSpPr>
          <p:nvPr>
            <p:ph type="title"/>
          </p:nvPr>
        </p:nvSpPr>
        <p:spPr>
          <a:xfrm>
            <a:off x="0" y="365125"/>
            <a:ext cx="12191999" cy="1325563"/>
          </a:xfrm>
        </p:spPr>
        <p:txBody>
          <a:bodyPr/>
          <a:lstStyle/>
          <a:p>
            <a:pPr algn="ctr"/>
            <a:r>
              <a:rPr lang="en-US" dirty="0"/>
              <a:t>Paul writes from a </a:t>
            </a:r>
            <a:r>
              <a:rPr lang="en-US" sz="6000" dirty="0"/>
              <a:t>HOUSE ARREST</a:t>
            </a:r>
          </a:p>
        </p:txBody>
      </p:sp>
      <p:sp>
        <p:nvSpPr>
          <p:cNvPr id="5" name="Content Placeholder 4"/>
          <p:cNvSpPr>
            <a:spLocks noGrp="1"/>
          </p:cNvSpPr>
          <p:nvPr>
            <p:ph idx="1"/>
          </p:nvPr>
        </p:nvSpPr>
        <p:spPr>
          <a:xfrm>
            <a:off x="297181" y="2277035"/>
            <a:ext cx="11605786" cy="3899928"/>
          </a:xfrm>
        </p:spPr>
        <p:txBody>
          <a:bodyPr>
            <a:noAutofit/>
          </a:bodyPr>
          <a:lstStyle/>
          <a:p>
            <a:pPr algn="ctr"/>
            <a:r>
              <a:rPr lang="en-US" sz="4800" dirty="0"/>
              <a:t>“Rejoice” occurs 9 times</a:t>
            </a:r>
          </a:p>
          <a:p>
            <a:pPr algn="ctr"/>
            <a:r>
              <a:rPr lang="en-US" sz="4800" dirty="0"/>
              <a:t>“Joy” occurs 5 times</a:t>
            </a:r>
          </a:p>
          <a:p>
            <a:pPr algn="ctr"/>
            <a:br>
              <a:rPr lang="en-US" sz="4800" dirty="0"/>
            </a:br>
            <a:br>
              <a:rPr lang="en-US" sz="4800" dirty="0"/>
            </a:br>
            <a:r>
              <a:rPr lang="en-US" sz="4800" dirty="0"/>
              <a:t>QUESTION:</a:t>
            </a:r>
          </a:p>
          <a:p>
            <a:pPr algn="ctr"/>
            <a:r>
              <a:rPr lang="en-US" sz="4800" dirty="0"/>
              <a:t>How do YOU do that?</a:t>
            </a:r>
          </a:p>
          <a:p>
            <a:endParaRPr lang="en-US" sz="4800" dirty="0"/>
          </a:p>
        </p:txBody>
      </p:sp>
    </p:spTree>
    <p:extLst>
      <p:ext uri="{BB962C8B-B14F-4D97-AF65-F5344CB8AC3E}">
        <p14:creationId xmlns:p14="http://schemas.microsoft.com/office/powerpoint/2010/main" val="237014108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9903" y="1"/>
            <a:ext cx="11493063" cy="1986872"/>
          </a:xfrm>
        </p:spPr>
        <p:txBody>
          <a:bodyPr/>
          <a:lstStyle/>
          <a:p>
            <a:pPr algn="ctr"/>
            <a:r>
              <a:rPr lang="en-US" dirty="0"/>
              <a:t>Answer: Focus on the ULTIMATE</a:t>
            </a:r>
          </a:p>
        </p:txBody>
      </p:sp>
      <p:sp>
        <p:nvSpPr>
          <p:cNvPr id="3" name="Content Placeholder 2">
            <a:extLst>
              <a:ext uri="{FF2B5EF4-FFF2-40B4-BE49-F238E27FC236}">
                <a16:creationId xmlns:a16="http://schemas.microsoft.com/office/drawing/2014/main" id="{EA1D8131-5F96-4A9A-870C-A531473DF0A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F3E186F0-05DF-4934-9CB5-A1EF6910AEFF}"/>
              </a:ext>
            </a:extLst>
          </p:cNvPr>
          <p:cNvPicPr>
            <a:picLocks noChangeAspect="1"/>
          </p:cNvPicPr>
          <p:nvPr/>
        </p:nvPicPr>
        <p:blipFill>
          <a:blip r:embed="rId2">
            <a:alphaModFix amt="50000"/>
          </a:blip>
          <a:stretch>
            <a:fillRect/>
          </a:stretch>
        </p:blipFill>
        <p:spPr>
          <a:xfrm>
            <a:off x="3254613" y="1986873"/>
            <a:ext cx="5803641" cy="3164562"/>
          </a:xfrm>
          <a:prstGeom prst="rect">
            <a:avLst/>
          </a:prstGeom>
          <a:effectLst>
            <a:glow rad="254000">
              <a:schemeClr val="bg1">
                <a:alpha val="62000"/>
              </a:schemeClr>
            </a:glow>
          </a:effectLst>
        </p:spPr>
      </p:pic>
    </p:spTree>
    <p:extLst>
      <p:ext uri="{BB962C8B-B14F-4D97-AF65-F5344CB8AC3E}">
        <p14:creationId xmlns:p14="http://schemas.microsoft.com/office/powerpoint/2010/main" val="176328620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897721" y="1217320"/>
            <a:ext cx="6265939" cy="3602455"/>
          </a:xfrm>
          <a:prstGeom prst="rect">
            <a:avLst/>
          </a:prstGeom>
        </p:spPr>
      </p:pic>
      <p:sp>
        <p:nvSpPr>
          <p:cNvPr id="5" name="Oval 4"/>
          <p:cNvSpPr/>
          <p:nvPr/>
        </p:nvSpPr>
        <p:spPr>
          <a:xfrm>
            <a:off x="3315478" y="1325563"/>
            <a:ext cx="4217436" cy="5093898"/>
          </a:xfrm>
          <a:prstGeom prst="ellipse">
            <a:avLst/>
          </a:prstGeom>
          <a:solidFill>
            <a:srgbClr val="465A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836403" y="2138291"/>
            <a:ext cx="2934848" cy="3951979"/>
          </a:xfrm>
          <a:prstGeom prst="rect">
            <a:avLst/>
          </a:prstGeom>
        </p:spPr>
      </p:pic>
      <p:pic>
        <p:nvPicPr>
          <p:cNvPr id="6" name="Picture 5"/>
          <p:cNvPicPr>
            <a:picLocks noChangeAspect="1" noChangeArrowheads="1"/>
          </p:cNvPicPr>
          <p:nvPr/>
        </p:nvPicPr>
        <p:blipFill>
          <a:blip r:embed="rId5" cstate="print"/>
          <a:srcRect/>
          <a:stretch>
            <a:fillRect/>
          </a:stretch>
        </p:blipFill>
        <p:spPr bwMode="auto">
          <a:xfrm>
            <a:off x="653944" y="-1939"/>
            <a:ext cx="10884112" cy="6861878"/>
          </a:xfrm>
          <a:prstGeom prst="rect">
            <a:avLst/>
          </a:prstGeom>
          <a:noFill/>
          <a:ln w="9525">
            <a:noFill/>
            <a:miter lim="800000"/>
            <a:headEnd/>
            <a:tailEnd/>
          </a:ln>
          <a:effectLst/>
        </p:spPr>
      </p:pic>
      <p:sp>
        <p:nvSpPr>
          <p:cNvPr id="7" name="Rectangle 6"/>
          <p:cNvSpPr/>
          <p:nvPr/>
        </p:nvSpPr>
        <p:spPr>
          <a:xfrm>
            <a:off x="0" y="5078437"/>
            <a:ext cx="12192000" cy="1781502"/>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ctr"/>
            <a:r>
              <a:rPr lang="en-US" dirty="0"/>
              <a:t>The Ultimate </a:t>
            </a:r>
            <a:r>
              <a:rPr lang="en-US" u="sng" dirty="0">
                <a:effectLst>
                  <a:glow rad="127000">
                    <a:srgbClr val="C00000"/>
                  </a:glow>
                  <a:outerShdw blurRad="38100" dist="38100" dir="2700000" algn="tl">
                    <a:srgbClr val="000000">
                      <a:alpha val="43137"/>
                    </a:srgbClr>
                  </a:outerShdw>
                </a:effectLst>
              </a:rPr>
              <a:t>HOPE</a:t>
            </a:r>
            <a:r>
              <a:rPr lang="en-US" dirty="0"/>
              <a:t> 1:20</a:t>
            </a:r>
          </a:p>
        </p:txBody>
      </p:sp>
      <p:sp>
        <p:nvSpPr>
          <p:cNvPr id="2" name="Content Placeholder 1"/>
          <p:cNvSpPr>
            <a:spLocks noGrp="1"/>
          </p:cNvSpPr>
          <p:nvPr>
            <p:ph idx="1"/>
          </p:nvPr>
        </p:nvSpPr>
        <p:spPr>
          <a:xfrm>
            <a:off x="409903" y="5267377"/>
            <a:ext cx="11493063" cy="909585"/>
          </a:xfrm>
        </p:spPr>
        <p:txBody>
          <a:bodyPr/>
          <a:lstStyle/>
          <a:p>
            <a:r>
              <a:rPr lang="en-US" dirty="0">
                <a:effectLst>
                  <a:glow rad="127000">
                    <a:schemeClr val="bg1"/>
                  </a:glow>
                  <a:outerShdw blurRad="38100" dist="38100" dir="2700000" algn="tl">
                    <a:srgbClr val="000000">
                      <a:alpha val="43137"/>
                    </a:srgbClr>
                  </a:outerShdw>
                </a:effectLst>
              </a:rPr>
              <a:t>1:20  </a:t>
            </a:r>
            <a:r>
              <a:rPr lang="en-US" sz="4400" dirty="0"/>
              <a:t>it is my  … </a:t>
            </a:r>
            <a:r>
              <a:rPr lang="en-US" sz="4400" dirty="0">
                <a:solidFill>
                  <a:srgbClr val="C00000"/>
                </a:solidFill>
              </a:rPr>
              <a:t>hope</a:t>
            </a:r>
            <a:r>
              <a:rPr lang="en-US" sz="4400" dirty="0"/>
              <a:t> that … Christ will be honored in my body, whether by life or by death</a:t>
            </a:r>
            <a:endParaRPr lang="en-US" dirty="0">
              <a:effectLst>
                <a:glow rad="127000">
                  <a:schemeClr val="bg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55524931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897721" y="1217320"/>
            <a:ext cx="6265939" cy="3602455"/>
          </a:xfrm>
          <a:prstGeom prst="rect">
            <a:avLst/>
          </a:prstGeom>
        </p:spPr>
      </p:pic>
      <p:pic>
        <p:nvPicPr>
          <p:cNvPr id="5" name="Picture 4"/>
          <p:cNvPicPr>
            <a:picLocks noChangeAspect="1" noChangeArrowheads="1"/>
          </p:cNvPicPr>
          <p:nvPr/>
        </p:nvPicPr>
        <p:blipFill rotWithShape="1">
          <a:blip r:embed="rId4" cstate="print"/>
          <a:srcRect t="12524" b="12454"/>
          <a:stretch/>
        </p:blipFill>
        <p:spPr bwMode="auto">
          <a:xfrm>
            <a:off x="0" y="0"/>
            <a:ext cx="12183579" cy="6857999"/>
          </a:xfrm>
          <a:prstGeom prst="rect">
            <a:avLst/>
          </a:prstGeom>
          <a:noFill/>
          <a:ln w="9525">
            <a:noFill/>
            <a:miter lim="800000"/>
            <a:headEnd/>
            <a:tailEnd/>
          </a:ln>
          <a:effectLst/>
        </p:spPr>
      </p:pic>
      <p:pic>
        <p:nvPicPr>
          <p:cNvPr id="13" name="Picture 12">
            <a:extLst>
              <a:ext uri="{FF2B5EF4-FFF2-40B4-BE49-F238E27FC236}">
                <a16:creationId xmlns:a16="http://schemas.microsoft.com/office/drawing/2014/main" id="{3201A5C0-56C3-4187-A9F9-12E0A63A3096}"/>
              </a:ext>
            </a:extLst>
          </p:cNvPr>
          <p:cNvPicPr>
            <a:picLocks noChangeAspect="1" noChangeArrowheads="1"/>
          </p:cNvPicPr>
          <p:nvPr/>
        </p:nvPicPr>
        <p:blipFill>
          <a:blip r:embed="rId5" cstate="print"/>
          <a:srcRect/>
          <a:stretch>
            <a:fillRect/>
          </a:stretch>
        </p:blipFill>
        <p:spPr bwMode="auto">
          <a:xfrm>
            <a:off x="3902350" y="459338"/>
            <a:ext cx="4213413" cy="4538614"/>
          </a:xfrm>
          <a:prstGeom prst="rect">
            <a:avLst/>
          </a:prstGeom>
          <a:noFill/>
          <a:ln w="9525">
            <a:noFill/>
            <a:miter lim="800000"/>
            <a:headEnd/>
            <a:tailEnd/>
          </a:ln>
          <a:effectLst/>
        </p:spPr>
      </p:pic>
      <p:sp>
        <p:nvSpPr>
          <p:cNvPr id="4" name="Title 3"/>
          <p:cNvSpPr>
            <a:spLocks noGrp="1"/>
          </p:cNvSpPr>
          <p:nvPr>
            <p:ph type="title"/>
          </p:nvPr>
        </p:nvSpPr>
        <p:spPr/>
        <p:txBody>
          <a:bodyPr/>
          <a:lstStyle/>
          <a:p>
            <a:pPr algn="ctr"/>
            <a:r>
              <a:rPr lang="en-US" dirty="0"/>
              <a:t>The Ultimate </a:t>
            </a:r>
            <a:r>
              <a:rPr lang="en-US" u="sng" dirty="0">
                <a:effectLst>
                  <a:glow rad="127000">
                    <a:srgbClr val="C00000"/>
                  </a:glow>
                  <a:outerShdw blurRad="38100" dist="38100" dir="2700000" algn="tl">
                    <a:srgbClr val="000000">
                      <a:alpha val="43137"/>
                    </a:srgbClr>
                  </a:outerShdw>
                </a:effectLst>
              </a:rPr>
              <a:t>PURPOSE</a:t>
            </a:r>
            <a:r>
              <a:rPr lang="en-US" dirty="0"/>
              <a:t> 1:21</a:t>
            </a:r>
          </a:p>
        </p:txBody>
      </p:sp>
      <p:sp>
        <p:nvSpPr>
          <p:cNvPr id="2" name="Content Placeholder 1"/>
          <p:cNvSpPr>
            <a:spLocks noGrp="1"/>
          </p:cNvSpPr>
          <p:nvPr>
            <p:ph idx="1"/>
          </p:nvPr>
        </p:nvSpPr>
        <p:spPr>
          <a:xfrm>
            <a:off x="409903" y="5638803"/>
            <a:ext cx="11493063" cy="538160"/>
          </a:xfrm>
        </p:spPr>
        <p:txBody>
          <a:bodyPr/>
          <a:lstStyle/>
          <a:p>
            <a:pPr algn="ctr"/>
            <a:r>
              <a:rPr lang="en-US" baseline="30000" dirty="0"/>
              <a:t>21</a:t>
            </a:r>
            <a:r>
              <a:rPr lang="en-US" dirty="0"/>
              <a:t> For to me, </a:t>
            </a:r>
            <a:r>
              <a:rPr lang="en-US" sz="4400" dirty="0">
                <a:solidFill>
                  <a:schemeClr val="bg1"/>
                </a:solidFill>
                <a:effectLst>
                  <a:glow rad="190500">
                    <a:schemeClr val="tx1"/>
                  </a:glow>
                </a:effectLst>
              </a:rPr>
              <a:t>to live is Christ</a:t>
            </a:r>
            <a:r>
              <a:rPr lang="en-US" dirty="0"/>
              <a:t>... </a:t>
            </a:r>
          </a:p>
        </p:txBody>
      </p:sp>
      <p:pic>
        <p:nvPicPr>
          <p:cNvPr id="7" name="Picture 6"/>
          <p:cNvPicPr>
            <a:picLocks noChangeAspect="1" noChangeArrowheads="1"/>
          </p:cNvPicPr>
          <p:nvPr/>
        </p:nvPicPr>
        <p:blipFill>
          <a:blip r:embed="rId6" cstate="print"/>
          <a:srcRect/>
          <a:stretch>
            <a:fillRect/>
          </a:stretch>
        </p:blipFill>
        <p:spPr bwMode="auto">
          <a:xfrm>
            <a:off x="3819229" y="1881032"/>
            <a:ext cx="4674410" cy="2938743"/>
          </a:xfrm>
          <a:prstGeom prst="rect">
            <a:avLst/>
          </a:prstGeom>
          <a:noFill/>
          <a:ln w="9525">
            <a:noFill/>
            <a:miter lim="800000"/>
            <a:headEnd/>
            <a:tailEnd/>
          </a:ln>
          <a:effectLst/>
        </p:spPr>
      </p:pic>
      <p:pic>
        <p:nvPicPr>
          <p:cNvPr id="8" name="Picture 7"/>
          <p:cNvPicPr>
            <a:picLocks noChangeAspect="1" noChangeArrowheads="1"/>
          </p:cNvPicPr>
          <p:nvPr/>
        </p:nvPicPr>
        <p:blipFill>
          <a:blip r:embed="rId7" cstate="print"/>
          <a:srcRect/>
          <a:stretch>
            <a:fillRect/>
          </a:stretch>
        </p:blipFill>
        <p:spPr bwMode="auto">
          <a:xfrm>
            <a:off x="4014938" y="1616485"/>
            <a:ext cx="4435335" cy="3498517"/>
          </a:xfrm>
          <a:prstGeom prst="rect">
            <a:avLst/>
          </a:prstGeom>
          <a:noFill/>
          <a:ln w="9525">
            <a:noFill/>
            <a:miter lim="800000"/>
            <a:headEnd/>
            <a:tailEnd/>
          </a:ln>
          <a:effectLst/>
        </p:spPr>
      </p:pic>
      <p:pic>
        <p:nvPicPr>
          <p:cNvPr id="9" name="Picture 8"/>
          <p:cNvPicPr>
            <a:picLocks noChangeAspect="1" noChangeArrowheads="1"/>
          </p:cNvPicPr>
          <p:nvPr/>
        </p:nvPicPr>
        <p:blipFill>
          <a:blip r:embed="rId8" cstate="print"/>
          <a:srcRect/>
          <a:stretch>
            <a:fillRect/>
          </a:stretch>
        </p:blipFill>
        <p:spPr bwMode="auto">
          <a:xfrm>
            <a:off x="3530766" y="1512547"/>
            <a:ext cx="5122045" cy="3540125"/>
          </a:xfrm>
          <a:prstGeom prst="rect">
            <a:avLst/>
          </a:prstGeom>
          <a:noFill/>
          <a:ln w="9525">
            <a:noFill/>
            <a:miter lim="800000"/>
            <a:headEnd/>
            <a:tailEnd/>
          </a:ln>
          <a:effectLst/>
        </p:spPr>
      </p:pic>
      <p:pic>
        <p:nvPicPr>
          <p:cNvPr id="10" name="Picture 9"/>
          <p:cNvPicPr>
            <a:picLocks noChangeAspect="1" noChangeArrowheads="1"/>
          </p:cNvPicPr>
          <p:nvPr/>
        </p:nvPicPr>
        <p:blipFill>
          <a:blip r:embed="rId9" cstate="print"/>
          <a:srcRect/>
          <a:stretch>
            <a:fillRect/>
          </a:stretch>
        </p:blipFill>
        <p:spPr bwMode="auto">
          <a:xfrm>
            <a:off x="4243417" y="1396199"/>
            <a:ext cx="3890276" cy="3910853"/>
          </a:xfrm>
          <a:prstGeom prst="rect">
            <a:avLst/>
          </a:prstGeom>
          <a:noFill/>
          <a:ln w="9525">
            <a:noFill/>
            <a:miter lim="800000"/>
            <a:headEnd/>
            <a:tailEnd/>
          </a:ln>
          <a:effectLst/>
        </p:spPr>
      </p:pic>
      <p:pic>
        <p:nvPicPr>
          <p:cNvPr id="11" name="Picture 10"/>
          <p:cNvPicPr>
            <a:picLocks noChangeAspect="1" noChangeArrowheads="1"/>
          </p:cNvPicPr>
          <p:nvPr/>
        </p:nvPicPr>
        <p:blipFill>
          <a:blip r:embed="rId10" cstate="print"/>
          <a:srcRect/>
          <a:stretch>
            <a:fillRect/>
          </a:stretch>
        </p:blipFill>
        <p:spPr bwMode="auto">
          <a:xfrm>
            <a:off x="5163470" y="1186304"/>
            <a:ext cx="2093446" cy="4835561"/>
          </a:xfrm>
          <a:prstGeom prst="rect">
            <a:avLst/>
          </a:prstGeom>
          <a:noFill/>
          <a:ln w="9525">
            <a:noFill/>
            <a:miter lim="800000"/>
            <a:headEnd/>
            <a:tailEnd/>
          </a:ln>
          <a:effectLst/>
        </p:spPr>
      </p:pic>
    </p:spTree>
    <p:extLst>
      <p:ext uri="{BB962C8B-B14F-4D97-AF65-F5344CB8AC3E}">
        <p14:creationId xmlns:p14="http://schemas.microsoft.com/office/powerpoint/2010/main" val="16214021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8CAD5C-8FDC-4542-ABAD-7F9BFB059377}"/>
              </a:ext>
            </a:extLst>
          </p:cNvPr>
          <p:cNvPicPr>
            <a:picLocks noChangeAspect="1" noChangeArrowheads="1"/>
          </p:cNvPicPr>
          <p:nvPr/>
        </p:nvPicPr>
        <p:blipFill>
          <a:blip r:embed="rId2" cstate="print"/>
          <a:srcRect/>
          <a:stretch>
            <a:fillRect/>
          </a:stretch>
        </p:blipFill>
        <p:spPr bwMode="auto">
          <a:xfrm>
            <a:off x="0" y="-1144838"/>
            <a:ext cx="12183579" cy="9141356"/>
          </a:xfrm>
          <a:prstGeom prst="rect">
            <a:avLst/>
          </a:prstGeom>
          <a:noFill/>
          <a:ln w="9525">
            <a:noFill/>
            <a:miter lim="800000"/>
            <a:headEnd/>
            <a:tailEnd/>
          </a:ln>
          <a:effectLst/>
        </p:spPr>
      </p:pic>
      <p:sp>
        <p:nvSpPr>
          <p:cNvPr id="4" name="Title 3"/>
          <p:cNvSpPr>
            <a:spLocks noGrp="1"/>
          </p:cNvSpPr>
          <p:nvPr>
            <p:ph type="title"/>
          </p:nvPr>
        </p:nvSpPr>
        <p:spPr/>
        <p:txBody>
          <a:bodyPr/>
          <a:lstStyle/>
          <a:p>
            <a:pPr algn="ctr"/>
            <a:r>
              <a:rPr lang="en-US" dirty="0"/>
              <a:t>The Ultimate </a:t>
            </a:r>
            <a:r>
              <a:rPr lang="en-US" u="sng" dirty="0">
                <a:effectLst>
                  <a:glow rad="127000">
                    <a:srgbClr val="C00000"/>
                  </a:glow>
                  <a:outerShdw blurRad="38100" dist="38100" dir="2700000" algn="tl">
                    <a:srgbClr val="000000">
                      <a:alpha val="43137"/>
                    </a:srgbClr>
                  </a:outerShdw>
                </a:effectLst>
              </a:rPr>
              <a:t>PURPOSE</a:t>
            </a:r>
            <a:r>
              <a:rPr lang="en-US" dirty="0"/>
              <a:t> 1:21</a:t>
            </a:r>
          </a:p>
        </p:txBody>
      </p:sp>
      <p:sp>
        <p:nvSpPr>
          <p:cNvPr id="2" name="Content Placeholder 1"/>
          <p:cNvSpPr>
            <a:spLocks noGrp="1"/>
          </p:cNvSpPr>
          <p:nvPr>
            <p:ph idx="1"/>
          </p:nvPr>
        </p:nvSpPr>
        <p:spPr>
          <a:xfrm>
            <a:off x="1761082" y="5941000"/>
            <a:ext cx="8669836" cy="4351338"/>
          </a:xfrm>
        </p:spPr>
        <p:txBody>
          <a:bodyPr/>
          <a:lstStyle/>
          <a:p>
            <a:pPr algn="ctr"/>
            <a:r>
              <a:rPr lang="en-US" baseline="30000" dirty="0"/>
              <a:t>21</a:t>
            </a:r>
            <a:r>
              <a:rPr lang="en-US" dirty="0"/>
              <a:t> For to me, </a:t>
            </a:r>
            <a:r>
              <a:rPr lang="en-US" sz="4400" dirty="0">
                <a:solidFill>
                  <a:schemeClr val="bg1"/>
                </a:solidFill>
                <a:effectLst>
                  <a:glow rad="190500">
                    <a:schemeClr val="tx1"/>
                  </a:glow>
                </a:effectLst>
              </a:rPr>
              <a:t>to live is Christ</a:t>
            </a:r>
            <a:r>
              <a:rPr lang="en-US" dirty="0"/>
              <a:t>... </a:t>
            </a:r>
          </a:p>
        </p:txBody>
      </p:sp>
      <p:pic>
        <p:nvPicPr>
          <p:cNvPr id="6" name="Picture 5"/>
          <p:cNvPicPr>
            <a:picLocks noChangeAspect="1" noChangeArrowheads="1"/>
          </p:cNvPicPr>
          <p:nvPr/>
        </p:nvPicPr>
        <p:blipFill>
          <a:blip r:embed="rId3" cstate="print"/>
          <a:srcRect/>
          <a:stretch>
            <a:fillRect/>
          </a:stretch>
        </p:blipFill>
        <p:spPr bwMode="auto">
          <a:xfrm>
            <a:off x="3989293" y="571707"/>
            <a:ext cx="4213413" cy="4538614"/>
          </a:xfrm>
          <a:prstGeom prst="rect">
            <a:avLst/>
          </a:prstGeom>
          <a:noFill/>
          <a:ln w="9525">
            <a:noFill/>
            <a:miter lim="800000"/>
            <a:headEnd/>
            <a:tailEnd/>
          </a:ln>
          <a:effectLst/>
        </p:spPr>
      </p:pic>
    </p:spTree>
    <p:extLst>
      <p:ext uri="{BB962C8B-B14F-4D97-AF65-F5344CB8AC3E}">
        <p14:creationId xmlns:p14="http://schemas.microsoft.com/office/powerpoint/2010/main" val="71877427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a:extLst>
              <a:ext uri="{FF2B5EF4-FFF2-40B4-BE49-F238E27FC236}">
                <a16:creationId xmlns:a16="http://schemas.microsoft.com/office/drawing/2014/main" id="{BFE30A82-DA6F-4E3C-A15C-99A56A6C27B3}"/>
              </a:ext>
            </a:extLst>
          </p:cNvPr>
          <p:cNvGraphicFramePr>
            <a:graphicFrameLocks noChangeAspect="1"/>
          </p:cNvGraphicFramePr>
          <p:nvPr>
            <p:extLst>
              <p:ext uri="{D42A27DB-BD31-4B8C-83A1-F6EECF244321}">
                <p14:modId xmlns:p14="http://schemas.microsoft.com/office/powerpoint/2010/main" val="801571133"/>
              </p:ext>
            </p:extLst>
          </p:nvPr>
        </p:nvGraphicFramePr>
        <p:xfrm>
          <a:off x="-19301" y="0"/>
          <a:ext cx="12236265" cy="6858000"/>
        </p:xfrm>
        <a:graphic>
          <a:graphicData uri="http://schemas.openxmlformats.org/presentationml/2006/ole">
            <mc:AlternateContent xmlns:mc="http://schemas.openxmlformats.org/markup-compatibility/2006">
              <mc:Choice xmlns:v="urn:schemas-microsoft-com:vml" Requires="v">
                <p:oleObj r:id="rId3" imgW="16291800" imgH="9155520" progId="">
                  <p:embed/>
                </p:oleObj>
              </mc:Choice>
              <mc:Fallback>
                <p:oleObj r:id="rId3" imgW="16291800" imgH="9155520" progId="">
                  <p:embed/>
                  <p:pic>
                    <p:nvPicPr>
                      <p:cNvPr id="19" name="Object 18">
                        <a:extLst>
                          <a:ext uri="{FF2B5EF4-FFF2-40B4-BE49-F238E27FC236}">
                            <a16:creationId xmlns:a16="http://schemas.microsoft.com/office/drawing/2014/main" id="{E0A14652-30DA-428E-BF95-5B01D423E767}"/>
                          </a:ext>
                        </a:extLst>
                      </p:cNvPr>
                      <p:cNvPicPr/>
                      <p:nvPr/>
                    </p:nvPicPr>
                    <p:blipFill>
                      <a:blip r:embed="rId4"/>
                      <a:stretch>
                        <a:fillRect/>
                      </a:stretch>
                    </p:blipFill>
                    <p:spPr>
                      <a:xfrm>
                        <a:off x="-19301" y="0"/>
                        <a:ext cx="12236265" cy="6858000"/>
                      </a:xfrm>
                      <a:prstGeom prst="rect">
                        <a:avLst/>
                      </a:prstGeom>
                    </p:spPr>
                  </p:pic>
                </p:oleObj>
              </mc:Fallback>
            </mc:AlternateContent>
          </a:graphicData>
        </a:graphic>
      </p:graphicFrame>
      <p:sp>
        <p:nvSpPr>
          <p:cNvPr id="6" name="Rectangle 5"/>
          <p:cNvSpPr/>
          <p:nvPr/>
        </p:nvSpPr>
        <p:spPr>
          <a:xfrm>
            <a:off x="1005420" y="2918827"/>
            <a:ext cx="10897546" cy="476054"/>
          </a:xfrm>
          <a:custGeom>
            <a:avLst/>
            <a:gdLst>
              <a:gd name="connsiteX0" fmla="*/ 0 w 7392260"/>
              <a:gd name="connsiteY0" fmla="*/ 0 h 517849"/>
              <a:gd name="connsiteX1" fmla="*/ 7392260 w 7392260"/>
              <a:gd name="connsiteY1" fmla="*/ 0 h 517849"/>
              <a:gd name="connsiteX2" fmla="*/ 7392260 w 7392260"/>
              <a:gd name="connsiteY2" fmla="*/ 517849 h 517849"/>
              <a:gd name="connsiteX3" fmla="*/ 0 w 7392260"/>
              <a:gd name="connsiteY3" fmla="*/ 517849 h 517849"/>
              <a:gd name="connsiteX4" fmla="*/ 0 w 7392260"/>
              <a:gd name="connsiteY4" fmla="*/ 0 h 517849"/>
              <a:gd name="connsiteX0" fmla="*/ 0 w 7392260"/>
              <a:gd name="connsiteY0" fmla="*/ 0 h 517849"/>
              <a:gd name="connsiteX1" fmla="*/ 7392260 w 7392260"/>
              <a:gd name="connsiteY1" fmla="*/ 0 h 517849"/>
              <a:gd name="connsiteX2" fmla="*/ 7386429 w 7392260"/>
              <a:gd name="connsiteY2" fmla="*/ 261257 h 517849"/>
              <a:gd name="connsiteX3" fmla="*/ 7392260 w 7392260"/>
              <a:gd name="connsiteY3" fmla="*/ 517849 h 517849"/>
              <a:gd name="connsiteX4" fmla="*/ 0 w 7392260"/>
              <a:gd name="connsiteY4" fmla="*/ 517849 h 517849"/>
              <a:gd name="connsiteX5" fmla="*/ 0 w 7392260"/>
              <a:gd name="connsiteY5" fmla="*/ 0 h 517849"/>
              <a:gd name="connsiteX0" fmla="*/ 0 w 7852960"/>
              <a:gd name="connsiteY0" fmla="*/ 0 h 517849"/>
              <a:gd name="connsiteX1" fmla="*/ 7392260 w 7852960"/>
              <a:gd name="connsiteY1" fmla="*/ 0 h 517849"/>
              <a:gd name="connsiteX2" fmla="*/ 7852960 w 7852960"/>
              <a:gd name="connsiteY2" fmla="*/ 242596 h 517849"/>
              <a:gd name="connsiteX3" fmla="*/ 7392260 w 7852960"/>
              <a:gd name="connsiteY3" fmla="*/ 517849 h 517849"/>
              <a:gd name="connsiteX4" fmla="*/ 0 w 7852960"/>
              <a:gd name="connsiteY4" fmla="*/ 517849 h 517849"/>
              <a:gd name="connsiteX5" fmla="*/ 0 w 7852960"/>
              <a:gd name="connsiteY5" fmla="*/ 0 h 51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2960" h="517849">
                <a:moveTo>
                  <a:pt x="0" y="0"/>
                </a:moveTo>
                <a:lnTo>
                  <a:pt x="7392260" y="0"/>
                </a:lnTo>
                <a:lnTo>
                  <a:pt x="7852960" y="242596"/>
                </a:lnTo>
                <a:lnTo>
                  <a:pt x="7392260" y="517849"/>
                </a:lnTo>
                <a:lnTo>
                  <a:pt x="0" y="517849"/>
                </a:lnTo>
                <a:lnTo>
                  <a:pt x="0" y="0"/>
                </a:lnTo>
                <a:close/>
              </a:path>
            </a:pathLst>
          </a:custGeom>
          <a:solidFill>
            <a:srgbClr val="FFFF00"/>
          </a:solidFill>
          <a:ln>
            <a:solidFill>
              <a:srgbClr val="FFC000"/>
            </a:solidFill>
          </a:ln>
          <a:effectLst>
            <a:outerShdw blurRad="152400" dist="152400" dir="2700000" algn="ctr" rotWithShape="0">
              <a:schemeClr val="tx1">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close up of a flower garden&#10;&#10;Description automatically generated">
            <a:extLst>
              <a:ext uri="{FF2B5EF4-FFF2-40B4-BE49-F238E27FC236}">
                <a16:creationId xmlns:a16="http://schemas.microsoft.com/office/drawing/2014/main" id="{2539A840-5B2D-4F65-89BB-BF97537640B8}"/>
              </a:ext>
            </a:extLst>
          </p:cNvPr>
          <p:cNvPicPr>
            <a:picLocks noChangeAspect="1"/>
          </p:cNvPicPr>
          <p:nvPr/>
        </p:nvPicPr>
        <p:blipFill rotWithShape="1">
          <a:blip r:embed="rId5">
            <a:extLst>
              <a:ext uri="{28A0092B-C50C-407E-A947-70E740481C1C}">
                <a14:useLocalDpi xmlns:a14="http://schemas.microsoft.com/office/drawing/2010/main" val="0"/>
              </a:ext>
            </a:extLst>
          </a:blip>
          <a:srcRect r="91618"/>
          <a:stretch/>
        </p:blipFill>
        <p:spPr>
          <a:xfrm>
            <a:off x="0" y="3266"/>
            <a:ext cx="1021976" cy="6851467"/>
          </a:xfrm>
          <a:prstGeom prst="rect">
            <a:avLst/>
          </a:prstGeom>
        </p:spPr>
      </p:pic>
      <p:sp>
        <p:nvSpPr>
          <p:cNvPr id="5" name="Oval 4"/>
          <p:cNvSpPr/>
          <p:nvPr/>
        </p:nvSpPr>
        <p:spPr>
          <a:xfrm>
            <a:off x="859331" y="2882970"/>
            <a:ext cx="522514" cy="522515"/>
          </a:xfrm>
          <a:prstGeom prst="ellipse">
            <a:avLst/>
          </a:prstGeom>
          <a:solidFill>
            <a:srgbClr val="FFFF00"/>
          </a:solidFill>
          <a:ln w="57150">
            <a:solidFill>
              <a:srgbClr val="FFC000"/>
            </a:solidFill>
          </a:ln>
          <a:effectLst>
            <a:outerShdw blurRad="152400" dist="152400" dir="2700000" algn="ctr" rotWithShape="0">
              <a:schemeClr val="tx1">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The Ultimate </a:t>
            </a:r>
            <a:r>
              <a:rPr lang="en-US" u="sng" dirty="0">
                <a:effectLst>
                  <a:glow rad="127000">
                    <a:srgbClr val="C00000"/>
                  </a:glow>
                  <a:outerShdw blurRad="38100" dist="38100" dir="2700000" algn="tl">
                    <a:srgbClr val="000000">
                      <a:alpha val="43137"/>
                    </a:srgbClr>
                  </a:outerShdw>
                </a:effectLst>
              </a:rPr>
              <a:t>REALITY</a:t>
            </a:r>
            <a:r>
              <a:rPr lang="en-US" dirty="0"/>
              <a:t> 1:21</a:t>
            </a:r>
          </a:p>
        </p:txBody>
      </p:sp>
      <p:sp>
        <p:nvSpPr>
          <p:cNvPr id="3" name="Content Placeholder 2"/>
          <p:cNvSpPr>
            <a:spLocks noGrp="1"/>
          </p:cNvSpPr>
          <p:nvPr>
            <p:ph idx="1"/>
          </p:nvPr>
        </p:nvSpPr>
        <p:spPr>
          <a:xfrm>
            <a:off x="409903" y="5383530"/>
            <a:ext cx="11493063" cy="793433"/>
          </a:xfrm>
        </p:spPr>
        <p:txBody>
          <a:bodyPr/>
          <a:lstStyle/>
          <a:p>
            <a:pPr algn="ctr">
              <a:lnSpc>
                <a:spcPct val="80000"/>
              </a:lnSpc>
            </a:pPr>
            <a:r>
              <a:rPr lang="en-US" baseline="30000" dirty="0"/>
              <a:t>21</a:t>
            </a:r>
            <a:r>
              <a:rPr lang="en-US" dirty="0"/>
              <a:t> For to me, </a:t>
            </a:r>
            <a:r>
              <a:rPr lang="en-US" sz="4400" dirty="0">
                <a:solidFill>
                  <a:schemeClr val="bg1"/>
                </a:solidFill>
                <a:effectLst>
                  <a:glow rad="190500">
                    <a:schemeClr val="tx1"/>
                  </a:glow>
                </a:effectLst>
              </a:rPr>
              <a:t>to live is Christ</a:t>
            </a:r>
            <a:r>
              <a:rPr lang="en-US" dirty="0"/>
              <a:t>... </a:t>
            </a:r>
          </a:p>
          <a:p>
            <a:pPr algn="ctr">
              <a:lnSpc>
                <a:spcPct val="80000"/>
              </a:lnSpc>
            </a:pPr>
            <a:r>
              <a:rPr lang="en-US" dirty="0"/>
              <a:t>and </a:t>
            </a:r>
            <a:r>
              <a:rPr lang="en-US" dirty="0">
                <a:solidFill>
                  <a:schemeClr val="bg1"/>
                </a:solidFill>
                <a:effectLst>
                  <a:glow rad="127000">
                    <a:srgbClr val="C00000"/>
                  </a:glow>
                </a:effectLst>
              </a:rPr>
              <a:t>to die is gain</a:t>
            </a:r>
            <a:r>
              <a:rPr lang="en-US" dirty="0"/>
              <a:t>.</a:t>
            </a:r>
          </a:p>
        </p:txBody>
      </p:sp>
      <p:sp>
        <p:nvSpPr>
          <p:cNvPr id="7" name="TextBox 6"/>
          <p:cNvSpPr txBox="1"/>
          <p:nvPr/>
        </p:nvSpPr>
        <p:spPr>
          <a:xfrm>
            <a:off x="1" y="1389956"/>
            <a:ext cx="12211300" cy="1446550"/>
          </a:xfrm>
          <a:prstGeom prst="rect">
            <a:avLst/>
          </a:prstGeom>
          <a:noFill/>
        </p:spPr>
        <p:txBody>
          <a:bodyPr wrap="square" rtlCol="0">
            <a:spAutoFit/>
          </a:bodyPr>
          <a:lstStyle/>
          <a:p>
            <a:pPr algn="ctr"/>
            <a:r>
              <a:rPr lang="en-US" sz="4400" b="1" dirty="0">
                <a:solidFill>
                  <a:srgbClr val="FFFF00"/>
                </a:solidFill>
                <a:effectLst>
                  <a:outerShdw blurRad="38100" dist="38100" dir="2700000" algn="tl">
                    <a:srgbClr val="000000">
                      <a:alpha val="43137"/>
                    </a:srgbClr>
                  </a:outerShdw>
                </a:effectLst>
              </a:rPr>
              <a:t>What You Believe = WHERE you spend the line</a:t>
            </a:r>
          </a:p>
          <a:p>
            <a:pPr algn="ctr"/>
            <a:r>
              <a:rPr lang="en-US" sz="4400" b="1" dirty="0">
                <a:solidFill>
                  <a:srgbClr val="FFFF00"/>
                </a:solidFill>
                <a:effectLst>
                  <a:outerShdw blurRad="38100" dist="38100" dir="2700000" algn="tl">
                    <a:srgbClr val="000000">
                      <a:alpha val="43137"/>
                    </a:srgbClr>
                  </a:outerShdw>
                </a:effectLst>
              </a:rPr>
              <a:t>Above or Below</a:t>
            </a:r>
          </a:p>
        </p:txBody>
      </p:sp>
      <p:sp>
        <p:nvSpPr>
          <p:cNvPr id="8" name="TextBox 7"/>
          <p:cNvSpPr txBox="1"/>
          <p:nvPr/>
        </p:nvSpPr>
        <p:spPr>
          <a:xfrm>
            <a:off x="409903" y="3834878"/>
            <a:ext cx="12211301" cy="1446550"/>
          </a:xfrm>
          <a:prstGeom prst="rect">
            <a:avLst/>
          </a:prstGeom>
          <a:noFill/>
        </p:spPr>
        <p:txBody>
          <a:bodyPr wrap="square" rtlCol="0">
            <a:spAutoFit/>
          </a:bodyPr>
          <a:lstStyle/>
          <a:p>
            <a:pPr algn="ctr"/>
            <a:r>
              <a:rPr lang="en-US" sz="4400" b="1" dirty="0">
                <a:solidFill>
                  <a:srgbClr val="FFFF00"/>
                </a:solidFill>
                <a:effectLst>
                  <a:outerShdw blurRad="38100" dist="38100" dir="2700000" algn="tl">
                    <a:srgbClr val="000000">
                      <a:alpha val="43137"/>
                    </a:srgbClr>
                  </a:outerShdw>
                </a:effectLst>
              </a:rPr>
              <a:t>What You Do = HOW you spend the line</a:t>
            </a:r>
          </a:p>
          <a:p>
            <a:pPr algn="ctr"/>
            <a:r>
              <a:rPr lang="en-US" sz="4400" b="1" dirty="0">
                <a:solidFill>
                  <a:srgbClr val="FFFF00"/>
                </a:solidFill>
                <a:effectLst>
                  <a:outerShdw blurRad="38100" dist="38100" dir="2700000" algn="tl">
                    <a:srgbClr val="000000">
                      <a:alpha val="43137"/>
                    </a:srgbClr>
                  </a:outerShdw>
                </a:effectLst>
              </a:rPr>
              <a:t>Reward or Retribution</a:t>
            </a:r>
          </a:p>
        </p:txBody>
      </p:sp>
    </p:spTree>
    <p:extLst>
      <p:ext uri="{BB962C8B-B14F-4D97-AF65-F5344CB8AC3E}">
        <p14:creationId xmlns:p14="http://schemas.microsoft.com/office/powerpoint/2010/main" val="122292195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3000" fill="hold"/>
                                        <p:tgtEl>
                                          <p:spTgt spid="6"/>
                                        </p:tgtEl>
                                        <p:attrNameLst>
                                          <p:attrName>ppt_x</p:attrName>
                                        </p:attrNameLst>
                                      </p:cBhvr>
                                      <p:tavLst>
                                        <p:tav tm="0">
                                          <p:val>
                                            <p:strVal val="0-#ppt_w/2"/>
                                          </p:val>
                                        </p:tav>
                                        <p:tav tm="100000">
                                          <p:val>
                                            <p:strVal val="#ppt_x"/>
                                          </p:val>
                                        </p:tav>
                                      </p:tavLst>
                                    </p:anim>
                                    <p:anim calcmode="lin" valueType="num">
                                      <p:cBhvr additive="base">
                                        <p:cTn id="13" dur="3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p:bldP spid="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1139</TotalTime>
  <Words>3374</Words>
  <Application>Microsoft Office PowerPoint</Application>
  <PresentationFormat>Widescreen</PresentationFormat>
  <Paragraphs>217</Paragraphs>
  <Slides>29</Slides>
  <Notes>19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0</vt:i4>
      </vt:variant>
      <vt:variant>
        <vt:lpstr>Slide Titles</vt:lpstr>
      </vt:variant>
      <vt:variant>
        <vt:i4>29</vt:i4>
      </vt:variant>
    </vt:vector>
  </HeadingPairs>
  <TitlesOfParts>
    <vt:vector size="37" baseType="lpstr">
      <vt:lpstr>Arial</vt:lpstr>
      <vt:lpstr>Arial Narrow</vt:lpstr>
      <vt:lpstr>Benguiat Bk BT</vt:lpstr>
      <vt:lpstr>Calibri</vt:lpstr>
      <vt:lpstr>Eras Demi ITC</vt:lpstr>
      <vt:lpstr>Good Morning</vt:lpstr>
      <vt:lpstr>Symbol</vt:lpstr>
      <vt:lpstr>Office Theme</vt:lpstr>
      <vt:lpstr>  How to</vt:lpstr>
      <vt:lpstr>How to Find Joy in  the Social Distancing!</vt:lpstr>
      <vt:lpstr>Paul writes from a HOUSE ARREST</vt:lpstr>
      <vt:lpstr>Paul writes from a HOUSE ARREST</vt:lpstr>
      <vt:lpstr>Answer: Focus on the ULTIMATE</vt:lpstr>
      <vt:lpstr>The Ultimate HOPE 1:20</vt:lpstr>
      <vt:lpstr>The Ultimate PURPOSE 1:21</vt:lpstr>
      <vt:lpstr>The Ultimate PURPOSE 1:21</vt:lpstr>
      <vt:lpstr>The Ultimate REALITY 1:21</vt:lpstr>
      <vt:lpstr>The Ultimate REALITY 1:21</vt:lpstr>
      <vt:lpstr>The Ultimate REALITY 1:21</vt:lpstr>
      <vt:lpstr>The Ultimate REALITY 1:21</vt:lpstr>
      <vt:lpstr>The Ultimate REALITY 1:21</vt:lpstr>
      <vt:lpstr>The Ultimate REALITY 1:21</vt:lpstr>
      <vt:lpstr>The Ultimate REALITY 1:21</vt:lpstr>
      <vt:lpstr>The Ultimate REALITY 1:21</vt:lpstr>
      <vt:lpstr>The Ultimate CHOICE 1:22-24</vt:lpstr>
      <vt:lpstr>The Ultimate CHOICE 1:22-24</vt:lpstr>
      <vt:lpstr>The Ultimate CHOICE 1:22-24</vt:lpstr>
      <vt:lpstr>The Ultimate CONVICTION 25-26</vt:lpstr>
      <vt:lpstr>The Ultimate CONVICTION 25-26</vt:lpstr>
      <vt:lpstr>The Ultimate CONDUCT 27-28</vt:lpstr>
      <vt:lpstr>The Ultimate CONDUCT 27-28</vt:lpstr>
      <vt:lpstr>The Ultimate GIFT 1:29-30</vt:lpstr>
      <vt:lpstr>The Ultimate GIFT 1:29-30</vt:lpstr>
      <vt:lpstr>The Ultimate GIFT 1:29-30</vt:lpstr>
      <vt:lpstr>How do you REJOICE in the CELL BLOCK of life?</vt:lpstr>
      <vt:lpstr>So, Find the Joy  in Your Social Distancing!</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Joyful!</dc:title>
  <dc:creator>Dennis Henderson</dc:creator>
  <cp:lastModifiedBy>Dennis Henderson</cp:lastModifiedBy>
  <cp:revision>91</cp:revision>
  <dcterms:created xsi:type="dcterms:W3CDTF">2015-09-17T14:15:07Z</dcterms:created>
  <dcterms:modified xsi:type="dcterms:W3CDTF">2021-05-18T22:44:19Z</dcterms:modified>
</cp:coreProperties>
</file>