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312" r:id="rId2"/>
    <p:sldId id="313" r:id="rId3"/>
    <p:sldId id="257" r:id="rId4"/>
    <p:sldId id="261" r:id="rId5"/>
    <p:sldId id="273" r:id="rId6"/>
    <p:sldId id="274" r:id="rId7"/>
    <p:sldId id="275" r:id="rId8"/>
    <p:sldId id="276" r:id="rId9"/>
    <p:sldId id="277" r:id="rId10"/>
    <p:sldId id="278" r:id="rId11"/>
    <p:sldId id="259" r:id="rId12"/>
    <p:sldId id="303" r:id="rId13"/>
    <p:sldId id="262" r:id="rId14"/>
    <p:sldId id="306" r:id="rId15"/>
    <p:sldId id="308" r:id="rId16"/>
    <p:sldId id="265" r:id="rId17"/>
    <p:sldId id="304" r:id="rId18"/>
    <p:sldId id="309" r:id="rId19"/>
    <p:sldId id="266" r:id="rId20"/>
    <p:sldId id="267" r:id="rId21"/>
    <p:sldId id="268" r:id="rId22"/>
    <p:sldId id="299" r:id="rId23"/>
    <p:sldId id="310" r:id="rId24"/>
    <p:sldId id="272" r:id="rId25"/>
    <p:sldId id="258" r:id="rId26"/>
    <p:sldId id="281" r:id="rId27"/>
    <p:sldId id="282" r:id="rId28"/>
    <p:sldId id="279" r:id="rId29"/>
    <p:sldId id="283" r:id="rId30"/>
    <p:sldId id="284" r:id="rId31"/>
    <p:sldId id="285" r:id="rId32"/>
    <p:sldId id="291" r:id="rId33"/>
    <p:sldId id="286" r:id="rId34"/>
    <p:sldId id="287" r:id="rId35"/>
    <p:sldId id="288" r:id="rId36"/>
    <p:sldId id="289" r:id="rId37"/>
    <p:sldId id="290" r:id="rId38"/>
    <p:sldId id="292" r:id="rId39"/>
    <p:sldId id="294" r:id="rId40"/>
    <p:sldId id="297" r:id="rId41"/>
    <p:sldId id="293" r:id="rId42"/>
    <p:sldId id="298" r:id="rId43"/>
    <p:sldId id="28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3899" autoAdjust="0"/>
  </p:normalViewPr>
  <p:slideViewPr>
    <p:cSldViewPr snapToGrid="0">
      <p:cViewPr varScale="1">
        <p:scale>
          <a:sx n="68" d="100"/>
          <a:sy n="68" d="100"/>
        </p:scale>
        <p:origin x="1190" y="72"/>
      </p:cViewPr>
      <p:guideLst/>
    </p:cSldViewPr>
  </p:slideViewPr>
  <p:outlineViewPr>
    <p:cViewPr>
      <p:scale>
        <a:sx n="33" d="100"/>
        <a:sy n="33" d="100"/>
      </p:scale>
      <p:origin x="0" y="-4086"/>
    </p:cViewPr>
  </p:outlineViewPr>
  <p:notesTextViewPr>
    <p:cViewPr>
      <p:scale>
        <a:sx n="1" d="1"/>
        <a:sy n="1" d="1"/>
      </p:scale>
      <p:origin x="0" y="-4723"/>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4690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All for the glory of God.  Prayer is not some vending machine in the sky.  You put your coin of prayer in, push</a:t>
            </a:r>
            <a:r>
              <a:rPr lang="en-US" baseline="0" dirty="0"/>
              <a:t> the button B6, and out pops your answer of what you wanted.  NO!  Prayer that gets answered is a prayer for God’s Glory and the answer is not always for your convenience!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Genuine prayer is what Jesus did in the garden of </a:t>
            </a:r>
            <a:r>
              <a:rPr lang="en-US" sz="1200" kern="1200" dirty="0">
                <a:solidFill>
                  <a:schemeClr val="tx1"/>
                </a:solidFill>
                <a:effectLst/>
                <a:latin typeface="+mn-lt"/>
                <a:ea typeface="+mn-ea"/>
                <a:cs typeface="+mn-cs"/>
              </a:rPr>
              <a:t>Gethsemane, “Not my will,</a:t>
            </a:r>
            <a:r>
              <a:rPr lang="en-US" sz="1200" kern="1200" baseline="0" dirty="0">
                <a:solidFill>
                  <a:schemeClr val="tx1"/>
                </a:solidFill>
                <a:effectLst/>
                <a:latin typeface="+mn-lt"/>
                <a:ea typeface="+mn-ea"/>
                <a:cs typeface="+mn-cs"/>
              </a:rPr>
              <a:t> but Your will be done!”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24</a:t>
            </a:fld>
            <a:endParaRPr lang="en-US"/>
          </a:p>
        </p:txBody>
      </p:sp>
    </p:spTree>
    <p:extLst>
      <p:ext uri="{BB962C8B-B14F-4D97-AF65-F5344CB8AC3E}">
        <p14:creationId xmlns:p14="http://schemas.microsoft.com/office/powerpoint/2010/main" val="167221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cowboy applied for health insurance, the agent routinely asked if he had had any accidents during the previous year. The cowboy replied, ’No, but I was bitten by a rattlesnake, and a horse kicked me in the ribs. That laid me up for a while.’ The agent said, ’Weren’t those accidents?’ ’No,’ replied the cowboy, ’they did it on purpose.’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Likewise,</a:t>
            </a:r>
            <a:r>
              <a:rPr lang="en-US" sz="1200" kern="1200" baseline="0" dirty="0">
                <a:solidFill>
                  <a:schemeClr val="tx1"/>
                </a:solidFill>
                <a:effectLst/>
                <a:latin typeface="+mn-lt"/>
                <a:ea typeface="+mn-ea"/>
                <a:cs typeface="+mn-cs"/>
              </a:rPr>
              <a:t> the Apostle Paul does not believe in accidents.  Everything happens for a HIGHER PURPOSE.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25</a:t>
            </a:fld>
            <a:endParaRPr lang="en-US"/>
          </a:p>
        </p:txBody>
      </p:sp>
    </p:spTree>
    <p:extLst>
      <p:ext uri="{BB962C8B-B14F-4D97-AF65-F5344CB8AC3E}">
        <p14:creationId xmlns:p14="http://schemas.microsoft.com/office/powerpoint/2010/main" val="204729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26</a:t>
            </a:fld>
            <a:endParaRPr lang="en-US"/>
          </a:p>
        </p:txBody>
      </p:sp>
    </p:spTree>
    <p:extLst>
      <p:ext uri="{BB962C8B-B14F-4D97-AF65-F5344CB8AC3E}">
        <p14:creationId xmlns:p14="http://schemas.microsoft.com/office/powerpoint/2010/main" val="165393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27</a:t>
            </a:fld>
            <a:endParaRPr lang="en-US"/>
          </a:p>
        </p:txBody>
      </p:sp>
    </p:spTree>
    <p:extLst>
      <p:ext uri="{BB962C8B-B14F-4D97-AF65-F5344CB8AC3E}">
        <p14:creationId xmlns:p14="http://schemas.microsoft.com/office/powerpoint/2010/main" val="367849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28</a:t>
            </a:fld>
            <a:endParaRPr lang="en-US"/>
          </a:p>
        </p:txBody>
      </p:sp>
    </p:spTree>
    <p:extLst>
      <p:ext uri="{BB962C8B-B14F-4D97-AF65-F5344CB8AC3E}">
        <p14:creationId xmlns:p14="http://schemas.microsoft.com/office/powerpoint/2010/main" val="212653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29</a:t>
            </a:fld>
            <a:endParaRPr lang="en-US"/>
          </a:p>
        </p:txBody>
      </p:sp>
    </p:spTree>
    <p:extLst>
      <p:ext uri="{BB962C8B-B14F-4D97-AF65-F5344CB8AC3E}">
        <p14:creationId xmlns:p14="http://schemas.microsoft.com/office/powerpoint/2010/main" val="1452963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30</a:t>
            </a:fld>
            <a:endParaRPr lang="en-US"/>
          </a:p>
        </p:txBody>
      </p:sp>
    </p:spTree>
    <p:extLst>
      <p:ext uri="{BB962C8B-B14F-4D97-AF65-F5344CB8AC3E}">
        <p14:creationId xmlns:p14="http://schemas.microsoft.com/office/powerpoint/2010/main" val="347870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31</a:t>
            </a:fld>
            <a:endParaRPr lang="en-US"/>
          </a:p>
        </p:txBody>
      </p:sp>
    </p:spTree>
    <p:extLst>
      <p:ext uri="{BB962C8B-B14F-4D97-AF65-F5344CB8AC3E}">
        <p14:creationId xmlns:p14="http://schemas.microsoft.com/office/powerpoint/2010/main" val="87745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32</a:t>
            </a:fld>
            <a:endParaRPr lang="en-US"/>
          </a:p>
        </p:txBody>
      </p:sp>
    </p:spTree>
    <p:extLst>
      <p:ext uri="{BB962C8B-B14F-4D97-AF65-F5344CB8AC3E}">
        <p14:creationId xmlns:p14="http://schemas.microsoft.com/office/powerpoint/2010/main" val="273779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33</a:t>
            </a:fld>
            <a:endParaRPr lang="en-US"/>
          </a:p>
        </p:txBody>
      </p:sp>
    </p:spTree>
    <p:extLst>
      <p:ext uri="{BB962C8B-B14F-4D97-AF65-F5344CB8AC3E}">
        <p14:creationId xmlns:p14="http://schemas.microsoft.com/office/powerpoint/2010/main" val="217647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baseline="0" dirty="0"/>
              <a:t> </a:t>
            </a:r>
            <a:r>
              <a:rPr lang="en-US" sz="1200" b="0" i="0" u="none" strike="noStrike" kern="1200" baseline="0" dirty="0">
                <a:solidFill>
                  <a:schemeClr val="tx1"/>
                </a:solidFill>
                <a:latin typeface="+mn-lt"/>
                <a:ea typeface="+mn-ea"/>
                <a:cs typeface="+mn-cs"/>
              </a:rPr>
              <a:t>(Act 16:14-15 ESV)</a:t>
            </a:r>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6</a:t>
            </a:fld>
            <a:endParaRPr lang="en-US"/>
          </a:p>
        </p:txBody>
      </p:sp>
    </p:spTree>
    <p:extLst>
      <p:ext uri="{BB962C8B-B14F-4D97-AF65-F5344CB8AC3E}">
        <p14:creationId xmlns:p14="http://schemas.microsoft.com/office/powerpoint/2010/main" val="3000378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34</a:t>
            </a:fld>
            <a:endParaRPr lang="en-US"/>
          </a:p>
        </p:txBody>
      </p:sp>
    </p:spTree>
    <p:extLst>
      <p:ext uri="{BB962C8B-B14F-4D97-AF65-F5344CB8AC3E}">
        <p14:creationId xmlns:p14="http://schemas.microsoft.com/office/powerpoint/2010/main" val="1119655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35</a:t>
            </a:fld>
            <a:endParaRPr lang="en-US"/>
          </a:p>
        </p:txBody>
      </p:sp>
    </p:spTree>
    <p:extLst>
      <p:ext uri="{BB962C8B-B14F-4D97-AF65-F5344CB8AC3E}">
        <p14:creationId xmlns:p14="http://schemas.microsoft.com/office/powerpoint/2010/main" val="1636099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36</a:t>
            </a:fld>
            <a:endParaRPr lang="en-US"/>
          </a:p>
        </p:txBody>
      </p:sp>
    </p:spTree>
    <p:extLst>
      <p:ext uri="{BB962C8B-B14F-4D97-AF65-F5344CB8AC3E}">
        <p14:creationId xmlns:p14="http://schemas.microsoft.com/office/powerpoint/2010/main" val="2034187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37</a:t>
            </a:fld>
            <a:endParaRPr lang="en-US"/>
          </a:p>
        </p:txBody>
      </p:sp>
    </p:spTree>
    <p:extLst>
      <p:ext uri="{BB962C8B-B14F-4D97-AF65-F5344CB8AC3E}">
        <p14:creationId xmlns:p14="http://schemas.microsoft.com/office/powerpoint/2010/main" val="3664501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38</a:t>
            </a:fld>
            <a:endParaRPr lang="en-US"/>
          </a:p>
        </p:txBody>
      </p:sp>
    </p:spTree>
    <p:extLst>
      <p:ext uri="{BB962C8B-B14F-4D97-AF65-F5344CB8AC3E}">
        <p14:creationId xmlns:p14="http://schemas.microsoft.com/office/powerpoint/2010/main" val="397193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39</a:t>
            </a:fld>
            <a:endParaRPr lang="en-US"/>
          </a:p>
        </p:txBody>
      </p:sp>
    </p:spTree>
    <p:extLst>
      <p:ext uri="{BB962C8B-B14F-4D97-AF65-F5344CB8AC3E}">
        <p14:creationId xmlns:p14="http://schemas.microsoft.com/office/powerpoint/2010/main" val="503590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40</a:t>
            </a:fld>
            <a:endParaRPr lang="en-US"/>
          </a:p>
        </p:txBody>
      </p:sp>
    </p:spTree>
    <p:extLst>
      <p:ext uri="{BB962C8B-B14F-4D97-AF65-F5344CB8AC3E}">
        <p14:creationId xmlns:p14="http://schemas.microsoft.com/office/powerpoint/2010/main" val="4201197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Target = https://pixabay.com/en/target-dart-arch-sports-arrow-bow-36797/</a:t>
            </a:r>
          </a:p>
        </p:txBody>
      </p:sp>
      <p:sp>
        <p:nvSpPr>
          <p:cNvPr id="4" name="Slide Number Placeholder 3"/>
          <p:cNvSpPr>
            <a:spLocks noGrp="1"/>
          </p:cNvSpPr>
          <p:nvPr>
            <p:ph type="sldNum" sz="quarter" idx="10"/>
          </p:nvPr>
        </p:nvSpPr>
        <p:spPr/>
        <p:txBody>
          <a:bodyPr/>
          <a:lstStyle/>
          <a:p>
            <a:fld id="{D7A599EC-BD06-47EA-8692-18A725CF3837}" type="slidenum">
              <a:rPr lang="en-US" smtClean="0"/>
              <a:t>41</a:t>
            </a:fld>
            <a:endParaRPr lang="en-US"/>
          </a:p>
        </p:txBody>
      </p:sp>
    </p:spTree>
    <p:extLst>
      <p:ext uri="{BB962C8B-B14F-4D97-AF65-F5344CB8AC3E}">
        <p14:creationId xmlns:p14="http://schemas.microsoft.com/office/powerpoint/2010/main" val="80052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30000" dirty="0">
                <a:solidFill>
                  <a:schemeClr val="tx1"/>
                </a:solidFill>
                <a:latin typeface="+mn-lt"/>
                <a:ea typeface="+mn-ea"/>
                <a:cs typeface="+mn-cs"/>
              </a:rPr>
              <a:t>16</a:t>
            </a:r>
            <a:r>
              <a:rPr lang="en-US" sz="1200" b="0" i="0" u="none" strike="noStrike" kern="1200" baseline="0" dirty="0">
                <a:solidFill>
                  <a:schemeClr val="tx1"/>
                </a:solidFill>
                <a:latin typeface="+mn-lt"/>
                <a:ea typeface="+mn-ea"/>
                <a:cs typeface="+mn-cs"/>
              </a:rPr>
              <a:t> … we were met by a slave girl who had a spirit of divination and brought her owners much gain by fortune-telling.</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17</a:t>
            </a:r>
            <a:r>
              <a:rPr lang="en-US" sz="1200" b="0" i="0" u="none" strike="noStrike" kern="1200" baseline="0" dirty="0">
                <a:solidFill>
                  <a:schemeClr val="tx1"/>
                </a:solidFill>
                <a:latin typeface="+mn-lt"/>
                <a:ea typeface="+mn-ea"/>
                <a:cs typeface="+mn-cs"/>
              </a:rPr>
              <a:t> She followed Paul and us, crying out, "These men are servants of the Most High God, who proclaim to you the way of salvation."</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16:16-17 ESV)</a:t>
            </a:r>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7</a:t>
            </a:fld>
            <a:endParaRPr lang="en-US"/>
          </a:p>
        </p:txBody>
      </p:sp>
    </p:spTree>
    <p:extLst>
      <p:ext uri="{BB962C8B-B14F-4D97-AF65-F5344CB8AC3E}">
        <p14:creationId xmlns:p14="http://schemas.microsoft.com/office/powerpoint/2010/main" val="400665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Thumbs up = https://pixabay.com/en/as-ok-so-yes-facebook-i-like-it-343456/</a:t>
            </a:r>
          </a:p>
        </p:txBody>
      </p:sp>
      <p:sp>
        <p:nvSpPr>
          <p:cNvPr id="4" name="Slide Number Placeholder 3"/>
          <p:cNvSpPr>
            <a:spLocks noGrp="1"/>
          </p:cNvSpPr>
          <p:nvPr>
            <p:ph type="sldNum" sz="quarter" idx="10"/>
          </p:nvPr>
        </p:nvSpPr>
        <p:spPr/>
        <p:txBody>
          <a:bodyPr/>
          <a:lstStyle/>
          <a:p>
            <a:fld id="{D7A599EC-BD06-47EA-8692-18A725CF3837}" type="slidenum">
              <a:rPr lang="en-US" smtClean="0"/>
              <a:t>16</a:t>
            </a:fld>
            <a:endParaRPr lang="en-US"/>
          </a:p>
        </p:txBody>
      </p:sp>
    </p:spTree>
    <p:extLst>
      <p:ext uri="{BB962C8B-B14F-4D97-AF65-F5344CB8AC3E}">
        <p14:creationId xmlns:p14="http://schemas.microsoft.com/office/powerpoint/2010/main" val="4290799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Thumbs up = https://pixabay.com/en/as-ok-so-yes-facebook-i-like-it-343456/</a:t>
            </a:r>
          </a:p>
        </p:txBody>
      </p:sp>
      <p:sp>
        <p:nvSpPr>
          <p:cNvPr id="4" name="Slide Number Placeholder 3"/>
          <p:cNvSpPr>
            <a:spLocks noGrp="1"/>
          </p:cNvSpPr>
          <p:nvPr>
            <p:ph type="sldNum" sz="quarter" idx="10"/>
          </p:nvPr>
        </p:nvSpPr>
        <p:spPr/>
        <p:txBody>
          <a:bodyPr/>
          <a:lstStyle/>
          <a:p>
            <a:fld id="{D7A599EC-BD06-47EA-8692-18A725CF3837}" type="slidenum">
              <a:rPr lang="en-US" smtClean="0"/>
              <a:t>17</a:t>
            </a:fld>
            <a:endParaRPr lang="en-US"/>
          </a:p>
        </p:txBody>
      </p:sp>
    </p:spTree>
    <p:extLst>
      <p:ext uri="{BB962C8B-B14F-4D97-AF65-F5344CB8AC3E}">
        <p14:creationId xmlns:p14="http://schemas.microsoft.com/office/powerpoint/2010/main" val="163185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Thumbs up = https://pixabay.com/en/as-ok-so-yes-facebook-i-like-it-343456/</a:t>
            </a:r>
          </a:p>
        </p:txBody>
      </p:sp>
      <p:sp>
        <p:nvSpPr>
          <p:cNvPr id="4" name="Slide Number Placeholder 3"/>
          <p:cNvSpPr>
            <a:spLocks noGrp="1"/>
          </p:cNvSpPr>
          <p:nvPr>
            <p:ph type="sldNum" sz="quarter" idx="10"/>
          </p:nvPr>
        </p:nvSpPr>
        <p:spPr/>
        <p:txBody>
          <a:bodyPr/>
          <a:lstStyle/>
          <a:p>
            <a:fld id="{D7A599EC-BD06-47EA-8692-18A725CF3837}" type="slidenum">
              <a:rPr lang="en-US" smtClean="0"/>
              <a:t>18</a:t>
            </a:fld>
            <a:endParaRPr lang="en-US"/>
          </a:p>
        </p:txBody>
      </p:sp>
    </p:spTree>
    <p:extLst>
      <p:ext uri="{BB962C8B-B14F-4D97-AF65-F5344CB8AC3E}">
        <p14:creationId xmlns:p14="http://schemas.microsoft.com/office/powerpoint/2010/main" val="10190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Heart = https://pixabay.com/en/heart-love-red-valentine-romantic-157895/</a:t>
            </a:r>
          </a:p>
        </p:txBody>
      </p:sp>
      <p:sp>
        <p:nvSpPr>
          <p:cNvPr id="4" name="Slide Number Placeholder 3"/>
          <p:cNvSpPr>
            <a:spLocks noGrp="1"/>
          </p:cNvSpPr>
          <p:nvPr>
            <p:ph type="sldNum" sz="quarter" idx="10"/>
          </p:nvPr>
        </p:nvSpPr>
        <p:spPr/>
        <p:txBody>
          <a:bodyPr/>
          <a:lstStyle/>
          <a:p>
            <a:fld id="{D7A599EC-BD06-47EA-8692-18A725CF3837}" type="slidenum">
              <a:rPr lang="en-US" smtClean="0"/>
              <a:t>19</a:t>
            </a:fld>
            <a:endParaRPr lang="en-US"/>
          </a:p>
        </p:txBody>
      </p:sp>
    </p:spTree>
    <p:extLst>
      <p:ext uri="{BB962C8B-B14F-4D97-AF65-F5344CB8AC3E}">
        <p14:creationId xmlns:p14="http://schemas.microsoft.com/office/powerpoint/2010/main" val="4057307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 is not praying for</a:t>
            </a:r>
            <a:r>
              <a:rPr lang="en-US" baseline="0" dirty="0"/>
              <a:t> another earthquake, the doors to spring open and release him.  NO instead he is praying for the Philippians hearts to be filled </a:t>
            </a:r>
            <a:r>
              <a:rPr lang="en-US" baseline="0" dirty="0" err="1"/>
              <a:t>witht</a:t>
            </a:r>
            <a:r>
              <a:rPr lang="en-US" baseline="0" dirty="0"/>
              <a:t> he love of God to overflow.  </a:t>
            </a:r>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22</a:t>
            </a:fld>
            <a:endParaRPr lang="en-US"/>
          </a:p>
        </p:txBody>
      </p:sp>
    </p:spTree>
    <p:extLst>
      <p:ext uri="{BB962C8B-B14F-4D97-AF65-F5344CB8AC3E}">
        <p14:creationId xmlns:p14="http://schemas.microsoft.com/office/powerpoint/2010/main" val="3295167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 is not praying for</a:t>
            </a:r>
            <a:r>
              <a:rPr lang="en-US" baseline="0" dirty="0"/>
              <a:t> another earthquake, the doors to spring open and release him.  NO instead he is praying for the Philippians hearts to be filled </a:t>
            </a:r>
            <a:r>
              <a:rPr lang="en-US" baseline="0" dirty="0" err="1"/>
              <a:t>witht</a:t>
            </a:r>
            <a:r>
              <a:rPr lang="en-US" baseline="0" dirty="0"/>
              <a:t> he love of God to overflow.  </a:t>
            </a:r>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23</a:t>
            </a:fld>
            <a:endParaRPr lang="en-US"/>
          </a:p>
        </p:txBody>
      </p:sp>
    </p:spTree>
    <p:extLst>
      <p:ext uri="{BB962C8B-B14F-4D97-AF65-F5344CB8AC3E}">
        <p14:creationId xmlns:p14="http://schemas.microsoft.com/office/powerpoint/2010/main" val="142645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pic>
        <p:nvPicPr>
          <p:cNvPr id="7" name="Picture 5">
            <a:extLst>
              <a:ext uri="{FF2B5EF4-FFF2-40B4-BE49-F238E27FC236}">
                <a16:creationId xmlns:a16="http://schemas.microsoft.com/office/drawing/2014/main" id="{72F2BE37-07C7-481F-AF18-B4B1A62D5C62}"/>
              </a:ext>
            </a:extLst>
          </p:cNvPr>
          <p:cNvPicPr>
            <a:picLocks noChangeAspect="1" noChangeArrowheads="1"/>
          </p:cNvPicPr>
          <p:nvPr userDrawn="1"/>
        </p:nvPicPr>
        <p:blipFill>
          <a:blip r:embed="rId2" cstate="print"/>
          <a:srcRect/>
          <a:stretch>
            <a:fillRect/>
          </a:stretch>
        </p:blipFill>
        <p:spPr bwMode="auto">
          <a:xfrm>
            <a:off x="0" y="-357"/>
            <a:ext cx="12192000" cy="6858357"/>
          </a:xfrm>
          <a:prstGeom prst="rect">
            <a:avLst/>
          </a:prstGeom>
          <a:noFill/>
          <a:ln w="9525">
            <a:noFill/>
            <a:miter lim="800000"/>
            <a:headEnd/>
            <a:tailEnd/>
          </a:ln>
          <a:effectLst/>
        </p:spPr>
      </p:pic>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pic>
        <p:nvPicPr>
          <p:cNvPr id="7" name="Picture 5">
            <a:extLst>
              <a:ext uri="{FF2B5EF4-FFF2-40B4-BE49-F238E27FC236}">
                <a16:creationId xmlns:a16="http://schemas.microsoft.com/office/drawing/2014/main" id="{D34D393E-10B1-4521-B53B-75D807940ADD}"/>
              </a:ext>
            </a:extLst>
          </p:cNvPr>
          <p:cNvPicPr>
            <a:picLocks noChangeAspect="1" noChangeArrowheads="1"/>
          </p:cNvPicPr>
          <p:nvPr userDrawn="1"/>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365125"/>
            <a:ext cx="1149306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825625"/>
            <a:ext cx="11493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a:solidFill>
                  <a:schemeClr val="tx1"/>
                </a:solidFill>
                <a:effectLst>
                  <a:glow rad="76200">
                    <a:schemeClr val="bg1"/>
                  </a:glow>
                </a:effectLst>
                <a:latin typeface="Arial" panose="020B0604020202020204" pitchFamily="34" charset="0"/>
                <a:cs typeface="Arial" panose="020B0604020202020204" pitchFamily="34" charset="0"/>
              </a:rPr>
              <a:t>Sundays at 10 AM</a:t>
            </a:r>
            <a:endParaRPr lang="en-US" sz="4000" dirty="0">
              <a:solidFill>
                <a:schemeClr val="tx1"/>
              </a:solidFill>
              <a:effectLst>
                <a:glow rad="76200">
                  <a:schemeClr val="bg1"/>
                </a:glo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50322" y="823761"/>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70814" y="322841"/>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99422" y="3250920"/>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34674821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knows the lemons of life</a:t>
            </a:r>
          </a:p>
        </p:txBody>
      </p:sp>
      <p:sp>
        <p:nvSpPr>
          <p:cNvPr id="3" name="Content Placeholder 2"/>
          <p:cNvSpPr>
            <a:spLocks noGrp="1"/>
          </p:cNvSpPr>
          <p:nvPr>
            <p:ph idx="1"/>
          </p:nvPr>
        </p:nvSpPr>
        <p:spPr>
          <a:xfrm>
            <a:off x="2152650" y="4963888"/>
            <a:ext cx="7886700" cy="1589315"/>
          </a:xfrm>
        </p:spPr>
        <p:txBody>
          <a:bodyPr>
            <a:normAutofit/>
          </a:bodyPr>
          <a:lstStyle/>
          <a:p>
            <a:pPr algn="ctr"/>
            <a:r>
              <a:rPr lang="en-US" sz="4800" dirty="0"/>
              <a:t>He also shares how to make lemonade out of them ...</a:t>
            </a:r>
          </a:p>
        </p:txBody>
      </p:sp>
    </p:spTree>
    <p:extLst>
      <p:ext uri="{BB962C8B-B14F-4D97-AF65-F5344CB8AC3E}">
        <p14:creationId xmlns:p14="http://schemas.microsoft.com/office/powerpoint/2010/main" val="17460684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a:t>
            </a:r>
            <a:r>
              <a:rPr lang="en-US" dirty="0">
                <a:solidFill>
                  <a:srgbClr val="FFFF00"/>
                </a:solidFill>
              </a:rPr>
              <a:t>POWER</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56891274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a:t>
            </a:r>
            <a:r>
              <a:rPr lang="en-US" dirty="0">
                <a:solidFill>
                  <a:srgbClr val="FFFF00"/>
                </a:solidFill>
              </a:rPr>
              <a:t>POWER</a:t>
            </a:r>
          </a:p>
        </p:txBody>
      </p:sp>
      <p:sp>
        <p:nvSpPr>
          <p:cNvPr id="5" name="Content Placeholder 4"/>
          <p:cNvSpPr>
            <a:spLocks noGrp="1"/>
          </p:cNvSpPr>
          <p:nvPr>
            <p:ph idx="1"/>
          </p:nvPr>
        </p:nvSpPr>
        <p:spPr>
          <a:xfrm>
            <a:off x="409904" y="2493819"/>
            <a:ext cx="6747642" cy="3683144"/>
          </a:xfrm>
        </p:spPr>
        <p:txBody>
          <a:bodyPr/>
          <a:lstStyle/>
          <a:p>
            <a:r>
              <a:rPr lang="en-US" dirty="0"/>
              <a:t> </a:t>
            </a:r>
            <a:r>
              <a:rPr lang="en-US" baseline="30000" dirty="0"/>
              <a:t>3</a:t>
            </a:r>
            <a:r>
              <a:rPr lang="en-US" dirty="0"/>
              <a:t> I thank my God in all my remembrance of you, </a:t>
            </a:r>
            <a:r>
              <a:rPr lang="en-US" baseline="30000" dirty="0"/>
              <a:t>4</a:t>
            </a:r>
            <a:r>
              <a:rPr lang="en-US" dirty="0"/>
              <a:t> always in every </a:t>
            </a:r>
            <a:r>
              <a:rPr lang="en-US" dirty="0">
                <a:solidFill>
                  <a:srgbClr val="C00000"/>
                </a:solidFill>
              </a:rPr>
              <a:t>prayer</a:t>
            </a:r>
            <a:r>
              <a:rPr lang="en-US" dirty="0"/>
              <a:t> of mine for you all making my </a:t>
            </a:r>
            <a:r>
              <a:rPr lang="en-US" dirty="0">
                <a:solidFill>
                  <a:srgbClr val="C00000"/>
                </a:solidFill>
              </a:rPr>
              <a:t>prayer</a:t>
            </a:r>
            <a:r>
              <a:rPr lang="en-US" dirty="0"/>
              <a:t> with joy,</a:t>
            </a:r>
          </a:p>
        </p:txBody>
      </p:sp>
      <p:pic>
        <p:nvPicPr>
          <p:cNvPr id="3" name="Picture 2"/>
          <p:cNvPicPr>
            <a:picLocks noChangeAspect="1"/>
          </p:cNvPicPr>
          <p:nvPr/>
        </p:nvPicPr>
        <p:blipFill rotWithShape="1">
          <a:blip r:embed="rId2"/>
          <a:srcRect r="23081" b="8937"/>
          <a:stretch/>
        </p:blipFill>
        <p:spPr>
          <a:xfrm>
            <a:off x="6763407" y="1690688"/>
            <a:ext cx="5428593" cy="5167312"/>
          </a:xfrm>
          <a:prstGeom prst="rect">
            <a:avLst/>
          </a:prstGeom>
        </p:spPr>
      </p:pic>
    </p:spTree>
    <p:extLst>
      <p:ext uri="{BB962C8B-B14F-4D97-AF65-F5344CB8AC3E}">
        <p14:creationId xmlns:p14="http://schemas.microsoft.com/office/powerpoint/2010/main" val="331743219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493818"/>
            <a:ext cx="6889532" cy="3683145"/>
          </a:xfrm>
          <a:effectLst>
            <a:glow rad="127000">
              <a:srgbClr val="FF0000"/>
            </a:glow>
          </a:effectLst>
        </p:spPr>
        <p:txBody>
          <a:bodyPr/>
          <a:lstStyle/>
          <a:p>
            <a:r>
              <a:rPr lang="en-US" dirty="0"/>
              <a:t> </a:t>
            </a:r>
            <a:r>
              <a:rPr lang="en-US" baseline="30000" dirty="0"/>
              <a:t>3</a:t>
            </a:r>
            <a:r>
              <a:rPr lang="en-US" dirty="0"/>
              <a:t> </a:t>
            </a:r>
            <a:r>
              <a:rPr lang="en-US" dirty="0">
                <a:solidFill>
                  <a:srgbClr val="C00000"/>
                </a:solidFill>
              </a:rPr>
              <a:t>I thank my God </a:t>
            </a:r>
            <a:r>
              <a:rPr lang="en-US" dirty="0"/>
              <a:t>in all my remembrance of you, </a:t>
            </a:r>
            <a:r>
              <a:rPr lang="en-US" baseline="30000" dirty="0"/>
              <a:t>4</a:t>
            </a:r>
            <a:r>
              <a:rPr lang="en-US" dirty="0"/>
              <a:t> always in every </a:t>
            </a:r>
            <a:r>
              <a:rPr lang="en-US" dirty="0">
                <a:solidFill>
                  <a:srgbClr val="C00000"/>
                </a:solidFill>
              </a:rPr>
              <a:t>prayer</a:t>
            </a:r>
            <a:r>
              <a:rPr lang="en-US" dirty="0"/>
              <a:t> of mine for you all making my </a:t>
            </a:r>
            <a:r>
              <a:rPr lang="en-US" dirty="0">
                <a:solidFill>
                  <a:srgbClr val="C00000"/>
                </a:solidFill>
              </a:rPr>
              <a:t>prayer</a:t>
            </a:r>
            <a:r>
              <a:rPr lang="en-US" dirty="0"/>
              <a:t> with joy,</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Thankful</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6" name="Picture 5"/>
          <p:cNvPicPr>
            <a:picLocks noChangeAspect="1"/>
          </p:cNvPicPr>
          <p:nvPr/>
        </p:nvPicPr>
        <p:blipFill rotWithShape="1">
          <a:blip r:embed="rId2"/>
          <a:srcRect r="23055"/>
          <a:stretch/>
        </p:blipFill>
        <p:spPr>
          <a:xfrm>
            <a:off x="7299435" y="1812382"/>
            <a:ext cx="4892566" cy="4951015"/>
          </a:xfrm>
          <a:prstGeom prst="rect">
            <a:avLst/>
          </a:prstGeom>
          <a:effectLst>
            <a:outerShdw blurRad="152400" dist="152400" dir="5400000" algn="ctr" rotWithShape="0">
              <a:schemeClr val="tx1">
                <a:alpha val="54000"/>
              </a:schemeClr>
            </a:outerShdw>
          </a:effectLst>
        </p:spPr>
      </p:pic>
    </p:spTree>
    <p:extLst>
      <p:ext uri="{BB962C8B-B14F-4D97-AF65-F5344CB8AC3E}">
        <p14:creationId xmlns:p14="http://schemas.microsoft.com/office/powerpoint/2010/main" val="16490316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493818"/>
            <a:ext cx="6889532" cy="3683145"/>
          </a:xfrm>
          <a:effectLst>
            <a:glow rad="127000">
              <a:srgbClr val="FF0000"/>
            </a:glow>
          </a:effectLst>
        </p:spPr>
        <p:txBody>
          <a:bodyPr/>
          <a:lstStyle/>
          <a:p>
            <a:r>
              <a:rPr lang="en-US" dirty="0"/>
              <a:t> </a:t>
            </a:r>
            <a:r>
              <a:rPr lang="en-US" baseline="30000" dirty="0"/>
              <a:t>3</a:t>
            </a:r>
            <a:r>
              <a:rPr lang="en-US" dirty="0"/>
              <a:t> I thank my God </a:t>
            </a:r>
            <a:r>
              <a:rPr lang="en-US" dirty="0">
                <a:solidFill>
                  <a:srgbClr val="C00000"/>
                </a:solidFill>
              </a:rPr>
              <a:t>in all my remembrance of you</a:t>
            </a:r>
            <a:r>
              <a:rPr lang="en-US" dirty="0"/>
              <a:t>, </a:t>
            </a:r>
            <a:r>
              <a:rPr lang="en-US" baseline="30000" dirty="0"/>
              <a:t>4</a:t>
            </a:r>
            <a:r>
              <a:rPr lang="en-US" dirty="0"/>
              <a:t> always in every prayer of mine for you all making my prayer with joy,</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Thou</a:t>
            </a:r>
            <a:r>
              <a:rPr lang="en-US" sz="4800" dirty="0">
                <a:solidFill>
                  <a:srgbClr val="FFFF00"/>
                </a:solidFill>
                <a:effectLst>
                  <a:glow rad="127000">
                    <a:schemeClr val="accent1">
                      <a:lumMod val="50000"/>
                    </a:schemeClr>
                  </a:glow>
                </a:effectLst>
                <a:latin typeface="Eras Bold ITC" panose="020B0907030504020204" pitchFamily="34" charset="0"/>
              </a:rPr>
              <a:t>g</a:t>
            </a:r>
            <a:r>
              <a:rPr lang="en-US" sz="4800" u="sng" dirty="0">
                <a:solidFill>
                  <a:srgbClr val="FFFF00"/>
                </a:solidFill>
                <a:effectLst>
                  <a:glow rad="127000">
                    <a:schemeClr val="accent1">
                      <a:lumMod val="50000"/>
                    </a:schemeClr>
                  </a:glow>
                </a:effectLst>
                <a:latin typeface="Eras Bold ITC" panose="020B0907030504020204" pitchFamily="34" charset="0"/>
              </a:rPr>
              <a:t>htful</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7" name="Picture 6">
            <a:extLst>
              <a:ext uri="{FF2B5EF4-FFF2-40B4-BE49-F238E27FC236}">
                <a16:creationId xmlns:a16="http://schemas.microsoft.com/office/drawing/2014/main" id="{5F826D6C-1133-45B1-86AA-6763F2D2F847}"/>
              </a:ext>
            </a:extLst>
          </p:cNvPr>
          <p:cNvPicPr>
            <a:picLocks noChangeAspect="1"/>
          </p:cNvPicPr>
          <p:nvPr/>
        </p:nvPicPr>
        <p:blipFill>
          <a:blip r:embed="rId2"/>
          <a:stretch>
            <a:fillRect/>
          </a:stretch>
        </p:blipFill>
        <p:spPr>
          <a:xfrm>
            <a:off x="9042535" y="2406661"/>
            <a:ext cx="2860431" cy="4355482"/>
          </a:xfrm>
          <a:prstGeom prst="rect">
            <a:avLst/>
          </a:prstGeom>
          <a:effectLst>
            <a:outerShdw blurRad="152400" dist="279400" dir="7200000" algn="ctr" rotWithShape="0">
              <a:schemeClr val="tx1">
                <a:alpha val="53000"/>
              </a:schemeClr>
            </a:outerShdw>
          </a:effectLst>
        </p:spPr>
      </p:pic>
    </p:spTree>
    <p:extLst>
      <p:ext uri="{BB962C8B-B14F-4D97-AF65-F5344CB8AC3E}">
        <p14:creationId xmlns:p14="http://schemas.microsoft.com/office/powerpoint/2010/main" val="11778713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493818"/>
            <a:ext cx="6889532" cy="3683145"/>
          </a:xfrm>
          <a:effectLst>
            <a:glow rad="127000">
              <a:srgbClr val="FF0000"/>
            </a:glow>
          </a:effectLst>
        </p:spPr>
        <p:txBody>
          <a:bodyPr/>
          <a:lstStyle/>
          <a:p>
            <a:r>
              <a:rPr lang="en-US" dirty="0"/>
              <a:t> </a:t>
            </a:r>
            <a:r>
              <a:rPr lang="en-US" baseline="30000" dirty="0"/>
              <a:t>3</a:t>
            </a:r>
            <a:r>
              <a:rPr lang="en-US" dirty="0"/>
              <a:t> I thank my God in all my remembrance of you, </a:t>
            </a:r>
            <a:r>
              <a:rPr lang="en-US" baseline="30000" dirty="0"/>
              <a:t>4</a:t>
            </a:r>
            <a:r>
              <a:rPr lang="en-US" dirty="0"/>
              <a:t> always in every prayer of mine for you all making my </a:t>
            </a:r>
            <a:r>
              <a:rPr lang="en-US" dirty="0">
                <a:solidFill>
                  <a:srgbClr val="C00000"/>
                </a:solidFill>
              </a:rPr>
              <a:t>prayer with joy</a:t>
            </a:r>
            <a:r>
              <a:rPr lang="en-US" dirty="0"/>
              <a:t>,</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Jo</a:t>
            </a:r>
            <a:r>
              <a:rPr lang="en-US" sz="4800" dirty="0">
                <a:solidFill>
                  <a:srgbClr val="FFFF00"/>
                </a:solidFill>
                <a:effectLst>
                  <a:glow rad="127000">
                    <a:schemeClr val="accent1">
                      <a:lumMod val="50000"/>
                    </a:schemeClr>
                  </a:glow>
                </a:effectLst>
                <a:latin typeface="Eras Bold ITC" panose="020B0907030504020204" pitchFamily="34" charset="0"/>
              </a:rPr>
              <a:t>y</a:t>
            </a:r>
            <a:r>
              <a:rPr lang="en-US" sz="4800" u="sng" dirty="0">
                <a:solidFill>
                  <a:srgbClr val="FFFF00"/>
                </a:solidFill>
                <a:effectLst>
                  <a:glow rad="127000">
                    <a:schemeClr val="accent1">
                      <a:lumMod val="50000"/>
                    </a:schemeClr>
                  </a:glow>
                </a:effectLst>
                <a:latin typeface="Eras Bold ITC" panose="020B0907030504020204" pitchFamily="34" charset="0"/>
              </a:rPr>
              <a:t>ful</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6" name="Picture 5">
            <a:extLst>
              <a:ext uri="{FF2B5EF4-FFF2-40B4-BE49-F238E27FC236}">
                <a16:creationId xmlns:a16="http://schemas.microsoft.com/office/drawing/2014/main" id="{4B040055-0F1A-4E73-8729-EC50584F3578}"/>
              </a:ext>
            </a:extLst>
          </p:cNvPr>
          <p:cNvPicPr>
            <a:picLocks noChangeAspect="1"/>
          </p:cNvPicPr>
          <p:nvPr/>
        </p:nvPicPr>
        <p:blipFill>
          <a:blip r:embed="rId2"/>
          <a:stretch>
            <a:fillRect/>
          </a:stretch>
        </p:blipFill>
        <p:spPr>
          <a:xfrm>
            <a:off x="7599530" y="1690687"/>
            <a:ext cx="3748764" cy="3745835"/>
          </a:xfrm>
          <a:prstGeom prst="rect">
            <a:avLst/>
          </a:prstGeom>
          <a:effectLst>
            <a:outerShdw blurRad="152400" dist="152400" dir="2700000" algn="ctr" rotWithShape="0">
              <a:schemeClr val="tx1">
                <a:alpha val="58000"/>
              </a:schemeClr>
            </a:outerShdw>
          </a:effectLst>
        </p:spPr>
      </p:pic>
      <p:pic>
        <p:nvPicPr>
          <p:cNvPr id="8" name="Picture 7">
            <a:extLst>
              <a:ext uri="{FF2B5EF4-FFF2-40B4-BE49-F238E27FC236}">
                <a16:creationId xmlns:a16="http://schemas.microsoft.com/office/drawing/2014/main" id="{86CA33B1-4F8E-4169-9AC2-87BF2939B6BC}"/>
              </a:ext>
            </a:extLst>
          </p:cNvPr>
          <p:cNvPicPr>
            <a:picLocks noChangeAspect="1"/>
          </p:cNvPicPr>
          <p:nvPr/>
        </p:nvPicPr>
        <p:blipFill>
          <a:blip r:embed="rId3"/>
          <a:stretch>
            <a:fillRect/>
          </a:stretch>
        </p:blipFill>
        <p:spPr>
          <a:xfrm>
            <a:off x="8655269" y="4468871"/>
            <a:ext cx="1632445" cy="2127125"/>
          </a:xfrm>
          <a:prstGeom prst="rect">
            <a:avLst/>
          </a:prstGeom>
        </p:spPr>
      </p:pic>
    </p:spTree>
    <p:extLst>
      <p:ext uri="{BB962C8B-B14F-4D97-AF65-F5344CB8AC3E}">
        <p14:creationId xmlns:p14="http://schemas.microsoft.com/office/powerpoint/2010/main" val="20372117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352697"/>
            <a:ext cx="7116314" cy="3824265"/>
          </a:xfrm>
        </p:spPr>
        <p:txBody>
          <a:bodyPr/>
          <a:lstStyle/>
          <a:p>
            <a:r>
              <a:rPr lang="en-US" dirty="0"/>
              <a:t> </a:t>
            </a:r>
            <a:r>
              <a:rPr lang="en-US" baseline="30000" dirty="0"/>
              <a:t>5</a:t>
            </a:r>
            <a:r>
              <a:rPr lang="en-US" dirty="0"/>
              <a:t> because of your partnership in the gospel from the first day until now. </a:t>
            </a:r>
            <a:r>
              <a:rPr lang="en-US" baseline="30000" dirty="0"/>
              <a:t>6</a:t>
            </a:r>
            <a:r>
              <a:rPr lang="en-US" dirty="0"/>
              <a:t> And </a:t>
            </a:r>
            <a:r>
              <a:rPr lang="en-US" dirty="0">
                <a:solidFill>
                  <a:srgbClr val="C00000"/>
                </a:solidFill>
              </a:rPr>
              <a:t>I am sure </a:t>
            </a:r>
            <a:r>
              <a:rPr lang="en-US" dirty="0"/>
              <a:t>of this, that he who began a good work in you will bring it to completion at the day of Jesus Christ.</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Confident</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3" name="Picture 2"/>
          <p:cNvPicPr>
            <a:picLocks noChangeAspect="1"/>
          </p:cNvPicPr>
          <p:nvPr/>
        </p:nvPicPr>
        <p:blipFill>
          <a:blip r:embed="rId3"/>
          <a:stretch>
            <a:fillRect/>
          </a:stretch>
        </p:blipFill>
        <p:spPr>
          <a:xfrm>
            <a:off x="7526217" y="1886823"/>
            <a:ext cx="3394450" cy="4602213"/>
          </a:xfrm>
          <a:prstGeom prst="rect">
            <a:avLst/>
          </a:prstGeom>
          <a:effectLst>
            <a:outerShdw blurRad="317500" dist="190500" dir="2700000" algn="ctr" rotWithShape="0">
              <a:schemeClr val="tx1">
                <a:alpha val="52000"/>
              </a:schemeClr>
            </a:outerShdw>
          </a:effectLst>
        </p:spPr>
      </p:pic>
    </p:spTree>
    <p:extLst>
      <p:ext uri="{BB962C8B-B14F-4D97-AF65-F5344CB8AC3E}">
        <p14:creationId xmlns:p14="http://schemas.microsoft.com/office/powerpoint/2010/main" val="10204962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352697"/>
            <a:ext cx="7116314" cy="3824265"/>
          </a:xfrm>
        </p:spPr>
        <p:txBody>
          <a:bodyPr/>
          <a:lstStyle/>
          <a:p>
            <a:r>
              <a:rPr lang="en-US" dirty="0"/>
              <a:t> </a:t>
            </a:r>
            <a:r>
              <a:rPr lang="en-US" baseline="30000" dirty="0"/>
              <a:t>5</a:t>
            </a:r>
            <a:r>
              <a:rPr lang="en-US" dirty="0"/>
              <a:t> because of your partnership in the gospel from the first day until now. </a:t>
            </a:r>
            <a:r>
              <a:rPr lang="en-US" baseline="30000" dirty="0"/>
              <a:t>6</a:t>
            </a:r>
            <a:r>
              <a:rPr lang="en-US" dirty="0"/>
              <a:t> And </a:t>
            </a:r>
            <a:r>
              <a:rPr lang="en-US" dirty="0">
                <a:solidFill>
                  <a:srgbClr val="C00000"/>
                </a:solidFill>
              </a:rPr>
              <a:t>I am sure </a:t>
            </a:r>
            <a:r>
              <a:rPr lang="en-US" dirty="0"/>
              <a:t>of this, that </a:t>
            </a:r>
            <a:r>
              <a:rPr lang="en-US" dirty="0">
                <a:solidFill>
                  <a:srgbClr val="C00000"/>
                </a:solidFill>
              </a:rPr>
              <a:t>he who began a good work in you </a:t>
            </a:r>
            <a:r>
              <a:rPr lang="en-US" dirty="0"/>
              <a:t>will bring it to completion at the day of Jesus Christ.</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Confident</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3" name="Picture 2"/>
          <p:cNvPicPr>
            <a:picLocks noChangeAspect="1"/>
          </p:cNvPicPr>
          <p:nvPr/>
        </p:nvPicPr>
        <p:blipFill>
          <a:blip r:embed="rId3"/>
          <a:stretch>
            <a:fillRect/>
          </a:stretch>
        </p:blipFill>
        <p:spPr>
          <a:xfrm>
            <a:off x="7526217" y="1886823"/>
            <a:ext cx="3394450" cy="4602213"/>
          </a:xfrm>
          <a:prstGeom prst="rect">
            <a:avLst/>
          </a:prstGeom>
          <a:effectLst>
            <a:outerShdw blurRad="317500" dist="190500" dir="2700000" algn="ctr" rotWithShape="0">
              <a:schemeClr val="tx1">
                <a:alpha val="52000"/>
              </a:schemeClr>
            </a:outerShdw>
          </a:effectLst>
        </p:spPr>
      </p:pic>
    </p:spTree>
    <p:extLst>
      <p:ext uri="{BB962C8B-B14F-4D97-AF65-F5344CB8AC3E}">
        <p14:creationId xmlns:p14="http://schemas.microsoft.com/office/powerpoint/2010/main" val="10439663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352697"/>
            <a:ext cx="7116314" cy="3824265"/>
          </a:xfrm>
        </p:spPr>
        <p:txBody>
          <a:bodyPr/>
          <a:lstStyle/>
          <a:p>
            <a:r>
              <a:rPr lang="en-US" dirty="0"/>
              <a:t> </a:t>
            </a:r>
            <a:r>
              <a:rPr lang="en-US" baseline="30000" dirty="0"/>
              <a:t>5</a:t>
            </a:r>
            <a:r>
              <a:rPr lang="en-US" dirty="0"/>
              <a:t> because of your partnership in the gospel from the first day until now. </a:t>
            </a:r>
            <a:r>
              <a:rPr lang="en-US" baseline="30000" dirty="0"/>
              <a:t>6</a:t>
            </a:r>
            <a:r>
              <a:rPr lang="en-US" dirty="0"/>
              <a:t> And </a:t>
            </a:r>
            <a:r>
              <a:rPr lang="en-US" dirty="0">
                <a:solidFill>
                  <a:srgbClr val="C00000"/>
                </a:solidFill>
              </a:rPr>
              <a:t>I am sure </a:t>
            </a:r>
            <a:r>
              <a:rPr lang="en-US" dirty="0"/>
              <a:t>of this, that he who began a good work in you </a:t>
            </a:r>
            <a:r>
              <a:rPr lang="en-US" dirty="0">
                <a:solidFill>
                  <a:srgbClr val="C00000"/>
                </a:solidFill>
              </a:rPr>
              <a:t>will bring it to completion </a:t>
            </a:r>
            <a:r>
              <a:rPr lang="en-US" dirty="0"/>
              <a:t>at the day of Jesus Christ.</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Confident</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3" name="Picture 2"/>
          <p:cNvPicPr>
            <a:picLocks noChangeAspect="1"/>
          </p:cNvPicPr>
          <p:nvPr/>
        </p:nvPicPr>
        <p:blipFill>
          <a:blip r:embed="rId3"/>
          <a:stretch>
            <a:fillRect/>
          </a:stretch>
        </p:blipFill>
        <p:spPr>
          <a:xfrm>
            <a:off x="7526217" y="1886823"/>
            <a:ext cx="3394450" cy="4602213"/>
          </a:xfrm>
          <a:prstGeom prst="rect">
            <a:avLst/>
          </a:prstGeom>
          <a:effectLst>
            <a:outerShdw blurRad="317500" dist="190500" dir="2700000" algn="ctr" rotWithShape="0">
              <a:schemeClr val="tx1">
                <a:alpha val="52000"/>
              </a:schemeClr>
            </a:outerShdw>
          </a:effectLst>
        </p:spPr>
      </p:pic>
    </p:spTree>
    <p:extLst>
      <p:ext uri="{BB962C8B-B14F-4D97-AF65-F5344CB8AC3E}">
        <p14:creationId xmlns:p14="http://schemas.microsoft.com/office/powerpoint/2010/main" val="11741226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3" y="2490951"/>
            <a:ext cx="7753195" cy="4541616"/>
          </a:xfrm>
        </p:spPr>
        <p:txBody>
          <a:bodyPr/>
          <a:lstStyle/>
          <a:p>
            <a:r>
              <a:rPr lang="en-US" dirty="0"/>
              <a:t> </a:t>
            </a:r>
            <a:r>
              <a:rPr lang="en-US" baseline="30000" dirty="0"/>
              <a:t>7</a:t>
            </a:r>
            <a:r>
              <a:rPr lang="en-US" dirty="0"/>
              <a:t> It is right for me to feel this </a:t>
            </a:r>
            <a:br>
              <a:rPr lang="en-US" dirty="0"/>
            </a:br>
            <a:r>
              <a:rPr lang="en-US" dirty="0"/>
              <a:t>way about you all, because I </a:t>
            </a:r>
            <a:br>
              <a:rPr lang="en-US" dirty="0"/>
            </a:br>
            <a:r>
              <a:rPr lang="en-US" dirty="0"/>
              <a:t>hold you in my </a:t>
            </a:r>
            <a:r>
              <a:rPr lang="en-US" dirty="0">
                <a:solidFill>
                  <a:srgbClr val="C00000"/>
                </a:solidFill>
              </a:rPr>
              <a:t>heart</a:t>
            </a:r>
            <a:r>
              <a:rPr lang="en-US" dirty="0"/>
              <a:t>, for you are </a:t>
            </a:r>
            <a:br>
              <a:rPr lang="en-US" dirty="0"/>
            </a:br>
            <a:r>
              <a:rPr lang="en-US" dirty="0"/>
              <a:t>all partakers with me of grace, both in my imprisonment and in the defense and confirmation of the gospel. </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Heartfelt</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3" name="Picture 2"/>
          <p:cNvPicPr>
            <a:picLocks noChangeAspect="1"/>
          </p:cNvPicPr>
          <p:nvPr/>
        </p:nvPicPr>
        <p:blipFill>
          <a:blip r:embed="rId3"/>
          <a:stretch>
            <a:fillRect/>
          </a:stretch>
        </p:blipFill>
        <p:spPr>
          <a:xfrm>
            <a:off x="7485121" y="1740155"/>
            <a:ext cx="3399449" cy="3197606"/>
          </a:xfrm>
          <a:prstGeom prst="rect">
            <a:avLst/>
          </a:prstGeom>
        </p:spPr>
      </p:pic>
    </p:spTree>
    <p:extLst>
      <p:ext uri="{BB962C8B-B14F-4D97-AF65-F5344CB8AC3E}">
        <p14:creationId xmlns:p14="http://schemas.microsoft.com/office/powerpoint/2010/main" val="352511345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86254B-079F-4C08-9798-D55464C85247}"/>
              </a:ext>
            </a:extLst>
          </p:cNvPr>
          <p:cNvSpPr>
            <a:spLocks noGrp="1"/>
          </p:cNvSpPr>
          <p:nvPr>
            <p:ph idx="1"/>
          </p:nvPr>
        </p:nvSpPr>
        <p:spPr>
          <a:xfrm>
            <a:off x="409903" y="677333"/>
            <a:ext cx="11493063" cy="5499630"/>
          </a:xfrm>
        </p:spPr>
        <p:txBody>
          <a:bodyPr/>
          <a:lstStyle/>
          <a:p>
            <a:r>
              <a:rPr lang="en-US" dirty="0"/>
              <a:t>This series uses the “Good Morning” font.  You may download it free at: </a:t>
            </a:r>
          </a:p>
          <a:p>
            <a:r>
              <a:rPr lang="en-US" dirty="0"/>
              <a:t>www.1001fonts.com/good-morning-font.html</a:t>
            </a:r>
          </a:p>
        </p:txBody>
      </p:sp>
    </p:spTree>
    <p:extLst>
      <p:ext uri="{BB962C8B-B14F-4D97-AF65-F5344CB8AC3E}">
        <p14:creationId xmlns:p14="http://schemas.microsoft.com/office/powerpoint/2010/main" val="2484248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3" y="2475185"/>
            <a:ext cx="7488621" cy="3701777"/>
          </a:xfrm>
        </p:spPr>
        <p:txBody>
          <a:bodyPr/>
          <a:lstStyle/>
          <a:p>
            <a:r>
              <a:rPr lang="en-US" dirty="0"/>
              <a:t> </a:t>
            </a:r>
            <a:r>
              <a:rPr lang="en-US" baseline="30000" dirty="0"/>
              <a:t>8</a:t>
            </a:r>
            <a:r>
              <a:rPr lang="en-US" dirty="0"/>
              <a:t> For God is my witness, how I yearn for you all with the </a:t>
            </a:r>
            <a:r>
              <a:rPr lang="en-US" dirty="0">
                <a:solidFill>
                  <a:srgbClr val="C00000"/>
                </a:solidFill>
              </a:rPr>
              <a:t>affection</a:t>
            </a:r>
            <a:r>
              <a:rPr lang="en-US" dirty="0"/>
              <a:t> of Christ Jesus. </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Heartfelt</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7" name="Picture 6"/>
          <p:cNvPicPr>
            <a:picLocks noChangeAspect="1"/>
          </p:cNvPicPr>
          <p:nvPr/>
        </p:nvPicPr>
        <p:blipFill>
          <a:blip r:embed="rId2"/>
          <a:stretch>
            <a:fillRect/>
          </a:stretch>
        </p:blipFill>
        <p:spPr>
          <a:xfrm>
            <a:off x="7485121" y="1740155"/>
            <a:ext cx="3399449" cy="3197606"/>
          </a:xfrm>
          <a:prstGeom prst="rect">
            <a:avLst/>
          </a:prstGeom>
        </p:spPr>
      </p:pic>
    </p:spTree>
    <p:extLst>
      <p:ext uri="{BB962C8B-B14F-4D97-AF65-F5344CB8AC3E}">
        <p14:creationId xmlns:p14="http://schemas.microsoft.com/office/powerpoint/2010/main" val="1442977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3" y="2490951"/>
            <a:ext cx="11493063" cy="3686011"/>
          </a:xfrm>
        </p:spPr>
        <p:txBody>
          <a:bodyPr/>
          <a:lstStyle/>
          <a:p>
            <a:r>
              <a:rPr lang="en-US" dirty="0"/>
              <a:t> </a:t>
            </a:r>
            <a:r>
              <a:rPr lang="en-US" baseline="30000" dirty="0"/>
              <a:t>9</a:t>
            </a:r>
            <a:r>
              <a:rPr lang="en-US" dirty="0"/>
              <a:t> And this is my prayer </a:t>
            </a:r>
          </a:p>
        </p:txBody>
      </p:sp>
      <p:sp>
        <p:nvSpPr>
          <p:cNvPr id="2" name="TextBox 1"/>
          <p:cNvSpPr txBox="1"/>
          <p:nvPr/>
        </p:nvSpPr>
        <p:spPr>
          <a:xfrm>
            <a:off x="2088699" y="1325566"/>
            <a:ext cx="8014607" cy="830997"/>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S</a:t>
            </a:r>
            <a:r>
              <a:rPr lang="en-US" sz="4800" dirty="0">
                <a:solidFill>
                  <a:srgbClr val="FFFF00"/>
                </a:solidFill>
                <a:effectLst>
                  <a:glow rad="127000">
                    <a:schemeClr val="accent1">
                      <a:lumMod val="50000"/>
                    </a:schemeClr>
                  </a:glow>
                </a:effectLst>
                <a:latin typeface="Eras Bold ITC" panose="020B0907030504020204" pitchFamily="34" charset="0"/>
              </a:rPr>
              <a:t>p</a:t>
            </a:r>
            <a:r>
              <a:rPr lang="en-US" sz="4800" u="sng" dirty="0">
                <a:solidFill>
                  <a:srgbClr val="FFFF00"/>
                </a:solidFill>
                <a:effectLst>
                  <a:glow rad="127000">
                    <a:schemeClr val="accent1">
                      <a:lumMod val="50000"/>
                    </a:schemeClr>
                  </a:glow>
                </a:effectLst>
                <a:latin typeface="Eras Bold ITC" panose="020B0907030504020204" pitchFamily="34" charset="0"/>
              </a:rPr>
              <a:t>ecific</a:t>
            </a:r>
            <a:r>
              <a:rPr lang="en-US" sz="4800" dirty="0">
                <a:solidFill>
                  <a:srgbClr val="FFFF00"/>
                </a:solidFill>
                <a:effectLst>
                  <a:glow rad="127000">
                    <a:schemeClr val="accent1">
                      <a:lumMod val="50000"/>
                    </a:schemeClr>
                  </a:glow>
                </a:effectLst>
                <a:latin typeface="Eras Bold ITC" panose="020B0907030504020204" pitchFamily="34" charset="0"/>
              </a:rPr>
              <a:t> Prayer</a:t>
            </a:r>
          </a:p>
        </p:txBody>
      </p:sp>
      <p:pic>
        <p:nvPicPr>
          <p:cNvPr id="3" name="Picture 2"/>
          <p:cNvPicPr>
            <a:picLocks noChangeAspect="1"/>
          </p:cNvPicPr>
          <p:nvPr/>
        </p:nvPicPr>
        <p:blipFill>
          <a:blip r:embed="rId2"/>
          <a:stretch>
            <a:fillRect/>
          </a:stretch>
        </p:blipFill>
        <p:spPr>
          <a:xfrm>
            <a:off x="289034" y="3390505"/>
            <a:ext cx="7432874" cy="5572914"/>
          </a:xfrm>
          <a:prstGeom prst="rect">
            <a:avLst/>
          </a:prstGeom>
        </p:spPr>
      </p:pic>
      <p:pic>
        <p:nvPicPr>
          <p:cNvPr id="6" name="Picture 5"/>
          <p:cNvPicPr>
            <a:picLocks noChangeAspect="1"/>
          </p:cNvPicPr>
          <p:nvPr/>
        </p:nvPicPr>
        <p:blipFill rotWithShape="1">
          <a:blip r:embed="rId3"/>
          <a:srcRect r="23081"/>
          <a:stretch/>
        </p:blipFill>
        <p:spPr>
          <a:xfrm>
            <a:off x="6899247" y="1325566"/>
            <a:ext cx="5292753" cy="5532434"/>
          </a:xfrm>
          <a:prstGeom prst="rect">
            <a:avLst/>
          </a:prstGeom>
        </p:spPr>
      </p:pic>
      <p:sp>
        <p:nvSpPr>
          <p:cNvPr id="7" name="&quot;No&quot; Symbol 6"/>
          <p:cNvSpPr/>
          <p:nvPr/>
        </p:nvSpPr>
        <p:spPr>
          <a:xfrm>
            <a:off x="2219671" y="3538216"/>
            <a:ext cx="2869809" cy="2687983"/>
          </a:xfrm>
          <a:prstGeom prst="noSmoking">
            <a:avLst>
              <a:gd name="adj" fmla="val 14278"/>
            </a:avLst>
          </a:prstGeom>
          <a:solidFill>
            <a:srgbClr val="FF0000">
              <a:alpha val="6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260196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895223"/>
            <a:ext cx="8152206" cy="3281740"/>
          </a:xfrm>
        </p:spPr>
        <p:txBody>
          <a:bodyPr/>
          <a:lstStyle/>
          <a:p>
            <a:r>
              <a:rPr lang="en-US" dirty="0"/>
              <a:t> </a:t>
            </a:r>
            <a:r>
              <a:rPr lang="en-US" baseline="30000" dirty="0"/>
              <a:t>9</a:t>
            </a:r>
            <a:r>
              <a:rPr lang="en-US" dirty="0"/>
              <a:t> And it is my prayer that your </a:t>
            </a:r>
            <a:r>
              <a:rPr lang="en-US" dirty="0">
                <a:solidFill>
                  <a:srgbClr val="C00000"/>
                </a:solidFill>
              </a:rPr>
              <a:t>love</a:t>
            </a:r>
            <a:r>
              <a:rPr lang="en-US" dirty="0"/>
              <a:t> may abound more and more, with knowledge and all discernment, </a:t>
            </a:r>
            <a:br>
              <a:rPr lang="en-US" dirty="0"/>
            </a:br>
            <a:endParaRPr lang="en-US" dirty="0"/>
          </a:p>
        </p:txBody>
      </p:sp>
      <p:sp>
        <p:nvSpPr>
          <p:cNvPr id="2" name="TextBox 1"/>
          <p:cNvSpPr txBox="1"/>
          <p:nvPr/>
        </p:nvSpPr>
        <p:spPr>
          <a:xfrm>
            <a:off x="2088699" y="1325563"/>
            <a:ext cx="8014607" cy="1569660"/>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S</a:t>
            </a:r>
            <a:r>
              <a:rPr lang="en-US" sz="4800" dirty="0">
                <a:solidFill>
                  <a:srgbClr val="FFFF00"/>
                </a:solidFill>
                <a:effectLst>
                  <a:glow rad="127000">
                    <a:schemeClr val="accent1">
                      <a:lumMod val="50000"/>
                    </a:schemeClr>
                  </a:glow>
                </a:effectLst>
                <a:latin typeface="Eras Bold ITC" panose="020B0907030504020204" pitchFamily="34" charset="0"/>
              </a:rPr>
              <a:t>p</a:t>
            </a:r>
            <a:r>
              <a:rPr lang="en-US" sz="4800" u="sng" dirty="0">
                <a:solidFill>
                  <a:srgbClr val="FFFF00"/>
                </a:solidFill>
                <a:effectLst>
                  <a:glow rad="127000">
                    <a:schemeClr val="accent1">
                      <a:lumMod val="50000"/>
                    </a:schemeClr>
                  </a:glow>
                </a:effectLst>
                <a:latin typeface="Eras Bold ITC" panose="020B0907030504020204" pitchFamily="34" charset="0"/>
              </a:rPr>
              <a:t>ecific</a:t>
            </a:r>
            <a:r>
              <a:rPr lang="en-US" sz="4800" dirty="0">
                <a:solidFill>
                  <a:srgbClr val="FFFF00"/>
                </a:solidFill>
                <a:effectLst>
                  <a:glow rad="127000">
                    <a:schemeClr val="accent1">
                      <a:lumMod val="50000"/>
                    </a:schemeClr>
                  </a:glow>
                </a:effectLst>
                <a:latin typeface="Eras Bold ITC" panose="020B0907030504020204" pitchFamily="34" charset="0"/>
              </a:rPr>
              <a:t> Prayer</a:t>
            </a:r>
          </a:p>
          <a:p>
            <a:r>
              <a:rPr lang="en-US" sz="4800" dirty="0">
                <a:solidFill>
                  <a:srgbClr val="FFFF00"/>
                </a:solidFill>
                <a:effectLst>
                  <a:glow rad="127000">
                    <a:schemeClr val="accent1">
                      <a:lumMod val="50000"/>
                    </a:schemeClr>
                  </a:glow>
                </a:effectLst>
                <a:latin typeface="Eras Bold ITC" panose="020B0907030504020204" pitchFamily="34" charset="0"/>
              </a:rPr>
              <a:t>	Connect </a:t>
            </a:r>
            <a:r>
              <a:rPr lang="en-US" sz="4800" dirty="0">
                <a:solidFill>
                  <a:srgbClr val="FFFF00"/>
                </a:solidFill>
                <a:effectLst>
                  <a:glow rad="127000">
                    <a:srgbClr val="C00000"/>
                  </a:glow>
                </a:effectLst>
                <a:latin typeface="Eras Bold ITC" panose="020B0907030504020204" pitchFamily="34" charset="0"/>
              </a:rPr>
              <a:t>heart</a:t>
            </a:r>
            <a:r>
              <a:rPr lang="en-US" sz="4800" dirty="0">
                <a:solidFill>
                  <a:srgbClr val="FFFF00"/>
                </a:solidFill>
                <a:effectLst>
                  <a:glow rad="127000">
                    <a:schemeClr val="accent1">
                      <a:lumMod val="50000"/>
                    </a:schemeClr>
                  </a:glow>
                </a:effectLst>
                <a:latin typeface="Eras Bold ITC" panose="020B0907030504020204" pitchFamily="34" charset="0"/>
              </a:rPr>
              <a:t> ...</a:t>
            </a:r>
          </a:p>
        </p:txBody>
      </p:sp>
      <p:pic>
        <p:nvPicPr>
          <p:cNvPr id="7" name="Picture 6"/>
          <p:cNvPicPr>
            <a:picLocks noChangeAspect="1"/>
          </p:cNvPicPr>
          <p:nvPr/>
        </p:nvPicPr>
        <p:blipFill>
          <a:blip r:embed="rId3"/>
          <a:stretch>
            <a:fillRect/>
          </a:stretch>
        </p:blipFill>
        <p:spPr>
          <a:xfrm>
            <a:off x="8298185" y="4099758"/>
            <a:ext cx="2658849" cy="2500979"/>
          </a:xfrm>
          <a:prstGeom prst="rect">
            <a:avLst/>
          </a:prstGeom>
        </p:spPr>
      </p:pic>
    </p:spTree>
    <p:extLst>
      <p:ext uri="{BB962C8B-B14F-4D97-AF65-F5344CB8AC3E}">
        <p14:creationId xmlns:p14="http://schemas.microsoft.com/office/powerpoint/2010/main" val="23641234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09590C-C667-444E-8DCF-35FB107ECF39}"/>
              </a:ext>
            </a:extLst>
          </p:cNvPr>
          <p:cNvPicPr>
            <a:picLocks noChangeAspect="1"/>
          </p:cNvPicPr>
          <p:nvPr/>
        </p:nvPicPr>
        <p:blipFill>
          <a:blip r:embed="rId3"/>
          <a:stretch>
            <a:fillRect/>
          </a:stretch>
        </p:blipFill>
        <p:spPr>
          <a:xfrm>
            <a:off x="8298185" y="1809498"/>
            <a:ext cx="2658848" cy="3044120"/>
          </a:xfrm>
          <a:prstGeom prst="rect">
            <a:avLst/>
          </a:prstGeom>
        </p:spPr>
      </p:pic>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4" y="2895223"/>
            <a:ext cx="8152206" cy="3281740"/>
          </a:xfrm>
        </p:spPr>
        <p:txBody>
          <a:bodyPr/>
          <a:lstStyle/>
          <a:p>
            <a:r>
              <a:rPr lang="en-US" dirty="0"/>
              <a:t> </a:t>
            </a:r>
            <a:r>
              <a:rPr lang="en-US" baseline="30000" dirty="0"/>
              <a:t>9</a:t>
            </a:r>
            <a:r>
              <a:rPr lang="en-US" dirty="0"/>
              <a:t> And it is my prayer that your </a:t>
            </a:r>
            <a:r>
              <a:rPr lang="en-US" dirty="0">
                <a:solidFill>
                  <a:srgbClr val="C00000"/>
                </a:solidFill>
              </a:rPr>
              <a:t>love</a:t>
            </a:r>
            <a:r>
              <a:rPr lang="en-US" dirty="0"/>
              <a:t> may abound more and more, with </a:t>
            </a:r>
            <a:r>
              <a:rPr lang="en-US" dirty="0">
                <a:solidFill>
                  <a:srgbClr val="C00000"/>
                </a:solidFill>
              </a:rPr>
              <a:t>knowledge</a:t>
            </a:r>
            <a:r>
              <a:rPr lang="en-US" dirty="0"/>
              <a:t> and all </a:t>
            </a:r>
            <a:r>
              <a:rPr lang="en-US" dirty="0">
                <a:solidFill>
                  <a:srgbClr val="C00000"/>
                </a:solidFill>
              </a:rPr>
              <a:t>discernment</a:t>
            </a:r>
            <a:r>
              <a:rPr lang="en-US" dirty="0"/>
              <a:t>, </a:t>
            </a:r>
            <a:br>
              <a:rPr lang="en-US" dirty="0"/>
            </a:br>
            <a:endParaRPr lang="en-US" dirty="0"/>
          </a:p>
        </p:txBody>
      </p:sp>
      <p:sp>
        <p:nvSpPr>
          <p:cNvPr id="2" name="TextBox 1"/>
          <p:cNvSpPr txBox="1"/>
          <p:nvPr/>
        </p:nvSpPr>
        <p:spPr>
          <a:xfrm>
            <a:off x="2088699" y="1325563"/>
            <a:ext cx="8014607" cy="1569660"/>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Specific Prayer</a:t>
            </a:r>
          </a:p>
          <a:p>
            <a:r>
              <a:rPr lang="en-US" sz="4800" dirty="0">
                <a:solidFill>
                  <a:srgbClr val="FFFF00"/>
                </a:solidFill>
                <a:effectLst>
                  <a:glow rad="127000">
                    <a:schemeClr val="accent1">
                      <a:lumMod val="50000"/>
                    </a:schemeClr>
                  </a:glow>
                </a:effectLst>
                <a:latin typeface="Eras Bold ITC" panose="020B0907030504020204" pitchFamily="34" charset="0"/>
              </a:rPr>
              <a:t>	Connect </a:t>
            </a:r>
            <a:r>
              <a:rPr lang="en-US" sz="4800" dirty="0">
                <a:solidFill>
                  <a:srgbClr val="FFFF00"/>
                </a:solidFill>
                <a:effectLst>
                  <a:glow rad="127000">
                    <a:srgbClr val="C00000"/>
                  </a:glow>
                </a:effectLst>
                <a:latin typeface="Eras Bold ITC" panose="020B0907030504020204" pitchFamily="34" charset="0"/>
              </a:rPr>
              <a:t>heart</a:t>
            </a:r>
            <a:r>
              <a:rPr lang="en-US" sz="4800" dirty="0">
                <a:solidFill>
                  <a:srgbClr val="FFFF00"/>
                </a:solidFill>
                <a:effectLst>
                  <a:glow rad="127000">
                    <a:schemeClr val="accent1">
                      <a:lumMod val="50000"/>
                    </a:schemeClr>
                  </a:glow>
                </a:effectLst>
                <a:latin typeface="Eras Bold ITC" panose="020B0907030504020204" pitchFamily="34" charset="0"/>
              </a:rPr>
              <a:t> ...</a:t>
            </a:r>
          </a:p>
        </p:txBody>
      </p:sp>
      <p:pic>
        <p:nvPicPr>
          <p:cNvPr id="7" name="Picture 6"/>
          <p:cNvPicPr>
            <a:picLocks noChangeAspect="1"/>
          </p:cNvPicPr>
          <p:nvPr/>
        </p:nvPicPr>
        <p:blipFill>
          <a:blip r:embed="rId4"/>
          <a:stretch>
            <a:fillRect/>
          </a:stretch>
        </p:blipFill>
        <p:spPr>
          <a:xfrm>
            <a:off x="8298185" y="4099758"/>
            <a:ext cx="2658849" cy="2500979"/>
          </a:xfrm>
          <a:prstGeom prst="rect">
            <a:avLst/>
          </a:prstGeom>
        </p:spPr>
      </p:pic>
    </p:spTree>
    <p:extLst>
      <p:ext uri="{BB962C8B-B14F-4D97-AF65-F5344CB8AC3E}">
        <p14:creationId xmlns:p14="http://schemas.microsoft.com/office/powerpoint/2010/main" val="42629836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Appeal to a HIGHER POWER</a:t>
            </a:r>
          </a:p>
        </p:txBody>
      </p:sp>
      <p:sp>
        <p:nvSpPr>
          <p:cNvPr id="5" name="Content Placeholder 4"/>
          <p:cNvSpPr>
            <a:spLocks noGrp="1"/>
          </p:cNvSpPr>
          <p:nvPr>
            <p:ph idx="1"/>
          </p:nvPr>
        </p:nvSpPr>
        <p:spPr>
          <a:xfrm>
            <a:off x="409903" y="3016251"/>
            <a:ext cx="9282737" cy="3160712"/>
          </a:xfrm>
        </p:spPr>
        <p:txBody>
          <a:bodyPr/>
          <a:lstStyle/>
          <a:p>
            <a:r>
              <a:rPr lang="en-US" dirty="0"/>
              <a:t> </a:t>
            </a:r>
            <a:r>
              <a:rPr lang="en-US" baseline="30000" dirty="0"/>
              <a:t>10</a:t>
            </a:r>
            <a:r>
              <a:rPr lang="en-US" dirty="0"/>
              <a:t> so that you may approve what is excellent, and so be pure and blameless </a:t>
            </a:r>
            <a:br>
              <a:rPr lang="en-US" dirty="0"/>
            </a:br>
            <a:r>
              <a:rPr lang="en-US" dirty="0"/>
              <a:t>for the day of Christ, </a:t>
            </a:r>
            <a:r>
              <a:rPr lang="en-US" baseline="30000" dirty="0"/>
              <a:t>11</a:t>
            </a:r>
            <a:r>
              <a:rPr lang="en-US" dirty="0"/>
              <a:t> filled with the fruit of righteousness that comes through Jesus Christ, </a:t>
            </a:r>
            <a:r>
              <a:rPr lang="en-US" dirty="0">
                <a:solidFill>
                  <a:srgbClr val="C00000"/>
                </a:solidFill>
              </a:rPr>
              <a:t>to the glory and praise of God.</a:t>
            </a:r>
            <a:r>
              <a:rPr lang="en-US" dirty="0"/>
              <a:t> </a:t>
            </a:r>
          </a:p>
        </p:txBody>
      </p:sp>
      <p:sp>
        <p:nvSpPr>
          <p:cNvPr id="2" name="TextBox 1"/>
          <p:cNvSpPr txBox="1"/>
          <p:nvPr/>
        </p:nvSpPr>
        <p:spPr>
          <a:xfrm>
            <a:off x="2088699" y="1325563"/>
            <a:ext cx="8014607" cy="1569660"/>
          </a:xfrm>
          <a:prstGeom prst="rect">
            <a:avLst/>
          </a:prstGeom>
          <a:noFill/>
        </p:spPr>
        <p:txBody>
          <a:bodyPr wrap="square" rtlCol="0">
            <a:spAutoFit/>
          </a:bodyPr>
          <a:lstStyle/>
          <a:p>
            <a:r>
              <a:rPr lang="en-US" sz="4800" u="sng" dirty="0">
                <a:solidFill>
                  <a:srgbClr val="FFFF00"/>
                </a:solidFill>
                <a:effectLst>
                  <a:glow rad="127000">
                    <a:schemeClr val="accent1">
                      <a:lumMod val="50000"/>
                    </a:schemeClr>
                  </a:glow>
                </a:effectLst>
                <a:latin typeface="Eras Bold ITC" panose="020B0907030504020204" pitchFamily="34" charset="0"/>
              </a:rPr>
              <a:t>S</a:t>
            </a:r>
            <a:r>
              <a:rPr lang="en-US" sz="4800" dirty="0">
                <a:solidFill>
                  <a:srgbClr val="FFFF00"/>
                </a:solidFill>
                <a:effectLst>
                  <a:glow rad="127000">
                    <a:schemeClr val="accent1">
                      <a:lumMod val="50000"/>
                    </a:schemeClr>
                  </a:glow>
                </a:effectLst>
                <a:latin typeface="Eras Bold ITC" panose="020B0907030504020204" pitchFamily="34" charset="0"/>
              </a:rPr>
              <a:t>p</a:t>
            </a:r>
            <a:r>
              <a:rPr lang="en-US" sz="4800" u="sng" dirty="0">
                <a:solidFill>
                  <a:srgbClr val="FFFF00"/>
                </a:solidFill>
                <a:effectLst>
                  <a:glow rad="127000">
                    <a:schemeClr val="accent1">
                      <a:lumMod val="50000"/>
                    </a:schemeClr>
                  </a:glow>
                </a:effectLst>
                <a:latin typeface="Eras Bold ITC" panose="020B0907030504020204" pitchFamily="34" charset="0"/>
              </a:rPr>
              <a:t>ecific</a:t>
            </a:r>
            <a:r>
              <a:rPr lang="en-US" sz="4800" dirty="0">
                <a:solidFill>
                  <a:srgbClr val="FFFF00"/>
                </a:solidFill>
                <a:effectLst>
                  <a:glow rad="127000">
                    <a:schemeClr val="accent1">
                      <a:lumMod val="50000"/>
                    </a:schemeClr>
                  </a:glow>
                </a:effectLst>
                <a:latin typeface="Eras Bold ITC" panose="020B0907030504020204" pitchFamily="34" charset="0"/>
              </a:rPr>
              <a:t> Prayer</a:t>
            </a:r>
          </a:p>
          <a:p>
            <a:r>
              <a:rPr lang="en-US" sz="4800" dirty="0">
                <a:solidFill>
                  <a:srgbClr val="FFFF00"/>
                </a:solidFill>
                <a:effectLst>
                  <a:glow rad="127000">
                    <a:schemeClr val="accent1">
                      <a:lumMod val="50000"/>
                    </a:schemeClr>
                  </a:glow>
                </a:effectLst>
                <a:latin typeface="Eras Bold ITC" panose="020B0907030504020204" pitchFamily="34" charset="0"/>
              </a:rPr>
              <a:t>	Connect heart &amp; </a:t>
            </a:r>
            <a:r>
              <a:rPr lang="en-US" sz="4800" dirty="0">
                <a:solidFill>
                  <a:srgbClr val="FFFF00"/>
                </a:solidFill>
                <a:effectLst>
                  <a:glow rad="127000">
                    <a:srgbClr val="C00000"/>
                  </a:glow>
                </a:effectLst>
                <a:latin typeface="Eras Bold ITC" panose="020B0907030504020204" pitchFamily="34" charset="0"/>
              </a:rPr>
              <a:t>God</a:t>
            </a:r>
          </a:p>
        </p:txBody>
      </p:sp>
      <p:sp>
        <p:nvSpPr>
          <p:cNvPr id="3" name="Down Arrow 2"/>
          <p:cNvSpPr/>
          <p:nvPr/>
        </p:nvSpPr>
        <p:spPr>
          <a:xfrm rot="10800000">
            <a:off x="9472873" y="1690688"/>
            <a:ext cx="1797504" cy="5167312"/>
          </a:xfrm>
          <a:prstGeom prst="downArrow">
            <a:avLst/>
          </a:prstGeom>
          <a:effectLst>
            <a:outerShdw blurRad="152400" dist="152400" dir="240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9673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3" name="Content Placeholder 2">
            <a:extLst>
              <a:ext uri="{FF2B5EF4-FFF2-40B4-BE49-F238E27FC236}">
                <a16:creationId xmlns:a16="http://schemas.microsoft.com/office/drawing/2014/main" id="{022E14AE-FA58-4999-82CB-702CEBD35FA8}"/>
              </a:ext>
            </a:extLst>
          </p:cNvPr>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3"/>
          <a:srcRect r="3748" b="16015"/>
          <a:stretch/>
        </p:blipFill>
        <p:spPr>
          <a:xfrm>
            <a:off x="6416620" y="1825626"/>
            <a:ext cx="5775379" cy="5039408"/>
          </a:xfrm>
          <a:prstGeom prst="rect">
            <a:avLst/>
          </a:prstGeom>
        </p:spPr>
      </p:pic>
    </p:spTree>
    <p:extLst>
      <p:ext uri="{BB962C8B-B14F-4D97-AF65-F5344CB8AC3E}">
        <p14:creationId xmlns:p14="http://schemas.microsoft.com/office/powerpoint/2010/main" val="21331128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3" y="1825625"/>
            <a:ext cx="6889531" cy="4351338"/>
          </a:xfrm>
        </p:spPr>
        <p:txBody>
          <a:bodyPr/>
          <a:lstStyle/>
          <a:p>
            <a:r>
              <a:rPr lang="en-US" dirty="0"/>
              <a:t> </a:t>
            </a:r>
            <a:r>
              <a:rPr lang="en-US" baseline="30000" dirty="0"/>
              <a:t>12</a:t>
            </a:r>
            <a:r>
              <a:rPr lang="en-US" dirty="0"/>
              <a:t> I want you to know, brothers, that </a:t>
            </a:r>
            <a:r>
              <a:rPr lang="en-US" dirty="0">
                <a:solidFill>
                  <a:srgbClr val="C00000"/>
                </a:solidFill>
              </a:rPr>
              <a:t>what has happened </a:t>
            </a:r>
            <a:r>
              <a:rPr lang="en-US" dirty="0"/>
              <a:t>to me has </a:t>
            </a:r>
            <a:r>
              <a:rPr lang="en-US" dirty="0">
                <a:solidFill>
                  <a:srgbClr val="C00000"/>
                </a:solidFill>
              </a:rPr>
              <a:t>really</a:t>
            </a:r>
            <a:r>
              <a:rPr lang="en-US" dirty="0"/>
              <a:t> served to advance the gospel, </a:t>
            </a:r>
          </a:p>
        </p:txBody>
      </p:sp>
      <p:pic>
        <p:nvPicPr>
          <p:cNvPr id="7" name="Picture 6">
            <a:extLst>
              <a:ext uri="{FF2B5EF4-FFF2-40B4-BE49-F238E27FC236}">
                <a16:creationId xmlns:a16="http://schemas.microsoft.com/office/drawing/2014/main" id="{76020C5C-532E-4506-8E25-A5772456998E}"/>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Tree>
    <p:extLst>
      <p:ext uri="{BB962C8B-B14F-4D97-AF65-F5344CB8AC3E}">
        <p14:creationId xmlns:p14="http://schemas.microsoft.com/office/powerpoint/2010/main" val="13538264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475185"/>
            <a:ext cx="6572788" cy="3701777"/>
          </a:xfrm>
        </p:spPr>
        <p:txBody>
          <a:bodyPr/>
          <a:lstStyle/>
          <a:p>
            <a:r>
              <a:rPr lang="en-US" baseline="30000" dirty="0"/>
              <a:t>Isaiah 55:9</a:t>
            </a:r>
            <a:r>
              <a:rPr lang="en-US" dirty="0"/>
              <a:t>  </a:t>
            </a:r>
            <a:r>
              <a:rPr lang="en-US" baseline="30000" dirty="0"/>
              <a:t>9</a:t>
            </a:r>
            <a:r>
              <a:rPr lang="en-US" dirty="0"/>
              <a:t> For as the heavens are </a:t>
            </a:r>
            <a:r>
              <a:rPr lang="en-US" dirty="0">
                <a:solidFill>
                  <a:srgbClr val="C00000"/>
                </a:solidFill>
              </a:rPr>
              <a:t>higher</a:t>
            </a:r>
            <a:r>
              <a:rPr lang="en-US" dirty="0"/>
              <a:t> than the earth, so are my ways </a:t>
            </a:r>
            <a:r>
              <a:rPr lang="en-US" dirty="0">
                <a:solidFill>
                  <a:srgbClr val="C00000"/>
                </a:solidFill>
              </a:rPr>
              <a:t>higher</a:t>
            </a:r>
            <a:r>
              <a:rPr lang="en-US" dirty="0"/>
              <a:t> than </a:t>
            </a:r>
            <a:br>
              <a:rPr lang="en-US" dirty="0"/>
            </a:br>
            <a:r>
              <a:rPr lang="en-US" dirty="0"/>
              <a:t>your ways and my thoughts than your thoughts. </a:t>
            </a:r>
          </a:p>
        </p:txBody>
      </p:sp>
      <p:sp>
        <p:nvSpPr>
          <p:cNvPr id="8" name="TextBox 7"/>
          <p:cNvSpPr txBox="1"/>
          <p:nvPr/>
        </p:nvSpPr>
        <p:spPr>
          <a:xfrm>
            <a:off x="2088699" y="1325566"/>
            <a:ext cx="8014607"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Hi</a:t>
            </a:r>
            <a:r>
              <a:rPr lang="en-US" sz="4800" dirty="0">
                <a:solidFill>
                  <a:srgbClr val="FFFF00"/>
                </a:solidFill>
                <a:effectLst>
                  <a:glow rad="127000">
                    <a:schemeClr val="accent1">
                      <a:lumMod val="50000"/>
                    </a:schemeClr>
                  </a:glow>
                </a:effectLst>
                <a:latin typeface="Eras Bold ITC" panose="020B0907030504020204" pitchFamily="34" charset="0"/>
              </a:rPr>
              <a:t>g</a:t>
            </a:r>
            <a:r>
              <a:rPr lang="en-US" sz="4800" u="sng" dirty="0">
                <a:solidFill>
                  <a:srgbClr val="FFFF00"/>
                </a:solidFill>
                <a:effectLst>
                  <a:glow rad="127000">
                    <a:schemeClr val="accent1">
                      <a:lumMod val="50000"/>
                    </a:schemeClr>
                  </a:glow>
                </a:effectLst>
                <a:latin typeface="Eras Bold ITC" panose="020B0907030504020204" pitchFamily="34" charset="0"/>
              </a:rPr>
              <a:t>her</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pic>
        <p:nvPicPr>
          <p:cNvPr id="6" name="Picture 5">
            <a:extLst>
              <a:ext uri="{FF2B5EF4-FFF2-40B4-BE49-F238E27FC236}">
                <a16:creationId xmlns:a16="http://schemas.microsoft.com/office/drawing/2014/main" id="{ECF6258C-C6C0-4282-BA85-FD3781971D45}"/>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Tree>
    <p:extLst>
      <p:ext uri="{BB962C8B-B14F-4D97-AF65-F5344CB8AC3E}">
        <p14:creationId xmlns:p14="http://schemas.microsoft.com/office/powerpoint/2010/main" val="336805468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490951"/>
            <a:ext cx="6306206" cy="3686011"/>
          </a:xfrm>
        </p:spPr>
        <p:txBody>
          <a:bodyPr/>
          <a:lstStyle/>
          <a:p>
            <a:r>
              <a:rPr lang="en-US" baseline="30000" dirty="0"/>
              <a:t>Gen 50:20</a:t>
            </a:r>
            <a:r>
              <a:rPr lang="en-US" dirty="0"/>
              <a:t>  As for you, you meant evil against me, but </a:t>
            </a:r>
            <a:r>
              <a:rPr lang="en-US" dirty="0">
                <a:solidFill>
                  <a:srgbClr val="C00000"/>
                </a:solidFill>
              </a:rPr>
              <a:t>God meant it for good</a:t>
            </a:r>
            <a:r>
              <a:rPr lang="en-US" dirty="0"/>
              <a:t>, to bring it about that many people should be kept alive, as they are today. </a:t>
            </a:r>
          </a:p>
        </p:txBody>
      </p:sp>
      <p:sp>
        <p:nvSpPr>
          <p:cNvPr id="7" name="TextBox 6"/>
          <p:cNvSpPr txBox="1"/>
          <p:nvPr/>
        </p:nvSpPr>
        <p:spPr>
          <a:xfrm>
            <a:off x="2088699" y="1325566"/>
            <a:ext cx="8014607"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50:20</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pic>
        <p:nvPicPr>
          <p:cNvPr id="6" name="Picture 5">
            <a:extLst>
              <a:ext uri="{FF2B5EF4-FFF2-40B4-BE49-F238E27FC236}">
                <a16:creationId xmlns:a16="http://schemas.microsoft.com/office/drawing/2014/main" id="{903E40FC-1246-4B12-986C-82757B4685DE}"/>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Tree>
    <p:extLst>
      <p:ext uri="{BB962C8B-B14F-4D97-AF65-F5344CB8AC3E}">
        <p14:creationId xmlns:p14="http://schemas.microsoft.com/office/powerpoint/2010/main" val="19346937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3" y="2475185"/>
            <a:ext cx="6511159" cy="3701777"/>
          </a:xfrm>
        </p:spPr>
        <p:txBody>
          <a:bodyPr/>
          <a:lstStyle/>
          <a:p>
            <a:r>
              <a:rPr lang="en-US" baseline="30000" dirty="0"/>
              <a:t>Rom 8:28</a:t>
            </a:r>
            <a:r>
              <a:rPr lang="en-US" dirty="0"/>
              <a:t>  And we know that for those who love God all things work together for good, for those who are called according to his </a:t>
            </a:r>
            <a:r>
              <a:rPr lang="en-US" dirty="0">
                <a:solidFill>
                  <a:srgbClr val="C00000"/>
                </a:solidFill>
              </a:rPr>
              <a:t>purpose</a:t>
            </a:r>
            <a:r>
              <a:rPr lang="en-US" dirty="0"/>
              <a:t>. </a:t>
            </a:r>
          </a:p>
        </p:txBody>
      </p:sp>
      <p:sp>
        <p:nvSpPr>
          <p:cNvPr id="7" name="TextBox 6"/>
          <p:cNvSpPr txBox="1"/>
          <p:nvPr/>
        </p:nvSpPr>
        <p:spPr>
          <a:xfrm>
            <a:off x="2088699" y="1325566"/>
            <a:ext cx="8014607"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8:28</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pic>
        <p:nvPicPr>
          <p:cNvPr id="6" name="Picture 5">
            <a:extLst>
              <a:ext uri="{FF2B5EF4-FFF2-40B4-BE49-F238E27FC236}">
                <a16:creationId xmlns:a16="http://schemas.microsoft.com/office/drawing/2014/main" id="{3439F6CB-8046-4241-BAC9-1751ADE5B2C3}"/>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Tree>
    <p:extLst>
      <p:ext uri="{BB962C8B-B14F-4D97-AF65-F5344CB8AC3E}">
        <p14:creationId xmlns:p14="http://schemas.microsoft.com/office/powerpoint/2010/main" val="12980728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glow rad="127000">
                    <a:schemeClr val="accent1">
                      <a:lumMod val="50000"/>
                    </a:schemeClr>
                  </a:glow>
                </a:effectLst>
              </a:rPr>
              <a:t>How make lemonade out of the lemons of life! </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3340852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662DC3-F817-4678-8EE9-F3567EBA0254}"/>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475185"/>
            <a:ext cx="5686096" cy="3701777"/>
          </a:xfrm>
        </p:spPr>
        <p:txBody>
          <a:bodyPr/>
          <a:lstStyle/>
          <a:p>
            <a:r>
              <a:rPr lang="en-US" baseline="30000" dirty="0" err="1"/>
              <a:t>Deut</a:t>
            </a:r>
            <a:r>
              <a:rPr lang="en-US" baseline="30000" dirty="0"/>
              <a:t> 29:29</a:t>
            </a:r>
            <a:r>
              <a:rPr lang="en-US" dirty="0"/>
              <a:t>  The secret things belong to the LORD our God, but the things that are revealed belong to us and to our children forever ….</a:t>
            </a:r>
          </a:p>
        </p:txBody>
      </p:sp>
      <p:sp>
        <p:nvSpPr>
          <p:cNvPr id="7" name="TextBox 6"/>
          <p:cNvSpPr txBox="1"/>
          <p:nvPr/>
        </p:nvSpPr>
        <p:spPr>
          <a:xfrm>
            <a:off x="2088699" y="1325566"/>
            <a:ext cx="8014607"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Secret</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Tree>
    <p:extLst>
      <p:ext uri="{BB962C8B-B14F-4D97-AF65-F5344CB8AC3E}">
        <p14:creationId xmlns:p14="http://schemas.microsoft.com/office/powerpoint/2010/main" val="21068000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9C8858-3BA8-455B-8A43-19FAB839B753}"/>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490951"/>
            <a:ext cx="6173776" cy="3686011"/>
          </a:xfrm>
        </p:spPr>
        <p:txBody>
          <a:bodyPr/>
          <a:lstStyle/>
          <a:p>
            <a:r>
              <a:rPr lang="en-US" dirty="0"/>
              <a:t> </a:t>
            </a:r>
            <a:r>
              <a:rPr lang="en-US" baseline="30000" dirty="0"/>
              <a:t>12</a:t>
            </a:r>
            <a:r>
              <a:rPr lang="en-US" dirty="0"/>
              <a:t> I want you to know, brothers, that what has happened to me has </a:t>
            </a:r>
            <a:r>
              <a:rPr lang="en-US" dirty="0">
                <a:solidFill>
                  <a:srgbClr val="C00000"/>
                </a:solidFill>
              </a:rPr>
              <a:t>really served</a:t>
            </a:r>
            <a:r>
              <a:rPr lang="en-US" dirty="0"/>
              <a:t> to advance the gospel,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M</a:t>
            </a:r>
            <a:r>
              <a:rPr lang="en-US" sz="4800" dirty="0">
                <a:solidFill>
                  <a:srgbClr val="FFFF00"/>
                </a:solidFill>
                <a:effectLst>
                  <a:glow rad="127000">
                    <a:schemeClr val="accent1">
                      <a:lumMod val="50000"/>
                    </a:schemeClr>
                  </a:glow>
                </a:effectLst>
                <a:latin typeface="Eras Bold ITC" panose="020B0907030504020204" pitchFamily="34" charset="0"/>
              </a:rPr>
              <a:t>y</a:t>
            </a:r>
            <a:r>
              <a:rPr lang="en-US" sz="4800" u="sng" dirty="0">
                <a:solidFill>
                  <a:srgbClr val="FFFF00"/>
                </a:solidFill>
                <a:effectLst>
                  <a:glow rad="127000">
                    <a:schemeClr val="accent1">
                      <a:lumMod val="50000"/>
                    </a:schemeClr>
                  </a:glow>
                </a:effectLst>
                <a:latin typeface="Eras Bold ITC" panose="020B0907030504020204" pitchFamily="34" charset="0"/>
              </a:rPr>
              <a:t>sterious</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Tree>
    <p:extLst>
      <p:ext uri="{BB962C8B-B14F-4D97-AF65-F5344CB8AC3E}">
        <p14:creationId xmlns:p14="http://schemas.microsoft.com/office/powerpoint/2010/main" val="165122948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D8C0AF-C655-4863-B03F-9C07B537F688}"/>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10" name="TextBox 9"/>
          <p:cNvSpPr txBox="1"/>
          <p:nvPr/>
        </p:nvSpPr>
        <p:spPr>
          <a:xfrm>
            <a:off x="7792070" y="4345330"/>
            <a:ext cx="3855308" cy="923330"/>
          </a:xfrm>
          <a:prstGeom prst="rect">
            <a:avLst/>
          </a:prstGeom>
          <a:noFill/>
        </p:spPr>
        <p:txBody>
          <a:bodyPr wrap="square" rtlCol="0">
            <a:spAutoFit/>
          </a:bodyPr>
          <a:lstStyle/>
          <a:p>
            <a:r>
              <a:rPr lang="en-US" sz="5400" dirty="0">
                <a:solidFill>
                  <a:schemeClr val="bg1"/>
                </a:solidFill>
                <a:effectLst>
                  <a:glow rad="127000">
                    <a:schemeClr val="accent1">
                      <a:lumMod val="50000"/>
                    </a:schemeClr>
                  </a:glow>
                  <a:outerShdw blurRad="38100" dist="38100" dir="2700000" algn="tl">
                    <a:srgbClr val="000000">
                      <a:alpha val="43137"/>
                    </a:srgbClr>
                  </a:outerShdw>
                </a:effectLst>
                <a:latin typeface="Arial Black" panose="020B0A04020102020204" pitchFamily="34" charset="0"/>
              </a:rPr>
              <a:t>GOSPEL</a:t>
            </a:r>
          </a:p>
        </p:txBody>
      </p:sp>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3" y="2482727"/>
            <a:ext cx="6306781" cy="3654480"/>
          </a:xfrm>
        </p:spPr>
        <p:txBody>
          <a:bodyPr/>
          <a:lstStyle/>
          <a:p>
            <a:r>
              <a:rPr lang="en-US" dirty="0"/>
              <a:t> </a:t>
            </a:r>
            <a:r>
              <a:rPr lang="en-US" baseline="30000" dirty="0"/>
              <a:t>12</a:t>
            </a:r>
            <a:r>
              <a:rPr lang="en-US" dirty="0"/>
              <a:t> I want you to know, brothers, that what has happened to me has </a:t>
            </a:r>
            <a:r>
              <a:rPr lang="en-US" dirty="0">
                <a:solidFill>
                  <a:srgbClr val="C00000"/>
                </a:solidFill>
              </a:rPr>
              <a:t>really served</a:t>
            </a:r>
            <a:r>
              <a:rPr lang="en-US" dirty="0"/>
              <a:t> </a:t>
            </a:r>
            <a:r>
              <a:rPr lang="en-US" dirty="0">
                <a:solidFill>
                  <a:srgbClr val="C00000"/>
                </a:solidFill>
              </a:rPr>
              <a:t>to advance the gospel</a:t>
            </a:r>
            <a:r>
              <a:rPr lang="en-US" dirty="0"/>
              <a:t>,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GOSPEL</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Tree>
    <p:extLst>
      <p:ext uri="{BB962C8B-B14F-4D97-AF65-F5344CB8AC3E}">
        <p14:creationId xmlns:p14="http://schemas.microsoft.com/office/powerpoint/2010/main" val="194278457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331796-177B-427F-A364-EF94F838E7D0}"/>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475185"/>
            <a:ext cx="5775379" cy="3701777"/>
          </a:xfrm>
        </p:spPr>
        <p:txBody>
          <a:bodyPr/>
          <a:lstStyle/>
          <a:p>
            <a:r>
              <a:rPr lang="en-US" dirty="0"/>
              <a:t> </a:t>
            </a:r>
            <a:r>
              <a:rPr lang="en-US" baseline="30000" dirty="0"/>
              <a:t>13</a:t>
            </a:r>
            <a:r>
              <a:rPr lang="en-US" dirty="0"/>
              <a:t> so that it has become known </a:t>
            </a:r>
            <a:r>
              <a:rPr lang="en-US" dirty="0">
                <a:solidFill>
                  <a:srgbClr val="C00000"/>
                </a:solidFill>
              </a:rPr>
              <a:t>throughout the whole imperial guard </a:t>
            </a:r>
            <a:r>
              <a:rPr lang="en-US" dirty="0"/>
              <a:t>and to all the rest that my imprisonment is for Christ.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GOSPEL</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
        <p:nvSpPr>
          <p:cNvPr id="9" name="TextBox 8">
            <a:extLst>
              <a:ext uri="{FF2B5EF4-FFF2-40B4-BE49-F238E27FC236}">
                <a16:creationId xmlns:a16="http://schemas.microsoft.com/office/drawing/2014/main" id="{BB379466-E93C-41A0-8174-AC93AB6A9C95}"/>
              </a:ext>
            </a:extLst>
          </p:cNvPr>
          <p:cNvSpPr txBox="1"/>
          <p:nvPr/>
        </p:nvSpPr>
        <p:spPr>
          <a:xfrm>
            <a:off x="7792070" y="4345330"/>
            <a:ext cx="3855308" cy="923330"/>
          </a:xfrm>
          <a:prstGeom prst="rect">
            <a:avLst/>
          </a:prstGeom>
          <a:noFill/>
        </p:spPr>
        <p:txBody>
          <a:bodyPr wrap="square" rtlCol="0">
            <a:spAutoFit/>
          </a:bodyPr>
          <a:lstStyle/>
          <a:p>
            <a:r>
              <a:rPr lang="en-US" sz="5400" dirty="0">
                <a:solidFill>
                  <a:schemeClr val="bg1"/>
                </a:solidFill>
                <a:effectLst>
                  <a:glow rad="127000">
                    <a:schemeClr val="accent1">
                      <a:lumMod val="50000"/>
                    </a:schemeClr>
                  </a:glow>
                  <a:outerShdw blurRad="38100" dist="38100" dir="2700000" algn="tl">
                    <a:srgbClr val="000000">
                      <a:alpha val="43137"/>
                    </a:srgbClr>
                  </a:outerShdw>
                </a:effectLst>
                <a:latin typeface="Arial Black" panose="020B0A04020102020204" pitchFamily="34" charset="0"/>
              </a:rPr>
              <a:t>GOSPEL</a:t>
            </a:r>
          </a:p>
        </p:txBody>
      </p:sp>
    </p:spTree>
    <p:extLst>
      <p:ext uri="{BB962C8B-B14F-4D97-AF65-F5344CB8AC3E}">
        <p14:creationId xmlns:p14="http://schemas.microsoft.com/office/powerpoint/2010/main" val="37280872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12591-E17E-401C-8CBC-217AB7E41A0F}"/>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475185"/>
            <a:ext cx="6416566" cy="3701777"/>
          </a:xfrm>
        </p:spPr>
        <p:txBody>
          <a:bodyPr/>
          <a:lstStyle/>
          <a:p>
            <a:r>
              <a:rPr lang="en-US" dirty="0"/>
              <a:t> </a:t>
            </a:r>
            <a:r>
              <a:rPr lang="en-US" baseline="30000" dirty="0"/>
              <a:t>14</a:t>
            </a:r>
            <a:r>
              <a:rPr lang="en-US" dirty="0"/>
              <a:t> And most of the brothers, having become </a:t>
            </a:r>
            <a:r>
              <a:rPr lang="en-US" dirty="0">
                <a:solidFill>
                  <a:srgbClr val="C00000"/>
                </a:solidFill>
              </a:rPr>
              <a:t>confident</a:t>
            </a:r>
            <a:r>
              <a:rPr lang="en-US" dirty="0"/>
              <a:t> in the Lord by my imprison-</a:t>
            </a:r>
            <a:r>
              <a:rPr lang="en-US" dirty="0" err="1"/>
              <a:t>ment</a:t>
            </a:r>
            <a:r>
              <a:rPr lang="en-US" dirty="0"/>
              <a:t>, are much more bold </a:t>
            </a:r>
            <a:br>
              <a:rPr lang="en-US" dirty="0"/>
            </a:br>
            <a:r>
              <a:rPr lang="en-US" dirty="0"/>
              <a:t>to speak the word without fear.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GOSPEL</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
        <p:nvSpPr>
          <p:cNvPr id="9" name="TextBox 8">
            <a:extLst>
              <a:ext uri="{FF2B5EF4-FFF2-40B4-BE49-F238E27FC236}">
                <a16:creationId xmlns:a16="http://schemas.microsoft.com/office/drawing/2014/main" id="{521B67AC-55F7-4581-8F50-1BA89DA227DD}"/>
              </a:ext>
            </a:extLst>
          </p:cNvPr>
          <p:cNvSpPr txBox="1"/>
          <p:nvPr/>
        </p:nvSpPr>
        <p:spPr>
          <a:xfrm>
            <a:off x="7792070" y="4345330"/>
            <a:ext cx="3855308" cy="923330"/>
          </a:xfrm>
          <a:prstGeom prst="rect">
            <a:avLst/>
          </a:prstGeom>
          <a:noFill/>
        </p:spPr>
        <p:txBody>
          <a:bodyPr wrap="square" rtlCol="0">
            <a:spAutoFit/>
          </a:bodyPr>
          <a:lstStyle/>
          <a:p>
            <a:r>
              <a:rPr lang="en-US" sz="5400" dirty="0">
                <a:solidFill>
                  <a:schemeClr val="bg1"/>
                </a:solidFill>
                <a:effectLst>
                  <a:glow rad="127000">
                    <a:schemeClr val="accent1">
                      <a:lumMod val="50000"/>
                    </a:schemeClr>
                  </a:glow>
                  <a:outerShdw blurRad="38100" dist="38100" dir="2700000" algn="tl">
                    <a:srgbClr val="000000">
                      <a:alpha val="43137"/>
                    </a:srgbClr>
                  </a:outerShdw>
                </a:effectLst>
                <a:latin typeface="Arial Black" panose="020B0A04020102020204" pitchFamily="34" charset="0"/>
              </a:rPr>
              <a:t>GOSPEL</a:t>
            </a:r>
          </a:p>
        </p:txBody>
      </p:sp>
    </p:spTree>
    <p:extLst>
      <p:ext uri="{BB962C8B-B14F-4D97-AF65-F5344CB8AC3E}">
        <p14:creationId xmlns:p14="http://schemas.microsoft.com/office/powerpoint/2010/main" val="9223165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B5DC83-D37F-4233-9DF7-9F78E346B0BE}"/>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9" name="TextBox 8">
            <a:extLst>
              <a:ext uri="{FF2B5EF4-FFF2-40B4-BE49-F238E27FC236}">
                <a16:creationId xmlns:a16="http://schemas.microsoft.com/office/drawing/2014/main" id="{468A4126-5117-4A6E-A850-AE3F985C9C6C}"/>
              </a:ext>
            </a:extLst>
          </p:cNvPr>
          <p:cNvSpPr txBox="1"/>
          <p:nvPr/>
        </p:nvSpPr>
        <p:spPr>
          <a:xfrm>
            <a:off x="7792070" y="4345330"/>
            <a:ext cx="3855308" cy="923330"/>
          </a:xfrm>
          <a:prstGeom prst="rect">
            <a:avLst/>
          </a:prstGeom>
          <a:noFill/>
        </p:spPr>
        <p:txBody>
          <a:bodyPr wrap="square" rtlCol="0">
            <a:spAutoFit/>
          </a:bodyPr>
          <a:lstStyle/>
          <a:p>
            <a:r>
              <a:rPr lang="en-US" sz="5400" dirty="0">
                <a:solidFill>
                  <a:schemeClr val="bg1"/>
                </a:solidFill>
                <a:effectLst>
                  <a:glow rad="127000">
                    <a:schemeClr val="accent1">
                      <a:lumMod val="50000"/>
                    </a:schemeClr>
                  </a:glow>
                  <a:outerShdw blurRad="38100" dist="38100" dir="2700000" algn="tl">
                    <a:srgbClr val="000000">
                      <a:alpha val="43137"/>
                    </a:srgbClr>
                  </a:outerShdw>
                </a:effectLst>
                <a:latin typeface="Arial Black" panose="020B0A04020102020204" pitchFamily="34" charset="0"/>
              </a:rPr>
              <a:t>GOSPEL</a:t>
            </a:r>
          </a:p>
        </p:txBody>
      </p:sp>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3" y="2490951"/>
            <a:ext cx="6716111" cy="3686011"/>
          </a:xfrm>
        </p:spPr>
        <p:txBody>
          <a:bodyPr/>
          <a:lstStyle/>
          <a:p>
            <a:r>
              <a:rPr lang="en-US" baseline="30000" dirty="0"/>
              <a:t>15</a:t>
            </a:r>
            <a:r>
              <a:rPr lang="en-US" dirty="0"/>
              <a:t> Some indeed preach Christ from envy and rivalry, but others from good will.   </a:t>
            </a:r>
            <a:r>
              <a:rPr lang="en-US" baseline="30000" dirty="0"/>
              <a:t>16</a:t>
            </a:r>
            <a:r>
              <a:rPr lang="en-US" dirty="0"/>
              <a:t> </a:t>
            </a:r>
            <a:br>
              <a:rPr lang="en-US" dirty="0"/>
            </a:br>
            <a:r>
              <a:rPr lang="en-US" dirty="0"/>
              <a:t>The latter do it out of love, </a:t>
            </a:r>
            <a:br>
              <a:rPr lang="en-US" dirty="0"/>
            </a:br>
            <a:r>
              <a:rPr lang="en-US" dirty="0"/>
              <a:t>knowing that I am put here </a:t>
            </a:r>
            <a:br>
              <a:rPr lang="en-US" dirty="0"/>
            </a:br>
            <a:r>
              <a:rPr lang="en-US" dirty="0"/>
              <a:t>for the defense of the gospel.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GOSPEL</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Tree>
    <p:extLst>
      <p:ext uri="{BB962C8B-B14F-4D97-AF65-F5344CB8AC3E}">
        <p14:creationId xmlns:p14="http://schemas.microsoft.com/office/powerpoint/2010/main" val="6576376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140DD8-13A1-46B7-B576-2E5FA71305F2}"/>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9" name="TextBox 8">
            <a:extLst>
              <a:ext uri="{FF2B5EF4-FFF2-40B4-BE49-F238E27FC236}">
                <a16:creationId xmlns:a16="http://schemas.microsoft.com/office/drawing/2014/main" id="{11FB65EA-3A89-4713-B8F1-732E851A3D5F}"/>
              </a:ext>
            </a:extLst>
          </p:cNvPr>
          <p:cNvSpPr txBox="1"/>
          <p:nvPr/>
        </p:nvSpPr>
        <p:spPr>
          <a:xfrm>
            <a:off x="7792070" y="4345330"/>
            <a:ext cx="3855308" cy="923330"/>
          </a:xfrm>
          <a:prstGeom prst="rect">
            <a:avLst/>
          </a:prstGeom>
          <a:noFill/>
        </p:spPr>
        <p:txBody>
          <a:bodyPr wrap="square" rtlCol="0">
            <a:spAutoFit/>
          </a:bodyPr>
          <a:lstStyle/>
          <a:p>
            <a:r>
              <a:rPr lang="en-US" sz="5400" dirty="0">
                <a:solidFill>
                  <a:schemeClr val="bg1"/>
                </a:solidFill>
                <a:effectLst>
                  <a:glow rad="127000">
                    <a:schemeClr val="accent1">
                      <a:lumMod val="50000"/>
                    </a:schemeClr>
                  </a:glow>
                  <a:outerShdw blurRad="38100" dist="38100" dir="2700000" algn="tl">
                    <a:srgbClr val="000000">
                      <a:alpha val="43137"/>
                    </a:srgbClr>
                  </a:outerShdw>
                </a:effectLst>
                <a:latin typeface="Arial Black" panose="020B0A04020102020204" pitchFamily="34" charset="0"/>
              </a:rPr>
              <a:t>GOSPEL</a:t>
            </a:r>
          </a:p>
        </p:txBody>
      </p:sp>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506717"/>
            <a:ext cx="6290442" cy="3670246"/>
          </a:xfrm>
        </p:spPr>
        <p:txBody>
          <a:bodyPr/>
          <a:lstStyle/>
          <a:p>
            <a:r>
              <a:rPr lang="en-US" dirty="0"/>
              <a:t> </a:t>
            </a:r>
            <a:r>
              <a:rPr lang="en-US" baseline="30000" dirty="0"/>
              <a:t>17</a:t>
            </a:r>
            <a:r>
              <a:rPr lang="en-US" dirty="0"/>
              <a:t> The former proclaim Christ out of rivalry, not sincerely but thinking to afflict me in my imprisonment.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GOSPEL</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spTree>
    <p:extLst>
      <p:ext uri="{BB962C8B-B14F-4D97-AF65-F5344CB8AC3E}">
        <p14:creationId xmlns:p14="http://schemas.microsoft.com/office/powerpoint/2010/main" val="17320713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Appeal to a HIGHER </a:t>
            </a:r>
            <a:r>
              <a:rPr lang="en-US" dirty="0">
                <a:solidFill>
                  <a:srgbClr val="FFFF00"/>
                </a:solidFill>
              </a:rPr>
              <a:t>PURPOSE</a:t>
            </a:r>
          </a:p>
        </p:txBody>
      </p:sp>
      <p:sp>
        <p:nvSpPr>
          <p:cNvPr id="5" name="Content Placeholder 4"/>
          <p:cNvSpPr>
            <a:spLocks noGrp="1"/>
          </p:cNvSpPr>
          <p:nvPr>
            <p:ph idx="1"/>
          </p:nvPr>
        </p:nvSpPr>
        <p:spPr>
          <a:xfrm>
            <a:off x="409904" y="2506717"/>
            <a:ext cx="6495394" cy="3670246"/>
          </a:xfrm>
        </p:spPr>
        <p:txBody>
          <a:bodyPr/>
          <a:lstStyle/>
          <a:p>
            <a:r>
              <a:rPr lang="en-US" dirty="0"/>
              <a:t> </a:t>
            </a:r>
            <a:r>
              <a:rPr lang="en-US" baseline="30000" dirty="0"/>
              <a:t>18</a:t>
            </a:r>
            <a:r>
              <a:rPr lang="en-US" dirty="0"/>
              <a:t> What then? Only that in every way, whether in pretense or in truth, </a:t>
            </a:r>
            <a:br>
              <a:rPr lang="en-US" dirty="0"/>
            </a:br>
            <a:r>
              <a:rPr lang="en-US" dirty="0">
                <a:solidFill>
                  <a:srgbClr val="C00000"/>
                </a:solidFill>
              </a:rPr>
              <a:t>Christ is proclaimed</a:t>
            </a:r>
            <a:r>
              <a:rPr lang="en-US" dirty="0"/>
              <a:t>, </a:t>
            </a:r>
          </a:p>
        </p:txBody>
      </p:sp>
      <p:sp>
        <p:nvSpPr>
          <p:cNvPr id="7" name="TextBox 6"/>
          <p:cNvSpPr txBox="1"/>
          <p:nvPr/>
        </p:nvSpPr>
        <p:spPr>
          <a:xfrm>
            <a:off x="2088696" y="1325566"/>
            <a:ext cx="8579304" cy="830997"/>
          </a:xfrm>
          <a:prstGeom prst="rect">
            <a:avLst/>
          </a:prstGeom>
          <a:noFill/>
        </p:spPr>
        <p:txBody>
          <a:bodyPr wrap="square" rtlCol="0">
            <a:spAutoFit/>
          </a:bodyPr>
          <a:lstStyle/>
          <a:p>
            <a:r>
              <a:rPr lang="en-US" sz="4800" dirty="0">
                <a:solidFill>
                  <a:srgbClr val="FFFF00"/>
                </a:solidFill>
                <a:effectLst>
                  <a:glow rad="127000">
                    <a:schemeClr val="accent1">
                      <a:lumMod val="50000"/>
                    </a:schemeClr>
                  </a:glow>
                </a:effectLst>
                <a:latin typeface="Eras Bold ITC" panose="020B0907030504020204" pitchFamily="34" charset="0"/>
              </a:rPr>
              <a:t>The “</a:t>
            </a:r>
            <a:r>
              <a:rPr lang="en-US" sz="4800" u="sng" dirty="0">
                <a:solidFill>
                  <a:srgbClr val="FFFF00"/>
                </a:solidFill>
                <a:effectLst>
                  <a:glow rad="127000">
                    <a:schemeClr val="accent1">
                      <a:lumMod val="50000"/>
                    </a:schemeClr>
                  </a:glow>
                </a:effectLst>
                <a:latin typeface="Eras Bold ITC" panose="020B0907030504020204" pitchFamily="34" charset="0"/>
              </a:rPr>
              <a:t>GOSPEL</a:t>
            </a:r>
            <a:r>
              <a:rPr lang="en-US" sz="4800" dirty="0">
                <a:solidFill>
                  <a:srgbClr val="FFFF00"/>
                </a:solidFill>
                <a:effectLst>
                  <a:glow rad="127000">
                    <a:schemeClr val="accent1">
                      <a:lumMod val="50000"/>
                    </a:schemeClr>
                  </a:glow>
                </a:effectLst>
                <a:latin typeface="Eras Bold ITC" panose="020B0907030504020204" pitchFamily="34" charset="0"/>
              </a:rPr>
              <a:t>” Purpose</a:t>
            </a:r>
            <a:endParaRPr lang="en-US" sz="4800" dirty="0">
              <a:solidFill>
                <a:srgbClr val="FFFF00"/>
              </a:solidFill>
              <a:effectLst>
                <a:glow rad="127000">
                  <a:srgbClr val="C00000"/>
                </a:glow>
              </a:effectLst>
              <a:latin typeface="Eras Bold ITC" panose="020B0907030504020204" pitchFamily="34" charset="0"/>
            </a:endParaRPr>
          </a:p>
        </p:txBody>
      </p:sp>
      <p:pic>
        <p:nvPicPr>
          <p:cNvPr id="8" name="Picture 7">
            <a:extLst>
              <a:ext uri="{FF2B5EF4-FFF2-40B4-BE49-F238E27FC236}">
                <a16:creationId xmlns:a16="http://schemas.microsoft.com/office/drawing/2014/main" id="{FC036F08-CF26-4C8E-9C1C-8C65A2132382}"/>
              </a:ext>
            </a:extLst>
          </p:cNvPr>
          <p:cNvPicPr>
            <a:picLocks noChangeAspect="1"/>
          </p:cNvPicPr>
          <p:nvPr/>
        </p:nvPicPr>
        <p:blipFill rotWithShape="1">
          <a:blip r:embed="rId3"/>
          <a:srcRect r="3748" b="16015"/>
          <a:stretch/>
        </p:blipFill>
        <p:spPr>
          <a:xfrm>
            <a:off x="6416620" y="1825626"/>
            <a:ext cx="5775379" cy="5039408"/>
          </a:xfrm>
          <a:prstGeom prst="rect">
            <a:avLst/>
          </a:prstGeom>
        </p:spPr>
      </p:pic>
      <p:sp>
        <p:nvSpPr>
          <p:cNvPr id="9" name="TextBox 8">
            <a:extLst>
              <a:ext uri="{FF2B5EF4-FFF2-40B4-BE49-F238E27FC236}">
                <a16:creationId xmlns:a16="http://schemas.microsoft.com/office/drawing/2014/main" id="{A4E3A37B-C764-4447-9C48-258FCF6D6B9A}"/>
              </a:ext>
            </a:extLst>
          </p:cNvPr>
          <p:cNvSpPr txBox="1"/>
          <p:nvPr/>
        </p:nvSpPr>
        <p:spPr>
          <a:xfrm>
            <a:off x="7792070" y="4345330"/>
            <a:ext cx="3855308" cy="923330"/>
          </a:xfrm>
          <a:prstGeom prst="rect">
            <a:avLst/>
          </a:prstGeom>
          <a:noFill/>
        </p:spPr>
        <p:txBody>
          <a:bodyPr wrap="square" rtlCol="0">
            <a:spAutoFit/>
          </a:bodyPr>
          <a:lstStyle/>
          <a:p>
            <a:r>
              <a:rPr lang="en-US" sz="5400" dirty="0">
                <a:solidFill>
                  <a:schemeClr val="bg1"/>
                </a:solidFill>
                <a:effectLst>
                  <a:glow rad="127000">
                    <a:schemeClr val="accent1">
                      <a:lumMod val="50000"/>
                    </a:schemeClr>
                  </a:glow>
                  <a:outerShdw blurRad="38100" dist="38100" dir="2700000" algn="tl">
                    <a:srgbClr val="000000">
                      <a:alpha val="43137"/>
                    </a:srgbClr>
                  </a:outerShdw>
                </a:effectLst>
                <a:latin typeface="Arial Black" panose="020B0A04020102020204" pitchFamily="34" charset="0"/>
              </a:rPr>
              <a:t>GOSPEL</a:t>
            </a:r>
          </a:p>
        </p:txBody>
      </p:sp>
    </p:spTree>
    <p:extLst>
      <p:ext uri="{BB962C8B-B14F-4D97-AF65-F5344CB8AC3E}">
        <p14:creationId xmlns:p14="http://schemas.microsoft.com/office/powerpoint/2010/main" val="14427087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rgbClr val="FFFF00"/>
                </a:solidFill>
              </a:rPr>
              <a:t>CONCLUSION:</a:t>
            </a:r>
          </a:p>
        </p:txBody>
      </p:sp>
      <p:sp>
        <p:nvSpPr>
          <p:cNvPr id="5" name="Content Placeholder 4"/>
          <p:cNvSpPr>
            <a:spLocks noGrp="1"/>
          </p:cNvSpPr>
          <p:nvPr>
            <p:ph idx="1"/>
          </p:nvPr>
        </p:nvSpPr>
        <p:spPr/>
        <p:txBody>
          <a:bodyPr/>
          <a:lstStyle/>
          <a:p>
            <a:r>
              <a:rPr lang="en-US" dirty="0"/>
              <a:t>and in that I </a:t>
            </a:r>
            <a:r>
              <a:rPr lang="en-US" dirty="0">
                <a:solidFill>
                  <a:srgbClr val="C00000"/>
                </a:solidFill>
              </a:rPr>
              <a:t>rejoice</a:t>
            </a:r>
            <a:r>
              <a:rPr lang="en-US" dirty="0"/>
              <a:t>. Yes, and I will </a:t>
            </a:r>
            <a:r>
              <a:rPr lang="en-US" dirty="0">
                <a:solidFill>
                  <a:srgbClr val="C00000"/>
                </a:solidFill>
              </a:rPr>
              <a:t>rejoice</a:t>
            </a:r>
            <a:r>
              <a:rPr lang="en-US" dirty="0"/>
              <a:t>, </a:t>
            </a:r>
            <a:endParaRPr lang="en-US" dirty="0">
              <a:solidFill>
                <a:schemeClr val="bg1"/>
              </a:solidFill>
              <a:effectLst>
                <a:glow rad="127000">
                  <a:srgbClr val="C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2636823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CONCLUSION:</a:t>
            </a:r>
          </a:p>
        </p:txBody>
      </p:sp>
      <p:sp>
        <p:nvSpPr>
          <p:cNvPr id="5" name="Content Placeholder 4"/>
          <p:cNvSpPr>
            <a:spLocks noGrp="1"/>
          </p:cNvSpPr>
          <p:nvPr>
            <p:ph idx="1"/>
          </p:nvPr>
        </p:nvSpPr>
        <p:spPr>
          <a:xfrm>
            <a:off x="409903" y="1825625"/>
            <a:ext cx="5686097" cy="4351338"/>
          </a:xfrm>
        </p:spPr>
        <p:txBody>
          <a:bodyPr/>
          <a:lstStyle/>
          <a:p>
            <a:r>
              <a:rPr lang="en-US" dirty="0"/>
              <a:t> </a:t>
            </a:r>
            <a:r>
              <a:rPr lang="en-US" baseline="30000" dirty="0"/>
              <a:t>19</a:t>
            </a:r>
            <a:r>
              <a:rPr lang="en-US" dirty="0"/>
              <a:t> for I know that </a:t>
            </a:r>
            <a:r>
              <a:rPr lang="en-US" dirty="0">
                <a:solidFill>
                  <a:srgbClr val="C00000"/>
                </a:solidFill>
              </a:rPr>
              <a:t>through your prayers and the help of the Spirit</a:t>
            </a:r>
            <a:r>
              <a:rPr lang="en-US" dirty="0"/>
              <a:t> of Jesus Christ this will turn out for my deliverance, </a:t>
            </a:r>
            <a:endParaRPr lang="en-US" dirty="0">
              <a:effectLst>
                <a:glow rad="127000">
                  <a:srgbClr val="C00000"/>
                </a:glow>
                <a:outerShdw blurRad="38100" dist="38100" dir="2700000" algn="tl">
                  <a:srgbClr val="000000">
                    <a:alpha val="43137"/>
                  </a:srgbClr>
                </a:outerShdw>
              </a:effectLst>
            </a:endParaRPr>
          </a:p>
        </p:txBody>
      </p:sp>
      <p:sp>
        <p:nvSpPr>
          <p:cNvPr id="6" name="TextBox 5"/>
          <p:cNvSpPr txBox="1"/>
          <p:nvPr/>
        </p:nvSpPr>
        <p:spPr>
          <a:xfrm>
            <a:off x="6466706" y="1729946"/>
            <a:ext cx="4201297" cy="3785652"/>
          </a:xfrm>
          <a:prstGeom prst="rect">
            <a:avLst/>
          </a:prstGeom>
          <a:noFill/>
        </p:spPr>
        <p:txBody>
          <a:bodyPr wrap="square" rtlCol="0">
            <a:spAutoFit/>
          </a:bodyPr>
          <a:lstStyle/>
          <a:p>
            <a: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t>APPEAL</a:t>
            </a:r>
            <a:b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br>
            <a: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t>TO THE HIGHER </a:t>
            </a:r>
            <a:r>
              <a:rPr lang="en-US" sz="6000" dirty="0">
                <a:solidFill>
                  <a:srgbClr val="FFFF00"/>
                </a:solidFill>
                <a:effectLst>
                  <a:glow rad="127000">
                    <a:srgbClr val="FF0000"/>
                  </a:glow>
                  <a:outerShdw blurRad="38100" dist="38100" dir="2700000" algn="tl">
                    <a:srgbClr val="000000">
                      <a:alpha val="43137"/>
                    </a:srgbClr>
                  </a:outerShdw>
                </a:effectLst>
                <a:latin typeface="Eras Bold ITC" panose="020B0907030504020204" pitchFamily="34" charset="0"/>
              </a:rPr>
              <a:t>POWER</a:t>
            </a:r>
          </a:p>
        </p:txBody>
      </p:sp>
    </p:spTree>
    <p:extLst>
      <p:ext uri="{BB962C8B-B14F-4D97-AF65-F5344CB8AC3E}">
        <p14:creationId xmlns:p14="http://schemas.microsoft.com/office/powerpoint/2010/main" val="12713892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Little Background</a:t>
            </a:r>
          </a:p>
        </p:txBody>
      </p:sp>
      <p:sp>
        <p:nvSpPr>
          <p:cNvPr id="5" name="Content Placeholder 4"/>
          <p:cNvSpPr>
            <a:spLocks noGrp="1"/>
          </p:cNvSpPr>
          <p:nvPr>
            <p:ph idx="1"/>
          </p:nvPr>
        </p:nvSpPr>
        <p:spPr/>
        <p:txBody>
          <a:bodyPr/>
          <a:lstStyle/>
          <a:p>
            <a:r>
              <a:rPr lang="en-US" dirty="0"/>
              <a:t> </a:t>
            </a:r>
            <a:r>
              <a:rPr lang="en-US" baseline="30000" dirty="0"/>
              <a:t>1</a:t>
            </a:r>
            <a:r>
              <a:rPr lang="en-US" dirty="0"/>
              <a:t> Paul and Timothy, servants of Christ Jesus, To all the saints in Christ Jesus who are in </a:t>
            </a:r>
            <a:r>
              <a:rPr lang="en-US" dirty="0">
                <a:solidFill>
                  <a:schemeClr val="bg1"/>
                </a:solidFill>
                <a:effectLst>
                  <a:glow rad="127000">
                    <a:srgbClr val="C00000"/>
                  </a:glow>
                  <a:outerShdw blurRad="38100" dist="38100" dir="2700000" algn="tl">
                    <a:srgbClr val="000000">
                      <a:alpha val="43137"/>
                    </a:srgbClr>
                  </a:outerShdw>
                </a:effectLst>
              </a:rPr>
              <a:t>Philippi</a:t>
            </a:r>
            <a:r>
              <a:rPr lang="en-US" dirty="0"/>
              <a:t>, with the bishops and deacons:  </a:t>
            </a:r>
            <a:r>
              <a:rPr lang="en-US" baseline="30000" dirty="0"/>
              <a:t>2</a:t>
            </a:r>
            <a:r>
              <a:rPr lang="en-US" dirty="0"/>
              <a:t> Grace to you and peace from God our Father and the Lord Jesus Christ.</a:t>
            </a:r>
          </a:p>
        </p:txBody>
      </p:sp>
    </p:spTree>
    <p:extLst>
      <p:ext uri="{BB962C8B-B14F-4D97-AF65-F5344CB8AC3E}">
        <p14:creationId xmlns:p14="http://schemas.microsoft.com/office/powerpoint/2010/main" val="25739102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CONCLUSION:</a:t>
            </a:r>
          </a:p>
        </p:txBody>
      </p:sp>
      <p:sp>
        <p:nvSpPr>
          <p:cNvPr id="5" name="Content Placeholder 4"/>
          <p:cNvSpPr>
            <a:spLocks noGrp="1"/>
          </p:cNvSpPr>
          <p:nvPr>
            <p:ph idx="1"/>
          </p:nvPr>
        </p:nvSpPr>
        <p:spPr>
          <a:xfrm>
            <a:off x="409903" y="1825625"/>
            <a:ext cx="5801711" cy="4351338"/>
          </a:xfrm>
        </p:spPr>
        <p:txBody>
          <a:bodyPr/>
          <a:lstStyle/>
          <a:p>
            <a:r>
              <a:rPr lang="en-US" dirty="0"/>
              <a:t> </a:t>
            </a:r>
            <a:r>
              <a:rPr lang="en-US" baseline="30000" dirty="0"/>
              <a:t>19</a:t>
            </a:r>
            <a:r>
              <a:rPr lang="en-US" dirty="0"/>
              <a:t> for I know that through your prayers and the help of the Spirit of Jesus Christ </a:t>
            </a:r>
            <a:r>
              <a:rPr lang="en-US" dirty="0">
                <a:solidFill>
                  <a:srgbClr val="C00000"/>
                </a:solidFill>
              </a:rPr>
              <a:t>this will turn out for my deliverance</a:t>
            </a:r>
            <a:r>
              <a:rPr lang="en-US" dirty="0"/>
              <a:t>, </a:t>
            </a:r>
            <a:endParaRPr lang="en-US" dirty="0">
              <a:effectLst>
                <a:glow rad="127000">
                  <a:srgbClr val="C00000"/>
                </a:glow>
                <a:outerShdw blurRad="38100" dist="38100" dir="2700000" algn="tl">
                  <a:srgbClr val="000000">
                    <a:alpha val="43137"/>
                  </a:srgbClr>
                </a:outerShdw>
              </a:effectLst>
            </a:endParaRPr>
          </a:p>
        </p:txBody>
      </p:sp>
      <p:sp>
        <p:nvSpPr>
          <p:cNvPr id="2" name="TextBox 1"/>
          <p:cNvSpPr txBox="1"/>
          <p:nvPr/>
        </p:nvSpPr>
        <p:spPr>
          <a:xfrm>
            <a:off x="6466706" y="1729946"/>
            <a:ext cx="4201297" cy="3785652"/>
          </a:xfrm>
          <a:prstGeom prst="rect">
            <a:avLst/>
          </a:prstGeom>
          <a:noFill/>
        </p:spPr>
        <p:txBody>
          <a:bodyPr wrap="square" rtlCol="0">
            <a:spAutoFit/>
          </a:bodyPr>
          <a:lstStyle/>
          <a:p>
            <a:r>
              <a:rPr lang="en-US" sz="6000" dirty="0">
                <a:solidFill>
                  <a:srgbClr val="FFFF00"/>
                </a:solidFill>
                <a:effectLst>
                  <a:glow rad="127000">
                    <a:srgbClr val="FF0000"/>
                  </a:glow>
                  <a:outerShdw blurRad="38100" dist="38100" dir="2700000" algn="tl">
                    <a:srgbClr val="000000">
                      <a:alpha val="43137"/>
                    </a:srgbClr>
                  </a:outerShdw>
                </a:effectLst>
                <a:latin typeface="Eras Bold ITC" panose="020B0907030504020204" pitchFamily="34" charset="0"/>
              </a:rPr>
              <a:t>APPEAL</a:t>
            </a:r>
            <a:br>
              <a:rPr lang="en-US" sz="6000" dirty="0">
                <a:solidFill>
                  <a:srgbClr val="FFFF00"/>
                </a:solidFill>
                <a:effectLst>
                  <a:glow rad="127000">
                    <a:srgbClr val="FF0000"/>
                  </a:glow>
                  <a:outerShdw blurRad="38100" dist="38100" dir="2700000" algn="tl">
                    <a:srgbClr val="000000">
                      <a:alpha val="43137"/>
                    </a:srgbClr>
                  </a:outerShdw>
                </a:effectLst>
                <a:latin typeface="Eras Bold ITC" panose="020B0907030504020204" pitchFamily="34" charset="0"/>
              </a:rPr>
            </a:br>
            <a:r>
              <a:rPr lang="en-US" sz="6000" dirty="0">
                <a:solidFill>
                  <a:srgbClr val="FFFF00"/>
                </a:solidFill>
                <a:effectLst>
                  <a:glow rad="127000">
                    <a:srgbClr val="FF0000"/>
                  </a:glow>
                  <a:outerShdw blurRad="38100" dist="38100" dir="2700000" algn="tl">
                    <a:srgbClr val="000000">
                      <a:alpha val="43137"/>
                    </a:srgbClr>
                  </a:outerShdw>
                </a:effectLst>
                <a:latin typeface="Eras Bold ITC" panose="020B0907030504020204" pitchFamily="34" charset="0"/>
              </a:rPr>
              <a:t>TO THE HIGHER </a:t>
            </a:r>
            <a: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t>PURPOSE</a:t>
            </a:r>
          </a:p>
        </p:txBody>
      </p:sp>
    </p:spTree>
    <p:extLst>
      <p:ext uri="{BB962C8B-B14F-4D97-AF65-F5344CB8AC3E}">
        <p14:creationId xmlns:p14="http://schemas.microsoft.com/office/powerpoint/2010/main" val="28125949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CONCLUSION:</a:t>
            </a:r>
          </a:p>
        </p:txBody>
      </p:sp>
      <p:sp>
        <p:nvSpPr>
          <p:cNvPr id="5" name="Content Placeholder 4"/>
          <p:cNvSpPr>
            <a:spLocks noGrp="1"/>
          </p:cNvSpPr>
          <p:nvPr>
            <p:ph idx="1"/>
          </p:nvPr>
        </p:nvSpPr>
        <p:spPr>
          <a:xfrm>
            <a:off x="409903" y="1825625"/>
            <a:ext cx="5849007" cy="4351338"/>
          </a:xfrm>
        </p:spPr>
        <p:txBody>
          <a:bodyPr/>
          <a:lstStyle/>
          <a:p>
            <a:r>
              <a:rPr lang="en-US" dirty="0"/>
              <a:t> </a:t>
            </a:r>
            <a:r>
              <a:rPr lang="en-US" baseline="30000" dirty="0"/>
              <a:t>19</a:t>
            </a:r>
            <a:r>
              <a:rPr lang="en-US" dirty="0"/>
              <a:t> for I know that through your prayers and the help of the Spirit of Jesus Christ </a:t>
            </a:r>
            <a:r>
              <a:rPr lang="en-US" dirty="0">
                <a:solidFill>
                  <a:srgbClr val="C00000"/>
                </a:solidFill>
              </a:rPr>
              <a:t>this will turn out for my deliverance</a:t>
            </a:r>
            <a:r>
              <a:rPr lang="en-US" dirty="0"/>
              <a:t>, </a:t>
            </a:r>
            <a:endParaRPr lang="en-US" dirty="0">
              <a:effectLst>
                <a:glow rad="127000">
                  <a:srgbClr val="C00000"/>
                </a:glow>
                <a:outerShdw blurRad="38100" dist="38100" dir="2700000" algn="tl">
                  <a:srgbClr val="000000">
                    <a:alpha val="43137"/>
                  </a:srgbClr>
                </a:outerShdw>
              </a:effectLst>
            </a:endParaRPr>
          </a:p>
        </p:txBody>
      </p:sp>
      <p:sp>
        <p:nvSpPr>
          <p:cNvPr id="2" name="TextBox 1"/>
          <p:cNvSpPr txBox="1"/>
          <p:nvPr/>
        </p:nvSpPr>
        <p:spPr>
          <a:xfrm>
            <a:off x="6466706" y="1729946"/>
            <a:ext cx="4201297" cy="3785652"/>
          </a:xfrm>
          <a:prstGeom prst="rect">
            <a:avLst/>
          </a:prstGeom>
          <a:noFill/>
        </p:spPr>
        <p:txBody>
          <a:bodyPr wrap="square" rtlCol="0">
            <a:spAutoFit/>
          </a:bodyPr>
          <a:lstStyle/>
          <a:p>
            <a: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t>APPEAL</a:t>
            </a:r>
            <a:b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br>
            <a:r>
              <a:rPr lang="en-US" sz="6000" dirty="0">
                <a:solidFill>
                  <a:schemeClr val="bg1"/>
                </a:solidFill>
                <a:effectLst>
                  <a:glow rad="127000">
                    <a:srgbClr val="FF0000"/>
                  </a:glow>
                  <a:outerShdw blurRad="38100" dist="38100" dir="2700000" algn="tl">
                    <a:srgbClr val="000000">
                      <a:alpha val="43137"/>
                    </a:srgbClr>
                  </a:outerShdw>
                </a:effectLst>
                <a:latin typeface="Eras Bold ITC" panose="020B0907030504020204" pitchFamily="34" charset="0"/>
              </a:rPr>
              <a:t>TO THE HIGHER </a:t>
            </a:r>
            <a:r>
              <a:rPr lang="en-US" sz="6000" dirty="0">
                <a:solidFill>
                  <a:srgbClr val="FFFF00"/>
                </a:solidFill>
                <a:effectLst>
                  <a:glow rad="127000">
                    <a:srgbClr val="FF0000"/>
                  </a:glow>
                  <a:outerShdw blurRad="38100" dist="38100" dir="2700000" algn="tl">
                    <a:srgbClr val="000000">
                      <a:alpha val="43137"/>
                    </a:srgbClr>
                  </a:outerShdw>
                </a:effectLst>
                <a:latin typeface="Eras Bold ITC" panose="020B0907030504020204" pitchFamily="34" charset="0"/>
              </a:rPr>
              <a:t>PURPOSE</a:t>
            </a:r>
          </a:p>
        </p:txBody>
      </p:sp>
      <p:grpSp>
        <p:nvGrpSpPr>
          <p:cNvPr id="3" name="Group 2">
            <a:extLst>
              <a:ext uri="{FF2B5EF4-FFF2-40B4-BE49-F238E27FC236}">
                <a16:creationId xmlns:a16="http://schemas.microsoft.com/office/drawing/2014/main" id="{9A11D394-E267-417A-9A24-398EA4E602DF}"/>
              </a:ext>
            </a:extLst>
          </p:cNvPr>
          <p:cNvGrpSpPr/>
          <p:nvPr/>
        </p:nvGrpSpPr>
        <p:grpSpPr>
          <a:xfrm>
            <a:off x="1751723" y="3555328"/>
            <a:ext cx="1530739" cy="2244435"/>
            <a:chOff x="1751723" y="3555328"/>
            <a:chExt cx="1530739" cy="2244435"/>
          </a:xfrm>
        </p:grpSpPr>
        <p:cxnSp>
          <p:nvCxnSpPr>
            <p:cNvPr id="6" name="Straight Connector 5"/>
            <p:cNvCxnSpPr>
              <a:cxnSpLocks/>
              <a:stCxn id="10" idx="2"/>
            </p:cNvCxnSpPr>
            <p:nvPr/>
          </p:nvCxnSpPr>
          <p:spPr>
            <a:xfrm>
              <a:off x="2234640" y="4217755"/>
              <a:ext cx="1047822" cy="158200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51723" y="3555328"/>
              <a:ext cx="965833" cy="66242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0" y="5799760"/>
            <a:ext cx="12191999" cy="769441"/>
          </a:xfrm>
          <a:prstGeom prst="rect">
            <a:avLst/>
          </a:prstGeom>
          <a:noFill/>
        </p:spPr>
        <p:txBody>
          <a:bodyPr wrap="square" rtlCol="0">
            <a:spAutoFit/>
          </a:bodyPr>
          <a:lstStyle/>
          <a:p>
            <a:pPr algn="ctr"/>
            <a:r>
              <a:rPr lang="en-US" sz="4400" b="1" dirty="0">
                <a:effectLst>
                  <a:glow rad="127000">
                    <a:schemeClr val="bg1"/>
                  </a:glow>
                </a:effectLst>
              </a:rPr>
              <a:t>“What has happened to me” (NIV)</a:t>
            </a:r>
          </a:p>
        </p:txBody>
      </p:sp>
    </p:spTree>
    <p:extLst>
      <p:ext uri="{BB962C8B-B14F-4D97-AF65-F5344CB8AC3E}">
        <p14:creationId xmlns:p14="http://schemas.microsoft.com/office/powerpoint/2010/main" val="42631552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So how do you make lemonade from the lemons of life?</a:t>
            </a:r>
          </a:p>
        </p:txBody>
      </p:sp>
      <p:sp>
        <p:nvSpPr>
          <p:cNvPr id="3" name="Content Placeholder 2"/>
          <p:cNvSpPr>
            <a:spLocks noGrp="1"/>
          </p:cNvSpPr>
          <p:nvPr>
            <p:ph idx="1"/>
          </p:nvPr>
        </p:nvSpPr>
        <p:spPr>
          <a:xfrm>
            <a:off x="898634" y="2506717"/>
            <a:ext cx="11004332" cy="3670246"/>
          </a:xfrm>
        </p:spPr>
        <p:txBody>
          <a:bodyPr/>
          <a:lstStyle/>
          <a:p>
            <a:r>
              <a:rPr lang="en-US" dirty="0"/>
              <a:t>1- Appeal to a Higher Power</a:t>
            </a:r>
          </a:p>
          <a:p>
            <a:r>
              <a:rPr lang="en-US" dirty="0"/>
              <a:t>2- Appeal to a Higher Purpose</a:t>
            </a:r>
          </a:p>
          <a:p>
            <a:endParaRPr lang="en-US" dirty="0"/>
          </a:p>
          <a:p>
            <a:r>
              <a:rPr lang="en-US" dirty="0"/>
              <a:t>So you can rejoice!</a:t>
            </a:r>
          </a:p>
          <a:p>
            <a:endParaRPr lang="en-US" dirty="0"/>
          </a:p>
        </p:txBody>
      </p:sp>
    </p:spTree>
    <p:extLst>
      <p:ext uri="{BB962C8B-B14F-4D97-AF65-F5344CB8AC3E}">
        <p14:creationId xmlns:p14="http://schemas.microsoft.com/office/powerpoint/2010/main" val="17119936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3" y="365125"/>
            <a:ext cx="11493063" cy="2141592"/>
          </a:xfrm>
        </p:spPr>
        <p:txBody>
          <a:bodyPr>
            <a:normAutofit/>
          </a:bodyPr>
          <a:lstStyle/>
          <a:p>
            <a:pPr algn="ctr"/>
            <a:r>
              <a:rPr lang="en-US" sz="8000" dirty="0"/>
              <a:t>Let’s pray!</a:t>
            </a:r>
          </a:p>
        </p:txBody>
      </p:sp>
    </p:spTree>
    <p:extLst>
      <p:ext uri="{BB962C8B-B14F-4D97-AF65-F5344CB8AC3E}">
        <p14:creationId xmlns:p14="http://schemas.microsoft.com/office/powerpoint/2010/main" val="11203269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Paul and Timothy, servants of Christ Jesus, To all the saints in Christ Jesus who are at </a:t>
            </a:r>
            <a:r>
              <a:rPr lang="en-US" dirty="0">
                <a:solidFill>
                  <a:srgbClr val="C00000"/>
                </a:solidFill>
              </a:rPr>
              <a:t>Philippi</a:t>
            </a:r>
            <a:r>
              <a:rPr lang="en-US" dirty="0"/>
              <a:t>, with the overseers and deacons:  </a:t>
            </a:r>
            <a:r>
              <a:rPr lang="en-US" baseline="30000" dirty="0"/>
              <a:t>2</a:t>
            </a:r>
            <a:r>
              <a:rPr lang="en-US" dirty="0"/>
              <a:t> Grace to you and peace from God our Father and the Lord Jesus Christ.</a:t>
            </a:r>
          </a:p>
        </p:txBody>
      </p:sp>
      <p:grpSp>
        <p:nvGrpSpPr>
          <p:cNvPr id="8" name="Group 7">
            <a:extLst>
              <a:ext uri="{FF2B5EF4-FFF2-40B4-BE49-F238E27FC236}">
                <a16:creationId xmlns:a16="http://schemas.microsoft.com/office/drawing/2014/main" id="{438AABF8-B571-4FA7-B024-48A1F8E46B68}"/>
              </a:ext>
            </a:extLst>
          </p:cNvPr>
          <p:cNvGrpSpPr/>
          <p:nvPr/>
        </p:nvGrpSpPr>
        <p:grpSpPr>
          <a:xfrm>
            <a:off x="0" y="5353"/>
            <a:ext cx="12192000" cy="6852647"/>
            <a:chOff x="0" y="5353"/>
            <a:chExt cx="12192000" cy="6852647"/>
          </a:xfrm>
        </p:grpSpPr>
        <p:pic>
          <p:nvPicPr>
            <p:cNvPr id="7" name="Picture 6" descr="A picture containing table, sitting, monitor, computer&#10;&#10;Description automatically generated">
              <a:extLst>
                <a:ext uri="{FF2B5EF4-FFF2-40B4-BE49-F238E27FC236}">
                  <a16:creationId xmlns:a16="http://schemas.microsoft.com/office/drawing/2014/main" id="{819B3ED9-0523-4BD8-B805-7FB25C2E8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3"/>
              <a:ext cx="12192000" cy="6852647"/>
            </a:xfrm>
            <a:prstGeom prst="rect">
              <a:avLst/>
            </a:prstGeom>
          </p:spPr>
        </p:pic>
        <p:sp>
          <p:nvSpPr>
            <p:cNvPr id="3" name="Oval 2"/>
            <p:cNvSpPr/>
            <p:nvPr/>
          </p:nvSpPr>
          <p:spPr>
            <a:xfrm>
              <a:off x="7426235" y="4309275"/>
              <a:ext cx="239486" cy="253574"/>
            </a:xfrm>
            <a:prstGeom prst="ellipse">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a:t>A Little Background</a:t>
            </a:r>
          </a:p>
        </p:txBody>
      </p:sp>
    </p:spTree>
    <p:extLst>
      <p:ext uri="{BB962C8B-B14F-4D97-AF65-F5344CB8AC3E}">
        <p14:creationId xmlns:p14="http://schemas.microsoft.com/office/powerpoint/2010/main" val="23171218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13AA5D6-4781-41DF-9810-B7FB03FFDF2E}"/>
              </a:ext>
            </a:extLst>
          </p:cNvPr>
          <p:cNvGrpSpPr/>
          <p:nvPr/>
        </p:nvGrpSpPr>
        <p:grpSpPr>
          <a:xfrm>
            <a:off x="0" y="5353"/>
            <a:ext cx="12192000" cy="6852647"/>
            <a:chOff x="0" y="5353"/>
            <a:chExt cx="12192000" cy="6852647"/>
          </a:xfrm>
        </p:grpSpPr>
        <p:pic>
          <p:nvPicPr>
            <p:cNvPr id="8" name="Picture 7" descr="A picture containing table, sitting, monitor, computer&#10;&#10;Description automatically generated">
              <a:extLst>
                <a:ext uri="{FF2B5EF4-FFF2-40B4-BE49-F238E27FC236}">
                  <a16:creationId xmlns:a16="http://schemas.microsoft.com/office/drawing/2014/main" id="{EB419613-A664-4B0D-B867-7A5DB5937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3"/>
              <a:ext cx="12192000" cy="6852647"/>
            </a:xfrm>
            <a:prstGeom prst="rect">
              <a:avLst/>
            </a:prstGeom>
          </p:spPr>
        </p:pic>
        <p:sp>
          <p:nvSpPr>
            <p:cNvPr id="9" name="Oval 8">
              <a:extLst>
                <a:ext uri="{FF2B5EF4-FFF2-40B4-BE49-F238E27FC236}">
                  <a16:creationId xmlns:a16="http://schemas.microsoft.com/office/drawing/2014/main" id="{779C170F-3C35-4376-AC2E-AD6000C24A46}"/>
                </a:ext>
              </a:extLst>
            </p:cNvPr>
            <p:cNvSpPr/>
            <p:nvPr/>
          </p:nvSpPr>
          <p:spPr>
            <a:xfrm>
              <a:off x="7426235" y="4309275"/>
              <a:ext cx="239486" cy="253574"/>
            </a:xfrm>
            <a:prstGeom prst="ellipse">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a:t>A Little Background</a:t>
            </a:r>
          </a:p>
        </p:txBody>
      </p:sp>
      <p:pic>
        <p:nvPicPr>
          <p:cNvPr id="6" name="Picture 3"/>
          <p:cNvPicPr>
            <a:picLocks noChangeAspect="1" noChangeArrowheads="1"/>
          </p:cNvPicPr>
          <p:nvPr/>
        </p:nvPicPr>
        <p:blipFill>
          <a:blip r:embed="rId4" cstate="print"/>
          <a:srcRect t="292" r="15234" b="47157"/>
          <a:stretch>
            <a:fillRect/>
          </a:stretch>
        </p:blipFill>
        <p:spPr bwMode="auto">
          <a:xfrm>
            <a:off x="7151914" y="2081218"/>
            <a:ext cx="5040086" cy="4776782"/>
          </a:xfrm>
          <a:prstGeom prst="rect">
            <a:avLst/>
          </a:prstGeom>
          <a:noFill/>
          <a:ln w="9525">
            <a:noFill/>
            <a:miter lim="800000"/>
            <a:headEnd/>
            <a:tailEnd/>
          </a:ln>
          <a:effectLst/>
        </p:spPr>
      </p:pic>
      <p:sp>
        <p:nvSpPr>
          <p:cNvPr id="5" name="Content Placeholder 4"/>
          <p:cNvSpPr>
            <a:spLocks noGrp="1"/>
          </p:cNvSpPr>
          <p:nvPr>
            <p:ph idx="1"/>
          </p:nvPr>
        </p:nvSpPr>
        <p:spPr>
          <a:xfrm>
            <a:off x="838199" y="1825625"/>
            <a:ext cx="8337331" cy="4351338"/>
          </a:xfrm>
        </p:spPr>
        <p:txBody>
          <a:bodyPr/>
          <a:lstStyle/>
          <a:p>
            <a:r>
              <a:rPr lang="en-US" dirty="0"/>
              <a:t> </a:t>
            </a:r>
            <a:r>
              <a:rPr lang="en-US" baseline="30000" dirty="0"/>
              <a:t>Act 16:14 </a:t>
            </a:r>
            <a:r>
              <a:rPr lang="en-US" sz="4400" b="0" dirty="0"/>
              <a:t> </a:t>
            </a:r>
            <a:r>
              <a:rPr lang="en-US" sz="4400" dirty="0"/>
              <a:t>One who heard us was a woman named Lydia, … who was a worshiper of God. </a:t>
            </a:r>
            <a:r>
              <a:rPr lang="en-US" sz="4400" dirty="0">
                <a:solidFill>
                  <a:srgbClr val="C00000"/>
                </a:solidFill>
              </a:rPr>
              <a:t>The Lord opened her heart </a:t>
            </a:r>
            <a:r>
              <a:rPr lang="en-US" sz="4400" dirty="0"/>
              <a:t>to pay attention </a:t>
            </a:r>
            <a:br>
              <a:rPr lang="en-US" sz="4400" dirty="0"/>
            </a:br>
            <a:r>
              <a:rPr lang="en-US" sz="4400" dirty="0"/>
              <a:t>to what was said by Paul.  </a:t>
            </a:r>
            <a:br>
              <a:rPr lang="en-US" sz="4400" dirty="0"/>
            </a:br>
            <a:r>
              <a:rPr lang="en-US" sz="4400" baseline="30000" dirty="0"/>
              <a:t>15</a:t>
            </a:r>
            <a:r>
              <a:rPr lang="en-US" sz="4400" dirty="0"/>
              <a:t> And after she was baptized, </a:t>
            </a:r>
            <a:br>
              <a:rPr lang="en-US" sz="4400" dirty="0"/>
            </a:br>
            <a:r>
              <a:rPr lang="en-US" sz="4400" dirty="0"/>
              <a:t>and her household ….</a:t>
            </a:r>
          </a:p>
          <a:p>
            <a:endParaRPr lang="en-US" dirty="0"/>
          </a:p>
        </p:txBody>
      </p:sp>
    </p:spTree>
    <p:extLst>
      <p:ext uri="{BB962C8B-B14F-4D97-AF65-F5344CB8AC3E}">
        <p14:creationId xmlns:p14="http://schemas.microsoft.com/office/powerpoint/2010/main" val="290386707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A43DC2C-0640-4C8D-BD23-2AD7A5550290}"/>
              </a:ext>
            </a:extLst>
          </p:cNvPr>
          <p:cNvGrpSpPr/>
          <p:nvPr/>
        </p:nvGrpSpPr>
        <p:grpSpPr>
          <a:xfrm>
            <a:off x="0" y="5353"/>
            <a:ext cx="12192000" cy="6852647"/>
            <a:chOff x="0" y="5353"/>
            <a:chExt cx="12192000" cy="6852647"/>
          </a:xfrm>
        </p:grpSpPr>
        <p:pic>
          <p:nvPicPr>
            <p:cNvPr id="9" name="Picture 8" descr="A picture containing table, sitting, monitor, computer&#10;&#10;Description automatically generated">
              <a:extLst>
                <a:ext uri="{FF2B5EF4-FFF2-40B4-BE49-F238E27FC236}">
                  <a16:creationId xmlns:a16="http://schemas.microsoft.com/office/drawing/2014/main" id="{F3EC3C49-DC75-412A-8DF7-52C8DEBE8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3"/>
              <a:ext cx="12192000" cy="6852647"/>
            </a:xfrm>
            <a:prstGeom prst="rect">
              <a:avLst/>
            </a:prstGeom>
          </p:spPr>
        </p:pic>
        <p:sp>
          <p:nvSpPr>
            <p:cNvPr id="10" name="Oval 9">
              <a:extLst>
                <a:ext uri="{FF2B5EF4-FFF2-40B4-BE49-F238E27FC236}">
                  <a16:creationId xmlns:a16="http://schemas.microsoft.com/office/drawing/2014/main" id="{5DAD69EA-367E-4E6A-A546-675F937FEF1D}"/>
                </a:ext>
              </a:extLst>
            </p:cNvPr>
            <p:cNvSpPr/>
            <p:nvPr/>
          </p:nvSpPr>
          <p:spPr>
            <a:xfrm>
              <a:off x="7426235" y="4309275"/>
              <a:ext cx="239486" cy="253574"/>
            </a:xfrm>
            <a:prstGeom prst="ellipse">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noChangeArrowheads="1"/>
          </p:cNvPicPr>
          <p:nvPr/>
        </p:nvPicPr>
        <p:blipFill>
          <a:blip r:embed="rId4" cstate="print"/>
          <a:srcRect b="46963"/>
          <a:stretch>
            <a:fillRect/>
          </a:stretch>
        </p:blipFill>
        <p:spPr bwMode="auto">
          <a:xfrm flipH="1">
            <a:off x="8314456" y="2078173"/>
            <a:ext cx="4016188" cy="4779827"/>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A Little Background</a:t>
            </a:r>
          </a:p>
        </p:txBody>
      </p:sp>
      <p:sp>
        <p:nvSpPr>
          <p:cNvPr id="5" name="Content Placeholder 4"/>
          <p:cNvSpPr>
            <a:spLocks noGrp="1"/>
          </p:cNvSpPr>
          <p:nvPr>
            <p:ph idx="1"/>
          </p:nvPr>
        </p:nvSpPr>
        <p:spPr>
          <a:xfrm>
            <a:off x="838199" y="1825625"/>
            <a:ext cx="8763001" cy="4351338"/>
          </a:xfrm>
        </p:spPr>
        <p:txBody>
          <a:bodyPr/>
          <a:lstStyle/>
          <a:p>
            <a:r>
              <a:rPr lang="en-US" dirty="0"/>
              <a:t> </a:t>
            </a:r>
            <a:r>
              <a:rPr lang="en-US" baseline="30000" dirty="0"/>
              <a:t>Act 16:16-17  </a:t>
            </a:r>
            <a:r>
              <a:rPr lang="en-US" sz="4400" baseline="30000" dirty="0"/>
              <a:t>16</a:t>
            </a:r>
            <a:r>
              <a:rPr lang="en-US" sz="4400" dirty="0"/>
              <a:t> … we were met by a slave girl who had a spirit of divination and brought her owners much gain by fortune-telling.  </a:t>
            </a:r>
            <a:r>
              <a:rPr lang="en-US" sz="4400" baseline="30000" dirty="0"/>
              <a:t>17</a:t>
            </a:r>
            <a:r>
              <a:rPr lang="en-US" sz="4400" dirty="0"/>
              <a:t> She followed </a:t>
            </a:r>
            <a:br>
              <a:rPr lang="en-US" sz="4400" dirty="0"/>
            </a:br>
            <a:r>
              <a:rPr lang="en-US" sz="4400" dirty="0"/>
              <a:t>Paul and us, crying out, </a:t>
            </a:r>
            <a:br>
              <a:rPr lang="en-US" sz="4400" dirty="0"/>
            </a:br>
            <a:r>
              <a:rPr lang="en-US" sz="4400" dirty="0"/>
              <a:t>"These men are servants of the </a:t>
            </a:r>
            <a:br>
              <a:rPr lang="en-US" sz="4400" dirty="0"/>
            </a:br>
            <a:r>
              <a:rPr lang="en-US" sz="4400" dirty="0"/>
              <a:t>Most High God, who proclaim </a:t>
            </a:r>
            <a:br>
              <a:rPr lang="en-US" sz="4400" dirty="0"/>
            </a:br>
            <a:r>
              <a:rPr lang="en-US" sz="4400" dirty="0"/>
              <a:t>to you the way of salvation."</a:t>
            </a:r>
          </a:p>
          <a:p>
            <a:endParaRPr lang="en-US" dirty="0"/>
          </a:p>
        </p:txBody>
      </p:sp>
    </p:spTree>
    <p:extLst>
      <p:ext uri="{BB962C8B-B14F-4D97-AF65-F5344CB8AC3E}">
        <p14:creationId xmlns:p14="http://schemas.microsoft.com/office/powerpoint/2010/main" val="20188027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BDDB62C-57B5-42A9-B0C0-E4340DC0177B}"/>
              </a:ext>
            </a:extLst>
          </p:cNvPr>
          <p:cNvGrpSpPr/>
          <p:nvPr/>
        </p:nvGrpSpPr>
        <p:grpSpPr>
          <a:xfrm>
            <a:off x="0" y="5353"/>
            <a:ext cx="12192000" cy="6852647"/>
            <a:chOff x="0" y="5353"/>
            <a:chExt cx="12192000" cy="6852647"/>
          </a:xfrm>
        </p:grpSpPr>
        <p:pic>
          <p:nvPicPr>
            <p:cNvPr id="9" name="Picture 8" descr="A picture containing table, sitting, monitor, computer&#10;&#10;Description automatically generated">
              <a:extLst>
                <a:ext uri="{FF2B5EF4-FFF2-40B4-BE49-F238E27FC236}">
                  <a16:creationId xmlns:a16="http://schemas.microsoft.com/office/drawing/2014/main" id="{17D4A579-F964-4ACE-BF03-3376A8DD0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3"/>
              <a:ext cx="12192000" cy="6852647"/>
            </a:xfrm>
            <a:prstGeom prst="rect">
              <a:avLst/>
            </a:prstGeom>
          </p:spPr>
        </p:pic>
        <p:sp>
          <p:nvSpPr>
            <p:cNvPr id="10" name="Oval 9">
              <a:extLst>
                <a:ext uri="{FF2B5EF4-FFF2-40B4-BE49-F238E27FC236}">
                  <a16:creationId xmlns:a16="http://schemas.microsoft.com/office/drawing/2014/main" id="{106258CF-85AD-42D5-A56F-268601C00EE5}"/>
                </a:ext>
              </a:extLst>
            </p:cNvPr>
            <p:cNvSpPr/>
            <p:nvPr/>
          </p:nvSpPr>
          <p:spPr>
            <a:xfrm>
              <a:off x="7426235" y="4309275"/>
              <a:ext cx="239486" cy="253574"/>
            </a:xfrm>
            <a:prstGeom prst="ellipse">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a:t>A Little Background</a:t>
            </a:r>
          </a:p>
        </p:txBody>
      </p:sp>
      <p:sp>
        <p:nvSpPr>
          <p:cNvPr id="5" name="Content Placeholder 4"/>
          <p:cNvSpPr>
            <a:spLocks noGrp="1"/>
          </p:cNvSpPr>
          <p:nvPr>
            <p:ph idx="1"/>
          </p:nvPr>
        </p:nvSpPr>
        <p:spPr>
          <a:xfrm>
            <a:off x="838200" y="1825625"/>
            <a:ext cx="8857593" cy="4351338"/>
          </a:xfrm>
        </p:spPr>
        <p:txBody>
          <a:bodyPr/>
          <a:lstStyle/>
          <a:p>
            <a:r>
              <a:rPr lang="en-US" dirty="0"/>
              <a:t> </a:t>
            </a:r>
            <a:r>
              <a:rPr lang="en-US" baseline="30000" dirty="0"/>
              <a:t>Act 16:25-31</a:t>
            </a:r>
            <a:r>
              <a:rPr lang="en-US" dirty="0"/>
              <a:t>  About midnight  .... </a:t>
            </a:r>
            <a:r>
              <a:rPr lang="en-US" baseline="30000" dirty="0"/>
              <a:t>26</a:t>
            </a:r>
            <a:r>
              <a:rPr lang="en-US" dirty="0"/>
              <a:t> Suddenly there was an earthquake .... The jailer ... said, "Sirs, what must I do to be saved?"</a:t>
            </a:r>
          </a:p>
          <a:p>
            <a:r>
              <a:rPr lang="en-US" dirty="0"/>
              <a:t> </a:t>
            </a:r>
            <a:r>
              <a:rPr lang="en-US" baseline="30000" dirty="0"/>
              <a:t>31</a:t>
            </a:r>
            <a:r>
              <a:rPr lang="en-US" dirty="0"/>
              <a:t> They answered, "</a:t>
            </a:r>
            <a:r>
              <a:rPr lang="en-US" dirty="0">
                <a:solidFill>
                  <a:schemeClr val="bg1"/>
                </a:solidFill>
                <a:effectLst>
                  <a:glow rad="101600">
                    <a:srgbClr val="C00000"/>
                  </a:glow>
                  <a:outerShdw blurRad="38100" dist="38100" dir="2700000" algn="tl">
                    <a:srgbClr val="000000">
                      <a:alpha val="43137"/>
                    </a:srgbClr>
                  </a:outerShdw>
                </a:effectLst>
              </a:rPr>
              <a:t>Believe </a:t>
            </a:r>
            <a:br>
              <a:rPr lang="en-US" dirty="0">
                <a:solidFill>
                  <a:schemeClr val="bg1"/>
                </a:solidFill>
                <a:effectLst>
                  <a:glow rad="101600">
                    <a:srgbClr val="C00000"/>
                  </a:glow>
                  <a:outerShdw blurRad="38100" dist="38100" dir="2700000" algn="tl">
                    <a:srgbClr val="000000">
                      <a:alpha val="43137"/>
                    </a:srgbClr>
                  </a:outerShdw>
                </a:effectLst>
              </a:rPr>
            </a:br>
            <a:r>
              <a:rPr lang="en-US" dirty="0">
                <a:solidFill>
                  <a:schemeClr val="bg1"/>
                </a:solidFill>
                <a:effectLst>
                  <a:glow rad="101600">
                    <a:srgbClr val="C00000"/>
                  </a:glow>
                  <a:outerShdw blurRad="38100" dist="38100" dir="2700000" algn="tl">
                    <a:srgbClr val="000000">
                      <a:alpha val="43137"/>
                    </a:srgbClr>
                  </a:outerShdw>
                </a:effectLst>
              </a:rPr>
              <a:t>in the Lord Jesus, and you will </a:t>
            </a:r>
            <a:br>
              <a:rPr lang="en-US" dirty="0">
                <a:solidFill>
                  <a:schemeClr val="bg1"/>
                </a:solidFill>
                <a:effectLst>
                  <a:glow rad="101600">
                    <a:srgbClr val="C00000"/>
                  </a:glow>
                  <a:outerShdw blurRad="38100" dist="38100" dir="2700000" algn="tl">
                    <a:srgbClr val="000000">
                      <a:alpha val="43137"/>
                    </a:srgbClr>
                  </a:outerShdw>
                </a:effectLst>
              </a:rPr>
            </a:br>
            <a:r>
              <a:rPr lang="en-US" dirty="0">
                <a:solidFill>
                  <a:schemeClr val="bg1"/>
                </a:solidFill>
                <a:effectLst>
                  <a:glow rad="101600">
                    <a:srgbClr val="C00000"/>
                  </a:glow>
                  <a:outerShdw blurRad="38100" dist="38100" dir="2700000" algn="tl">
                    <a:srgbClr val="000000">
                      <a:alpha val="43137"/>
                    </a:srgbClr>
                  </a:outerShdw>
                </a:effectLst>
              </a:rPr>
              <a:t>be saved</a:t>
            </a:r>
            <a:r>
              <a:rPr lang="en-US" dirty="0"/>
              <a:t>, you and your household."</a:t>
            </a:r>
          </a:p>
        </p:txBody>
      </p:sp>
      <p:pic>
        <p:nvPicPr>
          <p:cNvPr id="8" name="Picture 3"/>
          <p:cNvPicPr>
            <a:picLocks noChangeAspect="1" noChangeArrowheads="1"/>
          </p:cNvPicPr>
          <p:nvPr/>
        </p:nvPicPr>
        <p:blipFill>
          <a:blip r:embed="rId3" cstate="print"/>
          <a:srcRect l="6642" b="10002"/>
          <a:stretch>
            <a:fillRect/>
          </a:stretch>
        </p:blipFill>
        <p:spPr bwMode="auto">
          <a:xfrm flipH="1">
            <a:off x="8678732" y="1501535"/>
            <a:ext cx="3513268" cy="5348529"/>
          </a:xfrm>
          <a:prstGeom prst="rect">
            <a:avLst/>
          </a:prstGeom>
          <a:noFill/>
          <a:ln w="9525">
            <a:noFill/>
            <a:miter lim="800000"/>
            <a:headEnd/>
            <a:tailEnd/>
          </a:ln>
          <a:effectLst/>
        </p:spPr>
      </p:pic>
    </p:spTree>
    <p:extLst>
      <p:ext uri="{BB962C8B-B14F-4D97-AF65-F5344CB8AC3E}">
        <p14:creationId xmlns:p14="http://schemas.microsoft.com/office/powerpoint/2010/main" val="29604599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91C3DFE-A4A9-4647-B87D-DC00632F3965}"/>
              </a:ext>
            </a:extLst>
          </p:cNvPr>
          <p:cNvGrpSpPr/>
          <p:nvPr/>
        </p:nvGrpSpPr>
        <p:grpSpPr>
          <a:xfrm>
            <a:off x="0" y="5353"/>
            <a:ext cx="12192000" cy="6852647"/>
            <a:chOff x="0" y="5353"/>
            <a:chExt cx="12192000" cy="6852647"/>
          </a:xfrm>
        </p:grpSpPr>
        <p:pic>
          <p:nvPicPr>
            <p:cNvPr id="8" name="Picture 7" descr="A picture containing table, sitting, monitor, computer&#10;&#10;Description automatically generated">
              <a:extLst>
                <a:ext uri="{FF2B5EF4-FFF2-40B4-BE49-F238E27FC236}">
                  <a16:creationId xmlns:a16="http://schemas.microsoft.com/office/drawing/2014/main" id="{06B8D205-EBBA-483F-9706-998FFE06B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3"/>
              <a:ext cx="12192000" cy="6852647"/>
            </a:xfrm>
            <a:prstGeom prst="rect">
              <a:avLst/>
            </a:prstGeom>
          </p:spPr>
        </p:pic>
        <p:sp>
          <p:nvSpPr>
            <p:cNvPr id="9" name="Oval 8">
              <a:extLst>
                <a:ext uri="{FF2B5EF4-FFF2-40B4-BE49-F238E27FC236}">
                  <a16:creationId xmlns:a16="http://schemas.microsoft.com/office/drawing/2014/main" id="{25549F71-419C-4E84-ABB9-8C3E4A9E9184}"/>
                </a:ext>
              </a:extLst>
            </p:cNvPr>
            <p:cNvSpPr/>
            <p:nvPr/>
          </p:nvSpPr>
          <p:spPr>
            <a:xfrm>
              <a:off x="7426235" y="4309275"/>
              <a:ext cx="239486" cy="253574"/>
            </a:xfrm>
            <a:prstGeom prst="ellipse">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a:t>A Little Background</a:t>
            </a:r>
          </a:p>
        </p:txBody>
      </p:sp>
      <p:sp>
        <p:nvSpPr>
          <p:cNvPr id="5" name="Content Placeholder 4"/>
          <p:cNvSpPr>
            <a:spLocks noGrp="1"/>
          </p:cNvSpPr>
          <p:nvPr>
            <p:ph idx="1"/>
          </p:nvPr>
        </p:nvSpPr>
        <p:spPr/>
        <p:txBody>
          <a:bodyPr>
            <a:normAutofit/>
          </a:bodyPr>
          <a:lstStyle/>
          <a:p>
            <a:pPr algn="ctr"/>
            <a:r>
              <a:rPr lang="en-US" sz="5400" dirty="0"/>
              <a:t>The Philippian Church is Born</a:t>
            </a:r>
          </a:p>
        </p:txBody>
      </p:sp>
      <p:sp>
        <p:nvSpPr>
          <p:cNvPr id="6" name="5-Point Star 5"/>
          <p:cNvSpPr/>
          <p:nvPr/>
        </p:nvSpPr>
        <p:spPr>
          <a:xfrm>
            <a:off x="5045292" y="3941988"/>
            <a:ext cx="407963" cy="367287"/>
          </a:xfrm>
          <a:prstGeom prst="star5">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84604497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1195</TotalTime>
  <Words>2935</Words>
  <Application>Microsoft Office PowerPoint</Application>
  <PresentationFormat>Widescreen</PresentationFormat>
  <Paragraphs>218</Paragraphs>
  <Slides>43</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Black</vt:lpstr>
      <vt:lpstr>Arial Narrow</vt:lpstr>
      <vt:lpstr>Calibri</vt:lpstr>
      <vt:lpstr>Eras Bold ITC</vt:lpstr>
      <vt:lpstr>Eras Demi ITC</vt:lpstr>
      <vt:lpstr>Good Morning</vt:lpstr>
      <vt:lpstr>Symbol</vt:lpstr>
      <vt:lpstr>Office Theme</vt:lpstr>
      <vt:lpstr>  How to</vt:lpstr>
      <vt:lpstr>PowerPoint Presentation</vt:lpstr>
      <vt:lpstr>How make lemonade out of the lemons of life! </vt:lpstr>
      <vt:lpstr>A Little Background</vt:lpstr>
      <vt:lpstr>A Little Background</vt:lpstr>
      <vt:lpstr>A Little Background</vt:lpstr>
      <vt:lpstr>A Little Background</vt:lpstr>
      <vt:lpstr>A Little Background</vt:lpstr>
      <vt:lpstr>A Little Background</vt:lpstr>
      <vt:lpstr>Paul knows the lemons of life</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POWER</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Appeal to a HIGHER PURPOSE</vt:lpstr>
      <vt:lpstr>CONCLUSION:</vt:lpstr>
      <vt:lpstr>CONCLUSION:</vt:lpstr>
      <vt:lpstr>CONCLUSION:</vt:lpstr>
      <vt:lpstr>CONCLUSION:</vt:lpstr>
      <vt:lpstr>So how do you make lemonade from the lemons of life?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87</cp:revision>
  <dcterms:created xsi:type="dcterms:W3CDTF">2015-09-17T14:15:07Z</dcterms:created>
  <dcterms:modified xsi:type="dcterms:W3CDTF">2021-05-18T22:43:17Z</dcterms:modified>
</cp:coreProperties>
</file>