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56" r:id="rId5"/>
    <p:sldId id="359" r:id="rId6"/>
    <p:sldId id="360" r:id="rId7"/>
    <p:sldId id="361" r:id="rId8"/>
    <p:sldId id="362" r:id="rId9"/>
    <p:sldId id="363" r:id="rId10"/>
    <p:sldId id="364" r:id="rId11"/>
    <p:sldId id="366" r:id="rId12"/>
    <p:sldId id="367" r:id="rId13"/>
    <p:sldId id="368" r:id="rId14"/>
    <p:sldId id="369" r:id="rId15"/>
    <p:sldId id="370" r:id="rId16"/>
    <p:sldId id="372" r:id="rId17"/>
    <p:sldId id="373" r:id="rId18"/>
    <p:sldId id="376" r:id="rId19"/>
    <p:sldId id="377" r:id="rId20"/>
    <p:sldId id="378" r:id="rId21"/>
    <p:sldId id="379" r:id="rId22"/>
    <p:sldId id="380" r:id="rId23"/>
    <p:sldId id="387" r:id="rId24"/>
    <p:sldId id="388" r:id="rId25"/>
    <p:sldId id="381" r:id="rId26"/>
    <p:sldId id="389" r:id="rId27"/>
    <p:sldId id="382" r:id="rId28"/>
    <p:sldId id="383" r:id="rId29"/>
    <p:sldId id="384" r:id="rId30"/>
    <p:sldId id="385" r:id="rId31"/>
    <p:sldId id="390" r:id="rId32"/>
    <p:sldId id="391" r:id="rId33"/>
    <p:sldId id="392" r:id="rId34"/>
    <p:sldId id="393" r:id="rId35"/>
    <p:sldId id="386" r:id="rId36"/>
    <p:sldId id="394"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100"/>
    <a:srgbClr val="4B893D"/>
    <a:srgbClr val="38350C"/>
    <a:srgbClr val="000000"/>
    <a:srgbClr val="C05B54"/>
    <a:srgbClr val="241303"/>
    <a:srgbClr val="3A3A3C"/>
    <a:srgbClr val="2F4D6D"/>
    <a:srgbClr val="309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34" autoAdjust="0"/>
    <p:restoredTop sz="76300" autoAdjust="0"/>
  </p:normalViewPr>
  <p:slideViewPr>
    <p:cSldViewPr snapToGrid="0">
      <p:cViewPr varScale="1">
        <p:scale>
          <a:sx n="62" d="100"/>
          <a:sy n="62" d="100"/>
        </p:scale>
        <p:origin x="941" y="58"/>
      </p:cViewPr>
      <p:guideLst/>
    </p:cSldViewPr>
  </p:slideViewPr>
  <p:notesTextViewPr>
    <p:cViewPr>
      <p:scale>
        <a:sx n="1" d="1"/>
        <a:sy n="1" d="1"/>
      </p:scale>
      <p:origin x="0" y="-400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F9AE1-9B8C-4CB4-9EFC-EA78CDC65C9C}"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F5E0D-9D56-4E77-A3B8-7BA7A6E5C89A}" type="slidenum">
              <a:rPr lang="en-US" smtClean="0"/>
              <a:t>‹#›</a:t>
            </a:fld>
            <a:endParaRPr lang="en-US"/>
          </a:p>
        </p:txBody>
      </p:sp>
    </p:spTree>
    <p:extLst>
      <p:ext uri="{BB962C8B-B14F-4D97-AF65-F5344CB8AC3E}">
        <p14:creationId xmlns:p14="http://schemas.microsoft.com/office/powerpoint/2010/main" val="227048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p>
          <a:p>
            <a:endParaRPr lang="en-US" dirty="0"/>
          </a:p>
        </p:txBody>
      </p:sp>
      <p:sp>
        <p:nvSpPr>
          <p:cNvPr id="4" name="Slide Number Placeholder 3"/>
          <p:cNvSpPr>
            <a:spLocks noGrp="1"/>
          </p:cNvSpPr>
          <p:nvPr>
            <p:ph type="sldNum" sz="quarter" idx="5"/>
          </p:nvPr>
        </p:nvSpPr>
        <p:spPr/>
        <p:txBody>
          <a:bodyPr/>
          <a:lstStyle/>
          <a:p>
            <a:fld id="{1FFF5E0D-9D56-4E77-A3B8-7BA7A6E5C89A}" type="slidenum">
              <a:rPr lang="en-US" smtClean="0"/>
              <a:t>1</a:t>
            </a:fld>
            <a:endParaRPr lang="en-US"/>
          </a:p>
        </p:txBody>
      </p:sp>
    </p:spTree>
    <p:extLst>
      <p:ext uri="{BB962C8B-B14F-4D97-AF65-F5344CB8AC3E}">
        <p14:creationId xmlns:p14="http://schemas.microsoft.com/office/powerpoint/2010/main" val="290260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32</a:t>
            </a:fld>
            <a:endParaRPr lang="en-US"/>
          </a:p>
        </p:txBody>
      </p:sp>
    </p:spTree>
    <p:extLst>
      <p:ext uri="{BB962C8B-B14F-4D97-AF65-F5344CB8AC3E}">
        <p14:creationId xmlns:p14="http://schemas.microsoft.com/office/powerpoint/2010/main" val="126075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back up with</a:t>
            </a:r>
            <a:r>
              <a:rPr lang="en-US" baseline="0" dirty="0"/>
              <a:t> me 14 years—it is not 60 AD but 46AD.  Paul is not in Rome—he is still  back in Antioch.  </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6</a:t>
            </a:fld>
            <a:endParaRPr lang="en-US"/>
          </a:p>
        </p:txBody>
      </p:sp>
    </p:spTree>
    <p:extLst>
      <p:ext uri="{BB962C8B-B14F-4D97-AF65-F5344CB8AC3E}">
        <p14:creationId xmlns:p14="http://schemas.microsoft.com/office/powerpoint/2010/main" val="428196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Man used here as Barnabas was originally painted to be John Mark = FREE = from http://en.wikipedia.org/wiki/John_Mark</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While they were worshiping the Lord and fasting, the Holy Spirit said, "Set apart for me Barnabas and Saul for the work to which I have called them."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So after they had fasted and prayed, they placed their hands on them and sent them off.</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The two of them, sent on their way by the Holy Spirit, went down to Seleucia and sailed from there to Cyprus.</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13:2-4 NIV)</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7</a:t>
            </a:fld>
            <a:endParaRPr lang="en-US"/>
          </a:p>
        </p:txBody>
      </p:sp>
    </p:spTree>
    <p:extLst>
      <p:ext uri="{BB962C8B-B14F-4D97-AF65-F5344CB8AC3E}">
        <p14:creationId xmlns:p14="http://schemas.microsoft.com/office/powerpoint/2010/main" val="163938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While they were worshiping the Lord and fasting, the Holy Spirit said, "Set apart for me Barnabas and Saul for the work to which I have called them."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So after they had fasted and prayed, they placed their hands on them and sent them off.</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The two of them, sent on their way by the Holy Spirit, went down to Seleucia and sailed from there to Cyprus.</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13:2-4 NIV)</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8</a:t>
            </a:fld>
            <a:endParaRPr lang="en-US"/>
          </a:p>
        </p:txBody>
      </p:sp>
    </p:spTree>
    <p:extLst>
      <p:ext uri="{BB962C8B-B14F-4D97-AF65-F5344CB8AC3E}">
        <p14:creationId xmlns:p14="http://schemas.microsoft.com/office/powerpoint/2010/main" val="56721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Character of John Mark is from painting of the Rich Young Ruler = FREE = from http://en.wikipedia.org/wiki/Jesus_and_the_rich_young_man#/media/File:Hoffman-ChristAndTheRichYoungRuler.jpg</a:t>
            </a: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While they were worshiping the Lord and fasting, the Holy Spirit said, "Set apart for me Barnabas and Saul for the work to which I have called them."</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So after they had fasted and prayed, they placed their hands on them and sent them off.</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4</a:t>
            </a:r>
            <a:r>
              <a:rPr lang="en-US" sz="1200" b="0" i="0" u="none" strike="noStrike" kern="1200" baseline="0" dirty="0">
                <a:solidFill>
                  <a:schemeClr val="tx1"/>
                </a:solidFill>
                <a:latin typeface="+mn-lt"/>
                <a:ea typeface="+mn-ea"/>
                <a:cs typeface="+mn-cs"/>
              </a:rPr>
              <a:t> The two of them, sent on their way by the Holy Spirit, went down to Seleucia and sailed from there to Cyprus.</a:t>
            </a:r>
          </a:p>
          <a:p>
            <a:pPr rtl="0"/>
            <a:r>
              <a:rPr lang="en-US" sz="1200" b="0" i="0" u="none" strike="noStrike" baseline="0" dirty="0"/>
              <a:t> </a:t>
            </a:r>
            <a:r>
              <a:rPr lang="en-US" sz="1200" b="0" i="0" u="none" strike="noStrike" kern="1200" baseline="0" dirty="0">
                <a:solidFill>
                  <a:schemeClr val="tx1"/>
                </a:solidFill>
                <a:latin typeface="+mn-lt"/>
                <a:ea typeface="+mn-ea"/>
                <a:cs typeface="+mn-cs"/>
              </a:rPr>
              <a:t>(Act 13:2-4 NIV)</a:t>
            </a:r>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9</a:t>
            </a:fld>
            <a:endParaRPr lang="en-US"/>
          </a:p>
        </p:txBody>
      </p:sp>
    </p:spTree>
    <p:extLst>
      <p:ext uri="{BB962C8B-B14F-4D97-AF65-F5344CB8AC3E}">
        <p14:creationId xmlns:p14="http://schemas.microsoft.com/office/powerpoint/2010/main" val="347043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Why?  Perhaps ...   (as suggested in the article below from: http://markmoore.org/resources/essays/acts/johnmark.pdf)</a:t>
            </a:r>
          </a:p>
          <a:p>
            <a:pPr rtl="0"/>
            <a:endParaRPr lang="en-US" sz="1200" b="0" i="0" u="none" strike="noStrike" kern="1200" baseline="0" dirty="0">
              <a:solidFill>
                <a:schemeClr val="tx1"/>
              </a:solidFill>
              <a:latin typeface="+mn-lt"/>
              <a:ea typeface="+mn-ea"/>
              <a:cs typeface="+mn-cs"/>
            </a:endParaRPr>
          </a:p>
          <a:p>
            <a:pPr rtl="0"/>
            <a:r>
              <a:rPr lang="en-US" dirty="0"/>
              <a:t>Why Did John Mark Leave? (Acts 13:13) By Mark Scott &amp; Mark Moore </a:t>
            </a:r>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r>
              <a:rPr lang="en-US" dirty="0"/>
              <a:t>1.John objected to Paul's itinerary. Obviously Cypress was Barnabas' home territory. Because John was related to Barnabas, we might assume that he too had roots in this island or at least friendly family connections. When the trip went beyond this familiar territory John might have balked. </a:t>
            </a:r>
          </a:p>
          <a:p>
            <a:pPr rtl="0"/>
            <a:endParaRPr lang="en-US" dirty="0"/>
          </a:p>
          <a:p>
            <a:pPr rtl="0"/>
            <a:r>
              <a:rPr lang="en-US" dirty="0"/>
              <a:t>2. John got homesick. He did follow Paul and Barnabas from Jerusalem to Antioch and now returns to Jerusalem. This may be a clue that he longed for home. </a:t>
            </a:r>
          </a:p>
          <a:p>
            <a:pPr rtl="0"/>
            <a:endParaRPr lang="en-US" dirty="0"/>
          </a:p>
          <a:p>
            <a:pPr rtl="0"/>
            <a:r>
              <a:rPr lang="en-US" dirty="0"/>
              <a:t>3. John was frightened. The area they were headed was known to be riddled with bandits. John may have been frightened by the prospect of getting beat up. Moreover, given Paul's track record, even in </a:t>
            </a:r>
            <a:r>
              <a:rPr lang="en-US" dirty="0" err="1"/>
              <a:t>Paphos</a:t>
            </a:r>
            <a:r>
              <a:rPr lang="en-US" dirty="0"/>
              <a:t>, conflict with political entities was inevitable. </a:t>
            </a:r>
          </a:p>
          <a:p>
            <a:pPr rtl="0"/>
            <a:endParaRPr lang="en-US" dirty="0"/>
          </a:p>
          <a:p>
            <a:pPr rtl="0"/>
            <a:r>
              <a:rPr lang="en-US" dirty="0"/>
              <a:t>4. Paul may have contracted malaria. Some have suggested that the reason Paul and Barnabas bypassed Ephesus for </a:t>
            </a:r>
            <a:r>
              <a:rPr lang="en-US" dirty="0" err="1"/>
              <a:t>Psidian</a:t>
            </a:r>
            <a:r>
              <a:rPr lang="en-US" dirty="0"/>
              <a:t> Antioch was for the higher altitude and a more agreeable climate for recovering from malaria. Indeed Paul says in Gal. 4:13 that he came to them the first time because of a bodily illness. Perhaps John was trying to avoid this devastating disease. </a:t>
            </a:r>
          </a:p>
          <a:p>
            <a:pPr rtl="0"/>
            <a:endParaRPr lang="en-US" dirty="0"/>
          </a:p>
          <a:p>
            <a:pPr rtl="0"/>
            <a:r>
              <a:rPr lang="en-US" dirty="0"/>
              <a:t>5. John may have objected to Paul's leadership. Up to the conversion of </a:t>
            </a:r>
            <a:r>
              <a:rPr lang="en-US" dirty="0" err="1"/>
              <a:t>Sergius</a:t>
            </a:r>
            <a:r>
              <a:rPr lang="en-US" dirty="0"/>
              <a:t> Paulus, Barnabas was clearly the leader. He introduced Paul to the Apostles in Jerusalem. He verified the work in Antioch. He recruited Paul to help with the work. He gets top billing both on their mission of mercy in Jerusalem (</a:t>
            </a:r>
            <a:r>
              <a:rPr lang="en-US" dirty="0" err="1"/>
              <a:t>chp</a:t>
            </a:r>
            <a:r>
              <a:rPr lang="en-US" dirty="0"/>
              <a:t> 11) and their evangelistic tour on Cyprus (</a:t>
            </a:r>
            <a:r>
              <a:rPr lang="en-US" dirty="0" err="1"/>
              <a:t>chp</a:t>
            </a:r>
            <a:r>
              <a:rPr lang="en-US" dirty="0"/>
              <a:t> 13). Suddenly (and from here on out), Paul not only changes his name but takes the lead over Barnabas. John Mark may have been jealous for his kinsman when he took a back seat to Paul. </a:t>
            </a:r>
          </a:p>
          <a:p>
            <a:pPr rtl="0"/>
            <a:endParaRPr lang="en-US" dirty="0"/>
          </a:p>
          <a:p>
            <a:pPr rtl="0"/>
            <a:r>
              <a:rPr lang="en-US" dirty="0"/>
              <a:t>6. John may have objected to Paul's preaching. As Paul's message of grace turns toward Gentile audiences, it becomes clear that he will not require them to be circumcised. This has profound implications that will fester into a serious confrontation in chapter 15. John may object to Paul's "libertine" views just as other conservatives from Jerusalem did.</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FFF5E0D-9D56-4E77-A3B8-7BA7A6E5C89A}" type="slidenum">
              <a:rPr lang="en-US" smtClean="0"/>
              <a:t>10</a:t>
            </a:fld>
            <a:endParaRPr lang="en-US"/>
          </a:p>
        </p:txBody>
      </p:sp>
    </p:spTree>
    <p:extLst>
      <p:ext uri="{BB962C8B-B14F-4D97-AF65-F5344CB8AC3E}">
        <p14:creationId xmlns:p14="http://schemas.microsoft.com/office/powerpoint/2010/main" val="89944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20</a:t>
            </a:fld>
            <a:endParaRPr lang="en-US"/>
          </a:p>
        </p:txBody>
      </p:sp>
    </p:spTree>
    <p:extLst>
      <p:ext uri="{BB962C8B-B14F-4D97-AF65-F5344CB8AC3E}">
        <p14:creationId xmlns:p14="http://schemas.microsoft.com/office/powerpoint/2010/main" val="293797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21</a:t>
            </a:fld>
            <a:endParaRPr lang="en-US"/>
          </a:p>
        </p:txBody>
      </p:sp>
    </p:spTree>
    <p:extLst>
      <p:ext uri="{BB962C8B-B14F-4D97-AF65-F5344CB8AC3E}">
        <p14:creationId xmlns:p14="http://schemas.microsoft.com/office/powerpoint/2010/main" val="122877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F5E0D-9D56-4E77-A3B8-7BA7A6E5C89A}" type="slidenum">
              <a:rPr lang="en-US" smtClean="0"/>
              <a:t>25</a:t>
            </a:fld>
            <a:endParaRPr lang="en-US"/>
          </a:p>
        </p:txBody>
      </p:sp>
    </p:spTree>
    <p:extLst>
      <p:ext uri="{BB962C8B-B14F-4D97-AF65-F5344CB8AC3E}">
        <p14:creationId xmlns:p14="http://schemas.microsoft.com/office/powerpoint/2010/main" val="387587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62631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71593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72936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910" y="0"/>
            <a:ext cx="11966089" cy="1325563"/>
          </a:xfrm>
        </p:spPr>
        <p:txBody>
          <a:bodyPr/>
          <a:lstStyle/>
          <a:p>
            <a:r>
              <a:rPr lang="en-US" dirty="0"/>
              <a:t>Click to edit Master title style</a:t>
            </a:r>
          </a:p>
        </p:txBody>
      </p:sp>
      <p:sp>
        <p:nvSpPr>
          <p:cNvPr id="3" name="Content Placeholder 2"/>
          <p:cNvSpPr>
            <a:spLocks noGrp="1"/>
          </p:cNvSpPr>
          <p:nvPr>
            <p:ph idx="1"/>
          </p:nvPr>
        </p:nvSpPr>
        <p:spPr>
          <a:xfrm>
            <a:off x="225910" y="1325563"/>
            <a:ext cx="11966090" cy="4851400"/>
          </a:xfrm>
        </p:spPr>
        <p:txBody>
          <a:bodyPr/>
          <a:lstStyle>
            <a:lvl1pPr marL="0" indent="0">
              <a:buNone/>
              <a:defRPr sz="4800" b="1"/>
            </a:lvl1pPr>
            <a:lvl2pPr marL="457200" indent="0">
              <a:buNone/>
              <a:defRPr sz="4800" b="1"/>
            </a:lvl2pPr>
            <a:lvl3pPr marL="914400" indent="0">
              <a:buNone/>
              <a:defRPr sz="4800" b="1"/>
            </a:lvl3pPr>
            <a:lvl4pPr marL="1371600" indent="0">
              <a:buNone/>
              <a:defRPr sz="4800" b="1"/>
            </a:lvl4pPr>
            <a:lvl5pPr marL="1828800" indent="0">
              <a:buNone/>
              <a:defRPr sz="48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31777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44E26-AA63-4146-A082-294839BC4B24}"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6265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04046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E44E26-AA63-4146-A082-294839BC4B24}"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159058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E44E26-AA63-4146-A082-294839BC4B24}"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25253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44E26-AA63-4146-A082-294839BC4B24}"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6241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40130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44E26-AA63-4146-A082-294839BC4B24}"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AF59-FCEC-4C06-90C7-C82E260C3C45}" type="slidenum">
              <a:rPr lang="en-US" smtClean="0"/>
              <a:t>‹#›</a:t>
            </a:fld>
            <a:endParaRPr lang="en-US"/>
          </a:p>
        </p:txBody>
      </p:sp>
    </p:spTree>
    <p:extLst>
      <p:ext uri="{BB962C8B-B14F-4D97-AF65-F5344CB8AC3E}">
        <p14:creationId xmlns:p14="http://schemas.microsoft.com/office/powerpoint/2010/main" val="344590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stretch>
            <a:fillRect/>
          </a:stretch>
        </p:blipFill>
        <p:spPr>
          <a:xfrm>
            <a:off x="1" y="-23097"/>
            <a:ext cx="12192000" cy="6904194"/>
          </a:xfrm>
          <a:prstGeom prst="rect">
            <a:avLst/>
          </a:prstGeom>
        </p:spPr>
      </p:pic>
      <p:sp>
        <p:nvSpPr>
          <p:cNvPr id="2" name="Title Placeholder 1"/>
          <p:cNvSpPr>
            <a:spLocks noGrp="1"/>
          </p:cNvSpPr>
          <p:nvPr>
            <p:ph type="title"/>
          </p:nvPr>
        </p:nvSpPr>
        <p:spPr>
          <a:xfrm>
            <a:off x="182880" y="-23097"/>
            <a:ext cx="11854927"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82880" y="1302466"/>
            <a:ext cx="11854927" cy="4874497"/>
          </a:xfrm>
          <a:prstGeom prst="rect">
            <a:avLst/>
          </a:prstGeom>
          <a:effectLst>
            <a:glow rad="177800">
              <a:schemeClr val="tx1"/>
            </a:glow>
          </a:effectLst>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44E26-AA63-4146-A082-294839BC4B24}"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AF59-FCEC-4C06-90C7-C82E260C3C45}" type="slidenum">
              <a:rPr lang="en-US" smtClean="0"/>
              <a:t>‹#›</a:t>
            </a:fld>
            <a:endParaRPr lang="en-US"/>
          </a:p>
        </p:txBody>
      </p:sp>
    </p:spTree>
    <p:extLst>
      <p:ext uri="{BB962C8B-B14F-4D97-AF65-F5344CB8AC3E}">
        <p14:creationId xmlns:p14="http://schemas.microsoft.com/office/powerpoint/2010/main" val="19988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b="1" kern="1200">
          <a:solidFill>
            <a:schemeClr val="bg1"/>
          </a:solidFill>
          <a:effectLst>
            <a:glow rad="50800">
              <a:srgbClr val="C00000"/>
            </a:glow>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bg1"/>
          </a:solidFill>
          <a:effectLst>
            <a:glow rad="635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628" y="1122363"/>
            <a:ext cx="9945818" cy="2387600"/>
          </a:xfrm>
        </p:spPr>
        <p:txBody>
          <a:bodyPr>
            <a:normAutofit/>
          </a:bodyPr>
          <a:lstStyle/>
          <a:p>
            <a:r>
              <a:rPr lang="en-US" sz="8000" b="1" dirty="0">
                <a:solidFill>
                  <a:schemeClr val="bg1"/>
                </a:solidFill>
              </a:rPr>
              <a:t>Conflict Resolution</a:t>
            </a:r>
          </a:p>
        </p:txBody>
      </p:sp>
      <p:sp>
        <p:nvSpPr>
          <p:cNvPr id="3" name="Subtitle 2"/>
          <p:cNvSpPr>
            <a:spLocks noGrp="1"/>
          </p:cNvSpPr>
          <p:nvPr>
            <p:ph type="subTitle" idx="1"/>
          </p:nvPr>
        </p:nvSpPr>
        <p:spPr>
          <a:xfrm>
            <a:off x="-424628" y="3602038"/>
            <a:ext cx="9945818" cy="1655762"/>
          </a:xfrm>
        </p:spPr>
        <p:txBody>
          <a:bodyPr>
            <a:normAutofit/>
          </a:bodyPr>
          <a:lstStyle/>
          <a:p>
            <a:r>
              <a:rPr lang="en-US" sz="5400" dirty="0">
                <a:effectLst>
                  <a:glow rad="63500">
                    <a:schemeClr val="bg1"/>
                  </a:glow>
                </a:effectLst>
              </a:rPr>
              <a:t>A Study of Philemon</a:t>
            </a:r>
          </a:p>
        </p:txBody>
      </p:sp>
      <p:pic>
        <p:nvPicPr>
          <p:cNvPr id="4" name="Picture 6" descr="BiblePointDotLogo-WhiteText">
            <a:extLst>
              <a:ext uri="{FF2B5EF4-FFF2-40B4-BE49-F238E27FC236}">
                <a16:creationId xmlns:a16="http://schemas.microsoft.com/office/drawing/2014/main" id="{C4DF53D3-E07E-471F-B320-39D1E198F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523321" y="374137"/>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48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pic>
        <p:nvPicPr>
          <p:cNvPr id="16" name="Picture 15"/>
          <p:cNvPicPr>
            <a:picLocks noChangeAspect="1"/>
          </p:cNvPicPr>
          <p:nvPr/>
        </p:nvPicPr>
        <p:blipFill rotWithShape="1">
          <a:blip r:embed="rId4"/>
          <a:srcRect b="49378"/>
          <a:stretch/>
        </p:blipFill>
        <p:spPr>
          <a:xfrm>
            <a:off x="2168546" y="1954684"/>
            <a:ext cx="6313338" cy="4964276"/>
          </a:xfrm>
          <a:prstGeom prst="rect">
            <a:avLst/>
          </a:prstGeom>
        </p:spPr>
      </p:pic>
      <p:sp>
        <p:nvSpPr>
          <p:cNvPr id="6" name="Oval 5"/>
          <p:cNvSpPr/>
          <p:nvPr/>
        </p:nvSpPr>
        <p:spPr>
          <a:xfrm>
            <a:off x="10682282" y="2501036"/>
            <a:ext cx="271847" cy="300177"/>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a:t>
            </a:r>
          </a:p>
        </p:txBody>
      </p:sp>
      <p:pic>
        <p:nvPicPr>
          <p:cNvPr id="10" name="Picture 9"/>
          <p:cNvPicPr>
            <a:picLocks noChangeAspect="1"/>
          </p:cNvPicPr>
          <p:nvPr/>
        </p:nvPicPr>
        <p:blipFill>
          <a:blip r:embed="rId5"/>
          <a:stretch>
            <a:fillRect/>
          </a:stretch>
        </p:blipFill>
        <p:spPr>
          <a:xfrm>
            <a:off x="1695342" y="2244853"/>
            <a:ext cx="4827885" cy="4613148"/>
          </a:xfrm>
          <a:prstGeom prst="rect">
            <a:avLst/>
          </a:prstGeom>
        </p:spPr>
      </p:pic>
      <p:pic>
        <p:nvPicPr>
          <p:cNvPr id="4" name="Picture 3"/>
          <p:cNvPicPr>
            <a:picLocks noChangeAspect="1"/>
          </p:cNvPicPr>
          <p:nvPr/>
        </p:nvPicPr>
        <p:blipFill rotWithShape="1">
          <a:blip r:embed="rId6">
            <a:lum contrast="-45000"/>
          </a:blip>
          <a:srcRect r="17913" b="12190"/>
          <a:stretch/>
        </p:blipFill>
        <p:spPr>
          <a:xfrm flipH="1">
            <a:off x="-538466" y="1798854"/>
            <a:ext cx="4091081" cy="5059147"/>
          </a:xfrm>
          <a:prstGeom prst="rect">
            <a:avLst/>
          </a:prstGeom>
        </p:spPr>
      </p:pic>
      <p:sp>
        <p:nvSpPr>
          <p:cNvPr id="11" name="Freeform 10"/>
          <p:cNvSpPr/>
          <p:nvPr/>
        </p:nvSpPr>
        <p:spPr>
          <a:xfrm>
            <a:off x="9337221" y="2743200"/>
            <a:ext cx="1434101" cy="543396"/>
          </a:xfrm>
          <a:custGeom>
            <a:avLst/>
            <a:gdLst>
              <a:gd name="connsiteX0" fmla="*/ 1434101 w 1434101"/>
              <a:gd name="connsiteY0" fmla="*/ 0 h 543396"/>
              <a:gd name="connsiteX1" fmla="*/ 798671 w 1434101"/>
              <a:gd name="connsiteY1" fmla="*/ 495946 h 543396"/>
              <a:gd name="connsiteX2" fmla="*/ 85748 w 1434101"/>
              <a:gd name="connsiteY2" fmla="*/ 526942 h 543396"/>
              <a:gd name="connsiteX3" fmla="*/ 39254 w 1434101"/>
              <a:gd name="connsiteY3" fmla="*/ 526942 h 543396"/>
            </a:gdLst>
            <a:ahLst/>
            <a:cxnLst>
              <a:cxn ang="0">
                <a:pos x="connsiteX0" y="connsiteY0"/>
              </a:cxn>
              <a:cxn ang="0">
                <a:pos x="connsiteX1" y="connsiteY1"/>
              </a:cxn>
              <a:cxn ang="0">
                <a:pos x="connsiteX2" y="connsiteY2"/>
              </a:cxn>
              <a:cxn ang="0">
                <a:pos x="connsiteX3" y="connsiteY3"/>
              </a:cxn>
            </a:cxnLst>
            <a:rect l="l" t="t" r="r" b="b"/>
            <a:pathLst>
              <a:path w="1434101" h="543396">
                <a:moveTo>
                  <a:pt x="1434101" y="0"/>
                </a:moveTo>
                <a:cubicBezTo>
                  <a:pt x="1228748" y="204061"/>
                  <a:pt x="1023396" y="408122"/>
                  <a:pt x="798671" y="495946"/>
                </a:cubicBezTo>
                <a:cubicBezTo>
                  <a:pt x="573946" y="583770"/>
                  <a:pt x="212317" y="521776"/>
                  <a:pt x="85748" y="526942"/>
                </a:cubicBezTo>
                <a:cubicBezTo>
                  <a:pt x="-40822" y="532108"/>
                  <a:pt x="-784" y="529525"/>
                  <a:pt x="39254" y="526942"/>
                </a:cubicBez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154414" y="3140342"/>
            <a:ext cx="271847" cy="300177"/>
          </a:xfrm>
          <a:prstGeom prst="ellipse">
            <a:avLst/>
          </a:prstGeom>
          <a:solidFill>
            <a:schemeClr val="accent4">
              <a:lumMod val="75000"/>
            </a:schemeClr>
          </a:solidFill>
          <a:ln>
            <a:solidFill>
              <a:srgbClr val="C05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76991" y="3440519"/>
            <a:ext cx="271847" cy="300177"/>
          </a:xfrm>
          <a:prstGeom prst="ellipse">
            <a:avLst/>
          </a:prstGeom>
          <a:solidFill>
            <a:schemeClr val="accent4">
              <a:lumMod val="75000"/>
            </a:schemeClr>
          </a:solidFill>
          <a:ln>
            <a:solidFill>
              <a:srgbClr val="C05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04142" y="1635119"/>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339061" y="3397959"/>
            <a:ext cx="804937" cy="367270"/>
          </a:xfrm>
          <a:custGeom>
            <a:avLst/>
            <a:gdLst>
              <a:gd name="connsiteX0" fmla="*/ 805912 w 805912"/>
              <a:gd name="connsiteY0" fmla="*/ 0 h 310776"/>
              <a:gd name="connsiteX1" fmla="*/ 712922 w 805912"/>
              <a:gd name="connsiteY1" fmla="*/ 139485 h 310776"/>
              <a:gd name="connsiteX2" fmla="*/ 542441 w 805912"/>
              <a:gd name="connsiteY2" fmla="*/ 139485 h 310776"/>
              <a:gd name="connsiteX3" fmla="*/ 387458 w 805912"/>
              <a:gd name="connsiteY3" fmla="*/ 77492 h 310776"/>
              <a:gd name="connsiteX4" fmla="*/ 356461 w 805912"/>
              <a:gd name="connsiteY4" fmla="*/ 247973 h 310776"/>
              <a:gd name="connsiteX5" fmla="*/ 108488 w 805912"/>
              <a:gd name="connsiteY5" fmla="*/ 309967 h 310776"/>
              <a:gd name="connsiteX6" fmla="*/ 92990 w 805912"/>
              <a:gd name="connsiteY6" fmla="*/ 278970 h 310776"/>
              <a:gd name="connsiteX7" fmla="*/ 0 w 805912"/>
              <a:gd name="connsiteY7" fmla="*/ 216977 h 310776"/>
              <a:gd name="connsiteX0" fmla="*/ 808725 w 808725"/>
              <a:gd name="connsiteY0" fmla="*/ 0 h 310134"/>
              <a:gd name="connsiteX1" fmla="*/ 715735 w 808725"/>
              <a:gd name="connsiteY1" fmla="*/ 139485 h 310134"/>
              <a:gd name="connsiteX2" fmla="*/ 545254 w 808725"/>
              <a:gd name="connsiteY2" fmla="*/ 139485 h 310134"/>
              <a:gd name="connsiteX3" fmla="*/ 390271 w 808725"/>
              <a:gd name="connsiteY3" fmla="*/ 77492 h 310134"/>
              <a:gd name="connsiteX4" fmla="*/ 359274 w 808725"/>
              <a:gd name="connsiteY4" fmla="*/ 247973 h 310134"/>
              <a:gd name="connsiteX5" fmla="*/ 111301 w 808725"/>
              <a:gd name="connsiteY5" fmla="*/ 309967 h 310134"/>
              <a:gd name="connsiteX6" fmla="*/ 3788 w 808725"/>
              <a:gd name="connsiteY6" fmla="*/ 232963 h 310134"/>
              <a:gd name="connsiteX7" fmla="*/ 2813 w 808725"/>
              <a:gd name="connsiteY7" fmla="*/ 216977 h 310134"/>
              <a:gd name="connsiteX0" fmla="*/ 816162 w 816162"/>
              <a:gd name="connsiteY0" fmla="*/ 0 h 338812"/>
              <a:gd name="connsiteX1" fmla="*/ 723172 w 816162"/>
              <a:gd name="connsiteY1" fmla="*/ 139485 h 338812"/>
              <a:gd name="connsiteX2" fmla="*/ 552691 w 816162"/>
              <a:gd name="connsiteY2" fmla="*/ 139485 h 338812"/>
              <a:gd name="connsiteX3" fmla="*/ 397708 w 816162"/>
              <a:gd name="connsiteY3" fmla="*/ 77492 h 338812"/>
              <a:gd name="connsiteX4" fmla="*/ 366711 w 816162"/>
              <a:gd name="connsiteY4" fmla="*/ 247973 h 338812"/>
              <a:gd name="connsiteX5" fmla="*/ 239508 w 816162"/>
              <a:gd name="connsiteY5" fmla="*/ 338722 h 338812"/>
              <a:gd name="connsiteX6" fmla="*/ 11225 w 816162"/>
              <a:gd name="connsiteY6" fmla="*/ 232963 h 338812"/>
              <a:gd name="connsiteX7" fmla="*/ 10250 w 816162"/>
              <a:gd name="connsiteY7" fmla="*/ 216977 h 338812"/>
              <a:gd name="connsiteX0" fmla="*/ 1179723 w 1179723"/>
              <a:gd name="connsiteY0" fmla="*/ 0 h 338812"/>
              <a:gd name="connsiteX1" fmla="*/ 1086733 w 1179723"/>
              <a:gd name="connsiteY1" fmla="*/ 139485 h 338812"/>
              <a:gd name="connsiteX2" fmla="*/ 916252 w 1179723"/>
              <a:gd name="connsiteY2" fmla="*/ 139485 h 338812"/>
              <a:gd name="connsiteX3" fmla="*/ 761269 w 1179723"/>
              <a:gd name="connsiteY3" fmla="*/ 77492 h 338812"/>
              <a:gd name="connsiteX4" fmla="*/ 730272 w 1179723"/>
              <a:gd name="connsiteY4" fmla="*/ 247973 h 338812"/>
              <a:gd name="connsiteX5" fmla="*/ 603069 w 1179723"/>
              <a:gd name="connsiteY5" fmla="*/ 338722 h 338812"/>
              <a:gd name="connsiteX6" fmla="*/ 374786 w 1179723"/>
              <a:gd name="connsiteY6" fmla="*/ 232963 h 338812"/>
              <a:gd name="connsiteX7" fmla="*/ 0 w 1179723"/>
              <a:gd name="connsiteY7" fmla="*/ 165219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9554"/>
              <a:gd name="connsiteX1" fmla="*/ 711947 w 804937"/>
              <a:gd name="connsiteY1" fmla="*/ 139485 h 339554"/>
              <a:gd name="connsiteX2" fmla="*/ 541466 w 804937"/>
              <a:gd name="connsiteY2" fmla="*/ 139485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0 h 339554"/>
              <a:gd name="connsiteX1" fmla="*/ 711947 w 804937"/>
              <a:gd name="connsiteY1" fmla="*/ 139485 h 339554"/>
              <a:gd name="connsiteX2" fmla="*/ 575971 w 804937"/>
              <a:gd name="connsiteY2" fmla="*/ 70474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27166 h 367270"/>
              <a:gd name="connsiteX1" fmla="*/ 711947 w 804937"/>
              <a:gd name="connsiteY1" fmla="*/ 166651 h 367270"/>
              <a:gd name="connsiteX2" fmla="*/ 575971 w 804937"/>
              <a:gd name="connsiteY2" fmla="*/ 97640 h 367270"/>
              <a:gd name="connsiteX3" fmla="*/ 409487 w 804937"/>
              <a:gd name="connsiteY3" fmla="*/ 6892 h 367270"/>
              <a:gd name="connsiteX4" fmla="*/ 436000 w 804937"/>
              <a:gd name="connsiteY4" fmla="*/ 298143 h 367270"/>
              <a:gd name="connsiteX5" fmla="*/ 228283 w 804937"/>
              <a:gd name="connsiteY5" fmla="*/ 365888 h 367270"/>
              <a:gd name="connsiteX6" fmla="*/ 0 w 804937"/>
              <a:gd name="connsiteY6" fmla="*/ 260129 h 3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37" h="367270">
                <a:moveTo>
                  <a:pt x="804937" y="27166"/>
                </a:moveTo>
                <a:cubicBezTo>
                  <a:pt x="780398" y="85285"/>
                  <a:pt x="750108" y="154905"/>
                  <a:pt x="711947" y="166651"/>
                </a:cubicBezTo>
                <a:cubicBezTo>
                  <a:pt x="673786" y="178397"/>
                  <a:pt x="626381" y="124266"/>
                  <a:pt x="575971" y="97640"/>
                </a:cubicBezTo>
                <a:cubicBezTo>
                  <a:pt x="525561" y="71014"/>
                  <a:pt x="432815" y="-26525"/>
                  <a:pt x="409487" y="6892"/>
                </a:cubicBezTo>
                <a:cubicBezTo>
                  <a:pt x="386159" y="40309"/>
                  <a:pt x="466201" y="238310"/>
                  <a:pt x="436000" y="298143"/>
                </a:cubicBezTo>
                <a:cubicBezTo>
                  <a:pt x="405799" y="357976"/>
                  <a:pt x="300950" y="372224"/>
                  <a:pt x="228283" y="365888"/>
                </a:cubicBezTo>
                <a:cubicBezTo>
                  <a:pt x="155616" y="359552"/>
                  <a:pt x="77508" y="266042"/>
                  <a:pt x="0" y="260129"/>
                </a:cubicBez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7101190" y="2019719"/>
            <a:ext cx="897298" cy="1517301"/>
          </a:xfrm>
          <a:custGeom>
            <a:avLst/>
            <a:gdLst>
              <a:gd name="connsiteX0" fmla="*/ 1039451 w 1039451"/>
              <a:gd name="connsiteY0" fmla="*/ 1587640 h 1587640"/>
              <a:gd name="connsiteX1" fmla="*/ 135099 w 1039451"/>
              <a:gd name="connsiteY1" fmla="*/ 984739 h 1587640"/>
              <a:gd name="connsiteX2" fmla="*/ 4471 w 1039451"/>
              <a:gd name="connsiteY2" fmla="*/ 0 h 1587640"/>
              <a:gd name="connsiteX3" fmla="*/ 4471 w 1039451"/>
              <a:gd name="connsiteY3" fmla="*/ 0 h 1587640"/>
            </a:gdLst>
            <a:ahLst/>
            <a:cxnLst>
              <a:cxn ang="0">
                <a:pos x="connsiteX0" y="connsiteY0"/>
              </a:cxn>
              <a:cxn ang="0">
                <a:pos x="connsiteX1" y="connsiteY1"/>
              </a:cxn>
              <a:cxn ang="0">
                <a:pos x="connsiteX2" y="connsiteY2"/>
              </a:cxn>
              <a:cxn ang="0">
                <a:pos x="connsiteX3" y="connsiteY3"/>
              </a:cxn>
            </a:cxnLst>
            <a:rect l="l" t="t" r="r" b="b"/>
            <a:pathLst>
              <a:path w="1039451" h="1587640">
                <a:moveTo>
                  <a:pt x="1039451" y="1587640"/>
                </a:moveTo>
                <a:cubicBezTo>
                  <a:pt x="673523" y="1418493"/>
                  <a:pt x="307596" y="1249346"/>
                  <a:pt x="135099" y="984739"/>
                </a:cubicBezTo>
                <a:cubicBezTo>
                  <a:pt x="-37398" y="720132"/>
                  <a:pt x="4471" y="0"/>
                  <a:pt x="4471" y="0"/>
                </a:cubicBezTo>
                <a:lnTo>
                  <a:pt x="4471" y="0"/>
                </a:ln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101190" y="2019718"/>
            <a:ext cx="968391" cy="1401661"/>
          </a:xfrm>
          <a:custGeom>
            <a:avLst/>
            <a:gdLst>
              <a:gd name="connsiteX0" fmla="*/ 0 w 929075"/>
              <a:gd name="connsiteY0" fmla="*/ 0 h 1438287"/>
              <a:gd name="connsiteX1" fmla="*/ 274320 w 929075"/>
              <a:gd name="connsiteY1" fmla="*/ 792480 h 1438287"/>
              <a:gd name="connsiteX2" fmla="*/ 883920 w 929075"/>
              <a:gd name="connsiteY2" fmla="*/ 1402080 h 1438287"/>
              <a:gd name="connsiteX3" fmla="*/ 883920 w 929075"/>
              <a:gd name="connsiteY3" fmla="*/ 1371600 h 1438287"/>
              <a:gd name="connsiteX4" fmla="*/ 883920 w 929075"/>
              <a:gd name="connsiteY4" fmla="*/ 1341120 h 1438287"/>
              <a:gd name="connsiteX0" fmla="*/ 0 w 1546860"/>
              <a:gd name="connsiteY0" fmla="*/ 0 h 1469516"/>
              <a:gd name="connsiteX1" fmla="*/ 274320 w 1546860"/>
              <a:gd name="connsiteY1" fmla="*/ 792480 h 1469516"/>
              <a:gd name="connsiteX2" fmla="*/ 883920 w 1546860"/>
              <a:gd name="connsiteY2" fmla="*/ 1402080 h 1469516"/>
              <a:gd name="connsiteX3" fmla="*/ 883920 w 1546860"/>
              <a:gd name="connsiteY3" fmla="*/ 1371600 h 1469516"/>
              <a:gd name="connsiteX4" fmla="*/ 1546860 w 1546860"/>
              <a:gd name="connsiteY4" fmla="*/ 666750 h 1469516"/>
              <a:gd name="connsiteX0" fmla="*/ 0 w 1546860"/>
              <a:gd name="connsiteY0" fmla="*/ 0 h 1402877"/>
              <a:gd name="connsiteX1" fmla="*/ 274320 w 1546860"/>
              <a:gd name="connsiteY1" fmla="*/ 792480 h 1402877"/>
              <a:gd name="connsiteX2" fmla="*/ 883920 w 1546860"/>
              <a:gd name="connsiteY2" fmla="*/ 1402080 h 1402877"/>
              <a:gd name="connsiteX3" fmla="*/ 1546860 w 1546860"/>
              <a:gd name="connsiteY3" fmla="*/ 666750 h 1402877"/>
              <a:gd name="connsiteX0" fmla="*/ 0 w 1546860"/>
              <a:gd name="connsiteY0" fmla="*/ 0 h 824614"/>
              <a:gd name="connsiteX1" fmla="*/ 274320 w 1546860"/>
              <a:gd name="connsiteY1" fmla="*/ 792480 h 824614"/>
              <a:gd name="connsiteX2" fmla="*/ 1546860 w 1546860"/>
              <a:gd name="connsiteY2" fmla="*/ 666750 h 824614"/>
              <a:gd name="connsiteX0" fmla="*/ 0 w 815340"/>
              <a:gd name="connsiteY0" fmla="*/ 0 h 1410901"/>
              <a:gd name="connsiteX1" fmla="*/ 274320 w 815340"/>
              <a:gd name="connsiteY1" fmla="*/ 792480 h 1410901"/>
              <a:gd name="connsiteX2" fmla="*/ 815340 w 815340"/>
              <a:gd name="connsiteY2" fmla="*/ 1409700 h 1410901"/>
              <a:gd name="connsiteX0" fmla="*/ 0 w 815340"/>
              <a:gd name="connsiteY0" fmla="*/ 0 h 1409700"/>
              <a:gd name="connsiteX1" fmla="*/ 274320 w 815340"/>
              <a:gd name="connsiteY1" fmla="*/ 792480 h 1409700"/>
              <a:gd name="connsiteX2" fmla="*/ 815340 w 815340"/>
              <a:gd name="connsiteY2" fmla="*/ 1409700 h 1409700"/>
            </a:gdLst>
            <a:ahLst/>
            <a:cxnLst>
              <a:cxn ang="0">
                <a:pos x="connsiteX0" y="connsiteY0"/>
              </a:cxn>
              <a:cxn ang="0">
                <a:pos x="connsiteX1" y="connsiteY1"/>
              </a:cxn>
              <a:cxn ang="0">
                <a:pos x="connsiteX2" y="connsiteY2"/>
              </a:cxn>
            </a:cxnLst>
            <a:rect l="l" t="t" r="r" b="b"/>
            <a:pathLst>
              <a:path w="815340" h="1409700">
                <a:moveTo>
                  <a:pt x="0" y="0"/>
                </a:moveTo>
                <a:cubicBezTo>
                  <a:pt x="63500" y="279400"/>
                  <a:pt x="138430" y="557530"/>
                  <a:pt x="274320" y="792480"/>
                </a:cubicBezTo>
                <a:cubicBezTo>
                  <a:pt x="410210" y="1027430"/>
                  <a:pt x="584517" y="1218724"/>
                  <a:pt x="815340" y="1409700"/>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pPr marL="685800" indent="-685800">
              <a:lnSpc>
                <a:spcPct val="80000"/>
              </a:lnSpc>
              <a:buAutoNum type="arabicPeriod"/>
            </a:pPr>
            <a:r>
              <a:rPr lang="en-US" b="1" dirty="0"/>
              <a:t>The Itinerary ...</a:t>
            </a:r>
          </a:p>
          <a:p>
            <a:pPr marL="685800" indent="-685800">
              <a:lnSpc>
                <a:spcPct val="80000"/>
              </a:lnSpc>
              <a:buAutoNum type="arabicPeriod"/>
            </a:pPr>
            <a:r>
              <a:rPr lang="en-US" b="1" dirty="0"/>
              <a:t>Homesickness ...</a:t>
            </a:r>
          </a:p>
          <a:p>
            <a:pPr marL="685800" indent="-685800">
              <a:lnSpc>
                <a:spcPct val="80000"/>
              </a:lnSpc>
              <a:buAutoNum type="arabicPeriod"/>
            </a:pPr>
            <a:r>
              <a:rPr lang="en-US" b="1" dirty="0"/>
              <a:t>Frightened ...</a:t>
            </a:r>
          </a:p>
          <a:p>
            <a:pPr marL="685800" indent="-685800">
              <a:lnSpc>
                <a:spcPct val="80000"/>
              </a:lnSpc>
              <a:buAutoNum type="arabicPeriod"/>
            </a:pPr>
            <a:r>
              <a:rPr lang="en-US" b="1" dirty="0"/>
              <a:t>Malaria ...</a:t>
            </a:r>
          </a:p>
          <a:p>
            <a:pPr marL="685800" indent="-685800">
              <a:lnSpc>
                <a:spcPct val="80000"/>
              </a:lnSpc>
              <a:buAutoNum type="arabicPeriod"/>
            </a:pPr>
            <a:r>
              <a:rPr lang="en-US" b="1" dirty="0"/>
              <a:t>Paul’s Leadership ...</a:t>
            </a:r>
          </a:p>
          <a:p>
            <a:pPr marL="685800" indent="-685800">
              <a:lnSpc>
                <a:spcPct val="80000"/>
              </a:lnSpc>
              <a:buAutoNum type="arabicPeriod"/>
            </a:pPr>
            <a:r>
              <a:rPr lang="en-US" b="1" dirty="0"/>
              <a:t>Paul’s Preaching ...</a:t>
            </a:r>
          </a:p>
          <a:p>
            <a:pPr marL="685800" indent="-685800">
              <a:lnSpc>
                <a:spcPct val="80000"/>
              </a:lnSpc>
              <a:buAutoNum type="arabicPeriod"/>
            </a:pPr>
            <a:endParaRPr lang="en-US" b="1" dirty="0"/>
          </a:p>
          <a:p>
            <a:pPr marL="685800" indent="-685800">
              <a:lnSpc>
                <a:spcPct val="80000"/>
              </a:lnSpc>
              <a:buAutoNum type="arabicPeriod"/>
            </a:pPr>
            <a:endParaRPr lang="en-US" b="1" dirty="0"/>
          </a:p>
        </p:txBody>
      </p:sp>
      <p:sp>
        <p:nvSpPr>
          <p:cNvPr id="9" name="TextBox 8"/>
          <p:cNvSpPr txBox="1"/>
          <p:nvPr/>
        </p:nvSpPr>
        <p:spPr>
          <a:xfrm>
            <a:off x="2933700" y="0"/>
            <a:ext cx="7057878" cy="1200329"/>
          </a:xfrm>
          <a:prstGeom prst="rect">
            <a:avLst/>
          </a:prstGeom>
          <a:noFill/>
        </p:spPr>
        <p:txBody>
          <a:bodyPr wrap="square" rtlCol="0">
            <a:spAutoFit/>
          </a:bodyPr>
          <a:lstStyle/>
          <a:p>
            <a:r>
              <a:rPr lang="en-US" sz="7200" b="1" dirty="0">
                <a:solidFill>
                  <a:schemeClr val="bg1"/>
                </a:solidFill>
                <a:effectLst>
                  <a:glow rad="63500">
                    <a:srgbClr val="C00000"/>
                  </a:glow>
                </a:effectLst>
              </a:rPr>
              <a:t>Perhaps it was ...</a:t>
            </a:r>
          </a:p>
        </p:txBody>
      </p:sp>
    </p:spTree>
    <p:extLst>
      <p:ext uri="{BB962C8B-B14F-4D97-AF65-F5344CB8AC3E}">
        <p14:creationId xmlns:p14="http://schemas.microsoft.com/office/powerpoint/2010/main" val="17872224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Fast-Forward </a:t>
            </a:r>
          </a:p>
        </p:txBody>
      </p:sp>
      <p:sp>
        <p:nvSpPr>
          <p:cNvPr id="3" name="Content Placeholder 2"/>
          <p:cNvSpPr>
            <a:spLocks noGrp="1"/>
          </p:cNvSpPr>
          <p:nvPr>
            <p:ph idx="1"/>
          </p:nvPr>
        </p:nvSpPr>
        <p:spPr>
          <a:xfrm>
            <a:off x="225910" y="2705099"/>
            <a:ext cx="11966090" cy="3471863"/>
          </a:xfrm>
        </p:spPr>
        <p:txBody>
          <a:bodyPr/>
          <a:lstStyle/>
          <a:p>
            <a:r>
              <a:rPr lang="en-US" b="1" dirty="0"/>
              <a:t>Completed 1</a:t>
            </a:r>
            <a:r>
              <a:rPr lang="en-US" b="1" baseline="30000" dirty="0"/>
              <a:t>st</a:t>
            </a:r>
            <a:r>
              <a:rPr lang="en-US" b="1" dirty="0"/>
              <a:t> Journey</a:t>
            </a:r>
          </a:p>
          <a:p>
            <a:endParaRPr lang="en-US" dirty="0"/>
          </a:p>
        </p:txBody>
      </p:sp>
      <p:sp>
        <p:nvSpPr>
          <p:cNvPr id="7" name="Oval 6"/>
          <p:cNvSpPr/>
          <p:nvPr/>
        </p:nvSpPr>
        <p:spPr>
          <a:xfrm>
            <a:off x="6904142" y="1635119"/>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630890" y="1083027"/>
            <a:ext cx="2717904" cy="1189236"/>
          </a:xfrm>
          <a:prstGeom prst="rect">
            <a:avLst/>
          </a:prstGeom>
          <a:noFill/>
        </p:spPr>
        <p:txBody>
          <a:bodyPr wrap="square" rtlCol="0">
            <a:spAutoFit/>
          </a:bodyPr>
          <a:lstStyle/>
          <a:p>
            <a:pPr>
              <a:lnSpc>
                <a:spcPct val="80000"/>
              </a:lnSpc>
            </a:pPr>
            <a:r>
              <a:rPr lang="en-US" sz="4400" dirty="0">
                <a:solidFill>
                  <a:srgbClr val="FFFF00"/>
                </a:solidFill>
              </a:rPr>
              <a:t>Pisidian Antioch</a:t>
            </a:r>
          </a:p>
        </p:txBody>
      </p:sp>
      <p:sp>
        <p:nvSpPr>
          <p:cNvPr id="16" name="TextBox 15"/>
          <p:cNvSpPr txBox="1"/>
          <p:nvPr/>
        </p:nvSpPr>
        <p:spPr>
          <a:xfrm>
            <a:off x="8268954" y="229120"/>
            <a:ext cx="2717904" cy="647550"/>
          </a:xfrm>
          <a:prstGeom prst="rect">
            <a:avLst/>
          </a:prstGeom>
          <a:noFill/>
        </p:spPr>
        <p:txBody>
          <a:bodyPr wrap="square" rtlCol="0">
            <a:spAutoFit/>
          </a:bodyPr>
          <a:lstStyle/>
          <a:p>
            <a:pPr>
              <a:lnSpc>
                <a:spcPct val="80000"/>
              </a:lnSpc>
            </a:pPr>
            <a:r>
              <a:rPr lang="en-US" sz="4400" dirty="0" err="1">
                <a:solidFill>
                  <a:srgbClr val="FFFF00"/>
                </a:solidFill>
                <a:effectLst>
                  <a:outerShdw blurRad="38100" dist="38100" dir="2700000" algn="tl">
                    <a:srgbClr val="000000">
                      <a:alpha val="43137"/>
                    </a:srgbClr>
                  </a:outerShdw>
                </a:effectLst>
              </a:rPr>
              <a:t>Iconium</a:t>
            </a:r>
            <a:endParaRPr lang="en-US" sz="4400"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8708674" y="753035"/>
            <a:ext cx="2717904" cy="647550"/>
          </a:xfrm>
          <a:prstGeom prst="rect">
            <a:avLst/>
          </a:prstGeom>
          <a:noFill/>
        </p:spPr>
        <p:txBody>
          <a:bodyPr wrap="square" rtlCol="0">
            <a:spAutoFit/>
          </a:bodyPr>
          <a:lstStyle/>
          <a:p>
            <a:pPr>
              <a:lnSpc>
                <a:spcPct val="80000"/>
              </a:lnSpc>
            </a:pPr>
            <a:r>
              <a:rPr lang="en-US" sz="4400" dirty="0" err="1">
                <a:solidFill>
                  <a:srgbClr val="FFFF00"/>
                </a:solidFill>
                <a:effectLst>
                  <a:outerShdw blurRad="38100" dist="38100" dir="2700000" algn="tl">
                    <a:srgbClr val="000000">
                      <a:alpha val="43137"/>
                    </a:srgbClr>
                  </a:outerShdw>
                </a:effectLst>
              </a:rPr>
              <a:t>Lystra</a:t>
            </a:r>
            <a:endParaRPr lang="en-US" sz="4400"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a:off x="9191836" y="1262982"/>
            <a:ext cx="2717904" cy="647550"/>
          </a:xfrm>
          <a:prstGeom prst="rect">
            <a:avLst/>
          </a:prstGeom>
          <a:noFill/>
        </p:spPr>
        <p:txBody>
          <a:bodyPr wrap="square" rtlCol="0">
            <a:spAutoFit/>
          </a:bodyPr>
          <a:lstStyle/>
          <a:p>
            <a:pPr>
              <a:lnSpc>
                <a:spcPct val="80000"/>
              </a:lnSpc>
            </a:pPr>
            <a:r>
              <a:rPr lang="en-US" sz="4400" dirty="0" err="1">
                <a:solidFill>
                  <a:srgbClr val="FFFF00"/>
                </a:solidFill>
                <a:effectLst>
                  <a:outerShdw blurRad="38100" dist="38100" dir="2700000" algn="tl">
                    <a:srgbClr val="000000">
                      <a:alpha val="43137"/>
                    </a:srgbClr>
                  </a:outerShdw>
                </a:effectLst>
              </a:rPr>
              <a:t>Derbe</a:t>
            </a:r>
            <a:endParaRPr lang="en-US" sz="4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531028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4" grpId="0"/>
      <p:bldP spid="16"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Fast-Forward </a:t>
            </a:r>
          </a:p>
        </p:txBody>
      </p:sp>
      <p:sp>
        <p:nvSpPr>
          <p:cNvPr id="3" name="Content Placeholder 2"/>
          <p:cNvSpPr>
            <a:spLocks noGrp="1"/>
          </p:cNvSpPr>
          <p:nvPr>
            <p:ph idx="1"/>
          </p:nvPr>
        </p:nvSpPr>
        <p:spPr>
          <a:xfrm>
            <a:off x="225910" y="2705099"/>
            <a:ext cx="11966090" cy="3471863"/>
          </a:xfrm>
        </p:spPr>
        <p:txBody>
          <a:bodyPr/>
          <a:lstStyle/>
          <a:p>
            <a:r>
              <a:rPr lang="en-US" b="1" dirty="0"/>
              <a:t>Completed 1</a:t>
            </a:r>
            <a:r>
              <a:rPr lang="en-US" b="1" baseline="30000" dirty="0"/>
              <a:t>st</a:t>
            </a:r>
            <a:r>
              <a:rPr lang="en-US" b="1" dirty="0"/>
              <a:t> Journey</a:t>
            </a:r>
          </a:p>
          <a:p>
            <a:endParaRPr lang="en-US" dirty="0"/>
          </a:p>
        </p:txBody>
      </p:sp>
      <p:sp>
        <p:nvSpPr>
          <p:cNvPr id="7" name="Oval 6"/>
          <p:cNvSpPr/>
          <p:nvPr/>
        </p:nvSpPr>
        <p:spPr>
          <a:xfrm>
            <a:off x="6904142" y="1635119"/>
            <a:ext cx="271847" cy="300177"/>
          </a:xfrm>
          <a:prstGeom prst="ellipse">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44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Fast-Forward </a:t>
            </a:r>
          </a:p>
        </p:txBody>
      </p:sp>
      <p:sp>
        <p:nvSpPr>
          <p:cNvPr id="3" name="Content Placeholder 2"/>
          <p:cNvSpPr>
            <a:spLocks noGrp="1"/>
          </p:cNvSpPr>
          <p:nvPr>
            <p:ph idx="1"/>
          </p:nvPr>
        </p:nvSpPr>
        <p:spPr>
          <a:xfrm>
            <a:off x="225910" y="2705099"/>
            <a:ext cx="11966090" cy="3471863"/>
          </a:xfrm>
        </p:spPr>
        <p:txBody>
          <a:bodyPr/>
          <a:lstStyle/>
          <a:p>
            <a:r>
              <a:rPr lang="en-US" b="1" dirty="0"/>
              <a:t>Completed 1</a:t>
            </a:r>
            <a:r>
              <a:rPr lang="en-US" b="1" baseline="30000" dirty="0"/>
              <a:t>st</a:t>
            </a:r>
            <a:r>
              <a:rPr lang="en-US" b="1" dirty="0"/>
              <a:t> Journey</a:t>
            </a:r>
          </a:p>
          <a:p>
            <a:r>
              <a:rPr lang="en-US" b="1" dirty="0"/>
              <a:t>The Jerusalem Council</a:t>
            </a:r>
          </a:p>
          <a:p>
            <a:endParaRPr lang="en-US" dirty="0"/>
          </a:p>
        </p:txBody>
      </p:sp>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rgbClr val="FFFF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26710" y="5844068"/>
            <a:ext cx="2941817" cy="698012"/>
          </a:xfrm>
          <a:prstGeom prst="rect">
            <a:avLst/>
          </a:prstGeom>
          <a:noFill/>
        </p:spPr>
        <p:txBody>
          <a:bodyPr wrap="square" rtlCol="0">
            <a:spAutoFit/>
          </a:bodyPr>
          <a:lstStyle/>
          <a:p>
            <a:pPr>
              <a:lnSpc>
                <a:spcPct val="80000"/>
              </a:lnSpc>
            </a:pPr>
            <a:r>
              <a:rPr lang="en-US" sz="4800" dirty="0">
                <a:solidFill>
                  <a:srgbClr val="FFFF00"/>
                </a:solidFill>
                <a:effectLst>
                  <a:outerShdw blurRad="38100" dist="38100" dir="2700000" algn="tl">
                    <a:srgbClr val="000000">
                      <a:alpha val="43137"/>
                    </a:srgbClr>
                  </a:outerShdw>
                </a:effectLst>
              </a:rPr>
              <a:t>Jerusalem</a:t>
            </a:r>
          </a:p>
        </p:txBody>
      </p:sp>
    </p:spTree>
    <p:extLst>
      <p:ext uri="{BB962C8B-B14F-4D97-AF65-F5344CB8AC3E}">
        <p14:creationId xmlns:p14="http://schemas.microsoft.com/office/powerpoint/2010/main" val="408238987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6701" y="2156568"/>
            <a:ext cx="7275983" cy="3771895"/>
          </a:xfrm>
        </p:spPr>
        <p:txBody>
          <a:bodyPr/>
          <a:lstStyle/>
          <a:p>
            <a:r>
              <a:rPr lang="en-US" baseline="30000" dirty="0"/>
              <a:t>35</a:t>
            </a:r>
            <a:r>
              <a:rPr lang="en-US" dirty="0"/>
              <a:t> But Paul and Barnabas remained in Antioch, where they and many others taught and preached the word of the Lord.</a:t>
            </a:r>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Tree>
    <p:extLst>
      <p:ext uri="{BB962C8B-B14F-4D97-AF65-F5344CB8AC3E}">
        <p14:creationId xmlns:p14="http://schemas.microsoft.com/office/powerpoint/2010/main" val="3019033804"/>
      </p:ext>
    </p:extLst>
  </p:cSld>
  <p:clrMapOvr>
    <a:masterClrMapping/>
  </p:clrMapOvr>
  <p:transition spd="slow">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6701" y="1405496"/>
            <a:ext cx="10495581" cy="4522967"/>
          </a:xfrm>
        </p:spPr>
        <p:txBody>
          <a:bodyPr/>
          <a:lstStyle/>
          <a:p>
            <a:r>
              <a:rPr lang="en-US" dirty="0"/>
              <a:t> </a:t>
            </a:r>
            <a:r>
              <a:rPr lang="en-US" baseline="30000" dirty="0"/>
              <a:t>36</a:t>
            </a:r>
            <a:r>
              <a:rPr lang="en-US" dirty="0"/>
              <a:t> Some time later </a:t>
            </a:r>
          </a:p>
          <a:p>
            <a:r>
              <a:rPr lang="en-US" dirty="0"/>
              <a:t>Paul said to Barnabas, </a:t>
            </a:r>
            <a:br>
              <a:rPr lang="en-US" dirty="0"/>
            </a:br>
            <a:endParaRPr lang="en-US" dirty="0"/>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23" name="Picture 22">
            <a:extLst>
              <a:ext uri="{FF2B5EF4-FFF2-40B4-BE49-F238E27FC236}">
                <a16:creationId xmlns:a16="http://schemas.microsoft.com/office/drawing/2014/main" id="{A0EC2409-22A0-404E-85D3-453245EA7686}"/>
              </a:ext>
            </a:extLst>
          </p:cNvPr>
          <p:cNvPicPr>
            <a:picLocks noChangeAspect="1"/>
          </p:cNvPicPr>
          <p:nvPr/>
        </p:nvPicPr>
        <p:blipFill rotWithShape="1">
          <a:blip r:embed="rId3"/>
          <a:srcRect r="17913" b="12190"/>
          <a:stretch/>
        </p:blipFill>
        <p:spPr>
          <a:xfrm>
            <a:off x="8879151" y="2651124"/>
            <a:ext cx="4091081" cy="5059147"/>
          </a:xfrm>
          <a:prstGeom prst="rect">
            <a:avLst/>
          </a:prstGeom>
        </p:spPr>
      </p:pic>
    </p:spTree>
    <p:extLst>
      <p:ext uri="{BB962C8B-B14F-4D97-AF65-F5344CB8AC3E}">
        <p14:creationId xmlns:p14="http://schemas.microsoft.com/office/powerpoint/2010/main" val="4146028041"/>
      </p:ext>
    </p:extLst>
  </p:cSld>
  <p:clrMapOvr>
    <a:masterClrMapping/>
  </p:clrMapOvr>
  <p:transition spd="slow">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sp>
        <p:nvSpPr>
          <p:cNvPr id="5" name="Rectangular Callout 4"/>
          <p:cNvSpPr/>
          <p:nvPr/>
        </p:nvSpPr>
        <p:spPr>
          <a:xfrm>
            <a:off x="248941" y="1325563"/>
            <a:ext cx="7434969" cy="3703637"/>
          </a:xfrm>
          <a:prstGeom prst="wedgeRectCallout">
            <a:avLst>
              <a:gd name="adj1" fmla="val 78233"/>
              <a:gd name="adj2" fmla="val 29935"/>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8411" y="1405496"/>
            <a:ext cx="7112764" cy="4522967"/>
          </a:xfrm>
        </p:spPr>
        <p:txBody>
          <a:bodyPr/>
          <a:lstStyle/>
          <a:p>
            <a:r>
              <a:rPr lang="en-US" dirty="0">
                <a:solidFill>
                  <a:schemeClr val="tx1"/>
                </a:solidFill>
                <a:effectLst>
                  <a:glow rad="63500">
                    <a:schemeClr val="bg1"/>
                  </a:glow>
                </a:effectLst>
              </a:rPr>
              <a:t>"Let us go back and visit the brothers in all the towns where we preached the word of the Lord and see how they are doing.“</a:t>
            </a:r>
            <a:endParaRPr lang="en-US" dirty="0"/>
          </a:p>
        </p:txBody>
      </p:sp>
    </p:spTree>
    <p:extLst>
      <p:ext uri="{BB962C8B-B14F-4D97-AF65-F5344CB8AC3E}">
        <p14:creationId xmlns:p14="http://schemas.microsoft.com/office/powerpoint/2010/main" val="1443435988"/>
      </p:ext>
    </p:extLst>
  </p:cSld>
  <p:clrMapOvr>
    <a:masterClrMapping/>
  </p:clrMapOvr>
  <p:transition spd="slow">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sp>
        <p:nvSpPr>
          <p:cNvPr id="3" name="Content Placeholder 2"/>
          <p:cNvSpPr>
            <a:spLocks noGrp="1"/>
          </p:cNvSpPr>
          <p:nvPr>
            <p:ph idx="1"/>
          </p:nvPr>
        </p:nvSpPr>
        <p:spPr>
          <a:xfrm>
            <a:off x="453523" y="1182743"/>
            <a:ext cx="6227496" cy="4522967"/>
          </a:xfrm>
        </p:spPr>
        <p:txBody>
          <a:bodyPr/>
          <a:lstStyle/>
          <a:p>
            <a:r>
              <a:rPr lang="en-US" dirty="0"/>
              <a:t> </a:t>
            </a:r>
            <a:r>
              <a:rPr lang="en-US" baseline="30000" dirty="0"/>
              <a:t>37</a:t>
            </a:r>
            <a:r>
              <a:rPr lang="en-US" dirty="0"/>
              <a:t> Barnabas wanted </a:t>
            </a:r>
            <a:br>
              <a:rPr lang="en-US" dirty="0"/>
            </a:br>
            <a:r>
              <a:rPr lang="en-US" dirty="0"/>
              <a:t>to take John, also called Mark, with them, </a:t>
            </a:r>
          </a:p>
        </p:txBody>
      </p:sp>
      <p:pic>
        <p:nvPicPr>
          <p:cNvPr id="23" name="Picture 22"/>
          <p:cNvPicPr>
            <a:picLocks noChangeAspect="1"/>
          </p:cNvPicPr>
          <p:nvPr/>
        </p:nvPicPr>
        <p:blipFill rotWithShape="1">
          <a:blip r:embed="rId4"/>
          <a:srcRect b="49378"/>
          <a:stretch/>
        </p:blipFill>
        <p:spPr>
          <a:xfrm flipH="1">
            <a:off x="4155788" y="2869548"/>
            <a:ext cx="6313338" cy="4964276"/>
          </a:xfrm>
          <a:prstGeom prst="rect">
            <a:avLst/>
          </a:prstGeom>
        </p:spPr>
      </p:pic>
      <p:pic>
        <p:nvPicPr>
          <p:cNvPr id="24" name="Picture 23"/>
          <p:cNvPicPr>
            <a:picLocks noChangeAspect="1"/>
          </p:cNvPicPr>
          <p:nvPr/>
        </p:nvPicPr>
        <p:blipFill>
          <a:blip r:embed="rId5"/>
          <a:stretch>
            <a:fillRect/>
          </a:stretch>
        </p:blipFill>
        <p:spPr>
          <a:xfrm>
            <a:off x="0" y="3399136"/>
            <a:ext cx="4827885" cy="4613148"/>
          </a:xfrm>
          <a:prstGeom prst="rect">
            <a:avLst/>
          </a:prstGeom>
        </p:spPr>
      </p:pic>
    </p:spTree>
    <p:extLst>
      <p:ext uri="{BB962C8B-B14F-4D97-AF65-F5344CB8AC3E}">
        <p14:creationId xmlns:p14="http://schemas.microsoft.com/office/powerpoint/2010/main" val="1764691343"/>
      </p:ext>
    </p:extLst>
  </p:cSld>
  <p:clrMapOvr>
    <a:masterClrMapping/>
  </p:clrMapOvr>
  <p:transition spd="slow">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sp>
        <p:nvSpPr>
          <p:cNvPr id="3" name="Content Placeholder 2"/>
          <p:cNvSpPr>
            <a:spLocks noGrp="1"/>
          </p:cNvSpPr>
          <p:nvPr>
            <p:ph idx="1"/>
          </p:nvPr>
        </p:nvSpPr>
        <p:spPr>
          <a:xfrm>
            <a:off x="453522" y="1182743"/>
            <a:ext cx="5445833" cy="4522967"/>
          </a:xfrm>
        </p:spPr>
        <p:txBody>
          <a:bodyPr/>
          <a:lstStyle/>
          <a:p>
            <a:r>
              <a:rPr lang="en-US" dirty="0"/>
              <a:t>  </a:t>
            </a:r>
            <a:r>
              <a:rPr lang="en-US" baseline="30000" dirty="0"/>
              <a:t>38</a:t>
            </a:r>
            <a:r>
              <a:rPr lang="en-US" dirty="0"/>
              <a:t> but Paul did not think it wise to take him, because he had </a:t>
            </a:r>
            <a:r>
              <a:rPr lang="en-US" b="1" dirty="0">
                <a:solidFill>
                  <a:srgbClr val="FFFF00"/>
                </a:solidFill>
              </a:rPr>
              <a:t>deserted</a:t>
            </a:r>
            <a:r>
              <a:rPr lang="en-US" dirty="0"/>
              <a:t> them in Pamphylia and had not continued with them in the work. </a:t>
            </a:r>
          </a:p>
        </p:txBody>
      </p:sp>
    </p:spTree>
    <p:extLst>
      <p:ext uri="{BB962C8B-B14F-4D97-AF65-F5344CB8AC3E}">
        <p14:creationId xmlns:p14="http://schemas.microsoft.com/office/powerpoint/2010/main" val="3810915306"/>
      </p:ext>
    </p:extLst>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3" name="Content Placeholder 2"/>
          <p:cNvSpPr>
            <a:spLocks noGrp="1"/>
          </p:cNvSpPr>
          <p:nvPr>
            <p:ph idx="1"/>
          </p:nvPr>
        </p:nvSpPr>
        <p:spPr>
          <a:xfrm>
            <a:off x="453522" y="1182743"/>
            <a:ext cx="6507717" cy="4522967"/>
          </a:xfrm>
        </p:spPr>
        <p:txBody>
          <a:bodyPr/>
          <a:lstStyle/>
          <a:p>
            <a:r>
              <a:rPr lang="en-US" dirty="0"/>
              <a:t>  </a:t>
            </a:r>
            <a:r>
              <a:rPr lang="en-US" baseline="30000" dirty="0"/>
              <a:t>39</a:t>
            </a:r>
            <a:r>
              <a:rPr lang="en-US" dirty="0"/>
              <a:t> They had such a</a:t>
            </a:r>
            <a:r>
              <a:rPr lang="en-US" b="1" dirty="0">
                <a:solidFill>
                  <a:srgbClr val="FFFF00"/>
                </a:solidFill>
              </a:rPr>
              <a:t> </a:t>
            </a:r>
            <a:r>
              <a:rPr lang="en-US" b="1" u="sng" dirty="0">
                <a:solidFill>
                  <a:srgbClr val="FFFF00"/>
                </a:solidFill>
              </a:rPr>
              <a:t>shar</a:t>
            </a:r>
            <a:r>
              <a:rPr lang="en-US" b="1" dirty="0">
                <a:solidFill>
                  <a:srgbClr val="FFFF00"/>
                </a:solidFill>
              </a:rPr>
              <a:t>p </a:t>
            </a:r>
            <a:r>
              <a:rPr lang="en-US" b="1" u="sng" dirty="0">
                <a:solidFill>
                  <a:srgbClr val="FFFF00"/>
                </a:solidFill>
              </a:rPr>
              <a:t>disa</a:t>
            </a:r>
            <a:r>
              <a:rPr lang="en-US" b="1" dirty="0">
                <a:solidFill>
                  <a:srgbClr val="FFFF00"/>
                </a:solidFill>
              </a:rPr>
              <a:t>g</a:t>
            </a:r>
            <a:r>
              <a:rPr lang="en-US" b="1" u="sng" dirty="0">
                <a:solidFill>
                  <a:srgbClr val="FFFF00"/>
                </a:solidFill>
              </a:rPr>
              <a:t>reement</a:t>
            </a:r>
            <a:r>
              <a:rPr lang="en-US" b="1" dirty="0">
                <a:solidFill>
                  <a:srgbClr val="FFFF00"/>
                </a:solidFill>
              </a:rPr>
              <a:t> ...</a:t>
            </a:r>
            <a:endParaRPr lang="en-US" dirty="0"/>
          </a:p>
        </p:txBody>
      </p:sp>
      <p:sp>
        <p:nvSpPr>
          <p:cNvPr id="26" name="Right Arrow 25"/>
          <p:cNvSpPr/>
          <p:nvPr/>
        </p:nvSpPr>
        <p:spPr>
          <a:xfrm>
            <a:off x="0" y="3331962"/>
            <a:ext cx="5055496"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flipH="1">
            <a:off x="7139792" y="3331962"/>
            <a:ext cx="5039685"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pic>
        <p:nvPicPr>
          <p:cNvPr id="23" name="Picture 22"/>
          <p:cNvPicPr>
            <a:picLocks noChangeAspect="1"/>
          </p:cNvPicPr>
          <p:nvPr/>
        </p:nvPicPr>
        <p:blipFill rotWithShape="1">
          <a:blip r:embed="rId4"/>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5"/>
          <a:stretch>
            <a:fillRect/>
          </a:stretch>
        </p:blipFill>
        <p:spPr>
          <a:xfrm>
            <a:off x="0" y="3399136"/>
            <a:ext cx="4827885" cy="4613148"/>
          </a:xfrm>
          <a:prstGeom prst="rect">
            <a:avLst/>
          </a:prstGeom>
        </p:spPr>
      </p:pic>
    </p:spTree>
    <p:extLst>
      <p:ext uri="{BB962C8B-B14F-4D97-AF65-F5344CB8AC3E}">
        <p14:creationId xmlns:p14="http://schemas.microsoft.com/office/powerpoint/2010/main" val="57844596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Premise Today: </a:t>
            </a:r>
          </a:p>
        </p:txBody>
      </p:sp>
      <p:sp>
        <p:nvSpPr>
          <p:cNvPr id="3" name="Content Placeholder 2"/>
          <p:cNvSpPr>
            <a:spLocks noGrp="1"/>
          </p:cNvSpPr>
          <p:nvPr>
            <p:ph idx="1"/>
          </p:nvPr>
        </p:nvSpPr>
        <p:spPr>
          <a:xfrm>
            <a:off x="91440" y="1991359"/>
            <a:ext cx="8394192" cy="4185603"/>
          </a:xfrm>
        </p:spPr>
        <p:txBody>
          <a:bodyPr/>
          <a:lstStyle/>
          <a:p>
            <a:pPr algn="ctr"/>
            <a:r>
              <a:rPr lang="en-US" b="1" dirty="0"/>
              <a:t>You can </a:t>
            </a:r>
            <a:r>
              <a:rPr lang="en-US" b="1" u="sng" dirty="0">
                <a:effectLst>
                  <a:glow rad="127000">
                    <a:srgbClr val="C00000"/>
                  </a:glow>
                </a:effectLst>
              </a:rPr>
              <a:t>learn</a:t>
            </a:r>
            <a:r>
              <a:rPr lang="en-US" b="1" dirty="0"/>
              <a:t> to do </a:t>
            </a:r>
          </a:p>
          <a:p>
            <a:pPr algn="ctr"/>
            <a:r>
              <a:rPr lang="en-US" b="1" dirty="0"/>
              <a:t>“Conflict Resolution” </a:t>
            </a:r>
            <a:br>
              <a:rPr lang="en-US" b="1" dirty="0"/>
            </a:br>
            <a:endParaRPr lang="en-US" b="1" dirty="0"/>
          </a:p>
          <a:p>
            <a:pPr algn="ctr"/>
            <a:r>
              <a:rPr lang="en-US" b="1" dirty="0"/>
              <a:t>(Become a Peace Maker) </a:t>
            </a:r>
          </a:p>
        </p:txBody>
      </p:sp>
    </p:spTree>
    <p:extLst>
      <p:ext uri="{BB962C8B-B14F-4D97-AF65-F5344CB8AC3E}">
        <p14:creationId xmlns:p14="http://schemas.microsoft.com/office/powerpoint/2010/main" val="26154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3" name="Content Placeholder 2"/>
          <p:cNvSpPr>
            <a:spLocks noGrp="1"/>
          </p:cNvSpPr>
          <p:nvPr>
            <p:ph idx="1"/>
          </p:nvPr>
        </p:nvSpPr>
        <p:spPr>
          <a:xfrm>
            <a:off x="453522" y="1182743"/>
            <a:ext cx="8409925" cy="4522967"/>
          </a:xfrm>
        </p:spPr>
        <p:txBody>
          <a:bodyPr/>
          <a:lstStyle/>
          <a:p>
            <a:r>
              <a:rPr lang="en-US" dirty="0"/>
              <a:t>  </a:t>
            </a:r>
            <a:r>
              <a:rPr lang="en-US" baseline="30000" dirty="0"/>
              <a:t>39</a:t>
            </a:r>
            <a:r>
              <a:rPr lang="en-US" dirty="0"/>
              <a:t> They had such a</a:t>
            </a:r>
            <a:r>
              <a:rPr lang="en-US" b="1" dirty="0">
                <a:solidFill>
                  <a:srgbClr val="FFFF00"/>
                </a:solidFill>
              </a:rPr>
              <a:t> sharp disagreement ...</a:t>
            </a:r>
            <a:endParaRPr lang="en-US" dirty="0"/>
          </a:p>
        </p:txBody>
      </p:sp>
      <p:sp>
        <p:nvSpPr>
          <p:cNvPr id="26" name="Right Arrow 25"/>
          <p:cNvSpPr/>
          <p:nvPr/>
        </p:nvSpPr>
        <p:spPr>
          <a:xfrm>
            <a:off x="0" y="3331962"/>
            <a:ext cx="5055496"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flipH="1">
            <a:off x="7139792" y="3331962"/>
            <a:ext cx="5039685"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4"/>
          <a:srcRect r="17913" b="12190"/>
          <a:stretch/>
        </p:blipFill>
        <p:spPr>
          <a:xfrm>
            <a:off x="8879151" y="2651124"/>
            <a:ext cx="4091081" cy="5059147"/>
          </a:xfrm>
          <a:prstGeom prst="rect">
            <a:avLst/>
          </a:prstGeom>
        </p:spPr>
      </p:pic>
      <p:pic>
        <p:nvPicPr>
          <p:cNvPr id="23" name="Picture 22"/>
          <p:cNvPicPr>
            <a:picLocks noChangeAspect="1"/>
          </p:cNvPicPr>
          <p:nvPr/>
        </p:nvPicPr>
        <p:blipFill rotWithShape="1">
          <a:blip r:embed="rId5"/>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6"/>
          <a:stretch>
            <a:fillRect/>
          </a:stretch>
        </p:blipFill>
        <p:spPr>
          <a:xfrm>
            <a:off x="0" y="3399136"/>
            <a:ext cx="4827885" cy="4613148"/>
          </a:xfrm>
          <a:prstGeom prst="rect">
            <a:avLst/>
          </a:prstGeom>
        </p:spPr>
      </p:pic>
      <p:sp>
        <p:nvSpPr>
          <p:cNvPr id="5" name="Rectangle 4"/>
          <p:cNvSpPr/>
          <p:nvPr/>
        </p:nvSpPr>
        <p:spPr>
          <a:xfrm>
            <a:off x="453521" y="362604"/>
            <a:ext cx="11067919" cy="6154877"/>
          </a:xfrm>
          <a:prstGeom prst="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65172" y="539646"/>
            <a:ext cx="10444615" cy="5878532"/>
          </a:xfrm>
          <a:prstGeom prst="rect">
            <a:avLst/>
          </a:prstGeom>
          <a:noFill/>
        </p:spPr>
        <p:txBody>
          <a:bodyPr wrap="square" rtlCol="0">
            <a:spAutoFit/>
          </a:bodyPr>
          <a:lstStyle/>
          <a:p>
            <a:pPr algn="ctr"/>
            <a:r>
              <a:rPr lang="en-US" sz="6000" b="1" dirty="0">
                <a:effectLst>
                  <a:glow rad="127000">
                    <a:schemeClr val="bg1"/>
                  </a:glow>
                </a:effectLst>
              </a:rPr>
              <a:t>Heated exchange:</a:t>
            </a:r>
            <a:br>
              <a:rPr lang="en-US" sz="1600" b="1" dirty="0">
                <a:effectLst>
                  <a:glow rad="127000">
                    <a:schemeClr val="bg1"/>
                  </a:glow>
                </a:effectLst>
              </a:rPr>
            </a:br>
            <a:endParaRPr lang="en-US" sz="1600" b="1" dirty="0">
              <a:effectLst>
                <a:glow rad="127000">
                  <a:schemeClr val="bg1"/>
                </a:glow>
              </a:effectLst>
            </a:endParaRPr>
          </a:p>
          <a:p>
            <a:pPr algn="ctr"/>
            <a:r>
              <a:rPr lang="en-US" sz="6000" b="1" dirty="0">
                <a:effectLst>
                  <a:glow rad="127000">
                    <a:schemeClr val="bg1"/>
                  </a:glow>
                </a:effectLst>
              </a:rPr>
              <a:t>Paul did not “think it wise” = John/Mark was literally </a:t>
            </a:r>
            <a:br>
              <a:rPr lang="en-US" sz="6000" b="1" dirty="0">
                <a:effectLst>
                  <a:glow rad="127000">
                    <a:schemeClr val="bg1"/>
                  </a:glow>
                </a:effectLst>
              </a:rPr>
            </a:br>
            <a:r>
              <a:rPr lang="en-US" sz="6000" b="1" dirty="0">
                <a:effectLst>
                  <a:glow rad="127000">
                    <a:schemeClr val="bg1"/>
                  </a:glow>
                </a:effectLst>
              </a:rPr>
              <a:t>“not worthy of honor.” </a:t>
            </a:r>
          </a:p>
          <a:p>
            <a:pPr algn="ctr"/>
            <a:r>
              <a:rPr lang="en-US" sz="6000" b="1" dirty="0">
                <a:effectLst>
                  <a:glow rad="127000">
                    <a:schemeClr val="bg1"/>
                  </a:glow>
                </a:effectLst>
              </a:rPr>
              <a:t>John/Mark “deserted!” </a:t>
            </a:r>
          </a:p>
          <a:p>
            <a:pPr algn="ctr"/>
            <a:r>
              <a:rPr lang="en-US" sz="6000" b="1" dirty="0">
                <a:effectLst>
                  <a:glow rad="127000">
                    <a:schemeClr val="bg1"/>
                  </a:glow>
                </a:effectLst>
              </a:rPr>
              <a:t>(</a:t>
            </a:r>
            <a:r>
              <a:rPr lang="el-GR" sz="6000" dirty="0">
                <a:effectLst>
                  <a:glow rad="127000">
                    <a:schemeClr val="bg1"/>
                  </a:glow>
                </a:effectLst>
              </a:rPr>
              <a:t>ἀποστάντα</a:t>
            </a:r>
            <a:r>
              <a:rPr lang="en-US" sz="6000" b="1" dirty="0">
                <a:effectLst>
                  <a:glow rad="127000">
                    <a:schemeClr val="bg1"/>
                  </a:glow>
                </a:effectLst>
              </a:rPr>
              <a:t>)</a:t>
            </a:r>
          </a:p>
        </p:txBody>
      </p:sp>
    </p:spTree>
    <p:extLst>
      <p:ext uri="{BB962C8B-B14F-4D97-AF65-F5344CB8AC3E}">
        <p14:creationId xmlns:p14="http://schemas.microsoft.com/office/powerpoint/2010/main" val="421089647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17"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3" name="Content Placeholder 2"/>
          <p:cNvSpPr>
            <a:spLocks noGrp="1"/>
          </p:cNvSpPr>
          <p:nvPr>
            <p:ph idx="1"/>
          </p:nvPr>
        </p:nvSpPr>
        <p:spPr>
          <a:xfrm>
            <a:off x="453522" y="1182743"/>
            <a:ext cx="8409925" cy="4522967"/>
          </a:xfrm>
        </p:spPr>
        <p:txBody>
          <a:bodyPr/>
          <a:lstStyle/>
          <a:p>
            <a:r>
              <a:rPr lang="en-US" dirty="0"/>
              <a:t>  </a:t>
            </a:r>
            <a:r>
              <a:rPr lang="en-US" baseline="30000" dirty="0"/>
              <a:t>39</a:t>
            </a:r>
            <a:r>
              <a:rPr lang="en-US" dirty="0"/>
              <a:t> They had such a</a:t>
            </a:r>
            <a:r>
              <a:rPr lang="en-US" b="1" dirty="0">
                <a:solidFill>
                  <a:srgbClr val="FFFF00"/>
                </a:solidFill>
              </a:rPr>
              <a:t> sharp disagreement ...</a:t>
            </a:r>
            <a:endParaRPr lang="en-US" dirty="0"/>
          </a:p>
        </p:txBody>
      </p:sp>
      <p:sp>
        <p:nvSpPr>
          <p:cNvPr id="26" name="Right Arrow 25"/>
          <p:cNvSpPr/>
          <p:nvPr/>
        </p:nvSpPr>
        <p:spPr>
          <a:xfrm>
            <a:off x="0" y="3331962"/>
            <a:ext cx="5055496"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flipH="1">
            <a:off x="7139792" y="3331962"/>
            <a:ext cx="5039685"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4"/>
          <a:srcRect r="17913" b="12190"/>
          <a:stretch/>
        </p:blipFill>
        <p:spPr>
          <a:xfrm>
            <a:off x="8879151" y="2651124"/>
            <a:ext cx="4091081" cy="5059147"/>
          </a:xfrm>
          <a:prstGeom prst="rect">
            <a:avLst/>
          </a:prstGeom>
        </p:spPr>
      </p:pic>
      <p:pic>
        <p:nvPicPr>
          <p:cNvPr id="23" name="Picture 22"/>
          <p:cNvPicPr>
            <a:picLocks noChangeAspect="1"/>
          </p:cNvPicPr>
          <p:nvPr/>
        </p:nvPicPr>
        <p:blipFill rotWithShape="1">
          <a:blip r:embed="rId5"/>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6"/>
          <a:stretch>
            <a:fillRect/>
          </a:stretch>
        </p:blipFill>
        <p:spPr>
          <a:xfrm>
            <a:off x="0" y="3399136"/>
            <a:ext cx="4827885" cy="4613148"/>
          </a:xfrm>
          <a:prstGeom prst="rect">
            <a:avLst/>
          </a:prstGeom>
        </p:spPr>
      </p:pic>
      <p:sp>
        <p:nvSpPr>
          <p:cNvPr id="5" name="Rectangle 4"/>
          <p:cNvSpPr/>
          <p:nvPr/>
        </p:nvSpPr>
        <p:spPr>
          <a:xfrm>
            <a:off x="453521" y="362604"/>
            <a:ext cx="11221644" cy="6154877"/>
          </a:xfrm>
          <a:prstGeom prst="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50468" y="794203"/>
            <a:ext cx="11221644" cy="723275"/>
          </a:xfrm>
          <a:prstGeom prst="rect">
            <a:avLst/>
          </a:prstGeom>
          <a:noFill/>
        </p:spPr>
        <p:txBody>
          <a:bodyPr wrap="square" rtlCol="0">
            <a:spAutoFit/>
          </a:bodyPr>
          <a:lstStyle/>
          <a:p>
            <a:pPr algn="ctr">
              <a:lnSpc>
                <a:spcPct val="80000"/>
              </a:lnSpc>
            </a:pPr>
            <a:r>
              <a:rPr lang="en-US" sz="5000" b="1" dirty="0">
                <a:effectLst>
                  <a:glow rad="127000">
                    <a:schemeClr val="bg1"/>
                  </a:glow>
                </a:effectLst>
              </a:rPr>
              <a:t>Barnabas’ </a:t>
            </a:r>
            <a:r>
              <a:rPr lang="en-US" sz="5000" b="1" u="sng" dirty="0">
                <a:solidFill>
                  <a:srgbClr val="C00000"/>
                </a:solidFill>
                <a:effectLst>
                  <a:glow rad="127000">
                    <a:schemeClr val="bg1"/>
                  </a:glow>
                </a:effectLst>
              </a:rPr>
              <a:t>Defense</a:t>
            </a:r>
            <a:r>
              <a:rPr lang="en-US" sz="5000" b="1" dirty="0">
                <a:effectLst>
                  <a:glow rad="127000">
                    <a:schemeClr val="bg1"/>
                  </a:glow>
                </a:effectLst>
              </a:rPr>
              <a:t>:</a:t>
            </a:r>
          </a:p>
        </p:txBody>
      </p:sp>
      <p:sp>
        <p:nvSpPr>
          <p:cNvPr id="29" name="TextBox 28"/>
          <p:cNvSpPr txBox="1"/>
          <p:nvPr/>
        </p:nvSpPr>
        <p:spPr>
          <a:xfrm>
            <a:off x="3749929" y="1752154"/>
            <a:ext cx="4287972" cy="4401205"/>
          </a:xfrm>
          <a:prstGeom prst="rect">
            <a:avLst/>
          </a:prstGeom>
          <a:noFill/>
        </p:spPr>
        <p:txBody>
          <a:bodyPr wrap="square" rtlCol="0">
            <a:spAutoFit/>
          </a:bodyPr>
          <a:lstStyle/>
          <a:p>
            <a:pPr>
              <a:lnSpc>
                <a:spcPct val="80000"/>
              </a:lnSpc>
              <a:tabLst>
                <a:tab pos="3657600" algn="l"/>
                <a:tab pos="3883025" algn="l"/>
              </a:tabLst>
            </a:pPr>
            <a:r>
              <a:rPr lang="en-US" sz="5000" b="1" dirty="0">
                <a:effectLst>
                  <a:glow rad="127000">
                    <a:schemeClr val="bg1"/>
                  </a:glow>
                </a:effectLst>
              </a:rPr>
              <a:t>8. Respect	</a:t>
            </a:r>
          </a:p>
          <a:p>
            <a:pPr>
              <a:lnSpc>
                <a:spcPct val="80000"/>
              </a:lnSpc>
            </a:pPr>
            <a:r>
              <a:rPr lang="en-US" sz="5000" b="1" dirty="0">
                <a:effectLst>
                  <a:glow rad="127000">
                    <a:schemeClr val="bg1"/>
                  </a:glow>
                </a:effectLst>
              </a:rPr>
              <a:t>9. Mediate     </a:t>
            </a:r>
          </a:p>
          <a:p>
            <a:pPr>
              <a:lnSpc>
                <a:spcPct val="80000"/>
              </a:lnSpc>
            </a:pPr>
            <a:r>
              <a:rPr lang="en-US" sz="5000" b="1" dirty="0">
                <a:effectLst>
                  <a:glow rad="127000">
                    <a:schemeClr val="bg1"/>
                  </a:glow>
                </a:effectLst>
              </a:rPr>
              <a:t>10. Useful        </a:t>
            </a:r>
            <a:br>
              <a:rPr lang="en-US" sz="5000" b="1" dirty="0">
                <a:effectLst>
                  <a:glow rad="127000">
                    <a:schemeClr val="bg1"/>
                  </a:glow>
                </a:effectLst>
              </a:rPr>
            </a:br>
            <a:r>
              <a:rPr lang="en-US" sz="5000" b="1" dirty="0">
                <a:effectLst>
                  <a:glow rad="127000">
                    <a:schemeClr val="bg1"/>
                  </a:glow>
                </a:effectLst>
              </a:rPr>
              <a:t>11. Affection</a:t>
            </a:r>
          </a:p>
          <a:p>
            <a:pPr>
              <a:lnSpc>
                <a:spcPct val="80000"/>
              </a:lnSpc>
            </a:pPr>
            <a:r>
              <a:rPr lang="en-US" sz="5000" b="1" dirty="0">
                <a:effectLst>
                  <a:glow rad="127000">
                    <a:schemeClr val="bg1"/>
                  </a:glow>
                </a:effectLst>
              </a:rPr>
              <a:t>12. Helpful</a:t>
            </a:r>
          </a:p>
          <a:p>
            <a:pPr>
              <a:lnSpc>
                <a:spcPct val="80000"/>
              </a:lnSpc>
            </a:pPr>
            <a:r>
              <a:rPr lang="en-US" sz="5000" b="1" dirty="0">
                <a:effectLst>
                  <a:glow rad="127000">
                    <a:schemeClr val="bg1"/>
                  </a:glow>
                </a:effectLst>
              </a:rPr>
              <a:t>13. Voluntary</a:t>
            </a:r>
          </a:p>
          <a:p>
            <a:pPr>
              <a:lnSpc>
                <a:spcPct val="80000"/>
              </a:lnSpc>
            </a:pPr>
            <a:r>
              <a:rPr lang="en-US" sz="5000" b="1" dirty="0">
                <a:effectLst>
                  <a:glow rad="127000">
                    <a:schemeClr val="bg1"/>
                  </a:glow>
                </a:effectLst>
              </a:rPr>
              <a:t>14. Big Picture</a:t>
            </a:r>
          </a:p>
        </p:txBody>
      </p:sp>
      <p:sp>
        <p:nvSpPr>
          <p:cNvPr id="30" name="TextBox 29"/>
          <p:cNvSpPr txBox="1"/>
          <p:nvPr/>
        </p:nvSpPr>
        <p:spPr>
          <a:xfrm>
            <a:off x="7611692" y="1773982"/>
            <a:ext cx="4516994" cy="4401205"/>
          </a:xfrm>
          <a:prstGeom prst="rect">
            <a:avLst/>
          </a:prstGeom>
          <a:noFill/>
        </p:spPr>
        <p:txBody>
          <a:bodyPr wrap="square" rtlCol="0">
            <a:spAutoFit/>
          </a:bodyPr>
          <a:lstStyle/>
          <a:p>
            <a:pPr>
              <a:lnSpc>
                <a:spcPct val="80000"/>
              </a:lnSpc>
              <a:tabLst>
                <a:tab pos="3657600" algn="l"/>
                <a:tab pos="3883025" algn="l"/>
              </a:tabLst>
            </a:pPr>
            <a:r>
              <a:rPr lang="en-US" sz="5000" b="1" dirty="0">
                <a:effectLst>
                  <a:glow rad="127000">
                    <a:schemeClr val="bg1"/>
                  </a:glow>
                </a:effectLst>
              </a:rPr>
              <a:t>15. Spiritual</a:t>
            </a:r>
          </a:p>
          <a:p>
            <a:pPr>
              <a:lnSpc>
                <a:spcPct val="80000"/>
              </a:lnSpc>
            </a:pPr>
            <a:r>
              <a:rPr lang="en-US" sz="5000" b="1" dirty="0">
                <a:effectLst>
                  <a:glow rad="127000">
                    <a:schemeClr val="bg1"/>
                  </a:glow>
                </a:effectLst>
              </a:rPr>
              <a:t>16. Partner</a:t>
            </a:r>
          </a:p>
          <a:p>
            <a:pPr>
              <a:lnSpc>
                <a:spcPct val="80000"/>
              </a:lnSpc>
            </a:pPr>
            <a:r>
              <a:rPr lang="en-US" sz="5000" b="1" dirty="0">
                <a:effectLst>
                  <a:glow rad="127000">
                    <a:schemeClr val="bg1"/>
                  </a:glow>
                </a:effectLst>
              </a:rPr>
              <a:t>17. Credit Card</a:t>
            </a:r>
          </a:p>
          <a:p>
            <a:pPr>
              <a:lnSpc>
                <a:spcPct val="80000"/>
              </a:lnSpc>
            </a:pPr>
            <a:r>
              <a:rPr lang="en-US" sz="5000" b="1" dirty="0">
                <a:effectLst>
                  <a:glow rad="127000">
                    <a:schemeClr val="bg1"/>
                  </a:glow>
                </a:effectLst>
              </a:rPr>
              <a:t>18. Substitute</a:t>
            </a:r>
          </a:p>
          <a:p>
            <a:pPr>
              <a:lnSpc>
                <a:spcPct val="80000"/>
              </a:lnSpc>
            </a:pPr>
            <a:r>
              <a:rPr lang="en-US" sz="5000" b="1" dirty="0">
                <a:effectLst>
                  <a:glow rad="127000">
                    <a:schemeClr val="bg1"/>
                  </a:glow>
                </a:effectLst>
              </a:rPr>
              <a:t>19. Refresh</a:t>
            </a:r>
          </a:p>
          <a:p>
            <a:pPr>
              <a:lnSpc>
                <a:spcPct val="80000"/>
              </a:lnSpc>
            </a:pPr>
            <a:r>
              <a:rPr lang="en-US" sz="5000" b="1" dirty="0">
                <a:effectLst>
                  <a:glow rad="127000">
                    <a:schemeClr val="bg1"/>
                  </a:glow>
                </a:effectLst>
              </a:rPr>
              <a:t>20. Confident</a:t>
            </a:r>
          </a:p>
          <a:p>
            <a:pPr>
              <a:lnSpc>
                <a:spcPct val="80000"/>
              </a:lnSpc>
            </a:pPr>
            <a:r>
              <a:rPr lang="en-US" sz="5000" b="1" dirty="0">
                <a:effectLst>
                  <a:glow rad="127000">
                    <a:schemeClr val="bg1"/>
                  </a:glow>
                </a:effectLst>
              </a:rPr>
              <a:t>21. Follow-Up</a:t>
            </a:r>
          </a:p>
        </p:txBody>
      </p:sp>
      <p:sp>
        <p:nvSpPr>
          <p:cNvPr id="31" name="TextBox 30"/>
          <p:cNvSpPr txBox="1"/>
          <p:nvPr/>
        </p:nvSpPr>
        <p:spPr>
          <a:xfrm>
            <a:off x="563611" y="1731997"/>
            <a:ext cx="3115627" cy="4401205"/>
          </a:xfrm>
          <a:prstGeom prst="rect">
            <a:avLst/>
          </a:prstGeom>
          <a:noFill/>
        </p:spPr>
        <p:txBody>
          <a:bodyPr wrap="square" rtlCol="0">
            <a:spAutoFit/>
          </a:bodyPr>
          <a:lstStyle/>
          <a:p>
            <a:pPr>
              <a:lnSpc>
                <a:spcPct val="80000"/>
              </a:lnSpc>
              <a:tabLst>
                <a:tab pos="3657600" algn="l"/>
                <a:tab pos="3883025" algn="l"/>
              </a:tabLst>
            </a:pPr>
            <a:r>
              <a:rPr lang="en-US" sz="5000" b="1" dirty="0">
                <a:effectLst>
                  <a:glow rad="127000">
                    <a:schemeClr val="bg1"/>
                  </a:glow>
                </a:effectLst>
              </a:rPr>
              <a:t>1. Polite</a:t>
            </a:r>
          </a:p>
          <a:p>
            <a:pPr>
              <a:lnSpc>
                <a:spcPct val="80000"/>
              </a:lnSpc>
            </a:pPr>
            <a:r>
              <a:rPr lang="en-US" sz="5000" b="1" dirty="0">
                <a:effectLst>
                  <a:glow rad="127000">
                    <a:schemeClr val="bg1"/>
                  </a:glow>
                </a:effectLst>
              </a:rPr>
              <a:t>2. Thanks	</a:t>
            </a:r>
          </a:p>
          <a:p>
            <a:pPr>
              <a:lnSpc>
                <a:spcPct val="80000"/>
              </a:lnSpc>
            </a:pPr>
            <a:r>
              <a:rPr lang="en-US" sz="5000" b="1" dirty="0">
                <a:effectLst>
                  <a:glow rad="127000">
                    <a:schemeClr val="bg1"/>
                  </a:glow>
                </a:effectLst>
              </a:rPr>
              <a:t>3. </a:t>
            </a:r>
            <a:r>
              <a:rPr lang="en-US" sz="5000" b="1" dirty="0" err="1">
                <a:effectLst>
                  <a:glow rad="127000">
                    <a:schemeClr val="bg1"/>
                  </a:glow>
                </a:effectLst>
              </a:rPr>
              <a:t>Compli</a:t>
            </a:r>
            <a:r>
              <a:rPr lang="en-US" sz="5000" b="1" dirty="0">
                <a:effectLst>
                  <a:glow rad="127000">
                    <a:schemeClr val="bg1"/>
                  </a:glow>
                </a:effectLst>
              </a:rPr>
              <a:t>.  </a:t>
            </a:r>
            <a:br>
              <a:rPr lang="en-US" sz="5000" b="1" dirty="0">
                <a:effectLst>
                  <a:glow rad="127000">
                    <a:schemeClr val="bg1"/>
                  </a:glow>
                </a:effectLst>
              </a:rPr>
            </a:br>
            <a:r>
              <a:rPr lang="en-US" sz="5000" b="1" dirty="0">
                <a:effectLst>
                  <a:glow rad="127000">
                    <a:schemeClr val="bg1"/>
                  </a:glow>
                </a:effectLst>
              </a:rPr>
              <a:t>4. Prayer    </a:t>
            </a:r>
            <a:br>
              <a:rPr lang="en-US" sz="5000" b="1" dirty="0">
                <a:effectLst>
                  <a:glow rad="127000">
                    <a:schemeClr val="bg1"/>
                  </a:glow>
                </a:effectLst>
              </a:rPr>
            </a:br>
            <a:r>
              <a:rPr lang="en-US" sz="5000" b="1" dirty="0">
                <a:effectLst>
                  <a:glow rad="127000">
                    <a:schemeClr val="bg1"/>
                  </a:glow>
                </a:effectLst>
              </a:rPr>
              <a:t>5. Joyful     </a:t>
            </a:r>
            <a:br>
              <a:rPr lang="en-US" sz="5000" b="1" dirty="0">
                <a:effectLst>
                  <a:glow rad="127000">
                    <a:schemeClr val="bg1"/>
                  </a:glow>
                </a:effectLst>
              </a:rPr>
            </a:br>
            <a:r>
              <a:rPr lang="en-US" sz="5000" b="1" dirty="0">
                <a:effectLst>
                  <a:glow rad="127000">
                    <a:schemeClr val="bg1"/>
                  </a:glow>
                </a:effectLst>
              </a:rPr>
              <a:t>6. Gentle</a:t>
            </a:r>
          </a:p>
          <a:p>
            <a:pPr>
              <a:lnSpc>
                <a:spcPct val="80000"/>
              </a:lnSpc>
            </a:pPr>
            <a:r>
              <a:rPr lang="en-US" sz="5000" b="1" dirty="0">
                <a:effectLst>
                  <a:glow rad="127000">
                    <a:schemeClr val="bg1"/>
                  </a:glow>
                </a:effectLst>
              </a:rPr>
              <a:t>7. Loving</a:t>
            </a:r>
            <a:r>
              <a:rPr lang="en-US" sz="5000" b="1" dirty="0"/>
              <a:t>	</a:t>
            </a:r>
          </a:p>
        </p:txBody>
      </p:sp>
    </p:spTree>
    <p:extLst>
      <p:ext uri="{BB962C8B-B14F-4D97-AF65-F5344CB8AC3E}">
        <p14:creationId xmlns:p14="http://schemas.microsoft.com/office/powerpoint/2010/main" val="361350417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flipH="1">
            <a:off x="7594507" y="6017558"/>
            <a:ext cx="379992"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26" name="Right Arrow 25"/>
          <p:cNvSpPr/>
          <p:nvPr/>
        </p:nvSpPr>
        <p:spPr>
          <a:xfrm flipH="1">
            <a:off x="2854027" y="3331962"/>
            <a:ext cx="5055496"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6031625" y="3331962"/>
            <a:ext cx="3598613"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pic>
        <p:nvPicPr>
          <p:cNvPr id="23" name="Picture 22"/>
          <p:cNvPicPr>
            <a:picLocks noChangeAspect="1"/>
          </p:cNvPicPr>
          <p:nvPr/>
        </p:nvPicPr>
        <p:blipFill rotWithShape="1">
          <a:blip r:embed="rId4"/>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5"/>
          <a:stretch>
            <a:fillRect/>
          </a:stretch>
        </p:blipFill>
        <p:spPr>
          <a:xfrm>
            <a:off x="0" y="3399136"/>
            <a:ext cx="4827885" cy="4613148"/>
          </a:xfrm>
          <a:prstGeom prst="rect">
            <a:avLst/>
          </a:prstGeom>
        </p:spPr>
      </p:pic>
      <p:sp>
        <p:nvSpPr>
          <p:cNvPr id="3" name="Content Placeholder 2"/>
          <p:cNvSpPr>
            <a:spLocks noGrp="1"/>
          </p:cNvSpPr>
          <p:nvPr>
            <p:ph idx="1"/>
          </p:nvPr>
        </p:nvSpPr>
        <p:spPr>
          <a:xfrm>
            <a:off x="453522" y="1182743"/>
            <a:ext cx="8409925" cy="4522967"/>
          </a:xfrm>
        </p:spPr>
        <p:txBody>
          <a:bodyPr/>
          <a:lstStyle/>
          <a:p>
            <a:r>
              <a:rPr lang="en-US" dirty="0"/>
              <a:t>  </a:t>
            </a:r>
            <a:r>
              <a:rPr lang="en-US" baseline="30000" dirty="0"/>
              <a:t>39</a:t>
            </a:r>
            <a:r>
              <a:rPr lang="en-US" dirty="0"/>
              <a:t> They had such a sharp disagreement that </a:t>
            </a:r>
            <a:r>
              <a:rPr lang="en-US" b="1" dirty="0">
                <a:solidFill>
                  <a:srgbClr val="FFFF00"/>
                </a:solidFill>
              </a:rPr>
              <a:t>they p</a:t>
            </a:r>
            <a:r>
              <a:rPr lang="en-US" b="1" u="sng" dirty="0">
                <a:solidFill>
                  <a:srgbClr val="FFFF00"/>
                </a:solidFill>
              </a:rPr>
              <a:t>arted</a:t>
            </a:r>
            <a:r>
              <a:rPr lang="en-US" b="1" dirty="0">
                <a:solidFill>
                  <a:srgbClr val="FFFF00"/>
                </a:solidFill>
              </a:rPr>
              <a:t> company. </a:t>
            </a:r>
          </a:p>
        </p:txBody>
      </p:sp>
    </p:spTree>
    <p:extLst>
      <p:ext uri="{BB962C8B-B14F-4D97-AF65-F5344CB8AC3E}">
        <p14:creationId xmlns:p14="http://schemas.microsoft.com/office/powerpoint/2010/main" val="1418190347"/>
      </p:ext>
    </p:extLst>
  </p:cSld>
  <p:clrMapOvr>
    <a:masterClrMapping/>
  </p:clrMapOvr>
  <p:transition spd="slow">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7" name="Oval 6"/>
          <p:cNvSpPr/>
          <p:nvPr/>
        </p:nvSpPr>
        <p:spPr>
          <a:xfrm>
            <a:off x="6904142" y="163511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05608" y="362604"/>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989140" y="635161"/>
            <a:ext cx="239662" cy="1095165"/>
          </a:xfrm>
          <a:custGeom>
            <a:avLst/>
            <a:gdLst>
              <a:gd name="connsiteX0" fmla="*/ 64304 w 240352"/>
              <a:gd name="connsiteY0" fmla="*/ 1083212 h 1083212"/>
              <a:gd name="connsiteX1" fmla="*/ 8033 w 240352"/>
              <a:gd name="connsiteY1" fmla="*/ 815926 h 1083212"/>
              <a:gd name="connsiteX2" fmla="*/ 219048 w 240352"/>
              <a:gd name="connsiteY2" fmla="*/ 253218 h 1083212"/>
              <a:gd name="connsiteX3" fmla="*/ 233116 w 240352"/>
              <a:gd name="connsiteY3" fmla="*/ 0 h 1083212"/>
              <a:gd name="connsiteX4" fmla="*/ 233116 w 240352"/>
              <a:gd name="connsiteY4" fmla="*/ 0 h 1083212"/>
              <a:gd name="connsiteX0" fmla="*/ 8452 w 177264"/>
              <a:gd name="connsiteY0" fmla="*/ 1083212 h 1083212"/>
              <a:gd name="connsiteX1" fmla="*/ 113546 w 177264"/>
              <a:gd name="connsiteY1" fmla="*/ 720302 h 1083212"/>
              <a:gd name="connsiteX2" fmla="*/ 163196 w 177264"/>
              <a:gd name="connsiteY2" fmla="*/ 253218 h 1083212"/>
              <a:gd name="connsiteX3" fmla="*/ 177264 w 177264"/>
              <a:gd name="connsiteY3" fmla="*/ 0 h 1083212"/>
              <a:gd name="connsiteX4" fmla="*/ 177264 w 177264"/>
              <a:gd name="connsiteY4" fmla="*/ 0 h 1083212"/>
              <a:gd name="connsiteX0" fmla="*/ 8452 w 178984"/>
              <a:gd name="connsiteY0" fmla="*/ 1105380 h 1105380"/>
              <a:gd name="connsiteX1" fmla="*/ 113546 w 178984"/>
              <a:gd name="connsiteY1" fmla="*/ 742470 h 1105380"/>
              <a:gd name="connsiteX2" fmla="*/ 163196 w 178984"/>
              <a:gd name="connsiteY2" fmla="*/ 275386 h 1105380"/>
              <a:gd name="connsiteX3" fmla="*/ 177264 w 178984"/>
              <a:gd name="connsiteY3" fmla="*/ 22168 h 1105380"/>
              <a:gd name="connsiteX4" fmla="*/ 129452 w 178984"/>
              <a:gd name="connsiteY4" fmla="*/ 10215 h 1105380"/>
              <a:gd name="connsiteX0" fmla="*/ 8452 w 165278"/>
              <a:gd name="connsiteY0" fmla="*/ 1095165 h 1095165"/>
              <a:gd name="connsiteX1" fmla="*/ 113546 w 165278"/>
              <a:gd name="connsiteY1" fmla="*/ 732255 h 1095165"/>
              <a:gd name="connsiteX2" fmla="*/ 163196 w 165278"/>
              <a:gd name="connsiteY2" fmla="*/ 265171 h 1095165"/>
              <a:gd name="connsiteX3" fmla="*/ 153358 w 165278"/>
              <a:gd name="connsiteY3" fmla="*/ 71718 h 1095165"/>
              <a:gd name="connsiteX4" fmla="*/ 129452 w 165278"/>
              <a:gd name="connsiteY4" fmla="*/ 0 h 1095165"/>
              <a:gd name="connsiteX0" fmla="*/ 9069 w 230023"/>
              <a:gd name="connsiteY0" fmla="*/ 1095165 h 1095165"/>
              <a:gd name="connsiteX1" fmla="*/ 114163 w 230023"/>
              <a:gd name="connsiteY1" fmla="*/ 732255 h 1095165"/>
              <a:gd name="connsiteX2" fmla="*/ 229554 w 230023"/>
              <a:gd name="connsiteY2" fmla="*/ 307006 h 1095165"/>
              <a:gd name="connsiteX3" fmla="*/ 153975 w 230023"/>
              <a:gd name="connsiteY3" fmla="*/ 71718 h 1095165"/>
              <a:gd name="connsiteX4" fmla="*/ 130069 w 230023"/>
              <a:gd name="connsiteY4" fmla="*/ 0 h 1095165"/>
              <a:gd name="connsiteX0" fmla="*/ 9069 w 229795"/>
              <a:gd name="connsiteY0" fmla="*/ 1095165 h 1095165"/>
              <a:gd name="connsiteX1" fmla="*/ 114163 w 229795"/>
              <a:gd name="connsiteY1" fmla="*/ 732255 h 1095165"/>
              <a:gd name="connsiteX2" fmla="*/ 229554 w 229795"/>
              <a:gd name="connsiteY2" fmla="*/ 307006 h 1095165"/>
              <a:gd name="connsiteX3" fmla="*/ 153975 w 229795"/>
              <a:gd name="connsiteY3" fmla="*/ 71718 h 1095165"/>
              <a:gd name="connsiteX4" fmla="*/ 130069 w 229795"/>
              <a:gd name="connsiteY4" fmla="*/ 0 h 1095165"/>
              <a:gd name="connsiteX0" fmla="*/ 16570 w 239662"/>
              <a:gd name="connsiteY0" fmla="*/ 1095165 h 1095165"/>
              <a:gd name="connsiteX1" fmla="*/ 55923 w 239662"/>
              <a:gd name="connsiteY1" fmla="*/ 774090 h 1095165"/>
              <a:gd name="connsiteX2" fmla="*/ 237055 w 239662"/>
              <a:gd name="connsiteY2" fmla="*/ 307006 h 1095165"/>
              <a:gd name="connsiteX3" fmla="*/ 161476 w 239662"/>
              <a:gd name="connsiteY3" fmla="*/ 71718 h 1095165"/>
              <a:gd name="connsiteX4" fmla="*/ 137570 w 239662"/>
              <a:gd name="connsiteY4" fmla="*/ 0 h 109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62" h="1095165">
                <a:moveTo>
                  <a:pt x="16570" y="1095165"/>
                </a:moveTo>
                <a:cubicBezTo>
                  <a:pt x="-24461" y="1030688"/>
                  <a:pt x="19176" y="905450"/>
                  <a:pt x="55923" y="774090"/>
                </a:cubicBezTo>
                <a:cubicBezTo>
                  <a:pt x="92670" y="642730"/>
                  <a:pt x="219463" y="424068"/>
                  <a:pt x="237055" y="307006"/>
                </a:cubicBezTo>
                <a:cubicBezTo>
                  <a:pt x="254647" y="189944"/>
                  <a:pt x="178057" y="122886"/>
                  <a:pt x="161476" y="71718"/>
                </a:cubicBezTo>
                <a:cubicBezTo>
                  <a:pt x="144895" y="20550"/>
                  <a:pt x="153507" y="3984"/>
                  <a:pt x="137570" y="0"/>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Oval 9"/>
          <p:cNvSpPr/>
          <p:nvPr/>
        </p:nvSpPr>
        <p:spPr>
          <a:xfrm>
            <a:off x="7894714" y="670413"/>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1431" y="1089549"/>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85493" y="1400355"/>
            <a:ext cx="271847" cy="30017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228802" y="512692"/>
            <a:ext cx="618304" cy="24034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a:off x="8166561" y="942400"/>
            <a:ext cx="204681" cy="19110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1"/>
          </p:cNvCxnSpPr>
          <p:nvPr/>
        </p:nvCxnSpPr>
        <p:spPr>
          <a:xfrm>
            <a:off x="8592045" y="1328445"/>
            <a:ext cx="233259" cy="11587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75357" y="516157"/>
            <a:ext cx="1858781" cy="1027830"/>
          </a:xfrm>
          <a:custGeom>
            <a:avLst/>
            <a:gdLst>
              <a:gd name="connsiteX0" fmla="*/ 1858781 w 1858781"/>
              <a:gd name="connsiteY0" fmla="*/ 1027830 h 1027830"/>
              <a:gd name="connsiteX1" fmla="*/ 1379095 w 1858781"/>
              <a:gd name="connsiteY1" fmla="*/ 772997 h 1027830"/>
              <a:gd name="connsiteX2" fmla="*/ 989351 w 1858781"/>
              <a:gd name="connsiteY2" fmla="*/ 413233 h 1027830"/>
              <a:gd name="connsiteX3" fmla="*/ 314794 w 1858781"/>
              <a:gd name="connsiteY3" fmla="*/ 53469 h 1027830"/>
              <a:gd name="connsiteX4" fmla="*/ 0 w 1858781"/>
              <a:gd name="connsiteY4" fmla="*/ 8499 h 102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781" h="1027830">
                <a:moveTo>
                  <a:pt x="1858781" y="1027830"/>
                </a:moveTo>
                <a:cubicBezTo>
                  <a:pt x="1691390" y="951630"/>
                  <a:pt x="1524000" y="875430"/>
                  <a:pt x="1379095" y="772997"/>
                </a:cubicBezTo>
                <a:cubicBezTo>
                  <a:pt x="1234190" y="670564"/>
                  <a:pt x="1166734" y="533154"/>
                  <a:pt x="989351" y="413233"/>
                </a:cubicBezTo>
                <a:cubicBezTo>
                  <a:pt x="811967" y="293312"/>
                  <a:pt x="479686" y="120925"/>
                  <a:pt x="314794" y="53469"/>
                </a:cubicBezTo>
                <a:cubicBezTo>
                  <a:pt x="149902" y="-13987"/>
                  <a:pt x="74951" y="-2744"/>
                  <a:pt x="0" y="8499"/>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15397" y="539646"/>
            <a:ext cx="165265" cy="1289154"/>
          </a:xfrm>
          <a:custGeom>
            <a:avLst/>
            <a:gdLst>
              <a:gd name="connsiteX0" fmla="*/ 0 w 165265"/>
              <a:gd name="connsiteY0" fmla="*/ 0 h 1289154"/>
              <a:gd name="connsiteX1" fmla="*/ 164892 w 165265"/>
              <a:gd name="connsiteY1" fmla="*/ 449705 h 1289154"/>
              <a:gd name="connsiteX2" fmla="*/ 44970 w 165265"/>
              <a:gd name="connsiteY2" fmla="*/ 854439 h 1289154"/>
              <a:gd name="connsiteX3" fmla="*/ 44970 w 165265"/>
              <a:gd name="connsiteY3" fmla="*/ 1289154 h 1289154"/>
            </a:gdLst>
            <a:ahLst/>
            <a:cxnLst>
              <a:cxn ang="0">
                <a:pos x="connsiteX0" y="connsiteY0"/>
              </a:cxn>
              <a:cxn ang="0">
                <a:pos x="connsiteX1" y="connsiteY1"/>
              </a:cxn>
              <a:cxn ang="0">
                <a:pos x="connsiteX2" y="connsiteY2"/>
              </a:cxn>
              <a:cxn ang="0">
                <a:pos x="connsiteX3" y="connsiteY3"/>
              </a:cxn>
            </a:cxnLst>
            <a:rect l="l" t="t" r="r" b="b"/>
            <a:pathLst>
              <a:path w="165265" h="1289154">
                <a:moveTo>
                  <a:pt x="0" y="0"/>
                </a:moveTo>
                <a:cubicBezTo>
                  <a:pt x="78698" y="153649"/>
                  <a:pt x="157397" y="307299"/>
                  <a:pt x="164892" y="449705"/>
                </a:cubicBezTo>
                <a:cubicBezTo>
                  <a:pt x="172387" y="592112"/>
                  <a:pt x="64957" y="714531"/>
                  <a:pt x="44970" y="854439"/>
                </a:cubicBezTo>
                <a:cubicBezTo>
                  <a:pt x="24983" y="994347"/>
                  <a:pt x="34976" y="1141750"/>
                  <a:pt x="44970" y="1289154"/>
                </a:cubicBezTo>
              </a:path>
            </a:pathLst>
          </a:cu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060367" y="1858780"/>
            <a:ext cx="3477718" cy="1110754"/>
          </a:xfrm>
          <a:custGeom>
            <a:avLst/>
            <a:gdLst>
              <a:gd name="connsiteX0" fmla="*/ 0 w 3597640"/>
              <a:gd name="connsiteY0" fmla="*/ 0 h 1110965"/>
              <a:gd name="connsiteX1" fmla="*/ 344774 w 3597640"/>
              <a:gd name="connsiteY1" fmla="*/ 704538 h 1110965"/>
              <a:gd name="connsiteX2" fmla="*/ 1499017 w 3597640"/>
              <a:gd name="connsiteY2" fmla="*/ 1109272 h 1110965"/>
              <a:gd name="connsiteX3" fmla="*/ 2878112 w 3597640"/>
              <a:gd name="connsiteY3" fmla="*/ 839450 h 1110965"/>
              <a:gd name="connsiteX4" fmla="*/ 3597640 w 3597640"/>
              <a:gd name="connsiteY4" fmla="*/ 599607 h 1110965"/>
              <a:gd name="connsiteX0" fmla="*/ 0 w 3477718"/>
              <a:gd name="connsiteY0" fmla="*/ 0 h 1110754"/>
              <a:gd name="connsiteX1" fmla="*/ 344774 w 3477718"/>
              <a:gd name="connsiteY1" fmla="*/ 704538 h 1110754"/>
              <a:gd name="connsiteX2" fmla="*/ 1499017 w 3477718"/>
              <a:gd name="connsiteY2" fmla="*/ 1109272 h 1110754"/>
              <a:gd name="connsiteX3" fmla="*/ 2878112 w 3477718"/>
              <a:gd name="connsiteY3" fmla="*/ 839450 h 1110754"/>
              <a:gd name="connsiteX4" fmla="*/ 3477718 w 3477718"/>
              <a:gd name="connsiteY4" fmla="*/ 794479 h 1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718" h="1110754">
                <a:moveTo>
                  <a:pt x="0" y="0"/>
                </a:moveTo>
                <a:cubicBezTo>
                  <a:pt x="47469" y="259829"/>
                  <a:pt x="94938" y="519659"/>
                  <a:pt x="344774" y="704538"/>
                </a:cubicBezTo>
                <a:cubicBezTo>
                  <a:pt x="594610" y="889417"/>
                  <a:pt x="1076794" y="1086787"/>
                  <a:pt x="1499017" y="1109272"/>
                </a:cubicBezTo>
                <a:cubicBezTo>
                  <a:pt x="1921240" y="1131757"/>
                  <a:pt x="2548329" y="891915"/>
                  <a:pt x="2878112" y="839450"/>
                </a:cubicBezTo>
                <a:cubicBezTo>
                  <a:pt x="3207895" y="786985"/>
                  <a:pt x="3477718" y="794479"/>
                  <a:pt x="3477718" y="794479"/>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345476" y="2698230"/>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flipH="1">
            <a:off x="7594507" y="6017558"/>
            <a:ext cx="379992"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541830" y="2651124"/>
            <a:ext cx="726908" cy="3439723"/>
          </a:xfrm>
          <a:custGeom>
            <a:avLst/>
            <a:gdLst>
              <a:gd name="connsiteX0" fmla="*/ 526321 w 760816"/>
              <a:gd name="connsiteY0" fmla="*/ 0 h 3553955"/>
              <a:gd name="connsiteX1" fmla="*/ 751173 w 760816"/>
              <a:gd name="connsiteY1" fmla="*/ 1199213 h 3553955"/>
              <a:gd name="connsiteX2" fmla="*/ 241507 w 760816"/>
              <a:gd name="connsiteY2" fmla="*/ 2383436 h 3553955"/>
              <a:gd name="connsiteX3" fmla="*/ 16655 w 760816"/>
              <a:gd name="connsiteY3" fmla="*/ 3477718 h 3553955"/>
              <a:gd name="connsiteX4" fmla="*/ 16655 w 760816"/>
              <a:gd name="connsiteY4" fmla="*/ 3462727 h 3553955"/>
              <a:gd name="connsiteX0" fmla="*/ 584428 w 818923"/>
              <a:gd name="connsiteY0" fmla="*/ 0 h 3853791"/>
              <a:gd name="connsiteX1" fmla="*/ 809280 w 818923"/>
              <a:gd name="connsiteY1" fmla="*/ 1199213 h 3853791"/>
              <a:gd name="connsiteX2" fmla="*/ 299614 w 818923"/>
              <a:gd name="connsiteY2" fmla="*/ 2383436 h 3853791"/>
              <a:gd name="connsiteX3" fmla="*/ 74762 w 818923"/>
              <a:gd name="connsiteY3" fmla="*/ 3477718 h 3853791"/>
              <a:gd name="connsiteX4" fmla="*/ 0 w 818923"/>
              <a:gd name="connsiteY4" fmla="*/ 3853791 h 3853791"/>
              <a:gd name="connsiteX0" fmla="*/ 584428 w 818923"/>
              <a:gd name="connsiteY0" fmla="*/ 0 h 3853791"/>
              <a:gd name="connsiteX1" fmla="*/ 809280 w 818923"/>
              <a:gd name="connsiteY1" fmla="*/ 1199213 h 3853791"/>
              <a:gd name="connsiteX2" fmla="*/ 299614 w 818923"/>
              <a:gd name="connsiteY2" fmla="*/ 2383436 h 3853791"/>
              <a:gd name="connsiteX3" fmla="*/ 143774 w 818923"/>
              <a:gd name="connsiteY3" fmla="*/ 2994639 h 3853791"/>
              <a:gd name="connsiteX4" fmla="*/ 0 w 818923"/>
              <a:gd name="connsiteY4" fmla="*/ 3853791 h 3853791"/>
              <a:gd name="connsiteX0" fmla="*/ 492413 w 726908"/>
              <a:gd name="connsiteY0" fmla="*/ 0 h 3439723"/>
              <a:gd name="connsiteX1" fmla="*/ 717265 w 726908"/>
              <a:gd name="connsiteY1" fmla="*/ 1199213 h 3439723"/>
              <a:gd name="connsiteX2" fmla="*/ 207599 w 726908"/>
              <a:gd name="connsiteY2" fmla="*/ 2383436 h 3439723"/>
              <a:gd name="connsiteX3" fmla="*/ 51759 w 726908"/>
              <a:gd name="connsiteY3" fmla="*/ 2994639 h 3439723"/>
              <a:gd name="connsiteX4" fmla="*/ 0 w 726908"/>
              <a:gd name="connsiteY4" fmla="*/ 3439723 h 343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08" h="3439723">
                <a:moveTo>
                  <a:pt x="492413" y="0"/>
                </a:moveTo>
                <a:cubicBezTo>
                  <a:pt x="628573" y="400987"/>
                  <a:pt x="764734" y="801974"/>
                  <a:pt x="717265" y="1199213"/>
                </a:cubicBezTo>
                <a:cubicBezTo>
                  <a:pt x="669796" y="1596452"/>
                  <a:pt x="318517" y="2084198"/>
                  <a:pt x="207599" y="2383436"/>
                </a:cubicBezTo>
                <a:cubicBezTo>
                  <a:pt x="96681" y="2682674"/>
                  <a:pt x="86359" y="2818591"/>
                  <a:pt x="51759" y="2994639"/>
                </a:cubicBezTo>
                <a:cubicBezTo>
                  <a:pt x="17159" y="3170687"/>
                  <a:pt x="0" y="3439723"/>
                  <a:pt x="0" y="3439723"/>
                </a:cubicBezTo>
              </a:path>
            </a:pathLst>
          </a:custGeom>
          <a:noFill/>
          <a:ln w="76200">
            <a:solidFill>
              <a:schemeClr val="accent4">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26" name="Right Arrow 25"/>
          <p:cNvSpPr/>
          <p:nvPr/>
        </p:nvSpPr>
        <p:spPr>
          <a:xfrm flipH="1">
            <a:off x="2854027" y="3331962"/>
            <a:ext cx="5055496" cy="2921330"/>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6031625" y="3331962"/>
            <a:ext cx="3598613" cy="2921330"/>
          </a:xfrm>
          <a:prstGeom prst="rightArrow">
            <a:avLst/>
          </a:prstGeom>
          <a:solidFill>
            <a:schemeClr val="accent6">
              <a:lumMod val="7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r="17913" b="12190"/>
          <a:stretch/>
        </p:blipFill>
        <p:spPr>
          <a:xfrm>
            <a:off x="8879151" y="2651124"/>
            <a:ext cx="4091081" cy="5059147"/>
          </a:xfrm>
          <a:prstGeom prst="rect">
            <a:avLst/>
          </a:prstGeom>
        </p:spPr>
      </p:pic>
      <p:pic>
        <p:nvPicPr>
          <p:cNvPr id="23" name="Picture 22"/>
          <p:cNvPicPr>
            <a:picLocks noChangeAspect="1"/>
          </p:cNvPicPr>
          <p:nvPr/>
        </p:nvPicPr>
        <p:blipFill rotWithShape="1">
          <a:blip r:embed="rId4"/>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5"/>
          <a:stretch>
            <a:fillRect/>
          </a:stretch>
        </p:blipFill>
        <p:spPr>
          <a:xfrm>
            <a:off x="0" y="3399136"/>
            <a:ext cx="4827885" cy="4613148"/>
          </a:xfrm>
          <a:prstGeom prst="rect">
            <a:avLst/>
          </a:prstGeom>
        </p:spPr>
      </p:pic>
      <p:sp>
        <p:nvSpPr>
          <p:cNvPr id="3" name="Content Placeholder 2"/>
          <p:cNvSpPr>
            <a:spLocks noGrp="1"/>
          </p:cNvSpPr>
          <p:nvPr>
            <p:ph idx="1"/>
          </p:nvPr>
        </p:nvSpPr>
        <p:spPr>
          <a:xfrm>
            <a:off x="453522" y="1182743"/>
            <a:ext cx="8409925" cy="4522967"/>
          </a:xfrm>
        </p:spPr>
        <p:txBody>
          <a:bodyPr/>
          <a:lstStyle/>
          <a:p>
            <a:r>
              <a:rPr lang="en-US" dirty="0"/>
              <a:t>  </a:t>
            </a:r>
            <a:r>
              <a:rPr lang="en-US" baseline="30000" dirty="0"/>
              <a:t>39</a:t>
            </a:r>
            <a:r>
              <a:rPr lang="en-US" dirty="0"/>
              <a:t> They had such a sharp disagreement that </a:t>
            </a:r>
            <a:r>
              <a:rPr lang="en-US" b="1" dirty="0">
                <a:solidFill>
                  <a:srgbClr val="FFFF00"/>
                </a:solidFill>
              </a:rPr>
              <a:t>they parted company. </a:t>
            </a:r>
          </a:p>
        </p:txBody>
      </p:sp>
      <p:sp>
        <p:nvSpPr>
          <p:cNvPr id="28" name="Rectangle 27"/>
          <p:cNvSpPr/>
          <p:nvPr/>
        </p:nvSpPr>
        <p:spPr>
          <a:xfrm>
            <a:off x="453521" y="362604"/>
            <a:ext cx="11327662" cy="6154877"/>
          </a:xfrm>
          <a:prstGeom prst="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3520" y="986401"/>
            <a:ext cx="11221644" cy="4524315"/>
          </a:xfrm>
          <a:prstGeom prst="rect">
            <a:avLst/>
          </a:prstGeom>
          <a:noFill/>
        </p:spPr>
        <p:txBody>
          <a:bodyPr wrap="square" rtlCol="0">
            <a:spAutoFit/>
          </a:bodyPr>
          <a:lstStyle/>
          <a:p>
            <a:pPr algn="ctr">
              <a:lnSpc>
                <a:spcPct val="80000"/>
              </a:lnSpc>
            </a:pPr>
            <a:r>
              <a:rPr lang="en-US" sz="7200" b="1" dirty="0">
                <a:effectLst>
                  <a:glow rad="127000">
                    <a:schemeClr val="bg1"/>
                  </a:glow>
                </a:effectLst>
              </a:rPr>
              <a:t>Sometimes you have to: </a:t>
            </a:r>
          </a:p>
          <a:p>
            <a:pPr algn="ctr">
              <a:lnSpc>
                <a:spcPct val="80000"/>
              </a:lnSpc>
            </a:pPr>
            <a:r>
              <a:rPr lang="en-US" sz="7200" b="1" dirty="0">
                <a:effectLst>
                  <a:glow rad="127000">
                    <a:schemeClr val="bg1"/>
                  </a:glow>
                </a:effectLst>
              </a:rPr>
              <a:t>“</a:t>
            </a:r>
            <a:r>
              <a:rPr lang="en-US" sz="7200" b="1" u="sng" dirty="0">
                <a:solidFill>
                  <a:srgbClr val="C00000"/>
                </a:solidFill>
                <a:effectLst>
                  <a:glow rad="127000">
                    <a:schemeClr val="bg1"/>
                  </a:glow>
                </a:effectLst>
              </a:rPr>
              <a:t>A</a:t>
            </a:r>
            <a:r>
              <a:rPr lang="en-US" sz="7200" b="1" dirty="0">
                <a:solidFill>
                  <a:srgbClr val="C00000"/>
                </a:solidFill>
                <a:effectLst>
                  <a:glow rad="127000">
                    <a:schemeClr val="bg1"/>
                  </a:glow>
                </a:effectLst>
              </a:rPr>
              <a:t>g</a:t>
            </a:r>
            <a:r>
              <a:rPr lang="en-US" sz="7200" b="1" u="sng" dirty="0">
                <a:solidFill>
                  <a:srgbClr val="C00000"/>
                </a:solidFill>
                <a:effectLst>
                  <a:glow rad="127000">
                    <a:schemeClr val="bg1"/>
                  </a:glow>
                </a:effectLst>
              </a:rPr>
              <a:t>ree</a:t>
            </a:r>
            <a:r>
              <a:rPr lang="en-US" sz="7200" b="1" dirty="0">
                <a:effectLst>
                  <a:glow rad="127000">
                    <a:schemeClr val="bg1"/>
                  </a:glow>
                </a:effectLst>
              </a:rPr>
              <a:t> to </a:t>
            </a:r>
            <a:r>
              <a:rPr lang="en-US" sz="7200" b="1" u="sng" dirty="0">
                <a:solidFill>
                  <a:srgbClr val="C00000"/>
                </a:solidFill>
                <a:effectLst>
                  <a:glow rad="127000">
                    <a:schemeClr val="bg1"/>
                  </a:glow>
                </a:effectLst>
              </a:rPr>
              <a:t>Disa</a:t>
            </a:r>
            <a:r>
              <a:rPr lang="en-US" sz="7200" b="1" dirty="0">
                <a:solidFill>
                  <a:srgbClr val="C00000"/>
                </a:solidFill>
                <a:effectLst>
                  <a:glow rad="127000">
                    <a:schemeClr val="bg1"/>
                  </a:glow>
                </a:effectLst>
              </a:rPr>
              <a:t>g</a:t>
            </a:r>
            <a:r>
              <a:rPr lang="en-US" sz="7200" b="1" u="sng" dirty="0">
                <a:solidFill>
                  <a:srgbClr val="C00000"/>
                </a:solidFill>
                <a:effectLst>
                  <a:glow rad="127000">
                    <a:schemeClr val="bg1"/>
                  </a:glow>
                </a:effectLst>
              </a:rPr>
              <a:t>ree</a:t>
            </a:r>
            <a:r>
              <a:rPr lang="en-US" sz="7200" b="1" dirty="0">
                <a:effectLst>
                  <a:glow rad="127000">
                    <a:schemeClr val="bg1"/>
                  </a:glow>
                </a:effectLst>
              </a:rPr>
              <a:t>” </a:t>
            </a:r>
          </a:p>
          <a:p>
            <a:pPr algn="ctr">
              <a:lnSpc>
                <a:spcPct val="80000"/>
              </a:lnSpc>
            </a:pPr>
            <a:endParaRPr lang="en-US" sz="7200" b="1" dirty="0">
              <a:effectLst>
                <a:glow rad="127000">
                  <a:schemeClr val="bg1"/>
                </a:glow>
              </a:effectLst>
            </a:endParaRPr>
          </a:p>
          <a:p>
            <a:pPr algn="ctr">
              <a:lnSpc>
                <a:spcPct val="80000"/>
              </a:lnSpc>
            </a:pPr>
            <a:r>
              <a:rPr lang="en-US" sz="7200" b="1" dirty="0">
                <a:effectLst>
                  <a:glow rad="127000">
                    <a:schemeClr val="bg1"/>
                  </a:glow>
                </a:effectLst>
              </a:rPr>
              <a:t>and just keep on </a:t>
            </a:r>
            <a:br>
              <a:rPr lang="en-US" sz="7200" b="1" dirty="0">
                <a:effectLst>
                  <a:glow rad="127000">
                    <a:schemeClr val="bg1"/>
                  </a:glow>
                </a:effectLst>
              </a:rPr>
            </a:br>
            <a:r>
              <a:rPr lang="en-US" sz="7200" b="1" dirty="0">
                <a:effectLst>
                  <a:glow rad="127000">
                    <a:schemeClr val="bg1"/>
                  </a:glow>
                </a:effectLst>
              </a:rPr>
              <a:t>serving Jesus!</a:t>
            </a:r>
          </a:p>
        </p:txBody>
      </p:sp>
    </p:spTree>
    <p:extLst>
      <p:ext uri="{BB962C8B-B14F-4D97-AF65-F5344CB8AC3E}">
        <p14:creationId xmlns:p14="http://schemas.microsoft.com/office/powerpoint/2010/main" val="273486650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23" name="Picture 22"/>
          <p:cNvPicPr>
            <a:picLocks noChangeAspect="1"/>
          </p:cNvPicPr>
          <p:nvPr/>
        </p:nvPicPr>
        <p:blipFill rotWithShape="1">
          <a:blip r:embed="rId3"/>
          <a:srcRect b="49378"/>
          <a:stretch/>
        </p:blipFill>
        <p:spPr>
          <a:xfrm flipH="1">
            <a:off x="3769553" y="2843796"/>
            <a:ext cx="6313338" cy="4964276"/>
          </a:xfrm>
          <a:prstGeom prst="rect">
            <a:avLst/>
          </a:prstGeom>
        </p:spPr>
      </p:pic>
      <p:pic>
        <p:nvPicPr>
          <p:cNvPr id="24" name="Picture 23"/>
          <p:cNvPicPr>
            <a:picLocks noChangeAspect="1"/>
          </p:cNvPicPr>
          <p:nvPr/>
        </p:nvPicPr>
        <p:blipFill>
          <a:blip r:embed="rId4"/>
          <a:stretch>
            <a:fillRect/>
          </a:stretch>
        </p:blipFill>
        <p:spPr>
          <a:xfrm>
            <a:off x="0" y="3399136"/>
            <a:ext cx="4827885" cy="4613148"/>
          </a:xfrm>
          <a:prstGeom prst="rect">
            <a:avLst/>
          </a:prstGeom>
        </p:spPr>
      </p:pic>
      <p:sp>
        <p:nvSpPr>
          <p:cNvPr id="3" name="Content Placeholder 2"/>
          <p:cNvSpPr>
            <a:spLocks noGrp="1"/>
          </p:cNvSpPr>
          <p:nvPr>
            <p:ph idx="1"/>
          </p:nvPr>
        </p:nvSpPr>
        <p:spPr>
          <a:xfrm>
            <a:off x="453522" y="1182743"/>
            <a:ext cx="8409925" cy="4522967"/>
          </a:xfrm>
        </p:spPr>
        <p:txBody>
          <a:bodyPr/>
          <a:lstStyle/>
          <a:p>
            <a:r>
              <a:rPr lang="en-US" dirty="0"/>
              <a:t>  Barnabas took Mark and sailed for Cyprus</a:t>
            </a:r>
            <a:endParaRPr lang="en-US" b="1" dirty="0">
              <a:solidFill>
                <a:srgbClr val="FFFF00"/>
              </a:solidFill>
            </a:endParaRPr>
          </a:p>
        </p:txBody>
      </p:sp>
      <p:sp>
        <p:nvSpPr>
          <p:cNvPr id="5" name="Freeform 4"/>
          <p:cNvSpPr/>
          <p:nvPr/>
        </p:nvSpPr>
        <p:spPr>
          <a:xfrm>
            <a:off x="9116291" y="2715491"/>
            <a:ext cx="1634836" cy="720436"/>
          </a:xfrm>
          <a:custGeom>
            <a:avLst/>
            <a:gdLst>
              <a:gd name="connsiteX0" fmla="*/ 1634836 w 1634836"/>
              <a:gd name="connsiteY0" fmla="*/ 0 h 720436"/>
              <a:gd name="connsiteX1" fmla="*/ 942109 w 1634836"/>
              <a:gd name="connsiteY1" fmla="*/ 498764 h 720436"/>
              <a:gd name="connsiteX2" fmla="*/ 193964 w 1634836"/>
              <a:gd name="connsiteY2" fmla="*/ 637309 h 720436"/>
              <a:gd name="connsiteX3" fmla="*/ 221673 w 1634836"/>
              <a:gd name="connsiteY3" fmla="*/ 609600 h 720436"/>
              <a:gd name="connsiteX4" fmla="*/ 0 w 1634836"/>
              <a:gd name="connsiteY4" fmla="*/ 720436 h 720436"/>
              <a:gd name="connsiteX0" fmla="*/ 1634836 w 1634836"/>
              <a:gd name="connsiteY0" fmla="*/ 0 h 720436"/>
              <a:gd name="connsiteX1" fmla="*/ 942109 w 1634836"/>
              <a:gd name="connsiteY1" fmla="*/ 498764 h 720436"/>
              <a:gd name="connsiteX2" fmla="*/ 193964 w 1634836"/>
              <a:gd name="connsiteY2" fmla="*/ 637309 h 720436"/>
              <a:gd name="connsiteX3" fmla="*/ 0 w 1634836"/>
              <a:gd name="connsiteY3" fmla="*/ 720436 h 720436"/>
              <a:gd name="connsiteX0" fmla="*/ 1634836 w 1634836"/>
              <a:gd name="connsiteY0" fmla="*/ 0 h 720436"/>
              <a:gd name="connsiteX1" fmla="*/ 942109 w 1634836"/>
              <a:gd name="connsiteY1" fmla="*/ 498764 h 720436"/>
              <a:gd name="connsiteX2" fmla="*/ 0 w 1634836"/>
              <a:gd name="connsiteY2" fmla="*/ 720436 h 720436"/>
            </a:gdLst>
            <a:ahLst/>
            <a:cxnLst>
              <a:cxn ang="0">
                <a:pos x="connsiteX0" y="connsiteY0"/>
              </a:cxn>
              <a:cxn ang="0">
                <a:pos x="connsiteX1" y="connsiteY1"/>
              </a:cxn>
              <a:cxn ang="0">
                <a:pos x="connsiteX2" y="connsiteY2"/>
              </a:cxn>
            </a:cxnLst>
            <a:rect l="l" t="t" r="r" b="b"/>
            <a:pathLst>
              <a:path w="1634836" h="720436">
                <a:moveTo>
                  <a:pt x="1634836" y="0"/>
                </a:moveTo>
                <a:cubicBezTo>
                  <a:pt x="1408545" y="196273"/>
                  <a:pt x="1214582" y="378691"/>
                  <a:pt x="942109" y="498764"/>
                </a:cubicBezTo>
                <a:cubicBezTo>
                  <a:pt x="669636" y="618837"/>
                  <a:pt x="196273" y="674254"/>
                  <a:pt x="0" y="720436"/>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022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pic>
        <p:nvPicPr>
          <p:cNvPr id="11" name="Picture 10"/>
          <p:cNvPicPr>
            <a:picLocks noChangeAspect="1"/>
          </p:cNvPicPr>
          <p:nvPr/>
        </p:nvPicPr>
        <p:blipFill>
          <a:blip r:embed="rId4"/>
          <a:stretch>
            <a:fillRect/>
          </a:stretch>
        </p:blipFill>
        <p:spPr>
          <a:xfrm>
            <a:off x="5759938" y="3852631"/>
            <a:ext cx="4922344" cy="5059222"/>
          </a:xfrm>
          <a:prstGeom prst="rect">
            <a:avLst/>
          </a:prstGeom>
        </p:spPr>
      </p:pic>
      <p:sp>
        <p:nvSpPr>
          <p:cNvPr id="3" name="Content Placeholder 2"/>
          <p:cNvSpPr>
            <a:spLocks noGrp="1"/>
          </p:cNvSpPr>
          <p:nvPr>
            <p:ph idx="1"/>
          </p:nvPr>
        </p:nvSpPr>
        <p:spPr>
          <a:xfrm>
            <a:off x="453522" y="1182743"/>
            <a:ext cx="10500607" cy="4522967"/>
          </a:xfrm>
        </p:spPr>
        <p:txBody>
          <a:bodyPr/>
          <a:lstStyle/>
          <a:p>
            <a:r>
              <a:rPr lang="en-US" dirty="0"/>
              <a:t>   </a:t>
            </a:r>
            <a:r>
              <a:rPr lang="en-US" baseline="30000" dirty="0"/>
              <a:t>40</a:t>
            </a:r>
            <a:r>
              <a:rPr lang="en-US" dirty="0"/>
              <a:t> but Paul chose Silas and left, commended by the brothers to the grace of the Lord.</a:t>
            </a:r>
            <a:endParaRPr lang="en-US" b="1" dirty="0">
              <a:solidFill>
                <a:srgbClr val="FFFF00"/>
              </a:solidFill>
            </a:endParaRPr>
          </a:p>
        </p:txBody>
      </p:sp>
      <p:sp>
        <p:nvSpPr>
          <p:cNvPr id="5" name="Freeform 4"/>
          <p:cNvSpPr/>
          <p:nvPr/>
        </p:nvSpPr>
        <p:spPr>
          <a:xfrm>
            <a:off x="9116291" y="2715491"/>
            <a:ext cx="1634836" cy="720436"/>
          </a:xfrm>
          <a:custGeom>
            <a:avLst/>
            <a:gdLst>
              <a:gd name="connsiteX0" fmla="*/ 1634836 w 1634836"/>
              <a:gd name="connsiteY0" fmla="*/ 0 h 720436"/>
              <a:gd name="connsiteX1" fmla="*/ 942109 w 1634836"/>
              <a:gd name="connsiteY1" fmla="*/ 498764 h 720436"/>
              <a:gd name="connsiteX2" fmla="*/ 193964 w 1634836"/>
              <a:gd name="connsiteY2" fmla="*/ 637309 h 720436"/>
              <a:gd name="connsiteX3" fmla="*/ 221673 w 1634836"/>
              <a:gd name="connsiteY3" fmla="*/ 609600 h 720436"/>
              <a:gd name="connsiteX4" fmla="*/ 0 w 1634836"/>
              <a:gd name="connsiteY4" fmla="*/ 720436 h 720436"/>
              <a:gd name="connsiteX0" fmla="*/ 1634836 w 1634836"/>
              <a:gd name="connsiteY0" fmla="*/ 0 h 720436"/>
              <a:gd name="connsiteX1" fmla="*/ 942109 w 1634836"/>
              <a:gd name="connsiteY1" fmla="*/ 498764 h 720436"/>
              <a:gd name="connsiteX2" fmla="*/ 193964 w 1634836"/>
              <a:gd name="connsiteY2" fmla="*/ 637309 h 720436"/>
              <a:gd name="connsiteX3" fmla="*/ 0 w 1634836"/>
              <a:gd name="connsiteY3" fmla="*/ 720436 h 720436"/>
              <a:gd name="connsiteX0" fmla="*/ 1634836 w 1634836"/>
              <a:gd name="connsiteY0" fmla="*/ 0 h 720436"/>
              <a:gd name="connsiteX1" fmla="*/ 942109 w 1634836"/>
              <a:gd name="connsiteY1" fmla="*/ 498764 h 720436"/>
              <a:gd name="connsiteX2" fmla="*/ 0 w 1634836"/>
              <a:gd name="connsiteY2" fmla="*/ 720436 h 720436"/>
            </a:gdLst>
            <a:ahLst/>
            <a:cxnLst>
              <a:cxn ang="0">
                <a:pos x="connsiteX0" y="connsiteY0"/>
              </a:cxn>
              <a:cxn ang="0">
                <a:pos x="connsiteX1" y="connsiteY1"/>
              </a:cxn>
              <a:cxn ang="0">
                <a:pos x="connsiteX2" y="connsiteY2"/>
              </a:cxn>
            </a:cxnLst>
            <a:rect l="l" t="t" r="r" b="b"/>
            <a:pathLst>
              <a:path w="1634836" h="720436">
                <a:moveTo>
                  <a:pt x="1634836" y="0"/>
                </a:moveTo>
                <a:cubicBezTo>
                  <a:pt x="1408545" y="196273"/>
                  <a:pt x="1214582" y="378691"/>
                  <a:pt x="942109" y="498764"/>
                </a:cubicBezTo>
                <a:cubicBezTo>
                  <a:pt x="669636" y="618837"/>
                  <a:pt x="196273" y="674254"/>
                  <a:pt x="0" y="720436"/>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srcRect r="17913" b="12190"/>
          <a:stretch/>
        </p:blipFill>
        <p:spPr>
          <a:xfrm>
            <a:off x="8100919" y="3075709"/>
            <a:ext cx="4091081" cy="5059147"/>
          </a:xfrm>
          <a:prstGeom prst="rect">
            <a:avLst/>
          </a:prstGeom>
        </p:spPr>
      </p:pic>
    </p:spTree>
    <p:extLst>
      <p:ext uri="{BB962C8B-B14F-4D97-AF65-F5344CB8AC3E}">
        <p14:creationId xmlns:p14="http://schemas.microsoft.com/office/powerpoint/2010/main" val="4063387766"/>
      </p:ext>
    </p:extLst>
  </p:cSld>
  <p:clrMapOvr>
    <a:masterClrMapping/>
  </p:clrMapOvr>
  <p:transition spd="slow">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19" name="Oval 18"/>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Ready for 2</a:t>
            </a:r>
            <a:r>
              <a:rPr lang="en-US" baseline="30000" dirty="0"/>
              <a:t>nd</a:t>
            </a:r>
            <a:r>
              <a:rPr lang="en-US" dirty="0"/>
              <a:t> Journey </a:t>
            </a:r>
          </a:p>
        </p:txBody>
      </p:sp>
      <p:sp>
        <p:nvSpPr>
          <p:cNvPr id="3" name="Content Placeholder 2"/>
          <p:cNvSpPr>
            <a:spLocks noGrp="1"/>
          </p:cNvSpPr>
          <p:nvPr>
            <p:ph idx="1"/>
          </p:nvPr>
        </p:nvSpPr>
        <p:spPr>
          <a:xfrm>
            <a:off x="453523" y="1182743"/>
            <a:ext cx="5566278" cy="4522967"/>
          </a:xfrm>
        </p:spPr>
        <p:txBody>
          <a:bodyPr/>
          <a:lstStyle/>
          <a:p>
            <a:r>
              <a:rPr lang="en-US" baseline="30000" dirty="0"/>
              <a:t>41</a:t>
            </a:r>
            <a:r>
              <a:rPr lang="en-US" dirty="0"/>
              <a:t> He went through Syria and Cilicia, strengthening the churches. </a:t>
            </a:r>
            <a:endParaRPr lang="en-US" b="1" dirty="0">
              <a:solidFill>
                <a:srgbClr val="FFFF00"/>
              </a:solidFill>
            </a:endParaRPr>
          </a:p>
        </p:txBody>
      </p:sp>
      <p:sp>
        <p:nvSpPr>
          <p:cNvPr id="5" name="Freeform 4"/>
          <p:cNvSpPr/>
          <p:nvPr/>
        </p:nvSpPr>
        <p:spPr>
          <a:xfrm>
            <a:off x="9116291" y="2715491"/>
            <a:ext cx="1634836" cy="720436"/>
          </a:xfrm>
          <a:custGeom>
            <a:avLst/>
            <a:gdLst>
              <a:gd name="connsiteX0" fmla="*/ 1634836 w 1634836"/>
              <a:gd name="connsiteY0" fmla="*/ 0 h 720436"/>
              <a:gd name="connsiteX1" fmla="*/ 942109 w 1634836"/>
              <a:gd name="connsiteY1" fmla="*/ 498764 h 720436"/>
              <a:gd name="connsiteX2" fmla="*/ 193964 w 1634836"/>
              <a:gd name="connsiteY2" fmla="*/ 637309 h 720436"/>
              <a:gd name="connsiteX3" fmla="*/ 221673 w 1634836"/>
              <a:gd name="connsiteY3" fmla="*/ 609600 h 720436"/>
              <a:gd name="connsiteX4" fmla="*/ 0 w 1634836"/>
              <a:gd name="connsiteY4" fmla="*/ 720436 h 720436"/>
              <a:gd name="connsiteX0" fmla="*/ 1634836 w 1634836"/>
              <a:gd name="connsiteY0" fmla="*/ 0 h 720436"/>
              <a:gd name="connsiteX1" fmla="*/ 942109 w 1634836"/>
              <a:gd name="connsiteY1" fmla="*/ 498764 h 720436"/>
              <a:gd name="connsiteX2" fmla="*/ 193964 w 1634836"/>
              <a:gd name="connsiteY2" fmla="*/ 637309 h 720436"/>
              <a:gd name="connsiteX3" fmla="*/ 0 w 1634836"/>
              <a:gd name="connsiteY3" fmla="*/ 720436 h 720436"/>
              <a:gd name="connsiteX0" fmla="*/ 1634836 w 1634836"/>
              <a:gd name="connsiteY0" fmla="*/ 0 h 720436"/>
              <a:gd name="connsiteX1" fmla="*/ 942109 w 1634836"/>
              <a:gd name="connsiteY1" fmla="*/ 498764 h 720436"/>
              <a:gd name="connsiteX2" fmla="*/ 0 w 1634836"/>
              <a:gd name="connsiteY2" fmla="*/ 720436 h 720436"/>
            </a:gdLst>
            <a:ahLst/>
            <a:cxnLst>
              <a:cxn ang="0">
                <a:pos x="connsiteX0" y="connsiteY0"/>
              </a:cxn>
              <a:cxn ang="0">
                <a:pos x="connsiteX1" y="connsiteY1"/>
              </a:cxn>
              <a:cxn ang="0">
                <a:pos x="connsiteX2" y="connsiteY2"/>
              </a:cxn>
            </a:cxnLst>
            <a:rect l="l" t="t" r="r" b="b"/>
            <a:pathLst>
              <a:path w="1634836" h="720436">
                <a:moveTo>
                  <a:pt x="1634836" y="0"/>
                </a:moveTo>
                <a:cubicBezTo>
                  <a:pt x="1408545" y="196273"/>
                  <a:pt x="1214582" y="378691"/>
                  <a:pt x="942109" y="498764"/>
                </a:cubicBezTo>
                <a:cubicBezTo>
                  <a:pt x="669636" y="618837"/>
                  <a:pt x="196273" y="674254"/>
                  <a:pt x="0" y="720436"/>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662952" y="1121019"/>
            <a:ext cx="2677311" cy="1393581"/>
          </a:xfrm>
          <a:custGeom>
            <a:avLst/>
            <a:gdLst>
              <a:gd name="connsiteX0" fmla="*/ 1381160 w 1757079"/>
              <a:gd name="connsiteY0" fmla="*/ 1067585 h 1067585"/>
              <a:gd name="connsiteX1" fmla="*/ 1724060 w 1757079"/>
              <a:gd name="connsiteY1" fmla="*/ 457985 h 1067585"/>
              <a:gd name="connsiteX2" fmla="*/ 1609760 w 1757079"/>
              <a:gd name="connsiteY2" fmla="*/ 785 h 1067585"/>
              <a:gd name="connsiteX3" fmla="*/ 542960 w 1757079"/>
              <a:gd name="connsiteY3" fmla="*/ 343685 h 1067585"/>
              <a:gd name="connsiteX4" fmla="*/ 47660 w 1757079"/>
              <a:gd name="connsiteY4" fmla="*/ 172235 h 1067585"/>
              <a:gd name="connsiteX5" fmla="*/ 47660 w 1757079"/>
              <a:gd name="connsiteY5" fmla="*/ 96035 h 1067585"/>
              <a:gd name="connsiteX0" fmla="*/ 2711249 w 3087168"/>
              <a:gd name="connsiteY0" fmla="*/ 1584500 h 1584500"/>
              <a:gd name="connsiteX1" fmla="*/ 3054149 w 3087168"/>
              <a:gd name="connsiteY1" fmla="*/ 974900 h 1584500"/>
              <a:gd name="connsiteX2" fmla="*/ 2939849 w 3087168"/>
              <a:gd name="connsiteY2" fmla="*/ 517700 h 1584500"/>
              <a:gd name="connsiteX3" fmla="*/ 1873049 w 3087168"/>
              <a:gd name="connsiteY3" fmla="*/ 860600 h 1584500"/>
              <a:gd name="connsiteX4" fmla="*/ 1377749 w 3087168"/>
              <a:gd name="connsiteY4" fmla="*/ 689150 h 1584500"/>
              <a:gd name="connsiteX5" fmla="*/ 1125 w 3087168"/>
              <a:gd name="connsiteY5" fmla="*/ 0 h 1584500"/>
              <a:gd name="connsiteX0" fmla="*/ 2309786 w 2685705"/>
              <a:gd name="connsiteY0" fmla="*/ 1393581 h 1393581"/>
              <a:gd name="connsiteX1" fmla="*/ 2652686 w 2685705"/>
              <a:gd name="connsiteY1" fmla="*/ 783981 h 1393581"/>
              <a:gd name="connsiteX2" fmla="*/ 2538386 w 2685705"/>
              <a:gd name="connsiteY2" fmla="*/ 326781 h 1393581"/>
              <a:gd name="connsiteX3" fmla="*/ 1471586 w 2685705"/>
              <a:gd name="connsiteY3" fmla="*/ 669681 h 1393581"/>
              <a:gd name="connsiteX4" fmla="*/ 976286 w 2685705"/>
              <a:gd name="connsiteY4" fmla="*/ 498231 h 1393581"/>
              <a:gd name="connsiteX5" fmla="*/ 1596 w 2685705"/>
              <a:gd name="connsiteY5" fmla="*/ 0 h 1393581"/>
              <a:gd name="connsiteX0" fmla="*/ 2309847 w 2677311"/>
              <a:gd name="connsiteY0" fmla="*/ 1393581 h 1393581"/>
              <a:gd name="connsiteX1" fmla="*/ 2652747 w 2677311"/>
              <a:gd name="connsiteY1" fmla="*/ 783981 h 1393581"/>
              <a:gd name="connsiteX2" fmla="*/ 2538447 w 2677311"/>
              <a:gd name="connsiteY2" fmla="*/ 326781 h 1393581"/>
              <a:gd name="connsiteX3" fmla="*/ 1652518 w 2677311"/>
              <a:gd name="connsiteY3" fmla="*/ 780213 h 1393581"/>
              <a:gd name="connsiteX4" fmla="*/ 976347 w 2677311"/>
              <a:gd name="connsiteY4" fmla="*/ 498231 h 1393581"/>
              <a:gd name="connsiteX5" fmla="*/ 1657 w 2677311"/>
              <a:gd name="connsiteY5" fmla="*/ 0 h 13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7311" h="1393581">
                <a:moveTo>
                  <a:pt x="2309847" y="1393581"/>
                </a:moveTo>
                <a:cubicBezTo>
                  <a:pt x="2462247" y="1177681"/>
                  <a:pt x="2614647" y="961781"/>
                  <a:pt x="2652747" y="783981"/>
                </a:cubicBezTo>
                <a:cubicBezTo>
                  <a:pt x="2690847" y="606181"/>
                  <a:pt x="2705152" y="327409"/>
                  <a:pt x="2538447" y="326781"/>
                </a:cubicBezTo>
                <a:cubicBezTo>
                  <a:pt x="2371742" y="326153"/>
                  <a:pt x="1912868" y="751638"/>
                  <a:pt x="1652518" y="780213"/>
                </a:cubicBezTo>
                <a:cubicBezTo>
                  <a:pt x="1392168" y="808788"/>
                  <a:pt x="1251491" y="628267"/>
                  <a:pt x="976347" y="498231"/>
                </a:cubicBezTo>
                <a:cubicBezTo>
                  <a:pt x="701204" y="368196"/>
                  <a:pt x="-39618" y="17462"/>
                  <a:pt x="1657" y="0"/>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759938" y="3852631"/>
            <a:ext cx="4922344" cy="5059222"/>
          </a:xfrm>
          <a:prstGeom prst="rect">
            <a:avLst/>
          </a:prstGeom>
        </p:spPr>
      </p:pic>
      <p:pic>
        <p:nvPicPr>
          <p:cNvPr id="9" name="Picture 8"/>
          <p:cNvPicPr>
            <a:picLocks noChangeAspect="1"/>
          </p:cNvPicPr>
          <p:nvPr/>
        </p:nvPicPr>
        <p:blipFill rotWithShape="1">
          <a:blip r:embed="rId4"/>
          <a:srcRect r="17913" b="12190"/>
          <a:stretch/>
        </p:blipFill>
        <p:spPr>
          <a:xfrm>
            <a:off x="8100919" y="3075709"/>
            <a:ext cx="4091081" cy="5059147"/>
          </a:xfrm>
          <a:prstGeom prst="rect">
            <a:avLst/>
          </a:prstGeom>
        </p:spPr>
      </p:pic>
    </p:spTree>
    <p:extLst>
      <p:ext uri="{BB962C8B-B14F-4D97-AF65-F5344CB8AC3E}">
        <p14:creationId xmlns:p14="http://schemas.microsoft.com/office/powerpoint/2010/main" val="78836786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Point: </a:t>
            </a:r>
          </a:p>
        </p:txBody>
      </p:sp>
      <p:sp>
        <p:nvSpPr>
          <p:cNvPr id="3" name="Content Placeholder 2"/>
          <p:cNvSpPr>
            <a:spLocks noGrp="1"/>
          </p:cNvSpPr>
          <p:nvPr>
            <p:ph idx="1"/>
          </p:nvPr>
        </p:nvSpPr>
        <p:spPr/>
        <p:txBody>
          <a:bodyPr/>
          <a:lstStyle/>
          <a:p>
            <a:r>
              <a:rPr lang="en-US" dirty="0"/>
              <a:t>The Lord even uses our </a:t>
            </a:r>
            <a:br>
              <a:rPr lang="en-US" dirty="0"/>
            </a:br>
            <a:r>
              <a:rPr lang="en-US" u="sng" dirty="0">
                <a:effectLst>
                  <a:glow rad="127000">
                    <a:srgbClr val="C00000"/>
                  </a:glow>
                </a:effectLst>
              </a:rPr>
              <a:t>conflicts</a:t>
            </a:r>
            <a:r>
              <a:rPr lang="en-US" dirty="0"/>
              <a:t> for His glory!</a:t>
            </a:r>
          </a:p>
          <a:p>
            <a:r>
              <a:rPr lang="en-US" u="sng" dirty="0">
                <a:effectLst>
                  <a:glow rad="127000">
                    <a:srgbClr val="C00000"/>
                  </a:glow>
                </a:effectLst>
              </a:rPr>
              <a:t>Two</a:t>
            </a:r>
            <a:r>
              <a:rPr lang="en-US" dirty="0"/>
              <a:t> missionary teams!</a:t>
            </a:r>
          </a:p>
        </p:txBody>
      </p:sp>
    </p:spTree>
    <p:extLst>
      <p:ext uri="{BB962C8B-B14F-4D97-AF65-F5344CB8AC3E}">
        <p14:creationId xmlns:p14="http://schemas.microsoft.com/office/powerpoint/2010/main" val="670935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45" y="0"/>
            <a:ext cx="11754054" cy="3207026"/>
          </a:xfrm>
        </p:spPr>
        <p:txBody>
          <a:bodyPr/>
          <a:lstStyle/>
          <a:p>
            <a:r>
              <a:rPr lang="en-US" dirty="0"/>
              <a:t>However, </a:t>
            </a:r>
            <a:br>
              <a:rPr lang="en-US" dirty="0"/>
            </a:br>
            <a:r>
              <a:rPr lang="en-US" dirty="0"/>
              <a:t>at some point, </a:t>
            </a:r>
            <a:br>
              <a:rPr lang="en-US" dirty="0"/>
            </a:br>
            <a:r>
              <a:rPr lang="en-US" dirty="0"/>
              <a:t>some way ...</a:t>
            </a:r>
          </a:p>
        </p:txBody>
      </p:sp>
      <p:sp>
        <p:nvSpPr>
          <p:cNvPr id="3" name="Content Placeholder 2"/>
          <p:cNvSpPr>
            <a:spLocks noGrp="1"/>
          </p:cNvSpPr>
          <p:nvPr>
            <p:ph idx="1"/>
          </p:nvPr>
        </p:nvSpPr>
        <p:spPr>
          <a:xfrm>
            <a:off x="437945" y="3207026"/>
            <a:ext cx="11966090" cy="5911920"/>
          </a:xfrm>
        </p:spPr>
        <p:txBody>
          <a:bodyPr/>
          <a:lstStyle/>
          <a:p>
            <a:r>
              <a:rPr lang="en-US" dirty="0"/>
              <a:t>The conflict between </a:t>
            </a:r>
            <a:br>
              <a:rPr lang="en-US" dirty="0"/>
            </a:br>
            <a:r>
              <a:rPr lang="en-US" dirty="0"/>
              <a:t>Paul and Mark was</a:t>
            </a:r>
            <a:br>
              <a:rPr lang="en-US" dirty="0"/>
            </a:br>
            <a:r>
              <a:rPr lang="en-US" b="1" u="sng" dirty="0">
                <a:effectLst>
                  <a:glow rad="114300">
                    <a:srgbClr val="C00000"/>
                  </a:glow>
                </a:effectLst>
              </a:rPr>
              <a:t>RESOLVED</a:t>
            </a:r>
            <a:r>
              <a:rPr lang="en-US" b="1" dirty="0"/>
              <a:t>!</a:t>
            </a:r>
          </a:p>
          <a:p>
            <a:endParaRPr lang="en-US" b="1" dirty="0"/>
          </a:p>
          <a:p>
            <a:endParaRPr lang="en-US" b="1" dirty="0"/>
          </a:p>
          <a:p>
            <a:endParaRPr lang="en-US" dirty="0"/>
          </a:p>
        </p:txBody>
      </p:sp>
    </p:spTree>
    <p:extLst>
      <p:ext uri="{BB962C8B-B14F-4D97-AF65-F5344CB8AC3E}">
        <p14:creationId xmlns:p14="http://schemas.microsoft.com/office/powerpoint/2010/main" val="246260512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60 AD – letter to Philemon</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6512" r="31618" b="47627"/>
          <a:stretch/>
        </p:blipFill>
        <p:spPr>
          <a:xfrm flipH="1">
            <a:off x="0" y="1500852"/>
            <a:ext cx="5722376" cy="5368413"/>
          </a:xfrm>
          <a:prstGeom prst="rect">
            <a:avLst/>
          </a:prstGeom>
        </p:spPr>
      </p:pic>
    </p:spTree>
    <p:extLst>
      <p:ext uri="{BB962C8B-B14F-4D97-AF65-F5344CB8AC3E}">
        <p14:creationId xmlns:p14="http://schemas.microsoft.com/office/powerpoint/2010/main" val="248323380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would I say that? </a:t>
            </a:r>
          </a:p>
        </p:txBody>
      </p:sp>
      <p:sp>
        <p:nvSpPr>
          <p:cNvPr id="3" name="Content Placeholder 2"/>
          <p:cNvSpPr>
            <a:spLocks noGrp="1"/>
          </p:cNvSpPr>
          <p:nvPr>
            <p:ph idx="1"/>
          </p:nvPr>
        </p:nvSpPr>
        <p:spPr>
          <a:xfrm>
            <a:off x="225910" y="1954305"/>
            <a:ext cx="7645102" cy="4222657"/>
          </a:xfrm>
        </p:spPr>
        <p:txBody>
          <a:bodyPr/>
          <a:lstStyle/>
          <a:p>
            <a:pPr algn="ctr"/>
            <a:r>
              <a:rPr lang="en-US" b="1" dirty="0"/>
              <a:t>Because </a:t>
            </a:r>
            <a:br>
              <a:rPr lang="en-US" b="1" dirty="0"/>
            </a:br>
            <a:r>
              <a:rPr lang="en-US" b="1" dirty="0"/>
              <a:t>the Apostle Paul</a:t>
            </a:r>
            <a:br>
              <a:rPr lang="en-US" b="1" dirty="0"/>
            </a:br>
            <a:r>
              <a:rPr lang="en-US" b="1" u="sng" dirty="0">
                <a:effectLst>
                  <a:glow rad="127000">
                    <a:srgbClr val="C00000"/>
                  </a:glow>
                </a:effectLst>
              </a:rPr>
              <a:t>learned</a:t>
            </a:r>
            <a:r>
              <a:rPr lang="en-US" b="1" dirty="0"/>
              <a:t> to </a:t>
            </a:r>
            <a:br>
              <a:rPr lang="en-US" b="1" dirty="0"/>
            </a:br>
            <a:r>
              <a:rPr lang="en-US" b="1" dirty="0"/>
              <a:t>be one!</a:t>
            </a:r>
          </a:p>
        </p:txBody>
      </p:sp>
    </p:spTree>
    <p:extLst>
      <p:ext uri="{BB962C8B-B14F-4D97-AF65-F5344CB8AC3E}">
        <p14:creationId xmlns:p14="http://schemas.microsoft.com/office/powerpoint/2010/main" val="350849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People with Paul ...</a:t>
            </a:r>
            <a:endParaRPr lang="en-US" u="sng" dirty="0"/>
          </a:p>
        </p:txBody>
      </p:sp>
      <p:sp>
        <p:nvSpPr>
          <p:cNvPr id="3" name="Content Placeholder 2"/>
          <p:cNvSpPr>
            <a:spLocks noGrp="1"/>
          </p:cNvSpPr>
          <p:nvPr>
            <p:ph idx="1"/>
          </p:nvPr>
        </p:nvSpPr>
        <p:spPr>
          <a:xfrm>
            <a:off x="225910" y="1325563"/>
            <a:ext cx="8121677" cy="4851400"/>
          </a:xfrm>
        </p:spPr>
        <p:txBody>
          <a:bodyPr/>
          <a:lstStyle/>
          <a:p>
            <a:r>
              <a:rPr lang="en-US" b="1" baseline="30000" dirty="0">
                <a:solidFill>
                  <a:schemeClr val="bg1"/>
                </a:solidFill>
                <a:latin typeface="Arial" charset="0"/>
              </a:rPr>
              <a:t>23 </a:t>
            </a:r>
            <a:r>
              <a:rPr lang="en-US" b="1" dirty="0">
                <a:latin typeface="Arial" charset="0"/>
              </a:rPr>
              <a:t>Epaphras</a:t>
            </a:r>
            <a:r>
              <a:rPr lang="en-US" b="1" dirty="0">
                <a:solidFill>
                  <a:schemeClr val="bg1"/>
                </a:solidFill>
                <a:latin typeface="Arial" charset="0"/>
              </a:rPr>
              <a:t>, my fellow prisoner in Christ Jesus, </a:t>
            </a:r>
            <a:r>
              <a:rPr lang="en-US" b="1" dirty="0">
                <a:latin typeface="Arial" charset="0"/>
              </a:rPr>
              <a:t>sends you greetings. </a:t>
            </a:r>
            <a:r>
              <a:rPr lang="en-US" b="1" baseline="30000" dirty="0">
                <a:latin typeface="Arial" charset="0"/>
              </a:rPr>
              <a:t>24 </a:t>
            </a:r>
            <a:r>
              <a:rPr lang="en-US" b="1" dirty="0">
                <a:latin typeface="Arial" charset="0"/>
              </a:rPr>
              <a:t>And so do </a:t>
            </a:r>
            <a:r>
              <a:rPr lang="en-US" b="1" dirty="0">
                <a:solidFill>
                  <a:srgbClr val="FFFF00"/>
                </a:solidFill>
                <a:latin typeface="Arial" charset="0"/>
              </a:rPr>
              <a:t>Mark</a:t>
            </a:r>
            <a:r>
              <a:rPr lang="en-US" b="1" dirty="0">
                <a:solidFill>
                  <a:schemeClr val="bg1"/>
                </a:solidFill>
                <a:latin typeface="Arial" charset="0"/>
              </a:rPr>
              <a:t>, Aristarchus, Demas and Luke, my fellow workers. </a:t>
            </a:r>
          </a:p>
        </p:txBody>
      </p:sp>
      <p:sp>
        <p:nvSpPr>
          <p:cNvPr id="5" name="Rectangular Callout 4"/>
          <p:cNvSpPr/>
          <p:nvPr/>
        </p:nvSpPr>
        <p:spPr>
          <a:xfrm>
            <a:off x="9595338" y="4769508"/>
            <a:ext cx="1600200" cy="1061794"/>
          </a:xfrm>
          <a:prstGeom prst="wedgeRectCallout">
            <a:avLst>
              <a:gd name="adj1" fmla="val -332440"/>
              <a:gd name="adj2" fmla="val -159940"/>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HI!</a:t>
            </a:r>
          </a:p>
        </p:txBody>
      </p:sp>
    </p:spTree>
    <p:extLst>
      <p:ext uri="{BB962C8B-B14F-4D97-AF65-F5344CB8AC3E}">
        <p14:creationId xmlns:p14="http://schemas.microsoft.com/office/powerpoint/2010/main" val="3358598660"/>
      </p:ext>
    </p:extLst>
  </p:cSld>
  <p:clrMapOvr>
    <a:masterClrMapping/>
  </p:clrMapOvr>
  <p:transition spd="slow">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64 AD – letter to Timothy</a:t>
            </a:r>
          </a:p>
        </p:txBody>
      </p:sp>
      <p:sp>
        <p:nvSpPr>
          <p:cNvPr id="3" name="Content Placeholder 2"/>
          <p:cNvSpPr>
            <a:spLocks noGrp="1"/>
          </p:cNvSpPr>
          <p:nvPr>
            <p:ph idx="1"/>
          </p:nvPr>
        </p:nvSpPr>
        <p:spPr>
          <a:xfrm>
            <a:off x="225910" y="1325563"/>
            <a:ext cx="8268733" cy="4851400"/>
          </a:xfrm>
        </p:spPr>
        <p:txBody>
          <a:bodyPr/>
          <a:lstStyle/>
          <a:p>
            <a:r>
              <a:rPr lang="en-US" b="1" dirty="0"/>
              <a:t>Get </a:t>
            </a:r>
            <a:r>
              <a:rPr lang="en-US" b="1" dirty="0">
                <a:solidFill>
                  <a:srgbClr val="FFFF00"/>
                </a:solidFill>
              </a:rPr>
              <a:t>Mark</a:t>
            </a:r>
            <a:r>
              <a:rPr lang="en-US" b="1" dirty="0"/>
              <a:t> and bring him with you, because he </a:t>
            </a:r>
            <a:r>
              <a:rPr lang="en-US" b="1" dirty="0">
                <a:solidFill>
                  <a:srgbClr val="FFFF00"/>
                </a:solidFill>
              </a:rPr>
              <a:t>is</a:t>
            </a:r>
            <a:r>
              <a:rPr lang="en-US" b="1" dirty="0"/>
              <a:t> </a:t>
            </a:r>
            <a:r>
              <a:rPr lang="en-US" b="1" dirty="0">
                <a:solidFill>
                  <a:srgbClr val="FFFF00"/>
                </a:solidFill>
              </a:rPr>
              <a:t>helpful</a:t>
            </a:r>
            <a:r>
              <a:rPr lang="en-US" b="1" dirty="0"/>
              <a:t> to me in my ministry.</a:t>
            </a:r>
            <a:r>
              <a:rPr lang="en-US" dirty="0"/>
              <a:t> (2Tim 4:11)</a:t>
            </a:r>
          </a:p>
        </p:txBody>
      </p:sp>
      <p:pic>
        <p:nvPicPr>
          <p:cNvPr id="4" name="Picture 3"/>
          <p:cNvPicPr>
            <a:picLocks noChangeAspect="1"/>
          </p:cNvPicPr>
          <p:nvPr/>
        </p:nvPicPr>
        <p:blipFill rotWithShape="1">
          <a:blip r:embed="rId2"/>
          <a:srcRect b="49378"/>
          <a:stretch/>
        </p:blipFill>
        <p:spPr>
          <a:xfrm flipH="1">
            <a:off x="7186652" y="1893724"/>
            <a:ext cx="6313338" cy="4964276"/>
          </a:xfrm>
          <a:prstGeom prst="rect">
            <a:avLst/>
          </a:prstGeom>
        </p:spPr>
      </p:pic>
      <p:pic>
        <p:nvPicPr>
          <p:cNvPr id="5" name="Picture 4"/>
          <p:cNvPicPr>
            <a:picLocks noChangeAspect="1"/>
          </p:cNvPicPr>
          <p:nvPr/>
        </p:nvPicPr>
        <p:blipFill rotWithShape="1">
          <a:blip r:embed="rId3"/>
          <a:srcRect l="360" t="-6296" r="-360" b="-3013"/>
          <a:stretch/>
        </p:blipFill>
        <p:spPr>
          <a:xfrm>
            <a:off x="8087271" y="2184350"/>
            <a:ext cx="3684314" cy="4831086"/>
          </a:xfrm>
          <a:prstGeom prst="rect">
            <a:avLst/>
          </a:prstGeom>
        </p:spPr>
      </p:pic>
      <p:sp>
        <p:nvSpPr>
          <p:cNvPr id="6" name="TextBox 5"/>
          <p:cNvSpPr txBox="1"/>
          <p:nvPr/>
        </p:nvSpPr>
        <p:spPr>
          <a:xfrm>
            <a:off x="420415" y="3947357"/>
            <a:ext cx="8268734" cy="2308324"/>
          </a:xfrm>
          <a:prstGeom prst="rect">
            <a:avLst/>
          </a:prstGeom>
          <a:noFill/>
        </p:spPr>
        <p:txBody>
          <a:bodyPr wrap="square" rtlCol="0">
            <a:spAutoFit/>
          </a:bodyPr>
          <a:lstStyle/>
          <a:p>
            <a:r>
              <a:rPr lang="en-US" sz="4800" b="1" dirty="0">
                <a:solidFill>
                  <a:srgbClr val="FFFF00"/>
                </a:solidFill>
              </a:rPr>
              <a:t>Like Onesimus (who’s </a:t>
            </a:r>
            <a:br>
              <a:rPr lang="en-US" sz="4800" b="1" dirty="0">
                <a:solidFill>
                  <a:srgbClr val="FFFF00"/>
                </a:solidFill>
              </a:rPr>
            </a:br>
            <a:r>
              <a:rPr lang="en-US" sz="4800" b="1" dirty="0">
                <a:solidFill>
                  <a:srgbClr val="FFFF00"/>
                </a:solidFill>
              </a:rPr>
              <a:t>name means “useful)—</a:t>
            </a:r>
            <a:br>
              <a:rPr lang="en-US" sz="4800" b="1" dirty="0">
                <a:solidFill>
                  <a:srgbClr val="FFFF00"/>
                </a:solidFill>
              </a:rPr>
            </a:br>
            <a:r>
              <a:rPr lang="en-US" sz="4800" b="1" dirty="0">
                <a:solidFill>
                  <a:srgbClr val="FFFF00"/>
                </a:solidFill>
              </a:rPr>
              <a:t>Mark is “</a:t>
            </a:r>
            <a:r>
              <a:rPr lang="en-US" sz="4800" b="1" u="sng" dirty="0">
                <a:solidFill>
                  <a:schemeClr val="bg1"/>
                </a:solidFill>
                <a:effectLst>
                  <a:glow rad="127000">
                    <a:srgbClr val="C00000"/>
                  </a:glow>
                </a:effectLst>
              </a:rPr>
              <a:t>useful</a:t>
            </a:r>
            <a:r>
              <a:rPr lang="en-US" sz="4800" b="1" dirty="0">
                <a:solidFill>
                  <a:srgbClr val="FFFF00"/>
                </a:solidFill>
              </a:rPr>
              <a:t>” to me!”</a:t>
            </a:r>
            <a:endParaRPr lang="en-US" sz="4800" b="1" dirty="0">
              <a:solidFill>
                <a:srgbClr val="FFFF00"/>
              </a:solidFill>
              <a:effectLst>
                <a:glow rad="127000">
                  <a:srgbClr val="000000"/>
                </a:glow>
              </a:effectLst>
            </a:endParaRPr>
          </a:p>
        </p:txBody>
      </p:sp>
    </p:spTree>
    <p:extLst>
      <p:ext uri="{BB962C8B-B14F-4D97-AF65-F5344CB8AC3E}">
        <p14:creationId xmlns:p14="http://schemas.microsoft.com/office/powerpoint/2010/main" val="60923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point: </a:t>
            </a:r>
            <a:r>
              <a:rPr lang="en-US" u="sng" dirty="0">
                <a:solidFill>
                  <a:srgbClr val="FFFF00"/>
                </a:solidFill>
              </a:rPr>
              <a:t>We</a:t>
            </a:r>
            <a:r>
              <a:rPr lang="en-US" dirty="0">
                <a:solidFill>
                  <a:srgbClr val="FFFF00"/>
                </a:solidFill>
              </a:rPr>
              <a:t> </a:t>
            </a:r>
            <a:r>
              <a:rPr lang="en-US" u="sng" dirty="0">
                <a:solidFill>
                  <a:srgbClr val="FFFF00"/>
                </a:solidFill>
              </a:rPr>
              <a:t>Need</a:t>
            </a:r>
            <a:r>
              <a:rPr lang="en-US" dirty="0">
                <a:solidFill>
                  <a:srgbClr val="FFFF00"/>
                </a:solidFill>
              </a:rPr>
              <a:t> </a:t>
            </a:r>
            <a:r>
              <a:rPr lang="en-US" u="sng" dirty="0">
                <a:solidFill>
                  <a:srgbClr val="FFFF00"/>
                </a:solidFill>
              </a:rPr>
              <a:t>You</a:t>
            </a:r>
            <a:r>
              <a:rPr lang="en-US" dirty="0">
                <a:solidFill>
                  <a:srgbClr val="FFFF00"/>
                </a:solidFill>
              </a:rPr>
              <a:t>!</a:t>
            </a:r>
          </a:p>
        </p:txBody>
      </p:sp>
      <p:sp>
        <p:nvSpPr>
          <p:cNvPr id="3" name="Content Placeholder 2"/>
          <p:cNvSpPr>
            <a:spLocks noGrp="1"/>
          </p:cNvSpPr>
          <p:nvPr>
            <p:ph idx="1"/>
          </p:nvPr>
        </p:nvSpPr>
        <p:spPr>
          <a:xfrm>
            <a:off x="206860" y="1325563"/>
            <a:ext cx="11966090" cy="4851400"/>
          </a:xfrm>
        </p:spPr>
        <p:txBody>
          <a:bodyPr/>
          <a:lstStyle/>
          <a:p>
            <a:pPr>
              <a:lnSpc>
                <a:spcPct val="80000"/>
              </a:lnSpc>
            </a:pPr>
            <a:r>
              <a:rPr lang="en-US" b="1" baseline="30000" dirty="0"/>
              <a:t>20</a:t>
            </a:r>
            <a:r>
              <a:rPr lang="en-US" b="1" dirty="0"/>
              <a:t> As it is, there are many parts, but one body. </a:t>
            </a:r>
            <a:r>
              <a:rPr lang="en-US" b="1" baseline="30000" dirty="0"/>
              <a:t>21</a:t>
            </a:r>
            <a:r>
              <a:rPr lang="en-US" b="1" dirty="0"/>
              <a:t> The eye cannot say to the hand, "I don't need you!" And the head cannot say to the feet, "I don't need you!“  </a:t>
            </a:r>
            <a:r>
              <a:rPr lang="en-US" b="1" baseline="30000" dirty="0"/>
              <a:t>22</a:t>
            </a:r>
            <a:r>
              <a:rPr lang="en-US" b="1" dirty="0"/>
              <a:t> On the contrary, those parts of the body that seem to be weaker are indispensable </a:t>
            </a:r>
            <a:r>
              <a:rPr lang="en-US" sz="4800" b="1" dirty="0"/>
              <a:t>(1Co 12)</a:t>
            </a:r>
          </a:p>
        </p:txBody>
      </p:sp>
      <p:pic>
        <p:nvPicPr>
          <p:cNvPr id="4" name="Picture 3"/>
          <p:cNvPicPr>
            <a:picLocks noChangeAspect="1"/>
          </p:cNvPicPr>
          <p:nvPr/>
        </p:nvPicPr>
        <p:blipFill>
          <a:blip r:embed="rId3"/>
          <a:stretch>
            <a:fillRect/>
          </a:stretch>
        </p:blipFill>
        <p:spPr>
          <a:xfrm>
            <a:off x="3200400" y="1319025"/>
            <a:ext cx="5268722" cy="5045199"/>
          </a:xfrm>
          <a:prstGeom prst="rect">
            <a:avLst/>
          </a:prstGeom>
        </p:spPr>
      </p:pic>
    </p:spTree>
    <p:extLst>
      <p:ext uri="{BB962C8B-B14F-4D97-AF65-F5344CB8AC3E}">
        <p14:creationId xmlns:p14="http://schemas.microsoft.com/office/powerpoint/2010/main" val="36785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my final point...</a:t>
            </a:r>
          </a:p>
        </p:txBody>
      </p:sp>
      <p:sp>
        <p:nvSpPr>
          <p:cNvPr id="3" name="Content Placeholder 2"/>
          <p:cNvSpPr>
            <a:spLocks noGrp="1"/>
          </p:cNvSpPr>
          <p:nvPr>
            <p:ph idx="1"/>
          </p:nvPr>
        </p:nvSpPr>
        <p:spPr>
          <a:xfrm>
            <a:off x="225910" y="1325563"/>
            <a:ext cx="8760928" cy="4851400"/>
          </a:xfrm>
        </p:spPr>
        <p:txBody>
          <a:bodyPr/>
          <a:lstStyle/>
          <a:p>
            <a:r>
              <a:rPr lang="en-US" b="1" dirty="0"/>
              <a:t>You might as well resolve any conflict </a:t>
            </a:r>
            <a:r>
              <a:rPr lang="en-US" b="1" u="sng" dirty="0">
                <a:effectLst>
                  <a:glow rad="127000">
                    <a:srgbClr val="C00000"/>
                  </a:glow>
                </a:effectLst>
              </a:rPr>
              <a:t>now</a:t>
            </a:r>
            <a:r>
              <a:rPr lang="en-US" b="1" dirty="0"/>
              <a:t> ... because you will be spending all </a:t>
            </a:r>
            <a:r>
              <a:rPr lang="en-US" b="1" u="sng" dirty="0">
                <a:effectLst>
                  <a:glow rad="127000">
                    <a:srgbClr val="C00000"/>
                  </a:glow>
                </a:effectLst>
              </a:rPr>
              <a:t>eternit</a:t>
            </a:r>
            <a:r>
              <a:rPr lang="en-US" b="1" dirty="0">
                <a:effectLst>
                  <a:glow rad="127000">
                    <a:srgbClr val="C00000"/>
                  </a:glow>
                </a:effectLst>
              </a:rPr>
              <a:t>y</a:t>
            </a:r>
            <a:r>
              <a:rPr lang="en-US" b="1" dirty="0"/>
              <a:t> with your  brothers and sister in Christ. </a:t>
            </a:r>
          </a:p>
        </p:txBody>
      </p:sp>
    </p:spTree>
    <p:extLst>
      <p:ext uri="{BB962C8B-B14F-4D97-AF65-F5344CB8AC3E}">
        <p14:creationId xmlns:p14="http://schemas.microsoft.com/office/powerpoint/2010/main" val="2718928770"/>
      </p:ext>
    </p:extLst>
  </p:cSld>
  <p:clrMapOvr>
    <a:masterClrMapping/>
  </p:clrMapOvr>
  <p:transition spd="slow">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2801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012"/>
          <a:stretch/>
        </p:blipFill>
        <p:spPr>
          <a:xfrm>
            <a:off x="-412955" y="1325563"/>
            <a:ext cx="13041561" cy="5517689"/>
          </a:xfrm>
          <a:prstGeom prst="rect">
            <a:avLst/>
          </a:prstGeom>
        </p:spPr>
      </p:pic>
      <p:sp>
        <p:nvSpPr>
          <p:cNvPr id="2" name="Title 1"/>
          <p:cNvSpPr>
            <a:spLocks noGrp="1"/>
          </p:cNvSpPr>
          <p:nvPr>
            <p:ph type="title"/>
          </p:nvPr>
        </p:nvSpPr>
        <p:spPr/>
        <p:txBody>
          <a:bodyPr/>
          <a:lstStyle/>
          <a:p>
            <a:r>
              <a:rPr lang="en-US" dirty="0"/>
              <a:t>Bear with me ...</a:t>
            </a:r>
          </a:p>
        </p:txBody>
      </p:sp>
      <p:sp>
        <p:nvSpPr>
          <p:cNvPr id="3" name="Content Placeholder 2"/>
          <p:cNvSpPr>
            <a:spLocks noGrp="1"/>
          </p:cNvSpPr>
          <p:nvPr>
            <p:ph idx="1"/>
          </p:nvPr>
        </p:nvSpPr>
        <p:spPr>
          <a:xfrm>
            <a:off x="225910" y="228601"/>
            <a:ext cx="11966090" cy="5962650"/>
          </a:xfrm>
        </p:spPr>
        <p:txBody>
          <a:bodyPr/>
          <a:lstStyle/>
          <a:p>
            <a:r>
              <a:rPr lang="en-US" dirty="0"/>
              <a:t>							 Paul wrote Philemon from Rome around </a:t>
            </a:r>
            <a:r>
              <a:rPr lang="en-US" u="sng" dirty="0">
                <a:effectLst>
                  <a:glow rad="127000">
                    <a:srgbClr val="C00000"/>
                  </a:glow>
                </a:effectLst>
              </a:rPr>
              <a:t>60</a:t>
            </a:r>
            <a:r>
              <a:rPr lang="en-US" dirty="0"/>
              <a:t> AD </a:t>
            </a:r>
          </a:p>
        </p:txBody>
      </p:sp>
    </p:spTree>
    <p:extLst>
      <p:ext uri="{BB962C8B-B14F-4D97-AF65-F5344CB8AC3E}">
        <p14:creationId xmlns:p14="http://schemas.microsoft.com/office/powerpoint/2010/main" val="163640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3012"/>
          <a:stretch/>
        </p:blipFill>
        <p:spPr>
          <a:xfrm>
            <a:off x="-412955" y="1325563"/>
            <a:ext cx="13041561" cy="5517689"/>
          </a:xfrm>
          <a:prstGeom prst="rect">
            <a:avLst/>
          </a:prstGeom>
        </p:spPr>
      </p:pic>
      <p:sp>
        <p:nvSpPr>
          <p:cNvPr id="2" name="Title 1"/>
          <p:cNvSpPr>
            <a:spLocks noGrp="1"/>
          </p:cNvSpPr>
          <p:nvPr>
            <p:ph type="title"/>
          </p:nvPr>
        </p:nvSpPr>
        <p:spPr/>
        <p:txBody>
          <a:bodyPr/>
          <a:lstStyle/>
          <a:p>
            <a:r>
              <a:rPr lang="en-US" dirty="0"/>
              <a:t>In the previous 14 years ...</a:t>
            </a:r>
          </a:p>
        </p:txBody>
      </p:sp>
      <p:sp>
        <p:nvSpPr>
          <p:cNvPr id="3" name="Content Placeholder 2"/>
          <p:cNvSpPr>
            <a:spLocks noGrp="1"/>
          </p:cNvSpPr>
          <p:nvPr>
            <p:ph idx="1"/>
          </p:nvPr>
        </p:nvSpPr>
        <p:spPr/>
        <p:txBody>
          <a:bodyPr/>
          <a:lstStyle/>
          <a:p>
            <a:r>
              <a:rPr lang="en-US" dirty="0"/>
              <a:t>Three missionary journeys</a:t>
            </a:r>
          </a:p>
          <a:p>
            <a:r>
              <a:rPr lang="en-US" dirty="0"/>
              <a:t>Jerusalem imprisonments</a:t>
            </a:r>
          </a:p>
          <a:p>
            <a:r>
              <a:rPr lang="en-US" dirty="0"/>
              <a:t>3 Trials</a:t>
            </a:r>
          </a:p>
          <a:p>
            <a:r>
              <a:rPr lang="en-US" dirty="0"/>
              <a:t>Sailed to Rome – </a:t>
            </a:r>
            <a:br>
              <a:rPr lang="en-US" dirty="0"/>
            </a:br>
            <a:r>
              <a:rPr lang="en-US" dirty="0"/>
              <a:t>     imprisonment </a:t>
            </a:r>
          </a:p>
        </p:txBody>
      </p:sp>
    </p:spTree>
    <p:extLst>
      <p:ext uri="{BB962C8B-B14F-4D97-AF65-F5344CB8AC3E}">
        <p14:creationId xmlns:p14="http://schemas.microsoft.com/office/powerpoint/2010/main" val="18906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xit" presetSubtype="10" fill="hold" nodeType="afterEffect">
                                  <p:stCondLst>
                                    <p:cond delay="0"/>
                                  </p:stCondLst>
                                  <p:childTnLst>
                                    <p:animEffect transition="out" filter="randombar(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351"/>
          <a:stretch/>
        </p:blipFill>
        <p:spPr>
          <a:xfrm>
            <a:off x="-1" y="215698"/>
            <a:ext cx="12192000" cy="6657800"/>
          </a:xfrm>
          <a:prstGeom prst="rect">
            <a:avLst/>
          </a:prstGeom>
        </p:spPr>
      </p:pic>
      <p:sp>
        <p:nvSpPr>
          <p:cNvPr id="2" name="Title 1"/>
          <p:cNvSpPr>
            <a:spLocks noGrp="1"/>
          </p:cNvSpPr>
          <p:nvPr>
            <p:ph type="title"/>
          </p:nvPr>
        </p:nvSpPr>
        <p:spPr/>
        <p:txBody>
          <a:bodyPr/>
          <a:lstStyle/>
          <a:p>
            <a:r>
              <a:rPr lang="en-US" dirty="0"/>
              <a:t>So back up 14 years – </a:t>
            </a:r>
            <a:r>
              <a:rPr lang="en-US" u="sng" dirty="0">
                <a:effectLst>
                  <a:glow rad="127000">
                    <a:srgbClr val="C00000"/>
                  </a:glow>
                  <a:outerShdw blurRad="38100" dist="38100" dir="2700000" algn="tl">
                    <a:srgbClr val="000000">
                      <a:alpha val="43137"/>
                    </a:srgbClr>
                  </a:outerShdw>
                </a:effectLst>
              </a:rPr>
              <a:t>46</a:t>
            </a:r>
            <a:r>
              <a:rPr lang="en-US" dirty="0"/>
              <a:t> AD</a:t>
            </a:r>
          </a:p>
        </p:txBody>
      </p:sp>
      <p:sp>
        <p:nvSpPr>
          <p:cNvPr id="3" name="Content Placeholder 2"/>
          <p:cNvSpPr>
            <a:spLocks noGrp="1"/>
          </p:cNvSpPr>
          <p:nvPr>
            <p:ph idx="1"/>
          </p:nvPr>
        </p:nvSpPr>
        <p:spPr/>
        <p:txBody>
          <a:bodyPr/>
          <a:lstStyle/>
          <a:p>
            <a:endParaRPr lang="en-US" dirty="0"/>
          </a:p>
        </p:txBody>
      </p:sp>
      <p:sp>
        <p:nvSpPr>
          <p:cNvPr id="5" name="5-Point Star 4"/>
          <p:cNvSpPr/>
          <p:nvPr/>
        </p:nvSpPr>
        <p:spPr>
          <a:xfrm>
            <a:off x="1735810" y="2182990"/>
            <a:ext cx="681925" cy="54654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313762" y="4664989"/>
            <a:ext cx="387458" cy="3564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17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sp>
        <p:nvSpPr>
          <p:cNvPr id="6" name="Oval 5"/>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Paul and Barnabas </a:t>
            </a:r>
            <a:r>
              <a:rPr lang="en-US" u="sng" dirty="0">
                <a:effectLst>
                  <a:glow rad="127000">
                    <a:srgbClr val="C00000"/>
                  </a:glow>
                  <a:outerShdw blurRad="38100" dist="38100" dir="2700000" algn="tl">
                    <a:srgbClr val="000000">
                      <a:alpha val="43137"/>
                    </a:srgbClr>
                  </a:outerShdw>
                </a:effectLst>
              </a:rPr>
              <a:t>Set</a:t>
            </a:r>
            <a:r>
              <a:rPr lang="en-US" dirty="0">
                <a:effectLst>
                  <a:glow rad="127000">
                    <a:srgbClr val="C00000"/>
                  </a:glow>
                  <a:outerShdw blurRad="38100" dist="38100" dir="2700000" algn="tl">
                    <a:srgbClr val="000000">
                      <a:alpha val="43137"/>
                    </a:srgbClr>
                  </a:outerShdw>
                </a:effectLst>
              </a:rPr>
              <a:t> </a:t>
            </a:r>
            <a:r>
              <a:rPr lang="en-US" u="sng" dirty="0">
                <a:effectLst>
                  <a:glow rad="127000">
                    <a:srgbClr val="C00000"/>
                  </a:glow>
                  <a:outerShdw blurRad="38100" dist="38100" dir="2700000" algn="tl">
                    <a:srgbClr val="000000">
                      <a:alpha val="43137"/>
                    </a:srgbClr>
                  </a:outerShdw>
                </a:effectLst>
              </a:rPr>
              <a:t>Out</a:t>
            </a:r>
          </a:p>
        </p:txBody>
      </p:sp>
      <p:pic>
        <p:nvPicPr>
          <p:cNvPr id="10" name="Picture 9"/>
          <p:cNvPicPr>
            <a:picLocks noChangeAspect="1"/>
          </p:cNvPicPr>
          <p:nvPr/>
        </p:nvPicPr>
        <p:blipFill>
          <a:blip r:embed="rId4"/>
          <a:stretch>
            <a:fillRect/>
          </a:stretch>
        </p:blipFill>
        <p:spPr>
          <a:xfrm>
            <a:off x="1695342" y="2244853"/>
            <a:ext cx="4827885" cy="4613148"/>
          </a:xfrm>
          <a:prstGeom prst="rect">
            <a:avLst/>
          </a:prstGeom>
        </p:spPr>
      </p:pic>
      <p:pic>
        <p:nvPicPr>
          <p:cNvPr id="4" name="Picture 3"/>
          <p:cNvPicPr>
            <a:picLocks noChangeAspect="1"/>
          </p:cNvPicPr>
          <p:nvPr/>
        </p:nvPicPr>
        <p:blipFill rotWithShape="1">
          <a:blip r:embed="rId5"/>
          <a:srcRect r="17913" b="12190"/>
          <a:stretch/>
        </p:blipFill>
        <p:spPr>
          <a:xfrm flipH="1">
            <a:off x="-538466" y="1798854"/>
            <a:ext cx="4091081" cy="5059147"/>
          </a:xfrm>
          <a:prstGeom prst="rect">
            <a:avLst/>
          </a:prstGeom>
        </p:spPr>
      </p:pic>
      <p:sp>
        <p:nvSpPr>
          <p:cNvPr id="11" name="Freeform 10"/>
          <p:cNvSpPr/>
          <p:nvPr/>
        </p:nvSpPr>
        <p:spPr>
          <a:xfrm>
            <a:off x="9337221" y="2743200"/>
            <a:ext cx="1434101" cy="543396"/>
          </a:xfrm>
          <a:custGeom>
            <a:avLst/>
            <a:gdLst>
              <a:gd name="connsiteX0" fmla="*/ 1434101 w 1434101"/>
              <a:gd name="connsiteY0" fmla="*/ 0 h 543396"/>
              <a:gd name="connsiteX1" fmla="*/ 798671 w 1434101"/>
              <a:gd name="connsiteY1" fmla="*/ 495946 h 543396"/>
              <a:gd name="connsiteX2" fmla="*/ 85748 w 1434101"/>
              <a:gd name="connsiteY2" fmla="*/ 526942 h 543396"/>
              <a:gd name="connsiteX3" fmla="*/ 39254 w 1434101"/>
              <a:gd name="connsiteY3" fmla="*/ 526942 h 543396"/>
            </a:gdLst>
            <a:ahLst/>
            <a:cxnLst>
              <a:cxn ang="0">
                <a:pos x="connsiteX0" y="connsiteY0"/>
              </a:cxn>
              <a:cxn ang="0">
                <a:pos x="connsiteX1" y="connsiteY1"/>
              </a:cxn>
              <a:cxn ang="0">
                <a:pos x="connsiteX2" y="connsiteY2"/>
              </a:cxn>
              <a:cxn ang="0">
                <a:pos x="connsiteX3" y="connsiteY3"/>
              </a:cxn>
            </a:cxnLst>
            <a:rect l="l" t="t" r="r" b="b"/>
            <a:pathLst>
              <a:path w="1434101" h="543396">
                <a:moveTo>
                  <a:pt x="1434101" y="0"/>
                </a:moveTo>
                <a:cubicBezTo>
                  <a:pt x="1228748" y="204061"/>
                  <a:pt x="1023396" y="408122"/>
                  <a:pt x="798671" y="495946"/>
                </a:cubicBezTo>
                <a:cubicBezTo>
                  <a:pt x="573946" y="583770"/>
                  <a:pt x="212317" y="521776"/>
                  <a:pt x="85748" y="526942"/>
                </a:cubicBezTo>
                <a:cubicBezTo>
                  <a:pt x="-40822" y="532108"/>
                  <a:pt x="-784" y="529525"/>
                  <a:pt x="39254" y="526942"/>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154414" y="3140342"/>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662353" y="3545799"/>
            <a:ext cx="2783835" cy="861774"/>
          </a:xfrm>
          <a:prstGeom prst="rect">
            <a:avLst/>
          </a:prstGeom>
          <a:noFill/>
        </p:spPr>
        <p:txBody>
          <a:bodyPr wrap="square" rtlCol="0">
            <a:spAutoFit/>
          </a:bodyPr>
          <a:lstStyle/>
          <a:p>
            <a:r>
              <a:rPr lang="en-US" sz="5000" dirty="0">
                <a:solidFill>
                  <a:srgbClr val="FFFF00"/>
                </a:solidFill>
              </a:rPr>
              <a:t>Salamis</a:t>
            </a:r>
          </a:p>
        </p:txBody>
      </p:sp>
    </p:spTree>
    <p:extLst>
      <p:ext uri="{BB962C8B-B14F-4D97-AF65-F5344CB8AC3E}">
        <p14:creationId xmlns:p14="http://schemas.microsoft.com/office/powerpoint/2010/main" val="166944277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pic>
        <p:nvPicPr>
          <p:cNvPr id="16" name="Picture 15"/>
          <p:cNvPicPr>
            <a:picLocks noChangeAspect="1"/>
          </p:cNvPicPr>
          <p:nvPr/>
        </p:nvPicPr>
        <p:blipFill rotWithShape="1">
          <a:blip r:embed="rId4"/>
          <a:srcRect b="49378"/>
          <a:stretch/>
        </p:blipFill>
        <p:spPr>
          <a:xfrm>
            <a:off x="2168546" y="1954684"/>
            <a:ext cx="6313338" cy="4964276"/>
          </a:xfrm>
          <a:prstGeom prst="rect">
            <a:avLst/>
          </a:prstGeom>
        </p:spPr>
      </p:pic>
      <p:sp>
        <p:nvSpPr>
          <p:cNvPr id="6" name="Oval 5"/>
          <p:cNvSpPr/>
          <p:nvPr/>
        </p:nvSpPr>
        <p:spPr>
          <a:xfrm>
            <a:off x="10682282" y="2501036"/>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C00000"/>
                  </a:glow>
                  <a:outerShdw blurRad="38100" dist="38100" dir="2700000" algn="tl">
                    <a:srgbClr val="000000">
                      <a:alpha val="43137"/>
                    </a:srgbClr>
                  </a:outerShdw>
                </a:effectLst>
              </a:rPr>
              <a:t>Pick-U</a:t>
            </a:r>
            <a:r>
              <a:rPr lang="en-US" dirty="0">
                <a:effectLst>
                  <a:glow rad="127000">
                    <a:srgbClr val="C00000"/>
                  </a:glow>
                  <a:outerShdw blurRad="38100" dist="38100" dir="2700000" algn="tl">
                    <a:srgbClr val="000000">
                      <a:alpha val="43137"/>
                    </a:srgbClr>
                  </a:outerShdw>
                </a:effectLst>
              </a:rPr>
              <a:t>p</a:t>
            </a:r>
            <a:r>
              <a:rPr lang="en-US" dirty="0"/>
              <a:t> </a:t>
            </a:r>
            <a:r>
              <a:rPr lang="en-US" dirty="0">
                <a:solidFill>
                  <a:srgbClr val="FFFF00"/>
                </a:solidFill>
              </a:rPr>
              <a:t>John Mark </a:t>
            </a:r>
            <a:r>
              <a:rPr lang="en-US" dirty="0"/>
              <a:t>- Cousin</a:t>
            </a:r>
          </a:p>
        </p:txBody>
      </p:sp>
      <p:pic>
        <p:nvPicPr>
          <p:cNvPr id="10" name="Picture 9"/>
          <p:cNvPicPr>
            <a:picLocks noChangeAspect="1"/>
          </p:cNvPicPr>
          <p:nvPr/>
        </p:nvPicPr>
        <p:blipFill>
          <a:blip r:embed="rId5"/>
          <a:stretch>
            <a:fillRect/>
          </a:stretch>
        </p:blipFill>
        <p:spPr>
          <a:xfrm>
            <a:off x="1695342" y="2244853"/>
            <a:ext cx="4827885" cy="4613148"/>
          </a:xfrm>
          <a:prstGeom prst="rect">
            <a:avLst/>
          </a:prstGeom>
        </p:spPr>
      </p:pic>
      <p:pic>
        <p:nvPicPr>
          <p:cNvPr id="4" name="Picture 3"/>
          <p:cNvPicPr>
            <a:picLocks noChangeAspect="1"/>
          </p:cNvPicPr>
          <p:nvPr/>
        </p:nvPicPr>
        <p:blipFill rotWithShape="1">
          <a:blip r:embed="rId6"/>
          <a:srcRect r="17913" b="12190"/>
          <a:stretch/>
        </p:blipFill>
        <p:spPr>
          <a:xfrm flipH="1">
            <a:off x="-538466" y="1798854"/>
            <a:ext cx="4091081" cy="5059147"/>
          </a:xfrm>
          <a:prstGeom prst="rect">
            <a:avLst/>
          </a:prstGeom>
        </p:spPr>
      </p:pic>
      <p:sp>
        <p:nvSpPr>
          <p:cNvPr id="11" name="Freeform 10"/>
          <p:cNvSpPr/>
          <p:nvPr/>
        </p:nvSpPr>
        <p:spPr>
          <a:xfrm>
            <a:off x="9337221" y="2743200"/>
            <a:ext cx="1434101" cy="543396"/>
          </a:xfrm>
          <a:custGeom>
            <a:avLst/>
            <a:gdLst>
              <a:gd name="connsiteX0" fmla="*/ 1434101 w 1434101"/>
              <a:gd name="connsiteY0" fmla="*/ 0 h 543396"/>
              <a:gd name="connsiteX1" fmla="*/ 798671 w 1434101"/>
              <a:gd name="connsiteY1" fmla="*/ 495946 h 543396"/>
              <a:gd name="connsiteX2" fmla="*/ 85748 w 1434101"/>
              <a:gd name="connsiteY2" fmla="*/ 526942 h 543396"/>
              <a:gd name="connsiteX3" fmla="*/ 39254 w 1434101"/>
              <a:gd name="connsiteY3" fmla="*/ 526942 h 543396"/>
            </a:gdLst>
            <a:ahLst/>
            <a:cxnLst>
              <a:cxn ang="0">
                <a:pos x="connsiteX0" y="connsiteY0"/>
              </a:cxn>
              <a:cxn ang="0">
                <a:pos x="connsiteX1" y="connsiteY1"/>
              </a:cxn>
              <a:cxn ang="0">
                <a:pos x="connsiteX2" y="connsiteY2"/>
              </a:cxn>
              <a:cxn ang="0">
                <a:pos x="connsiteX3" y="connsiteY3"/>
              </a:cxn>
            </a:cxnLst>
            <a:rect l="l" t="t" r="r" b="b"/>
            <a:pathLst>
              <a:path w="1434101" h="543396">
                <a:moveTo>
                  <a:pt x="1434101" y="0"/>
                </a:moveTo>
                <a:cubicBezTo>
                  <a:pt x="1228748" y="204061"/>
                  <a:pt x="1023396" y="408122"/>
                  <a:pt x="798671" y="495946"/>
                </a:cubicBezTo>
                <a:cubicBezTo>
                  <a:pt x="573946" y="583770"/>
                  <a:pt x="212317" y="521776"/>
                  <a:pt x="85748" y="526942"/>
                </a:cubicBezTo>
                <a:cubicBezTo>
                  <a:pt x="-40822" y="532108"/>
                  <a:pt x="-784" y="529525"/>
                  <a:pt x="39254" y="526942"/>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154414" y="3140342"/>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76991" y="3440519"/>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04142" y="1635119"/>
            <a:ext cx="271847" cy="30017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339061" y="3397959"/>
            <a:ext cx="804937" cy="367270"/>
          </a:xfrm>
          <a:custGeom>
            <a:avLst/>
            <a:gdLst>
              <a:gd name="connsiteX0" fmla="*/ 805912 w 805912"/>
              <a:gd name="connsiteY0" fmla="*/ 0 h 310776"/>
              <a:gd name="connsiteX1" fmla="*/ 712922 w 805912"/>
              <a:gd name="connsiteY1" fmla="*/ 139485 h 310776"/>
              <a:gd name="connsiteX2" fmla="*/ 542441 w 805912"/>
              <a:gd name="connsiteY2" fmla="*/ 139485 h 310776"/>
              <a:gd name="connsiteX3" fmla="*/ 387458 w 805912"/>
              <a:gd name="connsiteY3" fmla="*/ 77492 h 310776"/>
              <a:gd name="connsiteX4" fmla="*/ 356461 w 805912"/>
              <a:gd name="connsiteY4" fmla="*/ 247973 h 310776"/>
              <a:gd name="connsiteX5" fmla="*/ 108488 w 805912"/>
              <a:gd name="connsiteY5" fmla="*/ 309967 h 310776"/>
              <a:gd name="connsiteX6" fmla="*/ 92990 w 805912"/>
              <a:gd name="connsiteY6" fmla="*/ 278970 h 310776"/>
              <a:gd name="connsiteX7" fmla="*/ 0 w 805912"/>
              <a:gd name="connsiteY7" fmla="*/ 216977 h 310776"/>
              <a:gd name="connsiteX0" fmla="*/ 808725 w 808725"/>
              <a:gd name="connsiteY0" fmla="*/ 0 h 310134"/>
              <a:gd name="connsiteX1" fmla="*/ 715735 w 808725"/>
              <a:gd name="connsiteY1" fmla="*/ 139485 h 310134"/>
              <a:gd name="connsiteX2" fmla="*/ 545254 w 808725"/>
              <a:gd name="connsiteY2" fmla="*/ 139485 h 310134"/>
              <a:gd name="connsiteX3" fmla="*/ 390271 w 808725"/>
              <a:gd name="connsiteY3" fmla="*/ 77492 h 310134"/>
              <a:gd name="connsiteX4" fmla="*/ 359274 w 808725"/>
              <a:gd name="connsiteY4" fmla="*/ 247973 h 310134"/>
              <a:gd name="connsiteX5" fmla="*/ 111301 w 808725"/>
              <a:gd name="connsiteY5" fmla="*/ 309967 h 310134"/>
              <a:gd name="connsiteX6" fmla="*/ 3788 w 808725"/>
              <a:gd name="connsiteY6" fmla="*/ 232963 h 310134"/>
              <a:gd name="connsiteX7" fmla="*/ 2813 w 808725"/>
              <a:gd name="connsiteY7" fmla="*/ 216977 h 310134"/>
              <a:gd name="connsiteX0" fmla="*/ 816162 w 816162"/>
              <a:gd name="connsiteY0" fmla="*/ 0 h 338812"/>
              <a:gd name="connsiteX1" fmla="*/ 723172 w 816162"/>
              <a:gd name="connsiteY1" fmla="*/ 139485 h 338812"/>
              <a:gd name="connsiteX2" fmla="*/ 552691 w 816162"/>
              <a:gd name="connsiteY2" fmla="*/ 139485 h 338812"/>
              <a:gd name="connsiteX3" fmla="*/ 397708 w 816162"/>
              <a:gd name="connsiteY3" fmla="*/ 77492 h 338812"/>
              <a:gd name="connsiteX4" fmla="*/ 366711 w 816162"/>
              <a:gd name="connsiteY4" fmla="*/ 247973 h 338812"/>
              <a:gd name="connsiteX5" fmla="*/ 239508 w 816162"/>
              <a:gd name="connsiteY5" fmla="*/ 338722 h 338812"/>
              <a:gd name="connsiteX6" fmla="*/ 11225 w 816162"/>
              <a:gd name="connsiteY6" fmla="*/ 232963 h 338812"/>
              <a:gd name="connsiteX7" fmla="*/ 10250 w 816162"/>
              <a:gd name="connsiteY7" fmla="*/ 216977 h 338812"/>
              <a:gd name="connsiteX0" fmla="*/ 1179723 w 1179723"/>
              <a:gd name="connsiteY0" fmla="*/ 0 h 338812"/>
              <a:gd name="connsiteX1" fmla="*/ 1086733 w 1179723"/>
              <a:gd name="connsiteY1" fmla="*/ 139485 h 338812"/>
              <a:gd name="connsiteX2" fmla="*/ 916252 w 1179723"/>
              <a:gd name="connsiteY2" fmla="*/ 139485 h 338812"/>
              <a:gd name="connsiteX3" fmla="*/ 761269 w 1179723"/>
              <a:gd name="connsiteY3" fmla="*/ 77492 h 338812"/>
              <a:gd name="connsiteX4" fmla="*/ 730272 w 1179723"/>
              <a:gd name="connsiteY4" fmla="*/ 247973 h 338812"/>
              <a:gd name="connsiteX5" fmla="*/ 603069 w 1179723"/>
              <a:gd name="connsiteY5" fmla="*/ 338722 h 338812"/>
              <a:gd name="connsiteX6" fmla="*/ 374786 w 1179723"/>
              <a:gd name="connsiteY6" fmla="*/ 232963 h 338812"/>
              <a:gd name="connsiteX7" fmla="*/ 0 w 1179723"/>
              <a:gd name="connsiteY7" fmla="*/ 165219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9554"/>
              <a:gd name="connsiteX1" fmla="*/ 711947 w 804937"/>
              <a:gd name="connsiteY1" fmla="*/ 139485 h 339554"/>
              <a:gd name="connsiteX2" fmla="*/ 541466 w 804937"/>
              <a:gd name="connsiteY2" fmla="*/ 139485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0 h 339554"/>
              <a:gd name="connsiteX1" fmla="*/ 711947 w 804937"/>
              <a:gd name="connsiteY1" fmla="*/ 139485 h 339554"/>
              <a:gd name="connsiteX2" fmla="*/ 575971 w 804937"/>
              <a:gd name="connsiteY2" fmla="*/ 70474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27166 h 367270"/>
              <a:gd name="connsiteX1" fmla="*/ 711947 w 804937"/>
              <a:gd name="connsiteY1" fmla="*/ 166651 h 367270"/>
              <a:gd name="connsiteX2" fmla="*/ 575971 w 804937"/>
              <a:gd name="connsiteY2" fmla="*/ 97640 h 367270"/>
              <a:gd name="connsiteX3" fmla="*/ 409487 w 804937"/>
              <a:gd name="connsiteY3" fmla="*/ 6892 h 367270"/>
              <a:gd name="connsiteX4" fmla="*/ 436000 w 804937"/>
              <a:gd name="connsiteY4" fmla="*/ 298143 h 367270"/>
              <a:gd name="connsiteX5" fmla="*/ 228283 w 804937"/>
              <a:gd name="connsiteY5" fmla="*/ 365888 h 367270"/>
              <a:gd name="connsiteX6" fmla="*/ 0 w 804937"/>
              <a:gd name="connsiteY6" fmla="*/ 260129 h 3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37" h="367270">
                <a:moveTo>
                  <a:pt x="804937" y="27166"/>
                </a:moveTo>
                <a:cubicBezTo>
                  <a:pt x="780398" y="85285"/>
                  <a:pt x="750108" y="154905"/>
                  <a:pt x="711947" y="166651"/>
                </a:cubicBezTo>
                <a:cubicBezTo>
                  <a:pt x="673786" y="178397"/>
                  <a:pt x="626381" y="124266"/>
                  <a:pt x="575971" y="97640"/>
                </a:cubicBezTo>
                <a:cubicBezTo>
                  <a:pt x="525561" y="71014"/>
                  <a:pt x="432815" y="-26525"/>
                  <a:pt x="409487" y="6892"/>
                </a:cubicBezTo>
                <a:cubicBezTo>
                  <a:pt x="386159" y="40309"/>
                  <a:pt x="466201" y="238310"/>
                  <a:pt x="436000" y="298143"/>
                </a:cubicBezTo>
                <a:cubicBezTo>
                  <a:pt x="405799" y="357976"/>
                  <a:pt x="300950" y="372224"/>
                  <a:pt x="228283" y="365888"/>
                </a:cubicBezTo>
                <a:cubicBezTo>
                  <a:pt x="155616" y="359552"/>
                  <a:pt x="77508" y="266042"/>
                  <a:pt x="0" y="260129"/>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101190" y="2019719"/>
            <a:ext cx="897298" cy="1517301"/>
          </a:xfrm>
          <a:custGeom>
            <a:avLst/>
            <a:gdLst>
              <a:gd name="connsiteX0" fmla="*/ 1039451 w 1039451"/>
              <a:gd name="connsiteY0" fmla="*/ 1587640 h 1587640"/>
              <a:gd name="connsiteX1" fmla="*/ 135099 w 1039451"/>
              <a:gd name="connsiteY1" fmla="*/ 984739 h 1587640"/>
              <a:gd name="connsiteX2" fmla="*/ 4471 w 1039451"/>
              <a:gd name="connsiteY2" fmla="*/ 0 h 1587640"/>
              <a:gd name="connsiteX3" fmla="*/ 4471 w 1039451"/>
              <a:gd name="connsiteY3" fmla="*/ 0 h 1587640"/>
            </a:gdLst>
            <a:ahLst/>
            <a:cxnLst>
              <a:cxn ang="0">
                <a:pos x="connsiteX0" y="connsiteY0"/>
              </a:cxn>
              <a:cxn ang="0">
                <a:pos x="connsiteX1" y="connsiteY1"/>
              </a:cxn>
              <a:cxn ang="0">
                <a:pos x="connsiteX2" y="connsiteY2"/>
              </a:cxn>
              <a:cxn ang="0">
                <a:pos x="connsiteX3" y="connsiteY3"/>
              </a:cxn>
            </a:cxnLst>
            <a:rect l="l" t="t" r="r" b="b"/>
            <a:pathLst>
              <a:path w="1039451" h="1587640">
                <a:moveTo>
                  <a:pt x="1039451" y="1587640"/>
                </a:moveTo>
                <a:cubicBezTo>
                  <a:pt x="673523" y="1418493"/>
                  <a:pt x="307596" y="1249346"/>
                  <a:pt x="135099" y="984739"/>
                </a:cubicBezTo>
                <a:cubicBezTo>
                  <a:pt x="-37398" y="720132"/>
                  <a:pt x="4471" y="0"/>
                  <a:pt x="4471" y="0"/>
                </a:cubicBezTo>
                <a:lnTo>
                  <a:pt x="4471" y="0"/>
                </a:ln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49839" y="3837661"/>
            <a:ext cx="3014662" cy="861774"/>
          </a:xfrm>
          <a:prstGeom prst="rect">
            <a:avLst/>
          </a:prstGeom>
          <a:noFill/>
        </p:spPr>
        <p:txBody>
          <a:bodyPr wrap="square" rtlCol="0">
            <a:spAutoFit/>
          </a:bodyPr>
          <a:lstStyle/>
          <a:p>
            <a:r>
              <a:rPr lang="en-US" sz="5000" dirty="0" err="1">
                <a:solidFill>
                  <a:srgbClr val="FFFF00"/>
                </a:solidFill>
              </a:rPr>
              <a:t>Paphos</a:t>
            </a:r>
            <a:endParaRPr lang="en-US" sz="5000" dirty="0">
              <a:solidFill>
                <a:srgbClr val="FFFF00"/>
              </a:solidFill>
            </a:endParaRPr>
          </a:p>
        </p:txBody>
      </p:sp>
      <p:sp>
        <p:nvSpPr>
          <p:cNvPr id="18" name="TextBox 17"/>
          <p:cNvSpPr txBox="1"/>
          <p:nvPr/>
        </p:nvSpPr>
        <p:spPr>
          <a:xfrm>
            <a:off x="3807557" y="1173333"/>
            <a:ext cx="4674327" cy="1389291"/>
          </a:xfrm>
          <a:prstGeom prst="rect">
            <a:avLst/>
          </a:prstGeom>
          <a:noFill/>
        </p:spPr>
        <p:txBody>
          <a:bodyPr wrap="square" rtlCol="0">
            <a:spAutoFit/>
          </a:bodyPr>
          <a:lstStyle/>
          <a:p>
            <a:pPr>
              <a:lnSpc>
                <a:spcPct val="80000"/>
              </a:lnSpc>
            </a:pPr>
            <a:r>
              <a:rPr lang="en-US" sz="5000" dirty="0">
                <a:solidFill>
                  <a:srgbClr val="FFFF00"/>
                </a:solidFill>
              </a:rPr>
              <a:t>Perga of</a:t>
            </a:r>
            <a:br>
              <a:rPr lang="en-US" sz="5000" dirty="0">
                <a:solidFill>
                  <a:srgbClr val="FFFF00"/>
                </a:solidFill>
              </a:rPr>
            </a:br>
            <a:r>
              <a:rPr lang="en-US" sz="5400" dirty="0">
                <a:solidFill>
                  <a:srgbClr val="FFFF00"/>
                </a:solidFill>
              </a:rPr>
              <a:t>Pamphylia</a:t>
            </a:r>
            <a:endParaRPr lang="en-US" sz="5000" dirty="0">
              <a:solidFill>
                <a:srgbClr val="FFFF00"/>
              </a:solidFill>
            </a:endParaRPr>
          </a:p>
        </p:txBody>
      </p:sp>
    </p:spTree>
    <p:extLst>
      <p:ext uri="{BB962C8B-B14F-4D97-AF65-F5344CB8AC3E}">
        <p14:creationId xmlns:p14="http://schemas.microsoft.com/office/powerpoint/2010/main" val="228039312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3"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t="18012" r="18114"/>
          <a:stretch>
            <a:fillRect/>
          </a:stretch>
        </p:blipFill>
        <p:spPr bwMode="auto">
          <a:xfrm>
            <a:off x="4973293" y="1"/>
            <a:ext cx="7218707" cy="6858000"/>
          </a:xfrm>
          <a:prstGeom prst="rect">
            <a:avLst/>
          </a:prstGeom>
          <a:noFill/>
          <a:ln w="9525">
            <a:noFill/>
            <a:miter lim="800000"/>
            <a:headEnd/>
            <a:tailEnd/>
          </a:ln>
          <a:effectLst/>
        </p:spPr>
      </p:pic>
      <p:pic>
        <p:nvPicPr>
          <p:cNvPr id="16" name="Picture 15"/>
          <p:cNvPicPr>
            <a:picLocks noChangeAspect="1"/>
          </p:cNvPicPr>
          <p:nvPr/>
        </p:nvPicPr>
        <p:blipFill rotWithShape="1">
          <a:blip r:embed="rId4"/>
          <a:srcRect b="49378"/>
          <a:stretch/>
        </p:blipFill>
        <p:spPr>
          <a:xfrm>
            <a:off x="2168546" y="1954684"/>
            <a:ext cx="6313338" cy="4964276"/>
          </a:xfrm>
          <a:prstGeom prst="rect">
            <a:avLst/>
          </a:prstGeom>
        </p:spPr>
      </p:pic>
      <p:sp>
        <p:nvSpPr>
          <p:cNvPr id="6" name="Oval 5"/>
          <p:cNvSpPr/>
          <p:nvPr/>
        </p:nvSpPr>
        <p:spPr>
          <a:xfrm>
            <a:off x="10682282" y="2501036"/>
            <a:ext cx="271847" cy="300177"/>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9991578" y="6017558"/>
            <a:ext cx="532160" cy="49992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John Mark </a:t>
            </a:r>
            <a:r>
              <a:rPr lang="en-US" u="sng" dirty="0">
                <a:effectLst>
                  <a:glow rad="127000">
                    <a:srgbClr val="C00000"/>
                  </a:glow>
                  <a:outerShdw blurRad="38100" dist="38100" dir="2700000" algn="tl">
                    <a:srgbClr val="000000">
                      <a:alpha val="43137"/>
                    </a:srgbClr>
                  </a:outerShdw>
                </a:effectLst>
              </a:rPr>
              <a:t>Bailed</a:t>
            </a:r>
            <a:r>
              <a:rPr lang="en-US" dirty="0"/>
              <a:t> On Them</a:t>
            </a:r>
          </a:p>
        </p:txBody>
      </p:sp>
      <p:pic>
        <p:nvPicPr>
          <p:cNvPr id="10" name="Picture 9"/>
          <p:cNvPicPr>
            <a:picLocks noChangeAspect="1"/>
          </p:cNvPicPr>
          <p:nvPr/>
        </p:nvPicPr>
        <p:blipFill>
          <a:blip r:embed="rId5"/>
          <a:stretch>
            <a:fillRect/>
          </a:stretch>
        </p:blipFill>
        <p:spPr>
          <a:xfrm>
            <a:off x="1695342" y="2244853"/>
            <a:ext cx="4827885" cy="4613148"/>
          </a:xfrm>
          <a:prstGeom prst="rect">
            <a:avLst/>
          </a:prstGeom>
        </p:spPr>
      </p:pic>
      <p:pic>
        <p:nvPicPr>
          <p:cNvPr id="4" name="Picture 3"/>
          <p:cNvPicPr>
            <a:picLocks noChangeAspect="1"/>
          </p:cNvPicPr>
          <p:nvPr/>
        </p:nvPicPr>
        <p:blipFill rotWithShape="1">
          <a:blip r:embed="rId6"/>
          <a:srcRect r="17913" b="12190"/>
          <a:stretch/>
        </p:blipFill>
        <p:spPr>
          <a:xfrm flipH="1">
            <a:off x="-538466" y="1798854"/>
            <a:ext cx="4091081" cy="5059147"/>
          </a:xfrm>
          <a:prstGeom prst="rect">
            <a:avLst/>
          </a:prstGeom>
        </p:spPr>
      </p:pic>
      <p:sp>
        <p:nvSpPr>
          <p:cNvPr id="11" name="Freeform 10"/>
          <p:cNvSpPr/>
          <p:nvPr/>
        </p:nvSpPr>
        <p:spPr>
          <a:xfrm>
            <a:off x="9337221" y="2743200"/>
            <a:ext cx="1434101" cy="543396"/>
          </a:xfrm>
          <a:custGeom>
            <a:avLst/>
            <a:gdLst>
              <a:gd name="connsiteX0" fmla="*/ 1434101 w 1434101"/>
              <a:gd name="connsiteY0" fmla="*/ 0 h 543396"/>
              <a:gd name="connsiteX1" fmla="*/ 798671 w 1434101"/>
              <a:gd name="connsiteY1" fmla="*/ 495946 h 543396"/>
              <a:gd name="connsiteX2" fmla="*/ 85748 w 1434101"/>
              <a:gd name="connsiteY2" fmla="*/ 526942 h 543396"/>
              <a:gd name="connsiteX3" fmla="*/ 39254 w 1434101"/>
              <a:gd name="connsiteY3" fmla="*/ 526942 h 543396"/>
            </a:gdLst>
            <a:ahLst/>
            <a:cxnLst>
              <a:cxn ang="0">
                <a:pos x="connsiteX0" y="connsiteY0"/>
              </a:cxn>
              <a:cxn ang="0">
                <a:pos x="connsiteX1" y="connsiteY1"/>
              </a:cxn>
              <a:cxn ang="0">
                <a:pos x="connsiteX2" y="connsiteY2"/>
              </a:cxn>
              <a:cxn ang="0">
                <a:pos x="connsiteX3" y="connsiteY3"/>
              </a:cxn>
            </a:cxnLst>
            <a:rect l="l" t="t" r="r" b="b"/>
            <a:pathLst>
              <a:path w="1434101" h="543396">
                <a:moveTo>
                  <a:pt x="1434101" y="0"/>
                </a:moveTo>
                <a:cubicBezTo>
                  <a:pt x="1228748" y="204061"/>
                  <a:pt x="1023396" y="408122"/>
                  <a:pt x="798671" y="495946"/>
                </a:cubicBezTo>
                <a:cubicBezTo>
                  <a:pt x="573946" y="583770"/>
                  <a:pt x="212317" y="521776"/>
                  <a:pt x="85748" y="526942"/>
                </a:cubicBezTo>
                <a:cubicBezTo>
                  <a:pt x="-40822" y="532108"/>
                  <a:pt x="-784" y="529525"/>
                  <a:pt x="39254" y="526942"/>
                </a:cubicBez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154414" y="3140342"/>
            <a:ext cx="271847" cy="300177"/>
          </a:xfrm>
          <a:prstGeom prst="ellipse">
            <a:avLst/>
          </a:prstGeom>
          <a:solidFill>
            <a:schemeClr val="accent4">
              <a:lumMod val="75000"/>
            </a:schemeClr>
          </a:solidFill>
          <a:ln>
            <a:solidFill>
              <a:srgbClr val="C05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76991" y="3440519"/>
            <a:ext cx="271847" cy="300177"/>
          </a:xfrm>
          <a:prstGeom prst="ellipse">
            <a:avLst/>
          </a:prstGeom>
          <a:solidFill>
            <a:schemeClr val="accent4">
              <a:lumMod val="75000"/>
            </a:schemeClr>
          </a:solidFill>
          <a:ln>
            <a:solidFill>
              <a:srgbClr val="C05B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04142" y="1635119"/>
            <a:ext cx="271847" cy="300177"/>
          </a:xfrm>
          <a:prstGeom prst="ellipse">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339061" y="3397959"/>
            <a:ext cx="804937" cy="367270"/>
          </a:xfrm>
          <a:custGeom>
            <a:avLst/>
            <a:gdLst>
              <a:gd name="connsiteX0" fmla="*/ 805912 w 805912"/>
              <a:gd name="connsiteY0" fmla="*/ 0 h 310776"/>
              <a:gd name="connsiteX1" fmla="*/ 712922 w 805912"/>
              <a:gd name="connsiteY1" fmla="*/ 139485 h 310776"/>
              <a:gd name="connsiteX2" fmla="*/ 542441 w 805912"/>
              <a:gd name="connsiteY2" fmla="*/ 139485 h 310776"/>
              <a:gd name="connsiteX3" fmla="*/ 387458 w 805912"/>
              <a:gd name="connsiteY3" fmla="*/ 77492 h 310776"/>
              <a:gd name="connsiteX4" fmla="*/ 356461 w 805912"/>
              <a:gd name="connsiteY4" fmla="*/ 247973 h 310776"/>
              <a:gd name="connsiteX5" fmla="*/ 108488 w 805912"/>
              <a:gd name="connsiteY5" fmla="*/ 309967 h 310776"/>
              <a:gd name="connsiteX6" fmla="*/ 92990 w 805912"/>
              <a:gd name="connsiteY6" fmla="*/ 278970 h 310776"/>
              <a:gd name="connsiteX7" fmla="*/ 0 w 805912"/>
              <a:gd name="connsiteY7" fmla="*/ 216977 h 310776"/>
              <a:gd name="connsiteX0" fmla="*/ 808725 w 808725"/>
              <a:gd name="connsiteY0" fmla="*/ 0 h 310134"/>
              <a:gd name="connsiteX1" fmla="*/ 715735 w 808725"/>
              <a:gd name="connsiteY1" fmla="*/ 139485 h 310134"/>
              <a:gd name="connsiteX2" fmla="*/ 545254 w 808725"/>
              <a:gd name="connsiteY2" fmla="*/ 139485 h 310134"/>
              <a:gd name="connsiteX3" fmla="*/ 390271 w 808725"/>
              <a:gd name="connsiteY3" fmla="*/ 77492 h 310134"/>
              <a:gd name="connsiteX4" fmla="*/ 359274 w 808725"/>
              <a:gd name="connsiteY4" fmla="*/ 247973 h 310134"/>
              <a:gd name="connsiteX5" fmla="*/ 111301 w 808725"/>
              <a:gd name="connsiteY5" fmla="*/ 309967 h 310134"/>
              <a:gd name="connsiteX6" fmla="*/ 3788 w 808725"/>
              <a:gd name="connsiteY6" fmla="*/ 232963 h 310134"/>
              <a:gd name="connsiteX7" fmla="*/ 2813 w 808725"/>
              <a:gd name="connsiteY7" fmla="*/ 216977 h 310134"/>
              <a:gd name="connsiteX0" fmla="*/ 816162 w 816162"/>
              <a:gd name="connsiteY0" fmla="*/ 0 h 338812"/>
              <a:gd name="connsiteX1" fmla="*/ 723172 w 816162"/>
              <a:gd name="connsiteY1" fmla="*/ 139485 h 338812"/>
              <a:gd name="connsiteX2" fmla="*/ 552691 w 816162"/>
              <a:gd name="connsiteY2" fmla="*/ 139485 h 338812"/>
              <a:gd name="connsiteX3" fmla="*/ 397708 w 816162"/>
              <a:gd name="connsiteY3" fmla="*/ 77492 h 338812"/>
              <a:gd name="connsiteX4" fmla="*/ 366711 w 816162"/>
              <a:gd name="connsiteY4" fmla="*/ 247973 h 338812"/>
              <a:gd name="connsiteX5" fmla="*/ 239508 w 816162"/>
              <a:gd name="connsiteY5" fmla="*/ 338722 h 338812"/>
              <a:gd name="connsiteX6" fmla="*/ 11225 w 816162"/>
              <a:gd name="connsiteY6" fmla="*/ 232963 h 338812"/>
              <a:gd name="connsiteX7" fmla="*/ 10250 w 816162"/>
              <a:gd name="connsiteY7" fmla="*/ 216977 h 338812"/>
              <a:gd name="connsiteX0" fmla="*/ 1179723 w 1179723"/>
              <a:gd name="connsiteY0" fmla="*/ 0 h 338812"/>
              <a:gd name="connsiteX1" fmla="*/ 1086733 w 1179723"/>
              <a:gd name="connsiteY1" fmla="*/ 139485 h 338812"/>
              <a:gd name="connsiteX2" fmla="*/ 916252 w 1179723"/>
              <a:gd name="connsiteY2" fmla="*/ 139485 h 338812"/>
              <a:gd name="connsiteX3" fmla="*/ 761269 w 1179723"/>
              <a:gd name="connsiteY3" fmla="*/ 77492 h 338812"/>
              <a:gd name="connsiteX4" fmla="*/ 730272 w 1179723"/>
              <a:gd name="connsiteY4" fmla="*/ 247973 h 338812"/>
              <a:gd name="connsiteX5" fmla="*/ 603069 w 1179723"/>
              <a:gd name="connsiteY5" fmla="*/ 338722 h 338812"/>
              <a:gd name="connsiteX6" fmla="*/ 374786 w 1179723"/>
              <a:gd name="connsiteY6" fmla="*/ 232963 h 338812"/>
              <a:gd name="connsiteX7" fmla="*/ 0 w 1179723"/>
              <a:gd name="connsiteY7" fmla="*/ 165219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8812"/>
              <a:gd name="connsiteX1" fmla="*/ 711947 w 804937"/>
              <a:gd name="connsiteY1" fmla="*/ 139485 h 338812"/>
              <a:gd name="connsiteX2" fmla="*/ 541466 w 804937"/>
              <a:gd name="connsiteY2" fmla="*/ 139485 h 338812"/>
              <a:gd name="connsiteX3" fmla="*/ 386483 w 804937"/>
              <a:gd name="connsiteY3" fmla="*/ 77492 h 338812"/>
              <a:gd name="connsiteX4" fmla="*/ 355486 w 804937"/>
              <a:gd name="connsiteY4" fmla="*/ 247973 h 338812"/>
              <a:gd name="connsiteX5" fmla="*/ 228283 w 804937"/>
              <a:gd name="connsiteY5" fmla="*/ 338722 h 338812"/>
              <a:gd name="connsiteX6" fmla="*/ 0 w 804937"/>
              <a:gd name="connsiteY6" fmla="*/ 232963 h 338812"/>
              <a:gd name="connsiteX0" fmla="*/ 804937 w 804937"/>
              <a:gd name="connsiteY0" fmla="*/ 0 h 339554"/>
              <a:gd name="connsiteX1" fmla="*/ 711947 w 804937"/>
              <a:gd name="connsiteY1" fmla="*/ 139485 h 339554"/>
              <a:gd name="connsiteX2" fmla="*/ 541466 w 804937"/>
              <a:gd name="connsiteY2" fmla="*/ 139485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0 h 339554"/>
              <a:gd name="connsiteX1" fmla="*/ 711947 w 804937"/>
              <a:gd name="connsiteY1" fmla="*/ 139485 h 339554"/>
              <a:gd name="connsiteX2" fmla="*/ 575971 w 804937"/>
              <a:gd name="connsiteY2" fmla="*/ 70474 h 339554"/>
              <a:gd name="connsiteX3" fmla="*/ 386483 w 804937"/>
              <a:gd name="connsiteY3" fmla="*/ 77492 h 339554"/>
              <a:gd name="connsiteX4" fmla="*/ 436000 w 804937"/>
              <a:gd name="connsiteY4" fmla="*/ 270977 h 339554"/>
              <a:gd name="connsiteX5" fmla="*/ 228283 w 804937"/>
              <a:gd name="connsiteY5" fmla="*/ 338722 h 339554"/>
              <a:gd name="connsiteX6" fmla="*/ 0 w 804937"/>
              <a:gd name="connsiteY6" fmla="*/ 232963 h 339554"/>
              <a:gd name="connsiteX0" fmla="*/ 804937 w 804937"/>
              <a:gd name="connsiteY0" fmla="*/ 27166 h 367270"/>
              <a:gd name="connsiteX1" fmla="*/ 711947 w 804937"/>
              <a:gd name="connsiteY1" fmla="*/ 166651 h 367270"/>
              <a:gd name="connsiteX2" fmla="*/ 575971 w 804937"/>
              <a:gd name="connsiteY2" fmla="*/ 97640 h 367270"/>
              <a:gd name="connsiteX3" fmla="*/ 409487 w 804937"/>
              <a:gd name="connsiteY3" fmla="*/ 6892 h 367270"/>
              <a:gd name="connsiteX4" fmla="*/ 436000 w 804937"/>
              <a:gd name="connsiteY4" fmla="*/ 298143 h 367270"/>
              <a:gd name="connsiteX5" fmla="*/ 228283 w 804937"/>
              <a:gd name="connsiteY5" fmla="*/ 365888 h 367270"/>
              <a:gd name="connsiteX6" fmla="*/ 0 w 804937"/>
              <a:gd name="connsiteY6" fmla="*/ 260129 h 3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37" h="367270">
                <a:moveTo>
                  <a:pt x="804937" y="27166"/>
                </a:moveTo>
                <a:cubicBezTo>
                  <a:pt x="780398" y="85285"/>
                  <a:pt x="750108" y="154905"/>
                  <a:pt x="711947" y="166651"/>
                </a:cubicBezTo>
                <a:cubicBezTo>
                  <a:pt x="673786" y="178397"/>
                  <a:pt x="626381" y="124266"/>
                  <a:pt x="575971" y="97640"/>
                </a:cubicBezTo>
                <a:cubicBezTo>
                  <a:pt x="525561" y="71014"/>
                  <a:pt x="432815" y="-26525"/>
                  <a:pt x="409487" y="6892"/>
                </a:cubicBezTo>
                <a:cubicBezTo>
                  <a:pt x="386159" y="40309"/>
                  <a:pt x="466201" y="238310"/>
                  <a:pt x="436000" y="298143"/>
                </a:cubicBezTo>
                <a:cubicBezTo>
                  <a:pt x="405799" y="357976"/>
                  <a:pt x="300950" y="372224"/>
                  <a:pt x="228283" y="365888"/>
                </a:cubicBezTo>
                <a:cubicBezTo>
                  <a:pt x="155616" y="359552"/>
                  <a:pt x="77508" y="266042"/>
                  <a:pt x="0" y="260129"/>
                </a:cubicBez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7101190" y="2019719"/>
            <a:ext cx="897298" cy="1517301"/>
          </a:xfrm>
          <a:custGeom>
            <a:avLst/>
            <a:gdLst>
              <a:gd name="connsiteX0" fmla="*/ 1039451 w 1039451"/>
              <a:gd name="connsiteY0" fmla="*/ 1587640 h 1587640"/>
              <a:gd name="connsiteX1" fmla="*/ 135099 w 1039451"/>
              <a:gd name="connsiteY1" fmla="*/ 984739 h 1587640"/>
              <a:gd name="connsiteX2" fmla="*/ 4471 w 1039451"/>
              <a:gd name="connsiteY2" fmla="*/ 0 h 1587640"/>
              <a:gd name="connsiteX3" fmla="*/ 4471 w 1039451"/>
              <a:gd name="connsiteY3" fmla="*/ 0 h 1587640"/>
            </a:gdLst>
            <a:ahLst/>
            <a:cxnLst>
              <a:cxn ang="0">
                <a:pos x="connsiteX0" y="connsiteY0"/>
              </a:cxn>
              <a:cxn ang="0">
                <a:pos x="connsiteX1" y="connsiteY1"/>
              </a:cxn>
              <a:cxn ang="0">
                <a:pos x="connsiteX2" y="connsiteY2"/>
              </a:cxn>
              <a:cxn ang="0">
                <a:pos x="connsiteX3" y="connsiteY3"/>
              </a:cxn>
            </a:cxnLst>
            <a:rect l="l" t="t" r="r" b="b"/>
            <a:pathLst>
              <a:path w="1039451" h="1587640">
                <a:moveTo>
                  <a:pt x="1039451" y="1587640"/>
                </a:moveTo>
                <a:cubicBezTo>
                  <a:pt x="673523" y="1418493"/>
                  <a:pt x="307596" y="1249346"/>
                  <a:pt x="135099" y="984739"/>
                </a:cubicBezTo>
                <a:cubicBezTo>
                  <a:pt x="-37398" y="720132"/>
                  <a:pt x="4471" y="0"/>
                  <a:pt x="4471" y="0"/>
                </a:cubicBezTo>
                <a:lnTo>
                  <a:pt x="4471" y="0"/>
                </a:lnTo>
              </a:path>
            </a:pathLst>
          </a:custGeom>
          <a:noFill/>
          <a:ln w="76200">
            <a:solidFill>
              <a:schemeClr val="accent4">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7101190" y="2019718"/>
            <a:ext cx="968391" cy="1401661"/>
          </a:xfrm>
          <a:custGeom>
            <a:avLst/>
            <a:gdLst>
              <a:gd name="connsiteX0" fmla="*/ 0 w 929075"/>
              <a:gd name="connsiteY0" fmla="*/ 0 h 1438287"/>
              <a:gd name="connsiteX1" fmla="*/ 274320 w 929075"/>
              <a:gd name="connsiteY1" fmla="*/ 792480 h 1438287"/>
              <a:gd name="connsiteX2" fmla="*/ 883920 w 929075"/>
              <a:gd name="connsiteY2" fmla="*/ 1402080 h 1438287"/>
              <a:gd name="connsiteX3" fmla="*/ 883920 w 929075"/>
              <a:gd name="connsiteY3" fmla="*/ 1371600 h 1438287"/>
              <a:gd name="connsiteX4" fmla="*/ 883920 w 929075"/>
              <a:gd name="connsiteY4" fmla="*/ 1341120 h 1438287"/>
              <a:gd name="connsiteX0" fmla="*/ 0 w 1546860"/>
              <a:gd name="connsiteY0" fmla="*/ 0 h 1469516"/>
              <a:gd name="connsiteX1" fmla="*/ 274320 w 1546860"/>
              <a:gd name="connsiteY1" fmla="*/ 792480 h 1469516"/>
              <a:gd name="connsiteX2" fmla="*/ 883920 w 1546860"/>
              <a:gd name="connsiteY2" fmla="*/ 1402080 h 1469516"/>
              <a:gd name="connsiteX3" fmla="*/ 883920 w 1546860"/>
              <a:gd name="connsiteY3" fmla="*/ 1371600 h 1469516"/>
              <a:gd name="connsiteX4" fmla="*/ 1546860 w 1546860"/>
              <a:gd name="connsiteY4" fmla="*/ 666750 h 1469516"/>
              <a:gd name="connsiteX0" fmla="*/ 0 w 1546860"/>
              <a:gd name="connsiteY0" fmla="*/ 0 h 1402877"/>
              <a:gd name="connsiteX1" fmla="*/ 274320 w 1546860"/>
              <a:gd name="connsiteY1" fmla="*/ 792480 h 1402877"/>
              <a:gd name="connsiteX2" fmla="*/ 883920 w 1546860"/>
              <a:gd name="connsiteY2" fmla="*/ 1402080 h 1402877"/>
              <a:gd name="connsiteX3" fmla="*/ 1546860 w 1546860"/>
              <a:gd name="connsiteY3" fmla="*/ 666750 h 1402877"/>
              <a:gd name="connsiteX0" fmla="*/ 0 w 1546860"/>
              <a:gd name="connsiteY0" fmla="*/ 0 h 824614"/>
              <a:gd name="connsiteX1" fmla="*/ 274320 w 1546860"/>
              <a:gd name="connsiteY1" fmla="*/ 792480 h 824614"/>
              <a:gd name="connsiteX2" fmla="*/ 1546860 w 1546860"/>
              <a:gd name="connsiteY2" fmla="*/ 666750 h 824614"/>
              <a:gd name="connsiteX0" fmla="*/ 0 w 815340"/>
              <a:gd name="connsiteY0" fmla="*/ 0 h 1410901"/>
              <a:gd name="connsiteX1" fmla="*/ 274320 w 815340"/>
              <a:gd name="connsiteY1" fmla="*/ 792480 h 1410901"/>
              <a:gd name="connsiteX2" fmla="*/ 815340 w 815340"/>
              <a:gd name="connsiteY2" fmla="*/ 1409700 h 1410901"/>
              <a:gd name="connsiteX0" fmla="*/ 0 w 815340"/>
              <a:gd name="connsiteY0" fmla="*/ 0 h 1409700"/>
              <a:gd name="connsiteX1" fmla="*/ 274320 w 815340"/>
              <a:gd name="connsiteY1" fmla="*/ 792480 h 1409700"/>
              <a:gd name="connsiteX2" fmla="*/ 815340 w 815340"/>
              <a:gd name="connsiteY2" fmla="*/ 1409700 h 1409700"/>
            </a:gdLst>
            <a:ahLst/>
            <a:cxnLst>
              <a:cxn ang="0">
                <a:pos x="connsiteX0" y="connsiteY0"/>
              </a:cxn>
              <a:cxn ang="0">
                <a:pos x="connsiteX1" y="connsiteY1"/>
              </a:cxn>
              <a:cxn ang="0">
                <a:pos x="connsiteX2" y="connsiteY2"/>
              </a:cxn>
            </a:cxnLst>
            <a:rect l="l" t="t" r="r" b="b"/>
            <a:pathLst>
              <a:path w="815340" h="1409700">
                <a:moveTo>
                  <a:pt x="0" y="0"/>
                </a:moveTo>
                <a:cubicBezTo>
                  <a:pt x="63500" y="279400"/>
                  <a:pt x="138430" y="557530"/>
                  <a:pt x="274320" y="792480"/>
                </a:cubicBezTo>
                <a:cubicBezTo>
                  <a:pt x="410210" y="1027430"/>
                  <a:pt x="584517" y="1218724"/>
                  <a:pt x="815340" y="1409700"/>
                </a:cubicBezTo>
              </a:path>
            </a:pathLst>
          </a:custGeom>
          <a:noFill/>
          <a:ln w="76200">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07557" y="1173333"/>
            <a:ext cx="4674327" cy="1389291"/>
          </a:xfrm>
          <a:prstGeom prst="rect">
            <a:avLst/>
          </a:prstGeom>
          <a:noFill/>
        </p:spPr>
        <p:txBody>
          <a:bodyPr wrap="square" rtlCol="0">
            <a:spAutoFit/>
          </a:bodyPr>
          <a:lstStyle/>
          <a:p>
            <a:pPr>
              <a:lnSpc>
                <a:spcPct val="80000"/>
              </a:lnSpc>
            </a:pPr>
            <a:r>
              <a:rPr lang="en-US" sz="5000" dirty="0">
                <a:solidFill>
                  <a:srgbClr val="FFFF00"/>
                </a:solidFill>
              </a:rPr>
              <a:t>Perga of</a:t>
            </a:r>
            <a:br>
              <a:rPr lang="en-US" sz="5000" dirty="0">
                <a:solidFill>
                  <a:srgbClr val="FFFF00"/>
                </a:solidFill>
              </a:rPr>
            </a:br>
            <a:r>
              <a:rPr lang="en-US" sz="5400" dirty="0">
                <a:solidFill>
                  <a:srgbClr val="FFFF00"/>
                </a:solidFill>
              </a:rPr>
              <a:t>Pamphylia</a:t>
            </a:r>
            <a:endParaRPr lang="en-US" sz="5000" dirty="0">
              <a:solidFill>
                <a:srgbClr val="FFFF00"/>
              </a:solidFill>
            </a:endParaRPr>
          </a:p>
        </p:txBody>
      </p:sp>
    </p:spTree>
    <p:extLst>
      <p:ext uri="{BB962C8B-B14F-4D97-AF65-F5344CB8AC3E}">
        <p14:creationId xmlns:p14="http://schemas.microsoft.com/office/powerpoint/2010/main" val="623135689"/>
      </p:ext>
    </p:extLst>
  </p:cSld>
  <p:clrMapOvr>
    <a:masterClrMapping/>
  </p:clrMapOvr>
  <p:transition spd="slow">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3DDF9F-4805-4BCC-BE4B-02174839796A}">
  <ds:schemaRefs>
    <ds:schemaRef ds:uri="http://schemas.microsoft.com/sharepoint/v3/contenttype/forms"/>
  </ds:schemaRefs>
</ds:datastoreItem>
</file>

<file path=customXml/itemProps2.xml><?xml version="1.0" encoding="utf-8"?>
<ds:datastoreItem xmlns:ds="http://schemas.openxmlformats.org/officeDocument/2006/customXml" ds:itemID="{84615626-F024-4747-B44E-19D7610EC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9ADF1-4E17-44E7-939C-2B120BB2B7E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2127</TotalTime>
  <Words>2369</Words>
  <Application>Microsoft Office PowerPoint</Application>
  <PresentationFormat>Widescreen</PresentationFormat>
  <Paragraphs>186</Paragraphs>
  <Slides>34</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Symbol</vt:lpstr>
      <vt:lpstr>Office Theme</vt:lpstr>
      <vt:lpstr>Conflict Resolution</vt:lpstr>
      <vt:lpstr>My Premise Today: </vt:lpstr>
      <vt:lpstr>Why would I say that? </vt:lpstr>
      <vt:lpstr>Bear with me ...</vt:lpstr>
      <vt:lpstr>In the previous 14 years ...</vt:lpstr>
      <vt:lpstr>So back up 14 years – 46 AD</vt:lpstr>
      <vt:lpstr>Paul and Barnabas Set Out</vt:lpstr>
      <vt:lpstr>Pick-Up John Mark - Cousin</vt:lpstr>
      <vt:lpstr>John Mark Bailed On Them</vt:lpstr>
      <vt:lpstr>Why?</vt:lpstr>
      <vt:lpstr>Fast-Forward </vt:lpstr>
      <vt:lpstr>Fast-Forward </vt:lpstr>
      <vt:lpstr>Fast-Forward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Ready for 2nd Journey </vt:lpstr>
      <vt:lpstr>Important Point: </vt:lpstr>
      <vt:lpstr>However,  at some point,  some way ...</vt:lpstr>
      <vt:lpstr>By 60 AD – letter to Philemon</vt:lpstr>
      <vt:lpstr>The People with Paul ...</vt:lpstr>
      <vt:lpstr>By 64 AD – letter to Timothy</vt:lpstr>
      <vt:lpstr>A good point: We Need You!</vt:lpstr>
      <vt:lpstr>Here’s my final point...</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172</cp:revision>
  <dcterms:created xsi:type="dcterms:W3CDTF">2015-02-12T03:32:47Z</dcterms:created>
  <dcterms:modified xsi:type="dcterms:W3CDTF">2021-05-20T23:37:52Z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