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61" r:id="rId6"/>
    <p:sldId id="257" r:id="rId7"/>
    <p:sldId id="258" r:id="rId8"/>
    <p:sldId id="262" r:id="rId9"/>
    <p:sldId id="271" r:id="rId10"/>
    <p:sldId id="272" r:id="rId11"/>
    <p:sldId id="259" r:id="rId12"/>
    <p:sldId id="263" r:id="rId13"/>
    <p:sldId id="264" r:id="rId14"/>
    <p:sldId id="265" r:id="rId15"/>
    <p:sldId id="266" r:id="rId16"/>
    <p:sldId id="260" r:id="rId17"/>
    <p:sldId id="267" r:id="rId18"/>
    <p:sldId id="268" r:id="rId19"/>
    <p:sldId id="269" r:id="rId20"/>
    <p:sldId id="270" r:id="rId21"/>
    <p:sldId id="273" r:id="rId22"/>
    <p:sldId id="274" r:id="rId23"/>
    <p:sldId id="275" r:id="rId24"/>
    <p:sldId id="276" r:id="rId25"/>
    <p:sldId id="277" r:id="rId26"/>
    <p:sldId id="279" r:id="rId27"/>
    <p:sldId id="309" r:id="rId28"/>
    <p:sldId id="280" r:id="rId29"/>
    <p:sldId id="281" r:id="rId30"/>
    <p:sldId id="310" r:id="rId31"/>
    <p:sldId id="282" r:id="rId32"/>
    <p:sldId id="286" r:id="rId33"/>
    <p:sldId id="287" r:id="rId34"/>
    <p:sldId id="288" r:id="rId35"/>
    <p:sldId id="289" r:id="rId36"/>
    <p:sldId id="290" r:id="rId37"/>
    <p:sldId id="291" r:id="rId38"/>
    <p:sldId id="292" r:id="rId39"/>
    <p:sldId id="293" r:id="rId40"/>
    <p:sldId id="311" r:id="rId41"/>
    <p:sldId id="294" r:id="rId42"/>
    <p:sldId id="295" r:id="rId43"/>
    <p:sldId id="297" r:id="rId44"/>
    <p:sldId id="298" r:id="rId45"/>
    <p:sldId id="300" r:id="rId46"/>
    <p:sldId id="301" r:id="rId47"/>
    <p:sldId id="302" r:id="rId48"/>
    <p:sldId id="303" r:id="rId49"/>
    <p:sldId id="304" r:id="rId50"/>
    <p:sldId id="305" r:id="rId51"/>
    <p:sldId id="312" r:id="rId52"/>
    <p:sldId id="314" r:id="rId53"/>
    <p:sldId id="306" r:id="rId54"/>
    <p:sldId id="307" r:id="rId55"/>
    <p:sldId id="313" r:id="rId56"/>
    <p:sldId id="30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303"/>
    <a:srgbClr val="3A3A3C"/>
    <a:srgbClr val="2F4D6D"/>
    <a:srgbClr val="3094E0"/>
    <a:srgbClr val="C05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4" autoAdjust="0"/>
    <p:restoredTop sz="63196" autoAdjust="0"/>
  </p:normalViewPr>
  <p:slideViewPr>
    <p:cSldViewPr snapToGrid="0">
      <p:cViewPr varScale="1">
        <p:scale>
          <a:sx n="51" d="100"/>
          <a:sy n="51" d="100"/>
        </p:scale>
        <p:origin x="1642" y="34"/>
      </p:cViewPr>
      <p:guideLst/>
    </p:cSldViewPr>
  </p:slideViewPr>
  <p:notesTextViewPr>
    <p:cViewPr>
      <p:scale>
        <a:sx n="1" d="1"/>
        <a:sy n="1" d="1"/>
      </p:scale>
      <p:origin x="0" y="-34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F9AE1-9B8C-4CB4-9EFC-EA78CDC65C9C}"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F5E0D-9D56-4E77-A3B8-7BA7A6E5C89A}" type="slidenum">
              <a:rPr lang="en-US" smtClean="0"/>
              <a:t>‹#›</a:t>
            </a:fld>
            <a:endParaRPr lang="en-US"/>
          </a:p>
        </p:txBody>
      </p:sp>
    </p:spTree>
    <p:extLst>
      <p:ext uri="{BB962C8B-B14F-4D97-AF65-F5344CB8AC3E}">
        <p14:creationId xmlns:p14="http://schemas.microsoft.com/office/powerpoint/2010/main" val="227048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a:p>
          <a:p>
            <a:endParaRPr lang="en-US"/>
          </a:p>
        </p:txBody>
      </p:sp>
      <p:sp>
        <p:nvSpPr>
          <p:cNvPr id="4" name="Slide Number Placeholder 3"/>
          <p:cNvSpPr>
            <a:spLocks noGrp="1"/>
          </p:cNvSpPr>
          <p:nvPr>
            <p:ph type="sldNum" sz="quarter" idx="5"/>
          </p:nvPr>
        </p:nvSpPr>
        <p:spPr/>
        <p:txBody>
          <a:bodyPr/>
          <a:lstStyle/>
          <a:p>
            <a:fld id="{1FFF5E0D-9D56-4E77-A3B8-7BA7A6E5C89A}" type="slidenum">
              <a:rPr lang="en-US" smtClean="0"/>
              <a:t>1</a:t>
            </a:fld>
            <a:endParaRPr lang="en-US"/>
          </a:p>
        </p:txBody>
      </p:sp>
    </p:spTree>
    <p:extLst>
      <p:ext uri="{BB962C8B-B14F-4D97-AF65-F5344CB8AC3E}">
        <p14:creationId xmlns:p14="http://schemas.microsoft.com/office/powerpoint/2010/main" val="355397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Whip = FREE = http://en.wikipedia.org/wiki/Whip#mediaviewer/File:Cat_o%27_nine.JPG</a:t>
            </a:r>
          </a:p>
          <a:p>
            <a:r>
              <a:rPr lang="en-US" dirty="0" err="1"/>
              <a:t>Brandng</a:t>
            </a:r>
            <a:r>
              <a:rPr lang="en-US" dirty="0"/>
              <a:t> iron = FREE = from http://upload.wikimedia.org/wikipedia/commons/3/3e/Branding_irons-Dutch_K%2C_c%2C_and_k.jpeg</a:t>
            </a:r>
          </a:p>
          <a:p>
            <a:r>
              <a:rPr lang="en-US" dirty="0"/>
              <a:t>Grave Stone = FREE = http://en.wikipedia.org/wiki/Headstone#mediaviewer/File:008-Josiah_Leavitt_(d._Dec_19th,_1717)_grave,_Hingham_Center_Cemetery,_Hingham,_Plymouth_Co.,_MA.jpg</a:t>
            </a:r>
          </a:p>
        </p:txBody>
      </p:sp>
      <p:sp>
        <p:nvSpPr>
          <p:cNvPr id="4" name="Slide Number Placeholder 3"/>
          <p:cNvSpPr>
            <a:spLocks noGrp="1"/>
          </p:cNvSpPr>
          <p:nvPr>
            <p:ph type="sldNum" sz="quarter" idx="10"/>
          </p:nvPr>
        </p:nvSpPr>
        <p:spPr/>
        <p:txBody>
          <a:bodyPr/>
          <a:lstStyle/>
          <a:p>
            <a:fld id="{1FFF5E0D-9D56-4E77-A3B8-7BA7A6E5C89A}" type="slidenum">
              <a:rPr lang="en-US" smtClean="0"/>
              <a:t>17</a:t>
            </a:fld>
            <a:endParaRPr lang="en-US"/>
          </a:p>
        </p:txBody>
      </p:sp>
    </p:spTree>
    <p:extLst>
      <p:ext uri="{BB962C8B-B14F-4D97-AF65-F5344CB8AC3E}">
        <p14:creationId xmlns:p14="http://schemas.microsoft.com/office/powerpoint/2010/main" val="282967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 FREE = from</a:t>
            </a:r>
            <a:r>
              <a:rPr lang="en-US" baseline="0" dirty="0"/>
              <a:t> http://en.wikipedia.org/wiki/Post_(route)#mediaviewer/File:Post_route.png</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20</a:t>
            </a:fld>
            <a:endParaRPr lang="en-US"/>
          </a:p>
        </p:txBody>
      </p:sp>
    </p:spTree>
    <p:extLst>
      <p:ext uri="{BB962C8B-B14F-4D97-AF65-F5344CB8AC3E}">
        <p14:creationId xmlns:p14="http://schemas.microsoft.com/office/powerpoint/2010/main" val="160013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Thumbs Up = FREE = from http://pdpics.deviantart.com/art/Thumbs-up-346424636</a:t>
            </a:r>
          </a:p>
        </p:txBody>
      </p:sp>
      <p:sp>
        <p:nvSpPr>
          <p:cNvPr id="4" name="Slide Number Placeholder 3"/>
          <p:cNvSpPr>
            <a:spLocks noGrp="1"/>
          </p:cNvSpPr>
          <p:nvPr>
            <p:ph type="sldNum" sz="quarter" idx="10"/>
          </p:nvPr>
        </p:nvSpPr>
        <p:spPr/>
        <p:txBody>
          <a:bodyPr/>
          <a:lstStyle/>
          <a:p>
            <a:fld id="{1FFF5E0D-9D56-4E77-A3B8-7BA7A6E5C89A}" type="slidenum">
              <a:rPr lang="en-US" smtClean="0"/>
              <a:t>23</a:t>
            </a:fld>
            <a:endParaRPr lang="en-US"/>
          </a:p>
        </p:txBody>
      </p:sp>
    </p:spTree>
    <p:extLst>
      <p:ext uri="{BB962C8B-B14F-4D97-AF65-F5344CB8AC3E}">
        <p14:creationId xmlns:p14="http://schemas.microsoft.com/office/powerpoint/2010/main" val="2862407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hands = FREE = http://commons.wikimedia.org/wiki/File:Otto_Greiner_Betende_H%C3%A4nde.jpg</a:t>
            </a:r>
          </a:p>
        </p:txBody>
      </p:sp>
      <p:sp>
        <p:nvSpPr>
          <p:cNvPr id="4" name="Slide Number Placeholder 3"/>
          <p:cNvSpPr>
            <a:spLocks noGrp="1"/>
          </p:cNvSpPr>
          <p:nvPr>
            <p:ph type="sldNum" sz="quarter" idx="10"/>
          </p:nvPr>
        </p:nvSpPr>
        <p:spPr/>
        <p:txBody>
          <a:bodyPr/>
          <a:lstStyle/>
          <a:p>
            <a:fld id="{1FFF5E0D-9D56-4E77-A3B8-7BA7A6E5C89A}" type="slidenum">
              <a:rPr lang="en-US" smtClean="0"/>
              <a:t>24</a:t>
            </a:fld>
            <a:endParaRPr lang="en-US"/>
          </a:p>
        </p:txBody>
      </p:sp>
    </p:spTree>
    <p:extLst>
      <p:ext uri="{BB962C8B-B14F-4D97-AF65-F5344CB8AC3E}">
        <p14:creationId xmlns:p14="http://schemas.microsoft.com/office/powerpoint/2010/main" val="1491882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Sculpture</a:t>
            </a:r>
            <a:r>
              <a:rPr lang="en-US" baseline="0" dirty="0"/>
              <a:t> NY – FREE -  http://en.wikipedia.org/wiki/Love_(sculpture)#mediaviewer/File:LOVE_sculpture_NY.JPG</a:t>
            </a:r>
          </a:p>
          <a:p>
            <a:endParaRPr lang="en-US" baseline="0" dirty="0"/>
          </a:p>
          <a:p>
            <a:r>
              <a:rPr lang="en-US" sz="1200" b="0" i="0" u="none" strike="noStrike" kern="1200" baseline="0" dirty="0">
                <a:solidFill>
                  <a:schemeClr val="tx1"/>
                </a:solidFill>
                <a:latin typeface="+mn-lt"/>
                <a:ea typeface="+mn-ea"/>
                <a:cs typeface="+mn-cs"/>
              </a:rPr>
              <a:t>yet I appeal to you on the basis of love. I then, as Paul--an old man and now also a prisoner of Christ Jesus-- (</a:t>
            </a:r>
            <a:r>
              <a:rPr lang="en-US" sz="1200" b="0" i="0" u="none" strike="noStrike" kern="1200" baseline="0" dirty="0" err="1">
                <a:solidFill>
                  <a:schemeClr val="tx1"/>
                </a:solidFill>
                <a:latin typeface="+mn-lt"/>
                <a:ea typeface="+mn-ea"/>
                <a:cs typeface="+mn-cs"/>
              </a:rPr>
              <a:t>Phm</a:t>
            </a:r>
            <a:r>
              <a:rPr lang="en-US" sz="1200" b="0" i="0" u="none" strike="noStrike" kern="1200" baseline="0" dirty="0">
                <a:solidFill>
                  <a:schemeClr val="tx1"/>
                </a:solidFill>
                <a:latin typeface="+mn-lt"/>
                <a:ea typeface="+mn-ea"/>
                <a:cs typeface="+mn-cs"/>
              </a:rPr>
              <a:t> 1:9 NIV)</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30</a:t>
            </a:fld>
            <a:endParaRPr lang="en-US"/>
          </a:p>
        </p:txBody>
      </p:sp>
    </p:spTree>
    <p:extLst>
      <p:ext uri="{BB962C8B-B14F-4D97-AF65-F5344CB8AC3E}">
        <p14:creationId xmlns:p14="http://schemas.microsoft.com/office/powerpoint/2010/main" val="265379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 Salute - http://en.wikipedia.org/wiki/Salute#mediaviewer/File:Female_officer_saluting.jpg</a:t>
            </a:r>
          </a:p>
        </p:txBody>
      </p:sp>
      <p:sp>
        <p:nvSpPr>
          <p:cNvPr id="4" name="Slide Number Placeholder 3"/>
          <p:cNvSpPr>
            <a:spLocks noGrp="1"/>
          </p:cNvSpPr>
          <p:nvPr>
            <p:ph type="sldNum" sz="quarter" idx="10"/>
          </p:nvPr>
        </p:nvSpPr>
        <p:spPr/>
        <p:txBody>
          <a:bodyPr/>
          <a:lstStyle/>
          <a:p>
            <a:fld id="{1FFF5E0D-9D56-4E77-A3B8-7BA7A6E5C89A}" type="slidenum">
              <a:rPr lang="en-US" smtClean="0"/>
              <a:t>31</a:t>
            </a:fld>
            <a:endParaRPr lang="en-US"/>
          </a:p>
        </p:txBody>
      </p:sp>
    </p:spTree>
    <p:extLst>
      <p:ext uri="{BB962C8B-B14F-4D97-AF65-F5344CB8AC3E}">
        <p14:creationId xmlns:p14="http://schemas.microsoft.com/office/powerpoint/2010/main" val="395414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You – FREE - http://commons.wikimedia.org/wiki/File:I_Need_You_on_the_Job_Every_Day_-_NARA_-_534704.jpg</a:t>
            </a:r>
          </a:p>
          <a:p>
            <a:endParaRPr lang="en-US" dirty="0"/>
          </a:p>
          <a:p>
            <a:r>
              <a:rPr lang="en-US" dirty="0"/>
              <a:t>The name Onesimus means “Useful”</a:t>
            </a:r>
          </a:p>
        </p:txBody>
      </p:sp>
      <p:sp>
        <p:nvSpPr>
          <p:cNvPr id="4" name="Slide Number Placeholder 3"/>
          <p:cNvSpPr>
            <a:spLocks noGrp="1"/>
          </p:cNvSpPr>
          <p:nvPr>
            <p:ph type="sldNum" sz="quarter" idx="10"/>
          </p:nvPr>
        </p:nvSpPr>
        <p:spPr/>
        <p:txBody>
          <a:bodyPr/>
          <a:lstStyle/>
          <a:p>
            <a:fld id="{1FFF5E0D-9D56-4E77-A3B8-7BA7A6E5C89A}" type="slidenum">
              <a:rPr lang="en-US" smtClean="0"/>
              <a:t>33</a:t>
            </a:fld>
            <a:endParaRPr lang="en-US"/>
          </a:p>
        </p:txBody>
      </p:sp>
    </p:spTree>
    <p:extLst>
      <p:ext uri="{BB962C8B-B14F-4D97-AF65-F5344CB8AC3E}">
        <p14:creationId xmlns:p14="http://schemas.microsoft.com/office/powerpoint/2010/main" val="78325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 – FREE – From Deviant Art.com</a:t>
            </a:r>
          </a:p>
        </p:txBody>
      </p:sp>
      <p:sp>
        <p:nvSpPr>
          <p:cNvPr id="4" name="Slide Number Placeholder 3"/>
          <p:cNvSpPr>
            <a:spLocks noGrp="1"/>
          </p:cNvSpPr>
          <p:nvPr>
            <p:ph type="sldNum" sz="quarter" idx="10"/>
          </p:nvPr>
        </p:nvSpPr>
        <p:spPr/>
        <p:txBody>
          <a:bodyPr/>
          <a:lstStyle/>
          <a:p>
            <a:fld id="{1FFF5E0D-9D56-4E77-A3B8-7BA7A6E5C89A}" type="slidenum">
              <a:rPr lang="en-US" smtClean="0"/>
              <a:t>34</a:t>
            </a:fld>
            <a:endParaRPr lang="en-US"/>
          </a:p>
        </p:txBody>
      </p:sp>
    </p:spTree>
    <p:extLst>
      <p:ext uri="{BB962C8B-B14F-4D97-AF65-F5344CB8AC3E}">
        <p14:creationId xmlns:p14="http://schemas.microsoft.com/office/powerpoint/2010/main" val="274087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Helper hand = FREE = https://www.flickr.com/photos/51764518@N02/9259030856/</a:t>
            </a:r>
          </a:p>
        </p:txBody>
      </p:sp>
      <p:sp>
        <p:nvSpPr>
          <p:cNvPr id="4" name="Slide Number Placeholder 3"/>
          <p:cNvSpPr>
            <a:spLocks noGrp="1"/>
          </p:cNvSpPr>
          <p:nvPr>
            <p:ph type="sldNum" sz="quarter" idx="10"/>
          </p:nvPr>
        </p:nvSpPr>
        <p:spPr/>
        <p:txBody>
          <a:bodyPr/>
          <a:lstStyle/>
          <a:p>
            <a:fld id="{1FFF5E0D-9D56-4E77-A3B8-7BA7A6E5C89A}" type="slidenum">
              <a:rPr lang="en-US" smtClean="0"/>
              <a:t>35</a:t>
            </a:fld>
            <a:endParaRPr lang="en-US"/>
          </a:p>
        </p:txBody>
      </p:sp>
    </p:spTree>
    <p:extLst>
      <p:ext uri="{BB962C8B-B14F-4D97-AF65-F5344CB8AC3E}">
        <p14:creationId xmlns:p14="http://schemas.microsoft.com/office/powerpoint/2010/main" val="1495929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39</a:t>
            </a:fld>
            <a:endParaRPr lang="en-US"/>
          </a:p>
        </p:txBody>
      </p:sp>
    </p:spTree>
    <p:extLst>
      <p:ext uri="{BB962C8B-B14F-4D97-AF65-F5344CB8AC3E}">
        <p14:creationId xmlns:p14="http://schemas.microsoft.com/office/powerpoint/2010/main" val="143755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Apostle Paul = FREE = from http://en.wikipedia.org/wiki/Paul_the_Apostle#mediaviewer/File:Bartolomeo_Montagna_-_Saint_Paul_-_Google_Art_Project.jpg</a:t>
            </a:r>
          </a:p>
          <a:p>
            <a:r>
              <a:rPr lang="en-US" dirty="0"/>
              <a:t>Timothy = (John) = FREE = from http://en.wikipedia.org/wiki/John_the_Evangelist#mediaviewer/File:GRM_Inv._J-3182.jpg</a:t>
            </a:r>
          </a:p>
        </p:txBody>
      </p:sp>
      <p:sp>
        <p:nvSpPr>
          <p:cNvPr id="4" name="Slide Number Placeholder 3"/>
          <p:cNvSpPr>
            <a:spLocks noGrp="1"/>
          </p:cNvSpPr>
          <p:nvPr>
            <p:ph type="sldNum" sz="quarter" idx="10"/>
          </p:nvPr>
        </p:nvSpPr>
        <p:spPr/>
        <p:txBody>
          <a:bodyPr/>
          <a:lstStyle/>
          <a:p>
            <a:fld id="{1FFF5E0D-9D56-4E77-A3B8-7BA7A6E5C89A}" type="slidenum">
              <a:rPr lang="en-US" smtClean="0"/>
              <a:t>3</a:t>
            </a:fld>
            <a:endParaRPr lang="en-US"/>
          </a:p>
        </p:txBody>
      </p:sp>
    </p:spTree>
    <p:extLst>
      <p:ext uri="{BB962C8B-B14F-4D97-AF65-F5344CB8AC3E}">
        <p14:creationId xmlns:p14="http://schemas.microsoft.com/office/powerpoint/2010/main" val="23205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Frame = FREE = http://commons.wikimedia.org/wiki/File:Empty-frame.png</a:t>
            </a:r>
          </a:p>
        </p:txBody>
      </p:sp>
      <p:sp>
        <p:nvSpPr>
          <p:cNvPr id="4" name="Slide Number Placeholder 3"/>
          <p:cNvSpPr>
            <a:spLocks noGrp="1"/>
          </p:cNvSpPr>
          <p:nvPr>
            <p:ph type="sldNum" sz="quarter" idx="10"/>
          </p:nvPr>
        </p:nvSpPr>
        <p:spPr/>
        <p:txBody>
          <a:bodyPr/>
          <a:lstStyle/>
          <a:p>
            <a:fld id="{1FFF5E0D-9D56-4E77-A3B8-7BA7A6E5C89A}" type="slidenum">
              <a:rPr lang="en-US" smtClean="0"/>
              <a:t>40</a:t>
            </a:fld>
            <a:endParaRPr lang="en-US"/>
          </a:p>
        </p:txBody>
      </p:sp>
    </p:spTree>
    <p:extLst>
      <p:ext uri="{BB962C8B-B14F-4D97-AF65-F5344CB8AC3E}">
        <p14:creationId xmlns:p14="http://schemas.microsoft.com/office/powerpoint/2010/main" val="107949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Band of Bros = FREE</a:t>
            </a:r>
            <a:r>
              <a:rPr lang="en-US" baseline="0" dirty="0"/>
              <a:t> = from </a:t>
            </a:r>
            <a:r>
              <a:rPr lang="en-US" baseline="0" dirty="0" err="1"/>
              <a:t>BiblePoint</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41</a:t>
            </a:fld>
            <a:endParaRPr lang="en-US"/>
          </a:p>
        </p:txBody>
      </p:sp>
    </p:spTree>
    <p:extLst>
      <p:ext uri="{BB962C8B-B14F-4D97-AF65-F5344CB8AC3E}">
        <p14:creationId xmlns:p14="http://schemas.microsoft.com/office/powerpoint/2010/main" val="91612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Handshake = FREE = http://pixabay.com/en/handshake-business-professional-440959/</a:t>
            </a:r>
          </a:p>
        </p:txBody>
      </p:sp>
      <p:sp>
        <p:nvSpPr>
          <p:cNvPr id="4" name="Slide Number Placeholder 3"/>
          <p:cNvSpPr>
            <a:spLocks noGrp="1"/>
          </p:cNvSpPr>
          <p:nvPr>
            <p:ph type="sldNum" sz="quarter" idx="10"/>
          </p:nvPr>
        </p:nvSpPr>
        <p:spPr/>
        <p:txBody>
          <a:bodyPr/>
          <a:lstStyle/>
          <a:p>
            <a:fld id="{1FFF5E0D-9D56-4E77-A3B8-7BA7A6E5C89A}" type="slidenum">
              <a:rPr lang="en-US" smtClean="0"/>
              <a:t>42</a:t>
            </a:fld>
            <a:endParaRPr lang="en-US"/>
          </a:p>
        </p:txBody>
      </p:sp>
    </p:spTree>
    <p:extLst>
      <p:ext uri="{BB962C8B-B14F-4D97-AF65-F5344CB8AC3E}">
        <p14:creationId xmlns:p14="http://schemas.microsoft.com/office/powerpoint/2010/main" val="3857672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FREE = https://www.flickr.com/photos/101332430@N03/</a:t>
            </a:r>
          </a:p>
        </p:txBody>
      </p:sp>
      <p:sp>
        <p:nvSpPr>
          <p:cNvPr id="4" name="Slide Number Placeholder 3"/>
          <p:cNvSpPr>
            <a:spLocks noGrp="1"/>
          </p:cNvSpPr>
          <p:nvPr>
            <p:ph type="sldNum" sz="quarter" idx="10"/>
          </p:nvPr>
        </p:nvSpPr>
        <p:spPr/>
        <p:txBody>
          <a:bodyPr/>
          <a:lstStyle/>
          <a:p>
            <a:fld id="{1FFF5E0D-9D56-4E77-A3B8-7BA7A6E5C89A}" type="slidenum">
              <a:rPr lang="en-US" smtClean="0"/>
              <a:t>44</a:t>
            </a:fld>
            <a:endParaRPr lang="en-US"/>
          </a:p>
        </p:txBody>
      </p:sp>
    </p:spTree>
    <p:extLst>
      <p:ext uri="{BB962C8B-B14F-4D97-AF65-F5344CB8AC3E}">
        <p14:creationId xmlns:p14="http://schemas.microsoft.com/office/powerpoint/2010/main" val="3254246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Glass of water = FREE = https://www.flickr.com/photos/cobaltfish/8581477307/</a:t>
            </a:r>
          </a:p>
        </p:txBody>
      </p:sp>
      <p:sp>
        <p:nvSpPr>
          <p:cNvPr id="4" name="Slide Number Placeholder 3"/>
          <p:cNvSpPr>
            <a:spLocks noGrp="1"/>
          </p:cNvSpPr>
          <p:nvPr>
            <p:ph type="sldNum" sz="quarter" idx="10"/>
          </p:nvPr>
        </p:nvSpPr>
        <p:spPr/>
        <p:txBody>
          <a:bodyPr/>
          <a:lstStyle/>
          <a:p>
            <a:fld id="{1FFF5E0D-9D56-4E77-A3B8-7BA7A6E5C89A}" type="slidenum">
              <a:rPr lang="en-US" smtClean="0"/>
              <a:t>45</a:t>
            </a:fld>
            <a:endParaRPr lang="en-US"/>
          </a:p>
        </p:txBody>
      </p:sp>
    </p:spTree>
    <p:extLst>
      <p:ext uri="{BB962C8B-B14F-4D97-AF65-F5344CB8AC3E}">
        <p14:creationId xmlns:p14="http://schemas.microsoft.com/office/powerpoint/2010/main" val="288009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Chalk board = FREE = http://pixabay.com/en/field-barley-sky-clouds-think-328962/</a:t>
            </a:r>
          </a:p>
        </p:txBody>
      </p:sp>
      <p:sp>
        <p:nvSpPr>
          <p:cNvPr id="4" name="Slide Number Placeholder 3"/>
          <p:cNvSpPr>
            <a:spLocks noGrp="1"/>
          </p:cNvSpPr>
          <p:nvPr>
            <p:ph type="sldNum" sz="quarter" idx="10"/>
          </p:nvPr>
        </p:nvSpPr>
        <p:spPr/>
        <p:txBody>
          <a:bodyPr/>
          <a:lstStyle/>
          <a:p>
            <a:fld id="{1FFF5E0D-9D56-4E77-A3B8-7BA7A6E5C89A}" type="slidenum">
              <a:rPr lang="en-US" smtClean="0"/>
              <a:t>46</a:t>
            </a:fld>
            <a:endParaRPr lang="en-US"/>
          </a:p>
        </p:txBody>
      </p:sp>
    </p:spTree>
    <p:extLst>
      <p:ext uri="{BB962C8B-B14F-4D97-AF65-F5344CB8AC3E}">
        <p14:creationId xmlns:p14="http://schemas.microsoft.com/office/powerpoint/2010/main" val="292980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47</a:t>
            </a:fld>
            <a:endParaRPr lang="en-US"/>
          </a:p>
        </p:txBody>
      </p:sp>
    </p:spTree>
    <p:extLst>
      <p:ext uri="{BB962C8B-B14F-4D97-AF65-F5344CB8AC3E}">
        <p14:creationId xmlns:p14="http://schemas.microsoft.com/office/powerpoint/2010/main" val="106456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Philemon = Listed Free = on Google search</a:t>
            </a:r>
          </a:p>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4</a:t>
            </a:fld>
            <a:endParaRPr lang="en-US"/>
          </a:p>
        </p:txBody>
      </p:sp>
    </p:spTree>
    <p:extLst>
      <p:ext uri="{BB962C8B-B14F-4D97-AF65-F5344CB8AC3E}">
        <p14:creationId xmlns:p14="http://schemas.microsoft.com/office/powerpoint/2010/main" val="112165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Apphia</a:t>
            </a:r>
            <a:r>
              <a:rPr lang="en-US" dirty="0"/>
              <a:t> = FREE = http://upload.wikimedia.org/wikipedia/commons/d/d4/Godward-Nerissa-1906.jpg</a:t>
            </a:r>
          </a:p>
        </p:txBody>
      </p:sp>
      <p:sp>
        <p:nvSpPr>
          <p:cNvPr id="4" name="Slide Number Placeholder 3"/>
          <p:cNvSpPr>
            <a:spLocks noGrp="1"/>
          </p:cNvSpPr>
          <p:nvPr>
            <p:ph type="sldNum" sz="quarter" idx="10"/>
          </p:nvPr>
        </p:nvSpPr>
        <p:spPr/>
        <p:txBody>
          <a:bodyPr/>
          <a:lstStyle/>
          <a:p>
            <a:fld id="{1FFF5E0D-9D56-4E77-A3B8-7BA7A6E5C89A}" type="slidenum">
              <a:rPr lang="en-US" smtClean="0"/>
              <a:t>5</a:t>
            </a:fld>
            <a:endParaRPr lang="en-US"/>
          </a:p>
        </p:txBody>
      </p:sp>
    </p:spTree>
    <p:extLst>
      <p:ext uri="{BB962C8B-B14F-4D97-AF65-F5344CB8AC3E}">
        <p14:creationId xmlns:p14="http://schemas.microsoft.com/office/powerpoint/2010/main" val="310884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Archippus</a:t>
            </a:r>
            <a:r>
              <a:rPr lang="en-US" dirty="0"/>
              <a:t> = FREE = http://en.wikipedia.org/wiki/Roman_legion#mediaviewer/File:Centurion_2_Boulogne_Luc_Viatour.jpg</a:t>
            </a:r>
          </a:p>
        </p:txBody>
      </p:sp>
      <p:sp>
        <p:nvSpPr>
          <p:cNvPr id="4" name="Slide Number Placeholder 3"/>
          <p:cNvSpPr>
            <a:spLocks noGrp="1"/>
          </p:cNvSpPr>
          <p:nvPr>
            <p:ph type="sldNum" sz="quarter" idx="10"/>
          </p:nvPr>
        </p:nvSpPr>
        <p:spPr/>
        <p:txBody>
          <a:bodyPr/>
          <a:lstStyle/>
          <a:p>
            <a:fld id="{1FFF5E0D-9D56-4E77-A3B8-7BA7A6E5C89A}" type="slidenum">
              <a:rPr lang="en-US" smtClean="0"/>
              <a:t>6</a:t>
            </a:fld>
            <a:endParaRPr lang="en-US"/>
          </a:p>
        </p:txBody>
      </p:sp>
    </p:spTree>
    <p:extLst>
      <p:ext uri="{BB962C8B-B14F-4D97-AF65-F5344CB8AC3E}">
        <p14:creationId xmlns:p14="http://schemas.microsoft.com/office/powerpoint/2010/main" val="24608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House  Pompeii = FREE = http://en.wikipedia.org/wiki/Roman_gardens#mediaviewer/File:Ricostruzione_del_giardino_della_casa_dei_vetii_di_pompei_(mostra_al_giardino_di_boboli,_2007)_01.JPG</a:t>
            </a:r>
          </a:p>
        </p:txBody>
      </p:sp>
      <p:sp>
        <p:nvSpPr>
          <p:cNvPr id="4" name="Slide Number Placeholder 3"/>
          <p:cNvSpPr>
            <a:spLocks noGrp="1"/>
          </p:cNvSpPr>
          <p:nvPr>
            <p:ph type="sldNum" sz="quarter" idx="10"/>
          </p:nvPr>
        </p:nvSpPr>
        <p:spPr/>
        <p:txBody>
          <a:bodyPr/>
          <a:lstStyle/>
          <a:p>
            <a:fld id="{1FFF5E0D-9D56-4E77-A3B8-7BA7A6E5C89A}" type="slidenum">
              <a:rPr lang="en-US" smtClean="0"/>
              <a:t>7</a:t>
            </a:fld>
            <a:endParaRPr lang="en-US"/>
          </a:p>
        </p:txBody>
      </p:sp>
    </p:spTree>
    <p:extLst>
      <p:ext uri="{BB962C8B-B14F-4D97-AF65-F5344CB8AC3E}">
        <p14:creationId xmlns:p14="http://schemas.microsoft.com/office/powerpoint/2010/main" val="146295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Onesemus</a:t>
            </a:r>
            <a:r>
              <a:rPr lang="en-US" dirty="0"/>
              <a:t> = FREE = https://www.flickr.com/photos/italintheheart/9522592715/</a:t>
            </a:r>
          </a:p>
        </p:txBody>
      </p:sp>
      <p:sp>
        <p:nvSpPr>
          <p:cNvPr id="4" name="Slide Number Placeholder 3"/>
          <p:cNvSpPr>
            <a:spLocks noGrp="1"/>
          </p:cNvSpPr>
          <p:nvPr>
            <p:ph type="sldNum" sz="quarter" idx="10"/>
          </p:nvPr>
        </p:nvSpPr>
        <p:spPr/>
        <p:txBody>
          <a:bodyPr/>
          <a:lstStyle/>
          <a:p>
            <a:fld id="{1FFF5E0D-9D56-4E77-A3B8-7BA7A6E5C89A}" type="slidenum">
              <a:rPr lang="en-US" smtClean="0"/>
              <a:t>13</a:t>
            </a:fld>
            <a:endParaRPr lang="en-US"/>
          </a:p>
        </p:txBody>
      </p:sp>
    </p:spTree>
    <p:extLst>
      <p:ext uri="{BB962C8B-B14F-4D97-AF65-F5344CB8AC3E}">
        <p14:creationId xmlns:p14="http://schemas.microsoft.com/office/powerpoint/2010/main" val="154329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Whip = FREE = http://en.wikipedia.org/wiki/Whip#mediaviewer/File:Cat_o%27_nine.JPG</a:t>
            </a:r>
          </a:p>
        </p:txBody>
      </p:sp>
      <p:sp>
        <p:nvSpPr>
          <p:cNvPr id="4" name="Slide Number Placeholder 3"/>
          <p:cNvSpPr>
            <a:spLocks noGrp="1"/>
          </p:cNvSpPr>
          <p:nvPr>
            <p:ph type="sldNum" sz="quarter" idx="10"/>
          </p:nvPr>
        </p:nvSpPr>
        <p:spPr/>
        <p:txBody>
          <a:bodyPr/>
          <a:lstStyle/>
          <a:p>
            <a:fld id="{1FFF5E0D-9D56-4E77-A3B8-7BA7A6E5C89A}" type="slidenum">
              <a:rPr lang="en-US" smtClean="0"/>
              <a:t>15</a:t>
            </a:fld>
            <a:endParaRPr lang="en-US"/>
          </a:p>
        </p:txBody>
      </p:sp>
    </p:spTree>
    <p:extLst>
      <p:ext uri="{BB962C8B-B14F-4D97-AF65-F5344CB8AC3E}">
        <p14:creationId xmlns:p14="http://schemas.microsoft.com/office/powerpoint/2010/main" val="54475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Whip = FREE = http://en.wikipedia.org/wiki/Whip#mediaviewer/File:Cat_o%27_nine.JPG</a:t>
            </a:r>
          </a:p>
          <a:p>
            <a:r>
              <a:rPr lang="en-US" dirty="0" err="1"/>
              <a:t>Brandng</a:t>
            </a:r>
            <a:r>
              <a:rPr lang="en-US" dirty="0"/>
              <a:t> iron = FREE = from http://upload.wikimedia.org/wikipedia/commons/3/3e/Branding_irons-Dutch_K%2C_c%2C_and_k.jpeg</a:t>
            </a:r>
          </a:p>
        </p:txBody>
      </p:sp>
      <p:sp>
        <p:nvSpPr>
          <p:cNvPr id="4" name="Slide Number Placeholder 3"/>
          <p:cNvSpPr>
            <a:spLocks noGrp="1"/>
          </p:cNvSpPr>
          <p:nvPr>
            <p:ph type="sldNum" sz="quarter" idx="10"/>
          </p:nvPr>
        </p:nvSpPr>
        <p:spPr/>
        <p:txBody>
          <a:bodyPr/>
          <a:lstStyle/>
          <a:p>
            <a:fld id="{1FFF5E0D-9D56-4E77-A3B8-7BA7A6E5C89A}" type="slidenum">
              <a:rPr lang="en-US" smtClean="0"/>
              <a:t>16</a:t>
            </a:fld>
            <a:endParaRPr lang="en-US"/>
          </a:p>
        </p:txBody>
      </p:sp>
    </p:spTree>
    <p:extLst>
      <p:ext uri="{BB962C8B-B14F-4D97-AF65-F5344CB8AC3E}">
        <p14:creationId xmlns:p14="http://schemas.microsoft.com/office/powerpoint/2010/main" val="1971751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24628" y="-23097"/>
            <a:ext cx="13041255" cy="6904194"/>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62631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71593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72936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5910" y="0"/>
            <a:ext cx="11966089" cy="1325563"/>
          </a:xfrm>
        </p:spPr>
        <p:txBody>
          <a:bodyPr/>
          <a:lstStyle/>
          <a:p>
            <a:r>
              <a:rPr lang="en-US" dirty="0"/>
              <a:t>Click to edit Master title style</a:t>
            </a:r>
          </a:p>
        </p:txBody>
      </p:sp>
      <p:sp>
        <p:nvSpPr>
          <p:cNvPr id="3" name="Content Placeholder 2"/>
          <p:cNvSpPr>
            <a:spLocks noGrp="1"/>
          </p:cNvSpPr>
          <p:nvPr>
            <p:ph idx="1"/>
          </p:nvPr>
        </p:nvSpPr>
        <p:spPr>
          <a:xfrm>
            <a:off x="225910" y="1325563"/>
            <a:ext cx="11966090" cy="4851400"/>
          </a:xfrm>
        </p:spPr>
        <p:txBody>
          <a:bodyPr/>
          <a:lstStyle>
            <a:lvl1pPr marL="0" indent="0">
              <a:buNone/>
              <a:defRPr sz="4800" b="1"/>
            </a:lvl1pPr>
            <a:lvl2pPr marL="457200" indent="0">
              <a:buNone/>
              <a:defRPr sz="4800" b="1"/>
            </a:lvl2pPr>
            <a:lvl3pPr marL="914400" indent="0">
              <a:buNone/>
              <a:defRPr sz="4800" b="1"/>
            </a:lvl3pPr>
            <a:lvl4pPr marL="1371600" indent="0">
              <a:buNone/>
              <a:defRPr sz="4800" b="1"/>
            </a:lvl4pPr>
            <a:lvl5pPr marL="1828800" indent="0">
              <a:buNone/>
              <a:defRPr sz="48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31777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06265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04046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E44E26-AA63-4146-A082-294839BC4B24}"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59058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E44E26-AA63-4146-A082-294839BC4B24}"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5253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44E26-AA63-4146-A082-294839BC4B24}"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6241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40130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44590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1" y="-23097"/>
            <a:ext cx="12192000" cy="6904194"/>
          </a:xfrm>
          <a:prstGeom prst="rect">
            <a:avLst/>
          </a:prstGeom>
        </p:spPr>
      </p:pic>
      <p:sp>
        <p:nvSpPr>
          <p:cNvPr id="2" name="Title Placeholder 1"/>
          <p:cNvSpPr>
            <a:spLocks noGrp="1"/>
          </p:cNvSpPr>
          <p:nvPr>
            <p:ph type="title"/>
          </p:nvPr>
        </p:nvSpPr>
        <p:spPr>
          <a:xfrm>
            <a:off x="182880" y="-23097"/>
            <a:ext cx="11854927"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82880" y="1302466"/>
            <a:ext cx="11854927" cy="4874497"/>
          </a:xfrm>
          <a:prstGeom prst="rect">
            <a:avLst/>
          </a:prstGeom>
          <a:effectLst>
            <a:glow rad="177800">
              <a:schemeClr val="tx1"/>
            </a:glow>
          </a:effectLst>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44E26-AA63-4146-A082-294839BC4B24}" type="datetimeFigureOut">
              <a:rPr lang="en-US" smtClean="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EAF59-FCEC-4C06-90C7-C82E260C3C45}" type="slidenum">
              <a:rPr lang="en-US" smtClean="0"/>
              <a:t>‹#›</a:t>
            </a:fld>
            <a:endParaRPr lang="en-US"/>
          </a:p>
        </p:txBody>
      </p:sp>
    </p:spTree>
    <p:extLst>
      <p:ext uri="{BB962C8B-B14F-4D97-AF65-F5344CB8AC3E}">
        <p14:creationId xmlns:p14="http://schemas.microsoft.com/office/powerpoint/2010/main" val="199883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kern="1200">
          <a:solidFill>
            <a:schemeClr val="bg1"/>
          </a:solidFill>
          <a:effectLst>
            <a:glow rad="50800">
              <a:srgbClr val="C00000"/>
            </a:glow>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4628" y="-23097"/>
            <a:ext cx="13041255" cy="6904194"/>
          </a:xfrm>
          <a:prstGeom prst="rect">
            <a:avLst/>
          </a:prstGeom>
        </p:spPr>
      </p:pic>
      <p:sp>
        <p:nvSpPr>
          <p:cNvPr id="2" name="Title 1"/>
          <p:cNvSpPr>
            <a:spLocks noGrp="1"/>
          </p:cNvSpPr>
          <p:nvPr>
            <p:ph type="ctrTitle"/>
          </p:nvPr>
        </p:nvSpPr>
        <p:spPr>
          <a:xfrm>
            <a:off x="-424628" y="1122363"/>
            <a:ext cx="9945818" cy="2387600"/>
          </a:xfrm>
        </p:spPr>
        <p:txBody>
          <a:bodyPr>
            <a:normAutofit/>
          </a:bodyPr>
          <a:lstStyle/>
          <a:p>
            <a:r>
              <a:rPr lang="en-US" sz="8000" b="1" dirty="0">
                <a:solidFill>
                  <a:schemeClr val="bg1"/>
                </a:solidFill>
              </a:rPr>
              <a:t>Conflict Resolution</a:t>
            </a:r>
          </a:p>
        </p:txBody>
      </p:sp>
      <p:sp>
        <p:nvSpPr>
          <p:cNvPr id="3" name="Subtitle 2"/>
          <p:cNvSpPr>
            <a:spLocks noGrp="1"/>
          </p:cNvSpPr>
          <p:nvPr>
            <p:ph type="subTitle" idx="1"/>
          </p:nvPr>
        </p:nvSpPr>
        <p:spPr>
          <a:xfrm>
            <a:off x="-424628" y="3602038"/>
            <a:ext cx="9945818" cy="1655762"/>
          </a:xfrm>
        </p:spPr>
        <p:txBody>
          <a:bodyPr>
            <a:normAutofit/>
          </a:bodyPr>
          <a:lstStyle/>
          <a:p>
            <a:r>
              <a:rPr lang="en-US" sz="5400" dirty="0">
                <a:effectLst>
                  <a:glow rad="63500">
                    <a:schemeClr val="bg1"/>
                  </a:glow>
                </a:effectLst>
              </a:rPr>
              <a:t>A Study of Philemon</a:t>
            </a:r>
          </a:p>
        </p:txBody>
      </p:sp>
      <p:pic>
        <p:nvPicPr>
          <p:cNvPr id="5" name="Picture 6" descr="BiblePointDotLogo-WhiteText">
            <a:extLst>
              <a:ext uri="{FF2B5EF4-FFF2-40B4-BE49-F238E27FC236}">
                <a16:creationId xmlns:a16="http://schemas.microsoft.com/office/drawing/2014/main" id="{397AB8A3-E900-4B8D-9C70-226E96870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23321" y="374137"/>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48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t>Greeters</a:t>
            </a:r>
          </a:p>
        </p:txBody>
      </p:sp>
      <p:sp>
        <p:nvSpPr>
          <p:cNvPr id="3" name="Content Placeholder 2"/>
          <p:cNvSpPr>
            <a:spLocks noGrp="1"/>
          </p:cNvSpPr>
          <p:nvPr>
            <p:ph idx="1"/>
          </p:nvPr>
        </p:nvSpPr>
        <p:spPr>
          <a:xfrm>
            <a:off x="225910" y="1325563"/>
            <a:ext cx="7583066" cy="4851400"/>
          </a:xfrm>
        </p:spPr>
        <p:txBody>
          <a:bodyPr/>
          <a:lstStyle/>
          <a:p>
            <a:r>
              <a:rPr lang="en-US" b="1" baseline="30000" dirty="0">
                <a:solidFill>
                  <a:schemeClr val="bg1"/>
                </a:solidFill>
                <a:latin typeface="Arial" charset="0"/>
              </a:rPr>
              <a:t>23 </a:t>
            </a:r>
            <a:r>
              <a:rPr lang="en-US" b="1" dirty="0">
                <a:solidFill>
                  <a:srgbClr val="FFFF00"/>
                </a:solidFill>
                <a:latin typeface="Arial" charset="0"/>
              </a:rPr>
              <a:t>Epaphras</a:t>
            </a:r>
            <a:r>
              <a:rPr lang="en-US" b="1" dirty="0">
                <a:solidFill>
                  <a:schemeClr val="bg1"/>
                </a:solidFill>
                <a:latin typeface="Arial" charset="0"/>
              </a:rPr>
              <a:t>, my fellow prisoner in Christ Jesus, sends you greetings. </a:t>
            </a:r>
            <a:r>
              <a:rPr lang="en-US" b="1" baseline="30000" dirty="0">
                <a:solidFill>
                  <a:schemeClr val="bg1"/>
                </a:solidFill>
                <a:latin typeface="Arial" charset="0"/>
              </a:rPr>
              <a:t>24 </a:t>
            </a:r>
            <a:r>
              <a:rPr lang="en-US" b="1" dirty="0">
                <a:solidFill>
                  <a:schemeClr val="bg1"/>
                </a:solidFill>
                <a:latin typeface="Arial" charset="0"/>
              </a:rPr>
              <a:t>And so do </a:t>
            </a:r>
            <a:r>
              <a:rPr lang="en-US" b="1" dirty="0">
                <a:solidFill>
                  <a:srgbClr val="FFFF00"/>
                </a:solidFill>
                <a:latin typeface="Arial" charset="0"/>
              </a:rPr>
              <a:t>Mark</a:t>
            </a:r>
            <a:r>
              <a:rPr lang="en-US" b="1" dirty="0">
                <a:solidFill>
                  <a:schemeClr val="bg1"/>
                </a:solidFill>
                <a:latin typeface="Arial" charset="0"/>
              </a:rPr>
              <a:t>, </a:t>
            </a:r>
            <a:r>
              <a:rPr lang="en-US" b="1" dirty="0">
                <a:solidFill>
                  <a:srgbClr val="FFFF00"/>
                </a:solidFill>
                <a:latin typeface="Arial" charset="0"/>
              </a:rPr>
              <a:t>Aristarchus</a:t>
            </a:r>
            <a:r>
              <a:rPr lang="en-US" b="1" dirty="0">
                <a:solidFill>
                  <a:schemeClr val="bg1"/>
                </a:solidFill>
                <a:latin typeface="Arial" charset="0"/>
              </a:rPr>
              <a:t>, </a:t>
            </a:r>
          </a:p>
        </p:txBody>
      </p:sp>
      <p:sp>
        <p:nvSpPr>
          <p:cNvPr id="4" name="Rectangular Callout 3"/>
          <p:cNvSpPr/>
          <p:nvPr/>
        </p:nvSpPr>
        <p:spPr>
          <a:xfrm>
            <a:off x="9900138" y="263769"/>
            <a:ext cx="1600200" cy="1061794"/>
          </a:xfrm>
          <a:prstGeom prst="wedgeRectCallout">
            <a:avLst>
              <a:gd name="adj1" fmla="val -486637"/>
              <a:gd name="adj2" fmla="val 6912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6" name="Rectangular Callout 5"/>
          <p:cNvSpPr/>
          <p:nvPr/>
        </p:nvSpPr>
        <p:spPr>
          <a:xfrm>
            <a:off x="10174340" y="2168875"/>
            <a:ext cx="1524001" cy="1061794"/>
          </a:xfrm>
          <a:prstGeom prst="wedgeRectCallout">
            <a:avLst>
              <a:gd name="adj1" fmla="val -474085"/>
              <a:gd name="adj2" fmla="val 126360"/>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7" name="Rectangular Callout 4">
            <a:extLst>
              <a:ext uri="{FF2B5EF4-FFF2-40B4-BE49-F238E27FC236}">
                <a16:creationId xmlns:a16="http://schemas.microsoft.com/office/drawing/2014/main" id="{493B134E-0D64-4280-84C0-B46B689D2BA6}"/>
              </a:ext>
            </a:extLst>
          </p:cNvPr>
          <p:cNvSpPr/>
          <p:nvPr/>
        </p:nvSpPr>
        <p:spPr>
          <a:xfrm>
            <a:off x="8270865" y="1481916"/>
            <a:ext cx="1482969" cy="1061794"/>
          </a:xfrm>
          <a:prstGeom prst="wedgeRectCallout">
            <a:avLst>
              <a:gd name="adj1" fmla="val -276638"/>
              <a:gd name="adj2" fmla="val 12900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Tree>
    <p:extLst>
      <p:ext uri="{BB962C8B-B14F-4D97-AF65-F5344CB8AC3E}">
        <p14:creationId xmlns:p14="http://schemas.microsoft.com/office/powerpoint/2010/main" val="90683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t>Greeters</a:t>
            </a:r>
          </a:p>
        </p:txBody>
      </p:sp>
      <p:sp>
        <p:nvSpPr>
          <p:cNvPr id="3" name="Content Placeholder 2"/>
          <p:cNvSpPr>
            <a:spLocks noGrp="1"/>
          </p:cNvSpPr>
          <p:nvPr>
            <p:ph idx="1"/>
          </p:nvPr>
        </p:nvSpPr>
        <p:spPr>
          <a:xfrm>
            <a:off x="225910" y="1325563"/>
            <a:ext cx="7765946" cy="4851400"/>
          </a:xfrm>
        </p:spPr>
        <p:txBody>
          <a:bodyPr/>
          <a:lstStyle/>
          <a:p>
            <a:r>
              <a:rPr lang="en-US" b="1" baseline="30000" dirty="0">
                <a:solidFill>
                  <a:schemeClr val="bg1"/>
                </a:solidFill>
                <a:latin typeface="Arial" charset="0"/>
              </a:rPr>
              <a:t>23 </a:t>
            </a:r>
            <a:r>
              <a:rPr lang="en-US" b="1" dirty="0">
                <a:solidFill>
                  <a:srgbClr val="FFFF00"/>
                </a:solidFill>
                <a:latin typeface="Arial" charset="0"/>
              </a:rPr>
              <a:t>Epaphras</a:t>
            </a:r>
            <a:r>
              <a:rPr lang="en-US" b="1" dirty="0">
                <a:solidFill>
                  <a:schemeClr val="bg1"/>
                </a:solidFill>
                <a:latin typeface="Arial" charset="0"/>
              </a:rPr>
              <a:t>, my fellow prisoner in Christ Jesus, sends you greetings. </a:t>
            </a:r>
            <a:r>
              <a:rPr lang="en-US" b="1" baseline="30000" dirty="0">
                <a:solidFill>
                  <a:schemeClr val="bg1"/>
                </a:solidFill>
                <a:latin typeface="Arial" charset="0"/>
              </a:rPr>
              <a:t>24 </a:t>
            </a:r>
            <a:r>
              <a:rPr lang="en-US" b="1" dirty="0">
                <a:solidFill>
                  <a:schemeClr val="bg1"/>
                </a:solidFill>
                <a:latin typeface="Arial" charset="0"/>
              </a:rPr>
              <a:t>And so do </a:t>
            </a:r>
            <a:r>
              <a:rPr lang="en-US" b="1" dirty="0">
                <a:solidFill>
                  <a:srgbClr val="FFFF00"/>
                </a:solidFill>
                <a:latin typeface="Arial" charset="0"/>
              </a:rPr>
              <a:t>Mark</a:t>
            </a:r>
            <a:r>
              <a:rPr lang="en-US" b="1" dirty="0">
                <a:solidFill>
                  <a:schemeClr val="bg1"/>
                </a:solidFill>
                <a:latin typeface="Arial" charset="0"/>
              </a:rPr>
              <a:t>, </a:t>
            </a:r>
            <a:r>
              <a:rPr lang="en-US" b="1" dirty="0">
                <a:solidFill>
                  <a:srgbClr val="FFFF00"/>
                </a:solidFill>
                <a:latin typeface="Arial" charset="0"/>
              </a:rPr>
              <a:t>Aristarchus</a:t>
            </a:r>
            <a:r>
              <a:rPr lang="en-US" b="1" dirty="0">
                <a:solidFill>
                  <a:schemeClr val="bg1"/>
                </a:solidFill>
                <a:latin typeface="Arial" charset="0"/>
              </a:rPr>
              <a:t>, </a:t>
            </a:r>
            <a:r>
              <a:rPr lang="en-US" b="1" dirty="0">
                <a:solidFill>
                  <a:srgbClr val="FFFF00"/>
                </a:solidFill>
                <a:latin typeface="Arial" charset="0"/>
              </a:rPr>
              <a:t>Demas</a:t>
            </a:r>
            <a:endParaRPr lang="en-US" b="1" dirty="0">
              <a:solidFill>
                <a:schemeClr val="bg1"/>
              </a:solidFill>
              <a:latin typeface="Arial" charset="0"/>
            </a:endParaRPr>
          </a:p>
        </p:txBody>
      </p:sp>
      <p:sp>
        <p:nvSpPr>
          <p:cNvPr id="8" name="Rectangular Callout 3">
            <a:extLst>
              <a:ext uri="{FF2B5EF4-FFF2-40B4-BE49-F238E27FC236}">
                <a16:creationId xmlns:a16="http://schemas.microsoft.com/office/drawing/2014/main" id="{1FDA26EA-3203-452B-8D0C-77400FEE157C}"/>
              </a:ext>
            </a:extLst>
          </p:cNvPr>
          <p:cNvSpPr/>
          <p:nvPr/>
        </p:nvSpPr>
        <p:spPr>
          <a:xfrm>
            <a:off x="9900138" y="263769"/>
            <a:ext cx="1600200" cy="1061794"/>
          </a:xfrm>
          <a:prstGeom prst="wedgeRectCallout">
            <a:avLst>
              <a:gd name="adj1" fmla="val -486637"/>
              <a:gd name="adj2" fmla="val 6912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9" name="Rectangular Callout 5">
            <a:extLst>
              <a:ext uri="{FF2B5EF4-FFF2-40B4-BE49-F238E27FC236}">
                <a16:creationId xmlns:a16="http://schemas.microsoft.com/office/drawing/2014/main" id="{F74E5B4B-D6F1-4AA0-8710-86873D8D4532}"/>
              </a:ext>
            </a:extLst>
          </p:cNvPr>
          <p:cNvSpPr/>
          <p:nvPr/>
        </p:nvSpPr>
        <p:spPr>
          <a:xfrm>
            <a:off x="10174340" y="2168875"/>
            <a:ext cx="1524001" cy="1061794"/>
          </a:xfrm>
          <a:prstGeom prst="wedgeRectCallout">
            <a:avLst>
              <a:gd name="adj1" fmla="val -474085"/>
              <a:gd name="adj2" fmla="val 126360"/>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10" name="Rectangular Callout 4">
            <a:extLst>
              <a:ext uri="{FF2B5EF4-FFF2-40B4-BE49-F238E27FC236}">
                <a16:creationId xmlns:a16="http://schemas.microsoft.com/office/drawing/2014/main" id="{BFAD5103-B684-4F76-9FDD-B3BB2FE4BDEA}"/>
              </a:ext>
            </a:extLst>
          </p:cNvPr>
          <p:cNvSpPr/>
          <p:nvPr/>
        </p:nvSpPr>
        <p:spPr>
          <a:xfrm>
            <a:off x="8270865" y="1481916"/>
            <a:ext cx="1482969" cy="1061794"/>
          </a:xfrm>
          <a:prstGeom prst="wedgeRectCallout">
            <a:avLst>
              <a:gd name="adj1" fmla="val -276638"/>
              <a:gd name="adj2" fmla="val 12900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12" name="Rectangular Callout 7">
            <a:extLst>
              <a:ext uri="{FF2B5EF4-FFF2-40B4-BE49-F238E27FC236}">
                <a16:creationId xmlns:a16="http://schemas.microsoft.com/office/drawing/2014/main" id="{79DABAC1-1E1C-4CFA-841C-88F26BA3428F}"/>
              </a:ext>
            </a:extLst>
          </p:cNvPr>
          <p:cNvSpPr/>
          <p:nvPr/>
        </p:nvSpPr>
        <p:spPr>
          <a:xfrm>
            <a:off x="9452198" y="4008473"/>
            <a:ext cx="1524001" cy="1061794"/>
          </a:xfrm>
          <a:prstGeom prst="wedgeRectCallout">
            <a:avLst>
              <a:gd name="adj1" fmla="val -270501"/>
              <a:gd name="adj2" fmla="val -1533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Tree>
    <p:extLst>
      <p:ext uri="{BB962C8B-B14F-4D97-AF65-F5344CB8AC3E}">
        <p14:creationId xmlns:p14="http://schemas.microsoft.com/office/powerpoint/2010/main" val="3482611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t>Greeters</a:t>
            </a:r>
          </a:p>
        </p:txBody>
      </p:sp>
      <p:sp>
        <p:nvSpPr>
          <p:cNvPr id="3" name="Content Placeholder 2"/>
          <p:cNvSpPr>
            <a:spLocks noGrp="1"/>
          </p:cNvSpPr>
          <p:nvPr>
            <p:ph idx="1"/>
          </p:nvPr>
        </p:nvSpPr>
        <p:spPr>
          <a:xfrm>
            <a:off x="225910" y="1325563"/>
            <a:ext cx="7455050" cy="4851400"/>
          </a:xfrm>
        </p:spPr>
        <p:txBody>
          <a:bodyPr/>
          <a:lstStyle/>
          <a:p>
            <a:r>
              <a:rPr lang="en-US" b="1" baseline="30000" dirty="0">
                <a:solidFill>
                  <a:schemeClr val="bg1"/>
                </a:solidFill>
                <a:latin typeface="Arial" charset="0"/>
              </a:rPr>
              <a:t>23 </a:t>
            </a:r>
            <a:r>
              <a:rPr lang="en-US" b="1" dirty="0">
                <a:solidFill>
                  <a:srgbClr val="FFFF00"/>
                </a:solidFill>
                <a:latin typeface="Arial" charset="0"/>
              </a:rPr>
              <a:t>Epaphras</a:t>
            </a:r>
            <a:r>
              <a:rPr lang="en-US" b="1" dirty="0">
                <a:solidFill>
                  <a:schemeClr val="bg1"/>
                </a:solidFill>
                <a:latin typeface="Arial" charset="0"/>
              </a:rPr>
              <a:t>, my fellow prisoner in Christ Jesus, sends you greetings. </a:t>
            </a:r>
            <a:r>
              <a:rPr lang="en-US" b="1" baseline="30000" dirty="0">
                <a:solidFill>
                  <a:schemeClr val="bg1"/>
                </a:solidFill>
                <a:latin typeface="Arial" charset="0"/>
              </a:rPr>
              <a:t>24 </a:t>
            </a:r>
            <a:r>
              <a:rPr lang="en-US" b="1" dirty="0">
                <a:solidFill>
                  <a:schemeClr val="bg1"/>
                </a:solidFill>
                <a:latin typeface="Arial" charset="0"/>
              </a:rPr>
              <a:t>And so do </a:t>
            </a:r>
            <a:r>
              <a:rPr lang="en-US" b="1" dirty="0">
                <a:solidFill>
                  <a:srgbClr val="FFFF00"/>
                </a:solidFill>
                <a:latin typeface="Arial" charset="0"/>
              </a:rPr>
              <a:t>Mark</a:t>
            </a:r>
            <a:r>
              <a:rPr lang="en-US" b="1" dirty="0">
                <a:solidFill>
                  <a:schemeClr val="bg1"/>
                </a:solidFill>
                <a:latin typeface="Arial" charset="0"/>
              </a:rPr>
              <a:t>, </a:t>
            </a:r>
            <a:r>
              <a:rPr lang="en-US" b="1" dirty="0">
                <a:solidFill>
                  <a:srgbClr val="FFFF00"/>
                </a:solidFill>
                <a:latin typeface="Arial" charset="0"/>
              </a:rPr>
              <a:t>Aristarchus</a:t>
            </a:r>
            <a:r>
              <a:rPr lang="en-US" b="1" dirty="0">
                <a:solidFill>
                  <a:schemeClr val="bg1"/>
                </a:solidFill>
                <a:latin typeface="Arial" charset="0"/>
              </a:rPr>
              <a:t>, </a:t>
            </a:r>
            <a:r>
              <a:rPr lang="en-US" b="1" dirty="0">
                <a:solidFill>
                  <a:srgbClr val="FFFF00"/>
                </a:solidFill>
                <a:latin typeface="Arial" charset="0"/>
              </a:rPr>
              <a:t>Demas</a:t>
            </a:r>
            <a:r>
              <a:rPr lang="en-US" b="1" dirty="0">
                <a:solidFill>
                  <a:schemeClr val="bg1"/>
                </a:solidFill>
                <a:latin typeface="Arial" charset="0"/>
              </a:rPr>
              <a:t> and </a:t>
            </a:r>
            <a:r>
              <a:rPr lang="en-US" b="1" dirty="0">
                <a:solidFill>
                  <a:srgbClr val="FFFF00"/>
                </a:solidFill>
                <a:latin typeface="Arial" charset="0"/>
              </a:rPr>
              <a:t>Luke</a:t>
            </a:r>
            <a:r>
              <a:rPr lang="en-US" b="1" dirty="0">
                <a:solidFill>
                  <a:schemeClr val="bg1"/>
                </a:solidFill>
                <a:latin typeface="Arial" charset="0"/>
              </a:rPr>
              <a:t>, my fellow workers. </a:t>
            </a:r>
          </a:p>
        </p:txBody>
      </p:sp>
      <p:sp>
        <p:nvSpPr>
          <p:cNvPr id="8" name="Rectangular Callout 7"/>
          <p:cNvSpPr/>
          <p:nvPr/>
        </p:nvSpPr>
        <p:spPr>
          <a:xfrm>
            <a:off x="9452198" y="4008473"/>
            <a:ext cx="1524001" cy="1061794"/>
          </a:xfrm>
          <a:prstGeom prst="wedgeRectCallout">
            <a:avLst>
              <a:gd name="adj1" fmla="val -270501"/>
              <a:gd name="adj2" fmla="val -1533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12" name="Rectangular Callout 6">
            <a:extLst>
              <a:ext uri="{FF2B5EF4-FFF2-40B4-BE49-F238E27FC236}">
                <a16:creationId xmlns:a16="http://schemas.microsoft.com/office/drawing/2014/main" id="{85BAAE6B-5487-40D3-B5DC-3620519C3B06}"/>
              </a:ext>
            </a:extLst>
          </p:cNvPr>
          <p:cNvSpPr/>
          <p:nvPr/>
        </p:nvSpPr>
        <p:spPr>
          <a:xfrm>
            <a:off x="7784708" y="5481474"/>
            <a:ext cx="1524001" cy="1061794"/>
          </a:xfrm>
          <a:prstGeom prst="wedgeRectCallout">
            <a:avLst>
              <a:gd name="adj1" fmla="val -422116"/>
              <a:gd name="adj2" fmla="val -9098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13" name="Rectangular Callout 3">
            <a:extLst>
              <a:ext uri="{FF2B5EF4-FFF2-40B4-BE49-F238E27FC236}">
                <a16:creationId xmlns:a16="http://schemas.microsoft.com/office/drawing/2014/main" id="{D215FDC0-553A-425A-8792-61D322F81324}"/>
              </a:ext>
            </a:extLst>
          </p:cNvPr>
          <p:cNvSpPr/>
          <p:nvPr/>
        </p:nvSpPr>
        <p:spPr>
          <a:xfrm>
            <a:off x="9900138" y="263769"/>
            <a:ext cx="1600200" cy="1061794"/>
          </a:xfrm>
          <a:prstGeom prst="wedgeRectCallout">
            <a:avLst>
              <a:gd name="adj1" fmla="val -486637"/>
              <a:gd name="adj2" fmla="val 6912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14" name="Rectangular Callout 5">
            <a:extLst>
              <a:ext uri="{FF2B5EF4-FFF2-40B4-BE49-F238E27FC236}">
                <a16:creationId xmlns:a16="http://schemas.microsoft.com/office/drawing/2014/main" id="{9D9C1C6D-7F1B-4E46-BA91-DCD389826821}"/>
              </a:ext>
            </a:extLst>
          </p:cNvPr>
          <p:cNvSpPr/>
          <p:nvPr/>
        </p:nvSpPr>
        <p:spPr>
          <a:xfrm>
            <a:off x="10174340" y="2168875"/>
            <a:ext cx="1524001" cy="1061794"/>
          </a:xfrm>
          <a:prstGeom prst="wedgeRectCallout">
            <a:avLst>
              <a:gd name="adj1" fmla="val -474085"/>
              <a:gd name="adj2" fmla="val 126360"/>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15" name="Rectangular Callout 4">
            <a:extLst>
              <a:ext uri="{FF2B5EF4-FFF2-40B4-BE49-F238E27FC236}">
                <a16:creationId xmlns:a16="http://schemas.microsoft.com/office/drawing/2014/main" id="{3013C10F-0E3D-4294-9F1C-9A98A7232783}"/>
              </a:ext>
            </a:extLst>
          </p:cNvPr>
          <p:cNvSpPr/>
          <p:nvPr/>
        </p:nvSpPr>
        <p:spPr>
          <a:xfrm>
            <a:off x="8270865" y="1481916"/>
            <a:ext cx="1482969" cy="1061794"/>
          </a:xfrm>
          <a:prstGeom prst="wedgeRectCallout">
            <a:avLst>
              <a:gd name="adj1" fmla="val -276638"/>
              <a:gd name="adj2" fmla="val 12900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Tree>
    <p:extLst>
      <p:ext uri="{BB962C8B-B14F-4D97-AF65-F5344CB8AC3E}">
        <p14:creationId xmlns:p14="http://schemas.microsoft.com/office/powerpoint/2010/main" val="2324671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68639" y="1325562"/>
            <a:ext cx="4612010" cy="5532437"/>
          </a:xfrm>
          <a:prstGeom prst="rect">
            <a:avLst/>
          </a:prstGeom>
        </p:spPr>
      </p:pic>
      <p:sp>
        <p:nvSpPr>
          <p:cNvPr id="2" name="Title 1"/>
          <p:cNvSpPr>
            <a:spLocks noGrp="1"/>
          </p:cNvSpPr>
          <p:nvPr>
            <p:ph type="title"/>
          </p:nvPr>
        </p:nvSpPr>
        <p:spPr/>
        <p:txBody>
          <a:bodyPr/>
          <a:lstStyle/>
          <a:p>
            <a:r>
              <a:rPr lang="en-US" dirty="0"/>
              <a:t>The People: The </a:t>
            </a:r>
            <a:r>
              <a:rPr lang="en-US" u="sng" dirty="0"/>
              <a:t>PROBLEM</a:t>
            </a:r>
          </a:p>
        </p:txBody>
      </p:sp>
      <p:sp>
        <p:nvSpPr>
          <p:cNvPr id="3" name="Content Placeholder 2"/>
          <p:cNvSpPr>
            <a:spLocks noGrp="1"/>
          </p:cNvSpPr>
          <p:nvPr>
            <p:ph idx="1"/>
          </p:nvPr>
        </p:nvSpPr>
        <p:spPr>
          <a:xfrm>
            <a:off x="0" y="1325563"/>
            <a:ext cx="6145306" cy="4851400"/>
          </a:xfrm>
        </p:spPr>
        <p:txBody>
          <a:bodyPr/>
          <a:lstStyle/>
          <a:p>
            <a:pPr algn="ctr">
              <a:defRPr/>
            </a:pPr>
            <a:r>
              <a:rPr lang="en-US" b="1" dirty="0" err="1">
                <a:effectLst>
                  <a:glow rad="63500">
                    <a:schemeClr val="tx1"/>
                  </a:glow>
                  <a:outerShdw blurRad="38100" dist="38100" dir="2700000" algn="tl">
                    <a:srgbClr val="000000">
                      <a:alpha val="43137"/>
                    </a:srgbClr>
                  </a:outerShdw>
                </a:effectLst>
              </a:rPr>
              <a:t>Onesimus</a:t>
            </a:r>
            <a:endParaRPr lang="en-US" b="1" dirty="0">
              <a:effectLst>
                <a:glow rad="63500">
                  <a:schemeClr val="tx1"/>
                </a:glow>
                <a:outerShdw blurRad="38100" dist="38100" dir="2700000" algn="tl">
                  <a:srgbClr val="000000">
                    <a:alpha val="43137"/>
                  </a:srgbClr>
                </a:outerShdw>
              </a:effectLst>
            </a:endParaRPr>
          </a:p>
          <a:p>
            <a:pPr algn="ctr">
              <a:defRPr/>
            </a:pPr>
            <a:r>
              <a:rPr lang="en-US" b="1" dirty="0">
                <a:effectLst>
                  <a:glow rad="63500">
                    <a:schemeClr val="tx1"/>
                  </a:glow>
                  <a:outerShdw blurRad="38100" dist="38100" dir="2700000" algn="tl">
                    <a:srgbClr val="000000">
                      <a:alpha val="43137"/>
                    </a:srgbClr>
                  </a:outerShdw>
                </a:effectLst>
              </a:rPr>
              <a:t>Run-away slave</a:t>
            </a:r>
          </a:p>
          <a:p>
            <a:pPr algn="ctr">
              <a:defRPr/>
            </a:pPr>
            <a:r>
              <a:rPr lang="en-US" b="1" dirty="0">
                <a:effectLst>
                  <a:glow rad="63500">
                    <a:schemeClr val="tx1"/>
                  </a:glow>
                  <a:outerShdw blurRad="38100" dist="38100" dir="2700000" algn="tl">
                    <a:srgbClr val="000000">
                      <a:alpha val="43137"/>
                    </a:srgbClr>
                  </a:outerShdw>
                </a:effectLst>
              </a:rPr>
              <a:t>Theft</a:t>
            </a:r>
          </a:p>
          <a:p>
            <a:pPr algn="ctr">
              <a:defRPr/>
            </a:pPr>
            <a:r>
              <a:rPr lang="en-US" b="1" dirty="0">
                <a:effectLst>
                  <a:glow rad="63500">
                    <a:schemeClr val="tx1"/>
                  </a:glow>
                  <a:outerShdw blurRad="38100" dist="38100" dir="2700000" algn="tl">
                    <a:srgbClr val="000000">
                      <a:alpha val="43137"/>
                    </a:srgbClr>
                  </a:outerShdw>
                </a:effectLst>
              </a:rPr>
              <a:t>Conversion</a:t>
            </a:r>
          </a:p>
          <a:p>
            <a:pPr algn="ctr">
              <a:defRPr/>
            </a:pPr>
            <a:r>
              <a:rPr lang="en-US" b="1" dirty="0">
                <a:effectLst>
                  <a:glow rad="63500">
                    <a:schemeClr val="tx1"/>
                  </a:glow>
                  <a:outerShdw blurRad="38100" dist="38100" dir="2700000" algn="tl">
                    <a:srgbClr val="000000">
                      <a:alpha val="43137"/>
                    </a:srgbClr>
                  </a:outerShdw>
                </a:effectLst>
              </a:rPr>
              <a:t>Need to Reconcile</a:t>
            </a:r>
          </a:p>
        </p:txBody>
      </p:sp>
    </p:spTree>
    <p:extLst>
      <p:ext uri="{BB962C8B-B14F-4D97-AF65-F5344CB8AC3E}">
        <p14:creationId xmlns:p14="http://schemas.microsoft.com/office/powerpoint/2010/main" val="22086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t>The </a:t>
            </a:r>
            <a:r>
              <a:rPr lang="en-US" u="sng" dirty="0">
                <a:effectLst>
                  <a:glow rad="127000">
                    <a:srgbClr val="C00000"/>
                  </a:glow>
                  <a:outerShdw blurRad="38100" dist="38100" dir="2700000" algn="tl">
                    <a:srgbClr val="000000">
                      <a:alpha val="43137"/>
                    </a:srgbClr>
                  </a:outerShdw>
                </a:effectLst>
              </a:rPr>
              <a:t>SOLUTION</a:t>
            </a:r>
            <a:r>
              <a:rPr lang="en-US" dirty="0"/>
              <a:t>: Send Him Back!</a:t>
            </a:r>
          </a:p>
        </p:txBody>
      </p:sp>
      <p:sp>
        <p:nvSpPr>
          <p:cNvPr id="3" name="Content Placeholder 2"/>
          <p:cNvSpPr>
            <a:spLocks noGrp="1"/>
          </p:cNvSpPr>
          <p:nvPr>
            <p:ph idx="1"/>
          </p:nvPr>
        </p:nvSpPr>
        <p:spPr>
          <a:xfrm>
            <a:off x="0" y="1325563"/>
            <a:ext cx="5824330" cy="4851400"/>
          </a:xfrm>
        </p:spPr>
        <p:txBody>
          <a:bodyPr/>
          <a:lstStyle/>
          <a:p>
            <a:endParaRPr lang="en-US" dirty="0"/>
          </a:p>
        </p:txBody>
      </p:sp>
      <p:sp>
        <p:nvSpPr>
          <p:cNvPr id="6" name="AutoShape 6"/>
          <p:cNvSpPr>
            <a:spLocks noChangeArrowheads="1"/>
          </p:cNvSpPr>
          <p:nvPr/>
        </p:nvSpPr>
        <p:spPr bwMode="auto">
          <a:xfrm flipV="1">
            <a:off x="3256381" y="1939683"/>
            <a:ext cx="5679238" cy="3105150"/>
          </a:xfrm>
          <a:prstGeom prst="curvedLeftArrow">
            <a:avLst>
              <a:gd name="adj1" fmla="val 22139"/>
              <a:gd name="adj2" fmla="val 44278"/>
              <a:gd name="adj3" fmla="val 33333"/>
            </a:avLst>
          </a:prstGeom>
          <a:solidFill>
            <a:srgbClr val="990000"/>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a:p>
        </p:txBody>
      </p:sp>
    </p:spTree>
    <p:extLst>
      <p:ext uri="{BB962C8B-B14F-4D97-AF65-F5344CB8AC3E}">
        <p14:creationId xmlns:p14="http://schemas.microsoft.com/office/powerpoint/2010/main" val="563948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71055" y="1062846"/>
            <a:ext cx="12384907" cy="5335790"/>
          </a:xfrm>
          <a:prstGeom prst="rect">
            <a:avLst/>
          </a:prstGeom>
        </p:spPr>
      </p:pic>
      <p:sp>
        <p:nvSpPr>
          <p:cNvPr id="2" name="Title 1"/>
          <p:cNvSpPr>
            <a:spLocks noGrp="1"/>
          </p:cNvSpPr>
          <p:nvPr>
            <p:ph type="title"/>
          </p:nvPr>
        </p:nvSpPr>
        <p:spPr/>
        <p:txBody>
          <a:bodyPr/>
          <a:lstStyle/>
          <a:p>
            <a:r>
              <a:rPr lang="en-US" dirty="0"/>
              <a:t>What Might Happen ...</a:t>
            </a:r>
          </a:p>
        </p:txBody>
      </p:sp>
      <p:sp>
        <p:nvSpPr>
          <p:cNvPr id="3" name="Content Placeholder 2"/>
          <p:cNvSpPr>
            <a:spLocks noGrp="1"/>
          </p:cNvSpPr>
          <p:nvPr>
            <p:ph idx="1"/>
          </p:nvPr>
        </p:nvSpPr>
        <p:spPr>
          <a:xfrm>
            <a:off x="2584704" y="2289471"/>
            <a:ext cx="6010656" cy="3887492"/>
          </a:xfrm>
        </p:spPr>
        <p:txBody>
          <a:bodyPr/>
          <a:lstStyle/>
          <a:p>
            <a:r>
              <a:rPr lang="en-US" dirty="0"/>
              <a:t>Whip him </a:t>
            </a:r>
          </a:p>
        </p:txBody>
      </p:sp>
    </p:spTree>
    <p:extLst>
      <p:ext uri="{BB962C8B-B14F-4D97-AF65-F5344CB8AC3E}">
        <p14:creationId xmlns:p14="http://schemas.microsoft.com/office/powerpoint/2010/main" val="2152277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71055" y="1062846"/>
            <a:ext cx="12384907" cy="5335790"/>
          </a:xfrm>
          <a:prstGeom prst="rect">
            <a:avLst/>
          </a:prstGeom>
        </p:spPr>
      </p:pic>
      <p:sp>
        <p:nvSpPr>
          <p:cNvPr id="2" name="Title 1"/>
          <p:cNvSpPr>
            <a:spLocks noGrp="1"/>
          </p:cNvSpPr>
          <p:nvPr>
            <p:ph type="title"/>
          </p:nvPr>
        </p:nvSpPr>
        <p:spPr/>
        <p:txBody>
          <a:bodyPr/>
          <a:lstStyle/>
          <a:p>
            <a:r>
              <a:rPr lang="en-US" dirty="0"/>
              <a:t>What Might Happen ...</a:t>
            </a:r>
          </a:p>
        </p:txBody>
      </p:sp>
      <p:sp>
        <p:nvSpPr>
          <p:cNvPr id="3" name="Content Placeholder 2"/>
          <p:cNvSpPr>
            <a:spLocks noGrp="1"/>
          </p:cNvSpPr>
          <p:nvPr>
            <p:ph idx="1"/>
          </p:nvPr>
        </p:nvSpPr>
        <p:spPr>
          <a:xfrm>
            <a:off x="2584704" y="2289471"/>
            <a:ext cx="6010656" cy="3887492"/>
          </a:xfrm>
        </p:spPr>
        <p:txBody>
          <a:bodyPr/>
          <a:lstStyle/>
          <a:p>
            <a:r>
              <a:rPr lang="en-US" dirty="0"/>
              <a:t>Whip him </a:t>
            </a:r>
          </a:p>
          <a:p>
            <a:r>
              <a:rPr lang="en-US" dirty="0"/>
              <a:t>Brand him a slave</a:t>
            </a:r>
          </a:p>
        </p:txBody>
      </p:sp>
      <p:pic>
        <p:nvPicPr>
          <p:cNvPr id="5" name="Picture 4"/>
          <p:cNvPicPr>
            <a:picLocks noChangeAspect="1"/>
          </p:cNvPicPr>
          <p:nvPr/>
        </p:nvPicPr>
        <p:blipFill>
          <a:blip r:embed="rId4"/>
          <a:stretch>
            <a:fillRect/>
          </a:stretch>
        </p:blipFill>
        <p:spPr>
          <a:xfrm>
            <a:off x="-654534" y="3509068"/>
            <a:ext cx="3239238" cy="3099506"/>
          </a:xfrm>
          <a:prstGeom prst="rect">
            <a:avLst/>
          </a:prstGeom>
        </p:spPr>
      </p:pic>
    </p:spTree>
    <p:extLst>
      <p:ext uri="{BB962C8B-B14F-4D97-AF65-F5344CB8AC3E}">
        <p14:creationId xmlns:p14="http://schemas.microsoft.com/office/powerpoint/2010/main" val="2497625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Might Happen ...</a:t>
            </a:r>
          </a:p>
        </p:txBody>
      </p:sp>
      <p:sp>
        <p:nvSpPr>
          <p:cNvPr id="3" name="Content Placeholder 2"/>
          <p:cNvSpPr>
            <a:spLocks noGrp="1"/>
          </p:cNvSpPr>
          <p:nvPr>
            <p:ph idx="1"/>
          </p:nvPr>
        </p:nvSpPr>
        <p:spPr>
          <a:xfrm>
            <a:off x="2584704" y="2289471"/>
            <a:ext cx="6010656" cy="3887492"/>
          </a:xfrm>
        </p:spPr>
        <p:txBody>
          <a:bodyPr/>
          <a:lstStyle/>
          <a:p>
            <a:r>
              <a:rPr lang="en-US" dirty="0"/>
              <a:t>Whip him </a:t>
            </a:r>
          </a:p>
          <a:p>
            <a:r>
              <a:rPr lang="en-US" dirty="0"/>
              <a:t>Brand him a slave</a:t>
            </a:r>
          </a:p>
          <a:p>
            <a:r>
              <a:rPr lang="en-US" dirty="0"/>
              <a:t>Execute him </a:t>
            </a:r>
          </a:p>
        </p:txBody>
      </p:sp>
      <p:pic>
        <p:nvPicPr>
          <p:cNvPr id="5" name="Picture 4"/>
          <p:cNvPicPr>
            <a:picLocks noChangeAspect="1"/>
          </p:cNvPicPr>
          <p:nvPr/>
        </p:nvPicPr>
        <p:blipFill>
          <a:blip r:embed="rId3"/>
          <a:stretch>
            <a:fillRect/>
          </a:stretch>
        </p:blipFill>
        <p:spPr>
          <a:xfrm>
            <a:off x="-654534" y="3509068"/>
            <a:ext cx="3239238" cy="3099506"/>
          </a:xfrm>
          <a:prstGeom prst="rect">
            <a:avLst/>
          </a:prstGeom>
        </p:spPr>
      </p:pic>
      <p:pic>
        <p:nvPicPr>
          <p:cNvPr id="9" name="Picture 8"/>
          <p:cNvPicPr>
            <a:picLocks noChangeAspect="1"/>
          </p:cNvPicPr>
          <p:nvPr/>
        </p:nvPicPr>
        <p:blipFill>
          <a:blip r:embed="rId4"/>
          <a:stretch>
            <a:fillRect/>
          </a:stretch>
        </p:blipFill>
        <p:spPr>
          <a:xfrm>
            <a:off x="471055" y="1062846"/>
            <a:ext cx="12384907" cy="5335790"/>
          </a:xfrm>
          <a:prstGeom prst="rect">
            <a:avLst/>
          </a:prstGeom>
        </p:spPr>
      </p:pic>
      <p:pic>
        <p:nvPicPr>
          <p:cNvPr id="10" name="Picture 9"/>
          <p:cNvPicPr>
            <a:picLocks noChangeAspect="1"/>
          </p:cNvPicPr>
          <p:nvPr/>
        </p:nvPicPr>
        <p:blipFill>
          <a:blip r:embed="rId5"/>
          <a:stretch>
            <a:fillRect/>
          </a:stretch>
        </p:blipFill>
        <p:spPr>
          <a:xfrm>
            <a:off x="5669019" y="2740356"/>
            <a:ext cx="6794792" cy="4117644"/>
          </a:xfrm>
          <a:prstGeom prst="rect">
            <a:avLst/>
          </a:prstGeom>
        </p:spPr>
      </p:pic>
    </p:spTree>
    <p:extLst>
      <p:ext uri="{BB962C8B-B14F-4D97-AF65-F5344CB8AC3E}">
        <p14:creationId xmlns:p14="http://schemas.microsoft.com/office/powerpoint/2010/main" val="390988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could be done?</a:t>
            </a:r>
          </a:p>
        </p:txBody>
      </p:sp>
      <p:sp>
        <p:nvSpPr>
          <p:cNvPr id="7" name="Right Arrow 6"/>
          <p:cNvSpPr/>
          <p:nvPr/>
        </p:nvSpPr>
        <p:spPr>
          <a:xfrm>
            <a:off x="-451262" y="2683823"/>
            <a:ext cx="4441371"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flipH="1">
            <a:off x="8108868" y="2547988"/>
            <a:ext cx="4441371"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022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could be done?</a:t>
            </a:r>
          </a:p>
        </p:txBody>
      </p:sp>
      <p:pic>
        <p:nvPicPr>
          <p:cNvPr id="4" name="Picture 3"/>
          <p:cNvPicPr>
            <a:picLocks noChangeAspect="1"/>
          </p:cNvPicPr>
          <p:nvPr/>
        </p:nvPicPr>
        <p:blipFill rotWithShape="1">
          <a:blip r:embed="rId2"/>
          <a:srcRect l="-8836" t="-356" r="-535" b="12545"/>
          <a:stretch/>
        </p:blipFill>
        <p:spPr>
          <a:xfrm>
            <a:off x="2632513" y="990816"/>
            <a:ext cx="6321481" cy="5867184"/>
          </a:xfrm>
          <a:prstGeom prst="rect">
            <a:avLst/>
          </a:prstGeom>
        </p:spPr>
      </p:pic>
      <p:sp>
        <p:nvSpPr>
          <p:cNvPr id="7" name="Right Arrow 6"/>
          <p:cNvSpPr/>
          <p:nvPr/>
        </p:nvSpPr>
        <p:spPr>
          <a:xfrm>
            <a:off x="-451262" y="2683823"/>
            <a:ext cx="4441371"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flipH="1">
            <a:off x="8108868" y="2547988"/>
            <a:ext cx="4441371"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03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effectLst>
                  <a:glow rad="127000">
                    <a:srgbClr val="C00000"/>
                  </a:glow>
                  <a:outerShdw blurRad="38100" dist="38100" dir="2700000" algn="tl">
                    <a:srgbClr val="000000">
                      <a:alpha val="43137"/>
                    </a:srgbClr>
                  </a:outerShdw>
                </a:effectLst>
              </a:rPr>
              <a:t>Author</a:t>
            </a:r>
          </a:p>
        </p:txBody>
      </p:sp>
      <p:sp>
        <p:nvSpPr>
          <p:cNvPr id="3" name="Content Placeholder 2"/>
          <p:cNvSpPr>
            <a:spLocks noGrp="1"/>
          </p:cNvSpPr>
          <p:nvPr>
            <p:ph idx="1"/>
          </p:nvPr>
        </p:nvSpPr>
        <p:spPr>
          <a:xfrm>
            <a:off x="225910" y="1325563"/>
            <a:ext cx="8559502" cy="4851400"/>
          </a:xfrm>
        </p:spPr>
        <p:txBody>
          <a:bodyPr/>
          <a:lstStyle/>
          <a:p>
            <a:pPr>
              <a:lnSpc>
                <a:spcPct val="80000"/>
              </a:lnSpc>
            </a:pPr>
            <a:r>
              <a:rPr lang="en-US" b="1" baseline="30000" dirty="0">
                <a:solidFill>
                  <a:schemeClr val="bg1"/>
                </a:solidFill>
                <a:latin typeface="Arial" charset="0"/>
              </a:rPr>
              <a:t>1 </a:t>
            </a:r>
            <a:r>
              <a:rPr lang="en-US" b="1" dirty="0">
                <a:solidFill>
                  <a:srgbClr val="FFFF00"/>
                </a:solidFill>
                <a:latin typeface="Arial" charset="0"/>
              </a:rPr>
              <a:t>Paul</a:t>
            </a:r>
            <a:r>
              <a:rPr lang="en-US" b="1" dirty="0">
                <a:solidFill>
                  <a:schemeClr val="bg1"/>
                </a:solidFill>
                <a:latin typeface="Arial" charset="0"/>
              </a:rPr>
              <a:t>, a prisoner of Christ Jesus, and Timothy our </a:t>
            </a:r>
          </a:p>
          <a:p>
            <a:pPr>
              <a:lnSpc>
                <a:spcPct val="80000"/>
              </a:lnSpc>
            </a:pPr>
            <a:r>
              <a:rPr lang="en-US" b="1" dirty="0">
                <a:solidFill>
                  <a:schemeClr val="bg1"/>
                </a:solidFill>
                <a:latin typeface="Arial" charset="0"/>
              </a:rPr>
              <a:t>brother,  </a:t>
            </a:r>
          </a:p>
        </p:txBody>
      </p:sp>
      <p:pic>
        <p:nvPicPr>
          <p:cNvPr id="4" name="Picture 3"/>
          <p:cNvPicPr>
            <a:picLocks noChangeAspect="1"/>
          </p:cNvPicPr>
          <p:nvPr/>
        </p:nvPicPr>
        <p:blipFill rotWithShape="1">
          <a:blip r:embed="rId2"/>
          <a:srcRect r="17913" b="12190"/>
          <a:stretch/>
        </p:blipFill>
        <p:spPr>
          <a:xfrm>
            <a:off x="7869532" y="1002539"/>
            <a:ext cx="4744500" cy="5867184"/>
          </a:xfrm>
          <a:prstGeom prst="rect">
            <a:avLst/>
          </a:prstGeom>
        </p:spPr>
      </p:pic>
    </p:spTree>
    <p:extLst>
      <p:ext uri="{BB962C8B-B14F-4D97-AF65-F5344CB8AC3E}">
        <p14:creationId xmlns:p14="http://schemas.microsoft.com/office/powerpoint/2010/main" val="921209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74109"/>
            <a:ext cx="3628103" cy="1061884"/>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5910" y="0"/>
            <a:ext cx="11966089" cy="1895577"/>
          </a:xfrm>
        </p:spPr>
        <p:txBody>
          <a:bodyPr/>
          <a:lstStyle/>
          <a:p>
            <a:r>
              <a:rPr lang="en-US" dirty="0"/>
              <a:t>The Strategy</a:t>
            </a:r>
            <a:br>
              <a:rPr lang="en-US" dirty="0"/>
            </a:br>
            <a:r>
              <a:rPr lang="en-US" dirty="0"/>
              <a:t>or techniques  </a:t>
            </a:r>
          </a:p>
        </p:txBody>
      </p:sp>
      <p:sp>
        <p:nvSpPr>
          <p:cNvPr id="3" name="Content Placeholder 2"/>
          <p:cNvSpPr>
            <a:spLocks noGrp="1"/>
          </p:cNvSpPr>
          <p:nvPr>
            <p:ph idx="1"/>
          </p:nvPr>
        </p:nvSpPr>
        <p:spPr>
          <a:xfrm>
            <a:off x="225910" y="2307950"/>
            <a:ext cx="12192000" cy="897040"/>
          </a:xfrm>
        </p:spPr>
        <p:txBody>
          <a:bodyPr/>
          <a:lstStyle/>
          <a:p>
            <a:r>
              <a:rPr lang="en-US" dirty="0"/>
              <a:t>21 Tactful Ways</a:t>
            </a:r>
            <a:endParaRPr lang="en-US" sz="2400" dirty="0"/>
          </a:p>
          <a:p>
            <a:endParaRPr lang="en-US" sz="2400" dirty="0"/>
          </a:p>
          <a:p>
            <a:r>
              <a:rPr lang="en-US" dirty="0"/>
              <a:t>5 Positive</a:t>
            </a:r>
          </a:p>
          <a:p>
            <a:r>
              <a:rPr lang="en-US" dirty="0"/>
              <a:t>8 Gentle</a:t>
            </a:r>
          </a:p>
          <a:p>
            <a:r>
              <a:rPr lang="en-US" dirty="0"/>
              <a:t>8 Powerful</a:t>
            </a:r>
          </a:p>
          <a:p>
            <a:endParaRPr lang="en-US" dirty="0"/>
          </a:p>
          <a:p>
            <a:endParaRPr lang="en-US" dirty="0"/>
          </a:p>
        </p:txBody>
      </p:sp>
      <p:pic>
        <p:nvPicPr>
          <p:cNvPr id="1028" name="Picture 4" descr="http://upload.wikimedia.org/wikipedia/commons/thumb/4/42/Post_route.png/640px-Post_route.png"/>
          <p:cNvPicPr>
            <a:picLocks noChangeAspect="1" noChangeArrowheads="1"/>
          </p:cNvPicPr>
          <p:nvPr/>
        </p:nvPicPr>
        <p:blipFill rotWithShape="1">
          <a:blip r:embed="rId3">
            <a:extLst>
              <a:ext uri="{28A0092B-C50C-407E-A947-70E740481C1C}">
                <a14:useLocalDpi xmlns:a14="http://schemas.microsoft.com/office/drawing/2010/main" val="0"/>
              </a:ext>
            </a:extLst>
          </a:blip>
          <a:srcRect t="18060"/>
          <a:stretch/>
        </p:blipFill>
        <p:spPr bwMode="auto">
          <a:xfrm>
            <a:off x="5849601" y="235974"/>
            <a:ext cx="6096000" cy="629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u="sng" dirty="0">
                <a:effectLst>
                  <a:glow rad="127000">
                    <a:srgbClr val="C00000"/>
                  </a:glow>
                  <a:outerShdw blurRad="38100" dist="38100" dir="2700000" algn="tl">
                    <a:srgbClr val="000000">
                      <a:alpha val="43137"/>
                    </a:srgbClr>
                  </a:outerShdw>
                </a:effectLst>
              </a:rPr>
              <a:t>Polite</a:t>
            </a:r>
            <a:r>
              <a:rPr lang="en-US" dirty="0"/>
              <a:t> Approach</a:t>
            </a:r>
          </a:p>
        </p:txBody>
      </p:sp>
      <p:sp>
        <p:nvSpPr>
          <p:cNvPr id="3" name="Content Placeholder 2"/>
          <p:cNvSpPr>
            <a:spLocks noGrp="1"/>
          </p:cNvSpPr>
          <p:nvPr>
            <p:ph idx="1"/>
          </p:nvPr>
        </p:nvSpPr>
        <p:spPr>
          <a:xfrm>
            <a:off x="329184" y="1325563"/>
            <a:ext cx="7192493" cy="4851400"/>
          </a:xfrm>
        </p:spPr>
        <p:txBody>
          <a:bodyPr/>
          <a:lstStyle/>
          <a:p>
            <a:r>
              <a:rPr lang="en-US" dirty="0"/>
              <a:t>vs. RUDE Approach v.3</a:t>
            </a:r>
          </a:p>
        </p:txBody>
      </p:sp>
      <p:sp>
        <p:nvSpPr>
          <p:cNvPr id="4" name="TextBox 3"/>
          <p:cNvSpPr txBox="1"/>
          <p:nvPr/>
        </p:nvSpPr>
        <p:spPr>
          <a:xfrm>
            <a:off x="7349612" y="1901986"/>
            <a:ext cx="4537588" cy="3787832"/>
          </a:xfrm>
          <a:prstGeom prst="rect">
            <a:avLst/>
          </a:prstGeom>
          <a:noFill/>
        </p:spPr>
        <p:txBody>
          <a:bodyPr wrap="square" rtlCol="0">
            <a:spAutoFit/>
          </a:bodyPr>
          <a:lstStyle/>
          <a:p>
            <a:pPr algn="ctr">
              <a:lnSpc>
                <a:spcPts val="5800"/>
              </a:lnSpc>
            </a:pPr>
            <a:r>
              <a:rPr lang="en-US" sz="4800" dirty="0">
                <a:solidFill>
                  <a:schemeClr val="bg1"/>
                </a:solidFill>
              </a:rPr>
              <a:t> </a:t>
            </a:r>
            <a:r>
              <a:rPr lang="en-US" sz="4800" b="1" baseline="30000" dirty="0">
                <a:solidFill>
                  <a:schemeClr val="bg1"/>
                </a:solidFill>
              </a:rPr>
              <a:t>3</a:t>
            </a:r>
            <a:r>
              <a:rPr lang="en-US" sz="4800" b="1" dirty="0">
                <a:solidFill>
                  <a:schemeClr val="bg1"/>
                </a:solidFill>
              </a:rPr>
              <a:t> </a:t>
            </a:r>
            <a:r>
              <a:rPr lang="en-US" sz="4800" b="1" dirty="0">
                <a:solidFill>
                  <a:srgbClr val="FFFF00"/>
                </a:solidFill>
              </a:rPr>
              <a:t>Grace</a:t>
            </a:r>
            <a:r>
              <a:rPr lang="en-US" sz="4800" b="1" dirty="0">
                <a:solidFill>
                  <a:schemeClr val="bg1"/>
                </a:solidFill>
              </a:rPr>
              <a:t> to you and </a:t>
            </a:r>
            <a:r>
              <a:rPr lang="en-US" sz="4800" b="1" dirty="0">
                <a:solidFill>
                  <a:srgbClr val="FFFF00"/>
                </a:solidFill>
              </a:rPr>
              <a:t>peace</a:t>
            </a:r>
            <a:r>
              <a:rPr lang="en-US" sz="4800" b="1" dirty="0">
                <a:solidFill>
                  <a:schemeClr val="bg1"/>
                </a:solidFill>
              </a:rPr>
              <a:t> from God our Father and the Lord Jesus Christ. </a:t>
            </a:r>
          </a:p>
        </p:txBody>
      </p:sp>
      <p:sp>
        <p:nvSpPr>
          <p:cNvPr id="5" name="WordArt 5"/>
          <p:cNvSpPr>
            <a:spLocks noChangeArrowheads="1" noChangeShapeType="1" noTextEdit="1"/>
          </p:cNvSpPr>
          <p:nvPr/>
        </p:nvSpPr>
        <p:spPr bwMode="auto">
          <a:xfrm rot="20166292">
            <a:off x="1038887" y="1984057"/>
            <a:ext cx="5314304" cy="3648075"/>
          </a:xfrm>
          <a:prstGeom prst="rect">
            <a:avLst/>
          </a:prstGeom>
        </p:spPr>
        <p:txBody>
          <a:bodyPr wrap="none" numCol="1" fromWordArt="1">
            <a:prstTxWarp prst="textDeflateBottom">
              <a:avLst>
                <a:gd name="adj" fmla="val 76472"/>
              </a:avLst>
            </a:prstTxWarp>
            <a:scene3d>
              <a:camera prst="legacyPerspectiveFront">
                <a:rot lat="19799996" lon="19439995" rev="0"/>
              </a:camera>
              <a:lightRig rig="legacyNormal2" dir="t"/>
            </a:scene3d>
            <a:sp3d extrusionH="354000" prstMaterial="legacyMatte">
              <a:extrusionClr>
                <a:srgbClr val="939676"/>
              </a:extrusionClr>
            </a:sp3d>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rPr>
              <a:t>PLEASE?</a:t>
            </a:r>
          </a:p>
        </p:txBody>
      </p:sp>
      <p:sp>
        <p:nvSpPr>
          <p:cNvPr id="6" name="TextBox 5"/>
          <p:cNvSpPr txBox="1"/>
          <p:nvPr/>
        </p:nvSpPr>
        <p:spPr>
          <a:xfrm>
            <a:off x="1859639" y="5101342"/>
            <a:ext cx="7541110" cy="2235099"/>
          </a:xfrm>
          <a:prstGeom prst="rect">
            <a:avLst/>
          </a:prstGeom>
          <a:noFill/>
        </p:spPr>
        <p:txBody>
          <a:bodyPr wrap="square" rtlCol="0">
            <a:spAutoFit/>
          </a:bodyPr>
          <a:lstStyle/>
          <a:p>
            <a:pPr algn="ctr">
              <a:lnSpc>
                <a:spcPts val="5500"/>
              </a:lnSpc>
            </a:pPr>
            <a:r>
              <a:rPr lang="en-US" sz="5400" b="1" u="sng" dirty="0">
                <a:solidFill>
                  <a:srgbClr val="FF99CC"/>
                </a:solidFill>
                <a:latin typeface="Arial" charset="0"/>
              </a:rPr>
              <a:t>Season</a:t>
            </a:r>
            <a:r>
              <a:rPr lang="en-US" sz="5400" b="1" dirty="0">
                <a:solidFill>
                  <a:srgbClr val="FF99CC"/>
                </a:solidFill>
                <a:latin typeface="Arial" charset="0"/>
              </a:rPr>
              <a:t> </a:t>
            </a:r>
            <a:br>
              <a:rPr lang="en-US" sz="5400" b="1" dirty="0">
                <a:solidFill>
                  <a:srgbClr val="FF99CC"/>
                </a:solidFill>
                <a:latin typeface="Arial" charset="0"/>
              </a:rPr>
            </a:br>
            <a:r>
              <a:rPr lang="en-US" sz="5400" b="1" dirty="0">
                <a:solidFill>
                  <a:srgbClr val="FF99CC"/>
                </a:solidFill>
                <a:latin typeface="Arial" charset="0"/>
              </a:rPr>
              <a:t>speech with grace!</a:t>
            </a:r>
            <a:endParaRPr lang="en-US" sz="5400" b="1" dirty="0">
              <a:solidFill>
                <a:schemeClr val="bg1"/>
              </a:solidFill>
              <a:latin typeface="Arial" charset="0"/>
            </a:endParaRPr>
          </a:p>
          <a:p>
            <a:pPr>
              <a:lnSpc>
                <a:spcPts val="5500"/>
              </a:lnSpc>
            </a:pPr>
            <a:endParaRPr lang="en-US" sz="6000" dirty="0"/>
          </a:p>
        </p:txBody>
      </p:sp>
    </p:spTree>
    <p:extLst>
      <p:ext uri="{BB962C8B-B14F-4D97-AF65-F5344CB8AC3E}">
        <p14:creationId xmlns:p14="http://schemas.microsoft.com/office/powerpoint/2010/main" val="40399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u="sng" dirty="0">
                <a:effectLst>
                  <a:glow rad="127000">
                    <a:srgbClr val="C00000"/>
                  </a:glow>
                  <a:outerShdw blurRad="38100" dist="38100" dir="2700000" algn="tl">
                    <a:srgbClr val="000000">
                      <a:alpha val="43137"/>
                    </a:srgbClr>
                  </a:outerShdw>
                </a:effectLst>
              </a:rPr>
              <a:t>Thankful</a:t>
            </a:r>
            <a:r>
              <a:rPr lang="en-US" dirty="0"/>
              <a:t> Approach</a:t>
            </a:r>
          </a:p>
        </p:txBody>
      </p:sp>
      <p:sp>
        <p:nvSpPr>
          <p:cNvPr id="3" name="Content Placeholder 2"/>
          <p:cNvSpPr>
            <a:spLocks noGrp="1"/>
          </p:cNvSpPr>
          <p:nvPr>
            <p:ph idx="1"/>
          </p:nvPr>
        </p:nvSpPr>
        <p:spPr>
          <a:xfrm>
            <a:off x="347472" y="1325563"/>
            <a:ext cx="9449671" cy="4851400"/>
          </a:xfrm>
        </p:spPr>
        <p:txBody>
          <a:bodyPr/>
          <a:lstStyle/>
          <a:p>
            <a:r>
              <a:rPr lang="en-US" dirty="0"/>
              <a:t>vs. Ungrateful Approach </a:t>
            </a:r>
            <a:r>
              <a:rPr lang="en-US" sz="5400" dirty="0"/>
              <a:t>v.4</a:t>
            </a:r>
            <a:endParaRPr lang="en-US" dirty="0"/>
          </a:p>
        </p:txBody>
      </p:sp>
      <p:sp>
        <p:nvSpPr>
          <p:cNvPr id="4" name="TextBox 3"/>
          <p:cNvSpPr txBox="1"/>
          <p:nvPr/>
        </p:nvSpPr>
        <p:spPr>
          <a:xfrm>
            <a:off x="7571232" y="2365663"/>
            <a:ext cx="4151376" cy="3787832"/>
          </a:xfrm>
          <a:prstGeom prst="rect">
            <a:avLst/>
          </a:prstGeom>
          <a:noFill/>
        </p:spPr>
        <p:txBody>
          <a:bodyPr wrap="square" rtlCol="0">
            <a:spAutoFit/>
          </a:bodyPr>
          <a:lstStyle/>
          <a:p>
            <a:pPr algn="ctr">
              <a:lnSpc>
                <a:spcPts val="5800"/>
              </a:lnSpc>
            </a:pPr>
            <a:r>
              <a:rPr lang="en-US" sz="4800" b="1" dirty="0">
                <a:solidFill>
                  <a:schemeClr val="bg1"/>
                </a:solidFill>
              </a:rPr>
              <a:t> </a:t>
            </a:r>
            <a:r>
              <a:rPr lang="en-US" sz="4800" b="1" baseline="30000" dirty="0">
                <a:solidFill>
                  <a:schemeClr val="bg1"/>
                </a:solidFill>
              </a:rPr>
              <a:t>4</a:t>
            </a:r>
            <a:r>
              <a:rPr lang="en-US" sz="4800" b="1" dirty="0">
                <a:solidFill>
                  <a:schemeClr val="bg1"/>
                </a:solidFill>
              </a:rPr>
              <a:t> I always </a:t>
            </a:r>
            <a:r>
              <a:rPr lang="en-US" sz="4800" b="1" dirty="0">
                <a:solidFill>
                  <a:srgbClr val="FFFF00"/>
                </a:solidFill>
              </a:rPr>
              <a:t>thank </a:t>
            </a:r>
            <a:r>
              <a:rPr lang="en-US" sz="4800" b="1" dirty="0">
                <a:solidFill>
                  <a:schemeClr val="bg1"/>
                </a:solidFill>
              </a:rPr>
              <a:t>my God as I remember you in my prayers, </a:t>
            </a:r>
          </a:p>
        </p:txBody>
      </p:sp>
      <p:sp>
        <p:nvSpPr>
          <p:cNvPr id="6" name="TextBox 5"/>
          <p:cNvSpPr txBox="1"/>
          <p:nvPr/>
        </p:nvSpPr>
        <p:spPr>
          <a:xfrm>
            <a:off x="438913" y="5273894"/>
            <a:ext cx="6876288" cy="2154051"/>
          </a:xfrm>
          <a:prstGeom prst="rect">
            <a:avLst/>
          </a:prstGeom>
          <a:noFill/>
        </p:spPr>
        <p:txBody>
          <a:bodyPr wrap="square" rtlCol="0">
            <a:spAutoFit/>
          </a:bodyPr>
          <a:lstStyle/>
          <a:p>
            <a:pPr algn="ctr">
              <a:lnSpc>
                <a:spcPct val="80000"/>
              </a:lnSpc>
              <a:defRPr/>
            </a:pPr>
            <a:r>
              <a:rPr lang="en-US" sz="5400" b="1" dirty="0">
                <a:solidFill>
                  <a:srgbClr val="FF99CC"/>
                </a:solidFill>
                <a:latin typeface="Arial" charset="0"/>
              </a:rPr>
              <a:t>Preface remarks with </a:t>
            </a:r>
            <a:r>
              <a:rPr lang="en-US" sz="5400" b="1" u="sng" dirty="0">
                <a:solidFill>
                  <a:srgbClr val="FF99CC"/>
                </a:solidFill>
                <a:latin typeface="Arial" charset="0"/>
              </a:rPr>
              <a:t>thanks</a:t>
            </a:r>
          </a:p>
          <a:p>
            <a:pPr algn="ctr">
              <a:lnSpc>
                <a:spcPts val="5500"/>
              </a:lnSpc>
            </a:pPr>
            <a:endParaRPr lang="en-US" sz="6000" dirty="0"/>
          </a:p>
        </p:txBody>
      </p:sp>
      <p:pic>
        <p:nvPicPr>
          <p:cNvPr id="7" name="Picture 6"/>
          <p:cNvPicPr>
            <a:picLocks noChangeAspect="1"/>
          </p:cNvPicPr>
          <p:nvPr/>
        </p:nvPicPr>
        <p:blipFill>
          <a:blip r:embed="rId2"/>
          <a:stretch>
            <a:fillRect/>
          </a:stretch>
        </p:blipFill>
        <p:spPr>
          <a:xfrm>
            <a:off x="1091426" y="2095316"/>
            <a:ext cx="5457866" cy="3311894"/>
          </a:xfrm>
          <a:prstGeom prst="rect">
            <a:avLst/>
          </a:prstGeom>
        </p:spPr>
      </p:pic>
    </p:spTree>
    <p:extLst>
      <p:ext uri="{BB962C8B-B14F-4D97-AF65-F5344CB8AC3E}">
        <p14:creationId xmlns:p14="http://schemas.microsoft.com/office/powerpoint/2010/main" val="348122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7593" y="2001614"/>
            <a:ext cx="5347918" cy="4856386"/>
          </a:xfrm>
          <a:prstGeom prst="rect">
            <a:avLst/>
          </a:prstGeom>
        </p:spPr>
      </p:pic>
      <p:sp>
        <p:nvSpPr>
          <p:cNvPr id="2" name="Title 1"/>
          <p:cNvSpPr>
            <a:spLocks noGrp="1"/>
          </p:cNvSpPr>
          <p:nvPr>
            <p:ph type="title"/>
          </p:nvPr>
        </p:nvSpPr>
        <p:spPr/>
        <p:txBody>
          <a:bodyPr/>
          <a:lstStyle/>
          <a:p>
            <a:r>
              <a:rPr lang="en-US" dirty="0"/>
              <a:t>3. </a:t>
            </a:r>
            <a:r>
              <a:rPr lang="en-US" u="sng" dirty="0">
                <a:effectLst>
                  <a:glow rad="127000">
                    <a:srgbClr val="C00000"/>
                  </a:glow>
                  <a:outerShdw blurRad="38100" dist="38100" dir="2700000" algn="tl">
                    <a:srgbClr val="000000">
                      <a:alpha val="43137"/>
                    </a:srgbClr>
                  </a:outerShdw>
                </a:effectLst>
              </a:rPr>
              <a:t>Com</a:t>
            </a:r>
            <a:r>
              <a:rPr lang="en-US" dirty="0">
                <a:effectLst>
                  <a:glow rad="127000">
                    <a:srgbClr val="C00000"/>
                  </a:glow>
                  <a:outerShdw blurRad="38100" dist="38100" dir="2700000" algn="tl">
                    <a:srgbClr val="000000">
                      <a:alpha val="43137"/>
                    </a:srgbClr>
                  </a:outerShdw>
                </a:effectLst>
              </a:rPr>
              <a:t>p</a:t>
            </a:r>
            <a:r>
              <a:rPr lang="en-US" u="sng" dirty="0">
                <a:effectLst>
                  <a:glow rad="127000">
                    <a:srgbClr val="C00000"/>
                  </a:glow>
                  <a:outerShdw blurRad="38100" dist="38100" dir="2700000" algn="tl">
                    <a:srgbClr val="000000">
                      <a:alpha val="43137"/>
                    </a:srgbClr>
                  </a:outerShdw>
                </a:effectLst>
              </a:rPr>
              <a:t>liment</a:t>
            </a:r>
            <a:r>
              <a:rPr lang="en-US" dirty="0"/>
              <a:t> Approach</a:t>
            </a:r>
          </a:p>
        </p:txBody>
      </p:sp>
      <p:sp>
        <p:nvSpPr>
          <p:cNvPr id="3" name="Content Placeholder 2"/>
          <p:cNvSpPr>
            <a:spLocks noGrp="1"/>
          </p:cNvSpPr>
          <p:nvPr>
            <p:ph idx="1"/>
          </p:nvPr>
        </p:nvSpPr>
        <p:spPr/>
        <p:txBody>
          <a:bodyPr/>
          <a:lstStyle/>
          <a:p>
            <a:r>
              <a:rPr lang="en-US" dirty="0"/>
              <a:t>vs. Critical Approach v.5</a:t>
            </a:r>
          </a:p>
          <a:p>
            <a:pPr>
              <a:lnSpc>
                <a:spcPct val="80000"/>
              </a:lnSpc>
              <a:defRPr/>
            </a:pPr>
            <a:r>
              <a:rPr lang="en-US" dirty="0">
                <a:effectLst>
                  <a:outerShdw blurRad="38100" dist="38100" dir="2700000" algn="tl">
                    <a:srgbClr val="000000">
                      <a:alpha val="43137"/>
                    </a:srgbClr>
                  </a:outerShdw>
                </a:effectLst>
              </a:rPr>
              <a:t>Faith </a:t>
            </a:r>
          </a:p>
          <a:p>
            <a:pPr>
              <a:lnSpc>
                <a:spcPct val="80000"/>
              </a:lnSpc>
              <a:defRPr/>
            </a:pPr>
            <a:r>
              <a:rPr lang="en-US" dirty="0">
                <a:effectLst>
                  <a:outerShdw blurRad="38100" dist="38100" dir="2700000" algn="tl">
                    <a:srgbClr val="000000">
                      <a:alpha val="43137"/>
                    </a:srgbClr>
                  </a:outerShdw>
                </a:effectLst>
              </a:rPr>
              <a:t>Love</a:t>
            </a:r>
          </a:p>
          <a:p>
            <a:endParaRPr lang="en-US" dirty="0"/>
          </a:p>
        </p:txBody>
      </p:sp>
      <p:sp>
        <p:nvSpPr>
          <p:cNvPr id="4" name="TextBox 3"/>
          <p:cNvSpPr txBox="1"/>
          <p:nvPr/>
        </p:nvSpPr>
        <p:spPr>
          <a:xfrm>
            <a:off x="7662672" y="1396784"/>
            <a:ext cx="4387186" cy="4555093"/>
          </a:xfrm>
          <a:prstGeom prst="rect">
            <a:avLst/>
          </a:prstGeom>
          <a:noFill/>
        </p:spPr>
        <p:txBody>
          <a:bodyPr wrap="square" rtlCol="0">
            <a:spAutoFit/>
          </a:bodyPr>
          <a:lstStyle/>
          <a:p>
            <a:pPr algn="ctr">
              <a:lnSpc>
                <a:spcPts val="5800"/>
              </a:lnSpc>
            </a:pPr>
            <a:r>
              <a:rPr lang="en-US" sz="4800" b="1" dirty="0">
                <a:solidFill>
                  <a:schemeClr val="bg1"/>
                </a:solidFill>
              </a:rPr>
              <a:t>  </a:t>
            </a:r>
            <a:r>
              <a:rPr lang="en-US" sz="4800" b="1" baseline="30000" dirty="0">
                <a:solidFill>
                  <a:schemeClr val="bg1"/>
                </a:solidFill>
              </a:rPr>
              <a:t>5</a:t>
            </a:r>
            <a:r>
              <a:rPr lang="en-US" sz="4800" b="1" dirty="0">
                <a:solidFill>
                  <a:schemeClr val="bg1"/>
                </a:solidFill>
              </a:rPr>
              <a:t> because </a:t>
            </a:r>
            <a:br>
              <a:rPr lang="en-US" sz="4800" b="1" dirty="0">
                <a:solidFill>
                  <a:schemeClr val="bg1"/>
                </a:solidFill>
              </a:rPr>
            </a:br>
            <a:r>
              <a:rPr lang="en-US" sz="4800" b="1" dirty="0">
                <a:solidFill>
                  <a:srgbClr val="FFFF00"/>
                </a:solidFill>
              </a:rPr>
              <a:t>I hear about </a:t>
            </a:r>
            <a:r>
              <a:rPr lang="en-US" sz="4800" b="1" dirty="0">
                <a:solidFill>
                  <a:schemeClr val="bg1"/>
                </a:solidFill>
              </a:rPr>
              <a:t>your faith in the Lord Jesus and your love for all the saints. </a:t>
            </a:r>
          </a:p>
        </p:txBody>
      </p:sp>
      <p:sp>
        <p:nvSpPr>
          <p:cNvPr id="7" name="TextBox 6"/>
          <p:cNvSpPr txBox="1"/>
          <p:nvPr/>
        </p:nvSpPr>
        <p:spPr>
          <a:xfrm>
            <a:off x="95026" y="4757902"/>
            <a:ext cx="7435328" cy="1875065"/>
          </a:xfrm>
          <a:prstGeom prst="rect">
            <a:avLst/>
          </a:prstGeom>
          <a:noFill/>
        </p:spPr>
        <p:txBody>
          <a:bodyPr wrap="square" rtlCol="0">
            <a:spAutoFit/>
          </a:bodyPr>
          <a:lstStyle/>
          <a:p>
            <a:pPr algn="r">
              <a:lnSpc>
                <a:spcPct val="80000"/>
              </a:lnSpc>
              <a:defRPr/>
            </a:pPr>
            <a:r>
              <a:rPr lang="en-US" sz="4800" b="1" dirty="0">
                <a:solidFill>
                  <a:srgbClr val="FF99CC"/>
                </a:solidFill>
                <a:latin typeface="Arial" charset="0"/>
              </a:rPr>
              <a:t>Find </a:t>
            </a:r>
            <a:br>
              <a:rPr lang="en-US" sz="4800" b="1" dirty="0">
                <a:solidFill>
                  <a:srgbClr val="FF99CC"/>
                </a:solidFill>
                <a:latin typeface="Arial" charset="0"/>
              </a:rPr>
            </a:br>
            <a:r>
              <a:rPr lang="en-US" sz="4800" b="1" dirty="0">
                <a:solidFill>
                  <a:srgbClr val="FF99CC"/>
                </a:solidFill>
                <a:latin typeface="Arial" charset="0"/>
              </a:rPr>
              <a:t>something </a:t>
            </a:r>
            <a:br>
              <a:rPr lang="en-US" sz="4800" b="1" dirty="0">
                <a:solidFill>
                  <a:srgbClr val="FF99CC"/>
                </a:solidFill>
                <a:latin typeface="Arial" charset="0"/>
              </a:rPr>
            </a:br>
            <a:r>
              <a:rPr lang="en-US" sz="4800" b="1" dirty="0">
                <a:solidFill>
                  <a:srgbClr val="FF99CC"/>
                </a:solidFill>
                <a:latin typeface="Arial" charset="0"/>
              </a:rPr>
              <a:t>to </a:t>
            </a:r>
            <a:r>
              <a:rPr lang="en-US" sz="4800" b="1" u="sng" dirty="0">
                <a:solidFill>
                  <a:srgbClr val="FF99CC"/>
                </a:solidFill>
                <a:latin typeface="Arial" charset="0"/>
              </a:rPr>
              <a:t>com</a:t>
            </a:r>
            <a:r>
              <a:rPr lang="en-US" sz="4800" b="1" dirty="0">
                <a:solidFill>
                  <a:srgbClr val="FF99CC"/>
                </a:solidFill>
                <a:latin typeface="Arial" charset="0"/>
              </a:rPr>
              <a:t>p</a:t>
            </a:r>
            <a:r>
              <a:rPr lang="en-US" sz="4800" b="1" u="sng" dirty="0">
                <a:solidFill>
                  <a:srgbClr val="FF99CC"/>
                </a:solidFill>
                <a:latin typeface="Arial" charset="0"/>
              </a:rPr>
              <a:t>liment</a:t>
            </a:r>
            <a:endParaRPr lang="en-US" sz="4800" u="sng" dirty="0"/>
          </a:p>
        </p:txBody>
      </p:sp>
    </p:spTree>
    <p:extLst>
      <p:ext uri="{BB962C8B-B14F-4D97-AF65-F5344CB8AC3E}">
        <p14:creationId xmlns:p14="http://schemas.microsoft.com/office/powerpoint/2010/main" val="107421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9787"/>
          <a:stretch/>
        </p:blipFill>
        <p:spPr>
          <a:xfrm>
            <a:off x="3109577" y="2049140"/>
            <a:ext cx="6507565" cy="4808860"/>
          </a:xfrm>
          <a:prstGeom prst="rect">
            <a:avLst/>
          </a:prstGeom>
        </p:spPr>
      </p:pic>
      <p:sp>
        <p:nvSpPr>
          <p:cNvPr id="2" name="Title 1"/>
          <p:cNvSpPr>
            <a:spLocks noGrp="1"/>
          </p:cNvSpPr>
          <p:nvPr>
            <p:ph type="title"/>
          </p:nvPr>
        </p:nvSpPr>
        <p:spPr/>
        <p:txBody>
          <a:bodyPr/>
          <a:lstStyle/>
          <a:p>
            <a:r>
              <a:rPr lang="en-US" dirty="0"/>
              <a:t>4. </a:t>
            </a:r>
            <a:r>
              <a:rPr lang="en-US" u="sng" dirty="0">
                <a:effectLst>
                  <a:glow rad="127000">
                    <a:srgbClr val="C00000"/>
                  </a:glow>
                  <a:outerShdw blurRad="38100" dist="38100" dir="2700000" algn="tl">
                    <a:srgbClr val="000000">
                      <a:alpha val="43137"/>
                    </a:srgbClr>
                  </a:outerShdw>
                </a:effectLst>
              </a:rPr>
              <a:t>Pra</a:t>
            </a:r>
            <a:r>
              <a:rPr lang="en-US" dirty="0">
                <a:effectLst>
                  <a:glow rad="127000">
                    <a:srgbClr val="C00000"/>
                  </a:glow>
                  <a:outerShdw blurRad="38100" dist="38100" dir="2700000" algn="tl">
                    <a:srgbClr val="000000">
                      <a:alpha val="43137"/>
                    </a:srgbClr>
                  </a:outerShdw>
                </a:effectLst>
              </a:rPr>
              <a:t>y</a:t>
            </a:r>
            <a:r>
              <a:rPr lang="en-US" u="sng" dirty="0">
                <a:effectLst>
                  <a:glow rad="127000">
                    <a:srgbClr val="C00000"/>
                  </a:glow>
                  <a:outerShdw blurRad="38100" dist="38100" dir="2700000" algn="tl">
                    <a:srgbClr val="000000">
                      <a:alpha val="43137"/>
                    </a:srgbClr>
                  </a:outerShdw>
                </a:effectLst>
              </a:rPr>
              <a:t>erful</a:t>
            </a:r>
            <a:r>
              <a:rPr lang="en-US" dirty="0"/>
              <a:t> Approach</a:t>
            </a:r>
          </a:p>
        </p:txBody>
      </p:sp>
      <p:sp>
        <p:nvSpPr>
          <p:cNvPr id="3" name="Content Placeholder 2"/>
          <p:cNvSpPr>
            <a:spLocks noGrp="1"/>
          </p:cNvSpPr>
          <p:nvPr>
            <p:ph idx="1"/>
          </p:nvPr>
        </p:nvSpPr>
        <p:spPr>
          <a:xfrm>
            <a:off x="347472" y="1325563"/>
            <a:ext cx="11844528" cy="4851400"/>
          </a:xfrm>
        </p:spPr>
        <p:txBody>
          <a:bodyPr/>
          <a:lstStyle/>
          <a:p>
            <a:r>
              <a:rPr lang="en-US" dirty="0"/>
              <a:t>vs. Prayer-less Approach v.6</a:t>
            </a:r>
          </a:p>
          <a:p>
            <a:pPr>
              <a:lnSpc>
                <a:spcPct val="80000"/>
              </a:lnSpc>
              <a:defRPr/>
            </a:pPr>
            <a:r>
              <a:rPr lang="en-US" dirty="0">
                <a:effectLst>
                  <a:outerShdw blurRad="38100" dist="38100" dir="2700000" algn="tl">
                    <a:srgbClr val="000000">
                      <a:alpha val="43137"/>
                    </a:srgbClr>
                  </a:outerShdw>
                </a:effectLst>
              </a:rPr>
              <a:t>Actively share your faith</a:t>
            </a:r>
          </a:p>
          <a:p>
            <a:endParaRPr lang="en-US" dirty="0"/>
          </a:p>
        </p:txBody>
      </p:sp>
      <p:sp>
        <p:nvSpPr>
          <p:cNvPr id="4" name="TextBox 3"/>
          <p:cNvSpPr txBox="1"/>
          <p:nvPr/>
        </p:nvSpPr>
        <p:spPr>
          <a:xfrm>
            <a:off x="7839021" y="1536438"/>
            <a:ext cx="4141030" cy="4981044"/>
          </a:xfrm>
          <a:prstGeom prst="rect">
            <a:avLst/>
          </a:prstGeom>
          <a:noFill/>
        </p:spPr>
        <p:txBody>
          <a:bodyPr wrap="square" rtlCol="0">
            <a:spAutoFit/>
          </a:bodyPr>
          <a:lstStyle/>
          <a:p>
            <a:pPr algn="ctr">
              <a:lnSpc>
                <a:spcPct val="80000"/>
              </a:lnSpc>
            </a:pPr>
            <a:r>
              <a:rPr lang="en-US" sz="4400" b="1" dirty="0">
                <a:solidFill>
                  <a:schemeClr val="bg1"/>
                </a:solidFill>
              </a:rPr>
              <a:t> </a:t>
            </a:r>
            <a:r>
              <a:rPr lang="en-US" sz="4400" b="1" baseline="30000" dirty="0">
                <a:solidFill>
                  <a:schemeClr val="bg1"/>
                </a:solidFill>
              </a:rPr>
              <a:t>6</a:t>
            </a:r>
            <a:r>
              <a:rPr lang="en-US" sz="4400" b="1" dirty="0">
                <a:solidFill>
                  <a:schemeClr val="bg1"/>
                </a:solidFill>
              </a:rPr>
              <a:t> I </a:t>
            </a:r>
            <a:r>
              <a:rPr lang="en-US" sz="4400" b="1" dirty="0">
                <a:solidFill>
                  <a:srgbClr val="FFFF00"/>
                </a:solidFill>
              </a:rPr>
              <a:t>pray</a:t>
            </a:r>
            <a:r>
              <a:rPr lang="en-US" sz="4400" b="1" dirty="0">
                <a:solidFill>
                  <a:schemeClr val="bg1"/>
                </a:solidFill>
              </a:rPr>
              <a:t> that you may be active in sharing your faith, so that you will have a full understanding of every good thing we have in Christ.</a:t>
            </a:r>
          </a:p>
        </p:txBody>
      </p:sp>
      <p:sp>
        <p:nvSpPr>
          <p:cNvPr id="6" name="TextBox 5"/>
          <p:cNvSpPr txBox="1"/>
          <p:nvPr/>
        </p:nvSpPr>
        <p:spPr>
          <a:xfrm>
            <a:off x="512064" y="3960447"/>
            <a:ext cx="7162365" cy="2818849"/>
          </a:xfrm>
          <a:prstGeom prst="rect">
            <a:avLst/>
          </a:prstGeom>
          <a:noFill/>
        </p:spPr>
        <p:txBody>
          <a:bodyPr wrap="square" rtlCol="0">
            <a:spAutoFit/>
          </a:bodyPr>
          <a:lstStyle/>
          <a:p>
            <a:pPr>
              <a:lnSpc>
                <a:spcPct val="80000"/>
              </a:lnSpc>
              <a:defRPr/>
            </a:pPr>
            <a:r>
              <a:rPr lang="en-US" sz="5400" b="1" u="sng" dirty="0">
                <a:solidFill>
                  <a:srgbClr val="FF99CC"/>
                </a:solidFill>
                <a:effectLst>
                  <a:outerShdw blurRad="38100" dist="38100" dir="2700000" algn="tl">
                    <a:srgbClr val="000000">
                      <a:alpha val="43137"/>
                    </a:srgbClr>
                  </a:outerShdw>
                </a:effectLst>
                <a:latin typeface="Arial" charset="0"/>
              </a:rPr>
              <a:t>Pra</a:t>
            </a:r>
            <a:r>
              <a:rPr lang="en-US" sz="5400" b="1" dirty="0">
                <a:solidFill>
                  <a:srgbClr val="FF99CC"/>
                </a:solidFill>
                <a:effectLst>
                  <a:outerShdw blurRad="38100" dist="38100" dir="2700000" algn="tl">
                    <a:srgbClr val="000000">
                      <a:alpha val="43137"/>
                    </a:srgbClr>
                  </a:outerShdw>
                </a:effectLst>
                <a:latin typeface="Arial" charset="0"/>
              </a:rPr>
              <a:t>y first</a:t>
            </a:r>
            <a:br>
              <a:rPr lang="en-US" sz="5400" b="1" dirty="0">
                <a:solidFill>
                  <a:srgbClr val="FF99CC"/>
                </a:solidFill>
                <a:effectLst>
                  <a:outerShdw blurRad="38100" dist="38100" dir="2700000" algn="tl">
                    <a:srgbClr val="000000">
                      <a:alpha val="43137"/>
                    </a:srgbClr>
                  </a:outerShdw>
                </a:effectLst>
                <a:latin typeface="Arial" charset="0"/>
              </a:rPr>
            </a:br>
            <a:r>
              <a:rPr lang="en-US" sz="5400" b="1" dirty="0">
                <a:solidFill>
                  <a:srgbClr val="FF99CC"/>
                </a:solidFill>
                <a:effectLst>
                  <a:outerShdw blurRad="38100" dist="38100" dir="2700000" algn="tl">
                    <a:srgbClr val="000000">
                      <a:alpha val="43137"/>
                    </a:srgbClr>
                  </a:outerShdw>
                </a:effectLst>
                <a:latin typeface="Arial" charset="0"/>
              </a:rPr>
              <a:t>… then </a:t>
            </a:r>
            <a:br>
              <a:rPr lang="en-US" sz="5400" b="1" dirty="0">
                <a:solidFill>
                  <a:srgbClr val="FF99CC"/>
                </a:solidFill>
                <a:effectLst>
                  <a:outerShdw blurRad="38100" dist="38100" dir="2700000" algn="tl">
                    <a:srgbClr val="000000">
                      <a:alpha val="43137"/>
                    </a:srgbClr>
                  </a:outerShdw>
                </a:effectLst>
                <a:latin typeface="Arial" charset="0"/>
              </a:rPr>
            </a:br>
            <a:r>
              <a:rPr lang="en-US" sz="5400" b="1" dirty="0">
                <a:solidFill>
                  <a:srgbClr val="FF99CC"/>
                </a:solidFill>
                <a:effectLst>
                  <a:outerShdw blurRad="38100" dist="38100" dir="2700000" algn="tl">
                    <a:srgbClr val="000000">
                      <a:alpha val="43137"/>
                    </a:srgbClr>
                  </a:outerShdw>
                </a:effectLst>
                <a:latin typeface="Arial" charset="0"/>
              </a:rPr>
              <a:t>address it!</a:t>
            </a:r>
          </a:p>
          <a:p>
            <a:pPr>
              <a:lnSpc>
                <a:spcPts val="5500"/>
              </a:lnSpc>
            </a:pP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270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79908" y="3245885"/>
            <a:ext cx="5681412" cy="3780448"/>
          </a:xfrm>
          <a:prstGeom prst="rect">
            <a:avLst/>
          </a:prstGeom>
        </p:spPr>
      </p:pic>
      <p:sp>
        <p:nvSpPr>
          <p:cNvPr id="2" name="Title 1"/>
          <p:cNvSpPr>
            <a:spLocks noGrp="1"/>
          </p:cNvSpPr>
          <p:nvPr>
            <p:ph type="title"/>
          </p:nvPr>
        </p:nvSpPr>
        <p:spPr/>
        <p:txBody>
          <a:bodyPr/>
          <a:lstStyle/>
          <a:p>
            <a:r>
              <a:rPr lang="en-US" dirty="0"/>
              <a:t>5. </a:t>
            </a:r>
            <a:r>
              <a:rPr lang="en-US" u="sng" dirty="0">
                <a:effectLst>
                  <a:glow rad="127000">
                    <a:srgbClr val="C00000"/>
                  </a:glow>
                  <a:outerShdw blurRad="38100" dist="38100" dir="2700000" algn="tl">
                    <a:srgbClr val="000000">
                      <a:alpha val="43137"/>
                    </a:srgbClr>
                  </a:outerShdw>
                </a:effectLst>
              </a:rPr>
              <a:t>Jo</a:t>
            </a:r>
            <a:r>
              <a:rPr lang="en-US" dirty="0">
                <a:effectLst>
                  <a:glow rad="127000">
                    <a:srgbClr val="C00000"/>
                  </a:glow>
                  <a:outerShdw blurRad="38100" dist="38100" dir="2700000" algn="tl">
                    <a:srgbClr val="000000">
                      <a:alpha val="43137"/>
                    </a:srgbClr>
                  </a:outerShdw>
                </a:effectLst>
              </a:rPr>
              <a:t>y</a:t>
            </a:r>
            <a:r>
              <a:rPr lang="en-US" u="sng" dirty="0">
                <a:effectLst>
                  <a:glow rad="127000">
                    <a:srgbClr val="C00000"/>
                  </a:glow>
                  <a:outerShdw blurRad="38100" dist="38100" dir="2700000" algn="tl">
                    <a:srgbClr val="000000">
                      <a:alpha val="43137"/>
                    </a:srgbClr>
                  </a:outerShdw>
                </a:effectLst>
              </a:rPr>
              <a:t>ful</a:t>
            </a:r>
            <a:r>
              <a:rPr lang="en-US" dirty="0"/>
              <a:t> Approach </a:t>
            </a:r>
          </a:p>
        </p:txBody>
      </p:sp>
      <p:sp>
        <p:nvSpPr>
          <p:cNvPr id="3" name="Content Placeholder 2"/>
          <p:cNvSpPr>
            <a:spLocks noGrp="1"/>
          </p:cNvSpPr>
          <p:nvPr>
            <p:ph idx="1"/>
          </p:nvPr>
        </p:nvSpPr>
        <p:spPr/>
        <p:txBody>
          <a:bodyPr/>
          <a:lstStyle/>
          <a:p>
            <a:r>
              <a:rPr lang="en-US" dirty="0"/>
              <a:t>Vs. Moping Approach v.7</a:t>
            </a:r>
          </a:p>
          <a:p>
            <a:pPr>
              <a:lnSpc>
                <a:spcPct val="70000"/>
              </a:lnSpc>
              <a:defRPr/>
            </a:pPr>
            <a:r>
              <a:rPr lang="en-US" dirty="0">
                <a:effectLst>
                  <a:outerShdw blurRad="38100" dist="38100" dir="2700000" algn="tl">
                    <a:srgbClr val="000000">
                      <a:alpha val="43137"/>
                    </a:srgbClr>
                  </a:outerShdw>
                </a:effectLst>
              </a:rPr>
              <a:t>Love</a:t>
            </a:r>
          </a:p>
          <a:p>
            <a:pPr>
              <a:lnSpc>
                <a:spcPct val="70000"/>
              </a:lnSpc>
              <a:defRPr/>
            </a:pPr>
            <a:r>
              <a:rPr lang="en-US" dirty="0">
                <a:effectLst>
                  <a:outerShdw blurRad="38100" dist="38100" dir="2700000" algn="tl">
                    <a:srgbClr val="000000">
                      <a:alpha val="43137"/>
                    </a:srgbClr>
                  </a:outerShdw>
                </a:effectLst>
              </a:rPr>
              <a:t>Joy</a:t>
            </a:r>
          </a:p>
          <a:p>
            <a:pPr>
              <a:lnSpc>
                <a:spcPct val="70000"/>
              </a:lnSpc>
              <a:defRPr/>
            </a:pPr>
            <a:r>
              <a:rPr lang="en-US" dirty="0">
                <a:effectLst>
                  <a:outerShdw blurRad="38100" dist="38100" dir="2700000" algn="tl">
                    <a:srgbClr val="000000">
                      <a:alpha val="43137"/>
                    </a:srgbClr>
                  </a:outerShdw>
                </a:effectLst>
              </a:rPr>
              <a:t>Encouragement</a:t>
            </a:r>
          </a:p>
          <a:p>
            <a:endParaRPr lang="en-US" dirty="0"/>
          </a:p>
        </p:txBody>
      </p:sp>
      <p:sp>
        <p:nvSpPr>
          <p:cNvPr id="6" name="TextBox 5"/>
          <p:cNvSpPr txBox="1"/>
          <p:nvPr/>
        </p:nvSpPr>
        <p:spPr>
          <a:xfrm>
            <a:off x="8244840" y="1260741"/>
            <a:ext cx="3721250" cy="4981044"/>
          </a:xfrm>
          <a:prstGeom prst="rect">
            <a:avLst/>
          </a:prstGeom>
          <a:noFill/>
        </p:spPr>
        <p:txBody>
          <a:bodyPr wrap="square" rtlCol="0">
            <a:spAutoFit/>
          </a:bodyPr>
          <a:lstStyle/>
          <a:p>
            <a:pPr algn="ctr">
              <a:lnSpc>
                <a:spcPct val="80000"/>
              </a:lnSpc>
            </a:pPr>
            <a:r>
              <a:rPr lang="en-US" sz="4400" b="1" baseline="30000" dirty="0">
                <a:solidFill>
                  <a:schemeClr val="bg1"/>
                </a:solidFill>
              </a:rPr>
              <a:t>7</a:t>
            </a:r>
            <a:r>
              <a:rPr lang="en-US" sz="4400" b="1" dirty="0">
                <a:solidFill>
                  <a:schemeClr val="bg1"/>
                </a:solidFill>
              </a:rPr>
              <a:t> Your love has given me great </a:t>
            </a:r>
            <a:r>
              <a:rPr lang="en-US" sz="4400" b="1" dirty="0">
                <a:solidFill>
                  <a:srgbClr val="FFFF00"/>
                </a:solidFill>
              </a:rPr>
              <a:t>joy </a:t>
            </a:r>
            <a:r>
              <a:rPr lang="en-US" sz="4400" b="1" dirty="0">
                <a:solidFill>
                  <a:schemeClr val="bg1"/>
                </a:solidFill>
              </a:rPr>
              <a:t>and encourage-</a:t>
            </a:r>
            <a:r>
              <a:rPr lang="en-US" sz="4400" b="1" dirty="0" err="1">
                <a:solidFill>
                  <a:schemeClr val="bg1"/>
                </a:solidFill>
              </a:rPr>
              <a:t>ment</a:t>
            </a:r>
            <a:r>
              <a:rPr lang="en-US" sz="4400" b="1" dirty="0">
                <a:solidFill>
                  <a:schemeClr val="bg1"/>
                </a:solidFill>
              </a:rPr>
              <a:t>, because you, brother, have refreshed the hearts of the saints. </a:t>
            </a:r>
          </a:p>
        </p:txBody>
      </p:sp>
      <p:sp>
        <p:nvSpPr>
          <p:cNvPr id="7" name="TextBox 6"/>
          <p:cNvSpPr txBox="1"/>
          <p:nvPr/>
        </p:nvSpPr>
        <p:spPr>
          <a:xfrm>
            <a:off x="225910" y="4506944"/>
            <a:ext cx="7448519" cy="1588127"/>
          </a:xfrm>
          <a:prstGeom prst="rect">
            <a:avLst/>
          </a:prstGeom>
          <a:noFill/>
        </p:spPr>
        <p:txBody>
          <a:bodyPr wrap="square" rtlCol="0">
            <a:spAutoFit/>
          </a:bodyPr>
          <a:lstStyle/>
          <a:p>
            <a:pPr>
              <a:lnSpc>
                <a:spcPct val="90000"/>
              </a:lnSpc>
              <a:defRPr/>
            </a:pPr>
            <a:r>
              <a:rPr lang="en-US" sz="5400" b="1" dirty="0">
                <a:solidFill>
                  <a:srgbClr val="FF99CC"/>
                </a:solidFill>
                <a:effectLst>
                  <a:outerShdw blurRad="38100" dist="38100" dir="2700000" algn="tl">
                    <a:srgbClr val="000000">
                      <a:alpha val="43137"/>
                    </a:srgbClr>
                  </a:outerShdw>
                </a:effectLst>
                <a:latin typeface="Arial" charset="0"/>
              </a:rPr>
              <a:t>Really </a:t>
            </a:r>
            <a:r>
              <a:rPr lang="en-US" sz="5400" b="1" u="sng" dirty="0">
                <a:solidFill>
                  <a:srgbClr val="FF99CC"/>
                </a:solidFill>
                <a:effectLst>
                  <a:outerShdw blurRad="38100" dist="38100" dir="2700000" algn="tl">
                    <a:srgbClr val="000000">
                      <a:alpha val="43137"/>
                    </a:srgbClr>
                  </a:outerShdw>
                </a:effectLst>
                <a:latin typeface="Arial" charset="0"/>
              </a:rPr>
              <a:t>deli</a:t>
            </a:r>
            <a:r>
              <a:rPr lang="en-US" sz="5400" b="1" dirty="0">
                <a:solidFill>
                  <a:srgbClr val="FF99CC"/>
                </a:solidFill>
                <a:effectLst>
                  <a:outerShdw blurRad="38100" dist="38100" dir="2700000" algn="tl">
                    <a:srgbClr val="000000">
                      <a:alpha val="43137"/>
                    </a:srgbClr>
                  </a:outerShdw>
                </a:effectLst>
                <a:latin typeface="Arial" charset="0"/>
              </a:rPr>
              <a:t>g</a:t>
            </a:r>
            <a:r>
              <a:rPr lang="en-US" sz="5400" b="1" u="sng" dirty="0">
                <a:solidFill>
                  <a:srgbClr val="FF99CC"/>
                </a:solidFill>
                <a:effectLst>
                  <a:outerShdw blurRad="38100" dist="38100" dir="2700000" algn="tl">
                    <a:srgbClr val="000000">
                      <a:alpha val="43137"/>
                    </a:srgbClr>
                  </a:outerShdw>
                </a:effectLst>
                <a:latin typeface="Arial" charset="0"/>
              </a:rPr>
              <a:t>ht</a:t>
            </a:r>
            <a:r>
              <a:rPr lang="en-US" sz="5400" b="1" dirty="0">
                <a:solidFill>
                  <a:srgbClr val="FF99CC"/>
                </a:solidFill>
                <a:effectLst>
                  <a:outerShdw blurRad="38100" dist="38100" dir="2700000" algn="tl">
                    <a:srgbClr val="000000">
                      <a:alpha val="43137"/>
                    </a:srgbClr>
                  </a:outerShdw>
                </a:effectLst>
                <a:latin typeface="Arial" charset="0"/>
              </a:rPr>
              <a:t> </a:t>
            </a:r>
            <a:br>
              <a:rPr lang="en-US" sz="5400" b="1" dirty="0">
                <a:solidFill>
                  <a:srgbClr val="FF99CC"/>
                </a:solidFill>
                <a:effectLst>
                  <a:outerShdw blurRad="38100" dist="38100" dir="2700000" algn="tl">
                    <a:srgbClr val="000000">
                      <a:alpha val="43137"/>
                    </a:srgbClr>
                  </a:outerShdw>
                </a:effectLst>
                <a:latin typeface="Arial" charset="0"/>
              </a:rPr>
            </a:br>
            <a:r>
              <a:rPr lang="en-US" sz="5400" b="1" dirty="0">
                <a:solidFill>
                  <a:srgbClr val="FF99CC"/>
                </a:solidFill>
                <a:effectLst>
                  <a:outerShdw blurRad="38100" dist="38100" dir="2700000" algn="tl">
                    <a:srgbClr val="000000">
                      <a:alpha val="43137"/>
                    </a:srgbClr>
                  </a:outerShdw>
                </a:effectLst>
                <a:latin typeface="Arial" charset="0"/>
              </a:rPr>
              <a:t>in it! </a:t>
            </a:r>
            <a:endParaRPr lang="en-US" sz="5400" b="1" dirty="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901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a:t>
            </a:r>
          </a:p>
        </p:txBody>
      </p:sp>
      <p:sp>
        <p:nvSpPr>
          <p:cNvPr id="3" name="Content Placeholder 2"/>
          <p:cNvSpPr>
            <a:spLocks noGrp="1"/>
          </p:cNvSpPr>
          <p:nvPr>
            <p:ph idx="1"/>
          </p:nvPr>
        </p:nvSpPr>
        <p:spPr>
          <a:xfrm>
            <a:off x="225910" y="1325563"/>
            <a:ext cx="8971878" cy="4851400"/>
          </a:xfrm>
        </p:spPr>
        <p:txBody>
          <a:bodyPr/>
          <a:lstStyle/>
          <a:p>
            <a:pPr>
              <a:defRPr/>
            </a:pPr>
            <a:r>
              <a:rPr lang="en-US" dirty="0">
                <a:effectLst>
                  <a:outerShdw blurRad="38100" dist="38100" dir="2700000" algn="tl">
                    <a:srgbClr val="000000">
                      <a:alpha val="43137"/>
                    </a:srgbClr>
                  </a:outerShdw>
                </a:effectLst>
              </a:rPr>
              <a:t>These first five approaches are “</a:t>
            </a:r>
            <a:r>
              <a:rPr lang="en-US" u="sng" dirty="0">
                <a:effectLst>
                  <a:glow rad="127000">
                    <a:srgbClr val="C00000"/>
                  </a:glow>
                  <a:outerShdw blurRad="38100" dist="38100" dir="2700000" algn="tl">
                    <a:srgbClr val="000000">
                      <a:alpha val="43137"/>
                    </a:srgbClr>
                  </a:outerShdw>
                </a:effectLst>
              </a:rPr>
              <a:t>butterin</a:t>
            </a:r>
            <a:r>
              <a:rPr lang="en-US" dirty="0">
                <a:effectLst>
                  <a:glow rad="127000">
                    <a:srgbClr val="C00000"/>
                  </a:glow>
                  <a:outerShdw blurRad="38100" dist="38100" dir="2700000" algn="tl">
                    <a:srgbClr val="000000">
                      <a:alpha val="43137"/>
                    </a:srgbClr>
                  </a:outerShdw>
                </a:effectLst>
              </a:rPr>
              <a:t>g up</a:t>
            </a:r>
            <a:r>
              <a:rPr lang="en-US" dirty="0">
                <a:effectLst>
                  <a:outerShdw blurRad="38100" dist="38100" dir="2700000" algn="tl">
                    <a:srgbClr val="000000">
                      <a:alpha val="43137"/>
                    </a:srgbClr>
                  </a:outerShdw>
                </a:effectLst>
              </a:rPr>
              <a:t>” Philemon for the next 16 approaches.</a:t>
            </a:r>
          </a:p>
          <a:p>
            <a:endParaRPr lang="en-US" dirty="0"/>
          </a:p>
        </p:txBody>
      </p:sp>
    </p:spTree>
    <p:extLst>
      <p:ext uri="{BB962C8B-B14F-4D97-AF65-F5344CB8AC3E}">
        <p14:creationId xmlns:p14="http://schemas.microsoft.com/office/powerpoint/2010/main" val="442527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801E-A227-4141-84B2-E2E4EA6A1B74}"/>
              </a:ext>
            </a:extLst>
          </p:cNvPr>
          <p:cNvSpPr>
            <a:spLocks noGrp="1"/>
          </p:cNvSpPr>
          <p:nvPr>
            <p:ph type="title"/>
          </p:nvPr>
        </p:nvSpPr>
        <p:spPr/>
        <p:txBody>
          <a:bodyPr/>
          <a:lstStyle/>
          <a:p>
            <a:r>
              <a:rPr lang="en-US" dirty="0"/>
              <a:t>Talk about this …</a:t>
            </a:r>
          </a:p>
        </p:txBody>
      </p:sp>
      <p:sp>
        <p:nvSpPr>
          <p:cNvPr id="3" name="Content Placeholder 2">
            <a:extLst>
              <a:ext uri="{FF2B5EF4-FFF2-40B4-BE49-F238E27FC236}">
                <a16:creationId xmlns:a16="http://schemas.microsoft.com/office/drawing/2014/main" id="{FA43C3CE-F590-4E25-BE90-078DF02225A6}"/>
              </a:ext>
            </a:extLst>
          </p:cNvPr>
          <p:cNvSpPr>
            <a:spLocks noGrp="1"/>
          </p:cNvSpPr>
          <p:nvPr>
            <p:ph idx="1"/>
          </p:nvPr>
        </p:nvSpPr>
        <p:spPr/>
        <p:txBody>
          <a:bodyPr/>
          <a:lstStyle/>
          <a:p>
            <a:r>
              <a:rPr lang="en-US" dirty="0"/>
              <a:t>When you experience conflict, which of these “positive” approaches comes easiest to you? </a:t>
            </a:r>
          </a:p>
          <a:p>
            <a:pPr marL="685800" indent="-685800">
              <a:lnSpc>
                <a:spcPct val="75000"/>
              </a:lnSpc>
              <a:buFont typeface="Arial" panose="020B0604020202020204" pitchFamily="34" charset="0"/>
              <a:buChar char="•"/>
            </a:pPr>
            <a:r>
              <a:rPr lang="en-US" dirty="0"/>
              <a:t>Being Polite</a:t>
            </a:r>
          </a:p>
          <a:p>
            <a:pPr marL="685800" indent="-685800">
              <a:lnSpc>
                <a:spcPct val="75000"/>
              </a:lnSpc>
              <a:buFont typeface="Arial" panose="020B0604020202020204" pitchFamily="34" charset="0"/>
              <a:buChar char="•"/>
            </a:pPr>
            <a:r>
              <a:rPr lang="en-US" dirty="0"/>
              <a:t>Being Thankful</a:t>
            </a:r>
          </a:p>
          <a:p>
            <a:pPr marL="685800" indent="-685800">
              <a:lnSpc>
                <a:spcPct val="75000"/>
              </a:lnSpc>
              <a:buFont typeface="Arial" panose="020B0604020202020204" pitchFamily="34" charset="0"/>
              <a:buChar char="•"/>
            </a:pPr>
            <a:r>
              <a:rPr lang="en-US" dirty="0"/>
              <a:t>Being Complimentary</a:t>
            </a:r>
          </a:p>
          <a:p>
            <a:pPr marL="685800" indent="-685800">
              <a:lnSpc>
                <a:spcPct val="75000"/>
              </a:lnSpc>
              <a:buFont typeface="Arial" panose="020B0604020202020204" pitchFamily="34" charset="0"/>
              <a:buChar char="•"/>
            </a:pPr>
            <a:r>
              <a:rPr lang="en-US" dirty="0"/>
              <a:t>Being Prayerful</a:t>
            </a:r>
          </a:p>
          <a:p>
            <a:pPr marL="685800" indent="-685800">
              <a:lnSpc>
                <a:spcPct val="75000"/>
              </a:lnSpc>
              <a:buFont typeface="Arial" panose="020B0604020202020204" pitchFamily="34" charset="0"/>
              <a:buChar char="•"/>
            </a:pPr>
            <a:r>
              <a:rPr lang="en-US" dirty="0"/>
              <a:t>Being Joyful</a:t>
            </a:r>
          </a:p>
          <a:p>
            <a:pPr marL="685800" indent="-6858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DB32045-E4C8-443E-8EBC-C8CF8692789D}"/>
              </a:ext>
            </a:extLst>
          </p:cNvPr>
          <p:cNvSpPr txBox="1"/>
          <p:nvPr/>
        </p:nvSpPr>
        <p:spPr>
          <a:xfrm>
            <a:off x="6208953" y="2981821"/>
            <a:ext cx="5983046" cy="769441"/>
          </a:xfrm>
          <a:prstGeom prst="rect">
            <a:avLst/>
          </a:prstGeom>
          <a:noFill/>
        </p:spPr>
        <p:txBody>
          <a:bodyPr wrap="square" rtlCol="0">
            <a:spAutoFit/>
          </a:bodyPr>
          <a:lstStyle/>
          <a:p>
            <a:r>
              <a:rPr lang="en-US" sz="4400" b="1" dirty="0">
                <a:solidFill>
                  <a:schemeClr val="bg1"/>
                </a:solidFill>
              </a:rPr>
              <a:t>Which is the hardest?</a:t>
            </a:r>
          </a:p>
        </p:txBody>
      </p:sp>
    </p:spTree>
    <p:extLst>
      <p:ext uri="{BB962C8B-B14F-4D97-AF65-F5344CB8AC3E}">
        <p14:creationId xmlns:p14="http://schemas.microsoft.com/office/powerpoint/2010/main" val="201123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0"/>
            <a:ext cx="11966090" cy="1325563"/>
          </a:xfrm>
        </p:spPr>
        <p:txBody>
          <a:bodyPr/>
          <a:lstStyle/>
          <a:p>
            <a:r>
              <a:rPr lang="en-US" dirty="0"/>
              <a:t>&gt;&gt; 8 Gentle Approaches</a:t>
            </a:r>
          </a:p>
        </p:txBody>
      </p:sp>
      <p:sp>
        <p:nvSpPr>
          <p:cNvPr id="3" name="Content Placeholder 2"/>
          <p:cNvSpPr>
            <a:spLocks noGrp="1"/>
          </p:cNvSpPr>
          <p:nvPr>
            <p:ph idx="1"/>
          </p:nvPr>
        </p:nvSpPr>
        <p:spPr>
          <a:xfrm>
            <a:off x="430306" y="1325563"/>
            <a:ext cx="11761694" cy="4851400"/>
          </a:xfrm>
        </p:spPr>
        <p:txBody>
          <a:bodyPr/>
          <a:lstStyle/>
          <a:p>
            <a:r>
              <a:rPr lang="en-US" sz="7200" b="1" dirty="0"/>
              <a:t>to Resolving</a:t>
            </a:r>
            <a:br>
              <a:rPr lang="en-US" sz="7200" b="1" dirty="0"/>
            </a:br>
            <a:r>
              <a:rPr lang="en-US" sz="7200" b="1" dirty="0"/>
              <a:t> Conflict </a:t>
            </a:r>
          </a:p>
          <a:p>
            <a:endParaRPr lang="en-US" dirty="0"/>
          </a:p>
        </p:txBody>
      </p:sp>
      <p:pic>
        <p:nvPicPr>
          <p:cNvPr id="4" name="Picture 3"/>
          <p:cNvPicPr>
            <a:picLocks noChangeAspect="1"/>
          </p:cNvPicPr>
          <p:nvPr/>
        </p:nvPicPr>
        <p:blipFill>
          <a:blip r:embed="rId2"/>
          <a:stretch>
            <a:fillRect/>
          </a:stretch>
        </p:blipFill>
        <p:spPr>
          <a:xfrm>
            <a:off x="4290645" y="619934"/>
            <a:ext cx="8317421" cy="6238066"/>
          </a:xfrm>
          <a:prstGeom prst="rect">
            <a:avLst/>
          </a:prstGeom>
        </p:spPr>
      </p:pic>
    </p:spTree>
    <p:extLst>
      <p:ext uri="{BB962C8B-B14F-4D97-AF65-F5344CB8AC3E}">
        <p14:creationId xmlns:p14="http://schemas.microsoft.com/office/powerpoint/2010/main" val="821430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435526" y="1713070"/>
            <a:ext cx="7030290" cy="5272718"/>
          </a:xfrm>
          <a:prstGeom prst="rect">
            <a:avLst/>
          </a:prstGeom>
        </p:spPr>
      </p:pic>
      <p:sp>
        <p:nvSpPr>
          <p:cNvPr id="2" name="Title 1"/>
          <p:cNvSpPr>
            <a:spLocks noGrp="1"/>
          </p:cNvSpPr>
          <p:nvPr>
            <p:ph type="title"/>
          </p:nvPr>
        </p:nvSpPr>
        <p:spPr/>
        <p:txBody>
          <a:bodyPr/>
          <a:lstStyle/>
          <a:p>
            <a:r>
              <a:rPr lang="en-US" dirty="0"/>
              <a:t>6. </a:t>
            </a:r>
            <a:r>
              <a:rPr lang="en-US" dirty="0">
                <a:effectLst>
                  <a:glow rad="127000">
                    <a:srgbClr val="C00000"/>
                  </a:glow>
                  <a:outerShdw blurRad="38100" dist="38100" dir="2700000" algn="tl">
                    <a:srgbClr val="000000">
                      <a:alpha val="43137"/>
                    </a:srgbClr>
                  </a:outerShdw>
                </a:effectLst>
              </a:rPr>
              <a:t>Gentle</a:t>
            </a:r>
            <a:r>
              <a:rPr lang="en-US" dirty="0"/>
              <a:t> Approach</a:t>
            </a:r>
          </a:p>
        </p:txBody>
      </p:sp>
      <p:sp>
        <p:nvSpPr>
          <p:cNvPr id="3" name="Content Placeholder 2"/>
          <p:cNvSpPr>
            <a:spLocks noGrp="1"/>
          </p:cNvSpPr>
          <p:nvPr>
            <p:ph idx="1"/>
          </p:nvPr>
        </p:nvSpPr>
        <p:spPr>
          <a:xfrm>
            <a:off x="347472" y="1325563"/>
            <a:ext cx="7174205" cy="4851400"/>
          </a:xfrm>
        </p:spPr>
        <p:txBody>
          <a:bodyPr/>
          <a:lstStyle/>
          <a:p>
            <a:r>
              <a:rPr lang="en-US" dirty="0"/>
              <a:t>vs. Harsh (Bold) Approach v.8</a:t>
            </a:r>
          </a:p>
        </p:txBody>
      </p:sp>
      <p:sp>
        <p:nvSpPr>
          <p:cNvPr id="4" name="TextBox 3"/>
          <p:cNvSpPr txBox="1"/>
          <p:nvPr/>
        </p:nvSpPr>
        <p:spPr>
          <a:xfrm>
            <a:off x="7243002" y="1492215"/>
            <a:ext cx="4601526" cy="4518096"/>
          </a:xfrm>
          <a:prstGeom prst="rect">
            <a:avLst/>
          </a:prstGeom>
          <a:noFill/>
        </p:spPr>
        <p:txBody>
          <a:bodyPr wrap="square" rtlCol="0">
            <a:spAutoFit/>
          </a:bodyPr>
          <a:lstStyle/>
          <a:p>
            <a:pPr algn="ctr">
              <a:lnSpc>
                <a:spcPts val="5800"/>
              </a:lnSpc>
            </a:pPr>
            <a:r>
              <a:rPr lang="en-US" sz="4400" b="1" dirty="0">
                <a:solidFill>
                  <a:schemeClr val="bg1"/>
                </a:solidFill>
              </a:rPr>
              <a:t> Therefore, although in Christ I could be </a:t>
            </a:r>
            <a:r>
              <a:rPr lang="en-US" sz="4400" b="1" dirty="0">
                <a:solidFill>
                  <a:srgbClr val="FFFF00"/>
                </a:solidFill>
              </a:rPr>
              <a:t>bold</a:t>
            </a:r>
            <a:r>
              <a:rPr lang="en-US" sz="4400" b="1" dirty="0">
                <a:solidFill>
                  <a:schemeClr val="bg1"/>
                </a:solidFill>
              </a:rPr>
              <a:t> and order you to do what you ought to do, </a:t>
            </a:r>
          </a:p>
        </p:txBody>
      </p:sp>
      <p:sp>
        <p:nvSpPr>
          <p:cNvPr id="6" name="TextBox 5"/>
          <p:cNvSpPr txBox="1"/>
          <p:nvPr/>
        </p:nvSpPr>
        <p:spPr>
          <a:xfrm>
            <a:off x="806706" y="5102656"/>
            <a:ext cx="6910830" cy="2235099"/>
          </a:xfrm>
          <a:prstGeom prst="rect">
            <a:avLst/>
          </a:prstGeom>
          <a:noFill/>
        </p:spPr>
        <p:txBody>
          <a:bodyPr wrap="square" rtlCol="0">
            <a:spAutoFit/>
          </a:bodyPr>
          <a:lstStyle/>
          <a:p>
            <a:pPr algn="ctr">
              <a:lnSpc>
                <a:spcPts val="5500"/>
              </a:lnSpc>
            </a:pPr>
            <a:r>
              <a:rPr lang="en-US" sz="5400" b="1" dirty="0">
                <a:solidFill>
                  <a:srgbClr val="FF99CC"/>
                </a:solidFill>
                <a:effectLst>
                  <a:glow rad="127000">
                    <a:schemeClr val="tx1"/>
                  </a:glow>
                </a:effectLst>
                <a:latin typeface="Arial" charset="0"/>
              </a:rPr>
              <a:t>Uses the “</a:t>
            </a:r>
            <a:r>
              <a:rPr lang="en-US" sz="5400" b="1" u="sng" dirty="0">
                <a:solidFill>
                  <a:srgbClr val="FF99CC"/>
                </a:solidFill>
                <a:effectLst>
                  <a:glow rad="127000">
                    <a:schemeClr val="tx1"/>
                  </a:glow>
                </a:effectLst>
                <a:latin typeface="Arial" charset="0"/>
              </a:rPr>
              <a:t>Kid</a:t>
            </a:r>
            <a:r>
              <a:rPr lang="en-US" sz="5400" b="1" dirty="0">
                <a:solidFill>
                  <a:srgbClr val="FF99CC"/>
                </a:solidFill>
                <a:effectLst>
                  <a:glow rad="127000">
                    <a:schemeClr val="tx1"/>
                  </a:glow>
                </a:effectLst>
                <a:latin typeface="Arial" charset="0"/>
              </a:rPr>
              <a:t> Gloves” with Others</a:t>
            </a:r>
            <a:endParaRPr lang="en-US" sz="5400" b="1" dirty="0">
              <a:solidFill>
                <a:schemeClr val="bg1"/>
              </a:solidFill>
              <a:effectLst>
                <a:glow rad="127000">
                  <a:schemeClr val="tx1"/>
                </a:glow>
              </a:effectLst>
              <a:latin typeface="Arial" charset="0"/>
            </a:endParaRPr>
          </a:p>
          <a:p>
            <a:pPr>
              <a:lnSpc>
                <a:spcPts val="5500"/>
              </a:lnSpc>
            </a:pPr>
            <a:endParaRPr lang="en-US" sz="6000" dirty="0"/>
          </a:p>
        </p:txBody>
      </p:sp>
    </p:spTree>
    <p:extLst>
      <p:ext uri="{BB962C8B-B14F-4D97-AF65-F5344CB8AC3E}">
        <p14:creationId xmlns:p14="http://schemas.microsoft.com/office/powerpoint/2010/main" val="215955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t>Author</a:t>
            </a:r>
          </a:p>
        </p:txBody>
      </p:sp>
      <p:sp>
        <p:nvSpPr>
          <p:cNvPr id="3" name="Content Placeholder 2"/>
          <p:cNvSpPr>
            <a:spLocks noGrp="1"/>
          </p:cNvSpPr>
          <p:nvPr>
            <p:ph idx="1"/>
          </p:nvPr>
        </p:nvSpPr>
        <p:spPr>
          <a:xfrm>
            <a:off x="225910" y="1325563"/>
            <a:ext cx="7967831" cy="4851400"/>
          </a:xfrm>
        </p:spPr>
        <p:txBody>
          <a:bodyPr/>
          <a:lstStyle/>
          <a:p>
            <a:pPr>
              <a:lnSpc>
                <a:spcPct val="80000"/>
              </a:lnSpc>
            </a:pPr>
            <a:r>
              <a:rPr lang="en-US" b="1" baseline="30000" dirty="0">
                <a:solidFill>
                  <a:schemeClr val="bg1"/>
                </a:solidFill>
                <a:latin typeface="Arial" charset="0"/>
              </a:rPr>
              <a:t>1 </a:t>
            </a:r>
            <a:r>
              <a:rPr lang="en-US" b="1" dirty="0">
                <a:latin typeface="Arial" charset="0"/>
              </a:rPr>
              <a:t>Paul</a:t>
            </a:r>
            <a:r>
              <a:rPr lang="en-US" b="1" dirty="0">
                <a:solidFill>
                  <a:schemeClr val="bg1"/>
                </a:solidFill>
                <a:latin typeface="Arial" charset="0"/>
              </a:rPr>
              <a:t>, a prisoner of Christ Jesus, and </a:t>
            </a:r>
            <a:r>
              <a:rPr lang="en-US" b="1" dirty="0">
                <a:solidFill>
                  <a:srgbClr val="FFFF00"/>
                </a:solidFill>
                <a:latin typeface="Arial" charset="0"/>
              </a:rPr>
              <a:t>Timothy</a:t>
            </a:r>
            <a:r>
              <a:rPr lang="en-US" b="1" dirty="0">
                <a:solidFill>
                  <a:schemeClr val="bg1"/>
                </a:solidFill>
                <a:latin typeface="Arial" charset="0"/>
              </a:rPr>
              <a:t> our </a:t>
            </a:r>
          </a:p>
          <a:p>
            <a:pPr>
              <a:lnSpc>
                <a:spcPct val="80000"/>
              </a:lnSpc>
            </a:pPr>
            <a:r>
              <a:rPr lang="en-US" b="1" dirty="0">
                <a:solidFill>
                  <a:schemeClr val="bg1"/>
                </a:solidFill>
                <a:latin typeface="Arial" charset="0"/>
              </a:rPr>
              <a:t>brother,  </a:t>
            </a:r>
          </a:p>
        </p:txBody>
      </p:sp>
      <p:pic>
        <p:nvPicPr>
          <p:cNvPr id="4" name="Picture 3"/>
          <p:cNvPicPr>
            <a:picLocks noChangeAspect="1"/>
          </p:cNvPicPr>
          <p:nvPr/>
        </p:nvPicPr>
        <p:blipFill rotWithShape="1">
          <a:blip r:embed="rId3"/>
          <a:srcRect r="17913" b="12190"/>
          <a:stretch/>
        </p:blipFill>
        <p:spPr>
          <a:xfrm>
            <a:off x="7869532" y="1002539"/>
            <a:ext cx="4744500" cy="5867184"/>
          </a:xfrm>
          <a:prstGeom prst="rect">
            <a:avLst/>
          </a:prstGeom>
        </p:spPr>
      </p:pic>
      <p:pic>
        <p:nvPicPr>
          <p:cNvPr id="6" name="Picture 5"/>
          <p:cNvPicPr>
            <a:picLocks noChangeAspect="1"/>
          </p:cNvPicPr>
          <p:nvPr/>
        </p:nvPicPr>
        <p:blipFill>
          <a:blip r:embed="rId4"/>
          <a:stretch>
            <a:fillRect/>
          </a:stretch>
        </p:blipFill>
        <p:spPr>
          <a:xfrm>
            <a:off x="4019551" y="1874217"/>
            <a:ext cx="6497186" cy="5318530"/>
          </a:xfrm>
          <a:prstGeom prst="rect">
            <a:avLst/>
          </a:prstGeom>
        </p:spPr>
      </p:pic>
    </p:spTree>
    <p:extLst>
      <p:ext uri="{BB962C8B-B14F-4D97-AF65-F5344CB8AC3E}">
        <p14:creationId xmlns:p14="http://schemas.microsoft.com/office/powerpoint/2010/main" val="877107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u="sng" dirty="0">
                <a:effectLst>
                  <a:glow rad="127000">
                    <a:srgbClr val="C00000"/>
                  </a:glow>
                  <a:outerShdw blurRad="38100" dist="38100" dir="2700000" algn="tl">
                    <a:srgbClr val="000000">
                      <a:alpha val="43137"/>
                    </a:srgbClr>
                  </a:outerShdw>
                </a:effectLst>
              </a:rPr>
              <a:t>Lovin</a:t>
            </a:r>
            <a:r>
              <a:rPr lang="en-US" dirty="0">
                <a:effectLst>
                  <a:glow rad="127000">
                    <a:srgbClr val="C00000"/>
                  </a:glow>
                  <a:outerShdw blurRad="38100" dist="38100" dir="2700000" algn="tl">
                    <a:srgbClr val="000000">
                      <a:alpha val="43137"/>
                    </a:srgbClr>
                  </a:outerShdw>
                </a:effectLst>
              </a:rPr>
              <a:t>g</a:t>
            </a:r>
            <a:r>
              <a:rPr lang="en-US" dirty="0"/>
              <a:t> Approach</a:t>
            </a:r>
          </a:p>
        </p:txBody>
      </p:sp>
      <p:sp>
        <p:nvSpPr>
          <p:cNvPr id="3" name="Content Placeholder 2"/>
          <p:cNvSpPr>
            <a:spLocks noGrp="1"/>
          </p:cNvSpPr>
          <p:nvPr>
            <p:ph idx="1"/>
          </p:nvPr>
        </p:nvSpPr>
        <p:spPr>
          <a:xfrm>
            <a:off x="347472" y="1325563"/>
            <a:ext cx="11844528" cy="4851400"/>
          </a:xfrm>
        </p:spPr>
        <p:txBody>
          <a:bodyPr/>
          <a:lstStyle/>
          <a:p>
            <a:r>
              <a:rPr lang="en-US" dirty="0"/>
              <a:t>vs. Self-Centered v.9</a:t>
            </a:r>
          </a:p>
          <a:p>
            <a:pPr>
              <a:lnSpc>
                <a:spcPct val="80000"/>
              </a:lnSpc>
              <a:defRPr/>
            </a:pPr>
            <a:r>
              <a:rPr lang="en-US" dirty="0">
                <a:effectLst>
                  <a:outerShdw blurRad="38100" dist="38100" dir="2700000" algn="tl">
                    <a:srgbClr val="000000">
                      <a:alpha val="43137"/>
                    </a:srgbClr>
                  </a:outerShdw>
                </a:effectLst>
              </a:rPr>
              <a:t>Based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in Love</a:t>
            </a:r>
          </a:p>
          <a:p>
            <a:endParaRPr lang="en-US" dirty="0"/>
          </a:p>
        </p:txBody>
      </p:sp>
      <p:sp>
        <p:nvSpPr>
          <p:cNvPr id="4" name="TextBox 3"/>
          <p:cNvSpPr txBox="1"/>
          <p:nvPr/>
        </p:nvSpPr>
        <p:spPr>
          <a:xfrm>
            <a:off x="8211312" y="1606568"/>
            <a:ext cx="3562856" cy="4531625"/>
          </a:xfrm>
          <a:prstGeom prst="rect">
            <a:avLst/>
          </a:prstGeom>
          <a:noFill/>
        </p:spPr>
        <p:txBody>
          <a:bodyPr wrap="square" rtlCol="0">
            <a:spAutoFit/>
          </a:bodyPr>
          <a:lstStyle/>
          <a:p>
            <a:pPr algn="ctr">
              <a:lnSpc>
                <a:spcPts val="5800"/>
              </a:lnSpc>
            </a:pPr>
            <a:r>
              <a:rPr lang="en-US" sz="4800" b="1" dirty="0">
                <a:solidFill>
                  <a:schemeClr val="bg1"/>
                </a:solidFill>
              </a:rPr>
              <a:t>... yet I appeal to you on the basis of </a:t>
            </a:r>
            <a:r>
              <a:rPr lang="en-US" sz="4800" b="1" dirty="0">
                <a:solidFill>
                  <a:srgbClr val="FFFF00"/>
                </a:solidFill>
              </a:rPr>
              <a:t>love</a:t>
            </a:r>
            <a:r>
              <a:rPr lang="en-US" sz="4800" b="1" dirty="0">
                <a:solidFill>
                  <a:schemeClr val="bg1"/>
                </a:solidFill>
              </a:rPr>
              <a:t>. I then, as Paul--</a:t>
            </a:r>
          </a:p>
        </p:txBody>
      </p:sp>
      <p:pic>
        <p:nvPicPr>
          <p:cNvPr id="11" name="Picture 10"/>
          <p:cNvPicPr>
            <a:picLocks noChangeAspect="1"/>
          </p:cNvPicPr>
          <p:nvPr/>
        </p:nvPicPr>
        <p:blipFill>
          <a:blip r:embed="rId3"/>
          <a:stretch>
            <a:fillRect/>
          </a:stretch>
        </p:blipFill>
        <p:spPr>
          <a:xfrm>
            <a:off x="2642863" y="1387518"/>
            <a:ext cx="6048701" cy="6592059"/>
          </a:xfrm>
          <a:prstGeom prst="rect">
            <a:avLst/>
          </a:prstGeom>
        </p:spPr>
      </p:pic>
      <p:sp>
        <p:nvSpPr>
          <p:cNvPr id="6" name="TextBox 5"/>
          <p:cNvSpPr txBox="1"/>
          <p:nvPr/>
        </p:nvSpPr>
        <p:spPr>
          <a:xfrm>
            <a:off x="877993" y="4005994"/>
            <a:ext cx="3557196" cy="2336024"/>
          </a:xfrm>
          <a:prstGeom prst="rect">
            <a:avLst/>
          </a:prstGeom>
          <a:noFill/>
        </p:spPr>
        <p:txBody>
          <a:bodyPr wrap="square" rtlCol="0">
            <a:spAutoFit/>
          </a:bodyPr>
          <a:lstStyle/>
          <a:p>
            <a:pPr>
              <a:lnSpc>
                <a:spcPct val="90000"/>
              </a:lnSpc>
              <a:defRPr/>
            </a:pPr>
            <a:r>
              <a:rPr lang="en-US" sz="5400" b="1" u="sng" dirty="0">
                <a:solidFill>
                  <a:srgbClr val="FF99CC"/>
                </a:solidFill>
                <a:effectLst>
                  <a:outerShdw blurRad="38100" dist="38100" dir="2700000" algn="tl">
                    <a:srgbClr val="000000">
                      <a:alpha val="43137"/>
                    </a:srgbClr>
                  </a:outerShdw>
                </a:effectLst>
                <a:latin typeface="Arial" charset="0"/>
              </a:rPr>
              <a:t>Love</a:t>
            </a:r>
            <a:r>
              <a:rPr lang="en-US" sz="5400" b="1" dirty="0">
                <a:solidFill>
                  <a:srgbClr val="FF99CC"/>
                </a:solidFill>
                <a:effectLst>
                  <a:outerShdw blurRad="38100" dist="38100" dir="2700000" algn="tl">
                    <a:srgbClr val="000000">
                      <a:alpha val="43137"/>
                    </a:srgbClr>
                  </a:outerShdw>
                </a:effectLst>
                <a:latin typeface="Arial" charset="0"/>
              </a:rPr>
              <a:t> covers sin</a:t>
            </a:r>
            <a:endParaRPr lang="en-US" sz="5400" b="1" dirty="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6558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198" y="1035276"/>
            <a:ext cx="7459910" cy="5967928"/>
          </a:xfrm>
          <a:prstGeom prst="rect">
            <a:avLst/>
          </a:prstGeom>
        </p:spPr>
      </p:pic>
      <p:sp>
        <p:nvSpPr>
          <p:cNvPr id="2" name="Title 1"/>
          <p:cNvSpPr>
            <a:spLocks noGrp="1"/>
          </p:cNvSpPr>
          <p:nvPr>
            <p:ph type="title"/>
          </p:nvPr>
        </p:nvSpPr>
        <p:spPr/>
        <p:txBody>
          <a:bodyPr/>
          <a:lstStyle/>
          <a:p>
            <a:r>
              <a:rPr lang="en-US" dirty="0"/>
              <a:t>8. </a:t>
            </a:r>
            <a:r>
              <a:rPr lang="en-US" u="sng" dirty="0">
                <a:effectLst>
                  <a:glow rad="127000">
                    <a:srgbClr val="C00000"/>
                  </a:glow>
                  <a:outerShdw blurRad="38100" dist="38100" dir="2700000" algn="tl">
                    <a:srgbClr val="000000">
                      <a:alpha val="43137"/>
                    </a:srgbClr>
                  </a:outerShdw>
                </a:effectLst>
              </a:rPr>
              <a:t>Res</a:t>
            </a:r>
            <a:r>
              <a:rPr lang="en-US" dirty="0">
                <a:effectLst>
                  <a:glow rad="127000">
                    <a:srgbClr val="C00000"/>
                  </a:glow>
                  <a:outerShdw blurRad="38100" dist="38100" dir="2700000" algn="tl">
                    <a:srgbClr val="000000">
                      <a:alpha val="43137"/>
                    </a:srgbClr>
                  </a:outerShdw>
                </a:effectLst>
              </a:rPr>
              <a:t>p</a:t>
            </a:r>
            <a:r>
              <a:rPr lang="en-US" u="sng" dirty="0">
                <a:effectLst>
                  <a:glow rad="127000">
                    <a:srgbClr val="C00000"/>
                  </a:glow>
                  <a:outerShdw blurRad="38100" dist="38100" dir="2700000" algn="tl">
                    <a:srgbClr val="000000">
                      <a:alpha val="43137"/>
                    </a:srgbClr>
                  </a:outerShdw>
                </a:effectLst>
              </a:rPr>
              <a:t>ectful</a:t>
            </a:r>
            <a:r>
              <a:rPr lang="en-US" dirty="0"/>
              <a:t> Approach</a:t>
            </a:r>
          </a:p>
        </p:txBody>
      </p:sp>
      <p:sp>
        <p:nvSpPr>
          <p:cNvPr id="3" name="Content Placeholder 2"/>
          <p:cNvSpPr>
            <a:spLocks noGrp="1"/>
          </p:cNvSpPr>
          <p:nvPr>
            <p:ph idx="1"/>
          </p:nvPr>
        </p:nvSpPr>
        <p:spPr/>
        <p:txBody>
          <a:bodyPr/>
          <a:lstStyle/>
          <a:p>
            <a:r>
              <a:rPr lang="en-US" dirty="0"/>
              <a:t>vs. Disrespectful v.9</a:t>
            </a:r>
          </a:p>
          <a:p>
            <a:pPr>
              <a:lnSpc>
                <a:spcPct val="80000"/>
              </a:lnSpc>
              <a:defRPr/>
            </a:pPr>
            <a:r>
              <a:rPr lang="en-US" u="sng" dirty="0">
                <a:effectLst>
                  <a:outerShdw blurRad="38100" dist="38100" dir="2700000" algn="tl">
                    <a:srgbClr val="000000">
                      <a:alpha val="43137"/>
                    </a:srgbClr>
                  </a:outerShdw>
                </a:effectLst>
              </a:rPr>
              <a:t>Respect</a:t>
            </a:r>
            <a:r>
              <a:rPr lang="en-US" dirty="0">
                <a:effectLst>
                  <a:outerShdw blurRad="38100" dist="38100" dir="2700000" algn="tl">
                    <a:srgbClr val="000000">
                      <a:alpha val="43137"/>
                    </a:srgbClr>
                  </a:outerShdw>
                </a:effectLst>
              </a:rPr>
              <a:t> your elders</a:t>
            </a:r>
          </a:p>
          <a:p>
            <a:endParaRPr lang="en-US" dirty="0"/>
          </a:p>
        </p:txBody>
      </p:sp>
      <p:sp>
        <p:nvSpPr>
          <p:cNvPr id="4" name="TextBox 3"/>
          <p:cNvSpPr txBox="1"/>
          <p:nvPr/>
        </p:nvSpPr>
        <p:spPr>
          <a:xfrm>
            <a:off x="8046720" y="1845613"/>
            <a:ext cx="3737978" cy="3787832"/>
          </a:xfrm>
          <a:prstGeom prst="rect">
            <a:avLst/>
          </a:prstGeom>
          <a:noFill/>
        </p:spPr>
        <p:txBody>
          <a:bodyPr wrap="square" rtlCol="0">
            <a:spAutoFit/>
          </a:bodyPr>
          <a:lstStyle/>
          <a:p>
            <a:pPr algn="ctr">
              <a:lnSpc>
                <a:spcPts val="5800"/>
              </a:lnSpc>
            </a:pPr>
            <a:r>
              <a:rPr lang="en-US" sz="4800" b="1" dirty="0">
                <a:solidFill>
                  <a:schemeClr val="bg1"/>
                </a:solidFill>
              </a:rPr>
              <a:t>as Paul--an </a:t>
            </a:r>
            <a:r>
              <a:rPr lang="en-US" sz="4800" b="1" dirty="0">
                <a:solidFill>
                  <a:srgbClr val="FFFF00"/>
                </a:solidFill>
              </a:rPr>
              <a:t>old man </a:t>
            </a:r>
            <a:r>
              <a:rPr lang="en-US" sz="4800" b="1" dirty="0">
                <a:solidFill>
                  <a:schemeClr val="bg1"/>
                </a:solidFill>
              </a:rPr>
              <a:t>and now also a prisoner of Christ Jesus</a:t>
            </a:r>
          </a:p>
        </p:txBody>
      </p:sp>
    </p:spTree>
    <p:extLst>
      <p:ext uri="{BB962C8B-B14F-4D97-AF65-F5344CB8AC3E}">
        <p14:creationId xmlns:p14="http://schemas.microsoft.com/office/powerpoint/2010/main" val="4992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39434" y="2163917"/>
            <a:ext cx="3913132" cy="4694083"/>
          </a:xfrm>
          <a:prstGeom prst="rect">
            <a:avLst/>
          </a:prstGeom>
        </p:spPr>
      </p:pic>
      <p:sp>
        <p:nvSpPr>
          <p:cNvPr id="2" name="Title 1"/>
          <p:cNvSpPr>
            <a:spLocks noGrp="1"/>
          </p:cNvSpPr>
          <p:nvPr>
            <p:ph type="title"/>
          </p:nvPr>
        </p:nvSpPr>
        <p:spPr/>
        <p:txBody>
          <a:bodyPr/>
          <a:lstStyle/>
          <a:p>
            <a:r>
              <a:rPr lang="en-US" dirty="0"/>
              <a:t>9. </a:t>
            </a:r>
            <a:r>
              <a:rPr lang="en-US" u="sng" dirty="0">
                <a:effectLst>
                  <a:glow rad="127000">
                    <a:srgbClr val="C00000"/>
                  </a:glow>
                  <a:outerShdw blurRad="38100" dist="38100" dir="2700000" algn="tl">
                    <a:srgbClr val="000000">
                      <a:alpha val="43137"/>
                    </a:srgbClr>
                  </a:outerShdw>
                </a:effectLst>
              </a:rPr>
              <a:t>Mediator</a:t>
            </a:r>
            <a:r>
              <a:rPr lang="en-US" dirty="0"/>
              <a:t> Approach</a:t>
            </a:r>
          </a:p>
        </p:txBody>
      </p:sp>
      <p:sp>
        <p:nvSpPr>
          <p:cNvPr id="3" name="Content Placeholder 2"/>
          <p:cNvSpPr>
            <a:spLocks noGrp="1"/>
          </p:cNvSpPr>
          <p:nvPr>
            <p:ph idx="1"/>
          </p:nvPr>
        </p:nvSpPr>
        <p:spPr>
          <a:xfrm>
            <a:off x="310896" y="1325563"/>
            <a:ext cx="9486247" cy="4851400"/>
          </a:xfrm>
        </p:spPr>
        <p:txBody>
          <a:bodyPr/>
          <a:lstStyle/>
          <a:p>
            <a:r>
              <a:rPr lang="en-US" dirty="0"/>
              <a:t>vs. On-Your-Own </a:t>
            </a:r>
            <a:r>
              <a:rPr lang="en-US" sz="5400" dirty="0"/>
              <a:t>v.10</a:t>
            </a:r>
          </a:p>
          <a:p>
            <a:pPr marL="857250" indent="-569913">
              <a:buFont typeface="Arial" panose="020B0604020202020204" pitchFamily="34" charset="0"/>
              <a:buChar char="•"/>
            </a:pPr>
            <a:r>
              <a:rPr lang="en-US" sz="5400" dirty="0"/>
              <a:t>“I appeal”</a:t>
            </a:r>
          </a:p>
          <a:p>
            <a:pPr marL="857250" indent="-569913">
              <a:buFont typeface="Arial" panose="020B0604020202020204" pitchFamily="34" charset="0"/>
              <a:buChar char="•"/>
            </a:pPr>
            <a:r>
              <a:rPr lang="en-US" sz="5400" dirty="0"/>
              <a:t>“for my son”</a:t>
            </a:r>
            <a:endParaRPr lang="en-US" dirty="0"/>
          </a:p>
        </p:txBody>
      </p:sp>
      <p:sp>
        <p:nvSpPr>
          <p:cNvPr id="4" name="TextBox 3"/>
          <p:cNvSpPr txBox="1"/>
          <p:nvPr/>
        </p:nvSpPr>
        <p:spPr>
          <a:xfrm>
            <a:off x="7653036" y="1362139"/>
            <a:ext cx="4252452" cy="4572277"/>
          </a:xfrm>
          <a:prstGeom prst="rect">
            <a:avLst/>
          </a:prstGeom>
          <a:noFill/>
        </p:spPr>
        <p:txBody>
          <a:bodyPr wrap="square" rtlCol="0">
            <a:spAutoFit/>
          </a:bodyPr>
          <a:lstStyle/>
          <a:p>
            <a:pPr algn="ctr">
              <a:lnSpc>
                <a:spcPts val="5800"/>
              </a:lnSpc>
            </a:pPr>
            <a:r>
              <a:rPr lang="en-US" sz="6000" b="1" dirty="0">
                <a:solidFill>
                  <a:schemeClr val="bg1"/>
                </a:solidFill>
              </a:rPr>
              <a:t>  </a:t>
            </a:r>
            <a:r>
              <a:rPr lang="en-US" sz="4800" b="1" dirty="0">
                <a:solidFill>
                  <a:srgbClr val="FFFF00"/>
                </a:solidFill>
              </a:rPr>
              <a:t>I appeal </a:t>
            </a:r>
            <a:r>
              <a:rPr lang="en-US" sz="4800" b="1" dirty="0">
                <a:solidFill>
                  <a:schemeClr val="bg1"/>
                </a:solidFill>
              </a:rPr>
              <a:t>to you </a:t>
            </a:r>
            <a:r>
              <a:rPr lang="en-US" sz="4800" b="1" dirty="0">
                <a:solidFill>
                  <a:srgbClr val="FFFF00"/>
                </a:solidFill>
              </a:rPr>
              <a:t>for my son </a:t>
            </a:r>
            <a:r>
              <a:rPr lang="en-US" sz="4800" b="1" dirty="0" err="1">
                <a:solidFill>
                  <a:schemeClr val="bg1"/>
                </a:solidFill>
              </a:rPr>
              <a:t>Onesimus</a:t>
            </a:r>
            <a:r>
              <a:rPr lang="en-US" sz="4800" b="1" dirty="0">
                <a:solidFill>
                  <a:schemeClr val="bg1"/>
                </a:solidFill>
              </a:rPr>
              <a:t>, who became my son while I was in chains. </a:t>
            </a:r>
            <a:endParaRPr lang="en-US" sz="6000" b="1" dirty="0">
              <a:solidFill>
                <a:schemeClr val="bg1"/>
              </a:solidFill>
            </a:endParaRPr>
          </a:p>
        </p:txBody>
      </p:sp>
      <p:sp>
        <p:nvSpPr>
          <p:cNvPr id="6" name="TextBox 5"/>
          <p:cNvSpPr txBox="1"/>
          <p:nvPr/>
        </p:nvSpPr>
        <p:spPr>
          <a:xfrm>
            <a:off x="432465" y="5182454"/>
            <a:ext cx="6279231" cy="2154051"/>
          </a:xfrm>
          <a:prstGeom prst="rect">
            <a:avLst/>
          </a:prstGeom>
          <a:noFill/>
        </p:spPr>
        <p:txBody>
          <a:bodyPr wrap="square" rtlCol="0">
            <a:spAutoFit/>
          </a:bodyPr>
          <a:lstStyle/>
          <a:p>
            <a:pPr algn="ctr">
              <a:lnSpc>
                <a:spcPct val="80000"/>
              </a:lnSpc>
              <a:defRPr/>
            </a:pPr>
            <a:r>
              <a:rPr lang="en-US" sz="5400" b="1" dirty="0">
                <a:solidFill>
                  <a:srgbClr val="FF99CC"/>
                </a:solidFill>
                <a:latin typeface="Arial" charset="0"/>
              </a:rPr>
              <a:t>Stand in the </a:t>
            </a:r>
            <a:r>
              <a:rPr lang="en-US" sz="5400" b="1" u="sng" dirty="0">
                <a:solidFill>
                  <a:srgbClr val="FF99CC"/>
                </a:solidFill>
                <a:latin typeface="Arial" charset="0"/>
              </a:rPr>
              <a:t>gap</a:t>
            </a:r>
            <a:r>
              <a:rPr lang="en-US" sz="5400" b="1" dirty="0">
                <a:solidFill>
                  <a:srgbClr val="FF99CC"/>
                </a:solidFill>
                <a:latin typeface="Arial" charset="0"/>
              </a:rPr>
              <a:t> for another!</a:t>
            </a:r>
          </a:p>
          <a:p>
            <a:pPr algn="ctr">
              <a:lnSpc>
                <a:spcPts val="5500"/>
              </a:lnSpc>
            </a:pPr>
            <a:endParaRPr lang="en-US" sz="6000" dirty="0"/>
          </a:p>
        </p:txBody>
      </p:sp>
    </p:spTree>
    <p:extLst>
      <p:ext uri="{BB962C8B-B14F-4D97-AF65-F5344CB8AC3E}">
        <p14:creationId xmlns:p14="http://schemas.microsoft.com/office/powerpoint/2010/main" val="35096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88326" y="2277549"/>
            <a:ext cx="4313474" cy="4734300"/>
          </a:xfrm>
          <a:prstGeom prst="rect">
            <a:avLst/>
          </a:prstGeom>
        </p:spPr>
      </p:pic>
      <p:sp>
        <p:nvSpPr>
          <p:cNvPr id="2" name="Title 1"/>
          <p:cNvSpPr>
            <a:spLocks noGrp="1"/>
          </p:cNvSpPr>
          <p:nvPr>
            <p:ph type="title"/>
          </p:nvPr>
        </p:nvSpPr>
        <p:spPr/>
        <p:txBody>
          <a:bodyPr/>
          <a:lstStyle/>
          <a:p>
            <a:r>
              <a:rPr lang="en-US" dirty="0"/>
              <a:t>10. </a:t>
            </a:r>
            <a:r>
              <a:rPr lang="en-US" dirty="0">
                <a:effectLst>
                  <a:glow rad="127000">
                    <a:srgbClr val="C00000"/>
                  </a:glow>
                  <a:outerShdw blurRad="38100" dist="38100" dir="2700000" algn="tl">
                    <a:srgbClr val="000000">
                      <a:alpha val="43137"/>
                    </a:srgbClr>
                  </a:outerShdw>
                </a:effectLst>
              </a:rPr>
              <a:t>Useful</a:t>
            </a:r>
            <a:r>
              <a:rPr lang="en-US" dirty="0"/>
              <a:t> Approach</a:t>
            </a:r>
          </a:p>
        </p:txBody>
      </p:sp>
      <p:sp>
        <p:nvSpPr>
          <p:cNvPr id="3" name="Content Placeholder 2"/>
          <p:cNvSpPr>
            <a:spLocks noGrp="1"/>
          </p:cNvSpPr>
          <p:nvPr>
            <p:ph idx="1"/>
          </p:nvPr>
        </p:nvSpPr>
        <p:spPr/>
        <p:txBody>
          <a:bodyPr/>
          <a:lstStyle/>
          <a:p>
            <a:r>
              <a:rPr lang="en-US" dirty="0"/>
              <a:t>vs. Disposable v.11</a:t>
            </a:r>
          </a:p>
          <a:p>
            <a:pPr marL="466725" indent="-466725">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Useful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to you</a:t>
            </a:r>
          </a:p>
          <a:p>
            <a:pPr marL="466725" indent="-466725">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Useful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to me</a:t>
            </a:r>
          </a:p>
          <a:p>
            <a:endParaRPr lang="en-US" dirty="0"/>
          </a:p>
        </p:txBody>
      </p:sp>
      <p:sp>
        <p:nvSpPr>
          <p:cNvPr id="4" name="TextBox 3"/>
          <p:cNvSpPr txBox="1"/>
          <p:nvPr/>
        </p:nvSpPr>
        <p:spPr>
          <a:xfrm>
            <a:off x="8174736" y="607917"/>
            <a:ext cx="3852672" cy="6241709"/>
          </a:xfrm>
          <a:prstGeom prst="rect">
            <a:avLst/>
          </a:prstGeom>
          <a:noFill/>
        </p:spPr>
        <p:txBody>
          <a:bodyPr wrap="square" rtlCol="0">
            <a:spAutoFit/>
          </a:bodyPr>
          <a:lstStyle/>
          <a:p>
            <a:pPr algn="ctr">
              <a:lnSpc>
                <a:spcPct val="90000"/>
              </a:lnSpc>
            </a:pPr>
            <a:r>
              <a:rPr lang="en-US" sz="6000" b="1" dirty="0">
                <a:solidFill>
                  <a:schemeClr val="bg1"/>
                </a:solidFill>
              </a:rPr>
              <a:t> </a:t>
            </a:r>
            <a:r>
              <a:rPr lang="en-US" sz="6000" b="1" baseline="30000" dirty="0">
                <a:solidFill>
                  <a:schemeClr val="bg1"/>
                </a:solidFill>
              </a:rPr>
              <a:t>11 </a:t>
            </a:r>
            <a:r>
              <a:rPr lang="en-US" sz="4800" b="1" dirty="0">
                <a:solidFill>
                  <a:schemeClr val="bg1"/>
                </a:solidFill>
              </a:rPr>
              <a:t>Formerly he was </a:t>
            </a:r>
            <a:r>
              <a:rPr lang="en-US" sz="4800" b="1" dirty="0">
                <a:solidFill>
                  <a:srgbClr val="FFFF00"/>
                </a:solidFill>
              </a:rPr>
              <a:t>useless</a:t>
            </a:r>
            <a:r>
              <a:rPr lang="en-US" sz="4800" b="1" dirty="0">
                <a:solidFill>
                  <a:schemeClr val="bg1"/>
                </a:solidFill>
              </a:rPr>
              <a:t> to you, but now he has become </a:t>
            </a:r>
            <a:r>
              <a:rPr lang="en-US" sz="4800" b="1" dirty="0">
                <a:solidFill>
                  <a:srgbClr val="FFFF00"/>
                </a:solidFill>
              </a:rPr>
              <a:t>useful</a:t>
            </a:r>
            <a:r>
              <a:rPr lang="en-US" sz="4800" b="1" dirty="0">
                <a:solidFill>
                  <a:schemeClr val="bg1"/>
                </a:solidFill>
              </a:rPr>
              <a:t> both to you and to me. </a:t>
            </a:r>
            <a:endParaRPr lang="en-US" sz="6000" b="1" dirty="0">
              <a:solidFill>
                <a:schemeClr val="bg1"/>
              </a:solidFill>
            </a:endParaRPr>
          </a:p>
        </p:txBody>
      </p:sp>
      <p:sp>
        <p:nvSpPr>
          <p:cNvPr id="6" name="TextBox 5"/>
          <p:cNvSpPr txBox="1"/>
          <p:nvPr/>
        </p:nvSpPr>
        <p:spPr>
          <a:xfrm>
            <a:off x="172123" y="5026071"/>
            <a:ext cx="7325957" cy="2154051"/>
          </a:xfrm>
          <a:prstGeom prst="rect">
            <a:avLst/>
          </a:prstGeom>
          <a:noFill/>
        </p:spPr>
        <p:txBody>
          <a:bodyPr wrap="square" rtlCol="0">
            <a:spAutoFit/>
          </a:bodyPr>
          <a:lstStyle/>
          <a:p>
            <a:pPr algn="ctr">
              <a:lnSpc>
                <a:spcPct val="80000"/>
              </a:lnSpc>
              <a:defRPr/>
            </a:pPr>
            <a:r>
              <a:rPr lang="en-US" sz="5400" b="1" dirty="0">
                <a:solidFill>
                  <a:srgbClr val="FF99CC"/>
                </a:solidFill>
                <a:effectLst>
                  <a:glow rad="127000">
                    <a:schemeClr val="tx1"/>
                  </a:glow>
                </a:effectLst>
                <a:latin typeface="Arial" charset="0"/>
              </a:rPr>
              <a:t>Find God’s </a:t>
            </a:r>
            <a:r>
              <a:rPr lang="en-US" sz="5400" b="1" u="sng" dirty="0">
                <a:solidFill>
                  <a:srgbClr val="FF99CC"/>
                </a:solidFill>
                <a:effectLst>
                  <a:glow rad="127000">
                    <a:schemeClr val="tx1"/>
                  </a:glow>
                </a:effectLst>
                <a:latin typeface="Arial" charset="0"/>
              </a:rPr>
              <a:t>Giftedness</a:t>
            </a:r>
            <a:r>
              <a:rPr lang="en-US" sz="5400" b="1" dirty="0">
                <a:solidFill>
                  <a:srgbClr val="FF99CC"/>
                </a:solidFill>
                <a:effectLst>
                  <a:glow rad="127000">
                    <a:schemeClr val="tx1"/>
                  </a:glow>
                </a:effectLst>
                <a:latin typeface="Arial" charset="0"/>
              </a:rPr>
              <a:t> in Others!</a:t>
            </a:r>
          </a:p>
          <a:p>
            <a:pPr algn="ctr">
              <a:lnSpc>
                <a:spcPts val="5500"/>
              </a:lnSpc>
            </a:pPr>
            <a:endParaRPr lang="en-US" sz="6000" dirty="0"/>
          </a:p>
        </p:txBody>
      </p:sp>
    </p:spTree>
    <p:extLst>
      <p:ext uri="{BB962C8B-B14F-4D97-AF65-F5344CB8AC3E}">
        <p14:creationId xmlns:p14="http://schemas.microsoft.com/office/powerpoint/2010/main" val="1724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325563"/>
            <a:ext cx="11807952" cy="4851400"/>
          </a:xfrm>
        </p:spPr>
        <p:txBody>
          <a:bodyPr/>
          <a:lstStyle/>
          <a:p>
            <a:r>
              <a:rPr lang="en-US" dirty="0"/>
              <a:t>Vs. Hostile Approach v.12</a:t>
            </a:r>
          </a:p>
          <a:p>
            <a:pPr>
              <a:lnSpc>
                <a:spcPct val="70000"/>
              </a:lnSpc>
              <a:defRPr/>
            </a:pPr>
            <a:r>
              <a:rPr lang="en-US" dirty="0">
                <a:effectLst>
                  <a:outerShdw blurRad="38100" dist="38100" dir="2700000" algn="tl">
                    <a:srgbClr val="000000">
                      <a:alpha val="43137"/>
                    </a:srgbClr>
                  </a:outerShdw>
                </a:effectLst>
              </a:rPr>
              <a:t>“My very heart”</a:t>
            </a:r>
          </a:p>
          <a:p>
            <a:pPr>
              <a:lnSpc>
                <a:spcPct val="70000"/>
              </a:lnSpc>
              <a:defRPr/>
            </a:pPr>
            <a:r>
              <a:rPr lang="en-US" b="1" dirty="0" err="1">
                <a:effectLst>
                  <a:outerShdw blurRad="38100" dist="38100" dir="2700000" algn="tl">
                    <a:srgbClr val="000000">
                      <a:alpha val="43137"/>
                    </a:srgbClr>
                  </a:outerShdw>
                </a:effectLst>
                <a:latin typeface="Symbol" panose="05050102010706020507" pitchFamily="18" charset="2"/>
              </a:rPr>
              <a:t>splangxna</a:t>
            </a:r>
            <a:endParaRPr lang="en-US" b="1" dirty="0">
              <a:effectLst>
                <a:outerShdw blurRad="38100" dist="38100" dir="2700000" algn="tl">
                  <a:srgbClr val="000000">
                    <a:alpha val="43137"/>
                  </a:srgbClr>
                </a:outerShdw>
              </a:effectLst>
              <a:latin typeface="Symbol" panose="05050102010706020507" pitchFamily="18" charset="2"/>
            </a:endParaRP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16" y="2367371"/>
            <a:ext cx="4700418" cy="4206874"/>
          </a:xfrm>
          <a:prstGeom prst="rect">
            <a:avLst/>
          </a:prstGeom>
        </p:spPr>
      </p:pic>
      <p:sp>
        <p:nvSpPr>
          <p:cNvPr id="2" name="Title 1"/>
          <p:cNvSpPr>
            <a:spLocks noGrp="1"/>
          </p:cNvSpPr>
          <p:nvPr>
            <p:ph type="title"/>
          </p:nvPr>
        </p:nvSpPr>
        <p:spPr/>
        <p:txBody>
          <a:bodyPr/>
          <a:lstStyle/>
          <a:p>
            <a:r>
              <a:rPr lang="en-US" dirty="0"/>
              <a:t>11. </a:t>
            </a:r>
            <a:r>
              <a:rPr lang="en-US" u="sng" dirty="0">
                <a:effectLst>
                  <a:glow rad="127000">
                    <a:srgbClr val="C00000"/>
                  </a:glow>
                  <a:outerShdw blurRad="38100" dist="38100" dir="2700000" algn="tl">
                    <a:srgbClr val="000000">
                      <a:alpha val="43137"/>
                    </a:srgbClr>
                  </a:outerShdw>
                </a:effectLst>
              </a:rPr>
              <a:t>Affectionate</a:t>
            </a:r>
            <a:r>
              <a:rPr lang="en-US" dirty="0"/>
              <a:t> Approach </a:t>
            </a:r>
          </a:p>
        </p:txBody>
      </p:sp>
      <p:sp>
        <p:nvSpPr>
          <p:cNvPr id="6" name="TextBox 5"/>
          <p:cNvSpPr txBox="1"/>
          <p:nvPr/>
        </p:nvSpPr>
        <p:spPr>
          <a:xfrm>
            <a:off x="8595360" y="1609383"/>
            <a:ext cx="3083208" cy="4518096"/>
          </a:xfrm>
          <a:prstGeom prst="rect">
            <a:avLst/>
          </a:prstGeom>
          <a:noFill/>
        </p:spPr>
        <p:txBody>
          <a:bodyPr wrap="square" rtlCol="0">
            <a:spAutoFit/>
          </a:bodyPr>
          <a:lstStyle/>
          <a:p>
            <a:pPr algn="ctr">
              <a:lnSpc>
                <a:spcPts val="5800"/>
              </a:lnSpc>
            </a:pPr>
            <a:r>
              <a:rPr lang="en-US" sz="4400" b="1" dirty="0">
                <a:solidFill>
                  <a:schemeClr val="bg1"/>
                </a:solidFill>
              </a:rPr>
              <a:t>I am sending him--who is </a:t>
            </a:r>
            <a:r>
              <a:rPr lang="en-US" sz="4400" b="1" dirty="0">
                <a:solidFill>
                  <a:srgbClr val="FFFF00"/>
                </a:solidFill>
              </a:rPr>
              <a:t>my very heart</a:t>
            </a:r>
            <a:r>
              <a:rPr lang="en-US" sz="4400" b="1" dirty="0">
                <a:solidFill>
                  <a:schemeClr val="bg1"/>
                </a:solidFill>
              </a:rPr>
              <a:t>--back to you. </a:t>
            </a:r>
          </a:p>
        </p:txBody>
      </p:sp>
      <p:sp>
        <p:nvSpPr>
          <p:cNvPr id="7" name="TextBox 6"/>
          <p:cNvSpPr txBox="1"/>
          <p:nvPr/>
        </p:nvSpPr>
        <p:spPr>
          <a:xfrm>
            <a:off x="493776" y="4968009"/>
            <a:ext cx="6985939" cy="1421928"/>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Take the </a:t>
            </a:r>
            <a:r>
              <a:rPr lang="en-US" sz="5400" b="1" u="sng" dirty="0">
                <a:solidFill>
                  <a:srgbClr val="FF99CC"/>
                </a:solidFill>
                <a:latin typeface="Arial" charset="0"/>
              </a:rPr>
              <a:t>risk</a:t>
            </a:r>
            <a:r>
              <a:rPr lang="en-US" sz="5400" b="1" dirty="0">
                <a:solidFill>
                  <a:srgbClr val="FF99CC"/>
                </a:solidFill>
                <a:latin typeface="Arial" charset="0"/>
              </a:rPr>
              <a:t> to share your heart! </a:t>
            </a:r>
            <a:endParaRPr lang="en-US" sz="5400" b="1" dirty="0">
              <a:solidFill>
                <a:schemeClr val="bg1"/>
              </a:solidFill>
              <a:latin typeface="Arial" charset="0"/>
            </a:endParaRPr>
          </a:p>
        </p:txBody>
      </p:sp>
    </p:spTree>
    <p:extLst>
      <p:ext uri="{BB962C8B-B14F-4D97-AF65-F5344CB8AC3E}">
        <p14:creationId xmlns:p14="http://schemas.microsoft.com/office/powerpoint/2010/main" val="7618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a:t>
            </a:r>
            <a:r>
              <a:rPr lang="en-US" u="sng" dirty="0">
                <a:effectLst>
                  <a:glow rad="127000">
                    <a:srgbClr val="C00000"/>
                  </a:glow>
                  <a:outerShdw blurRad="38100" dist="38100" dir="2700000" algn="tl">
                    <a:srgbClr val="000000">
                      <a:alpha val="43137"/>
                    </a:srgbClr>
                  </a:outerShdw>
                </a:effectLst>
              </a:rPr>
              <a:t>Hel</a:t>
            </a:r>
            <a:r>
              <a:rPr lang="en-US" dirty="0">
                <a:effectLst>
                  <a:glow rad="127000">
                    <a:srgbClr val="C00000"/>
                  </a:glow>
                  <a:outerShdw blurRad="38100" dist="38100" dir="2700000" algn="tl">
                    <a:srgbClr val="000000">
                      <a:alpha val="43137"/>
                    </a:srgbClr>
                  </a:outerShdw>
                </a:effectLst>
              </a:rPr>
              <a:t>p</a:t>
            </a:r>
            <a:r>
              <a:rPr lang="en-US" u="sng" dirty="0">
                <a:effectLst>
                  <a:glow rad="127000">
                    <a:srgbClr val="C00000"/>
                  </a:glow>
                  <a:outerShdw blurRad="38100" dist="38100" dir="2700000" algn="tl">
                    <a:srgbClr val="000000">
                      <a:alpha val="43137"/>
                    </a:srgbClr>
                  </a:outerShdw>
                </a:effectLst>
              </a:rPr>
              <a:t>ful</a:t>
            </a:r>
            <a:r>
              <a:rPr lang="en-US" dirty="0"/>
              <a:t> Approach </a:t>
            </a:r>
          </a:p>
        </p:txBody>
      </p:sp>
      <p:sp>
        <p:nvSpPr>
          <p:cNvPr id="3" name="Content Placeholder 2"/>
          <p:cNvSpPr>
            <a:spLocks noGrp="1"/>
          </p:cNvSpPr>
          <p:nvPr>
            <p:ph idx="1"/>
          </p:nvPr>
        </p:nvSpPr>
        <p:spPr>
          <a:xfrm>
            <a:off x="347472" y="1325563"/>
            <a:ext cx="11844528" cy="2574633"/>
          </a:xfrm>
        </p:spPr>
        <p:txBody>
          <a:bodyPr/>
          <a:lstStyle/>
          <a:p>
            <a:r>
              <a:rPr lang="en-US" dirty="0"/>
              <a:t>Vs. Harmful v.13</a:t>
            </a:r>
          </a:p>
          <a:p>
            <a:pPr>
              <a:lnSpc>
                <a:spcPct val="70000"/>
              </a:lnSpc>
              <a:defRPr/>
            </a:pPr>
            <a:r>
              <a:rPr lang="en-US" dirty="0">
                <a:effectLst>
                  <a:outerShdw blurRad="38100" dist="38100" dir="2700000" algn="tl">
                    <a:srgbClr val="000000">
                      <a:alpha val="43137"/>
                    </a:srgbClr>
                  </a:outerShdw>
                </a:effectLst>
              </a:rPr>
              <a:t>“Helping me”</a:t>
            </a:r>
          </a:p>
          <a:p>
            <a:pPr>
              <a:lnSpc>
                <a:spcPct val="70000"/>
              </a:lnSpc>
              <a:defRPr/>
            </a:pPr>
            <a:r>
              <a:rPr lang="en-US" dirty="0">
                <a:effectLst>
                  <a:outerShdw blurRad="38100" dist="38100" dir="2700000" algn="tl">
                    <a:srgbClr val="000000">
                      <a:alpha val="43137"/>
                    </a:srgbClr>
                  </a:outerShdw>
                </a:effectLst>
              </a:rPr>
              <a:t>in “your place” </a:t>
            </a:r>
            <a:endParaRPr lang="en-US" dirty="0"/>
          </a:p>
        </p:txBody>
      </p:sp>
      <p:sp>
        <p:nvSpPr>
          <p:cNvPr id="6" name="TextBox 5"/>
          <p:cNvSpPr txBox="1"/>
          <p:nvPr/>
        </p:nvSpPr>
        <p:spPr>
          <a:xfrm>
            <a:off x="7498079" y="994856"/>
            <a:ext cx="4494089" cy="5865324"/>
          </a:xfrm>
          <a:prstGeom prst="rect">
            <a:avLst/>
          </a:prstGeom>
          <a:noFill/>
        </p:spPr>
        <p:txBody>
          <a:bodyPr wrap="square" rtlCol="0">
            <a:spAutoFit/>
          </a:bodyPr>
          <a:lstStyle/>
          <a:p>
            <a:pPr algn="ctr">
              <a:lnSpc>
                <a:spcPts val="5000"/>
              </a:lnSpc>
            </a:pPr>
            <a:r>
              <a:rPr lang="en-US" sz="4800" b="1" dirty="0">
                <a:solidFill>
                  <a:schemeClr val="bg1"/>
                </a:solidFill>
              </a:rPr>
              <a:t>I would have liked to keep him with me so that he could take your place in </a:t>
            </a:r>
            <a:r>
              <a:rPr lang="en-US" sz="4800" b="1" dirty="0">
                <a:solidFill>
                  <a:srgbClr val="FFFF00"/>
                </a:solidFill>
              </a:rPr>
              <a:t>helping</a:t>
            </a:r>
            <a:r>
              <a:rPr lang="en-US" sz="4800" b="1" dirty="0">
                <a:solidFill>
                  <a:schemeClr val="bg1"/>
                </a:solidFill>
              </a:rPr>
              <a:t> me while I am in chains for the gospel. </a:t>
            </a:r>
          </a:p>
        </p:txBody>
      </p:sp>
      <p:sp>
        <p:nvSpPr>
          <p:cNvPr id="7" name="TextBox 6"/>
          <p:cNvSpPr txBox="1"/>
          <p:nvPr/>
        </p:nvSpPr>
        <p:spPr>
          <a:xfrm>
            <a:off x="683110" y="4415504"/>
            <a:ext cx="7448519" cy="2086725"/>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It will be </a:t>
            </a:r>
            <a:br>
              <a:rPr lang="en-US" sz="5400" b="1" dirty="0">
                <a:solidFill>
                  <a:srgbClr val="FF99CC"/>
                </a:solidFill>
                <a:latin typeface="Arial" charset="0"/>
              </a:rPr>
            </a:br>
            <a:r>
              <a:rPr lang="en-US" sz="5400" b="1" dirty="0">
                <a:solidFill>
                  <a:srgbClr val="FF99CC"/>
                </a:solidFill>
                <a:latin typeface="Arial" charset="0"/>
              </a:rPr>
              <a:t>to your</a:t>
            </a:r>
          </a:p>
          <a:p>
            <a:pPr>
              <a:lnSpc>
                <a:spcPct val="80000"/>
              </a:lnSpc>
              <a:defRPr/>
            </a:pPr>
            <a:r>
              <a:rPr lang="en-US" sz="5400" b="1" u="sng" dirty="0">
                <a:solidFill>
                  <a:srgbClr val="FF99CC"/>
                </a:solidFill>
                <a:latin typeface="Arial" charset="0"/>
              </a:rPr>
              <a:t>credit</a:t>
            </a:r>
            <a:r>
              <a:rPr lang="en-US" sz="5400" b="1" dirty="0">
                <a:solidFill>
                  <a:srgbClr val="FF99CC"/>
                </a:solidFill>
                <a:latin typeface="Arial" charset="0"/>
              </a:rPr>
              <a:t>!</a:t>
            </a:r>
            <a:endParaRPr lang="en-US" sz="5400" b="1" dirty="0">
              <a:solidFill>
                <a:schemeClr val="bg1"/>
              </a:solidFill>
              <a:latin typeface="Arial" charset="0"/>
            </a:endParaRPr>
          </a:p>
        </p:txBody>
      </p:sp>
      <p:pic>
        <p:nvPicPr>
          <p:cNvPr id="4" name="Picture 3"/>
          <p:cNvPicPr>
            <a:picLocks noChangeAspect="1"/>
          </p:cNvPicPr>
          <p:nvPr/>
        </p:nvPicPr>
        <p:blipFill>
          <a:blip r:embed="rId3"/>
          <a:stretch>
            <a:fillRect/>
          </a:stretch>
        </p:blipFill>
        <p:spPr>
          <a:xfrm>
            <a:off x="3531991" y="2711855"/>
            <a:ext cx="3542944" cy="4146145"/>
          </a:xfrm>
          <a:prstGeom prst="rect">
            <a:avLst/>
          </a:prstGeom>
        </p:spPr>
      </p:pic>
    </p:spTree>
    <p:extLst>
      <p:ext uri="{BB962C8B-B14F-4D97-AF65-F5344CB8AC3E}">
        <p14:creationId xmlns:p14="http://schemas.microsoft.com/office/powerpoint/2010/main" val="22780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39338" y="1325563"/>
            <a:ext cx="3635091" cy="5723762"/>
          </a:xfrm>
          <a:prstGeom prst="rect">
            <a:avLst/>
          </a:prstGeom>
        </p:spPr>
      </p:pic>
      <p:sp>
        <p:nvSpPr>
          <p:cNvPr id="2" name="Title 1"/>
          <p:cNvSpPr>
            <a:spLocks noGrp="1"/>
          </p:cNvSpPr>
          <p:nvPr>
            <p:ph type="title"/>
          </p:nvPr>
        </p:nvSpPr>
        <p:spPr/>
        <p:txBody>
          <a:bodyPr/>
          <a:lstStyle/>
          <a:p>
            <a:r>
              <a:rPr lang="en-US" dirty="0"/>
              <a:t>13. </a:t>
            </a:r>
            <a:r>
              <a:rPr lang="en-US" u="sng" dirty="0">
                <a:effectLst>
                  <a:glow rad="127000">
                    <a:srgbClr val="C00000"/>
                  </a:glow>
                  <a:outerShdw blurRad="38100" dist="38100" dir="2700000" algn="tl">
                    <a:srgbClr val="000000">
                      <a:alpha val="43137"/>
                    </a:srgbClr>
                  </a:outerShdw>
                </a:effectLst>
              </a:rPr>
              <a:t>Voluntar</a:t>
            </a:r>
            <a:r>
              <a:rPr lang="en-US" dirty="0">
                <a:effectLst>
                  <a:glow rad="127000">
                    <a:srgbClr val="C00000"/>
                  </a:glow>
                  <a:outerShdw blurRad="38100" dist="38100" dir="2700000" algn="tl">
                    <a:srgbClr val="000000">
                      <a:alpha val="43137"/>
                    </a:srgbClr>
                  </a:outerShdw>
                </a:effectLst>
              </a:rPr>
              <a:t>y</a:t>
            </a:r>
            <a:r>
              <a:rPr lang="en-US" dirty="0"/>
              <a:t> Approach </a:t>
            </a:r>
          </a:p>
        </p:txBody>
      </p:sp>
      <p:sp>
        <p:nvSpPr>
          <p:cNvPr id="3" name="Content Placeholder 2"/>
          <p:cNvSpPr>
            <a:spLocks noGrp="1"/>
          </p:cNvSpPr>
          <p:nvPr>
            <p:ph idx="1"/>
          </p:nvPr>
        </p:nvSpPr>
        <p:spPr>
          <a:xfrm>
            <a:off x="225910" y="1325563"/>
            <a:ext cx="11966090" cy="2574633"/>
          </a:xfrm>
        </p:spPr>
        <p:txBody>
          <a:bodyPr/>
          <a:lstStyle/>
          <a:p>
            <a:r>
              <a:rPr lang="en-US" dirty="0"/>
              <a:t>Vs. Pressured v.14</a:t>
            </a:r>
          </a:p>
          <a:p>
            <a:pPr marL="401638" indent="-401638">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Consensual </a:t>
            </a:r>
          </a:p>
          <a:p>
            <a:pPr marL="401638" indent="-401638">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Spontaneous</a:t>
            </a:r>
          </a:p>
          <a:p>
            <a:pPr marL="401638" indent="-401638">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Not Forced</a:t>
            </a:r>
            <a:endParaRPr lang="en-US" dirty="0"/>
          </a:p>
        </p:txBody>
      </p:sp>
      <p:sp>
        <p:nvSpPr>
          <p:cNvPr id="6" name="TextBox 5"/>
          <p:cNvSpPr txBox="1"/>
          <p:nvPr/>
        </p:nvSpPr>
        <p:spPr>
          <a:xfrm>
            <a:off x="7370063" y="1378904"/>
            <a:ext cx="4622105" cy="5224122"/>
          </a:xfrm>
          <a:prstGeom prst="rect">
            <a:avLst/>
          </a:prstGeom>
          <a:noFill/>
        </p:spPr>
        <p:txBody>
          <a:bodyPr wrap="square" rtlCol="0">
            <a:spAutoFit/>
          </a:bodyPr>
          <a:lstStyle/>
          <a:p>
            <a:pPr algn="ctr">
              <a:lnSpc>
                <a:spcPts val="5000"/>
              </a:lnSpc>
            </a:pPr>
            <a:r>
              <a:rPr lang="en-US" sz="4800" b="1" dirty="0">
                <a:solidFill>
                  <a:schemeClr val="bg1"/>
                </a:solidFill>
              </a:rPr>
              <a:t>But I did not want to do anything without your </a:t>
            </a:r>
            <a:r>
              <a:rPr lang="en-US" sz="4800" b="1" dirty="0">
                <a:solidFill>
                  <a:srgbClr val="FFFF00"/>
                </a:solidFill>
              </a:rPr>
              <a:t>consent</a:t>
            </a:r>
            <a:r>
              <a:rPr lang="en-US" sz="4800" b="1" dirty="0">
                <a:solidFill>
                  <a:schemeClr val="bg1"/>
                </a:solidFill>
              </a:rPr>
              <a:t>, so that any favor you do will be </a:t>
            </a:r>
            <a:r>
              <a:rPr lang="en-US" sz="4800" b="1" dirty="0">
                <a:solidFill>
                  <a:srgbClr val="FFFF00"/>
                </a:solidFill>
              </a:rPr>
              <a:t>spontaneous</a:t>
            </a:r>
            <a:r>
              <a:rPr lang="en-US" sz="4800" b="1" dirty="0">
                <a:solidFill>
                  <a:schemeClr val="bg1"/>
                </a:solidFill>
              </a:rPr>
              <a:t> and </a:t>
            </a:r>
            <a:r>
              <a:rPr lang="en-US" sz="4800" b="1" dirty="0">
                <a:solidFill>
                  <a:srgbClr val="FFFF00"/>
                </a:solidFill>
              </a:rPr>
              <a:t>not forced</a:t>
            </a:r>
            <a:r>
              <a:rPr lang="en-US" sz="4800" b="1" dirty="0">
                <a:solidFill>
                  <a:schemeClr val="bg1"/>
                </a:solidFill>
              </a:rPr>
              <a:t>.</a:t>
            </a:r>
          </a:p>
        </p:txBody>
      </p:sp>
      <p:sp>
        <p:nvSpPr>
          <p:cNvPr id="7" name="TextBox 6"/>
          <p:cNvSpPr txBox="1"/>
          <p:nvPr/>
        </p:nvSpPr>
        <p:spPr>
          <a:xfrm>
            <a:off x="225910" y="4895052"/>
            <a:ext cx="7448519" cy="1421928"/>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Expect other’s </a:t>
            </a:r>
            <a:br>
              <a:rPr lang="en-US" sz="5400" b="1" dirty="0">
                <a:solidFill>
                  <a:srgbClr val="FF99CC"/>
                </a:solidFill>
                <a:latin typeface="Arial" charset="0"/>
              </a:rPr>
            </a:br>
            <a:r>
              <a:rPr lang="en-US" sz="5400" b="1" dirty="0">
                <a:solidFill>
                  <a:srgbClr val="FF99CC"/>
                </a:solidFill>
                <a:latin typeface="Arial" charset="0"/>
              </a:rPr>
              <a:t>best </a:t>
            </a:r>
            <a:r>
              <a:rPr lang="en-US" sz="5400" b="1" u="sng" dirty="0">
                <a:solidFill>
                  <a:srgbClr val="FF99CC"/>
                </a:solidFill>
                <a:latin typeface="Arial" charset="0"/>
              </a:rPr>
              <a:t>behavior</a:t>
            </a:r>
            <a:r>
              <a:rPr lang="en-US" sz="5400" b="1" dirty="0">
                <a:solidFill>
                  <a:srgbClr val="FF99CC"/>
                </a:solidFill>
                <a:latin typeface="Arial" charset="0"/>
              </a:rPr>
              <a:t>!</a:t>
            </a:r>
            <a:endParaRPr lang="en-US" sz="5400" b="1" dirty="0">
              <a:solidFill>
                <a:schemeClr val="bg1"/>
              </a:solidFill>
              <a:latin typeface="Arial" charset="0"/>
            </a:endParaRPr>
          </a:p>
        </p:txBody>
      </p:sp>
    </p:spTree>
    <p:extLst>
      <p:ext uri="{BB962C8B-B14F-4D97-AF65-F5344CB8AC3E}">
        <p14:creationId xmlns:p14="http://schemas.microsoft.com/office/powerpoint/2010/main" val="5346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801E-A227-4141-84B2-E2E4EA6A1B74}"/>
              </a:ext>
            </a:extLst>
          </p:cNvPr>
          <p:cNvSpPr>
            <a:spLocks noGrp="1"/>
          </p:cNvSpPr>
          <p:nvPr>
            <p:ph type="title"/>
          </p:nvPr>
        </p:nvSpPr>
        <p:spPr/>
        <p:txBody>
          <a:bodyPr/>
          <a:lstStyle/>
          <a:p>
            <a:r>
              <a:rPr lang="en-US" dirty="0"/>
              <a:t>Talk about this …</a:t>
            </a:r>
          </a:p>
        </p:txBody>
      </p:sp>
      <p:sp>
        <p:nvSpPr>
          <p:cNvPr id="3" name="Content Placeholder 2">
            <a:extLst>
              <a:ext uri="{FF2B5EF4-FFF2-40B4-BE49-F238E27FC236}">
                <a16:creationId xmlns:a16="http://schemas.microsoft.com/office/drawing/2014/main" id="{FA43C3CE-F590-4E25-BE90-078DF02225A6}"/>
              </a:ext>
            </a:extLst>
          </p:cNvPr>
          <p:cNvSpPr>
            <a:spLocks noGrp="1"/>
          </p:cNvSpPr>
          <p:nvPr>
            <p:ph idx="1"/>
          </p:nvPr>
        </p:nvSpPr>
        <p:spPr/>
        <p:txBody>
          <a:bodyPr/>
          <a:lstStyle/>
          <a:p>
            <a:r>
              <a:rPr lang="en-US" dirty="0"/>
              <a:t>When you experience conflict, which of these “positive” approaches comes easiest to you? </a:t>
            </a:r>
          </a:p>
          <a:p>
            <a:pPr marL="685800" indent="-548640">
              <a:lnSpc>
                <a:spcPct val="75000"/>
              </a:lnSpc>
              <a:buFont typeface="Arial" panose="020B0604020202020204" pitchFamily="34" charset="0"/>
              <a:buChar char="•"/>
            </a:pPr>
            <a:r>
              <a:rPr lang="en-US" dirty="0"/>
              <a:t>Being Gentle</a:t>
            </a:r>
          </a:p>
          <a:p>
            <a:pPr marL="685800" indent="-548640">
              <a:lnSpc>
                <a:spcPct val="75000"/>
              </a:lnSpc>
              <a:buFont typeface="Arial" panose="020B0604020202020204" pitchFamily="34" charset="0"/>
              <a:buChar char="•"/>
            </a:pPr>
            <a:r>
              <a:rPr lang="en-US" dirty="0"/>
              <a:t>Being Loving</a:t>
            </a:r>
          </a:p>
          <a:p>
            <a:pPr marL="685800" indent="-548640">
              <a:lnSpc>
                <a:spcPct val="75000"/>
              </a:lnSpc>
              <a:buFont typeface="Arial" panose="020B0604020202020204" pitchFamily="34" charset="0"/>
              <a:buChar char="•"/>
            </a:pPr>
            <a:r>
              <a:rPr lang="en-US" dirty="0"/>
              <a:t>Being Respectful</a:t>
            </a:r>
          </a:p>
          <a:p>
            <a:pPr marL="685800" indent="-548640">
              <a:lnSpc>
                <a:spcPct val="75000"/>
              </a:lnSpc>
              <a:buFont typeface="Arial" panose="020B0604020202020204" pitchFamily="34" charset="0"/>
              <a:buChar char="•"/>
            </a:pPr>
            <a:r>
              <a:rPr lang="en-US" dirty="0"/>
              <a:t>Being a Mediator</a:t>
            </a:r>
          </a:p>
          <a:p>
            <a:pPr marL="685800" indent="-548640">
              <a:lnSpc>
                <a:spcPct val="75000"/>
              </a:lnSpc>
              <a:buFont typeface="Arial" panose="020B0604020202020204" pitchFamily="34" charset="0"/>
              <a:buChar char="•"/>
            </a:pPr>
            <a:r>
              <a:rPr lang="en-US" dirty="0"/>
              <a:t>Point to Usefulness</a:t>
            </a:r>
          </a:p>
          <a:p>
            <a:pPr marL="685800" indent="-6858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DB32045-E4C8-443E-8EBC-C8CF8692789D}"/>
              </a:ext>
            </a:extLst>
          </p:cNvPr>
          <p:cNvSpPr txBox="1"/>
          <p:nvPr/>
        </p:nvSpPr>
        <p:spPr>
          <a:xfrm>
            <a:off x="5730240" y="2731670"/>
            <a:ext cx="6461760" cy="3477875"/>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chemeClr val="bg1"/>
                </a:solidFill>
              </a:rPr>
              <a:t>Being Affectionate</a:t>
            </a:r>
          </a:p>
          <a:p>
            <a:pPr marL="571500" indent="-571500">
              <a:buFont typeface="Arial" panose="020B0604020202020204" pitchFamily="34" charset="0"/>
              <a:buChar char="•"/>
            </a:pPr>
            <a:r>
              <a:rPr lang="en-US" sz="4400" b="1" dirty="0">
                <a:solidFill>
                  <a:schemeClr val="bg1"/>
                </a:solidFill>
              </a:rPr>
              <a:t>Pointing out Help</a:t>
            </a:r>
          </a:p>
          <a:p>
            <a:pPr marL="571500" indent="-571500">
              <a:buFont typeface="Arial" panose="020B0604020202020204" pitchFamily="34" charset="0"/>
              <a:buChar char="•"/>
            </a:pPr>
            <a:r>
              <a:rPr lang="en-US" sz="4400" b="1" dirty="0">
                <a:solidFill>
                  <a:schemeClr val="bg1"/>
                </a:solidFill>
              </a:rPr>
              <a:t>Seeking voluntary fixes</a:t>
            </a:r>
          </a:p>
          <a:p>
            <a:endParaRPr lang="en-US" sz="4400" b="1" dirty="0">
              <a:solidFill>
                <a:schemeClr val="bg1"/>
              </a:solidFill>
            </a:endParaRPr>
          </a:p>
          <a:p>
            <a:r>
              <a:rPr lang="en-US" sz="4400" b="1" dirty="0">
                <a:solidFill>
                  <a:schemeClr val="bg1"/>
                </a:solidFill>
              </a:rPr>
              <a:t>     </a:t>
            </a:r>
            <a:r>
              <a:rPr lang="en-US" sz="4400" b="1" dirty="0">
                <a:solidFill>
                  <a:srgbClr val="FFFF00"/>
                </a:solidFill>
              </a:rPr>
              <a:t>Which is the hardest?</a:t>
            </a:r>
          </a:p>
        </p:txBody>
      </p:sp>
    </p:spTree>
    <p:extLst>
      <p:ext uri="{BB962C8B-B14F-4D97-AF65-F5344CB8AC3E}">
        <p14:creationId xmlns:p14="http://schemas.microsoft.com/office/powerpoint/2010/main" val="2426782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THESE GENTLE </a:t>
            </a:r>
          </a:p>
        </p:txBody>
      </p:sp>
      <p:sp>
        <p:nvSpPr>
          <p:cNvPr id="3" name="Content Placeholder 2"/>
          <p:cNvSpPr>
            <a:spLocks noGrp="1"/>
          </p:cNvSpPr>
          <p:nvPr>
            <p:ph idx="1"/>
          </p:nvPr>
        </p:nvSpPr>
        <p:spPr>
          <a:xfrm>
            <a:off x="225910" y="1325563"/>
            <a:ext cx="8261598" cy="4851400"/>
          </a:xfrm>
        </p:spPr>
        <p:txBody>
          <a:bodyPr/>
          <a:lstStyle/>
          <a:p>
            <a:pPr>
              <a:defRPr/>
            </a:pPr>
            <a:r>
              <a:rPr lang="en-US" sz="7200" b="1" dirty="0">
                <a:effectLst>
                  <a:outerShdw blurRad="38100" dist="38100" dir="2700000" algn="tl">
                    <a:srgbClr val="000000">
                      <a:alpha val="43137"/>
                    </a:srgbClr>
                  </a:outerShdw>
                </a:effectLst>
              </a:rPr>
              <a:t>approaches prepare Philemon for the last </a:t>
            </a:r>
            <a:br>
              <a:rPr lang="en-US" sz="7200" b="1" dirty="0">
                <a:effectLst>
                  <a:outerShdw blurRad="38100" dist="38100" dir="2700000" algn="tl">
                    <a:srgbClr val="000000">
                      <a:alpha val="43137"/>
                    </a:srgbClr>
                  </a:outerShdw>
                </a:effectLst>
              </a:rPr>
            </a:br>
            <a:r>
              <a:rPr lang="en-US" sz="7200" b="1" dirty="0">
                <a:effectLst>
                  <a:outerShdw blurRad="38100" dist="38100" dir="2700000" algn="tl">
                    <a:srgbClr val="000000">
                      <a:alpha val="43137"/>
                    </a:srgbClr>
                  </a:outerShdw>
                </a:effectLst>
              </a:rPr>
              <a:t>eight “POWERFUL”</a:t>
            </a:r>
            <a:br>
              <a:rPr lang="en-US" sz="7200" b="1" dirty="0">
                <a:effectLst>
                  <a:outerShdw blurRad="38100" dist="38100" dir="2700000" algn="tl">
                    <a:srgbClr val="000000">
                      <a:alpha val="43137"/>
                    </a:srgbClr>
                  </a:outerShdw>
                </a:effectLst>
              </a:rPr>
            </a:br>
            <a:r>
              <a:rPr lang="en-US" sz="7200" b="1" dirty="0">
                <a:effectLst>
                  <a:outerShdw blurRad="38100" dist="38100" dir="2700000" algn="tl">
                    <a:srgbClr val="000000">
                      <a:alpha val="43137"/>
                    </a:srgbClr>
                  </a:outerShdw>
                </a:effectLst>
              </a:rPr>
              <a:t>approaches ...</a:t>
            </a:r>
          </a:p>
          <a:p>
            <a:endParaRPr lang="en-US" sz="7200" b="1" dirty="0"/>
          </a:p>
        </p:txBody>
      </p:sp>
    </p:spTree>
    <p:extLst>
      <p:ext uri="{BB962C8B-B14F-4D97-AF65-F5344CB8AC3E}">
        <p14:creationId xmlns:p14="http://schemas.microsoft.com/office/powerpoint/2010/main" val="1314510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0"/>
            <a:ext cx="11966090" cy="1325563"/>
          </a:xfrm>
        </p:spPr>
        <p:txBody>
          <a:bodyPr/>
          <a:lstStyle/>
          <a:p>
            <a:r>
              <a:rPr lang="en-US" dirty="0"/>
              <a:t>&gt;&gt; 8 POWERFUL Approaches</a:t>
            </a:r>
          </a:p>
        </p:txBody>
      </p:sp>
      <p:sp>
        <p:nvSpPr>
          <p:cNvPr id="3" name="Content Placeholder 2"/>
          <p:cNvSpPr>
            <a:spLocks noGrp="1"/>
          </p:cNvSpPr>
          <p:nvPr>
            <p:ph idx="1"/>
          </p:nvPr>
        </p:nvSpPr>
        <p:spPr>
          <a:xfrm>
            <a:off x="466164" y="1325563"/>
            <a:ext cx="11725835" cy="4851400"/>
          </a:xfrm>
        </p:spPr>
        <p:txBody>
          <a:bodyPr/>
          <a:lstStyle/>
          <a:p>
            <a:r>
              <a:rPr lang="en-US" dirty="0"/>
              <a:t>to Resolving </a:t>
            </a:r>
            <a:br>
              <a:rPr lang="en-US" dirty="0"/>
            </a:br>
            <a:r>
              <a:rPr lang="en-US" dirty="0"/>
              <a:t>Conflict </a:t>
            </a:r>
          </a:p>
          <a:p>
            <a:endParaRPr lang="en-US" dirty="0"/>
          </a:p>
        </p:txBody>
      </p:sp>
      <p:pic>
        <p:nvPicPr>
          <p:cNvPr id="4" name="Picture 3"/>
          <p:cNvPicPr>
            <a:picLocks noChangeAspect="1"/>
          </p:cNvPicPr>
          <p:nvPr/>
        </p:nvPicPr>
        <p:blipFill>
          <a:blip r:embed="rId3"/>
          <a:stretch>
            <a:fillRect/>
          </a:stretch>
        </p:blipFill>
        <p:spPr>
          <a:xfrm rot="17469283">
            <a:off x="2439290" y="893592"/>
            <a:ext cx="6208773" cy="6263649"/>
          </a:xfrm>
          <a:prstGeom prst="rect">
            <a:avLst/>
          </a:prstGeom>
        </p:spPr>
      </p:pic>
    </p:spTree>
    <p:extLst>
      <p:ext uri="{BB962C8B-B14F-4D97-AF65-F5344CB8AC3E}">
        <p14:creationId xmlns:p14="http://schemas.microsoft.com/office/powerpoint/2010/main" val="400630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89627" y="760611"/>
            <a:ext cx="8129852" cy="6097389"/>
          </a:xfrm>
          <a:prstGeom prst="rect">
            <a:avLst/>
          </a:prstGeom>
        </p:spPr>
      </p:pic>
      <p:sp>
        <p:nvSpPr>
          <p:cNvPr id="2" name="Title 1"/>
          <p:cNvSpPr>
            <a:spLocks noGrp="1"/>
          </p:cNvSpPr>
          <p:nvPr>
            <p:ph type="title"/>
          </p:nvPr>
        </p:nvSpPr>
        <p:spPr/>
        <p:txBody>
          <a:bodyPr/>
          <a:lstStyle/>
          <a:p>
            <a:r>
              <a:rPr lang="en-US" dirty="0"/>
              <a:t>The People: The </a:t>
            </a:r>
            <a:r>
              <a:rPr lang="en-US" u="sng" dirty="0">
                <a:effectLst>
                  <a:glow rad="190500">
                    <a:srgbClr val="C00000"/>
                  </a:glow>
                  <a:outerShdw blurRad="38100" dist="38100" dir="2700000" algn="tl">
                    <a:srgbClr val="000000">
                      <a:alpha val="43137"/>
                    </a:srgbClr>
                  </a:outerShdw>
                </a:effectLst>
              </a:rPr>
              <a:t>Reci</a:t>
            </a:r>
            <a:r>
              <a:rPr lang="en-US" dirty="0">
                <a:effectLst>
                  <a:glow rad="190500">
                    <a:srgbClr val="C00000"/>
                  </a:glow>
                  <a:outerShdw blurRad="38100" dist="38100" dir="2700000" algn="tl">
                    <a:srgbClr val="000000">
                      <a:alpha val="43137"/>
                    </a:srgbClr>
                  </a:outerShdw>
                </a:effectLst>
              </a:rPr>
              <a:t>p</a:t>
            </a:r>
            <a:r>
              <a:rPr lang="en-US" u="sng" dirty="0">
                <a:effectLst>
                  <a:glow rad="190500">
                    <a:srgbClr val="C00000"/>
                  </a:glow>
                  <a:outerShdw blurRad="38100" dist="38100" dir="2700000" algn="tl">
                    <a:srgbClr val="000000">
                      <a:alpha val="43137"/>
                    </a:srgbClr>
                  </a:outerShdw>
                </a:effectLst>
              </a:rPr>
              <a:t>ients</a:t>
            </a:r>
          </a:p>
        </p:txBody>
      </p:sp>
      <p:sp>
        <p:nvSpPr>
          <p:cNvPr id="3" name="Content Placeholder 2"/>
          <p:cNvSpPr>
            <a:spLocks noGrp="1"/>
          </p:cNvSpPr>
          <p:nvPr>
            <p:ph idx="1"/>
          </p:nvPr>
        </p:nvSpPr>
        <p:spPr/>
        <p:txBody>
          <a:bodyPr/>
          <a:lstStyle/>
          <a:p>
            <a:pPr marL="571500" indent="-571500">
              <a:lnSpc>
                <a:spcPct val="80000"/>
              </a:lnSpc>
              <a:buFont typeface="Arial" panose="020B0604020202020204" pitchFamily="34" charset="0"/>
              <a:buChar char="•"/>
            </a:pPr>
            <a:r>
              <a:rPr lang="en-US" sz="4400" b="1" dirty="0">
                <a:solidFill>
                  <a:schemeClr val="bg1"/>
                </a:solidFill>
                <a:latin typeface="Arial" charset="0"/>
              </a:rPr>
              <a:t>To </a:t>
            </a:r>
            <a:r>
              <a:rPr lang="en-US" sz="4400" b="1" dirty="0">
                <a:solidFill>
                  <a:srgbClr val="FFFF00"/>
                </a:solidFill>
                <a:latin typeface="Arial" charset="0"/>
              </a:rPr>
              <a:t>Philemon</a:t>
            </a:r>
            <a:r>
              <a:rPr lang="en-US" sz="4400" b="1" dirty="0">
                <a:solidFill>
                  <a:schemeClr val="bg1"/>
                </a:solidFill>
                <a:latin typeface="Arial" charset="0"/>
              </a:rPr>
              <a:t> our dear friend </a:t>
            </a:r>
            <a:br>
              <a:rPr lang="en-US" sz="4400" b="1" dirty="0">
                <a:solidFill>
                  <a:schemeClr val="bg1"/>
                </a:solidFill>
                <a:latin typeface="Arial" charset="0"/>
              </a:rPr>
            </a:br>
            <a:r>
              <a:rPr lang="en-US" sz="4400" b="1" dirty="0">
                <a:solidFill>
                  <a:schemeClr val="bg1"/>
                </a:solidFill>
                <a:latin typeface="Arial" charset="0"/>
              </a:rPr>
              <a:t>and fellow worker, </a:t>
            </a:r>
            <a:r>
              <a:rPr lang="en-US" sz="4400" b="1" baseline="30000" dirty="0">
                <a:solidFill>
                  <a:schemeClr val="bg1"/>
                </a:solidFill>
                <a:latin typeface="Arial" charset="0"/>
              </a:rPr>
              <a:t>2 </a:t>
            </a:r>
          </a:p>
        </p:txBody>
      </p:sp>
    </p:spTree>
    <p:extLst>
      <p:ext uri="{BB962C8B-B14F-4D97-AF65-F5344CB8AC3E}">
        <p14:creationId xmlns:p14="http://schemas.microsoft.com/office/powerpoint/2010/main" val="2725785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sitting, table, desk&#10;&#10;Description automatically generated">
            <a:extLst>
              <a:ext uri="{FF2B5EF4-FFF2-40B4-BE49-F238E27FC236}">
                <a16:creationId xmlns:a16="http://schemas.microsoft.com/office/drawing/2014/main" id="{001D4018-752F-4780-89E9-56253C7D9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4" y="2880360"/>
            <a:ext cx="8094334" cy="3977640"/>
          </a:xfrm>
          <a:prstGeom prst="rect">
            <a:avLst/>
          </a:prstGeom>
        </p:spPr>
      </p:pic>
      <p:sp>
        <p:nvSpPr>
          <p:cNvPr id="2" name="Title 1"/>
          <p:cNvSpPr>
            <a:spLocks noGrp="1"/>
          </p:cNvSpPr>
          <p:nvPr>
            <p:ph type="title"/>
          </p:nvPr>
        </p:nvSpPr>
        <p:spPr/>
        <p:txBody>
          <a:bodyPr/>
          <a:lstStyle/>
          <a:p>
            <a:r>
              <a:rPr lang="en-US" dirty="0"/>
              <a:t>14. Big </a:t>
            </a:r>
            <a:r>
              <a:rPr lang="en-US" u="sng" dirty="0">
                <a:effectLst>
                  <a:glow rad="127000">
                    <a:srgbClr val="C00000"/>
                  </a:glow>
                  <a:outerShdw blurRad="38100" dist="38100" dir="2700000" algn="tl">
                    <a:srgbClr val="000000">
                      <a:alpha val="43137"/>
                    </a:srgbClr>
                  </a:outerShdw>
                </a:effectLst>
              </a:rPr>
              <a:t>Picture</a:t>
            </a:r>
            <a:r>
              <a:rPr lang="en-US" dirty="0"/>
              <a:t> Approach</a:t>
            </a:r>
          </a:p>
        </p:txBody>
      </p:sp>
      <p:sp>
        <p:nvSpPr>
          <p:cNvPr id="3" name="Content Placeholder 2"/>
          <p:cNvSpPr>
            <a:spLocks noGrp="1"/>
          </p:cNvSpPr>
          <p:nvPr>
            <p:ph idx="1"/>
          </p:nvPr>
        </p:nvSpPr>
        <p:spPr>
          <a:xfrm>
            <a:off x="329184" y="1325563"/>
            <a:ext cx="7192493" cy="4851400"/>
          </a:xfrm>
        </p:spPr>
        <p:txBody>
          <a:bodyPr/>
          <a:lstStyle/>
          <a:p>
            <a:r>
              <a:rPr lang="en-US" dirty="0"/>
              <a:t>vs. Short-Sighted v.15</a:t>
            </a:r>
          </a:p>
          <a:p>
            <a:pPr marL="457200" indent="-457200">
              <a:buFont typeface="Arial" panose="020B0604020202020204" pitchFamily="34" charset="0"/>
              <a:buChar char="•"/>
            </a:pPr>
            <a:r>
              <a:rPr lang="en-US" dirty="0"/>
              <a:t>Positive Hypothetical</a:t>
            </a:r>
          </a:p>
          <a:p>
            <a:endParaRPr lang="en-US" dirty="0"/>
          </a:p>
        </p:txBody>
      </p:sp>
      <p:sp>
        <p:nvSpPr>
          <p:cNvPr id="4" name="TextBox 3"/>
          <p:cNvSpPr txBox="1"/>
          <p:nvPr/>
        </p:nvSpPr>
        <p:spPr>
          <a:xfrm>
            <a:off x="7636912" y="1594891"/>
            <a:ext cx="4555088" cy="4982261"/>
          </a:xfrm>
          <a:prstGeom prst="rect">
            <a:avLst/>
          </a:prstGeom>
          <a:noFill/>
        </p:spPr>
        <p:txBody>
          <a:bodyPr wrap="square" rtlCol="0">
            <a:spAutoFit/>
          </a:bodyPr>
          <a:lstStyle/>
          <a:p>
            <a:pPr algn="ctr">
              <a:lnSpc>
                <a:spcPct val="80000"/>
              </a:lnSpc>
            </a:pPr>
            <a:r>
              <a:rPr lang="en-US" sz="6000" b="1" dirty="0">
                <a:solidFill>
                  <a:schemeClr val="bg1"/>
                </a:solidFill>
              </a:rPr>
              <a:t> </a:t>
            </a:r>
            <a:r>
              <a:rPr lang="en-US" sz="4800" b="1" dirty="0">
                <a:solidFill>
                  <a:schemeClr val="bg1"/>
                </a:solidFill>
              </a:rPr>
              <a:t>Perhaps the reason he was separated from you for a little while was that you might have him back for good--</a:t>
            </a:r>
            <a:endParaRPr lang="en-US" sz="5400" b="1" dirty="0">
              <a:solidFill>
                <a:schemeClr val="bg1"/>
              </a:solidFill>
            </a:endParaRPr>
          </a:p>
        </p:txBody>
      </p:sp>
      <p:sp>
        <p:nvSpPr>
          <p:cNvPr id="6" name="TextBox 5"/>
          <p:cNvSpPr txBox="1"/>
          <p:nvPr/>
        </p:nvSpPr>
        <p:spPr>
          <a:xfrm>
            <a:off x="877856" y="3944310"/>
            <a:ext cx="5985988" cy="1588127"/>
          </a:xfrm>
          <a:prstGeom prst="rect">
            <a:avLst/>
          </a:prstGeom>
          <a:noFill/>
        </p:spPr>
        <p:txBody>
          <a:bodyPr wrap="square" rtlCol="0">
            <a:spAutoFit/>
          </a:bodyPr>
          <a:lstStyle/>
          <a:p>
            <a:pPr algn="ctr">
              <a:lnSpc>
                <a:spcPct val="90000"/>
              </a:lnSpc>
              <a:defRPr/>
            </a:pPr>
            <a:r>
              <a:rPr lang="en-US" sz="5400" b="1" dirty="0">
                <a:solidFill>
                  <a:srgbClr val="FF99CC"/>
                </a:solidFill>
                <a:latin typeface="Arial" charset="0"/>
              </a:rPr>
              <a:t>Give the </a:t>
            </a:r>
            <a:r>
              <a:rPr lang="en-US" sz="5400" b="1" u="sng" dirty="0">
                <a:solidFill>
                  <a:srgbClr val="FF99CC"/>
                </a:solidFill>
                <a:latin typeface="Arial" charset="0"/>
              </a:rPr>
              <a:t>benefit</a:t>
            </a:r>
            <a:r>
              <a:rPr lang="en-US" sz="5400" b="1" dirty="0">
                <a:solidFill>
                  <a:srgbClr val="FF99CC"/>
                </a:solidFill>
                <a:latin typeface="Arial" charset="0"/>
              </a:rPr>
              <a:t> of the doubt! </a:t>
            </a:r>
            <a:endParaRPr lang="en-US" sz="5400" b="1" dirty="0">
              <a:solidFill>
                <a:schemeClr val="bg1"/>
              </a:solidFill>
              <a:latin typeface="Arial" charset="0"/>
            </a:endParaRPr>
          </a:p>
        </p:txBody>
      </p:sp>
    </p:spTree>
    <p:extLst>
      <p:ext uri="{BB962C8B-B14F-4D97-AF65-F5344CB8AC3E}">
        <p14:creationId xmlns:p14="http://schemas.microsoft.com/office/powerpoint/2010/main" val="339054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a:t>
            </a:r>
            <a:r>
              <a:rPr lang="en-US" u="sng" dirty="0">
                <a:effectLst>
                  <a:glow rad="127000">
                    <a:srgbClr val="C00000"/>
                  </a:glow>
                  <a:outerShdw blurRad="38100" dist="38100" dir="2700000" algn="tl">
                    <a:srgbClr val="000000">
                      <a:alpha val="43137"/>
                    </a:srgbClr>
                  </a:outerShdw>
                </a:effectLst>
              </a:rPr>
              <a:t>S</a:t>
            </a:r>
            <a:r>
              <a:rPr lang="en-US" dirty="0">
                <a:effectLst>
                  <a:glow rad="127000">
                    <a:srgbClr val="C00000"/>
                  </a:glow>
                  <a:outerShdw blurRad="38100" dist="38100" dir="2700000" algn="tl">
                    <a:srgbClr val="000000">
                      <a:alpha val="43137"/>
                    </a:srgbClr>
                  </a:outerShdw>
                </a:effectLst>
              </a:rPr>
              <a:t>p</a:t>
            </a:r>
            <a:r>
              <a:rPr lang="en-US" u="sng" dirty="0">
                <a:effectLst>
                  <a:glow rad="127000">
                    <a:srgbClr val="C00000"/>
                  </a:glow>
                  <a:outerShdw blurRad="38100" dist="38100" dir="2700000" algn="tl">
                    <a:srgbClr val="000000">
                      <a:alpha val="43137"/>
                    </a:srgbClr>
                  </a:outerShdw>
                </a:effectLst>
              </a:rPr>
              <a:t>iritual</a:t>
            </a:r>
            <a:r>
              <a:rPr lang="en-US" dirty="0"/>
              <a:t> Approach</a:t>
            </a:r>
          </a:p>
        </p:txBody>
      </p:sp>
      <p:sp>
        <p:nvSpPr>
          <p:cNvPr id="3" name="Content Placeholder 2"/>
          <p:cNvSpPr>
            <a:spLocks noGrp="1"/>
          </p:cNvSpPr>
          <p:nvPr>
            <p:ph idx="1"/>
          </p:nvPr>
        </p:nvSpPr>
        <p:spPr/>
        <p:txBody>
          <a:bodyPr/>
          <a:lstStyle/>
          <a:p>
            <a:r>
              <a:rPr lang="en-US" dirty="0"/>
              <a:t>vs. Non-Christian v.16</a:t>
            </a:r>
          </a:p>
          <a:p>
            <a:r>
              <a:rPr lang="en-US" dirty="0">
                <a:effectLst>
                  <a:outerShdw blurRad="38100" dist="38100" dir="2700000" algn="tl">
                    <a:srgbClr val="000000">
                      <a:alpha val="43137"/>
                    </a:srgbClr>
                  </a:outerShdw>
                </a:effectLst>
              </a:rPr>
              <a:t>Brother in the Lord</a:t>
            </a:r>
          </a:p>
          <a:p>
            <a:endParaRPr lang="en-US" dirty="0"/>
          </a:p>
        </p:txBody>
      </p:sp>
      <p:sp>
        <p:nvSpPr>
          <p:cNvPr id="4" name="TextBox 3"/>
          <p:cNvSpPr txBox="1"/>
          <p:nvPr/>
        </p:nvSpPr>
        <p:spPr>
          <a:xfrm>
            <a:off x="8046720" y="1883380"/>
            <a:ext cx="3639312" cy="3811300"/>
          </a:xfrm>
          <a:prstGeom prst="rect">
            <a:avLst/>
          </a:prstGeom>
          <a:noFill/>
        </p:spPr>
        <p:txBody>
          <a:bodyPr wrap="square" rtlCol="0">
            <a:spAutoFit/>
          </a:bodyPr>
          <a:lstStyle/>
          <a:p>
            <a:pPr algn="ctr">
              <a:lnSpc>
                <a:spcPts val="5800"/>
              </a:lnSpc>
            </a:pPr>
            <a:r>
              <a:rPr lang="en-US" sz="4800" b="1" dirty="0">
                <a:solidFill>
                  <a:schemeClr val="bg1"/>
                </a:solidFill>
              </a:rPr>
              <a:t>no longer as a slave, but better than a slave, as a dear </a:t>
            </a:r>
            <a:r>
              <a:rPr lang="en-US" sz="4800" b="1" dirty="0">
                <a:solidFill>
                  <a:srgbClr val="FFFF00"/>
                </a:solidFill>
              </a:rPr>
              <a:t>brother</a:t>
            </a:r>
            <a:r>
              <a:rPr lang="en-US" sz="5400" b="1" dirty="0">
                <a:solidFill>
                  <a:schemeClr val="bg1"/>
                </a:solidFill>
              </a:rPr>
              <a:t>. </a:t>
            </a:r>
          </a:p>
        </p:txBody>
      </p:sp>
      <p:sp>
        <p:nvSpPr>
          <p:cNvPr id="5" name="TextBox 4"/>
          <p:cNvSpPr txBox="1"/>
          <p:nvPr/>
        </p:nvSpPr>
        <p:spPr>
          <a:xfrm>
            <a:off x="225910" y="5570471"/>
            <a:ext cx="9074207" cy="923330"/>
          </a:xfrm>
          <a:prstGeom prst="rect">
            <a:avLst/>
          </a:prstGeom>
          <a:noFill/>
        </p:spPr>
        <p:txBody>
          <a:bodyPr wrap="square" rtlCol="0">
            <a:spAutoFit/>
          </a:bodyPr>
          <a:lstStyle/>
          <a:p>
            <a:pPr>
              <a:defRPr/>
            </a:pPr>
            <a:r>
              <a:rPr lang="en-US" sz="5400" b="1" dirty="0">
                <a:solidFill>
                  <a:srgbClr val="FF99CC"/>
                </a:solidFill>
                <a:latin typeface="Arial" charset="0"/>
              </a:rPr>
              <a:t>Use spiritual </a:t>
            </a:r>
            <a:r>
              <a:rPr lang="en-US" sz="5400" b="1" u="sng" dirty="0">
                <a:solidFill>
                  <a:srgbClr val="FF99CC"/>
                </a:solidFill>
                <a:latin typeface="Arial" charset="0"/>
              </a:rPr>
              <a:t>levera</a:t>
            </a:r>
            <a:r>
              <a:rPr lang="en-US" sz="5400" b="1" dirty="0">
                <a:solidFill>
                  <a:srgbClr val="FF99CC"/>
                </a:solidFill>
                <a:latin typeface="Arial" charset="0"/>
              </a:rPr>
              <a:t>g</a:t>
            </a:r>
            <a:r>
              <a:rPr lang="en-US" sz="5400" b="1" u="sng" dirty="0">
                <a:solidFill>
                  <a:srgbClr val="FF99CC"/>
                </a:solidFill>
                <a:latin typeface="Arial" charset="0"/>
              </a:rPr>
              <a:t>e</a:t>
            </a:r>
            <a:r>
              <a:rPr lang="en-US" sz="5400" b="1" dirty="0">
                <a:solidFill>
                  <a:srgbClr val="FF99CC"/>
                </a:solidFill>
                <a:latin typeface="Arial" charset="0"/>
              </a:rPr>
              <a:t>!</a:t>
            </a:r>
          </a:p>
        </p:txBody>
      </p:sp>
      <p:pic>
        <p:nvPicPr>
          <p:cNvPr id="7" name="Picture 6"/>
          <p:cNvPicPr>
            <a:picLocks noChangeAspect="1"/>
          </p:cNvPicPr>
          <p:nvPr/>
        </p:nvPicPr>
        <p:blipFill>
          <a:blip r:embed="rId3"/>
          <a:stretch>
            <a:fillRect/>
          </a:stretch>
        </p:blipFill>
        <p:spPr>
          <a:xfrm>
            <a:off x="776870" y="2939911"/>
            <a:ext cx="6404515" cy="2911142"/>
          </a:xfrm>
          <a:prstGeom prst="rect">
            <a:avLst/>
          </a:prstGeom>
        </p:spPr>
      </p:pic>
    </p:spTree>
    <p:extLst>
      <p:ext uri="{BB962C8B-B14F-4D97-AF65-F5344CB8AC3E}">
        <p14:creationId xmlns:p14="http://schemas.microsoft.com/office/powerpoint/2010/main" val="270186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6574" y="3643972"/>
            <a:ext cx="8105571" cy="2532990"/>
          </a:xfrm>
          <a:prstGeom prst="rect">
            <a:avLst/>
          </a:prstGeom>
        </p:spPr>
      </p:pic>
      <p:sp>
        <p:nvSpPr>
          <p:cNvPr id="2" name="Title 1"/>
          <p:cNvSpPr>
            <a:spLocks noGrp="1"/>
          </p:cNvSpPr>
          <p:nvPr>
            <p:ph type="title"/>
          </p:nvPr>
        </p:nvSpPr>
        <p:spPr/>
        <p:txBody>
          <a:bodyPr/>
          <a:lstStyle/>
          <a:p>
            <a:r>
              <a:rPr lang="en-US" dirty="0"/>
              <a:t>16. </a:t>
            </a:r>
            <a:r>
              <a:rPr lang="en-US" u="sng" dirty="0">
                <a:effectLst>
                  <a:glow rad="127000">
                    <a:srgbClr val="C00000"/>
                  </a:glow>
                  <a:outerShdw blurRad="38100" dist="38100" dir="2700000" algn="tl">
                    <a:srgbClr val="000000">
                      <a:alpha val="43137"/>
                    </a:srgbClr>
                  </a:outerShdw>
                </a:effectLst>
              </a:rPr>
              <a:t>Partnershi</a:t>
            </a:r>
            <a:r>
              <a:rPr lang="en-US" dirty="0">
                <a:effectLst>
                  <a:glow rad="127000">
                    <a:srgbClr val="C00000"/>
                  </a:glow>
                  <a:outerShdw blurRad="38100" dist="38100" dir="2700000" algn="tl">
                    <a:srgbClr val="000000">
                      <a:alpha val="43137"/>
                    </a:srgbClr>
                  </a:outerShdw>
                </a:effectLst>
              </a:rPr>
              <a:t>p</a:t>
            </a:r>
            <a:r>
              <a:rPr lang="en-US" dirty="0"/>
              <a:t> Approach</a:t>
            </a:r>
          </a:p>
        </p:txBody>
      </p:sp>
      <p:sp>
        <p:nvSpPr>
          <p:cNvPr id="3" name="Content Placeholder 2"/>
          <p:cNvSpPr>
            <a:spLocks noGrp="1"/>
          </p:cNvSpPr>
          <p:nvPr>
            <p:ph idx="1"/>
          </p:nvPr>
        </p:nvSpPr>
        <p:spPr/>
        <p:txBody>
          <a:bodyPr/>
          <a:lstStyle/>
          <a:p>
            <a:r>
              <a:rPr lang="en-US" dirty="0"/>
              <a:t>vs. Disassociation v.17</a:t>
            </a:r>
          </a:p>
          <a:p>
            <a:pPr>
              <a:lnSpc>
                <a:spcPct val="80000"/>
              </a:lnSpc>
              <a:defRPr/>
            </a:pPr>
            <a:r>
              <a:rPr lang="en-US" dirty="0">
                <a:effectLst>
                  <a:outerShdw blurRad="38100" dist="38100" dir="2700000" algn="tl">
                    <a:srgbClr val="000000">
                      <a:alpha val="43137"/>
                    </a:srgbClr>
                  </a:outerShdw>
                </a:effectLst>
              </a:rPr>
              <a:t>Consider me</a:t>
            </a:r>
          </a:p>
          <a:p>
            <a:pPr>
              <a:lnSpc>
                <a:spcPct val="80000"/>
              </a:lnSpc>
              <a:defRPr/>
            </a:pPr>
            <a:r>
              <a:rPr lang="en-US" dirty="0">
                <a:effectLst>
                  <a:outerShdw blurRad="38100" dist="38100" dir="2700000" algn="tl">
                    <a:srgbClr val="000000">
                      <a:alpha val="43137"/>
                    </a:srgbClr>
                  </a:outerShdw>
                </a:effectLst>
              </a:rPr>
              <a:t>Welcome him as me</a:t>
            </a:r>
          </a:p>
          <a:p>
            <a:endParaRPr lang="en-US" dirty="0"/>
          </a:p>
        </p:txBody>
      </p:sp>
      <p:sp>
        <p:nvSpPr>
          <p:cNvPr id="4" name="TextBox 3"/>
          <p:cNvSpPr txBox="1"/>
          <p:nvPr/>
        </p:nvSpPr>
        <p:spPr>
          <a:xfrm>
            <a:off x="7936992" y="1400564"/>
            <a:ext cx="4017264" cy="4555093"/>
          </a:xfrm>
          <a:prstGeom prst="rect">
            <a:avLst/>
          </a:prstGeom>
          <a:noFill/>
        </p:spPr>
        <p:txBody>
          <a:bodyPr wrap="square" rtlCol="0">
            <a:spAutoFit/>
          </a:bodyPr>
          <a:lstStyle/>
          <a:p>
            <a:pPr algn="ctr">
              <a:lnSpc>
                <a:spcPts val="5800"/>
              </a:lnSpc>
            </a:pPr>
            <a:r>
              <a:rPr lang="en-US" sz="4800" b="1" dirty="0">
                <a:solidFill>
                  <a:schemeClr val="bg1"/>
                </a:solidFill>
              </a:rPr>
              <a:t>So if you consider me a </a:t>
            </a:r>
            <a:r>
              <a:rPr lang="en-US" sz="4800" b="1" dirty="0">
                <a:solidFill>
                  <a:srgbClr val="FFFF00"/>
                </a:solidFill>
              </a:rPr>
              <a:t>partner</a:t>
            </a:r>
            <a:r>
              <a:rPr lang="en-US" sz="4800" b="1" dirty="0">
                <a:solidFill>
                  <a:schemeClr val="bg1"/>
                </a:solidFill>
              </a:rPr>
              <a:t>, welcome him as you would welcome me. </a:t>
            </a:r>
          </a:p>
        </p:txBody>
      </p:sp>
      <p:sp>
        <p:nvSpPr>
          <p:cNvPr id="5" name="TextBox 4"/>
          <p:cNvSpPr txBox="1"/>
          <p:nvPr/>
        </p:nvSpPr>
        <p:spPr>
          <a:xfrm>
            <a:off x="179290" y="5835542"/>
            <a:ext cx="11854214" cy="757130"/>
          </a:xfrm>
          <a:prstGeom prst="rect">
            <a:avLst/>
          </a:prstGeom>
          <a:noFill/>
        </p:spPr>
        <p:txBody>
          <a:bodyPr wrap="square" rtlCol="0">
            <a:spAutoFit/>
          </a:bodyPr>
          <a:lstStyle/>
          <a:p>
            <a:pPr algn="ctr">
              <a:lnSpc>
                <a:spcPct val="80000"/>
              </a:lnSpc>
              <a:defRPr/>
            </a:pPr>
            <a:r>
              <a:rPr lang="en-US" sz="5400" b="1" dirty="0">
                <a:solidFill>
                  <a:srgbClr val="FF99CC"/>
                </a:solidFill>
                <a:latin typeface="Arial" charset="0"/>
              </a:rPr>
              <a:t>Reason through your </a:t>
            </a:r>
            <a:r>
              <a:rPr lang="en-US" sz="5400" b="1" u="sng" dirty="0">
                <a:solidFill>
                  <a:srgbClr val="FF99CC"/>
                </a:solidFill>
                <a:latin typeface="Arial" charset="0"/>
              </a:rPr>
              <a:t>feelin</a:t>
            </a:r>
            <a:r>
              <a:rPr lang="en-US" sz="5400" b="1" dirty="0">
                <a:solidFill>
                  <a:srgbClr val="FF99CC"/>
                </a:solidFill>
                <a:latin typeface="Arial" charset="0"/>
              </a:rPr>
              <a:t>g</a:t>
            </a:r>
            <a:r>
              <a:rPr lang="en-US" sz="5400" b="1" u="sng" dirty="0">
                <a:solidFill>
                  <a:srgbClr val="FF99CC"/>
                </a:solidFill>
                <a:latin typeface="Arial" charset="0"/>
              </a:rPr>
              <a:t>s</a:t>
            </a:r>
            <a:r>
              <a:rPr lang="en-US" sz="5400" b="1" dirty="0">
                <a:solidFill>
                  <a:srgbClr val="FF99CC"/>
                </a:solidFill>
                <a:latin typeface="Arial" charset="0"/>
              </a:rPr>
              <a:t>!</a:t>
            </a:r>
          </a:p>
        </p:txBody>
      </p:sp>
    </p:spTree>
    <p:extLst>
      <p:ext uri="{BB962C8B-B14F-4D97-AF65-F5344CB8AC3E}">
        <p14:creationId xmlns:p14="http://schemas.microsoft.com/office/powerpoint/2010/main" val="33069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a:t>
            </a:r>
            <a:r>
              <a:rPr lang="en-US" u="sng" dirty="0">
                <a:effectLst>
                  <a:glow rad="127000">
                    <a:srgbClr val="C00000"/>
                  </a:glow>
                  <a:outerShdw blurRad="38100" dist="38100" dir="2700000" algn="tl">
                    <a:srgbClr val="000000">
                      <a:alpha val="43137"/>
                    </a:srgbClr>
                  </a:outerShdw>
                </a:effectLst>
              </a:rPr>
              <a:t>Credit</a:t>
            </a:r>
            <a:r>
              <a:rPr lang="en-US" dirty="0"/>
              <a:t> Card Approach</a:t>
            </a:r>
          </a:p>
        </p:txBody>
      </p:sp>
      <p:sp>
        <p:nvSpPr>
          <p:cNvPr id="3" name="Content Placeholder 2"/>
          <p:cNvSpPr>
            <a:spLocks noGrp="1"/>
          </p:cNvSpPr>
          <p:nvPr>
            <p:ph idx="1"/>
          </p:nvPr>
        </p:nvSpPr>
        <p:spPr>
          <a:xfrm>
            <a:off x="225910" y="1325563"/>
            <a:ext cx="9571233" cy="2126764"/>
          </a:xfrm>
        </p:spPr>
        <p:txBody>
          <a:bodyPr/>
          <a:lstStyle/>
          <a:p>
            <a:r>
              <a:rPr lang="en-US" dirty="0"/>
              <a:t>vs. I’ll make you pay </a:t>
            </a:r>
            <a:r>
              <a:rPr lang="en-US" sz="5400" dirty="0"/>
              <a:t>v.18</a:t>
            </a:r>
          </a:p>
          <a:p>
            <a:pPr marL="457200" indent="-457200">
              <a:buFont typeface="Arial" panose="020B0604020202020204" pitchFamily="34" charset="0"/>
              <a:buChar char="•"/>
            </a:pPr>
            <a:r>
              <a:rPr lang="en-US" sz="5400" dirty="0"/>
              <a:t>Charge it to me</a:t>
            </a:r>
            <a:endParaRPr lang="en-US" dirty="0"/>
          </a:p>
        </p:txBody>
      </p:sp>
      <p:sp>
        <p:nvSpPr>
          <p:cNvPr id="4" name="TextBox 3"/>
          <p:cNvSpPr txBox="1"/>
          <p:nvPr/>
        </p:nvSpPr>
        <p:spPr>
          <a:xfrm>
            <a:off x="8540496" y="1326179"/>
            <a:ext cx="3530558" cy="5275419"/>
          </a:xfrm>
          <a:prstGeom prst="rect">
            <a:avLst/>
          </a:prstGeom>
          <a:noFill/>
        </p:spPr>
        <p:txBody>
          <a:bodyPr wrap="square" rtlCol="0">
            <a:spAutoFit/>
          </a:bodyPr>
          <a:lstStyle/>
          <a:p>
            <a:pPr algn="ctr">
              <a:lnSpc>
                <a:spcPts val="5800"/>
              </a:lnSpc>
            </a:pPr>
            <a:r>
              <a:rPr lang="en-US" sz="4800" b="1" dirty="0">
                <a:solidFill>
                  <a:schemeClr val="bg1"/>
                </a:solidFill>
              </a:rPr>
              <a:t>If he has done you any wrong or owes you anything, </a:t>
            </a:r>
            <a:r>
              <a:rPr lang="en-US" sz="4800" b="1" dirty="0">
                <a:solidFill>
                  <a:srgbClr val="FFFF00"/>
                </a:solidFill>
              </a:rPr>
              <a:t>charge it</a:t>
            </a:r>
            <a:r>
              <a:rPr lang="en-US" sz="4800" b="1" dirty="0">
                <a:solidFill>
                  <a:schemeClr val="bg1"/>
                </a:solidFill>
              </a:rPr>
              <a:t> to me. </a:t>
            </a:r>
            <a:endParaRPr lang="en-US" sz="6000" b="1" dirty="0">
              <a:solidFill>
                <a:schemeClr val="bg1"/>
              </a:solidFill>
            </a:endParaRPr>
          </a:p>
        </p:txBody>
      </p:sp>
      <p:sp>
        <p:nvSpPr>
          <p:cNvPr id="6" name="TextBox 5"/>
          <p:cNvSpPr txBox="1"/>
          <p:nvPr/>
        </p:nvSpPr>
        <p:spPr>
          <a:xfrm>
            <a:off x="225910" y="5039381"/>
            <a:ext cx="10189329" cy="2320251"/>
          </a:xfrm>
          <a:prstGeom prst="rect">
            <a:avLst/>
          </a:prstGeom>
          <a:noFill/>
        </p:spPr>
        <p:txBody>
          <a:bodyPr wrap="square" rtlCol="0">
            <a:spAutoFit/>
          </a:bodyPr>
          <a:lstStyle/>
          <a:p>
            <a:pPr>
              <a:lnSpc>
                <a:spcPct val="90000"/>
              </a:lnSpc>
              <a:defRPr/>
            </a:pPr>
            <a:r>
              <a:rPr lang="en-US" sz="5400" b="1" u="sng" dirty="0">
                <a:solidFill>
                  <a:srgbClr val="FF99CC"/>
                </a:solidFill>
                <a:latin typeface="Arial" charset="0"/>
              </a:rPr>
              <a:t>Bear</a:t>
            </a:r>
            <a:r>
              <a:rPr lang="en-US" sz="5400" b="1" dirty="0">
                <a:solidFill>
                  <a:srgbClr val="FF99CC"/>
                </a:solidFill>
                <a:latin typeface="Arial" charset="0"/>
              </a:rPr>
              <a:t> </a:t>
            </a:r>
            <a:br>
              <a:rPr lang="en-US" sz="5400" b="1" dirty="0">
                <a:solidFill>
                  <a:srgbClr val="FF99CC"/>
                </a:solidFill>
                <a:latin typeface="Arial" charset="0"/>
              </a:rPr>
            </a:br>
            <a:r>
              <a:rPr lang="en-US" sz="5400" b="1" dirty="0">
                <a:solidFill>
                  <a:srgbClr val="FF99CC"/>
                </a:solidFill>
                <a:latin typeface="Arial" charset="0"/>
              </a:rPr>
              <a:t>one another’s burdens!</a:t>
            </a:r>
            <a:endParaRPr lang="en-US" sz="5400" b="1" dirty="0">
              <a:solidFill>
                <a:schemeClr val="bg1"/>
              </a:solidFill>
              <a:latin typeface="Arial" charset="0"/>
            </a:endParaRPr>
          </a:p>
          <a:p>
            <a:pPr algn="ctr">
              <a:lnSpc>
                <a:spcPts val="5500"/>
              </a:lnSpc>
            </a:pPr>
            <a:endParaRPr lang="en-US" sz="6000" dirty="0"/>
          </a:p>
        </p:txBody>
      </p:sp>
      <p:pic>
        <p:nvPicPr>
          <p:cNvPr id="5" name="Picture 4"/>
          <p:cNvPicPr>
            <a:picLocks noChangeAspect="1"/>
          </p:cNvPicPr>
          <p:nvPr/>
        </p:nvPicPr>
        <p:blipFill>
          <a:blip r:embed="rId2"/>
          <a:stretch>
            <a:fillRect/>
          </a:stretch>
        </p:blipFill>
        <p:spPr>
          <a:xfrm>
            <a:off x="2458398" y="3073977"/>
            <a:ext cx="4446641" cy="27692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170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a:t>
            </a:r>
            <a:r>
              <a:rPr lang="en-US" u="sng" dirty="0">
                <a:effectLst>
                  <a:glow rad="127000">
                    <a:srgbClr val="C00000"/>
                  </a:glow>
                  <a:outerShdw blurRad="38100" dist="38100" dir="2700000" algn="tl">
                    <a:srgbClr val="000000">
                      <a:alpha val="43137"/>
                    </a:srgbClr>
                  </a:outerShdw>
                </a:effectLst>
              </a:rPr>
              <a:t>Substitution</a:t>
            </a:r>
            <a:r>
              <a:rPr lang="en-US" dirty="0"/>
              <a:t> Approach</a:t>
            </a:r>
          </a:p>
        </p:txBody>
      </p:sp>
      <p:sp>
        <p:nvSpPr>
          <p:cNvPr id="3" name="Content Placeholder 2"/>
          <p:cNvSpPr>
            <a:spLocks noGrp="1"/>
          </p:cNvSpPr>
          <p:nvPr>
            <p:ph idx="1"/>
          </p:nvPr>
        </p:nvSpPr>
        <p:spPr/>
        <p:txBody>
          <a:bodyPr/>
          <a:lstStyle/>
          <a:p>
            <a:r>
              <a:rPr lang="en-US" dirty="0"/>
              <a:t>vs. Make ‘em pay v.19</a:t>
            </a:r>
          </a:p>
          <a:p>
            <a:pPr marL="457200" indent="-457200">
              <a:lnSpc>
                <a:spcPct val="80000"/>
              </a:lnSpc>
              <a:buFont typeface="Arial" panose="020B0604020202020204" pitchFamily="34" charset="0"/>
              <a:buChar char="•"/>
              <a:defRPr/>
            </a:pPr>
            <a:r>
              <a:rPr lang="en-US" dirty="0">
                <a:effectLst>
                  <a:outerShdw blurRad="38100" dist="38100" dir="2700000" algn="tl">
                    <a:srgbClr val="000000">
                      <a:alpha val="43137"/>
                    </a:srgbClr>
                  </a:outerShdw>
                </a:effectLst>
              </a:rPr>
              <a:t>I will pay</a:t>
            </a:r>
          </a:p>
          <a:p>
            <a:pPr marL="457200" indent="-457200">
              <a:lnSpc>
                <a:spcPct val="80000"/>
              </a:lnSpc>
              <a:buFont typeface="Arial" panose="020B0604020202020204" pitchFamily="34" charset="0"/>
              <a:buChar char="•"/>
              <a:defRPr/>
            </a:pPr>
            <a:r>
              <a:rPr lang="en-US" dirty="0">
                <a:effectLst>
                  <a:outerShdw blurRad="38100" dist="38100" dir="2700000" algn="tl">
                    <a:srgbClr val="000000">
                      <a:alpha val="43137"/>
                    </a:srgbClr>
                  </a:outerShdw>
                </a:effectLst>
              </a:rPr>
              <a:t>You owe me</a:t>
            </a:r>
          </a:p>
          <a:p>
            <a:endParaRPr lang="en-US" dirty="0"/>
          </a:p>
        </p:txBody>
      </p:sp>
      <p:sp>
        <p:nvSpPr>
          <p:cNvPr id="4" name="TextBox 3"/>
          <p:cNvSpPr txBox="1"/>
          <p:nvPr/>
        </p:nvSpPr>
        <p:spPr>
          <a:xfrm>
            <a:off x="8284106" y="1325563"/>
            <a:ext cx="3742944" cy="4967514"/>
          </a:xfrm>
          <a:prstGeom prst="rect">
            <a:avLst/>
          </a:prstGeom>
          <a:noFill/>
        </p:spPr>
        <p:txBody>
          <a:bodyPr wrap="square" rtlCol="0">
            <a:spAutoFit/>
          </a:bodyPr>
          <a:lstStyle/>
          <a:p>
            <a:pPr algn="ctr">
              <a:lnSpc>
                <a:spcPct val="90000"/>
              </a:lnSpc>
            </a:pPr>
            <a:r>
              <a:rPr lang="en-US" sz="4400" b="1" dirty="0">
                <a:solidFill>
                  <a:schemeClr val="bg1"/>
                </a:solidFill>
              </a:rPr>
              <a:t>I, Paul, am writing this with my own hand. </a:t>
            </a:r>
            <a:r>
              <a:rPr lang="en-US" sz="4400" b="1" dirty="0">
                <a:solidFill>
                  <a:srgbClr val="FFFF00"/>
                </a:solidFill>
              </a:rPr>
              <a:t>I will pay it back-</a:t>
            </a:r>
            <a:r>
              <a:rPr lang="en-US" sz="4400" b="1" dirty="0">
                <a:solidFill>
                  <a:schemeClr val="bg1"/>
                </a:solidFill>
              </a:rPr>
              <a:t>-not to mention that you owe me your very self. </a:t>
            </a:r>
          </a:p>
        </p:txBody>
      </p:sp>
      <p:sp>
        <p:nvSpPr>
          <p:cNvPr id="6" name="TextBox 5"/>
          <p:cNvSpPr txBox="1"/>
          <p:nvPr/>
        </p:nvSpPr>
        <p:spPr>
          <a:xfrm>
            <a:off x="234399" y="4092382"/>
            <a:ext cx="3539266" cy="2086725"/>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Follow in Christ’s </a:t>
            </a:r>
            <a:r>
              <a:rPr lang="en-US" sz="5400" b="1" u="sng" dirty="0">
                <a:solidFill>
                  <a:srgbClr val="FF99CC"/>
                </a:solidFill>
                <a:latin typeface="Arial" charset="0"/>
              </a:rPr>
              <a:t>ste</a:t>
            </a:r>
            <a:r>
              <a:rPr lang="en-US" sz="5400" b="1" u="sng" dirty="0">
                <a:solidFill>
                  <a:srgbClr val="FF99CC"/>
                </a:solidFill>
                <a:effectLst>
                  <a:outerShdw blurRad="38100" dist="38100" dir="2700000" algn="tl">
                    <a:srgbClr val="000000">
                      <a:alpha val="43137"/>
                    </a:srgbClr>
                  </a:outerShdw>
                </a:effectLst>
                <a:latin typeface="Arial" charset="0"/>
              </a:rPr>
              <a:t>p</a:t>
            </a:r>
            <a:r>
              <a:rPr lang="en-US" sz="5400" b="1" u="sng" dirty="0">
                <a:solidFill>
                  <a:srgbClr val="FF99CC"/>
                </a:solidFill>
                <a:latin typeface="Arial" charset="0"/>
              </a:rPr>
              <a:t>s</a:t>
            </a:r>
          </a:p>
        </p:txBody>
      </p:sp>
      <p:pic>
        <p:nvPicPr>
          <p:cNvPr id="5" name="Picture 4"/>
          <p:cNvPicPr>
            <a:picLocks noChangeAspect="1"/>
          </p:cNvPicPr>
          <p:nvPr/>
        </p:nvPicPr>
        <p:blipFill>
          <a:blip r:embed="rId3"/>
          <a:stretch>
            <a:fillRect/>
          </a:stretch>
        </p:blipFill>
        <p:spPr>
          <a:xfrm>
            <a:off x="3336599" y="3365067"/>
            <a:ext cx="5031487" cy="3492933"/>
          </a:xfrm>
          <a:prstGeom prst="rect">
            <a:avLst/>
          </a:prstGeom>
        </p:spPr>
      </p:pic>
    </p:spTree>
    <p:extLst>
      <p:ext uri="{BB962C8B-B14F-4D97-AF65-F5344CB8AC3E}">
        <p14:creationId xmlns:p14="http://schemas.microsoft.com/office/powerpoint/2010/main" val="237759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31474" y="1367238"/>
            <a:ext cx="3248701" cy="5490762"/>
          </a:xfrm>
          <a:prstGeom prst="rect">
            <a:avLst/>
          </a:prstGeom>
        </p:spPr>
      </p:pic>
      <p:sp>
        <p:nvSpPr>
          <p:cNvPr id="2" name="Title 1"/>
          <p:cNvSpPr>
            <a:spLocks noGrp="1"/>
          </p:cNvSpPr>
          <p:nvPr>
            <p:ph type="title"/>
          </p:nvPr>
        </p:nvSpPr>
        <p:spPr/>
        <p:txBody>
          <a:bodyPr/>
          <a:lstStyle/>
          <a:p>
            <a:r>
              <a:rPr lang="en-US" dirty="0"/>
              <a:t>19. </a:t>
            </a:r>
            <a:r>
              <a:rPr lang="en-US" u="sng" dirty="0">
                <a:effectLst>
                  <a:glow rad="127000">
                    <a:srgbClr val="C00000"/>
                  </a:glow>
                  <a:outerShdw blurRad="38100" dist="38100" dir="2700000" algn="tl">
                    <a:srgbClr val="000000">
                      <a:alpha val="43137"/>
                    </a:srgbClr>
                  </a:outerShdw>
                </a:effectLst>
              </a:rPr>
              <a:t>Refreshin</a:t>
            </a:r>
            <a:r>
              <a:rPr lang="en-US" dirty="0">
                <a:effectLst>
                  <a:glow rad="127000">
                    <a:srgbClr val="C00000"/>
                  </a:glow>
                  <a:outerShdw blurRad="38100" dist="38100" dir="2700000" algn="tl">
                    <a:srgbClr val="000000">
                      <a:alpha val="43137"/>
                    </a:srgbClr>
                  </a:outerShdw>
                </a:effectLst>
              </a:rPr>
              <a:t>g</a:t>
            </a:r>
            <a:r>
              <a:rPr lang="en-US" dirty="0"/>
              <a:t> Approach </a:t>
            </a:r>
          </a:p>
        </p:txBody>
      </p:sp>
      <p:sp>
        <p:nvSpPr>
          <p:cNvPr id="3" name="Content Placeholder 2"/>
          <p:cNvSpPr>
            <a:spLocks noGrp="1"/>
          </p:cNvSpPr>
          <p:nvPr>
            <p:ph idx="1"/>
          </p:nvPr>
        </p:nvSpPr>
        <p:spPr>
          <a:xfrm>
            <a:off x="331140" y="1325563"/>
            <a:ext cx="5932499" cy="2891874"/>
          </a:xfrm>
        </p:spPr>
        <p:txBody>
          <a:bodyPr/>
          <a:lstStyle/>
          <a:p>
            <a:r>
              <a:rPr lang="en-US" dirty="0"/>
              <a:t>Vs. Fatigued v.20</a:t>
            </a:r>
          </a:p>
          <a:p>
            <a:pPr marL="457200" indent="-457200">
              <a:buFont typeface="Arial" panose="020B0604020202020204" pitchFamily="34" charset="0"/>
              <a:buChar char="•"/>
              <a:defRPr/>
            </a:pPr>
            <a:r>
              <a:rPr lang="en-US" dirty="0"/>
              <a:t>Let me reap benefit</a:t>
            </a:r>
          </a:p>
          <a:p>
            <a:pPr marL="457200" indent="-457200">
              <a:lnSpc>
                <a:spcPct val="70000"/>
              </a:lnSpc>
              <a:buFont typeface="Arial" panose="020B0604020202020204" pitchFamily="34" charset="0"/>
              <a:buChar char="•"/>
              <a:defRPr/>
            </a:pPr>
            <a:r>
              <a:rPr lang="en-US" dirty="0"/>
              <a:t>Refresh me</a:t>
            </a:r>
          </a:p>
          <a:p>
            <a:endParaRPr lang="en-US" dirty="0"/>
          </a:p>
        </p:txBody>
      </p:sp>
      <p:sp>
        <p:nvSpPr>
          <p:cNvPr id="6" name="TextBox 5"/>
          <p:cNvSpPr txBox="1"/>
          <p:nvPr/>
        </p:nvSpPr>
        <p:spPr>
          <a:xfrm>
            <a:off x="7644384" y="1325563"/>
            <a:ext cx="4336124" cy="5298886"/>
          </a:xfrm>
          <a:prstGeom prst="rect">
            <a:avLst/>
          </a:prstGeom>
          <a:noFill/>
        </p:spPr>
        <p:txBody>
          <a:bodyPr wrap="square" rtlCol="0">
            <a:spAutoFit/>
          </a:bodyPr>
          <a:lstStyle/>
          <a:p>
            <a:pPr algn="ctr">
              <a:lnSpc>
                <a:spcPts val="5800"/>
              </a:lnSpc>
            </a:pPr>
            <a:r>
              <a:rPr lang="en-US" sz="4800" b="1" dirty="0">
                <a:solidFill>
                  <a:schemeClr val="bg1"/>
                </a:solidFill>
              </a:rPr>
              <a:t> I do wish, brother, that I may have some benefit from you in the Lord; </a:t>
            </a:r>
            <a:r>
              <a:rPr lang="en-US" sz="4800" b="1" dirty="0">
                <a:solidFill>
                  <a:srgbClr val="FFFF00"/>
                </a:solidFill>
              </a:rPr>
              <a:t>refresh</a:t>
            </a:r>
            <a:r>
              <a:rPr lang="en-US" sz="4800" b="1" dirty="0">
                <a:solidFill>
                  <a:schemeClr val="bg1"/>
                </a:solidFill>
              </a:rPr>
              <a:t> my heart in Christ. </a:t>
            </a:r>
          </a:p>
        </p:txBody>
      </p:sp>
      <p:sp>
        <p:nvSpPr>
          <p:cNvPr id="7" name="TextBox 6"/>
          <p:cNvSpPr txBox="1"/>
          <p:nvPr/>
        </p:nvSpPr>
        <p:spPr>
          <a:xfrm>
            <a:off x="347472" y="4758170"/>
            <a:ext cx="7432703" cy="1421928"/>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Tactfully assert </a:t>
            </a:r>
            <a:r>
              <a:rPr lang="en-US" sz="5400" b="1" u="sng" dirty="0">
                <a:solidFill>
                  <a:srgbClr val="FF99CC"/>
                </a:solidFill>
                <a:latin typeface="Arial" charset="0"/>
              </a:rPr>
              <a:t>expectations</a:t>
            </a:r>
            <a:r>
              <a:rPr lang="en-US" sz="5400" b="1" dirty="0">
                <a:solidFill>
                  <a:srgbClr val="FF99CC"/>
                </a:solidFill>
                <a:latin typeface="Arial" charset="0"/>
              </a:rPr>
              <a:t>!</a:t>
            </a:r>
            <a:endParaRPr lang="en-US" sz="5400" b="1" dirty="0">
              <a:solidFill>
                <a:schemeClr val="bg1"/>
              </a:solidFill>
              <a:latin typeface="Arial" charset="0"/>
            </a:endParaRPr>
          </a:p>
        </p:txBody>
      </p:sp>
    </p:spTree>
    <p:extLst>
      <p:ext uri="{BB962C8B-B14F-4D97-AF65-F5344CB8AC3E}">
        <p14:creationId xmlns:p14="http://schemas.microsoft.com/office/powerpoint/2010/main" val="321982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a:t>
            </a:r>
            <a:r>
              <a:rPr lang="en-US" u="sng" dirty="0">
                <a:effectLst>
                  <a:glow rad="127000">
                    <a:srgbClr val="C00000"/>
                  </a:glow>
                  <a:outerShdw blurRad="38100" dist="38100" dir="2700000" algn="tl">
                    <a:srgbClr val="000000">
                      <a:alpha val="43137"/>
                    </a:srgbClr>
                  </a:outerShdw>
                </a:effectLst>
              </a:rPr>
              <a:t>Confident</a:t>
            </a:r>
            <a:r>
              <a:rPr lang="en-US" dirty="0"/>
              <a:t> Approach </a:t>
            </a:r>
          </a:p>
        </p:txBody>
      </p:sp>
      <p:sp>
        <p:nvSpPr>
          <p:cNvPr id="3" name="Content Placeholder 2"/>
          <p:cNvSpPr>
            <a:spLocks noGrp="1"/>
          </p:cNvSpPr>
          <p:nvPr>
            <p:ph idx="1"/>
          </p:nvPr>
        </p:nvSpPr>
        <p:spPr>
          <a:xfrm>
            <a:off x="292608" y="1325563"/>
            <a:ext cx="11899391" cy="2574633"/>
          </a:xfrm>
        </p:spPr>
        <p:txBody>
          <a:bodyPr/>
          <a:lstStyle/>
          <a:p>
            <a:r>
              <a:rPr lang="en-US" dirty="0"/>
              <a:t>Vs. Doubtful v.21</a:t>
            </a:r>
          </a:p>
          <a:p>
            <a:pPr marL="401638" indent="-401638">
              <a:lnSpc>
                <a:spcPct val="70000"/>
              </a:lnSpc>
              <a:buFont typeface="Arial" panose="020B0604020202020204" pitchFamily="34" charset="0"/>
              <a:buChar char="•"/>
              <a:defRPr/>
            </a:pPr>
            <a:r>
              <a:rPr lang="en-US" dirty="0"/>
              <a:t>In obedience</a:t>
            </a:r>
          </a:p>
          <a:p>
            <a:pPr marL="401638" indent="-401638">
              <a:lnSpc>
                <a:spcPct val="70000"/>
              </a:lnSpc>
              <a:buFont typeface="Arial" panose="020B0604020202020204" pitchFamily="34" charset="0"/>
              <a:buChar char="•"/>
              <a:defRPr/>
            </a:pPr>
            <a:r>
              <a:rPr lang="en-US" dirty="0"/>
              <a:t>To do more</a:t>
            </a:r>
          </a:p>
        </p:txBody>
      </p:sp>
      <p:sp>
        <p:nvSpPr>
          <p:cNvPr id="6" name="TextBox 5"/>
          <p:cNvSpPr txBox="1"/>
          <p:nvPr/>
        </p:nvSpPr>
        <p:spPr>
          <a:xfrm>
            <a:off x="7959011" y="1439952"/>
            <a:ext cx="4126463" cy="5221942"/>
          </a:xfrm>
          <a:prstGeom prst="rect">
            <a:avLst/>
          </a:prstGeom>
          <a:noFill/>
        </p:spPr>
        <p:txBody>
          <a:bodyPr wrap="square" rtlCol="0">
            <a:spAutoFit/>
          </a:bodyPr>
          <a:lstStyle/>
          <a:p>
            <a:pPr algn="ctr">
              <a:lnSpc>
                <a:spcPts val="5000"/>
              </a:lnSpc>
            </a:pPr>
            <a:r>
              <a:rPr lang="en-US" sz="4800" b="1" baseline="30000" dirty="0">
                <a:solidFill>
                  <a:schemeClr val="bg1"/>
                </a:solidFill>
              </a:rPr>
              <a:t>21 </a:t>
            </a:r>
            <a:r>
              <a:rPr lang="en-US" sz="4800" b="1" dirty="0">
                <a:solidFill>
                  <a:srgbClr val="FFFF00"/>
                </a:solidFill>
              </a:rPr>
              <a:t>Confident</a:t>
            </a:r>
            <a:r>
              <a:rPr lang="en-US" sz="4800" b="1" dirty="0">
                <a:solidFill>
                  <a:schemeClr val="bg1"/>
                </a:solidFill>
              </a:rPr>
              <a:t> </a:t>
            </a:r>
            <a:br>
              <a:rPr lang="en-US" sz="4800" b="1" dirty="0">
                <a:solidFill>
                  <a:schemeClr val="bg1"/>
                </a:solidFill>
              </a:rPr>
            </a:br>
            <a:r>
              <a:rPr lang="en-US" sz="4800" b="1" dirty="0">
                <a:solidFill>
                  <a:schemeClr val="bg1"/>
                </a:solidFill>
              </a:rPr>
              <a:t>of your obedience, I write to you, knowing that you will do even more than I ask. </a:t>
            </a:r>
          </a:p>
        </p:txBody>
      </p:sp>
      <p:sp>
        <p:nvSpPr>
          <p:cNvPr id="7" name="TextBox 6"/>
          <p:cNvSpPr txBox="1"/>
          <p:nvPr/>
        </p:nvSpPr>
        <p:spPr>
          <a:xfrm>
            <a:off x="512064" y="4890735"/>
            <a:ext cx="7304656" cy="1421928"/>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Be </a:t>
            </a:r>
            <a:r>
              <a:rPr lang="en-US" sz="5400" b="1" u="sng" dirty="0">
                <a:solidFill>
                  <a:srgbClr val="FF99CC"/>
                </a:solidFill>
                <a:latin typeface="Arial" charset="0"/>
              </a:rPr>
              <a:t>o</a:t>
            </a:r>
            <a:r>
              <a:rPr lang="en-US" sz="5400" b="1" dirty="0">
                <a:solidFill>
                  <a:srgbClr val="FF99CC"/>
                </a:solidFill>
                <a:latin typeface="Arial" charset="0"/>
              </a:rPr>
              <a:t>p</a:t>
            </a:r>
            <a:r>
              <a:rPr lang="en-US" sz="5400" b="1" u="sng" dirty="0">
                <a:solidFill>
                  <a:srgbClr val="FF99CC"/>
                </a:solidFill>
                <a:latin typeface="Arial" charset="0"/>
              </a:rPr>
              <a:t>timistic</a:t>
            </a:r>
            <a:r>
              <a:rPr lang="en-US" sz="5400" b="1" dirty="0">
                <a:solidFill>
                  <a:srgbClr val="FF99CC"/>
                </a:solidFill>
                <a:latin typeface="Arial" charset="0"/>
              </a:rPr>
              <a:t> </a:t>
            </a:r>
            <a:br>
              <a:rPr lang="en-US" sz="5400" b="1" dirty="0">
                <a:solidFill>
                  <a:srgbClr val="FF99CC"/>
                </a:solidFill>
                <a:latin typeface="Arial" charset="0"/>
              </a:rPr>
            </a:br>
            <a:r>
              <a:rPr lang="en-US" sz="5400" b="1" dirty="0">
                <a:solidFill>
                  <a:srgbClr val="FF99CC"/>
                </a:solidFill>
                <a:latin typeface="Arial" charset="0"/>
              </a:rPr>
              <a:t>of relationships</a:t>
            </a:r>
            <a:endParaRPr lang="en-US" sz="5400" b="1" dirty="0">
              <a:solidFill>
                <a:schemeClr val="bg1"/>
              </a:solidFill>
              <a:latin typeface="Arial" charset="0"/>
            </a:endParaRPr>
          </a:p>
        </p:txBody>
      </p:sp>
      <p:pic>
        <p:nvPicPr>
          <p:cNvPr id="4" name="Picture 3"/>
          <p:cNvPicPr>
            <a:picLocks noChangeAspect="1"/>
          </p:cNvPicPr>
          <p:nvPr/>
        </p:nvPicPr>
        <p:blipFill>
          <a:blip r:embed="rId3"/>
          <a:stretch>
            <a:fillRect/>
          </a:stretch>
        </p:blipFill>
        <p:spPr>
          <a:xfrm>
            <a:off x="4536141" y="2279397"/>
            <a:ext cx="3602019" cy="2772663"/>
          </a:xfrm>
          <a:prstGeom prst="rect">
            <a:avLst/>
          </a:prstGeom>
        </p:spPr>
      </p:pic>
    </p:spTree>
    <p:extLst>
      <p:ext uri="{BB962C8B-B14F-4D97-AF65-F5344CB8AC3E}">
        <p14:creationId xmlns:p14="http://schemas.microsoft.com/office/powerpoint/2010/main" val="255172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a:t>
            </a:r>
            <a:r>
              <a:rPr lang="en-US" u="sng" dirty="0">
                <a:effectLst>
                  <a:glow rad="127000">
                    <a:srgbClr val="C00000"/>
                  </a:glow>
                  <a:outerShdw blurRad="38100" dist="38100" dir="2700000" algn="tl">
                    <a:srgbClr val="000000">
                      <a:alpha val="43137"/>
                    </a:srgbClr>
                  </a:outerShdw>
                </a:effectLst>
              </a:rPr>
              <a:t>Follow</a:t>
            </a:r>
            <a:r>
              <a:rPr lang="en-US" dirty="0">
                <a:effectLst>
                  <a:glow rad="127000">
                    <a:srgbClr val="C00000"/>
                  </a:glow>
                  <a:outerShdw blurRad="38100" dist="38100" dir="2700000" algn="tl">
                    <a:srgbClr val="000000">
                      <a:alpha val="43137"/>
                    </a:srgbClr>
                  </a:outerShdw>
                </a:effectLst>
              </a:rPr>
              <a:t>-</a:t>
            </a:r>
            <a:r>
              <a:rPr lang="en-US" u="sng" dirty="0">
                <a:effectLst>
                  <a:glow rad="127000">
                    <a:srgbClr val="C00000"/>
                  </a:glow>
                  <a:outerShdw blurRad="38100" dist="38100" dir="2700000" algn="tl">
                    <a:srgbClr val="000000">
                      <a:alpha val="43137"/>
                    </a:srgbClr>
                  </a:outerShdw>
                </a:effectLst>
              </a:rPr>
              <a:t>U</a:t>
            </a:r>
            <a:r>
              <a:rPr lang="en-US" dirty="0">
                <a:effectLst>
                  <a:glow rad="127000">
                    <a:srgbClr val="C00000"/>
                  </a:glow>
                  <a:outerShdw blurRad="38100" dist="38100" dir="2700000" algn="tl">
                    <a:srgbClr val="000000">
                      <a:alpha val="43137"/>
                    </a:srgbClr>
                  </a:outerShdw>
                </a:effectLst>
              </a:rPr>
              <a:t>p</a:t>
            </a:r>
            <a:r>
              <a:rPr lang="en-US" dirty="0"/>
              <a:t> Approach </a:t>
            </a:r>
          </a:p>
        </p:txBody>
      </p:sp>
      <p:sp>
        <p:nvSpPr>
          <p:cNvPr id="3" name="Content Placeholder 2"/>
          <p:cNvSpPr>
            <a:spLocks noGrp="1"/>
          </p:cNvSpPr>
          <p:nvPr>
            <p:ph idx="1"/>
          </p:nvPr>
        </p:nvSpPr>
        <p:spPr>
          <a:xfrm>
            <a:off x="225910" y="1325563"/>
            <a:ext cx="11966090" cy="2574633"/>
          </a:xfrm>
        </p:spPr>
        <p:txBody>
          <a:bodyPr/>
          <a:lstStyle/>
          <a:p>
            <a:r>
              <a:rPr lang="en-US" dirty="0"/>
              <a:t>Vs. “Let it go” v.22</a:t>
            </a:r>
          </a:p>
          <a:p>
            <a:pPr marL="401638" indent="-401638">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Guest Room</a:t>
            </a:r>
          </a:p>
          <a:p>
            <a:pPr marL="401638" indent="-401638">
              <a:lnSpc>
                <a:spcPct val="70000"/>
              </a:lnSpc>
              <a:buFont typeface="Arial" panose="020B0604020202020204" pitchFamily="34" charset="0"/>
              <a:buChar char="•"/>
              <a:defRPr/>
            </a:pPr>
            <a:r>
              <a:rPr lang="en-US" dirty="0">
                <a:effectLst>
                  <a:outerShdw blurRad="38100" dist="38100" dir="2700000" algn="tl">
                    <a:srgbClr val="000000">
                      <a:alpha val="43137"/>
                    </a:srgbClr>
                  </a:outerShdw>
                </a:effectLst>
              </a:rPr>
              <a:t>Restored</a:t>
            </a:r>
            <a:endParaRPr lang="en-US" dirty="0"/>
          </a:p>
        </p:txBody>
      </p:sp>
      <p:sp>
        <p:nvSpPr>
          <p:cNvPr id="6" name="TextBox 5"/>
          <p:cNvSpPr txBox="1"/>
          <p:nvPr/>
        </p:nvSpPr>
        <p:spPr>
          <a:xfrm>
            <a:off x="7274766" y="1461387"/>
            <a:ext cx="4917234" cy="5244449"/>
          </a:xfrm>
          <a:prstGeom prst="rect">
            <a:avLst/>
          </a:prstGeom>
          <a:noFill/>
        </p:spPr>
        <p:txBody>
          <a:bodyPr wrap="square" rtlCol="0">
            <a:spAutoFit/>
          </a:bodyPr>
          <a:lstStyle/>
          <a:p>
            <a:pPr algn="ctr">
              <a:lnSpc>
                <a:spcPts val="5000"/>
              </a:lnSpc>
            </a:pPr>
            <a:r>
              <a:rPr lang="en-US" sz="4800" b="1" baseline="30000" dirty="0">
                <a:solidFill>
                  <a:schemeClr val="bg1"/>
                </a:solidFill>
              </a:rPr>
              <a:t>22 </a:t>
            </a:r>
            <a:r>
              <a:rPr lang="en-US" sz="4800" b="1" dirty="0">
                <a:solidFill>
                  <a:schemeClr val="bg1"/>
                </a:solidFill>
              </a:rPr>
              <a:t>And one thing more: Prepare a guest room for me, because I hope to be restored to you in answer to your prayers. </a:t>
            </a:r>
          </a:p>
        </p:txBody>
      </p:sp>
      <p:sp>
        <p:nvSpPr>
          <p:cNvPr id="7" name="TextBox 6"/>
          <p:cNvSpPr txBox="1"/>
          <p:nvPr/>
        </p:nvSpPr>
        <p:spPr>
          <a:xfrm>
            <a:off x="225910" y="4071597"/>
            <a:ext cx="3837214" cy="2086725"/>
          </a:xfrm>
          <a:prstGeom prst="rect">
            <a:avLst/>
          </a:prstGeom>
          <a:noFill/>
        </p:spPr>
        <p:txBody>
          <a:bodyPr wrap="square" rtlCol="0">
            <a:spAutoFit/>
          </a:bodyPr>
          <a:lstStyle/>
          <a:p>
            <a:pPr>
              <a:lnSpc>
                <a:spcPct val="80000"/>
              </a:lnSpc>
              <a:defRPr/>
            </a:pPr>
            <a:r>
              <a:rPr lang="en-US" sz="5400" b="1" dirty="0">
                <a:solidFill>
                  <a:srgbClr val="FF99CC"/>
                </a:solidFill>
                <a:latin typeface="Arial" charset="0"/>
              </a:rPr>
              <a:t>Learn to follow-up</a:t>
            </a:r>
            <a:br>
              <a:rPr lang="en-US" sz="5400" b="1" dirty="0">
                <a:solidFill>
                  <a:srgbClr val="FF99CC"/>
                </a:solidFill>
                <a:latin typeface="Arial" charset="0"/>
              </a:rPr>
            </a:br>
            <a:r>
              <a:rPr lang="en-US" sz="5400" b="1" dirty="0">
                <a:solidFill>
                  <a:srgbClr val="FF99CC"/>
                </a:solidFill>
                <a:latin typeface="Arial" charset="0"/>
              </a:rPr>
              <a:t>on people</a:t>
            </a:r>
            <a:endParaRPr lang="en-US" sz="5400" b="1" dirty="0">
              <a:solidFill>
                <a:schemeClr val="bg1"/>
              </a:solidFill>
              <a:latin typeface="Arial" charset="0"/>
            </a:endParaRPr>
          </a:p>
        </p:txBody>
      </p:sp>
      <p:pic>
        <p:nvPicPr>
          <p:cNvPr id="4" name="Picture 3"/>
          <p:cNvPicPr>
            <a:picLocks noChangeAspect="1"/>
          </p:cNvPicPr>
          <p:nvPr/>
        </p:nvPicPr>
        <p:blipFill rotWithShape="1">
          <a:blip r:embed="rId3"/>
          <a:srcRect t="4531"/>
          <a:stretch/>
        </p:blipFill>
        <p:spPr>
          <a:xfrm>
            <a:off x="4058296" y="3169919"/>
            <a:ext cx="3434805" cy="3325065"/>
          </a:xfrm>
          <a:prstGeom prst="rect">
            <a:avLst/>
          </a:prstGeom>
        </p:spPr>
      </p:pic>
    </p:spTree>
    <p:extLst>
      <p:ext uri="{BB962C8B-B14F-4D97-AF65-F5344CB8AC3E}">
        <p14:creationId xmlns:p14="http://schemas.microsoft.com/office/powerpoint/2010/main" val="30223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801E-A227-4141-84B2-E2E4EA6A1B74}"/>
              </a:ext>
            </a:extLst>
          </p:cNvPr>
          <p:cNvSpPr>
            <a:spLocks noGrp="1"/>
          </p:cNvSpPr>
          <p:nvPr>
            <p:ph type="title"/>
          </p:nvPr>
        </p:nvSpPr>
        <p:spPr/>
        <p:txBody>
          <a:bodyPr/>
          <a:lstStyle/>
          <a:p>
            <a:r>
              <a:rPr lang="en-US" dirty="0"/>
              <a:t>Talk about this …</a:t>
            </a:r>
          </a:p>
        </p:txBody>
      </p:sp>
      <p:sp>
        <p:nvSpPr>
          <p:cNvPr id="3" name="Content Placeholder 2">
            <a:extLst>
              <a:ext uri="{FF2B5EF4-FFF2-40B4-BE49-F238E27FC236}">
                <a16:creationId xmlns:a16="http://schemas.microsoft.com/office/drawing/2014/main" id="{FA43C3CE-F590-4E25-BE90-078DF02225A6}"/>
              </a:ext>
            </a:extLst>
          </p:cNvPr>
          <p:cNvSpPr>
            <a:spLocks noGrp="1"/>
          </p:cNvSpPr>
          <p:nvPr>
            <p:ph idx="1"/>
          </p:nvPr>
        </p:nvSpPr>
        <p:spPr/>
        <p:txBody>
          <a:bodyPr/>
          <a:lstStyle/>
          <a:p>
            <a:r>
              <a:rPr lang="en-US" dirty="0"/>
              <a:t>The last time you used one of these approaches and how it went for you:</a:t>
            </a:r>
          </a:p>
          <a:p>
            <a:pPr marL="685800" indent="-548640">
              <a:lnSpc>
                <a:spcPct val="75000"/>
              </a:lnSpc>
              <a:buFont typeface="Arial" panose="020B0604020202020204" pitchFamily="34" charset="0"/>
              <a:buChar char="•"/>
            </a:pPr>
            <a:r>
              <a:rPr lang="en-US" dirty="0"/>
              <a:t>Big Picture</a:t>
            </a:r>
          </a:p>
          <a:p>
            <a:pPr marL="685800" indent="-548640">
              <a:lnSpc>
                <a:spcPct val="75000"/>
              </a:lnSpc>
              <a:buFont typeface="Arial" panose="020B0604020202020204" pitchFamily="34" charset="0"/>
              <a:buChar char="•"/>
            </a:pPr>
            <a:r>
              <a:rPr lang="en-US" dirty="0"/>
              <a:t>Spiritual</a:t>
            </a:r>
          </a:p>
          <a:p>
            <a:pPr marL="685800" indent="-548640">
              <a:lnSpc>
                <a:spcPct val="75000"/>
              </a:lnSpc>
              <a:buFont typeface="Arial" panose="020B0604020202020204" pitchFamily="34" charset="0"/>
              <a:buChar char="•"/>
            </a:pPr>
            <a:r>
              <a:rPr lang="en-US" dirty="0"/>
              <a:t>Partnership</a:t>
            </a:r>
          </a:p>
          <a:p>
            <a:pPr marL="685800" indent="-548640">
              <a:lnSpc>
                <a:spcPct val="75000"/>
              </a:lnSpc>
              <a:buFont typeface="Arial" panose="020B0604020202020204" pitchFamily="34" charset="0"/>
              <a:buChar char="•"/>
            </a:pPr>
            <a:r>
              <a:rPr lang="en-US" dirty="0"/>
              <a:t>Credit Card</a:t>
            </a:r>
          </a:p>
          <a:p>
            <a:pPr marL="685800" indent="-548640">
              <a:lnSpc>
                <a:spcPct val="75000"/>
              </a:lnSpc>
              <a:buFont typeface="Arial" panose="020B0604020202020204" pitchFamily="34" charset="0"/>
              <a:buChar char="•"/>
            </a:pPr>
            <a:r>
              <a:rPr lang="en-US" dirty="0"/>
              <a:t>Substitution</a:t>
            </a:r>
          </a:p>
          <a:p>
            <a:pPr marL="685800" indent="-6858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DB32045-E4C8-443E-8EBC-C8CF8692789D}"/>
              </a:ext>
            </a:extLst>
          </p:cNvPr>
          <p:cNvSpPr txBox="1"/>
          <p:nvPr/>
        </p:nvSpPr>
        <p:spPr>
          <a:xfrm>
            <a:off x="5730240" y="2731670"/>
            <a:ext cx="6461760" cy="3477875"/>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chemeClr val="bg1"/>
                </a:solidFill>
              </a:rPr>
              <a:t>Refreshing me</a:t>
            </a:r>
          </a:p>
          <a:p>
            <a:pPr marL="571500" indent="-571500">
              <a:buFont typeface="Arial" panose="020B0604020202020204" pitchFamily="34" charset="0"/>
              <a:buChar char="•"/>
            </a:pPr>
            <a:r>
              <a:rPr lang="en-US" sz="4400" b="1" dirty="0">
                <a:solidFill>
                  <a:schemeClr val="bg1"/>
                </a:solidFill>
              </a:rPr>
              <a:t>Confident</a:t>
            </a:r>
          </a:p>
          <a:p>
            <a:pPr marL="571500" indent="-571500">
              <a:buFont typeface="Arial" panose="020B0604020202020204" pitchFamily="34" charset="0"/>
              <a:buChar char="•"/>
            </a:pPr>
            <a:r>
              <a:rPr lang="en-US" sz="4400" b="1" dirty="0">
                <a:solidFill>
                  <a:schemeClr val="bg1"/>
                </a:solidFill>
              </a:rPr>
              <a:t>Follow-up</a:t>
            </a:r>
          </a:p>
          <a:p>
            <a:endParaRPr lang="en-US" sz="4400" b="1" dirty="0">
              <a:solidFill>
                <a:schemeClr val="bg1"/>
              </a:solidFill>
            </a:endParaRPr>
          </a:p>
          <a:p>
            <a:r>
              <a:rPr lang="en-US" sz="4400" b="1" dirty="0">
                <a:solidFill>
                  <a:schemeClr val="bg1"/>
                </a:solidFill>
              </a:rPr>
              <a:t>     </a:t>
            </a:r>
            <a:endParaRPr lang="en-US" sz="4400" b="1" dirty="0">
              <a:solidFill>
                <a:srgbClr val="FFFF00"/>
              </a:solidFill>
            </a:endParaRPr>
          </a:p>
        </p:txBody>
      </p:sp>
    </p:spTree>
    <p:extLst>
      <p:ext uri="{BB962C8B-B14F-4D97-AF65-F5344CB8AC3E}">
        <p14:creationId xmlns:p14="http://schemas.microsoft.com/office/powerpoint/2010/main" val="1717862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AC5B4-3D6A-4901-ADE8-2DC6649C0863}"/>
              </a:ext>
            </a:extLst>
          </p:cNvPr>
          <p:cNvSpPr>
            <a:spLocks noGrp="1"/>
          </p:cNvSpPr>
          <p:nvPr>
            <p:ph type="title"/>
          </p:nvPr>
        </p:nvSpPr>
        <p:spPr>
          <a:xfrm>
            <a:off x="0" y="0"/>
            <a:ext cx="12191999" cy="1325563"/>
          </a:xfrm>
        </p:spPr>
        <p:txBody>
          <a:bodyPr/>
          <a:lstStyle/>
          <a:p>
            <a:pPr algn="ctr"/>
            <a:r>
              <a:rPr lang="en-US" dirty="0"/>
              <a:t>Can you think of how any </a:t>
            </a:r>
          </a:p>
        </p:txBody>
      </p:sp>
      <p:sp>
        <p:nvSpPr>
          <p:cNvPr id="3" name="Content Placeholder 2">
            <a:extLst>
              <a:ext uri="{FF2B5EF4-FFF2-40B4-BE49-F238E27FC236}">
                <a16:creationId xmlns:a16="http://schemas.microsoft.com/office/drawing/2014/main" id="{06F923A3-7084-41D6-8B7D-55CC7383B1CA}"/>
              </a:ext>
            </a:extLst>
          </p:cNvPr>
          <p:cNvSpPr>
            <a:spLocks noGrp="1"/>
          </p:cNvSpPr>
          <p:nvPr>
            <p:ph idx="1"/>
          </p:nvPr>
        </p:nvSpPr>
        <p:spPr>
          <a:xfrm>
            <a:off x="881230" y="1325563"/>
            <a:ext cx="10640210" cy="4851400"/>
          </a:xfrm>
        </p:spPr>
        <p:txBody>
          <a:bodyPr/>
          <a:lstStyle/>
          <a:p>
            <a:pPr algn="ctr"/>
            <a:r>
              <a:rPr lang="en-US" dirty="0"/>
              <a:t>of these approaches could change the hostility in a political discussion? </a:t>
            </a:r>
          </a:p>
          <a:p>
            <a:pPr algn="ctr"/>
            <a:endParaRPr lang="en-US" dirty="0"/>
          </a:p>
          <a:p>
            <a:pPr algn="ctr"/>
            <a:r>
              <a:rPr lang="en-US" dirty="0"/>
              <a:t>Which approach might </a:t>
            </a:r>
            <a:br>
              <a:rPr lang="en-US" dirty="0"/>
            </a:br>
            <a:r>
              <a:rPr lang="en-US" dirty="0"/>
              <a:t>be a place to start?</a:t>
            </a:r>
          </a:p>
        </p:txBody>
      </p:sp>
    </p:spTree>
    <p:extLst>
      <p:ext uri="{BB962C8B-B14F-4D97-AF65-F5344CB8AC3E}">
        <p14:creationId xmlns:p14="http://schemas.microsoft.com/office/powerpoint/2010/main" val="261418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t>Recipients</a:t>
            </a:r>
          </a:p>
        </p:txBody>
      </p:sp>
      <p:sp>
        <p:nvSpPr>
          <p:cNvPr id="3" name="Content Placeholder 2"/>
          <p:cNvSpPr>
            <a:spLocks noGrp="1"/>
          </p:cNvSpPr>
          <p:nvPr>
            <p:ph idx="1"/>
          </p:nvPr>
        </p:nvSpPr>
        <p:spPr/>
        <p:txBody>
          <a:bodyPr/>
          <a:lstStyle/>
          <a:p>
            <a:pPr marL="571500" indent="-571500">
              <a:lnSpc>
                <a:spcPct val="80000"/>
              </a:lnSpc>
              <a:buFont typeface="Arial" panose="020B0604020202020204" pitchFamily="34" charset="0"/>
              <a:buChar char="•"/>
            </a:pPr>
            <a:r>
              <a:rPr lang="en-US" sz="4400" b="1" dirty="0">
                <a:solidFill>
                  <a:schemeClr val="bg1"/>
                </a:solidFill>
                <a:latin typeface="Arial" charset="0"/>
              </a:rPr>
              <a:t>To </a:t>
            </a:r>
            <a:r>
              <a:rPr lang="en-US" sz="4400" b="1" dirty="0">
                <a:latin typeface="Arial" charset="0"/>
              </a:rPr>
              <a:t>Philemon</a:t>
            </a:r>
            <a:r>
              <a:rPr lang="en-US" sz="4400" b="1" dirty="0">
                <a:solidFill>
                  <a:schemeClr val="bg1"/>
                </a:solidFill>
                <a:latin typeface="Arial" charset="0"/>
              </a:rPr>
              <a:t> </a:t>
            </a:r>
            <a:r>
              <a:rPr lang="en-US" sz="4400" dirty="0">
                <a:latin typeface="Arial" charset="0"/>
              </a:rPr>
              <a:t>our dear friend </a:t>
            </a:r>
            <a:br>
              <a:rPr lang="en-US" sz="4400" dirty="0">
                <a:latin typeface="Arial" charset="0"/>
              </a:rPr>
            </a:br>
            <a:r>
              <a:rPr lang="en-US" sz="4400" dirty="0">
                <a:latin typeface="Arial" charset="0"/>
              </a:rPr>
              <a:t>and fellow worker, </a:t>
            </a:r>
            <a:r>
              <a:rPr lang="en-US" sz="4400" baseline="30000" dirty="0">
                <a:latin typeface="Arial" charset="0"/>
              </a:rPr>
              <a:t>2 </a:t>
            </a:r>
          </a:p>
          <a:p>
            <a:pPr marL="571500" indent="-571500">
              <a:lnSpc>
                <a:spcPct val="80000"/>
              </a:lnSpc>
              <a:buFont typeface="Arial" panose="020B0604020202020204" pitchFamily="34" charset="0"/>
              <a:buChar char="•"/>
            </a:pPr>
            <a:r>
              <a:rPr lang="en-US" sz="4400" dirty="0">
                <a:latin typeface="Arial" charset="0"/>
              </a:rPr>
              <a:t>to </a:t>
            </a:r>
            <a:r>
              <a:rPr lang="en-US" sz="4400" dirty="0" err="1">
                <a:solidFill>
                  <a:srgbClr val="FFFF00"/>
                </a:solidFill>
                <a:latin typeface="Arial" charset="0"/>
              </a:rPr>
              <a:t>Apphia</a:t>
            </a:r>
            <a:r>
              <a:rPr lang="en-US" sz="4400" dirty="0">
                <a:latin typeface="Arial" charset="0"/>
              </a:rPr>
              <a:t> our sister, </a:t>
            </a:r>
          </a:p>
        </p:txBody>
      </p:sp>
      <p:pic>
        <p:nvPicPr>
          <p:cNvPr id="4" name="Picture 3"/>
          <p:cNvPicPr>
            <a:picLocks noChangeAspect="1"/>
          </p:cNvPicPr>
          <p:nvPr/>
        </p:nvPicPr>
        <p:blipFill>
          <a:blip r:embed="rId3"/>
          <a:stretch>
            <a:fillRect/>
          </a:stretch>
        </p:blipFill>
        <p:spPr>
          <a:xfrm>
            <a:off x="8334943" y="1707773"/>
            <a:ext cx="4639219" cy="5490746"/>
          </a:xfrm>
          <a:prstGeom prst="rect">
            <a:avLst/>
          </a:prstGeom>
        </p:spPr>
      </p:pic>
    </p:spTree>
    <p:extLst>
      <p:ext uri="{BB962C8B-B14F-4D97-AF65-F5344CB8AC3E}">
        <p14:creationId xmlns:p14="http://schemas.microsoft.com/office/powerpoint/2010/main" val="3847617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a:xfrm>
            <a:off x="806824" y="1325563"/>
            <a:ext cx="8487508" cy="4851400"/>
          </a:xfrm>
        </p:spPr>
        <p:txBody>
          <a:bodyPr/>
          <a:lstStyle/>
          <a:p>
            <a:pPr>
              <a:defRPr/>
            </a:pPr>
            <a:r>
              <a:rPr lang="en-US" dirty="0">
                <a:effectLst>
                  <a:outerShdw blurRad="38100" dist="38100" dir="2700000" algn="tl">
                    <a:srgbClr val="000000">
                      <a:alpha val="43137"/>
                    </a:srgbClr>
                  </a:outerShdw>
                </a:effectLst>
              </a:rPr>
              <a:t>This set of eight approaches are “POWERFUL”</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when added to the previous 13!</a:t>
            </a:r>
          </a:p>
          <a:p>
            <a:endParaRPr lang="en-US" dirty="0"/>
          </a:p>
        </p:txBody>
      </p:sp>
    </p:spTree>
    <p:extLst>
      <p:ext uri="{BB962C8B-B14F-4D97-AF65-F5344CB8AC3E}">
        <p14:creationId xmlns:p14="http://schemas.microsoft.com/office/powerpoint/2010/main" val="3079497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a:xfrm>
            <a:off x="681318" y="1324350"/>
            <a:ext cx="6232849" cy="4851400"/>
          </a:xfrm>
        </p:spPr>
        <p:txBody>
          <a:bodyPr/>
          <a:lstStyle/>
          <a:p>
            <a:pPr>
              <a:defRPr/>
            </a:pPr>
            <a:r>
              <a:rPr lang="en-US" dirty="0">
                <a:effectLst>
                  <a:outerShdw blurRad="38100" dist="38100" dir="2700000" algn="tl">
                    <a:srgbClr val="000000">
                      <a:alpha val="43137"/>
                    </a:srgbClr>
                  </a:outerShdw>
                </a:effectLst>
              </a:rPr>
              <a:t>So ...</a:t>
            </a:r>
          </a:p>
          <a:p>
            <a:pPr>
              <a:defRPr/>
            </a:pPr>
            <a:r>
              <a:rPr lang="en-US" dirty="0">
                <a:effectLst>
                  <a:outerShdw blurRad="38100" dist="38100" dir="2700000" algn="tl">
                    <a:srgbClr val="000000">
                      <a:alpha val="43137"/>
                    </a:srgbClr>
                  </a:outerShdw>
                </a:effectLst>
              </a:rPr>
              <a:t>Learn to use them, as Paul did, on a SINGLE situation!</a:t>
            </a:r>
            <a:endParaRPr lang="en-US" dirty="0"/>
          </a:p>
        </p:txBody>
      </p:sp>
    </p:spTree>
    <p:extLst>
      <p:ext uri="{BB962C8B-B14F-4D97-AF65-F5344CB8AC3E}">
        <p14:creationId xmlns:p14="http://schemas.microsoft.com/office/powerpoint/2010/main" val="1331803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F3C4-653A-4386-9BD0-F94B2E85F4F1}"/>
              </a:ext>
            </a:extLst>
          </p:cNvPr>
          <p:cNvSpPr>
            <a:spLocks noGrp="1"/>
          </p:cNvSpPr>
          <p:nvPr>
            <p:ph type="title"/>
          </p:nvPr>
        </p:nvSpPr>
        <p:spPr/>
        <p:txBody>
          <a:bodyPr/>
          <a:lstStyle/>
          <a:p>
            <a:r>
              <a:rPr lang="en-US" dirty="0"/>
              <a:t>Next Time: </a:t>
            </a:r>
          </a:p>
        </p:txBody>
      </p:sp>
      <p:sp>
        <p:nvSpPr>
          <p:cNvPr id="3" name="Content Placeholder 2">
            <a:extLst>
              <a:ext uri="{FF2B5EF4-FFF2-40B4-BE49-F238E27FC236}">
                <a16:creationId xmlns:a16="http://schemas.microsoft.com/office/drawing/2014/main" id="{D2627D59-3E06-459E-B890-CAAC61C441B8}"/>
              </a:ext>
            </a:extLst>
          </p:cNvPr>
          <p:cNvSpPr>
            <a:spLocks noGrp="1"/>
          </p:cNvSpPr>
          <p:nvPr>
            <p:ph idx="1"/>
          </p:nvPr>
        </p:nvSpPr>
        <p:spPr>
          <a:xfrm>
            <a:off x="225910" y="1325563"/>
            <a:ext cx="8811410" cy="4851400"/>
          </a:xfrm>
        </p:spPr>
        <p:txBody>
          <a:bodyPr/>
          <a:lstStyle/>
          <a:p>
            <a:r>
              <a:rPr lang="en-US" dirty="0"/>
              <a:t>How Paul learned to use these approaches and how you can too!</a:t>
            </a:r>
          </a:p>
        </p:txBody>
      </p:sp>
    </p:spTree>
    <p:extLst>
      <p:ext uri="{BB962C8B-B14F-4D97-AF65-F5344CB8AC3E}">
        <p14:creationId xmlns:p14="http://schemas.microsoft.com/office/powerpoint/2010/main" val="3609469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2801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32643" y="2069074"/>
            <a:ext cx="6197805" cy="5129445"/>
          </a:xfrm>
          <a:prstGeom prst="rect">
            <a:avLst/>
          </a:prstGeom>
        </p:spPr>
      </p:pic>
      <p:sp>
        <p:nvSpPr>
          <p:cNvPr id="2" name="Title 1"/>
          <p:cNvSpPr>
            <a:spLocks noGrp="1"/>
          </p:cNvSpPr>
          <p:nvPr>
            <p:ph type="title"/>
          </p:nvPr>
        </p:nvSpPr>
        <p:spPr/>
        <p:txBody>
          <a:bodyPr/>
          <a:lstStyle/>
          <a:p>
            <a:r>
              <a:rPr lang="en-US" dirty="0"/>
              <a:t>The People: The </a:t>
            </a:r>
            <a:r>
              <a:rPr lang="en-US" u="sng" dirty="0"/>
              <a:t>Recipients</a:t>
            </a:r>
          </a:p>
        </p:txBody>
      </p:sp>
      <p:sp>
        <p:nvSpPr>
          <p:cNvPr id="3" name="Content Placeholder 2"/>
          <p:cNvSpPr>
            <a:spLocks noGrp="1"/>
          </p:cNvSpPr>
          <p:nvPr>
            <p:ph idx="1"/>
          </p:nvPr>
        </p:nvSpPr>
        <p:spPr/>
        <p:txBody>
          <a:bodyPr/>
          <a:lstStyle/>
          <a:p>
            <a:pPr marL="571500" indent="-571500">
              <a:lnSpc>
                <a:spcPct val="80000"/>
              </a:lnSpc>
              <a:buFont typeface="Arial" panose="020B0604020202020204" pitchFamily="34" charset="0"/>
              <a:buChar char="•"/>
            </a:pPr>
            <a:r>
              <a:rPr lang="en-US" sz="4400" b="1" dirty="0">
                <a:solidFill>
                  <a:schemeClr val="bg1"/>
                </a:solidFill>
                <a:latin typeface="Arial" charset="0"/>
              </a:rPr>
              <a:t>To </a:t>
            </a:r>
            <a:r>
              <a:rPr lang="en-US" sz="4400" b="1" dirty="0">
                <a:latin typeface="Arial" charset="0"/>
              </a:rPr>
              <a:t>Philemon</a:t>
            </a:r>
            <a:r>
              <a:rPr lang="en-US" sz="4400" b="1" dirty="0">
                <a:solidFill>
                  <a:schemeClr val="bg1"/>
                </a:solidFill>
                <a:latin typeface="Arial" charset="0"/>
              </a:rPr>
              <a:t> </a:t>
            </a:r>
            <a:r>
              <a:rPr lang="en-US" sz="4400" dirty="0">
                <a:latin typeface="Arial" charset="0"/>
              </a:rPr>
              <a:t>our dear friend </a:t>
            </a:r>
            <a:br>
              <a:rPr lang="en-US" sz="4400" dirty="0">
                <a:latin typeface="Arial" charset="0"/>
              </a:rPr>
            </a:br>
            <a:r>
              <a:rPr lang="en-US" sz="4400" dirty="0">
                <a:latin typeface="Arial" charset="0"/>
              </a:rPr>
              <a:t>and fellow worker, </a:t>
            </a:r>
            <a:r>
              <a:rPr lang="en-US" sz="4400" baseline="30000" dirty="0">
                <a:latin typeface="Arial" charset="0"/>
              </a:rPr>
              <a:t>2 </a:t>
            </a:r>
          </a:p>
          <a:p>
            <a:pPr marL="571500" indent="-571500">
              <a:lnSpc>
                <a:spcPct val="80000"/>
              </a:lnSpc>
              <a:buFont typeface="Arial" panose="020B0604020202020204" pitchFamily="34" charset="0"/>
              <a:buChar char="•"/>
            </a:pPr>
            <a:r>
              <a:rPr lang="en-US" sz="4400" dirty="0">
                <a:latin typeface="Arial" charset="0"/>
              </a:rPr>
              <a:t>to </a:t>
            </a:r>
            <a:r>
              <a:rPr lang="en-US" sz="4400" dirty="0" err="1">
                <a:latin typeface="Arial" charset="0"/>
              </a:rPr>
              <a:t>Apphia</a:t>
            </a:r>
            <a:r>
              <a:rPr lang="en-US" sz="4400" dirty="0">
                <a:latin typeface="Arial" charset="0"/>
              </a:rPr>
              <a:t> our sister, </a:t>
            </a:r>
          </a:p>
          <a:p>
            <a:pPr marL="571500" indent="-571500">
              <a:lnSpc>
                <a:spcPct val="80000"/>
              </a:lnSpc>
              <a:buFont typeface="Arial" panose="020B0604020202020204" pitchFamily="34" charset="0"/>
              <a:buChar char="•"/>
            </a:pPr>
            <a:r>
              <a:rPr lang="en-US" sz="4400" dirty="0">
                <a:latin typeface="Arial" charset="0"/>
              </a:rPr>
              <a:t>to </a:t>
            </a:r>
            <a:r>
              <a:rPr lang="en-US" sz="4400" dirty="0" err="1">
                <a:solidFill>
                  <a:srgbClr val="FFFF00"/>
                </a:solidFill>
                <a:latin typeface="Arial" charset="0"/>
              </a:rPr>
              <a:t>Archippus</a:t>
            </a:r>
            <a:r>
              <a:rPr lang="en-US" sz="4400" dirty="0">
                <a:latin typeface="Arial" charset="0"/>
              </a:rPr>
              <a:t> our fellow soldier </a:t>
            </a:r>
            <a:br>
              <a:rPr lang="en-US" sz="4400" dirty="0">
                <a:latin typeface="Arial" charset="0"/>
              </a:rPr>
            </a:br>
            <a:endParaRPr lang="en-US" sz="4400" dirty="0">
              <a:latin typeface="Arial" charset="0"/>
            </a:endParaRPr>
          </a:p>
        </p:txBody>
      </p:sp>
    </p:spTree>
    <p:extLst>
      <p:ext uri="{BB962C8B-B14F-4D97-AF65-F5344CB8AC3E}">
        <p14:creationId xmlns:p14="http://schemas.microsoft.com/office/powerpoint/2010/main" val="14699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09326" y="983467"/>
            <a:ext cx="5600117" cy="5874533"/>
          </a:xfrm>
          <a:prstGeom prst="rect">
            <a:avLst/>
          </a:prstGeom>
        </p:spPr>
      </p:pic>
      <p:sp>
        <p:nvSpPr>
          <p:cNvPr id="2" name="Title 1"/>
          <p:cNvSpPr>
            <a:spLocks noGrp="1"/>
          </p:cNvSpPr>
          <p:nvPr>
            <p:ph type="title"/>
          </p:nvPr>
        </p:nvSpPr>
        <p:spPr/>
        <p:txBody>
          <a:bodyPr/>
          <a:lstStyle/>
          <a:p>
            <a:r>
              <a:rPr lang="en-US" dirty="0"/>
              <a:t>The People: The </a:t>
            </a:r>
            <a:r>
              <a:rPr lang="en-US" u="sng" dirty="0"/>
              <a:t>Recipients</a:t>
            </a:r>
          </a:p>
        </p:txBody>
      </p:sp>
      <p:sp>
        <p:nvSpPr>
          <p:cNvPr id="3" name="Content Placeholder 2"/>
          <p:cNvSpPr>
            <a:spLocks noGrp="1"/>
          </p:cNvSpPr>
          <p:nvPr>
            <p:ph idx="1"/>
          </p:nvPr>
        </p:nvSpPr>
        <p:spPr/>
        <p:txBody>
          <a:bodyPr/>
          <a:lstStyle/>
          <a:p>
            <a:pPr marL="571500" indent="-571500">
              <a:lnSpc>
                <a:spcPct val="80000"/>
              </a:lnSpc>
              <a:buFont typeface="Arial" panose="020B0604020202020204" pitchFamily="34" charset="0"/>
              <a:buChar char="•"/>
            </a:pPr>
            <a:r>
              <a:rPr lang="en-US" sz="4400" b="1" dirty="0">
                <a:solidFill>
                  <a:schemeClr val="bg1"/>
                </a:solidFill>
                <a:latin typeface="Arial" charset="0"/>
              </a:rPr>
              <a:t>To </a:t>
            </a:r>
            <a:r>
              <a:rPr lang="en-US" sz="4400" b="1" dirty="0">
                <a:latin typeface="Arial" charset="0"/>
              </a:rPr>
              <a:t>Philemon</a:t>
            </a:r>
            <a:r>
              <a:rPr lang="en-US" sz="4400" b="1" dirty="0">
                <a:solidFill>
                  <a:schemeClr val="bg1"/>
                </a:solidFill>
                <a:latin typeface="Arial" charset="0"/>
              </a:rPr>
              <a:t> </a:t>
            </a:r>
            <a:r>
              <a:rPr lang="en-US" sz="4400" dirty="0">
                <a:latin typeface="Arial" charset="0"/>
              </a:rPr>
              <a:t>our dear friend </a:t>
            </a:r>
            <a:br>
              <a:rPr lang="en-US" sz="4400" dirty="0">
                <a:latin typeface="Arial" charset="0"/>
              </a:rPr>
            </a:br>
            <a:r>
              <a:rPr lang="en-US" sz="4400" dirty="0">
                <a:latin typeface="Arial" charset="0"/>
              </a:rPr>
              <a:t>and fellow worker, </a:t>
            </a:r>
            <a:r>
              <a:rPr lang="en-US" sz="4400" baseline="30000" dirty="0">
                <a:latin typeface="Arial" charset="0"/>
              </a:rPr>
              <a:t>2 </a:t>
            </a:r>
          </a:p>
          <a:p>
            <a:pPr marL="571500" indent="-571500">
              <a:lnSpc>
                <a:spcPct val="80000"/>
              </a:lnSpc>
              <a:buFont typeface="Arial" panose="020B0604020202020204" pitchFamily="34" charset="0"/>
              <a:buChar char="•"/>
            </a:pPr>
            <a:r>
              <a:rPr lang="en-US" sz="4400" dirty="0">
                <a:latin typeface="Arial" charset="0"/>
              </a:rPr>
              <a:t>to </a:t>
            </a:r>
            <a:r>
              <a:rPr lang="en-US" sz="4400" dirty="0" err="1">
                <a:latin typeface="Arial" charset="0"/>
              </a:rPr>
              <a:t>Apphia</a:t>
            </a:r>
            <a:r>
              <a:rPr lang="en-US" sz="4400" dirty="0">
                <a:latin typeface="Arial" charset="0"/>
              </a:rPr>
              <a:t> our sister, </a:t>
            </a:r>
          </a:p>
          <a:p>
            <a:pPr marL="571500" indent="-571500">
              <a:lnSpc>
                <a:spcPct val="80000"/>
              </a:lnSpc>
              <a:buFont typeface="Arial" panose="020B0604020202020204" pitchFamily="34" charset="0"/>
              <a:buChar char="•"/>
            </a:pPr>
            <a:r>
              <a:rPr lang="en-US" sz="4400" dirty="0">
                <a:latin typeface="Arial" charset="0"/>
              </a:rPr>
              <a:t>to </a:t>
            </a:r>
            <a:r>
              <a:rPr lang="en-US" sz="4400" dirty="0" err="1">
                <a:latin typeface="Arial" charset="0"/>
              </a:rPr>
              <a:t>Archippus</a:t>
            </a:r>
            <a:r>
              <a:rPr lang="en-US" sz="4400" dirty="0">
                <a:latin typeface="Arial" charset="0"/>
              </a:rPr>
              <a:t> our fellow soldier </a:t>
            </a:r>
            <a:br>
              <a:rPr lang="en-US" sz="4400" dirty="0">
                <a:latin typeface="Arial" charset="0"/>
              </a:rPr>
            </a:br>
            <a:r>
              <a:rPr lang="en-US" sz="4400" dirty="0">
                <a:latin typeface="Arial" charset="0"/>
              </a:rPr>
              <a:t>and </a:t>
            </a:r>
          </a:p>
          <a:p>
            <a:pPr marL="571500" indent="-571500">
              <a:lnSpc>
                <a:spcPct val="80000"/>
              </a:lnSpc>
              <a:buFont typeface="Arial" panose="020B0604020202020204" pitchFamily="34" charset="0"/>
              <a:buChar char="•"/>
            </a:pPr>
            <a:r>
              <a:rPr lang="en-US" sz="4400" dirty="0">
                <a:solidFill>
                  <a:srgbClr val="FFFF00"/>
                </a:solidFill>
                <a:latin typeface="Arial" charset="0"/>
              </a:rPr>
              <a:t>to the church that meets </a:t>
            </a:r>
            <a:br>
              <a:rPr lang="en-US" sz="4400" dirty="0">
                <a:solidFill>
                  <a:srgbClr val="FFFF00"/>
                </a:solidFill>
                <a:latin typeface="Arial" charset="0"/>
              </a:rPr>
            </a:br>
            <a:r>
              <a:rPr lang="en-US" sz="4400" dirty="0">
                <a:solidFill>
                  <a:srgbClr val="FFFF00"/>
                </a:solidFill>
                <a:latin typeface="Arial" charset="0"/>
              </a:rPr>
              <a:t>in your home</a:t>
            </a:r>
            <a:r>
              <a:rPr lang="en-US" sz="4400" dirty="0">
                <a:latin typeface="Arial" charset="0"/>
              </a:rPr>
              <a:t>: </a:t>
            </a:r>
            <a:endParaRPr lang="en-US" dirty="0">
              <a:latin typeface="Arial" charset="0"/>
            </a:endParaRPr>
          </a:p>
        </p:txBody>
      </p:sp>
    </p:spTree>
    <p:extLst>
      <p:ext uri="{BB962C8B-B14F-4D97-AF65-F5344CB8AC3E}">
        <p14:creationId xmlns:p14="http://schemas.microsoft.com/office/powerpoint/2010/main" val="410308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effectLst>
                  <a:glow rad="127000">
                    <a:srgbClr val="C00000"/>
                  </a:glow>
                  <a:outerShdw blurRad="38100" dist="38100" dir="2700000" algn="tl">
                    <a:srgbClr val="000000">
                      <a:alpha val="43137"/>
                    </a:srgbClr>
                  </a:outerShdw>
                </a:effectLst>
              </a:rPr>
              <a:t>Greeters</a:t>
            </a:r>
          </a:p>
        </p:txBody>
      </p:sp>
      <p:sp>
        <p:nvSpPr>
          <p:cNvPr id="3" name="Content Placeholder 2"/>
          <p:cNvSpPr>
            <a:spLocks noGrp="1"/>
          </p:cNvSpPr>
          <p:nvPr>
            <p:ph idx="1"/>
          </p:nvPr>
        </p:nvSpPr>
        <p:spPr>
          <a:xfrm>
            <a:off x="225910" y="1325563"/>
            <a:ext cx="7674506" cy="4851400"/>
          </a:xfrm>
        </p:spPr>
        <p:txBody>
          <a:bodyPr/>
          <a:lstStyle/>
          <a:p>
            <a:r>
              <a:rPr lang="en-US" b="1" baseline="30000" dirty="0">
                <a:solidFill>
                  <a:schemeClr val="bg1"/>
                </a:solidFill>
                <a:latin typeface="Arial" charset="0"/>
              </a:rPr>
              <a:t>23 </a:t>
            </a:r>
            <a:r>
              <a:rPr lang="en-US" b="1" dirty="0">
                <a:solidFill>
                  <a:srgbClr val="FFFF00"/>
                </a:solidFill>
                <a:latin typeface="Arial" charset="0"/>
              </a:rPr>
              <a:t>Epaphras</a:t>
            </a:r>
            <a:r>
              <a:rPr lang="en-US" b="1" dirty="0">
                <a:solidFill>
                  <a:schemeClr val="bg1"/>
                </a:solidFill>
                <a:latin typeface="Arial" charset="0"/>
              </a:rPr>
              <a:t>, my fellow </a:t>
            </a:r>
            <a:br>
              <a:rPr lang="en-US" b="1" dirty="0">
                <a:solidFill>
                  <a:schemeClr val="bg1"/>
                </a:solidFill>
                <a:latin typeface="Arial" charset="0"/>
              </a:rPr>
            </a:br>
            <a:r>
              <a:rPr lang="en-US" b="1" dirty="0">
                <a:solidFill>
                  <a:schemeClr val="bg1"/>
                </a:solidFill>
                <a:latin typeface="Arial" charset="0"/>
              </a:rPr>
              <a:t>prisoner in Christ Jesus, sends you </a:t>
            </a:r>
            <a:r>
              <a:rPr lang="en-US" b="1" dirty="0">
                <a:solidFill>
                  <a:schemeClr val="bg1"/>
                </a:solidFill>
                <a:effectLst>
                  <a:glow rad="63500">
                    <a:srgbClr val="C00000"/>
                  </a:glow>
                </a:effectLst>
                <a:latin typeface="Arial" charset="0"/>
              </a:rPr>
              <a:t>greetings</a:t>
            </a:r>
            <a:r>
              <a:rPr lang="en-US" b="1" dirty="0">
                <a:solidFill>
                  <a:schemeClr val="bg1"/>
                </a:solidFill>
                <a:latin typeface="Arial" charset="0"/>
              </a:rPr>
              <a:t>. </a:t>
            </a:r>
          </a:p>
        </p:txBody>
      </p:sp>
      <p:sp>
        <p:nvSpPr>
          <p:cNvPr id="5" name="Rectangular Callout 4"/>
          <p:cNvSpPr/>
          <p:nvPr/>
        </p:nvSpPr>
        <p:spPr>
          <a:xfrm>
            <a:off x="9900138" y="263769"/>
            <a:ext cx="1600200" cy="1061794"/>
          </a:xfrm>
          <a:prstGeom prst="wedgeRectCallout">
            <a:avLst>
              <a:gd name="adj1" fmla="val -486637"/>
              <a:gd name="adj2" fmla="val 6912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4" name="Oval 3">
            <a:extLst>
              <a:ext uri="{FF2B5EF4-FFF2-40B4-BE49-F238E27FC236}">
                <a16:creationId xmlns:a16="http://schemas.microsoft.com/office/drawing/2014/main" id="{3585E6F7-D6F0-4518-8650-64B08ADD0A81}"/>
              </a:ext>
            </a:extLst>
          </p:cNvPr>
          <p:cNvSpPr/>
          <p:nvPr/>
        </p:nvSpPr>
        <p:spPr>
          <a:xfrm>
            <a:off x="180190" y="1188720"/>
            <a:ext cx="703730" cy="74676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0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The </a:t>
            </a:r>
            <a:r>
              <a:rPr lang="en-US" u="sng" dirty="0"/>
              <a:t>Greeters</a:t>
            </a:r>
          </a:p>
        </p:txBody>
      </p:sp>
      <p:sp>
        <p:nvSpPr>
          <p:cNvPr id="3" name="Content Placeholder 2"/>
          <p:cNvSpPr>
            <a:spLocks noGrp="1"/>
          </p:cNvSpPr>
          <p:nvPr>
            <p:ph idx="1"/>
          </p:nvPr>
        </p:nvSpPr>
        <p:spPr>
          <a:xfrm>
            <a:off x="225910" y="1325563"/>
            <a:ext cx="7546490" cy="4851400"/>
          </a:xfrm>
        </p:spPr>
        <p:txBody>
          <a:bodyPr/>
          <a:lstStyle/>
          <a:p>
            <a:r>
              <a:rPr lang="en-US" b="1" baseline="30000" dirty="0">
                <a:solidFill>
                  <a:schemeClr val="bg1"/>
                </a:solidFill>
                <a:latin typeface="Arial" charset="0"/>
              </a:rPr>
              <a:t>23 </a:t>
            </a:r>
            <a:r>
              <a:rPr lang="en-US" b="1" dirty="0">
                <a:solidFill>
                  <a:srgbClr val="FFFF00"/>
                </a:solidFill>
                <a:latin typeface="Arial" charset="0"/>
              </a:rPr>
              <a:t>Epaphras</a:t>
            </a:r>
            <a:r>
              <a:rPr lang="en-US" b="1" dirty="0">
                <a:solidFill>
                  <a:schemeClr val="bg1"/>
                </a:solidFill>
                <a:latin typeface="Arial" charset="0"/>
              </a:rPr>
              <a:t>, my fellow prisoner in Christ Jesus, sends you greetings. </a:t>
            </a:r>
            <a:r>
              <a:rPr lang="en-US" b="1" baseline="30000" dirty="0">
                <a:solidFill>
                  <a:schemeClr val="bg1"/>
                </a:solidFill>
                <a:latin typeface="Arial" charset="0"/>
              </a:rPr>
              <a:t>24 </a:t>
            </a:r>
            <a:r>
              <a:rPr lang="en-US" b="1" dirty="0">
                <a:solidFill>
                  <a:schemeClr val="bg1"/>
                </a:solidFill>
                <a:latin typeface="Arial" charset="0"/>
              </a:rPr>
              <a:t>And so do </a:t>
            </a:r>
            <a:r>
              <a:rPr lang="en-US" b="1" dirty="0">
                <a:solidFill>
                  <a:srgbClr val="FFFF00"/>
                </a:solidFill>
                <a:latin typeface="Arial" charset="0"/>
              </a:rPr>
              <a:t>Mark</a:t>
            </a:r>
            <a:endParaRPr lang="en-US" b="1" dirty="0">
              <a:solidFill>
                <a:schemeClr val="bg1"/>
              </a:solidFill>
              <a:latin typeface="Arial" charset="0"/>
            </a:endParaRPr>
          </a:p>
        </p:txBody>
      </p:sp>
      <p:sp>
        <p:nvSpPr>
          <p:cNvPr id="4" name="Rectangular Callout 3"/>
          <p:cNvSpPr/>
          <p:nvPr/>
        </p:nvSpPr>
        <p:spPr>
          <a:xfrm>
            <a:off x="9900138" y="263769"/>
            <a:ext cx="1600200" cy="1061794"/>
          </a:xfrm>
          <a:prstGeom prst="wedgeRectCallout">
            <a:avLst>
              <a:gd name="adj1" fmla="val -486637"/>
              <a:gd name="adj2" fmla="val 6912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
        <p:nvSpPr>
          <p:cNvPr id="6" name="Rectangular Callout 4">
            <a:extLst>
              <a:ext uri="{FF2B5EF4-FFF2-40B4-BE49-F238E27FC236}">
                <a16:creationId xmlns:a16="http://schemas.microsoft.com/office/drawing/2014/main" id="{587CD004-0E7D-49BC-A1D3-35B962BCD8BC}"/>
              </a:ext>
            </a:extLst>
          </p:cNvPr>
          <p:cNvSpPr/>
          <p:nvPr/>
        </p:nvSpPr>
        <p:spPr>
          <a:xfrm>
            <a:off x="8270865" y="1481916"/>
            <a:ext cx="1482969" cy="1061794"/>
          </a:xfrm>
          <a:prstGeom prst="wedgeRectCallout">
            <a:avLst>
              <a:gd name="adj1" fmla="val -276638"/>
              <a:gd name="adj2" fmla="val 12900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Tree>
    <p:extLst>
      <p:ext uri="{BB962C8B-B14F-4D97-AF65-F5344CB8AC3E}">
        <p14:creationId xmlns:p14="http://schemas.microsoft.com/office/powerpoint/2010/main" val="966815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5549F5-92A8-4F67-A4ED-651FD6AEDF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197F77-8E50-44B1-A399-82472C79C9E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EBA733B-70FB-4D6D-8E24-EEDC46C65B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1652</TotalTime>
  <Words>3096</Words>
  <Application>Microsoft Office PowerPoint</Application>
  <PresentationFormat>Widescreen</PresentationFormat>
  <Paragraphs>327</Paragraphs>
  <Slides>53</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Impact</vt:lpstr>
      <vt:lpstr>Symbol</vt:lpstr>
      <vt:lpstr>Times New Roman</vt:lpstr>
      <vt:lpstr>Office Theme</vt:lpstr>
      <vt:lpstr>Conflict Resolution</vt:lpstr>
      <vt:lpstr>The People: The Author</vt:lpstr>
      <vt:lpstr>The People: The Author</vt:lpstr>
      <vt:lpstr>The People: The Recipients</vt:lpstr>
      <vt:lpstr>The People: The Recipients</vt:lpstr>
      <vt:lpstr>The People: The Recipients</vt:lpstr>
      <vt:lpstr>The People: The Recipients</vt:lpstr>
      <vt:lpstr>The People: The Greeters</vt:lpstr>
      <vt:lpstr>The People: The Greeters</vt:lpstr>
      <vt:lpstr>The People: The Greeters</vt:lpstr>
      <vt:lpstr>The People: The Greeters</vt:lpstr>
      <vt:lpstr>The People: The Greeters</vt:lpstr>
      <vt:lpstr>The People: The PROBLEM</vt:lpstr>
      <vt:lpstr>The SOLUTION: Send Him Back!</vt:lpstr>
      <vt:lpstr>What Might Happen ...</vt:lpstr>
      <vt:lpstr>What Might Happen ...</vt:lpstr>
      <vt:lpstr>What Might Happen ...</vt:lpstr>
      <vt:lpstr>What could be done?</vt:lpstr>
      <vt:lpstr>What could be done?</vt:lpstr>
      <vt:lpstr>The Strategy or techniques  </vt:lpstr>
      <vt:lpstr>1. Polite Approach</vt:lpstr>
      <vt:lpstr>2. Thankful Approach</vt:lpstr>
      <vt:lpstr>3. Compliment Approach</vt:lpstr>
      <vt:lpstr>4. Prayerful Approach</vt:lpstr>
      <vt:lpstr>5. Joyful Approach </vt:lpstr>
      <vt:lpstr>Notice:</vt:lpstr>
      <vt:lpstr>Talk about this …</vt:lpstr>
      <vt:lpstr>&gt;&gt; 8 Gentle Approaches</vt:lpstr>
      <vt:lpstr>6. Gentle Approach</vt:lpstr>
      <vt:lpstr>7. Loving Approach</vt:lpstr>
      <vt:lpstr>8. Respectful Approach</vt:lpstr>
      <vt:lpstr>9. Mediator Approach</vt:lpstr>
      <vt:lpstr>10. Useful Approach</vt:lpstr>
      <vt:lpstr>11. Affectionate Approach </vt:lpstr>
      <vt:lpstr>12. Helpful Approach </vt:lpstr>
      <vt:lpstr>13. Voluntary Approach </vt:lpstr>
      <vt:lpstr>Talk about this …</vt:lpstr>
      <vt:lpstr>NOTICE: THESE GENTLE </vt:lpstr>
      <vt:lpstr>&gt;&gt; 8 POWERFUL Approaches</vt:lpstr>
      <vt:lpstr>14. Big Picture Approach</vt:lpstr>
      <vt:lpstr>15. Spiritual Approach</vt:lpstr>
      <vt:lpstr>16. Partnership Approach</vt:lpstr>
      <vt:lpstr>17. Credit Card Approach</vt:lpstr>
      <vt:lpstr>18. Substitution Approach</vt:lpstr>
      <vt:lpstr>19. Refreshing Approach </vt:lpstr>
      <vt:lpstr>20. Confident Approach </vt:lpstr>
      <vt:lpstr>21. Follow-Up Approach </vt:lpstr>
      <vt:lpstr>Talk about this …</vt:lpstr>
      <vt:lpstr>Can you think of how any </vt:lpstr>
      <vt:lpstr>Conclusion: </vt:lpstr>
      <vt:lpstr>Conclusion: </vt:lpstr>
      <vt:lpstr>Next Time: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121</cp:revision>
  <dcterms:created xsi:type="dcterms:W3CDTF">2015-02-12T03:32:47Z</dcterms:created>
  <dcterms:modified xsi:type="dcterms:W3CDTF">2021-05-20T23:37:19Z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