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293" r:id="rId6"/>
    <p:sldId id="285" r:id="rId7"/>
    <p:sldId id="291" r:id="rId8"/>
    <p:sldId id="294" r:id="rId9"/>
    <p:sldId id="314" r:id="rId10"/>
    <p:sldId id="315" r:id="rId11"/>
    <p:sldId id="316" r:id="rId12"/>
    <p:sldId id="402" r:id="rId13"/>
    <p:sldId id="403" r:id="rId14"/>
    <p:sldId id="317" r:id="rId15"/>
    <p:sldId id="318" r:id="rId16"/>
    <p:sldId id="319" r:id="rId17"/>
    <p:sldId id="321" r:id="rId18"/>
    <p:sldId id="322" r:id="rId19"/>
    <p:sldId id="323" r:id="rId20"/>
    <p:sldId id="404" r:id="rId21"/>
    <p:sldId id="295" r:id="rId22"/>
    <p:sldId id="287" r:id="rId23"/>
    <p:sldId id="296" r:id="rId24"/>
    <p:sldId id="289" r:id="rId25"/>
    <p:sldId id="290" r:id="rId26"/>
    <p:sldId id="297" r:id="rId27"/>
    <p:sldId id="298" r:id="rId28"/>
    <p:sldId id="299" r:id="rId29"/>
    <p:sldId id="300" r:id="rId30"/>
    <p:sldId id="324" r:id="rId31"/>
    <p:sldId id="304" r:id="rId32"/>
    <p:sldId id="305" r:id="rId33"/>
    <p:sldId id="302" r:id="rId34"/>
    <p:sldId id="306" r:id="rId35"/>
    <p:sldId id="308" r:id="rId36"/>
    <p:sldId id="405" r:id="rId37"/>
    <p:sldId id="309" r:id="rId38"/>
    <p:sldId id="31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A50021"/>
    <a:srgbClr val="993300"/>
    <a:srgbClr val="04121D"/>
    <a:srgbClr val="7E3A02"/>
    <a:srgbClr val="C05B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4" autoAdjust="0"/>
    <p:restoredTop sz="86458" autoAdjust="0"/>
  </p:normalViewPr>
  <p:slideViewPr>
    <p:cSldViewPr snapToGrid="0">
      <p:cViewPr varScale="1">
        <p:scale>
          <a:sx n="68" d="100"/>
          <a:sy n="68" d="100"/>
        </p:scale>
        <p:origin x="298" y="96"/>
      </p:cViewPr>
      <p:guideLst/>
    </p:cSldViewPr>
  </p:slideViewPr>
  <p:outlineViewPr>
    <p:cViewPr>
      <p:scale>
        <a:sx n="33" d="100"/>
        <a:sy n="33" d="100"/>
      </p:scale>
      <p:origin x="0" y="-31890"/>
    </p:cViewPr>
  </p:outlineViewPr>
  <p:notesTextViewPr>
    <p:cViewPr>
      <p:scale>
        <a:sx n="3" d="2"/>
        <a:sy n="3" d="2"/>
      </p:scale>
      <p:origin x="0" y="0"/>
    </p:cViewPr>
  </p:notesTextViewPr>
  <p:notesViewPr>
    <p:cSldViewPr snapToGrid="0">
      <p:cViewPr varScale="1">
        <p:scale>
          <a:sx n="66" d="100"/>
          <a:sy n="66" d="100"/>
        </p:scale>
        <p:origin x="239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47840F-6745-4A6E-8FCB-85DD7BE461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7B0952-F705-44CB-A385-B2CFCB341B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1C234C-74EA-45CE-B1F9-765374726CC9}" type="datetimeFigureOut">
              <a:rPr lang="en-US" smtClean="0"/>
              <a:t>5/20/2021</a:t>
            </a:fld>
            <a:endParaRPr lang="en-US"/>
          </a:p>
        </p:txBody>
      </p:sp>
      <p:sp>
        <p:nvSpPr>
          <p:cNvPr id="4" name="Footer Placeholder 3">
            <a:extLst>
              <a:ext uri="{FF2B5EF4-FFF2-40B4-BE49-F238E27FC236}">
                <a16:creationId xmlns:a16="http://schemas.microsoft.com/office/drawing/2014/main" id="{378A4567-8A83-4824-B00B-3039F0B5F1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94C24D6-F5DC-4A85-91C0-BD29472EC0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0F3916-CA9B-4E3D-B5E9-B64FBCBF9AA1}" type="slidenum">
              <a:rPr lang="en-US" smtClean="0"/>
              <a:t>‹#›</a:t>
            </a:fld>
            <a:endParaRPr lang="en-US"/>
          </a:p>
        </p:txBody>
      </p:sp>
    </p:spTree>
    <p:extLst>
      <p:ext uri="{BB962C8B-B14F-4D97-AF65-F5344CB8AC3E}">
        <p14:creationId xmlns:p14="http://schemas.microsoft.com/office/powerpoint/2010/main" val="2657131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F9AE1-9B8C-4CB4-9EFC-EA78CDC65C9C}"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FF5E0D-9D56-4E77-A3B8-7BA7A6E5C89A}" type="slidenum">
              <a:rPr lang="en-US" smtClean="0"/>
              <a:t>‹#›</a:t>
            </a:fld>
            <a:endParaRPr lang="en-US"/>
          </a:p>
        </p:txBody>
      </p:sp>
    </p:spTree>
    <p:extLst>
      <p:ext uri="{BB962C8B-B14F-4D97-AF65-F5344CB8AC3E}">
        <p14:creationId xmlns:p14="http://schemas.microsoft.com/office/powerpoint/2010/main" val="2270484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eaLnBrk="1" hangingPunct="1">
              <a:lnSpc>
                <a:spcPct val="80000"/>
              </a:lnSpc>
            </a:pPr>
            <a:endParaRPr lang="en-US" altLang="en-US" sz="800" dirty="0"/>
          </a:p>
          <a:p>
            <a:pPr eaLnBrk="1" hangingPunct="1">
              <a:lnSpc>
                <a:spcPct val="80000"/>
              </a:lnSpc>
            </a:pPr>
            <a:endParaRPr lang="en-US" altLang="en-US" sz="1000" dirty="0"/>
          </a:p>
          <a:p>
            <a:pPr eaLnBrk="1" hangingPunct="1">
              <a:lnSpc>
                <a:spcPct val="80000"/>
              </a:lnSpc>
            </a:pPr>
            <a:endParaRPr lang="en-US" altLang="en-US" sz="800" dirty="0"/>
          </a:p>
          <a:p>
            <a:pPr eaLnBrk="1" hangingPunct="1">
              <a:lnSpc>
                <a:spcPct val="80000"/>
              </a:lnSpc>
            </a:pPr>
            <a:endParaRPr lang="en-US" altLang="en-US" sz="800" dirty="0"/>
          </a:p>
          <a:p>
            <a:endParaRPr lang="en-US" dirty="0"/>
          </a:p>
        </p:txBody>
      </p:sp>
      <p:sp>
        <p:nvSpPr>
          <p:cNvPr id="4" name="Slide Number Placeholder 3"/>
          <p:cNvSpPr>
            <a:spLocks noGrp="1"/>
          </p:cNvSpPr>
          <p:nvPr>
            <p:ph type="sldNum" sz="quarter" idx="5"/>
          </p:nvPr>
        </p:nvSpPr>
        <p:spPr/>
        <p:txBody>
          <a:bodyPr/>
          <a:lstStyle/>
          <a:p>
            <a:fld id="{1FFF5E0D-9D56-4E77-A3B8-7BA7A6E5C89A}" type="slidenum">
              <a:rPr lang="en-US" smtClean="0"/>
              <a:t>1</a:t>
            </a:fld>
            <a:endParaRPr lang="en-US"/>
          </a:p>
        </p:txBody>
      </p:sp>
    </p:spTree>
    <p:extLst>
      <p:ext uri="{BB962C8B-B14F-4D97-AF65-F5344CB8AC3E}">
        <p14:creationId xmlns:p14="http://schemas.microsoft.com/office/powerpoint/2010/main" val="2518949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Leads</a:t>
            </a:r>
            <a:r>
              <a:rPr lang="en-US" baseline="0" dirty="0"/>
              <a:t> you to Christ ... Perhaps using the Romans Road (shortened argument of the Book of Romans) that he penned. </a:t>
            </a:r>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14</a:t>
            </a:fld>
            <a:endParaRPr lang="en-US"/>
          </a:p>
        </p:txBody>
      </p:sp>
    </p:spTree>
    <p:extLst>
      <p:ext uri="{BB962C8B-B14F-4D97-AF65-F5344CB8AC3E}">
        <p14:creationId xmlns:p14="http://schemas.microsoft.com/office/powerpoint/2010/main" val="2374023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Leads</a:t>
            </a:r>
            <a:r>
              <a:rPr lang="en-US" baseline="0" dirty="0"/>
              <a:t> you to Christ ... Perhaps using the Romans Road (shortened argument of the Book of Romans) that he penned. </a:t>
            </a:r>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15</a:t>
            </a:fld>
            <a:endParaRPr lang="en-US"/>
          </a:p>
        </p:txBody>
      </p:sp>
    </p:spTree>
    <p:extLst>
      <p:ext uri="{BB962C8B-B14F-4D97-AF65-F5344CB8AC3E}">
        <p14:creationId xmlns:p14="http://schemas.microsoft.com/office/powerpoint/2010/main" val="3742544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Leads</a:t>
            </a:r>
            <a:r>
              <a:rPr lang="en-US" baseline="0" dirty="0"/>
              <a:t> you to Christ ... Perhaps using the Romans Road (shortened argument of the Book of Romans) that he penned. </a:t>
            </a:r>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16</a:t>
            </a:fld>
            <a:endParaRPr lang="en-US"/>
          </a:p>
        </p:txBody>
      </p:sp>
    </p:spTree>
    <p:extLst>
      <p:ext uri="{BB962C8B-B14F-4D97-AF65-F5344CB8AC3E}">
        <p14:creationId xmlns:p14="http://schemas.microsoft.com/office/powerpoint/2010/main" val="1246792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Leads</a:t>
            </a:r>
            <a:r>
              <a:rPr lang="en-US" baseline="0" dirty="0"/>
              <a:t> you to Christ ... Perhaps using the Romans Road (shortened argument of the Book of Romans) that he penned. </a:t>
            </a:r>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5</a:t>
            </a:fld>
            <a:endParaRPr lang="en-US"/>
          </a:p>
        </p:txBody>
      </p:sp>
    </p:spTree>
    <p:extLst>
      <p:ext uri="{BB962C8B-B14F-4D97-AF65-F5344CB8AC3E}">
        <p14:creationId xmlns:p14="http://schemas.microsoft.com/office/powerpoint/2010/main" val="2119390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Leads</a:t>
            </a:r>
            <a:r>
              <a:rPr lang="en-US" baseline="0" dirty="0"/>
              <a:t> you to Christ ... Perhaps using the Romans Road (shortened argument of the Book of Romans) that he penned. </a:t>
            </a:r>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6</a:t>
            </a:fld>
            <a:endParaRPr lang="en-US"/>
          </a:p>
        </p:txBody>
      </p:sp>
    </p:spTree>
    <p:extLst>
      <p:ext uri="{BB962C8B-B14F-4D97-AF65-F5344CB8AC3E}">
        <p14:creationId xmlns:p14="http://schemas.microsoft.com/office/powerpoint/2010/main" val="576099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Leads</a:t>
            </a:r>
            <a:r>
              <a:rPr lang="en-US" baseline="0" dirty="0"/>
              <a:t> you to Christ ... Perhaps using the Romans Road (shortened argument of the Book of Romans) that he penned. </a:t>
            </a:r>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7</a:t>
            </a:fld>
            <a:endParaRPr lang="en-US"/>
          </a:p>
        </p:txBody>
      </p:sp>
    </p:spTree>
    <p:extLst>
      <p:ext uri="{BB962C8B-B14F-4D97-AF65-F5344CB8AC3E}">
        <p14:creationId xmlns:p14="http://schemas.microsoft.com/office/powerpoint/2010/main" val="4041997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Leads</a:t>
            </a:r>
            <a:r>
              <a:rPr lang="en-US" baseline="0" dirty="0"/>
              <a:t> you to Christ ... Perhaps using the Romans Road (shortened argument of the Book of Romans) that he penned. </a:t>
            </a:r>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8</a:t>
            </a:fld>
            <a:endParaRPr lang="en-US"/>
          </a:p>
        </p:txBody>
      </p:sp>
    </p:spTree>
    <p:extLst>
      <p:ext uri="{BB962C8B-B14F-4D97-AF65-F5344CB8AC3E}">
        <p14:creationId xmlns:p14="http://schemas.microsoft.com/office/powerpoint/2010/main" val="3951066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Leads</a:t>
            </a:r>
            <a:r>
              <a:rPr lang="en-US" baseline="0" dirty="0"/>
              <a:t> you to Christ ... Perhaps using the Romans Road (shortened argument of the Book of Romans) that he penned. </a:t>
            </a:r>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9</a:t>
            </a:fld>
            <a:endParaRPr lang="en-US"/>
          </a:p>
        </p:txBody>
      </p:sp>
    </p:spTree>
    <p:extLst>
      <p:ext uri="{BB962C8B-B14F-4D97-AF65-F5344CB8AC3E}">
        <p14:creationId xmlns:p14="http://schemas.microsoft.com/office/powerpoint/2010/main" val="1101089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Leads</a:t>
            </a:r>
            <a:r>
              <a:rPr lang="en-US" baseline="0" dirty="0"/>
              <a:t> you to Christ ... Perhaps using the Romans Road (shortened argument of the Book of Romans) that he penned. </a:t>
            </a:r>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11</a:t>
            </a:fld>
            <a:endParaRPr lang="en-US"/>
          </a:p>
        </p:txBody>
      </p:sp>
    </p:spTree>
    <p:extLst>
      <p:ext uri="{BB962C8B-B14F-4D97-AF65-F5344CB8AC3E}">
        <p14:creationId xmlns:p14="http://schemas.microsoft.com/office/powerpoint/2010/main" val="129778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Leads</a:t>
            </a:r>
            <a:r>
              <a:rPr lang="en-US" baseline="0" dirty="0"/>
              <a:t> you to Christ ... Perhaps using the Romans Road (shortened argument of the Book of Romans) that he penned. </a:t>
            </a:r>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12</a:t>
            </a:fld>
            <a:endParaRPr lang="en-US"/>
          </a:p>
        </p:txBody>
      </p:sp>
    </p:spTree>
    <p:extLst>
      <p:ext uri="{BB962C8B-B14F-4D97-AF65-F5344CB8AC3E}">
        <p14:creationId xmlns:p14="http://schemas.microsoft.com/office/powerpoint/2010/main" val="3205133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Leads</a:t>
            </a:r>
            <a:r>
              <a:rPr lang="en-US" baseline="0" dirty="0"/>
              <a:t> you to Christ ... Perhaps using the Romans Road (shortened argument of the Book of Romans) that he penned. </a:t>
            </a:r>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13</a:t>
            </a:fld>
            <a:endParaRPr lang="en-US"/>
          </a:p>
        </p:txBody>
      </p:sp>
    </p:spTree>
    <p:extLst>
      <p:ext uri="{BB962C8B-B14F-4D97-AF65-F5344CB8AC3E}">
        <p14:creationId xmlns:p14="http://schemas.microsoft.com/office/powerpoint/2010/main" val="1242548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E44E26-AA63-4146-A082-294839BC4B24}"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1626319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E44E26-AA63-4146-A082-294839BC4B24}"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3715933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E44E26-AA63-4146-A082-294839BC4B24}"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1729362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3960" y="0"/>
            <a:ext cx="11838040" cy="1325563"/>
          </a:xfrm>
        </p:spPr>
        <p:txBody>
          <a:bodyPr/>
          <a:lstStyle/>
          <a:p>
            <a:r>
              <a:rPr lang="en-US" dirty="0"/>
              <a:t>Click to edit Master title style</a:t>
            </a:r>
          </a:p>
        </p:txBody>
      </p:sp>
      <p:sp>
        <p:nvSpPr>
          <p:cNvPr id="3" name="Content Placeholder 2"/>
          <p:cNvSpPr>
            <a:spLocks noGrp="1"/>
          </p:cNvSpPr>
          <p:nvPr>
            <p:ph idx="1"/>
          </p:nvPr>
        </p:nvSpPr>
        <p:spPr>
          <a:xfrm>
            <a:off x="353960" y="1325563"/>
            <a:ext cx="11562737" cy="48514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BE44E26-AA63-4146-A082-294839BC4B24}"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1317770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E44E26-AA63-4146-A082-294839BC4B24}"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2062651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E44E26-AA63-4146-A082-294839BC4B24}"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204046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E44E26-AA63-4146-A082-294839BC4B24}" type="datetimeFigureOut">
              <a:rPr lang="en-US" smtClean="0"/>
              <a:t>5/20/2021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159058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E44E26-AA63-4146-A082-294839BC4B24}" type="datetimeFigureOut">
              <a:rPr lang="en-US" smtClean="0"/>
              <a:t>5/20/2021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252532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E44E26-AA63-4146-A082-294839BC4B24}" type="datetimeFigureOut">
              <a:rPr lang="en-US" smtClean="0"/>
              <a:t>5/20/2021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362414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E44E26-AA63-4146-A082-294839BC4B24}"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401308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E44E26-AA63-4146-A082-294839BC4B24}"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3445900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stretch>
            <a:fillRect/>
          </a:stretch>
        </p:blipFill>
        <p:spPr>
          <a:xfrm>
            <a:off x="0" y="0"/>
            <a:ext cx="12191999" cy="6858000"/>
          </a:xfrm>
          <a:prstGeom prst="rect">
            <a:avLst/>
          </a:prstGeom>
        </p:spPr>
      </p:pic>
      <p:sp>
        <p:nvSpPr>
          <p:cNvPr id="2" name="Title Placeholder 1"/>
          <p:cNvSpPr>
            <a:spLocks noGrp="1"/>
          </p:cNvSpPr>
          <p:nvPr>
            <p:ph type="title"/>
          </p:nvPr>
        </p:nvSpPr>
        <p:spPr>
          <a:xfrm>
            <a:off x="294967" y="-23097"/>
            <a:ext cx="11897031"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94968" y="1302466"/>
            <a:ext cx="11592232" cy="4874497"/>
          </a:xfrm>
          <a:prstGeom prst="rect">
            <a:avLst/>
          </a:prstGeom>
          <a:effectLst>
            <a:glow rad="177800">
              <a:schemeClr val="tx1"/>
            </a:glow>
          </a:effectLst>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E44E26-AA63-4146-A082-294839BC4B24}" type="datetimeFigureOut">
              <a:rPr lang="en-US" smtClean="0"/>
              <a:t>5/20/2021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EAF59-FCEC-4C06-90C7-C82E260C3C45}" type="slidenum">
              <a:rPr lang="en-US" smtClean="0"/>
              <a:t>‹#›</a:t>
            </a:fld>
            <a:endParaRPr lang="en-US"/>
          </a:p>
        </p:txBody>
      </p:sp>
    </p:spTree>
    <p:extLst>
      <p:ext uri="{BB962C8B-B14F-4D97-AF65-F5344CB8AC3E}">
        <p14:creationId xmlns:p14="http://schemas.microsoft.com/office/powerpoint/2010/main" val="199883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200" b="1" kern="1200">
          <a:solidFill>
            <a:schemeClr val="bg1"/>
          </a:solidFill>
          <a:effectLst>
            <a:glow rad="50800">
              <a:srgbClr val="C00000"/>
            </a:glow>
            <a:outerShdw blurRad="38100" dist="38100" dir="2700000" algn="tl">
              <a:srgbClr val="000000">
                <a:alpha val="43137"/>
              </a:srgb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6000" kern="1200">
          <a:solidFill>
            <a:schemeClr val="bg1"/>
          </a:solidFill>
          <a:effectLst>
            <a:glow rad="63500">
              <a:schemeClr val="tx1"/>
            </a:glo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bg1"/>
          </a:solidFill>
          <a:effectLst>
            <a:glow rad="63500">
              <a:schemeClr val="tx1"/>
            </a:glo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bg1"/>
          </a:solidFill>
          <a:effectLst>
            <a:glow rad="63500">
              <a:schemeClr val="tx1"/>
            </a:glo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bg1"/>
          </a:solidFill>
          <a:effectLst>
            <a:glow rad="63500">
              <a:schemeClr val="tx1"/>
            </a:glo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bg1"/>
          </a:solidFill>
          <a:effectLst>
            <a:glow rad="63500">
              <a:schemeClr val="tx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4628" y="1122363"/>
            <a:ext cx="9945818" cy="2387600"/>
          </a:xfrm>
        </p:spPr>
        <p:txBody>
          <a:bodyPr>
            <a:normAutofit/>
          </a:bodyPr>
          <a:lstStyle/>
          <a:p>
            <a:r>
              <a:rPr lang="en-US" sz="8000" b="1" dirty="0">
                <a:solidFill>
                  <a:schemeClr val="bg1"/>
                </a:solidFill>
              </a:rPr>
              <a:t>Conflict Resolution</a:t>
            </a:r>
          </a:p>
        </p:txBody>
      </p:sp>
      <p:sp>
        <p:nvSpPr>
          <p:cNvPr id="3" name="Subtitle 2"/>
          <p:cNvSpPr>
            <a:spLocks noGrp="1"/>
          </p:cNvSpPr>
          <p:nvPr>
            <p:ph type="subTitle" idx="1"/>
          </p:nvPr>
        </p:nvSpPr>
        <p:spPr>
          <a:xfrm>
            <a:off x="-424628" y="3602038"/>
            <a:ext cx="9945818" cy="1655762"/>
          </a:xfrm>
        </p:spPr>
        <p:txBody>
          <a:bodyPr>
            <a:normAutofit/>
          </a:bodyPr>
          <a:lstStyle/>
          <a:p>
            <a:r>
              <a:rPr lang="en-US" sz="5400" b="1" dirty="0"/>
              <a:t>A Study of Philemon</a:t>
            </a:r>
          </a:p>
        </p:txBody>
      </p:sp>
      <p:pic>
        <p:nvPicPr>
          <p:cNvPr id="4" name="Picture 6" descr="BiblePointDotLogo-WhiteText">
            <a:extLst>
              <a:ext uri="{FF2B5EF4-FFF2-40B4-BE49-F238E27FC236}">
                <a16:creationId xmlns:a16="http://schemas.microsoft.com/office/drawing/2014/main" id="{B2B25B66-371D-4443-AEC5-0C97430668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523321" y="374137"/>
            <a:ext cx="1981200" cy="90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484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a:t>
            </a:r>
            <a:r>
              <a:rPr lang="en-US" u="sng" dirty="0">
                <a:effectLst>
                  <a:glow rad="127000">
                    <a:srgbClr val="C00000"/>
                  </a:glow>
                  <a:outerShdw blurRad="38100" dist="38100" dir="2700000" algn="tl">
                    <a:srgbClr val="000000">
                      <a:alpha val="43137"/>
                    </a:srgbClr>
                  </a:outerShdw>
                </a:effectLst>
              </a:rPr>
              <a:t>Jesus</a:t>
            </a:r>
            <a:r>
              <a:rPr lang="en-US" dirty="0"/>
              <a:t> Has the Gift</a:t>
            </a:r>
          </a:p>
        </p:txBody>
      </p:sp>
      <p:sp>
        <p:nvSpPr>
          <p:cNvPr id="3" name="Content Placeholder 2"/>
          <p:cNvSpPr>
            <a:spLocks noGrp="1"/>
          </p:cNvSpPr>
          <p:nvPr>
            <p:ph idx="1"/>
          </p:nvPr>
        </p:nvSpPr>
        <p:spPr>
          <a:xfrm>
            <a:off x="353960" y="1325563"/>
            <a:ext cx="7592611" cy="4851400"/>
          </a:xfrm>
        </p:spPr>
        <p:txBody>
          <a:bodyPr/>
          <a:lstStyle/>
          <a:p>
            <a:pPr>
              <a:lnSpc>
                <a:spcPts val="6200"/>
              </a:lnSpc>
            </a:pPr>
            <a:r>
              <a:rPr lang="en-US" sz="4800" b="1" dirty="0"/>
              <a:t> </a:t>
            </a:r>
            <a:r>
              <a:rPr lang="en-US" sz="4800" b="1" baseline="30000" dirty="0">
                <a:solidFill>
                  <a:srgbClr val="FFFF00"/>
                </a:solidFill>
              </a:rPr>
              <a:t>23</a:t>
            </a:r>
            <a:r>
              <a:rPr lang="en-US" sz="4800" b="1" dirty="0">
                <a:solidFill>
                  <a:srgbClr val="FFFF00"/>
                </a:solidFill>
              </a:rPr>
              <a:t> For the wages of sin is death, but the gift of God is eternal life </a:t>
            </a:r>
            <a:r>
              <a:rPr lang="en-US" sz="4800" b="1" dirty="0">
                <a:effectLst>
                  <a:glow rad="190500">
                    <a:schemeClr val="tx1"/>
                  </a:glow>
                </a:effectLst>
              </a:rPr>
              <a:t>in Christ Jesus </a:t>
            </a:r>
            <a:r>
              <a:rPr lang="en-US" sz="4800" b="1" dirty="0">
                <a:solidFill>
                  <a:srgbClr val="FFFF00"/>
                </a:solidFill>
              </a:rPr>
              <a:t>our Lord. (Rom 6:23)</a:t>
            </a:r>
          </a:p>
        </p:txBody>
      </p:sp>
      <p:pic>
        <p:nvPicPr>
          <p:cNvPr id="5" name="Picture 11">
            <a:extLst>
              <a:ext uri="{FF2B5EF4-FFF2-40B4-BE49-F238E27FC236}">
                <a16:creationId xmlns:a16="http://schemas.microsoft.com/office/drawing/2014/main" id="{660C7E2C-A07A-4F7F-A11E-B698BCA6463C}"/>
              </a:ext>
            </a:extLst>
          </p:cNvPr>
          <p:cNvPicPr>
            <a:picLocks noChangeAspect="1" noChangeArrowheads="1"/>
          </p:cNvPicPr>
          <p:nvPr/>
        </p:nvPicPr>
        <p:blipFill>
          <a:blip r:embed="rId2" cstate="print"/>
          <a:srcRect b="30272"/>
          <a:stretch>
            <a:fillRect/>
          </a:stretch>
        </p:blipFill>
        <p:spPr bwMode="auto">
          <a:xfrm flipH="1">
            <a:off x="7502517" y="1412952"/>
            <a:ext cx="5315640" cy="5445048"/>
          </a:xfrm>
          <a:prstGeom prst="rect">
            <a:avLst/>
          </a:prstGeom>
          <a:noFill/>
          <a:ln w="9525">
            <a:noFill/>
            <a:miter lim="800000"/>
            <a:headEnd/>
            <a:tailEnd/>
          </a:ln>
          <a:effectLst/>
        </p:spPr>
      </p:pic>
    </p:spTree>
    <p:extLst>
      <p:ext uri="{BB962C8B-B14F-4D97-AF65-F5344CB8AC3E}">
        <p14:creationId xmlns:p14="http://schemas.microsoft.com/office/powerpoint/2010/main" val="4050466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B196D5-C226-423B-B51F-382584CB3478}"/>
              </a:ext>
            </a:extLst>
          </p:cNvPr>
          <p:cNvPicPr>
            <a:picLocks noChangeAspect="1"/>
          </p:cNvPicPr>
          <p:nvPr/>
        </p:nvPicPr>
        <p:blipFill>
          <a:blip r:embed="rId3"/>
          <a:stretch>
            <a:fillRect/>
          </a:stretch>
        </p:blipFill>
        <p:spPr>
          <a:xfrm>
            <a:off x="6075806" y="1153886"/>
            <a:ext cx="6920157" cy="6858000"/>
          </a:xfrm>
          <a:prstGeom prst="rect">
            <a:avLst/>
          </a:prstGeom>
        </p:spPr>
      </p:pic>
      <p:sp>
        <p:nvSpPr>
          <p:cNvPr id="2" name="Title 1"/>
          <p:cNvSpPr>
            <a:spLocks noGrp="1"/>
          </p:cNvSpPr>
          <p:nvPr>
            <p:ph type="title"/>
          </p:nvPr>
        </p:nvSpPr>
        <p:spPr/>
        <p:txBody>
          <a:bodyPr/>
          <a:lstStyle/>
          <a:p>
            <a:r>
              <a:rPr lang="en-US" dirty="0"/>
              <a:t>6- Jesus is </a:t>
            </a:r>
            <a:r>
              <a:rPr lang="en-US" u="sng" dirty="0">
                <a:effectLst>
                  <a:glow rad="127000">
                    <a:srgbClr val="C00000"/>
                  </a:glow>
                  <a:outerShdw blurRad="38100" dist="38100" dir="2700000" algn="tl">
                    <a:srgbClr val="000000">
                      <a:alpha val="43137"/>
                    </a:srgbClr>
                  </a:outerShdw>
                </a:effectLst>
              </a:rPr>
              <a:t>God</a:t>
            </a:r>
            <a:r>
              <a:rPr lang="en-US" dirty="0"/>
              <a:t>! (in flesh)</a:t>
            </a:r>
          </a:p>
        </p:txBody>
      </p:sp>
      <p:sp>
        <p:nvSpPr>
          <p:cNvPr id="3" name="Content Placeholder 2"/>
          <p:cNvSpPr>
            <a:spLocks noGrp="1"/>
          </p:cNvSpPr>
          <p:nvPr>
            <p:ph idx="1"/>
          </p:nvPr>
        </p:nvSpPr>
        <p:spPr>
          <a:xfrm>
            <a:off x="353960" y="1325563"/>
            <a:ext cx="10096326" cy="4851400"/>
          </a:xfrm>
        </p:spPr>
        <p:txBody>
          <a:bodyPr/>
          <a:lstStyle/>
          <a:p>
            <a:pPr>
              <a:lnSpc>
                <a:spcPts val="6200"/>
              </a:lnSpc>
            </a:pPr>
            <a:r>
              <a:rPr lang="en-US" sz="4800" b="1" dirty="0">
                <a:solidFill>
                  <a:srgbClr val="FFFF00"/>
                </a:solidFill>
              </a:rPr>
              <a:t> </a:t>
            </a:r>
            <a:r>
              <a:rPr lang="en-US" sz="4800" b="1" baseline="30000" dirty="0">
                <a:solidFill>
                  <a:srgbClr val="FFFF00"/>
                </a:solidFill>
              </a:rPr>
              <a:t>5</a:t>
            </a:r>
            <a:r>
              <a:rPr lang="en-US" sz="4800" b="1" dirty="0">
                <a:solidFill>
                  <a:srgbClr val="FFFF00"/>
                </a:solidFill>
              </a:rPr>
              <a:t> Theirs are the patriarchs, and from them is traced the human ancestry </a:t>
            </a:r>
            <a:br>
              <a:rPr lang="en-US" sz="4800" b="1" dirty="0">
                <a:solidFill>
                  <a:srgbClr val="FFFF00"/>
                </a:solidFill>
              </a:rPr>
            </a:br>
            <a:r>
              <a:rPr lang="en-US" sz="4800" b="1" dirty="0">
                <a:solidFill>
                  <a:srgbClr val="FFFF00"/>
                </a:solidFill>
              </a:rPr>
              <a:t>of </a:t>
            </a:r>
            <a:r>
              <a:rPr lang="en-US" sz="4800" b="1" dirty="0">
                <a:effectLst>
                  <a:glow rad="190500">
                    <a:schemeClr val="tx1"/>
                  </a:glow>
                </a:effectLst>
              </a:rPr>
              <a:t>Christ, who is God over all</a:t>
            </a:r>
            <a:r>
              <a:rPr lang="en-US" sz="4800" b="1" dirty="0">
                <a:solidFill>
                  <a:srgbClr val="FFFF00"/>
                </a:solidFill>
              </a:rPr>
              <a:t>, </a:t>
            </a:r>
            <a:br>
              <a:rPr lang="en-US" sz="4800" b="1" dirty="0">
                <a:solidFill>
                  <a:srgbClr val="FFFF00"/>
                </a:solidFill>
              </a:rPr>
            </a:br>
            <a:r>
              <a:rPr lang="en-US" sz="4800" b="1" dirty="0">
                <a:solidFill>
                  <a:srgbClr val="FFFF00"/>
                </a:solidFill>
              </a:rPr>
              <a:t>forever praised! Amen. </a:t>
            </a:r>
            <a:br>
              <a:rPr lang="en-US" sz="4800" b="1" dirty="0">
                <a:solidFill>
                  <a:srgbClr val="FFFF00"/>
                </a:solidFill>
              </a:rPr>
            </a:br>
            <a:r>
              <a:rPr lang="en-US" sz="4800" b="1" dirty="0">
                <a:solidFill>
                  <a:srgbClr val="FFFF00"/>
                </a:solidFill>
              </a:rPr>
              <a:t>(Romans 9:5)</a:t>
            </a:r>
          </a:p>
        </p:txBody>
      </p:sp>
    </p:spTree>
    <p:extLst>
      <p:ext uri="{BB962C8B-B14F-4D97-AF65-F5344CB8AC3E}">
        <p14:creationId xmlns:p14="http://schemas.microsoft.com/office/powerpoint/2010/main" val="2517406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06328CD3-CB1C-4505-B31F-B427387E239A}"/>
              </a:ext>
            </a:extLst>
          </p:cNvPr>
          <p:cNvPicPr>
            <a:picLocks noChangeAspect="1" noChangeArrowheads="1"/>
          </p:cNvPicPr>
          <p:nvPr/>
        </p:nvPicPr>
        <p:blipFill>
          <a:blip r:embed="rId3" cstate="print"/>
          <a:srcRect r="18451"/>
          <a:stretch>
            <a:fillRect/>
          </a:stretch>
        </p:blipFill>
        <p:spPr bwMode="auto">
          <a:xfrm>
            <a:off x="5932994" y="1915064"/>
            <a:ext cx="6259006" cy="494293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7- Jesus </a:t>
            </a:r>
            <a:r>
              <a:rPr lang="en-US" u="sng" dirty="0">
                <a:effectLst>
                  <a:glow rad="127000">
                    <a:srgbClr val="C00000"/>
                  </a:glow>
                  <a:outerShdw blurRad="38100" dist="38100" dir="2700000" algn="tl">
                    <a:srgbClr val="000000">
                      <a:alpha val="43137"/>
                    </a:srgbClr>
                  </a:outerShdw>
                </a:effectLst>
              </a:rPr>
              <a:t>Paid</a:t>
            </a:r>
            <a:r>
              <a:rPr lang="en-US" dirty="0"/>
              <a:t> Your Debt</a:t>
            </a:r>
          </a:p>
        </p:txBody>
      </p:sp>
      <p:sp>
        <p:nvSpPr>
          <p:cNvPr id="3" name="Content Placeholder 2"/>
          <p:cNvSpPr>
            <a:spLocks noGrp="1"/>
          </p:cNvSpPr>
          <p:nvPr>
            <p:ph idx="1"/>
          </p:nvPr>
        </p:nvSpPr>
        <p:spPr>
          <a:xfrm>
            <a:off x="353960" y="1325563"/>
            <a:ext cx="11250211" cy="4851400"/>
          </a:xfrm>
        </p:spPr>
        <p:txBody>
          <a:bodyPr/>
          <a:lstStyle/>
          <a:p>
            <a:pPr>
              <a:lnSpc>
                <a:spcPts val="6200"/>
              </a:lnSpc>
            </a:pPr>
            <a:r>
              <a:rPr lang="en-US" sz="4800" b="1" dirty="0">
                <a:solidFill>
                  <a:srgbClr val="FFFF00"/>
                </a:solidFill>
              </a:rPr>
              <a:t> </a:t>
            </a:r>
            <a:r>
              <a:rPr lang="en-US" sz="4800" b="1" baseline="30000" dirty="0">
                <a:solidFill>
                  <a:srgbClr val="FFFF00"/>
                </a:solidFill>
              </a:rPr>
              <a:t>8</a:t>
            </a:r>
            <a:r>
              <a:rPr lang="en-US" sz="4800" b="1" dirty="0">
                <a:solidFill>
                  <a:srgbClr val="FFFF00"/>
                </a:solidFill>
              </a:rPr>
              <a:t> But God demonstrates his own love for us in this: While we were still </a:t>
            </a:r>
            <a:br>
              <a:rPr lang="en-US" sz="4800" b="1" dirty="0">
                <a:solidFill>
                  <a:srgbClr val="FFFF00"/>
                </a:solidFill>
              </a:rPr>
            </a:br>
            <a:r>
              <a:rPr lang="en-US" sz="4800" b="1" dirty="0">
                <a:solidFill>
                  <a:srgbClr val="FFFF00"/>
                </a:solidFill>
              </a:rPr>
              <a:t>sinners, </a:t>
            </a:r>
            <a:r>
              <a:rPr lang="en-US" sz="4800" b="1" dirty="0">
                <a:effectLst>
                  <a:glow rad="190500">
                    <a:schemeClr val="tx1"/>
                  </a:glow>
                </a:effectLst>
              </a:rPr>
              <a:t>Christ died </a:t>
            </a:r>
            <a:br>
              <a:rPr lang="en-US" sz="4800" b="1" dirty="0">
                <a:effectLst>
                  <a:glow rad="190500">
                    <a:schemeClr val="tx1"/>
                  </a:glow>
                </a:effectLst>
              </a:rPr>
            </a:br>
            <a:r>
              <a:rPr lang="en-US" sz="4800" b="1" dirty="0">
                <a:effectLst>
                  <a:glow rad="190500">
                    <a:schemeClr val="tx1"/>
                  </a:glow>
                </a:effectLst>
              </a:rPr>
              <a:t>for us</a:t>
            </a:r>
            <a:r>
              <a:rPr lang="en-US" sz="4800" b="1" dirty="0">
                <a:solidFill>
                  <a:srgbClr val="FFFF00"/>
                </a:solidFill>
              </a:rPr>
              <a:t>. (Rom 5:8)</a:t>
            </a:r>
          </a:p>
        </p:txBody>
      </p:sp>
      <p:pic>
        <p:nvPicPr>
          <p:cNvPr id="6" name="Picture 10">
            <a:extLst>
              <a:ext uri="{FF2B5EF4-FFF2-40B4-BE49-F238E27FC236}">
                <a16:creationId xmlns:a16="http://schemas.microsoft.com/office/drawing/2014/main" id="{9B00E6CC-DF01-4372-93BA-4928D45F629D}"/>
              </a:ext>
            </a:extLst>
          </p:cNvPr>
          <p:cNvPicPr>
            <a:picLocks noChangeAspect="1" noChangeArrowheads="1"/>
          </p:cNvPicPr>
          <p:nvPr/>
        </p:nvPicPr>
        <p:blipFill>
          <a:blip r:embed="rId3" cstate="print"/>
          <a:srcRect r="18451"/>
          <a:stretch>
            <a:fillRect/>
          </a:stretch>
        </p:blipFill>
        <p:spPr bwMode="auto">
          <a:xfrm>
            <a:off x="6085394" y="2067464"/>
            <a:ext cx="6259006" cy="4942936"/>
          </a:xfrm>
          <a:prstGeom prst="rect">
            <a:avLst/>
          </a:prstGeom>
          <a:noFill/>
          <a:ln w="9525">
            <a:noFill/>
            <a:miter lim="800000"/>
            <a:headEnd/>
            <a:tailEnd/>
          </a:ln>
          <a:effectLst/>
        </p:spPr>
      </p:pic>
    </p:spTree>
    <p:extLst>
      <p:ext uri="{BB962C8B-B14F-4D97-AF65-F5344CB8AC3E}">
        <p14:creationId xmlns:p14="http://schemas.microsoft.com/office/powerpoint/2010/main" val="3846525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269167" y="816004"/>
            <a:ext cx="5545393" cy="6041996"/>
          </a:xfrm>
          <a:prstGeom prst="rect">
            <a:avLst/>
          </a:prstGeom>
        </p:spPr>
      </p:pic>
      <p:sp>
        <p:nvSpPr>
          <p:cNvPr id="2" name="Title 1"/>
          <p:cNvSpPr>
            <a:spLocks noGrp="1"/>
          </p:cNvSpPr>
          <p:nvPr>
            <p:ph type="title"/>
          </p:nvPr>
        </p:nvSpPr>
        <p:spPr/>
        <p:txBody>
          <a:bodyPr/>
          <a:lstStyle/>
          <a:p>
            <a:r>
              <a:rPr lang="en-US" dirty="0"/>
              <a:t>8- You Need Jesus as Your </a:t>
            </a:r>
            <a:r>
              <a:rPr lang="en-US" u="sng" dirty="0">
                <a:effectLst>
                  <a:glow rad="127000">
                    <a:srgbClr val="C00000"/>
                  </a:glow>
                  <a:outerShdw blurRad="38100" dist="38100" dir="2700000" algn="tl">
                    <a:srgbClr val="000000">
                      <a:alpha val="43137"/>
                    </a:srgbClr>
                  </a:outerShdw>
                </a:effectLst>
              </a:rPr>
              <a:t>Lord</a:t>
            </a:r>
          </a:p>
        </p:txBody>
      </p:sp>
      <p:sp>
        <p:nvSpPr>
          <p:cNvPr id="3" name="Content Placeholder 2"/>
          <p:cNvSpPr>
            <a:spLocks noGrp="1"/>
          </p:cNvSpPr>
          <p:nvPr>
            <p:ph idx="1"/>
          </p:nvPr>
        </p:nvSpPr>
        <p:spPr>
          <a:xfrm>
            <a:off x="353960" y="1325563"/>
            <a:ext cx="9773713" cy="4851400"/>
          </a:xfrm>
        </p:spPr>
        <p:txBody>
          <a:bodyPr/>
          <a:lstStyle/>
          <a:p>
            <a:pPr>
              <a:lnSpc>
                <a:spcPts val="6200"/>
              </a:lnSpc>
            </a:pPr>
            <a:r>
              <a:rPr lang="en-US" sz="4800" b="1" dirty="0"/>
              <a:t> </a:t>
            </a:r>
            <a:r>
              <a:rPr lang="en-US" sz="4800" b="1" baseline="30000" dirty="0"/>
              <a:t>23</a:t>
            </a:r>
            <a:r>
              <a:rPr lang="en-US" sz="4800" b="1" dirty="0"/>
              <a:t> For the wages of sin is death, </a:t>
            </a:r>
            <a:br>
              <a:rPr lang="en-US" sz="4800" b="1" dirty="0"/>
            </a:br>
            <a:r>
              <a:rPr lang="en-US" sz="4800" b="1" dirty="0">
                <a:solidFill>
                  <a:srgbClr val="FFFF00"/>
                </a:solidFill>
              </a:rPr>
              <a:t>but the gift of God is eternal life </a:t>
            </a:r>
            <a:br>
              <a:rPr lang="en-US" sz="4800" b="1" dirty="0">
                <a:solidFill>
                  <a:srgbClr val="FFFF00"/>
                </a:solidFill>
              </a:rPr>
            </a:br>
            <a:r>
              <a:rPr lang="en-US" sz="4800" b="1" dirty="0">
                <a:effectLst>
                  <a:glow rad="190500">
                    <a:schemeClr val="tx1"/>
                  </a:glow>
                </a:effectLst>
              </a:rPr>
              <a:t>in Christ Jesus our Lord</a:t>
            </a:r>
            <a:r>
              <a:rPr lang="en-US" sz="4800" b="1" dirty="0">
                <a:solidFill>
                  <a:srgbClr val="FFFF00"/>
                </a:solidFill>
              </a:rPr>
              <a:t>. </a:t>
            </a:r>
            <a:br>
              <a:rPr lang="en-US" sz="4800" b="1" dirty="0">
                <a:solidFill>
                  <a:srgbClr val="FFFF00"/>
                </a:solidFill>
              </a:rPr>
            </a:br>
            <a:r>
              <a:rPr lang="en-US" sz="4800" b="1" dirty="0">
                <a:solidFill>
                  <a:srgbClr val="FFFF00"/>
                </a:solidFill>
              </a:rPr>
              <a:t>(Romans 6:23)</a:t>
            </a:r>
          </a:p>
        </p:txBody>
      </p:sp>
    </p:spTree>
    <p:extLst>
      <p:ext uri="{BB962C8B-B14F-4D97-AF65-F5344CB8AC3E}">
        <p14:creationId xmlns:p14="http://schemas.microsoft.com/office/powerpoint/2010/main" val="4176589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0EF79A-0EA0-4EAC-8842-874FE38C70BF}"/>
              </a:ext>
            </a:extLst>
          </p:cNvPr>
          <p:cNvPicPr>
            <a:picLocks noChangeAspect="1"/>
          </p:cNvPicPr>
          <p:nvPr/>
        </p:nvPicPr>
        <p:blipFill>
          <a:blip r:embed="rId3"/>
          <a:stretch>
            <a:fillRect/>
          </a:stretch>
        </p:blipFill>
        <p:spPr>
          <a:xfrm>
            <a:off x="4512646" y="0"/>
            <a:ext cx="9611052" cy="6858000"/>
          </a:xfrm>
          <a:prstGeom prst="rect">
            <a:avLst/>
          </a:prstGeom>
        </p:spPr>
      </p:pic>
      <p:sp>
        <p:nvSpPr>
          <p:cNvPr id="2" name="Title 1"/>
          <p:cNvSpPr>
            <a:spLocks noGrp="1"/>
          </p:cNvSpPr>
          <p:nvPr>
            <p:ph type="title"/>
          </p:nvPr>
        </p:nvSpPr>
        <p:spPr/>
        <p:txBody>
          <a:bodyPr/>
          <a:lstStyle/>
          <a:p>
            <a:r>
              <a:rPr lang="en-US" dirty="0"/>
              <a:t>9- You Must </a:t>
            </a:r>
            <a:r>
              <a:rPr lang="en-US" u="sng" dirty="0">
                <a:effectLst>
                  <a:glow rad="127000">
                    <a:srgbClr val="C00000"/>
                  </a:glow>
                  <a:outerShdw blurRad="38100" dist="38100" dir="2700000" algn="tl">
                    <a:srgbClr val="000000">
                      <a:alpha val="43137"/>
                    </a:srgbClr>
                  </a:outerShdw>
                </a:effectLst>
              </a:rPr>
              <a:t>Call</a:t>
            </a:r>
            <a:r>
              <a:rPr lang="en-US" dirty="0"/>
              <a:t> on Him</a:t>
            </a:r>
          </a:p>
        </p:txBody>
      </p:sp>
      <p:sp>
        <p:nvSpPr>
          <p:cNvPr id="3" name="Content Placeholder 2"/>
          <p:cNvSpPr>
            <a:spLocks noGrp="1"/>
          </p:cNvSpPr>
          <p:nvPr>
            <p:ph idx="1"/>
          </p:nvPr>
        </p:nvSpPr>
        <p:spPr>
          <a:xfrm>
            <a:off x="353961" y="1325563"/>
            <a:ext cx="8398154" cy="4851400"/>
          </a:xfrm>
        </p:spPr>
        <p:txBody>
          <a:bodyPr/>
          <a:lstStyle/>
          <a:p>
            <a:pPr>
              <a:lnSpc>
                <a:spcPts val="6200"/>
              </a:lnSpc>
            </a:pPr>
            <a:r>
              <a:rPr lang="en-US" sz="4800" b="1" dirty="0">
                <a:solidFill>
                  <a:srgbClr val="FFFF00"/>
                </a:solidFill>
              </a:rPr>
              <a:t> "Everyone who calls </a:t>
            </a:r>
            <a:br>
              <a:rPr lang="en-US" sz="4800" b="1" dirty="0">
                <a:solidFill>
                  <a:srgbClr val="FFFF00"/>
                </a:solidFill>
              </a:rPr>
            </a:br>
            <a:r>
              <a:rPr lang="en-US" sz="4800" b="1" dirty="0">
                <a:solidFill>
                  <a:srgbClr val="FFFF00"/>
                </a:solidFill>
              </a:rPr>
              <a:t>on the name of the </a:t>
            </a:r>
            <a:br>
              <a:rPr lang="en-US" sz="4800" b="1" dirty="0">
                <a:solidFill>
                  <a:srgbClr val="FFFF00"/>
                </a:solidFill>
              </a:rPr>
            </a:br>
            <a:r>
              <a:rPr lang="en-US" sz="4800" b="1" dirty="0">
                <a:solidFill>
                  <a:srgbClr val="FFFF00"/>
                </a:solidFill>
              </a:rPr>
              <a:t>Lord will be saved." </a:t>
            </a:r>
            <a:br>
              <a:rPr lang="en-US" sz="4800" b="1" dirty="0">
                <a:solidFill>
                  <a:srgbClr val="FFFF00"/>
                </a:solidFill>
              </a:rPr>
            </a:br>
            <a:r>
              <a:rPr lang="en-US" sz="4800" b="1" dirty="0">
                <a:solidFill>
                  <a:srgbClr val="FFFF00"/>
                </a:solidFill>
              </a:rPr>
              <a:t>(Rom 10:13)</a:t>
            </a:r>
          </a:p>
        </p:txBody>
      </p:sp>
      <p:pic>
        <p:nvPicPr>
          <p:cNvPr id="5" name="Picture 9">
            <a:extLst>
              <a:ext uri="{FF2B5EF4-FFF2-40B4-BE49-F238E27FC236}">
                <a16:creationId xmlns:a16="http://schemas.microsoft.com/office/drawing/2014/main" id="{DC9D4455-29D5-48D9-9BEA-CD5EDA6A8C0F}"/>
              </a:ext>
            </a:extLst>
          </p:cNvPr>
          <p:cNvPicPr>
            <a:picLocks noChangeAspect="1" noChangeArrowheads="1"/>
          </p:cNvPicPr>
          <p:nvPr/>
        </p:nvPicPr>
        <p:blipFill>
          <a:blip r:embed="rId4" cstate="print"/>
          <a:srcRect r="12117"/>
          <a:stretch>
            <a:fillRect/>
          </a:stretch>
        </p:blipFill>
        <p:spPr bwMode="auto">
          <a:xfrm>
            <a:off x="3172988" y="7269193"/>
            <a:ext cx="6014556" cy="4770408"/>
          </a:xfrm>
          <a:prstGeom prst="rect">
            <a:avLst/>
          </a:prstGeom>
          <a:noFill/>
          <a:ln w="9525">
            <a:noFill/>
            <a:miter lim="800000"/>
            <a:headEnd/>
            <a:tailEnd/>
          </a:ln>
          <a:effectLst/>
        </p:spPr>
      </p:pic>
    </p:spTree>
    <p:extLst>
      <p:ext uri="{BB962C8B-B14F-4D97-AF65-F5344CB8AC3E}">
        <p14:creationId xmlns:p14="http://schemas.microsoft.com/office/powerpoint/2010/main" val="4254952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Call </a:t>
            </a:r>
            <a:r>
              <a:rPr lang="en-US" u="sng" dirty="0">
                <a:effectLst>
                  <a:glow rad="127000">
                    <a:srgbClr val="C00000"/>
                  </a:glow>
                  <a:outerShdw blurRad="38100" dist="38100" dir="2700000" algn="tl">
                    <a:srgbClr val="000000">
                      <a:alpha val="43137"/>
                    </a:srgbClr>
                  </a:outerShdw>
                </a:effectLst>
              </a:rPr>
              <a:t>Confessin</a:t>
            </a:r>
            <a:r>
              <a:rPr lang="en-US" dirty="0">
                <a:effectLst>
                  <a:glow rad="127000">
                    <a:srgbClr val="C00000"/>
                  </a:glow>
                  <a:outerShdw blurRad="38100" dist="38100" dir="2700000" algn="tl">
                    <a:srgbClr val="000000">
                      <a:alpha val="43137"/>
                    </a:srgbClr>
                  </a:outerShdw>
                </a:effectLst>
              </a:rPr>
              <a:t>g </a:t>
            </a:r>
          </a:p>
        </p:txBody>
      </p:sp>
      <p:pic>
        <p:nvPicPr>
          <p:cNvPr id="8" name="Picture 1">
            <a:extLst>
              <a:ext uri="{FF2B5EF4-FFF2-40B4-BE49-F238E27FC236}">
                <a16:creationId xmlns:a16="http://schemas.microsoft.com/office/drawing/2014/main" id="{E2228227-EF36-491A-BCF5-08E999DE1433}"/>
              </a:ext>
            </a:extLst>
          </p:cNvPr>
          <p:cNvPicPr>
            <a:picLocks noChangeAspect="1" noChangeArrowheads="1"/>
          </p:cNvPicPr>
          <p:nvPr/>
        </p:nvPicPr>
        <p:blipFill>
          <a:blip r:embed="rId3" cstate="print"/>
          <a:srcRect/>
          <a:stretch>
            <a:fillRect/>
          </a:stretch>
        </p:blipFill>
        <p:spPr bwMode="auto">
          <a:xfrm>
            <a:off x="1557112" y="3450998"/>
            <a:ext cx="9045576" cy="3798888"/>
          </a:xfrm>
          <a:prstGeom prst="rect">
            <a:avLst/>
          </a:prstGeom>
          <a:noFill/>
          <a:ln w="9525">
            <a:noFill/>
            <a:miter lim="800000"/>
            <a:headEnd/>
            <a:tailEnd/>
          </a:ln>
          <a:effectLst/>
        </p:spPr>
      </p:pic>
      <p:sp>
        <p:nvSpPr>
          <p:cNvPr id="9" name="TextBox 8">
            <a:extLst>
              <a:ext uri="{FF2B5EF4-FFF2-40B4-BE49-F238E27FC236}">
                <a16:creationId xmlns:a16="http://schemas.microsoft.com/office/drawing/2014/main" id="{02A61EA1-3768-49D3-A026-3158F7DF75B4}"/>
              </a:ext>
            </a:extLst>
          </p:cNvPr>
          <p:cNvSpPr txBox="1"/>
          <p:nvPr/>
        </p:nvSpPr>
        <p:spPr>
          <a:xfrm>
            <a:off x="4702218" y="4636081"/>
            <a:ext cx="4399472" cy="1618462"/>
          </a:xfrm>
          <a:prstGeom prst="rect">
            <a:avLst/>
          </a:prstGeom>
          <a:noFill/>
        </p:spPr>
        <p:txBody>
          <a:bodyPr wrap="square" lIns="94051" tIns="47025" rIns="94051" bIns="47025" rtlCol="0">
            <a:spAutoFit/>
          </a:bodyPr>
          <a:lstStyle/>
          <a:p>
            <a:r>
              <a:rPr lang="en-US" sz="9900" dirty="0">
                <a:ln w="0">
                  <a:solidFill>
                    <a:schemeClr val="accent2">
                      <a:lumMod val="75000"/>
                    </a:schemeClr>
                  </a:solidFill>
                </a:ln>
                <a:solidFill>
                  <a:schemeClr val="bg1"/>
                </a:solidFill>
                <a:effectLst>
                  <a:outerShdw blurRad="50800" dist="76200" dir="2700000" algn="ctr" rotWithShape="0">
                    <a:schemeClr val="tx1">
                      <a:alpha val="51000"/>
                    </a:schemeClr>
                  </a:outerShdw>
                </a:effectLst>
                <a:latin typeface="Arial Black" pitchFamily="34" charset="0"/>
              </a:rPr>
              <a:t>LORD</a:t>
            </a:r>
          </a:p>
        </p:txBody>
      </p:sp>
      <p:sp>
        <p:nvSpPr>
          <p:cNvPr id="3" name="Content Placeholder 2"/>
          <p:cNvSpPr>
            <a:spLocks noGrp="1"/>
          </p:cNvSpPr>
          <p:nvPr>
            <p:ph idx="1"/>
          </p:nvPr>
        </p:nvSpPr>
        <p:spPr>
          <a:xfrm>
            <a:off x="353960" y="1325563"/>
            <a:ext cx="11163126" cy="4851400"/>
          </a:xfrm>
        </p:spPr>
        <p:txBody>
          <a:bodyPr/>
          <a:lstStyle/>
          <a:p>
            <a:r>
              <a:rPr lang="en-US" sz="4800" b="1" dirty="0">
                <a:solidFill>
                  <a:srgbClr val="FFFF00"/>
                </a:solidFill>
              </a:rPr>
              <a:t>  </a:t>
            </a:r>
            <a:r>
              <a:rPr lang="en-US" sz="4800" b="1" baseline="30000" dirty="0">
                <a:solidFill>
                  <a:srgbClr val="FFFF00"/>
                </a:solidFill>
              </a:rPr>
              <a:t>9</a:t>
            </a:r>
            <a:r>
              <a:rPr lang="en-US" sz="4800" b="1" dirty="0">
                <a:solidFill>
                  <a:srgbClr val="FFFF00"/>
                </a:solidFill>
              </a:rPr>
              <a:t> That if you confess with your mouth, "Jesus is Lord," and believe in your heart that God raised him from the dead, you will be saved.</a:t>
            </a:r>
          </a:p>
        </p:txBody>
      </p:sp>
    </p:spTree>
    <p:extLst>
      <p:ext uri="{BB962C8B-B14F-4D97-AF65-F5344CB8AC3E}">
        <p14:creationId xmlns:p14="http://schemas.microsoft.com/office/powerpoint/2010/main" val="2383534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 Call </a:t>
            </a:r>
            <a:r>
              <a:rPr lang="en-US" u="sng" dirty="0">
                <a:effectLst>
                  <a:glow rad="127000">
                    <a:srgbClr val="C00000"/>
                  </a:glow>
                  <a:outerShdw blurRad="38100" dist="38100" dir="2700000" algn="tl">
                    <a:srgbClr val="000000">
                      <a:alpha val="43137"/>
                    </a:srgbClr>
                  </a:outerShdw>
                </a:effectLst>
              </a:rPr>
              <a:t>Believin</a:t>
            </a:r>
            <a:r>
              <a:rPr lang="en-US" dirty="0">
                <a:effectLst>
                  <a:glow rad="127000">
                    <a:srgbClr val="C00000"/>
                  </a:glow>
                  <a:outerShdw blurRad="38100" dist="38100" dir="2700000" algn="tl">
                    <a:srgbClr val="000000">
                      <a:alpha val="43137"/>
                    </a:srgbClr>
                  </a:outerShdw>
                </a:effectLst>
              </a:rPr>
              <a:t>g</a:t>
            </a:r>
          </a:p>
        </p:txBody>
      </p:sp>
      <p:sp>
        <p:nvSpPr>
          <p:cNvPr id="3" name="Content Placeholder 2"/>
          <p:cNvSpPr>
            <a:spLocks noGrp="1"/>
          </p:cNvSpPr>
          <p:nvPr>
            <p:ph idx="1"/>
          </p:nvPr>
        </p:nvSpPr>
        <p:spPr>
          <a:xfrm>
            <a:off x="353960" y="1325563"/>
            <a:ext cx="11402611" cy="4851400"/>
          </a:xfrm>
        </p:spPr>
        <p:txBody>
          <a:bodyPr/>
          <a:lstStyle/>
          <a:p>
            <a:r>
              <a:rPr lang="en-US" sz="4800" b="1" dirty="0">
                <a:solidFill>
                  <a:srgbClr val="FFFF00"/>
                </a:solidFill>
              </a:rPr>
              <a:t> </a:t>
            </a:r>
            <a:r>
              <a:rPr lang="en-US" sz="4800" b="1" baseline="30000" dirty="0">
                <a:solidFill>
                  <a:srgbClr val="FFFF00"/>
                </a:solidFill>
              </a:rPr>
              <a:t>10</a:t>
            </a:r>
            <a:r>
              <a:rPr lang="en-US" sz="4800" b="1" dirty="0">
                <a:solidFill>
                  <a:srgbClr val="FFFF00"/>
                </a:solidFill>
              </a:rPr>
              <a:t> For it is with your heart that you believe and are justified, and it is with your mouth that you confess and are </a:t>
            </a:r>
            <a:br>
              <a:rPr lang="en-US" sz="4800" b="1" dirty="0">
                <a:solidFill>
                  <a:srgbClr val="FFFF00"/>
                </a:solidFill>
              </a:rPr>
            </a:br>
            <a:r>
              <a:rPr lang="en-US" sz="4800" b="1" dirty="0">
                <a:solidFill>
                  <a:srgbClr val="FFFF00"/>
                </a:solidFill>
              </a:rPr>
              <a:t>saved. (Rom 10:9-10)</a:t>
            </a:r>
          </a:p>
        </p:txBody>
      </p:sp>
      <p:pic>
        <p:nvPicPr>
          <p:cNvPr id="5" name="Picture 5">
            <a:extLst>
              <a:ext uri="{FF2B5EF4-FFF2-40B4-BE49-F238E27FC236}">
                <a16:creationId xmlns:a16="http://schemas.microsoft.com/office/drawing/2014/main" id="{1B835920-97D4-4A8A-8699-373D4A31B957}"/>
              </a:ext>
            </a:extLst>
          </p:cNvPr>
          <p:cNvPicPr>
            <a:picLocks noChangeAspect="1" noChangeArrowheads="1"/>
          </p:cNvPicPr>
          <p:nvPr/>
        </p:nvPicPr>
        <p:blipFill>
          <a:blip r:embed="rId3" cstate="print"/>
          <a:srcRect/>
          <a:stretch>
            <a:fillRect/>
          </a:stretch>
        </p:blipFill>
        <p:spPr bwMode="auto">
          <a:xfrm flipH="1">
            <a:off x="7467601" y="2811914"/>
            <a:ext cx="3847382" cy="3803622"/>
          </a:xfrm>
          <a:prstGeom prst="rect">
            <a:avLst/>
          </a:prstGeom>
          <a:noFill/>
          <a:ln w="9525">
            <a:noFill/>
            <a:miter lim="800000"/>
            <a:headEnd/>
            <a:tailEnd/>
          </a:ln>
          <a:effectLst/>
        </p:spPr>
      </p:pic>
    </p:spTree>
    <p:extLst>
      <p:ext uri="{BB962C8B-B14F-4D97-AF65-F5344CB8AC3E}">
        <p14:creationId xmlns:p14="http://schemas.microsoft.com/office/powerpoint/2010/main" val="2266654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84103-8376-49C9-A17C-CB8407EBA80F}"/>
              </a:ext>
            </a:extLst>
          </p:cNvPr>
          <p:cNvSpPr>
            <a:spLocks noGrp="1"/>
          </p:cNvSpPr>
          <p:nvPr>
            <p:ph type="title"/>
          </p:nvPr>
        </p:nvSpPr>
        <p:spPr/>
        <p:txBody>
          <a:bodyPr/>
          <a:lstStyle/>
          <a:p>
            <a:pPr algn="ctr"/>
            <a:r>
              <a:rPr lang="en-US" dirty="0"/>
              <a:t>Time to Share:</a:t>
            </a:r>
          </a:p>
        </p:txBody>
      </p:sp>
      <p:sp>
        <p:nvSpPr>
          <p:cNvPr id="3" name="Content Placeholder 2">
            <a:extLst>
              <a:ext uri="{FF2B5EF4-FFF2-40B4-BE49-F238E27FC236}">
                <a16:creationId xmlns:a16="http://schemas.microsoft.com/office/drawing/2014/main" id="{9FA066B4-1B64-461F-9F85-DC1E92FC687B}"/>
              </a:ext>
            </a:extLst>
          </p:cNvPr>
          <p:cNvSpPr>
            <a:spLocks noGrp="1"/>
          </p:cNvSpPr>
          <p:nvPr>
            <p:ph idx="1"/>
          </p:nvPr>
        </p:nvSpPr>
        <p:spPr/>
        <p:txBody>
          <a:bodyPr/>
          <a:lstStyle/>
          <a:p>
            <a:r>
              <a:rPr lang="en-US" dirty="0"/>
              <a:t>Have any of you accepted Christ by someone sharing the Roman’s Road with you? </a:t>
            </a:r>
          </a:p>
          <a:p>
            <a:r>
              <a:rPr lang="en-US" dirty="0"/>
              <a:t>Take a couple of minutes to share how you came to faith in Christ with those at your table. </a:t>
            </a:r>
          </a:p>
          <a:p>
            <a:endParaRPr lang="en-US" dirty="0"/>
          </a:p>
        </p:txBody>
      </p:sp>
    </p:spTree>
    <p:extLst>
      <p:ext uri="{BB962C8B-B14F-4D97-AF65-F5344CB8AC3E}">
        <p14:creationId xmlns:p14="http://schemas.microsoft.com/office/powerpoint/2010/main" val="170020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34528" y="1325563"/>
            <a:ext cx="4612010" cy="5532437"/>
          </a:xfrm>
          <a:prstGeom prst="rect">
            <a:avLst/>
          </a:prstGeom>
        </p:spPr>
      </p:pic>
      <p:sp>
        <p:nvSpPr>
          <p:cNvPr id="2" name="Title 1"/>
          <p:cNvSpPr>
            <a:spLocks noGrp="1"/>
          </p:cNvSpPr>
          <p:nvPr>
            <p:ph type="title"/>
          </p:nvPr>
        </p:nvSpPr>
        <p:spPr>
          <a:xfrm>
            <a:off x="0" y="0"/>
            <a:ext cx="12192000" cy="1325563"/>
          </a:xfrm>
        </p:spPr>
        <p:txBody>
          <a:bodyPr/>
          <a:lstStyle/>
          <a:p>
            <a:r>
              <a:rPr lang="en-US" dirty="0"/>
              <a:t> Imagine...that you did just that</a:t>
            </a:r>
          </a:p>
        </p:txBody>
      </p:sp>
      <p:sp>
        <p:nvSpPr>
          <p:cNvPr id="3" name="Content Placeholder 2"/>
          <p:cNvSpPr>
            <a:spLocks noGrp="1"/>
          </p:cNvSpPr>
          <p:nvPr>
            <p:ph idx="1"/>
          </p:nvPr>
        </p:nvSpPr>
        <p:spPr/>
        <p:txBody>
          <a:bodyPr/>
          <a:lstStyle/>
          <a:p>
            <a:r>
              <a:rPr lang="en-US" sz="4800" b="1" dirty="0"/>
              <a:t>You Prayed to Receive Him</a:t>
            </a:r>
          </a:p>
          <a:p>
            <a:r>
              <a:rPr lang="en-US" sz="4800" b="1" dirty="0"/>
              <a:t>You then were Baptized</a:t>
            </a:r>
          </a:p>
          <a:p>
            <a:r>
              <a:rPr lang="en-US" sz="4800" b="1" dirty="0"/>
              <a:t>You began Sharing Your Faith</a:t>
            </a:r>
          </a:p>
          <a:p>
            <a:r>
              <a:rPr lang="en-US" sz="4800" b="1" dirty="0"/>
              <a:t>You began Serving with Apostle Paul</a:t>
            </a:r>
          </a:p>
          <a:p>
            <a:r>
              <a:rPr lang="en-US" sz="4800" b="1" dirty="0"/>
              <a:t>You began Serving the Needy </a:t>
            </a:r>
          </a:p>
        </p:txBody>
      </p:sp>
    </p:spTree>
    <p:extLst>
      <p:ext uri="{BB962C8B-B14F-4D97-AF65-F5344CB8AC3E}">
        <p14:creationId xmlns:p14="http://schemas.microsoft.com/office/powerpoint/2010/main" val="228843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34528" y="1325563"/>
            <a:ext cx="4612010" cy="5532437"/>
          </a:xfrm>
          <a:prstGeom prst="rect">
            <a:avLst/>
          </a:prstGeom>
        </p:spPr>
      </p:pic>
      <p:sp>
        <p:nvSpPr>
          <p:cNvPr id="2" name="Title 1"/>
          <p:cNvSpPr>
            <a:spLocks noGrp="1"/>
          </p:cNvSpPr>
          <p:nvPr>
            <p:ph type="title"/>
          </p:nvPr>
        </p:nvSpPr>
        <p:spPr/>
        <p:txBody>
          <a:bodyPr/>
          <a:lstStyle/>
          <a:p>
            <a:r>
              <a:rPr lang="en-US" dirty="0"/>
              <a:t>Now, Imagine that ...</a:t>
            </a:r>
          </a:p>
        </p:txBody>
      </p:sp>
      <p:sp>
        <p:nvSpPr>
          <p:cNvPr id="3" name="Content Placeholder 2"/>
          <p:cNvSpPr>
            <a:spLocks noGrp="1"/>
          </p:cNvSpPr>
          <p:nvPr>
            <p:ph idx="1"/>
          </p:nvPr>
        </p:nvSpPr>
        <p:spPr/>
        <p:txBody>
          <a:bodyPr/>
          <a:lstStyle/>
          <a:p>
            <a:r>
              <a:rPr lang="en-US" b="1" dirty="0"/>
              <a:t>Your past is </a:t>
            </a:r>
            <a:r>
              <a:rPr lang="en-US" b="1" u="sng" dirty="0">
                <a:effectLst>
                  <a:glow rad="63500">
                    <a:srgbClr val="C00000"/>
                  </a:glow>
                  <a:outerShdw blurRad="38100" dist="38100" dir="2700000" algn="tl">
                    <a:srgbClr val="000000">
                      <a:alpha val="43137"/>
                    </a:srgbClr>
                  </a:outerShdw>
                </a:effectLst>
              </a:rPr>
              <a:t>uncovered</a:t>
            </a:r>
            <a:r>
              <a:rPr lang="en-US" b="1" dirty="0"/>
              <a:t> ...</a:t>
            </a:r>
          </a:p>
          <a:p>
            <a:r>
              <a:rPr lang="en-US" b="1" dirty="0"/>
              <a:t>You are a </a:t>
            </a:r>
            <a:r>
              <a:rPr lang="en-US" b="1" u="sng" dirty="0">
                <a:effectLst>
                  <a:glow rad="63500">
                    <a:srgbClr val="C00000"/>
                  </a:glow>
                </a:effectLst>
              </a:rPr>
              <a:t>runawa</a:t>
            </a:r>
            <a:r>
              <a:rPr lang="en-US" b="1" dirty="0">
                <a:effectLst>
                  <a:glow rad="63500">
                    <a:srgbClr val="C00000"/>
                  </a:glow>
                </a:effectLst>
              </a:rPr>
              <a:t>y </a:t>
            </a:r>
            <a:r>
              <a:rPr lang="en-US" b="1" u="sng" dirty="0">
                <a:effectLst>
                  <a:glow rad="63500">
                    <a:srgbClr val="C00000"/>
                  </a:glow>
                </a:effectLst>
              </a:rPr>
              <a:t>slave</a:t>
            </a:r>
            <a:r>
              <a:rPr lang="en-US" b="1" dirty="0">
                <a:effectLst>
                  <a:glow rad="63500">
                    <a:srgbClr val="C00000"/>
                  </a:glow>
                </a:effectLst>
              </a:rPr>
              <a:t> </a:t>
            </a:r>
            <a:r>
              <a:rPr lang="en-US" b="1" dirty="0"/>
              <a:t>... </a:t>
            </a:r>
          </a:p>
          <a:p>
            <a:r>
              <a:rPr lang="en-US" b="1" dirty="0"/>
              <a:t>You are a </a:t>
            </a:r>
            <a:r>
              <a:rPr lang="en-US" b="1" u="sng" dirty="0">
                <a:effectLst>
                  <a:glow rad="63500">
                    <a:srgbClr val="C00000"/>
                  </a:glow>
                </a:effectLst>
              </a:rPr>
              <a:t>thief</a:t>
            </a:r>
            <a:r>
              <a:rPr lang="en-US" b="1" dirty="0"/>
              <a:t> ...</a:t>
            </a:r>
          </a:p>
        </p:txBody>
      </p:sp>
    </p:spTree>
    <p:extLst>
      <p:ext uri="{BB962C8B-B14F-4D97-AF65-F5344CB8AC3E}">
        <p14:creationId xmlns:p14="http://schemas.microsoft.com/office/powerpoint/2010/main" val="233973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960" y="0"/>
            <a:ext cx="11838040" cy="1325563"/>
          </a:xfrm>
        </p:spPr>
        <p:txBody>
          <a:bodyPr/>
          <a:lstStyle/>
          <a:p>
            <a:r>
              <a:rPr lang="en-US" dirty="0"/>
              <a:t>Today I want you to imagine...</a:t>
            </a:r>
          </a:p>
        </p:txBody>
      </p:sp>
      <p:sp>
        <p:nvSpPr>
          <p:cNvPr id="3" name="Content Placeholder 2"/>
          <p:cNvSpPr>
            <a:spLocks noGrp="1"/>
          </p:cNvSpPr>
          <p:nvPr>
            <p:ph idx="1"/>
          </p:nvPr>
        </p:nvSpPr>
        <p:spPr>
          <a:effectLst>
            <a:glow rad="177800">
              <a:srgbClr val="A50021"/>
            </a:glow>
          </a:effectLst>
        </p:spPr>
        <p:txBody>
          <a:bodyPr/>
          <a:lstStyle/>
          <a:p>
            <a:pPr>
              <a:lnSpc>
                <a:spcPct val="80000"/>
              </a:lnSpc>
            </a:pPr>
            <a:r>
              <a:rPr lang="en-US" dirty="0"/>
              <a:t>the year is </a:t>
            </a:r>
            <a:r>
              <a:rPr lang="en-US" b="1" u="sng" dirty="0">
                <a:effectLst>
                  <a:glow rad="190500">
                    <a:srgbClr val="993300"/>
                  </a:glow>
                </a:effectLst>
              </a:rPr>
              <a:t>60</a:t>
            </a:r>
            <a:r>
              <a:rPr lang="en-US" dirty="0"/>
              <a:t> A.D.</a:t>
            </a:r>
          </a:p>
          <a:p>
            <a:pPr>
              <a:lnSpc>
                <a:spcPct val="80000"/>
              </a:lnSpc>
            </a:pPr>
            <a:r>
              <a:rPr lang="en-US" dirty="0"/>
              <a:t>That </a:t>
            </a:r>
            <a:r>
              <a:rPr lang="en-US" b="1" dirty="0"/>
              <a:t>YOU</a:t>
            </a:r>
            <a:r>
              <a:rPr lang="en-US" dirty="0"/>
              <a:t> are</a:t>
            </a:r>
          </a:p>
          <a:p>
            <a:pPr>
              <a:lnSpc>
                <a:spcPct val="80000"/>
              </a:lnSpc>
            </a:pPr>
            <a:r>
              <a:rPr lang="en-US" dirty="0" err="1"/>
              <a:t>Onesimus</a:t>
            </a:r>
            <a:r>
              <a:rPr lang="en-US" dirty="0"/>
              <a:t> ...</a:t>
            </a:r>
          </a:p>
          <a:p>
            <a:pPr>
              <a:lnSpc>
                <a:spcPct val="80000"/>
              </a:lnSpc>
            </a:pPr>
            <a:r>
              <a:rPr lang="en-US" dirty="0"/>
              <a:t>a </a:t>
            </a:r>
            <a:r>
              <a:rPr lang="en-US" b="1" u="sng" dirty="0">
                <a:effectLst>
                  <a:glow rad="127000">
                    <a:srgbClr val="C00000"/>
                  </a:glow>
                </a:effectLst>
              </a:rPr>
              <a:t>slave</a:t>
            </a:r>
            <a:r>
              <a:rPr lang="en-US" dirty="0"/>
              <a:t> ...</a:t>
            </a:r>
          </a:p>
          <a:p>
            <a:pPr>
              <a:lnSpc>
                <a:spcPct val="80000"/>
              </a:lnSpc>
            </a:pPr>
            <a:r>
              <a:rPr lang="en-US" dirty="0"/>
              <a:t>a </a:t>
            </a:r>
            <a:r>
              <a:rPr lang="en-US" b="1" u="sng" dirty="0">
                <a:effectLst>
                  <a:glow rad="127000">
                    <a:srgbClr val="C00000"/>
                  </a:glow>
                </a:effectLst>
              </a:rPr>
              <a:t>thief</a:t>
            </a:r>
            <a:r>
              <a:rPr lang="en-US" dirty="0"/>
              <a:t> ...</a:t>
            </a:r>
          </a:p>
          <a:p>
            <a:pPr>
              <a:lnSpc>
                <a:spcPct val="80000"/>
              </a:lnSpc>
            </a:pPr>
            <a:r>
              <a:rPr lang="en-US" dirty="0"/>
              <a:t>on the </a:t>
            </a:r>
            <a:r>
              <a:rPr lang="en-US" b="1" u="sng" dirty="0">
                <a:effectLst>
                  <a:glow rad="127000">
                    <a:srgbClr val="C00000"/>
                  </a:glow>
                </a:effectLst>
              </a:rPr>
              <a:t>run</a:t>
            </a:r>
            <a:r>
              <a:rPr lang="en-US" dirty="0"/>
              <a:t> ... </a:t>
            </a:r>
          </a:p>
          <a:p>
            <a:endParaRPr lang="en-US" dirty="0"/>
          </a:p>
        </p:txBody>
      </p:sp>
      <p:pic>
        <p:nvPicPr>
          <p:cNvPr id="4" name="Picture 3"/>
          <p:cNvPicPr>
            <a:picLocks noChangeAspect="1"/>
          </p:cNvPicPr>
          <p:nvPr/>
        </p:nvPicPr>
        <p:blipFill>
          <a:blip r:embed="rId2"/>
          <a:stretch>
            <a:fillRect/>
          </a:stretch>
        </p:blipFill>
        <p:spPr>
          <a:xfrm>
            <a:off x="8234528" y="1325563"/>
            <a:ext cx="4612010" cy="5532437"/>
          </a:xfrm>
          <a:prstGeom prst="rect">
            <a:avLst/>
          </a:prstGeom>
        </p:spPr>
      </p:pic>
      <p:pic>
        <p:nvPicPr>
          <p:cNvPr id="5" name="Picture 4"/>
          <p:cNvPicPr>
            <a:picLocks noChangeAspect="1"/>
          </p:cNvPicPr>
          <p:nvPr/>
        </p:nvPicPr>
        <p:blipFill>
          <a:blip r:embed="rId3"/>
          <a:stretch>
            <a:fillRect/>
          </a:stretch>
        </p:blipFill>
        <p:spPr>
          <a:xfrm>
            <a:off x="4097186" y="2177765"/>
            <a:ext cx="3997628" cy="3828031"/>
          </a:xfrm>
          <a:prstGeom prst="rect">
            <a:avLst/>
          </a:prstGeom>
        </p:spPr>
      </p:pic>
    </p:spTree>
    <p:extLst>
      <p:ext uri="{BB962C8B-B14F-4D97-AF65-F5344CB8AC3E}">
        <p14:creationId xmlns:p14="http://schemas.microsoft.com/office/powerpoint/2010/main" val="292884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500"/>
                                        <p:tgtEl>
                                          <p:spTgt spid="3">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287"/>
          <a:stretch/>
        </p:blipFill>
        <p:spPr>
          <a:xfrm>
            <a:off x="5899355" y="339146"/>
            <a:ext cx="8776054" cy="6563100"/>
          </a:xfrm>
          <a:prstGeom prst="rect">
            <a:avLst/>
          </a:prstGeom>
        </p:spPr>
      </p:pic>
      <p:pic>
        <p:nvPicPr>
          <p:cNvPr id="5" name="Picture 4"/>
          <p:cNvPicPr>
            <a:picLocks noChangeAspect="1"/>
          </p:cNvPicPr>
          <p:nvPr/>
        </p:nvPicPr>
        <p:blipFill>
          <a:blip r:embed="rId3"/>
          <a:stretch>
            <a:fillRect/>
          </a:stretch>
        </p:blipFill>
        <p:spPr>
          <a:xfrm>
            <a:off x="6417652" y="2011780"/>
            <a:ext cx="4639219" cy="5490746"/>
          </a:xfrm>
          <a:prstGeom prst="rect">
            <a:avLst/>
          </a:prstGeom>
        </p:spPr>
      </p:pic>
      <p:pic>
        <p:nvPicPr>
          <p:cNvPr id="6" name="Picture 5"/>
          <p:cNvPicPr>
            <a:picLocks noChangeAspect="1"/>
          </p:cNvPicPr>
          <p:nvPr/>
        </p:nvPicPr>
        <p:blipFill>
          <a:blip r:embed="rId4"/>
          <a:stretch>
            <a:fillRect/>
          </a:stretch>
        </p:blipFill>
        <p:spPr>
          <a:xfrm>
            <a:off x="7922095" y="3403565"/>
            <a:ext cx="5708389" cy="4724393"/>
          </a:xfrm>
          <a:prstGeom prst="rect">
            <a:avLst/>
          </a:prstGeom>
        </p:spPr>
      </p:pic>
      <p:pic>
        <p:nvPicPr>
          <p:cNvPr id="7" name="Picture 6"/>
          <p:cNvPicPr>
            <a:picLocks noChangeAspect="1"/>
          </p:cNvPicPr>
          <p:nvPr/>
        </p:nvPicPr>
        <p:blipFill>
          <a:blip r:embed="rId5"/>
          <a:stretch>
            <a:fillRect/>
          </a:stretch>
        </p:blipFill>
        <p:spPr>
          <a:xfrm>
            <a:off x="5977660" y="339146"/>
            <a:ext cx="6214340" cy="6518854"/>
          </a:xfrm>
          <a:prstGeom prst="rect">
            <a:avLst/>
          </a:prstGeom>
        </p:spPr>
      </p:pic>
      <p:sp>
        <p:nvSpPr>
          <p:cNvPr id="2" name="Title 1"/>
          <p:cNvSpPr>
            <a:spLocks noGrp="1"/>
          </p:cNvSpPr>
          <p:nvPr>
            <p:ph type="title"/>
          </p:nvPr>
        </p:nvSpPr>
        <p:spPr/>
        <p:txBody>
          <a:bodyPr/>
          <a:lstStyle/>
          <a:p>
            <a:r>
              <a:rPr lang="en-US" dirty="0"/>
              <a:t>Paul </a:t>
            </a:r>
            <a:r>
              <a:rPr lang="en-US" u="sng" dirty="0">
                <a:effectLst>
                  <a:glow rad="127000">
                    <a:srgbClr val="C00000"/>
                  </a:glow>
                  <a:outerShdw blurRad="38100" dist="38100" dir="2700000" algn="tl">
                    <a:srgbClr val="000000">
                      <a:alpha val="43137"/>
                    </a:srgbClr>
                  </a:outerShdw>
                </a:effectLst>
              </a:rPr>
              <a:t>knows</a:t>
            </a:r>
            <a:r>
              <a:rPr lang="en-US" dirty="0"/>
              <a:t> your ...</a:t>
            </a:r>
          </a:p>
        </p:txBody>
      </p:sp>
      <p:sp>
        <p:nvSpPr>
          <p:cNvPr id="3" name="Content Placeholder 2"/>
          <p:cNvSpPr>
            <a:spLocks noGrp="1"/>
          </p:cNvSpPr>
          <p:nvPr>
            <p:ph idx="1"/>
          </p:nvPr>
        </p:nvSpPr>
        <p:spPr/>
        <p:txBody>
          <a:bodyPr/>
          <a:lstStyle/>
          <a:p>
            <a:r>
              <a:rPr lang="en-US" b="1" dirty="0"/>
              <a:t>Master, Philemon ...</a:t>
            </a:r>
          </a:p>
          <a:p>
            <a:r>
              <a:rPr lang="en-US" b="1" dirty="0"/>
              <a:t>Master’s wife </a:t>
            </a:r>
            <a:r>
              <a:rPr lang="en-US" b="1" dirty="0" err="1"/>
              <a:t>Apphia</a:t>
            </a:r>
            <a:r>
              <a:rPr lang="en-US" b="1" dirty="0"/>
              <a:t> ...</a:t>
            </a:r>
          </a:p>
          <a:p>
            <a:r>
              <a:rPr lang="en-US" b="1" dirty="0"/>
              <a:t>Master’s son </a:t>
            </a:r>
            <a:r>
              <a:rPr lang="en-US" b="1" dirty="0" err="1"/>
              <a:t>Archippus</a:t>
            </a:r>
            <a:r>
              <a:rPr lang="en-US" b="1" dirty="0"/>
              <a:t> ...</a:t>
            </a:r>
          </a:p>
          <a:p>
            <a:r>
              <a:rPr lang="en-US" b="1" dirty="0"/>
              <a:t>Your “house-church” </a:t>
            </a:r>
          </a:p>
          <a:p>
            <a:r>
              <a:rPr lang="en-US" b="1" dirty="0"/>
              <a:t> </a:t>
            </a:r>
          </a:p>
        </p:txBody>
      </p:sp>
    </p:spTree>
    <p:extLst>
      <p:ext uri="{BB962C8B-B14F-4D97-AF65-F5344CB8AC3E}">
        <p14:creationId xmlns:p14="http://schemas.microsoft.com/office/powerpoint/2010/main" val="158732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3" dur="500"/>
                                        <p:tgtEl>
                                          <p:spTgt spid="3">
                                            <p:txEl>
                                              <p:pRg st="3" end="3"/>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have Paul in a pickle ....</a:t>
            </a:r>
          </a:p>
        </p:txBody>
      </p:sp>
      <p:sp>
        <p:nvSpPr>
          <p:cNvPr id="3" name="Content Placeholder 2"/>
          <p:cNvSpPr>
            <a:spLocks noGrp="1"/>
          </p:cNvSpPr>
          <p:nvPr>
            <p:ph idx="1"/>
          </p:nvPr>
        </p:nvSpPr>
        <p:spPr>
          <a:xfrm>
            <a:off x="353960" y="1325563"/>
            <a:ext cx="8141111" cy="4851400"/>
          </a:xfrm>
        </p:spPr>
        <p:txBody>
          <a:bodyPr/>
          <a:lstStyle/>
          <a:p>
            <a:r>
              <a:rPr lang="en-US" b="1" dirty="0"/>
              <a:t>--To </a:t>
            </a:r>
            <a:r>
              <a:rPr lang="en-US" b="1" u="sng" dirty="0">
                <a:effectLst>
                  <a:glow rad="127000">
                    <a:srgbClr val="C00000"/>
                  </a:glow>
                </a:effectLst>
              </a:rPr>
              <a:t>kee</a:t>
            </a:r>
            <a:r>
              <a:rPr lang="en-US" b="1" dirty="0">
                <a:effectLst>
                  <a:glow rad="127000">
                    <a:srgbClr val="C00000"/>
                  </a:glow>
                </a:effectLst>
              </a:rPr>
              <a:t>p</a:t>
            </a:r>
            <a:r>
              <a:rPr lang="en-US" b="1" dirty="0"/>
              <a:t> you</a:t>
            </a:r>
          </a:p>
          <a:p>
            <a:endParaRPr lang="en-US" b="1" dirty="0"/>
          </a:p>
          <a:p>
            <a:r>
              <a:rPr lang="en-US" b="1" dirty="0"/>
              <a:t>--To send you </a:t>
            </a:r>
            <a:r>
              <a:rPr lang="en-US" b="1" u="sng" dirty="0">
                <a:effectLst>
                  <a:glow rad="127000">
                    <a:srgbClr val="C00000"/>
                  </a:glow>
                </a:effectLst>
              </a:rPr>
              <a:t>back</a:t>
            </a:r>
          </a:p>
        </p:txBody>
      </p:sp>
      <p:pic>
        <p:nvPicPr>
          <p:cNvPr id="4" name="Picture 3"/>
          <p:cNvPicPr>
            <a:picLocks noChangeAspect="1"/>
          </p:cNvPicPr>
          <p:nvPr/>
        </p:nvPicPr>
        <p:blipFill rotWithShape="1">
          <a:blip r:embed="rId2"/>
          <a:srcRect r="17913" b="12190"/>
          <a:stretch/>
        </p:blipFill>
        <p:spPr>
          <a:xfrm>
            <a:off x="7869532" y="1002539"/>
            <a:ext cx="4744500" cy="5867184"/>
          </a:xfrm>
          <a:prstGeom prst="rect">
            <a:avLst/>
          </a:prstGeom>
        </p:spPr>
      </p:pic>
      <p:sp>
        <p:nvSpPr>
          <p:cNvPr id="5" name="Right Arrow 4"/>
          <p:cNvSpPr/>
          <p:nvPr/>
        </p:nvSpPr>
        <p:spPr>
          <a:xfrm>
            <a:off x="468969" y="1824320"/>
            <a:ext cx="8508775" cy="16536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0800000">
            <a:off x="353960" y="4042926"/>
            <a:ext cx="8141111" cy="16536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65017" y="2235626"/>
            <a:ext cx="8312727" cy="830997"/>
          </a:xfrm>
          <a:prstGeom prst="rect">
            <a:avLst/>
          </a:prstGeom>
          <a:noFill/>
        </p:spPr>
        <p:txBody>
          <a:bodyPr wrap="square" rtlCol="0">
            <a:spAutoFit/>
          </a:bodyPr>
          <a:lstStyle/>
          <a:p>
            <a:r>
              <a:rPr lang="en-US" sz="4800" b="1" dirty="0"/>
              <a:t>Son in the faith!  Philemon 1:10</a:t>
            </a:r>
          </a:p>
        </p:txBody>
      </p:sp>
      <p:sp>
        <p:nvSpPr>
          <p:cNvPr id="8" name="TextBox 7"/>
          <p:cNvSpPr txBox="1"/>
          <p:nvPr/>
        </p:nvSpPr>
        <p:spPr>
          <a:xfrm>
            <a:off x="1191491" y="4454233"/>
            <a:ext cx="7590205" cy="830997"/>
          </a:xfrm>
          <a:prstGeom prst="rect">
            <a:avLst/>
          </a:prstGeom>
          <a:noFill/>
        </p:spPr>
        <p:txBody>
          <a:bodyPr wrap="square" rtlCol="0">
            <a:spAutoFit/>
          </a:bodyPr>
          <a:lstStyle/>
          <a:p>
            <a:r>
              <a:rPr lang="en-US" sz="4800" b="1" dirty="0"/>
              <a:t>Slave of Philemon 1:16</a:t>
            </a:r>
          </a:p>
        </p:txBody>
      </p:sp>
    </p:spTree>
    <p:extLst>
      <p:ext uri="{BB962C8B-B14F-4D97-AF65-F5344CB8AC3E}">
        <p14:creationId xmlns:p14="http://schemas.microsoft.com/office/powerpoint/2010/main" val="156336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right)">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1055" y="1062846"/>
            <a:ext cx="12384907" cy="5335790"/>
          </a:xfrm>
          <a:prstGeom prst="rect">
            <a:avLst/>
          </a:prstGeom>
        </p:spPr>
      </p:pic>
      <p:sp>
        <p:nvSpPr>
          <p:cNvPr id="2" name="Title 1"/>
          <p:cNvSpPr>
            <a:spLocks noGrp="1"/>
          </p:cNvSpPr>
          <p:nvPr>
            <p:ph type="title"/>
          </p:nvPr>
        </p:nvSpPr>
        <p:spPr/>
        <p:txBody>
          <a:bodyPr/>
          <a:lstStyle/>
          <a:p>
            <a:r>
              <a:rPr lang="en-US" dirty="0"/>
              <a:t>Consequence of going back</a:t>
            </a:r>
          </a:p>
        </p:txBody>
      </p:sp>
      <p:sp>
        <p:nvSpPr>
          <p:cNvPr id="4" name="Content Placeholder 2"/>
          <p:cNvSpPr txBox="1">
            <a:spLocks/>
          </p:cNvSpPr>
          <p:nvPr/>
        </p:nvSpPr>
        <p:spPr>
          <a:xfrm>
            <a:off x="2584704" y="2289471"/>
            <a:ext cx="6010656" cy="3887492"/>
          </a:xfrm>
          <a:prstGeom prst="rect">
            <a:avLst/>
          </a:prstGeom>
          <a:effectLst>
            <a:glow rad="177800">
              <a:schemeClr val="tx1"/>
            </a:glo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6000" kern="1200">
                <a:solidFill>
                  <a:schemeClr val="bg1"/>
                </a:solidFill>
                <a:effectLst>
                  <a:glow rad="63500">
                    <a:schemeClr val="tx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6000" kern="1200">
                <a:solidFill>
                  <a:schemeClr val="bg1"/>
                </a:solidFill>
                <a:effectLst>
                  <a:glow rad="63500">
                    <a:schemeClr val="tx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6000" kern="1200">
                <a:solidFill>
                  <a:schemeClr val="bg1"/>
                </a:solidFill>
                <a:effectLst>
                  <a:glow rad="63500">
                    <a:schemeClr val="tx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6000" kern="1200">
                <a:solidFill>
                  <a:schemeClr val="bg1"/>
                </a:solidFill>
                <a:effectLst>
                  <a:glow rad="63500">
                    <a:schemeClr val="tx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0" kern="1200">
                <a:solidFill>
                  <a:schemeClr val="bg1"/>
                </a:solidFill>
                <a:effectLst>
                  <a:glow rad="63500">
                    <a:schemeClr val="tx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u="sng" dirty="0">
                <a:effectLst>
                  <a:glow rad="127000">
                    <a:srgbClr val="C00000"/>
                  </a:glow>
                </a:effectLst>
              </a:rPr>
              <a:t>Whi</a:t>
            </a:r>
            <a:r>
              <a:rPr lang="en-US" b="1" dirty="0">
                <a:effectLst>
                  <a:glow rad="127000">
                    <a:srgbClr val="C00000"/>
                  </a:glow>
                </a:effectLst>
              </a:rPr>
              <a:t>p</a:t>
            </a:r>
            <a:r>
              <a:rPr lang="en-US" dirty="0"/>
              <a:t> you </a:t>
            </a:r>
          </a:p>
        </p:txBody>
      </p:sp>
    </p:spTree>
    <p:extLst>
      <p:ext uri="{BB962C8B-B14F-4D97-AF65-F5344CB8AC3E}">
        <p14:creationId xmlns:p14="http://schemas.microsoft.com/office/powerpoint/2010/main" val="405113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1055" y="1062846"/>
            <a:ext cx="12384907" cy="5335790"/>
          </a:xfrm>
          <a:prstGeom prst="rect">
            <a:avLst/>
          </a:prstGeom>
        </p:spPr>
      </p:pic>
      <p:sp>
        <p:nvSpPr>
          <p:cNvPr id="2" name="Title 1"/>
          <p:cNvSpPr>
            <a:spLocks noGrp="1"/>
          </p:cNvSpPr>
          <p:nvPr>
            <p:ph type="title"/>
          </p:nvPr>
        </p:nvSpPr>
        <p:spPr/>
        <p:txBody>
          <a:bodyPr/>
          <a:lstStyle/>
          <a:p>
            <a:r>
              <a:rPr lang="en-US" dirty="0"/>
              <a:t>Consequence of going back</a:t>
            </a:r>
          </a:p>
        </p:txBody>
      </p:sp>
      <p:sp>
        <p:nvSpPr>
          <p:cNvPr id="4" name="Content Placeholder 2"/>
          <p:cNvSpPr txBox="1">
            <a:spLocks/>
          </p:cNvSpPr>
          <p:nvPr/>
        </p:nvSpPr>
        <p:spPr>
          <a:xfrm>
            <a:off x="2584704" y="2289471"/>
            <a:ext cx="6010656" cy="3887492"/>
          </a:xfrm>
          <a:prstGeom prst="rect">
            <a:avLst/>
          </a:prstGeom>
          <a:effectLst>
            <a:glow rad="177800">
              <a:schemeClr val="tx1"/>
            </a:glo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6000" kern="1200">
                <a:solidFill>
                  <a:schemeClr val="bg1"/>
                </a:solidFill>
                <a:effectLst>
                  <a:glow rad="63500">
                    <a:schemeClr val="tx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6000" kern="1200">
                <a:solidFill>
                  <a:schemeClr val="bg1"/>
                </a:solidFill>
                <a:effectLst>
                  <a:glow rad="63500">
                    <a:schemeClr val="tx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6000" kern="1200">
                <a:solidFill>
                  <a:schemeClr val="bg1"/>
                </a:solidFill>
                <a:effectLst>
                  <a:glow rad="63500">
                    <a:schemeClr val="tx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6000" kern="1200">
                <a:solidFill>
                  <a:schemeClr val="bg1"/>
                </a:solidFill>
                <a:effectLst>
                  <a:glow rad="63500">
                    <a:schemeClr val="tx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0" kern="1200">
                <a:solidFill>
                  <a:schemeClr val="bg1"/>
                </a:solidFill>
                <a:effectLst>
                  <a:glow rad="63500">
                    <a:schemeClr val="tx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Whip you </a:t>
            </a:r>
          </a:p>
          <a:p>
            <a:r>
              <a:rPr lang="en-US" b="1" u="sng" dirty="0">
                <a:effectLst>
                  <a:glow rad="127000">
                    <a:srgbClr val="C00000"/>
                  </a:glow>
                </a:effectLst>
              </a:rPr>
              <a:t>Brand</a:t>
            </a:r>
            <a:r>
              <a:rPr lang="en-US" dirty="0"/>
              <a:t> you a slave</a:t>
            </a:r>
          </a:p>
        </p:txBody>
      </p:sp>
      <p:pic>
        <p:nvPicPr>
          <p:cNvPr id="5" name="Picture 4"/>
          <p:cNvPicPr>
            <a:picLocks noChangeAspect="1"/>
          </p:cNvPicPr>
          <p:nvPr/>
        </p:nvPicPr>
        <p:blipFill>
          <a:blip r:embed="rId3"/>
          <a:stretch>
            <a:fillRect/>
          </a:stretch>
        </p:blipFill>
        <p:spPr>
          <a:xfrm>
            <a:off x="-654534" y="3509068"/>
            <a:ext cx="3239238" cy="3099506"/>
          </a:xfrm>
          <a:prstGeom prst="rect">
            <a:avLst/>
          </a:prstGeom>
        </p:spPr>
      </p:pic>
    </p:spTree>
    <p:extLst>
      <p:ext uri="{BB962C8B-B14F-4D97-AF65-F5344CB8AC3E}">
        <p14:creationId xmlns:p14="http://schemas.microsoft.com/office/powerpoint/2010/main" val="4241644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1055" y="1062846"/>
            <a:ext cx="12384907" cy="5335790"/>
          </a:xfrm>
          <a:prstGeom prst="rect">
            <a:avLst/>
          </a:prstGeom>
        </p:spPr>
      </p:pic>
      <p:sp>
        <p:nvSpPr>
          <p:cNvPr id="2" name="Title 1"/>
          <p:cNvSpPr>
            <a:spLocks noGrp="1"/>
          </p:cNvSpPr>
          <p:nvPr>
            <p:ph type="title"/>
          </p:nvPr>
        </p:nvSpPr>
        <p:spPr/>
        <p:txBody>
          <a:bodyPr/>
          <a:lstStyle/>
          <a:p>
            <a:r>
              <a:rPr lang="en-US" dirty="0"/>
              <a:t>Consequence of going back</a:t>
            </a:r>
          </a:p>
        </p:txBody>
      </p:sp>
      <p:sp>
        <p:nvSpPr>
          <p:cNvPr id="4" name="Content Placeholder 2"/>
          <p:cNvSpPr txBox="1">
            <a:spLocks/>
          </p:cNvSpPr>
          <p:nvPr/>
        </p:nvSpPr>
        <p:spPr>
          <a:xfrm>
            <a:off x="2584704" y="2289471"/>
            <a:ext cx="6010656" cy="3887492"/>
          </a:xfrm>
          <a:prstGeom prst="rect">
            <a:avLst/>
          </a:prstGeom>
          <a:effectLst>
            <a:glow rad="177800">
              <a:schemeClr val="tx1"/>
            </a:glo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6000" kern="1200">
                <a:solidFill>
                  <a:schemeClr val="bg1"/>
                </a:solidFill>
                <a:effectLst>
                  <a:glow rad="63500">
                    <a:schemeClr val="tx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6000" kern="1200">
                <a:solidFill>
                  <a:schemeClr val="bg1"/>
                </a:solidFill>
                <a:effectLst>
                  <a:glow rad="63500">
                    <a:schemeClr val="tx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6000" kern="1200">
                <a:solidFill>
                  <a:schemeClr val="bg1"/>
                </a:solidFill>
                <a:effectLst>
                  <a:glow rad="63500">
                    <a:schemeClr val="tx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6000" kern="1200">
                <a:solidFill>
                  <a:schemeClr val="bg1"/>
                </a:solidFill>
                <a:effectLst>
                  <a:glow rad="63500">
                    <a:schemeClr val="tx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0" kern="1200">
                <a:solidFill>
                  <a:schemeClr val="bg1"/>
                </a:solidFill>
                <a:effectLst>
                  <a:glow rad="63500">
                    <a:schemeClr val="tx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Whip you </a:t>
            </a:r>
          </a:p>
          <a:p>
            <a:r>
              <a:rPr lang="en-US" dirty="0"/>
              <a:t>Brand you a slave</a:t>
            </a:r>
          </a:p>
          <a:p>
            <a:r>
              <a:rPr lang="en-US" b="1" u="sng" dirty="0">
                <a:effectLst>
                  <a:glow rad="127000">
                    <a:srgbClr val="C00000"/>
                  </a:glow>
                </a:effectLst>
              </a:rPr>
              <a:t>Execute</a:t>
            </a:r>
            <a:r>
              <a:rPr lang="en-US" dirty="0"/>
              <a:t> you </a:t>
            </a:r>
          </a:p>
        </p:txBody>
      </p:sp>
      <p:pic>
        <p:nvPicPr>
          <p:cNvPr id="5" name="Picture 4"/>
          <p:cNvPicPr>
            <a:picLocks noChangeAspect="1"/>
          </p:cNvPicPr>
          <p:nvPr/>
        </p:nvPicPr>
        <p:blipFill>
          <a:blip r:embed="rId3"/>
          <a:stretch>
            <a:fillRect/>
          </a:stretch>
        </p:blipFill>
        <p:spPr>
          <a:xfrm>
            <a:off x="-654534" y="3509068"/>
            <a:ext cx="3239238" cy="3099506"/>
          </a:xfrm>
          <a:prstGeom prst="rect">
            <a:avLst/>
          </a:prstGeom>
        </p:spPr>
      </p:pic>
      <p:pic>
        <p:nvPicPr>
          <p:cNvPr id="7" name="Picture 6"/>
          <p:cNvPicPr>
            <a:picLocks noChangeAspect="1"/>
          </p:cNvPicPr>
          <p:nvPr/>
        </p:nvPicPr>
        <p:blipFill>
          <a:blip r:embed="rId4"/>
          <a:stretch>
            <a:fillRect/>
          </a:stretch>
        </p:blipFill>
        <p:spPr>
          <a:xfrm>
            <a:off x="5669019" y="2740356"/>
            <a:ext cx="6794792" cy="4117644"/>
          </a:xfrm>
          <a:prstGeom prst="rect">
            <a:avLst/>
          </a:prstGeom>
        </p:spPr>
      </p:pic>
    </p:spTree>
    <p:extLst>
      <p:ext uri="{BB962C8B-B14F-4D97-AF65-F5344CB8AC3E}">
        <p14:creationId xmlns:p14="http://schemas.microsoft.com/office/powerpoint/2010/main" val="3797371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1055" y="1062846"/>
            <a:ext cx="12384907" cy="5335790"/>
          </a:xfrm>
          <a:prstGeom prst="rect">
            <a:avLst/>
          </a:prstGeom>
        </p:spPr>
      </p:pic>
      <p:sp>
        <p:nvSpPr>
          <p:cNvPr id="2" name="Title 1"/>
          <p:cNvSpPr>
            <a:spLocks noGrp="1"/>
          </p:cNvSpPr>
          <p:nvPr>
            <p:ph type="title"/>
          </p:nvPr>
        </p:nvSpPr>
        <p:spPr/>
        <p:txBody>
          <a:bodyPr/>
          <a:lstStyle/>
          <a:p>
            <a:r>
              <a:rPr lang="en-US" dirty="0"/>
              <a:t>Consequence of going back</a:t>
            </a:r>
          </a:p>
        </p:txBody>
      </p:sp>
      <p:sp>
        <p:nvSpPr>
          <p:cNvPr id="4" name="Content Placeholder 2"/>
          <p:cNvSpPr txBox="1">
            <a:spLocks/>
          </p:cNvSpPr>
          <p:nvPr/>
        </p:nvSpPr>
        <p:spPr>
          <a:xfrm>
            <a:off x="2584704" y="2289471"/>
            <a:ext cx="6010656" cy="3887492"/>
          </a:xfrm>
          <a:prstGeom prst="rect">
            <a:avLst/>
          </a:prstGeom>
          <a:effectLst>
            <a:glow rad="177800">
              <a:schemeClr val="tx1"/>
            </a:glo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6000" kern="1200">
                <a:solidFill>
                  <a:schemeClr val="bg1"/>
                </a:solidFill>
                <a:effectLst>
                  <a:glow rad="63500">
                    <a:schemeClr val="tx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6000" kern="1200">
                <a:solidFill>
                  <a:schemeClr val="bg1"/>
                </a:solidFill>
                <a:effectLst>
                  <a:glow rad="63500">
                    <a:schemeClr val="tx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6000" kern="1200">
                <a:solidFill>
                  <a:schemeClr val="bg1"/>
                </a:solidFill>
                <a:effectLst>
                  <a:glow rad="63500">
                    <a:schemeClr val="tx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6000" kern="1200">
                <a:solidFill>
                  <a:schemeClr val="bg1"/>
                </a:solidFill>
                <a:effectLst>
                  <a:glow rad="63500">
                    <a:schemeClr val="tx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0" kern="1200">
                <a:solidFill>
                  <a:schemeClr val="bg1"/>
                </a:solidFill>
                <a:effectLst>
                  <a:glow rad="63500">
                    <a:schemeClr val="tx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Whip you </a:t>
            </a:r>
          </a:p>
          <a:p>
            <a:r>
              <a:rPr lang="en-US" dirty="0"/>
              <a:t>Brand you a slave</a:t>
            </a:r>
          </a:p>
          <a:p>
            <a:r>
              <a:rPr lang="en-US" dirty="0"/>
              <a:t>Execute you </a:t>
            </a:r>
          </a:p>
        </p:txBody>
      </p:sp>
      <p:pic>
        <p:nvPicPr>
          <p:cNvPr id="5" name="Picture 4"/>
          <p:cNvPicPr>
            <a:picLocks noChangeAspect="1"/>
          </p:cNvPicPr>
          <p:nvPr/>
        </p:nvPicPr>
        <p:blipFill>
          <a:blip r:embed="rId3"/>
          <a:stretch>
            <a:fillRect/>
          </a:stretch>
        </p:blipFill>
        <p:spPr>
          <a:xfrm>
            <a:off x="-654534" y="3509068"/>
            <a:ext cx="3239238" cy="3099506"/>
          </a:xfrm>
          <a:prstGeom prst="rect">
            <a:avLst/>
          </a:prstGeom>
        </p:spPr>
      </p:pic>
      <p:pic>
        <p:nvPicPr>
          <p:cNvPr id="7" name="Picture 6"/>
          <p:cNvPicPr>
            <a:picLocks noChangeAspect="1"/>
          </p:cNvPicPr>
          <p:nvPr/>
        </p:nvPicPr>
        <p:blipFill>
          <a:blip r:embed="rId4"/>
          <a:stretch>
            <a:fillRect/>
          </a:stretch>
        </p:blipFill>
        <p:spPr>
          <a:xfrm>
            <a:off x="5669019" y="2740356"/>
            <a:ext cx="6794792" cy="4117644"/>
          </a:xfrm>
          <a:prstGeom prst="rect">
            <a:avLst/>
          </a:prstGeom>
        </p:spPr>
      </p:pic>
      <p:sp>
        <p:nvSpPr>
          <p:cNvPr id="3" name="Content Placeholder 2"/>
          <p:cNvSpPr>
            <a:spLocks noGrp="1"/>
          </p:cNvSpPr>
          <p:nvPr>
            <p:ph idx="1"/>
          </p:nvPr>
        </p:nvSpPr>
        <p:spPr>
          <a:xfrm>
            <a:off x="675660" y="5269741"/>
            <a:ext cx="11562737" cy="4851400"/>
          </a:xfrm>
        </p:spPr>
        <p:txBody>
          <a:bodyPr/>
          <a:lstStyle/>
          <a:p>
            <a:r>
              <a:rPr lang="en-US" dirty="0"/>
              <a:t>		(Possibly </a:t>
            </a:r>
            <a:r>
              <a:rPr lang="en-US" b="1" u="sng" dirty="0">
                <a:effectLst>
                  <a:glow rad="127000">
                    <a:srgbClr val="C00000"/>
                  </a:glow>
                </a:effectLst>
              </a:rPr>
              <a:t>for</a:t>
            </a:r>
            <a:r>
              <a:rPr lang="en-US" b="1" dirty="0">
                <a:effectLst>
                  <a:glow rad="127000">
                    <a:srgbClr val="C00000"/>
                  </a:glow>
                </a:effectLst>
              </a:rPr>
              <a:t>g</a:t>
            </a:r>
            <a:r>
              <a:rPr lang="en-US" b="1" u="sng" dirty="0">
                <a:effectLst>
                  <a:glow rad="127000">
                    <a:srgbClr val="C00000"/>
                  </a:glow>
                </a:effectLst>
              </a:rPr>
              <a:t>ive</a:t>
            </a:r>
            <a:r>
              <a:rPr lang="en-US" dirty="0"/>
              <a:t> you???)</a:t>
            </a:r>
          </a:p>
        </p:txBody>
      </p:sp>
    </p:spTree>
    <p:extLst>
      <p:ext uri="{BB962C8B-B14F-4D97-AF65-F5344CB8AC3E}">
        <p14:creationId xmlns:p14="http://schemas.microsoft.com/office/powerpoint/2010/main" val="3450752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1" y="2833421"/>
            <a:ext cx="6233302" cy="2921330"/>
          </a:xfrm>
          <a:prstGeom prst="rightArrow">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flipH="1">
            <a:off x="6453472" y="2750156"/>
            <a:ext cx="5738527" cy="2921330"/>
          </a:xfrm>
          <a:prstGeom prst="rightArrow">
            <a:avLst/>
          </a:prstGeom>
          <a:solidFill>
            <a:schemeClr val="accent6">
              <a:lumMod val="75000"/>
            </a:scheme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3960" y="0"/>
            <a:ext cx="11838040" cy="2330245"/>
          </a:xfrm>
        </p:spPr>
        <p:txBody>
          <a:bodyPr/>
          <a:lstStyle/>
          <a:p>
            <a:pPr algn="ctr"/>
            <a:r>
              <a:rPr lang="en-US" dirty="0"/>
              <a:t>The solution: </a:t>
            </a:r>
            <a:br>
              <a:rPr lang="en-US" dirty="0"/>
            </a:br>
            <a:r>
              <a:rPr lang="en-US" dirty="0"/>
              <a:t>Conflict Resolution</a:t>
            </a:r>
          </a:p>
        </p:txBody>
      </p:sp>
      <p:pic>
        <p:nvPicPr>
          <p:cNvPr id="8" name="Picture 7"/>
          <p:cNvPicPr>
            <a:picLocks noChangeAspect="1"/>
          </p:cNvPicPr>
          <p:nvPr/>
        </p:nvPicPr>
        <p:blipFill rotWithShape="1">
          <a:blip r:embed="rId2"/>
          <a:srcRect r="17913" b="34777"/>
          <a:stretch/>
        </p:blipFill>
        <p:spPr>
          <a:xfrm>
            <a:off x="3435915" y="2081095"/>
            <a:ext cx="5280842" cy="4850647"/>
          </a:xfrm>
          <a:prstGeom prst="rect">
            <a:avLst/>
          </a:prstGeom>
        </p:spPr>
      </p:pic>
      <p:pic>
        <p:nvPicPr>
          <p:cNvPr id="6" name="Picture 5"/>
          <p:cNvPicPr>
            <a:picLocks noChangeAspect="1"/>
          </p:cNvPicPr>
          <p:nvPr/>
        </p:nvPicPr>
        <p:blipFill rotWithShape="1">
          <a:blip r:embed="rId3"/>
          <a:srcRect l="26512" r="31618" b="47627"/>
          <a:stretch/>
        </p:blipFill>
        <p:spPr>
          <a:xfrm flipH="1">
            <a:off x="0" y="1500852"/>
            <a:ext cx="5722376" cy="5368413"/>
          </a:xfrm>
          <a:prstGeom prst="rect">
            <a:avLst/>
          </a:prstGeom>
        </p:spPr>
      </p:pic>
      <p:pic>
        <p:nvPicPr>
          <p:cNvPr id="7" name="Picture 6"/>
          <p:cNvPicPr>
            <a:picLocks noChangeAspect="1"/>
          </p:cNvPicPr>
          <p:nvPr/>
        </p:nvPicPr>
        <p:blipFill rotWithShape="1">
          <a:blip r:embed="rId4"/>
          <a:srcRect l="526" t="-1" b="-502"/>
          <a:stretch/>
        </p:blipFill>
        <p:spPr>
          <a:xfrm>
            <a:off x="8149604" y="1970075"/>
            <a:ext cx="4042396" cy="4899190"/>
          </a:xfrm>
          <a:prstGeom prst="rect">
            <a:avLst/>
          </a:prstGeom>
        </p:spPr>
      </p:pic>
      <p:sp>
        <p:nvSpPr>
          <p:cNvPr id="9" name="TextBox 8"/>
          <p:cNvSpPr txBox="1"/>
          <p:nvPr/>
        </p:nvSpPr>
        <p:spPr>
          <a:xfrm>
            <a:off x="645458" y="5712997"/>
            <a:ext cx="11546541" cy="923330"/>
          </a:xfrm>
          <a:prstGeom prst="rect">
            <a:avLst/>
          </a:prstGeom>
          <a:noFill/>
        </p:spPr>
        <p:txBody>
          <a:bodyPr wrap="square" rtlCol="0">
            <a:spAutoFit/>
          </a:bodyPr>
          <a:lstStyle/>
          <a:p>
            <a:pPr algn="ctr"/>
            <a:r>
              <a:rPr lang="en-US" sz="5400" b="1" u="sng" dirty="0">
                <a:solidFill>
                  <a:schemeClr val="bg1"/>
                </a:solidFill>
                <a:effectLst>
                  <a:glow rad="127000">
                    <a:schemeClr val="tx1"/>
                  </a:glow>
                </a:effectLst>
              </a:rPr>
              <a:t>MEDIATOR</a:t>
            </a:r>
          </a:p>
        </p:txBody>
      </p:sp>
    </p:spTree>
    <p:extLst>
      <p:ext uri="{BB962C8B-B14F-4D97-AF65-F5344CB8AC3E}">
        <p14:creationId xmlns:p14="http://schemas.microsoft.com/office/powerpoint/2010/main" val="154298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06833" y="1008185"/>
            <a:ext cx="8866620" cy="5978335"/>
          </a:xfrm>
          <a:prstGeom prst="rect">
            <a:avLst/>
          </a:prstGeom>
        </p:spPr>
      </p:pic>
      <p:sp>
        <p:nvSpPr>
          <p:cNvPr id="2" name="Title 1"/>
          <p:cNvSpPr>
            <a:spLocks noGrp="1"/>
          </p:cNvSpPr>
          <p:nvPr>
            <p:ph type="title"/>
          </p:nvPr>
        </p:nvSpPr>
        <p:spPr/>
        <p:txBody>
          <a:bodyPr/>
          <a:lstStyle/>
          <a:p>
            <a:r>
              <a:rPr lang="en-US" dirty="0"/>
              <a:t>Done in a “Personal Letter”</a:t>
            </a:r>
          </a:p>
        </p:txBody>
      </p:sp>
      <p:pic>
        <p:nvPicPr>
          <p:cNvPr id="5" name="Picture 4"/>
          <p:cNvPicPr>
            <a:picLocks noChangeAspect="1"/>
          </p:cNvPicPr>
          <p:nvPr/>
        </p:nvPicPr>
        <p:blipFill rotWithShape="1">
          <a:blip r:embed="rId3"/>
          <a:srcRect r="17913" b="12190"/>
          <a:stretch/>
        </p:blipFill>
        <p:spPr>
          <a:xfrm>
            <a:off x="8116470" y="953087"/>
            <a:ext cx="4744500" cy="5867184"/>
          </a:xfrm>
          <a:prstGeom prst="rect">
            <a:avLst/>
          </a:prstGeom>
        </p:spPr>
      </p:pic>
      <p:sp>
        <p:nvSpPr>
          <p:cNvPr id="3" name="Content Placeholder 2"/>
          <p:cNvSpPr>
            <a:spLocks noGrp="1"/>
          </p:cNvSpPr>
          <p:nvPr>
            <p:ph idx="1"/>
          </p:nvPr>
        </p:nvSpPr>
        <p:spPr>
          <a:xfrm>
            <a:off x="353960" y="1533831"/>
            <a:ext cx="11562737" cy="4643131"/>
          </a:xfrm>
        </p:spPr>
        <p:txBody>
          <a:bodyPr/>
          <a:lstStyle/>
          <a:p>
            <a:r>
              <a:rPr lang="en-US" b="1" dirty="0"/>
              <a:t>Three movements:</a:t>
            </a:r>
          </a:p>
          <a:p>
            <a:pPr marL="471488" indent="-471488">
              <a:buFont typeface="Arial" panose="020B0604020202020204" pitchFamily="34" charset="0"/>
              <a:buChar char="•"/>
            </a:pPr>
            <a:r>
              <a:rPr lang="en-US" b="1" u="sng" dirty="0">
                <a:effectLst>
                  <a:glow rad="63500">
                    <a:srgbClr val="C00000"/>
                  </a:glow>
                </a:effectLst>
              </a:rPr>
              <a:t>Pra</a:t>
            </a:r>
            <a:r>
              <a:rPr lang="en-US" b="1" dirty="0">
                <a:effectLst>
                  <a:glow rad="63500">
                    <a:srgbClr val="C00000"/>
                  </a:glow>
                </a:effectLst>
              </a:rPr>
              <a:t>y</a:t>
            </a:r>
            <a:r>
              <a:rPr lang="en-US" b="1" u="sng" dirty="0">
                <a:effectLst>
                  <a:glow rad="63500">
                    <a:srgbClr val="C00000"/>
                  </a:glow>
                </a:effectLst>
              </a:rPr>
              <a:t>er</a:t>
            </a:r>
            <a:r>
              <a:rPr lang="en-US" b="1" dirty="0"/>
              <a:t> of reflection 1-7</a:t>
            </a:r>
          </a:p>
          <a:p>
            <a:pPr marL="471488" indent="-471488">
              <a:buFont typeface="Arial" panose="020B0604020202020204" pitchFamily="34" charset="0"/>
              <a:buChar char="•"/>
            </a:pPr>
            <a:r>
              <a:rPr lang="en-US" b="1" u="sng" dirty="0">
                <a:effectLst>
                  <a:glow rad="63500">
                    <a:srgbClr val="C00000"/>
                  </a:glow>
                </a:effectLst>
              </a:rPr>
              <a:t>A</a:t>
            </a:r>
            <a:r>
              <a:rPr lang="en-US" b="1" dirty="0">
                <a:effectLst>
                  <a:glow rad="63500">
                    <a:srgbClr val="C00000"/>
                  </a:glow>
                </a:effectLst>
              </a:rPr>
              <a:t>pp</a:t>
            </a:r>
            <a:r>
              <a:rPr lang="en-US" b="1" u="sng" dirty="0">
                <a:effectLst>
                  <a:glow rad="63500">
                    <a:srgbClr val="C00000"/>
                  </a:glow>
                </a:effectLst>
              </a:rPr>
              <a:t>eal</a:t>
            </a:r>
            <a:r>
              <a:rPr lang="en-US" b="1" dirty="0"/>
              <a:t> for reconciliation 8-17</a:t>
            </a:r>
          </a:p>
          <a:p>
            <a:pPr marL="471488" indent="-471488">
              <a:buFont typeface="Arial" panose="020B0604020202020204" pitchFamily="34" charset="0"/>
              <a:buChar char="•"/>
            </a:pPr>
            <a:r>
              <a:rPr lang="en-US" b="1" u="sng" dirty="0">
                <a:effectLst>
                  <a:glow rad="63500">
                    <a:srgbClr val="C00000"/>
                  </a:glow>
                </a:effectLst>
              </a:rPr>
              <a:t>Vicarious</a:t>
            </a:r>
            <a:r>
              <a:rPr lang="en-US" b="1" dirty="0"/>
              <a:t> resolution 18-25  </a:t>
            </a:r>
          </a:p>
          <a:p>
            <a:r>
              <a:rPr lang="en-US" b="1" dirty="0"/>
              <a:t>21 Strategies </a:t>
            </a:r>
          </a:p>
          <a:p>
            <a:endParaRPr lang="en-US" dirty="0"/>
          </a:p>
        </p:txBody>
      </p:sp>
    </p:spTree>
    <p:extLst>
      <p:ext uri="{BB962C8B-B14F-4D97-AF65-F5344CB8AC3E}">
        <p14:creationId xmlns:p14="http://schemas.microsoft.com/office/powerpoint/2010/main" val="6393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Imagine going back ...</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b="9502"/>
          <a:stretch/>
        </p:blipFill>
        <p:spPr>
          <a:xfrm>
            <a:off x="0" y="796885"/>
            <a:ext cx="12192000" cy="6046367"/>
          </a:xfrm>
          <a:prstGeom prst="rect">
            <a:avLst/>
          </a:prstGeom>
        </p:spPr>
      </p:pic>
      <p:sp>
        <p:nvSpPr>
          <p:cNvPr id="5" name="5-Point Star 4"/>
          <p:cNvSpPr/>
          <p:nvPr/>
        </p:nvSpPr>
        <p:spPr>
          <a:xfrm>
            <a:off x="1710813" y="2772697"/>
            <a:ext cx="678426" cy="64892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728155" y="4630994"/>
            <a:ext cx="324464" cy="3244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701548" y="4630994"/>
            <a:ext cx="324465" cy="3244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522269" y="3435927"/>
            <a:ext cx="6236276" cy="2400565"/>
          </a:xfrm>
          <a:custGeom>
            <a:avLst/>
            <a:gdLst>
              <a:gd name="connsiteX0" fmla="*/ 403513 w 6236276"/>
              <a:gd name="connsiteY0" fmla="*/ 0 h 2400565"/>
              <a:gd name="connsiteX1" fmla="*/ 57149 w 6236276"/>
              <a:gd name="connsiteY1" fmla="*/ 1413164 h 2400565"/>
              <a:gd name="connsiteX2" fmla="*/ 1456458 w 6236276"/>
              <a:gd name="connsiteY2" fmla="*/ 2382982 h 2400565"/>
              <a:gd name="connsiteX3" fmla="*/ 4864676 w 6236276"/>
              <a:gd name="connsiteY3" fmla="*/ 2036618 h 2400565"/>
              <a:gd name="connsiteX4" fmla="*/ 5945331 w 6236276"/>
              <a:gd name="connsiteY4" fmla="*/ 2008909 h 2400565"/>
              <a:gd name="connsiteX5" fmla="*/ 6236276 w 6236276"/>
              <a:gd name="connsiteY5" fmla="*/ 1676400 h 2400565"/>
              <a:gd name="connsiteX6" fmla="*/ 6236276 w 6236276"/>
              <a:gd name="connsiteY6" fmla="*/ 1676400 h 240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6276" h="2400565">
                <a:moveTo>
                  <a:pt x="403513" y="0"/>
                </a:moveTo>
                <a:cubicBezTo>
                  <a:pt x="142585" y="508000"/>
                  <a:pt x="-118342" y="1016000"/>
                  <a:pt x="57149" y="1413164"/>
                </a:cubicBezTo>
                <a:cubicBezTo>
                  <a:pt x="232640" y="1810328"/>
                  <a:pt x="655204" y="2279073"/>
                  <a:pt x="1456458" y="2382982"/>
                </a:cubicBezTo>
                <a:cubicBezTo>
                  <a:pt x="2257712" y="2486891"/>
                  <a:pt x="4116531" y="2098964"/>
                  <a:pt x="4864676" y="2036618"/>
                </a:cubicBezTo>
                <a:cubicBezTo>
                  <a:pt x="5612822" y="1974273"/>
                  <a:pt x="5716731" y="2068945"/>
                  <a:pt x="5945331" y="2008909"/>
                </a:cubicBezTo>
                <a:cubicBezTo>
                  <a:pt x="6173931" y="1948873"/>
                  <a:pt x="6236276" y="1676400"/>
                  <a:pt x="6236276" y="1676400"/>
                </a:cubicBezTo>
                <a:lnTo>
                  <a:pt x="6236276" y="1676400"/>
                </a:lnTo>
              </a:path>
            </a:pathLst>
          </a:custGeom>
          <a:noFill/>
          <a:ln w="1016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8052619" y="4793226"/>
            <a:ext cx="551054" cy="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72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000"/>
                                        <p:tgtEl>
                                          <p:spTgt spid="12"/>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You’re carrying the letter ...</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b="9502"/>
          <a:stretch/>
        </p:blipFill>
        <p:spPr>
          <a:xfrm>
            <a:off x="0" y="796885"/>
            <a:ext cx="12192000" cy="6046367"/>
          </a:xfrm>
          <a:prstGeom prst="rect">
            <a:avLst/>
          </a:prstGeom>
        </p:spPr>
      </p:pic>
      <p:sp>
        <p:nvSpPr>
          <p:cNvPr id="5" name="5-Point Star 4"/>
          <p:cNvSpPr/>
          <p:nvPr/>
        </p:nvSpPr>
        <p:spPr>
          <a:xfrm>
            <a:off x="1710813" y="2772697"/>
            <a:ext cx="678426" cy="64892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728155" y="4630994"/>
            <a:ext cx="324464" cy="3244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701548" y="4630994"/>
            <a:ext cx="324465" cy="3244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522269" y="3435927"/>
            <a:ext cx="6236276" cy="2400565"/>
          </a:xfrm>
          <a:custGeom>
            <a:avLst/>
            <a:gdLst>
              <a:gd name="connsiteX0" fmla="*/ 403513 w 6236276"/>
              <a:gd name="connsiteY0" fmla="*/ 0 h 2400565"/>
              <a:gd name="connsiteX1" fmla="*/ 57149 w 6236276"/>
              <a:gd name="connsiteY1" fmla="*/ 1413164 h 2400565"/>
              <a:gd name="connsiteX2" fmla="*/ 1456458 w 6236276"/>
              <a:gd name="connsiteY2" fmla="*/ 2382982 h 2400565"/>
              <a:gd name="connsiteX3" fmla="*/ 4864676 w 6236276"/>
              <a:gd name="connsiteY3" fmla="*/ 2036618 h 2400565"/>
              <a:gd name="connsiteX4" fmla="*/ 5945331 w 6236276"/>
              <a:gd name="connsiteY4" fmla="*/ 2008909 h 2400565"/>
              <a:gd name="connsiteX5" fmla="*/ 6236276 w 6236276"/>
              <a:gd name="connsiteY5" fmla="*/ 1676400 h 2400565"/>
              <a:gd name="connsiteX6" fmla="*/ 6236276 w 6236276"/>
              <a:gd name="connsiteY6" fmla="*/ 1676400 h 240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6276" h="2400565">
                <a:moveTo>
                  <a:pt x="403513" y="0"/>
                </a:moveTo>
                <a:cubicBezTo>
                  <a:pt x="142585" y="508000"/>
                  <a:pt x="-118342" y="1016000"/>
                  <a:pt x="57149" y="1413164"/>
                </a:cubicBezTo>
                <a:cubicBezTo>
                  <a:pt x="232640" y="1810328"/>
                  <a:pt x="655204" y="2279073"/>
                  <a:pt x="1456458" y="2382982"/>
                </a:cubicBezTo>
                <a:cubicBezTo>
                  <a:pt x="2257712" y="2486891"/>
                  <a:pt x="4116531" y="2098964"/>
                  <a:pt x="4864676" y="2036618"/>
                </a:cubicBezTo>
                <a:cubicBezTo>
                  <a:pt x="5612822" y="1974273"/>
                  <a:pt x="5716731" y="2068945"/>
                  <a:pt x="5945331" y="2008909"/>
                </a:cubicBezTo>
                <a:cubicBezTo>
                  <a:pt x="6173931" y="1948873"/>
                  <a:pt x="6236276" y="1676400"/>
                  <a:pt x="6236276" y="1676400"/>
                </a:cubicBezTo>
                <a:lnTo>
                  <a:pt x="6236276" y="1676400"/>
                </a:lnTo>
              </a:path>
            </a:pathLst>
          </a:custGeom>
          <a:noFill/>
          <a:ln w="1016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8052619" y="4793226"/>
            <a:ext cx="551054" cy="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8234528" y="1325563"/>
            <a:ext cx="4612010" cy="5532437"/>
          </a:xfrm>
          <a:prstGeom prst="rect">
            <a:avLst/>
          </a:prstGeom>
        </p:spPr>
      </p:pic>
    </p:spTree>
    <p:extLst>
      <p:ext uri="{BB962C8B-B14F-4D97-AF65-F5344CB8AC3E}">
        <p14:creationId xmlns:p14="http://schemas.microsoft.com/office/powerpoint/2010/main" val="279837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3012"/>
          <a:stretch/>
        </p:blipFill>
        <p:spPr>
          <a:xfrm>
            <a:off x="-412955" y="1325563"/>
            <a:ext cx="13041561" cy="5517689"/>
          </a:xfrm>
          <a:prstGeom prst="rect">
            <a:avLst/>
          </a:prstGeom>
        </p:spPr>
      </p:pic>
      <p:sp>
        <p:nvSpPr>
          <p:cNvPr id="2" name="Title 1"/>
          <p:cNvSpPr>
            <a:spLocks noGrp="1"/>
          </p:cNvSpPr>
          <p:nvPr>
            <p:ph type="title"/>
          </p:nvPr>
        </p:nvSpPr>
        <p:spPr/>
        <p:txBody>
          <a:bodyPr/>
          <a:lstStyle/>
          <a:p>
            <a:r>
              <a:rPr lang="en-US" dirty="0"/>
              <a:t>Imagine... you fled to </a:t>
            </a:r>
            <a:r>
              <a:rPr lang="en-US" u="sng" dirty="0">
                <a:effectLst>
                  <a:glow rad="127000">
                    <a:srgbClr val="C00000"/>
                  </a:glow>
                  <a:outerShdw blurRad="38100" dist="38100" dir="2700000" algn="tl">
                    <a:srgbClr val="000000">
                      <a:alpha val="43137"/>
                    </a:srgbClr>
                  </a:outerShdw>
                </a:effectLst>
              </a:rPr>
              <a:t>Rome</a:t>
            </a:r>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633074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93934C-0AB3-482F-A12C-DFA2FA66CDF5}"/>
              </a:ext>
            </a:extLst>
          </p:cNvPr>
          <p:cNvPicPr>
            <a:picLocks noChangeAspect="1"/>
          </p:cNvPicPr>
          <p:nvPr/>
        </p:nvPicPr>
        <p:blipFill>
          <a:blip r:embed="rId2"/>
          <a:stretch>
            <a:fillRect/>
          </a:stretch>
        </p:blipFill>
        <p:spPr>
          <a:xfrm>
            <a:off x="8234528" y="1325563"/>
            <a:ext cx="4612010" cy="5532437"/>
          </a:xfrm>
          <a:prstGeom prst="rect">
            <a:avLst/>
          </a:prstGeom>
        </p:spPr>
      </p:pic>
      <p:pic>
        <p:nvPicPr>
          <p:cNvPr id="5" name="Picture 4"/>
          <p:cNvPicPr>
            <a:picLocks noChangeAspect="1"/>
          </p:cNvPicPr>
          <p:nvPr/>
        </p:nvPicPr>
        <p:blipFill rotWithShape="1">
          <a:blip r:embed="rId3"/>
          <a:srcRect l="26512" r="23102" b="47627"/>
          <a:stretch/>
        </p:blipFill>
        <p:spPr>
          <a:xfrm flipH="1">
            <a:off x="3365168" y="797169"/>
            <a:ext cx="7774335" cy="6060831"/>
          </a:xfrm>
          <a:prstGeom prst="rect">
            <a:avLst/>
          </a:prstGeom>
        </p:spPr>
      </p:pic>
      <p:sp>
        <p:nvSpPr>
          <p:cNvPr id="2" name="Title 1"/>
          <p:cNvSpPr>
            <a:spLocks noGrp="1"/>
          </p:cNvSpPr>
          <p:nvPr>
            <p:ph type="title"/>
          </p:nvPr>
        </p:nvSpPr>
        <p:spPr/>
        <p:txBody>
          <a:bodyPr/>
          <a:lstStyle/>
          <a:p>
            <a:r>
              <a:rPr lang="en-US" dirty="0"/>
              <a:t>What happened next?</a:t>
            </a:r>
          </a:p>
        </p:txBody>
      </p:sp>
      <p:sp>
        <p:nvSpPr>
          <p:cNvPr id="3" name="Content Placeholder 2"/>
          <p:cNvSpPr>
            <a:spLocks noGrp="1"/>
          </p:cNvSpPr>
          <p:nvPr>
            <p:ph idx="1"/>
          </p:nvPr>
        </p:nvSpPr>
        <p:spPr/>
        <p:txBody>
          <a:bodyPr/>
          <a:lstStyle/>
          <a:p>
            <a:r>
              <a:rPr lang="en-US" sz="4800" b="1" dirty="0"/>
              <a:t>We don’t know...</a:t>
            </a:r>
          </a:p>
          <a:p>
            <a:r>
              <a:rPr lang="en-US" sz="4800" b="1" dirty="0"/>
              <a:t>It’s safe to assume...</a:t>
            </a:r>
          </a:p>
          <a:p>
            <a:r>
              <a:rPr lang="en-US" sz="4800" b="1" dirty="0"/>
              <a:t>They </a:t>
            </a:r>
            <a:r>
              <a:rPr lang="en-US" sz="4800" b="1" u="sng" dirty="0">
                <a:effectLst>
                  <a:glow rad="127000">
                    <a:srgbClr val="C00000"/>
                  </a:glow>
                </a:effectLst>
              </a:rPr>
              <a:t>reconciled</a:t>
            </a:r>
            <a:r>
              <a:rPr lang="en-US" sz="4800" b="1" dirty="0"/>
              <a:t>.</a:t>
            </a:r>
          </a:p>
          <a:p>
            <a:r>
              <a:rPr lang="en-US" sz="4800" b="1" dirty="0"/>
              <a:t>Was Onesimus freed?</a:t>
            </a:r>
          </a:p>
          <a:p>
            <a:r>
              <a:rPr lang="en-US" sz="4800" b="1" dirty="0"/>
              <a:t>Did he join Paul?  </a:t>
            </a:r>
          </a:p>
        </p:txBody>
      </p:sp>
    </p:spTree>
    <p:extLst>
      <p:ext uri="{BB962C8B-B14F-4D97-AF65-F5344CB8AC3E}">
        <p14:creationId xmlns:p14="http://schemas.microsoft.com/office/powerpoint/2010/main" val="209518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Forward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9950" y="1642226"/>
            <a:ext cx="4265468" cy="4218074"/>
          </a:xfrm>
          <a:prstGeom prst="rect">
            <a:avLst/>
          </a:prstGeom>
        </p:spPr>
      </p:pic>
      <p:sp>
        <p:nvSpPr>
          <p:cNvPr id="6" name="Content Placeholder 5"/>
          <p:cNvSpPr>
            <a:spLocks noGrp="1"/>
          </p:cNvSpPr>
          <p:nvPr>
            <p:ph idx="1"/>
          </p:nvPr>
        </p:nvSpPr>
        <p:spPr>
          <a:xfrm>
            <a:off x="595746" y="1693171"/>
            <a:ext cx="6430297" cy="4851400"/>
          </a:xfrm>
        </p:spPr>
        <p:txBody>
          <a:bodyPr/>
          <a:lstStyle/>
          <a:p>
            <a:r>
              <a:rPr lang="en-US" b="1" dirty="0"/>
              <a:t>Ignatius (@</a:t>
            </a:r>
            <a:r>
              <a:rPr lang="en-US" b="1" u="sng" dirty="0">
                <a:effectLst>
                  <a:glow rad="127000">
                    <a:srgbClr val="C00000"/>
                  </a:glow>
                </a:effectLst>
              </a:rPr>
              <a:t>110AD</a:t>
            </a:r>
            <a:r>
              <a:rPr lang="en-US" b="1" dirty="0"/>
              <a:t>)</a:t>
            </a:r>
          </a:p>
          <a:p>
            <a:r>
              <a:rPr lang="en-US" b="1" dirty="0"/>
              <a:t>refers an </a:t>
            </a:r>
            <a:r>
              <a:rPr lang="en-US" b="1" dirty="0" err="1"/>
              <a:t>Onesimus</a:t>
            </a:r>
            <a:r>
              <a:rPr lang="en-US" b="1" dirty="0"/>
              <a:t> as the </a:t>
            </a:r>
            <a:r>
              <a:rPr lang="en-US" b="1" u="sng" dirty="0">
                <a:effectLst>
                  <a:glow rad="127000">
                    <a:srgbClr val="C00000"/>
                  </a:glow>
                </a:effectLst>
              </a:rPr>
              <a:t>Bisho</a:t>
            </a:r>
            <a:r>
              <a:rPr lang="en-US" b="1" dirty="0">
                <a:effectLst>
                  <a:glow rad="127000">
                    <a:srgbClr val="C00000"/>
                  </a:glow>
                </a:effectLst>
              </a:rPr>
              <a:t>p</a:t>
            </a:r>
            <a:r>
              <a:rPr lang="en-US" b="1" dirty="0"/>
              <a:t> of Ephesus!</a:t>
            </a:r>
          </a:p>
        </p:txBody>
      </p:sp>
    </p:spTree>
    <p:extLst>
      <p:ext uri="{BB962C8B-B14F-4D97-AF65-F5344CB8AC3E}">
        <p14:creationId xmlns:p14="http://schemas.microsoft.com/office/powerpoint/2010/main" val="3677533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Forward ...</a:t>
            </a:r>
          </a:p>
        </p:txBody>
      </p:sp>
      <p:sp>
        <p:nvSpPr>
          <p:cNvPr id="6" name="Content Placeholder 5"/>
          <p:cNvSpPr>
            <a:spLocks noGrp="1"/>
          </p:cNvSpPr>
          <p:nvPr>
            <p:ph idx="1"/>
          </p:nvPr>
        </p:nvSpPr>
        <p:spPr>
          <a:xfrm>
            <a:off x="595746" y="1693171"/>
            <a:ext cx="6430297" cy="4851400"/>
          </a:xfrm>
        </p:spPr>
        <p:txBody>
          <a:bodyPr/>
          <a:lstStyle/>
          <a:p>
            <a:r>
              <a:rPr lang="en-US" b="1" dirty="0"/>
              <a:t>Ignatius (@110AD)</a:t>
            </a:r>
          </a:p>
          <a:p>
            <a:r>
              <a:rPr lang="en-US" b="1" dirty="0"/>
              <a:t>refers an </a:t>
            </a:r>
            <a:r>
              <a:rPr lang="en-US" b="1" dirty="0" err="1"/>
              <a:t>Onesimus</a:t>
            </a:r>
            <a:r>
              <a:rPr lang="en-US" b="1" dirty="0"/>
              <a:t> as the Bishop of Ephesus!</a:t>
            </a:r>
          </a:p>
          <a:p>
            <a:r>
              <a:rPr lang="en-US" b="1" dirty="0"/>
              <a:t>Could it be ...</a:t>
            </a:r>
          </a:p>
        </p:txBody>
      </p:sp>
      <p:pic>
        <p:nvPicPr>
          <p:cNvPr id="7" name="Picture 6"/>
          <p:cNvPicPr>
            <a:picLocks noChangeAspect="1"/>
          </p:cNvPicPr>
          <p:nvPr/>
        </p:nvPicPr>
        <p:blipFill>
          <a:blip r:embed="rId2"/>
          <a:stretch>
            <a:fillRect/>
          </a:stretch>
        </p:blipFill>
        <p:spPr>
          <a:xfrm>
            <a:off x="7247655" y="1614516"/>
            <a:ext cx="4223907" cy="4258318"/>
          </a:xfrm>
          <a:prstGeom prst="rect">
            <a:avLst/>
          </a:prstGeom>
        </p:spPr>
      </p:pic>
    </p:spTree>
    <p:extLst>
      <p:ext uri="{BB962C8B-B14F-4D97-AF65-F5344CB8AC3E}">
        <p14:creationId xmlns:p14="http://schemas.microsoft.com/office/powerpoint/2010/main" val="699521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86CF0-7A6E-42FC-913B-4729264C293F}"/>
              </a:ext>
            </a:extLst>
          </p:cNvPr>
          <p:cNvSpPr>
            <a:spLocks noGrp="1"/>
          </p:cNvSpPr>
          <p:nvPr>
            <p:ph type="title"/>
          </p:nvPr>
        </p:nvSpPr>
        <p:spPr/>
        <p:txBody>
          <a:bodyPr/>
          <a:lstStyle/>
          <a:p>
            <a:r>
              <a:rPr lang="en-US" dirty="0"/>
              <a:t>Think of a current conflict …</a:t>
            </a:r>
          </a:p>
        </p:txBody>
      </p:sp>
      <p:sp>
        <p:nvSpPr>
          <p:cNvPr id="3" name="Content Placeholder 2">
            <a:extLst>
              <a:ext uri="{FF2B5EF4-FFF2-40B4-BE49-F238E27FC236}">
                <a16:creationId xmlns:a16="http://schemas.microsoft.com/office/drawing/2014/main" id="{FD2D1F0C-3D9E-4F1A-B75E-F89B9B3A9132}"/>
              </a:ext>
            </a:extLst>
          </p:cNvPr>
          <p:cNvSpPr>
            <a:spLocks noGrp="1"/>
          </p:cNvSpPr>
          <p:nvPr>
            <p:ph idx="1"/>
          </p:nvPr>
        </p:nvSpPr>
        <p:spPr>
          <a:xfrm>
            <a:off x="353960" y="1513113"/>
            <a:ext cx="11562737" cy="4663849"/>
          </a:xfrm>
        </p:spPr>
        <p:txBody>
          <a:bodyPr/>
          <a:lstStyle/>
          <a:p>
            <a:r>
              <a:rPr lang="en-US" sz="5400" b="1" dirty="0"/>
              <a:t>Identify who it’s with …</a:t>
            </a:r>
          </a:p>
          <a:p>
            <a:r>
              <a:rPr lang="en-US" sz="5400" b="1" dirty="0"/>
              <a:t>Think how you can resolve it …</a:t>
            </a:r>
          </a:p>
          <a:p>
            <a:r>
              <a:rPr lang="en-US" sz="5400" b="1" dirty="0"/>
              <a:t>Imagine if they came to Christ …</a:t>
            </a:r>
          </a:p>
          <a:p>
            <a:pPr marL="576263" indent="-576263"/>
            <a:r>
              <a:rPr lang="en-US" sz="5400" b="1" dirty="0"/>
              <a:t>Could that person be your Onesimus?</a:t>
            </a:r>
          </a:p>
          <a:p>
            <a:pPr marL="576263" indent="-576263"/>
            <a:r>
              <a:rPr lang="en-US" sz="5400" b="1" dirty="0"/>
              <a:t>How does the great commandment fit in to all this?  </a:t>
            </a:r>
          </a:p>
        </p:txBody>
      </p:sp>
    </p:spTree>
    <p:extLst>
      <p:ext uri="{BB962C8B-B14F-4D97-AF65-F5344CB8AC3E}">
        <p14:creationId xmlns:p14="http://schemas.microsoft.com/office/powerpoint/2010/main" val="284512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353960" y="1325563"/>
            <a:ext cx="7543131" cy="4851400"/>
          </a:xfrm>
        </p:spPr>
        <p:txBody>
          <a:bodyPr/>
          <a:lstStyle/>
          <a:p>
            <a:r>
              <a:rPr lang="en-US" b="1" dirty="0"/>
              <a:t>Today we discovered the setting for our study of 21 strategies to resolve a conflict that we will exam next time!</a:t>
            </a:r>
          </a:p>
        </p:txBody>
      </p:sp>
    </p:spTree>
    <p:extLst>
      <p:ext uri="{BB962C8B-B14F-4D97-AF65-F5344CB8AC3E}">
        <p14:creationId xmlns:p14="http://schemas.microsoft.com/office/powerpoint/2010/main" val="1205226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335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70F003-9759-4147-952E-2CF2A62D7478}"/>
              </a:ext>
            </a:extLst>
          </p:cNvPr>
          <p:cNvPicPr>
            <a:picLocks noChangeAspect="1"/>
          </p:cNvPicPr>
          <p:nvPr/>
        </p:nvPicPr>
        <p:blipFill rotWithShape="1">
          <a:blip r:embed="rId2"/>
          <a:srcRect b="33012"/>
          <a:stretch/>
        </p:blipFill>
        <p:spPr>
          <a:xfrm>
            <a:off x="-412955" y="1325563"/>
            <a:ext cx="13041561" cy="5517689"/>
          </a:xfrm>
          <a:prstGeom prst="rect">
            <a:avLst/>
          </a:prstGeom>
        </p:spPr>
      </p:pic>
      <p:sp>
        <p:nvSpPr>
          <p:cNvPr id="2" name="Title 1"/>
          <p:cNvSpPr>
            <a:spLocks noGrp="1"/>
          </p:cNvSpPr>
          <p:nvPr>
            <p:ph type="title"/>
          </p:nvPr>
        </p:nvSpPr>
        <p:spPr/>
        <p:txBody>
          <a:bodyPr/>
          <a:lstStyle/>
          <a:p>
            <a:r>
              <a:rPr lang="en-US" dirty="0"/>
              <a:t>Imagine... you fled to Rome</a:t>
            </a:r>
          </a:p>
        </p:txBody>
      </p:sp>
      <p:sp>
        <p:nvSpPr>
          <p:cNvPr id="3" name="Content Placeholder 2"/>
          <p:cNvSpPr>
            <a:spLocks noGrp="1"/>
          </p:cNvSpPr>
          <p:nvPr>
            <p:ph idx="1"/>
          </p:nvPr>
        </p:nvSpPr>
        <p:spPr/>
        <p:txBody>
          <a:bodyPr/>
          <a:lstStyle/>
          <a:p>
            <a:r>
              <a:rPr lang="en-US" dirty="0"/>
              <a:t>That you met </a:t>
            </a:r>
            <a:r>
              <a:rPr lang="en-US" b="1" u="sng" dirty="0">
                <a:effectLst>
                  <a:glow rad="127000">
                    <a:srgbClr val="C00000"/>
                  </a:glow>
                </a:effectLst>
              </a:rPr>
              <a:t>Paul</a:t>
            </a:r>
            <a:r>
              <a:rPr lang="en-US" dirty="0"/>
              <a:t> ...</a:t>
            </a:r>
          </a:p>
        </p:txBody>
      </p:sp>
      <p:pic>
        <p:nvPicPr>
          <p:cNvPr id="4" name="Picture 3"/>
          <p:cNvPicPr>
            <a:picLocks noChangeAspect="1"/>
          </p:cNvPicPr>
          <p:nvPr/>
        </p:nvPicPr>
        <p:blipFill rotWithShape="1">
          <a:blip r:embed="rId3"/>
          <a:srcRect r="17913" b="12190"/>
          <a:stretch/>
        </p:blipFill>
        <p:spPr>
          <a:xfrm>
            <a:off x="7869532" y="1002539"/>
            <a:ext cx="4744500" cy="5867184"/>
          </a:xfrm>
          <a:prstGeom prst="rect">
            <a:avLst/>
          </a:prstGeom>
        </p:spPr>
      </p:pic>
    </p:spTree>
    <p:extLst>
      <p:ext uri="{BB962C8B-B14F-4D97-AF65-F5344CB8AC3E}">
        <p14:creationId xmlns:p14="http://schemas.microsoft.com/office/powerpoint/2010/main" val="269624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52D4A6-F156-4245-89FA-BA203200288B}"/>
              </a:ext>
            </a:extLst>
          </p:cNvPr>
          <p:cNvPicPr>
            <a:picLocks noChangeAspect="1"/>
          </p:cNvPicPr>
          <p:nvPr/>
        </p:nvPicPr>
        <p:blipFill>
          <a:blip r:embed="rId3"/>
          <a:stretch>
            <a:fillRect/>
          </a:stretch>
        </p:blipFill>
        <p:spPr>
          <a:xfrm>
            <a:off x="0" y="2919984"/>
            <a:ext cx="12192000" cy="3938016"/>
          </a:xfrm>
          <a:prstGeom prst="rect">
            <a:avLst/>
          </a:prstGeom>
        </p:spPr>
      </p:pic>
      <p:pic>
        <p:nvPicPr>
          <p:cNvPr id="8" name="Picture 7"/>
          <p:cNvPicPr>
            <a:picLocks noChangeAspect="1"/>
          </p:cNvPicPr>
          <p:nvPr/>
        </p:nvPicPr>
        <p:blipFill>
          <a:blip r:embed="rId4"/>
          <a:stretch>
            <a:fillRect/>
          </a:stretch>
        </p:blipFill>
        <p:spPr>
          <a:xfrm>
            <a:off x="7269167" y="816004"/>
            <a:ext cx="5545393" cy="6041996"/>
          </a:xfrm>
          <a:prstGeom prst="rect">
            <a:avLst/>
          </a:prstGeom>
        </p:spPr>
      </p:pic>
      <p:sp>
        <p:nvSpPr>
          <p:cNvPr id="2" name="Title 1"/>
          <p:cNvSpPr>
            <a:spLocks noGrp="1"/>
          </p:cNvSpPr>
          <p:nvPr>
            <p:ph type="title"/>
          </p:nvPr>
        </p:nvSpPr>
        <p:spPr/>
        <p:txBody>
          <a:bodyPr/>
          <a:lstStyle/>
          <a:p>
            <a:r>
              <a:rPr lang="en-US" dirty="0"/>
              <a:t>Imagine... you fled to Rome</a:t>
            </a:r>
          </a:p>
        </p:txBody>
      </p:sp>
      <p:sp>
        <p:nvSpPr>
          <p:cNvPr id="3" name="Content Placeholder 2"/>
          <p:cNvSpPr>
            <a:spLocks noGrp="1"/>
          </p:cNvSpPr>
          <p:nvPr>
            <p:ph idx="1"/>
          </p:nvPr>
        </p:nvSpPr>
        <p:spPr/>
        <p:txBody>
          <a:bodyPr/>
          <a:lstStyle/>
          <a:p>
            <a:r>
              <a:rPr lang="en-US" dirty="0"/>
              <a:t>That you met Paul ...</a:t>
            </a:r>
          </a:p>
          <a:p>
            <a:r>
              <a:rPr lang="en-US" dirty="0"/>
              <a:t>He led you to faith in </a:t>
            </a:r>
            <a:r>
              <a:rPr lang="en-US" b="1" u="sng" dirty="0">
                <a:effectLst>
                  <a:glow rad="127000">
                    <a:srgbClr val="C00000"/>
                  </a:glow>
                </a:effectLst>
              </a:rPr>
              <a:t>Christ</a:t>
            </a:r>
            <a:r>
              <a:rPr lang="en-US" dirty="0"/>
              <a:t> ...</a:t>
            </a:r>
          </a:p>
          <a:p>
            <a:r>
              <a:rPr lang="en-US" dirty="0"/>
              <a:t>Perhaps using the </a:t>
            </a:r>
            <a:br>
              <a:rPr lang="en-US" dirty="0"/>
            </a:br>
            <a:r>
              <a:rPr lang="en-US" dirty="0"/>
              <a:t>Romans Road </a:t>
            </a:r>
          </a:p>
        </p:txBody>
      </p:sp>
    </p:spTree>
    <p:extLst>
      <p:ext uri="{BB962C8B-B14F-4D97-AF65-F5344CB8AC3E}">
        <p14:creationId xmlns:p14="http://schemas.microsoft.com/office/powerpoint/2010/main" val="110432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You are a </a:t>
            </a:r>
            <a:r>
              <a:rPr lang="en-US" u="sng" dirty="0">
                <a:effectLst>
                  <a:glow rad="190500">
                    <a:srgbClr val="C00000"/>
                  </a:glow>
                  <a:outerShdw blurRad="38100" dist="38100" dir="2700000" algn="tl">
                    <a:srgbClr val="000000">
                      <a:alpha val="43137"/>
                    </a:srgbClr>
                  </a:outerShdw>
                </a:effectLst>
              </a:rPr>
              <a:t>Guilt</a:t>
            </a:r>
            <a:r>
              <a:rPr lang="en-US" dirty="0">
                <a:effectLst>
                  <a:glow rad="190500">
                    <a:srgbClr val="C00000"/>
                  </a:glow>
                  <a:outerShdw blurRad="38100" dist="38100" dir="2700000" algn="tl">
                    <a:srgbClr val="000000">
                      <a:alpha val="43137"/>
                    </a:srgbClr>
                  </a:outerShdw>
                </a:effectLst>
              </a:rPr>
              <a:t>y</a:t>
            </a:r>
            <a:r>
              <a:rPr lang="en-US" dirty="0"/>
              <a:t> Sinner</a:t>
            </a:r>
          </a:p>
        </p:txBody>
      </p:sp>
      <p:sp>
        <p:nvSpPr>
          <p:cNvPr id="3" name="Content Placeholder 2"/>
          <p:cNvSpPr>
            <a:spLocks noGrp="1"/>
          </p:cNvSpPr>
          <p:nvPr>
            <p:ph idx="1"/>
          </p:nvPr>
        </p:nvSpPr>
        <p:spPr>
          <a:xfrm>
            <a:off x="353960" y="1325563"/>
            <a:ext cx="7695531" cy="4851400"/>
          </a:xfrm>
        </p:spPr>
        <p:txBody>
          <a:bodyPr/>
          <a:lstStyle/>
          <a:p>
            <a:r>
              <a:rPr lang="en-US" sz="4800" b="1" baseline="30000" dirty="0">
                <a:solidFill>
                  <a:srgbClr val="FFFF00"/>
                </a:solidFill>
              </a:rPr>
              <a:t>23</a:t>
            </a:r>
            <a:r>
              <a:rPr lang="en-US" sz="4800" b="1" dirty="0">
                <a:solidFill>
                  <a:srgbClr val="FFFF00"/>
                </a:solidFill>
              </a:rPr>
              <a:t> for all have sinned and fall short of the glory of God, (Romans 3:23)</a:t>
            </a:r>
          </a:p>
        </p:txBody>
      </p:sp>
      <p:pic>
        <p:nvPicPr>
          <p:cNvPr id="5" name="Picture 1">
            <a:extLst>
              <a:ext uri="{FF2B5EF4-FFF2-40B4-BE49-F238E27FC236}">
                <a16:creationId xmlns:a16="http://schemas.microsoft.com/office/drawing/2014/main" id="{59069431-FC84-4352-A20B-E98C7D0F8EDC}"/>
              </a:ext>
            </a:extLst>
          </p:cNvPr>
          <p:cNvPicPr>
            <a:picLocks noChangeAspect="1" noChangeArrowheads="1"/>
          </p:cNvPicPr>
          <p:nvPr/>
        </p:nvPicPr>
        <p:blipFill>
          <a:blip r:embed="rId4" cstate="print"/>
          <a:srcRect l="6871"/>
          <a:stretch>
            <a:fillRect/>
          </a:stretch>
        </p:blipFill>
        <p:spPr bwMode="auto">
          <a:xfrm>
            <a:off x="3048000" y="1082674"/>
            <a:ext cx="9144000" cy="5775326"/>
          </a:xfrm>
          <a:prstGeom prst="rect">
            <a:avLst/>
          </a:prstGeom>
          <a:noFill/>
          <a:ln w="9525">
            <a:noFill/>
            <a:miter lim="800000"/>
            <a:headEnd/>
            <a:tailEnd/>
          </a:ln>
          <a:effectLst/>
        </p:spPr>
      </p:pic>
      <p:pic>
        <p:nvPicPr>
          <p:cNvPr id="6" name="Picture 1031">
            <a:extLst>
              <a:ext uri="{FF2B5EF4-FFF2-40B4-BE49-F238E27FC236}">
                <a16:creationId xmlns:a16="http://schemas.microsoft.com/office/drawing/2014/main" id="{45775AB8-78A9-4A62-9752-0AC0717EE934}"/>
              </a:ext>
            </a:extLst>
          </p:cNvPr>
          <p:cNvPicPr>
            <a:picLocks noChangeAspect="1" noChangeArrowheads="1"/>
          </p:cNvPicPr>
          <p:nvPr/>
        </p:nvPicPr>
        <p:blipFill>
          <a:blip r:embed="rId5" cstate="print"/>
          <a:srcRect/>
          <a:stretch>
            <a:fillRect/>
          </a:stretch>
        </p:blipFill>
        <p:spPr bwMode="auto">
          <a:xfrm rot="313203">
            <a:off x="7723978" y="3946195"/>
            <a:ext cx="1806260" cy="2507640"/>
          </a:xfrm>
          <a:prstGeom prst="rect">
            <a:avLst/>
          </a:prstGeom>
          <a:noFill/>
          <a:ln w="9525">
            <a:noFill/>
            <a:miter lim="800000"/>
            <a:headEnd/>
            <a:tailEnd/>
          </a:ln>
          <a:effectLst/>
        </p:spPr>
      </p:pic>
      <p:pic>
        <p:nvPicPr>
          <p:cNvPr id="8" name="Picture 1031">
            <a:extLst>
              <a:ext uri="{FF2B5EF4-FFF2-40B4-BE49-F238E27FC236}">
                <a16:creationId xmlns:a16="http://schemas.microsoft.com/office/drawing/2014/main" id="{CA6C1825-5CE3-4530-8445-3470A86791D3}"/>
              </a:ext>
            </a:extLst>
          </p:cNvPr>
          <p:cNvPicPr>
            <a:picLocks noChangeAspect="1" noChangeArrowheads="1"/>
          </p:cNvPicPr>
          <p:nvPr/>
        </p:nvPicPr>
        <p:blipFill>
          <a:blip r:embed="rId5" cstate="print"/>
          <a:srcRect/>
          <a:stretch>
            <a:fillRect/>
          </a:stretch>
        </p:blipFill>
        <p:spPr bwMode="auto">
          <a:xfrm rot="313203">
            <a:off x="8816177" y="4239971"/>
            <a:ext cx="1597662" cy="1871672"/>
          </a:xfrm>
          <a:prstGeom prst="rect">
            <a:avLst/>
          </a:prstGeom>
          <a:noFill/>
          <a:ln w="9525">
            <a:noFill/>
            <a:miter lim="800000"/>
            <a:headEnd/>
            <a:tailEnd/>
          </a:ln>
          <a:effectLst/>
        </p:spPr>
      </p:pic>
      <p:pic>
        <p:nvPicPr>
          <p:cNvPr id="9" name="Picture 1031">
            <a:extLst>
              <a:ext uri="{FF2B5EF4-FFF2-40B4-BE49-F238E27FC236}">
                <a16:creationId xmlns:a16="http://schemas.microsoft.com/office/drawing/2014/main" id="{C0C4053C-268B-4D32-A343-C93B32F0B964}"/>
              </a:ext>
            </a:extLst>
          </p:cNvPr>
          <p:cNvPicPr>
            <a:picLocks noChangeAspect="1" noChangeArrowheads="1"/>
          </p:cNvPicPr>
          <p:nvPr/>
        </p:nvPicPr>
        <p:blipFill>
          <a:blip r:embed="rId5" cstate="print"/>
          <a:srcRect/>
          <a:stretch>
            <a:fillRect/>
          </a:stretch>
        </p:blipFill>
        <p:spPr bwMode="auto">
          <a:xfrm rot="214906">
            <a:off x="9982729" y="4278408"/>
            <a:ext cx="1710578" cy="2003954"/>
          </a:xfrm>
          <a:prstGeom prst="rect">
            <a:avLst/>
          </a:prstGeom>
          <a:noFill/>
          <a:ln w="9525">
            <a:noFill/>
            <a:miter lim="800000"/>
            <a:headEnd/>
            <a:tailEnd/>
          </a:ln>
          <a:effectLst/>
        </p:spPr>
      </p:pic>
      <p:pic>
        <p:nvPicPr>
          <p:cNvPr id="10" name="Picture 1">
            <a:extLst>
              <a:ext uri="{FF2B5EF4-FFF2-40B4-BE49-F238E27FC236}">
                <a16:creationId xmlns:a16="http://schemas.microsoft.com/office/drawing/2014/main" id="{E3A563AC-036C-4EFE-AAED-41120A3E9CC3}"/>
              </a:ext>
            </a:extLst>
          </p:cNvPr>
          <p:cNvPicPr>
            <a:picLocks noChangeAspect="1" noChangeArrowheads="1"/>
          </p:cNvPicPr>
          <p:nvPr/>
        </p:nvPicPr>
        <p:blipFill rotWithShape="1">
          <a:blip r:embed="rId4" cstate="print"/>
          <a:srcRect l="6871" t="79904" r="46343"/>
          <a:stretch/>
        </p:blipFill>
        <p:spPr bwMode="auto">
          <a:xfrm>
            <a:off x="0" y="5697414"/>
            <a:ext cx="7641771" cy="1160585"/>
          </a:xfrm>
          <a:prstGeom prst="rect">
            <a:avLst/>
          </a:prstGeom>
          <a:noFill/>
          <a:ln w="9525">
            <a:noFill/>
            <a:miter lim="800000"/>
            <a:headEnd/>
            <a:tailEnd/>
          </a:ln>
          <a:effectLst/>
        </p:spPr>
      </p:pic>
      <p:sp>
        <p:nvSpPr>
          <p:cNvPr id="4" name="TextBox 3">
            <a:extLst>
              <a:ext uri="{FF2B5EF4-FFF2-40B4-BE49-F238E27FC236}">
                <a16:creationId xmlns:a16="http://schemas.microsoft.com/office/drawing/2014/main" id="{87066B50-20BB-43DC-B917-611F64186525}"/>
              </a:ext>
            </a:extLst>
          </p:cNvPr>
          <p:cNvSpPr txBox="1"/>
          <p:nvPr/>
        </p:nvSpPr>
        <p:spPr>
          <a:xfrm>
            <a:off x="8514472" y="2592130"/>
            <a:ext cx="3132747" cy="1323439"/>
          </a:xfrm>
          <a:prstGeom prst="rect">
            <a:avLst/>
          </a:prstGeom>
          <a:noFill/>
        </p:spPr>
        <p:txBody>
          <a:bodyPr wrap="square" rtlCol="0">
            <a:spAutoFit/>
          </a:bodyPr>
          <a:lstStyle/>
          <a:p>
            <a:pPr algn="ctr"/>
            <a:r>
              <a:rPr lang="en-US" sz="4000" b="1" dirty="0">
                <a:effectLst>
                  <a:glow rad="127000">
                    <a:schemeClr val="bg1"/>
                  </a:glow>
                </a:effectLst>
              </a:rPr>
              <a:t>Matthew 5:48</a:t>
            </a:r>
          </a:p>
        </p:txBody>
      </p:sp>
    </p:spTree>
    <p:extLst>
      <p:ext uri="{BB962C8B-B14F-4D97-AF65-F5344CB8AC3E}">
        <p14:creationId xmlns:p14="http://schemas.microsoft.com/office/powerpoint/2010/main" val="22010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par>
                          <p:cTn id="14" fill="hold">
                            <p:stCondLst>
                              <p:cond delay="500"/>
                            </p:stCondLst>
                            <p:childTnLst>
                              <p:par>
                                <p:cTn id="15" presetID="2" presetClass="entr" presetSubtype="9"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par>
                          <p:cTn id="19" fill="hold">
                            <p:stCondLst>
                              <p:cond delay="1000"/>
                            </p:stCondLst>
                            <p:childTnLst>
                              <p:par>
                                <p:cTn id="20" presetID="2" presetClass="entr" presetSubtype="9"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E8CEDD-214D-4137-9BDB-D11D1748CF15}"/>
              </a:ext>
            </a:extLst>
          </p:cNvPr>
          <p:cNvPicPr>
            <a:picLocks noChangeAspect="1"/>
          </p:cNvPicPr>
          <p:nvPr/>
        </p:nvPicPr>
        <p:blipFill>
          <a:blip r:embed="rId3"/>
          <a:stretch>
            <a:fillRect/>
          </a:stretch>
        </p:blipFill>
        <p:spPr>
          <a:xfrm>
            <a:off x="6249305" y="1248726"/>
            <a:ext cx="9751790" cy="5609274"/>
          </a:xfrm>
          <a:prstGeom prst="rect">
            <a:avLst/>
          </a:prstGeom>
        </p:spPr>
      </p:pic>
      <p:sp>
        <p:nvSpPr>
          <p:cNvPr id="2" name="Title 1"/>
          <p:cNvSpPr>
            <a:spLocks noGrp="1"/>
          </p:cNvSpPr>
          <p:nvPr>
            <p:ph type="title"/>
          </p:nvPr>
        </p:nvSpPr>
        <p:spPr/>
        <p:txBody>
          <a:bodyPr/>
          <a:lstStyle/>
          <a:p>
            <a:r>
              <a:rPr lang="en-US" dirty="0"/>
              <a:t>2- You </a:t>
            </a:r>
            <a:r>
              <a:rPr lang="en-US" u="sng" dirty="0">
                <a:effectLst>
                  <a:glow rad="127000">
                    <a:srgbClr val="C00000"/>
                  </a:glow>
                  <a:outerShdw blurRad="38100" dist="38100" dir="2700000" algn="tl">
                    <a:srgbClr val="000000">
                      <a:alpha val="43137"/>
                    </a:srgbClr>
                  </a:outerShdw>
                </a:effectLst>
              </a:rPr>
              <a:t>CAN</a:t>
            </a:r>
            <a:r>
              <a:rPr lang="en-US" u="sng" baseline="0" dirty="0">
                <a:effectLst>
                  <a:glow rad="127000">
                    <a:srgbClr val="C00000"/>
                  </a:glow>
                  <a:outerShdw blurRad="38100" dist="38100" dir="2700000" algn="tl">
                    <a:srgbClr val="000000">
                      <a:alpha val="43137"/>
                    </a:srgbClr>
                  </a:outerShdw>
                </a:effectLst>
              </a:rPr>
              <a:t>NOT</a:t>
            </a:r>
            <a:r>
              <a:rPr lang="en-US" dirty="0"/>
              <a:t> Save Yourself</a:t>
            </a:r>
          </a:p>
        </p:txBody>
      </p:sp>
      <p:sp>
        <p:nvSpPr>
          <p:cNvPr id="3" name="Content Placeholder 2"/>
          <p:cNvSpPr>
            <a:spLocks noGrp="1"/>
          </p:cNvSpPr>
          <p:nvPr>
            <p:ph idx="1"/>
          </p:nvPr>
        </p:nvSpPr>
        <p:spPr>
          <a:xfrm>
            <a:off x="353960" y="1325563"/>
            <a:ext cx="8293651" cy="4851400"/>
          </a:xfrm>
        </p:spPr>
        <p:txBody>
          <a:bodyPr/>
          <a:lstStyle/>
          <a:p>
            <a:r>
              <a:rPr lang="en-US" sz="4800" b="1" baseline="30000" dirty="0">
                <a:solidFill>
                  <a:srgbClr val="FFFF00"/>
                </a:solidFill>
              </a:rPr>
              <a:t> 10 </a:t>
            </a:r>
            <a:r>
              <a:rPr lang="en-US" sz="4800" b="1" dirty="0">
                <a:solidFill>
                  <a:srgbClr val="FFFF00"/>
                </a:solidFill>
              </a:rPr>
              <a:t>As it is written: "There is no one righteous, not even one; </a:t>
            </a:r>
            <a:br>
              <a:rPr lang="en-US" sz="4800" b="1" dirty="0">
                <a:solidFill>
                  <a:srgbClr val="FFFF00"/>
                </a:solidFill>
              </a:rPr>
            </a:br>
            <a:r>
              <a:rPr lang="en-US" sz="4800" b="1" baseline="30000" dirty="0">
                <a:solidFill>
                  <a:srgbClr val="FFFF00"/>
                </a:solidFill>
              </a:rPr>
              <a:t> 11 </a:t>
            </a:r>
            <a:r>
              <a:rPr lang="en-US" sz="4800" b="1" dirty="0">
                <a:solidFill>
                  <a:srgbClr val="FFFF00"/>
                </a:solidFill>
              </a:rPr>
              <a:t>there is no one who understands, no one who seeks God. </a:t>
            </a:r>
            <a:r>
              <a:rPr lang="en-US" sz="4800" b="1" baseline="30000" dirty="0">
                <a:solidFill>
                  <a:srgbClr val="FFFF00"/>
                </a:solidFill>
              </a:rPr>
              <a:t>12 </a:t>
            </a:r>
            <a:r>
              <a:rPr lang="en-US" sz="4800" b="1" dirty="0">
                <a:solidFill>
                  <a:srgbClr val="FFFF00"/>
                </a:solidFill>
              </a:rPr>
              <a:t>All have turned away, they have together become worthless; there is no one who does good, not even one."</a:t>
            </a:r>
          </a:p>
        </p:txBody>
      </p:sp>
    </p:spTree>
    <p:extLst>
      <p:ext uri="{BB962C8B-B14F-4D97-AF65-F5344CB8AC3E}">
        <p14:creationId xmlns:p14="http://schemas.microsoft.com/office/powerpoint/2010/main" val="1793082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A7A9C6-B71D-4F60-98FE-23CB84315F83}"/>
              </a:ext>
            </a:extLst>
          </p:cNvPr>
          <p:cNvPicPr>
            <a:picLocks noChangeAspect="1" noChangeArrowheads="1"/>
          </p:cNvPicPr>
          <p:nvPr/>
        </p:nvPicPr>
        <p:blipFill>
          <a:blip r:embed="rId3" cstate="print"/>
          <a:srcRect/>
          <a:stretch>
            <a:fillRect/>
          </a:stretch>
        </p:blipFill>
        <p:spPr bwMode="auto">
          <a:xfrm>
            <a:off x="0" y="2386462"/>
            <a:ext cx="12192000" cy="488519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3- You </a:t>
            </a:r>
            <a:r>
              <a:rPr lang="en-US" u="sng" dirty="0">
                <a:effectLst>
                  <a:glow rad="127000">
                    <a:srgbClr val="C00000"/>
                  </a:glow>
                  <a:outerShdw blurRad="38100" dist="38100" dir="2700000" algn="tl">
                    <a:srgbClr val="000000">
                      <a:alpha val="43137"/>
                    </a:srgbClr>
                  </a:outerShdw>
                </a:effectLst>
              </a:rPr>
              <a:t>Deserve</a:t>
            </a:r>
            <a:r>
              <a:rPr lang="en-US" dirty="0"/>
              <a:t> Death</a:t>
            </a:r>
          </a:p>
        </p:txBody>
      </p:sp>
      <p:sp>
        <p:nvSpPr>
          <p:cNvPr id="3" name="Content Placeholder 2"/>
          <p:cNvSpPr>
            <a:spLocks noGrp="1"/>
          </p:cNvSpPr>
          <p:nvPr>
            <p:ph idx="1"/>
          </p:nvPr>
        </p:nvSpPr>
        <p:spPr>
          <a:xfrm>
            <a:off x="353960" y="1325563"/>
            <a:ext cx="11467926" cy="4851400"/>
          </a:xfrm>
        </p:spPr>
        <p:txBody>
          <a:bodyPr/>
          <a:lstStyle/>
          <a:p>
            <a:pPr>
              <a:lnSpc>
                <a:spcPts val="6200"/>
              </a:lnSpc>
            </a:pPr>
            <a:r>
              <a:rPr lang="en-US" sz="4800" b="1" dirty="0"/>
              <a:t> </a:t>
            </a:r>
            <a:r>
              <a:rPr lang="en-US" sz="4800" b="1" baseline="30000" dirty="0">
                <a:solidFill>
                  <a:srgbClr val="FFFF00"/>
                </a:solidFill>
              </a:rPr>
              <a:t>23</a:t>
            </a:r>
            <a:r>
              <a:rPr lang="en-US" sz="4800" b="1" dirty="0">
                <a:solidFill>
                  <a:srgbClr val="FFFF00"/>
                </a:solidFill>
              </a:rPr>
              <a:t> For the wages of sin is </a:t>
            </a:r>
            <a:br>
              <a:rPr lang="en-US" sz="4800" b="1" dirty="0">
                <a:solidFill>
                  <a:srgbClr val="FFFF00"/>
                </a:solidFill>
              </a:rPr>
            </a:br>
            <a:r>
              <a:rPr lang="en-US" sz="4800" b="1" dirty="0">
                <a:solidFill>
                  <a:srgbClr val="FFFF00"/>
                </a:solidFill>
              </a:rPr>
              <a:t>death... (Rom 6:23)</a:t>
            </a:r>
          </a:p>
        </p:txBody>
      </p:sp>
    </p:spTree>
    <p:extLst>
      <p:ext uri="{BB962C8B-B14F-4D97-AF65-F5344CB8AC3E}">
        <p14:creationId xmlns:p14="http://schemas.microsoft.com/office/powerpoint/2010/main" val="2291046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332E0D5A-4AB9-4C2F-8927-322EB773F232}"/>
              </a:ext>
            </a:extLst>
          </p:cNvPr>
          <p:cNvPicPr>
            <a:picLocks noChangeAspect="1" noChangeArrowheads="1"/>
          </p:cNvPicPr>
          <p:nvPr/>
        </p:nvPicPr>
        <p:blipFill>
          <a:blip r:embed="rId3" cstate="print"/>
          <a:srcRect/>
          <a:stretch>
            <a:fillRect/>
          </a:stretch>
        </p:blipFill>
        <p:spPr bwMode="auto">
          <a:xfrm>
            <a:off x="6250130" y="-24040"/>
            <a:ext cx="5941870" cy="688204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4- You Need God’s </a:t>
            </a:r>
            <a:r>
              <a:rPr lang="en-US" u="sng" dirty="0">
                <a:effectLst>
                  <a:glow rad="127000">
                    <a:srgbClr val="C00000"/>
                  </a:glow>
                  <a:outerShdw blurRad="38100" dist="38100" dir="2700000" algn="tl">
                    <a:srgbClr val="000000">
                      <a:alpha val="43137"/>
                    </a:srgbClr>
                  </a:outerShdw>
                </a:effectLst>
              </a:rPr>
              <a:t>Gift</a:t>
            </a:r>
            <a:r>
              <a:rPr lang="en-US" dirty="0"/>
              <a:t> </a:t>
            </a:r>
          </a:p>
        </p:txBody>
      </p:sp>
      <p:sp>
        <p:nvSpPr>
          <p:cNvPr id="3" name="Content Placeholder 2"/>
          <p:cNvSpPr>
            <a:spLocks noGrp="1"/>
          </p:cNvSpPr>
          <p:nvPr>
            <p:ph idx="1"/>
          </p:nvPr>
        </p:nvSpPr>
        <p:spPr>
          <a:xfrm>
            <a:off x="353960" y="1325563"/>
            <a:ext cx="7853869" cy="4851400"/>
          </a:xfrm>
        </p:spPr>
        <p:txBody>
          <a:bodyPr/>
          <a:lstStyle/>
          <a:p>
            <a:pPr>
              <a:lnSpc>
                <a:spcPts val="6200"/>
              </a:lnSpc>
            </a:pPr>
            <a:r>
              <a:rPr lang="en-US" sz="4800" b="1" dirty="0"/>
              <a:t> </a:t>
            </a:r>
            <a:r>
              <a:rPr lang="en-US" sz="4800" b="1" baseline="30000" dirty="0">
                <a:solidFill>
                  <a:srgbClr val="FFFF00"/>
                </a:solidFill>
              </a:rPr>
              <a:t>23</a:t>
            </a:r>
            <a:r>
              <a:rPr lang="en-US" sz="4800" b="1" dirty="0">
                <a:solidFill>
                  <a:srgbClr val="FFFF00"/>
                </a:solidFill>
              </a:rPr>
              <a:t> For the wages of sin is death, </a:t>
            </a:r>
            <a:r>
              <a:rPr lang="en-US" sz="4800" b="1" dirty="0"/>
              <a:t>but</a:t>
            </a:r>
            <a:r>
              <a:rPr lang="en-US" sz="4800" b="1" dirty="0">
                <a:solidFill>
                  <a:srgbClr val="FFFF00"/>
                </a:solidFill>
              </a:rPr>
              <a:t> </a:t>
            </a:r>
            <a:r>
              <a:rPr lang="en-US" sz="4800" b="1" dirty="0">
                <a:effectLst>
                  <a:glow rad="190500">
                    <a:schemeClr val="tx1"/>
                  </a:glow>
                </a:effectLst>
              </a:rPr>
              <a:t>the gift of God is eternal life</a:t>
            </a:r>
          </a:p>
        </p:txBody>
      </p:sp>
    </p:spTree>
    <p:extLst>
      <p:ext uri="{BB962C8B-B14F-4D97-AF65-F5344CB8AC3E}">
        <p14:creationId xmlns:p14="http://schemas.microsoft.com/office/powerpoint/2010/main" val="21511793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130B91F-8448-4059-AC92-8FB5E95893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3F2DB4-8D86-4D57-AD87-0AA14D5011A7}">
  <ds:schemaRefs>
    <ds:schemaRef ds:uri="http://schemas.microsoft.com/sharepoint/v3/contenttype/forms"/>
  </ds:schemaRefs>
</ds:datastoreItem>
</file>

<file path=customXml/itemProps3.xml><?xml version="1.0" encoding="utf-8"?>
<ds:datastoreItem xmlns:ds="http://schemas.openxmlformats.org/officeDocument/2006/customXml" ds:itemID="{5E2EF87E-721C-44DC-A068-1519FD3501D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2227</TotalTime>
  <Words>1869</Words>
  <Application>Microsoft Office PowerPoint</Application>
  <PresentationFormat>Widescreen</PresentationFormat>
  <Paragraphs>163</Paragraphs>
  <Slides>35</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Arial Black</vt:lpstr>
      <vt:lpstr>Calibri</vt:lpstr>
      <vt:lpstr>Symbol</vt:lpstr>
      <vt:lpstr>Office Theme</vt:lpstr>
      <vt:lpstr>Conflict Resolution</vt:lpstr>
      <vt:lpstr>Today I want you to imagine...</vt:lpstr>
      <vt:lpstr>Imagine... you fled to Rome</vt:lpstr>
      <vt:lpstr>Imagine... you fled to Rome</vt:lpstr>
      <vt:lpstr>Imagine... you fled to Rome</vt:lpstr>
      <vt:lpstr>1- You are a Guilty Sinner</vt:lpstr>
      <vt:lpstr>2- You CANNOT Save Yourself</vt:lpstr>
      <vt:lpstr>3- You Deserve Death</vt:lpstr>
      <vt:lpstr>4- You Need God’s Gift </vt:lpstr>
      <vt:lpstr>5- Jesus Has the Gift</vt:lpstr>
      <vt:lpstr>6- Jesus is God! (in flesh)</vt:lpstr>
      <vt:lpstr>7- Jesus Paid Your Debt</vt:lpstr>
      <vt:lpstr>8- You Need Jesus as Your Lord</vt:lpstr>
      <vt:lpstr>9- You Must Call on Him</vt:lpstr>
      <vt:lpstr>10- Call Confessing </vt:lpstr>
      <vt:lpstr>11- Call Believing</vt:lpstr>
      <vt:lpstr>Time to Share:</vt:lpstr>
      <vt:lpstr> Imagine...that you did just that</vt:lpstr>
      <vt:lpstr>Now, Imagine that ...</vt:lpstr>
      <vt:lpstr>Paul knows your ...</vt:lpstr>
      <vt:lpstr>You have Paul in a pickle ....</vt:lpstr>
      <vt:lpstr>Consequence of going back</vt:lpstr>
      <vt:lpstr>Consequence of going back</vt:lpstr>
      <vt:lpstr>Consequence of going back</vt:lpstr>
      <vt:lpstr>Consequence of going back</vt:lpstr>
      <vt:lpstr>The solution:  Conflict Resolution</vt:lpstr>
      <vt:lpstr>Done in a “Personal Letter”</vt:lpstr>
      <vt:lpstr>Imagine going back ...</vt:lpstr>
      <vt:lpstr>You’re carrying the letter ...</vt:lpstr>
      <vt:lpstr>What happened next?</vt:lpstr>
      <vt:lpstr>Fast Forward ...</vt:lpstr>
      <vt:lpstr>Fast Forward ...</vt:lpstr>
      <vt:lpstr>Think of a current conflict …</vt:lpstr>
      <vt:lpstr>Conclusion:</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130</cp:revision>
  <dcterms:created xsi:type="dcterms:W3CDTF">2015-02-12T03:32:47Z</dcterms:created>
  <dcterms:modified xsi:type="dcterms:W3CDTF">2021-05-20T23:36:20Z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