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7772400" cy="1005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4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3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3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3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0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5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7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7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4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9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E148A-E6CD-409E-ABF6-CDAA79C4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6" y="329532"/>
            <a:ext cx="6213780" cy="3289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BF204B-4B0E-4590-9C47-CF529E132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384" y="1116464"/>
            <a:ext cx="5219136" cy="125290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Conflict Resolution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C5B837-95A1-4A9E-8E6B-FDF2C6ED7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899" y="2711312"/>
            <a:ext cx="5219136" cy="86887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Study of Philemon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857A-E8DA-4E8F-B196-D43868CACD97}"/>
              </a:ext>
            </a:extLst>
          </p:cNvPr>
          <p:cNvSpPr txBox="1"/>
          <p:nvPr/>
        </p:nvSpPr>
        <p:spPr>
          <a:xfrm>
            <a:off x="1237129" y="4082114"/>
            <a:ext cx="62286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 Resolution:</a:t>
            </a:r>
          </a:p>
          <a:p>
            <a:pPr algn="ctr"/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A Little Background on Conflict </a:t>
            </a:r>
            <a:br>
              <a:rPr lang="en-US" b="1" dirty="0">
                <a:solidFill>
                  <a:srgbClr val="C00000"/>
                </a:solidFill>
              </a:rPr>
            </a:b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Twenty-One Ways to Resolve Conflict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You Can Learn to be a Conflict Resolver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r>
              <a:rPr lang="en-US" sz="1400" dirty="0"/>
              <a:t>By </a:t>
            </a:r>
            <a:br>
              <a:rPr lang="en-US" sz="1400" dirty="0"/>
            </a:br>
            <a:r>
              <a:rPr lang="en-US" sz="1400" dirty="0"/>
              <a:t>Pastor Dennis </a:t>
            </a:r>
            <a:r>
              <a:rPr lang="en-US" sz="1400" dirty="0" err="1"/>
              <a:t>Hendrson</a:t>
            </a:r>
            <a:r>
              <a:rPr lang="en-US" sz="1400" dirty="0"/>
              <a:t>, </a:t>
            </a:r>
            <a:r>
              <a:rPr lang="en-US" sz="1400" dirty="0" err="1"/>
              <a:t>D.Min</a:t>
            </a:r>
            <a:r>
              <a:rPr lang="en-US" sz="1400" dirty="0"/>
              <a:t>. </a:t>
            </a:r>
          </a:p>
          <a:p>
            <a:pPr algn="ctr"/>
            <a:r>
              <a:rPr lang="en-US" sz="1000" dirty="0"/>
              <a:t>©2020 Dennis Henderson, all rights reserved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555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310242"/>
            <a:ext cx="4383489" cy="10573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THE FIVE POSTIVE APPROACHES </a:t>
            </a:r>
          </a:p>
          <a:p>
            <a:pPr marL="0" indent="0">
              <a:buNone/>
            </a:pPr>
            <a:r>
              <a:rPr lang="en-US" sz="1200" b="1" dirty="0"/>
              <a:t>1. P_____________ Approach vs. RUDE Approach v.3</a:t>
            </a:r>
          </a:p>
          <a:p>
            <a:pPr marL="169863" indent="0">
              <a:buNone/>
            </a:pPr>
            <a:r>
              <a:rPr lang="en-US" sz="1200" dirty="0"/>
              <a:t> </a:t>
            </a:r>
            <a:r>
              <a:rPr lang="en-US" sz="1200" baseline="30000" dirty="0"/>
              <a:t>3</a:t>
            </a:r>
            <a:r>
              <a:rPr lang="en-US" sz="1200" dirty="0"/>
              <a:t> Grace to you and peace from God our Father and the Lord Jesus Christ. 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S____________ your speech with grace!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2. T__________________ Approach vs. Ungrateful Approach v.4</a:t>
            </a:r>
          </a:p>
          <a:p>
            <a:pPr marL="169863" indent="0">
              <a:buNone/>
            </a:pPr>
            <a:r>
              <a:rPr lang="en-US" sz="1200" dirty="0"/>
              <a:t> </a:t>
            </a:r>
            <a:r>
              <a:rPr lang="en-US" sz="1200" baseline="30000" dirty="0"/>
              <a:t>4</a:t>
            </a:r>
            <a:r>
              <a:rPr lang="en-US" sz="1200" dirty="0"/>
              <a:t> I always thank my God as I remember you in my prayers, 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Preface remarks with T___________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3. C_____________________ Approach vs. Critical Approach v.5</a:t>
            </a:r>
          </a:p>
          <a:p>
            <a:pPr marL="169863" indent="0">
              <a:buNone/>
            </a:pPr>
            <a:r>
              <a:rPr lang="en-US" sz="1200" baseline="30000" dirty="0"/>
              <a:t>5</a:t>
            </a:r>
            <a:r>
              <a:rPr lang="en-US" sz="1200" dirty="0"/>
              <a:t> because I hear about your faith in the Lord Jesus and your love for all the saints.</a:t>
            </a:r>
          </a:p>
          <a:p>
            <a:pPr marL="463550" indent="0">
              <a:lnSpc>
                <a:spcPct val="80000"/>
              </a:lnSpc>
              <a:buNone/>
              <a:defRPr/>
            </a:pPr>
            <a:r>
              <a:rPr lang="en-US" sz="1200" dirty="0"/>
              <a:t>Faith   Love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rgbClr val="0070C0"/>
                </a:solidFill>
              </a:rPr>
              <a:t>Find something to C__________________</a:t>
            </a:r>
            <a:endParaRPr lang="en-US" sz="1200" dirty="0">
              <a:solidFill>
                <a:srgbClr val="0070C0"/>
              </a:solidFill>
            </a:endParaRPr>
          </a:p>
          <a:p>
            <a:pPr marL="169863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4. P_________________ Approach vs. Prayer-less Approach v.6</a:t>
            </a:r>
          </a:p>
          <a:p>
            <a:pPr marL="225425" indent="0">
              <a:buNone/>
            </a:pPr>
            <a:r>
              <a:rPr lang="en-US" sz="1600" dirty="0"/>
              <a:t> </a:t>
            </a:r>
            <a:r>
              <a:rPr lang="en-US" sz="1200" baseline="30000" dirty="0"/>
              <a:t>6</a:t>
            </a:r>
            <a:r>
              <a:rPr lang="en-US" sz="1200" dirty="0"/>
              <a:t> I pray that you may be active in sharing your faith, </a:t>
            </a:r>
            <a:endParaRPr lang="en-US" sz="1600" dirty="0"/>
          </a:p>
          <a:p>
            <a:pPr marL="463550" indent="0">
              <a:lnSpc>
                <a:spcPct val="80000"/>
              </a:lnSpc>
              <a:buNone/>
              <a:defRPr/>
            </a:pPr>
            <a:r>
              <a:rPr lang="en-US" sz="1200" dirty="0"/>
              <a:t>Actively share your faith</a:t>
            </a:r>
          </a:p>
          <a:p>
            <a:pPr marL="225425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P_________ first—Then address it!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5. J_______________ Approach Vs. Moping Approach v.7</a:t>
            </a:r>
          </a:p>
          <a:p>
            <a:pPr marL="225425" indent="0">
              <a:buNone/>
            </a:pPr>
            <a:r>
              <a:rPr lang="en-US" sz="1200" baseline="30000" dirty="0"/>
              <a:t>7</a:t>
            </a:r>
            <a:r>
              <a:rPr lang="en-US" sz="1200" dirty="0"/>
              <a:t> Your love has given me great joy and encouragement ...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Love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Joy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Encouragement</a:t>
            </a:r>
          </a:p>
          <a:p>
            <a:pPr marL="225425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Really D___________________ in it! </a:t>
            </a:r>
          </a:p>
          <a:p>
            <a:pPr marL="225425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Notice:</a:t>
            </a:r>
          </a:p>
          <a:p>
            <a:pPr marL="0" indent="0">
              <a:buNone/>
              <a:defRPr/>
            </a:pPr>
            <a:r>
              <a:rPr lang="en-US" sz="1200" dirty="0"/>
              <a:t>These first five approaches are “B_______________ up” Philemon </a:t>
            </a:r>
            <a:br>
              <a:rPr lang="en-US" sz="1200" dirty="0"/>
            </a:br>
            <a:r>
              <a:rPr lang="en-US" sz="1200" dirty="0"/>
              <a:t>for the next 16 approaches.</a:t>
            </a:r>
          </a:p>
          <a:p>
            <a:pPr marL="0" indent="0"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THE EIGHT GENTLE APPROACHES </a:t>
            </a:r>
            <a:r>
              <a:rPr lang="en-US" sz="1200" dirty="0"/>
              <a:t>to Resolving Conflict 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sp>
        <p:nvSpPr>
          <p:cNvPr id="13" name="WordArt 5">
            <a:extLst>
              <a:ext uri="{FF2B5EF4-FFF2-40B4-BE49-F238E27FC236}">
                <a16:creationId xmlns:a16="http://schemas.microsoft.com/office/drawing/2014/main" id="{1D79CBBC-4706-4160-8F29-2C37F7F139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166292">
            <a:off x="4698164" y="547316"/>
            <a:ext cx="2059570" cy="994984"/>
          </a:xfrm>
          <a:prstGeom prst="rect">
            <a:avLst/>
          </a:prstGeom>
        </p:spPr>
        <p:txBody>
          <a:bodyPr wrap="none" numCol="1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6" lon="19439995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PLEASE?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89AE1E-BB79-4D4F-8CD6-BBC28F62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50" y="1894210"/>
            <a:ext cx="1678483" cy="1018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D2544C-46AC-44B8-81D2-2CE2AFAE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62793" y="2885274"/>
            <a:ext cx="1465292" cy="1465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87A329-F9BE-4EFC-84BF-30C6A2DD5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787"/>
          <a:stretch/>
        </p:blipFill>
        <p:spPr>
          <a:xfrm>
            <a:off x="4525324" y="4115879"/>
            <a:ext cx="2345662" cy="17333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B3604E-E7AB-4F1B-B77D-3B942B36D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878" y="5849240"/>
            <a:ext cx="2782656" cy="19644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9149D-CB48-43FC-B8E8-47E94403B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090" y="7760455"/>
            <a:ext cx="2525896" cy="1894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58013-3F7A-484D-99ED-A127EC13D0B8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7431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4160412" cy="10573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THE EIGHT GENTLE APPROACHES </a:t>
            </a:r>
            <a:r>
              <a:rPr lang="en-US" sz="1200" dirty="0"/>
              <a:t>to Resolving Conflict </a:t>
            </a:r>
          </a:p>
          <a:p>
            <a:pPr marL="0" indent="0">
              <a:buNone/>
            </a:pPr>
            <a:r>
              <a:rPr lang="en-US" sz="1200" b="1" dirty="0"/>
              <a:t>6. G__________________ Approach vs. Harsh Approach v.8</a:t>
            </a:r>
          </a:p>
          <a:p>
            <a:pPr marL="169863" indent="0">
              <a:buNone/>
            </a:pPr>
            <a:r>
              <a:rPr lang="en-US" sz="1400" dirty="0"/>
              <a:t> </a:t>
            </a:r>
            <a:r>
              <a:rPr lang="en-US" sz="1200" dirty="0"/>
              <a:t>So, although I have quite a lot of confidence in </a:t>
            </a:r>
            <a:br>
              <a:rPr lang="en-US" sz="1200" dirty="0"/>
            </a:br>
            <a:r>
              <a:rPr lang="en-US" sz="1200" dirty="0"/>
              <a:t>Christ and could command you to do what is proper,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Uses the “K__________ Gloves” with Others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7. L_______________ Approach vs. Self-Centered v.9</a:t>
            </a:r>
          </a:p>
          <a:p>
            <a:pPr marL="169863" indent="0">
              <a:buNone/>
            </a:pPr>
            <a:r>
              <a:rPr lang="en-US" sz="1200" dirty="0"/>
              <a:t>... yet I appeal to you on the basis of love. I then, as Paul--</a:t>
            </a:r>
            <a:endParaRPr lang="en-US" sz="1200" b="1" dirty="0"/>
          </a:p>
          <a:p>
            <a:pPr marL="519113" indent="0">
              <a:lnSpc>
                <a:spcPct val="80000"/>
              </a:lnSpc>
              <a:buNone/>
              <a:defRPr/>
            </a:pPr>
            <a:r>
              <a:rPr lang="en-US" sz="1200" dirty="0"/>
              <a:t>Based in Love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L______________ covers sin</a:t>
            </a:r>
          </a:p>
          <a:p>
            <a:pPr marL="519113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519113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8. R____________________ Approach vs. Disrespectful v.9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dirty="0"/>
              <a:t>as Paul--an old man and now also a prisoner of Christ Jesus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R________________ your elders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endParaRPr lang="en-US" sz="1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69863" indent="0">
              <a:lnSpc>
                <a:spcPct val="80000"/>
              </a:lnSpc>
              <a:buNone/>
              <a:defRPr/>
            </a:pPr>
            <a:endParaRPr lang="en-US" sz="1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b="1" dirty="0"/>
              <a:t>9. M___________________ Approach vs. On-Your-Own v.10 </a:t>
            </a:r>
          </a:p>
          <a:p>
            <a:pPr marL="169863" indent="0">
              <a:buNone/>
            </a:pPr>
            <a:r>
              <a:rPr lang="en-US" sz="1200" dirty="0"/>
              <a:t>I appeal to you for my son Onesimus, who became my son while I was in chains.</a:t>
            </a:r>
          </a:p>
          <a:p>
            <a:pPr marL="287337" indent="0">
              <a:buNone/>
            </a:pPr>
            <a:r>
              <a:rPr lang="en-US" sz="1200" dirty="0"/>
              <a:t>“I appeal”</a:t>
            </a:r>
          </a:p>
          <a:p>
            <a:pPr marL="287337" indent="0">
              <a:buNone/>
            </a:pPr>
            <a:r>
              <a:rPr lang="en-US" sz="1200" dirty="0"/>
              <a:t>“for my son”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Stand in the G________ for another!</a:t>
            </a:r>
          </a:p>
          <a:p>
            <a:pPr marL="287337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10. U____________________ Approach vs. Disposable v.11</a:t>
            </a:r>
          </a:p>
          <a:p>
            <a:pPr marL="169863" indent="0">
              <a:lnSpc>
                <a:spcPct val="70000"/>
              </a:lnSpc>
              <a:buNone/>
              <a:defRPr/>
            </a:pPr>
            <a:r>
              <a:rPr lang="en-US" sz="1200" dirty="0"/>
              <a:t>Formerly he was useless to you, but now he has become useful both to you and to me. 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Useful to you  --  Useful to me</a:t>
            </a:r>
          </a:p>
          <a:p>
            <a:pPr marL="169863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Find God’s G_____________________ in Others!</a:t>
            </a:r>
          </a:p>
          <a:p>
            <a:pPr marL="169863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169863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11. A_________________ Approach Vs. Hostile Approach v.12</a:t>
            </a:r>
          </a:p>
          <a:p>
            <a:pPr marL="169863" indent="0">
              <a:buNone/>
            </a:pPr>
            <a:r>
              <a:rPr lang="en-US" sz="1200" dirty="0"/>
              <a:t>I am sending him--who is my very heart--back to you. 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“My very heart” = </a:t>
            </a:r>
            <a:r>
              <a:rPr lang="en-US" sz="1200" dirty="0" err="1">
                <a:latin typeface="Symbol" panose="05050102010706020507" pitchFamily="18" charset="2"/>
              </a:rPr>
              <a:t>splangxna</a:t>
            </a:r>
            <a:endParaRPr lang="en-US" sz="1200" dirty="0">
              <a:latin typeface="Symbol" panose="05050102010706020507" pitchFamily="18" charset="2"/>
            </a:endParaRPr>
          </a:p>
          <a:p>
            <a:pPr marL="169863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Take the R________ to share your heart!</a:t>
            </a:r>
            <a:r>
              <a:rPr lang="en-US" sz="1200" b="1" dirty="0">
                <a:solidFill>
                  <a:srgbClr val="FF99CC"/>
                </a:solidFill>
                <a:latin typeface="Arial" charset="0"/>
              </a:rPr>
              <a:t> 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  <a:p>
            <a:pPr marL="169863" indent="0">
              <a:lnSpc>
                <a:spcPct val="70000"/>
              </a:lnSpc>
              <a:buNone/>
              <a:defRPr/>
            </a:pPr>
            <a:endParaRPr lang="en-U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2E1D8E-B0C3-4A42-B332-64777E4C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42" y="456999"/>
            <a:ext cx="2094822" cy="1571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6DDF62-3E3A-4738-B87A-FF78EFCE4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42" y="1772957"/>
            <a:ext cx="2180733" cy="2045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B192C-502F-442F-8646-207090147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068" y="3560696"/>
            <a:ext cx="1963896" cy="15711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B8694-54B8-485C-8D0E-8A125715F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213" y="4924815"/>
            <a:ext cx="1425665" cy="17101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1B3635-F732-4752-8CBD-0C47DFDC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589" y="6722007"/>
            <a:ext cx="1692911" cy="18580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A2BC7-E689-4405-BD70-318825FAF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27" y="8151311"/>
            <a:ext cx="2236327" cy="2001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B1C83-063C-43F2-89AC-0C313664AC16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8764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frames panel frames free photo">
            <a:extLst>
              <a:ext uri="{FF2B5EF4-FFF2-40B4-BE49-F238E27FC236}">
                <a16:creationId xmlns:a16="http://schemas.microsoft.com/office/drawing/2014/main" id="{F8769FDA-9DDC-4252-947A-BA5826C5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2284" y="5841587"/>
            <a:ext cx="2340487" cy="190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571501"/>
            <a:ext cx="4383489" cy="10573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12. H________________ Approach Vs. Harmful v.13</a:t>
            </a:r>
          </a:p>
          <a:p>
            <a:pPr marL="225425" indent="0">
              <a:buNone/>
            </a:pPr>
            <a:r>
              <a:rPr lang="en-US" sz="1400" dirty="0"/>
              <a:t>I would have liked to keep him with me so that he could take your place in helping me while I am in chains for the gospel. 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400" dirty="0"/>
              <a:t>“Helping me”  --  In “your place” </a:t>
            </a:r>
          </a:p>
          <a:p>
            <a:pPr marL="225425" indent="0">
              <a:lnSpc>
                <a:spcPct val="80000"/>
              </a:lnSpc>
              <a:buNone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It will be to your C___________!</a:t>
            </a:r>
          </a:p>
          <a:p>
            <a:pPr marL="0" indent="0">
              <a:lnSpc>
                <a:spcPct val="70000"/>
              </a:lnSpc>
              <a:buNone/>
              <a:defRPr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13. V________________ Approach Vs. Pressured v.14</a:t>
            </a:r>
          </a:p>
          <a:p>
            <a:pPr marL="225425" indent="0">
              <a:buNone/>
            </a:pPr>
            <a:r>
              <a:rPr lang="en-US" sz="1400" dirty="0"/>
              <a:t>But I did not want to do anything without your consent, so that any favor you do will be spontaneous and not forced.</a:t>
            </a:r>
          </a:p>
          <a:p>
            <a:pPr marL="688975" indent="-193675">
              <a:lnSpc>
                <a:spcPct val="70000"/>
              </a:lnSpc>
              <a:defRPr/>
            </a:pPr>
            <a:r>
              <a:rPr lang="en-US" sz="1400" dirty="0"/>
              <a:t>Consensual </a:t>
            </a:r>
          </a:p>
          <a:p>
            <a:pPr marL="688975" indent="-193675">
              <a:lnSpc>
                <a:spcPct val="70000"/>
              </a:lnSpc>
              <a:defRPr/>
            </a:pPr>
            <a:r>
              <a:rPr lang="en-US" sz="1400" dirty="0"/>
              <a:t>Spontaneous</a:t>
            </a:r>
          </a:p>
          <a:p>
            <a:pPr marL="688975" indent="-193675">
              <a:lnSpc>
                <a:spcPct val="70000"/>
              </a:lnSpc>
              <a:defRPr/>
            </a:pPr>
            <a:r>
              <a:rPr lang="en-US" sz="1400" dirty="0"/>
              <a:t>Not Forced</a:t>
            </a:r>
          </a:p>
          <a:p>
            <a:pPr marL="200025" indent="0">
              <a:lnSpc>
                <a:spcPct val="70000"/>
              </a:lnSpc>
              <a:buNone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Expect other’s best ______________!</a:t>
            </a:r>
          </a:p>
          <a:p>
            <a:pPr marL="200025" indent="0">
              <a:lnSpc>
                <a:spcPct val="70000"/>
              </a:lnSpc>
              <a:buNone/>
              <a:defRPr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NOTICE: THESE GENTLE </a:t>
            </a:r>
          </a:p>
          <a:p>
            <a:pPr marL="0" indent="0">
              <a:buNone/>
              <a:defRPr/>
            </a:pPr>
            <a:r>
              <a:rPr lang="en-US" sz="1400" dirty="0"/>
              <a:t>approaches prepare Philemon for the last eight “POWERFUL” approaches ...</a:t>
            </a:r>
          </a:p>
          <a:p>
            <a:pPr marL="0" indent="0">
              <a:buNone/>
              <a:defRPr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THE EIGHT POWERFUL APPROACHES </a:t>
            </a:r>
            <a:r>
              <a:rPr lang="en-US" sz="1400" dirty="0"/>
              <a:t>to Resolving </a:t>
            </a:r>
            <a:br>
              <a:rPr lang="en-US" sz="1400" dirty="0"/>
            </a:br>
            <a:r>
              <a:rPr lang="en-US" sz="1400" dirty="0"/>
              <a:t>Conflict </a:t>
            </a:r>
          </a:p>
          <a:p>
            <a:pPr marL="0" indent="0">
              <a:buNone/>
            </a:pPr>
            <a:r>
              <a:rPr lang="en-US" sz="1400" b="1" dirty="0"/>
              <a:t>14. Big P_____________ Approach vs. Short-Sighted v.15</a:t>
            </a:r>
          </a:p>
          <a:p>
            <a:pPr marL="225425" indent="0">
              <a:buNone/>
            </a:pPr>
            <a:r>
              <a:rPr lang="en-US" sz="1800" dirty="0"/>
              <a:t> </a:t>
            </a:r>
            <a:r>
              <a:rPr lang="en-US" sz="1400" dirty="0"/>
              <a:t>Perhaps the reason he was separated from you for a little while was that you might have him back for good-</a:t>
            </a:r>
          </a:p>
          <a:p>
            <a:pPr marL="519113" indent="0">
              <a:buNone/>
            </a:pPr>
            <a:r>
              <a:rPr lang="en-US" sz="1400" dirty="0"/>
              <a:t>Positive Hypothetical</a:t>
            </a:r>
          </a:p>
          <a:p>
            <a:pPr marL="225425" indent="0">
              <a:buNone/>
            </a:pPr>
            <a:r>
              <a:rPr lang="en-US" sz="1400" b="1" dirty="0">
                <a:solidFill>
                  <a:srgbClr val="0070C0"/>
                </a:solidFill>
              </a:rPr>
              <a:t>Give the B_____________ of the doubt! </a:t>
            </a:r>
          </a:p>
          <a:p>
            <a:pPr marL="519113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15. S_______________ Approach vs. Non-Christian v.16</a:t>
            </a:r>
          </a:p>
          <a:p>
            <a:pPr marL="225425" indent="0">
              <a:buNone/>
            </a:pPr>
            <a:r>
              <a:rPr lang="en-US" sz="1400" dirty="0"/>
              <a:t>no longer as a slave, but better than a slave, </a:t>
            </a:r>
            <a:br>
              <a:rPr lang="en-US" sz="1400" dirty="0"/>
            </a:br>
            <a:r>
              <a:rPr lang="en-US" sz="1400" dirty="0"/>
              <a:t>as a dear brother</a:t>
            </a:r>
            <a:r>
              <a:rPr lang="en-US" sz="1600" dirty="0"/>
              <a:t>. </a:t>
            </a:r>
          </a:p>
          <a:p>
            <a:pPr marL="463550" indent="0">
              <a:buNone/>
            </a:pPr>
            <a:r>
              <a:rPr lang="en-US" sz="1400" dirty="0"/>
              <a:t>Brother in the Lor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marL="225425" indent="0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Use spiritual L_______________!</a:t>
            </a: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86715-EA7D-4567-A5F7-7A1C3D00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022" y="571501"/>
            <a:ext cx="1148268" cy="1343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8D8B8-0570-429C-9026-06FBAFD8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133" y="1530377"/>
            <a:ext cx="1928385" cy="3036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BD365-AE74-4399-829C-A1190CECC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69283">
            <a:off x="4556707" y="4160621"/>
            <a:ext cx="1891236" cy="1907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0601CC-BD2D-4919-A693-27DA5386F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660" y="8313928"/>
            <a:ext cx="2482712" cy="1128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0D5CA5-FEEE-4C94-80C2-6DB63ED046A0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1700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4160412" cy="10573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16. P____________________ Approach vs. Disassociation v.17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dirty="0"/>
              <a:t>So if you consider me a partner, welcome </a:t>
            </a:r>
            <a:br>
              <a:rPr lang="en-US" sz="1200" dirty="0"/>
            </a:br>
            <a:r>
              <a:rPr lang="en-US" sz="1200" dirty="0"/>
              <a:t>him as you would welcome me. </a:t>
            </a:r>
          </a:p>
          <a:p>
            <a:pPr marL="457200" indent="0">
              <a:lnSpc>
                <a:spcPct val="80000"/>
              </a:lnSpc>
              <a:buNone/>
              <a:defRPr/>
            </a:pPr>
            <a:r>
              <a:rPr lang="en-US" sz="1200" dirty="0"/>
              <a:t>Consider me -- Welcome him as me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Reason through your F____________!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17. C____________ Card Approach vs. I’ll make you pay v.18</a:t>
            </a:r>
          </a:p>
          <a:p>
            <a:pPr marL="228600" indent="0">
              <a:lnSpc>
                <a:spcPct val="100000"/>
              </a:lnSpc>
              <a:buNone/>
            </a:pPr>
            <a:r>
              <a:rPr lang="en-US" sz="1200" dirty="0"/>
              <a:t>If he has done you any wrong or owes you anything, </a:t>
            </a:r>
            <a:br>
              <a:rPr lang="en-US" sz="1200" dirty="0"/>
            </a:br>
            <a:r>
              <a:rPr lang="en-US" sz="1200" dirty="0"/>
              <a:t>charge it to me </a:t>
            </a:r>
            <a:r>
              <a:rPr lang="en-US" sz="1200" dirty="0">
                <a:solidFill>
                  <a:schemeClr val="bg1"/>
                </a:solidFill>
              </a:rPr>
              <a:t>me. 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0">
              <a:buNone/>
            </a:pPr>
            <a:r>
              <a:rPr lang="en-US" sz="1200" dirty="0"/>
              <a:t>Charge it to me</a:t>
            </a:r>
          </a:p>
          <a:p>
            <a:pPr marL="228600" indent="0"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B_________ one another’s burdens!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18. S____________________ Approach vs. Make ‘</a:t>
            </a:r>
            <a:r>
              <a:rPr lang="en-US" sz="1200" b="1" dirty="0" err="1"/>
              <a:t>em</a:t>
            </a:r>
            <a:r>
              <a:rPr lang="en-US" sz="1200" b="1" dirty="0"/>
              <a:t> pay v.19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dirty="0"/>
              <a:t> ... I will pay it back--not to mention that you owe me your very self. </a:t>
            </a:r>
          </a:p>
          <a:p>
            <a:pPr marL="457200" indent="0">
              <a:lnSpc>
                <a:spcPct val="80000"/>
              </a:lnSpc>
              <a:buNone/>
              <a:defRPr/>
            </a:pPr>
            <a:r>
              <a:rPr lang="en-US" sz="1200" dirty="0"/>
              <a:t>I will pay  --  You owe me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rgbClr val="0070C0"/>
                </a:solidFill>
              </a:rPr>
              <a:t>Follow in Christ’s S________</a:t>
            </a:r>
          </a:p>
          <a:p>
            <a:pPr marL="457200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19. R______________________ Approach Vs. Fatigued v.20</a:t>
            </a:r>
          </a:p>
          <a:p>
            <a:pPr marL="228600" indent="0">
              <a:buNone/>
              <a:defRPr/>
            </a:pPr>
            <a:r>
              <a:rPr lang="en-US" sz="1200" dirty="0"/>
              <a:t>I do wish, brother, that I may have some benefit from you in the Lord; refresh my heart in Christ.</a:t>
            </a:r>
          </a:p>
          <a:p>
            <a:pPr marL="457200" indent="0">
              <a:buNone/>
              <a:defRPr/>
            </a:pPr>
            <a:r>
              <a:rPr lang="en-US" sz="1200" dirty="0"/>
              <a:t>Let me reap benefit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r>
              <a:rPr lang="en-US" sz="1200" dirty="0"/>
              <a:t>Refresh me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rgbClr val="0070C0"/>
                </a:solidFill>
              </a:rPr>
              <a:t>Tactfully assert E_________________!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20. C____________________ Approach Vs. Doubtful v.21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dirty="0"/>
              <a:t>Confident of your obedience, I write to you, knowing </a:t>
            </a:r>
            <a:br>
              <a:rPr lang="en-US" sz="1200" dirty="0"/>
            </a:br>
            <a:r>
              <a:rPr lang="en-US" sz="1200" dirty="0"/>
              <a:t>that you will do even more than I ask. 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r>
              <a:rPr lang="en-US" sz="1200" dirty="0"/>
              <a:t>-In obedience       -To do more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rgbClr val="0070C0"/>
                </a:solidFill>
              </a:rPr>
              <a:t>Be O____________________ of relationships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21. F__________-U_____ Approach Vs. “Let it go” v.22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dirty="0"/>
              <a:t>And one thing more: Prepare a guest room for me, because I hope to be restored to you in answer to your prayers. 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sz="1200" dirty="0"/>
              <a:t>	-Guest Room   -Restored</a:t>
            </a:r>
          </a:p>
          <a:p>
            <a:pPr marL="0" indent="0">
              <a:buNone/>
            </a:pPr>
            <a:r>
              <a:rPr lang="en-US" sz="1200" b="1" dirty="0"/>
              <a:t>Conclusion: </a:t>
            </a:r>
          </a:p>
          <a:p>
            <a:pPr marL="0" indent="0">
              <a:buNone/>
              <a:defRPr/>
            </a:pPr>
            <a:r>
              <a:rPr lang="en-US" sz="1200" dirty="0"/>
              <a:t>This set of eight approaches are “POWERFUL” when added to the previous 13! So ...Learn to use them, as Paul did, on a SINGLE situation!  Let’s Pray!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9CFCE9-1EC3-4692-A066-759B3694D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432" y="819130"/>
            <a:ext cx="3244968" cy="1014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C0604-5FE7-4CAC-B035-56FA731BF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65" y="1979963"/>
            <a:ext cx="2088110" cy="1300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6FA25E-8D79-4473-9B2A-4A62A5F3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62" y="3526971"/>
            <a:ext cx="2375613" cy="1649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DBEC4-4E13-4610-A5D5-6907798DC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16" y="4543125"/>
            <a:ext cx="135255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B62300-39E8-416E-8B46-00BBE952C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709" y="6606522"/>
            <a:ext cx="2297366" cy="1768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810C1-D50C-4637-BCE9-035A708B6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651" y="8374925"/>
            <a:ext cx="1187233" cy="1203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715738-6F4D-4BE0-A423-C1AB84BB88CB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4986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CC1C-C256-4AFD-A433-0BA23D08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4F547-C848-4B05-96C3-76CE79BC4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F20F6-7B7A-41B1-8A73-82A423F23F05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2978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E148A-E6CD-409E-ABF6-CDAA79C4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6" y="329532"/>
            <a:ext cx="6213780" cy="3289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BF204B-4B0E-4590-9C47-CF529E132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384" y="1116464"/>
            <a:ext cx="5219136" cy="125290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Conflict Resolution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C5B837-95A1-4A9E-8E6B-FDF2C6ED7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899" y="2711312"/>
            <a:ext cx="5219136" cy="86887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Study of Philemon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857A-E8DA-4E8F-B196-D43868CACD97}"/>
              </a:ext>
            </a:extLst>
          </p:cNvPr>
          <p:cNvSpPr txBox="1"/>
          <p:nvPr/>
        </p:nvSpPr>
        <p:spPr>
          <a:xfrm>
            <a:off x="1237129" y="4082114"/>
            <a:ext cx="62286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 Resolution:</a:t>
            </a:r>
          </a:p>
          <a:p>
            <a:pPr algn="ctr"/>
            <a:br>
              <a:rPr lang="en-US" dirty="0"/>
            </a:br>
            <a:r>
              <a:rPr lang="en-US" dirty="0"/>
              <a:t>A Little Background on Conflict </a:t>
            </a:r>
            <a:br>
              <a:rPr lang="en-US" dirty="0"/>
            </a:b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Twenty-One Ways to Resolve Conflict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You Can Learn to be a Conflict Resolver</a:t>
            </a:r>
            <a:br>
              <a:rPr lang="en-US" b="1" dirty="0">
                <a:solidFill>
                  <a:srgbClr val="C00000"/>
                </a:solidFill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r>
              <a:rPr lang="en-US" sz="1400" dirty="0"/>
              <a:t>By </a:t>
            </a:r>
            <a:br>
              <a:rPr lang="en-US" sz="1400" dirty="0"/>
            </a:br>
            <a:r>
              <a:rPr lang="en-US" sz="1400" dirty="0"/>
              <a:t>Pastor Dennis </a:t>
            </a:r>
            <a:r>
              <a:rPr lang="en-US" sz="1400" dirty="0" err="1"/>
              <a:t>Hendrson</a:t>
            </a:r>
            <a:r>
              <a:rPr lang="en-US" sz="1400" dirty="0"/>
              <a:t>, </a:t>
            </a:r>
            <a:r>
              <a:rPr lang="en-US" sz="1400" dirty="0" err="1"/>
              <a:t>D.Min</a:t>
            </a:r>
            <a:r>
              <a:rPr lang="en-US" sz="1400" dirty="0"/>
              <a:t>. </a:t>
            </a:r>
          </a:p>
          <a:p>
            <a:pPr algn="ctr"/>
            <a:r>
              <a:rPr lang="en-US" sz="1000" dirty="0"/>
              <a:t>©2020 Dennis Henderson, all rights reserved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75C15-8042-47B8-8AE4-382AC4C6557A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890815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82C3-8101-48C2-B5DB-B22CE9E6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1EF7-6A96-426A-BCAE-6A3D819F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B6276-D083-42BC-9386-C8388D98F71A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89799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307D39-7F45-4D74-B008-D867C0E7F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7" b="33012"/>
          <a:stretch/>
        </p:blipFill>
        <p:spPr>
          <a:xfrm>
            <a:off x="3886200" y="637837"/>
            <a:ext cx="3638550" cy="2619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E28D2-B41F-4276-A74D-40CC7AAB2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95" b="31025"/>
          <a:stretch/>
        </p:blipFill>
        <p:spPr>
          <a:xfrm>
            <a:off x="5945028" y="1508007"/>
            <a:ext cx="1568956" cy="17520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6338327" cy="10573105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buNone/>
            </a:pPr>
            <a:endParaRPr lang="en-US" sz="1800" b="1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800" b="1" dirty="0"/>
              <a:t>Conflict Resolution</a:t>
            </a:r>
            <a:br>
              <a:rPr lang="en-US" sz="1800" b="1" dirty="0"/>
            </a:br>
            <a:r>
              <a:rPr lang="en-US" sz="1800" b="1" dirty="0"/>
              <a:t>A Study of Philemon</a:t>
            </a:r>
          </a:p>
          <a:p>
            <a:pPr marL="0" indent="0">
              <a:buNone/>
            </a:pPr>
            <a:r>
              <a:rPr lang="en-US" sz="1200" dirty="0"/>
              <a:t>My Premise Today: </a:t>
            </a:r>
            <a:r>
              <a:rPr lang="en-US" sz="1200" b="1" dirty="0"/>
              <a:t>You can L_________</a:t>
            </a:r>
            <a:br>
              <a:rPr lang="en-US" sz="1200" b="1" dirty="0"/>
            </a:br>
            <a:r>
              <a:rPr lang="en-US" sz="1200" b="1" dirty="0"/>
              <a:t>to do “Conflict Resolution” (Become a </a:t>
            </a:r>
            <a:br>
              <a:rPr lang="en-US" sz="1200" b="1" dirty="0"/>
            </a:br>
            <a:r>
              <a:rPr lang="en-US" sz="1200" b="1" dirty="0"/>
              <a:t>Peace Maker) </a:t>
            </a:r>
          </a:p>
          <a:p>
            <a:pPr marL="0" indent="0">
              <a:buNone/>
            </a:pPr>
            <a:r>
              <a:rPr lang="en-US" sz="1200" dirty="0"/>
              <a:t>Why would I say that? </a:t>
            </a:r>
          </a:p>
          <a:p>
            <a:pPr marL="0" indent="0">
              <a:buNone/>
            </a:pPr>
            <a:r>
              <a:rPr lang="en-US" sz="1200" b="1" dirty="0"/>
              <a:t>Because the Apostle Paul L__________ </a:t>
            </a:r>
            <a:br>
              <a:rPr lang="en-US" sz="1200" b="1" dirty="0"/>
            </a:br>
            <a:r>
              <a:rPr lang="en-US" sz="1200" b="1" dirty="0"/>
              <a:t>to be one!</a:t>
            </a:r>
          </a:p>
          <a:p>
            <a:pPr marL="0" indent="0">
              <a:buNone/>
            </a:pPr>
            <a:r>
              <a:rPr lang="en-US" sz="1200" dirty="0"/>
              <a:t>Bear with me ...  </a:t>
            </a:r>
            <a:br>
              <a:rPr lang="en-US" sz="1200" dirty="0"/>
            </a:br>
            <a:r>
              <a:rPr lang="en-US" sz="1200" dirty="0"/>
              <a:t>Paul wrote Philemon from Rome </a:t>
            </a:r>
            <a:br>
              <a:rPr lang="en-US" sz="1200" dirty="0"/>
            </a:br>
            <a:r>
              <a:rPr lang="en-US" sz="1200" dirty="0"/>
              <a:t>around _____ AD </a:t>
            </a:r>
          </a:p>
          <a:p>
            <a:pPr marL="0" indent="0">
              <a:buNone/>
            </a:pPr>
            <a:r>
              <a:rPr lang="en-US" sz="1200" b="1" dirty="0"/>
              <a:t>In the previous 14 years ...</a:t>
            </a:r>
          </a:p>
          <a:p>
            <a:pPr marL="628650" indent="-193675"/>
            <a:r>
              <a:rPr lang="en-US" sz="1200" dirty="0"/>
              <a:t>Three missionary journeys</a:t>
            </a:r>
          </a:p>
          <a:p>
            <a:pPr marL="628650" indent="-193675"/>
            <a:r>
              <a:rPr lang="en-US" sz="1200" dirty="0"/>
              <a:t>Jerusalem imprisonments</a:t>
            </a:r>
          </a:p>
          <a:p>
            <a:pPr marL="628650" indent="-193675"/>
            <a:r>
              <a:rPr lang="en-US" sz="1200" dirty="0"/>
              <a:t>3 Trials</a:t>
            </a:r>
          </a:p>
          <a:p>
            <a:pPr marL="628650" indent="-193675"/>
            <a:r>
              <a:rPr lang="en-US" sz="1200" dirty="0"/>
              <a:t>Sailed to Rome – </a:t>
            </a:r>
            <a:br>
              <a:rPr lang="en-US" sz="1200" dirty="0"/>
            </a:br>
            <a:r>
              <a:rPr lang="en-US" sz="1200" dirty="0"/>
              <a:t>     imprisonment </a:t>
            </a:r>
          </a:p>
          <a:p>
            <a:pPr marL="0" indent="0">
              <a:buNone/>
            </a:pPr>
            <a:r>
              <a:rPr lang="en-US" sz="1200" b="1" dirty="0"/>
              <a:t>So back up 14 years – ______ AD</a:t>
            </a:r>
          </a:p>
          <a:p>
            <a:pPr marL="628650" indent="-193675"/>
            <a:r>
              <a:rPr lang="en-US" sz="1200" dirty="0"/>
              <a:t>Paul and Barnabas S____ O_____</a:t>
            </a:r>
          </a:p>
          <a:p>
            <a:pPr marL="628650" indent="-193675"/>
            <a:r>
              <a:rPr lang="en-US" sz="1200" dirty="0"/>
              <a:t>P______-U____ John Mark - Cousin</a:t>
            </a:r>
          </a:p>
          <a:p>
            <a:pPr marL="628650" indent="-193675"/>
            <a:r>
              <a:rPr lang="en-US" sz="1200" dirty="0"/>
              <a:t>John Mark B__________ On Them</a:t>
            </a:r>
          </a:p>
          <a:p>
            <a:pPr marL="628650" indent="-193675"/>
            <a:r>
              <a:rPr lang="en-US" sz="1200" dirty="0"/>
              <a:t>Why?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The Itinerary ...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Homesickness ...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Frightened ...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Malaria …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Paul’s Leadership …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Paul’s Preaching …</a:t>
            </a:r>
          </a:p>
          <a:p>
            <a:pPr marL="0" indent="0">
              <a:buNone/>
            </a:pPr>
            <a:r>
              <a:rPr lang="en-US" sz="1200" b="1" dirty="0"/>
              <a:t>Completed 1</a:t>
            </a:r>
            <a:r>
              <a:rPr lang="en-US" sz="1200" b="1" baseline="30000" dirty="0"/>
              <a:t>st</a:t>
            </a:r>
            <a:r>
              <a:rPr lang="en-US" sz="1200" b="1" dirty="0"/>
              <a:t> Missionary Journey</a:t>
            </a:r>
          </a:p>
          <a:p>
            <a:pPr marL="741363" indent="0">
              <a:buNone/>
            </a:pPr>
            <a:r>
              <a:rPr lang="en-US" sz="1200" dirty="0"/>
              <a:t>+ Antioch Pisidian</a:t>
            </a:r>
            <a:br>
              <a:rPr lang="en-US" sz="1200" dirty="0"/>
            </a:br>
            <a:r>
              <a:rPr lang="en-US" sz="1200" dirty="0"/>
              <a:t>+ Iconium </a:t>
            </a:r>
            <a:br>
              <a:rPr lang="en-US" sz="1200" dirty="0"/>
            </a:br>
            <a:r>
              <a:rPr lang="en-US" sz="1200" dirty="0"/>
              <a:t>+ Lystra</a:t>
            </a:r>
            <a:br>
              <a:rPr lang="en-US" sz="1200" dirty="0"/>
            </a:br>
            <a:r>
              <a:rPr lang="en-US" sz="1200" dirty="0"/>
              <a:t>+ </a:t>
            </a:r>
            <a:r>
              <a:rPr lang="en-US" sz="1200" dirty="0" err="1"/>
              <a:t>Derbe</a:t>
            </a:r>
            <a:endParaRPr lang="en-US" sz="1200" dirty="0"/>
          </a:p>
          <a:p>
            <a:pPr marL="741363" indent="0">
              <a:buNone/>
            </a:pPr>
            <a:r>
              <a:rPr lang="en-US" sz="1200" dirty="0"/>
              <a:t>Then return</a:t>
            </a:r>
          </a:p>
          <a:p>
            <a:pPr marL="741363" indent="0">
              <a:buNone/>
            </a:pPr>
            <a:r>
              <a:rPr lang="en-US" sz="1200" dirty="0"/>
              <a:t>- Lystra</a:t>
            </a:r>
            <a:br>
              <a:rPr lang="en-US" sz="1200" dirty="0"/>
            </a:br>
            <a:r>
              <a:rPr lang="en-US" sz="1200" dirty="0"/>
              <a:t>- Iconium</a:t>
            </a:r>
            <a:br>
              <a:rPr lang="en-US" sz="1200" dirty="0"/>
            </a:br>
            <a:r>
              <a:rPr lang="en-US" sz="1200" dirty="0"/>
              <a:t>- Antioch Pisidian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Perga</a:t>
            </a:r>
            <a:r>
              <a:rPr lang="en-US" sz="1200" dirty="0"/>
              <a:t> of </a:t>
            </a:r>
            <a:r>
              <a:rPr lang="en-US" sz="1200" dirty="0" err="1"/>
              <a:t>Pamphilia</a:t>
            </a:r>
            <a:br>
              <a:rPr lang="en-US" sz="1200" dirty="0"/>
            </a:br>
            <a:r>
              <a:rPr lang="en-US" sz="1200" dirty="0"/>
              <a:t>- Antioch</a:t>
            </a: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448EB0-0303-435F-8608-382379CF6EA2}"/>
              </a:ext>
            </a:extLst>
          </p:cNvPr>
          <p:cNvGrpSpPr/>
          <p:nvPr/>
        </p:nvGrpSpPr>
        <p:grpSpPr>
          <a:xfrm>
            <a:off x="3276600" y="3257550"/>
            <a:ext cx="4242767" cy="3891590"/>
            <a:chOff x="3554597" y="3257550"/>
            <a:chExt cx="3964770" cy="376665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08AE27B2-EBFF-44DB-A758-9CE02426A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18012" r="18114"/>
            <a:stretch>
              <a:fillRect/>
            </a:stretch>
          </p:blipFill>
          <p:spPr bwMode="auto">
            <a:xfrm>
              <a:off x="3554597" y="3257550"/>
              <a:ext cx="3964770" cy="3766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6640794-7F1D-43E4-81EC-769FD9AF99AE}"/>
                </a:ext>
              </a:extLst>
            </p:cNvPr>
            <p:cNvSpPr/>
            <p:nvPr/>
          </p:nvSpPr>
          <p:spPr>
            <a:xfrm>
              <a:off x="6026771" y="4824935"/>
              <a:ext cx="745928" cy="282640"/>
            </a:xfrm>
            <a:custGeom>
              <a:avLst/>
              <a:gdLst>
                <a:gd name="connsiteX0" fmla="*/ 1434101 w 1434101"/>
                <a:gd name="connsiteY0" fmla="*/ 0 h 543396"/>
                <a:gd name="connsiteX1" fmla="*/ 798671 w 1434101"/>
                <a:gd name="connsiteY1" fmla="*/ 495946 h 543396"/>
                <a:gd name="connsiteX2" fmla="*/ 85748 w 1434101"/>
                <a:gd name="connsiteY2" fmla="*/ 526942 h 543396"/>
                <a:gd name="connsiteX3" fmla="*/ 39254 w 1434101"/>
                <a:gd name="connsiteY3" fmla="*/ 526942 h 54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4101" h="543396">
                  <a:moveTo>
                    <a:pt x="1434101" y="0"/>
                  </a:moveTo>
                  <a:cubicBezTo>
                    <a:pt x="1228748" y="204061"/>
                    <a:pt x="1023396" y="408122"/>
                    <a:pt x="798671" y="495946"/>
                  </a:cubicBezTo>
                  <a:cubicBezTo>
                    <a:pt x="573946" y="583770"/>
                    <a:pt x="212317" y="521776"/>
                    <a:pt x="85748" y="526942"/>
                  </a:cubicBezTo>
                  <a:cubicBezTo>
                    <a:pt x="-40822" y="532108"/>
                    <a:pt x="-784" y="529525"/>
                    <a:pt x="39254" y="526942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3438BB3-0F95-41A3-AEDA-38A5A932F2BE}"/>
                </a:ext>
              </a:extLst>
            </p:cNvPr>
            <p:cNvSpPr/>
            <p:nvPr/>
          </p:nvSpPr>
          <p:spPr>
            <a:xfrm>
              <a:off x="5507592" y="5165501"/>
              <a:ext cx="418677" cy="152392"/>
            </a:xfrm>
            <a:custGeom>
              <a:avLst/>
              <a:gdLst>
                <a:gd name="connsiteX0" fmla="*/ 805912 w 805912"/>
                <a:gd name="connsiteY0" fmla="*/ 0 h 310776"/>
                <a:gd name="connsiteX1" fmla="*/ 712922 w 805912"/>
                <a:gd name="connsiteY1" fmla="*/ 139485 h 310776"/>
                <a:gd name="connsiteX2" fmla="*/ 542441 w 805912"/>
                <a:gd name="connsiteY2" fmla="*/ 139485 h 310776"/>
                <a:gd name="connsiteX3" fmla="*/ 387458 w 805912"/>
                <a:gd name="connsiteY3" fmla="*/ 77492 h 310776"/>
                <a:gd name="connsiteX4" fmla="*/ 356461 w 805912"/>
                <a:gd name="connsiteY4" fmla="*/ 247973 h 310776"/>
                <a:gd name="connsiteX5" fmla="*/ 108488 w 805912"/>
                <a:gd name="connsiteY5" fmla="*/ 309967 h 310776"/>
                <a:gd name="connsiteX6" fmla="*/ 92990 w 805912"/>
                <a:gd name="connsiteY6" fmla="*/ 278970 h 310776"/>
                <a:gd name="connsiteX7" fmla="*/ 0 w 805912"/>
                <a:gd name="connsiteY7" fmla="*/ 216977 h 310776"/>
                <a:gd name="connsiteX0" fmla="*/ 808725 w 808725"/>
                <a:gd name="connsiteY0" fmla="*/ 0 h 310134"/>
                <a:gd name="connsiteX1" fmla="*/ 715735 w 808725"/>
                <a:gd name="connsiteY1" fmla="*/ 139485 h 310134"/>
                <a:gd name="connsiteX2" fmla="*/ 545254 w 808725"/>
                <a:gd name="connsiteY2" fmla="*/ 139485 h 310134"/>
                <a:gd name="connsiteX3" fmla="*/ 390271 w 808725"/>
                <a:gd name="connsiteY3" fmla="*/ 77492 h 310134"/>
                <a:gd name="connsiteX4" fmla="*/ 359274 w 808725"/>
                <a:gd name="connsiteY4" fmla="*/ 247973 h 310134"/>
                <a:gd name="connsiteX5" fmla="*/ 111301 w 808725"/>
                <a:gd name="connsiteY5" fmla="*/ 309967 h 310134"/>
                <a:gd name="connsiteX6" fmla="*/ 3788 w 808725"/>
                <a:gd name="connsiteY6" fmla="*/ 232963 h 310134"/>
                <a:gd name="connsiteX7" fmla="*/ 2813 w 808725"/>
                <a:gd name="connsiteY7" fmla="*/ 216977 h 310134"/>
                <a:gd name="connsiteX0" fmla="*/ 816162 w 816162"/>
                <a:gd name="connsiteY0" fmla="*/ 0 h 338812"/>
                <a:gd name="connsiteX1" fmla="*/ 723172 w 816162"/>
                <a:gd name="connsiteY1" fmla="*/ 139485 h 338812"/>
                <a:gd name="connsiteX2" fmla="*/ 552691 w 816162"/>
                <a:gd name="connsiteY2" fmla="*/ 139485 h 338812"/>
                <a:gd name="connsiteX3" fmla="*/ 397708 w 816162"/>
                <a:gd name="connsiteY3" fmla="*/ 77492 h 338812"/>
                <a:gd name="connsiteX4" fmla="*/ 366711 w 816162"/>
                <a:gd name="connsiteY4" fmla="*/ 247973 h 338812"/>
                <a:gd name="connsiteX5" fmla="*/ 239508 w 816162"/>
                <a:gd name="connsiteY5" fmla="*/ 338722 h 338812"/>
                <a:gd name="connsiteX6" fmla="*/ 11225 w 816162"/>
                <a:gd name="connsiteY6" fmla="*/ 232963 h 338812"/>
                <a:gd name="connsiteX7" fmla="*/ 10250 w 816162"/>
                <a:gd name="connsiteY7" fmla="*/ 216977 h 338812"/>
                <a:gd name="connsiteX0" fmla="*/ 1179723 w 1179723"/>
                <a:gd name="connsiteY0" fmla="*/ 0 h 338812"/>
                <a:gd name="connsiteX1" fmla="*/ 1086733 w 1179723"/>
                <a:gd name="connsiteY1" fmla="*/ 139485 h 338812"/>
                <a:gd name="connsiteX2" fmla="*/ 916252 w 1179723"/>
                <a:gd name="connsiteY2" fmla="*/ 139485 h 338812"/>
                <a:gd name="connsiteX3" fmla="*/ 761269 w 1179723"/>
                <a:gd name="connsiteY3" fmla="*/ 77492 h 338812"/>
                <a:gd name="connsiteX4" fmla="*/ 730272 w 1179723"/>
                <a:gd name="connsiteY4" fmla="*/ 247973 h 338812"/>
                <a:gd name="connsiteX5" fmla="*/ 603069 w 1179723"/>
                <a:gd name="connsiteY5" fmla="*/ 338722 h 338812"/>
                <a:gd name="connsiteX6" fmla="*/ 374786 w 1179723"/>
                <a:gd name="connsiteY6" fmla="*/ 232963 h 338812"/>
                <a:gd name="connsiteX7" fmla="*/ 0 w 1179723"/>
                <a:gd name="connsiteY7" fmla="*/ 165219 h 338812"/>
                <a:gd name="connsiteX0" fmla="*/ 804937 w 804937"/>
                <a:gd name="connsiteY0" fmla="*/ 0 h 338812"/>
                <a:gd name="connsiteX1" fmla="*/ 711947 w 804937"/>
                <a:gd name="connsiteY1" fmla="*/ 139485 h 338812"/>
                <a:gd name="connsiteX2" fmla="*/ 541466 w 804937"/>
                <a:gd name="connsiteY2" fmla="*/ 139485 h 338812"/>
                <a:gd name="connsiteX3" fmla="*/ 386483 w 804937"/>
                <a:gd name="connsiteY3" fmla="*/ 77492 h 338812"/>
                <a:gd name="connsiteX4" fmla="*/ 355486 w 804937"/>
                <a:gd name="connsiteY4" fmla="*/ 247973 h 338812"/>
                <a:gd name="connsiteX5" fmla="*/ 228283 w 804937"/>
                <a:gd name="connsiteY5" fmla="*/ 338722 h 338812"/>
                <a:gd name="connsiteX6" fmla="*/ 0 w 804937"/>
                <a:gd name="connsiteY6" fmla="*/ 232963 h 338812"/>
                <a:gd name="connsiteX0" fmla="*/ 804937 w 804937"/>
                <a:gd name="connsiteY0" fmla="*/ 0 h 338812"/>
                <a:gd name="connsiteX1" fmla="*/ 711947 w 804937"/>
                <a:gd name="connsiteY1" fmla="*/ 139485 h 338812"/>
                <a:gd name="connsiteX2" fmla="*/ 541466 w 804937"/>
                <a:gd name="connsiteY2" fmla="*/ 139485 h 338812"/>
                <a:gd name="connsiteX3" fmla="*/ 386483 w 804937"/>
                <a:gd name="connsiteY3" fmla="*/ 77492 h 338812"/>
                <a:gd name="connsiteX4" fmla="*/ 355486 w 804937"/>
                <a:gd name="connsiteY4" fmla="*/ 247973 h 338812"/>
                <a:gd name="connsiteX5" fmla="*/ 228283 w 804937"/>
                <a:gd name="connsiteY5" fmla="*/ 338722 h 338812"/>
                <a:gd name="connsiteX6" fmla="*/ 0 w 804937"/>
                <a:gd name="connsiteY6" fmla="*/ 232963 h 338812"/>
                <a:gd name="connsiteX0" fmla="*/ 804937 w 804937"/>
                <a:gd name="connsiteY0" fmla="*/ 0 h 339554"/>
                <a:gd name="connsiteX1" fmla="*/ 711947 w 804937"/>
                <a:gd name="connsiteY1" fmla="*/ 139485 h 339554"/>
                <a:gd name="connsiteX2" fmla="*/ 541466 w 804937"/>
                <a:gd name="connsiteY2" fmla="*/ 139485 h 339554"/>
                <a:gd name="connsiteX3" fmla="*/ 386483 w 804937"/>
                <a:gd name="connsiteY3" fmla="*/ 77492 h 339554"/>
                <a:gd name="connsiteX4" fmla="*/ 436000 w 804937"/>
                <a:gd name="connsiteY4" fmla="*/ 270977 h 339554"/>
                <a:gd name="connsiteX5" fmla="*/ 228283 w 804937"/>
                <a:gd name="connsiteY5" fmla="*/ 338722 h 339554"/>
                <a:gd name="connsiteX6" fmla="*/ 0 w 804937"/>
                <a:gd name="connsiteY6" fmla="*/ 232963 h 339554"/>
                <a:gd name="connsiteX0" fmla="*/ 804937 w 804937"/>
                <a:gd name="connsiteY0" fmla="*/ 0 h 339554"/>
                <a:gd name="connsiteX1" fmla="*/ 711947 w 804937"/>
                <a:gd name="connsiteY1" fmla="*/ 139485 h 339554"/>
                <a:gd name="connsiteX2" fmla="*/ 575971 w 804937"/>
                <a:gd name="connsiteY2" fmla="*/ 70474 h 339554"/>
                <a:gd name="connsiteX3" fmla="*/ 386483 w 804937"/>
                <a:gd name="connsiteY3" fmla="*/ 77492 h 339554"/>
                <a:gd name="connsiteX4" fmla="*/ 436000 w 804937"/>
                <a:gd name="connsiteY4" fmla="*/ 270977 h 339554"/>
                <a:gd name="connsiteX5" fmla="*/ 228283 w 804937"/>
                <a:gd name="connsiteY5" fmla="*/ 338722 h 339554"/>
                <a:gd name="connsiteX6" fmla="*/ 0 w 804937"/>
                <a:gd name="connsiteY6" fmla="*/ 232963 h 339554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937" h="367270">
                  <a:moveTo>
                    <a:pt x="804937" y="27166"/>
                  </a:moveTo>
                  <a:cubicBezTo>
                    <a:pt x="780398" y="85285"/>
                    <a:pt x="750108" y="154905"/>
                    <a:pt x="711947" y="166651"/>
                  </a:cubicBezTo>
                  <a:cubicBezTo>
                    <a:pt x="673786" y="178397"/>
                    <a:pt x="626381" y="124266"/>
                    <a:pt x="575971" y="97640"/>
                  </a:cubicBezTo>
                  <a:cubicBezTo>
                    <a:pt x="525561" y="71014"/>
                    <a:pt x="432815" y="-26525"/>
                    <a:pt x="409487" y="6892"/>
                  </a:cubicBezTo>
                  <a:cubicBezTo>
                    <a:pt x="386159" y="40309"/>
                    <a:pt x="466201" y="238310"/>
                    <a:pt x="436000" y="298143"/>
                  </a:cubicBezTo>
                  <a:cubicBezTo>
                    <a:pt x="405799" y="357976"/>
                    <a:pt x="300950" y="372224"/>
                    <a:pt x="228283" y="365888"/>
                  </a:cubicBezTo>
                  <a:cubicBezTo>
                    <a:pt x="155616" y="359552"/>
                    <a:pt x="84626" y="292807"/>
                    <a:pt x="0" y="260129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85A44CA-9114-4F78-9527-301C3C5D1FFB}"/>
                </a:ext>
              </a:extLst>
            </p:cNvPr>
            <p:cNvSpPr/>
            <p:nvPr/>
          </p:nvSpPr>
          <p:spPr>
            <a:xfrm>
              <a:off x="4870659" y="4369956"/>
              <a:ext cx="459788" cy="867874"/>
            </a:xfrm>
            <a:custGeom>
              <a:avLst/>
              <a:gdLst>
                <a:gd name="connsiteX0" fmla="*/ 1039451 w 1039451"/>
                <a:gd name="connsiteY0" fmla="*/ 1587640 h 1587640"/>
                <a:gd name="connsiteX1" fmla="*/ 135099 w 1039451"/>
                <a:gd name="connsiteY1" fmla="*/ 984739 h 1587640"/>
                <a:gd name="connsiteX2" fmla="*/ 4471 w 1039451"/>
                <a:gd name="connsiteY2" fmla="*/ 0 h 1587640"/>
                <a:gd name="connsiteX3" fmla="*/ 4471 w 1039451"/>
                <a:gd name="connsiteY3" fmla="*/ 0 h 158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451" h="1587640">
                  <a:moveTo>
                    <a:pt x="1039451" y="1587640"/>
                  </a:moveTo>
                  <a:cubicBezTo>
                    <a:pt x="673523" y="1418493"/>
                    <a:pt x="307596" y="1249346"/>
                    <a:pt x="135099" y="984739"/>
                  </a:cubicBezTo>
                  <a:cubicBezTo>
                    <a:pt x="-37398" y="720132"/>
                    <a:pt x="4471" y="0"/>
                    <a:pt x="4471" y="0"/>
                  </a:cubicBezTo>
                  <a:lnTo>
                    <a:pt x="4471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6FC3FB-D7EA-425F-84E7-BA78ECA9A421}"/>
                </a:ext>
              </a:extLst>
            </p:cNvPr>
            <p:cNvSpPr txBox="1"/>
            <p:nvPr/>
          </p:nvSpPr>
          <p:spPr>
            <a:xfrm>
              <a:off x="4989309" y="5295755"/>
              <a:ext cx="682276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FF00"/>
                  </a:solidFill>
                </a:rPr>
                <a:t>Paphos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915E7D-BB27-4D8F-B69A-85FB25D78A6E}"/>
                </a:ext>
              </a:extLst>
            </p:cNvPr>
            <p:cNvSpPr txBox="1"/>
            <p:nvPr/>
          </p:nvSpPr>
          <p:spPr>
            <a:xfrm>
              <a:off x="4922363" y="4109553"/>
              <a:ext cx="857001" cy="39151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dirty="0">
                  <a:solidFill>
                    <a:srgbClr val="FFFF00"/>
                  </a:solidFill>
                </a:rPr>
                <a:t>Perga of</a:t>
              </a:r>
              <a:br>
                <a:rPr lang="en-US" sz="1200" b="1" dirty="0">
                  <a:solidFill>
                    <a:srgbClr val="FFFF00"/>
                  </a:solidFill>
                </a:rPr>
              </a:br>
              <a:r>
                <a:rPr lang="en-US" sz="1200" b="1" dirty="0">
                  <a:solidFill>
                    <a:srgbClr val="FFFF00"/>
                  </a:solidFill>
                </a:rPr>
                <a:t>Pamphylia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E559582-2E5E-4287-939A-0AC5CA855C53}"/>
                </a:ext>
              </a:extLst>
            </p:cNvPr>
            <p:cNvSpPr/>
            <p:nvPr/>
          </p:nvSpPr>
          <p:spPr>
            <a:xfrm>
              <a:off x="6723988" y="4763166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3E7EEA5-8BB3-4F14-A022-CE938404B1DA}"/>
                </a:ext>
              </a:extLst>
            </p:cNvPr>
            <p:cNvSpPr/>
            <p:nvPr/>
          </p:nvSpPr>
          <p:spPr>
            <a:xfrm>
              <a:off x="5368411" y="5237830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353208A-E317-4D69-A49C-EED619BD4CB1}"/>
                </a:ext>
              </a:extLst>
            </p:cNvPr>
            <p:cNvSpPr/>
            <p:nvPr/>
          </p:nvSpPr>
          <p:spPr>
            <a:xfrm>
              <a:off x="4802663" y="4252220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7D8A626-D3AD-472C-9374-372A2D352950}"/>
                </a:ext>
              </a:extLst>
            </p:cNvPr>
            <p:cNvSpPr/>
            <p:nvPr/>
          </p:nvSpPr>
          <p:spPr>
            <a:xfrm>
              <a:off x="5884684" y="5107575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D1D56F-503E-497F-9B36-5E9CE567DEBA}"/>
                </a:ext>
              </a:extLst>
            </p:cNvPr>
            <p:cNvSpPr txBox="1"/>
            <p:nvPr/>
          </p:nvSpPr>
          <p:spPr>
            <a:xfrm>
              <a:off x="5602399" y="4823375"/>
              <a:ext cx="685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Salamis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30B0AB-2188-4930-932E-4147CE7E2D31}"/>
                </a:ext>
              </a:extLst>
            </p:cNvPr>
            <p:cNvSpPr txBox="1"/>
            <p:nvPr/>
          </p:nvSpPr>
          <p:spPr>
            <a:xfrm>
              <a:off x="6710557" y="4517051"/>
              <a:ext cx="685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Antioch</a:t>
              </a:r>
            </a:p>
          </p:txBody>
        </p:sp>
      </p:grpSp>
      <p:pic>
        <p:nvPicPr>
          <p:cNvPr id="34" name="Picture 3">
            <a:extLst>
              <a:ext uri="{FF2B5EF4-FFF2-40B4-BE49-F238E27FC236}">
                <a16:creationId xmlns:a16="http://schemas.microsoft.com/office/drawing/2014/main" id="{9EBC0178-F9AB-4CD3-AA2C-88855C512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8012" r="18114" b="30288"/>
          <a:stretch/>
        </p:blipFill>
        <p:spPr bwMode="auto">
          <a:xfrm>
            <a:off x="3137287" y="7139813"/>
            <a:ext cx="4354052" cy="260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82AC8FF-AB3C-4FEF-870C-8CD1ACD27A95}"/>
              </a:ext>
            </a:extLst>
          </p:cNvPr>
          <p:cNvSpPr/>
          <p:nvPr/>
        </p:nvSpPr>
        <p:spPr>
          <a:xfrm>
            <a:off x="4318527" y="8076337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3E858A-E014-436B-A704-E8FE4C88B5E1}"/>
              </a:ext>
            </a:extLst>
          </p:cNvPr>
          <p:cNvSpPr/>
          <p:nvPr/>
        </p:nvSpPr>
        <p:spPr>
          <a:xfrm>
            <a:off x="4319411" y="7308803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3BFB7702-CA8F-496C-B2B7-980BA357FF43}"/>
              </a:ext>
            </a:extLst>
          </p:cNvPr>
          <p:cNvSpPr/>
          <p:nvPr/>
        </p:nvSpPr>
        <p:spPr>
          <a:xfrm>
            <a:off x="4369795" y="7473199"/>
            <a:ext cx="144555" cy="660562"/>
          </a:xfrm>
          <a:custGeom>
            <a:avLst/>
            <a:gdLst>
              <a:gd name="connsiteX0" fmla="*/ 64304 w 240352"/>
              <a:gd name="connsiteY0" fmla="*/ 1083212 h 1083212"/>
              <a:gd name="connsiteX1" fmla="*/ 8033 w 240352"/>
              <a:gd name="connsiteY1" fmla="*/ 815926 h 1083212"/>
              <a:gd name="connsiteX2" fmla="*/ 219048 w 240352"/>
              <a:gd name="connsiteY2" fmla="*/ 253218 h 1083212"/>
              <a:gd name="connsiteX3" fmla="*/ 233116 w 240352"/>
              <a:gd name="connsiteY3" fmla="*/ 0 h 1083212"/>
              <a:gd name="connsiteX4" fmla="*/ 233116 w 240352"/>
              <a:gd name="connsiteY4" fmla="*/ 0 h 1083212"/>
              <a:gd name="connsiteX0" fmla="*/ 8452 w 177264"/>
              <a:gd name="connsiteY0" fmla="*/ 1083212 h 1083212"/>
              <a:gd name="connsiteX1" fmla="*/ 113546 w 177264"/>
              <a:gd name="connsiteY1" fmla="*/ 720302 h 1083212"/>
              <a:gd name="connsiteX2" fmla="*/ 163196 w 177264"/>
              <a:gd name="connsiteY2" fmla="*/ 253218 h 1083212"/>
              <a:gd name="connsiteX3" fmla="*/ 177264 w 177264"/>
              <a:gd name="connsiteY3" fmla="*/ 0 h 1083212"/>
              <a:gd name="connsiteX4" fmla="*/ 177264 w 177264"/>
              <a:gd name="connsiteY4" fmla="*/ 0 h 1083212"/>
              <a:gd name="connsiteX0" fmla="*/ 8452 w 178984"/>
              <a:gd name="connsiteY0" fmla="*/ 1105380 h 1105380"/>
              <a:gd name="connsiteX1" fmla="*/ 113546 w 178984"/>
              <a:gd name="connsiteY1" fmla="*/ 742470 h 1105380"/>
              <a:gd name="connsiteX2" fmla="*/ 163196 w 178984"/>
              <a:gd name="connsiteY2" fmla="*/ 275386 h 1105380"/>
              <a:gd name="connsiteX3" fmla="*/ 177264 w 178984"/>
              <a:gd name="connsiteY3" fmla="*/ 22168 h 1105380"/>
              <a:gd name="connsiteX4" fmla="*/ 129452 w 178984"/>
              <a:gd name="connsiteY4" fmla="*/ 10215 h 1105380"/>
              <a:gd name="connsiteX0" fmla="*/ 8452 w 165278"/>
              <a:gd name="connsiteY0" fmla="*/ 1095165 h 1095165"/>
              <a:gd name="connsiteX1" fmla="*/ 113546 w 165278"/>
              <a:gd name="connsiteY1" fmla="*/ 732255 h 1095165"/>
              <a:gd name="connsiteX2" fmla="*/ 163196 w 165278"/>
              <a:gd name="connsiteY2" fmla="*/ 265171 h 1095165"/>
              <a:gd name="connsiteX3" fmla="*/ 153358 w 165278"/>
              <a:gd name="connsiteY3" fmla="*/ 71718 h 1095165"/>
              <a:gd name="connsiteX4" fmla="*/ 129452 w 165278"/>
              <a:gd name="connsiteY4" fmla="*/ 0 h 1095165"/>
              <a:gd name="connsiteX0" fmla="*/ 9069 w 230023"/>
              <a:gd name="connsiteY0" fmla="*/ 1095165 h 1095165"/>
              <a:gd name="connsiteX1" fmla="*/ 114163 w 230023"/>
              <a:gd name="connsiteY1" fmla="*/ 732255 h 1095165"/>
              <a:gd name="connsiteX2" fmla="*/ 229554 w 230023"/>
              <a:gd name="connsiteY2" fmla="*/ 307006 h 1095165"/>
              <a:gd name="connsiteX3" fmla="*/ 153975 w 230023"/>
              <a:gd name="connsiteY3" fmla="*/ 71718 h 1095165"/>
              <a:gd name="connsiteX4" fmla="*/ 130069 w 230023"/>
              <a:gd name="connsiteY4" fmla="*/ 0 h 1095165"/>
              <a:gd name="connsiteX0" fmla="*/ 9069 w 229795"/>
              <a:gd name="connsiteY0" fmla="*/ 1095165 h 1095165"/>
              <a:gd name="connsiteX1" fmla="*/ 114163 w 229795"/>
              <a:gd name="connsiteY1" fmla="*/ 732255 h 1095165"/>
              <a:gd name="connsiteX2" fmla="*/ 229554 w 229795"/>
              <a:gd name="connsiteY2" fmla="*/ 307006 h 1095165"/>
              <a:gd name="connsiteX3" fmla="*/ 153975 w 229795"/>
              <a:gd name="connsiteY3" fmla="*/ 71718 h 1095165"/>
              <a:gd name="connsiteX4" fmla="*/ 130069 w 229795"/>
              <a:gd name="connsiteY4" fmla="*/ 0 h 1095165"/>
              <a:gd name="connsiteX0" fmla="*/ 16570 w 239662"/>
              <a:gd name="connsiteY0" fmla="*/ 1095165 h 1095165"/>
              <a:gd name="connsiteX1" fmla="*/ 55923 w 239662"/>
              <a:gd name="connsiteY1" fmla="*/ 774090 h 1095165"/>
              <a:gd name="connsiteX2" fmla="*/ 237055 w 239662"/>
              <a:gd name="connsiteY2" fmla="*/ 307006 h 1095165"/>
              <a:gd name="connsiteX3" fmla="*/ 161476 w 239662"/>
              <a:gd name="connsiteY3" fmla="*/ 71718 h 1095165"/>
              <a:gd name="connsiteX4" fmla="*/ 137570 w 239662"/>
              <a:gd name="connsiteY4" fmla="*/ 0 h 109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62" h="1095165">
                <a:moveTo>
                  <a:pt x="16570" y="1095165"/>
                </a:moveTo>
                <a:cubicBezTo>
                  <a:pt x="-24461" y="1030688"/>
                  <a:pt x="19176" y="905450"/>
                  <a:pt x="55923" y="774090"/>
                </a:cubicBezTo>
                <a:cubicBezTo>
                  <a:pt x="92670" y="642730"/>
                  <a:pt x="219463" y="424068"/>
                  <a:pt x="237055" y="307006"/>
                </a:cubicBezTo>
                <a:cubicBezTo>
                  <a:pt x="254647" y="189944"/>
                  <a:pt x="178057" y="122886"/>
                  <a:pt x="161476" y="71718"/>
                </a:cubicBezTo>
                <a:cubicBezTo>
                  <a:pt x="144895" y="20550"/>
                  <a:pt x="153507" y="3984"/>
                  <a:pt x="137570" y="0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2F0498F-9D4E-480A-96ED-7009DB546129}"/>
              </a:ext>
            </a:extLst>
          </p:cNvPr>
          <p:cNvSpPr/>
          <p:nvPr/>
        </p:nvSpPr>
        <p:spPr>
          <a:xfrm>
            <a:off x="4916003" y="7494462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6F30E1-D8D2-4DE0-B954-07399E26A6DD}"/>
              </a:ext>
            </a:extLst>
          </p:cNvPr>
          <p:cNvSpPr/>
          <p:nvPr/>
        </p:nvSpPr>
        <p:spPr>
          <a:xfrm>
            <a:off x="5179414" y="7747269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3B586C-2FBB-4AF1-8BD0-45E3DD746DD6}"/>
              </a:ext>
            </a:extLst>
          </p:cNvPr>
          <p:cNvCxnSpPr>
            <a:cxnSpLocks/>
          </p:cNvCxnSpPr>
          <p:nvPr/>
        </p:nvCxnSpPr>
        <p:spPr>
          <a:xfrm>
            <a:off x="4437430" y="7413002"/>
            <a:ext cx="449858" cy="13129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3C3F8E-7100-4382-B9E9-BF8475ADCFA7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5034906" y="7625756"/>
            <a:ext cx="161921" cy="1407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1AA636-5FF5-4546-97F2-4EF0345D7485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5298317" y="7878563"/>
            <a:ext cx="172383" cy="7540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B085B86-1432-4BFB-8C21-604FE378645A}"/>
              </a:ext>
            </a:extLst>
          </p:cNvPr>
          <p:cNvSpPr txBox="1"/>
          <p:nvPr/>
        </p:nvSpPr>
        <p:spPr>
          <a:xfrm>
            <a:off x="3752761" y="7533519"/>
            <a:ext cx="1184118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>
                <a:solidFill>
                  <a:srgbClr val="FFFF00"/>
                </a:solidFill>
              </a:rPr>
              <a:t>Pisidian Antioch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A69919-9D0D-4C4E-8258-FAC296107A82}"/>
              </a:ext>
            </a:extLst>
          </p:cNvPr>
          <p:cNvSpPr txBox="1"/>
          <p:nvPr/>
        </p:nvSpPr>
        <p:spPr>
          <a:xfrm>
            <a:off x="4974048" y="7281934"/>
            <a:ext cx="163933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Iconium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B99BFA-B538-4AF0-BBE2-F02D6632E8C8}"/>
              </a:ext>
            </a:extLst>
          </p:cNvPr>
          <p:cNvSpPr txBox="1"/>
          <p:nvPr/>
        </p:nvSpPr>
        <p:spPr>
          <a:xfrm>
            <a:off x="5261398" y="7538191"/>
            <a:ext cx="163933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Lystra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D0F84-9872-4AA6-8F2C-9B149CD42D33}"/>
              </a:ext>
            </a:extLst>
          </p:cNvPr>
          <p:cNvSpPr txBox="1"/>
          <p:nvPr/>
        </p:nvSpPr>
        <p:spPr>
          <a:xfrm>
            <a:off x="5619027" y="7835609"/>
            <a:ext cx="163933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Derbe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192BBF-76D6-49D2-B9EF-65605EA1824F}"/>
              </a:ext>
            </a:extLst>
          </p:cNvPr>
          <p:cNvGrpSpPr/>
          <p:nvPr/>
        </p:nvGrpSpPr>
        <p:grpSpPr>
          <a:xfrm>
            <a:off x="4339624" y="7431048"/>
            <a:ext cx="2201854" cy="1467635"/>
            <a:chOff x="7048828" y="456256"/>
            <a:chExt cx="3489257" cy="2513278"/>
          </a:xfrm>
        </p:grpSpPr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E0076CA4-C7B1-4E43-B149-68E86F039C9A}"/>
                </a:ext>
              </a:extLst>
            </p:cNvPr>
            <p:cNvSpPr/>
            <p:nvPr/>
          </p:nvSpPr>
          <p:spPr>
            <a:xfrm>
              <a:off x="7100500" y="463447"/>
              <a:ext cx="1833638" cy="1080538"/>
            </a:xfrm>
            <a:custGeom>
              <a:avLst/>
              <a:gdLst>
                <a:gd name="connsiteX0" fmla="*/ 1858781 w 1858781"/>
                <a:gd name="connsiteY0" fmla="*/ 1027830 h 1027830"/>
                <a:gd name="connsiteX1" fmla="*/ 1379095 w 1858781"/>
                <a:gd name="connsiteY1" fmla="*/ 772997 h 1027830"/>
                <a:gd name="connsiteX2" fmla="*/ 989351 w 1858781"/>
                <a:gd name="connsiteY2" fmla="*/ 413233 h 1027830"/>
                <a:gd name="connsiteX3" fmla="*/ 314794 w 1858781"/>
                <a:gd name="connsiteY3" fmla="*/ 53469 h 1027830"/>
                <a:gd name="connsiteX4" fmla="*/ 0 w 1858781"/>
                <a:gd name="connsiteY4" fmla="*/ 8499 h 1027830"/>
                <a:gd name="connsiteX0" fmla="*/ 1850129 w 1850129"/>
                <a:gd name="connsiteY0" fmla="*/ 1105808 h 1105808"/>
                <a:gd name="connsiteX1" fmla="*/ 1370443 w 1850129"/>
                <a:gd name="connsiteY1" fmla="*/ 850975 h 1105808"/>
                <a:gd name="connsiteX2" fmla="*/ 980699 w 1850129"/>
                <a:gd name="connsiteY2" fmla="*/ 491211 h 1105808"/>
                <a:gd name="connsiteX3" fmla="*/ 306142 w 1850129"/>
                <a:gd name="connsiteY3" fmla="*/ 131447 h 1105808"/>
                <a:gd name="connsiteX4" fmla="*/ 0 w 1850129"/>
                <a:gd name="connsiteY4" fmla="*/ 1137 h 110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0129" h="1105808">
                  <a:moveTo>
                    <a:pt x="1850129" y="1105808"/>
                  </a:moveTo>
                  <a:cubicBezTo>
                    <a:pt x="1682738" y="1029608"/>
                    <a:pt x="1515348" y="953408"/>
                    <a:pt x="1370443" y="850975"/>
                  </a:cubicBezTo>
                  <a:cubicBezTo>
                    <a:pt x="1225538" y="748542"/>
                    <a:pt x="1158082" y="611132"/>
                    <a:pt x="980699" y="491211"/>
                  </a:cubicBezTo>
                  <a:cubicBezTo>
                    <a:pt x="803315" y="371290"/>
                    <a:pt x="471034" y="198903"/>
                    <a:pt x="306142" y="131447"/>
                  </a:cubicBezTo>
                  <a:cubicBezTo>
                    <a:pt x="141250" y="63991"/>
                    <a:pt x="74951" y="-10106"/>
                    <a:pt x="0" y="1137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0B06360E-3B76-4D9E-85EC-1C476F0AB1D8}"/>
                </a:ext>
              </a:extLst>
            </p:cNvPr>
            <p:cNvSpPr/>
            <p:nvPr/>
          </p:nvSpPr>
          <p:spPr>
            <a:xfrm>
              <a:off x="7048828" y="456256"/>
              <a:ext cx="132461" cy="1372545"/>
            </a:xfrm>
            <a:custGeom>
              <a:avLst/>
              <a:gdLst>
                <a:gd name="connsiteX0" fmla="*/ 0 w 165265"/>
                <a:gd name="connsiteY0" fmla="*/ 0 h 1289154"/>
                <a:gd name="connsiteX1" fmla="*/ 164892 w 165265"/>
                <a:gd name="connsiteY1" fmla="*/ 449705 h 1289154"/>
                <a:gd name="connsiteX2" fmla="*/ 44970 w 165265"/>
                <a:gd name="connsiteY2" fmla="*/ 854439 h 1289154"/>
                <a:gd name="connsiteX3" fmla="*/ 44970 w 165265"/>
                <a:gd name="connsiteY3" fmla="*/ 1289154 h 1289154"/>
                <a:gd name="connsiteX0" fmla="*/ 43737 w 132462"/>
                <a:gd name="connsiteY0" fmla="*/ 0 h 1372544"/>
                <a:gd name="connsiteX1" fmla="*/ 131461 w 132462"/>
                <a:gd name="connsiteY1" fmla="*/ 533095 h 1372544"/>
                <a:gd name="connsiteX2" fmla="*/ 11539 w 132462"/>
                <a:gd name="connsiteY2" fmla="*/ 937829 h 1372544"/>
                <a:gd name="connsiteX3" fmla="*/ 11539 w 132462"/>
                <a:gd name="connsiteY3" fmla="*/ 1372544 h 137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462" h="1372544">
                  <a:moveTo>
                    <a:pt x="43737" y="0"/>
                  </a:moveTo>
                  <a:cubicBezTo>
                    <a:pt x="122435" y="153649"/>
                    <a:pt x="136827" y="376790"/>
                    <a:pt x="131461" y="533095"/>
                  </a:cubicBezTo>
                  <a:cubicBezTo>
                    <a:pt x="126095" y="689400"/>
                    <a:pt x="31526" y="797921"/>
                    <a:pt x="11539" y="937829"/>
                  </a:cubicBezTo>
                  <a:cubicBezTo>
                    <a:pt x="-8448" y="1077737"/>
                    <a:pt x="1545" y="1225140"/>
                    <a:pt x="11539" y="1372544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618D232-9449-4E16-857C-3865236417AD}"/>
                </a:ext>
              </a:extLst>
            </p:cNvPr>
            <p:cNvSpPr/>
            <p:nvPr/>
          </p:nvSpPr>
          <p:spPr>
            <a:xfrm>
              <a:off x="7060367" y="1858780"/>
              <a:ext cx="3477718" cy="1110754"/>
            </a:xfrm>
            <a:custGeom>
              <a:avLst/>
              <a:gdLst>
                <a:gd name="connsiteX0" fmla="*/ 0 w 3597640"/>
                <a:gd name="connsiteY0" fmla="*/ 0 h 1110965"/>
                <a:gd name="connsiteX1" fmla="*/ 344774 w 3597640"/>
                <a:gd name="connsiteY1" fmla="*/ 704538 h 1110965"/>
                <a:gd name="connsiteX2" fmla="*/ 1499017 w 3597640"/>
                <a:gd name="connsiteY2" fmla="*/ 1109272 h 1110965"/>
                <a:gd name="connsiteX3" fmla="*/ 2878112 w 3597640"/>
                <a:gd name="connsiteY3" fmla="*/ 839450 h 1110965"/>
                <a:gd name="connsiteX4" fmla="*/ 3597640 w 3597640"/>
                <a:gd name="connsiteY4" fmla="*/ 599607 h 1110965"/>
                <a:gd name="connsiteX0" fmla="*/ 0 w 3477718"/>
                <a:gd name="connsiteY0" fmla="*/ 0 h 1110754"/>
                <a:gd name="connsiteX1" fmla="*/ 344774 w 3477718"/>
                <a:gd name="connsiteY1" fmla="*/ 704538 h 1110754"/>
                <a:gd name="connsiteX2" fmla="*/ 1499017 w 3477718"/>
                <a:gd name="connsiteY2" fmla="*/ 1109272 h 1110754"/>
                <a:gd name="connsiteX3" fmla="*/ 2878112 w 3477718"/>
                <a:gd name="connsiteY3" fmla="*/ 839450 h 1110754"/>
                <a:gd name="connsiteX4" fmla="*/ 3477718 w 3477718"/>
                <a:gd name="connsiteY4" fmla="*/ 794479 h 111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718" h="1110754">
                  <a:moveTo>
                    <a:pt x="0" y="0"/>
                  </a:moveTo>
                  <a:cubicBezTo>
                    <a:pt x="47469" y="259829"/>
                    <a:pt x="94938" y="519659"/>
                    <a:pt x="344774" y="704538"/>
                  </a:cubicBezTo>
                  <a:cubicBezTo>
                    <a:pt x="594610" y="889417"/>
                    <a:pt x="1076794" y="1086787"/>
                    <a:pt x="1499017" y="1109272"/>
                  </a:cubicBezTo>
                  <a:cubicBezTo>
                    <a:pt x="1921240" y="1131757"/>
                    <a:pt x="2548329" y="891915"/>
                    <a:pt x="2878112" y="839450"/>
                  </a:cubicBezTo>
                  <a:cubicBezTo>
                    <a:pt x="3207895" y="786985"/>
                    <a:pt x="3477718" y="794479"/>
                    <a:pt x="3477718" y="794479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5885BC9D-9A6B-41D7-A60B-D81D57F2992A}"/>
              </a:ext>
            </a:extLst>
          </p:cNvPr>
          <p:cNvSpPr/>
          <p:nvPr/>
        </p:nvSpPr>
        <p:spPr>
          <a:xfrm>
            <a:off x="5453287" y="7934736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3029F4F-849B-4390-916D-4CA49233B478}"/>
              </a:ext>
            </a:extLst>
          </p:cNvPr>
          <p:cNvSpPr/>
          <p:nvPr/>
        </p:nvSpPr>
        <p:spPr>
          <a:xfrm>
            <a:off x="6644814" y="8689088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D0CACE-D6CB-4725-9A9A-6CD53C52BBC6}"/>
              </a:ext>
            </a:extLst>
          </p:cNvPr>
          <p:cNvSpPr txBox="1"/>
          <p:nvPr/>
        </p:nvSpPr>
        <p:spPr>
          <a:xfrm>
            <a:off x="6630441" y="8434810"/>
            <a:ext cx="733305" cy="28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Antioch</a:t>
            </a:r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CC950D3C-C573-4E14-8004-04114D87EB15}"/>
              </a:ext>
            </a:extLst>
          </p:cNvPr>
          <p:cNvSpPr/>
          <p:nvPr/>
        </p:nvSpPr>
        <p:spPr>
          <a:xfrm>
            <a:off x="4740330" y="4406652"/>
            <a:ext cx="488857" cy="829329"/>
          </a:xfrm>
          <a:custGeom>
            <a:avLst/>
            <a:gdLst>
              <a:gd name="connsiteX0" fmla="*/ 0 w 929075"/>
              <a:gd name="connsiteY0" fmla="*/ 0 h 1438287"/>
              <a:gd name="connsiteX1" fmla="*/ 274320 w 929075"/>
              <a:gd name="connsiteY1" fmla="*/ 792480 h 1438287"/>
              <a:gd name="connsiteX2" fmla="*/ 883920 w 929075"/>
              <a:gd name="connsiteY2" fmla="*/ 1402080 h 1438287"/>
              <a:gd name="connsiteX3" fmla="*/ 883920 w 929075"/>
              <a:gd name="connsiteY3" fmla="*/ 1371600 h 1438287"/>
              <a:gd name="connsiteX4" fmla="*/ 883920 w 929075"/>
              <a:gd name="connsiteY4" fmla="*/ 1341120 h 1438287"/>
              <a:gd name="connsiteX0" fmla="*/ 0 w 1546860"/>
              <a:gd name="connsiteY0" fmla="*/ 0 h 1469516"/>
              <a:gd name="connsiteX1" fmla="*/ 274320 w 1546860"/>
              <a:gd name="connsiteY1" fmla="*/ 792480 h 1469516"/>
              <a:gd name="connsiteX2" fmla="*/ 883920 w 1546860"/>
              <a:gd name="connsiteY2" fmla="*/ 1402080 h 1469516"/>
              <a:gd name="connsiteX3" fmla="*/ 883920 w 1546860"/>
              <a:gd name="connsiteY3" fmla="*/ 1371600 h 1469516"/>
              <a:gd name="connsiteX4" fmla="*/ 1546860 w 1546860"/>
              <a:gd name="connsiteY4" fmla="*/ 666750 h 1469516"/>
              <a:gd name="connsiteX0" fmla="*/ 0 w 1546860"/>
              <a:gd name="connsiteY0" fmla="*/ 0 h 1402877"/>
              <a:gd name="connsiteX1" fmla="*/ 274320 w 1546860"/>
              <a:gd name="connsiteY1" fmla="*/ 792480 h 1402877"/>
              <a:gd name="connsiteX2" fmla="*/ 883920 w 1546860"/>
              <a:gd name="connsiteY2" fmla="*/ 1402080 h 1402877"/>
              <a:gd name="connsiteX3" fmla="*/ 1546860 w 1546860"/>
              <a:gd name="connsiteY3" fmla="*/ 666750 h 1402877"/>
              <a:gd name="connsiteX0" fmla="*/ 0 w 1546860"/>
              <a:gd name="connsiteY0" fmla="*/ 0 h 824614"/>
              <a:gd name="connsiteX1" fmla="*/ 274320 w 1546860"/>
              <a:gd name="connsiteY1" fmla="*/ 792480 h 824614"/>
              <a:gd name="connsiteX2" fmla="*/ 1546860 w 1546860"/>
              <a:gd name="connsiteY2" fmla="*/ 666750 h 824614"/>
              <a:gd name="connsiteX0" fmla="*/ 0 w 815340"/>
              <a:gd name="connsiteY0" fmla="*/ 0 h 1410901"/>
              <a:gd name="connsiteX1" fmla="*/ 274320 w 815340"/>
              <a:gd name="connsiteY1" fmla="*/ 792480 h 1410901"/>
              <a:gd name="connsiteX2" fmla="*/ 815340 w 815340"/>
              <a:gd name="connsiteY2" fmla="*/ 1409700 h 1410901"/>
              <a:gd name="connsiteX0" fmla="*/ 0 w 815340"/>
              <a:gd name="connsiteY0" fmla="*/ 0 h 1409700"/>
              <a:gd name="connsiteX1" fmla="*/ 274320 w 815340"/>
              <a:gd name="connsiteY1" fmla="*/ 792480 h 1409700"/>
              <a:gd name="connsiteX2" fmla="*/ 815340 w 815340"/>
              <a:gd name="connsiteY2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340" h="1409700">
                <a:moveTo>
                  <a:pt x="0" y="0"/>
                </a:moveTo>
                <a:cubicBezTo>
                  <a:pt x="63500" y="279400"/>
                  <a:pt x="138430" y="557530"/>
                  <a:pt x="274320" y="792480"/>
                </a:cubicBezTo>
                <a:cubicBezTo>
                  <a:pt x="410210" y="1027430"/>
                  <a:pt x="584517" y="1218724"/>
                  <a:pt x="815340" y="1409700"/>
                </a:cubicBezTo>
              </a:path>
            </a:pathLst>
          </a:custGeom>
          <a:noFill/>
          <a:ln w="28575">
            <a:solidFill>
              <a:srgbClr val="FFC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1650B3-C791-4CF4-A7E6-F7BAF9A34C5D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2269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05A8AC6-B89D-4BF6-9DE8-6BB1A8BBAB40}"/>
              </a:ext>
            </a:extLst>
          </p:cNvPr>
          <p:cNvSpPr/>
          <p:nvPr/>
        </p:nvSpPr>
        <p:spPr>
          <a:xfrm>
            <a:off x="1195754" y="1758568"/>
            <a:ext cx="2602115" cy="926394"/>
          </a:xfrm>
          <a:prstGeom prst="wedgeRectCallout">
            <a:avLst>
              <a:gd name="adj1" fmla="val 70301"/>
              <a:gd name="adj2" fmla="val -1751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9733B-FAD0-4B67-AB87-72942950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530" y="310242"/>
            <a:ext cx="4263308" cy="26278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310242"/>
            <a:ext cx="4048539" cy="2756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The Jerusalem Council</a:t>
            </a:r>
          </a:p>
          <a:p>
            <a:pPr marL="0" indent="0">
              <a:buNone/>
            </a:pPr>
            <a:r>
              <a:rPr lang="en-US" sz="1400" b="1" dirty="0"/>
              <a:t>Return to Antioch</a:t>
            </a:r>
          </a:p>
          <a:p>
            <a:pPr marL="0" indent="0">
              <a:buNone/>
            </a:pPr>
            <a:r>
              <a:rPr lang="en-US" sz="1200" baseline="30000" dirty="0"/>
              <a:t>35</a:t>
            </a:r>
            <a:r>
              <a:rPr lang="en-US" sz="1200" dirty="0"/>
              <a:t> But Paul and Barnabas remained in Antioch, where they and many others taught and preached the word of the Lord.</a:t>
            </a:r>
          </a:p>
          <a:p>
            <a:pPr marL="0" indent="0">
              <a:buNone/>
            </a:pPr>
            <a:r>
              <a:rPr lang="en-US" sz="1200" baseline="30000" dirty="0"/>
              <a:t>36</a:t>
            </a:r>
            <a:r>
              <a:rPr lang="en-US" sz="1200" dirty="0"/>
              <a:t> Some time later Paul said to Barnabas</a:t>
            </a:r>
            <a:r>
              <a:rPr lang="en-US" sz="1400" dirty="0"/>
              <a:t>,</a:t>
            </a:r>
            <a:br>
              <a:rPr lang="en-US" sz="1400" dirty="0"/>
            </a:br>
            <a:endParaRPr lang="en-US" sz="1400" dirty="0"/>
          </a:p>
          <a:p>
            <a:pPr marL="0" indent="0" algn="ctr">
              <a:buNone/>
            </a:pPr>
            <a:r>
              <a:rPr lang="en-US" sz="12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"Let us go back and visit the brothers </a:t>
            </a:r>
            <a:br>
              <a:rPr lang="en-US" sz="12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in all the towns where we preached </a:t>
            </a:r>
            <a:br>
              <a:rPr lang="en-US" sz="12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the word of the Lord and see how </a:t>
            </a:r>
            <a:br>
              <a:rPr lang="en-US" sz="12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they are doing.“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01BA8D-648A-4AC2-9926-BE5F96280907}"/>
              </a:ext>
            </a:extLst>
          </p:cNvPr>
          <p:cNvSpPr/>
          <p:nvPr/>
        </p:nvSpPr>
        <p:spPr>
          <a:xfrm>
            <a:off x="5757711" y="591624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F007F-A689-4934-AB9F-A708FC2B84CF}"/>
              </a:ext>
            </a:extLst>
          </p:cNvPr>
          <p:cNvSpPr txBox="1"/>
          <p:nvPr/>
        </p:nvSpPr>
        <p:spPr>
          <a:xfrm>
            <a:off x="5743338" y="337346"/>
            <a:ext cx="733305" cy="28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Antioch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30F778-AC2E-4016-80BA-1AD7340073BA}"/>
              </a:ext>
            </a:extLst>
          </p:cNvPr>
          <p:cNvSpPr/>
          <p:nvPr/>
        </p:nvSpPr>
        <p:spPr>
          <a:xfrm>
            <a:off x="5566959" y="2543730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92B82125-16F0-444B-9E4C-4745D2305BE6}"/>
              </a:ext>
            </a:extLst>
          </p:cNvPr>
          <p:cNvSpPr/>
          <p:nvPr/>
        </p:nvSpPr>
        <p:spPr>
          <a:xfrm>
            <a:off x="5566959" y="670639"/>
            <a:ext cx="489436" cy="1873091"/>
          </a:xfrm>
          <a:custGeom>
            <a:avLst/>
            <a:gdLst>
              <a:gd name="connsiteX0" fmla="*/ 526321 w 760816"/>
              <a:gd name="connsiteY0" fmla="*/ 0 h 3553955"/>
              <a:gd name="connsiteX1" fmla="*/ 751173 w 760816"/>
              <a:gd name="connsiteY1" fmla="*/ 1199213 h 3553955"/>
              <a:gd name="connsiteX2" fmla="*/ 241507 w 760816"/>
              <a:gd name="connsiteY2" fmla="*/ 2383436 h 3553955"/>
              <a:gd name="connsiteX3" fmla="*/ 16655 w 760816"/>
              <a:gd name="connsiteY3" fmla="*/ 3477718 h 3553955"/>
              <a:gd name="connsiteX4" fmla="*/ 16655 w 760816"/>
              <a:gd name="connsiteY4" fmla="*/ 3462727 h 3553955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74762 w 818923"/>
              <a:gd name="connsiteY3" fmla="*/ 3477718 h 3853791"/>
              <a:gd name="connsiteX4" fmla="*/ 0 w 818923"/>
              <a:gd name="connsiteY4" fmla="*/ 3853791 h 3853791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143774 w 818923"/>
              <a:gd name="connsiteY3" fmla="*/ 2994639 h 3853791"/>
              <a:gd name="connsiteX4" fmla="*/ 0 w 818923"/>
              <a:gd name="connsiteY4" fmla="*/ 3853791 h 3853791"/>
              <a:gd name="connsiteX0" fmla="*/ 492413 w 726908"/>
              <a:gd name="connsiteY0" fmla="*/ 0 h 3439723"/>
              <a:gd name="connsiteX1" fmla="*/ 717265 w 726908"/>
              <a:gd name="connsiteY1" fmla="*/ 1199213 h 3439723"/>
              <a:gd name="connsiteX2" fmla="*/ 207599 w 726908"/>
              <a:gd name="connsiteY2" fmla="*/ 2383436 h 3439723"/>
              <a:gd name="connsiteX3" fmla="*/ 51759 w 726908"/>
              <a:gd name="connsiteY3" fmla="*/ 2994639 h 3439723"/>
              <a:gd name="connsiteX4" fmla="*/ 0 w 726908"/>
              <a:gd name="connsiteY4" fmla="*/ 3439723 h 343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908" h="3439723">
                <a:moveTo>
                  <a:pt x="492413" y="0"/>
                </a:moveTo>
                <a:cubicBezTo>
                  <a:pt x="628573" y="400987"/>
                  <a:pt x="764734" y="801974"/>
                  <a:pt x="717265" y="1199213"/>
                </a:cubicBezTo>
                <a:cubicBezTo>
                  <a:pt x="669796" y="1596452"/>
                  <a:pt x="318517" y="2084198"/>
                  <a:pt x="207599" y="2383436"/>
                </a:cubicBezTo>
                <a:cubicBezTo>
                  <a:pt x="96681" y="2682674"/>
                  <a:pt x="86359" y="2818591"/>
                  <a:pt x="51759" y="2994639"/>
                </a:cubicBezTo>
                <a:cubicBezTo>
                  <a:pt x="17159" y="3170687"/>
                  <a:pt x="0" y="3439723"/>
                  <a:pt x="0" y="3439723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681127EC-CD6E-4069-A0EC-EB7BD10CE24E}"/>
              </a:ext>
            </a:extLst>
          </p:cNvPr>
          <p:cNvSpPr/>
          <p:nvPr/>
        </p:nvSpPr>
        <p:spPr>
          <a:xfrm>
            <a:off x="5663679" y="650637"/>
            <a:ext cx="489436" cy="1873091"/>
          </a:xfrm>
          <a:custGeom>
            <a:avLst/>
            <a:gdLst>
              <a:gd name="connsiteX0" fmla="*/ 526321 w 760816"/>
              <a:gd name="connsiteY0" fmla="*/ 0 h 3553955"/>
              <a:gd name="connsiteX1" fmla="*/ 751173 w 760816"/>
              <a:gd name="connsiteY1" fmla="*/ 1199213 h 3553955"/>
              <a:gd name="connsiteX2" fmla="*/ 241507 w 760816"/>
              <a:gd name="connsiteY2" fmla="*/ 2383436 h 3553955"/>
              <a:gd name="connsiteX3" fmla="*/ 16655 w 760816"/>
              <a:gd name="connsiteY3" fmla="*/ 3477718 h 3553955"/>
              <a:gd name="connsiteX4" fmla="*/ 16655 w 760816"/>
              <a:gd name="connsiteY4" fmla="*/ 3462727 h 3553955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74762 w 818923"/>
              <a:gd name="connsiteY3" fmla="*/ 3477718 h 3853791"/>
              <a:gd name="connsiteX4" fmla="*/ 0 w 818923"/>
              <a:gd name="connsiteY4" fmla="*/ 3853791 h 3853791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143774 w 818923"/>
              <a:gd name="connsiteY3" fmla="*/ 2994639 h 3853791"/>
              <a:gd name="connsiteX4" fmla="*/ 0 w 818923"/>
              <a:gd name="connsiteY4" fmla="*/ 3853791 h 3853791"/>
              <a:gd name="connsiteX0" fmla="*/ 492413 w 726908"/>
              <a:gd name="connsiteY0" fmla="*/ 0 h 3439723"/>
              <a:gd name="connsiteX1" fmla="*/ 717265 w 726908"/>
              <a:gd name="connsiteY1" fmla="*/ 1199213 h 3439723"/>
              <a:gd name="connsiteX2" fmla="*/ 207599 w 726908"/>
              <a:gd name="connsiteY2" fmla="*/ 2383436 h 3439723"/>
              <a:gd name="connsiteX3" fmla="*/ 51759 w 726908"/>
              <a:gd name="connsiteY3" fmla="*/ 2994639 h 3439723"/>
              <a:gd name="connsiteX4" fmla="*/ 0 w 726908"/>
              <a:gd name="connsiteY4" fmla="*/ 3439723 h 343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908" h="3439723">
                <a:moveTo>
                  <a:pt x="492413" y="0"/>
                </a:moveTo>
                <a:cubicBezTo>
                  <a:pt x="628573" y="400987"/>
                  <a:pt x="764734" y="801974"/>
                  <a:pt x="717265" y="1199213"/>
                </a:cubicBezTo>
                <a:cubicBezTo>
                  <a:pt x="669796" y="1596452"/>
                  <a:pt x="318517" y="2084198"/>
                  <a:pt x="207599" y="2383436"/>
                </a:cubicBezTo>
                <a:cubicBezTo>
                  <a:pt x="96681" y="2682674"/>
                  <a:pt x="86359" y="2818591"/>
                  <a:pt x="51759" y="2994639"/>
                </a:cubicBezTo>
                <a:cubicBezTo>
                  <a:pt x="17159" y="3170687"/>
                  <a:pt x="0" y="3439723"/>
                  <a:pt x="0" y="3439723"/>
                </a:cubicBezTo>
              </a:path>
            </a:pathLst>
          </a:custGeom>
          <a:noFill/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03F37B-921B-4FCD-A78B-2AF747FE4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13" b="12190"/>
          <a:stretch/>
        </p:blipFill>
        <p:spPr>
          <a:xfrm>
            <a:off x="4134284" y="1539879"/>
            <a:ext cx="1115749" cy="1379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CC746-5BD2-4E84-9583-A8464A43C18F}"/>
              </a:ext>
            </a:extLst>
          </p:cNvPr>
          <p:cNvSpPr txBox="1"/>
          <p:nvPr/>
        </p:nvSpPr>
        <p:spPr>
          <a:xfrm>
            <a:off x="2471530" y="2965161"/>
            <a:ext cx="4263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Ready for 2</a:t>
            </a:r>
            <a:r>
              <a:rPr lang="en-US" sz="1200" baseline="30000" dirty="0"/>
              <a:t>nd</a:t>
            </a:r>
            <a:r>
              <a:rPr lang="en-US" sz="1200" dirty="0"/>
              <a:t> Journey </a:t>
            </a:r>
          </a:p>
          <a:p>
            <a:r>
              <a:rPr lang="en-US" sz="1200" dirty="0"/>
              <a:t> </a:t>
            </a:r>
            <a:r>
              <a:rPr lang="en-US" sz="1200" baseline="30000" dirty="0"/>
              <a:t>37</a:t>
            </a:r>
            <a:r>
              <a:rPr lang="en-US" sz="1200" dirty="0"/>
              <a:t> Barnabas wanted to take John, also called </a:t>
            </a:r>
            <a:r>
              <a:rPr lang="en-US" sz="1200" b="1" dirty="0"/>
              <a:t>Mark</a:t>
            </a:r>
            <a:r>
              <a:rPr lang="en-US" sz="1200" dirty="0"/>
              <a:t>, with them, </a:t>
            </a:r>
          </a:p>
          <a:p>
            <a:endParaRPr lang="en-US" sz="1200" dirty="0"/>
          </a:p>
          <a:p>
            <a:r>
              <a:rPr lang="en-US" sz="1200" baseline="30000" dirty="0"/>
              <a:t>38</a:t>
            </a:r>
            <a:r>
              <a:rPr lang="en-US" sz="1200" dirty="0"/>
              <a:t> but Paul did not think it wise to take him, because he had </a:t>
            </a:r>
            <a:r>
              <a:rPr lang="en-US" sz="1200" b="1" dirty="0"/>
              <a:t>deserted</a:t>
            </a:r>
            <a:r>
              <a:rPr lang="en-US" sz="1200" dirty="0"/>
              <a:t> them in Pamphylia and had not continued with them in the work. 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 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9243CC-0694-4809-9A36-3C04D6759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78"/>
          <a:stretch/>
        </p:blipFill>
        <p:spPr>
          <a:xfrm flipH="1">
            <a:off x="1007374" y="2806700"/>
            <a:ext cx="1864999" cy="14664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600DE1-C4E6-4F2E-8E75-16FCF521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92" y="2919646"/>
            <a:ext cx="1426188" cy="1362753"/>
          </a:xfrm>
          <a:prstGeom prst="rect">
            <a:avLst/>
          </a:prstGeom>
        </p:spPr>
      </p:pic>
      <p:sp>
        <p:nvSpPr>
          <p:cNvPr id="34" name="Right Arrow 25">
            <a:extLst>
              <a:ext uri="{FF2B5EF4-FFF2-40B4-BE49-F238E27FC236}">
                <a16:creationId xmlns:a16="http://schemas.microsoft.com/office/drawing/2014/main" id="{0AC96B47-D17F-4DEF-BB59-5D00507A71F9}"/>
              </a:ext>
            </a:extLst>
          </p:cNvPr>
          <p:cNvSpPr/>
          <p:nvPr/>
        </p:nvSpPr>
        <p:spPr>
          <a:xfrm>
            <a:off x="232491" y="4284989"/>
            <a:ext cx="3297290" cy="713679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26">
            <a:extLst>
              <a:ext uri="{FF2B5EF4-FFF2-40B4-BE49-F238E27FC236}">
                <a16:creationId xmlns:a16="http://schemas.microsoft.com/office/drawing/2014/main" id="{7E76009A-B4A6-4A46-8137-A3034B88BE96}"/>
              </a:ext>
            </a:extLst>
          </p:cNvPr>
          <p:cNvSpPr/>
          <p:nvPr/>
        </p:nvSpPr>
        <p:spPr>
          <a:xfrm flipH="1">
            <a:off x="3597845" y="4284989"/>
            <a:ext cx="3161072" cy="71367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F4036-08D3-48AC-B94F-492557C8DB6B}"/>
              </a:ext>
            </a:extLst>
          </p:cNvPr>
          <p:cNvSpPr txBox="1"/>
          <p:nvPr/>
        </p:nvSpPr>
        <p:spPr>
          <a:xfrm>
            <a:off x="334077" y="5140895"/>
            <a:ext cx="6400761" cy="672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39</a:t>
            </a:r>
            <a:r>
              <a:rPr lang="en-US" sz="1200" dirty="0"/>
              <a:t> They had such a</a:t>
            </a:r>
            <a:r>
              <a:rPr lang="en-US" sz="1200" b="1" dirty="0"/>
              <a:t> S____________ D_________________ ...</a:t>
            </a:r>
          </a:p>
          <a:p>
            <a:pPr algn="ctr"/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Heated exchange:</a:t>
            </a:r>
            <a:br>
              <a:rPr lang="en-US" sz="1200" b="1" dirty="0">
                <a:effectLst>
                  <a:glow rad="127000">
                    <a:schemeClr val="bg1"/>
                  </a:glow>
                </a:effectLst>
              </a:rPr>
            </a:br>
            <a:endParaRPr lang="en-US" sz="1200" b="1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Paul did not “think it wise” = John/Mark was literally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“not worthy of honor” John/Mark “deserted!” </a:t>
            </a:r>
          </a:p>
          <a:p>
            <a:pPr algn="ctr"/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(</a:t>
            </a:r>
            <a:r>
              <a:rPr lang="el-GR" sz="1200" dirty="0">
                <a:effectLst>
                  <a:glow rad="127000">
                    <a:schemeClr val="bg1"/>
                  </a:glow>
                </a:effectLst>
              </a:rPr>
              <a:t>ἀποστάντα</a:t>
            </a: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)</a:t>
            </a:r>
          </a:p>
          <a:p>
            <a:pPr algn="ctr"/>
            <a:endParaRPr lang="en-US" sz="1200" b="1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Barnabas’ D________________:</a:t>
            </a:r>
          </a:p>
          <a:p>
            <a:pPr algn="ctr"/>
            <a:endParaRPr lang="en-US" sz="1200" dirty="0">
              <a:effectLst>
                <a:glow rad="127000">
                  <a:schemeClr val="bg1"/>
                </a:glow>
              </a:effectLst>
            </a:endParaRPr>
          </a:p>
          <a:p>
            <a:pPr marL="401638">
              <a:lnSpc>
                <a:spcPct val="80000"/>
              </a:lnSpc>
              <a:tabLst>
                <a:tab pos="3657600" algn="l"/>
                <a:tab pos="3883025" algn="l"/>
              </a:tabLst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1. Polite</a:t>
            </a:r>
          </a:p>
          <a:p>
            <a:pPr marL="401638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2. Thanks	</a:t>
            </a:r>
          </a:p>
          <a:p>
            <a:pPr marL="401638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3. Complimentary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4. Prayer  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5. Joyful   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6. Gentle</a:t>
            </a:r>
          </a:p>
          <a:p>
            <a:pPr marL="401638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7. Loving</a:t>
            </a:r>
          </a:p>
          <a:p>
            <a:pPr algn="ctr"/>
            <a:endParaRPr lang="en-US" sz="1200" b="1" dirty="0">
              <a:effectLst>
                <a:glow rad="127000">
                  <a:schemeClr val="bg1"/>
                </a:glow>
              </a:effectLst>
            </a:endParaRPr>
          </a:p>
          <a:p>
            <a:r>
              <a:rPr lang="en-US" sz="1200" baseline="30000" dirty="0"/>
              <a:t>39</a:t>
            </a:r>
            <a:r>
              <a:rPr lang="en-US" sz="1200" dirty="0"/>
              <a:t> They had such a sharp disagreement that </a:t>
            </a:r>
            <a:r>
              <a:rPr lang="en-US" sz="1200" b="1" dirty="0"/>
              <a:t>they P_____________ company.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pPr algn="ctr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Sometimes you have to: </a:t>
            </a:r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“A_________ to D_____________” and just keep on serving Jesus!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b="1" dirty="0"/>
          </a:p>
          <a:p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17682-443A-445A-B1F0-147839FC1547}"/>
              </a:ext>
            </a:extLst>
          </p:cNvPr>
          <p:cNvSpPr txBox="1"/>
          <p:nvPr/>
        </p:nvSpPr>
        <p:spPr>
          <a:xfrm>
            <a:off x="2348510" y="6784023"/>
            <a:ext cx="1398566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tabLst>
                <a:tab pos="3657600" algn="l"/>
                <a:tab pos="3883025" algn="l"/>
              </a:tabLst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8.Respectful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9. Mediate    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10. Useful      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11. Affection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12. Helpful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13. Voluntary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14. Big Picture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511F77-094D-4B6A-831A-A711B46E6064}"/>
              </a:ext>
            </a:extLst>
          </p:cNvPr>
          <p:cNvSpPr txBox="1"/>
          <p:nvPr/>
        </p:nvSpPr>
        <p:spPr>
          <a:xfrm>
            <a:off x="3797869" y="6778186"/>
            <a:ext cx="1296979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tabLst>
                <a:tab pos="3657600" algn="l"/>
                <a:tab pos="3883025" algn="l"/>
              </a:tabLst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15. Spiritual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16. Partner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17. Credit Card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18. Substitute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19. Refresh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20. Confident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21. Follow-Up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EA2F49-E12A-45DD-BC6D-B27EBBE3B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94848" y="6545614"/>
            <a:ext cx="1296979" cy="1362753"/>
          </a:xfrm>
          <a:prstGeom prst="rect">
            <a:avLst/>
          </a:prstGeom>
        </p:spPr>
      </p:pic>
      <p:sp>
        <p:nvSpPr>
          <p:cNvPr id="40" name="Right Arrow 25">
            <a:extLst>
              <a:ext uri="{FF2B5EF4-FFF2-40B4-BE49-F238E27FC236}">
                <a16:creationId xmlns:a16="http://schemas.microsoft.com/office/drawing/2014/main" id="{7552BD6F-9F63-47A6-B043-15330EF5F61E}"/>
              </a:ext>
            </a:extLst>
          </p:cNvPr>
          <p:cNvSpPr/>
          <p:nvPr/>
        </p:nvSpPr>
        <p:spPr>
          <a:xfrm rot="10800000">
            <a:off x="547818" y="8329736"/>
            <a:ext cx="3059859" cy="713679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6">
            <a:extLst>
              <a:ext uri="{FF2B5EF4-FFF2-40B4-BE49-F238E27FC236}">
                <a16:creationId xmlns:a16="http://schemas.microsoft.com/office/drawing/2014/main" id="{F5D71AEA-3965-4F00-9829-A1A405003CB5}"/>
              </a:ext>
            </a:extLst>
          </p:cNvPr>
          <p:cNvSpPr/>
          <p:nvPr/>
        </p:nvSpPr>
        <p:spPr>
          <a:xfrm rot="10800000" flipH="1">
            <a:off x="3629763" y="8329930"/>
            <a:ext cx="2888830" cy="71367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C2EFB-27A3-4BD3-8AE0-FB919C9C21F9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6523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4" grpId="0" animBg="1"/>
      <p:bldP spid="35" grpId="0" animBg="1"/>
      <p:bldP spid="36" grpId="0"/>
      <p:bldP spid="37" grpId="0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3980805" cy="10573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The Results </a:t>
            </a:r>
            <a:br>
              <a:rPr lang="en-US" sz="1200" dirty="0"/>
            </a:br>
            <a:br>
              <a:rPr lang="en-US" sz="1200" dirty="0"/>
            </a:br>
            <a:r>
              <a:rPr lang="en-US" sz="1200" baseline="30000" dirty="0"/>
              <a:t>39</a:t>
            </a:r>
            <a:r>
              <a:rPr lang="en-US" sz="1200" dirty="0"/>
              <a:t> … Barnabas took Mark and sailed for Cyprus</a:t>
            </a:r>
            <a:endParaRPr lang="en-US" sz="1200" b="1" dirty="0"/>
          </a:p>
          <a:p>
            <a:pPr marL="0" indent="0">
              <a:buNone/>
            </a:pPr>
            <a:r>
              <a:rPr lang="en-US" sz="1200" baseline="30000" dirty="0"/>
              <a:t>40</a:t>
            </a:r>
            <a:r>
              <a:rPr lang="en-US" sz="1200" dirty="0"/>
              <a:t> but Paul chose Silas and left, commended by the brothers to the grace of the Lord.</a:t>
            </a:r>
            <a:endParaRPr lang="en-US" sz="1200" b="1" dirty="0"/>
          </a:p>
          <a:p>
            <a:pPr marL="0" indent="0">
              <a:buNone/>
            </a:pPr>
            <a:r>
              <a:rPr lang="en-US" sz="1200" baseline="30000" dirty="0"/>
              <a:t>41</a:t>
            </a:r>
            <a:r>
              <a:rPr lang="en-US" sz="1200" dirty="0"/>
              <a:t> He went through Syria and Cilicia, strengthening the churches. </a:t>
            </a:r>
            <a:endParaRPr lang="en-US" sz="1200" b="1" dirty="0"/>
          </a:p>
          <a:p>
            <a:pPr marL="0" indent="0">
              <a:buNone/>
            </a:pPr>
            <a:r>
              <a:rPr lang="en-US" sz="1200" b="1" dirty="0"/>
              <a:t>Important Point: </a:t>
            </a:r>
          </a:p>
          <a:p>
            <a:pPr marL="0" indent="0">
              <a:buNone/>
            </a:pPr>
            <a:r>
              <a:rPr lang="en-US" sz="1200" dirty="0"/>
              <a:t>The Lord even uses our C____________ for His glory!</a:t>
            </a:r>
          </a:p>
          <a:p>
            <a:pPr marL="0" indent="0">
              <a:buNone/>
            </a:pPr>
            <a:r>
              <a:rPr lang="en-US" sz="1200" dirty="0"/>
              <a:t>T__________ missionary teams!</a:t>
            </a:r>
          </a:p>
          <a:p>
            <a:pPr marL="0" indent="0">
              <a:buNone/>
            </a:pPr>
            <a:r>
              <a:rPr lang="en-US" sz="1200" dirty="0"/>
              <a:t>However, at some point, some way ...</a:t>
            </a:r>
          </a:p>
          <a:p>
            <a:pPr marL="0" indent="0">
              <a:buNone/>
            </a:pPr>
            <a:r>
              <a:rPr lang="en-US" sz="1200" dirty="0"/>
              <a:t>The conflict between Paul and Mark was </a:t>
            </a:r>
            <a:r>
              <a:rPr lang="en-US" sz="1200" b="1" dirty="0"/>
              <a:t>R______________!</a:t>
            </a:r>
          </a:p>
        </p:txBody>
      </p:sp>
      <p:pic>
        <p:nvPicPr>
          <p:cNvPr id="48" name="Picture 3">
            <a:extLst>
              <a:ext uri="{FF2B5EF4-FFF2-40B4-BE49-F238E27FC236}">
                <a16:creationId xmlns:a16="http://schemas.microsoft.com/office/drawing/2014/main" id="{94C4908E-7514-4CEE-9B4C-74682D12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8012" r="18114"/>
          <a:stretch>
            <a:fillRect/>
          </a:stretch>
        </p:blipFill>
        <p:spPr bwMode="auto">
          <a:xfrm>
            <a:off x="4954625" y="201562"/>
            <a:ext cx="2559359" cy="243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Freeform 4">
            <a:extLst>
              <a:ext uri="{FF2B5EF4-FFF2-40B4-BE49-F238E27FC236}">
                <a16:creationId xmlns:a16="http://schemas.microsoft.com/office/drawing/2014/main" id="{DC0D0CC4-90B4-4EC0-AF80-4EF18C927559}"/>
              </a:ext>
            </a:extLst>
          </p:cNvPr>
          <p:cNvSpPr/>
          <p:nvPr/>
        </p:nvSpPr>
        <p:spPr>
          <a:xfrm>
            <a:off x="6423506" y="1164326"/>
            <a:ext cx="579624" cy="255427"/>
          </a:xfrm>
          <a:custGeom>
            <a:avLst/>
            <a:gdLst>
              <a:gd name="connsiteX0" fmla="*/ 1634836 w 1634836"/>
              <a:gd name="connsiteY0" fmla="*/ 0 h 720436"/>
              <a:gd name="connsiteX1" fmla="*/ 942109 w 1634836"/>
              <a:gd name="connsiteY1" fmla="*/ 498764 h 720436"/>
              <a:gd name="connsiteX2" fmla="*/ 193964 w 1634836"/>
              <a:gd name="connsiteY2" fmla="*/ 637309 h 720436"/>
              <a:gd name="connsiteX3" fmla="*/ 221673 w 1634836"/>
              <a:gd name="connsiteY3" fmla="*/ 609600 h 720436"/>
              <a:gd name="connsiteX4" fmla="*/ 0 w 1634836"/>
              <a:gd name="connsiteY4" fmla="*/ 720436 h 720436"/>
              <a:gd name="connsiteX0" fmla="*/ 1634836 w 1634836"/>
              <a:gd name="connsiteY0" fmla="*/ 0 h 720436"/>
              <a:gd name="connsiteX1" fmla="*/ 942109 w 1634836"/>
              <a:gd name="connsiteY1" fmla="*/ 498764 h 720436"/>
              <a:gd name="connsiteX2" fmla="*/ 193964 w 1634836"/>
              <a:gd name="connsiteY2" fmla="*/ 637309 h 720436"/>
              <a:gd name="connsiteX3" fmla="*/ 0 w 1634836"/>
              <a:gd name="connsiteY3" fmla="*/ 720436 h 720436"/>
              <a:gd name="connsiteX0" fmla="*/ 1634836 w 1634836"/>
              <a:gd name="connsiteY0" fmla="*/ 0 h 720436"/>
              <a:gd name="connsiteX1" fmla="*/ 942109 w 1634836"/>
              <a:gd name="connsiteY1" fmla="*/ 498764 h 720436"/>
              <a:gd name="connsiteX2" fmla="*/ 0 w 1634836"/>
              <a:gd name="connsiteY2" fmla="*/ 720436 h 72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4836" h="720436">
                <a:moveTo>
                  <a:pt x="1634836" y="0"/>
                </a:moveTo>
                <a:cubicBezTo>
                  <a:pt x="1408545" y="196273"/>
                  <a:pt x="1214582" y="378691"/>
                  <a:pt x="942109" y="498764"/>
                </a:cubicBezTo>
                <a:cubicBezTo>
                  <a:pt x="669636" y="618837"/>
                  <a:pt x="196273" y="674254"/>
                  <a:pt x="0" y="720436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992531-46C1-48BD-AA03-A7A6AA7C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12" y="1605870"/>
            <a:ext cx="1051700" cy="100492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CAF6E50-F8AD-46D4-A192-E6BCA77E6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78"/>
          <a:stretch/>
        </p:blipFill>
        <p:spPr>
          <a:xfrm flipH="1">
            <a:off x="5221454" y="1507137"/>
            <a:ext cx="1375289" cy="10814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27B3C7-B142-44D4-844E-3070238CB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559" b="28180"/>
          <a:stretch/>
        </p:blipFill>
        <p:spPr>
          <a:xfrm>
            <a:off x="6683018" y="1523300"/>
            <a:ext cx="830966" cy="10874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8DD8418-3638-474A-9B55-3E1629507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632"/>
          <a:stretch/>
        </p:blipFill>
        <p:spPr>
          <a:xfrm flipH="1">
            <a:off x="6157168" y="1699571"/>
            <a:ext cx="1157027" cy="922341"/>
          </a:xfrm>
          <a:prstGeom prst="rect">
            <a:avLst/>
          </a:prstGeom>
        </p:spPr>
      </p:pic>
      <p:sp>
        <p:nvSpPr>
          <p:cNvPr id="54" name="Freeform 3">
            <a:extLst>
              <a:ext uri="{FF2B5EF4-FFF2-40B4-BE49-F238E27FC236}">
                <a16:creationId xmlns:a16="http://schemas.microsoft.com/office/drawing/2014/main" id="{E356B120-58E4-4B8D-8D10-CF467291CD2E}"/>
              </a:ext>
            </a:extLst>
          </p:cNvPr>
          <p:cNvSpPr/>
          <p:nvPr/>
        </p:nvSpPr>
        <p:spPr>
          <a:xfrm>
            <a:off x="5738227" y="342315"/>
            <a:ext cx="1495286" cy="778319"/>
          </a:xfrm>
          <a:custGeom>
            <a:avLst/>
            <a:gdLst>
              <a:gd name="connsiteX0" fmla="*/ 1381160 w 1757079"/>
              <a:gd name="connsiteY0" fmla="*/ 1067585 h 1067585"/>
              <a:gd name="connsiteX1" fmla="*/ 1724060 w 1757079"/>
              <a:gd name="connsiteY1" fmla="*/ 457985 h 1067585"/>
              <a:gd name="connsiteX2" fmla="*/ 1609760 w 1757079"/>
              <a:gd name="connsiteY2" fmla="*/ 785 h 1067585"/>
              <a:gd name="connsiteX3" fmla="*/ 542960 w 1757079"/>
              <a:gd name="connsiteY3" fmla="*/ 343685 h 1067585"/>
              <a:gd name="connsiteX4" fmla="*/ 47660 w 1757079"/>
              <a:gd name="connsiteY4" fmla="*/ 172235 h 1067585"/>
              <a:gd name="connsiteX5" fmla="*/ 47660 w 1757079"/>
              <a:gd name="connsiteY5" fmla="*/ 96035 h 1067585"/>
              <a:gd name="connsiteX0" fmla="*/ 2711249 w 3087168"/>
              <a:gd name="connsiteY0" fmla="*/ 1584500 h 1584500"/>
              <a:gd name="connsiteX1" fmla="*/ 3054149 w 3087168"/>
              <a:gd name="connsiteY1" fmla="*/ 974900 h 1584500"/>
              <a:gd name="connsiteX2" fmla="*/ 2939849 w 3087168"/>
              <a:gd name="connsiteY2" fmla="*/ 517700 h 1584500"/>
              <a:gd name="connsiteX3" fmla="*/ 1873049 w 3087168"/>
              <a:gd name="connsiteY3" fmla="*/ 860600 h 1584500"/>
              <a:gd name="connsiteX4" fmla="*/ 1377749 w 3087168"/>
              <a:gd name="connsiteY4" fmla="*/ 689150 h 1584500"/>
              <a:gd name="connsiteX5" fmla="*/ 1125 w 3087168"/>
              <a:gd name="connsiteY5" fmla="*/ 0 h 1584500"/>
              <a:gd name="connsiteX0" fmla="*/ 2309786 w 2685705"/>
              <a:gd name="connsiteY0" fmla="*/ 1393581 h 1393581"/>
              <a:gd name="connsiteX1" fmla="*/ 2652686 w 2685705"/>
              <a:gd name="connsiteY1" fmla="*/ 783981 h 1393581"/>
              <a:gd name="connsiteX2" fmla="*/ 2538386 w 2685705"/>
              <a:gd name="connsiteY2" fmla="*/ 326781 h 1393581"/>
              <a:gd name="connsiteX3" fmla="*/ 1471586 w 2685705"/>
              <a:gd name="connsiteY3" fmla="*/ 669681 h 1393581"/>
              <a:gd name="connsiteX4" fmla="*/ 976286 w 2685705"/>
              <a:gd name="connsiteY4" fmla="*/ 498231 h 1393581"/>
              <a:gd name="connsiteX5" fmla="*/ 1596 w 2685705"/>
              <a:gd name="connsiteY5" fmla="*/ 0 h 1393581"/>
              <a:gd name="connsiteX0" fmla="*/ 2309847 w 2677311"/>
              <a:gd name="connsiteY0" fmla="*/ 1393581 h 1393581"/>
              <a:gd name="connsiteX1" fmla="*/ 2652747 w 2677311"/>
              <a:gd name="connsiteY1" fmla="*/ 783981 h 1393581"/>
              <a:gd name="connsiteX2" fmla="*/ 2538447 w 2677311"/>
              <a:gd name="connsiteY2" fmla="*/ 326781 h 1393581"/>
              <a:gd name="connsiteX3" fmla="*/ 1652518 w 2677311"/>
              <a:gd name="connsiteY3" fmla="*/ 780213 h 1393581"/>
              <a:gd name="connsiteX4" fmla="*/ 976347 w 2677311"/>
              <a:gd name="connsiteY4" fmla="*/ 498231 h 1393581"/>
              <a:gd name="connsiteX5" fmla="*/ 1657 w 2677311"/>
              <a:gd name="connsiteY5" fmla="*/ 0 h 13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7311" h="1393581">
                <a:moveTo>
                  <a:pt x="2309847" y="1393581"/>
                </a:moveTo>
                <a:cubicBezTo>
                  <a:pt x="2462247" y="1177681"/>
                  <a:pt x="2614647" y="961781"/>
                  <a:pt x="2652747" y="783981"/>
                </a:cubicBezTo>
                <a:cubicBezTo>
                  <a:pt x="2690847" y="606181"/>
                  <a:pt x="2705152" y="327409"/>
                  <a:pt x="2538447" y="326781"/>
                </a:cubicBezTo>
                <a:cubicBezTo>
                  <a:pt x="2371742" y="326153"/>
                  <a:pt x="1912868" y="751638"/>
                  <a:pt x="1652518" y="780213"/>
                </a:cubicBezTo>
                <a:cubicBezTo>
                  <a:pt x="1392168" y="808788"/>
                  <a:pt x="1251491" y="628267"/>
                  <a:pt x="976347" y="498231"/>
                </a:cubicBezTo>
                <a:cubicBezTo>
                  <a:pt x="701204" y="368196"/>
                  <a:pt x="-39618" y="17462"/>
                  <a:pt x="1657" y="0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46631B8-AC0A-4D64-AD2E-1671283E6564}"/>
              </a:ext>
            </a:extLst>
          </p:cNvPr>
          <p:cNvSpPr/>
          <p:nvPr/>
        </p:nvSpPr>
        <p:spPr>
          <a:xfrm>
            <a:off x="6954770" y="1111845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10CBAAC-3F94-4638-B940-8663BB292C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12" r="31618" b="47627"/>
          <a:stretch/>
        </p:blipFill>
        <p:spPr>
          <a:xfrm flipH="1">
            <a:off x="1175657" y="3186544"/>
            <a:ext cx="1869483" cy="1753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008EF9-FA41-4A62-9BD5-49800214EE95}"/>
              </a:ext>
            </a:extLst>
          </p:cNvPr>
          <p:cNvSpPr txBox="1"/>
          <p:nvPr/>
        </p:nvSpPr>
        <p:spPr>
          <a:xfrm>
            <a:off x="2992582" y="3260436"/>
            <a:ext cx="452140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By 60 AD – letter to Philemon</a:t>
            </a:r>
          </a:p>
          <a:p>
            <a:br>
              <a:rPr lang="en-US" sz="1200" dirty="0"/>
            </a:br>
            <a:r>
              <a:rPr lang="en-US" sz="1200" dirty="0"/>
              <a:t>The People with Paul ...  </a:t>
            </a:r>
            <a:endParaRPr lang="en-US" sz="1200" u="sng" dirty="0"/>
          </a:p>
          <a:p>
            <a:pPr marL="169863" indent="0">
              <a:buNone/>
            </a:pPr>
            <a:r>
              <a:rPr lang="en-US" sz="1200" baseline="30000" dirty="0"/>
              <a:t>Philemon 1:23 </a:t>
            </a:r>
            <a:r>
              <a:rPr lang="en-US" sz="1200" dirty="0"/>
              <a:t>Epaphras, my fellow prisoner in Christ Jesus, sends you greetings. </a:t>
            </a:r>
            <a:r>
              <a:rPr lang="en-US" sz="1200" baseline="30000" dirty="0"/>
              <a:t>24 </a:t>
            </a:r>
            <a:r>
              <a:rPr lang="en-US" sz="1200" dirty="0"/>
              <a:t>And so do </a:t>
            </a:r>
            <a:r>
              <a:rPr lang="en-US" sz="1200" b="1" dirty="0"/>
              <a:t>Mark</a:t>
            </a:r>
            <a:r>
              <a:rPr lang="en-US" sz="1200" dirty="0"/>
              <a:t>, Aristarchus, Demas and Luke, my fellow workers. 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By 64 AD – letter to Timothy</a:t>
            </a:r>
          </a:p>
          <a:p>
            <a:pPr marL="169863" indent="0">
              <a:buNone/>
            </a:pPr>
            <a:r>
              <a:rPr lang="en-US" sz="1200" baseline="30000" dirty="0"/>
              <a:t>2Timothy 4:11 </a:t>
            </a:r>
            <a:r>
              <a:rPr lang="en-US" sz="1200" dirty="0"/>
              <a:t>Get </a:t>
            </a:r>
            <a:r>
              <a:rPr lang="en-US" sz="1200" b="1" dirty="0"/>
              <a:t>Mark</a:t>
            </a:r>
            <a:r>
              <a:rPr lang="en-US" sz="1200" dirty="0"/>
              <a:t> and bring him with you, because he is helpful to me in my ministry. </a:t>
            </a:r>
          </a:p>
          <a:p>
            <a:pPr marL="169863" indent="0">
              <a:buNone/>
            </a:pPr>
            <a:endParaRPr lang="en-US" sz="1200" dirty="0"/>
          </a:p>
          <a:p>
            <a:pPr marL="169863" indent="0">
              <a:buNone/>
            </a:pPr>
            <a:r>
              <a:rPr lang="en-US" sz="1200" dirty="0"/>
              <a:t>Mark, like Onesimus (name means “useful), is “U_____________” to me!”</a:t>
            </a:r>
            <a:br>
              <a:rPr lang="en-US" sz="1200" dirty="0"/>
            </a:br>
            <a:endParaRPr lang="en-US" sz="1200" dirty="0"/>
          </a:p>
          <a:p>
            <a:pPr>
              <a:buNone/>
            </a:pPr>
            <a:r>
              <a:rPr lang="en-US" sz="1200" dirty="0"/>
              <a:t>A good point: W_____ N_______ Y______!</a:t>
            </a:r>
            <a:br>
              <a:rPr lang="en-US" sz="1200" dirty="0"/>
            </a:br>
            <a:endParaRPr lang="en-US" sz="1200" dirty="0"/>
          </a:p>
          <a:p>
            <a:pPr marL="169863" indent="0">
              <a:lnSpc>
                <a:spcPct val="80000"/>
              </a:lnSpc>
              <a:buNone/>
            </a:pPr>
            <a:r>
              <a:rPr lang="en-US" sz="1200" baseline="30000" dirty="0"/>
              <a:t>20</a:t>
            </a:r>
            <a:r>
              <a:rPr lang="en-US" sz="1200" dirty="0"/>
              <a:t> As it is, there are many parts, but one body. </a:t>
            </a:r>
            <a:r>
              <a:rPr lang="en-US" sz="1200" baseline="30000" dirty="0"/>
              <a:t>21</a:t>
            </a:r>
            <a:r>
              <a:rPr lang="en-US" sz="1200" dirty="0"/>
              <a:t> The eye cannot say to the hand, "I don't need you!" And the head cannot say to the feet, "I don't need you!“  </a:t>
            </a:r>
            <a:r>
              <a:rPr lang="en-US" sz="1200" baseline="30000" dirty="0"/>
              <a:t>22</a:t>
            </a:r>
            <a:r>
              <a:rPr lang="en-US" sz="1200" dirty="0"/>
              <a:t> On the contrary, those parts of the body that seem to be weaker are indispensable (1Co 12)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Here’s my final point...</a:t>
            </a:r>
          </a:p>
          <a:p>
            <a:pPr marL="169863" indent="0">
              <a:buNone/>
            </a:pPr>
            <a:r>
              <a:rPr lang="en-US" sz="1200" dirty="0"/>
              <a:t>You might as well resolve any conflict N______ ... because you will be spending all E______________ with your  brothers and sister in Christ. </a:t>
            </a:r>
          </a:p>
          <a:p>
            <a:endParaRPr lang="en-US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5612F5E-8DED-411B-B601-7ACEB6CAB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153" y="6139082"/>
            <a:ext cx="1751933" cy="1677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A2CE22-4F42-4D98-A679-B41E5379D453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1660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82C3-8101-48C2-B5DB-B22CE9E6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1EF7-6A96-426A-BCAE-6A3D819F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75B4E-0C81-4724-BD15-97E0C482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7" b="33012"/>
          <a:stretch/>
        </p:blipFill>
        <p:spPr>
          <a:xfrm>
            <a:off x="3518452" y="373063"/>
            <a:ext cx="4006298" cy="28844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8" y="310242"/>
            <a:ext cx="3694516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800" b="1" dirty="0"/>
              <a:t>Conflict Resolution</a:t>
            </a:r>
            <a:br>
              <a:rPr lang="en-US" sz="1800" b="1" dirty="0"/>
            </a:br>
            <a:r>
              <a:rPr lang="en-US" sz="1800" b="1" dirty="0"/>
              <a:t>       </a:t>
            </a:r>
            <a:r>
              <a:rPr lang="en-US" sz="1000" b="1" dirty="0"/>
              <a:t>A Study of Philemon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Today I want you to imagine...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Time = _______ AD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That </a:t>
            </a:r>
            <a:r>
              <a:rPr lang="en-US" sz="1200" b="1" dirty="0"/>
              <a:t>YOU</a:t>
            </a:r>
            <a:r>
              <a:rPr lang="en-US" sz="1200" dirty="0"/>
              <a:t> are:  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Onesimus ... 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a S___________ ...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a T____________ ...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on the R________ ...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Imagine... you fled to R______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That you met P_______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He leads you to C__________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Perhaps Using the Romans Road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1- You are a G___________ sinner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all have sinned and fall short of the glory of God, (Romans 3:23)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2- You C________________ save yourself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11</a:t>
            </a:r>
            <a:r>
              <a:rPr lang="en-US" sz="1200" dirty="0"/>
              <a:t> "There is no one righteous, not even one;  </a:t>
            </a:r>
            <a:r>
              <a:rPr lang="en-US" sz="1200" baseline="30000" dirty="0"/>
              <a:t>12</a:t>
            </a:r>
            <a:r>
              <a:rPr lang="en-US" sz="1200" dirty="0"/>
              <a:t> All have turned away, they have together become worthless; there is no one who does good, not even one." (3:10-12)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3- You D________________ Death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the wages of sin is death... (Rom 6:23)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4- You Need God’s G______________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the wages of sin is death, but </a:t>
            </a:r>
            <a:r>
              <a:rPr lang="en-US" sz="1200" u="sng" dirty="0"/>
              <a:t>the gift of God is eternal life</a:t>
            </a:r>
            <a:r>
              <a:rPr lang="en-US" sz="1200" dirty="0"/>
              <a:t> in Christ Jesus our Lord. (Rom 6:23)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5- J__________ Has the Gift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the wages of sin is death, but the gift of God is eternal life </a:t>
            </a:r>
            <a:r>
              <a:rPr lang="en-US" sz="1200" u="sng" dirty="0"/>
              <a:t>in Christ</a:t>
            </a:r>
            <a:r>
              <a:rPr lang="en-US" sz="1200" dirty="0"/>
              <a:t> Jesus our Lord. (Rom 6:23)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6- Jesus is G__________ ... Come in the flesh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5</a:t>
            </a:r>
            <a:r>
              <a:rPr lang="en-US" sz="1200" dirty="0"/>
              <a:t> Theirs are the patriarchs, and from them is traced the human ancestry of </a:t>
            </a:r>
            <a:r>
              <a:rPr lang="en-US" sz="1200" u="sng" dirty="0"/>
              <a:t>Christ, who is God over all</a:t>
            </a:r>
            <a:r>
              <a:rPr lang="en-US" sz="1200" dirty="0"/>
              <a:t>, forever praised! Amen. (Rom 9:5)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7- </a:t>
            </a:r>
            <a:r>
              <a:rPr lang="en-US" sz="1200" b="1" dirty="0"/>
              <a:t>Jesus P__________ your debt </a:t>
            </a:r>
            <a:r>
              <a:rPr lang="en-US" sz="1200" dirty="0"/>
              <a:t>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8</a:t>
            </a:r>
            <a:r>
              <a:rPr lang="en-US" sz="1200" dirty="0"/>
              <a:t> But God demonstrates his own love for us in this: While we were still sinners, </a:t>
            </a:r>
            <a:r>
              <a:rPr lang="en-US" sz="1200" u="sng" dirty="0"/>
              <a:t>Christ died for us</a:t>
            </a:r>
            <a:r>
              <a:rPr lang="en-US" sz="1200" dirty="0"/>
              <a:t>. (Rom 5:8)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7F512-DB32-483C-BFC1-6DEB214C4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143"/>
          <a:stretch/>
        </p:blipFill>
        <p:spPr>
          <a:xfrm flipH="1">
            <a:off x="3520106" y="1401418"/>
            <a:ext cx="1401038" cy="1844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BC006-1DA0-432D-A02C-65AFEBF62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595" b="31025"/>
          <a:stretch/>
        </p:blipFill>
        <p:spPr>
          <a:xfrm>
            <a:off x="5786454" y="1330930"/>
            <a:ext cx="1727530" cy="1929105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09DF2A87-703D-41B9-86F7-E4DD2BF90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8231"/>
          <a:stretch/>
        </p:blipFill>
        <p:spPr bwMode="auto">
          <a:xfrm>
            <a:off x="5874027" y="2563725"/>
            <a:ext cx="1669774" cy="164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332337-715E-4F9F-A15F-242D76E99C99}"/>
              </a:ext>
            </a:extLst>
          </p:cNvPr>
          <p:cNvGrpSpPr/>
          <p:nvPr/>
        </p:nvGrpSpPr>
        <p:grpSpPr>
          <a:xfrm>
            <a:off x="6082745" y="3362868"/>
            <a:ext cx="992231" cy="645941"/>
            <a:chOff x="7723978" y="3946195"/>
            <a:chExt cx="3969329" cy="2507640"/>
          </a:xfrm>
        </p:grpSpPr>
        <p:pic>
          <p:nvPicPr>
            <p:cNvPr id="8" name="Picture 1031">
              <a:extLst>
                <a:ext uri="{FF2B5EF4-FFF2-40B4-BE49-F238E27FC236}">
                  <a16:creationId xmlns:a16="http://schemas.microsoft.com/office/drawing/2014/main" id="{94904F4C-CEF2-4155-A326-26EAE87C7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313203">
              <a:off x="7723978" y="3946195"/>
              <a:ext cx="1806260" cy="250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031">
              <a:extLst>
                <a:ext uri="{FF2B5EF4-FFF2-40B4-BE49-F238E27FC236}">
                  <a16:creationId xmlns:a16="http://schemas.microsoft.com/office/drawing/2014/main" id="{CB2F5244-5812-441E-9182-97712B3B5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313203">
              <a:off x="8816177" y="4239971"/>
              <a:ext cx="1597662" cy="187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031">
              <a:extLst>
                <a:ext uri="{FF2B5EF4-FFF2-40B4-BE49-F238E27FC236}">
                  <a16:creationId xmlns:a16="http://schemas.microsoft.com/office/drawing/2014/main" id="{5DAFA641-4D35-460F-9B60-A9843C6E4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4906">
              <a:off x="9982729" y="4278408"/>
              <a:ext cx="1710578" cy="2003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69334E9-A332-4BED-8ACF-C5A358C30C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96" r="19775"/>
          <a:stretch/>
        </p:blipFill>
        <p:spPr>
          <a:xfrm>
            <a:off x="5874025" y="4128612"/>
            <a:ext cx="1679713" cy="1078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0A9131-C257-411A-8184-0DD99FE144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20" r="4435"/>
          <a:stretch/>
        </p:blipFill>
        <p:spPr>
          <a:xfrm>
            <a:off x="5883966" y="4714512"/>
            <a:ext cx="1679714" cy="1090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E24EE-78DB-4793-B347-87C04290B3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44" r="21286"/>
          <a:stretch/>
        </p:blipFill>
        <p:spPr>
          <a:xfrm>
            <a:off x="5883964" y="5794512"/>
            <a:ext cx="1709531" cy="1486228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D0CA9045-BBD4-4CF0-9DFC-19FD4810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b="30272"/>
          <a:stretch>
            <a:fillRect/>
          </a:stretch>
        </p:blipFill>
        <p:spPr bwMode="auto">
          <a:xfrm flipH="1">
            <a:off x="8466612" y="2749713"/>
            <a:ext cx="1711057" cy="17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6612E4-1CD9-4AE7-B185-676AB5BB5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561" r="12805"/>
          <a:stretch/>
        </p:blipFill>
        <p:spPr>
          <a:xfrm>
            <a:off x="5883965" y="6590448"/>
            <a:ext cx="1699592" cy="2384588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1E816AA0-2DE1-4EAF-969F-6F625BC42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15572" t="1178" r="20347" b="-1178"/>
          <a:stretch/>
        </p:blipFill>
        <p:spPr bwMode="auto">
          <a:xfrm>
            <a:off x="5874025" y="8111867"/>
            <a:ext cx="1689653" cy="16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72DBB-714C-44DB-B8E9-8C44090CB201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916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6763EEE-2CB8-4712-9E83-96B9A0A0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084" y="6669556"/>
            <a:ext cx="2863516" cy="30038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A0EB7-C828-4682-892B-6BDCD9AF7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24" y="1436834"/>
            <a:ext cx="1732549" cy="12362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310242"/>
            <a:ext cx="6062869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8- You Need Jesus as Your L_________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... but the gift of God is eternal life in Christ Jesus </a:t>
            </a:r>
            <a:r>
              <a:rPr lang="en-US" sz="1200" u="sng" dirty="0"/>
              <a:t>our Lord</a:t>
            </a:r>
            <a:r>
              <a:rPr lang="en-US" sz="1200" dirty="0"/>
              <a:t>. </a:t>
            </a:r>
            <a:br>
              <a:rPr lang="en-US" sz="1200" dirty="0"/>
            </a:br>
            <a:r>
              <a:rPr lang="en-US" sz="1200" dirty="0"/>
              <a:t>(Rom 6:23)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9- You Must C_________ on Him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"Everyone who calls on the name of the Lord will be saved." </a:t>
            </a:r>
            <a:br>
              <a:rPr lang="en-US" sz="1200" dirty="0"/>
            </a:br>
            <a:r>
              <a:rPr lang="en-US" sz="1200" dirty="0"/>
              <a:t>(Rom 10:13)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10- You take the gift by C__________________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9</a:t>
            </a:r>
            <a:r>
              <a:rPr lang="en-US" sz="1200" dirty="0"/>
              <a:t> That if you confess with your mouth, "Jesus is Lord," </a:t>
            </a:r>
            <a:br>
              <a:rPr lang="en-US" sz="1200" dirty="0"/>
            </a:br>
            <a:r>
              <a:rPr lang="en-US" sz="1200" dirty="0"/>
              <a:t>and believe in your heart that God raised him from the </a:t>
            </a:r>
            <a:br>
              <a:rPr lang="en-US" sz="1200" dirty="0"/>
            </a:br>
            <a:r>
              <a:rPr lang="en-US" sz="1200" dirty="0"/>
              <a:t>dead, you will be saved.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11- You take the gift by B____________________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10</a:t>
            </a:r>
            <a:r>
              <a:rPr lang="en-US" sz="1200" dirty="0"/>
              <a:t> For it is with your heart that you believe and are justified, </a:t>
            </a:r>
            <a:br>
              <a:rPr lang="en-US" sz="1200" dirty="0"/>
            </a:br>
            <a:r>
              <a:rPr lang="en-US" sz="1200" dirty="0"/>
              <a:t>and it is with your mouth that you confess and are saved. (Rom 10:9-10)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Now Imagine... That you did just that ...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Prayed to Receive Him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Got Baptized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Began Sharing Your Faith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Serving with Apostle Paul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Serving the needy </a:t>
            </a:r>
          </a:p>
          <a:p>
            <a:pPr marL="685800" indent="-193675">
              <a:lnSpc>
                <a:spcPct val="85000"/>
              </a:lnSpc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Now, Imagine that ...</a:t>
            </a:r>
          </a:p>
          <a:p>
            <a:pPr marL="625475" indent="-193675">
              <a:lnSpc>
                <a:spcPct val="85000"/>
              </a:lnSpc>
            </a:pPr>
            <a:r>
              <a:rPr lang="en-US" sz="1200" dirty="0"/>
              <a:t>Your past is U_______________ ...</a:t>
            </a:r>
          </a:p>
          <a:p>
            <a:pPr marL="625475" indent="-193675">
              <a:lnSpc>
                <a:spcPct val="85000"/>
              </a:lnSpc>
            </a:pPr>
            <a:r>
              <a:rPr lang="en-US" sz="1200" dirty="0"/>
              <a:t>you are a R____________ S_________... </a:t>
            </a:r>
          </a:p>
          <a:p>
            <a:pPr marL="625475" indent="-193675">
              <a:lnSpc>
                <a:spcPct val="85000"/>
              </a:lnSpc>
            </a:pPr>
            <a:r>
              <a:rPr lang="en-US" sz="1200" dirty="0"/>
              <a:t>you are a T____________ ...</a:t>
            </a:r>
          </a:p>
          <a:p>
            <a:pPr marL="625475" indent="-193675">
              <a:lnSpc>
                <a:spcPct val="85000"/>
              </a:lnSpc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Paul K_____________ your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Master, Philemon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Master’s wife </a:t>
            </a:r>
            <a:r>
              <a:rPr lang="en-US" sz="1200" dirty="0" err="1"/>
              <a:t>Apphia</a:t>
            </a:r>
            <a:r>
              <a:rPr lang="en-US" sz="1200" dirty="0"/>
              <a:t>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Master’s son </a:t>
            </a:r>
            <a:r>
              <a:rPr lang="en-US" sz="1200" dirty="0" err="1"/>
              <a:t>Archippus</a:t>
            </a:r>
            <a:r>
              <a:rPr lang="en-US" sz="1200" dirty="0"/>
              <a:t>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Your “house-church”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 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455A2E-79B9-4435-B8F9-B274F7BB9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733" y="156412"/>
            <a:ext cx="1347205" cy="1467851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0AAE098E-FBBF-4B5F-BA9E-F0D2E2E0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217" y="2928668"/>
            <a:ext cx="3327709" cy="139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5EF0A6-E2DA-402C-9A6A-5179F7A0453F}"/>
              </a:ext>
            </a:extLst>
          </p:cNvPr>
          <p:cNvSpPr txBox="1"/>
          <p:nvPr/>
        </p:nvSpPr>
        <p:spPr>
          <a:xfrm>
            <a:off x="2319965" y="3385170"/>
            <a:ext cx="1618489" cy="525856"/>
          </a:xfrm>
          <a:prstGeom prst="rect">
            <a:avLst/>
          </a:prstGeom>
          <a:noFill/>
        </p:spPr>
        <p:txBody>
          <a:bodyPr wrap="square" lIns="94051" tIns="47025" rIns="94051" bIns="47025" rtlCol="0">
            <a:spAutoFit/>
          </a:bodyPr>
          <a:lstStyle/>
          <a:p>
            <a:r>
              <a:rPr lang="en-US" sz="28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76200" dir="2700000" algn="ctr" rotWithShape="0">
                    <a:schemeClr val="tx1">
                      <a:alpha val="51000"/>
                    </a:schemeClr>
                  </a:outerShdw>
                </a:effectLst>
                <a:latin typeface="Arial Black" pitchFamily="34" charset="0"/>
              </a:rPr>
              <a:t>LORD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DCDF7B4C-D88F-4824-A70F-B9C0C6A2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856748" y="2997192"/>
            <a:ext cx="1970196" cy="19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FA12FD-5187-4FA4-AF70-32F216FC3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730" y="4848727"/>
            <a:ext cx="1595271" cy="19136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4014C9-EBCC-44DD-8E39-E9172C1619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87"/>
          <a:stretch/>
        </p:blipFill>
        <p:spPr>
          <a:xfrm>
            <a:off x="2701656" y="6990347"/>
            <a:ext cx="3023858" cy="2261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AF069E-E02B-4C42-B55B-ED37CF7BE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208" y="7665285"/>
            <a:ext cx="1747507" cy="20682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0247DE-1884-45CA-BFB2-1F306F78E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817" y="8116769"/>
            <a:ext cx="1851758" cy="1532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9F8274-C840-414F-83DA-65A4E9EF607D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605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03" y="346337"/>
            <a:ext cx="6062869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You have Paul in a pickle ....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--To K___________ you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--To send you B____________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Consequence with going back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W__________ you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B___________ you a slave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E______________ you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              (Possibly F______________ you???)</a:t>
            </a:r>
          </a:p>
          <a:p>
            <a:pPr marL="0" indent="0" algn="ctr">
              <a:lnSpc>
                <a:spcPct val="85000"/>
              </a:lnSpc>
              <a:buNone/>
            </a:pPr>
            <a:endParaRPr lang="en-US" sz="1200" dirty="0"/>
          </a:p>
          <a:p>
            <a:pPr marL="0" indent="0" algn="ctr">
              <a:lnSpc>
                <a:spcPct val="85000"/>
              </a:lnSpc>
              <a:buNone/>
            </a:pPr>
            <a:r>
              <a:rPr lang="en-US" sz="1800" b="1" dirty="0"/>
              <a:t>The solution </a:t>
            </a:r>
            <a:br>
              <a:rPr lang="en-US" sz="1800" b="1" dirty="0"/>
            </a:br>
            <a:r>
              <a:rPr lang="en-US" sz="1800" b="1" dirty="0"/>
              <a:t>Conflict Resolution</a:t>
            </a:r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Done in a “Personal Letter”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Three movements:</a:t>
            </a:r>
            <a:br>
              <a:rPr lang="en-US" sz="1200" dirty="0"/>
            </a:br>
            <a:endParaRPr lang="en-US" sz="1200" dirty="0"/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P____________ of reflection 1-7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A____________ for reconciliation 8-17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V_________________ resolution 18-25  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21 Strategies 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762DBE-CB84-4DA2-93A1-4B4F9F4A9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13" b="12190"/>
          <a:stretch/>
        </p:blipFill>
        <p:spPr>
          <a:xfrm>
            <a:off x="4993983" y="371573"/>
            <a:ext cx="1635415" cy="2022401"/>
          </a:xfrm>
          <a:prstGeom prst="rect">
            <a:avLst/>
          </a:prstGeom>
        </p:spPr>
      </p:pic>
      <p:sp>
        <p:nvSpPr>
          <p:cNvPr id="14" name="Right Arrow 4">
            <a:extLst>
              <a:ext uri="{FF2B5EF4-FFF2-40B4-BE49-F238E27FC236}">
                <a16:creationId xmlns:a16="http://schemas.microsoft.com/office/drawing/2014/main" id="{AC09B103-173B-473B-A9BC-EA197942E07D}"/>
              </a:ext>
            </a:extLst>
          </p:cNvPr>
          <p:cNvSpPr/>
          <p:nvPr/>
        </p:nvSpPr>
        <p:spPr>
          <a:xfrm>
            <a:off x="1575877" y="741479"/>
            <a:ext cx="3369105" cy="654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492D8B-AE3D-4003-BF77-5B694DEA6F62}"/>
              </a:ext>
            </a:extLst>
          </p:cNvPr>
          <p:cNvSpPr txBox="1"/>
          <p:nvPr/>
        </p:nvSpPr>
        <p:spPr>
          <a:xfrm>
            <a:off x="1603483" y="876057"/>
            <a:ext cx="32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Son in the faith!  Philemon 1:10</a:t>
            </a:r>
          </a:p>
        </p:txBody>
      </p:sp>
      <p:sp>
        <p:nvSpPr>
          <p:cNvPr id="16" name="Right Arrow 4">
            <a:extLst>
              <a:ext uri="{FF2B5EF4-FFF2-40B4-BE49-F238E27FC236}">
                <a16:creationId xmlns:a16="http://schemas.microsoft.com/office/drawing/2014/main" id="{AFA39AD9-FA86-4E3F-824A-8BFFDF76722D}"/>
              </a:ext>
            </a:extLst>
          </p:cNvPr>
          <p:cNvSpPr/>
          <p:nvPr/>
        </p:nvSpPr>
        <p:spPr>
          <a:xfrm flipH="1">
            <a:off x="1559833" y="1615775"/>
            <a:ext cx="3369105" cy="654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B924E3-BA4C-4929-B123-0F6B8E7D9F9E}"/>
              </a:ext>
            </a:extLst>
          </p:cNvPr>
          <p:cNvSpPr txBox="1"/>
          <p:nvPr/>
        </p:nvSpPr>
        <p:spPr>
          <a:xfrm>
            <a:off x="2153651" y="1750353"/>
            <a:ext cx="272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Slave of Philemon 1:16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F168C5-EEE5-47CA-A689-B9B611603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71" y="2406315"/>
            <a:ext cx="3439207" cy="11568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43300-10D5-4303-B1B6-EA84FC16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16" y="2273968"/>
            <a:ext cx="1084746" cy="10379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105B5F-1B7C-402F-A9AF-80D9C85C2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103" y="2559792"/>
            <a:ext cx="1862750" cy="1128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D7F356-0FCB-4970-B3F3-BFE94BA6F6F9}"/>
              </a:ext>
            </a:extLst>
          </p:cNvPr>
          <p:cNvGrpSpPr/>
          <p:nvPr/>
        </p:nvGrpSpPr>
        <p:grpSpPr>
          <a:xfrm>
            <a:off x="1648324" y="4548551"/>
            <a:ext cx="5498433" cy="2665675"/>
            <a:chOff x="-141114" y="2182047"/>
            <a:chExt cx="12897557" cy="6252818"/>
          </a:xfrm>
        </p:grpSpPr>
        <p:sp>
          <p:nvSpPr>
            <p:cNvPr id="31" name="Right Arrow 3">
              <a:extLst>
                <a:ext uri="{FF2B5EF4-FFF2-40B4-BE49-F238E27FC236}">
                  <a16:creationId xmlns:a16="http://schemas.microsoft.com/office/drawing/2014/main" id="{7EAC325C-887B-47E1-BB14-F390EF9E9337}"/>
                </a:ext>
              </a:extLst>
            </p:cNvPr>
            <p:cNvSpPr/>
            <p:nvPr/>
          </p:nvSpPr>
          <p:spPr>
            <a:xfrm>
              <a:off x="1" y="2833421"/>
              <a:ext cx="6233302" cy="2921330"/>
            </a:xfrm>
            <a:prstGeom prst="rightArrow">
              <a:avLst/>
            </a:prstGeom>
            <a:solidFill>
              <a:srgbClr val="FF0000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4">
              <a:extLst>
                <a:ext uri="{FF2B5EF4-FFF2-40B4-BE49-F238E27FC236}">
                  <a16:creationId xmlns:a16="http://schemas.microsoft.com/office/drawing/2014/main" id="{223AED6E-83CA-44DA-963D-84E77B305D7A}"/>
                </a:ext>
              </a:extLst>
            </p:cNvPr>
            <p:cNvSpPr/>
            <p:nvPr/>
          </p:nvSpPr>
          <p:spPr>
            <a:xfrm flipH="1">
              <a:off x="6453472" y="2750156"/>
              <a:ext cx="5738527" cy="292133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142B524-1FFA-4B21-9C0E-3EDD5AB6E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7913" b="34777"/>
            <a:stretch/>
          </p:blipFill>
          <p:spPr>
            <a:xfrm>
              <a:off x="4818805" y="4538936"/>
              <a:ext cx="3280974" cy="301369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F3F1CCA-2AFF-4AD2-BF77-27E32F281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12" r="31618" b="47627"/>
            <a:stretch/>
          </p:blipFill>
          <p:spPr>
            <a:xfrm flipH="1">
              <a:off x="-141114" y="2182047"/>
              <a:ext cx="3612446" cy="33889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03D875-C3B0-462F-B51A-135866FCD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6" t="-1" b="-502"/>
            <a:stretch/>
          </p:blipFill>
          <p:spPr>
            <a:xfrm>
              <a:off x="10075332" y="2436768"/>
              <a:ext cx="2652885" cy="321517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07512D6-9476-4487-AD50-FA11849BF4D1}"/>
                </a:ext>
              </a:extLst>
            </p:cNvPr>
            <p:cNvSpPr txBox="1"/>
            <p:nvPr/>
          </p:nvSpPr>
          <p:spPr>
            <a:xfrm>
              <a:off x="564443" y="7496335"/>
              <a:ext cx="12192000" cy="93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</a:rPr>
                <a:t>M___________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6F1D23B-C73D-4437-9B05-A73F5F6E7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839" y="7472093"/>
            <a:ext cx="3045614" cy="17322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A679AE-7411-4901-B71B-60C1DFE93C93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46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11" y="397790"/>
            <a:ext cx="6062869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Imagine going back ...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You’re carrying the letter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What happened next?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We don’t know...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It’s safe to assume...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They R___________________.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Was Onesimus  freed?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Did he join Paul? 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Fast Forward ...</a:t>
            </a:r>
          </a:p>
          <a:p>
            <a:pPr>
              <a:lnSpc>
                <a:spcPct val="85000"/>
              </a:lnSpc>
            </a:pPr>
            <a:r>
              <a:rPr lang="en-US" sz="1200" dirty="0"/>
              <a:t>Ignatius (@_________AD)</a:t>
            </a:r>
          </a:p>
          <a:p>
            <a:pPr marL="388620" lvl="1" indent="0">
              <a:lnSpc>
                <a:spcPct val="85000"/>
              </a:lnSpc>
              <a:buNone/>
            </a:pPr>
            <a:r>
              <a:rPr lang="en-US" sz="1200" dirty="0"/>
              <a:t>refers an Onesimus as the B_____________ of Ephesus!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Could it be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Conclusion: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Today we discovered the setting for our study of 21 strategies to resolve a conflict that we will exam next time!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Let’s Pray.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3B60C0-9BFA-4CC9-BCF9-C2CB84DB2D01}"/>
              </a:ext>
            </a:extLst>
          </p:cNvPr>
          <p:cNvGrpSpPr/>
          <p:nvPr/>
        </p:nvGrpSpPr>
        <p:grpSpPr>
          <a:xfrm>
            <a:off x="522514" y="746024"/>
            <a:ext cx="5943600" cy="2947604"/>
            <a:chOff x="0" y="796885"/>
            <a:chExt cx="12192000" cy="60463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3D8B9D-60A7-4982-BFF5-FFA636148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02"/>
            <a:stretch/>
          </p:blipFill>
          <p:spPr>
            <a:xfrm>
              <a:off x="0" y="796885"/>
              <a:ext cx="12192000" cy="6046367"/>
            </a:xfrm>
            <a:prstGeom prst="rect">
              <a:avLst/>
            </a:prstGeom>
          </p:spPr>
        </p:pic>
        <p:sp>
          <p:nvSpPr>
            <p:cNvPr id="21" name="5-Point Star 4">
              <a:extLst>
                <a:ext uri="{FF2B5EF4-FFF2-40B4-BE49-F238E27FC236}">
                  <a16:creationId xmlns:a16="http://schemas.microsoft.com/office/drawing/2014/main" id="{D97BBAD1-B0CB-43B3-B693-F121492A8A68}"/>
                </a:ext>
              </a:extLst>
            </p:cNvPr>
            <p:cNvSpPr/>
            <p:nvPr/>
          </p:nvSpPr>
          <p:spPr>
            <a:xfrm>
              <a:off x="1710813" y="2772697"/>
              <a:ext cx="678426" cy="64892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35CBDA-549C-4FC4-BFD1-6AE880B98849}"/>
                </a:ext>
              </a:extLst>
            </p:cNvPr>
            <p:cNvSpPr/>
            <p:nvPr/>
          </p:nvSpPr>
          <p:spPr>
            <a:xfrm>
              <a:off x="7728155" y="4630994"/>
              <a:ext cx="324464" cy="32446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1B407F-42E9-4951-9282-88391FF71E1F}"/>
                </a:ext>
              </a:extLst>
            </p:cNvPr>
            <p:cNvSpPr/>
            <p:nvPr/>
          </p:nvSpPr>
          <p:spPr>
            <a:xfrm>
              <a:off x="8701548" y="4630994"/>
              <a:ext cx="324465" cy="32446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F151E3B7-9AFE-4589-BFE1-868F45EBB899}"/>
                </a:ext>
              </a:extLst>
            </p:cNvPr>
            <p:cNvSpPr/>
            <p:nvPr/>
          </p:nvSpPr>
          <p:spPr>
            <a:xfrm>
              <a:off x="1522269" y="3435927"/>
              <a:ext cx="6236276" cy="2400565"/>
            </a:xfrm>
            <a:custGeom>
              <a:avLst/>
              <a:gdLst>
                <a:gd name="connsiteX0" fmla="*/ 403513 w 6236276"/>
                <a:gd name="connsiteY0" fmla="*/ 0 h 2400565"/>
                <a:gd name="connsiteX1" fmla="*/ 57149 w 6236276"/>
                <a:gd name="connsiteY1" fmla="*/ 1413164 h 2400565"/>
                <a:gd name="connsiteX2" fmla="*/ 1456458 w 6236276"/>
                <a:gd name="connsiteY2" fmla="*/ 2382982 h 2400565"/>
                <a:gd name="connsiteX3" fmla="*/ 4864676 w 6236276"/>
                <a:gd name="connsiteY3" fmla="*/ 2036618 h 2400565"/>
                <a:gd name="connsiteX4" fmla="*/ 5945331 w 6236276"/>
                <a:gd name="connsiteY4" fmla="*/ 2008909 h 2400565"/>
                <a:gd name="connsiteX5" fmla="*/ 6236276 w 6236276"/>
                <a:gd name="connsiteY5" fmla="*/ 1676400 h 2400565"/>
                <a:gd name="connsiteX6" fmla="*/ 6236276 w 6236276"/>
                <a:gd name="connsiteY6" fmla="*/ 1676400 h 240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6276" h="2400565">
                  <a:moveTo>
                    <a:pt x="403513" y="0"/>
                  </a:moveTo>
                  <a:cubicBezTo>
                    <a:pt x="142585" y="508000"/>
                    <a:pt x="-118342" y="1016000"/>
                    <a:pt x="57149" y="1413164"/>
                  </a:cubicBezTo>
                  <a:cubicBezTo>
                    <a:pt x="232640" y="1810328"/>
                    <a:pt x="655204" y="2279073"/>
                    <a:pt x="1456458" y="2382982"/>
                  </a:cubicBezTo>
                  <a:cubicBezTo>
                    <a:pt x="2257712" y="2486891"/>
                    <a:pt x="4116531" y="2098964"/>
                    <a:pt x="4864676" y="2036618"/>
                  </a:cubicBezTo>
                  <a:cubicBezTo>
                    <a:pt x="5612822" y="1974273"/>
                    <a:pt x="5716731" y="2068945"/>
                    <a:pt x="5945331" y="2008909"/>
                  </a:cubicBezTo>
                  <a:cubicBezTo>
                    <a:pt x="6173931" y="1948873"/>
                    <a:pt x="6236276" y="1676400"/>
                    <a:pt x="6236276" y="1676400"/>
                  </a:cubicBezTo>
                  <a:lnTo>
                    <a:pt x="6236276" y="1676400"/>
                  </a:lnTo>
                </a:path>
              </a:pathLst>
            </a:custGeom>
            <a:noFill/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16C38B-E118-4AC3-BF5B-12D8063BE80F}"/>
                </a:ext>
              </a:extLst>
            </p:cNvPr>
            <p:cNvCxnSpPr/>
            <p:nvPr/>
          </p:nvCxnSpPr>
          <p:spPr>
            <a:xfrm>
              <a:off x="8052619" y="4793226"/>
              <a:ext cx="55105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C2B0C4A-11A1-4A62-8B7B-5D74C666C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" t="-1" b="-502"/>
          <a:stretch/>
        </p:blipFill>
        <p:spPr>
          <a:xfrm>
            <a:off x="4945665" y="3678817"/>
            <a:ext cx="1568058" cy="1900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FBACF9-E5A5-4608-AAB1-706290448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98" y="5301587"/>
            <a:ext cx="1662793" cy="1644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DD8843-8EEF-4ADC-AC85-A6D6CB10551B}"/>
              </a:ext>
            </a:extLst>
          </p:cNvPr>
          <p:cNvSpPr txBox="1"/>
          <p:nvPr/>
        </p:nvSpPr>
        <p:spPr>
          <a:xfrm>
            <a:off x="218405" y="9641472"/>
            <a:ext cx="60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171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E148A-E6CD-409E-ABF6-CDAA79C4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6" y="329532"/>
            <a:ext cx="6213780" cy="3289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BF204B-4B0E-4590-9C47-CF529E132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384" y="1116464"/>
            <a:ext cx="5219136" cy="125290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Conflict Resolution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C5B837-95A1-4A9E-8E6B-FDF2C6ED7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899" y="2711312"/>
            <a:ext cx="5219136" cy="86887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Study of Philemon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857A-E8DA-4E8F-B196-D43868CACD97}"/>
              </a:ext>
            </a:extLst>
          </p:cNvPr>
          <p:cNvSpPr txBox="1"/>
          <p:nvPr/>
        </p:nvSpPr>
        <p:spPr>
          <a:xfrm>
            <a:off x="1237129" y="4082114"/>
            <a:ext cx="62286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 Resolution:</a:t>
            </a:r>
          </a:p>
          <a:p>
            <a:pPr algn="ctr"/>
            <a:br>
              <a:rPr lang="en-US" dirty="0"/>
            </a:br>
            <a:r>
              <a:rPr lang="en-US" dirty="0"/>
              <a:t>A Little Background on Conflict </a:t>
            </a:r>
            <a:br>
              <a:rPr lang="en-US" dirty="0"/>
            </a:br>
            <a:br>
              <a:rPr lang="en-US" dirty="0"/>
            </a:b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Twenty-One Ways to Resolve Conflict</a:t>
            </a:r>
            <a:br>
              <a:rPr lang="en-US" b="1" dirty="0">
                <a:solidFill>
                  <a:srgbClr val="C00000"/>
                </a:solidFill>
              </a:rPr>
            </a:b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You Can Learn to be a Conflict Resolver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r>
              <a:rPr lang="en-US" sz="1400" dirty="0"/>
              <a:t>By </a:t>
            </a:r>
            <a:br>
              <a:rPr lang="en-US" sz="1400" dirty="0"/>
            </a:br>
            <a:r>
              <a:rPr lang="en-US" sz="1400" dirty="0"/>
              <a:t>Pastor Dennis </a:t>
            </a:r>
            <a:r>
              <a:rPr lang="en-US" sz="1400" dirty="0" err="1"/>
              <a:t>Hendrson</a:t>
            </a:r>
            <a:r>
              <a:rPr lang="en-US" sz="1400" dirty="0"/>
              <a:t>, </a:t>
            </a:r>
            <a:r>
              <a:rPr lang="en-US" sz="1400" dirty="0" err="1"/>
              <a:t>D.Min</a:t>
            </a:r>
            <a:r>
              <a:rPr lang="en-US" sz="1400" dirty="0"/>
              <a:t>. </a:t>
            </a:r>
          </a:p>
          <a:p>
            <a:pPr algn="ctr"/>
            <a:r>
              <a:rPr lang="en-US" sz="1000" dirty="0"/>
              <a:t>©2020 Dennis Henderson, all rights reserved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0B25A-A515-449F-8B1A-42F94135943A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475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82C3-8101-48C2-B5DB-B22CE9E6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1EF7-6A96-426A-BCAE-6A3D819F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8D32F-FC02-461C-8E45-40C6810E5117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4707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4668552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800" b="1" dirty="0"/>
              <a:t>Conflict Resolution</a:t>
            </a:r>
            <a:br>
              <a:rPr lang="en-US" sz="1800" b="1" dirty="0"/>
            </a:br>
            <a:r>
              <a:rPr lang="en-US" sz="1800" b="1" dirty="0"/>
              <a:t>       </a:t>
            </a:r>
            <a:r>
              <a:rPr lang="en-US" sz="1000" b="1" dirty="0"/>
              <a:t>A Study of Philemon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Today I want begin with ...</a:t>
            </a:r>
          </a:p>
          <a:p>
            <a:pPr marL="0" indent="0">
              <a:buNone/>
            </a:pPr>
            <a:r>
              <a:rPr lang="en-US" sz="1200" b="1" dirty="0"/>
              <a:t>1. The People: </a:t>
            </a:r>
          </a:p>
          <a:p>
            <a:pPr marL="230188" indent="0">
              <a:buNone/>
            </a:pPr>
            <a:r>
              <a:rPr lang="en-US" sz="1200" b="1" dirty="0"/>
              <a:t>The A__________</a:t>
            </a:r>
            <a:endParaRPr lang="en-US" sz="1200" b="1" u="sng" dirty="0"/>
          </a:p>
          <a:p>
            <a:pPr marL="230188" indent="0">
              <a:lnSpc>
                <a:spcPct val="100000"/>
              </a:lnSpc>
              <a:buNone/>
            </a:pPr>
            <a:r>
              <a:rPr lang="en-US" sz="1200" baseline="30000" dirty="0"/>
              <a:t>1 </a:t>
            </a:r>
            <a:r>
              <a:rPr lang="en-US" sz="1200" dirty="0"/>
              <a:t>Paul, a prisoner of Christ Jesus, </a:t>
            </a:r>
            <a:br>
              <a:rPr lang="en-US" sz="1200" dirty="0"/>
            </a:br>
            <a:r>
              <a:rPr lang="en-US" sz="1200" dirty="0"/>
              <a:t>and Timothy our brother,  </a:t>
            </a:r>
          </a:p>
          <a:p>
            <a:pPr marL="230188" indent="0">
              <a:buNone/>
            </a:pPr>
            <a:r>
              <a:rPr lang="en-US" sz="1200" b="1" dirty="0"/>
              <a:t>The R_______________</a:t>
            </a:r>
            <a:endParaRPr lang="en-US" sz="1200" dirty="0"/>
          </a:p>
          <a:p>
            <a:pPr marL="230188" indent="0">
              <a:lnSpc>
                <a:spcPct val="100000"/>
              </a:lnSpc>
              <a:buNone/>
            </a:pPr>
            <a:r>
              <a:rPr lang="en-US" sz="1200" dirty="0"/>
              <a:t>To Philemon our dear friend and fellow worker, </a:t>
            </a:r>
            <a:r>
              <a:rPr lang="en-US" sz="1200" baseline="30000" dirty="0"/>
              <a:t>2 </a:t>
            </a:r>
            <a:br>
              <a:rPr lang="en-US" sz="1200" baseline="30000" dirty="0"/>
            </a:br>
            <a:r>
              <a:rPr lang="en-US" sz="1200" dirty="0"/>
              <a:t>to </a:t>
            </a:r>
            <a:r>
              <a:rPr lang="en-US" sz="1200" dirty="0" err="1"/>
              <a:t>Apphia</a:t>
            </a:r>
            <a:r>
              <a:rPr lang="en-US" sz="1200" dirty="0"/>
              <a:t> our sister, </a:t>
            </a:r>
            <a:br>
              <a:rPr lang="en-US" sz="1200" dirty="0"/>
            </a:br>
            <a:r>
              <a:rPr lang="en-US" sz="1200" dirty="0"/>
              <a:t>to </a:t>
            </a:r>
            <a:r>
              <a:rPr lang="en-US" sz="1200" dirty="0" err="1"/>
              <a:t>Archippus</a:t>
            </a:r>
            <a:r>
              <a:rPr lang="en-US" sz="1200" dirty="0"/>
              <a:t> our fellow soldier and </a:t>
            </a:r>
            <a:br>
              <a:rPr lang="en-US" sz="1200" dirty="0"/>
            </a:br>
            <a:r>
              <a:rPr lang="en-US" sz="1200" dirty="0"/>
              <a:t>to the church that meets in your home: </a:t>
            </a:r>
          </a:p>
          <a:p>
            <a:pPr marL="230188" indent="0">
              <a:buNone/>
            </a:pPr>
            <a:r>
              <a:rPr lang="en-US" sz="1200" b="1" dirty="0"/>
              <a:t>The G_____________</a:t>
            </a:r>
          </a:p>
          <a:p>
            <a:pPr marL="230188" indent="0">
              <a:lnSpc>
                <a:spcPct val="100000"/>
              </a:lnSpc>
              <a:buNone/>
            </a:pPr>
            <a:r>
              <a:rPr lang="en-US" sz="1200" baseline="30000" dirty="0"/>
              <a:t>23 </a:t>
            </a:r>
            <a:r>
              <a:rPr lang="en-US" sz="1200" dirty="0"/>
              <a:t>Epaphras, my fellow prisoner in Christ Jesus, </a:t>
            </a:r>
            <a:br>
              <a:rPr lang="en-US" sz="1200" dirty="0"/>
            </a:br>
            <a:r>
              <a:rPr lang="en-US" sz="1200" dirty="0"/>
              <a:t>sends you greetings. </a:t>
            </a:r>
            <a:r>
              <a:rPr lang="en-US" sz="1200" baseline="30000" dirty="0"/>
              <a:t>24 </a:t>
            </a:r>
            <a:r>
              <a:rPr lang="en-US" sz="1200" dirty="0"/>
              <a:t>And so do </a:t>
            </a:r>
            <a:br>
              <a:rPr lang="en-US" sz="1200" dirty="0"/>
            </a:br>
            <a:r>
              <a:rPr lang="en-US" sz="1200" dirty="0"/>
              <a:t>Mark, </a:t>
            </a:r>
            <a:br>
              <a:rPr lang="en-US" sz="1200" dirty="0"/>
            </a:br>
            <a:r>
              <a:rPr lang="en-US" sz="1200" dirty="0"/>
              <a:t>Aristarchus, </a:t>
            </a:r>
            <a:br>
              <a:rPr lang="en-US" sz="1200" dirty="0"/>
            </a:br>
            <a:r>
              <a:rPr lang="en-US" sz="1200" dirty="0"/>
              <a:t>Demas and </a:t>
            </a:r>
            <a:br>
              <a:rPr lang="en-US" sz="1200" dirty="0"/>
            </a:br>
            <a:r>
              <a:rPr lang="en-US" sz="1200" dirty="0"/>
              <a:t>Luke, my fellow workers. </a:t>
            </a:r>
          </a:p>
          <a:p>
            <a:pPr marL="0" indent="0">
              <a:buNone/>
            </a:pPr>
            <a:r>
              <a:rPr lang="en-US" sz="1200" b="1" dirty="0"/>
              <a:t>2. The P__________________</a:t>
            </a:r>
            <a:endParaRPr lang="en-US" sz="1200" b="1" u="sng" dirty="0"/>
          </a:p>
          <a:p>
            <a:pPr marL="341313" indent="-111125"/>
            <a:r>
              <a:rPr lang="en-US" sz="1200" dirty="0"/>
              <a:t>Onesimus</a:t>
            </a:r>
          </a:p>
          <a:p>
            <a:pPr marL="341313" indent="-111125"/>
            <a:r>
              <a:rPr lang="en-US" sz="1200" dirty="0"/>
              <a:t>Run-away slave</a:t>
            </a:r>
          </a:p>
          <a:p>
            <a:pPr marL="341313" indent="-111125"/>
            <a:r>
              <a:rPr lang="en-US" sz="1200" dirty="0"/>
              <a:t>Theft</a:t>
            </a:r>
          </a:p>
          <a:p>
            <a:pPr marL="341313" indent="-111125"/>
            <a:r>
              <a:rPr lang="en-US" sz="1200" dirty="0"/>
              <a:t>Conversion</a:t>
            </a:r>
          </a:p>
          <a:p>
            <a:pPr marL="341313" indent="-111125"/>
            <a:r>
              <a:rPr lang="en-US" sz="1200" dirty="0"/>
              <a:t>Needs to reconcile</a:t>
            </a:r>
            <a:endParaRPr lang="en-US" sz="2400" dirty="0">
              <a:effectLst>
                <a:glow rad="635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1200" b="1" dirty="0"/>
              <a:t>3. The </a:t>
            </a:r>
            <a:r>
              <a:rPr lang="en-US" sz="1200" b="1" u="sng" dirty="0"/>
              <a:t>SOLUTION</a:t>
            </a:r>
            <a:r>
              <a:rPr lang="en-US" sz="1200" b="1" dirty="0"/>
              <a:t>: Send Him Back!</a:t>
            </a:r>
          </a:p>
          <a:p>
            <a:pPr marL="0" indent="0">
              <a:buNone/>
            </a:pPr>
            <a:r>
              <a:rPr lang="en-US" sz="1200" dirty="0"/>
              <a:t>What Might Happen ...</a:t>
            </a:r>
          </a:p>
          <a:p>
            <a:pPr marL="396875" indent="-193675"/>
            <a:r>
              <a:rPr lang="en-US" sz="1200" dirty="0"/>
              <a:t>Whip him </a:t>
            </a:r>
          </a:p>
          <a:p>
            <a:pPr marL="396875" indent="-193675"/>
            <a:r>
              <a:rPr lang="en-US" sz="1200" dirty="0"/>
              <a:t>Brand him a slave</a:t>
            </a:r>
          </a:p>
          <a:p>
            <a:pPr marL="396875" indent="-193675"/>
            <a:r>
              <a:rPr lang="en-US" sz="1200" dirty="0"/>
              <a:t>Execute him </a:t>
            </a:r>
          </a:p>
          <a:p>
            <a:pPr marL="396875" indent="-193675">
              <a:defRPr/>
            </a:pPr>
            <a:r>
              <a:rPr lang="en-US" sz="1200" dirty="0"/>
              <a:t>What could be done?</a:t>
            </a:r>
          </a:p>
          <a:p>
            <a:pPr marL="396875" indent="-193675"/>
            <a:r>
              <a:rPr lang="en-US" sz="1200" dirty="0"/>
              <a:t>The Strategy or techniques  </a:t>
            </a:r>
          </a:p>
          <a:p>
            <a:pPr marL="0" indent="0">
              <a:buNone/>
            </a:pPr>
            <a:r>
              <a:rPr lang="en-US" sz="1200" b="1" dirty="0"/>
              <a:t>21 Tactful Ways</a:t>
            </a:r>
          </a:p>
          <a:p>
            <a:pPr marL="341313" indent="-193675"/>
            <a:r>
              <a:rPr lang="en-US" sz="1200" dirty="0"/>
              <a:t>5 Positive	</a:t>
            </a:r>
          </a:p>
          <a:p>
            <a:pPr marL="341313" indent="-193675"/>
            <a:r>
              <a:rPr lang="en-US" sz="1200" dirty="0"/>
              <a:t>8 Gentle</a:t>
            </a:r>
          </a:p>
          <a:p>
            <a:pPr marL="341313" indent="-193675"/>
            <a:r>
              <a:rPr lang="en-US" sz="1200" dirty="0"/>
              <a:t>8 Powerful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D6FB5B-58CA-4D35-B6CB-DA385E553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13" b="12190"/>
          <a:stretch/>
        </p:blipFill>
        <p:spPr>
          <a:xfrm>
            <a:off x="5899868" y="188693"/>
            <a:ext cx="1514582" cy="18729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577995F-4BA2-4B67-9760-EFE8A8330952}"/>
              </a:ext>
            </a:extLst>
          </p:cNvPr>
          <p:cNvGrpSpPr/>
          <p:nvPr/>
        </p:nvGrpSpPr>
        <p:grpSpPr>
          <a:xfrm>
            <a:off x="4498840" y="2002141"/>
            <a:ext cx="2915610" cy="2204100"/>
            <a:chOff x="4498840" y="2002141"/>
            <a:chExt cx="2915610" cy="22041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0AE1E3-538C-4199-BEB6-2D247BADC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5704"/>
            <a:stretch/>
          </p:blipFill>
          <p:spPr>
            <a:xfrm>
              <a:off x="5659268" y="2002141"/>
              <a:ext cx="1755182" cy="218421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221873-79A9-4BB5-AE07-572255B08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87"/>
            <a:stretch/>
          </p:blipFill>
          <p:spPr>
            <a:xfrm>
              <a:off x="4552974" y="2235401"/>
              <a:ext cx="2198771" cy="16443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108B7A-DEC7-4754-941F-DF2A6D6DD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8840" y="2702323"/>
              <a:ext cx="1270684" cy="15039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8BB438-1B3F-485F-853D-A0F57937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0096" y="3054469"/>
              <a:ext cx="1346489" cy="1114385"/>
            </a:xfrm>
            <a:prstGeom prst="rect">
              <a:avLst/>
            </a:prstGeom>
          </p:spPr>
        </p:pic>
      </p:grpSp>
      <p:sp>
        <p:nvSpPr>
          <p:cNvPr id="31" name="Rectangular Callout 4">
            <a:extLst>
              <a:ext uri="{FF2B5EF4-FFF2-40B4-BE49-F238E27FC236}">
                <a16:creationId xmlns:a16="http://schemas.microsoft.com/office/drawing/2014/main" id="{09356547-6BA9-49CC-921C-D0EA64D42ED2}"/>
              </a:ext>
            </a:extLst>
          </p:cNvPr>
          <p:cNvSpPr/>
          <p:nvPr/>
        </p:nvSpPr>
        <p:spPr>
          <a:xfrm>
            <a:off x="3184887" y="4085718"/>
            <a:ext cx="996232" cy="636343"/>
          </a:xfrm>
          <a:prstGeom prst="wedgeRectCallout">
            <a:avLst>
              <a:gd name="adj1" fmla="val -77104"/>
              <a:gd name="adj2" fmla="val -22185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HI!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C3C1351-F274-4D48-8F7C-BE4BE697F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959" y="4403890"/>
            <a:ext cx="1330399" cy="1595909"/>
          </a:xfrm>
          <a:prstGeom prst="rect">
            <a:avLst/>
          </a:prstGeom>
        </p:spPr>
      </p:pic>
      <p:sp>
        <p:nvSpPr>
          <p:cNvPr id="33" name="AutoShape 6">
            <a:extLst>
              <a:ext uri="{FF2B5EF4-FFF2-40B4-BE49-F238E27FC236}">
                <a16:creationId xmlns:a16="http://schemas.microsoft.com/office/drawing/2014/main" id="{84B161C3-9260-41D9-96CF-57B0EC97E8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20829" y="6111509"/>
            <a:ext cx="2633481" cy="1791924"/>
          </a:xfrm>
          <a:prstGeom prst="curvedLeftArrow">
            <a:avLst>
              <a:gd name="adj1" fmla="val 22139"/>
              <a:gd name="adj2" fmla="val 44278"/>
              <a:gd name="adj3" fmla="val 33333"/>
            </a:avLst>
          </a:prstGeom>
          <a:solidFill>
            <a:srgbClr val="990000">
              <a:alpha val="10000"/>
            </a:srgbClr>
          </a:solidFill>
          <a:ln w="9525">
            <a:solidFill>
              <a:schemeClr val="tx1">
                <a:alpha val="1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E0D7762-4F6F-43C8-9702-998296A4B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7179" y="6098073"/>
            <a:ext cx="1915179" cy="8251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3F98E4-2D6B-47DE-A4E3-E26919BD1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744" y="6458650"/>
            <a:ext cx="976923" cy="9347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6E8405-5576-42DA-9BD5-58BA4840D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4209" y="6765268"/>
            <a:ext cx="1745431" cy="1057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9E9E1E-61FB-4866-A9D9-AADBE01694E2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1377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</TotalTime>
  <Words>2734</Words>
  <Application>Microsoft Office PowerPoint</Application>
  <PresentationFormat>Custom</PresentationFormat>
  <Paragraphs>427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Impact</vt:lpstr>
      <vt:lpstr>Symbol</vt:lpstr>
      <vt:lpstr>Times New Roman</vt:lpstr>
      <vt:lpstr>Office Theme</vt:lpstr>
      <vt:lpstr>Conflict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Conflict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Conflict Resolution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Conflict Resolution</dc:title>
  <dc:creator>Kelly Allen</dc:creator>
  <cp:lastModifiedBy>Dennis Henderson</cp:lastModifiedBy>
  <cp:revision>63</cp:revision>
  <cp:lastPrinted>2020-01-29T20:50:05Z</cp:lastPrinted>
  <dcterms:created xsi:type="dcterms:W3CDTF">2020-01-21T16:55:49Z</dcterms:created>
  <dcterms:modified xsi:type="dcterms:W3CDTF">2021-05-20T23:45:21Z</dcterms:modified>
</cp:coreProperties>
</file>