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55" r:id="rId2"/>
    <p:sldId id="457" r:id="rId3"/>
    <p:sldId id="458" r:id="rId4"/>
    <p:sldId id="484" r:id="rId5"/>
    <p:sldId id="459" r:id="rId6"/>
    <p:sldId id="462" r:id="rId7"/>
    <p:sldId id="463" r:id="rId8"/>
    <p:sldId id="467" r:id="rId9"/>
    <p:sldId id="464" r:id="rId10"/>
    <p:sldId id="465" r:id="rId11"/>
    <p:sldId id="466" r:id="rId12"/>
    <p:sldId id="468" r:id="rId13"/>
    <p:sldId id="469" r:id="rId14"/>
    <p:sldId id="470" r:id="rId15"/>
    <p:sldId id="471" r:id="rId16"/>
    <p:sldId id="460" r:id="rId17"/>
    <p:sldId id="472" r:id="rId18"/>
    <p:sldId id="473" r:id="rId19"/>
    <p:sldId id="474" r:id="rId20"/>
    <p:sldId id="475" r:id="rId21"/>
    <p:sldId id="476" r:id="rId22"/>
    <p:sldId id="478" r:id="rId23"/>
    <p:sldId id="479" r:id="rId24"/>
    <p:sldId id="480" r:id="rId25"/>
    <p:sldId id="482" r:id="rId26"/>
    <p:sldId id="461" r:id="rId27"/>
    <p:sldId id="483" r:id="rId28"/>
    <p:sldId id="481" r:id="rId29"/>
    <p:sldId id="477" r:id="rId30"/>
    <p:sldId id="456" r:id="rId31"/>
    <p:sldId id="453" r:id="rId32"/>
    <p:sldId id="454" r:id="rId33"/>
    <p:sldId id="293" r:id="rId34"/>
    <p:sldId id="271" r:id="rId35"/>
    <p:sldId id="311" r:id="rId36"/>
    <p:sldId id="302" r:id="rId37"/>
    <p:sldId id="294" r:id="rId38"/>
    <p:sldId id="273" r:id="rId39"/>
    <p:sldId id="431" r:id="rId40"/>
    <p:sldId id="433" r:id="rId41"/>
    <p:sldId id="432" r:id="rId42"/>
    <p:sldId id="435" r:id="rId43"/>
    <p:sldId id="434" r:id="rId44"/>
    <p:sldId id="436" r:id="rId45"/>
    <p:sldId id="312" r:id="rId46"/>
    <p:sldId id="2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B0B"/>
    <a:srgbClr val="FFD966"/>
    <a:srgbClr val="6C5927"/>
    <a:srgbClr val="501616"/>
    <a:srgbClr val="800000"/>
    <a:srgbClr val="273F19"/>
    <a:srgbClr val="1F3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000" autoAdjust="0"/>
  </p:normalViewPr>
  <p:slideViewPr>
    <p:cSldViewPr snapToGrid="0">
      <p:cViewPr varScale="1">
        <p:scale>
          <a:sx n="75" d="100"/>
          <a:sy n="75" d="100"/>
        </p:scale>
        <p:origin x="902" y="82"/>
      </p:cViewPr>
      <p:guideLst/>
    </p:cSldViewPr>
  </p:slideViewPr>
  <p:notesTextViewPr>
    <p:cViewPr>
      <p:scale>
        <a:sx n="1" d="1"/>
        <a:sy n="1" d="1"/>
      </p:scale>
      <p:origin x="0" y="-4368"/>
    </p:cViewPr>
  </p:notesTextViewPr>
  <p:sorterViewPr>
    <p:cViewPr>
      <p:scale>
        <a:sx n="100" d="100"/>
        <a:sy n="100" d="100"/>
      </p:scale>
      <p:origin x="0" y="-86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8F9FD-492E-4A57-9437-28CF8EB2C13B}"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3E60A-7A91-4F4E-A818-0D5D0A0A965C}" type="slidenum">
              <a:rPr lang="en-US" smtClean="0"/>
              <a:t>‹#›</a:t>
            </a:fld>
            <a:endParaRPr lang="en-US"/>
          </a:p>
        </p:txBody>
      </p:sp>
    </p:spTree>
    <p:extLst>
      <p:ext uri="{BB962C8B-B14F-4D97-AF65-F5344CB8AC3E}">
        <p14:creationId xmlns:p14="http://schemas.microsoft.com/office/powerpoint/2010/main" val="275262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 FREE = https://www.pexels.com/photo/earth-space-universe-globe-41953/</a:t>
            </a:r>
          </a:p>
          <a:p>
            <a:endParaRPr lang="en-US" dirty="0"/>
          </a:p>
          <a:p>
            <a:r>
              <a:rPr lang="en-US" sz="800" b="1" dirty="0">
                <a:latin typeface="+mn-lt"/>
                <a:ea typeface="Verdana" panose="020B0604030504040204" pitchFamily="34" charset="0"/>
              </a:rPr>
              <a:t>You will need the font: “Soul Mission” for this presentation. </a:t>
            </a:r>
            <a:r>
              <a:rPr lang="en-US" sz="800" b="0" dirty="0">
                <a:latin typeface="Calibri" panose="020F0502020204030204" pitchFamily="34" charset="0"/>
                <a:cs typeface="Calibri" panose="020F0502020204030204" pitchFamily="34" charset="0"/>
              </a:rPr>
              <a:t>You may get it free at www.dafont.com/soulmission.font Or www.1001fonts.com/soulmission-font.html</a:t>
            </a:r>
          </a:p>
          <a:p>
            <a:pPr lvl="1" eaLnBrk="1" hangingPunct="1">
              <a:lnSpc>
                <a:spcPct val="80000"/>
              </a:lnSpc>
            </a:pPr>
            <a:endParaRPr lang="en-US" altLang="en-US" sz="800" b="1" dirty="0"/>
          </a:p>
          <a:p>
            <a:pPr lvl="1" eaLnBrk="1" hangingPunct="1">
              <a:lnSpc>
                <a:spcPct val="80000"/>
              </a:lnSpc>
            </a:pPr>
            <a:endParaRPr lang="en-US" altLang="en-US" sz="800" b="1"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DA53E60A-7A91-4F4E-A818-0D5D0A0A965C}" type="slidenum">
              <a:rPr lang="en-US" smtClean="0"/>
              <a:t>1</a:t>
            </a:fld>
            <a:endParaRPr lang="en-US"/>
          </a:p>
        </p:txBody>
      </p:sp>
    </p:spTree>
    <p:extLst>
      <p:ext uri="{BB962C8B-B14F-4D97-AF65-F5344CB8AC3E}">
        <p14:creationId xmlns:p14="http://schemas.microsoft.com/office/powerpoint/2010/main" val="339249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https://upload.wikimedia.org/wikipedia/commons/thumb/e/e0/Jos%C3%A9_Echenagus%C3%ADa_-_Samson_and_Delilah_-_Google_Art_Project.jpg/1024px-Jos%C3%A9_Echenagus%C3%ADa_-_Samson_and_Delilah_-_Google_Art_Project.jpg</a:t>
            </a:r>
          </a:p>
          <a:p>
            <a:endParaRPr lang="en-US" dirty="0"/>
          </a:p>
          <a:p>
            <a:r>
              <a:rPr lang="en-US" dirty="0"/>
              <a:t>https://upload.wikimedia.org/wikipedia/commons/f/f6/Sans%C3%B3n_matando_al_le%C3%B3n_-_Pedro_Pablo_Rubens.jpg</a:t>
            </a:r>
          </a:p>
        </p:txBody>
      </p:sp>
      <p:sp>
        <p:nvSpPr>
          <p:cNvPr id="4" name="Slide Number Placeholder 3"/>
          <p:cNvSpPr>
            <a:spLocks noGrp="1"/>
          </p:cNvSpPr>
          <p:nvPr>
            <p:ph type="sldNum" sz="quarter" idx="10"/>
          </p:nvPr>
        </p:nvSpPr>
        <p:spPr/>
        <p:txBody>
          <a:bodyPr/>
          <a:lstStyle/>
          <a:p>
            <a:fld id="{DA53E60A-7A91-4F4E-A818-0D5D0A0A965C}" type="slidenum">
              <a:rPr lang="en-US" smtClean="0"/>
              <a:t>41</a:t>
            </a:fld>
            <a:endParaRPr lang="en-US"/>
          </a:p>
        </p:txBody>
      </p:sp>
    </p:spTree>
    <p:extLst>
      <p:ext uri="{BB962C8B-B14F-4D97-AF65-F5344CB8AC3E}">
        <p14:creationId xmlns:p14="http://schemas.microsoft.com/office/powerpoint/2010/main" val="217760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https://upload.wikimedia.org/wikipedia/commons/a/a7/Mitrecey_Samson_tournant_la_meule.JPG</a:t>
            </a:r>
          </a:p>
          <a:p>
            <a:endParaRPr lang="en-US" dirty="0"/>
          </a:p>
          <a:p>
            <a:r>
              <a:rPr lang="en-US"/>
              <a:t>https://upload.wikimedia.org/wikipedia/commons/f/f8/Amand_Samson_livr%C3%A9_aux_philistins.jpg</a:t>
            </a:r>
            <a:endParaRPr lang="en-US" dirty="0"/>
          </a:p>
        </p:txBody>
      </p:sp>
      <p:sp>
        <p:nvSpPr>
          <p:cNvPr id="4" name="Slide Number Placeholder 3"/>
          <p:cNvSpPr>
            <a:spLocks noGrp="1"/>
          </p:cNvSpPr>
          <p:nvPr>
            <p:ph type="sldNum" sz="quarter" idx="10"/>
          </p:nvPr>
        </p:nvSpPr>
        <p:spPr/>
        <p:txBody>
          <a:bodyPr/>
          <a:lstStyle/>
          <a:p>
            <a:fld id="{DA53E60A-7A91-4F4E-A818-0D5D0A0A965C}" type="slidenum">
              <a:rPr lang="en-US" smtClean="0"/>
              <a:t>42</a:t>
            </a:fld>
            <a:endParaRPr lang="en-US"/>
          </a:p>
        </p:txBody>
      </p:sp>
    </p:spTree>
    <p:extLst>
      <p:ext uri="{BB962C8B-B14F-4D97-AF65-F5344CB8AC3E}">
        <p14:creationId xmlns:p14="http://schemas.microsoft.com/office/powerpoint/2010/main" val="243517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https://upload.wikimedia.org/wikipedia/commons/thumb/4/48/Cath%C3%A9drale_Saint-%C3%89tienne_de_Toulouse_-_Samson_massacrant_les_Philistins_PM31000755.jpg/1024px-Cath%C3%A9drale_Saint-%C3%89tienne_de_Toulouse_-_Samson_massacrant_les_Philistins_PM31000755.jpg</a:t>
            </a:r>
          </a:p>
          <a:p>
            <a:endParaRPr lang="en-US" dirty="0"/>
          </a:p>
          <a:p>
            <a:r>
              <a:rPr lang="en-US" dirty="0"/>
              <a:t>https://upload.wikimedia.org/wikipedia/commons/a/a0/Samson-and-delilah-1620.jpg</a:t>
            </a:r>
          </a:p>
        </p:txBody>
      </p:sp>
      <p:sp>
        <p:nvSpPr>
          <p:cNvPr id="4" name="Slide Number Placeholder 3"/>
          <p:cNvSpPr>
            <a:spLocks noGrp="1"/>
          </p:cNvSpPr>
          <p:nvPr>
            <p:ph type="sldNum" sz="quarter" idx="10"/>
          </p:nvPr>
        </p:nvSpPr>
        <p:spPr/>
        <p:txBody>
          <a:bodyPr/>
          <a:lstStyle/>
          <a:p>
            <a:fld id="{DA53E60A-7A91-4F4E-A818-0D5D0A0A965C}" type="slidenum">
              <a:rPr lang="en-US" smtClean="0"/>
              <a:t>43</a:t>
            </a:fld>
            <a:endParaRPr lang="en-US"/>
          </a:p>
        </p:txBody>
      </p:sp>
    </p:spTree>
    <p:extLst>
      <p:ext uri="{BB962C8B-B14F-4D97-AF65-F5344CB8AC3E}">
        <p14:creationId xmlns:p14="http://schemas.microsoft.com/office/powerpoint/2010/main" val="1367683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https://upload.wikimedia.org/wikipedia/commons/thumb/4/49/Blinding_of_Samson_by_Rembrandt_%28detail%29_-_St%C3%A4del_-_Frankfurt_am_Main_-_Germany_2017.jpg/1024px-Blinding_of_Samson_by_Rembrandt_%28detail%29_-_St%C3%A4del_-_Frankfurt_am_Main_-_Germany_2017.jpg</a:t>
            </a:r>
          </a:p>
        </p:txBody>
      </p:sp>
      <p:sp>
        <p:nvSpPr>
          <p:cNvPr id="4" name="Slide Number Placeholder 3"/>
          <p:cNvSpPr>
            <a:spLocks noGrp="1"/>
          </p:cNvSpPr>
          <p:nvPr>
            <p:ph type="sldNum" sz="quarter" idx="10"/>
          </p:nvPr>
        </p:nvSpPr>
        <p:spPr/>
        <p:txBody>
          <a:bodyPr/>
          <a:lstStyle/>
          <a:p>
            <a:fld id="{DA53E60A-7A91-4F4E-A818-0D5D0A0A965C}" type="slidenum">
              <a:rPr lang="en-US" smtClean="0"/>
              <a:t>44</a:t>
            </a:fld>
            <a:endParaRPr lang="en-US"/>
          </a:p>
        </p:txBody>
      </p:sp>
    </p:spTree>
    <p:extLst>
      <p:ext uri="{BB962C8B-B14F-4D97-AF65-F5344CB8AC3E}">
        <p14:creationId xmlns:p14="http://schemas.microsoft.com/office/powerpoint/2010/main" val="150683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issues // Dad’s Remarriage</a:t>
            </a:r>
          </a:p>
        </p:txBody>
      </p:sp>
      <p:sp>
        <p:nvSpPr>
          <p:cNvPr id="4" name="Slide Number Placeholder 3"/>
          <p:cNvSpPr>
            <a:spLocks noGrp="1"/>
          </p:cNvSpPr>
          <p:nvPr>
            <p:ph type="sldNum" sz="quarter" idx="5"/>
          </p:nvPr>
        </p:nvSpPr>
        <p:spPr/>
        <p:txBody>
          <a:bodyPr/>
          <a:lstStyle/>
          <a:p>
            <a:fld id="{DA53E60A-7A91-4F4E-A818-0D5D0A0A965C}" type="slidenum">
              <a:rPr lang="en-US" smtClean="0"/>
              <a:t>5</a:t>
            </a:fld>
            <a:endParaRPr lang="en-US"/>
          </a:p>
        </p:txBody>
      </p:sp>
    </p:spTree>
    <p:extLst>
      <p:ext uri="{BB962C8B-B14F-4D97-AF65-F5344CB8AC3E}">
        <p14:creationId xmlns:p14="http://schemas.microsoft.com/office/powerpoint/2010/main" val="47280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with scroll = Free = https://www.publicdomainpictures.net/en/view-image.php?image=248662&amp;picture=hand-with-scroll-statue</a:t>
            </a:r>
          </a:p>
        </p:txBody>
      </p:sp>
      <p:sp>
        <p:nvSpPr>
          <p:cNvPr id="4" name="Slide Number Placeholder 3"/>
          <p:cNvSpPr>
            <a:spLocks noGrp="1"/>
          </p:cNvSpPr>
          <p:nvPr>
            <p:ph type="sldNum" sz="quarter" idx="5"/>
          </p:nvPr>
        </p:nvSpPr>
        <p:spPr/>
        <p:txBody>
          <a:bodyPr/>
          <a:lstStyle/>
          <a:p>
            <a:fld id="{DA53E60A-7A91-4F4E-A818-0D5D0A0A965C}" type="slidenum">
              <a:rPr lang="en-US" smtClean="0"/>
              <a:t>16</a:t>
            </a:fld>
            <a:endParaRPr lang="en-US"/>
          </a:p>
        </p:txBody>
      </p:sp>
    </p:spTree>
    <p:extLst>
      <p:ext uri="{BB962C8B-B14F-4D97-AF65-F5344CB8AC3E}">
        <p14:creationId xmlns:p14="http://schemas.microsoft.com/office/powerpoint/2010/main" val="291757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 FREE = https://www.pexels.com/photo/earth-space-universe-globe-41953/</a:t>
            </a:r>
          </a:p>
        </p:txBody>
      </p:sp>
      <p:sp>
        <p:nvSpPr>
          <p:cNvPr id="4" name="Slide Number Placeholder 3"/>
          <p:cNvSpPr>
            <a:spLocks noGrp="1"/>
          </p:cNvSpPr>
          <p:nvPr>
            <p:ph type="sldNum" sz="quarter" idx="10"/>
          </p:nvPr>
        </p:nvSpPr>
        <p:spPr/>
        <p:txBody>
          <a:bodyPr/>
          <a:lstStyle/>
          <a:p>
            <a:fld id="{DA53E60A-7A91-4F4E-A818-0D5D0A0A965C}" type="slidenum">
              <a:rPr lang="en-US" smtClean="0"/>
              <a:t>33</a:t>
            </a:fld>
            <a:endParaRPr lang="en-US"/>
          </a:p>
        </p:txBody>
      </p:sp>
    </p:spTree>
    <p:extLst>
      <p:ext uri="{BB962C8B-B14F-4D97-AF65-F5344CB8AC3E}">
        <p14:creationId xmlns:p14="http://schemas.microsoft.com/office/powerpoint/2010/main" val="240408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Samson was his own worst enemy with respect to ...</a:t>
            </a:r>
          </a:p>
          <a:p>
            <a:endParaRPr lang="en-US" dirty="0"/>
          </a:p>
          <a:p>
            <a:pPr marL="0" indent="0">
              <a:buNone/>
            </a:pPr>
            <a:r>
              <a:rPr lang="en-US" dirty="0"/>
              <a:t>1.  A Specific Problem</a:t>
            </a:r>
          </a:p>
          <a:p>
            <a:pPr marL="228600" indent="-228600">
              <a:buAutoNum type="arabicPeriod" startAt="2"/>
            </a:pPr>
            <a:r>
              <a:rPr lang="en-US" dirty="0"/>
              <a:t>A Vow Problem</a:t>
            </a:r>
          </a:p>
          <a:p>
            <a:pPr marL="228600" indent="-228600">
              <a:buAutoNum type="arabicPeriod" startAt="2"/>
            </a:pPr>
            <a:r>
              <a:rPr lang="en-US" dirty="0"/>
              <a:t>3.  A Spiritual Problem</a:t>
            </a:r>
          </a:p>
          <a:p>
            <a:pPr marL="228600" indent="-228600">
              <a:buAutoNum type="arabicPeriod" startAt="2"/>
            </a:pPr>
            <a:endParaRPr lang="en-US" dirty="0"/>
          </a:p>
        </p:txBody>
      </p:sp>
      <p:sp>
        <p:nvSpPr>
          <p:cNvPr id="4" name="Slide Number Placeholder 3"/>
          <p:cNvSpPr>
            <a:spLocks noGrp="1"/>
          </p:cNvSpPr>
          <p:nvPr>
            <p:ph type="sldNum" sz="quarter" idx="10"/>
          </p:nvPr>
        </p:nvSpPr>
        <p:spPr/>
        <p:txBody>
          <a:bodyPr/>
          <a:lstStyle/>
          <a:p>
            <a:fld id="{DA53E60A-7A91-4F4E-A818-0D5D0A0A965C}" type="slidenum">
              <a:rPr lang="en-US" smtClean="0"/>
              <a:t>34</a:t>
            </a:fld>
            <a:endParaRPr lang="en-US"/>
          </a:p>
        </p:txBody>
      </p:sp>
    </p:spTree>
    <p:extLst>
      <p:ext uri="{BB962C8B-B14F-4D97-AF65-F5344CB8AC3E}">
        <p14:creationId xmlns:p14="http://schemas.microsoft.com/office/powerpoint/2010/main" val="269696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a:t>
            </a:r>
            <a:r>
              <a:rPr lang="en-US"/>
              <a:t>= free = https://pixabay.com/en/darts-dart-game-bull-s-eye-target-155726/</a:t>
            </a:r>
          </a:p>
        </p:txBody>
      </p:sp>
      <p:sp>
        <p:nvSpPr>
          <p:cNvPr id="4" name="Slide Number Placeholder 3"/>
          <p:cNvSpPr>
            <a:spLocks noGrp="1"/>
          </p:cNvSpPr>
          <p:nvPr>
            <p:ph type="sldNum" sz="quarter" idx="10"/>
          </p:nvPr>
        </p:nvSpPr>
        <p:spPr/>
        <p:txBody>
          <a:bodyPr/>
          <a:lstStyle/>
          <a:p>
            <a:fld id="{DA53E60A-7A91-4F4E-A818-0D5D0A0A965C}" type="slidenum">
              <a:rPr lang="en-US" smtClean="0"/>
              <a:t>37</a:t>
            </a:fld>
            <a:endParaRPr lang="en-US"/>
          </a:p>
        </p:txBody>
      </p:sp>
    </p:spTree>
    <p:extLst>
      <p:ext uri="{BB962C8B-B14F-4D97-AF65-F5344CB8AC3E}">
        <p14:creationId xmlns:p14="http://schemas.microsoft.com/office/powerpoint/2010/main" val="111011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3E60A-7A91-4F4E-A818-0D5D0A0A965C}" type="slidenum">
              <a:rPr lang="en-US" smtClean="0"/>
              <a:t>38</a:t>
            </a:fld>
            <a:endParaRPr lang="en-US"/>
          </a:p>
        </p:txBody>
      </p:sp>
    </p:spTree>
    <p:extLst>
      <p:ext uri="{BB962C8B-B14F-4D97-AF65-F5344CB8AC3E}">
        <p14:creationId xmlns:p14="http://schemas.microsoft.com/office/powerpoint/2010/main" val="315562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https://en.wikipedia.org/wiki/Samson#/media/File:Eustache_Le_Sueur_-_The_Sacrifice_of_Manoah,_1640-1650.jpg</a:t>
            </a:r>
          </a:p>
          <a:p>
            <a:endParaRPr lang="en-US" dirty="0"/>
          </a:p>
          <a:p>
            <a:r>
              <a:rPr lang="en-US" dirty="0"/>
              <a:t>https://en.wikipedia.org/wiki/Samson#/media/File:Tissot_Samson_Slays_a_Thousand_Men.jpg</a:t>
            </a:r>
          </a:p>
        </p:txBody>
      </p:sp>
      <p:sp>
        <p:nvSpPr>
          <p:cNvPr id="4" name="Slide Number Placeholder 3"/>
          <p:cNvSpPr>
            <a:spLocks noGrp="1"/>
          </p:cNvSpPr>
          <p:nvPr>
            <p:ph type="sldNum" sz="quarter" idx="10"/>
          </p:nvPr>
        </p:nvSpPr>
        <p:spPr/>
        <p:txBody>
          <a:bodyPr/>
          <a:lstStyle/>
          <a:p>
            <a:fld id="{DA53E60A-7A91-4F4E-A818-0D5D0A0A965C}" type="slidenum">
              <a:rPr lang="en-US" smtClean="0"/>
              <a:t>39</a:t>
            </a:fld>
            <a:endParaRPr lang="en-US"/>
          </a:p>
        </p:txBody>
      </p:sp>
    </p:spTree>
    <p:extLst>
      <p:ext uri="{BB962C8B-B14F-4D97-AF65-F5344CB8AC3E}">
        <p14:creationId xmlns:p14="http://schemas.microsoft.com/office/powerpoint/2010/main" val="4035784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https://en.wikipedia.org/wiki/Samson#/media/File:Samson_hos_filistrene.jpg</a:t>
            </a:r>
          </a:p>
          <a:p>
            <a:endParaRPr lang="en-US" dirty="0"/>
          </a:p>
          <a:p>
            <a:r>
              <a:rPr lang="en-US" dirty="0"/>
              <a:t>https://upload.wikimedia.org/wikipedia/commons/0/09/Vedder-samson.jpg</a:t>
            </a:r>
          </a:p>
        </p:txBody>
      </p:sp>
      <p:sp>
        <p:nvSpPr>
          <p:cNvPr id="4" name="Slide Number Placeholder 3"/>
          <p:cNvSpPr>
            <a:spLocks noGrp="1"/>
          </p:cNvSpPr>
          <p:nvPr>
            <p:ph type="sldNum" sz="quarter" idx="10"/>
          </p:nvPr>
        </p:nvSpPr>
        <p:spPr/>
        <p:txBody>
          <a:bodyPr/>
          <a:lstStyle/>
          <a:p>
            <a:fld id="{DA53E60A-7A91-4F4E-A818-0D5D0A0A965C}" type="slidenum">
              <a:rPr lang="en-US" smtClean="0"/>
              <a:t>40</a:t>
            </a:fld>
            <a:endParaRPr lang="en-US"/>
          </a:p>
        </p:txBody>
      </p:sp>
    </p:spTree>
    <p:extLst>
      <p:ext uri="{BB962C8B-B14F-4D97-AF65-F5344CB8AC3E}">
        <p14:creationId xmlns:p14="http://schemas.microsoft.com/office/powerpoint/2010/main" val="457396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flipH="1">
            <a:off x="0" y="0"/>
            <a:ext cx="12192000" cy="6827520"/>
          </a:xfrm>
          <a:prstGeom prst="rect">
            <a:avLst/>
          </a:prstGeom>
        </p:spPr>
      </p:pic>
      <p:pic>
        <p:nvPicPr>
          <p:cNvPr id="11" name="Picture 10"/>
          <p:cNvPicPr>
            <a:picLocks noChangeAspect="1"/>
          </p:cNvPicPr>
          <p:nvPr userDrawn="1"/>
        </p:nvPicPr>
        <p:blipFill>
          <a:blip r:embed="rId3"/>
          <a:stretch>
            <a:fillRect/>
          </a:stretch>
        </p:blipFill>
        <p:spPr>
          <a:xfrm>
            <a:off x="0" y="15240"/>
            <a:ext cx="12192000" cy="6827520"/>
          </a:xfrm>
          <a:prstGeom prst="rect">
            <a:avLst/>
          </a:prstGeom>
        </p:spPr>
      </p:pic>
      <p:pic>
        <p:nvPicPr>
          <p:cNvPr id="12" name="Picture 11"/>
          <p:cNvPicPr>
            <a:picLocks noChangeAspect="1"/>
          </p:cNvPicPr>
          <p:nvPr userDrawn="1"/>
        </p:nvPicPr>
        <p:blipFill>
          <a:blip r:embed="rId4"/>
          <a:stretch>
            <a:fillRect/>
          </a:stretch>
        </p:blipFill>
        <p:spPr>
          <a:xfrm>
            <a:off x="0" y="0"/>
            <a:ext cx="12192000" cy="6827520"/>
          </a:xfrm>
          <a:prstGeom prst="rect">
            <a:avLst/>
          </a:prstGeom>
        </p:spPr>
      </p:pic>
      <p:pic>
        <p:nvPicPr>
          <p:cNvPr id="13" name="Picture 12"/>
          <p:cNvPicPr>
            <a:picLocks noChangeAspect="1"/>
          </p:cNvPicPr>
          <p:nvPr userDrawn="1"/>
        </p:nvPicPr>
        <p:blipFill>
          <a:blip r:embed="rId5"/>
          <a:stretch>
            <a:fillRect/>
          </a:stretch>
        </p:blipFill>
        <p:spPr>
          <a:xfrm rot="21203887">
            <a:off x="-305685" y="1651379"/>
            <a:ext cx="12631348" cy="3507475"/>
          </a:xfrm>
          <a:prstGeom prst="rect">
            <a:avLst/>
          </a:prstGeom>
        </p:spPr>
      </p:pic>
      <p:sp>
        <p:nvSpPr>
          <p:cNvPr id="14" name="Rectangle 13"/>
          <p:cNvSpPr/>
          <p:nvPr userDrawn="1"/>
        </p:nvSpPr>
        <p:spPr>
          <a:xfrm>
            <a:off x="504967" y="1842449"/>
            <a:ext cx="10959152" cy="2770494"/>
          </a:xfrm>
          <a:prstGeom prst="rect">
            <a:avLst/>
          </a:prstGeom>
          <a:solidFill>
            <a:schemeClr val="tx1">
              <a:alpha val="5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764914"/>
            <a:ext cx="12192000" cy="2387600"/>
          </a:xfrm>
        </p:spPr>
        <p:txBody>
          <a:bodyPr anchor="b">
            <a:noAutofit/>
          </a:bodyPr>
          <a:lstStyle>
            <a:lvl1pPr algn="ctr">
              <a:defRPr sz="10000">
                <a:solidFill>
                  <a:schemeClr val="accent4">
                    <a:lumMod val="60000"/>
                    <a:lumOff val="40000"/>
                  </a:schemeClr>
                </a:solidFill>
              </a:defRPr>
            </a:lvl1pPr>
          </a:lstStyle>
          <a:p>
            <a:r>
              <a:rPr lang="en-US" dirty="0"/>
              <a:t>Click to edit Master title style</a:t>
            </a:r>
          </a:p>
        </p:txBody>
      </p:sp>
      <p:sp>
        <p:nvSpPr>
          <p:cNvPr id="3" name="Subtitle 2"/>
          <p:cNvSpPr>
            <a:spLocks noGrp="1"/>
          </p:cNvSpPr>
          <p:nvPr>
            <p:ph type="subTitle" idx="1"/>
          </p:nvPr>
        </p:nvSpPr>
        <p:spPr>
          <a:xfrm>
            <a:off x="197708" y="5369054"/>
            <a:ext cx="11788346" cy="1655762"/>
          </a:xfrm>
        </p:spPr>
        <p:txBody>
          <a:bodyPr>
            <a:normAutofit/>
          </a:bodyPr>
          <a:lstStyle>
            <a:lvl1pPr marL="0" indent="0" algn="ctr">
              <a:buNone/>
              <a:defRPr sz="5400">
                <a:solidFill>
                  <a:schemeClr val="accent4">
                    <a:lumMod val="40000"/>
                    <a:lumOff val="60000"/>
                  </a:schemeClr>
                </a:solidFill>
                <a:effectLst>
                  <a:glow rad="127000">
                    <a:srgbClr val="6C5927"/>
                  </a:glow>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646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4A02EB-9CC8-4EB6-95D7-6369ACD5808E}"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76373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913660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381182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433137" y="1700682"/>
            <a:ext cx="13074315" cy="4643751"/>
          </a:xfrm>
          <a:prstGeom prst="rect">
            <a:avLst/>
          </a:prstGeom>
        </p:spPr>
      </p:pic>
      <p:sp>
        <p:nvSpPr>
          <p:cNvPr id="8" name="Rectangle 7"/>
          <p:cNvSpPr/>
          <p:nvPr userDrawn="1"/>
        </p:nvSpPr>
        <p:spPr>
          <a:xfrm>
            <a:off x="109182" y="1310184"/>
            <a:ext cx="11941791" cy="5547816"/>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lgn="ctr">
              <a:defRPr>
                <a:effectLst>
                  <a:glow rad="76200">
                    <a:srgbClr val="501616">
                      <a:alpha val="0"/>
                    </a:srgbClr>
                  </a:glow>
                  <a:outerShdw blurRad="38100" dist="38100" dir="2700000" algn="tl">
                    <a:srgbClr val="000000">
                      <a:alpha val="43137"/>
                    </a:srgbClr>
                  </a:outerShdw>
                </a:effectLst>
              </a:defRPr>
            </a:lvl1pPr>
          </a:lstStyle>
          <a:p>
            <a:r>
              <a:rPr lang="en-US" dirty="0"/>
              <a:t>Click to edit Master title style</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
        <p:nvSpPr>
          <p:cNvPr id="3" name="Content Placeholder 2"/>
          <p:cNvSpPr>
            <a:spLocks noGrp="1"/>
          </p:cNvSpPr>
          <p:nvPr>
            <p:ph idx="1"/>
          </p:nvPr>
        </p:nvSpPr>
        <p:spPr>
          <a:xfrm>
            <a:off x="496389" y="1776549"/>
            <a:ext cx="11438311" cy="4400414"/>
          </a:xfrm>
        </p:spPr>
        <p:txBody>
          <a:bodyPr/>
          <a:lstStyle>
            <a:lvl1pPr>
              <a:defRPr>
                <a:effectLst>
                  <a:glow rad="50800">
                    <a:schemeClr val="tx1">
                      <a:alpha val="0"/>
                    </a:schemeClr>
                  </a:glow>
                  <a:outerShdw blurRad="38100" dist="38100" dir="2700000" algn="tl">
                    <a:srgbClr val="000000">
                      <a:alpha val="43137"/>
                    </a:srgbClr>
                  </a:outerShdw>
                </a:effectLst>
              </a:defRPr>
            </a:lvl1pPr>
            <a:lvl2pPr>
              <a:defRPr>
                <a:effectLst>
                  <a:glow rad="50800">
                    <a:schemeClr val="tx1">
                      <a:alpha val="0"/>
                    </a:schemeClr>
                  </a:glow>
                  <a:outerShdw blurRad="38100" dist="38100" dir="2700000" algn="tl">
                    <a:srgbClr val="000000">
                      <a:alpha val="43137"/>
                    </a:srgbClr>
                  </a:outerShdw>
                </a:effectLst>
              </a:defRPr>
            </a:lvl2pPr>
            <a:lvl3pPr>
              <a:defRPr>
                <a:effectLst>
                  <a:glow rad="50800">
                    <a:schemeClr val="tx1">
                      <a:alpha val="0"/>
                    </a:schemeClr>
                  </a:glow>
                  <a:outerShdw blurRad="38100" dist="38100" dir="2700000" algn="tl">
                    <a:srgbClr val="000000">
                      <a:alpha val="43137"/>
                    </a:srgbClr>
                  </a:outerShdw>
                </a:effectLst>
              </a:defRPr>
            </a:lvl3pPr>
            <a:lvl4pPr>
              <a:defRPr>
                <a:effectLst>
                  <a:glow rad="50800">
                    <a:schemeClr val="tx1">
                      <a:alpha val="0"/>
                    </a:schemeClr>
                  </a:glow>
                  <a:outerShdw blurRad="38100" dist="38100" dir="2700000" algn="tl">
                    <a:srgbClr val="000000">
                      <a:alpha val="43137"/>
                    </a:srgbClr>
                  </a:outerShdw>
                </a:effectLst>
              </a:defRPr>
            </a:lvl4pPr>
            <a:lvl5pPr>
              <a:defRPr>
                <a:effectLst>
                  <a:glow rad="50800">
                    <a:schemeClr val="tx1">
                      <a:alpha val="0"/>
                    </a:schemeClr>
                  </a:glow>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649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33137" y="1700682"/>
            <a:ext cx="13074315" cy="4643751"/>
          </a:xfrm>
          <a:prstGeom prst="rect">
            <a:avLst/>
          </a:prstGeom>
        </p:spPr>
      </p:pic>
      <p:sp>
        <p:nvSpPr>
          <p:cNvPr id="7" name="Rectangle 6"/>
          <p:cNvSpPr/>
          <p:nvPr userDrawn="1"/>
        </p:nvSpPr>
        <p:spPr>
          <a:xfrm>
            <a:off x="109182" y="106878"/>
            <a:ext cx="11941791" cy="6751122"/>
          </a:xfrm>
          <a:prstGeom prst="rect">
            <a:avLst/>
          </a:prstGeom>
          <a:solidFill>
            <a:schemeClr val="accent4">
              <a:lumMod val="40000"/>
              <a:lumOff val="60000"/>
              <a:alpha val="3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lgn="ctr">
              <a:defRPr>
                <a:effectLst>
                  <a:glow rad="76200">
                    <a:srgbClr val="501616">
                      <a:alpha val="0"/>
                    </a:srgbClr>
                  </a:glow>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effectLst>
                  <a:glow rad="50800">
                    <a:schemeClr val="tx1">
                      <a:alpha val="0"/>
                    </a:schemeClr>
                  </a:glow>
                  <a:outerShdw blurRad="38100" dist="38100" dir="2700000" algn="tl">
                    <a:srgbClr val="000000">
                      <a:alpha val="43137"/>
                    </a:srgbClr>
                  </a:outerShdw>
                </a:effectLst>
              </a:defRPr>
            </a:lvl1pPr>
            <a:lvl2pPr>
              <a:defRPr>
                <a:effectLst>
                  <a:glow rad="50800">
                    <a:schemeClr val="tx1">
                      <a:alpha val="0"/>
                    </a:schemeClr>
                  </a:glow>
                  <a:outerShdw blurRad="38100" dist="38100" dir="2700000" algn="tl">
                    <a:srgbClr val="000000">
                      <a:alpha val="43137"/>
                    </a:srgbClr>
                  </a:outerShdw>
                </a:effectLst>
              </a:defRPr>
            </a:lvl2pPr>
            <a:lvl3pPr>
              <a:defRPr>
                <a:effectLst>
                  <a:glow rad="50800">
                    <a:schemeClr val="tx1">
                      <a:alpha val="0"/>
                    </a:schemeClr>
                  </a:glow>
                  <a:outerShdw blurRad="38100" dist="38100" dir="2700000" algn="tl">
                    <a:srgbClr val="000000">
                      <a:alpha val="43137"/>
                    </a:srgbClr>
                  </a:outerShdw>
                </a:effectLst>
              </a:defRPr>
            </a:lvl3pPr>
            <a:lvl4pPr>
              <a:defRPr>
                <a:effectLst>
                  <a:glow rad="50800">
                    <a:schemeClr val="tx1">
                      <a:alpha val="0"/>
                    </a:schemeClr>
                  </a:glow>
                  <a:outerShdw blurRad="38100" dist="38100" dir="2700000" algn="tl">
                    <a:srgbClr val="000000">
                      <a:alpha val="43137"/>
                    </a:srgbClr>
                  </a:outerShdw>
                </a:effectLst>
              </a:defRPr>
            </a:lvl4pPr>
            <a:lvl5pPr>
              <a:defRPr>
                <a:effectLst>
                  <a:glow rad="50800">
                    <a:schemeClr val="tx1">
                      <a:alpha val="0"/>
                    </a:schemeClr>
                  </a:glow>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33380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850429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33137" y="1700682"/>
            <a:ext cx="13074315" cy="4643751"/>
          </a:xfrm>
          <a:prstGeom prst="rect">
            <a:avLst/>
          </a:prstGeom>
        </p:spPr>
      </p:pic>
      <p:sp>
        <p:nvSpPr>
          <p:cNvPr id="9" name="Rectangle 8">
            <a:extLst>
              <a:ext uri="{FF2B5EF4-FFF2-40B4-BE49-F238E27FC236}">
                <a16:creationId xmlns:a16="http://schemas.microsoft.com/office/drawing/2014/main" id="{B94C1AA5-E9E8-465A-9B7D-877ADEB833D3}"/>
              </a:ext>
            </a:extLst>
          </p:cNvPr>
          <p:cNvSpPr/>
          <p:nvPr userDrawn="1"/>
        </p:nvSpPr>
        <p:spPr>
          <a:xfrm>
            <a:off x="109182" y="1354666"/>
            <a:ext cx="6003751" cy="5503333"/>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D1F553-625B-4F84-8A80-B2DA0E396B64}"/>
              </a:ext>
            </a:extLst>
          </p:cNvPr>
          <p:cNvSpPr/>
          <p:nvPr userDrawn="1"/>
        </p:nvSpPr>
        <p:spPr>
          <a:xfrm>
            <a:off x="6188249" y="1354667"/>
            <a:ext cx="6003751" cy="5503333"/>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65666" y="189335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60067" y="174095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A02EB-9CC8-4EB6-95D7-6369ACD5808E}"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48929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33137" y="1700682"/>
            <a:ext cx="13074315" cy="4643751"/>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4A02EB-9CC8-4EB6-95D7-6369ACD5808E}"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127136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271A6-772D-4AD1-8513-D7C4B6B8A808}"/>
              </a:ext>
            </a:extLst>
          </p:cNvPr>
          <p:cNvSpPr/>
          <p:nvPr userDrawn="1"/>
        </p:nvSpPr>
        <p:spPr>
          <a:xfrm>
            <a:off x="109182" y="0"/>
            <a:ext cx="11941791" cy="6858000"/>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4A02EB-9CC8-4EB6-95D7-6369ACD5808E}"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87131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A02EB-9CC8-4EB6-95D7-6369ACD5808E}"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4CCD2-F7CA-40EA-9C8B-0A917AFD8249}" type="slidenum">
              <a:rPr lang="en-US" smtClean="0"/>
              <a:t>‹#›</a:t>
            </a:fld>
            <a:endParaRPr lang="en-US"/>
          </a:p>
        </p:txBody>
      </p:sp>
      <p:pic>
        <p:nvPicPr>
          <p:cNvPr id="5" name="Picture 4">
            <a:extLst>
              <a:ext uri="{FF2B5EF4-FFF2-40B4-BE49-F238E27FC236}">
                <a16:creationId xmlns:a16="http://schemas.microsoft.com/office/drawing/2014/main" id="{F0802B70-3418-4EB4-ABAA-E958EA9B9FB4}"/>
              </a:ext>
            </a:extLst>
          </p:cNvPr>
          <p:cNvPicPr>
            <a:picLocks noChangeAspect="1"/>
          </p:cNvPicPr>
          <p:nvPr userDrawn="1"/>
        </p:nvPicPr>
        <p:blipFill>
          <a:blip r:embed="rId2"/>
          <a:stretch>
            <a:fillRect/>
          </a:stretch>
        </p:blipFill>
        <p:spPr>
          <a:xfrm>
            <a:off x="-433137" y="1700682"/>
            <a:ext cx="13074315" cy="4643751"/>
          </a:xfrm>
          <a:prstGeom prst="rect">
            <a:avLst/>
          </a:prstGeom>
        </p:spPr>
      </p:pic>
    </p:spTree>
    <p:extLst>
      <p:ext uri="{BB962C8B-B14F-4D97-AF65-F5344CB8AC3E}">
        <p14:creationId xmlns:p14="http://schemas.microsoft.com/office/powerpoint/2010/main" val="138960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4A02EB-9CC8-4EB6-95D7-6369ACD5808E}"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121528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a:stretch>
            <a:fillRect/>
          </a:stretch>
        </p:blipFill>
        <p:spPr>
          <a:xfrm>
            <a:off x="0" y="0"/>
            <a:ext cx="12192000" cy="6858000"/>
          </a:xfrm>
          <a:prstGeom prst="rect">
            <a:avLst/>
          </a:prstGeom>
        </p:spPr>
      </p:pic>
      <p:sp>
        <p:nvSpPr>
          <p:cNvPr id="11" name="Rectangle 10"/>
          <p:cNvSpPr/>
          <p:nvPr userDrawn="1"/>
        </p:nvSpPr>
        <p:spPr>
          <a:xfrm>
            <a:off x="1228299" y="-409433"/>
            <a:ext cx="9512490" cy="2224585"/>
          </a:xfrm>
          <a:prstGeom prst="rect">
            <a:avLst/>
          </a:prstGeom>
          <a:solidFill>
            <a:schemeClr val="tx1">
              <a:alpha val="31000"/>
            </a:schemeClr>
          </a:solidFill>
          <a:ln>
            <a:solidFill>
              <a:schemeClr val="tx1"/>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883" y="127619"/>
            <a:ext cx="1160219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8757" y="1579418"/>
            <a:ext cx="11625943" cy="45975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A02EB-9CC8-4EB6-95D7-6369ACD5808E}" type="datetimeFigureOut">
              <a:rPr lang="en-US" smtClean="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4CCD2-F7CA-40EA-9C8B-0A917AFD8249}" type="slidenum">
              <a:rPr lang="en-US" smtClean="0"/>
              <a:t>‹#›</a:t>
            </a:fld>
            <a:endParaRPr lang="en-US"/>
          </a:p>
        </p:txBody>
      </p:sp>
    </p:spTree>
    <p:extLst>
      <p:ext uri="{BB962C8B-B14F-4D97-AF65-F5344CB8AC3E}">
        <p14:creationId xmlns:p14="http://schemas.microsoft.com/office/powerpoint/2010/main" val="193449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6000" b="0" kern="1200">
          <a:solidFill>
            <a:schemeClr val="accent4">
              <a:lumMod val="60000"/>
              <a:lumOff val="40000"/>
            </a:schemeClr>
          </a:solidFill>
          <a:effectLst>
            <a:glow rad="76200">
              <a:srgbClr val="501616">
                <a:alpha val="0"/>
              </a:srgbClr>
            </a:glow>
            <a:outerShdw blurRad="38100" dist="38100" dir="2700000" algn="tl">
              <a:srgbClr val="000000">
                <a:alpha val="43137"/>
              </a:srgbClr>
            </a:outerShdw>
          </a:effectLst>
          <a:latin typeface="SoulMission" panose="02000500000000000000"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87680" y="1777106"/>
            <a:ext cx="9853684" cy="2387600"/>
          </a:xfrm>
        </p:spPr>
        <p:txBody>
          <a:bodyPr/>
          <a:lstStyle/>
          <a:p>
            <a:r>
              <a:rPr lang="en-US" dirty="0"/>
              <a:t>REGRETFUL </a:t>
            </a:r>
            <a:endParaRPr lang="en-US" dirty="0">
              <a:effectLst>
                <a:glow rad="76200">
                  <a:srgbClr val="501616"/>
                </a:glow>
                <a:outerShdw blurRad="38100" dist="38100" dir="2700000" algn="tl">
                  <a:srgbClr val="000000">
                    <a:alpha val="43137"/>
                  </a:srgbClr>
                </a:outerShdw>
              </a:effectLst>
            </a:endParaRPr>
          </a:p>
        </p:txBody>
      </p:sp>
      <p:sp>
        <p:nvSpPr>
          <p:cNvPr id="6" name="Subtitle 5"/>
          <p:cNvSpPr>
            <a:spLocks noGrp="1"/>
          </p:cNvSpPr>
          <p:nvPr>
            <p:ph type="subTitle" idx="1"/>
          </p:nvPr>
        </p:nvSpPr>
        <p:spPr>
          <a:xfrm>
            <a:off x="346090" y="1247896"/>
            <a:ext cx="7362191" cy="1655762"/>
          </a:xfrm>
        </p:spPr>
        <p:txBody>
          <a:bodyPr>
            <a:normAutofit/>
          </a:bodyPr>
          <a:lstStyle/>
          <a:p>
            <a:r>
              <a:rPr lang="en-US" sz="7200" dirty="0"/>
              <a:t>Get Out of Your</a:t>
            </a:r>
          </a:p>
        </p:txBody>
      </p:sp>
      <p:sp>
        <p:nvSpPr>
          <p:cNvPr id="5" name="Subtitle 5"/>
          <p:cNvSpPr txBox="1">
            <a:spLocks/>
          </p:cNvSpPr>
          <p:nvPr/>
        </p:nvSpPr>
        <p:spPr>
          <a:xfrm>
            <a:off x="280246" y="4155607"/>
            <a:ext cx="78303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4">
                    <a:lumMod val="40000"/>
                    <a:lumOff val="60000"/>
                  </a:schemeClr>
                </a:solidFill>
                <a:effectLst>
                  <a:glow rad="127000">
                    <a:srgbClr val="6C5927"/>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600" dirty="0"/>
              <a:t>RUT</a:t>
            </a:r>
          </a:p>
        </p:txBody>
      </p:sp>
      <p:pic>
        <p:nvPicPr>
          <p:cNvPr id="8" name="Picture 7">
            <a:extLst>
              <a:ext uri="{FF2B5EF4-FFF2-40B4-BE49-F238E27FC236}">
                <a16:creationId xmlns:a16="http://schemas.microsoft.com/office/drawing/2014/main" id="{ADFA645C-9649-4B90-8F51-BD2568A42BF5}"/>
              </a:ext>
            </a:extLst>
          </p:cNvPr>
          <p:cNvPicPr>
            <a:picLocks noChangeAspect="1"/>
          </p:cNvPicPr>
          <p:nvPr/>
        </p:nvPicPr>
        <p:blipFill>
          <a:blip r:embed="rId3"/>
          <a:stretch>
            <a:fillRect/>
          </a:stretch>
        </p:blipFill>
        <p:spPr>
          <a:xfrm>
            <a:off x="8437248" y="1596276"/>
            <a:ext cx="3315455" cy="3226535"/>
          </a:xfrm>
          <a:prstGeom prst="rect">
            <a:avLst/>
          </a:prstGeom>
        </p:spPr>
      </p:pic>
      <p:grpSp>
        <p:nvGrpSpPr>
          <p:cNvPr id="7" name="Group 6">
            <a:extLst>
              <a:ext uri="{FF2B5EF4-FFF2-40B4-BE49-F238E27FC236}">
                <a16:creationId xmlns:a16="http://schemas.microsoft.com/office/drawing/2014/main" id="{6B12B60D-85A7-4421-A8EB-BAEB9CB46186}"/>
              </a:ext>
            </a:extLst>
          </p:cNvPr>
          <p:cNvGrpSpPr/>
          <p:nvPr/>
        </p:nvGrpSpPr>
        <p:grpSpPr>
          <a:xfrm>
            <a:off x="375587" y="217566"/>
            <a:ext cx="2336800" cy="1069975"/>
            <a:chOff x="375587" y="217566"/>
            <a:chExt cx="2336800" cy="1069975"/>
          </a:xfrm>
        </p:grpSpPr>
        <p:sp>
          <p:nvSpPr>
            <p:cNvPr id="9" name="Oval 8">
              <a:extLst>
                <a:ext uri="{FF2B5EF4-FFF2-40B4-BE49-F238E27FC236}">
                  <a16:creationId xmlns:a16="http://schemas.microsoft.com/office/drawing/2014/main" id="{1882745B-45C2-49B9-AB43-0F72EA016A07}"/>
                </a:ext>
              </a:extLst>
            </p:cNvPr>
            <p:cNvSpPr/>
            <p:nvPr/>
          </p:nvSpPr>
          <p:spPr>
            <a:xfrm>
              <a:off x="406400" y="243840"/>
              <a:ext cx="1016000" cy="1026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22C9C18C-6D7D-449F-8AE2-EBF420DB5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375587" y="217566"/>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7306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35EBB-C2E1-4566-82A7-A3AD0E015871}"/>
              </a:ext>
            </a:extLst>
          </p:cNvPr>
          <p:cNvPicPr>
            <a:picLocks noChangeAspect="1"/>
          </p:cNvPicPr>
          <p:nvPr/>
        </p:nvPicPr>
        <p:blipFill rotWithShape="1">
          <a:blip r:embed="rId2"/>
          <a:srcRect r="8952" b="28662"/>
          <a:stretch/>
        </p:blipFill>
        <p:spPr>
          <a:xfrm>
            <a:off x="7083608" y="134112"/>
            <a:ext cx="5827720"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dirty="0">
                <a:solidFill>
                  <a:srgbClr val="C00000"/>
                </a:solidFill>
              </a:rPr>
              <a:t>EATING CROW </a:t>
            </a:r>
            <a:r>
              <a:rPr lang="en-US" dirty="0"/>
              <a:t>from Regrets</a:t>
            </a:r>
            <a:endParaRPr lang="en-US" b="0" dirty="0"/>
          </a:p>
          <a:p>
            <a:r>
              <a:rPr lang="en-US" b="0" baseline="30000" dirty="0"/>
              <a:t>	8</a:t>
            </a:r>
            <a:r>
              <a:rPr lang="en-US" b="0" dirty="0"/>
              <a:t> The elders of Gilead said to him, 							"Nevertheless, we are turning to </a:t>
            </a:r>
            <a:br>
              <a:rPr lang="en-US" b="0" dirty="0"/>
            </a:br>
            <a:r>
              <a:rPr lang="en-US" b="0" dirty="0"/>
              <a:t>		you now; come with us to fight the 						Ammonites, and you will be our </a:t>
            </a:r>
            <a:br>
              <a:rPr lang="en-US" b="0" dirty="0"/>
            </a:br>
            <a:r>
              <a:rPr lang="en-US" b="0" dirty="0"/>
              <a:t>		head over all who live in Gilead."</a:t>
            </a:r>
          </a:p>
        </p:txBody>
      </p:sp>
    </p:spTree>
    <p:extLst>
      <p:ext uri="{BB962C8B-B14F-4D97-AF65-F5344CB8AC3E}">
        <p14:creationId xmlns:p14="http://schemas.microsoft.com/office/powerpoint/2010/main" val="2977519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B1180FCD-5E69-4E60-93E8-E276FDD9DBF3}"/>
              </a:ext>
            </a:extLst>
          </p:cNvPr>
          <p:cNvSpPr/>
          <p:nvPr/>
        </p:nvSpPr>
        <p:spPr>
          <a:xfrm>
            <a:off x="2037806" y="3466012"/>
            <a:ext cx="6301522" cy="2584704"/>
          </a:xfrm>
          <a:prstGeom prst="wedgeRectCallout">
            <a:avLst>
              <a:gd name="adj1" fmla="val 74410"/>
              <a:gd name="adj2" fmla="val 5096"/>
            </a:avLst>
          </a:prstGeom>
          <a:solidFill>
            <a:schemeClr val="bg1"/>
          </a:solidFill>
          <a:ln w="28575">
            <a:solidFill>
              <a:srgbClr val="111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7CDCB4-C425-4484-A372-D34D4E432571}"/>
              </a:ext>
            </a:extLst>
          </p:cNvPr>
          <p:cNvPicPr>
            <a:picLocks noChangeAspect="1"/>
          </p:cNvPicPr>
          <p:nvPr/>
        </p:nvPicPr>
        <p:blipFill rotWithShape="1">
          <a:blip r:embed="rId2"/>
          <a:srcRect r="8952" b="28662"/>
          <a:stretch/>
        </p:blipFill>
        <p:spPr>
          <a:xfrm>
            <a:off x="7083608" y="134112"/>
            <a:ext cx="5827720"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dirty="0">
                <a:solidFill>
                  <a:srgbClr val="C00000"/>
                </a:solidFill>
              </a:rPr>
              <a:t>EATING CROW </a:t>
            </a:r>
            <a:r>
              <a:rPr lang="en-US" dirty="0"/>
              <a:t>from Regrets</a:t>
            </a:r>
            <a:endParaRPr lang="en-US" b="0" dirty="0"/>
          </a:p>
          <a:p>
            <a:r>
              <a:rPr lang="en-US" b="0" baseline="30000" dirty="0"/>
              <a:t>9</a:t>
            </a:r>
            <a:r>
              <a:rPr lang="en-US" b="0" dirty="0"/>
              <a:t> Jephthah answered,</a:t>
            </a:r>
            <a:br>
              <a:rPr lang="en-US" b="0" dirty="0"/>
            </a:br>
            <a:r>
              <a:rPr lang="en-US" b="0" dirty="0"/>
              <a:t> </a:t>
            </a:r>
          </a:p>
          <a:p>
            <a:pPr>
              <a:tabLst>
                <a:tab pos="966788" algn="l"/>
                <a:tab pos="1776413" algn="l"/>
                <a:tab pos="2638425" algn="l"/>
                <a:tab pos="3265488" algn="l"/>
              </a:tabLst>
            </a:pPr>
            <a:r>
              <a:rPr lang="en-US" b="0" dirty="0"/>
              <a:t>		"Suppose you take me back </a:t>
            </a:r>
            <a:br>
              <a:rPr lang="en-US" b="0" dirty="0"/>
            </a:br>
            <a:r>
              <a:rPr lang="en-US" b="0" dirty="0"/>
              <a:t>		to fight the Ammonites and the 						LORD gives them to me--will I 						really be your head?“</a:t>
            </a:r>
          </a:p>
          <a:p>
            <a:endParaRPr lang="en-US" b="0" dirty="0"/>
          </a:p>
        </p:txBody>
      </p:sp>
    </p:spTree>
    <p:extLst>
      <p:ext uri="{BB962C8B-B14F-4D97-AF65-F5344CB8AC3E}">
        <p14:creationId xmlns:p14="http://schemas.microsoft.com/office/powerpoint/2010/main" val="269520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CDCB4-C425-4484-A372-D34D4E432571}"/>
              </a:ext>
            </a:extLst>
          </p:cNvPr>
          <p:cNvPicPr>
            <a:picLocks noChangeAspect="1"/>
          </p:cNvPicPr>
          <p:nvPr/>
        </p:nvPicPr>
        <p:blipFill rotWithShape="1">
          <a:blip r:embed="rId2"/>
          <a:srcRect r="8952" b="28662"/>
          <a:stretch/>
        </p:blipFill>
        <p:spPr>
          <a:xfrm>
            <a:off x="7083608" y="134112"/>
            <a:ext cx="5827720"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90" y="1776549"/>
            <a:ext cx="7262948" cy="4400414"/>
          </a:xfrm>
        </p:spPr>
        <p:txBody>
          <a:bodyPr/>
          <a:lstStyle/>
          <a:p>
            <a:r>
              <a:rPr lang="en-US" dirty="0">
                <a:solidFill>
                  <a:srgbClr val="C00000"/>
                </a:solidFill>
              </a:rPr>
              <a:t>EATING CROW </a:t>
            </a:r>
            <a:r>
              <a:rPr lang="en-US" dirty="0"/>
              <a:t>from Regrets</a:t>
            </a:r>
            <a:endParaRPr lang="en-US" b="0" dirty="0"/>
          </a:p>
          <a:p>
            <a:r>
              <a:rPr lang="en-US" b="0" baseline="30000" dirty="0"/>
              <a:t>10</a:t>
            </a:r>
            <a:r>
              <a:rPr lang="en-US" b="0" dirty="0"/>
              <a:t> The elders of Gilead replied, </a:t>
            </a:r>
          </a:p>
          <a:p>
            <a:r>
              <a:rPr lang="en-US" b="0" dirty="0"/>
              <a:t>"The LORD is our witness; we will certainly do as you say.“</a:t>
            </a:r>
          </a:p>
        </p:txBody>
      </p:sp>
    </p:spTree>
    <p:extLst>
      <p:ext uri="{BB962C8B-B14F-4D97-AF65-F5344CB8AC3E}">
        <p14:creationId xmlns:p14="http://schemas.microsoft.com/office/powerpoint/2010/main" val="135968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CDCB4-C425-4484-A372-D34D4E432571}"/>
              </a:ext>
            </a:extLst>
          </p:cNvPr>
          <p:cNvPicPr>
            <a:picLocks noChangeAspect="1"/>
          </p:cNvPicPr>
          <p:nvPr/>
        </p:nvPicPr>
        <p:blipFill rotWithShape="1">
          <a:blip r:embed="rId2"/>
          <a:srcRect r="8952" b="28662"/>
          <a:stretch/>
        </p:blipFill>
        <p:spPr>
          <a:xfrm>
            <a:off x="7083608" y="134112"/>
            <a:ext cx="5827720"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90" y="1776549"/>
            <a:ext cx="8229600" cy="4400414"/>
          </a:xfrm>
        </p:spPr>
        <p:txBody>
          <a:bodyPr/>
          <a:lstStyle/>
          <a:p>
            <a:r>
              <a:rPr lang="en-US" dirty="0">
                <a:solidFill>
                  <a:srgbClr val="C00000"/>
                </a:solidFill>
              </a:rPr>
              <a:t>EATING CROW </a:t>
            </a:r>
            <a:r>
              <a:rPr lang="en-US" dirty="0"/>
              <a:t>from Regrets</a:t>
            </a:r>
            <a:endParaRPr lang="en-US" b="0" dirty="0"/>
          </a:p>
          <a:p>
            <a:endParaRPr lang="en-US" b="0" dirty="0"/>
          </a:p>
          <a:p>
            <a:r>
              <a:rPr lang="en-US" b="0" dirty="0"/>
              <a:t> </a:t>
            </a:r>
            <a:r>
              <a:rPr lang="en-US" b="0" baseline="30000" dirty="0"/>
              <a:t>11</a:t>
            </a:r>
            <a:r>
              <a:rPr lang="en-US" b="0" dirty="0"/>
              <a:t> So Jephthah went with the elders of Gilead, and the people made him head and commander over them. And he repeated all his words before the LORD in Mizpah. </a:t>
            </a:r>
            <a:endParaRPr lang="en-US" dirty="0"/>
          </a:p>
        </p:txBody>
      </p:sp>
    </p:spTree>
    <p:extLst>
      <p:ext uri="{BB962C8B-B14F-4D97-AF65-F5344CB8AC3E}">
        <p14:creationId xmlns:p14="http://schemas.microsoft.com/office/powerpoint/2010/main" val="2924200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B4A9-A605-4944-9A52-5C18B2E1B614}"/>
              </a:ext>
            </a:extLst>
          </p:cNvPr>
          <p:cNvSpPr>
            <a:spLocks noGrp="1"/>
          </p:cNvSpPr>
          <p:nvPr>
            <p:ph type="title"/>
          </p:nvPr>
        </p:nvSpPr>
        <p:spPr/>
        <p:txBody>
          <a:bodyPr/>
          <a:lstStyle/>
          <a:p>
            <a:r>
              <a:rPr lang="en-US" dirty="0"/>
              <a:t>Eating Crow can be Nasty</a:t>
            </a:r>
          </a:p>
        </p:txBody>
      </p:sp>
      <p:sp>
        <p:nvSpPr>
          <p:cNvPr id="3" name="Content Placeholder 2">
            <a:extLst>
              <a:ext uri="{FF2B5EF4-FFF2-40B4-BE49-F238E27FC236}">
                <a16:creationId xmlns:a16="http://schemas.microsoft.com/office/drawing/2014/main" id="{4132175B-6FC2-40CC-B690-F5C70BC7FFE6}"/>
              </a:ext>
            </a:extLst>
          </p:cNvPr>
          <p:cNvSpPr>
            <a:spLocks noGrp="1"/>
          </p:cNvSpPr>
          <p:nvPr>
            <p:ph idx="1"/>
          </p:nvPr>
        </p:nvSpPr>
        <p:spPr/>
        <p:txBody>
          <a:bodyPr/>
          <a:lstStyle/>
          <a:p>
            <a:r>
              <a:rPr lang="en-US" dirty="0"/>
              <a:t>But not when  it is SEASONED WITH GRACE</a:t>
            </a:r>
          </a:p>
          <a:p>
            <a:endParaRPr lang="en-US" dirty="0"/>
          </a:p>
          <a:p>
            <a:r>
              <a:rPr lang="en-US" b="0" dirty="0"/>
              <a:t> </a:t>
            </a:r>
            <a:r>
              <a:rPr lang="en-US" b="0" baseline="30000" dirty="0"/>
              <a:t>6</a:t>
            </a:r>
            <a:r>
              <a:rPr lang="en-US" b="0" dirty="0"/>
              <a:t> Let your conversation be always full of grace, seasoned with salt, so that you may know how to answer everyone. (Col 4:6 NIV)</a:t>
            </a:r>
            <a:endParaRPr lang="en-US" dirty="0"/>
          </a:p>
        </p:txBody>
      </p:sp>
    </p:spTree>
    <p:extLst>
      <p:ext uri="{BB962C8B-B14F-4D97-AF65-F5344CB8AC3E}">
        <p14:creationId xmlns:p14="http://schemas.microsoft.com/office/powerpoint/2010/main" val="233663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68F6-CF02-44FB-9397-6E06A5ACF94D}"/>
              </a:ext>
            </a:extLst>
          </p:cNvPr>
          <p:cNvSpPr>
            <a:spLocks noGrp="1"/>
          </p:cNvSpPr>
          <p:nvPr>
            <p:ph type="title" idx="4294967295"/>
          </p:nvPr>
        </p:nvSpPr>
        <p:spPr>
          <a:xfrm>
            <a:off x="0" y="127000"/>
            <a:ext cx="12192000" cy="1325563"/>
          </a:xfrm>
        </p:spPr>
        <p:txBody>
          <a:bodyPr/>
          <a:lstStyle/>
          <a:p>
            <a:r>
              <a:rPr lang="en-US" dirty="0"/>
              <a:t>The Second Regretful Rut ...</a:t>
            </a:r>
          </a:p>
        </p:txBody>
      </p:sp>
    </p:spTree>
    <p:extLst>
      <p:ext uri="{BB962C8B-B14F-4D97-AF65-F5344CB8AC3E}">
        <p14:creationId xmlns:p14="http://schemas.microsoft.com/office/powerpoint/2010/main" val="6000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dirty="0"/>
              <a:t> </a:t>
            </a:r>
            <a:r>
              <a:rPr lang="en-US" b="0" baseline="30000" dirty="0"/>
              <a:t>12</a:t>
            </a:r>
            <a:r>
              <a:rPr lang="en-US" b="0" dirty="0"/>
              <a:t> Then Jephthah sent messengers to the Ammonite king with the question: </a:t>
            </a:r>
            <a:endParaRPr lang="en-US" sz="1400" b="0" dirty="0"/>
          </a:p>
          <a:p>
            <a:endParaRPr lang="en-US" sz="1400" b="0" dirty="0"/>
          </a:p>
          <a:p>
            <a:pPr>
              <a:tabLst>
                <a:tab pos="1377950" algn="l"/>
              </a:tabLst>
            </a:pPr>
            <a:r>
              <a:rPr lang="en-US" b="0" dirty="0"/>
              <a:t>	</a:t>
            </a:r>
            <a:r>
              <a:rPr lang="en-US" b="0" dirty="0">
                <a:latin typeface="Sefer AH" panose="00000400000000000000" pitchFamily="2" charset="0"/>
              </a:rPr>
              <a:t>"What do you </a:t>
            </a:r>
            <a:br>
              <a:rPr lang="en-US" b="0" dirty="0">
                <a:latin typeface="Sefer AH" panose="00000400000000000000" pitchFamily="2" charset="0"/>
              </a:rPr>
            </a:br>
            <a:r>
              <a:rPr lang="en-US" b="0" dirty="0">
                <a:latin typeface="Sefer AH" panose="00000400000000000000" pitchFamily="2" charset="0"/>
              </a:rPr>
              <a:t>	have against </a:t>
            </a:r>
            <a:br>
              <a:rPr lang="en-US" b="0" dirty="0">
                <a:latin typeface="Sefer AH" panose="00000400000000000000" pitchFamily="2" charset="0"/>
              </a:rPr>
            </a:br>
            <a:r>
              <a:rPr lang="en-US" b="0" dirty="0">
                <a:latin typeface="Sefer AH" panose="00000400000000000000" pitchFamily="2" charset="0"/>
              </a:rPr>
              <a:t>	us that you </a:t>
            </a:r>
            <a:br>
              <a:rPr lang="en-US" b="0" dirty="0">
                <a:latin typeface="Sefer AH" panose="00000400000000000000" pitchFamily="2" charset="0"/>
              </a:rPr>
            </a:br>
            <a:r>
              <a:rPr lang="en-US" b="0" dirty="0">
                <a:latin typeface="Sefer AH" panose="00000400000000000000" pitchFamily="2" charset="0"/>
              </a:rPr>
              <a:t>	have attacked </a:t>
            </a:r>
            <a:br>
              <a:rPr lang="en-US" b="0" dirty="0">
                <a:latin typeface="Sefer AH" panose="00000400000000000000" pitchFamily="2" charset="0"/>
              </a:rPr>
            </a:br>
            <a:r>
              <a:rPr lang="en-US" b="0" dirty="0">
                <a:latin typeface="Sefer AH" panose="00000400000000000000" pitchFamily="2" charset="0"/>
              </a:rPr>
              <a:t>	our country?“</a:t>
            </a:r>
          </a:p>
        </p:txBody>
      </p:sp>
      <p:pic>
        <p:nvPicPr>
          <p:cNvPr id="6" name="Picture 5">
            <a:extLst>
              <a:ext uri="{FF2B5EF4-FFF2-40B4-BE49-F238E27FC236}">
                <a16:creationId xmlns:a16="http://schemas.microsoft.com/office/drawing/2014/main" id="{C2EB8608-F9B7-43AC-8825-5D4C89D92C30}"/>
              </a:ext>
            </a:extLst>
          </p:cNvPr>
          <p:cNvPicPr>
            <a:picLocks noChangeAspect="1"/>
          </p:cNvPicPr>
          <p:nvPr/>
        </p:nvPicPr>
        <p:blipFill>
          <a:blip r:embed="rId3"/>
          <a:stretch>
            <a:fillRect/>
          </a:stretch>
        </p:blipFill>
        <p:spPr>
          <a:xfrm flipH="1">
            <a:off x="6739007" y="3684440"/>
            <a:ext cx="5452993" cy="3173560"/>
          </a:xfrm>
          <a:prstGeom prst="rect">
            <a:avLst/>
          </a:prstGeom>
        </p:spPr>
      </p:pic>
    </p:spTree>
    <p:extLst>
      <p:ext uri="{BB962C8B-B14F-4D97-AF65-F5344CB8AC3E}">
        <p14:creationId xmlns:p14="http://schemas.microsoft.com/office/powerpoint/2010/main" val="245894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baseline="30000" dirty="0"/>
              <a:t>13</a:t>
            </a:r>
            <a:r>
              <a:rPr lang="en-US" b="0" dirty="0"/>
              <a:t> The king of the Ammonites answered Jephthah's messengers, </a:t>
            </a:r>
          </a:p>
          <a:p>
            <a:pPr lvl="4">
              <a:tabLst>
                <a:tab pos="2351088" algn="l"/>
                <a:tab pos="2803525" algn="l"/>
                <a:tab pos="3657600" algn="l"/>
                <a:tab pos="4511675" algn="l"/>
                <a:tab pos="5035550" algn="l"/>
              </a:tabLst>
            </a:pPr>
            <a:r>
              <a:rPr lang="en-US" b="0" dirty="0">
                <a:latin typeface="Sefer AH" panose="00000400000000000000" pitchFamily="2" charset="0"/>
              </a:rPr>
              <a:t>"When Israel came up out of 			Egypt, they took away my 						land from the </a:t>
            </a:r>
            <a:r>
              <a:rPr lang="en-US" b="0" dirty="0" err="1">
                <a:latin typeface="Sefer AH" panose="00000400000000000000" pitchFamily="2" charset="0"/>
              </a:rPr>
              <a:t>Arnon</a:t>
            </a:r>
            <a:r>
              <a:rPr lang="en-US" b="0" dirty="0">
                <a:latin typeface="Sefer AH" panose="00000400000000000000" pitchFamily="2" charset="0"/>
              </a:rPr>
              <a:t> 					to the Jabbok, all The 				way to the Jordan. Now</a:t>
            </a:r>
            <a:br>
              <a:rPr lang="en-US" b="0" dirty="0">
                <a:latin typeface="Sefer AH" panose="00000400000000000000" pitchFamily="2" charset="0"/>
              </a:rPr>
            </a:br>
            <a:r>
              <a:rPr lang="en-US" b="0" dirty="0">
                <a:latin typeface="Sefer AH" panose="00000400000000000000" pitchFamily="2" charset="0"/>
              </a:rPr>
              <a:t>			 give it back peaceably.“</a:t>
            </a:r>
            <a:endParaRPr lang="en-US" dirty="0"/>
          </a:p>
        </p:txBody>
      </p:sp>
      <p:pic>
        <p:nvPicPr>
          <p:cNvPr id="5" name="Picture 4">
            <a:extLst>
              <a:ext uri="{FF2B5EF4-FFF2-40B4-BE49-F238E27FC236}">
                <a16:creationId xmlns:a16="http://schemas.microsoft.com/office/drawing/2014/main" id="{DFB5ABE5-3E6B-4286-874E-075BD6E2A097}"/>
              </a:ext>
            </a:extLst>
          </p:cNvPr>
          <p:cNvPicPr>
            <a:picLocks noChangeAspect="1"/>
          </p:cNvPicPr>
          <p:nvPr/>
        </p:nvPicPr>
        <p:blipFill>
          <a:blip r:embed="rId2"/>
          <a:stretch>
            <a:fillRect/>
          </a:stretch>
        </p:blipFill>
        <p:spPr>
          <a:xfrm>
            <a:off x="0" y="4136346"/>
            <a:ext cx="4676503" cy="2721654"/>
          </a:xfrm>
          <a:prstGeom prst="rect">
            <a:avLst/>
          </a:prstGeom>
        </p:spPr>
      </p:pic>
    </p:spTree>
    <p:extLst>
      <p:ext uri="{BB962C8B-B14F-4D97-AF65-F5344CB8AC3E}">
        <p14:creationId xmlns:p14="http://schemas.microsoft.com/office/powerpoint/2010/main" val="101420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dirty="0"/>
              <a:t> </a:t>
            </a:r>
            <a:r>
              <a:rPr lang="en-US" b="0" baseline="30000" dirty="0"/>
              <a:t>14</a:t>
            </a:r>
            <a:r>
              <a:rPr lang="en-US" b="0" dirty="0"/>
              <a:t> Jephthah sent back messengers to the Ammonite king,</a:t>
            </a:r>
          </a:p>
          <a:p>
            <a:r>
              <a:rPr lang="en-US" b="0" dirty="0"/>
              <a:t> </a:t>
            </a:r>
            <a:r>
              <a:rPr lang="en-US" b="0" baseline="30000" dirty="0"/>
              <a:t>15</a:t>
            </a:r>
            <a:r>
              <a:rPr lang="en-US" b="0" dirty="0"/>
              <a:t> saying: </a:t>
            </a:r>
          </a:p>
          <a:p>
            <a:r>
              <a:rPr lang="en-US" b="0" dirty="0">
                <a:latin typeface="Sefer AH" panose="00000400000000000000" pitchFamily="2" charset="0"/>
              </a:rPr>
              <a:t>"This is what Jephthah says: Israel did not take the land of </a:t>
            </a:r>
            <a:br>
              <a:rPr lang="en-US" b="0" dirty="0">
                <a:latin typeface="Sefer AH" panose="00000400000000000000" pitchFamily="2" charset="0"/>
              </a:rPr>
            </a:br>
            <a:r>
              <a:rPr lang="en-US" b="0" dirty="0">
                <a:latin typeface="Sefer AH" panose="00000400000000000000" pitchFamily="2" charset="0"/>
              </a:rPr>
              <a:t>Moab or the land of </a:t>
            </a:r>
            <a:br>
              <a:rPr lang="en-US" b="0" dirty="0">
                <a:latin typeface="Sefer AH" panose="00000400000000000000" pitchFamily="2" charset="0"/>
              </a:rPr>
            </a:br>
            <a:r>
              <a:rPr lang="en-US" b="0" dirty="0">
                <a:latin typeface="Sefer AH" panose="00000400000000000000" pitchFamily="2" charset="0"/>
              </a:rPr>
              <a:t>the Ammonites.....</a:t>
            </a:r>
          </a:p>
        </p:txBody>
      </p:sp>
      <p:pic>
        <p:nvPicPr>
          <p:cNvPr id="6" name="Picture 5">
            <a:extLst>
              <a:ext uri="{FF2B5EF4-FFF2-40B4-BE49-F238E27FC236}">
                <a16:creationId xmlns:a16="http://schemas.microsoft.com/office/drawing/2014/main" id="{6AC7D9CA-6D36-46A4-A90F-3414F305B2B8}"/>
              </a:ext>
            </a:extLst>
          </p:cNvPr>
          <p:cNvPicPr>
            <a:picLocks noChangeAspect="1"/>
          </p:cNvPicPr>
          <p:nvPr/>
        </p:nvPicPr>
        <p:blipFill>
          <a:blip r:embed="rId2"/>
          <a:stretch>
            <a:fillRect/>
          </a:stretch>
        </p:blipFill>
        <p:spPr>
          <a:xfrm flipH="1">
            <a:off x="7236822" y="3974160"/>
            <a:ext cx="4955177" cy="2883839"/>
          </a:xfrm>
          <a:prstGeom prst="rect">
            <a:avLst/>
          </a:prstGeom>
        </p:spPr>
      </p:pic>
    </p:spTree>
    <p:extLst>
      <p:ext uri="{BB962C8B-B14F-4D97-AF65-F5344CB8AC3E}">
        <p14:creationId xmlns:p14="http://schemas.microsoft.com/office/powerpoint/2010/main" val="3433089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baseline="30000" dirty="0">
                <a:latin typeface="Sefer AH" panose="00000400000000000000" pitchFamily="2" charset="0"/>
              </a:rPr>
              <a:t>... </a:t>
            </a:r>
            <a:r>
              <a:rPr lang="en-US" b="0" baseline="30000" dirty="0">
                <a:latin typeface="+mn-lt"/>
              </a:rPr>
              <a:t>19</a:t>
            </a:r>
            <a:r>
              <a:rPr lang="en-US" b="0" dirty="0">
                <a:latin typeface="Sefer AH" panose="00000400000000000000" pitchFamily="2" charset="0"/>
              </a:rPr>
              <a:t> “</a:t>
            </a:r>
            <a:r>
              <a:rPr lang="en-US" b="0" dirty="0">
                <a:latin typeface="+mn-lt"/>
              </a:rPr>
              <a:t>[Back] </a:t>
            </a:r>
            <a:r>
              <a:rPr lang="en-US" b="0" dirty="0">
                <a:latin typeface="Sefer AH" panose="00000400000000000000" pitchFamily="2" charset="0"/>
              </a:rPr>
              <a:t>Then Israel sent messengers to </a:t>
            </a:r>
            <a:r>
              <a:rPr lang="en-US" b="0" dirty="0" err="1">
                <a:latin typeface="Sefer AH" panose="00000400000000000000" pitchFamily="2" charset="0"/>
              </a:rPr>
              <a:t>Sihon</a:t>
            </a:r>
            <a:r>
              <a:rPr lang="en-US" b="0" dirty="0">
                <a:latin typeface="Sefer AH" panose="00000400000000000000" pitchFamily="2" charset="0"/>
              </a:rPr>
              <a:t> king of the Amorites, who ruled in </a:t>
            </a:r>
            <a:r>
              <a:rPr lang="en-US" b="0" dirty="0" err="1">
                <a:latin typeface="Sefer AH" panose="00000400000000000000" pitchFamily="2" charset="0"/>
              </a:rPr>
              <a:t>Heshbon</a:t>
            </a:r>
            <a:r>
              <a:rPr lang="en-US" b="0" dirty="0">
                <a:latin typeface="Sefer AH" panose="00000400000000000000" pitchFamily="2" charset="0"/>
              </a:rPr>
              <a:t>, and said to him, 'Let us pass through your country to our own place.’  </a:t>
            </a:r>
            <a:r>
              <a:rPr lang="en-US" b="0" baseline="30000" dirty="0">
                <a:latin typeface="Sefer AH" panose="00000400000000000000" pitchFamily="2" charset="0"/>
              </a:rPr>
              <a:t>20</a:t>
            </a:r>
            <a:r>
              <a:rPr lang="en-US" b="0" dirty="0">
                <a:latin typeface="Sefer AH" panose="00000400000000000000" pitchFamily="2" charset="0"/>
              </a:rPr>
              <a:t> </a:t>
            </a:r>
            <a:r>
              <a:rPr lang="en-US" b="0" dirty="0" err="1">
                <a:latin typeface="Sefer AH" panose="00000400000000000000" pitchFamily="2" charset="0"/>
              </a:rPr>
              <a:t>Sihon</a:t>
            </a:r>
            <a:r>
              <a:rPr lang="en-US" b="0" dirty="0">
                <a:latin typeface="Sefer AH" panose="00000400000000000000" pitchFamily="2" charset="0"/>
              </a:rPr>
              <a:t>, </a:t>
            </a:r>
            <a:br>
              <a:rPr lang="en-US" b="0" dirty="0">
                <a:latin typeface="Sefer AH" panose="00000400000000000000" pitchFamily="2" charset="0"/>
              </a:rPr>
            </a:br>
            <a:r>
              <a:rPr lang="en-US" b="0" dirty="0">
                <a:latin typeface="Sefer AH" panose="00000400000000000000" pitchFamily="2" charset="0"/>
              </a:rPr>
              <a:t>however, did not trust </a:t>
            </a:r>
            <a:br>
              <a:rPr lang="en-US" b="0" dirty="0">
                <a:latin typeface="Sefer AH" panose="00000400000000000000" pitchFamily="2" charset="0"/>
              </a:rPr>
            </a:br>
            <a:r>
              <a:rPr lang="en-US" b="0" dirty="0">
                <a:latin typeface="Sefer AH" panose="00000400000000000000" pitchFamily="2" charset="0"/>
              </a:rPr>
              <a:t>Israel to pass through </a:t>
            </a:r>
            <a:br>
              <a:rPr lang="en-US" b="0" dirty="0">
                <a:latin typeface="Sefer AH" panose="00000400000000000000" pitchFamily="2" charset="0"/>
              </a:rPr>
            </a:br>
            <a:r>
              <a:rPr lang="en-US" b="0" dirty="0">
                <a:latin typeface="Sefer AH" panose="00000400000000000000" pitchFamily="2" charset="0"/>
              </a:rPr>
              <a:t>his territory. </a:t>
            </a:r>
            <a:endParaRPr lang="en-US" b="0" dirty="0"/>
          </a:p>
        </p:txBody>
      </p:sp>
      <p:pic>
        <p:nvPicPr>
          <p:cNvPr id="5" name="Picture 4">
            <a:extLst>
              <a:ext uri="{FF2B5EF4-FFF2-40B4-BE49-F238E27FC236}">
                <a16:creationId xmlns:a16="http://schemas.microsoft.com/office/drawing/2014/main" id="{ED2AE11C-6013-4544-9FAC-7DDE4F8FCE9A}"/>
              </a:ext>
            </a:extLst>
          </p:cNvPr>
          <p:cNvPicPr>
            <a:picLocks noChangeAspect="1"/>
          </p:cNvPicPr>
          <p:nvPr/>
        </p:nvPicPr>
        <p:blipFill>
          <a:blip r:embed="rId2"/>
          <a:stretch>
            <a:fillRect/>
          </a:stretch>
        </p:blipFill>
        <p:spPr>
          <a:xfrm flipH="1">
            <a:off x="7236822" y="3974160"/>
            <a:ext cx="4955177" cy="2883839"/>
          </a:xfrm>
          <a:prstGeom prst="rect">
            <a:avLst/>
          </a:prstGeom>
        </p:spPr>
      </p:pic>
    </p:spTree>
    <p:extLst>
      <p:ext uri="{BB962C8B-B14F-4D97-AF65-F5344CB8AC3E}">
        <p14:creationId xmlns:p14="http://schemas.microsoft.com/office/powerpoint/2010/main" val="190616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A111-9B03-46A5-A08C-91CA5D6EE0AA}"/>
              </a:ext>
            </a:extLst>
          </p:cNvPr>
          <p:cNvSpPr>
            <a:spLocks noGrp="1"/>
          </p:cNvSpPr>
          <p:nvPr>
            <p:ph type="title" idx="4294967295"/>
          </p:nvPr>
        </p:nvSpPr>
        <p:spPr>
          <a:xfrm>
            <a:off x="0" y="127000"/>
            <a:ext cx="12192000" cy="1325563"/>
          </a:xfrm>
        </p:spPr>
        <p:txBody>
          <a:bodyPr/>
          <a:lstStyle/>
          <a:p>
            <a:r>
              <a:rPr lang="en-US" dirty="0"/>
              <a:t>This is a tough </a:t>
            </a:r>
            <a:r>
              <a:rPr lang="en-US" dirty="0">
                <a:solidFill>
                  <a:schemeClr val="bg1"/>
                </a:solidFill>
              </a:rPr>
              <a:t>RUT</a:t>
            </a:r>
            <a:r>
              <a:rPr lang="en-US" dirty="0"/>
              <a:t> to get out of!</a:t>
            </a:r>
          </a:p>
        </p:txBody>
      </p:sp>
    </p:spTree>
    <p:extLst>
      <p:ext uri="{BB962C8B-B14F-4D97-AF65-F5344CB8AC3E}">
        <p14:creationId xmlns:p14="http://schemas.microsoft.com/office/powerpoint/2010/main" val="4128260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C7D9CA-6D36-46A4-A90F-3414F305B2B8}"/>
              </a:ext>
            </a:extLst>
          </p:cNvPr>
          <p:cNvPicPr>
            <a:picLocks noChangeAspect="1"/>
          </p:cNvPicPr>
          <p:nvPr/>
        </p:nvPicPr>
        <p:blipFill>
          <a:blip r:embed="rId2"/>
          <a:stretch>
            <a:fillRect/>
          </a:stretch>
        </p:blipFill>
        <p:spPr>
          <a:xfrm flipH="1">
            <a:off x="6739007" y="3684440"/>
            <a:ext cx="5452993" cy="3173560"/>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pPr>
              <a:lnSpc>
                <a:spcPct val="87000"/>
              </a:lnSpc>
            </a:pPr>
            <a:r>
              <a:rPr lang="en-US" b="0" dirty="0">
                <a:latin typeface="Sefer AH" panose="00000400000000000000" pitchFamily="2" charset="0"/>
              </a:rPr>
              <a:t>He mustered all his men and encamped at </a:t>
            </a:r>
            <a:r>
              <a:rPr lang="en-US" b="0" dirty="0" err="1">
                <a:latin typeface="Sefer AH" panose="00000400000000000000" pitchFamily="2" charset="0"/>
              </a:rPr>
              <a:t>Jahaz</a:t>
            </a:r>
            <a:r>
              <a:rPr lang="en-US" b="0" dirty="0">
                <a:latin typeface="Sefer AH" panose="00000400000000000000" pitchFamily="2" charset="0"/>
              </a:rPr>
              <a:t> and fought with Israel.</a:t>
            </a:r>
          </a:p>
          <a:p>
            <a:pPr>
              <a:lnSpc>
                <a:spcPct val="87000"/>
              </a:lnSpc>
            </a:pPr>
            <a:r>
              <a:rPr lang="en-US" b="0" dirty="0">
                <a:latin typeface="Sefer AH" panose="00000400000000000000" pitchFamily="2" charset="0"/>
              </a:rPr>
              <a:t> </a:t>
            </a:r>
            <a:r>
              <a:rPr lang="en-US" b="0" baseline="30000" dirty="0">
                <a:latin typeface="Sefer AH" panose="00000400000000000000" pitchFamily="2" charset="0"/>
              </a:rPr>
              <a:t>21</a:t>
            </a:r>
            <a:r>
              <a:rPr lang="en-US" b="0" dirty="0">
                <a:latin typeface="Sefer AH" panose="00000400000000000000" pitchFamily="2" charset="0"/>
              </a:rPr>
              <a:t> "Then the LORD ... defeated them. Israel took over all the land of </a:t>
            </a:r>
            <a:br>
              <a:rPr lang="en-US" b="0" dirty="0">
                <a:latin typeface="Sefer AH" panose="00000400000000000000" pitchFamily="2" charset="0"/>
              </a:rPr>
            </a:br>
            <a:r>
              <a:rPr lang="en-US" b="0" dirty="0">
                <a:latin typeface="Sefer AH" panose="00000400000000000000" pitchFamily="2" charset="0"/>
              </a:rPr>
              <a:t>the Amorites who lived </a:t>
            </a:r>
            <a:br>
              <a:rPr lang="en-US" b="0" dirty="0">
                <a:latin typeface="Sefer AH" panose="00000400000000000000" pitchFamily="2" charset="0"/>
              </a:rPr>
            </a:br>
            <a:r>
              <a:rPr lang="en-US" b="0" dirty="0">
                <a:latin typeface="Sefer AH" panose="00000400000000000000" pitchFamily="2" charset="0"/>
              </a:rPr>
              <a:t>in that country, ...  </a:t>
            </a:r>
            <a:r>
              <a:rPr lang="en-US" b="0" baseline="30000" dirty="0">
                <a:latin typeface="Sefer AH" panose="00000400000000000000" pitchFamily="2" charset="0"/>
              </a:rPr>
              <a:t>23</a:t>
            </a:r>
            <a:r>
              <a:rPr lang="en-US" b="0" dirty="0">
                <a:latin typeface="Sefer AH" panose="00000400000000000000" pitchFamily="2" charset="0"/>
              </a:rPr>
              <a:t> </a:t>
            </a:r>
            <a:br>
              <a:rPr lang="en-US" b="0" dirty="0">
                <a:latin typeface="Sefer AH" panose="00000400000000000000" pitchFamily="2" charset="0"/>
              </a:rPr>
            </a:br>
            <a:r>
              <a:rPr lang="en-US" b="0" dirty="0">
                <a:latin typeface="Sefer AH" panose="00000400000000000000" pitchFamily="2" charset="0"/>
              </a:rPr>
              <a:t>Now since the LORD, ... </a:t>
            </a:r>
            <a:br>
              <a:rPr lang="en-US" b="0" dirty="0">
                <a:latin typeface="Sefer AH" panose="00000400000000000000" pitchFamily="2" charset="0"/>
              </a:rPr>
            </a:br>
            <a:r>
              <a:rPr lang="en-US" b="0" dirty="0">
                <a:latin typeface="Sefer AH" panose="00000400000000000000" pitchFamily="2" charset="0"/>
              </a:rPr>
              <a:t>has driven the Amorites </a:t>
            </a:r>
            <a:br>
              <a:rPr lang="en-US" b="0" dirty="0">
                <a:latin typeface="Sefer AH" panose="00000400000000000000" pitchFamily="2" charset="0"/>
              </a:rPr>
            </a:br>
            <a:r>
              <a:rPr lang="en-US" b="0" dirty="0">
                <a:latin typeface="Sefer AH" panose="00000400000000000000" pitchFamily="2" charset="0"/>
              </a:rPr>
              <a:t>out before his people Israel, </a:t>
            </a:r>
            <a:br>
              <a:rPr lang="en-US" b="0" dirty="0">
                <a:latin typeface="Sefer AH" panose="00000400000000000000" pitchFamily="2" charset="0"/>
              </a:rPr>
            </a:br>
            <a:endParaRPr lang="en-US" b="0" dirty="0"/>
          </a:p>
        </p:txBody>
      </p:sp>
    </p:spTree>
    <p:extLst>
      <p:ext uri="{BB962C8B-B14F-4D97-AF65-F5344CB8AC3E}">
        <p14:creationId xmlns:p14="http://schemas.microsoft.com/office/powerpoint/2010/main" val="100161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C7D9CA-6D36-46A4-A90F-3414F305B2B8}"/>
              </a:ext>
            </a:extLst>
          </p:cNvPr>
          <p:cNvPicPr>
            <a:picLocks noChangeAspect="1"/>
          </p:cNvPicPr>
          <p:nvPr/>
        </p:nvPicPr>
        <p:blipFill>
          <a:blip r:embed="rId2"/>
          <a:stretch>
            <a:fillRect/>
          </a:stretch>
        </p:blipFill>
        <p:spPr>
          <a:xfrm flipH="1">
            <a:off x="6739007" y="3684440"/>
            <a:ext cx="5452993" cy="3173560"/>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dirty="0">
                <a:latin typeface="Sefer AH" panose="00000400000000000000" pitchFamily="2" charset="0"/>
              </a:rPr>
              <a:t>out before his people Israel, </a:t>
            </a:r>
            <a:br>
              <a:rPr lang="en-US" b="0" dirty="0">
                <a:latin typeface="Sefer AH" panose="00000400000000000000" pitchFamily="2" charset="0"/>
              </a:rPr>
            </a:br>
            <a:r>
              <a:rPr lang="en-US" b="0" dirty="0">
                <a:latin typeface="Sefer AH" panose="00000400000000000000" pitchFamily="2" charset="0"/>
              </a:rPr>
              <a:t>what right have you to take it over?</a:t>
            </a:r>
          </a:p>
          <a:p>
            <a:r>
              <a:rPr lang="en-US" b="0" dirty="0"/>
              <a:t> </a:t>
            </a:r>
            <a:r>
              <a:rPr lang="en-US" b="0" baseline="30000" dirty="0">
                <a:latin typeface="Sefer AH" panose="00000400000000000000" pitchFamily="2" charset="0"/>
              </a:rPr>
              <a:t>24</a:t>
            </a:r>
            <a:r>
              <a:rPr lang="en-US" b="0" dirty="0">
                <a:latin typeface="Sefer AH" panose="00000400000000000000" pitchFamily="2" charset="0"/>
              </a:rPr>
              <a:t> Will you not take what your god </a:t>
            </a:r>
            <a:r>
              <a:rPr lang="en-US" b="0" dirty="0" err="1">
                <a:latin typeface="Sefer AH" panose="00000400000000000000" pitchFamily="2" charset="0"/>
              </a:rPr>
              <a:t>Chemosh</a:t>
            </a:r>
            <a:r>
              <a:rPr lang="en-US" b="0" dirty="0">
                <a:latin typeface="Sefer AH" panose="00000400000000000000" pitchFamily="2" charset="0"/>
              </a:rPr>
              <a:t> gives you? </a:t>
            </a:r>
            <a:br>
              <a:rPr lang="en-US" b="0" dirty="0">
                <a:latin typeface="Sefer AH" panose="00000400000000000000" pitchFamily="2" charset="0"/>
              </a:rPr>
            </a:br>
            <a:r>
              <a:rPr lang="en-US" b="0" dirty="0">
                <a:latin typeface="Sefer AH" panose="00000400000000000000" pitchFamily="2" charset="0"/>
              </a:rPr>
              <a:t>Likewise, whatever </a:t>
            </a:r>
            <a:br>
              <a:rPr lang="en-US" b="0" dirty="0">
                <a:latin typeface="Sefer AH" panose="00000400000000000000" pitchFamily="2" charset="0"/>
              </a:rPr>
            </a:br>
            <a:r>
              <a:rPr lang="en-US" b="0" dirty="0">
                <a:latin typeface="Sefer AH" panose="00000400000000000000" pitchFamily="2" charset="0"/>
              </a:rPr>
              <a:t>the LORD our God </a:t>
            </a:r>
            <a:br>
              <a:rPr lang="en-US" b="0" dirty="0">
                <a:latin typeface="Sefer AH" panose="00000400000000000000" pitchFamily="2" charset="0"/>
              </a:rPr>
            </a:br>
            <a:r>
              <a:rPr lang="en-US" b="0" dirty="0">
                <a:latin typeface="Sefer AH" panose="00000400000000000000" pitchFamily="2" charset="0"/>
              </a:rPr>
              <a:t>has given us, we will </a:t>
            </a:r>
            <a:br>
              <a:rPr lang="en-US" b="0" dirty="0">
                <a:latin typeface="Sefer AH" panose="00000400000000000000" pitchFamily="2" charset="0"/>
              </a:rPr>
            </a:br>
            <a:r>
              <a:rPr lang="en-US" b="0" dirty="0">
                <a:latin typeface="Sefer AH" panose="00000400000000000000" pitchFamily="2" charset="0"/>
              </a:rPr>
              <a:t>possess</a:t>
            </a:r>
            <a:r>
              <a:rPr lang="en-US" b="0" dirty="0"/>
              <a:t>. ....</a:t>
            </a:r>
          </a:p>
        </p:txBody>
      </p:sp>
    </p:spTree>
    <p:extLst>
      <p:ext uri="{BB962C8B-B14F-4D97-AF65-F5344CB8AC3E}">
        <p14:creationId xmlns:p14="http://schemas.microsoft.com/office/powerpoint/2010/main" val="32495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C7D9CA-6D36-46A4-A90F-3414F305B2B8}"/>
              </a:ext>
            </a:extLst>
          </p:cNvPr>
          <p:cNvPicPr>
            <a:picLocks noChangeAspect="1"/>
          </p:cNvPicPr>
          <p:nvPr/>
        </p:nvPicPr>
        <p:blipFill>
          <a:blip r:embed="rId2"/>
          <a:stretch>
            <a:fillRect/>
          </a:stretch>
        </p:blipFill>
        <p:spPr>
          <a:xfrm flipH="1">
            <a:off x="6739007" y="3684440"/>
            <a:ext cx="5452993" cy="3173560"/>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baseline="30000" dirty="0">
                <a:latin typeface="+mn-lt"/>
              </a:rPr>
              <a:t>26</a:t>
            </a:r>
            <a:r>
              <a:rPr lang="en-US" b="0" dirty="0">
                <a:latin typeface="Sefer AH" panose="00000400000000000000" pitchFamily="2" charset="0"/>
              </a:rPr>
              <a:t> For three hundred years Israel occupied </a:t>
            </a:r>
            <a:r>
              <a:rPr lang="en-US" b="0" dirty="0" err="1">
                <a:latin typeface="Sefer AH" panose="00000400000000000000" pitchFamily="2" charset="0"/>
              </a:rPr>
              <a:t>Heshbon</a:t>
            </a:r>
            <a:r>
              <a:rPr lang="en-US" b="0" dirty="0">
                <a:latin typeface="Sefer AH" panose="00000400000000000000" pitchFamily="2" charset="0"/>
              </a:rPr>
              <a:t>, </a:t>
            </a:r>
            <a:r>
              <a:rPr lang="en-US" b="0" dirty="0" err="1">
                <a:latin typeface="Sefer AH" panose="00000400000000000000" pitchFamily="2" charset="0"/>
              </a:rPr>
              <a:t>Aroer</a:t>
            </a:r>
            <a:r>
              <a:rPr lang="en-US" b="0" dirty="0">
                <a:latin typeface="Sefer AH" panose="00000400000000000000" pitchFamily="2" charset="0"/>
              </a:rPr>
              <a:t>, the surrounding settlements and all the towns along the </a:t>
            </a:r>
            <a:r>
              <a:rPr lang="en-US" b="0" dirty="0" err="1">
                <a:latin typeface="Sefer AH" panose="00000400000000000000" pitchFamily="2" charset="0"/>
              </a:rPr>
              <a:t>Arnon</a:t>
            </a:r>
            <a:r>
              <a:rPr lang="en-US" b="0" dirty="0">
                <a:latin typeface="Sefer AH" panose="00000400000000000000" pitchFamily="2" charset="0"/>
              </a:rPr>
              <a:t>. </a:t>
            </a:r>
            <a:br>
              <a:rPr lang="en-US" b="0" dirty="0">
                <a:latin typeface="Sefer AH" panose="00000400000000000000" pitchFamily="2" charset="0"/>
              </a:rPr>
            </a:br>
            <a:r>
              <a:rPr lang="en-US" b="0" dirty="0">
                <a:latin typeface="Sefer AH" panose="00000400000000000000" pitchFamily="2" charset="0"/>
              </a:rPr>
              <a:t>Why didn’t you retake </a:t>
            </a:r>
            <a:br>
              <a:rPr lang="en-US" b="0" dirty="0">
                <a:latin typeface="Sefer AH" panose="00000400000000000000" pitchFamily="2" charset="0"/>
              </a:rPr>
            </a:br>
            <a:r>
              <a:rPr lang="en-US" b="0" dirty="0">
                <a:latin typeface="Sefer AH" panose="00000400000000000000" pitchFamily="2" charset="0"/>
              </a:rPr>
              <a:t>them during that time?</a:t>
            </a:r>
          </a:p>
        </p:txBody>
      </p:sp>
    </p:spTree>
    <p:extLst>
      <p:ext uri="{BB962C8B-B14F-4D97-AF65-F5344CB8AC3E}">
        <p14:creationId xmlns:p14="http://schemas.microsoft.com/office/powerpoint/2010/main" val="50031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C7D9CA-6D36-46A4-A90F-3414F305B2B8}"/>
              </a:ext>
            </a:extLst>
          </p:cNvPr>
          <p:cNvPicPr>
            <a:picLocks noChangeAspect="1"/>
          </p:cNvPicPr>
          <p:nvPr/>
        </p:nvPicPr>
        <p:blipFill>
          <a:blip r:embed="rId2"/>
          <a:stretch>
            <a:fillRect/>
          </a:stretch>
        </p:blipFill>
        <p:spPr>
          <a:xfrm flipH="1">
            <a:off x="6739007" y="3684440"/>
            <a:ext cx="5452993" cy="3173560"/>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baseline="30000" dirty="0">
                <a:latin typeface="+mn-lt"/>
              </a:rPr>
              <a:t>27</a:t>
            </a:r>
            <a:r>
              <a:rPr lang="en-US" b="0" dirty="0">
                <a:latin typeface="Sefer AH" panose="00000400000000000000" pitchFamily="2" charset="0"/>
              </a:rPr>
              <a:t> I have not wronged you, but you are doing me wrong by waging war against me. Let the LORD, the Judge, decide the dispute this day between the </a:t>
            </a:r>
            <a:br>
              <a:rPr lang="en-US" b="0" dirty="0">
                <a:latin typeface="Sefer AH" panose="00000400000000000000" pitchFamily="2" charset="0"/>
              </a:rPr>
            </a:br>
            <a:r>
              <a:rPr lang="en-US" b="0" dirty="0">
                <a:latin typeface="Sefer AH" panose="00000400000000000000" pitchFamily="2" charset="0"/>
              </a:rPr>
              <a:t>Israelites and the </a:t>
            </a:r>
            <a:br>
              <a:rPr lang="en-US" b="0" dirty="0">
                <a:latin typeface="Sefer AH" panose="00000400000000000000" pitchFamily="2" charset="0"/>
              </a:rPr>
            </a:br>
            <a:r>
              <a:rPr lang="en-US" b="0" dirty="0">
                <a:latin typeface="Sefer AH" panose="00000400000000000000" pitchFamily="2" charset="0"/>
              </a:rPr>
              <a:t>Ammonites."</a:t>
            </a:r>
          </a:p>
        </p:txBody>
      </p:sp>
    </p:spTree>
    <p:extLst>
      <p:ext uri="{BB962C8B-B14F-4D97-AF65-F5344CB8AC3E}">
        <p14:creationId xmlns:p14="http://schemas.microsoft.com/office/powerpoint/2010/main" val="3742280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9632-D334-40C4-89A0-D6F06009EFD4}"/>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0BC80177-B53E-490E-900C-24E57A678371}"/>
              </a:ext>
            </a:extLst>
          </p:cNvPr>
          <p:cNvSpPr>
            <a:spLocks noGrp="1"/>
          </p:cNvSpPr>
          <p:nvPr>
            <p:ph idx="1"/>
          </p:nvPr>
        </p:nvSpPr>
        <p:spPr/>
        <p:txBody>
          <a:bodyPr/>
          <a:lstStyle/>
          <a:p>
            <a:r>
              <a:rPr lang="en-US" b="0" dirty="0"/>
              <a:t> </a:t>
            </a:r>
            <a:r>
              <a:rPr lang="en-US" b="0" baseline="30000" dirty="0"/>
              <a:t>28</a:t>
            </a:r>
            <a:r>
              <a:rPr lang="en-US" b="0" dirty="0"/>
              <a:t> The king of Ammon, however, </a:t>
            </a:r>
            <a:r>
              <a:rPr lang="en-US" dirty="0">
                <a:solidFill>
                  <a:srgbClr val="C00000"/>
                </a:solidFill>
              </a:rPr>
              <a:t>paid no attention to the message</a:t>
            </a:r>
            <a:r>
              <a:rPr lang="en-US" b="0" dirty="0"/>
              <a:t> Jephthah sent him. </a:t>
            </a:r>
          </a:p>
          <a:p>
            <a:endParaRPr lang="en-US" dirty="0"/>
          </a:p>
        </p:txBody>
      </p:sp>
      <p:pic>
        <p:nvPicPr>
          <p:cNvPr id="4" name="Picture 3">
            <a:extLst>
              <a:ext uri="{FF2B5EF4-FFF2-40B4-BE49-F238E27FC236}">
                <a16:creationId xmlns:a16="http://schemas.microsoft.com/office/drawing/2014/main" id="{886F6542-B38D-457D-9FD8-D942FE3C78F9}"/>
              </a:ext>
            </a:extLst>
          </p:cNvPr>
          <p:cNvPicPr>
            <a:picLocks noChangeAspect="1"/>
          </p:cNvPicPr>
          <p:nvPr/>
        </p:nvPicPr>
        <p:blipFill>
          <a:blip r:embed="rId2"/>
          <a:stretch>
            <a:fillRect/>
          </a:stretch>
        </p:blipFill>
        <p:spPr>
          <a:xfrm flipH="1">
            <a:off x="6739007" y="3684440"/>
            <a:ext cx="5452993" cy="3173560"/>
          </a:xfrm>
          <a:prstGeom prst="rect">
            <a:avLst/>
          </a:prstGeom>
        </p:spPr>
      </p:pic>
      <p:sp>
        <p:nvSpPr>
          <p:cNvPr id="5" name="&quot;Not Allowed&quot; Symbol 4">
            <a:extLst>
              <a:ext uri="{FF2B5EF4-FFF2-40B4-BE49-F238E27FC236}">
                <a16:creationId xmlns:a16="http://schemas.microsoft.com/office/drawing/2014/main" id="{C8EEA820-31A0-43FF-895C-830635B87E75}"/>
              </a:ext>
            </a:extLst>
          </p:cNvPr>
          <p:cNvSpPr/>
          <p:nvPr/>
        </p:nvSpPr>
        <p:spPr>
          <a:xfrm>
            <a:off x="7851648" y="2657856"/>
            <a:ext cx="3828288" cy="3681984"/>
          </a:xfrm>
          <a:prstGeom prst="noSmoking">
            <a:avLst>
              <a:gd name="adj" fmla="val 11113"/>
            </a:avLst>
          </a:prstGeom>
          <a:solidFill>
            <a:srgbClr val="C00000">
              <a:alpha val="58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5354C55F-01E5-42AE-8749-41286026EF9C}"/>
              </a:ext>
            </a:extLst>
          </p:cNvPr>
          <p:cNvSpPr txBox="1"/>
          <p:nvPr/>
        </p:nvSpPr>
        <p:spPr>
          <a:xfrm>
            <a:off x="1410788" y="3605348"/>
            <a:ext cx="6035040" cy="2123658"/>
          </a:xfrm>
          <a:prstGeom prst="rect">
            <a:avLst/>
          </a:prstGeom>
          <a:noFill/>
        </p:spPr>
        <p:txBody>
          <a:bodyPr wrap="square" rtlCol="0">
            <a:spAutoFit/>
          </a:bodyPr>
          <a:lstStyle/>
          <a:p>
            <a:r>
              <a:rPr lang="en-US" sz="6600" dirty="0"/>
              <a:t>He will Regret this decision</a:t>
            </a:r>
          </a:p>
        </p:txBody>
      </p:sp>
    </p:spTree>
    <p:extLst>
      <p:ext uri="{BB962C8B-B14F-4D97-AF65-F5344CB8AC3E}">
        <p14:creationId xmlns:p14="http://schemas.microsoft.com/office/powerpoint/2010/main" val="4193820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9632-D334-40C4-89A0-D6F06009EFD4}"/>
              </a:ext>
            </a:extLst>
          </p:cNvPr>
          <p:cNvSpPr>
            <a:spLocks noGrp="1"/>
          </p:cNvSpPr>
          <p:nvPr>
            <p:ph type="title"/>
          </p:nvPr>
        </p:nvSpPr>
        <p:spPr/>
        <p:txBody>
          <a:bodyPr/>
          <a:lstStyle/>
          <a:p>
            <a:r>
              <a:rPr lang="en-US" dirty="0">
                <a:effectLst/>
              </a:rPr>
              <a:t>2-</a:t>
            </a:r>
            <a:r>
              <a:rPr lang="en-US" u="sng" dirty="0">
                <a:solidFill>
                  <a:schemeClr val="bg1"/>
                </a:solidFill>
                <a:effectLst/>
              </a:rPr>
              <a:t>RATIONAL</a:t>
            </a:r>
            <a:r>
              <a:rPr lang="en-US" dirty="0">
                <a:effectLst/>
              </a:rPr>
              <a:t> Regrets</a:t>
            </a:r>
            <a:endParaRPr lang="en-US" dirty="0"/>
          </a:p>
        </p:txBody>
      </p:sp>
      <p:sp>
        <p:nvSpPr>
          <p:cNvPr id="3" name="Content Placeholder 2">
            <a:extLst>
              <a:ext uri="{FF2B5EF4-FFF2-40B4-BE49-F238E27FC236}">
                <a16:creationId xmlns:a16="http://schemas.microsoft.com/office/drawing/2014/main" id="{0BC80177-B53E-490E-900C-24E57A678371}"/>
              </a:ext>
            </a:extLst>
          </p:cNvPr>
          <p:cNvSpPr>
            <a:spLocks noGrp="1"/>
          </p:cNvSpPr>
          <p:nvPr>
            <p:ph idx="1"/>
          </p:nvPr>
        </p:nvSpPr>
        <p:spPr>
          <a:xfrm>
            <a:off x="496390" y="1776549"/>
            <a:ext cx="7289074" cy="4400414"/>
          </a:xfrm>
        </p:spPr>
        <p:txBody>
          <a:bodyPr/>
          <a:lstStyle/>
          <a:p>
            <a:r>
              <a:rPr lang="en-US" b="0" dirty="0"/>
              <a:t> </a:t>
            </a:r>
            <a:r>
              <a:rPr lang="en-US" b="0" baseline="30000" dirty="0"/>
              <a:t>29</a:t>
            </a:r>
            <a:r>
              <a:rPr lang="en-US" b="0" dirty="0"/>
              <a:t> Then </a:t>
            </a:r>
            <a:r>
              <a:rPr lang="en-US" dirty="0">
                <a:solidFill>
                  <a:srgbClr val="C00000"/>
                </a:solidFill>
              </a:rPr>
              <a:t>the Spirit of the LORD came upon Jephthah</a:t>
            </a:r>
            <a:r>
              <a:rPr lang="en-US" b="0" dirty="0"/>
              <a:t>. He crossed Gilead and Manasseh, passed through Mizpah of Gilead, and from there he advanced against the Ammonites.</a:t>
            </a:r>
          </a:p>
          <a:p>
            <a:endParaRPr lang="en-US" dirty="0"/>
          </a:p>
        </p:txBody>
      </p:sp>
      <p:pic>
        <p:nvPicPr>
          <p:cNvPr id="6" name="Picture 5">
            <a:extLst>
              <a:ext uri="{FF2B5EF4-FFF2-40B4-BE49-F238E27FC236}">
                <a16:creationId xmlns:a16="http://schemas.microsoft.com/office/drawing/2014/main" id="{0C3A68FB-2D1B-43FD-A158-A92842262831}"/>
              </a:ext>
            </a:extLst>
          </p:cNvPr>
          <p:cNvPicPr>
            <a:picLocks noChangeAspect="1"/>
          </p:cNvPicPr>
          <p:nvPr/>
        </p:nvPicPr>
        <p:blipFill rotWithShape="1">
          <a:blip r:embed="rId2"/>
          <a:srcRect l="31245" t="-1993" r="-15004" b="30655"/>
          <a:stretch/>
        </p:blipFill>
        <p:spPr>
          <a:xfrm>
            <a:off x="7791189" y="134112"/>
            <a:ext cx="5361139" cy="6723888"/>
          </a:xfrm>
          <a:prstGeom prst="rect">
            <a:avLst/>
          </a:prstGeom>
        </p:spPr>
      </p:pic>
      <p:pic>
        <p:nvPicPr>
          <p:cNvPr id="9" name="Picture 8">
            <a:extLst>
              <a:ext uri="{FF2B5EF4-FFF2-40B4-BE49-F238E27FC236}">
                <a16:creationId xmlns:a16="http://schemas.microsoft.com/office/drawing/2014/main" id="{DABD9932-F9F2-437A-9E28-5C7331C29E90}"/>
              </a:ext>
            </a:extLst>
          </p:cNvPr>
          <p:cNvPicPr>
            <a:picLocks noChangeAspect="1"/>
          </p:cNvPicPr>
          <p:nvPr/>
        </p:nvPicPr>
        <p:blipFill>
          <a:blip r:embed="rId3"/>
          <a:stretch>
            <a:fillRect/>
          </a:stretch>
        </p:blipFill>
        <p:spPr>
          <a:xfrm>
            <a:off x="8057090" y="571098"/>
            <a:ext cx="2516195" cy="2859870"/>
          </a:xfrm>
          <a:prstGeom prst="rect">
            <a:avLst/>
          </a:prstGeom>
          <a:effectLst>
            <a:glow rad="127000">
              <a:schemeClr val="tx1">
                <a:alpha val="42000"/>
              </a:schemeClr>
            </a:glow>
          </a:effectLst>
        </p:spPr>
      </p:pic>
    </p:spTree>
    <p:extLst>
      <p:ext uri="{BB962C8B-B14F-4D97-AF65-F5344CB8AC3E}">
        <p14:creationId xmlns:p14="http://schemas.microsoft.com/office/powerpoint/2010/main" val="1905553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223E6-5CE4-40DF-9D06-911C528D7B50}"/>
              </a:ext>
            </a:extLst>
          </p:cNvPr>
          <p:cNvPicPr>
            <a:picLocks noChangeAspect="1"/>
          </p:cNvPicPr>
          <p:nvPr/>
        </p:nvPicPr>
        <p:blipFill rotWithShape="1">
          <a:blip r:embed="rId2"/>
          <a:srcRect l="31428" r="20190" b="28662"/>
          <a:stretch/>
        </p:blipFill>
        <p:spPr>
          <a:xfrm>
            <a:off x="9095232" y="134112"/>
            <a:ext cx="3096768"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idx="4294967295"/>
          </p:nvPr>
        </p:nvSpPr>
        <p:spPr>
          <a:xfrm>
            <a:off x="0" y="127000"/>
            <a:ext cx="12192000" cy="1325563"/>
          </a:xfrm>
        </p:spPr>
        <p:txBody>
          <a:bodyPr/>
          <a:lstStyle/>
          <a:p>
            <a:r>
              <a:rPr lang="en-US" dirty="0">
                <a:effectLst/>
              </a:rPr>
              <a:t>3-</a:t>
            </a:r>
            <a:r>
              <a:rPr lang="en-US" u="sng" dirty="0">
                <a:solidFill>
                  <a:schemeClr val="bg1"/>
                </a:solidFill>
                <a:effectLst/>
              </a:rPr>
              <a:t>SPIRITUAL</a:t>
            </a:r>
            <a:r>
              <a:rPr lang="en-US" dirty="0">
                <a:effectLst/>
              </a:rPr>
              <a:t> Regrets</a:t>
            </a:r>
            <a:endParaRPr lang="en-US" dirty="0"/>
          </a:p>
        </p:txBody>
      </p:sp>
    </p:spTree>
    <p:extLst>
      <p:ext uri="{BB962C8B-B14F-4D97-AF65-F5344CB8AC3E}">
        <p14:creationId xmlns:p14="http://schemas.microsoft.com/office/powerpoint/2010/main" val="839422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223E6-5CE4-40DF-9D06-911C528D7B50}"/>
              </a:ext>
            </a:extLst>
          </p:cNvPr>
          <p:cNvPicPr>
            <a:picLocks noChangeAspect="1"/>
          </p:cNvPicPr>
          <p:nvPr/>
        </p:nvPicPr>
        <p:blipFill rotWithShape="1">
          <a:blip r:embed="rId2"/>
          <a:srcRect l="31428" r="20190" b="28662"/>
          <a:stretch/>
        </p:blipFill>
        <p:spPr>
          <a:xfrm>
            <a:off x="9095232" y="134112"/>
            <a:ext cx="3096768"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3-</a:t>
            </a:r>
            <a:r>
              <a:rPr lang="en-US" u="sng" dirty="0">
                <a:solidFill>
                  <a:schemeClr val="bg1"/>
                </a:solidFill>
                <a:effectLst/>
              </a:rPr>
              <a:t>SPIRITUAL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89" y="1776549"/>
            <a:ext cx="8673737" cy="4400414"/>
          </a:xfrm>
        </p:spPr>
        <p:txBody>
          <a:bodyPr/>
          <a:lstStyle/>
          <a:p>
            <a:r>
              <a:rPr lang="en-US" b="0" baseline="30000" dirty="0"/>
              <a:t>30</a:t>
            </a:r>
            <a:r>
              <a:rPr lang="en-US" b="0" dirty="0"/>
              <a:t> And Jephthah made a vow to the LORD:</a:t>
            </a:r>
            <a:br>
              <a:rPr lang="en-US" b="0" dirty="0"/>
            </a:br>
            <a:endParaRPr lang="en-US" b="0" dirty="0"/>
          </a:p>
          <a:p>
            <a:pPr marL="512763"/>
            <a:r>
              <a:rPr lang="en-US" b="0" dirty="0"/>
              <a:t> "If you give the Ammonites into my hands,  </a:t>
            </a:r>
            <a:r>
              <a:rPr lang="en-US" b="0" baseline="30000" dirty="0"/>
              <a:t>31</a:t>
            </a:r>
            <a:r>
              <a:rPr lang="en-US" b="0" dirty="0"/>
              <a:t> whatever comes out of the door of my house to meet me when I return in triumph from the Ammonites will be the LORD's, and I will sacrifice it as a burnt offering."</a:t>
            </a:r>
          </a:p>
        </p:txBody>
      </p:sp>
    </p:spTree>
    <p:extLst>
      <p:ext uri="{BB962C8B-B14F-4D97-AF65-F5344CB8AC3E}">
        <p14:creationId xmlns:p14="http://schemas.microsoft.com/office/powerpoint/2010/main" val="2737479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223E6-5CE4-40DF-9D06-911C528D7B50}"/>
              </a:ext>
            </a:extLst>
          </p:cNvPr>
          <p:cNvPicPr>
            <a:picLocks noChangeAspect="1"/>
          </p:cNvPicPr>
          <p:nvPr/>
        </p:nvPicPr>
        <p:blipFill rotWithShape="1">
          <a:blip r:embed="rId2"/>
          <a:srcRect l="31428" r="20190" b="28662"/>
          <a:stretch/>
        </p:blipFill>
        <p:spPr>
          <a:xfrm>
            <a:off x="9095232" y="134112"/>
            <a:ext cx="3096768" cy="6723888"/>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3-</a:t>
            </a:r>
            <a:r>
              <a:rPr lang="en-US" u="sng" dirty="0">
                <a:solidFill>
                  <a:schemeClr val="bg1"/>
                </a:solidFill>
                <a:effectLst/>
              </a:rPr>
              <a:t>SPIRITUAL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374573" y="1674564"/>
            <a:ext cx="8684083" cy="4502399"/>
          </a:xfrm>
        </p:spPr>
        <p:txBody>
          <a:bodyPr/>
          <a:lstStyle/>
          <a:p>
            <a:r>
              <a:rPr lang="en-US" b="0" baseline="30000" dirty="0"/>
              <a:t>32</a:t>
            </a:r>
            <a:r>
              <a:rPr lang="en-US" b="0" dirty="0"/>
              <a:t> Then Jephthah went over to fight the Ammonites, and the LORD gave them into his hands.  </a:t>
            </a:r>
            <a:r>
              <a:rPr lang="en-US" b="0" baseline="30000" dirty="0"/>
              <a:t>33</a:t>
            </a:r>
            <a:r>
              <a:rPr lang="en-US" b="0" dirty="0"/>
              <a:t> He devastated twenty towns from </a:t>
            </a:r>
            <a:r>
              <a:rPr lang="en-US" b="0" dirty="0" err="1"/>
              <a:t>Aroer</a:t>
            </a:r>
            <a:r>
              <a:rPr lang="en-US" b="0" dirty="0"/>
              <a:t> to the vicinity of </a:t>
            </a:r>
            <a:r>
              <a:rPr lang="en-US" b="0" dirty="0" err="1"/>
              <a:t>Minnith</a:t>
            </a:r>
            <a:r>
              <a:rPr lang="en-US" b="0" dirty="0"/>
              <a:t>, as far as Abel </a:t>
            </a:r>
            <a:r>
              <a:rPr lang="en-US" b="0" dirty="0" err="1"/>
              <a:t>Keramim</a:t>
            </a:r>
            <a:r>
              <a:rPr lang="en-US" b="0" dirty="0"/>
              <a:t>. Thus Israel subdued Ammon.</a:t>
            </a:r>
          </a:p>
          <a:p>
            <a:r>
              <a:rPr lang="en-US" b="0" dirty="0"/>
              <a:t> </a:t>
            </a:r>
            <a:r>
              <a:rPr lang="en-US" b="0" baseline="30000" dirty="0"/>
              <a:t>34</a:t>
            </a:r>
            <a:r>
              <a:rPr lang="en-US" b="0" dirty="0"/>
              <a:t> When Jephthah returned to his home in Mizpah, who should come out to meet him but his daughter, dancing to the sound of tambourines! She was an only child. Except for her he had neither son nor daughter.</a:t>
            </a:r>
          </a:p>
          <a:p>
            <a:r>
              <a:rPr lang="en-US" b="0" dirty="0"/>
              <a:t> </a:t>
            </a:r>
            <a:r>
              <a:rPr lang="en-US" b="0" baseline="30000" dirty="0"/>
              <a:t>35</a:t>
            </a:r>
            <a:r>
              <a:rPr lang="en-US" b="0" dirty="0"/>
              <a:t> When he saw her, he tore his clothes and cried, "Oh! My daughter! You have made me miserable and wretched, because I have made a vow to the LORD that I cannot break."</a:t>
            </a:r>
          </a:p>
          <a:p>
            <a:r>
              <a:rPr lang="en-US" b="0" dirty="0"/>
              <a:t> </a:t>
            </a:r>
            <a:r>
              <a:rPr lang="en-US" b="0" baseline="30000" dirty="0"/>
              <a:t>36</a:t>
            </a:r>
            <a:r>
              <a:rPr lang="en-US" b="0" dirty="0"/>
              <a:t> "My father," she replied, "you have given your word to the LORD. Do to me just as you promised, now that the LORD has avenged you of your enemies, the Ammonites.</a:t>
            </a:r>
          </a:p>
          <a:p>
            <a:r>
              <a:rPr lang="en-US" b="0" dirty="0"/>
              <a:t> </a:t>
            </a:r>
            <a:r>
              <a:rPr lang="en-US" b="0" baseline="30000" dirty="0"/>
              <a:t>37</a:t>
            </a:r>
            <a:r>
              <a:rPr lang="en-US" b="0" dirty="0"/>
              <a:t> But grant me this one request," she said. "Give me two months to roam the hills and weep with my friends, because I will never marry."</a:t>
            </a:r>
          </a:p>
          <a:p>
            <a:r>
              <a:rPr lang="en-US" b="0" dirty="0"/>
              <a:t> </a:t>
            </a:r>
            <a:r>
              <a:rPr lang="en-US" b="0" baseline="30000" dirty="0"/>
              <a:t>38</a:t>
            </a:r>
            <a:r>
              <a:rPr lang="en-US" b="0" dirty="0"/>
              <a:t> "You may go," he said. And he let her go for two months. She and the girls went into the hills and wept because she would never marry.</a:t>
            </a:r>
          </a:p>
          <a:p>
            <a:r>
              <a:rPr lang="en-US" b="0" dirty="0"/>
              <a:t> </a:t>
            </a:r>
            <a:r>
              <a:rPr lang="en-US" b="0" baseline="30000" dirty="0"/>
              <a:t>39</a:t>
            </a:r>
            <a:r>
              <a:rPr lang="en-US" b="0" dirty="0"/>
              <a:t> After the two months, she returned to her father and he did to her as he had vowed. And she was a virgin. From this comes the Israelite custom</a:t>
            </a:r>
          </a:p>
          <a:p>
            <a:r>
              <a:rPr lang="en-US" b="0" dirty="0"/>
              <a:t> </a:t>
            </a:r>
            <a:r>
              <a:rPr lang="en-US" b="0" baseline="30000" dirty="0"/>
              <a:t>40</a:t>
            </a:r>
            <a:r>
              <a:rPr lang="en-US" b="0" dirty="0"/>
              <a:t> that each year the young women of Israel go out for four days to commemorate the daughter of Jephthah the </a:t>
            </a:r>
            <a:r>
              <a:rPr lang="en-US" b="0" dirty="0" err="1"/>
              <a:t>Gileadite</a:t>
            </a:r>
            <a:r>
              <a:rPr lang="en-US" b="0" dirty="0"/>
              <a:t>. (</a:t>
            </a:r>
            <a:r>
              <a:rPr lang="en-US" b="0" dirty="0" err="1"/>
              <a:t>Jdg</a:t>
            </a:r>
            <a:r>
              <a:rPr lang="en-US" b="0" dirty="0"/>
              <a:t> 11:29-40 NIV)</a:t>
            </a:r>
            <a:endParaRPr lang="en-US" dirty="0"/>
          </a:p>
        </p:txBody>
      </p:sp>
    </p:spTree>
    <p:extLst>
      <p:ext uri="{BB962C8B-B14F-4D97-AF65-F5344CB8AC3E}">
        <p14:creationId xmlns:p14="http://schemas.microsoft.com/office/powerpoint/2010/main" val="291152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3-</a:t>
            </a:r>
            <a:r>
              <a:rPr lang="en-US" u="sng" dirty="0">
                <a:solidFill>
                  <a:schemeClr val="bg1"/>
                </a:solidFill>
                <a:effectLst/>
              </a:rPr>
              <a:t>SPIRITUAL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p:txBody>
          <a:bodyPr/>
          <a:lstStyle/>
          <a:p>
            <a:r>
              <a:rPr lang="en-US" b="0" baseline="30000" dirty="0"/>
              <a:t>38</a:t>
            </a:r>
            <a:r>
              <a:rPr lang="en-US" b="0" dirty="0"/>
              <a:t> "You may go," he said. And he let her go for two months. She and the girls went into the hills and wept because she would never marry.</a:t>
            </a:r>
          </a:p>
          <a:p>
            <a:r>
              <a:rPr lang="en-US" b="0" dirty="0"/>
              <a:t> </a:t>
            </a:r>
            <a:r>
              <a:rPr lang="en-US" b="0" baseline="30000" dirty="0"/>
              <a:t>39</a:t>
            </a:r>
            <a:r>
              <a:rPr lang="en-US" b="0" dirty="0"/>
              <a:t> After the two months, she returned to her father and he did to her as he had vowed. And she was a virgin. From this comes the Israelite custom</a:t>
            </a:r>
          </a:p>
          <a:p>
            <a:r>
              <a:rPr lang="en-US" b="0" dirty="0"/>
              <a:t> </a:t>
            </a:r>
            <a:r>
              <a:rPr lang="en-US" b="0" baseline="30000" dirty="0"/>
              <a:t>40</a:t>
            </a:r>
            <a:r>
              <a:rPr lang="en-US" b="0" dirty="0"/>
              <a:t> that each year the young women of Israel go out for four days to commemorate the daughter of Jephthah the </a:t>
            </a:r>
            <a:r>
              <a:rPr lang="en-US" b="0" dirty="0" err="1"/>
              <a:t>Gileadite</a:t>
            </a:r>
            <a:r>
              <a:rPr lang="en-US" b="0" dirty="0"/>
              <a:t>. (</a:t>
            </a:r>
            <a:r>
              <a:rPr lang="en-US" b="0" dirty="0" err="1"/>
              <a:t>Jdg</a:t>
            </a:r>
            <a:r>
              <a:rPr lang="en-US" b="0" dirty="0"/>
              <a:t> 11:29-40 NIV)</a:t>
            </a:r>
            <a:endParaRPr lang="en-US" dirty="0"/>
          </a:p>
        </p:txBody>
      </p:sp>
    </p:spTree>
    <p:extLst>
      <p:ext uri="{BB962C8B-B14F-4D97-AF65-F5344CB8AC3E}">
        <p14:creationId xmlns:p14="http://schemas.microsoft.com/office/powerpoint/2010/main" val="30240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A111-9B03-46A5-A08C-91CA5D6EE0AA}"/>
              </a:ext>
            </a:extLst>
          </p:cNvPr>
          <p:cNvSpPr>
            <a:spLocks noGrp="1"/>
          </p:cNvSpPr>
          <p:nvPr>
            <p:ph type="title" idx="4294967295"/>
          </p:nvPr>
        </p:nvSpPr>
        <p:spPr>
          <a:xfrm>
            <a:off x="0" y="127000"/>
            <a:ext cx="12192000" cy="1325563"/>
          </a:xfrm>
        </p:spPr>
        <p:txBody>
          <a:bodyPr/>
          <a:lstStyle/>
          <a:p>
            <a:r>
              <a:rPr lang="en-US" dirty="0"/>
              <a:t>Today we will </a:t>
            </a:r>
            <a:r>
              <a:rPr lang="en-US" dirty="0">
                <a:solidFill>
                  <a:schemeClr val="bg1"/>
                </a:solidFill>
              </a:rPr>
              <a:t>FOCUS</a:t>
            </a:r>
            <a:r>
              <a:rPr lang="en-US" dirty="0"/>
              <a:t> on 3 kinds.</a:t>
            </a:r>
          </a:p>
        </p:txBody>
      </p:sp>
    </p:spTree>
    <p:extLst>
      <p:ext uri="{BB962C8B-B14F-4D97-AF65-F5344CB8AC3E}">
        <p14:creationId xmlns:p14="http://schemas.microsoft.com/office/powerpoint/2010/main" val="2115705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8D02-450C-4C3B-8A6D-FB7446F431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E23540-A84D-4A0C-976D-9A8E62E1071C}"/>
              </a:ext>
            </a:extLst>
          </p:cNvPr>
          <p:cNvSpPr>
            <a:spLocks noGrp="1"/>
          </p:cNvSpPr>
          <p:nvPr>
            <p:ph idx="1"/>
          </p:nvPr>
        </p:nvSpPr>
        <p:spPr/>
        <p:txBody>
          <a:bodyPr/>
          <a:lstStyle/>
          <a:p>
            <a:r>
              <a:rPr lang="en-US" dirty="0">
                <a:effectLst/>
              </a:rPr>
              <a:t>Identifying Your: </a:t>
            </a:r>
          </a:p>
          <a:p>
            <a:r>
              <a:rPr lang="en-US" dirty="0">
                <a:effectLst/>
              </a:rPr>
              <a:t>1-</a:t>
            </a:r>
            <a:r>
              <a:rPr lang="en-US" u="sng" dirty="0">
                <a:effectLst/>
              </a:rPr>
              <a:t>Personal</a:t>
            </a:r>
            <a:r>
              <a:rPr lang="en-US" dirty="0">
                <a:effectLst/>
              </a:rPr>
              <a:t> Regrets (a result of being RASH/Impulsive 	with PEOPLE)</a:t>
            </a:r>
            <a:br>
              <a:rPr lang="en-US" dirty="0">
                <a:effectLst/>
              </a:rPr>
            </a:br>
            <a:r>
              <a:rPr lang="en-US" dirty="0">
                <a:effectLst/>
              </a:rPr>
              <a:t>2-</a:t>
            </a:r>
            <a:r>
              <a:rPr lang="en-US" u="sng" dirty="0">
                <a:effectLst/>
              </a:rPr>
              <a:t>Rational</a:t>
            </a:r>
            <a:r>
              <a:rPr lang="en-US" dirty="0">
                <a:effectLst/>
              </a:rPr>
              <a:t> Regrets (a result of being RASH with REASON)</a:t>
            </a:r>
            <a:br>
              <a:rPr lang="en-US" dirty="0">
                <a:effectLst/>
              </a:rPr>
            </a:br>
            <a:br>
              <a:rPr lang="en-US" dirty="0">
                <a:effectLst/>
              </a:rPr>
            </a:br>
            <a:r>
              <a:rPr lang="en-US" dirty="0">
                <a:effectLst/>
              </a:rPr>
              <a:t>3-</a:t>
            </a:r>
            <a:r>
              <a:rPr lang="en-US" u="sng" dirty="0">
                <a:effectLst/>
              </a:rPr>
              <a:t>Spiritual</a:t>
            </a:r>
            <a:r>
              <a:rPr lang="en-US" dirty="0">
                <a:effectLst/>
              </a:rPr>
              <a:t> Regrets (a result of being RASH with GOD)</a:t>
            </a:r>
            <a:br>
              <a:rPr lang="en-US" dirty="0">
                <a:effectLst/>
              </a:rPr>
            </a:br>
            <a:r>
              <a:rPr lang="en-US" dirty="0">
                <a:effectLst/>
              </a:rPr>
              <a:t>	</a:t>
            </a:r>
          </a:p>
          <a:p>
            <a:r>
              <a:rPr lang="en-US" dirty="0">
                <a:effectLst/>
              </a:rPr>
              <a:t>Get UNSTUCK:  </a:t>
            </a:r>
          </a:p>
          <a:p>
            <a:endParaRPr lang="en-US" dirty="0"/>
          </a:p>
        </p:txBody>
      </p:sp>
    </p:spTree>
    <p:extLst>
      <p:ext uri="{BB962C8B-B14F-4D97-AF65-F5344CB8AC3E}">
        <p14:creationId xmlns:p14="http://schemas.microsoft.com/office/powerpoint/2010/main" val="814397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004" y="720047"/>
            <a:ext cx="11602192" cy="1325563"/>
          </a:xfrm>
        </p:spPr>
        <p:txBody>
          <a:bodyPr>
            <a:noAutofit/>
          </a:bodyPr>
          <a:lstStyle/>
          <a:p>
            <a:r>
              <a:rPr lang="en-US" sz="9600" dirty="0">
                <a:solidFill>
                  <a:srgbClr val="111B0B"/>
                </a:solidFill>
              </a:rPr>
              <a:t>LET S PRAY</a:t>
            </a:r>
          </a:p>
        </p:txBody>
      </p:sp>
      <p:sp>
        <p:nvSpPr>
          <p:cNvPr id="6" name="Content Placeholder 5"/>
          <p:cNvSpPr>
            <a:spLocks noGrp="1"/>
          </p:cNvSpPr>
          <p:nvPr>
            <p:ph idx="1"/>
          </p:nvPr>
        </p:nvSpPr>
        <p:spPr/>
        <p:txBody>
          <a:bodyPr/>
          <a:lstStyle/>
          <a:p>
            <a:endParaRPr lang="en-US" dirty="0"/>
          </a:p>
        </p:txBody>
      </p:sp>
      <p:pic>
        <p:nvPicPr>
          <p:cNvPr id="10" name="Picture 9"/>
          <p:cNvPicPr>
            <a:picLocks noChangeAspect="1"/>
          </p:cNvPicPr>
          <p:nvPr/>
        </p:nvPicPr>
        <p:blipFill>
          <a:blip r:embed="rId2"/>
          <a:stretch>
            <a:fillRect/>
          </a:stretch>
        </p:blipFill>
        <p:spPr>
          <a:xfrm>
            <a:off x="-433137" y="1700682"/>
            <a:ext cx="13074315" cy="4643751"/>
          </a:xfrm>
          <a:prstGeom prst="rect">
            <a:avLst/>
          </a:prstGeom>
        </p:spPr>
      </p:pic>
    </p:spTree>
    <p:extLst>
      <p:ext uri="{BB962C8B-B14F-4D97-AF65-F5344CB8AC3E}">
        <p14:creationId xmlns:p14="http://schemas.microsoft.com/office/powerpoint/2010/main" val="339599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bg1"/>
                </a:solidFill>
              </a:rPr>
              <a:t>UN</a:t>
            </a:r>
            <a:r>
              <a:rPr lang="en-US" dirty="0"/>
              <a:t>STUCK</a:t>
            </a:r>
          </a:p>
        </p:txBody>
      </p:sp>
      <p:sp>
        <p:nvSpPr>
          <p:cNvPr id="6" name="Subtitle 5"/>
          <p:cNvSpPr>
            <a:spLocks noGrp="1"/>
          </p:cNvSpPr>
          <p:nvPr>
            <p:ph type="subTitle" idx="1"/>
          </p:nvPr>
        </p:nvSpPr>
        <p:spPr/>
        <p:txBody>
          <a:bodyPr/>
          <a:lstStyle/>
          <a:p>
            <a:r>
              <a:rPr lang="en-US" dirty="0"/>
              <a:t>Get Out of Your Ruts</a:t>
            </a:r>
          </a:p>
        </p:txBody>
      </p:sp>
    </p:spTree>
    <p:extLst>
      <p:ext uri="{BB962C8B-B14F-4D97-AF65-F5344CB8AC3E}">
        <p14:creationId xmlns:p14="http://schemas.microsoft.com/office/powerpoint/2010/main" val="1235072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91D8B-DDC5-46FC-A312-A514AAEFB0A6}"/>
              </a:ext>
            </a:extLst>
          </p:cNvPr>
          <p:cNvPicPr>
            <a:picLocks noChangeAspect="1"/>
          </p:cNvPicPr>
          <p:nvPr/>
        </p:nvPicPr>
        <p:blipFill>
          <a:blip r:embed="rId3"/>
          <a:stretch>
            <a:fillRect/>
          </a:stretch>
        </p:blipFill>
        <p:spPr>
          <a:xfrm>
            <a:off x="6960358" y="0"/>
            <a:ext cx="5873086" cy="6858000"/>
          </a:xfrm>
          <a:prstGeom prst="rect">
            <a:avLst/>
          </a:prstGeom>
        </p:spPr>
      </p:pic>
      <p:sp>
        <p:nvSpPr>
          <p:cNvPr id="4" name="Title 3"/>
          <p:cNvSpPr>
            <a:spLocks noGrp="1"/>
          </p:cNvSpPr>
          <p:nvPr>
            <p:ph type="ctrTitle"/>
          </p:nvPr>
        </p:nvSpPr>
        <p:spPr>
          <a:xfrm>
            <a:off x="0" y="1764914"/>
            <a:ext cx="9853684" cy="2387600"/>
          </a:xfrm>
        </p:spPr>
        <p:txBody>
          <a:bodyPr/>
          <a:lstStyle/>
          <a:p>
            <a:r>
              <a:rPr lang="en-US" dirty="0"/>
              <a:t>Self-Destruc</a:t>
            </a:r>
            <a:r>
              <a:rPr lang="en-US" dirty="0">
                <a:effectLst>
                  <a:glow rad="76200">
                    <a:srgbClr val="501616"/>
                  </a:glow>
                  <a:outerShdw blurRad="38100" dist="38100" dir="2700000" algn="tl">
                    <a:srgbClr val="000000">
                      <a:alpha val="43137"/>
                    </a:srgbClr>
                  </a:outerShdw>
                </a:effectLst>
              </a:rPr>
              <a:t>tive</a:t>
            </a:r>
          </a:p>
        </p:txBody>
      </p:sp>
      <p:sp>
        <p:nvSpPr>
          <p:cNvPr id="6" name="Subtitle 5"/>
          <p:cNvSpPr>
            <a:spLocks noGrp="1"/>
          </p:cNvSpPr>
          <p:nvPr>
            <p:ph type="subTitle" idx="1"/>
          </p:nvPr>
        </p:nvSpPr>
        <p:spPr>
          <a:xfrm>
            <a:off x="833770" y="1235704"/>
            <a:ext cx="7362191" cy="1655762"/>
          </a:xfrm>
        </p:spPr>
        <p:txBody>
          <a:bodyPr>
            <a:normAutofit/>
          </a:bodyPr>
          <a:lstStyle/>
          <a:p>
            <a:r>
              <a:rPr lang="en-US" sz="7200" dirty="0"/>
              <a:t>Get Out of Your</a:t>
            </a:r>
          </a:p>
        </p:txBody>
      </p:sp>
      <p:sp>
        <p:nvSpPr>
          <p:cNvPr id="5" name="Subtitle 5"/>
          <p:cNvSpPr txBox="1">
            <a:spLocks/>
          </p:cNvSpPr>
          <p:nvPr/>
        </p:nvSpPr>
        <p:spPr>
          <a:xfrm>
            <a:off x="767926" y="4143415"/>
            <a:ext cx="78303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4">
                    <a:lumMod val="40000"/>
                    <a:lumOff val="60000"/>
                  </a:schemeClr>
                </a:solidFill>
                <a:effectLst>
                  <a:glow rad="127000">
                    <a:srgbClr val="6C5927"/>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600" dirty="0"/>
              <a:t>RUT</a:t>
            </a:r>
          </a:p>
        </p:txBody>
      </p:sp>
      <p:pic>
        <p:nvPicPr>
          <p:cNvPr id="2" name="Picture 1"/>
          <p:cNvPicPr>
            <a:picLocks noChangeAspect="1"/>
          </p:cNvPicPr>
          <p:nvPr/>
        </p:nvPicPr>
        <p:blipFill>
          <a:blip r:embed="rId4"/>
          <a:stretch>
            <a:fillRect/>
          </a:stretch>
        </p:blipFill>
        <p:spPr>
          <a:xfrm>
            <a:off x="13206502" y="-114762"/>
            <a:ext cx="6921435" cy="6858000"/>
          </a:xfrm>
          <a:prstGeom prst="rect">
            <a:avLst/>
          </a:prstGeom>
        </p:spPr>
      </p:pic>
    </p:spTree>
    <p:extLst>
      <p:ext uri="{BB962C8B-B14F-4D97-AF65-F5344CB8AC3E}">
        <p14:creationId xmlns:p14="http://schemas.microsoft.com/office/powerpoint/2010/main" val="451383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619"/>
            <a:ext cx="12192000" cy="1325563"/>
          </a:xfrm>
        </p:spPr>
        <p:txBody>
          <a:bodyPr>
            <a:noAutofit/>
          </a:bodyPr>
          <a:lstStyle/>
          <a:p>
            <a:r>
              <a:rPr lang="en-US" sz="5400" dirty="0"/>
              <a:t>Get Out of the </a:t>
            </a:r>
            <a:r>
              <a:rPr lang="en-US" sz="5400" u="sng" dirty="0"/>
              <a:t>Self-Destructive</a:t>
            </a:r>
            <a:r>
              <a:rPr lang="en-US" sz="5400" dirty="0"/>
              <a:t> Rut </a:t>
            </a:r>
            <a:r>
              <a:rPr lang="en-US" sz="2400" dirty="0"/>
              <a:t>13ff</a:t>
            </a:r>
          </a:p>
        </p:txBody>
      </p:sp>
      <p:sp>
        <p:nvSpPr>
          <p:cNvPr id="3" name="Content Placeholder 2"/>
          <p:cNvSpPr>
            <a:spLocks noGrp="1"/>
          </p:cNvSpPr>
          <p:nvPr>
            <p:ph idx="1"/>
          </p:nvPr>
        </p:nvSpPr>
        <p:spPr>
          <a:xfrm>
            <a:off x="308757" y="1579418"/>
            <a:ext cx="11883243" cy="4597545"/>
          </a:xfrm>
        </p:spPr>
        <p:txBody>
          <a:bodyPr/>
          <a:lstStyle/>
          <a:p>
            <a:r>
              <a:rPr lang="en-US" sz="3600" dirty="0">
                <a:effectLst/>
              </a:rPr>
              <a:t>(being your own worst enemy) Samson was a man stuck in the rut of self-destruction---Against His Calling 13:1-25</a:t>
            </a:r>
          </a:p>
          <a:p>
            <a:pPr marL="742950" lvl="0" indent="-742950">
              <a:buFont typeface="+mj-lt"/>
              <a:buAutoNum type="arabicPeriod"/>
            </a:pPr>
            <a:r>
              <a:rPr lang="en-US" sz="3600" dirty="0">
                <a:effectLst/>
              </a:rPr>
              <a:t>With a Women Problem 14:1-2  -- A besetting sin</a:t>
            </a:r>
            <a:br>
              <a:rPr lang="en-US" sz="2800" dirty="0">
                <a:effectLst/>
              </a:rPr>
            </a:br>
            <a:r>
              <a:rPr lang="en-US" sz="2800" dirty="0">
                <a:effectLst/>
              </a:rPr>
              <a:t>1- Philistine wife 2-A Harlot  3-Delilah </a:t>
            </a:r>
          </a:p>
          <a:p>
            <a:pPr marL="742950" lvl="0" indent="-742950">
              <a:buFont typeface="+mj-lt"/>
              <a:buAutoNum type="arabicPeriod"/>
            </a:pPr>
            <a:r>
              <a:rPr lang="en-US" sz="3600" dirty="0">
                <a:effectLst/>
              </a:rPr>
              <a:t>With a Commitment Problem 14-15 – Nazarite vow 13:5-7</a:t>
            </a:r>
            <a:br>
              <a:rPr lang="en-US" sz="2800" dirty="0">
                <a:effectLst/>
              </a:rPr>
            </a:br>
            <a:r>
              <a:rPr lang="en-US" sz="2800" dirty="0">
                <a:effectLst/>
              </a:rPr>
              <a:t>1-touched dead 14:9; (2-no wine); 3-cut hair 16:17</a:t>
            </a:r>
          </a:p>
          <a:p>
            <a:pPr marL="742950" lvl="0" indent="-742950">
              <a:buFont typeface="+mj-lt"/>
              <a:buAutoNum type="arabicPeriod"/>
            </a:pPr>
            <a:r>
              <a:rPr lang="en-US" sz="3600" dirty="0">
                <a:effectLst/>
              </a:rPr>
              <a:t>With a Spiritual Problem 16:16-20  -- Spirit of the Lord</a:t>
            </a:r>
          </a:p>
          <a:p>
            <a:pPr marL="1200150" lvl="1" indent="-742950">
              <a:buFont typeface="+mj-lt"/>
              <a:buAutoNum type="arabicPeriod"/>
            </a:pPr>
            <a:r>
              <a:rPr lang="en-US" sz="3200" dirty="0">
                <a:effectLst/>
              </a:rPr>
              <a:t>He experienced the Power of the Spirit 13:25</a:t>
            </a:r>
          </a:p>
          <a:p>
            <a:pPr marL="1200150" lvl="1" indent="-742950">
              <a:buFont typeface="+mj-lt"/>
              <a:buAutoNum type="arabicPeriod"/>
            </a:pPr>
            <a:r>
              <a:rPr lang="en-US" sz="3200" dirty="0">
                <a:effectLst/>
              </a:rPr>
              <a:t>He utilized the Power of the Spirit (in emergencies) 14:6, 19;  15:14</a:t>
            </a:r>
          </a:p>
          <a:p>
            <a:pPr marL="1200150" lvl="1" indent="-742950">
              <a:buFont typeface="+mj-lt"/>
              <a:buAutoNum type="arabicPeriod"/>
            </a:pPr>
            <a:r>
              <a:rPr lang="en-US" sz="3200" dirty="0">
                <a:effectLst/>
              </a:rPr>
              <a:t>He took for granted the Power of the Spirit 16:20</a:t>
            </a:r>
          </a:p>
          <a:p>
            <a:endParaRPr lang="en-US" dirty="0"/>
          </a:p>
        </p:txBody>
      </p:sp>
    </p:spTree>
    <p:extLst>
      <p:ext uri="{BB962C8B-B14F-4D97-AF65-F5344CB8AC3E}">
        <p14:creationId xmlns:p14="http://schemas.microsoft.com/office/powerpoint/2010/main" val="2403097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004" y="720047"/>
            <a:ext cx="11602192" cy="1325563"/>
          </a:xfrm>
        </p:spPr>
        <p:txBody>
          <a:bodyPr>
            <a:noAutofit/>
          </a:bodyPr>
          <a:lstStyle/>
          <a:p>
            <a:r>
              <a:rPr lang="en-US" sz="9600" dirty="0">
                <a:solidFill>
                  <a:srgbClr val="111B0B"/>
                </a:solidFill>
              </a:rPr>
              <a:t>LET S PRAY</a:t>
            </a:r>
          </a:p>
        </p:txBody>
      </p:sp>
      <p:sp>
        <p:nvSpPr>
          <p:cNvPr id="6" name="Content Placeholder 5"/>
          <p:cNvSpPr>
            <a:spLocks noGrp="1"/>
          </p:cNvSpPr>
          <p:nvPr>
            <p:ph idx="1"/>
          </p:nvPr>
        </p:nvSpPr>
        <p:spPr/>
        <p:txBody>
          <a:bodyPr/>
          <a:lstStyle/>
          <a:p>
            <a:endParaRPr lang="en-US" dirty="0"/>
          </a:p>
        </p:txBody>
      </p:sp>
      <p:pic>
        <p:nvPicPr>
          <p:cNvPr id="10" name="Picture 9"/>
          <p:cNvPicPr>
            <a:picLocks noChangeAspect="1"/>
          </p:cNvPicPr>
          <p:nvPr/>
        </p:nvPicPr>
        <p:blipFill>
          <a:blip r:embed="rId2"/>
          <a:stretch>
            <a:fillRect/>
          </a:stretch>
        </p:blipFill>
        <p:spPr>
          <a:xfrm>
            <a:off x="-433137" y="1700682"/>
            <a:ext cx="13074315" cy="4643751"/>
          </a:xfrm>
          <a:prstGeom prst="rect">
            <a:avLst/>
          </a:prstGeom>
        </p:spPr>
      </p:pic>
    </p:spTree>
    <p:extLst>
      <p:ext uri="{BB962C8B-B14F-4D97-AF65-F5344CB8AC3E}">
        <p14:creationId xmlns:p14="http://schemas.microsoft.com/office/powerpoint/2010/main" val="2019129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bg1"/>
                </a:solidFill>
              </a:rPr>
              <a:t>UN</a:t>
            </a:r>
            <a:r>
              <a:rPr lang="en-US" dirty="0"/>
              <a:t>STUCK</a:t>
            </a:r>
          </a:p>
        </p:txBody>
      </p:sp>
      <p:sp>
        <p:nvSpPr>
          <p:cNvPr id="6" name="Subtitle 5"/>
          <p:cNvSpPr>
            <a:spLocks noGrp="1"/>
          </p:cNvSpPr>
          <p:nvPr>
            <p:ph type="subTitle" idx="1"/>
          </p:nvPr>
        </p:nvSpPr>
        <p:spPr/>
        <p:txBody>
          <a:bodyPr/>
          <a:lstStyle/>
          <a:p>
            <a:r>
              <a:rPr lang="en-US" dirty="0"/>
              <a:t>Get Out of Your Ruts</a:t>
            </a:r>
          </a:p>
        </p:txBody>
      </p:sp>
    </p:spTree>
    <p:extLst>
      <p:ext uri="{BB962C8B-B14F-4D97-AF65-F5344CB8AC3E}">
        <p14:creationId xmlns:p14="http://schemas.microsoft.com/office/powerpoint/2010/main" val="1528508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618610"/>
            <a:ext cx="8839200" cy="3136270"/>
          </a:xfrm>
        </p:spPr>
        <p:txBody>
          <a:bodyPr/>
          <a:lstStyle/>
          <a:p>
            <a:r>
              <a:rPr lang="en-US" sz="8800" dirty="0"/>
              <a:t>SELF</a:t>
            </a:r>
            <a:br>
              <a:rPr lang="en-US" sz="8800" dirty="0"/>
            </a:br>
            <a:r>
              <a:rPr lang="en-US" sz="8800" dirty="0"/>
              <a:t>CENTERED</a:t>
            </a:r>
          </a:p>
        </p:txBody>
      </p:sp>
      <p:sp>
        <p:nvSpPr>
          <p:cNvPr id="6" name="Subtitle 5"/>
          <p:cNvSpPr>
            <a:spLocks noGrp="1"/>
          </p:cNvSpPr>
          <p:nvPr>
            <p:ph type="subTitle" idx="1"/>
          </p:nvPr>
        </p:nvSpPr>
        <p:spPr>
          <a:xfrm>
            <a:off x="575660" y="972207"/>
            <a:ext cx="7983124" cy="1655762"/>
          </a:xfrm>
        </p:spPr>
        <p:txBody>
          <a:bodyPr>
            <a:normAutofit/>
          </a:bodyPr>
          <a:lstStyle/>
          <a:p>
            <a:r>
              <a:rPr lang="en-US" sz="7200" dirty="0"/>
              <a:t>Get Out of Your</a:t>
            </a:r>
          </a:p>
        </p:txBody>
      </p:sp>
      <p:sp>
        <p:nvSpPr>
          <p:cNvPr id="5" name="Subtitle 5"/>
          <p:cNvSpPr txBox="1">
            <a:spLocks/>
          </p:cNvSpPr>
          <p:nvPr/>
        </p:nvSpPr>
        <p:spPr>
          <a:xfrm>
            <a:off x="268224" y="4925249"/>
            <a:ext cx="8095488"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4">
                    <a:lumMod val="40000"/>
                    <a:lumOff val="60000"/>
                  </a:schemeClr>
                </a:solidFill>
                <a:effectLst>
                  <a:glow rad="127000">
                    <a:srgbClr val="6C5927"/>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600" dirty="0"/>
              <a:t>RUT</a:t>
            </a:r>
          </a:p>
        </p:txBody>
      </p:sp>
      <p:pic>
        <p:nvPicPr>
          <p:cNvPr id="7" name="Picture 6">
            <a:extLst>
              <a:ext uri="{FF2B5EF4-FFF2-40B4-BE49-F238E27FC236}">
                <a16:creationId xmlns:a16="http://schemas.microsoft.com/office/drawing/2014/main" id="{8554DDDB-8D98-4131-A0D2-17802F6CD1C8}"/>
              </a:ext>
            </a:extLst>
          </p:cNvPr>
          <p:cNvPicPr>
            <a:picLocks noChangeAspect="1"/>
          </p:cNvPicPr>
          <p:nvPr/>
        </p:nvPicPr>
        <p:blipFill>
          <a:blip r:embed="rId3"/>
          <a:stretch>
            <a:fillRect/>
          </a:stretch>
        </p:blipFill>
        <p:spPr>
          <a:xfrm>
            <a:off x="7636520" y="701457"/>
            <a:ext cx="4055103" cy="5642975"/>
          </a:xfrm>
          <a:prstGeom prst="rect">
            <a:avLst/>
          </a:prstGeom>
          <a:effectLst>
            <a:glow rad="190500">
              <a:srgbClr val="FFD966">
                <a:alpha val="72000"/>
              </a:srgbClr>
            </a:glow>
          </a:effectLst>
        </p:spPr>
      </p:pic>
      <p:sp>
        <p:nvSpPr>
          <p:cNvPr id="8" name="Rectangle 7">
            <a:extLst>
              <a:ext uri="{FF2B5EF4-FFF2-40B4-BE49-F238E27FC236}">
                <a16:creationId xmlns:a16="http://schemas.microsoft.com/office/drawing/2014/main" id="{0ED9FFD3-08E9-491A-9E41-603EC092A4A8}"/>
              </a:ext>
            </a:extLst>
          </p:cNvPr>
          <p:cNvSpPr/>
          <p:nvPr/>
        </p:nvSpPr>
        <p:spPr>
          <a:xfrm>
            <a:off x="5999967" y="2668044"/>
            <a:ext cx="463463" cy="23799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09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619"/>
            <a:ext cx="12191999" cy="1325563"/>
          </a:xfrm>
        </p:spPr>
        <p:txBody>
          <a:bodyPr>
            <a:noAutofit/>
          </a:bodyPr>
          <a:lstStyle/>
          <a:p>
            <a:r>
              <a:rPr lang="en-US" sz="5400" dirty="0"/>
              <a:t>Get Out of the </a:t>
            </a:r>
            <a:br>
              <a:rPr lang="en-US" sz="5400" dirty="0"/>
            </a:br>
            <a:r>
              <a:rPr lang="en-US" sz="5400" u="sng" dirty="0">
                <a:solidFill>
                  <a:schemeClr val="bg1"/>
                </a:solidFill>
              </a:rPr>
              <a:t>SELF-CENTEREDNESS</a:t>
            </a:r>
            <a:r>
              <a:rPr lang="en-US" sz="5400" dirty="0"/>
              <a:t> Rut </a:t>
            </a:r>
            <a:r>
              <a:rPr lang="en-US" sz="3600" dirty="0"/>
              <a:t>17-24</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282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C29B-77E5-4984-BA6B-287985E51F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C701D4-E311-46E5-B4F2-560DB50DD7A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D8E6E0B-980F-4001-849E-B2F0D89248D8}"/>
              </a:ext>
            </a:extLst>
          </p:cNvPr>
          <p:cNvPicPr>
            <a:picLocks noChangeAspect="1"/>
          </p:cNvPicPr>
          <p:nvPr/>
        </p:nvPicPr>
        <p:blipFill>
          <a:blip r:embed="rId3"/>
          <a:stretch>
            <a:fillRect/>
          </a:stretch>
        </p:blipFill>
        <p:spPr>
          <a:xfrm>
            <a:off x="0" y="0"/>
            <a:ext cx="4894897" cy="6858000"/>
          </a:xfrm>
          <a:prstGeom prst="rect">
            <a:avLst/>
          </a:prstGeom>
        </p:spPr>
      </p:pic>
      <p:pic>
        <p:nvPicPr>
          <p:cNvPr id="5" name="Picture 4">
            <a:extLst>
              <a:ext uri="{FF2B5EF4-FFF2-40B4-BE49-F238E27FC236}">
                <a16:creationId xmlns:a16="http://schemas.microsoft.com/office/drawing/2014/main" id="{DDB3BD07-584C-42CF-937F-D6954460CCC3}"/>
              </a:ext>
            </a:extLst>
          </p:cNvPr>
          <p:cNvPicPr>
            <a:picLocks noChangeAspect="1"/>
          </p:cNvPicPr>
          <p:nvPr/>
        </p:nvPicPr>
        <p:blipFill>
          <a:blip r:embed="rId4"/>
          <a:stretch>
            <a:fillRect/>
          </a:stretch>
        </p:blipFill>
        <p:spPr>
          <a:xfrm>
            <a:off x="4935542" y="0"/>
            <a:ext cx="4926330" cy="6858000"/>
          </a:xfrm>
          <a:prstGeom prst="rect">
            <a:avLst/>
          </a:prstGeom>
        </p:spPr>
      </p:pic>
    </p:spTree>
    <p:extLst>
      <p:ext uri="{BB962C8B-B14F-4D97-AF65-F5344CB8AC3E}">
        <p14:creationId xmlns:p14="http://schemas.microsoft.com/office/powerpoint/2010/main" val="42350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A111-9B03-46A5-A08C-91CA5D6EE0AA}"/>
              </a:ext>
            </a:extLst>
          </p:cNvPr>
          <p:cNvSpPr>
            <a:spLocks noGrp="1"/>
          </p:cNvSpPr>
          <p:nvPr>
            <p:ph type="title" idx="4294967295"/>
          </p:nvPr>
        </p:nvSpPr>
        <p:spPr>
          <a:xfrm>
            <a:off x="0" y="127000"/>
            <a:ext cx="12192000" cy="1325563"/>
          </a:xfrm>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Tree>
    <p:extLst>
      <p:ext uri="{BB962C8B-B14F-4D97-AF65-F5344CB8AC3E}">
        <p14:creationId xmlns:p14="http://schemas.microsoft.com/office/powerpoint/2010/main" val="2837210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607F-1DD0-44A8-9CEB-FABF6D245D89}"/>
              </a:ext>
            </a:extLst>
          </p:cNvPr>
          <p:cNvSpPr>
            <a:spLocks noGrp="1"/>
          </p:cNvSpPr>
          <p:nvPr>
            <p:ph type="title"/>
          </p:nvPr>
        </p:nvSpPr>
        <p:spPr>
          <a:xfrm>
            <a:off x="296883" y="127619"/>
            <a:ext cx="11602192" cy="1325563"/>
          </a:xfrm>
        </p:spPr>
        <p:txBody>
          <a:bodyPr/>
          <a:lstStyle/>
          <a:p>
            <a:endParaRPr lang="en-US"/>
          </a:p>
        </p:txBody>
      </p:sp>
      <p:sp>
        <p:nvSpPr>
          <p:cNvPr id="3" name="Content Placeholder 2">
            <a:extLst>
              <a:ext uri="{FF2B5EF4-FFF2-40B4-BE49-F238E27FC236}">
                <a16:creationId xmlns:a16="http://schemas.microsoft.com/office/drawing/2014/main" id="{F7EC998F-6684-491E-B918-5E1B4ABE082A}"/>
              </a:ext>
            </a:extLst>
          </p:cNvPr>
          <p:cNvSpPr>
            <a:spLocks noGrp="1"/>
          </p:cNvSpPr>
          <p:nvPr>
            <p:ph idx="1"/>
          </p:nvPr>
        </p:nvSpPr>
        <p:spPr>
          <a:xfrm>
            <a:off x="308757" y="1579418"/>
            <a:ext cx="11625943" cy="4597545"/>
          </a:xfrm>
        </p:spPr>
        <p:txBody>
          <a:bodyPr/>
          <a:lstStyle/>
          <a:p>
            <a:endParaRPr lang="en-US"/>
          </a:p>
        </p:txBody>
      </p:sp>
      <p:pic>
        <p:nvPicPr>
          <p:cNvPr id="4" name="Picture 3">
            <a:extLst>
              <a:ext uri="{FF2B5EF4-FFF2-40B4-BE49-F238E27FC236}">
                <a16:creationId xmlns:a16="http://schemas.microsoft.com/office/drawing/2014/main" id="{7692FF08-045F-4090-90B0-627B0F9240EB}"/>
              </a:ext>
            </a:extLst>
          </p:cNvPr>
          <p:cNvPicPr>
            <a:picLocks noChangeAspect="1"/>
          </p:cNvPicPr>
          <p:nvPr/>
        </p:nvPicPr>
        <p:blipFill>
          <a:blip r:embed="rId3"/>
          <a:stretch>
            <a:fillRect/>
          </a:stretch>
        </p:blipFill>
        <p:spPr>
          <a:xfrm>
            <a:off x="0" y="1"/>
            <a:ext cx="5057677" cy="6857999"/>
          </a:xfrm>
          <a:prstGeom prst="rect">
            <a:avLst/>
          </a:prstGeom>
        </p:spPr>
      </p:pic>
      <p:pic>
        <p:nvPicPr>
          <p:cNvPr id="2050" name="Picture 2" descr="https://upload.wikimedia.org/wikipedia/commons/0/09/Vedder-samson.jpg">
            <a:extLst>
              <a:ext uri="{FF2B5EF4-FFF2-40B4-BE49-F238E27FC236}">
                <a16:creationId xmlns:a16="http://schemas.microsoft.com/office/drawing/2014/main" id="{62D06096-A92A-418E-89A0-839A208BA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099" y="1162274"/>
            <a:ext cx="8577901" cy="569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790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A8F4-30F1-4AAE-804A-9B890DAC44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3FFAAB-43FD-4B5C-9520-AF1CA5EE15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B3099A-A3F0-418E-A8E0-E585C7758A02}"/>
              </a:ext>
            </a:extLst>
          </p:cNvPr>
          <p:cNvPicPr>
            <a:picLocks noChangeAspect="1"/>
          </p:cNvPicPr>
          <p:nvPr/>
        </p:nvPicPr>
        <p:blipFill>
          <a:blip r:embed="rId3"/>
          <a:stretch>
            <a:fillRect/>
          </a:stretch>
        </p:blipFill>
        <p:spPr>
          <a:xfrm>
            <a:off x="0" y="0"/>
            <a:ext cx="7583792" cy="6858000"/>
          </a:xfrm>
          <a:prstGeom prst="rect">
            <a:avLst/>
          </a:prstGeom>
        </p:spPr>
      </p:pic>
      <p:pic>
        <p:nvPicPr>
          <p:cNvPr id="1026" name="Picture 2" descr="https://upload.wikimedia.org/wikipedia/commons/f/f6/Sans%C3%B3n_matando_al_le%C3%B3n_-_Pedro_Pablo_Rubens.jpg">
            <a:extLst>
              <a:ext uri="{FF2B5EF4-FFF2-40B4-BE49-F238E27FC236}">
                <a16:creationId xmlns:a16="http://schemas.microsoft.com/office/drawing/2014/main" id="{5C1805EC-EF16-4D4F-99E3-3872275FE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475" y="0"/>
            <a:ext cx="8137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49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1795-C136-4315-860C-DFE2349574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337476-D0DD-45BE-975C-ABA298AB6254}"/>
              </a:ext>
            </a:extLst>
          </p:cNvPr>
          <p:cNvSpPr>
            <a:spLocks noGrp="1"/>
          </p:cNvSpPr>
          <p:nvPr>
            <p:ph idx="1"/>
          </p:nvPr>
        </p:nvSpPr>
        <p:spPr/>
        <p:txBody>
          <a:bodyPr/>
          <a:lstStyle/>
          <a:p>
            <a:endParaRPr lang="en-US"/>
          </a:p>
        </p:txBody>
      </p:sp>
      <p:pic>
        <p:nvPicPr>
          <p:cNvPr id="4098" name="Picture 2" descr="https://upload.wikimedia.org/wikipedia/commons/a/a7/Mitrecey_Samson_tournant_la_meule.JPG">
            <a:extLst>
              <a:ext uri="{FF2B5EF4-FFF2-40B4-BE49-F238E27FC236}">
                <a16:creationId xmlns:a16="http://schemas.microsoft.com/office/drawing/2014/main" id="{25AC5769-CF25-4F8F-8879-27EC7FCAE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283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f/f8/Amand_Samson_livr%C3%A9_aux_philistins.jpg">
            <a:extLst>
              <a:ext uri="{FF2B5EF4-FFF2-40B4-BE49-F238E27FC236}">
                <a16:creationId xmlns:a16="http://schemas.microsoft.com/office/drawing/2014/main" id="{38751799-C375-460C-A9EF-BFFDB6A48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425" y="1692645"/>
            <a:ext cx="4600575"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398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750C-373F-456C-B428-9AC80214A3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6C23CC-87B9-4A65-8C33-98ED102D317C}"/>
              </a:ext>
            </a:extLst>
          </p:cNvPr>
          <p:cNvSpPr>
            <a:spLocks noGrp="1"/>
          </p:cNvSpPr>
          <p:nvPr>
            <p:ph idx="1"/>
          </p:nvPr>
        </p:nvSpPr>
        <p:spPr/>
        <p:txBody>
          <a:bodyPr/>
          <a:lstStyle/>
          <a:p>
            <a:endParaRPr lang="en-US"/>
          </a:p>
        </p:txBody>
      </p:sp>
      <p:pic>
        <p:nvPicPr>
          <p:cNvPr id="3074" name="Picture 2" descr="https://upload.wikimedia.org/wikipedia/commons/thumb/4/48/Cath%C3%A9drale_Saint-%C3%89tienne_de_Toulouse_-_Samson_massacrant_les_Philistins_PM31000755.jpg/1024px-Cath%C3%A9drale_Saint-%C3%89tienne_de_Toulouse_-_Samson_massacrant_les_Philistins_PM31000755.jpg">
            <a:extLst>
              <a:ext uri="{FF2B5EF4-FFF2-40B4-BE49-F238E27FC236}">
                <a16:creationId xmlns:a16="http://schemas.microsoft.com/office/drawing/2014/main" id="{867A622F-815B-450B-B416-7CF4276B5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51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266B88F-FCD1-4E6C-B37B-96D30589A005}"/>
              </a:ext>
            </a:extLst>
          </p:cNvPr>
          <p:cNvPicPr>
            <a:picLocks noChangeAspect="1"/>
          </p:cNvPicPr>
          <p:nvPr/>
        </p:nvPicPr>
        <p:blipFill>
          <a:blip r:embed="rId4"/>
          <a:stretch>
            <a:fillRect/>
          </a:stretch>
        </p:blipFill>
        <p:spPr>
          <a:xfrm>
            <a:off x="5840553" y="1464634"/>
            <a:ext cx="6351447" cy="4179252"/>
          </a:xfrm>
          <a:prstGeom prst="rect">
            <a:avLst/>
          </a:prstGeom>
        </p:spPr>
      </p:pic>
    </p:spTree>
    <p:extLst>
      <p:ext uri="{BB962C8B-B14F-4D97-AF65-F5344CB8AC3E}">
        <p14:creationId xmlns:p14="http://schemas.microsoft.com/office/powerpoint/2010/main" val="4275963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2C17-F8E2-42E1-B9BC-4798BEF777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47E491-881D-4938-8E07-BFB18717A69B}"/>
              </a:ext>
            </a:extLst>
          </p:cNvPr>
          <p:cNvSpPr>
            <a:spLocks noGrp="1"/>
          </p:cNvSpPr>
          <p:nvPr>
            <p:ph idx="1"/>
          </p:nvPr>
        </p:nvSpPr>
        <p:spPr/>
        <p:txBody>
          <a:bodyPr/>
          <a:lstStyle/>
          <a:p>
            <a:endParaRPr lang="en-US"/>
          </a:p>
        </p:txBody>
      </p:sp>
      <p:pic>
        <p:nvPicPr>
          <p:cNvPr id="5122" name="Picture 2" descr="https://upload.wikimedia.org/wikipedia/commons/thumb/4/49/Blinding_of_Samson_by_Rembrandt_%28detail%29_-_St%C3%A4del_-_Frankfurt_am_Main_-_Germany_2017.jpg/1024px-Blinding_of_Samson_by_Rembrandt_%28detail%29_-_St%C3%A4del_-_Frankfurt_am_Main_-_Germany_2017.jpg">
            <a:extLst>
              <a:ext uri="{FF2B5EF4-FFF2-40B4-BE49-F238E27FC236}">
                <a16:creationId xmlns:a16="http://schemas.microsoft.com/office/drawing/2014/main" id="{3B851312-B98E-4404-BEFF-6D0B3697E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62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145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004" y="720047"/>
            <a:ext cx="11602192" cy="1325563"/>
          </a:xfrm>
        </p:spPr>
        <p:txBody>
          <a:bodyPr>
            <a:noAutofit/>
          </a:bodyPr>
          <a:lstStyle/>
          <a:p>
            <a:r>
              <a:rPr lang="en-US" sz="9600" dirty="0">
                <a:solidFill>
                  <a:srgbClr val="111B0B"/>
                </a:solidFill>
              </a:rPr>
              <a:t>LET S PRAY</a:t>
            </a:r>
          </a:p>
        </p:txBody>
      </p:sp>
      <p:sp>
        <p:nvSpPr>
          <p:cNvPr id="6" name="Content Placeholder 5"/>
          <p:cNvSpPr>
            <a:spLocks noGrp="1"/>
          </p:cNvSpPr>
          <p:nvPr>
            <p:ph idx="1"/>
          </p:nvPr>
        </p:nvSpPr>
        <p:spPr/>
        <p:txBody>
          <a:bodyPr/>
          <a:lstStyle/>
          <a:p>
            <a:endParaRPr lang="en-US" dirty="0"/>
          </a:p>
        </p:txBody>
      </p:sp>
      <p:pic>
        <p:nvPicPr>
          <p:cNvPr id="10" name="Picture 9"/>
          <p:cNvPicPr>
            <a:picLocks noChangeAspect="1"/>
          </p:cNvPicPr>
          <p:nvPr/>
        </p:nvPicPr>
        <p:blipFill>
          <a:blip r:embed="rId2"/>
          <a:stretch>
            <a:fillRect/>
          </a:stretch>
        </p:blipFill>
        <p:spPr>
          <a:xfrm>
            <a:off x="-433137" y="1700682"/>
            <a:ext cx="13074315" cy="4643751"/>
          </a:xfrm>
          <a:prstGeom prst="rect">
            <a:avLst/>
          </a:prstGeom>
        </p:spPr>
      </p:pic>
    </p:spTree>
    <p:extLst>
      <p:ext uri="{BB962C8B-B14F-4D97-AF65-F5344CB8AC3E}">
        <p14:creationId xmlns:p14="http://schemas.microsoft.com/office/powerpoint/2010/main" val="2979060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Recycled DIFFICULTIES ...</a:t>
            </a:r>
          </a:p>
        </p:txBody>
      </p:sp>
      <p:sp>
        <p:nvSpPr>
          <p:cNvPr id="3" name="Content Placeholder 2"/>
          <p:cNvSpPr>
            <a:spLocks noGrp="1"/>
          </p:cNvSpPr>
          <p:nvPr>
            <p:ph sz="half" idx="1"/>
          </p:nvPr>
        </p:nvSpPr>
        <p:spPr>
          <a:xfrm>
            <a:off x="409433" y="1825625"/>
            <a:ext cx="5610367" cy="4351338"/>
          </a:xfrm>
        </p:spPr>
        <p:txBody>
          <a:bodyPr/>
          <a:lstStyle/>
          <a:p>
            <a:pPr lvl="0"/>
            <a:r>
              <a:rPr lang="en-US" dirty="0"/>
              <a:t>Failure </a:t>
            </a:r>
            <a:r>
              <a:rPr lang="en-US" dirty="0" err="1"/>
              <a:t>ch</a:t>
            </a:r>
            <a:r>
              <a:rPr lang="en-US" dirty="0"/>
              <a:t> 1</a:t>
            </a:r>
          </a:p>
          <a:p>
            <a:pPr lvl="0"/>
            <a:r>
              <a:rPr lang="en-US" dirty="0"/>
              <a:t>Compromise 2</a:t>
            </a:r>
          </a:p>
          <a:p>
            <a:pPr lvl="0"/>
            <a:r>
              <a:rPr lang="en-US" dirty="0"/>
              <a:t>Cyclical 2-3 </a:t>
            </a:r>
            <a:r>
              <a:rPr lang="en-US" dirty="0" err="1"/>
              <a:t>Othniel</a:t>
            </a:r>
            <a:r>
              <a:rPr lang="en-US" dirty="0"/>
              <a:t> / Ehud</a:t>
            </a:r>
          </a:p>
          <a:p>
            <a:pPr lvl="0"/>
            <a:r>
              <a:rPr lang="en-US" dirty="0"/>
              <a:t>Timidity 4-5  Deborah</a:t>
            </a:r>
          </a:p>
          <a:p>
            <a:pPr lvl="0"/>
            <a:r>
              <a:rPr lang="en-US" dirty="0"/>
              <a:t>Defeat 6-8 Gideon</a:t>
            </a:r>
          </a:p>
        </p:txBody>
      </p:sp>
      <p:sp>
        <p:nvSpPr>
          <p:cNvPr id="5" name="Content Placeholder 4"/>
          <p:cNvSpPr>
            <a:spLocks noGrp="1"/>
          </p:cNvSpPr>
          <p:nvPr>
            <p:ph sz="half" idx="2"/>
          </p:nvPr>
        </p:nvSpPr>
        <p:spPr>
          <a:xfrm>
            <a:off x="6172200" y="1825625"/>
            <a:ext cx="5851478" cy="4351338"/>
          </a:xfrm>
        </p:spPr>
        <p:txBody>
          <a:bodyPr/>
          <a:lstStyle/>
          <a:p>
            <a:r>
              <a:rPr lang="en-US" dirty="0"/>
              <a:t>Evil 9 Abimelech</a:t>
            </a:r>
          </a:p>
          <a:p>
            <a:pPr lvl="0"/>
            <a:r>
              <a:rPr lang="en-US" dirty="0"/>
              <a:t>Foolishness 10-11 Jephthah</a:t>
            </a:r>
          </a:p>
          <a:p>
            <a:pPr lvl="0"/>
            <a:r>
              <a:rPr lang="en-US" dirty="0"/>
              <a:t>Worldliness 13-16 Samson</a:t>
            </a:r>
          </a:p>
          <a:p>
            <a:pPr lvl="0"/>
            <a:r>
              <a:rPr lang="en-US" dirty="0"/>
              <a:t>Self-Centeredness 17-24</a:t>
            </a:r>
          </a:p>
          <a:p>
            <a:endParaRPr lang="en-US" dirty="0"/>
          </a:p>
          <a:p>
            <a:endParaRPr lang="en-US" dirty="0"/>
          </a:p>
        </p:txBody>
      </p:sp>
    </p:spTree>
    <p:extLst>
      <p:ext uri="{BB962C8B-B14F-4D97-AF65-F5344CB8AC3E}">
        <p14:creationId xmlns:p14="http://schemas.microsoft.com/office/powerpoint/2010/main" val="226332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89" y="1776549"/>
            <a:ext cx="8072845" cy="4400414"/>
          </a:xfrm>
        </p:spPr>
        <p:txBody>
          <a:bodyPr/>
          <a:lstStyle/>
          <a:p>
            <a:r>
              <a:rPr lang="en-US" dirty="0">
                <a:solidFill>
                  <a:srgbClr val="C00000"/>
                </a:solidFill>
              </a:rPr>
              <a:t>PEOPLE</a:t>
            </a:r>
            <a:r>
              <a:rPr lang="en-US" dirty="0"/>
              <a:t> INVOLVED in Regrets</a:t>
            </a:r>
            <a:br>
              <a:rPr lang="en-US" dirty="0"/>
            </a:br>
            <a:r>
              <a:rPr lang="en-US" dirty="0"/>
              <a:t>Judges 11:1</a:t>
            </a:r>
            <a:r>
              <a:rPr lang="en-US" b="0" dirty="0"/>
              <a:t> </a:t>
            </a:r>
            <a:r>
              <a:rPr lang="en-US" dirty="0">
                <a:solidFill>
                  <a:srgbClr val="C00000"/>
                </a:solidFill>
              </a:rPr>
              <a:t>Jephthah</a:t>
            </a:r>
            <a:r>
              <a:rPr lang="en-US" b="0" dirty="0"/>
              <a:t> the </a:t>
            </a:r>
            <a:r>
              <a:rPr lang="en-US" b="0" dirty="0" err="1"/>
              <a:t>Gileadite</a:t>
            </a:r>
            <a:r>
              <a:rPr lang="en-US" b="0" dirty="0"/>
              <a:t> was a mighty warrior. His father was Gilead; his mother was a prostitute. </a:t>
            </a:r>
            <a:r>
              <a:rPr lang="en-US" b="0" baseline="30000" dirty="0"/>
              <a:t>2</a:t>
            </a:r>
            <a:r>
              <a:rPr lang="en-US" b="0" dirty="0"/>
              <a:t> Gilead's wife also bore him </a:t>
            </a:r>
            <a:r>
              <a:rPr lang="en-US" dirty="0">
                <a:solidFill>
                  <a:srgbClr val="C00000"/>
                </a:solidFill>
              </a:rPr>
              <a:t>sons ...</a:t>
            </a:r>
            <a:endParaRPr lang="en-US" dirty="0"/>
          </a:p>
        </p:txBody>
      </p:sp>
      <p:pic>
        <p:nvPicPr>
          <p:cNvPr id="4" name="Picture 3">
            <a:extLst>
              <a:ext uri="{FF2B5EF4-FFF2-40B4-BE49-F238E27FC236}">
                <a16:creationId xmlns:a16="http://schemas.microsoft.com/office/drawing/2014/main" id="{4C69CA0B-1E3F-4DCA-80FF-8969C5912B2A}"/>
              </a:ext>
            </a:extLst>
          </p:cNvPr>
          <p:cNvPicPr>
            <a:picLocks noChangeAspect="1"/>
          </p:cNvPicPr>
          <p:nvPr/>
        </p:nvPicPr>
        <p:blipFill rotWithShape="1">
          <a:blip r:embed="rId3"/>
          <a:srcRect r="8952" b="28662"/>
          <a:stretch/>
        </p:blipFill>
        <p:spPr>
          <a:xfrm>
            <a:off x="6364280" y="134112"/>
            <a:ext cx="5827720" cy="6723888"/>
          </a:xfrm>
          <a:prstGeom prst="rect">
            <a:avLst/>
          </a:prstGeom>
        </p:spPr>
      </p:pic>
    </p:spTree>
    <p:extLst>
      <p:ext uri="{BB962C8B-B14F-4D97-AF65-F5344CB8AC3E}">
        <p14:creationId xmlns:p14="http://schemas.microsoft.com/office/powerpoint/2010/main" val="361248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89" y="1776549"/>
            <a:ext cx="8098971" cy="4400414"/>
          </a:xfrm>
        </p:spPr>
        <p:txBody>
          <a:bodyPr/>
          <a:lstStyle/>
          <a:p>
            <a:r>
              <a:rPr lang="en-US" dirty="0">
                <a:solidFill>
                  <a:srgbClr val="C00000"/>
                </a:solidFill>
              </a:rPr>
              <a:t>ACTIONS</a:t>
            </a:r>
            <a:r>
              <a:rPr lang="en-US" dirty="0"/>
              <a:t> INVOLVED in Regrets</a:t>
            </a:r>
            <a:br>
              <a:rPr lang="en-US" dirty="0"/>
            </a:br>
            <a:r>
              <a:rPr lang="en-US" b="0" baseline="30000" dirty="0"/>
              <a:t>2</a:t>
            </a:r>
            <a:r>
              <a:rPr lang="en-US" b="0" dirty="0"/>
              <a:t> ... </a:t>
            </a:r>
            <a:r>
              <a:rPr lang="en-US" dirty="0">
                <a:solidFill>
                  <a:srgbClr val="C00000"/>
                </a:solidFill>
              </a:rPr>
              <a:t>they drove Jephthah away</a:t>
            </a:r>
            <a:r>
              <a:rPr lang="en-US" b="0" dirty="0"/>
              <a:t>. </a:t>
            </a:r>
            <a:br>
              <a:rPr lang="en-US" b="0" dirty="0"/>
            </a:br>
            <a:br>
              <a:rPr lang="en-US" b="0" dirty="0"/>
            </a:br>
            <a:r>
              <a:rPr lang="en-US" b="0" dirty="0"/>
              <a:t>"You are not going to get any inheritance in our family," they said, "because you are the son of another woman."</a:t>
            </a:r>
            <a:endParaRPr lang="en-US" dirty="0"/>
          </a:p>
        </p:txBody>
      </p:sp>
      <p:pic>
        <p:nvPicPr>
          <p:cNvPr id="4" name="Picture 3">
            <a:extLst>
              <a:ext uri="{FF2B5EF4-FFF2-40B4-BE49-F238E27FC236}">
                <a16:creationId xmlns:a16="http://schemas.microsoft.com/office/drawing/2014/main" id="{4C69CA0B-1E3F-4DCA-80FF-8969C5912B2A}"/>
              </a:ext>
            </a:extLst>
          </p:cNvPr>
          <p:cNvPicPr>
            <a:picLocks noChangeAspect="1"/>
          </p:cNvPicPr>
          <p:nvPr/>
        </p:nvPicPr>
        <p:blipFill rotWithShape="1">
          <a:blip r:embed="rId2"/>
          <a:srcRect r="8952" b="28662"/>
          <a:stretch/>
        </p:blipFill>
        <p:spPr>
          <a:xfrm>
            <a:off x="6364280" y="134112"/>
            <a:ext cx="5827720" cy="6723888"/>
          </a:xfrm>
          <a:prstGeom prst="rect">
            <a:avLst/>
          </a:prstGeom>
        </p:spPr>
      </p:pic>
    </p:spTree>
    <p:extLst>
      <p:ext uri="{BB962C8B-B14F-4D97-AF65-F5344CB8AC3E}">
        <p14:creationId xmlns:p14="http://schemas.microsoft.com/office/powerpoint/2010/main" val="425937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89" y="1776549"/>
            <a:ext cx="8255725" cy="4400414"/>
          </a:xfrm>
        </p:spPr>
        <p:txBody>
          <a:bodyPr/>
          <a:lstStyle/>
          <a:p>
            <a:r>
              <a:rPr lang="en-US" dirty="0">
                <a:solidFill>
                  <a:srgbClr val="C00000"/>
                </a:solidFill>
              </a:rPr>
              <a:t>ACTIONS</a:t>
            </a:r>
            <a:r>
              <a:rPr lang="en-US" dirty="0"/>
              <a:t> INVOLVED in Regrets</a:t>
            </a:r>
            <a:endParaRPr lang="en-US" b="0" dirty="0"/>
          </a:p>
          <a:p>
            <a:r>
              <a:rPr lang="en-US" b="0" dirty="0"/>
              <a:t> </a:t>
            </a:r>
            <a:r>
              <a:rPr lang="en-US" b="0" baseline="30000" dirty="0"/>
              <a:t>3</a:t>
            </a:r>
            <a:r>
              <a:rPr lang="en-US" b="0" dirty="0"/>
              <a:t> So </a:t>
            </a:r>
            <a:r>
              <a:rPr lang="en-US" dirty="0">
                <a:solidFill>
                  <a:srgbClr val="C00000"/>
                </a:solidFill>
              </a:rPr>
              <a:t>Jephthah fled </a:t>
            </a:r>
            <a:r>
              <a:rPr lang="en-US" b="0" dirty="0"/>
              <a:t>from his brothers and settled in the land of </a:t>
            </a:r>
            <a:r>
              <a:rPr lang="en-US" b="0" dirty="0" err="1"/>
              <a:t>Tob</a:t>
            </a:r>
            <a:r>
              <a:rPr lang="en-US" b="0" dirty="0"/>
              <a:t>, where a group of adventurers gathered around him and followed him.  </a:t>
            </a:r>
            <a:endParaRPr lang="en-US" dirty="0"/>
          </a:p>
        </p:txBody>
      </p:sp>
      <p:pic>
        <p:nvPicPr>
          <p:cNvPr id="4" name="Picture 3">
            <a:extLst>
              <a:ext uri="{FF2B5EF4-FFF2-40B4-BE49-F238E27FC236}">
                <a16:creationId xmlns:a16="http://schemas.microsoft.com/office/drawing/2014/main" id="{4C69CA0B-1E3F-4DCA-80FF-8969C5912B2A}"/>
              </a:ext>
            </a:extLst>
          </p:cNvPr>
          <p:cNvPicPr>
            <a:picLocks noChangeAspect="1"/>
          </p:cNvPicPr>
          <p:nvPr/>
        </p:nvPicPr>
        <p:blipFill rotWithShape="1">
          <a:blip r:embed="rId2"/>
          <a:srcRect r="8952" b="28662"/>
          <a:stretch/>
        </p:blipFill>
        <p:spPr>
          <a:xfrm>
            <a:off x="6364280" y="134112"/>
            <a:ext cx="5827720" cy="6723888"/>
          </a:xfrm>
          <a:prstGeom prst="rect">
            <a:avLst/>
          </a:prstGeom>
        </p:spPr>
      </p:pic>
    </p:spTree>
    <p:extLst>
      <p:ext uri="{BB962C8B-B14F-4D97-AF65-F5344CB8AC3E}">
        <p14:creationId xmlns:p14="http://schemas.microsoft.com/office/powerpoint/2010/main" val="200996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C8FB6F-6FB6-4DD8-A89C-A9FCB7F38217}"/>
              </a:ext>
            </a:extLst>
          </p:cNvPr>
          <p:cNvPicPr>
            <a:picLocks noChangeAspect="1"/>
          </p:cNvPicPr>
          <p:nvPr/>
        </p:nvPicPr>
        <p:blipFill>
          <a:blip r:embed="rId2"/>
          <a:stretch>
            <a:fillRect/>
          </a:stretch>
        </p:blipFill>
        <p:spPr>
          <a:xfrm>
            <a:off x="6694285" y="1176687"/>
            <a:ext cx="5487867" cy="5727815"/>
          </a:xfrm>
          <a:prstGeom prst="rect">
            <a:avLst/>
          </a:prstGeom>
        </p:spPr>
      </p:pic>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90" y="1776549"/>
            <a:ext cx="6688182" cy="4400414"/>
          </a:xfrm>
        </p:spPr>
        <p:txBody>
          <a:bodyPr/>
          <a:lstStyle/>
          <a:p>
            <a:r>
              <a:rPr lang="en-US" dirty="0">
                <a:solidFill>
                  <a:srgbClr val="C00000"/>
                </a:solidFill>
              </a:rPr>
              <a:t>ACTIONS</a:t>
            </a:r>
            <a:r>
              <a:rPr lang="en-US" dirty="0"/>
              <a:t> INVOLVED in Regrets</a:t>
            </a:r>
            <a:endParaRPr lang="en-US" b="0" dirty="0"/>
          </a:p>
          <a:p>
            <a:r>
              <a:rPr lang="en-US" b="0" baseline="30000" dirty="0"/>
              <a:t>4</a:t>
            </a:r>
            <a:r>
              <a:rPr lang="en-US" b="0" dirty="0"/>
              <a:t> Some time later, when the </a:t>
            </a:r>
            <a:r>
              <a:rPr lang="en-US" dirty="0">
                <a:solidFill>
                  <a:srgbClr val="C00000"/>
                </a:solidFill>
              </a:rPr>
              <a:t>Ammonites made war </a:t>
            </a:r>
            <a:r>
              <a:rPr lang="en-US" b="0" dirty="0"/>
              <a:t>on Israel,  </a:t>
            </a:r>
            <a:r>
              <a:rPr lang="en-US" b="0" baseline="30000" dirty="0"/>
              <a:t>5</a:t>
            </a:r>
            <a:r>
              <a:rPr lang="en-US" b="0" dirty="0"/>
              <a:t> the elders of Gilead went to </a:t>
            </a:r>
            <a:r>
              <a:rPr lang="en-US" dirty="0">
                <a:solidFill>
                  <a:srgbClr val="C00000"/>
                </a:solidFill>
              </a:rPr>
              <a:t>get Jephthah </a:t>
            </a:r>
            <a:r>
              <a:rPr lang="en-US" b="0" dirty="0"/>
              <a:t>from the land of </a:t>
            </a:r>
            <a:r>
              <a:rPr lang="en-US" b="0" dirty="0" err="1"/>
              <a:t>Tob</a:t>
            </a:r>
            <a:r>
              <a:rPr lang="en-US" b="0" dirty="0"/>
              <a:t>.</a:t>
            </a:r>
            <a:endParaRPr lang="en-US" dirty="0"/>
          </a:p>
        </p:txBody>
      </p:sp>
    </p:spTree>
    <p:extLst>
      <p:ext uri="{BB962C8B-B14F-4D97-AF65-F5344CB8AC3E}">
        <p14:creationId xmlns:p14="http://schemas.microsoft.com/office/powerpoint/2010/main" val="213788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9CA0B-1E3F-4DCA-80FF-8969C5912B2A}"/>
              </a:ext>
            </a:extLst>
          </p:cNvPr>
          <p:cNvPicPr>
            <a:picLocks noChangeAspect="1"/>
          </p:cNvPicPr>
          <p:nvPr/>
        </p:nvPicPr>
        <p:blipFill rotWithShape="1">
          <a:blip r:embed="rId2"/>
          <a:srcRect r="8952" b="28662"/>
          <a:stretch/>
        </p:blipFill>
        <p:spPr>
          <a:xfrm>
            <a:off x="7083608" y="134112"/>
            <a:ext cx="5827720" cy="6723888"/>
          </a:xfrm>
          <a:prstGeom prst="rect">
            <a:avLst/>
          </a:prstGeom>
        </p:spPr>
      </p:pic>
      <p:sp>
        <p:nvSpPr>
          <p:cNvPr id="5" name="Speech Bubble: Rectangle 4">
            <a:extLst>
              <a:ext uri="{FF2B5EF4-FFF2-40B4-BE49-F238E27FC236}">
                <a16:creationId xmlns:a16="http://schemas.microsoft.com/office/drawing/2014/main" id="{F8048AB5-10EA-4F43-91EC-DD136E06530D}"/>
              </a:ext>
            </a:extLst>
          </p:cNvPr>
          <p:cNvSpPr/>
          <p:nvPr/>
        </p:nvSpPr>
        <p:spPr>
          <a:xfrm>
            <a:off x="2403566" y="3631473"/>
            <a:ext cx="6270171" cy="2873829"/>
          </a:xfrm>
          <a:prstGeom prst="wedgeRectCallout">
            <a:avLst>
              <a:gd name="adj1" fmla="val 65289"/>
              <a:gd name="adj2" fmla="val 3074"/>
            </a:avLst>
          </a:prstGeom>
          <a:solidFill>
            <a:schemeClr val="bg1"/>
          </a:solidFill>
          <a:ln w="28575">
            <a:solidFill>
              <a:srgbClr val="111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D7414-68A9-4FB9-9405-A3CEFBCB1A11}"/>
              </a:ext>
            </a:extLst>
          </p:cNvPr>
          <p:cNvSpPr>
            <a:spLocks noGrp="1"/>
          </p:cNvSpPr>
          <p:nvPr>
            <p:ph type="title"/>
          </p:nvPr>
        </p:nvSpPr>
        <p:spPr/>
        <p:txBody>
          <a:bodyPr/>
          <a:lstStyle/>
          <a:p>
            <a:r>
              <a:rPr lang="en-US" dirty="0">
                <a:effectLst/>
              </a:rPr>
              <a:t>1-</a:t>
            </a:r>
            <a:r>
              <a:rPr lang="en-US" u="sng" dirty="0">
                <a:solidFill>
                  <a:schemeClr val="bg1"/>
                </a:solidFill>
                <a:effectLst/>
              </a:rPr>
              <a:t>PERSONAL</a:t>
            </a:r>
            <a:r>
              <a:rPr lang="en-US" dirty="0">
                <a:effectLst/>
              </a:rPr>
              <a:t> Regrets</a:t>
            </a:r>
            <a:endParaRPr lang="en-US" dirty="0"/>
          </a:p>
        </p:txBody>
      </p:sp>
      <p:sp>
        <p:nvSpPr>
          <p:cNvPr id="3" name="Content Placeholder 2">
            <a:extLst>
              <a:ext uri="{FF2B5EF4-FFF2-40B4-BE49-F238E27FC236}">
                <a16:creationId xmlns:a16="http://schemas.microsoft.com/office/drawing/2014/main" id="{A3BD0FEA-5632-44B5-A176-BC85F91A67BF}"/>
              </a:ext>
            </a:extLst>
          </p:cNvPr>
          <p:cNvSpPr>
            <a:spLocks noGrp="1"/>
          </p:cNvSpPr>
          <p:nvPr>
            <p:ph idx="1"/>
          </p:nvPr>
        </p:nvSpPr>
        <p:spPr>
          <a:xfrm>
            <a:off x="496390" y="1776549"/>
            <a:ext cx="8516982" cy="4400414"/>
          </a:xfrm>
        </p:spPr>
        <p:txBody>
          <a:bodyPr/>
          <a:lstStyle/>
          <a:p>
            <a:r>
              <a:rPr lang="en-US" dirty="0">
                <a:solidFill>
                  <a:srgbClr val="C00000"/>
                </a:solidFill>
              </a:rPr>
              <a:t>EATING CROW </a:t>
            </a:r>
            <a:r>
              <a:rPr lang="en-US" dirty="0"/>
              <a:t>from Regrets</a:t>
            </a:r>
            <a:endParaRPr lang="en-US" b="0" dirty="0"/>
          </a:p>
          <a:p>
            <a:r>
              <a:rPr lang="en-US" b="0" baseline="30000" dirty="0"/>
              <a:t>6</a:t>
            </a:r>
            <a:r>
              <a:rPr lang="en-US" b="0" dirty="0"/>
              <a:t> "Come," they said, "be our commander, so we can fight the Ammonites."</a:t>
            </a:r>
          </a:p>
          <a:p>
            <a:pPr>
              <a:tabLst>
                <a:tab pos="1316038" algn="l"/>
                <a:tab pos="1828800" algn="l"/>
                <a:tab pos="2341563" algn="l"/>
                <a:tab pos="2743200" algn="l"/>
                <a:tab pos="3206750" algn="l"/>
              </a:tabLst>
            </a:pPr>
            <a:r>
              <a:rPr lang="en-US" b="0" dirty="0"/>
              <a:t> 			</a:t>
            </a:r>
            <a:r>
              <a:rPr lang="en-US" b="0" baseline="30000" dirty="0"/>
              <a:t>7</a:t>
            </a:r>
            <a:r>
              <a:rPr lang="en-US" b="0" dirty="0"/>
              <a:t> Jephthah said to them, </a:t>
            </a:r>
            <a:br>
              <a:rPr lang="en-US" b="0" dirty="0"/>
            </a:br>
            <a:r>
              <a:rPr lang="en-US" b="0" dirty="0"/>
              <a:t>			"Didn’t you hate me and drive </a:t>
            </a:r>
            <a:br>
              <a:rPr lang="en-US" b="0" dirty="0"/>
            </a:br>
            <a:r>
              <a:rPr lang="en-US" b="0" dirty="0"/>
              <a:t>			me from my father’s house? </a:t>
            </a:r>
            <a:br>
              <a:rPr lang="en-US" b="0" dirty="0"/>
            </a:br>
            <a:r>
              <a:rPr lang="en-US" b="0" dirty="0"/>
              <a:t>			Why do you come to me now,</a:t>
            </a:r>
            <a:br>
              <a:rPr lang="en-US" b="0" dirty="0"/>
            </a:br>
            <a:r>
              <a:rPr lang="en-US" b="0" dirty="0"/>
              <a:t>			when you’re in trouble?“</a:t>
            </a:r>
            <a:endParaRPr lang="en-US" dirty="0"/>
          </a:p>
        </p:txBody>
      </p:sp>
    </p:spTree>
    <p:extLst>
      <p:ext uri="{BB962C8B-B14F-4D97-AF65-F5344CB8AC3E}">
        <p14:creationId xmlns:p14="http://schemas.microsoft.com/office/powerpoint/2010/main" val="1882536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5522</TotalTime>
  <Words>3011</Words>
  <Application>Microsoft Office PowerPoint</Application>
  <PresentationFormat>Widescreen</PresentationFormat>
  <Paragraphs>189</Paragraphs>
  <Slides>46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Arial Narrow</vt:lpstr>
      <vt:lpstr>Calibri</vt:lpstr>
      <vt:lpstr>Sefer AH</vt:lpstr>
      <vt:lpstr>SoulMission</vt:lpstr>
      <vt:lpstr>Symbol</vt:lpstr>
      <vt:lpstr>Office Theme</vt:lpstr>
      <vt:lpstr>REGRETFUL </vt:lpstr>
      <vt:lpstr>This is a tough RUT to get out of!</vt:lpstr>
      <vt:lpstr>Today we will FOCUS on 3 kinds.</vt:lpstr>
      <vt:lpstr>1-PERSONAL Regrets</vt:lpstr>
      <vt:lpstr>1-PERSONAL Regrets</vt:lpstr>
      <vt:lpstr>1-PERSONAL Regrets</vt:lpstr>
      <vt:lpstr>1-PERSONAL Regrets</vt:lpstr>
      <vt:lpstr>1-PERSONAL Regrets</vt:lpstr>
      <vt:lpstr>1-PERSONAL Regrets</vt:lpstr>
      <vt:lpstr>1-PERSONAL Regrets</vt:lpstr>
      <vt:lpstr>1-PERSONAL Regrets</vt:lpstr>
      <vt:lpstr>1-PERSONAL Regrets</vt:lpstr>
      <vt:lpstr>1-PERSONAL Regrets</vt:lpstr>
      <vt:lpstr>Eating Crow can be Nasty</vt:lpstr>
      <vt:lpstr>The Second Regretful Rut ...</vt:lpstr>
      <vt:lpstr>2-RATIONAL Regrets</vt:lpstr>
      <vt:lpstr>2-RATIONAL Regrets</vt:lpstr>
      <vt:lpstr>2-RATIONAL Regrets</vt:lpstr>
      <vt:lpstr>2-RATIONAL Regrets</vt:lpstr>
      <vt:lpstr>2-RATIONAL Regrets</vt:lpstr>
      <vt:lpstr>2-RATIONAL Regrets</vt:lpstr>
      <vt:lpstr>2-RATIONAL Regrets</vt:lpstr>
      <vt:lpstr>2-RATIONAL Regrets</vt:lpstr>
      <vt:lpstr>2-RATIONAL Regrets</vt:lpstr>
      <vt:lpstr>2-RATIONAL Regrets</vt:lpstr>
      <vt:lpstr>3-SPIRITUAL Regrets</vt:lpstr>
      <vt:lpstr>3-SPIRITUAL Regrets</vt:lpstr>
      <vt:lpstr>3-SPIRITUAL Regrets</vt:lpstr>
      <vt:lpstr>3-SPIRITUAL Regrets</vt:lpstr>
      <vt:lpstr>PowerPoint Presentation</vt:lpstr>
      <vt:lpstr>LET S PRAY</vt:lpstr>
      <vt:lpstr>UNSTUCK</vt:lpstr>
      <vt:lpstr>Self-Destructive</vt:lpstr>
      <vt:lpstr>Get Out of the Self-Destructive Rut 13ff</vt:lpstr>
      <vt:lpstr>LET S PRAY</vt:lpstr>
      <vt:lpstr>UNSTUCK</vt:lpstr>
      <vt:lpstr>SELF CENTERED</vt:lpstr>
      <vt:lpstr>Get Out of the  SELF-CENTEREDNESS Rut 17-24</vt:lpstr>
      <vt:lpstr>PowerPoint Presentation</vt:lpstr>
      <vt:lpstr>PowerPoint Presentation</vt:lpstr>
      <vt:lpstr>PowerPoint Presentation</vt:lpstr>
      <vt:lpstr>PowerPoint Presentation</vt:lpstr>
      <vt:lpstr>PowerPoint Presentation</vt:lpstr>
      <vt:lpstr>PowerPoint Presentation</vt:lpstr>
      <vt:lpstr>LET S PRAY</vt:lpstr>
      <vt:lpstr>Recycled DIFFICULTIES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229</cp:revision>
  <dcterms:created xsi:type="dcterms:W3CDTF">2018-06-30T13:42:50Z</dcterms:created>
  <dcterms:modified xsi:type="dcterms:W3CDTF">2021-05-20T13:38:11Z</dcterms:modified>
</cp:coreProperties>
</file>