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93" r:id="rId2"/>
    <p:sldId id="328" r:id="rId3"/>
    <p:sldId id="329" r:id="rId4"/>
    <p:sldId id="330" r:id="rId5"/>
    <p:sldId id="295" r:id="rId6"/>
    <p:sldId id="339" r:id="rId7"/>
    <p:sldId id="336" r:id="rId8"/>
    <p:sldId id="337" r:id="rId9"/>
    <p:sldId id="345" r:id="rId10"/>
    <p:sldId id="347" r:id="rId11"/>
    <p:sldId id="332" r:id="rId12"/>
    <p:sldId id="346" r:id="rId13"/>
    <p:sldId id="333" r:id="rId14"/>
    <p:sldId id="334" r:id="rId15"/>
    <p:sldId id="335" r:id="rId16"/>
    <p:sldId id="299" r:id="rId17"/>
    <p:sldId id="340" r:id="rId18"/>
    <p:sldId id="348" r:id="rId19"/>
    <p:sldId id="349" r:id="rId20"/>
    <p:sldId id="350" r:id="rId21"/>
    <p:sldId id="351" r:id="rId22"/>
    <p:sldId id="352" r:id="rId23"/>
    <p:sldId id="342" r:id="rId24"/>
    <p:sldId id="353" r:id="rId25"/>
    <p:sldId id="354" r:id="rId26"/>
    <p:sldId id="331" r:id="rId27"/>
    <p:sldId id="360" r:id="rId28"/>
    <p:sldId id="343" r:id="rId29"/>
    <p:sldId id="324" r:id="rId30"/>
    <p:sldId id="300" r:id="rId31"/>
    <p:sldId id="302" r:id="rId32"/>
    <p:sldId id="301" r:id="rId33"/>
    <p:sldId id="305" r:id="rId34"/>
    <p:sldId id="326" r:id="rId35"/>
    <p:sldId id="325" r:id="rId36"/>
    <p:sldId id="307" r:id="rId37"/>
    <p:sldId id="308" r:id="rId38"/>
    <p:sldId id="309" r:id="rId39"/>
    <p:sldId id="310" r:id="rId40"/>
    <p:sldId id="311" r:id="rId41"/>
    <p:sldId id="312" r:id="rId42"/>
    <p:sldId id="313" r:id="rId43"/>
    <p:sldId id="314" r:id="rId44"/>
    <p:sldId id="361" r:id="rId45"/>
    <p:sldId id="315" r:id="rId46"/>
    <p:sldId id="316" r:id="rId47"/>
    <p:sldId id="317" r:id="rId48"/>
    <p:sldId id="318" r:id="rId49"/>
    <p:sldId id="319" r:id="rId50"/>
    <p:sldId id="320" r:id="rId51"/>
    <p:sldId id="321" r:id="rId52"/>
    <p:sldId id="358" r:id="rId53"/>
    <p:sldId id="356" r:id="rId54"/>
    <p:sldId id="355" r:id="rId55"/>
    <p:sldId id="344" r:id="rId56"/>
    <p:sldId id="32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51904"/>
    <a:srgbClr val="D2B782"/>
    <a:srgbClr val="44649E"/>
    <a:srgbClr val="E9DDC5"/>
    <a:srgbClr val="DFCDA9"/>
    <a:srgbClr val="CFB47E"/>
    <a:srgbClr val="CDB27B"/>
    <a:srgbClr val="BDA577"/>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2" autoAdjust="0"/>
    <p:restoredTop sz="70392" autoAdjust="0"/>
  </p:normalViewPr>
  <p:slideViewPr>
    <p:cSldViewPr snapToGrid="0">
      <p:cViewPr varScale="1">
        <p:scale>
          <a:sx n="57" d="100"/>
          <a:sy n="57" d="100"/>
        </p:scale>
        <p:origin x="1464"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1" d="100"/>
          <a:sy n="61" d="100"/>
        </p:scale>
        <p:origin x="66" y="2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1787915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10</a:t>
            </a:fld>
            <a:endParaRPr lang="en-US"/>
          </a:p>
        </p:txBody>
      </p:sp>
    </p:spTree>
    <p:extLst>
      <p:ext uri="{BB962C8B-B14F-4D97-AF65-F5344CB8AC3E}">
        <p14:creationId xmlns:p14="http://schemas.microsoft.com/office/powerpoint/2010/main" val="716762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Israel had blown it and need a reset.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Like in a video game or on your pc – just hit reset and start over – that’s what Israel needed and perhaps some here need—a reset!</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11</a:t>
            </a:fld>
            <a:endParaRPr lang="en-US"/>
          </a:p>
        </p:txBody>
      </p:sp>
    </p:spTree>
    <p:extLst>
      <p:ext uri="{BB962C8B-B14F-4D97-AF65-F5344CB8AC3E}">
        <p14:creationId xmlns:p14="http://schemas.microsoft.com/office/powerpoint/2010/main" val="1234390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12</a:t>
            </a:fld>
            <a:endParaRPr lang="en-US"/>
          </a:p>
        </p:txBody>
      </p:sp>
    </p:spTree>
    <p:extLst>
      <p:ext uri="{BB962C8B-B14F-4D97-AF65-F5344CB8AC3E}">
        <p14:creationId xmlns:p14="http://schemas.microsoft.com/office/powerpoint/2010/main" val="2508263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13</a:t>
            </a:fld>
            <a:endParaRPr lang="en-US"/>
          </a:p>
        </p:txBody>
      </p:sp>
    </p:spTree>
    <p:extLst>
      <p:ext uri="{BB962C8B-B14F-4D97-AF65-F5344CB8AC3E}">
        <p14:creationId xmlns:p14="http://schemas.microsoft.com/office/powerpoint/2010/main" val="222214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14</a:t>
            </a:fld>
            <a:endParaRPr lang="en-US"/>
          </a:p>
        </p:txBody>
      </p:sp>
    </p:spTree>
    <p:extLst>
      <p:ext uri="{BB962C8B-B14F-4D97-AF65-F5344CB8AC3E}">
        <p14:creationId xmlns:p14="http://schemas.microsoft.com/office/powerpoint/2010/main" val="3888365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15</a:t>
            </a:fld>
            <a:endParaRPr lang="en-US"/>
          </a:p>
        </p:txBody>
      </p:sp>
    </p:spTree>
    <p:extLst>
      <p:ext uri="{BB962C8B-B14F-4D97-AF65-F5344CB8AC3E}">
        <p14:creationId xmlns:p14="http://schemas.microsoft.com/office/powerpoint/2010/main" val="413748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16</a:t>
            </a:fld>
            <a:endParaRPr lang="en-US"/>
          </a:p>
        </p:txBody>
      </p:sp>
    </p:spTree>
    <p:extLst>
      <p:ext uri="{BB962C8B-B14F-4D97-AF65-F5344CB8AC3E}">
        <p14:creationId xmlns:p14="http://schemas.microsoft.com/office/powerpoint/2010/main" val="1027875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17</a:t>
            </a:fld>
            <a:endParaRPr lang="en-US"/>
          </a:p>
        </p:txBody>
      </p:sp>
    </p:spTree>
    <p:extLst>
      <p:ext uri="{BB962C8B-B14F-4D97-AF65-F5344CB8AC3E}">
        <p14:creationId xmlns:p14="http://schemas.microsoft.com/office/powerpoint/2010/main" val="118159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18</a:t>
            </a:fld>
            <a:endParaRPr lang="en-US"/>
          </a:p>
        </p:txBody>
      </p:sp>
    </p:spTree>
    <p:extLst>
      <p:ext uri="{BB962C8B-B14F-4D97-AF65-F5344CB8AC3E}">
        <p14:creationId xmlns:p14="http://schemas.microsoft.com/office/powerpoint/2010/main" val="2113424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19</a:t>
            </a:fld>
            <a:endParaRPr lang="en-US"/>
          </a:p>
        </p:txBody>
      </p:sp>
    </p:spTree>
    <p:extLst>
      <p:ext uri="{BB962C8B-B14F-4D97-AF65-F5344CB8AC3E}">
        <p14:creationId xmlns:p14="http://schemas.microsoft.com/office/powerpoint/2010/main" val="268600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217582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20</a:t>
            </a:fld>
            <a:endParaRPr lang="en-US"/>
          </a:p>
        </p:txBody>
      </p:sp>
    </p:spTree>
    <p:extLst>
      <p:ext uri="{BB962C8B-B14F-4D97-AF65-F5344CB8AC3E}">
        <p14:creationId xmlns:p14="http://schemas.microsoft.com/office/powerpoint/2010/main" val="110281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21</a:t>
            </a:fld>
            <a:endParaRPr lang="en-US"/>
          </a:p>
        </p:txBody>
      </p:sp>
    </p:spTree>
    <p:extLst>
      <p:ext uri="{BB962C8B-B14F-4D97-AF65-F5344CB8AC3E}">
        <p14:creationId xmlns:p14="http://schemas.microsoft.com/office/powerpoint/2010/main" val="260232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22</a:t>
            </a:fld>
            <a:endParaRPr lang="en-US"/>
          </a:p>
        </p:txBody>
      </p:sp>
    </p:spTree>
    <p:extLst>
      <p:ext uri="{BB962C8B-B14F-4D97-AF65-F5344CB8AC3E}">
        <p14:creationId xmlns:p14="http://schemas.microsoft.com/office/powerpoint/2010/main" val="117706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What Israel</a:t>
            </a:r>
            <a:r>
              <a:rPr lang="en-US" baseline="0" dirty="0"/>
              <a:t> did at Ai did not work.  So don’t reset to that –go back to what does work.  </a:t>
            </a:r>
          </a:p>
          <a:p>
            <a:endParaRPr lang="en-US" baseline="0" dirty="0"/>
          </a:p>
          <a:p>
            <a:r>
              <a:rPr lang="en-US" baseline="0" dirty="0"/>
              <a:t>For years I ministered in Divorce Recovery groups – time to time an individual would be a repeater—because they kept doing what didn’t work only harder.  </a:t>
            </a:r>
          </a:p>
          <a:p>
            <a:endParaRPr lang="en-US" baseline="0" dirty="0"/>
          </a:p>
          <a:p>
            <a:r>
              <a:rPr lang="en-US" baseline="0" dirty="0"/>
              <a:t>What they needed was a new strategy ... I produced a video series called “living Single Again” to suggest that instead of doing the same old thing over again how about doing relationships God’s way.   </a:t>
            </a:r>
          </a:p>
          <a:p>
            <a:endParaRPr lang="en-US" baseline="0" dirty="0"/>
          </a:p>
          <a:p>
            <a:r>
              <a:rPr lang="en-US" baseline="0" dirty="0"/>
              <a:t>That area of your life that is not working may need a reset of a new strategy.  Israel did.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23</a:t>
            </a:fld>
            <a:endParaRPr lang="en-US"/>
          </a:p>
        </p:txBody>
      </p:sp>
    </p:spTree>
    <p:extLst>
      <p:ext uri="{BB962C8B-B14F-4D97-AF65-F5344CB8AC3E}">
        <p14:creationId xmlns:p14="http://schemas.microsoft.com/office/powerpoint/2010/main" val="1537693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24</a:t>
            </a:fld>
            <a:endParaRPr lang="en-US"/>
          </a:p>
        </p:txBody>
      </p:sp>
    </p:spTree>
    <p:extLst>
      <p:ext uri="{BB962C8B-B14F-4D97-AF65-F5344CB8AC3E}">
        <p14:creationId xmlns:p14="http://schemas.microsoft.com/office/powerpoint/2010/main" val="41451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25</a:t>
            </a:fld>
            <a:endParaRPr lang="en-US"/>
          </a:p>
        </p:txBody>
      </p:sp>
    </p:spTree>
    <p:extLst>
      <p:ext uri="{BB962C8B-B14F-4D97-AF65-F5344CB8AC3E}">
        <p14:creationId xmlns:p14="http://schemas.microsoft.com/office/powerpoint/2010/main" val="2128551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26</a:t>
            </a:fld>
            <a:endParaRPr lang="en-US"/>
          </a:p>
        </p:txBody>
      </p:sp>
    </p:spTree>
    <p:extLst>
      <p:ext uri="{BB962C8B-B14F-4D97-AF65-F5344CB8AC3E}">
        <p14:creationId xmlns:p14="http://schemas.microsoft.com/office/powerpoint/2010/main" val="2791879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27</a:t>
            </a:fld>
            <a:endParaRPr lang="en-US"/>
          </a:p>
        </p:txBody>
      </p:sp>
    </p:spTree>
    <p:extLst>
      <p:ext uri="{BB962C8B-B14F-4D97-AF65-F5344CB8AC3E}">
        <p14:creationId xmlns:p14="http://schemas.microsoft.com/office/powerpoint/2010/main" val="2758040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r>
              <a:rPr lang="en-US" dirty="0"/>
              <a:t>If </a:t>
            </a:r>
            <a:r>
              <a:rPr lang="en-US" dirty="0" err="1"/>
              <a:t>Achan</a:t>
            </a:r>
            <a:r>
              <a:rPr lang="en-US" dirty="0"/>
              <a:t> had only waited—he would have gotten all he wanted. </a:t>
            </a:r>
          </a:p>
        </p:txBody>
      </p:sp>
      <p:sp>
        <p:nvSpPr>
          <p:cNvPr id="4" name="Slide Number Placeholder 3"/>
          <p:cNvSpPr>
            <a:spLocks noGrp="1"/>
          </p:cNvSpPr>
          <p:nvPr>
            <p:ph type="sldNum" sz="quarter" idx="10"/>
          </p:nvPr>
        </p:nvSpPr>
        <p:spPr/>
        <p:txBody>
          <a:bodyPr/>
          <a:lstStyle/>
          <a:p>
            <a:fld id="{B0AE2191-6691-4FA5-B18A-22D13D70B065}" type="slidenum">
              <a:rPr lang="en-US" smtClean="0"/>
              <a:t>28</a:t>
            </a:fld>
            <a:endParaRPr lang="en-US"/>
          </a:p>
        </p:txBody>
      </p:sp>
    </p:spTree>
    <p:extLst>
      <p:ext uri="{BB962C8B-B14F-4D97-AF65-F5344CB8AC3E}">
        <p14:creationId xmlns:p14="http://schemas.microsoft.com/office/powerpoint/2010/main" val="4179277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https://upload.wikimedia.org/wikipedia/commons/6/6f/ChessSet.jpg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Battle was the same as before ... Israel against the Canaanites—so they needed to “Trust in the Lord...”</a:t>
            </a:r>
          </a:p>
          <a:p>
            <a:r>
              <a:rPr lang="en-US" baseline="0" dirty="0"/>
              <a:t>But the approach was new ... Not circle for seven days—but ambush!  “Lean not on own understanding ...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29</a:t>
            </a:fld>
            <a:endParaRPr lang="en-US"/>
          </a:p>
        </p:txBody>
      </p:sp>
    </p:spTree>
    <p:extLst>
      <p:ext uri="{BB962C8B-B14F-4D97-AF65-F5344CB8AC3E}">
        <p14:creationId xmlns:p14="http://schemas.microsoft.com/office/powerpoint/2010/main" val="302759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a:t>
            </a:fld>
            <a:endParaRPr lang="en-US"/>
          </a:p>
        </p:txBody>
      </p:sp>
    </p:spTree>
    <p:extLst>
      <p:ext uri="{BB962C8B-B14F-4D97-AF65-F5344CB8AC3E}">
        <p14:creationId xmlns:p14="http://schemas.microsoft.com/office/powerpoint/2010/main" val="14836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Gold plunder = https://upload.wikimedia.org/wikipedia/commons/b/b6/Goldfund_von_Eberswalde.jpg</a:t>
            </a:r>
          </a:p>
          <a:p>
            <a:endParaRPr lang="en-US" dirty="0"/>
          </a:p>
          <a:p>
            <a:r>
              <a:rPr lang="en-US" dirty="0"/>
              <a:t>The Battle was the same as Ai but the strategy was the same</a:t>
            </a:r>
            <a:r>
              <a:rPr lang="en-US" baseline="0" dirty="0"/>
              <a:t> ...</a:t>
            </a:r>
          </a:p>
          <a:p>
            <a:endParaRPr lang="en-US" baseline="0" dirty="0"/>
          </a:p>
          <a:p>
            <a:r>
              <a:rPr lang="en-US" baseline="0" dirty="0"/>
              <a:t>Methods may change but the goal is the same.   Paul said “I become all things to all men ...”  To the Jew a Jew  etc.  </a:t>
            </a:r>
          </a:p>
          <a:p>
            <a:endParaRPr lang="en-US" baseline="0" dirty="0"/>
          </a:p>
          <a:p>
            <a:r>
              <a:rPr lang="en-US" baseline="0" dirty="0"/>
              <a:t>Same is true today ... What worked with the great generation, or the boomers may not work with the </a:t>
            </a:r>
            <a:r>
              <a:rPr lang="en-US" baseline="0" dirty="0" err="1"/>
              <a:t>GenX</a:t>
            </a:r>
            <a:r>
              <a:rPr lang="en-US" baseline="0" dirty="0"/>
              <a:t> or Gen z.  </a:t>
            </a:r>
          </a:p>
          <a:p>
            <a:endParaRPr lang="en-US" baseline="0" dirty="0"/>
          </a:p>
          <a:p>
            <a:r>
              <a:rPr lang="en-US" baseline="0" dirty="0"/>
              <a:t>We must wait upon the Lord....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41</a:t>
            </a:fld>
            <a:endParaRPr lang="en-US"/>
          </a:p>
        </p:txBody>
      </p:sp>
    </p:spTree>
    <p:extLst>
      <p:ext uri="{BB962C8B-B14F-4D97-AF65-F5344CB8AC3E}">
        <p14:creationId xmlns:p14="http://schemas.microsoft.com/office/powerpoint/2010/main" val="2891765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 </a:t>
            </a:r>
            <a:r>
              <a:rPr lang="en-US" dirty="0" err="1"/>
              <a:t>Ebal</a:t>
            </a:r>
            <a:r>
              <a:rPr lang="en-US" dirty="0"/>
              <a:t> = from </a:t>
            </a:r>
            <a:r>
              <a:rPr lang="en-US" dirty="0" err="1"/>
              <a:t>pinterest</a:t>
            </a:r>
            <a:r>
              <a:rPr lang="en-US" dirty="0"/>
              <a:t> photo = https://i.pinimg.com/736x/54/44/8c/54448c700168e7238456186d7d8d2cae--altars-archaeology.jpg</a:t>
            </a:r>
          </a:p>
        </p:txBody>
      </p:sp>
      <p:sp>
        <p:nvSpPr>
          <p:cNvPr id="4" name="Slide Number Placeholder 3"/>
          <p:cNvSpPr>
            <a:spLocks noGrp="1"/>
          </p:cNvSpPr>
          <p:nvPr>
            <p:ph type="sldNum" sz="quarter" idx="10"/>
          </p:nvPr>
        </p:nvSpPr>
        <p:spPr/>
        <p:txBody>
          <a:bodyPr/>
          <a:lstStyle/>
          <a:p>
            <a:fld id="{B0AE2191-6691-4FA5-B18A-22D13D70B065}" type="slidenum">
              <a:rPr lang="en-US" smtClean="0"/>
              <a:t>43</a:t>
            </a:fld>
            <a:endParaRPr lang="en-US"/>
          </a:p>
        </p:txBody>
      </p:sp>
    </p:spTree>
    <p:extLst>
      <p:ext uri="{BB962C8B-B14F-4D97-AF65-F5344CB8AC3E}">
        <p14:creationId xmlns:p14="http://schemas.microsoft.com/office/powerpoint/2010/main" val="2931977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 </a:t>
            </a:r>
            <a:r>
              <a:rPr lang="en-US" dirty="0" err="1"/>
              <a:t>Ebal</a:t>
            </a:r>
            <a:r>
              <a:rPr lang="en-US" dirty="0"/>
              <a:t> = from </a:t>
            </a:r>
            <a:r>
              <a:rPr lang="en-US" dirty="0" err="1"/>
              <a:t>pinterest</a:t>
            </a:r>
            <a:r>
              <a:rPr lang="en-US" dirty="0"/>
              <a:t> photo = https://i.pinimg.com/736x/54/44/8c/54448c700168e7238456186d7d8d2cae--altars-archaeology.jpg</a:t>
            </a:r>
          </a:p>
        </p:txBody>
      </p:sp>
      <p:sp>
        <p:nvSpPr>
          <p:cNvPr id="4" name="Slide Number Placeholder 3"/>
          <p:cNvSpPr>
            <a:spLocks noGrp="1"/>
          </p:cNvSpPr>
          <p:nvPr>
            <p:ph type="sldNum" sz="quarter" idx="10"/>
          </p:nvPr>
        </p:nvSpPr>
        <p:spPr/>
        <p:txBody>
          <a:bodyPr/>
          <a:lstStyle/>
          <a:p>
            <a:fld id="{B0AE2191-6691-4FA5-B18A-22D13D70B065}" type="slidenum">
              <a:rPr lang="en-US" smtClean="0"/>
              <a:t>44</a:t>
            </a:fld>
            <a:endParaRPr lang="en-US"/>
          </a:p>
        </p:txBody>
      </p:sp>
    </p:spTree>
    <p:extLst>
      <p:ext uri="{BB962C8B-B14F-4D97-AF65-F5344CB8AC3E}">
        <p14:creationId xmlns:p14="http://schemas.microsoft.com/office/powerpoint/2010/main" val="1538722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characteristic to erect a stone stela with the record of the victory</a:t>
            </a:r>
            <a:r>
              <a:rPr lang="en-US" baseline="0" dirty="0"/>
              <a:t> of the king in the palace along with that kings laws.  </a:t>
            </a:r>
          </a:p>
          <a:p>
            <a:endParaRPr lang="en-US" baseline="0" dirty="0"/>
          </a:p>
          <a:p>
            <a:r>
              <a:rPr lang="en-US" baseline="0" dirty="0"/>
              <a:t>Here, God is King.  The Law of the king is the Word of God—written originally on stone by the finger of God.  </a:t>
            </a:r>
          </a:p>
          <a:p>
            <a:endParaRPr lang="en-US" baseline="0" dirty="0"/>
          </a:p>
          <a:p>
            <a:r>
              <a:rPr lang="en-US" baseline="0" dirty="0"/>
              <a:t>Joshua is acknowledging God as king!</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47</a:t>
            </a:fld>
            <a:endParaRPr lang="en-US"/>
          </a:p>
        </p:txBody>
      </p:sp>
    </p:spTree>
    <p:extLst>
      <p:ext uri="{BB962C8B-B14F-4D97-AF65-F5344CB8AC3E}">
        <p14:creationId xmlns:p14="http://schemas.microsoft.com/office/powerpoint/2010/main" val="4011590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 = https://upload.wikimedia.org/wikipedia/commons/f/f3/R%C3%A9plica_del_Arca_de_la_Alianza--6.JPG</a:t>
            </a:r>
          </a:p>
        </p:txBody>
      </p:sp>
      <p:sp>
        <p:nvSpPr>
          <p:cNvPr id="4" name="Slide Number Placeholder 3"/>
          <p:cNvSpPr>
            <a:spLocks noGrp="1"/>
          </p:cNvSpPr>
          <p:nvPr>
            <p:ph type="sldNum" sz="quarter" idx="10"/>
          </p:nvPr>
        </p:nvSpPr>
        <p:spPr/>
        <p:txBody>
          <a:bodyPr/>
          <a:lstStyle/>
          <a:p>
            <a:fld id="{B0AE2191-6691-4FA5-B18A-22D13D70B065}" type="slidenum">
              <a:rPr lang="en-US" smtClean="0"/>
              <a:t>48</a:t>
            </a:fld>
            <a:endParaRPr lang="en-US"/>
          </a:p>
        </p:txBody>
      </p:sp>
    </p:spTree>
    <p:extLst>
      <p:ext uri="{BB962C8B-B14F-4D97-AF65-F5344CB8AC3E}">
        <p14:creationId xmlns:p14="http://schemas.microsoft.com/office/powerpoint/2010/main" val="2723071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https://pixabay.com/en/bible-study-bible-hand-child-1634647/</a:t>
            </a:r>
          </a:p>
        </p:txBody>
      </p:sp>
      <p:sp>
        <p:nvSpPr>
          <p:cNvPr id="4" name="Slide Number Placeholder 3"/>
          <p:cNvSpPr>
            <a:spLocks noGrp="1"/>
          </p:cNvSpPr>
          <p:nvPr>
            <p:ph type="sldNum" sz="quarter" idx="10"/>
          </p:nvPr>
        </p:nvSpPr>
        <p:spPr/>
        <p:txBody>
          <a:bodyPr/>
          <a:lstStyle/>
          <a:p>
            <a:fld id="{B0AE2191-6691-4FA5-B18A-22D13D70B065}" type="slidenum">
              <a:rPr lang="en-US" smtClean="0"/>
              <a:t>49</a:t>
            </a:fld>
            <a:endParaRPr lang="en-US"/>
          </a:p>
        </p:txBody>
      </p:sp>
    </p:spTree>
    <p:extLst>
      <p:ext uri="{BB962C8B-B14F-4D97-AF65-F5344CB8AC3E}">
        <p14:creationId xmlns:p14="http://schemas.microsoft.com/office/powerpoint/2010/main" val="2070882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err="1">
                <a:solidFill>
                  <a:schemeClr val="tx1"/>
                </a:solidFill>
                <a:latin typeface="+mn-lt"/>
                <a:ea typeface="+mn-ea"/>
                <a:cs typeface="+mn-cs"/>
              </a:rPr>
              <a:t>Deut</a:t>
            </a:r>
            <a:r>
              <a:rPr lang="en-US" sz="1200" b="0" i="0" u="none" strike="noStrike" kern="1200" baseline="0" dirty="0">
                <a:solidFill>
                  <a:schemeClr val="tx1"/>
                </a:solidFill>
                <a:latin typeface="+mn-lt"/>
                <a:ea typeface="+mn-ea"/>
                <a:cs typeface="+mn-cs"/>
              </a:rPr>
              <a:t> 27-28 Curses an Blessings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Carefully follow the terms of this covenant, so that you may prosper in everything you do. (Deu 29:9 NIV)</a:t>
            </a:r>
            <a:endParaRPr lang="en-US" sz="1200" b="0" i="0" u="none" strike="noStrike" kern="1200" baseline="30000" dirty="0">
              <a:solidFill>
                <a:schemeClr val="tx1"/>
              </a:solidFill>
              <a:latin typeface="+mn-lt"/>
              <a:ea typeface="+mn-ea"/>
              <a:cs typeface="+mn-cs"/>
            </a:endParaRPr>
          </a:p>
          <a:p>
            <a:pPr rtl="0"/>
            <a:endParaRPr lang="en-US" sz="1200" b="0" i="0" u="none" strike="noStrike" kern="1200" baseline="30000" dirty="0">
              <a:solidFill>
                <a:schemeClr val="tx1"/>
              </a:solidFill>
              <a:latin typeface="+mn-lt"/>
              <a:ea typeface="+mn-ea"/>
              <a:cs typeface="+mn-cs"/>
            </a:endParaRPr>
          </a:p>
          <a:p>
            <a:pPr rtl="0"/>
            <a:r>
              <a:rPr lang="en-US" sz="1200" b="0" i="0" u="none" strike="noStrike" kern="1200" baseline="30000" dirty="0">
                <a:solidFill>
                  <a:schemeClr val="tx1"/>
                </a:solidFill>
                <a:latin typeface="+mn-lt"/>
                <a:ea typeface="+mn-ea"/>
                <a:cs typeface="+mn-cs"/>
              </a:rPr>
              <a:t>26</a:t>
            </a:r>
            <a:r>
              <a:rPr lang="en-US" sz="1200" b="0" i="0" u="none" strike="noStrike" kern="1200" baseline="0" dirty="0">
                <a:solidFill>
                  <a:schemeClr val="tx1"/>
                </a:solidFill>
                <a:latin typeface="+mn-lt"/>
                <a:ea typeface="+mn-ea"/>
                <a:cs typeface="+mn-cs"/>
              </a:rPr>
              <a:t> See, I am setting before you today a blessing and a curse--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27</a:t>
            </a:r>
            <a:r>
              <a:rPr lang="en-US" sz="1200" b="0" i="0" u="none" strike="noStrike" kern="1200" baseline="0" dirty="0">
                <a:solidFill>
                  <a:schemeClr val="tx1"/>
                </a:solidFill>
                <a:latin typeface="+mn-lt"/>
                <a:ea typeface="+mn-ea"/>
                <a:cs typeface="+mn-cs"/>
              </a:rPr>
              <a:t> the blessing if you obey the commands of the LORD your God that I am giving you today;</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28</a:t>
            </a:r>
            <a:r>
              <a:rPr lang="en-US" sz="1200" b="0" i="0" u="none" strike="noStrike" kern="1200" baseline="0" dirty="0">
                <a:solidFill>
                  <a:schemeClr val="tx1"/>
                </a:solidFill>
                <a:latin typeface="+mn-lt"/>
                <a:ea typeface="+mn-ea"/>
                <a:cs typeface="+mn-cs"/>
              </a:rPr>
              <a:t> the curse if you disobey the commands of the LORD your God and turn from the way that I command you today by following other gods, which you have not known.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When the LORD your God has brought you into the land you are entering to possess, you are to proclaim on Mount Gerizim the blessings, and on Mount </a:t>
            </a:r>
            <a:r>
              <a:rPr lang="en-US" sz="1200" b="0" i="0" u="none" strike="noStrike" kern="1200" baseline="0" dirty="0" err="1">
                <a:solidFill>
                  <a:schemeClr val="tx1"/>
                </a:solidFill>
                <a:latin typeface="+mn-lt"/>
                <a:ea typeface="+mn-ea"/>
                <a:cs typeface="+mn-cs"/>
              </a:rPr>
              <a:t>Ebal</a:t>
            </a:r>
            <a:r>
              <a:rPr lang="en-US" sz="1200" b="0" i="0" u="none" strike="noStrike" kern="1200" baseline="0" dirty="0">
                <a:solidFill>
                  <a:schemeClr val="tx1"/>
                </a:solidFill>
                <a:latin typeface="+mn-lt"/>
                <a:ea typeface="+mn-ea"/>
                <a:cs typeface="+mn-cs"/>
              </a:rPr>
              <a:t> the curses.</a:t>
            </a:r>
          </a:p>
          <a:p>
            <a:pPr rtl="0"/>
            <a:r>
              <a:rPr lang="en-US" sz="1200" b="0" i="0" u="none" strike="noStrike" baseline="0" dirty="0"/>
              <a:t> </a:t>
            </a:r>
            <a:r>
              <a:rPr lang="en-US" sz="1200" b="0" i="0" u="none" strike="noStrike" kern="1200" baseline="0" dirty="0">
                <a:solidFill>
                  <a:schemeClr val="tx1"/>
                </a:solidFill>
                <a:latin typeface="+mn-lt"/>
                <a:ea typeface="+mn-ea"/>
                <a:cs typeface="+mn-cs"/>
              </a:rPr>
              <a:t>(Deu 11:26-29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50</a:t>
            </a:fld>
            <a:endParaRPr lang="en-US"/>
          </a:p>
        </p:txBody>
      </p:sp>
    </p:spTree>
    <p:extLst>
      <p:ext uri="{BB962C8B-B14F-4D97-AF65-F5344CB8AC3E}">
        <p14:creationId xmlns:p14="http://schemas.microsoft.com/office/powerpoint/2010/main" val="1405471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had a great spiritual victory at Jericho – the walls came down</a:t>
            </a:r>
            <a:r>
              <a:rPr lang="en-US" baseline="0" dirty="0"/>
              <a:t> as they trusted in the Lord for the victory. </a:t>
            </a:r>
          </a:p>
          <a:p>
            <a:endParaRPr lang="en-US" baseline="0" dirty="0"/>
          </a:p>
          <a:p>
            <a:r>
              <a:rPr lang="en-US" baseline="0" dirty="0"/>
              <a:t>At Ai they leaned on their own understanding – they dropped their guard and it resulted in failure.  </a:t>
            </a:r>
          </a:p>
          <a:p>
            <a:endParaRPr lang="en-US" baseline="0" dirty="0"/>
          </a:p>
          <a:p>
            <a:r>
              <a:rPr lang="en-US" baseline="0" dirty="0"/>
              <a:t>Now they recommitted themselves to the Lord – and success is in reach.  If they don’t drop their guard again.  </a:t>
            </a:r>
          </a:p>
          <a:p>
            <a:endParaRPr lang="en-US" baseline="0" dirty="0"/>
          </a:p>
          <a:p>
            <a:r>
              <a:rPr lang="en-US" baseline="0" dirty="0"/>
              <a:t>The same is true for you</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52</a:t>
            </a:fld>
            <a:endParaRPr lang="en-US"/>
          </a:p>
        </p:txBody>
      </p:sp>
    </p:spTree>
    <p:extLst>
      <p:ext uri="{BB962C8B-B14F-4D97-AF65-F5344CB8AC3E}">
        <p14:creationId xmlns:p14="http://schemas.microsoft.com/office/powerpoint/2010/main" val="1250934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your plans .... Put your life ... In His</a:t>
            </a:r>
            <a:r>
              <a:rPr lang="en-US" baseline="0" dirty="0"/>
              <a:t> hands, and you will succeed.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54</a:t>
            </a:fld>
            <a:endParaRPr lang="en-US"/>
          </a:p>
        </p:txBody>
      </p:sp>
    </p:spTree>
    <p:extLst>
      <p:ext uri="{BB962C8B-B14F-4D97-AF65-F5344CB8AC3E}">
        <p14:creationId xmlns:p14="http://schemas.microsoft.com/office/powerpoint/2010/main" val="200243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your plans .... Put your life ... In His</a:t>
            </a:r>
            <a:r>
              <a:rPr lang="en-US" baseline="0" dirty="0"/>
              <a:t> hands, and you will succeed.  </a:t>
            </a:r>
          </a:p>
          <a:p>
            <a:endParaRPr lang="en-US" baseline="0" dirty="0"/>
          </a:p>
          <a:p>
            <a:r>
              <a:rPr lang="en-US" baseline="0" dirty="0"/>
              <a:t>How about you?  Do you need a reset? </a:t>
            </a:r>
          </a:p>
          <a:p>
            <a:endParaRPr lang="en-US" baseline="0" dirty="0"/>
          </a:p>
          <a:p>
            <a:r>
              <a:rPr lang="en-US" baseline="0" dirty="0"/>
              <a:t>Like a video game or a computer—you can do a reset and start over—Maybe you need to reset you mandate/confession, your strategy, and your commitment.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55</a:t>
            </a:fld>
            <a:endParaRPr lang="en-US"/>
          </a:p>
        </p:txBody>
      </p:sp>
    </p:spTree>
    <p:extLst>
      <p:ext uri="{BB962C8B-B14F-4D97-AF65-F5344CB8AC3E}">
        <p14:creationId xmlns:p14="http://schemas.microsoft.com/office/powerpoint/2010/main" val="279964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a:t>
            </a:fld>
            <a:endParaRPr lang="en-US"/>
          </a:p>
        </p:txBody>
      </p:sp>
    </p:spTree>
    <p:extLst>
      <p:ext uri="{BB962C8B-B14F-4D97-AF65-F5344CB8AC3E}">
        <p14:creationId xmlns:p14="http://schemas.microsoft.com/office/powerpoint/2010/main" val="404852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a:t>
            </a:fld>
            <a:endParaRPr lang="en-US"/>
          </a:p>
        </p:txBody>
      </p:sp>
    </p:spTree>
    <p:extLst>
      <p:ext uri="{BB962C8B-B14F-4D97-AF65-F5344CB8AC3E}">
        <p14:creationId xmlns:p14="http://schemas.microsoft.com/office/powerpoint/2010/main" val="312782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6</a:t>
            </a:fld>
            <a:endParaRPr lang="en-US"/>
          </a:p>
        </p:txBody>
      </p:sp>
    </p:spTree>
    <p:extLst>
      <p:ext uri="{BB962C8B-B14F-4D97-AF65-F5344CB8AC3E}">
        <p14:creationId xmlns:p14="http://schemas.microsoft.com/office/powerpoint/2010/main" val="24489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7</a:t>
            </a:fld>
            <a:endParaRPr lang="en-US"/>
          </a:p>
        </p:txBody>
      </p:sp>
    </p:spTree>
    <p:extLst>
      <p:ext uri="{BB962C8B-B14F-4D97-AF65-F5344CB8AC3E}">
        <p14:creationId xmlns:p14="http://schemas.microsoft.com/office/powerpoint/2010/main" val="288685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8</a:t>
            </a:fld>
            <a:endParaRPr lang="en-US"/>
          </a:p>
        </p:txBody>
      </p:sp>
    </p:spTree>
    <p:extLst>
      <p:ext uri="{BB962C8B-B14F-4D97-AF65-F5344CB8AC3E}">
        <p14:creationId xmlns:p14="http://schemas.microsoft.com/office/powerpoint/2010/main" val="2938774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Afraid = https://www.flickr.com/photos/tomascaspers/30658721</a:t>
            </a:r>
          </a:p>
          <a:p>
            <a:endParaRPr lang="en-US" dirty="0"/>
          </a:p>
          <a:p>
            <a:r>
              <a:rPr lang="en-US" sz="1200" b="0" i="0" u="none" strike="noStrike" kern="1200" baseline="0" dirty="0">
                <a:solidFill>
                  <a:schemeClr val="tx1"/>
                </a:solidFill>
                <a:latin typeface="+mn-lt"/>
                <a:ea typeface="+mn-ea"/>
                <a:cs typeface="+mn-cs"/>
              </a:rPr>
              <a:t>Be strong and courageous. Do not be terrified; do not be discouraged, for the LORD your God will be with you wherever you go." (Jos 1:9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9</a:t>
            </a:fld>
            <a:endParaRPr lang="en-US"/>
          </a:p>
        </p:txBody>
      </p:sp>
    </p:spTree>
    <p:extLst>
      <p:ext uri="{BB962C8B-B14F-4D97-AF65-F5344CB8AC3E}">
        <p14:creationId xmlns:p14="http://schemas.microsoft.com/office/powerpoint/2010/main" val="936960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67253"/>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rgbClr val="7591C4">
                      <a:alpha val="0"/>
                    </a:srgbClr>
                  </a:glow>
                </a:effectLst>
                <a:latin typeface="Candara" panose="020E0502030303020204" pitchFamily="34" charset="0"/>
              </a:rPr>
              <a:t>may Need a </a:t>
            </a:r>
            <a:br>
              <a:rPr lang="en-US" sz="6600" b="1" dirty="0">
                <a:solidFill>
                  <a:schemeClr val="bg1"/>
                </a:solidFill>
                <a:effectLst>
                  <a:glow rad="127000">
                    <a:srgbClr val="7591C4">
                      <a:alpha val="0"/>
                    </a:srgbClr>
                  </a:glow>
                </a:effectLst>
                <a:latin typeface="Candara" panose="020E0502030303020204" pitchFamily="34" charset="0"/>
              </a:rPr>
            </a:br>
            <a:r>
              <a:rPr lang="en-US" sz="6600" b="1" dirty="0">
                <a:solidFill>
                  <a:schemeClr val="bg1"/>
                </a:solidFill>
                <a:effectLst>
                  <a:glow rad="127000">
                    <a:srgbClr val="7591C4">
                      <a:alpha val="0"/>
                    </a:srgbClr>
                  </a:glow>
                </a:effectLst>
                <a:latin typeface="Candara" panose="020E0502030303020204" pitchFamily="34" charset="0"/>
              </a:rPr>
              <a:t>“Reset”</a:t>
            </a:r>
            <a:endParaRPr lang="en-US" sz="6600" dirty="0">
              <a:solidFill>
                <a:schemeClr val="bg1"/>
              </a:solidFill>
            </a:endParaRPr>
          </a:p>
        </p:txBody>
      </p:sp>
    </p:spTree>
    <p:extLst>
      <p:ext uri="{BB962C8B-B14F-4D97-AF65-F5344CB8AC3E}">
        <p14:creationId xmlns:p14="http://schemas.microsoft.com/office/powerpoint/2010/main" val="306118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2203" b="26537"/>
          <a:stretch>
            <a:fillRect/>
          </a:stretch>
        </p:blipFill>
        <p:spPr bwMode="auto">
          <a:xfrm>
            <a:off x="8096250" y="1933070"/>
            <a:ext cx="4305742" cy="4924930"/>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p:txBody>
          <a:bodyPr/>
          <a:lstStyle/>
          <a:p>
            <a:r>
              <a:rPr lang="en-US" dirty="0"/>
              <a:t>Reset the Mandate</a:t>
            </a:r>
          </a:p>
        </p:txBody>
      </p:sp>
      <p:sp>
        <p:nvSpPr>
          <p:cNvPr id="4" name="Content Placeholder 3"/>
          <p:cNvSpPr>
            <a:spLocks noGrp="1"/>
          </p:cNvSpPr>
          <p:nvPr>
            <p:ph idx="1"/>
          </p:nvPr>
        </p:nvSpPr>
        <p:spPr>
          <a:xfrm>
            <a:off x="387274" y="1825625"/>
            <a:ext cx="9794217" cy="4351338"/>
          </a:xfrm>
        </p:spPr>
        <p:txBody>
          <a:bodyPr/>
          <a:lstStyle/>
          <a:p>
            <a:r>
              <a:rPr lang="en-US" dirty="0"/>
              <a:t>The </a:t>
            </a:r>
            <a:r>
              <a:rPr lang="en-US" u="sng" dirty="0">
                <a:solidFill>
                  <a:srgbClr val="FF0000"/>
                </a:solidFill>
              </a:rPr>
              <a:t>Ori</a:t>
            </a:r>
            <a:r>
              <a:rPr lang="en-US" dirty="0">
                <a:solidFill>
                  <a:srgbClr val="FF0000"/>
                </a:solidFill>
              </a:rPr>
              <a:t>g</a:t>
            </a:r>
            <a:r>
              <a:rPr lang="en-US" u="sng" dirty="0">
                <a:solidFill>
                  <a:srgbClr val="FF0000"/>
                </a:solidFill>
              </a:rPr>
              <a:t>inal</a:t>
            </a:r>
            <a:r>
              <a:rPr lang="en-US" dirty="0">
                <a:solidFill>
                  <a:srgbClr val="FF0000"/>
                </a:solidFill>
              </a:rPr>
              <a:t> </a:t>
            </a:r>
            <a:r>
              <a:rPr lang="en-US" dirty="0"/>
              <a:t>Mandate: </a:t>
            </a:r>
          </a:p>
          <a:p>
            <a:r>
              <a:rPr lang="en-US" baseline="30000" dirty="0"/>
              <a:t>1:6  </a:t>
            </a:r>
            <a:r>
              <a:rPr lang="en-US" dirty="0"/>
              <a:t>Be strong and courageous,  </a:t>
            </a:r>
          </a:p>
          <a:p>
            <a:r>
              <a:rPr lang="en-US" baseline="30000" dirty="0"/>
              <a:t>1:7</a:t>
            </a:r>
            <a:r>
              <a:rPr lang="en-US" dirty="0"/>
              <a:t> Be strong and very courageous. </a:t>
            </a:r>
          </a:p>
          <a:p>
            <a:pPr marL="571500" indent="-571500"/>
            <a:r>
              <a:rPr lang="en-US" baseline="30000" dirty="0"/>
              <a:t>1:9</a:t>
            </a:r>
            <a:r>
              <a:rPr lang="en-US" dirty="0"/>
              <a:t>  Be strong and courageous. Do </a:t>
            </a:r>
            <a:br>
              <a:rPr lang="en-US" dirty="0"/>
            </a:br>
            <a:r>
              <a:rPr lang="en-US" dirty="0"/>
              <a:t>not be terrified; do not be </a:t>
            </a:r>
            <a:br>
              <a:rPr lang="en-US" dirty="0"/>
            </a:br>
            <a:r>
              <a:rPr lang="en-US" dirty="0"/>
              <a:t>discouraged </a:t>
            </a:r>
            <a:r>
              <a:rPr lang="en-US" dirty="0">
                <a:solidFill>
                  <a:srgbClr val="FF0000"/>
                </a:solidFill>
              </a:rPr>
              <a:t>for the LORD your </a:t>
            </a:r>
            <a:br>
              <a:rPr lang="en-US" dirty="0">
                <a:solidFill>
                  <a:srgbClr val="FF0000"/>
                </a:solidFill>
              </a:rPr>
            </a:br>
            <a:r>
              <a:rPr lang="en-US" dirty="0">
                <a:solidFill>
                  <a:srgbClr val="FF0000"/>
                </a:solidFill>
              </a:rPr>
              <a:t>God will be with you wherever you go.</a:t>
            </a:r>
          </a:p>
          <a:p>
            <a:pPr marL="571500" indent="-571500"/>
            <a:endParaRPr lang="en-US" dirty="0"/>
          </a:p>
        </p:txBody>
      </p:sp>
    </p:spTree>
    <p:extLst>
      <p:ext uri="{BB962C8B-B14F-4D97-AF65-F5344CB8AC3E}">
        <p14:creationId xmlns:p14="http://schemas.microsoft.com/office/powerpoint/2010/main" val="172351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501632">
            <a:off x="9448800" y="3295650"/>
            <a:ext cx="552450" cy="2571750"/>
          </a:xfrm>
          <a:prstGeom prst="rect">
            <a:avLst/>
          </a:prstGeom>
          <a:solidFill>
            <a:srgbClr val="B519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Mandate</a:t>
            </a:r>
          </a:p>
        </p:txBody>
      </p:sp>
      <p:sp>
        <p:nvSpPr>
          <p:cNvPr id="3" name="Content Placeholder 2"/>
          <p:cNvSpPr>
            <a:spLocks noGrp="1"/>
          </p:cNvSpPr>
          <p:nvPr>
            <p:ph idx="1"/>
          </p:nvPr>
        </p:nvSpPr>
        <p:spPr>
          <a:xfrm>
            <a:off x="387276" y="1619250"/>
            <a:ext cx="8890074" cy="4557713"/>
          </a:xfrm>
        </p:spPr>
        <p:txBody>
          <a:bodyPr/>
          <a:lstStyle/>
          <a:p>
            <a:r>
              <a:rPr lang="en-US" dirty="0"/>
              <a:t>The </a:t>
            </a:r>
            <a:r>
              <a:rPr lang="en-US" dirty="0">
                <a:solidFill>
                  <a:srgbClr val="FF0000"/>
                </a:solidFill>
              </a:rPr>
              <a:t>Reset</a:t>
            </a:r>
            <a:r>
              <a:rPr lang="en-US" dirty="0"/>
              <a:t> Mandate: </a:t>
            </a:r>
          </a:p>
        </p:txBody>
      </p:sp>
      <p:pic>
        <p:nvPicPr>
          <p:cNvPr id="5" name="Picture 4"/>
          <p:cNvPicPr>
            <a:picLocks noChangeAspect="1"/>
          </p:cNvPicPr>
          <p:nvPr/>
        </p:nvPicPr>
        <p:blipFill>
          <a:blip r:embed="rId3"/>
          <a:stretch>
            <a:fillRect/>
          </a:stretch>
        </p:blipFill>
        <p:spPr>
          <a:xfrm>
            <a:off x="7624763" y="2793773"/>
            <a:ext cx="4293322" cy="3536183"/>
          </a:xfrm>
          <a:prstGeom prst="rect">
            <a:avLst/>
          </a:prstGeom>
        </p:spPr>
      </p:pic>
    </p:spTree>
    <p:extLst>
      <p:ext uri="{BB962C8B-B14F-4D97-AF65-F5344CB8AC3E}">
        <p14:creationId xmlns:p14="http://schemas.microsoft.com/office/powerpoint/2010/main" val="198857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501632">
            <a:off x="9448800" y="3295650"/>
            <a:ext cx="552450" cy="2571750"/>
          </a:xfrm>
          <a:prstGeom prst="rect">
            <a:avLst/>
          </a:prstGeom>
          <a:solidFill>
            <a:srgbClr val="B519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Mandate</a:t>
            </a:r>
          </a:p>
        </p:txBody>
      </p:sp>
      <p:sp>
        <p:nvSpPr>
          <p:cNvPr id="3" name="Content Placeholder 2"/>
          <p:cNvSpPr>
            <a:spLocks noGrp="1"/>
          </p:cNvSpPr>
          <p:nvPr>
            <p:ph idx="1"/>
          </p:nvPr>
        </p:nvSpPr>
        <p:spPr>
          <a:xfrm>
            <a:off x="387276" y="1619250"/>
            <a:ext cx="8890074" cy="4557713"/>
          </a:xfrm>
        </p:spPr>
        <p:txBody>
          <a:bodyPr/>
          <a:lstStyle/>
          <a:p>
            <a:r>
              <a:rPr lang="en-US" dirty="0"/>
              <a:t>The </a:t>
            </a:r>
            <a:r>
              <a:rPr lang="en-US" dirty="0">
                <a:solidFill>
                  <a:srgbClr val="FF0000"/>
                </a:solidFill>
              </a:rPr>
              <a:t>Reset</a:t>
            </a:r>
            <a:r>
              <a:rPr lang="en-US" dirty="0"/>
              <a:t> Mandate: </a:t>
            </a:r>
          </a:p>
          <a:p>
            <a:r>
              <a:rPr lang="en-US" baseline="30000" dirty="0"/>
              <a:t>Josh 8:1 </a:t>
            </a:r>
            <a:r>
              <a:rPr lang="en-US" dirty="0"/>
              <a:t>Then the LORD said to Joshua, "</a:t>
            </a:r>
            <a:r>
              <a:rPr lang="en-US" dirty="0">
                <a:solidFill>
                  <a:srgbClr val="FF0000"/>
                </a:solidFill>
              </a:rPr>
              <a:t>Do not be afraid</a:t>
            </a:r>
            <a:r>
              <a:rPr lang="en-US" dirty="0"/>
              <a:t>; do not be discouraged. Take the whole </a:t>
            </a:r>
            <a:br>
              <a:rPr lang="en-US" dirty="0"/>
            </a:br>
            <a:r>
              <a:rPr lang="en-US" dirty="0"/>
              <a:t>army with you, and go up and </a:t>
            </a:r>
            <a:br>
              <a:rPr lang="en-US" dirty="0"/>
            </a:br>
            <a:r>
              <a:rPr lang="en-US" dirty="0"/>
              <a:t>attack Ai. For I have delivered </a:t>
            </a:r>
            <a:br>
              <a:rPr lang="en-US" dirty="0"/>
            </a:br>
            <a:r>
              <a:rPr lang="en-US" dirty="0"/>
              <a:t>into your hands the king of Ai, </a:t>
            </a:r>
            <a:br>
              <a:rPr lang="en-US" dirty="0"/>
            </a:br>
            <a:r>
              <a:rPr lang="en-US" dirty="0"/>
              <a:t>his people, his city and his land. </a:t>
            </a:r>
          </a:p>
        </p:txBody>
      </p:sp>
      <p:pic>
        <p:nvPicPr>
          <p:cNvPr id="5" name="Picture 4"/>
          <p:cNvPicPr>
            <a:picLocks noChangeAspect="1"/>
          </p:cNvPicPr>
          <p:nvPr/>
        </p:nvPicPr>
        <p:blipFill>
          <a:blip r:embed="rId3"/>
          <a:stretch>
            <a:fillRect/>
          </a:stretch>
        </p:blipFill>
        <p:spPr>
          <a:xfrm>
            <a:off x="7624763" y="2793773"/>
            <a:ext cx="4293322" cy="3536183"/>
          </a:xfrm>
          <a:prstGeom prst="rect">
            <a:avLst/>
          </a:prstGeom>
        </p:spPr>
      </p:pic>
    </p:spTree>
    <p:extLst>
      <p:ext uri="{BB962C8B-B14F-4D97-AF65-F5344CB8AC3E}">
        <p14:creationId xmlns:p14="http://schemas.microsoft.com/office/powerpoint/2010/main" val="167498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501632">
            <a:off x="9448800" y="3295650"/>
            <a:ext cx="552450" cy="2571750"/>
          </a:xfrm>
          <a:prstGeom prst="rect">
            <a:avLst/>
          </a:prstGeom>
          <a:solidFill>
            <a:srgbClr val="B519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Mandate</a:t>
            </a:r>
          </a:p>
        </p:txBody>
      </p:sp>
      <p:sp>
        <p:nvSpPr>
          <p:cNvPr id="3" name="Content Placeholder 2"/>
          <p:cNvSpPr>
            <a:spLocks noGrp="1"/>
          </p:cNvSpPr>
          <p:nvPr>
            <p:ph idx="1"/>
          </p:nvPr>
        </p:nvSpPr>
        <p:spPr>
          <a:xfrm>
            <a:off x="387276" y="1619250"/>
            <a:ext cx="8890074" cy="4557713"/>
          </a:xfrm>
        </p:spPr>
        <p:txBody>
          <a:bodyPr/>
          <a:lstStyle/>
          <a:p>
            <a:r>
              <a:rPr lang="en-US" dirty="0"/>
              <a:t>The Reset Mandate: </a:t>
            </a:r>
          </a:p>
          <a:p>
            <a:r>
              <a:rPr lang="en-US" baseline="30000" dirty="0"/>
              <a:t>Josh 8:1 </a:t>
            </a:r>
            <a:r>
              <a:rPr lang="en-US" dirty="0"/>
              <a:t>Then the LORD said to Joshua, "Do not be afraid; </a:t>
            </a:r>
            <a:r>
              <a:rPr lang="en-US" dirty="0">
                <a:solidFill>
                  <a:srgbClr val="FF0000"/>
                </a:solidFill>
              </a:rPr>
              <a:t>do not be discouraged</a:t>
            </a:r>
            <a:r>
              <a:rPr lang="en-US" dirty="0"/>
              <a:t>. Take the whole </a:t>
            </a:r>
            <a:br>
              <a:rPr lang="en-US" dirty="0"/>
            </a:br>
            <a:r>
              <a:rPr lang="en-US" dirty="0"/>
              <a:t>army with you, and go up and </a:t>
            </a:r>
            <a:br>
              <a:rPr lang="en-US" dirty="0"/>
            </a:br>
            <a:r>
              <a:rPr lang="en-US" dirty="0"/>
              <a:t>attack Ai. For I have delivered </a:t>
            </a:r>
            <a:br>
              <a:rPr lang="en-US" dirty="0"/>
            </a:br>
            <a:r>
              <a:rPr lang="en-US" dirty="0"/>
              <a:t>into your hands the king of Ai, </a:t>
            </a:r>
            <a:br>
              <a:rPr lang="en-US" dirty="0"/>
            </a:br>
            <a:r>
              <a:rPr lang="en-US" dirty="0"/>
              <a:t>his people, his city and his land. </a:t>
            </a:r>
          </a:p>
        </p:txBody>
      </p:sp>
      <p:pic>
        <p:nvPicPr>
          <p:cNvPr id="5" name="Picture 4"/>
          <p:cNvPicPr>
            <a:picLocks noChangeAspect="1"/>
          </p:cNvPicPr>
          <p:nvPr/>
        </p:nvPicPr>
        <p:blipFill>
          <a:blip r:embed="rId3"/>
          <a:stretch>
            <a:fillRect/>
          </a:stretch>
        </p:blipFill>
        <p:spPr>
          <a:xfrm>
            <a:off x="7624763" y="2793773"/>
            <a:ext cx="4293322" cy="3536183"/>
          </a:xfrm>
          <a:prstGeom prst="rect">
            <a:avLst/>
          </a:prstGeom>
        </p:spPr>
      </p:pic>
      <p:pic>
        <p:nvPicPr>
          <p:cNvPr id="6" name="Picture 5"/>
          <p:cNvPicPr>
            <a:picLocks noChangeAspect="1"/>
          </p:cNvPicPr>
          <p:nvPr/>
        </p:nvPicPr>
        <p:blipFill>
          <a:blip r:embed="rId4"/>
          <a:stretch>
            <a:fillRect/>
          </a:stretch>
        </p:blipFill>
        <p:spPr>
          <a:xfrm>
            <a:off x="7615236" y="2799672"/>
            <a:ext cx="4271963" cy="3518591"/>
          </a:xfrm>
          <a:prstGeom prst="rect">
            <a:avLst/>
          </a:prstGeom>
        </p:spPr>
      </p:pic>
    </p:spTree>
    <p:extLst>
      <p:ext uri="{BB962C8B-B14F-4D97-AF65-F5344CB8AC3E}">
        <p14:creationId xmlns:p14="http://schemas.microsoft.com/office/powerpoint/2010/main" val="84085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12301"/>
          <a:stretch/>
        </p:blipFill>
        <p:spPr>
          <a:xfrm>
            <a:off x="6077253" y="1676400"/>
            <a:ext cx="6084267" cy="5181600"/>
          </a:xfrm>
          <a:prstGeom prst="rect">
            <a:avLst/>
          </a:prstGeom>
        </p:spPr>
      </p:pic>
      <p:sp>
        <p:nvSpPr>
          <p:cNvPr id="2" name="Title 1"/>
          <p:cNvSpPr>
            <a:spLocks noGrp="1"/>
          </p:cNvSpPr>
          <p:nvPr>
            <p:ph type="title"/>
          </p:nvPr>
        </p:nvSpPr>
        <p:spPr/>
        <p:txBody>
          <a:bodyPr/>
          <a:lstStyle/>
          <a:p>
            <a:r>
              <a:rPr lang="en-US" dirty="0"/>
              <a:t>Reset the Mandate</a:t>
            </a:r>
          </a:p>
        </p:txBody>
      </p:sp>
      <p:sp>
        <p:nvSpPr>
          <p:cNvPr id="3" name="Content Placeholder 2"/>
          <p:cNvSpPr>
            <a:spLocks noGrp="1"/>
          </p:cNvSpPr>
          <p:nvPr>
            <p:ph idx="1"/>
          </p:nvPr>
        </p:nvSpPr>
        <p:spPr>
          <a:xfrm>
            <a:off x="387276" y="1619250"/>
            <a:ext cx="8890074" cy="4557713"/>
          </a:xfrm>
        </p:spPr>
        <p:txBody>
          <a:bodyPr/>
          <a:lstStyle/>
          <a:p>
            <a:r>
              <a:rPr lang="en-US" dirty="0"/>
              <a:t>The Reset Mandate: </a:t>
            </a:r>
          </a:p>
          <a:p>
            <a:r>
              <a:rPr lang="en-US" baseline="30000" dirty="0"/>
              <a:t>Josh 8:1 </a:t>
            </a:r>
            <a:r>
              <a:rPr lang="en-US" dirty="0"/>
              <a:t>Then the LORD said to Joshua, "Do not be afraid; do not be discouraged. </a:t>
            </a:r>
            <a:r>
              <a:rPr lang="en-US" dirty="0">
                <a:solidFill>
                  <a:srgbClr val="FF0000"/>
                </a:solidFill>
              </a:rPr>
              <a:t>Take the whole </a:t>
            </a:r>
            <a:br>
              <a:rPr lang="en-US" dirty="0">
                <a:solidFill>
                  <a:srgbClr val="FF0000"/>
                </a:solidFill>
              </a:rPr>
            </a:br>
            <a:r>
              <a:rPr lang="en-US" dirty="0">
                <a:solidFill>
                  <a:srgbClr val="FF0000"/>
                </a:solidFill>
              </a:rPr>
              <a:t>army with you, and go up and </a:t>
            </a:r>
            <a:br>
              <a:rPr lang="en-US" dirty="0">
                <a:solidFill>
                  <a:srgbClr val="FF0000"/>
                </a:solidFill>
              </a:rPr>
            </a:br>
            <a:r>
              <a:rPr lang="en-US" dirty="0">
                <a:solidFill>
                  <a:srgbClr val="FF0000"/>
                </a:solidFill>
              </a:rPr>
              <a:t>attack Ai. </a:t>
            </a:r>
            <a:r>
              <a:rPr lang="en-US" dirty="0"/>
              <a:t>For I have delivered </a:t>
            </a:r>
            <a:br>
              <a:rPr lang="en-US" dirty="0"/>
            </a:br>
            <a:r>
              <a:rPr lang="en-US" dirty="0"/>
              <a:t>into your hands the king of Ai, </a:t>
            </a:r>
            <a:br>
              <a:rPr lang="en-US" dirty="0"/>
            </a:br>
            <a:r>
              <a:rPr lang="en-US" dirty="0"/>
              <a:t>his people, his city and his land. </a:t>
            </a:r>
          </a:p>
        </p:txBody>
      </p:sp>
    </p:spTree>
    <p:extLst>
      <p:ext uri="{BB962C8B-B14F-4D97-AF65-F5344CB8AC3E}">
        <p14:creationId xmlns:p14="http://schemas.microsoft.com/office/powerpoint/2010/main" val="285212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75938" y="-46194"/>
            <a:ext cx="6406662" cy="6904194"/>
          </a:xfrm>
          <a:prstGeom prst="rect">
            <a:avLst/>
          </a:prstGeom>
        </p:spPr>
      </p:pic>
      <p:sp>
        <p:nvSpPr>
          <p:cNvPr id="2" name="Title 1"/>
          <p:cNvSpPr>
            <a:spLocks noGrp="1"/>
          </p:cNvSpPr>
          <p:nvPr>
            <p:ph type="title"/>
          </p:nvPr>
        </p:nvSpPr>
        <p:spPr/>
        <p:txBody>
          <a:bodyPr/>
          <a:lstStyle/>
          <a:p>
            <a:r>
              <a:rPr lang="en-US" dirty="0"/>
              <a:t>Reset the Mandate</a:t>
            </a:r>
          </a:p>
        </p:txBody>
      </p:sp>
      <p:sp>
        <p:nvSpPr>
          <p:cNvPr id="3" name="Content Placeholder 2"/>
          <p:cNvSpPr>
            <a:spLocks noGrp="1"/>
          </p:cNvSpPr>
          <p:nvPr>
            <p:ph idx="1"/>
          </p:nvPr>
        </p:nvSpPr>
        <p:spPr>
          <a:xfrm>
            <a:off x="387276" y="1619250"/>
            <a:ext cx="8890074" cy="4557713"/>
          </a:xfrm>
        </p:spPr>
        <p:txBody>
          <a:bodyPr/>
          <a:lstStyle/>
          <a:p>
            <a:r>
              <a:rPr lang="en-US" dirty="0"/>
              <a:t>The Reset Mandate: </a:t>
            </a:r>
          </a:p>
          <a:p>
            <a:r>
              <a:rPr lang="en-US" baseline="30000" dirty="0"/>
              <a:t>Josh 8:1 </a:t>
            </a:r>
            <a:r>
              <a:rPr lang="en-US" dirty="0"/>
              <a:t>Then the LORD said to Joshua, "Do not be afraid; do not be discouraged. Take the whole </a:t>
            </a:r>
            <a:br>
              <a:rPr lang="en-US" dirty="0"/>
            </a:br>
            <a:r>
              <a:rPr lang="en-US" dirty="0"/>
              <a:t>army with you, and go up and </a:t>
            </a:r>
            <a:br>
              <a:rPr lang="en-US" dirty="0"/>
            </a:br>
            <a:r>
              <a:rPr lang="en-US" dirty="0"/>
              <a:t>attack Ai.</a:t>
            </a:r>
            <a:r>
              <a:rPr lang="en-US" dirty="0">
                <a:solidFill>
                  <a:srgbClr val="FF0000"/>
                </a:solidFill>
              </a:rPr>
              <a:t> For I have delivered </a:t>
            </a:r>
            <a:br>
              <a:rPr lang="en-US" dirty="0">
                <a:solidFill>
                  <a:srgbClr val="FF0000"/>
                </a:solidFill>
              </a:rPr>
            </a:br>
            <a:r>
              <a:rPr lang="en-US" dirty="0">
                <a:solidFill>
                  <a:srgbClr val="FF0000"/>
                </a:solidFill>
              </a:rPr>
              <a:t>into your hands the king of Ai, </a:t>
            </a:r>
            <a:br>
              <a:rPr lang="en-US" dirty="0">
                <a:solidFill>
                  <a:srgbClr val="FF0000"/>
                </a:solidFill>
              </a:rPr>
            </a:br>
            <a:r>
              <a:rPr lang="en-US" dirty="0">
                <a:solidFill>
                  <a:srgbClr val="FF0000"/>
                </a:solidFill>
              </a:rPr>
              <a:t>his people, his city and his land. </a:t>
            </a:r>
          </a:p>
        </p:txBody>
      </p:sp>
    </p:spTree>
    <p:extLst>
      <p:ext uri="{BB962C8B-B14F-4D97-AF65-F5344CB8AC3E}">
        <p14:creationId xmlns:p14="http://schemas.microsoft.com/office/powerpoint/2010/main" val="69625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Tree>
    <p:extLst>
      <p:ext uri="{BB962C8B-B14F-4D97-AF65-F5344CB8AC3E}">
        <p14:creationId xmlns:p14="http://schemas.microsoft.com/office/powerpoint/2010/main" val="2671676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p:txBody>
          <a:bodyPr/>
          <a:lstStyle/>
          <a:p>
            <a:r>
              <a:rPr lang="en-US" dirty="0">
                <a:solidFill>
                  <a:srgbClr val="FF0000"/>
                </a:solidFill>
              </a:rPr>
              <a:t>Old Strategy: </a:t>
            </a:r>
          </a:p>
          <a:p>
            <a:pPr marL="1028700" lvl="1" indent="-571500">
              <a:buFontTx/>
              <a:buChar char="-"/>
            </a:pPr>
            <a:endParaRPr lang="en-US" dirty="0"/>
          </a:p>
          <a:p>
            <a:pPr marL="1028700" lvl="1" indent="-571500">
              <a:buFontTx/>
              <a:buChar char="-"/>
            </a:pPr>
            <a:endParaRPr lang="en-US" dirty="0"/>
          </a:p>
        </p:txBody>
      </p:sp>
    </p:spTree>
    <p:extLst>
      <p:ext uri="{BB962C8B-B14F-4D97-AF65-F5344CB8AC3E}">
        <p14:creationId xmlns:p14="http://schemas.microsoft.com/office/powerpoint/2010/main" val="82923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p:txBody>
          <a:bodyPr/>
          <a:lstStyle/>
          <a:p>
            <a:r>
              <a:rPr lang="en-US" dirty="0">
                <a:solidFill>
                  <a:srgbClr val="FF0000"/>
                </a:solidFill>
              </a:rPr>
              <a:t>Old Strategy: </a:t>
            </a:r>
          </a:p>
          <a:p>
            <a:pPr marL="1028700" lvl="1" indent="-571500">
              <a:buFontTx/>
              <a:buChar char="-"/>
            </a:pPr>
            <a:r>
              <a:rPr lang="en-US" dirty="0"/>
              <a:t>Unfaithful to the Lord</a:t>
            </a:r>
          </a:p>
          <a:p>
            <a:pPr lvl="1"/>
            <a:endParaRPr lang="en-US" dirty="0"/>
          </a:p>
          <a:p>
            <a:pPr marL="1028700" lvl="1" indent="-571500">
              <a:buFontTx/>
              <a:buChar char="-"/>
            </a:pPr>
            <a:endParaRPr lang="en-US" dirty="0"/>
          </a:p>
        </p:txBody>
      </p:sp>
    </p:spTree>
    <p:extLst>
      <p:ext uri="{BB962C8B-B14F-4D97-AF65-F5344CB8AC3E}">
        <p14:creationId xmlns:p14="http://schemas.microsoft.com/office/powerpoint/2010/main" val="3630131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p:txBody>
          <a:bodyPr/>
          <a:lstStyle/>
          <a:p>
            <a:r>
              <a:rPr lang="en-US" dirty="0">
                <a:solidFill>
                  <a:srgbClr val="FF0000"/>
                </a:solidFill>
              </a:rPr>
              <a:t>Old Strategy: </a:t>
            </a:r>
          </a:p>
          <a:p>
            <a:pPr marL="1028700" lvl="1" indent="-571500">
              <a:buFontTx/>
              <a:buChar char="-"/>
            </a:pPr>
            <a:r>
              <a:rPr lang="en-US" dirty="0"/>
              <a:t>Unfaithful to the Lord</a:t>
            </a:r>
          </a:p>
          <a:p>
            <a:pPr marL="1028700" lvl="1" indent="-571500">
              <a:buFontTx/>
              <a:buChar char="-"/>
            </a:pPr>
            <a:r>
              <a:rPr lang="en-US" dirty="0"/>
              <a:t>Trusted own might</a:t>
            </a:r>
          </a:p>
          <a:p>
            <a:pPr lvl="1"/>
            <a:endParaRPr lang="en-US" dirty="0"/>
          </a:p>
          <a:p>
            <a:pPr marL="1028700" lvl="1" indent="-571500">
              <a:buFontTx/>
              <a:buChar char="-"/>
            </a:pPr>
            <a:endParaRPr lang="en-US" dirty="0"/>
          </a:p>
          <a:p>
            <a:pPr marL="1028700" lvl="1" indent="-571500">
              <a:buFontTx/>
              <a:buChar char="-"/>
            </a:pPr>
            <a:endParaRPr lang="en-US" dirty="0"/>
          </a:p>
        </p:txBody>
      </p:sp>
    </p:spTree>
    <p:extLst>
      <p:ext uri="{BB962C8B-B14F-4D97-AF65-F5344CB8AC3E}">
        <p14:creationId xmlns:p14="http://schemas.microsoft.com/office/powerpoint/2010/main" val="196534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Overused Cliché</a:t>
            </a:r>
          </a:p>
        </p:txBody>
      </p:sp>
      <p:sp>
        <p:nvSpPr>
          <p:cNvPr id="3" name="Content Placeholder 2"/>
          <p:cNvSpPr>
            <a:spLocks noGrp="1"/>
          </p:cNvSpPr>
          <p:nvPr>
            <p:ph idx="1"/>
          </p:nvPr>
        </p:nvSpPr>
        <p:spPr>
          <a:xfrm>
            <a:off x="1" y="1825625"/>
            <a:ext cx="12192000" cy="4351338"/>
          </a:xfrm>
        </p:spPr>
        <p:txBody>
          <a:bodyPr/>
          <a:lstStyle/>
          <a:p>
            <a:pPr algn="ctr"/>
            <a:r>
              <a:rPr lang="en-US" sz="5400" dirty="0"/>
              <a:t>is the Definition of Insanity: </a:t>
            </a:r>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130946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p:txBody>
          <a:bodyPr/>
          <a:lstStyle/>
          <a:p>
            <a:r>
              <a:rPr lang="en-US" dirty="0">
                <a:solidFill>
                  <a:srgbClr val="FF0000"/>
                </a:solidFill>
              </a:rPr>
              <a:t>Old Strategy: </a:t>
            </a:r>
          </a:p>
          <a:p>
            <a:pPr marL="1028700" lvl="1" indent="-571500">
              <a:buFontTx/>
              <a:buChar char="-"/>
            </a:pPr>
            <a:r>
              <a:rPr lang="en-US" dirty="0"/>
              <a:t>Unfaithful to the Lord</a:t>
            </a:r>
          </a:p>
          <a:p>
            <a:pPr marL="1028700" lvl="1" indent="-571500">
              <a:buFontTx/>
              <a:buChar char="-"/>
            </a:pPr>
            <a:r>
              <a:rPr lang="en-US" dirty="0"/>
              <a:t>Trusted own might</a:t>
            </a:r>
          </a:p>
          <a:p>
            <a:pPr marL="1028700" lvl="1" indent="-571500">
              <a:buFontTx/>
              <a:buChar char="-"/>
            </a:pPr>
            <a:r>
              <a:rPr lang="en-US" dirty="0"/>
              <a:t>Defiled by hidden sin</a:t>
            </a:r>
          </a:p>
          <a:p>
            <a:pPr marL="1028700" lvl="1" indent="-571500">
              <a:buFontTx/>
              <a:buChar char="-"/>
            </a:pPr>
            <a:endParaRPr lang="en-US" dirty="0"/>
          </a:p>
          <a:p>
            <a:pPr marL="1028700" lvl="1" indent="-571500">
              <a:buFontTx/>
              <a:buChar char="-"/>
            </a:pPr>
            <a:endParaRPr lang="en-US" dirty="0"/>
          </a:p>
          <a:p>
            <a:pPr marL="1028700" lvl="1" indent="-571500">
              <a:buFontTx/>
              <a:buChar char="-"/>
            </a:pPr>
            <a:endParaRPr lang="en-US" dirty="0"/>
          </a:p>
        </p:txBody>
      </p:sp>
    </p:spTree>
    <p:extLst>
      <p:ext uri="{BB962C8B-B14F-4D97-AF65-F5344CB8AC3E}">
        <p14:creationId xmlns:p14="http://schemas.microsoft.com/office/powerpoint/2010/main" val="2660997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p:txBody>
          <a:bodyPr/>
          <a:lstStyle/>
          <a:p>
            <a:r>
              <a:rPr lang="en-US" dirty="0">
                <a:solidFill>
                  <a:srgbClr val="FF0000"/>
                </a:solidFill>
              </a:rPr>
              <a:t>Old Strategy: </a:t>
            </a:r>
          </a:p>
          <a:p>
            <a:pPr marL="1028700" lvl="1" indent="-571500">
              <a:buFontTx/>
              <a:buChar char="-"/>
            </a:pPr>
            <a:r>
              <a:rPr lang="en-US" dirty="0"/>
              <a:t>Unfaithful to the Lord</a:t>
            </a:r>
          </a:p>
          <a:p>
            <a:pPr marL="1028700" lvl="1" indent="-571500">
              <a:buFontTx/>
              <a:buChar char="-"/>
            </a:pPr>
            <a:r>
              <a:rPr lang="en-US" dirty="0"/>
              <a:t>Trusted own might</a:t>
            </a:r>
          </a:p>
          <a:p>
            <a:pPr marL="1028700" lvl="1" indent="-571500">
              <a:buFontTx/>
              <a:buChar char="-"/>
            </a:pPr>
            <a:r>
              <a:rPr lang="en-US" dirty="0"/>
              <a:t>Defiled by hidden sin</a:t>
            </a:r>
          </a:p>
          <a:p>
            <a:pPr marL="1028700" lvl="1" indent="-571500">
              <a:buFontTx/>
              <a:buChar char="-"/>
            </a:pPr>
            <a:r>
              <a:rPr lang="en-US" dirty="0"/>
              <a:t>Lord was not with them</a:t>
            </a:r>
          </a:p>
          <a:p>
            <a:pPr lvl="1"/>
            <a:endParaRPr lang="en-US" dirty="0"/>
          </a:p>
          <a:p>
            <a:pPr marL="1028700" lvl="1" indent="-571500">
              <a:buFontTx/>
              <a:buChar char="-"/>
            </a:pPr>
            <a:endParaRPr lang="en-US" dirty="0"/>
          </a:p>
        </p:txBody>
      </p:sp>
    </p:spTree>
    <p:extLst>
      <p:ext uri="{BB962C8B-B14F-4D97-AF65-F5344CB8AC3E}">
        <p14:creationId xmlns:p14="http://schemas.microsoft.com/office/powerpoint/2010/main" val="311726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 r="7273"/>
          <a:stretch/>
        </p:blipFill>
        <p:spPr>
          <a:xfrm>
            <a:off x="6400800" y="0"/>
            <a:ext cx="58293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p:txBody>
          <a:bodyPr/>
          <a:lstStyle/>
          <a:p>
            <a:r>
              <a:rPr lang="en-US" dirty="0">
                <a:solidFill>
                  <a:srgbClr val="FF0000"/>
                </a:solidFill>
              </a:rPr>
              <a:t>Old Strategy: </a:t>
            </a:r>
          </a:p>
          <a:p>
            <a:pPr marL="1028700" lvl="1" indent="-571500">
              <a:buFontTx/>
              <a:buChar char="-"/>
            </a:pPr>
            <a:r>
              <a:rPr lang="en-US" dirty="0"/>
              <a:t>Unfaithful to the Lord</a:t>
            </a:r>
          </a:p>
          <a:p>
            <a:pPr marL="1028700" lvl="1" indent="-571500">
              <a:buFontTx/>
              <a:buChar char="-"/>
            </a:pPr>
            <a:r>
              <a:rPr lang="en-US" dirty="0"/>
              <a:t>Trusted own might</a:t>
            </a:r>
          </a:p>
          <a:p>
            <a:pPr marL="1028700" lvl="1" indent="-571500">
              <a:buFontTx/>
              <a:buChar char="-"/>
            </a:pPr>
            <a:r>
              <a:rPr lang="en-US" dirty="0"/>
              <a:t>Defiled by hidden sin</a:t>
            </a:r>
          </a:p>
          <a:p>
            <a:pPr marL="1028700" lvl="1" indent="-571500">
              <a:buFontTx/>
              <a:buChar char="-"/>
            </a:pPr>
            <a:r>
              <a:rPr lang="en-US" dirty="0"/>
              <a:t>Lord was not with them</a:t>
            </a:r>
          </a:p>
          <a:p>
            <a:pPr marL="1028700" lvl="1" indent="-571500">
              <a:buFontTx/>
              <a:buChar char="-"/>
            </a:pPr>
            <a:r>
              <a:rPr lang="en-US" dirty="0"/>
              <a:t>Defeat: 36 died</a:t>
            </a:r>
          </a:p>
          <a:p>
            <a:pPr marL="1028700" lvl="1" indent="-571500">
              <a:buFontTx/>
              <a:buChar char="-"/>
            </a:pPr>
            <a:endParaRPr lang="en-US" dirty="0"/>
          </a:p>
          <a:p>
            <a:pPr marL="1028700" lvl="1" indent="-571500">
              <a:buFontTx/>
              <a:buChar char="-"/>
            </a:pPr>
            <a:endParaRPr lang="en-US" dirty="0"/>
          </a:p>
          <a:p>
            <a:pPr marL="1028700" lvl="1" indent="-571500">
              <a:buFontTx/>
              <a:buChar char="-"/>
            </a:pPr>
            <a:endParaRPr lang="en-US" dirty="0"/>
          </a:p>
        </p:txBody>
      </p:sp>
    </p:spTree>
    <p:extLst>
      <p:ext uri="{BB962C8B-B14F-4D97-AF65-F5344CB8AC3E}">
        <p14:creationId xmlns:p14="http://schemas.microsoft.com/office/powerpoint/2010/main" val="264947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91201" y="0"/>
            <a:ext cx="64008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94624" cy="4351338"/>
          </a:xfrm>
        </p:spPr>
        <p:txBody>
          <a:bodyPr/>
          <a:lstStyle/>
          <a:p>
            <a:r>
              <a:rPr lang="en-US" dirty="0">
                <a:solidFill>
                  <a:srgbClr val="FF0000"/>
                </a:solidFill>
              </a:rPr>
              <a:t>New Strategy Reset:</a:t>
            </a:r>
          </a:p>
        </p:txBody>
      </p:sp>
    </p:spTree>
    <p:extLst>
      <p:ext uri="{BB962C8B-B14F-4D97-AF65-F5344CB8AC3E}">
        <p14:creationId xmlns:p14="http://schemas.microsoft.com/office/powerpoint/2010/main" val="2489331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91201" y="0"/>
            <a:ext cx="64008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94624" cy="4351338"/>
          </a:xfrm>
        </p:spPr>
        <p:txBody>
          <a:bodyPr/>
          <a:lstStyle/>
          <a:p>
            <a:r>
              <a:rPr lang="en-US" dirty="0">
                <a:solidFill>
                  <a:srgbClr val="FF0000"/>
                </a:solidFill>
              </a:rPr>
              <a:t>New Strategy Reset:</a:t>
            </a:r>
          </a:p>
          <a:p>
            <a:r>
              <a:rPr lang="en-US" baseline="30000" dirty="0"/>
              <a:t>2</a:t>
            </a:r>
            <a:r>
              <a:rPr lang="en-US" dirty="0"/>
              <a:t> </a:t>
            </a:r>
            <a:r>
              <a:rPr lang="en-US" dirty="0">
                <a:solidFill>
                  <a:srgbClr val="FF0000"/>
                </a:solidFill>
              </a:rPr>
              <a:t>You shall do to Ai</a:t>
            </a:r>
            <a:r>
              <a:rPr lang="en-US" dirty="0"/>
              <a:t> and its king </a:t>
            </a:r>
            <a:r>
              <a:rPr lang="en-US" dirty="0">
                <a:solidFill>
                  <a:srgbClr val="FF0000"/>
                </a:solidFill>
              </a:rPr>
              <a:t>as you did to Jericho </a:t>
            </a:r>
            <a:r>
              <a:rPr lang="en-US" dirty="0"/>
              <a:t>and its king, except that you may carry off their plunder and livestock for yourselves. Set an ambush behind the city."</a:t>
            </a:r>
          </a:p>
        </p:txBody>
      </p:sp>
    </p:spTree>
    <p:extLst>
      <p:ext uri="{BB962C8B-B14F-4D97-AF65-F5344CB8AC3E}">
        <p14:creationId xmlns:p14="http://schemas.microsoft.com/office/powerpoint/2010/main" val="3625397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91201" y="0"/>
            <a:ext cx="64008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94624" cy="4351338"/>
          </a:xfrm>
        </p:spPr>
        <p:txBody>
          <a:bodyPr/>
          <a:lstStyle/>
          <a:p>
            <a:r>
              <a:rPr lang="en-US" dirty="0">
                <a:solidFill>
                  <a:srgbClr val="FF0000"/>
                </a:solidFill>
              </a:rPr>
              <a:t>New Strategy Reset:</a:t>
            </a:r>
          </a:p>
          <a:p>
            <a:r>
              <a:rPr lang="en-US" baseline="30000" dirty="0"/>
              <a:t>2</a:t>
            </a:r>
            <a:r>
              <a:rPr lang="en-US" dirty="0"/>
              <a:t> </a:t>
            </a:r>
            <a:r>
              <a:rPr lang="en-US" dirty="0">
                <a:solidFill>
                  <a:srgbClr val="FF0000"/>
                </a:solidFill>
              </a:rPr>
              <a:t>You shall do to Ai</a:t>
            </a:r>
            <a:r>
              <a:rPr lang="en-US" dirty="0"/>
              <a:t> and its king </a:t>
            </a:r>
            <a:r>
              <a:rPr lang="en-US" dirty="0">
                <a:solidFill>
                  <a:srgbClr val="FF0000"/>
                </a:solidFill>
              </a:rPr>
              <a:t>as you did to Jericho </a:t>
            </a:r>
            <a:r>
              <a:rPr lang="en-US" dirty="0"/>
              <a:t>and its king, except that you may carry off their plunder and livestock for yourselves. Set an ambush behind the city."</a:t>
            </a:r>
          </a:p>
        </p:txBody>
      </p:sp>
      <p:sp>
        <p:nvSpPr>
          <p:cNvPr id="7" name="TextBox 6"/>
          <p:cNvSpPr txBox="1"/>
          <p:nvPr/>
        </p:nvSpPr>
        <p:spPr>
          <a:xfrm>
            <a:off x="7677150" y="1779687"/>
            <a:ext cx="4267200" cy="5078313"/>
          </a:xfrm>
          <a:prstGeom prst="rect">
            <a:avLst/>
          </a:prstGeom>
          <a:noFill/>
        </p:spPr>
        <p:txBody>
          <a:bodyPr wrap="square" rtlCol="0">
            <a:spAutoFit/>
          </a:bodyPr>
          <a:lstStyle/>
          <a:p>
            <a:r>
              <a:rPr lang="en-US" sz="3600" b="1" dirty="0">
                <a:solidFill>
                  <a:schemeClr val="bg1"/>
                </a:solidFill>
              </a:rPr>
              <a:t> </a:t>
            </a:r>
            <a:r>
              <a:rPr lang="en-US" sz="3600" b="1" baseline="30000" dirty="0">
                <a:solidFill>
                  <a:schemeClr val="bg1"/>
                </a:solidFill>
                <a:effectLst>
                  <a:glow rad="127000">
                    <a:schemeClr val="tx1"/>
                  </a:glow>
                </a:effectLst>
              </a:rPr>
              <a:t>5</a:t>
            </a:r>
            <a:r>
              <a:rPr lang="en-US" sz="3600" b="1" dirty="0">
                <a:solidFill>
                  <a:schemeClr val="bg1"/>
                </a:solidFill>
                <a:effectLst>
                  <a:glow rad="127000">
                    <a:schemeClr val="tx1"/>
                  </a:glow>
                </a:effectLst>
              </a:rPr>
              <a:t> Trust in the LORD with all your heart and lean not on your own understanding;</a:t>
            </a:r>
          </a:p>
          <a:p>
            <a:r>
              <a:rPr lang="en-US" sz="3600" b="1" dirty="0">
                <a:solidFill>
                  <a:schemeClr val="bg1"/>
                </a:solidFill>
                <a:effectLst>
                  <a:glow rad="127000">
                    <a:schemeClr val="tx1"/>
                  </a:glow>
                </a:effectLst>
              </a:rPr>
              <a:t> </a:t>
            </a:r>
            <a:r>
              <a:rPr lang="en-US" sz="3600" b="1" baseline="30000" dirty="0">
                <a:solidFill>
                  <a:schemeClr val="bg1"/>
                </a:solidFill>
                <a:effectLst>
                  <a:glow rad="127000">
                    <a:schemeClr val="tx1"/>
                  </a:glow>
                </a:effectLst>
              </a:rPr>
              <a:t>6</a:t>
            </a:r>
            <a:r>
              <a:rPr lang="en-US" sz="3600" b="1" dirty="0">
                <a:solidFill>
                  <a:schemeClr val="bg1"/>
                </a:solidFill>
                <a:effectLst>
                  <a:glow rad="127000">
                    <a:schemeClr val="tx1"/>
                  </a:glow>
                </a:effectLst>
              </a:rPr>
              <a:t> in all your ways acknowledge him, and he will make your paths straight.</a:t>
            </a:r>
          </a:p>
          <a:p>
            <a:r>
              <a:rPr lang="en-US" sz="3600" b="1" dirty="0">
                <a:solidFill>
                  <a:schemeClr val="bg1"/>
                </a:solidFill>
                <a:effectLst>
                  <a:glow rad="127000">
                    <a:schemeClr val="tx1"/>
                  </a:glow>
                </a:effectLst>
              </a:rPr>
              <a:t> </a:t>
            </a:r>
          </a:p>
        </p:txBody>
      </p:sp>
    </p:spTree>
    <p:extLst>
      <p:ext uri="{BB962C8B-B14F-4D97-AF65-F5344CB8AC3E}">
        <p14:creationId xmlns:p14="http://schemas.microsoft.com/office/powerpoint/2010/main" val="182640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91201" y="0"/>
            <a:ext cx="64008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94624" cy="4351338"/>
          </a:xfrm>
        </p:spPr>
        <p:txBody>
          <a:bodyPr/>
          <a:lstStyle/>
          <a:p>
            <a:r>
              <a:rPr lang="en-US" dirty="0">
                <a:solidFill>
                  <a:srgbClr val="FF0000"/>
                </a:solidFill>
              </a:rPr>
              <a:t>New Strategy Reset:</a:t>
            </a:r>
          </a:p>
          <a:p>
            <a:r>
              <a:rPr lang="en-US" baseline="30000" dirty="0"/>
              <a:t>2</a:t>
            </a:r>
            <a:r>
              <a:rPr lang="en-US" dirty="0"/>
              <a:t> You shall do to Ai and its king as you did to Jericho and its king, </a:t>
            </a:r>
            <a:r>
              <a:rPr lang="en-US" dirty="0">
                <a:solidFill>
                  <a:srgbClr val="FF0000"/>
                </a:solidFill>
              </a:rPr>
              <a:t>except that you may carry off their plunder and livestock for yourselves</a:t>
            </a:r>
            <a:r>
              <a:rPr lang="en-US" dirty="0"/>
              <a:t>. Set an ambush behind the city."</a:t>
            </a:r>
          </a:p>
        </p:txBody>
      </p:sp>
    </p:spTree>
    <p:extLst>
      <p:ext uri="{BB962C8B-B14F-4D97-AF65-F5344CB8AC3E}">
        <p14:creationId xmlns:p14="http://schemas.microsoft.com/office/powerpoint/2010/main" val="2904096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91201" y="0"/>
            <a:ext cx="64008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94624" cy="4351338"/>
          </a:xfrm>
        </p:spPr>
        <p:txBody>
          <a:bodyPr/>
          <a:lstStyle/>
          <a:p>
            <a:r>
              <a:rPr lang="en-US" dirty="0">
                <a:solidFill>
                  <a:srgbClr val="FF0000"/>
                </a:solidFill>
              </a:rPr>
              <a:t>New Strategy Reset:</a:t>
            </a:r>
          </a:p>
          <a:p>
            <a:r>
              <a:rPr lang="en-US" baseline="30000" dirty="0"/>
              <a:t>2</a:t>
            </a:r>
            <a:r>
              <a:rPr lang="en-US" dirty="0"/>
              <a:t> You shall do to Ai and its king as you did to Jericho and its king, </a:t>
            </a:r>
            <a:r>
              <a:rPr lang="en-US" dirty="0">
                <a:solidFill>
                  <a:srgbClr val="FF0000"/>
                </a:solidFill>
              </a:rPr>
              <a:t>except that you may carry off their plunder and livestock for yourselves</a:t>
            </a:r>
            <a:r>
              <a:rPr lang="en-US" dirty="0"/>
              <a:t>. Set an ambush behind the city."</a:t>
            </a:r>
          </a:p>
        </p:txBody>
      </p:sp>
      <p:sp>
        <p:nvSpPr>
          <p:cNvPr id="7" name="TextBox 6"/>
          <p:cNvSpPr txBox="1"/>
          <p:nvPr/>
        </p:nvSpPr>
        <p:spPr>
          <a:xfrm>
            <a:off x="7677150" y="1779687"/>
            <a:ext cx="4267200" cy="4524315"/>
          </a:xfrm>
          <a:prstGeom prst="rect">
            <a:avLst/>
          </a:prstGeom>
          <a:noFill/>
        </p:spPr>
        <p:txBody>
          <a:bodyPr wrap="square" rtlCol="0">
            <a:spAutoFit/>
          </a:bodyPr>
          <a:lstStyle/>
          <a:p>
            <a:pPr algn="ctr"/>
            <a:r>
              <a:rPr lang="en-US" sz="3600" b="1" dirty="0">
                <a:solidFill>
                  <a:schemeClr val="bg1"/>
                </a:solidFill>
                <a:effectLst>
                  <a:glow rad="127000">
                    <a:schemeClr val="tx1"/>
                  </a:glow>
                </a:effectLst>
              </a:rPr>
              <a:t> </a:t>
            </a:r>
            <a:r>
              <a:rPr lang="en-US" sz="3600" b="1" baseline="30000" dirty="0">
                <a:solidFill>
                  <a:schemeClr val="bg1"/>
                </a:solidFill>
                <a:effectLst>
                  <a:glow rad="127000">
                    <a:schemeClr val="tx1"/>
                  </a:glow>
                </a:effectLst>
              </a:rPr>
              <a:t>4</a:t>
            </a:r>
            <a:r>
              <a:rPr lang="en-US" sz="3600" b="1" dirty="0">
                <a:solidFill>
                  <a:schemeClr val="bg1"/>
                </a:solidFill>
                <a:effectLst>
                  <a:glow rad="127000">
                    <a:schemeClr val="tx1"/>
                  </a:glow>
                </a:effectLst>
              </a:rPr>
              <a:t> Delight yourself in the LORD, and </a:t>
            </a:r>
            <a:r>
              <a:rPr lang="en-US" sz="3600" b="1" dirty="0">
                <a:solidFill>
                  <a:schemeClr val="bg1"/>
                </a:solidFill>
                <a:effectLst>
                  <a:glow rad="127000">
                    <a:srgbClr val="FF0000"/>
                  </a:glow>
                </a:effectLst>
              </a:rPr>
              <a:t>he will give you the desires of your heart</a:t>
            </a:r>
            <a:r>
              <a:rPr lang="en-US" sz="3600" b="1" dirty="0">
                <a:solidFill>
                  <a:schemeClr val="bg1"/>
                </a:solidFill>
                <a:effectLst>
                  <a:glow rad="127000">
                    <a:schemeClr val="tx1"/>
                  </a:glow>
                </a:effectLst>
              </a:rPr>
              <a:t>.</a:t>
            </a:r>
          </a:p>
          <a:p>
            <a:pPr algn="ctr"/>
            <a:r>
              <a:rPr lang="en-US" sz="3600" b="1" dirty="0">
                <a:solidFill>
                  <a:schemeClr val="bg1"/>
                </a:solidFill>
                <a:effectLst>
                  <a:glow rad="127000">
                    <a:schemeClr val="tx1"/>
                  </a:glow>
                </a:effectLst>
              </a:rPr>
              <a:t> </a:t>
            </a:r>
            <a:r>
              <a:rPr lang="en-US" sz="3600" b="1" baseline="30000" dirty="0">
                <a:solidFill>
                  <a:schemeClr val="bg1"/>
                </a:solidFill>
                <a:effectLst>
                  <a:glow rad="127000">
                    <a:schemeClr val="tx1"/>
                  </a:glow>
                </a:effectLst>
              </a:rPr>
              <a:t>5</a:t>
            </a:r>
            <a:r>
              <a:rPr lang="en-US" sz="3600" b="1" dirty="0">
                <a:solidFill>
                  <a:schemeClr val="bg1"/>
                </a:solidFill>
                <a:effectLst>
                  <a:glow rad="127000">
                    <a:schemeClr val="tx1"/>
                  </a:glow>
                </a:effectLst>
              </a:rPr>
              <a:t> Commit your way to the LORD; trust in him, and he will act.</a:t>
            </a:r>
          </a:p>
          <a:p>
            <a:pPr algn="ctr"/>
            <a:r>
              <a:rPr lang="en-US" sz="3600" b="1" dirty="0">
                <a:solidFill>
                  <a:schemeClr val="bg1"/>
                </a:solidFill>
                <a:effectLst>
                  <a:glow rad="127000">
                    <a:schemeClr val="tx1"/>
                  </a:glow>
                </a:effectLst>
              </a:rPr>
              <a:t> (Psalm 37:4-5 ESV)</a:t>
            </a:r>
          </a:p>
        </p:txBody>
      </p:sp>
    </p:spTree>
    <p:extLst>
      <p:ext uri="{BB962C8B-B14F-4D97-AF65-F5344CB8AC3E}">
        <p14:creationId xmlns:p14="http://schemas.microsoft.com/office/powerpoint/2010/main" val="4238012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791201" y="0"/>
            <a:ext cx="6400800" cy="6858000"/>
          </a:xfrm>
          <a:prstGeom prst="rect">
            <a:avLst/>
          </a:prstGeom>
        </p:spPr>
      </p:pic>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94624" cy="4351338"/>
          </a:xfrm>
        </p:spPr>
        <p:txBody>
          <a:bodyPr/>
          <a:lstStyle/>
          <a:p>
            <a:r>
              <a:rPr lang="en-US" dirty="0">
                <a:solidFill>
                  <a:srgbClr val="FF0000"/>
                </a:solidFill>
              </a:rPr>
              <a:t>New Strategy Reset:</a:t>
            </a:r>
          </a:p>
          <a:p>
            <a:r>
              <a:rPr lang="en-US" baseline="30000" dirty="0"/>
              <a:t>2</a:t>
            </a:r>
            <a:r>
              <a:rPr lang="en-US" dirty="0"/>
              <a:t> You shall do to Ai and its king as you did to Jericho and its king, </a:t>
            </a:r>
            <a:r>
              <a:rPr lang="en-US" dirty="0">
                <a:solidFill>
                  <a:srgbClr val="FF0000"/>
                </a:solidFill>
              </a:rPr>
              <a:t>except that you may carry off their plunder and livestock for yourselves</a:t>
            </a:r>
            <a:r>
              <a:rPr lang="en-US" dirty="0"/>
              <a:t>. Set an ambush behind the city."</a:t>
            </a:r>
          </a:p>
        </p:txBody>
      </p:sp>
      <p:sp>
        <p:nvSpPr>
          <p:cNvPr id="7" name="TextBox 6"/>
          <p:cNvSpPr txBox="1"/>
          <p:nvPr/>
        </p:nvSpPr>
        <p:spPr>
          <a:xfrm>
            <a:off x="7677150" y="1779687"/>
            <a:ext cx="4267200" cy="4805483"/>
          </a:xfrm>
          <a:prstGeom prst="rect">
            <a:avLst/>
          </a:prstGeom>
          <a:noFill/>
        </p:spPr>
        <p:txBody>
          <a:bodyPr wrap="square" rtlCol="0">
            <a:spAutoFit/>
          </a:bodyPr>
          <a:lstStyle/>
          <a:p>
            <a:pPr algn="ctr">
              <a:lnSpc>
                <a:spcPct val="85000"/>
              </a:lnSpc>
            </a:pPr>
            <a:r>
              <a:rPr lang="en-US" sz="3600" b="1" dirty="0">
                <a:solidFill>
                  <a:schemeClr val="bg1"/>
                </a:solidFill>
                <a:effectLst>
                  <a:glow rad="127000">
                    <a:schemeClr val="tx1"/>
                  </a:glow>
                </a:effectLst>
              </a:rPr>
              <a:t>But </a:t>
            </a:r>
            <a:r>
              <a:rPr lang="en-US" sz="3600" b="1" dirty="0">
                <a:solidFill>
                  <a:schemeClr val="bg1"/>
                </a:solidFill>
                <a:effectLst>
                  <a:glow rad="127000">
                    <a:srgbClr val="FF0000"/>
                  </a:glow>
                </a:effectLst>
              </a:rPr>
              <a:t>those who wait on the LORD </a:t>
            </a:r>
            <a:r>
              <a:rPr lang="en-US" sz="3600" b="1" dirty="0">
                <a:solidFill>
                  <a:schemeClr val="bg1"/>
                </a:solidFill>
                <a:effectLst>
                  <a:glow rad="127000">
                    <a:schemeClr val="tx1"/>
                  </a:glow>
                </a:effectLst>
              </a:rPr>
              <a:t>Shall renew </a:t>
            </a:r>
            <a:r>
              <a:rPr lang="en-US" sz="3600" b="1" i="1" dirty="0">
                <a:solidFill>
                  <a:schemeClr val="bg1"/>
                </a:solidFill>
                <a:effectLst>
                  <a:glow rad="127000">
                    <a:schemeClr val="tx1"/>
                  </a:glow>
                </a:effectLst>
              </a:rPr>
              <a:t>their </a:t>
            </a:r>
            <a:r>
              <a:rPr lang="en-US" sz="3600" b="1" dirty="0">
                <a:solidFill>
                  <a:schemeClr val="bg1"/>
                </a:solidFill>
                <a:effectLst>
                  <a:glow rad="127000">
                    <a:schemeClr val="tx1"/>
                  </a:glow>
                </a:effectLst>
              </a:rPr>
              <a:t>strength; They shall mount up with wings like eagles, They shall run and not be weary, They shall walk and not faint. (Isa 40:31 NKJ) </a:t>
            </a:r>
          </a:p>
        </p:txBody>
      </p:sp>
      <p:pic>
        <p:nvPicPr>
          <p:cNvPr id="9" name="Picture 8"/>
          <p:cNvPicPr>
            <a:picLocks noChangeAspect="1"/>
          </p:cNvPicPr>
          <p:nvPr/>
        </p:nvPicPr>
        <p:blipFill rotWithShape="1">
          <a:blip r:embed="rId4"/>
          <a:srcRect l="28966" b="27941"/>
          <a:stretch/>
        </p:blipFill>
        <p:spPr>
          <a:xfrm>
            <a:off x="-17585" y="1814453"/>
            <a:ext cx="5750169" cy="5043548"/>
          </a:xfrm>
          <a:prstGeom prst="rect">
            <a:avLst/>
          </a:prstGeom>
        </p:spPr>
      </p:pic>
    </p:spTree>
    <p:extLst>
      <p:ext uri="{BB962C8B-B14F-4D97-AF65-F5344CB8AC3E}">
        <p14:creationId xmlns:p14="http://schemas.microsoft.com/office/powerpoint/2010/main" val="3266400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88508" y="0"/>
            <a:ext cx="7732697" cy="6953290"/>
            <a:chOff x="5188508" y="0"/>
            <a:chExt cx="7732697" cy="6953290"/>
          </a:xfrm>
        </p:grpSpPr>
        <p:pic>
          <p:nvPicPr>
            <p:cNvPr id="6" name="Picture 5"/>
            <p:cNvPicPr>
              <a:picLocks noChangeAspect="1"/>
            </p:cNvPicPr>
            <p:nvPr/>
          </p:nvPicPr>
          <p:blipFill>
            <a:blip r:embed="rId3"/>
            <a:stretch>
              <a:fillRect/>
            </a:stretch>
          </p:blipFill>
          <p:spPr>
            <a:xfrm>
              <a:off x="5188508" y="0"/>
              <a:ext cx="7732697" cy="6953290"/>
            </a:xfrm>
            <a:prstGeom prst="rect">
              <a:avLst/>
            </a:prstGeom>
          </p:spPr>
        </p:pic>
        <p:sp>
          <p:nvSpPr>
            <p:cNvPr id="7" name="Oval 6"/>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0" name="TextBox 9"/>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118424" cy="4351338"/>
          </a:xfrm>
        </p:spPr>
        <p:txBody>
          <a:bodyPr/>
          <a:lstStyle/>
          <a:p>
            <a:r>
              <a:rPr lang="en-US" dirty="0">
                <a:solidFill>
                  <a:srgbClr val="FF0000"/>
                </a:solidFill>
              </a:rPr>
              <a:t>New Strategy Reset:</a:t>
            </a:r>
          </a:p>
          <a:p>
            <a:r>
              <a:rPr lang="en-US" baseline="30000" dirty="0"/>
              <a:t>2</a:t>
            </a:r>
            <a:r>
              <a:rPr lang="en-US" dirty="0"/>
              <a:t> You shall do to Ai and its king as you did to Jericho and its king, except that you may carry off their plunder and livestock for yourselves. Set an </a:t>
            </a:r>
            <a:r>
              <a:rPr lang="en-US" dirty="0">
                <a:solidFill>
                  <a:srgbClr val="FF0000"/>
                </a:solidFill>
              </a:rPr>
              <a:t>ambush</a:t>
            </a:r>
            <a:r>
              <a:rPr lang="en-US" dirty="0"/>
              <a:t> behind the city."</a:t>
            </a:r>
          </a:p>
        </p:txBody>
      </p:sp>
    </p:spTree>
    <p:extLst>
      <p:ext uri="{BB962C8B-B14F-4D97-AF65-F5344CB8AC3E}">
        <p14:creationId xmlns:p14="http://schemas.microsoft.com/office/powerpoint/2010/main" val="2121513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Overused Cliché</a:t>
            </a:r>
          </a:p>
        </p:txBody>
      </p:sp>
      <p:sp>
        <p:nvSpPr>
          <p:cNvPr id="3" name="Content Placeholder 2"/>
          <p:cNvSpPr>
            <a:spLocks noGrp="1"/>
          </p:cNvSpPr>
          <p:nvPr>
            <p:ph idx="1"/>
          </p:nvPr>
        </p:nvSpPr>
        <p:spPr>
          <a:xfrm>
            <a:off x="1" y="1825625"/>
            <a:ext cx="12192000" cy="4351338"/>
          </a:xfrm>
        </p:spPr>
        <p:txBody>
          <a:bodyPr/>
          <a:lstStyle/>
          <a:p>
            <a:pPr algn="ctr"/>
            <a:r>
              <a:rPr lang="en-US" sz="5400" dirty="0"/>
              <a:t>is the Definition of Insanity: </a:t>
            </a:r>
            <a:br>
              <a:rPr lang="en-US" dirty="0"/>
            </a:br>
            <a:endParaRPr lang="en-US" dirty="0"/>
          </a:p>
          <a:p>
            <a:pPr algn="ctr"/>
            <a:r>
              <a:rPr lang="en-US" dirty="0"/>
              <a:t>“doing the same thing over and over </a:t>
            </a:r>
            <a:br>
              <a:rPr lang="en-US" dirty="0"/>
            </a:br>
            <a:r>
              <a:rPr lang="en-US" dirty="0"/>
              <a:t>and expecting a different result.”</a:t>
            </a:r>
            <a:br>
              <a:rPr lang="en-US" dirty="0"/>
            </a:br>
            <a:endParaRPr lang="en-US" dirty="0"/>
          </a:p>
          <a:p>
            <a:endParaRPr lang="en-US" dirty="0"/>
          </a:p>
          <a:p>
            <a:endParaRPr lang="en-US" dirty="0"/>
          </a:p>
        </p:txBody>
      </p:sp>
    </p:spTree>
    <p:extLst>
      <p:ext uri="{BB962C8B-B14F-4D97-AF65-F5344CB8AC3E}">
        <p14:creationId xmlns:p14="http://schemas.microsoft.com/office/powerpoint/2010/main" val="4269034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6823753" cy="4351338"/>
          </a:xfrm>
        </p:spPr>
        <p:txBody>
          <a:bodyPr/>
          <a:lstStyle/>
          <a:p>
            <a:r>
              <a:rPr lang="en-US" dirty="0"/>
              <a:t>1.  A Planned </a:t>
            </a:r>
            <a:r>
              <a:rPr lang="en-US" u="sng" dirty="0">
                <a:solidFill>
                  <a:srgbClr val="FF0000"/>
                </a:solidFill>
              </a:rPr>
              <a:t>Ambush</a:t>
            </a:r>
          </a:p>
          <a:p>
            <a:r>
              <a:rPr lang="en-US" baseline="30000" dirty="0"/>
              <a:t>3</a:t>
            </a:r>
            <a:r>
              <a:rPr lang="en-US" dirty="0"/>
              <a:t> </a:t>
            </a:r>
            <a:r>
              <a:rPr lang="en-US" dirty="0">
                <a:solidFill>
                  <a:srgbClr val="FF0000"/>
                </a:solidFill>
              </a:rPr>
              <a:t>So Joshua and the whole army moved out to attack Ai</a:t>
            </a:r>
            <a:r>
              <a:rPr lang="en-US" dirty="0"/>
              <a:t>. He chose thirty thousand of his best fighting men </a:t>
            </a:r>
            <a:br>
              <a:rPr lang="en-US" dirty="0"/>
            </a:br>
            <a:r>
              <a:rPr lang="en-US" dirty="0"/>
              <a:t>and sent them .... to set an ambush behind the city. ....</a:t>
            </a:r>
          </a:p>
        </p:txBody>
      </p:sp>
      <p:sp>
        <p:nvSpPr>
          <p:cNvPr id="10" name="TextBox 9"/>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1" name="Oval 10"/>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13" name="Arc 12"/>
          <p:cNvSpPr/>
          <p:nvPr/>
        </p:nvSpPr>
        <p:spPr>
          <a:xfrm>
            <a:off x="9580728" y="3179928"/>
            <a:ext cx="813338" cy="639718"/>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38138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6823753" cy="4351338"/>
          </a:xfrm>
        </p:spPr>
        <p:txBody>
          <a:bodyPr/>
          <a:lstStyle/>
          <a:p>
            <a:r>
              <a:rPr lang="en-US" dirty="0"/>
              <a:t>1.  A Planned </a:t>
            </a:r>
            <a:r>
              <a:rPr lang="en-US" u="sng" dirty="0">
                <a:solidFill>
                  <a:srgbClr val="FF0000"/>
                </a:solidFill>
              </a:rPr>
              <a:t>Ambush</a:t>
            </a:r>
          </a:p>
          <a:p>
            <a:r>
              <a:rPr lang="en-US" baseline="30000" dirty="0"/>
              <a:t>3</a:t>
            </a:r>
            <a:r>
              <a:rPr lang="en-US" dirty="0"/>
              <a:t> So Joshua and the whole army moved out to attack Ai. He chose thirty thousand of his best fighting men </a:t>
            </a:r>
            <a:br>
              <a:rPr lang="en-US" dirty="0"/>
            </a:br>
            <a:r>
              <a:rPr lang="en-US" dirty="0"/>
              <a:t>and </a:t>
            </a:r>
            <a:r>
              <a:rPr lang="en-US" dirty="0">
                <a:solidFill>
                  <a:srgbClr val="FF0000"/>
                </a:solidFill>
              </a:rPr>
              <a:t>sent them .... to set an ambush behind the city</a:t>
            </a:r>
            <a:r>
              <a:rPr lang="en-US" dirty="0"/>
              <a:t>. ....</a:t>
            </a:r>
          </a:p>
        </p:txBody>
      </p:sp>
      <p:sp>
        <p:nvSpPr>
          <p:cNvPr id="10" name="Oval 9"/>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3" name="TextBox 12"/>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12" name="Arc 11"/>
          <p:cNvSpPr/>
          <p:nvPr/>
        </p:nvSpPr>
        <p:spPr>
          <a:xfrm>
            <a:off x="9040761" y="2875936"/>
            <a:ext cx="1353305" cy="943710"/>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52816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6823753" cy="4351338"/>
          </a:xfrm>
        </p:spPr>
        <p:txBody>
          <a:bodyPr/>
          <a:lstStyle/>
          <a:p>
            <a:r>
              <a:rPr lang="en-US" dirty="0"/>
              <a:t>1.  A Planned </a:t>
            </a:r>
            <a:r>
              <a:rPr lang="en-US" u="sng" dirty="0">
                <a:solidFill>
                  <a:srgbClr val="FF0000"/>
                </a:solidFill>
              </a:rPr>
              <a:t>Ambush</a:t>
            </a:r>
          </a:p>
          <a:p>
            <a:r>
              <a:rPr lang="en-US" baseline="30000" dirty="0"/>
              <a:t>3</a:t>
            </a:r>
            <a:r>
              <a:rPr lang="en-US" dirty="0"/>
              <a:t> So Joshua and the whole army moved out to attack Ai. He chose thirty thousand of his best fighting men </a:t>
            </a:r>
            <a:br>
              <a:rPr lang="en-US" dirty="0"/>
            </a:br>
            <a:r>
              <a:rPr lang="en-US" dirty="0"/>
              <a:t>and </a:t>
            </a:r>
            <a:r>
              <a:rPr lang="en-US" dirty="0">
                <a:solidFill>
                  <a:srgbClr val="FF0000"/>
                </a:solidFill>
              </a:rPr>
              <a:t>sent them .... to set an ambush behind the city</a:t>
            </a:r>
            <a:r>
              <a:rPr lang="en-US" dirty="0"/>
              <a:t>. ....</a:t>
            </a:r>
          </a:p>
        </p:txBody>
      </p:sp>
      <p:sp>
        <p:nvSpPr>
          <p:cNvPr id="9" name="Arc 8"/>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7592993" y="2731626"/>
            <a:ext cx="1863524" cy="646331"/>
          </a:xfrm>
          <a:prstGeom prst="rect">
            <a:avLst/>
          </a:prstGeom>
          <a:noFill/>
        </p:spPr>
        <p:txBody>
          <a:bodyPr wrap="square" rtlCol="0">
            <a:spAutoFit/>
          </a:bodyPr>
          <a:lstStyle/>
          <a:p>
            <a:r>
              <a:rPr lang="en-US" sz="3600" b="1" dirty="0"/>
              <a:t>Ambush</a:t>
            </a:r>
          </a:p>
        </p:txBody>
      </p:sp>
      <p:sp>
        <p:nvSpPr>
          <p:cNvPr id="10" name="Oval 9"/>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4" name="TextBox 13"/>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15" name="Arc 14"/>
          <p:cNvSpPr/>
          <p:nvPr/>
        </p:nvSpPr>
        <p:spPr>
          <a:xfrm>
            <a:off x="9040761" y="2875936"/>
            <a:ext cx="1353305" cy="943710"/>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17912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6997373" cy="4351338"/>
          </a:xfrm>
        </p:spPr>
        <p:txBody>
          <a:bodyPr/>
          <a:lstStyle/>
          <a:p>
            <a:r>
              <a:rPr lang="en-US" dirty="0"/>
              <a:t>2. Planned </a:t>
            </a:r>
            <a:r>
              <a:rPr lang="en-US" u="sng" dirty="0">
                <a:solidFill>
                  <a:srgbClr val="FF0000"/>
                </a:solidFill>
              </a:rPr>
              <a:t>Execution</a:t>
            </a:r>
          </a:p>
          <a:p>
            <a:r>
              <a:rPr lang="en-US" baseline="30000" dirty="0"/>
              <a:t>13</a:t>
            </a:r>
            <a:r>
              <a:rPr lang="en-US" dirty="0"/>
              <a:t> ... That night </a:t>
            </a:r>
            <a:r>
              <a:rPr lang="en-US" dirty="0">
                <a:solidFill>
                  <a:srgbClr val="FF0000"/>
                </a:solidFill>
              </a:rPr>
              <a:t>Joshua went into the valley</a:t>
            </a:r>
            <a:r>
              <a:rPr lang="en-US" dirty="0"/>
              <a:t>.   </a:t>
            </a:r>
            <a:r>
              <a:rPr lang="en-US" baseline="30000" dirty="0"/>
              <a:t>14</a:t>
            </a:r>
            <a:r>
              <a:rPr lang="en-US" dirty="0"/>
              <a:t> When the king of Ai saw this, he and all the men of the city hurried out early in the morning to meet Israel in battle ....</a:t>
            </a:r>
          </a:p>
          <a:p>
            <a:r>
              <a:rPr lang="en-US" dirty="0"/>
              <a:t> </a:t>
            </a:r>
          </a:p>
          <a:p>
            <a:r>
              <a:rPr lang="en-US" dirty="0"/>
              <a:t> </a:t>
            </a:r>
          </a:p>
        </p:txBody>
      </p:sp>
      <p:sp>
        <p:nvSpPr>
          <p:cNvPr id="7" name="Arc 6"/>
          <p:cNvSpPr/>
          <p:nvPr/>
        </p:nvSpPr>
        <p:spPr>
          <a:xfrm rot="14430084">
            <a:off x="9363918" y="2916820"/>
            <a:ext cx="590309" cy="497712"/>
          </a:xfrm>
          <a:prstGeom prst="arc">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sp>
        <p:nvSpPr>
          <p:cNvPr id="8" name="TextBox 7"/>
          <p:cNvSpPr txBox="1"/>
          <p:nvPr/>
        </p:nvSpPr>
        <p:spPr>
          <a:xfrm>
            <a:off x="7592993" y="2731626"/>
            <a:ext cx="1863524" cy="646331"/>
          </a:xfrm>
          <a:prstGeom prst="rect">
            <a:avLst/>
          </a:prstGeom>
          <a:noFill/>
          <a:ln>
            <a:noFill/>
          </a:ln>
        </p:spPr>
        <p:txBody>
          <a:bodyPr wrap="square" rtlCol="0">
            <a:spAutoFit/>
          </a:bodyPr>
          <a:lstStyle/>
          <a:p>
            <a:r>
              <a:rPr lang="en-US" sz="3600" b="1" dirty="0">
                <a:solidFill>
                  <a:schemeClr val="tx1">
                    <a:lumMod val="50000"/>
                    <a:lumOff val="50000"/>
                  </a:schemeClr>
                </a:solidFill>
              </a:rPr>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1" name="TextBox 10"/>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13" name="Arc 12"/>
          <p:cNvSpPr/>
          <p:nvPr/>
        </p:nvSpPr>
        <p:spPr>
          <a:xfrm>
            <a:off x="9040761" y="2875936"/>
            <a:ext cx="1353305" cy="943710"/>
          </a:xfrm>
          <a:prstGeom prst="arc">
            <a:avLst/>
          </a:prstGeom>
          <a:ln w="7620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9653286" y="3136738"/>
            <a:ext cx="740780"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35258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6997373" cy="4351338"/>
          </a:xfrm>
        </p:spPr>
        <p:txBody>
          <a:bodyPr/>
          <a:lstStyle/>
          <a:p>
            <a:r>
              <a:rPr lang="en-US" dirty="0"/>
              <a:t>2. Planned </a:t>
            </a:r>
            <a:r>
              <a:rPr lang="en-US" u="sng" dirty="0">
                <a:solidFill>
                  <a:srgbClr val="FF0000"/>
                </a:solidFill>
              </a:rPr>
              <a:t>Execution</a:t>
            </a:r>
          </a:p>
          <a:p>
            <a:r>
              <a:rPr lang="en-US" baseline="30000" dirty="0"/>
              <a:t>13</a:t>
            </a:r>
            <a:r>
              <a:rPr lang="en-US" dirty="0"/>
              <a:t> ... That night Joshua went into the valley.   </a:t>
            </a:r>
            <a:r>
              <a:rPr lang="en-US" baseline="30000" dirty="0"/>
              <a:t>14</a:t>
            </a:r>
            <a:r>
              <a:rPr lang="en-US" dirty="0"/>
              <a:t> </a:t>
            </a:r>
            <a:r>
              <a:rPr lang="en-US" dirty="0">
                <a:solidFill>
                  <a:srgbClr val="FF0000"/>
                </a:solidFill>
              </a:rPr>
              <a:t>When the king of Ai saw this</a:t>
            </a:r>
            <a:r>
              <a:rPr lang="en-US" dirty="0"/>
              <a:t>, he and all the men of the city hurried out early in the morning to meet Israel in battle ....</a:t>
            </a:r>
          </a:p>
          <a:p>
            <a:r>
              <a:rPr lang="en-US" dirty="0"/>
              <a:t> </a:t>
            </a:r>
          </a:p>
          <a:p>
            <a:r>
              <a:rPr lang="en-US" dirty="0"/>
              <a:t> </a:t>
            </a:r>
          </a:p>
        </p:txBody>
      </p:sp>
      <p:sp>
        <p:nvSpPr>
          <p:cNvPr id="7" name="Arc 6"/>
          <p:cNvSpPr/>
          <p:nvPr/>
        </p:nvSpPr>
        <p:spPr>
          <a:xfrm rot="14430084">
            <a:off x="9363918" y="2916820"/>
            <a:ext cx="590309" cy="497712"/>
          </a:xfrm>
          <a:prstGeom prst="arc">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sp>
        <p:nvSpPr>
          <p:cNvPr id="8" name="TextBox 7"/>
          <p:cNvSpPr txBox="1"/>
          <p:nvPr/>
        </p:nvSpPr>
        <p:spPr>
          <a:xfrm>
            <a:off x="7592993" y="2731626"/>
            <a:ext cx="1863524" cy="646331"/>
          </a:xfrm>
          <a:prstGeom prst="rect">
            <a:avLst/>
          </a:prstGeom>
          <a:noFill/>
          <a:ln>
            <a:noFill/>
          </a:ln>
        </p:spPr>
        <p:txBody>
          <a:bodyPr wrap="square" rtlCol="0">
            <a:spAutoFit/>
          </a:bodyPr>
          <a:lstStyle/>
          <a:p>
            <a:r>
              <a:rPr lang="en-US" sz="3600" b="1" dirty="0">
                <a:solidFill>
                  <a:schemeClr val="tx1">
                    <a:lumMod val="50000"/>
                    <a:lumOff val="50000"/>
                  </a:schemeClr>
                </a:solidFill>
              </a:rPr>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1" name="TextBox 10"/>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12" name="Arc 11"/>
          <p:cNvSpPr/>
          <p:nvPr/>
        </p:nvSpPr>
        <p:spPr>
          <a:xfrm>
            <a:off x="9653286" y="3136738"/>
            <a:ext cx="740780"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23186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6997373" cy="4351338"/>
          </a:xfrm>
        </p:spPr>
        <p:txBody>
          <a:bodyPr/>
          <a:lstStyle/>
          <a:p>
            <a:r>
              <a:rPr lang="en-US" dirty="0"/>
              <a:t>2. Planned </a:t>
            </a:r>
            <a:r>
              <a:rPr lang="en-US" u="sng" dirty="0">
                <a:solidFill>
                  <a:srgbClr val="FF0000"/>
                </a:solidFill>
              </a:rPr>
              <a:t>Execution</a:t>
            </a:r>
          </a:p>
          <a:p>
            <a:r>
              <a:rPr lang="en-US" baseline="30000" dirty="0"/>
              <a:t>13</a:t>
            </a:r>
            <a:r>
              <a:rPr lang="en-US" dirty="0"/>
              <a:t> ... That night Joshua went into the valley.   </a:t>
            </a:r>
            <a:r>
              <a:rPr lang="en-US" baseline="30000" dirty="0"/>
              <a:t>14</a:t>
            </a:r>
            <a:r>
              <a:rPr lang="en-US" dirty="0"/>
              <a:t> When the king of Ai saw this, </a:t>
            </a:r>
            <a:r>
              <a:rPr lang="en-US" dirty="0">
                <a:solidFill>
                  <a:srgbClr val="FF0000"/>
                </a:solidFill>
              </a:rPr>
              <a:t>he and all the men of the city hurried out early in the morning to </a:t>
            </a:r>
            <a:r>
              <a:rPr lang="en-US" dirty="0">
                <a:solidFill>
                  <a:schemeClr val="bg1"/>
                </a:solidFill>
                <a:effectLst>
                  <a:glow rad="127000">
                    <a:srgbClr val="FF0000"/>
                  </a:glow>
                </a:effectLst>
              </a:rPr>
              <a:t>meet Israel in battle </a:t>
            </a:r>
            <a:r>
              <a:rPr lang="en-US" dirty="0"/>
              <a:t>....</a:t>
            </a:r>
          </a:p>
          <a:p>
            <a:r>
              <a:rPr lang="en-US" dirty="0"/>
              <a:t> </a:t>
            </a:r>
          </a:p>
          <a:p>
            <a:r>
              <a:rPr lang="en-US" dirty="0"/>
              <a:t> </a:t>
            </a:r>
          </a:p>
        </p:txBody>
      </p:sp>
      <p:sp>
        <p:nvSpPr>
          <p:cNvPr id="7" name="Arc 6"/>
          <p:cNvSpPr/>
          <p:nvPr/>
        </p:nvSpPr>
        <p:spPr>
          <a:xfrm rot="14430084">
            <a:off x="9363918" y="2916820"/>
            <a:ext cx="590309" cy="497712"/>
          </a:xfrm>
          <a:prstGeom prst="arc">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92993" y="2731626"/>
            <a:ext cx="1863524" cy="646331"/>
          </a:xfrm>
          <a:prstGeom prst="rect">
            <a:avLst/>
          </a:prstGeom>
          <a:noFill/>
          <a:ln>
            <a:noFill/>
          </a:ln>
        </p:spPr>
        <p:txBody>
          <a:bodyPr wrap="square" rtlCol="0">
            <a:spAutoFit/>
          </a:bodyPr>
          <a:lstStyle/>
          <a:p>
            <a:r>
              <a:rPr lang="en-US" sz="3600" b="1" dirty="0">
                <a:solidFill>
                  <a:schemeClr val="tx1">
                    <a:lumMod val="50000"/>
                    <a:lumOff val="50000"/>
                  </a:schemeClr>
                </a:solidFill>
              </a:rPr>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375493" y="2314755"/>
            <a:ext cx="833377" cy="646331"/>
          </a:xfrm>
          <a:prstGeom prst="rect">
            <a:avLst/>
          </a:prstGeom>
          <a:noFill/>
        </p:spPr>
        <p:txBody>
          <a:bodyPr wrap="square" rtlCol="0">
            <a:spAutoFit/>
          </a:bodyPr>
          <a:lstStyle/>
          <a:p>
            <a:r>
              <a:rPr lang="en-US" sz="3600" b="1" dirty="0">
                <a:latin typeface="Arial Black" panose="020B0A04020102020204" pitchFamily="34" charset="0"/>
              </a:rPr>
              <a:t>Ai</a:t>
            </a:r>
          </a:p>
        </p:txBody>
      </p:sp>
      <p:sp>
        <p:nvSpPr>
          <p:cNvPr id="11" name="TextBox 10"/>
          <p:cNvSpPr txBox="1"/>
          <p:nvPr/>
        </p:nvSpPr>
        <p:spPr>
          <a:xfrm>
            <a:off x="10379940" y="3417769"/>
            <a:ext cx="2255135" cy="584775"/>
          </a:xfrm>
          <a:prstGeom prst="rect">
            <a:avLst/>
          </a:prstGeom>
          <a:noFill/>
        </p:spPr>
        <p:txBody>
          <a:bodyPr wrap="square" rtlCol="0">
            <a:spAutoFit/>
          </a:bodyPr>
          <a:lstStyle/>
          <a:p>
            <a:r>
              <a:rPr lang="en-US" sz="3200" b="1" dirty="0">
                <a:effectLst>
                  <a:glow rad="127000">
                    <a:srgbClr val="D2B782"/>
                  </a:glow>
                </a:effectLst>
                <a:latin typeface="Arial Black" panose="020B0A04020102020204" pitchFamily="34" charset="0"/>
              </a:rPr>
              <a:t>Jericho</a:t>
            </a:r>
          </a:p>
        </p:txBody>
      </p:sp>
      <p:sp>
        <p:nvSpPr>
          <p:cNvPr id="12" name="Arc 11"/>
          <p:cNvSpPr/>
          <p:nvPr/>
        </p:nvSpPr>
        <p:spPr>
          <a:xfrm>
            <a:off x="9653286" y="3136738"/>
            <a:ext cx="740780"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V="1">
            <a:off x="9688010" y="3148313"/>
            <a:ext cx="462986"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78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188508" y="0"/>
            <a:ext cx="7732697" cy="6953290"/>
            <a:chOff x="5188508" y="0"/>
            <a:chExt cx="7732697" cy="6953290"/>
          </a:xfrm>
        </p:grpSpPr>
        <p:pic>
          <p:nvPicPr>
            <p:cNvPr id="12" name="Picture 11"/>
            <p:cNvPicPr>
              <a:picLocks noChangeAspect="1"/>
            </p:cNvPicPr>
            <p:nvPr/>
          </p:nvPicPr>
          <p:blipFill>
            <a:blip r:embed="rId2"/>
            <a:stretch>
              <a:fillRect/>
            </a:stretch>
          </p:blipFill>
          <p:spPr>
            <a:xfrm>
              <a:off x="5188508" y="0"/>
              <a:ext cx="7732697" cy="6953290"/>
            </a:xfrm>
            <a:prstGeom prst="rect">
              <a:avLst/>
            </a:prstGeom>
          </p:spPr>
        </p:pic>
        <p:sp>
          <p:nvSpPr>
            <p:cNvPr id="13" name="Oval 12"/>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rc 13"/>
          <p:cNvSpPr/>
          <p:nvPr/>
        </p:nvSpPr>
        <p:spPr>
          <a:xfrm rot="14430084">
            <a:off x="9363918" y="2916820"/>
            <a:ext cx="590309" cy="497712"/>
          </a:xfrm>
          <a:prstGeom prst="arc">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7592993" y="2731626"/>
            <a:ext cx="1863524" cy="646331"/>
          </a:xfrm>
          <a:prstGeom prst="rect">
            <a:avLst/>
          </a:prstGeom>
          <a:noFill/>
          <a:ln>
            <a:noFill/>
          </a:ln>
        </p:spPr>
        <p:txBody>
          <a:bodyPr wrap="square" rtlCol="0">
            <a:spAutoFit/>
          </a:bodyPr>
          <a:lstStyle/>
          <a:p>
            <a:r>
              <a:rPr lang="en-US" sz="3600" b="1" dirty="0">
                <a:solidFill>
                  <a:schemeClr val="tx1">
                    <a:lumMod val="50000"/>
                    <a:lumOff val="50000"/>
                  </a:schemeClr>
                </a:solidFill>
              </a:rPr>
              <a:t>Ambush</a:t>
            </a:r>
          </a:p>
        </p:txBody>
      </p:sp>
      <p:sp>
        <p:nvSpPr>
          <p:cNvPr id="16" name="Oval 15"/>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p:cNvSpPr/>
          <p:nvPr/>
        </p:nvSpPr>
        <p:spPr>
          <a:xfrm rot="1460848">
            <a:off x="9907928" y="3136738"/>
            <a:ext cx="486137"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p:nvPr/>
        </p:nvCxnSpPr>
        <p:spPr>
          <a:xfrm flipV="1">
            <a:off x="9688010" y="3126658"/>
            <a:ext cx="576867" cy="216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6974224" cy="4351338"/>
          </a:xfrm>
        </p:spPr>
        <p:txBody>
          <a:bodyPr/>
          <a:lstStyle/>
          <a:p>
            <a:r>
              <a:rPr lang="en-US" dirty="0"/>
              <a:t>3.  A Planned </a:t>
            </a:r>
            <a:r>
              <a:rPr lang="en-US" u="sng" dirty="0">
                <a:solidFill>
                  <a:srgbClr val="FF0000"/>
                </a:solidFill>
              </a:rPr>
              <a:t>Retreat</a:t>
            </a:r>
          </a:p>
          <a:p>
            <a:r>
              <a:rPr lang="en-US" baseline="30000" dirty="0"/>
              <a:t>15</a:t>
            </a:r>
            <a:r>
              <a:rPr lang="en-US" dirty="0"/>
              <a:t> Joshua and all Israel </a:t>
            </a:r>
            <a:r>
              <a:rPr lang="en-US" dirty="0">
                <a:solidFill>
                  <a:srgbClr val="FF0000"/>
                </a:solidFill>
              </a:rPr>
              <a:t>let themselves be driven back </a:t>
            </a:r>
            <a:r>
              <a:rPr lang="en-US" dirty="0"/>
              <a:t>before them, and they fled toward the desert.   </a:t>
            </a:r>
            <a:r>
              <a:rPr lang="en-US" baseline="30000" dirty="0"/>
              <a:t>16</a:t>
            </a:r>
            <a:r>
              <a:rPr lang="en-US" dirty="0"/>
              <a:t> All the men of Ai .... pursued Joshua and were </a:t>
            </a:r>
            <a:r>
              <a:rPr lang="en-US" dirty="0">
                <a:solidFill>
                  <a:srgbClr val="FF0000"/>
                </a:solidFill>
              </a:rPr>
              <a:t>lured away </a:t>
            </a:r>
            <a:r>
              <a:rPr lang="en-US" dirty="0"/>
              <a:t>from the city.  </a:t>
            </a:r>
          </a:p>
          <a:p>
            <a:endParaRPr lang="en-US" baseline="30000" dirty="0"/>
          </a:p>
        </p:txBody>
      </p:sp>
    </p:spTree>
    <p:extLst>
      <p:ext uri="{BB962C8B-B14F-4D97-AF65-F5344CB8AC3E}">
        <p14:creationId xmlns:p14="http://schemas.microsoft.com/office/powerpoint/2010/main" val="2173404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Arc 6"/>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92993" y="2731626"/>
            <a:ext cx="1863524" cy="646331"/>
          </a:xfrm>
          <a:prstGeom prst="rect">
            <a:avLst/>
          </a:prstGeom>
          <a:noFill/>
        </p:spPr>
        <p:txBody>
          <a:bodyPr wrap="square" rtlCol="0">
            <a:spAutoFit/>
          </a:bodyPr>
          <a:lstStyle/>
          <a:p>
            <a:r>
              <a:rPr lang="en-US" sz="3600" b="1" dirty="0"/>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7606351" cy="4351338"/>
          </a:xfrm>
        </p:spPr>
        <p:txBody>
          <a:bodyPr/>
          <a:lstStyle/>
          <a:p>
            <a:r>
              <a:rPr lang="en-US" dirty="0"/>
              <a:t>4.  The Planned </a:t>
            </a:r>
            <a:r>
              <a:rPr lang="en-US" u="sng" dirty="0">
                <a:solidFill>
                  <a:srgbClr val="FF0000"/>
                </a:solidFill>
              </a:rPr>
              <a:t>Attack</a:t>
            </a:r>
          </a:p>
          <a:p>
            <a:r>
              <a:rPr lang="en-US" baseline="30000" dirty="0"/>
              <a:t>17</a:t>
            </a:r>
            <a:r>
              <a:rPr lang="en-US" dirty="0"/>
              <a:t> ... They left the city open </a:t>
            </a:r>
            <a:br>
              <a:rPr lang="en-US" dirty="0"/>
            </a:br>
            <a:r>
              <a:rPr lang="en-US" dirty="0"/>
              <a:t>and went in pursuit of Israel. </a:t>
            </a:r>
            <a:r>
              <a:rPr lang="en-US" baseline="30000" dirty="0"/>
              <a:t>18</a:t>
            </a:r>
            <a:r>
              <a:rPr lang="en-US" dirty="0"/>
              <a:t> Then .... </a:t>
            </a:r>
            <a:r>
              <a:rPr lang="en-US" dirty="0">
                <a:solidFill>
                  <a:srgbClr val="FF0000"/>
                </a:solidFill>
              </a:rPr>
              <a:t>the men in the ambush rose quickly from their position and rushed forward</a:t>
            </a:r>
            <a:r>
              <a:rPr lang="en-US" dirty="0"/>
              <a:t>. They entered the city and captured it and quickly set it on fire.</a:t>
            </a:r>
          </a:p>
        </p:txBody>
      </p:sp>
      <p:sp>
        <p:nvSpPr>
          <p:cNvPr id="12" name="Arc 11"/>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a:off x="9365848" y="3092369"/>
            <a:ext cx="370390" cy="347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1460848">
            <a:off x="9907928" y="3136738"/>
            <a:ext cx="486137"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flipV="1">
            <a:off x="9688010" y="3126658"/>
            <a:ext cx="576867" cy="216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562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Arc 6"/>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92993" y="2731626"/>
            <a:ext cx="1863524" cy="646331"/>
          </a:xfrm>
          <a:prstGeom prst="rect">
            <a:avLst/>
          </a:prstGeom>
          <a:noFill/>
        </p:spPr>
        <p:txBody>
          <a:bodyPr wrap="square" rtlCol="0">
            <a:spAutoFit/>
          </a:bodyPr>
          <a:lstStyle/>
          <a:p>
            <a:r>
              <a:rPr lang="en-US" sz="3600" b="1" dirty="0"/>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9688010" y="3148314"/>
            <a:ext cx="397550"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a:off x="9365848" y="3092369"/>
            <a:ext cx="370390" cy="347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297202" cy="4351338"/>
          </a:xfrm>
        </p:spPr>
        <p:txBody>
          <a:bodyPr/>
          <a:lstStyle/>
          <a:p>
            <a:r>
              <a:rPr lang="en-US" dirty="0"/>
              <a:t>5.  The Planned </a:t>
            </a:r>
            <a:r>
              <a:rPr lang="en-US" u="sng" dirty="0">
                <a:solidFill>
                  <a:srgbClr val="FF0000"/>
                </a:solidFill>
              </a:rPr>
              <a:t>Sur</a:t>
            </a:r>
            <a:r>
              <a:rPr lang="en-US" dirty="0">
                <a:solidFill>
                  <a:srgbClr val="FF0000"/>
                </a:solidFill>
              </a:rPr>
              <a:t>p</a:t>
            </a:r>
            <a:r>
              <a:rPr lang="en-US" u="sng" dirty="0">
                <a:solidFill>
                  <a:srgbClr val="FF0000"/>
                </a:solidFill>
              </a:rPr>
              <a:t>rise</a:t>
            </a:r>
          </a:p>
          <a:p>
            <a:r>
              <a:rPr lang="en-US" baseline="30000" dirty="0"/>
              <a:t>20</a:t>
            </a:r>
            <a:r>
              <a:rPr lang="en-US" dirty="0"/>
              <a:t> </a:t>
            </a:r>
            <a:r>
              <a:rPr lang="en-US" dirty="0">
                <a:solidFill>
                  <a:srgbClr val="FF0000"/>
                </a:solidFill>
              </a:rPr>
              <a:t>The men of Ai looked back and saw the smoke of the city rising</a:t>
            </a:r>
            <a:r>
              <a:rPr lang="en-US" dirty="0"/>
              <a:t> ...  </a:t>
            </a:r>
            <a:r>
              <a:rPr lang="en-US" baseline="30000" dirty="0"/>
              <a:t>21</a:t>
            </a:r>
            <a:r>
              <a:rPr lang="en-US" dirty="0"/>
              <a:t> ... when Joshua ... saw that the ambush had taken the city ..., </a:t>
            </a:r>
            <a:r>
              <a:rPr lang="en-US" dirty="0">
                <a:solidFill>
                  <a:srgbClr val="FF0000"/>
                </a:solidFill>
              </a:rPr>
              <a:t>they turned around and attacked </a:t>
            </a:r>
            <a:r>
              <a:rPr lang="en-US" dirty="0"/>
              <a:t>the men of Ai.</a:t>
            </a:r>
          </a:p>
        </p:txBody>
      </p:sp>
      <p:sp>
        <p:nvSpPr>
          <p:cNvPr id="10" name="Arc 9"/>
          <p:cNvSpPr/>
          <p:nvPr/>
        </p:nvSpPr>
        <p:spPr>
          <a:xfrm>
            <a:off x="9542352" y="3136738"/>
            <a:ext cx="851713"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1344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Arc 6"/>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92993" y="2731626"/>
            <a:ext cx="1863524" cy="646331"/>
          </a:xfrm>
          <a:prstGeom prst="rect">
            <a:avLst/>
          </a:prstGeom>
          <a:noFill/>
        </p:spPr>
        <p:txBody>
          <a:bodyPr wrap="square" rtlCol="0">
            <a:spAutoFit/>
          </a:bodyPr>
          <a:lstStyle/>
          <a:p>
            <a:r>
              <a:rPr lang="en-US" sz="3600" b="1" dirty="0"/>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9688010" y="3148314"/>
            <a:ext cx="397550"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9365848" y="3092369"/>
            <a:ext cx="527452" cy="3183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a:off x="9542352" y="3136738"/>
            <a:ext cx="851713"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733468" cy="4351338"/>
          </a:xfrm>
        </p:spPr>
        <p:txBody>
          <a:bodyPr/>
          <a:lstStyle/>
          <a:p>
            <a:r>
              <a:rPr lang="en-US" dirty="0"/>
              <a:t>6.  The Planned </a:t>
            </a:r>
            <a:r>
              <a:rPr lang="en-US" u="sng" dirty="0">
                <a:solidFill>
                  <a:srgbClr val="FF0000"/>
                </a:solidFill>
              </a:rPr>
              <a:t>Tra</a:t>
            </a:r>
            <a:r>
              <a:rPr lang="en-US" dirty="0">
                <a:solidFill>
                  <a:srgbClr val="FF0000"/>
                </a:solidFill>
              </a:rPr>
              <a:t>p</a:t>
            </a:r>
          </a:p>
          <a:p>
            <a:pPr>
              <a:lnSpc>
                <a:spcPct val="85000"/>
              </a:lnSpc>
            </a:pPr>
            <a:r>
              <a:rPr lang="en-US" baseline="30000" dirty="0"/>
              <a:t>22</a:t>
            </a:r>
            <a:r>
              <a:rPr lang="en-US" dirty="0"/>
              <a:t> The men of the ambush </a:t>
            </a:r>
            <a:br>
              <a:rPr lang="en-US" dirty="0"/>
            </a:br>
            <a:r>
              <a:rPr lang="en-US" dirty="0"/>
              <a:t>also came out ..., so that </a:t>
            </a:r>
            <a:br>
              <a:rPr lang="en-US" dirty="0"/>
            </a:br>
            <a:r>
              <a:rPr lang="en-US" dirty="0"/>
              <a:t>they were </a:t>
            </a:r>
            <a:r>
              <a:rPr lang="en-US" dirty="0">
                <a:solidFill>
                  <a:srgbClr val="FF0000"/>
                </a:solidFill>
              </a:rPr>
              <a:t>caught in the middle</a:t>
            </a:r>
            <a:r>
              <a:rPr lang="en-US" dirty="0"/>
              <a:t>, with Israelites on both sides. </a:t>
            </a:r>
          </a:p>
          <a:p>
            <a:pPr>
              <a:lnSpc>
                <a:spcPct val="85000"/>
              </a:lnSpc>
            </a:pPr>
            <a:r>
              <a:rPr lang="en-US" dirty="0"/>
              <a:t>Israel </a:t>
            </a:r>
            <a:r>
              <a:rPr lang="en-US" dirty="0">
                <a:solidFill>
                  <a:srgbClr val="FF0000"/>
                </a:solidFill>
              </a:rPr>
              <a:t>cut them down</a:t>
            </a:r>
            <a:r>
              <a:rPr lang="en-US" dirty="0"/>
              <a:t>, leaving them neither survivors nor fugitives. ....</a:t>
            </a:r>
          </a:p>
        </p:txBody>
      </p:sp>
    </p:spTree>
    <p:extLst>
      <p:ext uri="{BB962C8B-B14F-4D97-AF65-F5344CB8AC3E}">
        <p14:creationId xmlns:p14="http://schemas.microsoft.com/office/powerpoint/2010/main" val="177308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Overused Cliché</a:t>
            </a:r>
          </a:p>
        </p:txBody>
      </p:sp>
      <p:sp>
        <p:nvSpPr>
          <p:cNvPr id="3" name="Content Placeholder 2"/>
          <p:cNvSpPr>
            <a:spLocks noGrp="1"/>
          </p:cNvSpPr>
          <p:nvPr>
            <p:ph idx="1"/>
          </p:nvPr>
        </p:nvSpPr>
        <p:spPr>
          <a:xfrm>
            <a:off x="0" y="1825625"/>
            <a:ext cx="12191999" cy="4351338"/>
          </a:xfrm>
        </p:spPr>
        <p:txBody>
          <a:bodyPr/>
          <a:lstStyle/>
          <a:p>
            <a:pPr algn="ctr"/>
            <a:r>
              <a:rPr lang="en-US" sz="5400" dirty="0"/>
              <a:t>is the Definition of Insanity: </a:t>
            </a:r>
            <a:br>
              <a:rPr lang="en-US" dirty="0"/>
            </a:br>
            <a:endParaRPr lang="en-US" dirty="0"/>
          </a:p>
          <a:p>
            <a:pPr algn="ctr"/>
            <a:r>
              <a:rPr lang="en-US" dirty="0"/>
              <a:t>“doing the same thing over and over </a:t>
            </a:r>
            <a:br>
              <a:rPr lang="en-US" dirty="0"/>
            </a:br>
            <a:r>
              <a:rPr lang="en-US" dirty="0"/>
              <a:t>and expecting a different result.”</a:t>
            </a:r>
            <a:br>
              <a:rPr lang="en-US" dirty="0"/>
            </a:br>
            <a:endParaRPr lang="en-US" dirty="0"/>
          </a:p>
          <a:p>
            <a:pPr algn="ctr"/>
            <a:r>
              <a:rPr lang="en-US" dirty="0"/>
              <a:t>What Israel did at Ai did not work—</a:t>
            </a:r>
            <a:br>
              <a:rPr lang="en-US" dirty="0"/>
            </a:br>
            <a:r>
              <a:rPr lang="en-US" dirty="0"/>
              <a:t>it was time for a new strategy!</a:t>
            </a:r>
          </a:p>
          <a:p>
            <a:endParaRPr lang="en-US" dirty="0"/>
          </a:p>
          <a:p>
            <a:endParaRPr lang="en-US" dirty="0"/>
          </a:p>
          <a:p>
            <a:endParaRPr lang="en-US" dirty="0"/>
          </a:p>
        </p:txBody>
      </p:sp>
    </p:spTree>
    <p:extLst>
      <p:ext uri="{BB962C8B-B14F-4D97-AF65-F5344CB8AC3E}">
        <p14:creationId xmlns:p14="http://schemas.microsoft.com/office/powerpoint/2010/main" val="1890414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88508" y="0"/>
            <a:ext cx="7732697" cy="6953290"/>
            <a:chOff x="5188508" y="0"/>
            <a:chExt cx="7732697" cy="6953290"/>
          </a:xfrm>
        </p:grpSpPr>
        <p:pic>
          <p:nvPicPr>
            <p:cNvPr id="5" name="Picture 4"/>
            <p:cNvPicPr>
              <a:picLocks noChangeAspect="1"/>
            </p:cNvPicPr>
            <p:nvPr/>
          </p:nvPicPr>
          <p:blipFill>
            <a:blip r:embed="rId2"/>
            <a:stretch>
              <a:fillRect/>
            </a:stretch>
          </p:blipFill>
          <p:spPr>
            <a:xfrm>
              <a:off x="5188508" y="0"/>
              <a:ext cx="7732697" cy="6953290"/>
            </a:xfrm>
            <a:prstGeom prst="rect">
              <a:avLst/>
            </a:prstGeom>
          </p:spPr>
        </p:pic>
        <p:sp>
          <p:nvSpPr>
            <p:cNvPr id="6" name="Oval 5"/>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Arc 6"/>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92993" y="2731626"/>
            <a:ext cx="1863524" cy="646331"/>
          </a:xfrm>
          <a:prstGeom prst="rect">
            <a:avLst/>
          </a:prstGeom>
          <a:noFill/>
        </p:spPr>
        <p:txBody>
          <a:bodyPr wrap="square" rtlCol="0">
            <a:spAutoFit/>
          </a:bodyPr>
          <a:lstStyle/>
          <a:p>
            <a:r>
              <a:rPr lang="en-US" sz="3600" b="1" dirty="0"/>
              <a:t>Ambush</a:t>
            </a:r>
          </a:p>
        </p:txBody>
      </p:sp>
      <p:sp>
        <p:nvSpPr>
          <p:cNvPr id="9" name="Oval 8"/>
          <p:cNvSpPr/>
          <p:nvPr/>
        </p:nvSpPr>
        <p:spPr>
          <a:xfrm>
            <a:off x="10313043" y="3414532"/>
            <a:ext cx="185195" cy="1851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9688010" y="3148314"/>
            <a:ext cx="397550"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14430084">
            <a:off x="9363918" y="2916820"/>
            <a:ext cx="590309" cy="497712"/>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9365848" y="3092369"/>
            <a:ext cx="527452" cy="3183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a:off x="9542352" y="3136738"/>
            <a:ext cx="851713" cy="682907"/>
          </a:xfrm>
          <a:prstGeom prst="arc">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6" y="1825625"/>
            <a:ext cx="7270824" cy="4351338"/>
          </a:xfrm>
        </p:spPr>
        <p:txBody>
          <a:bodyPr/>
          <a:lstStyle/>
          <a:p>
            <a:r>
              <a:rPr lang="en-US" dirty="0"/>
              <a:t> 7.  The Planned </a:t>
            </a:r>
            <a:r>
              <a:rPr lang="en-US" u="sng" dirty="0">
                <a:solidFill>
                  <a:srgbClr val="FF0000"/>
                </a:solidFill>
              </a:rPr>
              <a:t>Victor</a:t>
            </a:r>
            <a:r>
              <a:rPr lang="en-US" dirty="0">
                <a:solidFill>
                  <a:srgbClr val="FF0000"/>
                </a:solidFill>
              </a:rPr>
              <a:t>y</a:t>
            </a:r>
          </a:p>
          <a:p>
            <a:pPr>
              <a:lnSpc>
                <a:spcPct val="85000"/>
              </a:lnSpc>
            </a:pPr>
            <a:r>
              <a:rPr lang="en-US" baseline="30000" dirty="0"/>
              <a:t>26</a:t>
            </a:r>
            <a:r>
              <a:rPr lang="en-US" dirty="0"/>
              <a:t> For Joshua did not draw back the hand that held out his javelin until he had </a:t>
            </a:r>
            <a:r>
              <a:rPr lang="en-US" dirty="0">
                <a:solidFill>
                  <a:srgbClr val="FF0000"/>
                </a:solidFill>
              </a:rPr>
              <a:t>destroyed all </a:t>
            </a:r>
            <a:r>
              <a:rPr lang="en-US" dirty="0"/>
              <a:t>who lived in Ai.</a:t>
            </a:r>
          </a:p>
        </p:txBody>
      </p:sp>
    </p:spTree>
    <p:extLst>
      <p:ext uri="{BB962C8B-B14F-4D97-AF65-F5344CB8AC3E}">
        <p14:creationId xmlns:p14="http://schemas.microsoft.com/office/powerpoint/2010/main" val="2386757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88508" y="0"/>
            <a:ext cx="7732697" cy="6953290"/>
            <a:chOff x="5188508" y="0"/>
            <a:chExt cx="7732697" cy="6953290"/>
          </a:xfrm>
        </p:grpSpPr>
        <p:pic>
          <p:nvPicPr>
            <p:cNvPr id="6" name="Picture 5"/>
            <p:cNvPicPr>
              <a:picLocks noChangeAspect="1"/>
            </p:cNvPicPr>
            <p:nvPr/>
          </p:nvPicPr>
          <p:blipFill>
            <a:blip r:embed="rId3"/>
            <a:stretch>
              <a:fillRect/>
            </a:stretch>
          </p:blipFill>
          <p:spPr>
            <a:xfrm>
              <a:off x="5188508" y="0"/>
              <a:ext cx="7732697" cy="6953290"/>
            </a:xfrm>
            <a:prstGeom prst="rect">
              <a:avLst/>
            </a:prstGeom>
          </p:spPr>
        </p:pic>
        <p:sp>
          <p:nvSpPr>
            <p:cNvPr id="7" name="Oval 6"/>
            <p:cNvSpPr/>
            <p:nvPr/>
          </p:nvSpPr>
          <p:spPr>
            <a:xfrm>
              <a:off x="9155575" y="3773347"/>
              <a:ext cx="439838" cy="451412"/>
            </a:xfrm>
            <a:prstGeom prst="ellipse">
              <a:avLst/>
            </a:prstGeom>
            <a:solidFill>
              <a:srgbClr val="D2B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Reset the Strategy</a:t>
            </a:r>
          </a:p>
        </p:txBody>
      </p:sp>
      <p:sp>
        <p:nvSpPr>
          <p:cNvPr id="3" name="Content Placeholder 2"/>
          <p:cNvSpPr>
            <a:spLocks noGrp="1"/>
          </p:cNvSpPr>
          <p:nvPr>
            <p:ph idx="1"/>
          </p:nvPr>
        </p:nvSpPr>
        <p:spPr>
          <a:xfrm>
            <a:off x="387275" y="1825625"/>
            <a:ext cx="7982025" cy="4351338"/>
          </a:xfrm>
        </p:spPr>
        <p:txBody>
          <a:bodyPr/>
          <a:lstStyle/>
          <a:p>
            <a:r>
              <a:rPr lang="en-US" dirty="0">
                <a:solidFill>
                  <a:srgbClr val="FF0000"/>
                </a:solidFill>
              </a:rPr>
              <a:t> </a:t>
            </a:r>
            <a:r>
              <a:rPr lang="en-US" dirty="0"/>
              <a:t>8.  The Planned </a:t>
            </a:r>
            <a:r>
              <a:rPr lang="en-US" u="sng" dirty="0">
                <a:solidFill>
                  <a:srgbClr val="FF0000"/>
                </a:solidFill>
              </a:rPr>
              <a:t>S</a:t>
            </a:r>
            <a:r>
              <a:rPr lang="en-US" dirty="0">
                <a:solidFill>
                  <a:srgbClr val="FF0000"/>
                </a:solidFill>
              </a:rPr>
              <a:t>p</a:t>
            </a:r>
            <a:r>
              <a:rPr lang="en-US" u="sng" dirty="0">
                <a:solidFill>
                  <a:srgbClr val="FF0000"/>
                </a:solidFill>
              </a:rPr>
              <a:t>oils</a:t>
            </a:r>
          </a:p>
          <a:p>
            <a:pPr>
              <a:lnSpc>
                <a:spcPct val="85000"/>
              </a:lnSpc>
            </a:pPr>
            <a:r>
              <a:rPr lang="en-US" baseline="30000" dirty="0"/>
              <a:t>27</a:t>
            </a:r>
            <a:r>
              <a:rPr lang="en-US" dirty="0"/>
              <a:t> But Israel did carry off for themselves the livestock and </a:t>
            </a:r>
            <a:r>
              <a:rPr lang="en-US" dirty="0">
                <a:solidFill>
                  <a:srgbClr val="FF0000"/>
                </a:solidFill>
              </a:rPr>
              <a:t>plunder</a:t>
            </a:r>
            <a:r>
              <a:rPr lang="en-US" dirty="0"/>
              <a:t> of this city, as the LORD had instructed Joshua.  </a:t>
            </a:r>
            <a:r>
              <a:rPr lang="en-US" baseline="30000" dirty="0"/>
              <a:t>28</a:t>
            </a:r>
            <a:r>
              <a:rPr lang="en-US" dirty="0"/>
              <a:t> So Joshua burned Ai and made it a permanent heap of ruins, a desolate place to this day.</a:t>
            </a:r>
          </a:p>
          <a:p>
            <a:pPr>
              <a:lnSpc>
                <a:spcPct val="85000"/>
              </a:lnSpc>
            </a:pPr>
            <a:r>
              <a:rPr lang="en-US" dirty="0"/>
              <a:t> </a:t>
            </a:r>
          </a:p>
        </p:txBody>
      </p:sp>
      <p:pic>
        <p:nvPicPr>
          <p:cNvPr id="4" name="Picture 3"/>
          <p:cNvPicPr>
            <a:picLocks noChangeAspect="1"/>
          </p:cNvPicPr>
          <p:nvPr/>
        </p:nvPicPr>
        <p:blipFill>
          <a:blip r:embed="rId4"/>
          <a:stretch>
            <a:fillRect/>
          </a:stretch>
        </p:blipFill>
        <p:spPr>
          <a:xfrm flipH="1">
            <a:off x="7439356" y="2590800"/>
            <a:ext cx="4513157" cy="4267200"/>
          </a:xfrm>
          <a:prstGeom prst="rect">
            <a:avLst/>
          </a:prstGeom>
        </p:spPr>
      </p:pic>
    </p:spTree>
    <p:extLst>
      <p:ext uri="{BB962C8B-B14F-4D97-AF65-F5344CB8AC3E}">
        <p14:creationId xmlns:p14="http://schemas.microsoft.com/office/powerpoint/2010/main" val="840083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Reset the Commitment</a:t>
            </a:r>
          </a:p>
        </p:txBody>
      </p:sp>
    </p:spTree>
    <p:extLst>
      <p:ext uri="{BB962C8B-B14F-4D97-AF65-F5344CB8AC3E}">
        <p14:creationId xmlns:p14="http://schemas.microsoft.com/office/powerpoint/2010/main" val="1272709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6" y="1825625"/>
            <a:ext cx="5576796" cy="4351338"/>
          </a:xfrm>
        </p:spPr>
        <p:txBody>
          <a:bodyPr/>
          <a:lstStyle/>
          <a:p>
            <a:r>
              <a:rPr lang="en-US" dirty="0">
                <a:solidFill>
                  <a:schemeClr val="accent1">
                    <a:lumMod val="50000"/>
                  </a:schemeClr>
                </a:solidFill>
              </a:rPr>
              <a:t>1. Reset</a:t>
            </a:r>
            <a:r>
              <a:rPr lang="en-US" dirty="0"/>
              <a:t> </a:t>
            </a:r>
            <a:r>
              <a:rPr lang="en-US" dirty="0">
                <a:solidFill>
                  <a:srgbClr val="FF0000"/>
                </a:solidFill>
              </a:rPr>
              <a:t>God’s </a:t>
            </a:r>
            <a:r>
              <a:rPr lang="en-US" u="sng" dirty="0">
                <a:solidFill>
                  <a:srgbClr val="FF0000"/>
                </a:solidFill>
              </a:rPr>
              <a:t>Will</a:t>
            </a:r>
          </a:p>
          <a:p>
            <a:r>
              <a:rPr lang="en-US" dirty="0"/>
              <a:t> </a:t>
            </a:r>
            <a:r>
              <a:rPr lang="en-US" baseline="30000" dirty="0"/>
              <a:t>30</a:t>
            </a:r>
            <a:r>
              <a:rPr lang="en-US" dirty="0"/>
              <a:t> Then Joshua </a:t>
            </a:r>
            <a:r>
              <a:rPr lang="en-US" dirty="0">
                <a:solidFill>
                  <a:srgbClr val="FF0000"/>
                </a:solidFill>
              </a:rPr>
              <a:t>built</a:t>
            </a:r>
            <a:r>
              <a:rPr lang="en-US" dirty="0"/>
              <a:t> on Mount </a:t>
            </a:r>
            <a:r>
              <a:rPr lang="en-US" dirty="0" err="1"/>
              <a:t>Ebal</a:t>
            </a:r>
            <a:r>
              <a:rPr lang="en-US" dirty="0"/>
              <a:t> </a:t>
            </a:r>
            <a:r>
              <a:rPr lang="en-US" dirty="0">
                <a:solidFill>
                  <a:srgbClr val="FF0000"/>
                </a:solidFill>
              </a:rPr>
              <a:t>an altar </a:t>
            </a:r>
            <a:r>
              <a:rPr lang="en-US" dirty="0"/>
              <a:t>to the LORD, the God of Israel,  </a:t>
            </a:r>
            <a:r>
              <a:rPr lang="en-US" baseline="30000" dirty="0"/>
              <a:t>31</a:t>
            </a:r>
            <a:r>
              <a:rPr lang="en-US" dirty="0"/>
              <a:t> as Moses </a:t>
            </a:r>
            <a:br>
              <a:rPr lang="en-US" dirty="0"/>
            </a:br>
            <a:r>
              <a:rPr lang="en-US" dirty="0"/>
              <a:t>the servant of the LORD had commanded the Israelites.  </a:t>
            </a:r>
          </a:p>
        </p:txBody>
      </p:sp>
    </p:spTree>
    <p:extLst>
      <p:ext uri="{BB962C8B-B14F-4D97-AF65-F5344CB8AC3E}">
        <p14:creationId xmlns:p14="http://schemas.microsoft.com/office/powerpoint/2010/main" val="1726139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6" name="Rectangle 5"/>
          <p:cNvSpPr/>
          <p:nvPr/>
        </p:nvSpPr>
        <p:spPr>
          <a:xfrm>
            <a:off x="5568287" y="1487606"/>
            <a:ext cx="6755641" cy="5370394"/>
          </a:xfrm>
          <a:prstGeom prst="rect">
            <a:avLst/>
          </a:prstGeom>
          <a:solidFill>
            <a:schemeClr val="tx1">
              <a:alpha val="6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6" y="1825625"/>
            <a:ext cx="5604091" cy="4351338"/>
          </a:xfrm>
        </p:spPr>
        <p:txBody>
          <a:bodyPr/>
          <a:lstStyle/>
          <a:p>
            <a:r>
              <a:rPr lang="en-US" dirty="0">
                <a:solidFill>
                  <a:schemeClr val="accent1">
                    <a:lumMod val="50000"/>
                  </a:schemeClr>
                </a:solidFill>
              </a:rPr>
              <a:t>1. Reset</a:t>
            </a:r>
            <a:r>
              <a:rPr lang="en-US" dirty="0"/>
              <a:t> </a:t>
            </a:r>
            <a:r>
              <a:rPr lang="en-US" dirty="0">
                <a:solidFill>
                  <a:srgbClr val="FF0000"/>
                </a:solidFill>
              </a:rPr>
              <a:t>God’s </a:t>
            </a:r>
            <a:r>
              <a:rPr lang="en-US" u="sng" dirty="0">
                <a:solidFill>
                  <a:srgbClr val="FF0000"/>
                </a:solidFill>
              </a:rPr>
              <a:t>Will</a:t>
            </a:r>
          </a:p>
          <a:p>
            <a:r>
              <a:rPr lang="en-US" dirty="0"/>
              <a:t> </a:t>
            </a:r>
            <a:r>
              <a:rPr lang="en-US" baseline="30000" dirty="0"/>
              <a:t>30</a:t>
            </a:r>
            <a:r>
              <a:rPr lang="en-US" dirty="0"/>
              <a:t> Then Joshua built on Mount </a:t>
            </a:r>
            <a:r>
              <a:rPr lang="en-US" dirty="0" err="1"/>
              <a:t>Ebal</a:t>
            </a:r>
            <a:r>
              <a:rPr lang="en-US" dirty="0"/>
              <a:t> an altar to the LORD, the God of Israel,  </a:t>
            </a:r>
            <a:r>
              <a:rPr lang="en-US" baseline="30000" dirty="0"/>
              <a:t>31</a:t>
            </a:r>
            <a:r>
              <a:rPr lang="en-US" dirty="0"/>
              <a:t> </a:t>
            </a:r>
            <a:r>
              <a:rPr lang="en-US" dirty="0">
                <a:solidFill>
                  <a:srgbClr val="FF0000"/>
                </a:solidFill>
              </a:rPr>
              <a:t>as Moses </a:t>
            </a:r>
            <a:r>
              <a:rPr lang="en-US" dirty="0"/>
              <a:t>the servant of the LORD had </a:t>
            </a:r>
            <a:r>
              <a:rPr lang="en-US" dirty="0">
                <a:solidFill>
                  <a:srgbClr val="FF0000"/>
                </a:solidFill>
              </a:rPr>
              <a:t>commanded</a:t>
            </a:r>
            <a:r>
              <a:rPr lang="en-US" dirty="0"/>
              <a:t> the Israelites. </a:t>
            </a:r>
            <a:r>
              <a:rPr lang="en-US" sz="3200" dirty="0">
                <a:solidFill>
                  <a:srgbClr val="FF0000"/>
                </a:solidFill>
              </a:rPr>
              <a:t>(Deu</a:t>
            </a:r>
            <a:r>
              <a:rPr lang="en-US" sz="3200" baseline="30000" dirty="0">
                <a:solidFill>
                  <a:srgbClr val="FF0000"/>
                </a:solidFill>
              </a:rPr>
              <a:t> </a:t>
            </a:r>
            <a:r>
              <a:rPr lang="en-US" sz="3200" dirty="0">
                <a:solidFill>
                  <a:srgbClr val="FF0000"/>
                </a:solidFill>
              </a:rPr>
              <a:t>27:4-8)</a:t>
            </a:r>
          </a:p>
          <a:p>
            <a:endParaRPr lang="en-US" dirty="0"/>
          </a:p>
        </p:txBody>
      </p:sp>
      <p:sp>
        <p:nvSpPr>
          <p:cNvPr id="5" name="TextBox 4"/>
          <p:cNvSpPr txBox="1"/>
          <p:nvPr/>
        </p:nvSpPr>
        <p:spPr>
          <a:xfrm>
            <a:off x="5950424" y="1719618"/>
            <a:ext cx="6241576" cy="5533823"/>
          </a:xfrm>
          <a:prstGeom prst="rect">
            <a:avLst/>
          </a:prstGeom>
          <a:noFill/>
        </p:spPr>
        <p:txBody>
          <a:bodyPr wrap="square" rtlCol="0">
            <a:spAutoFit/>
          </a:bodyPr>
          <a:lstStyle/>
          <a:p>
            <a:pPr>
              <a:lnSpc>
                <a:spcPct val="85000"/>
              </a:lnSpc>
            </a:pPr>
            <a:r>
              <a:rPr lang="en-US" sz="3200" b="1" dirty="0">
                <a:solidFill>
                  <a:schemeClr val="bg1"/>
                </a:solidFill>
              </a:rPr>
              <a:t> </a:t>
            </a:r>
            <a:r>
              <a:rPr lang="en-US" sz="3200" b="1" baseline="30000" dirty="0">
                <a:solidFill>
                  <a:schemeClr val="bg1"/>
                </a:solidFill>
              </a:rPr>
              <a:t>4</a:t>
            </a:r>
            <a:r>
              <a:rPr lang="en-US" sz="3200" b="1" dirty="0">
                <a:solidFill>
                  <a:schemeClr val="bg1"/>
                </a:solidFill>
              </a:rPr>
              <a:t> And when you have crossed the Jordan set up these stones on Mount </a:t>
            </a:r>
            <a:r>
              <a:rPr lang="en-US" sz="3200" b="1" dirty="0" err="1">
                <a:solidFill>
                  <a:schemeClr val="bg1"/>
                </a:solidFill>
              </a:rPr>
              <a:t>Ebal</a:t>
            </a:r>
            <a:r>
              <a:rPr lang="en-US" sz="3200" b="1" dirty="0">
                <a:solidFill>
                  <a:schemeClr val="bg1"/>
                </a:solidFill>
              </a:rPr>
              <a:t>, as I command you today, and coat them with plaster. </a:t>
            </a:r>
            <a:r>
              <a:rPr lang="en-US" sz="3200" b="1" baseline="30000" dirty="0">
                <a:solidFill>
                  <a:schemeClr val="bg1"/>
                </a:solidFill>
              </a:rPr>
              <a:t>5</a:t>
            </a:r>
            <a:r>
              <a:rPr lang="en-US" sz="3200" b="1" dirty="0">
                <a:solidFill>
                  <a:schemeClr val="bg1"/>
                </a:solidFill>
              </a:rPr>
              <a:t> Build there an altar to the LORD your God, an altar of stones. Do not use any iron tool upon them.  </a:t>
            </a:r>
            <a:r>
              <a:rPr lang="en-US" sz="3200" b="1" baseline="30000" dirty="0">
                <a:solidFill>
                  <a:schemeClr val="bg1"/>
                </a:solidFill>
              </a:rPr>
              <a:t>6</a:t>
            </a:r>
            <a:r>
              <a:rPr lang="en-US" sz="3200" b="1" dirty="0">
                <a:solidFill>
                  <a:schemeClr val="bg1"/>
                </a:solidFill>
              </a:rPr>
              <a:t> ... offer burnt offerings on it to the LORD your God.  </a:t>
            </a:r>
            <a:r>
              <a:rPr lang="en-US" sz="3200" b="1" baseline="30000" dirty="0">
                <a:solidFill>
                  <a:schemeClr val="bg1"/>
                </a:solidFill>
              </a:rPr>
              <a:t>7</a:t>
            </a:r>
            <a:r>
              <a:rPr lang="en-US" sz="3200" b="1" dirty="0">
                <a:solidFill>
                  <a:schemeClr val="bg1"/>
                </a:solidFill>
              </a:rPr>
              <a:t> Sacrifice fellowship offerings there, ... </a:t>
            </a:r>
            <a:r>
              <a:rPr lang="en-US" sz="3200" b="1" baseline="30000" dirty="0">
                <a:solidFill>
                  <a:schemeClr val="bg1"/>
                </a:solidFill>
              </a:rPr>
              <a:t>8</a:t>
            </a:r>
            <a:r>
              <a:rPr lang="en-US" sz="3200" b="1" dirty="0">
                <a:solidFill>
                  <a:schemeClr val="bg1"/>
                </a:solidFill>
              </a:rPr>
              <a:t> And you shall write very clearly all the words of this law on these</a:t>
            </a:r>
            <a:r>
              <a:rPr lang="en-US" sz="3200" dirty="0">
                <a:solidFill>
                  <a:schemeClr val="bg1"/>
                </a:solidFill>
              </a:rPr>
              <a:t> </a:t>
            </a:r>
            <a:r>
              <a:rPr lang="en-US" sz="3200" b="1" dirty="0">
                <a:solidFill>
                  <a:schemeClr val="bg1"/>
                </a:solidFill>
              </a:rPr>
              <a:t>stones. .... </a:t>
            </a:r>
          </a:p>
        </p:txBody>
      </p:sp>
    </p:spTree>
    <p:extLst>
      <p:ext uri="{BB962C8B-B14F-4D97-AF65-F5344CB8AC3E}">
        <p14:creationId xmlns:p14="http://schemas.microsoft.com/office/powerpoint/2010/main" val="3184239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6" y="1825625"/>
            <a:ext cx="7677224" cy="4351338"/>
          </a:xfrm>
        </p:spPr>
        <p:txBody>
          <a:bodyPr/>
          <a:lstStyle/>
          <a:p>
            <a:r>
              <a:rPr lang="en-US" dirty="0">
                <a:solidFill>
                  <a:schemeClr val="accent1">
                    <a:lumMod val="50000"/>
                  </a:schemeClr>
                </a:solidFill>
              </a:rPr>
              <a:t>1. Reset</a:t>
            </a:r>
            <a:r>
              <a:rPr lang="en-US" dirty="0"/>
              <a:t> </a:t>
            </a:r>
            <a:r>
              <a:rPr lang="en-US" dirty="0">
                <a:solidFill>
                  <a:srgbClr val="FF0000"/>
                </a:solidFill>
              </a:rPr>
              <a:t>True </a:t>
            </a:r>
            <a:r>
              <a:rPr lang="en-US" u="sng" dirty="0">
                <a:solidFill>
                  <a:srgbClr val="FF0000"/>
                </a:solidFill>
              </a:rPr>
              <a:t>Worshi</a:t>
            </a:r>
            <a:r>
              <a:rPr lang="en-US" dirty="0">
                <a:solidFill>
                  <a:srgbClr val="FF0000"/>
                </a:solidFill>
              </a:rPr>
              <a:t>p</a:t>
            </a:r>
          </a:p>
          <a:p>
            <a:r>
              <a:rPr lang="en-US" dirty="0"/>
              <a:t>He built it according to what is written in the Book of the Law of Moses--an </a:t>
            </a:r>
            <a:r>
              <a:rPr lang="en-US" dirty="0">
                <a:solidFill>
                  <a:srgbClr val="FF0000"/>
                </a:solidFill>
              </a:rPr>
              <a:t>altar of uncut stones</a:t>
            </a:r>
            <a:r>
              <a:rPr lang="en-US" dirty="0"/>
              <a:t>, on which no iron tool had been used. </a:t>
            </a:r>
          </a:p>
        </p:txBody>
      </p:sp>
    </p:spTree>
    <p:extLst>
      <p:ext uri="{BB962C8B-B14F-4D97-AF65-F5344CB8AC3E}">
        <p14:creationId xmlns:p14="http://schemas.microsoft.com/office/powerpoint/2010/main" val="1050648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5" y="1825625"/>
            <a:ext cx="8418057" cy="4351338"/>
          </a:xfrm>
        </p:spPr>
        <p:txBody>
          <a:bodyPr/>
          <a:lstStyle/>
          <a:p>
            <a:r>
              <a:rPr lang="en-US" dirty="0">
                <a:solidFill>
                  <a:schemeClr val="accent1">
                    <a:lumMod val="50000"/>
                  </a:schemeClr>
                </a:solidFill>
              </a:rPr>
              <a:t>2. Reset</a:t>
            </a:r>
            <a:r>
              <a:rPr lang="en-US" dirty="0"/>
              <a:t> </a:t>
            </a:r>
            <a:r>
              <a:rPr lang="en-US" dirty="0">
                <a:solidFill>
                  <a:srgbClr val="FF0000"/>
                </a:solidFill>
              </a:rPr>
              <a:t>True </a:t>
            </a:r>
            <a:r>
              <a:rPr lang="en-US" u="sng" dirty="0">
                <a:solidFill>
                  <a:srgbClr val="FF0000"/>
                </a:solidFill>
              </a:rPr>
              <a:t>Worshi</a:t>
            </a:r>
            <a:r>
              <a:rPr lang="en-US" dirty="0">
                <a:solidFill>
                  <a:srgbClr val="FF0000"/>
                </a:solidFill>
              </a:rPr>
              <a:t>p</a:t>
            </a:r>
          </a:p>
          <a:p>
            <a:r>
              <a:rPr lang="en-US" dirty="0"/>
              <a:t>He built it according to what is written in the Book of the Law of Moses--an altar of uncut stones, on which no iron tool had been used. On it they </a:t>
            </a:r>
            <a:r>
              <a:rPr lang="en-US" dirty="0">
                <a:solidFill>
                  <a:srgbClr val="FF0000"/>
                </a:solidFill>
              </a:rPr>
              <a:t>offered to the LORD burnt offerings </a:t>
            </a:r>
            <a:r>
              <a:rPr lang="en-US" dirty="0"/>
              <a:t>and sacrificed </a:t>
            </a:r>
            <a:r>
              <a:rPr lang="en-US" dirty="0">
                <a:solidFill>
                  <a:srgbClr val="FF0000"/>
                </a:solidFill>
              </a:rPr>
              <a:t>fellowship offerings</a:t>
            </a:r>
            <a:r>
              <a:rPr lang="en-US" dirty="0"/>
              <a:t>.</a:t>
            </a:r>
          </a:p>
          <a:p>
            <a:r>
              <a:rPr lang="en-US" dirty="0"/>
              <a:t> </a:t>
            </a:r>
          </a:p>
        </p:txBody>
      </p:sp>
      <p:pic>
        <p:nvPicPr>
          <p:cNvPr id="9" name="Picture 8"/>
          <p:cNvPicPr>
            <a:picLocks noChangeAspect="1"/>
          </p:cNvPicPr>
          <p:nvPr/>
        </p:nvPicPr>
        <p:blipFill rotWithShape="1">
          <a:blip r:embed="rId3"/>
          <a:srcRect t="52155" r="60647"/>
          <a:stretch/>
        </p:blipFill>
        <p:spPr>
          <a:xfrm>
            <a:off x="9223590" y="-33867"/>
            <a:ext cx="3053078" cy="2573867"/>
          </a:xfrm>
          <a:prstGeom prst="rect">
            <a:avLst/>
          </a:prstGeom>
        </p:spPr>
      </p:pic>
    </p:spTree>
    <p:extLst>
      <p:ext uri="{BB962C8B-B14F-4D97-AF65-F5344CB8AC3E}">
        <p14:creationId xmlns:p14="http://schemas.microsoft.com/office/powerpoint/2010/main" val="2838739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6" y="1825625"/>
            <a:ext cx="8375724" cy="4351338"/>
          </a:xfrm>
        </p:spPr>
        <p:txBody>
          <a:bodyPr/>
          <a:lstStyle/>
          <a:p>
            <a:r>
              <a:rPr lang="en-US" dirty="0">
                <a:solidFill>
                  <a:schemeClr val="accent1">
                    <a:lumMod val="50000"/>
                  </a:schemeClr>
                </a:solidFill>
              </a:rPr>
              <a:t>3. Reset</a:t>
            </a:r>
            <a:r>
              <a:rPr lang="en-US" dirty="0"/>
              <a:t> </a:t>
            </a:r>
            <a:r>
              <a:rPr lang="en-US" dirty="0">
                <a:solidFill>
                  <a:schemeClr val="accent1">
                    <a:lumMod val="50000"/>
                  </a:schemeClr>
                </a:solidFill>
              </a:rPr>
              <a:t>God’s</a:t>
            </a:r>
            <a:r>
              <a:rPr lang="en-US" dirty="0">
                <a:solidFill>
                  <a:srgbClr val="FF0000"/>
                </a:solidFill>
              </a:rPr>
              <a:t> </a:t>
            </a:r>
            <a:r>
              <a:rPr lang="en-US" u="sng" dirty="0">
                <a:solidFill>
                  <a:srgbClr val="FF0000"/>
                </a:solidFill>
              </a:rPr>
              <a:t>Law</a:t>
            </a:r>
          </a:p>
          <a:p>
            <a:r>
              <a:rPr lang="en-US" baseline="30000" dirty="0"/>
              <a:t>32</a:t>
            </a:r>
            <a:r>
              <a:rPr lang="en-US" dirty="0"/>
              <a:t> There, in the presence of the Israelites, Joshua </a:t>
            </a:r>
            <a:r>
              <a:rPr lang="en-US" dirty="0">
                <a:solidFill>
                  <a:srgbClr val="FF0000"/>
                </a:solidFill>
              </a:rPr>
              <a:t>copied on stones the law of Moses</a:t>
            </a:r>
            <a:r>
              <a:rPr lang="en-US" dirty="0"/>
              <a:t>, which he had written.</a:t>
            </a:r>
          </a:p>
        </p:txBody>
      </p:sp>
      <p:pic>
        <p:nvPicPr>
          <p:cNvPr id="5" name="Picture 4"/>
          <p:cNvPicPr>
            <a:picLocks noChangeAspect="1"/>
          </p:cNvPicPr>
          <p:nvPr/>
        </p:nvPicPr>
        <p:blipFill rotWithShape="1">
          <a:blip r:embed="rId4"/>
          <a:srcRect t="52155" r="60647"/>
          <a:stretch/>
        </p:blipFill>
        <p:spPr>
          <a:xfrm>
            <a:off x="9223590" y="-33867"/>
            <a:ext cx="3053078" cy="2573867"/>
          </a:xfrm>
          <a:prstGeom prst="rect">
            <a:avLst/>
          </a:prstGeom>
        </p:spPr>
      </p:pic>
      <p:pic>
        <p:nvPicPr>
          <p:cNvPr id="6" name="Picture 5"/>
          <p:cNvPicPr>
            <a:picLocks noChangeAspect="1"/>
          </p:cNvPicPr>
          <p:nvPr/>
        </p:nvPicPr>
        <p:blipFill>
          <a:blip r:embed="rId5"/>
          <a:stretch>
            <a:fillRect/>
          </a:stretch>
        </p:blipFill>
        <p:spPr>
          <a:xfrm>
            <a:off x="7831394" y="3409337"/>
            <a:ext cx="4107416" cy="3337275"/>
          </a:xfrm>
          <a:prstGeom prst="rect">
            <a:avLst/>
          </a:prstGeom>
        </p:spPr>
      </p:pic>
    </p:spTree>
    <p:extLst>
      <p:ext uri="{BB962C8B-B14F-4D97-AF65-F5344CB8AC3E}">
        <p14:creationId xmlns:p14="http://schemas.microsoft.com/office/powerpoint/2010/main" val="3717546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6" y="1825625"/>
            <a:ext cx="7766124" cy="4351338"/>
          </a:xfrm>
        </p:spPr>
        <p:txBody>
          <a:bodyPr/>
          <a:lstStyle/>
          <a:p>
            <a:r>
              <a:rPr lang="en-US" dirty="0">
                <a:solidFill>
                  <a:schemeClr val="accent1">
                    <a:lumMod val="50000"/>
                  </a:schemeClr>
                </a:solidFill>
              </a:rPr>
              <a:t>4. Reset</a:t>
            </a:r>
            <a:r>
              <a:rPr lang="en-US" dirty="0"/>
              <a:t> </a:t>
            </a:r>
            <a:r>
              <a:rPr lang="en-US" dirty="0">
                <a:solidFill>
                  <a:schemeClr val="accent1">
                    <a:lumMod val="50000"/>
                  </a:schemeClr>
                </a:solidFill>
              </a:rPr>
              <a:t>God’s</a:t>
            </a:r>
            <a:r>
              <a:rPr lang="en-US" dirty="0"/>
              <a:t> </a:t>
            </a:r>
            <a:r>
              <a:rPr lang="en-US" u="sng" dirty="0">
                <a:solidFill>
                  <a:srgbClr val="FF0000"/>
                </a:solidFill>
              </a:rPr>
              <a:t>Place</a:t>
            </a:r>
          </a:p>
          <a:p>
            <a:r>
              <a:rPr lang="en-US" baseline="30000" dirty="0"/>
              <a:t>33</a:t>
            </a:r>
            <a:r>
              <a:rPr lang="en-US" dirty="0"/>
              <a:t> All Israel, aliens and citizens alike, with their elders, officials and judges, were standing on both sides of the </a:t>
            </a:r>
            <a:r>
              <a:rPr lang="en-US" dirty="0">
                <a:solidFill>
                  <a:srgbClr val="FF0000"/>
                </a:solidFill>
              </a:rPr>
              <a:t>ark of the covenant of the LORD</a:t>
            </a:r>
            <a:r>
              <a:rPr lang="en-US" dirty="0"/>
              <a:t>, facing those who carried it--the priests, who were Levites. </a:t>
            </a:r>
          </a:p>
        </p:txBody>
      </p:sp>
      <p:pic>
        <p:nvPicPr>
          <p:cNvPr id="5" name="Picture 4"/>
          <p:cNvPicPr>
            <a:picLocks noChangeAspect="1"/>
          </p:cNvPicPr>
          <p:nvPr/>
        </p:nvPicPr>
        <p:blipFill rotWithShape="1">
          <a:blip r:embed="rId4"/>
          <a:srcRect t="52155" r="60647"/>
          <a:stretch/>
        </p:blipFill>
        <p:spPr>
          <a:xfrm>
            <a:off x="9223590" y="-33867"/>
            <a:ext cx="3053078" cy="2573867"/>
          </a:xfrm>
          <a:prstGeom prst="rect">
            <a:avLst/>
          </a:prstGeom>
        </p:spPr>
      </p:pic>
      <p:pic>
        <p:nvPicPr>
          <p:cNvPr id="9" name="Picture 8"/>
          <p:cNvPicPr>
            <a:picLocks noChangeAspect="1"/>
          </p:cNvPicPr>
          <p:nvPr/>
        </p:nvPicPr>
        <p:blipFill>
          <a:blip r:embed="rId5"/>
          <a:stretch>
            <a:fillRect/>
          </a:stretch>
        </p:blipFill>
        <p:spPr>
          <a:xfrm>
            <a:off x="7337723" y="2796923"/>
            <a:ext cx="5744098" cy="4061077"/>
          </a:xfrm>
          <a:prstGeom prst="rect">
            <a:avLst/>
          </a:prstGeom>
          <a:effectLst>
            <a:glow rad="127000">
              <a:schemeClr val="bg1">
                <a:alpha val="71000"/>
              </a:schemeClr>
            </a:glow>
          </a:effectLst>
        </p:spPr>
      </p:pic>
    </p:spTree>
    <p:extLst>
      <p:ext uri="{BB962C8B-B14F-4D97-AF65-F5344CB8AC3E}">
        <p14:creationId xmlns:p14="http://schemas.microsoft.com/office/powerpoint/2010/main" val="1929882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pic>
        <p:nvPicPr>
          <p:cNvPr id="5" name="Picture 4"/>
          <p:cNvPicPr>
            <a:picLocks noChangeAspect="1"/>
          </p:cNvPicPr>
          <p:nvPr/>
        </p:nvPicPr>
        <p:blipFill rotWithShape="1">
          <a:blip r:embed="rId4"/>
          <a:srcRect t="52155" r="60647"/>
          <a:stretch/>
        </p:blipFill>
        <p:spPr>
          <a:xfrm>
            <a:off x="9223590" y="-33867"/>
            <a:ext cx="3053078" cy="2573867"/>
          </a:xfrm>
          <a:prstGeom prst="rect">
            <a:avLst/>
          </a:prstGeom>
        </p:spPr>
      </p:pic>
      <p:pic>
        <p:nvPicPr>
          <p:cNvPr id="6" name="Picture 5"/>
          <p:cNvPicPr>
            <a:picLocks noChangeAspect="1"/>
          </p:cNvPicPr>
          <p:nvPr/>
        </p:nvPicPr>
        <p:blipFill>
          <a:blip r:embed="rId5"/>
          <a:stretch>
            <a:fillRect/>
          </a:stretch>
        </p:blipFill>
        <p:spPr>
          <a:xfrm>
            <a:off x="6813753" y="3987697"/>
            <a:ext cx="5792189" cy="3858443"/>
          </a:xfrm>
          <a:prstGeom prst="rect">
            <a:avLst/>
          </a:prstGeom>
        </p:spPr>
      </p:pic>
      <p:sp>
        <p:nvSpPr>
          <p:cNvPr id="3" name="Content Placeholder 2"/>
          <p:cNvSpPr>
            <a:spLocks noGrp="1"/>
          </p:cNvSpPr>
          <p:nvPr>
            <p:ph idx="1"/>
          </p:nvPr>
        </p:nvSpPr>
        <p:spPr>
          <a:xfrm>
            <a:off x="387276" y="1825625"/>
            <a:ext cx="7766124" cy="4351338"/>
          </a:xfrm>
        </p:spPr>
        <p:txBody>
          <a:bodyPr/>
          <a:lstStyle/>
          <a:p>
            <a:r>
              <a:rPr lang="en-US" dirty="0">
                <a:solidFill>
                  <a:schemeClr val="accent1">
                    <a:lumMod val="50000"/>
                  </a:schemeClr>
                </a:solidFill>
              </a:rPr>
              <a:t>5. Reset</a:t>
            </a:r>
            <a:r>
              <a:rPr lang="en-US" dirty="0"/>
              <a:t> </a:t>
            </a:r>
            <a:r>
              <a:rPr lang="en-US" dirty="0">
                <a:solidFill>
                  <a:srgbClr val="FF0000"/>
                </a:solidFill>
              </a:rPr>
              <a:t>Bible </a:t>
            </a:r>
            <a:r>
              <a:rPr lang="en-US" u="sng" dirty="0">
                <a:solidFill>
                  <a:srgbClr val="FF0000"/>
                </a:solidFill>
              </a:rPr>
              <a:t>Instruction</a:t>
            </a:r>
          </a:p>
          <a:p>
            <a:r>
              <a:rPr lang="en-US" dirty="0"/>
              <a:t>Half of the people stood in front of Mount Gerizim and half of them in front of Mount </a:t>
            </a:r>
            <a:r>
              <a:rPr lang="en-US" dirty="0" err="1"/>
              <a:t>Ebal</a:t>
            </a:r>
            <a:r>
              <a:rPr lang="en-US" dirty="0"/>
              <a:t>, as Moses the servant of the LORD had formerly commanded when </a:t>
            </a:r>
            <a:r>
              <a:rPr lang="en-US" dirty="0">
                <a:solidFill>
                  <a:srgbClr val="FF0000"/>
                </a:solidFill>
              </a:rPr>
              <a:t>he gave instructions </a:t>
            </a:r>
            <a:r>
              <a:rPr lang="en-US" dirty="0">
                <a:solidFill>
                  <a:schemeClr val="bg1"/>
                </a:solidFill>
                <a:effectLst>
                  <a:glow rad="127000">
                    <a:srgbClr val="FF0000"/>
                  </a:glow>
                </a:effectLst>
              </a:rPr>
              <a:t>to bless the people </a:t>
            </a:r>
            <a:r>
              <a:rPr lang="en-US" dirty="0"/>
              <a:t>of Israel.</a:t>
            </a:r>
          </a:p>
        </p:txBody>
      </p:sp>
    </p:spTree>
    <p:extLst>
      <p:ext uri="{BB962C8B-B14F-4D97-AF65-F5344CB8AC3E}">
        <p14:creationId xmlns:p14="http://schemas.microsoft.com/office/powerpoint/2010/main" val="118454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2203" b="26537"/>
          <a:stretch>
            <a:fillRect/>
          </a:stretch>
        </p:blipFill>
        <p:spPr bwMode="auto">
          <a:xfrm>
            <a:off x="8096250" y="1933070"/>
            <a:ext cx="4305742" cy="4924930"/>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p:txBody>
          <a:bodyPr/>
          <a:lstStyle/>
          <a:p>
            <a:r>
              <a:rPr lang="en-US" dirty="0"/>
              <a:t>Reset the Mandate</a:t>
            </a:r>
          </a:p>
        </p:txBody>
      </p:sp>
      <p:sp>
        <p:nvSpPr>
          <p:cNvPr id="4" name="Content Placeholder 3"/>
          <p:cNvSpPr>
            <a:spLocks noGrp="1"/>
          </p:cNvSpPr>
          <p:nvPr>
            <p:ph idx="1"/>
          </p:nvPr>
        </p:nvSpPr>
        <p:spPr>
          <a:xfrm>
            <a:off x="387275" y="1825625"/>
            <a:ext cx="8413825" cy="4351338"/>
          </a:xfrm>
        </p:spPr>
        <p:txBody>
          <a:bodyPr/>
          <a:lstStyle/>
          <a:p>
            <a:r>
              <a:rPr lang="en-US" dirty="0"/>
              <a:t>The </a:t>
            </a:r>
            <a:r>
              <a:rPr lang="en-US" u="sng" dirty="0">
                <a:solidFill>
                  <a:srgbClr val="FF0000"/>
                </a:solidFill>
              </a:rPr>
              <a:t>Ori</a:t>
            </a:r>
            <a:r>
              <a:rPr lang="en-US" dirty="0">
                <a:solidFill>
                  <a:srgbClr val="FF0000"/>
                </a:solidFill>
              </a:rPr>
              <a:t>g</a:t>
            </a:r>
            <a:r>
              <a:rPr lang="en-US" u="sng" dirty="0">
                <a:solidFill>
                  <a:srgbClr val="FF0000"/>
                </a:solidFill>
              </a:rPr>
              <a:t>inal</a:t>
            </a:r>
            <a:r>
              <a:rPr lang="en-US" dirty="0">
                <a:solidFill>
                  <a:srgbClr val="FF0000"/>
                </a:solidFill>
              </a:rPr>
              <a:t> </a:t>
            </a:r>
            <a:r>
              <a:rPr lang="en-US" dirty="0"/>
              <a:t>Mandate: </a:t>
            </a:r>
          </a:p>
        </p:txBody>
      </p:sp>
    </p:spTree>
    <p:extLst>
      <p:ext uri="{BB962C8B-B14F-4D97-AF65-F5344CB8AC3E}">
        <p14:creationId xmlns:p14="http://schemas.microsoft.com/office/powerpoint/2010/main" val="581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sp>
        <p:nvSpPr>
          <p:cNvPr id="3" name="Content Placeholder 2"/>
          <p:cNvSpPr>
            <a:spLocks noGrp="1"/>
          </p:cNvSpPr>
          <p:nvPr>
            <p:ph idx="1"/>
          </p:nvPr>
        </p:nvSpPr>
        <p:spPr>
          <a:xfrm>
            <a:off x="387276" y="1825625"/>
            <a:ext cx="7766124" cy="4351338"/>
          </a:xfrm>
        </p:spPr>
        <p:txBody>
          <a:bodyPr/>
          <a:lstStyle/>
          <a:p>
            <a:r>
              <a:rPr lang="en-US" dirty="0">
                <a:solidFill>
                  <a:schemeClr val="accent1">
                    <a:lumMod val="50000"/>
                  </a:schemeClr>
                </a:solidFill>
              </a:rPr>
              <a:t>5. Reset</a:t>
            </a:r>
            <a:r>
              <a:rPr lang="en-US" dirty="0"/>
              <a:t> </a:t>
            </a:r>
            <a:r>
              <a:rPr lang="en-US" dirty="0">
                <a:solidFill>
                  <a:srgbClr val="FF0000"/>
                </a:solidFill>
              </a:rPr>
              <a:t>Bible </a:t>
            </a:r>
            <a:r>
              <a:rPr lang="en-US" u="sng" dirty="0">
                <a:solidFill>
                  <a:srgbClr val="FF0000"/>
                </a:solidFill>
              </a:rPr>
              <a:t>Instruction</a:t>
            </a:r>
          </a:p>
          <a:p>
            <a:r>
              <a:rPr lang="en-US" baseline="30000" dirty="0"/>
              <a:t>34</a:t>
            </a:r>
            <a:r>
              <a:rPr lang="en-US" dirty="0"/>
              <a:t> Afterward, Joshua </a:t>
            </a:r>
            <a:r>
              <a:rPr lang="en-US" dirty="0">
                <a:solidFill>
                  <a:srgbClr val="FF0000"/>
                </a:solidFill>
              </a:rPr>
              <a:t>read all the words of the law</a:t>
            </a:r>
            <a:r>
              <a:rPr lang="en-US" dirty="0"/>
              <a:t>--the </a:t>
            </a:r>
            <a:r>
              <a:rPr lang="en-US" dirty="0">
                <a:solidFill>
                  <a:srgbClr val="FF0000"/>
                </a:solidFill>
              </a:rPr>
              <a:t>blessings</a:t>
            </a:r>
            <a:r>
              <a:rPr lang="en-US" dirty="0"/>
              <a:t> and the </a:t>
            </a:r>
            <a:r>
              <a:rPr lang="en-US" dirty="0">
                <a:solidFill>
                  <a:srgbClr val="FF0000"/>
                </a:solidFill>
              </a:rPr>
              <a:t>curses</a:t>
            </a:r>
            <a:r>
              <a:rPr lang="en-US" dirty="0"/>
              <a:t>--just as it is written in the </a:t>
            </a:r>
            <a:r>
              <a:rPr lang="en-US" dirty="0">
                <a:solidFill>
                  <a:srgbClr val="FF0000"/>
                </a:solidFill>
              </a:rPr>
              <a:t>Book of the Law</a:t>
            </a:r>
            <a:r>
              <a:rPr lang="en-US" dirty="0"/>
              <a:t>.</a:t>
            </a:r>
          </a:p>
        </p:txBody>
      </p:sp>
      <p:pic>
        <p:nvPicPr>
          <p:cNvPr id="5" name="Picture 4"/>
          <p:cNvPicPr>
            <a:picLocks noChangeAspect="1"/>
          </p:cNvPicPr>
          <p:nvPr/>
        </p:nvPicPr>
        <p:blipFill rotWithShape="1">
          <a:blip r:embed="rId4"/>
          <a:srcRect t="52155" r="60647"/>
          <a:stretch/>
        </p:blipFill>
        <p:spPr>
          <a:xfrm>
            <a:off x="9223590" y="-33867"/>
            <a:ext cx="3053078" cy="2573867"/>
          </a:xfrm>
          <a:prstGeom prst="rect">
            <a:avLst/>
          </a:prstGeom>
        </p:spPr>
      </p:pic>
      <p:pic>
        <p:nvPicPr>
          <p:cNvPr id="6" name="Picture 5"/>
          <p:cNvPicPr>
            <a:picLocks noChangeAspect="1"/>
          </p:cNvPicPr>
          <p:nvPr/>
        </p:nvPicPr>
        <p:blipFill>
          <a:blip r:embed="rId5"/>
          <a:stretch>
            <a:fillRect/>
          </a:stretch>
        </p:blipFill>
        <p:spPr>
          <a:xfrm>
            <a:off x="7831394" y="3409337"/>
            <a:ext cx="4107416" cy="3337275"/>
          </a:xfrm>
          <a:prstGeom prst="rect">
            <a:avLst/>
          </a:prstGeom>
        </p:spPr>
      </p:pic>
    </p:spTree>
    <p:extLst>
      <p:ext uri="{BB962C8B-B14F-4D97-AF65-F5344CB8AC3E}">
        <p14:creationId xmlns:p14="http://schemas.microsoft.com/office/powerpoint/2010/main" val="3788353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pic>
        <p:nvPicPr>
          <p:cNvPr id="5" name="Picture 4"/>
          <p:cNvPicPr>
            <a:picLocks noChangeAspect="1"/>
          </p:cNvPicPr>
          <p:nvPr/>
        </p:nvPicPr>
        <p:blipFill rotWithShape="1">
          <a:blip r:embed="rId3"/>
          <a:srcRect t="52155" r="60647"/>
          <a:stretch/>
        </p:blipFill>
        <p:spPr>
          <a:xfrm>
            <a:off x="9223590" y="-33867"/>
            <a:ext cx="3053078" cy="2573867"/>
          </a:xfrm>
          <a:prstGeom prst="rect">
            <a:avLst/>
          </a:prstGeom>
        </p:spPr>
      </p:pic>
      <p:pic>
        <p:nvPicPr>
          <p:cNvPr id="6" name="Picture 5"/>
          <p:cNvPicPr>
            <a:picLocks noChangeAspect="1"/>
          </p:cNvPicPr>
          <p:nvPr/>
        </p:nvPicPr>
        <p:blipFill>
          <a:blip r:embed="rId4"/>
          <a:stretch>
            <a:fillRect/>
          </a:stretch>
        </p:blipFill>
        <p:spPr>
          <a:xfrm>
            <a:off x="6813753" y="3987697"/>
            <a:ext cx="5792189" cy="3858443"/>
          </a:xfrm>
          <a:prstGeom prst="rect">
            <a:avLst/>
          </a:prstGeom>
        </p:spPr>
      </p:pic>
      <p:sp>
        <p:nvSpPr>
          <p:cNvPr id="3" name="Content Placeholder 2"/>
          <p:cNvSpPr>
            <a:spLocks noGrp="1"/>
          </p:cNvSpPr>
          <p:nvPr>
            <p:ph idx="1"/>
          </p:nvPr>
        </p:nvSpPr>
        <p:spPr>
          <a:xfrm>
            <a:off x="387276" y="1825625"/>
            <a:ext cx="7766124" cy="4351338"/>
          </a:xfrm>
        </p:spPr>
        <p:txBody>
          <a:bodyPr/>
          <a:lstStyle/>
          <a:p>
            <a:r>
              <a:rPr lang="en-US" dirty="0">
                <a:solidFill>
                  <a:schemeClr val="accent1">
                    <a:lumMod val="50000"/>
                  </a:schemeClr>
                </a:solidFill>
              </a:rPr>
              <a:t>5. Reset</a:t>
            </a:r>
            <a:r>
              <a:rPr lang="en-US" dirty="0"/>
              <a:t> </a:t>
            </a:r>
            <a:r>
              <a:rPr lang="en-US" dirty="0">
                <a:solidFill>
                  <a:srgbClr val="FF0000"/>
                </a:solidFill>
              </a:rPr>
              <a:t>Bible </a:t>
            </a:r>
            <a:r>
              <a:rPr lang="en-US" u="sng" dirty="0">
                <a:solidFill>
                  <a:srgbClr val="FF0000"/>
                </a:solidFill>
              </a:rPr>
              <a:t>Instruction</a:t>
            </a:r>
          </a:p>
          <a:p>
            <a:r>
              <a:rPr lang="en-US" baseline="30000" dirty="0"/>
              <a:t>35</a:t>
            </a:r>
            <a:r>
              <a:rPr lang="en-US" dirty="0"/>
              <a:t> There was </a:t>
            </a:r>
            <a:r>
              <a:rPr lang="en-US" dirty="0">
                <a:solidFill>
                  <a:srgbClr val="FF0000"/>
                </a:solidFill>
              </a:rPr>
              <a:t>not a word </a:t>
            </a:r>
            <a:r>
              <a:rPr lang="en-US" dirty="0"/>
              <a:t>of all that Moses had commanded </a:t>
            </a:r>
            <a:r>
              <a:rPr lang="en-US" dirty="0">
                <a:solidFill>
                  <a:srgbClr val="FF0000"/>
                </a:solidFill>
              </a:rPr>
              <a:t>that Joshua did not read </a:t>
            </a:r>
            <a:r>
              <a:rPr lang="en-US" dirty="0"/>
              <a:t>to the whole assembly of Israel, including the women and children, and the aliens who lived among them.</a:t>
            </a:r>
          </a:p>
        </p:txBody>
      </p:sp>
    </p:spTree>
    <p:extLst>
      <p:ext uri="{BB962C8B-B14F-4D97-AF65-F5344CB8AC3E}">
        <p14:creationId xmlns:p14="http://schemas.microsoft.com/office/powerpoint/2010/main" val="806478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pic>
        <p:nvPicPr>
          <p:cNvPr id="5" name="Picture 4"/>
          <p:cNvPicPr>
            <a:picLocks noChangeAspect="1"/>
          </p:cNvPicPr>
          <p:nvPr/>
        </p:nvPicPr>
        <p:blipFill rotWithShape="1">
          <a:blip r:embed="rId4"/>
          <a:srcRect t="52155" r="60647"/>
          <a:stretch/>
        </p:blipFill>
        <p:spPr>
          <a:xfrm>
            <a:off x="9223590" y="-33867"/>
            <a:ext cx="3053078" cy="2573867"/>
          </a:xfrm>
          <a:prstGeom prst="rect">
            <a:avLst/>
          </a:prstGeom>
        </p:spPr>
      </p:pic>
      <p:pic>
        <p:nvPicPr>
          <p:cNvPr id="6" name="Picture 5"/>
          <p:cNvPicPr>
            <a:picLocks noChangeAspect="1"/>
          </p:cNvPicPr>
          <p:nvPr/>
        </p:nvPicPr>
        <p:blipFill>
          <a:blip r:embed="rId5"/>
          <a:stretch>
            <a:fillRect/>
          </a:stretch>
        </p:blipFill>
        <p:spPr>
          <a:xfrm>
            <a:off x="6813753" y="3987697"/>
            <a:ext cx="5792189" cy="3858443"/>
          </a:xfrm>
          <a:prstGeom prst="rect">
            <a:avLst/>
          </a:prstGeom>
        </p:spPr>
      </p:pic>
      <p:sp>
        <p:nvSpPr>
          <p:cNvPr id="3" name="Content Placeholder 2"/>
          <p:cNvSpPr>
            <a:spLocks noGrp="1"/>
          </p:cNvSpPr>
          <p:nvPr>
            <p:ph idx="1"/>
          </p:nvPr>
        </p:nvSpPr>
        <p:spPr>
          <a:xfrm>
            <a:off x="387276" y="1825625"/>
            <a:ext cx="7766124" cy="4351338"/>
          </a:xfrm>
        </p:spPr>
        <p:txBody>
          <a:bodyPr/>
          <a:lstStyle/>
          <a:p>
            <a:r>
              <a:rPr lang="en-US" dirty="0">
                <a:solidFill>
                  <a:schemeClr val="accent1">
                    <a:lumMod val="50000"/>
                  </a:schemeClr>
                </a:solidFill>
              </a:rPr>
              <a:t>5. Reset</a:t>
            </a:r>
            <a:r>
              <a:rPr lang="en-US" dirty="0"/>
              <a:t> </a:t>
            </a:r>
            <a:r>
              <a:rPr lang="en-US" dirty="0">
                <a:solidFill>
                  <a:srgbClr val="FF0000"/>
                </a:solidFill>
              </a:rPr>
              <a:t>Bible </a:t>
            </a:r>
            <a:r>
              <a:rPr lang="en-US" u="sng" dirty="0">
                <a:solidFill>
                  <a:srgbClr val="FF0000"/>
                </a:solidFill>
              </a:rPr>
              <a:t>Instruction</a:t>
            </a:r>
          </a:p>
          <a:p>
            <a:r>
              <a:rPr lang="en-US" baseline="30000" dirty="0"/>
              <a:t>35</a:t>
            </a:r>
            <a:r>
              <a:rPr lang="en-US" dirty="0"/>
              <a:t> There was </a:t>
            </a:r>
            <a:r>
              <a:rPr lang="en-US" dirty="0">
                <a:solidFill>
                  <a:srgbClr val="FF0000"/>
                </a:solidFill>
              </a:rPr>
              <a:t>not a word </a:t>
            </a:r>
            <a:r>
              <a:rPr lang="en-US" dirty="0"/>
              <a:t>of all that Moses had commanded </a:t>
            </a:r>
            <a:r>
              <a:rPr lang="en-US" dirty="0">
                <a:solidFill>
                  <a:srgbClr val="FF0000"/>
                </a:solidFill>
              </a:rPr>
              <a:t>that Joshua did not read </a:t>
            </a:r>
            <a:r>
              <a:rPr lang="en-US" dirty="0"/>
              <a:t>to the whole assembly of Israel, including the women and children, and the aliens who lived among them.</a:t>
            </a:r>
          </a:p>
        </p:txBody>
      </p:sp>
      <p:sp>
        <p:nvSpPr>
          <p:cNvPr id="7" name="TextBox 6"/>
          <p:cNvSpPr txBox="1"/>
          <p:nvPr/>
        </p:nvSpPr>
        <p:spPr>
          <a:xfrm>
            <a:off x="7961194" y="4804012"/>
            <a:ext cx="4230806" cy="1569660"/>
          </a:xfrm>
          <a:prstGeom prst="rect">
            <a:avLst/>
          </a:prstGeom>
          <a:noFill/>
        </p:spPr>
        <p:txBody>
          <a:bodyPr wrap="square" rtlCol="0">
            <a:spAutoFit/>
          </a:bodyPr>
          <a:lstStyle/>
          <a:p>
            <a:r>
              <a:rPr lang="en-US" sz="9600" dirty="0">
                <a:solidFill>
                  <a:schemeClr val="bg1"/>
                </a:solidFill>
                <a:effectLst>
                  <a:glow rad="254000">
                    <a:srgbClr val="FF0000"/>
                  </a:glow>
                </a:effectLst>
                <a:latin typeface="Arial Black" panose="020B0A04020102020204" pitchFamily="34" charset="0"/>
              </a:rPr>
              <a:t>WHY?</a:t>
            </a:r>
          </a:p>
        </p:txBody>
      </p:sp>
    </p:spTree>
    <p:extLst>
      <p:ext uri="{BB962C8B-B14F-4D97-AF65-F5344CB8AC3E}">
        <p14:creationId xmlns:p14="http://schemas.microsoft.com/office/powerpoint/2010/main" val="2296241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81800" y="176278"/>
            <a:ext cx="5512552" cy="6681722"/>
          </a:xfrm>
          <a:prstGeom prst="rect">
            <a:avLst/>
          </a:prstGeom>
        </p:spPr>
      </p:pic>
      <p:sp>
        <p:nvSpPr>
          <p:cNvPr id="2" name="Title 1"/>
          <p:cNvSpPr>
            <a:spLocks noGrp="1"/>
          </p:cNvSpPr>
          <p:nvPr>
            <p:ph type="title"/>
          </p:nvPr>
        </p:nvSpPr>
        <p:spPr/>
        <p:txBody>
          <a:bodyPr/>
          <a:lstStyle/>
          <a:p>
            <a:r>
              <a:rPr lang="en-US" dirty="0"/>
              <a:t>Reset the Commitment</a:t>
            </a:r>
          </a:p>
        </p:txBody>
      </p:sp>
      <p:pic>
        <p:nvPicPr>
          <p:cNvPr id="5" name="Picture 4"/>
          <p:cNvPicPr>
            <a:picLocks noChangeAspect="1"/>
          </p:cNvPicPr>
          <p:nvPr/>
        </p:nvPicPr>
        <p:blipFill rotWithShape="1">
          <a:blip r:embed="rId3"/>
          <a:srcRect t="52155" r="60647"/>
          <a:stretch/>
        </p:blipFill>
        <p:spPr>
          <a:xfrm>
            <a:off x="9223590" y="-33867"/>
            <a:ext cx="3053078" cy="2573867"/>
          </a:xfrm>
          <a:prstGeom prst="rect">
            <a:avLst/>
          </a:prstGeom>
        </p:spPr>
      </p:pic>
      <p:pic>
        <p:nvPicPr>
          <p:cNvPr id="6" name="Picture 5"/>
          <p:cNvPicPr>
            <a:picLocks noChangeAspect="1"/>
          </p:cNvPicPr>
          <p:nvPr/>
        </p:nvPicPr>
        <p:blipFill>
          <a:blip r:embed="rId4"/>
          <a:stretch>
            <a:fillRect/>
          </a:stretch>
        </p:blipFill>
        <p:spPr>
          <a:xfrm>
            <a:off x="6813753" y="3987697"/>
            <a:ext cx="5792189" cy="3858443"/>
          </a:xfrm>
          <a:prstGeom prst="rect">
            <a:avLst/>
          </a:prstGeom>
        </p:spPr>
      </p:pic>
      <p:sp>
        <p:nvSpPr>
          <p:cNvPr id="3" name="Content Placeholder 2"/>
          <p:cNvSpPr>
            <a:spLocks noGrp="1"/>
          </p:cNvSpPr>
          <p:nvPr>
            <p:ph idx="1"/>
          </p:nvPr>
        </p:nvSpPr>
        <p:spPr>
          <a:xfrm>
            <a:off x="387276" y="1825625"/>
            <a:ext cx="7766124" cy="4351338"/>
          </a:xfrm>
        </p:spPr>
        <p:txBody>
          <a:bodyPr/>
          <a:lstStyle/>
          <a:p>
            <a:r>
              <a:rPr lang="en-US" dirty="0">
                <a:solidFill>
                  <a:schemeClr val="accent1">
                    <a:lumMod val="50000"/>
                  </a:schemeClr>
                </a:solidFill>
              </a:rPr>
              <a:t>BECAUSE ...</a:t>
            </a:r>
            <a:endParaRPr lang="en-US" u="sng" dirty="0">
              <a:solidFill>
                <a:srgbClr val="FF0000"/>
              </a:solidFill>
            </a:endParaRPr>
          </a:p>
          <a:p>
            <a:pPr>
              <a:lnSpc>
                <a:spcPct val="85000"/>
              </a:lnSpc>
            </a:pPr>
            <a:r>
              <a:rPr lang="en-US" dirty="0">
                <a:solidFill>
                  <a:srgbClr val="FF0000"/>
                </a:solidFill>
              </a:rPr>
              <a:t>Joshua 1:8 </a:t>
            </a:r>
            <a:r>
              <a:rPr lang="en-US" dirty="0"/>
              <a:t>Do not let this Book of the Law depart from your mouth; meditate on it day and night, so that you may be careful to do everything written in it. </a:t>
            </a:r>
            <a:r>
              <a:rPr lang="en-US" dirty="0">
                <a:solidFill>
                  <a:srgbClr val="FF0000"/>
                </a:solidFill>
              </a:rPr>
              <a:t>Then you will be prosperous and successful. </a:t>
            </a:r>
          </a:p>
        </p:txBody>
      </p:sp>
    </p:spTree>
    <p:extLst>
      <p:ext uri="{BB962C8B-B14F-4D97-AF65-F5344CB8AC3E}">
        <p14:creationId xmlns:p14="http://schemas.microsoft.com/office/powerpoint/2010/main" val="1154995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Final Thought: </a:t>
            </a:r>
          </a:p>
        </p:txBody>
      </p:sp>
      <p:sp>
        <p:nvSpPr>
          <p:cNvPr id="3" name="Content Placeholder 2"/>
          <p:cNvSpPr>
            <a:spLocks noGrp="1"/>
          </p:cNvSpPr>
          <p:nvPr>
            <p:ph idx="1"/>
          </p:nvPr>
        </p:nvSpPr>
        <p:spPr>
          <a:xfrm>
            <a:off x="537401" y="1525374"/>
            <a:ext cx="10966525" cy="4351338"/>
          </a:xfrm>
        </p:spPr>
        <p:txBody>
          <a:bodyPr/>
          <a:lstStyle/>
          <a:p>
            <a:pPr algn="ctr"/>
            <a:r>
              <a:rPr lang="en-US" dirty="0"/>
              <a:t>“Commit to the LORD whatever you do, </a:t>
            </a:r>
            <a:br>
              <a:rPr lang="en-US" dirty="0"/>
            </a:br>
            <a:r>
              <a:rPr lang="en-US" dirty="0"/>
              <a:t>and your plans will succeed.” </a:t>
            </a:r>
            <a:br>
              <a:rPr lang="en-US" dirty="0"/>
            </a:br>
            <a:r>
              <a:rPr lang="en-US" sz="3600" dirty="0"/>
              <a:t>Proverbs 16:3 </a:t>
            </a:r>
          </a:p>
        </p:txBody>
      </p:sp>
    </p:spTree>
    <p:extLst>
      <p:ext uri="{BB962C8B-B14F-4D97-AF65-F5344CB8AC3E}">
        <p14:creationId xmlns:p14="http://schemas.microsoft.com/office/powerpoint/2010/main" val="3697386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94944"/>
            <a:ext cx="12192000" cy="6163056"/>
          </a:xfrm>
          <a:prstGeom prst="rect">
            <a:avLst/>
          </a:prstGeom>
        </p:spPr>
      </p:pic>
      <p:sp>
        <p:nvSpPr>
          <p:cNvPr id="2" name="Title 1"/>
          <p:cNvSpPr>
            <a:spLocks noGrp="1"/>
          </p:cNvSpPr>
          <p:nvPr>
            <p:ph type="title"/>
          </p:nvPr>
        </p:nvSpPr>
        <p:spPr>
          <a:xfrm>
            <a:off x="0" y="0"/>
            <a:ext cx="12192000" cy="1325563"/>
          </a:xfrm>
        </p:spPr>
        <p:txBody>
          <a:bodyPr/>
          <a:lstStyle/>
          <a:p>
            <a:r>
              <a:rPr lang="en-US" dirty="0"/>
              <a:t>Final Thought: </a:t>
            </a:r>
          </a:p>
        </p:txBody>
      </p:sp>
      <p:sp>
        <p:nvSpPr>
          <p:cNvPr id="3" name="Content Placeholder 2"/>
          <p:cNvSpPr>
            <a:spLocks noGrp="1"/>
          </p:cNvSpPr>
          <p:nvPr>
            <p:ph idx="1"/>
          </p:nvPr>
        </p:nvSpPr>
        <p:spPr>
          <a:xfrm>
            <a:off x="537401" y="1525374"/>
            <a:ext cx="10966525" cy="4351338"/>
          </a:xfrm>
        </p:spPr>
        <p:txBody>
          <a:bodyPr/>
          <a:lstStyle/>
          <a:p>
            <a:pPr algn="ctr"/>
            <a:r>
              <a:rPr lang="en-US" dirty="0"/>
              <a:t>“Commit to the LORD whatever you do, </a:t>
            </a:r>
            <a:br>
              <a:rPr lang="en-US" dirty="0"/>
            </a:br>
            <a:r>
              <a:rPr lang="en-US" dirty="0"/>
              <a:t>and your plans will succeed.” </a:t>
            </a:r>
            <a:br>
              <a:rPr lang="en-US" dirty="0"/>
            </a:br>
            <a:r>
              <a:rPr lang="en-US" sz="3600" dirty="0"/>
              <a:t>Proverbs 16:3 </a:t>
            </a:r>
          </a:p>
        </p:txBody>
      </p:sp>
    </p:spTree>
    <p:extLst>
      <p:ext uri="{BB962C8B-B14F-4D97-AF65-F5344CB8AC3E}">
        <p14:creationId xmlns:p14="http://schemas.microsoft.com/office/powerpoint/2010/main" val="4104994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202993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2203" b="26537"/>
          <a:stretch>
            <a:fillRect/>
          </a:stretch>
        </p:blipFill>
        <p:spPr bwMode="auto">
          <a:xfrm>
            <a:off x="8096250" y="1933070"/>
            <a:ext cx="4305742" cy="4924930"/>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p:txBody>
          <a:bodyPr/>
          <a:lstStyle/>
          <a:p>
            <a:r>
              <a:rPr lang="en-US" dirty="0"/>
              <a:t>Reset the Mandate</a:t>
            </a:r>
          </a:p>
        </p:txBody>
      </p:sp>
      <p:sp>
        <p:nvSpPr>
          <p:cNvPr id="4" name="Content Placeholder 3"/>
          <p:cNvSpPr>
            <a:spLocks noGrp="1"/>
          </p:cNvSpPr>
          <p:nvPr>
            <p:ph idx="1"/>
          </p:nvPr>
        </p:nvSpPr>
        <p:spPr>
          <a:xfrm>
            <a:off x="387275" y="1825625"/>
            <a:ext cx="8413825" cy="4351338"/>
          </a:xfrm>
        </p:spPr>
        <p:txBody>
          <a:bodyPr/>
          <a:lstStyle/>
          <a:p>
            <a:r>
              <a:rPr lang="en-US" dirty="0"/>
              <a:t>The </a:t>
            </a:r>
            <a:r>
              <a:rPr lang="en-US" u="sng" dirty="0">
                <a:solidFill>
                  <a:srgbClr val="FF0000"/>
                </a:solidFill>
              </a:rPr>
              <a:t>Ori</a:t>
            </a:r>
            <a:r>
              <a:rPr lang="en-US" dirty="0">
                <a:solidFill>
                  <a:srgbClr val="FF0000"/>
                </a:solidFill>
              </a:rPr>
              <a:t>g</a:t>
            </a:r>
            <a:r>
              <a:rPr lang="en-US" u="sng" dirty="0">
                <a:solidFill>
                  <a:srgbClr val="FF0000"/>
                </a:solidFill>
              </a:rPr>
              <a:t>inal</a:t>
            </a:r>
            <a:r>
              <a:rPr lang="en-US" dirty="0">
                <a:solidFill>
                  <a:srgbClr val="FF0000"/>
                </a:solidFill>
              </a:rPr>
              <a:t> </a:t>
            </a:r>
            <a:r>
              <a:rPr lang="en-US" dirty="0"/>
              <a:t>Mandate: </a:t>
            </a:r>
          </a:p>
          <a:p>
            <a:r>
              <a:rPr lang="en-US" baseline="30000" dirty="0"/>
              <a:t>1:6  </a:t>
            </a:r>
            <a:r>
              <a:rPr lang="en-US" dirty="0"/>
              <a:t>Be </a:t>
            </a:r>
            <a:r>
              <a:rPr lang="en-US" dirty="0">
                <a:solidFill>
                  <a:srgbClr val="FF0000"/>
                </a:solidFill>
              </a:rPr>
              <a:t>strong</a:t>
            </a:r>
            <a:r>
              <a:rPr lang="en-US" dirty="0"/>
              <a:t> and </a:t>
            </a:r>
            <a:r>
              <a:rPr lang="en-US" dirty="0">
                <a:solidFill>
                  <a:srgbClr val="FF0000"/>
                </a:solidFill>
              </a:rPr>
              <a:t>courageous</a:t>
            </a:r>
            <a:r>
              <a:rPr lang="en-US" dirty="0"/>
              <a:t>,  </a:t>
            </a:r>
          </a:p>
        </p:txBody>
      </p:sp>
    </p:spTree>
    <p:extLst>
      <p:ext uri="{BB962C8B-B14F-4D97-AF65-F5344CB8AC3E}">
        <p14:creationId xmlns:p14="http://schemas.microsoft.com/office/powerpoint/2010/main" val="69209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2203" b="26537"/>
          <a:stretch>
            <a:fillRect/>
          </a:stretch>
        </p:blipFill>
        <p:spPr bwMode="auto">
          <a:xfrm>
            <a:off x="8096250" y="1933070"/>
            <a:ext cx="4305742" cy="4924930"/>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p:txBody>
          <a:bodyPr/>
          <a:lstStyle/>
          <a:p>
            <a:r>
              <a:rPr lang="en-US" dirty="0"/>
              <a:t>Reset the Mandate</a:t>
            </a:r>
          </a:p>
        </p:txBody>
      </p:sp>
      <p:sp>
        <p:nvSpPr>
          <p:cNvPr id="4" name="Content Placeholder 3"/>
          <p:cNvSpPr>
            <a:spLocks noGrp="1"/>
          </p:cNvSpPr>
          <p:nvPr>
            <p:ph idx="1"/>
          </p:nvPr>
        </p:nvSpPr>
        <p:spPr>
          <a:xfrm>
            <a:off x="387275" y="1825625"/>
            <a:ext cx="8413825" cy="4351338"/>
          </a:xfrm>
        </p:spPr>
        <p:txBody>
          <a:bodyPr/>
          <a:lstStyle/>
          <a:p>
            <a:r>
              <a:rPr lang="en-US" dirty="0"/>
              <a:t>The </a:t>
            </a:r>
            <a:r>
              <a:rPr lang="en-US" u="sng" dirty="0">
                <a:solidFill>
                  <a:srgbClr val="FF0000"/>
                </a:solidFill>
              </a:rPr>
              <a:t>Ori</a:t>
            </a:r>
            <a:r>
              <a:rPr lang="en-US" dirty="0">
                <a:solidFill>
                  <a:srgbClr val="FF0000"/>
                </a:solidFill>
              </a:rPr>
              <a:t>g</a:t>
            </a:r>
            <a:r>
              <a:rPr lang="en-US" u="sng" dirty="0">
                <a:solidFill>
                  <a:srgbClr val="FF0000"/>
                </a:solidFill>
              </a:rPr>
              <a:t>inal</a:t>
            </a:r>
            <a:r>
              <a:rPr lang="en-US" dirty="0">
                <a:solidFill>
                  <a:srgbClr val="FF0000"/>
                </a:solidFill>
              </a:rPr>
              <a:t> </a:t>
            </a:r>
            <a:r>
              <a:rPr lang="en-US" dirty="0"/>
              <a:t>Mandate: </a:t>
            </a:r>
          </a:p>
          <a:p>
            <a:r>
              <a:rPr lang="en-US" baseline="30000" dirty="0"/>
              <a:t>1:6  </a:t>
            </a:r>
            <a:r>
              <a:rPr lang="en-US" dirty="0"/>
              <a:t>Be strong and courageous,  </a:t>
            </a:r>
          </a:p>
          <a:p>
            <a:r>
              <a:rPr lang="en-US" baseline="30000" dirty="0"/>
              <a:t>1:7</a:t>
            </a:r>
            <a:r>
              <a:rPr lang="en-US" dirty="0"/>
              <a:t> Be strong and </a:t>
            </a:r>
            <a:r>
              <a:rPr lang="en-US" dirty="0">
                <a:solidFill>
                  <a:srgbClr val="FF0000"/>
                </a:solidFill>
              </a:rPr>
              <a:t>very courageous</a:t>
            </a:r>
            <a:r>
              <a:rPr lang="en-US" dirty="0"/>
              <a:t>. </a:t>
            </a:r>
          </a:p>
        </p:txBody>
      </p:sp>
    </p:spTree>
    <p:extLst>
      <p:ext uri="{BB962C8B-B14F-4D97-AF65-F5344CB8AC3E}">
        <p14:creationId xmlns:p14="http://schemas.microsoft.com/office/powerpoint/2010/main" val="115253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2203" b="26537"/>
          <a:stretch>
            <a:fillRect/>
          </a:stretch>
        </p:blipFill>
        <p:spPr bwMode="auto">
          <a:xfrm>
            <a:off x="8096250" y="1933070"/>
            <a:ext cx="4305742" cy="4924930"/>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p:txBody>
          <a:bodyPr/>
          <a:lstStyle/>
          <a:p>
            <a:r>
              <a:rPr lang="en-US" dirty="0"/>
              <a:t>Reset the Mandate</a:t>
            </a:r>
          </a:p>
        </p:txBody>
      </p:sp>
      <p:sp>
        <p:nvSpPr>
          <p:cNvPr id="4" name="Content Placeholder 3"/>
          <p:cNvSpPr>
            <a:spLocks noGrp="1"/>
          </p:cNvSpPr>
          <p:nvPr>
            <p:ph idx="1"/>
          </p:nvPr>
        </p:nvSpPr>
        <p:spPr>
          <a:xfrm>
            <a:off x="387275" y="1825625"/>
            <a:ext cx="8413825" cy="4351338"/>
          </a:xfrm>
        </p:spPr>
        <p:txBody>
          <a:bodyPr/>
          <a:lstStyle/>
          <a:p>
            <a:r>
              <a:rPr lang="en-US" dirty="0"/>
              <a:t>The </a:t>
            </a:r>
            <a:r>
              <a:rPr lang="en-US" u="sng" dirty="0">
                <a:solidFill>
                  <a:srgbClr val="FF0000"/>
                </a:solidFill>
              </a:rPr>
              <a:t>Ori</a:t>
            </a:r>
            <a:r>
              <a:rPr lang="en-US" dirty="0">
                <a:solidFill>
                  <a:srgbClr val="FF0000"/>
                </a:solidFill>
              </a:rPr>
              <a:t>g</a:t>
            </a:r>
            <a:r>
              <a:rPr lang="en-US" u="sng" dirty="0">
                <a:solidFill>
                  <a:srgbClr val="FF0000"/>
                </a:solidFill>
              </a:rPr>
              <a:t>inal</a:t>
            </a:r>
            <a:r>
              <a:rPr lang="en-US" dirty="0">
                <a:solidFill>
                  <a:srgbClr val="FF0000"/>
                </a:solidFill>
              </a:rPr>
              <a:t> </a:t>
            </a:r>
            <a:r>
              <a:rPr lang="en-US" dirty="0"/>
              <a:t>Mandate: </a:t>
            </a:r>
          </a:p>
          <a:p>
            <a:r>
              <a:rPr lang="en-US" baseline="30000" dirty="0"/>
              <a:t>1:6  </a:t>
            </a:r>
            <a:r>
              <a:rPr lang="en-US" dirty="0"/>
              <a:t>Be strong and courageous,  </a:t>
            </a:r>
          </a:p>
          <a:p>
            <a:r>
              <a:rPr lang="en-US" baseline="30000" dirty="0"/>
              <a:t>1:7</a:t>
            </a:r>
            <a:r>
              <a:rPr lang="en-US" dirty="0"/>
              <a:t> Be strong and very courageous. </a:t>
            </a:r>
          </a:p>
          <a:p>
            <a:pPr marL="571500" indent="-571500"/>
            <a:r>
              <a:rPr lang="en-US" baseline="30000" dirty="0"/>
              <a:t>1:9</a:t>
            </a:r>
            <a:r>
              <a:rPr lang="en-US" dirty="0"/>
              <a:t>  Be strong and courageous. </a:t>
            </a:r>
            <a:r>
              <a:rPr lang="en-US" dirty="0">
                <a:solidFill>
                  <a:srgbClr val="FF0000"/>
                </a:solidFill>
              </a:rPr>
              <a:t>Do not be terrified</a:t>
            </a:r>
            <a:r>
              <a:rPr lang="en-US" dirty="0"/>
              <a:t>; </a:t>
            </a:r>
          </a:p>
        </p:txBody>
      </p:sp>
    </p:spTree>
    <p:extLst>
      <p:ext uri="{BB962C8B-B14F-4D97-AF65-F5344CB8AC3E}">
        <p14:creationId xmlns:p14="http://schemas.microsoft.com/office/powerpoint/2010/main" val="336438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12203" b="26537"/>
          <a:stretch>
            <a:fillRect/>
          </a:stretch>
        </p:blipFill>
        <p:spPr bwMode="auto">
          <a:xfrm>
            <a:off x="8096250" y="1933070"/>
            <a:ext cx="4305742" cy="4924930"/>
          </a:xfrm>
          <a:prstGeom prst="rect">
            <a:avLst/>
          </a:prstGeom>
          <a:noFill/>
          <a:ln w="9525">
            <a:noFill/>
            <a:miter lim="800000"/>
            <a:headEnd/>
            <a:tailEnd/>
          </a:ln>
          <a:effectLst>
            <a:outerShdw blurRad="114300" dist="228600" dir="9780000" algn="ctr" rotWithShape="0">
              <a:schemeClr val="tx1">
                <a:alpha val="39000"/>
              </a:schemeClr>
            </a:outerShdw>
          </a:effectLst>
        </p:spPr>
      </p:pic>
      <p:sp>
        <p:nvSpPr>
          <p:cNvPr id="2" name="Title 1"/>
          <p:cNvSpPr>
            <a:spLocks noGrp="1"/>
          </p:cNvSpPr>
          <p:nvPr>
            <p:ph type="title"/>
          </p:nvPr>
        </p:nvSpPr>
        <p:spPr/>
        <p:txBody>
          <a:bodyPr/>
          <a:lstStyle/>
          <a:p>
            <a:r>
              <a:rPr lang="en-US" dirty="0"/>
              <a:t>Reset the Mandate</a:t>
            </a:r>
          </a:p>
        </p:txBody>
      </p:sp>
      <p:sp>
        <p:nvSpPr>
          <p:cNvPr id="4" name="Content Placeholder 3"/>
          <p:cNvSpPr>
            <a:spLocks noGrp="1"/>
          </p:cNvSpPr>
          <p:nvPr>
            <p:ph idx="1"/>
          </p:nvPr>
        </p:nvSpPr>
        <p:spPr>
          <a:xfrm>
            <a:off x="387274" y="1825625"/>
            <a:ext cx="9794217" cy="4351338"/>
          </a:xfrm>
        </p:spPr>
        <p:txBody>
          <a:bodyPr/>
          <a:lstStyle/>
          <a:p>
            <a:r>
              <a:rPr lang="en-US" dirty="0"/>
              <a:t>The </a:t>
            </a:r>
            <a:r>
              <a:rPr lang="en-US" u="sng" dirty="0">
                <a:solidFill>
                  <a:srgbClr val="FF0000"/>
                </a:solidFill>
              </a:rPr>
              <a:t>Ori</a:t>
            </a:r>
            <a:r>
              <a:rPr lang="en-US" dirty="0">
                <a:solidFill>
                  <a:srgbClr val="FF0000"/>
                </a:solidFill>
              </a:rPr>
              <a:t>g</a:t>
            </a:r>
            <a:r>
              <a:rPr lang="en-US" u="sng" dirty="0">
                <a:solidFill>
                  <a:srgbClr val="FF0000"/>
                </a:solidFill>
              </a:rPr>
              <a:t>inal</a:t>
            </a:r>
            <a:r>
              <a:rPr lang="en-US" dirty="0">
                <a:solidFill>
                  <a:srgbClr val="FF0000"/>
                </a:solidFill>
              </a:rPr>
              <a:t> </a:t>
            </a:r>
            <a:r>
              <a:rPr lang="en-US" dirty="0"/>
              <a:t>Mandate: </a:t>
            </a:r>
          </a:p>
          <a:p>
            <a:r>
              <a:rPr lang="en-US" baseline="30000" dirty="0"/>
              <a:t>1:6  </a:t>
            </a:r>
            <a:r>
              <a:rPr lang="en-US" dirty="0"/>
              <a:t>Be strong and courageous,  </a:t>
            </a:r>
          </a:p>
          <a:p>
            <a:r>
              <a:rPr lang="en-US" baseline="30000" dirty="0"/>
              <a:t>1:7</a:t>
            </a:r>
            <a:r>
              <a:rPr lang="en-US" dirty="0"/>
              <a:t> Be strong and very courageous. </a:t>
            </a:r>
          </a:p>
          <a:p>
            <a:pPr marL="571500" indent="-571500"/>
            <a:r>
              <a:rPr lang="en-US" baseline="30000" dirty="0"/>
              <a:t>1:9</a:t>
            </a:r>
            <a:r>
              <a:rPr lang="en-US" dirty="0"/>
              <a:t>  Be strong and courageous. Do </a:t>
            </a:r>
            <a:br>
              <a:rPr lang="en-US" dirty="0"/>
            </a:br>
            <a:r>
              <a:rPr lang="en-US" dirty="0"/>
              <a:t>not be terrified; </a:t>
            </a:r>
            <a:r>
              <a:rPr lang="en-US" dirty="0">
                <a:solidFill>
                  <a:srgbClr val="FF0000"/>
                </a:solidFill>
              </a:rPr>
              <a:t>do not be </a:t>
            </a:r>
            <a:br>
              <a:rPr lang="en-US" dirty="0">
                <a:solidFill>
                  <a:srgbClr val="FF0000"/>
                </a:solidFill>
              </a:rPr>
            </a:br>
            <a:r>
              <a:rPr lang="en-US" dirty="0">
                <a:solidFill>
                  <a:srgbClr val="FF0000"/>
                </a:solidFill>
              </a:rPr>
              <a:t>discouraged</a:t>
            </a:r>
            <a:endParaRPr lang="en-US" dirty="0"/>
          </a:p>
        </p:txBody>
      </p:sp>
    </p:spTree>
    <p:extLst>
      <p:ext uri="{BB962C8B-B14F-4D97-AF65-F5344CB8AC3E}">
        <p14:creationId xmlns:p14="http://schemas.microsoft.com/office/powerpoint/2010/main" val="1708783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5764</TotalTime>
  <Words>4723</Words>
  <Application>Microsoft Office PowerPoint</Application>
  <PresentationFormat>Widescreen</PresentationFormat>
  <Paragraphs>417</Paragraphs>
  <Slides>56</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Arial Black</vt:lpstr>
      <vt:lpstr>Calibri</vt:lpstr>
      <vt:lpstr>Calibri Light</vt:lpstr>
      <vt:lpstr>Candara</vt:lpstr>
      <vt:lpstr>Symbol</vt:lpstr>
      <vt:lpstr>Office Theme</vt:lpstr>
      <vt:lpstr>God’s Road to</vt:lpstr>
      <vt:lpstr>The Most Overused Cliché</vt:lpstr>
      <vt:lpstr>The Most Overused Cliché</vt:lpstr>
      <vt:lpstr>The Most Overused Cliché</vt:lpstr>
      <vt:lpstr>Reset the Mandate</vt:lpstr>
      <vt:lpstr>Reset the Mandate</vt:lpstr>
      <vt:lpstr>Reset the Mandate</vt:lpstr>
      <vt:lpstr>Reset the Mandate</vt:lpstr>
      <vt:lpstr>Reset the Mandate</vt:lpstr>
      <vt:lpstr>Reset the Mandate</vt:lpstr>
      <vt:lpstr>Reset the Mandate</vt:lpstr>
      <vt:lpstr>Reset the Mandate</vt:lpstr>
      <vt:lpstr>Reset the Mandate</vt:lpstr>
      <vt:lpstr>Reset the Mandate</vt:lpstr>
      <vt:lpstr>Reset the Mandate</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Strategy</vt:lpstr>
      <vt:lpstr>Reset the Commitment</vt:lpstr>
      <vt:lpstr>Reset the Commitment</vt:lpstr>
      <vt:lpstr>Reset the Commitment</vt:lpstr>
      <vt:lpstr>Reset the Commitment</vt:lpstr>
      <vt:lpstr>Reset the Commitment</vt:lpstr>
      <vt:lpstr>Reset the Commitment</vt:lpstr>
      <vt:lpstr>Reset the Commitment</vt:lpstr>
      <vt:lpstr>Reset the Commitment</vt:lpstr>
      <vt:lpstr>Reset the Commitment</vt:lpstr>
      <vt:lpstr>Reset the Commitment</vt:lpstr>
      <vt:lpstr>Reset the Commitment</vt:lpstr>
      <vt:lpstr>Reset the Commitment</vt:lpstr>
      <vt:lpstr>Final Thought: </vt:lpstr>
      <vt:lpstr>Final Thought: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362</cp:revision>
  <dcterms:created xsi:type="dcterms:W3CDTF">2017-02-11T16:12:20Z</dcterms:created>
  <dcterms:modified xsi:type="dcterms:W3CDTF">2021-05-14T03:02:57Z</dcterms:modified>
</cp:coreProperties>
</file>