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316" r:id="rId4"/>
    <p:sldId id="258" r:id="rId5"/>
    <p:sldId id="259" r:id="rId6"/>
    <p:sldId id="260" r:id="rId7"/>
    <p:sldId id="261" r:id="rId8"/>
    <p:sldId id="317" r:id="rId9"/>
    <p:sldId id="262" r:id="rId10"/>
    <p:sldId id="296" r:id="rId11"/>
    <p:sldId id="263" r:id="rId12"/>
    <p:sldId id="318" r:id="rId13"/>
    <p:sldId id="264" r:id="rId14"/>
    <p:sldId id="297" r:id="rId15"/>
    <p:sldId id="265" r:id="rId16"/>
    <p:sldId id="298" r:id="rId17"/>
    <p:sldId id="299" r:id="rId18"/>
    <p:sldId id="286" r:id="rId19"/>
    <p:sldId id="287" r:id="rId20"/>
    <p:sldId id="288" r:id="rId21"/>
    <p:sldId id="289" r:id="rId22"/>
    <p:sldId id="290" r:id="rId23"/>
    <p:sldId id="267" r:id="rId24"/>
    <p:sldId id="268" r:id="rId25"/>
    <p:sldId id="269" r:id="rId26"/>
    <p:sldId id="300" r:id="rId27"/>
    <p:sldId id="270" r:id="rId28"/>
    <p:sldId id="301" r:id="rId29"/>
    <p:sldId id="271" r:id="rId30"/>
    <p:sldId id="272" r:id="rId31"/>
    <p:sldId id="273" r:id="rId32"/>
    <p:sldId id="274" r:id="rId33"/>
    <p:sldId id="302" r:id="rId34"/>
    <p:sldId id="276" r:id="rId35"/>
    <p:sldId id="275" r:id="rId36"/>
    <p:sldId id="277" r:id="rId37"/>
    <p:sldId id="278" r:id="rId38"/>
    <p:sldId id="279" r:id="rId39"/>
    <p:sldId id="291" r:id="rId40"/>
    <p:sldId id="292" r:id="rId41"/>
    <p:sldId id="280" r:id="rId42"/>
    <p:sldId id="319" r:id="rId43"/>
    <p:sldId id="293" r:id="rId44"/>
    <p:sldId id="294" r:id="rId45"/>
    <p:sldId id="295" r:id="rId46"/>
    <p:sldId id="281" r:id="rId47"/>
    <p:sldId id="282" r:id="rId48"/>
    <p:sldId id="283" r:id="rId49"/>
    <p:sldId id="303" r:id="rId50"/>
    <p:sldId id="323" r:id="rId51"/>
    <p:sldId id="320" r:id="rId52"/>
    <p:sldId id="314" r:id="rId53"/>
    <p:sldId id="324" r:id="rId54"/>
    <p:sldId id="308" r:id="rId55"/>
    <p:sldId id="315" r:id="rId56"/>
    <p:sldId id="306" r:id="rId57"/>
    <p:sldId id="309" r:id="rId58"/>
    <p:sldId id="310" r:id="rId59"/>
    <p:sldId id="307" r:id="rId60"/>
    <p:sldId id="311" r:id="rId61"/>
    <p:sldId id="312" r:id="rId62"/>
    <p:sldId id="313" r:id="rId63"/>
    <p:sldId id="304" r:id="rId64"/>
    <p:sldId id="321" r:id="rId65"/>
    <p:sldId id="322" r:id="rId66"/>
    <p:sldId id="284" r:id="rId67"/>
    <p:sldId id="28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4649E"/>
    <a:srgbClr val="D2B782"/>
    <a:srgbClr val="E9DDC5"/>
    <a:srgbClr val="DFCDA9"/>
    <a:srgbClr val="CFB47E"/>
    <a:srgbClr val="CDB27B"/>
    <a:srgbClr val="BDA577"/>
    <a:srgbClr val="939393"/>
    <a:srgbClr val="C5C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54" autoAdjust="0"/>
    <p:restoredTop sz="70827" autoAdjust="0"/>
  </p:normalViewPr>
  <p:slideViewPr>
    <p:cSldViewPr snapToGrid="0">
      <p:cViewPr varScale="1">
        <p:scale>
          <a:sx n="57" d="100"/>
          <a:sy n="57" d="100"/>
        </p:scale>
        <p:origin x="1478" y="34"/>
      </p:cViewPr>
      <p:guideLst/>
    </p:cSldViewPr>
  </p:slideViewPr>
  <p:outlineViewPr>
    <p:cViewPr>
      <p:scale>
        <a:sx n="33" d="100"/>
        <a:sy n="33" d="100"/>
      </p:scale>
      <p:origin x="0" y="0"/>
    </p:cViewPr>
  </p:outlineViewPr>
  <p:notesTextViewPr>
    <p:cViewPr>
      <p:scale>
        <a:sx n="100" d="100"/>
        <a:sy n="100" d="100"/>
      </p:scale>
      <p:origin x="0" y="-3773"/>
    </p:cViewPr>
  </p:notesTextViewPr>
  <p:notesViewPr>
    <p:cSldViewPr snapToGrid="0">
      <p:cViewPr varScale="1">
        <p:scale>
          <a:sx n="61" d="100"/>
          <a:sy n="61" d="100"/>
        </p:scale>
        <p:origin x="66" y="2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1465485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r>
              <a:rPr lang="en-US" dirty="0"/>
              <a:t>No one starts a day saying,</a:t>
            </a:r>
            <a:r>
              <a:rPr lang="en-US" baseline="0" dirty="0"/>
              <a:t> “How can I fail today?”  Joshua did not expect it. </a:t>
            </a:r>
          </a:p>
          <a:p>
            <a:endParaRPr lang="en-US" baseline="0" dirty="0"/>
          </a:p>
          <a:p>
            <a:r>
              <a:rPr lang="en-US" baseline="0" dirty="0"/>
              <a:t>He spies and then acts on the recommendation to only have an amazing surprise.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10</a:t>
            </a:fld>
            <a:endParaRPr lang="en-US"/>
          </a:p>
        </p:txBody>
      </p:sp>
    </p:spTree>
    <p:extLst>
      <p:ext uri="{BB962C8B-B14F-4D97-AF65-F5344CB8AC3E}">
        <p14:creationId xmlns:p14="http://schemas.microsoft.com/office/powerpoint/2010/main" val="243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https://upload.wikimedia.org/wikipedia/commons/c/c8/Tissot_Moses_and_Joshua_in_the_Tabernacle.jpg</a:t>
            </a:r>
          </a:p>
          <a:p>
            <a:endParaRPr lang="en-US" dirty="0"/>
          </a:p>
          <a:p>
            <a:r>
              <a:rPr lang="en-US" dirty="0"/>
              <a:t>Anguish</a:t>
            </a:r>
          </a:p>
        </p:txBody>
      </p:sp>
      <p:sp>
        <p:nvSpPr>
          <p:cNvPr id="4" name="Slide Number Placeholder 3"/>
          <p:cNvSpPr>
            <a:spLocks noGrp="1"/>
          </p:cNvSpPr>
          <p:nvPr>
            <p:ph type="sldNum" sz="quarter" idx="10"/>
          </p:nvPr>
        </p:nvSpPr>
        <p:spPr/>
        <p:txBody>
          <a:bodyPr/>
          <a:lstStyle/>
          <a:p>
            <a:fld id="{B0AE2191-6691-4FA5-B18A-22D13D70B065}" type="slidenum">
              <a:rPr lang="en-US" smtClean="0"/>
              <a:t>11</a:t>
            </a:fld>
            <a:endParaRPr lang="en-US"/>
          </a:p>
        </p:txBody>
      </p:sp>
    </p:spTree>
    <p:extLst>
      <p:ext uri="{BB962C8B-B14F-4D97-AF65-F5344CB8AC3E}">
        <p14:creationId xmlns:p14="http://schemas.microsoft.com/office/powerpoint/2010/main" val="141345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https://upload.wikimedia.org/wikipedia/commons/c/c8/Tissot_Moses_and_Joshua_in_the_Tabernacle.jpg</a:t>
            </a:r>
          </a:p>
          <a:p>
            <a:endParaRPr lang="en-US" dirty="0"/>
          </a:p>
          <a:p>
            <a:r>
              <a:rPr lang="en-US" dirty="0"/>
              <a:t>Anguish</a:t>
            </a:r>
          </a:p>
        </p:txBody>
      </p:sp>
      <p:sp>
        <p:nvSpPr>
          <p:cNvPr id="4" name="Slide Number Placeholder 3"/>
          <p:cNvSpPr>
            <a:spLocks noGrp="1"/>
          </p:cNvSpPr>
          <p:nvPr>
            <p:ph type="sldNum" sz="quarter" idx="10"/>
          </p:nvPr>
        </p:nvSpPr>
        <p:spPr/>
        <p:txBody>
          <a:bodyPr/>
          <a:lstStyle/>
          <a:p>
            <a:fld id="{B0AE2191-6691-4FA5-B18A-22D13D70B065}" type="slidenum">
              <a:rPr lang="en-US" smtClean="0"/>
              <a:t>12</a:t>
            </a:fld>
            <a:endParaRPr lang="en-US"/>
          </a:p>
        </p:txBody>
      </p:sp>
    </p:spTree>
    <p:extLst>
      <p:ext uri="{BB962C8B-B14F-4D97-AF65-F5344CB8AC3E}">
        <p14:creationId xmlns:p14="http://schemas.microsoft.com/office/powerpoint/2010/main" val="2900922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https://upload.wikimedia.org/wikipedia/commons/c/c8/Tissot_Moses_and_Joshua_in_the_Tabernacle.jpg</a:t>
            </a:r>
          </a:p>
          <a:p>
            <a:endParaRPr lang="en-US" dirty="0"/>
          </a:p>
          <a:p>
            <a:r>
              <a:rPr lang="en-US" dirty="0"/>
              <a:t>Loss</a:t>
            </a:r>
            <a:r>
              <a:rPr lang="en-US" baseline="0" dirty="0"/>
              <a:t> of Confidence –blaming  -- “</a:t>
            </a:r>
            <a:r>
              <a:rPr lang="en-US" baseline="0" dirty="0" err="1"/>
              <a:t>WHy</a:t>
            </a:r>
            <a:r>
              <a:rPr lang="en-US" baseline="0" dirty="0"/>
              <a:t> did you?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13</a:t>
            </a:fld>
            <a:endParaRPr lang="en-US"/>
          </a:p>
        </p:txBody>
      </p:sp>
    </p:spTree>
    <p:extLst>
      <p:ext uri="{BB962C8B-B14F-4D97-AF65-F5344CB8AC3E}">
        <p14:creationId xmlns:p14="http://schemas.microsoft.com/office/powerpoint/2010/main" val="67767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https://upload.wikimedia.org/wikipedia/commons/c/c8/Tissot_Moses_and_Joshua_in_the_Tabernacle.jpg</a:t>
            </a:r>
          </a:p>
          <a:p>
            <a:endParaRPr lang="en-US" dirty="0"/>
          </a:p>
          <a:p>
            <a:r>
              <a:rPr lang="en-US" dirty="0"/>
              <a:t>Loss</a:t>
            </a:r>
            <a:r>
              <a:rPr lang="en-US" baseline="0" dirty="0"/>
              <a:t> of Confidence –blaming  -- “</a:t>
            </a:r>
            <a:r>
              <a:rPr lang="en-US" baseline="0" dirty="0" err="1"/>
              <a:t>WHy</a:t>
            </a:r>
            <a:r>
              <a:rPr lang="en-US" baseline="0" dirty="0"/>
              <a:t> did you?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14</a:t>
            </a:fld>
            <a:endParaRPr lang="en-US"/>
          </a:p>
        </p:txBody>
      </p:sp>
    </p:spTree>
    <p:extLst>
      <p:ext uri="{BB962C8B-B14F-4D97-AF65-F5344CB8AC3E}">
        <p14:creationId xmlns:p14="http://schemas.microsoft.com/office/powerpoint/2010/main" val="2466471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https://upload.wikimedia.org/wikipedia/commons/c/c8/Tissot_Moses_and_Joshua_in_the_Tabernacle.jpg</a:t>
            </a:r>
          </a:p>
        </p:txBody>
      </p:sp>
      <p:sp>
        <p:nvSpPr>
          <p:cNvPr id="4" name="Slide Number Placeholder 3"/>
          <p:cNvSpPr>
            <a:spLocks noGrp="1"/>
          </p:cNvSpPr>
          <p:nvPr>
            <p:ph type="sldNum" sz="quarter" idx="10"/>
          </p:nvPr>
        </p:nvSpPr>
        <p:spPr/>
        <p:txBody>
          <a:bodyPr/>
          <a:lstStyle/>
          <a:p>
            <a:fld id="{B0AE2191-6691-4FA5-B18A-22D13D70B065}" type="slidenum">
              <a:rPr lang="en-US" smtClean="0"/>
              <a:t>15</a:t>
            </a:fld>
            <a:endParaRPr lang="en-US"/>
          </a:p>
        </p:txBody>
      </p:sp>
    </p:spTree>
    <p:extLst>
      <p:ext uri="{BB962C8B-B14F-4D97-AF65-F5344CB8AC3E}">
        <p14:creationId xmlns:p14="http://schemas.microsoft.com/office/powerpoint/2010/main" val="219826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https://upload.wikimedia.org/wikipedia/commons/c/c8/Tissot_Moses_and_Joshua_in_the_Tabernacle.jpg</a:t>
            </a:r>
          </a:p>
          <a:p>
            <a:endParaRPr lang="en-US" dirty="0"/>
          </a:p>
          <a:p>
            <a:r>
              <a:rPr lang="en-US" dirty="0"/>
              <a:t>They are no</a:t>
            </a:r>
            <a:r>
              <a:rPr lang="en-US" baseline="0" dirty="0"/>
              <a:t> longer Strong and Courageous and Unafraid.  They are emotional wimps! Doomed by unfaithfulness.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16</a:t>
            </a:fld>
            <a:endParaRPr lang="en-US"/>
          </a:p>
        </p:txBody>
      </p:sp>
    </p:spTree>
    <p:extLst>
      <p:ext uri="{BB962C8B-B14F-4D97-AF65-F5344CB8AC3E}">
        <p14:creationId xmlns:p14="http://schemas.microsoft.com/office/powerpoint/2010/main" val="19830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endParaRPr lang="en-US" dirty="0"/>
          </a:p>
          <a:p>
            <a:r>
              <a:rPr lang="en-US" dirty="0"/>
              <a:t>Put = years ago, I was about 6—I saw the communion cups</a:t>
            </a:r>
            <a:r>
              <a:rPr lang="en-US" baseline="0" dirty="0"/>
              <a:t> and thought they were really cute.  So I stole one, took it home an d placed it in the kitchen junk drawer.  My mom discovered it and asked who stole the cup—I admitted it.  I stole from God.</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17</a:t>
            </a:fld>
            <a:endParaRPr lang="en-US"/>
          </a:p>
        </p:txBody>
      </p:sp>
    </p:spTree>
    <p:extLst>
      <p:ext uri="{BB962C8B-B14F-4D97-AF65-F5344CB8AC3E}">
        <p14:creationId xmlns:p14="http://schemas.microsoft.com/office/powerpoint/2010/main" val="65402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18</a:t>
            </a:fld>
            <a:endParaRPr lang="en-US"/>
          </a:p>
        </p:txBody>
      </p:sp>
    </p:spTree>
    <p:extLst>
      <p:ext uri="{BB962C8B-B14F-4D97-AF65-F5344CB8AC3E}">
        <p14:creationId xmlns:p14="http://schemas.microsoft.com/office/powerpoint/2010/main" val="2018950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19</a:t>
            </a:fld>
            <a:endParaRPr lang="en-US"/>
          </a:p>
        </p:txBody>
      </p:sp>
    </p:spTree>
    <p:extLst>
      <p:ext uri="{BB962C8B-B14F-4D97-AF65-F5344CB8AC3E}">
        <p14:creationId xmlns:p14="http://schemas.microsoft.com/office/powerpoint/2010/main" val="163530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https://pixabay.com/en/infidelity-love-affair-cheating-379565/</a:t>
            </a:r>
            <a:br>
              <a:rPr lang="en-US" dirty="0"/>
            </a:br>
            <a:endParaRPr lang="en-US" dirty="0"/>
          </a:p>
          <a:p>
            <a:r>
              <a:rPr lang="en-US" dirty="0"/>
              <a:t>Notice all Israel is included in the one act of sin by </a:t>
            </a:r>
            <a:r>
              <a:rPr lang="en-US" dirty="0" err="1"/>
              <a:t>Achan</a:t>
            </a:r>
            <a:r>
              <a:rPr lang="en-US" baseline="0" dirty="0"/>
              <a:t> –  // Romans 5:12 all for one and one for all.</a:t>
            </a:r>
          </a:p>
          <a:p>
            <a:endParaRPr lang="en-US" baseline="0" dirty="0"/>
          </a:p>
          <a:p>
            <a:r>
              <a:rPr lang="en-US" baseline="0" dirty="0"/>
              <a:t>The source of a Spiritual Set-Back can be just about anything like: </a:t>
            </a:r>
            <a:r>
              <a:rPr lang="en-US" sz="1200" kern="1200" dirty="0">
                <a:solidFill>
                  <a:schemeClr val="tx1"/>
                </a:solidFill>
                <a:effectLst/>
                <a:latin typeface="+mn-lt"/>
                <a:ea typeface="+mn-ea"/>
                <a:cs typeface="+mn-cs"/>
              </a:rPr>
              <a:t>Lack of your own good judgment, circumstances out of your control, short-sightedness, jealousy, resentment, bitterness, excessive anger, etc.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Here is </a:t>
            </a:r>
            <a:r>
              <a:rPr lang="en-US" sz="1200" kern="1200" baseline="0" dirty="0" err="1">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UNFAITHFULNESS</a:t>
            </a:r>
          </a:p>
          <a:p>
            <a:endParaRPr lang="en-US" baseline="0" dirty="0"/>
          </a:p>
          <a:p>
            <a:r>
              <a:rPr lang="en-US" baseline="0" dirty="0"/>
              <a:t>Marriage is about faithfulness to one person the rest of your life.  </a:t>
            </a:r>
          </a:p>
          <a:p>
            <a:endParaRPr lang="en-US" baseline="0" dirty="0"/>
          </a:p>
          <a:p>
            <a:r>
              <a:rPr lang="en-US" baseline="0" dirty="0"/>
              <a:t>So is trusting in the Lord.  You make a commitment of trust in Him as your Lord and God. </a:t>
            </a:r>
          </a:p>
          <a:p>
            <a:endParaRPr lang="en-US" baseline="0" dirty="0"/>
          </a:p>
          <a:p>
            <a:r>
              <a:rPr lang="en-US" baseline="0" dirty="0"/>
              <a:t>Israel had entered into a covenant relationship of faith and trust in God as their God.  They were His people and He was their God.  It is required that in a faith relationship with God that you are faithful to Him—obedient to him.  </a:t>
            </a:r>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339063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20</a:t>
            </a:fld>
            <a:endParaRPr lang="en-US"/>
          </a:p>
        </p:txBody>
      </p:sp>
    </p:spTree>
    <p:extLst>
      <p:ext uri="{BB962C8B-B14F-4D97-AF65-F5344CB8AC3E}">
        <p14:creationId xmlns:p14="http://schemas.microsoft.com/office/powerpoint/2010/main" val="1792423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21</a:t>
            </a:fld>
            <a:endParaRPr lang="en-US"/>
          </a:p>
        </p:txBody>
      </p:sp>
    </p:spTree>
    <p:extLst>
      <p:ext uri="{BB962C8B-B14F-4D97-AF65-F5344CB8AC3E}">
        <p14:creationId xmlns:p14="http://schemas.microsoft.com/office/powerpoint/2010/main" val="165296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endParaRPr lang="en-US" dirty="0"/>
          </a:p>
          <a:p>
            <a:r>
              <a:rPr lang="en-US" dirty="0"/>
              <a:t>Put = years ago, I was about 7—I saw the communion cups</a:t>
            </a:r>
            <a:r>
              <a:rPr lang="en-US" baseline="0" dirty="0"/>
              <a:t> and thought they were really cute.  So I stole one, took it home an d placed it in the kitchen junk drawer.  My mom discovered it and asked who stole the cup—I admitted it.  I stole from God.</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22</a:t>
            </a:fld>
            <a:endParaRPr lang="en-US"/>
          </a:p>
        </p:txBody>
      </p:sp>
    </p:spTree>
    <p:extLst>
      <p:ext uri="{BB962C8B-B14F-4D97-AF65-F5344CB8AC3E}">
        <p14:creationId xmlns:p14="http://schemas.microsoft.com/office/powerpoint/2010/main" val="1639046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18</a:t>
            </a:r>
            <a:r>
              <a:rPr lang="en-US" sz="1200" b="0" i="0" u="none" strike="noStrike" kern="1200" baseline="0" dirty="0">
                <a:solidFill>
                  <a:schemeClr val="tx1"/>
                </a:solidFill>
                <a:latin typeface="+mn-lt"/>
                <a:ea typeface="+mn-ea"/>
                <a:cs typeface="+mn-cs"/>
              </a:rPr>
              <a:t> But keep away from the devoted things, so that you will not bring about your own destruction by taking any of them. Otherwise you will make the camp of Israel liable to destruction and bring trouble on it.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19</a:t>
            </a:r>
            <a:r>
              <a:rPr lang="en-US" sz="1200" b="0" i="0" u="none" strike="noStrike" kern="1200" baseline="0" dirty="0">
                <a:solidFill>
                  <a:schemeClr val="tx1"/>
                </a:solidFill>
                <a:latin typeface="+mn-lt"/>
                <a:ea typeface="+mn-ea"/>
                <a:cs typeface="+mn-cs"/>
              </a:rPr>
              <a:t> All the silver and gold and the articles of bronze and iron are sacred to the LORD and must go into his treasury."</a:t>
            </a:r>
          </a:p>
          <a:p>
            <a:pPr rtl="0"/>
            <a:r>
              <a:rPr lang="en-US" sz="1200" b="0" i="0" u="none" strike="noStrike" baseline="0" dirty="0"/>
              <a:t> </a:t>
            </a:r>
            <a:r>
              <a:rPr lang="en-US" sz="1200" b="0" i="0" u="none" strike="noStrike" kern="1200" baseline="0" dirty="0">
                <a:solidFill>
                  <a:schemeClr val="tx1"/>
                </a:solidFill>
                <a:latin typeface="+mn-lt"/>
                <a:ea typeface="+mn-ea"/>
                <a:cs typeface="+mn-cs"/>
              </a:rPr>
              <a:t>(Jos 6:18-19 NIV)</a:t>
            </a:r>
            <a:endParaRPr lang="en-US" dirty="0"/>
          </a:p>
          <a:p>
            <a:endParaRPr lang="en-US" dirty="0"/>
          </a:p>
          <a:p>
            <a:r>
              <a:rPr lang="en-US" dirty="0"/>
              <a:t>See </a:t>
            </a:r>
            <a:r>
              <a:rPr lang="en-US" dirty="0" err="1"/>
              <a:t>Deut</a:t>
            </a:r>
            <a:r>
              <a:rPr lang="en-US" dirty="0"/>
              <a:t> 7:1-11 (</a:t>
            </a:r>
            <a:r>
              <a:rPr lang="en-US" dirty="0" err="1"/>
              <a:t>esp</a:t>
            </a:r>
            <a:r>
              <a:rPr lang="en-US" dirty="0"/>
              <a:t> v. 2,</a:t>
            </a:r>
            <a:r>
              <a:rPr lang="en-US" baseline="0" dirty="0"/>
              <a:t> 4)</a:t>
            </a:r>
            <a:endParaRPr lang="en-US" dirty="0"/>
          </a:p>
          <a:p>
            <a:r>
              <a:rPr lang="en-US" dirty="0"/>
              <a:t>See Joshua</a:t>
            </a:r>
            <a:r>
              <a:rPr lang="en-US" baseline="0" dirty="0"/>
              <a:t> 6:18</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23</a:t>
            </a:fld>
            <a:endParaRPr lang="en-US"/>
          </a:p>
        </p:txBody>
      </p:sp>
    </p:spTree>
    <p:extLst>
      <p:ext uri="{BB962C8B-B14F-4D97-AF65-F5344CB8AC3E}">
        <p14:creationId xmlns:p14="http://schemas.microsoft.com/office/powerpoint/2010/main" val="16726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r>
              <a:rPr lang="en-US" dirty="0"/>
              <a:t>Because</a:t>
            </a:r>
            <a:r>
              <a:rPr lang="en-US" baseline="0" dirty="0"/>
              <a:t> it was among them – they could not stand in the face of the enemies.  It need to be removed.  </a:t>
            </a:r>
          </a:p>
          <a:p>
            <a:endParaRPr lang="en-US" baseline="0" dirty="0"/>
          </a:p>
          <a:p>
            <a:r>
              <a:rPr lang="en-US" baseline="0" dirty="0"/>
              <a:t>Removing the wicked, vile, sinful practices from our live is the first step to victory even to this day!</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24</a:t>
            </a:fld>
            <a:endParaRPr lang="en-US"/>
          </a:p>
        </p:txBody>
      </p:sp>
    </p:spTree>
    <p:extLst>
      <p:ext uri="{BB962C8B-B14F-4D97-AF65-F5344CB8AC3E}">
        <p14:creationId xmlns:p14="http://schemas.microsoft.com/office/powerpoint/2010/main" val="3348456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25</a:t>
            </a:fld>
            <a:endParaRPr lang="en-US"/>
          </a:p>
        </p:txBody>
      </p:sp>
    </p:spTree>
    <p:extLst>
      <p:ext uri="{BB962C8B-B14F-4D97-AF65-F5344CB8AC3E}">
        <p14:creationId xmlns:p14="http://schemas.microsoft.com/office/powerpoint/2010/main" val="415156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26</a:t>
            </a:fld>
            <a:endParaRPr lang="en-US"/>
          </a:p>
        </p:txBody>
      </p:sp>
    </p:spTree>
    <p:extLst>
      <p:ext uri="{BB962C8B-B14F-4D97-AF65-F5344CB8AC3E}">
        <p14:creationId xmlns:p14="http://schemas.microsoft.com/office/powerpoint/2010/main" val="3949224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"But if you fail to do this, you will be sinning against the LORD; and you may be sure that your sin will find you out.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32:23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27</a:t>
            </a:fld>
            <a:endParaRPr lang="en-US"/>
          </a:p>
        </p:txBody>
      </p:sp>
    </p:spTree>
    <p:extLst>
      <p:ext uri="{BB962C8B-B14F-4D97-AF65-F5344CB8AC3E}">
        <p14:creationId xmlns:p14="http://schemas.microsoft.com/office/powerpoint/2010/main" val="17989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"But if you fail to do this, you will be sinning against the LORD; and you may be sure that your sin will find you out.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32:23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28</a:t>
            </a:fld>
            <a:endParaRPr lang="en-US"/>
          </a:p>
        </p:txBody>
      </p:sp>
    </p:spTree>
    <p:extLst>
      <p:ext uri="{BB962C8B-B14F-4D97-AF65-F5344CB8AC3E}">
        <p14:creationId xmlns:p14="http://schemas.microsoft.com/office/powerpoint/2010/main" val="1793913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"But if you fail to do this, you will be sinning against the LORD; and you may be sure that your sin will find you out.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32:23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29</a:t>
            </a:fld>
            <a:endParaRPr lang="en-US"/>
          </a:p>
        </p:txBody>
      </p:sp>
    </p:spTree>
    <p:extLst>
      <p:ext uri="{BB962C8B-B14F-4D97-AF65-F5344CB8AC3E}">
        <p14:creationId xmlns:p14="http://schemas.microsoft.com/office/powerpoint/2010/main" val="353131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https://pixabay.com/en/infidelity-love-affair-cheating-379565/</a:t>
            </a:r>
            <a:br>
              <a:rPr lang="en-US" dirty="0"/>
            </a:br>
            <a:endParaRPr lang="en-US" dirty="0"/>
          </a:p>
          <a:p>
            <a:r>
              <a:rPr lang="en-US" dirty="0"/>
              <a:t>Notice all Israel is included in the one act of sin by </a:t>
            </a:r>
            <a:r>
              <a:rPr lang="en-US" dirty="0" err="1"/>
              <a:t>Achan</a:t>
            </a:r>
            <a:r>
              <a:rPr lang="en-US" baseline="0" dirty="0"/>
              <a:t> –  // Romans 5:12 all for one and one for all.  Sin has consequences!</a:t>
            </a:r>
          </a:p>
          <a:p>
            <a:endParaRPr lang="en-US" baseline="0" dirty="0"/>
          </a:p>
          <a:p>
            <a:r>
              <a:rPr lang="en-US" baseline="0" dirty="0"/>
              <a:t>The source of a Spiritual Set-Back can be just about anything like: </a:t>
            </a:r>
            <a:r>
              <a:rPr lang="en-US" sz="1200" kern="1200" dirty="0">
                <a:solidFill>
                  <a:schemeClr val="tx1"/>
                </a:solidFill>
                <a:effectLst/>
                <a:latin typeface="+mn-lt"/>
                <a:ea typeface="+mn-ea"/>
                <a:cs typeface="+mn-cs"/>
              </a:rPr>
              <a:t>Lack of your own good judgment, circumstances out of your control, short-sightedness, jealousy, resentment, bitterness, excessive anger, etc.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Here is </a:t>
            </a:r>
            <a:r>
              <a:rPr lang="en-US" sz="1200" kern="1200" baseline="0" dirty="0" err="1">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UNFAITHFULNESS</a:t>
            </a:r>
          </a:p>
          <a:p>
            <a:endParaRPr lang="en-US" baseline="0" dirty="0"/>
          </a:p>
          <a:p>
            <a:r>
              <a:rPr lang="en-US" baseline="0" dirty="0"/>
              <a:t>Marriage is about faithfulness to one person the rest of your life.  </a:t>
            </a:r>
          </a:p>
          <a:p>
            <a:endParaRPr lang="en-US" baseline="0" dirty="0"/>
          </a:p>
          <a:p>
            <a:r>
              <a:rPr lang="en-US" baseline="0" dirty="0"/>
              <a:t>So is trusting in the Lord.  You make a commitment of trust in Him as your Lord and God. </a:t>
            </a:r>
          </a:p>
          <a:p>
            <a:endParaRPr lang="en-US" baseline="0" dirty="0"/>
          </a:p>
          <a:p>
            <a:r>
              <a:rPr lang="en-US" baseline="0" dirty="0"/>
              <a:t>Israel had entered into a covenant relationship of faith and trust in God as their God.  They were His people and He was their God.  It is required that in a faith relationship with God that you are faithful to Him—obedient to him.  </a:t>
            </a:r>
          </a:p>
        </p:txBody>
      </p:sp>
      <p:sp>
        <p:nvSpPr>
          <p:cNvPr id="4" name="Slide Number Placeholder 3"/>
          <p:cNvSpPr>
            <a:spLocks noGrp="1"/>
          </p:cNvSpPr>
          <p:nvPr>
            <p:ph type="sldNum" sz="quarter" idx="10"/>
          </p:nvPr>
        </p:nvSpPr>
        <p:spPr/>
        <p:txBody>
          <a:bodyPr/>
          <a:lstStyle/>
          <a:p>
            <a:fld id="{B0AE2191-6691-4FA5-B18A-22D13D70B065}" type="slidenum">
              <a:rPr lang="en-US" smtClean="0"/>
              <a:t>3</a:t>
            </a:fld>
            <a:endParaRPr lang="en-US"/>
          </a:p>
        </p:txBody>
      </p:sp>
    </p:spTree>
    <p:extLst>
      <p:ext uri="{BB962C8B-B14F-4D97-AF65-F5344CB8AC3E}">
        <p14:creationId xmlns:p14="http://schemas.microsoft.com/office/powerpoint/2010/main" val="4154811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"But if you fail to do this, you will be sinning against the LORD; and you may be sure that your sin will find you out.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32:23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30</a:t>
            </a:fld>
            <a:endParaRPr lang="en-US"/>
          </a:p>
        </p:txBody>
      </p:sp>
    </p:spTree>
    <p:extLst>
      <p:ext uri="{BB962C8B-B14F-4D97-AF65-F5344CB8AC3E}">
        <p14:creationId xmlns:p14="http://schemas.microsoft.com/office/powerpoint/2010/main" val="2969333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"But if you fail to do this, you will be sinning against the LORD; and you may be sure that your sin will find you out.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32:23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31</a:t>
            </a:fld>
            <a:endParaRPr lang="en-US"/>
          </a:p>
        </p:txBody>
      </p:sp>
    </p:spTree>
    <p:extLst>
      <p:ext uri="{BB962C8B-B14F-4D97-AF65-F5344CB8AC3E}">
        <p14:creationId xmlns:p14="http://schemas.microsoft.com/office/powerpoint/2010/main" val="1809486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"But if you fail to do this, you will be sinning against the LORD; and you may be sure that your sin will find you out. (</a:t>
            </a:r>
            <a:r>
              <a:rPr lang="en-US" sz="1200" b="0" i="0" u="none" strike="noStrike" kern="1200" baseline="0" dirty="0" err="1">
                <a:solidFill>
                  <a:schemeClr val="tx1"/>
                </a:solidFill>
                <a:latin typeface="+mn-lt"/>
                <a:ea typeface="+mn-ea"/>
                <a:cs typeface="+mn-cs"/>
              </a:rPr>
              <a:t>Num</a:t>
            </a:r>
            <a:r>
              <a:rPr lang="en-US" sz="1200" b="0" i="0" u="none" strike="noStrike" kern="1200" baseline="0" dirty="0">
                <a:solidFill>
                  <a:schemeClr val="tx1"/>
                </a:solidFill>
                <a:latin typeface="+mn-lt"/>
                <a:ea typeface="+mn-ea"/>
                <a:cs typeface="+mn-cs"/>
              </a:rPr>
              <a:t> 32:23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Just this past week a very affluent, powerful, Hollywood sexual predator was exposed.  He had done it for years—be sure your sin will find you out!”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0AE2191-6691-4FA5-B18A-22D13D70B065}" type="slidenum">
              <a:rPr lang="en-US" smtClean="0"/>
              <a:t>32</a:t>
            </a:fld>
            <a:endParaRPr lang="en-US"/>
          </a:p>
        </p:txBody>
      </p:sp>
    </p:spTree>
    <p:extLst>
      <p:ext uri="{BB962C8B-B14F-4D97-AF65-F5344CB8AC3E}">
        <p14:creationId xmlns:p14="http://schemas.microsoft.com/office/powerpoint/2010/main" val="1944140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Ultimately </a:t>
            </a:r>
            <a:r>
              <a:rPr lang="en-US" sz="1200" b="0" i="0" u="none" strike="noStrike" kern="1200" baseline="30000" dirty="0">
                <a:solidFill>
                  <a:schemeClr val="tx1"/>
                </a:solidFill>
                <a:latin typeface="+mn-lt"/>
                <a:ea typeface="+mn-ea"/>
                <a:cs typeface="+mn-cs"/>
              </a:rPr>
              <a:t>10</a:t>
            </a:r>
            <a:r>
              <a:rPr lang="en-US" sz="1200" b="0" i="0" u="none" strike="noStrike" kern="1200" baseline="0" dirty="0">
                <a:solidFill>
                  <a:schemeClr val="tx1"/>
                </a:solidFill>
                <a:latin typeface="+mn-lt"/>
                <a:ea typeface="+mn-ea"/>
                <a:cs typeface="+mn-cs"/>
              </a:rPr>
              <a:t> For we must all appear before the judgment seat of Christ, that each one may receive what is due him for the things done while in the body, whether good or bad. (2Co 5:10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33</a:t>
            </a:fld>
            <a:endParaRPr lang="en-US"/>
          </a:p>
        </p:txBody>
      </p:sp>
    </p:spTree>
    <p:extLst>
      <p:ext uri="{BB962C8B-B14F-4D97-AF65-F5344CB8AC3E}">
        <p14:creationId xmlns:p14="http://schemas.microsoft.com/office/powerpoint/2010/main" val="248896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34</a:t>
            </a:fld>
            <a:endParaRPr lang="en-US"/>
          </a:p>
        </p:txBody>
      </p:sp>
    </p:spTree>
    <p:extLst>
      <p:ext uri="{BB962C8B-B14F-4D97-AF65-F5344CB8AC3E}">
        <p14:creationId xmlns:p14="http://schemas.microsoft.com/office/powerpoint/2010/main" val="4091956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35</a:t>
            </a:fld>
            <a:endParaRPr lang="en-US"/>
          </a:p>
        </p:txBody>
      </p:sp>
    </p:spTree>
    <p:extLst>
      <p:ext uri="{BB962C8B-B14F-4D97-AF65-F5344CB8AC3E}">
        <p14:creationId xmlns:p14="http://schemas.microsoft.com/office/powerpoint/2010/main" val="3051445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36</a:t>
            </a:fld>
            <a:endParaRPr lang="en-US"/>
          </a:p>
        </p:txBody>
      </p:sp>
    </p:spTree>
    <p:extLst>
      <p:ext uri="{BB962C8B-B14F-4D97-AF65-F5344CB8AC3E}">
        <p14:creationId xmlns:p14="http://schemas.microsoft.com/office/powerpoint/2010/main" val="3938807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37</a:t>
            </a:fld>
            <a:endParaRPr lang="en-US"/>
          </a:p>
        </p:txBody>
      </p:sp>
    </p:spTree>
    <p:extLst>
      <p:ext uri="{BB962C8B-B14F-4D97-AF65-F5344CB8AC3E}">
        <p14:creationId xmlns:p14="http://schemas.microsoft.com/office/powerpoint/2010/main" val="1570131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38</a:t>
            </a:fld>
            <a:endParaRPr lang="en-US"/>
          </a:p>
        </p:txBody>
      </p:sp>
    </p:spTree>
    <p:extLst>
      <p:ext uri="{BB962C8B-B14F-4D97-AF65-F5344CB8AC3E}">
        <p14:creationId xmlns:p14="http://schemas.microsoft.com/office/powerpoint/2010/main" val="3833135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39</a:t>
            </a:fld>
            <a:endParaRPr lang="en-US"/>
          </a:p>
        </p:txBody>
      </p:sp>
    </p:spTree>
    <p:extLst>
      <p:ext uri="{BB962C8B-B14F-4D97-AF65-F5344CB8AC3E}">
        <p14:creationId xmlns:p14="http://schemas.microsoft.com/office/powerpoint/2010/main" val="107320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https://pixabay.com/en/infidelity-love-affair-cheating-379565/</a:t>
            </a:r>
          </a:p>
          <a:p>
            <a:endParaRPr lang="en-US" dirty="0"/>
          </a:p>
          <a:p>
            <a:r>
              <a:rPr lang="en-US" dirty="0"/>
              <a:t>Notice all Israel is included in the one act of sin by </a:t>
            </a:r>
            <a:r>
              <a:rPr lang="en-US" dirty="0" err="1"/>
              <a:t>Achan</a:t>
            </a:r>
            <a:r>
              <a:rPr lang="en-US" baseline="0" dirty="0"/>
              <a:t> –  // Romans 5:12 all for one and one for all.</a:t>
            </a:r>
          </a:p>
          <a:p>
            <a:endParaRPr lang="en-US" baseline="0" dirty="0"/>
          </a:p>
          <a:p>
            <a:r>
              <a:rPr lang="en-US" baseline="0" dirty="0"/>
              <a:t>Devoted = like a marriage— it is called “HOLY matrimony – why?  Because it is sacred.  It involves a personal devotion of one person to the other.  </a:t>
            </a:r>
          </a:p>
        </p:txBody>
      </p:sp>
      <p:sp>
        <p:nvSpPr>
          <p:cNvPr id="4" name="Slide Number Placeholder 3"/>
          <p:cNvSpPr>
            <a:spLocks noGrp="1"/>
          </p:cNvSpPr>
          <p:nvPr>
            <p:ph type="sldNum" sz="quarter" idx="10"/>
          </p:nvPr>
        </p:nvSpPr>
        <p:spPr/>
        <p:txBody>
          <a:bodyPr/>
          <a:lstStyle/>
          <a:p>
            <a:fld id="{B0AE2191-6691-4FA5-B18A-22D13D70B065}" type="slidenum">
              <a:rPr lang="en-US" smtClean="0"/>
              <a:t>4</a:t>
            </a:fld>
            <a:endParaRPr lang="en-US"/>
          </a:p>
        </p:txBody>
      </p:sp>
    </p:spTree>
    <p:extLst>
      <p:ext uri="{BB962C8B-B14F-4D97-AF65-F5344CB8AC3E}">
        <p14:creationId xmlns:p14="http://schemas.microsoft.com/office/powerpoint/2010/main" val="3776638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story at thirteen years old steeling</a:t>
            </a:r>
            <a:r>
              <a:rPr lang="en-US" baseline="0" dirty="0"/>
              <a:t> $10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40</a:t>
            </a:fld>
            <a:endParaRPr lang="en-US"/>
          </a:p>
        </p:txBody>
      </p:sp>
    </p:spTree>
    <p:extLst>
      <p:ext uri="{BB962C8B-B14F-4D97-AF65-F5344CB8AC3E}">
        <p14:creationId xmlns:p14="http://schemas.microsoft.com/office/powerpoint/2010/main" val="3624815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41</a:t>
            </a:fld>
            <a:endParaRPr lang="en-US"/>
          </a:p>
        </p:txBody>
      </p:sp>
    </p:spTree>
    <p:extLst>
      <p:ext uri="{BB962C8B-B14F-4D97-AF65-F5344CB8AC3E}">
        <p14:creationId xmlns:p14="http://schemas.microsoft.com/office/powerpoint/2010/main" val="2412712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42</a:t>
            </a:fld>
            <a:endParaRPr lang="en-US"/>
          </a:p>
        </p:txBody>
      </p:sp>
    </p:spTree>
    <p:extLst>
      <p:ext uri="{BB962C8B-B14F-4D97-AF65-F5344CB8AC3E}">
        <p14:creationId xmlns:p14="http://schemas.microsoft.com/office/powerpoint/2010/main" val="2975748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43</a:t>
            </a:fld>
            <a:endParaRPr lang="en-US"/>
          </a:p>
        </p:txBody>
      </p:sp>
    </p:spTree>
    <p:extLst>
      <p:ext uri="{BB962C8B-B14F-4D97-AF65-F5344CB8AC3E}">
        <p14:creationId xmlns:p14="http://schemas.microsoft.com/office/powerpoint/2010/main" val="1553774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44</a:t>
            </a:fld>
            <a:endParaRPr lang="en-US"/>
          </a:p>
        </p:txBody>
      </p:sp>
    </p:spTree>
    <p:extLst>
      <p:ext uri="{BB962C8B-B14F-4D97-AF65-F5344CB8AC3E}">
        <p14:creationId xmlns:p14="http://schemas.microsoft.com/office/powerpoint/2010/main" val="112900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45</a:t>
            </a:fld>
            <a:endParaRPr lang="en-US"/>
          </a:p>
        </p:txBody>
      </p:sp>
    </p:spTree>
    <p:extLst>
      <p:ext uri="{BB962C8B-B14F-4D97-AF65-F5344CB8AC3E}">
        <p14:creationId xmlns:p14="http://schemas.microsoft.com/office/powerpoint/2010/main" val="4286974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46</a:t>
            </a:fld>
            <a:endParaRPr lang="en-US"/>
          </a:p>
        </p:txBody>
      </p:sp>
    </p:spTree>
    <p:extLst>
      <p:ext uri="{BB962C8B-B14F-4D97-AF65-F5344CB8AC3E}">
        <p14:creationId xmlns:p14="http://schemas.microsoft.com/office/powerpoint/2010/main" val="917835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p:txBody>
      </p:sp>
      <p:sp>
        <p:nvSpPr>
          <p:cNvPr id="4" name="Slide Number Placeholder 3"/>
          <p:cNvSpPr>
            <a:spLocks noGrp="1"/>
          </p:cNvSpPr>
          <p:nvPr>
            <p:ph type="sldNum" sz="quarter" idx="10"/>
          </p:nvPr>
        </p:nvSpPr>
        <p:spPr/>
        <p:txBody>
          <a:bodyPr/>
          <a:lstStyle/>
          <a:p>
            <a:fld id="{B0AE2191-6691-4FA5-B18A-22D13D70B065}" type="slidenum">
              <a:rPr lang="en-US" smtClean="0"/>
              <a:t>47</a:t>
            </a:fld>
            <a:endParaRPr lang="en-US"/>
          </a:p>
        </p:txBody>
      </p:sp>
    </p:spTree>
    <p:extLst>
      <p:ext uri="{BB962C8B-B14F-4D97-AF65-F5344CB8AC3E}">
        <p14:creationId xmlns:p14="http://schemas.microsoft.com/office/powerpoint/2010/main" val="3924493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https://pixabay.com/en/joshua-tree-national-park-rocks-74401/</a:t>
            </a:r>
          </a:p>
        </p:txBody>
      </p:sp>
      <p:sp>
        <p:nvSpPr>
          <p:cNvPr id="4" name="Slide Number Placeholder 3"/>
          <p:cNvSpPr>
            <a:spLocks noGrp="1"/>
          </p:cNvSpPr>
          <p:nvPr>
            <p:ph type="sldNum" sz="quarter" idx="10"/>
          </p:nvPr>
        </p:nvSpPr>
        <p:spPr/>
        <p:txBody>
          <a:bodyPr/>
          <a:lstStyle/>
          <a:p>
            <a:fld id="{B0AE2191-6691-4FA5-B18A-22D13D70B065}" type="slidenum">
              <a:rPr lang="en-US" smtClean="0"/>
              <a:t>48</a:t>
            </a:fld>
            <a:endParaRPr lang="en-US"/>
          </a:p>
        </p:txBody>
      </p:sp>
    </p:spTree>
    <p:extLst>
      <p:ext uri="{BB962C8B-B14F-4D97-AF65-F5344CB8AC3E}">
        <p14:creationId xmlns:p14="http://schemas.microsoft.com/office/powerpoint/2010/main" val="2100741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Nadab</a:t>
            </a:r>
            <a:r>
              <a:rPr lang="en-US" dirty="0"/>
              <a:t> and </a:t>
            </a:r>
            <a:r>
              <a:rPr lang="en-US" dirty="0" err="1"/>
              <a:t>abihu</a:t>
            </a:r>
            <a:r>
              <a:rPr lang="en-US" dirty="0"/>
              <a:t> https://upload.wikimedia.org/</a:t>
            </a:r>
            <a:r>
              <a:rPr lang="en-US" dirty="0" err="1"/>
              <a:t>wikipedia</a:t>
            </a:r>
            <a:r>
              <a:rPr lang="en-US" dirty="0"/>
              <a:t>/commons/9/92/The_Bible_and_its_story.._%281908%29_%2814586362088%29.jpg</a:t>
            </a:r>
          </a:p>
          <a:p>
            <a:endParaRPr lang="en-US" dirty="0"/>
          </a:p>
          <a:p>
            <a:r>
              <a:rPr lang="en-US" dirty="0" err="1"/>
              <a:t>Heb</a:t>
            </a:r>
            <a:r>
              <a:rPr lang="en-US" dirty="0"/>
              <a:t> 12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for our "God is a consuming fire."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12:29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49</a:t>
            </a:fld>
            <a:endParaRPr lang="en-US"/>
          </a:p>
        </p:txBody>
      </p:sp>
    </p:spTree>
    <p:extLst>
      <p:ext uri="{BB962C8B-B14F-4D97-AF65-F5344CB8AC3E}">
        <p14:creationId xmlns:p14="http://schemas.microsoft.com/office/powerpoint/2010/main" val="157510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https://pixabay.com/en/infidelity-love-affair-cheating-379565/</a:t>
            </a:r>
          </a:p>
          <a:p>
            <a:endParaRPr lang="en-US" dirty="0"/>
          </a:p>
          <a:p>
            <a:r>
              <a:rPr lang="en-US" dirty="0"/>
              <a:t>Notice all Israel is included in the one act of sin by </a:t>
            </a:r>
            <a:r>
              <a:rPr lang="en-US" dirty="0" err="1"/>
              <a:t>Achan</a:t>
            </a:r>
            <a:r>
              <a:rPr lang="en-US" baseline="0" dirty="0"/>
              <a:t> –  // Romans 5:12 all for one and one for all.</a:t>
            </a:r>
          </a:p>
          <a:p>
            <a:endParaRPr lang="en-US" baseline="0" dirty="0"/>
          </a:p>
          <a:p>
            <a:r>
              <a:rPr lang="en-US" baseline="0" dirty="0"/>
              <a:t>Even the Adulterer “takes something” that does not belong to him or her.  But belongs to another.  </a:t>
            </a:r>
          </a:p>
          <a:p>
            <a:endParaRPr lang="en-US" baseline="0" dirty="0"/>
          </a:p>
        </p:txBody>
      </p:sp>
      <p:sp>
        <p:nvSpPr>
          <p:cNvPr id="4" name="Slide Number Placeholder 3"/>
          <p:cNvSpPr>
            <a:spLocks noGrp="1"/>
          </p:cNvSpPr>
          <p:nvPr>
            <p:ph type="sldNum" sz="quarter" idx="10"/>
          </p:nvPr>
        </p:nvSpPr>
        <p:spPr/>
        <p:txBody>
          <a:bodyPr/>
          <a:lstStyle/>
          <a:p>
            <a:fld id="{B0AE2191-6691-4FA5-B18A-22D13D70B065}" type="slidenum">
              <a:rPr lang="en-US" smtClean="0"/>
              <a:t>5</a:t>
            </a:fld>
            <a:endParaRPr lang="en-US"/>
          </a:p>
        </p:txBody>
      </p:sp>
    </p:spTree>
    <p:extLst>
      <p:ext uri="{BB962C8B-B14F-4D97-AF65-F5344CB8AC3E}">
        <p14:creationId xmlns:p14="http://schemas.microsoft.com/office/powerpoint/2010/main" val="2707091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Nadab</a:t>
            </a:r>
            <a:r>
              <a:rPr lang="en-US" dirty="0"/>
              <a:t> and </a:t>
            </a:r>
            <a:r>
              <a:rPr lang="en-US" dirty="0" err="1"/>
              <a:t>abihu</a:t>
            </a:r>
            <a:r>
              <a:rPr lang="en-US" dirty="0"/>
              <a:t> https://upload.wikimedia.org/</a:t>
            </a:r>
            <a:r>
              <a:rPr lang="en-US" dirty="0" err="1"/>
              <a:t>wikipedia</a:t>
            </a:r>
            <a:r>
              <a:rPr lang="en-US" dirty="0"/>
              <a:t>/commons/9/92/The_Bible_and_its_story.._%281908%29_%2814586362088%29.jpg</a:t>
            </a:r>
          </a:p>
          <a:p>
            <a:endParaRPr lang="en-US" dirty="0"/>
          </a:p>
          <a:p>
            <a:r>
              <a:rPr lang="en-US" dirty="0" err="1"/>
              <a:t>Heb</a:t>
            </a:r>
            <a:r>
              <a:rPr lang="en-US" dirty="0"/>
              <a:t> 12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for our "God is a consuming fire."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12:29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50</a:t>
            </a:fld>
            <a:endParaRPr lang="en-US"/>
          </a:p>
        </p:txBody>
      </p:sp>
    </p:spTree>
    <p:extLst>
      <p:ext uri="{BB962C8B-B14F-4D97-AF65-F5344CB8AC3E}">
        <p14:creationId xmlns:p14="http://schemas.microsoft.com/office/powerpoint/2010/main" val="3006884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Nadab</a:t>
            </a:r>
            <a:r>
              <a:rPr lang="en-US" dirty="0"/>
              <a:t> and </a:t>
            </a:r>
            <a:r>
              <a:rPr lang="en-US" dirty="0" err="1"/>
              <a:t>abihu</a:t>
            </a:r>
            <a:r>
              <a:rPr lang="en-US" dirty="0"/>
              <a:t> https://upload.wikimedia.org/</a:t>
            </a:r>
            <a:r>
              <a:rPr lang="en-US" dirty="0" err="1"/>
              <a:t>wikipedia</a:t>
            </a:r>
            <a:r>
              <a:rPr lang="en-US" dirty="0"/>
              <a:t>/commons/9/92/The_Bible_and_its_story.._%281908%29_%2814586362088%29.jpg</a:t>
            </a:r>
          </a:p>
          <a:p>
            <a:endParaRPr lang="en-US" dirty="0"/>
          </a:p>
          <a:p>
            <a:r>
              <a:rPr lang="en-US" dirty="0" err="1"/>
              <a:t>Heb</a:t>
            </a:r>
            <a:r>
              <a:rPr lang="en-US" dirty="0"/>
              <a:t> 12 </a:t>
            </a:r>
            <a:r>
              <a:rPr lang="en-US" sz="1200" b="0" i="0" u="none" strike="noStrike" kern="1200" baseline="30000" dirty="0">
                <a:solidFill>
                  <a:schemeClr val="tx1"/>
                </a:solidFill>
                <a:latin typeface="+mn-lt"/>
                <a:ea typeface="+mn-ea"/>
                <a:cs typeface="+mn-cs"/>
              </a:rPr>
              <a:t>29</a:t>
            </a:r>
            <a:r>
              <a:rPr lang="en-US" sz="1200" b="0" i="0" u="none" strike="noStrike" kern="1200" baseline="0" dirty="0">
                <a:solidFill>
                  <a:schemeClr val="tx1"/>
                </a:solidFill>
                <a:latin typeface="+mn-lt"/>
                <a:ea typeface="+mn-ea"/>
                <a:cs typeface="+mn-cs"/>
              </a:rPr>
              <a:t> for our "God is a consuming fire."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12:29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51</a:t>
            </a:fld>
            <a:endParaRPr lang="en-US"/>
          </a:p>
        </p:txBody>
      </p:sp>
    </p:spTree>
    <p:extLst>
      <p:ext uri="{BB962C8B-B14F-4D97-AF65-F5344CB8AC3E}">
        <p14:creationId xmlns:p14="http://schemas.microsoft.com/office/powerpoint/2010/main" val="1823007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https://upload.wikimedia.org/wikipedia/commons/3/3a/Archaeologist_Henry_Layard%27s_image_of_Nineveh.jpg</a:t>
            </a:r>
          </a:p>
        </p:txBody>
      </p:sp>
      <p:sp>
        <p:nvSpPr>
          <p:cNvPr id="4" name="Slide Number Placeholder 3"/>
          <p:cNvSpPr>
            <a:spLocks noGrp="1"/>
          </p:cNvSpPr>
          <p:nvPr>
            <p:ph type="sldNum" sz="quarter" idx="10"/>
          </p:nvPr>
        </p:nvSpPr>
        <p:spPr/>
        <p:txBody>
          <a:bodyPr/>
          <a:lstStyle/>
          <a:p>
            <a:fld id="{B0AE2191-6691-4FA5-B18A-22D13D70B065}" type="slidenum">
              <a:rPr lang="en-US" smtClean="0"/>
              <a:t>52</a:t>
            </a:fld>
            <a:endParaRPr lang="en-US"/>
          </a:p>
        </p:txBody>
      </p:sp>
    </p:spTree>
    <p:extLst>
      <p:ext uri="{BB962C8B-B14F-4D97-AF65-F5344CB8AC3E}">
        <p14:creationId xmlns:p14="http://schemas.microsoft.com/office/powerpoint/2010/main" val="31857032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https://upload.wikimedia.org/wikipedia/commons/3/3a/Archaeologist_Henry_Layard%27s_image_of_Nineveh.jpg</a:t>
            </a:r>
          </a:p>
        </p:txBody>
      </p:sp>
      <p:sp>
        <p:nvSpPr>
          <p:cNvPr id="4" name="Slide Number Placeholder 3"/>
          <p:cNvSpPr>
            <a:spLocks noGrp="1"/>
          </p:cNvSpPr>
          <p:nvPr>
            <p:ph type="sldNum" sz="quarter" idx="10"/>
          </p:nvPr>
        </p:nvSpPr>
        <p:spPr/>
        <p:txBody>
          <a:bodyPr/>
          <a:lstStyle/>
          <a:p>
            <a:fld id="{B0AE2191-6691-4FA5-B18A-22D13D70B065}" type="slidenum">
              <a:rPr lang="en-US" smtClean="0"/>
              <a:t>53</a:t>
            </a:fld>
            <a:endParaRPr lang="en-US"/>
          </a:p>
        </p:txBody>
      </p:sp>
    </p:spTree>
    <p:extLst>
      <p:ext uri="{BB962C8B-B14F-4D97-AF65-F5344CB8AC3E}">
        <p14:creationId xmlns:p14="http://schemas.microsoft.com/office/powerpoint/2010/main" val="685218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Where can I go from your Spirit? Where can I flee from your presence?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If I go up to the heavens, you are there; if I make my bed in the depths, you are there.</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139:7-8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From the depths of the grave I called for help, and you listened to my cry. (Jon 2:2 NIV)</a:t>
            </a:r>
          </a:p>
          <a:p>
            <a:pPr rtl="0"/>
            <a:endParaRPr lang="en-US" sz="1200" b="0" i="0" u="none" strike="noStrike" kern="1200" baseline="0" dirty="0">
              <a:solidFill>
                <a:schemeClr val="tx1"/>
              </a:solidFill>
              <a:latin typeface="+mn-lt"/>
              <a:ea typeface="+mn-ea"/>
              <a:cs typeface="+mn-cs"/>
            </a:endParaRPr>
          </a:p>
          <a:p>
            <a:pPr rtl="0"/>
            <a:r>
              <a:rPr lang="en-US" dirty="0"/>
              <a:t>https://upload.wikimedia.org/wikipedia/commons/2/26/Roman_dice_IMG_4367.JPG</a:t>
            </a:r>
          </a:p>
        </p:txBody>
      </p:sp>
      <p:sp>
        <p:nvSpPr>
          <p:cNvPr id="4" name="Slide Number Placeholder 3"/>
          <p:cNvSpPr>
            <a:spLocks noGrp="1"/>
          </p:cNvSpPr>
          <p:nvPr>
            <p:ph type="sldNum" sz="quarter" idx="10"/>
          </p:nvPr>
        </p:nvSpPr>
        <p:spPr/>
        <p:txBody>
          <a:bodyPr/>
          <a:lstStyle/>
          <a:p>
            <a:fld id="{B0AE2191-6691-4FA5-B18A-22D13D70B065}" type="slidenum">
              <a:rPr lang="en-US" smtClean="0"/>
              <a:t>54</a:t>
            </a:fld>
            <a:endParaRPr lang="en-US"/>
          </a:p>
        </p:txBody>
      </p:sp>
    </p:spTree>
    <p:extLst>
      <p:ext uri="{BB962C8B-B14F-4D97-AF65-F5344CB8AC3E}">
        <p14:creationId xmlns:p14="http://schemas.microsoft.com/office/powerpoint/2010/main" val="1309615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Where can I go from your Spirit? Where can I flee from your presence?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If I go up to the heavens, you are there; if I make my bed in the depths, you are there.</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139:7-8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From the depths of the grave I called for help, and you listened to my cry. (Jon 2:2 NIV)</a:t>
            </a:r>
          </a:p>
          <a:p>
            <a:pPr rtl="0"/>
            <a:endParaRPr lang="en-US" sz="1200" b="0" i="0" u="none" strike="noStrike" kern="1200" baseline="0" dirty="0">
              <a:solidFill>
                <a:schemeClr val="tx1"/>
              </a:solidFill>
              <a:latin typeface="+mn-lt"/>
              <a:ea typeface="+mn-ea"/>
              <a:cs typeface="+mn-cs"/>
            </a:endParaRPr>
          </a:p>
          <a:p>
            <a:pPr rtl="0"/>
            <a:r>
              <a:rPr lang="en-US" dirty="0"/>
              <a:t>Whale Shark = FREE =https://www.flickr.com/photos/kaz20/3788030592</a:t>
            </a:r>
          </a:p>
        </p:txBody>
      </p:sp>
      <p:sp>
        <p:nvSpPr>
          <p:cNvPr id="4" name="Slide Number Placeholder 3"/>
          <p:cNvSpPr>
            <a:spLocks noGrp="1"/>
          </p:cNvSpPr>
          <p:nvPr>
            <p:ph type="sldNum" sz="quarter" idx="10"/>
          </p:nvPr>
        </p:nvSpPr>
        <p:spPr/>
        <p:txBody>
          <a:bodyPr/>
          <a:lstStyle/>
          <a:p>
            <a:fld id="{B0AE2191-6691-4FA5-B18A-22D13D70B065}" type="slidenum">
              <a:rPr lang="en-US" smtClean="0"/>
              <a:t>55</a:t>
            </a:fld>
            <a:endParaRPr lang="en-US"/>
          </a:p>
        </p:txBody>
      </p:sp>
    </p:spTree>
    <p:extLst>
      <p:ext uri="{BB962C8B-B14F-4D97-AF65-F5344CB8AC3E}">
        <p14:creationId xmlns:p14="http://schemas.microsoft.com/office/powerpoint/2010/main" val="308686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https://upload.wikimedia.org/wikipedia/commons/2/2c/V%26A_-_Raphael%2C_The_Death_of_Ananias_%281515%29.jpg</a:t>
            </a:r>
          </a:p>
        </p:txBody>
      </p:sp>
      <p:sp>
        <p:nvSpPr>
          <p:cNvPr id="4" name="Slide Number Placeholder 3"/>
          <p:cNvSpPr>
            <a:spLocks noGrp="1"/>
          </p:cNvSpPr>
          <p:nvPr>
            <p:ph type="sldNum" sz="quarter" idx="10"/>
          </p:nvPr>
        </p:nvSpPr>
        <p:spPr/>
        <p:txBody>
          <a:bodyPr/>
          <a:lstStyle/>
          <a:p>
            <a:fld id="{B0AE2191-6691-4FA5-B18A-22D13D70B065}" type="slidenum">
              <a:rPr lang="en-US" smtClean="0"/>
              <a:t>56</a:t>
            </a:fld>
            <a:endParaRPr lang="en-US"/>
          </a:p>
        </p:txBody>
      </p:sp>
    </p:spTree>
    <p:extLst>
      <p:ext uri="{BB962C8B-B14F-4D97-AF65-F5344CB8AC3E}">
        <p14:creationId xmlns:p14="http://schemas.microsoft.com/office/powerpoint/2010/main" val="3337417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https://upload.wikimedia.org/wikipedia/commons/2/2c/V%26A_-_Raphael%2C_The_Death_of_Ananias_%281515%29.jpg</a:t>
            </a:r>
          </a:p>
        </p:txBody>
      </p:sp>
      <p:sp>
        <p:nvSpPr>
          <p:cNvPr id="4" name="Slide Number Placeholder 3"/>
          <p:cNvSpPr>
            <a:spLocks noGrp="1"/>
          </p:cNvSpPr>
          <p:nvPr>
            <p:ph type="sldNum" sz="quarter" idx="10"/>
          </p:nvPr>
        </p:nvSpPr>
        <p:spPr/>
        <p:txBody>
          <a:bodyPr/>
          <a:lstStyle/>
          <a:p>
            <a:fld id="{B0AE2191-6691-4FA5-B18A-22D13D70B065}" type="slidenum">
              <a:rPr lang="en-US" smtClean="0"/>
              <a:t>57</a:t>
            </a:fld>
            <a:endParaRPr lang="en-US"/>
          </a:p>
        </p:txBody>
      </p:sp>
    </p:spTree>
    <p:extLst>
      <p:ext uri="{BB962C8B-B14F-4D97-AF65-F5344CB8AC3E}">
        <p14:creationId xmlns:p14="http://schemas.microsoft.com/office/powerpoint/2010/main" val="3236300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https://upload.wikimedia.org/wikipedia/commons/2/2c/V%26A_-_Raphael%2C_The_Death_of_Ananias_%281515%29.jpg</a:t>
            </a:r>
          </a:p>
        </p:txBody>
      </p:sp>
      <p:sp>
        <p:nvSpPr>
          <p:cNvPr id="4" name="Slide Number Placeholder 3"/>
          <p:cNvSpPr>
            <a:spLocks noGrp="1"/>
          </p:cNvSpPr>
          <p:nvPr>
            <p:ph type="sldNum" sz="quarter" idx="10"/>
          </p:nvPr>
        </p:nvSpPr>
        <p:spPr/>
        <p:txBody>
          <a:bodyPr/>
          <a:lstStyle/>
          <a:p>
            <a:fld id="{B0AE2191-6691-4FA5-B18A-22D13D70B065}" type="slidenum">
              <a:rPr lang="en-US" smtClean="0"/>
              <a:t>58</a:t>
            </a:fld>
            <a:endParaRPr lang="en-US"/>
          </a:p>
        </p:txBody>
      </p:sp>
    </p:spTree>
    <p:extLst>
      <p:ext uri="{BB962C8B-B14F-4D97-AF65-F5344CB8AC3E}">
        <p14:creationId xmlns:p14="http://schemas.microsoft.com/office/powerpoint/2010/main" val="1230122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31</a:t>
            </a:r>
            <a:r>
              <a:rPr lang="en-US" sz="1200" b="0" i="0" u="none" strike="noStrike" kern="1200" baseline="0" dirty="0">
                <a:solidFill>
                  <a:schemeClr val="tx1"/>
                </a:solidFill>
                <a:latin typeface="+mn-lt"/>
                <a:ea typeface="+mn-ea"/>
                <a:cs typeface="+mn-cs"/>
              </a:rPr>
              <a:t> It is a dreadful thing to fall into the hands of the living God.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10:31 NIV)</a:t>
            </a:r>
          </a:p>
          <a:p>
            <a:endParaRPr lang="en-US" sz="1200" b="0" i="0" u="none" strike="noStrike" kern="1200" baseline="0" dirty="0">
              <a:solidFill>
                <a:schemeClr val="tx1"/>
              </a:solidFill>
              <a:latin typeface="+mn-lt"/>
              <a:ea typeface="+mn-ea"/>
              <a:cs typeface="+mn-cs"/>
            </a:endParaRPr>
          </a:p>
          <a:p>
            <a:r>
              <a:rPr lang="en-US" dirty="0"/>
              <a:t>https://www.flickr.com/photos/waitingfortheword/8615802772</a:t>
            </a:r>
          </a:p>
        </p:txBody>
      </p:sp>
      <p:sp>
        <p:nvSpPr>
          <p:cNvPr id="4" name="Slide Number Placeholder 3"/>
          <p:cNvSpPr>
            <a:spLocks noGrp="1"/>
          </p:cNvSpPr>
          <p:nvPr>
            <p:ph type="sldNum" sz="quarter" idx="10"/>
          </p:nvPr>
        </p:nvSpPr>
        <p:spPr/>
        <p:txBody>
          <a:bodyPr/>
          <a:lstStyle/>
          <a:p>
            <a:fld id="{B0AE2191-6691-4FA5-B18A-22D13D70B065}" type="slidenum">
              <a:rPr lang="en-US" smtClean="0"/>
              <a:t>59</a:t>
            </a:fld>
            <a:endParaRPr lang="en-US"/>
          </a:p>
        </p:txBody>
      </p:sp>
    </p:spTree>
    <p:extLst>
      <p:ext uri="{BB962C8B-B14F-4D97-AF65-F5344CB8AC3E}">
        <p14:creationId xmlns:p14="http://schemas.microsoft.com/office/powerpoint/2010/main" val="362425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https://pixabay.com/en/infidelity-love-affair-cheating-379565/</a:t>
            </a:r>
          </a:p>
          <a:p>
            <a:endParaRPr lang="en-US" dirty="0"/>
          </a:p>
          <a:p>
            <a:r>
              <a:rPr lang="en-US" dirty="0"/>
              <a:t>Notice: Faithfulness</a:t>
            </a:r>
            <a:r>
              <a:rPr lang="en-US" baseline="0" dirty="0"/>
              <a:t> is serious business!  God desires to bless you.  The source of provoking the Lord is UNFAITHFULNESS!</a:t>
            </a:r>
          </a:p>
          <a:p>
            <a:endParaRPr lang="en-US" baseline="0" dirty="0"/>
          </a:p>
        </p:txBody>
      </p:sp>
      <p:sp>
        <p:nvSpPr>
          <p:cNvPr id="4" name="Slide Number Placeholder 3"/>
          <p:cNvSpPr>
            <a:spLocks noGrp="1"/>
          </p:cNvSpPr>
          <p:nvPr>
            <p:ph type="sldNum" sz="quarter" idx="10"/>
          </p:nvPr>
        </p:nvSpPr>
        <p:spPr/>
        <p:txBody>
          <a:bodyPr/>
          <a:lstStyle/>
          <a:p>
            <a:fld id="{B0AE2191-6691-4FA5-B18A-22D13D70B065}" type="slidenum">
              <a:rPr lang="en-US" smtClean="0"/>
              <a:t>6</a:t>
            </a:fld>
            <a:endParaRPr lang="en-US"/>
          </a:p>
        </p:txBody>
      </p:sp>
    </p:spTree>
    <p:extLst>
      <p:ext uri="{BB962C8B-B14F-4D97-AF65-F5344CB8AC3E}">
        <p14:creationId xmlns:p14="http://schemas.microsoft.com/office/powerpoint/2010/main" val="26369148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https://www.flickr.com/photos/flattop341/224175619</a:t>
            </a:r>
          </a:p>
        </p:txBody>
      </p:sp>
      <p:sp>
        <p:nvSpPr>
          <p:cNvPr id="4" name="Slide Number Placeholder 3"/>
          <p:cNvSpPr>
            <a:spLocks noGrp="1"/>
          </p:cNvSpPr>
          <p:nvPr>
            <p:ph type="sldNum" sz="quarter" idx="10"/>
          </p:nvPr>
        </p:nvSpPr>
        <p:spPr/>
        <p:txBody>
          <a:bodyPr/>
          <a:lstStyle/>
          <a:p>
            <a:fld id="{B0AE2191-6691-4FA5-B18A-22D13D70B065}" type="slidenum">
              <a:rPr lang="en-US" smtClean="0"/>
              <a:t>66</a:t>
            </a:fld>
            <a:endParaRPr lang="en-US"/>
          </a:p>
        </p:txBody>
      </p:sp>
    </p:spTree>
    <p:extLst>
      <p:ext uri="{BB962C8B-B14F-4D97-AF65-F5344CB8AC3E}">
        <p14:creationId xmlns:p14="http://schemas.microsoft.com/office/powerpoint/2010/main" val="166333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r>
              <a:rPr lang="en-US" dirty="0"/>
              <a:t>No one starts a day saying,</a:t>
            </a:r>
            <a:r>
              <a:rPr lang="en-US" baseline="0" dirty="0"/>
              <a:t> “How can I fail today?”  Joshua did not expect it. </a:t>
            </a:r>
          </a:p>
          <a:p>
            <a:endParaRPr lang="en-US" baseline="0" dirty="0"/>
          </a:p>
          <a:p>
            <a:r>
              <a:rPr lang="en-US" baseline="0" dirty="0"/>
              <a:t>He spies and then acts on the recommendation to only have an amazing surprise. </a:t>
            </a:r>
          </a:p>
          <a:p>
            <a:endParaRPr lang="en-US" baseline="0" dirty="0"/>
          </a:p>
          <a:p>
            <a:r>
              <a:rPr lang="en-US" baseline="0" dirty="0"/>
              <a:t>Jericho had 12,000 in habitants—so army was less than half.  </a:t>
            </a:r>
          </a:p>
          <a:p>
            <a:endParaRPr lang="en-US" baseline="0" dirty="0"/>
          </a:p>
          <a:p>
            <a:r>
              <a:rPr lang="en-US" baseline="0" dirty="0"/>
              <a:t>Spies recommendation is not unreasonable – especially after the Jericho victory.</a:t>
            </a:r>
          </a:p>
        </p:txBody>
      </p:sp>
      <p:sp>
        <p:nvSpPr>
          <p:cNvPr id="4" name="Slide Number Placeholder 3"/>
          <p:cNvSpPr>
            <a:spLocks noGrp="1"/>
          </p:cNvSpPr>
          <p:nvPr>
            <p:ph type="sldNum" sz="quarter" idx="10"/>
          </p:nvPr>
        </p:nvSpPr>
        <p:spPr/>
        <p:txBody>
          <a:bodyPr/>
          <a:lstStyle/>
          <a:p>
            <a:fld id="{B0AE2191-6691-4FA5-B18A-22D13D70B065}" type="slidenum">
              <a:rPr lang="en-US" smtClean="0"/>
              <a:t>7</a:t>
            </a:fld>
            <a:endParaRPr lang="en-US"/>
          </a:p>
        </p:txBody>
      </p:sp>
    </p:spTree>
    <p:extLst>
      <p:ext uri="{BB962C8B-B14F-4D97-AF65-F5344CB8AC3E}">
        <p14:creationId xmlns:p14="http://schemas.microsoft.com/office/powerpoint/2010/main" val="279348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r>
              <a:rPr lang="en-US" dirty="0"/>
              <a:t>No one starts a day saying,</a:t>
            </a:r>
            <a:r>
              <a:rPr lang="en-US" baseline="0" dirty="0"/>
              <a:t> “How can I fail today?”  Joshua did not expect it. </a:t>
            </a:r>
          </a:p>
          <a:p>
            <a:endParaRPr lang="en-US" baseline="0" dirty="0"/>
          </a:p>
          <a:p>
            <a:r>
              <a:rPr lang="en-US" baseline="0" dirty="0"/>
              <a:t>He spies and then acts on the recommendation to only have an amazing surprise. </a:t>
            </a:r>
          </a:p>
          <a:p>
            <a:endParaRPr lang="en-US" baseline="0" dirty="0"/>
          </a:p>
          <a:p>
            <a:r>
              <a:rPr lang="en-US" baseline="0" dirty="0"/>
              <a:t>Jericho had 12,000 in habitants—so army was less than half.  </a:t>
            </a:r>
          </a:p>
          <a:p>
            <a:endParaRPr lang="en-US" baseline="0" dirty="0"/>
          </a:p>
          <a:p>
            <a:r>
              <a:rPr lang="en-US" baseline="0" dirty="0"/>
              <a:t>Spies recommendation is not unreasonable – especially after the Jericho victory.</a:t>
            </a:r>
          </a:p>
        </p:txBody>
      </p:sp>
      <p:sp>
        <p:nvSpPr>
          <p:cNvPr id="4" name="Slide Number Placeholder 3"/>
          <p:cNvSpPr>
            <a:spLocks noGrp="1"/>
          </p:cNvSpPr>
          <p:nvPr>
            <p:ph type="sldNum" sz="quarter" idx="10"/>
          </p:nvPr>
        </p:nvSpPr>
        <p:spPr/>
        <p:txBody>
          <a:bodyPr/>
          <a:lstStyle/>
          <a:p>
            <a:fld id="{B0AE2191-6691-4FA5-B18A-22D13D70B065}" type="slidenum">
              <a:rPr lang="en-US" smtClean="0"/>
              <a:t>8</a:t>
            </a:fld>
            <a:endParaRPr lang="en-US"/>
          </a:p>
        </p:txBody>
      </p:sp>
    </p:spTree>
    <p:extLst>
      <p:ext uri="{BB962C8B-B14F-4D97-AF65-F5344CB8AC3E}">
        <p14:creationId xmlns:p14="http://schemas.microsoft.com/office/powerpoint/2010/main" val="228472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https://en.wikipedia.org/wiki/Joshua#/media/File:Joshua%27s_Tomb_in_Jordan_01.jpg</a:t>
            </a:r>
          </a:p>
          <a:p>
            <a:endParaRPr lang="en-US" dirty="0"/>
          </a:p>
          <a:p>
            <a:r>
              <a:rPr lang="en-US" dirty="0"/>
              <a:t>No one starts a day saying,</a:t>
            </a:r>
            <a:r>
              <a:rPr lang="en-US" baseline="0" dirty="0"/>
              <a:t> “How can I fail today?”  Joshua did not expect it. </a:t>
            </a:r>
          </a:p>
          <a:p>
            <a:endParaRPr lang="en-US" baseline="0" dirty="0"/>
          </a:p>
          <a:p>
            <a:r>
              <a:rPr lang="en-US" baseline="0" dirty="0"/>
              <a:t>He spies and then acts on the recommendation to only have an amazing surprise.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9</a:t>
            </a:fld>
            <a:endParaRPr lang="en-US"/>
          </a:p>
        </p:txBody>
      </p:sp>
    </p:spTree>
    <p:extLst>
      <p:ext uri="{BB962C8B-B14F-4D97-AF65-F5344CB8AC3E}">
        <p14:creationId xmlns:p14="http://schemas.microsoft.com/office/powerpoint/2010/main" val="191445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867253"/>
            <a:ext cx="5232156" cy="1648849"/>
          </a:xfrm>
          <a:prstGeom prst="rect">
            <a:avLst/>
          </a:prstGeom>
        </p:spPr>
        <p:txBody>
          <a:bodyPr wrap="square">
            <a:spAutoFit/>
          </a:bodyPr>
          <a:lstStyle/>
          <a:p>
            <a:pPr algn="ctr">
              <a:lnSpc>
                <a:spcPct val="75000"/>
              </a:lnSpc>
            </a:pPr>
            <a:r>
              <a:rPr lang="en-US" sz="6600" b="1" dirty="0">
                <a:solidFill>
                  <a:schemeClr val="bg1"/>
                </a:solidFill>
                <a:effectLst>
                  <a:glow rad="127000">
                    <a:srgbClr val="7591C4">
                      <a:alpha val="0"/>
                    </a:srgbClr>
                  </a:glow>
                </a:effectLst>
                <a:latin typeface="Candara" panose="020E0502030303020204" pitchFamily="34" charset="0"/>
              </a:rPr>
              <a:t>may have a </a:t>
            </a:r>
            <a:br>
              <a:rPr lang="en-US" sz="6600" b="1" dirty="0">
                <a:solidFill>
                  <a:schemeClr val="bg1"/>
                </a:solidFill>
                <a:effectLst>
                  <a:glow rad="127000">
                    <a:srgbClr val="7591C4">
                      <a:alpha val="0"/>
                    </a:srgbClr>
                  </a:glow>
                </a:effectLst>
                <a:latin typeface="Candara" panose="020E0502030303020204" pitchFamily="34" charset="0"/>
              </a:rPr>
            </a:br>
            <a:r>
              <a:rPr lang="en-US" sz="6600" b="1" dirty="0">
                <a:solidFill>
                  <a:schemeClr val="bg1"/>
                </a:solidFill>
                <a:effectLst>
                  <a:glow rad="127000">
                    <a:srgbClr val="7591C4">
                      <a:alpha val="0"/>
                    </a:srgbClr>
                  </a:glow>
                </a:effectLst>
                <a:latin typeface="Candara" panose="020E0502030303020204" pitchFamily="34" charset="0"/>
              </a:rPr>
              <a:t>“Set-Back”</a:t>
            </a:r>
            <a:endParaRPr lang="en-US" sz="6600" dirty="0">
              <a:solidFill>
                <a:schemeClr val="bg1"/>
              </a:solidFill>
            </a:endParaRPr>
          </a:p>
        </p:txBody>
      </p:sp>
    </p:spTree>
    <p:extLst>
      <p:ext uri="{BB962C8B-B14F-4D97-AF65-F5344CB8AC3E}">
        <p14:creationId xmlns:p14="http://schemas.microsoft.com/office/powerpoint/2010/main" val="2791164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85338" y="0"/>
            <a:ext cx="6406662" cy="690419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SURPRISE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4" y="1825625"/>
            <a:ext cx="8791895" cy="4351338"/>
          </a:xfrm>
        </p:spPr>
        <p:txBody>
          <a:bodyPr/>
          <a:lstStyle/>
          <a:p>
            <a:pPr>
              <a:lnSpc>
                <a:spcPct val="85000"/>
              </a:lnSpc>
            </a:pPr>
            <a:r>
              <a:rPr lang="en-US" baseline="30000" dirty="0"/>
              <a:t>2</a:t>
            </a:r>
            <a:r>
              <a:rPr lang="en-US" dirty="0"/>
              <a:t> Now Joshua sent men from Jericho to Ai, ... spy out ... </a:t>
            </a:r>
            <a:r>
              <a:rPr lang="en-US" baseline="30000" dirty="0"/>
              <a:t>3</a:t>
            </a:r>
            <a:r>
              <a:rPr lang="en-US" dirty="0"/>
              <a:t> “... Send two or three thousand men to take it ... for only a few men are there.“  </a:t>
            </a:r>
            <a:r>
              <a:rPr lang="en-US" baseline="30000" dirty="0"/>
              <a:t>4</a:t>
            </a:r>
            <a:r>
              <a:rPr lang="en-US" dirty="0"/>
              <a:t> So about three thousand men went up; but </a:t>
            </a:r>
            <a:r>
              <a:rPr lang="en-US" dirty="0">
                <a:solidFill>
                  <a:srgbClr val="FF0000"/>
                </a:solidFill>
              </a:rPr>
              <a:t>they were routed </a:t>
            </a:r>
            <a:r>
              <a:rPr lang="en-US" dirty="0"/>
              <a:t>by the men of Ai, </a:t>
            </a:r>
            <a:r>
              <a:rPr lang="en-US" b="0" baseline="30000" dirty="0"/>
              <a:t>5</a:t>
            </a:r>
            <a:r>
              <a:rPr lang="en-US" b="0" dirty="0"/>
              <a:t> </a:t>
            </a:r>
            <a:r>
              <a:rPr lang="en-US" dirty="0"/>
              <a:t>who </a:t>
            </a:r>
            <a:r>
              <a:rPr lang="en-US" dirty="0">
                <a:solidFill>
                  <a:srgbClr val="FF0000"/>
                </a:solidFill>
              </a:rPr>
              <a:t>killed about thirty-six </a:t>
            </a:r>
            <a:r>
              <a:rPr lang="en-US" dirty="0"/>
              <a:t>of them.  </a:t>
            </a:r>
          </a:p>
        </p:txBody>
      </p:sp>
    </p:spTree>
    <p:extLst>
      <p:ext uri="{BB962C8B-B14F-4D97-AF65-F5344CB8AC3E}">
        <p14:creationId xmlns:p14="http://schemas.microsoft.com/office/powerpoint/2010/main" val="2850999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IMPACT</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39140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788"/>
          <a:stretch/>
        </p:blipFill>
        <p:spPr>
          <a:xfrm>
            <a:off x="6539212" y="1474839"/>
            <a:ext cx="5701949" cy="5383161"/>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IMPACT</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3" name="Content Placeholder 2"/>
          <p:cNvSpPr>
            <a:spLocks noGrp="1"/>
          </p:cNvSpPr>
          <p:nvPr>
            <p:ph idx="1"/>
          </p:nvPr>
        </p:nvSpPr>
        <p:spPr>
          <a:xfrm>
            <a:off x="387275" y="1825625"/>
            <a:ext cx="8018171" cy="4351338"/>
          </a:xfrm>
        </p:spPr>
        <p:txBody>
          <a:bodyPr/>
          <a:lstStyle/>
          <a:p>
            <a:r>
              <a:rPr lang="en-US" dirty="0">
                <a:solidFill>
                  <a:srgbClr val="FF0000"/>
                </a:solidFill>
              </a:rPr>
              <a:t>Emotional Anguish</a:t>
            </a:r>
          </a:p>
          <a:p>
            <a:r>
              <a:rPr lang="en-US" baseline="30000" dirty="0"/>
              <a:t>6</a:t>
            </a:r>
            <a:r>
              <a:rPr lang="en-US" dirty="0"/>
              <a:t> Then </a:t>
            </a:r>
            <a:r>
              <a:rPr lang="en-US" dirty="0">
                <a:solidFill>
                  <a:srgbClr val="FF0000"/>
                </a:solidFill>
              </a:rPr>
              <a:t>Joshua tore his clothes </a:t>
            </a:r>
            <a:r>
              <a:rPr lang="en-US" dirty="0"/>
              <a:t>and </a:t>
            </a:r>
            <a:r>
              <a:rPr lang="en-US" dirty="0">
                <a:solidFill>
                  <a:srgbClr val="FF0000"/>
                </a:solidFill>
              </a:rPr>
              <a:t>fell facedown </a:t>
            </a:r>
            <a:r>
              <a:rPr lang="en-US" dirty="0"/>
              <a:t>to the ground before the ark of the LORD, remaining there till evening. The elders of Israel did the same, and </a:t>
            </a:r>
            <a:r>
              <a:rPr lang="en-US" dirty="0">
                <a:solidFill>
                  <a:srgbClr val="FF0000"/>
                </a:solidFill>
              </a:rPr>
              <a:t>sprinkled dust</a:t>
            </a:r>
            <a:r>
              <a:rPr lang="en-US" dirty="0"/>
              <a:t> on their heads.</a:t>
            </a:r>
          </a:p>
        </p:txBody>
      </p:sp>
    </p:spTree>
    <p:extLst>
      <p:ext uri="{BB962C8B-B14F-4D97-AF65-F5344CB8AC3E}">
        <p14:creationId xmlns:p14="http://schemas.microsoft.com/office/powerpoint/2010/main" val="1715261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788"/>
          <a:stretch/>
        </p:blipFill>
        <p:spPr>
          <a:xfrm>
            <a:off x="6539212" y="1474839"/>
            <a:ext cx="5701949" cy="5383161"/>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IMPACT</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7444119" cy="4351338"/>
          </a:xfrm>
        </p:spPr>
        <p:txBody>
          <a:bodyPr/>
          <a:lstStyle/>
          <a:p>
            <a:r>
              <a:rPr lang="en-US" dirty="0">
                <a:solidFill>
                  <a:srgbClr val="FF0000"/>
                </a:solidFill>
              </a:rPr>
              <a:t>Emotional Blame Shifting </a:t>
            </a:r>
          </a:p>
          <a:p>
            <a:r>
              <a:rPr lang="en-US" baseline="30000" dirty="0"/>
              <a:t>7</a:t>
            </a:r>
            <a:r>
              <a:rPr lang="en-US" dirty="0"/>
              <a:t> And Joshua said, "Ah, Sovereign LORD, </a:t>
            </a:r>
            <a:r>
              <a:rPr lang="en-US" dirty="0">
                <a:solidFill>
                  <a:srgbClr val="FF0000"/>
                </a:solidFill>
              </a:rPr>
              <a:t>why did you </a:t>
            </a:r>
            <a:r>
              <a:rPr lang="en-US" dirty="0"/>
              <a:t>ever bring this people across the Jordan to deliver us into the hands of the Amorites to destroy us? ...</a:t>
            </a:r>
          </a:p>
        </p:txBody>
      </p:sp>
    </p:spTree>
    <p:extLst>
      <p:ext uri="{BB962C8B-B14F-4D97-AF65-F5344CB8AC3E}">
        <p14:creationId xmlns:p14="http://schemas.microsoft.com/office/powerpoint/2010/main" val="281536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788"/>
          <a:stretch/>
        </p:blipFill>
        <p:spPr>
          <a:xfrm>
            <a:off x="6539212" y="1474839"/>
            <a:ext cx="5701949" cy="5383161"/>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IMPACT</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018171" cy="4351338"/>
          </a:xfrm>
        </p:spPr>
        <p:txBody>
          <a:bodyPr/>
          <a:lstStyle/>
          <a:p>
            <a:r>
              <a:rPr lang="en-US" dirty="0">
                <a:solidFill>
                  <a:srgbClr val="FF0000"/>
                </a:solidFill>
              </a:rPr>
              <a:t>Emotional “Second Guessing”</a:t>
            </a:r>
          </a:p>
          <a:p>
            <a:r>
              <a:rPr lang="en-US" baseline="30000" dirty="0"/>
              <a:t>7</a:t>
            </a:r>
            <a:r>
              <a:rPr lang="en-US" dirty="0"/>
              <a:t> ... </a:t>
            </a:r>
            <a:r>
              <a:rPr lang="en-US" dirty="0">
                <a:solidFill>
                  <a:srgbClr val="FF0000"/>
                </a:solidFill>
              </a:rPr>
              <a:t>If only we</a:t>
            </a:r>
            <a:r>
              <a:rPr lang="en-US" dirty="0"/>
              <a:t> had been content to stay on the other side of the Jordan!</a:t>
            </a:r>
          </a:p>
        </p:txBody>
      </p:sp>
    </p:spTree>
    <p:extLst>
      <p:ext uri="{BB962C8B-B14F-4D97-AF65-F5344CB8AC3E}">
        <p14:creationId xmlns:p14="http://schemas.microsoft.com/office/powerpoint/2010/main" val="53990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788"/>
          <a:stretch/>
        </p:blipFill>
        <p:spPr>
          <a:xfrm>
            <a:off x="6539212" y="1474839"/>
            <a:ext cx="5701949" cy="5383161"/>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IMPACT</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616048" cy="4351338"/>
          </a:xfrm>
        </p:spPr>
        <p:txBody>
          <a:bodyPr/>
          <a:lstStyle/>
          <a:p>
            <a:r>
              <a:rPr lang="en-US" dirty="0">
                <a:solidFill>
                  <a:srgbClr val="FF0000"/>
                </a:solidFill>
              </a:rPr>
              <a:t>Emotional  Failure </a:t>
            </a:r>
          </a:p>
          <a:p>
            <a:r>
              <a:rPr lang="en-US" baseline="30000" dirty="0"/>
              <a:t>8</a:t>
            </a:r>
            <a:r>
              <a:rPr lang="en-US" dirty="0"/>
              <a:t> O Lord, what can I say, now that </a:t>
            </a:r>
            <a:r>
              <a:rPr lang="en-US" dirty="0">
                <a:solidFill>
                  <a:srgbClr val="FF0000"/>
                </a:solidFill>
              </a:rPr>
              <a:t>Israel has been routed </a:t>
            </a:r>
            <a:r>
              <a:rPr lang="en-US" dirty="0"/>
              <a:t>by its enemies?  </a:t>
            </a:r>
          </a:p>
        </p:txBody>
      </p:sp>
    </p:spTree>
    <p:extLst>
      <p:ext uri="{BB962C8B-B14F-4D97-AF65-F5344CB8AC3E}">
        <p14:creationId xmlns:p14="http://schemas.microsoft.com/office/powerpoint/2010/main" val="800676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788"/>
          <a:stretch/>
        </p:blipFill>
        <p:spPr>
          <a:xfrm>
            <a:off x="6539212" y="1474839"/>
            <a:ext cx="5701949" cy="5383161"/>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IMPACT</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616048" cy="4351338"/>
          </a:xfrm>
        </p:spPr>
        <p:txBody>
          <a:bodyPr/>
          <a:lstStyle/>
          <a:p>
            <a:r>
              <a:rPr lang="en-US" dirty="0">
                <a:solidFill>
                  <a:srgbClr val="FF0000"/>
                </a:solidFill>
              </a:rPr>
              <a:t>Emotional  Doom </a:t>
            </a:r>
          </a:p>
          <a:p>
            <a:r>
              <a:rPr lang="en-US" baseline="30000" dirty="0"/>
              <a:t>9</a:t>
            </a:r>
            <a:r>
              <a:rPr lang="en-US" dirty="0"/>
              <a:t> The Canaanites and the other people of </a:t>
            </a:r>
            <a:r>
              <a:rPr lang="en-US" dirty="0">
                <a:solidFill>
                  <a:srgbClr val="FF0000"/>
                </a:solidFill>
              </a:rPr>
              <a:t>the country will hear about this </a:t>
            </a:r>
            <a:r>
              <a:rPr lang="en-US" dirty="0"/>
              <a:t>and </a:t>
            </a:r>
            <a:r>
              <a:rPr lang="en-US" dirty="0">
                <a:solidFill>
                  <a:srgbClr val="FF0000"/>
                </a:solidFill>
              </a:rPr>
              <a:t>they will </a:t>
            </a:r>
            <a:r>
              <a:rPr lang="en-US" dirty="0"/>
              <a:t>surround us and </a:t>
            </a:r>
            <a:r>
              <a:rPr lang="en-US" dirty="0">
                <a:solidFill>
                  <a:srgbClr val="FF0000"/>
                </a:solidFill>
              </a:rPr>
              <a:t>wipe out our name </a:t>
            </a:r>
            <a:r>
              <a:rPr lang="en-US" dirty="0"/>
              <a:t>from the earth. What then will you do for your own great name?"</a:t>
            </a:r>
          </a:p>
        </p:txBody>
      </p:sp>
    </p:spTree>
    <p:extLst>
      <p:ext uri="{BB962C8B-B14F-4D97-AF65-F5344CB8AC3E}">
        <p14:creationId xmlns:p14="http://schemas.microsoft.com/office/powerpoint/2010/main" val="93303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7" y="1825625"/>
            <a:ext cx="8246770" cy="4351338"/>
          </a:xfrm>
        </p:spPr>
        <p:txBody>
          <a:bodyPr/>
          <a:lstStyle/>
          <a:p>
            <a:endParaRPr lang="en-US" dirty="0"/>
          </a:p>
        </p:txBody>
      </p:sp>
      <p:sp>
        <p:nvSpPr>
          <p:cNvPr id="4" name="TextBox 3"/>
          <p:cNvSpPr txBox="1"/>
          <p:nvPr/>
        </p:nvSpPr>
        <p:spPr>
          <a:xfrm>
            <a:off x="8349666" y="3893219"/>
            <a:ext cx="3633787" cy="1785104"/>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p:txBody>
      </p:sp>
    </p:spTree>
    <p:extLst>
      <p:ext uri="{BB962C8B-B14F-4D97-AF65-F5344CB8AC3E}">
        <p14:creationId xmlns:p14="http://schemas.microsoft.com/office/powerpoint/2010/main" val="121551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7" y="1825625"/>
            <a:ext cx="8246770" cy="4351338"/>
          </a:xfrm>
        </p:spPr>
        <p:txBody>
          <a:bodyPr/>
          <a:lstStyle/>
          <a:p>
            <a:r>
              <a:rPr lang="en-US" baseline="30000" dirty="0"/>
              <a:t>10</a:t>
            </a:r>
            <a:r>
              <a:rPr lang="en-US" dirty="0"/>
              <a:t> The LORD said to Joshua, "Stand up! ....  </a:t>
            </a:r>
            <a:r>
              <a:rPr lang="en-US" baseline="30000" dirty="0"/>
              <a:t>11</a:t>
            </a:r>
            <a:r>
              <a:rPr lang="en-US" dirty="0"/>
              <a:t> Israel has    </a:t>
            </a:r>
            <a:r>
              <a:rPr lang="en-US" dirty="0">
                <a:solidFill>
                  <a:srgbClr val="FF0000"/>
                </a:solidFill>
              </a:rPr>
              <a:t>sinned</a:t>
            </a:r>
            <a:r>
              <a:rPr lang="en-US" dirty="0"/>
              <a:t>; they have   violated my covenant, which I commanded them to keep. They have taken some of the devoted things; they have   stolen, they have   lied, they have   put them with their own possessions.</a:t>
            </a:r>
          </a:p>
          <a:p>
            <a:r>
              <a:rPr lang="en-US" dirty="0"/>
              <a:t>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4940968" y="22779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1</a:t>
            </a:r>
          </a:p>
        </p:txBody>
      </p:sp>
    </p:spTree>
    <p:extLst>
      <p:ext uri="{BB962C8B-B14F-4D97-AF65-F5344CB8AC3E}">
        <p14:creationId xmlns:p14="http://schemas.microsoft.com/office/powerpoint/2010/main" val="61768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7" y="1825625"/>
            <a:ext cx="8246770" cy="4351338"/>
          </a:xfrm>
        </p:spPr>
        <p:txBody>
          <a:bodyPr/>
          <a:lstStyle/>
          <a:p>
            <a:r>
              <a:rPr lang="en-US" baseline="30000" dirty="0"/>
              <a:t>10</a:t>
            </a:r>
            <a:r>
              <a:rPr lang="en-US" dirty="0"/>
              <a:t> The LORD said to Joshua, "Stand up! ....  </a:t>
            </a:r>
            <a:r>
              <a:rPr lang="en-US" baseline="30000" dirty="0"/>
              <a:t>11</a:t>
            </a:r>
            <a:r>
              <a:rPr lang="en-US" dirty="0"/>
              <a:t> Israel has    </a:t>
            </a:r>
            <a:r>
              <a:rPr lang="en-US" dirty="0">
                <a:solidFill>
                  <a:srgbClr val="FF0000"/>
                </a:solidFill>
              </a:rPr>
              <a:t>sinned</a:t>
            </a:r>
            <a:r>
              <a:rPr lang="en-US" dirty="0"/>
              <a:t>; they have   </a:t>
            </a:r>
            <a:r>
              <a:rPr lang="en-US" dirty="0">
                <a:solidFill>
                  <a:srgbClr val="FF0000"/>
                </a:solidFill>
              </a:rPr>
              <a:t>violated</a:t>
            </a:r>
            <a:r>
              <a:rPr lang="en-US" dirty="0"/>
              <a:t> my covenant, which I commanded them to keep. They have taken some of the devoted things; they have   stolen, they have   lied, they have   put them with their own possessions.</a:t>
            </a:r>
          </a:p>
          <a:p>
            <a:r>
              <a:rPr lang="en-US" dirty="0"/>
              <a:t>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4940968" y="22779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1</a:t>
            </a:r>
          </a:p>
        </p:txBody>
      </p:sp>
      <p:sp>
        <p:nvSpPr>
          <p:cNvPr id="8" name="Rectangle 7"/>
          <p:cNvSpPr/>
          <p:nvPr/>
        </p:nvSpPr>
        <p:spPr>
          <a:xfrm>
            <a:off x="1499937" y="2847474"/>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Tree>
    <p:extLst>
      <p:ext uri="{BB962C8B-B14F-4D97-AF65-F5344CB8AC3E}">
        <p14:creationId xmlns:p14="http://schemas.microsoft.com/office/powerpoint/2010/main" val="106142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SOURCE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015040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7" y="1825625"/>
            <a:ext cx="8246770" cy="4351338"/>
          </a:xfrm>
        </p:spPr>
        <p:txBody>
          <a:bodyPr/>
          <a:lstStyle/>
          <a:p>
            <a:r>
              <a:rPr lang="en-US" baseline="30000" dirty="0"/>
              <a:t>10</a:t>
            </a:r>
            <a:r>
              <a:rPr lang="en-US" dirty="0"/>
              <a:t> The LORD said to Joshua, "Stand up! ....  </a:t>
            </a:r>
            <a:r>
              <a:rPr lang="en-US" baseline="30000" dirty="0"/>
              <a:t>11</a:t>
            </a:r>
            <a:r>
              <a:rPr lang="en-US" dirty="0"/>
              <a:t> Israel has    </a:t>
            </a:r>
            <a:r>
              <a:rPr lang="en-US" dirty="0">
                <a:solidFill>
                  <a:srgbClr val="FF0000"/>
                </a:solidFill>
              </a:rPr>
              <a:t>sinned</a:t>
            </a:r>
            <a:r>
              <a:rPr lang="en-US" dirty="0"/>
              <a:t>; they have   </a:t>
            </a:r>
            <a:r>
              <a:rPr lang="en-US" dirty="0">
                <a:solidFill>
                  <a:srgbClr val="FF0000"/>
                </a:solidFill>
              </a:rPr>
              <a:t>violated</a:t>
            </a:r>
            <a:r>
              <a:rPr lang="en-US" dirty="0"/>
              <a:t> my covenant, which I commanded them to keep. They have taken some of the devoted things; they have   </a:t>
            </a:r>
            <a:r>
              <a:rPr lang="en-US" dirty="0">
                <a:solidFill>
                  <a:srgbClr val="FF0000"/>
                </a:solidFill>
              </a:rPr>
              <a:t>stolen</a:t>
            </a:r>
            <a:r>
              <a:rPr lang="en-US" dirty="0"/>
              <a:t>, they have   lied, they have   put them with their own possessions.</a:t>
            </a:r>
          </a:p>
          <a:p>
            <a:r>
              <a:rPr lang="en-US" dirty="0"/>
              <a:t>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4940968" y="22779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1</a:t>
            </a:r>
          </a:p>
        </p:txBody>
      </p:sp>
      <p:sp>
        <p:nvSpPr>
          <p:cNvPr id="8" name="Rectangle 7"/>
          <p:cNvSpPr/>
          <p:nvPr/>
        </p:nvSpPr>
        <p:spPr>
          <a:xfrm>
            <a:off x="1499937" y="2847474"/>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
        <p:nvSpPr>
          <p:cNvPr id="9" name="Rectangle 8"/>
          <p:cNvSpPr/>
          <p:nvPr/>
        </p:nvSpPr>
        <p:spPr>
          <a:xfrm>
            <a:off x="6384759" y="4636168"/>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3</a:t>
            </a:r>
          </a:p>
        </p:txBody>
      </p:sp>
    </p:spTree>
    <p:extLst>
      <p:ext uri="{BB962C8B-B14F-4D97-AF65-F5344CB8AC3E}">
        <p14:creationId xmlns:p14="http://schemas.microsoft.com/office/powerpoint/2010/main" val="305633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7" y="1825625"/>
            <a:ext cx="8246770" cy="4351338"/>
          </a:xfrm>
        </p:spPr>
        <p:txBody>
          <a:bodyPr/>
          <a:lstStyle/>
          <a:p>
            <a:r>
              <a:rPr lang="en-US" baseline="30000" dirty="0"/>
              <a:t>10</a:t>
            </a:r>
            <a:r>
              <a:rPr lang="en-US" dirty="0"/>
              <a:t> The LORD said to Joshua, "Stand up! ....  </a:t>
            </a:r>
            <a:r>
              <a:rPr lang="en-US" baseline="30000" dirty="0"/>
              <a:t>11</a:t>
            </a:r>
            <a:r>
              <a:rPr lang="en-US" dirty="0"/>
              <a:t> Israel has    </a:t>
            </a:r>
            <a:r>
              <a:rPr lang="en-US" dirty="0">
                <a:solidFill>
                  <a:srgbClr val="FF0000"/>
                </a:solidFill>
              </a:rPr>
              <a:t>sinned</a:t>
            </a:r>
            <a:r>
              <a:rPr lang="en-US" dirty="0"/>
              <a:t>; they have   </a:t>
            </a:r>
            <a:r>
              <a:rPr lang="en-US" dirty="0">
                <a:solidFill>
                  <a:srgbClr val="FF0000"/>
                </a:solidFill>
              </a:rPr>
              <a:t>violated</a:t>
            </a:r>
            <a:r>
              <a:rPr lang="en-US" dirty="0"/>
              <a:t> my covenant, which I commanded them to keep. They have taken some of the devoted things; they have   </a:t>
            </a:r>
            <a:r>
              <a:rPr lang="en-US" dirty="0">
                <a:solidFill>
                  <a:srgbClr val="FF0000"/>
                </a:solidFill>
              </a:rPr>
              <a:t>stolen</a:t>
            </a:r>
            <a:r>
              <a:rPr lang="en-US" dirty="0"/>
              <a:t>, they have   </a:t>
            </a:r>
            <a:r>
              <a:rPr lang="en-US" dirty="0">
                <a:solidFill>
                  <a:srgbClr val="FF0000"/>
                </a:solidFill>
              </a:rPr>
              <a:t>lied</a:t>
            </a:r>
            <a:r>
              <a:rPr lang="en-US" dirty="0"/>
              <a:t>, they have   put them with their own possessions.</a:t>
            </a:r>
          </a:p>
          <a:p>
            <a:r>
              <a:rPr lang="en-US" dirty="0"/>
              <a:t>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4940968" y="22779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1</a:t>
            </a:r>
          </a:p>
        </p:txBody>
      </p:sp>
      <p:sp>
        <p:nvSpPr>
          <p:cNvPr id="8" name="Rectangle 7"/>
          <p:cNvSpPr/>
          <p:nvPr/>
        </p:nvSpPr>
        <p:spPr>
          <a:xfrm>
            <a:off x="1499937" y="2847474"/>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
        <p:nvSpPr>
          <p:cNvPr id="9" name="Rectangle 8"/>
          <p:cNvSpPr/>
          <p:nvPr/>
        </p:nvSpPr>
        <p:spPr>
          <a:xfrm>
            <a:off x="6384759" y="4636168"/>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3</a:t>
            </a:r>
          </a:p>
        </p:txBody>
      </p:sp>
      <p:sp>
        <p:nvSpPr>
          <p:cNvPr id="10" name="Rectangle 9"/>
          <p:cNvSpPr/>
          <p:nvPr/>
        </p:nvSpPr>
        <p:spPr>
          <a:xfrm>
            <a:off x="2671012" y="5253788"/>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4</a:t>
            </a:r>
          </a:p>
        </p:txBody>
      </p:sp>
    </p:spTree>
    <p:extLst>
      <p:ext uri="{BB962C8B-B14F-4D97-AF65-F5344CB8AC3E}">
        <p14:creationId xmlns:p14="http://schemas.microsoft.com/office/powerpoint/2010/main" val="1984858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7" y="1825625"/>
            <a:ext cx="8246770" cy="4351338"/>
          </a:xfrm>
        </p:spPr>
        <p:txBody>
          <a:bodyPr/>
          <a:lstStyle/>
          <a:p>
            <a:r>
              <a:rPr lang="en-US" baseline="30000" dirty="0"/>
              <a:t>10</a:t>
            </a:r>
            <a:r>
              <a:rPr lang="en-US" dirty="0"/>
              <a:t> The LORD said to Joshua, "Stand up! ....  </a:t>
            </a:r>
            <a:r>
              <a:rPr lang="en-US" baseline="30000" dirty="0"/>
              <a:t>11</a:t>
            </a:r>
            <a:r>
              <a:rPr lang="en-US" dirty="0"/>
              <a:t> Israel has    </a:t>
            </a:r>
            <a:r>
              <a:rPr lang="en-US" dirty="0">
                <a:solidFill>
                  <a:srgbClr val="FF0000"/>
                </a:solidFill>
              </a:rPr>
              <a:t>sinned</a:t>
            </a:r>
            <a:r>
              <a:rPr lang="en-US" dirty="0"/>
              <a:t>; they have   </a:t>
            </a:r>
            <a:r>
              <a:rPr lang="en-US" dirty="0">
                <a:solidFill>
                  <a:srgbClr val="FF0000"/>
                </a:solidFill>
              </a:rPr>
              <a:t>violated</a:t>
            </a:r>
            <a:r>
              <a:rPr lang="en-US" dirty="0"/>
              <a:t> my covenant, which I commanded them to keep. They have taken some of the devoted things; they have   </a:t>
            </a:r>
            <a:r>
              <a:rPr lang="en-US" dirty="0">
                <a:solidFill>
                  <a:srgbClr val="FF0000"/>
                </a:solidFill>
              </a:rPr>
              <a:t>stolen</a:t>
            </a:r>
            <a:r>
              <a:rPr lang="en-US" dirty="0"/>
              <a:t>, they have   </a:t>
            </a:r>
            <a:r>
              <a:rPr lang="en-US" dirty="0">
                <a:solidFill>
                  <a:srgbClr val="FF0000"/>
                </a:solidFill>
              </a:rPr>
              <a:t>lied</a:t>
            </a:r>
            <a:r>
              <a:rPr lang="en-US" dirty="0"/>
              <a:t>, they have   </a:t>
            </a:r>
            <a:r>
              <a:rPr lang="en-US" dirty="0">
                <a:solidFill>
                  <a:srgbClr val="FF0000"/>
                </a:solidFill>
              </a:rPr>
              <a:t>put</a:t>
            </a:r>
            <a:r>
              <a:rPr lang="en-US" dirty="0"/>
              <a:t> them with their own possessions.</a:t>
            </a:r>
          </a:p>
          <a:p>
            <a:r>
              <a:rPr lang="en-US" dirty="0"/>
              <a:t>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4940968" y="22779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1</a:t>
            </a:r>
          </a:p>
        </p:txBody>
      </p:sp>
      <p:sp>
        <p:nvSpPr>
          <p:cNvPr id="8" name="Rectangle 7"/>
          <p:cNvSpPr/>
          <p:nvPr/>
        </p:nvSpPr>
        <p:spPr>
          <a:xfrm>
            <a:off x="1499937" y="2847474"/>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
        <p:nvSpPr>
          <p:cNvPr id="9" name="Rectangle 8"/>
          <p:cNvSpPr/>
          <p:nvPr/>
        </p:nvSpPr>
        <p:spPr>
          <a:xfrm>
            <a:off x="6384759" y="4636168"/>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3</a:t>
            </a:r>
          </a:p>
        </p:txBody>
      </p:sp>
      <p:sp>
        <p:nvSpPr>
          <p:cNvPr id="10" name="Rectangle 9"/>
          <p:cNvSpPr/>
          <p:nvPr/>
        </p:nvSpPr>
        <p:spPr>
          <a:xfrm>
            <a:off x="2671012" y="5253788"/>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4</a:t>
            </a:r>
          </a:p>
        </p:txBody>
      </p:sp>
      <p:sp>
        <p:nvSpPr>
          <p:cNvPr id="11" name="Rectangle 10"/>
          <p:cNvSpPr/>
          <p:nvPr/>
        </p:nvSpPr>
        <p:spPr>
          <a:xfrm>
            <a:off x="6448928" y="5358061"/>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5</a:t>
            </a:r>
          </a:p>
        </p:txBody>
      </p:sp>
    </p:spTree>
    <p:extLst>
      <p:ext uri="{BB962C8B-B14F-4D97-AF65-F5344CB8AC3E}">
        <p14:creationId xmlns:p14="http://schemas.microsoft.com/office/powerpoint/2010/main" val="1582582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5" y="1825625"/>
            <a:ext cx="8176433" cy="4351338"/>
          </a:xfrm>
        </p:spPr>
        <p:txBody>
          <a:bodyPr/>
          <a:lstStyle/>
          <a:p>
            <a:r>
              <a:rPr lang="en-US" baseline="30000" dirty="0"/>
              <a:t>12</a:t>
            </a:r>
            <a:r>
              <a:rPr lang="en-US" dirty="0"/>
              <a:t> That is why the Israelites cannot stand against their enemies; they    </a:t>
            </a:r>
            <a:br>
              <a:rPr lang="en-US" dirty="0"/>
            </a:br>
            <a:r>
              <a:rPr lang="en-US" dirty="0"/>
              <a:t>turn their backs and run   </a:t>
            </a:r>
            <a:r>
              <a:rPr lang="en-US" dirty="0">
                <a:solidFill>
                  <a:srgbClr val="FF0000"/>
                </a:solidFill>
              </a:rPr>
              <a:t>because they have been made liable to destruction</a:t>
            </a:r>
            <a:r>
              <a:rPr lang="en-US" dirty="0"/>
              <a:t>. I will not be with you anymore unless you destroy whatever among you is devoted to destruction.</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5999748" y="2839451"/>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6</a:t>
            </a:r>
          </a:p>
        </p:txBody>
      </p:sp>
    </p:spTree>
    <p:extLst>
      <p:ext uri="{BB962C8B-B14F-4D97-AF65-F5344CB8AC3E}">
        <p14:creationId xmlns:p14="http://schemas.microsoft.com/office/powerpoint/2010/main" val="165808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5" y="1825625"/>
            <a:ext cx="8131083" cy="4351338"/>
          </a:xfrm>
        </p:spPr>
        <p:txBody>
          <a:bodyPr/>
          <a:lstStyle/>
          <a:p>
            <a:r>
              <a:rPr lang="en-US" baseline="30000" dirty="0"/>
              <a:t>13</a:t>
            </a:r>
            <a:r>
              <a:rPr lang="en-US" dirty="0"/>
              <a:t> "Go, consecrate the people. Tell them, 'Consecrate yourselves in preparation for tomorrow; for this is what the LORD, the God of Israel, says: That which is devoted is     </a:t>
            </a:r>
            <a:r>
              <a:rPr lang="en-US" dirty="0">
                <a:solidFill>
                  <a:srgbClr val="FF0000"/>
                </a:solidFill>
              </a:rPr>
              <a:t>among you</a:t>
            </a:r>
            <a:r>
              <a:rPr lang="en-US" dirty="0"/>
              <a:t>, O Israel. You cannot stand against your enemies until you remove it.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914401" y="4716377"/>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7</a:t>
            </a:r>
          </a:p>
        </p:txBody>
      </p:sp>
    </p:spTree>
    <p:extLst>
      <p:ext uri="{BB962C8B-B14F-4D97-AF65-F5344CB8AC3E}">
        <p14:creationId xmlns:p14="http://schemas.microsoft.com/office/powerpoint/2010/main" val="3626450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5" y="1825625"/>
            <a:ext cx="7684063" cy="4351338"/>
          </a:xfrm>
        </p:spPr>
        <p:txBody>
          <a:bodyPr/>
          <a:lstStyle/>
          <a:p>
            <a:r>
              <a:rPr lang="en-US" b="0" dirty="0"/>
              <a:t> </a:t>
            </a:r>
            <a:r>
              <a:rPr lang="en-US" dirty="0"/>
              <a:t>... </a:t>
            </a:r>
            <a:r>
              <a:rPr lang="en-US" baseline="30000" dirty="0"/>
              <a:t>15</a:t>
            </a:r>
            <a:r>
              <a:rPr lang="en-US" dirty="0"/>
              <a:t> He who is caught with the devoted things ... has violated the covenant of the LORD and has   </a:t>
            </a:r>
            <a:r>
              <a:rPr lang="en-US" dirty="0">
                <a:solidFill>
                  <a:srgbClr val="FF0000"/>
                </a:solidFill>
              </a:rPr>
              <a:t>done a disgraceful thing </a:t>
            </a:r>
            <a:r>
              <a:rPr lang="en-US" dirty="0"/>
              <a:t>in Israel!' "</a:t>
            </a:r>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1235242" y="3449051"/>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8</a:t>
            </a:r>
          </a:p>
        </p:txBody>
      </p:sp>
    </p:spTree>
    <p:extLst>
      <p:ext uri="{BB962C8B-B14F-4D97-AF65-F5344CB8AC3E}">
        <p14:creationId xmlns:p14="http://schemas.microsoft.com/office/powerpoint/2010/main" val="31099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REASONS</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387275" y="1825625"/>
            <a:ext cx="7684063" cy="4351338"/>
          </a:xfrm>
        </p:spPr>
        <p:txBody>
          <a:bodyPr/>
          <a:lstStyle/>
          <a:p>
            <a:r>
              <a:rPr lang="en-US" b="0" dirty="0"/>
              <a:t> </a:t>
            </a:r>
            <a:r>
              <a:rPr lang="en-US" dirty="0"/>
              <a:t>... </a:t>
            </a:r>
            <a:r>
              <a:rPr lang="en-US" baseline="30000" dirty="0"/>
              <a:t>15</a:t>
            </a:r>
            <a:r>
              <a:rPr lang="en-US" dirty="0"/>
              <a:t> He who is caught with the devoted things ... has violated the covenant of the LORD and has   </a:t>
            </a:r>
            <a:r>
              <a:rPr lang="en-US" dirty="0">
                <a:solidFill>
                  <a:srgbClr val="FF0000"/>
                </a:solidFill>
              </a:rPr>
              <a:t>done a disgraceful thing </a:t>
            </a:r>
            <a:r>
              <a:rPr lang="en-US" dirty="0"/>
              <a:t>in Israel!' “</a:t>
            </a:r>
          </a:p>
          <a:p>
            <a:r>
              <a:rPr lang="en-US" dirty="0"/>
              <a:t>7:1  But the Israelites </a:t>
            </a:r>
            <a:r>
              <a:rPr lang="en-US" dirty="0">
                <a:solidFill>
                  <a:srgbClr val="FF0000"/>
                </a:solidFill>
              </a:rPr>
              <a:t>acted unfaithfully</a:t>
            </a:r>
            <a:endParaRPr lang="en-US" dirty="0"/>
          </a:p>
        </p:txBody>
      </p:sp>
      <p:sp>
        <p:nvSpPr>
          <p:cNvPr id="4" name="TextBox 3"/>
          <p:cNvSpPr txBox="1"/>
          <p:nvPr/>
        </p:nvSpPr>
        <p:spPr>
          <a:xfrm>
            <a:off x="8349666" y="3893219"/>
            <a:ext cx="3633787" cy="2616101"/>
          </a:xfrm>
          <a:prstGeom prst="rect">
            <a:avLst/>
          </a:prstGeom>
          <a:noFill/>
          <a:effectLst>
            <a:glow rad="63500">
              <a:schemeClr val="accent1">
                <a:satMod val="175000"/>
                <a:alpha val="40000"/>
              </a:schemeClr>
            </a:glow>
          </a:effectLst>
        </p:spPr>
        <p:txBody>
          <a:bodyPr wrap="square" rtlCol="0">
            <a:spAutoFit/>
          </a:bodyPr>
          <a:lstStyle/>
          <a:p>
            <a:pPr algn="ctr"/>
            <a:r>
              <a:rPr lang="en-US" sz="11000" dirty="0">
                <a:solidFill>
                  <a:srgbClr val="FF0000"/>
                </a:solidFill>
                <a:effectLst>
                  <a:glow rad="127000">
                    <a:schemeClr val="bg1"/>
                  </a:glow>
                </a:effectLst>
                <a:latin typeface="Feast of Flesh BB" panose="020B0603050302020204" pitchFamily="34" charset="0"/>
              </a:rPr>
              <a:t>WHY?</a:t>
            </a:r>
          </a:p>
          <a:p>
            <a:pPr algn="ctr"/>
            <a:r>
              <a:rPr lang="en-US" sz="5400" b="1" dirty="0">
                <a:solidFill>
                  <a:schemeClr val="bg1"/>
                </a:solidFill>
                <a:effectLst>
                  <a:glow rad="254000">
                    <a:schemeClr val="tx1"/>
                  </a:glow>
                </a:effectLst>
                <a:latin typeface="Architects Daughter" panose="02000505000000020004" pitchFamily="2" charset="0"/>
              </a:rPr>
              <a:t>Because!</a:t>
            </a:r>
          </a:p>
        </p:txBody>
      </p:sp>
      <p:sp>
        <p:nvSpPr>
          <p:cNvPr id="5" name="Rectangle 4"/>
          <p:cNvSpPr/>
          <p:nvPr/>
        </p:nvSpPr>
        <p:spPr>
          <a:xfrm>
            <a:off x="1235242" y="3449051"/>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8</a:t>
            </a:r>
          </a:p>
        </p:txBody>
      </p:sp>
    </p:spTree>
    <p:extLst>
      <p:ext uri="{BB962C8B-B14F-4D97-AF65-F5344CB8AC3E}">
        <p14:creationId xmlns:p14="http://schemas.microsoft.com/office/powerpoint/2010/main" val="336334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72956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3" name="Content Placeholder 2"/>
          <p:cNvSpPr>
            <a:spLocks noGrp="1"/>
          </p:cNvSpPr>
          <p:nvPr>
            <p:ph idx="1"/>
          </p:nvPr>
        </p:nvSpPr>
        <p:spPr>
          <a:xfrm>
            <a:off x="387276" y="1825625"/>
            <a:ext cx="8510540" cy="4351338"/>
          </a:xfrm>
        </p:spPr>
        <p:txBody>
          <a:bodyPr/>
          <a:lstStyle/>
          <a:p>
            <a:r>
              <a:rPr lang="en-US" dirty="0"/>
              <a:t> </a:t>
            </a:r>
            <a:r>
              <a:rPr lang="en-US" baseline="30000" dirty="0"/>
              <a:t>16</a:t>
            </a:r>
            <a:r>
              <a:rPr lang="en-US" dirty="0"/>
              <a:t> Early the next morning Joshua had Israel come forward by </a:t>
            </a:r>
            <a:r>
              <a:rPr lang="en-US" dirty="0">
                <a:solidFill>
                  <a:srgbClr val="FF0000"/>
                </a:solidFill>
              </a:rPr>
              <a:t>tribes</a:t>
            </a:r>
            <a:r>
              <a:rPr lang="en-US" dirty="0"/>
              <a:t>, and Judah was taken.  </a:t>
            </a:r>
            <a:r>
              <a:rPr lang="en-US" baseline="30000" dirty="0"/>
              <a:t>17</a:t>
            </a:r>
            <a:r>
              <a:rPr lang="en-US" dirty="0"/>
              <a:t> The clans of Judah came forward, and he took the </a:t>
            </a:r>
            <a:r>
              <a:rPr lang="en-US" dirty="0" err="1"/>
              <a:t>Zerahites</a:t>
            </a:r>
            <a:r>
              <a:rPr lang="en-US" dirty="0"/>
              <a:t>. He had the clan of the </a:t>
            </a:r>
            <a:r>
              <a:rPr lang="en-US" dirty="0" err="1"/>
              <a:t>Zerahites</a:t>
            </a:r>
            <a:r>
              <a:rPr lang="en-US" dirty="0"/>
              <a:t> come forward by families, and </a:t>
            </a:r>
            <a:r>
              <a:rPr lang="en-US" dirty="0" err="1"/>
              <a:t>Zimri</a:t>
            </a:r>
            <a:r>
              <a:rPr lang="en-US" dirty="0"/>
              <a:t> was taken.</a:t>
            </a:r>
          </a:p>
          <a:p>
            <a:r>
              <a:rPr lang="en-US" dirty="0"/>
              <a:t> </a:t>
            </a:r>
          </a:p>
        </p:txBody>
      </p:sp>
      <p:sp>
        <p:nvSpPr>
          <p:cNvPr id="7" name="TextBox 6"/>
          <p:cNvSpPr txBox="1"/>
          <p:nvPr/>
        </p:nvSpPr>
        <p:spPr>
          <a:xfrm>
            <a:off x="8915400" y="2672860"/>
            <a:ext cx="2549769" cy="1446550"/>
          </a:xfrm>
          <a:prstGeom prst="rect">
            <a:avLst/>
          </a:prstGeom>
          <a:noFill/>
        </p:spPr>
        <p:txBody>
          <a:bodyPr wrap="square" rtlCol="0">
            <a:spAutoFit/>
          </a:bodyPr>
          <a:lstStyle/>
          <a:p>
            <a:r>
              <a:rPr lang="en-US" sz="4400" b="1" dirty="0"/>
              <a:t>        </a:t>
            </a:r>
            <a:r>
              <a:rPr lang="en-US" sz="4400" b="1" dirty="0">
                <a:effectLst>
                  <a:glow rad="127000">
                    <a:srgbClr val="DFCDA9"/>
                  </a:glow>
                </a:effectLst>
              </a:rPr>
              <a:t>TRIBE</a:t>
            </a:r>
          </a:p>
          <a:p>
            <a:r>
              <a:rPr lang="en-US" sz="4400" b="1" dirty="0">
                <a:effectLst>
                  <a:glow rad="127000">
                    <a:srgbClr val="DFCDA9"/>
                  </a:glow>
                </a:effectLst>
              </a:rPr>
              <a:t>       </a:t>
            </a:r>
            <a:endParaRPr lang="en-US" sz="4400" b="1" dirty="0"/>
          </a:p>
        </p:txBody>
      </p:sp>
    </p:spTree>
    <p:extLst>
      <p:ext uri="{BB962C8B-B14F-4D97-AF65-F5344CB8AC3E}">
        <p14:creationId xmlns:p14="http://schemas.microsoft.com/office/powerpoint/2010/main" val="2674508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6" y="1825625"/>
            <a:ext cx="8510540" cy="4351338"/>
          </a:xfrm>
        </p:spPr>
        <p:txBody>
          <a:bodyPr/>
          <a:lstStyle/>
          <a:p>
            <a:r>
              <a:rPr lang="en-US" dirty="0"/>
              <a:t> </a:t>
            </a:r>
            <a:r>
              <a:rPr lang="en-US" baseline="30000" dirty="0"/>
              <a:t>16</a:t>
            </a:r>
            <a:r>
              <a:rPr lang="en-US" dirty="0"/>
              <a:t> Early the next morning Joshua had Israel come forward by </a:t>
            </a:r>
            <a:r>
              <a:rPr lang="en-US" dirty="0">
                <a:solidFill>
                  <a:srgbClr val="FF0000"/>
                </a:solidFill>
              </a:rPr>
              <a:t>tribes</a:t>
            </a:r>
            <a:r>
              <a:rPr lang="en-US" dirty="0"/>
              <a:t>, and Judah was taken.  </a:t>
            </a:r>
            <a:r>
              <a:rPr lang="en-US" baseline="30000" dirty="0"/>
              <a:t>17</a:t>
            </a:r>
            <a:r>
              <a:rPr lang="en-US" dirty="0"/>
              <a:t> The </a:t>
            </a:r>
            <a:r>
              <a:rPr lang="en-US" dirty="0">
                <a:solidFill>
                  <a:srgbClr val="FF0000"/>
                </a:solidFill>
              </a:rPr>
              <a:t>clans</a:t>
            </a:r>
            <a:r>
              <a:rPr lang="en-US" dirty="0"/>
              <a:t> of Judah came forward, and he took the </a:t>
            </a:r>
            <a:r>
              <a:rPr lang="en-US" dirty="0" err="1"/>
              <a:t>Zerahites</a:t>
            </a:r>
            <a:r>
              <a:rPr lang="en-US" dirty="0"/>
              <a:t>. He had the clan of the </a:t>
            </a:r>
            <a:r>
              <a:rPr lang="en-US" dirty="0" err="1"/>
              <a:t>Zerahites</a:t>
            </a:r>
            <a:r>
              <a:rPr lang="en-US" dirty="0"/>
              <a:t> come forward by families, and </a:t>
            </a:r>
            <a:r>
              <a:rPr lang="en-US" dirty="0" err="1"/>
              <a:t>Zimri</a:t>
            </a:r>
            <a:r>
              <a:rPr lang="en-US" dirty="0"/>
              <a:t> was taken.</a:t>
            </a:r>
          </a:p>
          <a:p>
            <a:r>
              <a:rPr lang="en-US" dirty="0"/>
              <a:t> </a:t>
            </a:r>
          </a:p>
        </p:txBody>
      </p:sp>
      <p:sp>
        <p:nvSpPr>
          <p:cNvPr id="7" name="TextBox 6"/>
          <p:cNvSpPr txBox="1"/>
          <p:nvPr/>
        </p:nvSpPr>
        <p:spPr>
          <a:xfrm>
            <a:off x="8915400" y="2672860"/>
            <a:ext cx="2549769" cy="2123658"/>
          </a:xfrm>
          <a:prstGeom prst="rect">
            <a:avLst/>
          </a:prstGeom>
          <a:noFill/>
        </p:spPr>
        <p:txBody>
          <a:bodyPr wrap="square" rtlCol="0">
            <a:spAutoFit/>
          </a:bodyPr>
          <a:lstStyle/>
          <a:p>
            <a:r>
              <a:rPr lang="en-US" sz="4400" b="1" dirty="0"/>
              <a:t>        </a:t>
            </a:r>
            <a:r>
              <a:rPr lang="en-US" sz="4400" b="1" dirty="0">
                <a:effectLst>
                  <a:glow rad="127000">
                    <a:srgbClr val="DFCDA9"/>
                  </a:glow>
                </a:effectLst>
              </a:rPr>
              <a:t>TRIBE</a:t>
            </a:r>
          </a:p>
          <a:p>
            <a:r>
              <a:rPr lang="en-US" sz="4400" b="1" dirty="0">
                <a:effectLst>
                  <a:glow rad="127000">
                    <a:srgbClr val="DFCDA9"/>
                  </a:glow>
                </a:effectLst>
              </a:rPr>
              <a:t>       CLAN</a:t>
            </a:r>
          </a:p>
          <a:p>
            <a:r>
              <a:rPr lang="en-US" sz="4400" b="1" dirty="0">
                <a:effectLst>
                  <a:glow rad="127000">
                    <a:srgbClr val="DFCDA9"/>
                  </a:glow>
                </a:effectLst>
              </a:rPr>
              <a:t>    </a:t>
            </a:r>
            <a:endParaRPr lang="en-US" sz="4400" b="1" dirty="0"/>
          </a:p>
        </p:txBody>
      </p:sp>
    </p:spTree>
    <p:extLst>
      <p:ext uri="{BB962C8B-B14F-4D97-AF65-F5344CB8AC3E}">
        <p14:creationId xmlns:p14="http://schemas.microsoft.com/office/powerpoint/2010/main" val="271757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276" y="1825625"/>
            <a:ext cx="6666668" cy="4351338"/>
          </a:xfrm>
        </p:spPr>
        <p:txBody>
          <a:bodyPr/>
          <a:lstStyle/>
          <a:p>
            <a:r>
              <a:rPr lang="en-US" dirty="0"/>
              <a:t>7:1  But the Israelites </a:t>
            </a:r>
            <a:r>
              <a:rPr lang="en-US" dirty="0">
                <a:solidFill>
                  <a:srgbClr val="FF0000"/>
                </a:solidFill>
              </a:rPr>
              <a:t>acted unfaithfully</a:t>
            </a:r>
            <a:r>
              <a:rPr lang="en-US" dirty="0"/>
              <a:t> in regard to the devoted things; </a:t>
            </a:r>
            <a:r>
              <a:rPr lang="en-US" dirty="0" err="1"/>
              <a:t>Achan</a:t>
            </a:r>
            <a:r>
              <a:rPr lang="en-US" dirty="0"/>
              <a:t> son of Carmi, the son of </a:t>
            </a:r>
            <a:r>
              <a:rPr lang="en-US" dirty="0" err="1"/>
              <a:t>Zimri</a:t>
            </a:r>
            <a:r>
              <a:rPr lang="en-US" dirty="0"/>
              <a:t>, the son of </a:t>
            </a:r>
            <a:r>
              <a:rPr lang="en-US" dirty="0" err="1"/>
              <a:t>Zerah</a:t>
            </a:r>
            <a:r>
              <a:rPr lang="en-US" dirty="0"/>
              <a:t>, of the tribe of Judah, took some of them. So the LORD's anger burned against Israel. </a:t>
            </a:r>
          </a:p>
        </p:txBody>
      </p:sp>
      <p:pic>
        <p:nvPicPr>
          <p:cNvPr id="6" name="Picture 5"/>
          <p:cNvPicPr>
            <a:picLocks noChangeAspect="1"/>
          </p:cNvPicPr>
          <p:nvPr/>
        </p:nvPicPr>
        <p:blipFill rotWithShape="1">
          <a:blip r:embed="rId3"/>
          <a:srcRect r="41409"/>
          <a:stretch/>
        </p:blipFill>
        <p:spPr>
          <a:xfrm>
            <a:off x="5633168" y="0"/>
            <a:ext cx="6586541" cy="6989640"/>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SOURCE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Tree>
    <p:extLst>
      <p:ext uri="{BB962C8B-B14F-4D97-AF65-F5344CB8AC3E}">
        <p14:creationId xmlns:p14="http://schemas.microsoft.com/office/powerpoint/2010/main" val="3642517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6" y="1825625"/>
            <a:ext cx="8510540" cy="4351338"/>
          </a:xfrm>
        </p:spPr>
        <p:txBody>
          <a:bodyPr/>
          <a:lstStyle/>
          <a:p>
            <a:r>
              <a:rPr lang="en-US" dirty="0"/>
              <a:t> </a:t>
            </a:r>
            <a:r>
              <a:rPr lang="en-US" baseline="30000" dirty="0"/>
              <a:t>16</a:t>
            </a:r>
            <a:r>
              <a:rPr lang="en-US" dirty="0"/>
              <a:t> Early the next morning Joshua had Israel come forward by tribes, and Judah was taken.  </a:t>
            </a:r>
            <a:r>
              <a:rPr lang="en-US" baseline="30000" dirty="0"/>
              <a:t>17</a:t>
            </a:r>
            <a:r>
              <a:rPr lang="en-US" dirty="0"/>
              <a:t> The clans of Judah came forward, and he took the </a:t>
            </a:r>
            <a:r>
              <a:rPr lang="en-US" dirty="0" err="1"/>
              <a:t>Zerahites</a:t>
            </a:r>
            <a:r>
              <a:rPr lang="en-US" dirty="0"/>
              <a:t>. He had the clan of the </a:t>
            </a:r>
            <a:r>
              <a:rPr lang="en-US" dirty="0" err="1"/>
              <a:t>Zerahites</a:t>
            </a:r>
            <a:r>
              <a:rPr lang="en-US" dirty="0"/>
              <a:t> come forward by </a:t>
            </a:r>
            <a:r>
              <a:rPr lang="en-US" dirty="0">
                <a:solidFill>
                  <a:srgbClr val="FF0000"/>
                </a:solidFill>
              </a:rPr>
              <a:t>families</a:t>
            </a:r>
            <a:r>
              <a:rPr lang="en-US" dirty="0"/>
              <a:t>, and </a:t>
            </a:r>
            <a:r>
              <a:rPr lang="en-US" dirty="0" err="1"/>
              <a:t>Zimri</a:t>
            </a:r>
            <a:r>
              <a:rPr lang="en-US" dirty="0"/>
              <a:t> was taken.</a:t>
            </a:r>
          </a:p>
          <a:p>
            <a:r>
              <a:rPr lang="en-US" dirty="0"/>
              <a:t> </a:t>
            </a:r>
          </a:p>
        </p:txBody>
      </p:sp>
      <p:sp>
        <p:nvSpPr>
          <p:cNvPr id="7" name="TextBox 6"/>
          <p:cNvSpPr txBox="1"/>
          <p:nvPr/>
        </p:nvSpPr>
        <p:spPr>
          <a:xfrm>
            <a:off x="8915400" y="2672860"/>
            <a:ext cx="2549769" cy="2123658"/>
          </a:xfrm>
          <a:prstGeom prst="rect">
            <a:avLst/>
          </a:prstGeom>
          <a:noFill/>
        </p:spPr>
        <p:txBody>
          <a:bodyPr wrap="square" rtlCol="0">
            <a:spAutoFit/>
          </a:bodyPr>
          <a:lstStyle/>
          <a:p>
            <a:r>
              <a:rPr lang="en-US" sz="4400" b="1" dirty="0"/>
              <a:t>        </a:t>
            </a:r>
            <a:r>
              <a:rPr lang="en-US" sz="4400" b="1" dirty="0">
                <a:effectLst>
                  <a:glow rad="127000">
                    <a:srgbClr val="DFCDA9"/>
                  </a:glow>
                </a:effectLst>
              </a:rPr>
              <a:t>TRIBE</a:t>
            </a:r>
          </a:p>
          <a:p>
            <a:r>
              <a:rPr lang="en-US" sz="4400" b="1" dirty="0">
                <a:effectLst>
                  <a:glow rad="127000">
                    <a:srgbClr val="DFCDA9"/>
                  </a:glow>
                </a:effectLst>
              </a:rPr>
              <a:t>       CLAN</a:t>
            </a:r>
          </a:p>
          <a:p>
            <a:r>
              <a:rPr lang="en-US" sz="4400" b="1" dirty="0">
                <a:effectLst>
                  <a:glow rad="127000">
                    <a:srgbClr val="DFCDA9"/>
                  </a:glow>
                </a:effectLst>
              </a:rPr>
              <a:t>    FAMILY</a:t>
            </a:r>
          </a:p>
        </p:txBody>
      </p:sp>
    </p:spTree>
    <p:extLst>
      <p:ext uri="{BB962C8B-B14F-4D97-AF65-F5344CB8AC3E}">
        <p14:creationId xmlns:p14="http://schemas.microsoft.com/office/powerpoint/2010/main" val="3431234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6" y="1825625"/>
            <a:ext cx="8510540" cy="4351338"/>
          </a:xfrm>
        </p:spPr>
        <p:txBody>
          <a:bodyPr/>
          <a:lstStyle/>
          <a:p>
            <a:r>
              <a:rPr lang="en-US" baseline="30000" dirty="0"/>
              <a:t>18</a:t>
            </a:r>
            <a:r>
              <a:rPr lang="en-US" dirty="0"/>
              <a:t> Joshua had his family come forward </a:t>
            </a:r>
            <a:r>
              <a:rPr lang="en-US" dirty="0">
                <a:solidFill>
                  <a:srgbClr val="FF0000"/>
                </a:solidFill>
              </a:rPr>
              <a:t>man by man</a:t>
            </a:r>
            <a:r>
              <a:rPr lang="en-US" dirty="0"/>
              <a:t>, and </a:t>
            </a:r>
            <a:r>
              <a:rPr lang="en-US" dirty="0" err="1">
                <a:solidFill>
                  <a:srgbClr val="FF0000"/>
                </a:solidFill>
              </a:rPr>
              <a:t>Achan</a:t>
            </a:r>
            <a:r>
              <a:rPr lang="en-US" dirty="0"/>
              <a:t> son of Carmi, the son of </a:t>
            </a:r>
            <a:r>
              <a:rPr lang="en-US" dirty="0" err="1"/>
              <a:t>Zimri</a:t>
            </a:r>
            <a:r>
              <a:rPr lang="en-US" dirty="0"/>
              <a:t>, the son of </a:t>
            </a:r>
            <a:r>
              <a:rPr lang="en-US" dirty="0" err="1"/>
              <a:t>Zerah</a:t>
            </a:r>
            <a:r>
              <a:rPr lang="en-US" dirty="0"/>
              <a:t>, of the tribe of Judah, was taken. </a:t>
            </a:r>
          </a:p>
        </p:txBody>
      </p:sp>
      <p:sp>
        <p:nvSpPr>
          <p:cNvPr id="6" name="TextBox 5"/>
          <p:cNvSpPr txBox="1"/>
          <p:nvPr/>
        </p:nvSpPr>
        <p:spPr>
          <a:xfrm>
            <a:off x="8915400" y="2672860"/>
            <a:ext cx="2549769" cy="2800767"/>
          </a:xfrm>
          <a:prstGeom prst="rect">
            <a:avLst/>
          </a:prstGeom>
          <a:noFill/>
        </p:spPr>
        <p:txBody>
          <a:bodyPr wrap="square" rtlCol="0">
            <a:spAutoFit/>
          </a:bodyPr>
          <a:lstStyle/>
          <a:p>
            <a:r>
              <a:rPr lang="en-US" sz="4400" b="1" dirty="0"/>
              <a:t>        </a:t>
            </a:r>
            <a:r>
              <a:rPr lang="en-US" sz="4400" b="1" dirty="0">
                <a:effectLst>
                  <a:glow rad="127000">
                    <a:srgbClr val="DFCDA9"/>
                  </a:glow>
                </a:effectLst>
              </a:rPr>
              <a:t>TRIBE</a:t>
            </a:r>
          </a:p>
          <a:p>
            <a:r>
              <a:rPr lang="en-US" sz="4400" b="1" dirty="0">
                <a:effectLst>
                  <a:glow rad="127000">
                    <a:srgbClr val="DFCDA9"/>
                  </a:glow>
                </a:effectLst>
              </a:rPr>
              <a:t>       CLAN</a:t>
            </a:r>
          </a:p>
          <a:p>
            <a:r>
              <a:rPr lang="en-US" sz="4400" b="1" dirty="0">
                <a:effectLst>
                  <a:glow rad="127000">
                    <a:srgbClr val="DFCDA9"/>
                  </a:glow>
                </a:effectLst>
              </a:rPr>
              <a:t>    FAMILY</a:t>
            </a:r>
          </a:p>
          <a:p>
            <a:r>
              <a:rPr lang="en-US" sz="4400" b="1" dirty="0">
                <a:effectLst>
                  <a:glow rad="127000">
                    <a:srgbClr val="DFCDA9"/>
                  </a:glow>
                </a:effectLst>
              </a:rPr>
              <a:t>    MAN</a:t>
            </a:r>
            <a:r>
              <a:rPr lang="en-US" sz="4400" b="1" dirty="0">
                <a:solidFill>
                  <a:srgbClr val="BDA577"/>
                </a:solidFill>
              </a:rPr>
              <a:t> </a:t>
            </a:r>
            <a:r>
              <a:rPr lang="en-US" sz="4400" b="1" dirty="0"/>
              <a:t>  </a:t>
            </a:r>
          </a:p>
        </p:txBody>
      </p:sp>
    </p:spTree>
    <p:extLst>
      <p:ext uri="{BB962C8B-B14F-4D97-AF65-F5344CB8AC3E}">
        <p14:creationId xmlns:p14="http://schemas.microsoft.com/office/powerpoint/2010/main" val="2063734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6" y="1825625"/>
            <a:ext cx="8510540" cy="4351338"/>
          </a:xfrm>
        </p:spPr>
        <p:txBody>
          <a:bodyPr/>
          <a:lstStyle/>
          <a:p>
            <a:r>
              <a:rPr lang="en-US" dirty="0">
                <a:solidFill>
                  <a:srgbClr val="FF0000"/>
                </a:solidFill>
              </a:rPr>
              <a:t>Numbers 32:23 </a:t>
            </a:r>
            <a:r>
              <a:rPr lang="en-US" dirty="0"/>
              <a:t>and you may be sure that </a:t>
            </a:r>
            <a:r>
              <a:rPr lang="en-US" dirty="0">
                <a:solidFill>
                  <a:srgbClr val="FF0000"/>
                </a:solidFill>
              </a:rPr>
              <a:t>your sin will find you out</a:t>
            </a:r>
            <a:r>
              <a:rPr lang="en-US" dirty="0"/>
              <a:t>. </a:t>
            </a:r>
          </a:p>
        </p:txBody>
      </p:sp>
      <p:sp>
        <p:nvSpPr>
          <p:cNvPr id="6" name="TextBox 5"/>
          <p:cNvSpPr txBox="1"/>
          <p:nvPr/>
        </p:nvSpPr>
        <p:spPr>
          <a:xfrm>
            <a:off x="8915400" y="2672860"/>
            <a:ext cx="2549769" cy="2800767"/>
          </a:xfrm>
          <a:prstGeom prst="rect">
            <a:avLst/>
          </a:prstGeom>
          <a:noFill/>
        </p:spPr>
        <p:txBody>
          <a:bodyPr wrap="square" rtlCol="0">
            <a:spAutoFit/>
          </a:bodyPr>
          <a:lstStyle/>
          <a:p>
            <a:r>
              <a:rPr lang="en-US" sz="4400" b="1" dirty="0"/>
              <a:t>        </a:t>
            </a:r>
            <a:r>
              <a:rPr lang="en-US" sz="4400" b="1" dirty="0">
                <a:effectLst>
                  <a:glow rad="127000">
                    <a:srgbClr val="DFCDA9"/>
                  </a:glow>
                </a:effectLst>
              </a:rPr>
              <a:t>TRIBE</a:t>
            </a:r>
          </a:p>
          <a:p>
            <a:r>
              <a:rPr lang="en-US" sz="4400" b="1" dirty="0">
                <a:effectLst>
                  <a:glow rad="127000">
                    <a:srgbClr val="DFCDA9"/>
                  </a:glow>
                </a:effectLst>
              </a:rPr>
              <a:t>       CLAN</a:t>
            </a:r>
          </a:p>
          <a:p>
            <a:r>
              <a:rPr lang="en-US" sz="4400" b="1" dirty="0">
                <a:effectLst>
                  <a:glow rad="127000">
                    <a:srgbClr val="DFCDA9"/>
                  </a:glow>
                </a:effectLst>
              </a:rPr>
              <a:t>    FAMILY</a:t>
            </a:r>
          </a:p>
          <a:p>
            <a:r>
              <a:rPr lang="en-US" sz="4400" b="1" dirty="0">
                <a:effectLst>
                  <a:glow rad="127000">
                    <a:srgbClr val="DFCDA9"/>
                  </a:glow>
                </a:effectLst>
              </a:rPr>
              <a:t>    MAN</a:t>
            </a:r>
            <a:r>
              <a:rPr lang="en-US" sz="4400" b="1" dirty="0">
                <a:solidFill>
                  <a:srgbClr val="BDA577"/>
                </a:solidFill>
              </a:rPr>
              <a:t> </a:t>
            </a:r>
            <a:r>
              <a:rPr lang="en-US" sz="4400" b="1" dirty="0"/>
              <a:t>  </a:t>
            </a:r>
          </a:p>
        </p:txBody>
      </p:sp>
    </p:spTree>
    <p:extLst>
      <p:ext uri="{BB962C8B-B14F-4D97-AF65-F5344CB8AC3E}">
        <p14:creationId xmlns:p14="http://schemas.microsoft.com/office/powerpoint/2010/main" val="2544885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051"/>
          <a:stretch/>
        </p:blipFill>
        <p:spPr>
          <a:xfrm>
            <a:off x="-56404" y="-26165"/>
            <a:ext cx="12304807" cy="695450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EXPOSURE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6" y="1825625"/>
            <a:ext cx="8510540" cy="4351338"/>
          </a:xfrm>
        </p:spPr>
        <p:txBody>
          <a:bodyPr/>
          <a:lstStyle/>
          <a:p>
            <a:r>
              <a:rPr lang="en-US" baseline="30000" dirty="0"/>
              <a:t>13</a:t>
            </a:r>
            <a:r>
              <a:rPr lang="en-US" dirty="0"/>
              <a:t> Nothing in all creation is hidden from God's sight. Everything is uncovered and laid bare before the eyes of him to whom we must give account. (Hebrews 4:13)</a:t>
            </a:r>
          </a:p>
        </p:txBody>
      </p:sp>
      <p:sp>
        <p:nvSpPr>
          <p:cNvPr id="6" name="TextBox 5"/>
          <p:cNvSpPr txBox="1"/>
          <p:nvPr/>
        </p:nvSpPr>
        <p:spPr>
          <a:xfrm>
            <a:off x="8915400" y="2672860"/>
            <a:ext cx="2549769" cy="2800767"/>
          </a:xfrm>
          <a:prstGeom prst="rect">
            <a:avLst/>
          </a:prstGeom>
          <a:noFill/>
        </p:spPr>
        <p:txBody>
          <a:bodyPr wrap="square" rtlCol="0">
            <a:spAutoFit/>
          </a:bodyPr>
          <a:lstStyle/>
          <a:p>
            <a:r>
              <a:rPr lang="en-US" sz="4400" b="1" dirty="0"/>
              <a:t>        </a:t>
            </a:r>
            <a:r>
              <a:rPr lang="en-US" sz="4400" b="1" dirty="0">
                <a:effectLst>
                  <a:glow rad="127000">
                    <a:srgbClr val="DFCDA9"/>
                  </a:glow>
                </a:effectLst>
              </a:rPr>
              <a:t>TRIBE</a:t>
            </a:r>
          </a:p>
          <a:p>
            <a:r>
              <a:rPr lang="en-US" sz="4400" b="1" dirty="0">
                <a:effectLst>
                  <a:glow rad="127000">
                    <a:srgbClr val="DFCDA9"/>
                  </a:glow>
                </a:effectLst>
              </a:rPr>
              <a:t>       CLAN</a:t>
            </a:r>
          </a:p>
          <a:p>
            <a:r>
              <a:rPr lang="en-US" sz="4400" b="1" dirty="0">
                <a:effectLst>
                  <a:glow rad="127000">
                    <a:srgbClr val="DFCDA9"/>
                  </a:glow>
                </a:effectLst>
              </a:rPr>
              <a:t>    FAMILY</a:t>
            </a:r>
          </a:p>
          <a:p>
            <a:r>
              <a:rPr lang="en-US" sz="4400" b="1" dirty="0">
                <a:effectLst>
                  <a:glow rad="127000">
                    <a:srgbClr val="DFCDA9"/>
                  </a:glow>
                </a:effectLst>
              </a:rPr>
              <a:t>    MAN</a:t>
            </a:r>
            <a:r>
              <a:rPr lang="en-US" sz="4400" b="1" dirty="0">
                <a:solidFill>
                  <a:srgbClr val="BDA577"/>
                </a:solidFill>
              </a:rPr>
              <a:t> </a:t>
            </a:r>
            <a:r>
              <a:rPr lang="en-US" sz="4400" b="1" dirty="0"/>
              <a:t>  </a:t>
            </a:r>
          </a:p>
        </p:txBody>
      </p:sp>
    </p:spTree>
    <p:extLst>
      <p:ext uri="{BB962C8B-B14F-4D97-AF65-F5344CB8AC3E}">
        <p14:creationId xmlns:p14="http://schemas.microsoft.com/office/powerpoint/2010/main" val="3563002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374368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8747" b="23039"/>
          <a:stretch/>
        </p:blipFill>
        <p:spPr>
          <a:xfrm>
            <a:off x="6154615" y="1281569"/>
            <a:ext cx="6066694" cy="5576431"/>
          </a:xfrm>
          <a:prstGeom prst="rect">
            <a:avLst/>
          </a:prstGeom>
        </p:spPr>
      </p:pic>
      <p:sp>
        <p:nvSpPr>
          <p:cNvPr id="5" name="Rectangular Callout 4"/>
          <p:cNvSpPr/>
          <p:nvPr/>
        </p:nvSpPr>
        <p:spPr>
          <a:xfrm>
            <a:off x="211015" y="2936631"/>
            <a:ext cx="7051431" cy="3358661"/>
          </a:xfrm>
          <a:prstGeom prst="wedgeRectCallout">
            <a:avLst>
              <a:gd name="adj1" fmla="val 77671"/>
              <a:gd name="adj2" fmla="val 2291"/>
            </a:avLst>
          </a:prstGeom>
          <a:solidFill>
            <a:srgbClr val="E9DDC5"/>
          </a:solidFill>
          <a:ln w="57150">
            <a:solidFill>
              <a:schemeClr val="tx1"/>
            </a:solidFill>
          </a:ln>
          <a:effectLst>
            <a:outerShdw blurRad="50800" dist="152400" dir="5400000" algn="ctr"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3" name="Content Placeholder 2"/>
          <p:cNvSpPr>
            <a:spLocks noGrp="1"/>
          </p:cNvSpPr>
          <p:nvPr>
            <p:ph idx="1"/>
          </p:nvPr>
        </p:nvSpPr>
        <p:spPr>
          <a:xfrm>
            <a:off x="387275" y="1825625"/>
            <a:ext cx="7332371" cy="4351338"/>
          </a:xfrm>
        </p:spPr>
        <p:txBody>
          <a:bodyPr/>
          <a:lstStyle/>
          <a:p>
            <a:r>
              <a:rPr lang="en-US" baseline="30000" dirty="0"/>
              <a:t>19</a:t>
            </a:r>
            <a:r>
              <a:rPr lang="en-US" dirty="0"/>
              <a:t> Then Joshua said to </a:t>
            </a:r>
            <a:r>
              <a:rPr lang="en-US" dirty="0" err="1"/>
              <a:t>Achan</a:t>
            </a:r>
            <a:r>
              <a:rPr lang="en-US" dirty="0"/>
              <a:t>,</a:t>
            </a:r>
            <a:br>
              <a:rPr lang="en-US" dirty="0"/>
            </a:br>
            <a:br>
              <a:rPr lang="en-US" dirty="0"/>
            </a:br>
            <a:r>
              <a:rPr lang="en-US" dirty="0"/>
              <a:t>"My son, give glory to the LORD, the God of Israel, and give him the praise. </a:t>
            </a:r>
            <a:r>
              <a:rPr lang="en-US" dirty="0">
                <a:solidFill>
                  <a:srgbClr val="FF0000"/>
                </a:solidFill>
              </a:rPr>
              <a:t>Tell me what you have done</a:t>
            </a:r>
            <a:r>
              <a:rPr lang="en-US" dirty="0"/>
              <a:t>; do not hide it from me."</a:t>
            </a:r>
          </a:p>
          <a:p>
            <a:r>
              <a:rPr lang="en-US" dirty="0"/>
              <a:t> </a:t>
            </a:r>
          </a:p>
        </p:txBody>
      </p:sp>
    </p:spTree>
    <p:extLst>
      <p:ext uri="{BB962C8B-B14F-4D97-AF65-F5344CB8AC3E}">
        <p14:creationId xmlns:p14="http://schemas.microsoft.com/office/powerpoint/2010/main" val="2772008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8966" b="27941"/>
          <a:stretch/>
        </p:blipFill>
        <p:spPr>
          <a:xfrm>
            <a:off x="-17585" y="1814453"/>
            <a:ext cx="5750169" cy="5043548"/>
          </a:xfrm>
          <a:prstGeom prst="rect">
            <a:avLst/>
          </a:prstGeom>
        </p:spPr>
      </p:pic>
      <p:sp>
        <p:nvSpPr>
          <p:cNvPr id="6" name="Rectangular Callout 5"/>
          <p:cNvSpPr/>
          <p:nvPr/>
        </p:nvSpPr>
        <p:spPr>
          <a:xfrm>
            <a:off x="4536831" y="2338754"/>
            <a:ext cx="7473461" cy="3112477"/>
          </a:xfrm>
          <a:prstGeom prst="wedgeRectCallout">
            <a:avLst>
              <a:gd name="adj1" fmla="val -75657"/>
              <a:gd name="adj2" fmla="val 48794"/>
            </a:avLst>
          </a:prstGeom>
          <a:solidFill>
            <a:srgbClr val="E9DD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4859629" y="1632194"/>
            <a:ext cx="7332371" cy="4351338"/>
          </a:xfrm>
        </p:spPr>
        <p:txBody>
          <a:bodyPr/>
          <a:lstStyle/>
          <a:p>
            <a:r>
              <a:rPr lang="en-US" baseline="30000" dirty="0"/>
              <a:t>20</a:t>
            </a:r>
            <a:r>
              <a:rPr lang="en-US" dirty="0"/>
              <a:t> </a:t>
            </a:r>
            <a:r>
              <a:rPr lang="en-US" dirty="0" err="1"/>
              <a:t>Achan</a:t>
            </a:r>
            <a:r>
              <a:rPr lang="en-US" dirty="0"/>
              <a:t> replied, </a:t>
            </a:r>
            <a:endParaRPr lang="en-US" sz="1200" dirty="0"/>
          </a:p>
          <a:p>
            <a:endParaRPr lang="en-US" sz="1200" dirty="0"/>
          </a:p>
          <a:p>
            <a:r>
              <a:rPr lang="en-US" dirty="0"/>
              <a:t>"It is true! </a:t>
            </a:r>
            <a:r>
              <a:rPr lang="en-US" dirty="0">
                <a:solidFill>
                  <a:srgbClr val="FF0000"/>
                </a:solidFill>
              </a:rPr>
              <a:t>I have sinned </a:t>
            </a:r>
            <a:r>
              <a:rPr lang="en-US" dirty="0"/>
              <a:t>against the LORD, the God of Israel. This is what I have done:</a:t>
            </a:r>
          </a:p>
        </p:txBody>
      </p:sp>
    </p:spTree>
    <p:extLst>
      <p:ext uri="{BB962C8B-B14F-4D97-AF65-F5344CB8AC3E}">
        <p14:creationId xmlns:p14="http://schemas.microsoft.com/office/powerpoint/2010/main" val="983580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8966" b="27941"/>
          <a:stretch/>
        </p:blipFill>
        <p:spPr>
          <a:xfrm>
            <a:off x="-17585" y="1814453"/>
            <a:ext cx="5750169" cy="5043548"/>
          </a:xfrm>
          <a:prstGeom prst="rect">
            <a:avLst/>
          </a:prstGeom>
        </p:spPr>
      </p:pic>
      <p:sp>
        <p:nvSpPr>
          <p:cNvPr id="6" name="Rectangular Callout 5"/>
          <p:cNvSpPr/>
          <p:nvPr/>
        </p:nvSpPr>
        <p:spPr>
          <a:xfrm>
            <a:off x="4536831" y="2338754"/>
            <a:ext cx="7473461" cy="3815861"/>
          </a:xfrm>
          <a:prstGeom prst="wedgeRectCallout">
            <a:avLst>
              <a:gd name="adj1" fmla="val -74480"/>
              <a:gd name="adj2" fmla="val 25451"/>
            </a:avLst>
          </a:prstGeom>
          <a:solidFill>
            <a:srgbClr val="E9DD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4859629" y="1632194"/>
            <a:ext cx="7332371" cy="4351338"/>
          </a:xfrm>
        </p:spPr>
        <p:txBody>
          <a:bodyPr/>
          <a:lstStyle/>
          <a:p>
            <a:r>
              <a:rPr lang="en-US" baseline="30000" dirty="0"/>
              <a:t>20</a:t>
            </a:r>
            <a:r>
              <a:rPr lang="en-US" dirty="0"/>
              <a:t> </a:t>
            </a:r>
            <a:r>
              <a:rPr lang="en-US" dirty="0" err="1"/>
              <a:t>Achan</a:t>
            </a:r>
            <a:r>
              <a:rPr lang="en-US" dirty="0"/>
              <a:t> replied, </a:t>
            </a:r>
            <a:endParaRPr lang="en-US" sz="1200" dirty="0"/>
          </a:p>
          <a:p>
            <a:endParaRPr lang="en-US" sz="1200" dirty="0"/>
          </a:p>
          <a:p>
            <a:r>
              <a:rPr lang="en-US" baseline="30000" dirty="0"/>
              <a:t>21</a:t>
            </a:r>
            <a:r>
              <a:rPr lang="en-US" dirty="0"/>
              <a:t> When    </a:t>
            </a:r>
            <a:r>
              <a:rPr lang="en-US" dirty="0">
                <a:solidFill>
                  <a:srgbClr val="FF0000"/>
                </a:solidFill>
              </a:rPr>
              <a:t>I saw </a:t>
            </a:r>
            <a:r>
              <a:rPr lang="en-US" dirty="0"/>
              <a:t>in the plunder a beautiful robe from Babylonia, two hundred shekels of silver and a wedge of gold weighing fifty shekels, </a:t>
            </a:r>
          </a:p>
        </p:txBody>
      </p:sp>
      <p:sp>
        <p:nvSpPr>
          <p:cNvPr id="4" name="Rectangle 3"/>
          <p:cNvSpPr/>
          <p:nvPr/>
        </p:nvSpPr>
        <p:spPr>
          <a:xfrm>
            <a:off x="6875276" y="2488994"/>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1</a:t>
            </a:r>
          </a:p>
        </p:txBody>
      </p:sp>
    </p:spTree>
    <p:extLst>
      <p:ext uri="{BB962C8B-B14F-4D97-AF65-F5344CB8AC3E}">
        <p14:creationId xmlns:p14="http://schemas.microsoft.com/office/powerpoint/2010/main" val="113882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8966" b="27941"/>
          <a:stretch/>
        </p:blipFill>
        <p:spPr>
          <a:xfrm>
            <a:off x="-17585" y="1814453"/>
            <a:ext cx="5750169" cy="5043548"/>
          </a:xfrm>
          <a:prstGeom prst="rect">
            <a:avLst/>
          </a:prstGeom>
        </p:spPr>
      </p:pic>
      <p:sp>
        <p:nvSpPr>
          <p:cNvPr id="9" name="Rectangular Callout 8"/>
          <p:cNvSpPr/>
          <p:nvPr/>
        </p:nvSpPr>
        <p:spPr>
          <a:xfrm>
            <a:off x="4536831" y="2338754"/>
            <a:ext cx="7473461" cy="3182815"/>
          </a:xfrm>
          <a:prstGeom prst="wedgeRectCallout">
            <a:avLst>
              <a:gd name="adj1" fmla="val -74245"/>
              <a:gd name="adj2" fmla="val 39808"/>
            </a:avLst>
          </a:prstGeom>
          <a:solidFill>
            <a:srgbClr val="E9DD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4859629" y="1632194"/>
            <a:ext cx="7133079" cy="4351338"/>
          </a:xfrm>
        </p:spPr>
        <p:txBody>
          <a:bodyPr/>
          <a:lstStyle/>
          <a:p>
            <a:r>
              <a:rPr lang="en-US" baseline="30000" dirty="0"/>
              <a:t>20</a:t>
            </a:r>
            <a:r>
              <a:rPr lang="en-US" dirty="0"/>
              <a:t> </a:t>
            </a:r>
            <a:r>
              <a:rPr lang="en-US" dirty="0" err="1"/>
              <a:t>Achan</a:t>
            </a:r>
            <a:r>
              <a:rPr lang="en-US" dirty="0"/>
              <a:t> replied</a:t>
            </a:r>
            <a:r>
              <a:rPr lang="en-US" sz="1200" dirty="0"/>
              <a:t>, </a:t>
            </a:r>
          </a:p>
          <a:p>
            <a:endParaRPr lang="en-US" sz="1200" dirty="0"/>
          </a:p>
          <a:p>
            <a:r>
              <a:rPr lang="en-US" dirty="0">
                <a:solidFill>
                  <a:srgbClr val="FF0000"/>
                </a:solidFill>
              </a:rPr>
              <a:t>I coveted </a:t>
            </a:r>
            <a:r>
              <a:rPr lang="en-US" dirty="0"/>
              <a:t>them and     took them. They are     hidden in the ground inside my tent, with the silver underneath."</a:t>
            </a:r>
          </a:p>
        </p:txBody>
      </p:sp>
      <p:sp>
        <p:nvSpPr>
          <p:cNvPr id="5" name="Rectangle 4"/>
          <p:cNvSpPr/>
          <p:nvPr/>
        </p:nvSpPr>
        <p:spPr>
          <a:xfrm>
            <a:off x="4448599" y="25065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Tree>
    <p:extLst>
      <p:ext uri="{BB962C8B-B14F-4D97-AF65-F5344CB8AC3E}">
        <p14:creationId xmlns:p14="http://schemas.microsoft.com/office/powerpoint/2010/main" val="3296949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8966" b="27941"/>
          <a:stretch/>
        </p:blipFill>
        <p:spPr>
          <a:xfrm>
            <a:off x="-17585" y="1814453"/>
            <a:ext cx="5750169" cy="5043548"/>
          </a:xfrm>
          <a:prstGeom prst="rect">
            <a:avLst/>
          </a:prstGeom>
        </p:spPr>
      </p:pic>
      <p:sp>
        <p:nvSpPr>
          <p:cNvPr id="9" name="Rectangular Callout 8"/>
          <p:cNvSpPr/>
          <p:nvPr/>
        </p:nvSpPr>
        <p:spPr>
          <a:xfrm>
            <a:off x="4536831" y="2338754"/>
            <a:ext cx="7473461" cy="3182815"/>
          </a:xfrm>
          <a:prstGeom prst="wedgeRectCallout">
            <a:avLst>
              <a:gd name="adj1" fmla="val -74245"/>
              <a:gd name="adj2" fmla="val 39808"/>
            </a:avLst>
          </a:prstGeom>
          <a:solidFill>
            <a:srgbClr val="E9DD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4859629" y="1632194"/>
            <a:ext cx="7133079" cy="4351338"/>
          </a:xfrm>
        </p:spPr>
        <p:txBody>
          <a:bodyPr/>
          <a:lstStyle/>
          <a:p>
            <a:r>
              <a:rPr lang="en-US" baseline="30000" dirty="0"/>
              <a:t>20</a:t>
            </a:r>
            <a:r>
              <a:rPr lang="en-US" dirty="0"/>
              <a:t> </a:t>
            </a:r>
            <a:r>
              <a:rPr lang="en-US" dirty="0" err="1"/>
              <a:t>Achan</a:t>
            </a:r>
            <a:r>
              <a:rPr lang="en-US" dirty="0"/>
              <a:t> replied</a:t>
            </a:r>
            <a:r>
              <a:rPr lang="en-US" sz="1200" dirty="0"/>
              <a:t>, </a:t>
            </a:r>
          </a:p>
          <a:p>
            <a:endParaRPr lang="en-US" sz="1200" dirty="0"/>
          </a:p>
          <a:p>
            <a:r>
              <a:rPr lang="en-US" dirty="0">
                <a:solidFill>
                  <a:srgbClr val="FF0000"/>
                </a:solidFill>
              </a:rPr>
              <a:t>I coveted </a:t>
            </a:r>
            <a:r>
              <a:rPr lang="en-US" dirty="0"/>
              <a:t>them and     </a:t>
            </a:r>
            <a:r>
              <a:rPr lang="en-US" dirty="0">
                <a:solidFill>
                  <a:srgbClr val="FF0000"/>
                </a:solidFill>
              </a:rPr>
              <a:t>took them</a:t>
            </a:r>
            <a:r>
              <a:rPr lang="en-US" dirty="0"/>
              <a:t>. They are     hidden in the ground inside my tent, with the silver underneath."</a:t>
            </a:r>
          </a:p>
        </p:txBody>
      </p:sp>
      <p:sp>
        <p:nvSpPr>
          <p:cNvPr id="5" name="Rectangle 4"/>
          <p:cNvSpPr/>
          <p:nvPr/>
        </p:nvSpPr>
        <p:spPr>
          <a:xfrm>
            <a:off x="4448599" y="25065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
        <p:nvSpPr>
          <p:cNvPr id="6" name="Rectangle 5"/>
          <p:cNvSpPr/>
          <p:nvPr/>
        </p:nvSpPr>
        <p:spPr>
          <a:xfrm>
            <a:off x="9495383" y="2524163"/>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3</a:t>
            </a:r>
          </a:p>
        </p:txBody>
      </p:sp>
    </p:spTree>
    <p:extLst>
      <p:ext uri="{BB962C8B-B14F-4D97-AF65-F5344CB8AC3E}">
        <p14:creationId xmlns:p14="http://schemas.microsoft.com/office/powerpoint/2010/main" val="122243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276" y="1825625"/>
            <a:ext cx="6666668" cy="4351338"/>
          </a:xfrm>
        </p:spPr>
        <p:txBody>
          <a:bodyPr/>
          <a:lstStyle/>
          <a:p>
            <a:r>
              <a:rPr lang="en-US" dirty="0"/>
              <a:t>7:1  But the Israelites acted unfaithfully in regard to the </a:t>
            </a:r>
            <a:r>
              <a:rPr lang="en-US" dirty="0">
                <a:solidFill>
                  <a:srgbClr val="FF0000"/>
                </a:solidFill>
              </a:rPr>
              <a:t>devoted</a:t>
            </a:r>
            <a:r>
              <a:rPr lang="en-US" dirty="0"/>
              <a:t> </a:t>
            </a:r>
            <a:r>
              <a:rPr lang="en-US" dirty="0">
                <a:solidFill>
                  <a:srgbClr val="FF0000"/>
                </a:solidFill>
              </a:rPr>
              <a:t>things</a:t>
            </a:r>
            <a:r>
              <a:rPr lang="en-US" dirty="0"/>
              <a:t>; </a:t>
            </a:r>
            <a:r>
              <a:rPr lang="en-US" dirty="0" err="1"/>
              <a:t>Achan</a:t>
            </a:r>
            <a:r>
              <a:rPr lang="en-US" dirty="0"/>
              <a:t> son of Carmi, the son of </a:t>
            </a:r>
            <a:r>
              <a:rPr lang="en-US" dirty="0" err="1"/>
              <a:t>Zimri</a:t>
            </a:r>
            <a:r>
              <a:rPr lang="en-US" dirty="0"/>
              <a:t>, the son of </a:t>
            </a:r>
            <a:r>
              <a:rPr lang="en-US" dirty="0" err="1"/>
              <a:t>Zerah</a:t>
            </a:r>
            <a:r>
              <a:rPr lang="en-US" dirty="0"/>
              <a:t>, of the tribe of Judah, took some of them. So the LORD's anger burned against Israel. </a:t>
            </a:r>
          </a:p>
        </p:txBody>
      </p:sp>
      <p:pic>
        <p:nvPicPr>
          <p:cNvPr id="6" name="Picture 5"/>
          <p:cNvPicPr>
            <a:picLocks noChangeAspect="1"/>
          </p:cNvPicPr>
          <p:nvPr/>
        </p:nvPicPr>
        <p:blipFill rotWithShape="1">
          <a:blip r:embed="rId3"/>
          <a:srcRect r="41409"/>
          <a:stretch/>
        </p:blipFill>
        <p:spPr>
          <a:xfrm>
            <a:off x="5633168" y="0"/>
            <a:ext cx="6586541" cy="6989640"/>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SOURCE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Tree>
    <p:extLst>
      <p:ext uri="{BB962C8B-B14F-4D97-AF65-F5344CB8AC3E}">
        <p14:creationId xmlns:p14="http://schemas.microsoft.com/office/powerpoint/2010/main" val="192448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8966" b="27941"/>
          <a:stretch/>
        </p:blipFill>
        <p:spPr>
          <a:xfrm>
            <a:off x="-17585" y="1814453"/>
            <a:ext cx="5750169" cy="5043548"/>
          </a:xfrm>
          <a:prstGeom prst="rect">
            <a:avLst/>
          </a:prstGeom>
        </p:spPr>
      </p:pic>
      <p:sp>
        <p:nvSpPr>
          <p:cNvPr id="9" name="Rectangular Callout 8"/>
          <p:cNvSpPr/>
          <p:nvPr/>
        </p:nvSpPr>
        <p:spPr>
          <a:xfrm>
            <a:off x="4536831" y="2338754"/>
            <a:ext cx="7473461" cy="3182815"/>
          </a:xfrm>
          <a:prstGeom prst="wedgeRectCallout">
            <a:avLst>
              <a:gd name="adj1" fmla="val -74245"/>
              <a:gd name="adj2" fmla="val 39808"/>
            </a:avLst>
          </a:prstGeom>
          <a:solidFill>
            <a:srgbClr val="E9DD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SLIPPERY</a:t>
            </a:r>
            <a:r>
              <a:rPr lang="en-US" dirty="0">
                <a:effectLst>
                  <a:glow rad="127000">
                    <a:srgbClr val="FF0000"/>
                  </a:glow>
                </a:effectLst>
              </a:rPr>
              <a:t> </a:t>
            </a:r>
            <a:r>
              <a:rPr lang="en-US" u="sng" dirty="0">
                <a:effectLst>
                  <a:glow rad="127000">
                    <a:srgbClr val="FF0000"/>
                  </a:glow>
                </a:effectLst>
              </a:rPr>
              <a:t>SLOPE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4859629" y="1632194"/>
            <a:ext cx="7133079" cy="4351338"/>
          </a:xfrm>
        </p:spPr>
        <p:txBody>
          <a:bodyPr/>
          <a:lstStyle/>
          <a:p>
            <a:r>
              <a:rPr lang="en-US" baseline="30000" dirty="0"/>
              <a:t>20</a:t>
            </a:r>
            <a:r>
              <a:rPr lang="en-US" dirty="0"/>
              <a:t> </a:t>
            </a:r>
            <a:r>
              <a:rPr lang="en-US" dirty="0" err="1"/>
              <a:t>Achan</a:t>
            </a:r>
            <a:r>
              <a:rPr lang="en-US" dirty="0"/>
              <a:t> replied</a:t>
            </a:r>
            <a:r>
              <a:rPr lang="en-US" sz="1200" dirty="0"/>
              <a:t>, </a:t>
            </a:r>
          </a:p>
          <a:p>
            <a:endParaRPr lang="en-US" sz="1200" dirty="0"/>
          </a:p>
          <a:p>
            <a:r>
              <a:rPr lang="en-US" dirty="0">
                <a:solidFill>
                  <a:srgbClr val="FF0000"/>
                </a:solidFill>
              </a:rPr>
              <a:t>I coveted </a:t>
            </a:r>
            <a:r>
              <a:rPr lang="en-US" dirty="0"/>
              <a:t>them and     </a:t>
            </a:r>
            <a:r>
              <a:rPr lang="en-US" dirty="0">
                <a:solidFill>
                  <a:srgbClr val="FF0000"/>
                </a:solidFill>
              </a:rPr>
              <a:t>took them</a:t>
            </a:r>
            <a:r>
              <a:rPr lang="en-US" dirty="0"/>
              <a:t>. They are     </a:t>
            </a:r>
            <a:r>
              <a:rPr lang="en-US" dirty="0">
                <a:solidFill>
                  <a:srgbClr val="FF0000"/>
                </a:solidFill>
              </a:rPr>
              <a:t>hidden</a:t>
            </a:r>
            <a:r>
              <a:rPr lang="en-US" dirty="0"/>
              <a:t> in the ground inside my tent, with the silver underneath."</a:t>
            </a:r>
          </a:p>
        </p:txBody>
      </p:sp>
      <p:sp>
        <p:nvSpPr>
          <p:cNvPr id="5" name="Rectangle 4"/>
          <p:cNvSpPr/>
          <p:nvPr/>
        </p:nvSpPr>
        <p:spPr>
          <a:xfrm>
            <a:off x="4448599" y="2506579"/>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2</a:t>
            </a:r>
          </a:p>
        </p:txBody>
      </p:sp>
      <p:sp>
        <p:nvSpPr>
          <p:cNvPr id="6" name="Rectangle 5"/>
          <p:cNvSpPr/>
          <p:nvPr/>
        </p:nvSpPr>
        <p:spPr>
          <a:xfrm>
            <a:off x="9495383" y="2524163"/>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3</a:t>
            </a:r>
          </a:p>
        </p:txBody>
      </p:sp>
      <p:sp>
        <p:nvSpPr>
          <p:cNvPr id="7" name="Rectangle 6"/>
          <p:cNvSpPr/>
          <p:nvPr/>
        </p:nvSpPr>
        <p:spPr>
          <a:xfrm>
            <a:off x="8563398" y="3209963"/>
            <a:ext cx="417095" cy="5133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Narrow" panose="020B0606020202030204" pitchFamily="34" charset="0"/>
              </a:rPr>
              <a:t>4</a:t>
            </a:r>
          </a:p>
        </p:txBody>
      </p:sp>
    </p:spTree>
    <p:extLst>
      <p:ext uri="{BB962C8B-B14F-4D97-AF65-F5344CB8AC3E}">
        <p14:creationId xmlns:p14="http://schemas.microsoft.com/office/powerpoint/2010/main" val="22178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110791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3" name="Content Placeholder 2"/>
          <p:cNvSpPr>
            <a:spLocks noGrp="1"/>
          </p:cNvSpPr>
          <p:nvPr>
            <p:ph idx="1"/>
          </p:nvPr>
        </p:nvSpPr>
        <p:spPr>
          <a:xfrm>
            <a:off x="387275" y="1825625"/>
            <a:ext cx="8772767" cy="4351338"/>
          </a:xfrm>
        </p:spPr>
        <p:txBody>
          <a:bodyPr/>
          <a:lstStyle/>
          <a:p>
            <a:pPr>
              <a:lnSpc>
                <a:spcPct val="80000"/>
              </a:lnSpc>
            </a:pPr>
            <a:r>
              <a:rPr lang="en-US" dirty="0"/>
              <a:t>7:1  .... So </a:t>
            </a:r>
            <a:r>
              <a:rPr lang="en-US" dirty="0">
                <a:solidFill>
                  <a:srgbClr val="FF0000"/>
                </a:solidFill>
              </a:rPr>
              <a:t>the LORD's anger </a:t>
            </a:r>
            <a:br>
              <a:rPr lang="en-US" dirty="0">
                <a:solidFill>
                  <a:srgbClr val="FF0000"/>
                </a:solidFill>
              </a:rPr>
            </a:br>
            <a:r>
              <a:rPr lang="en-US" dirty="0">
                <a:solidFill>
                  <a:srgbClr val="FF0000"/>
                </a:solidFill>
              </a:rPr>
              <a:t>burned against </a:t>
            </a:r>
            <a:r>
              <a:rPr lang="en-US" dirty="0"/>
              <a:t>Israel. </a:t>
            </a:r>
          </a:p>
        </p:txBody>
      </p:sp>
      <p:sp>
        <p:nvSpPr>
          <p:cNvPr id="5" name="Down Arrow 4"/>
          <p:cNvSpPr/>
          <p:nvPr/>
        </p:nvSpPr>
        <p:spPr>
          <a:xfrm>
            <a:off x="8834284" y="1371600"/>
            <a:ext cx="2227006" cy="2182762"/>
          </a:xfrm>
          <a:prstGeom prst="downArrow">
            <a:avLst>
              <a:gd name="adj1" fmla="val 42053"/>
              <a:gd name="adj2"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209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772767" cy="4351338"/>
          </a:xfrm>
        </p:spPr>
        <p:txBody>
          <a:bodyPr/>
          <a:lstStyle/>
          <a:p>
            <a:pPr>
              <a:lnSpc>
                <a:spcPct val="80000"/>
              </a:lnSpc>
            </a:pPr>
            <a:r>
              <a:rPr lang="en-US" dirty="0"/>
              <a:t>7:1  .... So </a:t>
            </a:r>
            <a:r>
              <a:rPr lang="en-US" dirty="0">
                <a:solidFill>
                  <a:srgbClr val="FF0000"/>
                </a:solidFill>
              </a:rPr>
              <a:t>the LORD's anger </a:t>
            </a:r>
            <a:br>
              <a:rPr lang="en-US" dirty="0">
                <a:solidFill>
                  <a:srgbClr val="FF0000"/>
                </a:solidFill>
              </a:rPr>
            </a:br>
            <a:r>
              <a:rPr lang="en-US" dirty="0">
                <a:solidFill>
                  <a:srgbClr val="FF0000"/>
                </a:solidFill>
              </a:rPr>
              <a:t>burned against </a:t>
            </a:r>
            <a:r>
              <a:rPr lang="en-US" dirty="0"/>
              <a:t>Israel. </a:t>
            </a:r>
          </a:p>
          <a:p>
            <a:pPr>
              <a:lnSpc>
                <a:spcPct val="80000"/>
              </a:lnSpc>
            </a:pPr>
            <a:r>
              <a:rPr lang="en-US" dirty="0"/>
              <a:t>7:4  .... they were </a:t>
            </a:r>
            <a:r>
              <a:rPr lang="en-US" dirty="0">
                <a:solidFill>
                  <a:srgbClr val="FF0000"/>
                </a:solidFill>
              </a:rPr>
              <a:t>routed</a:t>
            </a:r>
            <a:r>
              <a:rPr lang="en-US" dirty="0"/>
              <a:t>  ... </a:t>
            </a:r>
            <a:br>
              <a:rPr lang="en-US" dirty="0"/>
            </a:br>
            <a:r>
              <a:rPr lang="en-US" dirty="0">
                <a:solidFill>
                  <a:srgbClr val="FF0000"/>
                </a:solidFill>
              </a:rPr>
              <a:t>killed</a:t>
            </a:r>
            <a:r>
              <a:rPr lang="en-US" dirty="0"/>
              <a:t> about </a:t>
            </a:r>
            <a:r>
              <a:rPr lang="en-US" dirty="0">
                <a:solidFill>
                  <a:srgbClr val="FF0000"/>
                </a:solidFill>
              </a:rPr>
              <a:t>thirty-six</a:t>
            </a:r>
            <a:r>
              <a:rPr lang="en-US" dirty="0"/>
              <a:t> of them</a:t>
            </a:r>
          </a:p>
        </p:txBody>
      </p:sp>
      <p:sp>
        <p:nvSpPr>
          <p:cNvPr id="5" name="Down Arrow 4"/>
          <p:cNvSpPr/>
          <p:nvPr/>
        </p:nvSpPr>
        <p:spPr>
          <a:xfrm>
            <a:off x="8834284" y="1371599"/>
            <a:ext cx="2227006" cy="2772697"/>
          </a:xfrm>
          <a:prstGeom prst="downArrow">
            <a:avLst>
              <a:gd name="adj1" fmla="val 42053"/>
              <a:gd name="adj2"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142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772767" cy="4351338"/>
          </a:xfrm>
        </p:spPr>
        <p:txBody>
          <a:bodyPr/>
          <a:lstStyle/>
          <a:p>
            <a:pPr>
              <a:lnSpc>
                <a:spcPct val="80000"/>
              </a:lnSpc>
            </a:pPr>
            <a:r>
              <a:rPr lang="en-US" dirty="0"/>
              <a:t>7:1  .... So </a:t>
            </a:r>
            <a:r>
              <a:rPr lang="en-US" dirty="0">
                <a:solidFill>
                  <a:srgbClr val="FF0000"/>
                </a:solidFill>
              </a:rPr>
              <a:t>the LORD's anger </a:t>
            </a:r>
            <a:br>
              <a:rPr lang="en-US" dirty="0">
                <a:solidFill>
                  <a:srgbClr val="FF0000"/>
                </a:solidFill>
              </a:rPr>
            </a:br>
            <a:r>
              <a:rPr lang="en-US" dirty="0">
                <a:solidFill>
                  <a:srgbClr val="FF0000"/>
                </a:solidFill>
              </a:rPr>
              <a:t>burned against </a:t>
            </a:r>
            <a:r>
              <a:rPr lang="en-US" dirty="0"/>
              <a:t>Israel. </a:t>
            </a:r>
          </a:p>
          <a:p>
            <a:pPr>
              <a:lnSpc>
                <a:spcPct val="80000"/>
              </a:lnSpc>
            </a:pPr>
            <a:r>
              <a:rPr lang="en-US" dirty="0"/>
              <a:t>7:4  .... they were </a:t>
            </a:r>
            <a:r>
              <a:rPr lang="en-US" dirty="0">
                <a:solidFill>
                  <a:srgbClr val="FF0000"/>
                </a:solidFill>
              </a:rPr>
              <a:t>routed</a:t>
            </a:r>
            <a:r>
              <a:rPr lang="en-US" dirty="0"/>
              <a:t>  ... </a:t>
            </a:r>
            <a:br>
              <a:rPr lang="en-US" dirty="0"/>
            </a:br>
            <a:r>
              <a:rPr lang="en-US" dirty="0">
                <a:solidFill>
                  <a:srgbClr val="FF0000"/>
                </a:solidFill>
              </a:rPr>
              <a:t>killed</a:t>
            </a:r>
            <a:r>
              <a:rPr lang="en-US" dirty="0"/>
              <a:t> about </a:t>
            </a:r>
            <a:r>
              <a:rPr lang="en-US" dirty="0">
                <a:solidFill>
                  <a:srgbClr val="FF0000"/>
                </a:solidFill>
              </a:rPr>
              <a:t>thirty-six</a:t>
            </a:r>
            <a:r>
              <a:rPr lang="en-US" dirty="0"/>
              <a:t> of them</a:t>
            </a:r>
          </a:p>
          <a:p>
            <a:pPr>
              <a:lnSpc>
                <a:spcPct val="80000"/>
              </a:lnSpc>
            </a:pPr>
            <a:r>
              <a:rPr lang="en-US" dirty="0"/>
              <a:t>7:12  .... </a:t>
            </a:r>
            <a:r>
              <a:rPr lang="en-US" dirty="0">
                <a:solidFill>
                  <a:srgbClr val="FF0000"/>
                </a:solidFill>
              </a:rPr>
              <a:t>I will not be with </a:t>
            </a:r>
            <a:br>
              <a:rPr lang="en-US" dirty="0">
                <a:solidFill>
                  <a:srgbClr val="FF0000"/>
                </a:solidFill>
              </a:rPr>
            </a:br>
            <a:r>
              <a:rPr lang="en-US" dirty="0"/>
              <a:t>you anymore </a:t>
            </a:r>
          </a:p>
        </p:txBody>
      </p:sp>
      <p:sp>
        <p:nvSpPr>
          <p:cNvPr id="5" name="Down Arrow 4"/>
          <p:cNvSpPr/>
          <p:nvPr/>
        </p:nvSpPr>
        <p:spPr>
          <a:xfrm>
            <a:off x="8834284" y="1371599"/>
            <a:ext cx="2227006" cy="3996813"/>
          </a:xfrm>
          <a:prstGeom prst="downArrow">
            <a:avLst>
              <a:gd name="adj1" fmla="val 42053"/>
              <a:gd name="adj2"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607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772767" cy="4351338"/>
          </a:xfrm>
        </p:spPr>
        <p:txBody>
          <a:bodyPr/>
          <a:lstStyle/>
          <a:p>
            <a:pPr>
              <a:lnSpc>
                <a:spcPct val="80000"/>
              </a:lnSpc>
            </a:pPr>
            <a:r>
              <a:rPr lang="en-US" dirty="0"/>
              <a:t>7:1  .... So </a:t>
            </a:r>
            <a:r>
              <a:rPr lang="en-US" dirty="0">
                <a:solidFill>
                  <a:srgbClr val="FF0000"/>
                </a:solidFill>
              </a:rPr>
              <a:t>the LORD's anger </a:t>
            </a:r>
            <a:br>
              <a:rPr lang="en-US" dirty="0">
                <a:solidFill>
                  <a:srgbClr val="FF0000"/>
                </a:solidFill>
              </a:rPr>
            </a:br>
            <a:r>
              <a:rPr lang="en-US" dirty="0">
                <a:solidFill>
                  <a:srgbClr val="FF0000"/>
                </a:solidFill>
              </a:rPr>
              <a:t>burned against </a:t>
            </a:r>
            <a:r>
              <a:rPr lang="en-US" dirty="0"/>
              <a:t>Israel. </a:t>
            </a:r>
          </a:p>
          <a:p>
            <a:pPr>
              <a:lnSpc>
                <a:spcPct val="80000"/>
              </a:lnSpc>
            </a:pPr>
            <a:r>
              <a:rPr lang="en-US" dirty="0"/>
              <a:t>7:4  .... they were </a:t>
            </a:r>
            <a:r>
              <a:rPr lang="en-US" dirty="0">
                <a:solidFill>
                  <a:srgbClr val="FF0000"/>
                </a:solidFill>
              </a:rPr>
              <a:t>routed</a:t>
            </a:r>
            <a:r>
              <a:rPr lang="en-US" dirty="0"/>
              <a:t>  ... </a:t>
            </a:r>
            <a:br>
              <a:rPr lang="en-US" dirty="0"/>
            </a:br>
            <a:r>
              <a:rPr lang="en-US" dirty="0">
                <a:solidFill>
                  <a:srgbClr val="FF0000"/>
                </a:solidFill>
              </a:rPr>
              <a:t>killed</a:t>
            </a:r>
            <a:r>
              <a:rPr lang="en-US" dirty="0"/>
              <a:t> about </a:t>
            </a:r>
            <a:r>
              <a:rPr lang="en-US" dirty="0">
                <a:solidFill>
                  <a:srgbClr val="FF0000"/>
                </a:solidFill>
              </a:rPr>
              <a:t>thirty-six</a:t>
            </a:r>
            <a:r>
              <a:rPr lang="en-US" dirty="0"/>
              <a:t> of them</a:t>
            </a:r>
          </a:p>
          <a:p>
            <a:pPr>
              <a:lnSpc>
                <a:spcPct val="80000"/>
              </a:lnSpc>
            </a:pPr>
            <a:r>
              <a:rPr lang="en-US" dirty="0"/>
              <a:t>7:12  .... </a:t>
            </a:r>
            <a:r>
              <a:rPr lang="en-US" dirty="0">
                <a:solidFill>
                  <a:srgbClr val="FF0000"/>
                </a:solidFill>
              </a:rPr>
              <a:t>I will not be with </a:t>
            </a:r>
            <a:br>
              <a:rPr lang="en-US" dirty="0">
                <a:solidFill>
                  <a:srgbClr val="FF0000"/>
                </a:solidFill>
              </a:rPr>
            </a:br>
            <a:r>
              <a:rPr lang="en-US" dirty="0"/>
              <a:t>you anymore </a:t>
            </a:r>
          </a:p>
          <a:p>
            <a:pPr>
              <a:lnSpc>
                <a:spcPct val="80000"/>
              </a:lnSpc>
            </a:pPr>
            <a:r>
              <a:rPr lang="en-US" dirty="0"/>
              <a:t>7:13  .... </a:t>
            </a:r>
            <a:r>
              <a:rPr lang="en-US" dirty="0">
                <a:solidFill>
                  <a:srgbClr val="FF0000"/>
                </a:solidFill>
              </a:rPr>
              <a:t>You cannot stand </a:t>
            </a:r>
            <a:r>
              <a:rPr lang="en-US" dirty="0"/>
              <a:t>against your enemies until you remove it. </a:t>
            </a:r>
          </a:p>
        </p:txBody>
      </p:sp>
      <p:sp>
        <p:nvSpPr>
          <p:cNvPr id="5" name="Down Arrow 4"/>
          <p:cNvSpPr/>
          <p:nvPr/>
        </p:nvSpPr>
        <p:spPr>
          <a:xfrm>
            <a:off x="8834284" y="1371600"/>
            <a:ext cx="2227006" cy="5176684"/>
          </a:xfrm>
          <a:prstGeom prst="downArrow">
            <a:avLst>
              <a:gd name="adj1" fmla="val 42053"/>
              <a:gd name="adj2"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97960" y="486696"/>
            <a:ext cx="805542" cy="6622026"/>
          </a:xfrm>
          <a:prstGeom prst="rect">
            <a:avLst/>
          </a:prstGeom>
          <a:noFill/>
        </p:spPr>
        <p:txBody>
          <a:bodyPr vert="wordArtVert" wrap="square" rtlCol="0">
            <a:spAutoFit/>
          </a:bodyPr>
          <a:lstStyle/>
          <a:p>
            <a:pPr algn="ctr">
              <a:lnSpc>
                <a:spcPct val="80000"/>
              </a:lnSpc>
            </a:pPr>
            <a:r>
              <a:rPr lang="en-US" sz="4000" b="1" dirty="0">
                <a:solidFill>
                  <a:schemeClr val="bg1"/>
                </a:solidFill>
              </a:rPr>
              <a:t>FAILURE</a:t>
            </a:r>
          </a:p>
        </p:txBody>
      </p:sp>
    </p:spTree>
    <p:extLst>
      <p:ext uri="{BB962C8B-B14F-4D97-AF65-F5344CB8AC3E}">
        <p14:creationId xmlns:p14="http://schemas.microsoft.com/office/powerpoint/2010/main" val="3924611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4713086" y="1825625"/>
            <a:ext cx="7033433" cy="4351338"/>
          </a:xfrm>
        </p:spPr>
        <p:txBody>
          <a:bodyPr/>
          <a:lstStyle/>
          <a:p>
            <a:r>
              <a:rPr lang="en-US" baseline="30000" dirty="0"/>
              <a:t>24</a:t>
            </a:r>
            <a:r>
              <a:rPr lang="en-US" dirty="0"/>
              <a:t> ... all Israel, took </a:t>
            </a:r>
            <a:r>
              <a:rPr lang="en-US" dirty="0" err="1"/>
              <a:t>Achan</a:t>
            </a:r>
            <a:r>
              <a:rPr lang="en-US" dirty="0"/>
              <a:t> ..., the silver, the robe, the gold wedge, his sons and daughters, his cattle, donkeys and sheep, his tent and all that he had, to the Valley of </a:t>
            </a:r>
            <a:r>
              <a:rPr lang="en-US" dirty="0" err="1"/>
              <a:t>Achor</a:t>
            </a:r>
            <a:r>
              <a:rPr lang="en-US" dirty="0"/>
              <a:t>.</a:t>
            </a:r>
          </a:p>
          <a:p>
            <a:r>
              <a:rPr lang="en-US" dirty="0"/>
              <a:t> </a:t>
            </a:r>
          </a:p>
        </p:txBody>
      </p:sp>
      <p:pic>
        <p:nvPicPr>
          <p:cNvPr id="4" name="Picture 3"/>
          <p:cNvPicPr>
            <a:picLocks noChangeAspect="1"/>
          </p:cNvPicPr>
          <p:nvPr/>
        </p:nvPicPr>
        <p:blipFill rotWithShape="1">
          <a:blip r:embed="rId3"/>
          <a:srcRect l="28966" b="27941"/>
          <a:stretch/>
        </p:blipFill>
        <p:spPr>
          <a:xfrm>
            <a:off x="-17585" y="1814453"/>
            <a:ext cx="5750169" cy="5043548"/>
          </a:xfrm>
          <a:prstGeom prst="rect">
            <a:avLst/>
          </a:prstGeom>
        </p:spPr>
      </p:pic>
    </p:spTree>
    <p:extLst>
      <p:ext uri="{BB962C8B-B14F-4D97-AF65-F5344CB8AC3E}">
        <p14:creationId xmlns:p14="http://schemas.microsoft.com/office/powerpoint/2010/main" val="675655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8747" b="23039"/>
          <a:stretch/>
        </p:blipFill>
        <p:spPr>
          <a:xfrm>
            <a:off x="6154615" y="1281569"/>
            <a:ext cx="6066694" cy="5576431"/>
          </a:xfrm>
          <a:prstGeom prst="rect">
            <a:avLst/>
          </a:prstGeom>
        </p:spPr>
      </p:pic>
      <p:sp>
        <p:nvSpPr>
          <p:cNvPr id="5" name="Rectangular Callout 4"/>
          <p:cNvSpPr/>
          <p:nvPr/>
        </p:nvSpPr>
        <p:spPr>
          <a:xfrm>
            <a:off x="193430" y="2708033"/>
            <a:ext cx="7367955" cy="2479431"/>
          </a:xfrm>
          <a:prstGeom prst="wedgeRectCallout">
            <a:avLst>
              <a:gd name="adj1" fmla="val 72929"/>
              <a:gd name="adj2" fmla="val 26980"/>
            </a:avLst>
          </a:prstGeom>
          <a:solidFill>
            <a:srgbClr val="E9DDC5"/>
          </a:solidFill>
          <a:ln w="57150">
            <a:solidFill>
              <a:schemeClr val="tx1"/>
            </a:solidFill>
          </a:ln>
          <a:effectLst>
            <a:outerShdw blurRad="50800" dist="152400" dir="5400000" algn="ctr"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7033433" cy="4351338"/>
          </a:xfrm>
        </p:spPr>
        <p:txBody>
          <a:bodyPr/>
          <a:lstStyle/>
          <a:p>
            <a:r>
              <a:rPr lang="en-US" baseline="30000" dirty="0"/>
              <a:t>25</a:t>
            </a:r>
            <a:r>
              <a:rPr lang="en-US" dirty="0"/>
              <a:t> Joshua said, </a:t>
            </a:r>
            <a:br>
              <a:rPr lang="en-US" dirty="0"/>
            </a:br>
            <a:br>
              <a:rPr lang="en-US" sz="1200" dirty="0"/>
            </a:br>
            <a:endParaRPr lang="en-US" sz="1200" dirty="0"/>
          </a:p>
          <a:p>
            <a:r>
              <a:rPr lang="en-US" dirty="0"/>
              <a:t>"Why have you brought this trouble on us? </a:t>
            </a:r>
            <a:r>
              <a:rPr lang="en-US" dirty="0">
                <a:solidFill>
                  <a:srgbClr val="FF0000"/>
                </a:solidFill>
              </a:rPr>
              <a:t>The LORD will bring trouble on you today</a:t>
            </a:r>
            <a:r>
              <a:rPr lang="en-US" dirty="0"/>
              <a:t>."</a:t>
            </a:r>
          </a:p>
        </p:txBody>
      </p:sp>
    </p:spTree>
    <p:extLst>
      <p:ext uri="{BB962C8B-B14F-4D97-AF65-F5344CB8AC3E}">
        <p14:creationId xmlns:p14="http://schemas.microsoft.com/office/powerpoint/2010/main" val="3833562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29059" b="26397"/>
          <a:stretch/>
        </p:blipFill>
        <p:spPr>
          <a:xfrm>
            <a:off x="5309881" y="2444262"/>
            <a:ext cx="6911428" cy="4396153"/>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CONSEQUENCES</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5" y="1825625"/>
            <a:ext cx="8106094" cy="4351338"/>
          </a:xfrm>
        </p:spPr>
        <p:txBody>
          <a:bodyPr/>
          <a:lstStyle/>
          <a:p>
            <a:r>
              <a:rPr lang="en-US" dirty="0"/>
              <a:t>Then all Israel </a:t>
            </a:r>
            <a:r>
              <a:rPr lang="en-US" dirty="0">
                <a:solidFill>
                  <a:srgbClr val="FF0000"/>
                </a:solidFill>
              </a:rPr>
              <a:t>stoned him</a:t>
            </a:r>
            <a:r>
              <a:rPr lang="en-US" dirty="0"/>
              <a:t>, ....</a:t>
            </a:r>
            <a:r>
              <a:rPr lang="en-US" baseline="30000" dirty="0"/>
              <a:t>26</a:t>
            </a:r>
            <a:r>
              <a:rPr lang="en-US" dirty="0"/>
              <a:t> Over </a:t>
            </a:r>
            <a:r>
              <a:rPr lang="en-US" dirty="0" err="1"/>
              <a:t>Achan</a:t>
            </a:r>
            <a:r>
              <a:rPr lang="en-US" dirty="0"/>
              <a:t> they </a:t>
            </a:r>
            <a:r>
              <a:rPr lang="en-US" dirty="0">
                <a:solidFill>
                  <a:srgbClr val="FF0000"/>
                </a:solidFill>
              </a:rPr>
              <a:t>heaped up a large pile of rocks</a:t>
            </a:r>
            <a:r>
              <a:rPr lang="en-US" dirty="0"/>
              <a:t>, which remains to this day. </a:t>
            </a:r>
            <a:r>
              <a:rPr lang="en-US" dirty="0">
                <a:solidFill>
                  <a:srgbClr val="FF0000"/>
                </a:solidFill>
              </a:rPr>
              <a:t>Then</a:t>
            </a:r>
            <a:r>
              <a:rPr lang="en-US" dirty="0"/>
              <a:t> </a:t>
            </a:r>
            <a:r>
              <a:rPr lang="en-US" dirty="0">
                <a:solidFill>
                  <a:srgbClr val="FF0000"/>
                </a:solidFill>
              </a:rPr>
              <a:t>the LORD turned from his fierce anger</a:t>
            </a:r>
            <a:r>
              <a:rPr lang="en-US" dirty="0"/>
              <a:t>. Therefore that place has been called the Valley of </a:t>
            </a:r>
            <a:r>
              <a:rPr lang="en-US" dirty="0" err="1"/>
              <a:t>Achor</a:t>
            </a:r>
            <a:r>
              <a:rPr lang="en-US" dirty="0"/>
              <a:t> ever since.</a:t>
            </a:r>
          </a:p>
        </p:txBody>
      </p:sp>
    </p:spTree>
    <p:extLst>
      <p:ext uri="{BB962C8B-B14F-4D97-AF65-F5344CB8AC3E}">
        <p14:creationId xmlns:p14="http://schemas.microsoft.com/office/powerpoint/2010/main" val="158877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NOT so unusual: </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3597818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276" y="1825625"/>
            <a:ext cx="6666668" cy="4351338"/>
          </a:xfrm>
        </p:spPr>
        <p:txBody>
          <a:bodyPr/>
          <a:lstStyle/>
          <a:p>
            <a:r>
              <a:rPr lang="en-US" dirty="0"/>
              <a:t>7:1  But the Israelites acted unfaithfully in regard to the devoted things; </a:t>
            </a:r>
            <a:r>
              <a:rPr lang="en-US" dirty="0" err="1"/>
              <a:t>Achan</a:t>
            </a:r>
            <a:r>
              <a:rPr lang="en-US" dirty="0"/>
              <a:t> son of Carmi, the son of </a:t>
            </a:r>
            <a:r>
              <a:rPr lang="en-US" dirty="0" err="1"/>
              <a:t>Zimri</a:t>
            </a:r>
            <a:r>
              <a:rPr lang="en-US" dirty="0"/>
              <a:t>, the son of </a:t>
            </a:r>
            <a:r>
              <a:rPr lang="en-US" dirty="0" err="1"/>
              <a:t>Zerah</a:t>
            </a:r>
            <a:r>
              <a:rPr lang="en-US" dirty="0"/>
              <a:t>, of the tribe of Judah, </a:t>
            </a:r>
            <a:r>
              <a:rPr lang="en-US" dirty="0">
                <a:solidFill>
                  <a:srgbClr val="FF0000"/>
                </a:solidFill>
              </a:rPr>
              <a:t>took some </a:t>
            </a:r>
            <a:r>
              <a:rPr lang="en-US" dirty="0"/>
              <a:t>of them. So the LORD's anger burned against Israel. </a:t>
            </a:r>
          </a:p>
        </p:txBody>
      </p:sp>
      <p:pic>
        <p:nvPicPr>
          <p:cNvPr id="6" name="Picture 5"/>
          <p:cNvPicPr>
            <a:picLocks noChangeAspect="1"/>
          </p:cNvPicPr>
          <p:nvPr/>
        </p:nvPicPr>
        <p:blipFill rotWithShape="1">
          <a:blip r:embed="rId3"/>
          <a:srcRect r="41409"/>
          <a:stretch/>
        </p:blipFill>
        <p:spPr>
          <a:xfrm>
            <a:off x="5633168" y="0"/>
            <a:ext cx="6586541" cy="6989640"/>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SOURCE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Tree>
    <p:extLst>
      <p:ext uri="{BB962C8B-B14F-4D97-AF65-F5344CB8AC3E}">
        <p14:creationId xmlns:p14="http://schemas.microsoft.com/office/powerpoint/2010/main" val="3776200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6" y="1737137"/>
            <a:ext cx="7886569" cy="4351338"/>
          </a:xfrm>
        </p:spPr>
        <p:txBody>
          <a:bodyPr/>
          <a:lstStyle/>
          <a:p>
            <a:r>
              <a:rPr lang="en-US" dirty="0" err="1">
                <a:solidFill>
                  <a:srgbClr val="FF0000"/>
                </a:solidFill>
              </a:rPr>
              <a:t>Nadab</a:t>
            </a:r>
            <a:r>
              <a:rPr lang="en-US" dirty="0">
                <a:solidFill>
                  <a:srgbClr val="FF0000"/>
                </a:solidFill>
              </a:rPr>
              <a:t> and </a:t>
            </a:r>
            <a:r>
              <a:rPr lang="en-US" dirty="0" err="1">
                <a:solidFill>
                  <a:srgbClr val="FF0000"/>
                </a:solidFill>
              </a:rPr>
              <a:t>Abihu</a:t>
            </a:r>
            <a:r>
              <a:rPr lang="en-US" dirty="0"/>
              <a:t> (Lev 10:1-2)</a:t>
            </a:r>
          </a:p>
          <a:p>
            <a:r>
              <a:rPr lang="en-US" dirty="0"/>
              <a:t>Aaron's sons </a:t>
            </a:r>
            <a:r>
              <a:rPr lang="en-US" dirty="0" err="1"/>
              <a:t>Nadab</a:t>
            </a:r>
            <a:r>
              <a:rPr lang="en-US" dirty="0"/>
              <a:t> and </a:t>
            </a:r>
            <a:r>
              <a:rPr lang="en-US" dirty="0" err="1"/>
              <a:t>Abihu</a:t>
            </a:r>
            <a:r>
              <a:rPr lang="en-US" dirty="0"/>
              <a:t> ... </a:t>
            </a:r>
            <a:r>
              <a:rPr lang="en-US" dirty="0">
                <a:solidFill>
                  <a:srgbClr val="FF0000"/>
                </a:solidFill>
              </a:rPr>
              <a:t>offered unauthorized fire </a:t>
            </a:r>
            <a:r>
              <a:rPr lang="en-US" dirty="0"/>
              <a:t>before the LORD, contrary to his command.   </a:t>
            </a:r>
            <a:r>
              <a:rPr lang="en-US" baseline="30000" dirty="0"/>
              <a:t>2</a:t>
            </a:r>
            <a:r>
              <a:rPr lang="en-US" dirty="0"/>
              <a:t> So fire came out from the presence of the LORD and consumed them, and they died before the LORD.  </a:t>
            </a:r>
          </a:p>
        </p:txBody>
      </p:sp>
    </p:spTree>
    <p:extLst>
      <p:ext uri="{BB962C8B-B14F-4D97-AF65-F5344CB8AC3E}">
        <p14:creationId xmlns:p14="http://schemas.microsoft.com/office/powerpoint/2010/main" val="355403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43600" y="2971080"/>
            <a:ext cx="6248400" cy="4240882"/>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6" y="1737137"/>
            <a:ext cx="7886569" cy="4351338"/>
          </a:xfrm>
        </p:spPr>
        <p:txBody>
          <a:bodyPr/>
          <a:lstStyle/>
          <a:p>
            <a:r>
              <a:rPr lang="en-US" dirty="0" err="1">
                <a:solidFill>
                  <a:srgbClr val="FF0000"/>
                </a:solidFill>
              </a:rPr>
              <a:t>Nadab</a:t>
            </a:r>
            <a:r>
              <a:rPr lang="en-US" dirty="0">
                <a:solidFill>
                  <a:srgbClr val="FF0000"/>
                </a:solidFill>
              </a:rPr>
              <a:t> and </a:t>
            </a:r>
            <a:r>
              <a:rPr lang="en-US" dirty="0" err="1">
                <a:solidFill>
                  <a:srgbClr val="FF0000"/>
                </a:solidFill>
              </a:rPr>
              <a:t>Abihu</a:t>
            </a:r>
            <a:r>
              <a:rPr lang="en-US" dirty="0"/>
              <a:t> (Lev 10:1-2)</a:t>
            </a:r>
          </a:p>
          <a:p>
            <a:r>
              <a:rPr lang="en-US" dirty="0"/>
              <a:t>Aaron's sons </a:t>
            </a:r>
            <a:r>
              <a:rPr lang="en-US" dirty="0" err="1"/>
              <a:t>Nadab</a:t>
            </a:r>
            <a:r>
              <a:rPr lang="en-US" dirty="0"/>
              <a:t> and </a:t>
            </a:r>
            <a:r>
              <a:rPr lang="en-US" dirty="0" err="1"/>
              <a:t>Abihu</a:t>
            </a:r>
            <a:r>
              <a:rPr lang="en-US" dirty="0"/>
              <a:t> ... offered unauthorized fire before the LORD, contrary to his command.   </a:t>
            </a:r>
            <a:r>
              <a:rPr lang="en-US" baseline="30000" dirty="0"/>
              <a:t>2</a:t>
            </a:r>
            <a:r>
              <a:rPr lang="en-US" dirty="0"/>
              <a:t> </a:t>
            </a:r>
            <a:r>
              <a:rPr lang="en-US" dirty="0">
                <a:solidFill>
                  <a:srgbClr val="FF0000"/>
                </a:solidFill>
              </a:rPr>
              <a:t>So fire came out from the presence of the LORD and consumed them, and they died before the LORD</a:t>
            </a:r>
            <a:r>
              <a:rPr lang="en-US" dirty="0"/>
              <a:t>.  </a:t>
            </a:r>
          </a:p>
        </p:txBody>
      </p:sp>
    </p:spTree>
    <p:extLst>
      <p:ext uri="{BB962C8B-B14F-4D97-AF65-F5344CB8AC3E}">
        <p14:creationId xmlns:p14="http://schemas.microsoft.com/office/powerpoint/2010/main" val="3991703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67"/>
            <a:ext cx="12192000" cy="6268168"/>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651819"/>
            <a:ext cx="11322944" cy="4525144"/>
          </a:xfrm>
        </p:spPr>
        <p:txBody>
          <a:bodyPr/>
          <a:lstStyle/>
          <a:p>
            <a:r>
              <a:rPr lang="en-US" dirty="0">
                <a:solidFill>
                  <a:srgbClr val="FF0000"/>
                </a:solidFill>
              </a:rPr>
              <a:t>Jonah</a:t>
            </a:r>
            <a:r>
              <a:rPr lang="en-US" dirty="0"/>
              <a:t> (Jonah 1:1-3)  The word of the LORD came to Jonah ... </a:t>
            </a:r>
            <a:r>
              <a:rPr lang="en-US" baseline="30000" dirty="0"/>
              <a:t>2</a:t>
            </a:r>
            <a:r>
              <a:rPr lang="en-US" dirty="0"/>
              <a:t> "</a:t>
            </a:r>
            <a:r>
              <a:rPr lang="en-US" dirty="0">
                <a:solidFill>
                  <a:srgbClr val="FF0000"/>
                </a:solidFill>
              </a:rPr>
              <a:t>Go to the great city of Nineveh</a:t>
            </a:r>
            <a:r>
              <a:rPr lang="en-US" dirty="0"/>
              <a:t> and preach against it, </a:t>
            </a:r>
            <a:br>
              <a:rPr lang="en-US" dirty="0"/>
            </a:br>
            <a:r>
              <a:rPr lang="en-US" dirty="0"/>
              <a:t>because its wickedness has </a:t>
            </a:r>
            <a:br>
              <a:rPr lang="en-US" dirty="0"/>
            </a:br>
            <a:r>
              <a:rPr lang="en-US" dirty="0"/>
              <a:t>come up before me.“  </a:t>
            </a:r>
            <a:br>
              <a:rPr lang="en-US" dirty="0"/>
            </a:br>
            <a:endParaRPr lang="en-US" dirty="0"/>
          </a:p>
        </p:txBody>
      </p:sp>
    </p:spTree>
    <p:extLst>
      <p:ext uri="{BB962C8B-B14F-4D97-AF65-F5344CB8AC3E}">
        <p14:creationId xmlns:p14="http://schemas.microsoft.com/office/powerpoint/2010/main" val="2394740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67"/>
            <a:ext cx="12192000" cy="6268168"/>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651819"/>
            <a:ext cx="11322944" cy="4525144"/>
          </a:xfrm>
        </p:spPr>
        <p:txBody>
          <a:bodyPr/>
          <a:lstStyle/>
          <a:p>
            <a:r>
              <a:rPr lang="en-US" dirty="0">
                <a:solidFill>
                  <a:srgbClr val="FF0000"/>
                </a:solidFill>
              </a:rPr>
              <a:t>Jonah</a:t>
            </a:r>
            <a:r>
              <a:rPr lang="en-US" dirty="0"/>
              <a:t> (Jonah 1:1-3)  The word of the LORD came to Jonah ... </a:t>
            </a:r>
            <a:r>
              <a:rPr lang="en-US" baseline="30000" dirty="0"/>
              <a:t>2</a:t>
            </a:r>
            <a:r>
              <a:rPr lang="en-US" dirty="0"/>
              <a:t> "</a:t>
            </a:r>
            <a:r>
              <a:rPr lang="en-US" dirty="0">
                <a:solidFill>
                  <a:srgbClr val="FF0000"/>
                </a:solidFill>
              </a:rPr>
              <a:t>Go to the great city of Nineveh</a:t>
            </a:r>
            <a:r>
              <a:rPr lang="en-US" dirty="0"/>
              <a:t> and preach against it, </a:t>
            </a:r>
            <a:br>
              <a:rPr lang="en-US" dirty="0"/>
            </a:br>
            <a:r>
              <a:rPr lang="en-US" dirty="0"/>
              <a:t>because its wickedness has </a:t>
            </a:r>
            <a:br>
              <a:rPr lang="en-US" dirty="0"/>
            </a:br>
            <a:r>
              <a:rPr lang="en-US" dirty="0"/>
              <a:t>come up before me.“  </a:t>
            </a:r>
            <a:br>
              <a:rPr lang="en-US" dirty="0"/>
            </a:br>
            <a:r>
              <a:rPr lang="en-US" baseline="30000" dirty="0"/>
              <a:t>3</a:t>
            </a:r>
            <a:r>
              <a:rPr lang="en-US" dirty="0"/>
              <a:t> </a:t>
            </a:r>
            <a:r>
              <a:rPr lang="en-US" dirty="0">
                <a:solidFill>
                  <a:srgbClr val="FF0000"/>
                </a:solidFill>
              </a:rPr>
              <a:t>But Jonah ran away </a:t>
            </a:r>
            <a:br>
              <a:rPr lang="en-US" dirty="0">
                <a:solidFill>
                  <a:srgbClr val="FF0000"/>
                </a:solidFill>
              </a:rPr>
            </a:br>
            <a:r>
              <a:rPr lang="en-US" dirty="0"/>
              <a:t>from the LORD and </a:t>
            </a:r>
            <a:br>
              <a:rPr lang="en-US" dirty="0"/>
            </a:br>
            <a:r>
              <a:rPr lang="en-US" dirty="0"/>
              <a:t>headed for </a:t>
            </a:r>
            <a:r>
              <a:rPr lang="en-US" dirty="0" err="1"/>
              <a:t>Tarshish</a:t>
            </a:r>
            <a:r>
              <a:rPr lang="en-US" dirty="0"/>
              <a:t>.</a:t>
            </a:r>
          </a:p>
        </p:txBody>
      </p:sp>
    </p:spTree>
    <p:extLst>
      <p:ext uri="{BB962C8B-B14F-4D97-AF65-F5344CB8AC3E}">
        <p14:creationId xmlns:p14="http://schemas.microsoft.com/office/powerpoint/2010/main" val="4052505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13755" y="1578112"/>
            <a:ext cx="5378245" cy="5279887"/>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825625"/>
            <a:ext cx="7783331" cy="4351338"/>
          </a:xfrm>
        </p:spPr>
        <p:txBody>
          <a:bodyPr/>
          <a:lstStyle/>
          <a:p>
            <a:r>
              <a:rPr lang="en-US" dirty="0">
                <a:solidFill>
                  <a:srgbClr val="FF0000"/>
                </a:solidFill>
              </a:rPr>
              <a:t>Jonah</a:t>
            </a:r>
            <a:r>
              <a:rPr lang="en-US" dirty="0"/>
              <a:t> (Jonah 1:7, 15, 17)</a:t>
            </a:r>
          </a:p>
          <a:p>
            <a:r>
              <a:rPr lang="en-US" dirty="0">
                <a:solidFill>
                  <a:srgbClr val="FF0000"/>
                </a:solidFill>
              </a:rPr>
              <a:t>They cast lots </a:t>
            </a:r>
            <a:r>
              <a:rPr lang="en-US" dirty="0"/>
              <a:t>and </a:t>
            </a:r>
            <a:r>
              <a:rPr lang="en-US" dirty="0">
                <a:solidFill>
                  <a:srgbClr val="FF0000"/>
                </a:solidFill>
              </a:rPr>
              <a:t>the lot fell </a:t>
            </a:r>
            <a:br>
              <a:rPr lang="en-US" dirty="0">
                <a:solidFill>
                  <a:srgbClr val="FF0000"/>
                </a:solidFill>
              </a:rPr>
            </a:br>
            <a:r>
              <a:rPr lang="en-US" dirty="0">
                <a:solidFill>
                  <a:srgbClr val="FF0000"/>
                </a:solidFill>
              </a:rPr>
              <a:t>on Jonah</a:t>
            </a:r>
            <a:r>
              <a:rPr lang="en-US" dirty="0"/>
              <a:t>. </a:t>
            </a:r>
          </a:p>
          <a:p>
            <a:r>
              <a:rPr lang="en-US" baseline="30000" dirty="0"/>
              <a:t>15</a:t>
            </a:r>
            <a:r>
              <a:rPr lang="en-US" dirty="0"/>
              <a:t> Then they took Jonah and threw him overboard ....</a:t>
            </a:r>
          </a:p>
          <a:p>
            <a:r>
              <a:rPr lang="en-US" dirty="0"/>
              <a:t> </a:t>
            </a:r>
          </a:p>
        </p:txBody>
      </p:sp>
    </p:spTree>
    <p:extLst>
      <p:ext uri="{BB962C8B-B14F-4D97-AF65-F5344CB8AC3E}">
        <p14:creationId xmlns:p14="http://schemas.microsoft.com/office/powerpoint/2010/main" val="2733883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4293"/>
          <a:stretch/>
        </p:blipFill>
        <p:spPr>
          <a:xfrm>
            <a:off x="5632253" y="855407"/>
            <a:ext cx="6571470" cy="6002593"/>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825625"/>
            <a:ext cx="7783331" cy="4351338"/>
          </a:xfrm>
        </p:spPr>
        <p:txBody>
          <a:bodyPr/>
          <a:lstStyle/>
          <a:p>
            <a:r>
              <a:rPr lang="en-US" dirty="0">
                <a:solidFill>
                  <a:srgbClr val="FF0000"/>
                </a:solidFill>
              </a:rPr>
              <a:t>Jonah</a:t>
            </a:r>
            <a:r>
              <a:rPr lang="en-US" dirty="0"/>
              <a:t> (Jonah 1:7, 15, 17)</a:t>
            </a:r>
          </a:p>
          <a:p>
            <a:r>
              <a:rPr lang="en-US" baseline="30000" dirty="0"/>
              <a:t>17</a:t>
            </a:r>
            <a:r>
              <a:rPr lang="en-US" dirty="0"/>
              <a:t> But the LORD provided </a:t>
            </a:r>
            <a:r>
              <a:rPr lang="en-US" dirty="0">
                <a:solidFill>
                  <a:srgbClr val="FF0000"/>
                </a:solidFill>
              </a:rPr>
              <a:t>a </a:t>
            </a:r>
            <a:br>
              <a:rPr lang="en-US" dirty="0">
                <a:solidFill>
                  <a:srgbClr val="FF0000"/>
                </a:solidFill>
              </a:rPr>
            </a:br>
            <a:r>
              <a:rPr lang="en-US" dirty="0">
                <a:solidFill>
                  <a:srgbClr val="FF0000"/>
                </a:solidFill>
              </a:rPr>
              <a:t>great fish to swallow Jonah</a:t>
            </a:r>
            <a:r>
              <a:rPr lang="en-US" dirty="0"/>
              <a:t>.</a:t>
            </a:r>
          </a:p>
        </p:txBody>
      </p:sp>
    </p:spTree>
    <p:extLst>
      <p:ext uri="{BB962C8B-B14F-4D97-AF65-F5344CB8AC3E}">
        <p14:creationId xmlns:p14="http://schemas.microsoft.com/office/powerpoint/2010/main" val="2765484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04166" y="604276"/>
            <a:ext cx="5498880" cy="8082524"/>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825625"/>
            <a:ext cx="9125435" cy="4351338"/>
          </a:xfrm>
        </p:spPr>
        <p:txBody>
          <a:bodyPr/>
          <a:lstStyle/>
          <a:p>
            <a:r>
              <a:rPr lang="en-US" dirty="0">
                <a:solidFill>
                  <a:srgbClr val="FF0000"/>
                </a:solidFill>
              </a:rPr>
              <a:t>Ananias</a:t>
            </a:r>
            <a:r>
              <a:rPr lang="en-US" dirty="0"/>
              <a:t> and </a:t>
            </a:r>
            <a:r>
              <a:rPr lang="en-US" dirty="0" err="1"/>
              <a:t>Sapphira</a:t>
            </a:r>
            <a:r>
              <a:rPr lang="en-US" dirty="0"/>
              <a:t> (Act 5:3-5)</a:t>
            </a:r>
          </a:p>
          <a:p>
            <a:r>
              <a:rPr lang="en-US" baseline="30000" dirty="0"/>
              <a:t>3</a:t>
            </a:r>
            <a:r>
              <a:rPr lang="en-US" dirty="0"/>
              <a:t> Then Peter said, "Ananias, how is it that Satan has so filled your heart that you have </a:t>
            </a:r>
            <a:r>
              <a:rPr lang="en-US" dirty="0">
                <a:solidFill>
                  <a:srgbClr val="FF0000"/>
                </a:solidFill>
              </a:rPr>
              <a:t>lied to the Holy Spirit </a:t>
            </a:r>
            <a:r>
              <a:rPr lang="en-US" dirty="0"/>
              <a:t>and have kept for yourself some of the money you received for the land?  ....  You have not </a:t>
            </a:r>
            <a:r>
              <a:rPr lang="en-US" dirty="0">
                <a:solidFill>
                  <a:srgbClr val="FF0000"/>
                </a:solidFill>
              </a:rPr>
              <a:t>lied to men but to God</a:t>
            </a:r>
            <a:r>
              <a:rPr lang="en-US" dirty="0"/>
              <a:t>."</a:t>
            </a:r>
          </a:p>
          <a:p>
            <a:r>
              <a:rPr lang="en-US" dirty="0"/>
              <a:t> </a:t>
            </a:r>
          </a:p>
        </p:txBody>
      </p:sp>
    </p:spTree>
    <p:extLst>
      <p:ext uri="{BB962C8B-B14F-4D97-AF65-F5344CB8AC3E}">
        <p14:creationId xmlns:p14="http://schemas.microsoft.com/office/powerpoint/2010/main" val="551664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51227"/>
          <a:stretch/>
        </p:blipFill>
        <p:spPr>
          <a:xfrm>
            <a:off x="6768560" y="0"/>
            <a:ext cx="5453920" cy="6858000"/>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825625"/>
            <a:ext cx="9125435" cy="4351338"/>
          </a:xfrm>
        </p:spPr>
        <p:txBody>
          <a:bodyPr/>
          <a:lstStyle/>
          <a:p>
            <a:r>
              <a:rPr lang="en-US" dirty="0">
                <a:solidFill>
                  <a:srgbClr val="FF0000"/>
                </a:solidFill>
              </a:rPr>
              <a:t>Ananias</a:t>
            </a:r>
            <a:r>
              <a:rPr lang="en-US" dirty="0"/>
              <a:t> and </a:t>
            </a:r>
            <a:r>
              <a:rPr lang="en-US" dirty="0" err="1"/>
              <a:t>Sapphira</a:t>
            </a:r>
            <a:r>
              <a:rPr lang="en-US" dirty="0"/>
              <a:t> (Act 5:3-5)</a:t>
            </a:r>
          </a:p>
          <a:p>
            <a:r>
              <a:rPr lang="en-US" baseline="30000" dirty="0"/>
              <a:t>5</a:t>
            </a:r>
            <a:r>
              <a:rPr lang="en-US" dirty="0"/>
              <a:t> When Ananias heard this, he fell down and died. </a:t>
            </a:r>
          </a:p>
          <a:p>
            <a:r>
              <a:rPr lang="en-US" dirty="0"/>
              <a:t> </a:t>
            </a:r>
          </a:p>
        </p:txBody>
      </p:sp>
    </p:spTree>
    <p:extLst>
      <p:ext uri="{BB962C8B-B14F-4D97-AF65-F5344CB8AC3E}">
        <p14:creationId xmlns:p14="http://schemas.microsoft.com/office/powerpoint/2010/main" val="326761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7818"/>
          <a:stretch/>
        </p:blipFill>
        <p:spPr>
          <a:xfrm>
            <a:off x="5253901" y="0"/>
            <a:ext cx="6953339" cy="6858000"/>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6" y="1825625"/>
            <a:ext cx="8712480" cy="4351338"/>
          </a:xfrm>
        </p:spPr>
        <p:txBody>
          <a:bodyPr/>
          <a:lstStyle/>
          <a:p>
            <a:r>
              <a:rPr lang="en-US" dirty="0"/>
              <a:t>Ananias and </a:t>
            </a:r>
            <a:r>
              <a:rPr lang="en-US" dirty="0" err="1">
                <a:solidFill>
                  <a:srgbClr val="FF0000"/>
                </a:solidFill>
              </a:rPr>
              <a:t>Sapphira</a:t>
            </a:r>
            <a:r>
              <a:rPr lang="en-US" dirty="0"/>
              <a:t> (Act 5:7-9)</a:t>
            </a:r>
          </a:p>
          <a:p>
            <a:r>
              <a:rPr lang="en-US" baseline="30000" dirty="0"/>
              <a:t>7</a:t>
            </a:r>
            <a:r>
              <a:rPr lang="en-US" dirty="0"/>
              <a:t> About three hours later his wife came in, not knowing what had happened. ....  </a:t>
            </a:r>
            <a:r>
              <a:rPr lang="en-US" baseline="30000" dirty="0"/>
              <a:t>9</a:t>
            </a:r>
            <a:r>
              <a:rPr lang="en-US" dirty="0"/>
              <a:t> Peter said to her, "How could you agree </a:t>
            </a:r>
            <a:r>
              <a:rPr lang="en-US" dirty="0">
                <a:solidFill>
                  <a:srgbClr val="FF0000"/>
                </a:solidFill>
              </a:rPr>
              <a:t>to test the Spirit of the Lord</a:t>
            </a:r>
            <a:r>
              <a:rPr lang="en-US" dirty="0"/>
              <a:t>? ....“  </a:t>
            </a:r>
            <a:r>
              <a:rPr lang="en-US" baseline="30000" dirty="0"/>
              <a:t>10</a:t>
            </a:r>
            <a:r>
              <a:rPr lang="en-US" dirty="0"/>
              <a:t> At that moment </a:t>
            </a:r>
            <a:r>
              <a:rPr lang="en-US" dirty="0">
                <a:solidFill>
                  <a:srgbClr val="FF0000"/>
                </a:solidFill>
              </a:rPr>
              <a:t>she fell down at his feet and died</a:t>
            </a:r>
            <a:r>
              <a:rPr lang="en-US" dirty="0"/>
              <a:t>. </a:t>
            </a:r>
          </a:p>
        </p:txBody>
      </p:sp>
    </p:spTree>
    <p:extLst>
      <p:ext uri="{BB962C8B-B14F-4D97-AF65-F5344CB8AC3E}">
        <p14:creationId xmlns:p14="http://schemas.microsoft.com/office/powerpoint/2010/main" val="2895817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1373" b="9207"/>
          <a:stretch/>
        </p:blipFill>
        <p:spPr>
          <a:xfrm>
            <a:off x="3598607" y="604333"/>
            <a:ext cx="8598309" cy="6253667"/>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678145"/>
            <a:ext cx="10069331" cy="4351338"/>
          </a:xfrm>
        </p:spPr>
        <p:txBody>
          <a:bodyPr/>
          <a:lstStyle/>
          <a:p>
            <a:r>
              <a:rPr lang="en-US" dirty="0">
                <a:solidFill>
                  <a:srgbClr val="FF0000"/>
                </a:solidFill>
              </a:rPr>
              <a:t>The Lord’s Supper Warning </a:t>
            </a:r>
            <a:r>
              <a:rPr lang="en-US" dirty="0"/>
              <a:t>(1Co 11:27-32)</a:t>
            </a:r>
            <a:endParaRPr lang="en-US" dirty="0">
              <a:solidFill>
                <a:srgbClr val="FF0000"/>
              </a:solidFill>
            </a:endParaRPr>
          </a:p>
          <a:p>
            <a:r>
              <a:rPr lang="en-US" dirty="0"/>
              <a:t> </a:t>
            </a:r>
            <a:r>
              <a:rPr lang="en-US" baseline="30000" dirty="0"/>
              <a:t>27</a:t>
            </a:r>
            <a:r>
              <a:rPr lang="en-US" dirty="0"/>
              <a:t> Therefore, whoever eats </a:t>
            </a:r>
            <a:br>
              <a:rPr lang="en-US" dirty="0"/>
            </a:br>
            <a:r>
              <a:rPr lang="en-US" dirty="0"/>
              <a:t>the bread or drinks the cup </a:t>
            </a:r>
            <a:br>
              <a:rPr lang="en-US" dirty="0"/>
            </a:br>
            <a:r>
              <a:rPr lang="en-US" dirty="0"/>
              <a:t>of the Lord in an </a:t>
            </a:r>
            <a:r>
              <a:rPr lang="en-US" dirty="0">
                <a:solidFill>
                  <a:srgbClr val="FF0000"/>
                </a:solidFill>
              </a:rPr>
              <a:t>unworthy </a:t>
            </a:r>
            <a:br>
              <a:rPr lang="en-US" dirty="0">
                <a:solidFill>
                  <a:srgbClr val="FF0000"/>
                </a:solidFill>
              </a:rPr>
            </a:br>
            <a:r>
              <a:rPr lang="en-US" dirty="0">
                <a:solidFill>
                  <a:srgbClr val="FF0000"/>
                </a:solidFill>
              </a:rPr>
              <a:t>manner </a:t>
            </a:r>
            <a:r>
              <a:rPr lang="en-US" dirty="0"/>
              <a:t>will be guilty of </a:t>
            </a:r>
            <a:br>
              <a:rPr lang="en-US" dirty="0"/>
            </a:br>
            <a:r>
              <a:rPr lang="en-US" dirty="0"/>
              <a:t>sinning against the body </a:t>
            </a:r>
            <a:br>
              <a:rPr lang="en-US" dirty="0"/>
            </a:br>
            <a:r>
              <a:rPr lang="en-US" dirty="0"/>
              <a:t>and blood of the Lord.</a:t>
            </a:r>
          </a:p>
          <a:p>
            <a:r>
              <a:rPr lang="en-US" dirty="0"/>
              <a:t> </a:t>
            </a:r>
          </a:p>
        </p:txBody>
      </p:sp>
    </p:spTree>
    <p:extLst>
      <p:ext uri="{BB962C8B-B14F-4D97-AF65-F5344CB8AC3E}">
        <p14:creationId xmlns:p14="http://schemas.microsoft.com/office/powerpoint/2010/main" val="7411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41409"/>
          <a:stretch/>
        </p:blipFill>
        <p:spPr>
          <a:xfrm>
            <a:off x="5633168" y="0"/>
            <a:ext cx="6586541" cy="6989640"/>
          </a:xfrm>
          <a:prstGeom prst="rect">
            <a:avLst/>
          </a:prstGeom>
        </p:spPr>
      </p:pic>
      <p:sp>
        <p:nvSpPr>
          <p:cNvPr id="3" name="Content Placeholder 2"/>
          <p:cNvSpPr>
            <a:spLocks noGrp="1"/>
          </p:cNvSpPr>
          <p:nvPr>
            <p:ph idx="1"/>
          </p:nvPr>
        </p:nvSpPr>
        <p:spPr>
          <a:xfrm>
            <a:off x="387276" y="1825625"/>
            <a:ext cx="6666668" cy="4351338"/>
          </a:xfrm>
        </p:spPr>
        <p:txBody>
          <a:bodyPr/>
          <a:lstStyle/>
          <a:p>
            <a:r>
              <a:rPr lang="en-US" dirty="0"/>
              <a:t>7:1  But the Israelites acted unfaithfully in regard to the devoted things; </a:t>
            </a:r>
            <a:r>
              <a:rPr lang="en-US" dirty="0" err="1"/>
              <a:t>Achan</a:t>
            </a:r>
            <a:r>
              <a:rPr lang="en-US" dirty="0"/>
              <a:t> son of Carmi, the son of </a:t>
            </a:r>
            <a:r>
              <a:rPr lang="en-US" dirty="0" err="1"/>
              <a:t>Zimri</a:t>
            </a:r>
            <a:r>
              <a:rPr lang="en-US" dirty="0"/>
              <a:t>, the son of </a:t>
            </a:r>
            <a:r>
              <a:rPr lang="en-US" dirty="0" err="1"/>
              <a:t>Zerah</a:t>
            </a:r>
            <a:r>
              <a:rPr lang="en-US" dirty="0"/>
              <a:t>, of the tribe of Judah, took some of them. So </a:t>
            </a:r>
            <a:r>
              <a:rPr lang="en-US" dirty="0">
                <a:solidFill>
                  <a:srgbClr val="FF0000"/>
                </a:solidFill>
              </a:rPr>
              <a:t>the LORD's anger burned against Israel</a:t>
            </a:r>
            <a:r>
              <a:rPr lang="en-US" dirty="0"/>
              <a:t>. </a:t>
            </a:r>
          </a:p>
        </p:txBody>
      </p:sp>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SOURCE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Tree>
    <p:extLst>
      <p:ext uri="{BB962C8B-B14F-4D97-AF65-F5344CB8AC3E}">
        <p14:creationId xmlns:p14="http://schemas.microsoft.com/office/powerpoint/2010/main" val="2157812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1373" b="9207"/>
          <a:stretch/>
        </p:blipFill>
        <p:spPr>
          <a:xfrm>
            <a:off x="3598607" y="604333"/>
            <a:ext cx="8598309" cy="6253667"/>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692893"/>
            <a:ext cx="10966525" cy="4351338"/>
          </a:xfrm>
        </p:spPr>
        <p:txBody>
          <a:bodyPr/>
          <a:lstStyle/>
          <a:p>
            <a:r>
              <a:rPr lang="en-US" dirty="0">
                <a:solidFill>
                  <a:srgbClr val="FF0000"/>
                </a:solidFill>
              </a:rPr>
              <a:t>The Lord’s Supper Warning </a:t>
            </a:r>
            <a:r>
              <a:rPr lang="en-US" dirty="0"/>
              <a:t>(1Co 11:27-32)</a:t>
            </a:r>
            <a:endParaRPr lang="en-US" dirty="0">
              <a:solidFill>
                <a:srgbClr val="FF0000"/>
              </a:solidFill>
            </a:endParaRPr>
          </a:p>
          <a:p>
            <a:r>
              <a:rPr lang="en-US" baseline="30000" dirty="0"/>
              <a:t>28</a:t>
            </a:r>
            <a:r>
              <a:rPr lang="en-US" dirty="0"/>
              <a:t> A man ought to </a:t>
            </a:r>
            <a:r>
              <a:rPr lang="en-US" dirty="0">
                <a:solidFill>
                  <a:srgbClr val="FF0000"/>
                </a:solidFill>
              </a:rPr>
              <a:t>examine himself </a:t>
            </a:r>
            <a:br>
              <a:rPr lang="en-US" dirty="0">
                <a:solidFill>
                  <a:srgbClr val="FF0000"/>
                </a:solidFill>
              </a:rPr>
            </a:br>
            <a:r>
              <a:rPr lang="en-US" dirty="0"/>
              <a:t>before he eats of the bread and </a:t>
            </a:r>
            <a:br>
              <a:rPr lang="en-US" dirty="0"/>
            </a:br>
            <a:r>
              <a:rPr lang="en-US" dirty="0"/>
              <a:t>drinks of the cup.  </a:t>
            </a:r>
            <a:r>
              <a:rPr lang="en-US" baseline="30000" dirty="0"/>
              <a:t>29</a:t>
            </a:r>
            <a:r>
              <a:rPr lang="en-US" dirty="0"/>
              <a:t> For </a:t>
            </a:r>
            <a:br>
              <a:rPr lang="en-US" dirty="0"/>
            </a:br>
            <a:r>
              <a:rPr lang="en-US" dirty="0"/>
              <a:t>anyone who eats and drinks </a:t>
            </a:r>
            <a:br>
              <a:rPr lang="en-US" dirty="0"/>
            </a:br>
            <a:r>
              <a:rPr lang="en-US" dirty="0"/>
              <a:t>without recognizing the body </a:t>
            </a:r>
            <a:br>
              <a:rPr lang="en-US" dirty="0"/>
            </a:br>
            <a:r>
              <a:rPr lang="en-US" dirty="0"/>
              <a:t>of the Lord eats and </a:t>
            </a:r>
            <a:r>
              <a:rPr lang="en-US" dirty="0">
                <a:solidFill>
                  <a:srgbClr val="FF0000"/>
                </a:solidFill>
              </a:rPr>
              <a:t>drinks </a:t>
            </a:r>
            <a:br>
              <a:rPr lang="en-US" dirty="0">
                <a:solidFill>
                  <a:srgbClr val="FF0000"/>
                </a:solidFill>
              </a:rPr>
            </a:br>
            <a:r>
              <a:rPr lang="en-US" dirty="0">
                <a:solidFill>
                  <a:srgbClr val="FF0000"/>
                </a:solidFill>
              </a:rPr>
              <a:t>judgment on himself</a:t>
            </a:r>
            <a:r>
              <a:rPr lang="en-US" dirty="0"/>
              <a:t>.</a:t>
            </a:r>
          </a:p>
          <a:p>
            <a:r>
              <a:rPr lang="en-US" dirty="0"/>
              <a:t> </a:t>
            </a:r>
          </a:p>
        </p:txBody>
      </p:sp>
    </p:spTree>
    <p:extLst>
      <p:ext uri="{BB962C8B-B14F-4D97-AF65-F5344CB8AC3E}">
        <p14:creationId xmlns:p14="http://schemas.microsoft.com/office/powerpoint/2010/main" val="34444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1373" b="9207"/>
          <a:stretch/>
        </p:blipFill>
        <p:spPr>
          <a:xfrm>
            <a:off x="3598607" y="604333"/>
            <a:ext cx="8598309" cy="6253667"/>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692893"/>
            <a:ext cx="10966525" cy="4351338"/>
          </a:xfrm>
        </p:spPr>
        <p:txBody>
          <a:bodyPr/>
          <a:lstStyle/>
          <a:p>
            <a:r>
              <a:rPr lang="en-US" dirty="0">
                <a:solidFill>
                  <a:srgbClr val="FF0000"/>
                </a:solidFill>
              </a:rPr>
              <a:t>The Lord’s Supper Warning </a:t>
            </a:r>
            <a:r>
              <a:rPr lang="en-US" dirty="0"/>
              <a:t>(1Co 11:27-32)</a:t>
            </a:r>
            <a:endParaRPr lang="en-US" dirty="0">
              <a:solidFill>
                <a:srgbClr val="FF0000"/>
              </a:solidFill>
            </a:endParaRPr>
          </a:p>
          <a:p>
            <a:r>
              <a:rPr lang="en-US" baseline="30000" dirty="0"/>
              <a:t>30</a:t>
            </a:r>
            <a:r>
              <a:rPr lang="en-US" dirty="0"/>
              <a:t> That is why many among you </a:t>
            </a:r>
            <a:br>
              <a:rPr lang="en-US" dirty="0"/>
            </a:br>
            <a:r>
              <a:rPr lang="en-US" dirty="0"/>
              <a:t>are weak and sick, and a number </a:t>
            </a:r>
            <a:br>
              <a:rPr lang="en-US" dirty="0"/>
            </a:br>
            <a:r>
              <a:rPr lang="en-US" dirty="0"/>
              <a:t>of you have </a:t>
            </a:r>
            <a:r>
              <a:rPr lang="en-US" dirty="0">
                <a:solidFill>
                  <a:srgbClr val="FF0000"/>
                </a:solidFill>
              </a:rPr>
              <a:t>fallen asleep</a:t>
            </a:r>
            <a:r>
              <a:rPr lang="en-US" dirty="0"/>
              <a:t>.</a:t>
            </a:r>
          </a:p>
        </p:txBody>
      </p:sp>
    </p:spTree>
    <p:extLst>
      <p:ext uri="{BB962C8B-B14F-4D97-AF65-F5344CB8AC3E}">
        <p14:creationId xmlns:p14="http://schemas.microsoft.com/office/powerpoint/2010/main" val="1695963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1373" b="9207"/>
          <a:stretch/>
        </p:blipFill>
        <p:spPr>
          <a:xfrm>
            <a:off x="3598607" y="604333"/>
            <a:ext cx="8598309" cy="6253667"/>
          </a:xfrm>
          <a:prstGeom prst="rect">
            <a:avLst/>
          </a:prstGeom>
        </p:spPr>
      </p:pic>
      <p:sp>
        <p:nvSpPr>
          <p:cNvPr id="2" name="Title 1"/>
          <p:cNvSpPr>
            <a:spLocks noGrp="1"/>
          </p:cNvSpPr>
          <p:nvPr>
            <p:ph type="title"/>
          </p:nvPr>
        </p:nvSpPr>
        <p:spPr/>
        <p:txBody>
          <a:bodyPr/>
          <a:lstStyle/>
          <a:p>
            <a:r>
              <a:rPr lang="en-US" dirty="0"/>
              <a:t>This is NOT so unusual: </a:t>
            </a:r>
          </a:p>
        </p:txBody>
      </p:sp>
      <p:sp>
        <p:nvSpPr>
          <p:cNvPr id="3" name="Content Placeholder 2"/>
          <p:cNvSpPr>
            <a:spLocks noGrp="1"/>
          </p:cNvSpPr>
          <p:nvPr>
            <p:ph idx="1"/>
          </p:nvPr>
        </p:nvSpPr>
        <p:spPr>
          <a:xfrm>
            <a:off x="387275" y="1678145"/>
            <a:ext cx="10966525" cy="4351338"/>
          </a:xfrm>
        </p:spPr>
        <p:txBody>
          <a:bodyPr/>
          <a:lstStyle/>
          <a:p>
            <a:r>
              <a:rPr lang="en-US" dirty="0">
                <a:solidFill>
                  <a:srgbClr val="FF0000"/>
                </a:solidFill>
              </a:rPr>
              <a:t>The Lord’s Supper Warning </a:t>
            </a:r>
            <a:r>
              <a:rPr lang="en-US" dirty="0"/>
              <a:t>(1Co 11:27-32)</a:t>
            </a:r>
            <a:endParaRPr lang="en-US" dirty="0">
              <a:solidFill>
                <a:srgbClr val="FF0000"/>
              </a:solidFill>
            </a:endParaRPr>
          </a:p>
          <a:p>
            <a:r>
              <a:rPr lang="en-US" baseline="30000" dirty="0"/>
              <a:t>31</a:t>
            </a:r>
            <a:r>
              <a:rPr lang="en-US" dirty="0"/>
              <a:t> But if we judged ourselves, we would </a:t>
            </a:r>
            <a:br>
              <a:rPr lang="en-US" dirty="0"/>
            </a:br>
            <a:r>
              <a:rPr lang="en-US" dirty="0"/>
              <a:t>not come under judgment.   </a:t>
            </a:r>
            <a:r>
              <a:rPr lang="en-US" baseline="30000" dirty="0"/>
              <a:t>32</a:t>
            </a:r>
            <a:r>
              <a:rPr lang="en-US" dirty="0"/>
              <a:t> </a:t>
            </a:r>
            <a:br>
              <a:rPr lang="en-US" dirty="0"/>
            </a:br>
            <a:r>
              <a:rPr lang="en-US" dirty="0"/>
              <a:t>When we are judged by the </a:t>
            </a:r>
            <a:br>
              <a:rPr lang="en-US" dirty="0"/>
            </a:br>
            <a:r>
              <a:rPr lang="en-US" dirty="0"/>
              <a:t>Lord, we are being disciplined </a:t>
            </a:r>
            <a:br>
              <a:rPr lang="en-US" dirty="0"/>
            </a:br>
            <a:r>
              <a:rPr lang="en-US" dirty="0"/>
              <a:t>so that we will not be </a:t>
            </a:r>
            <a:br>
              <a:rPr lang="en-US" dirty="0"/>
            </a:br>
            <a:r>
              <a:rPr lang="en-US" dirty="0"/>
              <a:t>condemned with the world.</a:t>
            </a:r>
          </a:p>
          <a:p>
            <a:endParaRPr lang="en-US" dirty="0"/>
          </a:p>
        </p:txBody>
      </p:sp>
    </p:spTree>
    <p:extLst>
      <p:ext uri="{BB962C8B-B14F-4D97-AF65-F5344CB8AC3E}">
        <p14:creationId xmlns:p14="http://schemas.microsoft.com/office/powerpoint/2010/main" val="4128675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a:t>
            </a:r>
          </a:p>
        </p:txBody>
      </p:sp>
      <p:sp>
        <p:nvSpPr>
          <p:cNvPr id="3" name="Content Placeholder 2"/>
          <p:cNvSpPr>
            <a:spLocks noGrp="1"/>
          </p:cNvSpPr>
          <p:nvPr>
            <p:ph idx="1"/>
          </p:nvPr>
        </p:nvSpPr>
        <p:spPr/>
        <p:txBody>
          <a:bodyPr>
            <a:normAutofit/>
          </a:bodyPr>
          <a:lstStyle/>
          <a:p>
            <a:pPr algn="ctr"/>
            <a:r>
              <a:rPr lang="en-US" sz="4800" dirty="0"/>
              <a:t>Being a Christian is serious stuff.  </a:t>
            </a:r>
          </a:p>
        </p:txBody>
      </p:sp>
    </p:spTree>
    <p:extLst>
      <p:ext uri="{BB962C8B-B14F-4D97-AF65-F5344CB8AC3E}">
        <p14:creationId xmlns:p14="http://schemas.microsoft.com/office/powerpoint/2010/main" val="2830514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a:t>
            </a:r>
          </a:p>
        </p:txBody>
      </p:sp>
      <p:sp>
        <p:nvSpPr>
          <p:cNvPr id="3" name="Content Placeholder 2"/>
          <p:cNvSpPr>
            <a:spLocks noGrp="1"/>
          </p:cNvSpPr>
          <p:nvPr>
            <p:ph idx="1"/>
          </p:nvPr>
        </p:nvSpPr>
        <p:spPr/>
        <p:txBody>
          <a:bodyPr>
            <a:normAutofit/>
          </a:bodyPr>
          <a:lstStyle/>
          <a:p>
            <a:pPr algn="ctr"/>
            <a:r>
              <a:rPr lang="en-US" sz="4800" dirty="0"/>
              <a:t>Being a Christian is serious stuff.  </a:t>
            </a:r>
          </a:p>
          <a:p>
            <a:pPr algn="ctr"/>
            <a:r>
              <a:rPr lang="en-US" sz="4800" dirty="0"/>
              <a:t>We need to take it more seriously.</a:t>
            </a:r>
          </a:p>
          <a:p>
            <a:pPr algn="ctr"/>
            <a:endParaRPr lang="en-US" sz="4800" dirty="0"/>
          </a:p>
        </p:txBody>
      </p:sp>
    </p:spTree>
    <p:extLst>
      <p:ext uri="{BB962C8B-B14F-4D97-AF65-F5344CB8AC3E}">
        <p14:creationId xmlns:p14="http://schemas.microsoft.com/office/powerpoint/2010/main" val="2666600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a:t>
            </a:r>
          </a:p>
        </p:txBody>
      </p:sp>
      <p:sp>
        <p:nvSpPr>
          <p:cNvPr id="3" name="Content Placeholder 2"/>
          <p:cNvSpPr>
            <a:spLocks noGrp="1"/>
          </p:cNvSpPr>
          <p:nvPr>
            <p:ph idx="1"/>
          </p:nvPr>
        </p:nvSpPr>
        <p:spPr/>
        <p:txBody>
          <a:bodyPr>
            <a:normAutofit/>
          </a:bodyPr>
          <a:lstStyle/>
          <a:p>
            <a:pPr algn="ctr"/>
            <a:r>
              <a:rPr lang="en-US" sz="4800" dirty="0"/>
              <a:t>Being a Christian is serious stuff.  </a:t>
            </a:r>
          </a:p>
          <a:p>
            <a:pPr algn="ctr"/>
            <a:r>
              <a:rPr lang="en-US" sz="4800" dirty="0"/>
              <a:t>We need to take it more seriously.</a:t>
            </a:r>
          </a:p>
          <a:p>
            <a:pPr algn="ctr"/>
            <a:endParaRPr lang="en-US" sz="4800" dirty="0"/>
          </a:p>
          <a:p>
            <a:pPr algn="ctr"/>
            <a:r>
              <a:rPr lang="en-US" sz="4800" dirty="0"/>
              <a:t>One last thought ... </a:t>
            </a:r>
          </a:p>
        </p:txBody>
      </p:sp>
    </p:spTree>
    <p:extLst>
      <p:ext uri="{BB962C8B-B14F-4D97-AF65-F5344CB8AC3E}">
        <p14:creationId xmlns:p14="http://schemas.microsoft.com/office/powerpoint/2010/main" val="1967800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effectLst>
                  <a:glow rad="127000">
                    <a:srgbClr val="FF0000"/>
                  </a:glow>
                </a:effectLst>
              </a:rPr>
              <a:t>ANTIDOTE</a:t>
            </a:r>
            <a:r>
              <a:rPr lang="en-US" dirty="0">
                <a:effectLst>
                  <a:glow rad="127000">
                    <a:srgbClr val="FF0000"/>
                  </a:glow>
                </a:effectLst>
              </a:rPr>
              <a:t> </a:t>
            </a:r>
            <a:r>
              <a:rPr lang="en-US" dirty="0"/>
              <a:t>for the Setback:</a:t>
            </a:r>
          </a:p>
        </p:txBody>
      </p:sp>
      <p:sp>
        <p:nvSpPr>
          <p:cNvPr id="3" name="Content Placeholder 2"/>
          <p:cNvSpPr>
            <a:spLocks noGrp="1"/>
          </p:cNvSpPr>
          <p:nvPr>
            <p:ph idx="1"/>
          </p:nvPr>
        </p:nvSpPr>
        <p:spPr>
          <a:xfrm>
            <a:off x="5122985" y="3604846"/>
            <a:ext cx="7069015" cy="2273178"/>
          </a:xfrm>
        </p:spPr>
        <p:txBody>
          <a:bodyPr>
            <a:normAutofit/>
          </a:bodyPr>
          <a:lstStyle/>
          <a:p>
            <a:r>
              <a:rPr lang="en-US" sz="7200" dirty="0"/>
              <a:t>It’s called </a:t>
            </a:r>
            <a:r>
              <a:rPr lang="en-US" sz="7200" u="sng" dirty="0">
                <a:solidFill>
                  <a:srgbClr val="FF0000"/>
                </a:solidFill>
              </a:rPr>
              <a:t>RESET</a:t>
            </a:r>
            <a:r>
              <a:rPr lang="en-US" sz="7200" dirty="0"/>
              <a:t>!</a:t>
            </a:r>
          </a:p>
        </p:txBody>
      </p:sp>
      <p:pic>
        <p:nvPicPr>
          <p:cNvPr id="5" name="Picture 4"/>
          <p:cNvPicPr>
            <a:picLocks noChangeAspect="1"/>
          </p:cNvPicPr>
          <p:nvPr/>
        </p:nvPicPr>
        <p:blipFill>
          <a:blip r:embed="rId3"/>
          <a:stretch>
            <a:fillRect/>
          </a:stretch>
        </p:blipFill>
        <p:spPr>
          <a:xfrm>
            <a:off x="0" y="2795954"/>
            <a:ext cx="3692829" cy="5179091"/>
          </a:xfrm>
          <a:prstGeom prst="rect">
            <a:avLst/>
          </a:prstGeom>
        </p:spPr>
      </p:pic>
    </p:spTree>
    <p:extLst>
      <p:ext uri="{BB962C8B-B14F-4D97-AF65-F5344CB8AC3E}">
        <p14:creationId xmlns:p14="http://schemas.microsoft.com/office/powerpoint/2010/main" val="3193702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64704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SURPRISE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153889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85338" y="0"/>
            <a:ext cx="6406662" cy="690419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SURPRISE</a:t>
            </a:r>
            <a:r>
              <a:rPr lang="en-US" dirty="0">
                <a:effectLst>
                  <a:glow rad="127000">
                    <a:srgbClr val="FF0000"/>
                  </a:glow>
                </a:effectLst>
              </a:rPr>
              <a:t> </a:t>
            </a:r>
            <a:r>
              <a:rPr lang="en-US" dirty="0"/>
              <a:t>of the Setback</a:t>
            </a:r>
            <a:endParaRPr lang="en-US" u="sng" dirty="0">
              <a:effectLst>
                <a:glow rad="127000">
                  <a:srgbClr val="FF0000"/>
                </a:glow>
              </a:effectLst>
            </a:endParaRPr>
          </a:p>
        </p:txBody>
      </p:sp>
      <p:sp>
        <p:nvSpPr>
          <p:cNvPr id="3" name="Content Placeholder 2"/>
          <p:cNvSpPr>
            <a:spLocks noGrp="1"/>
          </p:cNvSpPr>
          <p:nvPr>
            <p:ph idx="1"/>
          </p:nvPr>
        </p:nvSpPr>
        <p:spPr>
          <a:xfrm>
            <a:off x="387274" y="1825625"/>
            <a:ext cx="8791895" cy="4351338"/>
          </a:xfrm>
        </p:spPr>
        <p:txBody>
          <a:bodyPr/>
          <a:lstStyle/>
          <a:p>
            <a:pPr>
              <a:lnSpc>
                <a:spcPct val="85000"/>
              </a:lnSpc>
            </a:pPr>
            <a:r>
              <a:rPr lang="en-US" baseline="30000" dirty="0"/>
              <a:t>2</a:t>
            </a:r>
            <a:r>
              <a:rPr lang="en-US" dirty="0"/>
              <a:t> Now Joshua sent men from Jericho to </a:t>
            </a:r>
            <a:r>
              <a:rPr lang="en-US" dirty="0">
                <a:solidFill>
                  <a:srgbClr val="FF0000"/>
                </a:solidFill>
              </a:rPr>
              <a:t>Ai</a:t>
            </a:r>
            <a:r>
              <a:rPr lang="en-US" dirty="0"/>
              <a:t>, ... spy out ... </a:t>
            </a:r>
            <a:r>
              <a:rPr lang="en-US" baseline="30000" dirty="0"/>
              <a:t>3</a:t>
            </a:r>
            <a:r>
              <a:rPr lang="en-US" dirty="0"/>
              <a:t> “... Send two or three thousand men to take it ... for only a few men are there.“  </a:t>
            </a:r>
            <a:r>
              <a:rPr lang="en-US" baseline="30000" dirty="0"/>
              <a:t>4</a:t>
            </a:r>
            <a:r>
              <a:rPr lang="en-US" dirty="0"/>
              <a:t> So about three thousand men went up; but they were routed by the men of Ai, </a:t>
            </a:r>
            <a:r>
              <a:rPr lang="en-US" b="0" baseline="30000" dirty="0"/>
              <a:t>5</a:t>
            </a:r>
            <a:r>
              <a:rPr lang="en-US" b="0" dirty="0"/>
              <a:t> </a:t>
            </a:r>
            <a:r>
              <a:rPr lang="en-US" dirty="0"/>
              <a:t>who killed about thirty-six of them.  </a:t>
            </a:r>
          </a:p>
        </p:txBody>
      </p:sp>
    </p:spTree>
    <p:extLst>
      <p:ext uri="{BB962C8B-B14F-4D97-AF65-F5344CB8AC3E}">
        <p14:creationId xmlns:p14="http://schemas.microsoft.com/office/powerpoint/2010/main" val="881250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85338" y="0"/>
            <a:ext cx="6406662" cy="6904194"/>
          </a:xfrm>
          <a:prstGeom prst="rect">
            <a:avLst/>
          </a:prstGeom>
        </p:spPr>
      </p:pic>
      <p:sp>
        <p:nvSpPr>
          <p:cNvPr id="2" name="Title 1"/>
          <p:cNvSpPr>
            <a:spLocks noGrp="1"/>
          </p:cNvSpPr>
          <p:nvPr>
            <p:ph type="title"/>
          </p:nvPr>
        </p:nvSpPr>
        <p:spPr/>
        <p:txBody>
          <a:bodyPr/>
          <a:lstStyle/>
          <a:p>
            <a:pPr algn="l"/>
            <a:r>
              <a:rPr lang="en-US" dirty="0"/>
              <a:t> The </a:t>
            </a:r>
            <a:r>
              <a:rPr lang="en-US" u="sng" dirty="0">
                <a:effectLst>
                  <a:glow rad="127000">
                    <a:srgbClr val="FF0000"/>
                  </a:glow>
                </a:effectLst>
              </a:rPr>
              <a:t>SURPRISE</a:t>
            </a:r>
            <a:r>
              <a:rPr lang="en-US" dirty="0">
                <a:effectLst>
                  <a:glow rad="127000">
                    <a:srgbClr val="FF0000"/>
                  </a:glow>
                </a:effectLst>
              </a:rPr>
              <a:t> </a:t>
            </a:r>
            <a:r>
              <a:rPr lang="en-US" dirty="0"/>
              <a:t>of the Setback</a:t>
            </a:r>
          </a:p>
        </p:txBody>
      </p:sp>
      <p:sp>
        <p:nvSpPr>
          <p:cNvPr id="3" name="Content Placeholder 2"/>
          <p:cNvSpPr>
            <a:spLocks noGrp="1"/>
          </p:cNvSpPr>
          <p:nvPr>
            <p:ph idx="1"/>
          </p:nvPr>
        </p:nvSpPr>
        <p:spPr>
          <a:xfrm>
            <a:off x="387274" y="1825625"/>
            <a:ext cx="8791895" cy="4351338"/>
          </a:xfrm>
        </p:spPr>
        <p:txBody>
          <a:bodyPr/>
          <a:lstStyle/>
          <a:p>
            <a:pPr>
              <a:lnSpc>
                <a:spcPct val="85000"/>
              </a:lnSpc>
            </a:pPr>
            <a:r>
              <a:rPr lang="en-US" baseline="30000" dirty="0"/>
              <a:t>2</a:t>
            </a:r>
            <a:r>
              <a:rPr lang="en-US" dirty="0"/>
              <a:t> Now Joshua sent men from Jericho to Ai, ... spy out ... </a:t>
            </a:r>
            <a:r>
              <a:rPr lang="en-US" baseline="30000" dirty="0"/>
              <a:t>3</a:t>
            </a:r>
            <a:r>
              <a:rPr lang="en-US" dirty="0"/>
              <a:t> “... Send two or three thousand men to take it ... for only a few men are there.“  </a:t>
            </a:r>
            <a:r>
              <a:rPr lang="en-US" baseline="30000" dirty="0"/>
              <a:t>4</a:t>
            </a:r>
            <a:r>
              <a:rPr lang="en-US" dirty="0"/>
              <a:t> So about three thousand men went up; but </a:t>
            </a:r>
            <a:r>
              <a:rPr lang="en-US" dirty="0">
                <a:solidFill>
                  <a:srgbClr val="FF0000"/>
                </a:solidFill>
              </a:rPr>
              <a:t>they were routed </a:t>
            </a:r>
            <a:r>
              <a:rPr lang="en-US" dirty="0"/>
              <a:t>by the men of Ai, </a:t>
            </a:r>
            <a:r>
              <a:rPr lang="en-US" b="0" baseline="30000" dirty="0"/>
              <a:t>5</a:t>
            </a:r>
            <a:r>
              <a:rPr lang="en-US" b="0" dirty="0"/>
              <a:t> </a:t>
            </a:r>
            <a:r>
              <a:rPr lang="en-US" dirty="0"/>
              <a:t>who killed about thirty-six of them.  </a:t>
            </a:r>
          </a:p>
        </p:txBody>
      </p:sp>
    </p:spTree>
    <p:extLst>
      <p:ext uri="{BB962C8B-B14F-4D97-AF65-F5344CB8AC3E}">
        <p14:creationId xmlns:p14="http://schemas.microsoft.com/office/powerpoint/2010/main" val="1221091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5582</TotalTime>
  <Words>6223</Words>
  <Application>Microsoft Office PowerPoint</Application>
  <PresentationFormat>Widescreen</PresentationFormat>
  <Paragraphs>500</Paragraphs>
  <Slides>67</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Architects Daughter</vt:lpstr>
      <vt:lpstr>Arial</vt:lpstr>
      <vt:lpstr>Arial Narrow</vt:lpstr>
      <vt:lpstr>Calibri</vt:lpstr>
      <vt:lpstr>Calibri Light</vt:lpstr>
      <vt:lpstr>Candara</vt:lpstr>
      <vt:lpstr>Feast of Flesh BB</vt:lpstr>
      <vt:lpstr>Symbol</vt:lpstr>
      <vt:lpstr>Office Theme</vt:lpstr>
      <vt:lpstr>God’s Road to</vt:lpstr>
      <vt:lpstr> The SOURCE of the Setback</vt:lpstr>
      <vt:lpstr> The SOURCE of the Setback</vt:lpstr>
      <vt:lpstr> The SOURCE of the Setback</vt:lpstr>
      <vt:lpstr> The SOURCE of the Setback</vt:lpstr>
      <vt:lpstr> The SOURCE of the Setback</vt:lpstr>
      <vt:lpstr> The SURPRISE of the Setback</vt:lpstr>
      <vt:lpstr> The SURPRISE of the Setback</vt:lpstr>
      <vt:lpstr> The SURPRISE of the Setback</vt:lpstr>
      <vt:lpstr> The SURPRISE of the Setback</vt:lpstr>
      <vt:lpstr> The IMPACT of the Setback</vt:lpstr>
      <vt:lpstr> The IMPACT of the Setback</vt:lpstr>
      <vt:lpstr> The IMPACT of the Setback</vt:lpstr>
      <vt:lpstr> The IMPACT of the Setback</vt:lpstr>
      <vt:lpstr> The IMPACT of the Setback</vt:lpstr>
      <vt:lpstr> The IMPACT of the Setback</vt:lpstr>
      <vt:lpstr> The REASONS for the Setback</vt:lpstr>
      <vt:lpstr> The REASONS for the Setback</vt:lpstr>
      <vt:lpstr> The REASONS for the Setback</vt:lpstr>
      <vt:lpstr> The REASONS for the Setback</vt:lpstr>
      <vt:lpstr> The REASONS for the Setback</vt:lpstr>
      <vt:lpstr> The REASONS for the Setback</vt:lpstr>
      <vt:lpstr> The REASONS for the Setback</vt:lpstr>
      <vt:lpstr> The REASONS for the Setback</vt:lpstr>
      <vt:lpstr> The REASONS for the Setback</vt:lpstr>
      <vt:lpstr> The REASONS for the Setback</vt:lpstr>
      <vt:lpstr> The EXPOSURE of the Setback</vt:lpstr>
      <vt:lpstr> The EXPOSURE of the Setback</vt:lpstr>
      <vt:lpstr> The EXPOSURE of the Setback</vt:lpstr>
      <vt:lpstr> The EXPOSURE of the Setback</vt:lpstr>
      <vt:lpstr> The EXPOSURE of the Setback</vt:lpstr>
      <vt:lpstr> The EXPOSURE of the Setback</vt:lpstr>
      <vt:lpstr> The EXPOSURE of the Setback</vt:lpstr>
      <vt:lpstr> The SLIPPERY SLOPE of the Setback</vt:lpstr>
      <vt:lpstr> The SLIPPERY SLOPE of the Setback</vt:lpstr>
      <vt:lpstr> The SLIPPERY SLOPE of the Setback</vt:lpstr>
      <vt:lpstr> The SLIPPERY SLOPE of the Setback</vt:lpstr>
      <vt:lpstr> The SLIPPERY SLOPE of the Setback</vt:lpstr>
      <vt:lpstr> The SLIPPERY SLOPE of the Setback</vt:lpstr>
      <vt:lpstr> The SLIPPERY SLOPE of the Setback</vt:lpstr>
      <vt:lpstr> The CONSEQUENCES of the Setback</vt:lpstr>
      <vt:lpstr> The CONSEQUENCES of the Setback</vt:lpstr>
      <vt:lpstr> The CONSEQUENCES of the Setback</vt:lpstr>
      <vt:lpstr> The CONSEQUENCES of the Setback</vt:lpstr>
      <vt:lpstr> The CONSEQUENCES of the Setback</vt:lpstr>
      <vt:lpstr> The CONSEQUENCES of the Setback</vt:lpstr>
      <vt:lpstr> The CONSEQUENCES of the Setback</vt:lpstr>
      <vt:lpstr> The CONSEQUENCES of the Setback</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This is NOT so unusual: </vt:lpstr>
      <vt:lpstr>Final Thoughts: </vt:lpstr>
      <vt:lpstr>Final Thoughts: </vt:lpstr>
      <vt:lpstr>Final Thoughts: </vt:lpstr>
      <vt:lpstr>The ANTIDOTE for the Setback: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352</cp:revision>
  <dcterms:created xsi:type="dcterms:W3CDTF">2017-02-11T16:12:20Z</dcterms:created>
  <dcterms:modified xsi:type="dcterms:W3CDTF">2021-05-14T02:39:26Z</dcterms:modified>
</cp:coreProperties>
</file>