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94" r:id="rId4"/>
    <p:sldId id="281" r:id="rId5"/>
    <p:sldId id="286" r:id="rId6"/>
    <p:sldId id="287" r:id="rId7"/>
    <p:sldId id="289" r:id="rId8"/>
    <p:sldId id="290" r:id="rId9"/>
    <p:sldId id="291" r:id="rId10"/>
    <p:sldId id="293" r:id="rId11"/>
    <p:sldId id="292" r:id="rId12"/>
    <p:sldId id="282" r:id="rId13"/>
    <p:sldId id="304" r:id="rId14"/>
    <p:sldId id="305" r:id="rId15"/>
    <p:sldId id="295" r:id="rId16"/>
    <p:sldId id="284" r:id="rId17"/>
    <p:sldId id="285" r:id="rId18"/>
    <p:sldId id="297" r:id="rId19"/>
    <p:sldId id="299" r:id="rId20"/>
    <p:sldId id="300" r:id="rId21"/>
    <p:sldId id="301" r:id="rId22"/>
    <p:sldId id="302"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2B782"/>
    <a:srgbClr val="44649E"/>
    <a:srgbClr val="E9DDC5"/>
    <a:srgbClr val="DFCDA9"/>
    <a:srgbClr val="CFB47E"/>
    <a:srgbClr val="CDB27B"/>
    <a:srgbClr val="BDA577"/>
    <a:srgbClr val="939393"/>
    <a:srgbClr val="C5C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49347" autoAdjust="0"/>
  </p:normalViewPr>
  <p:slideViewPr>
    <p:cSldViewPr snapToGrid="0">
      <p:cViewPr varScale="1">
        <p:scale>
          <a:sx n="39" d="100"/>
          <a:sy n="39" d="100"/>
        </p:scale>
        <p:origin x="2237" y="24"/>
      </p:cViewPr>
      <p:guideLst/>
    </p:cSldViewPr>
  </p:slideViewPr>
  <p:outlineViewPr>
    <p:cViewPr>
      <p:scale>
        <a:sx n="33" d="100"/>
        <a:sy n="33" d="100"/>
      </p:scale>
      <p:origin x="0" y="0"/>
    </p:cViewPr>
  </p:outlineViewPr>
  <p:notesTextViewPr>
    <p:cViewPr>
      <p:scale>
        <a:sx n="100" d="100"/>
        <a:sy n="100" d="100"/>
      </p:scale>
      <p:origin x="0" y="-2952"/>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371154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137514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turning back.  </a:t>
            </a:r>
          </a:p>
          <a:p>
            <a:endParaRPr lang="en-US" dirty="0"/>
          </a:p>
          <a:p>
            <a:r>
              <a:rPr lang="en-US" dirty="0"/>
              <a:t>I have decided to follow Jesus song.</a:t>
            </a:r>
          </a:p>
        </p:txBody>
      </p:sp>
      <p:sp>
        <p:nvSpPr>
          <p:cNvPr id="4" name="Slide Number Placeholder 3"/>
          <p:cNvSpPr>
            <a:spLocks noGrp="1"/>
          </p:cNvSpPr>
          <p:nvPr>
            <p:ph type="sldNum" sz="quarter" idx="10"/>
          </p:nvPr>
        </p:nvSpPr>
        <p:spPr/>
        <p:txBody>
          <a:bodyPr/>
          <a:lstStyle/>
          <a:p>
            <a:fld id="{B0AE2191-6691-4FA5-B18A-22D13D70B065}" type="slidenum">
              <a:rPr lang="en-US" smtClean="0"/>
              <a:t>19</a:t>
            </a:fld>
            <a:endParaRPr lang="en-US"/>
          </a:p>
        </p:txBody>
      </p:sp>
    </p:spTree>
    <p:extLst>
      <p:ext uri="{BB962C8B-B14F-4D97-AF65-F5344CB8AC3E}">
        <p14:creationId xmlns:p14="http://schemas.microsoft.com/office/powerpoint/2010/main" val="2753679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15 </a:t>
            </a:r>
            <a:r>
              <a:rPr lang="en-US"/>
              <a:t>– bear </a:t>
            </a:r>
            <a:r>
              <a:rPr lang="en-US" dirty="0"/>
              <a:t>much fruit</a:t>
            </a:r>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288873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828" y="919307"/>
            <a:ext cx="6039172" cy="1325563"/>
          </a:xfrm>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89407"/>
            <a:ext cx="5209309" cy="4351338"/>
          </a:xfrm>
        </p:spPr>
        <p:txBody>
          <a:bodyPr>
            <a:normAutofit/>
          </a:bodyPr>
          <a:lstStyle/>
          <a:p>
            <a:pPr marL="0" indent="0" algn="ctr">
              <a:buNone/>
            </a:pPr>
            <a:r>
              <a:rPr lang="en-US" sz="8800" b="1" dirty="0">
                <a:effectLst>
                  <a:glow rad="127000">
                    <a:schemeClr val="bg1">
                      <a:alpha val="0"/>
                    </a:schemeClr>
                  </a:glow>
                </a:effectLst>
                <a:latin typeface="Candara" panose="020E0502030303020204" pitchFamily="34" charset="0"/>
              </a:rPr>
              <a:t>IS AHEAD</a:t>
            </a:r>
          </a:p>
        </p:txBody>
      </p:sp>
      <p:pic>
        <p:nvPicPr>
          <p:cNvPr id="4" name="Picture 3"/>
          <p:cNvPicPr>
            <a:picLocks noChangeAspect="1"/>
          </p:cNvPicPr>
          <p:nvPr/>
        </p:nvPicPr>
        <p:blipFill>
          <a:blip r:embed="rId3"/>
          <a:stretch>
            <a:fillRect/>
          </a:stretch>
        </p:blipFill>
        <p:spPr>
          <a:xfrm>
            <a:off x="0" y="0"/>
            <a:ext cx="13344144" cy="6858000"/>
          </a:xfrm>
          <a:prstGeom prst="rect">
            <a:avLst/>
          </a:prstGeom>
        </p:spPr>
      </p:pic>
      <p:pic>
        <p:nvPicPr>
          <p:cNvPr id="5" name="Picture 4"/>
          <p:cNvPicPr>
            <a:picLocks noChangeAspect="1"/>
          </p:cNvPicPr>
          <p:nvPr/>
        </p:nvPicPr>
        <p:blipFill>
          <a:blip r:embed="rId4"/>
          <a:stretch>
            <a:fillRect/>
          </a:stretch>
        </p:blipFill>
        <p:spPr>
          <a:xfrm>
            <a:off x="6362365" y="874964"/>
            <a:ext cx="5683862" cy="3704497"/>
          </a:xfrm>
          <a:prstGeom prst="rect">
            <a:avLst/>
          </a:prstGeom>
        </p:spPr>
      </p:pic>
      <p:sp>
        <p:nvSpPr>
          <p:cNvPr id="6" name="Rectangle 5"/>
          <p:cNvSpPr/>
          <p:nvPr/>
        </p:nvSpPr>
        <p:spPr>
          <a:xfrm>
            <a:off x="6600530" y="1385716"/>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7" name="Rectangle 6"/>
          <p:cNvSpPr/>
          <p:nvPr/>
        </p:nvSpPr>
        <p:spPr>
          <a:xfrm>
            <a:off x="6633660" y="2363064"/>
            <a:ext cx="505475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spTree>
    <p:extLst>
      <p:ext uri="{BB962C8B-B14F-4D97-AF65-F5344CB8AC3E}">
        <p14:creationId xmlns:p14="http://schemas.microsoft.com/office/powerpoint/2010/main" val="2119543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flipH="1">
            <a:off x="7379450" y="1954488"/>
            <a:ext cx="5658370" cy="4903512"/>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756725" cy="4351338"/>
          </a:xfrm>
        </p:spPr>
        <p:txBody>
          <a:bodyPr/>
          <a:lstStyle/>
          <a:p>
            <a:r>
              <a:rPr lang="en-US" baseline="30000" dirty="0"/>
              <a:t>6</a:t>
            </a:r>
            <a:r>
              <a:rPr lang="en-US" dirty="0"/>
              <a:t> ... all the men who were of military age when they left Egypt had died, since they had not obeyed the LORD. .... </a:t>
            </a:r>
            <a:r>
              <a:rPr lang="en-US" baseline="30000" dirty="0"/>
              <a:t>7</a:t>
            </a:r>
            <a:r>
              <a:rPr lang="en-US" dirty="0"/>
              <a:t> So he raised up their sons in their place, and </a:t>
            </a:r>
            <a:r>
              <a:rPr lang="en-US" dirty="0">
                <a:solidFill>
                  <a:srgbClr val="FF0000"/>
                </a:solidFill>
              </a:rPr>
              <a:t>these were the ones Joshua circumcised</a:t>
            </a:r>
            <a:r>
              <a:rPr lang="en-US" dirty="0"/>
              <a:t>. They were still </a:t>
            </a:r>
            <a:r>
              <a:rPr lang="en-US" dirty="0">
                <a:solidFill>
                  <a:srgbClr val="FF0000"/>
                </a:solidFill>
              </a:rPr>
              <a:t>uncircumcised</a:t>
            </a:r>
            <a:r>
              <a:rPr lang="en-US" dirty="0"/>
              <a:t> because they had not been </a:t>
            </a:r>
            <a:r>
              <a:rPr lang="en-US" dirty="0">
                <a:solidFill>
                  <a:srgbClr val="FF0000"/>
                </a:solidFill>
              </a:rPr>
              <a:t>circumcised</a:t>
            </a:r>
            <a:r>
              <a:rPr lang="en-US" dirty="0"/>
              <a:t> on the way</a:t>
            </a:r>
          </a:p>
        </p:txBody>
      </p:sp>
    </p:spTree>
    <p:extLst>
      <p:ext uri="{BB962C8B-B14F-4D97-AF65-F5344CB8AC3E}">
        <p14:creationId xmlns:p14="http://schemas.microsoft.com/office/powerpoint/2010/main" val="404951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flipH="1">
            <a:off x="7379450" y="1954488"/>
            <a:ext cx="5658370" cy="4903512"/>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756725" cy="4351338"/>
          </a:xfrm>
        </p:spPr>
        <p:txBody>
          <a:bodyPr/>
          <a:lstStyle/>
          <a:p>
            <a:r>
              <a:rPr lang="en-US" dirty="0"/>
              <a:t> </a:t>
            </a:r>
            <a:r>
              <a:rPr lang="en-US" baseline="30000" dirty="0"/>
              <a:t>2</a:t>
            </a:r>
            <a:r>
              <a:rPr lang="en-US" dirty="0"/>
              <a:t> At that time the LORD said to Joshua, "Make flint knives and </a:t>
            </a:r>
            <a:r>
              <a:rPr lang="en-US" dirty="0">
                <a:solidFill>
                  <a:srgbClr val="FF0000"/>
                </a:solidFill>
              </a:rPr>
              <a:t>circumcise the Israelites again</a:t>
            </a:r>
            <a:r>
              <a:rPr lang="en-US" dirty="0"/>
              <a:t>."</a:t>
            </a:r>
          </a:p>
          <a:p>
            <a:r>
              <a:rPr lang="en-US" dirty="0"/>
              <a:t> </a:t>
            </a:r>
            <a:r>
              <a:rPr lang="en-US" baseline="30000" dirty="0"/>
              <a:t>3</a:t>
            </a:r>
            <a:r>
              <a:rPr lang="en-US" dirty="0"/>
              <a:t> So Joshua made flint knives and </a:t>
            </a:r>
            <a:r>
              <a:rPr lang="en-US" dirty="0">
                <a:solidFill>
                  <a:srgbClr val="FF0000"/>
                </a:solidFill>
              </a:rPr>
              <a:t>circumcised the Israelites </a:t>
            </a:r>
            <a:r>
              <a:rPr lang="en-US" dirty="0"/>
              <a:t>at </a:t>
            </a:r>
            <a:r>
              <a:rPr lang="en-US" dirty="0" err="1"/>
              <a:t>Gibeath</a:t>
            </a:r>
            <a:r>
              <a:rPr lang="en-US" dirty="0"/>
              <a:t> </a:t>
            </a:r>
            <a:r>
              <a:rPr lang="en-US" dirty="0" err="1"/>
              <a:t>Haaraloth</a:t>
            </a:r>
            <a:r>
              <a:rPr lang="en-US" dirty="0"/>
              <a:t>.</a:t>
            </a:r>
          </a:p>
          <a:p>
            <a:r>
              <a:rPr lang="en-US" dirty="0"/>
              <a:t> </a:t>
            </a:r>
          </a:p>
        </p:txBody>
      </p:sp>
    </p:spTree>
    <p:extLst>
      <p:ext uri="{BB962C8B-B14F-4D97-AF65-F5344CB8AC3E}">
        <p14:creationId xmlns:p14="http://schemas.microsoft.com/office/powerpoint/2010/main" val="336290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Your </a:t>
            </a:r>
            <a:r>
              <a:rPr lang="en-US" u="sng" dirty="0">
                <a:effectLst>
                  <a:glow rad="127000">
                    <a:srgbClr val="FF0000"/>
                  </a:glow>
                </a:effectLst>
              </a:rPr>
              <a:t>Faith</a:t>
            </a:r>
            <a:r>
              <a:rPr lang="en-US" dirty="0">
                <a:effectLst>
                  <a:glow rad="127000">
                    <a:srgbClr val="FF0000"/>
                  </a:glow>
                </a:effectLst>
              </a:rPr>
              <a:t> </a:t>
            </a:r>
            <a:r>
              <a:rPr lang="en-US" dirty="0"/>
              <a:t>5:8</a:t>
            </a:r>
          </a:p>
        </p:txBody>
      </p:sp>
      <p:sp>
        <p:nvSpPr>
          <p:cNvPr id="3" name="Content Placeholder 2"/>
          <p:cNvSpPr>
            <a:spLocks noGrp="1"/>
          </p:cNvSpPr>
          <p:nvPr>
            <p:ph idx="1"/>
          </p:nvPr>
        </p:nvSpPr>
        <p:spPr>
          <a:xfrm>
            <a:off x="387275" y="1825625"/>
            <a:ext cx="8276665" cy="4351338"/>
          </a:xfrm>
        </p:spPr>
        <p:txBody>
          <a:bodyPr/>
          <a:lstStyle/>
          <a:p>
            <a:r>
              <a:rPr lang="en-US" baseline="30000" dirty="0"/>
              <a:t>8</a:t>
            </a:r>
            <a:r>
              <a:rPr lang="en-US" dirty="0"/>
              <a:t> And after the whole nation had been circumcised, they remained where they were in camp </a:t>
            </a:r>
            <a:r>
              <a:rPr lang="en-US" dirty="0">
                <a:solidFill>
                  <a:srgbClr val="FF0000"/>
                </a:solidFill>
              </a:rPr>
              <a:t>until</a:t>
            </a:r>
            <a:r>
              <a:rPr lang="en-US" dirty="0"/>
              <a:t> they were healed. </a:t>
            </a:r>
          </a:p>
        </p:txBody>
      </p:sp>
      <p:pic>
        <p:nvPicPr>
          <p:cNvPr id="4" name="Picture 3"/>
          <p:cNvPicPr>
            <a:picLocks noChangeAspect="1"/>
          </p:cNvPicPr>
          <p:nvPr/>
        </p:nvPicPr>
        <p:blipFill>
          <a:blip r:embed="rId2"/>
          <a:stretch>
            <a:fillRect/>
          </a:stretch>
        </p:blipFill>
        <p:spPr>
          <a:xfrm rot="2374767">
            <a:off x="7749254" y="2612186"/>
            <a:ext cx="4798599" cy="2725044"/>
          </a:xfrm>
          <a:prstGeom prst="rect">
            <a:avLst/>
          </a:prstGeom>
          <a:effectLst>
            <a:outerShdw blurRad="457200" dist="254000" dir="5400000" algn="ctr" rotWithShape="0">
              <a:schemeClr val="tx1">
                <a:alpha val="56000"/>
              </a:schemeClr>
            </a:outerShdw>
          </a:effectLst>
        </p:spPr>
      </p:pic>
    </p:spTree>
    <p:extLst>
      <p:ext uri="{BB962C8B-B14F-4D97-AF65-F5344CB8AC3E}">
        <p14:creationId xmlns:p14="http://schemas.microsoft.com/office/powerpoint/2010/main" val="257354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40553" y="849531"/>
            <a:ext cx="6351447" cy="6008469"/>
          </a:xfrm>
          <a:prstGeom prst="rect">
            <a:avLst/>
          </a:prstGeom>
        </p:spPr>
      </p:pic>
      <p:sp>
        <p:nvSpPr>
          <p:cNvPr id="6" name="Rectangular Callout 5"/>
          <p:cNvSpPr/>
          <p:nvPr/>
        </p:nvSpPr>
        <p:spPr>
          <a:xfrm>
            <a:off x="1051560" y="2994660"/>
            <a:ext cx="5577840" cy="2148840"/>
          </a:xfrm>
          <a:prstGeom prst="wedgeRectCallout">
            <a:avLst>
              <a:gd name="adj1" fmla="val -6407"/>
              <a:gd name="adj2" fmla="val -73803"/>
            </a:avLst>
          </a:prstGeom>
          <a:solidFill>
            <a:srgbClr val="D2B782"/>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Removing Your </a:t>
            </a:r>
            <a:r>
              <a:rPr lang="en-US" u="sng" dirty="0">
                <a:effectLst>
                  <a:glow rad="127000">
                    <a:srgbClr val="FF0000"/>
                  </a:glow>
                </a:effectLst>
              </a:rPr>
              <a:t>Re</a:t>
            </a:r>
            <a:r>
              <a:rPr lang="en-US" dirty="0">
                <a:effectLst>
                  <a:glow rad="127000">
                    <a:srgbClr val="FF0000"/>
                  </a:glow>
                </a:effectLst>
              </a:rPr>
              <a:t>p</a:t>
            </a:r>
            <a:r>
              <a:rPr lang="en-US" u="sng" dirty="0">
                <a:effectLst>
                  <a:glow rad="127000">
                    <a:srgbClr val="FF0000"/>
                  </a:glow>
                </a:effectLst>
              </a:rPr>
              <a:t>roach</a:t>
            </a:r>
            <a:r>
              <a:rPr lang="en-US" dirty="0"/>
              <a:t> 5:9</a:t>
            </a:r>
          </a:p>
        </p:txBody>
      </p:sp>
      <p:sp>
        <p:nvSpPr>
          <p:cNvPr id="3" name="Content Placeholder 2"/>
          <p:cNvSpPr>
            <a:spLocks noGrp="1"/>
          </p:cNvSpPr>
          <p:nvPr>
            <p:ph idx="1"/>
          </p:nvPr>
        </p:nvSpPr>
        <p:spPr/>
        <p:txBody>
          <a:bodyPr/>
          <a:lstStyle/>
          <a:p>
            <a:r>
              <a:rPr lang="en-US" baseline="30000" dirty="0"/>
              <a:t>9</a:t>
            </a:r>
            <a:r>
              <a:rPr lang="en-US" dirty="0"/>
              <a:t> Then the LORD said to Joshua, </a:t>
            </a:r>
          </a:p>
          <a:p>
            <a:br>
              <a:rPr lang="en-US" dirty="0"/>
            </a:br>
            <a:r>
              <a:rPr lang="en-US" dirty="0"/>
              <a:t>	"Today I have rolled </a:t>
            </a:r>
            <a:br>
              <a:rPr lang="en-US" dirty="0"/>
            </a:br>
            <a:r>
              <a:rPr lang="en-US" dirty="0"/>
              <a:t>	away the reproach of </a:t>
            </a:r>
            <a:br>
              <a:rPr lang="en-US" dirty="0"/>
            </a:br>
            <a:r>
              <a:rPr lang="en-US" dirty="0"/>
              <a:t>	Egypt from you." </a:t>
            </a:r>
          </a:p>
        </p:txBody>
      </p:sp>
      <p:sp>
        <p:nvSpPr>
          <p:cNvPr id="4" name="TextBox 3"/>
          <p:cNvSpPr txBox="1"/>
          <p:nvPr/>
        </p:nvSpPr>
        <p:spPr>
          <a:xfrm rot="1988623">
            <a:off x="8663940" y="3108960"/>
            <a:ext cx="2377440" cy="646331"/>
          </a:xfrm>
          <a:prstGeom prst="rect">
            <a:avLst/>
          </a:prstGeom>
          <a:noFill/>
        </p:spPr>
        <p:txBody>
          <a:bodyPr wrap="square" rtlCol="0">
            <a:spAutoFit/>
          </a:bodyPr>
          <a:lstStyle/>
          <a:p>
            <a:r>
              <a:rPr lang="en-US" sz="3600" b="1" dirty="0">
                <a:effectLst>
                  <a:glow rad="127000">
                    <a:srgbClr val="D2B782"/>
                  </a:glow>
                </a:effectLst>
              </a:rPr>
              <a:t>REPROACH</a:t>
            </a:r>
          </a:p>
        </p:txBody>
      </p:sp>
    </p:spTree>
    <p:extLst>
      <p:ext uri="{BB962C8B-B14F-4D97-AF65-F5344CB8AC3E}">
        <p14:creationId xmlns:p14="http://schemas.microsoft.com/office/powerpoint/2010/main" val="223262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40553" y="849531"/>
            <a:ext cx="6351447" cy="6008469"/>
          </a:xfrm>
          <a:prstGeom prst="rect">
            <a:avLst/>
          </a:prstGeom>
        </p:spPr>
      </p:pic>
      <p:sp>
        <p:nvSpPr>
          <p:cNvPr id="6" name="Rectangular Callout 5"/>
          <p:cNvSpPr/>
          <p:nvPr/>
        </p:nvSpPr>
        <p:spPr>
          <a:xfrm>
            <a:off x="1051560" y="2994660"/>
            <a:ext cx="5577840" cy="2148840"/>
          </a:xfrm>
          <a:prstGeom prst="wedgeRectCallout">
            <a:avLst>
              <a:gd name="adj1" fmla="val -6407"/>
              <a:gd name="adj2" fmla="val -73803"/>
            </a:avLst>
          </a:prstGeom>
          <a:solidFill>
            <a:srgbClr val="D2B782"/>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Removing Your </a:t>
            </a:r>
            <a:r>
              <a:rPr lang="en-US" u="sng" dirty="0">
                <a:effectLst>
                  <a:glow rad="127000">
                    <a:srgbClr val="FF0000"/>
                  </a:glow>
                </a:effectLst>
              </a:rPr>
              <a:t>Re</a:t>
            </a:r>
            <a:r>
              <a:rPr lang="en-US" dirty="0">
                <a:effectLst>
                  <a:glow rad="127000">
                    <a:srgbClr val="FF0000"/>
                  </a:glow>
                </a:effectLst>
              </a:rPr>
              <a:t>p</a:t>
            </a:r>
            <a:r>
              <a:rPr lang="en-US" u="sng" dirty="0">
                <a:effectLst>
                  <a:glow rad="127000">
                    <a:srgbClr val="FF0000"/>
                  </a:glow>
                </a:effectLst>
              </a:rPr>
              <a:t>roach</a:t>
            </a:r>
            <a:r>
              <a:rPr lang="en-US" dirty="0"/>
              <a:t> 5:9</a:t>
            </a:r>
          </a:p>
        </p:txBody>
      </p:sp>
      <p:sp>
        <p:nvSpPr>
          <p:cNvPr id="3" name="Content Placeholder 2"/>
          <p:cNvSpPr>
            <a:spLocks noGrp="1"/>
          </p:cNvSpPr>
          <p:nvPr>
            <p:ph idx="1"/>
          </p:nvPr>
        </p:nvSpPr>
        <p:spPr/>
        <p:txBody>
          <a:bodyPr/>
          <a:lstStyle/>
          <a:p>
            <a:r>
              <a:rPr lang="en-US" baseline="30000" dirty="0"/>
              <a:t>9</a:t>
            </a:r>
            <a:r>
              <a:rPr lang="en-US" dirty="0"/>
              <a:t> Then the LORD said to Joshua, </a:t>
            </a:r>
          </a:p>
          <a:p>
            <a:br>
              <a:rPr lang="en-US" dirty="0"/>
            </a:br>
            <a:r>
              <a:rPr lang="en-US" dirty="0"/>
              <a:t>	"Today I have rolled </a:t>
            </a:r>
            <a:br>
              <a:rPr lang="en-US" dirty="0"/>
            </a:br>
            <a:r>
              <a:rPr lang="en-US" dirty="0"/>
              <a:t>	away the reproach of </a:t>
            </a:r>
            <a:br>
              <a:rPr lang="en-US" dirty="0"/>
            </a:br>
            <a:r>
              <a:rPr lang="en-US" dirty="0"/>
              <a:t>	Egypt from you." </a:t>
            </a:r>
          </a:p>
          <a:p>
            <a:endParaRPr lang="en-US" dirty="0"/>
          </a:p>
          <a:p>
            <a:r>
              <a:rPr lang="en-US" dirty="0"/>
              <a:t>So the place has been called Gilgal to this day. </a:t>
            </a:r>
          </a:p>
        </p:txBody>
      </p:sp>
      <p:sp>
        <p:nvSpPr>
          <p:cNvPr id="4" name="TextBox 3"/>
          <p:cNvSpPr txBox="1"/>
          <p:nvPr/>
        </p:nvSpPr>
        <p:spPr>
          <a:xfrm rot="1988623">
            <a:off x="8663940" y="3108960"/>
            <a:ext cx="2377440" cy="646331"/>
          </a:xfrm>
          <a:prstGeom prst="rect">
            <a:avLst/>
          </a:prstGeom>
          <a:noFill/>
        </p:spPr>
        <p:txBody>
          <a:bodyPr wrap="square" rtlCol="0">
            <a:spAutoFit/>
          </a:bodyPr>
          <a:lstStyle/>
          <a:p>
            <a:r>
              <a:rPr lang="en-US" sz="3600" b="1" dirty="0">
                <a:effectLst>
                  <a:glow rad="127000">
                    <a:srgbClr val="D2B782"/>
                  </a:glow>
                </a:effectLst>
              </a:rPr>
              <a:t>REPROACH</a:t>
            </a:r>
          </a:p>
        </p:txBody>
      </p:sp>
    </p:spTree>
    <p:extLst>
      <p:ext uri="{BB962C8B-B14F-4D97-AF65-F5344CB8AC3E}">
        <p14:creationId xmlns:p14="http://schemas.microsoft.com/office/powerpoint/2010/main" val="233467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35931" y="0"/>
            <a:ext cx="5833913" cy="7179677"/>
          </a:xfrm>
          <a:prstGeom prst="rect">
            <a:avLst/>
          </a:prstGeom>
        </p:spPr>
      </p:pic>
      <p:sp>
        <p:nvSpPr>
          <p:cNvPr id="2" name="Title 1"/>
          <p:cNvSpPr>
            <a:spLocks noGrp="1"/>
          </p:cNvSpPr>
          <p:nvPr>
            <p:ph type="title"/>
          </p:nvPr>
        </p:nvSpPr>
        <p:spPr/>
        <p:txBody>
          <a:bodyPr/>
          <a:lstStyle/>
          <a:p>
            <a:r>
              <a:rPr lang="en-US" dirty="0"/>
              <a:t>Remembering Your </a:t>
            </a:r>
            <a:r>
              <a:rPr lang="en-US" u="sng" dirty="0">
                <a:effectLst>
                  <a:glow rad="127000">
                    <a:srgbClr val="FF0000"/>
                  </a:glow>
                </a:effectLst>
              </a:rPr>
              <a:t>Salvation</a:t>
            </a:r>
            <a:r>
              <a:rPr lang="en-US" dirty="0">
                <a:effectLst>
                  <a:glow rad="127000">
                    <a:srgbClr val="FF0000"/>
                  </a:glow>
                </a:effectLst>
              </a:rPr>
              <a:t> </a:t>
            </a:r>
            <a:r>
              <a:rPr lang="en-US" dirty="0"/>
              <a:t>5:10 </a:t>
            </a:r>
          </a:p>
        </p:txBody>
      </p:sp>
      <p:sp>
        <p:nvSpPr>
          <p:cNvPr id="3" name="Content Placeholder 2"/>
          <p:cNvSpPr>
            <a:spLocks noGrp="1"/>
          </p:cNvSpPr>
          <p:nvPr>
            <p:ph idx="1"/>
          </p:nvPr>
        </p:nvSpPr>
        <p:spPr>
          <a:xfrm>
            <a:off x="387275" y="1825625"/>
            <a:ext cx="8070925" cy="4351338"/>
          </a:xfrm>
        </p:spPr>
        <p:txBody>
          <a:bodyPr/>
          <a:lstStyle/>
          <a:p>
            <a:r>
              <a:rPr lang="en-US" baseline="30000" dirty="0"/>
              <a:t>10</a:t>
            </a:r>
            <a:r>
              <a:rPr lang="en-US" dirty="0"/>
              <a:t> On the evening of the fourteenth day of the month, while camped at Gilgal on the plains of Jericho, the Israelites celebrated the </a:t>
            </a:r>
            <a:r>
              <a:rPr lang="en-US" dirty="0">
                <a:solidFill>
                  <a:srgbClr val="FF0000"/>
                </a:solidFill>
              </a:rPr>
              <a:t>Passover</a:t>
            </a:r>
            <a:r>
              <a:rPr lang="en-US" dirty="0"/>
              <a:t>.  </a:t>
            </a:r>
          </a:p>
          <a:p>
            <a:endParaRPr lang="en-US" dirty="0"/>
          </a:p>
        </p:txBody>
      </p:sp>
    </p:spTree>
    <p:extLst>
      <p:ext uri="{BB962C8B-B14F-4D97-AF65-F5344CB8AC3E}">
        <p14:creationId xmlns:p14="http://schemas.microsoft.com/office/powerpoint/2010/main" val="50733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35931" y="0"/>
            <a:ext cx="5833913" cy="7179677"/>
          </a:xfrm>
          <a:prstGeom prst="rect">
            <a:avLst/>
          </a:prstGeom>
        </p:spPr>
      </p:pic>
      <p:sp>
        <p:nvSpPr>
          <p:cNvPr id="2" name="Title 1"/>
          <p:cNvSpPr>
            <a:spLocks noGrp="1"/>
          </p:cNvSpPr>
          <p:nvPr>
            <p:ph type="title"/>
          </p:nvPr>
        </p:nvSpPr>
        <p:spPr/>
        <p:txBody>
          <a:bodyPr/>
          <a:lstStyle/>
          <a:p>
            <a:r>
              <a:rPr lang="en-US" dirty="0"/>
              <a:t>Remembering Your </a:t>
            </a:r>
            <a:r>
              <a:rPr lang="en-US" u="sng" dirty="0">
                <a:effectLst>
                  <a:glow rad="127000">
                    <a:srgbClr val="FF0000"/>
                  </a:glow>
                </a:effectLst>
              </a:rPr>
              <a:t>Salvation</a:t>
            </a:r>
            <a:r>
              <a:rPr lang="en-US" dirty="0">
                <a:effectLst>
                  <a:glow rad="127000">
                    <a:srgbClr val="FF0000"/>
                  </a:glow>
                </a:effectLst>
              </a:rPr>
              <a:t> </a:t>
            </a:r>
            <a:r>
              <a:rPr lang="en-US" dirty="0"/>
              <a:t>5:10 </a:t>
            </a:r>
          </a:p>
        </p:txBody>
      </p:sp>
      <p:sp>
        <p:nvSpPr>
          <p:cNvPr id="3" name="Content Placeholder 2"/>
          <p:cNvSpPr>
            <a:spLocks noGrp="1"/>
          </p:cNvSpPr>
          <p:nvPr>
            <p:ph idx="1"/>
          </p:nvPr>
        </p:nvSpPr>
        <p:spPr>
          <a:xfrm>
            <a:off x="387275" y="1825625"/>
            <a:ext cx="8070925" cy="4351338"/>
          </a:xfrm>
        </p:spPr>
        <p:txBody>
          <a:bodyPr/>
          <a:lstStyle/>
          <a:p>
            <a:r>
              <a:rPr lang="en-US" baseline="30000" dirty="0"/>
              <a:t>10</a:t>
            </a:r>
            <a:r>
              <a:rPr lang="en-US" dirty="0"/>
              <a:t> On the evening of the fourteenth day of the month, while camped at Gilgal on the plains of Jericho, the Israelites </a:t>
            </a:r>
            <a:r>
              <a:rPr lang="en-US" dirty="0">
                <a:solidFill>
                  <a:srgbClr val="FF0000"/>
                </a:solidFill>
              </a:rPr>
              <a:t>celebrated</a:t>
            </a:r>
            <a:r>
              <a:rPr lang="en-US" dirty="0"/>
              <a:t> the </a:t>
            </a:r>
            <a:r>
              <a:rPr lang="en-US" dirty="0">
                <a:solidFill>
                  <a:srgbClr val="FF0000"/>
                </a:solidFill>
              </a:rPr>
              <a:t>Passover</a:t>
            </a:r>
            <a:r>
              <a:rPr lang="en-US" dirty="0"/>
              <a:t>.  </a:t>
            </a:r>
          </a:p>
          <a:p>
            <a:endParaRPr lang="en-US" dirty="0"/>
          </a:p>
        </p:txBody>
      </p:sp>
      <p:pic>
        <p:nvPicPr>
          <p:cNvPr id="4" name="Picture 3"/>
          <p:cNvPicPr>
            <a:picLocks noChangeAspect="1"/>
          </p:cNvPicPr>
          <p:nvPr/>
        </p:nvPicPr>
        <p:blipFill>
          <a:blip r:embed="rId3"/>
          <a:stretch>
            <a:fillRect/>
          </a:stretch>
        </p:blipFill>
        <p:spPr>
          <a:xfrm>
            <a:off x="6328342" y="2857218"/>
            <a:ext cx="6679096" cy="4457982"/>
          </a:xfrm>
          <a:prstGeom prst="rect">
            <a:avLst/>
          </a:prstGeom>
        </p:spPr>
      </p:pic>
    </p:spTree>
    <p:extLst>
      <p:ext uri="{BB962C8B-B14F-4D97-AF65-F5344CB8AC3E}">
        <p14:creationId xmlns:p14="http://schemas.microsoft.com/office/powerpoint/2010/main" val="201197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7674"/>
          <a:stretch/>
        </p:blipFill>
        <p:spPr>
          <a:xfrm>
            <a:off x="4160520" y="2027567"/>
            <a:ext cx="8092440" cy="4830433"/>
          </a:xfrm>
          <a:prstGeom prst="rect">
            <a:avLst/>
          </a:prstGeom>
        </p:spPr>
      </p:pic>
      <p:sp>
        <p:nvSpPr>
          <p:cNvPr id="2" name="Title 1"/>
          <p:cNvSpPr>
            <a:spLocks noGrp="1"/>
          </p:cNvSpPr>
          <p:nvPr>
            <p:ph type="title"/>
          </p:nvPr>
        </p:nvSpPr>
        <p:spPr/>
        <p:txBody>
          <a:bodyPr/>
          <a:lstStyle/>
          <a:p>
            <a:r>
              <a:rPr lang="en-US" dirty="0"/>
              <a:t>Enjoying Your </a:t>
            </a:r>
            <a:r>
              <a:rPr lang="en-US" u="sng" dirty="0">
                <a:effectLst>
                  <a:glow rad="127000">
                    <a:srgbClr val="FF0000"/>
                  </a:glow>
                </a:effectLst>
              </a:rPr>
              <a:t>Blessin</a:t>
            </a:r>
            <a:r>
              <a:rPr lang="en-US" dirty="0">
                <a:effectLst>
                  <a:glow rad="127000">
                    <a:srgbClr val="FF0000"/>
                  </a:glow>
                </a:effectLst>
              </a:rPr>
              <a:t>g</a:t>
            </a:r>
            <a:r>
              <a:rPr lang="en-US" u="sng" dirty="0">
                <a:effectLst>
                  <a:glow rad="127000">
                    <a:srgbClr val="FF0000"/>
                  </a:glow>
                </a:effectLst>
              </a:rPr>
              <a:t>s</a:t>
            </a:r>
            <a:r>
              <a:rPr lang="en-US" dirty="0"/>
              <a:t> 5:11</a:t>
            </a:r>
          </a:p>
        </p:txBody>
      </p:sp>
      <p:sp>
        <p:nvSpPr>
          <p:cNvPr id="3" name="Content Placeholder 2"/>
          <p:cNvSpPr>
            <a:spLocks noGrp="1"/>
          </p:cNvSpPr>
          <p:nvPr>
            <p:ph idx="1"/>
          </p:nvPr>
        </p:nvSpPr>
        <p:spPr>
          <a:xfrm>
            <a:off x="387275" y="1825625"/>
            <a:ext cx="7522285" cy="4351338"/>
          </a:xfrm>
        </p:spPr>
        <p:txBody>
          <a:bodyPr/>
          <a:lstStyle/>
          <a:p>
            <a:r>
              <a:rPr lang="en-US" baseline="30000" dirty="0"/>
              <a:t>11</a:t>
            </a:r>
            <a:r>
              <a:rPr lang="en-US" dirty="0"/>
              <a:t> The day after the Passover, </a:t>
            </a:r>
            <a:r>
              <a:rPr lang="en-US" dirty="0">
                <a:solidFill>
                  <a:srgbClr val="FF0000"/>
                </a:solidFill>
              </a:rPr>
              <a:t>that very day, they ate some of the produce of the land</a:t>
            </a:r>
            <a:r>
              <a:rPr lang="en-US" dirty="0"/>
              <a:t>: unleavened bread and roasted grain.</a:t>
            </a:r>
          </a:p>
          <a:p>
            <a:endParaRPr lang="en-US" dirty="0"/>
          </a:p>
        </p:txBody>
      </p:sp>
    </p:spTree>
    <p:extLst>
      <p:ext uri="{BB962C8B-B14F-4D97-AF65-F5344CB8AC3E}">
        <p14:creationId xmlns:p14="http://schemas.microsoft.com/office/powerpoint/2010/main" val="77242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39212" y="0"/>
            <a:ext cx="5652788" cy="6910374"/>
          </a:xfrm>
          <a:prstGeom prst="rect">
            <a:avLst/>
          </a:prstGeom>
        </p:spPr>
      </p:pic>
      <p:sp>
        <p:nvSpPr>
          <p:cNvPr id="2" name="Title 1"/>
          <p:cNvSpPr>
            <a:spLocks noGrp="1"/>
          </p:cNvSpPr>
          <p:nvPr>
            <p:ph type="title"/>
          </p:nvPr>
        </p:nvSpPr>
        <p:spPr/>
        <p:txBody>
          <a:bodyPr/>
          <a:lstStyle/>
          <a:p>
            <a:r>
              <a:rPr lang="en-US" dirty="0"/>
              <a:t>Forgetting Your </a:t>
            </a:r>
            <a:r>
              <a:rPr lang="en-US" u="sng" dirty="0">
                <a:effectLst>
                  <a:glow rad="127000">
                    <a:srgbClr val="FF0000"/>
                  </a:glow>
                </a:effectLst>
              </a:rPr>
              <a:t>Past</a:t>
            </a:r>
            <a:r>
              <a:rPr lang="en-US" dirty="0"/>
              <a:t> 5:12</a:t>
            </a:r>
          </a:p>
        </p:txBody>
      </p:sp>
      <p:sp>
        <p:nvSpPr>
          <p:cNvPr id="3" name="Content Placeholder 2"/>
          <p:cNvSpPr>
            <a:spLocks noGrp="1"/>
          </p:cNvSpPr>
          <p:nvPr>
            <p:ph idx="1"/>
          </p:nvPr>
        </p:nvSpPr>
        <p:spPr>
          <a:xfrm>
            <a:off x="387275" y="1825625"/>
            <a:ext cx="7522285" cy="4351338"/>
          </a:xfrm>
        </p:spPr>
        <p:txBody>
          <a:bodyPr/>
          <a:lstStyle/>
          <a:p>
            <a:r>
              <a:rPr lang="en-US" baseline="30000" dirty="0"/>
              <a:t>12</a:t>
            </a:r>
            <a:r>
              <a:rPr lang="en-US" dirty="0"/>
              <a:t> The </a:t>
            </a:r>
            <a:r>
              <a:rPr lang="en-US" dirty="0">
                <a:solidFill>
                  <a:srgbClr val="FF0000"/>
                </a:solidFill>
              </a:rPr>
              <a:t>manna</a:t>
            </a:r>
            <a:r>
              <a:rPr lang="en-US" dirty="0"/>
              <a:t> </a:t>
            </a:r>
            <a:r>
              <a:rPr lang="en-US" dirty="0">
                <a:solidFill>
                  <a:srgbClr val="FF0000"/>
                </a:solidFill>
              </a:rPr>
              <a:t>stopped</a:t>
            </a:r>
            <a:r>
              <a:rPr lang="en-US" dirty="0"/>
              <a:t> the day after they ate this food from the land; there was </a:t>
            </a:r>
            <a:r>
              <a:rPr lang="en-US" dirty="0">
                <a:solidFill>
                  <a:srgbClr val="FF0000"/>
                </a:solidFill>
              </a:rPr>
              <a:t>no longer any manna </a:t>
            </a:r>
            <a:r>
              <a:rPr lang="en-US" dirty="0"/>
              <a:t>for the Israelites, but that year they ate of the produce of Canaan.</a:t>
            </a:r>
          </a:p>
          <a:p>
            <a:endParaRPr lang="en-US" dirty="0"/>
          </a:p>
        </p:txBody>
      </p:sp>
    </p:spTree>
    <p:extLst>
      <p:ext uri="{BB962C8B-B14F-4D97-AF65-F5344CB8AC3E}">
        <p14:creationId xmlns:p14="http://schemas.microsoft.com/office/powerpoint/2010/main" val="415026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7674"/>
          <a:stretch/>
        </p:blipFill>
        <p:spPr>
          <a:xfrm>
            <a:off x="4160520" y="2027567"/>
            <a:ext cx="8092440" cy="4830433"/>
          </a:xfrm>
          <a:prstGeom prst="rect">
            <a:avLst/>
          </a:prstGeom>
        </p:spPr>
      </p:pic>
      <p:sp>
        <p:nvSpPr>
          <p:cNvPr id="2" name="Title 1"/>
          <p:cNvSpPr>
            <a:spLocks noGrp="1"/>
          </p:cNvSpPr>
          <p:nvPr>
            <p:ph type="title"/>
          </p:nvPr>
        </p:nvSpPr>
        <p:spPr/>
        <p:txBody>
          <a:bodyPr/>
          <a:lstStyle/>
          <a:p>
            <a:r>
              <a:rPr lang="en-US" dirty="0"/>
              <a:t>Focusing on Your </a:t>
            </a:r>
            <a:r>
              <a:rPr lang="en-US" u="sng" dirty="0">
                <a:effectLst>
                  <a:glow rad="127000">
                    <a:srgbClr val="FF0000"/>
                  </a:glow>
                </a:effectLst>
              </a:rPr>
              <a:t>Future</a:t>
            </a:r>
            <a:r>
              <a:rPr lang="en-US" dirty="0">
                <a:effectLst>
                  <a:glow rad="127000">
                    <a:srgbClr val="FF0000"/>
                  </a:glow>
                </a:effectLst>
              </a:rPr>
              <a:t> </a:t>
            </a:r>
            <a:r>
              <a:rPr lang="en-US" dirty="0"/>
              <a:t>5:12</a:t>
            </a:r>
          </a:p>
        </p:txBody>
      </p:sp>
      <p:sp>
        <p:nvSpPr>
          <p:cNvPr id="3" name="Content Placeholder 2"/>
          <p:cNvSpPr>
            <a:spLocks noGrp="1"/>
          </p:cNvSpPr>
          <p:nvPr>
            <p:ph idx="1"/>
          </p:nvPr>
        </p:nvSpPr>
        <p:spPr>
          <a:xfrm>
            <a:off x="387275" y="1825625"/>
            <a:ext cx="7522285" cy="4351338"/>
          </a:xfrm>
        </p:spPr>
        <p:txBody>
          <a:bodyPr/>
          <a:lstStyle/>
          <a:p>
            <a:r>
              <a:rPr lang="en-US" baseline="30000" dirty="0"/>
              <a:t>12</a:t>
            </a:r>
            <a:r>
              <a:rPr lang="en-US" dirty="0"/>
              <a:t> The manna stopped the day after they ate this food from the land; there was no longer any manna for the Israelites, </a:t>
            </a:r>
            <a:r>
              <a:rPr lang="en-US" dirty="0">
                <a:solidFill>
                  <a:srgbClr val="FF0000"/>
                </a:solidFill>
              </a:rPr>
              <a:t>but that year they ate of the produce of Canaan</a:t>
            </a:r>
            <a:r>
              <a:rPr lang="en-US" dirty="0"/>
              <a:t>.</a:t>
            </a:r>
          </a:p>
          <a:p>
            <a:endParaRPr lang="en-US" dirty="0"/>
          </a:p>
        </p:txBody>
      </p:sp>
    </p:spTree>
    <p:extLst>
      <p:ext uri="{BB962C8B-B14F-4D97-AF65-F5344CB8AC3E}">
        <p14:creationId xmlns:p14="http://schemas.microsoft.com/office/powerpoint/2010/main" val="421466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67253"/>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rgbClr val="7591C4">
                      <a:alpha val="0"/>
                    </a:srgbClr>
                  </a:glow>
                </a:effectLst>
                <a:latin typeface="Candara" panose="020E0502030303020204" pitchFamily="34" charset="0"/>
              </a:rPr>
              <a:t>Involves </a:t>
            </a:r>
            <a:br>
              <a:rPr lang="en-US" sz="6600" b="1" dirty="0">
                <a:solidFill>
                  <a:schemeClr val="bg1"/>
                </a:solidFill>
                <a:effectLst>
                  <a:glow rad="127000">
                    <a:srgbClr val="7591C4">
                      <a:alpha val="0"/>
                    </a:srgbClr>
                  </a:glow>
                </a:effectLst>
                <a:latin typeface="Candara" panose="020E0502030303020204" pitchFamily="34" charset="0"/>
              </a:rPr>
            </a:br>
            <a:r>
              <a:rPr lang="en-US" sz="6600" b="1" dirty="0">
                <a:solidFill>
                  <a:schemeClr val="bg1"/>
                </a:solidFill>
                <a:effectLst>
                  <a:glow rad="127000">
                    <a:srgbClr val="7591C4">
                      <a:alpha val="0"/>
                    </a:srgbClr>
                  </a:glow>
                </a:effectLst>
                <a:latin typeface="Candara" panose="020E0502030303020204" pitchFamily="34" charset="0"/>
              </a:rPr>
              <a:t>Preparation</a:t>
            </a:r>
            <a:endParaRPr lang="en-US" sz="6600" dirty="0">
              <a:solidFill>
                <a:schemeClr val="bg1"/>
              </a:solidFill>
            </a:endParaRPr>
          </a:p>
        </p:txBody>
      </p:sp>
    </p:spTree>
    <p:extLst>
      <p:ext uri="{BB962C8B-B14F-4D97-AF65-F5344CB8AC3E}">
        <p14:creationId xmlns:p14="http://schemas.microsoft.com/office/powerpoint/2010/main" val="63710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Summing it all up:</a:t>
            </a:r>
          </a:p>
        </p:txBody>
      </p:sp>
      <p:sp>
        <p:nvSpPr>
          <p:cNvPr id="3" name="Content Placeholder 2"/>
          <p:cNvSpPr>
            <a:spLocks noGrp="1"/>
          </p:cNvSpPr>
          <p:nvPr>
            <p:ph idx="1"/>
          </p:nvPr>
        </p:nvSpPr>
        <p:spPr>
          <a:xfrm>
            <a:off x="363070" y="1825625"/>
            <a:ext cx="11437043" cy="4351338"/>
          </a:xfrm>
        </p:spPr>
        <p:txBody>
          <a:bodyPr/>
          <a:lstStyle/>
          <a:p>
            <a:pPr algn="ctr"/>
            <a:r>
              <a:rPr lang="en-US" dirty="0"/>
              <a:t>You can prepare for success right </a:t>
            </a:r>
            <a:r>
              <a:rPr lang="en-US" u="sng" dirty="0">
                <a:solidFill>
                  <a:srgbClr val="FF0000"/>
                </a:solidFill>
              </a:rPr>
              <a:t>NOW</a:t>
            </a:r>
            <a:r>
              <a:rPr lang="en-US" dirty="0"/>
              <a:t>!  </a:t>
            </a:r>
          </a:p>
        </p:txBody>
      </p:sp>
    </p:spTree>
    <p:extLst>
      <p:ext uri="{BB962C8B-B14F-4D97-AF65-F5344CB8AC3E}">
        <p14:creationId xmlns:p14="http://schemas.microsoft.com/office/powerpoint/2010/main" val="13292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Summing it all up:</a:t>
            </a:r>
          </a:p>
        </p:txBody>
      </p:sp>
      <p:sp>
        <p:nvSpPr>
          <p:cNvPr id="3" name="Content Placeholder 2"/>
          <p:cNvSpPr>
            <a:spLocks noGrp="1"/>
          </p:cNvSpPr>
          <p:nvPr>
            <p:ph idx="1"/>
          </p:nvPr>
        </p:nvSpPr>
        <p:spPr>
          <a:xfrm>
            <a:off x="363070" y="1825625"/>
            <a:ext cx="11437043" cy="4351338"/>
          </a:xfrm>
        </p:spPr>
        <p:txBody>
          <a:bodyPr/>
          <a:lstStyle/>
          <a:p>
            <a:pPr algn="ctr"/>
            <a:r>
              <a:rPr lang="en-US" dirty="0"/>
              <a:t>You can prepare for success right </a:t>
            </a:r>
            <a:r>
              <a:rPr lang="en-US" u="sng" dirty="0">
                <a:solidFill>
                  <a:srgbClr val="FF0000"/>
                </a:solidFill>
              </a:rPr>
              <a:t>NOW</a:t>
            </a:r>
            <a:r>
              <a:rPr lang="en-US" dirty="0"/>
              <a:t>!  </a:t>
            </a:r>
          </a:p>
          <a:p>
            <a:pPr marL="571500" indent="-342900">
              <a:buFont typeface="Arial" panose="020B0604020202020204" pitchFamily="34" charset="0"/>
              <a:buChar char="•"/>
            </a:pPr>
            <a:r>
              <a:rPr lang="en-US" dirty="0"/>
              <a:t>By cutting off and rolling away the </a:t>
            </a:r>
            <a:r>
              <a:rPr lang="en-US" u="sng" dirty="0">
                <a:solidFill>
                  <a:srgbClr val="FF0000"/>
                </a:solidFill>
              </a:rPr>
              <a:t>world</a:t>
            </a:r>
            <a:r>
              <a:rPr lang="en-US" dirty="0"/>
              <a:t>.</a:t>
            </a:r>
          </a:p>
        </p:txBody>
      </p:sp>
      <p:pic>
        <p:nvPicPr>
          <p:cNvPr id="6" name="Picture 5"/>
          <p:cNvPicPr>
            <a:picLocks noChangeAspect="1"/>
          </p:cNvPicPr>
          <p:nvPr/>
        </p:nvPicPr>
        <p:blipFill>
          <a:blip r:embed="rId2"/>
          <a:stretch>
            <a:fillRect/>
          </a:stretch>
        </p:blipFill>
        <p:spPr>
          <a:xfrm>
            <a:off x="2352793" y="3873921"/>
            <a:ext cx="8658108" cy="2540476"/>
          </a:xfrm>
          <a:prstGeom prst="rect">
            <a:avLst/>
          </a:prstGeom>
        </p:spPr>
      </p:pic>
    </p:spTree>
    <p:extLst>
      <p:ext uri="{BB962C8B-B14F-4D97-AF65-F5344CB8AC3E}">
        <p14:creationId xmlns:p14="http://schemas.microsoft.com/office/powerpoint/2010/main" val="3418846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97746" y="2595716"/>
            <a:ext cx="7589222" cy="4262284"/>
          </a:xfrm>
          <a:prstGeom prst="rect">
            <a:avLst/>
          </a:prstGeom>
        </p:spPr>
      </p:pic>
      <p:sp>
        <p:nvSpPr>
          <p:cNvPr id="2" name="Title 1"/>
          <p:cNvSpPr>
            <a:spLocks noGrp="1"/>
          </p:cNvSpPr>
          <p:nvPr>
            <p:ph type="title"/>
          </p:nvPr>
        </p:nvSpPr>
        <p:spPr/>
        <p:txBody>
          <a:bodyPr/>
          <a:lstStyle/>
          <a:p>
            <a:r>
              <a:rPr lang="en-US" dirty="0"/>
              <a:t>Summing it all up:</a:t>
            </a:r>
          </a:p>
        </p:txBody>
      </p:sp>
      <p:sp>
        <p:nvSpPr>
          <p:cNvPr id="3" name="Content Placeholder 2"/>
          <p:cNvSpPr>
            <a:spLocks noGrp="1"/>
          </p:cNvSpPr>
          <p:nvPr>
            <p:ph idx="1"/>
          </p:nvPr>
        </p:nvSpPr>
        <p:spPr>
          <a:xfrm>
            <a:off x="363070" y="1825625"/>
            <a:ext cx="11437043" cy="4351338"/>
          </a:xfrm>
        </p:spPr>
        <p:txBody>
          <a:bodyPr/>
          <a:lstStyle/>
          <a:p>
            <a:pPr algn="ctr"/>
            <a:r>
              <a:rPr lang="en-US" dirty="0"/>
              <a:t>You can prepare for success right </a:t>
            </a:r>
            <a:r>
              <a:rPr lang="en-US" u="sng" dirty="0">
                <a:solidFill>
                  <a:srgbClr val="FF0000"/>
                </a:solidFill>
              </a:rPr>
              <a:t>NOW</a:t>
            </a:r>
            <a:r>
              <a:rPr lang="en-US" dirty="0"/>
              <a:t>!  </a:t>
            </a:r>
          </a:p>
          <a:p>
            <a:pPr marL="571500" indent="-342900">
              <a:buFont typeface="Arial" panose="020B0604020202020204" pitchFamily="34" charset="0"/>
              <a:buChar char="•"/>
            </a:pPr>
            <a:r>
              <a:rPr lang="en-US" dirty="0"/>
              <a:t>By cutting off and rolling away the </a:t>
            </a:r>
            <a:r>
              <a:rPr lang="en-US" u="sng" dirty="0">
                <a:solidFill>
                  <a:srgbClr val="FF0000"/>
                </a:solidFill>
              </a:rPr>
              <a:t>world</a:t>
            </a:r>
            <a:r>
              <a:rPr lang="en-US" dirty="0"/>
              <a:t>.</a:t>
            </a:r>
          </a:p>
          <a:p>
            <a:pPr marL="571500" indent="-388938">
              <a:buFont typeface="Arial" panose="020B0604020202020204" pitchFamily="34" charset="0"/>
              <a:buChar char="•"/>
            </a:pPr>
            <a:r>
              <a:rPr lang="en-US" dirty="0"/>
              <a:t>By feasting off the fruit </a:t>
            </a:r>
            <a:br>
              <a:rPr lang="en-US" dirty="0"/>
            </a:br>
            <a:r>
              <a:rPr lang="en-US" dirty="0"/>
              <a:t>of the </a:t>
            </a:r>
            <a:r>
              <a:rPr lang="en-US" u="sng" dirty="0">
                <a:solidFill>
                  <a:srgbClr val="FF0000"/>
                </a:solidFill>
              </a:rPr>
              <a:t>New</a:t>
            </a:r>
            <a:r>
              <a:rPr lang="en-US" dirty="0">
                <a:solidFill>
                  <a:srgbClr val="FF0000"/>
                </a:solidFill>
              </a:rPr>
              <a:t> </a:t>
            </a:r>
            <a:r>
              <a:rPr lang="en-US" u="sng" dirty="0">
                <a:solidFill>
                  <a:srgbClr val="FF0000"/>
                </a:solidFill>
              </a:rPr>
              <a:t>Life</a:t>
            </a:r>
            <a:r>
              <a:rPr lang="en-US" dirty="0"/>
              <a:t>. </a:t>
            </a:r>
          </a:p>
        </p:txBody>
      </p:sp>
    </p:spTree>
    <p:extLst>
      <p:ext uri="{BB962C8B-B14F-4D97-AF65-F5344CB8AC3E}">
        <p14:creationId xmlns:p14="http://schemas.microsoft.com/office/powerpoint/2010/main" val="1969438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404269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involves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37974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1508760" y="3040380"/>
            <a:ext cx="6195060" cy="2148840"/>
          </a:xfrm>
          <a:prstGeom prst="wedgeRectCallout">
            <a:avLst>
              <a:gd name="adj1" fmla="val -30392"/>
              <a:gd name="adj2" fmla="val -81250"/>
            </a:avLst>
          </a:prstGeom>
          <a:solidFill>
            <a:srgbClr val="D2B782"/>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619565" cy="4351338"/>
          </a:xfrm>
        </p:spPr>
        <p:txBody>
          <a:bodyPr/>
          <a:lstStyle/>
          <a:p>
            <a:r>
              <a:rPr lang="en-US" dirty="0"/>
              <a:t>5:2  the LORD said to Joshua, </a:t>
            </a:r>
          </a:p>
          <a:p>
            <a:pPr algn="ctr"/>
            <a:br>
              <a:rPr lang="en-US" dirty="0"/>
            </a:br>
            <a:r>
              <a:rPr lang="en-US" dirty="0"/>
              <a:t>"Make flint knives and </a:t>
            </a:r>
            <a:br>
              <a:rPr lang="en-US" dirty="0"/>
            </a:br>
            <a:r>
              <a:rPr lang="en-US" dirty="0">
                <a:solidFill>
                  <a:srgbClr val="FF0000"/>
                </a:solidFill>
              </a:rPr>
              <a:t>circumcise</a:t>
            </a:r>
            <a:r>
              <a:rPr lang="en-US" dirty="0"/>
              <a:t> </a:t>
            </a:r>
            <a:br>
              <a:rPr lang="en-US" dirty="0"/>
            </a:br>
            <a:r>
              <a:rPr lang="en-US" dirty="0"/>
              <a:t>the Israelites again."</a:t>
            </a:r>
          </a:p>
        </p:txBody>
      </p:sp>
      <p:pic>
        <p:nvPicPr>
          <p:cNvPr id="4" name="Picture 3"/>
          <p:cNvPicPr>
            <a:picLocks noChangeAspect="1"/>
          </p:cNvPicPr>
          <p:nvPr/>
        </p:nvPicPr>
        <p:blipFill>
          <a:blip r:embed="rId2"/>
          <a:stretch>
            <a:fillRect/>
          </a:stretch>
        </p:blipFill>
        <p:spPr>
          <a:xfrm flipH="1">
            <a:off x="6533630" y="1954488"/>
            <a:ext cx="5658370" cy="4903512"/>
          </a:xfrm>
          <a:prstGeom prst="rect">
            <a:avLst/>
          </a:prstGeom>
        </p:spPr>
      </p:pic>
    </p:spTree>
    <p:extLst>
      <p:ext uri="{BB962C8B-B14F-4D97-AF65-F5344CB8AC3E}">
        <p14:creationId xmlns:p14="http://schemas.microsoft.com/office/powerpoint/2010/main" val="227784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9151" y="928319"/>
            <a:ext cx="6641977" cy="7529881"/>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619565" cy="4351338"/>
          </a:xfrm>
        </p:spPr>
        <p:txBody>
          <a:bodyPr/>
          <a:lstStyle/>
          <a:p>
            <a:r>
              <a:rPr lang="en-US" dirty="0">
                <a:solidFill>
                  <a:srgbClr val="FF0000"/>
                </a:solidFill>
              </a:rPr>
              <a:t>Gen 17:11-14 </a:t>
            </a:r>
            <a:br>
              <a:rPr lang="en-US" dirty="0">
                <a:solidFill>
                  <a:srgbClr val="FF0000"/>
                </a:solidFill>
              </a:rPr>
            </a:br>
            <a:br>
              <a:rPr lang="en-US" dirty="0">
                <a:solidFill>
                  <a:srgbClr val="FF0000"/>
                </a:solidFill>
              </a:rPr>
            </a:br>
            <a:r>
              <a:rPr lang="en-US" baseline="30000" dirty="0"/>
              <a:t>11</a:t>
            </a:r>
            <a:r>
              <a:rPr lang="en-US" dirty="0"/>
              <a:t> You are to undergo </a:t>
            </a:r>
            <a:r>
              <a:rPr lang="en-US" dirty="0">
                <a:solidFill>
                  <a:srgbClr val="FF0000"/>
                </a:solidFill>
              </a:rPr>
              <a:t>circumcision</a:t>
            </a:r>
            <a:r>
              <a:rPr lang="en-US" dirty="0"/>
              <a:t>, and it will be the sign of the </a:t>
            </a:r>
            <a:r>
              <a:rPr lang="en-US" dirty="0">
                <a:solidFill>
                  <a:srgbClr val="FF0000"/>
                </a:solidFill>
              </a:rPr>
              <a:t>covenant</a:t>
            </a:r>
            <a:r>
              <a:rPr lang="en-US" dirty="0"/>
              <a:t> between me and you.</a:t>
            </a:r>
            <a:endParaRPr lang="en-US" dirty="0">
              <a:solidFill>
                <a:srgbClr val="FF0000"/>
              </a:solidFill>
            </a:endParaRPr>
          </a:p>
        </p:txBody>
      </p:sp>
    </p:spTree>
    <p:extLst>
      <p:ext uri="{BB962C8B-B14F-4D97-AF65-F5344CB8AC3E}">
        <p14:creationId xmlns:p14="http://schemas.microsoft.com/office/powerpoint/2010/main" val="17429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9151" y="928319"/>
            <a:ext cx="6641977" cy="7529881"/>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619565" cy="4351338"/>
          </a:xfrm>
        </p:spPr>
        <p:txBody>
          <a:bodyPr/>
          <a:lstStyle/>
          <a:p>
            <a:r>
              <a:rPr lang="en-US" baseline="30000" dirty="0"/>
              <a:t>12</a:t>
            </a:r>
            <a:r>
              <a:rPr lang="en-US" dirty="0"/>
              <a:t> For the generations to come every male among you who is eight days old must be circumcised, .... they must be </a:t>
            </a:r>
            <a:r>
              <a:rPr lang="en-US" dirty="0">
                <a:solidFill>
                  <a:srgbClr val="FF0000"/>
                </a:solidFill>
              </a:rPr>
              <a:t>circumcised</a:t>
            </a:r>
            <a:r>
              <a:rPr lang="en-US" dirty="0"/>
              <a:t>. </a:t>
            </a:r>
            <a:r>
              <a:rPr lang="en-US" dirty="0">
                <a:solidFill>
                  <a:srgbClr val="FF0000"/>
                </a:solidFill>
              </a:rPr>
              <a:t>My covenant in your flesh</a:t>
            </a:r>
            <a:r>
              <a:rPr lang="en-US" dirty="0"/>
              <a:t> is to be an everlasting covenant.</a:t>
            </a:r>
            <a:endParaRPr lang="en-US" dirty="0">
              <a:solidFill>
                <a:srgbClr val="FF0000"/>
              </a:solidFill>
            </a:endParaRPr>
          </a:p>
        </p:txBody>
      </p:sp>
    </p:spTree>
    <p:extLst>
      <p:ext uri="{BB962C8B-B14F-4D97-AF65-F5344CB8AC3E}">
        <p14:creationId xmlns:p14="http://schemas.microsoft.com/office/powerpoint/2010/main" val="4545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9151" y="928319"/>
            <a:ext cx="6641977" cy="7529881"/>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619565" cy="4351338"/>
          </a:xfrm>
        </p:spPr>
        <p:txBody>
          <a:bodyPr/>
          <a:lstStyle/>
          <a:p>
            <a:r>
              <a:rPr lang="en-US" baseline="30000" dirty="0"/>
              <a:t>14</a:t>
            </a:r>
            <a:r>
              <a:rPr lang="en-US" dirty="0"/>
              <a:t> Any </a:t>
            </a:r>
            <a:r>
              <a:rPr lang="en-US" dirty="0">
                <a:solidFill>
                  <a:srgbClr val="FF0000"/>
                </a:solidFill>
              </a:rPr>
              <a:t>uncircumcised</a:t>
            </a:r>
            <a:r>
              <a:rPr lang="en-US" dirty="0"/>
              <a:t> male, who has </a:t>
            </a:r>
            <a:r>
              <a:rPr lang="en-US" dirty="0">
                <a:solidFill>
                  <a:srgbClr val="FF0000"/>
                </a:solidFill>
              </a:rPr>
              <a:t>not been circumcised </a:t>
            </a:r>
            <a:r>
              <a:rPr lang="en-US" dirty="0"/>
              <a:t>in the flesh, will be </a:t>
            </a:r>
            <a:r>
              <a:rPr lang="en-US" dirty="0">
                <a:solidFill>
                  <a:srgbClr val="FF0000"/>
                </a:solidFill>
              </a:rPr>
              <a:t>cut off</a:t>
            </a:r>
            <a:r>
              <a:rPr lang="en-US" dirty="0"/>
              <a:t> from his people; </a:t>
            </a:r>
            <a:br>
              <a:rPr lang="en-US" dirty="0"/>
            </a:br>
            <a:r>
              <a:rPr lang="en-US" dirty="0"/>
              <a:t>he has </a:t>
            </a:r>
            <a:r>
              <a:rPr lang="en-US" dirty="0">
                <a:solidFill>
                  <a:srgbClr val="FF0000"/>
                </a:solidFill>
              </a:rPr>
              <a:t>broken my </a:t>
            </a:r>
            <a:br>
              <a:rPr lang="en-US" dirty="0">
                <a:solidFill>
                  <a:srgbClr val="FF0000"/>
                </a:solidFill>
              </a:rPr>
            </a:br>
            <a:r>
              <a:rPr lang="en-US" dirty="0">
                <a:solidFill>
                  <a:srgbClr val="FF0000"/>
                </a:solidFill>
              </a:rPr>
              <a:t>covenant</a:t>
            </a:r>
            <a:r>
              <a:rPr lang="en-US" dirty="0"/>
              <a:t>."</a:t>
            </a:r>
          </a:p>
        </p:txBody>
      </p:sp>
    </p:spTree>
    <p:extLst>
      <p:ext uri="{BB962C8B-B14F-4D97-AF65-F5344CB8AC3E}">
        <p14:creationId xmlns:p14="http://schemas.microsoft.com/office/powerpoint/2010/main" val="13126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9151" y="928319"/>
            <a:ext cx="6641977" cy="7529881"/>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619565" cy="4351338"/>
          </a:xfrm>
        </p:spPr>
        <p:txBody>
          <a:bodyPr/>
          <a:lstStyle/>
          <a:p>
            <a:r>
              <a:rPr lang="en-US" baseline="30000" dirty="0"/>
              <a:t>14</a:t>
            </a:r>
            <a:r>
              <a:rPr lang="en-US" dirty="0"/>
              <a:t> Any </a:t>
            </a:r>
            <a:r>
              <a:rPr lang="en-US" dirty="0">
                <a:solidFill>
                  <a:srgbClr val="FF0000"/>
                </a:solidFill>
              </a:rPr>
              <a:t>uncircumcised</a:t>
            </a:r>
            <a:r>
              <a:rPr lang="en-US" dirty="0"/>
              <a:t> male, who has </a:t>
            </a:r>
            <a:r>
              <a:rPr lang="en-US" dirty="0">
                <a:solidFill>
                  <a:srgbClr val="FF0000"/>
                </a:solidFill>
              </a:rPr>
              <a:t>not been circumcised </a:t>
            </a:r>
            <a:r>
              <a:rPr lang="en-US" dirty="0"/>
              <a:t>in the flesh, will be </a:t>
            </a:r>
            <a:r>
              <a:rPr lang="en-US" dirty="0">
                <a:solidFill>
                  <a:srgbClr val="FF0000"/>
                </a:solidFill>
              </a:rPr>
              <a:t>cut off</a:t>
            </a:r>
            <a:r>
              <a:rPr lang="en-US" dirty="0"/>
              <a:t> from his people; </a:t>
            </a:r>
            <a:br>
              <a:rPr lang="en-US" dirty="0"/>
            </a:br>
            <a:r>
              <a:rPr lang="en-US" dirty="0"/>
              <a:t>he has </a:t>
            </a:r>
            <a:r>
              <a:rPr lang="en-US" dirty="0">
                <a:solidFill>
                  <a:srgbClr val="FF0000"/>
                </a:solidFill>
              </a:rPr>
              <a:t>broken my </a:t>
            </a:r>
            <a:br>
              <a:rPr lang="en-US" dirty="0">
                <a:solidFill>
                  <a:srgbClr val="FF0000"/>
                </a:solidFill>
              </a:rPr>
            </a:br>
            <a:r>
              <a:rPr lang="en-US" dirty="0">
                <a:solidFill>
                  <a:srgbClr val="FF0000"/>
                </a:solidFill>
              </a:rPr>
              <a:t>covenant</a:t>
            </a:r>
            <a:r>
              <a:rPr lang="en-US" dirty="0"/>
              <a:t>."</a:t>
            </a:r>
          </a:p>
        </p:txBody>
      </p:sp>
      <p:sp>
        <p:nvSpPr>
          <p:cNvPr id="4" name="TextBox 3"/>
          <p:cNvSpPr txBox="1"/>
          <p:nvPr/>
        </p:nvSpPr>
        <p:spPr>
          <a:xfrm>
            <a:off x="480060" y="5166360"/>
            <a:ext cx="11178540" cy="1015663"/>
          </a:xfrm>
          <a:prstGeom prst="rect">
            <a:avLst/>
          </a:prstGeom>
          <a:noFill/>
        </p:spPr>
        <p:txBody>
          <a:bodyPr wrap="square" rtlCol="0">
            <a:spAutoFit/>
          </a:bodyPr>
          <a:lstStyle/>
          <a:p>
            <a:r>
              <a:rPr lang="en-US" sz="6000" b="1" dirty="0">
                <a:effectLst>
                  <a:glow rad="127000">
                    <a:schemeClr val="bg1"/>
                  </a:glow>
                </a:effectLst>
              </a:rPr>
              <a:t>Israel had broken the covenant!</a:t>
            </a:r>
          </a:p>
        </p:txBody>
      </p:sp>
    </p:spTree>
    <p:extLst>
      <p:ext uri="{BB962C8B-B14F-4D97-AF65-F5344CB8AC3E}">
        <p14:creationId xmlns:p14="http://schemas.microsoft.com/office/powerpoint/2010/main" val="400664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flipH="1">
            <a:off x="7379450" y="1954488"/>
            <a:ext cx="5658370" cy="4903512"/>
          </a:xfrm>
          <a:prstGeom prst="rect">
            <a:avLst/>
          </a:prstGeom>
        </p:spPr>
      </p:pic>
      <p:sp>
        <p:nvSpPr>
          <p:cNvPr id="2" name="Title 1"/>
          <p:cNvSpPr>
            <a:spLocks noGrp="1"/>
          </p:cNvSpPr>
          <p:nvPr>
            <p:ph type="title"/>
          </p:nvPr>
        </p:nvSpPr>
        <p:spPr/>
        <p:txBody>
          <a:bodyPr/>
          <a:lstStyle/>
          <a:p>
            <a:r>
              <a:rPr lang="en-US" dirty="0"/>
              <a:t>Renewing Your </a:t>
            </a:r>
            <a:r>
              <a:rPr lang="en-US" u="sng" dirty="0">
                <a:effectLst>
                  <a:glow rad="127000">
                    <a:srgbClr val="FF0000"/>
                  </a:glow>
                </a:effectLst>
              </a:rPr>
              <a:t>Commitment</a:t>
            </a:r>
            <a:r>
              <a:rPr lang="en-US" dirty="0">
                <a:effectLst>
                  <a:glow rad="127000">
                    <a:srgbClr val="FF0000"/>
                  </a:glow>
                </a:effectLst>
              </a:rPr>
              <a:t> </a:t>
            </a:r>
            <a:r>
              <a:rPr lang="en-US" dirty="0"/>
              <a:t>1-7</a:t>
            </a:r>
          </a:p>
        </p:txBody>
      </p:sp>
      <p:sp>
        <p:nvSpPr>
          <p:cNvPr id="3" name="Content Placeholder 2"/>
          <p:cNvSpPr>
            <a:spLocks noGrp="1"/>
          </p:cNvSpPr>
          <p:nvPr>
            <p:ph idx="1"/>
          </p:nvPr>
        </p:nvSpPr>
        <p:spPr>
          <a:xfrm>
            <a:off x="387275" y="1825625"/>
            <a:ext cx="8756725" cy="4351338"/>
          </a:xfrm>
        </p:spPr>
        <p:txBody>
          <a:bodyPr/>
          <a:lstStyle/>
          <a:p>
            <a:r>
              <a:rPr lang="en-US" baseline="30000" dirty="0"/>
              <a:t>4</a:t>
            </a:r>
            <a:r>
              <a:rPr lang="en-US" dirty="0"/>
              <a:t> ... All those who came out of Egypt--all the men of military age--died in the desert on the way after leaving Egypt.   </a:t>
            </a:r>
            <a:r>
              <a:rPr lang="en-US" baseline="30000" dirty="0"/>
              <a:t>5</a:t>
            </a:r>
            <a:r>
              <a:rPr lang="en-US" dirty="0"/>
              <a:t> All the people that came out had been circumcised, but </a:t>
            </a:r>
            <a:r>
              <a:rPr lang="en-US" dirty="0">
                <a:solidFill>
                  <a:srgbClr val="FF0000"/>
                </a:solidFill>
              </a:rPr>
              <a:t>all the people born in the desert during the journey from Egypt had not</a:t>
            </a:r>
            <a:r>
              <a:rPr lang="en-US" dirty="0"/>
              <a:t>.</a:t>
            </a:r>
          </a:p>
        </p:txBody>
      </p:sp>
    </p:spTree>
    <p:extLst>
      <p:ext uri="{BB962C8B-B14F-4D97-AF65-F5344CB8AC3E}">
        <p14:creationId xmlns:p14="http://schemas.microsoft.com/office/powerpoint/2010/main" val="3082094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5401</TotalTime>
  <Words>1538</Words>
  <Application>Microsoft Office PowerPoint</Application>
  <PresentationFormat>Widescreen</PresentationFormat>
  <Paragraphs>103</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Candara</vt:lpstr>
      <vt:lpstr>Symbol</vt:lpstr>
      <vt:lpstr>Office Theme</vt:lpstr>
      <vt:lpstr>God’s Road to</vt:lpstr>
      <vt:lpstr>God’s Road to</vt:lpstr>
      <vt:lpstr>Preparation involves ...</vt:lpstr>
      <vt:lpstr>Renewing Your Commitment 1-7</vt:lpstr>
      <vt:lpstr>Renewing Your Commitment 1-7</vt:lpstr>
      <vt:lpstr>Renewing Your Commitment 1-7</vt:lpstr>
      <vt:lpstr>Renewing Your Commitment 1-7</vt:lpstr>
      <vt:lpstr>Renewing Your Commitment 1-7</vt:lpstr>
      <vt:lpstr>Renewing Your Commitment 1-7</vt:lpstr>
      <vt:lpstr>Renewing Your Commitment 1-7</vt:lpstr>
      <vt:lpstr>Renewing Your Commitment 1-7</vt:lpstr>
      <vt:lpstr>Testing Your Faith 5:8</vt:lpstr>
      <vt:lpstr>Removing Your Reproach 5:9</vt:lpstr>
      <vt:lpstr>Removing Your Reproach 5:9</vt:lpstr>
      <vt:lpstr>Remembering Your Salvation 5:10 </vt:lpstr>
      <vt:lpstr>Remembering Your Salvation 5:10 </vt:lpstr>
      <vt:lpstr>Enjoying Your Blessings 5:11</vt:lpstr>
      <vt:lpstr>Forgetting Your Past 5:12</vt:lpstr>
      <vt:lpstr>Focusing on Your Future 5:12</vt:lpstr>
      <vt:lpstr>Summing it all up:</vt:lpstr>
      <vt:lpstr>Summing it all up:</vt:lpstr>
      <vt:lpstr>Summing it all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319</cp:revision>
  <dcterms:created xsi:type="dcterms:W3CDTF">2017-02-11T16:12:20Z</dcterms:created>
  <dcterms:modified xsi:type="dcterms:W3CDTF">2021-05-14T02:09:59Z</dcterms:modified>
</cp:coreProperties>
</file>