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86" r:id="rId5"/>
    <p:sldId id="259" r:id="rId6"/>
    <p:sldId id="260" r:id="rId7"/>
    <p:sldId id="261" r:id="rId8"/>
    <p:sldId id="262" r:id="rId9"/>
    <p:sldId id="283" r:id="rId10"/>
    <p:sldId id="263" r:id="rId11"/>
    <p:sldId id="264" r:id="rId12"/>
    <p:sldId id="265" r:id="rId13"/>
    <p:sldId id="266" r:id="rId14"/>
    <p:sldId id="267" r:id="rId15"/>
    <p:sldId id="268" r:id="rId16"/>
    <p:sldId id="269" r:id="rId17"/>
    <p:sldId id="284" r:id="rId18"/>
    <p:sldId id="270" r:id="rId19"/>
    <p:sldId id="271" r:id="rId20"/>
    <p:sldId id="272" r:id="rId21"/>
    <p:sldId id="285" r:id="rId22"/>
    <p:sldId id="273" r:id="rId23"/>
    <p:sldId id="274" r:id="rId24"/>
    <p:sldId id="275" r:id="rId25"/>
    <p:sldId id="276" r:id="rId26"/>
    <p:sldId id="291" r:id="rId27"/>
    <p:sldId id="292" r:id="rId28"/>
    <p:sldId id="289" r:id="rId29"/>
    <p:sldId id="287" r:id="rId30"/>
    <p:sldId id="290" r:id="rId31"/>
    <p:sldId id="288" r:id="rId32"/>
    <p:sldId id="277" r:id="rId33"/>
    <p:sldId id="278" r:id="rId34"/>
    <p:sldId id="279" r:id="rId35"/>
    <p:sldId id="280" r:id="rId36"/>
    <p:sldId id="2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4649E"/>
    <a:srgbClr val="D2B782"/>
    <a:srgbClr val="E9DDC5"/>
    <a:srgbClr val="DFCDA9"/>
    <a:srgbClr val="CFB47E"/>
    <a:srgbClr val="CDB27B"/>
    <a:srgbClr val="BDA577"/>
    <a:srgbClr val="939393"/>
    <a:srgbClr val="C5C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67054" autoAdjust="0"/>
  </p:normalViewPr>
  <p:slideViewPr>
    <p:cSldViewPr snapToGrid="0">
      <p:cViewPr varScale="1">
        <p:scale>
          <a:sx n="54" d="100"/>
          <a:sy n="54" d="100"/>
        </p:scale>
        <p:origin x="1680" y="29"/>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1" d="100"/>
          <a:sy n="61" d="100"/>
        </p:scale>
        <p:origin x="66" y="2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B77CB-88FC-49F0-8AA3-81B9C9369F58}" type="datetimeFigureOut">
              <a:rPr lang="en-US" smtClean="0"/>
              <a:t>5/13/2021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E2191-6691-4FA5-B18A-22D13D70B065}" type="slidenum">
              <a:rPr lang="en-US" smtClean="0"/>
              <a:t>‹#›</a:t>
            </a:fld>
            <a:endParaRPr lang="en-US"/>
          </a:p>
        </p:txBody>
      </p:sp>
    </p:spTree>
    <p:extLst>
      <p:ext uri="{BB962C8B-B14F-4D97-AF65-F5344CB8AC3E}">
        <p14:creationId xmlns:p14="http://schemas.microsoft.com/office/powerpoint/2010/main" val="225177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biblepoint@comcast.net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a:t>
            </a:fld>
            <a:endParaRPr lang="en-US"/>
          </a:p>
        </p:txBody>
      </p:sp>
    </p:spTree>
    <p:extLst>
      <p:ext uri="{BB962C8B-B14F-4D97-AF65-F5344CB8AC3E}">
        <p14:creationId xmlns:p14="http://schemas.microsoft.com/office/powerpoint/2010/main" val="3918392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said</a:t>
            </a:r>
            <a:r>
              <a:rPr lang="en-US" baseline="0" dirty="0"/>
              <a:t> “stand still and see the salvation of God.  </a:t>
            </a:r>
          </a:p>
          <a:p>
            <a:endParaRPr lang="en-US" baseline="0" dirty="0"/>
          </a:p>
          <a:p>
            <a:r>
              <a:rPr lang="en-US" baseline="0" dirty="0"/>
              <a:t>You too need to step out in faith and stand still (rely on that) in faith in Jesus Christ to see Jesus move into action in our life. </a:t>
            </a:r>
          </a:p>
          <a:p>
            <a:endParaRPr lang="en-US" baseline="0" dirty="0"/>
          </a:p>
          <a:p>
            <a:r>
              <a:rPr lang="en-US" baseline="0" dirty="0"/>
              <a:t>Crossing the Jordan is a picture of leaving Egypt and all your wandering in the wilderness behind and claiming the promise and possessing it –claiming all the blessings God has for us.  </a:t>
            </a:r>
          </a:p>
          <a:p>
            <a:endParaRPr lang="en-US" baseline="0" dirty="0"/>
          </a:p>
          <a:p>
            <a:r>
              <a:rPr lang="en-US" baseline="0" dirty="0"/>
              <a:t>But it takes a step of faith.  Here, they are told to take the step.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14</a:t>
            </a:fld>
            <a:endParaRPr lang="en-US"/>
          </a:p>
        </p:txBody>
      </p:sp>
    </p:spTree>
    <p:extLst>
      <p:ext uri="{BB962C8B-B14F-4D97-AF65-F5344CB8AC3E}">
        <p14:creationId xmlns:p14="http://schemas.microsoft.com/office/powerpoint/2010/main" val="3642414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cannot over emphasize the need to be in God’s Word.  </a:t>
            </a:r>
          </a:p>
          <a:p>
            <a:endParaRPr lang="en-US" dirty="0"/>
          </a:p>
          <a:p>
            <a:r>
              <a:rPr lang="en-US" sz="1200" b="0" i="0" u="none" strike="noStrike" kern="1200" baseline="0" dirty="0">
                <a:solidFill>
                  <a:schemeClr val="tx1"/>
                </a:solidFill>
                <a:latin typeface="+mn-lt"/>
                <a:ea typeface="+mn-ea"/>
                <a:cs typeface="+mn-cs"/>
              </a:rPr>
              <a:t>Sanctify them by the truth; your word is truth. (Joh 17:17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15</a:t>
            </a:fld>
            <a:endParaRPr lang="en-US"/>
          </a:p>
        </p:txBody>
      </p:sp>
    </p:spTree>
    <p:extLst>
      <p:ext uri="{BB962C8B-B14F-4D97-AF65-F5344CB8AC3E}">
        <p14:creationId xmlns:p14="http://schemas.microsoft.com/office/powerpoint/2010/main" val="2002173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https://eyeofprophecy.files.wordpress.com/2015/06/jordan-crossing.jpg</a:t>
            </a:r>
          </a:p>
          <a:p>
            <a:endParaRPr lang="en-US" dirty="0"/>
          </a:p>
          <a:p>
            <a:r>
              <a:rPr lang="en-US" dirty="0"/>
              <a:t>When</a:t>
            </a:r>
            <a:r>
              <a:rPr lang="en-US" baseline="0" dirty="0"/>
              <a:t> you step out in faith, God will do the miraculous.  But not until you step out in faith.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18</a:t>
            </a:fld>
            <a:endParaRPr lang="en-US"/>
          </a:p>
        </p:txBody>
      </p:sp>
    </p:spTree>
    <p:extLst>
      <p:ext uri="{BB962C8B-B14F-4D97-AF65-F5344CB8AC3E}">
        <p14:creationId xmlns:p14="http://schemas.microsoft.com/office/powerpoint/2010/main" val="232598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https://eyeofprophecy.files.wordpress.com/2015/06/jordan-crossing.jpg</a:t>
            </a:r>
          </a:p>
          <a:p>
            <a:endParaRPr lang="en-US" dirty="0"/>
          </a:p>
          <a:p>
            <a:endParaRPr lang="en-US" dirty="0"/>
          </a:p>
          <a:p>
            <a:r>
              <a:rPr lang="en-US" dirty="0"/>
              <a:t>They went forward—you must too. </a:t>
            </a:r>
          </a:p>
        </p:txBody>
      </p:sp>
      <p:sp>
        <p:nvSpPr>
          <p:cNvPr id="4" name="Slide Number Placeholder 3"/>
          <p:cNvSpPr>
            <a:spLocks noGrp="1"/>
          </p:cNvSpPr>
          <p:nvPr>
            <p:ph type="sldNum" sz="quarter" idx="10"/>
          </p:nvPr>
        </p:nvSpPr>
        <p:spPr/>
        <p:txBody>
          <a:bodyPr/>
          <a:lstStyle/>
          <a:p>
            <a:fld id="{B0AE2191-6691-4FA5-B18A-22D13D70B065}" type="slidenum">
              <a:rPr lang="en-US" smtClean="0"/>
              <a:t>19</a:t>
            </a:fld>
            <a:endParaRPr lang="en-US"/>
          </a:p>
        </p:txBody>
      </p:sp>
    </p:spTree>
    <p:extLst>
      <p:ext uri="{BB962C8B-B14F-4D97-AF65-F5344CB8AC3E}">
        <p14:creationId xmlns:p14="http://schemas.microsoft.com/office/powerpoint/2010/main" val="3868124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a&amp; sand = FREE = https://pixabay.com/en/ocean-girl-walking-sea-summer-931776/</a:t>
            </a:r>
          </a:p>
        </p:txBody>
      </p:sp>
      <p:sp>
        <p:nvSpPr>
          <p:cNvPr id="4" name="Slide Number Placeholder 3"/>
          <p:cNvSpPr>
            <a:spLocks noGrp="1"/>
          </p:cNvSpPr>
          <p:nvPr>
            <p:ph type="sldNum" sz="quarter" idx="10"/>
          </p:nvPr>
        </p:nvSpPr>
        <p:spPr/>
        <p:txBody>
          <a:bodyPr/>
          <a:lstStyle/>
          <a:p>
            <a:fld id="{B0AE2191-6691-4FA5-B18A-22D13D70B065}" type="slidenum">
              <a:rPr lang="en-US" smtClean="0"/>
              <a:t>20</a:t>
            </a:fld>
            <a:endParaRPr lang="en-US"/>
          </a:p>
        </p:txBody>
      </p:sp>
    </p:spTree>
    <p:extLst>
      <p:ext uri="{BB962C8B-B14F-4D97-AF65-F5344CB8AC3E}">
        <p14:creationId xmlns:p14="http://schemas.microsoft.com/office/powerpoint/2010/main" val="135483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a&amp; sand = FREE = https://pixabay.com/en/ocean-girl-walking-sea-summer-931776/</a:t>
            </a:r>
          </a:p>
        </p:txBody>
      </p:sp>
      <p:sp>
        <p:nvSpPr>
          <p:cNvPr id="4" name="Slide Number Placeholder 3"/>
          <p:cNvSpPr>
            <a:spLocks noGrp="1"/>
          </p:cNvSpPr>
          <p:nvPr>
            <p:ph type="sldNum" sz="quarter" idx="10"/>
          </p:nvPr>
        </p:nvSpPr>
        <p:spPr/>
        <p:txBody>
          <a:bodyPr/>
          <a:lstStyle/>
          <a:p>
            <a:fld id="{B0AE2191-6691-4FA5-B18A-22D13D70B065}" type="slidenum">
              <a:rPr lang="en-US" smtClean="0"/>
              <a:t>21</a:t>
            </a:fld>
            <a:endParaRPr lang="en-US"/>
          </a:p>
        </p:txBody>
      </p:sp>
    </p:spTree>
    <p:extLst>
      <p:ext uri="{BB962C8B-B14F-4D97-AF65-F5344CB8AC3E}">
        <p14:creationId xmlns:p14="http://schemas.microsoft.com/office/powerpoint/2010/main" val="3801789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34</a:t>
            </a:fld>
            <a:endParaRPr lang="en-US"/>
          </a:p>
        </p:txBody>
      </p:sp>
    </p:spTree>
    <p:extLst>
      <p:ext uri="{BB962C8B-B14F-4D97-AF65-F5344CB8AC3E}">
        <p14:creationId xmlns:p14="http://schemas.microsoft.com/office/powerpoint/2010/main" val="196486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p:txBody>
      </p:sp>
      <p:sp>
        <p:nvSpPr>
          <p:cNvPr id="4" name="Slide Number Placeholder 3"/>
          <p:cNvSpPr>
            <a:spLocks noGrp="1"/>
          </p:cNvSpPr>
          <p:nvPr>
            <p:ph type="sldNum" sz="quarter" idx="10"/>
          </p:nvPr>
        </p:nvSpPr>
        <p:spPr/>
        <p:txBody>
          <a:bodyPr/>
          <a:lstStyle/>
          <a:p>
            <a:fld id="{B0AE2191-6691-4FA5-B18A-22D13D70B065}" type="slidenum">
              <a:rPr lang="en-US" smtClean="0"/>
              <a:t>2</a:t>
            </a:fld>
            <a:endParaRPr lang="en-US"/>
          </a:p>
        </p:txBody>
      </p:sp>
    </p:spTree>
    <p:extLst>
      <p:ext uri="{BB962C8B-B14F-4D97-AF65-F5344CB8AC3E}">
        <p14:creationId xmlns:p14="http://schemas.microsoft.com/office/powerpoint/2010/main" val="38010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Parting</a:t>
            </a:r>
            <a:r>
              <a:rPr lang="en-US" baseline="0" dirty="0"/>
              <a:t> Red Sea = FREE = https://www.flickr.com/photos/bjornb/6503847</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6</a:t>
            </a:fld>
            <a:endParaRPr lang="en-US"/>
          </a:p>
        </p:txBody>
      </p:sp>
    </p:spTree>
    <p:extLst>
      <p:ext uri="{BB962C8B-B14F-4D97-AF65-F5344CB8AC3E}">
        <p14:creationId xmlns:p14="http://schemas.microsoft.com/office/powerpoint/2010/main" val="412844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8</a:t>
            </a:fld>
            <a:endParaRPr lang="en-US"/>
          </a:p>
        </p:txBody>
      </p:sp>
    </p:spTree>
    <p:extLst>
      <p:ext uri="{BB962C8B-B14F-4D97-AF65-F5344CB8AC3E}">
        <p14:creationId xmlns:p14="http://schemas.microsoft.com/office/powerpoint/2010/main" val="2627083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9</a:t>
            </a:fld>
            <a:endParaRPr lang="en-US"/>
          </a:p>
        </p:txBody>
      </p:sp>
    </p:spTree>
    <p:extLst>
      <p:ext uri="{BB962C8B-B14F-4D97-AF65-F5344CB8AC3E}">
        <p14:creationId xmlns:p14="http://schemas.microsoft.com/office/powerpoint/2010/main" val="154978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Ark of the Covenant = FREE = https://upload.wikimedia.org/wikipedia/commons/2/2d/Cembalodeckel_%C3%9Cberf%C3%BChrung_der_Bundeslade_c1600.jpg</a:t>
            </a:r>
          </a:p>
          <a:p>
            <a:endParaRPr lang="en-US" dirty="0"/>
          </a:p>
          <a:p>
            <a:r>
              <a:rPr lang="en-US" dirty="0"/>
              <a:t>Nothing</a:t>
            </a:r>
            <a:r>
              <a:rPr lang="en-US" baseline="0" dirty="0"/>
              <a:t> has really changed—when you see God leading, follow it.  </a:t>
            </a:r>
          </a:p>
          <a:p>
            <a:endParaRPr lang="en-US" baseline="0" dirty="0"/>
          </a:p>
          <a:p>
            <a:r>
              <a:rPr lang="en-US" baseline="0" dirty="0"/>
              <a:t>How does He lead?  By His Holy Spirit—</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He guides -- </a:t>
            </a:r>
            <a:r>
              <a:rPr lang="en-US" sz="1200" b="0" i="0" u="none" strike="noStrike" kern="1200" baseline="30000" dirty="0">
                <a:solidFill>
                  <a:schemeClr val="tx1"/>
                </a:solidFill>
                <a:latin typeface="+mn-lt"/>
                <a:ea typeface="+mn-ea"/>
                <a:cs typeface="+mn-cs"/>
              </a:rPr>
              <a:t>13</a:t>
            </a:r>
            <a:r>
              <a:rPr lang="en-US" sz="1200" b="0" i="0" u="none" strike="noStrike" kern="1200" baseline="0" dirty="0">
                <a:solidFill>
                  <a:schemeClr val="tx1"/>
                </a:solidFill>
                <a:latin typeface="+mn-lt"/>
                <a:ea typeface="+mn-ea"/>
                <a:cs typeface="+mn-cs"/>
              </a:rPr>
              <a:t> But when he, the Spirit of truth, comes, he will guide you into all truth.  (Joh 16:13 NIV)</a:t>
            </a:r>
          </a:p>
          <a:p>
            <a:r>
              <a:rPr lang="en-US" sz="1200" b="0" i="0" u="none" strike="noStrike" kern="1200" baseline="0" dirty="0">
                <a:solidFill>
                  <a:schemeClr val="tx1"/>
                </a:solidFill>
                <a:latin typeface="+mn-lt"/>
                <a:ea typeface="+mn-ea"/>
                <a:cs typeface="+mn-cs"/>
              </a:rPr>
              <a:t>He leads-- The Spirit himself bears witness with our spirit that we are children of God, (Rom 8:16 ESV)</a:t>
            </a:r>
          </a:p>
          <a:p>
            <a:pPr rtl="0"/>
            <a:r>
              <a:rPr lang="en-US" sz="1200" b="0" i="0" u="none" strike="noStrike" kern="1200" baseline="0" dirty="0">
                <a:solidFill>
                  <a:schemeClr val="tx1"/>
                </a:solidFill>
                <a:latin typeface="+mn-lt"/>
                <a:ea typeface="+mn-ea"/>
                <a:cs typeface="+mn-cs"/>
              </a:rPr>
              <a:t>He convicts -- When he comes, he will convict the world of guilt in regard to sin and righteousness and judgment:</a:t>
            </a:r>
            <a:r>
              <a:rPr lang="en-US" sz="1200" b="0" i="0" u="none" strike="noStrike" baseline="0" dirty="0"/>
              <a:t> </a:t>
            </a:r>
            <a:r>
              <a:rPr lang="en-US" sz="1200" b="0" i="0" u="none" strike="noStrike" kern="1200" baseline="0" dirty="0">
                <a:solidFill>
                  <a:schemeClr val="tx1"/>
                </a:solidFill>
                <a:latin typeface="+mn-lt"/>
                <a:ea typeface="+mn-ea"/>
                <a:cs typeface="+mn-cs"/>
              </a:rPr>
              <a:t>(Joh 16:8 NIV)</a:t>
            </a:r>
          </a:p>
          <a:p>
            <a:r>
              <a:rPr lang="en-US" sz="1200" b="0" i="0" u="none" strike="noStrike" kern="1200" baseline="0" dirty="0">
                <a:solidFill>
                  <a:schemeClr val="tx1"/>
                </a:solidFill>
                <a:latin typeface="+mn-lt"/>
                <a:ea typeface="+mn-ea"/>
                <a:cs typeface="+mn-cs"/>
              </a:rPr>
              <a:t>He teaches --But the Helper, the Holy Spirit, whom the Father will send in my name, he will teach you all things and bring to your remembrance all that I have said to you. (Joh 14:26 ESV)</a:t>
            </a:r>
          </a:p>
          <a:p>
            <a:r>
              <a:rPr lang="en-US" sz="1200" b="0" i="0" u="none" strike="noStrike" kern="1200" baseline="0" dirty="0">
                <a:solidFill>
                  <a:schemeClr val="tx1"/>
                </a:solidFill>
                <a:latin typeface="+mn-lt"/>
                <a:ea typeface="+mn-ea"/>
                <a:cs typeface="+mn-cs"/>
              </a:rPr>
              <a:t>He bears witness--  The Spirit himself bears witness with our spirit that we are children of God, (Rom 8:16 ESV)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 know in the heart of your heart when God is speaking to you and pointing to you what you need to do—it is always in harmony with His Word and Righteousness.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10</a:t>
            </a:fld>
            <a:endParaRPr lang="en-US"/>
          </a:p>
        </p:txBody>
      </p:sp>
    </p:spTree>
    <p:extLst>
      <p:ext uri="{BB962C8B-B14F-4D97-AF65-F5344CB8AC3E}">
        <p14:creationId xmlns:p14="http://schemas.microsoft.com/office/powerpoint/2010/main" val="218690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Consecrate = “set apart and dedicate to God”  = be HOLY!</a:t>
            </a:r>
          </a:p>
          <a:p>
            <a:endParaRPr lang="en-US" dirty="0"/>
          </a:p>
          <a:p>
            <a:r>
              <a:rPr lang="en-US" dirty="0"/>
              <a:t>From the beginning God wanted a holy</a:t>
            </a:r>
            <a:r>
              <a:rPr lang="en-US" baseline="0" dirty="0"/>
              <a:t> people– </a:t>
            </a:r>
          </a:p>
          <a:p>
            <a:endParaRPr lang="en-US" baseline="0" dirty="0"/>
          </a:p>
          <a:p>
            <a:r>
              <a:rPr lang="en-US" sz="1200" b="0" i="0" u="none" strike="noStrike" kern="1200" baseline="0" dirty="0">
                <a:solidFill>
                  <a:schemeClr val="tx1"/>
                </a:solidFill>
                <a:latin typeface="+mn-lt"/>
                <a:ea typeface="+mn-ea"/>
                <a:cs typeface="+mn-cs"/>
              </a:rPr>
              <a:t>I am the LORD your God; consecrate yourselves and be holy, because I am holy. Do not make yourselves unclean by any creature that moves about on the ground. (Lev 11:44 NIV)</a:t>
            </a:r>
          </a:p>
          <a:p>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I am the LORD who brought you up out of Egypt to be your God; therefore be holy, because I am holy.</a:t>
            </a:r>
            <a:r>
              <a:rPr lang="en-US" sz="1200" b="0" i="0" u="none" strike="noStrike" baseline="0" dirty="0"/>
              <a:t> </a:t>
            </a:r>
            <a:r>
              <a:rPr lang="en-US" sz="1200" b="0" i="0" u="none" strike="noStrike" kern="1200" baseline="0" dirty="0">
                <a:solidFill>
                  <a:schemeClr val="tx1"/>
                </a:solidFill>
                <a:latin typeface="+mn-lt"/>
                <a:ea typeface="+mn-ea"/>
                <a:cs typeface="+mn-cs"/>
              </a:rPr>
              <a:t>(Lev 11:45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Speak to the entire assembly of Israel and say to them: 'Be holy because I, the LORD your God, am holy. (Lev 19:2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'Consecrate yourselves and be holy, because I am the LORD your God. (Lev 20:7 NIV)</a:t>
            </a:r>
          </a:p>
          <a:p>
            <a:pPr rtl="0"/>
            <a:endParaRPr lang="en-US" sz="1200" b="0" i="0" u="none" strike="noStrike" kern="1200" baseline="0" dirty="0">
              <a:solidFill>
                <a:schemeClr val="tx1"/>
              </a:solidFill>
              <a:latin typeface="+mn-lt"/>
              <a:ea typeface="+mn-ea"/>
              <a:cs typeface="+mn-cs"/>
            </a:endParaRPr>
          </a:p>
          <a:p>
            <a:pPr rtl="0"/>
            <a:r>
              <a:rPr lang="en-US" sz="1400" b="1" i="0" u="none" strike="noStrike" kern="1200" baseline="0" dirty="0">
                <a:solidFill>
                  <a:schemeClr val="tx1"/>
                </a:solidFill>
                <a:latin typeface="+mn-lt"/>
                <a:ea typeface="+mn-ea"/>
                <a:cs typeface="+mn-cs"/>
              </a:rPr>
              <a:t>You are to be holy to me because I, the LORD, am holy, and I have set you apart from the nations to be my own. (Lev 20:26 NIV)</a:t>
            </a:r>
          </a:p>
          <a:p>
            <a:pPr rtl="0"/>
            <a:endParaRPr lang="en-US" sz="1400" b="1" i="0" u="none" strike="noStrike" kern="1200" baseline="0" dirty="0">
              <a:solidFill>
                <a:schemeClr val="tx1"/>
              </a:solidFill>
              <a:latin typeface="+mn-lt"/>
              <a:ea typeface="+mn-ea"/>
              <a:cs typeface="+mn-cs"/>
            </a:endParaRPr>
          </a:p>
          <a:p>
            <a:pPr rtl="0"/>
            <a:r>
              <a:rPr lang="en-US" sz="1400" b="1" i="0" u="none" strike="noStrike" kern="1200" baseline="0" dirty="0">
                <a:solidFill>
                  <a:schemeClr val="tx1"/>
                </a:solidFill>
                <a:latin typeface="+mn-lt"/>
                <a:ea typeface="+mn-ea"/>
                <a:cs typeface="+mn-cs"/>
              </a:rPr>
              <a:t>He still wants a “holy people”</a:t>
            </a:r>
          </a:p>
          <a:p>
            <a:pPr rtl="0"/>
            <a:endParaRPr lang="en-US" sz="1400" b="1"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To the church of God in Corinth, to those sanctified in Christ Jesus and called to be holy, (1Co 1:2 NIV)</a:t>
            </a:r>
          </a:p>
          <a:p>
            <a:pPr rtl="0"/>
            <a:r>
              <a:rPr lang="en-US" sz="1200" b="0" i="0" u="none" strike="noStrike" kern="1200" baseline="0" dirty="0">
                <a:solidFill>
                  <a:schemeClr val="tx1"/>
                </a:solidFill>
                <a:latin typeface="+mn-lt"/>
                <a:ea typeface="+mn-ea"/>
                <a:cs typeface="+mn-cs"/>
              </a:rPr>
              <a:t>For he chose us in him before the creation of the world to be holy a (</a:t>
            </a:r>
            <a:r>
              <a:rPr lang="en-US" sz="1200" b="0" i="0" u="none" strike="noStrike" kern="1200" baseline="0" dirty="0" err="1">
                <a:solidFill>
                  <a:schemeClr val="tx1"/>
                </a:solidFill>
                <a:latin typeface="+mn-lt"/>
                <a:ea typeface="+mn-ea"/>
                <a:cs typeface="+mn-cs"/>
              </a:rPr>
              <a:t>Eph</a:t>
            </a:r>
            <a:r>
              <a:rPr lang="en-US" sz="1200" b="0" i="0" u="none" strike="noStrike" kern="1200" baseline="0" dirty="0">
                <a:solidFill>
                  <a:schemeClr val="tx1"/>
                </a:solidFill>
                <a:latin typeface="+mn-lt"/>
                <a:ea typeface="+mn-ea"/>
                <a:cs typeface="+mn-cs"/>
              </a:rPr>
              <a:t> 1:4 NIV)</a:t>
            </a:r>
          </a:p>
          <a:p>
            <a:pPr rtl="0"/>
            <a:r>
              <a:rPr lang="en-US" sz="1200" b="0" i="0" u="none" strike="noStrike" kern="1200" baseline="0" dirty="0">
                <a:solidFill>
                  <a:schemeClr val="tx1"/>
                </a:solidFill>
                <a:latin typeface="+mn-lt"/>
                <a:ea typeface="+mn-ea"/>
                <a:cs typeface="+mn-cs"/>
              </a:rPr>
              <a:t>But just as he who called you is holy, so be holy in all you do; (1Pe 1:15 NIV)</a:t>
            </a:r>
          </a:p>
          <a:p>
            <a:pPr rtl="0"/>
            <a:r>
              <a:rPr lang="en-US" sz="1200" b="0" i="0" u="none" strike="noStrike" kern="1200" baseline="0" dirty="0">
                <a:solidFill>
                  <a:schemeClr val="tx1"/>
                </a:solidFill>
                <a:latin typeface="+mn-lt"/>
                <a:ea typeface="+mn-ea"/>
                <a:cs typeface="+mn-cs"/>
              </a:rPr>
              <a:t>or it is written: "Be holy, because I am holy." (1Pe 1:16 NIV)</a:t>
            </a:r>
            <a:endParaRPr lang="en-US" sz="1400" b="1" dirty="0"/>
          </a:p>
        </p:txBody>
      </p:sp>
      <p:sp>
        <p:nvSpPr>
          <p:cNvPr id="4" name="Slide Number Placeholder 3"/>
          <p:cNvSpPr>
            <a:spLocks noGrp="1"/>
          </p:cNvSpPr>
          <p:nvPr>
            <p:ph type="sldNum" sz="quarter" idx="10"/>
          </p:nvPr>
        </p:nvSpPr>
        <p:spPr/>
        <p:txBody>
          <a:bodyPr/>
          <a:lstStyle/>
          <a:p>
            <a:fld id="{B0AE2191-6691-4FA5-B18A-22D13D70B065}" type="slidenum">
              <a:rPr lang="en-US" smtClean="0"/>
              <a:t>11</a:t>
            </a:fld>
            <a:endParaRPr lang="en-US"/>
          </a:p>
        </p:txBody>
      </p:sp>
    </p:spTree>
    <p:extLst>
      <p:ext uri="{BB962C8B-B14F-4D97-AF65-F5344CB8AC3E}">
        <p14:creationId xmlns:p14="http://schemas.microsoft.com/office/powerpoint/2010/main" val="346898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consecrated then take up the cross as they took up the ark </a:t>
            </a:r>
          </a:p>
          <a:p>
            <a:endParaRPr lang="en-US" baseline="0" dirty="0"/>
          </a:p>
          <a:p>
            <a:r>
              <a:rPr lang="en-US" baseline="0" dirty="0"/>
              <a:t>After they had purified themselves and made themselves holy before the Lord – they took it up.</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12</a:t>
            </a:fld>
            <a:endParaRPr lang="en-US"/>
          </a:p>
        </p:txBody>
      </p:sp>
    </p:spTree>
    <p:extLst>
      <p:ext uri="{BB962C8B-B14F-4D97-AF65-F5344CB8AC3E}">
        <p14:creationId xmlns:p14="http://schemas.microsoft.com/office/powerpoint/2010/main" val="185562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was with Moses in a Pillar of Cloud and</a:t>
            </a:r>
            <a:r>
              <a:rPr lang="en-US" baseline="0" dirty="0"/>
              <a:t> parted the Red Sea – here God was with Joshua without the pillar of cloud.</a:t>
            </a:r>
          </a:p>
          <a:p>
            <a:endParaRPr lang="en-US" baseline="0" dirty="0"/>
          </a:p>
          <a:p>
            <a:r>
              <a:rPr lang="en-US" baseline="0" dirty="0"/>
              <a:t>Listen, the features of the event are very similar –</a:t>
            </a:r>
            <a:r>
              <a:rPr lang="en-US" sz="1200" b="1" dirty="0">
                <a:solidFill>
                  <a:schemeClr val="bg1"/>
                </a:solidFill>
                <a:effectLst>
                  <a:glow rad="127000">
                    <a:schemeClr val="bg1">
                      <a:alpha val="0"/>
                    </a:schemeClr>
                  </a:glow>
                </a:effectLst>
              </a:rPr>
              <a:t>Déjà Vu </a:t>
            </a:r>
            <a:r>
              <a:rPr lang="en-US" baseline="0" dirty="0"/>
              <a:t>like—but still unique.  Instead of a cloud – the ark of the covenant represented God’s presence.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13</a:t>
            </a:fld>
            <a:endParaRPr lang="en-US"/>
          </a:p>
        </p:txBody>
      </p:sp>
    </p:spTree>
    <p:extLst>
      <p:ext uri="{BB962C8B-B14F-4D97-AF65-F5344CB8AC3E}">
        <p14:creationId xmlns:p14="http://schemas.microsoft.com/office/powerpoint/2010/main" val="3175485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3583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68184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92182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65125"/>
            <a:ext cx="12192000" cy="1325563"/>
          </a:xfrm>
        </p:spPr>
        <p:txBody>
          <a:bodyPr>
            <a:normAutofit/>
          </a:bodyPr>
          <a:lstStyle>
            <a:lvl1pPr algn="ctr">
              <a:defRPr sz="6000" b="1">
                <a:solidFill>
                  <a:schemeClr val="bg1"/>
                </a:solidFill>
                <a:effectLst>
                  <a:glow rad="127000">
                    <a:srgbClr val="44649E"/>
                  </a:glow>
                </a:effectLst>
                <a:latin typeface="+mn-lt"/>
              </a:defRPr>
            </a:lvl1pPr>
          </a:lstStyle>
          <a:p>
            <a:r>
              <a:rPr lang="en-US" dirty="0"/>
              <a:t> Click to edit Master title style</a:t>
            </a:r>
          </a:p>
        </p:txBody>
      </p:sp>
      <p:sp>
        <p:nvSpPr>
          <p:cNvPr id="3" name="Content Placeholder 2"/>
          <p:cNvSpPr>
            <a:spLocks noGrp="1"/>
          </p:cNvSpPr>
          <p:nvPr>
            <p:ph idx="1"/>
          </p:nvPr>
        </p:nvSpPr>
        <p:spPr>
          <a:xfrm>
            <a:off x="387275" y="1825625"/>
            <a:ext cx="10966525" cy="4351338"/>
          </a:xfrm>
        </p:spPr>
        <p:txBody>
          <a:bodyPr>
            <a:normAutofit/>
          </a:bodyPr>
          <a:lstStyle>
            <a:lvl1pPr marL="0" indent="0">
              <a:buFontTx/>
              <a:buNone/>
              <a:defRPr sz="4400" b="1">
                <a:effectLst>
                  <a:glow rad="127000">
                    <a:schemeClr val="bg1"/>
                  </a:glow>
                </a:effectLst>
              </a:defRPr>
            </a:lvl1pPr>
            <a:lvl2pPr marL="457200" indent="0">
              <a:buFontTx/>
              <a:buNone/>
              <a:defRPr sz="4400" b="1">
                <a:effectLst>
                  <a:glow rad="127000">
                    <a:schemeClr val="bg1"/>
                  </a:glow>
                </a:effectLst>
              </a:defRPr>
            </a:lvl2pPr>
            <a:lvl3pPr marL="914400" indent="0">
              <a:buFontTx/>
              <a:buNone/>
              <a:defRPr sz="4400" b="1">
                <a:effectLst>
                  <a:glow rad="127000">
                    <a:schemeClr val="bg1"/>
                  </a:glow>
                </a:effectLst>
              </a:defRPr>
            </a:lvl3pPr>
            <a:lvl4pPr marL="1371600" indent="0">
              <a:buFontTx/>
              <a:buNone/>
              <a:defRPr sz="4400" b="1">
                <a:effectLst>
                  <a:glow rad="127000">
                    <a:schemeClr val="bg1"/>
                  </a:glow>
                </a:effectLst>
              </a:defRPr>
            </a:lvl4pPr>
            <a:lvl5pPr marL="1828800" indent="0">
              <a:buFontTx/>
              <a:buNone/>
              <a:defRPr sz="44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400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22545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4750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7A29EB-3254-4716-B71A-2D164081F4DD}"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400191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7A29EB-3254-4716-B71A-2D164081F4DD}"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983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A29EB-3254-4716-B71A-2D164081F4DD}"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5762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0409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151215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8430"/>
          <a:stretch/>
        </p:blipFill>
        <p:spPr>
          <a:xfrm>
            <a:off x="2" y="1"/>
            <a:ext cx="12224824" cy="6863237"/>
          </a:xfrm>
          <a:prstGeom prst="rect">
            <a:avLst/>
          </a:prstGeom>
        </p:spPr>
      </p:pic>
      <p:pic>
        <p:nvPicPr>
          <p:cNvPr id="8" name="Picture 7"/>
          <p:cNvPicPr>
            <a:picLocks noChangeAspect="1"/>
          </p:cNvPicPr>
          <p:nvPr userDrawn="1"/>
        </p:nvPicPr>
        <p:blipFill>
          <a:blip r:embed="rId14"/>
          <a:stretch>
            <a:fillRect/>
          </a:stretch>
        </p:blipFill>
        <p:spPr>
          <a:xfrm>
            <a:off x="0" y="3292368"/>
            <a:ext cx="6990113" cy="3565632"/>
          </a:xfrm>
          <a:prstGeom prst="rect">
            <a:avLst/>
          </a:prstGeom>
        </p:spPr>
      </p:pic>
      <p:pic>
        <p:nvPicPr>
          <p:cNvPr id="9" name="Picture 8"/>
          <p:cNvPicPr>
            <a:picLocks noChangeAspect="1"/>
          </p:cNvPicPr>
          <p:nvPr userDrawn="1"/>
        </p:nvPicPr>
        <p:blipFill>
          <a:blip r:embed="rId15"/>
          <a:stretch>
            <a:fillRect/>
          </a:stretch>
        </p:blipFill>
        <p:spPr>
          <a:xfrm>
            <a:off x="0" y="3306996"/>
            <a:ext cx="4369587" cy="191476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29EB-3254-4716-B71A-2D164081F4DD}" type="datetimeFigureOut">
              <a:rPr lang="en-US" smtClean="0"/>
              <a:t>5/13/2021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77B4A-27F0-4732-9E5D-DD86DBF01CB3}" type="slidenum">
              <a:rPr lang="en-US" smtClean="0"/>
              <a:t>‹#›</a:t>
            </a:fld>
            <a:endParaRPr lang="en-US"/>
          </a:p>
        </p:txBody>
      </p:sp>
    </p:spTree>
    <p:extLst>
      <p:ext uri="{BB962C8B-B14F-4D97-AF65-F5344CB8AC3E}">
        <p14:creationId xmlns:p14="http://schemas.microsoft.com/office/powerpoint/2010/main" val="291225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828" y="919307"/>
            <a:ext cx="6039172" cy="1325563"/>
          </a:xfrm>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89407"/>
            <a:ext cx="5209309" cy="4351338"/>
          </a:xfrm>
        </p:spPr>
        <p:txBody>
          <a:bodyPr>
            <a:normAutofit/>
          </a:bodyPr>
          <a:lstStyle/>
          <a:p>
            <a:pPr marL="0" indent="0" algn="ctr">
              <a:buNone/>
            </a:pPr>
            <a:r>
              <a:rPr lang="en-US" sz="8800" b="1" dirty="0">
                <a:effectLst>
                  <a:glow rad="127000">
                    <a:schemeClr val="bg1">
                      <a:alpha val="0"/>
                    </a:schemeClr>
                  </a:glow>
                </a:effectLst>
                <a:latin typeface="Candara" panose="020E0502030303020204" pitchFamily="34" charset="0"/>
              </a:rPr>
              <a:t>IS AHEAD</a:t>
            </a:r>
          </a:p>
        </p:txBody>
      </p:sp>
      <p:pic>
        <p:nvPicPr>
          <p:cNvPr id="4" name="Picture 3"/>
          <p:cNvPicPr>
            <a:picLocks noChangeAspect="1"/>
          </p:cNvPicPr>
          <p:nvPr/>
        </p:nvPicPr>
        <p:blipFill>
          <a:blip r:embed="rId3"/>
          <a:stretch>
            <a:fillRect/>
          </a:stretch>
        </p:blipFill>
        <p:spPr>
          <a:xfrm>
            <a:off x="0" y="0"/>
            <a:ext cx="13344144" cy="6858000"/>
          </a:xfrm>
          <a:prstGeom prst="rect">
            <a:avLst/>
          </a:prstGeom>
        </p:spPr>
      </p:pic>
      <p:pic>
        <p:nvPicPr>
          <p:cNvPr id="5" name="Picture 4"/>
          <p:cNvPicPr>
            <a:picLocks noChangeAspect="1"/>
          </p:cNvPicPr>
          <p:nvPr/>
        </p:nvPicPr>
        <p:blipFill>
          <a:blip r:embed="rId4"/>
          <a:stretch>
            <a:fillRect/>
          </a:stretch>
        </p:blipFill>
        <p:spPr>
          <a:xfrm>
            <a:off x="6362365" y="874964"/>
            <a:ext cx="5683862" cy="3704497"/>
          </a:xfrm>
          <a:prstGeom prst="rect">
            <a:avLst/>
          </a:prstGeom>
        </p:spPr>
      </p:pic>
      <p:sp>
        <p:nvSpPr>
          <p:cNvPr id="6" name="Rectangle 5"/>
          <p:cNvSpPr/>
          <p:nvPr/>
        </p:nvSpPr>
        <p:spPr>
          <a:xfrm>
            <a:off x="6600530" y="1385716"/>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7" name="Rectangle 6"/>
          <p:cNvSpPr/>
          <p:nvPr/>
        </p:nvSpPr>
        <p:spPr>
          <a:xfrm>
            <a:off x="6633660" y="2363064"/>
            <a:ext cx="505475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spTree>
    <p:extLst>
      <p:ext uri="{BB962C8B-B14F-4D97-AF65-F5344CB8AC3E}">
        <p14:creationId xmlns:p14="http://schemas.microsoft.com/office/powerpoint/2010/main" val="6086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650"/>
          <a:stretch/>
        </p:blipFill>
        <p:spPr>
          <a:xfrm>
            <a:off x="4496878" y="-46194"/>
            <a:ext cx="7716894" cy="6904194"/>
          </a:xfrm>
          <a:prstGeom prst="rect">
            <a:avLst/>
          </a:prstGeom>
        </p:spPr>
      </p:pic>
      <p:sp>
        <p:nvSpPr>
          <p:cNvPr id="5" name="TextBox 4"/>
          <p:cNvSpPr txBox="1"/>
          <p:nvPr/>
        </p:nvSpPr>
        <p:spPr>
          <a:xfrm>
            <a:off x="7200900" y="3918851"/>
            <a:ext cx="1943100" cy="584775"/>
          </a:xfrm>
          <a:prstGeom prst="rect">
            <a:avLst/>
          </a:prstGeom>
          <a:noFill/>
        </p:spPr>
        <p:txBody>
          <a:bodyPr wrap="square" rtlCol="0">
            <a:spAutoFit/>
          </a:bodyPr>
          <a:lstStyle/>
          <a:p>
            <a:r>
              <a:rPr lang="en-US" sz="3200" b="1" dirty="0"/>
              <a:t>Jerusalem</a:t>
            </a:r>
          </a:p>
        </p:txBody>
      </p:sp>
      <p:sp>
        <p:nvSpPr>
          <p:cNvPr id="6" name="TextBox 5"/>
          <p:cNvSpPr txBox="1"/>
          <p:nvPr/>
        </p:nvSpPr>
        <p:spPr>
          <a:xfrm>
            <a:off x="7957458" y="2813956"/>
            <a:ext cx="1943100" cy="769441"/>
          </a:xfrm>
          <a:prstGeom prst="rect">
            <a:avLst/>
          </a:prstGeom>
          <a:noFill/>
        </p:spPr>
        <p:txBody>
          <a:bodyPr wrap="square" rtlCol="0">
            <a:spAutoFit/>
          </a:bodyPr>
          <a:lstStyle/>
          <a:p>
            <a:r>
              <a:rPr lang="en-US" sz="4400" b="1" dirty="0"/>
              <a:t>Jericho</a:t>
            </a:r>
          </a:p>
        </p:txBody>
      </p:sp>
      <p:sp>
        <p:nvSpPr>
          <p:cNvPr id="7" name="TextBox 6"/>
          <p:cNvSpPr txBox="1"/>
          <p:nvPr/>
        </p:nvSpPr>
        <p:spPr>
          <a:xfrm>
            <a:off x="10248900" y="3717472"/>
            <a:ext cx="1943100" cy="769441"/>
          </a:xfrm>
          <a:prstGeom prst="rect">
            <a:avLst/>
          </a:prstGeom>
          <a:noFill/>
        </p:spPr>
        <p:txBody>
          <a:bodyPr wrap="square" rtlCol="0">
            <a:spAutoFit/>
          </a:bodyPr>
          <a:lstStyle/>
          <a:p>
            <a:r>
              <a:rPr lang="en-US" sz="4400" b="1" dirty="0" err="1"/>
              <a:t>Shittim</a:t>
            </a:r>
            <a:endParaRPr lang="en-US" sz="4400" b="1" dirty="0"/>
          </a:p>
        </p:txBody>
      </p:sp>
      <p:sp>
        <p:nvSpPr>
          <p:cNvPr id="8" name="TextBox 7"/>
          <p:cNvSpPr txBox="1"/>
          <p:nvPr/>
        </p:nvSpPr>
        <p:spPr>
          <a:xfrm rot="16439091">
            <a:off x="8897261" y="1097401"/>
            <a:ext cx="3102723" cy="707886"/>
          </a:xfrm>
          <a:prstGeom prst="rect">
            <a:avLst/>
          </a:prstGeom>
          <a:noFill/>
        </p:spPr>
        <p:txBody>
          <a:bodyPr wrap="square" rtlCol="0">
            <a:spAutoFit/>
          </a:bodyPr>
          <a:lstStyle/>
          <a:p>
            <a:r>
              <a:rPr lang="en-US" sz="4000" b="1" dirty="0"/>
              <a:t>Jordan River</a:t>
            </a:r>
          </a:p>
        </p:txBody>
      </p:sp>
      <p:sp>
        <p:nvSpPr>
          <p:cNvPr id="2" name="Title 1"/>
          <p:cNvSpPr>
            <a:spLocks noGrp="1"/>
          </p:cNvSpPr>
          <p:nvPr>
            <p:ph type="title"/>
          </p:nvPr>
        </p:nvSpPr>
        <p:spPr>
          <a:xfrm>
            <a:off x="0" y="5898"/>
            <a:ext cx="12192000" cy="1325563"/>
          </a:xfrm>
        </p:spPr>
        <p:txBody>
          <a:bodyPr/>
          <a:lstStyle/>
          <a:p>
            <a:r>
              <a:rPr lang="en-US" dirty="0"/>
              <a:t>Follow God’s </a:t>
            </a:r>
            <a:r>
              <a:rPr lang="en-US" u="sng" dirty="0">
                <a:effectLst>
                  <a:glow rad="127000">
                    <a:srgbClr val="FF0000"/>
                  </a:glow>
                </a:effectLst>
              </a:rPr>
              <a:t>Lead</a:t>
            </a:r>
            <a:r>
              <a:rPr lang="en-US" dirty="0">
                <a:effectLst>
                  <a:glow rad="127000">
                    <a:srgbClr val="FF0000"/>
                  </a:glow>
                </a:effectLst>
              </a:rPr>
              <a:t> </a:t>
            </a:r>
            <a:r>
              <a:rPr lang="en-US" dirty="0"/>
              <a:t>3:1-4</a:t>
            </a:r>
          </a:p>
        </p:txBody>
      </p:sp>
      <p:sp>
        <p:nvSpPr>
          <p:cNvPr id="3" name="Content Placeholder 2"/>
          <p:cNvSpPr>
            <a:spLocks noGrp="1"/>
          </p:cNvSpPr>
          <p:nvPr>
            <p:ph idx="1"/>
          </p:nvPr>
        </p:nvSpPr>
        <p:spPr>
          <a:xfrm>
            <a:off x="387276" y="1254125"/>
            <a:ext cx="8413824" cy="4351338"/>
          </a:xfrm>
        </p:spPr>
        <p:txBody>
          <a:bodyPr/>
          <a:lstStyle/>
          <a:p>
            <a:r>
              <a:rPr lang="en-US" baseline="30000" dirty="0"/>
              <a:t>2</a:t>
            </a:r>
            <a:r>
              <a:rPr lang="en-US" dirty="0"/>
              <a:t> After three days the officers went throughout the camp,  </a:t>
            </a:r>
            <a:r>
              <a:rPr lang="en-US" baseline="30000" dirty="0"/>
              <a:t>3</a:t>
            </a:r>
            <a:r>
              <a:rPr lang="en-US" dirty="0"/>
              <a:t> giving orders ... : "When you see </a:t>
            </a:r>
            <a:br>
              <a:rPr lang="en-US" dirty="0"/>
            </a:br>
            <a:r>
              <a:rPr lang="en-US" dirty="0"/>
              <a:t>the </a:t>
            </a:r>
            <a:r>
              <a:rPr lang="en-US" dirty="0">
                <a:solidFill>
                  <a:srgbClr val="FF0000"/>
                </a:solidFill>
              </a:rPr>
              <a:t>ark of the covenant </a:t>
            </a:r>
            <a:r>
              <a:rPr lang="en-US" dirty="0"/>
              <a:t>of </a:t>
            </a:r>
            <a:br>
              <a:rPr lang="en-US" dirty="0"/>
            </a:br>
            <a:r>
              <a:rPr lang="en-US" dirty="0"/>
              <a:t>the LORD your God, and </a:t>
            </a:r>
            <a:br>
              <a:rPr lang="en-US" dirty="0"/>
            </a:br>
            <a:r>
              <a:rPr lang="en-US" dirty="0"/>
              <a:t>the priests, who are </a:t>
            </a:r>
            <a:br>
              <a:rPr lang="en-US" dirty="0"/>
            </a:br>
            <a:r>
              <a:rPr lang="en-US" dirty="0"/>
              <a:t>Levites, carrying it, you </a:t>
            </a:r>
            <a:br>
              <a:rPr lang="en-US" dirty="0"/>
            </a:br>
            <a:r>
              <a:rPr lang="en-US" dirty="0"/>
              <a:t>are to move out from </a:t>
            </a:r>
            <a:br>
              <a:rPr lang="en-US" dirty="0"/>
            </a:br>
            <a:r>
              <a:rPr lang="en-US" dirty="0"/>
              <a:t>your positions and </a:t>
            </a:r>
            <a:r>
              <a:rPr lang="en-US" dirty="0">
                <a:solidFill>
                  <a:srgbClr val="FF0000"/>
                </a:solidFill>
              </a:rPr>
              <a:t>follow it</a:t>
            </a:r>
            <a:r>
              <a:rPr lang="en-US" dirty="0"/>
              <a:t>.</a:t>
            </a:r>
          </a:p>
          <a:p>
            <a:endParaRPr lang="en-US" dirty="0"/>
          </a:p>
        </p:txBody>
      </p:sp>
      <p:pic>
        <p:nvPicPr>
          <p:cNvPr id="9" name="Picture 8"/>
          <p:cNvPicPr>
            <a:picLocks noChangeAspect="1"/>
          </p:cNvPicPr>
          <p:nvPr/>
        </p:nvPicPr>
        <p:blipFill>
          <a:blip r:embed="rId4"/>
          <a:stretch>
            <a:fillRect/>
          </a:stretch>
        </p:blipFill>
        <p:spPr>
          <a:xfrm>
            <a:off x="6422585" y="2419048"/>
            <a:ext cx="5769415" cy="4291995"/>
          </a:xfrm>
          <a:prstGeom prst="rect">
            <a:avLst/>
          </a:prstGeom>
        </p:spPr>
      </p:pic>
    </p:spTree>
    <p:extLst>
      <p:ext uri="{BB962C8B-B14F-4D97-AF65-F5344CB8AC3E}">
        <p14:creationId xmlns:p14="http://schemas.microsoft.com/office/powerpoint/2010/main" val="2239129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8"/>
            <a:ext cx="12192000" cy="1325563"/>
          </a:xfrm>
        </p:spPr>
        <p:txBody>
          <a:bodyPr/>
          <a:lstStyle/>
          <a:p>
            <a:r>
              <a:rPr lang="en-US" u="sng" dirty="0">
                <a:effectLst>
                  <a:glow rad="127000">
                    <a:srgbClr val="FF0000"/>
                  </a:glow>
                </a:effectLst>
              </a:rPr>
              <a:t>Consecrate</a:t>
            </a:r>
            <a:r>
              <a:rPr lang="en-US" dirty="0"/>
              <a:t> Yourself 3:5-7</a:t>
            </a:r>
          </a:p>
        </p:txBody>
      </p:sp>
      <p:sp>
        <p:nvSpPr>
          <p:cNvPr id="3" name="Content Placeholder 2"/>
          <p:cNvSpPr>
            <a:spLocks noGrp="1"/>
          </p:cNvSpPr>
          <p:nvPr>
            <p:ph idx="1"/>
          </p:nvPr>
        </p:nvSpPr>
        <p:spPr>
          <a:xfrm>
            <a:off x="387276" y="1156159"/>
            <a:ext cx="7238168" cy="4351338"/>
          </a:xfrm>
        </p:spPr>
        <p:txBody>
          <a:bodyPr/>
          <a:lstStyle/>
          <a:p>
            <a:r>
              <a:rPr lang="en-US" dirty="0"/>
              <a:t> </a:t>
            </a:r>
            <a:r>
              <a:rPr lang="en-US" baseline="30000" dirty="0"/>
              <a:t>5</a:t>
            </a:r>
            <a:r>
              <a:rPr lang="en-US" dirty="0"/>
              <a:t> Joshua told the p</a:t>
            </a:r>
            <a:r>
              <a:rPr lang="en-US" u="sng" dirty="0"/>
              <a:t>eo</a:t>
            </a:r>
            <a:r>
              <a:rPr lang="en-US" dirty="0"/>
              <a:t>p</a:t>
            </a:r>
            <a:r>
              <a:rPr lang="en-US" u="sng" dirty="0"/>
              <a:t>le</a:t>
            </a:r>
            <a:r>
              <a:rPr lang="en-US" dirty="0"/>
              <a:t>, </a:t>
            </a:r>
            <a:br>
              <a:rPr lang="en-US" dirty="0"/>
            </a:br>
            <a:br>
              <a:rPr lang="en-US" dirty="0"/>
            </a:br>
            <a:r>
              <a:rPr lang="en-US" dirty="0"/>
              <a:t>"</a:t>
            </a:r>
            <a:r>
              <a:rPr lang="en-US" dirty="0">
                <a:solidFill>
                  <a:schemeClr val="bg1"/>
                </a:solidFill>
                <a:effectLst>
                  <a:glow rad="127000">
                    <a:srgbClr val="FF0000"/>
                  </a:glow>
                </a:effectLst>
              </a:rPr>
              <a:t>Consecrate</a:t>
            </a:r>
            <a:r>
              <a:rPr lang="en-US" dirty="0"/>
              <a:t> yourselves, for tomorrow the LORD will do amazing things among you."</a:t>
            </a:r>
          </a:p>
          <a:p>
            <a:r>
              <a:rPr lang="en-US" dirty="0"/>
              <a:t> </a:t>
            </a:r>
          </a:p>
        </p:txBody>
      </p:sp>
      <p:pic>
        <p:nvPicPr>
          <p:cNvPr id="4" name="Picture 3"/>
          <p:cNvPicPr>
            <a:picLocks noChangeAspect="1"/>
          </p:cNvPicPr>
          <p:nvPr/>
        </p:nvPicPr>
        <p:blipFill>
          <a:blip r:embed="rId3"/>
          <a:stretch>
            <a:fillRect/>
          </a:stretch>
        </p:blipFill>
        <p:spPr>
          <a:xfrm>
            <a:off x="7343621" y="2715491"/>
            <a:ext cx="5075905" cy="3695893"/>
          </a:xfrm>
          <a:prstGeom prst="rect">
            <a:avLst/>
          </a:prstGeom>
        </p:spPr>
      </p:pic>
    </p:spTree>
    <p:extLst>
      <p:ext uri="{BB962C8B-B14F-4D97-AF65-F5344CB8AC3E}">
        <p14:creationId xmlns:p14="http://schemas.microsoft.com/office/powerpoint/2010/main" val="3446558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22585" y="2419048"/>
            <a:ext cx="5769415" cy="4291995"/>
          </a:xfrm>
          <a:prstGeom prst="rect">
            <a:avLst/>
          </a:prstGeom>
        </p:spPr>
      </p:pic>
      <p:sp>
        <p:nvSpPr>
          <p:cNvPr id="2" name="Title 1"/>
          <p:cNvSpPr>
            <a:spLocks noGrp="1"/>
          </p:cNvSpPr>
          <p:nvPr>
            <p:ph type="title"/>
          </p:nvPr>
        </p:nvSpPr>
        <p:spPr>
          <a:xfrm>
            <a:off x="0" y="5898"/>
            <a:ext cx="12192000" cy="1325563"/>
          </a:xfrm>
        </p:spPr>
        <p:txBody>
          <a:bodyPr/>
          <a:lstStyle/>
          <a:p>
            <a:r>
              <a:rPr lang="en-US" u="sng" dirty="0">
                <a:effectLst>
                  <a:glow rad="127000">
                    <a:srgbClr val="FF0000"/>
                  </a:glow>
                </a:effectLst>
              </a:rPr>
              <a:t>Consecrate</a:t>
            </a:r>
            <a:r>
              <a:rPr lang="en-US" dirty="0"/>
              <a:t> Yourself 3:5-7</a:t>
            </a:r>
          </a:p>
        </p:txBody>
      </p:sp>
      <p:sp>
        <p:nvSpPr>
          <p:cNvPr id="3" name="Content Placeholder 2"/>
          <p:cNvSpPr>
            <a:spLocks noGrp="1"/>
          </p:cNvSpPr>
          <p:nvPr>
            <p:ph idx="1"/>
          </p:nvPr>
        </p:nvSpPr>
        <p:spPr>
          <a:xfrm>
            <a:off x="387276" y="1156159"/>
            <a:ext cx="7058554" cy="4351338"/>
          </a:xfrm>
        </p:spPr>
        <p:txBody>
          <a:bodyPr/>
          <a:lstStyle/>
          <a:p>
            <a:r>
              <a:rPr lang="en-US" baseline="30000" dirty="0"/>
              <a:t>6</a:t>
            </a:r>
            <a:r>
              <a:rPr lang="en-US" dirty="0"/>
              <a:t> Joshua said to the p</a:t>
            </a:r>
            <a:r>
              <a:rPr lang="en-US" u="sng" dirty="0"/>
              <a:t>riests</a:t>
            </a:r>
            <a:r>
              <a:rPr lang="en-US" dirty="0"/>
              <a:t>, </a:t>
            </a:r>
            <a:br>
              <a:rPr lang="en-US" dirty="0"/>
            </a:br>
            <a:br>
              <a:rPr lang="en-US" dirty="0"/>
            </a:br>
            <a:r>
              <a:rPr lang="en-US" dirty="0"/>
              <a:t>"</a:t>
            </a:r>
            <a:r>
              <a:rPr lang="en-US" dirty="0">
                <a:solidFill>
                  <a:srgbClr val="FF0000"/>
                </a:solidFill>
              </a:rPr>
              <a:t>Take up </a:t>
            </a:r>
            <a:r>
              <a:rPr lang="en-US" dirty="0"/>
              <a:t>the ark of the covenant and pass on ahead of the people." </a:t>
            </a:r>
            <a:br>
              <a:rPr lang="en-US" dirty="0"/>
            </a:br>
            <a:br>
              <a:rPr lang="en-US" dirty="0"/>
            </a:br>
            <a:r>
              <a:rPr lang="en-US" dirty="0"/>
              <a:t>So </a:t>
            </a:r>
            <a:r>
              <a:rPr lang="en-US" dirty="0">
                <a:solidFill>
                  <a:srgbClr val="FF0000"/>
                </a:solidFill>
              </a:rPr>
              <a:t>they took it up </a:t>
            </a:r>
            <a:r>
              <a:rPr lang="en-US" dirty="0"/>
              <a:t>and went ahead of them.</a:t>
            </a:r>
          </a:p>
          <a:p>
            <a:r>
              <a:rPr lang="en-US" dirty="0"/>
              <a:t> </a:t>
            </a:r>
          </a:p>
        </p:txBody>
      </p:sp>
    </p:spTree>
    <p:extLst>
      <p:ext uri="{BB962C8B-B14F-4D97-AF65-F5344CB8AC3E}">
        <p14:creationId xmlns:p14="http://schemas.microsoft.com/office/powerpoint/2010/main" val="4272457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31623"/>
          <a:stretch/>
        </p:blipFill>
        <p:spPr>
          <a:xfrm>
            <a:off x="6359279" y="27451"/>
            <a:ext cx="5858122" cy="6830549"/>
          </a:xfrm>
          <a:prstGeom prst="rect">
            <a:avLst/>
          </a:prstGeom>
        </p:spPr>
      </p:pic>
      <p:sp>
        <p:nvSpPr>
          <p:cNvPr id="2" name="Title 1"/>
          <p:cNvSpPr>
            <a:spLocks noGrp="1"/>
          </p:cNvSpPr>
          <p:nvPr>
            <p:ph type="title"/>
          </p:nvPr>
        </p:nvSpPr>
        <p:spPr>
          <a:xfrm>
            <a:off x="0" y="5898"/>
            <a:ext cx="12192000" cy="1325563"/>
          </a:xfrm>
        </p:spPr>
        <p:txBody>
          <a:bodyPr/>
          <a:lstStyle/>
          <a:p>
            <a:r>
              <a:rPr lang="en-US" u="sng" dirty="0">
                <a:effectLst>
                  <a:glow rad="127000">
                    <a:srgbClr val="FF0000"/>
                  </a:glow>
                </a:effectLst>
              </a:rPr>
              <a:t>Consecrate</a:t>
            </a:r>
            <a:r>
              <a:rPr lang="en-US" dirty="0"/>
              <a:t> Yourself 3:5-7</a:t>
            </a:r>
          </a:p>
        </p:txBody>
      </p:sp>
      <p:sp>
        <p:nvSpPr>
          <p:cNvPr id="3" name="Content Placeholder 2"/>
          <p:cNvSpPr>
            <a:spLocks noGrp="1"/>
          </p:cNvSpPr>
          <p:nvPr>
            <p:ph idx="1"/>
          </p:nvPr>
        </p:nvSpPr>
        <p:spPr>
          <a:xfrm>
            <a:off x="387275" y="1156159"/>
            <a:ext cx="11026395" cy="4351338"/>
          </a:xfrm>
        </p:spPr>
        <p:txBody>
          <a:bodyPr/>
          <a:lstStyle/>
          <a:p>
            <a:r>
              <a:rPr lang="en-US" baseline="30000" dirty="0"/>
              <a:t>7</a:t>
            </a:r>
            <a:r>
              <a:rPr lang="en-US" dirty="0"/>
              <a:t> And the LORD said to </a:t>
            </a:r>
            <a:r>
              <a:rPr lang="en-US" u="sng" dirty="0"/>
              <a:t>Joshua</a:t>
            </a:r>
            <a:r>
              <a:rPr lang="en-US" dirty="0"/>
              <a:t>, </a:t>
            </a:r>
            <a:br>
              <a:rPr lang="en-US" dirty="0"/>
            </a:br>
            <a:br>
              <a:rPr lang="en-US" dirty="0"/>
            </a:br>
            <a:r>
              <a:rPr lang="en-US" dirty="0"/>
              <a:t>"Today I will begin to exalt </a:t>
            </a:r>
            <a:br>
              <a:rPr lang="en-US" dirty="0"/>
            </a:br>
            <a:r>
              <a:rPr lang="en-US" dirty="0"/>
              <a:t>you in the eyes of all Israel, </a:t>
            </a:r>
            <a:br>
              <a:rPr lang="en-US" dirty="0"/>
            </a:br>
            <a:r>
              <a:rPr lang="en-US" dirty="0"/>
              <a:t>so they may know that </a:t>
            </a:r>
            <a:br>
              <a:rPr lang="en-US" dirty="0"/>
            </a:br>
            <a:r>
              <a:rPr lang="en-US" dirty="0">
                <a:solidFill>
                  <a:srgbClr val="FF0000"/>
                </a:solidFill>
              </a:rPr>
              <a:t>I am with you </a:t>
            </a:r>
            <a:r>
              <a:rPr lang="en-US" dirty="0">
                <a:solidFill>
                  <a:schemeClr val="bg1"/>
                </a:solidFill>
                <a:effectLst>
                  <a:glow rad="127000">
                    <a:srgbClr val="FF0000"/>
                  </a:glow>
                </a:effectLst>
              </a:rPr>
              <a:t>as I was </a:t>
            </a:r>
            <a:br>
              <a:rPr lang="en-US" dirty="0">
                <a:solidFill>
                  <a:schemeClr val="bg1"/>
                </a:solidFill>
                <a:effectLst>
                  <a:glow rad="127000">
                    <a:srgbClr val="FF0000"/>
                  </a:glow>
                </a:effectLst>
              </a:rPr>
            </a:br>
            <a:r>
              <a:rPr lang="en-US" dirty="0">
                <a:solidFill>
                  <a:schemeClr val="bg1"/>
                </a:solidFill>
                <a:effectLst>
                  <a:glow rad="127000">
                    <a:srgbClr val="FF0000"/>
                  </a:glow>
                </a:effectLst>
              </a:rPr>
              <a:t>with Moses</a:t>
            </a:r>
            <a:r>
              <a:rPr lang="en-US" dirty="0"/>
              <a:t>. </a:t>
            </a:r>
          </a:p>
        </p:txBody>
      </p:sp>
    </p:spTree>
    <p:extLst>
      <p:ext uri="{BB962C8B-B14F-4D97-AF65-F5344CB8AC3E}">
        <p14:creationId xmlns:p14="http://schemas.microsoft.com/office/powerpoint/2010/main" val="2506740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66260" y="-2587444"/>
            <a:ext cx="8511540" cy="9445444"/>
          </a:xfrm>
          <a:prstGeom prst="rect">
            <a:avLst/>
          </a:prstGeom>
        </p:spPr>
      </p:pic>
      <p:sp>
        <p:nvSpPr>
          <p:cNvPr id="2" name="Title 1"/>
          <p:cNvSpPr>
            <a:spLocks noGrp="1"/>
          </p:cNvSpPr>
          <p:nvPr>
            <p:ph type="title"/>
          </p:nvPr>
        </p:nvSpPr>
        <p:spPr>
          <a:xfrm>
            <a:off x="0" y="5898"/>
            <a:ext cx="12192000" cy="1325563"/>
          </a:xfrm>
        </p:spPr>
        <p:txBody>
          <a:bodyPr/>
          <a:lstStyle/>
          <a:p>
            <a:r>
              <a:rPr lang="en-US" dirty="0"/>
              <a:t>Step </a:t>
            </a:r>
            <a:r>
              <a:rPr lang="en-US" u="sng" dirty="0">
                <a:effectLst>
                  <a:glow rad="127000">
                    <a:srgbClr val="FF0000"/>
                  </a:glow>
                </a:effectLst>
              </a:rPr>
              <a:t>Out</a:t>
            </a:r>
            <a:r>
              <a:rPr lang="en-US" dirty="0"/>
              <a:t> and Stand </a:t>
            </a:r>
            <a:r>
              <a:rPr lang="en-US" u="sng" dirty="0">
                <a:effectLst>
                  <a:glow rad="127000">
                    <a:srgbClr val="FF0000"/>
                  </a:glow>
                </a:effectLst>
              </a:rPr>
              <a:t>Still</a:t>
            </a:r>
            <a:r>
              <a:rPr lang="en-US" dirty="0"/>
              <a:t> 3:8 </a:t>
            </a:r>
          </a:p>
        </p:txBody>
      </p:sp>
      <p:sp>
        <p:nvSpPr>
          <p:cNvPr id="3" name="Content Placeholder 2"/>
          <p:cNvSpPr>
            <a:spLocks noGrp="1"/>
          </p:cNvSpPr>
          <p:nvPr>
            <p:ph idx="1"/>
          </p:nvPr>
        </p:nvSpPr>
        <p:spPr>
          <a:xfrm>
            <a:off x="387275" y="1188810"/>
            <a:ext cx="7156525" cy="4351338"/>
          </a:xfrm>
        </p:spPr>
        <p:txBody>
          <a:bodyPr/>
          <a:lstStyle/>
          <a:p>
            <a:pPr lvl="0"/>
            <a:r>
              <a:rPr lang="en-US" baseline="30000" dirty="0"/>
              <a:t>8</a:t>
            </a:r>
            <a:r>
              <a:rPr lang="en-US" dirty="0"/>
              <a:t> Tell the priests who carry the ark of the covenant: 'When you reach the edge of the Jordan's waters, </a:t>
            </a:r>
            <a:r>
              <a:rPr lang="en-US" dirty="0">
                <a:solidFill>
                  <a:srgbClr val="FF0000"/>
                </a:solidFill>
              </a:rPr>
              <a:t>go and stand in the river</a:t>
            </a:r>
            <a:r>
              <a:rPr lang="en-US" dirty="0"/>
              <a:t>.' "</a:t>
            </a:r>
          </a:p>
        </p:txBody>
      </p:sp>
    </p:spTree>
    <p:extLst>
      <p:ext uri="{BB962C8B-B14F-4D97-AF65-F5344CB8AC3E}">
        <p14:creationId xmlns:p14="http://schemas.microsoft.com/office/powerpoint/2010/main" val="2381908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8"/>
            <a:ext cx="12192000" cy="1325563"/>
          </a:xfrm>
        </p:spPr>
        <p:txBody>
          <a:bodyPr/>
          <a:lstStyle/>
          <a:p>
            <a:r>
              <a:rPr lang="en-US" dirty="0"/>
              <a:t>Listen to God’s </a:t>
            </a:r>
            <a:r>
              <a:rPr lang="en-US" u="sng" dirty="0">
                <a:effectLst>
                  <a:glow rad="127000">
                    <a:srgbClr val="FF0000"/>
                  </a:glow>
                </a:effectLst>
              </a:rPr>
              <a:t>Word</a:t>
            </a:r>
            <a:r>
              <a:rPr lang="en-US" dirty="0"/>
              <a:t> 3:9</a:t>
            </a:r>
          </a:p>
        </p:txBody>
      </p:sp>
      <p:sp>
        <p:nvSpPr>
          <p:cNvPr id="3" name="Content Placeholder 2"/>
          <p:cNvSpPr>
            <a:spLocks noGrp="1"/>
          </p:cNvSpPr>
          <p:nvPr>
            <p:ph idx="1"/>
          </p:nvPr>
        </p:nvSpPr>
        <p:spPr>
          <a:xfrm>
            <a:off x="387275" y="1453243"/>
            <a:ext cx="7548411" cy="4723720"/>
          </a:xfrm>
        </p:spPr>
        <p:txBody>
          <a:bodyPr/>
          <a:lstStyle/>
          <a:p>
            <a:pPr lvl="0"/>
            <a:r>
              <a:rPr lang="en-US" dirty="0"/>
              <a:t> </a:t>
            </a:r>
            <a:r>
              <a:rPr lang="en-US" baseline="30000" dirty="0"/>
              <a:t>9</a:t>
            </a:r>
            <a:r>
              <a:rPr lang="en-US" dirty="0"/>
              <a:t> Joshua said to the Israelites, </a:t>
            </a:r>
            <a:br>
              <a:rPr lang="en-US" dirty="0"/>
            </a:br>
            <a:br>
              <a:rPr lang="en-US" dirty="0"/>
            </a:br>
            <a:r>
              <a:rPr lang="en-US" dirty="0"/>
              <a:t>"Come here and </a:t>
            </a:r>
            <a:r>
              <a:rPr lang="en-US" dirty="0">
                <a:solidFill>
                  <a:srgbClr val="FF0000"/>
                </a:solidFill>
              </a:rPr>
              <a:t>listen to the words of the LORD </a:t>
            </a:r>
            <a:r>
              <a:rPr lang="en-US" dirty="0"/>
              <a:t>your God. </a:t>
            </a:r>
          </a:p>
        </p:txBody>
      </p:sp>
      <p:pic>
        <p:nvPicPr>
          <p:cNvPr id="4"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Tree>
    <p:extLst>
      <p:ext uri="{BB962C8B-B14F-4D97-AF65-F5344CB8AC3E}">
        <p14:creationId xmlns:p14="http://schemas.microsoft.com/office/powerpoint/2010/main" val="250432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09460" y="2940938"/>
            <a:ext cx="5265420" cy="3917062"/>
          </a:xfrm>
          <a:prstGeom prst="rect">
            <a:avLst/>
          </a:prstGeom>
        </p:spPr>
      </p:pic>
      <p:sp>
        <p:nvSpPr>
          <p:cNvPr id="2" name="Title 1"/>
          <p:cNvSpPr>
            <a:spLocks noGrp="1"/>
          </p:cNvSpPr>
          <p:nvPr>
            <p:ph type="title"/>
          </p:nvPr>
        </p:nvSpPr>
        <p:spPr>
          <a:xfrm>
            <a:off x="0" y="5898"/>
            <a:ext cx="12192000" cy="1325563"/>
          </a:xfrm>
        </p:spPr>
        <p:txBody>
          <a:bodyPr/>
          <a:lstStyle/>
          <a:p>
            <a:r>
              <a:rPr lang="en-US" dirty="0"/>
              <a:t>Expect the </a:t>
            </a:r>
            <a:r>
              <a:rPr lang="en-US" u="sng" dirty="0">
                <a:effectLst>
                  <a:glow rad="127000">
                    <a:srgbClr val="FF0000"/>
                  </a:glow>
                </a:effectLst>
              </a:rPr>
              <a:t>Miraculous</a:t>
            </a:r>
            <a:r>
              <a:rPr lang="en-US" dirty="0"/>
              <a:t> 3:10-13</a:t>
            </a:r>
          </a:p>
        </p:txBody>
      </p:sp>
      <p:sp>
        <p:nvSpPr>
          <p:cNvPr id="3" name="Content Placeholder 2"/>
          <p:cNvSpPr>
            <a:spLocks noGrp="1"/>
          </p:cNvSpPr>
          <p:nvPr>
            <p:ph idx="1"/>
          </p:nvPr>
        </p:nvSpPr>
        <p:spPr>
          <a:xfrm>
            <a:off x="387275" y="1338943"/>
            <a:ext cx="11225605" cy="4838020"/>
          </a:xfrm>
        </p:spPr>
        <p:txBody>
          <a:bodyPr/>
          <a:lstStyle/>
          <a:p>
            <a:r>
              <a:rPr lang="en-US" dirty="0"/>
              <a:t> </a:t>
            </a:r>
            <a:r>
              <a:rPr lang="en-US" baseline="30000" dirty="0"/>
              <a:t>10</a:t>
            </a:r>
            <a:r>
              <a:rPr lang="en-US" dirty="0"/>
              <a:t> </a:t>
            </a:r>
            <a:r>
              <a:rPr lang="en-US" dirty="0">
                <a:solidFill>
                  <a:srgbClr val="FF0000"/>
                </a:solidFill>
              </a:rPr>
              <a:t>This is how you will know that the living God is among you</a:t>
            </a:r>
            <a:r>
              <a:rPr lang="en-US" dirty="0"/>
              <a:t> and that he will certainly drive out before you the Canaanites, Hittites, </a:t>
            </a:r>
            <a:r>
              <a:rPr lang="en-US" dirty="0" err="1"/>
              <a:t>Hivites</a:t>
            </a:r>
            <a:r>
              <a:rPr lang="en-US" dirty="0"/>
              <a:t>, </a:t>
            </a:r>
            <a:r>
              <a:rPr lang="en-US" dirty="0" err="1"/>
              <a:t>Perizzites</a:t>
            </a:r>
            <a:r>
              <a:rPr lang="en-US" dirty="0"/>
              <a:t>, </a:t>
            </a:r>
            <a:r>
              <a:rPr lang="en-US" dirty="0" err="1"/>
              <a:t>Girgashites</a:t>
            </a:r>
            <a:r>
              <a:rPr lang="en-US" dirty="0"/>
              <a:t>, </a:t>
            </a:r>
            <a:br>
              <a:rPr lang="en-US" dirty="0"/>
            </a:br>
            <a:r>
              <a:rPr lang="en-US" dirty="0"/>
              <a:t>Amorites and </a:t>
            </a:r>
            <a:r>
              <a:rPr lang="en-US" dirty="0" err="1"/>
              <a:t>Jebusites</a:t>
            </a:r>
            <a:r>
              <a:rPr lang="en-US" dirty="0"/>
              <a:t>.   </a:t>
            </a:r>
            <a:br>
              <a:rPr lang="en-US" dirty="0"/>
            </a:br>
            <a:endParaRPr lang="en-US" dirty="0">
              <a:solidFill>
                <a:srgbClr val="FF0000"/>
              </a:solidFill>
            </a:endParaRPr>
          </a:p>
        </p:txBody>
      </p:sp>
    </p:spTree>
    <p:extLst>
      <p:ext uri="{BB962C8B-B14F-4D97-AF65-F5344CB8AC3E}">
        <p14:creationId xmlns:p14="http://schemas.microsoft.com/office/powerpoint/2010/main" val="795434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09460" y="2940938"/>
            <a:ext cx="5265420" cy="3917062"/>
          </a:xfrm>
          <a:prstGeom prst="rect">
            <a:avLst/>
          </a:prstGeom>
        </p:spPr>
      </p:pic>
      <p:sp>
        <p:nvSpPr>
          <p:cNvPr id="2" name="Title 1"/>
          <p:cNvSpPr>
            <a:spLocks noGrp="1"/>
          </p:cNvSpPr>
          <p:nvPr>
            <p:ph type="title"/>
          </p:nvPr>
        </p:nvSpPr>
        <p:spPr>
          <a:xfrm>
            <a:off x="0" y="5898"/>
            <a:ext cx="12192000" cy="1325563"/>
          </a:xfrm>
        </p:spPr>
        <p:txBody>
          <a:bodyPr/>
          <a:lstStyle/>
          <a:p>
            <a:r>
              <a:rPr lang="en-US" dirty="0"/>
              <a:t>Expect the </a:t>
            </a:r>
            <a:r>
              <a:rPr lang="en-US" u="sng" dirty="0">
                <a:effectLst>
                  <a:glow rad="127000">
                    <a:srgbClr val="FF0000"/>
                  </a:glow>
                </a:effectLst>
              </a:rPr>
              <a:t>Miraculous</a:t>
            </a:r>
            <a:r>
              <a:rPr lang="en-US" dirty="0"/>
              <a:t> 3:10-13</a:t>
            </a:r>
          </a:p>
        </p:txBody>
      </p:sp>
      <p:sp>
        <p:nvSpPr>
          <p:cNvPr id="3" name="Content Placeholder 2"/>
          <p:cNvSpPr>
            <a:spLocks noGrp="1"/>
          </p:cNvSpPr>
          <p:nvPr>
            <p:ph idx="1"/>
          </p:nvPr>
        </p:nvSpPr>
        <p:spPr>
          <a:xfrm>
            <a:off x="387275" y="1338943"/>
            <a:ext cx="11225605" cy="4838020"/>
          </a:xfrm>
        </p:spPr>
        <p:txBody>
          <a:bodyPr/>
          <a:lstStyle/>
          <a:p>
            <a:r>
              <a:rPr lang="en-US" dirty="0"/>
              <a:t> </a:t>
            </a:r>
            <a:r>
              <a:rPr lang="en-US" baseline="30000" dirty="0"/>
              <a:t>10</a:t>
            </a:r>
            <a:r>
              <a:rPr lang="en-US" dirty="0"/>
              <a:t> This is how you will know that the living God is among you and that he will certainly drive out before you the Canaanites, Hittites, </a:t>
            </a:r>
            <a:r>
              <a:rPr lang="en-US" dirty="0" err="1"/>
              <a:t>Hivites</a:t>
            </a:r>
            <a:r>
              <a:rPr lang="en-US" dirty="0"/>
              <a:t>, </a:t>
            </a:r>
            <a:r>
              <a:rPr lang="en-US" dirty="0" err="1"/>
              <a:t>Perizzites</a:t>
            </a:r>
            <a:r>
              <a:rPr lang="en-US" dirty="0"/>
              <a:t>, </a:t>
            </a:r>
            <a:r>
              <a:rPr lang="en-US" dirty="0" err="1"/>
              <a:t>Girgashites</a:t>
            </a:r>
            <a:r>
              <a:rPr lang="en-US" dirty="0"/>
              <a:t>, </a:t>
            </a:r>
            <a:br>
              <a:rPr lang="en-US" dirty="0"/>
            </a:br>
            <a:r>
              <a:rPr lang="en-US" dirty="0"/>
              <a:t>Amorites and </a:t>
            </a:r>
            <a:r>
              <a:rPr lang="en-US" dirty="0" err="1"/>
              <a:t>Jebusites</a:t>
            </a:r>
            <a:r>
              <a:rPr lang="en-US" dirty="0"/>
              <a:t>.   </a:t>
            </a:r>
            <a:br>
              <a:rPr lang="en-US" dirty="0"/>
            </a:br>
            <a:r>
              <a:rPr lang="en-US" baseline="30000" dirty="0"/>
              <a:t>11</a:t>
            </a:r>
            <a:r>
              <a:rPr lang="en-US" dirty="0"/>
              <a:t> </a:t>
            </a:r>
            <a:r>
              <a:rPr lang="en-US" dirty="0">
                <a:solidFill>
                  <a:srgbClr val="FF0000"/>
                </a:solidFill>
              </a:rPr>
              <a:t>See</a:t>
            </a:r>
            <a:r>
              <a:rPr lang="en-US" dirty="0"/>
              <a:t>, </a:t>
            </a:r>
            <a:r>
              <a:rPr lang="en-US" dirty="0">
                <a:solidFill>
                  <a:srgbClr val="FF0000"/>
                </a:solidFill>
              </a:rPr>
              <a:t>the ark of the covenant </a:t>
            </a:r>
            <a:br>
              <a:rPr lang="en-US" dirty="0">
                <a:solidFill>
                  <a:srgbClr val="FF0000"/>
                </a:solidFill>
              </a:rPr>
            </a:br>
            <a:r>
              <a:rPr lang="en-US" dirty="0"/>
              <a:t>of the Lord of all the earth </a:t>
            </a:r>
            <a:r>
              <a:rPr lang="en-US" dirty="0">
                <a:solidFill>
                  <a:srgbClr val="FF0000"/>
                </a:solidFill>
              </a:rPr>
              <a:t>will </a:t>
            </a:r>
            <a:br>
              <a:rPr lang="en-US" dirty="0">
                <a:solidFill>
                  <a:srgbClr val="FF0000"/>
                </a:solidFill>
              </a:rPr>
            </a:br>
            <a:r>
              <a:rPr lang="en-US" dirty="0">
                <a:solidFill>
                  <a:srgbClr val="FF0000"/>
                </a:solidFill>
              </a:rPr>
              <a:t>go into the Jordan ahead of you.</a:t>
            </a:r>
          </a:p>
        </p:txBody>
      </p:sp>
    </p:spTree>
    <p:extLst>
      <p:ext uri="{BB962C8B-B14F-4D97-AF65-F5344CB8AC3E}">
        <p14:creationId xmlns:p14="http://schemas.microsoft.com/office/powerpoint/2010/main" val="1982838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5001" y="1325880"/>
            <a:ext cx="6716999" cy="5760720"/>
          </a:xfrm>
          <a:prstGeom prst="rect">
            <a:avLst/>
          </a:prstGeom>
        </p:spPr>
      </p:pic>
      <p:sp>
        <p:nvSpPr>
          <p:cNvPr id="2" name="Title 1"/>
          <p:cNvSpPr>
            <a:spLocks noGrp="1"/>
          </p:cNvSpPr>
          <p:nvPr>
            <p:ph type="title"/>
          </p:nvPr>
        </p:nvSpPr>
        <p:spPr>
          <a:xfrm>
            <a:off x="0" y="5898"/>
            <a:ext cx="12192000" cy="1325563"/>
          </a:xfrm>
        </p:spPr>
        <p:txBody>
          <a:bodyPr/>
          <a:lstStyle/>
          <a:p>
            <a:r>
              <a:rPr lang="en-US" dirty="0"/>
              <a:t>Expect the </a:t>
            </a:r>
            <a:r>
              <a:rPr lang="en-US" u="sng" dirty="0">
                <a:effectLst>
                  <a:glow rad="127000">
                    <a:srgbClr val="FF0000"/>
                  </a:glow>
                </a:effectLst>
              </a:rPr>
              <a:t>Miraculous</a:t>
            </a:r>
            <a:r>
              <a:rPr lang="en-US" dirty="0"/>
              <a:t> 3:10-13</a:t>
            </a:r>
          </a:p>
        </p:txBody>
      </p:sp>
      <p:sp>
        <p:nvSpPr>
          <p:cNvPr id="3" name="Content Placeholder 2"/>
          <p:cNvSpPr>
            <a:spLocks noGrp="1"/>
          </p:cNvSpPr>
          <p:nvPr>
            <p:ph idx="1"/>
          </p:nvPr>
        </p:nvSpPr>
        <p:spPr>
          <a:xfrm>
            <a:off x="387275" y="1338943"/>
            <a:ext cx="6188889" cy="4838020"/>
          </a:xfrm>
        </p:spPr>
        <p:txBody>
          <a:bodyPr/>
          <a:lstStyle/>
          <a:p>
            <a:r>
              <a:rPr lang="en-US" baseline="30000" dirty="0"/>
              <a:t>... </a:t>
            </a:r>
            <a:r>
              <a:rPr lang="en-US" dirty="0"/>
              <a:t> </a:t>
            </a:r>
            <a:r>
              <a:rPr lang="en-US" baseline="30000" dirty="0"/>
              <a:t>13</a:t>
            </a:r>
            <a:r>
              <a:rPr lang="en-US" dirty="0"/>
              <a:t> And as soon as the priests who carry the ark of the LORD--the Lord of all the earth--set foot in </a:t>
            </a:r>
            <a:r>
              <a:rPr lang="en-US" dirty="0">
                <a:solidFill>
                  <a:srgbClr val="FF0000"/>
                </a:solidFill>
              </a:rPr>
              <a:t>the Jordan, its waters flowing downstream will be cut off and stand up in a heap.</a:t>
            </a:r>
            <a:r>
              <a:rPr lang="en-US" dirty="0"/>
              <a:t>" </a:t>
            </a:r>
          </a:p>
        </p:txBody>
      </p:sp>
    </p:spTree>
    <p:extLst>
      <p:ext uri="{BB962C8B-B14F-4D97-AF65-F5344CB8AC3E}">
        <p14:creationId xmlns:p14="http://schemas.microsoft.com/office/powerpoint/2010/main" val="805816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33664" y="1340782"/>
            <a:ext cx="7358336" cy="5517218"/>
          </a:xfrm>
          <a:prstGeom prst="rect">
            <a:avLst/>
          </a:prstGeom>
        </p:spPr>
      </p:pic>
      <p:sp>
        <p:nvSpPr>
          <p:cNvPr id="2" name="Title 1"/>
          <p:cNvSpPr>
            <a:spLocks noGrp="1"/>
          </p:cNvSpPr>
          <p:nvPr>
            <p:ph type="title"/>
          </p:nvPr>
        </p:nvSpPr>
        <p:spPr>
          <a:xfrm>
            <a:off x="0" y="5898"/>
            <a:ext cx="12192000" cy="1325563"/>
          </a:xfrm>
        </p:spPr>
        <p:txBody>
          <a:bodyPr/>
          <a:lstStyle/>
          <a:p>
            <a:r>
              <a:rPr lang="en-US" dirty="0"/>
              <a:t>Go </a:t>
            </a:r>
            <a:r>
              <a:rPr lang="en-US" u="sng" dirty="0">
                <a:effectLst>
                  <a:glow rad="127000">
                    <a:srgbClr val="FF0000"/>
                  </a:glow>
                </a:effectLst>
              </a:rPr>
              <a:t>Forward</a:t>
            </a:r>
            <a:r>
              <a:rPr lang="en-US" dirty="0"/>
              <a:t> 3:14-16</a:t>
            </a:r>
          </a:p>
        </p:txBody>
      </p:sp>
      <p:sp>
        <p:nvSpPr>
          <p:cNvPr id="3" name="Content Placeholder 2"/>
          <p:cNvSpPr>
            <a:spLocks noGrp="1"/>
          </p:cNvSpPr>
          <p:nvPr>
            <p:ph idx="1"/>
          </p:nvPr>
        </p:nvSpPr>
        <p:spPr>
          <a:xfrm>
            <a:off x="387275" y="1257300"/>
            <a:ext cx="9395552" cy="4919663"/>
          </a:xfrm>
        </p:spPr>
        <p:txBody>
          <a:bodyPr/>
          <a:lstStyle/>
          <a:p>
            <a:r>
              <a:rPr lang="en-US" baseline="30000" dirty="0"/>
              <a:t>14</a:t>
            </a:r>
            <a:r>
              <a:rPr lang="en-US" dirty="0"/>
              <a:t> So ... the priests carrying the ark of the covenant went ahead of them.  </a:t>
            </a:r>
            <a:r>
              <a:rPr lang="en-US" baseline="30000" dirty="0"/>
              <a:t>15</a:t>
            </a:r>
            <a:r>
              <a:rPr lang="en-US" dirty="0"/>
              <a:t> Now the Jordan is at flood stage </a:t>
            </a:r>
            <a:br>
              <a:rPr lang="en-US" dirty="0"/>
            </a:br>
            <a:r>
              <a:rPr lang="en-US" dirty="0"/>
              <a:t>all during harvest. Yet as </a:t>
            </a:r>
            <a:br>
              <a:rPr lang="en-US" dirty="0"/>
            </a:br>
            <a:r>
              <a:rPr lang="en-US" dirty="0">
                <a:solidFill>
                  <a:schemeClr val="bg1"/>
                </a:solidFill>
                <a:effectLst>
                  <a:glow rad="127000">
                    <a:srgbClr val="FF0000"/>
                  </a:glow>
                </a:effectLst>
              </a:rPr>
              <a:t>soon as </a:t>
            </a:r>
            <a:r>
              <a:rPr lang="en-US" dirty="0"/>
              <a:t>the priests who </a:t>
            </a:r>
            <a:br>
              <a:rPr lang="en-US" dirty="0"/>
            </a:br>
            <a:r>
              <a:rPr lang="en-US" dirty="0"/>
              <a:t>carried the ark reached </a:t>
            </a:r>
            <a:br>
              <a:rPr lang="en-US" dirty="0"/>
            </a:br>
            <a:r>
              <a:rPr lang="en-US" dirty="0"/>
              <a:t>the Jordan and </a:t>
            </a:r>
            <a:r>
              <a:rPr lang="en-US" dirty="0">
                <a:solidFill>
                  <a:schemeClr val="bg1"/>
                </a:solidFill>
                <a:effectLst>
                  <a:glow rad="127000">
                    <a:srgbClr val="FF0000"/>
                  </a:glow>
                </a:effectLst>
              </a:rPr>
              <a:t>their </a:t>
            </a:r>
            <a:br>
              <a:rPr lang="en-US" dirty="0">
                <a:solidFill>
                  <a:schemeClr val="bg1"/>
                </a:solidFill>
                <a:effectLst>
                  <a:glow rad="127000">
                    <a:srgbClr val="FF0000"/>
                  </a:glow>
                </a:effectLst>
              </a:rPr>
            </a:br>
            <a:r>
              <a:rPr lang="en-US" dirty="0">
                <a:solidFill>
                  <a:schemeClr val="bg1"/>
                </a:solidFill>
                <a:effectLst>
                  <a:glow rad="127000">
                    <a:srgbClr val="FF0000"/>
                  </a:glow>
                </a:effectLst>
              </a:rPr>
              <a:t>feet touched the </a:t>
            </a:r>
            <a:br>
              <a:rPr lang="en-US" dirty="0">
                <a:solidFill>
                  <a:schemeClr val="bg1"/>
                </a:solidFill>
                <a:effectLst>
                  <a:glow rad="127000">
                    <a:srgbClr val="FF0000"/>
                  </a:glow>
                </a:effectLst>
              </a:rPr>
            </a:br>
            <a:r>
              <a:rPr lang="en-US" dirty="0">
                <a:solidFill>
                  <a:schemeClr val="bg1"/>
                </a:solidFill>
                <a:effectLst>
                  <a:glow rad="127000">
                    <a:srgbClr val="FF0000"/>
                  </a:glow>
                </a:effectLst>
              </a:rPr>
              <a:t>water's edge,</a:t>
            </a:r>
          </a:p>
        </p:txBody>
      </p:sp>
    </p:spTree>
    <p:extLst>
      <p:ext uri="{BB962C8B-B14F-4D97-AF65-F5344CB8AC3E}">
        <p14:creationId xmlns:p14="http://schemas.microsoft.com/office/powerpoint/2010/main" val="53857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3340054" cy="6858000"/>
          </a:xfrm>
          <a:prstGeom prst="rect">
            <a:avLst/>
          </a:prstGeom>
        </p:spPr>
      </p:pic>
      <p:sp>
        <p:nvSpPr>
          <p:cNvPr id="2" name="Title 1"/>
          <p:cNvSpPr>
            <a:spLocks noGrp="1"/>
          </p:cNvSpPr>
          <p:nvPr>
            <p:ph type="title"/>
          </p:nvPr>
        </p:nvSpPr>
        <p:spPr>
          <a:xfrm>
            <a:off x="6168326" y="919307"/>
            <a:ext cx="6023674" cy="1325563"/>
          </a:xfrm>
          <a:effectLst>
            <a:glow rad="127000">
              <a:schemeClr val="accent1">
                <a:alpha val="0"/>
              </a:schemeClr>
            </a:glow>
          </a:effectLst>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61698"/>
            <a:ext cx="5209309" cy="4351338"/>
          </a:xfrm>
          <a:effectLst>
            <a:glow rad="127000">
              <a:schemeClr val="accent1">
                <a:alpha val="0"/>
              </a:schemeClr>
            </a:glow>
          </a:effectLst>
        </p:spPr>
        <p:txBody>
          <a:bodyPr>
            <a:normAutofit/>
          </a:bodyPr>
          <a:lstStyle/>
          <a:p>
            <a:pPr marL="0" indent="0" algn="ctr">
              <a:lnSpc>
                <a:spcPct val="70000"/>
              </a:lnSpc>
              <a:buNone/>
            </a:pPr>
            <a:r>
              <a:rPr lang="en-US" sz="6600" b="1" dirty="0">
                <a:effectLst>
                  <a:glow rad="127000">
                    <a:schemeClr val="bg1">
                      <a:alpha val="0"/>
                    </a:schemeClr>
                  </a:glow>
                </a:effectLst>
                <a:latin typeface="Candara" panose="020E0502030303020204" pitchFamily="34" charset="0"/>
              </a:rPr>
              <a:t>and How </a:t>
            </a:r>
            <a:br>
              <a:rPr lang="en-US" sz="6600" b="1" dirty="0">
                <a:effectLst>
                  <a:glow rad="127000">
                    <a:schemeClr val="bg1">
                      <a:alpha val="0"/>
                    </a:schemeClr>
                  </a:glow>
                </a:effectLst>
                <a:latin typeface="Candara" panose="020E0502030303020204" pitchFamily="34" charset="0"/>
              </a:rPr>
            </a:br>
            <a:r>
              <a:rPr lang="en-US" sz="6600" b="1" dirty="0">
                <a:effectLst>
                  <a:glow rad="127000">
                    <a:schemeClr val="bg1">
                      <a:alpha val="0"/>
                    </a:schemeClr>
                  </a:glow>
                </a:effectLst>
                <a:latin typeface="Candara" panose="020E0502030303020204" pitchFamily="34" charset="0"/>
              </a:rPr>
              <a:t>to Find It</a:t>
            </a: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4"/>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852505"/>
            <a:ext cx="5232156" cy="1648849"/>
          </a:xfrm>
          <a:prstGeom prst="rect">
            <a:avLst/>
          </a:prstGeom>
        </p:spPr>
        <p:txBody>
          <a:bodyPr wrap="square">
            <a:spAutoFit/>
          </a:bodyPr>
          <a:lstStyle/>
          <a:p>
            <a:pPr algn="ctr">
              <a:lnSpc>
                <a:spcPct val="75000"/>
              </a:lnSpc>
            </a:pPr>
            <a:r>
              <a:rPr lang="en-US" sz="6600" b="1" dirty="0">
                <a:solidFill>
                  <a:schemeClr val="bg1"/>
                </a:solidFill>
                <a:effectLst>
                  <a:glow rad="127000">
                    <a:schemeClr val="bg1">
                      <a:alpha val="0"/>
                    </a:schemeClr>
                  </a:glow>
                </a:effectLst>
              </a:rPr>
              <a:t>may seem like “Déjà Vu” </a:t>
            </a:r>
            <a:endParaRPr lang="en-US" sz="6600" b="1" dirty="0">
              <a:solidFill>
                <a:schemeClr val="bg1"/>
              </a:solidFill>
              <a:effectLst>
                <a:glow rad="127000">
                  <a:schemeClr val="bg1">
                    <a:alpha val="0"/>
                  </a:schemeClr>
                </a:glow>
              </a:effectLst>
              <a:latin typeface="Candara" panose="020E0502030303020204" pitchFamily="34" charset="0"/>
            </a:endParaRPr>
          </a:p>
        </p:txBody>
      </p:sp>
    </p:spTree>
    <p:extLst>
      <p:ext uri="{BB962C8B-B14F-4D97-AF65-F5344CB8AC3E}">
        <p14:creationId xmlns:p14="http://schemas.microsoft.com/office/powerpoint/2010/main" val="1795284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5001" y="1325880"/>
            <a:ext cx="6716999" cy="5760720"/>
          </a:xfrm>
          <a:prstGeom prst="rect">
            <a:avLst/>
          </a:prstGeom>
        </p:spPr>
      </p:pic>
      <p:sp>
        <p:nvSpPr>
          <p:cNvPr id="2" name="Title 1"/>
          <p:cNvSpPr>
            <a:spLocks noGrp="1"/>
          </p:cNvSpPr>
          <p:nvPr>
            <p:ph type="title"/>
          </p:nvPr>
        </p:nvSpPr>
        <p:spPr>
          <a:xfrm>
            <a:off x="0" y="5898"/>
            <a:ext cx="12192000" cy="1325563"/>
          </a:xfrm>
        </p:spPr>
        <p:txBody>
          <a:bodyPr/>
          <a:lstStyle/>
          <a:p>
            <a:r>
              <a:rPr lang="en-US" dirty="0"/>
              <a:t>Go </a:t>
            </a:r>
            <a:r>
              <a:rPr lang="en-US" u="sng" dirty="0">
                <a:effectLst>
                  <a:glow rad="127000">
                    <a:srgbClr val="FF0000"/>
                  </a:glow>
                </a:effectLst>
              </a:rPr>
              <a:t>Forward</a:t>
            </a:r>
            <a:r>
              <a:rPr lang="en-US" dirty="0"/>
              <a:t> 3:14-16</a:t>
            </a:r>
          </a:p>
        </p:txBody>
      </p:sp>
      <p:sp>
        <p:nvSpPr>
          <p:cNvPr id="3" name="Content Placeholder 2"/>
          <p:cNvSpPr>
            <a:spLocks noGrp="1"/>
          </p:cNvSpPr>
          <p:nvPr>
            <p:ph idx="1"/>
          </p:nvPr>
        </p:nvSpPr>
        <p:spPr>
          <a:xfrm>
            <a:off x="387275" y="1257300"/>
            <a:ext cx="6890347" cy="4919663"/>
          </a:xfrm>
        </p:spPr>
        <p:txBody>
          <a:bodyPr/>
          <a:lstStyle/>
          <a:p>
            <a:r>
              <a:rPr lang="en-US" dirty="0"/>
              <a:t> </a:t>
            </a:r>
            <a:r>
              <a:rPr lang="en-US" baseline="30000" dirty="0"/>
              <a:t>16</a:t>
            </a:r>
            <a:r>
              <a:rPr lang="en-US" dirty="0"/>
              <a:t> the water from upstream stopped flowing. It piled up in a heap a great distance away, at a town called Adam in the vicinity of </a:t>
            </a:r>
            <a:r>
              <a:rPr lang="en-US" dirty="0" err="1"/>
              <a:t>Zarethan</a:t>
            </a:r>
            <a:r>
              <a:rPr lang="en-US" dirty="0"/>
              <a:t>, while the water flowing down to the Sea of the Arabah (the Salt Sea) was completely cut off. </a:t>
            </a:r>
          </a:p>
          <a:p>
            <a:endParaRPr lang="en-US" dirty="0"/>
          </a:p>
          <a:p>
            <a:r>
              <a:rPr lang="en-US" dirty="0"/>
              <a:t>So the people crossed over opposite Jericho. </a:t>
            </a:r>
          </a:p>
        </p:txBody>
      </p:sp>
    </p:spTree>
    <p:extLst>
      <p:ext uri="{BB962C8B-B14F-4D97-AF65-F5344CB8AC3E}">
        <p14:creationId xmlns:p14="http://schemas.microsoft.com/office/powerpoint/2010/main" val="2053634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5001" y="1325880"/>
            <a:ext cx="6716999" cy="5760720"/>
          </a:xfrm>
          <a:prstGeom prst="rect">
            <a:avLst/>
          </a:prstGeom>
        </p:spPr>
      </p:pic>
      <p:pic>
        <p:nvPicPr>
          <p:cNvPr id="11" name="Picture 10"/>
          <p:cNvPicPr>
            <a:picLocks noChangeAspect="1"/>
          </p:cNvPicPr>
          <p:nvPr/>
        </p:nvPicPr>
        <p:blipFill>
          <a:blip r:embed="rId4"/>
          <a:stretch>
            <a:fillRect/>
          </a:stretch>
        </p:blipFill>
        <p:spPr>
          <a:xfrm>
            <a:off x="4459303" y="0"/>
            <a:ext cx="7732697" cy="6953290"/>
          </a:xfrm>
          <a:prstGeom prst="rect">
            <a:avLst/>
          </a:prstGeom>
        </p:spPr>
      </p:pic>
      <p:sp>
        <p:nvSpPr>
          <p:cNvPr id="3" name="Content Placeholder 2"/>
          <p:cNvSpPr>
            <a:spLocks noGrp="1"/>
          </p:cNvSpPr>
          <p:nvPr>
            <p:ph idx="1"/>
          </p:nvPr>
        </p:nvSpPr>
        <p:spPr>
          <a:xfrm>
            <a:off x="387275" y="1257300"/>
            <a:ext cx="6890347" cy="4919663"/>
          </a:xfrm>
        </p:spPr>
        <p:txBody>
          <a:bodyPr/>
          <a:lstStyle/>
          <a:p>
            <a:r>
              <a:rPr lang="en-US" dirty="0"/>
              <a:t> </a:t>
            </a:r>
            <a:r>
              <a:rPr lang="en-US" baseline="30000" dirty="0"/>
              <a:t>16</a:t>
            </a:r>
            <a:r>
              <a:rPr lang="en-US" dirty="0"/>
              <a:t> the water from upstream stopped flowing. It piled up in a heap a great distance away, at a town called </a:t>
            </a:r>
            <a:r>
              <a:rPr lang="en-US" dirty="0">
                <a:solidFill>
                  <a:srgbClr val="FF0000"/>
                </a:solidFill>
              </a:rPr>
              <a:t>Adam</a:t>
            </a:r>
            <a:r>
              <a:rPr lang="en-US" dirty="0"/>
              <a:t> in the vicinity of </a:t>
            </a:r>
            <a:r>
              <a:rPr lang="en-US" dirty="0" err="1"/>
              <a:t>Zarethan</a:t>
            </a:r>
            <a:r>
              <a:rPr lang="en-US" dirty="0"/>
              <a:t>, while the water flowing down to the Sea of the Arabah (the Salt Sea) was completely cut off. </a:t>
            </a:r>
          </a:p>
          <a:p>
            <a:endParaRPr lang="en-US" dirty="0"/>
          </a:p>
          <a:p>
            <a:r>
              <a:rPr lang="en-US" dirty="0"/>
              <a:t>So the people crossed over opposite Jericho. </a:t>
            </a:r>
          </a:p>
        </p:txBody>
      </p:sp>
      <p:sp>
        <p:nvSpPr>
          <p:cNvPr id="13" name="TextBox 12"/>
          <p:cNvSpPr txBox="1"/>
          <p:nvPr/>
        </p:nvSpPr>
        <p:spPr>
          <a:xfrm>
            <a:off x="7957458" y="2813956"/>
            <a:ext cx="1943100" cy="769441"/>
          </a:xfrm>
          <a:prstGeom prst="rect">
            <a:avLst/>
          </a:prstGeom>
          <a:noFill/>
        </p:spPr>
        <p:txBody>
          <a:bodyPr wrap="square" rtlCol="0">
            <a:spAutoFit/>
          </a:bodyPr>
          <a:lstStyle/>
          <a:p>
            <a:r>
              <a:rPr lang="en-US" sz="4400" b="1" dirty="0"/>
              <a:t>Jericho</a:t>
            </a:r>
          </a:p>
        </p:txBody>
      </p:sp>
      <p:sp>
        <p:nvSpPr>
          <p:cNvPr id="14" name="TextBox 13"/>
          <p:cNvSpPr txBox="1"/>
          <p:nvPr/>
        </p:nvSpPr>
        <p:spPr>
          <a:xfrm>
            <a:off x="10248900" y="3717472"/>
            <a:ext cx="1943100" cy="769441"/>
          </a:xfrm>
          <a:prstGeom prst="rect">
            <a:avLst/>
          </a:prstGeom>
          <a:noFill/>
        </p:spPr>
        <p:txBody>
          <a:bodyPr wrap="square" rtlCol="0">
            <a:spAutoFit/>
          </a:bodyPr>
          <a:lstStyle/>
          <a:p>
            <a:r>
              <a:rPr lang="en-US" sz="4400" b="1" dirty="0" err="1"/>
              <a:t>Shittim</a:t>
            </a:r>
            <a:endParaRPr lang="en-US" sz="4400" b="1" dirty="0"/>
          </a:p>
        </p:txBody>
      </p:sp>
      <p:sp>
        <p:nvSpPr>
          <p:cNvPr id="15" name="TextBox 14"/>
          <p:cNvSpPr txBox="1"/>
          <p:nvPr/>
        </p:nvSpPr>
        <p:spPr>
          <a:xfrm rot="16439091">
            <a:off x="8033661" y="856101"/>
            <a:ext cx="3102723" cy="707886"/>
          </a:xfrm>
          <a:prstGeom prst="rect">
            <a:avLst/>
          </a:prstGeom>
          <a:noFill/>
        </p:spPr>
        <p:txBody>
          <a:bodyPr wrap="square" rtlCol="0">
            <a:spAutoFit/>
          </a:bodyPr>
          <a:lstStyle/>
          <a:p>
            <a:r>
              <a:rPr lang="en-US" sz="4000" b="1" dirty="0"/>
              <a:t>Jordan River</a:t>
            </a:r>
          </a:p>
        </p:txBody>
      </p:sp>
      <p:sp>
        <p:nvSpPr>
          <p:cNvPr id="16" name="Oval 15"/>
          <p:cNvSpPr/>
          <p:nvPr/>
        </p:nvSpPr>
        <p:spPr>
          <a:xfrm>
            <a:off x="10388600" y="3581400"/>
            <a:ext cx="215900" cy="25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525000" y="3467100"/>
            <a:ext cx="241300" cy="24130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1236020">
            <a:off x="10018252" y="3407287"/>
            <a:ext cx="575187" cy="589936"/>
          </a:xfrm>
          <a:prstGeom prst="rightArrow">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160000" y="1663700"/>
            <a:ext cx="254000" cy="266700"/>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121900" y="1863272"/>
            <a:ext cx="1943100" cy="769441"/>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rPr>
              <a:t>Adam</a:t>
            </a:r>
          </a:p>
        </p:txBody>
      </p:sp>
      <p:sp>
        <p:nvSpPr>
          <p:cNvPr id="2" name="Title 1"/>
          <p:cNvSpPr>
            <a:spLocks noGrp="1"/>
          </p:cNvSpPr>
          <p:nvPr>
            <p:ph type="title"/>
          </p:nvPr>
        </p:nvSpPr>
        <p:spPr>
          <a:xfrm>
            <a:off x="0" y="5898"/>
            <a:ext cx="12192000" cy="1325563"/>
          </a:xfrm>
        </p:spPr>
        <p:txBody>
          <a:bodyPr/>
          <a:lstStyle/>
          <a:p>
            <a:r>
              <a:rPr lang="en-US" dirty="0"/>
              <a:t>Go </a:t>
            </a:r>
            <a:r>
              <a:rPr lang="en-US" u="sng" dirty="0">
                <a:effectLst>
                  <a:glow rad="127000">
                    <a:srgbClr val="FF0000"/>
                  </a:glow>
                </a:effectLst>
              </a:rPr>
              <a:t>Forward</a:t>
            </a:r>
            <a:r>
              <a:rPr lang="en-US" dirty="0"/>
              <a:t> 3:14-16</a:t>
            </a:r>
          </a:p>
        </p:txBody>
      </p:sp>
      <p:sp>
        <p:nvSpPr>
          <p:cNvPr id="21" name="Oval 20"/>
          <p:cNvSpPr/>
          <p:nvPr/>
        </p:nvSpPr>
        <p:spPr>
          <a:xfrm>
            <a:off x="10388600" y="3581400"/>
            <a:ext cx="266700" cy="29210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634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63258" y="1506483"/>
            <a:ext cx="6928742" cy="5351517"/>
          </a:xfrm>
          <a:prstGeom prst="rect">
            <a:avLst/>
          </a:prstGeom>
        </p:spPr>
      </p:pic>
      <p:sp>
        <p:nvSpPr>
          <p:cNvPr id="2" name="Title 1"/>
          <p:cNvSpPr>
            <a:spLocks noGrp="1"/>
          </p:cNvSpPr>
          <p:nvPr>
            <p:ph type="title"/>
          </p:nvPr>
        </p:nvSpPr>
        <p:spPr>
          <a:xfrm>
            <a:off x="0" y="5898"/>
            <a:ext cx="12192000" cy="1325563"/>
          </a:xfrm>
        </p:spPr>
        <p:txBody>
          <a:bodyPr/>
          <a:lstStyle/>
          <a:p>
            <a:r>
              <a:rPr lang="en-US" dirty="0"/>
              <a:t>That’s experiencing God’s </a:t>
            </a:r>
            <a:r>
              <a:rPr lang="en-US" u="sng" dirty="0">
                <a:effectLst>
                  <a:glow rad="127000">
                    <a:srgbClr val="FF0000"/>
                  </a:glow>
                </a:effectLst>
              </a:rPr>
              <a:t>Success</a:t>
            </a:r>
            <a:r>
              <a:rPr lang="en-US" dirty="0"/>
              <a:t>!</a:t>
            </a:r>
          </a:p>
        </p:txBody>
      </p:sp>
      <p:sp>
        <p:nvSpPr>
          <p:cNvPr id="3" name="Content Placeholder 2"/>
          <p:cNvSpPr>
            <a:spLocks noGrp="1"/>
          </p:cNvSpPr>
          <p:nvPr>
            <p:ph idx="1"/>
          </p:nvPr>
        </p:nvSpPr>
        <p:spPr>
          <a:xfrm>
            <a:off x="387276" y="1365337"/>
            <a:ext cx="6589722" cy="4811626"/>
          </a:xfrm>
        </p:spPr>
        <p:txBody>
          <a:bodyPr/>
          <a:lstStyle/>
          <a:p>
            <a:r>
              <a:rPr lang="en-US" dirty="0"/>
              <a:t> </a:t>
            </a:r>
            <a:r>
              <a:rPr lang="en-US" baseline="30000" dirty="0"/>
              <a:t>17</a:t>
            </a:r>
            <a:r>
              <a:rPr lang="en-US" dirty="0"/>
              <a:t> The priests who carried the ark of the covenant of the LORD stood firm </a:t>
            </a:r>
            <a:r>
              <a:rPr lang="en-US" dirty="0">
                <a:solidFill>
                  <a:schemeClr val="bg1"/>
                </a:solidFill>
                <a:effectLst>
                  <a:glow rad="127000">
                    <a:srgbClr val="FF0000"/>
                  </a:glow>
                </a:effectLst>
              </a:rPr>
              <a:t>on dry ground</a:t>
            </a:r>
            <a:r>
              <a:rPr lang="en-US" dirty="0"/>
              <a:t> in the middle of the Jordan, while all Israel passed by until the whole nation had completed the crossing </a:t>
            </a:r>
            <a:r>
              <a:rPr lang="en-US" dirty="0">
                <a:solidFill>
                  <a:schemeClr val="bg1"/>
                </a:solidFill>
                <a:effectLst>
                  <a:glow rad="127000">
                    <a:srgbClr val="FF0000"/>
                  </a:glow>
                </a:effectLst>
              </a:rPr>
              <a:t>on dry ground</a:t>
            </a:r>
            <a:r>
              <a:rPr lang="en-US" dirty="0"/>
              <a:t>. </a:t>
            </a:r>
            <a:br>
              <a:rPr lang="en-US" dirty="0">
                <a:effectLst/>
              </a:rPr>
            </a:br>
            <a:endParaRPr lang="en-US" dirty="0"/>
          </a:p>
        </p:txBody>
      </p:sp>
    </p:spTree>
    <p:extLst>
      <p:ext uri="{BB962C8B-B14F-4D97-AF65-F5344CB8AC3E}">
        <p14:creationId xmlns:p14="http://schemas.microsoft.com/office/powerpoint/2010/main" val="164298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75001" y="1325880"/>
            <a:ext cx="6716999" cy="5760720"/>
          </a:xfrm>
          <a:prstGeom prst="rect">
            <a:avLst/>
          </a:prstGeom>
        </p:spPr>
      </p:pic>
      <p:sp>
        <p:nvSpPr>
          <p:cNvPr id="2" name="Title 1"/>
          <p:cNvSpPr>
            <a:spLocks noGrp="1"/>
          </p:cNvSpPr>
          <p:nvPr>
            <p:ph type="title"/>
          </p:nvPr>
        </p:nvSpPr>
        <p:spPr>
          <a:xfrm>
            <a:off x="0" y="5898"/>
            <a:ext cx="12192000" cy="1325563"/>
          </a:xfrm>
        </p:spPr>
        <p:txBody>
          <a:bodyPr/>
          <a:lstStyle/>
          <a:p>
            <a:r>
              <a:rPr lang="en-US" dirty="0"/>
              <a:t>That’s experiencing God’s </a:t>
            </a:r>
            <a:r>
              <a:rPr lang="en-US" u="sng" dirty="0">
                <a:effectLst>
                  <a:glow rad="127000">
                    <a:srgbClr val="FF0000"/>
                  </a:glow>
                </a:effectLst>
              </a:rPr>
              <a:t>Success</a:t>
            </a:r>
            <a:r>
              <a:rPr lang="en-US" dirty="0"/>
              <a:t>!</a:t>
            </a:r>
          </a:p>
        </p:txBody>
      </p:sp>
      <p:sp>
        <p:nvSpPr>
          <p:cNvPr id="3" name="Content Placeholder 2"/>
          <p:cNvSpPr>
            <a:spLocks noGrp="1"/>
          </p:cNvSpPr>
          <p:nvPr>
            <p:ph idx="1"/>
          </p:nvPr>
        </p:nvSpPr>
        <p:spPr>
          <a:xfrm>
            <a:off x="436261" y="1188811"/>
            <a:ext cx="11010068" cy="4351338"/>
          </a:xfrm>
        </p:spPr>
        <p:txBody>
          <a:bodyPr/>
          <a:lstStyle/>
          <a:p>
            <a:r>
              <a:rPr lang="en-US" dirty="0">
                <a:solidFill>
                  <a:srgbClr val="FF0000"/>
                </a:solidFill>
              </a:rPr>
              <a:t> </a:t>
            </a:r>
            <a:r>
              <a:rPr lang="en-US" baseline="30000" dirty="0">
                <a:solidFill>
                  <a:srgbClr val="FF0000"/>
                </a:solidFill>
              </a:rPr>
              <a:t>4:23</a:t>
            </a:r>
            <a:r>
              <a:rPr lang="en-US" dirty="0">
                <a:solidFill>
                  <a:srgbClr val="FF0000"/>
                </a:solidFill>
              </a:rPr>
              <a:t> </a:t>
            </a:r>
            <a:r>
              <a:rPr lang="en-US" dirty="0"/>
              <a:t>For the LORD your God dried up the Jordan before you until you had crossed over. The LORD your God did to the Jordan </a:t>
            </a:r>
            <a:br>
              <a:rPr lang="en-US" dirty="0"/>
            </a:br>
            <a:r>
              <a:rPr lang="en-US" dirty="0"/>
              <a:t> </a:t>
            </a:r>
            <a:r>
              <a:rPr lang="en-US" dirty="0">
                <a:solidFill>
                  <a:srgbClr val="FF0000"/>
                </a:solidFill>
              </a:rPr>
              <a:t>just what he had</a:t>
            </a:r>
            <a:r>
              <a:rPr lang="en-US" dirty="0">
                <a:solidFill>
                  <a:srgbClr val="C00000"/>
                </a:solidFill>
              </a:rPr>
              <a:t>                 </a:t>
            </a:r>
            <a:r>
              <a:rPr lang="en-US" dirty="0">
                <a:solidFill>
                  <a:srgbClr val="FF0000"/>
                </a:solidFill>
              </a:rPr>
              <a:t>done to the Red Sea </a:t>
            </a:r>
            <a:br>
              <a:rPr lang="en-US" dirty="0"/>
            </a:br>
            <a:r>
              <a:rPr lang="en-US" dirty="0"/>
              <a:t>when he dried it up before us until we had crossed over. </a:t>
            </a:r>
            <a:br>
              <a:rPr lang="en-US" dirty="0">
                <a:effectLst/>
              </a:rPr>
            </a:br>
            <a:endParaRPr lang="en-US" dirty="0"/>
          </a:p>
        </p:txBody>
      </p:sp>
    </p:spTree>
    <p:extLst>
      <p:ext uri="{BB962C8B-B14F-4D97-AF65-F5344CB8AC3E}">
        <p14:creationId xmlns:p14="http://schemas.microsoft.com/office/powerpoint/2010/main" val="2979564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330" y="0"/>
            <a:ext cx="12208329" cy="6781801"/>
          </a:xfrm>
          <a:prstGeom prst="rect">
            <a:avLst/>
          </a:prstGeom>
        </p:spPr>
      </p:pic>
      <p:sp>
        <p:nvSpPr>
          <p:cNvPr id="2" name="Title 1"/>
          <p:cNvSpPr>
            <a:spLocks noGrp="1"/>
          </p:cNvSpPr>
          <p:nvPr>
            <p:ph type="title"/>
          </p:nvPr>
        </p:nvSpPr>
        <p:spPr>
          <a:xfrm>
            <a:off x="0" y="5898"/>
            <a:ext cx="12192000" cy="1325563"/>
          </a:xfrm>
        </p:spPr>
        <p:txBody>
          <a:bodyPr/>
          <a:lstStyle/>
          <a:p>
            <a:r>
              <a:rPr lang="en-US" dirty="0"/>
              <a:t>That’s How you experience God’s </a:t>
            </a:r>
          </a:p>
        </p:txBody>
      </p:sp>
      <p:sp>
        <p:nvSpPr>
          <p:cNvPr id="3" name="Content Placeholder 2"/>
          <p:cNvSpPr>
            <a:spLocks noGrp="1"/>
          </p:cNvSpPr>
          <p:nvPr>
            <p:ph idx="1"/>
          </p:nvPr>
        </p:nvSpPr>
        <p:spPr>
          <a:xfrm>
            <a:off x="436261" y="1188811"/>
            <a:ext cx="11075382" cy="4351338"/>
          </a:xfrm>
        </p:spPr>
        <p:txBody>
          <a:bodyPr/>
          <a:lstStyle/>
          <a:p>
            <a:r>
              <a:rPr lang="en-US" dirty="0">
                <a:solidFill>
                  <a:srgbClr val="C00000"/>
                </a:solidFill>
              </a:rPr>
              <a:t> </a:t>
            </a:r>
            <a:r>
              <a:rPr lang="en-US" baseline="30000" dirty="0">
                <a:solidFill>
                  <a:srgbClr val="C00000"/>
                </a:solidFill>
              </a:rPr>
              <a:t>4:23</a:t>
            </a:r>
            <a:r>
              <a:rPr lang="en-US" dirty="0">
                <a:solidFill>
                  <a:srgbClr val="C00000"/>
                </a:solidFill>
              </a:rPr>
              <a:t> </a:t>
            </a:r>
            <a:r>
              <a:rPr lang="en-US" dirty="0"/>
              <a:t>For the LORD your God dried up the Jordan before you until you had crossed over. The LORD your God did to the Jordan </a:t>
            </a:r>
            <a:br>
              <a:rPr lang="en-US" dirty="0"/>
            </a:br>
            <a:r>
              <a:rPr lang="en-US" dirty="0"/>
              <a:t> </a:t>
            </a:r>
            <a:r>
              <a:rPr lang="en-US" dirty="0">
                <a:solidFill>
                  <a:srgbClr val="FF0000"/>
                </a:solidFill>
              </a:rPr>
              <a:t>just what he had                 done to the Red Sea </a:t>
            </a:r>
            <a:br>
              <a:rPr lang="en-US" dirty="0"/>
            </a:br>
            <a:r>
              <a:rPr lang="en-US" dirty="0"/>
              <a:t>when he dried it up before us until we had crossed over. </a:t>
            </a:r>
            <a:br>
              <a:rPr lang="en-US" dirty="0">
                <a:effectLst/>
              </a:rPr>
            </a:br>
            <a:endParaRPr lang="en-US" dirty="0"/>
          </a:p>
        </p:txBody>
      </p:sp>
      <p:pic>
        <p:nvPicPr>
          <p:cNvPr id="6" name="Picture 5"/>
          <p:cNvPicPr>
            <a:picLocks noChangeAspect="1"/>
          </p:cNvPicPr>
          <p:nvPr/>
        </p:nvPicPr>
        <p:blipFill rotWithShape="1">
          <a:blip r:embed="rId2"/>
          <a:srcRect b="55217"/>
          <a:stretch/>
        </p:blipFill>
        <p:spPr>
          <a:xfrm>
            <a:off x="0" y="0"/>
            <a:ext cx="12192000" cy="3037114"/>
          </a:xfrm>
          <a:prstGeom prst="rect">
            <a:avLst/>
          </a:prstGeom>
        </p:spPr>
      </p:pic>
      <p:pic>
        <p:nvPicPr>
          <p:cNvPr id="7" name="Picture 6"/>
          <p:cNvPicPr>
            <a:picLocks noChangeAspect="1"/>
          </p:cNvPicPr>
          <p:nvPr/>
        </p:nvPicPr>
        <p:blipFill rotWithShape="1">
          <a:blip r:embed="rId2"/>
          <a:srcRect t="54414"/>
          <a:stretch/>
        </p:blipFill>
        <p:spPr>
          <a:xfrm>
            <a:off x="0" y="3690257"/>
            <a:ext cx="12192000" cy="3091544"/>
          </a:xfrm>
          <a:prstGeom prst="rect">
            <a:avLst/>
          </a:prstGeom>
        </p:spPr>
      </p:pic>
    </p:spTree>
    <p:extLst>
      <p:ext uri="{BB962C8B-B14F-4D97-AF65-F5344CB8AC3E}">
        <p14:creationId xmlns:p14="http://schemas.microsoft.com/office/powerpoint/2010/main" val="2019740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2" name="Title 1"/>
          <p:cNvSpPr>
            <a:spLocks noGrp="1"/>
          </p:cNvSpPr>
          <p:nvPr>
            <p:ph type="title"/>
          </p:nvPr>
        </p:nvSpPr>
        <p:spPr>
          <a:xfrm>
            <a:off x="0" y="365125"/>
            <a:ext cx="12192000" cy="2102502"/>
          </a:xfrm>
        </p:spPr>
        <p:txBody>
          <a:bodyPr/>
          <a:lstStyle/>
          <a:p>
            <a:r>
              <a:rPr lang="en-US" dirty="0"/>
              <a:t>Now that was </a:t>
            </a:r>
            <a:br>
              <a:rPr lang="en-US" dirty="0"/>
            </a:br>
            <a:r>
              <a:rPr lang="en-US" dirty="0"/>
              <a:t>God’s Déjà Vu Success! </a:t>
            </a:r>
          </a:p>
        </p:txBody>
      </p:sp>
    </p:spTree>
    <p:extLst>
      <p:ext uri="{BB962C8B-B14F-4D97-AF65-F5344CB8AC3E}">
        <p14:creationId xmlns:p14="http://schemas.microsoft.com/office/powerpoint/2010/main" val="3143674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7890" b="6292"/>
          <a:stretch/>
        </p:blipFill>
        <p:spPr>
          <a:xfrm>
            <a:off x="0" y="465512"/>
            <a:ext cx="7085109" cy="6400801"/>
          </a:xfrm>
          <a:prstGeom prst="rect">
            <a:avLst/>
          </a:prstGeom>
        </p:spPr>
      </p:pic>
      <p:pic>
        <p:nvPicPr>
          <p:cNvPr id="6" name="Picture 5"/>
          <p:cNvPicPr>
            <a:picLocks noChangeAspect="1"/>
          </p:cNvPicPr>
          <p:nvPr/>
        </p:nvPicPr>
        <p:blipFill>
          <a:blip r:embed="rId3"/>
          <a:stretch>
            <a:fillRect/>
          </a:stretch>
        </p:blipFill>
        <p:spPr>
          <a:xfrm>
            <a:off x="5629018" y="1506483"/>
            <a:ext cx="6928742" cy="5351517"/>
          </a:xfrm>
          <a:prstGeom prst="rect">
            <a:avLst/>
          </a:prstGeom>
        </p:spPr>
      </p:pic>
      <p:pic>
        <p:nvPicPr>
          <p:cNvPr id="9" name="Picture 8"/>
          <p:cNvPicPr>
            <a:picLocks noChangeAspect="1"/>
          </p:cNvPicPr>
          <p:nvPr/>
        </p:nvPicPr>
        <p:blipFill rotWithShape="1">
          <a:blip r:embed="rId2"/>
          <a:srcRect l="27890" b="86167"/>
          <a:stretch/>
        </p:blipFill>
        <p:spPr>
          <a:xfrm>
            <a:off x="0" y="0"/>
            <a:ext cx="7085109" cy="1280159"/>
          </a:xfrm>
          <a:prstGeom prst="rect">
            <a:avLst/>
          </a:prstGeom>
        </p:spPr>
      </p:pic>
      <p:sp>
        <p:nvSpPr>
          <p:cNvPr id="8" name="Title 1"/>
          <p:cNvSpPr>
            <a:spLocks noGrp="1"/>
          </p:cNvSpPr>
          <p:nvPr>
            <p:ph type="title"/>
          </p:nvPr>
        </p:nvSpPr>
        <p:spPr>
          <a:xfrm>
            <a:off x="0" y="365125"/>
            <a:ext cx="12192000" cy="2102502"/>
          </a:xfrm>
        </p:spPr>
        <p:txBody>
          <a:bodyPr/>
          <a:lstStyle/>
          <a:p>
            <a:r>
              <a:rPr lang="en-US" dirty="0"/>
              <a:t>Now that was </a:t>
            </a:r>
            <a:br>
              <a:rPr lang="en-US" dirty="0"/>
            </a:br>
            <a:r>
              <a:rPr lang="en-US" dirty="0"/>
              <a:t>God’s Déjà Vu Success! </a:t>
            </a:r>
          </a:p>
        </p:txBody>
      </p:sp>
    </p:spTree>
    <p:extLst>
      <p:ext uri="{BB962C8B-B14F-4D97-AF65-F5344CB8AC3E}">
        <p14:creationId xmlns:p14="http://schemas.microsoft.com/office/powerpoint/2010/main" val="2207499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7890" b="6292"/>
          <a:stretch/>
        </p:blipFill>
        <p:spPr>
          <a:xfrm>
            <a:off x="0" y="465512"/>
            <a:ext cx="7085109" cy="6400801"/>
          </a:xfrm>
          <a:prstGeom prst="rect">
            <a:avLst/>
          </a:prstGeom>
        </p:spPr>
      </p:pic>
      <p:pic>
        <p:nvPicPr>
          <p:cNvPr id="6" name="Picture 5"/>
          <p:cNvPicPr>
            <a:picLocks noChangeAspect="1"/>
          </p:cNvPicPr>
          <p:nvPr/>
        </p:nvPicPr>
        <p:blipFill>
          <a:blip r:embed="rId3"/>
          <a:stretch>
            <a:fillRect/>
          </a:stretch>
        </p:blipFill>
        <p:spPr>
          <a:xfrm>
            <a:off x="5629018" y="1506483"/>
            <a:ext cx="6928742" cy="5351517"/>
          </a:xfrm>
          <a:prstGeom prst="rect">
            <a:avLst/>
          </a:prstGeom>
        </p:spPr>
      </p:pic>
      <p:sp>
        <p:nvSpPr>
          <p:cNvPr id="3" name="Content Placeholder 2"/>
          <p:cNvSpPr>
            <a:spLocks noGrp="1"/>
          </p:cNvSpPr>
          <p:nvPr>
            <p:ph idx="1"/>
          </p:nvPr>
        </p:nvSpPr>
        <p:spPr>
          <a:xfrm>
            <a:off x="387275" y="4638501"/>
            <a:ext cx="10966525" cy="1538461"/>
          </a:xfrm>
        </p:spPr>
        <p:txBody>
          <a:bodyPr/>
          <a:lstStyle/>
          <a:p>
            <a:r>
              <a:rPr lang="en-US" dirty="0"/>
              <a:t>That day the LORD exalted Joshua in the sight of all Israel; and they revered him all the days of his life, just as they had revered Moses. </a:t>
            </a:r>
            <a:r>
              <a:rPr lang="en-US" sz="3600" dirty="0"/>
              <a:t>4:14</a:t>
            </a:r>
          </a:p>
        </p:txBody>
      </p:sp>
      <p:pic>
        <p:nvPicPr>
          <p:cNvPr id="9" name="Picture 8"/>
          <p:cNvPicPr>
            <a:picLocks noChangeAspect="1"/>
          </p:cNvPicPr>
          <p:nvPr/>
        </p:nvPicPr>
        <p:blipFill rotWithShape="1">
          <a:blip r:embed="rId2"/>
          <a:srcRect l="27890" b="86167"/>
          <a:stretch/>
        </p:blipFill>
        <p:spPr>
          <a:xfrm>
            <a:off x="0" y="0"/>
            <a:ext cx="7085109" cy="1280159"/>
          </a:xfrm>
          <a:prstGeom prst="rect">
            <a:avLst/>
          </a:prstGeom>
        </p:spPr>
      </p:pic>
      <p:sp>
        <p:nvSpPr>
          <p:cNvPr id="8" name="Title 1"/>
          <p:cNvSpPr>
            <a:spLocks noGrp="1"/>
          </p:cNvSpPr>
          <p:nvPr>
            <p:ph type="title"/>
          </p:nvPr>
        </p:nvSpPr>
        <p:spPr>
          <a:xfrm>
            <a:off x="0" y="365125"/>
            <a:ext cx="12192000" cy="2102502"/>
          </a:xfrm>
        </p:spPr>
        <p:txBody>
          <a:bodyPr/>
          <a:lstStyle/>
          <a:p>
            <a:r>
              <a:rPr lang="en-US" dirty="0"/>
              <a:t>Now that was </a:t>
            </a:r>
            <a:br>
              <a:rPr lang="en-US" dirty="0"/>
            </a:br>
            <a:r>
              <a:rPr lang="en-US" dirty="0"/>
              <a:t>God’s Déjà Vu Success! </a:t>
            </a:r>
          </a:p>
        </p:txBody>
      </p:sp>
    </p:spTree>
    <p:extLst>
      <p:ext uri="{BB962C8B-B14F-4D97-AF65-F5344CB8AC3E}">
        <p14:creationId xmlns:p14="http://schemas.microsoft.com/office/powerpoint/2010/main" val="851186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That’s Experiencing God’s Success!</a:t>
            </a:r>
          </a:p>
        </p:txBody>
      </p:sp>
      <p:sp>
        <p:nvSpPr>
          <p:cNvPr id="3" name="Content Placeholder 2"/>
          <p:cNvSpPr>
            <a:spLocks noGrp="1"/>
          </p:cNvSpPr>
          <p:nvPr>
            <p:ph idx="1"/>
          </p:nvPr>
        </p:nvSpPr>
        <p:spPr>
          <a:xfrm>
            <a:off x="387275" y="1597025"/>
            <a:ext cx="7689925" cy="4351338"/>
          </a:xfrm>
        </p:spPr>
        <p:txBody>
          <a:bodyPr/>
          <a:lstStyle/>
          <a:p>
            <a:r>
              <a:rPr lang="en-US" dirty="0">
                <a:solidFill>
                  <a:srgbClr val="FF0000"/>
                </a:solidFill>
              </a:rPr>
              <a:t>Remember it ...</a:t>
            </a:r>
          </a:p>
        </p:txBody>
      </p:sp>
    </p:spTree>
    <p:extLst>
      <p:ext uri="{BB962C8B-B14F-4D97-AF65-F5344CB8AC3E}">
        <p14:creationId xmlns:p14="http://schemas.microsoft.com/office/powerpoint/2010/main" val="1023950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That’s Experiencing God’s Success!</a:t>
            </a:r>
          </a:p>
        </p:txBody>
      </p:sp>
      <p:sp>
        <p:nvSpPr>
          <p:cNvPr id="3" name="Content Placeholder 2"/>
          <p:cNvSpPr>
            <a:spLocks noGrp="1"/>
          </p:cNvSpPr>
          <p:nvPr>
            <p:ph idx="1"/>
          </p:nvPr>
        </p:nvSpPr>
        <p:spPr>
          <a:xfrm>
            <a:off x="387275" y="1597025"/>
            <a:ext cx="7689925" cy="4351338"/>
          </a:xfrm>
        </p:spPr>
        <p:txBody>
          <a:bodyPr/>
          <a:lstStyle/>
          <a:p>
            <a:r>
              <a:rPr lang="en-US" dirty="0">
                <a:solidFill>
                  <a:srgbClr val="FF0000"/>
                </a:solidFill>
              </a:rPr>
              <a:t>Remember it ...</a:t>
            </a:r>
          </a:p>
          <a:p>
            <a:r>
              <a:rPr lang="en-US" baseline="30000" dirty="0"/>
              <a:t>Jos 4:1 </a:t>
            </a:r>
            <a:r>
              <a:rPr lang="en-US" dirty="0"/>
              <a:t> ... the Lord said ...</a:t>
            </a:r>
            <a:r>
              <a:rPr lang="en-US" baseline="30000" dirty="0"/>
              <a:t> 3 </a:t>
            </a:r>
            <a:r>
              <a:rPr lang="en-US" dirty="0"/>
              <a:t>“... tell them to take up twelve stones from the middle of the Jordan ... and to carry them over with you and put them down at the place where you stay tonight.”</a:t>
            </a:r>
          </a:p>
        </p:txBody>
      </p:sp>
    </p:spTree>
    <p:extLst>
      <p:ext uri="{BB962C8B-B14F-4D97-AF65-F5344CB8AC3E}">
        <p14:creationId xmlns:p14="http://schemas.microsoft.com/office/powerpoint/2010/main" val="180796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3340054" cy="6858000"/>
          </a:xfrm>
          <a:prstGeom prst="rect">
            <a:avLst/>
          </a:prstGeom>
        </p:spPr>
      </p:pic>
      <p:sp>
        <p:nvSpPr>
          <p:cNvPr id="2" name="Title 1"/>
          <p:cNvSpPr>
            <a:spLocks noGrp="1"/>
          </p:cNvSpPr>
          <p:nvPr>
            <p:ph type="title"/>
          </p:nvPr>
        </p:nvSpPr>
        <p:spPr/>
        <p:txBody>
          <a:bodyPr/>
          <a:lstStyle/>
          <a:p>
            <a:pPr algn="l"/>
            <a:r>
              <a:rPr lang="en-US" dirty="0"/>
              <a:t> What is Déjà Vu?</a:t>
            </a:r>
          </a:p>
        </p:txBody>
      </p:sp>
      <p:sp>
        <p:nvSpPr>
          <p:cNvPr id="7"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sp>
        <p:nvSpPr>
          <p:cNvPr id="8" name="Content Placeholder 2"/>
          <p:cNvSpPr txBox="1">
            <a:spLocks/>
          </p:cNvSpPr>
          <p:nvPr/>
        </p:nvSpPr>
        <p:spPr>
          <a:xfrm>
            <a:off x="6594764" y="2961698"/>
            <a:ext cx="5209309" cy="4351338"/>
          </a:xfrm>
          <a:prstGeom prst="rect">
            <a:avLst/>
          </a:prstGeom>
          <a:effectLst>
            <a:glow rad="127000">
              <a:schemeClr val="accent1">
                <a:alpha val="0"/>
              </a:schemeClr>
            </a:glow>
          </a:effectLst>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0000"/>
              </a:lnSpc>
            </a:pPr>
            <a:r>
              <a:rPr lang="en-US" sz="6600">
                <a:effectLst>
                  <a:glow rad="127000">
                    <a:schemeClr val="bg1">
                      <a:alpha val="0"/>
                    </a:schemeClr>
                  </a:glow>
                </a:effectLst>
                <a:latin typeface="Candara" panose="020E0502030303020204" pitchFamily="34" charset="0"/>
              </a:rPr>
              <a:t>and How </a:t>
            </a:r>
            <a:br>
              <a:rPr lang="en-US" sz="6600">
                <a:effectLst>
                  <a:glow rad="127000">
                    <a:schemeClr val="bg1">
                      <a:alpha val="0"/>
                    </a:schemeClr>
                  </a:glow>
                </a:effectLst>
                <a:latin typeface="Candara" panose="020E0502030303020204" pitchFamily="34" charset="0"/>
              </a:rPr>
            </a:br>
            <a:r>
              <a:rPr lang="en-US" sz="6600">
                <a:effectLst>
                  <a:glow rad="127000">
                    <a:schemeClr val="bg1">
                      <a:alpha val="0"/>
                    </a:schemeClr>
                  </a:glow>
                </a:effectLst>
                <a:latin typeface="Candara" panose="020E0502030303020204" pitchFamily="34" charset="0"/>
              </a:rPr>
              <a:t>to Find It</a:t>
            </a:r>
            <a:endParaRPr lang="en-US" sz="6600" dirty="0">
              <a:effectLst>
                <a:glow rad="127000">
                  <a:schemeClr val="bg1">
                    <a:alpha val="0"/>
                  </a:schemeClr>
                </a:glow>
              </a:effectLst>
              <a:latin typeface="Candara" panose="020E0502030303020204" pitchFamily="34" charset="0"/>
            </a:endParaRP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3"/>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852505"/>
            <a:ext cx="5232156" cy="1648849"/>
          </a:xfrm>
          <a:prstGeom prst="rect">
            <a:avLst/>
          </a:prstGeom>
        </p:spPr>
        <p:txBody>
          <a:bodyPr wrap="square">
            <a:spAutoFit/>
          </a:bodyPr>
          <a:lstStyle/>
          <a:p>
            <a:pPr algn="ctr">
              <a:lnSpc>
                <a:spcPct val="75000"/>
              </a:lnSpc>
            </a:pPr>
            <a:r>
              <a:rPr lang="en-US" sz="6600" b="1" dirty="0">
                <a:solidFill>
                  <a:schemeClr val="bg1"/>
                </a:solidFill>
                <a:effectLst>
                  <a:glow rad="127000">
                    <a:schemeClr val="bg1">
                      <a:alpha val="0"/>
                    </a:schemeClr>
                  </a:glow>
                </a:effectLst>
              </a:rPr>
              <a:t>may seem like “Déjà Vu” </a:t>
            </a:r>
            <a:endParaRPr lang="en-US" sz="6600" b="1" dirty="0">
              <a:solidFill>
                <a:schemeClr val="bg1"/>
              </a:solidFill>
              <a:effectLst>
                <a:glow rad="127000">
                  <a:schemeClr val="bg1">
                    <a:alpha val="0"/>
                  </a:schemeClr>
                </a:glow>
              </a:effectLst>
              <a:latin typeface="Candara" panose="020E0502030303020204" pitchFamily="34" charset="0"/>
            </a:endParaRPr>
          </a:p>
        </p:txBody>
      </p:sp>
    </p:spTree>
    <p:extLst>
      <p:ext uri="{BB962C8B-B14F-4D97-AF65-F5344CB8AC3E}">
        <p14:creationId xmlns:p14="http://schemas.microsoft.com/office/powerpoint/2010/main" val="1445933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81120" y="1383894"/>
            <a:ext cx="7439151" cy="5474106"/>
          </a:xfrm>
          <a:prstGeom prst="rect">
            <a:avLst/>
          </a:prstGeom>
        </p:spPr>
      </p:pic>
      <p:sp>
        <p:nvSpPr>
          <p:cNvPr id="2" name="Title 1"/>
          <p:cNvSpPr>
            <a:spLocks noGrp="1"/>
          </p:cNvSpPr>
          <p:nvPr>
            <p:ph type="title"/>
          </p:nvPr>
        </p:nvSpPr>
        <p:spPr/>
        <p:txBody>
          <a:bodyPr/>
          <a:lstStyle/>
          <a:p>
            <a:r>
              <a:rPr lang="en-US" dirty="0"/>
              <a:t>That’s Experiencing God’s Success!</a:t>
            </a:r>
          </a:p>
        </p:txBody>
      </p:sp>
      <p:sp>
        <p:nvSpPr>
          <p:cNvPr id="3" name="Content Placeholder 2"/>
          <p:cNvSpPr>
            <a:spLocks noGrp="1"/>
          </p:cNvSpPr>
          <p:nvPr>
            <p:ph idx="1"/>
          </p:nvPr>
        </p:nvSpPr>
        <p:spPr>
          <a:xfrm>
            <a:off x="387275" y="1597025"/>
            <a:ext cx="7689925" cy="4351338"/>
          </a:xfrm>
        </p:spPr>
        <p:txBody>
          <a:bodyPr/>
          <a:lstStyle/>
          <a:p>
            <a:r>
              <a:rPr lang="en-US" dirty="0">
                <a:solidFill>
                  <a:srgbClr val="FF0000"/>
                </a:solidFill>
              </a:rPr>
              <a:t>Remember it ...</a:t>
            </a:r>
          </a:p>
          <a:p>
            <a:r>
              <a:rPr lang="en-US" baseline="30000" dirty="0"/>
              <a:t>Jos 4:1 </a:t>
            </a:r>
            <a:r>
              <a:rPr lang="en-US" dirty="0"/>
              <a:t> ... the Lord said ...</a:t>
            </a:r>
            <a:r>
              <a:rPr lang="en-US" baseline="30000" dirty="0"/>
              <a:t> 3 </a:t>
            </a:r>
            <a:r>
              <a:rPr lang="en-US" dirty="0"/>
              <a:t>“... tell them to take up twelve stones from the middle of the Jordan ... and to carry them over with you and put them down at the place where you stay tonight.”</a:t>
            </a:r>
          </a:p>
        </p:txBody>
      </p:sp>
    </p:spTree>
    <p:extLst>
      <p:ext uri="{BB962C8B-B14F-4D97-AF65-F5344CB8AC3E}">
        <p14:creationId xmlns:p14="http://schemas.microsoft.com/office/powerpoint/2010/main" val="571151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81120" y="1383894"/>
            <a:ext cx="7439151" cy="5474106"/>
          </a:xfrm>
          <a:prstGeom prst="rect">
            <a:avLst/>
          </a:prstGeom>
        </p:spPr>
      </p:pic>
      <p:sp>
        <p:nvSpPr>
          <p:cNvPr id="2" name="Title 1"/>
          <p:cNvSpPr>
            <a:spLocks noGrp="1"/>
          </p:cNvSpPr>
          <p:nvPr>
            <p:ph type="title"/>
          </p:nvPr>
        </p:nvSpPr>
        <p:spPr/>
        <p:txBody>
          <a:bodyPr/>
          <a:lstStyle/>
          <a:p>
            <a:r>
              <a:rPr lang="en-US" dirty="0"/>
              <a:t>That’s Experiencing God’s Success!</a:t>
            </a:r>
          </a:p>
        </p:txBody>
      </p:sp>
      <p:sp>
        <p:nvSpPr>
          <p:cNvPr id="3" name="Content Placeholder 2"/>
          <p:cNvSpPr>
            <a:spLocks noGrp="1"/>
          </p:cNvSpPr>
          <p:nvPr>
            <p:ph idx="1"/>
          </p:nvPr>
        </p:nvSpPr>
        <p:spPr>
          <a:xfrm>
            <a:off x="399975" y="1584325"/>
            <a:ext cx="7728025" cy="4351338"/>
          </a:xfrm>
        </p:spPr>
        <p:txBody>
          <a:bodyPr/>
          <a:lstStyle/>
          <a:p>
            <a:r>
              <a:rPr lang="en-US" dirty="0">
                <a:solidFill>
                  <a:srgbClr val="FF0000"/>
                </a:solidFill>
              </a:rPr>
              <a:t>Remember it ...</a:t>
            </a:r>
          </a:p>
          <a:p>
            <a:r>
              <a:rPr lang="en-US" dirty="0"/>
              <a:t>In the future, when your children ask you, 'What do these stones mean?‘ .... Tell them that the flow of the Jordan was cut off .... These stones are to be a </a:t>
            </a:r>
            <a:r>
              <a:rPr lang="en-US" dirty="0">
                <a:solidFill>
                  <a:srgbClr val="FF0000"/>
                </a:solidFill>
              </a:rPr>
              <a:t>memorial</a:t>
            </a:r>
            <a:r>
              <a:rPr lang="en-US" dirty="0"/>
              <a:t> </a:t>
            </a:r>
            <a:br>
              <a:rPr lang="en-US" dirty="0"/>
            </a:br>
            <a:r>
              <a:rPr lang="en-US" dirty="0"/>
              <a:t>to the people of Israel forever."</a:t>
            </a:r>
          </a:p>
        </p:txBody>
      </p:sp>
    </p:spTree>
    <p:extLst>
      <p:ext uri="{BB962C8B-B14F-4D97-AF65-F5344CB8AC3E}">
        <p14:creationId xmlns:p14="http://schemas.microsoft.com/office/powerpoint/2010/main" val="79318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p:txBody>
          <a:bodyPr/>
          <a:lstStyle/>
          <a:p>
            <a:pPr algn="ctr"/>
            <a:r>
              <a:rPr lang="en-US" baseline="30000" dirty="0"/>
              <a:t>4</a:t>
            </a:r>
            <a:r>
              <a:rPr lang="en-US" dirty="0"/>
              <a:t> For everything that was written in the past was written to teach us, so that through endurance and the encouragement of the Scriptures </a:t>
            </a:r>
            <a:r>
              <a:rPr lang="en-US" dirty="0">
                <a:solidFill>
                  <a:schemeClr val="bg1"/>
                </a:solidFill>
                <a:effectLst>
                  <a:glow rad="127000">
                    <a:srgbClr val="FF0000"/>
                  </a:glow>
                </a:effectLst>
              </a:rPr>
              <a:t>we might have hope</a:t>
            </a:r>
            <a:r>
              <a:rPr lang="en-US" dirty="0"/>
              <a:t>. (Romans 15:4)</a:t>
            </a:r>
          </a:p>
        </p:txBody>
      </p:sp>
    </p:spTree>
    <p:extLst>
      <p:ext uri="{BB962C8B-B14F-4D97-AF65-F5344CB8AC3E}">
        <p14:creationId xmlns:p14="http://schemas.microsoft.com/office/powerpoint/2010/main" val="4154540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p:txBody>
          <a:bodyPr/>
          <a:lstStyle/>
          <a:p>
            <a:pPr algn="ctr"/>
            <a:r>
              <a:rPr lang="en-US" baseline="30000" dirty="0"/>
              <a:t>11</a:t>
            </a:r>
            <a:r>
              <a:rPr lang="en-US" dirty="0"/>
              <a:t> These things happened to them as </a:t>
            </a:r>
            <a:r>
              <a:rPr lang="en-US" dirty="0">
                <a:solidFill>
                  <a:schemeClr val="bg1"/>
                </a:solidFill>
                <a:effectLst>
                  <a:glow rad="127000">
                    <a:srgbClr val="FF0000"/>
                  </a:glow>
                </a:effectLst>
              </a:rPr>
              <a:t>examples</a:t>
            </a:r>
            <a:r>
              <a:rPr lang="en-US" dirty="0"/>
              <a:t> and were written down as warnings for us, on whom the fulfillment of the ages has come. (1Cor 10:11)</a:t>
            </a:r>
          </a:p>
        </p:txBody>
      </p:sp>
    </p:spTree>
    <p:extLst>
      <p:ext uri="{BB962C8B-B14F-4D97-AF65-F5344CB8AC3E}">
        <p14:creationId xmlns:p14="http://schemas.microsoft.com/office/powerpoint/2010/main" val="2494212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p:txBody>
          <a:bodyPr/>
          <a:lstStyle/>
          <a:p>
            <a:endParaRPr lang="en-US" dirty="0"/>
          </a:p>
          <a:p>
            <a:pPr algn="ctr"/>
            <a:r>
              <a:rPr lang="en-US" dirty="0"/>
              <a:t>What He has done in the </a:t>
            </a:r>
            <a:r>
              <a:rPr lang="en-US" dirty="0">
                <a:solidFill>
                  <a:srgbClr val="FF0000"/>
                </a:solidFill>
              </a:rPr>
              <a:t>p</a:t>
            </a:r>
            <a:r>
              <a:rPr lang="en-US" u="sng" dirty="0">
                <a:solidFill>
                  <a:srgbClr val="FF0000"/>
                </a:solidFill>
              </a:rPr>
              <a:t>ast</a:t>
            </a:r>
            <a:r>
              <a:rPr lang="en-US" dirty="0"/>
              <a:t> – </a:t>
            </a:r>
            <a:br>
              <a:rPr lang="en-US" dirty="0"/>
            </a:br>
            <a:r>
              <a:rPr lang="en-US" dirty="0"/>
              <a:t>He can repeat at any time He </a:t>
            </a:r>
            <a:r>
              <a:rPr lang="en-US" u="sng" dirty="0">
                <a:solidFill>
                  <a:srgbClr val="FF0000"/>
                </a:solidFill>
              </a:rPr>
              <a:t>chooses</a:t>
            </a:r>
            <a:r>
              <a:rPr lang="en-US" dirty="0"/>
              <a:t>!</a:t>
            </a:r>
          </a:p>
        </p:txBody>
      </p:sp>
    </p:spTree>
    <p:extLst>
      <p:ext uri="{BB962C8B-B14F-4D97-AF65-F5344CB8AC3E}">
        <p14:creationId xmlns:p14="http://schemas.microsoft.com/office/powerpoint/2010/main" val="2624907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p:txBody>
          <a:bodyPr/>
          <a:lstStyle/>
          <a:p>
            <a:endParaRPr lang="en-US" dirty="0"/>
          </a:p>
          <a:p>
            <a:pPr algn="ctr"/>
            <a:r>
              <a:rPr lang="en-US" dirty="0"/>
              <a:t>What He has done in the </a:t>
            </a:r>
            <a:r>
              <a:rPr lang="en-US" dirty="0">
                <a:solidFill>
                  <a:srgbClr val="FF0000"/>
                </a:solidFill>
              </a:rPr>
              <a:t>p</a:t>
            </a:r>
            <a:r>
              <a:rPr lang="en-US" u="sng" dirty="0">
                <a:solidFill>
                  <a:srgbClr val="FF0000"/>
                </a:solidFill>
              </a:rPr>
              <a:t>ast</a:t>
            </a:r>
            <a:r>
              <a:rPr lang="en-US" dirty="0"/>
              <a:t> – </a:t>
            </a:r>
            <a:br>
              <a:rPr lang="en-US" dirty="0"/>
            </a:br>
            <a:r>
              <a:rPr lang="en-US" dirty="0"/>
              <a:t>He can repeat at any time He </a:t>
            </a:r>
            <a:r>
              <a:rPr lang="en-US" u="sng" dirty="0">
                <a:solidFill>
                  <a:srgbClr val="FF0000"/>
                </a:solidFill>
              </a:rPr>
              <a:t>chooses</a:t>
            </a:r>
            <a:r>
              <a:rPr lang="en-US" dirty="0"/>
              <a:t>!</a:t>
            </a:r>
          </a:p>
        </p:txBody>
      </p:sp>
      <p:sp>
        <p:nvSpPr>
          <p:cNvPr id="4" name="Content Placeholder 2"/>
          <p:cNvSpPr txBox="1">
            <a:spLocks/>
          </p:cNvSpPr>
          <p:nvPr/>
        </p:nvSpPr>
        <p:spPr>
          <a:xfrm>
            <a:off x="423561" y="4537982"/>
            <a:ext cx="10966525" cy="15543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aseline="30000" dirty="0"/>
              <a:t>37</a:t>
            </a:r>
            <a:r>
              <a:rPr lang="en-US" dirty="0"/>
              <a:t> For nothing is impossible with God." </a:t>
            </a:r>
            <a:br>
              <a:rPr lang="en-US" dirty="0"/>
            </a:br>
            <a:r>
              <a:rPr lang="en-US" dirty="0"/>
              <a:t>(Luke 1:37)</a:t>
            </a:r>
          </a:p>
        </p:txBody>
      </p:sp>
    </p:spTree>
    <p:extLst>
      <p:ext uri="{BB962C8B-B14F-4D97-AF65-F5344CB8AC3E}">
        <p14:creationId xmlns:p14="http://schemas.microsoft.com/office/powerpoint/2010/main" val="101983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445"/>
          <a:stretch/>
        </p:blipFill>
        <p:spPr>
          <a:xfrm>
            <a:off x="0" y="-1"/>
            <a:ext cx="12213772" cy="6874329"/>
          </a:xfrm>
          <a:prstGeom prst="rect">
            <a:avLst/>
          </a:prstGeom>
        </p:spPr>
      </p:pic>
      <p:sp>
        <p:nvSpPr>
          <p:cNvPr id="6"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pic>
        <p:nvPicPr>
          <p:cNvPr id="8" name="Picture 7"/>
          <p:cNvPicPr>
            <a:picLocks noChangeAspect="1"/>
          </p:cNvPicPr>
          <p:nvPr/>
        </p:nvPicPr>
        <p:blipFill>
          <a:blip r:embed="rId3"/>
          <a:stretch>
            <a:fillRect/>
          </a:stretch>
        </p:blipFill>
        <p:spPr>
          <a:xfrm>
            <a:off x="6362365" y="874964"/>
            <a:ext cx="5683862" cy="3704497"/>
          </a:xfrm>
          <a:prstGeom prst="rect">
            <a:avLst/>
          </a:prstGeom>
        </p:spPr>
      </p:pic>
      <p:sp>
        <p:nvSpPr>
          <p:cNvPr id="12" name="Title 1"/>
          <p:cNvSpPr txBox="1">
            <a:spLocks/>
          </p:cNvSpPr>
          <p:nvPr/>
        </p:nvSpPr>
        <p:spPr>
          <a:xfrm>
            <a:off x="6168326" y="1931678"/>
            <a:ext cx="6023674"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sz="9600" dirty="0">
                <a:effectLst>
                  <a:glow rad="127000">
                    <a:srgbClr val="7591C4">
                      <a:alpha val="0"/>
                    </a:srgbClr>
                  </a:glow>
                </a:effectLst>
                <a:latin typeface="Candara" panose="020E0502030303020204" pitchFamily="34" charset="0"/>
              </a:rPr>
              <a:t>Let’s </a:t>
            </a:r>
            <a:br>
              <a:rPr lang="en-US" sz="9600" dirty="0">
                <a:effectLst>
                  <a:glow rad="127000">
                    <a:srgbClr val="7591C4">
                      <a:alpha val="0"/>
                    </a:srgbClr>
                  </a:glow>
                </a:effectLst>
                <a:latin typeface="Candara" panose="020E0502030303020204" pitchFamily="34" charset="0"/>
              </a:rPr>
            </a:br>
            <a:r>
              <a:rPr lang="en-US" sz="9600" dirty="0">
                <a:effectLst>
                  <a:glow rad="127000">
                    <a:srgbClr val="7591C4">
                      <a:alpha val="0"/>
                    </a:srgbClr>
                  </a:glow>
                </a:effectLst>
                <a:latin typeface="Candara" panose="020E0502030303020204" pitchFamily="34" charset="0"/>
              </a:rPr>
              <a:t>PRAY</a:t>
            </a:r>
          </a:p>
        </p:txBody>
      </p:sp>
    </p:spTree>
    <p:extLst>
      <p:ext uri="{BB962C8B-B14F-4D97-AF65-F5344CB8AC3E}">
        <p14:creationId xmlns:p14="http://schemas.microsoft.com/office/powerpoint/2010/main" val="311130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3340054" cy="6858000"/>
          </a:xfrm>
          <a:prstGeom prst="rect">
            <a:avLst/>
          </a:prstGeom>
        </p:spPr>
      </p:pic>
      <p:sp>
        <p:nvSpPr>
          <p:cNvPr id="2" name="Title 1"/>
          <p:cNvSpPr>
            <a:spLocks noGrp="1"/>
          </p:cNvSpPr>
          <p:nvPr>
            <p:ph type="title"/>
          </p:nvPr>
        </p:nvSpPr>
        <p:spPr/>
        <p:txBody>
          <a:bodyPr/>
          <a:lstStyle/>
          <a:p>
            <a:pPr algn="l"/>
            <a:r>
              <a:rPr lang="en-US" dirty="0"/>
              <a:t> What is Déjà Vu?</a:t>
            </a:r>
          </a:p>
        </p:txBody>
      </p:sp>
      <p:sp>
        <p:nvSpPr>
          <p:cNvPr id="3" name="Content Placeholder 2"/>
          <p:cNvSpPr>
            <a:spLocks noGrp="1"/>
          </p:cNvSpPr>
          <p:nvPr>
            <p:ph idx="1"/>
          </p:nvPr>
        </p:nvSpPr>
        <p:spPr>
          <a:xfrm>
            <a:off x="-136524" y="2691039"/>
            <a:ext cx="6292395" cy="4351338"/>
          </a:xfrm>
        </p:spPr>
        <p:txBody>
          <a:bodyPr>
            <a:normAutofit/>
          </a:bodyPr>
          <a:lstStyle/>
          <a:p>
            <a:pPr algn="ctr"/>
            <a:r>
              <a:rPr lang="en-US" sz="4800" dirty="0"/>
              <a:t>It’s that “feeling of having already </a:t>
            </a:r>
            <a:r>
              <a:rPr lang="en-US" sz="4800" u="sng" dirty="0">
                <a:solidFill>
                  <a:srgbClr val="FF0000"/>
                </a:solidFill>
              </a:rPr>
              <a:t>ex</a:t>
            </a:r>
            <a:r>
              <a:rPr lang="en-US" sz="4800" dirty="0">
                <a:solidFill>
                  <a:srgbClr val="FF0000"/>
                </a:solidFill>
              </a:rPr>
              <a:t>p</a:t>
            </a:r>
            <a:r>
              <a:rPr lang="en-US" sz="4800" u="sng" dirty="0">
                <a:solidFill>
                  <a:srgbClr val="FF0000"/>
                </a:solidFill>
              </a:rPr>
              <a:t>erienced</a:t>
            </a:r>
            <a:r>
              <a:rPr lang="en-US" sz="4800" dirty="0"/>
              <a:t> the present </a:t>
            </a:r>
            <a:r>
              <a:rPr lang="en-US" sz="4800" u="sng" dirty="0">
                <a:solidFill>
                  <a:srgbClr val="FF0000"/>
                </a:solidFill>
              </a:rPr>
              <a:t>situation</a:t>
            </a:r>
            <a:r>
              <a:rPr lang="en-US" sz="4800" dirty="0"/>
              <a:t>.”</a:t>
            </a:r>
          </a:p>
        </p:txBody>
      </p:sp>
      <p:sp>
        <p:nvSpPr>
          <p:cNvPr id="7"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sp>
        <p:nvSpPr>
          <p:cNvPr id="8" name="Content Placeholder 2"/>
          <p:cNvSpPr txBox="1">
            <a:spLocks/>
          </p:cNvSpPr>
          <p:nvPr/>
        </p:nvSpPr>
        <p:spPr>
          <a:xfrm>
            <a:off x="6594764" y="2961698"/>
            <a:ext cx="5209309" cy="4351338"/>
          </a:xfrm>
          <a:prstGeom prst="rect">
            <a:avLst/>
          </a:prstGeom>
          <a:effectLst>
            <a:glow rad="127000">
              <a:schemeClr val="accent1">
                <a:alpha val="0"/>
              </a:schemeClr>
            </a:glow>
          </a:effectLst>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0000"/>
              </a:lnSpc>
            </a:pPr>
            <a:r>
              <a:rPr lang="en-US" sz="6600">
                <a:effectLst>
                  <a:glow rad="127000">
                    <a:schemeClr val="bg1">
                      <a:alpha val="0"/>
                    </a:schemeClr>
                  </a:glow>
                </a:effectLst>
                <a:latin typeface="Candara" panose="020E0502030303020204" pitchFamily="34" charset="0"/>
              </a:rPr>
              <a:t>and How </a:t>
            </a:r>
            <a:br>
              <a:rPr lang="en-US" sz="6600">
                <a:effectLst>
                  <a:glow rad="127000">
                    <a:schemeClr val="bg1">
                      <a:alpha val="0"/>
                    </a:schemeClr>
                  </a:glow>
                </a:effectLst>
                <a:latin typeface="Candara" panose="020E0502030303020204" pitchFamily="34" charset="0"/>
              </a:rPr>
            </a:br>
            <a:r>
              <a:rPr lang="en-US" sz="6600">
                <a:effectLst>
                  <a:glow rad="127000">
                    <a:schemeClr val="bg1">
                      <a:alpha val="0"/>
                    </a:schemeClr>
                  </a:glow>
                </a:effectLst>
                <a:latin typeface="Candara" panose="020E0502030303020204" pitchFamily="34" charset="0"/>
              </a:rPr>
              <a:t>to Find It</a:t>
            </a:r>
            <a:endParaRPr lang="en-US" sz="6600" dirty="0">
              <a:effectLst>
                <a:glow rad="127000">
                  <a:schemeClr val="bg1">
                    <a:alpha val="0"/>
                  </a:schemeClr>
                </a:glow>
              </a:effectLst>
              <a:latin typeface="Candara" panose="020E0502030303020204" pitchFamily="34" charset="0"/>
            </a:endParaRP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3"/>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852505"/>
            <a:ext cx="5232156" cy="1648849"/>
          </a:xfrm>
          <a:prstGeom prst="rect">
            <a:avLst/>
          </a:prstGeom>
        </p:spPr>
        <p:txBody>
          <a:bodyPr wrap="square">
            <a:spAutoFit/>
          </a:bodyPr>
          <a:lstStyle/>
          <a:p>
            <a:pPr algn="ctr">
              <a:lnSpc>
                <a:spcPct val="75000"/>
              </a:lnSpc>
            </a:pPr>
            <a:r>
              <a:rPr lang="en-US" sz="6600" b="1" dirty="0">
                <a:solidFill>
                  <a:schemeClr val="bg1"/>
                </a:solidFill>
                <a:effectLst>
                  <a:glow rad="127000">
                    <a:schemeClr val="bg1">
                      <a:alpha val="0"/>
                    </a:schemeClr>
                  </a:glow>
                </a:effectLst>
              </a:rPr>
              <a:t>may seem like “Déjà Vu” </a:t>
            </a:r>
            <a:endParaRPr lang="en-US" sz="6600" b="1" dirty="0">
              <a:solidFill>
                <a:schemeClr val="bg1"/>
              </a:solidFill>
              <a:effectLst>
                <a:glow rad="127000">
                  <a:schemeClr val="bg1">
                    <a:alpha val="0"/>
                  </a:schemeClr>
                </a:glow>
              </a:effectLst>
              <a:latin typeface="Candara" panose="020E0502030303020204" pitchFamily="34" charset="0"/>
            </a:endParaRPr>
          </a:p>
        </p:txBody>
      </p:sp>
    </p:spTree>
    <p:extLst>
      <p:ext uri="{BB962C8B-B14F-4D97-AF65-F5344CB8AC3E}">
        <p14:creationId xmlns:p14="http://schemas.microsoft.com/office/powerpoint/2010/main" val="1062941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3340054" cy="6858000"/>
          </a:xfrm>
          <a:prstGeom prst="rect">
            <a:avLst/>
          </a:prstGeom>
        </p:spPr>
      </p:pic>
      <p:sp>
        <p:nvSpPr>
          <p:cNvPr id="2" name="Title 1"/>
          <p:cNvSpPr>
            <a:spLocks noGrp="1"/>
          </p:cNvSpPr>
          <p:nvPr>
            <p:ph type="title"/>
          </p:nvPr>
        </p:nvSpPr>
        <p:spPr>
          <a:xfrm>
            <a:off x="0" y="1916340"/>
            <a:ext cx="6172200" cy="1325563"/>
          </a:xfrm>
        </p:spPr>
        <p:txBody>
          <a:bodyPr/>
          <a:lstStyle/>
          <a:p>
            <a:r>
              <a:rPr lang="en-US" dirty="0"/>
              <a:t>God had given some pretty big SUCCESS in the past!</a:t>
            </a:r>
          </a:p>
        </p:txBody>
      </p:sp>
      <p:sp>
        <p:nvSpPr>
          <p:cNvPr id="7"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sp>
        <p:nvSpPr>
          <p:cNvPr id="8" name="Content Placeholder 2"/>
          <p:cNvSpPr txBox="1">
            <a:spLocks/>
          </p:cNvSpPr>
          <p:nvPr/>
        </p:nvSpPr>
        <p:spPr>
          <a:xfrm>
            <a:off x="6594764" y="2961698"/>
            <a:ext cx="5209309" cy="4351338"/>
          </a:xfrm>
          <a:prstGeom prst="rect">
            <a:avLst/>
          </a:prstGeom>
          <a:effectLst>
            <a:glow rad="127000">
              <a:schemeClr val="accent1">
                <a:alpha val="0"/>
              </a:schemeClr>
            </a:glow>
          </a:effectLst>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0000"/>
              </a:lnSpc>
            </a:pPr>
            <a:r>
              <a:rPr lang="en-US" sz="6600">
                <a:effectLst>
                  <a:glow rad="127000">
                    <a:schemeClr val="bg1">
                      <a:alpha val="0"/>
                    </a:schemeClr>
                  </a:glow>
                </a:effectLst>
                <a:latin typeface="Candara" panose="020E0502030303020204" pitchFamily="34" charset="0"/>
              </a:rPr>
              <a:t>and How </a:t>
            </a:r>
            <a:br>
              <a:rPr lang="en-US" sz="6600">
                <a:effectLst>
                  <a:glow rad="127000">
                    <a:schemeClr val="bg1">
                      <a:alpha val="0"/>
                    </a:schemeClr>
                  </a:glow>
                </a:effectLst>
                <a:latin typeface="Candara" panose="020E0502030303020204" pitchFamily="34" charset="0"/>
              </a:rPr>
            </a:br>
            <a:r>
              <a:rPr lang="en-US" sz="6600">
                <a:effectLst>
                  <a:glow rad="127000">
                    <a:schemeClr val="bg1">
                      <a:alpha val="0"/>
                    </a:schemeClr>
                  </a:glow>
                </a:effectLst>
                <a:latin typeface="Candara" panose="020E0502030303020204" pitchFamily="34" charset="0"/>
              </a:rPr>
              <a:t>to Find It</a:t>
            </a:r>
            <a:endParaRPr lang="en-US" sz="6600" dirty="0">
              <a:effectLst>
                <a:glow rad="127000">
                  <a:schemeClr val="bg1">
                    <a:alpha val="0"/>
                  </a:schemeClr>
                </a:glow>
              </a:effectLst>
              <a:latin typeface="Candara" panose="020E0502030303020204" pitchFamily="34" charset="0"/>
            </a:endParaRP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3"/>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852505"/>
            <a:ext cx="5232156" cy="1648849"/>
          </a:xfrm>
          <a:prstGeom prst="rect">
            <a:avLst/>
          </a:prstGeom>
        </p:spPr>
        <p:txBody>
          <a:bodyPr wrap="square">
            <a:spAutoFit/>
          </a:bodyPr>
          <a:lstStyle/>
          <a:p>
            <a:pPr algn="ctr">
              <a:lnSpc>
                <a:spcPct val="75000"/>
              </a:lnSpc>
            </a:pPr>
            <a:r>
              <a:rPr lang="en-US" sz="6600" b="1" dirty="0">
                <a:solidFill>
                  <a:schemeClr val="bg1"/>
                </a:solidFill>
                <a:effectLst>
                  <a:glow rad="127000">
                    <a:schemeClr val="bg1">
                      <a:alpha val="0"/>
                    </a:schemeClr>
                  </a:glow>
                </a:effectLst>
              </a:rPr>
              <a:t>may seem like “Déjà Vu” </a:t>
            </a:r>
            <a:endParaRPr lang="en-US" sz="6600" b="1" dirty="0">
              <a:solidFill>
                <a:schemeClr val="bg1"/>
              </a:solidFill>
              <a:effectLst>
                <a:glow rad="127000">
                  <a:schemeClr val="bg1">
                    <a:alpha val="0"/>
                  </a:schemeClr>
                </a:glow>
              </a:effectLst>
              <a:latin typeface="Candara" panose="020E0502030303020204" pitchFamily="34" charset="0"/>
            </a:endParaRPr>
          </a:p>
        </p:txBody>
      </p:sp>
    </p:spTree>
    <p:extLst>
      <p:ext uri="{BB962C8B-B14F-4D97-AF65-F5344CB8AC3E}">
        <p14:creationId xmlns:p14="http://schemas.microsoft.com/office/powerpoint/2010/main" val="1352452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330" y="0"/>
            <a:ext cx="12208329" cy="6781801"/>
          </a:xfrm>
          <a:prstGeom prst="rect">
            <a:avLst/>
          </a:prstGeom>
        </p:spPr>
      </p:pic>
      <p:sp>
        <p:nvSpPr>
          <p:cNvPr id="4" name="Content Placeholder 3"/>
          <p:cNvSpPr>
            <a:spLocks noGrp="1"/>
          </p:cNvSpPr>
          <p:nvPr>
            <p:ph idx="1"/>
          </p:nvPr>
        </p:nvSpPr>
        <p:spPr>
          <a:xfrm>
            <a:off x="500009" y="172189"/>
            <a:ext cx="11361791" cy="4351338"/>
          </a:xfrm>
        </p:spPr>
        <p:txBody>
          <a:bodyPr/>
          <a:lstStyle/>
          <a:p>
            <a:r>
              <a:rPr lang="en-US" dirty="0"/>
              <a:t>“... Stand still, and see the salvation of the LORD, which He will accomplish for you today.” </a:t>
            </a:r>
            <a:br>
              <a:rPr lang="en-US" dirty="0"/>
            </a:br>
            <a:r>
              <a:rPr lang="en-US" sz="3600" dirty="0"/>
              <a:t>(Exodus 14:13 NKJ)</a:t>
            </a:r>
          </a:p>
        </p:txBody>
      </p:sp>
    </p:spTree>
    <p:extLst>
      <p:ext uri="{BB962C8B-B14F-4D97-AF65-F5344CB8AC3E}">
        <p14:creationId xmlns:p14="http://schemas.microsoft.com/office/powerpoint/2010/main" val="348364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3340054" cy="6858000"/>
          </a:xfrm>
          <a:prstGeom prst="rect">
            <a:avLst/>
          </a:prstGeom>
        </p:spPr>
      </p:pic>
      <p:sp>
        <p:nvSpPr>
          <p:cNvPr id="2" name="Title 1"/>
          <p:cNvSpPr>
            <a:spLocks noGrp="1"/>
          </p:cNvSpPr>
          <p:nvPr>
            <p:ph type="title"/>
          </p:nvPr>
        </p:nvSpPr>
        <p:spPr>
          <a:xfrm>
            <a:off x="0" y="1916340"/>
            <a:ext cx="6172200" cy="3912960"/>
          </a:xfrm>
        </p:spPr>
        <p:txBody>
          <a:bodyPr/>
          <a:lstStyle/>
          <a:p>
            <a:r>
              <a:rPr lang="en-US" dirty="0"/>
              <a:t>In order to experience</a:t>
            </a:r>
            <a:br>
              <a:rPr lang="en-US" dirty="0"/>
            </a:br>
            <a:r>
              <a:rPr lang="en-US" dirty="0"/>
              <a:t>God’s Déjà Vu SUCCESS </a:t>
            </a:r>
            <a:br>
              <a:rPr lang="en-US" dirty="0"/>
            </a:br>
            <a:r>
              <a:rPr lang="en-US" dirty="0"/>
              <a:t>you must ...</a:t>
            </a:r>
            <a:br>
              <a:rPr lang="en-US" dirty="0"/>
            </a:br>
            <a:r>
              <a:rPr lang="en-US" dirty="0"/>
              <a:t> </a:t>
            </a:r>
            <a:br>
              <a:rPr lang="en-US" dirty="0"/>
            </a:br>
            <a:endParaRPr lang="en-US" dirty="0"/>
          </a:p>
        </p:txBody>
      </p:sp>
      <p:sp>
        <p:nvSpPr>
          <p:cNvPr id="5" name="Title 1"/>
          <p:cNvSpPr txBox="1">
            <a:spLocks/>
          </p:cNvSpPr>
          <p:nvPr/>
        </p:nvSpPr>
        <p:spPr>
          <a:xfrm>
            <a:off x="6168326" y="919307"/>
            <a:ext cx="602367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sp>
        <p:nvSpPr>
          <p:cNvPr id="6" name="Content Placeholder 2"/>
          <p:cNvSpPr>
            <a:spLocks noGrp="1"/>
          </p:cNvSpPr>
          <p:nvPr>
            <p:ph idx="1"/>
          </p:nvPr>
        </p:nvSpPr>
        <p:spPr>
          <a:xfrm>
            <a:off x="6594764" y="2836189"/>
            <a:ext cx="5209309" cy="4551050"/>
          </a:xfrm>
        </p:spPr>
        <p:txBody>
          <a:bodyPr>
            <a:normAutofit/>
          </a:bodyPr>
          <a:lstStyle/>
          <a:p>
            <a:pPr algn="ctr">
              <a:lnSpc>
                <a:spcPct val="75000"/>
              </a:lnSpc>
            </a:pPr>
            <a:r>
              <a:rPr lang="en-US" sz="6600" b="1" dirty="0">
                <a:effectLst>
                  <a:glow rad="127000">
                    <a:schemeClr val="bg1">
                      <a:alpha val="0"/>
                    </a:schemeClr>
                  </a:glow>
                </a:effectLst>
              </a:rPr>
              <a:t>may seem like “</a:t>
            </a:r>
            <a:r>
              <a:rPr lang="en-US" sz="6600" dirty="0">
                <a:effectLst>
                  <a:glow rad="127000">
                    <a:schemeClr val="bg1">
                      <a:alpha val="0"/>
                    </a:schemeClr>
                  </a:glow>
                </a:effectLst>
              </a:rPr>
              <a:t>Déjà</a:t>
            </a:r>
            <a:r>
              <a:rPr lang="en-US" sz="6600" b="1" dirty="0">
                <a:effectLst>
                  <a:glow rad="127000">
                    <a:schemeClr val="bg1">
                      <a:alpha val="0"/>
                    </a:schemeClr>
                  </a:glow>
                </a:effectLst>
              </a:rPr>
              <a:t> Vu” </a:t>
            </a:r>
            <a:endParaRPr lang="en-US" sz="6600" b="1" dirty="0">
              <a:effectLst>
                <a:glow rad="127000">
                  <a:schemeClr val="bg1">
                    <a:alpha val="0"/>
                  </a:schemeClr>
                </a:glow>
              </a:effectLst>
              <a:latin typeface="Candara" panose="020E0502030303020204" pitchFamily="34" charset="0"/>
            </a:endParaRPr>
          </a:p>
        </p:txBody>
      </p:sp>
      <p:sp>
        <p:nvSpPr>
          <p:cNvPr id="7"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sp>
        <p:nvSpPr>
          <p:cNvPr id="8" name="Content Placeholder 2"/>
          <p:cNvSpPr txBox="1">
            <a:spLocks/>
          </p:cNvSpPr>
          <p:nvPr/>
        </p:nvSpPr>
        <p:spPr>
          <a:xfrm>
            <a:off x="6594764" y="2961698"/>
            <a:ext cx="5209309" cy="4351338"/>
          </a:xfrm>
          <a:prstGeom prst="rect">
            <a:avLst/>
          </a:prstGeom>
          <a:effectLst>
            <a:glow rad="127000">
              <a:schemeClr val="accent1">
                <a:alpha val="0"/>
              </a:schemeClr>
            </a:glow>
          </a:effectLst>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0000"/>
              </a:lnSpc>
            </a:pPr>
            <a:r>
              <a:rPr lang="en-US" sz="6600">
                <a:effectLst>
                  <a:glow rad="127000">
                    <a:schemeClr val="bg1">
                      <a:alpha val="0"/>
                    </a:schemeClr>
                  </a:glow>
                </a:effectLst>
                <a:latin typeface="Candara" panose="020E0502030303020204" pitchFamily="34" charset="0"/>
              </a:rPr>
              <a:t>and How </a:t>
            </a:r>
            <a:br>
              <a:rPr lang="en-US" sz="6600">
                <a:effectLst>
                  <a:glow rad="127000">
                    <a:schemeClr val="bg1">
                      <a:alpha val="0"/>
                    </a:schemeClr>
                  </a:glow>
                </a:effectLst>
                <a:latin typeface="Candara" panose="020E0502030303020204" pitchFamily="34" charset="0"/>
              </a:rPr>
            </a:br>
            <a:r>
              <a:rPr lang="en-US" sz="6600">
                <a:effectLst>
                  <a:glow rad="127000">
                    <a:schemeClr val="bg1">
                      <a:alpha val="0"/>
                    </a:schemeClr>
                  </a:glow>
                </a:effectLst>
                <a:latin typeface="Candara" panose="020E0502030303020204" pitchFamily="34" charset="0"/>
              </a:rPr>
              <a:t>to Find It</a:t>
            </a:r>
            <a:endParaRPr lang="en-US" sz="6600" dirty="0">
              <a:effectLst>
                <a:glow rad="127000">
                  <a:schemeClr val="bg1">
                    <a:alpha val="0"/>
                  </a:schemeClr>
                </a:glow>
              </a:effectLst>
              <a:latin typeface="Candara" panose="020E0502030303020204" pitchFamily="34" charset="0"/>
            </a:endParaRP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3"/>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852505"/>
            <a:ext cx="5232156" cy="1648849"/>
          </a:xfrm>
          <a:prstGeom prst="rect">
            <a:avLst/>
          </a:prstGeom>
        </p:spPr>
        <p:txBody>
          <a:bodyPr wrap="square">
            <a:spAutoFit/>
          </a:bodyPr>
          <a:lstStyle/>
          <a:p>
            <a:pPr algn="ctr">
              <a:lnSpc>
                <a:spcPct val="75000"/>
              </a:lnSpc>
            </a:pPr>
            <a:r>
              <a:rPr lang="en-US" sz="6600" b="1" dirty="0">
                <a:solidFill>
                  <a:schemeClr val="bg1"/>
                </a:solidFill>
                <a:effectLst>
                  <a:glow rad="127000">
                    <a:schemeClr val="bg1">
                      <a:alpha val="0"/>
                    </a:schemeClr>
                  </a:glow>
                </a:effectLst>
              </a:rPr>
              <a:t>may seem like “Déjà Vu” </a:t>
            </a:r>
            <a:endParaRPr lang="en-US" sz="6600" b="1" dirty="0">
              <a:solidFill>
                <a:schemeClr val="bg1"/>
              </a:solidFill>
              <a:effectLst>
                <a:glow rad="127000">
                  <a:schemeClr val="bg1">
                    <a:alpha val="0"/>
                  </a:schemeClr>
                </a:glow>
              </a:effectLst>
              <a:latin typeface="Candara" panose="020E0502030303020204" pitchFamily="34" charset="0"/>
            </a:endParaRPr>
          </a:p>
        </p:txBody>
      </p:sp>
    </p:spTree>
    <p:extLst>
      <p:ext uri="{BB962C8B-B14F-4D97-AF65-F5344CB8AC3E}">
        <p14:creationId xmlns:p14="http://schemas.microsoft.com/office/powerpoint/2010/main" val="501010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6650"/>
          <a:stretch/>
        </p:blipFill>
        <p:spPr>
          <a:xfrm>
            <a:off x="4496878" y="-46194"/>
            <a:ext cx="7716894" cy="6904194"/>
          </a:xfrm>
          <a:prstGeom prst="rect">
            <a:avLst/>
          </a:prstGeom>
        </p:spPr>
      </p:pic>
      <p:sp>
        <p:nvSpPr>
          <p:cNvPr id="2" name="Title 1"/>
          <p:cNvSpPr>
            <a:spLocks noGrp="1"/>
          </p:cNvSpPr>
          <p:nvPr>
            <p:ph type="title"/>
          </p:nvPr>
        </p:nvSpPr>
        <p:spPr>
          <a:xfrm>
            <a:off x="0" y="5898"/>
            <a:ext cx="12192000" cy="1325563"/>
          </a:xfrm>
        </p:spPr>
        <p:txBody>
          <a:bodyPr/>
          <a:lstStyle/>
          <a:p>
            <a:r>
              <a:rPr lang="en-US" dirty="0"/>
              <a:t>Follow God’s </a:t>
            </a:r>
            <a:r>
              <a:rPr lang="en-US" u="sng" dirty="0">
                <a:effectLst>
                  <a:glow rad="127000">
                    <a:srgbClr val="FF0000"/>
                  </a:glow>
                </a:effectLst>
              </a:rPr>
              <a:t>Lead</a:t>
            </a:r>
            <a:r>
              <a:rPr lang="en-US" dirty="0">
                <a:effectLst>
                  <a:glow rad="127000">
                    <a:srgbClr val="FF0000"/>
                  </a:glow>
                </a:effectLst>
              </a:rPr>
              <a:t> </a:t>
            </a:r>
            <a:r>
              <a:rPr lang="en-US" dirty="0"/>
              <a:t>3:1-4</a:t>
            </a:r>
          </a:p>
        </p:txBody>
      </p:sp>
      <p:sp>
        <p:nvSpPr>
          <p:cNvPr id="3" name="Content Placeholder 2"/>
          <p:cNvSpPr>
            <a:spLocks noGrp="1"/>
          </p:cNvSpPr>
          <p:nvPr>
            <p:ph idx="1"/>
          </p:nvPr>
        </p:nvSpPr>
        <p:spPr>
          <a:xfrm>
            <a:off x="387276" y="1254125"/>
            <a:ext cx="6568695" cy="4351338"/>
          </a:xfrm>
        </p:spPr>
        <p:txBody>
          <a:bodyPr/>
          <a:lstStyle/>
          <a:p>
            <a:r>
              <a:rPr lang="en-US" dirty="0"/>
              <a:t> </a:t>
            </a:r>
            <a:r>
              <a:rPr lang="en-US" baseline="30000" dirty="0"/>
              <a:t>3:1</a:t>
            </a:r>
            <a:r>
              <a:rPr lang="en-US" dirty="0"/>
              <a:t> Early in the morning Joshua and all the Israelites set out from </a:t>
            </a:r>
            <a:r>
              <a:rPr lang="en-US" dirty="0" err="1"/>
              <a:t>Shittim</a:t>
            </a:r>
            <a:r>
              <a:rPr lang="en-US" dirty="0"/>
              <a:t> and went to the Jordan, where they camped before crossing over.  </a:t>
            </a:r>
          </a:p>
        </p:txBody>
      </p:sp>
      <p:sp>
        <p:nvSpPr>
          <p:cNvPr id="10" name="TextBox 9"/>
          <p:cNvSpPr txBox="1"/>
          <p:nvPr/>
        </p:nvSpPr>
        <p:spPr>
          <a:xfrm>
            <a:off x="7200900" y="3918851"/>
            <a:ext cx="1943100" cy="584775"/>
          </a:xfrm>
          <a:prstGeom prst="rect">
            <a:avLst/>
          </a:prstGeom>
          <a:noFill/>
        </p:spPr>
        <p:txBody>
          <a:bodyPr wrap="square" rtlCol="0">
            <a:spAutoFit/>
          </a:bodyPr>
          <a:lstStyle/>
          <a:p>
            <a:r>
              <a:rPr lang="en-US" sz="3200" b="1" dirty="0"/>
              <a:t>Jerusalem</a:t>
            </a:r>
          </a:p>
        </p:txBody>
      </p:sp>
      <p:sp>
        <p:nvSpPr>
          <p:cNvPr id="11" name="TextBox 10"/>
          <p:cNvSpPr txBox="1"/>
          <p:nvPr/>
        </p:nvSpPr>
        <p:spPr>
          <a:xfrm>
            <a:off x="7957458" y="2813956"/>
            <a:ext cx="1943100" cy="769441"/>
          </a:xfrm>
          <a:prstGeom prst="rect">
            <a:avLst/>
          </a:prstGeom>
          <a:noFill/>
        </p:spPr>
        <p:txBody>
          <a:bodyPr wrap="square" rtlCol="0">
            <a:spAutoFit/>
          </a:bodyPr>
          <a:lstStyle/>
          <a:p>
            <a:r>
              <a:rPr lang="en-US" sz="4400" b="1" dirty="0"/>
              <a:t>Jericho</a:t>
            </a:r>
          </a:p>
        </p:txBody>
      </p:sp>
      <p:sp>
        <p:nvSpPr>
          <p:cNvPr id="12" name="TextBox 11"/>
          <p:cNvSpPr txBox="1"/>
          <p:nvPr/>
        </p:nvSpPr>
        <p:spPr>
          <a:xfrm>
            <a:off x="10248900" y="3717472"/>
            <a:ext cx="1943100" cy="769441"/>
          </a:xfrm>
          <a:prstGeom prst="rect">
            <a:avLst/>
          </a:prstGeom>
          <a:noFill/>
        </p:spPr>
        <p:txBody>
          <a:bodyPr wrap="square" rtlCol="0">
            <a:spAutoFit/>
          </a:bodyPr>
          <a:lstStyle/>
          <a:p>
            <a:r>
              <a:rPr lang="en-US" sz="4400" b="1" dirty="0" err="1"/>
              <a:t>Shittim</a:t>
            </a:r>
            <a:endParaRPr lang="en-US" sz="4400" b="1" dirty="0"/>
          </a:p>
        </p:txBody>
      </p:sp>
      <p:sp>
        <p:nvSpPr>
          <p:cNvPr id="13" name="TextBox 12"/>
          <p:cNvSpPr txBox="1"/>
          <p:nvPr/>
        </p:nvSpPr>
        <p:spPr>
          <a:xfrm rot="16439091">
            <a:off x="8897261" y="1097401"/>
            <a:ext cx="3102723" cy="707886"/>
          </a:xfrm>
          <a:prstGeom prst="rect">
            <a:avLst/>
          </a:prstGeom>
          <a:noFill/>
        </p:spPr>
        <p:txBody>
          <a:bodyPr wrap="square" rtlCol="0">
            <a:spAutoFit/>
          </a:bodyPr>
          <a:lstStyle/>
          <a:p>
            <a:r>
              <a:rPr lang="en-US" sz="4000" b="1" dirty="0"/>
              <a:t>Jordan River</a:t>
            </a:r>
          </a:p>
        </p:txBody>
      </p:sp>
    </p:spTree>
    <p:extLst>
      <p:ext uri="{BB962C8B-B14F-4D97-AF65-F5344CB8AC3E}">
        <p14:creationId xmlns:p14="http://schemas.microsoft.com/office/powerpoint/2010/main" val="2062877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6650"/>
          <a:stretch/>
        </p:blipFill>
        <p:spPr>
          <a:xfrm>
            <a:off x="4496878" y="-46194"/>
            <a:ext cx="7716894" cy="6904194"/>
          </a:xfrm>
          <a:prstGeom prst="rect">
            <a:avLst/>
          </a:prstGeom>
        </p:spPr>
      </p:pic>
      <p:sp>
        <p:nvSpPr>
          <p:cNvPr id="2" name="Title 1"/>
          <p:cNvSpPr>
            <a:spLocks noGrp="1"/>
          </p:cNvSpPr>
          <p:nvPr>
            <p:ph type="title"/>
          </p:nvPr>
        </p:nvSpPr>
        <p:spPr>
          <a:xfrm>
            <a:off x="0" y="5898"/>
            <a:ext cx="12192000" cy="1325563"/>
          </a:xfrm>
        </p:spPr>
        <p:txBody>
          <a:bodyPr/>
          <a:lstStyle/>
          <a:p>
            <a:r>
              <a:rPr lang="en-US" dirty="0"/>
              <a:t>Follow God’s </a:t>
            </a:r>
            <a:r>
              <a:rPr lang="en-US" u="sng" dirty="0">
                <a:effectLst>
                  <a:glow rad="127000">
                    <a:srgbClr val="FF0000"/>
                  </a:glow>
                </a:effectLst>
              </a:rPr>
              <a:t>Lead</a:t>
            </a:r>
            <a:r>
              <a:rPr lang="en-US" dirty="0">
                <a:effectLst>
                  <a:glow rad="127000">
                    <a:srgbClr val="FF0000"/>
                  </a:glow>
                </a:effectLst>
              </a:rPr>
              <a:t> </a:t>
            </a:r>
            <a:r>
              <a:rPr lang="en-US" dirty="0"/>
              <a:t>3:1-4</a:t>
            </a:r>
          </a:p>
        </p:txBody>
      </p:sp>
      <p:sp>
        <p:nvSpPr>
          <p:cNvPr id="3" name="Content Placeholder 2"/>
          <p:cNvSpPr>
            <a:spLocks noGrp="1"/>
          </p:cNvSpPr>
          <p:nvPr>
            <p:ph idx="1"/>
          </p:nvPr>
        </p:nvSpPr>
        <p:spPr>
          <a:xfrm>
            <a:off x="387276" y="1254125"/>
            <a:ext cx="6568695" cy="4351338"/>
          </a:xfrm>
        </p:spPr>
        <p:txBody>
          <a:bodyPr/>
          <a:lstStyle/>
          <a:p>
            <a:r>
              <a:rPr lang="en-US" dirty="0"/>
              <a:t> </a:t>
            </a:r>
            <a:r>
              <a:rPr lang="en-US" baseline="30000" dirty="0"/>
              <a:t>3:1</a:t>
            </a:r>
            <a:r>
              <a:rPr lang="en-US" dirty="0"/>
              <a:t> Early in the morning Joshua and all the Israelites set out from </a:t>
            </a:r>
            <a:r>
              <a:rPr lang="en-US" dirty="0" err="1"/>
              <a:t>Shittim</a:t>
            </a:r>
            <a:r>
              <a:rPr lang="en-US" dirty="0"/>
              <a:t> and went to the Jordan, where they camped before crossing over.  </a:t>
            </a:r>
          </a:p>
        </p:txBody>
      </p:sp>
      <p:sp>
        <p:nvSpPr>
          <p:cNvPr id="10" name="TextBox 9"/>
          <p:cNvSpPr txBox="1"/>
          <p:nvPr/>
        </p:nvSpPr>
        <p:spPr>
          <a:xfrm>
            <a:off x="7200900" y="3918851"/>
            <a:ext cx="1943100" cy="584775"/>
          </a:xfrm>
          <a:prstGeom prst="rect">
            <a:avLst/>
          </a:prstGeom>
          <a:noFill/>
        </p:spPr>
        <p:txBody>
          <a:bodyPr wrap="square" rtlCol="0">
            <a:spAutoFit/>
          </a:bodyPr>
          <a:lstStyle/>
          <a:p>
            <a:r>
              <a:rPr lang="en-US" sz="3200" b="1" dirty="0"/>
              <a:t>Jerusalem</a:t>
            </a:r>
          </a:p>
        </p:txBody>
      </p:sp>
      <p:sp>
        <p:nvSpPr>
          <p:cNvPr id="11" name="TextBox 10"/>
          <p:cNvSpPr txBox="1"/>
          <p:nvPr/>
        </p:nvSpPr>
        <p:spPr>
          <a:xfrm>
            <a:off x="7957458" y="2813956"/>
            <a:ext cx="1943100" cy="769441"/>
          </a:xfrm>
          <a:prstGeom prst="rect">
            <a:avLst/>
          </a:prstGeom>
          <a:noFill/>
        </p:spPr>
        <p:txBody>
          <a:bodyPr wrap="square" rtlCol="0">
            <a:spAutoFit/>
          </a:bodyPr>
          <a:lstStyle/>
          <a:p>
            <a:r>
              <a:rPr lang="en-US" sz="4400" b="1" dirty="0"/>
              <a:t>Jericho</a:t>
            </a:r>
          </a:p>
        </p:txBody>
      </p:sp>
      <p:sp>
        <p:nvSpPr>
          <p:cNvPr id="12" name="TextBox 11"/>
          <p:cNvSpPr txBox="1"/>
          <p:nvPr/>
        </p:nvSpPr>
        <p:spPr>
          <a:xfrm>
            <a:off x="10248900" y="3717472"/>
            <a:ext cx="1943100" cy="769441"/>
          </a:xfrm>
          <a:prstGeom prst="rect">
            <a:avLst/>
          </a:prstGeom>
          <a:noFill/>
        </p:spPr>
        <p:txBody>
          <a:bodyPr wrap="square" rtlCol="0">
            <a:spAutoFit/>
          </a:bodyPr>
          <a:lstStyle/>
          <a:p>
            <a:r>
              <a:rPr lang="en-US" sz="4400" b="1" dirty="0" err="1"/>
              <a:t>Shittim</a:t>
            </a:r>
            <a:endParaRPr lang="en-US" sz="4400" b="1" dirty="0"/>
          </a:p>
        </p:txBody>
      </p:sp>
      <p:sp>
        <p:nvSpPr>
          <p:cNvPr id="13" name="TextBox 12"/>
          <p:cNvSpPr txBox="1"/>
          <p:nvPr/>
        </p:nvSpPr>
        <p:spPr>
          <a:xfrm rot="16439091">
            <a:off x="8897261" y="1097401"/>
            <a:ext cx="3102723" cy="707886"/>
          </a:xfrm>
          <a:prstGeom prst="rect">
            <a:avLst/>
          </a:prstGeom>
          <a:noFill/>
        </p:spPr>
        <p:txBody>
          <a:bodyPr wrap="square" rtlCol="0">
            <a:spAutoFit/>
          </a:bodyPr>
          <a:lstStyle/>
          <a:p>
            <a:r>
              <a:rPr lang="en-US" sz="4000" b="1" dirty="0"/>
              <a:t>Jordan River</a:t>
            </a:r>
          </a:p>
        </p:txBody>
      </p:sp>
      <p:sp>
        <p:nvSpPr>
          <p:cNvPr id="4" name="Right Arrow 3"/>
          <p:cNvSpPr/>
          <p:nvPr/>
        </p:nvSpPr>
        <p:spPr>
          <a:xfrm rot="11236020">
            <a:off x="10043652" y="3318387"/>
            <a:ext cx="575187" cy="589936"/>
          </a:xfrm>
          <a:prstGeom prst="rightArrow">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408999" y="3539154"/>
            <a:ext cx="217940" cy="2037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83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5219</TotalTime>
  <Words>3056</Words>
  <Application>Microsoft Office PowerPoint</Application>
  <PresentationFormat>Widescreen</PresentationFormat>
  <Paragraphs>228</Paragraphs>
  <Slides>36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Candara</vt:lpstr>
      <vt:lpstr>Symbol</vt:lpstr>
      <vt:lpstr>Office Theme</vt:lpstr>
      <vt:lpstr>God’s Road to</vt:lpstr>
      <vt:lpstr>God’s Road to</vt:lpstr>
      <vt:lpstr> What is Déjà Vu?</vt:lpstr>
      <vt:lpstr> What is Déjà Vu?</vt:lpstr>
      <vt:lpstr>God had given some pretty big SUCCESS in the past!</vt:lpstr>
      <vt:lpstr>PowerPoint Presentation</vt:lpstr>
      <vt:lpstr>In order to experience God’s Déjà Vu SUCCESS  you must ...   </vt:lpstr>
      <vt:lpstr>Follow God’s Lead 3:1-4</vt:lpstr>
      <vt:lpstr>Follow God’s Lead 3:1-4</vt:lpstr>
      <vt:lpstr>Follow God’s Lead 3:1-4</vt:lpstr>
      <vt:lpstr>Consecrate Yourself 3:5-7</vt:lpstr>
      <vt:lpstr>Consecrate Yourself 3:5-7</vt:lpstr>
      <vt:lpstr>Consecrate Yourself 3:5-7</vt:lpstr>
      <vt:lpstr>Step Out and Stand Still 3:8 </vt:lpstr>
      <vt:lpstr>Listen to God’s Word 3:9</vt:lpstr>
      <vt:lpstr>Expect the Miraculous 3:10-13</vt:lpstr>
      <vt:lpstr>Expect the Miraculous 3:10-13</vt:lpstr>
      <vt:lpstr>Expect the Miraculous 3:10-13</vt:lpstr>
      <vt:lpstr>Go Forward 3:14-16</vt:lpstr>
      <vt:lpstr>Go Forward 3:14-16</vt:lpstr>
      <vt:lpstr>Go Forward 3:14-16</vt:lpstr>
      <vt:lpstr>That’s experiencing God’s Success!</vt:lpstr>
      <vt:lpstr>That’s experiencing God’s Success!</vt:lpstr>
      <vt:lpstr>That’s How you experience God’s </vt:lpstr>
      <vt:lpstr>Now that was  God’s Déjà Vu Success! </vt:lpstr>
      <vt:lpstr>Now that was  God’s Déjà Vu Success! </vt:lpstr>
      <vt:lpstr>Now that was  God’s Déjà Vu Success! </vt:lpstr>
      <vt:lpstr>That’s Experiencing God’s Success!</vt:lpstr>
      <vt:lpstr>That’s Experiencing God’s Success!</vt:lpstr>
      <vt:lpstr>That’s Experiencing God’s Success!</vt:lpstr>
      <vt:lpstr>That’s Experiencing God’s Success!</vt:lpstr>
      <vt:lpstr>Here’s the point ...</vt:lpstr>
      <vt:lpstr>Here’s the point ...</vt:lpstr>
      <vt:lpstr>Here’s the point ...</vt:lpstr>
      <vt:lpstr>Here’s the point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310</cp:revision>
  <dcterms:created xsi:type="dcterms:W3CDTF">2017-02-11T16:12:20Z</dcterms:created>
  <dcterms:modified xsi:type="dcterms:W3CDTF">2021-05-14T01:56:46Z</dcterms:modified>
</cp:coreProperties>
</file>