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329" r:id="rId2"/>
    <p:sldId id="363" r:id="rId3"/>
    <p:sldId id="370" r:id="rId4"/>
    <p:sldId id="371" r:id="rId5"/>
    <p:sldId id="372" r:id="rId6"/>
    <p:sldId id="373" r:id="rId7"/>
    <p:sldId id="374" r:id="rId8"/>
    <p:sldId id="330" r:id="rId9"/>
    <p:sldId id="331" r:id="rId10"/>
    <p:sldId id="375" r:id="rId11"/>
    <p:sldId id="376" r:id="rId12"/>
    <p:sldId id="377" r:id="rId13"/>
    <p:sldId id="378" r:id="rId14"/>
    <p:sldId id="380" r:id="rId15"/>
    <p:sldId id="381" r:id="rId16"/>
    <p:sldId id="332" r:id="rId17"/>
    <p:sldId id="341" r:id="rId18"/>
    <p:sldId id="343" r:id="rId19"/>
    <p:sldId id="344" r:id="rId20"/>
    <p:sldId id="366" r:id="rId21"/>
    <p:sldId id="342" r:id="rId22"/>
    <p:sldId id="345" r:id="rId23"/>
    <p:sldId id="333" r:id="rId24"/>
    <p:sldId id="382" r:id="rId25"/>
    <p:sldId id="347" r:id="rId26"/>
    <p:sldId id="346" r:id="rId27"/>
    <p:sldId id="351" r:id="rId28"/>
    <p:sldId id="383" r:id="rId29"/>
    <p:sldId id="334" r:id="rId30"/>
    <p:sldId id="348" r:id="rId31"/>
    <p:sldId id="384" r:id="rId32"/>
    <p:sldId id="335" r:id="rId33"/>
    <p:sldId id="349" r:id="rId34"/>
    <p:sldId id="352" r:id="rId35"/>
    <p:sldId id="350" r:id="rId36"/>
    <p:sldId id="387" r:id="rId37"/>
    <p:sldId id="385" r:id="rId38"/>
    <p:sldId id="336" r:id="rId39"/>
    <p:sldId id="367" r:id="rId40"/>
    <p:sldId id="386" r:id="rId41"/>
    <p:sldId id="388" r:id="rId42"/>
    <p:sldId id="337" r:id="rId43"/>
    <p:sldId id="357" r:id="rId44"/>
    <p:sldId id="358" r:id="rId45"/>
    <p:sldId id="355" r:id="rId46"/>
    <p:sldId id="360" r:id="rId47"/>
    <p:sldId id="361" r:id="rId48"/>
    <p:sldId id="368" r:id="rId49"/>
    <p:sldId id="339" r:id="rId50"/>
    <p:sldId id="364" r:id="rId51"/>
    <p:sldId id="36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DF3C2"/>
    <a:srgbClr val="D1B6A0"/>
    <a:srgbClr val="44649E"/>
    <a:srgbClr val="E9DDC5"/>
    <a:srgbClr val="D2B782"/>
    <a:srgbClr val="DFCDA9"/>
    <a:srgbClr val="CFB47E"/>
    <a:srgbClr val="CDB27B"/>
    <a:srgbClr val="BDA5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93" autoAdjust="0"/>
    <p:restoredTop sz="72531" autoAdjust="0"/>
  </p:normalViewPr>
  <p:slideViewPr>
    <p:cSldViewPr snapToGrid="0">
      <p:cViewPr varScale="1">
        <p:scale>
          <a:sx n="59" d="100"/>
          <a:sy n="59" d="100"/>
        </p:scale>
        <p:origin x="1397" y="34"/>
      </p:cViewPr>
      <p:guideLst/>
    </p:cSldViewPr>
  </p:slideViewPr>
  <p:outlineViewPr>
    <p:cViewPr>
      <p:scale>
        <a:sx n="33" d="100"/>
        <a:sy n="33" d="100"/>
      </p:scale>
      <p:origin x="0" y="0"/>
    </p:cViewPr>
  </p:outlineViewPr>
  <p:notesTextViewPr>
    <p:cViewPr>
      <p:scale>
        <a:sx n="125" d="100"/>
        <a:sy n="125" d="100"/>
      </p:scale>
      <p:origin x="0" y="-5582"/>
    </p:cViewPr>
  </p:notesTextViewPr>
  <p:notesViewPr>
    <p:cSldViewPr snapToGrid="0">
      <p:cViewPr varScale="1">
        <p:scale>
          <a:sx n="61" d="100"/>
          <a:sy n="61" d="100"/>
        </p:scale>
        <p:origin x="66" y="2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1B77CB-88FC-49F0-8AA3-81B9C9369F58}" type="datetimeFigureOut">
              <a:rPr lang="en-US" smtClean="0"/>
              <a:t>5/13/2021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AE2191-6691-4FA5-B18A-22D13D70B065}" type="slidenum">
              <a:rPr lang="en-US" smtClean="0"/>
              <a:t>‹#›</a:t>
            </a:fld>
            <a:endParaRPr lang="en-US"/>
          </a:p>
        </p:txBody>
      </p:sp>
    </p:spTree>
    <p:extLst>
      <p:ext uri="{BB962C8B-B14F-4D97-AF65-F5344CB8AC3E}">
        <p14:creationId xmlns:p14="http://schemas.microsoft.com/office/powerpoint/2010/main" val="2251773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Https://pixabay.com/en/career-road-away-way-of-life-479578/</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2020.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biblepoint@comcast.net with any related questions. </a:t>
            </a:r>
          </a:p>
          <a:p>
            <a:pPr eaLnBrk="1" hangingPunct="1">
              <a:lnSpc>
                <a:spcPct val="80000"/>
              </a:lnSpc>
            </a:pPr>
            <a:endParaRPr lang="en-US" altLang="en-US" sz="800" dirty="0"/>
          </a:p>
          <a:p>
            <a:pPr eaLnBrk="1" hangingPunct="1">
              <a:lnSpc>
                <a:spcPct val="80000"/>
              </a:lnSpc>
            </a:pPr>
            <a:endParaRPr lang="en-US" altLang="en-US" sz="1000" dirty="0"/>
          </a:p>
          <a:p>
            <a:pPr eaLnBrk="1" hangingPunct="1">
              <a:lnSpc>
                <a:spcPct val="80000"/>
              </a:lnSpc>
            </a:pPr>
            <a:endParaRPr lang="en-US" altLang="en-US" sz="800" dirty="0"/>
          </a:p>
          <a:p>
            <a:pPr eaLnBrk="1" hangingPunct="1">
              <a:lnSpc>
                <a:spcPct val="80000"/>
              </a:lnSpc>
            </a:pPr>
            <a:endParaRPr lang="en-US" altLang="en-US" sz="800"/>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a:t>
            </a:fld>
            <a:endParaRPr lang="en-US"/>
          </a:p>
        </p:txBody>
      </p:sp>
    </p:spTree>
    <p:extLst>
      <p:ext uri="{BB962C8B-B14F-4D97-AF65-F5344CB8AC3E}">
        <p14:creationId xmlns:p14="http://schemas.microsoft.com/office/powerpoint/2010/main" val="2234172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http://res.freestockphotos.biz/originals/12/12922-illustration-of-a-red-heart-isolated-on-a-transparent-background-or.png</a:t>
            </a:r>
          </a:p>
          <a:p>
            <a:endParaRPr lang="en-US" dirty="0"/>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10</a:t>
            </a:fld>
            <a:endParaRPr lang="en-US"/>
          </a:p>
        </p:txBody>
      </p:sp>
    </p:spTree>
    <p:extLst>
      <p:ext uri="{BB962C8B-B14F-4D97-AF65-F5344CB8AC3E}">
        <p14:creationId xmlns:p14="http://schemas.microsoft.com/office/powerpoint/2010/main" val="4034522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http://res.freestockphotos.biz/originals/12/12922-illustration-of-a-red-heart-isolated-on-a-transparent-background-or.png</a:t>
            </a:r>
          </a:p>
          <a:p>
            <a:endParaRPr lang="en-US" dirty="0"/>
          </a:p>
          <a:p>
            <a:endParaRPr lang="en-US" baseline="0" dirty="0"/>
          </a:p>
          <a:p>
            <a:r>
              <a:rPr lang="en-US" sz="1200" b="0" i="0" u="none" strike="noStrike" kern="1200" baseline="30000" dirty="0">
                <a:solidFill>
                  <a:schemeClr val="tx1"/>
                </a:solidFill>
                <a:latin typeface="+mn-lt"/>
                <a:ea typeface="+mn-ea"/>
                <a:cs typeface="+mn-cs"/>
              </a:rPr>
              <a:t>24</a:t>
            </a:r>
            <a:r>
              <a:rPr lang="en-US" sz="1200" b="0" i="0" u="none" strike="noStrike" kern="1200" baseline="0" dirty="0">
                <a:solidFill>
                  <a:schemeClr val="tx1"/>
                </a:solidFill>
                <a:latin typeface="+mn-lt"/>
                <a:ea typeface="+mn-ea"/>
                <a:cs typeface="+mn-cs"/>
              </a:rPr>
              <a:t> But because my servant Caleb has a different spirit and follows me </a:t>
            </a:r>
            <a:r>
              <a:rPr lang="en-US" sz="1200" b="1" i="0" u="none" strike="noStrike" kern="1200" baseline="0" dirty="0">
                <a:solidFill>
                  <a:schemeClr val="tx1"/>
                </a:solidFill>
                <a:latin typeface="+mn-lt"/>
                <a:ea typeface="+mn-ea"/>
                <a:cs typeface="+mn-cs"/>
              </a:rPr>
              <a:t>[1} wholeheartedly</a:t>
            </a:r>
            <a:r>
              <a:rPr lang="en-US" sz="1200" b="0" i="0" u="none" strike="noStrike" kern="1200" baseline="0" dirty="0">
                <a:solidFill>
                  <a:schemeClr val="tx1"/>
                </a:solidFill>
                <a:latin typeface="+mn-lt"/>
                <a:ea typeface="+mn-ea"/>
                <a:cs typeface="+mn-cs"/>
              </a:rPr>
              <a:t>, I will bring him into the land he went to, and his descendants will inherit it. (</a:t>
            </a:r>
            <a:r>
              <a:rPr lang="en-US" sz="1200" b="0" i="0" u="none" strike="noStrike" kern="1200" baseline="0" dirty="0" err="1">
                <a:solidFill>
                  <a:schemeClr val="tx1"/>
                </a:solidFill>
                <a:latin typeface="+mn-lt"/>
                <a:ea typeface="+mn-ea"/>
                <a:cs typeface="+mn-cs"/>
              </a:rPr>
              <a:t>Num</a:t>
            </a:r>
            <a:r>
              <a:rPr lang="en-US" sz="1200" b="0" i="0" u="none" strike="noStrike" kern="1200" baseline="0" dirty="0">
                <a:solidFill>
                  <a:schemeClr val="tx1"/>
                </a:solidFill>
                <a:latin typeface="+mn-lt"/>
                <a:ea typeface="+mn-ea"/>
                <a:cs typeface="+mn-cs"/>
              </a:rPr>
              <a:t> 14:24 NIV)</a:t>
            </a:r>
          </a:p>
          <a:p>
            <a:pPr rtl="0"/>
            <a:r>
              <a:rPr lang="en-US" sz="1200" b="0" i="0" u="none" strike="noStrike" kern="1200" baseline="30000" dirty="0">
                <a:solidFill>
                  <a:schemeClr val="tx1"/>
                </a:solidFill>
                <a:latin typeface="+mn-lt"/>
                <a:ea typeface="+mn-ea"/>
                <a:cs typeface="+mn-cs"/>
              </a:rPr>
              <a:t>11</a:t>
            </a:r>
            <a:r>
              <a:rPr lang="en-US" sz="1200" b="0" i="0" u="none" strike="noStrike" kern="1200" baseline="0" dirty="0">
                <a:solidFill>
                  <a:schemeClr val="tx1"/>
                </a:solidFill>
                <a:latin typeface="+mn-lt"/>
                <a:ea typeface="+mn-ea"/>
                <a:cs typeface="+mn-cs"/>
              </a:rPr>
              <a:t> 'Because they have not followed me wholeheartedly, not one of the men twenty years old or more who came up out of Egypt will see the land I promised on oath to Abraham, Isaac and Jacob-- </a:t>
            </a:r>
            <a:r>
              <a:rPr lang="en-US" sz="1200" b="0" i="0" u="none" strike="noStrike" kern="1200" baseline="30000" dirty="0">
                <a:solidFill>
                  <a:schemeClr val="tx1"/>
                </a:solidFill>
                <a:latin typeface="+mn-lt"/>
                <a:ea typeface="+mn-ea"/>
                <a:cs typeface="+mn-cs"/>
              </a:rPr>
              <a:t>12</a:t>
            </a:r>
            <a:r>
              <a:rPr lang="en-US" sz="1200" b="0" i="0" u="none" strike="noStrike" kern="1200" baseline="0" dirty="0">
                <a:solidFill>
                  <a:schemeClr val="tx1"/>
                </a:solidFill>
                <a:latin typeface="+mn-lt"/>
                <a:ea typeface="+mn-ea"/>
                <a:cs typeface="+mn-cs"/>
              </a:rPr>
              <a:t> not one except Caleb son of </a:t>
            </a:r>
            <a:r>
              <a:rPr lang="en-US" sz="1200" b="0" i="0" u="none" strike="noStrike" kern="1200" baseline="0" dirty="0" err="1">
                <a:solidFill>
                  <a:schemeClr val="tx1"/>
                </a:solidFill>
                <a:latin typeface="+mn-lt"/>
                <a:ea typeface="+mn-ea"/>
                <a:cs typeface="+mn-cs"/>
              </a:rPr>
              <a:t>Jephunneh</a:t>
            </a:r>
            <a:r>
              <a:rPr lang="en-US" sz="1200" b="0" i="0" u="none" strike="noStrike" kern="1200" baseline="0" dirty="0">
                <a:solidFill>
                  <a:schemeClr val="tx1"/>
                </a:solidFill>
                <a:latin typeface="+mn-lt"/>
                <a:ea typeface="+mn-ea"/>
                <a:cs typeface="+mn-cs"/>
              </a:rPr>
              <a:t> the </a:t>
            </a:r>
            <a:r>
              <a:rPr lang="en-US" sz="1200" b="0" i="0" u="none" strike="noStrike" kern="1200" baseline="0" dirty="0" err="1">
                <a:solidFill>
                  <a:schemeClr val="tx1"/>
                </a:solidFill>
                <a:latin typeface="+mn-lt"/>
                <a:ea typeface="+mn-ea"/>
                <a:cs typeface="+mn-cs"/>
              </a:rPr>
              <a:t>Kenizzite</a:t>
            </a:r>
            <a:r>
              <a:rPr lang="en-US" sz="1200" b="0" i="0" u="none" strike="noStrike" kern="1200" baseline="0" dirty="0">
                <a:solidFill>
                  <a:schemeClr val="tx1"/>
                </a:solidFill>
                <a:latin typeface="+mn-lt"/>
                <a:ea typeface="+mn-ea"/>
                <a:cs typeface="+mn-cs"/>
              </a:rPr>
              <a:t> and Joshua son of Nun, for they followed the LORD </a:t>
            </a:r>
            <a:r>
              <a:rPr lang="en-US" sz="1200" b="1" i="0" u="none" strike="noStrike" kern="1200" baseline="0" dirty="0">
                <a:solidFill>
                  <a:schemeClr val="tx1"/>
                </a:solidFill>
                <a:latin typeface="+mn-lt"/>
                <a:ea typeface="+mn-ea"/>
                <a:cs typeface="+mn-cs"/>
              </a:rPr>
              <a:t>[2] wholeheartedly</a:t>
            </a:r>
            <a:r>
              <a:rPr lang="en-US" sz="1200" b="0" i="0" u="none" strike="noStrike" kern="1200" baseline="0" dirty="0">
                <a:solidFill>
                  <a:schemeClr val="tx1"/>
                </a:solidFill>
                <a:latin typeface="+mn-lt"/>
                <a:ea typeface="+mn-ea"/>
                <a:cs typeface="+mn-cs"/>
              </a:rPr>
              <a:t>.'</a:t>
            </a:r>
            <a:r>
              <a:rPr lang="en-US" sz="1200" b="0" i="0" u="none" strike="noStrike" baseline="0" dirty="0"/>
              <a:t> </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Num</a:t>
            </a:r>
            <a:r>
              <a:rPr lang="en-US" sz="1200" b="0" i="0" u="none" strike="noStrike" kern="1200" baseline="0" dirty="0">
                <a:solidFill>
                  <a:schemeClr val="tx1"/>
                </a:solidFill>
                <a:latin typeface="+mn-lt"/>
                <a:ea typeface="+mn-ea"/>
                <a:cs typeface="+mn-cs"/>
              </a:rPr>
              <a:t> 32:11-12 NIV)</a:t>
            </a:r>
            <a:br>
              <a:rPr lang="en-US" sz="1200" b="0" i="0" u="none" strike="noStrike" kern="1200" baseline="0" dirty="0">
                <a:solidFill>
                  <a:schemeClr val="tx1"/>
                </a:solidFill>
                <a:latin typeface="+mn-lt"/>
                <a:ea typeface="+mn-ea"/>
                <a:cs typeface="+mn-cs"/>
              </a:rPr>
            </a:br>
            <a:br>
              <a:rPr lang="en-US" sz="1200" b="0" i="0" u="none" strike="noStrike" kern="1200" baseline="0" dirty="0">
                <a:solidFill>
                  <a:schemeClr val="tx1"/>
                </a:solidFill>
                <a:latin typeface="+mn-lt"/>
                <a:ea typeface="+mn-ea"/>
                <a:cs typeface="+mn-cs"/>
              </a:rPr>
            </a:br>
            <a:endParaRPr lang="en-US" baseline="0" dirty="0"/>
          </a:p>
          <a:p>
            <a:endParaRPr lang="en-US" baseline="0" dirty="0"/>
          </a:p>
          <a:p>
            <a:r>
              <a:rPr lang="en-US" baseline="0" dirty="0"/>
              <a:t>But a WHOLEHEARTED allegiance to the Lord</a:t>
            </a:r>
          </a:p>
          <a:p>
            <a:endParaRPr lang="en-US" baseline="0" dirty="0"/>
          </a:p>
          <a:p>
            <a:r>
              <a:rPr lang="en-US" baseline="0" dirty="0"/>
              <a:t>In NT “Love the Lord your God with all your heart”</a:t>
            </a:r>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11</a:t>
            </a:fld>
            <a:endParaRPr lang="en-US"/>
          </a:p>
        </p:txBody>
      </p:sp>
    </p:spTree>
    <p:extLst>
      <p:ext uri="{BB962C8B-B14F-4D97-AF65-F5344CB8AC3E}">
        <p14:creationId xmlns:p14="http://schemas.microsoft.com/office/powerpoint/2010/main" val="946511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http://res.freestockphotos.biz/originals/12/12922-illustration-of-a-red-heart-isolated-on-a-transparent-background-or.png</a:t>
            </a:r>
          </a:p>
          <a:p>
            <a:endParaRPr lang="en-US" dirty="0"/>
          </a:p>
          <a:p>
            <a:pPr rtl="0"/>
            <a:r>
              <a:rPr lang="en-US" sz="1200" b="0" i="0" u="none" strike="noStrike" kern="1200" baseline="30000" dirty="0">
                <a:solidFill>
                  <a:schemeClr val="tx1"/>
                </a:solidFill>
                <a:latin typeface="+mn-lt"/>
                <a:ea typeface="+mn-ea"/>
                <a:cs typeface="+mn-cs"/>
              </a:rPr>
              <a:t>35</a:t>
            </a:r>
            <a:r>
              <a:rPr lang="en-US" sz="1200" b="0" i="0" u="none" strike="noStrike" kern="1200" baseline="0" dirty="0">
                <a:solidFill>
                  <a:schemeClr val="tx1"/>
                </a:solidFill>
                <a:latin typeface="+mn-lt"/>
                <a:ea typeface="+mn-ea"/>
                <a:cs typeface="+mn-cs"/>
              </a:rPr>
              <a:t> "Not a man of this evil generation shall see the good land I swore to give your forefathers,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36</a:t>
            </a:r>
            <a:r>
              <a:rPr lang="en-US" sz="1200" b="0" i="0" u="none" strike="noStrike" kern="1200" baseline="0" dirty="0">
                <a:solidFill>
                  <a:schemeClr val="tx1"/>
                </a:solidFill>
                <a:latin typeface="+mn-lt"/>
                <a:ea typeface="+mn-ea"/>
                <a:cs typeface="+mn-cs"/>
              </a:rPr>
              <a:t> except Caleb son of </a:t>
            </a:r>
            <a:r>
              <a:rPr lang="en-US" sz="1200" b="0" i="0" u="none" strike="noStrike" kern="1200" baseline="0" dirty="0" err="1">
                <a:solidFill>
                  <a:schemeClr val="tx1"/>
                </a:solidFill>
                <a:latin typeface="+mn-lt"/>
                <a:ea typeface="+mn-ea"/>
                <a:cs typeface="+mn-cs"/>
              </a:rPr>
              <a:t>Jephunneh</a:t>
            </a:r>
            <a:r>
              <a:rPr lang="en-US" sz="1200" b="0" i="0" u="none" strike="noStrike" kern="1200" baseline="0" dirty="0">
                <a:solidFill>
                  <a:schemeClr val="tx1"/>
                </a:solidFill>
                <a:latin typeface="+mn-lt"/>
                <a:ea typeface="+mn-ea"/>
                <a:cs typeface="+mn-cs"/>
              </a:rPr>
              <a:t>. He will see it, and I will give him and his descendants the land he set his feet on, because he followed the LORD</a:t>
            </a:r>
            <a:r>
              <a:rPr lang="en-US" sz="1200" b="1" i="0" u="none" strike="noStrike" kern="1200" baseline="0" dirty="0">
                <a:solidFill>
                  <a:schemeClr val="tx1"/>
                </a:solidFill>
                <a:latin typeface="+mn-lt"/>
                <a:ea typeface="+mn-ea"/>
                <a:cs typeface="+mn-cs"/>
              </a:rPr>
              <a:t> [3] wholeheartedly</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Deu</a:t>
            </a:r>
            <a:r>
              <a:rPr lang="en-US" sz="1200" b="0" i="0" u="none" strike="noStrike" kern="1200" baseline="0" dirty="0">
                <a:solidFill>
                  <a:schemeClr val="tx1"/>
                </a:solidFill>
                <a:latin typeface="+mn-lt"/>
                <a:ea typeface="+mn-ea"/>
                <a:cs typeface="+mn-cs"/>
              </a:rPr>
              <a:t> 1:35-36 NIV)</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12</a:t>
            </a:fld>
            <a:endParaRPr lang="en-US"/>
          </a:p>
        </p:txBody>
      </p:sp>
    </p:spTree>
    <p:extLst>
      <p:ext uri="{BB962C8B-B14F-4D97-AF65-F5344CB8AC3E}">
        <p14:creationId xmlns:p14="http://schemas.microsoft.com/office/powerpoint/2010/main" val="4284913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http://res.freestockphotos.biz/originals/12/12922-illustration-of-a-red-heart-isolated-on-a-transparent-background-or.png</a:t>
            </a:r>
          </a:p>
          <a:p>
            <a:endParaRPr lang="en-US" dirty="0"/>
          </a:p>
          <a:p>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8</a:t>
            </a:r>
            <a:r>
              <a:rPr lang="en-US" sz="1200" b="0" i="0" u="none" strike="noStrike" kern="1200" baseline="0" dirty="0">
                <a:solidFill>
                  <a:schemeClr val="tx1"/>
                </a:solidFill>
                <a:latin typeface="+mn-lt"/>
                <a:ea typeface="+mn-ea"/>
                <a:cs typeface="+mn-cs"/>
              </a:rPr>
              <a:t> but my brothers who went up with me made the hearts of the people melt with fear. I, however, followed the LORD my God</a:t>
            </a:r>
            <a:r>
              <a:rPr lang="en-US" sz="1200" b="1" i="0" u="none" strike="noStrike" kern="1200" baseline="0" dirty="0">
                <a:solidFill>
                  <a:schemeClr val="tx1"/>
                </a:solidFill>
                <a:latin typeface="+mn-lt"/>
                <a:ea typeface="+mn-ea"/>
                <a:cs typeface="+mn-cs"/>
              </a:rPr>
              <a:t> [4] wholeheartedly</a:t>
            </a:r>
            <a:r>
              <a:rPr lang="en-US" sz="1200" b="0" i="0" u="none" strike="noStrike" kern="1200" baseline="0" dirty="0">
                <a:solidFill>
                  <a:schemeClr val="tx1"/>
                </a:solidFill>
                <a:latin typeface="+mn-lt"/>
                <a:ea typeface="+mn-ea"/>
                <a:cs typeface="+mn-cs"/>
              </a:rPr>
              <a:t>. (Jos 14:8 NIV)</a:t>
            </a:r>
          </a:p>
          <a:p>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9</a:t>
            </a:r>
            <a:r>
              <a:rPr lang="en-US" sz="1200" b="0" i="0" u="none" strike="noStrike" kern="1200" baseline="0" dirty="0">
                <a:solidFill>
                  <a:schemeClr val="tx1"/>
                </a:solidFill>
                <a:latin typeface="+mn-lt"/>
                <a:ea typeface="+mn-ea"/>
                <a:cs typeface="+mn-cs"/>
              </a:rPr>
              <a:t> So on that day Moses swore to me, 'The land on which your feet have walked will be your inheritance and that of your children forever, because you have followed the LORD my God </a:t>
            </a:r>
            <a:r>
              <a:rPr lang="en-US" sz="1200" b="1" i="0" u="none" strike="noStrike" kern="1200" baseline="0" dirty="0">
                <a:solidFill>
                  <a:schemeClr val="tx1"/>
                </a:solidFill>
                <a:latin typeface="+mn-lt"/>
                <a:ea typeface="+mn-ea"/>
                <a:cs typeface="+mn-cs"/>
              </a:rPr>
              <a:t>[5] wholeheartedly</a:t>
            </a:r>
            <a:r>
              <a:rPr lang="en-US" sz="1200" b="0" i="0" u="none" strike="noStrike" kern="1200" baseline="0" dirty="0">
                <a:solidFill>
                  <a:schemeClr val="tx1"/>
                </a:solidFill>
                <a:latin typeface="+mn-lt"/>
                <a:ea typeface="+mn-ea"/>
                <a:cs typeface="+mn-cs"/>
              </a:rPr>
              <a:t>.' (Jos 14:9 NIV)</a:t>
            </a:r>
          </a:p>
          <a:p>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14</a:t>
            </a:r>
            <a:r>
              <a:rPr lang="en-US" sz="1200" b="0" i="0" u="none" strike="noStrike" kern="1200" baseline="0" dirty="0">
                <a:solidFill>
                  <a:schemeClr val="tx1"/>
                </a:solidFill>
                <a:latin typeface="+mn-lt"/>
                <a:ea typeface="+mn-ea"/>
                <a:cs typeface="+mn-cs"/>
              </a:rPr>
              <a:t> So Hebron has belonged to Caleb son of </a:t>
            </a:r>
            <a:r>
              <a:rPr lang="en-US" sz="1200" b="0" i="0" u="none" strike="noStrike" kern="1200" baseline="0" dirty="0" err="1">
                <a:solidFill>
                  <a:schemeClr val="tx1"/>
                </a:solidFill>
                <a:latin typeface="+mn-lt"/>
                <a:ea typeface="+mn-ea"/>
                <a:cs typeface="+mn-cs"/>
              </a:rPr>
              <a:t>Jephunneh</a:t>
            </a:r>
            <a:r>
              <a:rPr lang="en-US" sz="1200" b="0" i="0" u="none" strike="noStrike" kern="1200" baseline="0" dirty="0">
                <a:solidFill>
                  <a:schemeClr val="tx1"/>
                </a:solidFill>
                <a:latin typeface="+mn-lt"/>
                <a:ea typeface="+mn-ea"/>
                <a:cs typeface="+mn-cs"/>
              </a:rPr>
              <a:t> the </a:t>
            </a:r>
            <a:r>
              <a:rPr lang="en-US" sz="1200" b="0" i="0" u="none" strike="noStrike" kern="1200" baseline="0" dirty="0" err="1">
                <a:solidFill>
                  <a:schemeClr val="tx1"/>
                </a:solidFill>
                <a:latin typeface="+mn-lt"/>
                <a:ea typeface="+mn-ea"/>
                <a:cs typeface="+mn-cs"/>
              </a:rPr>
              <a:t>Kenizzite</a:t>
            </a:r>
            <a:r>
              <a:rPr lang="en-US" sz="1200" b="0" i="0" u="none" strike="noStrike" kern="1200" baseline="0" dirty="0">
                <a:solidFill>
                  <a:schemeClr val="tx1"/>
                </a:solidFill>
                <a:latin typeface="+mn-lt"/>
                <a:ea typeface="+mn-ea"/>
                <a:cs typeface="+mn-cs"/>
              </a:rPr>
              <a:t> ever since, because he followed the LORD, the God of Israel, </a:t>
            </a:r>
            <a:r>
              <a:rPr lang="en-US" sz="1200" b="1" i="0" u="none" strike="noStrike" kern="1200" baseline="0" dirty="0">
                <a:solidFill>
                  <a:schemeClr val="tx1"/>
                </a:solidFill>
                <a:latin typeface="+mn-lt"/>
                <a:ea typeface="+mn-ea"/>
                <a:cs typeface="+mn-cs"/>
              </a:rPr>
              <a:t>[6] wholeheartedly</a:t>
            </a:r>
            <a:r>
              <a:rPr lang="en-US" sz="1200" b="0" i="0" u="none" strike="noStrike" kern="1200" baseline="0" dirty="0">
                <a:solidFill>
                  <a:schemeClr val="tx1"/>
                </a:solidFill>
                <a:latin typeface="+mn-lt"/>
                <a:ea typeface="+mn-ea"/>
                <a:cs typeface="+mn-cs"/>
              </a:rPr>
              <a:t>. (Jos 14:14 NIV)</a:t>
            </a:r>
          </a:p>
        </p:txBody>
      </p:sp>
      <p:sp>
        <p:nvSpPr>
          <p:cNvPr id="4" name="Slide Number Placeholder 3"/>
          <p:cNvSpPr>
            <a:spLocks noGrp="1"/>
          </p:cNvSpPr>
          <p:nvPr>
            <p:ph type="sldNum" sz="quarter" idx="10"/>
          </p:nvPr>
        </p:nvSpPr>
        <p:spPr/>
        <p:txBody>
          <a:bodyPr/>
          <a:lstStyle/>
          <a:p>
            <a:fld id="{B0AE2191-6691-4FA5-B18A-22D13D70B065}" type="slidenum">
              <a:rPr lang="en-US" smtClean="0"/>
              <a:t>13</a:t>
            </a:fld>
            <a:endParaRPr lang="en-US"/>
          </a:p>
        </p:txBody>
      </p:sp>
    </p:spTree>
    <p:extLst>
      <p:ext uri="{BB962C8B-B14F-4D97-AF65-F5344CB8AC3E}">
        <p14:creationId xmlns:p14="http://schemas.microsoft.com/office/powerpoint/2010/main" val="2018776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http://res.freestockphotos.biz/originals/12/12922-illustration-of-a-red-heart-isolated-on-a-transparent-background-or.png</a:t>
            </a:r>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14</a:t>
            </a:fld>
            <a:endParaRPr lang="en-US"/>
          </a:p>
        </p:txBody>
      </p:sp>
    </p:spTree>
    <p:extLst>
      <p:ext uri="{BB962C8B-B14F-4D97-AF65-F5344CB8AC3E}">
        <p14:creationId xmlns:p14="http://schemas.microsoft.com/office/powerpoint/2010/main" val="1830485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https://eoimages.gsfc.nasa.gov/images/imagerecords/57000/57927/MiddleEast.A2002067.0830.500m.jpg</a:t>
            </a:r>
          </a:p>
          <a:p>
            <a:endParaRPr lang="en-US" dirty="0"/>
          </a:p>
          <a:p>
            <a:r>
              <a:rPr lang="en-US" dirty="0"/>
              <a:t>All In” may mean “Against the Flow” it did for Caleb</a:t>
            </a:r>
          </a:p>
        </p:txBody>
      </p:sp>
      <p:sp>
        <p:nvSpPr>
          <p:cNvPr id="4" name="Slide Number Placeholder 3"/>
          <p:cNvSpPr>
            <a:spLocks noGrp="1"/>
          </p:cNvSpPr>
          <p:nvPr>
            <p:ph type="sldNum" sz="quarter" idx="10"/>
          </p:nvPr>
        </p:nvSpPr>
        <p:spPr/>
        <p:txBody>
          <a:bodyPr/>
          <a:lstStyle/>
          <a:p>
            <a:fld id="{B0AE2191-6691-4FA5-B18A-22D13D70B065}" type="slidenum">
              <a:rPr lang="en-US" smtClean="0"/>
              <a:t>15</a:t>
            </a:fld>
            <a:endParaRPr lang="en-US"/>
          </a:p>
        </p:txBody>
      </p:sp>
    </p:spTree>
    <p:extLst>
      <p:ext uri="{BB962C8B-B14F-4D97-AF65-F5344CB8AC3E}">
        <p14:creationId xmlns:p14="http://schemas.microsoft.com/office/powerpoint/2010/main" val="3384501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https://eoimages.gsfc.nasa.gov/images/imagerecords/57000/57927/MiddleEast.A2002067.0830.500m.jpg</a:t>
            </a:r>
          </a:p>
          <a:p>
            <a:endParaRPr lang="en-US" dirty="0"/>
          </a:p>
          <a:p>
            <a:r>
              <a:rPr lang="en-US" dirty="0"/>
              <a:t>All In” may mean “Against the Flow” it did for Caleb</a:t>
            </a:r>
          </a:p>
        </p:txBody>
      </p:sp>
      <p:sp>
        <p:nvSpPr>
          <p:cNvPr id="4" name="Slide Number Placeholder 3"/>
          <p:cNvSpPr>
            <a:spLocks noGrp="1"/>
          </p:cNvSpPr>
          <p:nvPr>
            <p:ph type="sldNum" sz="quarter" idx="10"/>
          </p:nvPr>
        </p:nvSpPr>
        <p:spPr/>
        <p:txBody>
          <a:bodyPr/>
          <a:lstStyle/>
          <a:p>
            <a:fld id="{B0AE2191-6691-4FA5-B18A-22D13D70B065}" type="slidenum">
              <a:rPr lang="en-US" smtClean="0"/>
              <a:t>16</a:t>
            </a:fld>
            <a:endParaRPr lang="en-US"/>
          </a:p>
        </p:txBody>
      </p:sp>
    </p:spTree>
    <p:extLst>
      <p:ext uri="{BB962C8B-B14F-4D97-AF65-F5344CB8AC3E}">
        <p14:creationId xmlns:p14="http://schemas.microsoft.com/office/powerpoint/2010/main" val="3448724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 may mean “Against the Flow” it did for Caleb</a:t>
            </a:r>
          </a:p>
        </p:txBody>
      </p:sp>
      <p:sp>
        <p:nvSpPr>
          <p:cNvPr id="4" name="Slide Number Placeholder 3"/>
          <p:cNvSpPr>
            <a:spLocks noGrp="1"/>
          </p:cNvSpPr>
          <p:nvPr>
            <p:ph type="sldNum" sz="quarter" idx="10"/>
          </p:nvPr>
        </p:nvSpPr>
        <p:spPr/>
        <p:txBody>
          <a:bodyPr/>
          <a:lstStyle/>
          <a:p>
            <a:fld id="{B0AE2191-6691-4FA5-B18A-22D13D70B065}" type="slidenum">
              <a:rPr lang="en-US" smtClean="0"/>
              <a:t>17</a:t>
            </a:fld>
            <a:endParaRPr lang="en-US"/>
          </a:p>
        </p:txBody>
      </p:sp>
    </p:spTree>
    <p:extLst>
      <p:ext uri="{BB962C8B-B14F-4D97-AF65-F5344CB8AC3E}">
        <p14:creationId xmlns:p14="http://schemas.microsoft.com/office/powerpoint/2010/main" val="2794520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 may mean “Against the Flow” it did for Caleb</a:t>
            </a:r>
          </a:p>
        </p:txBody>
      </p:sp>
      <p:sp>
        <p:nvSpPr>
          <p:cNvPr id="4" name="Slide Number Placeholder 3"/>
          <p:cNvSpPr>
            <a:spLocks noGrp="1"/>
          </p:cNvSpPr>
          <p:nvPr>
            <p:ph type="sldNum" sz="quarter" idx="10"/>
          </p:nvPr>
        </p:nvSpPr>
        <p:spPr/>
        <p:txBody>
          <a:bodyPr/>
          <a:lstStyle/>
          <a:p>
            <a:fld id="{B0AE2191-6691-4FA5-B18A-22D13D70B065}" type="slidenum">
              <a:rPr lang="en-US" smtClean="0"/>
              <a:t>18</a:t>
            </a:fld>
            <a:endParaRPr lang="en-US"/>
          </a:p>
        </p:txBody>
      </p:sp>
    </p:spTree>
    <p:extLst>
      <p:ext uri="{BB962C8B-B14F-4D97-AF65-F5344CB8AC3E}">
        <p14:creationId xmlns:p14="http://schemas.microsoft.com/office/powerpoint/2010/main" val="1969279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 may mean “Against the Flow” it did for Caleb</a:t>
            </a:r>
          </a:p>
        </p:txBody>
      </p:sp>
      <p:sp>
        <p:nvSpPr>
          <p:cNvPr id="4" name="Slide Number Placeholder 3"/>
          <p:cNvSpPr>
            <a:spLocks noGrp="1"/>
          </p:cNvSpPr>
          <p:nvPr>
            <p:ph type="sldNum" sz="quarter" idx="10"/>
          </p:nvPr>
        </p:nvSpPr>
        <p:spPr/>
        <p:txBody>
          <a:bodyPr/>
          <a:lstStyle/>
          <a:p>
            <a:fld id="{B0AE2191-6691-4FA5-B18A-22D13D70B065}" type="slidenum">
              <a:rPr lang="en-US" smtClean="0"/>
              <a:t>19</a:t>
            </a:fld>
            <a:endParaRPr lang="en-US"/>
          </a:p>
        </p:txBody>
      </p:sp>
    </p:spTree>
    <p:extLst>
      <p:ext uri="{BB962C8B-B14F-4D97-AF65-F5344CB8AC3E}">
        <p14:creationId xmlns:p14="http://schemas.microsoft.com/office/powerpoint/2010/main" val="1354649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a:t>
            </a:r>
          </a:p>
        </p:txBody>
      </p:sp>
      <p:sp>
        <p:nvSpPr>
          <p:cNvPr id="4" name="Slide Number Placeholder 3"/>
          <p:cNvSpPr>
            <a:spLocks noGrp="1"/>
          </p:cNvSpPr>
          <p:nvPr>
            <p:ph type="sldNum" sz="quarter" idx="10"/>
          </p:nvPr>
        </p:nvSpPr>
        <p:spPr/>
        <p:txBody>
          <a:bodyPr/>
          <a:lstStyle/>
          <a:p>
            <a:fld id="{B0AE2191-6691-4FA5-B18A-22D13D70B065}" type="slidenum">
              <a:rPr lang="en-US" smtClean="0"/>
              <a:t>2</a:t>
            </a:fld>
            <a:endParaRPr lang="en-US"/>
          </a:p>
        </p:txBody>
      </p:sp>
    </p:spTree>
    <p:extLst>
      <p:ext uri="{BB962C8B-B14F-4D97-AF65-F5344CB8AC3E}">
        <p14:creationId xmlns:p14="http://schemas.microsoft.com/office/powerpoint/2010/main" val="3309088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 may mean “Against the Flow” it did for Caleb</a:t>
            </a:r>
          </a:p>
          <a:p>
            <a:endParaRPr lang="en-US" dirty="0"/>
          </a:p>
          <a:p>
            <a:r>
              <a:rPr lang="en-US" dirty="0"/>
              <a:t>It was hard to stand for his convictions—10 against</a:t>
            </a:r>
            <a:r>
              <a:rPr lang="en-US" baseline="0" dirty="0"/>
              <a:t> 2.  </a:t>
            </a:r>
          </a:p>
          <a:p>
            <a:endParaRPr lang="en-US" baseline="0" dirty="0"/>
          </a:p>
          <a:p>
            <a:r>
              <a:rPr lang="en-US" baseline="0" dirty="0"/>
              <a:t>It is hard to stand for your convictions now—regarding faith, Bible, theological issues on gender, sexual orientation, marriage, family, drugs, etc.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20</a:t>
            </a:fld>
            <a:endParaRPr lang="en-US"/>
          </a:p>
        </p:txBody>
      </p:sp>
    </p:spTree>
    <p:extLst>
      <p:ext uri="{BB962C8B-B14F-4D97-AF65-F5344CB8AC3E}">
        <p14:creationId xmlns:p14="http://schemas.microsoft.com/office/powerpoint/2010/main" val="2119028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 may mean “Against the Flow” it did for Caleb</a:t>
            </a:r>
          </a:p>
          <a:p>
            <a:endParaRPr lang="en-US" dirty="0"/>
          </a:p>
          <a:p>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22</a:t>
            </a:r>
            <a:r>
              <a:rPr lang="en-US" sz="1200" b="0" i="0" u="none" strike="noStrike" kern="1200" baseline="0" dirty="0">
                <a:solidFill>
                  <a:schemeClr val="tx1"/>
                </a:solidFill>
                <a:latin typeface="+mn-lt"/>
                <a:ea typeface="+mn-ea"/>
                <a:cs typeface="+mn-cs"/>
              </a:rPr>
              <a:t> not one of the men who saw my glory and the miraculous signs I performed in Egypt and in the desert but who disobeyed me and tested me ten times-- (</a:t>
            </a:r>
            <a:r>
              <a:rPr lang="en-US" sz="1200" b="0" i="0" u="none" strike="noStrike" kern="1200" baseline="0" dirty="0" err="1">
                <a:solidFill>
                  <a:schemeClr val="tx1"/>
                </a:solidFill>
                <a:latin typeface="+mn-lt"/>
                <a:ea typeface="+mn-ea"/>
                <a:cs typeface="+mn-cs"/>
              </a:rPr>
              <a:t>Num</a:t>
            </a:r>
            <a:r>
              <a:rPr lang="en-US" sz="1200" b="0" i="0" u="none" strike="noStrike" kern="1200" baseline="0" dirty="0">
                <a:solidFill>
                  <a:schemeClr val="tx1"/>
                </a:solidFill>
                <a:latin typeface="+mn-lt"/>
                <a:ea typeface="+mn-ea"/>
                <a:cs typeface="+mn-cs"/>
              </a:rPr>
              <a:t> 14:22 NIV)</a:t>
            </a:r>
            <a:endParaRPr lang="en-US" dirty="0"/>
          </a:p>
          <a:p>
            <a:endParaRPr lang="en-US" dirty="0"/>
          </a:p>
          <a:p>
            <a:r>
              <a:rPr lang="en-US" dirty="0"/>
              <a:t>They discouraged the  people—Warning to you who would discourage the people of God—They</a:t>
            </a:r>
            <a:r>
              <a:rPr lang="en-US" baseline="0" dirty="0"/>
              <a:t> were cut off short of the promised land. </a:t>
            </a:r>
          </a:p>
          <a:p>
            <a:endParaRPr lang="en-US" baseline="0" dirty="0"/>
          </a:p>
          <a:p>
            <a:r>
              <a:rPr lang="en-US" baseline="0" dirty="0"/>
              <a:t>There are consequences for opposing the work of God.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21</a:t>
            </a:fld>
            <a:endParaRPr lang="en-US"/>
          </a:p>
        </p:txBody>
      </p:sp>
    </p:spTree>
    <p:extLst>
      <p:ext uri="{BB962C8B-B14F-4D97-AF65-F5344CB8AC3E}">
        <p14:creationId xmlns:p14="http://schemas.microsoft.com/office/powerpoint/2010/main" val="2959484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 may mean “Against the Flow” it did for Caleb</a:t>
            </a:r>
          </a:p>
          <a:p>
            <a:endParaRPr lang="en-US" dirty="0"/>
          </a:p>
          <a:p>
            <a:r>
              <a:rPr lang="en-US" dirty="0"/>
              <a:t>I went against he flow– the flow all perished in the</a:t>
            </a:r>
            <a:r>
              <a:rPr lang="en-US" baseline="0" dirty="0"/>
              <a:t> wilderness // the wide and narrow gate.  </a:t>
            </a:r>
          </a:p>
          <a:p>
            <a:endParaRPr lang="en-US" baseline="0" dirty="0"/>
          </a:p>
          <a:p>
            <a:r>
              <a:rPr lang="en-US" baseline="0" dirty="0"/>
              <a:t>Caleb and Joshua were the only ones to go against the flow then, but they are not alone.  Daniel did so in Dan 1, Shadrach, Meshach, and Abednego went against the flow in  Dan 3</a:t>
            </a:r>
          </a:p>
          <a:p>
            <a:endParaRPr lang="en-US" baseline="0" dirty="0"/>
          </a:p>
          <a:p>
            <a:r>
              <a:rPr lang="en-US" baseline="0" dirty="0"/>
              <a:t>We have to go against he flow too.  Against the politically correct.  God spells out for us how to live—and it is not like the world.  </a:t>
            </a:r>
          </a:p>
          <a:p>
            <a:endParaRPr lang="en-US" baseline="0" dirty="0"/>
          </a:p>
          <a:p>
            <a:r>
              <a:rPr lang="en-US" baseline="0" dirty="0"/>
              <a:t>We know our gender, we know what marriage is, we know when life begins, we know what good and evil is, because God told us!  As the Creator He knows what he made us for.  </a:t>
            </a:r>
          </a:p>
          <a:p>
            <a:endParaRPr lang="en-US" baseline="0" dirty="0"/>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21</a:t>
            </a:r>
            <a:r>
              <a:rPr lang="en-US" sz="1200" b="0" i="0" u="none" strike="noStrike" kern="1200" baseline="0" dirty="0">
                <a:solidFill>
                  <a:schemeClr val="tx1"/>
                </a:solidFill>
                <a:latin typeface="+mn-lt"/>
                <a:ea typeface="+mn-ea"/>
                <a:cs typeface="+mn-cs"/>
              </a:rPr>
              <a:t> For although they knew God, they neither glorified him as God nor gave thanks to him, but their thinking became futile and their foolish hearts were darkened.</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22</a:t>
            </a:r>
            <a:r>
              <a:rPr lang="en-US" sz="1200" b="0" i="0" u="none" strike="noStrike" kern="1200" baseline="0" dirty="0">
                <a:solidFill>
                  <a:schemeClr val="tx1"/>
                </a:solidFill>
                <a:latin typeface="+mn-lt"/>
                <a:ea typeface="+mn-ea"/>
                <a:cs typeface="+mn-cs"/>
              </a:rPr>
              <a:t> Although they claimed to be wise, they became fools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23</a:t>
            </a:r>
            <a:r>
              <a:rPr lang="en-US" sz="1200" b="0" i="0" u="none" strike="noStrike" kern="1200" baseline="0" dirty="0">
                <a:solidFill>
                  <a:schemeClr val="tx1"/>
                </a:solidFill>
                <a:latin typeface="+mn-lt"/>
                <a:ea typeface="+mn-ea"/>
                <a:cs typeface="+mn-cs"/>
              </a:rPr>
              <a:t> and exchanged the glory of the immortal God for images made to look like mortal man and birds and animals and reptiles.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24</a:t>
            </a:r>
            <a:r>
              <a:rPr lang="en-US" sz="1200" b="0" i="0" u="none" strike="noStrike" kern="1200" baseline="0" dirty="0">
                <a:solidFill>
                  <a:schemeClr val="tx1"/>
                </a:solidFill>
                <a:latin typeface="+mn-lt"/>
                <a:ea typeface="+mn-ea"/>
                <a:cs typeface="+mn-cs"/>
              </a:rPr>
              <a:t> Therefore God gave them over in the sinful desires of their hearts to sexual impurity for the degrading of their bodies with one another.</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25</a:t>
            </a:r>
            <a:r>
              <a:rPr lang="en-US" sz="1200" b="0" i="0" u="none" strike="noStrike" kern="1200" baseline="0" dirty="0">
                <a:solidFill>
                  <a:schemeClr val="tx1"/>
                </a:solidFill>
                <a:latin typeface="+mn-lt"/>
                <a:ea typeface="+mn-ea"/>
                <a:cs typeface="+mn-cs"/>
              </a:rPr>
              <a:t> They exchanged the truth of God for a lie, and worshiped and served created things rather than the Creator--who is forever praised. Amen.</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26</a:t>
            </a:r>
            <a:r>
              <a:rPr lang="en-US" sz="1200" b="0" i="0" u="none" strike="noStrike" kern="1200" baseline="0" dirty="0">
                <a:solidFill>
                  <a:schemeClr val="tx1"/>
                </a:solidFill>
                <a:latin typeface="+mn-lt"/>
                <a:ea typeface="+mn-ea"/>
                <a:cs typeface="+mn-cs"/>
              </a:rPr>
              <a:t> Because of this, God gave them over to shameful lusts. Even their women exchanged natural relations for unnatural ones.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27</a:t>
            </a:r>
            <a:r>
              <a:rPr lang="en-US" sz="1200" b="0" i="0" u="none" strike="noStrike" kern="1200" baseline="0" dirty="0">
                <a:solidFill>
                  <a:schemeClr val="tx1"/>
                </a:solidFill>
                <a:latin typeface="+mn-lt"/>
                <a:ea typeface="+mn-ea"/>
                <a:cs typeface="+mn-cs"/>
              </a:rPr>
              <a:t> In the same way the men also abandoned natural relations with women and were inflamed with lust for one another. Men committed indecent acts with other men, and received in themselves the due penalty for their perversion.</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28</a:t>
            </a:r>
            <a:r>
              <a:rPr lang="en-US" sz="1200" b="0" i="0" u="none" strike="noStrike" kern="1200" baseline="0" dirty="0">
                <a:solidFill>
                  <a:schemeClr val="tx1"/>
                </a:solidFill>
                <a:latin typeface="+mn-lt"/>
                <a:ea typeface="+mn-ea"/>
                <a:cs typeface="+mn-cs"/>
              </a:rPr>
              <a:t> Furthermore, since they did not think it worthwhile to retain the knowledge of God, he gave them over to a depraved mind, to do what ought not to be done.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29</a:t>
            </a:r>
            <a:r>
              <a:rPr lang="en-US" sz="1200" b="0" i="0" u="none" strike="noStrike" kern="1200" baseline="0" dirty="0">
                <a:solidFill>
                  <a:schemeClr val="tx1"/>
                </a:solidFill>
                <a:latin typeface="+mn-lt"/>
                <a:ea typeface="+mn-ea"/>
                <a:cs typeface="+mn-cs"/>
              </a:rPr>
              <a:t> They have become filled with every kind of wickedness, evil, greed and depravity. They are full of envy, murder, strife, deceit and malice. They are gossips,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30</a:t>
            </a:r>
            <a:r>
              <a:rPr lang="en-US" sz="1200" b="0" i="0" u="none" strike="noStrike" kern="1200" baseline="0" dirty="0">
                <a:solidFill>
                  <a:schemeClr val="tx1"/>
                </a:solidFill>
                <a:latin typeface="+mn-lt"/>
                <a:ea typeface="+mn-ea"/>
                <a:cs typeface="+mn-cs"/>
              </a:rPr>
              <a:t> slanderers, God-haters, insolent, arrogant and boastful; they invent ways of doing evil; they disobey their parents;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31</a:t>
            </a:r>
            <a:r>
              <a:rPr lang="en-US" sz="1200" b="0" i="0" u="none" strike="noStrike" kern="1200" baseline="0" dirty="0">
                <a:solidFill>
                  <a:schemeClr val="tx1"/>
                </a:solidFill>
                <a:latin typeface="+mn-lt"/>
                <a:ea typeface="+mn-ea"/>
                <a:cs typeface="+mn-cs"/>
              </a:rPr>
              <a:t> they are senseless, faithless, heartless, ruthless.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32</a:t>
            </a:r>
            <a:r>
              <a:rPr lang="en-US" sz="1200" b="0" i="0" u="none" strike="noStrike" kern="1200" baseline="0" dirty="0">
                <a:solidFill>
                  <a:schemeClr val="tx1"/>
                </a:solidFill>
                <a:latin typeface="+mn-lt"/>
                <a:ea typeface="+mn-ea"/>
                <a:cs typeface="+mn-cs"/>
              </a:rPr>
              <a:t> Although they know God's righteous decree that those who do such things deserve death, they not only continue to do these very things but also approve of those who practice them.</a:t>
            </a:r>
          </a:p>
          <a:p>
            <a:pPr rtl="0"/>
            <a:r>
              <a:rPr lang="en-US" sz="1200" b="0" i="0" u="none" strike="noStrike" baseline="0" dirty="0"/>
              <a:t> </a:t>
            </a:r>
            <a:r>
              <a:rPr lang="en-US" sz="1200" b="0" i="0" u="none" strike="noStrike" kern="1200" baseline="0" dirty="0">
                <a:solidFill>
                  <a:schemeClr val="tx1"/>
                </a:solidFill>
                <a:latin typeface="+mn-lt"/>
                <a:ea typeface="+mn-ea"/>
                <a:cs typeface="+mn-cs"/>
              </a:rPr>
              <a:t>(Rom 1:21-32 NIV)</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We go against our culture just as Caleb did in his day—we wholeheartedly follow the Lord. </a:t>
            </a:r>
          </a:p>
          <a:p>
            <a:pPr rtl="0"/>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22</a:t>
            </a:fld>
            <a:endParaRPr lang="en-US"/>
          </a:p>
        </p:txBody>
      </p:sp>
    </p:spTree>
    <p:extLst>
      <p:ext uri="{BB962C8B-B14F-4D97-AF65-F5344CB8AC3E}">
        <p14:creationId xmlns:p14="http://schemas.microsoft.com/office/powerpoint/2010/main" val="1277573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 may mean for 45 years,</a:t>
            </a:r>
            <a:r>
              <a:rPr lang="en-US" baseline="0" dirty="0"/>
              <a:t> it did for Caleb</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23</a:t>
            </a:fld>
            <a:endParaRPr lang="en-US"/>
          </a:p>
        </p:txBody>
      </p:sp>
    </p:spTree>
    <p:extLst>
      <p:ext uri="{BB962C8B-B14F-4D97-AF65-F5344CB8AC3E}">
        <p14:creationId xmlns:p14="http://schemas.microsoft.com/office/powerpoint/2010/main" val="607583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 may mean for 45 years,</a:t>
            </a:r>
            <a:r>
              <a:rPr lang="en-US" baseline="0" dirty="0"/>
              <a:t> it did for Caleb</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24</a:t>
            </a:fld>
            <a:endParaRPr lang="en-US"/>
          </a:p>
        </p:txBody>
      </p:sp>
    </p:spTree>
    <p:extLst>
      <p:ext uri="{BB962C8B-B14F-4D97-AF65-F5344CB8AC3E}">
        <p14:creationId xmlns:p14="http://schemas.microsoft.com/office/powerpoint/2010/main" val="881952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 may mean for 45 years,</a:t>
            </a:r>
            <a:r>
              <a:rPr lang="en-US" baseline="0" dirty="0"/>
              <a:t> it did for Caleb</a:t>
            </a:r>
          </a:p>
          <a:p>
            <a:endParaRPr lang="en-US" baseline="0" dirty="0"/>
          </a:p>
          <a:p>
            <a:r>
              <a:rPr lang="en-US" baseline="0" dirty="0"/>
              <a:t>With the possible exception of Joshua, Caleb is the oldest man alive in the Israel nation!!!!</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25</a:t>
            </a:fld>
            <a:endParaRPr lang="en-US"/>
          </a:p>
        </p:txBody>
      </p:sp>
    </p:spTree>
    <p:extLst>
      <p:ext uri="{BB962C8B-B14F-4D97-AF65-F5344CB8AC3E}">
        <p14:creationId xmlns:p14="http://schemas.microsoft.com/office/powerpoint/2010/main" val="2577645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 may mean for 45 years,</a:t>
            </a:r>
            <a:r>
              <a:rPr lang="en-US" baseline="0" dirty="0"/>
              <a:t> it did for Caleb</a:t>
            </a:r>
          </a:p>
          <a:p>
            <a:endParaRPr lang="en-US" baseline="0" dirty="0"/>
          </a:p>
          <a:p>
            <a:r>
              <a:rPr lang="en-US" baseline="0" dirty="0"/>
              <a:t>I don’t know how long it will be for God either to bring a revival or to return to take us out of this mess. But until He does, I will serve and worship Him with a whole heart.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26</a:t>
            </a:fld>
            <a:endParaRPr lang="en-US"/>
          </a:p>
        </p:txBody>
      </p:sp>
    </p:spTree>
    <p:extLst>
      <p:ext uri="{BB962C8B-B14F-4D97-AF65-F5344CB8AC3E}">
        <p14:creationId xmlns:p14="http://schemas.microsoft.com/office/powerpoint/2010/main" val="3487600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 may mean “Battling</a:t>
            </a:r>
            <a:r>
              <a:rPr lang="en-US" baseline="0" dirty="0"/>
              <a:t> Uphill” </a:t>
            </a:r>
            <a:r>
              <a:rPr lang="en-US" dirty="0"/>
              <a:t> it did for Caleb</a:t>
            </a:r>
          </a:p>
        </p:txBody>
      </p:sp>
      <p:sp>
        <p:nvSpPr>
          <p:cNvPr id="4" name="Slide Number Placeholder 3"/>
          <p:cNvSpPr>
            <a:spLocks noGrp="1"/>
          </p:cNvSpPr>
          <p:nvPr>
            <p:ph type="sldNum" sz="quarter" idx="10"/>
          </p:nvPr>
        </p:nvSpPr>
        <p:spPr/>
        <p:txBody>
          <a:bodyPr/>
          <a:lstStyle/>
          <a:p>
            <a:fld id="{B0AE2191-6691-4FA5-B18A-22D13D70B065}" type="slidenum">
              <a:rPr lang="en-US" smtClean="0"/>
              <a:t>27</a:t>
            </a:fld>
            <a:endParaRPr lang="en-US"/>
          </a:p>
        </p:txBody>
      </p:sp>
    </p:spTree>
    <p:extLst>
      <p:ext uri="{BB962C8B-B14F-4D97-AF65-F5344CB8AC3E}">
        <p14:creationId xmlns:p14="http://schemas.microsoft.com/office/powerpoint/2010/main" val="3480325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 may mean “Battling</a:t>
            </a:r>
            <a:r>
              <a:rPr lang="en-US" baseline="0" dirty="0"/>
              <a:t> Uphill” </a:t>
            </a:r>
            <a:r>
              <a:rPr lang="en-US" dirty="0"/>
              <a:t> it did for Caleb</a:t>
            </a:r>
          </a:p>
        </p:txBody>
      </p:sp>
      <p:sp>
        <p:nvSpPr>
          <p:cNvPr id="4" name="Slide Number Placeholder 3"/>
          <p:cNvSpPr>
            <a:spLocks noGrp="1"/>
          </p:cNvSpPr>
          <p:nvPr>
            <p:ph type="sldNum" sz="quarter" idx="10"/>
          </p:nvPr>
        </p:nvSpPr>
        <p:spPr/>
        <p:txBody>
          <a:bodyPr/>
          <a:lstStyle/>
          <a:p>
            <a:fld id="{B0AE2191-6691-4FA5-B18A-22D13D70B065}" type="slidenum">
              <a:rPr lang="en-US" smtClean="0"/>
              <a:t>28</a:t>
            </a:fld>
            <a:endParaRPr lang="en-US"/>
          </a:p>
        </p:txBody>
      </p:sp>
    </p:spTree>
    <p:extLst>
      <p:ext uri="{BB962C8B-B14F-4D97-AF65-F5344CB8AC3E}">
        <p14:creationId xmlns:p14="http://schemas.microsoft.com/office/powerpoint/2010/main" val="37992826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 may mean “Battling</a:t>
            </a:r>
            <a:r>
              <a:rPr lang="en-US" baseline="0" dirty="0"/>
              <a:t> Uphill” </a:t>
            </a:r>
            <a:r>
              <a:rPr lang="en-US" dirty="0"/>
              <a:t> it did for Caleb</a:t>
            </a:r>
          </a:p>
          <a:p>
            <a:endParaRPr lang="en-US" dirty="0"/>
          </a:p>
          <a:p>
            <a:r>
              <a:rPr lang="en-US" dirty="0"/>
              <a:t>Rather</a:t>
            </a:r>
            <a:r>
              <a:rPr lang="en-US" baseline="0" dirty="0"/>
              <a:t> than retire, Caleb wants to show the </a:t>
            </a:r>
            <a:r>
              <a:rPr lang="en-US" baseline="0" dirty="0" err="1"/>
              <a:t>youngin’s</a:t>
            </a:r>
            <a:r>
              <a:rPr lang="en-US" baseline="0" dirty="0"/>
              <a:t> how it is done.  He is the example even to us of “wholehearted commitment.”</a:t>
            </a:r>
          </a:p>
          <a:p>
            <a:endParaRPr lang="en-US" baseline="0" dirty="0"/>
          </a:p>
          <a:p>
            <a:pPr rtl="0"/>
            <a:r>
              <a:rPr lang="en-US" baseline="0" dirty="0"/>
              <a:t>This Hill refers to the region of Hebron = </a:t>
            </a:r>
            <a:r>
              <a:rPr lang="en-US" sz="1200" b="0" i="0" u="none" strike="noStrike" kern="1200" baseline="0" dirty="0">
                <a:solidFill>
                  <a:schemeClr val="tx1"/>
                </a:solidFill>
                <a:latin typeface="+mn-lt"/>
                <a:ea typeface="+mn-ea"/>
                <a:cs typeface="+mn-cs"/>
              </a:rPr>
              <a:t>All the people we saw there are of great size.  </a:t>
            </a:r>
            <a:r>
              <a:rPr lang="en-US" sz="1200" b="0" i="0" u="none" strike="noStrike" kern="1200" baseline="30000" dirty="0">
                <a:solidFill>
                  <a:schemeClr val="tx1"/>
                </a:solidFill>
                <a:latin typeface="+mn-lt"/>
                <a:ea typeface="+mn-ea"/>
                <a:cs typeface="+mn-cs"/>
              </a:rPr>
              <a:t>33</a:t>
            </a:r>
            <a:r>
              <a:rPr lang="en-US" sz="1200" b="0" i="0" u="none" strike="noStrike" kern="1200" baseline="0" dirty="0">
                <a:solidFill>
                  <a:schemeClr val="tx1"/>
                </a:solidFill>
                <a:latin typeface="+mn-lt"/>
                <a:ea typeface="+mn-ea"/>
                <a:cs typeface="+mn-cs"/>
              </a:rPr>
              <a:t> We saw the Nephilim there (the descendants of </a:t>
            </a:r>
            <a:r>
              <a:rPr lang="en-US" sz="1200" b="0" i="0" u="none" strike="noStrike" kern="1200" baseline="0" dirty="0" err="1">
                <a:solidFill>
                  <a:schemeClr val="tx1"/>
                </a:solidFill>
                <a:latin typeface="+mn-lt"/>
                <a:ea typeface="+mn-ea"/>
                <a:cs typeface="+mn-cs"/>
              </a:rPr>
              <a:t>Anak</a:t>
            </a:r>
            <a:r>
              <a:rPr lang="en-US" sz="1200" b="0" i="0" u="none" strike="noStrike" kern="1200" baseline="0" dirty="0">
                <a:solidFill>
                  <a:schemeClr val="tx1"/>
                </a:solidFill>
                <a:latin typeface="+mn-lt"/>
                <a:ea typeface="+mn-ea"/>
                <a:cs typeface="+mn-cs"/>
              </a:rPr>
              <a:t> come from the Nephilim). We seemed like grasshoppers in our own eyes, and we looked the same to them." (</a:t>
            </a:r>
            <a:r>
              <a:rPr lang="en-US" sz="1200" b="0" i="0" u="none" strike="noStrike" kern="1200" baseline="0" dirty="0" err="1">
                <a:solidFill>
                  <a:schemeClr val="tx1"/>
                </a:solidFill>
                <a:latin typeface="+mn-lt"/>
                <a:ea typeface="+mn-ea"/>
                <a:cs typeface="+mn-cs"/>
              </a:rPr>
              <a:t>Num</a:t>
            </a:r>
            <a:r>
              <a:rPr lang="en-US" sz="1200" b="0" i="0" u="none" strike="noStrike" kern="1200" baseline="0" dirty="0">
                <a:solidFill>
                  <a:schemeClr val="tx1"/>
                </a:solidFill>
                <a:latin typeface="+mn-lt"/>
                <a:ea typeface="+mn-ea"/>
                <a:cs typeface="+mn-cs"/>
              </a:rPr>
              <a:t> 13:32-33 NIV)</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29</a:t>
            </a:fld>
            <a:endParaRPr lang="en-US"/>
          </a:p>
        </p:txBody>
      </p:sp>
    </p:spTree>
    <p:extLst>
      <p:ext uri="{BB962C8B-B14F-4D97-AF65-F5344CB8AC3E}">
        <p14:creationId xmlns:p14="http://schemas.microsoft.com/office/powerpoint/2010/main" val="1016744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a:t>
            </a:fld>
            <a:endParaRPr lang="en-US"/>
          </a:p>
        </p:txBody>
      </p:sp>
    </p:spTree>
    <p:extLst>
      <p:ext uri="{BB962C8B-B14F-4D97-AF65-F5344CB8AC3E}">
        <p14:creationId xmlns:p14="http://schemas.microsoft.com/office/powerpoint/2010/main" val="2118865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http://biblegems-pastorcoleman.blogspot.com/2016/03/giantsmyth-or-history.html</a:t>
            </a:r>
          </a:p>
          <a:p>
            <a:endParaRPr lang="en-US" dirty="0"/>
          </a:p>
          <a:p>
            <a:r>
              <a:rPr lang="en-US" dirty="0"/>
              <a:t>“All In” may mean “Fighting Giants” it did for Caleb</a:t>
            </a:r>
          </a:p>
          <a:p>
            <a:endParaRPr lang="en-US" dirty="0"/>
          </a:p>
          <a:p>
            <a:r>
              <a:rPr lang="en-US" dirty="0"/>
              <a:t>He wants</a:t>
            </a:r>
            <a:r>
              <a:rPr lang="en-US" baseline="0" dirty="0"/>
              <a:t> the action.  Story of Will Till at first church—In his 70’s riding motor-cycle to church—Cancer </a:t>
            </a:r>
            <a:r>
              <a:rPr lang="en-US" baseline="0" dirty="0" err="1"/>
              <a:t>survivior</a:t>
            </a:r>
            <a:r>
              <a:rPr lang="en-US" baseline="0" dirty="0"/>
              <a:t>—wanted the young married class, not the old people.  “Old people’s minds were made up, I want to shape the minds of the future for God!”</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30</a:t>
            </a:fld>
            <a:endParaRPr lang="en-US"/>
          </a:p>
        </p:txBody>
      </p:sp>
    </p:spTree>
    <p:extLst>
      <p:ext uri="{BB962C8B-B14F-4D97-AF65-F5344CB8AC3E}">
        <p14:creationId xmlns:p14="http://schemas.microsoft.com/office/powerpoint/2010/main" val="1914760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http://biblegems-pastorcoleman.blogspot.com/2016/03/giantsmyth-or-history.html</a:t>
            </a:r>
          </a:p>
          <a:p>
            <a:endParaRPr lang="en-US" dirty="0"/>
          </a:p>
          <a:p>
            <a:r>
              <a:rPr lang="en-US" dirty="0"/>
              <a:t>“All In” may mean “Fighting Giants” it did for Caleb</a:t>
            </a:r>
          </a:p>
          <a:p>
            <a:endParaRPr lang="en-US" dirty="0"/>
          </a:p>
          <a:p>
            <a:pPr rtl="0"/>
            <a:r>
              <a:rPr lang="en-US" sz="1200" b="0" i="0" u="none" strike="noStrike" kern="1200" baseline="0" dirty="0">
                <a:solidFill>
                  <a:schemeClr val="tx1"/>
                </a:solidFill>
                <a:latin typeface="+mn-lt"/>
                <a:ea typeface="+mn-ea"/>
                <a:cs typeface="+mn-cs"/>
              </a:rPr>
              <a:t>All the people we saw there are of great size.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33</a:t>
            </a:r>
            <a:r>
              <a:rPr lang="en-US" sz="1200" b="0" i="0" u="none" strike="noStrike" kern="1200" baseline="0" dirty="0">
                <a:solidFill>
                  <a:schemeClr val="tx1"/>
                </a:solidFill>
                <a:latin typeface="+mn-lt"/>
                <a:ea typeface="+mn-ea"/>
                <a:cs typeface="+mn-cs"/>
              </a:rPr>
              <a:t> We saw the Nephilim there (the descendants of </a:t>
            </a:r>
            <a:r>
              <a:rPr lang="en-US" sz="1200" b="0" i="0" u="none" strike="noStrike" kern="1200" baseline="0" dirty="0" err="1">
                <a:solidFill>
                  <a:schemeClr val="tx1"/>
                </a:solidFill>
                <a:latin typeface="+mn-lt"/>
                <a:ea typeface="+mn-ea"/>
                <a:cs typeface="+mn-cs"/>
              </a:rPr>
              <a:t>Anak</a:t>
            </a:r>
            <a:r>
              <a:rPr lang="en-US" sz="1200" b="0" i="0" u="none" strike="noStrike" kern="1200" baseline="0" dirty="0">
                <a:solidFill>
                  <a:schemeClr val="tx1"/>
                </a:solidFill>
                <a:latin typeface="+mn-lt"/>
                <a:ea typeface="+mn-ea"/>
                <a:cs typeface="+mn-cs"/>
              </a:rPr>
              <a:t> come from the Nephilim). We seemed like grasshoppers in our own eyes, and we looked the same to them." (</a:t>
            </a:r>
            <a:r>
              <a:rPr lang="en-US" sz="1200" b="0" i="0" u="none" strike="noStrike" kern="1200" baseline="0" dirty="0" err="1">
                <a:solidFill>
                  <a:schemeClr val="tx1"/>
                </a:solidFill>
                <a:latin typeface="+mn-lt"/>
                <a:ea typeface="+mn-ea"/>
                <a:cs typeface="+mn-cs"/>
              </a:rPr>
              <a:t>Num</a:t>
            </a:r>
            <a:r>
              <a:rPr lang="en-US" sz="1200" b="0" i="0" u="none" strike="noStrike" kern="1200" baseline="0" dirty="0">
                <a:solidFill>
                  <a:schemeClr val="tx1"/>
                </a:solidFill>
                <a:latin typeface="+mn-lt"/>
                <a:ea typeface="+mn-ea"/>
                <a:cs typeface="+mn-cs"/>
              </a:rPr>
              <a:t> 13:32-33 NIV)</a:t>
            </a:r>
          </a:p>
          <a:p>
            <a:pPr rtl="0"/>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 wants</a:t>
            </a:r>
            <a:r>
              <a:rPr lang="en-US" baseline="0" dirty="0"/>
              <a:t> the action.  Story of Will Till at first church—In his 70’s riding motor-cycle to church—Cancer </a:t>
            </a:r>
            <a:r>
              <a:rPr lang="en-US" baseline="0" dirty="0" err="1"/>
              <a:t>survivior</a:t>
            </a:r>
            <a:r>
              <a:rPr lang="en-US" baseline="0" dirty="0"/>
              <a:t>—wanted the young married class, not the old people.  “Old people’s minds were made up, I want to shape the minds of the future for God!”</a:t>
            </a:r>
          </a:p>
          <a:p>
            <a:pPr rtl="0"/>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31</a:t>
            </a:fld>
            <a:endParaRPr lang="en-US"/>
          </a:p>
        </p:txBody>
      </p:sp>
    </p:spTree>
    <p:extLst>
      <p:ext uri="{BB962C8B-B14F-4D97-AF65-F5344CB8AC3E}">
        <p14:creationId xmlns:p14="http://schemas.microsoft.com/office/powerpoint/2010/main" val="2840025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 may mean “Fighting Giants” it did for Caleb</a:t>
            </a:r>
          </a:p>
          <a:p>
            <a:endParaRPr lang="en-US" dirty="0"/>
          </a:p>
          <a:p>
            <a:r>
              <a:rPr lang="en-US" sz="1200" b="0" i="0" u="none" strike="noStrike" kern="1200" baseline="30000" dirty="0">
                <a:solidFill>
                  <a:schemeClr val="tx1"/>
                </a:solidFill>
                <a:latin typeface="+mn-lt"/>
                <a:ea typeface="+mn-ea"/>
                <a:cs typeface="+mn-cs"/>
              </a:rPr>
              <a:t>28</a:t>
            </a:r>
            <a:r>
              <a:rPr lang="en-US" sz="1200" b="0" i="0" u="none" strike="noStrike" kern="1200" baseline="0" dirty="0">
                <a:solidFill>
                  <a:schemeClr val="tx1"/>
                </a:solidFill>
                <a:latin typeface="+mn-lt"/>
                <a:ea typeface="+mn-ea"/>
                <a:cs typeface="+mn-cs"/>
              </a:rPr>
              <a:t> But the people who live there are powerful, and the cities are fortified and very large. We even saw descendants of </a:t>
            </a:r>
            <a:r>
              <a:rPr lang="en-US" sz="1200" b="0" i="0" u="none" strike="noStrike" kern="1200" baseline="0" dirty="0" err="1">
                <a:solidFill>
                  <a:schemeClr val="tx1"/>
                </a:solidFill>
                <a:latin typeface="+mn-lt"/>
                <a:ea typeface="+mn-ea"/>
                <a:cs typeface="+mn-cs"/>
              </a:rPr>
              <a:t>Anak</a:t>
            </a:r>
            <a:r>
              <a:rPr lang="en-US" sz="1200" b="0" i="0" u="none" strike="noStrike" kern="1200" baseline="0" dirty="0">
                <a:solidFill>
                  <a:schemeClr val="tx1"/>
                </a:solidFill>
                <a:latin typeface="+mn-lt"/>
                <a:ea typeface="+mn-ea"/>
                <a:cs typeface="+mn-cs"/>
              </a:rPr>
              <a:t> there. (</a:t>
            </a:r>
            <a:r>
              <a:rPr lang="en-US" sz="1200" b="0" i="0" u="none" strike="noStrike" kern="1200" baseline="0" dirty="0" err="1">
                <a:solidFill>
                  <a:schemeClr val="tx1"/>
                </a:solidFill>
                <a:latin typeface="+mn-lt"/>
                <a:ea typeface="+mn-ea"/>
                <a:cs typeface="+mn-cs"/>
              </a:rPr>
              <a:t>Num</a:t>
            </a:r>
            <a:r>
              <a:rPr lang="en-US" sz="1200" b="0" i="0" u="none" strike="noStrike" kern="1200" baseline="0" dirty="0">
                <a:solidFill>
                  <a:schemeClr val="tx1"/>
                </a:solidFill>
                <a:latin typeface="+mn-lt"/>
                <a:ea typeface="+mn-ea"/>
                <a:cs typeface="+mn-cs"/>
              </a:rPr>
              <a:t> 13:28 NIV)</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32</a:t>
            </a:fld>
            <a:endParaRPr lang="en-US"/>
          </a:p>
        </p:txBody>
      </p:sp>
    </p:spTree>
    <p:extLst>
      <p:ext uri="{BB962C8B-B14F-4D97-AF65-F5344CB8AC3E}">
        <p14:creationId xmlns:p14="http://schemas.microsoft.com/office/powerpoint/2010/main" val="3936380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 may mean “Fighting Giants” it did for Caleb</a:t>
            </a:r>
          </a:p>
          <a:p>
            <a:endParaRPr lang="en-US" dirty="0"/>
          </a:p>
          <a:p>
            <a:pPr rtl="0"/>
            <a:r>
              <a:rPr lang="en-US" dirty="0"/>
              <a:t>Forty years previously</a:t>
            </a:r>
            <a:r>
              <a:rPr lang="en-US" baseline="0" dirty="0"/>
              <a:t> Caleb said: </a:t>
            </a:r>
          </a:p>
          <a:p>
            <a:pPr rtl="0"/>
            <a:r>
              <a:rPr lang="en-US" sz="1200" b="0" i="0" u="none" strike="noStrike" kern="1200" baseline="30000" dirty="0">
                <a:solidFill>
                  <a:schemeClr val="tx1"/>
                </a:solidFill>
                <a:latin typeface="+mn-lt"/>
                <a:ea typeface="+mn-ea"/>
                <a:cs typeface="+mn-cs"/>
              </a:rPr>
              <a:t>30</a:t>
            </a:r>
            <a:r>
              <a:rPr lang="en-US" sz="1200" b="0" i="0" u="none" strike="noStrike" kern="1200" baseline="0" dirty="0">
                <a:solidFill>
                  <a:schemeClr val="tx1"/>
                </a:solidFill>
                <a:latin typeface="+mn-lt"/>
                <a:ea typeface="+mn-ea"/>
                <a:cs typeface="+mn-cs"/>
              </a:rPr>
              <a:t> Then Caleb silenced the people before Moses and said, "We should go up and take possession of the land, for we can certainly do it."</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31</a:t>
            </a:r>
            <a:r>
              <a:rPr lang="en-US" sz="1200" b="0" i="0" u="none" strike="noStrike" kern="1200" baseline="0" dirty="0">
                <a:solidFill>
                  <a:schemeClr val="tx1"/>
                </a:solidFill>
                <a:latin typeface="+mn-lt"/>
                <a:ea typeface="+mn-ea"/>
                <a:cs typeface="+mn-cs"/>
              </a:rPr>
              <a:t> But the men who had gone up with him said, "We can't attack those people; they are stronger than we are."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32</a:t>
            </a:r>
            <a:r>
              <a:rPr lang="en-US" sz="1200" b="0" i="0" u="none" strike="noStrike" kern="1200" baseline="0" dirty="0">
                <a:solidFill>
                  <a:schemeClr val="tx1"/>
                </a:solidFill>
                <a:latin typeface="+mn-lt"/>
                <a:ea typeface="+mn-ea"/>
                <a:cs typeface="+mn-cs"/>
              </a:rPr>
              <a:t> And they spread among the Israelites a bad report about the land they had explored. They said, "The land we explored devours those living in it. All the people we saw there are of great size.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33</a:t>
            </a:r>
            <a:r>
              <a:rPr lang="en-US" sz="1200" b="0" i="0" u="none" strike="noStrike" kern="1200" baseline="0" dirty="0">
                <a:solidFill>
                  <a:schemeClr val="tx1"/>
                </a:solidFill>
                <a:latin typeface="+mn-lt"/>
                <a:ea typeface="+mn-ea"/>
                <a:cs typeface="+mn-cs"/>
              </a:rPr>
              <a:t> We saw the Nephilim there (the descendants of </a:t>
            </a:r>
            <a:r>
              <a:rPr lang="en-US" sz="1200" b="0" i="0" u="none" strike="noStrike" kern="1200" baseline="0" dirty="0" err="1">
                <a:solidFill>
                  <a:schemeClr val="tx1"/>
                </a:solidFill>
                <a:latin typeface="+mn-lt"/>
                <a:ea typeface="+mn-ea"/>
                <a:cs typeface="+mn-cs"/>
              </a:rPr>
              <a:t>Anak</a:t>
            </a:r>
            <a:r>
              <a:rPr lang="en-US" sz="1200" b="0" i="0" u="none" strike="noStrike" kern="1200" baseline="0" dirty="0">
                <a:solidFill>
                  <a:schemeClr val="tx1"/>
                </a:solidFill>
                <a:latin typeface="+mn-lt"/>
                <a:ea typeface="+mn-ea"/>
                <a:cs typeface="+mn-cs"/>
              </a:rPr>
              <a:t> come from the Nephilim). We seemed like grasshoppers in our own eyes, and we looked the same to them."</a:t>
            </a:r>
            <a:r>
              <a:rPr lang="en-US" sz="1200" b="0" i="0" u="none" strike="noStrike" baseline="0" dirty="0"/>
              <a:t> </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Num</a:t>
            </a:r>
            <a:r>
              <a:rPr lang="en-US" sz="1200" b="0" i="0" u="none" strike="noStrike" kern="1200" baseline="0" dirty="0">
                <a:solidFill>
                  <a:schemeClr val="tx1"/>
                </a:solidFill>
                <a:latin typeface="+mn-lt"/>
                <a:ea typeface="+mn-ea"/>
                <a:cs typeface="+mn-cs"/>
              </a:rPr>
              <a:t> 13:30-1 NIV)</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8</a:t>
            </a:r>
            <a:r>
              <a:rPr lang="en-US" sz="1200" b="0" i="0" u="none" strike="noStrike" kern="1200" baseline="0" dirty="0">
                <a:solidFill>
                  <a:schemeClr val="tx1"/>
                </a:solidFill>
                <a:latin typeface="+mn-lt"/>
                <a:ea typeface="+mn-ea"/>
                <a:cs typeface="+mn-cs"/>
              </a:rPr>
              <a:t> If the LORD is pleased with us, he will lead us into that land, a land flowing with milk and honey, and will give it to us.  </a:t>
            </a:r>
            <a:r>
              <a:rPr lang="en-US" sz="1200" b="0" i="0" u="none" strike="noStrike" kern="1200" baseline="30000" dirty="0">
                <a:solidFill>
                  <a:schemeClr val="tx1"/>
                </a:solidFill>
                <a:latin typeface="+mn-lt"/>
                <a:ea typeface="+mn-ea"/>
                <a:cs typeface="+mn-cs"/>
              </a:rPr>
              <a:t>9</a:t>
            </a:r>
            <a:r>
              <a:rPr lang="en-US" sz="1200" b="0" i="0" u="none" strike="noStrike" kern="1200" baseline="0" dirty="0">
                <a:solidFill>
                  <a:schemeClr val="tx1"/>
                </a:solidFill>
                <a:latin typeface="+mn-lt"/>
                <a:ea typeface="+mn-ea"/>
                <a:cs typeface="+mn-cs"/>
              </a:rPr>
              <a:t> Only do not rebel against the LORD. And do not be afraid of the people of the land, because we will swallow them up. Their protection is gone, but the LORD is with us. Do not be afraid of them." (</a:t>
            </a:r>
            <a:r>
              <a:rPr lang="en-US" sz="1200" b="0" i="0" u="none" strike="noStrike" kern="1200" baseline="0" dirty="0" err="1">
                <a:solidFill>
                  <a:schemeClr val="tx1"/>
                </a:solidFill>
                <a:latin typeface="+mn-lt"/>
                <a:ea typeface="+mn-ea"/>
                <a:cs typeface="+mn-cs"/>
              </a:rPr>
              <a:t>Num</a:t>
            </a:r>
            <a:r>
              <a:rPr lang="en-US" sz="1200" b="0" i="0" u="none" strike="noStrike" kern="1200" baseline="0" dirty="0">
                <a:solidFill>
                  <a:schemeClr val="tx1"/>
                </a:solidFill>
                <a:latin typeface="+mn-lt"/>
                <a:ea typeface="+mn-ea"/>
                <a:cs typeface="+mn-cs"/>
              </a:rPr>
              <a:t> 14:8-9 NIV)</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33</a:t>
            </a:fld>
            <a:endParaRPr lang="en-US"/>
          </a:p>
        </p:txBody>
      </p:sp>
    </p:spTree>
    <p:extLst>
      <p:ext uri="{BB962C8B-B14F-4D97-AF65-F5344CB8AC3E}">
        <p14:creationId xmlns:p14="http://schemas.microsoft.com/office/powerpoint/2010/main" val="17142524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 may mean “Fighting Giants” it did for Caleb</a:t>
            </a:r>
          </a:p>
        </p:txBody>
      </p:sp>
      <p:sp>
        <p:nvSpPr>
          <p:cNvPr id="4" name="Slide Number Placeholder 3"/>
          <p:cNvSpPr>
            <a:spLocks noGrp="1"/>
          </p:cNvSpPr>
          <p:nvPr>
            <p:ph type="sldNum" sz="quarter" idx="10"/>
          </p:nvPr>
        </p:nvSpPr>
        <p:spPr/>
        <p:txBody>
          <a:bodyPr/>
          <a:lstStyle/>
          <a:p>
            <a:fld id="{B0AE2191-6691-4FA5-B18A-22D13D70B065}" type="slidenum">
              <a:rPr lang="en-US" smtClean="0"/>
              <a:t>34</a:t>
            </a:fld>
            <a:endParaRPr lang="en-US"/>
          </a:p>
        </p:txBody>
      </p:sp>
    </p:spTree>
    <p:extLst>
      <p:ext uri="{BB962C8B-B14F-4D97-AF65-F5344CB8AC3E}">
        <p14:creationId xmlns:p14="http://schemas.microsoft.com/office/powerpoint/2010/main" val="22251323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 </a:t>
            </a:r>
            <a:r>
              <a:rPr lang="en-US" u="sng" dirty="0"/>
              <a:t>WILL</a:t>
            </a:r>
            <a:r>
              <a:rPr lang="en-US" dirty="0"/>
              <a:t> mean “Blessed Rest” it</a:t>
            </a:r>
            <a:r>
              <a:rPr lang="en-US" baseline="0" dirty="0"/>
              <a:t> did for Caleb</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35</a:t>
            </a:fld>
            <a:endParaRPr lang="en-US"/>
          </a:p>
        </p:txBody>
      </p:sp>
    </p:spTree>
    <p:extLst>
      <p:ext uri="{BB962C8B-B14F-4D97-AF65-F5344CB8AC3E}">
        <p14:creationId xmlns:p14="http://schemas.microsoft.com/office/powerpoint/2010/main" val="3125078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 </a:t>
            </a:r>
            <a:r>
              <a:rPr lang="en-US" u="sng" dirty="0"/>
              <a:t>WILL</a:t>
            </a:r>
            <a:r>
              <a:rPr lang="en-US" dirty="0"/>
              <a:t> mean “Blessed Rest” it</a:t>
            </a:r>
            <a:r>
              <a:rPr lang="en-US" baseline="0" dirty="0"/>
              <a:t> did for Caleb</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36</a:t>
            </a:fld>
            <a:endParaRPr lang="en-US"/>
          </a:p>
        </p:txBody>
      </p:sp>
    </p:spTree>
    <p:extLst>
      <p:ext uri="{BB962C8B-B14F-4D97-AF65-F5344CB8AC3E}">
        <p14:creationId xmlns:p14="http://schemas.microsoft.com/office/powerpoint/2010/main" val="19871467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 </a:t>
            </a:r>
            <a:r>
              <a:rPr lang="en-US" u="sng" dirty="0"/>
              <a:t>WILL</a:t>
            </a:r>
            <a:r>
              <a:rPr lang="en-US" dirty="0"/>
              <a:t> mean “Blessed Rest” it</a:t>
            </a:r>
            <a:r>
              <a:rPr lang="en-US" baseline="0" dirty="0"/>
              <a:t> did for Caleb</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37</a:t>
            </a:fld>
            <a:endParaRPr lang="en-US"/>
          </a:p>
        </p:txBody>
      </p:sp>
    </p:spTree>
    <p:extLst>
      <p:ext uri="{BB962C8B-B14F-4D97-AF65-F5344CB8AC3E}">
        <p14:creationId xmlns:p14="http://schemas.microsoft.com/office/powerpoint/2010/main" val="25609319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 </a:t>
            </a:r>
            <a:r>
              <a:rPr lang="en-US" u="sng" dirty="0"/>
              <a:t>WILL</a:t>
            </a:r>
            <a:r>
              <a:rPr lang="en-US" dirty="0"/>
              <a:t> mean “Blessed Rest” it</a:t>
            </a:r>
            <a:r>
              <a:rPr lang="en-US" baseline="0" dirty="0"/>
              <a:t> did for Caleb</a:t>
            </a:r>
          </a:p>
          <a:p>
            <a:endParaRPr lang="en-US" baseline="0" dirty="0"/>
          </a:p>
          <a:p>
            <a:r>
              <a:rPr lang="en-US" baseline="0" dirty="0"/>
              <a:t>“used to be” but not any more // 2 </a:t>
            </a:r>
            <a:r>
              <a:rPr lang="en-US" baseline="0" dirty="0" err="1"/>
              <a:t>Cor</a:t>
            </a:r>
            <a:r>
              <a:rPr lang="en-US" baseline="0" dirty="0"/>
              <a:t> 5:17 Old is gone the new has come!</a:t>
            </a:r>
          </a:p>
          <a:p>
            <a:endParaRPr lang="en-US" baseline="0" dirty="0"/>
          </a:p>
          <a:p>
            <a:r>
              <a:rPr lang="en-US" baseline="0" dirty="0"/>
              <a:t>Land used to be pagan, not since Caleb arrived, His wholehearted faith changed everything. </a:t>
            </a:r>
          </a:p>
          <a:p>
            <a:endParaRPr lang="en-US" baseline="0" dirty="0"/>
          </a:p>
          <a:p>
            <a:r>
              <a:rPr lang="en-US" baseline="0" dirty="0"/>
              <a:t>Like Saul, who became Paul, turned the world upside down. </a:t>
            </a:r>
          </a:p>
          <a:p>
            <a:endParaRPr lang="en-US" baseline="0" dirty="0"/>
          </a:p>
          <a:p>
            <a:r>
              <a:rPr lang="en-US" baseline="0" dirty="0"/>
              <a:t>You can be like both Caleb and Paul with wholeheartedly</a:t>
            </a:r>
          </a:p>
          <a:p>
            <a:endParaRPr lang="en-US" baseline="0" dirty="0"/>
          </a:p>
          <a:p>
            <a:r>
              <a:rPr lang="en-US" baseline="0" dirty="0"/>
              <a:t>Even the land “used to have war” but now has rest!</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38</a:t>
            </a:fld>
            <a:endParaRPr lang="en-US"/>
          </a:p>
        </p:txBody>
      </p:sp>
    </p:spTree>
    <p:extLst>
      <p:ext uri="{BB962C8B-B14F-4D97-AF65-F5344CB8AC3E}">
        <p14:creationId xmlns:p14="http://schemas.microsoft.com/office/powerpoint/2010/main" val="32118358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 </a:t>
            </a:r>
            <a:r>
              <a:rPr lang="en-US" u="sng" dirty="0"/>
              <a:t>WILL</a:t>
            </a:r>
            <a:r>
              <a:rPr lang="en-US" dirty="0"/>
              <a:t> mean “Blessed Rest” it</a:t>
            </a:r>
            <a:r>
              <a:rPr lang="en-US" baseline="0" dirty="0"/>
              <a:t> did for Caleb</a:t>
            </a:r>
          </a:p>
          <a:p>
            <a:endParaRPr lang="en-US" baseline="0" dirty="0"/>
          </a:p>
          <a:p>
            <a:r>
              <a:rPr lang="en-US" baseline="0" dirty="0"/>
              <a:t>Land used to be pagan, not since Caleb arrived, His wholehearted faith changed everything. </a:t>
            </a:r>
          </a:p>
          <a:p>
            <a:endParaRPr lang="en-US" baseline="0" dirty="0"/>
          </a:p>
          <a:p>
            <a:r>
              <a:rPr lang="en-US" baseline="0" dirty="0"/>
              <a:t>Like Saul, who became Paul, turned the world upside down. </a:t>
            </a:r>
          </a:p>
          <a:p>
            <a:endParaRPr lang="en-US" baseline="0" dirty="0"/>
          </a:p>
          <a:p>
            <a:r>
              <a:rPr lang="en-US" baseline="0" dirty="0"/>
              <a:t>You can be like both Caleb and Paul with wholeheard</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39</a:t>
            </a:fld>
            <a:endParaRPr lang="en-US"/>
          </a:p>
        </p:txBody>
      </p:sp>
    </p:spTree>
    <p:extLst>
      <p:ext uri="{BB962C8B-B14F-4D97-AF65-F5344CB8AC3E}">
        <p14:creationId xmlns:p14="http://schemas.microsoft.com/office/powerpoint/2010/main" val="2389915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4</a:t>
            </a:fld>
            <a:endParaRPr lang="en-US"/>
          </a:p>
        </p:txBody>
      </p:sp>
    </p:spTree>
    <p:extLst>
      <p:ext uri="{BB962C8B-B14F-4D97-AF65-F5344CB8AC3E}">
        <p14:creationId xmlns:p14="http://schemas.microsoft.com/office/powerpoint/2010/main" val="14801252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a:t>
            </a:r>
            <a:r>
              <a:rPr lang="en-US" baseline="0" dirty="0"/>
              <a:t> what you say, and what other say, and what God says about you match like the did for Caleb? </a:t>
            </a:r>
          </a:p>
          <a:p>
            <a:endParaRPr lang="en-US" baseline="0" dirty="0"/>
          </a:p>
          <a:p>
            <a:r>
              <a:rPr lang="en-US" baseline="0" dirty="0"/>
              <a:t>It’s only a question.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44</a:t>
            </a:fld>
            <a:endParaRPr lang="en-US"/>
          </a:p>
        </p:txBody>
      </p:sp>
    </p:spTree>
    <p:extLst>
      <p:ext uri="{BB962C8B-B14F-4D97-AF65-F5344CB8AC3E}">
        <p14:creationId xmlns:p14="http://schemas.microsoft.com/office/powerpoint/2010/main" val="4886349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https://pixabay.com/en/career-road-away-way-of-life-479578/</a:t>
            </a:r>
          </a:p>
        </p:txBody>
      </p:sp>
      <p:sp>
        <p:nvSpPr>
          <p:cNvPr id="4" name="Slide Number Placeholder 3"/>
          <p:cNvSpPr>
            <a:spLocks noGrp="1"/>
          </p:cNvSpPr>
          <p:nvPr>
            <p:ph type="sldNum" sz="quarter" idx="10"/>
          </p:nvPr>
        </p:nvSpPr>
        <p:spPr/>
        <p:txBody>
          <a:bodyPr/>
          <a:lstStyle/>
          <a:p>
            <a:fld id="{B0AE2191-6691-4FA5-B18A-22D13D70B065}" type="slidenum">
              <a:rPr lang="en-US" smtClean="0"/>
              <a:t>46</a:t>
            </a:fld>
            <a:endParaRPr lang="en-US"/>
          </a:p>
        </p:txBody>
      </p:sp>
    </p:spTree>
    <p:extLst>
      <p:ext uri="{BB962C8B-B14F-4D97-AF65-F5344CB8AC3E}">
        <p14:creationId xmlns:p14="http://schemas.microsoft.com/office/powerpoint/2010/main" val="30245384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https://pixabay.com/en/career-road-away-way-of-life-479578/</a:t>
            </a:r>
          </a:p>
        </p:txBody>
      </p:sp>
      <p:sp>
        <p:nvSpPr>
          <p:cNvPr id="4" name="Slide Number Placeholder 3"/>
          <p:cNvSpPr>
            <a:spLocks noGrp="1"/>
          </p:cNvSpPr>
          <p:nvPr>
            <p:ph type="sldNum" sz="quarter" idx="10"/>
          </p:nvPr>
        </p:nvSpPr>
        <p:spPr/>
        <p:txBody>
          <a:bodyPr/>
          <a:lstStyle/>
          <a:p>
            <a:fld id="{B0AE2191-6691-4FA5-B18A-22D13D70B065}" type="slidenum">
              <a:rPr lang="en-US" smtClean="0"/>
              <a:t>47</a:t>
            </a:fld>
            <a:endParaRPr lang="en-US"/>
          </a:p>
        </p:txBody>
      </p:sp>
    </p:spTree>
    <p:extLst>
      <p:ext uri="{BB962C8B-B14F-4D97-AF65-F5344CB8AC3E}">
        <p14:creationId xmlns:p14="http://schemas.microsoft.com/office/powerpoint/2010/main" val="2648945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5</a:t>
            </a:fld>
            <a:endParaRPr lang="en-US"/>
          </a:p>
        </p:txBody>
      </p:sp>
    </p:spTree>
    <p:extLst>
      <p:ext uri="{BB962C8B-B14F-4D97-AF65-F5344CB8AC3E}">
        <p14:creationId xmlns:p14="http://schemas.microsoft.com/office/powerpoint/2010/main" val="924094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not all the inhabitants</a:t>
            </a:r>
            <a:r>
              <a:rPr lang="en-US" baseline="0" dirty="0"/>
              <a:t> had been eliminated – however, Israel controlled the entire land of Canaan.  It was now time for them to allot the land and finish the conquest.  </a:t>
            </a:r>
          </a:p>
          <a:p>
            <a:endParaRPr lang="en-US" baseline="0" dirty="0"/>
          </a:p>
          <a:p>
            <a:r>
              <a:rPr lang="en-US" baseline="0" dirty="0"/>
              <a:t>Kind of like “getting saved” is not all there is to being a Christian—it is living a successful Christian life after you get saved.  </a:t>
            </a:r>
          </a:p>
          <a:p>
            <a:endParaRPr lang="en-US" baseline="0" dirty="0"/>
          </a:p>
          <a:p>
            <a:r>
              <a:rPr lang="en-US" baseline="0" dirty="0"/>
              <a:t>They were now to take possession of their allotted territories—they were to root out the World, Flesh and Devil occupied by the pagans just as we are today. </a:t>
            </a:r>
          </a:p>
          <a:p>
            <a:endParaRPr lang="en-US" baseline="0" dirty="0"/>
          </a:p>
          <a:p>
            <a:r>
              <a:rPr lang="en-US" baseline="0" dirty="0"/>
              <a:t>Success comes from a certain kind of believer ... One like Joshua and Caleb – especially Caleb.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6</a:t>
            </a:fld>
            <a:endParaRPr lang="en-US"/>
          </a:p>
        </p:txBody>
      </p:sp>
    </p:spTree>
    <p:extLst>
      <p:ext uri="{BB962C8B-B14F-4D97-AF65-F5344CB8AC3E}">
        <p14:creationId xmlns:p14="http://schemas.microsoft.com/office/powerpoint/2010/main" val="1929861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not all the inhabitants</a:t>
            </a:r>
            <a:r>
              <a:rPr lang="en-US" baseline="0" dirty="0"/>
              <a:t> had been eliminated – however, Israel controlled the entire land of Canaan.  It was now time for them to allot the land and finish the conquest.  </a:t>
            </a:r>
          </a:p>
          <a:p>
            <a:endParaRPr lang="en-US" baseline="0" dirty="0"/>
          </a:p>
          <a:p>
            <a:r>
              <a:rPr lang="en-US" baseline="0" dirty="0"/>
              <a:t>Kind of like “getting saved” is not all there is to being a Christian—it is living a successful Christian life after you get saved.  </a:t>
            </a:r>
          </a:p>
          <a:p>
            <a:endParaRPr lang="en-US" baseline="0" dirty="0"/>
          </a:p>
          <a:p>
            <a:r>
              <a:rPr lang="en-US" baseline="0" dirty="0"/>
              <a:t>They were not to take possession of their allotted territories—they were to root out the World, Flesh and Devil occupied by the pagans just as we are today. </a:t>
            </a:r>
          </a:p>
          <a:p>
            <a:endParaRPr lang="en-US" baseline="0" dirty="0"/>
          </a:p>
          <a:p>
            <a:r>
              <a:rPr lang="en-US" baseline="0" dirty="0"/>
              <a:t>Success comes from a certain kind of believer ... One like Joshua and Caleb – especially Caleb.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7</a:t>
            </a:fld>
            <a:endParaRPr lang="en-US"/>
          </a:p>
        </p:txBody>
      </p:sp>
    </p:spTree>
    <p:extLst>
      <p:ext uri="{BB962C8B-B14F-4D97-AF65-F5344CB8AC3E}">
        <p14:creationId xmlns:p14="http://schemas.microsoft.com/office/powerpoint/2010/main" val="3303079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https://pixabay.com/en/career-road-away-way-of-life-479578/</a:t>
            </a:r>
          </a:p>
        </p:txBody>
      </p:sp>
      <p:sp>
        <p:nvSpPr>
          <p:cNvPr id="4" name="Slide Number Placeholder 3"/>
          <p:cNvSpPr>
            <a:spLocks noGrp="1"/>
          </p:cNvSpPr>
          <p:nvPr>
            <p:ph type="sldNum" sz="quarter" idx="10"/>
          </p:nvPr>
        </p:nvSpPr>
        <p:spPr/>
        <p:txBody>
          <a:bodyPr/>
          <a:lstStyle/>
          <a:p>
            <a:fld id="{B0AE2191-6691-4FA5-B18A-22D13D70B065}" type="slidenum">
              <a:rPr lang="en-US" smtClean="0"/>
              <a:t>8</a:t>
            </a:fld>
            <a:endParaRPr lang="en-US"/>
          </a:p>
        </p:txBody>
      </p:sp>
    </p:spTree>
    <p:extLst>
      <p:ext uri="{BB962C8B-B14F-4D97-AF65-F5344CB8AC3E}">
        <p14:creationId xmlns:p14="http://schemas.microsoft.com/office/powerpoint/2010/main" val="3125412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http://res.freestockphotos.biz/originals/12/12922-illustration-of-a-red-heart-isolated-on-a-transparent-background-or.png</a:t>
            </a:r>
          </a:p>
          <a:p>
            <a:endParaRPr lang="en-US" dirty="0"/>
          </a:p>
          <a:p>
            <a:r>
              <a:rPr lang="en-US" dirty="0"/>
              <a:t>Not half-hearted,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a faint heart, </a:t>
            </a:r>
          </a:p>
          <a:p>
            <a:r>
              <a:rPr lang="en-US" dirty="0"/>
              <a:t>Not</a:t>
            </a:r>
            <a:r>
              <a:rPr lang="en-US" baseline="0" dirty="0"/>
              <a:t> a weak heart, </a:t>
            </a:r>
          </a:p>
          <a:p>
            <a:r>
              <a:rPr lang="en-US" baseline="0" dirty="0"/>
              <a:t>Not a hard heart, </a:t>
            </a:r>
            <a:br>
              <a:rPr lang="en-US" baseline="0" dirty="0"/>
            </a:br>
            <a:r>
              <a:rPr lang="en-US" baseline="0" dirty="0"/>
              <a:t>Not a soft heart,</a:t>
            </a:r>
          </a:p>
          <a:p>
            <a:r>
              <a:rPr lang="en-US" baseline="0" dirty="0"/>
              <a:t>Not a cold heart, </a:t>
            </a:r>
          </a:p>
          <a:p>
            <a:endParaRPr lang="en-US" baseline="0" dirty="0"/>
          </a:p>
          <a:p>
            <a:r>
              <a:rPr lang="en-US" baseline="0" dirty="0"/>
              <a:t>But a WHOLEHEARTED allegiance to the Lord</a:t>
            </a:r>
          </a:p>
          <a:p>
            <a:endParaRPr lang="en-US" baseline="0" dirty="0"/>
          </a:p>
          <a:p>
            <a:r>
              <a:rPr lang="en-US" baseline="0" dirty="0"/>
              <a:t>Like in the movies, the poker hand comes time to ante up – you sit at the table because you are betting on your good hand—you push all you have into the table and say, “I’m all in.”  I’m holding nothing back.  </a:t>
            </a:r>
          </a:p>
          <a:p>
            <a:endParaRPr lang="en-US" baseline="0" dirty="0"/>
          </a:p>
          <a:p>
            <a:r>
              <a:rPr lang="en-US" baseline="0" dirty="0"/>
              <a:t>That’s what Caleb did – not with his stuff—but with his life.  “All-in”</a:t>
            </a:r>
          </a:p>
          <a:p>
            <a:endParaRPr lang="en-US" baseline="0" dirty="0"/>
          </a:p>
          <a:p>
            <a:r>
              <a:rPr lang="en-US" baseline="0" dirty="0"/>
              <a:t>In NT “Love the Lord your God with all your heart”</a:t>
            </a:r>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9</a:t>
            </a:fld>
            <a:endParaRPr lang="en-US"/>
          </a:p>
        </p:txBody>
      </p:sp>
    </p:spTree>
    <p:extLst>
      <p:ext uri="{BB962C8B-B14F-4D97-AF65-F5344CB8AC3E}">
        <p14:creationId xmlns:p14="http://schemas.microsoft.com/office/powerpoint/2010/main" val="1935095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835836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681846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921821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65125"/>
            <a:ext cx="12192000" cy="1325563"/>
          </a:xfrm>
        </p:spPr>
        <p:txBody>
          <a:bodyPr>
            <a:normAutofit/>
          </a:bodyPr>
          <a:lstStyle>
            <a:lvl1pPr algn="ctr">
              <a:defRPr sz="6000" b="1">
                <a:solidFill>
                  <a:schemeClr val="bg1"/>
                </a:solidFill>
                <a:effectLst>
                  <a:glow rad="127000">
                    <a:srgbClr val="44649E"/>
                  </a:glow>
                </a:effectLst>
                <a:latin typeface="+mn-lt"/>
              </a:defRPr>
            </a:lvl1pPr>
          </a:lstStyle>
          <a:p>
            <a:r>
              <a:rPr lang="en-US" dirty="0"/>
              <a:t> Click to edit Master title style</a:t>
            </a:r>
          </a:p>
        </p:txBody>
      </p:sp>
      <p:sp>
        <p:nvSpPr>
          <p:cNvPr id="3" name="Content Placeholder 2"/>
          <p:cNvSpPr>
            <a:spLocks noGrp="1"/>
          </p:cNvSpPr>
          <p:nvPr>
            <p:ph idx="1"/>
          </p:nvPr>
        </p:nvSpPr>
        <p:spPr>
          <a:xfrm>
            <a:off x="387275" y="1825625"/>
            <a:ext cx="10966525" cy="4351338"/>
          </a:xfrm>
        </p:spPr>
        <p:txBody>
          <a:bodyPr>
            <a:normAutofit/>
          </a:bodyPr>
          <a:lstStyle>
            <a:lvl1pPr marL="0" indent="0">
              <a:buFontTx/>
              <a:buNone/>
              <a:defRPr sz="4400" b="1">
                <a:effectLst>
                  <a:glow rad="127000">
                    <a:schemeClr val="bg1"/>
                  </a:glow>
                </a:effectLst>
              </a:defRPr>
            </a:lvl1pPr>
            <a:lvl2pPr marL="457200" indent="0">
              <a:buFontTx/>
              <a:buNone/>
              <a:defRPr sz="4400" b="1">
                <a:effectLst>
                  <a:glow rad="127000">
                    <a:schemeClr val="bg1"/>
                  </a:glow>
                </a:effectLst>
              </a:defRPr>
            </a:lvl2pPr>
            <a:lvl3pPr marL="914400" indent="0">
              <a:buFontTx/>
              <a:buNone/>
              <a:defRPr sz="4400" b="1">
                <a:effectLst>
                  <a:glow rad="127000">
                    <a:schemeClr val="bg1"/>
                  </a:glow>
                </a:effectLst>
              </a:defRPr>
            </a:lvl3pPr>
            <a:lvl4pPr marL="1371600" indent="0">
              <a:buFontTx/>
              <a:buNone/>
              <a:defRPr sz="4400" b="1">
                <a:effectLst>
                  <a:glow rad="127000">
                    <a:schemeClr val="bg1"/>
                  </a:glow>
                </a:effectLst>
              </a:defRPr>
            </a:lvl4pPr>
            <a:lvl5pPr marL="1828800" indent="0">
              <a:buFontTx/>
              <a:buNone/>
              <a:defRPr sz="4400" b="1">
                <a:effectLst>
                  <a:glow rad="1270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040088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225459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7A29EB-3254-4716-B71A-2D164081F4DD}"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475070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7A29EB-3254-4716-B71A-2D164081F4DD}" type="datetimeFigureOut">
              <a:rPr lang="en-US" smtClean="0"/>
              <a:t>5/13/2021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4001916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7A29EB-3254-4716-B71A-2D164081F4DD}" type="datetimeFigureOut">
              <a:rPr lang="en-US" smtClean="0"/>
              <a:t>5/13/2021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098366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7A29EB-3254-4716-B71A-2D164081F4DD}" type="datetimeFigureOut">
              <a:rPr lang="en-US" smtClean="0"/>
              <a:t>5/13/2021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57625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7A29EB-3254-4716-B71A-2D164081F4DD}"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804095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7A29EB-3254-4716-B71A-2D164081F4DD}"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1512155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a:srcRect r="8430"/>
          <a:stretch/>
        </p:blipFill>
        <p:spPr>
          <a:xfrm>
            <a:off x="2" y="1"/>
            <a:ext cx="12224824" cy="6863237"/>
          </a:xfrm>
          <a:prstGeom prst="rect">
            <a:avLst/>
          </a:prstGeom>
        </p:spPr>
      </p:pic>
      <p:pic>
        <p:nvPicPr>
          <p:cNvPr id="8" name="Picture 7"/>
          <p:cNvPicPr>
            <a:picLocks noChangeAspect="1"/>
          </p:cNvPicPr>
          <p:nvPr userDrawn="1"/>
        </p:nvPicPr>
        <p:blipFill>
          <a:blip r:embed="rId14"/>
          <a:stretch>
            <a:fillRect/>
          </a:stretch>
        </p:blipFill>
        <p:spPr>
          <a:xfrm>
            <a:off x="0" y="3292368"/>
            <a:ext cx="6990113" cy="3565632"/>
          </a:xfrm>
          <a:prstGeom prst="rect">
            <a:avLst/>
          </a:prstGeom>
        </p:spPr>
      </p:pic>
      <p:pic>
        <p:nvPicPr>
          <p:cNvPr id="9" name="Picture 8"/>
          <p:cNvPicPr>
            <a:picLocks noChangeAspect="1"/>
          </p:cNvPicPr>
          <p:nvPr userDrawn="1"/>
        </p:nvPicPr>
        <p:blipFill>
          <a:blip r:embed="rId15"/>
          <a:stretch>
            <a:fillRect/>
          </a:stretch>
        </p:blipFill>
        <p:spPr>
          <a:xfrm>
            <a:off x="0" y="3306996"/>
            <a:ext cx="4369587" cy="1914763"/>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7A29EB-3254-4716-B71A-2D164081F4DD}" type="datetimeFigureOut">
              <a:rPr lang="en-US" smtClean="0"/>
              <a:t>5/13/2021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977B4A-27F0-4732-9E5D-DD86DBF01CB3}" type="slidenum">
              <a:rPr lang="en-US" smtClean="0"/>
              <a:t>‹#›</a:t>
            </a:fld>
            <a:endParaRPr lang="en-US"/>
          </a:p>
        </p:txBody>
      </p:sp>
    </p:spTree>
    <p:extLst>
      <p:ext uri="{BB962C8B-B14F-4D97-AF65-F5344CB8AC3E}">
        <p14:creationId xmlns:p14="http://schemas.microsoft.com/office/powerpoint/2010/main" val="2912252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2828" y="919307"/>
            <a:ext cx="6039172" cy="1325563"/>
          </a:xfrm>
        </p:spPr>
        <p:txBody>
          <a:bodyPr>
            <a:normAutofit/>
          </a:bodyPr>
          <a:lstStyle/>
          <a:p>
            <a:r>
              <a:rPr lang="en-US" sz="6000" b="1" dirty="0">
                <a:solidFill>
                  <a:schemeClr val="tx1"/>
                </a:solidFill>
                <a:effectLst>
                  <a:glow rad="127000">
                    <a:srgbClr val="7591C4">
                      <a:alpha val="0"/>
                    </a:srgbClr>
                  </a:glow>
                </a:effectLst>
                <a:latin typeface="Candara" panose="020E0502030303020204" pitchFamily="34" charset="0"/>
              </a:rPr>
              <a:t>God’s Road to</a:t>
            </a:r>
          </a:p>
        </p:txBody>
      </p:sp>
      <p:sp>
        <p:nvSpPr>
          <p:cNvPr id="3" name="Content Placeholder 2"/>
          <p:cNvSpPr>
            <a:spLocks noGrp="1"/>
          </p:cNvSpPr>
          <p:nvPr>
            <p:ph idx="1"/>
          </p:nvPr>
        </p:nvSpPr>
        <p:spPr>
          <a:xfrm>
            <a:off x="6594764" y="2989407"/>
            <a:ext cx="5209309" cy="4351338"/>
          </a:xfrm>
        </p:spPr>
        <p:txBody>
          <a:bodyPr>
            <a:normAutofit/>
          </a:bodyPr>
          <a:lstStyle/>
          <a:p>
            <a:pPr marL="0" indent="0" algn="ctr">
              <a:buNone/>
            </a:pPr>
            <a:r>
              <a:rPr lang="en-US" sz="8800" b="1" dirty="0">
                <a:effectLst>
                  <a:glow rad="127000">
                    <a:schemeClr val="bg1">
                      <a:alpha val="0"/>
                    </a:schemeClr>
                  </a:glow>
                </a:effectLst>
                <a:latin typeface="Candara" panose="020E0502030303020204" pitchFamily="34" charset="0"/>
              </a:rPr>
              <a:t>IS AHEAD</a:t>
            </a:r>
          </a:p>
        </p:txBody>
      </p:sp>
      <p:pic>
        <p:nvPicPr>
          <p:cNvPr id="4" name="Picture 3"/>
          <p:cNvPicPr>
            <a:picLocks noChangeAspect="1"/>
          </p:cNvPicPr>
          <p:nvPr/>
        </p:nvPicPr>
        <p:blipFill>
          <a:blip r:embed="rId3"/>
          <a:stretch>
            <a:fillRect/>
          </a:stretch>
        </p:blipFill>
        <p:spPr>
          <a:xfrm>
            <a:off x="0" y="0"/>
            <a:ext cx="13344144" cy="6858000"/>
          </a:xfrm>
          <a:prstGeom prst="rect">
            <a:avLst/>
          </a:prstGeom>
        </p:spPr>
      </p:pic>
      <p:pic>
        <p:nvPicPr>
          <p:cNvPr id="5" name="Picture 4"/>
          <p:cNvPicPr>
            <a:picLocks noChangeAspect="1"/>
          </p:cNvPicPr>
          <p:nvPr/>
        </p:nvPicPr>
        <p:blipFill>
          <a:blip r:embed="rId4"/>
          <a:stretch>
            <a:fillRect/>
          </a:stretch>
        </p:blipFill>
        <p:spPr>
          <a:xfrm>
            <a:off x="6362365" y="874964"/>
            <a:ext cx="5683862" cy="3704497"/>
          </a:xfrm>
          <a:prstGeom prst="rect">
            <a:avLst/>
          </a:prstGeom>
        </p:spPr>
      </p:pic>
      <p:sp>
        <p:nvSpPr>
          <p:cNvPr id="6" name="Rectangle 5"/>
          <p:cNvSpPr/>
          <p:nvPr/>
        </p:nvSpPr>
        <p:spPr>
          <a:xfrm>
            <a:off x="6600530" y="1385716"/>
            <a:ext cx="5222905" cy="1107996"/>
          </a:xfrm>
          <a:prstGeom prst="rect">
            <a:avLst/>
          </a:prstGeom>
        </p:spPr>
        <p:txBody>
          <a:bodyPr wrap="none">
            <a:spAutoFit/>
          </a:bodyPr>
          <a:lstStyle/>
          <a:p>
            <a:r>
              <a:rPr lang="en-US" sz="6600" b="1" dirty="0">
                <a:solidFill>
                  <a:schemeClr val="bg1"/>
                </a:solidFill>
                <a:effectLst>
                  <a:glow rad="127000">
                    <a:srgbClr val="7591C4">
                      <a:alpha val="0"/>
                    </a:srgbClr>
                  </a:glow>
                </a:effectLst>
                <a:latin typeface="Candara" panose="020E0502030303020204" pitchFamily="34" charset="0"/>
              </a:rPr>
              <a:t>God’s Road to</a:t>
            </a:r>
            <a:endParaRPr lang="en-US" sz="6600" dirty="0">
              <a:solidFill>
                <a:schemeClr val="bg1"/>
              </a:solidFill>
            </a:endParaRPr>
          </a:p>
        </p:txBody>
      </p:sp>
      <p:sp>
        <p:nvSpPr>
          <p:cNvPr id="7" name="Rectangle 6"/>
          <p:cNvSpPr/>
          <p:nvPr/>
        </p:nvSpPr>
        <p:spPr>
          <a:xfrm>
            <a:off x="6633660" y="2363064"/>
            <a:ext cx="5054757" cy="1569660"/>
          </a:xfrm>
          <a:prstGeom prst="rect">
            <a:avLst/>
          </a:prstGeom>
        </p:spPr>
        <p:txBody>
          <a:bodyPr wrap="square">
            <a:spAutoFit/>
          </a:bodyPr>
          <a:lstStyle/>
          <a:p>
            <a:pPr algn="ctr"/>
            <a:r>
              <a:rPr lang="en-US" sz="9600" b="1" dirty="0">
                <a:solidFill>
                  <a:schemeClr val="bg1"/>
                </a:solidFill>
                <a:effectLst>
                  <a:glow rad="127000">
                    <a:srgbClr val="7591C4">
                      <a:alpha val="0"/>
                    </a:srgbClr>
                  </a:glow>
                </a:effectLst>
                <a:latin typeface="Candara" panose="020E0502030303020204" pitchFamily="34" charset="0"/>
              </a:rPr>
              <a:t>SUCCESS</a:t>
            </a:r>
            <a:endParaRPr lang="en-US" sz="9600" dirty="0">
              <a:solidFill>
                <a:schemeClr val="bg1"/>
              </a:solidFill>
            </a:endParaRPr>
          </a:p>
        </p:txBody>
      </p:sp>
    </p:spTree>
    <p:extLst>
      <p:ext uri="{BB962C8B-B14F-4D97-AF65-F5344CB8AC3E}">
        <p14:creationId xmlns:p14="http://schemas.microsoft.com/office/powerpoint/2010/main" val="1385687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In” really  means: </a:t>
            </a:r>
            <a:r>
              <a:rPr lang="en-US" u="sng" dirty="0">
                <a:effectLst>
                  <a:glow rad="127000">
                    <a:srgbClr val="FF0000"/>
                  </a:glow>
                </a:effectLst>
              </a:rPr>
              <a:t>Wholehearted</a:t>
            </a:r>
            <a:r>
              <a:rPr lang="en-US" dirty="0"/>
              <a:t>”</a:t>
            </a:r>
          </a:p>
        </p:txBody>
      </p:sp>
      <p:sp>
        <p:nvSpPr>
          <p:cNvPr id="3" name="Content Placeholder 2"/>
          <p:cNvSpPr>
            <a:spLocks noGrp="1"/>
          </p:cNvSpPr>
          <p:nvPr>
            <p:ph idx="1"/>
          </p:nvPr>
        </p:nvSpPr>
        <p:spPr>
          <a:xfrm>
            <a:off x="387275" y="1825625"/>
            <a:ext cx="5784925" cy="4351338"/>
          </a:xfrm>
        </p:spPr>
        <p:txBody>
          <a:bodyPr/>
          <a:lstStyle/>
          <a:p>
            <a:pPr algn="ctr"/>
            <a:r>
              <a:rPr lang="en-US" dirty="0"/>
              <a:t>Caleb’s “Wholehearted” devotion is mentioned six times:</a:t>
            </a:r>
          </a:p>
        </p:txBody>
      </p:sp>
      <p:pic>
        <p:nvPicPr>
          <p:cNvPr id="5" name="Picture 4"/>
          <p:cNvPicPr>
            <a:picLocks noChangeAspect="1"/>
          </p:cNvPicPr>
          <p:nvPr/>
        </p:nvPicPr>
        <p:blipFill>
          <a:blip r:embed="rId3"/>
          <a:stretch>
            <a:fillRect/>
          </a:stretch>
        </p:blipFill>
        <p:spPr>
          <a:xfrm>
            <a:off x="6111240" y="1609345"/>
            <a:ext cx="5053855" cy="4959095"/>
          </a:xfrm>
          <a:prstGeom prst="rect">
            <a:avLst/>
          </a:prstGeom>
        </p:spPr>
      </p:pic>
      <p:pic>
        <p:nvPicPr>
          <p:cNvPr id="6" name="Picture 5"/>
          <p:cNvPicPr>
            <a:picLocks noChangeAspect="1"/>
          </p:cNvPicPr>
          <p:nvPr/>
        </p:nvPicPr>
        <p:blipFill>
          <a:blip r:embed="rId3"/>
          <a:stretch>
            <a:fillRect/>
          </a:stretch>
        </p:blipFill>
        <p:spPr>
          <a:xfrm>
            <a:off x="6141720" y="1578865"/>
            <a:ext cx="5053855" cy="4959095"/>
          </a:xfrm>
          <a:prstGeom prst="rect">
            <a:avLst/>
          </a:prstGeom>
        </p:spPr>
      </p:pic>
      <p:pic>
        <p:nvPicPr>
          <p:cNvPr id="4" name="Picture 3"/>
          <p:cNvPicPr>
            <a:picLocks noChangeAspect="1"/>
          </p:cNvPicPr>
          <p:nvPr/>
        </p:nvPicPr>
        <p:blipFill>
          <a:blip r:embed="rId4"/>
          <a:stretch>
            <a:fillRect/>
          </a:stretch>
        </p:blipFill>
        <p:spPr>
          <a:xfrm>
            <a:off x="7962356" y="2865120"/>
            <a:ext cx="4229643" cy="3992880"/>
          </a:xfrm>
          <a:prstGeom prst="rect">
            <a:avLst/>
          </a:prstGeom>
        </p:spPr>
      </p:pic>
    </p:spTree>
    <p:extLst>
      <p:ext uri="{BB962C8B-B14F-4D97-AF65-F5344CB8AC3E}">
        <p14:creationId xmlns:p14="http://schemas.microsoft.com/office/powerpoint/2010/main" val="2220445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In” really  means: </a:t>
            </a:r>
            <a:r>
              <a:rPr lang="en-US" u="sng" dirty="0">
                <a:effectLst>
                  <a:glow rad="127000">
                    <a:srgbClr val="FF0000"/>
                  </a:glow>
                </a:effectLst>
              </a:rPr>
              <a:t>Wholehearted</a:t>
            </a:r>
            <a:r>
              <a:rPr lang="en-US" dirty="0"/>
              <a:t>”</a:t>
            </a:r>
          </a:p>
        </p:txBody>
      </p:sp>
      <p:sp>
        <p:nvSpPr>
          <p:cNvPr id="3" name="Content Placeholder 2"/>
          <p:cNvSpPr>
            <a:spLocks noGrp="1"/>
          </p:cNvSpPr>
          <p:nvPr>
            <p:ph idx="1"/>
          </p:nvPr>
        </p:nvSpPr>
        <p:spPr>
          <a:xfrm>
            <a:off x="387275" y="1825625"/>
            <a:ext cx="5784925" cy="4351338"/>
          </a:xfrm>
        </p:spPr>
        <p:txBody>
          <a:bodyPr/>
          <a:lstStyle/>
          <a:p>
            <a:pPr algn="ctr"/>
            <a:r>
              <a:rPr lang="en-US" dirty="0"/>
              <a:t>Caleb’s “Wholehearted” devotion is mentioned six times:</a:t>
            </a:r>
          </a:p>
          <a:p>
            <a:pPr algn="ctr"/>
            <a:r>
              <a:rPr lang="en-US" dirty="0" err="1"/>
              <a:t>Num</a:t>
            </a:r>
            <a:r>
              <a:rPr lang="en-US" dirty="0"/>
              <a:t> 14:24; 32:11-12; </a:t>
            </a:r>
          </a:p>
        </p:txBody>
      </p:sp>
      <p:pic>
        <p:nvPicPr>
          <p:cNvPr id="5" name="Picture 4"/>
          <p:cNvPicPr>
            <a:picLocks noChangeAspect="1"/>
          </p:cNvPicPr>
          <p:nvPr/>
        </p:nvPicPr>
        <p:blipFill>
          <a:blip r:embed="rId3"/>
          <a:stretch>
            <a:fillRect/>
          </a:stretch>
        </p:blipFill>
        <p:spPr>
          <a:xfrm>
            <a:off x="6111240" y="1609345"/>
            <a:ext cx="5053855" cy="4959095"/>
          </a:xfrm>
          <a:prstGeom prst="rect">
            <a:avLst/>
          </a:prstGeom>
        </p:spPr>
      </p:pic>
      <p:pic>
        <p:nvPicPr>
          <p:cNvPr id="6" name="Picture 5"/>
          <p:cNvPicPr>
            <a:picLocks noChangeAspect="1"/>
          </p:cNvPicPr>
          <p:nvPr/>
        </p:nvPicPr>
        <p:blipFill>
          <a:blip r:embed="rId3"/>
          <a:stretch>
            <a:fillRect/>
          </a:stretch>
        </p:blipFill>
        <p:spPr>
          <a:xfrm>
            <a:off x="6141720" y="1578865"/>
            <a:ext cx="5053855" cy="4959095"/>
          </a:xfrm>
          <a:prstGeom prst="rect">
            <a:avLst/>
          </a:prstGeom>
        </p:spPr>
      </p:pic>
      <p:pic>
        <p:nvPicPr>
          <p:cNvPr id="4" name="Picture 3"/>
          <p:cNvPicPr>
            <a:picLocks noChangeAspect="1"/>
          </p:cNvPicPr>
          <p:nvPr/>
        </p:nvPicPr>
        <p:blipFill>
          <a:blip r:embed="rId4"/>
          <a:stretch>
            <a:fillRect/>
          </a:stretch>
        </p:blipFill>
        <p:spPr>
          <a:xfrm>
            <a:off x="7962356" y="2865120"/>
            <a:ext cx="4229643" cy="3992880"/>
          </a:xfrm>
          <a:prstGeom prst="rect">
            <a:avLst/>
          </a:prstGeom>
        </p:spPr>
      </p:pic>
    </p:spTree>
    <p:extLst>
      <p:ext uri="{BB962C8B-B14F-4D97-AF65-F5344CB8AC3E}">
        <p14:creationId xmlns:p14="http://schemas.microsoft.com/office/powerpoint/2010/main" val="1010256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In” really  means: </a:t>
            </a:r>
            <a:r>
              <a:rPr lang="en-US" u="sng" dirty="0">
                <a:effectLst>
                  <a:glow rad="127000">
                    <a:srgbClr val="FF0000"/>
                  </a:glow>
                </a:effectLst>
              </a:rPr>
              <a:t>Wholehearted</a:t>
            </a:r>
            <a:r>
              <a:rPr lang="en-US" dirty="0"/>
              <a:t>”</a:t>
            </a:r>
          </a:p>
        </p:txBody>
      </p:sp>
      <p:sp>
        <p:nvSpPr>
          <p:cNvPr id="3" name="Content Placeholder 2"/>
          <p:cNvSpPr>
            <a:spLocks noGrp="1"/>
          </p:cNvSpPr>
          <p:nvPr>
            <p:ph idx="1"/>
          </p:nvPr>
        </p:nvSpPr>
        <p:spPr>
          <a:xfrm>
            <a:off x="387275" y="1825625"/>
            <a:ext cx="5784925" cy="4351338"/>
          </a:xfrm>
        </p:spPr>
        <p:txBody>
          <a:bodyPr/>
          <a:lstStyle/>
          <a:p>
            <a:pPr algn="ctr"/>
            <a:r>
              <a:rPr lang="en-US" dirty="0"/>
              <a:t>Caleb’s “Wholehearted” devotion is mentioned six times:</a:t>
            </a:r>
          </a:p>
          <a:p>
            <a:pPr algn="ctr"/>
            <a:r>
              <a:rPr lang="en-US" dirty="0" err="1"/>
              <a:t>Num</a:t>
            </a:r>
            <a:r>
              <a:rPr lang="en-US" dirty="0"/>
              <a:t> 14:24; 32:11-12; Dt 1:36</a:t>
            </a:r>
          </a:p>
        </p:txBody>
      </p:sp>
      <p:pic>
        <p:nvPicPr>
          <p:cNvPr id="5" name="Picture 4"/>
          <p:cNvPicPr>
            <a:picLocks noChangeAspect="1"/>
          </p:cNvPicPr>
          <p:nvPr/>
        </p:nvPicPr>
        <p:blipFill>
          <a:blip r:embed="rId3"/>
          <a:stretch>
            <a:fillRect/>
          </a:stretch>
        </p:blipFill>
        <p:spPr>
          <a:xfrm>
            <a:off x="6111240" y="1609345"/>
            <a:ext cx="5053855" cy="4959095"/>
          </a:xfrm>
          <a:prstGeom prst="rect">
            <a:avLst/>
          </a:prstGeom>
        </p:spPr>
      </p:pic>
      <p:pic>
        <p:nvPicPr>
          <p:cNvPr id="6" name="Picture 5"/>
          <p:cNvPicPr>
            <a:picLocks noChangeAspect="1"/>
          </p:cNvPicPr>
          <p:nvPr/>
        </p:nvPicPr>
        <p:blipFill>
          <a:blip r:embed="rId3"/>
          <a:stretch>
            <a:fillRect/>
          </a:stretch>
        </p:blipFill>
        <p:spPr>
          <a:xfrm>
            <a:off x="6141720" y="1578865"/>
            <a:ext cx="5053855" cy="4959095"/>
          </a:xfrm>
          <a:prstGeom prst="rect">
            <a:avLst/>
          </a:prstGeom>
        </p:spPr>
      </p:pic>
      <p:pic>
        <p:nvPicPr>
          <p:cNvPr id="4" name="Picture 3"/>
          <p:cNvPicPr>
            <a:picLocks noChangeAspect="1"/>
          </p:cNvPicPr>
          <p:nvPr/>
        </p:nvPicPr>
        <p:blipFill>
          <a:blip r:embed="rId4"/>
          <a:stretch>
            <a:fillRect/>
          </a:stretch>
        </p:blipFill>
        <p:spPr>
          <a:xfrm>
            <a:off x="7962356" y="2865120"/>
            <a:ext cx="4229643" cy="3992880"/>
          </a:xfrm>
          <a:prstGeom prst="rect">
            <a:avLst/>
          </a:prstGeom>
        </p:spPr>
      </p:pic>
    </p:spTree>
    <p:extLst>
      <p:ext uri="{BB962C8B-B14F-4D97-AF65-F5344CB8AC3E}">
        <p14:creationId xmlns:p14="http://schemas.microsoft.com/office/powerpoint/2010/main" val="1041113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In” really  means: </a:t>
            </a:r>
            <a:r>
              <a:rPr lang="en-US" u="sng" dirty="0">
                <a:effectLst>
                  <a:glow rad="127000">
                    <a:srgbClr val="FF0000"/>
                  </a:glow>
                </a:effectLst>
              </a:rPr>
              <a:t>Wholehearted</a:t>
            </a:r>
            <a:r>
              <a:rPr lang="en-US" dirty="0"/>
              <a:t>”</a:t>
            </a:r>
          </a:p>
        </p:txBody>
      </p:sp>
      <p:sp>
        <p:nvSpPr>
          <p:cNvPr id="3" name="Content Placeholder 2"/>
          <p:cNvSpPr>
            <a:spLocks noGrp="1"/>
          </p:cNvSpPr>
          <p:nvPr>
            <p:ph idx="1"/>
          </p:nvPr>
        </p:nvSpPr>
        <p:spPr>
          <a:xfrm>
            <a:off x="387275" y="1825625"/>
            <a:ext cx="5784925" cy="4351338"/>
          </a:xfrm>
        </p:spPr>
        <p:txBody>
          <a:bodyPr/>
          <a:lstStyle/>
          <a:p>
            <a:pPr algn="ctr"/>
            <a:r>
              <a:rPr lang="en-US" dirty="0"/>
              <a:t>Caleb’s “Wholehearted” devotion is mentioned six times:</a:t>
            </a:r>
          </a:p>
          <a:p>
            <a:pPr algn="ctr"/>
            <a:r>
              <a:rPr lang="en-US" dirty="0" err="1"/>
              <a:t>Num</a:t>
            </a:r>
            <a:r>
              <a:rPr lang="en-US" dirty="0"/>
              <a:t> 14:24; 32:11-12; Dt 1:36</a:t>
            </a:r>
            <a:br>
              <a:rPr lang="en-US" dirty="0"/>
            </a:br>
            <a:r>
              <a:rPr lang="en-US" dirty="0"/>
              <a:t>Josh 14:8, 9, 14</a:t>
            </a:r>
          </a:p>
        </p:txBody>
      </p:sp>
      <p:pic>
        <p:nvPicPr>
          <p:cNvPr id="5" name="Picture 4"/>
          <p:cNvPicPr>
            <a:picLocks noChangeAspect="1"/>
          </p:cNvPicPr>
          <p:nvPr/>
        </p:nvPicPr>
        <p:blipFill>
          <a:blip r:embed="rId3"/>
          <a:stretch>
            <a:fillRect/>
          </a:stretch>
        </p:blipFill>
        <p:spPr>
          <a:xfrm>
            <a:off x="6111240" y="1609345"/>
            <a:ext cx="5053855" cy="4959095"/>
          </a:xfrm>
          <a:prstGeom prst="rect">
            <a:avLst/>
          </a:prstGeom>
        </p:spPr>
      </p:pic>
      <p:pic>
        <p:nvPicPr>
          <p:cNvPr id="6" name="Picture 5"/>
          <p:cNvPicPr>
            <a:picLocks noChangeAspect="1"/>
          </p:cNvPicPr>
          <p:nvPr/>
        </p:nvPicPr>
        <p:blipFill>
          <a:blip r:embed="rId3"/>
          <a:stretch>
            <a:fillRect/>
          </a:stretch>
        </p:blipFill>
        <p:spPr>
          <a:xfrm>
            <a:off x="6141720" y="1578865"/>
            <a:ext cx="5053855" cy="4959095"/>
          </a:xfrm>
          <a:prstGeom prst="rect">
            <a:avLst/>
          </a:prstGeom>
        </p:spPr>
      </p:pic>
      <p:pic>
        <p:nvPicPr>
          <p:cNvPr id="4" name="Picture 3"/>
          <p:cNvPicPr>
            <a:picLocks noChangeAspect="1"/>
          </p:cNvPicPr>
          <p:nvPr/>
        </p:nvPicPr>
        <p:blipFill>
          <a:blip r:embed="rId4"/>
          <a:stretch>
            <a:fillRect/>
          </a:stretch>
        </p:blipFill>
        <p:spPr>
          <a:xfrm>
            <a:off x="7962356" y="2865120"/>
            <a:ext cx="4229643" cy="3992880"/>
          </a:xfrm>
          <a:prstGeom prst="rect">
            <a:avLst/>
          </a:prstGeom>
        </p:spPr>
      </p:pic>
    </p:spTree>
    <p:extLst>
      <p:ext uri="{BB962C8B-B14F-4D97-AF65-F5344CB8AC3E}">
        <p14:creationId xmlns:p14="http://schemas.microsoft.com/office/powerpoint/2010/main" val="668974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111240" y="1609345"/>
            <a:ext cx="5053855" cy="4959095"/>
          </a:xfrm>
          <a:prstGeom prst="rect">
            <a:avLst/>
          </a:prstGeom>
        </p:spPr>
      </p:pic>
      <p:pic>
        <p:nvPicPr>
          <p:cNvPr id="6" name="Picture 5"/>
          <p:cNvPicPr>
            <a:picLocks noChangeAspect="1"/>
          </p:cNvPicPr>
          <p:nvPr/>
        </p:nvPicPr>
        <p:blipFill>
          <a:blip r:embed="rId3"/>
          <a:stretch>
            <a:fillRect/>
          </a:stretch>
        </p:blipFill>
        <p:spPr>
          <a:xfrm>
            <a:off x="6141720" y="1578865"/>
            <a:ext cx="5053855" cy="4959095"/>
          </a:xfrm>
          <a:prstGeom prst="rect">
            <a:avLst/>
          </a:prstGeom>
        </p:spPr>
      </p:pic>
      <p:pic>
        <p:nvPicPr>
          <p:cNvPr id="8" name="Picture 7"/>
          <p:cNvPicPr>
            <a:picLocks noChangeAspect="1"/>
          </p:cNvPicPr>
          <p:nvPr/>
        </p:nvPicPr>
        <p:blipFill>
          <a:blip r:embed="rId4"/>
          <a:stretch>
            <a:fillRect/>
          </a:stretch>
        </p:blipFill>
        <p:spPr>
          <a:xfrm>
            <a:off x="8300535" y="3291840"/>
            <a:ext cx="3891465" cy="3566160"/>
          </a:xfrm>
          <a:prstGeom prst="rect">
            <a:avLst/>
          </a:prstGeom>
        </p:spPr>
      </p:pic>
      <p:sp>
        <p:nvSpPr>
          <p:cNvPr id="2" name="Title 1"/>
          <p:cNvSpPr>
            <a:spLocks noGrp="1"/>
          </p:cNvSpPr>
          <p:nvPr>
            <p:ph type="title"/>
          </p:nvPr>
        </p:nvSpPr>
        <p:spPr/>
        <p:txBody>
          <a:bodyPr/>
          <a:lstStyle/>
          <a:p>
            <a:r>
              <a:rPr lang="en-US" dirty="0"/>
              <a:t>“All In” really  means: </a:t>
            </a:r>
            <a:r>
              <a:rPr lang="en-US" u="sng" dirty="0">
                <a:effectLst>
                  <a:glow rad="127000">
                    <a:srgbClr val="FF0000"/>
                  </a:glow>
                </a:effectLst>
              </a:rPr>
              <a:t>Wholehearted</a:t>
            </a:r>
            <a:r>
              <a:rPr lang="en-US" dirty="0"/>
              <a:t>”</a:t>
            </a:r>
          </a:p>
        </p:txBody>
      </p:sp>
      <p:sp>
        <p:nvSpPr>
          <p:cNvPr id="3" name="Content Placeholder 2"/>
          <p:cNvSpPr>
            <a:spLocks noGrp="1"/>
          </p:cNvSpPr>
          <p:nvPr>
            <p:ph idx="1"/>
          </p:nvPr>
        </p:nvSpPr>
        <p:spPr>
          <a:xfrm>
            <a:off x="387275" y="1825625"/>
            <a:ext cx="5784925" cy="4351338"/>
          </a:xfrm>
        </p:spPr>
        <p:txBody>
          <a:bodyPr/>
          <a:lstStyle/>
          <a:p>
            <a:pPr algn="ctr"/>
            <a:r>
              <a:rPr lang="en-US" dirty="0"/>
              <a:t>Caleb’s “Wholehearted” devotion is mentioned six times:</a:t>
            </a:r>
          </a:p>
          <a:p>
            <a:pPr algn="ctr"/>
            <a:r>
              <a:rPr lang="en-US" dirty="0" err="1"/>
              <a:t>Num</a:t>
            </a:r>
            <a:r>
              <a:rPr lang="en-US" dirty="0"/>
              <a:t> 14:24; 32:11-12; </a:t>
            </a:r>
            <a:r>
              <a:rPr lang="en-US"/>
              <a:t>Dt 1:36</a:t>
            </a:r>
            <a:br>
              <a:rPr lang="en-US"/>
            </a:br>
            <a:r>
              <a:rPr lang="en-US"/>
              <a:t>Josh </a:t>
            </a:r>
            <a:r>
              <a:rPr lang="en-US" dirty="0"/>
              <a:t>14:8, 9, 14</a:t>
            </a:r>
          </a:p>
        </p:txBody>
      </p:sp>
      <p:sp>
        <p:nvSpPr>
          <p:cNvPr id="7" name="TextBox 6"/>
          <p:cNvSpPr txBox="1"/>
          <p:nvPr/>
        </p:nvSpPr>
        <p:spPr>
          <a:xfrm>
            <a:off x="6629400" y="2286000"/>
            <a:ext cx="4114800" cy="2874633"/>
          </a:xfrm>
          <a:prstGeom prst="rect">
            <a:avLst/>
          </a:prstGeom>
          <a:noFill/>
        </p:spPr>
        <p:txBody>
          <a:bodyPr wrap="square" rtlCol="0">
            <a:spAutoFit/>
          </a:bodyPr>
          <a:lstStyle/>
          <a:p>
            <a:pPr algn="ctr">
              <a:lnSpc>
                <a:spcPct val="80000"/>
              </a:lnSpc>
            </a:pPr>
            <a:r>
              <a:rPr lang="en-US" sz="4400" b="1" dirty="0">
                <a:solidFill>
                  <a:schemeClr val="bg1"/>
                </a:solidFill>
                <a:effectLst>
                  <a:glow rad="127000">
                    <a:schemeClr val="tx1"/>
                  </a:glow>
                </a:effectLst>
              </a:rPr>
              <a:t>“Love the Lord your God with all your heart”</a:t>
            </a:r>
            <a:br>
              <a:rPr lang="en-US" sz="4400" b="1" dirty="0">
                <a:solidFill>
                  <a:schemeClr val="bg1"/>
                </a:solidFill>
                <a:effectLst>
                  <a:glow rad="127000">
                    <a:schemeClr val="tx1"/>
                  </a:glow>
                </a:effectLst>
              </a:rPr>
            </a:br>
            <a:r>
              <a:rPr lang="en-US" sz="4400" b="1" dirty="0">
                <a:solidFill>
                  <a:schemeClr val="bg1"/>
                </a:solidFill>
                <a:effectLst>
                  <a:glow rad="127000">
                    <a:schemeClr val="tx1"/>
                  </a:glow>
                </a:effectLst>
              </a:rPr>
              <a:t>--Jesus</a:t>
            </a:r>
          </a:p>
          <a:p>
            <a:pPr algn="ctr"/>
            <a:endParaRPr lang="en-US" sz="4000" b="1" dirty="0">
              <a:solidFill>
                <a:schemeClr val="bg1"/>
              </a:solidFill>
              <a:effectLst>
                <a:glow rad="127000">
                  <a:srgbClr val="FF0000"/>
                </a:glow>
              </a:effectLst>
            </a:endParaRPr>
          </a:p>
        </p:txBody>
      </p:sp>
    </p:spTree>
    <p:extLst>
      <p:ext uri="{BB962C8B-B14F-4D97-AF65-F5344CB8AC3E}">
        <p14:creationId xmlns:p14="http://schemas.microsoft.com/office/powerpoint/2010/main" val="1972604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“All In” may also mean “</a:t>
            </a:r>
            <a:r>
              <a:rPr lang="en-US" sz="5400" u="sng" dirty="0">
                <a:effectLst>
                  <a:glow rad="127000">
                    <a:srgbClr val="FF0000"/>
                  </a:glow>
                </a:effectLst>
              </a:rPr>
              <a:t>A</a:t>
            </a:r>
            <a:r>
              <a:rPr lang="en-US" sz="5400" dirty="0">
                <a:effectLst>
                  <a:glow rad="127000">
                    <a:srgbClr val="FF0000"/>
                  </a:glow>
                </a:effectLst>
              </a:rPr>
              <a:t>g</a:t>
            </a:r>
            <a:r>
              <a:rPr lang="en-US" sz="5400" u="sng" dirty="0">
                <a:effectLst>
                  <a:glow rad="127000">
                    <a:srgbClr val="FF0000"/>
                  </a:glow>
                </a:effectLst>
              </a:rPr>
              <a:t>ainst</a:t>
            </a:r>
            <a:r>
              <a:rPr lang="en-US" sz="5400" dirty="0">
                <a:effectLst>
                  <a:glow rad="127000">
                    <a:srgbClr val="FF0000"/>
                  </a:glow>
                </a:effectLst>
              </a:rPr>
              <a:t> </a:t>
            </a:r>
            <a:r>
              <a:rPr lang="en-US" sz="5400" u="sng" dirty="0">
                <a:effectLst>
                  <a:glow rad="127000">
                    <a:srgbClr val="FF0000"/>
                  </a:glow>
                </a:effectLst>
              </a:rPr>
              <a:t>the</a:t>
            </a:r>
            <a:r>
              <a:rPr lang="en-US" sz="5400" dirty="0">
                <a:effectLst>
                  <a:glow rad="127000">
                    <a:srgbClr val="FF0000"/>
                  </a:glow>
                </a:effectLst>
              </a:rPr>
              <a:t> </a:t>
            </a:r>
            <a:r>
              <a:rPr lang="en-US" sz="5400" u="sng" dirty="0">
                <a:effectLst>
                  <a:glow rad="127000">
                    <a:srgbClr val="FF0000"/>
                  </a:glow>
                </a:effectLst>
              </a:rPr>
              <a:t>Flow</a:t>
            </a:r>
            <a:r>
              <a:rPr lang="en-US" sz="5400" dirty="0"/>
              <a:t>”</a:t>
            </a:r>
          </a:p>
        </p:txBody>
      </p:sp>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val="2516992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81401" y="0"/>
            <a:ext cx="7010599" cy="6858000"/>
          </a:xfrm>
          <a:prstGeom prst="rect">
            <a:avLst/>
          </a:prstGeom>
        </p:spPr>
      </p:pic>
      <p:sp>
        <p:nvSpPr>
          <p:cNvPr id="5" name="Rectangular Callout 4"/>
          <p:cNvSpPr/>
          <p:nvPr/>
        </p:nvSpPr>
        <p:spPr>
          <a:xfrm>
            <a:off x="259080" y="3108960"/>
            <a:ext cx="7010400" cy="2651760"/>
          </a:xfrm>
          <a:prstGeom prst="wedgeRectCallout">
            <a:avLst>
              <a:gd name="adj1" fmla="val 63732"/>
              <a:gd name="adj2" fmla="val 236"/>
            </a:avLst>
          </a:prstGeom>
          <a:solidFill>
            <a:srgbClr val="E9DDC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7275" y="1825625"/>
            <a:ext cx="6897445" cy="4351338"/>
          </a:xfrm>
        </p:spPr>
        <p:txBody>
          <a:bodyPr/>
          <a:lstStyle/>
          <a:p>
            <a:r>
              <a:rPr lang="en-US" dirty="0"/>
              <a:t> </a:t>
            </a:r>
            <a:r>
              <a:rPr lang="en-US" baseline="30000" dirty="0"/>
              <a:t>14:6</a:t>
            </a:r>
            <a:r>
              <a:rPr lang="en-US" dirty="0"/>
              <a:t> Now ... Caleb ... said to him [Joshua], </a:t>
            </a:r>
          </a:p>
          <a:p>
            <a:r>
              <a:rPr lang="en-US" dirty="0"/>
              <a:t>"You know what the LORD said to Moses the man of God at Kadesh </a:t>
            </a:r>
            <a:r>
              <a:rPr lang="en-US" dirty="0" err="1"/>
              <a:t>Barnea</a:t>
            </a:r>
            <a:r>
              <a:rPr lang="en-US" dirty="0"/>
              <a:t> about </a:t>
            </a:r>
            <a:r>
              <a:rPr lang="en-US" dirty="0">
                <a:solidFill>
                  <a:srgbClr val="FF0000"/>
                </a:solidFill>
              </a:rPr>
              <a:t>you and me</a:t>
            </a:r>
            <a:r>
              <a:rPr lang="en-US" dirty="0"/>
              <a:t>.  </a:t>
            </a:r>
          </a:p>
        </p:txBody>
      </p:sp>
      <p:sp>
        <p:nvSpPr>
          <p:cNvPr id="2" name="Title 1"/>
          <p:cNvSpPr>
            <a:spLocks noGrp="1"/>
          </p:cNvSpPr>
          <p:nvPr>
            <p:ph type="title"/>
          </p:nvPr>
        </p:nvSpPr>
        <p:spPr/>
        <p:txBody>
          <a:bodyPr>
            <a:normAutofit/>
          </a:bodyPr>
          <a:lstStyle/>
          <a:p>
            <a:r>
              <a:rPr lang="en-US" sz="5400" dirty="0"/>
              <a:t>“All In” may also mean “</a:t>
            </a:r>
            <a:r>
              <a:rPr lang="en-US" sz="5400" u="sng" dirty="0">
                <a:effectLst>
                  <a:glow rad="127000">
                    <a:srgbClr val="FF0000"/>
                  </a:glow>
                </a:effectLst>
              </a:rPr>
              <a:t>A</a:t>
            </a:r>
            <a:r>
              <a:rPr lang="en-US" sz="5400" dirty="0">
                <a:effectLst>
                  <a:glow rad="127000">
                    <a:srgbClr val="FF0000"/>
                  </a:glow>
                </a:effectLst>
              </a:rPr>
              <a:t>g</a:t>
            </a:r>
            <a:r>
              <a:rPr lang="en-US" sz="5400" u="sng" dirty="0">
                <a:effectLst>
                  <a:glow rad="127000">
                    <a:srgbClr val="FF0000"/>
                  </a:glow>
                </a:effectLst>
              </a:rPr>
              <a:t>ainst</a:t>
            </a:r>
            <a:r>
              <a:rPr lang="en-US" sz="5400" dirty="0">
                <a:effectLst>
                  <a:glow rad="127000">
                    <a:srgbClr val="FF0000"/>
                  </a:glow>
                </a:effectLst>
              </a:rPr>
              <a:t> </a:t>
            </a:r>
            <a:r>
              <a:rPr lang="en-US" sz="5400" u="sng" dirty="0">
                <a:effectLst>
                  <a:glow rad="127000">
                    <a:srgbClr val="FF0000"/>
                  </a:glow>
                </a:effectLst>
              </a:rPr>
              <a:t>the</a:t>
            </a:r>
            <a:r>
              <a:rPr lang="en-US" sz="5400" dirty="0">
                <a:effectLst>
                  <a:glow rad="127000">
                    <a:srgbClr val="FF0000"/>
                  </a:glow>
                </a:effectLst>
              </a:rPr>
              <a:t> </a:t>
            </a:r>
            <a:r>
              <a:rPr lang="en-US" sz="5400" u="sng" dirty="0">
                <a:effectLst>
                  <a:glow rad="127000">
                    <a:srgbClr val="FF0000"/>
                  </a:glow>
                </a:effectLst>
              </a:rPr>
              <a:t>Flow</a:t>
            </a:r>
            <a:r>
              <a:rPr lang="en-US" sz="5400" dirty="0"/>
              <a:t>”</a:t>
            </a:r>
          </a:p>
        </p:txBody>
      </p:sp>
    </p:spTree>
    <p:extLst>
      <p:ext uri="{BB962C8B-B14F-4D97-AF65-F5344CB8AC3E}">
        <p14:creationId xmlns:p14="http://schemas.microsoft.com/office/powerpoint/2010/main" val="2523271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81401" y="0"/>
            <a:ext cx="7010599" cy="6858000"/>
          </a:xfrm>
          <a:prstGeom prst="rect">
            <a:avLst/>
          </a:prstGeom>
        </p:spPr>
      </p:pic>
      <p:pic>
        <p:nvPicPr>
          <p:cNvPr id="6" name="Picture 5"/>
          <p:cNvPicPr>
            <a:picLocks noChangeAspect="1"/>
          </p:cNvPicPr>
          <p:nvPr/>
        </p:nvPicPr>
        <p:blipFill>
          <a:blip r:embed="rId4"/>
          <a:stretch>
            <a:fillRect/>
          </a:stretch>
        </p:blipFill>
        <p:spPr>
          <a:xfrm>
            <a:off x="6986016" y="0"/>
            <a:ext cx="5205984" cy="6858000"/>
          </a:xfrm>
          <a:prstGeom prst="rect">
            <a:avLst/>
          </a:prstGeom>
        </p:spPr>
      </p:pic>
      <p:sp>
        <p:nvSpPr>
          <p:cNvPr id="5" name="Rectangular Callout 4"/>
          <p:cNvSpPr/>
          <p:nvPr/>
        </p:nvSpPr>
        <p:spPr>
          <a:xfrm>
            <a:off x="259080" y="1645920"/>
            <a:ext cx="6781800" cy="4648200"/>
          </a:xfrm>
          <a:prstGeom prst="wedgeRectCallout">
            <a:avLst>
              <a:gd name="adj1" fmla="val 68690"/>
              <a:gd name="adj2" fmla="val 7449"/>
            </a:avLst>
          </a:prstGeom>
          <a:solidFill>
            <a:srgbClr val="E9DDC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5400" dirty="0"/>
              <a:t>“All In” may also mean “</a:t>
            </a:r>
            <a:r>
              <a:rPr lang="en-US" sz="5400" u="sng" dirty="0">
                <a:effectLst>
                  <a:glow rad="127000">
                    <a:srgbClr val="FF0000"/>
                  </a:glow>
                </a:effectLst>
              </a:rPr>
              <a:t>A</a:t>
            </a:r>
            <a:r>
              <a:rPr lang="en-US" sz="5400" dirty="0">
                <a:effectLst>
                  <a:glow rad="127000">
                    <a:srgbClr val="FF0000"/>
                  </a:glow>
                </a:effectLst>
              </a:rPr>
              <a:t>g</a:t>
            </a:r>
            <a:r>
              <a:rPr lang="en-US" sz="5400" u="sng" dirty="0">
                <a:effectLst>
                  <a:glow rad="127000">
                    <a:srgbClr val="FF0000"/>
                  </a:glow>
                </a:effectLst>
              </a:rPr>
              <a:t>ainst</a:t>
            </a:r>
            <a:r>
              <a:rPr lang="en-US" sz="5400" dirty="0">
                <a:effectLst>
                  <a:glow rad="127000">
                    <a:srgbClr val="FF0000"/>
                  </a:glow>
                </a:effectLst>
              </a:rPr>
              <a:t> </a:t>
            </a:r>
            <a:r>
              <a:rPr lang="en-US" sz="5400" u="sng" dirty="0">
                <a:effectLst>
                  <a:glow rad="127000">
                    <a:srgbClr val="FF0000"/>
                  </a:glow>
                </a:effectLst>
              </a:rPr>
              <a:t>the</a:t>
            </a:r>
            <a:r>
              <a:rPr lang="en-US" sz="5400" dirty="0">
                <a:effectLst>
                  <a:glow rad="127000">
                    <a:srgbClr val="FF0000"/>
                  </a:glow>
                </a:effectLst>
              </a:rPr>
              <a:t> </a:t>
            </a:r>
            <a:r>
              <a:rPr lang="en-US" sz="5400" u="sng" dirty="0">
                <a:effectLst>
                  <a:glow rad="127000">
                    <a:srgbClr val="FF0000"/>
                  </a:glow>
                </a:effectLst>
              </a:rPr>
              <a:t>Flow</a:t>
            </a:r>
            <a:r>
              <a:rPr lang="en-US" sz="5400" dirty="0"/>
              <a:t>”</a:t>
            </a:r>
          </a:p>
        </p:txBody>
      </p:sp>
      <p:sp>
        <p:nvSpPr>
          <p:cNvPr id="3" name="Content Placeholder 2"/>
          <p:cNvSpPr>
            <a:spLocks noGrp="1"/>
          </p:cNvSpPr>
          <p:nvPr>
            <p:ph idx="1"/>
          </p:nvPr>
        </p:nvSpPr>
        <p:spPr>
          <a:xfrm>
            <a:off x="387275" y="1825625"/>
            <a:ext cx="7202245" cy="4351338"/>
          </a:xfrm>
        </p:spPr>
        <p:txBody>
          <a:bodyPr/>
          <a:lstStyle/>
          <a:p>
            <a:r>
              <a:rPr lang="en-US" baseline="30000" dirty="0"/>
              <a:t>7</a:t>
            </a:r>
            <a:r>
              <a:rPr lang="en-US" dirty="0"/>
              <a:t> I was forty years old when Moses the servant of the LORD sent me </a:t>
            </a:r>
            <a:r>
              <a:rPr lang="en-US" dirty="0">
                <a:solidFill>
                  <a:srgbClr val="FF0000"/>
                </a:solidFill>
              </a:rPr>
              <a:t>from Kadesh </a:t>
            </a:r>
            <a:r>
              <a:rPr lang="en-US" dirty="0" err="1">
                <a:solidFill>
                  <a:srgbClr val="FF0000"/>
                </a:solidFill>
              </a:rPr>
              <a:t>Barnea</a:t>
            </a:r>
            <a:r>
              <a:rPr lang="en-US" dirty="0">
                <a:solidFill>
                  <a:srgbClr val="FF0000"/>
                </a:solidFill>
              </a:rPr>
              <a:t> </a:t>
            </a:r>
            <a:r>
              <a:rPr lang="en-US" dirty="0"/>
              <a:t>to explore the land. And I brought him back a report according to my convictions,</a:t>
            </a:r>
          </a:p>
        </p:txBody>
      </p:sp>
      <p:sp>
        <p:nvSpPr>
          <p:cNvPr id="7" name="Oval 6"/>
          <p:cNvSpPr/>
          <p:nvPr/>
        </p:nvSpPr>
        <p:spPr>
          <a:xfrm>
            <a:off x="10698480" y="4389120"/>
            <a:ext cx="182880" cy="198120"/>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0139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81401" y="0"/>
            <a:ext cx="7010599" cy="6858000"/>
          </a:xfrm>
          <a:prstGeom prst="rect">
            <a:avLst/>
          </a:prstGeom>
        </p:spPr>
      </p:pic>
      <p:pic>
        <p:nvPicPr>
          <p:cNvPr id="6" name="Picture 5"/>
          <p:cNvPicPr>
            <a:picLocks noChangeAspect="1"/>
          </p:cNvPicPr>
          <p:nvPr/>
        </p:nvPicPr>
        <p:blipFill>
          <a:blip r:embed="rId4"/>
          <a:stretch>
            <a:fillRect/>
          </a:stretch>
        </p:blipFill>
        <p:spPr>
          <a:xfrm>
            <a:off x="6986016" y="0"/>
            <a:ext cx="5205984" cy="6858000"/>
          </a:xfrm>
          <a:prstGeom prst="rect">
            <a:avLst/>
          </a:prstGeom>
        </p:spPr>
      </p:pic>
      <p:sp>
        <p:nvSpPr>
          <p:cNvPr id="5" name="Rectangular Callout 4"/>
          <p:cNvSpPr/>
          <p:nvPr/>
        </p:nvSpPr>
        <p:spPr>
          <a:xfrm>
            <a:off x="259080" y="1645920"/>
            <a:ext cx="6781800" cy="4648200"/>
          </a:xfrm>
          <a:prstGeom prst="wedgeRectCallout">
            <a:avLst>
              <a:gd name="adj1" fmla="val 68690"/>
              <a:gd name="adj2" fmla="val 7449"/>
            </a:avLst>
          </a:prstGeom>
          <a:solidFill>
            <a:srgbClr val="E9DDC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5400" dirty="0"/>
              <a:t>“All In” may also mean “</a:t>
            </a:r>
            <a:r>
              <a:rPr lang="en-US" sz="5400" u="sng" dirty="0">
                <a:effectLst>
                  <a:glow rad="127000">
                    <a:srgbClr val="FF0000"/>
                  </a:glow>
                </a:effectLst>
              </a:rPr>
              <a:t>A</a:t>
            </a:r>
            <a:r>
              <a:rPr lang="en-US" sz="5400" dirty="0">
                <a:effectLst>
                  <a:glow rad="127000">
                    <a:srgbClr val="FF0000"/>
                  </a:glow>
                </a:effectLst>
              </a:rPr>
              <a:t>g</a:t>
            </a:r>
            <a:r>
              <a:rPr lang="en-US" sz="5400" u="sng" dirty="0">
                <a:effectLst>
                  <a:glow rad="127000">
                    <a:srgbClr val="FF0000"/>
                  </a:glow>
                </a:effectLst>
              </a:rPr>
              <a:t>ainst</a:t>
            </a:r>
            <a:r>
              <a:rPr lang="en-US" sz="5400" dirty="0">
                <a:effectLst>
                  <a:glow rad="127000">
                    <a:srgbClr val="FF0000"/>
                  </a:glow>
                </a:effectLst>
              </a:rPr>
              <a:t> </a:t>
            </a:r>
            <a:r>
              <a:rPr lang="en-US" sz="5400" u="sng" dirty="0">
                <a:effectLst>
                  <a:glow rad="127000">
                    <a:srgbClr val="FF0000"/>
                  </a:glow>
                </a:effectLst>
              </a:rPr>
              <a:t>the</a:t>
            </a:r>
            <a:r>
              <a:rPr lang="en-US" sz="5400" dirty="0">
                <a:effectLst>
                  <a:glow rad="127000">
                    <a:srgbClr val="FF0000"/>
                  </a:glow>
                </a:effectLst>
              </a:rPr>
              <a:t> </a:t>
            </a:r>
            <a:r>
              <a:rPr lang="en-US" sz="5400" u="sng" dirty="0">
                <a:effectLst>
                  <a:glow rad="127000">
                    <a:srgbClr val="FF0000"/>
                  </a:glow>
                </a:effectLst>
              </a:rPr>
              <a:t>Flow</a:t>
            </a:r>
            <a:r>
              <a:rPr lang="en-US" sz="5400" dirty="0"/>
              <a:t>”</a:t>
            </a:r>
          </a:p>
        </p:txBody>
      </p:sp>
      <p:sp>
        <p:nvSpPr>
          <p:cNvPr id="3" name="Content Placeholder 2"/>
          <p:cNvSpPr>
            <a:spLocks noGrp="1"/>
          </p:cNvSpPr>
          <p:nvPr>
            <p:ph idx="1"/>
          </p:nvPr>
        </p:nvSpPr>
        <p:spPr>
          <a:xfrm>
            <a:off x="387275" y="1825625"/>
            <a:ext cx="7202245" cy="4351338"/>
          </a:xfrm>
        </p:spPr>
        <p:txBody>
          <a:bodyPr/>
          <a:lstStyle/>
          <a:p>
            <a:r>
              <a:rPr lang="en-US" baseline="30000" dirty="0"/>
              <a:t>7</a:t>
            </a:r>
            <a:r>
              <a:rPr lang="en-US" dirty="0"/>
              <a:t> I was forty years old when Moses the servant of the LORD sent me from Kadesh </a:t>
            </a:r>
            <a:r>
              <a:rPr lang="en-US" dirty="0" err="1"/>
              <a:t>Barnea</a:t>
            </a:r>
            <a:r>
              <a:rPr lang="en-US" dirty="0">
                <a:solidFill>
                  <a:srgbClr val="FF0000"/>
                </a:solidFill>
              </a:rPr>
              <a:t> to explore the land</a:t>
            </a:r>
            <a:r>
              <a:rPr lang="en-US" dirty="0"/>
              <a:t>. And I brought him back a report according to my convictions,</a:t>
            </a:r>
          </a:p>
        </p:txBody>
      </p:sp>
      <p:sp>
        <p:nvSpPr>
          <p:cNvPr id="7" name="Oval 6"/>
          <p:cNvSpPr/>
          <p:nvPr/>
        </p:nvSpPr>
        <p:spPr>
          <a:xfrm>
            <a:off x="10698480" y="4389120"/>
            <a:ext cx="182880" cy="198120"/>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10850880" y="3383280"/>
            <a:ext cx="304800" cy="868680"/>
          </a:xfrm>
          <a:prstGeom prst="straightConnector1">
            <a:avLst/>
          </a:prstGeom>
          <a:ln w="152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194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81401" y="0"/>
            <a:ext cx="7010599" cy="6858000"/>
          </a:xfrm>
          <a:prstGeom prst="rect">
            <a:avLst/>
          </a:prstGeom>
        </p:spPr>
      </p:pic>
      <p:pic>
        <p:nvPicPr>
          <p:cNvPr id="6" name="Picture 5"/>
          <p:cNvPicPr>
            <a:picLocks noChangeAspect="1"/>
          </p:cNvPicPr>
          <p:nvPr/>
        </p:nvPicPr>
        <p:blipFill>
          <a:blip r:embed="rId4"/>
          <a:stretch>
            <a:fillRect/>
          </a:stretch>
        </p:blipFill>
        <p:spPr>
          <a:xfrm>
            <a:off x="6986016" y="0"/>
            <a:ext cx="5205984" cy="6858000"/>
          </a:xfrm>
          <a:prstGeom prst="rect">
            <a:avLst/>
          </a:prstGeom>
        </p:spPr>
      </p:pic>
      <p:sp>
        <p:nvSpPr>
          <p:cNvPr id="5" name="Rectangular Callout 4"/>
          <p:cNvSpPr/>
          <p:nvPr/>
        </p:nvSpPr>
        <p:spPr>
          <a:xfrm>
            <a:off x="259080" y="1645920"/>
            <a:ext cx="6781800" cy="4648200"/>
          </a:xfrm>
          <a:prstGeom prst="wedgeRectCallout">
            <a:avLst>
              <a:gd name="adj1" fmla="val 68690"/>
              <a:gd name="adj2" fmla="val 7449"/>
            </a:avLst>
          </a:prstGeom>
          <a:solidFill>
            <a:srgbClr val="E9DDC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5400" dirty="0"/>
              <a:t>“All In” may also mean “</a:t>
            </a:r>
            <a:r>
              <a:rPr lang="en-US" sz="5400" u="sng" dirty="0">
                <a:effectLst>
                  <a:glow rad="127000">
                    <a:srgbClr val="FF0000"/>
                  </a:glow>
                </a:effectLst>
              </a:rPr>
              <a:t>A</a:t>
            </a:r>
            <a:r>
              <a:rPr lang="en-US" sz="5400" dirty="0">
                <a:effectLst>
                  <a:glow rad="127000">
                    <a:srgbClr val="FF0000"/>
                  </a:glow>
                </a:effectLst>
              </a:rPr>
              <a:t>g</a:t>
            </a:r>
            <a:r>
              <a:rPr lang="en-US" sz="5400" u="sng" dirty="0">
                <a:effectLst>
                  <a:glow rad="127000">
                    <a:srgbClr val="FF0000"/>
                  </a:glow>
                </a:effectLst>
              </a:rPr>
              <a:t>ainst</a:t>
            </a:r>
            <a:r>
              <a:rPr lang="en-US" sz="5400" dirty="0">
                <a:effectLst>
                  <a:glow rad="127000">
                    <a:srgbClr val="FF0000"/>
                  </a:glow>
                </a:effectLst>
              </a:rPr>
              <a:t> </a:t>
            </a:r>
            <a:r>
              <a:rPr lang="en-US" sz="5400" u="sng" dirty="0">
                <a:effectLst>
                  <a:glow rad="127000">
                    <a:srgbClr val="FF0000"/>
                  </a:glow>
                </a:effectLst>
              </a:rPr>
              <a:t>the</a:t>
            </a:r>
            <a:r>
              <a:rPr lang="en-US" sz="5400" dirty="0">
                <a:effectLst>
                  <a:glow rad="127000">
                    <a:srgbClr val="FF0000"/>
                  </a:glow>
                </a:effectLst>
              </a:rPr>
              <a:t> </a:t>
            </a:r>
            <a:r>
              <a:rPr lang="en-US" sz="5400" u="sng" dirty="0">
                <a:effectLst>
                  <a:glow rad="127000">
                    <a:srgbClr val="FF0000"/>
                  </a:glow>
                </a:effectLst>
              </a:rPr>
              <a:t>Flow</a:t>
            </a:r>
            <a:r>
              <a:rPr lang="en-US" sz="5400" dirty="0"/>
              <a:t>”</a:t>
            </a:r>
          </a:p>
        </p:txBody>
      </p:sp>
      <p:sp>
        <p:nvSpPr>
          <p:cNvPr id="3" name="Content Placeholder 2"/>
          <p:cNvSpPr>
            <a:spLocks noGrp="1"/>
          </p:cNvSpPr>
          <p:nvPr>
            <p:ph idx="1"/>
          </p:nvPr>
        </p:nvSpPr>
        <p:spPr>
          <a:xfrm>
            <a:off x="387275" y="1825625"/>
            <a:ext cx="7202245" cy="4351338"/>
          </a:xfrm>
        </p:spPr>
        <p:txBody>
          <a:bodyPr/>
          <a:lstStyle/>
          <a:p>
            <a:r>
              <a:rPr lang="en-US" baseline="30000" dirty="0"/>
              <a:t>7</a:t>
            </a:r>
            <a:r>
              <a:rPr lang="en-US" dirty="0"/>
              <a:t> I was forty years old when Moses the servant of the LORD sent me from Kadesh </a:t>
            </a:r>
            <a:r>
              <a:rPr lang="en-US" dirty="0" err="1"/>
              <a:t>Barnea</a:t>
            </a:r>
            <a:r>
              <a:rPr lang="en-US" dirty="0">
                <a:solidFill>
                  <a:srgbClr val="FF0000"/>
                </a:solidFill>
              </a:rPr>
              <a:t> </a:t>
            </a:r>
            <a:r>
              <a:rPr lang="en-US" dirty="0"/>
              <a:t>to explore the land. And </a:t>
            </a:r>
            <a:r>
              <a:rPr lang="en-US" dirty="0">
                <a:solidFill>
                  <a:srgbClr val="FF0000"/>
                </a:solidFill>
              </a:rPr>
              <a:t>I brought him back a report </a:t>
            </a:r>
            <a:r>
              <a:rPr lang="en-US" dirty="0"/>
              <a:t>according to my convictions,</a:t>
            </a:r>
          </a:p>
        </p:txBody>
      </p:sp>
      <p:sp>
        <p:nvSpPr>
          <p:cNvPr id="7" name="Oval 6"/>
          <p:cNvSpPr/>
          <p:nvPr/>
        </p:nvSpPr>
        <p:spPr>
          <a:xfrm>
            <a:off x="10698480" y="4389120"/>
            <a:ext cx="182880" cy="198120"/>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10881360" y="3124200"/>
            <a:ext cx="411480" cy="1143000"/>
          </a:xfrm>
          <a:prstGeom prst="straightConnector1">
            <a:avLst/>
          </a:prstGeom>
          <a:ln w="152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931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t="13336" r="33388" b="43314"/>
          <a:stretch/>
        </p:blipFill>
        <p:spPr>
          <a:xfrm>
            <a:off x="7062441" y="0"/>
            <a:ext cx="5119727" cy="6858000"/>
          </a:xfrm>
          <a:prstGeom prst="rect">
            <a:avLst/>
          </a:prstGeom>
        </p:spPr>
      </p:pic>
      <p:pic>
        <p:nvPicPr>
          <p:cNvPr id="16" name="Picture 15"/>
          <p:cNvPicPr>
            <a:picLocks noChangeAspect="1"/>
          </p:cNvPicPr>
          <p:nvPr/>
        </p:nvPicPr>
        <p:blipFill>
          <a:blip r:embed="rId4"/>
          <a:stretch>
            <a:fillRect/>
          </a:stretch>
        </p:blipFill>
        <p:spPr>
          <a:xfrm>
            <a:off x="8513630" y="2213077"/>
            <a:ext cx="3136038" cy="4363450"/>
          </a:xfrm>
          <a:prstGeom prst="rect">
            <a:avLst/>
          </a:prstGeom>
        </p:spPr>
      </p:pic>
      <p:sp>
        <p:nvSpPr>
          <p:cNvPr id="2" name="Title 1"/>
          <p:cNvSpPr>
            <a:spLocks noGrp="1"/>
          </p:cNvSpPr>
          <p:nvPr>
            <p:ph type="title"/>
          </p:nvPr>
        </p:nvSpPr>
        <p:spPr/>
        <p:txBody>
          <a:bodyPr/>
          <a:lstStyle/>
          <a:p>
            <a:r>
              <a:rPr lang="en-US" dirty="0"/>
              <a:t>A little Background</a:t>
            </a:r>
          </a:p>
        </p:txBody>
      </p:sp>
      <p:sp>
        <p:nvSpPr>
          <p:cNvPr id="3" name="Content Placeholder 2"/>
          <p:cNvSpPr>
            <a:spLocks noGrp="1"/>
          </p:cNvSpPr>
          <p:nvPr>
            <p:ph idx="1"/>
          </p:nvPr>
        </p:nvSpPr>
        <p:spPr/>
        <p:txBody>
          <a:bodyPr/>
          <a:lstStyle/>
          <a:p>
            <a:r>
              <a:rPr lang="en-US" dirty="0"/>
              <a:t>The Successful Strategy so far ...</a:t>
            </a:r>
          </a:p>
        </p:txBody>
      </p:sp>
    </p:spTree>
    <p:extLst>
      <p:ext uri="{BB962C8B-B14F-4D97-AF65-F5344CB8AC3E}">
        <p14:creationId xmlns:p14="http://schemas.microsoft.com/office/powerpoint/2010/main" val="2510015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81401" y="0"/>
            <a:ext cx="7010599" cy="6858000"/>
          </a:xfrm>
          <a:prstGeom prst="rect">
            <a:avLst/>
          </a:prstGeom>
        </p:spPr>
      </p:pic>
      <p:pic>
        <p:nvPicPr>
          <p:cNvPr id="6" name="Picture 5"/>
          <p:cNvPicPr>
            <a:picLocks noChangeAspect="1"/>
          </p:cNvPicPr>
          <p:nvPr/>
        </p:nvPicPr>
        <p:blipFill>
          <a:blip r:embed="rId4"/>
          <a:stretch>
            <a:fillRect/>
          </a:stretch>
        </p:blipFill>
        <p:spPr>
          <a:xfrm>
            <a:off x="6986016" y="0"/>
            <a:ext cx="5205984" cy="6858000"/>
          </a:xfrm>
          <a:prstGeom prst="rect">
            <a:avLst/>
          </a:prstGeom>
        </p:spPr>
      </p:pic>
      <p:sp>
        <p:nvSpPr>
          <p:cNvPr id="5" name="Rectangular Callout 4"/>
          <p:cNvSpPr/>
          <p:nvPr/>
        </p:nvSpPr>
        <p:spPr>
          <a:xfrm>
            <a:off x="259080" y="1645920"/>
            <a:ext cx="6781800" cy="4648200"/>
          </a:xfrm>
          <a:prstGeom prst="wedgeRectCallout">
            <a:avLst>
              <a:gd name="adj1" fmla="val 68690"/>
              <a:gd name="adj2" fmla="val 7449"/>
            </a:avLst>
          </a:prstGeom>
          <a:solidFill>
            <a:srgbClr val="E9DDC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5400" dirty="0"/>
              <a:t>“All In” may also mean “</a:t>
            </a:r>
            <a:r>
              <a:rPr lang="en-US" sz="5400" u="sng" dirty="0">
                <a:effectLst>
                  <a:glow rad="127000">
                    <a:srgbClr val="FF0000"/>
                  </a:glow>
                </a:effectLst>
              </a:rPr>
              <a:t>A</a:t>
            </a:r>
            <a:r>
              <a:rPr lang="en-US" sz="5400" dirty="0">
                <a:effectLst>
                  <a:glow rad="127000">
                    <a:srgbClr val="FF0000"/>
                  </a:glow>
                </a:effectLst>
              </a:rPr>
              <a:t>g</a:t>
            </a:r>
            <a:r>
              <a:rPr lang="en-US" sz="5400" u="sng" dirty="0">
                <a:effectLst>
                  <a:glow rad="127000">
                    <a:srgbClr val="FF0000"/>
                  </a:glow>
                </a:effectLst>
              </a:rPr>
              <a:t>ainst</a:t>
            </a:r>
            <a:r>
              <a:rPr lang="en-US" sz="5400" dirty="0">
                <a:effectLst>
                  <a:glow rad="127000">
                    <a:srgbClr val="FF0000"/>
                  </a:glow>
                </a:effectLst>
              </a:rPr>
              <a:t> </a:t>
            </a:r>
            <a:r>
              <a:rPr lang="en-US" sz="5400" u="sng" dirty="0">
                <a:effectLst>
                  <a:glow rad="127000">
                    <a:srgbClr val="FF0000"/>
                  </a:glow>
                </a:effectLst>
              </a:rPr>
              <a:t>the</a:t>
            </a:r>
            <a:r>
              <a:rPr lang="en-US" sz="5400" dirty="0">
                <a:effectLst>
                  <a:glow rad="127000">
                    <a:srgbClr val="FF0000"/>
                  </a:glow>
                </a:effectLst>
              </a:rPr>
              <a:t> </a:t>
            </a:r>
            <a:r>
              <a:rPr lang="en-US" sz="5400" u="sng" dirty="0">
                <a:effectLst>
                  <a:glow rad="127000">
                    <a:srgbClr val="FF0000"/>
                  </a:glow>
                </a:effectLst>
              </a:rPr>
              <a:t>Flow</a:t>
            </a:r>
            <a:r>
              <a:rPr lang="en-US" sz="5400" dirty="0"/>
              <a:t>”</a:t>
            </a:r>
          </a:p>
        </p:txBody>
      </p:sp>
      <p:sp>
        <p:nvSpPr>
          <p:cNvPr id="3" name="Content Placeholder 2"/>
          <p:cNvSpPr>
            <a:spLocks noGrp="1"/>
          </p:cNvSpPr>
          <p:nvPr>
            <p:ph idx="1"/>
          </p:nvPr>
        </p:nvSpPr>
        <p:spPr>
          <a:xfrm>
            <a:off x="387275" y="1825625"/>
            <a:ext cx="7202245" cy="4351338"/>
          </a:xfrm>
        </p:spPr>
        <p:txBody>
          <a:bodyPr/>
          <a:lstStyle/>
          <a:p>
            <a:r>
              <a:rPr lang="en-US" baseline="30000" dirty="0"/>
              <a:t>7</a:t>
            </a:r>
            <a:r>
              <a:rPr lang="en-US" dirty="0"/>
              <a:t> I was forty years old when Moses the servant of the LORD sent me from Kadesh </a:t>
            </a:r>
            <a:r>
              <a:rPr lang="en-US" dirty="0" err="1"/>
              <a:t>Barnea</a:t>
            </a:r>
            <a:r>
              <a:rPr lang="en-US" dirty="0">
                <a:solidFill>
                  <a:srgbClr val="FF0000"/>
                </a:solidFill>
              </a:rPr>
              <a:t> </a:t>
            </a:r>
            <a:r>
              <a:rPr lang="en-US" dirty="0"/>
              <a:t>to explore the land. And I brought him back a report </a:t>
            </a:r>
            <a:r>
              <a:rPr lang="en-US" dirty="0">
                <a:solidFill>
                  <a:srgbClr val="FF0000"/>
                </a:solidFill>
              </a:rPr>
              <a:t>according to my convictions</a:t>
            </a:r>
            <a:r>
              <a:rPr lang="en-US" dirty="0"/>
              <a:t>,</a:t>
            </a:r>
          </a:p>
        </p:txBody>
      </p:sp>
      <p:sp>
        <p:nvSpPr>
          <p:cNvPr id="7" name="Oval 6"/>
          <p:cNvSpPr/>
          <p:nvPr/>
        </p:nvSpPr>
        <p:spPr>
          <a:xfrm>
            <a:off x="10698480" y="4389120"/>
            <a:ext cx="182880" cy="198120"/>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10881360" y="3124200"/>
            <a:ext cx="411480" cy="1143000"/>
          </a:xfrm>
          <a:prstGeom prst="straightConnector1">
            <a:avLst/>
          </a:prstGeom>
          <a:ln w="152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9803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181401" y="0"/>
            <a:ext cx="7010599" cy="6858000"/>
          </a:xfrm>
          <a:prstGeom prst="rect">
            <a:avLst/>
          </a:prstGeom>
        </p:spPr>
      </p:pic>
      <p:sp>
        <p:nvSpPr>
          <p:cNvPr id="6" name="Rectangular Callout 5"/>
          <p:cNvSpPr/>
          <p:nvPr/>
        </p:nvSpPr>
        <p:spPr>
          <a:xfrm>
            <a:off x="259080" y="1645920"/>
            <a:ext cx="6781800" cy="4187321"/>
          </a:xfrm>
          <a:prstGeom prst="wedgeRectCallout">
            <a:avLst>
              <a:gd name="adj1" fmla="val 65435"/>
              <a:gd name="adj2" fmla="val 13097"/>
            </a:avLst>
          </a:prstGeom>
          <a:solidFill>
            <a:srgbClr val="E9DDC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5400" dirty="0"/>
              <a:t>“All In” may also mean “</a:t>
            </a:r>
            <a:r>
              <a:rPr lang="en-US" sz="5400" u="sng" dirty="0">
                <a:effectLst>
                  <a:glow rad="127000">
                    <a:srgbClr val="FF0000"/>
                  </a:glow>
                </a:effectLst>
              </a:rPr>
              <a:t>A</a:t>
            </a:r>
            <a:r>
              <a:rPr lang="en-US" sz="5400" dirty="0">
                <a:effectLst>
                  <a:glow rad="127000">
                    <a:srgbClr val="FF0000"/>
                  </a:glow>
                </a:effectLst>
              </a:rPr>
              <a:t>g</a:t>
            </a:r>
            <a:r>
              <a:rPr lang="en-US" sz="5400" u="sng" dirty="0">
                <a:effectLst>
                  <a:glow rad="127000">
                    <a:srgbClr val="FF0000"/>
                  </a:glow>
                </a:effectLst>
              </a:rPr>
              <a:t>ainst</a:t>
            </a:r>
            <a:r>
              <a:rPr lang="en-US" sz="5400" dirty="0">
                <a:effectLst>
                  <a:glow rad="127000">
                    <a:srgbClr val="FF0000"/>
                  </a:glow>
                </a:effectLst>
              </a:rPr>
              <a:t> </a:t>
            </a:r>
            <a:r>
              <a:rPr lang="en-US" sz="5400" u="sng" dirty="0">
                <a:effectLst>
                  <a:glow rad="127000">
                    <a:srgbClr val="FF0000"/>
                  </a:glow>
                </a:effectLst>
              </a:rPr>
              <a:t>the</a:t>
            </a:r>
            <a:r>
              <a:rPr lang="en-US" sz="5400" dirty="0">
                <a:effectLst>
                  <a:glow rad="127000">
                    <a:srgbClr val="FF0000"/>
                  </a:glow>
                </a:effectLst>
              </a:rPr>
              <a:t> </a:t>
            </a:r>
            <a:r>
              <a:rPr lang="en-US" sz="5400" u="sng" dirty="0">
                <a:effectLst>
                  <a:glow rad="127000">
                    <a:srgbClr val="FF0000"/>
                  </a:glow>
                </a:effectLst>
              </a:rPr>
              <a:t>Flow</a:t>
            </a:r>
            <a:r>
              <a:rPr lang="en-US" sz="5400" dirty="0"/>
              <a:t>”</a:t>
            </a:r>
          </a:p>
        </p:txBody>
      </p:sp>
      <p:sp>
        <p:nvSpPr>
          <p:cNvPr id="3" name="Content Placeholder 2"/>
          <p:cNvSpPr>
            <a:spLocks noGrp="1"/>
          </p:cNvSpPr>
          <p:nvPr>
            <p:ph idx="1"/>
          </p:nvPr>
        </p:nvSpPr>
        <p:spPr>
          <a:xfrm>
            <a:off x="387276" y="1825625"/>
            <a:ext cx="6439194" cy="4351338"/>
          </a:xfrm>
        </p:spPr>
        <p:txBody>
          <a:bodyPr/>
          <a:lstStyle/>
          <a:p>
            <a:r>
              <a:rPr lang="en-US" baseline="30000" dirty="0"/>
              <a:t>8</a:t>
            </a:r>
            <a:r>
              <a:rPr lang="en-US" dirty="0"/>
              <a:t> but </a:t>
            </a:r>
            <a:r>
              <a:rPr lang="en-US" dirty="0">
                <a:solidFill>
                  <a:srgbClr val="FF0000"/>
                </a:solidFill>
              </a:rPr>
              <a:t>my brothers who went up with me made the hearts of the people melt with fear</a:t>
            </a:r>
            <a:r>
              <a:rPr lang="en-US" dirty="0"/>
              <a:t>. I, however, followed the LORD my God wholeheartedly.</a:t>
            </a:r>
          </a:p>
          <a:p>
            <a:r>
              <a:rPr lang="en-US" dirty="0"/>
              <a:t> </a:t>
            </a:r>
          </a:p>
        </p:txBody>
      </p:sp>
    </p:spTree>
    <p:extLst>
      <p:ext uri="{BB962C8B-B14F-4D97-AF65-F5344CB8AC3E}">
        <p14:creationId xmlns:p14="http://schemas.microsoft.com/office/powerpoint/2010/main" val="1203466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181401" y="0"/>
            <a:ext cx="7010599" cy="6858000"/>
          </a:xfrm>
          <a:prstGeom prst="rect">
            <a:avLst/>
          </a:prstGeom>
        </p:spPr>
      </p:pic>
      <p:sp>
        <p:nvSpPr>
          <p:cNvPr id="6" name="Rectangular Callout 5"/>
          <p:cNvSpPr/>
          <p:nvPr/>
        </p:nvSpPr>
        <p:spPr>
          <a:xfrm>
            <a:off x="259080" y="1645920"/>
            <a:ext cx="6781800" cy="4187321"/>
          </a:xfrm>
          <a:prstGeom prst="wedgeRectCallout">
            <a:avLst>
              <a:gd name="adj1" fmla="val 65435"/>
              <a:gd name="adj2" fmla="val 13097"/>
            </a:avLst>
          </a:prstGeom>
          <a:solidFill>
            <a:srgbClr val="E9DDC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5400" dirty="0"/>
              <a:t>“All In” may also mean “</a:t>
            </a:r>
            <a:r>
              <a:rPr lang="en-US" sz="5400" u="sng" dirty="0">
                <a:effectLst>
                  <a:glow rad="127000">
                    <a:srgbClr val="FF0000"/>
                  </a:glow>
                </a:effectLst>
              </a:rPr>
              <a:t>A</a:t>
            </a:r>
            <a:r>
              <a:rPr lang="en-US" sz="5400" dirty="0">
                <a:effectLst>
                  <a:glow rad="127000">
                    <a:srgbClr val="FF0000"/>
                  </a:glow>
                </a:effectLst>
              </a:rPr>
              <a:t>g</a:t>
            </a:r>
            <a:r>
              <a:rPr lang="en-US" sz="5400" u="sng" dirty="0">
                <a:effectLst>
                  <a:glow rad="127000">
                    <a:srgbClr val="FF0000"/>
                  </a:glow>
                </a:effectLst>
              </a:rPr>
              <a:t>ainst</a:t>
            </a:r>
            <a:r>
              <a:rPr lang="en-US" sz="5400" dirty="0">
                <a:effectLst>
                  <a:glow rad="127000">
                    <a:srgbClr val="FF0000"/>
                  </a:glow>
                </a:effectLst>
              </a:rPr>
              <a:t> </a:t>
            </a:r>
            <a:r>
              <a:rPr lang="en-US" sz="5400" u="sng" dirty="0">
                <a:effectLst>
                  <a:glow rad="127000">
                    <a:srgbClr val="FF0000"/>
                  </a:glow>
                </a:effectLst>
              </a:rPr>
              <a:t>the</a:t>
            </a:r>
            <a:r>
              <a:rPr lang="en-US" sz="5400" dirty="0">
                <a:effectLst>
                  <a:glow rad="127000">
                    <a:srgbClr val="FF0000"/>
                  </a:glow>
                </a:effectLst>
              </a:rPr>
              <a:t> </a:t>
            </a:r>
            <a:r>
              <a:rPr lang="en-US" sz="5400" u="sng" dirty="0">
                <a:effectLst>
                  <a:glow rad="127000">
                    <a:srgbClr val="FF0000"/>
                  </a:glow>
                </a:effectLst>
              </a:rPr>
              <a:t>Flow</a:t>
            </a:r>
            <a:r>
              <a:rPr lang="en-US" sz="5400" dirty="0"/>
              <a:t>”</a:t>
            </a:r>
          </a:p>
        </p:txBody>
      </p:sp>
      <p:sp>
        <p:nvSpPr>
          <p:cNvPr id="3" name="Content Placeholder 2"/>
          <p:cNvSpPr>
            <a:spLocks noGrp="1"/>
          </p:cNvSpPr>
          <p:nvPr>
            <p:ph idx="1"/>
          </p:nvPr>
        </p:nvSpPr>
        <p:spPr>
          <a:xfrm>
            <a:off x="387276" y="1825625"/>
            <a:ext cx="6439194" cy="4351338"/>
          </a:xfrm>
        </p:spPr>
        <p:txBody>
          <a:bodyPr/>
          <a:lstStyle/>
          <a:p>
            <a:r>
              <a:rPr lang="en-US" baseline="30000" dirty="0"/>
              <a:t>8</a:t>
            </a:r>
            <a:r>
              <a:rPr lang="en-US" dirty="0"/>
              <a:t> but my brothers who went up with me made the hearts of the people melt with fear. </a:t>
            </a:r>
            <a:r>
              <a:rPr lang="en-US" dirty="0">
                <a:solidFill>
                  <a:srgbClr val="FF0000"/>
                </a:solidFill>
              </a:rPr>
              <a:t>I, however, followed the LORD my God wholeheartedly</a:t>
            </a:r>
            <a:r>
              <a:rPr lang="en-US" dirty="0"/>
              <a:t>.</a:t>
            </a:r>
          </a:p>
          <a:p>
            <a:r>
              <a:rPr lang="en-US" dirty="0"/>
              <a:t> </a:t>
            </a:r>
          </a:p>
        </p:txBody>
      </p:sp>
    </p:spTree>
    <p:extLst>
      <p:ext uri="{BB962C8B-B14F-4D97-AF65-F5344CB8AC3E}">
        <p14:creationId xmlns:p14="http://schemas.microsoft.com/office/powerpoint/2010/main" val="964041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800" dirty="0"/>
              <a:t>“All in” may also mean for a </a:t>
            </a:r>
            <a:r>
              <a:rPr lang="en-US" sz="5800" u="sng" dirty="0">
                <a:effectLst>
                  <a:glow rad="127000">
                    <a:srgbClr val="FF0000"/>
                  </a:glow>
                </a:effectLst>
              </a:rPr>
              <a:t>Lon</a:t>
            </a:r>
            <a:r>
              <a:rPr lang="en-US" sz="5800" dirty="0">
                <a:effectLst>
                  <a:glow rad="127000">
                    <a:srgbClr val="FF0000"/>
                  </a:glow>
                </a:effectLst>
              </a:rPr>
              <a:t>g </a:t>
            </a:r>
            <a:r>
              <a:rPr lang="en-US" sz="5800" u="sng" dirty="0">
                <a:effectLst>
                  <a:glow rad="127000">
                    <a:srgbClr val="FF0000"/>
                  </a:glow>
                </a:effectLst>
              </a:rPr>
              <a:t>Time </a:t>
            </a:r>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214204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800" dirty="0"/>
              <a:t>“All in” may also mean for a </a:t>
            </a:r>
            <a:r>
              <a:rPr lang="en-US" sz="5800" u="sng" dirty="0">
                <a:effectLst>
                  <a:glow rad="127000">
                    <a:srgbClr val="FF0000"/>
                  </a:glow>
                </a:effectLst>
              </a:rPr>
              <a:t>Lon</a:t>
            </a:r>
            <a:r>
              <a:rPr lang="en-US" sz="5800" dirty="0">
                <a:effectLst>
                  <a:glow rad="127000">
                    <a:srgbClr val="FF0000"/>
                  </a:glow>
                </a:effectLst>
              </a:rPr>
              <a:t>g </a:t>
            </a:r>
            <a:r>
              <a:rPr lang="en-US" sz="5800" u="sng" dirty="0">
                <a:effectLst>
                  <a:glow rad="127000">
                    <a:srgbClr val="FF0000"/>
                  </a:glow>
                </a:effectLst>
              </a:rPr>
              <a:t>Time </a:t>
            </a:r>
          </a:p>
        </p:txBody>
      </p:sp>
      <p:sp>
        <p:nvSpPr>
          <p:cNvPr id="3" name="Content Placeholder 2"/>
          <p:cNvSpPr>
            <a:spLocks noGrp="1"/>
          </p:cNvSpPr>
          <p:nvPr>
            <p:ph idx="1"/>
          </p:nvPr>
        </p:nvSpPr>
        <p:spPr>
          <a:xfrm>
            <a:off x="387275" y="1825625"/>
            <a:ext cx="6318325" cy="4351338"/>
          </a:xfrm>
        </p:spPr>
        <p:txBody>
          <a:bodyPr/>
          <a:lstStyle/>
          <a:p>
            <a:r>
              <a:rPr lang="en-US" b="0" dirty="0"/>
              <a:t> </a:t>
            </a:r>
            <a:r>
              <a:rPr lang="en-US" baseline="30000" dirty="0"/>
              <a:t>7</a:t>
            </a:r>
            <a:r>
              <a:rPr lang="en-US" dirty="0"/>
              <a:t> I was </a:t>
            </a:r>
            <a:r>
              <a:rPr lang="en-US" dirty="0">
                <a:solidFill>
                  <a:srgbClr val="FF0000"/>
                </a:solidFill>
              </a:rPr>
              <a:t>forty</a:t>
            </a:r>
            <a:r>
              <a:rPr lang="en-US" dirty="0"/>
              <a:t> years old ...</a:t>
            </a:r>
          </a:p>
        </p:txBody>
      </p:sp>
      <p:sp>
        <p:nvSpPr>
          <p:cNvPr id="4" name="TextBox 3"/>
          <p:cNvSpPr txBox="1"/>
          <p:nvPr/>
        </p:nvSpPr>
        <p:spPr>
          <a:xfrm>
            <a:off x="7696200" y="3261360"/>
            <a:ext cx="3962400" cy="1569660"/>
          </a:xfrm>
          <a:prstGeom prst="rect">
            <a:avLst/>
          </a:prstGeom>
          <a:noFill/>
        </p:spPr>
        <p:txBody>
          <a:bodyPr wrap="square" rtlCol="0">
            <a:spAutoFit/>
          </a:bodyPr>
          <a:lstStyle/>
          <a:p>
            <a:r>
              <a:rPr lang="en-US" sz="9600" b="1" dirty="0">
                <a:effectLst>
                  <a:glow rad="127000">
                    <a:schemeClr val="bg1"/>
                  </a:glow>
                </a:effectLst>
              </a:rPr>
              <a:t>40</a:t>
            </a:r>
            <a:r>
              <a:rPr lang="en-US" sz="9600" b="1" dirty="0"/>
              <a:t> </a:t>
            </a:r>
            <a:r>
              <a:rPr lang="en-US" sz="4400" b="1" dirty="0"/>
              <a:t>years old</a:t>
            </a:r>
          </a:p>
        </p:txBody>
      </p:sp>
    </p:spTree>
    <p:extLst>
      <p:ext uri="{BB962C8B-B14F-4D97-AF65-F5344CB8AC3E}">
        <p14:creationId xmlns:p14="http://schemas.microsoft.com/office/powerpoint/2010/main" val="2800852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800" dirty="0"/>
              <a:t>“All in” may also mean for a </a:t>
            </a:r>
            <a:r>
              <a:rPr lang="en-US" sz="5800" u="sng" dirty="0">
                <a:effectLst>
                  <a:glow rad="127000">
                    <a:srgbClr val="FF0000"/>
                  </a:glow>
                </a:effectLst>
              </a:rPr>
              <a:t>Lon</a:t>
            </a:r>
            <a:r>
              <a:rPr lang="en-US" sz="5800" dirty="0">
                <a:effectLst>
                  <a:glow rad="127000">
                    <a:srgbClr val="FF0000"/>
                  </a:glow>
                </a:effectLst>
              </a:rPr>
              <a:t>g </a:t>
            </a:r>
            <a:r>
              <a:rPr lang="en-US" sz="5800" u="sng" dirty="0">
                <a:effectLst>
                  <a:glow rad="127000">
                    <a:srgbClr val="FF0000"/>
                  </a:glow>
                </a:effectLst>
              </a:rPr>
              <a:t>Time </a:t>
            </a:r>
            <a:endParaRPr lang="en-US" sz="5800" dirty="0"/>
          </a:p>
        </p:txBody>
      </p:sp>
      <p:sp>
        <p:nvSpPr>
          <p:cNvPr id="3" name="Content Placeholder 2"/>
          <p:cNvSpPr>
            <a:spLocks noGrp="1"/>
          </p:cNvSpPr>
          <p:nvPr>
            <p:ph idx="1"/>
          </p:nvPr>
        </p:nvSpPr>
        <p:spPr>
          <a:xfrm>
            <a:off x="387275" y="1825625"/>
            <a:ext cx="6318325" cy="4351338"/>
          </a:xfrm>
        </p:spPr>
        <p:txBody>
          <a:bodyPr/>
          <a:lstStyle/>
          <a:p>
            <a:r>
              <a:rPr lang="en-US" b="0" dirty="0"/>
              <a:t> </a:t>
            </a:r>
            <a:r>
              <a:rPr lang="en-US" baseline="30000" dirty="0"/>
              <a:t>7</a:t>
            </a:r>
            <a:r>
              <a:rPr lang="en-US" dirty="0"/>
              <a:t> I was </a:t>
            </a:r>
            <a:r>
              <a:rPr lang="en-US" dirty="0">
                <a:solidFill>
                  <a:srgbClr val="FF0000"/>
                </a:solidFill>
              </a:rPr>
              <a:t>forty</a:t>
            </a:r>
            <a:r>
              <a:rPr lang="en-US" dirty="0"/>
              <a:t> years old ...</a:t>
            </a:r>
          </a:p>
          <a:p>
            <a:r>
              <a:rPr lang="en-US" baseline="30000" dirty="0"/>
              <a:t>10</a:t>
            </a:r>
            <a:r>
              <a:rPr lang="en-US" dirty="0"/>
              <a:t> .... So here I am today, </a:t>
            </a:r>
            <a:br>
              <a:rPr lang="en-US" dirty="0"/>
            </a:br>
            <a:r>
              <a:rPr lang="en-US" dirty="0">
                <a:solidFill>
                  <a:srgbClr val="FF0000"/>
                </a:solidFill>
              </a:rPr>
              <a:t>eighty-five</a:t>
            </a:r>
            <a:r>
              <a:rPr lang="en-US" dirty="0"/>
              <a:t> years old!</a:t>
            </a:r>
          </a:p>
        </p:txBody>
      </p:sp>
      <p:sp>
        <p:nvSpPr>
          <p:cNvPr id="4" name="TextBox 3"/>
          <p:cNvSpPr txBox="1"/>
          <p:nvPr/>
        </p:nvSpPr>
        <p:spPr>
          <a:xfrm>
            <a:off x="7696200" y="3261360"/>
            <a:ext cx="3962400" cy="1569660"/>
          </a:xfrm>
          <a:prstGeom prst="rect">
            <a:avLst/>
          </a:prstGeom>
          <a:noFill/>
        </p:spPr>
        <p:txBody>
          <a:bodyPr wrap="square" rtlCol="0">
            <a:spAutoFit/>
          </a:bodyPr>
          <a:lstStyle/>
          <a:p>
            <a:r>
              <a:rPr lang="en-US" sz="9600" b="1" dirty="0"/>
              <a:t>40 </a:t>
            </a:r>
            <a:r>
              <a:rPr lang="en-US" sz="4400" b="1" dirty="0"/>
              <a:t>years old</a:t>
            </a:r>
          </a:p>
        </p:txBody>
      </p:sp>
      <p:sp>
        <p:nvSpPr>
          <p:cNvPr id="5" name="TextBox 4"/>
          <p:cNvSpPr txBox="1"/>
          <p:nvPr/>
        </p:nvSpPr>
        <p:spPr>
          <a:xfrm>
            <a:off x="7772400" y="1965960"/>
            <a:ext cx="3962400" cy="1569660"/>
          </a:xfrm>
          <a:prstGeom prst="rect">
            <a:avLst/>
          </a:prstGeom>
          <a:noFill/>
        </p:spPr>
        <p:txBody>
          <a:bodyPr wrap="square" rtlCol="0">
            <a:spAutoFit/>
          </a:bodyPr>
          <a:lstStyle/>
          <a:p>
            <a:r>
              <a:rPr lang="en-US" sz="9600" b="1" dirty="0">
                <a:effectLst>
                  <a:glow rad="127000">
                    <a:schemeClr val="bg1"/>
                  </a:glow>
                </a:effectLst>
              </a:rPr>
              <a:t>85</a:t>
            </a:r>
            <a:r>
              <a:rPr lang="en-US" sz="9600" b="1" dirty="0"/>
              <a:t> </a:t>
            </a:r>
            <a:r>
              <a:rPr lang="en-US" sz="4400" b="1" dirty="0"/>
              <a:t>years old</a:t>
            </a:r>
          </a:p>
        </p:txBody>
      </p:sp>
    </p:spTree>
    <p:extLst>
      <p:ext uri="{BB962C8B-B14F-4D97-AF65-F5344CB8AC3E}">
        <p14:creationId xmlns:p14="http://schemas.microsoft.com/office/powerpoint/2010/main" val="1463196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800" dirty="0"/>
              <a:t>“All in” may also mean for a </a:t>
            </a:r>
            <a:r>
              <a:rPr lang="en-US" sz="5800" u="sng" dirty="0">
                <a:effectLst>
                  <a:glow rad="127000">
                    <a:srgbClr val="FF0000"/>
                  </a:glow>
                </a:effectLst>
              </a:rPr>
              <a:t>Lon</a:t>
            </a:r>
            <a:r>
              <a:rPr lang="en-US" sz="5800" dirty="0">
                <a:effectLst>
                  <a:glow rad="127000">
                    <a:srgbClr val="FF0000"/>
                  </a:glow>
                </a:effectLst>
              </a:rPr>
              <a:t>g </a:t>
            </a:r>
            <a:r>
              <a:rPr lang="en-US" sz="5800" u="sng" dirty="0">
                <a:effectLst>
                  <a:glow rad="127000">
                    <a:srgbClr val="FF0000"/>
                  </a:glow>
                </a:effectLst>
              </a:rPr>
              <a:t>Time </a:t>
            </a:r>
            <a:endParaRPr lang="en-US" sz="5800" dirty="0"/>
          </a:p>
        </p:txBody>
      </p:sp>
      <p:sp>
        <p:nvSpPr>
          <p:cNvPr id="3" name="Content Placeholder 2"/>
          <p:cNvSpPr>
            <a:spLocks noGrp="1"/>
          </p:cNvSpPr>
          <p:nvPr>
            <p:ph idx="1"/>
          </p:nvPr>
        </p:nvSpPr>
        <p:spPr>
          <a:xfrm>
            <a:off x="387275" y="1825625"/>
            <a:ext cx="6318325" cy="4351338"/>
          </a:xfrm>
        </p:spPr>
        <p:txBody>
          <a:bodyPr/>
          <a:lstStyle/>
          <a:p>
            <a:r>
              <a:rPr lang="en-US" b="0" dirty="0"/>
              <a:t> </a:t>
            </a:r>
            <a:r>
              <a:rPr lang="en-US" baseline="30000" dirty="0"/>
              <a:t>7</a:t>
            </a:r>
            <a:r>
              <a:rPr lang="en-US" dirty="0"/>
              <a:t> I was </a:t>
            </a:r>
            <a:r>
              <a:rPr lang="en-US" dirty="0">
                <a:solidFill>
                  <a:srgbClr val="FF0000"/>
                </a:solidFill>
              </a:rPr>
              <a:t>forty</a:t>
            </a:r>
            <a:r>
              <a:rPr lang="en-US" dirty="0"/>
              <a:t> years old ...</a:t>
            </a:r>
          </a:p>
          <a:p>
            <a:r>
              <a:rPr lang="en-US" baseline="30000" dirty="0"/>
              <a:t>10</a:t>
            </a:r>
            <a:r>
              <a:rPr lang="en-US" dirty="0"/>
              <a:t> .... So here I am today, </a:t>
            </a:r>
            <a:br>
              <a:rPr lang="en-US" dirty="0"/>
            </a:br>
            <a:r>
              <a:rPr lang="en-US" dirty="0">
                <a:solidFill>
                  <a:srgbClr val="FF0000"/>
                </a:solidFill>
              </a:rPr>
              <a:t>eighty-five</a:t>
            </a:r>
            <a:r>
              <a:rPr lang="en-US" dirty="0"/>
              <a:t> years old!</a:t>
            </a:r>
          </a:p>
          <a:p>
            <a:r>
              <a:rPr lang="en-US" dirty="0"/>
              <a:t> </a:t>
            </a:r>
            <a:r>
              <a:rPr lang="en-US" baseline="30000" dirty="0"/>
              <a:t>11</a:t>
            </a:r>
            <a:r>
              <a:rPr lang="en-US" dirty="0"/>
              <a:t> I am still as strong </a:t>
            </a:r>
            <a:r>
              <a:rPr lang="en-US" dirty="0">
                <a:solidFill>
                  <a:srgbClr val="FF0000"/>
                </a:solidFill>
              </a:rPr>
              <a:t>today</a:t>
            </a:r>
            <a:r>
              <a:rPr lang="en-US" dirty="0"/>
              <a:t> as the day Moses sent me out; ...</a:t>
            </a:r>
          </a:p>
        </p:txBody>
      </p:sp>
      <p:sp>
        <p:nvSpPr>
          <p:cNvPr id="4" name="TextBox 3"/>
          <p:cNvSpPr txBox="1"/>
          <p:nvPr/>
        </p:nvSpPr>
        <p:spPr>
          <a:xfrm>
            <a:off x="7696200" y="3261360"/>
            <a:ext cx="3962400" cy="1569660"/>
          </a:xfrm>
          <a:prstGeom prst="rect">
            <a:avLst/>
          </a:prstGeom>
          <a:noFill/>
        </p:spPr>
        <p:txBody>
          <a:bodyPr wrap="square" rtlCol="0">
            <a:spAutoFit/>
          </a:bodyPr>
          <a:lstStyle/>
          <a:p>
            <a:r>
              <a:rPr lang="en-US" sz="9600" b="1" dirty="0"/>
              <a:t>40 </a:t>
            </a:r>
            <a:r>
              <a:rPr lang="en-US" sz="4400" b="1" dirty="0"/>
              <a:t>years old</a:t>
            </a:r>
          </a:p>
        </p:txBody>
      </p:sp>
      <p:sp>
        <p:nvSpPr>
          <p:cNvPr id="5" name="TextBox 4"/>
          <p:cNvSpPr txBox="1"/>
          <p:nvPr/>
        </p:nvSpPr>
        <p:spPr>
          <a:xfrm>
            <a:off x="7772400" y="1965960"/>
            <a:ext cx="3962400" cy="1569660"/>
          </a:xfrm>
          <a:prstGeom prst="rect">
            <a:avLst/>
          </a:prstGeom>
          <a:noFill/>
        </p:spPr>
        <p:txBody>
          <a:bodyPr wrap="square" rtlCol="0">
            <a:spAutoFit/>
          </a:bodyPr>
          <a:lstStyle/>
          <a:p>
            <a:r>
              <a:rPr lang="en-US" sz="9600" b="1" dirty="0"/>
              <a:t>85 </a:t>
            </a:r>
            <a:r>
              <a:rPr lang="en-US" sz="4400" b="1" dirty="0"/>
              <a:t>years old</a:t>
            </a:r>
          </a:p>
        </p:txBody>
      </p:sp>
      <p:sp>
        <p:nvSpPr>
          <p:cNvPr id="6" name="TextBox 5"/>
          <p:cNvSpPr txBox="1"/>
          <p:nvPr/>
        </p:nvSpPr>
        <p:spPr>
          <a:xfrm>
            <a:off x="7665720" y="4678680"/>
            <a:ext cx="3962400" cy="1569660"/>
          </a:xfrm>
          <a:prstGeom prst="rect">
            <a:avLst/>
          </a:prstGeom>
          <a:noFill/>
        </p:spPr>
        <p:txBody>
          <a:bodyPr wrap="square" rtlCol="0">
            <a:spAutoFit/>
          </a:bodyPr>
          <a:lstStyle/>
          <a:p>
            <a:r>
              <a:rPr lang="en-US" sz="9600" b="1" dirty="0">
                <a:effectLst>
                  <a:glow rad="127000">
                    <a:schemeClr val="bg1"/>
                  </a:glow>
                </a:effectLst>
              </a:rPr>
              <a:t>45</a:t>
            </a:r>
            <a:r>
              <a:rPr lang="en-US" sz="9600" b="1" dirty="0"/>
              <a:t> </a:t>
            </a:r>
            <a:r>
              <a:rPr lang="en-US" sz="4400" b="1" dirty="0"/>
              <a:t>years old</a:t>
            </a:r>
          </a:p>
        </p:txBody>
      </p:sp>
      <p:sp>
        <p:nvSpPr>
          <p:cNvPr id="7" name="Rectangle 6"/>
          <p:cNvSpPr/>
          <p:nvPr/>
        </p:nvSpPr>
        <p:spPr>
          <a:xfrm>
            <a:off x="6705600" y="4724400"/>
            <a:ext cx="4846320" cy="914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56120" y="3139440"/>
            <a:ext cx="1432560" cy="1569660"/>
          </a:xfrm>
          <a:prstGeom prst="rect">
            <a:avLst/>
          </a:prstGeom>
          <a:noFill/>
        </p:spPr>
        <p:txBody>
          <a:bodyPr wrap="square" rtlCol="0">
            <a:spAutoFit/>
          </a:bodyPr>
          <a:lstStyle/>
          <a:p>
            <a:r>
              <a:rPr lang="en-US" sz="9600" b="1" dirty="0"/>
              <a:t>-</a:t>
            </a:r>
          </a:p>
        </p:txBody>
      </p:sp>
      <p:sp>
        <p:nvSpPr>
          <p:cNvPr id="9" name="TextBox 8"/>
          <p:cNvSpPr txBox="1"/>
          <p:nvPr/>
        </p:nvSpPr>
        <p:spPr>
          <a:xfrm>
            <a:off x="6873240" y="4663440"/>
            <a:ext cx="1432560" cy="1569660"/>
          </a:xfrm>
          <a:prstGeom prst="rect">
            <a:avLst/>
          </a:prstGeom>
          <a:noFill/>
        </p:spPr>
        <p:txBody>
          <a:bodyPr wrap="square" rtlCol="0">
            <a:spAutoFit/>
          </a:bodyPr>
          <a:lstStyle/>
          <a:p>
            <a:r>
              <a:rPr lang="en-US" sz="9600" b="1" dirty="0"/>
              <a:t>=</a:t>
            </a:r>
          </a:p>
        </p:txBody>
      </p:sp>
    </p:spTree>
    <p:extLst>
      <p:ext uri="{BB962C8B-B14F-4D97-AF65-F5344CB8AC3E}">
        <p14:creationId xmlns:p14="http://schemas.microsoft.com/office/powerpoint/2010/main" val="183298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700" dirty="0"/>
              <a:t>“All In” may also mean “</a:t>
            </a:r>
            <a:r>
              <a:rPr lang="en-US" sz="5700" u="sng" dirty="0">
                <a:effectLst>
                  <a:glow rad="127000">
                    <a:srgbClr val="FF0000"/>
                  </a:glow>
                </a:effectLst>
              </a:rPr>
              <a:t>Battlin</a:t>
            </a:r>
            <a:r>
              <a:rPr lang="en-US" sz="5700" dirty="0">
                <a:effectLst>
                  <a:glow rad="127000">
                    <a:srgbClr val="FF0000"/>
                  </a:glow>
                </a:effectLst>
              </a:rPr>
              <a:t>g </a:t>
            </a:r>
            <a:r>
              <a:rPr lang="en-US" sz="5700" u="sng" dirty="0">
                <a:effectLst>
                  <a:glow rad="127000">
                    <a:srgbClr val="FF0000"/>
                  </a:glow>
                </a:effectLst>
              </a:rPr>
              <a:t>U</a:t>
            </a:r>
            <a:r>
              <a:rPr lang="en-US" sz="5700" dirty="0">
                <a:effectLst>
                  <a:glow rad="127000">
                    <a:srgbClr val="FF0000"/>
                  </a:glow>
                </a:effectLst>
              </a:rPr>
              <a:t>p</a:t>
            </a:r>
            <a:r>
              <a:rPr lang="en-US" sz="5700" u="sng" dirty="0">
                <a:effectLst>
                  <a:glow rad="127000">
                    <a:srgbClr val="FF0000"/>
                  </a:glow>
                </a:effectLst>
              </a:rPr>
              <a:t>hill</a:t>
            </a:r>
            <a:r>
              <a:rPr lang="en-US" sz="5700" dirty="0"/>
              <a:t>”</a:t>
            </a:r>
          </a:p>
        </p:txBody>
      </p:sp>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val="2579508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81401" y="0"/>
            <a:ext cx="7010599" cy="6858000"/>
          </a:xfrm>
          <a:prstGeom prst="rect">
            <a:avLst/>
          </a:prstGeom>
        </p:spPr>
      </p:pic>
      <p:sp>
        <p:nvSpPr>
          <p:cNvPr id="5" name="Rectangular Callout 4"/>
          <p:cNvSpPr/>
          <p:nvPr/>
        </p:nvSpPr>
        <p:spPr>
          <a:xfrm>
            <a:off x="259080" y="1722120"/>
            <a:ext cx="6492240" cy="2011680"/>
          </a:xfrm>
          <a:prstGeom prst="wedgeRectCallout">
            <a:avLst>
              <a:gd name="adj1" fmla="val 71421"/>
              <a:gd name="adj2" fmla="val 57197"/>
            </a:avLst>
          </a:prstGeom>
          <a:solidFill>
            <a:srgbClr val="E9DDC5"/>
          </a:solidFill>
          <a:ln w="38100">
            <a:solidFill>
              <a:srgbClr val="4464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5700" dirty="0"/>
              <a:t>“All In” may also mean “</a:t>
            </a:r>
            <a:r>
              <a:rPr lang="en-US" sz="5700" u="sng" dirty="0">
                <a:effectLst>
                  <a:glow rad="127000">
                    <a:srgbClr val="FF0000"/>
                  </a:glow>
                </a:effectLst>
              </a:rPr>
              <a:t>Battlin</a:t>
            </a:r>
            <a:r>
              <a:rPr lang="en-US" sz="5700" dirty="0">
                <a:effectLst>
                  <a:glow rad="127000">
                    <a:srgbClr val="FF0000"/>
                  </a:glow>
                </a:effectLst>
              </a:rPr>
              <a:t>g </a:t>
            </a:r>
            <a:r>
              <a:rPr lang="en-US" sz="5700" u="sng" dirty="0">
                <a:effectLst>
                  <a:glow rad="127000">
                    <a:srgbClr val="FF0000"/>
                  </a:glow>
                </a:effectLst>
              </a:rPr>
              <a:t>U</a:t>
            </a:r>
            <a:r>
              <a:rPr lang="en-US" sz="5700" dirty="0">
                <a:effectLst>
                  <a:glow rad="127000">
                    <a:srgbClr val="FF0000"/>
                  </a:glow>
                </a:effectLst>
              </a:rPr>
              <a:t>p</a:t>
            </a:r>
            <a:r>
              <a:rPr lang="en-US" sz="5700" u="sng" dirty="0">
                <a:effectLst>
                  <a:glow rad="127000">
                    <a:srgbClr val="FF0000"/>
                  </a:glow>
                </a:effectLst>
              </a:rPr>
              <a:t>hill</a:t>
            </a:r>
            <a:r>
              <a:rPr lang="en-US" sz="5700" dirty="0"/>
              <a:t>”</a:t>
            </a:r>
          </a:p>
        </p:txBody>
      </p:sp>
      <p:sp>
        <p:nvSpPr>
          <p:cNvPr id="3" name="Content Placeholder 2"/>
          <p:cNvSpPr>
            <a:spLocks noGrp="1"/>
          </p:cNvSpPr>
          <p:nvPr>
            <p:ph idx="1"/>
          </p:nvPr>
        </p:nvSpPr>
        <p:spPr>
          <a:xfrm>
            <a:off x="387275" y="1825625"/>
            <a:ext cx="6318325" cy="4351338"/>
          </a:xfrm>
        </p:spPr>
        <p:txBody>
          <a:bodyPr/>
          <a:lstStyle/>
          <a:p>
            <a:r>
              <a:rPr lang="en-US" dirty="0"/>
              <a:t> I'm just as vigorous to go out to </a:t>
            </a:r>
            <a:r>
              <a:rPr lang="en-US" dirty="0">
                <a:solidFill>
                  <a:srgbClr val="FF0000"/>
                </a:solidFill>
              </a:rPr>
              <a:t>battle</a:t>
            </a:r>
            <a:r>
              <a:rPr lang="en-US" dirty="0"/>
              <a:t> now as I was then.</a:t>
            </a:r>
          </a:p>
          <a:p>
            <a:r>
              <a:rPr lang="en-US" dirty="0"/>
              <a:t> </a:t>
            </a:r>
          </a:p>
        </p:txBody>
      </p:sp>
    </p:spTree>
    <p:extLst>
      <p:ext uri="{BB962C8B-B14F-4D97-AF65-F5344CB8AC3E}">
        <p14:creationId xmlns:p14="http://schemas.microsoft.com/office/powerpoint/2010/main" val="3047248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81401" y="0"/>
            <a:ext cx="7010599" cy="6858000"/>
          </a:xfrm>
          <a:prstGeom prst="rect">
            <a:avLst/>
          </a:prstGeom>
        </p:spPr>
      </p:pic>
      <p:sp>
        <p:nvSpPr>
          <p:cNvPr id="2" name="Title 1"/>
          <p:cNvSpPr>
            <a:spLocks noGrp="1"/>
          </p:cNvSpPr>
          <p:nvPr>
            <p:ph type="title"/>
          </p:nvPr>
        </p:nvSpPr>
        <p:spPr/>
        <p:txBody>
          <a:bodyPr>
            <a:noAutofit/>
          </a:bodyPr>
          <a:lstStyle/>
          <a:p>
            <a:r>
              <a:rPr lang="en-US" sz="5700" dirty="0"/>
              <a:t>“All In” may also mean “</a:t>
            </a:r>
            <a:r>
              <a:rPr lang="en-US" sz="5700" u="sng" dirty="0">
                <a:effectLst>
                  <a:glow rad="127000">
                    <a:srgbClr val="FF0000"/>
                  </a:glow>
                </a:effectLst>
              </a:rPr>
              <a:t>Battlin</a:t>
            </a:r>
            <a:r>
              <a:rPr lang="en-US" sz="5700" dirty="0">
                <a:effectLst>
                  <a:glow rad="127000">
                    <a:srgbClr val="FF0000"/>
                  </a:glow>
                </a:effectLst>
              </a:rPr>
              <a:t>g </a:t>
            </a:r>
            <a:r>
              <a:rPr lang="en-US" sz="5700" u="sng" dirty="0">
                <a:effectLst>
                  <a:glow rad="127000">
                    <a:srgbClr val="FF0000"/>
                  </a:glow>
                </a:effectLst>
              </a:rPr>
              <a:t>U</a:t>
            </a:r>
            <a:r>
              <a:rPr lang="en-US" sz="5700" dirty="0">
                <a:effectLst>
                  <a:glow rad="127000">
                    <a:srgbClr val="FF0000"/>
                  </a:glow>
                </a:effectLst>
              </a:rPr>
              <a:t>p</a:t>
            </a:r>
            <a:r>
              <a:rPr lang="en-US" sz="5700" u="sng" dirty="0">
                <a:effectLst>
                  <a:glow rad="127000">
                    <a:srgbClr val="FF0000"/>
                  </a:glow>
                </a:effectLst>
              </a:rPr>
              <a:t>hill</a:t>
            </a:r>
            <a:r>
              <a:rPr lang="en-US" sz="5700" dirty="0"/>
              <a:t>”</a:t>
            </a:r>
          </a:p>
        </p:txBody>
      </p:sp>
      <p:sp>
        <p:nvSpPr>
          <p:cNvPr id="5" name="Rectangular Callout 4"/>
          <p:cNvSpPr/>
          <p:nvPr/>
        </p:nvSpPr>
        <p:spPr>
          <a:xfrm>
            <a:off x="259080" y="1722120"/>
            <a:ext cx="6492240" cy="4130040"/>
          </a:xfrm>
          <a:prstGeom prst="wedgeRectCallout">
            <a:avLst>
              <a:gd name="adj1" fmla="val 71421"/>
              <a:gd name="adj2" fmla="val 9596"/>
            </a:avLst>
          </a:prstGeom>
          <a:solidFill>
            <a:srgbClr val="E9DDC5"/>
          </a:solidFill>
          <a:ln w="38100">
            <a:solidFill>
              <a:srgbClr val="4464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7275" y="1825625"/>
            <a:ext cx="6318325" cy="4351338"/>
          </a:xfrm>
        </p:spPr>
        <p:txBody>
          <a:bodyPr/>
          <a:lstStyle/>
          <a:p>
            <a:r>
              <a:rPr lang="en-US" dirty="0"/>
              <a:t> I'm just as vigorous to go out to </a:t>
            </a:r>
            <a:r>
              <a:rPr lang="en-US" dirty="0">
                <a:solidFill>
                  <a:srgbClr val="FF0000"/>
                </a:solidFill>
              </a:rPr>
              <a:t>battle</a:t>
            </a:r>
            <a:r>
              <a:rPr lang="en-US" dirty="0"/>
              <a:t> now as I was then.</a:t>
            </a:r>
          </a:p>
          <a:p>
            <a:r>
              <a:rPr lang="en-US" dirty="0"/>
              <a:t> </a:t>
            </a:r>
            <a:r>
              <a:rPr lang="en-US" baseline="30000" dirty="0"/>
              <a:t>12</a:t>
            </a:r>
            <a:r>
              <a:rPr lang="en-US" dirty="0"/>
              <a:t> Now give me this </a:t>
            </a:r>
            <a:r>
              <a:rPr lang="en-US" dirty="0">
                <a:solidFill>
                  <a:srgbClr val="FF0000"/>
                </a:solidFill>
              </a:rPr>
              <a:t>hill</a:t>
            </a:r>
            <a:r>
              <a:rPr lang="en-US" dirty="0"/>
              <a:t> country that the LORD promised me that day.  </a:t>
            </a:r>
          </a:p>
        </p:txBody>
      </p:sp>
    </p:spTree>
    <p:extLst>
      <p:ext uri="{BB962C8B-B14F-4D97-AF65-F5344CB8AC3E}">
        <p14:creationId xmlns:p14="http://schemas.microsoft.com/office/powerpoint/2010/main" val="890089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t="13336" r="33388" b="43314"/>
          <a:stretch/>
        </p:blipFill>
        <p:spPr>
          <a:xfrm>
            <a:off x="7062441" y="0"/>
            <a:ext cx="5119727" cy="6858000"/>
          </a:xfrm>
          <a:prstGeom prst="rect">
            <a:avLst/>
          </a:prstGeom>
        </p:spPr>
      </p:pic>
      <p:pic>
        <p:nvPicPr>
          <p:cNvPr id="13" name="Picture 12"/>
          <p:cNvPicPr>
            <a:picLocks noChangeAspect="1"/>
          </p:cNvPicPr>
          <p:nvPr/>
        </p:nvPicPr>
        <p:blipFill>
          <a:blip r:embed="rId4"/>
          <a:stretch>
            <a:fillRect/>
          </a:stretch>
        </p:blipFill>
        <p:spPr>
          <a:xfrm>
            <a:off x="8513630" y="2213077"/>
            <a:ext cx="3136038" cy="4363450"/>
          </a:xfrm>
          <a:prstGeom prst="rect">
            <a:avLst/>
          </a:prstGeom>
        </p:spPr>
      </p:pic>
      <p:sp>
        <p:nvSpPr>
          <p:cNvPr id="2" name="Title 1"/>
          <p:cNvSpPr>
            <a:spLocks noGrp="1"/>
          </p:cNvSpPr>
          <p:nvPr>
            <p:ph type="title"/>
          </p:nvPr>
        </p:nvSpPr>
        <p:spPr/>
        <p:txBody>
          <a:bodyPr/>
          <a:lstStyle/>
          <a:p>
            <a:r>
              <a:rPr lang="en-US" dirty="0"/>
              <a:t>A little Background</a:t>
            </a:r>
          </a:p>
        </p:txBody>
      </p:sp>
      <p:sp>
        <p:nvSpPr>
          <p:cNvPr id="3" name="Content Placeholder 2"/>
          <p:cNvSpPr>
            <a:spLocks noGrp="1"/>
          </p:cNvSpPr>
          <p:nvPr>
            <p:ph idx="1"/>
          </p:nvPr>
        </p:nvSpPr>
        <p:spPr/>
        <p:txBody>
          <a:bodyPr/>
          <a:lstStyle/>
          <a:p>
            <a:r>
              <a:rPr lang="en-US" dirty="0"/>
              <a:t>The Successful Strategy so far ...</a:t>
            </a:r>
          </a:p>
          <a:p>
            <a:r>
              <a:rPr lang="en-US" dirty="0"/>
              <a:t>1. </a:t>
            </a:r>
            <a:r>
              <a:rPr lang="en-US" dirty="0">
                <a:solidFill>
                  <a:srgbClr val="FF0000"/>
                </a:solidFill>
              </a:rPr>
              <a:t>Cut through middle of land </a:t>
            </a:r>
            <a:r>
              <a:rPr lang="en-US" dirty="0"/>
              <a:t>3-8</a:t>
            </a:r>
          </a:p>
        </p:txBody>
      </p:sp>
      <p:cxnSp>
        <p:nvCxnSpPr>
          <p:cNvPr id="15" name="Straight Arrow Connector 14"/>
          <p:cNvCxnSpPr/>
          <p:nvPr/>
        </p:nvCxnSpPr>
        <p:spPr>
          <a:xfrm flipH="1" flipV="1">
            <a:off x="10270671" y="4212771"/>
            <a:ext cx="1061358" cy="48986"/>
          </a:xfrm>
          <a:prstGeom prst="straightConnector1">
            <a:avLst/>
          </a:prstGeom>
          <a:ln w="152400">
            <a:solidFill>
              <a:srgbClr val="FF0000"/>
            </a:solidFill>
            <a:tailEnd type="triangle"/>
          </a:ln>
          <a:effectLst>
            <a:glow rad="127000">
              <a:schemeClr val="bg1"/>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85805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600" dirty="0"/>
              <a:t>“All In” may also mean “</a:t>
            </a:r>
            <a:r>
              <a:rPr lang="en-US" sz="5600" u="sng" dirty="0">
                <a:effectLst>
                  <a:glow rad="127000">
                    <a:srgbClr val="FF0000"/>
                  </a:glow>
                </a:effectLst>
              </a:rPr>
              <a:t>Fi</a:t>
            </a:r>
            <a:r>
              <a:rPr lang="en-US" sz="5600" dirty="0">
                <a:effectLst>
                  <a:glow rad="127000">
                    <a:srgbClr val="FF0000"/>
                  </a:glow>
                </a:effectLst>
              </a:rPr>
              <a:t>g</a:t>
            </a:r>
            <a:r>
              <a:rPr lang="en-US" sz="5600" u="sng" dirty="0">
                <a:effectLst>
                  <a:glow rad="127000">
                    <a:srgbClr val="FF0000"/>
                  </a:glow>
                </a:effectLst>
              </a:rPr>
              <a:t>htin</a:t>
            </a:r>
            <a:r>
              <a:rPr lang="en-US" sz="5600" dirty="0">
                <a:effectLst>
                  <a:glow rad="127000">
                    <a:srgbClr val="FF0000"/>
                  </a:glow>
                </a:effectLst>
              </a:rPr>
              <a:t>g </a:t>
            </a:r>
            <a:r>
              <a:rPr lang="en-US" sz="5600" u="sng" dirty="0">
                <a:effectLst>
                  <a:glow rad="127000">
                    <a:srgbClr val="FF0000"/>
                  </a:glow>
                </a:effectLst>
              </a:rPr>
              <a:t>Giants</a:t>
            </a:r>
            <a:r>
              <a:rPr lang="en-US" sz="5600" dirty="0"/>
              <a:t>”</a:t>
            </a:r>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3359041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29669" b="9387"/>
          <a:stretch/>
        </p:blipFill>
        <p:spPr>
          <a:xfrm>
            <a:off x="6675120" y="0"/>
            <a:ext cx="5967140" cy="6842760"/>
          </a:xfrm>
          <a:prstGeom prst="rect">
            <a:avLst/>
          </a:prstGeom>
        </p:spPr>
      </p:pic>
      <p:sp>
        <p:nvSpPr>
          <p:cNvPr id="2" name="Title 1"/>
          <p:cNvSpPr>
            <a:spLocks noGrp="1"/>
          </p:cNvSpPr>
          <p:nvPr>
            <p:ph type="title"/>
          </p:nvPr>
        </p:nvSpPr>
        <p:spPr/>
        <p:txBody>
          <a:bodyPr>
            <a:normAutofit/>
          </a:bodyPr>
          <a:lstStyle/>
          <a:p>
            <a:r>
              <a:rPr lang="en-US" sz="5600" dirty="0"/>
              <a:t>“All In” may also mean “</a:t>
            </a:r>
            <a:r>
              <a:rPr lang="en-US" sz="5600" u="sng" dirty="0">
                <a:effectLst>
                  <a:glow rad="127000">
                    <a:srgbClr val="FF0000"/>
                  </a:glow>
                </a:effectLst>
              </a:rPr>
              <a:t>Fi</a:t>
            </a:r>
            <a:r>
              <a:rPr lang="en-US" sz="5600" dirty="0">
                <a:effectLst>
                  <a:glow rad="127000">
                    <a:srgbClr val="FF0000"/>
                  </a:glow>
                </a:effectLst>
              </a:rPr>
              <a:t>g</a:t>
            </a:r>
            <a:r>
              <a:rPr lang="en-US" sz="5600" u="sng" dirty="0">
                <a:effectLst>
                  <a:glow rad="127000">
                    <a:srgbClr val="FF0000"/>
                  </a:glow>
                </a:effectLst>
              </a:rPr>
              <a:t>htin</a:t>
            </a:r>
            <a:r>
              <a:rPr lang="en-US" sz="5600" dirty="0">
                <a:effectLst>
                  <a:glow rad="127000">
                    <a:srgbClr val="FF0000"/>
                  </a:glow>
                </a:effectLst>
              </a:rPr>
              <a:t>g </a:t>
            </a:r>
            <a:r>
              <a:rPr lang="en-US" sz="5600" u="sng" dirty="0">
                <a:effectLst>
                  <a:glow rad="127000">
                    <a:srgbClr val="FF0000"/>
                  </a:glow>
                </a:effectLst>
              </a:rPr>
              <a:t>Giants</a:t>
            </a:r>
            <a:r>
              <a:rPr lang="en-US" sz="5600" dirty="0"/>
              <a:t>”</a:t>
            </a:r>
          </a:p>
        </p:txBody>
      </p:sp>
      <p:sp>
        <p:nvSpPr>
          <p:cNvPr id="3" name="Content Placeholder 2"/>
          <p:cNvSpPr>
            <a:spLocks noGrp="1"/>
          </p:cNvSpPr>
          <p:nvPr>
            <p:ph idx="1"/>
          </p:nvPr>
        </p:nvSpPr>
        <p:spPr>
          <a:xfrm>
            <a:off x="387275" y="1825625"/>
            <a:ext cx="8406205" cy="4351338"/>
          </a:xfrm>
        </p:spPr>
        <p:txBody>
          <a:bodyPr/>
          <a:lstStyle/>
          <a:p>
            <a:r>
              <a:rPr lang="en-US" baseline="30000" dirty="0"/>
              <a:t>12  </a:t>
            </a:r>
            <a:r>
              <a:rPr lang="en-US" dirty="0"/>
              <a:t>You yourself heard then that the </a:t>
            </a:r>
            <a:r>
              <a:rPr lang="en-US" dirty="0" err="1">
                <a:solidFill>
                  <a:srgbClr val="FF0000"/>
                </a:solidFill>
              </a:rPr>
              <a:t>Anakites</a:t>
            </a:r>
            <a:r>
              <a:rPr lang="en-US" dirty="0"/>
              <a:t> were there and their cities were large and fortified, but, the LORD helping me, I will drive them out just as he said.“ ....</a:t>
            </a:r>
            <a:br>
              <a:rPr lang="en-US" dirty="0"/>
            </a:br>
            <a:r>
              <a:rPr lang="en-US" baseline="30000" dirty="0"/>
              <a:t>15</a:t>
            </a:r>
            <a:r>
              <a:rPr lang="en-US" dirty="0"/>
              <a:t> (Hebron used to be called </a:t>
            </a:r>
            <a:r>
              <a:rPr lang="en-US" dirty="0" err="1"/>
              <a:t>Kiriath</a:t>
            </a:r>
            <a:r>
              <a:rPr lang="en-US" dirty="0"/>
              <a:t> </a:t>
            </a:r>
            <a:r>
              <a:rPr lang="en-US" dirty="0" err="1"/>
              <a:t>Arba</a:t>
            </a:r>
            <a:r>
              <a:rPr lang="en-US" dirty="0"/>
              <a:t> after </a:t>
            </a:r>
            <a:r>
              <a:rPr lang="en-US" dirty="0" err="1"/>
              <a:t>Arba</a:t>
            </a:r>
            <a:r>
              <a:rPr lang="en-US" dirty="0"/>
              <a:t>, who was the greatest man among the </a:t>
            </a:r>
            <a:r>
              <a:rPr lang="en-US" dirty="0" err="1">
                <a:solidFill>
                  <a:srgbClr val="FF0000"/>
                </a:solidFill>
              </a:rPr>
              <a:t>Anakites</a:t>
            </a:r>
            <a:r>
              <a:rPr lang="en-US" dirty="0"/>
              <a:t>.)</a:t>
            </a:r>
          </a:p>
        </p:txBody>
      </p:sp>
    </p:spTree>
    <p:extLst>
      <p:ext uri="{BB962C8B-B14F-4D97-AF65-F5344CB8AC3E}">
        <p14:creationId xmlns:p14="http://schemas.microsoft.com/office/powerpoint/2010/main" val="2176100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29669" b="9387"/>
          <a:stretch/>
        </p:blipFill>
        <p:spPr>
          <a:xfrm>
            <a:off x="6675120" y="0"/>
            <a:ext cx="5967140" cy="6842760"/>
          </a:xfrm>
          <a:prstGeom prst="rect">
            <a:avLst/>
          </a:prstGeom>
        </p:spPr>
      </p:pic>
      <p:sp>
        <p:nvSpPr>
          <p:cNvPr id="2" name="Title 1"/>
          <p:cNvSpPr>
            <a:spLocks noGrp="1"/>
          </p:cNvSpPr>
          <p:nvPr>
            <p:ph type="title"/>
          </p:nvPr>
        </p:nvSpPr>
        <p:spPr/>
        <p:txBody>
          <a:bodyPr>
            <a:normAutofit/>
          </a:bodyPr>
          <a:lstStyle/>
          <a:p>
            <a:r>
              <a:rPr lang="en-US" sz="5600" dirty="0"/>
              <a:t>“All In” may also mean “</a:t>
            </a:r>
            <a:r>
              <a:rPr lang="en-US" sz="5600" u="sng" dirty="0">
                <a:effectLst>
                  <a:glow rad="127000">
                    <a:srgbClr val="FF0000"/>
                  </a:glow>
                </a:effectLst>
              </a:rPr>
              <a:t>Fi</a:t>
            </a:r>
            <a:r>
              <a:rPr lang="en-US" sz="5600" dirty="0">
                <a:effectLst>
                  <a:glow rad="127000">
                    <a:srgbClr val="FF0000"/>
                  </a:glow>
                </a:effectLst>
              </a:rPr>
              <a:t>g</a:t>
            </a:r>
            <a:r>
              <a:rPr lang="en-US" sz="5600" u="sng" dirty="0">
                <a:effectLst>
                  <a:glow rad="127000">
                    <a:srgbClr val="FF0000"/>
                  </a:glow>
                </a:effectLst>
              </a:rPr>
              <a:t>htin</a:t>
            </a:r>
            <a:r>
              <a:rPr lang="en-US" sz="5600" dirty="0">
                <a:effectLst>
                  <a:glow rad="127000">
                    <a:srgbClr val="FF0000"/>
                  </a:glow>
                </a:effectLst>
              </a:rPr>
              <a:t>g </a:t>
            </a:r>
            <a:r>
              <a:rPr lang="en-US" sz="5600" u="sng" dirty="0">
                <a:effectLst>
                  <a:glow rad="127000">
                    <a:srgbClr val="FF0000"/>
                  </a:glow>
                </a:effectLst>
              </a:rPr>
              <a:t>Giants</a:t>
            </a:r>
            <a:r>
              <a:rPr lang="en-US" sz="5600" dirty="0"/>
              <a:t>”</a:t>
            </a:r>
          </a:p>
        </p:txBody>
      </p:sp>
      <p:sp>
        <p:nvSpPr>
          <p:cNvPr id="3" name="Content Placeholder 2"/>
          <p:cNvSpPr>
            <a:spLocks noGrp="1"/>
          </p:cNvSpPr>
          <p:nvPr>
            <p:ph idx="1"/>
          </p:nvPr>
        </p:nvSpPr>
        <p:spPr>
          <a:xfrm>
            <a:off x="387275" y="1825625"/>
            <a:ext cx="8406205" cy="4351338"/>
          </a:xfrm>
        </p:spPr>
        <p:txBody>
          <a:bodyPr/>
          <a:lstStyle/>
          <a:p>
            <a:r>
              <a:rPr lang="en-US" baseline="30000" dirty="0"/>
              <a:t>12  </a:t>
            </a:r>
            <a:r>
              <a:rPr lang="en-US" dirty="0"/>
              <a:t>You yourself heard then that the </a:t>
            </a:r>
            <a:r>
              <a:rPr lang="en-US" dirty="0" err="1">
                <a:solidFill>
                  <a:srgbClr val="FF0000"/>
                </a:solidFill>
              </a:rPr>
              <a:t>Anakites</a:t>
            </a:r>
            <a:r>
              <a:rPr lang="en-US" dirty="0"/>
              <a:t> were there and their </a:t>
            </a:r>
            <a:r>
              <a:rPr lang="en-US" dirty="0">
                <a:solidFill>
                  <a:srgbClr val="FF0000"/>
                </a:solidFill>
              </a:rPr>
              <a:t>cities were large and fortified</a:t>
            </a:r>
            <a:r>
              <a:rPr lang="en-US" dirty="0"/>
              <a:t>, but, the LORD helping me, I will drive them out just as he said.“ ....</a:t>
            </a:r>
            <a:br>
              <a:rPr lang="en-US" dirty="0"/>
            </a:br>
            <a:r>
              <a:rPr lang="en-US" baseline="30000" dirty="0"/>
              <a:t>15</a:t>
            </a:r>
            <a:r>
              <a:rPr lang="en-US" dirty="0"/>
              <a:t> (Hebron used to be called </a:t>
            </a:r>
            <a:r>
              <a:rPr lang="en-US" dirty="0" err="1"/>
              <a:t>Kiriath</a:t>
            </a:r>
            <a:r>
              <a:rPr lang="en-US" dirty="0"/>
              <a:t> </a:t>
            </a:r>
            <a:r>
              <a:rPr lang="en-US" dirty="0" err="1"/>
              <a:t>Arba</a:t>
            </a:r>
            <a:r>
              <a:rPr lang="en-US" dirty="0"/>
              <a:t> after </a:t>
            </a:r>
            <a:r>
              <a:rPr lang="en-US" dirty="0" err="1"/>
              <a:t>Arba</a:t>
            </a:r>
            <a:r>
              <a:rPr lang="en-US" dirty="0"/>
              <a:t>, who was the greatest man among the </a:t>
            </a:r>
            <a:r>
              <a:rPr lang="en-US" dirty="0" err="1">
                <a:solidFill>
                  <a:srgbClr val="FF0000"/>
                </a:solidFill>
              </a:rPr>
              <a:t>Anakites</a:t>
            </a:r>
            <a:r>
              <a:rPr lang="en-US" dirty="0"/>
              <a:t>.)</a:t>
            </a:r>
          </a:p>
        </p:txBody>
      </p:sp>
    </p:spTree>
    <p:extLst>
      <p:ext uri="{BB962C8B-B14F-4D97-AF65-F5344CB8AC3E}">
        <p14:creationId xmlns:p14="http://schemas.microsoft.com/office/powerpoint/2010/main" val="2944611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29669" b="9387"/>
          <a:stretch/>
        </p:blipFill>
        <p:spPr>
          <a:xfrm>
            <a:off x="6675120" y="0"/>
            <a:ext cx="5967140" cy="6842760"/>
          </a:xfrm>
          <a:prstGeom prst="rect">
            <a:avLst/>
          </a:prstGeom>
        </p:spPr>
      </p:pic>
      <p:sp>
        <p:nvSpPr>
          <p:cNvPr id="2" name="Title 1"/>
          <p:cNvSpPr>
            <a:spLocks noGrp="1"/>
          </p:cNvSpPr>
          <p:nvPr>
            <p:ph type="title"/>
          </p:nvPr>
        </p:nvSpPr>
        <p:spPr/>
        <p:txBody>
          <a:bodyPr>
            <a:normAutofit/>
          </a:bodyPr>
          <a:lstStyle/>
          <a:p>
            <a:r>
              <a:rPr lang="en-US" sz="5600" dirty="0"/>
              <a:t>“All In” may also mean “</a:t>
            </a:r>
            <a:r>
              <a:rPr lang="en-US" sz="5600" u="sng" dirty="0">
                <a:effectLst>
                  <a:glow rad="127000">
                    <a:srgbClr val="FF0000"/>
                  </a:glow>
                </a:effectLst>
              </a:rPr>
              <a:t>Fi</a:t>
            </a:r>
            <a:r>
              <a:rPr lang="en-US" sz="5600" dirty="0">
                <a:effectLst>
                  <a:glow rad="127000">
                    <a:srgbClr val="FF0000"/>
                  </a:glow>
                </a:effectLst>
              </a:rPr>
              <a:t>g</a:t>
            </a:r>
            <a:r>
              <a:rPr lang="en-US" sz="5600" u="sng" dirty="0">
                <a:effectLst>
                  <a:glow rad="127000">
                    <a:srgbClr val="FF0000"/>
                  </a:glow>
                </a:effectLst>
              </a:rPr>
              <a:t>htin</a:t>
            </a:r>
            <a:r>
              <a:rPr lang="en-US" sz="5600" dirty="0">
                <a:effectLst>
                  <a:glow rad="127000">
                    <a:srgbClr val="FF0000"/>
                  </a:glow>
                </a:effectLst>
              </a:rPr>
              <a:t>g </a:t>
            </a:r>
            <a:r>
              <a:rPr lang="en-US" sz="5600" u="sng" dirty="0">
                <a:effectLst>
                  <a:glow rad="127000">
                    <a:srgbClr val="FF0000"/>
                  </a:glow>
                </a:effectLst>
              </a:rPr>
              <a:t>Giants</a:t>
            </a:r>
            <a:r>
              <a:rPr lang="en-US" sz="5600" dirty="0"/>
              <a:t>”</a:t>
            </a:r>
          </a:p>
        </p:txBody>
      </p:sp>
      <p:pic>
        <p:nvPicPr>
          <p:cNvPr id="5" name="Picture 4"/>
          <p:cNvPicPr>
            <a:picLocks noChangeAspect="1"/>
          </p:cNvPicPr>
          <p:nvPr/>
        </p:nvPicPr>
        <p:blipFill>
          <a:blip r:embed="rId4"/>
          <a:stretch>
            <a:fillRect/>
          </a:stretch>
        </p:blipFill>
        <p:spPr>
          <a:xfrm>
            <a:off x="6978744" y="1325880"/>
            <a:ext cx="5655216" cy="5532119"/>
          </a:xfrm>
          <a:prstGeom prst="rect">
            <a:avLst/>
          </a:prstGeom>
        </p:spPr>
      </p:pic>
      <p:sp>
        <p:nvSpPr>
          <p:cNvPr id="6" name="Rectangular Callout 5"/>
          <p:cNvSpPr/>
          <p:nvPr/>
        </p:nvSpPr>
        <p:spPr>
          <a:xfrm>
            <a:off x="335280" y="3642360"/>
            <a:ext cx="8016240" cy="1264920"/>
          </a:xfrm>
          <a:prstGeom prst="wedgeRectCallout">
            <a:avLst>
              <a:gd name="adj1" fmla="val 62817"/>
              <a:gd name="adj2" fmla="val 23946"/>
            </a:avLst>
          </a:prstGeom>
          <a:solidFill>
            <a:srgbClr val="E9DDC5"/>
          </a:solidFill>
          <a:ln w="38100">
            <a:solidFill>
              <a:srgbClr val="4464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7275" y="1825625"/>
            <a:ext cx="8406205" cy="4351338"/>
          </a:xfrm>
        </p:spPr>
        <p:txBody>
          <a:bodyPr/>
          <a:lstStyle/>
          <a:p>
            <a:r>
              <a:rPr lang="en-US" baseline="30000" dirty="0"/>
              <a:t>12  </a:t>
            </a:r>
            <a:r>
              <a:rPr lang="en-US" dirty="0"/>
              <a:t>You yourself heard then that the </a:t>
            </a:r>
            <a:r>
              <a:rPr lang="en-US" dirty="0" err="1">
                <a:solidFill>
                  <a:srgbClr val="FF0000"/>
                </a:solidFill>
              </a:rPr>
              <a:t>Anakites</a:t>
            </a:r>
            <a:r>
              <a:rPr lang="en-US" dirty="0"/>
              <a:t> were there and their cities were large and fortified, but, the LORD helping me, I will drive them out just as he said.“ ....</a:t>
            </a:r>
            <a:br>
              <a:rPr lang="en-US" dirty="0"/>
            </a:br>
            <a:r>
              <a:rPr lang="en-US" baseline="30000" dirty="0"/>
              <a:t>15</a:t>
            </a:r>
            <a:r>
              <a:rPr lang="en-US" dirty="0"/>
              <a:t> (Hebron used to be called </a:t>
            </a:r>
            <a:r>
              <a:rPr lang="en-US" dirty="0" err="1"/>
              <a:t>Kiriath</a:t>
            </a:r>
            <a:r>
              <a:rPr lang="en-US" dirty="0"/>
              <a:t> </a:t>
            </a:r>
            <a:r>
              <a:rPr lang="en-US" dirty="0" err="1"/>
              <a:t>Arba</a:t>
            </a:r>
            <a:r>
              <a:rPr lang="en-US" dirty="0"/>
              <a:t> after </a:t>
            </a:r>
            <a:r>
              <a:rPr lang="en-US" dirty="0" err="1"/>
              <a:t>Arba</a:t>
            </a:r>
            <a:r>
              <a:rPr lang="en-US" dirty="0"/>
              <a:t>, who was the greatest man among the </a:t>
            </a:r>
            <a:r>
              <a:rPr lang="en-US" dirty="0" err="1">
                <a:solidFill>
                  <a:srgbClr val="FF0000"/>
                </a:solidFill>
              </a:rPr>
              <a:t>Anakites</a:t>
            </a:r>
            <a:r>
              <a:rPr lang="en-US" dirty="0"/>
              <a:t>.)</a:t>
            </a:r>
          </a:p>
        </p:txBody>
      </p:sp>
    </p:spTree>
    <p:extLst>
      <p:ext uri="{BB962C8B-B14F-4D97-AF65-F5344CB8AC3E}">
        <p14:creationId xmlns:p14="http://schemas.microsoft.com/office/powerpoint/2010/main" val="1986437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29669" b="9387"/>
          <a:stretch/>
        </p:blipFill>
        <p:spPr>
          <a:xfrm>
            <a:off x="6675120" y="0"/>
            <a:ext cx="5967140" cy="6842760"/>
          </a:xfrm>
          <a:prstGeom prst="rect">
            <a:avLst/>
          </a:prstGeom>
        </p:spPr>
      </p:pic>
      <p:sp>
        <p:nvSpPr>
          <p:cNvPr id="2" name="Title 1"/>
          <p:cNvSpPr>
            <a:spLocks noGrp="1"/>
          </p:cNvSpPr>
          <p:nvPr>
            <p:ph type="title"/>
          </p:nvPr>
        </p:nvSpPr>
        <p:spPr/>
        <p:txBody>
          <a:bodyPr>
            <a:normAutofit/>
          </a:bodyPr>
          <a:lstStyle/>
          <a:p>
            <a:r>
              <a:rPr lang="en-US" sz="5600" dirty="0"/>
              <a:t>“All In” may also mean “</a:t>
            </a:r>
            <a:r>
              <a:rPr lang="en-US" sz="5600" u="sng" dirty="0">
                <a:effectLst>
                  <a:glow rad="127000">
                    <a:srgbClr val="FF0000"/>
                  </a:glow>
                </a:effectLst>
              </a:rPr>
              <a:t>Fi</a:t>
            </a:r>
            <a:r>
              <a:rPr lang="en-US" sz="5600" dirty="0">
                <a:effectLst>
                  <a:glow rad="127000">
                    <a:srgbClr val="FF0000"/>
                  </a:glow>
                </a:effectLst>
              </a:rPr>
              <a:t>g</a:t>
            </a:r>
            <a:r>
              <a:rPr lang="en-US" sz="5600" u="sng" dirty="0">
                <a:effectLst>
                  <a:glow rad="127000">
                    <a:srgbClr val="FF0000"/>
                  </a:glow>
                </a:effectLst>
              </a:rPr>
              <a:t>htin</a:t>
            </a:r>
            <a:r>
              <a:rPr lang="en-US" sz="5600" dirty="0">
                <a:effectLst>
                  <a:glow rad="127000">
                    <a:srgbClr val="FF0000"/>
                  </a:glow>
                </a:effectLst>
              </a:rPr>
              <a:t>g </a:t>
            </a:r>
            <a:r>
              <a:rPr lang="en-US" sz="5600" u="sng" dirty="0">
                <a:effectLst>
                  <a:glow rad="127000">
                    <a:srgbClr val="FF0000"/>
                  </a:glow>
                </a:effectLst>
              </a:rPr>
              <a:t>Giants</a:t>
            </a:r>
            <a:r>
              <a:rPr lang="en-US" sz="5600" dirty="0"/>
              <a:t>”</a:t>
            </a:r>
          </a:p>
        </p:txBody>
      </p:sp>
      <p:pic>
        <p:nvPicPr>
          <p:cNvPr id="5" name="Picture 4"/>
          <p:cNvPicPr>
            <a:picLocks noChangeAspect="1"/>
          </p:cNvPicPr>
          <p:nvPr/>
        </p:nvPicPr>
        <p:blipFill>
          <a:blip r:embed="rId4"/>
          <a:stretch>
            <a:fillRect/>
          </a:stretch>
        </p:blipFill>
        <p:spPr>
          <a:xfrm>
            <a:off x="6978744" y="1325880"/>
            <a:ext cx="5655216" cy="5532119"/>
          </a:xfrm>
          <a:prstGeom prst="rect">
            <a:avLst/>
          </a:prstGeom>
        </p:spPr>
      </p:pic>
      <p:sp>
        <p:nvSpPr>
          <p:cNvPr id="3" name="Content Placeholder 2"/>
          <p:cNvSpPr>
            <a:spLocks noGrp="1"/>
          </p:cNvSpPr>
          <p:nvPr>
            <p:ph idx="1"/>
          </p:nvPr>
        </p:nvSpPr>
        <p:spPr>
          <a:xfrm>
            <a:off x="3261360" y="1856105"/>
            <a:ext cx="5974080" cy="4351338"/>
          </a:xfrm>
        </p:spPr>
        <p:txBody>
          <a:bodyPr/>
          <a:lstStyle/>
          <a:p>
            <a:pPr algn="ctr"/>
            <a:r>
              <a:rPr lang="en-US" baseline="30000" dirty="0"/>
              <a:t>13</a:t>
            </a:r>
            <a:r>
              <a:rPr lang="en-US" dirty="0"/>
              <a:t> Then Joshua blessed Caleb son of </a:t>
            </a:r>
            <a:r>
              <a:rPr lang="en-US" dirty="0" err="1"/>
              <a:t>Jephunneh</a:t>
            </a:r>
            <a:r>
              <a:rPr lang="en-US" dirty="0"/>
              <a:t> and gave him Hebron as his inheritance.</a:t>
            </a:r>
          </a:p>
        </p:txBody>
      </p:sp>
      <p:pic>
        <p:nvPicPr>
          <p:cNvPr id="7" name="Picture 6"/>
          <p:cNvPicPr>
            <a:picLocks noChangeAspect="1"/>
          </p:cNvPicPr>
          <p:nvPr/>
        </p:nvPicPr>
        <p:blipFill>
          <a:blip r:embed="rId5"/>
          <a:stretch>
            <a:fillRect/>
          </a:stretch>
        </p:blipFill>
        <p:spPr>
          <a:xfrm>
            <a:off x="-552970" y="1954488"/>
            <a:ext cx="5658370" cy="4903512"/>
          </a:xfrm>
          <a:prstGeom prst="rect">
            <a:avLst/>
          </a:prstGeom>
        </p:spPr>
      </p:pic>
    </p:spTree>
    <p:extLst>
      <p:ext uri="{BB962C8B-B14F-4D97-AF65-F5344CB8AC3E}">
        <p14:creationId xmlns:p14="http://schemas.microsoft.com/office/powerpoint/2010/main" val="2980616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13336" r="33388" b="43314"/>
          <a:stretch/>
        </p:blipFill>
        <p:spPr>
          <a:xfrm>
            <a:off x="7062441" y="0"/>
            <a:ext cx="5119727" cy="6858000"/>
          </a:xfrm>
          <a:prstGeom prst="rect">
            <a:avLst/>
          </a:prstGeom>
        </p:spPr>
      </p:pic>
      <p:pic>
        <p:nvPicPr>
          <p:cNvPr id="7" name="Picture 6"/>
          <p:cNvPicPr>
            <a:picLocks noChangeAspect="1"/>
          </p:cNvPicPr>
          <p:nvPr/>
        </p:nvPicPr>
        <p:blipFill>
          <a:blip r:embed="rId4"/>
          <a:stretch>
            <a:fillRect/>
          </a:stretch>
        </p:blipFill>
        <p:spPr>
          <a:xfrm>
            <a:off x="8535497" y="2182045"/>
            <a:ext cx="3113736" cy="4333549"/>
          </a:xfrm>
          <a:prstGeom prst="rect">
            <a:avLst/>
          </a:prstGeom>
        </p:spPr>
      </p:pic>
      <p:sp>
        <p:nvSpPr>
          <p:cNvPr id="2" name="Title 1"/>
          <p:cNvSpPr>
            <a:spLocks noGrp="1"/>
          </p:cNvSpPr>
          <p:nvPr>
            <p:ph type="title"/>
          </p:nvPr>
        </p:nvSpPr>
        <p:spPr/>
        <p:txBody>
          <a:bodyPr>
            <a:normAutofit/>
          </a:bodyPr>
          <a:lstStyle/>
          <a:p>
            <a:r>
              <a:rPr lang="en-US" sz="5800" dirty="0"/>
              <a:t>“All In” will surely mean “</a:t>
            </a:r>
            <a:r>
              <a:rPr lang="en-US" sz="5800" u="sng" dirty="0">
                <a:effectLst>
                  <a:glow rad="127000">
                    <a:srgbClr val="FF0000"/>
                  </a:glow>
                </a:effectLst>
              </a:rPr>
              <a:t>Blessed</a:t>
            </a:r>
            <a:r>
              <a:rPr lang="en-US" sz="5800" dirty="0">
                <a:effectLst>
                  <a:glow rad="127000">
                    <a:srgbClr val="FF0000"/>
                  </a:glow>
                </a:effectLst>
              </a:rPr>
              <a:t> </a:t>
            </a:r>
            <a:r>
              <a:rPr lang="en-US" sz="5800" u="sng" dirty="0">
                <a:effectLst>
                  <a:glow rad="127000">
                    <a:srgbClr val="FF0000"/>
                  </a:glow>
                </a:effectLst>
              </a:rPr>
              <a:t>Rest</a:t>
            </a:r>
            <a:r>
              <a:rPr lang="en-US" sz="5800" dirty="0"/>
              <a:t>”</a:t>
            </a:r>
          </a:p>
        </p:txBody>
      </p:sp>
      <p:sp>
        <p:nvSpPr>
          <p:cNvPr id="9" name="Content Placeholder 8"/>
          <p:cNvSpPr>
            <a:spLocks noGrp="1"/>
          </p:cNvSpPr>
          <p:nvPr>
            <p:ph idx="1"/>
          </p:nvPr>
        </p:nvSpPr>
        <p:spPr/>
        <p:txBody>
          <a:bodyPr/>
          <a:lstStyle/>
          <a:p>
            <a:endParaRPr lang="en-US"/>
          </a:p>
        </p:txBody>
      </p:sp>
    </p:spTree>
    <p:extLst>
      <p:ext uri="{BB962C8B-B14F-4D97-AF65-F5344CB8AC3E}">
        <p14:creationId xmlns:p14="http://schemas.microsoft.com/office/powerpoint/2010/main" val="28669027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13336" r="33388" b="43314"/>
          <a:stretch/>
        </p:blipFill>
        <p:spPr>
          <a:xfrm>
            <a:off x="7062441" y="0"/>
            <a:ext cx="5119727" cy="6858000"/>
          </a:xfrm>
          <a:prstGeom prst="rect">
            <a:avLst/>
          </a:prstGeom>
        </p:spPr>
      </p:pic>
      <p:pic>
        <p:nvPicPr>
          <p:cNvPr id="7" name="Picture 6"/>
          <p:cNvPicPr>
            <a:picLocks noChangeAspect="1"/>
          </p:cNvPicPr>
          <p:nvPr/>
        </p:nvPicPr>
        <p:blipFill>
          <a:blip r:embed="rId4"/>
          <a:stretch>
            <a:fillRect/>
          </a:stretch>
        </p:blipFill>
        <p:spPr>
          <a:xfrm>
            <a:off x="8535497" y="2182045"/>
            <a:ext cx="3113736" cy="4333549"/>
          </a:xfrm>
          <a:prstGeom prst="rect">
            <a:avLst/>
          </a:prstGeom>
        </p:spPr>
      </p:pic>
      <p:sp>
        <p:nvSpPr>
          <p:cNvPr id="8" name="Oval 7"/>
          <p:cNvSpPr/>
          <p:nvPr/>
        </p:nvSpPr>
        <p:spPr>
          <a:xfrm>
            <a:off x="9733935" y="4837472"/>
            <a:ext cx="766917" cy="766916"/>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5800" dirty="0"/>
              <a:t>“All In” will surely mean “</a:t>
            </a:r>
            <a:r>
              <a:rPr lang="en-US" sz="5800" u="sng" dirty="0">
                <a:effectLst>
                  <a:glow rad="127000">
                    <a:srgbClr val="FF0000"/>
                  </a:glow>
                </a:effectLst>
              </a:rPr>
              <a:t>Blessed</a:t>
            </a:r>
            <a:r>
              <a:rPr lang="en-US" sz="5800" dirty="0">
                <a:effectLst>
                  <a:glow rad="127000">
                    <a:srgbClr val="FF0000"/>
                  </a:glow>
                </a:effectLst>
              </a:rPr>
              <a:t> </a:t>
            </a:r>
            <a:r>
              <a:rPr lang="en-US" sz="5800" u="sng" dirty="0">
                <a:effectLst>
                  <a:glow rad="127000">
                    <a:srgbClr val="FF0000"/>
                  </a:glow>
                </a:effectLst>
              </a:rPr>
              <a:t>Rest</a:t>
            </a:r>
            <a:r>
              <a:rPr lang="en-US" sz="5800" dirty="0"/>
              <a:t>”</a:t>
            </a:r>
          </a:p>
        </p:txBody>
      </p:sp>
      <p:sp>
        <p:nvSpPr>
          <p:cNvPr id="3" name="Content Placeholder 2"/>
          <p:cNvSpPr>
            <a:spLocks noGrp="1"/>
          </p:cNvSpPr>
          <p:nvPr>
            <p:ph idx="1"/>
          </p:nvPr>
        </p:nvSpPr>
        <p:spPr>
          <a:xfrm>
            <a:off x="387275" y="1825625"/>
            <a:ext cx="9122485" cy="4351338"/>
          </a:xfrm>
        </p:spPr>
        <p:txBody>
          <a:bodyPr/>
          <a:lstStyle/>
          <a:p>
            <a:r>
              <a:rPr lang="en-US" baseline="30000" dirty="0"/>
              <a:t>14</a:t>
            </a:r>
            <a:r>
              <a:rPr lang="en-US" dirty="0"/>
              <a:t> So </a:t>
            </a:r>
            <a:r>
              <a:rPr lang="en-US" dirty="0">
                <a:solidFill>
                  <a:srgbClr val="FF0000"/>
                </a:solidFill>
              </a:rPr>
              <a:t>Hebron has belonged to Caleb </a:t>
            </a:r>
            <a:r>
              <a:rPr lang="en-US" dirty="0"/>
              <a:t>son of </a:t>
            </a:r>
            <a:r>
              <a:rPr lang="en-US" dirty="0" err="1"/>
              <a:t>Jephunneh</a:t>
            </a:r>
            <a:r>
              <a:rPr lang="en-US" dirty="0"/>
              <a:t> the </a:t>
            </a:r>
            <a:r>
              <a:rPr lang="en-US" dirty="0" err="1"/>
              <a:t>Kenizzite</a:t>
            </a:r>
            <a:r>
              <a:rPr lang="en-US" dirty="0"/>
              <a:t> ever since, because he followed the LORD, the God of Israel, wholeheartedly.</a:t>
            </a:r>
          </a:p>
        </p:txBody>
      </p:sp>
    </p:spTree>
    <p:extLst>
      <p:ext uri="{BB962C8B-B14F-4D97-AF65-F5344CB8AC3E}">
        <p14:creationId xmlns:p14="http://schemas.microsoft.com/office/powerpoint/2010/main" val="929427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13336" r="33388" b="43314"/>
          <a:stretch/>
        </p:blipFill>
        <p:spPr>
          <a:xfrm>
            <a:off x="7062441" y="0"/>
            <a:ext cx="5119727" cy="6858000"/>
          </a:xfrm>
          <a:prstGeom prst="rect">
            <a:avLst/>
          </a:prstGeom>
        </p:spPr>
      </p:pic>
      <p:pic>
        <p:nvPicPr>
          <p:cNvPr id="7" name="Picture 6"/>
          <p:cNvPicPr>
            <a:picLocks noChangeAspect="1"/>
          </p:cNvPicPr>
          <p:nvPr/>
        </p:nvPicPr>
        <p:blipFill>
          <a:blip r:embed="rId4"/>
          <a:stretch>
            <a:fillRect/>
          </a:stretch>
        </p:blipFill>
        <p:spPr>
          <a:xfrm>
            <a:off x="8535497" y="2182045"/>
            <a:ext cx="3113736" cy="4333549"/>
          </a:xfrm>
          <a:prstGeom prst="rect">
            <a:avLst/>
          </a:prstGeom>
        </p:spPr>
      </p:pic>
      <p:sp>
        <p:nvSpPr>
          <p:cNvPr id="8" name="Oval 7"/>
          <p:cNvSpPr/>
          <p:nvPr/>
        </p:nvSpPr>
        <p:spPr>
          <a:xfrm>
            <a:off x="9733935" y="4837472"/>
            <a:ext cx="766917" cy="766916"/>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stretch>
            <a:fillRect/>
          </a:stretch>
        </p:blipFill>
        <p:spPr>
          <a:xfrm>
            <a:off x="1691640" y="1441705"/>
            <a:ext cx="5053855" cy="4959095"/>
          </a:xfrm>
          <a:prstGeom prst="rect">
            <a:avLst/>
          </a:prstGeom>
        </p:spPr>
      </p:pic>
      <p:sp>
        <p:nvSpPr>
          <p:cNvPr id="2" name="Title 1"/>
          <p:cNvSpPr>
            <a:spLocks noGrp="1"/>
          </p:cNvSpPr>
          <p:nvPr>
            <p:ph type="title"/>
          </p:nvPr>
        </p:nvSpPr>
        <p:spPr/>
        <p:txBody>
          <a:bodyPr>
            <a:normAutofit/>
          </a:bodyPr>
          <a:lstStyle/>
          <a:p>
            <a:r>
              <a:rPr lang="en-US" sz="5800" dirty="0"/>
              <a:t>“All In” will surely mean “</a:t>
            </a:r>
            <a:r>
              <a:rPr lang="en-US" sz="5800" u="sng" dirty="0">
                <a:effectLst>
                  <a:glow rad="127000">
                    <a:srgbClr val="FF0000"/>
                  </a:glow>
                </a:effectLst>
              </a:rPr>
              <a:t>Blessed</a:t>
            </a:r>
            <a:r>
              <a:rPr lang="en-US" sz="5800" dirty="0">
                <a:effectLst>
                  <a:glow rad="127000">
                    <a:srgbClr val="FF0000"/>
                  </a:glow>
                </a:effectLst>
              </a:rPr>
              <a:t> </a:t>
            </a:r>
            <a:r>
              <a:rPr lang="en-US" sz="5800" u="sng" dirty="0">
                <a:effectLst>
                  <a:glow rad="127000">
                    <a:srgbClr val="FF0000"/>
                  </a:glow>
                </a:effectLst>
              </a:rPr>
              <a:t>Rest</a:t>
            </a:r>
            <a:r>
              <a:rPr lang="en-US" sz="5800" dirty="0"/>
              <a:t>”</a:t>
            </a:r>
          </a:p>
        </p:txBody>
      </p:sp>
      <p:sp>
        <p:nvSpPr>
          <p:cNvPr id="3" name="Content Placeholder 2"/>
          <p:cNvSpPr>
            <a:spLocks noGrp="1"/>
          </p:cNvSpPr>
          <p:nvPr>
            <p:ph idx="1"/>
          </p:nvPr>
        </p:nvSpPr>
        <p:spPr>
          <a:xfrm>
            <a:off x="387275" y="1825625"/>
            <a:ext cx="9122485" cy="4351338"/>
          </a:xfrm>
        </p:spPr>
        <p:txBody>
          <a:bodyPr/>
          <a:lstStyle/>
          <a:p>
            <a:r>
              <a:rPr lang="en-US" baseline="30000" dirty="0"/>
              <a:t>14</a:t>
            </a:r>
            <a:r>
              <a:rPr lang="en-US" dirty="0"/>
              <a:t> So Hebron has belonged to Caleb son of </a:t>
            </a:r>
            <a:r>
              <a:rPr lang="en-US" dirty="0" err="1"/>
              <a:t>Jephunneh</a:t>
            </a:r>
            <a:r>
              <a:rPr lang="en-US" dirty="0"/>
              <a:t> the </a:t>
            </a:r>
            <a:r>
              <a:rPr lang="en-US" dirty="0" err="1"/>
              <a:t>Kenizzite</a:t>
            </a:r>
            <a:r>
              <a:rPr lang="en-US" dirty="0"/>
              <a:t> ever since, </a:t>
            </a:r>
            <a:r>
              <a:rPr lang="en-US" dirty="0">
                <a:solidFill>
                  <a:srgbClr val="FF0000"/>
                </a:solidFill>
              </a:rPr>
              <a:t>because he followed </a:t>
            </a:r>
            <a:r>
              <a:rPr lang="en-US" dirty="0"/>
              <a:t>the LORD, the God of Israel, </a:t>
            </a:r>
            <a:r>
              <a:rPr lang="en-US" dirty="0">
                <a:solidFill>
                  <a:srgbClr val="FF0000"/>
                </a:solidFill>
              </a:rPr>
              <a:t>wholeheartedly</a:t>
            </a:r>
            <a:r>
              <a:rPr lang="en-US" dirty="0"/>
              <a:t>.</a:t>
            </a:r>
          </a:p>
        </p:txBody>
      </p:sp>
    </p:spTree>
    <p:extLst>
      <p:ext uri="{BB962C8B-B14F-4D97-AF65-F5344CB8AC3E}">
        <p14:creationId xmlns:p14="http://schemas.microsoft.com/office/powerpoint/2010/main" val="648507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3336" r="33388" b="43314"/>
          <a:stretch/>
        </p:blipFill>
        <p:spPr>
          <a:xfrm>
            <a:off x="7062441" y="0"/>
            <a:ext cx="5119727" cy="6858000"/>
          </a:xfrm>
          <a:prstGeom prst="rect">
            <a:avLst/>
          </a:prstGeom>
        </p:spPr>
      </p:pic>
      <p:sp>
        <p:nvSpPr>
          <p:cNvPr id="2" name="Title 1"/>
          <p:cNvSpPr>
            <a:spLocks noGrp="1"/>
          </p:cNvSpPr>
          <p:nvPr>
            <p:ph type="title"/>
          </p:nvPr>
        </p:nvSpPr>
        <p:spPr/>
        <p:txBody>
          <a:bodyPr>
            <a:normAutofit/>
          </a:bodyPr>
          <a:lstStyle/>
          <a:p>
            <a:r>
              <a:rPr lang="en-US" sz="5800" dirty="0"/>
              <a:t>“All In” will surely mean “</a:t>
            </a:r>
            <a:r>
              <a:rPr lang="en-US" sz="5800" u="sng" dirty="0">
                <a:effectLst>
                  <a:glow rad="127000">
                    <a:srgbClr val="FF0000"/>
                  </a:glow>
                </a:effectLst>
              </a:rPr>
              <a:t>Blessed</a:t>
            </a:r>
            <a:r>
              <a:rPr lang="en-US" sz="5800" dirty="0">
                <a:effectLst>
                  <a:glow rad="127000">
                    <a:srgbClr val="FF0000"/>
                  </a:glow>
                </a:effectLst>
              </a:rPr>
              <a:t> </a:t>
            </a:r>
            <a:r>
              <a:rPr lang="en-US" sz="5800" u="sng" dirty="0">
                <a:effectLst>
                  <a:glow rad="127000">
                    <a:srgbClr val="FF0000"/>
                  </a:glow>
                </a:effectLst>
              </a:rPr>
              <a:t>Rest</a:t>
            </a:r>
            <a:r>
              <a:rPr lang="en-US" sz="5800" dirty="0"/>
              <a:t>”</a:t>
            </a:r>
          </a:p>
        </p:txBody>
      </p:sp>
      <p:sp>
        <p:nvSpPr>
          <p:cNvPr id="3" name="Content Placeholder 2"/>
          <p:cNvSpPr>
            <a:spLocks noGrp="1"/>
          </p:cNvSpPr>
          <p:nvPr>
            <p:ph idx="1"/>
          </p:nvPr>
        </p:nvSpPr>
        <p:spPr>
          <a:xfrm>
            <a:off x="387275" y="1825625"/>
            <a:ext cx="8436685" cy="4351338"/>
          </a:xfrm>
        </p:spPr>
        <p:txBody>
          <a:bodyPr/>
          <a:lstStyle/>
          <a:p>
            <a:r>
              <a:rPr lang="en-US" baseline="30000" dirty="0"/>
              <a:t>15</a:t>
            </a:r>
            <a:r>
              <a:rPr lang="en-US" dirty="0"/>
              <a:t> (</a:t>
            </a:r>
            <a:r>
              <a:rPr lang="en-US" dirty="0">
                <a:solidFill>
                  <a:srgbClr val="FF0000"/>
                </a:solidFill>
              </a:rPr>
              <a:t>Hebron </a:t>
            </a:r>
            <a:r>
              <a:rPr lang="en-US" u="sng" dirty="0">
                <a:solidFill>
                  <a:schemeClr val="bg1"/>
                </a:solidFill>
                <a:effectLst>
                  <a:glow rad="127000">
                    <a:srgbClr val="FF0000"/>
                  </a:glow>
                </a:effectLst>
              </a:rPr>
              <a:t>used to be called</a:t>
            </a:r>
            <a:r>
              <a:rPr lang="en-US" dirty="0">
                <a:solidFill>
                  <a:schemeClr val="bg1"/>
                </a:solidFill>
                <a:effectLst>
                  <a:glow rad="127000">
                    <a:srgbClr val="FF0000"/>
                  </a:glow>
                </a:effectLst>
              </a:rPr>
              <a:t> </a:t>
            </a:r>
            <a:r>
              <a:rPr lang="en-US" dirty="0" err="1">
                <a:solidFill>
                  <a:srgbClr val="FF0000"/>
                </a:solidFill>
              </a:rPr>
              <a:t>Kiriath</a:t>
            </a:r>
            <a:r>
              <a:rPr lang="en-US" dirty="0">
                <a:solidFill>
                  <a:srgbClr val="FF0000"/>
                </a:solidFill>
              </a:rPr>
              <a:t> </a:t>
            </a:r>
            <a:r>
              <a:rPr lang="en-US" dirty="0" err="1">
                <a:solidFill>
                  <a:srgbClr val="FF0000"/>
                </a:solidFill>
              </a:rPr>
              <a:t>Arba</a:t>
            </a:r>
            <a:r>
              <a:rPr lang="en-US" dirty="0"/>
              <a:t> after </a:t>
            </a:r>
            <a:r>
              <a:rPr lang="en-US" dirty="0" err="1"/>
              <a:t>Arba</a:t>
            </a:r>
            <a:r>
              <a:rPr lang="en-US" dirty="0"/>
              <a:t>, who was the greatest man among the </a:t>
            </a:r>
            <a:r>
              <a:rPr lang="en-US" dirty="0" err="1"/>
              <a:t>Anakites</a:t>
            </a:r>
            <a:r>
              <a:rPr lang="en-US" dirty="0"/>
              <a:t>.) Then the land had rest from war.</a:t>
            </a:r>
          </a:p>
          <a:p>
            <a:endParaRPr lang="en-US" dirty="0"/>
          </a:p>
        </p:txBody>
      </p:sp>
      <p:pic>
        <p:nvPicPr>
          <p:cNvPr id="7" name="Picture 6"/>
          <p:cNvPicPr>
            <a:picLocks noChangeAspect="1"/>
          </p:cNvPicPr>
          <p:nvPr/>
        </p:nvPicPr>
        <p:blipFill>
          <a:blip r:embed="rId4"/>
          <a:stretch>
            <a:fillRect/>
          </a:stretch>
        </p:blipFill>
        <p:spPr>
          <a:xfrm>
            <a:off x="8535497" y="2182045"/>
            <a:ext cx="3113736" cy="4333549"/>
          </a:xfrm>
          <a:prstGeom prst="rect">
            <a:avLst/>
          </a:prstGeom>
        </p:spPr>
      </p:pic>
      <p:sp>
        <p:nvSpPr>
          <p:cNvPr id="9" name="Oval 8"/>
          <p:cNvSpPr/>
          <p:nvPr/>
        </p:nvSpPr>
        <p:spPr>
          <a:xfrm>
            <a:off x="9733935" y="4837472"/>
            <a:ext cx="766917" cy="766916"/>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3970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3336" r="33388" b="43314"/>
          <a:stretch/>
        </p:blipFill>
        <p:spPr>
          <a:xfrm>
            <a:off x="7062441" y="0"/>
            <a:ext cx="5119727" cy="6858000"/>
          </a:xfrm>
          <a:prstGeom prst="rect">
            <a:avLst/>
          </a:prstGeom>
        </p:spPr>
      </p:pic>
      <p:sp>
        <p:nvSpPr>
          <p:cNvPr id="2" name="Title 1"/>
          <p:cNvSpPr>
            <a:spLocks noGrp="1"/>
          </p:cNvSpPr>
          <p:nvPr>
            <p:ph type="title"/>
          </p:nvPr>
        </p:nvSpPr>
        <p:spPr/>
        <p:txBody>
          <a:bodyPr>
            <a:normAutofit/>
          </a:bodyPr>
          <a:lstStyle/>
          <a:p>
            <a:r>
              <a:rPr lang="en-US" sz="5800" dirty="0"/>
              <a:t>“All In” will surely mean “</a:t>
            </a:r>
            <a:r>
              <a:rPr lang="en-US" sz="5800" u="sng" dirty="0">
                <a:effectLst>
                  <a:glow rad="127000">
                    <a:srgbClr val="FF0000"/>
                  </a:glow>
                </a:effectLst>
              </a:rPr>
              <a:t>Blessed</a:t>
            </a:r>
            <a:r>
              <a:rPr lang="en-US" sz="5800" dirty="0">
                <a:effectLst>
                  <a:glow rad="127000">
                    <a:srgbClr val="FF0000"/>
                  </a:glow>
                </a:effectLst>
              </a:rPr>
              <a:t> </a:t>
            </a:r>
            <a:r>
              <a:rPr lang="en-US" sz="5800" u="sng" dirty="0">
                <a:effectLst>
                  <a:glow rad="127000">
                    <a:srgbClr val="FF0000"/>
                  </a:glow>
                </a:effectLst>
              </a:rPr>
              <a:t>Rest</a:t>
            </a:r>
            <a:r>
              <a:rPr lang="en-US" sz="5800" dirty="0"/>
              <a:t>”</a:t>
            </a:r>
          </a:p>
        </p:txBody>
      </p:sp>
      <p:sp>
        <p:nvSpPr>
          <p:cNvPr id="3" name="Content Placeholder 2"/>
          <p:cNvSpPr>
            <a:spLocks noGrp="1"/>
          </p:cNvSpPr>
          <p:nvPr>
            <p:ph idx="1"/>
          </p:nvPr>
        </p:nvSpPr>
        <p:spPr>
          <a:xfrm>
            <a:off x="387275" y="1825625"/>
            <a:ext cx="8436685" cy="4351338"/>
          </a:xfrm>
        </p:spPr>
        <p:txBody>
          <a:bodyPr/>
          <a:lstStyle/>
          <a:p>
            <a:r>
              <a:rPr lang="en-US" baseline="30000" dirty="0"/>
              <a:t>15</a:t>
            </a:r>
            <a:r>
              <a:rPr lang="en-US" dirty="0"/>
              <a:t> (Hebron used to be called </a:t>
            </a:r>
            <a:r>
              <a:rPr lang="en-US" dirty="0" err="1"/>
              <a:t>Kiriath</a:t>
            </a:r>
            <a:r>
              <a:rPr lang="en-US" dirty="0"/>
              <a:t> </a:t>
            </a:r>
            <a:r>
              <a:rPr lang="en-US" dirty="0" err="1"/>
              <a:t>Arba</a:t>
            </a:r>
            <a:r>
              <a:rPr lang="en-US" dirty="0"/>
              <a:t> after </a:t>
            </a:r>
            <a:r>
              <a:rPr lang="en-US" dirty="0" err="1"/>
              <a:t>Arba</a:t>
            </a:r>
            <a:r>
              <a:rPr lang="en-US" dirty="0"/>
              <a:t>, who was the greatest man among the </a:t>
            </a:r>
            <a:r>
              <a:rPr lang="en-US" dirty="0" err="1"/>
              <a:t>Anakites</a:t>
            </a:r>
            <a:r>
              <a:rPr lang="en-US" dirty="0"/>
              <a:t>.) Then </a:t>
            </a:r>
            <a:r>
              <a:rPr lang="en-US" dirty="0">
                <a:solidFill>
                  <a:srgbClr val="FF0000"/>
                </a:solidFill>
              </a:rPr>
              <a:t>the land had </a:t>
            </a:r>
            <a:r>
              <a:rPr lang="en-US" u="sng" dirty="0">
                <a:solidFill>
                  <a:schemeClr val="bg1"/>
                </a:solidFill>
                <a:effectLst>
                  <a:glow rad="127000">
                    <a:srgbClr val="FF0000"/>
                  </a:glow>
                </a:effectLst>
              </a:rPr>
              <a:t>rest</a:t>
            </a:r>
            <a:r>
              <a:rPr lang="en-US" dirty="0"/>
              <a:t> from war.</a:t>
            </a:r>
          </a:p>
          <a:p>
            <a:endParaRPr lang="en-US" dirty="0"/>
          </a:p>
        </p:txBody>
      </p:sp>
      <p:pic>
        <p:nvPicPr>
          <p:cNvPr id="7" name="Picture 6"/>
          <p:cNvPicPr>
            <a:picLocks noChangeAspect="1"/>
          </p:cNvPicPr>
          <p:nvPr/>
        </p:nvPicPr>
        <p:blipFill>
          <a:blip r:embed="rId4"/>
          <a:stretch>
            <a:fillRect/>
          </a:stretch>
        </p:blipFill>
        <p:spPr>
          <a:xfrm>
            <a:off x="8535497" y="2182045"/>
            <a:ext cx="3113736" cy="4333549"/>
          </a:xfrm>
          <a:prstGeom prst="rect">
            <a:avLst/>
          </a:prstGeom>
        </p:spPr>
      </p:pic>
      <p:sp>
        <p:nvSpPr>
          <p:cNvPr id="9" name="Oval 8"/>
          <p:cNvSpPr/>
          <p:nvPr/>
        </p:nvSpPr>
        <p:spPr>
          <a:xfrm>
            <a:off x="9733935" y="4837472"/>
            <a:ext cx="766917" cy="766916"/>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4525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t="13336" r="33388" b="43314"/>
          <a:stretch/>
        </p:blipFill>
        <p:spPr>
          <a:xfrm>
            <a:off x="7062441" y="0"/>
            <a:ext cx="5119727" cy="6858000"/>
          </a:xfrm>
          <a:prstGeom prst="rect">
            <a:avLst/>
          </a:prstGeom>
        </p:spPr>
      </p:pic>
      <p:pic>
        <p:nvPicPr>
          <p:cNvPr id="13" name="Picture 12"/>
          <p:cNvPicPr>
            <a:picLocks noChangeAspect="1"/>
          </p:cNvPicPr>
          <p:nvPr/>
        </p:nvPicPr>
        <p:blipFill>
          <a:blip r:embed="rId4"/>
          <a:stretch>
            <a:fillRect/>
          </a:stretch>
        </p:blipFill>
        <p:spPr>
          <a:xfrm>
            <a:off x="8513630" y="2213077"/>
            <a:ext cx="3136038" cy="4363450"/>
          </a:xfrm>
          <a:prstGeom prst="rect">
            <a:avLst/>
          </a:prstGeom>
        </p:spPr>
      </p:pic>
      <p:cxnSp>
        <p:nvCxnSpPr>
          <p:cNvPr id="14" name="Straight Arrow Connector 13"/>
          <p:cNvCxnSpPr/>
          <p:nvPr/>
        </p:nvCxnSpPr>
        <p:spPr>
          <a:xfrm flipH="1" flipV="1">
            <a:off x="10270671" y="4212771"/>
            <a:ext cx="1061358" cy="48986"/>
          </a:xfrm>
          <a:prstGeom prst="straightConnector1">
            <a:avLst/>
          </a:prstGeom>
          <a:ln w="152400">
            <a:solidFill>
              <a:srgbClr val="FF0000"/>
            </a:solidFill>
            <a:tailEnd type="triangle"/>
          </a:ln>
          <a:effectLst>
            <a:glow rad="127000">
              <a:schemeClr val="bg1"/>
            </a:glo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A little Background</a:t>
            </a:r>
          </a:p>
        </p:txBody>
      </p:sp>
      <p:sp>
        <p:nvSpPr>
          <p:cNvPr id="3" name="Content Placeholder 2"/>
          <p:cNvSpPr>
            <a:spLocks noGrp="1"/>
          </p:cNvSpPr>
          <p:nvPr>
            <p:ph idx="1"/>
          </p:nvPr>
        </p:nvSpPr>
        <p:spPr/>
        <p:txBody>
          <a:bodyPr/>
          <a:lstStyle/>
          <a:p>
            <a:r>
              <a:rPr lang="en-US" dirty="0"/>
              <a:t>The Successful Strategy so far ...</a:t>
            </a:r>
          </a:p>
          <a:p>
            <a:r>
              <a:rPr lang="en-US" dirty="0"/>
              <a:t>1. Cut through middle of land 3-8</a:t>
            </a:r>
          </a:p>
          <a:p>
            <a:r>
              <a:rPr lang="en-US" dirty="0"/>
              <a:t>2. </a:t>
            </a:r>
            <a:r>
              <a:rPr lang="en-US" dirty="0">
                <a:solidFill>
                  <a:srgbClr val="FF0000"/>
                </a:solidFill>
              </a:rPr>
              <a:t>Southern campaign </a:t>
            </a:r>
            <a:r>
              <a:rPr lang="en-US" dirty="0"/>
              <a:t>9-10</a:t>
            </a:r>
          </a:p>
        </p:txBody>
      </p:sp>
      <p:cxnSp>
        <p:nvCxnSpPr>
          <p:cNvPr id="15" name="Straight Arrow Connector 14"/>
          <p:cNvCxnSpPr/>
          <p:nvPr/>
        </p:nvCxnSpPr>
        <p:spPr>
          <a:xfrm flipH="1">
            <a:off x="9965871" y="4425043"/>
            <a:ext cx="255815" cy="903514"/>
          </a:xfrm>
          <a:prstGeom prst="straightConnector1">
            <a:avLst/>
          </a:prstGeom>
          <a:ln w="152400">
            <a:solidFill>
              <a:srgbClr val="FF0000"/>
            </a:solidFill>
            <a:tailEnd type="triangle"/>
          </a:ln>
          <a:effectLst>
            <a:glow rad="127000">
              <a:schemeClr val="bg1"/>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5879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3336" r="33388" b="43314"/>
          <a:stretch/>
        </p:blipFill>
        <p:spPr>
          <a:xfrm>
            <a:off x="7062441" y="0"/>
            <a:ext cx="5119727" cy="6858000"/>
          </a:xfrm>
          <a:prstGeom prst="rect">
            <a:avLst/>
          </a:prstGeom>
        </p:spPr>
      </p:pic>
      <p:pic>
        <p:nvPicPr>
          <p:cNvPr id="5" name="Picture 4"/>
          <p:cNvPicPr>
            <a:picLocks noChangeAspect="1"/>
          </p:cNvPicPr>
          <p:nvPr/>
        </p:nvPicPr>
        <p:blipFill>
          <a:blip r:embed="rId3"/>
          <a:stretch>
            <a:fillRect/>
          </a:stretch>
        </p:blipFill>
        <p:spPr>
          <a:xfrm>
            <a:off x="8535497" y="2182045"/>
            <a:ext cx="3113736" cy="4333549"/>
          </a:xfrm>
          <a:prstGeom prst="rect">
            <a:avLst/>
          </a:prstGeom>
        </p:spPr>
      </p:pic>
      <p:sp>
        <p:nvSpPr>
          <p:cNvPr id="6" name="Oval 5"/>
          <p:cNvSpPr/>
          <p:nvPr/>
        </p:nvSpPr>
        <p:spPr>
          <a:xfrm>
            <a:off x="9733935" y="4837472"/>
            <a:ext cx="766917" cy="766916"/>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5600" dirty="0"/>
              <a:t>“All In” will surely mean “</a:t>
            </a:r>
            <a:r>
              <a:rPr lang="en-US" sz="5600" u="sng" dirty="0">
                <a:effectLst>
                  <a:glow rad="127000">
                    <a:srgbClr val="FF0000"/>
                  </a:glow>
                </a:effectLst>
              </a:rPr>
              <a:t>Final</a:t>
            </a:r>
            <a:r>
              <a:rPr lang="en-US" sz="5600" dirty="0">
                <a:effectLst>
                  <a:glow rad="127000">
                    <a:srgbClr val="FF0000"/>
                  </a:glow>
                </a:effectLst>
              </a:rPr>
              <a:t> </a:t>
            </a:r>
            <a:r>
              <a:rPr lang="en-US" sz="5600" u="sng" dirty="0">
                <a:effectLst>
                  <a:glow rad="127000">
                    <a:srgbClr val="FF0000"/>
                  </a:glow>
                </a:effectLst>
              </a:rPr>
              <a:t>Success</a:t>
            </a:r>
            <a:r>
              <a:rPr lang="en-US" sz="5600" dirty="0"/>
              <a:t>”</a:t>
            </a:r>
          </a:p>
        </p:txBody>
      </p:sp>
      <p:sp>
        <p:nvSpPr>
          <p:cNvPr id="7" name="Content Placeholder 6"/>
          <p:cNvSpPr>
            <a:spLocks noGrp="1"/>
          </p:cNvSpPr>
          <p:nvPr>
            <p:ph idx="1"/>
          </p:nvPr>
        </p:nvSpPr>
        <p:spPr/>
        <p:txBody>
          <a:bodyPr/>
          <a:lstStyle/>
          <a:p>
            <a:endParaRPr lang="en-US"/>
          </a:p>
        </p:txBody>
      </p:sp>
    </p:spTree>
    <p:extLst>
      <p:ext uri="{BB962C8B-B14F-4D97-AF65-F5344CB8AC3E}">
        <p14:creationId xmlns:p14="http://schemas.microsoft.com/office/powerpoint/2010/main" val="2825342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3336" r="33388" b="43314"/>
          <a:stretch/>
        </p:blipFill>
        <p:spPr>
          <a:xfrm>
            <a:off x="7062441" y="0"/>
            <a:ext cx="5119727" cy="6858000"/>
          </a:xfrm>
          <a:prstGeom prst="rect">
            <a:avLst/>
          </a:prstGeom>
        </p:spPr>
      </p:pic>
      <p:pic>
        <p:nvPicPr>
          <p:cNvPr id="5" name="Picture 4"/>
          <p:cNvPicPr>
            <a:picLocks noChangeAspect="1"/>
          </p:cNvPicPr>
          <p:nvPr/>
        </p:nvPicPr>
        <p:blipFill>
          <a:blip r:embed="rId3"/>
          <a:stretch>
            <a:fillRect/>
          </a:stretch>
        </p:blipFill>
        <p:spPr>
          <a:xfrm>
            <a:off x="8535497" y="2182045"/>
            <a:ext cx="3113736" cy="4333549"/>
          </a:xfrm>
          <a:prstGeom prst="rect">
            <a:avLst/>
          </a:prstGeom>
        </p:spPr>
      </p:pic>
      <p:sp>
        <p:nvSpPr>
          <p:cNvPr id="6" name="Oval 5"/>
          <p:cNvSpPr/>
          <p:nvPr/>
        </p:nvSpPr>
        <p:spPr>
          <a:xfrm>
            <a:off x="9733935" y="4837472"/>
            <a:ext cx="766917" cy="766916"/>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5600" dirty="0"/>
              <a:t>“All In” will surely mean “</a:t>
            </a:r>
            <a:r>
              <a:rPr lang="en-US" sz="5600" u="sng" dirty="0">
                <a:effectLst>
                  <a:glow rad="127000">
                    <a:srgbClr val="FF0000"/>
                  </a:glow>
                </a:effectLst>
              </a:rPr>
              <a:t>Final</a:t>
            </a:r>
            <a:r>
              <a:rPr lang="en-US" sz="5600" dirty="0">
                <a:effectLst>
                  <a:glow rad="127000">
                    <a:srgbClr val="FF0000"/>
                  </a:glow>
                </a:effectLst>
              </a:rPr>
              <a:t> </a:t>
            </a:r>
            <a:r>
              <a:rPr lang="en-US" sz="5600" u="sng" dirty="0">
                <a:effectLst>
                  <a:glow rad="127000">
                    <a:srgbClr val="FF0000"/>
                  </a:glow>
                </a:effectLst>
              </a:rPr>
              <a:t>Success</a:t>
            </a:r>
            <a:r>
              <a:rPr lang="en-US" sz="5600" dirty="0"/>
              <a:t>”</a:t>
            </a:r>
          </a:p>
        </p:txBody>
      </p:sp>
      <p:sp>
        <p:nvSpPr>
          <p:cNvPr id="3" name="Content Placeholder 2"/>
          <p:cNvSpPr>
            <a:spLocks noGrp="1"/>
          </p:cNvSpPr>
          <p:nvPr>
            <p:ph idx="1"/>
          </p:nvPr>
        </p:nvSpPr>
        <p:spPr>
          <a:xfrm>
            <a:off x="387275" y="1825625"/>
            <a:ext cx="6272605" cy="4351338"/>
          </a:xfrm>
        </p:spPr>
        <p:txBody>
          <a:bodyPr/>
          <a:lstStyle/>
          <a:p>
            <a:r>
              <a:rPr lang="en-US" dirty="0">
                <a:solidFill>
                  <a:srgbClr val="FF0000"/>
                </a:solidFill>
              </a:rPr>
              <a:t>Judges 1:20 </a:t>
            </a:r>
          </a:p>
          <a:p>
            <a:r>
              <a:rPr lang="en-US" dirty="0"/>
              <a:t>As Moses had promised, Hebron was given to Caleb, </a:t>
            </a:r>
            <a:r>
              <a:rPr lang="en-US" dirty="0">
                <a:solidFill>
                  <a:srgbClr val="FF0000"/>
                </a:solidFill>
              </a:rPr>
              <a:t>who drove from it the three sons of </a:t>
            </a:r>
            <a:r>
              <a:rPr lang="en-US" dirty="0" err="1">
                <a:solidFill>
                  <a:srgbClr val="FF0000"/>
                </a:solidFill>
              </a:rPr>
              <a:t>Anak</a:t>
            </a:r>
            <a:r>
              <a:rPr lang="en-US" dirty="0"/>
              <a:t>.</a:t>
            </a:r>
          </a:p>
        </p:txBody>
      </p:sp>
    </p:spTree>
    <p:extLst>
      <p:ext uri="{BB962C8B-B14F-4D97-AF65-F5344CB8AC3E}">
        <p14:creationId xmlns:p14="http://schemas.microsoft.com/office/powerpoint/2010/main" val="33164147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The Key to Success</a:t>
            </a:r>
          </a:p>
        </p:txBody>
      </p:sp>
      <p:sp>
        <p:nvSpPr>
          <p:cNvPr id="3" name="Content Placeholder 2"/>
          <p:cNvSpPr>
            <a:spLocks noGrp="1"/>
          </p:cNvSpPr>
          <p:nvPr>
            <p:ph idx="1"/>
          </p:nvPr>
        </p:nvSpPr>
        <p:spPr>
          <a:xfrm>
            <a:off x="387275" y="1825625"/>
            <a:ext cx="11804725" cy="4351338"/>
          </a:xfrm>
        </p:spPr>
        <p:txBody>
          <a:bodyPr/>
          <a:lstStyle/>
          <a:p>
            <a:pPr algn="ctr"/>
            <a:r>
              <a:rPr lang="en-US" dirty="0">
                <a:solidFill>
                  <a:srgbClr val="FF0000"/>
                </a:solidFill>
              </a:rPr>
              <a:t>Caleb’s personal testimony: </a:t>
            </a:r>
          </a:p>
          <a:p>
            <a:r>
              <a:rPr lang="en-US" b="0" dirty="0"/>
              <a:t> </a:t>
            </a:r>
            <a:r>
              <a:rPr lang="en-US" baseline="30000" dirty="0"/>
              <a:t>8</a:t>
            </a:r>
            <a:r>
              <a:rPr lang="en-US" dirty="0"/>
              <a:t> </a:t>
            </a:r>
            <a:r>
              <a:rPr lang="en-US" dirty="0">
                <a:solidFill>
                  <a:srgbClr val="FF0000"/>
                </a:solidFill>
              </a:rPr>
              <a:t>I </a:t>
            </a:r>
            <a:r>
              <a:rPr lang="en-US" dirty="0"/>
              <a:t>... followed the LORD my God </a:t>
            </a:r>
            <a:r>
              <a:rPr lang="en-US" dirty="0">
                <a:solidFill>
                  <a:schemeClr val="bg1"/>
                </a:solidFill>
                <a:effectLst>
                  <a:glow rad="127000">
                    <a:srgbClr val="FF0000"/>
                  </a:glow>
                </a:effectLst>
              </a:rPr>
              <a:t>wholeheartedly</a:t>
            </a:r>
            <a:r>
              <a:rPr lang="en-US" dirty="0"/>
              <a:t>.</a:t>
            </a:r>
          </a:p>
        </p:txBody>
      </p:sp>
    </p:spTree>
    <p:extLst>
      <p:ext uri="{BB962C8B-B14F-4D97-AF65-F5344CB8AC3E}">
        <p14:creationId xmlns:p14="http://schemas.microsoft.com/office/powerpoint/2010/main" val="581373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The Key to Success</a:t>
            </a:r>
          </a:p>
        </p:txBody>
      </p:sp>
      <p:sp>
        <p:nvSpPr>
          <p:cNvPr id="3" name="Content Placeholder 2"/>
          <p:cNvSpPr>
            <a:spLocks noGrp="1"/>
          </p:cNvSpPr>
          <p:nvPr>
            <p:ph idx="1"/>
          </p:nvPr>
        </p:nvSpPr>
        <p:spPr>
          <a:xfrm>
            <a:off x="387275" y="1825625"/>
            <a:ext cx="11804725" cy="4351338"/>
          </a:xfrm>
        </p:spPr>
        <p:txBody>
          <a:bodyPr/>
          <a:lstStyle/>
          <a:p>
            <a:pPr algn="ctr"/>
            <a:r>
              <a:rPr lang="en-US" dirty="0">
                <a:solidFill>
                  <a:srgbClr val="FF0000"/>
                </a:solidFill>
              </a:rPr>
              <a:t>Caleb’s personal testimony: </a:t>
            </a:r>
          </a:p>
          <a:p>
            <a:r>
              <a:rPr lang="en-US" b="0" dirty="0"/>
              <a:t> </a:t>
            </a:r>
            <a:r>
              <a:rPr lang="en-US" baseline="30000" dirty="0"/>
              <a:t>8</a:t>
            </a:r>
            <a:r>
              <a:rPr lang="en-US" dirty="0"/>
              <a:t> </a:t>
            </a:r>
            <a:r>
              <a:rPr lang="en-US" dirty="0">
                <a:solidFill>
                  <a:srgbClr val="FF0000"/>
                </a:solidFill>
              </a:rPr>
              <a:t>I </a:t>
            </a:r>
            <a:r>
              <a:rPr lang="en-US" dirty="0"/>
              <a:t>... followed the LORD my God </a:t>
            </a:r>
            <a:r>
              <a:rPr lang="en-US" dirty="0">
                <a:solidFill>
                  <a:schemeClr val="bg1"/>
                </a:solidFill>
                <a:effectLst>
                  <a:glow rad="127000">
                    <a:srgbClr val="FF0000"/>
                  </a:glow>
                </a:effectLst>
              </a:rPr>
              <a:t>wholeheartedly</a:t>
            </a:r>
            <a:r>
              <a:rPr lang="en-US" dirty="0"/>
              <a:t>.</a:t>
            </a:r>
          </a:p>
          <a:p>
            <a:pPr algn="ctr"/>
            <a:r>
              <a:rPr lang="en-US" dirty="0">
                <a:solidFill>
                  <a:srgbClr val="FF0000"/>
                </a:solidFill>
              </a:rPr>
              <a:t>Joshua’s testimony of him:</a:t>
            </a:r>
          </a:p>
          <a:p>
            <a:r>
              <a:rPr lang="en-US" dirty="0"/>
              <a:t> </a:t>
            </a:r>
            <a:r>
              <a:rPr lang="en-US" baseline="30000" dirty="0"/>
              <a:t>9</a:t>
            </a:r>
            <a:r>
              <a:rPr lang="en-US" dirty="0"/>
              <a:t> ... </a:t>
            </a:r>
            <a:r>
              <a:rPr lang="en-US" dirty="0">
                <a:solidFill>
                  <a:srgbClr val="FF0000"/>
                </a:solidFill>
              </a:rPr>
              <a:t>you</a:t>
            </a:r>
            <a:r>
              <a:rPr lang="en-US" dirty="0"/>
              <a:t> ... followed the LORD ... </a:t>
            </a:r>
            <a:r>
              <a:rPr lang="en-US" dirty="0">
                <a:solidFill>
                  <a:schemeClr val="bg1"/>
                </a:solidFill>
                <a:effectLst>
                  <a:glow rad="127000">
                    <a:srgbClr val="FF0000"/>
                  </a:glow>
                </a:effectLst>
              </a:rPr>
              <a:t>wholeheartedly</a:t>
            </a:r>
            <a:r>
              <a:rPr lang="en-US" dirty="0"/>
              <a:t>.</a:t>
            </a:r>
          </a:p>
        </p:txBody>
      </p:sp>
    </p:spTree>
    <p:extLst>
      <p:ext uri="{BB962C8B-B14F-4D97-AF65-F5344CB8AC3E}">
        <p14:creationId xmlns:p14="http://schemas.microsoft.com/office/powerpoint/2010/main" val="239109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The Key to Success</a:t>
            </a:r>
          </a:p>
        </p:txBody>
      </p:sp>
      <p:sp>
        <p:nvSpPr>
          <p:cNvPr id="3" name="Content Placeholder 2"/>
          <p:cNvSpPr>
            <a:spLocks noGrp="1"/>
          </p:cNvSpPr>
          <p:nvPr>
            <p:ph idx="1"/>
          </p:nvPr>
        </p:nvSpPr>
        <p:spPr>
          <a:xfrm>
            <a:off x="387275" y="1825625"/>
            <a:ext cx="11804725" cy="4351338"/>
          </a:xfrm>
        </p:spPr>
        <p:txBody>
          <a:bodyPr/>
          <a:lstStyle/>
          <a:p>
            <a:pPr algn="ctr"/>
            <a:r>
              <a:rPr lang="en-US" dirty="0">
                <a:solidFill>
                  <a:srgbClr val="FF0000"/>
                </a:solidFill>
              </a:rPr>
              <a:t>Caleb’s personal testimony: </a:t>
            </a:r>
          </a:p>
          <a:p>
            <a:r>
              <a:rPr lang="en-US" b="0" dirty="0"/>
              <a:t> </a:t>
            </a:r>
            <a:r>
              <a:rPr lang="en-US" baseline="30000" dirty="0"/>
              <a:t>8</a:t>
            </a:r>
            <a:r>
              <a:rPr lang="en-US" dirty="0"/>
              <a:t> </a:t>
            </a:r>
            <a:r>
              <a:rPr lang="en-US" dirty="0">
                <a:solidFill>
                  <a:srgbClr val="FF0000"/>
                </a:solidFill>
              </a:rPr>
              <a:t>I </a:t>
            </a:r>
            <a:r>
              <a:rPr lang="en-US" dirty="0"/>
              <a:t>... followed the LORD my God </a:t>
            </a:r>
            <a:r>
              <a:rPr lang="en-US" dirty="0">
                <a:solidFill>
                  <a:schemeClr val="bg1"/>
                </a:solidFill>
                <a:effectLst>
                  <a:glow rad="127000">
                    <a:srgbClr val="FF0000"/>
                  </a:glow>
                </a:effectLst>
              </a:rPr>
              <a:t>wholeheartedly</a:t>
            </a:r>
            <a:r>
              <a:rPr lang="en-US" dirty="0"/>
              <a:t>.</a:t>
            </a:r>
          </a:p>
          <a:p>
            <a:pPr algn="ctr"/>
            <a:r>
              <a:rPr lang="en-US" dirty="0">
                <a:solidFill>
                  <a:srgbClr val="FF0000"/>
                </a:solidFill>
              </a:rPr>
              <a:t>Joshua’s testimony of him:</a:t>
            </a:r>
          </a:p>
          <a:p>
            <a:r>
              <a:rPr lang="en-US" dirty="0"/>
              <a:t> </a:t>
            </a:r>
            <a:r>
              <a:rPr lang="en-US" baseline="30000" dirty="0"/>
              <a:t>9</a:t>
            </a:r>
            <a:r>
              <a:rPr lang="en-US" dirty="0"/>
              <a:t> ... </a:t>
            </a:r>
            <a:r>
              <a:rPr lang="en-US" dirty="0">
                <a:solidFill>
                  <a:srgbClr val="FF0000"/>
                </a:solidFill>
              </a:rPr>
              <a:t>you</a:t>
            </a:r>
            <a:r>
              <a:rPr lang="en-US" dirty="0"/>
              <a:t> ... followed the LORD ... </a:t>
            </a:r>
            <a:r>
              <a:rPr lang="en-US" dirty="0">
                <a:solidFill>
                  <a:schemeClr val="bg1"/>
                </a:solidFill>
                <a:effectLst>
                  <a:glow rad="127000">
                    <a:srgbClr val="FF0000"/>
                  </a:glow>
                </a:effectLst>
              </a:rPr>
              <a:t>wholeheartedly</a:t>
            </a:r>
            <a:r>
              <a:rPr lang="en-US" dirty="0"/>
              <a:t>.</a:t>
            </a:r>
          </a:p>
          <a:p>
            <a:pPr algn="ctr"/>
            <a:r>
              <a:rPr lang="en-US" dirty="0">
                <a:solidFill>
                  <a:srgbClr val="FF0000"/>
                </a:solidFill>
              </a:rPr>
              <a:t>The Word of God’s testimony of him: </a:t>
            </a:r>
          </a:p>
          <a:p>
            <a:r>
              <a:rPr lang="en-US" baseline="30000" dirty="0"/>
              <a:t>14</a:t>
            </a:r>
            <a:r>
              <a:rPr lang="en-US" dirty="0"/>
              <a:t> ... </a:t>
            </a:r>
            <a:r>
              <a:rPr lang="en-US" dirty="0">
                <a:solidFill>
                  <a:srgbClr val="FF0000"/>
                </a:solidFill>
              </a:rPr>
              <a:t>he</a:t>
            </a:r>
            <a:r>
              <a:rPr lang="en-US" dirty="0"/>
              <a:t> followed the LORD ... </a:t>
            </a:r>
            <a:r>
              <a:rPr lang="en-US" dirty="0">
                <a:solidFill>
                  <a:schemeClr val="bg1"/>
                </a:solidFill>
                <a:effectLst>
                  <a:glow rad="127000">
                    <a:srgbClr val="FF0000"/>
                  </a:glow>
                </a:effectLst>
              </a:rPr>
              <a:t>wholeheartedly</a:t>
            </a:r>
            <a:r>
              <a:rPr lang="en-US" dirty="0"/>
              <a:t>. </a:t>
            </a:r>
          </a:p>
        </p:txBody>
      </p:sp>
    </p:spTree>
    <p:extLst>
      <p:ext uri="{BB962C8B-B14F-4D97-AF65-F5344CB8AC3E}">
        <p14:creationId xmlns:p14="http://schemas.microsoft.com/office/powerpoint/2010/main" val="9878542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The Key to Success</a:t>
            </a:r>
          </a:p>
        </p:txBody>
      </p:sp>
      <p:sp>
        <p:nvSpPr>
          <p:cNvPr id="3" name="Content Placeholder 2"/>
          <p:cNvSpPr>
            <a:spLocks noGrp="1"/>
          </p:cNvSpPr>
          <p:nvPr>
            <p:ph idx="1"/>
          </p:nvPr>
        </p:nvSpPr>
        <p:spPr>
          <a:xfrm>
            <a:off x="387275" y="1825625"/>
            <a:ext cx="11804725" cy="4351338"/>
          </a:xfrm>
        </p:spPr>
        <p:txBody>
          <a:bodyPr/>
          <a:lstStyle/>
          <a:p>
            <a:pPr algn="ctr"/>
            <a:r>
              <a:rPr lang="en-US" dirty="0">
                <a:solidFill>
                  <a:srgbClr val="FF0000"/>
                </a:solidFill>
              </a:rPr>
              <a:t>Caleb’s personal testimony: </a:t>
            </a:r>
          </a:p>
          <a:p>
            <a:r>
              <a:rPr lang="en-US" b="0" dirty="0"/>
              <a:t> </a:t>
            </a:r>
            <a:r>
              <a:rPr lang="en-US" baseline="30000" dirty="0"/>
              <a:t>8</a:t>
            </a:r>
            <a:r>
              <a:rPr lang="en-US" dirty="0"/>
              <a:t> </a:t>
            </a:r>
            <a:r>
              <a:rPr lang="en-US" dirty="0">
                <a:solidFill>
                  <a:srgbClr val="FF0000"/>
                </a:solidFill>
              </a:rPr>
              <a:t>I </a:t>
            </a:r>
            <a:r>
              <a:rPr lang="en-US" dirty="0"/>
              <a:t>... followed the LORD my God </a:t>
            </a:r>
            <a:r>
              <a:rPr lang="en-US" dirty="0">
                <a:solidFill>
                  <a:schemeClr val="bg1"/>
                </a:solidFill>
                <a:effectLst>
                  <a:glow rad="127000">
                    <a:srgbClr val="FF0000"/>
                  </a:glow>
                </a:effectLst>
              </a:rPr>
              <a:t>wholeheartedly</a:t>
            </a:r>
            <a:r>
              <a:rPr lang="en-US" dirty="0"/>
              <a:t>.</a:t>
            </a:r>
          </a:p>
          <a:p>
            <a:pPr algn="ctr"/>
            <a:r>
              <a:rPr lang="en-US" dirty="0">
                <a:solidFill>
                  <a:srgbClr val="FF0000"/>
                </a:solidFill>
              </a:rPr>
              <a:t>Joshua’s testimony of him:</a:t>
            </a:r>
          </a:p>
          <a:p>
            <a:r>
              <a:rPr lang="en-US" dirty="0"/>
              <a:t> </a:t>
            </a:r>
            <a:r>
              <a:rPr lang="en-US" baseline="30000" dirty="0"/>
              <a:t>9</a:t>
            </a:r>
            <a:r>
              <a:rPr lang="en-US" dirty="0"/>
              <a:t> ... </a:t>
            </a:r>
            <a:r>
              <a:rPr lang="en-US" dirty="0">
                <a:solidFill>
                  <a:srgbClr val="FF0000"/>
                </a:solidFill>
              </a:rPr>
              <a:t>you</a:t>
            </a:r>
            <a:r>
              <a:rPr lang="en-US" dirty="0"/>
              <a:t> ... followed the LORD ... </a:t>
            </a:r>
            <a:r>
              <a:rPr lang="en-US" dirty="0">
                <a:solidFill>
                  <a:schemeClr val="bg1"/>
                </a:solidFill>
                <a:effectLst>
                  <a:glow rad="127000">
                    <a:srgbClr val="FF0000"/>
                  </a:glow>
                </a:effectLst>
              </a:rPr>
              <a:t>wholeheartedly</a:t>
            </a:r>
            <a:r>
              <a:rPr lang="en-US" dirty="0"/>
              <a:t>.</a:t>
            </a:r>
          </a:p>
          <a:p>
            <a:pPr algn="ctr"/>
            <a:r>
              <a:rPr lang="en-US" dirty="0">
                <a:solidFill>
                  <a:srgbClr val="FF0000"/>
                </a:solidFill>
              </a:rPr>
              <a:t>The Word of God’s testimony of him: </a:t>
            </a:r>
          </a:p>
          <a:p>
            <a:r>
              <a:rPr lang="en-US" baseline="30000" dirty="0"/>
              <a:t>14</a:t>
            </a:r>
            <a:r>
              <a:rPr lang="en-US" dirty="0"/>
              <a:t> ... </a:t>
            </a:r>
            <a:r>
              <a:rPr lang="en-US" dirty="0">
                <a:solidFill>
                  <a:srgbClr val="FF0000"/>
                </a:solidFill>
              </a:rPr>
              <a:t>he</a:t>
            </a:r>
            <a:r>
              <a:rPr lang="en-US" dirty="0"/>
              <a:t> followed the LORD ... </a:t>
            </a:r>
            <a:r>
              <a:rPr lang="en-US" dirty="0">
                <a:solidFill>
                  <a:schemeClr val="bg1"/>
                </a:solidFill>
                <a:effectLst>
                  <a:glow rad="127000">
                    <a:srgbClr val="FF0000"/>
                  </a:glow>
                </a:effectLst>
              </a:rPr>
              <a:t>wholeheartedly</a:t>
            </a:r>
            <a:r>
              <a:rPr lang="en-US" dirty="0"/>
              <a:t>. </a:t>
            </a:r>
          </a:p>
        </p:txBody>
      </p:sp>
      <p:pic>
        <p:nvPicPr>
          <p:cNvPr id="6" name="Picture 5"/>
          <p:cNvPicPr>
            <a:picLocks noChangeAspect="1"/>
          </p:cNvPicPr>
          <p:nvPr/>
        </p:nvPicPr>
        <p:blipFill>
          <a:blip r:embed="rId2"/>
          <a:stretch>
            <a:fillRect/>
          </a:stretch>
        </p:blipFill>
        <p:spPr>
          <a:xfrm flipH="1">
            <a:off x="-365760" y="1325881"/>
            <a:ext cx="5655216" cy="5532119"/>
          </a:xfrm>
          <a:prstGeom prst="rect">
            <a:avLst/>
          </a:prstGeom>
        </p:spPr>
      </p:pic>
      <p:sp>
        <p:nvSpPr>
          <p:cNvPr id="5" name="TextBox 4"/>
          <p:cNvSpPr txBox="1"/>
          <p:nvPr/>
        </p:nvSpPr>
        <p:spPr>
          <a:xfrm>
            <a:off x="2468880" y="2621280"/>
            <a:ext cx="6873240" cy="3046988"/>
          </a:xfrm>
          <a:prstGeom prst="rect">
            <a:avLst/>
          </a:prstGeom>
          <a:noFill/>
        </p:spPr>
        <p:txBody>
          <a:bodyPr wrap="square" rtlCol="0">
            <a:spAutoFit/>
          </a:bodyPr>
          <a:lstStyle/>
          <a:p>
            <a:pPr algn="ctr"/>
            <a:r>
              <a:rPr lang="en-US" sz="9600" b="1" dirty="0">
                <a:effectLst>
                  <a:glow rad="317500">
                    <a:srgbClr val="FDF3C2"/>
                  </a:glow>
                </a:effectLst>
              </a:rPr>
              <a:t>Caleb was</a:t>
            </a:r>
          </a:p>
          <a:p>
            <a:pPr algn="ctr"/>
            <a:r>
              <a:rPr lang="en-US" sz="9600" b="1" dirty="0">
                <a:effectLst>
                  <a:glow rad="317500">
                    <a:srgbClr val="FDF3C2"/>
                  </a:glow>
                </a:effectLst>
              </a:rPr>
              <a:t>“ALL IN!”</a:t>
            </a:r>
          </a:p>
        </p:txBody>
      </p:sp>
    </p:spTree>
    <p:extLst>
      <p:ext uri="{BB962C8B-B14F-4D97-AF65-F5344CB8AC3E}">
        <p14:creationId xmlns:p14="http://schemas.microsoft.com/office/powerpoint/2010/main" val="30143418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0"/>
            <a:ext cx="13340054" cy="6858000"/>
          </a:xfrm>
          <a:prstGeom prst="rect">
            <a:avLst/>
          </a:prstGeom>
        </p:spPr>
      </p:pic>
      <p:sp>
        <p:nvSpPr>
          <p:cNvPr id="2" name="Title 1"/>
          <p:cNvSpPr>
            <a:spLocks noGrp="1"/>
          </p:cNvSpPr>
          <p:nvPr>
            <p:ph type="title"/>
          </p:nvPr>
        </p:nvSpPr>
        <p:spPr>
          <a:xfrm>
            <a:off x="6168326" y="919307"/>
            <a:ext cx="6023674" cy="1325563"/>
          </a:xfrm>
          <a:effectLst>
            <a:glow rad="127000">
              <a:schemeClr val="accent1">
                <a:alpha val="0"/>
              </a:schemeClr>
            </a:glow>
          </a:effectLst>
        </p:spPr>
        <p:txBody>
          <a:bodyPr>
            <a:normAutofit/>
          </a:bodyPr>
          <a:lstStyle/>
          <a:p>
            <a:r>
              <a:rPr lang="en-US" sz="6000" b="1" dirty="0">
                <a:solidFill>
                  <a:schemeClr val="tx1"/>
                </a:solidFill>
                <a:effectLst>
                  <a:glow rad="127000">
                    <a:srgbClr val="7591C4">
                      <a:alpha val="0"/>
                    </a:srgbClr>
                  </a:glow>
                </a:effectLst>
                <a:latin typeface="Candara" panose="020E0502030303020204" pitchFamily="34" charset="0"/>
              </a:rPr>
              <a:t>God’s Road to</a:t>
            </a:r>
          </a:p>
        </p:txBody>
      </p:sp>
      <p:sp>
        <p:nvSpPr>
          <p:cNvPr id="3" name="Content Placeholder 2"/>
          <p:cNvSpPr>
            <a:spLocks noGrp="1"/>
          </p:cNvSpPr>
          <p:nvPr>
            <p:ph idx="1"/>
          </p:nvPr>
        </p:nvSpPr>
        <p:spPr>
          <a:xfrm>
            <a:off x="6594764" y="2961698"/>
            <a:ext cx="5209309" cy="4351338"/>
          </a:xfrm>
          <a:effectLst>
            <a:glow rad="127000">
              <a:schemeClr val="accent1">
                <a:alpha val="0"/>
              </a:schemeClr>
            </a:glow>
          </a:effectLst>
        </p:spPr>
        <p:txBody>
          <a:bodyPr>
            <a:normAutofit/>
          </a:bodyPr>
          <a:lstStyle/>
          <a:p>
            <a:pPr marL="0" indent="0" algn="ctr">
              <a:lnSpc>
                <a:spcPct val="70000"/>
              </a:lnSpc>
              <a:buNone/>
            </a:pPr>
            <a:r>
              <a:rPr lang="en-US" sz="6600" b="1" dirty="0">
                <a:effectLst>
                  <a:glow rad="127000">
                    <a:schemeClr val="bg1">
                      <a:alpha val="0"/>
                    </a:schemeClr>
                  </a:glow>
                </a:effectLst>
                <a:latin typeface="Candara" panose="020E0502030303020204" pitchFamily="34" charset="0"/>
              </a:rPr>
              <a:t>and How </a:t>
            </a:r>
            <a:br>
              <a:rPr lang="en-US" sz="6600" b="1" dirty="0">
                <a:effectLst>
                  <a:glow rad="127000">
                    <a:schemeClr val="bg1">
                      <a:alpha val="0"/>
                    </a:schemeClr>
                  </a:glow>
                </a:effectLst>
                <a:latin typeface="Candara" panose="020E0502030303020204" pitchFamily="34" charset="0"/>
              </a:rPr>
            </a:br>
            <a:r>
              <a:rPr lang="en-US" sz="6600" b="1" dirty="0">
                <a:effectLst>
                  <a:glow rad="127000">
                    <a:schemeClr val="bg1">
                      <a:alpha val="0"/>
                    </a:schemeClr>
                  </a:glow>
                </a:effectLst>
                <a:latin typeface="Candara" panose="020E0502030303020204" pitchFamily="34" charset="0"/>
              </a:rPr>
              <a:t>to Find It</a:t>
            </a:r>
          </a:p>
        </p:txBody>
      </p:sp>
      <p:grpSp>
        <p:nvGrpSpPr>
          <p:cNvPr id="9" name="Group 8"/>
          <p:cNvGrpSpPr/>
          <p:nvPr/>
        </p:nvGrpSpPr>
        <p:grpSpPr>
          <a:xfrm>
            <a:off x="6362365" y="874964"/>
            <a:ext cx="5683862" cy="3704497"/>
            <a:chOff x="6362365" y="874964"/>
            <a:chExt cx="5683862" cy="3704497"/>
          </a:xfrm>
        </p:grpSpPr>
        <p:pic>
          <p:nvPicPr>
            <p:cNvPr id="10" name="Picture 9"/>
            <p:cNvPicPr>
              <a:picLocks noChangeAspect="1"/>
            </p:cNvPicPr>
            <p:nvPr/>
          </p:nvPicPr>
          <p:blipFill>
            <a:blip r:embed="rId4"/>
            <a:stretch>
              <a:fillRect/>
            </a:stretch>
          </p:blipFill>
          <p:spPr>
            <a:xfrm>
              <a:off x="6362365" y="874964"/>
              <a:ext cx="5683862" cy="3704497"/>
            </a:xfrm>
            <a:prstGeom prst="rect">
              <a:avLst/>
            </a:prstGeom>
          </p:spPr>
        </p:pic>
        <p:sp>
          <p:nvSpPr>
            <p:cNvPr id="11" name="Rectangle 10"/>
            <p:cNvSpPr/>
            <p:nvPr/>
          </p:nvSpPr>
          <p:spPr>
            <a:xfrm>
              <a:off x="6600530" y="918581"/>
              <a:ext cx="4915128" cy="1107996"/>
            </a:xfrm>
            <a:prstGeom prst="rect">
              <a:avLst/>
            </a:prstGeom>
          </p:spPr>
          <p:txBody>
            <a:bodyPr wrap="none">
              <a:spAutoFit/>
            </a:bodyPr>
            <a:lstStyle/>
            <a:p>
              <a:r>
                <a:rPr lang="en-US" sz="6600" b="1" dirty="0">
                  <a:solidFill>
                    <a:schemeClr val="bg1"/>
                  </a:solidFill>
                  <a:effectLst>
                    <a:glow rad="127000">
                      <a:srgbClr val="7591C4">
                        <a:alpha val="0"/>
                      </a:srgbClr>
                    </a:glow>
                  </a:effectLst>
                  <a:latin typeface="Candara" panose="020E0502030303020204" pitchFamily="34" charset="0"/>
                </a:rPr>
                <a:t>He had God’s</a:t>
              </a:r>
              <a:endParaRPr lang="en-US" sz="6600" dirty="0">
                <a:solidFill>
                  <a:schemeClr val="bg1"/>
                </a:solidFill>
              </a:endParaRPr>
            </a:p>
          </p:txBody>
        </p:sp>
        <p:sp>
          <p:nvSpPr>
            <p:cNvPr id="12" name="Rectangle 11"/>
            <p:cNvSpPr/>
            <p:nvPr/>
          </p:nvSpPr>
          <p:spPr>
            <a:xfrm>
              <a:off x="6633660" y="1587811"/>
              <a:ext cx="5064697" cy="1569660"/>
            </a:xfrm>
            <a:prstGeom prst="rect">
              <a:avLst/>
            </a:prstGeom>
          </p:spPr>
          <p:txBody>
            <a:bodyPr wrap="square">
              <a:spAutoFit/>
            </a:bodyPr>
            <a:lstStyle/>
            <a:p>
              <a:pPr algn="ctr"/>
              <a:r>
                <a:rPr lang="en-US" sz="9600" b="1" dirty="0">
                  <a:solidFill>
                    <a:schemeClr val="bg1"/>
                  </a:solidFill>
                  <a:effectLst>
                    <a:glow rad="127000">
                      <a:srgbClr val="7591C4">
                        <a:alpha val="0"/>
                      </a:srgbClr>
                    </a:glow>
                  </a:effectLst>
                  <a:latin typeface="Candara" panose="020E0502030303020204" pitchFamily="34" charset="0"/>
                </a:rPr>
                <a:t>SUCCESS</a:t>
              </a:r>
              <a:endParaRPr lang="en-US" sz="9600" dirty="0">
                <a:solidFill>
                  <a:schemeClr val="bg1"/>
                </a:solidFill>
              </a:endParaRPr>
            </a:p>
          </p:txBody>
        </p:sp>
      </p:grpSp>
      <p:sp>
        <p:nvSpPr>
          <p:cNvPr id="14" name="Rectangle 13"/>
          <p:cNvSpPr/>
          <p:nvPr/>
        </p:nvSpPr>
        <p:spPr>
          <a:xfrm>
            <a:off x="6269097" y="2955040"/>
            <a:ext cx="5835819" cy="1345753"/>
          </a:xfrm>
          <a:prstGeom prst="rect">
            <a:avLst/>
          </a:prstGeom>
        </p:spPr>
        <p:txBody>
          <a:bodyPr wrap="square">
            <a:spAutoFit/>
          </a:bodyPr>
          <a:lstStyle/>
          <a:p>
            <a:pPr algn="ctr">
              <a:lnSpc>
                <a:spcPct val="65000"/>
              </a:lnSpc>
            </a:pPr>
            <a:r>
              <a:rPr lang="en-US" sz="6000" b="1" dirty="0">
                <a:solidFill>
                  <a:schemeClr val="bg1"/>
                </a:solidFill>
                <a:effectLst>
                  <a:glow rad="127000">
                    <a:srgbClr val="7591C4">
                      <a:alpha val="0"/>
                    </a:srgbClr>
                  </a:glow>
                </a:effectLst>
                <a:latin typeface="Candara" panose="020E0502030303020204" pitchFamily="34" charset="0"/>
              </a:rPr>
              <a:t>as rewards for being “ALL IN”</a:t>
            </a:r>
            <a:endParaRPr lang="en-US" sz="6000" dirty="0">
              <a:solidFill>
                <a:schemeClr val="bg1"/>
              </a:solidFill>
            </a:endParaRPr>
          </a:p>
        </p:txBody>
      </p:sp>
      <p:pic>
        <p:nvPicPr>
          <p:cNvPr id="13" name="Picture 12"/>
          <p:cNvPicPr>
            <a:picLocks noChangeAspect="1"/>
          </p:cNvPicPr>
          <p:nvPr/>
        </p:nvPicPr>
        <p:blipFill>
          <a:blip r:embed="rId5"/>
          <a:stretch>
            <a:fillRect/>
          </a:stretch>
        </p:blipFill>
        <p:spPr>
          <a:xfrm flipH="1">
            <a:off x="0" y="1325881"/>
            <a:ext cx="5655216" cy="5532119"/>
          </a:xfrm>
          <a:prstGeom prst="rect">
            <a:avLst/>
          </a:prstGeom>
        </p:spPr>
      </p:pic>
    </p:spTree>
    <p:extLst>
      <p:ext uri="{BB962C8B-B14F-4D97-AF65-F5344CB8AC3E}">
        <p14:creationId xmlns:p14="http://schemas.microsoft.com/office/powerpoint/2010/main" val="35960300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0"/>
            <a:ext cx="13340054" cy="6858000"/>
          </a:xfrm>
          <a:prstGeom prst="rect">
            <a:avLst/>
          </a:prstGeom>
        </p:spPr>
      </p:pic>
      <p:sp>
        <p:nvSpPr>
          <p:cNvPr id="2" name="Title 1"/>
          <p:cNvSpPr>
            <a:spLocks noGrp="1"/>
          </p:cNvSpPr>
          <p:nvPr>
            <p:ph type="title"/>
          </p:nvPr>
        </p:nvSpPr>
        <p:spPr>
          <a:xfrm>
            <a:off x="6168326" y="919307"/>
            <a:ext cx="6023674" cy="1325563"/>
          </a:xfrm>
          <a:effectLst>
            <a:glow rad="127000">
              <a:schemeClr val="accent1">
                <a:alpha val="0"/>
              </a:schemeClr>
            </a:glow>
          </a:effectLst>
        </p:spPr>
        <p:txBody>
          <a:bodyPr>
            <a:normAutofit/>
          </a:bodyPr>
          <a:lstStyle/>
          <a:p>
            <a:r>
              <a:rPr lang="en-US" sz="6000" b="1" dirty="0">
                <a:solidFill>
                  <a:schemeClr val="tx1"/>
                </a:solidFill>
                <a:effectLst>
                  <a:glow rad="127000">
                    <a:srgbClr val="7591C4">
                      <a:alpha val="0"/>
                    </a:srgbClr>
                  </a:glow>
                </a:effectLst>
                <a:latin typeface="Candara" panose="020E0502030303020204" pitchFamily="34" charset="0"/>
              </a:rPr>
              <a:t>God’s Road to</a:t>
            </a:r>
          </a:p>
        </p:txBody>
      </p:sp>
      <p:sp>
        <p:nvSpPr>
          <p:cNvPr id="3" name="Content Placeholder 2"/>
          <p:cNvSpPr>
            <a:spLocks noGrp="1"/>
          </p:cNvSpPr>
          <p:nvPr>
            <p:ph idx="1"/>
          </p:nvPr>
        </p:nvSpPr>
        <p:spPr>
          <a:xfrm>
            <a:off x="6594764" y="2961698"/>
            <a:ext cx="5209309" cy="4351338"/>
          </a:xfrm>
          <a:effectLst>
            <a:glow rad="127000">
              <a:schemeClr val="accent1">
                <a:alpha val="0"/>
              </a:schemeClr>
            </a:glow>
          </a:effectLst>
        </p:spPr>
        <p:txBody>
          <a:bodyPr>
            <a:normAutofit/>
          </a:bodyPr>
          <a:lstStyle/>
          <a:p>
            <a:pPr marL="0" indent="0" algn="ctr">
              <a:lnSpc>
                <a:spcPct val="70000"/>
              </a:lnSpc>
              <a:buNone/>
            </a:pPr>
            <a:r>
              <a:rPr lang="en-US" sz="6600" b="1" dirty="0">
                <a:effectLst>
                  <a:glow rad="127000">
                    <a:schemeClr val="bg1">
                      <a:alpha val="0"/>
                    </a:schemeClr>
                  </a:glow>
                </a:effectLst>
                <a:latin typeface="Candara" panose="020E0502030303020204" pitchFamily="34" charset="0"/>
              </a:rPr>
              <a:t>and How </a:t>
            </a:r>
            <a:br>
              <a:rPr lang="en-US" sz="6600" b="1" dirty="0">
                <a:effectLst>
                  <a:glow rad="127000">
                    <a:schemeClr val="bg1">
                      <a:alpha val="0"/>
                    </a:schemeClr>
                  </a:glow>
                </a:effectLst>
                <a:latin typeface="Candara" panose="020E0502030303020204" pitchFamily="34" charset="0"/>
              </a:rPr>
            </a:br>
            <a:r>
              <a:rPr lang="en-US" sz="6600" b="1" dirty="0">
                <a:effectLst>
                  <a:glow rad="127000">
                    <a:schemeClr val="bg1">
                      <a:alpha val="0"/>
                    </a:schemeClr>
                  </a:glow>
                </a:effectLst>
                <a:latin typeface="Candara" panose="020E0502030303020204" pitchFamily="34" charset="0"/>
              </a:rPr>
              <a:t>to Find It</a:t>
            </a:r>
          </a:p>
        </p:txBody>
      </p:sp>
      <p:pic>
        <p:nvPicPr>
          <p:cNvPr id="10" name="Picture 9"/>
          <p:cNvPicPr>
            <a:picLocks noChangeAspect="1"/>
          </p:cNvPicPr>
          <p:nvPr/>
        </p:nvPicPr>
        <p:blipFill>
          <a:blip r:embed="rId4"/>
          <a:stretch>
            <a:fillRect/>
          </a:stretch>
        </p:blipFill>
        <p:spPr>
          <a:xfrm>
            <a:off x="6362365" y="874964"/>
            <a:ext cx="5683862" cy="3704497"/>
          </a:xfrm>
          <a:prstGeom prst="rect">
            <a:avLst/>
          </a:prstGeom>
        </p:spPr>
      </p:pic>
      <p:sp>
        <p:nvSpPr>
          <p:cNvPr id="14" name="Rectangle 13"/>
          <p:cNvSpPr/>
          <p:nvPr/>
        </p:nvSpPr>
        <p:spPr>
          <a:xfrm>
            <a:off x="6208137" y="3442720"/>
            <a:ext cx="5835819" cy="745589"/>
          </a:xfrm>
          <a:prstGeom prst="rect">
            <a:avLst/>
          </a:prstGeom>
        </p:spPr>
        <p:txBody>
          <a:bodyPr wrap="square">
            <a:spAutoFit/>
          </a:bodyPr>
          <a:lstStyle/>
          <a:p>
            <a:pPr algn="ctr">
              <a:lnSpc>
                <a:spcPct val="65000"/>
              </a:lnSpc>
            </a:pPr>
            <a:r>
              <a:rPr lang="en-US" sz="6000" b="1" dirty="0">
                <a:solidFill>
                  <a:schemeClr val="bg1"/>
                </a:solidFill>
                <a:effectLst>
                  <a:glow rad="127000">
                    <a:srgbClr val="7591C4">
                      <a:alpha val="0"/>
                    </a:srgbClr>
                  </a:glow>
                </a:effectLst>
                <a:latin typeface="Candara" panose="020E0502030303020204" pitchFamily="34" charset="0"/>
              </a:rPr>
              <a:t>YOU CAN TOO!</a:t>
            </a:r>
            <a:endParaRPr lang="en-US" sz="6000" dirty="0">
              <a:solidFill>
                <a:schemeClr val="bg1"/>
              </a:solidFill>
            </a:endParaRPr>
          </a:p>
        </p:txBody>
      </p:sp>
      <p:pic>
        <p:nvPicPr>
          <p:cNvPr id="13" name="Picture 12"/>
          <p:cNvPicPr>
            <a:picLocks noChangeAspect="1"/>
          </p:cNvPicPr>
          <p:nvPr/>
        </p:nvPicPr>
        <p:blipFill>
          <a:blip r:embed="rId5"/>
          <a:stretch>
            <a:fillRect/>
          </a:stretch>
        </p:blipFill>
        <p:spPr>
          <a:xfrm flipH="1">
            <a:off x="0" y="1325881"/>
            <a:ext cx="5655216" cy="5532119"/>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9560" y="1007084"/>
            <a:ext cx="2441485" cy="2391659"/>
          </a:xfrm>
          <a:prstGeom prst="rect">
            <a:avLst/>
          </a:prstGeom>
        </p:spPr>
      </p:pic>
    </p:spTree>
    <p:extLst>
      <p:ext uri="{BB962C8B-B14F-4D97-AF65-F5344CB8AC3E}">
        <p14:creationId xmlns:p14="http://schemas.microsoft.com/office/powerpoint/2010/main" val="34865579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19472" y="0"/>
            <a:ext cx="7772528" cy="6858000"/>
          </a:xfrm>
          <a:prstGeom prst="rect">
            <a:avLst/>
          </a:prstGeom>
        </p:spPr>
      </p:pic>
      <p:sp>
        <p:nvSpPr>
          <p:cNvPr id="2" name="Title 1"/>
          <p:cNvSpPr>
            <a:spLocks noGrp="1"/>
          </p:cNvSpPr>
          <p:nvPr>
            <p:ph type="title"/>
          </p:nvPr>
        </p:nvSpPr>
        <p:spPr/>
        <p:txBody>
          <a:bodyPr/>
          <a:lstStyle/>
          <a:p>
            <a:r>
              <a:rPr lang="en-US" dirty="0"/>
              <a:t>Jesus put “All In” like this ...</a:t>
            </a:r>
          </a:p>
        </p:txBody>
      </p:sp>
      <p:sp>
        <p:nvSpPr>
          <p:cNvPr id="3" name="Content Placeholder 2"/>
          <p:cNvSpPr>
            <a:spLocks noGrp="1"/>
          </p:cNvSpPr>
          <p:nvPr>
            <p:ph idx="1"/>
          </p:nvPr>
        </p:nvSpPr>
        <p:spPr>
          <a:xfrm>
            <a:off x="387275" y="1825625"/>
            <a:ext cx="5952565" cy="4351338"/>
          </a:xfrm>
        </p:spPr>
        <p:txBody>
          <a:bodyPr/>
          <a:lstStyle/>
          <a:p>
            <a:r>
              <a:rPr lang="en-US" dirty="0">
                <a:solidFill>
                  <a:srgbClr val="FF0000"/>
                </a:solidFill>
              </a:rPr>
              <a:t>'Love the Lord your God with all your heart </a:t>
            </a:r>
            <a:r>
              <a:rPr lang="en-US" dirty="0"/>
              <a:t>and with all your soul and with all your strength and with all your mind‘... (Luke 10:27)</a:t>
            </a:r>
          </a:p>
        </p:txBody>
      </p:sp>
    </p:spTree>
    <p:extLst>
      <p:ext uri="{BB962C8B-B14F-4D97-AF65-F5344CB8AC3E}">
        <p14:creationId xmlns:p14="http://schemas.microsoft.com/office/powerpoint/2010/main" val="16442945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8445"/>
          <a:stretch/>
        </p:blipFill>
        <p:spPr>
          <a:xfrm>
            <a:off x="0" y="-1"/>
            <a:ext cx="12213772" cy="6874329"/>
          </a:xfrm>
          <a:prstGeom prst="rect">
            <a:avLst/>
          </a:prstGeom>
        </p:spPr>
      </p:pic>
      <p:sp>
        <p:nvSpPr>
          <p:cNvPr id="6" name="Title 1"/>
          <p:cNvSpPr txBox="1">
            <a:spLocks/>
          </p:cNvSpPr>
          <p:nvPr/>
        </p:nvSpPr>
        <p:spPr>
          <a:xfrm>
            <a:off x="6168326" y="919307"/>
            <a:ext cx="6023674" cy="1325563"/>
          </a:xfrm>
          <a:prstGeom prst="rect">
            <a:avLst/>
          </a:prstGeom>
          <a:effectLst>
            <a:glow rad="127000">
              <a:schemeClr val="accent1">
                <a:alpha val="0"/>
              </a:schemeClr>
            </a:glo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chemeClr val="bg1"/>
                </a:solidFill>
                <a:effectLst>
                  <a:glow rad="127000">
                    <a:srgbClr val="44649E"/>
                  </a:glow>
                </a:effectLst>
                <a:latin typeface="+mn-lt"/>
                <a:ea typeface="+mj-ea"/>
                <a:cs typeface="+mj-cs"/>
              </a:defRPr>
            </a:lvl1pPr>
          </a:lstStyle>
          <a:p>
            <a:r>
              <a:rPr lang="en-US">
                <a:solidFill>
                  <a:schemeClr val="tx1"/>
                </a:solidFill>
                <a:effectLst>
                  <a:glow rad="127000">
                    <a:srgbClr val="7591C4">
                      <a:alpha val="0"/>
                    </a:srgbClr>
                  </a:glow>
                </a:effectLst>
                <a:latin typeface="Candara" panose="020E0502030303020204" pitchFamily="34" charset="0"/>
              </a:rPr>
              <a:t>God’s Road to</a:t>
            </a:r>
            <a:endParaRPr lang="en-US" dirty="0">
              <a:solidFill>
                <a:schemeClr val="tx1"/>
              </a:solidFill>
              <a:effectLst>
                <a:glow rad="127000">
                  <a:srgbClr val="7591C4">
                    <a:alpha val="0"/>
                  </a:srgbClr>
                </a:glow>
              </a:effectLst>
              <a:latin typeface="Candara" panose="020E0502030303020204" pitchFamily="34" charset="0"/>
            </a:endParaRPr>
          </a:p>
        </p:txBody>
      </p:sp>
      <p:pic>
        <p:nvPicPr>
          <p:cNvPr id="8" name="Picture 7"/>
          <p:cNvPicPr>
            <a:picLocks noChangeAspect="1"/>
          </p:cNvPicPr>
          <p:nvPr/>
        </p:nvPicPr>
        <p:blipFill>
          <a:blip r:embed="rId3"/>
          <a:stretch>
            <a:fillRect/>
          </a:stretch>
        </p:blipFill>
        <p:spPr>
          <a:xfrm>
            <a:off x="6362365" y="874964"/>
            <a:ext cx="5683862" cy="3704497"/>
          </a:xfrm>
          <a:prstGeom prst="rect">
            <a:avLst/>
          </a:prstGeom>
        </p:spPr>
      </p:pic>
      <p:sp>
        <p:nvSpPr>
          <p:cNvPr id="12" name="Title 1"/>
          <p:cNvSpPr txBox="1">
            <a:spLocks/>
          </p:cNvSpPr>
          <p:nvPr/>
        </p:nvSpPr>
        <p:spPr>
          <a:xfrm>
            <a:off x="6168326" y="1931678"/>
            <a:ext cx="6023674"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solidFill>
                  <a:schemeClr val="bg1"/>
                </a:solidFill>
                <a:effectLst>
                  <a:glow rad="127000">
                    <a:srgbClr val="44649E"/>
                  </a:glow>
                </a:effectLst>
                <a:latin typeface="+mn-lt"/>
                <a:ea typeface="+mj-ea"/>
                <a:cs typeface="+mj-cs"/>
              </a:defRPr>
            </a:lvl1pPr>
          </a:lstStyle>
          <a:p>
            <a:r>
              <a:rPr lang="en-US" sz="9600" dirty="0">
                <a:effectLst>
                  <a:glow rad="127000">
                    <a:srgbClr val="7591C4">
                      <a:alpha val="0"/>
                    </a:srgbClr>
                  </a:glow>
                </a:effectLst>
                <a:latin typeface="Candara" panose="020E0502030303020204" pitchFamily="34" charset="0"/>
              </a:rPr>
              <a:t>Let’s </a:t>
            </a:r>
            <a:br>
              <a:rPr lang="en-US" sz="9600" dirty="0">
                <a:effectLst>
                  <a:glow rad="127000">
                    <a:srgbClr val="7591C4">
                      <a:alpha val="0"/>
                    </a:srgbClr>
                  </a:glow>
                </a:effectLst>
                <a:latin typeface="Candara" panose="020E0502030303020204" pitchFamily="34" charset="0"/>
              </a:rPr>
            </a:br>
            <a:r>
              <a:rPr lang="en-US" sz="9600" dirty="0">
                <a:effectLst>
                  <a:glow rad="127000">
                    <a:srgbClr val="7591C4">
                      <a:alpha val="0"/>
                    </a:srgbClr>
                  </a:glow>
                </a:effectLst>
                <a:latin typeface="Candara" panose="020E0502030303020204" pitchFamily="34" charset="0"/>
              </a:rPr>
              <a:t>PRAY</a:t>
            </a:r>
          </a:p>
        </p:txBody>
      </p:sp>
    </p:spTree>
    <p:extLst>
      <p:ext uri="{BB962C8B-B14F-4D97-AF65-F5344CB8AC3E}">
        <p14:creationId xmlns:p14="http://schemas.microsoft.com/office/powerpoint/2010/main" val="1543554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t="13336" r="33388" b="43314"/>
          <a:stretch/>
        </p:blipFill>
        <p:spPr>
          <a:xfrm>
            <a:off x="7062441" y="0"/>
            <a:ext cx="5119727" cy="6858000"/>
          </a:xfrm>
          <a:prstGeom prst="rect">
            <a:avLst/>
          </a:prstGeom>
        </p:spPr>
      </p:pic>
      <p:sp>
        <p:nvSpPr>
          <p:cNvPr id="2" name="Title 1"/>
          <p:cNvSpPr>
            <a:spLocks noGrp="1"/>
          </p:cNvSpPr>
          <p:nvPr>
            <p:ph type="title"/>
          </p:nvPr>
        </p:nvSpPr>
        <p:spPr/>
        <p:txBody>
          <a:bodyPr/>
          <a:lstStyle/>
          <a:p>
            <a:r>
              <a:rPr lang="en-US" dirty="0"/>
              <a:t>A little Background</a:t>
            </a:r>
          </a:p>
        </p:txBody>
      </p:sp>
      <p:sp>
        <p:nvSpPr>
          <p:cNvPr id="3" name="Content Placeholder 2"/>
          <p:cNvSpPr>
            <a:spLocks noGrp="1"/>
          </p:cNvSpPr>
          <p:nvPr>
            <p:ph idx="1"/>
          </p:nvPr>
        </p:nvSpPr>
        <p:spPr/>
        <p:txBody>
          <a:bodyPr/>
          <a:lstStyle/>
          <a:p>
            <a:r>
              <a:rPr lang="en-US" dirty="0"/>
              <a:t>The Successful Strategy so far ...</a:t>
            </a:r>
          </a:p>
          <a:p>
            <a:r>
              <a:rPr lang="en-US" dirty="0"/>
              <a:t>1. Cut through middle of land 3-8</a:t>
            </a:r>
          </a:p>
          <a:p>
            <a:r>
              <a:rPr lang="en-US" dirty="0"/>
              <a:t>2. Southern campaign 9-10</a:t>
            </a:r>
          </a:p>
          <a:p>
            <a:r>
              <a:rPr lang="en-US" dirty="0"/>
              <a:t>3. </a:t>
            </a:r>
            <a:r>
              <a:rPr lang="en-US" dirty="0">
                <a:solidFill>
                  <a:srgbClr val="FF0000"/>
                </a:solidFill>
              </a:rPr>
              <a:t>Norther Campaign </a:t>
            </a:r>
            <a:r>
              <a:rPr lang="en-US" dirty="0"/>
              <a:t>11-13</a:t>
            </a:r>
          </a:p>
        </p:txBody>
      </p:sp>
      <p:pic>
        <p:nvPicPr>
          <p:cNvPr id="10" name="Picture 9"/>
          <p:cNvPicPr>
            <a:picLocks noChangeAspect="1"/>
          </p:cNvPicPr>
          <p:nvPr/>
        </p:nvPicPr>
        <p:blipFill>
          <a:blip r:embed="rId4"/>
          <a:stretch>
            <a:fillRect/>
          </a:stretch>
        </p:blipFill>
        <p:spPr>
          <a:xfrm>
            <a:off x="8513630" y="2213077"/>
            <a:ext cx="3136038" cy="4363450"/>
          </a:xfrm>
          <a:prstGeom prst="rect">
            <a:avLst/>
          </a:prstGeom>
        </p:spPr>
      </p:pic>
      <p:cxnSp>
        <p:nvCxnSpPr>
          <p:cNvPr id="11" name="Straight Arrow Connector 10"/>
          <p:cNvCxnSpPr/>
          <p:nvPr/>
        </p:nvCxnSpPr>
        <p:spPr>
          <a:xfrm flipH="1" flipV="1">
            <a:off x="10270671" y="4212771"/>
            <a:ext cx="1061358" cy="48986"/>
          </a:xfrm>
          <a:prstGeom prst="straightConnector1">
            <a:avLst/>
          </a:prstGeom>
          <a:ln w="152400">
            <a:solidFill>
              <a:srgbClr val="FF0000"/>
            </a:solidFill>
            <a:tailEnd type="triangle"/>
          </a:ln>
          <a:effectLst>
            <a:glow rad="127000">
              <a:schemeClr val="bg1"/>
            </a:glo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9965871" y="4425043"/>
            <a:ext cx="255815" cy="903514"/>
          </a:xfrm>
          <a:prstGeom prst="straightConnector1">
            <a:avLst/>
          </a:prstGeom>
          <a:ln w="152400">
            <a:solidFill>
              <a:srgbClr val="FF0000"/>
            </a:solidFill>
            <a:tailEnd type="triangle"/>
          </a:ln>
          <a:effectLst>
            <a:glow rad="127000">
              <a:schemeClr val="bg1"/>
            </a:glo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0287000" y="2852058"/>
            <a:ext cx="223158" cy="1017814"/>
          </a:xfrm>
          <a:prstGeom prst="straightConnector1">
            <a:avLst/>
          </a:prstGeom>
          <a:ln w="152400">
            <a:solidFill>
              <a:srgbClr val="FF0000"/>
            </a:solidFill>
            <a:tailEnd type="triangle"/>
          </a:ln>
          <a:effectLst>
            <a:glow rad="127000">
              <a:schemeClr val="bg1"/>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92570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900" dirty="0"/>
              <a:t>A little Background to the Background</a:t>
            </a:r>
          </a:p>
        </p:txBody>
      </p:sp>
      <p:sp>
        <p:nvSpPr>
          <p:cNvPr id="3" name="Content Placeholder 2"/>
          <p:cNvSpPr>
            <a:spLocks noGrp="1"/>
          </p:cNvSpPr>
          <p:nvPr>
            <p:ph idx="1"/>
          </p:nvPr>
        </p:nvSpPr>
        <p:spPr/>
        <p:txBody>
          <a:bodyPr/>
          <a:lstStyle/>
          <a:p>
            <a:r>
              <a:rPr lang="en-US" dirty="0"/>
              <a:t>Joshua and Caleb had served as spies</a:t>
            </a:r>
          </a:p>
        </p:txBody>
      </p:sp>
    </p:spTree>
    <p:extLst>
      <p:ext uri="{BB962C8B-B14F-4D97-AF65-F5344CB8AC3E}">
        <p14:creationId xmlns:p14="http://schemas.microsoft.com/office/powerpoint/2010/main" val="42004830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36328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t="13336" r="33388" b="43314"/>
          <a:stretch/>
        </p:blipFill>
        <p:spPr>
          <a:xfrm>
            <a:off x="7062441" y="0"/>
            <a:ext cx="5119727" cy="6858000"/>
          </a:xfrm>
          <a:prstGeom prst="rect">
            <a:avLst/>
          </a:prstGeom>
        </p:spPr>
      </p:pic>
      <p:sp>
        <p:nvSpPr>
          <p:cNvPr id="2" name="Title 1"/>
          <p:cNvSpPr>
            <a:spLocks noGrp="1"/>
          </p:cNvSpPr>
          <p:nvPr>
            <p:ph type="title"/>
          </p:nvPr>
        </p:nvSpPr>
        <p:spPr/>
        <p:txBody>
          <a:bodyPr/>
          <a:lstStyle/>
          <a:p>
            <a:r>
              <a:rPr lang="en-US" dirty="0"/>
              <a:t>A little Background</a:t>
            </a:r>
          </a:p>
        </p:txBody>
      </p:sp>
      <p:sp>
        <p:nvSpPr>
          <p:cNvPr id="3" name="Content Placeholder 2"/>
          <p:cNvSpPr>
            <a:spLocks noGrp="1"/>
          </p:cNvSpPr>
          <p:nvPr>
            <p:ph idx="1"/>
          </p:nvPr>
        </p:nvSpPr>
        <p:spPr/>
        <p:txBody>
          <a:bodyPr/>
          <a:lstStyle/>
          <a:p>
            <a:r>
              <a:rPr lang="en-US" dirty="0"/>
              <a:t>The Successful Strategy so far ...</a:t>
            </a:r>
          </a:p>
          <a:p>
            <a:r>
              <a:rPr lang="en-US" dirty="0"/>
              <a:t>1. Cut through middle of land 3-8</a:t>
            </a:r>
          </a:p>
          <a:p>
            <a:r>
              <a:rPr lang="en-US" dirty="0"/>
              <a:t>2. Southern campaign 9-10</a:t>
            </a:r>
          </a:p>
          <a:p>
            <a:r>
              <a:rPr lang="en-US" dirty="0"/>
              <a:t>3. Norther Campaign 11-13</a:t>
            </a:r>
          </a:p>
          <a:p>
            <a:r>
              <a:rPr lang="en-US" dirty="0"/>
              <a:t>4. </a:t>
            </a:r>
            <a:r>
              <a:rPr lang="en-US" dirty="0">
                <a:solidFill>
                  <a:srgbClr val="FF0000"/>
                </a:solidFill>
              </a:rPr>
              <a:t>Now to Allot the Land</a:t>
            </a:r>
            <a:r>
              <a:rPr lang="en-US" dirty="0"/>
              <a:t> 14-22</a:t>
            </a:r>
          </a:p>
        </p:txBody>
      </p:sp>
      <p:pic>
        <p:nvPicPr>
          <p:cNvPr id="8" name="Picture 7"/>
          <p:cNvPicPr>
            <a:picLocks noChangeAspect="1"/>
          </p:cNvPicPr>
          <p:nvPr/>
        </p:nvPicPr>
        <p:blipFill>
          <a:blip r:embed="rId4"/>
          <a:stretch>
            <a:fillRect/>
          </a:stretch>
        </p:blipFill>
        <p:spPr>
          <a:xfrm>
            <a:off x="8535497" y="2182045"/>
            <a:ext cx="3113736" cy="4333549"/>
          </a:xfrm>
          <a:prstGeom prst="rect">
            <a:avLst/>
          </a:prstGeom>
        </p:spPr>
      </p:pic>
    </p:spTree>
    <p:extLst>
      <p:ext uri="{BB962C8B-B14F-4D97-AF65-F5344CB8AC3E}">
        <p14:creationId xmlns:p14="http://schemas.microsoft.com/office/powerpoint/2010/main" val="2801914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Background</a:t>
            </a:r>
          </a:p>
        </p:txBody>
      </p:sp>
      <p:sp>
        <p:nvSpPr>
          <p:cNvPr id="3" name="Content Placeholder 2"/>
          <p:cNvSpPr>
            <a:spLocks noGrp="1"/>
          </p:cNvSpPr>
          <p:nvPr>
            <p:ph idx="1"/>
          </p:nvPr>
        </p:nvSpPr>
        <p:spPr/>
        <p:txBody>
          <a:bodyPr/>
          <a:lstStyle/>
          <a:p>
            <a:r>
              <a:rPr lang="en-US" dirty="0"/>
              <a:t>The Successful Strategy so far ...</a:t>
            </a:r>
          </a:p>
          <a:p>
            <a:r>
              <a:rPr lang="en-US" dirty="0"/>
              <a:t>1. Cut through middle of land 3-8</a:t>
            </a:r>
          </a:p>
          <a:p>
            <a:r>
              <a:rPr lang="en-US" dirty="0"/>
              <a:t>2. Southern campaign 9-10</a:t>
            </a:r>
          </a:p>
          <a:p>
            <a:r>
              <a:rPr lang="en-US" dirty="0"/>
              <a:t>3. Norther Campaign 11-13</a:t>
            </a:r>
          </a:p>
          <a:p>
            <a:r>
              <a:rPr lang="en-US" dirty="0"/>
              <a:t>4. Now to Allot the Land 14-22</a:t>
            </a:r>
          </a:p>
          <a:p>
            <a:r>
              <a:rPr lang="en-US" dirty="0">
                <a:solidFill>
                  <a:srgbClr val="FF0000"/>
                </a:solidFill>
              </a:rPr>
              <a:t>Farewell address 23-24</a:t>
            </a:r>
          </a:p>
        </p:txBody>
      </p:sp>
      <p:pic>
        <p:nvPicPr>
          <p:cNvPr id="8" name="Picture 7"/>
          <p:cNvPicPr>
            <a:picLocks noChangeAspect="1"/>
          </p:cNvPicPr>
          <p:nvPr/>
        </p:nvPicPr>
        <p:blipFill>
          <a:blip r:embed="rId3"/>
          <a:stretch>
            <a:fillRect/>
          </a:stretch>
        </p:blipFill>
        <p:spPr>
          <a:xfrm flipH="1">
            <a:off x="6765471" y="1954488"/>
            <a:ext cx="5426529" cy="4903512"/>
          </a:xfrm>
          <a:prstGeom prst="rect">
            <a:avLst/>
          </a:prstGeom>
        </p:spPr>
      </p:pic>
    </p:spTree>
    <p:extLst>
      <p:ext uri="{BB962C8B-B14F-4D97-AF65-F5344CB8AC3E}">
        <p14:creationId xmlns:p14="http://schemas.microsoft.com/office/powerpoint/2010/main" val="2772910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0"/>
            <a:ext cx="13340054" cy="6858000"/>
          </a:xfrm>
          <a:prstGeom prst="rect">
            <a:avLst/>
          </a:prstGeom>
        </p:spPr>
      </p:pic>
      <p:sp>
        <p:nvSpPr>
          <p:cNvPr id="2" name="Title 1"/>
          <p:cNvSpPr>
            <a:spLocks noGrp="1"/>
          </p:cNvSpPr>
          <p:nvPr>
            <p:ph type="title"/>
          </p:nvPr>
        </p:nvSpPr>
        <p:spPr>
          <a:xfrm>
            <a:off x="6168326" y="919307"/>
            <a:ext cx="6023674" cy="1325563"/>
          </a:xfrm>
          <a:effectLst>
            <a:glow rad="127000">
              <a:schemeClr val="accent1">
                <a:alpha val="0"/>
              </a:schemeClr>
            </a:glow>
          </a:effectLst>
        </p:spPr>
        <p:txBody>
          <a:bodyPr>
            <a:normAutofit/>
          </a:bodyPr>
          <a:lstStyle/>
          <a:p>
            <a:r>
              <a:rPr lang="en-US" sz="6000" b="1" dirty="0">
                <a:solidFill>
                  <a:schemeClr val="tx1"/>
                </a:solidFill>
                <a:effectLst>
                  <a:glow rad="127000">
                    <a:srgbClr val="7591C4">
                      <a:alpha val="0"/>
                    </a:srgbClr>
                  </a:glow>
                </a:effectLst>
                <a:latin typeface="Candara" panose="020E0502030303020204" pitchFamily="34" charset="0"/>
              </a:rPr>
              <a:t>God’s Road to</a:t>
            </a:r>
          </a:p>
        </p:txBody>
      </p:sp>
      <p:sp>
        <p:nvSpPr>
          <p:cNvPr id="3" name="Content Placeholder 2"/>
          <p:cNvSpPr>
            <a:spLocks noGrp="1"/>
          </p:cNvSpPr>
          <p:nvPr>
            <p:ph idx="1"/>
          </p:nvPr>
        </p:nvSpPr>
        <p:spPr>
          <a:xfrm>
            <a:off x="6594764" y="2961698"/>
            <a:ext cx="5209309" cy="4351338"/>
          </a:xfrm>
          <a:effectLst>
            <a:glow rad="127000">
              <a:schemeClr val="accent1">
                <a:alpha val="0"/>
              </a:schemeClr>
            </a:glow>
          </a:effectLst>
        </p:spPr>
        <p:txBody>
          <a:bodyPr>
            <a:normAutofit/>
          </a:bodyPr>
          <a:lstStyle/>
          <a:p>
            <a:pPr marL="0" indent="0" algn="ctr">
              <a:lnSpc>
                <a:spcPct val="70000"/>
              </a:lnSpc>
              <a:buNone/>
            </a:pPr>
            <a:r>
              <a:rPr lang="en-US" sz="6600" b="1" dirty="0">
                <a:effectLst>
                  <a:glow rad="127000">
                    <a:schemeClr val="bg1">
                      <a:alpha val="0"/>
                    </a:schemeClr>
                  </a:glow>
                </a:effectLst>
                <a:latin typeface="Candara" panose="020E0502030303020204" pitchFamily="34" charset="0"/>
              </a:rPr>
              <a:t>and How </a:t>
            </a:r>
            <a:br>
              <a:rPr lang="en-US" sz="6600" b="1" dirty="0">
                <a:effectLst>
                  <a:glow rad="127000">
                    <a:schemeClr val="bg1">
                      <a:alpha val="0"/>
                    </a:schemeClr>
                  </a:glow>
                </a:effectLst>
                <a:latin typeface="Candara" panose="020E0502030303020204" pitchFamily="34" charset="0"/>
              </a:rPr>
            </a:br>
            <a:r>
              <a:rPr lang="en-US" sz="6600" b="1" dirty="0">
                <a:effectLst>
                  <a:glow rad="127000">
                    <a:schemeClr val="bg1">
                      <a:alpha val="0"/>
                    </a:schemeClr>
                  </a:glow>
                </a:effectLst>
                <a:latin typeface="Candara" panose="020E0502030303020204" pitchFamily="34" charset="0"/>
              </a:rPr>
              <a:t>to Find It</a:t>
            </a:r>
          </a:p>
        </p:txBody>
      </p:sp>
      <p:grpSp>
        <p:nvGrpSpPr>
          <p:cNvPr id="9" name="Group 8"/>
          <p:cNvGrpSpPr/>
          <p:nvPr/>
        </p:nvGrpSpPr>
        <p:grpSpPr>
          <a:xfrm>
            <a:off x="6362365" y="874964"/>
            <a:ext cx="5683862" cy="3704497"/>
            <a:chOff x="6362365" y="874964"/>
            <a:chExt cx="5683862" cy="3704497"/>
          </a:xfrm>
        </p:grpSpPr>
        <p:pic>
          <p:nvPicPr>
            <p:cNvPr id="10" name="Picture 9"/>
            <p:cNvPicPr>
              <a:picLocks noChangeAspect="1"/>
            </p:cNvPicPr>
            <p:nvPr/>
          </p:nvPicPr>
          <p:blipFill>
            <a:blip r:embed="rId4"/>
            <a:stretch>
              <a:fillRect/>
            </a:stretch>
          </p:blipFill>
          <p:spPr>
            <a:xfrm>
              <a:off x="6362365" y="874964"/>
              <a:ext cx="5683862" cy="3704497"/>
            </a:xfrm>
            <a:prstGeom prst="rect">
              <a:avLst/>
            </a:prstGeom>
          </p:spPr>
        </p:pic>
        <p:sp>
          <p:nvSpPr>
            <p:cNvPr id="11" name="Rectangle 10"/>
            <p:cNvSpPr/>
            <p:nvPr/>
          </p:nvSpPr>
          <p:spPr>
            <a:xfrm>
              <a:off x="6600530" y="918581"/>
              <a:ext cx="5222905" cy="1107996"/>
            </a:xfrm>
            <a:prstGeom prst="rect">
              <a:avLst/>
            </a:prstGeom>
          </p:spPr>
          <p:txBody>
            <a:bodyPr wrap="none">
              <a:spAutoFit/>
            </a:bodyPr>
            <a:lstStyle/>
            <a:p>
              <a:r>
                <a:rPr lang="en-US" sz="6600" b="1" dirty="0">
                  <a:solidFill>
                    <a:schemeClr val="bg1"/>
                  </a:solidFill>
                  <a:effectLst>
                    <a:glow rad="127000">
                      <a:srgbClr val="7591C4">
                        <a:alpha val="0"/>
                      </a:srgbClr>
                    </a:glow>
                  </a:effectLst>
                  <a:latin typeface="Candara" panose="020E0502030303020204" pitchFamily="34" charset="0"/>
                </a:rPr>
                <a:t>God’s Road to</a:t>
              </a:r>
              <a:endParaRPr lang="en-US" sz="6600" dirty="0">
                <a:solidFill>
                  <a:schemeClr val="bg1"/>
                </a:solidFill>
              </a:endParaRPr>
            </a:p>
          </p:txBody>
        </p:sp>
        <p:sp>
          <p:nvSpPr>
            <p:cNvPr id="12" name="Rectangle 11"/>
            <p:cNvSpPr/>
            <p:nvPr/>
          </p:nvSpPr>
          <p:spPr>
            <a:xfrm>
              <a:off x="6633660" y="1587811"/>
              <a:ext cx="5064697" cy="1569660"/>
            </a:xfrm>
            <a:prstGeom prst="rect">
              <a:avLst/>
            </a:prstGeom>
          </p:spPr>
          <p:txBody>
            <a:bodyPr wrap="square">
              <a:spAutoFit/>
            </a:bodyPr>
            <a:lstStyle/>
            <a:p>
              <a:pPr algn="ctr"/>
              <a:r>
                <a:rPr lang="en-US" sz="9600" b="1" dirty="0">
                  <a:solidFill>
                    <a:schemeClr val="bg1"/>
                  </a:solidFill>
                  <a:effectLst>
                    <a:glow rad="127000">
                      <a:srgbClr val="7591C4">
                        <a:alpha val="0"/>
                      </a:srgbClr>
                    </a:glow>
                  </a:effectLst>
                  <a:latin typeface="Candara" panose="020E0502030303020204" pitchFamily="34" charset="0"/>
                </a:rPr>
                <a:t>SUCCESS</a:t>
              </a:r>
              <a:endParaRPr lang="en-US" sz="9600" dirty="0">
                <a:solidFill>
                  <a:schemeClr val="bg1"/>
                </a:solidFill>
              </a:endParaRPr>
            </a:p>
          </p:txBody>
        </p:sp>
      </p:grpSp>
      <p:sp>
        <p:nvSpPr>
          <p:cNvPr id="14" name="Rectangle 13"/>
          <p:cNvSpPr/>
          <p:nvPr/>
        </p:nvSpPr>
        <p:spPr>
          <a:xfrm>
            <a:off x="6269097" y="2955040"/>
            <a:ext cx="5835819" cy="1292662"/>
          </a:xfrm>
          <a:prstGeom prst="rect">
            <a:avLst/>
          </a:prstGeom>
        </p:spPr>
        <p:txBody>
          <a:bodyPr wrap="square">
            <a:spAutoFit/>
          </a:bodyPr>
          <a:lstStyle/>
          <a:p>
            <a:pPr algn="ctr">
              <a:lnSpc>
                <a:spcPct val="65000"/>
              </a:lnSpc>
            </a:pPr>
            <a:r>
              <a:rPr lang="en-US" sz="6000" b="1" dirty="0">
                <a:solidFill>
                  <a:schemeClr val="bg1"/>
                </a:solidFill>
                <a:effectLst>
                  <a:glow rad="127000">
                    <a:srgbClr val="7591C4">
                      <a:alpha val="0"/>
                    </a:srgbClr>
                  </a:glow>
                </a:effectLst>
                <a:latin typeface="Candara" panose="020E0502030303020204" pitchFamily="34" charset="0"/>
              </a:rPr>
              <a:t>rewards those  who are “All In”</a:t>
            </a:r>
            <a:endParaRPr lang="en-US" sz="6000" dirty="0">
              <a:solidFill>
                <a:schemeClr val="bg1"/>
              </a:solidFill>
            </a:endParaRPr>
          </a:p>
        </p:txBody>
      </p:sp>
    </p:spTree>
    <p:extLst>
      <p:ext uri="{BB962C8B-B14F-4D97-AF65-F5344CB8AC3E}">
        <p14:creationId xmlns:p14="http://schemas.microsoft.com/office/powerpoint/2010/main" val="2468890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In” really  means: </a:t>
            </a:r>
            <a:r>
              <a:rPr lang="en-US" u="sng" dirty="0">
                <a:effectLst>
                  <a:glow rad="127000">
                    <a:srgbClr val="FF0000"/>
                  </a:glow>
                </a:effectLst>
              </a:rPr>
              <a:t>Wholehearted</a:t>
            </a:r>
            <a:r>
              <a:rPr lang="en-US" dirty="0"/>
              <a:t>”</a:t>
            </a:r>
          </a:p>
        </p:txBody>
      </p:sp>
      <p:sp>
        <p:nvSpPr>
          <p:cNvPr id="3" name="Content Placeholder 2"/>
          <p:cNvSpPr>
            <a:spLocks noGrp="1"/>
          </p:cNvSpPr>
          <p:nvPr>
            <p:ph idx="1"/>
          </p:nvPr>
        </p:nvSpPr>
        <p:spPr>
          <a:xfrm>
            <a:off x="387275" y="1825625"/>
            <a:ext cx="5784925" cy="4351338"/>
          </a:xfrm>
        </p:spPr>
        <p:txBody>
          <a:bodyPr/>
          <a:lstStyle/>
          <a:p>
            <a:pPr algn="ctr"/>
            <a:endParaRPr lang="en-US" dirty="0"/>
          </a:p>
        </p:txBody>
      </p:sp>
      <p:pic>
        <p:nvPicPr>
          <p:cNvPr id="5" name="Picture 4"/>
          <p:cNvPicPr>
            <a:picLocks noChangeAspect="1"/>
          </p:cNvPicPr>
          <p:nvPr/>
        </p:nvPicPr>
        <p:blipFill>
          <a:blip r:embed="rId3"/>
          <a:stretch>
            <a:fillRect/>
          </a:stretch>
        </p:blipFill>
        <p:spPr>
          <a:xfrm>
            <a:off x="6111240" y="1609345"/>
            <a:ext cx="5053855" cy="4959095"/>
          </a:xfrm>
          <a:prstGeom prst="rect">
            <a:avLst/>
          </a:prstGeom>
        </p:spPr>
      </p:pic>
      <p:pic>
        <p:nvPicPr>
          <p:cNvPr id="6" name="Picture 5"/>
          <p:cNvPicPr>
            <a:picLocks noChangeAspect="1"/>
          </p:cNvPicPr>
          <p:nvPr/>
        </p:nvPicPr>
        <p:blipFill>
          <a:blip r:embed="rId3"/>
          <a:stretch>
            <a:fillRect/>
          </a:stretch>
        </p:blipFill>
        <p:spPr>
          <a:xfrm>
            <a:off x="6141720" y="1578865"/>
            <a:ext cx="5053855" cy="4959095"/>
          </a:xfrm>
          <a:prstGeom prst="rect">
            <a:avLst/>
          </a:prstGeom>
        </p:spPr>
      </p:pic>
    </p:spTree>
    <p:extLst>
      <p:ext uri="{BB962C8B-B14F-4D97-AF65-F5344CB8AC3E}">
        <p14:creationId xmlns:p14="http://schemas.microsoft.com/office/powerpoint/2010/main" val="36971073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7320</TotalTime>
  <Words>4951</Words>
  <Application>Microsoft Office PowerPoint</Application>
  <PresentationFormat>Widescreen</PresentationFormat>
  <Paragraphs>392</Paragraphs>
  <Slides>51</Slides>
  <Notes>42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Calibri Light</vt:lpstr>
      <vt:lpstr>Candara</vt:lpstr>
      <vt:lpstr>Symbol</vt:lpstr>
      <vt:lpstr>Office Theme</vt:lpstr>
      <vt:lpstr>God’s Road to</vt:lpstr>
      <vt:lpstr>A little Background</vt:lpstr>
      <vt:lpstr>A little Background</vt:lpstr>
      <vt:lpstr>A little Background</vt:lpstr>
      <vt:lpstr>A little Background</vt:lpstr>
      <vt:lpstr>A little Background</vt:lpstr>
      <vt:lpstr>A little Background</vt:lpstr>
      <vt:lpstr>God’s Road to</vt:lpstr>
      <vt:lpstr>“All In” really  means: Wholehearted”</vt:lpstr>
      <vt:lpstr>“All In” really  means: Wholehearted”</vt:lpstr>
      <vt:lpstr>“All In” really  means: Wholehearted”</vt:lpstr>
      <vt:lpstr>“All In” really  means: Wholehearted”</vt:lpstr>
      <vt:lpstr>“All In” really  means: Wholehearted”</vt:lpstr>
      <vt:lpstr>“All In” really  means: Wholehearted”</vt:lpstr>
      <vt:lpstr>“All In” may also mean “Against the Flow”</vt:lpstr>
      <vt:lpstr>“All In” may also mean “Against the Flow”</vt:lpstr>
      <vt:lpstr>“All In” may also mean “Against the Flow”</vt:lpstr>
      <vt:lpstr>“All In” may also mean “Against the Flow”</vt:lpstr>
      <vt:lpstr>“All In” may also mean “Against the Flow”</vt:lpstr>
      <vt:lpstr>“All In” may also mean “Against the Flow”</vt:lpstr>
      <vt:lpstr>“All In” may also mean “Against the Flow”</vt:lpstr>
      <vt:lpstr>“All In” may also mean “Against the Flow”</vt:lpstr>
      <vt:lpstr>“All in” may also mean for a Long Time </vt:lpstr>
      <vt:lpstr>“All in” may also mean for a Long Time </vt:lpstr>
      <vt:lpstr>“All in” may also mean for a Long Time </vt:lpstr>
      <vt:lpstr>“All in” may also mean for a Long Time </vt:lpstr>
      <vt:lpstr>“All In” may also mean “Battling Uphill”</vt:lpstr>
      <vt:lpstr>“All In” may also mean “Battling Uphill”</vt:lpstr>
      <vt:lpstr>“All In” may also mean “Battling Uphill”</vt:lpstr>
      <vt:lpstr>“All In” may also mean “Fighting Giants”</vt:lpstr>
      <vt:lpstr>“All In” may also mean “Fighting Giants”</vt:lpstr>
      <vt:lpstr>“All In” may also mean “Fighting Giants”</vt:lpstr>
      <vt:lpstr>“All In” may also mean “Fighting Giants”</vt:lpstr>
      <vt:lpstr>“All In” may also mean “Fighting Giants”</vt:lpstr>
      <vt:lpstr>“All In” will surely mean “Blessed Rest”</vt:lpstr>
      <vt:lpstr>“All In” will surely mean “Blessed Rest”</vt:lpstr>
      <vt:lpstr>“All In” will surely mean “Blessed Rest”</vt:lpstr>
      <vt:lpstr>“All In” will surely mean “Blessed Rest”</vt:lpstr>
      <vt:lpstr>“All In” will surely mean “Blessed Rest”</vt:lpstr>
      <vt:lpstr>“All In” will surely mean “Final Success”</vt:lpstr>
      <vt:lpstr>“All In” will surely mean “Final Success”</vt:lpstr>
      <vt:lpstr>Conclusion: The Key to Success</vt:lpstr>
      <vt:lpstr>Conclusion: The Key to Success</vt:lpstr>
      <vt:lpstr>Conclusion: The Key to Success</vt:lpstr>
      <vt:lpstr>Conclusion: The Key to Success</vt:lpstr>
      <vt:lpstr>God’s Road to</vt:lpstr>
      <vt:lpstr>God’s Road to</vt:lpstr>
      <vt:lpstr>Jesus put “All In” like this ...</vt:lpstr>
      <vt:lpstr>PowerPoint Presentation</vt:lpstr>
      <vt:lpstr>A little Background to the Background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406</cp:revision>
  <dcterms:created xsi:type="dcterms:W3CDTF">2017-02-11T16:12:20Z</dcterms:created>
  <dcterms:modified xsi:type="dcterms:W3CDTF">2021-05-14T03:44:48Z</dcterms:modified>
</cp:coreProperties>
</file>