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89" r:id="rId2"/>
    <p:sldId id="290" r:id="rId3"/>
    <p:sldId id="336" r:id="rId4"/>
    <p:sldId id="335" r:id="rId5"/>
    <p:sldId id="312" r:id="rId6"/>
    <p:sldId id="291" r:id="rId7"/>
    <p:sldId id="313" r:id="rId8"/>
    <p:sldId id="319" r:id="rId9"/>
    <p:sldId id="314" r:id="rId10"/>
    <p:sldId id="292" r:id="rId11"/>
    <p:sldId id="315" r:id="rId12"/>
    <p:sldId id="316" r:id="rId13"/>
    <p:sldId id="317" r:id="rId14"/>
    <p:sldId id="293" r:id="rId15"/>
    <p:sldId id="318" r:id="rId16"/>
    <p:sldId id="294" r:id="rId17"/>
    <p:sldId id="325" r:id="rId18"/>
    <p:sldId id="295" r:id="rId19"/>
    <p:sldId id="345" r:id="rId20"/>
    <p:sldId id="346" r:id="rId21"/>
    <p:sldId id="296" r:id="rId22"/>
    <p:sldId id="311" r:id="rId23"/>
    <p:sldId id="297" r:id="rId24"/>
    <p:sldId id="298" r:id="rId25"/>
    <p:sldId id="299" r:id="rId26"/>
    <p:sldId id="323" r:id="rId27"/>
    <p:sldId id="322" r:id="rId28"/>
    <p:sldId id="324" r:id="rId29"/>
    <p:sldId id="300" r:id="rId30"/>
    <p:sldId id="326" r:id="rId31"/>
    <p:sldId id="301" r:id="rId32"/>
    <p:sldId id="327" r:id="rId33"/>
    <p:sldId id="328" r:id="rId34"/>
    <p:sldId id="302" r:id="rId35"/>
    <p:sldId id="347" r:id="rId36"/>
    <p:sldId id="304" r:id="rId37"/>
    <p:sldId id="305" r:id="rId38"/>
    <p:sldId id="306" r:id="rId39"/>
    <p:sldId id="307" r:id="rId40"/>
    <p:sldId id="308" r:id="rId41"/>
    <p:sldId id="309" r:id="rId42"/>
    <p:sldId id="310" r:id="rId43"/>
    <p:sldId id="338" r:id="rId44"/>
    <p:sldId id="334" r:id="rId45"/>
    <p:sldId id="344" r:id="rId46"/>
    <p:sldId id="339" r:id="rId47"/>
    <p:sldId id="340" r:id="rId48"/>
    <p:sldId id="341" r:id="rId49"/>
    <p:sldId id="342" r:id="rId50"/>
    <p:sldId id="343" r:id="rId51"/>
    <p:sldId id="30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649E"/>
    <a:srgbClr val="FF0000"/>
    <a:srgbClr val="E9DDC5"/>
    <a:srgbClr val="D2B782"/>
    <a:srgbClr val="DFCDA9"/>
    <a:srgbClr val="CFB47E"/>
    <a:srgbClr val="CDB27B"/>
    <a:srgbClr val="BDA577"/>
    <a:srgbClr val="939393"/>
    <a:srgbClr val="C5C0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42" autoAdjust="0"/>
    <p:restoredTop sz="85631" autoAdjust="0"/>
  </p:normalViewPr>
  <p:slideViewPr>
    <p:cSldViewPr snapToGrid="0">
      <p:cViewPr varScale="1">
        <p:scale>
          <a:sx n="70" d="100"/>
          <a:sy n="70" d="100"/>
        </p:scale>
        <p:origin x="955" y="38"/>
      </p:cViewPr>
      <p:guideLst/>
    </p:cSldViewPr>
  </p:slideViewPr>
  <p:outlineViewPr>
    <p:cViewPr>
      <p:scale>
        <a:sx n="33" d="100"/>
        <a:sy n="33" d="100"/>
      </p:scale>
      <p:origin x="0" y="0"/>
    </p:cViewPr>
  </p:outlineViewPr>
  <p:notesTextViewPr>
    <p:cViewPr>
      <p:scale>
        <a:sx n="125" d="100"/>
        <a:sy n="125" d="100"/>
      </p:scale>
      <p:origin x="0" y="-5510"/>
    </p:cViewPr>
  </p:notesTextViewPr>
  <p:notesViewPr>
    <p:cSldViewPr snapToGrid="0">
      <p:cViewPr varScale="1">
        <p:scale>
          <a:sx n="61" d="100"/>
          <a:sy n="61" d="100"/>
        </p:scale>
        <p:origin x="66" y="2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1B77CB-88FC-49F0-8AA3-81B9C9369F58}" type="datetimeFigureOut">
              <a:rPr lang="en-US" smtClean="0"/>
              <a:t>5/13/2021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AE2191-6691-4FA5-B18A-22D13D70B065}" type="slidenum">
              <a:rPr lang="en-US" smtClean="0"/>
              <a:t>‹#›</a:t>
            </a:fld>
            <a:endParaRPr lang="en-US"/>
          </a:p>
        </p:txBody>
      </p:sp>
    </p:spTree>
    <p:extLst>
      <p:ext uri="{BB962C8B-B14F-4D97-AF65-F5344CB8AC3E}">
        <p14:creationId xmlns:p14="http://schemas.microsoft.com/office/powerpoint/2010/main" val="2251773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Https://pixabay.com/en/career-road-away-way-of-life-479578/</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biblepoint@comcast.net with any related questions. </a:t>
            </a:r>
          </a:p>
          <a:p>
            <a:pPr eaLnBrk="1" hangingPunct="1">
              <a:lnSpc>
                <a:spcPct val="80000"/>
              </a:lnSpc>
            </a:pPr>
            <a:endParaRPr lang="en-US" altLang="en-US" sz="800" dirty="0"/>
          </a:p>
          <a:p>
            <a:pPr eaLnBrk="1" hangingPunct="1">
              <a:lnSpc>
                <a:spcPct val="80000"/>
              </a:lnSpc>
            </a:pPr>
            <a:endParaRPr lang="en-US" altLang="en-US" sz="1000" dirty="0"/>
          </a:p>
          <a:p>
            <a:pPr eaLnBrk="1" hangingPunct="1">
              <a:lnSpc>
                <a:spcPct val="80000"/>
              </a:lnSpc>
            </a:pPr>
            <a:endParaRPr lang="en-US" altLang="en-US" sz="800" dirty="0"/>
          </a:p>
          <a:p>
            <a:pPr eaLnBrk="1" hangingPunct="1">
              <a:lnSpc>
                <a:spcPct val="80000"/>
              </a:lnSpc>
            </a:pPr>
            <a:endParaRPr lang="en-US" altLang="en-US" sz="80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a:t>
            </a:fld>
            <a:endParaRPr lang="en-US"/>
          </a:p>
        </p:txBody>
      </p:sp>
    </p:spTree>
    <p:extLst>
      <p:ext uri="{BB962C8B-B14F-4D97-AF65-F5344CB8AC3E}">
        <p14:creationId xmlns:p14="http://schemas.microsoft.com/office/powerpoint/2010/main" val="817270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prayed this</a:t>
            </a:r>
            <a:r>
              <a:rPr lang="en-US" baseline="0" dirty="0"/>
              <a:t> bold prayer so he could complete God’s will—not his own convenience!</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29</a:t>
            </a:fld>
            <a:endParaRPr lang="en-US"/>
          </a:p>
        </p:txBody>
      </p:sp>
    </p:spTree>
    <p:extLst>
      <p:ext uri="{BB962C8B-B14F-4D97-AF65-F5344CB8AC3E}">
        <p14:creationId xmlns:p14="http://schemas.microsoft.com/office/powerpoint/2010/main" val="1804384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a:t>
            </a:r>
            <a:r>
              <a:rPr lang="en-US" baseline="0" dirty="0"/>
              <a:t> moon, earth. </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30</a:t>
            </a:fld>
            <a:endParaRPr lang="en-US"/>
          </a:p>
        </p:txBody>
      </p:sp>
    </p:spTree>
    <p:extLst>
      <p:ext uri="{BB962C8B-B14F-4D97-AF65-F5344CB8AC3E}">
        <p14:creationId xmlns:p14="http://schemas.microsoft.com/office/powerpoint/2010/main" val="2105188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Unique – so don’t try to find another like it!</a:t>
            </a:r>
          </a:p>
        </p:txBody>
      </p:sp>
      <p:sp>
        <p:nvSpPr>
          <p:cNvPr id="4" name="Slide Number Placeholder 3"/>
          <p:cNvSpPr>
            <a:spLocks noGrp="1"/>
          </p:cNvSpPr>
          <p:nvPr>
            <p:ph type="sldNum" sz="quarter" idx="10"/>
          </p:nvPr>
        </p:nvSpPr>
        <p:spPr/>
        <p:txBody>
          <a:bodyPr/>
          <a:lstStyle/>
          <a:p>
            <a:fld id="{B0AE2191-6691-4FA5-B18A-22D13D70B065}" type="slidenum">
              <a:rPr lang="en-US" smtClean="0"/>
              <a:t>31</a:t>
            </a:fld>
            <a:endParaRPr lang="en-US"/>
          </a:p>
        </p:txBody>
      </p:sp>
    </p:spTree>
    <p:extLst>
      <p:ext uri="{BB962C8B-B14F-4D97-AF65-F5344CB8AC3E}">
        <p14:creationId xmlns:p14="http://schemas.microsoft.com/office/powerpoint/2010/main" val="727118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normal way is a man listens/harkens/renders</a:t>
            </a:r>
            <a:r>
              <a:rPr lang="en-US" baseline="0" dirty="0"/>
              <a:t> obedience</a:t>
            </a:r>
            <a:r>
              <a:rPr lang="en-US" dirty="0"/>
              <a:t> to God—the exceptional is God listening/harkening/rendering</a:t>
            </a:r>
            <a:r>
              <a:rPr lang="en-US" baseline="0" dirty="0"/>
              <a:t> obedience </a:t>
            </a:r>
            <a:r>
              <a:rPr lang="en-US" dirty="0"/>
              <a:t>to man. </a:t>
            </a:r>
          </a:p>
          <a:p>
            <a:endParaRPr lang="en-US" dirty="0"/>
          </a:p>
          <a:p>
            <a:r>
              <a:rPr lang="en-US" dirty="0"/>
              <a:t>This may be the biggest miracle of all,</a:t>
            </a:r>
            <a:r>
              <a:rPr lang="en-US" baseline="0" dirty="0"/>
              <a:t> “God hearkened unto a man!”</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32</a:t>
            </a:fld>
            <a:endParaRPr lang="en-US"/>
          </a:p>
        </p:txBody>
      </p:sp>
    </p:spTree>
    <p:extLst>
      <p:ext uri="{BB962C8B-B14F-4D97-AF65-F5344CB8AC3E}">
        <p14:creationId xmlns:p14="http://schemas.microsoft.com/office/powerpoint/2010/main" val="3095144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normal way is a man listens/harkens/renders</a:t>
            </a:r>
            <a:r>
              <a:rPr lang="en-US" baseline="0" dirty="0"/>
              <a:t> obedience</a:t>
            </a:r>
            <a:r>
              <a:rPr lang="en-US" dirty="0"/>
              <a:t> to God—the exceptional is God listening/harkening/rendering</a:t>
            </a:r>
            <a:r>
              <a:rPr lang="en-US" baseline="0" dirty="0"/>
              <a:t> obedience </a:t>
            </a:r>
            <a:r>
              <a:rPr lang="en-US" dirty="0"/>
              <a:t>to man. </a:t>
            </a:r>
          </a:p>
        </p:txBody>
      </p:sp>
      <p:sp>
        <p:nvSpPr>
          <p:cNvPr id="4" name="Slide Number Placeholder 3"/>
          <p:cNvSpPr>
            <a:spLocks noGrp="1"/>
          </p:cNvSpPr>
          <p:nvPr>
            <p:ph type="sldNum" sz="quarter" idx="10"/>
          </p:nvPr>
        </p:nvSpPr>
        <p:spPr/>
        <p:txBody>
          <a:bodyPr/>
          <a:lstStyle/>
          <a:p>
            <a:fld id="{B0AE2191-6691-4FA5-B18A-22D13D70B065}" type="slidenum">
              <a:rPr lang="en-US" smtClean="0"/>
              <a:t>33</a:t>
            </a:fld>
            <a:endParaRPr lang="en-US"/>
          </a:p>
        </p:txBody>
      </p:sp>
    </p:spTree>
    <p:extLst>
      <p:ext uri="{BB962C8B-B14F-4D97-AF65-F5344CB8AC3E}">
        <p14:creationId xmlns:p14="http://schemas.microsoft.com/office/powerpoint/2010/main" val="841481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https://upload.wikimedia.org/wikipedia/commons/9/93/Giovanni_Lanfranco_-_Miracle_of_the_Bread_and_Fish_-_WGA12454.jpg</a:t>
            </a:r>
          </a:p>
        </p:txBody>
      </p:sp>
      <p:sp>
        <p:nvSpPr>
          <p:cNvPr id="4" name="Slide Number Placeholder 3"/>
          <p:cNvSpPr>
            <a:spLocks noGrp="1"/>
          </p:cNvSpPr>
          <p:nvPr>
            <p:ph type="sldNum" sz="quarter" idx="10"/>
          </p:nvPr>
        </p:nvSpPr>
        <p:spPr/>
        <p:txBody>
          <a:bodyPr/>
          <a:lstStyle/>
          <a:p>
            <a:fld id="{B0AE2191-6691-4FA5-B18A-22D13D70B065}" type="slidenum">
              <a:rPr lang="en-US" smtClean="0"/>
              <a:t>36</a:t>
            </a:fld>
            <a:endParaRPr lang="en-US"/>
          </a:p>
        </p:txBody>
      </p:sp>
    </p:spTree>
    <p:extLst>
      <p:ext uri="{BB962C8B-B14F-4D97-AF65-F5344CB8AC3E}">
        <p14:creationId xmlns:p14="http://schemas.microsoft.com/office/powerpoint/2010/main" val="480525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https://upload.wikimedia.org/wikipedia/commons/9/93/Am%C3%A9d%C3%A9e_Varint_-_Christ_marchant_sur_la_mer.jpg</a:t>
            </a:r>
          </a:p>
        </p:txBody>
      </p:sp>
      <p:sp>
        <p:nvSpPr>
          <p:cNvPr id="4" name="Slide Number Placeholder 3"/>
          <p:cNvSpPr>
            <a:spLocks noGrp="1"/>
          </p:cNvSpPr>
          <p:nvPr>
            <p:ph type="sldNum" sz="quarter" idx="10"/>
          </p:nvPr>
        </p:nvSpPr>
        <p:spPr/>
        <p:txBody>
          <a:bodyPr/>
          <a:lstStyle/>
          <a:p>
            <a:fld id="{B0AE2191-6691-4FA5-B18A-22D13D70B065}" type="slidenum">
              <a:rPr lang="en-US" smtClean="0"/>
              <a:t>37</a:t>
            </a:fld>
            <a:endParaRPr lang="en-US"/>
          </a:p>
        </p:txBody>
      </p:sp>
    </p:spTree>
    <p:extLst>
      <p:ext uri="{BB962C8B-B14F-4D97-AF65-F5344CB8AC3E}">
        <p14:creationId xmlns:p14="http://schemas.microsoft.com/office/powerpoint/2010/main" val="3585832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https://commons.wikimedia.org/wiki/File:Bonnat01.jpg</a:t>
            </a:r>
          </a:p>
        </p:txBody>
      </p:sp>
      <p:sp>
        <p:nvSpPr>
          <p:cNvPr id="4" name="Slide Number Placeholder 3"/>
          <p:cNvSpPr>
            <a:spLocks noGrp="1"/>
          </p:cNvSpPr>
          <p:nvPr>
            <p:ph type="sldNum" sz="quarter" idx="10"/>
          </p:nvPr>
        </p:nvSpPr>
        <p:spPr/>
        <p:txBody>
          <a:bodyPr/>
          <a:lstStyle/>
          <a:p>
            <a:fld id="{B0AE2191-6691-4FA5-B18A-22D13D70B065}" type="slidenum">
              <a:rPr lang="en-US" smtClean="0"/>
              <a:t>38</a:t>
            </a:fld>
            <a:endParaRPr lang="en-US"/>
          </a:p>
        </p:txBody>
      </p:sp>
    </p:spTree>
    <p:extLst>
      <p:ext uri="{BB962C8B-B14F-4D97-AF65-F5344CB8AC3E}">
        <p14:creationId xmlns:p14="http://schemas.microsoft.com/office/powerpoint/2010/main" val="1354866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https://www.flickr.com/photos/waitingfortheword/6874715914</a:t>
            </a:r>
          </a:p>
        </p:txBody>
      </p:sp>
      <p:sp>
        <p:nvSpPr>
          <p:cNvPr id="4" name="Slide Number Placeholder 3"/>
          <p:cNvSpPr>
            <a:spLocks noGrp="1"/>
          </p:cNvSpPr>
          <p:nvPr>
            <p:ph type="sldNum" sz="quarter" idx="10"/>
          </p:nvPr>
        </p:nvSpPr>
        <p:spPr/>
        <p:txBody>
          <a:bodyPr/>
          <a:lstStyle/>
          <a:p>
            <a:fld id="{B0AE2191-6691-4FA5-B18A-22D13D70B065}" type="slidenum">
              <a:rPr lang="en-US" smtClean="0"/>
              <a:t>39</a:t>
            </a:fld>
            <a:endParaRPr lang="en-US"/>
          </a:p>
        </p:txBody>
      </p:sp>
    </p:spTree>
    <p:extLst>
      <p:ext uri="{BB962C8B-B14F-4D97-AF65-F5344CB8AC3E}">
        <p14:creationId xmlns:p14="http://schemas.microsoft.com/office/powerpoint/2010/main" val="2064937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https://www.flickr.com/photos/waitingfortheword/5671687592</a:t>
            </a:r>
          </a:p>
        </p:txBody>
      </p:sp>
      <p:sp>
        <p:nvSpPr>
          <p:cNvPr id="4" name="Slide Number Placeholder 3"/>
          <p:cNvSpPr>
            <a:spLocks noGrp="1"/>
          </p:cNvSpPr>
          <p:nvPr>
            <p:ph type="sldNum" sz="quarter" idx="10"/>
          </p:nvPr>
        </p:nvSpPr>
        <p:spPr/>
        <p:txBody>
          <a:bodyPr/>
          <a:lstStyle/>
          <a:p>
            <a:fld id="{B0AE2191-6691-4FA5-B18A-22D13D70B065}" type="slidenum">
              <a:rPr lang="en-US" smtClean="0"/>
              <a:t>40</a:t>
            </a:fld>
            <a:endParaRPr lang="en-US"/>
          </a:p>
        </p:txBody>
      </p:sp>
    </p:spTree>
    <p:extLst>
      <p:ext uri="{BB962C8B-B14F-4D97-AF65-F5344CB8AC3E}">
        <p14:creationId xmlns:p14="http://schemas.microsoft.com/office/powerpoint/2010/main" val="2542370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Earth = FREE = https://images.pexels.com/photos/87651/earth-blue-planet-globe-planet-87651.jpeg?w=1260&amp;h=750&amp;auto=compress&amp;cs=tinysrgb</a:t>
            </a:r>
          </a:p>
        </p:txBody>
      </p:sp>
      <p:sp>
        <p:nvSpPr>
          <p:cNvPr id="4" name="Slide Number Placeholder 3"/>
          <p:cNvSpPr>
            <a:spLocks noGrp="1"/>
          </p:cNvSpPr>
          <p:nvPr>
            <p:ph type="sldNum" sz="quarter" idx="10"/>
          </p:nvPr>
        </p:nvSpPr>
        <p:spPr/>
        <p:txBody>
          <a:bodyPr/>
          <a:lstStyle/>
          <a:p>
            <a:fld id="{B0AE2191-6691-4FA5-B18A-22D13D70B065}" type="slidenum">
              <a:rPr lang="en-US" smtClean="0"/>
              <a:t>2</a:t>
            </a:fld>
            <a:endParaRPr lang="en-US"/>
          </a:p>
        </p:txBody>
      </p:sp>
    </p:spTree>
    <p:extLst>
      <p:ext uri="{BB962C8B-B14F-4D97-AF65-F5344CB8AC3E}">
        <p14:creationId xmlns:p14="http://schemas.microsoft.com/office/powerpoint/2010/main" val="2677862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https://www.flickr.com/photos/waitingfortheword/5588150284</a:t>
            </a:r>
          </a:p>
        </p:txBody>
      </p:sp>
      <p:sp>
        <p:nvSpPr>
          <p:cNvPr id="4" name="Slide Number Placeholder 3"/>
          <p:cNvSpPr>
            <a:spLocks noGrp="1"/>
          </p:cNvSpPr>
          <p:nvPr>
            <p:ph type="sldNum" sz="quarter" idx="10"/>
          </p:nvPr>
        </p:nvSpPr>
        <p:spPr/>
        <p:txBody>
          <a:bodyPr/>
          <a:lstStyle/>
          <a:p>
            <a:fld id="{B0AE2191-6691-4FA5-B18A-22D13D70B065}" type="slidenum">
              <a:rPr lang="en-US" smtClean="0"/>
              <a:t>41</a:t>
            </a:fld>
            <a:endParaRPr lang="en-US"/>
          </a:p>
        </p:txBody>
      </p:sp>
    </p:spTree>
    <p:extLst>
      <p:ext uri="{BB962C8B-B14F-4D97-AF65-F5344CB8AC3E}">
        <p14:creationId xmlns:p14="http://schemas.microsoft.com/office/powerpoint/2010/main" val="3798702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Compromise always</a:t>
            </a:r>
            <a:r>
              <a:rPr lang="en-US" baseline="0" dirty="0"/>
              <a:t> carries a cost!</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16</a:t>
            </a:fld>
            <a:endParaRPr lang="en-US"/>
          </a:p>
        </p:txBody>
      </p:sp>
    </p:spTree>
    <p:extLst>
      <p:ext uri="{BB962C8B-B14F-4D97-AF65-F5344CB8AC3E}">
        <p14:creationId xmlns:p14="http://schemas.microsoft.com/office/powerpoint/2010/main" val="394405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Compromise always</a:t>
            </a:r>
            <a:r>
              <a:rPr lang="en-US" baseline="0" dirty="0"/>
              <a:t> carries a cost!</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17</a:t>
            </a:fld>
            <a:endParaRPr lang="en-US"/>
          </a:p>
        </p:txBody>
      </p:sp>
    </p:spTree>
    <p:extLst>
      <p:ext uri="{BB962C8B-B14F-4D97-AF65-F5344CB8AC3E}">
        <p14:creationId xmlns:p14="http://schemas.microsoft.com/office/powerpoint/2010/main" val="3003773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promises to God</a:t>
            </a:r>
          </a:p>
          <a:p>
            <a:r>
              <a:rPr lang="en-US" dirty="0"/>
              <a:t>To spouse</a:t>
            </a:r>
          </a:p>
          <a:p>
            <a:r>
              <a:rPr lang="en-US" dirty="0"/>
              <a:t>To</a:t>
            </a:r>
            <a:r>
              <a:rPr lang="en-US" baseline="0" dirty="0"/>
              <a:t> family</a:t>
            </a:r>
          </a:p>
          <a:p>
            <a:r>
              <a:rPr lang="en-US" baseline="0" dirty="0"/>
              <a:t>To Church</a:t>
            </a:r>
          </a:p>
          <a:p>
            <a:r>
              <a:rPr lang="en-US" baseline="0" dirty="0"/>
              <a:t>To </a:t>
            </a:r>
          </a:p>
          <a:p>
            <a:endParaRPr lang="en-US" baseline="0" dirty="0"/>
          </a:p>
          <a:p>
            <a:pPr rtl="0"/>
            <a:r>
              <a:rPr lang="en-US" baseline="0" dirty="0"/>
              <a:t>Keep your vows to God Eccl. </a:t>
            </a:r>
            <a:r>
              <a:rPr lang="en-US" sz="1200" b="0" i="0" u="none" strike="noStrike" kern="1200" baseline="30000" dirty="0">
                <a:solidFill>
                  <a:schemeClr val="tx1"/>
                </a:solidFill>
                <a:latin typeface="+mn-lt"/>
                <a:ea typeface="+mn-ea"/>
                <a:cs typeface="+mn-cs"/>
              </a:rPr>
              <a:t>4</a:t>
            </a:r>
            <a:r>
              <a:rPr lang="en-US" sz="1200" b="0" i="0" u="none" strike="noStrike" kern="1200" baseline="0" dirty="0">
                <a:solidFill>
                  <a:schemeClr val="tx1"/>
                </a:solidFill>
                <a:latin typeface="+mn-lt"/>
                <a:ea typeface="+mn-ea"/>
                <a:cs typeface="+mn-cs"/>
              </a:rPr>
              <a:t> When you make a vow to God, do not delay in fulfilling it. He has no pleasure in fools; fulfill your vow.</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5</a:t>
            </a:r>
            <a:r>
              <a:rPr lang="en-US" sz="1200" b="0" i="0" u="none" strike="noStrike" kern="1200" baseline="0" dirty="0">
                <a:solidFill>
                  <a:schemeClr val="tx1"/>
                </a:solidFill>
                <a:latin typeface="+mn-lt"/>
                <a:ea typeface="+mn-ea"/>
                <a:cs typeface="+mn-cs"/>
              </a:rPr>
              <a:t> It is better not to vow than to make a vow and not fulfill it.</a:t>
            </a:r>
          </a:p>
          <a:p>
            <a:pPr rtl="0"/>
            <a:r>
              <a:rPr lang="en-US" sz="1200" b="0" i="0" u="none" strike="noStrike" baseline="0" dirty="0"/>
              <a:t>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Ecc</a:t>
            </a:r>
            <a:r>
              <a:rPr lang="en-US" sz="1200" b="0" i="0" u="none" strike="noStrike" kern="1200" baseline="0" dirty="0">
                <a:solidFill>
                  <a:schemeClr val="tx1"/>
                </a:solidFill>
                <a:latin typeface="+mn-lt"/>
                <a:ea typeface="+mn-ea"/>
                <a:cs typeface="+mn-cs"/>
              </a:rPr>
              <a:t> 5:4-5 NIV)</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Keep your vows to spouse </a:t>
            </a:r>
            <a:r>
              <a:rPr lang="en-US" sz="1200" b="0" i="0" u="none" strike="noStrike" kern="1200" baseline="0" dirty="0" err="1">
                <a:solidFill>
                  <a:schemeClr val="tx1"/>
                </a:solidFill>
                <a:latin typeface="+mn-lt"/>
                <a:ea typeface="+mn-ea"/>
                <a:cs typeface="+mn-cs"/>
              </a:rPr>
              <a:t>Malchi</a:t>
            </a:r>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14</a:t>
            </a:r>
            <a:r>
              <a:rPr lang="en-US" sz="1200" b="0" i="0" u="none" strike="noStrike" kern="1200" baseline="0" dirty="0">
                <a:solidFill>
                  <a:schemeClr val="tx1"/>
                </a:solidFill>
                <a:latin typeface="+mn-lt"/>
                <a:ea typeface="+mn-ea"/>
                <a:cs typeface="+mn-cs"/>
              </a:rPr>
              <a:t> You ask, "Why?" It is because the LORD is acting as the witness between you and the wife of your youth, because you have broken faith with her, though she is your partner, the wife of your marriage covenant. (Mal 2:14 NIV)</a:t>
            </a:r>
          </a:p>
          <a:p>
            <a:pPr rtl="0"/>
            <a:endParaRPr lang="en-US" sz="1200" b="0" i="0" u="none" strike="noStrike" kern="1200" baseline="0" dirty="0">
              <a:solidFill>
                <a:schemeClr val="tx1"/>
              </a:solidFill>
              <a:latin typeface="+mn-lt"/>
              <a:ea typeface="+mn-ea"/>
              <a:cs typeface="+mn-cs"/>
            </a:endParaRPr>
          </a:p>
          <a:p>
            <a:pPr rtl="0"/>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21</a:t>
            </a:fld>
            <a:endParaRPr lang="en-US"/>
          </a:p>
        </p:txBody>
      </p:sp>
    </p:spTree>
    <p:extLst>
      <p:ext uri="{BB962C8B-B14F-4D97-AF65-F5344CB8AC3E}">
        <p14:creationId xmlns:p14="http://schemas.microsoft.com/office/powerpoint/2010/main" val="1080644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promises to God</a:t>
            </a:r>
          </a:p>
          <a:p>
            <a:r>
              <a:rPr lang="en-US" dirty="0"/>
              <a:t>To spouse</a:t>
            </a:r>
          </a:p>
          <a:p>
            <a:r>
              <a:rPr lang="en-US" dirty="0"/>
              <a:t>To</a:t>
            </a:r>
            <a:r>
              <a:rPr lang="en-US" baseline="0" dirty="0"/>
              <a:t> family</a:t>
            </a:r>
          </a:p>
          <a:p>
            <a:r>
              <a:rPr lang="en-US" baseline="0" dirty="0"/>
              <a:t>To Church</a:t>
            </a:r>
          </a:p>
          <a:p>
            <a:r>
              <a:rPr lang="en-US" baseline="0" dirty="0"/>
              <a:t>To </a:t>
            </a:r>
          </a:p>
          <a:p>
            <a:endParaRPr lang="en-US" baseline="0" dirty="0"/>
          </a:p>
          <a:p>
            <a:pPr rtl="0"/>
            <a:r>
              <a:rPr lang="en-US" baseline="0" dirty="0"/>
              <a:t>Keep your vows to God Eccl. </a:t>
            </a:r>
            <a:r>
              <a:rPr lang="en-US" sz="1200" b="0" i="0" u="none" strike="noStrike" kern="1200" baseline="30000" dirty="0">
                <a:solidFill>
                  <a:schemeClr val="tx1"/>
                </a:solidFill>
                <a:latin typeface="+mn-lt"/>
                <a:ea typeface="+mn-ea"/>
                <a:cs typeface="+mn-cs"/>
              </a:rPr>
              <a:t>4</a:t>
            </a:r>
            <a:r>
              <a:rPr lang="en-US" sz="1200" b="0" i="0" u="none" strike="noStrike" kern="1200" baseline="0" dirty="0">
                <a:solidFill>
                  <a:schemeClr val="tx1"/>
                </a:solidFill>
                <a:latin typeface="+mn-lt"/>
                <a:ea typeface="+mn-ea"/>
                <a:cs typeface="+mn-cs"/>
              </a:rPr>
              <a:t> When you make a vow to God, do not delay in fulfilling it. He has no pleasure in fools; fulfill your vow.</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5</a:t>
            </a:r>
            <a:r>
              <a:rPr lang="en-US" sz="1200" b="0" i="0" u="none" strike="noStrike" kern="1200" baseline="0" dirty="0">
                <a:solidFill>
                  <a:schemeClr val="tx1"/>
                </a:solidFill>
                <a:latin typeface="+mn-lt"/>
                <a:ea typeface="+mn-ea"/>
                <a:cs typeface="+mn-cs"/>
              </a:rPr>
              <a:t> It is better not to vow than to make a vow and not fulfill it.</a:t>
            </a:r>
          </a:p>
          <a:p>
            <a:pPr rtl="0"/>
            <a:r>
              <a:rPr lang="en-US" sz="1200" b="0" i="0" u="none" strike="noStrike" baseline="0" dirty="0"/>
              <a:t>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Ecc</a:t>
            </a:r>
            <a:r>
              <a:rPr lang="en-US" sz="1200" b="0" i="0" u="none" strike="noStrike" kern="1200" baseline="0" dirty="0">
                <a:solidFill>
                  <a:schemeClr val="tx1"/>
                </a:solidFill>
                <a:latin typeface="+mn-lt"/>
                <a:ea typeface="+mn-ea"/>
                <a:cs typeface="+mn-cs"/>
              </a:rPr>
              <a:t> 5:4-5 NIV)</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Keep your vows to spouse </a:t>
            </a:r>
            <a:r>
              <a:rPr lang="en-US" sz="1200" b="0" i="0" u="none" strike="noStrike" kern="1200" baseline="0" dirty="0" err="1">
                <a:solidFill>
                  <a:schemeClr val="tx1"/>
                </a:solidFill>
                <a:latin typeface="+mn-lt"/>
                <a:ea typeface="+mn-ea"/>
                <a:cs typeface="+mn-cs"/>
              </a:rPr>
              <a:t>Malchi</a:t>
            </a:r>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14</a:t>
            </a:r>
            <a:r>
              <a:rPr lang="en-US" sz="1200" b="0" i="0" u="none" strike="noStrike" kern="1200" baseline="0" dirty="0">
                <a:solidFill>
                  <a:schemeClr val="tx1"/>
                </a:solidFill>
                <a:latin typeface="+mn-lt"/>
                <a:ea typeface="+mn-ea"/>
                <a:cs typeface="+mn-cs"/>
              </a:rPr>
              <a:t> You ask, "Why?" It is because the LORD is acting as the witness between you and the wife of your youth, because you have broken faith with her, though she is your partner, the wife of your marriage covenant. (Mal 2:14 NIV)</a:t>
            </a:r>
          </a:p>
          <a:p>
            <a:pPr rtl="0"/>
            <a:endParaRPr lang="en-US" sz="1200" b="0" i="0" u="none" strike="noStrike" kern="1200" baseline="0" dirty="0">
              <a:solidFill>
                <a:schemeClr val="tx1"/>
              </a:solidFill>
              <a:latin typeface="+mn-lt"/>
              <a:ea typeface="+mn-ea"/>
              <a:cs typeface="+mn-cs"/>
            </a:endParaRPr>
          </a:p>
          <a:p>
            <a:pPr rtl="0"/>
            <a:endParaRPr lang="en-US" sz="1200" b="0" i="0" u="none" strike="noStrike" kern="1200" baseline="0" dirty="0">
              <a:solidFill>
                <a:schemeClr val="tx1"/>
              </a:solidFill>
              <a:latin typeface="+mn-lt"/>
              <a:ea typeface="+mn-ea"/>
              <a:cs typeface="+mn-cs"/>
            </a:endParaRPr>
          </a:p>
          <a:p>
            <a:pPr rtl="0"/>
            <a:endParaRPr lang="en-US" sz="1200" b="0" i="0" u="none" strike="noStrike" kern="1200" baseline="0" dirty="0">
              <a:solidFill>
                <a:schemeClr val="tx1"/>
              </a:solidFill>
              <a:latin typeface="+mn-lt"/>
              <a:ea typeface="+mn-ea"/>
              <a:cs typeface="+mn-cs"/>
            </a:endParaRPr>
          </a:p>
          <a:p>
            <a:pPr rtl="0"/>
            <a:endParaRPr lang="en-US" baseline="0" dirty="0"/>
          </a:p>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22</a:t>
            </a:fld>
            <a:endParaRPr lang="en-US"/>
          </a:p>
        </p:txBody>
      </p:sp>
    </p:spTree>
    <p:extLst>
      <p:ext uri="{BB962C8B-B14F-4D97-AF65-F5344CB8AC3E}">
        <p14:creationId xmlns:p14="http://schemas.microsoft.com/office/powerpoint/2010/main" val="643252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 burst = FREE =https://c.pxhere.com/photos/0f/75/sunbeam_cloud_clouds_sky_ray_of_light_romance_light_rays-1022029.jpg!d</a:t>
            </a:r>
          </a:p>
        </p:txBody>
      </p:sp>
      <p:sp>
        <p:nvSpPr>
          <p:cNvPr id="4" name="Slide Number Placeholder 3"/>
          <p:cNvSpPr>
            <a:spLocks noGrp="1"/>
          </p:cNvSpPr>
          <p:nvPr>
            <p:ph type="sldNum" sz="quarter" idx="10"/>
          </p:nvPr>
        </p:nvSpPr>
        <p:spPr/>
        <p:txBody>
          <a:bodyPr/>
          <a:lstStyle/>
          <a:p>
            <a:fld id="{B0AE2191-6691-4FA5-B18A-22D13D70B065}" type="slidenum">
              <a:rPr lang="en-US" smtClean="0"/>
              <a:t>23</a:t>
            </a:fld>
            <a:endParaRPr lang="en-US"/>
          </a:p>
        </p:txBody>
      </p:sp>
    </p:spTree>
    <p:extLst>
      <p:ext uri="{BB962C8B-B14F-4D97-AF65-F5344CB8AC3E}">
        <p14:creationId xmlns:p14="http://schemas.microsoft.com/office/powerpoint/2010/main" val="3218792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25</a:t>
            </a:fld>
            <a:endParaRPr lang="en-US"/>
          </a:p>
        </p:txBody>
      </p:sp>
    </p:spTree>
    <p:extLst>
      <p:ext uri="{BB962C8B-B14F-4D97-AF65-F5344CB8AC3E}">
        <p14:creationId xmlns:p14="http://schemas.microsoft.com/office/powerpoint/2010/main" val="1591077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know it they were</a:t>
            </a:r>
            <a:r>
              <a:rPr lang="en-US" baseline="0" dirty="0"/>
              <a:t> as large as they will be in the end time, noted in Rev. 16:21.  100 lbs. each!!!   </a:t>
            </a:r>
            <a:r>
              <a:rPr lang="en-US" sz="1200" b="0" i="0" u="none" strike="noStrike" kern="1200" baseline="0" dirty="0">
                <a:solidFill>
                  <a:schemeClr val="tx1"/>
                </a:solidFill>
                <a:latin typeface="+mn-lt"/>
                <a:ea typeface="+mn-ea"/>
                <a:cs typeface="+mn-cs"/>
              </a:rPr>
              <a:t>From the sky huge hailstones of about a hundred pounds each fell upon men. And they cursed God on account of the plague of hail, because the plague was so terrible. (Rev 16:21 NIV)</a:t>
            </a:r>
            <a:endParaRPr lang="en-US" dirty="0"/>
          </a:p>
        </p:txBody>
      </p:sp>
      <p:sp>
        <p:nvSpPr>
          <p:cNvPr id="4" name="Slide Number Placeholder 3"/>
          <p:cNvSpPr>
            <a:spLocks noGrp="1"/>
          </p:cNvSpPr>
          <p:nvPr>
            <p:ph type="sldNum" sz="quarter" idx="10"/>
          </p:nvPr>
        </p:nvSpPr>
        <p:spPr/>
        <p:txBody>
          <a:bodyPr/>
          <a:lstStyle/>
          <a:p>
            <a:fld id="{B0AE2191-6691-4FA5-B18A-22D13D70B065}" type="slidenum">
              <a:rPr lang="en-US" smtClean="0"/>
              <a:t>28</a:t>
            </a:fld>
            <a:endParaRPr lang="en-US"/>
          </a:p>
        </p:txBody>
      </p:sp>
    </p:spTree>
    <p:extLst>
      <p:ext uri="{BB962C8B-B14F-4D97-AF65-F5344CB8AC3E}">
        <p14:creationId xmlns:p14="http://schemas.microsoft.com/office/powerpoint/2010/main" val="83186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835836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681846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921821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65125"/>
            <a:ext cx="12192000" cy="1325563"/>
          </a:xfrm>
        </p:spPr>
        <p:txBody>
          <a:bodyPr>
            <a:normAutofit/>
          </a:bodyPr>
          <a:lstStyle>
            <a:lvl1pPr algn="ctr">
              <a:defRPr sz="6000" b="1">
                <a:solidFill>
                  <a:schemeClr val="bg1"/>
                </a:solidFill>
                <a:effectLst>
                  <a:glow rad="127000">
                    <a:srgbClr val="44649E"/>
                  </a:glow>
                </a:effectLst>
                <a:latin typeface="+mn-lt"/>
              </a:defRPr>
            </a:lvl1pPr>
          </a:lstStyle>
          <a:p>
            <a:r>
              <a:rPr lang="en-US" dirty="0"/>
              <a:t> Click to edit Master title style</a:t>
            </a:r>
          </a:p>
        </p:txBody>
      </p:sp>
      <p:sp>
        <p:nvSpPr>
          <p:cNvPr id="3" name="Content Placeholder 2"/>
          <p:cNvSpPr>
            <a:spLocks noGrp="1"/>
          </p:cNvSpPr>
          <p:nvPr>
            <p:ph idx="1"/>
          </p:nvPr>
        </p:nvSpPr>
        <p:spPr>
          <a:xfrm>
            <a:off x="387275" y="1825625"/>
            <a:ext cx="10966525" cy="4351338"/>
          </a:xfrm>
        </p:spPr>
        <p:txBody>
          <a:bodyPr>
            <a:normAutofit/>
          </a:bodyPr>
          <a:lstStyle>
            <a:lvl1pPr marL="0" indent="0">
              <a:buFontTx/>
              <a:buNone/>
              <a:defRPr sz="4400" b="1">
                <a:effectLst>
                  <a:glow rad="127000">
                    <a:schemeClr val="bg1"/>
                  </a:glow>
                </a:effectLst>
              </a:defRPr>
            </a:lvl1pPr>
            <a:lvl2pPr marL="457200" indent="0">
              <a:buFontTx/>
              <a:buNone/>
              <a:defRPr sz="4400" b="1">
                <a:effectLst>
                  <a:glow rad="127000">
                    <a:schemeClr val="bg1"/>
                  </a:glow>
                </a:effectLst>
              </a:defRPr>
            </a:lvl2pPr>
            <a:lvl3pPr marL="914400" indent="0">
              <a:buFontTx/>
              <a:buNone/>
              <a:defRPr sz="4400" b="1">
                <a:effectLst>
                  <a:glow rad="127000">
                    <a:schemeClr val="bg1"/>
                  </a:glow>
                </a:effectLst>
              </a:defRPr>
            </a:lvl3pPr>
            <a:lvl4pPr marL="1371600" indent="0">
              <a:buFontTx/>
              <a:buNone/>
              <a:defRPr sz="4400" b="1">
                <a:effectLst>
                  <a:glow rad="127000">
                    <a:schemeClr val="bg1"/>
                  </a:glow>
                </a:effectLst>
              </a:defRPr>
            </a:lvl4pPr>
            <a:lvl5pPr marL="1828800" indent="0">
              <a:buFontTx/>
              <a:buNone/>
              <a:defRPr sz="4400" b="1">
                <a:effectLst>
                  <a:glow rad="1270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040088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7A29EB-3254-4716-B71A-2D164081F4DD}"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225459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7A29EB-3254-4716-B71A-2D164081F4DD}"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475070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7A29EB-3254-4716-B71A-2D164081F4DD}" type="datetimeFigureOut">
              <a:rPr lang="en-US" smtClean="0"/>
              <a:t>5/13/2021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400191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7A29EB-3254-4716-B71A-2D164081F4DD}" type="datetimeFigureOut">
              <a:rPr lang="en-US" smtClean="0"/>
              <a:t>5/13/2021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309836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7A29EB-3254-4716-B71A-2D164081F4DD}" type="datetimeFigureOut">
              <a:rPr lang="en-US" smtClean="0"/>
              <a:t>5/13/2021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57625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7A29EB-3254-4716-B71A-2D164081F4DD}"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2804095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7A29EB-3254-4716-B71A-2D164081F4DD}"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77B4A-27F0-4732-9E5D-DD86DBF01CB3}" type="slidenum">
              <a:rPr lang="en-US" smtClean="0"/>
              <a:t>‹#›</a:t>
            </a:fld>
            <a:endParaRPr lang="en-US"/>
          </a:p>
        </p:txBody>
      </p:sp>
    </p:spTree>
    <p:extLst>
      <p:ext uri="{BB962C8B-B14F-4D97-AF65-F5344CB8AC3E}">
        <p14:creationId xmlns:p14="http://schemas.microsoft.com/office/powerpoint/2010/main" val="1512155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a:srcRect r="8430"/>
          <a:stretch/>
        </p:blipFill>
        <p:spPr>
          <a:xfrm>
            <a:off x="2" y="1"/>
            <a:ext cx="12224824" cy="6863237"/>
          </a:xfrm>
          <a:prstGeom prst="rect">
            <a:avLst/>
          </a:prstGeom>
        </p:spPr>
      </p:pic>
      <p:pic>
        <p:nvPicPr>
          <p:cNvPr id="8" name="Picture 7"/>
          <p:cNvPicPr>
            <a:picLocks noChangeAspect="1"/>
          </p:cNvPicPr>
          <p:nvPr userDrawn="1"/>
        </p:nvPicPr>
        <p:blipFill>
          <a:blip r:embed="rId14"/>
          <a:stretch>
            <a:fillRect/>
          </a:stretch>
        </p:blipFill>
        <p:spPr>
          <a:xfrm>
            <a:off x="0" y="3292368"/>
            <a:ext cx="6990113" cy="3565632"/>
          </a:xfrm>
          <a:prstGeom prst="rect">
            <a:avLst/>
          </a:prstGeom>
        </p:spPr>
      </p:pic>
      <p:pic>
        <p:nvPicPr>
          <p:cNvPr id="9" name="Picture 8"/>
          <p:cNvPicPr>
            <a:picLocks noChangeAspect="1"/>
          </p:cNvPicPr>
          <p:nvPr userDrawn="1"/>
        </p:nvPicPr>
        <p:blipFill>
          <a:blip r:embed="rId15"/>
          <a:stretch>
            <a:fillRect/>
          </a:stretch>
        </p:blipFill>
        <p:spPr>
          <a:xfrm>
            <a:off x="0" y="3306996"/>
            <a:ext cx="4369587" cy="1914763"/>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7A29EB-3254-4716-B71A-2D164081F4DD}" type="datetimeFigureOut">
              <a:rPr lang="en-US" smtClean="0"/>
              <a:t>5/13/2021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77B4A-27F0-4732-9E5D-DD86DBF01CB3}" type="slidenum">
              <a:rPr lang="en-US" smtClean="0"/>
              <a:t>‹#›</a:t>
            </a:fld>
            <a:endParaRPr lang="en-US"/>
          </a:p>
        </p:txBody>
      </p:sp>
    </p:spTree>
    <p:extLst>
      <p:ext uri="{BB962C8B-B14F-4D97-AF65-F5344CB8AC3E}">
        <p14:creationId xmlns:p14="http://schemas.microsoft.com/office/powerpoint/2010/main" val="2912252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13340054" cy="6858000"/>
          </a:xfrm>
          <a:prstGeom prst="rect">
            <a:avLst/>
          </a:prstGeom>
        </p:spPr>
      </p:pic>
      <p:sp>
        <p:nvSpPr>
          <p:cNvPr id="2" name="Title 1"/>
          <p:cNvSpPr>
            <a:spLocks noGrp="1"/>
          </p:cNvSpPr>
          <p:nvPr>
            <p:ph type="title"/>
          </p:nvPr>
        </p:nvSpPr>
        <p:spPr>
          <a:xfrm>
            <a:off x="6168326" y="919307"/>
            <a:ext cx="6023674" cy="1325563"/>
          </a:xfrm>
          <a:effectLst>
            <a:glow rad="127000">
              <a:schemeClr val="accent1">
                <a:alpha val="0"/>
              </a:schemeClr>
            </a:glow>
          </a:effectLst>
        </p:spPr>
        <p:txBody>
          <a:bodyPr>
            <a:normAutofit/>
          </a:bodyPr>
          <a:lstStyle/>
          <a:p>
            <a:r>
              <a:rPr lang="en-US" sz="6000" b="1" dirty="0">
                <a:solidFill>
                  <a:schemeClr val="tx1"/>
                </a:solidFill>
                <a:effectLst>
                  <a:glow rad="127000">
                    <a:srgbClr val="7591C4">
                      <a:alpha val="0"/>
                    </a:srgbClr>
                  </a:glow>
                </a:effectLst>
                <a:latin typeface="Candara" panose="020E0502030303020204" pitchFamily="34" charset="0"/>
              </a:rPr>
              <a:t>God’s Road to</a:t>
            </a:r>
          </a:p>
        </p:txBody>
      </p:sp>
      <p:sp>
        <p:nvSpPr>
          <p:cNvPr id="3" name="Content Placeholder 2"/>
          <p:cNvSpPr>
            <a:spLocks noGrp="1"/>
          </p:cNvSpPr>
          <p:nvPr>
            <p:ph idx="1"/>
          </p:nvPr>
        </p:nvSpPr>
        <p:spPr>
          <a:xfrm>
            <a:off x="6594764" y="2961698"/>
            <a:ext cx="5209309" cy="4351338"/>
          </a:xfrm>
          <a:effectLst>
            <a:glow rad="127000">
              <a:schemeClr val="accent1">
                <a:alpha val="0"/>
              </a:schemeClr>
            </a:glow>
          </a:effectLst>
        </p:spPr>
        <p:txBody>
          <a:bodyPr>
            <a:normAutofit/>
          </a:bodyPr>
          <a:lstStyle/>
          <a:p>
            <a:pPr marL="0" indent="0" algn="ctr">
              <a:lnSpc>
                <a:spcPct val="70000"/>
              </a:lnSpc>
              <a:buNone/>
            </a:pPr>
            <a:r>
              <a:rPr lang="en-US" sz="6600" b="1" dirty="0">
                <a:effectLst>
                  <a:glow rad="127000">
                    <a:schemeClr val="bg1">
                      <a:alpha val="0"/>
                    </a:schemeClr>
                  </a:glow>
                </a:effectLst>
                <a:latin typeface="Candara" panose="020E0502030303020204" pitchFamily="34" charset="0"/>
              </a:rPr>
              <a:t>and How </a:t>
            </a:r>
            <a:br>
              <a:rPr lang="en-US" sz="6600" b="1" dirty="0">
                <a:effectLst>
                  <a:glow rad="127000">
                    <a:schemeClr val="bg1">
                      <a:alpha val="0"/>
                    </a:schemeClr>
                  </a:glow>
                </a:effectLst>
                <a:latin typeface="Candara" panose="020E0502030303020204" pitchFamily="34" charset="0"/>
              </a:rPr>
            </a:br>
            <a:r>
              <a:rPr lang="en-US" sz="6600" b="1" dirty="0">
                <a:effectLst>
                  <a:glow rad="127000">
                    <a:schemeClr val="bg1">
                      <a:alpha val="0"/>
                    </a:schemeClr>
                  </a:glow>
                </a:effectLst>
                <a:latin typeface="Candara" panose="020E0502030303020204" pitchFamily="34" charset="0"/>
              </a:rPr>
              <a:t>to Find It</a:t>
            </a:r>
          </a:p>
        </p:txBody>
      </p:sp>
      <p:grpSp>
        <p:nvGrpSpPr>
          <p:cNvPr id="9" name="Group 8"/>
          <p:cNvGrpSpPr/>
          <p:nvPr/>
        </p:nvGrpSpPr>
        <p:grpSpPr>
          <a:xfrm>
            <a:off x="6362365" y="874964"/>
            <a:ext cx="5683862" cy="3704497"/>
            <a:chOff x="6362365" y="874964"/>
            <a:chExt cx="5683862" cy="3704497"/>
          </a:xfrm>
        </p:grpSpPr>
        <p:pic>
          <p:nvPicPr>
            <p:cNvPr id="10" name="Picture 9"/>
            <p:cNvPicPr>
              <a:picLocks noChangeAspect="1"/>
            </p:cNvPicPr>
            <p:nvPr/>
          </p:nvPicPr>
          <p:blipFill>
            <a:blip r:embed="rId4"/>
            <a:stretch>
              <a:fillRect/>
            </a:stretch>
          </p:blipFill>
          <p:spPr>
            <a:xfrm>
              <a:off x="6362365" y="874964"/>
              <a:ext cx="5683862" cy="3704497"/>
            </a:xfrm>
            <a:prstGeom prst="rect">
              <a:avLst/>
            </a:prstGeom>
          </p:spPr>
        </p:pic>
        <p:sp>
          <p:nvSpPr>
            <p:cNvPr id="11" name="Rectangle 10"/>
            <p:cNvSpPr/>
            <p:nvPr/>
          </p:nvSpPr>
          <p:spPr>
            <a:xfrm>
              <a:off x="6600530" y="918581"/>
              <a:ext cx="5222905" cy="1107996"/>
            </a:xfrm>
            <a:prstGeom prst="rect">
              <a:avLst/>
            </a:prstGeom>
          </p:spPr>
          <p:txBody>
            <a:bodyPr wrap="none">
              <a:spAutoFit/>
            </a:bodyPr>
            <a:lstStyle/>
            <a:p>
              <a:r>
                <a:rPr lang="en-US" sz="6600" b="1" dirty="0">
                  <a:solidFill>
                    <a:schemeClr val="bg1"/>
                  </a:solidFill>
                  <a:effectLst>
                    <a:glow rad="127000">
                      <a:srgbClr val="7591C4">
                        <a:alpha val="0"/>
                      </a:srgbClr>
                    </a:glow>
                  </a:effectLst>
                  <a:latin typeface="Candara" panose="020E0502030303020204" pitchFamily="34" charset="0"/>
                </a:rPr>
                <a:t>God’s Road to</a:t>
              </a:r>
              <a:endParaRPr lang="en-US" sz="6600" dirty="0">
                <a:solidFill>
                  <a:schemeClr val="bg1"/>
                </a:solidFill>
              </a:endParaRPr>
            </a:p>
          </p:txBody>
        </p:sp>
        <p:sp>
          <p:nvSpPr>
            <p:cNvPr id="12" name="Rectangle 11"/>
            <p:cNvSpPr/>
            <p:nvPr/>
          </p:nvSpPr>
          <p:spPr>
            <a:xfrm>
              <a:off x="6633660" y="1587811"/>
              <a:ext cx="5064697" cy="1569660"/>
            </a:xfrm>
            <a:prstGeom prst="rect">
              <a:avLst/>
            </a:prstGeom>
          </p:spPr>
          <p:txBody>
            <a:bodyPr wrap="square">
              <a:spAutoFit/>
            </a:bodyPr>
            <a:lstStyle/>
            <a:p>
              <a:pPr algn="ctr"/>
              <a:r>
                <a:rPr lang="en-US" sz="9600" b="1" dirty="0">
                  <a:solidFill>
                    <a:schemeClr val="bg1"/>
                  </a:solidFill>
                  <a:effectLst>
                    <a:glow rad="127000">
                      <a:srgbClr val="7591C4">
                        <a:alpha val="0"/>
                      </a:srgbClr>
                    </a:glow>
                  </a:effectLst>
                  <a:latin typeface="Candara" panose="020E0502030303020204" pitchFamily="34" charset="0"/>
                </a:rPr>
                <a:t>SUCCESS</a:t>
              </a:r>
              <a:endParaRPr lang="en-US" sz="9600" dirty="0">
                <a:solidFill>
                  <a:schemeClr val="bg1"/>
                </a:solidFill>
              </a:endParaRPr>
            </a:p>
          </p:txBody>
        </p:sp>
      </p:grpSp>
      <p:sp>
        <p:nvSpPr>
          <p:cNvPr id="13" name="Rectangle 12"/>
          <p:cNvSpPr/>
          <p:nvPr/>
        </p:nvSpPr>
        <p:spPr>
          <a:xfrm>
            <a:off x="6530354" y="2911497"/>
            <a:ext cx="5232156" cy="1471108"/>
          </a:xfrm>
          <a:prstGeom prst="rect">
            <a:avLst/>
          </a:prstGeom>
        </p:spPr>
        <p:txBody>
          <a:bodyPr wrap="square">
            <a:spAutoFit/>
          </a:bodyPr>
          <a:lstStyle/>
          <a:p>
            <a:pPr algn="ctr">
              <a:lnSpc>
                <a:spcPct val="65000"/>
              </a:lnSpc>
            </a:pPr>
            <a:r>
              <a:rPr lang="en-US" sz="6600" b="1" dirty="0">
                <a:solidFill>
                  <a:schemeClr val="bg1"/>
                </a:solidFill>
                <a:effectLst>
                  <a:glow rad="127000">
                    <a:srgbClr val="7591C4">
                      <a:alpha val="0"/>
                    </a:srgbClr>
                  </a:glow>
                </a:effectLst>
                <a:latin typeface="Candara" panose="020E0502030303020204" pitchFamily="34" charset="0"/>
              </a:rPr>
              <a:t>Get’s Divine </a:t>
            </a:r>
            <a:br>
              <a:rPr lang="en-US" sz="6600" b="1" dirty="0">
                <a:solidFill>
                  <a:schemeClr val="bg1"/>
                </a:solidFill>
                <a:effectLst>
                  <a:glow rad="127000">
                    <a:srgbClr val="7591C4">
                      <a:alpha val="0"/>
                    </a:srgbClr>
                  </a:glow>
                </a:effectLst>
                <a:latin typeface="Candara" panose="020E0502030303020204" pitchFamily="34" charset="0"/>
              </a:rPr>
            </a:br>
            <a:r>
              <a:rPr lang="en-US" sz="6600" b="1" dirty="0">
                <a:solidFill>
                  <a:schemeClr val="bg1"/>
                </a:solidFill>
                <a:effectLst>
                  <a:glow rad="127000">
                    <a:srgbClr val="7591C4">
                      <a:alpha val="0"/>
                    </a:srgbClr>
                  </a:glow>
                </a:effectLst>
                <a:latin typeface="Candara" panose="020E0502030303020204" pitchFamily="34" charset="0"/>
              </a:rPr>
              <a:t>Assistance</a:t>
            </a:r>
            <a:endParaRPr lang="en-US" sz="6600" dirty="0">
              <a:solidFill>
                <a:schemeClr val="bg1"/>
              </a:solidFill>
            </a:endParaRPr>
          </a:p>
        </p:txBody>
      </p:sp>
    </p:spTree>
    <p:extLst>
      <p:ext uri="{BB962C8B-B14F-4D97-AF65-F5344CB8AC3E}">
        <p14:creationId xmlns:p14="http://schemas.microsoft.com/office/powerpoint/2010/main" val="1623978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711"/>
          <a:stretch/>
        </p:blipFill>
        <p:spPr>
          <a:xfrm>
            <a:off x="5406522" y="0"/>
            <a:ext cx="6809862" cy="6858000"/>
          </a:xfrm>
          <a:prstGeom prst="rect">
            <a:avLst/>
          </a:prstGeom>
        </p:spPr>
      </p:pic>
      <p:sp>
        <p:nvSpPr>
          <p:cNvPr id="5" name="Oval 4"/>
          <p:cNvSpPr/>
          <p:nvPr/>
        </p:nvSpPr>
        <p:spPr>
          <a:xfrm rot="760747">
            <a:off x="8851392" y="2779776"/>
            <a:ext cx="1975104" cy="1152144"/>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266176" y="4212336"/>
            <a:ext cx="2487168" cy="646331"/>
          </a:xfrm>
          <a:prstGeom prst="rect">
            <a:avLst/>
          </a:prstGeom>
          <a:noFill/>
        </p:spPr>
        <p:txBody>
          <a:bodyPr wrap="square" rtlCol="0">
            <a:spAutoFit/>
          </a:bodyPr>
          <a:lstStyle/>
          <a:p>
            <a:r>
              <a:rPr lang="en-US" sz="3600" b="1" dirty="0"/>
              <a:t>Jerusalem</a:t>
            </a:r>
          </a:p>
        </p:txBody>
      </p:sp>
      <p:sp>
        <p:nvSpPr>
          <p:cNvPr id="9" name="Oval 8"/>
          <p:cNvSpPr/>
          <p:nvPr/>
        </p:nvSpPr>
        <p:spPr>
          <a:xfrm>
            <a:off x="10355228" y="3459246"/>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92384" y="3218688"/>
            <a:ext cx="2487168" cy="646331"/>
          </a:xfrm>
          <a:prstGeom prst="rect">
            <a:avLst/>
          </a:prstGeom>
          <a:noFill/>
        </p:spPr>
        <p:txBody>
          <a:bodyPr wrap="square" rtlCol="0">
            <a:spAutoFit/>
          </a:bodyPr>
          <a:lstStyle/>
          <a:p>
            <a:r>
              <a:rPr lang="en-US" sz="3600" b="1" dirty="0"/>
              <a:t>Gilgal</a:t>
            </a:r>
          </a:p>
        </p:txBody>
      </p:sp>
      <p:sp>
        <p:nvSpPr>
          <p:cNvPr id="12" name="TextBox 11"/>
          <p:cNvSpPr txBox="1"/>
          <p:nvPr/>
        </p:nvSpPr>
        <p:spPr>
          <a:xfrm>
            <a:off x="9229344" y="2304288"/>
            <a:ext cx="2487168" cy="646331"/>
          </a:xfrm>
          <a:prstGeom prst="rect">
            <a:avLst/>
          </a:prstGeom>
          <a:noFill/>
        </p:spPr>
        <p:txBody>
          <a:bodyPr wrap="square" rtlCol="0">
            <a:spAutoFit/>
          </a:bodyPr>
          <a:lstStyle/>
          <a:p>
            <a:r>
              <a:rPr lang="en-US" sz="3600" b="1" dirty="0"/>
              <a:t>Ai</a:t>
            </a:r>
          </a:p>
        </p:txBody>
      </p:sp>
      <p:sp>
        <p:nvSpPr>
          <p:cNvPr id="2" name="Title 1"/>
          <p:cNvSpPr>
            <a:spLocks noGrp="1"/>
          </p:cNvSpPr>
          <p:nvPr>
            <p:ph type="title"/>
          </p:nvPr>
        </p:nvSpPr>
        <p:spPr/>
        <p:txBody>
          <a:bodyPr/>
          <a:lstStyle/>
          <a:p>
            <a:r>
              <a:rPr lang="en-US" dirty="0"/>
              <a:t>The world was against them ...</a:t>
            </a:r>
          </a:p>
        </p:txBody>
      </p:sp>
      <p:sp>
        <p:nvSpPr>
          <p:cNvPr id="3" name="Content Placeholder 2"/>
          <p:cNvSpPr>
            <a:spLocks noGrp="1"/>
          </p:cNvSpPr>
          <p:nvPr>
            <p:ph idx="1"/>
          </p:nvPr>
        </p:nvSpPr>
        <p:spPr>
          <a:xfrm>
            <a:off x="387275" y="1825625"/>
            <a:ext cx="5428309" cy="4351338"/>
          </a:xfrm>
        </p:spPr>
        <p:txBody>
          <a:bodyPr/>
          <a:lstStyle/>
          <a:p>
            <a:r>
              <a:rPr lang="en-US" baseline="30000" dirty="0"/>
              <a:t>3</a:t>
            </a:r>
            <a:r>
              <a:rPr lang="en-US" dirty="0"/>
              <a:t> So </a:t>
            </a:r>
            <a:r>
              <a:rPr lang="en-US" dirty="0" err="1"/>
              <a:t>Adoni-Zedek</a:t>
            </a:r>
            <a:r>
              <a:rPr lang="en-US" dirty="0"/>
              <a:t> king of </a:t>
            </a:r>
            <a:r>
              <a:rPr lang="en-US" dirty="0">
                <a:solidFill>
                  <a:srgbClr val="FF0000"/>
                </a:solidFill>
              </a:rPr>
              <a:t>Jerusalem appealed </a:t>
            </a:r>
            <a:r>
              <a:rPr lang="en-US" dirty="0"/>
              <a:t>to </a:t>
            </a:r>
            <a:r>
              <a:rPr lang="en-US" dirty="0" err="1"/>
              <a:t>Hoham</a:t>
            </a:r>
            <a:r>
              <a:rPr lang="en-US" dirty="0"/>
              <a:t> king of </a:t>
            </a:r>
            <a:r>
              <a:rPr lang="en-US" dirty="0">
                <a:solidFill>
                  <a:srgbClr val="FF0000"/>
                </a:solidFill>
              </a:rPr>
              <a:t>Hebron</a:t>
            </a:r>
            <a:r>
              <a:rPr lang="en-US" dirty="0"/>
              <a:t>, </a:t>
            </a:r>
            <a:r>
              <a:rPr lang="en-US" dirty="0" err="1"/>
              <a:t>Piram</a:t>
            </a:r>
            <a:r>
              <a:rPr lang="en-US" dirty="0"/>
              <a:t> king of Jarmuth, </a:t>
            </a:r>
            <a:r>
              <a:rPr lang="en-US" dirty="0" err="1"/>
              <a:t>Japhia</a:t>
            </a:r>
            <a:r>
              <a:rPr lang="en-US" dirty="0"/>
              <a:t> king of Lachish and </a:t>
            </a:r>
            <a:r>
              <a:rPr lang="en-US" dirty="0" err="1"/>
              <a:t>Debir</a:t>
            </a:r>
            <a:r>
              <a:rPr lang="en-US" dirty="0"/>
              <a:t> king of Eglon.</a:t>
            </a:r>
          </a:p>
        </p:txBody>
      </p:sp>
      <p:sp>
        <p:nvSpPr>
          <p:cNvPr id="15" name="Oval 14"/>
          <p:cNvSpPr/>
          <p:nvPr/>
        </p:nvSpPr>
        <p:spPr>
          <a:xfrm>
            <a:off x="8796527" y="5995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235696" y="6211669"/>
            <a:ext cx="2487168" cy="646331"/>
          </a:xfrm>
          <a:prstGeom prst="rect">
            <a:avLst/>
          </a:prstGeom>
          <a:noFill/>
        </p:spPr>
        <p:txBody>
          <a:bodyPr wrap="square" rtlCol="0">
            <a:spAutoFit/>
          </a:bodyPr>
          <a:lstStyle/>
          <a:p>
            <a:r>
              <a:rPr lang="en-US" sz="3600" b="1" dirty="0">
                <a:effectLst>
                  <a:glow rad="127000">
                    <a:schemeClr val="bg1"/>
                  </a:glow>
                </a:effectLst>
              </a:rPr>
              <a:t>Hebron</a:t>
            </a:r>
          </a:p>
        </p:txBody>
      </p:sp>
      <p:sp>
        <p:nvSpPr>
          <p:cNvPr id="23" name="Oval 22"/>
          <p:cNvSpPr/>
          <p:nvPr/>
        </p:nvSpPr>
        <p:spPr>
          <a:xfrm>
            <a:off x="9137903" y="40327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650480" y="3084576"/>
            <a:ext cx="2487168" cy="646331"/>
          </a:xfrm>
          <a:prstGeom prst="rect">
            <a:avLst/>
          </a:prstGeom>
          <a:noFill/>
        </p:spPr>
        <p:txBody>
          <a:bodyPr wrap="square" rtlCol="0">
            <a:spAutoFit/>
          </a:bodyPr>
          <a:lstStyle/>
          <a:p>
            <a:r>
              <a:rPr lang="en-US" sz="3600" b="1" dirty="0"/>
              <a:t>Gibeon</a:t>
            </a:r>
          </a:p>
        </p:txBody>
      </p:sp>
      <p:sp>
        <p:nvSpPr>
          <p:cNvPr id="7" name="Oval 6"/>
          <p:cNvSpPr/>
          <p:nvPr/>
        </p:nvSpPr>
        <p:spPr>
          <a:xfrm>
            <a:off x="9357359" y="28440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223247" y="333169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2283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711"/>
          <a:stretch/>
        </p:blipFill>
        <p:spPr>
          <a:xfrm>
            <a:off x="5406522" y="0"/>
            <a:ext cx="6809862" cy="6858000"/>
          </a:xfrm>
          <a:prstGeom prst="rect">
            <a:avLst/>
          </a:prstGeom>
        </p:spPr>
      </p:pic>
      <p:sp>
        <p:nvSpPr>
          <p:cNvPr id="5" name="Oval 4"/>
          <p:cNvSpPr/>
          <p:nvPr/>
        </p:nvSpPr>
        <p:spPr>
          <a:xfrm rot="760747">
            <a:off x="8851392" y="2779776"/>
            <a:ext cx="1975104" cy="1152144"/>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357359" y="28440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266176" y="4212336"/>
            <a:ext cx="2487168" cy="646331"/>
          </a:xfrm>
          <a:prstGeom prst="rect">
            <a:avLst/>
          </a:prstGeom>
          <a:noFill/>
        </p:spPr>
        <p:txBody>
          <a:bodyPr wrap="square" rtlCol="0">
            <a:spAutoFit/>
          </a:bodyPr>
          <a:lstStyle/>
          <a:p>
            <a:r>
              <a:rPr lang="en-US" sz="3600" b="1" dirty="0"/>
              <a:t>Jerusalem</a:t>
            </a:r>
          </a:p>
        </p:txBody>
      </p:sp>
      <p:sp>
        <p:nvSpPr>
          <p:cNvPr id="9" name="Oval 8"/>
          <p:cNvSpPr/>
          <p:nvPr/>
        </p:nvSpPr>
        <p:spPr>
          <a:xfrm>
            <a:off x="10355228" y="3459246"/>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92384" y="3218688"/>
            <a:ext cx="2487168" cy="646331"/>
          </a:xfrm>
          <a:prstGeom prst="rect">
            <a:avLst/>
          </a:prstGeom>
          <a:noFill/>
        </p:spPr>
        <p:txBody>
          <a:bodyPr wrap="square" rtlCol="0">
            <a:spAutoFit/>
          </a:bodyPr>
          <a:lstStyle/>
          <a:p>
            <a:r>
              <a:rPr lang="en-US" sz="3600" b="1" dirty="0"/>
              <a:t>Gilgal</a:t>
            </a:r>
          </a:p>
        </p:txBody>
      </p:sp>
      <p:sp>
        <p:nvSpPr>
          <p:cNvPr id="12" name="TextBox 11"/>
          <p:cNvSpPr txBox="1"/>
          <p:nvPr/>
        </p:nvSpPr>
        <p:spPr>
          <a:xfrm>
            <a:off x="9229344" y="2304288"/>
            <a:ext cx="2487168" cy="646331"/>
          </a:xfrm>
          <a:prstGeom prst="rect">
            <a:avLst/>
          </a:prstGeom>
          <a:noFill/>
        </p:spPr>
        <p:txBody>
          <a:bodyPr wrap="square" rtlCol="0">
            <a:spAutoFit/>
          </a:bodyPr>
          <a:lstStyle/>
          <a:p>
            <a:r>
              <a:rPr lang="en-US" sz="3600" b="1" dirty="0"/>
              <a:t>Ai</a:t>
            </a:r>
          </a:p>
        </p:txBody>
      </p:sp>
      <p:sp>
        <p:nvSpPr>
          <p:cNvPr id="2" name="Title 1"/>
          <p:cNvSpPr>
            <a:spLocks noGrp="1"/>
          </p:cNvSpPr>
          <p:nvPr>
            <p:ph type="title"/>
          </p:nvPr>
        </p:nvSpPr>
        <p:spPr/>
        <p:txBody>
          <a:bodyPr/>
          <a:lstStyle/>
          <a:p>
            <a:r>
              <a:rPr lang="en-US" dirty="0"/>
              <a:t>The world was against them ...</a:t>
            </a:r>
          </a:p>
        </p:txBody>
      </p:sp>
      <p:sp>
        <p:nvSpPr>
          <p:cNvPr id="3" name="Content Placeholder 2"/>
          <p:cNvSpPr>
            <a:spLocks noGrp="1"/>
          </p:cNvSpPr>
          <p:nvPr>
            <p:ph idx="1"/>
          </p:nvPr>
        </p:nvSpPr>
        <p:spPr>
          <a:xfrm>
            <a:off x="387275" y="1825625"/>
            <a:ext cx="5428309" cy="4351338"/>
          </a:xfrm>
        </p:spPr>
        <p:txBody>
          <a:bodyPr/>
          <a:lstStyle/>
          <a:p>
            <a:r>
              <a:rPr lang="en-US" baseline="30000" dirty="0"/>
              <a:t>3</a:t>
            </a:r>
            <a:r>
              <a:rPr lang="en-US" dirty="0"/>
              <a:t> So </a:t>
            </a:r>
            <a:r>
              <a:rPr lang="en-US" dirty="0" err="1"/>
              <a:t>Adoni-Zedek</a:t>
            </a:r>
            <a:r>
              <a:rPr lang="en-US" dirty="0"/>
              <a:t> king of </a:t>
            </a:r>
            <a:r>
              <a:rPr lang="en-US" dirty="0">
                <a:solidFill>
                  <a:srgbClr val="FF0000"/>
                </a:solidFill>
              </a:rPr>
              <a:t>Jerusalem</a:t>
            </a:r>
            <a:r>
              <a:rPr lang="en-US" dirty="0"/>
              <a:t> appealed to </a:t>
            </a:r>
            <a:r>
              <a:rPr lang="en-US" dirty="0" err="1"/>
              <a:t>Hoham</a:t>
            </a:r>
            <a:r>
              <a:rPr lang="en-US" dirty="0"/>
              <a:t> king of </a:t>
            </a:r>
            <a:r>
              <a:rPr lang="en-US" dirty="0">
                <a:solidFill>
                  <a:srgbClr val="FF0000"/>
                </a:solidFill>
              </a:rPr>
              <a:t>Hebron</a:t>
            </a:r>
            <a:r>
              <a:rPr lang="en-US" dirty="0"/>
              <a:t>, </a:t>
            </a:r>
            <a:r>
              <a:rPr lang="en-US" dirty="0" err="1"/>
              <a:t>Piram</a:t>
            </a:r>
            <a:r>
              <a:rPr lang="en-US" dirty="0"/>
              <a:t> king of </a:t>
            </a:r>
            <a:r>
              <a:rPr lang="en-US" dirty="0">
                <a:solidFill>
                  <a:srgbClr val="FF0000"/>
                </a:solidFill>
              </a:rPr>
              <a:t>Jarmuth</a:t>
            </a:r>
            <a:r>
              <a:rPr lang="en-US" dirty="0"/>
              <a:t>, </a:t>
            </a:r>
            <a:r>
              <a:rPr lang="en-US" dirty="0" err="1"/>
              <a:t>Japhia</a:t>
            </a:r>
            <a:r>
              <a:rPr lang="en-US" dirty="0"/>
              <a:t> king of Lachish and </a:t>
            </a:r>
            <a:r>
              <a:rPr lang="en-US" dirty="0" err="1"/>
              <a:t>Debir</a:t>
            </a:r>
            <a:r>
              <a:rPr lang="en-US" dirty="0"/>
              <a:t> king of Eglon.</a:t>
            </a:r>
          </a:p>
        </p:txBody>
      </p:sp>
      <p:sp>
        <p:nvSpPr>
          <p:cNvPr id="15" name="Oval 14"/>
          <p:cNvSpPr/>
          <p:nvPr/>
        </p:nvSpPr>
        <p:spPr>
          <a:xfrm>
            <a:off x="8796527" y="5995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235696" y="6211669"/>
            <a:ext cx="2487168" cy="646331"/>
          </a:xfrm>
          <a:prstGeom prst="rect">
            <a:avLst/>
          </a:prstGeom>
          <a:noFill/>
        </p:spPr>
        <p:txBody>
          <a:bodyPr wrap="square" rtlCol="0">
            <a:spAutoFit/>
          </a:bodyPr>
          <a:lstStyle/>
          <a:p>
            <a:r>
              <a:rPr lang="en-US" sz="3600" b="1" dirty="0"/>
              <a:t>Hebron</a:t>
            </a:r>
          </a:p>
        </p:txBody>
      </p:sp>
      <p:sp>
        <p:nvSpPr>
          <p:cNvPr id="19" name="Oval 18"/>
          <p:cNvSpPr/>
          <p:nvPr/>
        </p:nvSpPr>
        <p:spPr>
          <a:xfrm>
            <a:off x="7876031" y="44899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382512" y="3974592"/>
            <a:ext cx="2487168" cy="646331"/>
          </a:xfrm>
          <a:prstGeom prst="rect">
            <a:avLst/>
          </a:prstGeom>
          <a:noFill/>
        </p:spPr>
        <p:txBody>
          <a:bodyPr wrap="square" rtlCol="0">
            <a:spAutoFit/>
          </a:bodyPr>
          <a:lstStyle/>
          <a:p>
            <a:r>
              <a:rPr lang="en-US" sz="3600" b="1" dirty="0">
                <a:effectLst>
                  <a:glow rad="127000">
                    <a:schemeClr val="bg1"/>
                  </a:glow>
                </a:effectLst>
              </a:rPr>
              <a:t>Jarmuth</a:t>
            </a:r>
          </a:p>
        </p:txBody>
      </p:sp>
      <p:sp>
        <p:nvSpPr>
          <p:cNvPr id="23" name="Oval 22"/>
          <p:cNvSpPr/>
          <p:nvPr/>
        </p:nvSpPr>
        <p:spPr>
          <a:xfrm>
            <a:off x="9137903" y="40327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650480" y="3084576"/>
            <a:ext cx="2487168" cy="646331"/>
          </a:xfrm>
          <a:prstGeom prst="rect">
            <a:avLst/>
          </a:prstGeom>
          <a:noFill/>
        </p:spPr>
        <p:txBody>
          <a:bodyPr wrap="square" rtlCol="0">
            <a:spAutoFit/>
          </a:bodyPr>
          <a:lstStyle/>
          <a:p>
            <a:r>
              <a:rPr lang="en-US" sz="3600" b="1" dirty="0"/>
              <a:t>Gibeon</a:t>
            </a:r>
          </a:p>
        </p:txBody>
      </p:sp>
      <p:sp>
        <p:nvSpPr>
          <p:cNvPr id="26" name="Oval 25"/>
          <p:cNvSpPr/>
          <p:nvPr/>
        </p:nvSpPr>
        <p:spPr>
          <a:xfrm>
            <a:off x="9223247" y="333169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636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711"/>
          <a:stretch/>
        </p:blipFill>
        <p:spPr>
          <a:xfrm>
            <a:off x="5406522" y="0"/>
            <a:ext cx="6809862" cy="6858000"/>
          </a:xfrm>
          <a:prstGeom prst="rect">
            <a:avLst/>
          </a:prstGeom>
        </p:spPr>
      </p:pic>
      <p:sp>
        <p:nvSpPr>
          <p:cNvPr id="5" name="Oval 4"/>
          <p:cNvSpPr/>
          <p:nvPr/>
        </p:nvSpPr>
        <p:spPr>
          <a:xfrm rot="760747">
            <a:off x="8851392" y="2779776"/>
            <a:ext cx="1975104" cy="1152144"/>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357359" y="28440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266176" y="4212336"/>
            <a:ext cx="2487168" cy="646331"/>
          </a:xfrm>
          <a:prstGeom prst="rect">
            <a:avLst/>
          </a:prstGeom>
          <a:noFill/>
        </p:spPr>
        <p:txBody>
          <a:bodyPr wrap="square" rtlCol="0">
            <a:spAutoFit/>
          </a:bodyPr>
          <a:lstStyle/>
          <a:p>
            <a:r>
              <a:rPr lang="en-US" sz="3600" b="1" dirty="0"/>
              <a:t>Jerusalem</a:t>
            </a:r>
          </a:p>
        </p:txBody>
      </p:sp>
      <p:sp>
        <p:nvSpPr>
          <p:cNvPr id="9" name="Oval 8"/>
          <p:cNvSpPr/>
          <p:nvPr/>
        </p:nvSpPr>
        <p:spPr>
          <a:xfrm>
            <a:off x="10355228" y="3459246"/>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92384" y="3218688"/>
            <a:ext cx="2487168" cy="646331"/>
          </a:xfrm>
          <a:prstGeom prst="rect">
            <a:avLst/>
          </a:prstGeom>
          <a:noFill/>
        </p:spPr>
        <p:txBody>
          <a:bodyPr wrap="square" rtlCol="0">
            <a:spAutoFit/>
          </a:bodyPr>
          <a:lstStyle/>
          <a:p>
            <a:r>
              <a:rPr lang="en-US" sz="3600" b="1" dirty="0"/>
              <a:t>Gilgal</a:t>
            </a:r>
          </a:p>
        </p:txBody>
      </p:sp>
      <p:sp>
        <p:nvSpPr>
          <p:cNvPr id="12" name="TextBox 11"/>
          <p:cNvSpPr txBox="1"/>
          <p:nvPr/>
        </p:nvSpPr>
        <p:spPr>
          <a:xfrm>
            <a:off x="9229344" y="2304288"/>
            <a:ext cx="2487168" cy="646331"/>
          </a:xfrm>
          <a:prstGeom prst="rect">
            <a:avLst/>
          </a:prstGeom>
          <a:noFill/>
        </p:spPr>
        <p:txBody>
          <a:bodyPr wrap="square" rtlCol="0">
            <a:spAutoFit/>
          </a:bodyPr>
          <a:lstStyle/>
          <a:p>
            <a:r>
              <a:rPr lang="en-US" sz="3600" b="1" dirty="0"/>
              <a:t>Ai</a:t>
            </a:r>
          </a:p>
        </p:txBody>
      </p:sp>
      <p:sp>
        <p:nvSpPr>
          <p:cNvPr id="2" name="Title 1"/>
          <p:cNvSpPr>
            <a:spLocks noGrp="1"/>
          </p:cNvSpPr>
          <p:nvPr>
            <p:ph type="title"/>
          </p:nvPr>
        </p:nvSpPr>
        <p:spPr/>
        <p:txBody>
          <a:bodyPr/>
          <a:lstStyle/>
          <a:p>
            <a:r>
              <a:rPr lang="en-US" dirty="0"/>
              <a:t>The world was against them ...</a:t>
            </a:r>
          </a:p>
        </p:txBody>
      </p:sp>
      <p:sp>
        <p:nvSpPr>
          <p:cNvPr id="3" name="Content Placeholder 2"/>
          <p:cNvSpPr>
            <a:spLocks noGrp="1"/>
          </p:cNvSpPr>
          <p:nvPr>
            <p:ph idx="1"/>
          </p:nvPr>
        </p:nvSpPr>
        <p:spPr>
          <a:xfrm>
            <a:off x="387275" y="1825625"/>
            <a:ext cx="5428309" cy="4351338"/>
          </a:xfrm>
        </p:spPr>
        <p:txBody>
          <a:bodyPr/>
          <a:lstStyle/>
          <a:p>
            <a:r>
              <a:rPr lang="en-US" baseline="30000" dirty="0"/>
              <a:t>3</a:t>
            </a:r>
            <a:r>
              <a:rPr lang="en-US" dirty="0"/>
              <a:t> So </a:t>
            </a:r>
            <a:r>
              <a:rPr lang="en-US" dirty="0" err="1"/>
              <a:t>Adoni-Zedek</a:t>
            </a:r>
            <a:r>
              <a:rPr lang="en-US" dirty="0"/>
              <a:t> king of </a:t>
            </a:r>
            <a:r>
              <a:rPr lang="en-US" dirty="0">
                <a:solidFill>
                  <a:srgbClr val="FF0000"/>
                </a:solidFill>
              </a:rPr>
              <a:t>Jerusalem</a:t>
            </a:r>
            <a:r>
              <a:rPr lang="en-US" dirty="0"/>
              <a:t> appealed to </a:t>
            </a:r>
            <a:r>
              <a:rPr lang="en-US" dirty="0" err="1"/>
              <a:t>Hoham</a:t>
            </a:r>
            <a:r>
              <a:rPr lang="en-US" dirty="0"/>
              <a:t> king of </a:t>
            </a:r>
            <a:r>
              <a:rPr lang="en-US" dirty="0">
                <a:solidFill>
                  <a:srgbClr val="FF0000"/>
                </a:solidFill>
              </a:rPr>
              <a:t>Hebron</a:t>
            </a:r>
            <a:r>
              <a:rPr lang="en-US" dirty="0"/>
              <a:t>, </a:t>
            </a:r>
            <a:r>
              <a:rPr lang="en-US" dirty="0" err="1"/>
              <a:t>Piram</a:t>
            </a:r>
            <a:r>
              <a:rPr lang="en-US" dirty="0"/>
              <a:t> king of </a:t>
            </a:r>
            <a:r>
              <a:rPr lang="en-US" dirty="0">
                <a:solidFill>
                  <a:srgbClr val="FF0000"/>
                </a:solidFill>
              </a:rPr>
              <a:t>Jarmuth</a:t>
            </a:r>
            <a:r>
              <a:rPr lang="en-US" dirty="0"/>
              <a:t>, </a:t>
            </a:r>
            <a:r>
              <a:rPr lang="en-US" dirty="0" err="1"/>
              <a:t>Japhia</a:t>
            </a:r>
            <a:r>
              <a:rPr lang="en-US" dirty="0"/>
              <a:t> king of </a:t>
            </a:r>
            <a:r>
              <a:rPr lang="en-US" dirty="0">
                <a:solidFill>
                  <a:srgbClr val="FF0000"/>
                </a:solidFill>
              </a:rPr>
              <a:t>Lachish</a:t>
            </a:r>
            <a:r>
              <a:rPr lang="en-US" dirty="0"/>
              <a:t> and </a:t>
            </a:r>
            <a:r>
              <a:rPr lang="en-US" dirty="0" err="1"/>
              <a:t>Debir</a:t>
            </a:r>
            <a:r>
              <a:rPr lang="en-US" dirty="0"/>
              <a:t> king of Eglon.</a:t>
            </a:r>
          </a:p>
        </p:txBody>
      </p:sp>
      <p:sp>
        <p:nvSpPr>
          <p:cNvPr id="15" name="Oval 14"/>
          <p:cNvSpPr/>
          <p:nvPr/>
        </p:nvSpPr>
        <p:spPr>
          <a:xfrm>
            <a:off x="8796527" y="5995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235696" y="6211669"/>
            <a:ext cx="2487168" cy="646331"/>
          </a:xfrm>
          <a:prstGeom prst="rect">
            <a:avLst/>
          </a:prstGeom>
          <a:noFill/>
        </p:spPr>
        <p:txBody>
          <a:bodyPr wrap="square" rtlCol="0">
            <a:spAutoFit/>
          </a:bodyPr>
          <a:lstStyle/>
          <a:p>
            <a:r>
              <a:rPr lang="en-US" sz="3600" b="1" dirty="0"/>
              <a:t>Hebron</a:t>
            </a:r>
          </a:p>
        </p:txBody>
      </p:sp>
      <p:sp>
        <p:nvSpPr>
          <p:cNvPr id="17" name="Oval 16"/>
          <p:cNvSpPr/>
          <p:nvPr/>
        </p:nvSpPr>
        <p:spPr>
          <a:xfrm>
            <a:off x="7321295" y="5233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674864" y="5010912"/>
            <a:ext cx="2487168" cy="646331"/>
          </a:xfrm>
          <a:prstGeom prst="rect">
            <a:avLst/>
          </a:prstGeom>
          <a:noFill/>
        </p:spPr>
        <p:txBody>
          <a:bodyPr wrap="square" rtlCol="0">
            <a:spAutoFit/>
          </a:bodyPr>
          <a:lstStyle/>
          <a:p>
            <a:r>
              <a:rPr lang="en-US" sz="3600" b="1" dirty="0">
                <a:effectLst>
                  <a:glow rad="127000">
                    <a:schemeClr val="bg1"/>
                  </a:glow>
                </a:effectLst>
              </a:rPr>
              <a:t>Lachish</a:t>
            </a:r>
          </a:p>
        </p:txBody>
      </p:sp>
      <p:sp>
        <p:nvSpPr>
          <p:cNvPr id="19" name="Oval 18"/>
          <p:cNvSpPr/>
          <p:nvPr/>
        </p:nvSpPr>
        <p:spPr>
          <a:xfrm>
            <a:off x="7876031" y="44899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382512" y="3974592"/>
            <a:ext cx="2487168" cy="646331"/>
          </a:xfrm>
          <a:prstGeom prst="rect">
            <a:avLst/>
          </a:prstGeom>
          <a:noFill/>
        </p:spPr>
        <p:txBody>
          <a:bodyPr wrap="square" rtlCol="0">
            <a:spAutoFit/>
          </a:bodyPr>
          <a:lstStyle/>
          <a:p>
            <a:r>
              <a:rPr lang="en-US" sz="3600" b="1" dirty="0">
                <a:effectLst>
                  <a:glow rad="127000">
                    <a:srgbClr val="D2B782"/>
                  </a:glow>
                </a:effectLst>
              </a:rPr>
              <a:t>Jarmuth</a:t>
            </a:r>
          </a:p>
        </p:txBody>
      </p:sp>
      <p:sp>
        <p:nvSpPr>
          <p:cNvPr id="23" name="Oval 22"/>
          <p:cNvSpPr/>
          <p:nvPr/>
        </p:nvSpPr>
        <p:spPr>
          <a:xfrm>
            <a:off x="9137903" y="40327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650480" y="3084576"/>
            <a:ext cx="2487168" cy="646331"/>
          </a:xfrm>
          <a:prstGeom prst="rect">
            <a:avLst/>
          </a:prstGeom>
          <a:noFill/>
        </p:spPr>
        <p:txBody>
          <a:bodyPr wrap="square" rtlCol="0">
            <a:spAutoFit/>
          </a:bodyPr>
          <a:lstStyle/>
          <a:p>
            <a:r>
              <a:rPr lang="en-US" sz="3600" b="1" dirty="0"/>
              <a:t>Gibeon</a:t>
            </a:r>
          </a:p>
        </p:txBody>
      </p:sp>
      <p:sp>
        <p:nvSpPr>
          <p:cNvPr id="26" name="Oval 25"/>
          <p:cNvSpPr/>
          <p:nvPr/>
        </p:nvSpPr>
        <p:spPr>
          <a:xfrm>
            <a:off x="9223247" y="333169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4285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711"/>
          <a:stretch/>
        </p:blipFill>
        <p:spPr>
          <a:xfrm>
            <a:off x="5406522" y="0"/>
            <a:ext cx="6809862" cy="6858000"/>
          </a:xfrm>
          <a:prstGeom prst="rect">
            <a:avLst/>
          </a:prstGeom>
        </p:spPr>
      </p:pic>
      <p:sp>
        <p:nvSpPr>
          <p:cNvPr id="5" name="Oval 4"/>
          <p:cNvSpPr/>
          <p:nvPr/>
        </p:nvSpPr>
        <p:spPr>
          <a:xfrm rot="760747">
            <a:off x="8851392" y="2779776"/>
            <a:ext cx="1975104" cy="1152144"/>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357359" y="28440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266176" y="4212336"/>
            <a:ext cx="2487168" cy="646331"/>
          </a:xfrm>
          <a:prstGeom prst="rect">
            <a:avLst/>
          </a:prstGeom>
          <a:noFill/>
        </p:spPr>
        <p:txBody>
          <a:bodyPr wrap="square" rtlCol="0">
            <a:spAutoFit/>
          </a:bodyPr>
          <a:lstStyle/>
          <a:p>
            <a:r>
              <a:rPr lang="en-US" sz="3600" b="1" dirty="0"/>
              <a:t>Jerusalem</a:t>
            </a:r>
          </a:p>
        </p:txBody>
      </p:sp>
      <p:sp>
        <p:nvSpPr>
          <p:cNvPr id="9" name="Oval 8"/>
          <p:cNvSpPr/>
          <p:nvPr/>
        </p:nvSpPr>
        <p:spPr>
          <a:xfrm>
            <a:off x="10355228" y="3459246"/>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92384" y="3218688"/>
            <a:ext cx="2487168" cy="646331"/>
          </a:xfrm>
          <a:prstGeom prst="rect">
            <a:avLst/>
          </a:prstGeom>
          <a:noFill/>
        </p:spPr>
        <p:txBody>
          <a:bodyPr wrap="square" rtlCol="0">
            <a:spAutoFit/>
          </a:bodyPr>
          <a:lstStyle/>
          <a:p>
            <a:r>
              <a:rPr lang="en-US" sz="3600" b="1" dirty="0"/>
              <a:t>Gilgal</a:t>
            </a:r>
          </a:p>
        </p:txBody>
      </p:sp>
      <p:sp>
        <p:nvSpPr>
          <p:cNvPr id="12" name="TextBox 11"/>
          <p:cNvSpPr txBox="1"/>
          <p:nvPr/>
        </p:nvSpPr>
        <p:spPr>
          <a:xfrm>
            <a:off x="9229344" y="2304288"/>
            <a:ext cx="2487168" cy="646331"/>
          </a:xfrm>
          <a:prstGeom prst="rect">
            <a:avLst/>
          </a:prstGeom>
          <a:noFill/>
        </p:spPr>
        <p:txBody>
          <a:bodyPr wrap="square" rtlCol="0">
            <a:spAutoFit/>
          </a:bodyPr>
          <a:lstStyle/>
          <a:p>
            <a:r>
              <a:rPr lang="en-US" sz="3600" b="1" dirty="0"/>
              <a:t>Ai</a:t>
            </a:r>
          </a:p>
        </p:txBody>
      </p:sp>
      <p:sp>
        <p:nvSpPr>
          <p:cNvPr id="2" name="Title 1"/>
          <p:cNvSpPr>
            <a:spLocks noGrp="1"/>
          </p:cNvSpPr>
          <p:nvPr>
            <p:ph type="title"/>
          </p:nvPr>
        </p:nvSpPr>
        <p:spPr/>
        <p:txBody>
          <a:bodyPr/>
          <a:lstStyle/>
          <a:p>
            <a:r>
              <a:rPr lang="en-US" dirty="0"/>
              <a:t>The world was against them ...</a:t>
            </a:r>
          </a:p>
        </p:txBody>
      </p:sp>
      <p:sp>
        <p:nvSpPr>
          <p:cNvPr id="3" name="Content Placeholder 2"/>
          <p:cNvSpPr>
            <a:spLocks noGrp="1"/>
          </p:cNvSpPr>
          <p:nvPr>
            <p:ph idx="1"/>
          </p:nvPr>
        </p:nvSpPr>
        <p:spPr>
          <a:xfrm>
            <a:off x="387275" y="1825625"/>
            <a:ext cx="5428309" cy="4351338"/>
          </a:xfrm>
        </p:spPr>
        <p:txBody>
          <a:bodyPr/>
          <a:lstStyle/>
          <a:p>
            <a:r>
              <a:rPr lang="en-US" baseline="30000" dirty="0"/>
              <a:t>3</a:t>
            </a:r>
            <a:r>
              <a:rPr lang="en-US" dirty="0"/>
              <a:t> So </a:t>
            </a:r>
            <a:r>
              <a:rPr lang="en-US" dirty="0" err="1"/>
              <a:t>Adoni-Zedek</a:t>
            </a:r>
            <a:r>
              <a:rPr lang="en-US" dirty="0"/>
              <a:t> king of </a:t>
            </a:r>
            <a:r>
              <a:rPr lang="en-US" dirty="0">
                <a:solidFill>
                  <a:srgbClr val="FF0000"/>
                </a:solidFill>
              </a:rPr>
              <a:t>Jerusalem</a:t>
            </a:r>
            <a:r>
              <a:rPr lang="en-US" dirty="0"/>
              <a:t> appealed to </a:t>
            </a:r>
            <a:r>
              <a:rPr lang="en-US" dirty="0" err="1"/>
              <a:t>Hoham</a:t>
            </a:r>
            <a:r>
              <a:rPr lang="en-US" dirty="0"/>
              <a:t> king of </a:t>
            </a:r>
            <a:r>
              <a:rPr lang="en-US" dirty="0">
                <a:solidFill>
                  <a:srgbClr val="FF0000"/>
                </a:solidFill>
              </a:rPr>
              <a:t>Hebron</a:t>
            </a:r>
            <a:r>
              <a:rPr lang="en-US" dirty="0"/>
              <a:t>, </a:t>
            </a:r>
            <a:r>
              <a:rPr lang="en-US" dirty="0" err="1"/>
              <a:t>Piram</a:t>
            </a:r>
            <a:r>
              <a:rPr lang="en-US" dirty="0"/>
              <a:t> king of </a:t>
            </a:r>
            <a:r>
              <a:rPr lang="en-US" dirty="0">
                <a:solidFill>
                  <a:srgbClr val="FF0000"/>
                </a:solidFill>
              </a:rPr>
              <a:t>Jarmuth</a:t>
            </a:r>
            <a:r>
              <a:rPr lang="en-US" dirty="0"/>
              <a:t>, </a:t>
            </a:r>
            <a:r>
              <a:rPr lang="en-US" dirty="0" err="1"/>
              <a:t>Japhia</a:t>
            </a:r>
            <a:r>
              <a:rPr lang="en-US" dirty="0"/>
              <a:t> king of </a:t>
            </a:r>
            <a:r>
              <a:rPr lang="en-US" dirty="0">
                <a:solidFill>
                  <a:srgbClr val="FF0000"/>
                </a:solidFill>
              </a:rPr>
              <a:t>Lachish</a:t>
            </a:r>
            <a:r>
              <a:rPr lang="en-US" dirty="0"/>
              <a:t> and </a:t>
            </a:r>
            <a:r>
              <a:rPr lang="en-US" dirty="0" err="1"/>
              <a:t>Debir</a:t>
            </a:r>
            <a:r>
              <a:rPr lang="en-US" dirty="0"/>
              <a:t> king of </a:t>
            </a:r>
            <a:r>
              <a:rPr lang="en-US" dirty="0">
                <a:solidFill>
                  <a:srgbClr val="FF0000"/>
                </a:solidFill>
              </a:rPr>
              <a:t>Eglon</a:t>
            </a:r>
            <a:r>
              <a:rPr lang="en-US" dirty="0"/>
              <a:t>.</a:t>
            </a:r>
          </a:p>
        </p:txBody>
      </p:sp>
      <p:sp>
        <p:nvSpPr>
          <p:cNvPr id="15" name="Oval 14"/>
          <p:cNvSpPr/>
          <p:nvPr/>
        </p:nvSpPr>
        <p:spPr>
          <a:xfrm>
            <a:off x="8796527" y="5995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235696" y="6211669"/>
            <a:ext cx="2487168" cy="646331"/>
          </a:xfrm>
          <a:prstGeom prst="rect">
            <a:avLst/>
          </a:prstGeom>
          <a:noFill/>
        </p:spPr>
        <p:txBody>
          <a:bodyPr wrap="square" rtlCol="0">
            <a:spAutoFit/>
          </a:bodyPr>
          <a:lstStyle/>
          <a:p>
            <a:r>
              <a:rPr lang="en-US" sz="3600" b="1" dirty="0"/>
              <a:t>Hebron</a:t>
            </a:r>
          </a:p>
        </p:txBody>
      </p:sp>
      <p:sp>
        <p:nvSpPr>
          <p:cNvPr id="17" name="Oval 16"/>
          <p:cNvSpPr/>
          <p:nvPr/>
        </p:nvSpPr>
        <p:spPr>
          <a:xfrm>
            <a:off x="7321295" y="5233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674864" y="5010912"/>
            <a:ext cx="2487168" cy="646331"/>
          </a:xfrm>
          <a:prstGeom prst="rect">
            <a:avLst/>
          </a:prstGeom>
          <a:noFill/>
        </p:spPr>
        <p:txBody>
          <a:bodyPr wrap="square" rtlCol="0">
            <a:spAutoFit/>
          </a:bodyPr>
          <a:lstStyle/>
          <a:p>
            <a:r>
              <a:rPr lang="en-US" sz="3600" b="1" dirty="0"/>
              <a:t>Lachish</a:t>
            </a:r>
          </a:p>
        </p:txBody>
      </p:sp>
      <p:sp>
        <p:nvSpPr>
          <p:cNvPr id="19" name="Oval 18"/>
          <p:cNvSpPr/>
          <p:nvPr/>
        </p:nvSpPr>
        <p:spPr>
          <a:xfrm>
            <a:off x="7876031" y="44899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382512" y="3974592"/>
            <a:ext cx="2487168" cy="646331"/>
          </a:xfrm>
          <a:prstGeom prst="rect">
            <a:avLst/>
          </a:prstGeom>
          <a:noFill/>
        </p:spPr>
        <p:txBody>
          <a:bodyPr wrap="square" rtlCol="0">
            <a:spAutoFit/>
          </a:bodyPr>
          <a:lstStyle/>
          <a:p>
            <a:r>
              <a:rPr lang="en-US" sz="3600" b="1" dirty="0">
                <a:effectLst>
                  <a:glow rad="127000">
                    <a:srgbClr val="D2B782"/>
                  </a:glow>
                </a:effectLst>
              </a:rPr>
              <a:t>Jarmuth</a:t>
            </a:r>
          </a:p>
        </p:txBody>
      </p:sp>
      <p:sp>
        <p:nvSpPr>
          <p:cNvPr id="21" name="Oval 20"/>
          <p:cNvSpPr/>
          <p:nvPr/>
        </p:nvSpPr>
        <p:spPr>
          <a:xfrm>
            <a:off x="6577583" y="55872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01968" y="5766816"/>
            <a:ext cx="2487168" cy="646331"/>
          </a:xfrm>
          <a:prstGeom prst="rect">
            <a:avLst/>
          </a:prstGeom>
          <a:noFill/>
        </p:spPr>
        <p:txBody>
          <a:bodyPr wrap="square" rtlCol="0">
            <a:spAutoFit/>
          </a:bodyPr>
          <a:lstStyle/>
          <a:p>
            <a:r>
              <a:rPr lang="en-US" sz="3600" b="1" dirty="0">
                <a:effectLst>
                  <a:glow rad="127000">
                    <a:schemeClr val="bg1"/>
                  </a:glow>
                </a:effectLst>
              </a:rPr>
              <a:t>Eglon</a:t>
            </a:r>
          </a:p>
        </p:txBody>
      </p:sp>
      <p:sp>
        <p:nvSpPr>
          <p:cNvPr id="23" name="Oval 22"/>
          <p:cNvSpPr/>
          <p:nvPr/>
        </p:nvSpPr>
        <p:spPr>
          <a:xfrm>
            <a:off x="9137903" y="40327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650480" y="3084576"/>
            <a:ext cx="2487168" cy="646331"/>
          </a:xfrm>
          <a:prstGeom prst="rect">
            <a:avLst/>
          </a:prstGeom>
          <a:noFill/>
        </p:spPr>
        <p:txBody>
          <a:bodyPr wrap="square" rtlCol="0">
            <a:spAutoFit/>
          </a:bodyPr>
          <a:lstStyle/>
          <a:p>
            <a:r>
              <a:rPr lang="en-US" sz="3600" b="1" dirty="0"/>
              <a:t>Gibeon</a:t>
            </a:r>
          </a:p>
        </p:txBody>
      </p:sp>
      <p:sp>
        <p:nvSpPr>
          <p:cNvPr id="26" name="Oval 25"/>
          <p:cNvSpPr/>
          <p:nvPr/>
        </p:nvSpPr>
        <p:spPr>
          <a:xfrm>
            <a:off x="9223247" y="333169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801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711"/>
          <a:stretch/>
        </p:blipFill>
        <p:spPr>
          <a:xfrm>
            <a:off x="5406522" y="0"/>
            <a:ext cx="6809862" cy="6858000"/>
          </a:xfrm>
          <a:prstGeom prst="rect">
            <a:avLst/>
          </a:prstGeom>
        </p:spPr>
      </p:pic>
      <p:sp>
        <p:nvSpPr>
          <p:cNvPr id="6" name="Oval 5"/>
          <p:cNvSpPr/>
          <p:nvPr/>
        </p:nvSpPr>
        <p:spPr>
          <a:xfrm rot="760747">
            <a:off x="8851392" y="2779776"/>
            <a:ext cx="1975104" cy="1152144"/>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357359" y="28440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266176" y="4212336"/>
            <a:ext cx="2487168" cy="646331"/>
          </a:xfrm>
          <a:prstGeom prst="rect">
            <a:avLst/>
          </a:prstGeom>
          <a:noFill/>
        </p:spPr>
        <p:txBody>
          <a:bodyPr wrap="square" rtlCol="0">
            <a:spAutoFit/>
          </a:bodyPr>
          <a:lstStyle/>
          <a:p>
            <a:r>
              <a:rPr lang="en-US" sz="3600" b="1" dirty="0">
                <a:effectLst>
                  <a:glow rad="127000">
                    <a:schemeClr val="bg1"/>
                  </a:glow>
                </a:effectLst>
              </a:rPr>
              <a:t>Jerusalem</a:t>
            </a:r>
          </a:p>
        </p:txBody>
      </p:sp>
      <p:sp>
        <p:nvSpPr>
          <p:cNvPr id="9" name="Oval 8"/>
          <p:cNvSpPr/>
          <p:nvPr/>
        </p:nvSpPr>
        <p:spPr>
          <a:xfrm>
            <a:off x="10355228" y="3459246"/>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92384" y="3218688"/>
            <a:ext cx="2487168" cy="646331"/>
          </a:xfrm>
          <a:prstGeom prst="rect">
            <a:avLst/>
          </a:prstGeom>
          <a:noFill/>
        </p:spPr>
        <p:txBody>
          <a:bodyPr wrap="square" rtlCol="0">
            <a:spAutoFit/>
          </a:bodyPr>
          <a:lstStyle/>
          <a:p>
            <a:r>
              <a:rPr lang="en-US" sz="3600" b="1" dirty="0"/>
              <a:t>Gilgal</a:t>
            </a:r>
          </a:p>
        </p:txBody>
      </p:sp>
      <p:sp>
        <p:nvSpPr>
          <p:cNvPr id="12" name="TextBox 11"/>
          <p:cNvSpPr txBox="1"/>
          <p:nvPr/>
        </p:nvSpPr>
        <p:spPr>
          <a:xfrm>
            <a:off x="9229344" y="2304288"/>
            <a:ext cx="2487168" cy="646331"/>
          </a:xfrm>
          <a:prstGeom prst="rect">
            <a:avLst/>
          </a:prstGeom>
          <a:noFill/>
        </p:spPr>
        <p:txBody>
          <a:bodyPr wrap="square" rtlCol="0">
            <a:spAutoFit/>
          </a:bodyPr>
          <a:lstStyle/>
          <a:p>
            <a:r>
              <a:rPr lang="en-US" sz="3600" b="1" dirty="0"/>
              <a:t>Ai</a:t>
            </a:r>
          </a:p>
        </p:txBody>
      </p:sp>
      <p:sp>
        <p:nvSpPr>
          <p:cNvPr id="15" name="Oval 14"/>
          <p:cNvSpPr/>
          <p:nvPr/>
        </p:nvSpPr>
        <p:spPr>
          <a:xfrm>
            <a:off x="8796527" y="5995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235696" y="6211669"/>
            <a:ext cx="2487168" cy="646331"/>
          </a:xfrm>
          <a:prstGeom prst="rect">
            <a:avLst/>
          </a:prstGeom>
          <a:noFill/>
        </p:spPr>
        <p:txBody>
          <a:bodyPr wrap="square" rtlCol="0">
            <a:spAutoFit/>
          </a:bodyPr>
          <a:lstStyle/>
          <a:p>
            <a:r>
              <a:rPr lang="en-US" sz="3600" b="1" dirty="0"/>
              <a:t>Hebron</a:t>
            </a:r>
          </a:p>
        </p:txBody>
      </p:sp>
      <p:sp>
        <p:nvSpPr>
          <p:cNvPr id="17" name="Oval 16"/>
          <p:cNvSpPr/>
          <p:nvPr/>
        </p:nvSpPr>
        <p:spPr>
          <a:xfrm>
            <a:off x="7321295" y="5233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674864" y="5010912"/>
            <a:ext cx="2487168" cy="646331"/>
          </a:xfrm>
          <a:prstGeom prst="rect">
            <a:avLst/>
          </a:prstGeom>
          <a:noFill/>
        </p:spPr>
        <p:txBody>
          <a:bodyPr wrap="square" rtlCol="0">
            <a:spAutoFit/>
          </a:bodyPr>
          <a:lstStyle/>
          <a:p>
            <a:r>
              <a:rPr lang="en-US" sz="3600" b="1" dirty="0"/>
              <a:t>Lachish</a:t>
            </a:r>
          </a:p>
        </p:txBody>
      </p:sp>
      <p:sp>
        <p:nvSpPr>
          <p:cNvPr id="19" name="Oval 18"/>
          <p:cNvSpPr/>
          <p:nvPr/>
        </p:nvSpPr>
        <p:spPr>
          <a:xfrm>
            <a:off x="7876031" y="44899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382512" y="3974592"/>
            <a:ext cx="2487168" cy="646331"/>
          </a:xfrm>
          <a:prstGeom prst="rect">
            <a:avLst/>
          </a:prstGeom>
          <a:noFill/>
        </p:spPr>
        <p:txBody>
          <a:bodyPr wrap="square" rtlCol="0">
            <a:spAutoFit/>
          </a:bodyPr>
          <a:lstStyle/>
          <a:p>
            <a:r>
              <a:rPr lang="en-US" sz="3600" b="1" dirty="0">
                <a:effectLst>
                  <a:glow rad="127000">
                    <a:srgbClr val="D2B782"/>
                  </a:glow>
                </a:effectLst>
              </a:rPr>
              <a:t>Jarmuth</a:t>
            </a:r>
          </a:p>
        </p:txBody>
      </p:sp>
      <p:sp>
        <p:nvSpPr>
          <p:cNvPr id="21" name="Oval 20"/>
          <p:cNvSpPr/>
          <p:nvPr/>
        </p:nvSpPr>
        <p:spPr>
          <a:xfrm>
            <a:off x="6577583" y="55872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01968" y="5766816"/>
            <a:ext cx="2487168" cy="646331"/>
          </a:xfrm>
          <a:prstGeom prst="rect">
            <a:avLst/>
          </a:prstGeom>
          <a:noFill/>
        </p:spPr>
        <p:txBody>
          <a:bodyPr wrap="square" rtlCol="0">
            <a:spAutoFit/>
          </a:bodyPr>
          <a:lstStyle/>
          <a:p>
            <a:r>
              <a:rPr lang="en-US" sz="3600" b="1" dirty="0"/>
              <a:t>Eglon</a:t>
            </a:r>
          </a:p>
        </p:txBody>
      </p:sp>
      <p:sp>
        <p:nvSpPr>
          <p:cNvPr id="23" name="Oval 22"/>
          <p:cNvSpPr/>
          <p:nvPr/>
        </p:nvSpPr>
        <p:spPr>
          <a:xfrm>
            <a:off x="9137903" y="40327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world was against them ...</a:t>
            </a:r>
          </a:p>
        </p:txBody>
      </p:sp>
      <p:sp>
        <p:nvSpPr>
          <p:cNvPr id="24" name="Rectangular Callout 23"/>
          <p:cNvSpPr/>
          <p:nvPr/>
        </p:nvSpPr>
        <p:spPr>
          <a:xfrm>
            <a:off x="164592" y="1627632"/>
            <a:ext cx="6345936" cy="3291840"/>
          </a:xfrm>
          <a:prstGeom prst="wedgeRectCallout">
            <a:avLst>
              <a:gd name="adj1" fmla="val 89733"/>
              <a:gd name="adj2" fmla="val 25599"/>
            </a:avLst>
          </a:prstGeom>
          <a:solidFill>
            <a:srgbClr val="E9DDC5"/>
          </a:solidFill>
          <a:ln w="38100">
            <a:solidFill>
              <a:srgbClr val="4464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7275" y="1825625"/>
            <a:ext cx="6013525" cy="4351338"/>
          </a:xfrm>
        </p:spPr>
        <p:txBody>
          <a:bodyPr/>
          <a:lstStyle/>
          <a:p>
            <a:r>
              <a:rPr lang="en-US" baseline="30000" dirty="0"/>
              <a:t>4</a:t>
            </a:r>
            <a:r>
              <a:rPr lang="en-US" dirty="0"/>
              <a:t> "Come up and help me attack Gibeon," he said, "because it has made peace with Joshua and the Israelites."</a:t>
            </a:r>
          </a:p>
        </p:txBody>
      </p:sp>
      <p:sp>
        <p:nvSpPr>
          <p:cNvPr id="26" name="TextBox 25"/>
          <p:cNvSpPr txBox="1"/>
          <p:nvPr/>
        </p:nvSpPr>
        <p:spPr>
          <a:xfrm>
            <a:off x="7650480" y="3084576"/>
            <a:ext cx="2487168" cy="646331"/>
          </a:xfrm>
          <a:prstGeom prst="rect">
            <a:avLst/>
          </a:prstGeom>
          <a:noFill/>
        </p:spPr>
        <p:txBody>
          <a:bodyPr wrap="square" rtlCol="0">
            <a:spAutoFit/>
          </a:bodyPr>
          <a:lstStyle/>
          <a:p>
            <a:r>
              <a:rPr lang="en-US" sz="3600" b="1" dirty="0"/>
              <a:t>Gibeon</a:t>
            </a:r>
          </a:p>
        </p:txBody>
      </p:sp>
      <p:sp>
        <p:nvSpPr>
          <p:cNvPr id="27" name="Oval 26"/>
          <p:cNvSpPr/>
          <p:nvPr/>
        </p:nvSpPr>
        <p:spPr>
          <a:xfrm>
            <a:off x="9223247" y="333169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330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711"/>
          <a:stretch/>
        </p:blipFill>
        <p:spPr>
          <a:xfrm>
            <a:off x="5406522" y="0"/>
            <a:ext cx="6809862" cy="6858000"/>
          </a:xfrm>
          <a:prstGeom prst="rect">
            <a:avLst/>
          </a:prstGeom>
        </p:spPr>
      </p:pic>
      <p:pic>
        <p:nvPicPr>
          <p:cNvPr id="5" name="Picture 4"/>
          <p:cNvPicPr>
            <a:picLocks noChangeAspect="1"/>
          </p:cNvPicPr>
          <p:nvPr/>
        </p:nvPicPr>
        <p:blipFill>
          <a:blip r:embed="rId3"/>
          <a:stretch>
            <a:fillRect/>
          </a:stretch>
        </p:blipFill>
        <p:spPr>
          <a:xfrm>
            <a:off x="6386234" y="3642180"/>
            <a:ext cx="3442891" cy="3215820"/>
          </a:xfrm>
          <a:prstGeom prst="rect">
            <a:avLst/>
          </a:prstGeom>
        </p:spPr>
      </p:pic>
      <p:sp>
        <p:nvSpPr>
          <p:cNvPr id="6" name="Oval 5"/>
          <p:cNvSpPr/>
          <p:nvPr/>
        </p:nvSpPr>
        <p:spPr>
          <a:xfrm rot="760747">
            <a:off x="8851392" y="2779776"/>
            <a:ext cx="1975104" cy="1152144"/>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357359" y="28440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266176" y="4212336"/>
            <a:ext cx="2487168" cy="646331"/>
          </a:xfrm>
          <a:prstGeom prst="rect">
            <a:avLst/>
          </a:prstGeom>
          <a:noFill/>
        </p:spPr>
        <p:txBody>
          <a:bodyPr wrap="square" rtlCol="0">
            <a:spAutoFit/>
          </a:bodyPr>
          <a:lstStyle/>
          <a:p>
            <a:r>
              <a:rPr lang="en-US" sz="3600" b="1" dirty="0">
                <a:effectLst>
                  <a:glow rad="127000">
                    <a:schemeClr val="bg1"/>
                  </a:glow>
                </a:effectLst>
              </a:rPr>
              <a:t>Jerusalem</a:t>
            </a:r>
          </a:p>
        </p:txBody>
      </p:sp>
      <p:sp>
        <p:nvSpPr>
          <p:cNvPr id="9" name="Oval 8"/>
          <p:cNvSpPr/>
          <p:nvPr/>
        </p:nvSpPr>
        <p:spPr>
          <a:xfrm>
            <a:off x="10355228" y="3459246"/>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92384" y="3218688"/>
            <a:ext cx="2487168" cy="646331"/>
          </a:xfrm>
          <a:prstGeom prst="rect">
            <a:avLst/>
          </a:prstGeom>
          <a:noFill/>
        </p:spPr>
        <p:txBody>
          <a:bodyPr wrap="square" rtlCol="0">
            <a:spAutoFit/>
          </a:bodyPr>
          <a:lstStyle/>
          <a:p>
            <a:r>
              <a:rPr lang="en-US" sz="3600" b="1" dirty="0"/>
              <a:t>Gilgal</a:t>
            </a:r>
          </a:p>
        </p:txBody>
      </p:sp>
      <p:sp>
        <p:nvSpPr>
          <p:cNvPr id="12" name="TextBox 11"/>
          <p:cNvSpPr txBox="1"/>
          <p:nvPr/>
        </p:nvSpPr>
        <p:spPr>
          <a:xfrm>
            <a:off x="9229344" y="2304288"/>
            <a:ext cx="2487168" cy="646331"/>
          </a:xfrm>
          <a:prstGeom prst="rect">
            <a:avLst/>
          </a:prstGeom>
          <a:noFill/>
        </p:spPr>
        <p:txBody>
          <a:bodyPr wrap="square" rtlCol="0">
            <a:spAutoFit/>
          </a:bodyPr>
          <a:lstStyle/>
          <a:p>
            <a:r>
              <a:rPr lang="en-US" sz="3600" b="1" dirty="0"/>
              <a:t>Ai</a:t>
            </a:r>
          </a:p>
        </p:txBody>
      </p:sp>
      <p:sp>
        <p:nvSpPr>
          <p:cNvPr id="15" name="Oval 14"/>
          <p:cNvSpPr/>
          <p:nvPr/>
        </p:nvSpPr>
        <p:spPr>
          <a:xfrm>
            <a:off x="8796527" y="5995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235696" y="6211669"/>
            <a:ext cx="2487168" cy="646331"/>
          </a:xfrm>
          <a:prstGeom prst="rect">
            <a:avLst/>
          </a:prstGeom>
          <a:noFill/>
        </p:spPr>
        <p:txBody>
          <a:bodyPr wrap="square" rtlCol="0">
            <a:spAutoFit/>
          </a:bodyPr>
          <a:lstStyle/>
          <a:p>
            <a:r>
              <a:rPr lang="en-US" sz="3600" b="1" dirty="0">
                <a:effectLst>
                  <a:glow rad="127000">
                    <a:schemeClr val="bg1"/>
                  </a:glow>
                </a:effectLst>
              </a:rPr>
              <a:t>Hebron</a:t>
            </a:r>
          </a:p>
        </p:txBody>
      </p:sp>
      <p:sp>
        <p:nvSpPr>
          <p:cNvPr id="17" name="Oval 16"/>
          <p:cNvSpPr/>
          <p:nvPr/>
        </p:nvSpPr>
        <p:spPr>
          <a:xfrm>
            <a:off x="7321295" y="5233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674864" y="5010912"/>
            <a:ext cx="2487168" cy="646331"/>
          </a:xfrm>
          <a:prstGeom prst="rect">
            <a:avLst/>
          </a:prstGeom>
          <a:noFill/>
        </p:spPr>
        <p:txBody>
          <a:bodyPr wrap="square" rtlCol="0">
            <a:spAutoFit/>
          </a:bodyPr>
          <a:lstStyle/>
          <a:p>
            <a:r>
              <a:rPr lang="en-US" sz="3600" b="1" dirty="0">
                <a:effectLst>
                  <a:glow rad="127000">
                    <a:schemeClr val="bg1"/>
                  </a:glow>
                </a:effectLst>
              </a:rPr>
              <a:t>Lachish</a:t>
            </a:r>
          </a:p>
        </p:txBody>
      </p:sp>
      <p:sp>
        <p:nvSpPr>
          <p:cNvPr id="19" name="Oval 18"/>
          <p:cNvSpPr/>
          <p:nvPr/>
        </p:nvSpPr>
        <p:spPr>
          <a:xfrm>
            <a:off x="7876031" y="44899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382512" y="3974592"/>
            <a:ext cx="2487168" cy="646331"/>
          </a:xfrm>
          <a:prstGeom prst="rect">
            <a:avLst/>
          </a:prstGeom>
          <a:noFill/>
        </p:spPr>
        <p:txBody>
          <a:bodyPr wrap="square" rtlCol="0">
            <a:spAutoFit/>
          </a:bodyPr>
          <a:lstStyle/>
          <a:p>
            <a:r>
              <a:rPr lang="en-US" sz="3600" b="1" dirty="0">
                <a:effectLst>
                  <a:glow rad="127000">
                    <a:schemeClr val="bg1"/>
                  </a:glow>
                </a:effectLst>
              </a:rPr>
              <a:t>Jarmuth</a:t>
            </a:r>
          </a:p>
        </p:txBody>
      </p:sp>
      <p:sp>
        <p:nvSpPr>
          <p:cNvPr id="21" name="Oval 20"/>
          <p:cNvSpPr/>
          <p:nvPr/>
        </p:nvSpPr>
        <p:spPr>
          <a:xfrm>
            <a:off x="6577583" y="55872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01968" y="5766816"/>
            <a:ext cx="2487168" cy="646331"/>
          </a:xfrm>
          <a:prstGeom prst="rect">
            <a:avLst/>
          </a:prstGeom>
          <a:noFill/>
        </p:spPr>
        <p:txBody>
          <a:bodyPr wrap="square" rtlCol="0">
            <a:spAutoFit/>
          </a:bodyPr>
          <a:lstStyle/>
          <a:p>
            <a:r>
              <a:rPr lang="en-US" sz="3600" b="1" dirty="0">
                <a:effectLst>
                  <a:glow rad="127000">
                    <a:schemeClr val="bg1"/>
                  </a:glow>
                </a:effectLst>
              </a:rPr>
              <a:t>Eglon</a:t>
            </a:r>
          </a:p>
        </p:txBody>
      </p:sp>
      <p:sp>
        <p:nvSpPr>
          <p:cNvPr id="23" name="Oval 22"/>
          <p:cNvSpPr/>
          <p:nvPr/>
        </p:nvSpPr>
        <p:spPr>
          <a:xfrm>
            <a:off x="9137903" y="40327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world was against them ...</a:t>
            </a:r>
          </a:p>
        </p:txBody>
      </p:sp>
      <p:sp>
        <p:nvSpPr>
          <p:cNvPr id="3" name="Content Placeholder 2"/>
          <p:cNvSpPr>
            <a:spLocks noGrp="1"/>
          </p:cNvSpPr>
          <p:nvPr>
            <p:ph idx="1"/>
          </p:nvPr>
        </p:nvSpPr>
        <p:spPr>
          <a:xfrm>
            <a:off x="387275" y="1825625"/>
            <a:ext cx="6598741" cy="4351338"/>
          </a:xfrm>
        </p:spPr>
        <p:txBody>
          <a:bodyPr/>
          <a:lstStyle/>
          <a:p>
            <a:r>
              <a:rPr lang="en-US" baseline="30000" dirty="0"/>
              <a:t>5</a:t>
            </a:r>
            <a:r>
              <a:rPr lang="en-US" dirty="0"/>
              <a:t> Then the </a:t>
            </a:r>
            <a:r>
              <a:rPr lang="en-US" dirty="0">
                <a:solidFill>
                  <a:srgbClr val="FF0000"/>
                </a:solidFill>
              </a:rPr>
              <a:t>five kings </a:t>
            </a:r>
            <a:r>
              <a:rPr lang="en-US" dirty="0"/>
              <a:t>of the Amorites ... </a:t>
            </a:r>
            <a:r>
              <a:rPr lang="en-US" dirty="0">
                <a:solidFill>
                  <a:srgbClr val="FF0000"/>
                </a:solidFill>
              </a:rPr>
              <a:t>joined forces</a:t>
            </a:r>
            <a:r>
              <a:rPr lang="en-US" dirty="0"/>
              <a:t>. They moved up with all their troops and took up positions against Gibeon and </a:t>
            </a:r>
            <a:r>
              <a:rPr lang="en-US" dirty="0">
                <a:solidFill>
                  <a:srgbClr val="FF0000"/>
                </a:solidFill>
              </a:rPr>
              <a:t>attacked it</a:t>
            </a:r>
            <a:r>
              <a:rPr lang="en-US" dirty="0"/>
              <a:t>.</a:t>
            </a:r>
          </a:p>
        </p:txBody>
      </p:sp>
      <p:sp>
        <p:nvSpPr>
          <p:cNvPr id="24" name="TextBox 23"/>
          <p:cNvSpPr txBox="1"/>
          <p:nvPr/>
        </p:nvSpPr>
        <p:spPr>
          <a:xfrm>
            <a:off x="7650480" y="3084576"/>
            <a:ext cx="2487168" cy="646331"/>
          </a:xfrm>
          <a:prstGeom prst="rect">
            <a:avLst/>
          </a:prstGeom>
          <a:noFill/>
        </p:spPr>
        <p:txBody>
          <a:bodyPr wrap="square" rtlCol="0">
            <a:spAutoFit/>
          </a:bodyPr>
          <a:lstStyle/>
          <a:p>
            <a:r>
              <a:rPr lang="en-US" sz="3600" b="1" dirty="0"/>
              <a:t>Gibeon</a:t>
            </a:r>
          </a:p>
        </p:txBody>
      </p:sp>
      <p:sp>
        <p:nvSpPr>
          <p:cNvPr id="25" name="Oval 24"/>
          <p:cNvSpPr/>
          <p:nvPr/>
        </p:nvSpPr>
        <p:spPr>
          <a:xfrm>
            <a:off x="9223247" y="333169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9958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10711"/>
          <a:stretch/>
        </p:blipFill>
        <p:spPr>
          <a:xfrm>
            <a:off x="5406522" y="0"/>
            <a:ext cx="6809862" cy="6858000"/>
          </a:xfrm>
          <a:prstGeom prst="rect">
            <a:avLst/>
          </a:prstGeom>
        </p:spPr>
      </p:pic>
      <p:pic>
        <p:nvPicPr>
          <p:cNvPr id="6" name="Picture 5"/>
          <p:cNvPicPr>
            <a:picLocks noChangeAspect="1"/>
          </p:cNvPicPr>
          <p:nvPr/>
        </p:nvPicPr>
        <p:blipFill>
          <a:blip r:embed="rId4"/>
          <a:stretch>
            <a:fillRect/>
          </a:stretch>
        </p:blipFill>
        <p:spPr>
          <a:xfrm>
            <a:off x="6386234" y="3642180"/>
            <a:ext cx="3442891" cy="3215820"/>
          </a:xfrm>
          <a:prstGeom prst="rect">
            <a:avLst/>
          </a:prstGeom>
        </p:spPr>
      </p:pic>
      <p:sp>
        <p:nvSpPr>
          <p:cNvPr id="7" name="Oval 6"/>
          <p:cNvSpPr/>
          <p:nvPr/>
        </p:nvSpPr>
        <p:spPr>
          <a:xfrm rot="760747">
            <a:off x="8851392" y="2779776"/>
            <a:ext cx="1975104" cy="1152144"/>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357359" y="28440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266176" y="4212336"/>
            <a:ext cx="2487168" cy="646331"/>
          </a:xfrm>
          <a:prstGeom prst="rect">
            <a:avLst/>
          </a:prstGeom>
          <a:noFill/>
        </p:spPr>
        <p:txBody>
          <a:bodyPr wrap="square" rtlCol="0">
            <a:spAutoFit/>
          </a:bodyPr>
          <a:lstStyle/>
          <a:p>
            <a:r>
              <a:rPr lang="en-US" sz="3600" b="1" dirty="0">
                <a:solidFill>
                  <a:schemeClr val="tx1">
                    <a:alpha val="50000"/>
                  </a:schemeClr>
                </a:solidFill>
              </a:rPr>
              <a:t>Jerusalem</a:t>
            </a:r>
          </a:p>
        </p:txBody>
      </p:sp>
      <p:sp>
        <p:nvSpPr>
          <p:cNvPr id="10" name="Oval 9"/>
          <p:cNvSpPr/>
          <p:nvPr/>
        </p:nvSpPr>
        <p:spPr>
          <a:xfrm>
            <a:off x="10355228" y="3459246"/>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0692384" y="3218688"/>
            <a:ext cx="2487168" cy="646331"/>
          </a:xfrm>
          <a:prstGeom prst="rect">
            <a:avLst/>
          </a:prstGeom>
          <a:noFill/>
        </p:spPr>
        <p:txBody>
          <a:bodyPr wrap="square" rtlCol="0">
            <a:spAutoFit/>
          </a:bodyPr>
          <a:lstStyle/>
          <a:p>
            <a:r>
              <a:rPr lang="en-US" sz="3600" b="1" dirty="0"/>
              <a:t>Gilgal</a:t>
            </a:r>
          </a:p>
        </p:txBody>
      </p:sp>
      <p:sp>
        <p:nvSpPr>
          <p:cNvPr id="12" name="TextBox 11"/>
          <p:cNvSpPr txBox="1"/>
          <p:nvPr/>
        </p:nvSpPr>
        <p:spPr>
          <a:xfrm>
            <a:off x="9229344" y="2304288"/>
            <a:ext cx="2487168" cy="646331"/>
          </a:xfrm>
          <a:prstGeom prst="rect">
            <a:avLst/>
          </a:prstGeom>
          <a:noFill/>
        </p:spPr>
        <p:txBody>
          <a:bodyPr wrap="square" rtlCol="0">
            <a:spAutoFit/>
          </a:bodyPr>
          <a:lstStyle/>
          <a:p>
            <a:r>
              <a:rPr lang="en-US" sz="3600" b="1" dirty="0">
                <a:solidFill>
                  <a:schemeClr val="tx1">
                    <a:alpha val="47000"/>
                  </a:schemeClr>
                </a:solidFill>
              </a:rPr>
              <a:t>Ai</a:t>
            </a:r>
          </a:p>
        </p:txBody>
      </p:sp>
      <p:sp>
        <p:nvSpPr>
          <p:cNvPr id="13" name="Oval 12"/>
          <p:cNvSpPr/>
          <p:nvPr/>
        </p:nvSpPr>
        <p:spPr>
          <a:xfrm>
            <a:off x="8796527" y="5995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235696" y="6211669"/>
            <a:ext cx="2487168" cy="646331"/>
          </a:xfrm>
          <a:prstGeom prst="rect">
            <a:avLst/>
          </a:prstGeom>
          <a:noFill/>
        </p:spPr>
        <p:txBody>
          <a:bodyPr wrap="square" rtlCol="0">
            <a:spAutoFit/>
          </a:bodyPr>
          <a:lstStyle/>
          <a:p>
            <a:r>
              <a:rPr lang="en-US" sz="3600" b="1" dirty="0">
                <a:solidFill>
                  <a:schemeClr val="tx1">
                    <a:alpha val="52000"/>
                  </a:schemeClr>
                </a:solidFill>
              </a:rPr>
              <a:t>Hebron</a:t>
            </a:r>
          </a:p>
        </p:txBody>
      </p:sp>
      <p:sp>
        <p:nvSpPr>
          <p:cNvPr id="15" name="Oval 14"/>
          <p:cNvSpPr/>
          <p:nvPr/>
        </p:nvSpPr>
        <p:spPr>
          <a:xfrm>
            <a:off x="7321295" y="5233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674864" y="5010912"/>
            <a:ext cx="2487168" cy="646331"/>
          </a:xfrm>
          <a:prstGeom prst="rect">
            <a:avLst/>
          </a:prstGeom>
          <a:noFill/>
        </p:spPr>
        <p:txBody>
          <a:bodyPr wrap="square" rtlCol="0">
            <a:spAutoFit/>
          </a:bodyPr>
          <a:lstStyle/>
          <a:p>
            <a:r>
              <a:rPr lang="en-US" sz="3600" b="1" dirty="0">
                <a:solidFill>
                  <a:schemeClr val="tx1">
                    <a:alpha val="50000"/>
                  </a:schemeClr>
                </a:solidFill>
              </a:rPr>
              <a:t>Lachish</a:t>
            </a:r>
          </a:p>
        </p:txBody>
      </p:sp>
      <p:sp>
        <p:nvSpPr>
          <p:cNvPr id="17" name="Oval 16"/>
          <p:cNvSpPr/>
          <p:nvPr/>
        </p:nvSpPr>
        <p:spPr>
          <a:xfrm>
            <a:off x="7876031" y="44899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382512" y="3974592"/>
            <a:ext cx="2487168" cy="646331"/>
          </a:xfrm>
          <a:prstGeom prst="rect">
            <a:avLst/>
          </a:prstGeom>
          <a:noFill/>
        </p:spPr>
        <p:txBody>
          <a:bodyPr wrap="square" rtlCol="0">
            <a:spAutoFit/>
          </a:bodyPr>
          <a:lstStyle/>
          <a:p>
            <a:r>
              <a:rPr lang="en-US" sz="3600" b="1" dirty="0">
                <a:solidFill>
                  <a:schemeClr val="tx1">
                    <a:alpha val="50000"/>
                  </a:schemeClr>
                </a:solidFill>
                <a:effectLst>
                  <a:glow rad="127000">
                    <a:srgbClr val="D2B782"/>
                  </a:glow>
                </a:effectLst>
              </a:rPr>
              <a:t>Jarmuth</a:t>
            </a:r>
          </a:p>
        </p:txBody>
      </p:sp>
      <p:sp>
        <p:nvSpPr>
          <p:cNvPr id="19" name="Oval 18"/>
          <p:cNvSpPr/>
          <p:nvPr/>
        </p:nvSpPr>
        <p:spPr>
          <a:xfrm>
            <a:off x="6577583" y="55872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601968" y="5766816"/>
            <a:ext cx="2487168" cy="646331"/>
          </a:xfrm>
          <a:prstGeom prst="rect">
            <a:avLst/>
          </a:prstGeom>
          <a:noFill/>
        </p:spPr>
        <p:txBody>
          <a:bodyPr wrap="square" rtlCol="0">
            <a:spAutoFit/>
          </a:bodyPr>
          <a:lstStyle/>
          <a:p>
            <a:r>
              <a:rPr lang="en-US" sz="3600" b="1" dirty="0">
                <a:solidFill>
                  <a:schemeClr val="tx1">
                    <a:alpha val="50000"/>
                  </a:schemeClr>
                </a:solidFill>
              </a:rPr>
              <a:t>Eglon</a:t>
            </a:r>
          </a:p>
        </p:txBody>
      </p:sp>
      <p:sp>
        <p:nvSpPr>
          <p:cNvPr id="21" name="Oval 20"/>
          <p:cNvSpPr/>
          <p:nvPr/>
        </p:nvSpPr>
        <p:spPr>
          <a:xfrm>
            <a:off x="9137903" y="40327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650480" y="3084576"/>
            <a:ext cx="2487168" cy="646331"/>
          </a:xfrm>
          <a:prstGeom prst="rect">
            <a:avLst/>
          </a:prstGeom>
          <a:noFill/>
        </p:spPr>
        <p:txBody>
          <a:bodyPr wrap="square" rtlCol="0">
            <a:spAutoFit/>
          </a:bodyPr>
          <a:lstStyle/>
          <a:p>
            <a:r>
              <a:rPr lang="en-US" sz="3600" b="1" dirty="0"/>
              <a:t>Gibeon</a:t>
            </a:r>
          </a:p>
        </p:txBody>
      </p:sp>
      <p:sp>
        <p:nvSpPr>
          <p:cNvPr id="23" name="Oval 22"/>
          <p:cNvSpPr/>
          <p:nvPr/>
        </p:nvSpPr>
        <p:spPr>
          <a:xfrm>
            <a:off x="9223247" y="333169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But Gibeon was Allied to Israel</a:t>
            </a:r>
          </a:p>
        </p:txBody>
      </p:sp>
      <p:sp>
        <p:nvSpPr>
          <p:cNvPr id="4" name="Oval 3"/>
          <p:cNvSpPr/>
          <p:nvPr/>
        </p:nvSpPr>
        <p:spPr>
          <a:xfrm>
            <a:off x="176463" y="1572126"/>
            <a:ext cx="1556084" cy="962527"/>
          </a:xfrm>
          <a:prstGeom prst="ellipse">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7276" y="1825625"/>
            <a:ext cx="5447468" cy="4351338"/>
          </a:xfrm>
        </p:spPr>
        <p:txBody>
          <a:bodyPr/>
          <a:lstStyle/>
          <a:p>
            <a:r>
              <a:rPr lang="en-US" dirty="0">
                <a:solidFill>
                  <a:srgbClr val="FF0000"/>
                </a:solidFill>
              </a:rPr>
              <a:t> </a:t>
            </a:r>
            <a:r>
              <a:rPr lang="en-US" baseline="30000" dirty="0">
                <a:solidFill>
                  <a:srgbClr val="FF0000"/>
                </a:solidFill>
              </a:rPr>
              <a:t>9:15</a:t>
            </a:r>
            <a:r>
              <a:rPr lang="en-US" dirty="0">
                <a:solidFill>
                  <a:srgbClr val="FF0000"/>
                </a:solidFill>
              </a:rPr>
              <a:t> </a:t>
            </a:r>
            <a:r>
              <a:rPr lang="en-US" dirty="0"/>
              <a:t>Then Joshua made </a:t>
            </a:r>
            <a:r>
              <a:rPr lang="en-US" dirty="0">
                <a:solidFill>
                  <a:srgbClr val="FF0000"/>
                </a:solidFill>
              </a:rPr>
              <a:t>a treaty of peace </a:t>
            </a:r>
            <a:r>
              <a:rPr lang="en-US" dirty="0"/>
              <a:t>with them to let them live, and the leaders of the assembly </a:t>
            </a:r>
            <a:r>
              <a:rPr lang="en-US" dirty="0">
                <a:solidFill>
                  <a:srgbClr val="FF0000"/>
                </a:solidFill>
              </a:rPr>
              <a:t>ratified it by oath</a:t>
            </a:r>
            <a:r>
              <a:rPr lang="en-US" dirty="0"/>
              <a:t>. (Josh 9:15)</a:t>
            </a:r>
          </a:p>
        </p:txBody>
      </p:sp>
    </p:spTree>
    <p:extLst>
      <p:ext uri="{BB962C8B-B14F-4D97-AF65-F5344CB8AC3E}">
        <p14:creationId xmlns:p14="http://schemas.microsoft.com/office/powerpoint/2010/main" val="3073161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10711"/>
          <a:stretch/>
        </p:blipFill>
        <p:spPr>
          <a:xfrm>
            <a:off x="5406522" y="0"/>
            <a:ext cx="6809862" cy="6858000"/>
          </a:xfrm>
          <a:prstGeom prst="rect">
            <a:avLst/>
          </a:prstGeom>
        </p:spPr>
      </p:pic>
      <p:pic>
        <p:nvPicPr>
          <p:cNvPr id="6" name="Picture 5"/>
          <p:cNvPicPr>
            <a:picLocks noChangeAspect="1"/>
          </p:cNvPicPr>
          <p:nvPr/>
        </p:nvPicPr>
        <p:blipFill>
          <a:blip r:embed="rId4"/>
          <a:stretch>
            <a:fillRect/>
          </a:stretch>
        </p:blipFill>
        <p:spPr>
          <a:xfrm>
            <a:off x="6386234" y="3642180"/>
            <a:ext cx="3442891" cy="3215820"/>
          </a:xfrm>
          <a:prstGeom prst="rect">
            <a:avLst/>
          </a:prstGeom>
        </p:spPr>
      </p:pic>
      <p:sp>
        <p:nvSpPr>
          <p:cNvPr id="7" name="Oval 6"/>
          <p:cNvSpPr/>
          <p:nvPr/>
        </p:nvSpPr>
        <p:spPr>
          <a:xfrm rot="760747">
            <a:off x="8851392" y="2779776"/>
            <a:ext cx="1975104" cy="1152144"/>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357359" y="28440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266176" y="4212336"/>
            <a:ext cx="2487168" cy="646331"/>
          </a:xfrm>
          <a:prstGeom prst="rect">
            <a:avLst/>
          </a:prstGeom>
          <a:noFill/>
        </p:spPr>
        <p:txBody>
          <a:bodyPr wrap="square" rtlCol="0">
            <a:spAutoFit/>
          </a:bodyPr>
          <a:lstStyle/>
          <a:p>
            <a:r>
              <a:rPr lang="en-US" sz="3600" b="1" dirty="0">
                <a:solidFill>
                  <a:schemeClr val="tx1">
                    <a:alpha val="50000"/>
                  </a:schemeClr>
                </a:solidFill>
              </a:rPr>
              <a:t>Jerusalem</a:t>
            </a:r>
          </a:p>
        </p:txBody>
      </p:sp>
      <p:sp>
        <p:nvSpPr>
          <p:cNvPr id="10" name="Oval 9"/>
          <p:cNvSpPr/>
          <p:nvPr/>
        </p:nvSpPr>
        <p:spPr>
          <a:xfrm>
            <a:off x="10355228" y="3459246"/>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0692384" y="3218688"/>
            <a:ext cx="2487168" cy="646331"/>
          </a:xfrm>
          <a:prstGeom prst="rect">
            <a:avLst/>
          </a:prstGeom>
          <a:noFill/>
        </p:spPr>
        <p:txBody>
          <a:bodyPr wrap="square" rtlCol="0">
            <a:spAutoFit/>
          </a:bodyPr>
          <a:lstStyle/>
          <a:p>
            <a:r>
              <a:rPr lang="en-US" sz="3600" b="1" dirty="0"/>
              <a:t>Gilgal</a:t>
            </a:r>
          </a:p>
        </p:txBody>
      </p:sp>
      <p:sp>
        <p:nvSpPr>
          <p:cNvPr id="12" name="TextBox 11"/>
          <p:cNvSpPr txBox="1"/>
          <p:nvPr/>
        </p:nvSpPr>
        <p:spPr>
          <a:xfrm>
            <a:off x="9229344" y="2304288"/>
            <a:ext cx="2487168" cy="646331"/>
          </a:xfrm>
          <a:prstGeom prst="rect">
            <a:avLst/>
          </a:prstGeom>
          <a:noFill/>
        </p:spPr>
        <p:txBody>
          <a:bodyPr wrap="square" rtlCol="0">
            <a:spAutoFit/>
          </a:bodyPr>
          <a:lstStyle/>
          <a:p>
            <a:r>
              <a:rPr lang="en-US" sz="3600" b="1" dirty="0">
                <a:solidFill>
                  <a:schemeClr val="tx1">
                    <a:alpha val="47000"/>
                  </a:schemeClr>
                </a:solidFill>
              </a:rPr>
              <a:t>Ai</a:t>
            </a:r>
          </a:p>
        </p:txBody>
      </p:sp>
      <p:sp>
        <p:nvSpPr>
          <p:cNvPr id="13" name="Oval 12"/>
          <p:cNvSpPr/>
          <p:nvPr/>
        </p:nvSpPr>
        <p:spPr>
          <a:xfrm>
            <a:off x="8796527" y="5995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235696" y="6211669"/>
            <a:ext cx="2487168" cy="646331"/>
          </a:xfrm>
          <a:prstGeom prst="rect">
            <a:avLst/>
          </a:prstGeom>
          <a:noFill/>
        </p:spPr>
        <p:txBody>
          <a:bodyPr wrap="square" rtlCol="0">
            <a:spAutoFit/>
          </a:bodyPr>
          <a:lstStyle/>
          <a:p>
            <a:r>
              <a:rPr lang="en-US" sz="3600" b="1" dirty="0">
                <a:solidFill>
                  <a:schemeClr val="tx1">
                    <a:alpha val="52000"/>
                  </a:schemeClr>
                </a:solidFill>
              </a:rPr>
              <a:t>Hebron</a:t>
            </a:r>
          </a:p>
        </p:txBody>
      </p:sp>
      <p:sp>
        <p:nvSpPr>
          <p:cNvPr id="15" name="Oval 14"/>
          <p:cNvSpPr/>
          <p:nvPr/>
        </p:nvSpPr>
        <p:spPr>
          <a:xfrm>
            <a:off x="7321295" y="5233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674864" y="5010912"/>
            <a:ext cx="2487168" cy="646331"/>
          </a:xfrm>
          <a:prstGeom prst="rect">
            <a:avLst/>
          </a:prstGeom>
          <a:noFill/>
        </p:spPr>
        <p:txBody>
          <a:bodyPr wrap="square" rtlCol="0">
            <a:spAutoFit/>
          </a:bodyPr>
          <a:lstStyle/>
          <a:p>
            <a:r>
              <a:rPr lang="en-US" sz="3600" b="1" dirty="0">
                <a:solidFill>
                  <a:schemeClr val="tx1">
                    <a:alpha val="50000"/>
                  </a:schemeClr>
                </a:solidFill>
              </a:rPr>
              <a:t>Lachish</a:t>
            </a:r>
          </a:p>
        </p:txBody>
      </p:sp>
      <p:sp>
        <p:nvSpPr>
          <p:cNvPr id="17" name="Oval 16"/>
          <p:cNvSpPr/>
          <p:nvPr/>
        </p:nvSpPr>
        <p:spPr>
          <a:xfrm>
            <a:off x="7876031" y="44899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382512" y="3974592"/>
            <a:ext cx="2487168" cy="646331"/>
          </a:xfrm>
          <a:prstGeom prst="rect">
            <a:avLst/>
          </a:prstGeom>
          <a:noFill/>
        </p:spPr>
        <p:txBody>
          <a:bodyPr wrap="square" rtlCol="0">
            <a:spAutoFit/>
          </a:bodyPr>
          <a:lstStyle/>
          <a:p>
            <a:r>
              <a:rPr lang="en-US" sz="3600" b="1" dirty="0">
                <a:solidFill>
                  <a:schemeClr val="tx1">
                    <a:alpha val="50000"/>
                  </a:schemeClr>
                </a:solidFill>
                <a:effectLst>
                  <a:glow rad="127000">
                    <a:srgbClr val="D2B782"/>
                  </a:glow>
                </a:effectLst>
              </a:rPr>
              <a:t>Jarmuth</a:t>
            </a:r>
          </a:p>
        </p:txBody>
      </p:sp>
      <p:sp>
        <p:nvSpPr>
          <p:cNvPr id="19" name="Oval 18"/>
          <p:cNvSpPr/>
          <p:nvPr/>
        </p:nvSpPr>
        <p:spPr>
          <a:xfrm>
            <a:off x="6577583" y="55872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601968" y="5766816"/>
            <a:ext cx="2487168" cy="646331"/>
          </a:xfrm>
          <a:prstGeom prst="rect">
            <a:avLst/>
          </a:prstGeom>
          <a:noFill/>
        </p:spPr>
        <p:txBody>
          <a:bodyPr wrap="square" rtlCol="0">
            <a:spAutoFit/>
          </a:bodyPr>
          <a:lstStyle/>
          <a:p>
            <a:r>
              <a:rPr lang="en-US" sz="3600" b="1" dirty="0">
                <a:solidFill>
                  <a:schemeClr val="tx1">
                    <a:alpha val="50000"/>
                  </a:schemeClr>
                </a:solidFill>
              </a:rPr>
              <a:t>Eglon</a:t>
            </a:r>
          </a:p>
        </p:txBody>
      </p:sp>
      <p:sp>
        <p:nvSpPr>
          <p:cNvPr id="21" name="Oval 20"/>
          <p:cNvSpPr/>
          <p:nvPr/>
        </p:nvSpPr>
        <p:spPr>
          <a:xfrm>
            <a:off x="9137903" y="40327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650480" y="3084576"/>
            <a:ext cx="2487168" cy="646331"/>
          </a:xfrm>
          <a:prstGeom prst="rect">
            <a:avLst/>
          </a:prstGeom>
          <a:noFill/>
        </p:spPr>
        <p:txBody>
          <a:bodyPr wrap="square" rtlCol="0">
            <a:spAutoFit/>
          </a:bodyPr>
          <a:lstStyle/>
          <a:p>
            <a:r>
              <a:rPr lang="en-US" sz="3600" b="1" dirty="0"/>
              <a:t>Gibeon</a:t>
            </a:r>
          </a:p>
        </p:txBody>
      </p:sp>
      <p:sp>
        <p:nvSpPr>
          <p:cNvPr id="23" name="Oval 22"/>
          <p:cNvSpPr/>
          <p:nvPr/>
        </p:nvSpPr>
        <p:spPr>
          <a:xfrm>
            <a:off x="9223247" y="333169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But Gibeon was Allied to Israel</a:t>
            </a:r>
          </a:p>
        </p:txBody>
      </p:sp>
      <p:sp>
        <p:nvSpPr>
          <p:cNvPr id="3" name="Content Placeholder 2"/>
          <p:cNvSpPr>
            <a:spLocks noGrp="1"/>
          </p:cNvSpPr>
          <p:nvPr>
            <p:ph idx="1"/>
          </p:nvPr>
        </p:nvSpPr>
        <p:spPr>
          <a:xfrm>
            <a:off x="387276" y="1825625"/>
            <a:ext cx="5447468" cy="4351338"/>
          </a:xfrm>
        </p:spPr>
        <p:txBody>
          <a:bodyPr/>
          <a:lstStyle/>
          <a:p>
            <a:r>
              <a:rPr lang="en-US" baseline="30000" dirty="0">
                <a:solidFill>
                  <a:srgbClr val="FF0000"/>
                </a:solidFill>
              </a:rPr>
              <a:t>9:19</a:t>
            </a:r>
            <a:r>
              <a:rPr lang="en-US" dirty="0">
                <a:solidFill>
                  <a:srgbClr val="FF0000"/>
                </a:solidFill>
              </a:rPr>
              <a:t> </a:t>
            </a:r>
            <a:r>
              <a:rPr lang="en-US" b="0" dirty="0"/>
              <a:t> </a:t>
            </a:r>
            <a:r>
              <a:rPr lang="en-US" dirty="0"/>
              <a:t>"We have given them our </a:t>
            </a:r>
            <a:r>
              <a:rPr lang="en-US" dirty="0">
                <a:solidFill>
                  <a:srgbClr val="FF0000"/>
                </a:solidFill>
              </a:rPr>
              <a:t>oath</a:t>
            </a:r>
            <a:r>
              <a:rPr lang="en-US" dirty="0"/>
              <a:t> by the LORD, the God of Israel, and </a:t>
            </a:r>
            <a:r>
              <a:rPr lang="en-US" dirty="0">
                <a:solidFill>
                  <a:srgbClr val="FF0000"/>
                </a:solidFill>
              </a:rPr>
              <a:t>we cannot touch them now</a:t>
            </a:r>
            <a:r>
              <a:rPr lang="en-US" dirty="0"/>
              <a:t>. </a:t>
            </a:r>
            <a:br>
              <a:rPr lang="en-US"/>
            </a:br>
            <a:r>
              <a:rPr lang="en-US"/>
              <a:t>(Josh 9:19)</a:t>
            </a:r>
            <a:endParaRPr lang="en-US" dirty="0"/>
          </a:p>
        </p:txBody>
      </p:sp>
    </p:spTree>
    <p:extLst>
      <p:ext uri="{BB962C8B-B14F-4D97-AF65-F5344CB8AC3E}">
        <p14:creationId xmlns:p14="http://schemas.microsoft.com/office/powerpoint/2010/main" val="3060526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21065"/>
            <a:ext cx="12192000" cy="6636936"/>
          </a:xfrm>
          <a:prstGeom prst="rect">
            <a:avLst/>
          </a:prstGeom>
        </p:spPr>
      </p:pic>
      <p:sp>
        <p:nvSpPr>
          <p:cNvPr id="2" name="Title 1"/>
          <p:cNvSpPr>
            <a:spLocks noGrp="1"/>
          </p:cNvSpPr>
          <p:nvPr>
            <p:ph type="title"/>
          </p:nvPr>
        </p:nvSpPr>
        <p:spPr/>
        <p:txBody>
          <a:bodyPr/>
          <a:lstStyle/>
          <a:p>
            <a:r>
              <a:rPr lang="en-US" dirty="0"/>
              <a:t>If you feel the world is against you ... </a:t>
            </a:r>
            <a:br>
              <a:rPr lang="en-US" dirty="0"/>
            </a:br>
            <a:endParaRPr lang="en-US" dirty="0"/>
          </a:p>
        </p:txBody>
      </p:sp>
      <p:sp>
        <p:nvSpPr>
          <p:cNvPr id="3" name="Content Placeholder 2"/>
          <p:cNvSpPr>
            <a:spLocks noGrp="1"/>
          </p:cNvSpPr>
          <p:nvPr>
            <p:ph idx="1"/>
          </p:nvPr>
        </p:nvSpPr>
        <p:spPr/>
        <p:txBody>
          <a:bodyPr/>
          <a:lstStyle/>
          <a:p>
            <a:r>
              <a:rPr lang="en-US" dirty="0"/>
              <a:t> 		 </a:t>
            </a:r>
          </a:p>
        </p:txBody>
      </p:sp>
    </p:spTree>
    <p:extLst>
      <p:ext uri="{BB962C8B-B14F-4D97-AF65-F5344CB8AC3E}">
        <p14:creationId xmlns:p14="http://schemas.microsoft.com/office/powerpoint/2010/main" val="3165655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21065"/>
            <a:ext cx="12192000" cy="6636936"/>
          </a:xfrm>
          <a:prstGeom prst="rect">
            <a:avLst/>
          </a:prstGeom>
        </p:spPr>
      </p:pic>
      <p:sp>
        <p:nvSpPr>
          <p:cNvPr id="2" name="Title 1"/>
          <p:cNvSpPr>
            <a:spLocks noGrp="1"/>
          </p:cNvSpPr>
          <p:nvPr>
            <p:ph type="title"/>
          </p:nvPr>
        </p:nvSpPr>
        <p:spPr/>
        <p:txBody>
          <a:bodyPr/>
          <a:lstStyle/>
          <a:p>
            <a:r>
              <a:rPr lang="en-US" dirty="0"/>
              <a:t>If you feel the world is against you ... </a:t>
            </a:r>
            <a:br>
              <a:rPr lang="en-US" dirty="0"/>
            </a:br>
            <a:endParaRPr lang="en-US" dirty="0"/>
          </a:p>
        </p:txBody>
      </p:sp>
      <p:sp>
        <p:nvSpPr>
          <p:cNvPr id="3" name="Content Placeholder 2"/>
          <p:cNvSpPr>
            <a:spLocks noGrp="1"/>
          </p:cNvSpPr>
          <p:nvPr>
            <p:ph idx="1"/>
          </p:nvPr>
        </p:nvSpPr>
        <p:spPr/>
        <p:txBody>
          <a:bodyPr/>
          <a:lstStyle/>
          <a:p>
            <a:r>
              <a:rPr lang="en-US" dirty="0"/>
              <a:t> 		 </a:t>
            </a:r>
          </a:p>
        </p:txBody>
      </p:sp>
      <p:sp>
        <p:nvSpPr>
          <p:cNvPr id="5" name="TextBox 4"/>
          <p:cNvSpPr txBox="1"/>
          <p:nvPr/>
        </p:nvSpPr>
        <p:spPr>
          <a:xfrm>
            <a:off x="770022" y="2069431"/>
            <a:ext cx="10668000" cy="2862322"/>
          </a:xfrm>
          <a:prstGeom prst="rect">
            <a:avLst/>
          </a:prstGeom>
          <a:noFill/>
        </p:spPr>
        <p:txBody>
          <a:bodyPr wrap="square" rtlCol="0">
            <a:spAutoFit/>
          </a:bodyPr>
          <a:lstStyle/>
          <a:p>
            <a:pPr algn="ctr"/>
            <a:r>
              <a:rPr lang="en-US" sz="6000" b="1" dirty="0">
                <a:solidFill>
                  <a:schemeClr val="bg1"/>
                </a:solidFill>
                <a:effectLst>
                  <a:glow rad="127000">
                    <a:srgbClr val="44649E"/>
                  </a:glow>
                </a:effectLst>
              </a:rPr>
              <a:t>and you want the Lord to fight your battles … and give you success …</a:t>
            </a:r>
          </a:p>
        </p:txBody>
      </p:sp>
    </p:spTree>
    <p:extLst>
      <p:ext uri="{BB962C8B-B14F-4D97-AF65-F5344CB8AC3E}">
        <p14:creationId xmlns:p14="http://schemas.microsoft.com/office/powerpoint/2010/main" val="350709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21065"/>
            <a:ext cx="12192000" cy="6636936"/>
          </a:xfrm>
          <a:prstGeom prst="rect">
            <a:avLst/>
          </a:prstGeom>
        </p:spPr>
      </p:pic>
      <p:sp>
        <p:nvSpPr>
          <p:cNvPr id="2" name="Title 1"/>
          <p:cNvSpPr>
            <a:spLocks noGrp="1"/>
          </p:cNvSpPr>
          <p:nvPr>
            <p:ph type="title"/>
          </p:nvPr>
        </p:nvSpPr>
        <p:spPr>
          <a:xfrm>
            <a:off x="0" y="0"/>
            <a:ext cx="12192000" cy="1325563"/>
          </a:xfrm>
        </p:spPr>
        <p:txBody>
          <a:bodyPr/>
          <a:lstStyle/>
          <a:p>
            <a:r>
              <a:rPr lang="en-US" dirty="0"/>
              <a:t>Ever felt: “The World is Against ME!”</a:t>
            </a:r>
          </a:p>
        </p:txBody>
      </p:sp>
    </p:spTree>
    <p:extLst>
      <p:ext uri="{BB962C8B-B14F-4D97-AF65-F5344CB8AC3E}">
        <p14:creationId xmlns:p14="http://schemas.microsoft.com/office/powerpoint/2010/main" val="2620689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21065"/>
            <a:ext cx="12192000" cy="6636936"/>
          </a:xfrm>
          <a:prstGeom prst="rect">
            <a:avLst/>
          </a:prstGeom>
        </p:spPr>
      </p:pic>
      <p:sp>
        <p:nvSpPr>
          <p:cNvPr id="2" name="Title 1"/>
          <p:cNvSpPr>
            <a:spLocks noGrp="1"/>
          </p:cNvSpPr>
          <p:nvPr>
            <p:ph type="title"/>
          </p:nvPr>
        </p:nvSpPr>
        <p:spPr/>
        <p:txBody>
          <a:bodyPr/>
          <a:lstStyle/>
          <a:p>
            <a:r>
              <a:rPr lang="en-US" dirty="0"/>
              <a:t>If you feel the world is against you ... </a:t>
            </a:r>
            <a:br>
              <a:rPr lang="en-US" dirty="0"/>
            </a:br>
            <a:endParaRPr lang="en-US" dirty="0"/>
          </a:p>
        </p:txBody>
      </p:sp>
      <p:sp>
        <p:nvSpPr>
          <p:cNvPr id="3" name="Content Placeholder 2"/>
          <p:cNvSpPr>
            <a:spLocks noGrp="1"/>
          </p:cNvSpPr>
          <p:nvPr>
            <p:ph idx="1"/>
          </p:nvPr>
        </p:nvSpPr>
        <p:spPr/>
        <p:txBody>
          <a:bodyPr/>
          <a:lstStyle/>
          <a:p>
            <a:r>
              <a:rPr lang="en-US" dirty="0"/>
              <a:t> 		 </a:t>
            </a:r>
          </a:p>
        </p:txBody>
      </p:sp>
      <p:sp>
        <p:nvSpPr>
          <p:cNvPr id="5" name="TextBox 4"/>
          <p:cNvSpPr txBox="1"/>
          <p:nvPr/>
        </p:nvSpPr>
        <p:spPr>
          <a:xfrm>
            <a:off x="770022" y="2069431"/>
            <a:ext cx="10668000" cy="2862322"/>
          </a:xfrm>
          <a:prstGeom prst="rect">
            <a:avLst/>
          </a:prstGeom>
          <a:noFill/>
        </p:spPr>
        <p:txBody>
          <a:bodyPr wrap="square" rtlCol="0">
            <a:spAutoFit/>
          </a:bodyPr>
          <a:lstStyle/>
          <a:p>
            <a:pPr algn="ctr"/>
            <a:r>
              <a:rPr lang="en-US" sz="6000" b="1" dirty="0">
                <a:solidFill>
                  <a:schemeClr val="bg1"/>
                </a:solidFill>
                <a:effectLst>
                  <a:glow rad="127000">
                    <a:srgbClr val="44649E"/>
                  </a:glow>
                </a:effectLst>
              </a:rPr>
              <a:t>and you want the Lord to fight your battles … and give you success …</a:t>
            </a:r>
          </a:p>
        </p:txBody>
      </p:sp>
      <p:sp>
        <p:nvSpPr>
          <p:cNvPr id="6" name="Content Placeholder 2"/>
          <p:cNvSpPr txBox="1">
            <a:spLocks/>
          </p:cNvSpPr>
          <p:nvPr/>
        </p:nvSpPr>
        <p:spPr>
          <a:xfrm>
            <a:off x="387275" y="4992623"/>
            <a:ext cx="10966525" cy="11843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Tx/>
              <a:buNone/>
              <a:defRPr sz="4400" b="1" kern="1200">
                <a:solidFill>
                  <a:schemeClr val="tx1"/>
                </a:solidFill>
                <a:effectLst>
                  <a:glow rad="127000">
                    <a:schemeClr val="bg1"/>
                  </a:glow>
                </a:effectLst>
                <a:latin typeface="+mn-lt"/>
                <a:ea typeface="+mn-ea"/>
                <a:cs typeface="+mn-cs"/>
              </a:defRPr>
            </a:lvl1pPr>
            <a:lvl2pPr marL="4572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2pPr>
            <a:lvl3pPr marL="9144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3pPr>
            <a:lvl4pPr marL="13716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4pPr>
            <a:lvl5pPr marL="18288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8800"/>
              <a:t>YOU MUST:</a:t>
            </a:r>
            <a:endParaRPr lang="en-US" sz="8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2234" y="1828576"/>
            <a:ext cx="3267531" cy="3200847"/>
          </a:xfrm>
          <a:prstGeom prst="rect">
            <a:avLst/>
          </a:prstGeom>
        </p:spPr>
      </p:pic>
    </p:spTree>
    <p:extLst>
      <p:ext uri="{BB962C8B-B14F-4D97-AF65-F5344CB8AC3E}">
        <p14:creationId xmlns:p14="http://schemas.microsoft.com/office/powerpoint/2010/main" val="3870573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20039" y="3045496"/>
            <a:ext cx="6248400" cy="4342593"/>
          </a:xfrm>
          <a:prstGeom prst="rect">
            <a:avLst/>
          </a:prstGeom>
        </p:spPr>
      </p:pic>
      <p:sp>
        <p:nvSpPr>
          <p:cNvPr id="2" name="Title 1"/>
          <p:cNvSpPr>
            <a:spLocks noGrp="1"/>
          </p:cNvSpPr>
          <p:nvPr>
            <p:ph type="title"/>
          </p:nvPr>
        </p:nvSpPr>
        <p:spPr/>
        <p:txBody>
          <a:bodyPr/>
          <a:lstStyle/>
          <a:p>
            <a:r>
              <a:rPr lang="en-US" dirty="0"/>
              <a:t>1-  Keep your </a:t>
            </a:r>
            <a:r>
              <a:rPr lang="en-US" u="sng" dirty="0">
                <a:effectLst>
                  <a:glow rad="127000">
                    <a:srgbClr val="FF0000"/>
                  </a:glow>
                </a:effectLst>
              </a:rPr>
              <a:t>Promises</a:t>
            </a:r>
            <a:r>
              <a:rPr lang="en-US" dirty="0">
                <a:effectLst>
                  <a:glow rad="127000">
                    <a:srgbClr val="FF0000"/>
                  </a:glow>
                </a:effectLst>
              </a:rPr>
              <a:t> </a:t>
            </a:r>
            <a:r>
              <a:rPr lang="en-US" dirty="0"/>
              <a:t>6-7</a:t>
            </a:r>
          </a:p>
        </p:txBody>
      </p:sp>
      <p:sp>
        <p:nvSpPr>
          <p:cNvPr id="3" name="Content Placeholder 2"/>
          <p:cNvSpPr>
            <a:spLocks noGrp="1"/>
          </p:cNvSpPr>
          <p:nvPr>
            <p:ph idx="1"/>
          </p:nvPr>
        </p:nvSpPr>
        <p:spPr>
          <a:xfrm>
            <a:off x="387275" y="1661160"/>
            <a:ext cx="11484685" cy="4515803"/>
          </a:xfrm>
        </p:spPr>
        <p:txBody>
          <a:bodyPr/>
          <a:lstStyle/>
          <a:p>
            <a:r>
              <a:rPr lang="en-US" baseline="30000" dirty="0"/>
              <a:t>6</a:t>
            </a:r>
            <a:r>
              <a:rPr lang="en-US" dirty="0"/>
              <a:t> The </a:t>
            </a:r>
            <a:r>
              <a:rPr lang="en-US" dirty="0" err="1"/>
              <a:t>Gibeonites</a:t>
            </a:r>
            <a:r>
              <a:rPr lang="en-US" dirty="0"/>
              <a:t> then sent word to Joshua in the camp at Gilgal: </a:t>
            </a:r>
            <a:br>
              <a:rPr lang="en-US" dirty="0"/>
            </a:br>
            <a:r>
              <a:rPr lang="en-US" dirty="0"/>
              <a:t>"Do not abandon your servants. Come up to </a:t>
            </a:r>
            <a:br>
              <a:rPr lang="en-US" dirty="0"/>
            </a:br>
            <a:r>
              <a:rPr lang="en-US" dirty="0"/>
              <a:t>						us quickly and save us! </a:t>
            </a:r>
            <a:br>
              <a:rPr lang="en-US" dirty="0"/>
            </a:br>
            <a:r>
              <a:rPr lang="en-US" dirty="0"/>
              <a:t>						Help us, because all </a:t>
            </a:r>
            <a:br>
              <a:rPr lang="en-US" dirty="0"/>
            </a:br>
            <a:r>
              <a:rPr lang="en-US" dirty="0"/>
              <a:t>						he Amorite kings from  </a:t>
            </a:r>
            <a:br>
              <a:rPr lang="en-US" dirty="0"/>
            </a:br>
            <a:r>
              <a:rPr lang="en-US" dirty="0"/>
              <a:t>						the hill country have </a:t>
            </a:r>
            <a:br>
              <a:rPr lang="en-US" dirty="0"/>
            </a:br>
            <a:r>
              <a:rPr lang="en-US" dirty="0"/>
              <a:t>						joined forces against us.“</a:t>
            </a:r>
          </a:p>
          <a:p>
            <a:endParaRPr lang="en-US" dirty="0"/>
          </a:p>
          <a:p>
            <a:r>
              <a:rPr lang="en-US" dirty="0"/>
              <a:t> </a:t>
            </a:r>
          </a:p>
        </p:txBody>
      </p:sp>
      <p:pic>
        <p:nvPicPr>
          <p:cNvPr id="5" name="Picture 4"/>
          <p:cNvPicPr>
            <a:picLocks noChangeAspect="1"/>
          </p:cNvPicPr>
          <p:nvPr/>
        </p:nvPicPr>
        <p:blipFill>
          <a:blip r:embed="rId4"/>
          <a:stretch>
            <a:fillRect/>
          </a:stretch>
        </p:blipFill>
        <p:spPr>
          <a:xfrm>
            <a:off x="2259002" y="7364230"/>
            <a:ext cx="8070235" cy="5388340"/>
          </a:xfrm>
          <a:prstGeom prst="rect">
            <a:avLst/>
          </a:prstGeom>
        </p:spPr>
      </p:pic>
    </p:spTree>
    <p:extLst>
      <p:ext uri="{BB962C8B-B14F-4D97-AF65-F5344CB8AC3E}">
        <p14:creationId xmlns:p14="http://schemas.microsoft.com/office/powerpoint/2010/main" val="915963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r="10711"/>
          <a:stretch/>
        </p:blipFill>
        <p:spPr>
          <a:xfrm>
            <a:off x="5406522" y="0"/>
            <a:ext cx="6809862" cy="6858000"/>
          </a:xfrm>
          <a:prstGeom prst="rect">
            <a:avLst/>
          </a:prstGeom>
        </p:spPr>
      </p:pic>
      <p:sp>
        <p:nvSpPr>
          <p:cNvPr id="2" name="Title 1"/>
          <p:cNvSpPr>
            <a:spLocks noGrp="1"/>
          </p:cNvSpPr>
          <p:nvPr>
            <p:ph type="title"/>
          </p:nvPr>
        </p:nvSpPr>
        <p:spPr/>
        <p:txBody>
          <a:bodyPr/>
          <a:lstStyle/>
          <a:p>
            <a:r>
              <a:rPr lang="en-US" dirty="0"/>
              <a:t>1-  Keep your </a:t>
            </a:r>
            <a:r>
              <a:rPr lang="en-US" u="sng" dirty="0">
                <a:effectLst>
                  <a:glow rad="127000">
                    <a:srgbClr val="FF0000"/>
                  </a:glow>
                </a:effectLst>
              </a:rPr>
              <a:t>Promises</a:t>
            </a:r>
            <a:r>
              <a:rPr lang="en-US" dirty="0">
                <a:effectLst>
                  <a:glow rad="127000">
                    <a:srgbClr val="FF0000"/>
                  </a:glow>
                </a:effectLst>
              </a:rPr>
              <a:t> </a:t>
            </a:r>
            <a:r>
              <a:rPr lang="en-US" dirty="0"/>
              <a:t>6-7</a:t>
            </a:r>
          </a:p>
        </p:txBody>
      </p:sp>
      <p:pic>
        <p:nvPicPr>
          <p:cNvPr id="8" name="Picture 7"/>
          <p:cNvPicPr>
            <a:picLocks noChangeAspect="1"/>
          </p:cNvPicPr>
          <p:nvPr/>
        </p:nvPicPr>
        <p:blipFill>
          <a:blip r:embed="rId4"/>
          <a:stretch>
            <a:fillRect/>
          </a:stretch>
        </p:blipFill>
        <p:spPr>
          <a:xfrm>
            <a:off x="-320039" y="3045496"/>
            <a:ext cx="6248400" cy="4342593"/>
          </a:xfrm>
          <a:prstGeom prst="rect">
            <a:avLst/>
          </a:prstGeom>
        </p:spPr>
      </p:pic>
      <p:pic>
        <p:nvPicPr>
          <p:cNvPr id="14" name="Picture 13"/>
          <p:cNvPicPr>
            <a:picLocks noChangeAspect="1"/>
          </p:cNvPicPr>
          <p:nvPr/>
        </p:nvPicPr>
        <p:blipFill>
          <a:blip r:embed="rId5"/>
          <a:stretch>
            <a:fillRect/>
          </a:stretch>
        </p:blipFill>
        <p:spPr>
          <a:xfrm>
            <a:off x="6386234" y="3642180"/>
            <a:ext cx="3442891" cy="3215820"/>
          </a:xfrm>
          <a:prstGeom prst="rect">
            <a:avLst/>
          </a:prstGeom>
        </p:spPr>
      </p:pic>
      <p:sp>
        <p:nvSpPr>
          <p:cNvPr id="15" name="Oval 14"/>
          <p:cNvSpPr/>
          <p:nvPr/>
        </p:nvSpPr>
        <p:spPr>
          <a:xfrm rot="760747">
            <a:off x="8851392" y="2779776"/>
            <a:ext cx="1975104" cy="1152144"/>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357359" y="28440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266176" y="4212336"/>
            <a:ext cx="2487168" cy="646331"/>
          </a:xfrm>
          <a:prstGeom prst="rect">
            <a:avLst/>
          </a:prstGeom>
          <a:noFill/>
        </p:spPr>
        <p:txBody>
          <a:bodyPr wrap="square" rtlCol="0">
            <a:spAutoFit/>
          </a:bodyPr>
          <a:lstStyle/>
          <a:p>
            <a:r>
              <a:rPr lang="en-US" sz="3600" b="1" dirty="0"/>
              <a:t>Jerusalem</a:t>
            </a:r>
          </a:p>
        </p:txBody>
      </p:sp>
      <p:sp>
        <p:nvSpPr>
          <p:cNvPr id="18" name="Oval 17"/>
          <p:cNvSpPr/>
          <p:nvPr/>
        </p:nvSpPr>
        <p:spPr>
          <a:xfrm>
            <a:off x="10355228" y="3459246"/>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0692384" y="3218688"/>
            <a:ext cx="2487168" cy="646331"/>
          </a:xfrm>
          <a:prstGeom prst="rect">
            <a:avLst/>
          </a:prstGeom>
          <a:noFill/>
        </p:spPr>
        <p:txBody>
          <a:bodyPr wrap="square" rtlCol="0">
            <a:spAutoFit/>
          </a:bodyPr>
          <a:lstStyle/>
          <a:p>
            <a:r>
              <a:rPr lang="en-US" sz="3600" b="1" dirty="0"/>
              <a:t>Gilgal</a:t>
            </a:r>
          </a:p>
        </p:txBody>
      </p:sp>
      <p:sp>
        <p:nvSpPr>
          <p:cNvPr id="20" name="TextBox 19"/>
          <p:cNvSpPr txBox="1"/>
          <p:nvPr/>
        </p:nvSpPr>
        <p:spPr>
          <a:xfrm>
            <a:off x="9229344" y="2304288"/>
            <a:ext cx="2487168" cy="646331"/>
          </a:xfrm>
          <a:prstGeom prst="rect">
            <a:avLst/>
          </a:prstGeom>
          <a:noFill/>
        </p:spPr>
        <p:txBody>
          <a:bodyPr wrap="square" rtlCol="0">
            <a:spAutoFit/>
          </a:bodyPr>
          <a:lstStyle/>
          <a:p>
            <a:r>
              <a:rPr lang="en-US" sz="3600" b="1" dirty="0"/>
              <a:t>Ai</a:t>
            </a:r>
          </a:p>
        </p:txBody>
      </p:sp>
      <p:sp>
        <p:nvSpPr>
          <p:cNvPr id="21" name="Oval 20"/>
          <p:cNvSpPr/>
          <p:nvPr/>
        </p:nvSpPr>
        <p:spPr>
          <a:xfrm>
            <a:off x="8796527" y="5995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235696" y="6211669"/>
            <a:ext cx="2487168" cy="646331"/>
          </a:xfrm>
          <a:prstGeom prst="rect">
            <a:avLst/>
          </a:prstGeom>
          <a:noFill/>
        </p:spPr>
        <p:txBody>
          <a:bodyPr wrap="square" rtlCol="0">
            <a:spAutoFit/>
          </a:bodyPr>
          <a:lstStyle/>
          <a:p>
            <a:r>
              <a:rPr lang="en-US" sz="3600" b="1" dirty="0"/>
              <a:t>Hebron</a:t>
            </a:r>
          </a:p>
        </p:txBody>
      </p:sp>
      <p:sp>
        <p:nvSpPr>
          <p:cNvPr id="23" name="Oval 22"/>
          <p:cNvSpPr/>
          <p:nvPr/>
        </p:nvSpPr>
        <p:spPr>
          <a:xfrm>
            <a:off x="7321295" y="5233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674864" y="5010912"/>
            <a:ext cx="2487168" cy="646331"/>
          </a:xfrm>
          <a:prstGeom prst="rect">
            <a:avLst/>
          </a:prstGeom>
          <a:noFill/>
        </p:spPr>
        <p:txBody>
          <a:bodyPr wrap="square" rtlCol="0">
            <a:spAutoFit/>
          </a:bodyPr>
          <a:lstStyle/>
          <a:p>
            <a:r>
              <a:rPr lang="en-US" sz="3600" b="1" dirty="0"/>
              <a:t>Lachish</a:t>
            </a:r>
          </a:p>
        </p:txBody>
      </p:sp>
      <p:sp>
        <p:nvSpPr>
          <p:cNvPr id="25" name="Oval 24"/>
          <p:cNvSpPr/>
          <p:nvPr/>
        </p:nvSpPr>
        <p:spPr>
          <a:xfrm>
            <a:off x="7876031" y="44899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382512" y="3974592"/>
            <a:ext cx="2487168" cy="646331"/>
          </a:xfrm>
          <a:prstGeom prst="rect">
            <a:avLst/>
          </a:prstGeom>
          <a:noFill/>
        </p:spPr>
        <p:txBody>
          <a:bodyPr wrap="square" rtlCol="0">
            <a:spAutoFit/>
          </a:bodyPr>
          <a:lstStyle/>
          <a:p>
            <a:r>
              <a:rPr lang="en-US" sz="3600" b="1" dirty="0">
                <a:effectLst>
                  <a:glow rad="127000">
                    <a:srgbClr val="D2B782"/>
                  </a:glow>
                </a:effectLst>
              </a:rPr>
              <a:t>Jarmuth</a:t>
            </a:r>
          </a:p>
        </p:txBody>
      </p:sp>
      <p:sp>
        <p:nvSpPr>
          <p:cNvPr id="27" name="Oval 26"/>
          <p:cNvSpPr/>
          <p:nvPr/>
        </p:nvSpPr>
        <p:spPr>
          <a:xfrm>
            <a:off x="6577583" y="55872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601968" y="5766816"/>
            <a:ext cx="2487168" cy="646331"/>
          </a:xfrm>
          <a:prstGeom prst="rect">
            <a:avLst/>
          </a:prstGeom>
          <a:noFill/>
        </p:spPr>
        <p:txBody>
          <a:bodyPr wrap="square" rtlCol="0">
            <a:spAutoFit/>
          </a:bodyPr>
          <a:lstStyle/>
          <a:p>
            <a:r>
              <a:rPr lang="en-US" sz="3600" b="1" dirty="0"/>
              <a:t>Eglon</a:t>
            </a:r>
          </a:p>
        </p:txBody>
      </p:sp>
      <p:sp>
        <p:nvSpPr>
          <p:cNvPr id="29" name="Oval 28"/>
          <p:cNvSpPr/>
          <p:nvPr/>
        </p:nvSpPr>
        <p:spPr>
          <a:xfrm>
            <a:off x="9137903" y="40327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7650480" y="3084576"/>
            <a:ext cx="2487168" cy="646331"/>
          </a:xfrm>
          <a:prstGeom prst="rect">
            <a:avLst/>
          </a:prstGeom>
          <a:noFill/>
        </p:spPr>
        <p:txBody>
          <a:bodyPr wrap="square" rtlCol="0">
            <a:spAutoFit/>
          </a:bodyPr>
          <a:lstStyle/>
          <a:p>
            <a:r>
              <a:rPr lang="en-US" sz="3600" b="1" dirty="0"/>
              <a:t>Gibeon</a:t>
            </a:r>
          </a:p>
        </p:txBody>
      </p:sp>
      <p:sp>
        <p:nvSpPr>
          <p:cNvPr id="31" name="Oval 30"/>
          <p:cNvSpPr/>
          <p:nvPr/>
        </p:nvSpPr>
        <p:spPr>
          <a:xfrm>
            <a:off x="9223247" y="333169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p:cNvSpPr txBox="1">
            <a:spLocks/>
          </p:cNvSpPr>
          <p:nvPr/>
        </p:nvSpPr>
        <p:spPr>
          <a:xfrm>
            <a:off x="6142191" y="1861911"/>
            <a:ext cx="5447468"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4400" b="1" kern="1200">
                <a:solidFill>
                  <a:schemeClr val="tx1"/>
                </a:solidFill>
                <a:effectLst>
                  <a:glow rad="127000">
                    <a:schemeClr val="bg1"/>
                  </a:glow>
                </a:effectLst>
                <a:latin typeface="+mn-lt"/>
                <a:ea typeface="+mn-ea"/>
                <a:cs typeface="+mn-cs"/>
              </a:defRPr>
            </a:lvl1pPr>
            <a:lvl2pPr marL="4572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2pPr>
            <a:lvl3pPr marL="9144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3pPr>
            <a:lvl4pPr marL="13716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4pPr>
            <a:lvl5pPr marL="18288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rPr>
              <a:t> </a:t>
            </a:r>
            <a:endParaRPr lang="en-US" dirty="0"/>
          </a:p>
        </p:txBody>
      </p:sp>
      <p:sp>
        <p:nvSpPr>
          <p:cNvPr id="33" name="Right Arrow 32"/>
          <p:cNvSpPr/>
          <p:nvPr/>
        </p:nvSpPr>
        <p:spPr>
          <a:xfrm rot="11177525">
            <a:off x="9565484" y="3236017"/>
            <a:ext cx="694944" cy="647237"/>
          </a:xfrm>
          <a:prstGeom prst="rightArrow">
            <a:avLst>
              <a:gd name="adj1" fmla="val 3314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0520" y="1581785"/>
            <a:ext cx="6309360" cy="4351338"/>
          </a:xfrm>
        </p:spPr>
        <p:txBody>
          <a:bodyPr/>
          <a:lstStyle/>
          <a:p>
            <a:r>
              <a:rPr lang="en-US" dirty="0"/>
              <a:t> </a:t>
            </a:r>
            <a:r>
              <a:rPr lang="en-US" baseline="30000" dirty="0"/>
              <a:t>7</a:t>
            </a:r>
            <a:r>
              <a:rPr lang="en-US" dirty="0"/>
              <a:t> So Joshua marched up from </a:t>
            </a:r>
            <a:r>
              <a:rPr lang="en-US" dirty="0">
                <a:solidFill>
                  <a:srgbClr val="FF0000"/>
                </a:solidFill>
              </a:rPr>
              <a:t>Gilgal </a:t>
            </a:r>
            <a:r>
              <a:rPr lang="en-US" dirty="0"/>
              <a:t>with his entire army, including all the best fighting men.  </a:t>
            </a:r>
          </a:p>
        </p:txBody>
      </p:sp>
    </p:spTree>
    <p:extLst>
      <p:ext uri="{BB962C8B-B14F-4D97-AF65-F5344CB8AC3E}">
        <p14:creationId xmlns:p14="http://schemas.microsoft.com/office/powerpoint/2010/main" val="3279898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37633" b="27313"/>
          <a:stretch/>
        </p:blipFill>
        <p:spPr>
          <a:xfrm flipH="1">
            <a:off x="4889086" y="-471948"/>
            <a:ext cx="7399165" cy="7321927"/>
          </a:xfrm>
          <a:prstGeom prst="rect">
            <a:avLst/>
          </a:prstGeom>
        </p:spPr>
      </p:pic>
      <p:sp>
        <p:nvSpPr>
          <p:cNvPr id="2" name="Title 1"/>
          <p:cNvSpPr>
            <a:spLocks noGrp="1"/>
          </p:cNvSpPr>
          <p:nvPr>
            <p:ph type="title"/>
          </p:nvPr>
        </p:nvSpPr>
        <p:spPr/>
        <p:txBody>
          <a:bodyPr/>
          <a:lstStyle/>
          <a:p>
            <a:r>
              <a:rPr lang="en-US" dirty="0"/>
              <a:t>2- </a:t>
            </a:r>
            <a:r>
              <a:rPr lang="en-US" u="sng" dirty="0">
                <a:effectLst>
                  <a:glow rad="127000">
                    <a:srgbClr val="FF0000"/>
                  </a:glow>
                </a:effectLst>
              </a:rPr>
              <a:t>Trust</a:t>
            </a:r>
            <a:r>
              <a:rPr lang="en-US" dirty="0"/>
              <a:t> in God’s promises 8</a:t>
            </a:r>
          </a:p>
        </p:txBody>
      </p:sp>
      <p:pic>
        <p:nvPicPr>
          <p:cNvPr id="5" name="Picture 4"/>
          <p:cNvPicPr>
            <a:picLocks noChangeAspect="1"/>
          </p:cNvPicPr>
          <p:nvPr/>
        </p:nvPicPr>
        <p:blipFill>
          <a:blip r:embed="rId4"/>
          <a:stretch>
            <a:fillRect/>
          </a:stretch>
        </p:blipFill>
        <p:spPr>
          <a:xfrm>
            <a:off x="7620000" y="2891628"/>
            <a:ext cx="4572000" cy="3966372"/>
          </a:xfrm>
          <a:prstGeom prst="rect">
            <a:avLst/>
          </a:prstGeom>
        </p:spPr>
      </p:pic>
      <p:sp>
        <p:nvSpPr>
          <p:cNvPr id="3" name="Content Placeholder 2"/>
          <p:cNvSpPr>
            <a:spLocks noGrp="1"/>
          </p:cNvSpPr>
          <p:nvPr>
            <p:ph idx="1"/>
          </p:nvPr>
        </p:nvSpPr>
        <p:spPr>
          <a:xfrm>
            <a:off x="387275" y="1825625"/>
            <a:ext cx="6543877" cy="4351338"/>
          </a:xfrm>
        </p:spPr>
        <p:txBody>
          <a:bodyPr/>
          <a:lstStyle/>
          <a:p>
            <a:r>
              <a:rPr lang="en-US" baseline="30000" dirty="0"/>
              <a:t>8</a:t>
            </a:r>
            <a:r>
              <a:rPr lang="en-US" dirty="0"/>
              <a:t> The LORD said to Joshua, </a:t>
            </a:r>
          </a:p>
          <a:p>
            <a:r>
              <a:rPr lang="en-US" dirty="0"/>
              <a:t>"</a:t>
            </a:r>
            <a:r>
              <a:rPr lang="en-US" dirty="0">
                <a:solidFill>
                  <a:srgbClr val="FF0000"/>
                </a:solidFill>
              </a:rPr>
              <a:t>Do not be afraid </a:t>
            </a:r>
            <a:r>
              <a:rPr lang="en-US" dirty="0"/>
              <a:t>of them; I have given them into your hand. </a:t>
            </a:r>
            <a:r>
              <a:rPr lang="en-US" dirty="0">
                <a:solidFill>
                  <a:srgbClr val="FF0000"/>
                </a:solidFill>
              </a:rPr>
              <a:t>Not one of them will be able to withstand you</a:t>
            </a:r>
            <a:r>
              <a:rPr lang="en-US" dirty="0"/>
              <a:t>."</a:t>
            </a:r>
          </a:p>
        </p:txBody>
      </p:sp>
    </p:spTree>
    <p:extLst>
      <p:ext uri="{BB962C8B-B14F-4D97-AF65-F5344CB8AC3E}">
        <p14:creationId xmlns:p14="http://schemas.microsoft.com/office/powerpoint/2010/main" val="1259004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711"/>
          <a:stretch/>
        </p:blipFill>
        <p:spPr>
          <a:xfrm>
            <a:off x="5406522" y="0"/>
            <a:ext cx="6809862" cy="6858000"/>
          </a:xfrm>
          <a:prstGeom prst="rect">
            <a:avLst/>
          </a:prstGeom>
        </p:spPr>
      </p:pic>
      <p:pic>
        <p:nvPicPr>
          <p:cNvPr id="5" name="Picture 4"/>
          <p:cNvPicPr>
            <a:picLocks noChangeAspect="1"/>
          </p:cNvPicPr>
          <p:nvPr/>
        </p:nvPicPr>
        <p:blipFill>
          <a:blip r:embed="rId3"/>
          <a:stretch>
            <a:fillRect/>
          </a:stretch>
        </p:blipFill>
        <p:spPr>
          <a:xfrm>
            <a:off x="6386234" y="3642180"/>
            <a:ext cx="3442891" cy="3215820"/>
          </a:xfrm>
          <a:prstGeom prst="rect">
            <a:avLst/>
          </a:prstGeom>
        </p:spPr>
      </p:pic>
      <p:sp>
        <p:nvSpPr>
          <p:cNvPr id="6" name="Oval 5"/>
          <p:cNvSpPr/>
          <p:nvPr/>
        </p:nvSpPr>
        <p:spPr>
          <a:xfrm rot="760747">
            <a:off x="8851392" y="2779776"/>
            <a:ext cx="1975104" cy="1152144"/>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357359" y="28440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266176" y="4212336"/>
            <a:ext cx="2487168" cy="646331"/>
          </a:xfrm>
          <a:prstGeom prst="rect">
            <a:avLst/>
          </a:prstGeom>
          <a:noFill/>
        </p:spPr>
        <p:txBody>
          <a:bodyPr wrap="square" rtlCol="0">
            <a:spAutoFit/>
          </a:bodyPr>
          <a:lstStyle/>
          <a:p>
            <a:r>
              <a:rPr lang="en-US" sz="3600" b="1" dirty="0"/>
              <a:t>Jerusalem</a:t>
            </a:r>
          </a:p>
        </p:txBody>
      </p:sp>
      <p:sp>
        <p:nvSpPr>
          <p:cNvPr id="9" name="Oval 8"/>
          <p:cNvSpPr/>
          <p:nvPr/>
        </p:nvSpPr>
        <p:spPr>
          <a:xfrm>
            <a:off x="10355228" y="3459246"/>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92384" y="3218688"/>
            <a:ext cx="2487168" cy="646331"/>
          </a:xfrm>
          <a:prstGeom prst="rect">
            <a:avLst/>
          </a:prstGeom>
          <a:noFill/>
        </p:spPr>
        <p:txBody>
          <a:bodyPr wrap="square" rtlCol="0">
            <a:spAutoFit/>
          </a:bodyPr>
          <a:lstStyle/>
          <a:p>
            <a:r>
              <a:rPr lang="en-US" sz="3600" b="1" dirty="0"/>
              <a:t>Gilgal</a:t>
            </a:r>
          </a:p>
        </p:txBody>
      </p:sp>
      <p:sp>
        <p:nvSpPr>
          <p:cNvPr id="11" name="TextBox 10"/>
          <p:cNvSpPr txBox="1"/>
          <p:nvPr/>
        </p:nvSpPr>
        <p:spPr>
          <a:xfrm>
            <a:off x="9229344" y="2304288"/>
            <a:ext cx="2487168" cy="646331"/>
          </a:xfrm>
          <a:prstGeom prst="rect">
            <a:avLst/>
          </a:prstGeom>
          <a:noFill/>
        </p:spPr>
        <p:txBody>
          <a:bodyPr wrap="square" rtlCol="0">
            <a:spAutoFit/>
          </a:bodyPr>
          <a:lstStyle/>
          <a:p>
            <a:r>
              <a:rPr lang="en-US" sz="3600" b="1" dirty="0"/>
              <a:t>Ai</a:t>
            </a:r>
          </a:p>
        </p:txBody>
      </p:sp>
      <p:sp>
        <p:nvSpPr>
          <p:cNvPr id="12" name="Oval 11"/>
          <p:cNvSpPr/>
          <p:nvPr/>
        </p:nvSpPr>
        <p:spPr>
          <a:xfrm>
            <a:off x="8796527" y="5995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235696" y="6211669"/>
            <a:ext cx="2487168" cy="646331"/>
          </a:xfrm>
          <a:prstGeom prst="rect">
            <a:avLst/>
          </a:prstGeom>
          <a:noFill/>
        </p:spPr>
        <p:txBody>
          <a:bodyPr wrap="square" rtlCol="0">
            <a:spAutoFit/>
          </a:bodyPr>
          <a:lstStyle/>
          <a:p>
            <a:r>
              <a:rPr lang="en-US" sz="3600" b="1" dirty="0"/>
              <a:t>Hebron</a:t>
            </a:r>
          </a:p>
        </p:txBody>
      </p:sp>
      <p:sp>
        <p:nvSpPr>
          <p:cNvPr id="14" name="Oval 13"/>
          <p:cNvSpPr/>
          <p:nvPr/>
        </p:nvSpPr>
        <p:spPr>
          <a:xfrm>
            <a:off x="7321295" y="5233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674864" y="5010912"/>
            <a:ext cx="2487168" cy="646331"/>
          </a:xfrm>
          <a:prstGeom prst="rect">
            <a:avLst/>
          </a:prstGeom>
          <a:noFill/>
        </p:spPr>
        <p:txBody>
          <a:bodyPr wrap="square" rtlCol="0">
            <a:spAutoFit/>
          </a:bodyPr>
          <a:lstStyle/>
          <a:p>
            <a:r>
              <a:rPr lang="en-US" sz="3600" b="1" dirty="0"/>
              <a:t>Lachish</a:t>
            </a:r>
          </a:p>
        </p:txBody>
      </p:sp>
      <p:sp>
        <p:nvSpPr>
          <p:cNvPr id="16" name="Oval 15"/>
          <p:cNvSpPr/>
          <p:nvPr/>
        </p:nvSpPr>
        <p:spPr>
          <a:xfrm>
            <a:off x="7876031" y="44899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382512" y="3974592"/>
            <a:ext cx="2487168" cy="646331"/>
          </a:xfrm>
          <a:prstGeom prst="rect">
            <a:avLst/>
          </a:prstGeom>
          <a:noFill/>
        </p:spPr>
        <p:txBody>
          <a:bodyPr wrap="square" rtlCol="0">
            <a:spAutoFit/>
          </a:bodyPr>
          <a:lstStyle/>
          <a:p>
            <a:r>
              <a:rPr lang="en-US" sz="3600" b="1" dirty="0">
                <a:effectLst>
                  <a:glow rad="127000">
                    <a:srgbClr val="D2B782"/>
                  </a:glow>
                </a:effectLst>
              </a:rPr>
              <a:t>Jarmuth</a:t>
            </a:r>
          </a:p>
        </p:txBody>
      </p:sp>
      <p:sp>
        <p:nvSpPr>
          <p:cNvPr id="18" name="Oval 17"/>
          <p:cNvSpPr/>
          <p:nvPr/>
        </p:nvSpPr>
        <p:spPr>
          <a:xfrm>
            <a:off x="6577583" y="55872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601968" y="5766816"/>
            <a:ext cx="2487168" cy="646331"/>
          </a:xfrm>
          <a:prstGeom prst="rect">
            <a:avLst/>
          </a:prstGeom>
          <a:noFill/>
        </p:spPr>
        <p:txBody>
          <a:bodyPr wrap="square" rtlCol="0">
            <a:spAutoFit/>
          </a:bodyPr>
          <a:lstStyle/>
          <a:p>
            <a:r>
              <a:rPr lang="en-US" sz="3600" b="1" dirty="0"/>
              <a:t>Eglon</a:t>
            </a:r>
          </a:p>
        </p:txBody>
      </p:sp>
      <p:sp>
        <p:nvSpPr>
          <p:cNvPr id="20" name="Oval 19"/>
          <p:cNvSpPr/>
          <p:nvPr/>
        </p:nvSpPr>
        <p:spPr>
          <a:xfrm>
            <a:off x="9137903" y="40327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650480" y="3084576"/>
            <a:ext cx="2487168" cy="646331"/>
          </a:xfrm>
          <a:prstGeom prst="rect">
            <a:avLst/>
          </a:prstGeom>
          <a:noFill/>
        </p:spPr>
        <p:txBody>
          <a:bodyPr wrap="square" rtlCol="0">
            <a:spAutoFit/>
          </a:bodyPr>
          <a:lstStyle/>
          <a:p>
            <a:r>
              <a:rPr lang="en-US" sz="3600" b="1" dirty="0"/>
              <a:t>Gibeon</a:t>
            </a:r>
          </a:p>
        </p:txBody>
      </p:sp>
      <p:sp>
        <p:nvSpPr>
          <p:cNvPr id="22" name="Oval 21"/>
          <p:cNvSpPr/>
          <p:nvPr/>
        </p:nvSpPr>
        <p:spPr>
          <a:xfrm>
            <a:off x="9223247" y="333169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p:cNvSpPr txBox="1">
            <a:spLocks/>
          </p:cNvSpPr>
          <p:nvPr/>
        </p:nvSpPr>
        <p:spPr>
          <a:xfrm>
            <a:off x="6142191" y="1861911"/>
            <a:ext cx="5447468"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4400" b="1" kern="1200">
                <a:solidFill>
                  <a:schemeClr val="tx1"/>
                </a:solidFill>
                <a:effectLst>
                  <a:glow rad="127000">
                    <a:schemeClr val="bg1"/>
                  </a:glow>
                </a:effectLst>
                <a:latin typeface="+mn-lt"/>
                <a:ea typeface="+mn-ea"/>
                <a:cs typeface="+mn-cs"/>
              </a:defRPr>
            </a:lvl1pPr>
            <a:lvl2pPr marL="4572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2pPr>
            <a:lvl3pPr marL="9144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3pPr>
            <a:lvl4pPr marL="13716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4pPr>
            <a:lvl5pPr marL="18288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rPr>
              <a:t> </a:t>
            </a:r>
            <a:endParaRPr lang="en-US" dirty="0"/>
          </a:p>
        </p:txBody>
      </p:sp>
      <p:sp>
        <p:nvSpPr>
          <p:cNvPr id="24" name="Right Arrow 23"/>
          <p:cNvSpPr/>
          <p:nvPr/>
        </p:nvSpPr>
        <p:spPr>
          <a:xfrm rot="11177525">
            <a:off x="9565484" y="3236017"/>
            <a:ext cx="694944" cy="647237"/>
          </a:xfrm>
          <a:prstGeom prst="rightArrow">
            <a:avLst>
              <a:gd name="adj1" fmla="val 3314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3- Use your </a:t>
            </a:r>
            <a:r>
              <a:rPr lang="en-US" u="sng" dirty="0">
                <a:effectLst>
                  <a:glow rad="127000">
                    <a:srgbClr val="FF0000"/>
                  </a:glow>
                </a:effectLst>
              </a:rPr>
              <a:t>head</a:t>
            </a:r>
            <a:r>
              <a:rPr lang="en-US" dirty="0">
                <a:effectLst>
                  <a:glow rad="127000">
                    <a:srgbClr val="FF0000"/>
                  </a:glow>
                </a:effectLst>
              </a:rPr>
              <a:t> </a:t>
            </a:r>
            <a:r>
              <a:rPr lang="en-US" dirty="0"/>
              <a:t>9</a:t>
            </a:r>
          </a:p>
        </p:txBody>
      </p:sp>
      <p:sp>
        <p:nvSpPr>
          <p:cNvPr id="3" name="Content Placeholder 2"/>
          <p:cNvSpPr>
            <a:spLocks noGrp="1"/>
          </p:cNvSpPr>
          <p:nvPr>
            <p:ph idx="1"/>
          </p:nvPr>
        </p:nvSpPr>
        <p:spPr>
          <a:xfrm>
            <a:off x="387275" y="1825625"/>
            <a:ext cx="6415861" cy="4351338"/>
          </a:xfrm>
        </p:spPr>
        <p:txBody>
          <a:bodyPr/>
          <a:lstStyle/>
          <a:p>
            <a:r>
              <a:rPr lang="en-US" dirty="0"/>
              <a:t> </a:t>
            </a:r>
            <a:r>
              <a:rPr lang="en-US" baseline="30000" dirty="0"/>
              <a:t>9</a:t>
            </a:r>
            <a:r>
              <a:rPr lang="en-US" dirty="0"/>
              <a:t> After an </a:t>
            </a:r>
            <a:r>
              <a:rPr lang="en-US" dirty="0">
                <a:solidFill>
                  <a:srgbClr val="FF0000"/>
                </a:solidFill>
              </a:rPr>
              <a:t>all-night march </a:t>
            </a:r>
            <a:r>
              <a:rPr lang="en-US" dirty="0"/>
              <a:t>from Gilgal, Joshua took them by </a:t>
            </a:r>
            <a:r>
              <a:rPr lang="en-US" dirty="0">
                <a:solidFill>
                  <a:srgbClr val="FF0000"/>
                </a:solidFill>
              </a:rPr>
              <a:t>surprise</a:t>
            </a:r>
            <a:r>
              <a:rPr lang="en-US" dirty="0"/>
              <a:t>. </a:t>
            </a:r>
          </a:p>
        </p:txBody>
      </p:sp>
    </p:spTree>
    <p:extLst>
      <p:ext uri="{BB962C8B-B14F-4D97-AF65-F5344CB8AC3E}">
        <p14:creationId xmlns:p14="http://schemas.microsoft.com/office/powerpoint/2010/main" val="2320805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10711"/>
          <a:stretch/>
        </p:blipFill>
        <p:spPr>
          <a:xfrm>
            <a:off x="5406522" y="0"/>
            <a:ext cx="6809862" cy="6858000"/>
          </a:xfrm>
          <a:prstGeom prst="rect">
            <a:avLst/>
          </a:prstGeom>
        </p:spPr>
      </p:pic>
      <p:pic>
        <p:nvPicPr>
          <p:cNvPr id="5" name="Picture 4"/>
          <p:cNvPicPr>
            <a:picLocks noChangeAspect="1"/>
          </p:cNvPicPr>
          <p:nvPr/>
        </p:nvPicPr>
        <p:blipFill>
          <a:blip r:embed="rId4"/>
          <a:stretch>
            <a:fillRect/>
          </a:stretch>
        </p:blipFill>
        <p:spPr>
          <a:xfrm>
            <a:off x="6386234" y="3642180"/>
            <a:ext cx="3442891" cy="3215820"/>
          </a:xfrm>
          <a:prstGeom prst="rect">
            <a:avLst/>
          </a:prstGeom>
        </p:spPr>
      </p:pic>
      <p:sp>
        <p:nvSpPr>
          <p:cNvPr id="6" name="Oval 5"/>
          <p:cNvSpPr/>
          <p:nvPr/>
        </p:nvSpPr>
        <p:spPr>
          <a:xfrm rot="760747">
            <a:off x="8851392" y="2779776"/>
            <a:ext cx="1975104" cy="1152144"/>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357359" y="28440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266176" y="4212336"/>
            <a:ext cx="2487168" cy="646331"/>
          </a:xfrm>
          <a:prstGeom prst="rect">
            <a:avLst/>
          </a:prstGeom>
          <a:noFill/>
        </p:spPr>
        <p:txBody>
          <a:bodyPr wrap="square" rtlCol="0">
            <a:spAutoFit/>
          </a:bodyPr>
          <a:lstStyle/>
          <a:p>
            <a:r>
              <a:rPr lang="en-US" sz="3600" b="1" dirty="0">
                <a:solidFill>
                  <a:schemeClr val="tx1">
                    <a:alpha val="46000"/>
                  </a:schemeClr>
                </a:solidFill>
              </a:rPr>
              <a:t>Jerusalem</a:t>
            </a:r>
          </a:p>
        </p:txBody>
      </p:sp>
      <p:sp>
        <p:nvSpPr>
          <p:cNvPr id="9" name="Oval 8"/>
          <p:cNvSpPr/>
          <p:nvPr/>
        </p:nvSpPr>
        <p:spPr>
          <a:xfrm>
            <a:off x="10355228" y="3459246"/>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92384" y="3218688"/>
            <a:ext cx="2487168" cy="646331"/>
          </a:xfrm>
          <a:prstGeom prst="rect">
            <a:avLst/>
          </a:prstGeom>
          <a:noFill/>
        </p:spPr>
        <p:txBody>
          <a:bodyPr wrap="square" rtlCol="0">
            <a:spAutoFit/>
          </a:bodyPr>
          <a:lstStyle/>
          <a:p>
            <a:r>
              <a:rPr lang="en-US" sz="3600" b="1" dirty="0">
                <a:solidFill>
                  <a:schemeClr val="tx1">
                    <a:alpha val="46000"/>
                  </a:schemeClr>
                </a:solidFill>
              </a:rPr>
              <a:t>Gilgal</a:t>
            </a:r>
          </a:p>
        </p:txBody>
      </p:sp>
      <p:sp>
        <p:nvSpPr>
          <p:cNvPr id="11" name="TextBox 10"/>
          <p:cNvSpPr txBox="1"/>
          <p:nvPr/>
        </p:nvSpPr>
        <p:spPr>
          <a:xfrm>
            <a:off x="9229344" y="2304288"/>
            <a:ext cx="2487168" cy="646331"/>
          </a:xfrm>
          <a:prstGeom prst="rect">
            <a:avLst/>
          </a:prstGeom>
          <a:noFill/>
        </p:spPr>
        <p:txBody>
          <a:bodyPr wrap="square" rtlCol="0">
            <a:spAutoFit/>
          </a:bodyPr>
          <a:lstStyle/>
          <a:p>
            <a:r>
              <a:rPr lang="en-US" sz="3600" b="1" dirty="0">
                <a:solidFill>
                  <a:schemeClr val="tx1">
                    <a:alpha val="46000"/>
                  </a:schemeClr>
                </a:solidFill>
              </a:rPr>
              <a:t>Ai</a:t>
            </a:r>
          </a:p>
        </p:txBody>
      </p:sp>
      <p:sp>
        <p:nvSpPr>
          <p:cNvPr id="12" name="Oval 11"/>
          <p:cNvSpPr/>
          <p:nvPr/>
        </p:nvSpPr>
        <p:spPr>
          <a:xfrm>
            <a:off x="8796527" y="5995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235696" y="6211669"/>
            <a:ext cx="2487168" cy="646331"/>
          </a:xfrm>
          <a:prstGeom prst="rect">
            <a:avLst/>
          </a:prstGeom>
          <a:noFill/>
        </p:spPr>
        <p:txBody>
          <a:bodyPr wrap="square" rtlCol="0">
            <a:spAutoFit/>
          </a:bodyPr>
          <a:lstStyle/>
          <a:p>
            <a:r>
              <a:rPr lang="en-US" sz="3600" b="1" dirty="0">
                <a:solidFill>
                  <a:schemeClr val="tx1">
                    <a:alpha val="46000"/>
                  </a:schemeClr>
                </a:solidFill>
              </a:rPr>
              <a:t>Hebron</a:t>
            </a:r>
          </a:p>
        </p:txBody>
      </p:sp>
      <p:sp>
        <p:nvSpPr>
          <p:cNvPr id="14" name="Oval 13"/>
          <p:cNvSpPr/>
          <p:nvPr/>
        </p:nvSpPr>
        <p:spPr>
          <a:xfrm>
            <a:off x="7321295" y="5233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674864" y="5010912"/>
            <a:ext cx="2487168" cy="646331"/>
          </a:xfrm>
          <a:prstGeom prst="rect">
            <a:avLst/>
          </a:prstGeom>
          <a:noFill/>
        </p:spPr>
        <p:txBody>
          <a:bodyPr wrap="square" rtlCol="0">
            <a:spAutoFit/>
          </a:bodyPr>
          <a:lstStyle/>
          <a:p>
            <a:r>
              <a:rPr lang="en-US" sz="3600" b="1" dirty="0">
                <a:solidFill>
                  <a:schemeClr val="tx1">
                    <a:alpha val="46000"/>
                  </a:schemeClr>
                </a:solidFill>
              </a:rPr>
              <a:t>Lachish</a:t>
            </a:r>
          </a:p>
        </p:txBody>
      </p:sp>
      <p:sp>
        <p:nvSpPr>
          <p:cNvPr id="16" name="Oval 15"/>
          <p:cNvSpPr/>
          <p:nvPr/>
        </p:nvSpPr>
        <p:spPr>
          <a:xfrm>
            <a:off x="7876031" y="44899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382512" y="3974592"/>
            <a:ext cx="2487168" cy="646331"/>
          </a:xfrm>
          <a:prstGeom prst="rect">
            <a:avLst/>
          </a:prstGeom>
          <a:noFill/>
        </p:spPr>
        <p:txBody>
          <a:bodyPr wrap="square" rtlCol="0">
            <a:spAutoFit/>
          </a:bodyPr>
          <a:lstStyle/>
          <a:p>
            <a:r>
              <a:rPr lang="en-US" sz="3600" b="1" dirty="0">
                <a:solidFill>
                  <a:schemeClr val="tx1">
                    <a:alpha val="46000"/>
                  </a:schemeClr>
                </a:solidFill>
                <a:effectLst>
                  <a:glow rad="127000">
                    <a:srgbClr val="D2B782"/>
                  </a:glow>
                </a:effectLst>
              </a:rPr>
              <a:t>Jarmuth</a:t>
            </a:r>
          </a:p>
        </p:txBody>
      </p:sp>
      <p:sp>
        <p:nvSpPr>
          <p:cNvPr id="18" name="Oval 17"/>
          <p:cNvSpPr/>
          <p:nvPr/>
        </p:nvSpPr>
        <p:spPr>
          <a:xfrm>
            <a:off x="6577583" y="55872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601968" y="5766816"/>
            <a:ext cx="2487168" cy="646331"/>
          </a:xfrm>
          <a:prstGeom prst="rect">
            <a:avLst/>
          </a:prstGeom>
          <a:noFill/>
        </p:spPr>
        <p:txBody>
          <a:bodyPr wrap="square" rtlCol="0">
            <a:spAutoFit/>
          </a:bodyPr>
          <a:lstStyle/>
          <a:p>
            <a:r>
              <a:rPr lang="en-US" sz="3600" b="1" dirty="0">
                <a:solidFill>
                  <a:schemeClr val="tx1">
                    <a:alpha val="46000"/>
                  </a:schemeClr>
                </a:solidFill>
              </a:rPr>
              <a:t>Eglon</a:t>
            </a:r>
          </a:p>
        </p:txBody>
      </p:sp>
      <p:sp>
        <p:nvSpPr>
          <p:cNvPr id="20" name="Oval 19"/>
          <p:cNvSpPr/>
          <p:nvPr/>
        </p:nvSpPr>
        <p:spPr>
          <a:xfrm>
            <a:off x="9137903" y="40327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741920" y="3249168"/>
            <a:ext cx="2487168" cy="646331"/>
          </a:xfrm>
          <a:prstGeom prst="rect">
            <a:avLst/>
          </a:prstGeom>
          <a:noFill/>
        </p:spPr>
        <p:txBody>
          <a:bodyPr wrap="square" rtlCol="0">
            <a:spAutoFit/>
          </a:bodyPr>
          <a:lstStyle/>
          <a:p>
            <a:r>
              <a:rPr lang="en-US" sz="3600" b="1" dirty="0">
                <a:effectLst>
                  <a:glow rad="127000">
                    <a:schemeClr val="bg1"/>
                  </a:glow>
                </a:effectLst>
              </a:rPr>
              <a:t>Gibeon</a:t>
            </a:r>
          </a:p>
        </p:txBody>
      </p:sp>
      <p:sp>
        <p:nvSpPr>
          <p:cNvPr id="22" name="Oval 21"/>
          <p:cNvSpPr/>
          <p:nvPr/>
        </p:nvSpPr>
        <p:spPr>
          <a:xfrm>
            <a:off x="9223247" y="333169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p:cNvSpPr txBox="1">
            <a:spLocks/>
          </p:cNvSpPr>
          <p:nvPr/>
        </p:nvSpPr>
        <p:spPr>
          <a:xfrm>
            <a:off x="6142191" y="1861911"/>
            <a:ext cx="5447468"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4400" b="1" kern="1200">
                <a:solidFill>
                  <a:schemeClr val="tx1"/>
                </a:solidFill>
                <a:effectLst>
                  <a:glow rad="127000">
                    <a:schemeClr val="bg1"/>
                  </a:glow>
                </a:effectLst>
                <a:latin typeface="+mn-lt"/>
                <a:ea typeface="+mn-ea"/>
                <a:cs typeface="+mn-cs"/>
              </a:defRPr>
            </a:lvl1pPr>
            <a:lvl2pPr marL="4572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2pPr>
            <a:lvl3pPr marL="9144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3pPr>
            <a:lvl4pPr marL="13716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4pPr>
            <a:lvl5pPr marL="18288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rPr>
              <a:t> </a:t>
            </a:r>
            <a:endParaRPr lang="en-US" dirty="0"/>
          </a:p>
        </p:txBody>
      </p:sp>
      <p:sp>
        <p:nvSpPr>
          <p:cNvPr id="24" name="Right Arrow 23"/>
          <p:cNvSpPr/>
          <p:nvPr/>
        </p:nvSpPr>
        <p:spPr>
          <a:xfrm rot="11177525">
            <a:off x="9565484" y="3236017"/>
            <a:ext cx="694944" cy="647237"/>
          </a:xfrm>
          <a:prstGeom prst="rightArrow">
            <a:avLst>
              <a:gd name="adj1" fmla="val 3314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4- Watch God </a:t>
            </a:r>
            <a:r>
              <a:rPr lang="en-US" u="sng" dirty="0">
                <a:effectLst>
                  <a:glow rad="127000">
                    <a:srgbClr val="FF0000"/>
                  </a:glow>
                </a:effectLst>
              </a:rPr>
              <a:t>work</a:t>
            </a:r>
            <a:r>
              <a:rPr lang="en-US" dirty="0">
                <a:effectLst>
                  <a:glow rad="127000">
                    <a:srgbClr val="FF0000"/>
                  </a:glow>
                </a:effectLst>
              </a:rPr>
              <a:t> </a:t>
            </a:r>
            <a:r>
              <a:rPr lang="en-US" dirty="0"/>
              <a:t>10-11</a:t>
            </a:r>
          </a:p>
        </p:txBody>
      </p:sp>
      <p:sp>
        <p:nvSpPr>
          <p:cNvPr id="3" name="Content Placeholder 2"/>
          <p:cNvSpPr>
            <a:spLocks noGrp="1"/>
          </p:cNvSpPr>
          <p:nvPr>
            <p:ph idx="1"/>
          </p:nvPr>
        </p:nvSpPr>
        <p:spPr>
          <a:xfrm>
            <a:off x="387275" y="1825625"/>
            <a:ext cx="7238821" cy="4351338"/>
          </a:xfrm>
        </p:spPr>
        <p:txBody>
          <a:bodyPr/>
          <a:lstStyle/>
          <a:p>
            <a:r>
              <a:rPr lang="en-US" baseline="30000" dirty="0"/>
              <a:t>10</a:t>
            </a:r>
            <a:r>
              <a:rPr lang="en-US" dirty="0"/>
              <a:t> The LORD </a:t>
            </a:r>
            <a:r>
              <a:rPr lang="en-US" dirty="0">
                <a:solidFill>
                  <a:srgbClr val="FF0000"/>
                </a:solidFill>
              </a:rPr>
              <a:t>threw them into confusion </a:t>
            </a:r>
            <a:r>
              <a:rPr lang="en-US" dirty="0"/>
              <a:t>before Israel, who defeated them in a great </a:t>
            </a:r>
            <a:r>
              <a:rPr lang="en-US" dirty="0">
                <a:solidFill>
                  <a:srgbClr val="FF0000"/>
                </a:solidFill>
              </a:rPr>
              <a:t>victory at Gibeon</a:t>
            </a:r>
            <a:r>
              <a:rPr lang="en-US" dirty="0"/>
              <a:t>. </a:t>
            </a:r>
          </a:p>
        </p:txBody>
      </p:sp>
    </p:spTree>
    <p:extLst>
      <p:ext uri="{BB962C8B-B14F-4D97-AF65-F5344CB8AC3E}">
        <p14:creationId xmlns:p14="http://schemas.microsoft.com/office/powerpoint/2010/main" val="3169138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711"/>
          <a:stretch/>
        </p:blipFill>
        <p:spPr>
          <a:xfrm>
            <a:off x="5406522" y="0"/>
            <a:ext cx="6809862" cy="6858000"/>
          </a:xfrm>
          <a:prstGeom prst="rect">
            <a:avLst/>
          </a:prstGeom>
        </p:spPr>
      </p:pic>
      <p:pic>
        <p:nvPicPr>
          <p:cNvPr id="5" name="Picture 4"/>
          <p:cNvPicPr>
            <a:picLocks noChangeAspect="1"/>
          </p:cNvPicPr>
          <p:nvPr/>
        </p:nvPicPr>
        <p:blipFill>
          <a:blip r:embed="rId3"/>
          <a:stretch>
            <a:fillRect/>
          </a:stretch>
        </p:blipFill>
        <p:spPr>
          <a:xfrm>
            <a:off x="6386234" y="3642180"/>
            <a:ext cx="3442891" cy="3215820"/>
          </a:xfrm>
          <a:prstGeom prst="rect">
            <a:avLst/>
          </a:prstGeom>
        </p:spPr>
      </p:pic>
      <p:sp>
        <p:nvSpPr>
          <p:cNvPr id="6" name="Oval 5"/>
          <p:cNvSpPr/>
          <p:nvPr/>
        </p:nvSpPr>
        <p:spPr>
          <a:xfrm rot="760747">
            <a:off x="8851392" y="2779776"/>
            <a:ext cx="1975104" cy="1152144"/>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357359" y="28440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266176" y="4212336"/>
            <a:ext cx="2487168" cy="646331"/>
          </a:xfrm>
          <a:prstGeom prst="rect">
            <a:avLst/>
          </a:prstGeom>
          <a:noFill/>
        </p:spPr>
        <p:txBody>
          <a:bodyPr wrap="square" rtlCol="0">
            <a:spAutoFit/>
          </a:bodyPr>
          <a:lstStyle/>
          <a:p>
            <a:r>
              <a:rPr lang="en-US" sz="3600" b="1" dirty="0">
                <a:solidFill>
                  <a:schemeClr val="tx1">
                    <a:alpha val="46000"/>
                  </a:schemeClr>
                </a:solidFill>
              </a:rPr>
              <a:t>Jerusalem</a:t>
            </a:r>
          </a:p>
        </p:txBody>
      </p:sp>
      <p:sp>
        <p:nvSpPr>
          <p:cNvPr id="9" name="Oval 8"/>
          <p:cNvSpPr/>
          <p:nvPr/>
        </p:nvSpPr>
        <p:spPr>
          <a:xfrm>
            <a:off x="10355228" y="3459246"/>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92384" y="3218688"/>
            <a:ext cx="2487168" cy="646331"/>
          </a:xfrm>
          <a:prstGeom prst="rect">
            <a:avLst/>
          </a:prstGeom>
          <a:noFill/>
        </p:spPr>
        <p:txBody>
          <a:bodyPr wrap="square" rtlCol="0">
            <a:spAutoFit/>
          </a:bodyPr>
          <a:lstStyle/>
          <a:p>
            <a:r>
              <a:rPr lang="en-US" sz="3600" b="1" dirty="0">
                <a:solidFill>
                  <a:schemeClr val="tx1">
                    <a:alpha val="46000"/>
                  </a:schemeClr>
                </a:solidFill>
              </a:rPr>
              <a:t>Gilgal</a:t>
            </a:r>
          </a:p>
        </p:txBody>
      </p:sp>
      <p:sp>
        <p:nvSpPr>
          <p:cNvPr id="11" name="TextBox 10"/>
          <p:cNvSpPr txBox="1"/>
          <p:nvPr/>
        </p:nvSpPr>
        <p:spPr>
          <a:xfrm>
            <a:off x="9229344" y="2304288"/>
            <a:ext cx="2487168" cy="646331"/>
          </a:xfrm>
          <a:prstGeom prst="rect">
            <a:avLst/>
          </a:prstGeom>
          <a:noFill/>
        </p:spPr>
        <p:txBody>
          <a:bodyPr wrap="square" rtlCol="0">
            <a:spAutoFit/>
          </a:bodyPr>
          <a:lstStyle/>
          <a:p>
            <a:r>
              <a:rPr lang="en-US" sz="3600" b="1" dirty="0">
                <a:solidFill>
                  <a:schemeClr val="tx1">
                    <a:alpha val="46000"/>
                  </a:schemeClr>
                </a:solidFill>
              </a:rPr>
              <a:t>Ai</a:t>
            </a:r>
          </a:p>
        </p:txBody>
      </p:sp>
      <p:sp>
        <p:nvSpPr>
          <p:cNvPr id="12" name="Oval 11"/>
          <p:cNvSpPr/>
          <p:nvPr/>
        </p:nvSpPr>
        <p:spPr>
          <a:xfrm>
            <a:off x="8796527" y="5995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235696" y="6211669"/>
            <a:ext cx="2487168" cy="646331"/>
          </a:xfrm>
          <a:prstGeom prst="rect">
            <a:avLst/>
          </a:prstGeom>
          <a:noFill/>
        </p:spPr>
        <p:txBody>
          <a:bodyPr wrap="square" rtlCol="0">
            <a:spAutoFit/>
          </a:bodyPr>
          <a:lstStyle/>
          <a:p>
            <a:r>
              <a:rPr lang="en-US" sz="3600" b="1" dirty="0">
                <a:solidFill>
                  <a:schemeClr val="tx1">
                    <a:alpha val="46000"/>
                  </a:schemeClr>
                </a:solidFill>
              </a:rPr>
              <a:t>Hebron</a:t>
            </a:r>
          </a:p>
        </p:txBody>
      </p:sp>
      <p:sp>
        <p:nvSpPr>
          <p:cNvPr id="14" name="Oval 13"/>
          <p:cNvSpPr/>
          <p:nvPr/>
        </p:nvSpPr>
        <p:spPr>
          <a:xfrm>
            <a:off x="7321295" y="5233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674864" y="5010912"/>
            <a:ext cx="2487168" cy="646331"/>
          </a:xfrm>
          <a:prstGeom prst="rect">
            <a:avLst/>
          </a:prstGeom>
          <a:noFill/>
        </p:spPr>
        <p:txBody>
          <a:bodyPr wrap="square" rtlCol="0">
            <a:spAutoFit/>
          </a:bodyPr>
          <a:lstStyle/>
          <a:p>
            <a:r>
              <a:rPr lang="en-US" sz="3600" b="1" dirty="0">
                <a:solidFill>
                  <a:schemeClr val="tx1">
                    <a:alpha val="46000"/>
                  </a:schemeClr>
                </a:solidFill>
              </a:rPr>
              <a:t>Lachish</a:t>
            </a:r>
          </a:p>
        </p:txBody>
      </p:sp>
      <p:sp>
        <p:nvSpPr>
          <p:cNvPr id="16" name="Oval 15"/>
          <p:cNvSpPr/>
          <p:nvPr/>
        </p:nvSpPr>
        <p:spPr>
          <a:xfrm>
            <a:off x="7876031" y="44899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382512" y="3974592"/>
            <a:ext cx="2487168" cy="646331"/>
          </a:xfrm>
          <a:prstGeom prst="rect">
            <a:avLst/>
          </a:prstGeom>
          <a:noFill/>
        </p:spPr>
        <p:txBody>
          <a:bodyPr wrap="square" rtlCol="0">
            <a:spAutoFit/>
          </a:bodyPr>
          <a:lstStyle/>
          <a:p>
            <a:r>
              <a:rPr lang="en-US" sz="3600" b="1" dirty="0">
                <a:solidFill>
                  <a:schemeClr val="tx1">
                    <a:alpha val="46000"/>
                  </a:schemeClr>
                </a:solidFill>
                <a:effectLst>
                  <a:glow rad="127000">
                    <a:srgbClr val="D2B782"/>
                  </a:glow>
                </a:effectLst>
              </a:rPr>
              <a:t>Jarmuth</a:t>
            </a:r>
          </a:p>
        </p:txBody>
      </p:sp>
      <p:sp>
        <p:nvSpPr>
          <p:cNvPr id="18" name="Oval 17"/>
          <p:cNvSpPr/>
          <p:nvPr/>
        </p:nvSpPr>
        <p:spPr>
          <a:xfrm>
            <a:off x="6577583" y="55872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601968" y="5766816"/>
            <a:ext cx="2487168" cy="646331"/>
          </a:xfrm>
          <a:prstGeom prst="rect">
            <a:avLst/>
          </a:prstGeom>
          <a:noFill/>
        </p:spPr>
        <p:txBody>
          <a:bodyPr wrap="square" rtlCol="0">
            <a:spAutoFit/>
          </a:bodyPr>
          <a:lstStyle/>
          <a:p>
            <a:r>
              <a:rPr lang="en-US" sz="3600" b="1" dirty="0">
                <a:solidFill>
                  <a:schemeClr val="tx1">
                    <a:alpha val="46000"/>
                  </a:schemeClr>
                </a:solidFill>
              </a:rPr>
              <a:t>Eglon</a:t>
            </a:r>
          </a:p>
        </p:txBody>
      </p:sp>
      <p:sp>
        <p:nvSpPr>
          <p:cNvPr id="20" name="Oval 19"/>
          <p:cNvSpPr/>
          <p:nvPr/>
        </p:nvSpPr>
        <p:spPr>
          <a:xfrm>
            <a:off x="9137903" y="40327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741920" y="3249168"/>
            <a:ext cx="2487168" cy="646331"/>
          </a:xfrm>
          <a:prstGeom prst="rect">
            <a:avLst/>
          </a:prstGeom>
          <a:noFill/>
        </p:spPr>
        <p:txBody>
          <a:bodyPr wrap="square" rtlCol="0">
            <a:spAutoFit/>
          </a:bodyPr>
          <a:lstStyle/>
          <a:p>
            <a:r>
              <a:rPr lang="en-US" sz="3600" b="1" dirty="0">
                <a:effectLst>
                  <a:glow rad="127000">
                    <a:schemeClr val="bg1">
                      <a:alpha val="0"/>
                    </a:schemeClr>
                  </a:glow>
                </a:effectLst>
              </a:rPr>
              <a:t>Gibeon</a:t>
            </a:r>
          </a:p>
        </p:txBody>
      </p:sp>
      <p:sp>
        <p:nvSpPr>
          <p:cNvPr id="22" name="Oval 21"/>
          <p:cNvSpPr/>
          <p:nvPr/>
        </p:nvSpPr>
        <p:spPr>
          <a:xfrm>
            <a:off x="9223247" y="333169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p:cNvSpPr txBox="1">
            <a:spLocks/>
          </p:cNvSpPr>
          <p:nvPr/>
        </p:nvSpPr>
        <p:spPr>
          <a:xfrm>
            <a:off x="6142191" y="1861911"/>
            <a:ext cx="5447468"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4400" b="1" kern="1200">
                <a:solidFill>
                  <a:schemeClr val="tx1"/>
                </a:solidFill>
                <a:effectLst>
                  <a:glow rad="127000">
                    <a:schemeClr val="bg1"/>
                  </a:glow>
                </a:effectLst>
                <a:latin typeface="+mn-lt"/>
                <a:ea typeface="+mn-ea"/>
                <a:cs typeface="+mn-cs"/>
              </a:defRPr>
            </a:lvl1pPr>
            <a:lvl2pPr marL="4572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2pPr>
            <a:lvl3pPr marL="9144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3pPr>
            <a:lvl4pPr marL="13716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4pPr>
            <a:lvl5pPr marL="18288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rPr>
              <a:t> </a:t>
            </a:r>
            <a:endParaRPr lang="en-US" dirty="0"/>
          </a:p>
        </p:txBody>
      </p:sp>
      <p:sp>
        <p:nvSpPr>
          <p:cNvPr id="24" name="Right Arrow 23"/>
          <p:cNvSpPr/>
          <p:nvPr/>
        </p:nvSpPr>
        <p:spPr>
          <a:xfrm rot="11177525">
            <a:off x="9565484" y="3236017"/>
            <a:ext cx="694944" cy="647237"/>
          </a:xfrm>
          <a:prstGeom prst="rightArrow">
            <a:avLst>
              <a:gd name="adj1" fmla="val 3314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4- Watch God </a:t>
            </a:r>
            <a:r>
              <a:rPr lang="en-US" u="sng" dirty="0">
                <a:effectLst>
                  <a:glow rad="127000">
                    <a:srgbClr val="FF0000"/>
                  </a:glow>
                </a:effectLst>
              </a:rPr>
              <a:t>work</a:t>
            </a:r>
            <a:r>
              <a:rPr lang="en-US" dirty="0">
                <a:effectLst>
                  <a:glow rad="127000">
                    <a:srgbClr val="FF0000"/>
                  </a:glow>
                </a:effectLst>
              </a:rPr>
              <a:t> </a:t>
            </a:r>
            <a:r>
              <a:rPr lang="en-US" dirty="0"/>
              <a:t>10-11</a:t>
            </a:r>
          </a:p>
        </p:txBody>
      </p:sp>
      <p:sp>
        <p:nvSpPr>
          <p:cNvPr id="3" name="Content Placeholder 2"/>
          <p:cNvSpPr>
            <a:spLocks noGrp="1"/>
          </p:cNvSpPr>
          <p:nvPr>
            <p:ph idx="1"/>
          </p:nvPr>
        </p:nvSpPr>
        <p:spPr>
          <a:xfrm>
            <a:off x="387275" y="1825625"/>
            <a:ext cx="7238821" cy="4351338"/>
          </a:xfrm>
        </p:spPr>
        <p:txBody>
          <a:bodyPr/>
          <a:lstStyle/>
          <a:p>
            <a:r>
              <a:rPr lang="en-US" baseline="30000" dirty="0"/>
              <a:t>10</a:t>
            </a:r>
            <a:r>
              <a:rPr lang="en-US" dirty="0"/>
              <a:t>  .... Israel </a:t>
            </a:r>
            <a:r>
              <a:rPr lang="en-US" dirty="0">
                <a:solidFill>
                  <a:srgbClr val="FF0000"/>
                </a:solidFill>
              </a:rPr>
              <a:t>pursued</a:t>
            </a:r>
            <a:r>
              <a:rPr lang="en-US" dirty="0"/>
              <a:t> them along the road going up to </a:t>
            </a:r>
            <a:r>
              <a:rPr lang="en-US" dirty="0">
                <a:solidFill>
                  <a:srgbClr val="FF0000"/>
                </a:solidFill>
              </a:rPr>
              <a:t>Beth </a:t>
            </a:r>
            <a:r>
              <a:rPr lang="en-US" dirty="0" err="1">
                <a:solidFill>
                  <a:srgbClr val="FF0000"/>
                </a:solidFill>
              </a:rPr>
              <a:t>Horon</a:t>
            </a:r>
            <a:r>
              <a:rPr lang="en-US" dirty="0"/>
              <a:t> and cut them down all the way to Azekah and </a:t>
            </a:r>
            <a:r>
              <a:rPr lang="en-US" dirty="0" err="1"/>
              <a:t>Makkedah</a:t>
            </a:r>
            <a:r>
              <a:rPr lang="en-US" dirty="0"/>
              <a:t>.</a:t>
            </a:r>
          </a:p>
        </p:txBody>
      </p:sp>
      <p:sp>
        <p:nvSpPr>
          <p:cNvPr id="25" name="Oval 24"/>
          <p:cNvSpPr/>
          <p:nvPr/>
        </p:nvSpPr>
        <p:spPr>
          <a:xfrm>
            <a:off x="8595360" y="3072384"/>
            <a:ext cx="256032" cy="2377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11997811">
            <a:off x="8843896" y="3134663"/>
            <a:ext cx="427485" cy="368807"/>
          </a:xfrm>
          <a:prstGeom prst="rightArrow">
            <a:avLst>
              <a:gd name="adj1" fmla="val 33149"/>
              <a:gd name="adj2" fmla="val 50000"/>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208520" y="2220468"/>
            <a:ext cx="2487168" cy="941348"/>
          </a:xfrm>
          <a:prstGeom prst="rect">
            <a:avLst/>
          </a:prstGeom>
          <a:noFill/>
        </p:spPr>
        <p:txBody>
          <a:bodyPr wrap="square" rtlCol="0">
            <a:spAutoFit/>
          </a:bodyPr>
          <a:lstStyle/>
          <a:p>
            <a:pPr algn="ctr">
              <a:lnSpc>
                <a:spcPct val="75000"/>
              </a:lnSpc>
            </a:pPr>
            <a:r>
              <a:rPr lang="en-US" sz="3600" b="1" dirty="0">
                <a:effectLst>
                  <a:glow rad="127000">
                    <a:schemeClr val="bg1"/>
                  </a:glow>
                </a:effectLst>
              </a:rPr>
              <a:t>Beth</a:t>
            </a:r>
            <a:br>
              <a:rPr lang="en-US" sz="3600" b="1" dirty="0">
                <a:effectLst>
                  <a:glow rad="127000">
                    <a:schemeClr val="bg1"/>
                  </a:glow>
                </a:effectLst>
              </a:rPr>
            </a:br>
            <a:r>
              <a:rPr lang="en-US" sz="3600" b="1" dirty="0" err="1">
                <a:effectLst>
                  <a:glow rad="127000">
                    <a:schemeClr val="bg1"/>
                  </a:glow>
                </a:effectLst>
              </a:rPr>
              <a:t>Horon</a:t>
            </a:r>
            <a:endParaRPr lang="en-US" sz="3600" b="1" dirty="0">
              <a:effectLst>
                <a:glow rad="127000">
                  <a:schemeClr val="bg1"/>
                </a:glow>
              </a:effectLst>
            </a:endParaRPr>
          </a:p>
        </p:txBody>
      </p:sp>
    </p:spTree>
    <p:extLst>
      <p:ext uri="{BB962C8B-B14F-4D97-AF65-F5344CB8AC3E}">
        <p14:creationId xmlns:p14="http://schemas.microsoft.com/office/powerpoint/2010/main" val="3906247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711"/>
          <a:stretch/>
        </p:blipFill>
        <p:spPr>
          <a:xfrm>
            <a:off x="5406522" y="0"/>
            <a:ext cx="6809862" cy="6858000"/>
          </a:xfrm>
          <a:prstGeom prst="rect">
            <a:avLst/>
          </a:prstGeom>
        </p:spPr>
      </p:pic>
      <p:pic>
        <p:nvPicPr>
          <p:cNvPr id="5" name="Picture 4"/>
          <p:cNvPicPr>
            <a:picLocks noChangeAspect="1"/>
          </p:cNvPicPr>
          <p:nvPr/>
        </p:nvPicPr>
        <p:blipFill>
          <a:blip r:embed="rId3"/>
          <a:stretch>
            <a:fillRect/>
          </a:stretch>
        </p:blipFill>
        <p:spPr>
          <a:xfrm>
            <a:off x="6386234" y="3642180"/>
            <a:ext cx="3442891" cy="3215820"/>
          </a:xfrm>
          <a:prstGeom prst="rect">
            <a:avLst/>
          </a:prstGeom>
        </p:spPr>
      </p:pic>
      <p:sp>
        <p:nvSpPr>
          <p:cNvPr id="6" name="Oval 5"/>
          <p:cNvSpPr/>
          <p:nvPr/>
        </p:nvSpPr>
        <p:spPr>
          <a:xfrm rot="760747">
            <a:off x="8851392" y="2779776"/>
            <a:ext cx="1975104" cy="1152144"/>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357359" y="28440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266176" y="4212336"/>
            <a:ext cx="2487168" cy="646331"/>
          </a:xfrm>
          <a:prstGeom prst="rect">
            <a:avLst/>
          </a:prstGeom>
          <a:noFill/>
        </p:spPr>
        <p:txBody>
          <a:bodyPr wrap="square" rtlCol="0">
            <a:spAutoFit/>
          </a:bodyPr>
          <a:lstStyle/>
          <a:p>
            <a:r>
              <a:rPr lang="en-US" sz="3600" b="1" dirty="0">
                <a:solidFill>
                  <a:schemeClr val="tx1">
                    <a:alpha val="46000"/>
                  </a:schemeClr>
                </a:solidFill>
              </a:rPr>
              <a:t>Jerusalem</a:t>
            </a:r>
          </a:p>
        </p:txBody>
      </p:sp>
      <p:sp>
        <p:nvSpPr>
          <p:cNvPr id="9" name="Oval 8"/>
          <p:cNvSpPr/>
          <p:nvPr/>
        </p:nvSpPr>
        <p:spPr>
          <a:xfrm>
            <a:off x="10355228" y="3459246"/>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92384" y="3218688"/>
            <a:ext cx="2487168" cy="646331"/>
          </a:xfrm>
          <a:prstGeom prst="rect">
            <a:avLst/>
          </a:prstGeom>
          <a:noFill/>
        </p:spPr>
        <p:txBody>
          <a:bodyPr wrap="square" rtlCol="0">
            <a:spAutoFit/>
          </a:bodyPr>
          <a:lstStyle/>
          <a:p>
            <a:r>
              <a:rPr lang="en-US" sz="3600" b="1" dirty="0">
                <a:solidFill>
                  <a:schemeClr val="tx1">
                    <a:alpha val="46000"/>
                  </a:schemeClr>
                </a:solidFill>
              </a:rPr>
              <a:t>Gilgal</a:t>
            </a:r>
          </a:p>
        </p:txBody>
      </p:sp>
      <p:sp>
        <p:nvSpPr>
          <p:cNvPr id="11" name="TextBox 10"/>
          <p:cNvSpPr txBox="1"/>
          <p:nvPr/>
        </p:nvSpPr>
        <p:spPr>
          <a:xfrm>
            <a:off x="9229344" y="2304288"/>
            <a:ext cx="2487168" cy="646331"/>
          </a:xfrm>
          <a:prstGeom prst="rect">
            <a:avLst/>
          </a:prstGeom>
          <a:noFill/>
        </p:spPr>
        <p:txBody>
          <a:bodyPr wrap="square" rtlCol="0">
            <a:spAutoFit/>
          </a:bodyPr>
          <a:lstStyle/>
          <a:p>
            <a:r>
              <a:rPr lang="en-US" sz="3600" b="1" dirty="0">
                <a:solidFill>
                  <a:schemeClr val="tx1">
                    <a:alpha val="46000"/>
                  </a:schemeClr>
                </a:solidFill>
              </a:rPr>
              <a:t>Ai</a:t>
            </a:r>
          </a:p>
        </p:txBody>
      </p:sp>
      <p:sp>
        <p:nvSpPr>
          <p:cNvPr id="12" name="Oval 11"/>
          <p:cNvSpPr/>
          <p:nvPr/>
        </p:nvSpPr>
        <p:spPr>
          <a:xfrm>
            <a:off x="8796527" y="5995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235696" y="6211669"/>
            <a:ext cx="2487168" cy="646331"/>
          </a:xfrm>
          <a:prstGeom prst="rect">
            <a:avLst/>
          </a:prstGeom>
          <a:noFill/>
        </p:spPr>
        <p:txBody>
          <a:bodyPr wrap="square" rtlCol="0">
            <a:spAutoFit/>
          </a:bodyPr>
          <a:lstStyle/>
          <a:p>
            <a:r>
              <a:rPr lang="en-US" sz="3600" b="1" dirty="0">
                <a:solidFill>
                  <a:schemeClr val="tx1">
                    <a:alpha val="46000"/>
                  </a:schemeClr>
                </a:solidFill>
              </a:rPr>
              <a:t>Hebron</a:t>
            </a:r>
          </a:p>
        </p:txBody>
      </p:sp>
      <p:sp>
        <p:nvSpPr>
          <p:cNvPr id="14" name="Oval 13"/>
          <p:cNvSpPr/>
          <p:nvPr/>
        </p:nvSpPr>
        <p:spPr>
          <a:xfrm>
            <a:off x="7321295" y="5233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674864" y="5010912"/>
            <a:ext cx="2487168" cy="646331"/>
          </a:xfrm>
          <a:prstGeom prst="rect">
            <a:avLst/>
          </a:prstGeom>
          <a:noFill/>
        </p:spPr>
        <p:txBody>
          <a:bodyPr wrap="square" rtlCol="0">
            <a:spAutoFit/>
          </a:bodyPr>
          <a:lstStyle/>
          <a:p>
            <a:r>
              <a:rPr lang="en-US" sz="3600" b="1" dirty="0">
                <a:solidFill>
                  <a:schemeClr val="tx1">
                    <a:alpha val="46000"/>
                  </a:schemeClr>
                </a:solidFill>
              </a:rPr>
              <a:t>Lachish</a:t>
            </a:r>
          </a:p>
        </p:txBody>
      </p:sp>
      <p:sp>
        <p:nvSpPr>
          <p:cNvPr id="16" name="Oval 15"/>
          <p:cNvSpPr/>
          <p:nvPr/>
        </p:nvSpPr>
        <p:spPr>
          <a:xfrm>
            <a:off x="7876031" y="44899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382512" y="3974592"/>
            <a:ext cx="2487168" cy="646331"/>
          </a:xfrm>
          <a:prstGeom prst="rect">
            <a:avLst/>
          </a:prstGeom>
          <a:noFill/>
        </p:spPr>
        <p:txBody>
          <a:bodyPr wrap="square" rtlCol="0">
            <a:spAutoFit/>
          </a:bodyPr>
          <a:lstStyle/>
          <a:p>
            <a:r>
              <a:rPr lang="en-US" sz="3600" b="1" dirty="0">
                <a:solidFill>
                  <a:schemeClr val="tx1">
                    <a:alpha val="46000"/>
                  </a:schemeClr>
                </a:solidFill>
                <a:effectLst>
                  <a:glow rad="127000">
                    <a:srgbClr val="D2B782"/>
                  </a:glow>
                </a:effectLst>
              </a:rPr>
              <a:t>Jarmuth</a:t>
            </a:r>
          </a:p>
        </p:txBody>
      </p:sp>
      <p:sp>
        <p:nvSpPr>
          <p:cNvPr id="18" name="Oval 17"/>
          <p:cNvSpPr/>
          <p:nvPr/>
        </p:nvSpPr>
        <p:spPr>
          <a:xfrm>
            <a:off x="6577583" y="55872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601968" y="5766816"/>
            <a:ext cx="2487168" cy="646331"/>
          </a:xfrm>
          <a:prstGeom prst="rect">
            <a:avLst/>
          </a:prstGeom>
          <a:noFill/>
        </p:spPr>
        <p:txBody>
          <a:bodyPr wrap="square" rtlCol="0">
            <a:spAutoFit/>
          </a:bodyPr>
          <a:lstStyle/>
          <a:p>
            <a:r>
              <a:rPr lang="en-US" sz="3600" b="1" dirty="0">
                <a:solidFill>
                  <a:schemeClr val="tx1">
                    <a:alpha val="46000"/>
                  </a:schemeClr>
                </a:solidFill>
              </a:rPr>
              <a:t>Eglon</a:t>
            </a:r>
          </a:p>
        </p:txBody>
      </p:sp>
      <p:sp>
        <p:nvSpPr>
          <p:cNvPr id="20" name="Oval 19"/>
          <p:cNvSpPr/>
          <p:nvPr/>
        </p:nvSpPr>
        <p:spPr>
          <a:xfrm>
            <a:off x="9137903" y="40327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741920" y="3249168"/>
            <a:ext cx="2487168" cy="646331"/>
          </a:xfrm>
          <a:prstGeom prst="rect">
            <a:avLst/>
          </a:prstGeom>
          <a:noFill/>
        </p:spPr>
        <p:txBody>
          <a:bodyPr wrap="square" rtlCol="0">
            <a:spAutoFit/>
          </a:bodyPr>
          <a:lstStyle/>
          <a:p>
            <a:r>
              <a:rPr lang="en-US" sz="3600" b="1" dirty="0"/>
              <a:t>Gibeon</a:t>
            </a:r>
          </a:p>
        </p:txBody>
      </p:sp>
      <p:sp>
        <p:nvSpPr>
          <p:cNvPr id="22" name="Oval 21"/>
          <p:cNvSpPr/>
          <p:nvPr/>
        </p:nvSpPr>
        <p:spPr>
          <a:xfrm>
            <a:off x="9223247" y="333169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p:cNvSpPr txBox="1">
            <a:spLocks/>
          </p:cNvSpPr>
          <p:nvPr/>
        </p:nvSpPr>
        <p:spPr>
          <a:xfrm>
            <a:off x="6142191" y="1861911"/>
            <a:ext cx="5447468"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4400" b="1" kern="1200">
                <a:solidFill>
                  <a:schemeClr val="tx1"/>
                </a:solidFill>
                <a:effectLst>
                  <a:glow rad="127000">
                    <a:schemeClr val="bg1"/>
                  </a:glow>
                </a:effectLst>
                <a:latin typeface="+mn-lt"/>
                <a:ea typeface="+mn-ea"/>
                <a:cs typeface="+mn-cs"/>
              </a:defRPr>
            </a:lvl1pPr>
            <a:lvl2pPr marL="4572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2pPr>
            <a:lvl3pPr marL="9144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3pPr>
            <a:lvl4pPr marL="13716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4pPr>
            <a:lvl5pPr marL="18288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rPr>
              <a:t> </a:t>
            </a:r>
            <a:endParaRPr lang="en-US" dirty="0"/>
          </a:p>
        </p:txBody>
      </p:sp>
      <p:sp>
        <p:nvSpPr>
          <p:cNvPr id="24" name="Right Arrow 23"/>
          <p:cNvSpPr/>
          <p:nvPr/>
        </p:nvSpPr>
        <p:spPr>
          <a:xfrm rot="11177525">
            <a:off x="9565484" y="3236017"/>
            <a:ext cx="694944" cy="647237"/>
          </a:xfrm>
          <a:prstGeom prst="rightArrow">
            <a:avLst>
              <a:gd name="adj1" fmla="val 3314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4- Watch God </a:t>
            </a:r>
            <a:r>
              <a:rPr lang="en-US" u="sng" dirty="0">
                <a:effectLst>
                  <a:glow rad="127000">
                    <a:srgbClr val="FF0000"/>
                  </a:glow>
                </a:effectLst>
              </a:rPr>
              <a:t>work</a:t>
            </a:r>
            <a:r>
              <a:rPr lang="en-US" dirty="0">
                <a:effectLst>
                  <a:glow rad="127000">
                    <a:srgbClr val="FF0000"/>
                  </a:glow>
                </a:effectLst>
              </a:rPr>
              <a:t> </a:t>
            </a:r>
            <a:r>
              <a:rPr lang="en-US" dirty="0"/>
              <a:t>10-11</a:t>
            </a:r>
          </a:p>
        </p:txBody>
      </p:sp>
      <p:sp>
        <p:nvSpPr>
          <p:cNvPr id="3" name="Content Placeholder 2"/>
          <p:cNvSpPr>
            <a:spLocks noGrp="1"/>
          </p:cNvSpPr>
          <p:nvPr>
            <p:ph idx="1"/>
          </p:nvPr>
        </p:nvSpPr>
        <p:spPr>
          <a:xfrm>
            <a:off x="387275" y="1825625"/>
            <a:ext cx="7238821" cy="4351338"/>
          </a:xfrm>
        </p:spPr>
        <p:txBody>
          <a:bodyPr/>
          <a:lstStyle/>
          <a:p>
            <a:r>
              <a:rPr lang="en-US" baseline="30000" dirty="0"/>
              <a:t>10</a:t>
            </a:r>
            <a:r>
              <a:rPr lang="en-US" dirty="0"/>
              <a:t>  .... Israel </a:t>
            </a:r>
            <a:r>
              <a:rPr lang="en-US" dirty="0">
                <a:solidFill>
                  <a:srgbClr val="FF0000"/>
                </a:solidFill>
              </a:rPr>
              <a:t>pursued</a:t>
            </a:r>
            <a:r>
              <a:rPr lang="en-US" dirty="0"/>
              <a:t> them along the road going up to Beth </a:t>
            </a:r>
            <a:r>
              <a:rPr lang="en-US" dirty="0" err="1"/>
              <a:t>Horon</a:t>
            </a:r>
            <a:r>
              <a:rPr lang="en-US" dirty="0"/>
              <a:t> and </a:t>
            </a:r>
            <a:r>
              <a:rPr lang="en-US" dirty="0">
                <a:solidFill>
                  <a:srgbClr val="FF0000"/>
                </a:solidFill>
              </a:rPr>
              <a:t>cut them down</a:t>
            </a:r>
            <a:r>
              <a:rPr lang="en-US" dirty="0"/>
              <a:t> </a:t>
            </a:r>
            <a:r>
              <a:rPr lang="en-US" dirty="0">
                <a:solidFill>
                  <a:srgbClr val="FF0000"/>
                </a:solidFill>
              </a:rPr>
              <a:t>all the way to </a:t>
            </a:r>
            <a:br>
              <a:rPr lang="en-US" dirty="0">
                <a:solidFill>
                  <a:srgbClr val="FF0000"/>
                </a:solidFill>
              </a:rPr>
            </a:br>
            <a:r>
              <a:rPr lang="en-US" dirty="0">
                <a:solidFill>
                  <a:srgbClr val="FF0000"/>
                </a:solidFill>
              </a:rPr>
              <a:t>Azekah and </a:t>
            </a:r>
            <a:r>
              <a:rPr lang="en-US" dirty="0" err="1">
                <a:solidFill>
                  <a:srgbClr val="FF0000"/>
                </a:solidFill>
              </a:rPr>
              <a:t>Makkedah</a:t>
            </a:r>
            <a:r>
              <a:rPr lang="en-US" dirty="0"/>
              <a:t>.</a:t>
            </a:r>
          </a:p>
        </p:txBody>
      </p:sp>
      <p:sp>
        <p:nvSpPr>
          <p:cNvPr id="25" name="Oval 24"/>
          <p:cNvSpPr/>
          <p:nvPr/>
        </p:nvSpPr>
        <p:spPr>
          <a:xfrm>
            <a:off x="8595360" y="3072384"/>
            <a:ext cx="256032" cy="2377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11997811">
            <a:off x="8843896" y="3134663"/>
            <a:ext cx="427485" cy="368807"/>
          </a:xfrm>
          <a:prstGeom prst="rightArrow">
            <a:avLst>
              <a:gd name="adj1" fmla="val 3314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208520" y="2220468"/>
            <a:ext cx="2487168" cy="941348"/>
          </a:xfrm>
          <a:prstGeom prst="rect">
            <a:avLst/>
          </a:prstGeom>
          <a:noFill/>
        </p:spPr>
        <p:txBody>
          <a:bodyPr wrap="square" rtlCol="0">
            <a:spAutoFit/>
          </a:bodyPr>
          <a:lstStyle/>
          <a:p>
            <a:pPr algn="ctr">
              <a:lnSpc>
                <a:spcPct val="75000"/>
              </a:lnSpc>
            </a:pPr>
            <a:r>
              <a:rPr lang="en-US" sz="3600" b="1" dirty="0"/>
              <a:t>Beth</a:t>
            </a:r>
            <a:br>
              <a:rPr lang="en-US" sz="3600" b="1" dirty="0"/>
            </a:br>
            <a:r>
              <a:rPr lang="en-US" sz="3600" b="1" dirty="0" err="1"/>
              <a:t>Horon</a:t>
            </a:r>
            <a:endParaRPr lang="en-US" sz="3600" b="1" dirty="0"/>
          </a:p>
        </p:txBody>
      </p:sp>
      <p:sp>
        <p:nvSpPr>
          <p:cNvPr id="28" name="Oval 27"/>
          <p:cNvSpPr/>
          <p:nvPr/>
        </p:nvSpPr>
        <p:spPr>
          <a:xfrm>
            <a:off x="7391400" y="4457700"/>
            <a:ext cx="24765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7768988">
            <a:off x="7372979" y="3606378"/>
            <a:ext cx="1423764" cy="493979"/>
          </a:xfrm>
          <a:prstGeom prst="rightArrow">
            <a:avLst>
              <a:gd name="adj1" fmla="val 33149"/>
              <a:gd name="adj2" fmla="val 50000"/>
            </a:avLst>
          </a:prstGeom>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 name="TextBox 29"/>
          <p:cNvSpPr txBox="1"/>
          <p:nvPr/>
        </p:nvSpPr>
        <p:spPr>
          <a:xfrm>
            <a:off x="5532120" y="4011168"/>
            <a:ext cx="2487168" cy="525850"/>
          </a:xfrm>
          <a:prstGeom prst="rect">
            <a:avLst/>
          </a:prstGeom>
          <a:noFill/>
        </p:spPr>
        <p:txBody>
          <a:bodyPr wrap="square" rtlCol="0">
            <a:spAutoFit/>
          </a:bodyPr>
          <a:lstStyle/>
          <a:p>
            <a:pPr algn="ctr">
              <a:lnSpc>
                <a:spcPct val="75000"/>
              </a:lnSpc>
            </a:pPr>
            <a:r>
              <a:rPr lang="en-US" sz="3600" b="1" dirty="0">
                <a:effectLst>
                  <a:glow rad="127000">
                    <a:srgbClr val="D2B782"/>
                  </a:glow>
                </a:effectLst>
              </a:rPr>
              <a:t>Azekah</a:t>
            </a:r>
          </a:p>
        </p:txBody>
      </p:sp>
    </p:spTree>
    <p:extLst>
      <p:ext uri="{BB962C8B-B14F-4D97-AF65-F5344CB8AC3E}">
        <p14:creationId xmlns:p14="http://schemas.microsoft.com/office/powerpoint/2010/main" val="1694037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10711"/>
          <a:stretch/>
        </p:blipFill>
        <p:spPr>
          <a:xfrm>
            <a:off x="5406522" y="0"/>
            <a:ext cx="6809862" cy="6858000"/>
          </a:xfrm>
          <a:prstGeom prst="rect">
            <a:avLst/>
          </a:prstGeom>
        </p:spPr>
      </p:pic>
      <p:pic>
        <p:nvPicPr>
          <p:cNvPr id="5" name="Picture 4"/>
          <p:cNvPicPr>
            <a:picLocks noChangeAspect="1"/>
          </p:cNvPicPr>
          <p:nvPr/>
        </p:nvPicPr>
        <p:blipFill>
          <a:blip r:embed="rId4"/>
          <a:stretch>
            <a:fillRect/>
          </a:stretch>
        </p:blipFill>
        <p:spPr>
          <a:xfrm>
            <a:off x="6386234" y="3642180"/>
            <a:ext cx="3442891" cy="3215820"/>
          </a:xfrm>
          <a:prstGeom prst="rect">
            <a:avLst/>
          </a:prstGeom>
        </p:spPr>
      </p:pic>
      <p:sp>
        <p:nvSpPr>
          <p:cNvPr id="6" name="Oval 5"/>
          <p:cNvSpPr/>
          <p:nvPr/>
        </p:nvSpPr>
        <p:spPr>
          <a:xfrm rot="760747">
            <a:off x="8851392" y="2779776"/>
            <a:ext cx="1975104" cy="1152144"/>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357359" y="28440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266176" y="4212336"/>
            <a:ext cx="2487168" cy="646331"/>
          </a:xfrm>
          <a:prstGeom prst="rect">
            <a:avLst/>
          </a:prstGeom>
          <a:noFill/>
        </p:spPr>
        <p:txBody>
          <a:bodyPr wrap="square" rtlCol="0">
            <a:spAutoFit/>
          </a:bodyPr>
          <a:lstStyle/>
          <a:p>
            <a:r>
              <a:rPr lang="en-US" sz="3600" b="1" dirty="0">
                <a:solidFill>
                  <a:schemeClr val="tx1">
                    <a:alpha val="46000"/>
                  </a:schemeClr>
                </a:solidFill>
              </a:rPr>
              <a:t>Jerusalem</a:t>
            </a:r>
          </a:p>
        </p:txBody>
      </p:sp>
      <p:sp>
        <p:nvSpPr>
          <p:cNvPr id="9" name="Oval 8"/>
          <p:cNvSpPr/>
          <p:nvPr/>
        </p:nvSpPr>
        <p:spPr>
          <a:xfrm>
            <a:off x="10355228" y="3459246"/>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92384" y="3218688"/>
            <a:ext cx="2487168" cy="646331"/>
          </a:xfrm>
          <a:prstGeom prst="rect">
            <a:avLst/>
          </a:prstGeom>
          <a:noFill/>
        </p:spPr>
        <p:txBody>
          <a:bodyPr wrap="square" rtlCol="0">
            <a:spAutoFit/>
          </a:bodyPr>
          <a:lstStyle/>
          <a:p>
            <a:r>
              <a:rPr lang="en-US" sz="3600" b="1" dirty="0">
                <a:solidFill>
                  <a:schemeClr val="tx1">
                    <a:alpha val="46000"/>
                  </a:schemeClr>
                </a:solidFill>
              </a:rPr>
              <a:t>Gilgal</a:t>
            </a:r>
          </a:p>
        </p:txBody>
      </p:sp>
      <p:sp>
        <p:nvSpPr>
          <p:cNvPr id="11" name="TextBox 10"/>
          <p:cNvSpPr txBox="1"/>
          <p:nvPr/>
        </p:nvSpPr>
        <p:spPr>
          <a:xfrm>
            <a:off x="9229344" y="2304288"/>
            <a:ext cx="2487168" cy="646331"/>
          </a:xfrm>
          <a:prstGeom prst="rect">
            <a:avLst/>
          </a:prstGeom>
          <a:noFill/>
        </p:spPr>
        <p:txBody>
          <a:bodyPr wrap="square" rtlCol="0">
            <a:spAutoFit/>
          </a:bodyPr>
          <a:lstStyle/>
          <a:p>
            <a:r>
              <a:rPr lang="en-US" sz="3600" b="1" dirty="0">
                <a:solidFill>
                  <a:schemeClr val="tx1">
                    <a:alpha val="46000"/>
                  </a:schemeClr>
                </a:solidFill>
              </a:rPr>
              <a:t>Ai</a:t>
            </a:r>
          </a:p>
        </p:txBody>
      </p:sp>
      <p:sp>
        <p:nvSpPr>
          <p:cNvPr id="12" name="Oval 11"/>
          <p:cNvSpPr/>
          <p:nvPr/>
        </p:nvSpPr>
        <p:spPr>
          <a:xfrm>
            <a:off x="8796527" y="5995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235696" y="6211669"/>
            <a:ext cx="2487168" cy="646331"/>
          </a:xfrm>
          <a:prstGeom prst="rect">
            <a:avLst/>
          </a:prstGeom>
          <a:noFill/>
        </p:spPr>
        <p:txBody>
          <a:bodyPr wrap="square" rtlCol="0">
            <a:spAutoFit/>
          </a:bodyPr>
          <a:lstStyle/>
          <a:p>
            <a:r>
              <a:rPr lang="en-US" sz="3600" b="1" dirty="0">
                <a:solidFill>
                  <a:schemeClr val="tx1">
                    <a:alpha val="46000"/>
                  </a:schemeClr>
                </a:solidFill>
              </a:rPr>
              <a:t>Hebron</a:t>
            </a:r>
          </a:p>
        </p:txBody>
      </p:sp>
      <p:sp>
        <p:nvSpPr>
          <p:cNvPr id="14" name="Oval 13"/>
          <p:cNvSpPr/>
          <p:nvPr/>
        </p:nvSpPr>
        <p:spPr>
          <a:xfrm>
            <a:off x="7321295" y="5233650"/>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674864" y="5010912"/>
            <a:ext cx="2487168" cy="646331"/>
          </a:xfrm>
          <a:prstGeom prst="rect">
            <a:avLst/>
          </a:prstGeom>
          <a:noFill/>
        </p:spPr>
        <p:txBody>
          <a:bodyPr wrap="square" rtlCol="0">
            <a:spAutoFit/>
          </a:bodyPr>
          <a:lstStyle/>
          <a:p>
            <a:r>
              <a:rPr lang="en-US" sz="3600" b="1" dirty="0">
                <a:solidFill>
                  <a:schemeClr val="tx1">
                    <a:alpha val="46000"/>
                  </a:schemeClr>
                </a:solidFill>
              </a:rPr>
              <a:t>Lachish</a:t>
            </a:r>
          </a:p>
        </p:txBody>
      </p:sp>
      <p:sp>
        <p:nvSpPr>
          <p:cNvPr id="16" name="Oval 15"/>
          <p:cNvSpPr/>
          <p:nvPr/>
        </p:nvSpPr>
        <p:spPr>
          <a:xfrm>
            <a:off x="7876031" y="44899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382512" y="3974592"/>
            <a:ext cx="2487168" cy="646331"/>
          </a:xfrm>
          <a:prstGeom prst="rect">
            <a:avLst/>
          </a:prstGeom>
          <a:noFill/>
        </p:spPr>
        <p:txBody>
          <a:bodyPr wrap="square" rtlCol="0">
            <a:spAutoFit/>
          </a:bodyPr>
          <a:lstStyle/>
          <a:p>
            <a:r>
              <a:rPr lang="en-US" sz="3600" b="1" dirty="0">
                <a:solidFill>
                  <a:schemeClr val="tx1">
                    <a:alpha val="46000"/>
                  </a:schemeClr>
                </a:solidFill>
                <a:effectLst>
                  <a:glow rad="127000">
                    <a:srgbClr val="D2B782"/>
                  </a:glow>
                </a:effectLst>
              </a:rPr>
              <a:t>Jarmuth</a:t>
            </a:r>
          </a:p>
        </p:txBody>
      </p:sp>
      <p:sp>
        <p:nvSpPr>
          <p:cNvPr id="18" name="Oval 17"/>
          <p:cNvSpPr/>
          <p:nvPr/>
        </p:nvSpPr>
        <p:spPr>
          <a:xfrm>
            <a:off x="6577583" y="55872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601968" y="5766816"/>
            <a:ext cx="2487168" cy="646331"/>
          </a:xfrm>
          <a:prstGeom prst="rect">
            <a:avLst/>
          </a:prstGeom>
          <a:noFill/>
        </p:spPr>
        <p:txBody>
          <a:bodyPr wrap="square" rtlCol="0">
            <a:spAutoFit/>
          </a:bodyPr>
          <a:lstStyle/>
          <a:p>
            <a:r>
              <a:rPr lang="en-US" sz="3600" b="1" dirty="0">
                <a:solidFill>
                  <a:schemeClr val="tx1">
                    <a:alpha val="46000"/>
                  </a:schemeClr>
                </a:solidFill>
              </a:rPr>
              <a:t>Eglon</a:t>
            </a:r>
          </a:p>
        </p:txBody>
      </p:sp>
      <p:sp>
        <p:nvSpPr>
          <p:cNvPr id="20" name="Oval 19"/>
          <p:cNvSpPr/>
          <p:nvPr/>
        </p:nvSpPr>
        <p:spPr>
          <a:xfrm>
            <a:off x="9137903" y="40327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741920" y="3249168"/>
            <a:ext cx="2487168" cy="646331"/>
          </a:xfrm>
          <a:prstGeom prst="rect">
            <a:avLst/>
          </a:prstGeom>
          <a:noFill/>
        </p:spPr>
        <p:txBody>
          <a:bodyPr wrap="square" rtlCol="0">
            <a:spAutoFit/>
          </a:bodyPr>
          <a:lstStyle/>
          <a:p>
            <a:r>
              <a:rPr lang="en-US" sz="3600" b="1" dirty="0"/>
              <a:t>Gibeon</a:t>
            </a:r>
          </a:p>
        </p:txBody>
      </p:sp>
      <p:sp>
        <p:nvSpPr>
          <p:cNvPr id="22" name="Oval 21"/>
          <p:cNvSpPr/>
          <p:nvPr/>
        </p:nvSpPr>
        <p:spPr>
          <a:xfrm>
            <a:off x="9223247" y="333169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p:cNvSpPr txBox="1">
            <a:spLocks/>
          </p:cNvSpPr>
          <p:nvPr/>
        </p:nvSpPr>
        <p:spPr>
          <a:xfrm>
            <a:off x="6142191" y="1861911"/>
            <a:ext cx="5447468"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4400" b="1" kern="1200">
                <a:solidFill>
                  <a:schemeClr val="tx1"/>
                </a:solidFill>
                <a:effectLst>
                  <a:glow rad="127000">
                    <a:schemeClr val="bg1"/>
                  </a:glow>
                </a:effectLst>
                <a:latin typeface="+mn-lt"/>
                <a:ea typeface="+mn-ea"/>
                <a:cs typeface="+mn-cs"/>
              </a:defRPr>
            </a:lvl1pPr>
            <a:lvl2pPr marL="4572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2pPr>
            <a:lvl3pPr marL="9144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3pPr>
            <a:lvl4pPr marL="13716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4pPr>
            <a:lvl5pPr marL="18288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rPr>
              <a:t> </a:t>
            </a:r>
            <a:endParaRPr lang="en-US" dirty="0"/>
          </a:p>
        </p:txBody>
      </p:sp>
      <p:sp>
        <p:nvSpPr>
          <p:cNvPr id="24" name="Right Arrow 23"/>
          <p:cNvSpPr/>
          <p:nvPr/>
        </p:nvSpPr>
        <p:spPr>
          <a:xfrm rot="11177525">
            <a:off x="9565484" y="3236017"/>
            <a:ext cx="694944" cy="647237"/>
          </a:xfrm>
          <a:prstGeom prst="rightArrow">
            <a:avLst>
              <a:gd name="adj1" fmla="val 3314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4- Watch God </a:t>
            </a:r>
            <a:r>
              <a:rPr lang="en-US" u="sng" dirty="0">
                <a:effectLst>
                  <a:glow rad="127000">
                    <a:srgbClr val="FF0000"/>
                  </a:glow>
                </a:effectLst>
              </a:rPr>
              <a:t>work</a:t>
            </a:r>
            <a:r>
              <a:rPr lang="en-US" dirty="0">
                <a:effectLst>
                  <a:glow rad="127000">
                    <a:srgbClr val="FF0000"/>
                  </a:glow>
                </a:effectLst>
              </a:rPr>
              <a:t> </a:t>
            </a:r>
            <a:r>
              <a:rPr lang="en-US" dirty="0"/>
              <a:t>10-11</a:t>
            </a:r>
          </a:p>
        </p:txBody>
      </p:sp>
      <p:sp>
        <p:nvSpPr>
          <p:cNvPr id="25" name="Oval 24"/>
          <p:cNvSpPr/>
          <p:nvPr/>
        </p:nvSpPr>
        <p:spPr>
          <a:xfrm>
            <a:off x="8595360" y="3072384"/>
            <a:ext cx="256032" cy="2377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11997811">
            <a:off x="8843896" y="3134663"/>
            <a:ext cx="427485" cy="368807"/>
          </a:xfrm>
          <a:prstGeom prst="rightArrow">
            <a:avLst>
              <a:gd name="adj1" fmla="val 3314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208520" y="2220468"/>
            <a:ext cx="2487168" cy="941348"/>
          </a:xfrm>
          <a:prstGeom prst="rect">
            <a:avLst/>
          </a:prstGeom>
          <a:noFill/>
        </p:spPr>
        <p:txBody>
          <a:bodyPr wrap="square" rtlCol="0">
            <a:spAutoFit/>
          </a:bodyPr>
          <a:lstStyle/>
          <a:p>
            <a:pPr algn="ctr">
              <a:lnSpc>
                <a:spcPct val="75000"/>
              </a:lnSpc>
            </a:pPr>
            <a:r>
              <a:rPr lang="en-US" sz="3600" b="1" dirty="0"/>
              <a:t>Beth</a:t>
            </a:r>
            <a:br>
              <a:rPr lang="en-US" sz="3600" b="1" dirty="0"/>
            </a:br>
            <a:r>
              <a:rPr lang="en-US" sz="3600" b="1" dirty="0" err="1"/>
              <a:t>Horon</a:t>
            </a:r>
            <a:endParaRPr lang="en-US" sz="3600" b="1" dirty="0"/>
          </a:p>
        </p:txBody>
      </p:sp>
      <p:sp>
        <p:nvSpPr>
          <p:cNvPr id="28" name="Oval 27"/>
          <p:cNvSpPr/>
          <p:nvPr/>
        </p:nvSpPr>
        <p:spPr>
          <a:xfrm>
            <a:off x="7391400" y="4457700"/>
            <a:ext cx="24765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7768988">
            <a:off x="7372979" y="3606378"/>
            <a:ext cx="1423764" cy="493979"/>
          </a:xfrm>
          <a:prstGeom prst="rightArrow">
            <a:avLst>
              <a:gd name="adj1" fmla="val 33149"/>
              <a:gd name="adj2" fmla="val 50000"/>
            </a:avLst>
          </a:prstGeom>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 name="TextBox 29"/>
          <p:cNvSpPr txBox="1"/>
          <p:nvPr/>
        </p:nvSpPr>
        <p:spPr>
          <a:xfrm>
            <a:off x="5532120" y="4011168"/>
            <a:ext cx="2487168" cy="525850"/>
          </a:xfrm>
          <a:prstGeom prst="rect">
            <a:avLst/>
          </a:prstGeom>
          <a:noFill/>
        </p:spPr>
        <p:txBody>
          <a:bodyPr wrap="square" rtlCol="0">
            <a:spAutoFit/>
          </a:bodyPr>
          <a:lstStyle/>
          <a:p>
            <a:pPr algn="ctr">
              <a:lnSpc>
                <a:spcPct val="75000"/>
              </a:lnSpc>
            </a:pPr>
            <a:r>
              <a:rPr lang="en-US" sz="3600" b="1" dirty="0">
                <a:effectLst>
                  <a:glow rad="127000">
                    <a:srgbClr val="D2B782"/>
                  </a:glow>
                </a:effectLst>
              </a:rPr>
              <a:t>Azekah</a:t>
            </a:r>
          </a:p>
        </p:txBody>
      </p:sp>
      <p:sp>
        <p:nvSpPr>
          <p:cNvPr id="3" name="Content Placeholder 2"/>
          <p:cNvSpPr>
            <a:spLocks noGrp="1"/>
          </p:cNvSpPr>
          <p:nvPr>
            <p:ph idx="1"/>
          </p:nvPr>
        </p:nvSpPr>
        <p:spPr>
          <a:xfrm>
            <a:off x="387275" y="1825625"/>
            <a:ext cx="7238821" cy="4351338"/>
          </a:xfrm>
        </p:spPr>
        <p:txBody>
          <a:bodyPr/>
          <a:lstStyle/>
          <a:p>
            <a:r>
              <a:rPr lang="en-US" baseline="30000" dirty="0"/>
              <a:t>11</a:t>
            </a:r>
            <a:r>
              <a:rPr lang="en-US" dirty="0"/>
              <a:t> As they fled before Israel on the road down from Beth </a:t>
            </a:r>
            <a:r>
              <a:rPr lang="en-US" dirty="0" err="1"/>
              <a:t>Horon</a:t>
            </a:r>
            <a:r>
              <a:rPr lang="en-US" dirty="0"/>
              <a:t> to Azekah, the </a:t>
            </a:r>
            <a:r>
              <a:rPr lang="en-US" dirty="0">
                <a:solidFill>
                  <a:srgbClr val="FF0000"/>
                </a:solidFill>
              </a:rPr>
              <a:t>LORD hurled large hailstones down </a:t>
            </a:r>
            <a:r>
              <a:rPr lang="en-US" dirty="0"/>
              <a:t>on them from the sky, and </a:t>
            </a:r>
            <a:r>
              <a:rPr lang="en-US" dirty="0">
                <a:solidFill>
                  <a:srgbClr val="FF0000"/>
                </a:solidFill>
              </a:rPr>
              <a:t>more of them died from the hailstones </a:t>
            </a:r>
            <a:r>
              <a:rPr lang="en-US" dirty="0"/>
              <a:t>than were killed by the swords of the Israelites. </a:t>
            </a:r>
          </a:p>
        </p:txBody>
      </p:sp>
      <p:pic>
        <p:nvPicPr>
          <p:cNvPr id="31" name="Picture 30"/>
          <p:cNvPicPr>
            <a:picLocks noChangeAspect="1"/>
          </p:cNvPicPr>
          <p:nvPr/>
        </p:nvPicPr>
        <p:blipFill>
          <a:blip r:embed="rId5"/>
          <a:stretch>
            <a:fillRect/>
          </a:stretch>
        </p:blipFill>
        <p:spPr>
          <a:xfrm rot="14731128" flipH="1">
            <a:off x="6469676" y="1327008"/>
            <a:ext cx="7017724" cy="4597543"/>
          </a:xfrm>
          <a:prstGeom prst="rect">
            <a:avLst/>
          </a:prstGeom>
        </p:spPr>
      </p:pic>
    </p:spTree>
    <p:extLst>
      <p:ext uri="{BB962C8B-B14F-4D97-AF65-F5344CB8AC3E}">
        <p14:creationId xmlns:p14="http://schemas.microsoft.com/office/powerpoint/2010/main" val="1605514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flipH="1">
            <a:off x="7379450" y="1954488"/>
            <a:ext cx="5658370" cy="4903512"/>
          </a:xfrm>
          <a:prstGeom prst="rect">
            <a:avLst/>
          </a:prstGeom>
        </p:spPr>
      </p:pic>
      <p:sp>
        <p:nvSpPr>
          <p:cNvPr id="5" name="Rectangular Callout 4"/>
          <p:cNvSpPr/>
          <p:nvPr/>
        </p:nvSpPr>
        <p:spPr>
          <a:xfrm>
            <a:off x="247650" y="4324350"/>
            <a:ext cx="8153400" cy="1409700"/>
          </a:xfrm>
          <a:prstGeom prst="wedgeRectCallout">
            <a:avLst>
              <a:gd name="adj1" fmla="val 70756"/>
              <a:gd name="adj2" fmla="val -32095"/>
            </a:avLst>
          </a:prstGeom>
          <a:solidFill>
            <a:srgbClr val="E9DDC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5- Pray Bold </a:t>
            </a:r>
            <a:r>
              <a:rPr lang="en-US" u="sng" dirty="0">
                <a:effectLst>
                  <a:glow rad="127000">
                    <a:srgbClr val="FF0000"/>
                  </a:glow>
                </a:effectLst>
              </a:rPr>
              <a:t>Pra</a:t>
            </a:r>
            <a:r>
              <a:rPr lang="en-US" dirty="0">
                <a:effectLst>
                  <a:glow rad="127000">
                    <a:srgbClr val="FF0000"/>
                  </a:glow>
                </a:effectLst>
              </a:rPr>
              <a:t>y</a:t>
            </a:r>
            <a:r>
              <a:rPr lang="en-US" u="sng" dirty="0">
                <a:effectLst>
                  <a:glow rad="127000">
                    <a:srgbClr val="FF0000"/>
                  </a:glow>
                </a:effectLst>
              </a:rPr>
              <a:t>ers</a:t>
            </a:r>
            <a:r>
              <a:rPr lang="en-US" dirty="0"/>
              <a:t> 12-13</a:t>
            </a:r>
          </a:p>
        </p:txBody>
      </p:sp>
      <p:sp>
        <p:nvSpPr>
          <p:cNvPr id="3" name="Content Placeholder 2"/>
          <p:cNvSpPr>
            <a:spLocks noGrp="1"/>
          </p:cNvSpPr>
          <p:nvPr>
            <p:ph idx="1"/>
          </p:nvPr>
        </p:nvSpPr>
        <p:spPr>
          <a:xfrm>
            <a:off x="387275" y="1825625"/>
            <a:ext cx="8166175" cy="4351338"/>
          </a:xfrm>
        </p:spPr>
        <p:txBody>
          <a:bodyPr/>
          <a:lstStyle/>
          <a:p>
            <a:r>
              <a:rPr lang="en-US" baseline="30000" dirty="0"/>
              <a:t> 12</a:t>
            </a:r>
            <a:r>
              <a:rPr lang="en-US" dirty="0"/>
              <a:t> On the day the LORD gave the Amorites over to Israel, </a:t>
            </a:r>
            <a:r>
              <a:rPr lang="en-US" dirty="0">
                <a:solidFill>
                  <a:srgbClr val="FF0000"/>
                </a:solidFill>
              </a:rPr>
              <a:t>Joshua said to the LORD</a:t>
            </a:r>
            <a:r>
              <a:rPr lang="en-US" dirty="0"/>
              <a:t> in the presence of Israel: </a:t>
            </a:r>
          </a:p>
          <a:p>
            <a:r>
              <a:rPr lang="en-US" dirty="0"/>
              <a:t>"O sun, stand still over Gibeon, O moon, over the Valley of </a:t>
            </a:r>
            <a:r>
              <a:rPr lang="en-US" dirty="0" err="1"/>
              <a:t>Aijalon</a:t>
            </a:r>
            <a:r>
              <a:rPr lang="en-US" dirty="0"/>
              <a:t>.“</a:t>
            </a:r>
          </a:p>
        </p:txBody>
      </p:sp>
    </p:spTree>
    <p:extLst>
      <p:ext uri="{BB962C8B-B14F-4D97-AF65-F5344CB8AC3E}">
        <p14:creationId xmlns:p14="http://schemas.microsoft.com/office/powerpoint/2010/main" val="2344082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221065"/>
            <a:ext cx="12192000" cy="6636936"/>
          </a:xfrm>
          <a:prstGeom prst="rect">
            <a:avLst/>
          </a:prstGeom>
        </p:spPr>
      </p:pic>
      <p:sp>
        <p:nvSpPr>
          <p:cNvPr id="2" name="Title 1"/>
          <p:cNvSpPr>
            <a:spLocks noGrp="1"/>
          </p:cNvSpPr>
          <p:nvPr>
            <p:ph type="title"/>
          </p:nvPr>
        </p:nvSpPr>
        <p:spPr>
          <a:xfrm>
            <a:off x="0" y="0"/>
            <a:ext cx="12192000" cy="1325563"/>
          </a:xfrm>
        </p:spPr>
        <p:txBody>
          <a:bodyPr/>
          <a:lstStyle/>
          <a:p>
            <a:r>
              <a:rPr lang="en-US" dirty="0"/>
              <a:t>Ever felt: “The World is Against ME!”</a:t>
            </a:r>
          </a:p>
        </p:txBody>
      </p:sp>
      <p:sp>
        <p:nvSpPr>
          <p:cNvPr id="4" name="Title 1"/>
          <p:cNvSpPr txBox="1">
            <a:spLocks/>
          </p:cNvSpPr>
          <p:nvPr/>
        </p:nvSpPr>
        <p:spPr>
          <a:xfrm>
            <a:off x="0" y="4195010"/>
            <a:ext cx="121920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bg1"/>
                </a:solidFill>
                <a:effectLst>
                  <a:glow rad="127000">
                    <a:srgbClr val="44649E"/>
                  </a:glow>
                </a:effectLst>
                <a:latin typeface="+mn-lt"/>
                <a:ea typeface="+mj-ea"/>
                <a:cs typeface="+mj-cs"/>
              </a:defRPr>
            </a:lvl1pPr>
          </a:lstStyle>
          <a:p>
            <a:r>
              <a:rPr lang="en-US" b="0" dirty="0"/>
              <a:t>If so, you need what Israel had ...</a:t>
            </a:r>
          </a:p>
        </p:txBody>
      </p:sp>
    </p:spTree>
    <p:extLst>
      <p:ext uri="{BB962C8B-B14F-4D97-AF65-F5344CB8AC3E}">
        <p14:creationId xmlns:p14="http://schemas.microsoft.com/office/powerpoint/2010/main" val="449525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2637"/>
          <a:stretch/>
        </p:blipFill>
        <p:spPr>
          <a:xfrm>
            <a:off x="5101591" y="0"/>
            <a:ext cx="7109460" cy="6858000"/>
          </a:xfrm>
          <a:prstGeom prst="rect">
            <a:avLst/>
          </a:prstGeom>
        </p:spPr>
      </p:pic>
      <p:sp>
        <p:nvSpPr>
          <p:cNvPr id="2" name="Title 1"/>
          <p:cNvSpPr>
            <a:spLocks noGrp="1"/>
          </p:cNvSpPr>
          <p:nvPr>
            <p:ph type="title"/>
          </p:nvPr>
        </p:nvSpPr>
        <p:spPr/>
        <p:txBody>
          <a:bodyPr/>
          <a:lstStyle/>
          <a:p>
            <a:r>
              <a:rPr lang="en-US" dirty="0"/>
              <a:t>5- Pray Bold </a:t>
            </a:r>
            <a:r>
              <a:rPr lang="en-US" u="sng" dirty="0">
                <a:effectLst>
                  <a:glow rad="127000">
                    <a:srgbClr val="FF0000"/>
                  </a:glow>
                </a:effectLst>
              </a:rPr>
              <a:t>Pra</a:t>
            </a:r>
            <a:r>
              <a:rPr lang="en-US" dirty="0">
                <a:effectLst>
                  <a:glow rad="127000">
                    <a:srgbClr val="FF0000"/>
                  </a:glow>
                </a:effectLst>
              </a:rPr>
              <a:t>y</a:t>
            </a:r>
            <a:r>
              <a:rPr lang="en-US" u="sng" dirty="0">
                <a:effectLst>
                  <a:glow rad="127000">
                    <a:srgbClr val="FF0000"/>
                  </a:glow>
                </a:effectLst>
              </a:rPr>
              <a:t>ers</a:t>
            </a:r>
            <a:r>
              <a:rPr lang="en-US" dirty="0">
                <a:effectLst>
                  <a:glow rad="127000">
                    <a:srgbClr val="FF0000"/>
                  </a:glow>
                </a:effectLst>
              </a:rPr>
              <a:t> </a:t>
            </a:r>
            <a:r>
              <a:rPr lang="en-US" dirty="0"/>
              <a:t>12-13</a:t>
            </a:r>
          </a:p>
        </p:txBody>
      </p:sp>
      <p:sp>
        <p:nvSpPr>
          <p:cNvPr id="3" name="Content Placeholder 2"/>
          <p:cNvSpPr>
            <a:spLocks noGrp="1"/>
          </p:cNvSpPr>
          <p:nvPr>
            <p:ph idx="1"/>
          </p:nvPr>
        </p:nvSpPr>
        <p:spPr>
          <a:xfrm>
            <a:off x="387275" y="1825625"/>
            <a:ext cx="6985075" cy="4351338"/>
          </a:xfrm>
        </p:spPr>
        <p:txBody>
          <a:bodyPr/>
          <a:lstStyle/>
          <a:p>
            <a:r>
              <a:rPr lang="en-US" dirty="0"/>
              <a:t> </a:t>
            </a:r>
            <a:r>
              <a:rPr lang="en-US" baseline="30000" dirty="0"/>
              <a:t>13</a:t>
            </a:r>
            <a:r>
              <a:rPr lang="en-US" dirty="0"/>
              <a:t> So </a:t>
            </a:r>
            <a:r>
              <a:rPr lang="en-US" dirty="0">
                <a:solidFill>
                  <a:srgbClr val="FF0000"/>
                </a:solidFill>
              </a:rPr>
              <a:t>the sun stood still</a:t>
            </a:r>
            <a:r>
              <a:rPr lang="en-US" dirty="0"/>
              <a:t>, and </a:t>
            </a:r>
            <a:r>
              <a:rPr lang="en-US" dirty="0">
                <a:solidFill>
                  <a:srgbClr val="FF0000"/>
                </a:solidFill>
              </a:rPr>
              <a:t>the moon stopped</a:t>
            </a:r>
            <a:r>
              <a:rPr lang="en-US" dirty="0"/>
              <a:t>, till the nation avenged itself on its enemies, as it is written in the Book of </a:t>
            </a:r>
            <a:r>
              <a:rPr lang="en-US" dirty="0" err="1"/>
              <a:t>Jashar</a:t>
            </a:r>
            <a:r>
              <a:rPr lang="en-US" dirty="0"/>
              <a:t>. The sun </a:t>
            </a:r>
            <a:r>
              <a:rPr lang="en-US" dirty="0">
                <a:solidFill>
                  <a:srgbClr val="FF0000"/>
                </a:solidFill>
              </a:rPr>
              <a:t>stopped</a:t>
            </a:r>
            <a:r>
              <a:rPr lang="en-US" dirty="0"/>
              <a:t> in the middle of the sky and </a:t>
            </a:r>
            <a:r>
              <a:rPr lang="en-US" dirty="0">
                <a:solidFill>
                  <a:srgbClr val="FF0000"/>
                </a:solidFill>
              </a:rPr>
              <a:t>delayed</a:t>
            </a:r>
            <a:r>
              <a:rPr lang="en-US" dirty="0"/>
              <a:t> going down about a full day.</a:t>
            </a:r>
          </a:p>
        </p:txBody>
      </p:sp>
    </p:spTree>
    <p:extLst>
      <p:ext uri="{BB962C8B-B14F-4D97-AF65-F5344CB8AC3E}">
        <p14:creationId xmlns:p14="http://schemas.microsoft.com/office/powerpoint/2010/main" val="361591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2637"/>
          <a:stretch/>
        </p:blipFill>
        <p:spPr>
          <a:xfrm>
            <a:off x="5101591" y="0"/>
            <a:ext cx="7109460" cy="6858000"/>
          </a:xfrm>
          <a:prstGeom prst="rect">
            <a:avLst/>
          </a:prstGeom>
        </p:spPr>
      </p:pic>
      <p:sp>
        <p:nvSpPr>
          <p:cNvPr id="2" name="Title 1"/>
          <p:cNvSpPr>
            <a:spLocks noGrp="1"/>
          </p:cNvSpPr>
          <p:nvPr>
            <p:ph type="title"/>
          </p:nvPr>
        </p:nvSpPr>
        <p:spPr/>
        <p:txBody>
          <a:bodyPr/>
          <a:lstStyle/>
          <a:p>
            <a:r>
              <a:rPr lang="en-US" dirty="0"/>
              <a:t>6- Experience an </a:t>
            </a:r>
            <a:r>
              <a:rPr lang="en-US" u="sng" dirty="0">
                <a:effectLst>
                  <a:glow rad="127000">
                    <a:srgbClr val="FF0000"/>
                  </a:glow>
                </a:effectLst>
              </a:rPr>
              <a:t>Exce</a:t>
            </a:r>
            <a:r>
              <a:rPr lang="en-US" dirty="0">
                <a:effectLst>
                  <a:glow rad="127000">
                    <a:srgbClr val="FF0000"/>
                  </a:glow>
                </a:effectLst>
              </a:rPr>
              <a:t>p</a:t>
            </a:r>
            <a:r>
              <a:rPr lang="en-US" u="sng" dirty="0">
                <a:effectLst>
                  <a:glow rad="127000">
                    <a:srgbClr val="FF0000"/>
                  </a:glow>
                </a:effectLst>
              </a:rPr>
              <a:t>tional</a:t>
            </a:r>
            <a:r>
              <a:rPr lang="en-US" dirty="0"/>
              <a:t> Day 14</a:t>
            </a:r>
          </a:p>
        </p:txBody>
      </p:sp>
      <p:sp>
        <p:nvSpPr>
          <p:cNvPr id="3" name="Content Placeholder 2"/>
          <p:cNvSpPr>
            <a:spLocks noGrp="1"/>
          </p:cNvSpPr>
          <p:nvPr>
            <p:ph idx="1"/>
          </p:nvPr>
        </p:nvSpPr>
        <p:spPr>
          <a:xfrm>
            <a:off x="387275" y="1825625"/>
            <a:ext cx="5918275" cy="4351338"/>
          </a:xfrm>
        </p:spPr>
        <p:txBody>
          <a:bodyPr/>
          <a:lstStyle/>
          <a:p>
            <a:r>
              <a:rPr lang="en-US" baseline="30000" dirty="0"/>
              <a:t>14</a:t>
            </a:r>
            <a:r>
              <a:rPr lang="en-US" dirty="0"/>
              <a:t> There has </a:t>
            </a:r>
            <a:r>
              <a:rPr lang="en-US" dirty="0">
                <a:solidFill>
                  <a:srgbClr val="FF0000"/>
                </a:solidFill>
              </a:rPr>
              <a:t>never been a day like it before or since</a:t>
            </a:r>
            <a:r>
              <a:rPr lang="en-US" dirty="0"/>
              <a:t>, a day when the LORD listened to a man. Surely the LORD was fighting for Israel! </a:t>
            </a:r>
          </a:p>
        </p:txBody>
      </p:sp>
    </p:spTree>
    <p:extLst>
      <p:ext uri="{BB962C8B-B14F-4D97-AF65-F5344CB8AC3E}">
        <p14:creationId xmlns:p14="http://schemas.microsoft.com/office/powerpoint/2010/main" val="441127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2637"/>
          <a:stretch/>
        </p:blipFill>
        <p:spPr>
          <a:xfrm>
            <a:off x="5101591" y="0"/>
            <a:ext cx="7109460" cy="6858000"/>
          </a:xfrm>
          <a:prstGeom prst="rect">
            <a:avLst/>
          </a:prstGeom>
        </p:spPr>
      </p:pic>
      <p:sp>
        <p:nvSpPr>
          <p:cNvPr id="2" name="Title 1"/>
          <p:cNvSpPr>
            <a:spLocks noGrp="1"/>
          </p:cNvSpPr>
          <p:nvPr>
            <p:ph type="title"/>
          </p:nvPr>
        </p:nvSpPr>
        <p:spPr/>
        <p:txBody>
          <a:bodyPr/>
          <a:lstStyle/>
          <a:p>
            <a:r>
              <a:rPr lang="en-US" dirty="0"/>
              <a:t>6- Experience an </a:t>
            </a:r>
            <a:r>
              <a:rPr lang="en-US" u="sng" dirty="0">
                <a:effectLst>
                  <a:glow rad="127000">
                    <a:srgbClr val="FF0000"/>
                  </a:glow>
                </a:effectLst>
              </a:rPr>
              <a:t>Exce</a:t>
            </a:r>
            <a:r>
              <a:rPr lang="en-US" dirty="0">
                <a:effectLst>
                  <a:glow rad="127000">
                    <a:srgbClr val="FF0000"/>
                  </a:glow>
                </a:effectLst>
              </a:rPr>
              <a:t>p</a:t>
            </a:r>
            <a:r>
              <a:rPr lang="en-US" u="sng" dirty="0">
                <a:effectLst>
                  <a:glow rad="127000">
                    <a:srgbClr val="FF0000"/>
                  </a:glow>
                </a:effectLst>
              </a:rPr>
              <a:t>tional</a:t>
            </a:r>
            <a:r>
              <a:rPr lang="en-US" dirty="0"/>
              <a:t> Day 14</a:t>
            </a:r>
          </a:p>
        </p:txBody>
      </p:sp>
      <p:sp>
        <p:nvSpPr>
          <p:cNvPr id="3" name="Content Placeholder 2"/>
          <p:cNvSpPr>
            <a:spLocks noGrp="1"/>
          </p:cNvSpPr>
          <p:nvPr>
            <p:ph idx="1"/>
          </p:nvPr>
        </p:nvSpPr>
        <p:spPr>
          <a:xfrm>
            <a:off x="387275" y="1825625"/>
            <a:ext cx="5918275" cy="4351338"/>
          </a:xfrm>
        </p:spPr>
        <p:txBody>
          <a:bodyPr/>
          <a:lstStyle/>
          <a:p>
            <a:r>
              <a:rPr lang="en-US" baseline="30000" dirty="0"/>
              <a:t>14</a:t>
            </a:r>
            <a:r>
              <a:rPr lang="en-US" dirty="0"/>
              <a:t> There has never been a day like it before or since, </a:t>
            </a:r>
            <a:r>
              <a:rPr lang="en-US" dirty="0">
                <a:solidFill>
                  <a:srgbClr val="FF0000"/>
                </a:solidFill>
              </a:rPr>
              <a:t>a day when the LORD listened to a man</a:t>
            </a:r>
            <a:r>
              <a:rPr lang="en-US" dirty="0"/>
              <a:t>. Surely the LORD was fighting for Israel! </a:t>
            </a:r>
          </a:p>
        </p:txBody>
      </p:sp>
    </p:spTree>
    <p:extLst>
      <p:ext uri="{BB962C8B-B14F-4D97-AF65-F5344CB8AC3E}">
        <p14:creationId xmlns:p14="http://schemas.microsoft.com/office/powerpoint/2010/main" val="1609078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2637"/>
          <a:stretch/>
        </p:blipFill>
        <p:spPr>
          <a:xfrm>
            <a:off x="5101591" y="0"/>
            <a:ext cx="7109460" cy="6858000"/>
          </a:xfrm>
          <a:prstGeom prst="rect">
            <a:avLst/>
          </a:prstGeom>
        </p:spPr>
      </p:pic>
      <p:sp>
        <p:nvSpPr>
          <p:cNvPr id="2" name="Title 1"/>
          <p:cNvSpPr>
            <a:spLocks noGrp="1"/>
          </p:cNvSpPr>
          <p:nvPr>
            <p:ph type="title"/>
          </p:nvPr>
        </p:nvSpPr>
        <p:spPr/>
        <p:txBody>
          <a:bodyPr/>
          <a:lstStyle/>
          <a:p>
            <a:r>
              <a:rPr lang="en-US" dirty="0"/>
              <a:t>6- Experience an </a:t>
            </a:r>
            <a:r>
              <a:rPr lang="en-US" u="sng" dirty="0">
                <a:effectLst>
                  <a:glow rad="127000">
                    <a:srgbClr val="FF0000"/>
                  </a:glow>
                </a:effectLst>
              </a:rPr>
              <a:t>Exce</a:t>
            </a:r>
            <a:r>
              <a:rPr lang="en-US" dirty="0">
                <a:effectLst>
                  <a:glow rad="127000">
                    <a:srgbClr val="FF0000"/>
                  </a:glow>
                </a:effectLst>
              </a:rPr>
              <a:t>p</a:t>
            </a:r>
            <a:r>
              <a:rPr lang="en-US" u="sng" dirty="0">
                <a:effectLst>
                  <a:glow rad="127000">
                    <a:srgbClr val="FF0000"/>
                  </a:glow>
                </a:effectLst>
              </a:rPr>
              <a:t>tional</a:t>
            </a:r>
            <a:r>
              <a:rPr lang="en-US" dirty="0">
                <a:effectLst>
                  <a:glow rad="127000">
                    <a:srgbClr val="FF0000"/>
                  </a:glow>
                </a:effectLst>
              </a:rPr>
              <a:t> </a:t>
            </a:r>
            <a:r>
              <a:rPr lang="en-US" dirty="0"/>
              <a:t>Day 14</a:t>
            </a:r>
          </a:p>
        </p:txBody>
      </p:sp>
      <p:sp>
        <p:nvSpPr>
          <p:cNvPr id="3" name="Content Placeholder 2"/>
          <p:cNvSpPr>
            <a:spLocks noGrp="1"/>
          </p:cNvSpPr>
          <p:nvPr>
            <p:ph idx="1"/>
          </p:nvPr>
        </p:nvSpPr>
        <p:spPr>
          <a:xfrm>
            <a:off x="387275" y="1825625"/>
            <a:ext cx="5918275" cy="4351338"/>
          </a:xfrm>
        </p:spPr>
        <p:txBody>
          <a:bodyPr/>
          <a:lstStyle/>
          <a:p>
            <a:r>
              <a:rPr lang="en-US" baseline="30000" dirty="0"/>
              <a:t>14</a:t>
            </a:r>
            <a:r>
              <a:rPr lang="en-US" dirty="0"/>
              <a:t> There has never been a day like it before or since, a day when the LORD listened to a man. </a:t>
            </a:r>
            <a:r>
              <a:rPr lang="en-US" dirty="0">
                <a:solidFill>
                  <a:srgbClr val="FF0000"/>
                </a:solidFill>
              </a:rPr>
              <a:t>Surely the LORD was fighting for Israel</a:t>
            </a:r>
            <a:r>
              <a:rPr lang="en-US" dirty="0"/>
              <a:t>! </a:t>
            </a:r>
          </a:p>
        </p:txBody>
      </p:sp>
    </p:spTree>
    <p:extLst>
      <p:ext uri="{BB962C8B-B14F-4D97-AF65-F5344CB8AC3E}">
        <p14:creationId xmlns:p14="http://schemas.microsoft.com/office/powerpoint/2010/main" val="3764258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note about this miracle:</a:t>
            </a:r>
          </a:p>
        </p:txBody>
      </p:sp>
      <p:sp>
        <p:nvSpPr>
          <p:cNvPr id="3" name="Content Placeholder 2"/>
          <p:cNvSpPr>
            <a:spLocks noGrp="1"/>
          </p:cNvSpPr>
          <p:nvPr>
            <p:ph idx="1"/>
          </p:nvPr>
        </p:nvSpPr>
        <p:spPr/>
        <p:txBody>
          <a:bodyPr/>
          <a:lstStyle/>
          <a:p>
            <a:pPr algn="ctr"/>
            <a:endParaRPr lang="en-US" dirty="0"/>
          </a:p>
        </p:txBody>
      </p:sp>
    </p:spTree>
    <p:extLst>
      <p:ext uri="{BB962C8B-B14F-4D97-AF65-F5344CB8AC3E}">
        <p14:creationId xmlns:p14="http://schemas.microsoft.com/office/powerpoint/2010/main" val="806465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note about this miracle:</a:t>
            </a:r>
          </a:p>
        </p:txBody>
      </p:sp>
      <p:sp>
        <p:nvSpPr>
          <p:cNvPr id="3" name="Content Placeholder 2"/>
          <p:cNvSpPr>
            <a:spLocks noGrp="1"/>
          </p:cNvSpPr>
          <p:nvPr>
            <p:ph idx="1"/>
          </p:nvPr>
        </p:nvSpPr>
        <p:spPr/>
        <p:txBody>
          <a:bodyPr/>
          <a:lstStyle/>
          <a:p>
            <a:pPr algn="ctr"/>
            <a:r>
              <a:rPr lang="en-US" dirty="0"/>
              <a:t>If you cannot believe this one ... </a:t>
            </a:r>
            <a:br>
              <a:rPr lang="en-US" dirty="0"/>
            </a:br>
            <a:r>
              <a:rPr lang="en-US" dirty="0"/>
              <a:t>then how do you believe ...</a:t>
            </a:r>
          </a:p>
        </p:txBody>
      </p:sp>
    </p:spTree>
    <p:extLst>
      <p:ext uri="{BB962C8B-B14F-4D97-AF65-F5344CB8AC3E}">
        <p14:creationId xmlns:p14="http://schemas.microsoft.com/office/powerpoint/2010/main" val="3787621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075250"/>
            <a:ext cx="12192000" cy="7040049"/>
          </a:xfrm>
          <a:prstGeom prst="rect">
            <a:avLst/>
          </a:prstGeom>
        </p:spPr>
      </p:pic>
      <p:sp>
        <p:nvSpPr>
          <p:cNvPr id="2" name="Title 1"/>
          <p:cNvSpPr>
            <a:spLocks noGrp="1"/>
          </p:cNvSpPr>
          <p:nvPr>
            <p:ph type="title"/>
          </p:nvPr>
        </p:nvSpPr>
        <p:spPr/>
        <p:txBody>
          <a:bodyPr/>
          <a:lstStyle/>
          <a:p>
            <a:r>
              <a:rPr lang="en-US" dirty="0"/>
              <a:t>Feeding 5,000</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330323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80" y="0"/>
            <a:ext cx="12188839" cy="6858000"/>
          </a:xfrm>
          <a:prstGeom prst="rect">
            <a:avLst/>
          </a:prstGeom>
        </p:spPr>
      </p:pic>
      <p:sp>
        <p:nvSpPr>
          <p:cNvPr id="2" name="Title 1"/>
          <p:cNvSpPr>
            <a:spLocks noGrp="1"/>
          </p:cNvSpPr>
          <p:nvPr>
            <p:ph type="title"/>
          </p:nvPr>
        </p:nvSpPr>
        <p:spPr/>
        <p:txBody>
          <a:bodyPr/>
          <a:lstStyle/>
          <a:p>
            <a:r>
              <a:rPr lang="en-US" dirty="0"/>
              <a:t>Walking on Water</a:t>
            </a:r>
          </a:p>
        </p:txBody>
      </p:sp>
    </p:spTree>
    <p:extLst>
      <p:ext uri="{BB962C8B-B14F-4D97-AF65-F5344CB8AC3E}">
        <p14:creationId xmlns:p14="http://schemas.microsoft.com/office/powerpoint/2010/main" val="4111905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7330"/>
          <a:stretch/>
        </p:blipFill>
        <p:spPr>
          <a:xfrm>
            <a:off x="0" y="133350"/>
            <a:ext cx="12192000" cy="6743700"/>
          </a:xfrm>
          <a:prstGeom prst="rect">
            <a:avLst/>
          </a:prstGeom>
        </p:spPr>
      </p:pic>
      <p:sp>
        <p:nvSpPr>
          <p:cNvPr id="2" name="Title 1"/>
          <p:cNvSpPr>
            <a:spLocks noGrp="1"/>
          </p:cNvSpPr>
          <p:nvPr>
            <p:ph type="title"/>
          </p:nvPr>
        </p:nvSpPr>
        <p:spPr/>
        <p:txBody>
          <a:bodyPr/>
          <a:lstStyle/>
          <a:p>
            <a:r>
              <a:rPr lang="en-US" dirty="0"/>
              <a:t>Raising Lazarus</a:t>
            </a:r>
          </a:p>
        </p:txBody>
      </p:sp>
    </p:spTree>
    <p:extLst>
      <p:ext uri="{BB962C8B-B14F-4D97-AF65-F5344CB8AC3E}">
        <p14:creationId xmlns:p14="http://schemas.microsoft.com/office/powerpoint/2010/main" val="4093972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19100"/>
            <a:ext cx="12222480" cy="7010400"/>
          </a:xfrm>
          <a:prstGeom prst="rect">
            <a:avLst/>
          </a:prstGeom>
        </p:spPr>
      </p:pic>
      <p:sp>
        <p:nvSpPr>
          <p:cNvPr id="2" name="Title 1"/>
          <p:cNvSpPr>
            <a:spLocks noGrp="1"/>
          </p:cNvSpPr>
          <p:nvPr>
            <p:ph type="title"/>
          </p:nvPr>
        </p:nvSpPr>
        <p:spPr/>
        <p:txBody>
          <a:bodyPr/>
          <a:lstStyle/>
          <a:p>
            <a:r>
              <a:rPr lang="en-US" dirty="0"/>
              <a:t>The Resurrection</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49636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the Lord fought for Israel” 10:14</a:t>
            </a:r>
          </a:p>
        </p:txBody>
      </p:sp>
    </p:spTree>
    <p:extLst>
      <p:ext uri="{BB962C8B-B14F-4D97-AF65-F5344CB8AC3E}">
        <p14:creationId xmlns:p14="http://schemas.microsoft.com/office/powerpoint/2010/main" val="4372244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12192492" cy="7391401"/>
          </a:xfrm>
          <a:prstGeom prst="rect">
            <a:avLst/>
          </a:prstGeom>
        </p:spPr>
      </p:pic>
      <p:sp>
        <p:nvSpPr>
          <p:cNvPr id="2" name="Title 1"/>
          <p:cNvSpPr>
            <a:spLocks noGrp="1"/>
          </p:cNvSpPr>
          <p:nvPr>
            <p:ph type="title"/>
          </p:nvPr>
        </p:nvSpPr>
        <p:spPr/>
        <p:txBody>
          <a:bodyPr/>
          <a:lstStyle/>
          <a:p>
            <a:r>
              <a:rPr lang="en-US" dirty="0"/>
              <a:t>The Ascension </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53246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dirty="0"/>
              <a:t>The Second Coming</a:t>
            </a:r>
          </a:p>
        </p:txBody>
      </p:sp>
    </p:spTree>
    <p:extLst>
      <p:ext uri="{BB962C8B-B14F-4D97-AF65-F5344CB8AC3E}">
        <p14:creationId xmlns:p14="http://schemas.microsoft.com/office/powerpoint/2010/main" val="2890896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21065"/>
            <a:ext cx="12192000" cy="6636936"/>
          </a:xfrm>
          <a:prstGeom prst="rect">
            <a:avLst/>
          </a:prstGeom>
        </p:spPr>
      </p:pic>
      <p:sp>
        <p:nvSpPr>
          <p:cNvPr id="2" name="Title 1"/>
          <p:cNvSpPr>
            <a:spLocks noGrp="1"/>
          </p:cNvSpPr>
          <p:nvPr>
            <p:ph type="title"/>
          </p:nvPr>
        </p:nvSpPr>
        <p:spPr>
          <a:xfrm>
            <a:off x="0" y="0"/>
            <a:ext cx="12192000" cy="1325563"/>
          </a:xfrm>
        </p:spPr>
        <p:txBody>
          <a:bodyPr/>
          <a:lstStyle/>
          <a:p>
            <a:r>
              <a:rPr lang="en-US" dirty="0"/>
              <a:t>Final Thoughts </a:t>
            </a:r>
          </a:p>
        </p:txBody>
      </p:sp>
      <p:sp>
        <p:nvSpPr>
          <p:cNvPr id="3" name="Content Placeholder 2"/>
          <p:cNvSpPr>
            <a:spLocks noGrp="1"/>
          </p:cNvSpPr>
          <p:nvPr>
            <p:ph idx="1"/>
          </p:nvPr>
        </p:nvSpPr>
        <p:spPr>
          <a:xfrm>
            <a:off x="356795" y="1155032"/>
            <a:ext cx="10966525" cy="4732371"/>
          </a:xfrm>
        </p:spPr>
        <p:txBody>
          <a:bodyPr/>
          <a:lstStyle/>
          <a:p>
            <a:pPr algn="ctr"/>
            <a:r>
              <a:rPr lang="en-US" dirty="0"/>
              <a:t>When you feel the world is against you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552" y="1798496"/>
            <a:ext cx="3267531" cy="3200847"/>
          </a:xfrm>
          <a:prstGeom prst="rect">
            <a:avLst/>
          </a:prstGeom>
        </p:spPr>
      </p:pic>
    </p:spTree>
    <p:extLst>
      <p:ext uri="{BB962C8B-B14F-4D97-AF65-F5344CB8AC3E}">
        <p14:creationId xmlns:p14="http://schemas.microsoft.com/office/powerpoint/2010/main" val="1198057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21065"/>
            <a:ext cx="12192000" cy="6636936"/>
          </a:xfrm>
          <a:prstGeom prst="rect">
            <a:avLst/>
          </a:prstGeom>
        </p:spPr>
      </p:pic>
      <p:sp>
        <p:nvSpPr>
          <p:cNvPr id="2" name="Title 1"/>
          <p:cNvSpPr>
            <a:spLocks noGrp="1"/>
          </p:cNvSpPr>
          <p:nvPr>
            <p:ph type="title"/>
          </p:nvPr>
        </p:nvSpPr>
        <p:spPr>
          <a:xfrm>
            <a:off x="0" y="0"/>
            <a:ext cx="12192000" cy="1325563"/>
          </a:xfrm>
        </p:spPr>
        <p:txBody>
          <a:bodyPr/>
          <a:lstStyle/>
          <a:p>
            <a:r>
              <a:rPr lang="en-US" dirty="0"/>
              <a:t>Final Thoughts </a:t>
            </a:r>
          </a:p>
        </p:txBody>
      </p:sp>
      <p:sp>
        <p:nvSpPr>
          <p:cNvPr id="3" name="Content Placeholder 2"/>
          <p:cNvSpPr>
            <a:spLocks noGrp="1"/>
          </p:cNvSpPr>
          <p:nvPr>
            <p:ph idx="1"/>
          </p:nvPr>
        </p:nvSpPr>
        <p:spPr>
          <a:xfrm>
            <a:off x="356795" y="1155032"/>
            <a:ext cx="10966525" cy="4732371"/>
          </a:xfrm>
        </p:spPr>
        <p:txBody>
          <a:bodyPr/>
          <a:lstStyle/>
          <a:p>
            <a:pPr algn="ctr"/>
            <a:r>
              <a:rPr lang="en-US" dirty="0"/>
              <a:t>When you feel the world is against you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552" y="1798496"/>
            <a:ext cx="3267531" cy="3200847"/>
          </a:xfrm>
          <a:prstGeom prst="rect">
            <a:avLst/>
          </a:prstGeom>
        </p:spPr>
      </p:pic>
      <p:sp>
        <p:nvSpPr>
          <p:cNvPr id="6" name="Content Placeholder 2"/>
          <p:cNvSpPr txBox="1">
            <a:spLocks/>
          </p:cNvSpPr>
          <p:nvPr/>
        </p:nvSpPr>
        <p:spPr>
          <a:xfrm>
            <a:off x="493153" y="4884822"/>
            <a:ext cx="10966525" cy="47323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4400" b="1" kern="1200">
                <a:solidFill>
                  <a:schemeClr val="tx1"/>
                </a:solidFill>
                <a:effectLst>
                  <a:glow rad="127000">
                    <a:schemeClr val="bg1"/>
                  </a:glow>
                </a:effectLst>
                <a:latin typeface="+mn-lt"/>
                <a:ea typeface="+mn-ea"/>
                <a:cs typeface="+mn-cs"/>
              </a:defRPr>
            </a:lvl1pPr>
            <a:lvl2pPr marL="4572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2pPr>
            <a:lvl3pPr marL="9144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3pPr>
            <a:lvl4pPr marL="13716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4pPr>
            <a:lvl5pPr marL="1828800" indent="0" algn="l" defTabSz="914400" rtl="0" eaLnBrk="1" latinLnBrk="0" hangingPunct="1">
              <a:lnSpc>
                <a:spcPct val="90000"/>
              </a:lnSpc>
              <a:spcBef>
                <a:spcPts val="500"/>
              </a:spcBef>
              <a:buFontTx/>
              <a:buNone/>
              <a:defRPr sz="4400" b="1" kern="1200">
                <a:solidFill>
                  <a:schemeClr val="tx1"/>
                </a:solidFill>
                <a:effectLst>
                  <a:glow rad="1270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God will fight your battles ...</a:t>
            </a:r>
          </a:p>
        </p:txBody>
      </p:sp>
    </p:spTree>
    <p:extLst>
      <p:ext uri="{BB962C8B-B14F-4D97-AF65-F5344CB8AC3E}">
        <p14:creationId xmlns:p14="http://schemas.microsoft.com/office/powerpoint/2010/main" val="1979385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21065"/>
            <a:ext cx="12192000" cy="6636936"/>
          </a:xfrm>
          <a:prstGeom prst="rect">
            <a:avLst/>
          </a:prstGeom>
        </p:spPr>
      </p:pic>
      <p:sp>
        <p:nvSpPr>
          <p:cNvPr id="2" name="Title 1"/>
          <p:cNvSpPr>
            <a:spLocks noGrp="1"/>
          </p:cNvSpPr>
          <p:nvPr>
            <p:ph type="title"/>
          </p:nvPr>
        </p:nvSpPr>
        <p:spPr>
          <a:xfrm>
            <a:off x="0" y="0"/>
            <a:ext cx="12192000" cy="1325563"/>
          </a:xfrm>
        </p:spPr>
        <p:txBody>
          <a:bodyPr/>
          <a:lstStyle/>
          <a:p>
            <a:r>
              <a:rPr lang="en-US" dirty="0"/>
              <a:t>When you ...</a:t>
            </a:r>
          </a:p>
        </p:txBody>
      </p:sp>
      <p:sp>
        <p:nvSpPr>
          <p:cNvPr id="3" name="Content Placeholder 2"/>
          <p:cNvSpPr>
            <a:spLocks noGrp="1"/>
          </p:cNvSpPr>
          <p:nvPr>
            <p:ph idx="1"/>
          </p:nvPr>
        </p:nvSpPr>
        <p:spPr>
          <a:xfrm>
            <a:off x="1" y="1536065"/>
            <a:ext cx="11323320" cy="4351338"/>
          </a:xfrm>
        </p:spPr>
        <p:txBody>
          <a:bodyPr/>
          <a:lstStyle/>
          <a:p>
            <a:pPr lvl="1"/>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552" y="1798496"/>
            <a:ext cx="3267531" cy="3200847"/>
          </a:xfrm>
          <a:prstGeom prst="rect">
            <a:avLst/>
          </a:prstGeom>
        </p:spPr>
      </p:pic>
    </p:spTree>
    <p:extLst>
      <p:ext uri="{BB962C8B-B14F-4D97-AF65-F5344CB8AC3E}">
        <p14:creationId xmlns:p14="http://schemas.microsoft.com/office/powerpoint/2010/main" val="2474608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21065"/>
            <a:ext cx="12192000" cy="6636936"/>
          </a:xfrm>
          <a:prstGeom prst="rect">
            <a:avLst/>
          </a:prstGeom>
        </p:spPr>
      </p:pic>
      <p:sp>
        <p:nvSpPr>
          <p:cNvPr id="2" name="Title 1"/>
          <p:cNvSpPr>
            <a:spLocks noGrp="1"/>
          </p:cNvSpPr>
          <p:nvPr>
            <p:ph type="title"/>
          </p:nvPr>
        </p:nvSpPr>
        <p:spPr>
          <a:xfrm>
            <a:off x="0" y="0"/>
            <a:ext cx="12192000" cy="1325563"/>
          </a:xfrm>
        </p:spPr>
        <p:txBody>
          <a:bodyPr/>
          <a:lstStyle/>
          <a:p>
            <a:r>
              <a:rPr lang="en-US" dirty="0"/>
              <a:t>When you ...</a:t>
            </a:r>
          </a:p>
        </p:txBody>
      </p:sp>
      <p:sp>
        <p:nvSpPr>
          <p:cNvPr id="3" name="Content Placeholder 2"/>
          <p:cNvSpPr>
            <a:spLocks noGrp="1"/>
          </p:cNvSpPr>
          <p:nvPr>
            <p:ph idx="1"/>
          </p:nvPr>
        </p:nvSpPr>
        <p:spPr>
          <a:xfrm>
            <a:off x="1" y="1536065"/>
            <a:ext cx="11323320" cy="4351338"/>
          </a:xfrm>
        </p:spPr>
        <p:txBody>
          <a:bodyPr/>
          <a:lstStyle/>
          <a:p>
            <a:pPr lvl="1"/>
            <a:r>
              <a:rPr lang="en-US" dirty="0"/>
              <a:t>1- Keep your word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552" y="1798496"/>
            <a:ext cx="3267531" cy="3200847"/>
          </a:xfrm>
          <a:prstGeom prst="rect">
            <a:avLst/>
          </a:prstGeom>
        </p:spPr>
      </p:pic>
    </p:spTree>
    <p:extLst>
      <p:ext uri="{BB962C8B-B14F-4D97-AF65-F5344CB8AC3E}">
        <p14:creationId xmlns:p14="http://schemas.microsoft.com/office/powerpoint/2010/main" val="8190322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21065"/>
            <a:ext cx="12192000" cy="6636936"/>
          </a:xfrm>
          <a:prstGeom prst="rect">
            <a:avLst/>
          </a:prstGeom>
        </p:spPr>
      </p:pic>
      <p:sp>
        <p:nvSpPr>
          <p:cNvPr id="2" name="Title 1"/>
          <p:cNvSpPr>
            <a:spLocks noGrp="1"/>
          </p:cNvSpPr>
          <p:nvPr>
            <p:ph type="title"/>
          </p:nvPr>
        </p:nvSpPr>
        <p:spPr>
          <a:xfrm>
            <a:off x="0" y="0"/>
            <a:ext cx="12192000" cy="1325563"/>
          </a:xfrm>
        </p:spPr>
        <p:txBody>
          <a:bodyPr/>
          <a:lstStyle/>
          <a:p>
            <a:r>
              <a:rPr lang="en-US" dirty="0"/>
              <a:t>When you ...</a:t>
            </a:r>
          </a:p>
        </p:txBody>
      </p:sp>
      <p:sp>
        <p:nvSpPr>
          <p:cNvPr id="3" name="Content Placeholder 2"/>
          <p:cNvSpPr>
            <a:spLocks noGrp="1"/>
          </p:cNvSpPr>
          <p:nvPr>
            <p:ph idx="1"/>
          </p:nvPr>
        </p:nvSpPr>
        <p:spPr>
          <a:xfrm>
            <a:off x="1" y="1536065"/>
            <a:ext cx="11323320" cy="4351338"/>
          </a:xfrm>
        </p:spPr>
        <p:txBody>
          <a:bodyPr/>
          <a:lstStyle/>
          <a:p>
            <a:pPr lvl="1"/>
            <a:r>
              <a:rPr lang="en-US" dirty="0"/>
              <a:t>1- Keep your word</a:t>
            </a:r>
          </a:p>
          <a:p>
            <a:pPr lvl="1"/>
            <a:r>
              <a:rPr lang="en-US" dirty="0"/>
              <a:t>2- Trust God’s promise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552" y="1798496"/>
            <a:ext cx="3267531" cy="3200847"/>
          </a:xfrm>
          <a:prstGeom prst="rect">
            <a:avLst/>
          </a:prstGeom>
        </p:spPr>
      </p:pic>
    </p:spTree>
    <p:extLst>
      <p:ext uri="{BB962C8B-B14F-4D97-AF65-F5344CB8AC3E}">
        <p14:creationId xmlns:p14="http://schemas.microsoft.com/office/powerpoint/2010/main" val="24124661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21065"/>
            <a:ext cx="12192000" cy="6636936"/>
          </a:xfrm>
          <a:prstGeom prst="rect">
            <a:avLst/>
          </a:prstGeom>
        </p:spPr>
      </p:pic>
      <p:sp>
        <p:nvSpPr>
          <p:cNvPr id="2" name="Title 1"/>
          <p:cNvSpPr>
            <a:spLocks noGrp="1"/>
          </p:cNvSpPr>
          <p:nvPr>
            <p:ph type="title"/>
          </p:nvPr>
        </p:nvSpPr>
        <p:spPr>
          <a:xfrm>
            <a:off x="0" y="0"/>
            <a:ext cx="12192000" cy="1325563"/>
          </a:xfrm>
        </p:spPr>
        <p:txBody>
          <a:bodyPr/>
          <a:lstStyle/>
          <a:p>
            <a:r>
              <a:rPr lang="en-US" dirty="0"/>
              <a:t>When you ...</a:t>
            </a:r>
          </a:p>
        </p:txBody>
      </p:sp>
      <p:sp>
        <p:nvSpPr>
          <p:cNvPr id="3" name="Content Placeholder 2"/>
          <p:cNvSpPr>
            <a:spLocks noGrp="1"/>
          </p:cNvSpPr>
          <p:nvPr>
            <p:ph idx="1"/>
          </p:nvPr>
        </p:nvSpPr>
        <p:spPr>
          <a:xfrm>
            <a:off x="1" y="1536065"/>
            <a:ext cx="11323320" cy="4351338"/>
          </a:xfrm>
        </p:spPr>
        <p:txBody>
          <a:bodyPr/>
          <a:lstStyle/>
          <a:p>
            <a:pPr lvl="1"/>
            <a:r>
              <a:rPr lang="en-US" dirty="0"/>
              <a:t>1- Keep your word</a:t>
            </a:r>
          </a:p>
          <a:p>
            <a:pPr lvl="1"/>
            <a:r>
              <a:rPr lang="en-US" dirty="0"/>
              <a:t>2- Trust God’s promise</a:t>
            </a:r>
          </a:p>
          <a:p>
            <a:pPr lvl="1"/>
            <a:r>
              <a:rPr lang="en-US" dirty="0"/>
              <a:t>3- Use your head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552" y="1798496"/>
            <a:ext cx="3267531" cy="3200847"/>
          </a:xfrm>
          <a:prstGeom prst="rect">
            <a:avLst/>
          </a:prstGeom>
        </p:spPr>
      </p:pic>
    </p:spTree>
    <p:extLst>
      <p:ext uri="{BB962C8B-B14F-4D97-AF65-F5344CB8AC3E}">
        <p14:creationId xmlns:p14="http://schemas.microsoft.com/office/powerpoint/2010/main" val="8122634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21065"/>
            <a:ext cx="12192000" cy="6636936"/>
          </a:xfrm>
          <a:prstGeom prst="rect">
            <a:avLst/>
          </a:prstGeom>
        </p:spPr>
      </p:pic>
      <p:sp>
        <p:nvSpPr>
          <p:cNvPr id="2" name="Title 1"/>
          <p:cNvSpPr>
            <a:spLocks noGrp="1"/>
          </p:cNvSpPr>
          <p:nvPr>
            <p:ph type="title"/>
          </p:nvPr>
        </p:nvSpPr>
        <p:spPr>
          <a:xfrm>
            <a:off x="0" y="0"/>
            <a:ext cx="12192000" cy="1325563"/>
          </a:xfrm>
        </p:spPr>
        <p:txBody>
          <a:bodyPr/>
          <a:lstStyle/>
          <a:p>
            <a:r>
              <a:rPr lang="en-US" dirty="0"/>
              <a:t>When you ...</a:t>
            </a:r>
          </a:p>
        </p:txBody>
      </p:sp>
      <p:sp>
        <p:nvSpPr>
          <p:cNvPr id="3" name="Content Placeholder 2"/>
          <p:cNvSpPr>
            <a:spLocks noGrp="1"/>
          </p:cNvSpPr>
          <p:nvPr>
            <p:ph idx="1"/>
          </p:nvPr>
        </p:nvSpPr>
        <p:spPr>
          <a:xfrm>
            <a:off x="1" y="1536065"/>
            <a:ext cx="11323320" cy="4351338"/>
          </a:xfrm>
        </p:spPr>
        <p:txBody>
          <a:bodyPr/>
          <a:lstStyle/>
          <a:p>
            <a:pPr lvl="1"/>
            <a:r>
              <a:rPr lang="en-US" dirty="0"/>
              <a:t>1- Keep your word</a:t>
            </a:r>
          </a:p>
          <a:p>
            <a:pPr lvl="1"/>
            <a:r>
              <a:rPr lang="en-US" dirty="0"/>
              <a:t>2- Trust God’s promise</a:t>
            </a:r>
          </a:p>
          <a:p>
            <a:pPr lvl="1"/>
            <a:r>
              <a:rPr lang="en-US" dirty="0"/>
              <a:t>3- Use your head</a:t>
            </a:r>
          </a:p>
          <a:p>
            <a:pPr lvl="1"/>
            <a:r>
              <a:rPr lang="en-US" dirty="0"/>
              <a:t>4- Watch God work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552" y="1798496"/>
            <a:ext cx="3267531" cy="3200847"/>
          </a:xfrm>
          <a:prstGeom prst="rect">
            <a:avLst/>
          </a:prstGeom>
        </p:spPr>
      </p:pic>
    </p:spTree>
    <p:extLst>
      <p:ext uri="{BB962C8B-B14F-4D97-AF65-F5344CB8AC3E}">
        <p14:creationId xmlns:p14="http://schemas.microsoft.com/office/powerpoint/2010/main" val="35912427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21065"/>
            <a:ext cx="12192000" cy="6636936"/>
          </a:xfrm>
          <a:prstGeom prst="rect">
            <a:avLst/>
          </a:prstGeom>
        </p:spPr>
      </p:pic>
      <p:sp>
        <p:nvSpPr>
          <p:cNvPr id="2" name="Title 1"/>
          <p:cNvSpPr>
            <a:spLocks noGrp="1"/>
          </p:cNvSpPr>
          <p:nvPr>
            <p:ph type="title"/>
          </p:nvPr>
        </p:nvSpPr>
        <p:spPr>
          <a:xfrm>
            <a:off x="0" y="0"/>
            <a:ext cx="12192000" cy="1325563"/>
          </a:xfrm>
        </p:spPr>
        <p:txBody>
          <a:bodyPr/>
          <a:lstStyle/>
          <a:p>
            <a:r>
              <a:rPr lang="en-US" dirty="0"/>
              <a:t>When you ...</a:t>
            </a:r>
          </a:p>
        </p:txBody>
      </p:sp>
      <p:sp>
        <p:nvSpPr>
          <p:cNvPr id="3" name="Content Placeholder 2"/>
          <p:cNvSpPr>
            <a:spLocks noGrp="1"/>
          </p:cNvSpPr>
          <p:nvPr>
            <p:ph idx="1"/>
          </p:nvPr>
        </p:nvSpPr>
        <p:spPr>
          <a:xfrm>
            <a:off x="1" y="1536065"/>
            <a:ext cx="11323320" cy="4351338"/>
          </a:xfrm>
        </p:spPr>
        <p:txBody>
          <a:bodyPr/>
          <a:lstStyle/>
          <a:p>
            <a:pPr lvl="1"/>
            <a:r>
              <a:rPr lang="en-US" dirty="0"/>
              <a:t>1- Keep your word</a:t>
            </a:r>
          </a:p>
          <a:p>
            <a:pPr lvl="1"/>
            <a:r>
              <a:rPr lang="en-US" dirty="0"/>
              <a:t>2- Trust God’s promise</a:t>
            </a:r>
          </a:p>
          <a:p>
            <a:pPr lvl="1"/>
            <a:r>
              <a:rPr lang="en-US" dirty="0"/>
              <a:t>3- Use your head</a:t>
            </a:r>
          </a:p>
          <a:p>
            <a:pPr lvl="1"/>
            <a:r>
              <a:rPr lang="en-US" dirty="0"/>
              <a:t>4- Watch God work</a:t>
            </a:r>
          </a:p>
          <a:p>
            <a:pPr lvl="1"/>
            <a:r>
              <a:rPr lang="en-US" dirty="0"/>
              <a:t>5- Pray bold prayers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552" y="1798496"/>
            <a:ext cx="3267531" cy="3200847"/>
          </a:xfrm>
          <a:prstGeom prst="rect">
            <a:avLst/>
          </a:prstGeom>
        </p:spPr>
      </p:pic>
    </p:spTree>
    <p:extLst>
      <p:ext uri="{BB962C8B-B14F-4D97-AF65-F5344CB8AC3E}">
        <p14:creationId xmlns:p14="http://schemas.microsoft.com/office/powerpoint/2010/main" val="3109522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711"/>
          <a:stretch/>
        </p:blipFill>
        <p:spPr>
          <a:xfrm>
            <a:off x="5406522" y="0"/>
            <a:ext cx="6809862" cy="6858000"/>
          </a:xfrm>
          <a:prstGeom prst="rect">
            <a:avLst/>
          </a:prstGeom>
        </p:spPr>
      </p:pic>
      <p:sp>
        <p:nvSpPr>
          <p:cNvPr id="2" name="Title 1"/>
          <p:cNvSpPr>
            <a:spLocks noGrp="1"/>
          </p:cNvSpPr>
          <p:nvPr>
            <p:ph type="title"/>
          </p:nvPr>
        </p:nvSpPr>
        <p:spPr/>
        <p:txBody>
          <a:bodyPr/>
          <a:lstStyle/>
          <a:p>
            <a:r>
              <a:rPr lang="en-US" dirty="0"/>
              <a:t>The world was against them ...</a:t>
            </a:r>
          </a:p>
        </p:txBody>
      </p:sp>
      <p:sp>
        <p:nvSpPr>
          <p:cNvPr id="3" name="Content Placeholder 2"/>
          <p:cNvSpPr>
            <a:spLocks noGrp="1"/>
          </p:cNvSpPr>
          <p:nvPr>
            <p:ph idx="1"/>
          </p:nvPr>
        </p:nvSpPr>
        <p:spPr>
          <a:xfrm>
            <a:off x="387275" y="1825625"/>
            <a:ext cx="7915477" cy="4351338"/>
          </a:xfrm>
        </p:spPr>
        <p:txBody>
          <a:bodyPr/>
          <a:lstStyle/>
          <a:p>
            <a:r>
              <a:rPr lang="en-US" dirty="0"/>
              <a:t>10:1 Now </a:t>
            </a:r>
            <a:r>
              <a:rPr lang="en-US" dirty="0" err="1">
                <a:solidFill>
                  <a:srgbClr val="FF0000"/>
                </a:solidFill>
              </a:rPr>
              <a:t>Adoni-Zedek</a:t>
            </a:r>
            <a:r>
              <a:rPr lang="en-US" dirty="0">
                <a:solidFill>
                  <a:srgbClr val="FF0000"/>
                </a:solidFill>
              </a:rPr>
              <a:t> king of Jerusalem</a:t>
            </a:r>
            <a:r>
              <a:rPr lang="en-US" dirty="0"/>
              <a:t> heard that Joshua had taken Ai and totally destroyed </a:t>
            </a:r>
            <a:br>
              <a:rPr lang="en-US" dirty="0"/>
            </a:br>
            <a:r>
              <a:rPr lang="en-US" dirty="0"/>
              <a:t>it, ... and that the people of Gibeon had made a treaty of peace with Israel and were living near them.</a:t>
            </a:r>
            <a:r>
              <a:rPr lang="en-US" b="0" dirty="0"/>
              <a:t> </a:t>
            </a:r>
            <a:r>
              <a:rPr lang="en-US" baseline="30000" dirty="0"/>
              <a:t>2</a:t>
            </a:r>
            <a:r>
              <a:rPr lang="en-US" dirty="0"/>
              <a:t> ... because Gibeon was an important city ...</a:t>
            </a:r>
          </a:p>
          <a:p>
            <a:r>
              <a:rPr lang="en-US" dirty="0"/>
              <a:t> </a:t>
            </a:r>
          </a:p>
        </p:txBody>
      </p:sp>
      <p:sp>
        <p:nvSpPr>
          <p:cNvPr id="7" name="Oval 6"/>
          <p:cNvSpPr/>
          <p:nvPr/>
        </p:nvSpPr>
        <p:spPr>
          <a:xfrm>
            <a:off x="9137903" y="40327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266176" y="4212336"/>
            <a:ext cx="2487168" cy="646331"/>
          </a:xfrm>
          <a:prstGeom prst="rect">
            <a:avLst/>
          </a:prstGeom>
          <a:noFill/>
        </p:spPr>
        <p:txBody>
          <a:bodyPr wrap="square" rtlCol="0">
            <a:spAutoFit/>
          </a:bodyPr>
          <a:lstStyle/>
          <a:p>
            <a:r>
              <a:rPr lang="en-US" sz="3600" b="1" dirty="0">
                <a:effectLst>
                  <a:glow rad="127000">
                    <a:schemeClr val="bg1"/>
                  </a:glow>
                </a:effectLst>
              </a:rPr>
              <a:t>Jerusalem</a:t>
            </a:r>
          </a:p>
        </p:txBody>
      </p:sp>
    </p:spTree>
    <p:extLst>
      <p:ext uri="{BB962C8B-B14F-4D97-AF65-F5344CB8AC3E}">
        <p14:creationId xmlns:p14="http://schemas.microsoft.com/office/powerpoint/2010/main" val="5495235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21065"/>
            <a:ext cx="12192000" cy="6636936"/>
          </a:xfrm>
          <a:prstGeom prst="rect">
            <a:avLst/>
          </a:prstGeom>
        </p:spPr>
      </p:pic>
      <p:sp>
        <p:nvSpPr>
          <p:cNvPr id="2" name="Title 1"/>
          <p:cNvSpPr>
            <a:spLocks noGrp="1"/>
          </p:cNvSpPr>
          <p:nvPr>
            <p:ph type="title"/>
          </p:nvPr>
        </p:nvSpPr>
        <p:spPr>
          <a:xfrm>
            <a:off x="0" y="0"/>
            <a:ext cx="12192000" cy="1325563"/>
          </a:xfrm>
        </p:spPr>
        <p:txBody>
          <a:bodyPr/>
          <a:lstStyle/>
          <a:p>
            <a:r>
              <a:rPr lang="en-US" dirty="0"/>
              <a:t>When you ...</a:t>
            </a:r>
          </a:p>
        </p:txBody>
      </p:sp>
      <p:sp>
        <p:nvSpPr>
          <p:cNvPr id="3" name="Content Placeholder 2"/>
          <p:cNvSpPr>
            <a:spLocks noGrp="1"/>
          </p:cNvSpPr>
          <p:nvPr>
            <p:ph idx="1"/>
          </p:nvPr>
        </p:nvSpPr>
        <p:spPr>
          <a:xfrm>
            <a:off x="1" y="1536065"/>
            <a:ext cx="11323320" cy="4351338"/>
          </a:xfrm>
        </p:spPr>
        <p:txBody>
          <a:bodyPr/>
          <a:lstStyle/>
          <a:p>
            <a:pPr lvl="1"/>
            <a:r>
              <a:rPr lang="en-US" dirty="0"/>
              <a:t>1- Keep your word</a:t>
            </a:r>
          </a:p>
          <a:p>
            <a:pPr lvl="1"/>
            <a:r>
              <a:rPr lang="en-US" dirty="0"/>
              <a:t>2- Trust God’s promise</a:t>
            </a:r>
          </a:p>
          <a:p>
            <a:pPr lvl="1"/>
            <a:r>
              <a:rPr lang="en-US" dirty="0"/>
              <a:t>3- Use your head</a:t>
            </a:r>
          </a:p>
          <a:p>
            <a:pPr lvl="1"/>
            <a:r>
              <a:rPr lang="en-US" dirty="0"/>
              <a:t>4- Watch God work</a:t>
            </a:r>
          </a:p>
          <a:p>
            <a:pPr lvl="1"/>
            <a:r>
              <a:rPr lang="en-US" dirty="0"/>
              <a:t>5- Pray bold prayers</a:t>
            </a:r>
          </a:p>
          <a:p>
            <a:pPr lvl="1"/>
            <a:r>
              <a:rPr lang="en-US" dirty="0"/>
              <a:t>6- Expect exceptional things</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552" y="1798496"/>
            <a:ext cx="3267531" cy="3200847"/>
          </a:xfrm>
          <a:prstGeom prst="rect">
            <a:avLst/>
          </a:prstGeom>
        </p:spPr>
      </p:pic>
    </p:spTree>
    <p:extLst>
      <p:ext uri="{BB962C8B-B14F-4D97-AF65-F5344CB8AC3E}">
        <p14:creationId xmlns:p14="http://schemas.microsoft.com/office/powerpoint/2010/main" val="4087351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8445"/>
          <a:stretch/>
        </p:blipFill>
        <p:spPr>
          <a:xfrm>
            <a:off x="0" y="-1"/>
            <a:ext cx="12213772" cy="6874329"/>
          </a:xfrm>
          <a:prstGeom prst="rect">
            <a:avLst/>
          </a:prstGeom>
        </p:spPr>
      </p:pic>
      <p:sp>
        <p:nvSpPr>
          <p:cNvPr id="6" name="Title 1"/>
          <p:cNvSpPr txBox="1">
            <a:spLocks/>
          </p:cNvSpPr>
          <p:nvPr/>
        </p:nvSpPr>
        <p:spPr>
          <a:xfrm>
            <a:off x="6168326" y="919307"/>
            <a:ext cx="6023674" cy="1325563"/>
          </a:xfrm>
          <a:prstGeom prst="rect">
            <a:avLst/>
          </a:prstGeom>
          <a:effectLst>
            <a:glow rad="127000">
              <a:schemeClr val="accent1">
                <a:alpha val="0"/>
              </a:schemeClr>
            </a:glo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bg1"/>
                </a:solidFill>
                <a:effectLst>
                  <a:glow rad="127000">
                    <a:srgbClr val="44649E"/>
                  </a:glow>
                </a:effectLst>
                <a:latin typeface="+mn-lt"/>
                <a:ea typeface="+mj-ea"/>
                <a:cs typeface="+mj-cs"/>
              </a:defRPr>
            </a:lvl1pPr>
          </a:lstStyle>
          <a:p>
            <a:r>
              <a:rPr lang="en-US">
                <a:solidFill>
                  <a:schemeClr val="tx1"/>
                </a:solidFill>
                <a:effectLst>
                  <a:glow rad="127000">
                    <a:srgbClr val="7591C4">
                      <a:alpha val="0"/>
                    </a:srgbClr>
                  </a:glow>
                </a:effectLst>
                <a:latin typeface="Candara" panose="020E0502030303020204" pitchFamily="34" charset="0"/>
              </a:rPr>
              <a:t>God’s Road to</a:t>
            </a:r>
            <a:endParaRPr lang="en-US" dirty="0">
              <a:solidFill>
                <a:schemeClr val="tx1"/>
              </a:solidFill>
              <a:effectLst>
                <a:glow rad="127000">
                  <a:srgbClr val="7591C4">
                    <a:alpha val="0"/>
                  </a:srgbClr>
                </a:glow>
              </a:effectLst>
              <a:latin typeface="Candara" panose="020E0502030303020204" pitchFamily="34" charset="0"/>
            </a:endParaRPr>
          </a:p>
        </p:txBody>
      </p:sp>
      <p:pic>
        <p:nvPicPr>
          <p:cNvPr id="8" name="Picture 7"/>
          <p:cNvPicPr>
            <a:picLocks noChangeAspect="1"/>
          </p:cNvPicPr>
          <p:nvPr/>
        </p:nvPicPr>
        <p:blipFill>
          <a:blip r:embed="rId3"/>
          <a:stretch>
            <a:fillRect/>
          </a:stretch>
        </p:blipFill>
        <p:spPr>
          <a:xfrm>
            <a:off x="6362365" y="874964"/>
            <a:ext cx="5683862" cy="3704497"/>
          </a:xfrm>
          <a:prstGeom prst="rect">
            <a:avLst/>
          </a:prstGeom>
        </p:spPr>
      </p:pic>
      <p:sp>
        <p:nvSpPr>
          <p:cNvPr id="12" name="Title 1"/>
          <p:cNvSpPr txBox="1">
            <a:spLocks/>
          </p:cNvSpPr>
          <p:nvPr/>
        </p:nvSpPr>
        <p:spPr>
          <a:xfrm>
            <a:off x="6168326" y="1931678"/>
            <a:ext cx="6023674"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solidFill>
                  <a:schemeClr val="bg1"/>
                </a:solidFill>
                <a:effectLst>
                  <a:glow rad="127000">
                    <a:srgbClr val="44649E"/>
                  </a:glow>
                </a:effectLst>
                <a:latin typeface="+mn-lt"/>
                <a:ea typeface="+mj-ea"/>
                <a:cs typeface="+mj-cs"/>
              </a:defRPr>
            </a:lvl1pPr>
          </a:lstStyle>
          <a:p>
            <a:r>
              <a:rPr lang="en-US" sz="9600" dirty="0">
                <a:effectLst>
                  <a:glow rad="127000">
                    <a:srgbClr val="7591C4">
                      <a:alpha val="0"/>
                    </a:srgbClr>
                  </a:glow>
                </a:effectLst>
                <a:latin typeface="Candara" panose="020E0502030303020204" pitchFamily="34" charset="0"/>
              </a:rPr>
              <a:t>Let’s </a:t>
            </a:r>
            <a:br>
              <a:rPr lang="en-US" sz="9600" dirty="0">
                <a:effectLst>
                  <a:glow rad="127000">
                    <a:srgbClr val="7591C4">
                      <a:alpha val="0"/>
                    </a:srgbClr>
                  </a:glow>
                </a:effectLst>
                <a:latin typeface="Candara" panose="020E0502030303020204" pitchFamily="34" charset="0"/>
              </a:rPr>
            </a:br>
            <a:r>
              <a:rPr lang="en-US" sz="9600" dirty="0">
                <a:effectLst>
                  <a:glow rad="127000">
                    <a:srgbClr val="7591C4">
                      <a:alpha val="0"/>
                    </a:srgbClr>
                  </a:glow>
                </a:effectLst>
                <a:latin typeface="Candara" panose="020E0502030303020204" pitchFamily="34" charset="0"/>
              </a:rPr>
              <a:t>PRAY</a:t>
            </a:r>
          </a:p>
        </p:txBody>
      </p:sp>
    </p:spTree>
    <p:extLst>
      <p:ext uri="{BB962C8B-B14F-4D97-AF65-F5344CB8AC3E}">
        <p14:creationId xmlns:p14="http://schemas.microsoft.com/office/powerpoint/2010/main" val="682290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711"/>
          <a:stretch/>
        </p:blipFill>
        <p:spPr>
          <a:xfrm>
            <a:off x="5406522" y="0"/>
            <a:ext cx="6809862" cy="6858000"/>
          </a:xfrm>
          <a:prstGeom prst="rect">
            <a:avLst/>
          </a:prstGeom>
        </p:spPr>
      </p:pic>
      <p:sp>
        <p:nvSpPr>
          <p:cNvPr id="2" name="Title 1"/>
          <p:cNvSpPr>
            <a:spLocks noGrp="1"/>
          </p:cNvSpPr>
          <p:nvPr>
            <p:ph type="title"/>
          </p:nvPr>
        </p:nvSpPr>
        <p:spPr/>
        <p:txBody>
          <a:bodyPr/>
          <a:lstStyle/>
          <a:p>
            <a:r>
              <a:rPr lang="en-US" dirty="0"/>
              <a:t>The world was against them ...</a:t>
            </a:r>
          </a:p>
        </p:txBody>
      </p:sp>
      <p:sp>
        <p:nvSpPr>
          <p:cNvPr id="3" name="Content Placeholder 2"/>
          <p:cNvSpPr>
            <a:spLocks noGrp="1"/>
          </p:cNvSpPr>
          <p:nvPr>
            <p:ph idx="1"/>
          </p:nvPr>
        </p:nvSpPr>
        <p:spPr>
          <a:xfrm>
            <a:off x="387275" y="1825625"/>
            <a:ext cx="7915477" cy="4351338"/>
          </a:xfrm>
        </p:spPr>
        <p:txBody>
          <a:bodyPr/>
          <a:lstStyle/>
          <a:p>
            <a:r>
              <a:rPr lang="en-US" dirty="0"/>
              <a:t>10:1 Now </a:t>
            </a:r>
            <a:r>
              <a:rPr lang="en-US" dirty="0" err="1"/>
              <a:t>Adoni-Zedek</a:t>
            </a:r>
            <a:r>
              <a:rPr lang="en-US" dirty="0"/>
              <a:t> king of Jerusalem heard that </a:t>
            </a:r>
            <a:r>
              <a:rPr lang="en-US" dirty="0">
                <a:solidFill>
                  <a:srgbClr val="FF0000"/>
                </a:solidFill>
              </a:rPr>
              <a:t>Joshua had taken Ai</a:t>
            </a:r>
            <a:r>
              <a:rPr lang="en-US" dirty="0"/>
              <a:t> and totally destroyed </a:t>
            </a:r>
            <a:br>
              <a:rPr lang="en-US" dirty="0"/>
            </a:br>
            <a:r>
              <a:rPr lang="en-US" dirty="0"/>
              <a:t>it, ... and that the people of Gibeon had made a treaty of peace with Israel and were living near them.</a:t>
            </a:r>
            <a:r>
              <a:rPr lang="en-US" b="0" dirty="0"/>
              <a:t> </a:t>
            </a:r>
            <a:r>
              <a:rPr lang="en-US" baseline="30000" dirty="0"/>
              <a:t>2</a:t>
            </a:r>
            <a:r>
              <a:rPr lang="en-US" dirty="0"/>
              <a:t> ... because Gibeon was an important city ...</a:t>
            </a:r>
          </a:p>
          <a:p>
            <a:r>
              <a:rPr lang="en-US" dirty="0"/>
              <a:t> </a:t>
            </a:r>
          </a:p>
        </p:txBody>
      </p:sp>
      <p:sp>
        <p:nvSpPr>
          <p:cNvPr id="7" name="Oval 6"/>
          <p:cNvSpPr/>
          <p:nvPr/>
        </p:nvSpPr>
        <p:spPr>
          <a:xfrm>
            <a:off x="9137903" y="40327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357359" y="28440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229344" y="2304288"/>
            <a:ext cx="2487168" cy="646331"/>
          </a:xfrm>
          <a:prstGeom prst="rect">
            <a:avLst/>
          </a:prstGeom>
          <a:noFill/>
        </p:spPr>
        <p:txBody>
          <a:bodyPr wrap="square" rtlCol="0">
            <a:spAutoFit/>
          </a:bodyPr>
          <a:lstStyle/>
          <a:p>
            <a:r>
              <a:rPr lang="en-US" sz="3600" b="1" dirty="0">
                <a:effectLst>
                  <a:glow rad="127000">
                    <a:schemeClr val="bg1"/>
                  </a:glow>
                </a:effectLst>
              </a:rPr>
              <a:t>Ai</a:t>
            </a:r>
          </a:p>
        </p:txBody>
      </p:sp>
      <p:sp>
        <p:nvSpPr>
          <p:cNvPr id="10" name="TextBox 9"/>
          <p:cNvSpPr txBox="1"/>
          <p:nvPr/>
        </p:nvSpPr>
        <p:spPr>
          <a:xfrm>
            <a:off x="8266176" y="4212336"/>
            <a:ext cx="2487168" cy="646331"/>
          </a:xfrm>
          <a:prstGeom prst="rect">
            <a:avLst/>
          </a:prstGeom>
          <a:noFill/>
        </p:spPr>
        <p:txBody>
          <a:bodyPr wrap="square" rtlCol="0">
            <a:spAutoFit/>
          </a:bodyPr>
          <a:lstStyle/>
          <a:p>
            <a:r>
              <a:rPr lang="en-US" sz="3600" b="1" dirty="0"/>
              <a:t>Jerusalem</a:t>
            </a:r>
          </a:p>
        </p:txBody>
      </p:sp>
    </p:spTree>
    <p:extLst>
      <p:ext uri="{BB962C8B-B14F-4D97-AF65-F5344CB8AC3E}">
        <p14:creationId xmlns:p14="http://schemas.microsoft.com/office/powerpoint/2010/main" val="3716055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711"/>
          <a:stretch/>
        </p:blipFill>
        <p:spPr>
          <a:xfrm>
            <a:off x="5406522" y="0"/>
            <a:ext cx="6809862" cy="6858000"/>
          </a:xfrm>
          <a:prstGeom prst="rect">
            <a:avLst/>
          </a:prstGeom>
        </p:spPr>
      </p:pic>
      <p:sp>
        <p:nvSpPr>
          <p:cNvPr id="6" name="Oval 5"/>
          <p:cNvSpPr/>
          <p:nvPr/>
        </p:nvSpPr>
        <p:spPr>
          <a:xfrm>
            <a:off x="9223247" y="333169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world was against them ...</a:t>
            </a:r>
          </a:p>
        </p:txBody>
      </p:sp>
      <p:sp>
        <p:nvSpPr>
          <p:cNvPr id="3" name="Content Placeholder 2"/>
          <p:cNvSpPr>
            <a:spLocks noGrp="1"/>
          </p:cNvSpPr>
          <p:nvPr>
            <p:ph idx="1"/>
          </p:nvPr>
        </p:nvSpPr>
        <p:spPr>
          <a:xfrm>
            <a:off x="387275" y="1825625"/>
            <a:ext cx="7915477" cy="4351338"/>
          </a:xfrm>
        </p:spPr>
        <p:txBody>
          <a:bodyPr/>
          <a:lstStyle/>
          <a:p>
            <a:r>
              <a:rPr lang="en-US" dirty="0"/>
              <a:t>10:1 Now </a:t>
            </a:r>
            <a:r>
              <a:rPr lang="en-US" dirty="0" err="1"/>
              <a:t>Adoni-Zedek</a:t>
            </a:r>
            <a:r>
              <a:rPr lang="en-US" dirty="0"/>
              <a:t> king of Jerusalem heard that Joshua had taken Ai and totally destroyed </a:t>
            </a:r>
            <a:br>
              <a:rPr lang="en-US" dirty="0"/>
            </a:br>
            <a:r>
              <a:rPr lang="en-US" dirty="0"/>
              <a:t>it, ... and that the people of </a:t>
            </a:r>
            <a:r>
              <a:rPr lang="en-US" dirty="0">
                <a:solidFill>
                  <a:srgbClr val="FF0000"/>
                </a:solidFill>
              </a:rPr>
              <a:t>Gibeon </a:t>
            </a:r>
            <a:r>
              <a:rPr lang="en-US" dirty="0"/>
              <a:t>had made a treaty of peace with Israel and were living near them. </a:t>
            </a:r>
            <a:r>
              <a:rPr lang="en-US" b="0" dirty="0"/>
              <a:t> </a:t>
            </a:r>
            <a:r>
              <a:rPr lang="en-US" baseline="30000" dirty="0"/>
              <a:t>2</a:t>
            </a:r>
            <a:r>
              <a:rPr lang="en-US" dirty="0"/>
              <a:t> ... because Gibeon was an important city ...</a:t>
            </a:r>
          </a:p>
          <a:p>
            <a:r>
              <a:rPr lang="en-US" dirty="0"/>
              <a:t> </a:t>
            </a:r>
          </a:p>
        </p:txBody>
      </p:sp>
      <p:sp>
        <p:nvSpPr>
          <p:cNvPr id="7" name="Oval 6"/>
          <p:cNvSpPr/>
          <p:nvPr/>
        </p:nvSpPr>
        <p:spPr>
          <a:xfrm>
            <a:off x="9137903" y="40327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357359" y="28440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229344" y="2304288"/>
            <a:ext cx="2487168" cy="646331"/>
          </a:xfrm>
          <a:prstGeom prst="rect">
            <a:avLst/>
          </a:prstGeom>
          <a:noFill/>
        </p:spPr>
        <p:txBody>
          <a:bodyPr wrap="square" rtlCol="0">
            <a:spAutoFit/>
          </a:bodyPr>
          <a:lstStyle/>
          <a:p>
            <a:r>
              <a:rPr lang="en-US" sz="3600" b="1" dirty="0"/>
              <a:t>Ai</a:t>
            </a:r>
          </a:p>
        </p:txBody>
      </p:sp>
      <p:sp>
        <p:nvSpPr>
          <p:cNvPr id="10" name="TextBox 9"/>
          <p:cNvSpPr txBox="1"/>
          <p:nvPr/>
        </p:nvSpPr>
        <p:spPr>
          <a:xfrm>
            <a:off x="8266176" y="4212336"/>
            <a:ext cx="2487168" cy="646331"/>
          </a:xfrm>
          <a:prstGeom prst="rect">
            <a:avLst/>
          </a:prstGeom>
          <a:noFill/>
        </p:spPr>
        <p:txBody>
          <a:bodyPr wrap="square" rtlCol="0">
            <a:spAutoFit/>
          </a:bodyPr>
          <a:lstStyle/>
          <a:p>
            <a:r>
              <a:rPr lang="en-US" sz="3600" b="1" dirty="0"/>
              <a:t>Jerusalem</a:t>
            </a:r>
          </a:p>
        </p:txBody>
      </p:sp>
      <p:sp>
        <p:nvSpPr>
          <p:cNvPr id="12" name="Oval 11"/>
          <p:cNvSpPr/>
          <p:nvPr/>
        </p:nvSpPr>
        <p:spPr>
          <a:xfrm>
            <a:off x="10355228" y="3459246"/>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0692384" y="3218688"/>
            <a:ext cx="2487168" cy="646331"/>
          </a:xfrm>
          <a:prstGeom prst="rect">
            <a:avLst/>
          </a:prstGeom>
          <a:noFill/>
        </p:spPr>
        <p:txBody>
          <a:bodyPr wrap="square" rtlCol="0">
            <a:spAutoFit/>
          </a:bodyPr>
          <a:lstStyle/>
          <a:p>
            <a:r>
              <a:rPr lang="en-US" sz="3600" b="1" dirty="0"/>
              <a:t>Gilgal</a:t>
            </a:r>
          </a:p>
        </p:txBody>
      </p:sp>
      <p:sp>
        <p:nvSpPr>
          <p:cNvPr id="15" name="TextBox 14"/>
          <p:cNvSpPr txBox="1"/>
          <p:nvPr/>
        </p:nvSpPr>
        <p:spPr>
          <a:xfrm>
            <a:off x="7650480" y="3084576"/>
            <a:ext cx="2487168" cy="646331"/>
          </a:xfrm>
          <a:prstGeom prst="rect">
            <a:avLst/>
          </a:prstGeom>
          <a:noFill/>
        </p:spPr>
        <p:txBody>
          <a:bodyPr wrap="square" rtlCol="0">
            <a:spAutoFit/>
          </a:bodyPr>
          <a:lstStyle/>
          <a:p>
            <a:r>
              <a:rPr lang="en-US" sz="3600" b="1" dirty="0">
                <a:effectLst>
                  <a:glow rad="127000">
                    <a:schemeClr val="bg1"/>
                  </a:glow>
                </a:effectLst>
              </a:rPr>
              <a:t>Gibeon</a:t>
            </a:r>
          </a:p>
        </p:txBody>
      </p:sp>
    </p:spTree>
    <p:extLst>
      <p:ext uri="{BB962C8B-B14F-4D97-AF65-F5344CB8AC3E}">
        <p14:creationId xmlns:p14="http://schemas.microsoft.com/office/powerpoint/2010/main" val="3699295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711"/>
          <a:stretch/>
        </p:blipFill>
        <p:spPr>
          <a:xfrm>
            <a:off x="5406522" y="0"/>
            <a:ext cx="6809862" cy="6858000"/>
          </a:xfrm>
          <a:prstGeom prst="rect">
            <a:avLst/>
          </a:prstGeom>
        </p:spPr>
      </p:pic>
      <p:sp>
        <p:nvSpPr>
          <p:cNvPr id="13" name="Oval 12"/>
          <p:cNvSpPr/>
          <p:nvPr/>
        </p:nvSpPr>
        <p:spPr>
          <a:xfrm rot="760747">
            <a:off x="8851392" y="2779776"/>
            <a:ext cx="1975104" cy="1152144"/>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9223247" y="333169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world was against them ...</a:t>
            </a:r>
          </a:p>
        </p:txBody>
      </p:sp>
      <p:sp>
        <p:nvSpPr>
          <p:cNvPr id="3" name="Content Placeholder 2"/>
          <p:cNvSpPr>
            <a:spLocks noGrp="1"/>
          </p:cNvSpPr>
          <p:nvPr>
            <p:ph idx="1"/>
          </p:nvPr>
        </p:nvSpPr>
        <p:spPr>
          <a:xfrm>
            <a:off x="387275" y="1825625"/>
            <a:ext cx="7915477" cy="4351338"/>
          </a:xfrm>
        </p:spPr>
        <p:txBody>
          <a:bodyPr/>
          <a:lstStyle/>
          <a:p>
            <a:r>
              <a:rPr lang="en-US" dirty="0"/>
              <a:t>10:1 Now </a:t>
            </a:r>
            <a:r>
              <a:rPr lang="en-US" dirty="0" err="1"/>
              <a:t>Adoni-Zedek</a:t>
            </a:r>
            <a:r>
              <a:rPr lang="en-US" dirty="0"/>
              <a:t> king of Jerusalem heard that Joshua had taken Ai and totally destroyed </a:t>
            </a:r>
            <a:br>
              <a:rPr lang="en-US" dirty="0"/>
            </a:br>
            <a:r>
              <a:rPr lang="en-US" dirty="0"/>
              <a:t>it, ... and that the people of </a:t>
            </a:r>
            <a:r>
              <a:rPr lang="en-US" dirty="0">
                <a:solidFill>
                  <a:srgbClr val="FF0000"/>
                </a:solidFill>
              </a:rPr>
              <a:t>Gibeon had made a treaty of peace with Israel</a:t>
            </a:r>
            <a:r>
              <a:rPr lang="en-US" dirty="0"/>
              <a:t> and were living near them. </a:t>
            </a:r>
            <a:r>
              <a:rPr lang="en-US" b="0" dirty="0"/>
              <a:t> </a:t>
            </a:r>
            <a:r>
              <a:rPr lang="en-US" baseline="30000" dirty="0"/>
              <a:t>2</a:t>
            </a:r>
            <a:r>
              <a:rPr lang="en-US" dirty="0"/>
              <a:t> ... because Gibeon was an important city ...</a:t>
            </a:r>
          </a:p>
          <a:p>
            <a:r>
              <a:rPr lang="en-US" dirty="0"/>
              <a:t> </a:t>
            </a:r>
          </a:p>
        </p:txBody>
      </p:sp>
      <p:sp>
        <p:nvSpPr>
          <p:cNvPr id="7" name="Oval 6"/>
          <p:cNvSpPr/>
          <p:nvPr/>
        </p:nvSpPr>
        <p:spPr>
          <a:xfrm>
            <a:off x="9137903" y="40327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357359" y="28440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229344" y="2304288"/>
            <a:ext cx="2487168" cy="646331"/>
          </a:xfrm>
          <a:prstGeom prst="rect">
            <a:avLst/>
          </a:prstGeom>
          <a:noFill/>
        </p:spPr>
        <p:txBody>
          <a:bodyPr wrap="square" rtlCol="0">
            <a:spAutoFit/>
          </a:bodyPr>
          <a:lstStyle/>
          <a:p>
            <a:r>
              <a:rPr lang="en-US" sz="3600" b="1" dirty="0"/>
              <a:t>Ai</a:t>
            </a:r>
          </a:p>
        </p:txBody>
      </p:sp>
      <p:sp>
        <p:nvSpPr>
          <p:cNvPr id="10" name="TextBox 9"/>
          <p:cNvSpPr txBox="1"/>
          <p:nvPr/>
        </p:nvSpPr>
        <p:spPr>
          <a:xfrm>
            <a:off x="8266176" y="4212336"/>
            <a:ext cx="2487168" cy="646331"/>
          </a:xfrm>
          <a:prstGeom prst="rect">
            <a:avLst/>
          </a:prstGeom>
          <a:noFill/>
        </p:spPr>
        <p:txBody>
          <a:bodyPr wrap="square" rtlCol="0">
            <a:spAutoFit/>
          </a:bodyPr>
          <a:lstStyle/>
          <a:p>
            <a:r>
              <a:rPr lang="en-US" sz="3600" b="1" dirty="0"/>
              <a:t>Jerusalem</a:t>
            </a:r>
          </a:p>
        </p:txBody>
      </p:sp>
      <p:sp>
        <p:nvSpPr>
          <p:cNvPr id="12" name="Oval 11"/>
          <p:cNvSpPr/>
          <p:nvPr/>
        </p:nvSpPr>
        <p:spPr>
          <a:xfrm>
            <a:off x="10355228" y="3459246"/>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0692384" y="3218688"/>
            <a:ext cx="2487168" cy="646331"/>
          </a:xfrm>
          <a:prstGeom prst="rect">
            <a:avLst/>
          </a:prstGeom>
          <a:noFill/>
        </p:spPr>
        <p:txBody>
          <a:bodyPr wrap="square" rtlCol="0">
            <a:spAutoFit/>
          </a:bodyPr>
          <a:lstStyle/>
          <a:p>
            <a:r>
              <a:rPr lang="en-US" sz="3600" b="1" dirty="0"/>
              <a:t>Gilgal</a:t>
            </a:r>
          </a:p>
        </p:txBody>
      </p:sp>
      <p:sp>
        <p:nvSpPr>
          <p:cNvPr id="15" name="TextBox 14"/>
          <p:cNvSpPr txBox="1"/>
          <p:nvPr/>
        </p:nvSpPr>
        <p:spPr>
          <a:xfrm>
            <a:off x="7650480" y="3084576"/>
            <a:ext cx="2487168" cy="646331"/>
          </a:xfrm>
          <a:prstGeom prst="rect">
            <a:avLst/>
          </a:prstGeom>
          <a:noFill/>
        </p:spPr>
        <p:txBody>
          <a:bodyPr wrap="square" rtlCol="0">
            <a:spAutoFit/>
          </a:bodyPr>
          <a:lstStyle/>
          <a:p>
            <a:r>
              <a:rPr lang="en-US" sz="3600" b="1" dirty="0"/>
              <a:t>Gibeon</a:t>
            </a:r>
          </a:p>
        </p:txBody>
      </p:sp>
    </p:spTree>
    <p:extLst>
      <p:ext uri="{BB962C8B-B14F-4D97-AF65-F5344CB8AC3E}">
        <p14:creationId xmlns:p14="http://schemas.microsoft.com/office/powerpoint/2010/main" val="3244331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711"/>
          <a:stretch/>
        </p:blipFill>
        <p:spPr>
          <a:xfrm>
            <a:off x="5406522" y="0"/>
            <a:ext cx="6809862" cy="6858000"/>
          </a:xfrm>
          <a:prstGeom prst="rect">
            <a:avLst/>
          </a:prstGeom>
        </p:spPr>
      </p:pic>
      <p:sp>
        <p:nvSpPr>
          <p:cNvPr id="13" name="Oval 12"/>
          <p:cNvSpPr/>
          <p:nvPr/>
        </p:nvSpPr>
        <p:spPr>
          <a:xfrm rot="760747">
            <a:off x="8851392" y="2779776"/>
            <a:ext cx="1975104" cy="1152144"/>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world was against them ...</a:t>
            </a:r>
          </a:p>
        </p:txBody>
      </p:sp>
      <p:sp>
        <p:nvSpPr>
          <p:cNvPr id="3" name="Content Placeholder 2"/>
          <p:cNvSpPr>
            <a:spLocks noGrp="1"/>
          </p:cNvSpPr>
          <p:nvPr>
            <p:ph idx="1"/>
          </p:nvPr>
        </p:nvSpPr>
        <p:spPr>
          <a:xfrm>
            <a:off x="387275" y="1825625"/>
            <a:ext cx="7860613" cy="4351338"/>
          </a:xfrm>
        </p:spPr>
        <p:txBody>
          <a:bodyPr/>
          <a:lstStyle/>
          <a:p>
            <a:r>
              <a:rPr lang="en-US" dirty="0"/>
              <a:t>10:1 Now </a:t>
            </a:r>
            <a:r>
              <a:rPr lang="en-US" dirty="0" err="1"/>
              <a:t>Adoni-Zedek</a:t>
            </a:r>
            <a:r>
              <a:rPr lang="en-US" dirty="0"/>
              <a:t> king of Jerusalem heard that Joshua had taken Ai and totally destroyed</a:t>
            </a:r>
            <a:br>
              <a:rPr lang="en-US" dirty="0"/>
            </a:br>
            <a:r>
              <a:rPr lang="en-US" dirty="0"/>
              <a:t>it, ... and that the people of Gibeon had made a treaty of peace with Israel and were living near them. </a:t>
            </a:r>
            <a:r>
              <a:rPr lang="en-US" b="0" dirty="0"/>
              <a:t> </a:t>
            </a:r>
            <a:r>
              <a:rPr lang="en-US" baseline="30000" dirty="0"/>
              <a:t>2</a:t>
            </a:r>
            <a:r>
              <a:rPr lang="en-US" dirty="0"/>
              <a:t> ... because </a:t>
            </a:r>
            <a:r>
              <a:rPr lang="en-US" dirty="0">
                <a:solidFill>
                  <a:srgbClr val="FF0000"/>
                </a:solidFill>
              </a:rPr>
              <a:t>Gibeon was an important city </a:t>
            </a:r>
            <a:r>
              <a:rPr lang="en-US" dirty="0"/>
              <a:t>...</a:t>
            </a:r>
          </a:p>
          <a:p>
            <a:r>
              <a:rPr lang="en-US" dirty="0"/>
              <a:t> </a:t>
            </a:r>
          </a:p>
        </p:txBody>
      </p:sp>
      <p:sp>
        <p:nvSpPr>
          <p:cNvPr id="7" name="Oval 6"/>
          <p:cNvSpPr/>
          <p:nvPr/>
        </p:nvSpPr>
        <p:spPr>
          <a:xfrm>
            <a:off x="9137903" y="403273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357359" y="284401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266176" y="4212336"/>
            <a:ext cx="2487168" cy="646331"/>
          </a:xfrm>
          <a:prstGeom prst="rect">
            <a:avLst/>
          </a:prstGeom>
          <a:noFill/>
        </p:spPr>
        <p:txBody>
          <a:bodyPr wrap="square" rtlCol="0">
            <a:spAutoFit/>
          </a:bodyPr>
          <a:lstStyle/>
          <a:p>
            <a:r>
              <a:rPr lang="en-US" sz="3600" b="1" dirty="0"/>
              <a:t>Jerusalem</a:t>
            </a:r>
          </a:p>
        </p:txBody>
      </p:sp>
      <p:sp>
        <p:nvSpPr>
          <p:cNvPr id="12" name="Oval 11"/>
          <p:cNvSpPr/>
          <p:nvPr/>
        </p:nvSpPr>
        <p:spPr>
          <a:xfrm>
            <a:off x="10355228" y="3459246"/>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0692384" y="3218688"/>
            <a:ext cx="2487168" cy="646331"/>
          </a:xfrm>
          <a:prstGeom prst="rect">
            <a:avLst/>
          </a:prstGeom>
          <a:noFill/>
        </p:spPr>
        <p:txBody>
          <a:bodyPr wrap="square" rtlCol="0">
            <a:spAutoFit/>
          </a:bodyPr>
          <a:lstStyle/>
          <a:p>
            <a:r>
              <a:rPr lang="en-US" sz="3600" b="1" dirty="0"/>
              <a:t>Gilgal</a:t>
            </a:r>
          </a:p>
        </p:txBody>
      </p:sp>
      <p:sp>
        <p:nvSpPr>
          <p:cNvPr id="5" name="10-Point Star 4"/>
          <p:cNvSpPr/>
          <p:nvPr/>
        </p:nvSpPr>
        <p:spPr>
          <a:xfrm>
            <a:off x="8942832" y="3072384"/>
            <a:ext cx="804672" cy="749808"/>
          </a:xfrm>
          <a:prstGeom prst="star10">
            <a:avLst>
              <a:gd name="adj" fmla="val 25460"/>
              <a:gd name="hf" fmla="val 10514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229344" y="2304288"/>
            <a:ext cx="2487168" cy="646331"/>
          </a:xfrm>
          <a:prstGeom prst="rect">
            <a:avLst/>
          </a:prstGeom>
          <a:noFill/>
        </p:spPr>
        <p:txBody>
          <a:bodyPr wrap="square" rtlCol="0">
            <a:spAutoFit/>
          </a:bodyPr>
          <a:lstStyle/>
          <a:p>
            <a:r>
              <a:rPr lang="en-US" sz="3600" b="1" dirty="0"/>
              <a:t>Ai</a:t>
            </a:r>
          </a:p>
        </p:txBody>
      </p:sp>
      <p:sp>
        <p:nvSpPr>
          <p:cNvPr id="6" name="Oval 5"/>
          <p:cNvSpPr/>
          <p:nvPr/>
        </p:nvSpPr>
        <p:spPr>
          <a:xfrm>
            <a:off x="9223247" y="3331698"/>
            <a:ext cx="242668" cy="252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650480" y="3084576"/>
            <a:ext cx="2487168" cy="646331"/>
          </a:xfrm>
          <a:prstGeom prst="rect">
            <a:avLst/>
          </a:prstGeom>
          <a:noFill/>
        </p:spPr>
        <p:txBody>
          <a:bodyPr wrap="square" rtlCol="0">
            <a:spAutoFit/>
          </a:bodyPr>
          <a:lstStyle/>
          <a:p>
            <a:r>
              <a:rPr lang="en-US" sz="3600" b="1" dirty="0"/>
              <a:t>Gibeon</a:t>
            </a:r>
          </a:p>
        </p:txBody>
      </p:sp>
    </p:spTree>
    <p:extLst>
      <p:ext uri="{BB962C8B-B14F-4D97-AF65-F5344CB8AC3E}">
        <p14:creationId xmlns:p14="http://schemas.microsoft.com/office/powerpoint/2010/main" val="35907873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6205</TotalTime>
  <Words>2976</Words>
  <Application>Microsoft Office PowerPoint</Application>
  <PresentationFormat>Widescreen</PresentationFormat>
  <Paragraphs>351</Paragraphs>
  <Slides>51</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Calibri Light</vt:lpstr>
      <vt:lpstr>Candara</vt:lpstr>
      <vt:lpstr>Symbol</vt:lpstr>
      <vt:lpstr>Office Theme</vt:lpstr>
      <vt:lpstr>God’s Road to</vt:lpstr>
      <vt:lpstr>Ever felt: “The World is Against ME!”</vt:lpstr>
      <vt:lpstr>Ever felt: “The World is Against ME!”</vt:lpstr>
      <vt:lpstr>“... the Lord fought for Israel” 10:14</vt:lpstr>
      <vt:lpstr>The world was against them ...</vt:lpstr>
      <vt:lpstr>The world was against them ...</vt:lpstr>
      <vt:lpstr>The world was against them ...</vt:lpstr>
      <vt:lpstr>The world was against them ...</vt:lpstr>
      <vt:lpstr>The world was against them ...</vt:lpstr>
      <vt:lpstr>The world was against them ...</vt:lpstr>
      <vt:lpstr>The world was against them ...</vt:lpstr>
      <vt:lpstr>The world was against them ...</vt:lpstr>
      <vt:lpstr>The world was against them ...</vt:lpstr>
      <vt:lpstr>The world was against them ...</vt:lpstr>
      <vt:lpstr>The world was against them ...</vt:lpstr>
      <vt:lpstr>But Gibeon was Allied to Israel</vt:lpstr>
      <vt:lpstr>But Gibeon was Allied to Israel</vt:lpstr>
      <vt:lpstr>If you feel the world is against you ...  </vt:lpstr>
      <vt:lpstr>If you feel the world is against you ...  </vt:lpstr>
      <vt:lpstr>If you feel the world is against you ...  </vt:lpstr>
      <vt:lpstr>1-  Keep your Promises 6-7</vt:lpstr>
      <vt:lpstr>1-  Keep your Promises 6-7</vt:lpstr>
      <vt:lpstr>2- Trust in God’s promises 8</vt:lpstr>
      <vt:lpstr>3- Use your head 9</vt:lpstr>
      <vt:lpstr>4- Watch God work 10-11</vt:lpstr>
      <vt:lpstr>4- Watch God work 10-11</vt:lpstr>
      <vt:lpstr>4- Watch God work 10-11</vt:lpstr>
      <vt:lpstr>4- Watch God work 10-11</vt:lpstr>
      <vt:lpstr>5- Pray Bold Prayers 12-13</vt:lpstr>
      <vt:lpstr>5- Pray Bold Prayers 12-13</vt:lpstr>
      <vt:lpstr>6- Experience an Exceptional Day 14</vt:lpstr>
      <vt:lpstr>6- Experience an Exceptional Day 14</vt:lpstr>
      <vt:lpstr>6- Experience an Exceptional Day 14</vt:lpstr>
      <vt:lpstr>A note about this miracle:</vt:lpstr>
      <vt:lpstr>A note about this miracle:</vt:lpstr>
      <vt:lpstr>Feeding 5,000</vt:lpstr>
      <vt:lpstr>Walking on Water</vt:lpstr>
      <vt:lpstr>Raising Lazarus</vt:lpstr>
      <vt:lpstr>The Resurrection</vt:lpstr>
      <vt:lpstr>The Ascension </vt:lpstr>
      <vt:lpstr>The Second Coming</vt:lpstr>
      <vt:lpstr>Final Thoughts </vt:lpstr>
      <vt:lpstr>Final Thoughts </vt:lpstr>
      <vt:lpstr>When you ...</vt:lpstr>
      <vt:lpstr>When you ...</vt:lpstr>
      <vt:lpstr>When you ...</vt:lpstr>
      <vt:lpstr>When you ...</vt:lpstr>
      <vt:lpstr>When you ...</vt:lpstr>
      <vt:lpstr>When you ...</vt:lpstr>
      <vt:lpstr>When you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362</cp:revision>
  <dcterms:created xsi:type="dcterms:W3CDTF">2017-02-11T16:12:20Z</dcterms:created>
  <dcterms:modified xsi:type="dcterms:W3CDTF">2021-05-14T03:32:44Z</dcterms:modified>
</cp:coreProperties>
</file>