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0" r:id="rId2"/>
    <p:sldId id="258" r:id="rId3"/>
    <p:sldId id="526" r:id="rId4"/>
    <p:sldId id="514" r:id="rId5"/>
    <p:sldId id="525" r:id="rId6"/>
    <p:sldId id="522" r:id="rId7"/>
    <p:sldId id="523" r:id="rId8"/>
    <p:sldId id="524" r:id="rId9"/>
    <p:sldId id="500" r:id="rId10"/>
    <p:sldId id="272" r:id="rId11"/>
    <p:sldId id="289" r:id="rId12"/>
    <p:sldId id="485" r:id="rId13"/>
    <p:sldId id="487" r:id="rId14"/>
    <p:sldId id="488" r:id="rId15"/>
    <p:sldId id="489" r:id="rId16"/>
    <p:sldId id="486" r:id="rId17"/>
    <p:sldId id="274" r:id="rId18"/>
    <p:sldId id="491" r:id="rId19"/>
    <p:sldId id="275" r:id="rId20"/>
    <p:sldId id="276" r:id="rId21"/>
    <p:sldId id="277" r:id="rId22"/>
    <p:sldId id="278" r:id="rId23"/>
    <p:sldId id="279" r:id="rId24"/>
    <p:sldId id="516" r:id="rId25"/>
    <p:sldId id="517" r:id="rId26"/>
    <p:sldId id="518" r:id="rId27"/>
    <p:sldId id="519" r:id="rId28"/>
    <p:sldId id="520" r:id="rId29"/>
    <p:sldId id="280" r:id="rId30"/>
    <p:sldId id="493" r:id="rId31"/>
    <p:sldId id="494" r:id="rId32"/>
    <p:sldId id="473" r:id="rId33"/>
    <p:sldId id="472" r:id="rId34"/>
    <p:sldId id="474" r:id="rId35"/>
    <p:sldId id="475" r:id="rId36"/>
    <p:sldId id="476" r:id="rId37"/>
    <p:sldId id="521" r:id="rId38"/>
    <p:sldId id="286" r:id="rId39"/>
    <p:sldId id="495" r:id="rId40"/>
    <p:sldId id="497" r:id="rId41"/>
    <p:sldId id="498" r:id="rId42"/>
    <p:sldId id="499" r:id="rId43"/>
    <p:sldId id="502" r:id="rId44"/>
    <p:sldId id="503" r:id="rId45"/>
    <p:sldId id="504" r:id="rId46"/>
    <p:sldId id="505" r:id="rId47"/>
    <p:sldId id="506" r:id="rId48"/>
    <p:sldId id="507" r:id="rId49"/>
    <p:sldId id="511" r:id="rId50"/>
    <p:sldId id="512" r:id="rId51"/>
    <p:sldId id="513" r:id="rId52"/>
    <p:sldId id="508" r:id="rId53"/>
    <p:sldId id="510" r:id="rId54"/>
    <p:sldId id="32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DC5"/>
    <a:srgbClr val="DFCDA9"/>
    <a:srgbClr val="CFB47E"/>
    <a:srgbClr val="CDB27B"/>
    <a:srgbClr val="BDA577"/>
    <a:srgbClr val="939393"/>
    <a:srgbClr val="44649E"/>
    <a:srgbClr val="C5C0A8"/>
    <a:srgbClr val="759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5" autoAdjust="0"/>
    <p:restoredTop sz="74311" autoAdjust="0"/>
  </p:normalViewPr>
  <p:slideViewPr>
    <p:cSldViewPr snapToGrid="0">
      <p:cViewPr varScale="1">
        <p:scale>
          <a:sx n="60" d="100"/>
          <a:sy n="60" d="100"/>
        </p:scale>
        <p:origin x="1003" y="34"/>
      </p:cViewPr>
      <p:guideLst/>
    </p:cSldViewPr>
  </p:slideViewPr>
  <p:outlineViewPr>
    <p:cViewPr>
      <p:scale>
        <a:sx n="33" d="100"/>
        <a:sy n="33" d="100"/>
      </p:scale>
      <p:origin x="0" y="-2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359035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13</a:t>
            </a:fld>
            <a:endParaRPr lang="en-US"/>
          </a:p>
        </p:txBody>
      </p:sp>
    </p:spTree>
    <p:extLst>
      <p:ext uri="{BB962C8B-B14F-4D97-AF65-F5344CB8AC3E}">
        <p14:creationId xmlns:p14="http://schemas.microsoft.com/office/powerpoint/2010/main" val="15202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times in Deuteronomy 31 the same</a:t>
            </a:r>
            <a:r>
              <a:rPr lang="en-US" baseline="0" dirty="0"/>
              <a:t> words occur from the mouth of Moses to Joshua.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14</a:t>
            </a:fld>
            <a:endParaRPr lang="en-US"/>
          </a:p>
        </p:txBody>
      </p:sp>
    </p:spTree>
    <p:extLst>
      <p:ext uri="{BB962C8B-B14F-4D97-AF65-F5344CB8AC3E}">
        <p14:creationId xmlns:p14="http://schemas.microsoft.com/office/powerpoint/2010/main" val="182814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a:t>
            </a:r>
            <a:r>
              <a:rPr lang="en-US" baseline="0" dirty="0"/>
              <a:t> me ask, have you ever been afraid?  I mean really afraid?  Because when you do you likewise feel POWERLESS—you need to be strong.  </a:t>
            </a:r>
          </a:p>
          <a:p>
            <a:r>
              <a:rPr lang="en-US" baseline="0" dirty="0"/>
              <a:t>You likewise feel self-absorbed (what’s going to happen to ME!) And finally you become irrational.  You think the worst possible scenario of what will happen.  That is an unsound mind.  </a:t>
            </a:r>
          </a:p>
          <a:p>
            <a:endParaRPr lang="en-US" baseline="0" dirty="0"/>
          </a:p>
          <a:p>
            <a:r>
              <a:rPr lang="en-US" baseline="0" dirty="0"/>
              <a:t>Here’s what I mean:  The giants took the wind out of the sails of the Israelites 40 years earlier—we can’t take them they are giants, with high towering walls and we are just grasshoppers in their sight.  --They rendered themselves powerless—and so do you.  Nobody has it as bad as i do.  This problem is insurmountable.  Maybe its a gigantic debt, or a mammoth health issue, a relationship problem—but you are rendered powerless.  </a:t>
            </a:r>
          </a:p>
          <a:p>
            <a:endParaRPr lang="en-US" baseline="0" dirty="0"/>
          </a:p>
          <a:p>
            <a:r>
              <a:rPr lang="en-US" baseline="0" dirty="0"/>
              <a:t>You become self-absorbed—woe is me.  No one has it as bad as me.  I’m doomed. What use is living.  But has not given us a spirit of fear—the opposite is power (courage) and love. Love is self-sacrificial giving.  </a:t>
            </a:r>
            <a:r>
              <a:rPr lang="en-US" baseline="0" dirty="0" err="1"/>
              <a:t>Illu</a:t>
            </a:r>
            <a:r>
              <a:rPr lang="en-US" baseline="0" dirty="0"/>
              <a:t> with Fireman.  </a:t>
            </a:r>
          </a:p>
          <a:p>
            <a:endParaRPr lang="en-US" baseline="0" dirty="0"/>
          </a:p>
          <a:p>
            <a:r>
              <a:rPr lang="en-US" baseline="0" dirty="0"/>
              <a:t>The lack of a sound mind is letting you mind go down the path of the “hypothetical what if”.  Here’s what I mean, the doctor calls and leaves a message “Your test results are back, please call the office for the details.”</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16</a:t>
            </a:fld>
            <a:endParaRPr lang="en-US"/>
          </a:p>
        </p:txBody>
      </p:sp>
    </p:spTree>
    <p:extLst>
      <p:ext uri="{BB962C8B-B14F-4D97-AF65-F5344CB8AC3E}">
        <p14:creationId xmlns:p14="http://schemas.microsoft.com/office/powerpoint/2010/main" val="319299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eternal life,</a:t>
            </a:r>
            <a:r>
              <a:rPr lang="en-US" baseline="0" dirty="0"/>
              <a:t> God has made the preparation in Jesus Christ.  He has sworn it in the Bible.  But we must take it to actually possess it.  </a:t>
            </a:r>
          </a:p>
          <a:p>
            <a:endParaRPr lang="en-US" baseline="0" dirty="0"/>
          </a:p>
          <a:p>
            <a:r>
              <a:rPr lang="en-US" dirty="0"/>
              <a:t>From</a:t>
            </a:r>
            <a:r>
              <a:rPr lang="en-US" baseline="0" dirty="0"/>
              <a:t> time to time I will be speaking to children about the gift of God which  is eternal life.  I will have a package wrapped as an object lesson.  I will </a:t>
            </a:r>
            <a:r>
              <a:rPr lang="en-US" baseline="0" dirty="0" err="1"/>
              <a:t>studer</a:t>
            </a:r>
            <a:r>
              <a:rPr lang="en-US" baseline="0" dirty="0"/>
              <a:t> over the name as I try to read the </a:t>
            </a:r>
            <a:r>
              <a:rPr lang="en-US" baseline="0" dirty="0" err="1"/>
              <a:t>recipents</a:t>
            </a:r>
            <a:r>
              <a:rPr lang="en-US" baseline="0" dirty="0"/>
              <a:t> name: Who  -</a:t>
            </a:r>
            <a:r>
              <a:rPr lang="en-US" baseline="0" dirty="0" err="1"/>
              <a:t>soooo</a:t>
            </a:r>
            <a:r>
              <a:rPr lang="en-US" baseline="0" dirty="0"/>
              <a:t>- </a:t>
            </a:r>
            <a:r>
              <a:rPr lang="en-US" baseline="0" dirty="0" err="1"/>
              <a:t>ev</a:t>
            </a:r>
            <a:r>
              <a:rPr lang="en-US" baseline="0" dirty="0"/>
              <a:t> – Whoso-</a:t>
            </a:r>
            <a:r>
              <a:rPr lang="en-US" baseline="0" dirty="0" err="1"/>
              <a:t>ev</a:t>
            </a:r>
            <a:r>
              <a:rPr lang="en-US" baseline="0" dirty="0"/>
              <a:t>-----</a:t>
            </a:r>
            <a:r>
              <a:rPr lang="en-US" baseline="0" dirty="0" err="1"/>
              <a:t>er</a:t>
            </a:r>
            <a:r>
              <a:rPr lang="en-US" baseline="0" dirty="0"/>
              <a:t>. Will whosoever come and get it?  Someone starts, but hesitates, then another, then </a:t>
            </a:r>
            <a:r>
              <a:rPr lang="en-US" baseline="0" dirty="0" err="1"/>
              <a:t>therir</a:t>
            </a:r>
            <a:r>
              <a:rPr lang="en-US" baseline="0" dirty="0"/>
              <a:t> is a race. I ask, is that your name?  Yes, it is </a:t>
            </a:r>
            <a:r>
              <a:rPr lang="en-US" baseline="0" dirty="0" err="1"/>
              <a:t>everyones</a:t>
            </a:r>
            <a:r>
              <a:rPr lang="en-US" baseline="0" dirty="0"/>
              <a:t>.  So what do you </a:t>
            </a:r>
            <a:r>
              <a:rPr lang="en-US" baseline="0" dirty="0" err="1"/>
              <a:t>wohso</a:t>
            </a:r>
            <a:r>
              <a:rPr lang="en-US" baseline="0" dirty="0"/>
              <a:t> ever have to do to get this gift?  Nothing, I just need to take it.  </a:t>
            </a:r>
          </a:p>
          <a:p>
            <a:endParaRPr lang="en-US" baseline="0" dirty="0"/>
          </a:p>
          <a:p>
            <a:r>
              <a:rPr lang="en-US" baseline="0" dirty="0"/>
              <a:t>Here’s the point—you can know about God’s promised land—but you have to take it.  The same is true regarding eternal life.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20</a:t>
            </a:fld>
            <a:endParaRPr lang="en-US"/>
          </a:p>
        </p:txBody>
      </p:sp>
    </p:spTree>
    <p:extLst>
      <p:ext uri="{BB962C8B-B14F-4D97-AF65-F5344CB8AC3E}">
        <p14:creationId xmlns:p14="http://schemas.microsoft.com/office/powerpoint/2010/main" val="128288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they entered the</a:t>
            </a:r>
            <a:r>
              <a:rPr lang="en-US" baseline="0" dirty="0"/>
              <a:t> land and took possession of it – then they could rest in the land.  </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2449960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you ever want</a:t>
            </a:r>
            <a:r>
              <a:rPr lang="en-US" baseline="0" dirty="0"/>
              <a:t> to leave God’s land of blessing– that flowed with milk an honey?</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8262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land” is the metaphor for being in God’s Will.  </a:t>
            </a:r>
          </a:p>
          <a:p>
            <a:endParaRPr lang="en-US" dirty="0"/>
          </a:p>
          <a:p>
            <a:r>
              <a:rPr lang="en-US" dirty="0"/>
              <a:t>God has a place</a:t>
            </a:r>
            <a:r>
              <a:rPr lang="en-US" baseline="0" dirty="0"/>
              <a:t> for you to be.  You must discover what it is that He wants for your life.  Where He will bless you, </a:t>
            </a:r>
            <a:r>
              <a:rPr lang="en-US" baseline="0" dirty="0" err="1"/>
              <a:t>prospser</a:t>
            </a:r>
            <a:r>
              <a:rPr lang="en-US" baseline="0" dirty="0"/>
              <a:t> you, be with your.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23</a:t>
            </a:fld>
            <a:endParaRPr lang="en-US"/>
          </a:p>
        </p:txBody>
      </p:sp>
    </p:spTree>
    <p:extLst>
      <p:ext uri="{BB962C8B-B14F-4D97-AF65-F5344CB8AC3E}">
        <p14:creationId xmlns:p14="http://schemas.microsoft.com/office/powerpoint/2010/main" val="10339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must get ready to do His</a:t>
            </a:r>
            <a:r>
              <a:rPr lang="en-US" baseline="0" dirty="0"/>
              <a:t> will.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24</a:t>
            </a:fld>
            <a:endParaRPr lang="en-US"/>
          </a:p>
        </p:txBody>
      </p:sp>
    </p:spTree>
    <p:extLst>
      <p:ext uri="{BB962C8B-B14F-4D97-AF65-F5344CB8AC3E}">
        <p14:creationId xmlns:p14="http://schemas.microsoft.com/office/powerpoint/2010/main" val="4151037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talking about what</a:t>
            </a:r>
            <a:r>
              <a:rPr lang="en-US" baseline="0" dirty="0"/>
              <a:t> he has for you based upon His word.  What has He called you to do?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25</a:t>
            </a:fld>
            <a:endParaRPr lang="en-US"/>
          </a:p>
        </p:txBody>
      </p:sp>
    </p:spTree>
    <p:extLst>
      <p:ext uri="{BB962C8B-B14F-4D97-AF65-F5344CB8AC3E}">
        <p14:creationId xmlns:p14="http://schemas.microsoft.com/office/powerpoint/2010/main" val="10439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hold</a:t>
            </a:r>
            <a:r>
              <a:rPr lang="en-US" baseline="0" dirty="0"/>
              <a:t> of it.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26</a:t>
            </a:fld>
            <a:endParaRPr lang="en-US"/>
          </a:p>
        </p:txBody>
      </p:sp>
    </p:spTree>
    <p:extLst>
      <p:ext uri="{BB962C8B-B14F-4D97-AF65-F5344CB8AC3E}">
        <p14:creationId xmlns:p14="http://schemas.microsoft.com/office/powerpoint/2010/main" val="280896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277876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rest in </a:t>
            </a:r>
            <a:r>
              <a:rPr lang="en-US" baseline="0" dirty="0"/>
              <a:t> the blessing flowing from it.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27</a:t>
            </a:fld>
            <a:endParaRPr lang="en-US"/>
          </a:p>
        </p:txBody>
      </p:sp>
    </p:spTree>
    <p:extLst>
      <p:ext uri="{BB962C8B-B14F-4D97-AF65-F5344CB8AC3E}">
        <p14:creationId xmlns:p14="http://schemas.microsoft.com/office/powerpoint/2010/main" val="2972480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leave God’s will.  </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28</a:t>
            </a:fld>
            <a:endParaRPr lang="en-US"/>
          </a:p>
        </p:txBody>
      </p:sp>
    </p:spTree>
    <p:extLst>
      <p:ext uri="{BB962C8B-B14F-4D97-AF65-F5344CB8AC3E}">
        <p14:creationId xmlns:p14="http://schemas.microsoft.com/office/powerpoint/2010/main" val="3152328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means the bible.  You see “The Law” was the 5 books of</a:t>
            </a:r>
            <a:r>
              <a:rPr lang="en-US" baseline="0" dirty="0"/>
              <a:t> Moses – That is all the Bible there was then.  Now we have so much more of God’s Will revealed in the Word of God.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30</a:t>
            </a:fld>
            <a:endParaRPr lang="en-US"/>
          </a:p>
        </p:txBody>
      </p:sp>
    </p:spTree>
    <p:extLst>
      <p:ext uri="{BB962C8B-B14F-4D97-AF65-F5344CB8AC3E}">
        <p14:creationId xmlns:p14="http://schemas.microsoft.com/office/powerpoint/2010/main" val="228923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careful</a:t>
            </a:r>
            <a:r>
              <a:rPr lang="en-US" baseline="0" dirty="0"/>
              <a:t> you are deliberate in what you do—you don’t second guess—you verify—you check and second check.  Then do it!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31</a:t>
            </a:fld>
            <a:endParaRPr lang="en-US"/>
          </a:p>
        </p:txBody>
      </p:sp>
    </p:spTree>
    <p:extLst>
      <p:ext uri="{BB962C8B-B14F-4D97-AF65-F5344CB8AC3E}">
        <p14:creationId xmlns:p14="http://schemas.microsoft.com/office/powerpoint/2010/main" val="2641136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“Pick</a:t>
            </a:r>
            <a:r>
              <a:rPr lang="en-US" baseline="0" dirty="0"/>
              <a:t> and Choose” like below: </a:t>
            </a:r>
          </a:p>
          <a:p>
            <a:endParaRPr lang="en-US" baseline="0" dirty="0"/>
          </a:p>
          <a:p>
            <a:r>
              <a:rPr lang="en-US" sz="1200" b="0" i="0" u="none" strike="noStrike" kern="1200" baseline="0" dirty="0">
                <a:solidFill>
                  <a:schemeClr val="tx1"/>
                </a:solidFill>
                <a:latin typeface="+mn-lt"/>
                <a:ea typeface="+mn-ea"/>
                <a:cs typeface="+mn-cs"/>
              </a:rPr>
              <a:t>Then he went away and hanged himself. (Mat 27:5 NIV)</a:t>
            </a:r>
          </a:p>
          <a:p>
            <a:r>
              <a:rPr lang="en-US" sz="1200" b="0" i="0" u="none" strike="noStrike" kern="1200" baseline="0" dirty="0">
                <a:solidFill>
                  <a:schemeClr val="tx1"/>
                </a:solidFill>
                <a:latin typeface="+mn-lt"/>
                <a:ea typeface="+mn-ea"/>
                <a:cs typeface="+mn-cs"/>
              </a:rPr>
              <a:t>Jesus told him, "Go and do likewise." (</a:t>
            </a:r>
            <a:r>
              <a:rPr lang="en-US" sz="1200" b="0" i="0" u="none" strike="noStrike" kern="1200" baseline="0" dirty="0" err="1">
                <a:solidFill>
                  <a:schemeClr val="tx1"/>
                </a:solidFill>
                <a:latin typeface="+mn-lt"/>
                <a:ea typeface="+mn-ea"/>
                <a:cs typeface="+mn-cs"/>
              </a:rPr>
              <a:t>Luk</a:t>
            </a:r>
            <a:r>
              <a:rPr lang="en-US" sz="1200" b="0" i="0" u="none" strike="noStrike" kern="1200" baseline="0" dirty="0">
                <a:solidFill>
                  <a:schemeClr val="tx1"/>
                </a:solidFill>
                <a:latin typeface="+mn-lt"/>
                <a:ea typeface="+mn-ea"/>
                <a:cs typeface="+mn-cs"/>
              </a:rPr>
              <a:t> 10:37 NIV)</a:t>
            </a:r>
          </a:p>
          <a:p>
            <a:r>
              <a:rPr lang="en-US" sz="1200" b="0" i="0" u="none" strike="noStrike" kern="1200" baseline="0" dirty="0">
                <a:solidFill>
                  <a:schemeClr val="tx1"/>
                </a:solidFill>
                <a:latin typeface="+mn-lt"/>
                <a:ea typeface="+mn-ea"/>
                <a:cs typeface="+mn-cs"/>
              </a:rPr>
              <a:t>"What you are about to do, do quickly," Jesus told him, (Joh 13:27 NIV)</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32</a:t>
            </a:fld>
            <a:endParaRPr lang="en-US"/>
          </a:p>
        </p:txBody>
      </p:sp>
    </p:spTree>
    <p:extLst>
      <p:ext uri="{BB962C8B-B14F-4D97-AF65-F5344CB8AC3E}">
        <p14:creationId xmlns:p14="http://schemas.microsoft.com/office/powerpoint/2010/main" val="2250235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substitute it with “Pop psychology”, Political correctness,</a:t>
            </a:r>
            <a:r>
              <a:rPr lang="en-US" baseline="0" dirty="0"/>
              <a:t> some modern fad.  This is the Word of  the true and living God!  It is forever settled.  It is inerrant, authoritative, and inspired.  It is the very word of God spoken.  It is His will!</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33</a:t>
            </a:fld>
            <a:endParaRPr lang="en-US"/>
          </a:p>
        </p:txBody>
      </p:sp>
    </p:spTree>
    <p:extLst>
      <p:ext uri="{BB962C8B-B14F-4D97-AF65-F5344CB8AC3E}">
        <p14:creationId xmlns:p14="http://schemas.microsoft.com/office/powerpoint/2010/main" val="2484062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it</a:t>
            </a:r>
            <a:r>
              <a:rPr lang="en-US" baseline="0" dirty="0"/>
              <a:t> says “Mouth”– not ears, or eyes.  It’s more than hearing, more than reading.  </a:t>
            </a:r>
            <a:r>
              <a:rPr lang="en-US" dirty="0"/>
              <a:t>You</a:t>
            </a:r>
            <a:r>
              <a:rPr lang="en-US" baseline="0" dirty="0"/>
              <a:t> must speak about it.  You cannot keep this to yourself.  You must tell others.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34</a:t>
            </a:fld>
            <a:endParaRPr lang="en-US"/>
          </a:p>
        </p:txBody>
      </p:sp>
    </p:spTree>
    <p:extLst>
      <p:ext uri="{BB962C8B-B14F-4D97-AF65-F5344CB8AC3E}">
        <p14:creationId xmlns:p14="http://schemas.microsoft.com/office/powerpoint/2010/main" val="3121758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and over again—until</a:t>
            </a:r>
            <a:r>
              <a:rPr lang="en-US" baseline="0" dirty="0"/>
              <a:t> you have memorized it!  Psalmist has said, “I have hid Your Word in my heart that I may not sin against you.”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35</a:t>
            </a:fld>
            <a:endParaRPr lang="en-US"/>
          </a:p>
        </p:txBody>
      </p:sp>
    </p:spTree>
    <p:extLst>
      <p:ext uri="{BB962C8B-B14F-4D97-AF65-F5344CB8AC3E}">
        <p14:creationId xmlns:p14="http://schemas.microsoft.com/office/powerpoint/2010/main" val="415783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a:t>
            </a:r>
            <a:r>
              <a:rPr lang="en-US" baseline="0" dirty="0"/>
              <a:t> meant for them to get up, pack up the camp, move out, cross the Jordan River and take the land form a hostile adversary. </a:t>
            </a:r>
          </a:p>
          <a:p>
            <a:endParaRPr lang="en-US" baseline="0" dirty="0"/>
          </a:p>
          <a:p>
            <a:r>
              <a:rPr lang="en-US" baseline="0" dirty="0"/>
              <a:t>God’s Word will tell you too what you must do—and it may not be easy.  It may call on you to ask forgiveness from a long standing foe. </a:t>
            </a:r>
          </a:p>
          <a:p>
            <a:r>
              <a:rPr lang="en-US" baseline="0" dirty="0"/>
              <a:t>It may mean you must change careers to do what God wants you to do – Story o Stan Lightfoot </a:t>
            </a:r>
          </a:p>
          <a:p>
            <a:endParaRPr lang="en-US" baseline="0" dirty="0"/>
          </a:p>
          <a:p>
            <a:r>
              <a:rPr lang="en-US" baseline="0" dirty="0"/>
              <a:t>Bottom line – you must do it!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36</a:t>
            </a:fld>
            <a:endParaRPr lang="en-US"/>
          </a:p>
        </p:txBody>
      </p:sp>
    </p:spTree>
    <p:extLst>
      <p:ext uri="{BB962C8B-B14F-4D97-AF65-F5344CB8AC3E}">
        <p14:creationId xmlns:p14="http://schemas.microsoft.com/office/powerpoint/2010/main" val="2991213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do –God</a:t>
            </a:r>
            <a:r>
              <a:rPr lang="en-US" baseline="0" dirty="0"/>
              <a:t> will prosper you– you will be successful.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37</a:t>
            </a:fld>
            <a:endParaRPr lang="en-US"/>
          </a:p>
        </p:txBody>
      </p:sp>
    </p:spTree>
    <p:extLst>
      <p:ext uri="{BB962C8B-B14F-4D97-AF65-F5344CB8AC3E}">
        <p14:creationId xmlns:p14="http://schemas.microsoft.com/office/powerpoint/2010/main" val="140576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a:t>
            </a:fld>
            <a:endParaRPr lang="en-US"/>
          </a:p>
        </p:txBody>
      </p:sp>
    </p:spTree>
    <p:extLst>
      <p:ext uri="{BB962C8B-B14F-4D97-AF65-F5344CB8AC3E}">
        <p14:creationId xmlns:p14="http://schemas.microsoft.com/office/powerpoint/2010/main" val="3222953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baseline="0" dirty="0"/>
              <a:t> only takes a “yes” or “no” answer.  Still  someone will say, “I don’t know.”  Why, because they don’t want to commit—thinking if they don’t commit that gets them off the hook .  How shallow.  </a:t>
            </a:r>
          </a:p>
          <a:p>
            <a:endParaRPr lang="en-US" baseline="0" dirty="0"/>
          </a:p>
          <a:p>
            <a:r>
              <a:rPr lang="en-US" baseline="0" dirty="0"/>
              <a:t>If you have said, “Yes, I will”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43</a:t>
            </a:fld>
            <a:endParaRPr lang="en-US"/>
          </a:p>
        </p:txBody>
      </p:sp>
    </p:spTree>
    <p:extLst>
      <p:ext uri="{BB962C8B-B14F-4D97-AF65-F5344CB8AC3E}">
        <p14:creationId xmlns:p14="http://schemas.microsoft.com/office/powerpoint/2010/main" val="855611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ask</a:t>
            </a:r>
            <a:r>
              <a:rPr lang="en-US" baseline="0" dirty="0"/>
              <a:t> yourself, Ami I fearlessly in God’s will and in His word? What more can I do to achieve God’s success in my life?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53</a:t>
            </a:fld>
            <a:endParaRPr lang="en-US"/>
          </a:p>
        </p:txBody>
      </p:sp>
    </p:spTree>
    <p:extLst>
      <p:ext uri="{BB962C8B-B14F-4D97-AF65-F5344CB8AC3E}">
        <p14:creationId xmlns:p14="http://schemas.microsoft.com/office/powerpoint/2010/main" val="111807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a:t>
            </a:fld>
            <a:endParaRPr lang="en-US"/>
          </a:p>
        </p:txBody>
      </p:sp>
    </p:spTree>
    <p:extLst>
      <p:ext uri="{BB962C8B-B14F-4D97-AF65-F5344CB8AC3E}">
        <p14:creationId xmlns:p14="http://schemas.microsoft.com/office/powerpoint/2010/main" val="3106997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a:t>
            </a:fld>
            <a:endParaRPr lang="en-US"/>
          </a:p>
        </p:txBody>
      </p:sp>
    </p:spTree>
    <p:extLst>
      <p:ext uri="{BB962C8B-B14F-4D97-AF65-F5344CB8AC3E}">
        <p14:creationId xmlns:p14="http://schemas.microsoft.com/office/powerpoint/2010/main" val="235630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6</a:t>
            </a:fld>
            <a:endParaRPr lang="en-US"/>
          </a:p>
        </p:txBody>
      </p:sp>
    </p:spTree>
    <p:extLst>
      <p:ext uri="{BB962C8B-B14F-4D97-AF65-F5344CB8AC3E}">
        <p14:creationId xmlns:p14="http://schemas.microsoft.com/office/powerpoint/2010/main" val="313751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7</a:t>
            </a:fld>
            <a:endParaRPr lang="en-US"/>
          </a:p>
        </p:txBody>
      </p:sp>
    </p:spTree>
    <p:extLst>
      <p:ext uri="{BB962C8B-B14F-4D97-AF65-F5344CB8AC3E}">
        <p14:creationId xmlns:p14="http://schemas.microsoft.com/office/powerpoint/2010/main" val="94622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has promised Joshua success – all the days of his life and that He would never leave nor</a:t>
            </a:r>
            <a:r>
              <a:rPr lang="en-US" baseline="0" dirty="0"/>
              <a:t> forsake Joshua and Israel.  Now here’s my </a:t>
            </a:r>
            <a:r>
              <a:rPr lang="en-US" baseline="0" dirty="0" err="1"/>
              <a:t>wurstion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8</a:t>
            </a:fld>
            <a:endParaRPr lang="en-US"/>
          </a:p>
        </p:txBody>
      </p:sp>
    </p:spTree>
    <p:extLst>
      <p:ext uri="{BB962C8B-B14F-4D97-AF65-F5344CB8AC3E}">
        <p14:creationId xmlns:p14="http://schemas.microsoft.com/office/powerpoint/2010/main" val="27849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requires a “yes’ r “no” answer!  But some of you</a:t>
            </a:r>
            <a:r>
              <a:rPr lang="en-US" baseline="0" dirty="0"/>
              <a:t> will say, I don’t know.  It depends on what it takes!</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9</a:t>
            </a:fld>
            <a:endParaRPr lang="en-US"/>
          </a:p>
        </p:txBody>
      </p:sp>
    </p:spTree>
    <p:extLst>
      <p:ext uri="{BB962C8B-B14F-4D97-AF65-F5344CB8AC3E}">
        <p14:creationId xmlns:p14="http://schemas.microsoft.com/office/powerpoint/2010/main" val="151293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828" y="919307"/>
            <a:ext cx="6039172" cy="1325563"/>
          </a:xfrm>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89407"/>
            <a:ext cx="5209309" cy="4351338"/>
          </a:xfrm>
        </p:spPr>
        <p:txBody>
          <a:bodyPr>
            <a:normAutofit/>
          </a:bodyPr>
          <a:lstStyle/>
          <a:p>
            <a:pPr marL="0" indent="0" algn="ctr">
              <a:buNone/>
            </a:pPr>
            <a:r>
              <a:rPr lang="en-US" sz="8800" b="1" dirty="0">
                <a:effectLst>
                  <a:glow rad="127000">
                    <a:schemeClr val="bg1">
                      <a:alpha val="0"/>
                    </a:schemeClr>
                  </a:glow>
                </a:effectLst>
                <a:latin typeface="Candara" panose="020E0502030303020204" pitchFamily="34" charset="0"/>
              </a:rPr>
              <a:t>IS AHEAD</a:t>
            </a:r>
          </a:p>
        </p:txBody>
      </p:sp>
      <p:pic>
        <p:nvPicPr>
          <p:cNvPr id="4" name="Picture 3"/>
          <p:cNvPicPr>
            <a:picLocks noChangeAspect="1"/>
          </p:cNvPicPr>
          <p:nvPr/>
        </p:nvPicPr>
        <p:blipFill>
          <a:blip r:embed="rId3"/>
          <a:stretch>
            <a:fillRect/>
          </a:stretch>
        </p:blipFill>
        <p:spPr>
          <a:xfrm>
            <a:off x="0" y="0"/>
            <a:ext cx="13344144" cy="6858000"/>
          </a:xfrm>
          <a:prstGeom prst="rect">
            <a:avLst/>
          </a:prstGeom>
        </p:spPr>
      </p:pic>
      <p:pic>
        <p:nvPicPr>
          <p:cNvPr id="5" name="Picture 4"/>
          <p:cNvPicPr>
            <a:picLocks noChangeAspect="1"/>
          </p:cNvPicPr>
          <p:nvPr/>
        </p:nvPicPr>
        <p:blipFill>
          <a:blip r:embed="rId4"/>
          <a:stretch>
            <a:fillRect/>
          </a:stretch>
        </p:blipFill>
        <p:spPr>
          <a:xfrm>
            <a:off x="6362365" y="874964"/>
            <a:ext cx="5683862" cy="3704497"/>
          </a:xfrm>
          <a:prstGeom prst="rect">
            <a:avLst/>
          </a:prstGeom>
        </p:spPr>
      </p:pic>
      <p:sp>
        <p:nvSpPr>
          <p:cNvPr id="6" name="Rectangle 5"/>
          <p:cNvSpPr/>
          <p:nvPr/>
        </p:nvSpPr>
        <p:spPr>
          <a:xfrm>
            <a:off x="6600530" y="1385716"/>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7" name="Rectangle 6"/>
          <p:cNvSpPr/>
          <p:nvPr/>
        </p:nvSpPr>
        <p:spPr>
          <a:xfrm>
            <a:off x="6633660" y="2363064"/>
            <a:ext cx="505475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spTree>
    <p:extLst>
      <p:ext uri="{BB962C8B-B14F-4D97-AF65-F5344CB8AC3E}">
        <p14:creationId xmlns:p14="http://schemas.microsoft.com/office/powerpoint/2010/main" val="361001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 So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Tree>
    <p:extLst>
      <p:ext uri="{BB962C8B-B14F-4D97-AF65-F5344CB8AC3E}">
        <p14:creationId xmlns:p14="http://schemas.microsoft.com/office/powerpoint/2010/main" val="172885526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pic>
        <p:nvPicPr>
          <p:cNvPr id="8" name="Picture 2"/>
          <p:cNvPicPr>
            <a:picLocks noChangeAspect="1" noChangeArrowheads="1"/>
          </p:cNvPicPr>
          <p:nvPr/>
        </p:nvPicPr>
        <p:blipFill>
          <a:blip r:embed="rId2"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Tree>
    <p:extLst>
      <p:ext uri="{BB962C8B-B14F-4D97-AF65-F5344CB8AC3E}">
        <p14:creationId xmlns:p14="http://schemas.microsoft.com/office/powerpoint/2010/main" val="336295512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a:xfrm>
            <a:off x="0" y="365125"/>
            <a:ext cx="12192000" cy="1325563"/>
          </a:xfrm>
        </p:spPr>
        <p:txBody>
          <a:bodyPr/>
          <a:lstStyle/>
          <a:p>
            <a:pPr algn="ctr"/>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057399"/>
            <a:ext cx="10966525" cy="4119563"/>
          </a:xfrm>
        </p:spPr>
        <p:txBody>
          <a:bodyPr/>
          <a:lstStyle/>
          <a:p>
            <a:pPr>
              <a:lnSpc>
                <a:spcPct val="80000"/>
              </a:lnSpc>
            </a:pPr>
            <a:r>
              <a:rPr lang="en-US" baseline="30000" dirty="0"/>
              <a:t>6</a:t>
            </a:r>
            <a:r>
              <a:rPr lang="en-US" dirty="0"/>
              <a:t> Be strong and courageous,  </a:t>
            </a: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spTree>
    <p:extLst>
      <p:ext uri="{BB962C8B-B14F-4D97-AF65-F5344CB8AC3E}">
        <p14:creationId xmlns:p14="http://schemas.microsoft.com/office/powerpoint/2010/main" val="133357921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a:xfrm>
            <a:off x="0" y="365125"/>
            <a:ext cx="12192000" cy="1325563"/>
          </a:xfrm>
        </p:spPr>
        <p:txBody>
          <a:bodyPr/>
          <a:lstStyle/>
          <a:p>
            <a:pPr algn="ctr"/>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057399"/>
            <a:ext cx="10966525" cy="4119563"/>
          </a:xfrm>
        </p:spPr>
        <p:txBody>
          <a:bodyPr/>
          <a:lstStyle/>
          <a:p>
            <a:pPr>
              <a:lnSpc>
                <a:spcPct val="80000"/>
              </a:lnSpc>
            </a:pPr>
            <a:r>
              <a:rPr lang="en-US" baseline="30000" dirty="0"/>
              <a:t>6</a:t>
            </a:r>
            <a:r>
              <a:rPr lang="en-US" dirty="0"/>
              <a:t> Be strong and courageous,  </a:t>
            </a:r>
          </a:p>
          <a:p>
            <a:pPr>
              <a:lnSpc>
                <a:spcPct val="80000"/>
              </a:lnSpc>
            </a:pPr>
            <a:r>
              <a:rPr lang="en-US" baseline="30000" dirty="0"/>
              <a:t>7</a:t>
            </a:r>
            <a:r>
              <a:rPr lang="en-US" dirty="0"/>
              <a:t> Be strong and very courageous. </a:t>
            </a: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spTree>
    <p:extLst>
      <p:ext uri="{BB962C8B-B14F-4D97-AF65-F5344CB8AC3E}">
        <p14:creationId xmlns:p14="http://schemas.microsoft.com/office/powerpoint/2010/main" val="837492394"/>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a:xfrm>
            <a:off x="0" y="365125"/>
            <a:ext cx="12192000" cy="1325563"/>
          </a:xfrm>
        </p:spPr>
        <p:txBody>
          <a:bodyPr/>
          <a:lstStyle/>
          <a:p>
            <a:pPr algn="ctr"/>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057399"/>
            <a:ext cx="10966525" cy="4119563"/>
          </a:xfrm>
        </p:spPr>
        <p:txBody>
          <a:bodyPr/>
          <a:lstStyle/>
          <a:p>
            <a:pPr>
              <a:lnSpc>
                <a:spcPct val="80000"/>
              </a:lnSpc>
            </a:pPr>
            <a:r>
              <a:rPr lang="en-US" baseline="30000" dirty="0"/>
              <a:t>6</a:t>
            </a:r>
            <a:r>
              <a:rPr lang="en-US" dirty="0"/>
              <a:t> Be strong and courageous,  </a:t>
            </a:r>
          </a:p>
          <a:p>
            <a:pPr>
              <a:lnSpc>
                <a:spcPct val="80000"/>
              </a:lnSpc>
            </a:pPr>
            <a:r>
              <a:rPr lang="en-US" baseline="30000" dirty="0"/>
              <a:t>7</a:t>
            </a:r>
            <a:r>
              <a:rPr lang="en-US" dirty="0"/>
              <a:t> Be strong and very courageous. </a:t>
            </a:r>
          </a:p>
          <a:p>
            <a:pPr>
              <a:lnSpc>
                <a:spcPct val="80000"/>
              </a:lnSpc>
            </a:pPr>
            <a:r>
              <a:rPr lang="en-US" baseline="30000" dirty="0"/>
              <a:t>9</a:t>
            </a:r>
            <a:r>
              <a:rPr lang="en-US" dirty="0"/>
              <a:t> Be strong and courageous. </a:t>
            </a:r>
            <a:br>
              <a:rPr lang="en-US" dirty="0"/>
            </a:br>
            <a:r>
              <a:rPr lang="en-US" dirty="0">
                <a:solidFill>
                  <a:srgbClr val="FF0000"/>
                </a:solidFill>
              </a:rPr>
              <a:t>Do not be terrified; do not </a:t>
            </a:r>
            <a:br>
              <a:rPr lang="en-US" dirty="0">
                <a:solidFill>
                  <a:srgbClr val="FF0000"/>
                </a:solidFill>
              </a:rPr>
            </a:br>
            <a:r>
              <a:rPr lang="en-US" dirty="0">
                <a:solidFill>
                  <a:srgbClr val="FF0000"/>
                </a:solidFill>
              </a:rPr>
              <a:t>be discouraged</a:t>
            </a:r>
            <a:r>
              <a:rPr lang="en-US" dirty="0"/>
              <a:t>,  </a:t>
            </a: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spTree>
    <p:extLst>
      <p:ext uri="{BB962C8B-B14F-4D97-AF65-F5344CB8AC3E}">
        <p14:creationId xmlns:p14="http://schemas.microsoft.com/office/powerpoint/2010/main" val="65683745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a:xfrm>
            <a:off x="0" y="365125"/>
            <a:ext cx="12192000" cy="1325563"/>
          </a:xfrm>
        </p:spPr>
        <p:txBody>
          <a:bodyPr/>
          <a:lstStyle/>
          <a:p>
            <a:pPr algn="ctr"/>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057399"/>
            <a:ext cx="10966525" cy="4119563"/>
          </a:xfrm>
        </p:spPr>
        <p:txBody>
          <a:bodyPr/>
          <a:lstStyle/>
          <a:p>
            <a:pPr>
              <a:lnSpc>
                <a:spcPct val="80000"/>
              </a:lnSpc>
            </a:pPr>
            <a:r>
              <a:rPr lang="en-US" baseline="30000" dirty="0"/>
              <a:t>6</a:t>
            </a:r>
            <a:r>
              <a:rPr lang="en-US" dirty="0"/>
              <a:t> Be strong and courageous,  </a:t>
            </a:r>
          </a:p>
          <a:p>
            <a:pPr>
              <a:lnSpc>
                <a:spcPct val="80000"/>
              </a:lnSpc>
            </a:pPr>
            <a:r>
              <a:rPr lang="en-US" baseline="30000" dirty="0"/>
              <a:t>7</a:t>
            </a:r>
            <a:r>
              <a:rPr lang="en-US" dirty="0"/>
              <a:t> Be strong and very courageous. </a:t>
            </a:r>
          </a:p>
          <a:p>
            <a:pPr>
              <a:lnSpc>
                <a:spcPct val="80000"/>
              </a:lnSpc>
            </a:pPr>
            <a:r>
              <a:rPr lang="en-US" baseline="30000" dirty="0"/>
              <a:t>9</a:t>
            </a:r>
            <a:r>
              <a:rPr lang="en-US" dirty="0"/>
              <a:t> Be strong and courageous. </a:t>
            </a:r>
            <a:br>
              <a:rPr lang="en-US" dirty="0"/>
            </a:br>
            <a:r>
              <a:rPr lang="en-US" dirty="0">
                <a:solidFill>
                  <a:srgbClr val="FF0000"/>
                </a:solidFill>
              </a:rPr>
              <a:t>Do not be terrified; do not </a:t>
            </a:r>
            <a:br>
              <a:rPr lang="en-US" dirty="0">
                <a:solidFill>
                  <a:srgbClr val="FF0000"/>
                </a:solidFill>
              </a:rPr>
            </a:br>
            <a:r>
              <a:rPr lang="en-US" dirty="0">
                <a:solidFill>
                  <a:srgbClr val="FF0000"/>
                </a:solidFill>
              </a:rPr>
              <a:t>be discouraged</a:t>
            </a:r>
            <a:r>
              <a:rPr lang="en-US" dirty="0"/>
              <a:t>,  </a:t>
            </a: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sp>
        <p:nvSpPr>
          <p:cNvPr id="6" name="TextBox 5"/>
          <p:cNvSpPr txBox="1"/>
          <p:nvPr/>
        </p:nvSpPr>
        <p:spPr>
          <a:xfrm>
            <a:off x="4119282" y="5147328"/>
            <a:ext cx="6060347" cy="1569660"/>
          </a:xfrm>
          <a:prstGeom prst="rect">
            <a:avLst/>
          </a:prstGeom>
          <a:noFill/>
        </p:spPr>
        <p:txBody>
          <a:bodyPr wrap="square" rtlCol="0">
            <a:spAutoFit/>
          </a:bodyPr>
          <a:lstStyle/>
          <a:p>
            <a:r>
              <a:rPr lang="en-US" sz="9600" b="1" dirty="0">
                <a:solidFill>
                  <a:srgbClr val="FF0000"/>
                </a:solidFill>
                <a:effectLst>
                  <a:glow rad="127000">
                    <a:schemeClr val="bg1"/>
                  </a:glow>
                  <a:outerShdw blurRad="38100" dist="38100" dir="2700000" algn="tl">
                    <a:srgbClr val="000000">
                      <a:alpha val="43137"/>
                    </a:srgbClr>
                  </a:outerShdw>
                </a:effectLst>
                <a:latin typeface="Arial Black" panose="020B0A04020102020204" pitchFamily="34" charset="0"/>
              </a:rPr>
              <a:t>WHY?</a:t>
            </a:r>
          </a:p>
        </p:txBody>
      </p:sp>
    </p:spTree>
    <p:extLst>
      <p:ext uri="{BB962C8B-B14F-4D97-AF65-F5344CB8AC3E}">
        <p14:creationId xmlns:p14="http://schemas.microsoft.com/office/powerpoint/2010/main" val="382678152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2203" b="26537"/>
          <a:stretch>
            <a:fillRect/>
          </a:stretch>
        </p:blipFill>
        <p:spPr bwMode="auto">
          <a:xfrm>
            <a:off x="8177940" y="2279825"/>
            <a:ext cx="4014060" cy="4578175"/>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a:xfrm>
            <a:off x="0" y="365125"/>
            <a:ext cx="12192000" cy="1325563"/>
          </a:xfrm>
        </p:spPr>
        <p:txBody>
          <a:bodyPr/>
          <a:lstStyle/>
          <a:p>
            <a:r>
              <a:rPr lang="en-US" dirty="0">
                <a:solidFill>
                  <a:srgbClr val="FFFF00"/>
                </a:solidFill>
              </a:rPr>
              <a:t> </a:t>
            </a:r>
            <a:r>
              <a:rPr lang="en-US" dirty="0">
                <a:effectLst>
                  <a:glow rad="127000">
                    <a:srgbClr val="FF0000"/>
                  </a:glow>
                </a:effectLst>
              </a:rPr>
              <a:t>What</a:t>
            </a:r>
            <a:r>
              <a:rPr lang="en-US" dirty="0">
                <a:solidFill>
                  <a:srgbClr val="FFFF00"/>
                </a:solidFill>
                <a:effectLst>
                  <a:glow rad="127000">
                    <a:srgbClr val="FF0000"/>
                  </a:glow>
                </a:effectLst>
              </a:rPr>
              <a:t> </a:t>
            </a:r>
            <a:r>
              <a:rPr lang="en-US" dirty="0"/>
              <a:t>Can You Do to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057399"/>
            <a:ext cx="10966525" cy="4119563"/>
          </a:xfrm>
        </p:spPr>
        <p:txBody>
          <a:bodyPr/>
          <a:lstStyle/>
          <a:p>
            <a:pPr>
              <a:lnSpc>
                <a:spcPct val="80000"/>
              </a:lnSpc>
            </a:pPr>
            <a:r>
              <a:rPr lang="en-US" baseline="30000" dirty="0"/>
              <a:t>6</a:t>
            </a:r>
            <a:r>
              <a:rPr lang="en-US" dirty="0"/>
              <a:t> Be strong and courageous,  </a:t>
            </a:r>
          </a:p>
          <a:p>
            <a:pPr>
              <a:lnSpc>
                <a:spcPct val="80000"/>
              </a:lnSpc>
            </a:pPr>
            <a:r>
              <a:rPr lang="en-US" baseline="30000" dirty="0"/>
              <a:t>7</a:t>
            </a:r>
            <a:r>
              <a:rPr lang="en-US" dirty="0"/>
              <a:t> Be strong and very courageous. </a:t>
            </a:r>
          </a:p>
          <a:p>
            <a:pPr>
              <a:lnSpc>
                <a:spcPct val="80000"/>
              </a:lnSpc>
            </a:pPr>
            <a:r>
              <a:rPr lang="en-US" baseline="30000" dirty="0"/>
              <a:t>9</a:t>
            </a:r>
            <a:r>
              <a:rPr lang="en-US" dirty="0"/>
              <a:t> Be strong and courageous. </a:t>
            </a:r>
            <a:br>
              <a:rPr lang="en-US" dirty="0"/>
            </a:br>
            <a:r>
              <a:rPr lang="en-US" dirty="0">
                <a:solidFill>
                  <a:srgbClr val="FF0000"/>
                </a:solidFill>
              </a:rPr>
              <a:t>Do not be terrified; do not </a:t>
            </a:r>
            <a:br>
              <a:rPr lang="en-US" dirty="0">
                <a:solidFill>
                  <a:srgbClr val="FF0000"/>
                </a:solidFill>
              </a:rPr>
            </a:br>
            <a:r>
              <a:rPr lang="en-US" dirty="0">
                <a:solidFill>
                  <a:srgbClr val="FF0000"/>
                </a:solidFill>
              </a:rPr>
              <a:t>be discouraged</a:t>
            </a:r>
            <a:r>
              <a:rPr lang="en-US" dirty="0"/>
              <a:t>,  </a:t>
            </a:r>
          </a:p>
        </p:txBody>
      </p:sp>
      <p:sp>
        <p:nvSpPr>
          <p:cNvPr id="5" name="Title 1"/>
          <p:cNvSpPr txBox="1">
            <a:spLocks/>
          </p:cNvSpPr>
          <p:nvPr/>
        </p:nvSpPr>
        <p:spPr>
          <a:xfrm>
            <a:off x="1511300" y="7684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STRONG</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&amp;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COURAGEOUS</a:t>
            </a:r>
          </a:p>
        </p:txBody>
      </p:sp>
      <p:sp>
        <p:nvSpPr>
          <p:cNvPr id="7" name="TextBox 6"/>
          <p:cNvSpPr txBox="1"/>
          <p:nvPr/>
        </p:nvSpPr>
        <p:spPr>
          <a:xfrm>
            <a:off x="406400" y="5223529"/>
            <a:ext cx="11252200" cy="1323439"/>
          </a:xfrm>
          <a:prstGeom prst="rect">
            <a:avLst/>
          </a:prstGeom>
          <a:noFill/>
        </p:spPr>
        <p:txBody>
          <a:bodyPr wrap="square" rtlCol="0">
            <a:spAutoFit/>
          </a:bodyPr>
          <a:lstStyle/>
          <a:p>
            <a:r>
              <a:rPr lang="en-US" sz="4000" b="1" dirty="0">
                <a:solidFill>
                  <a:schemeClr val="bg1"/>
                </a:solidFill>
                <a:effectLst>
                  <a:glow rad="127000">
                    <a:schemeClr val="tx1"/>
                  </a:glow>
                </a:effectLst>
                <a:latin typeface="Arial Narrow" pitchFamily="34" charset="0"/>
              </a:rPr>
              <a:t>For God has not given us a spirit of fear, but of </a:t>
            </a:r>
            <a:br>
              <a:rPr lang="en-US" sz="4000" b="1" dirty="0">
                <a:solidFill>
                  <a:schemeClr val="bg1"/>
                </a:solidFill>
                <a:effectLst>
                  <a:glow rad="127000">
                    <a:schemeClr val="tx1"/>
                  </a:glow>
                </a:effectLst>
                <a:latin typeface="Arial Narrow" pitchFamily="34" charset="0"/>
              </a:rPr>
            </a:br>
            <a:r>
              <a:rPr lang="en-US" sz="4000" b="1" dirty="0">
                <a:solidFill>
                  <a:schemeClr val="bg1"/>
                </a:solidFill>
                <a:effectLst>
                  <a:glow rad="127000">
                    <a:srgbClr val="FF0000"/>
                  </a:glow>
                </a:effectLst>
                <a:latin typeface="Arial Narrow" pitchFamily="34" charset="0"/>
              </a:rPr>
              <a:t>power </a:t>
            </a:r>
            <a:r>
              <a:rPr lang="en-US" sz="4000" b="1" dirty="0">
                <a:solidFill>
                  <a:schemeClr val="bg1"/>
                </a:solidFill>
                <a:effectLst>
                  <a:glow rad="127000">
                    <a:schemeClr val="tx1"/>
                  </a:glow>
                </a:effectLst>
                <a:latin typeface="Arial Narrow" pitchFamily="34" charset="0"/>
              </a:rPr>
              <a:t>and of </a:t>
            </a:r>
            <a:r>
              <a:rPr lang="en-US" sz="4000" b="1" dirty="0">
                <a:solidFill>
                  <a:schemeClr val="bg1"/>
                </a:solidFill>
                <a:effectLst>
                  <a:glow rad="127000">
                    <a:srgbClr val="FF0000"/>
                  </a:glow>
                </a:effectLst>
                <a:latin typeface="Arial Narrow" pitchFamily="34" charset="0"/>
              </a:rPr>
              <a:t>love </a:t>
            </a:r>
            <a:r>
              <a:rPr lang="en-US" sz="4000" b="1" dirty="0">
                <a:solidFill>
                  <a:schemeClr val="bg1"/>
                </a:solidFill>
                <a:effectLst>
                  <a:glow rad="127000">
                    <a:schemeClr val="tx1"/>
                  </a:glow>
                </a:effectLst>
                <a:latin typeface="Arial Narrow" pitchFamily="34" charset="0"/>
              </a:rPr>
              <a:t>and of a </a:t>
            </a:r>
            <a:r>
              <a:rPr lang="en-US" sz="4000" b="1" dirty="0">
                <a:solidFill>
                  <a:schemeClr val="bg1"/>
                </a:solidFill>
                <a:effectLst>
                  <a:glow rad="127000">
                    <a:srgbClr val="FF0000"/>
                  </a:glow>
                </a:effectLst>
                <a:latin typeface="Arial Narrow" pitchFamily="34" charset="0"/>
              </a:rPr>
              <a:t>sound mind</a:t>
            </a:r>
            <a:r>
              <a:rPr lang="en-US" sz="4000" b="1" dirty="0">
                <a:solidFill>
                  <a:schemeClr val="bg1"/>
                </a:solidFill>
                <a:effectLst>
                  <a:glow rad="127000">
                    <a:schemeClr val="tx1"/>
                  </a:glow>
                </a:effectLst>
                <a:latin typeface="Arial Narrow" pitchFamily="34" charset="0"/>
              </a:rPr>
              <a:t>. 2 Tim 1:7 (NKJ)</a:t>
            </a:r>
          </a:p>
        </p:txBody>
      </p:sp>
    </p:spTree>
    <p:extLst>
      <p:ext uri="{BB962C8B-B14F-4D97-AF65-F5344CB8AC3E}">
        <p14:creationId xmlns:p14="http://schemas.microsoft.com/office/powerpoint/2010/main" val="3187604572"/>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Tree>
    <p:extLst>
      <p:ext uri="{BB962C8B-B14F-4D97-AF65-F5344CB8AC3E}">
        <p14:creationId xmlns:p14="http://schemas.microsoft.com/office/powerpoint/2010/main" val="3142786699"/>
      </p:ext>
    </p:extLst>
  </p:cSld>
  <p:clrMapOvr>
    <a:masterClrMapping/>
  </p:clrMapOvr>
  <p:transition>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285999"/>
            <a:ext cx="9747325" cy="3890963"/>
          </a:xfrm>
        </p:spPr>
        <p:txBody>
          <a:bodyPr/>
          <a:lstStyle/>
          <a:p>
            <a:r>
              <a:rPr lang="en-US" baseline="30000" dirty="0"/>
              <a:t>2 </a:t>
            </a:r>
            <a:r>
              <a:rPr lang="en-US" dirty="0"/>
              <a:t> ... g</a:t>
            </a:r>
            <a:r>
              <a:rPr lang="en-US" u="sng" dirty="0"/>
              <a:t>et read</a:t>
            </a:r>
            <a:r>
              <a:rPr lang="en-US" dirty="0"/>
              <a:t>y to cross the Jordan River into </a:t>
            </a:r>
            <a:r>
              <a:rPr lang="en-US" dirty="0">
                <a:solidFill>
                  <a:srgbClr val="FF0000"/>
                </a:solidFill>
              </a:rPr>
              <a:t>the land </a:t>
            </a:r>
            <a:r>
              <a:rPr lang="en-US" dirty="0"/>
              <a:t>I am about to give to them</a:t>
            </a:r>
          </a:p>
        </p:txBody>
      </p:sp>
      <p:sp>
        <p:nvSpPr>
          <p:cNvPr id="5"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9" name="Straight Arrow Connector 8"/>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032621"/>
      </p:ext>
    </p:extLst>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362199"/>
            <a:ext cx="9569525" cy="3814763"/>
          </a:xfrm>
        </p:spPr>
        <p:txBody>
          <a:bodyPr/>
          <a:lstStyle/>
          <a:p>
            <a:r>
              <a:rPr lang="en-US" baseline="30000" dirty="0"/>
              <a:t>6 </a:t>
            </a:r>
            <a:r>
              <a:rPr lang="en-US" dirty="0"/>
              <a:t>... you will lead these people to inherit </a:t>
            </a:r>
            <a:r>
              <a:rPr lang="en-US" dirty="0">
                <a:solidFill>
                  <a:srgbClr val="FF0000"/>
                </a:solidFill>
              </a:rPr>
              <a:t>the land </a:t>
            </a:r>
            <a:r>
              <a:rPr lang="en-US" u="sng" dirty="0"/>
              <a:t>I swore</a:t>
            </a:r>
            <a:r>
              <a:rPr lang="en-US" dirty="0"/>
              <a:t> to their forefathers to give them. </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133221"/>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67253"/>
            <a:ext cx="5232156" cy="1615827"/>
          </a:xfrm>
          <a:prstGeom prst="rect">
            <a:avLst/>
          </a:prstGeom>
        </p:spPr>
        <p:txBody>
          <a:bodyPr wrap="square">
            <a:spAutoFit/>
          </a:bodyPr>
          <a:lstStyle/>
          <a:p>
            <a:pPr algn="ctr">
              <a:lnSpc>
                <a:spcPct val="75000"/>
              </a:lnSpc>
            </a:pPr>
            <a:r>
              <a:rPr lang="en-US" sz="6600" b="1" dirty="0">
                <a:solidFill>
                  <a:schemeClr val="bg1"/>
                </a:solidFill>
                <a:effectLst>
                  <a:glow rad="127000">
                    <a:srgbClr val="7591C4">
                      <a:alpha val="0"/>
                    </a:srgbClr>
                  </a:glow>
                </a:effectLst>
                <a:latin typeface="Candara" panose="020E0502030303020204" pitchFamily="34" charset="0"/>
              </a:rPr>
              <a:t>and </a:t>
            </a:r>
            <a:r>
              <a:rPr lang="en-US" sz="6600" b="1">
                <a:solidFill>
                  <a:schemeClr val="bg1"/>
                </a:solidFill>
                <a:effectLst>
                  <a:glow rad="127000">
                    <a:srgbClr val="7591C4">
                      <a:alpha val="0"/>
                    </a:srgbClr>
                  </a:glow>
                </a:effectLst>
                <a:latin typeface="Candara" panose="020E0502030303020204" pitchFamily="34" charset="0"/>
              </a:rPr>
              <a:t>How </a:t>
            </a:r>
            <a:br>
              <a:rPr lang="en-US" sz="6600" b="1">
                <a:solidFill>
                  <a:schemeClr val="bg1"/>
                </a:solidFill>
                <a:effectLst>
                  <a:glow rad="127000">
                    <a:srgbClr val="7591C4">
                      <a:alpha val="0"/>
                    </a:srgbClr>
                  </a:glow>
                </a:effectLst>
                <a:latin typeface="Candara" panose="020E0502030303020204" pitchFamily="34" charset="0"/>
              </a:rPr>
            </a:br>
            <a:r>
              <a:rPr lang="en-US" sz="6600" b="1">
                <a:solidFill>
                  <a:schemeClr val="bg1"/>
                </a:solidFill>
                <a:effectLst>
                  <a:glow rad="127000">
                    <a:srgbClr val="7591C4">
                      <a:alpha val="0"/>
                    </a:srgbClr>
                  </a:glow>
                </a:effectLst>
                <a:latin typeface="Candara" panose="020E0502030303020204" pitchFamily="34" charset="0"/>
              </a:rPr>
              <a:t>to Find </a:t>
            </a:r>
            <a:r>
              <a:rPr lang="en-US" sz="6600" b="1" dirty="0">
                <a:solidFill>
                  <a:schemeClr val="bg1"/>
                </a:solidFill>
                <a:effectLst>
                  <a:glow rad="127000">
                    <a:srgbClr val="7591C4">
                      <a:alpha val="0"/>
                    </a:srgbClr>
                  </a:glow>
                </a:effectLst>
                <a:latin typeface="Candara" panose="020E0502030303020204" pitchFamily="34" charset="0"/>
              </a:rPr>
              <a:t>It</a:t>
            </a:r>
            <a:endParaRPr lang="en-US" sz="6600" dirty="0">
              <a:solidFill>
                <a:schemeClr val="bg1"/>
              </a:solidFill>
            </a:endParaRPr>
          </a:p>
        </p:txBody>
      </p:sp>
    </p:spTree>
    <p:extLst>
      <p:ext uri="{BB962C8B-B14F-4D97-AF65-F5344CB8AC3E}">
        <p14:creationId xmlns:p14="http://schemas.microsoft.com/office/powerpoint/2010/main" val="182257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451099"/>
            <a:ext cx="9785425" cy="3725863"/>
          </a:xfrm>
        </p:spPr>
        <p:txBody>
          <a:bodyPr/>
          <a:lstStyle/>
          <a:p>
            <a:r>
              <a:rPr lang="en-US" baseline="30000" dirty="0"/>
              <a:t>11 </a:t>
            </a:r>
            <a:r>
              <a:rPr lang="en-US" dirty="0"/>
              <a:t>... go in and </a:t>
            </a:r>
            <a:r>
              <a:rPr lang="en-US" u="sng" dirty="0"/>
              <a:t>take</a:t>
            </a:r>
            <a:r>
              <a:rPr lang="en-US" dirty="0"/>
              <a:t> p</a:t>
            </a:r>
            <a:r>
              <a:rPr lang="en-US" u="sng" dirty="0"/>
              <a:t>ossession</a:t>
            </a:r>
            <a:r>
              <a:rPr lang="en-US" dirty="0"/>
              <a:t> of </a:t>
            </a:r>
            <a:r>
              <a:rPr lang="en-US" dirty="0">
                <a:solidFill>
                  <a:srgbClr val="FF0000"/>
                </a:solidFill>
              </a:rPr>
              <a:t>the land</a:t>
            </a:r>
            <a:r>
              <a:rPr lang="en-US" dirty="0"/>
              <a:t> the LORD your God is giving you for your own.</a:t>
            </a:r>
          </a:p>
          <a:p>
            <a:r>
              <a:rPr lang="en-US" dirty="0"/>
              <a:t> </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447507"/>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476499"/>
            <a:ext cx="9201225" cy="3700463"/>
          </a:xfrm>
        </p:spPr>
        <p:txBody>
          <a:bodyPr/>
          <a:lstStyle/>
          <a:p>
            <a:r>
              <a:rPr lang="en-US" baseline="30000" dirty="0"/>
              <a:t>13</a:t>
            </a:r>
            <a:r>
              <a:rPr lang="en-US" dirty="0"/>
              <a:t> "Remember ... 'The LORD your God is giving you </a:t>
            </a:r>
            <a:r>
              <a:rPr lang="en-US" u="sng" dirty="0"/>
              <a:t>rest</a:t>
            </a:r>
            <a:r>
              <a:rPr lang="en-US" dirty="0"/>
              <a:t> and has granted you </a:t>
            </a:r>
            <a:r>
              <a:rPr lang="en-US" dirty="0">
                <a:solidFill>
                  <a:srgbClr val="FF0000"/>
                </a:solidFill>
              </a:rPr>
              <a:t>this land</a:t>
            </a:r>
            <a:r>
              <a:rPr lang="en-US" dirty="0"/>
              <a:t>.'</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481181"/>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438399"/>
            <a:ext cx="10966525" cy="3738563"/>
          </a:xfrm>
        </p:spPr>
        <p:txBody>
          <a:bodyPr/>
          <a:lstStyle/>
          <a:p>
            <a:r>
              <a:rPr lang="en-US" baseline="30000" dirty="0"/>
              <a:t>13</a:t>
            </a:r>
            <a:r>
              <a:rPr lang="en-US" dirty="0"/>
              <a:t>  ... </a:t>
            </a:r>
            <a:r>
              <a:rPr lang="en-US" u="sng" dirty="0"/>
              <a:t>sta</a:t>
            </a:r>
            <a:r>
              <a:rPr lang="en-US" dirty="0"/>
              <a:t>y</a:t>
            </a:r>
            <a:r>
              <a:rPr lang="en-US" u="sng" dirty="0"/>
              <a:t> in</a:t>
            </a:r>
            <a:r>
              <a:rPr lang="en-US" dirty="0"/>
              <a:t> </a:t>
            </a:r>
            <a:r>
              <a:rPr lang="en-US" dirty="0">
                <a:solidFill>
                  <a:srgbClr val="FF0000"/>
                </a:solidFill>
              </a:rPr>
              <a:t>the land</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727932"/>
      </p:ext>
    </p:ext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581166"/>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65663" y="3135085"/>
            <a:ext cx="8146472" cy="2123658"/>
          </a:xfrm>
          <a:prstGeom prst="rect">
            <a:avLst/>
          </a:prstGeom>
          <a:noFill/>
        </p:spPr>
        <p:txBody>
          <a:bodyPr wrap="square" rtlCol="0">
            <a:spAutoFit/>
          </a:bodyPr>
          <a:lstStyle/>
          <a:p>
            <a:pPr marL="403225" indent="-403225">
              <a:buFont typeface="Arial" panose="020B0604020202020204" pitchFamily="34" charset="0"/>
              <a:buChar char="•"/>
            </a:pPr>
            <a:r>
              <a:rPr lang="en-US" sz="4400" b="1" dirty="0">
                <a:solidFill>
                  <a:srgbClr val="FF0000"/>
                </a:solidFill>
                <a:effectLst>
                  <a:glow rad="127000">
                    <a:schemeClr val="bg1"/>
                  </a:glow>
                </a:effectLst>
              </a:rPr>
              <a:t>Get Ready </a:t>
            </a:r>
            <a:r>
              <a:rPr lang="en-US" sz="4400" b="1" dirty="0">
                <a:effectLst>
                  <a:glow rad="127000">
                    <a:schemeClr val="bg1"/>
                  </a:glow>
                </a:effectLst>
              </a:rPr>
              <a:t>to do it</a:t>
            </a:r>
          </a:p>
          <a:p>
            <a:endParaRPr lang="en-US" sz="4400" b="1" dirty="0">
              <a:effectLst>
                <a:glow rad="127000">
                  <a:schemeClr val="bg1"/>
                </a:glow>
              </a:effectLst>
            </a:endParaRPr>
          </a:p>
          <a:p>
            <a:endParaRPr lang="en-US" sz="4400" b="1" dirty="0">
              <a:effectLst>
                <a:glow rad="127000">
                  <a:schemeClr val="bg1"/>
                </a:glow>
              </a:effectLst>
            </a:endParaRPr>
          </a:p>
        </p:txBody>
      </p:sp>
    </p:spTree>
    <p:extLst>
      <p:ext uri="{BB962C8B-B14F-4D97-AF65-F5344CB8AC3E}">
        <p14:creationId xmlns:p14="http://schemas.microsoft.com/office/powerpoint/2010/main" val="2774031946"/>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65663" y="3135085"/>
            <a:ext cx="8146472" cy="2800767"/>
          </a:xfrm>
          <a:prstGeom prst="rect">
            <a:avLst/>
          </a:prstGeom>
          <a:noFill/>
        </p:spPr>
        <p:txBody>
          <a:bodyPr wrap="square" rtlCol="0">
            <a:spAutoFit/>
          </a:bodyPr>
          <a:lstStyle/>
          <a:p>
            <a:pPr marL="403225" indent="-403225">
              <a:buFont typeface="Arial" panose="020B0604020202020204" pitchFamily="34" charset="0"/>
              <a:buChar char="•"/>
            </a:pPr>
            <a:r>
              <a:rPr lang="en-US" sz="4400" b="1" dirty="0">
                <a:effectLst>
                  <a:glow rad="127000">
                    <a:schemeClr val="bg1"/>
                  </a:glow>
                </a:effectLst>
              </a:rPr>
              <a:t>Get Ready to do it</a:t>
            </a:r>
          </a:p>
          <a:p>
            <a:pPr marL="403225" indent="-403225">
              <a:buFont typeface="Arial" panose="020B0604020202020204" pitchFamily="34" charset="0"/>
              <a:buChar char="•"/>
            </a:pPr>
            <a:r>
              <a:rPr lang="en-US" sz="4400" b="1" dirty="0">
                <a:solidFill>
                  <a:srgbClr val="FF0000"/>
                </a:solidFill>
                <a:effectLst>
                  <a:glow rad="127000">
                    <a:schemeClr val="bg1"/>
                  </a:glow>
                </a:effectLst>
              </a:rPr>
              <a:t>He swore/revealed </a:t>
            </a:r>
            <a:r>
              <a:rPr lang="en-US" sz="4400" b="1" dirty="0">
                <a:effectLst>
                  <a:glow rad="127000">
                    <a:schemeClr val="bg1"/>
                  </a:glow>
                </a:effectLst>
              </a:rPr>
              <a:t>to do it</a:t>
            </a:r>
          </a:p>
          <a:p>
            <a:endParaRPr lang="en-US" sz="4400" b="1" dirty="0">
              <a:effectLst>
                <a:glow rad="127000">
                  <a:schemeClr val="bg1"/>
                </a:glow>
              </a:effectLst>
            </a:endParaRPr>
          </a:p>
          <a:p>
            <a:endParaRPr lang="en-US" sz="4400" b="1" dirty="0">
              <a:effectLst>
                <a:glow rad="127000">
                  <a:schemeClr val="bg1"/>
                </a:glow>
              </a:effectLst>
            </a:endParaRPr>
          </a:p>
        </p:txBody>
      </p:sp>
    </p:spTree>
    <p:extLst>
      <p:ext uri="{BB962C8B-B14F-4D97-AF65-F5344CB8AC3E}">
        <p14:creationId xmlns:p14="http://schemas.microsoft.com/office/powerpoint/2010/main" val="2407401361"/>
      </p:ext>
    </p:extLst>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65663" y="3135085"/>
            <a:ext cx="8146472" cy="3477875"/>
          </a:xfrm>
          <a:prstGeom prst="rect">
            <a:avLst/>
          </a:prstGeom>
          <a:noFill/>
        </p:spPr>
        <p:txBody>
          <a:bodyPr wrap="square" rtlCol="0">
            <a:spAutoFit/>
          </a:bodyPr>
          <a:lstStyle/>
          <a:p>
            <a:pPr marL="403225" indent="-403225">
              <a:buFont typeface="Arial" panose="020B0604020202020204" pitchFamily="34" charset="0"/>
              <a:buChar char="•"/>
            </a:pPr>
            <a:r>
              <a:rPr lang="en-US" sz="4400" b="1" dirty="0">
                <a:effectLst>
                  <a:glow rad="127000">
                    <a:schemeClr val="bg1"/>
                  </a:glow>
                </a:effectLst>
              </a:rPr>
              <a:t>Get Ready to do it</a:t>
            </a:r>
          </a:p>
          <a:p>
            <a:pPr marL="403225" indent="-403225">
              <a:buFont typeface="Arial" panose="020B0604020202020204" pitchFamily="34" charset="0"/>
              <a:buChar char="•"/>
            </a:pPr>
            <a:r>
              <a:rPr lang="en-US" sz="4400" b="1" dirty="0">
                <a:effectLst>
                  <a:glow rad="127000">
                    <a:schemeClr val="bg1"/>
                  </a:glow>
                </a:effectLst>
              </a:rPr>
              <a:t>He swore/revealed to do it</a:t>
            </a:r>
          </a:p>
          <a:p>
            <a:pPr marL="403225" indent="-403225">
              <a:buFont typeface="Arial" panose="020B0604020202020204" pitchFamily="34" charset="0"/>
              <a:buChar char="•"/>
            </a:pPr>
            <a:r>
              <a:rPr lang="en-US" sz="4400" b="1" dirty="0">
                <a:solidFill>
                  <a:srgbClr val="FF0000"/>
                </a:solidFill>
                <a:effectLst>
                  <a:glow rad="127000">
                    <a:schemeClr val="bg1"/>
                  </a:glow>
                </a:effectLst>
              </a:rPr>
              <a:t>Take possession </a:t>
            </a:r>
            <a:r>
              <a:rPr lang="en-US" sz="4400" b="1" dirty="0">
                <a:effectLst>
                  <a:glow rad="127000">
                    <a:schemeClr val="bg1"/>
                  </a:glow>
                </a:effectLst>
              </a:rPr>
              <a:t>of it</a:t>
            </a:r>
          </a:p>
          <a:p>
            <a:endParaRPr lang="en-US" sz="4400" b="1" dirty="0">
              <a:effectLst>
                <a:glow rad="127000">
                  <a:schemeClr val="bg1"/>
                </a:glow>
              </a:effectLst>
            </a:endParaRPr>
          </a:p>
          <a:p>
            <a:endParaRPr lang="en-US" sz="4400" b="1" dirty="0">
              <a:effectLst>
                <a:glow rad="127000">
                  <a:schemeClr val="bg1"/>
                </a:glow>
              </a:effectLst>
            </a:endParaRPr>
          </a:p>
        </p:txBody>
      </p:sp>
    </p:spTree>
    <p:extLst>
      <p:ext uri="{BB962C8B-B14F-4D97-AF65-F5344CB8AC3E}">
        <p14:creationId xmlns:p14="http://schemas.microsoft.com/office/powerpoint/2010/main" val="2707535569"/>
      </p:ext>
    </p:extLst>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65663" y="3135085"/>
            <a:ext cx="8146472" cy="4154984"/>
          </a:xfrm>
          <a:prstGeom prst="rect">
            <a:avLst/>
          </a:prstGeom>
          <a:noFill/>
        </p:spPr>
        <p:txBody>
          <a:bodyPr wrap="square" rtlCol="0">
            <a:spAutoFit/>
          </a:bodyPr>
          <a:lstStyle/>
          <a:p>
            <a:pPr marL="403225" indent="-403225">
              <a:buFont typeface="Arial" panose="020B0604020202020204" pitchFamily="34" charset="0"/>
              <a:buChar char="•"/>
            </a:pPr>
            <a:r>
              <a:rPr lang="en-US" sz="4400" b="1" dirty="0">
                <a:effectLst>
                  <a:glow rad="127000">
                    <a:schemeClr val="bg1"/>
                  </a:glow>
                </a:effectLst>
              </a:rPr>
              <a:t>Get Ready to do it</a:t>
            </a:r>
          </a:p>
          <a:p>
            <a:pPr marL="403225" indent="-403225">
              <a:buFont typeface="Arial" panose="020B0604020202020204" pitchFamily="34" charset="0"/>
              <a:buChar char="•"/>
            </a:pPr>
            <a:r>
              <a:rPr lang="en-US" sz="4400" b="1" dirty="0">
                <a:effectLst>
                  <a:glow rad="127000">
                    <a:schemeClr val="bg1"/>
                  </a:glow>
                </a:effectLst>
              </a:rPr>
              <a:t>He swore/revealed to do it</a:t>
            </a:r>
          </a:p>
          <a:p>
            <a:pPr marL="403225" indent="-403225">
              <a:buFont typeface="Arial" panose="020B0604020202020204" pitchFamily="34" charset="0"/>
              <a:buChar char="•"/>
            </a:pPr>
            <a:r>
              <a:rPr lang="en-US" sz="4400" b="1" dirty="0">
                <a:effectLst>
                  <a:glow rad="127000">
                    <a:schemeClr val="bg1"/>
                  </a:glow>
                </a:effectLst>
              </a:rPr>
              <a:t>Take possession of it</a:t>
            </a:r>
          </a:p>
          <a:p>
            <a:pPr marL="403225" indent="-403225">
              <a:buFont typeface="Arial" panose="020B0604020202020204" pitchFamily="34" charset="0"/>
              <a:buChar char="•"/>
            </a:pPr>
            <a:r>
              <a:rPr lang="en-US" sz="4400" b="1" dirty="0">
                <a:solidFill>
                  <a:srgbClr val="FF0000"/>
                </a:solidFill>
                <a:effectLst>
                  <a:glow rad="127000">
                    <a:schemeClr val="bg1"/>
                  </a:glow>
                </a:effectLst>
              </a:rPr>
              <a:t>Rest in </a:t>
            </a:r>
            <a:r>
              <a:rPr lang="en-US" sz="4400" b="1" dirty="0">
                <a:effectLst>
                  <a:glow rad="127000">
                    <a:schemeClr val="bg1"/>
                  </a:glow>
                </a:effectLst>
              </a:rPr>
              <a:t>it</a:t>
            </a:r>
          </a:p>
          <a:p>
            <a:endParaRPr lang="en-US" sz="4400" b="1" dirty="0">
              <a:effectLst>
                <a:glow rad="127000">
                  <a:schemeClr val="bg1"/>
                </a:glow>
              </a:effectLst>
            </a:endParaRPr>
          </a:p>
          <a:p>
            <a:endParaRPr lang="en-US" sz="4400" b="1" dirty="0">
              <a:effectLst>
                <a:glow rad="127000">
                  <a:schemeClr val="bg1"/>
                </a:glow>
              </a:effectLst>
            </a:endParaRPr>
          </a:p>
        </p:txBody>
      </p:sp>
    </p:spTree>
    <p:extLst>
      <p:ext uri="{BB962C8B-B14F-4D97-AF65-F5344CB8AC3E}">
        <p14:creationId xmlns:p14="http://schemas.microsoft.com/office/powerpoint/2010/main" val="712812852"/>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b="18698"/>
          <a:stretch>
            <a:fillRect/>
          </a:stretch>
        </p:blipFill>
        <p:spPr bwMode="auto">
          <a:xfrm>
            <a:off x="7011987" y="1244879"/>
            <a:ext cx="5180013" cy="5613121"/>
          </a:xfrm>
          <a:prstGeom prst="rect">
            <a:avLst/>
          </a:prstGeom>
          <a:noFill/>
          <a:ln w="9525">
            <a:noFill/>
            <a:miter lim="800000"/>
            <a:headEnd/>
            <a:tailEnd/>
          </a:ln>
          <a:effectLst/>
        </p:spPr>
      </p:pic>
      <p:sp>
        <p:nvSpPr>
          <p:cNvPr id="11" name="Freeform 10"/>
          <p:cNvSpPr/>
          <p:nvPr/>
        </p:nvSpPr>
        <p:spPr>
          <a:xfrm>
            <a:off x="9739745"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Where</a:t>
            </a:r>
            <a:r>
              <a:rPr lang="en-US" dirty="0">
                <a:solidFill>
                  <a:srgbClr val="FFFF00"/>
                </a:solidFill>
                <a:effectLst>
                  <a:glow rad="127000">
                    <a:srgbClr val="FF0000"/>
                  </a:glow>
                </a:effectLst>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In “the land” </a:t>
            </a:r>
            <a:br>
              <a:rPr lang="en-US" dirty="0"/>
            </a:br>
            <a:r>
              <a:rPr lang="en-US" dirty="0"/>
              <a:t>was the place of God’s Will.</a:t>
            </a:r>
          </a:p>
        </p:txBody>
      </p:sp>
      <p:sp>
        <p:nvSpPr>
          <p:cNvPr id="7"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In the land!</a:t>
            </a:r>
          </a:p>
        </p:txBody>
      </p:sp>
      <p:cxnSp>
        <p:nvCxnSpPr>
          <p:cNvPr id="8" name="Straight Arrow Connector 7"/>
          <p:cNvCxnSpPr/>
          <p:nvPr/>
        </p:nvCxnSpPr>
        <p:spPr>
          <a:xfrm flipH="1">
            <a:off x="10264218" y="4001677"/>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65663" y="3135085"/>
            <a:ext cx="8146472" cy="4832092"/>
          </a:xfrm>
          <a:prstGeom prst="rect">
            <a:avLst/>
          </a:prstGeom>
          <a:noFill/>
        </p:spPr>
        <p:txBody>
          <a:bodyPr wrap="square" rtlCol="0">
            <a:spAutoFit/>
          </a:bodyPr>
          <a:lstStyle/>
          <a:p>
            <a:pPr marL="403225" indent="-403225">
              <a:buFont typeface="Arial" panose="020B0604020202020204" pitchFamily="34" charset="0"/>
              <a:buChar char="•"/>
            </a:pPr>
            <a:r>
              <a:rPr lang="en-US" sz="4400" b="1" dirty="0">
                <a:effectLst>
                  <a:glow rad="127000">
                    <a:schemeClr val="bg1"/>
                  </a:glow>
                </a:effectLst>
              </a:rPr>
              <a:t>Get Ready to do it</a:t>
            </a:r>
          </a:p>
          <a:p>
            <a:pPr marL="403225" indent="-403225">
              <a:buFont typeface="Arial" panose="020B0604020202020204" pitchFamily="34" charset="0"/>
              <a:buChar char="•"/>
            </a:pPr>
            <a:r>
              <a:rPr lang="en-US" sz="4400" b="1" dirty="0">
                <a:effectLst>
                  <a:glow rad="127000">
                    <a:schemeClr val="bg1"/>
                  </a:glow>
                </a:effectLst>
              </a:rPr>
              <a:t>He swore/revealed to do it</a:t>
            </a:r>
          </a:p>
          <a:p>
            <a:pPr marL="403225" indent="-403225">
              <a:buFont typeface="Arial" panose="020B0604020202020204" pitchFamily="34" charset="0"/>
              <a:buChar char="•"/>
            </a:pPr>
            <a:r>
              <a:rPr lang="en-US" sz="4400" b="1" dirty="0">
                <a:effectLst>
                  <a:glow rad="127000">
                    <a:schemeClr val="bg1"/>
                  </a:glow>
                </a:effectLst>
              </a:rPr>
              <a:t>Take possession of it</a:t>
            </a:r>
          </a:p>
          <a:p>
            <a:pPr marL="403225" indent="-403225">
              <a:buFont typeface="Arial" panose="020B0604020202020204" pitchFamily="34" charset="0"/>
              <a:buChar char="•"/>
            </a:pPr>
            <a:r>
              <a:rPr lang="en-US" sz="4400" b="1" dirty="0">
                <a:effectLst>
                  <a:glow rad="127000">
                    <a:schemeClr val="bg1"/>
                  </a:glow>
                </a:effectLst>
              </a:rPr>
              <a:t>Rest in it</a:t>
            </a:r>
          </a:p>
          <a:p>
            <a:pPr marL="403225" indent="-403225">
              <a:buFont typeface="Arial" panose="020B0604020202020204" pitchFamily="34" charset="0"/>
              <a:buChar char="•"/>
            </a:pPr>
            <a:r>
              <a:rPr lang="en-US" sz="4400" b="1" dirty="0">
                <a:solidFill>
                  <a:srgbClr val="FF0000"/>
                </a:solidFill>
                <a:effectLst>
                  <a:glow rad="127000">
                    <a:schemeClr val="bg1"/>
                  </a:glow>
                </a:effectLst>
              </a:rPr>
              <a:t>Stay in </a:t>
            </a:r>
            <a:r>
              <a:rPr lang="en-US" sz="4400" b="1" dirty="0">
                <a:effectLst>
                  <a:glow rad="127000">
                    <a:schemeClr val="bg1"/>
                  </a:glow>
                </a:effectLst>
              </a:rPr>
              <a:t>it</a:t>
            </a:r>
          </a:p>
          <a:p>
            <a:endParaRPr lang="en-US" sz="4400" b="1" dirty="0">
              <a:effectLst>
                <a:glow rad="127000">
                  <a:schemeClr val="bg1"/>
                </a:glow>
              </a:effectLst>
            </a:endParaRPr>
          </a:p>
          <a:p>
            <a:endParaRPr lang="en-US" sz="4400" b="1" dirty="0">
              <a:effectLst>
                <a:glow rad="127000">
                  <a:schemeClr val="bg1"/>
                </a:glow>
              </a:effectLst>
            </a:endParaRPr>
          </a:p>
        </p:txBody>
      </p:sp>
    </p:spTree>
    <p:extLst>
      <p:ext uri="{BB962C8B-B14F-4D97-AF65-F5344CB8AC3E}">
        <p14:creationId xmlns:p14="http://schemas.microsoft.com/office/powerpoint/2010/main" val="706665686"/>
      </p:ext>
    </p:extLst>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Tree>
    <p:extLst>
      <p:ext uri="{BB962C8B-B14F-4D97-AF65-F5344CB8AC3E}">
        <p14:creationId xmlns:p14="http://schemas.microsoft.com/office/powerpoint/2010/main" val="1099278227"/>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a:t>
            </a:r>
            <a:r>
              <a:rPr lang="en-US" dirty="0">
                <a:solidFill>
                  <a:srgbClr val="FF0000"/>
                </a:solidFill>
              </a:rPr>
              <a:t>death of Moses </a:t>
            </a:r>
            <a:r>
              <a:rPr lang="en-US" dirty="0"/>
              <a:t>... , the LORD said to Joshua ... </a:t>
            </a:r>
            <a:r>
              <a:rPr lang="en-US" baseline="30000" dirty="0"/>
              <a:t>2</a:t>
            </a:r>
            <a:r>
              <a:rPr lang="en-US" dirty="0"/>
              <a:t> "</a:t>
            </a:r>
            <a:r>
              <a:rPr lang="en-US" dirty="0">
                <a:solidFill>
                  <a:srgbClr val="FF0000"/>
                </a:solidFill>
              </a:rPr>
              <a:t>Moses my servant is dead </a:t>
            </a:r>
            <a:r>
              <a:rPr lang="en-US" dirty="0"/>
              <a:t>.... </a:t>
            </a:r>
          </a:p>
        </p:txBody>
      </p:sp>
    </p:spTree>
    <p:extLst>
      <p:ext uri="{BB962C8B-B14F-4D97-AF65-F5344CB8AC3E}">
        <p14:creationId xmlns:p14="http://schemas.microsoft.com/office/powerpoint/2010/main" val="346089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13354" y="3414033"/>
            <a:ext cx="1253614" cy="804006"/>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a:t>
            </a:r>
            <a:endParaRPr lang="en-US" u="sng" dirty="0">
              <a:solidFill>
                <a:schemeClr val="bg1"/>
              </a:solidFill>
              <a:effectLst>
                <a:glow rad="127000">
                  <a:srgbClr val="FF0000"/>
                </a:glow>
              </a:effectLst>
            </a:endParaRPr>
          </a:p>
        </p:txBody>
      </p:sp>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
        <p:nvSpPr>
          <p:cNvPr id="11" name="Rectangle 10"/>
          <p:cNvSpPr/>
          <p:nvPr/>
        </p:nvSpPr>
        <p:spPr>
          <a:xfrm>
            <a:off x="5270089" y="3404201"/>
            <a:ext cx="1764892" cy="804006"/>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673100" y="3429000"/>
            <a:ext cx="10833100" cy="1938992"/>
          </a:xfrm>
          <a:prstGeom prst="rect">
            <a:avLst/>
          </a:prstGeom>
          <a:noFill/>
        </p:spPr>
        <p:txBody>
          <a:bodyPr wrap="square" rtlCol="0">
            <a:spAutoFit/>
          </a:bodyPr>
          <a:lstStyle/>
          <a:p>
            <a:r>
              <a:rPr lang="en-US" sz="3600" b="1" dirty="0">
                <a:latin typeface="Arial Narrow" pitchFamily="34" charset="0"/>
              </a:rPr>
              <a:t> </a:t>
            </a:r>
            <a:r>
              <a:rPr lang="en-US" sz="4000" b="1" baseline="30000" dirty="0">
                <a:latin typeface="Arial Narrow" pitchFamily="34" charset="0"/>
              </a:rPr>
              <a:t>7</a:t>
            </a:r>
            <a:r>
              <a:rPr lang="en-US" sz="4000" b="1" dirty="0">
                <a:latin typeface="Arial Narrow" pitchFamily="34" charset="0"/>
              </a:rPr>
              <a:t> Be careful to </a:t>
            </a:r>
            <a:r>
              <a:rPr lang="en-US" sz="4000" b="1" dirty="0">
                <a:solidFill>
                  <a:schemeClr val="bg1"/>
                </a:solidFill>
                <a:latin typeface="Arial Narrow" pitchFamily="34" charset="0"/>
              </a:rPr>
              <a:t>obey </a:t>
            </a:r>
            <a:r>
              <a:rPr lang="en-US" sz="4000" b="1" dirty="0">
                <a:latin typeface="Arial Narrow" pitchFamily="34" charset="0"/>
              </a:rPr>
              <a:t>all </a:t>
            </a:r>
            <a:r>
              <a:rPr lang="en-US" sz="4000" b="1" dirty="0">
                <a:solidFill>
                  <a:schemeClr val="bg1"/>
                </a:solidFill>
                <a:latin typeface="Arial Narrow" pitchFamily="34" charset="0"/>
              </a:rPr>
              <a:t>the law </a:t>
            </a:r>
            <a:r>
              <a:rPr lang="en-US" sz="4000" b="1" dirty="0">
                <a:latin typeface="Arial Narrow" pitchFamily="34" charset="0"/>
              </a:rPr>
              <a:t>my servant Moses gave you; do not turn from it to the right or to the left, that you may be successful wherever you go.</a:t>
            </a:r>
          </a:p>
        </p:txBody>
      </p:sp>
    </p:spTree>
    <p:extLst>
      <p:ext uri="{BB962C8B-B14F-4D97-AF65-F5344CB8AC3E}">
        <p14:creationId xmlns:p14="http://schemas.microsoft.com/office/powerpoint/2010/main" val="784470716"/>
      </p:ext>
    </p:extLst>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3630" y="3414033"/>
            <a:ext cx="4013338" cy="804006"/>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u="sng" dirty="0">
                <a:solidFill>
                  <a:schemeClr val="bg1"/>
                </a:solidFill>
                <a:effectLst>
                  <a:glow rad="127000">
                    <a:srgbClr val="FF0000"/>
                  </a:glow>
                </a:effectLst>
              </a:rPr>
              <a:t>CAREFULLY</a:t>
            </a:r>
            <a:r>
              <a:rPr lang="en-US" dirty="0">
                <a:solidFill>
                  <a:schemeClr val="bg1"/>
                </a:solidFill>
                <a:effectLst>
                  <a:glow rad="127000">
                    <a:srgbClr val="FF0000"/>
                  </a:glow>
                </a:effectLst>
              </a:rPr>
              <a:t> </a:t>
            </a:r>
            <a:r>
              <a:rPr lang="en-US" u="sng" dirty="0">
                <a:solidFill>
                  <a:schemeClr val="bg1"/>
                </a:solidFill>
                <a:effectLst>
                  <a:glow rad="127000">
                    <a:srgbClr val="FF0000"/>
                  </a:glow>
                </a:effectLst>
              </a:rPr>
              <a:t>OBEY</a:t>
            </a:r>
          </a:p>
        </p:txBody>
      </p:sp>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10" name="TextBox 9"/>
          <p:cNvSpPr txBox="1"/>
          <p:nvPr/>
        </p:nvSpPr>
        <p:spPr>
          <a:xfrm>
            <a:off x="673100" y="3429000"/>
            <a:ext cx="10833100" cy="1938992"/>
          </a:xfrm>
          <a:prstGeom prst="rect">
            <a:avLst/>
          </a:prstGeom>
          <a:noFill/>
        </p:spPr>
        <p:txBody>
          <a:bodyPr wrap="square" rtlCol="0">
            <a:spAutoFit/>
          </a:bodyPr>
          <a:lstStyle/>
          <a:p>
            <a:r>
              <a:rPr lang="en-US" sz="3600" b="1" dirty="0">
                <a:latin typeface="Arial Narrow" pitchFamily="34" charset="0"/>
              </a:rPr>
              <a:t> </a:t>
            </a:r>
            <a:r>
              <a:rPr lang="en-US" sz="4000" b="1" baseline="30000" dirty="0">
                <a:latin typeface="Arial Narrow" pitchFamily="34" charset="0"/>
              </a:rPr>
              <a:t>7</a:t>
            </a:r>
            <a:r>
              <a:rPr lang="en-US" sz="4000" b="1" dirty="0">
                <a:latin typeface="Arial Narrow" pitchFamily="34" charset="0"/>
              </a:rPr>
              <a:t> </a:t>
            </a:r>
            <a:r>
              <a:rPr lang="en-US" sz="4000" b="1" dirty="0">
                <a:solidFill>
                  <a:schemeClr val="bg1"/>
                </a:solidFill>
                <a:latin typeface="Arial Narrow" pitchFamily="34" charset="0"/>
              </a:rPr>
              <a:t>Be careful to obey </a:t>
            </a:r>
            <a:r>
              <a:rPr lang="en-US" sz="4000" b="1" dirty="0">
                <a:latin typeface="Arial Narrow" pitchFamily="34" charset="0"/>
              </a:rPr>
              <a:t>all the law my servant Moses gave you; do not turn from it to the right or to the left, that you may be successful wherever you go.</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Tree>
    <p:extLst>
      <p:ext uri="{BB962C8B-B14F-4D97-AF65-F5344CB8AC3E}">
        <p14:creationId xmlns:p14="http://schemas.microsoft.com/office/powerpoint/2010/main" val="3759890526"/>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34232" y="3400315"/>
            <a:ext cx="2271252"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dirty="0">
                <a:solidFill>
                  <a:schemeClr val="bg1"/>
                </a:solidFill>
                <a:effectLst>
                  <a:glow rad="127000">
                    <a:srgbClr val="FF0000"/>
                  </a:glow>
                </a:effectLst>
              </a:rPr>
              <a:t>NOT </a:t>
            </a:r>
            <a:r>
              <a:rPr lang="en-US" u="sng" dirty="0">
                <a:solidFill>
                  <a:schemeClr val="bg1"/>
                </a:solidFill>
                <a:effectLst>
                  <a:glow rad="127000">
                    <a:srgbClr val="FF0000"/>
                  </a:glow>
                </a:effectLst>
              </a:rPr>
              <a:t>PICK</a:t>
            </a:r>
            <a:r>
              <a:rPr lang="en-US" dirty="0">
                <a:solidFill>
                  <a:schemeClr val="bg1"/>
                </a:solidFill>
                <a:effectLst>
                  <a:glow rad="127000">
                    <a:srgbClr val="FF0000"/>
                  </a:glow>
                </a:effectLst>
              </a:rPr>
              <a:t> AND </a:t>
            </a:r>
            <a:r>
              <a:rPr lang="en-US" u="sng" dirty="0">
                <a:solidFill>
                  <a:schemeClr val="bg1"/>
                </a:solidFill>
                <a:effectLst>
                  <a:glow rad="127000">
                    <a:srgbClr val="FF0000"/>
                  </a:glow>
                </a:effectLst>
              </a:rPr>
              <a:t>CHOOSE</a:t>
            </a:r>
          </a:p>
        </p:txBody>
      </p:sp>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10" name="TextBox 9"/>
          <p:cNvSpPr txBox="1"/>
          <p:nvPr/>
        </p:nvSpPr>
        <p:spPr>
          <a:xfrm>
            <a:off x="673100" y="3429000"/>
            <a:ext cx="10833100" cy="1938992"/>
          </a:xfrm>
          <a:prstGeom prst="rect">
            <a:avLst/>
          </a:prstGeom>
          <a:noFill/>
        </p:spPr>
        <p:txBody>
          <a:bodyPr wrap="square" rtlCol="0">
            <a:spAutoFit/>
          </a:bodyPr>
          <a:lstStyle/>
          <a:p>
            <a:r>
              <a:rPr lang="en-US" sz="3600" b="1" dirty="0">
                <a:latin typeface="Arial Narrow" pitchFamily="34" charset="0"/>
              </a:rPr>
              <a:t> </a:t>
            </a:r>
            <a:r>
              <a:rPr lang="en-US" sz="4000" b="1" baseline="30000" dirty="0">
                <a:latin typeface="Arial Narrow" pitchFamily="34" charset="0"/>
              </a:rPr>
              <a:t>7</a:t>
            </a:r>
            <a:r>
              <a:rPr lang="en-US" sz="4000" b="1" dirty="0">
                <a:latin typeface="Arial Narrow" pitchFamily="34" charset="0"/>
              </a:rPr>
              <a:t> Be careful to obey </a:t>
            </a:r>
            <a:r>
              <a:rPr lang="en-US" sz="4000" b="1" dirty="0">
                <a:solidFill>
                  <a:schemeClr val="bg1"/>
                </a:solidFill>
                <a:latin typeface="Arial Narrow" pitchFamily="34" charset="0"/>
              </a:rPr>
              <a:t>all the law </a:t>
            </a:r>
            <a:r>
              <a:rPr lang="en-US" sz="4000" b="1" dirty="0">
                <a:latin typeface="Arial Narrow" pitchFamily="34" charset="0"/>
              </a:rPr>
              <a:t>my servant Moses gave you; do not turn from it to the right or to the left, that you may be successful wherever you go.</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Tree>
    <p:extLst>
      <p:ext uri="{BB962C8B-B14F-4D97-AF65-F5344CB8AC3E}">
        <p14:creationId xmlns:p14="http://schemas.microsoft.com/office/powerpoint/2010/main" val="4145367957"/>
      </p:ext>
    </p:extLst>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11" name="Rectangle 10"/>
          <p:cNvSpPr/>
          <p:nvPr/>
        </p:nvSpPr>
        <p:spPr>
          <a:xfrm>
            <a:off x="2551470" y="4049244"/>
            <a:ext cx="4085304"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dirty="0">
                <a:solidFill>
                  <a:schemeClr val="bg1"/>
                </a:solidFill>
                <a:effectLst>
                  <a:glow rad="127000">
                    <a:srgbClr val="FF0000"/>
                  </a:glow>
                </a:effectLst>
              </a:rPr>
              <a:t>NO </a:t>
            </a:r>
            <a:r>
              <a:rPr lang="en-US" u="sng" dirty="0">
                <a:solidFill>
                  <a:schemeClr val="bg1"/>
                </a:solidFill>
                <a:effectLst>
                  <a:glow rad="127000">
                    <a:srgbClr val="FF0000"/>
                  </a:glow>
                </a:effectLst>
              </a:rPr>
              <a:t>DETOURS</a:t>
            </a:r>
          </a:p>
        </p:txBody>
      </p:sp>
      <p:sp>
        <p:nvSpPr>
          <p:cNvPr id="10" name="TextBox 9"/>
          <p:cNvSpPr txBox="1"/>
          <p:nvPr/>
        </p:nvSpPr>
        <p:spPr>
          <a:xfrm>
            <a:off x="673100" y="3429000"/>
            <a:ext cx="10833100" cy="1938992"/>
          </a:xfrm>
          <a:prstGeom prst="rect">
            <a:avLst/>
          </a:prstGeom>
          <a:noFill/>
        </p:spPr>
        <p:txBody>
          <a:bodyPr wrap="square" rtlCol="0">
            <a:spAutoFit/>
          </a:bodyPr>
          <a:lstStyle/>
          <a:p>
            <a:r>
              <a:rPr lang="en-US" sz="3600" b="1" dirty="0">
                <a:latin typeface="Arial Narrow" pitchFamily="34" charset="0"/>
              </a:rPr>
              <a:t> </a:t>
            </a:r>
            <a:r>
              <a:rPr lang="en-US" sz="4000" b="1" baseline="30000" dirty="0">
                <a:latin typeface="Arial Narrow" pitchFamily="34" charset="0"/>
              </a:rPr>
              <a:t>7</a:t>
            </a:r>
            <a:r>
              <a:rPr lang="en-US" sz="4000" b="1" dirty="0">
                <a:latin typeface="Arial Narrow" pitchFamily="34" charset="0"/>
              </a:rPr>
              <a:t> Be careful to obey all the law my servant Moses gave you; </a:t>
            </a:r>
            <a:r>
              <a:rPr lang="en-US" sz="4000" b="1" dirty="0">
                <a:solidFill>
                  <a:schemeClr val="bg1"/>
                </a:solidFill>
                <a:latin typeface="Arial Narrow" pitchFamily="34" charset="0"/>
              </a:rPr>
              <a:t>do not turn from it </a:t>
            </a:r>
            <a:r>
              <a:rPr lang="en-US" sz="4000" b="1" dirty="0">
                <a:latin typeface="Arial Narrow" pitchFamily="34" charset="0"/>
              </a:rPr>
              <a:t>to the right or to the left, that you may be successful wherever you go.</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Tree>
    <p:extLst>
      <p:ext uri="{BB962C8B-B14F-4D97-AF65-F5344CB8AC3E}">
        <p14:creationId xmlns:p14="http://schemas.microsoft.com/office/powerpoint/2010/main" val="397950594"/>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11" name="Rectangle 10"/>
          <p:cNvSpPr/>
          <p:nvPr/>
        </p:nvSpPr>
        <p:spPr>
          <a:xfrm>
            <a:off x="7020231" y="3415063"/>
            <a:ext cx="3760840"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u="sng" dirty="0">
                <a:solidFill>
                  <a:schemeClr val="bg1"/>
                </a:solidFill>
                <a:effectLst>
                  <a:glow rad="127000">
                    <a:srgbClr val="FF0000"/>
                  </a:glow>
                </a:effectLst>
              </a:rPr>
              <a:t>TALK</a:t>
            </a:r>
            <a:r>
              <a:rPr lang="en-US" dirty="0">
                <a:solidFill>
                  <a:schemeClr val="bg1"/>
                </a:solidFill>
                <a:effectLst>
                  <a:glow rad="127000">
                    <a:srgbClr val="FF0000"/>
                  </a:glow>
                </a:effectLst>
              </a:rPr>
              <a:t>  ABOUT IT</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
        <p:nvSpPr>
          <p:cNvPr id="12" name="Rectangle 11"/>
          <p:cNvSpPr/>
          <p:nvPr/>
        </p:nvSpPr>
        <p:spPr>
          <a:xfrm>
            <a:off x="575186" y="4039412"/>
            <a:ext cx="1715729"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79754" y="3424896"/>
            <a:ext cx="1056970"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3100" y="3429000"/>
            <a:ext cx="10833100" cy="2554545"/>
          </a:xfrm>
          <a:prstGeom prst="rect">
            <a:avLst/>
          </a:prstGeom>
          <a:noFill/>
        </p:spPr>
        <p:txBody>
          <a:bodyPr wrap="square" rtlCol="0">
            <a:spAutoFit/>
          </a:bodyPr>
          <a:lstStyle/>
          <a:p>
            <a:r>
              <a:rPr lang="en-US" sz="4000" b="1" baseline="30000" dirty="0">
                <a:latin typeface="Arial Narrow" pitchFamily="34" charset="0"/>
              </a:rPr>
              <a:t>8</a:t>
            </a:r>
            <a:r>
              <a:rPr lang="en-US" sz="4000" b="1" dirty="0">
                <a:latin typeface="Arial Narrow" pitchFamily="34" charset="0"/>
              </a:rPr>
              <a:t> Do </a:t>
            </a:r>
            <a:r>
              <a:rPr lang="en-US" sz="4000" b="1" dirty="0">
                <a:solidFill>
                  <a:schemeClr val="bg1"/>
                </a:solidFill>
                <a:latin typeface="Arial Narrow" pitchFamily="34" charset="0"/>
              </a:rPr>
              <a:t>not </a:t>
            </a:r>
            <a:r>
              <a:rPr lang="en-US" sz="4000" b="1" dirty="0">
                <a:latin typeface="Arial Narrow" pitchFamily="34" charset="0"/>
              </a:rPr>
              <a:t>let this Book of the Law </a:t>
            </a:r>
            <a:r>
              <a:rPr lang="en-US" sz="4000" b="1" dirty="0">
                <a:solidFill>
                  <a:schemeClr val="bg1"/>
                </a:solidFill>
                <a:latin typeface="Arial Narrow" pitchFamily="34" charset="0"/>
              </a:rPr>
              <a:t>depart from your mouth</a:t>
            </a:r>
            <a:r>
              <a:rPr lang="en-US" sz="4000" b="1" dirty="0">
                <a:latin typeface="Arial Narrow" pitchFamily="34" charset="0"/>
              </a:rPr>
              <a:t>; meditate on it day and night, so that you may be careful to do everything written in it. Then you will be prosperous and successful.</a:t>
            </a:r>
          </a:p>
        </p:txBody>
      </p:sp>
    </p:spTree>
    <p:extLst>
      <p:ext uri="{BB962C8B-B14F-4D97-AF65-F5344CB8AC3E}">
        <p14:creationId xmlns:p14="http://schemas.microsoft.com/office/powerpoint/2010/main" val="746900832"/>
      </p:ext>
    </p:extLst>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u="sng" dirty="0">
                <a:solidFill>
                  <a:schemeClr val="bg1"/>
                </a:solidFill>
                <a:effectLst>
                  <a:glow rad="127000">
                    <a:srgbClr val="FF0000"/>
                  </a:glow>
                </a:effectLst>
              </a:rPr>
              <a:t>MEMORIZE</a:t>
            </a:r>
            <a:r>
              <a:rPr lang="en-US" dirty="0">
                <a:solidFill>
                  <a:schemeClr val="bg1"/>
                </a:solidFill>
                <a:effectLst>
                  <a:glow rad="127000">
                    <a:srgbClr val="FF0000"/>
                  </a:glow>
                </a:effectLst>
              </a:rPr>
              <a:t> IT</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
        <p:nvSpPr>
          <p:cNvPr id="12" name="Rectangle 11"/>
          <p:cNvSpPr/>
          <p:nvPr/>
        </p:nvSpPr>
        <p:spPr>
          <a:xfrm>
            <a:off x="2153264" y="4039412"/>
            <a:ext cx="3097161"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3100" y="3429000"/>
            <a:ext cx="10833100" cy="2554545"/>
          </a:xfrm>
          <a:prstGeom prst="rect">
            <a:avLst/>
          </a:prstGeom>
          <a:noFill/>
        </p:spPr>
        <p:txBody>
          <a:bodyPr wrap="square" rtlCol="0">
            <a:spAutoFit/>
          </a:bodyPr>
          <a:lstStyle/>
          <a:p>
            <a:r>
              <a:rPr lang="en-US" sz="4000" b="1" baseline="30000" dirty="0">
                <a:latin typeface="Arial Narrow" pitchFamily="34" charset="0"/>
              </a:rPr>
              <a:t>8</a:t>
            </a:r>
            <a:r>
              <a:rPr lang="en-US" sz="4000" b="1" dirty="0">
                <a:latin typeface="Arial Narrow" pitchFamily="34" charset="0"/>
              </a:rPr>
              <a:t> Do not let this Book of the Law depart from your mouth; </a:t>
            </a:r>
            <a:r>
              <a:rPr lang="en-US" sz="4000" b="1" dirty="0">
                <a:solidFill>
                  <a:schemeClr val="bg1"/>
                </a:solidFill>
                <a:latin typeface="Arial Narrow" pitchFamily="34" charset="0"/>
              </a:rPr>
              <a:t>meditate on it </a:t>
            </a:r>
            <a:r>
              <a:rPr lang="en-US" sz="4000" b="1" dirty="0">
                <a:latin typeface="Arial Narrow" pitchFamily="34" charset="0"/>
              </a:rPr>
              <a:t>day and night, so that you may be careful to do everything written in it. Then you will be prosperous and successful.</a:t>
            </a:r>
          </a:p>
        </p:txBody>
      </p:sp>
    </p:spTree>
    <p:extLst>
      <p:ext uri="{BB962C8B-B14F-4D97-AF65-F5344CB8AC3E}">
        <p14:creationId xmlns:p14="http://schemas.microsoft.com/office/powerpoint/2010/main" val="1151468633"/>
      </p:ext>
    </p:extLst>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u="sng" dirty="0">
                <a:solidFill>
                  <a:schemeClr val="bg1"/>
                </a:solidFill>
                <a:effectLst>
                  <a:glow rad="127000">
                    <a:srgbClr val="FF0000"/>
                  </a:glow>
                </a:effectLst>
              </a:rPr>
              <a:t>DO</a:t>
            </a:r>
            <a:r>
              <a:rPr lang="en-US" dirty="0">
                <a:solidFill>
                  <a:schemeClr val="bg1"/>
                </a:solidFill>
                <a:effectLst>
                  <a:glow rad="127000">
                    <a:srgbClr val="FF0000"/>
                  </a:glow>
                </a:effectLst>
              </a:rPr>
              <a:t> IT</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
        <p:nvSpPr>
          <p:cNvPr id="12" name="Rectangle 11"/>
          <p:cNvSpPr/>
          <p:nvPr/>
        </p:nvSpPr>
        <p:spPr>
          <a:xfrm>
            <a:off x="516193" y="4599851"/>
            <a:ext cx="8082117"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3100" y="3429000"/>
            <a:ext cx="10833100" cy="2554545"/>
          </a:xfrm>
          <a:prstGeom prst="rect">
            <a:avLst/>
          </a:prstGeom>
          <a:noFill/>
        </p:spPr>
        <p:txBody>
          <a:bodyPr wrap="square" rtlCol="0">
            <a:spAutoFit/>
          </a:bodyPr>
          <a:lstStyle/>
          <a:p>
            <a:r>
              <a:rPr lang="en-US" sz="4000" b="1" baseline="30000" dirty="0">
                <a:latin typeface="Arial Narrow" pitchFamily="34" charset="0"/>
              </a:rPr>
              <a:t>8</a:t>
            </a:r>
            <a:r>
              <a:rPr lang="en-US" sz="4000" b="1" dirty="0">
                <a:latin typeface="Arial Narrow" pitchFamily="34" charset="0"/>
              </a:rPr>
              <a:t> Do not let this Book of the Law depart from your mouth; meditate on it day and night, so that you may </a:t>
            </a:r>
            <a:r>
              <a:rPr lang="en-US" sz="4000" b="1" dirty="0">
                <a:solidFill>
                  <a:schemeClr val="bg1"/>
                </a:solidFill>
                <a:latin typeface="Arial Narrow" pitchFamily="34" charset="0"/>
              </a:rPr>
              <a:t>be careful </a:t>
            </a:r>
            <a:r>
              <a:rPr lang="en-US" sz="4000" b="1" dirty="0">
                <a:solidFill>
                  <a:schemeClr val="bg1"/>
                </a:solidFill>
                <a:effectLst>
                  <a:glow rad="127000">
                    <a:schemeClr val="tx1">
                      <a:alpha val="0"/>
                    </a:schemeClr>
                  </a:glow>
                </a:effectLst>
                <a:latin typeface="Arial Narrow" pitchFamily="34" charset="0"/>
              </a:rPr>
              <a:t>to</a:t>
            </a:r>
            <a:r>
              <a:rPr lang="en-US" sz="4000" b="1" dirty="0">
                <a:solidFill>
                  <a:schemeClr val="bg1"/>
                </a:solidFill>
                <a:effectLst>
                  <a:glow rad="127000">
                    <a:schemeClr val="tx1"/>
                  </a:glow>
                </a:effectLst>
                <a:latin typeface="Arial Narrow" pitchFamily="34" charset="0"/>
              </a:rPr>
              <a:t> do</a:t>
            </a:r>
            <a:r>
              <a:rPr lang="en-US" sz="4000" b="1" dirty="0">
                <a:solidFill>
                  <a:schemeClr val="bg1"/>
                </a:solidFill>
                <a:latin typeface="Arial Narrow" pitchFamily="34" charset="0"/>
              </a:rPr>
              <a:t> everything written in </a:t>
            </a:r>
            <a:r>
              <a:rPr lang="en-US" sz="4000" b="1" dirty="0">
                <a:solidFill>
                  <a:schemeClr val="bg1"/>
                </a:solidFill>
                <a:effectLst>
                  <a:glow rad="127000">
                    <a:schemeClr val="tx1"/>
                  </a:glow>
                </a:effectLst>
                <a:latin typeface="Arial Narrow" pitchFamily="34" charset="0"/>
              </a:rPr>
              <a:t>it</a:t>
            </a:r>
            <a:r>
              <a:rPr lang="en-US" sz="4000" b="1" dirty="0">
                <a:latin typeface="Arial Narrow" pitchFamily="34" charset="0"/>
              </a:rPr>
              <a:t>. Then you will be prosperous and successful.</a:t>
            </a:r>
          </a:p>
        </p:txBody>
      </p:sp>
    </p:spTree>
    <p:extLst>
      <p:ext uri="{BB962C8B-B14F-4D97-AF65-F5344CB8AC3E}">
        <p14:creationId xmlns:p14="http://schemas.microsoft.com/office/powerpoint/2010/main" val="1511109943"/>
      </p:ext>
    </p:extLst>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FF0000"/>
                  </a:glow>
                </a:effectLst>
              </a:rPr>
              <a:t>How</a:t>
            </a:r>
            <a:r>
              <a:rPr lang="en-US" dirty="0"/>
              <a:t> Will You Find Success?</a:t>
            </a:r>
            <a:br>
              <a:rPr lang="en-US" dirty="0"/>
            </a:br>
            <a:endParaRPr lang="en-US" u="sng" dirty="0">
              <a:solidFill>
                <a:srgbClr val="C00000"/>
              </a:solidFill>
            </a:endParaRPr>
          </a:p>
        </p:txBody>
      </p:sp>
      <p:sp>
        <p:nvSpPr>
          <p:cNvPr id="3" name="Content Placeholder 2"/>
          <p:cNvSpPr>
            <a:spLocks noGrp="1"/>
          </p:cNvSpPr>
          <p:nvPr>
            <p:ph idx="1"/>
          </p:nvPr>
        </p:nvSpPr>
        <p:spPr/>
        <p:txBody>
          <a:bodyPr/>
          <a:lstStyle/>
          <a:p>
            <a:pPr algn="ctr"/>
            <a:r>
              <a:rPr lang="en-US" dirty="0"/>
              <a:t>It doesn’t get any clearer than this: </a:t>
            </a:r>
          </a:p>
          <a:p>
            <a:pPr algn="ctr"/>
            <a:r>
              <a:rPr lang="en-US" u="sng" dirty="0">
                <a:solidFill>
                  <a:schemeClr val="bg1"/>
                </a:solidFill>
                <a:effectLst>
                  <a:glow rad="127000">
                    <a:srgbClr val="FF0000"/>
                  </a:glow>
                </a:effectLst>
              </a:rPr>
              <a:t>REALIZE</a:t>
            </a:r>
            <a:r>
              <a:rPr lang="en-US" dirty="0">
                <a:solidFill>
                  <a:schemeClr val="bg1"/>
                </a:solidFill>
                <a:effectLst>
                  <a:glow rad="127000">
                    <a:srgbClr val="FF0000"/>
                  </a:glow>
                </a:effectLst>
              </a:rPr>
              <a:t> IT</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Obe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y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the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Word!</a:t>
            </a:r>
          </a:p>
        </p:txBody>
      </p:sp>
      <p:sp>
        <p:nvSpPr>
          <p:cNvPr id="11" name="Rectangle 10"/>
          <p:cNvSpPr/>
          <p:nvPr/>
        </p:nvSpPr>
        <p:spPr>
          <a:xfrm>
            <a:off x="545690" y="5248780"/>
            <a:ext cx="6504039"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70490" y="4604767"/>
            <a:ext cx="3018125" cy="817724"/>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3100" y="3429000"/>
            <a:ext cx="10833100" cy="2554545"/>
          </a:xfrm>
          <a:prstGeom prst="rect">
            <a:avLst/>
          </a:prstGeom>
          <a:noFill/>
        </p:spPr>
        <p:txBody>
          <a:bodyPr wrap="square" rtlCol="0">
            <a:spAutoFit/>
          </a:bodyPr>
          <a:lstStyle/>
          <a:p>
            <a:r>
              <a:rPr lang="en-US" sz="4000" b="1" baseline="30000" dirty="0">
                <a:latin typeface="Arial Narrow" pitchFamily="34" charset="0"/>
              </a:rPr>
              <a:t>8</a:t>
            </a:r>
            <a:r>
              <a:rPr lang="en-US" sz="4000" b="1" dirty="0">
                <a:latin typeface="Arial Narrow" pitchFamily="34" charset="0"/>
              </a:rPr>
              <a:t> Do not let this Book of the Law depart from your mouth; meditate on it day and night, so that you may be careful </a:t>
            </a:r>
            <a:r>
              <a:rPr lang="en-US" sz="4000" b="1" dirty="0">
                <a:effectLst>
                  <a:glow rad="127000">
                    <a:schemeClr val="tx1">
                      <a:alpha val="0"/>
                    </a:schemeClr>
                  </a:glow>
                </a:effectLst>
                <a:latin typeface="Arial Narrow" pitchFamily="34" charset="0"/>
              </a:rPr>
              <a:t>to</a:t>
            </a:r>
            <a:r>
              <a:rPr lang="en-US" sz="4000" b="1" dirty="0">
                <a:effectLst>
                  <a:glow rad="127000">
                    <a:schemeClr val="tx1"/>
                  </a:glow>
                </a:effectLst>
                <a:latin typeface="Arial Narrow" pitchFamily="34" charset="0"/>
              </a:rPr>
              <a:t> </a:t>
            </a:r>
            <a:r>
              <a:rPr lang="en-US" sz="4000" b="1" dirty="0">
                <a:effectLst>
                  <a:glow rad="127000">
                    <a:schemeClr val="tx1">
                      <a:alpha val="0"/>
                    </a:schemeClr>
                  </a:glow>
                </a:effectLst>
                <a:latin typeface="Arial Narrow" pitchFamily="34" charset="0"/>
              </a:rPr>
              <a:t>do</a:t>
            </a:r>
            <a:r>
              <a:rPr lang="en-US" sz="4000" b="1" dirty="0">
                <a:effectLst>
                  <a:glow rad="127000">
                    <a:schemeClr val="tx1">
                      <a:alpha val="49000"/>
                    </a:schemeClr>
                  </a:glow>
                </a:effectLst>
                <a:latin typeface="Arial Narrow" pitchFamily="34" charset="0"/>
              </a:rPr>
              <a:t> </a:t>
            </a:r>
            <a:r>
              <a:rPr lang="en-US" sz="4000" b="1" dirty="0">
                <a:latin typeface="Arial Narrow" pitchFamily="34" charset="0"/>
              </a:rPr>
              <a:t>everything written in </a:t>
            </a:r>
            <a:r>
              <a:rPr lang="en-US" sz="4000" b="1" dirty="0">
                <a:effectLst>
                  <a:glow rad="127000">
                    <a:schemeClr val="tx1">
                      <a:alpha val="0"/>
                    </a:schemeClr>
                  </a:glow>
                </a:effectLst>
                <a:latin typeface="Arial Narrow" pitchFamily="34" charset="0"/>
              </a:rPr>
              <a:t>it</a:t>
            </a:r>
            <a:r>
              <a:rPr lang="en-US" sz="4000" b="1" dirty="0">
                <a:latin typeface="Arial Narrow" pitchFamily="34" charset="0"/>
              </a:rPr>
              <a:t>. </a:t>
            </a:r>
            <a:r>
              <a:rPr lang="en-US" sz="4000" b="1" dirty="0">
                <a:solidFill>
                  <a:schemeClr val="bg1"/>
                </a:solidFill>
                <a:effectLst>
                  <a:glow rad="127000">
                    <a:schemeClr val="bg1">
                      <a:alpha val="0"/>
                    </a:schemeClr>
                  </a:glow>
                </a:effectLst>
                <a:latin typeface="Arial Narrow" pitchFamily="34" charset="0"/>
              </a:rPr>
              <a:t>Then you will be prosperous and </a:t>
            </a:r>
            <a:r>
              <a:rPr lang="en-US" sz="4000" b="1" dirty="0">
                <a:solidFill>
                  <a:schemeClr val="bg1"/>
                </a:solidFill>
                <a:effectLst>
                  <a:glow rad="127000">
                    <a:schemeClr val="tx1"/>
                  </a:glow>
                </a:effectLst>
                <a:latin typeface="Arial Narrow" pitchFamily="34" charset="0"/>
              </a:rPr>
              <a:t>success</a:t>
            </a:r>
            <a:r>
              <a:rPr lang="en-US" sz="4000" b="1" dirty="0">
                <a:solidFill>
                  <a:schemeClr val="bg1"/>
                </a:solidFill>
                <a:effectLst>
                  <a:glow rad="127000">
                    <a:schemeClr val="bg1">
                      <a:alpha val="0"/>
                    </a:schemeClr>
                  </a:glow>
                </a:effectLst>
                <a:latin typeface="Arial Narrow" pitchFamily="34" charset="0"/>
              </a:rPr>
              <a:t>ful</a:t>
            </a:r>
            <a:r>
              <a:rPr lang="en-US" sz="4000" b="1" dirty="0">
                <a:latin typeface="Arial Narrow" pitchFamily="34" charset="0"/>
              </a:rPr>
              <a:t>.</a:t>
            </a:r>
          </a:p>
        </p:txBody>
      </p:sp>
    </p:spTree>
    <p:extLst>
      <p:ext uri="{BB962C8B-B14F-4D97-AF65-F5344CB8AC3E}">
        <p14:creationId xmlns:p14="http://schemas.microsoft.com/office/powerpoint/2010/main" val="1226879117"/>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Why</a:t>
            </a:r>
            <a:r>
              <a:rPr lang="en-US" dirty="0">
                <a:solidFill>
                  <a:schemeClr val="accent2">
                    <a:lumMod val="50000"/>
                  </a:schemeClr>
                </a:solidFill>
              </a:rPr>
              <a:t> </a:t>
            </a:r>
            <a:r>
              <a:rPr lang="en-US" dirty="0"/>
              <a:t>Will You Find Success?</a:t>
            </a:r>
            <a:br>
              <a:rPr lang="en-US" dirty="0"/>
            </a:br>
            <a:endParaRPr lang="en-US" u="sng" dirty="0">
              <a:solidFill>
                <a:srgbClr val="C00000"/>
              </a:solidFill>
            </a:endParaRPr>
          </a:p>
        </p:txBody>
      </p:sp>
    </p:spTree>
    <p:extLst>
      <p:ext uri="{BB962C8B-B14F-4D97-AF65-F5344CB8AC3E}">
        <p14:creationId xmlns:p14="http://schemas.microsoft.com/office/powerpoint/2010/main" val="3102774679"/>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Why</a:t>
            </a:r>
            <a:r>
              <a:rPr lang="en-US" dirty="0">
                <a:solidFill>
                  <a:schemeClr val="accent2">
                    <a:lumMod val="50000"/>
                  </a:schemeClr>
                </a:solidFill>
              </a:rPr>
              <a:t> </a:t>
            </a:r>
            <a:r>
              <a:rPr lang="en-US" dirty="0"/>
              <a:t>Will You Find Success?</a:t>
            </a:r>
            <a:br>
              <a:rPr lang="en-US" dirty="0"/>
            </a:br>
            <a:endParaRPr lang="en-US" u="sng" dirty="0">
              <a:solidFill>
                <a:srgbClr val="C00000"/>
              </a:solidFill>
            </a:endParaRP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God</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Will</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With</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You</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a:t>
            </a:r>
          </a:p>
        </p:txBody>
      </p:sp>
    </p:spTree>
    <p:extLst>
      <p:ext uri="{BB962C8B-B14F-4D97-AF65-F5344CB8AC3E}">
        <p14:creationId xmlns:p14="http://schemas.microsoft.com/office/powerpoint/2010/main" val="3231369652"/>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34709" y="773722"/>
            <a:ext cx="9563568" cy="9563568"/>
          </a:xfrm>
          <a:prstGeom prst="rect">
            <a:avLst/>
          </a:prstGeom>
        </p:spPr>
      </p:pic>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a:t>
            </a:r>
            <a:r>
              <a:rPr lang="en-US" dirty="0">
                <a:solidFill>
                  <a:srgbClr val="FF0000"/>
                </a:solidFill>
              </a:rPr>
              <a:t>death of Moses </a:t>
            </a:r>
            <a:r>
              <a:rPr lang="en-US" dirty="0"/>
              <a:t>... , the LORD said to Joshua ... </a:t>
            </a:r>
            <a:r>
              <a:rPr lang="en-US" baseline="30000" dirty="0"/>
              <a:t>2</a:t>
            </a:r>
            <a:r>
              <a:rPr lang="en-US" dirty="0"/>
              <a:t> "</a:t>
            </a:r>
            <a:r>
              <a:rPr lang="en-US" dirty="0">
                <a:solidFill>
                  <a:srgbClr val="FF0000"/>
                </a:solidFill>
              </a:rPr>
              <a:t>Moses my servant is dead </a:t>
            </a:r>
            <a:r>
              <a:rPr lang="en-US" dirty="0"/>
              <a:t>.... </a:t>
            </a:r>
          </a:p>
        </p:txBody>
      </p:sp>
      <p:sp>
        <p:nvSpPr>
          <p:cNvPr id="4" name="TextBox 3"/>
          <p:cNvSpPr txBox="1"/>
          <p:nvPr/>
        </p:nvSpPr>
        <p:spPr>
          <a:xfrm>
            <a:off x="1078523" y="3868615"/>
            <a:ext cx="6142892" cy="1569660"/>
          </a:xfrm>
          <a:prstGeom prst="rect">
            <a:avLst/>
          </a:prstGeom>
          <a:noFill/>
        </p:spPr>
        <p:txBody>
          <a:bodyPr wrap="square" rtlCol="0">
            <a:spAutoFit/>
          </a:bodyPr>
          <a:lstStyle/>
          <a:p>
            <a:r>
              <a:rPr lang="en-US" sz="9600" b="1" dirty="0">
                <a:effectLst>
                  <a:glow rad="127000">
                    <a:schemeClr val="bg1"/>
                  </a:glow>
                </a:effectLst>
              </a:rPr>
              <a:t>Moses Died</a:t>
            </a:r>
          </a:p>
        </p:txBody>
      </p:sp>
    </p:spTree>
    <p:extLst>
      <p:ext uri="{BB962C8B-B14F-4D97-AF65-F5344CB8AC3E}">
        <p14:creationId xmlns:p14="http://schemas.microsoft.com/office/powerpoint/2010/main" val="1964877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Why</a:t>
            </a:r>
            <a:r>
              <a:rPr lang="en-US" dirty="0">
                <a:solidFill>
                  <a:schemeClr val="accent2">
                    <a:lumMod val="50000"/>
                  </a:schemeClr>
                </a:solidFill>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241755"/>
            <a:ext cx="10216815" cy="3935208"/>
          </a:xfrm>
        </p:spPr>
        <p:txBody>
          <a:bodyPr>
            <a:normAutofit/>
          </a:bodyPr>
          <a:lstStyle/>
          <a:p>
            <a:r>
              <a:rPr lang="en-US" sz="4000" baseline="30000" dirty="0"/>
              <a:t>7</a:t>
            </a:r>
            <a:r>
              <a:rPr lang="en-US" sz="4000" dirty="0"/>
              <a:t> ...that you may be successful ....</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God</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Will</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With</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You</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a:t>
            </a:r>
          </a:p>
        </p:txBody>
      </p:sp>
    </p:spTree>
    <p:extLst>
      <p:ext uri="{BB962C8B-B14F-4D97-AF65-F5344CB8AC3E}">
        <p14:creationId xmlns:p14="http://schemas.microsoft.com/office/powerpoint/2010/main" val="3012753967"/>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FF0000"/>
                  </a:glow>
                </a:effectLst>
              </a:rPr>
              <a:t>Why</a:t>
            </a:r>
            <a:r>
              <a:rPr lang="en-US" dirty="0">
                <a:solidFill>
                  <a:schemeClr val="accent2">
                    <a:lumMod val="50000"/>
                  </a:schemeClr>
                </a:solidFill>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241755"/>
            <a:ext cx="10216815" cy="3935208"/>
          </a:xfrm>
        </p:spPr>
        <p:txBody>
          <a:bodyPr>
            <a:normAutofit/>
          </a:bodyPr>
          <a:lstStyle/>
          <a:p>
            <a:r>
              <a:rPr lang="en-US" sz="4000" baseline="30000" dirty="0"/>
              <a:t>7</a:t>
            </a:r>
            <a:r>
              <a:rPr lang="en-US" sz="4000" dirty="0"/>
              <a:t> ...that you may be successful ....</a:t>
            </a:r>
          </a:p>
          <a:p>
            <a:r>
              <a:rPr lang="en-US" sz="4000" baseline="30000" dirty="0"/>
              <a:t>8</a:t>
            </a:r>
            <a:r>
              <a:rPr lang="en-US" sz="4000" dirty="0"/>
              <a:t> ... you will be prosperous and successful. </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God</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Will</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With</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You</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a:t>
            </a:r>
          </a:p>
        </p:txBody>
      </p:sp>
    </p:spTree>
    <p:extLst>
      <p:ext uri="{BB962C8B-B14F-4D97-AF65-F5344CB8AC3E}">
        <p14:creationId xmlns:p14="http://schemas.microsoft.com/office/powerpoint/2010/main" val="4012045195"/>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04270" y="4642744"/>
            <a:ext cx="2829665" cy="748553"/>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180162" y="5146502"/>
            <a:ext cx="5910922" cy="748553"/>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p:txBody>
          <a:bodyPr/>
          <a:lstStyle/>
          <a:p>
            <a:r>
              <a:rPr lang="en-US" dirty="0">
                <a:effectLst>
                  <a:glow rad="127000">
                    <a:srgbClr val="FF0000"/>
                  </a:glow>
                </a:effectLst>
              </a:rPr>
              <a:t>Why</a:t>
            </a:r>
            <a:r>
              <a:rPr lang="en-US" dirty="0">
                <a:solidFill>
                  <a:schemeClr val="accent2">
                    <a:lumMod val="50000"/>
                  </a:schemeClr>
                </a:solidFill>
              </a:rPr>
              <a:t> </a:t>
            </a:r>
            <a:r>
              <a:rPr lang="en-US" dirty="0"/>
              <a:t>Will You Find Success?</a:t>
            </a:r>
            <a:br>
              <a:rPr lang="en-US" dirty="0"/>
            </a:br>
            <a:endParaRPr lang="en-US" u="sng" dirty="0">
              <a:solidFill>
                <a:srgbClr val="C00000"/>
              </a:solidFill>
            </a:endParaRPr>
          </a:p>
        </p:txBody>
      </p:sp>
      <p:sp>
        <p:nvSpPr>
          <p:cNvPr id="3" name="Content Placeholder 2"/>
          <p:cNvSpPr>
            <a:spLocks noGrp="1"/>
          </p:cNvSpPr>
          <p:nvPr>
            <p:ph idx="1"/>
          </p:nvPr>
        </p:nvSpPr>
        <p:spPr>
          <a:xfrm>
            <a:off x="387275" y="2241755"/>
            <a:ext cx="10216815" cy="3935208"/>
          </a:xfrm>
        </p:spPr>
        <p:txBody>
          <a:bodyPr>
            <a:normAutofit/>
          </a:bodyPr>
          <a:lstStyle/>
          <a:p>
            <a:r>
              <a:rPr lang="en-US" sz="4000" baseline="30000" dirty="0"/>
              <a:t>7</a:t>
            </a:r>
            <a:r>
              <a:rPr lang="en-US" sz="4000" dirty="0"/>
              <a:t> ...that you may be successful ....</a:t>
            </a:r>
          </a:p>
          <a:p>
            <a:r>
              <a:rPr lang="en-US" sz="4000" baseline="30000" dirty="0"/>
              <a:t>8</a:t>
            </a:r>
            <a:r>
              <a:rPr lang="en-US" sz="4000" dirty="0"/>
              <a:t> ... you will be prosperous and successful. </a:t>
            </a:r>
          </a:p>
          <a:p>
            <a:r>
              <a:rPr lang="en-US" sz="4000" baseline="30000" dirty="0"/>
              <a:t>9</a:t>
            </a:r>
            <a:r>
              <a:rPr lang="en-US" sz="4000" dirty="0"/>
              <a:t> Have I not commanded you? Be strong and courageous. Do not be terrified; do not be discouraged, for the LORD your </a:t>
            </a:r>
            <a:r>
              <a:rPr lang="en-US" sz="4000" dirty="0">
                <a:solidFill>
                  <a:schemeClr val="bg1"/>
                </a:solidFill>
                <a:effectLst>
                  <a:glow rad="127000">
                    <a:schemeClr val="tx1">
                      <a:alpha val="0"/>
                    </a:schemeClr>
                  </a:glow>
                </a:effectLst>
              </a:rPr>
              <a:t>God will be </a:t>
            </a:r>
            <a:r>
              <a:rPr lang="en-US" sz="4000" dirty="0">
                <a:solidFill>
                  <a:schemeClr val="bg1"/>
                </a:solidFill>
                <a:effectLst>
                  <a:glow rad="127000">
                    <a:schemeClr val="tx1"/>
                  </a:glow>
                </a:effectLst>
              </a:rPr>
              <a:t>with you</a:t>
            </a:r>
            <a:r>
              <a:rPr lang="en-US" sz="4000" dirty="0">
                <a:solidFill>
                  <a:schemeClr val="bg1"/>
                </a:solidFill>
                <a:effectLst>
                  <a:glow rad="127000">
                    <a:schemeClr val="tx1">
                      <a:alpha val="0"/>
                    </a:schemeClr>
                  </a:glow>
                </a:effectLst>
              </a:rPr>
              <a:t> wherever you go</a:t>
            </a:r>
            <a:r>
              <a:rPr lang="en-US" sz="4000" dirty="0"/>
              <a:t>.</a:t>
            </a:r>
          </a:p>
        </p:txBody>
      </p:sp>
      <p:sp>
        <p:nvSpPr>
          <p:cNvPr id="8" name="Title 1"/>
          <p:cNvSpPr txBox="1">
            <a:spLocks/>
          </p:cNvSpPr>
          <p:nvPr/>
        </p:nvSpPr>
        <p:spPr>
          <a:xfrm>
            <a:off x="1498600" y="806542"/>
            <a:ext cx="9144000" cy="1143000"/>
          </a:xfrm>
          <a:prstGeom prst="rect">
            <a:avLst/>
          </a:prstGeom>
        </p:spPr>
        <p:txBody>
          <a:bodyPr vert="horz" lIns="91440" tIns="45720" rIns="91440" bIns="45720" rtlCol="0" anchor="ctr">
            <a:normAutofit/>
          </a:bodyPr>
          <a:lstStyle/>
          <a:p>
            <a:pPr algn="ctr">
              <a:spcBef>
                <a:spcPct val="0"/>
              </a:spcBef>
              <a:defRPr/>
            </a:pPr>
            <a:r>
              <a:rPr lang="en-US" sz="4400" dirty="0">
                <a:effectLst>
                  <a:glow rad="127000">
                    <a:schemeClr val="bg1"/>
                  </a:glow>
                  <a:outerShdw blurRad="38100" dist="38100" dir="2700000" algn="tl">
                    <a:srgbClr val="000000">
                      <a:alpha val="43137"/>
                    </a:srgbClr>
                  </a:outerShdw>
                </a:effectLst>
                <a:latin typeface="Impact" pitchFamily="34" charset="0"/>
                <a:ea typeface="+mj-ea"/>
                <a:cs typeface="+mj-cs"/>
              </a:rPr>
              <a:t>Answer: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God</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Will</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Be</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With</a:t>
            </a:r>
            <a:r>
              <a:rPr lang="en-US" sz="4400" dirty="0">
                <a:solidFill>
                  <a:srgbClr val="FF0000"/>
                </a:solidFill>
                <a:effectLst>
                  <a:glow rad="127000">
                    <a:schemeClr val="bg1"/>
                  </a:glow>
                  <a:outerShdw blurRad="38100" dist="38100" dir="2700000" algn="tl">
                    <a:srgbClr val="000000">
                      <a:alpha val="43137"/>
                    </a:srgbClr>
                  </a:outerShdw>
                </a:effectLst>
                <a:latin typeface="Impact" pitchFamily="34" charset="0"/>
              </a:rPr>
              <a:t>  </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rPr>
              <a:t>You</a:t>
            </a:r>
            <a:r>
              <a:rPr lang="en-US" sz="4400" u="sng" dirty="0">
                <a:solidFill>
                  <a:srgbClr val="FF0000"/>
                </a:solidFill>
                <a:effectLst>
                  <a:glow rad="127000">
                    <a:schemeClr val="bg1"/>
                  </a:glow>
                  <a:outerShdw blurRad="38100" dist="38100" dir="2700000" algn="tl">
                    <a:srgbClr val="000000">
                      <a:alpha val="43137"/>
                    </a:srgbClr>
                  </a:outerShdw>
                </a:effectLst>
                <a:latin typeface="Impact" pitchFamily="34" charset="0"/>
                <a:ea typeface="+mj-ea"/>
                <a:cs typeface="+mj-cs"/>
              </a:rPr>
              <a:t>!</a:t>
            </a:r>
          </a:p>
        </p:txBody>
      </p:sp>
    </p:spTree>
    <p:extLst>
      <p:ext uri="{BB962C8B-B14F-4D97-AF65-F5344CB8AC3E}">
        <p14:creationId xmlns:p14="http://schemas.microsoft.com/office/powerpoint/2010/main" val="846855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65125"/>
            <a:ext cx="10984676" cy="5608163"/>
          </a:xfrm>
        </p:spPr>
        <p:txBody>
          <a:bodyPr/>
          <a:lstStyle/>
          <a:p>
            <a:r>
              <a:rPr lang="en-US" dirty="0"/>
              <a:t>I asked at the beginning today ...</a:t>
            </a:r>
            <a:br>
              <a:rPr lang="en-US" dirty="0"/>
            </a:br>
            <a:br>
              <a:rPr lang="en-US" dirty="0"/>
            </a:br>
            <a:r>
              <a:rPr lang="en-US" dirty="0">
                <a:effectLst>
                  <a:glow rad="127000">
                    <a:schemeClr val="tx1"/>
                  </a:glow>
                </a:effectLst>
              </a:rPr>
              <a:t>“If I could guarantee you </a:t>
            </a:r>
            <a:br>
              <a:rPr lang="en-US" dirty="0">
                <a:effectLst>
                  <a:glow rad="127000">
                    <a:schemeClr val="tx1"/>
                  </a:glow>
                </a:effectLst>
              </a:rPr>
            </a:br>
            <a:r>
              <a:rPr lang="en-US" dirty="0">
                <a:effectLst>
                  <a:glow rad="127000">
                    <a:schemeClr val="tx1"/>
                  </a:glow>
                </a:effectLst>
              </a:rPr>
              <a:t>success in your life today, </a:t>
            </a:r>
            <a:br>
              <a:rPr lang="en-US" dirty="0">
                <a:effectLst>
                  <a:glow rad="127000">
                    <a:schemeClr val="tx1"/>
                  </a:glow>
                </a:effectLst>
              </a:rPr>
            </a:br>
            <a:r>
              <a:rPr lang="en-US" dirty="0">
                <a:effectLst>
                  <a:glow rad="127000">
                    <a:schemeClr val="tx1"/>
                  </a:glow>
                </a:effectLst>
              </a:rPr>
              <a:t>would you do what it takes?”</a:t>
            </a:r>
          </a:p>
        </p:txBody>
      </p:sp>
    </p:spTree>
    <p:extLst>
      <p:ext uri="{BB962C8B-B14F-4D97-AF65-F5344CB8AC3E}">
        <p14:creationId xmlns:p14="http://schemas.microsoft.com/office/powerpoint/2010/main" val="4180347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a:t>
            </a:r>
          </a:p>
        </p:txBody>
      </p:sp>
    </p:spTree>
    <p:extLst>
      <p:ext uri="{BB962C8B-B14F-4D97-AF65-F5344CB8AC3E}">
        <p14:creationId xmlns:p14="http://schemas.microsoft.com/office/powerpoint/2010/main" val="1293134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p:txBody>
      </p:sp>
      <p:pic>
        <p:nvPicPr>
          <p:cNvPr id="4" name="Picture 2"/>
          <p:cNvPicPr>
            <a:picLocks noChangeAspect="1" noChangeArrowheads="1"/>
          </p:cNvPicPr>
          <p:nvPr/>
        </p:nvPicPr>
        <p:blipFill>
          <a:blip r:embed="rId2" cstate="print"/>
          <a:srcRect r="12203" b="26537"/>
          <a:stretch>
            <a:fillRect/>
          </a:stretch>
        </p:blipFill>
        <p:spPr bwMode="auto">
          <a:xfrm>
            <a:off x="7578247" y="1595855"/>
            <a:ext cx="4613753" cy="5262146"/>
          </a:xfrm>
          <a:prstGeom prst="rect">
            <a:avLst/>
          </a:prstGeom>
          <a:noFill/>
          <a:ln w="9525">
            <a:noFill/>
            <a:miter lim="800000"/>
            <a:headEnd/>
            <a:tailEnd/>
          </a:ln>
          <a:effectLst>
            <a:outerShdw blurRad="114300" dist="228600" dir="9780000" algn="ctr" rotWithShape="0">
              <a:schemeClr val="tx1">
                <a:alpha val="39000"/>
              </a:schemeClr>
            </a:outerShdw>
          </a:effectLst>
        </p:spPr>
      </p:pic>
    </p:spTree>
    <p:extLst>
      <p:ext uri="{BB962C8B-B14F-4D97-AF65-F5344CB8AC3E}">
        <p14:creationId xmlns:p14="http://schemas.microsoft.com/office/powerpoint/2010/main" val="4391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p:txBody>
      </p:sp>
      <p:pic>
        <p:nvPicPr>
          <p:cNvPr id="5" name="Picture 4"/>
          <p:cNvPicPr>
            <a:picLocks noChangeAspect="1"/>
          </p:cNvPicPr>
          <p:nvPr/>
        </p:nvPicPr>
        <p:blipFill>
          <a:blip r:embed="rId2"/>
          <a:stretch>
            <a:fillRect/>
          </a:stretch>
        </p:blipFill>
        <p:spPr>
          <a:xfrm>
            <a:off x="7912830" y="1079214"/>
            <a:ext cx="3518702" cy="5563868"/>
          </a:xfrm>
          <a:prstGeom prst="rect">
            <a:avLst/>
          </a:prstGeom>
        </p:spPr>
      </p:pic>
    </p:spTree>
    <p:extLst>
      <p:ext uri="{BB962C8B-B14F-4D97-AF65-F5344CB8AC3E}">
        <p14:creationId xmlns:p14="http://schemas.microsoft.com/office/powerpoint/2010/main" val="395660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p:txBody>
      </p:sp>
      <p:pic>
        <p:nvPicPr>
          <p:cNvPr id="5" name="Picture 2"/>
          <p:cNvPicPr>
            <a:picLocks noChangeAspect="1" noChangeArrowheads="1"/>
          </p:cNvPicPr>
          <p:nvPr/>
        </p:nvPicPr>
        <p:blipFill>
          <a:blip r:embed="rId2" cstate="print"/>
          <a:srcRect b="18698"/>
          <a:stretch>
            <a:fillRect/>
          </a:stretch>
        </p:blipFill>
        <p:spPr bwMode="auto">
          <a:xfrm>
            <a:off x="7118054" y="1244879"/>
            <a:ext cx="5180013" cy="5613121"/>
          </a:xfrm>
          <a:prstGeom prst="rect">
            <a:avLst/>
          </a:prstGeom>
          <a:noFill/>
          <a:ln w="9525">
            <a:noFill/>
            <a:miter lim="800000"/>
            <a:headEnd/>
            <a:tailEnd/>
          </a:ln>
          <a:effectLst/>
        </p:spPr>
      </p:pic>
      <p:sp>
        <p:nvSpPr>
          <p:cNvPr id="6" name="Freeform 5"/>
          <p:cNvSpPr/>
          <p:nvPr/>
        </p:nvSpPr>
        <p:spPr>
          <a:xfrm>
            <a:off x="9845812" y="2977213"/>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a:off x="10414530" y="3942683"/>
            <a:ext cx="579748" cy="0"/>
          </a:xfrm>
          <a:prstGeom prst="straightConnector1">
            <a:avLst/>
          </a:prstGeom>
          <a:ln w="76200">
            <a:solidFill>
              <a:srgbClr val="FF0000"/>
            </a:solidFill>
            <a:tailEnd type="arrow"/>
          </a:ln>
          <a:effectLst>
            <a:glow rad="127000">
              <a:schemeClr val="bg1"/>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297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endParaRPr lang="en-US" dirty="0"/>
          </a:p>
        </p:txBody>
      </p:sp>
    </p:spTree>
    <p:extLst>
      <p:ext uri="{BB962C8B-B14F-4D97-AF65-F5344CB8AC3E}">
        <p14:creationId xmlns:p14="http://schemas.microsoft.com/office/powerpoint/2010/main" val="158412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endParaRPr lang="en-US" dirty="0"/>
          </a:p>
        </p:txBody>
      </p:sp>
      <p:pic>
        <p:nvPicPr>
          <p:cNvPr id="8" name="Picture 7"/>
          <p:cNvPicPr>
            <a:picLocks noChangeAspect="1"/>
          </p:cNvPicPr>
          <p:nvPr/>
        </p:nvPicPr>
        <p:blipFill rotWithShape="1">
          <a:blip r:embed="rId3"/>
          <a:srcRect b="64659"/>
          <a:stretch/>
        </p:blipFill>
        <p:spPr>
          <a:xfrm>
            <a:off x="4364692" y="1380480"/>
            <a:ext cx="7560608" cy="5553720"/>
          </a:xfrm>
          <a:prstGeom prst="rect">
            <a:avLst/>
          </a:prstGeom>
        </p:spPr>
      </p:pic>
    </p:spTree>
    <p:extLst>
      <p:ext uri="{BB962C8B-B14F-4D97-AF65-F5344CB8AC3E}">
        <p14:creationId xmlns:p14="http://schemas.microsoft.com/office/powerpoint/2010/main" val="27487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death of Moses ... , </a:t>
            </a:r>
            <a:r>
              <a:rPr lang="en-US" dirty="0">
                <a:solidFill>
                  <a:srgbClr val="FF0000"/>
                </a:solidFill>
              </a:rPr>
              <a:t>the LORD said to Joshua</a:t>
            </a:r>
            <a:r>
              <a:rPr lang="en-US" dirty="0"/>
              <a:t> ... </a:t>
            </a:r>
            <a:r>
              <a:rPr lang="en-US" baseline="30000" dirty="0"/>
              <a:t>2</a:t>
            </a:r>
            <a:r>
              <a:rPr lang="en-US" dirty="0"/>
              <a:t> "Moses my servant is dead</a:t>
            </a:r>
            <a:r>
              <a:rPr lang="en-US" dirty="0">
                <a:solidFill>
                  <a:srgbClr val="FF0000"/>
                </a:solidFill>
              </a:rPr>
              <a:t> </a:t>
            </a:r>
            <a:r>
              <a:rPr lang="en-US" dirty="0"/>
              <a:t>.... </a:t>
            </a:r>
          </a:p>
        </p:txBody>
      </p:sp>
      <p:sp>
        <p:nvSpPr>
          <p:cNvPr id="4" name="TextBox 3"/>
          <p:cNvSpPr txBox="1"/>
          <p:nvPr/>
        </p:nvSpPr>
        <p:spPr>
          <a:xfrm>
            <a:off x="703385" y="3165230"/>
            <a:ext cx="7362092" cy="3046988"/>
          </a:xfrm>
          <a:prstGeom prst="rect">
            <a:avLst/>
          </a:prstGeom>
          <a:noFill/>
        </p:spPr>
        <p:txBody>
          <a:bodyPr wrap="square" rtlCol="0">
            <a:spAutoFit/>
          </a:bodyPr>
          <a:lstStyle/>
          <a:p>
            <a:pPr algn="ctr"/>
            <a:r>
              <a:rPr lang="en-US" sz="9600" b="1" dirty="0">
                <a:effectLst>
                  <a:glow rad="127000">
                    <a:schemeClr val="bg1"/>
                  </a:glow>
                </a:effectLst>
              </a:rPr>
              <a:t>Joshua was to fill his shoes</a:t>
            </a:r>
          </a:p>
        </p:txBody>
      </p:sp>
      <p:pic>
        <p:nvPicPr>
          <p:cNvPr id="6" name="Picture 5"/>
          <p:cNvPicPr>
            <a:picLocks noChangeAspect="1"/>
          </p:cNvPicPr>
          <p:nvPr/>
        </p:nvPicPr>
        <p:blipFill>
          <a:blip r:embed="rId3"/>
          <a:stretch>
            <a:fillRect/>
          </a:stretch>
        </p:blipFill>
        <p:spPr>
          <a:xfrm>
            <a:off x="6768092" y="2157671"/>
            <a:ext cx="5423908" cy="4700329"/>
          </a:xfrm>
          <a:prstGeom prst="rect">
            <a:avLst/>
          </a:prstGeom>
        </p:spPr>
      </p:pic>
    </p:spTree>
    <p:extLst>
      <p:ext uri="{BB962C8B-B14F-4D97-AF65-F5344CB8AC3E}">
        <p14:creationId xmlns:p14="http://schemas.microsoft.com/office/powerpoint/2010/main" val="3001901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endParaRPr lang="en-US" dirty="0"/>
          </a:p>
        </p:txBody>
      </p:sp>
      <p:pic>
        <p:nvPicPr>
          <p:cNvPr id="8" name="Picture 7"/>
          <p:cNvPicPr>
            <a:picLocks noChangeAspect="1"/>
          </p:cNvPicPr>
          <p:nvPr/>
        </p:nvPicPr>
        <p:blipFill rotWithShape="1">
          <a:blip r:embed="rId3"/>
          <a:srcRect b="64659"/>
          <a:stretch/>
        </p:blipFill>
        <p:spPr>
          <a:xfrm>
            <a:off x="4364692" y="1380480"/>
            <a:ext cx="7560608" cy="5553720"/>
          </a:xfrm>
          <a:prstGeom prst="rect">
            <a:avLst/>
          </a:prstGeom>
        </p:spPr>
      </p:pic>
      <p:sp>
        <p:nvSpPr>
          <p:cNvPr id="2" name="Title 1"/>
          <p:cNvSpPr>
            <a:spLocks noGrp="1"/>
          </p:cNvSpPr>
          <p:nvPr>
            <p:ph type="title"/>
          </p:nvPr>
        </p:nvSpPr>
        <p:spPr/>
        <p:txBody>
          <a:bodyPr/>
          <a:lstStyle/>
          <a:p>
            <a:r>
              <a:rPr lang="en-US" dirty="0"/>
              <a:t>So do what it takes to:</a:t>
            </a:r>
          </a:p>
        </p:txBody>
      </p:sp>
      <p:pic>
        <p:nvPicPr>
          <p:cNvPr id="7" name="Picture 6"/>
          <p:cNvPicPr>
            <a:picLocks noChangeAspect="1"/>
          </p:cNvPicPr>
          <p:nvPr/>
        </p:nvPicPr>
        <p:blipFill>
          <a:blip r:embed="rId4"/>
          <a:stretch>
            <a:fillRect/>
          </a:stretch>
        </p:blipFill>
        <p:spPr>
          <a:xfrm>
            <a:off x="4595366" y="2097684"/>
            <a:ext cx="7136852" cy="4010231"/>
          </a:xfrm>
          <a:prstGeom prst="rect">
            <a:avLst/>
          </a:prstGeom>
        </p:spPr>
      </p:pic>
    </p:spTree>
    <p:extLst>
      <p:ext uri="{BB962C8B-B14F-4D97-AF65-F5344CB8AC3E}">
        <p14:creationId xmlns:p14="http://schemas.microsoft.com/office/powerpoint/2010/main" val="33301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endParaRPr lang="en-US" dirty="0"/>
          </a:p>
        </p:txBody>
      </p:sp>
      <p:pic>
        <p:nvPicPr>
          <p:cNvPr id="9" name="Picture 8"/>
          <p:cNvPicPr>
            <a:picLocks noChangeAspect="1"/>
          </p:cNvPicPr>
          <p:nvPr/>
        </p:nvPicPr>
        <p:blipFill rotWithShape="1">
          <a:blip r:embed="rId3"/>
          <a:srcRect b="64659"/>
          <a:stretch/>
        </p:blipFill>
        <p:spPr>
          <a:xfrm>
            <a:off x="4364692" y="1380480"/>
            <a:ext cx="7560608" cy="5553720"/>
          </a:xfrm>
          <a:prstGeom prst="rect">
            <a:avLst/>
          </a:prstGeom>
        </p:spPr>
      </p:pic>
      <p:pic>
        <p:nvPicPr>
          <p:cNvPr id="7" name="Picture 6"/>
          <p:cNvPicPr>
            <a:picLocks noChangeAspect="1"/>
          </p:cNvPicPr>
          <p:nvPr/>
        </p:nvPicPr>
        <p:blipFill>
          <a:blip r:embed="rId4"/>
          <a:stretch>
            <a:fillRect/>
          </a:stretch>
        </p:blipFill>
        <p:spPr>
          <a:xfrm>
            <a:off x="4595366" y="2097684"/>
            <a:ext cx="7136852" cy="4010231"/>
          </a:xfrm>
          <a:prstGeom prst="rect">
            <a:avLst/>
          </a:prstGeom>
        </p:spPr>
      </p:pic>
      <p:pic>
        <p:nvPicPr>
          <p:cNvPr id="8" name="Picture 7"/>
          <p:cNvPicPr>
            <a:picLocks noChangeAspect="1"/>
          </p:cNvPicPr>
          <p:nvPr/>
        </p:nvPicPr>
        <p:blipFill>
          <a:blip r:embed="rId5"/>
          <a:stretch>
            <a:fillRect/>
          </a:stretch>
        </p:blipFill>
        <p:spPr>
          <a:xfrm>
            <a:off x="4601497" y="3297813"/>
            <a:ext cx="7120374" cy="3560187"/>
          </a:xfrm>
          <a:prstGeom prst="rect">
            <a:avLst/>
          </a:prstGeom>
        </p:spPr>
      </p:pic>
    </p:spTree>
    <p:extLst>
      <p:ext uri="{BB962C8B-B14F-4D97-AF65-F5344CB8AC3E}">
        <p14:creationId xmlns:p14="http://schemas.microsoft.com/office/powerpoint/2010/main" val="389721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r>
              <a:rPr lang="en-US" dirty="0"/>
              <a:t>= God will be with YOU! </a:t>
            </a:r>
            <a:br>
              <a:rPr lang="en-US" dirty="0"/>
            </a:br>
            <a:endParaRPr lang="en-US" dirty="0"/>
          </a:p>
        </p:txBody>
      </p:sp>
      <p:cxnSp>
        <p:nvCxnSpPr>
          <p:cNvPr id="5" name="Straight Connector 4"/>
          <p:cNvCxnSpPr/>
          <p:nvPr/>
        </p:nvCxnSpPr>
        <p:spPr>
          <a:xfrm>
            <a:off x="506309" y="4730597"/>
            <a:ext cx="6307850" cy="0"/>
          </a:xfrm>
          <a:prstGeom prst="line">
            <a:avLst/>
          </a:prstGeom>
          <a:ln w="5715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174" y="1665738"/>
            <a:ext cx="4245508" cy="4158865"/>
          </a:xfrm>
          <a:prstGeom prst="rect">
            <a:avLst/>
          </a:prstGeom>
        </p:spPr>
      </p:pic>
    </p:spTree>
    <p:extLst>
      <p:ext uri="{BB962C8B-B14F-4D97-AF65-F5344CB8AC3E}">
        <p14:creationId xmlns:p14="http://schemas.microsoft.com/office/powerpoint/2010/main" val="36528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3429001"/>
            <a:ext cx="12191999" cy="35591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So do what it takes to:</a:t>
            </a:r>
          </a:p>
        </p:txBody>
      </p:sp>
      <p:sp>
        <p:nvSpPr>
          <p:cNvPr id="3" name="Content Placeholder 2"/>
          <p:cNvSpPr>
            <a:spLocks noGrp="1"/>
          </p:cNvSpPr>
          <p:nvPr>
            <p:ph idx="1"/>
          </p:nvPr>
        </p:nvSpPr>
        <p:spPr/>
        <p:txBody>
          <a:bodyPr/>
          <a:lstStyle/>
          <a:p>
            <a:pPr>
              <a:tabLst>
                <a:tab pos="403225" algn="l"/>
              </a:tabLst>
            </a:pPr>
            <a:r>
              <a:rPr lang="en-US" dirty="0"/>
              <a:t>	Be Strong in the Lord</a:t>
            </a:r>
          </a:p>
          <a:p>
            <a:pPr>
              <a:tabLst>
                <a:tab pos="344488" algn="l"/>
              </a:tabLst>
            </a:pPr>
            <a:r>
              <a:rPr lang="en-US" dirty="0"/>
              <a:t>+ Be Fearless in your faith</a:t>
            </a:r>
          </a:p>
          <a:p>
            <a:pPr>
              <a:tabLst>
                <a:tab pos="463550" algn="l"/>
              </a:tabLst>
            </a:pPr>
            <a:r>
              <a:rPr lang="en-US" dirty="0"/>
              <a:t>+ Be in God’s Will</a:t>
            </a:r>
          </a:p>
          <a:p>
            <a:pPr>
              <a:tabLst>
                <a:tab pos="463550" algn="l"/>
              </a:tabLst>
            </a:pPr>
            <a:r>
              <a:rPr lang="en-US" dirty="0"/>
              <a:t>+ Be Obedient to the Word</a:t>
            </a:r>
          </a:p>
          <a:p>
            <a:pPr>
              <a:tabLst>
                <a:tab pos="463550" algn="l"/>
              </a:tabLst>
            </a:pPr>
            <a:r>
              <a:rPr lang="en-US" dirty="0"/>
              <a:t>= God will be with YOU! </a:t>
            </a:r>
            <a:br>
              <a:rPr lang="en-US" dirty="0"/>
            </a:br>
            <a:r>
              <a:rPr lang="en-US" dirty="0">
                <a:solidFill>
                  <a:srgbClr val="FF0000"/>
                </a:solidFill>
              </a:rPr>
              <a:t>= That equals SUCCESS!</a:t>
            </a:r>
            <a:endParaRPr lang="en-US" dirty="0"/>
          </a:p>
        </p:txBody>
      </p:sp>
      <p:cxnSp>
        <p:nvCxnSpPr>
          <p:cNvPr id="5" name="Straight Connector 4"/>
          <p:cNvCxnSpPr/>
          <p:nvPr/>
        </p:nvCxnSpPr>
        <p:spPr>
          <a:xfrm>
            <a:off x="506309" y="4730597"/>
            <a:ext cx="6307850" cy="0"/>
          </a:xfrm>
          <a:prstGeom prst="line">
            <a:avLst/>
          </a:prstGeom>
          <a:ln w="5715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174" y="1665738"/>
            <a:ext cx="4245508" cy="4158865"/>
          </a:xfrm>
          <a:prstGeom prst="rect">
            <a:avLst/>
          </a:prstGeom>
        </p:spPr>
      </p:pic>
    </p:spTree>
    <p:extLst>
      <p:ext uri="{BB962C8B-B14F-4D97-AF65-F5344CB8AC3E}">
        <p14:creationId xmlns:p14="http://schemas.microsoft.com/office/powerpoint/2010/main" val="374407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334207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b="18698"/>
          <a:stretch>
            <a:fillRect/>
          </a:stretch>
        </p:blipFill>
        <p:spPr bwMode="auto">
          <a:xfrm>
            <a:off x="7879495" y="2018602"/>
            <a:ext cx="5180013" cy="5613121"/>
          </a:xfrm>
          <a:prstGeom prst="rect">
            <a:avLst/>
          </a:prstGeom>
          <a:noFill/>
          <a:ln w="9525">
            <a:noFill/>
            <a:miter lim="800000"/>
            <a:headEnd/>
            <a:tailEnd/>
          </a:ln>
          <a:effectLst/>
        </p:spPr>
      </p:pic>
      <p:sp>
        <p:nvSpPr>
          <p:cNvPr id="6" name="Freeform 5"/>
          <p:cNvSpPr/>
          <p:nvPr/>
        </p:nvSpPr>
        <p:spPr>
          <a:xfrm>
            <a:off x="10607253" y="3750936"/>
            <a:ext cx="928256" cy="2683823"/>
          </a:xfrm>
          <a:custGeom>
            <a:avLst/>
            <a:gdLst>
              <a:gd name="connsiteX0" fmla="*/ 427512 w 754084"/>
              <a:gd name="connsiteY0" fmla="*/ 2286000 h 2321625"/>
              <a:gd name="connsiteX1" fmla="*/ 676894 w 754084"/>
              <a:gd name="connsiteY1" fmla="*/ 1294410 h 2321625"/>
              <a:gd name="connsiteX2" fmla="*/ 665019 w 754084"/>
              <a:gd name="connsiteY2" fmla="*/ 1169719 h 2321625"/>
              <a:gd name="connsiteX3" fmla="*/ 611580 w 754084"/>
              <a:gd name="connsiteY3" fmla="*/ 1039090 h 2321625"/>
              <a:gd name="connsiteX4" fmla="*/ 665019 w 754084"/>
              <a:gd name="connsiteY4" fmla="*/ 884711 h 2321625"/>
              <a:gd name="connsiteX5" fmla="*/ 718458 w 754084"/>
              <a:gd name="connsiteY5" fmla="*/ 878774 h 2321625"/>
              <a:gd name="connsiteX6" fmla="*/ 712520 w 754084"/>
              <a:gd name="connsiteY6" fmla="*/ 813459 h 2321625"/>
              <a:gd name="connsiteX7" fmla="*/ 700645 w 754084"/>
              <a:gd name="connsiteY7" fmla="*/ 736270 h 2321625"/>
              <a:gd name="connsiteX8" fmla="*/ 682832 w 754084"/>
              <a:gd name="connsiteY8" fmla="*/ 653142 h 2321625"/>
              <a:gd name="connsiteX9" fmla="*/ 712520 w 754084"/>
              <a:gd name="connsiteY9" fmla="*/ 593766 h 2321625"/>
              <a:gd name="connsiteX10" fmla="*/ 718458 w 754084"/>
              <a:gd name="connsiteY10" fmla="*/ 564077 h 2321625"/>
              <a:gd name="connsiteX11" fmla="*/ 694707 w 754084"/>
              <a:gd name="connsiteY11" fmla="*/ 421574 h 2321625"/>
              <a:gd name="connsiteX12" fmla="*/ 730333 w 754084"/>
              <a:gd name="connsiteY12" fmla="*/ 344384 h 2321625"/>
              <a:gd name="connsiteX13" fmla="*/ 712520 w 754084"/>
              <a:gd name="connsiteY13" fmla="*/ 273132 h 2321625"/>
              <a:gd name="connsiteX14" fmla="*/ 700645 w 754084"/>
              <a:gd name="connsiteY14" fmla="*/ 219693 h 2321625"/>
              <a:gd name="connsiteX15" fmla="*/ 754084 w 754084"/>
              <a:gd name="connsiteY15" fmla="*/ 142503 h 2321625"/>
              <a:gd name="connsiteX16" fmla="*/ 742208 w 754084"/>
              <a:gd name="connsiteY16" fmla="*/ 77189 h 2321625"/>
              <a:gd name="connsiteX17" fmla="*/ 641268 w 754084"/>
              <a:gd name="connsiteY17" fmla="*/ 0 h 2321625"/>
              <a:gd name="connsiteX18" fmla="*/ 558141 w 754084"/>
              <a:gd name="connsiteY18" fmla="*/ 0 h 2321625"/>
              <a:gd name="connsiteX19" fmla="*/ 475013 w 754084"/>
              <a:gd name="connsiteY19" fmla="*/ 65314 h 2321625"/>
              <a:gd name="connsiteX20" fmla="*/ 451263 w 754084"/>
              <a:gd name="connsiteY20" fmla="*/ 207818 h 2321625"/>
              <a:gd name="connsiteX21" fmla="*/ 451263 w 754084"/>
              <a:gd name="connsiteY21" fmla="*/ 207818 h 2321625"/>
              <a:gd name="connsiteX22" fmla="*/ 391886 w 754084"/>
              <a:gd name="connsiteY22" fmla="*/ 172192 h 2321625"/>
              <a:gd name="connsiteX23" fmla="*/ 385949 w 754084"/>
              <a:gd name="connsiteY23" fmla="*/ 207818 h 2321625"/>
              <a:gd name="connsiteX24" fmla="*/ 296884 w 754084"/>
              <a:gd name="connsiteY24" fmla="*/ 670955 h 2321625"/>
              <a:gd name="connsiteX25" fmla="*/ 184068 w 754084"/>
              <a:gd name="connsiteY25" fmla="*/ 926275 h 2321625"/>
              <a:gd name="connsiteX26" fmla="*/ 0 w 754084"/>
              <a:gd name="connsiteY26" fmla="*/ 1181594 h 2321625"/>
              <a:gd name="connsiteX27" fmla="*/ 362198 w 754084"/>
              <a:gd name="connsiteY27" fmla="*/ 2321625 h 2321625"/>
              <a:gd name="connsiteX0" fmla="*/ 427512 w 837211"/>
              <a:gd name="connsiteY0" fmla="*/ 2458193 h 2493818"/>
              <a:gd name="connsiteX1" fmla="*/ 676894 w 837211"/>
              <a:gd name="connsiteY1" fmla="*/ 1466603 h 2493818"/>
              <a:gd name="connsiteX2" fmla="*/ 665019 w 837211"/>
              <a:gd name="connsiteY2" fmla="*/ 1341912 h 2493818"/>
              <a:gd name="connsiteX3" fmla="*/ 611580 w 837211"/>
              <a:gd name="connsiteY3" fmla="*/ 1211283 h 2493818"/>
              <a:gd name="connsiteX4" fmla="*/ 665019 w 837211"/>
              <a:gd name="connsiteY4" fmla="*/ 1056904 h 2493818"/>
              <a:gd name="connsiteX5" fmla="*/ 718458 w 837211"/>
              <a:gd name="connsiteY5" fmla="*/ 1050967 h 2493818"/>
              <a:gd name="connsiteX6" fmla="*/ 712520 w 837211"/>
              <a:gd name="connsiteY6" fmla="*/ 985652 h 2493818"/>
              <a:gd name="connsiteX7" fmla="*/ 700645 w 837211"/>
              <a:gd name="connsiteY7" fmla="*/ 908463 h 2493818"/>
              <a:gd name="connsiteX8" fmla="*/ 682832 w 837211"/>
              <a:gd name="connsiteY8" fmla="*/ 825335 h 2493818"/>
              <a:gd name="connsiteX9" fmla="*/ 712520 w 837211"/>
              <a:gd name="connsiteY9" fmla="*/ 765959 h 2493818"/>
              <a:gd name="connsiteX10" fmla="*/ 718458 w 837211"/>
              <a:gd name="connsiteY10" fmla="*/ 736270 h 2493818"/>
              <a:gd name="connsiteX11" fmla="*/ 694707 w 837211"/>
              <a:gd name="connsiteY11" fmla="*/ 593767 h 2493818"/>
              <a:gd name="connsiteX12" fmla="*/ 730333 w 837211"/>
              <a:gd name="connsiteY12" fmla="*/ 516577 h 2493818"/>
              <a:gd name="connsiteX13" fmla="*/ 712520 w 837211"/>
              <a:gd name="connsiteY13" fmla="*/ 445325 h 2493818"/>
              <a:gd name="connsiteX14" fmla="*/ 700645 w 837211"/>
              <a:gd name="connsiteY14" fmla="*/ 391886 h 2493818"/>
              <a:gd name="connsiteX15" fmla="*/ 754084 w 837211"/>
              <a:gd name="connsiteY15" fmla="*/ 314696 h 2493818"/>
              <a:gd name="connsiteX16" fmla="*/ 742208 w 837211"/>
              <a:gd name="connsiteY16" fmla="*/ 249382 h 2493818"/>
              <a:gd name="connsiteX17" fmla="*/ 837211 w 837211"/>
              <a:gd name="connsiteY17" fmla="*/ 0 h 2493818"/>
              <a:gd name="connsiteX18" fmla="*/ 558141 w 837211"/>
              <a:gd name="connsiteY18" fmla="*/ 172193 h 2493818"/>
              <a:gd name="connsiteX19" fmla="*/ 475013 w 837211"/>
              <a:gd name="connsiteY19" fmla="*/ 237507 h 2493818"/>
              <a:gd name="connsiteX20" fmla="*/ 451263 w 837211"/>
              <a:gd name="connsiteY20" fmla="*/ 380011 h 2493818"/>
              <a:gd name="connsiteX21" fmla="*/ 451263 w 837211"/>
              <a:gd name="connsiteY21" fmla="*/ 380011 h 2493818"/>
              <a:gd name="connsiteX22" fmla="*/ 391886 w 837211"/>
              <a:gd name="connsiteY22" fmla="*/ 344385 h 2493818"/>
              <a:gd name="connsiteX23" fmla="*/ 385949 w 837211"/>
              <a:gd name="connsiteY23" fmla="*/ 380011 h 2493818"/>
              <a:gd name="connsiteX24" fmla="*/ 296884 w 837211"/>
              <a:gd name="connsiteY24" fmla="*/ 843148 h 2493818"/>
              <a:gd name="connsiteX25" fmla="*/ 184068 w 837211"/>
              <a:gd name="connsiteY25" fmla="*/ 1098468 h 2493818"/>
              <a:gd name="connsiteX26" fmla="*/ 0 w 837211"/>
              <a:gd name="connsiteY26" fmla="*/ 1353787 h 2493818"/>
              <a:gd name="connsiteX27" fmla="*/ 362198 w 837211"/>
              <a:gd name="connsiteY27" fmla="*/ 2493818 h 2493818"/>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558141 w 1136074"/>
              <a:gd name="connsiteY18" fmla="*/ 542307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83726 h 2919351"/>
              <a:gd name="connsiteX1" fmla="*/ 676894 w 1136074"/>
              <a:gd name="connsiteY1" fmla="*/ 1892136 h 2919351"/>
              <a:gd name="connsiteX2" fmla="*/ 665019 w 1136074"/>
              <a:gd name="connsiteY2" fmla="*/ 1767445 h 2919351"/>
              <a:gd name="connsiteX3" fmla="*/ 611580 w 1136074"/>
              <a:gd name="connsiteY3" fmla="*/ 1636816 h 2919351"/>
              <a:gd name="connsiteX4" fmla="*/ 665019 w 1136074"/>
              <a:gd name="connsiteY4" fmla="*/ 1482437 h 2919351"/>
              <a:gd name="connsiteX5" fmla="*/ 718458 w 1136074"/>
              <a:gd name="connsiteY5" fmla="*/ 1476500 h 2919351"/>
              <a:gd name="connsiteX6" fmla="*/ 712520 w 1136074"/>
              <a:gd name="connsiteY6" fmla="*/ 1411185 h 2919351"/>
              <a:gd name="connsiteX7" fmla="*/ 700645 w 1136074"/>
              <a:gd name="connsiteY7" fmla="*/ 1333996 h 2919351"/>
              <a:gd name="connsiteX8" fmla="*/ 682832 w 1136074"/>
              <a:gd name="connsiteY8" fmla="*/ 1250868 h 2919351"/>
              <a:gd name="connsiteX9" fmla="*/ 712520 w 1136074"/>
              <a:gd name="connsiteY9" fmla="*/ 1191492 h 2919351"/>
              <a:gd name="connsiteX10" fmla="*/ 718458 w 1136074"/>
              <a:gd name="connsiteY10" fmla="*/ 1161803 h 2919351"/>
              <a:gd name="connsiteX11" fmla="*/ 694707 w 1136074"/>
              <a:gd name="connsiteY11" fmla="*/ 1019300 h 2919351"/>
              <a:gd name="connsiteX12" fmla="*/ 730333 w 1136074"/>
              <a:gd name="connsiteY12" fmla="*/ 942110 h 2919351"/>
              <a:gd name="connsiteX13" fmla="*/ 712520 w 1136074"/>
              <a:gd name="connsiteY13" fmla="*/ 870858 h 2919351"/>
              <a:gd name="connsiteX14" fmla="*/ 700645 w 1136074"/>
              <a:gd name="connsiteY14" fmla="*/ 817419 h 2919351"/>
              <a:gd name="connsiteX15" fmla="*/ 754084 w 1136074"/>
              <a:gd name="connsiteY15" fmla="*/ 740229 h 2919351"/>
              <a:gd name="connsiteX16" fmla="*/ 742208 w 1136074"/>
              <a:gd name="connsiteY16" fmla="*/ 674915 h 2919351"/>
              <a:gd name="connsiteX17" fmla="*/ 837211 w 1136074"/>
              <a:gd name="connsiteY17" fmla="*/ 425533 h 2919351"/>
              <a:gd name="connsiteX18" fmla="*/ 754084 w 1136074"/>
              <a:gd name="connsiteY18" fmla="*/ 57398 h 2919351"/>
              <a:gd name="connsiteX19" fmla="*/ 475013 w 1136074"/>
              <a:gd name="connsiteY19" fmla="*/ 663040 h 2919351"/>
              <a:gd name="connsiteX20" fmla="*/ 451263 w 1136074"/>
              <a:gd name="connsiteY20" fmla="*/ 805544 h 2919351"/>
              <a:gd name="connsiteX21" fmla="*/ 451263 w 1136074"/>
              <a:gd name="connsiteY21" fmla="*/ 805544 h 2919351"/>
              <a:gd name="connsiteX22" fmla="*/ 391886 w 1136074"/>
              <a:gd name="connsiteY22" fmla="*/ 769918 h 2919351"/>
              <a:gd name="connsiteX23" fmla="*/ 385949 w 1136074"/>
              <a:gd name="connsiteY23" fmla="*/ 805544 h 2919351"/>
              <a:gd name="connsiteX24" fmla="*/ 296884 w 1136074"/>
              <a:gd name="connsiteY24" fmla="*/ 1268681 h 2919351"/>
              <a:gd name="connsiteX25" fmla="*/ 184068 w 1136074"/>
              <a:gd name="connsiteY25" fmla="*/ 1524001 h 2919351"/>
              <a:gd name="connsiteX26" fmla="*/ 0 w 1136074"/>
              <a:gd name="connsiteY26" fmla="*/ 1779320 h 2919351"/>
              <a:gd name="connsiteX27" fmla="*/ 362198 w 1136074"/>
              <a:gd name="connsiteY27" fmla="*/ 2919351 h 2919351"/>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1136074"/>
              <a:gd name="connsiteY0" fmla="*/ 2828307 h 2863932"/>
              <a:gd name="connsiteX1" fmla="*/ 676894 w 1136074"/>
              <a:gd name="connsiteY1" fmla="*/ 1836717 h 2863932"/>
              <a:gd name="connsiteX2" fmla="*/ 665019 w 1136074"/>
              <a:gd name="connsiteY2" fmla="*/ 1712026 h 2863932"/>
              <a:gd name="connsiteX3" fmla="*/ 611580 w 1136074"/>
              <a:gd name="connsiteY3" fmla="*/ 1581397 h 2863932"/>
              <a:gd name="connsiteX4" fmla="*/ 665019 w 1136074"/>
              <a:gd name="connsiteY4" fmla="*/ 1427018 h 2863932"/>
              <a:gd name="connsiteX5" fmla="*/ 718458 w 1136074"/>
              <a:gd name="connsiteY5" fmla="*/ 1421081 h 2863932"/>
              <a:gd name="connsiteX6" fmla="*/ 712520 w 1136074"/>
              <a:gd name="connsiteY6" fmla="*/ 1355766 h 2863932"/>
              <a:gd name="connsiteX7" fmla="*/ 700645 w 1136074"/>
              <a:gd name="connsiteY7" fmla="*/ 1278577 h 2863932"/>
              <a:gd name="connsiteX8" fmla="*/ 682832 w 1136074"/>
              <a:gd name="connsiteY8" fmla="*/ 1195449 h 2863932"/>
              <a:gd name="connsiteX9" fmla="*/ 712520 w 1136074"/>
              <a:gd name="connsiteY9" fmla="*/ 1136073 h 2863932"/>
              <a:gd name="connsiteX10" fmla="*/ 718458 w 1136074"/>
              <a:gd name="connsiteY10" fmla="*/ 1106384 h 2863932"/>
              <a:gd name="connsiteX11" fmla="*/ 694707 w 1136074"/>
              <a:gd name="connsiteY11" fmla="*/ 963881 h 2863932"/>
              <a:gd name="connsiteX12" fmla="*/ 730333 w 1136074"/>
              <a:gd name="connsiteY12" fmla="*/ 886691 h 2863932"/>
              <a:gd name="connsiteX13" fmla="*/ 712520 w 1136074"/>
              <a:gd name="connsiteY13" fmla="*/ 815439 h 2863932"/>
              <a:gd name="connsiteX14" fmla="*/ 700645 w 1136074"/>
              <a:gd name="connsiteY14" fmla="*/ 762000 h 2863932"/>
              <a:gd name="connsiteX15" fmla="*/ 754084 w 1136074"/>
              <a:gd name="connsiteY15" fmla="*/ 684810 h 2863932"/>
              <a:gd name="connsiteX16" fmla="*/ 742208 w 1136074"/>
              <a:gd name="connsiteY16" fmla="*/ 619496 h 2863932"/>
              <a:gd name="connsiteX17" fmla="*/ 837211 w 1136074"/>
              <a:gd name="connsiteY17" fmla="*/ 370114 h 2863932"/>
              <a:gd name="connsiteX18" fmla="*/ 670957 w 1136074"/>
              <a:gd name="connsiteY18" fmla="*/ 180109 h 2863932"/>
              <a:gd name="connsiteX19" fmla="*/ 475013 w 1136074"/>
              <a:gd name="connsiteY19" fmla="*/ 607621 h 2863932"/>
              <a:gd name="connsiteX20" fmla="*/ 451263 w 1136074"/>
              <a:gd name="connsiteY20" fmla="*/ 750125 h 2863932"/>
              <a:gd name="connsiteX21" fmla="*/ 451263 w 1136074"/>
              <a:gd name="connsiteY21" fmla="*/ 750125 h 2863932"/>
              <a:gd name="connsiteX22" fmla="*/ 391886 w 1136074"/>
              <a:gd name="connsiteY22" fmla="*/ 714499 h 2863932"/>
              <a:gd name="connsiteX23" fmla="*/ 385949 w 1136074"/>
              <a:gd name="connsiteY23" fmla="*/ 750125 h 2863932"/>
              <a:gd name="connsiteX24" fmla="*/ 296884 w 1136074"/>
              <a:gd name="connsiteY24" fmla="*/ 1213262 h 2863932"/>
              <a:gd name="connsiteX25" fmla="*/ 184068 w 1136074"/>
              <a:gd name="connsiteY25" fmla="*/ 1468582 h 2863932"/>
              <a:gd name="connsiteX26" fmla="*/ 0 w 1136074"/>
              <a:gd name="connsiteY26" fmla="*/ 1723901 h 2863932"/>
              <a:gd name="connsiteX27" fmla="*/ 362198 w 1136074"/>
              <a:gd name="connsiteY27" fmla="*/ 2863932 h 2863932"/>
              <a:gd name="connsiteX0" fmla="*/ 427512 w 928256"/>
              <a:gd name="connsiteY0" fmla="*/ 2648198 h 2683823"/>
              <a:gd name="connsiteX1" fmla="*/ 676894 w 928256"/>
              <a:gd name="connsiteY1" fmla="*/ 1656608 h 2683823"/>
              <a:gd name="connsiteX2" fmla="*/ 665019 w 928256"/>
              <a:gd name="connsiteY2" fmla="*/ 1531917 h 2683823"/>
              <a:gd name="connsiteX3" fmla="*/ 611580 w 928256"/>
              <a:gd name="connsiteY3" fmla="*/ 1401288 h 2683823"/>
              <a:gd name="connsiteX4" fmla="*/ 665019 w 928256"/>
              <a:gd name="connsiteY4" fmla="*/ 1246909 h 2683823"/>
              <a:gd name="connsiteX5" fmla="*/ 718458 w 928256"/>
              <a:gd name="connsiteY5" fmla="*/ 1240972 h 2683823"/>
              <a:gd name="connsiteX6" fmla="*/ 712520 w 928256"/>
              <a:gd name="connsiteY6" fmla="*/ 1175657 h 2683823"/>
              <a:gd name="connsiteX7" fmla="*/ 700645 w 928256"/>
              <a:gd name="connsiteY7" fmla="*/ 1098468 h 2683823"/>
              <a:gd name="connsiteX8" fmla="*/ 682832 w 928256"/>
              <a:gd name="connsiteY8" fmla="*/ 1015340 h 2683823"/>
              <a:gd name="connsiteX9" fmla="*/ 712520 w 928256"/>
              <a:gd name="connsiteY9" fmla="*/ 955964 h 2683823"/>
              <a:gd name="connsiteX10" fmla="*/ 718458 w 928256"/>
              <a:gd name="connsiteY10" fmla="*/ 926275 h 2683823"/>
              <a:gd name="connsiteX11" fmla="*/ 694707 w 928256"/>
              <a:gd name="connsiteY11" fmla="*/ 783772 h 2683823"/>
              <a:gd name="connsiteX12" fmla="*/ 730333 w 928256"/>
              <a:gd name="connsiteY12" fmla="*/ 706582 h 2683823"/>
              <a:gd name="connsiteX13" fmla="*/ 712520 w 928256"/>
              <a:gd name="connsiteY13" fmla="*/ 635330 h 2683823"/>
              <a:gd name="connsiteX14" fmla="*/ 700645 w 928256"/>
              <a:gd name="connsiteY14" fmla="*/ 581891 h 2683823"/>
              <a:gd name="connsiteX15" fmla="*/ 754084 w 928256"/>
              <a:gd name="connsiteY15" fmla="*/ 504701 h 2683823"/>
              <a:gd name="connsiteX16" fmla="*/ 742208 w 928256"/>
              <a:gd name="connsiteY16" fmla="*/ 439387 h 2683823"/>
              <a:gd name="connsiteX17" fmla="*/ 837211 w 928256"/>
              <a:gd name="connsiteY17" fmla="*/ 190005 h 2683823"/>
              <a:gd name="connsiteX18" fmla="*/ 670957 w 928256"/>
              <a:gd name="connsiteY18" fmla="*/ 0 h 2683823"/>
              <a:gd name="connsiteX19" fmla="*/ 475013 w 928256"/>
              <a:gd name="connsiteY19" fmla="*/ 427512 h 2683823"/>
              <a:gd name="connsiteX20" fmla="*/ 451263 w 928256"/>
              <a:gd name="connsiteY20" fmla="*/ 570016 h 2683823"/>
              <a:gd name="connsiteX21" fmla="*/ 451263 w 928256"/>
              <a:gd name="connsiteY21" fmla="*/ 570016 h 2683823"/>
              <a:gd name="connsiteX22" fmla="*/ 391886 w 928256"/>
              <a:gd name="connsiteY22" fmla="*/ 534390 h 2683823"/>
              <a:gd name="connsiteX23" fmla="*/ 385949 w 928256"/>
              <a:gd name="connsiteY23" fmla="*/ 570016 h 2683823"/>
              <a:gd name="connsiteX24" fmla="*/ 296884 w 928256"/>
              <a:gd name="connsiteY24" fmla="*/ 1033153 h 2683823"/>
              <a:gd name="connsiteX25" fmla="*/ 184068 w 928256"/>
              <a:gd name="connsiteY25" fmla="*/ 1288473 h 2683823"/>
              <a:gd name="connsiteX26" fmla="*/ 0 w 928256"/>
              <a:gd name="connsiteY26" fmla="*/ 1543792 h 2683823"/>
              <a:gd name="connsiteX27" fmla="*/ 362198 w 928256"/>
              <a:gd name="connsiteY27" fmla="*/ 2683823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8256" h="2683823">
                <a:moveTo>
                  <a:pt x="427512" y="2648198"/>
                </a:moveTo>
                <a:lnTo>
                  <a:pt x="676894" y="1656608"/>
                </a:lnTo>
                <a:lnTo>
                  <a:pt x="665019" y="1531917"/>
                </a:lnTo>
                <a:lnTo>
                  <a:pt x="611580" y="1401288"/>
                </a:lnTo>
                <a:lnTo>
                  <a:pt x="665019" y="1246909"/>
                </a:lnTo>
                <a:lnTo>
                  <a:pt x="718458" y="1240972"/>
                </a:lnTo>
                <a:lnTo>
                  <a:pt x="712520" y="1175657"/>
                </a:lnTo>
                <a:lnTo>
                  <a:pt x="700645" y="1098468"/>
                </a:lnTo>
                <a:lnTo>
                  <a:pt x="682832" y="1015340"/>
                </a:lnTo>
                <a:lnTo>
                  <a:pt x="712520" y="955964"/>
                </a:lnTo>
                <a:lnTo>
                  <a:pt x="718458" y="926275"/>
                </a:lnTo>
                <a:lnTo>
                  <a:pt x="694707" y="783772"/>
                </a:lnTo>
                <a:lnTo>
                  <a:pt x="730333" y="706582"/>
                </a:lnTo>
                <a:lnTo>
                  <a:pt x="712520" y="635330"/>
                </a:lnTo>
                <a:lnTo>
                  <a:pt x="700645" y="581891"/>
                </a:lnTo>
                <a:lnTo>
                  <a:pt x="754084" y="504701"/>
                </a:lnTo>
                <a:lnTo>
                  <a:pt x="742208" y="439387"/>
                </a:lnTo>
                <a:lnTo>
                  <a:pt x="837211" y="190005"/>
                </a:lnTo>
                <a:cubicBezTo>
                  <a:pt x="928256" y="9896"/>
                  <a:pt x="663040" y="61355"/>
                  <a:pt x="670957" y="0"/>
                </a:cubicBezTo>
                <a:lnTo>
                  <a:pt x="475013" y="427512"/>
                </a:lnTo>
                <a:lnTo>
                  <a:pt x="451263" y="570016"/>
                </a:lnTo>
                <a:lnTo>
                  <a:pt x="451263" y="570016"/>
                </a:lnTo>
                <a:lnTo>
                  <a:pt x="391886" y="534390"/>
                </a:lnTo>
                <a:lnTo>
                  <a:pt x="385949" y="570016"/>
                </a:lnTo>
                <a:lnTo>
                  <a:pt x="296884" y="1033153"/>
                </a:lnTo>
                <a:lnTo>
                  <a:pt x="184068" y="1288473"/>
                </a:lnTo>
                <a:lnTo>
                  <a:pt x="0" y="1543792"/>
                </a:lnTo>
                <a:lnTo>
                  <a:pt x="362198" y="2683823"/>
                </a:lnTo>
              </a:path>
            </a:pathLst>
          </a:custGeom>
          <a:solidFill>
            <a:srgbClr val="FFFF00">
              <a:alpha val="39000"/>
            </a:srgbClr>
          </a:solid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death of Moses ... , the LORD said to Joshua ... </a:t>
            </a:r>
            <a:r>
              <a:rPr lang="en-US" baseline="30000" dirty="0"/>
              <a:t>2</a:t>
            </a:r>
            <a:r>
              <a:rPr lang="en-US" dirty="0"/>
              <a:t> "Moses my servant is dead .... </a:t>
            </a:r>
            <a:r>
              <a:rPr lang="en-US" dirty="0">
                <a:solidFill>
                  <a:srgbClr val="FF0000"/>
                </a:solidFill>
              </a:rPr>
              <a:t>cross ... into </a:t>
            </a:r>
            <a:r>
              <a:rPr lang="en-US" dirty="0">
                <a:solidFill>
                  <a:schemeClr val="bg1"/>
                </a:solidFill>
                <a:effectLst>
                  <a:glow rad="127000">
                    <a:srgbClr val="FF0000"/>
                  </a:glow>
                </a:effectLst>
              </a:rPr>
              <a:t>the land </a:t>
            </a:r>
            <a:r>
              <a:rPr lang="en-US" dirty="0">
                <a:solidFill>
                  <a:srgbClr val="FF0000"/>
                </a:solidFill>
              </a:rPr>
              <a:t>I am about to give </a:t>
            </a:r>
            <a:r>
              <a:rPr lang="en-US" dirty="0"/>
              <a:t>.... Now, ... </a:t>
            </a:r>
            <a:r>
              <a:rPr lang="en-US" baseline="30000" dirty="0"/>
              <a:t>3</a:t>
            </a:r>
            <a:r>
              <a:rPr lang="en-US" dirty="0"/>
              <a:t> </a:t>
            </a:r>
            <a:r>
              <a:rPr lang="en-US" dirty="0">
                <a:solidFill>
                  <a:srgbClr val="FF0000"/>
                </a:solidFill>
              </a:rPr>
              <a:t>I will give you every place where you set your foot, as I </a:t>
            </a:r>
            <a:r>
              <a:rPr lang="en-US" dirty="0">
                <a:solidFill>
                  <a:schemeClr val="bg1"/>
                </a:solidFill>
                <a:effectLst>
                  <a:glow rad="127000">
                    <a:srgbClr val="FF0000"/>
                  </a:glow>
                </a:effectLst>
              </a:rPr>
              <a:t>promised</a:t>
            </a:r>
            <a:r>
              <a:rPr lang="en-US" dirty="0">
                <a:solidFill>
                  <a:srgbClr val="FF0000"/>
                </a:solidFill>
              </a:rPr>
              <a:t> Moses. </a:t>
            </a:r>
          </a:p>
        </p:txBody>
      </p:sp>
      <p:sp>
        <p:nvSpPr>
          <p:cNvPr id="4" name="TextBox 3"/>
          <p:cNvSpPr txBox="1"/>
          <p:nvPr/>
        </p:nvSpPr>
        <p:spPr>
          <a:xfrm>
            <a:off x="328247" y="4736123"/>
            <a:ext cx="11324492" cy="1569660"/>
          </a:xfrm>
          <a:prstGeom prst="rect">
            <a:avLst/>
          </a:prstGeom>
          <a:noFill/>
        </p:spPr>
        <p:txBody>
          <a:bodyPr wrap="square" rtlCol="0">
            <a:spAutoFit/>
          </a:bodyPr>
          <a:lstStyle/>
          <a:p>
            <a:r>
              <a:rPr lang="en-US" sz="9600" b="1" dirty="0">
                <a:effectLst>
                  <a:glow rad="127000">
                    <a:schemeClr val="bg1"/>
                  </a:glow>
                </a:effectLst>
              </a:rPr>
              <a:t>The Promised Land</a:t>
            </a:r>
          </a:p>
        </p:txBody>
      </p:sp>
    </p:spTree>
    <p:extLst>
      <p:ext uri="{BB962C8B-B14F-4D97-AF65-F5344CB8AC3E}">
        <p14:creationId xmlns:p14="http://schemas.microsoft.com/office/powerpoint/2010/main" val="427958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death of Moses ... , the LORD said to Joshua ... </a:t>
            </a:r>
            <a:r>
              <a:rPr lang="en-US" baseline="30000" dirty="0"/>
              <a:t>2</a:t>
            </a:r>
            <a:r>
              <a:rPr lang="en-US" dirty="0"/>
              <a:t> "Moses my servant is dead .... cross ... into the land I am about to give .... Now, ... </a:t>
            </a:r>
            <a:r>
              <a:rPr lang="en-US" baseline="30000" dirty="0"/>
              <a:t>3</a:t>
            </a:r>
            <a:r>
              <a:rPr lang="en-US" dirty="0"/>
              <a:t> I will give you every place where you set your foot, as I promised Moses. </a:t>
            </a:r>
            <a:r>
              <a:rPr lang="en-US" baseline="30000" dirty="0"/>
              <a:t>5</a:t>
            </a:r>
            <a:r>
              <a:rPr lang="en-US" dirty="0"/>
              <a:t> </a:t>
            </a:r>
            <a:r>
              <a:rPr lang="en-US" dirty="0">
                <a:solidFill>
                  <a:srgbClr val="FF0000"/>
                </a:solidFill>
              </a:rPr>
              <a:t>No one will be able to stand up against you</a:t>
            </a:r>
            <a:r>
              <a:rPr lang="en-US" dirty="0"/>
              <a:t> all the days of your life. </a:t>
            </a:r>
          </a:p>
          <a:p>
            <a:endParaRPr lang="en-US" dirty="0"/>
          </a:p>
        </p:txBody>
      </p:sp>
      <p:sp>
        <p:nvSpPr>
          <p:cNvPr id="4" name="TextBox 3"/>
          <p:cNvSpPr txBox="1"/>
          <p:nvPr/>
        </p:nvSpPr>
        <p:spPr>
          <a:xfrm>
            <a:off x="468923" y="5087815"/>
            <a:ext cx="11324492" cy="1569660"/>
          </a:xfrm>
          <a:prstGeom prst="rect">
            <a:avLst/>
          </a:prstGeom>
          <a:noFill/>
        </p:spPr>
        <p:txBody>
          <a:bodyPr wrap="square" rtlCol="0">
            <a:spAutoFit/>
          </a:bodyPr>
          <a:lstStyle/>
          <a:p>
            <a:r>
              <a:rPr lang="en-US" sz="9600" b="1" dirty="0">
                <a:effectLst>
                  <a:glow rad="127000">
                    <a:schemeClr val="bg1"/>
                  </a:glow>
                </a:effectLst>
              </a:rPr>
              <a:t>The Promised Victory</a:t>
            </a:r>
          </a:p>
        </p:txBody>
      </p:sp>
    </p:spTree>
    <p:extLst>
      <p:ext uri="{BB962C8B-B14F-4D97-AF65-F5344CB8AC3E}">
        <p14:creationId xmlns:p14="http://schemas.microsoft.com/office/powerpoint/2010/main" val="245356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Morning Scripture Reading</a:t>
            </a:r>
          </a:p>
        </p:txBody>
      </p:sp>
      <p:sp>
        <p:nvSpPr>
          <p:cNvPr id="3" name="Content Placeholder 2"/>
          <p:cNvSpPr>
            <a:spLocks noGrp="1"/>
          </p:cNvSpPr>
          <p:nvPr>
            <p:ph idx="1"/>
          </p:nvPr>
        </p:nvSpPr>
        <p:spPr>
          <a:xfrm>
            <a:off x="387275" y="1603169"/>
            <a:ext cx="11265463" cy="4573794"/>
          </a:xfrm>
        </p:spPr>
        <p:txBody>
          <a:bodyPr/>
          <a:lstStyle/>
          <a:p>
            <a:r>
              <a:rPr lang="en-US" b="0" dirty="0"/>
              <a:t> </a:t>
            </a:r>
            <a:r>
              <a:rPr lang="en-US" baseline="30000" dirty="0"/>
              <a:t>1</a:t>
            </a:r>
            <a:r>
              <a:rPr lang="en-US" dirty="0"/>
              <a:t> After the death of Moses ... , the LORD said to Joshua ... </a:t>
            </a:r>
            <a:r>
              <a:rPr lang="en-US" baseline="30000" dirty="0"/>
              <a:t>2</a:t>
            </a:r>
            <a:r>
              <a:rPr lang="en-US" dirty="0"/>
              <a:t> "Moses my servant is dead .... cross ... into the land I am about to give .... Now, ... </a:t>
            </a:r>
            <a:r>
              <a:rPr lang="en-US" baseline="30000" dirty="0"/>
              <a:t>3</a:t>
            </a:r>
            <a:r>
              <a:rPr lang="en-US" dirty="0"/>
              <a:t> I will give you every place where you set your foot, as I promised Moses. </a:t>
            </a:r>
            <a:r>
              <a:rPr lang="en-US" baseline="30000" dirty="0"/>
              <a:t>5</a:t>
            </a:r>
            <a:r>
              <a:rPr lang="en-US" dirty="0"/>
              <a:t> No one will be able to stand up against you all the days of your life. As I was with Moses, so </a:t>
            </a:r>
            <a:r>
              <a:rPr lang="en-US" dirty="0">
                <a:solidFill>
                  <a:srgbClr val="FF0000"/>
                </a:solidFill>
              </a:rPr>
              <a:t>I will be with you; I will never leave you nor forsake you.</a:t>
            </a:r>
          </a:p>
          <a:p>
            <a:endParaRPr lang="en-US" dirty="0"/>
          </a:p>
        </p:txBody>
      </p:sp>
      <p:sp>
        <p:nvSpPr>
          <p:cNvPr id="4" name="TextBox 3"/>
          <p:cNvSpPr txBox="1"/>
          <p:nvPr/>
        </p:nvSpPr>
        <p:spPr>
          <a:xfrm>
            <a:off x="0" y="3740674"/>
            <a:ext cx="12192000" cy="1569660"/>
          </a:xfrm>
          <a:prstGeom prst="rect">
            <a:avLst/>
          </a:prstGeom>
          <a:noFill/>
        </p:spPr>
        <p:txBody>
          <a:bodyPr wrap="square" rtlCol="0">
            <a:spAutoFit/>
          </a:bodyPr>
          <a:lstStyle/>
          <a:p>
            <a:pPr algn="ctr"/>
            <a:r>
              <a:rPr lang="en-US" sz="9600" b="1" dirty="0">
                <a:effectLst>
                  <a:glow rad="190500">
                    <a:schemeClr val="bg1"/>
                  </a:glow>
                </a:effectLst>
              </a:rPr>
              <a:t>The Promised Presence</a:t>
            </a:r>
          </a:p>
        </p:txBody>
      </p:sp>
    </p:spTree>
    <p:extLst>
      <p:ext uri="{BB962C8B-B14F-4D97-AF65-F5344CB8AC3E}">
        <p14:creationId xmlns:p14="http://schemas.microsoft.com/office/powerpoint/2010/main" val="44334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65125"/>
            <a:ext cx="10794670" cy="3019343"/>
          </a:xfrm>
        </p:spPr>
        <p:txBody>
          <a:bodyPr/>
          <a:lstStyle/>
          <a:p>
            <a:r>
              <a:rPr lang="en-US" dirty="0"/>
              <a:t>If I could guarantee you </a:t>
            </a:r>
            <a:br>
              <a:rPr lang="en-US" dirty="0"/>
            </a:br>
            <a:r>
              <a:rPr lang="en-US" dirty="0"/>
              <a:t>success in your life today, </a:t>
            </a:r>
            <a:br>
              <a:rPr lang="en-US" dirty="0"/>
            </a:br>
            <a:r>
              <a:rPr lang="en-US" dirty="0"/>
              <a:t>would you do what it takes? </a:t>
            </a:r>
          </a:p>
        </p:txBody>
      </p:sp>
    </p:spTree>
    <p:extLst>
      <p:ext uri="{BB962C8B-B14F-4D97-AF65-F5344CB8AC3E}">
        <p14:creationId xmlns:p14="http://schemas.microsoft.com/office/powerpoint/2010/main" val="2731480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4355</TotalTime>
  <Words>4054</Words>
  <Application>Microsoft Office PowerPoint</Application>
  <PresentationFormat>Widescreen</PresentationFormat>
  <Paragraphs>320</Paragraphs>
  <Slides>54</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 Black</vt:lpstr>
      <vt:lpstr>Arial Narrow</vt:lpstr>
      <vt:lpstr>Calibri</vt:lpstr>
      <vt:lpstr>Calibri Light</vt:lpstr>
      <vt:lpstr>Candara</vt:lpstr>
      <vt:lpstr>Impact</vt:lpstr>
      <vt:lpstr>Symbol</vt:lpstr>
      <vt:lpstr>Office Theme</vt:lpstr>
      <vt:lpstr>God’s Road to</vt:lpstr>
      <vt:lpstr>God’s Road to</vt:lpstr>
      <vt:lpstr>From the Morning Scripture Reading</vt:lpstr>
      <vt:lpstr>From the Morning Scripture Reading</vt:lpstr>
      <vt:lpstr>From the Morning Scripture Reading</vt:lpstr>
      <vt:lpstr>From the Morning Scripture Reading</vt:lpstr>
      <vt:lpstr>From the Morning Scripture Reading</vt:lpstr>
      <vt:lpstr>From the Morning Scripture Reading</vt:lpstr>
      <vt:lpstr>If I could guarantee you  success in your life today,  would you do what it takes? </vt:lpstr>
      <vt:lpstr> So What Can You Do to Find Success? </vt:lpstr>
      <vt:lpstr> What Can You Do to Find Success? </vt:lpstr>
      <vt:lpstr> What Can You Do to Find Success? </vt:lpstr>
      <vt:lpstr> What Can You Do to Find Success? </vt:lpstr>
      <vt:lpstr> What Can You Do to Find Success? </vt:lpstr>
      <vt:lpstr> What Can You Do to Find Success? </vt:lpstr>
      <vt:lpstr> What Can You Do to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Where Will You Find Success? </vt:lpstr>
      <vt:lpstr>How Will You Find Success? </vt:lpstr>
      <vt:lpstr>How Will You Find Success? </vt:lpstr>
      <vt:lpstr>How Will You Find Success? </vt:lpstr>
      <vt:lpstr>How Will You Find Success? </vt:lpstr>
      <vt:lpstr>How Will You Find Success? </vt:lpstr>
      <vt:lpstr>How Will You Find Success? </vt:lpstr>
      <vt:lpstr>How Will You Find Success? </vt:lpstr>
      <vt:lpstr>How Will You Find Success? </vt:lpstr>
      <vt:lpstr>How Will You Find Success? </vt:lpstr>
      <vt:lpstr>Why Will You Find Success? </vt:lpstr>
      <vt:lpstr>Why Will You Find Success? </vt:lpstr>
      <vt:lpstr>Why Will You Find Success? </vt:lpstr>
      <vt:lpstr>Why Will You Find Success? </vt:lpstr>
      <vt:lpstr>Why Will You Find Success? </vt:lpstr>
      <vt:lpstr>I asked at the beginning today ...  “If I could guarantee you  success in your life today,  would you do what it takes?”</vt:lpstr>
      <vt:lpstr>So do what it takes to:</vt:lpstr>
      <vt:lpstr>So do what it takes to:</vt:lpstr>
      <vt:lpstr>So do what it takes to:</vt:lpstr>
      <vt:lpstr>So do what it takes to:</vt:lpstr>
      <vt:lpstr>So do what it takes to:</vt:lpstr>
      <vt:lpstr>So do what it takes to:</vt:lpstr>
      <vt:lpstr>So do what it takes to:</vt:lpstr>
      <vt:lpstr>So do what it takes to:</vt:lpstr>
      <vt:lpstr>So do what it takes to:</vt:lpstr>
      <vt:lpstr>So do what it takes 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237</cp:revision>
  <dcterms:created xsi:type="dcterms:W3CDTF">2017-02-11T16:12:20Z</dcterms:created>
  <dcterms:modified xsi:type="dcterms:W3CDTF">2021-05-14T01:18:22Z</dcterms:modified>
</cp:coreProperties>
</file>