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592" r:id="rId3"/>
    <p:sldId id="637" r:id="rId4"/>
    <p:sldId id="662" r:id="rId5"/>
    <p:sldId id="639" r:id="rId6"/>
    <p:sldId id="705" r:id="rId7"/>
    <p:sldId id="704" r:id="rId8"/>
    <p:sldId id="706" r:id="rId9"/>
    <p:sldId id="699" r:id="rId10"/>
    <p:sldId id="642" r:id="rId11"/>
    <p:sldId id="643" r:id="rId12"/>
    <p:sldId id="644" r:id="rId13"/>
    <p:sldId id="645" r:id="rId14"/>
    <p:sldId id="674" r:id="rId15"/>
    <p:sldId id="676" r:id="rId16"/>
    <p:sldId id="663" r:id="rId17"/>
    <p:sldId id="678" r:id="rId18"/>
    <p:sldId id="675" r:id="rId19"/>
    <p:sldId id="679" r:id="rId20"/>
    <p:sldId id="680" r:id="rId21"/>
    <p:sldId id="681" r:id="rId22"/>
    <p:sldId id="682" r:id="rId23"/>
    <p:sldId id="683" r:id="rId24"/>
    <p:sldId id="701" r:id="rId25"/>
    <p:sldId id="685" r:id="rId26"/>
    <p:sldId id="688" r:id="rId27"/>
    <p:sldId id="691" r:id="rId28"/>
    <p:sldId id="713" r:id="rId29"/>
    <p:sldId id="667" r:id="rId30"/>
    <p:sldId id="689" r:id="rId31"/>
    <p:sldId id="690" r:id="rId32"/>
    <p:sldId id="692" r:id="rId33"/>
    <p:sldId id="693" r:id="rId34"/>
    <p:sldId id="694" r:id="rId35"/>
    <p:sldId id="654" r:id="rId36"/>
    <p:sldId id="695" r:id="rId37"/>
    <p:sldId id="696" r:id="rId38"/>
    <p:sldId id="698" r:id="rId39"/>
    <p:sldId id="697" r:id="rId40"/>
    <p:sldId id="702" r:id="rId41"/>
    <p:sldId id="656" r:id="rId42"/>
    <p:sldId id="707" r:id="rId43"/>
    <p:sldId id="708" r:id="rId44"/>
    <p:sldId id="709" r:id="rId45"/>
    <p:sldId id="703" r:id="rId46"/>
    <p:sldId id="659" r:id="rId47"/>
    <p:sldId id="660" r:id="rId48"/>
    <p:sldId id="661" r:id="rId49"/>
    <p:sldId id="710" r:id="rId50"/>
    <p:sldId id="711" r:id="rId51"/>
    <p:sldId id="71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262C"/>
    <a:srgbClr val="926F00"/>
    <a:srgbClr val="6F8594"/>
    <a:srgbClr val="4F5458"/>
    <a:srgbClr val="0A0A0A"/>
    <a:srgbClr val="E3DE00"/>
    <a:srgbClr val="C09200"/>
    <a:srgbClr val="162C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43" autoAdjust="0"/>
    <p:restoredTop sz="70729" autoAdjust="0"/>
  </p:normalViewPr>
  <p:slideViewPr>
    <p:cSldViewPr showGuides="1">
      <p:cViewPr varScale="1">
        <p:scale>
          <a:sx n="57" d="100"/>
          <a:sy n="57" d="100"/>
        </p:scale>
        <p:origin x="1291" y="43"/>
      </p:cViewPr>
      <p:guideLst>
        <p:guide orient="horz" pos="2160"/>
        <p:guide pos="3840"/>
      </p:guideLst>
    </p:cSldViewPr>
  </p:slideViewPr>
  <p:notesTextViewPr>
    <p:cViewPr>
      <p:scale>
        <a:sx n="100" d="100"/>
        <a:sy n="100" d="100"/>
      </p:scale>
      <p:origin x="0" y="0"/>
    </p:cViewPr>
  </p:notesTextViewPr>
  <p:sorterViewPr>
    <p:cViewPr>
      <p:scale>
        <a:sx n="66" d="100"/>
        <a:sy n="66" d="100"/>
      </p:scale>
      <p:origin x="0" y="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659785-95DE-4723-BC66-5C7950B104FC}" type="datetimeFigureOut">
              <a:rPr lang="en-US" smtClean="0"/>
              <a:pPr/>
              <a:t>5/21/2021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0337DD-465E-4BC6-8893-660B9323BE1C}" type="slidenum">
              <a:rPr lang="en-US" smtClean="0"/>
              <a:pPr/>
              <a:t>‹#›</a:t>
            </a:fld>
            <a:endParaRPr lang="en-US"/>
          </a:p>
        </p:txBody>
      </p:sp>
    </p:spTree>
    <p:extLst>
      <p:ext uri="{BB962C8B-B14F-4D97-AF65-F5344CB8AC3E}">
        <p14:creationId xmlns:p14="http://schemas.microsoft.com/office/powerpoint/2010/main" val="3096081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 https://pixabay.com/en/gears-cogs-machine-machinery-1236578/</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10"/>
          </p:nvPr>
        </p:nvSpPr>
        <p:spPr/>
        <p:txBody>
          <a:bodyPr/>
          <a:lstStyle/>
          <a:p>
            <a:fld id="{FA761383-4DA9-4A75-AE0F-274BFDBA260E}" type="slidenum">
              <a:rPr lang="en-US" smtClean="0"/>
              <a:t>1</a:t>
            </a:fld>
            <a:endParaRPr lang="en-US"/>
          </a:p>
        </p:txBody>
      </p:sp>
    </p:spTree>
    <p:extLst>
      <p:ext uri="{BB962C8B-B14F-4D97-AF65-F5344CB8AC3E}">
        <p14:creationId xmlns:p14="http://schemas.microsoft.com/office/powerpoint/2010/main" val="3182234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29</a:t>
            </a:fld>
            <a:endParaRPr lang="en-US"/>
          </a:p>
        </p:txBody>
      </p:sp>
    </p:spTree>
    <p:extLst>
      <p:ext uri="{BB962C8B-B14F-4D97-AF65-F5344CB8AC3E}">
        <p14:creationId xmlns:p14="http://schemas.microsoft.com/office/powerpoint/2010/main" val="3888013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30</a:t>
            </a:fld>
            <a:endParaRPr lang="en-US"/>
          </a:p>
        </p:txBody>
      </p:sp>
    </p:spTree>
    <p:extLst>
      <p:ext uri="{BB962C8B-B14F-4D97-AF65-F5344CB8AC3E}">
        <p14:creationId xmlns:p14="http://schemas.microsoft.com/office/powerpoint/2010/main" val="4106620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31</a:t>
            </a:fld>
            <a:endParaRPr lang="en-US"/>
          </a:p>
        </p:txBody>
      </p:sp>
    </p:spTree>
    <p:extLst>
      <p:ext uri="{BB962C8B-B14F-4D97-AF65-F5344CB8AC3E}">
        <p14:creationId xmlns:p14="http://schemas.microsoft.com/office/powerpoint/2010/main" val="1092201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32</a:t>
            </a:fld>
            <a:endParaRPr lang="en-US"/>
          </a:p>
        </p:txBody>
      </p:sp>
    </p:spTree>
    <p:extLst>
      <p:ext uri="{BB962C8B-B14F-4D97-AF65-F5344CB8AC3E}">
        <p14:creationId xmlns:p14="http://schemas.microsoft.com/office/powerpoint/2010/main" val="2176361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33</a:t>
            </a:fld>
            <a:endParaRPr lang="en-US"/>
          </a:p>
        </p:txBody>
      </p:sp>
    </p:spTree>
    <p:extLst>
      <p:ext uri="{BB962C8B-B14F-4D97-AF65-F5344CB8AC3E}">
        <p14:creationId xmlns:p14="http://schemas.microsoft.com/office/powerpoint/2010/main" val="44282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34</a:t>
            </a:fld>
            <a:endParaRPr lang="en-US"/>
          </a:p>
        </p:txBody>
      </p:sp>
    </p:spTree>
    <p:extLst>
      <p:ext uri="{BB962C8B-B14F-4D97-AF65-F5344CB8AC3E}">
        <p14:creationId xmlns:p14="http://schemas.microsoft.com/office/powerpoint/2010/main" val="2058505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Sick woman = iStock_000011674146Small.jpg</a:t>
            </a:r>
          </a:p>
        </p:txBody>
      </p:sp>
      <p:sp>
        <p:nvSpPr>
          <p:cNvPr id="4" name="Slide Number Placeholder 3"/>
          <p:cNvSpPr>
            <a:spLocks noGrp="1"/>
          </p:cNvSpPr>
          <p:nvPr>
            <p:ph type="sldNum" sz="quarter" idx="10"/>
          </p:nvPr>
        </p:nvSpPr>
        <p:spPr/>
        <p:txBody>
          <a:bodyPr/>
          <a:lstStyle/>
          <a:p>
            <a:fld id="{A20337DD-465E-4BC6-8893-660B9323BE1C}" type="slidenum">
              <a:rPr lang="en-US" smtClean="0"/>
              <a:pPr/>
              <a:t>40</a:t>
            </a:fld>
            <a:endParaRPr lang="en-US" dirty="0"/>
          </a:p>
        </p:txBody>
      </p:sp>
    </p:spTree>
    <p:extLst>
      <p:ext uri="{BB962C8B-B14F-4D97-AF65-F5344CB8AC3E}">
        <p14:creationId xmlns:p14="http://schemas.microsoft.com/office/powerpoint/2010/main" val="3858521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Elijah = http://upload.wikimedia.org/wikipedia/commons/3/36/ACifrondi_Elia_sul_carro_di_fuoco.JPG</a:t>
            </a:r>
          </a:p>
        </p:txBody>
      </p:sp>
      <p:sp>
        <p:nvSpPr>
          <p:cNvPr id="4" name="Slide Number Placeholder 3"/>
          <p:cNvSpPr>
            <a:spLocks noGrp="1"/>
          </p:cNvSpPr>
          <p:nvPr>
            <p:ph type="sldNum" sz="quarter" idx="10"/>
          </p:nvPr>
        </p:nvSpPr>
        <p:spPr/>
        <p:txBody>
          <a:bodyPr/>
          <a:lstStyle/>
          <a:p>
            <a:fld id="{A20337DD-465E-4BC6-8893-660B9323BE1C}" type="slidenum">
              <a:rPr lang="en-US" smtClean="0"/>
              <a:pPr/>
              <a:t>41</a:t>
            </a:fld>
            <a:endParaRPr lang="en-US"/>
          </a:p>
        </p:txBody>
      </p:sp>
    </p:spTree>
    <p:extLst>
      <p:ext uri="{BB962C8B-B14F-4D97-AF65-F5344CB8AC3E}">
        <p14:creationId xmlns:p14="http://schemas.microsoft.com/office/powerpoint/2010/main" val="1513827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Elijah = http://upload.wikimedia.org/wikipedia/commons/3/36/ACifrondi_Elia_sul_carro_di_fuoco.JPG</a:t>
            </a:r>
          </a:p>
        </p:txBody>
      </p:sp>
      <p:sp>
        <p:nvSpPr>
          <p:cNvPr id="4" name="Slide Number Placeholder 3"/>
          <p:cNvSpPr>
            <a:spLocks noGrp="1"/>
          </p:cNvSpPr>
          <p:nvPr>
            <p:ph type="sldNum" sz="quarter" idx="10"/>
          </p:nvPr>
        </p:nvSpPr>
        <p:spPr/>
        <p:txBody>
          <a:bodyPr/>
          <a:lstStyle/>
          <a:p>
            <a:fld id="{A20337DD-465E-4BC6-8893-660B9323BE1C}" type="slidenum">
              <a:rPr lang="en-US" smtClean="0"/>
              <a:pPr/>
              <a:t>42</a:t>
            </a:fld>
            <a:endParaRPr lang="en-US"/>
          </a:p>
        </p:txBody>
      </p:sp>
    </p:spTree>
    <p:extLst>
      <p:ext uri="{BB962C8B-B14F-4D97-AF65-F5344CB8AC3E}">
        <p14:creationId xmlns:p14="http://schemas.microsoft.com/office/powerpoint/2010/main" val="1551536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Elijah = http://upload.wikimedia.org/wikipedia/commons/3/36/ACifrondi_Elia_sul_carro_di_fuoco.JPG</a:t>
            </a:r>
          </a:p>
        </p:txBody>
      </p:sp>
      <p:sp>
        <p:nvSpPr>
          <p:cNvPr id="4" name="Slide Number Placeholder 3"/>
          <p:cNvSpPr>
            <a:spLocks noGrp="1"/>
          </p:cNvSpPr>
          <p:nvPr>
            <p:ph type="sldNum" sz="quarter" idx="10"/>
          </p:nvPr>
        </p:nvSpPr>
        <p:spPr/>
        <p:txBody>
          <a:bodyPr/>
          <a:lstStyle/>
          <a:p>
            <a:fld id="{A20337DD-465E-4BC6-8893-660B9323BE1C}" type="slidenum">
              <a:rPr lang="en-US" smtClean="0"/>
              <a:pPr/>
              <a:t>43</a:t>
            </a:fld>
            <a:endParaRPr lang="en-US"/>
          </a:p>
        </p:txBody>
      </p:sp>
    </p:spTree>
    <p:extLst>
      <p:ext uri="{BB962C8B-B14F-4D97-AF65-F5344CB8AC3E}">
        <p14:creationId xmlns:p14="http://schemas.microsoft.com/office/powerpoint/2010/main" val="2847099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https://www.flickr.com/photos/65487073@N03/6679741465</a:t>
            </a:r>
          </a:p>
        </p:txBody>
      </p:sp>
      <p:sp>
        <p:nvSpPr>
          <p:cNvPr id="4" name="Slide Number Placeholder 3"/>
          <p:cNvSpPr>
            <a:spLocks noGrp="1"/>
          </p:cNvSpPr>
          <p:nvPr>
            <p:ph type="sldNum" sz="quarter" idx="10"/>
          </p:nvPr>
        </p:nvSpPr>
        <p:spPr/>
        <p:txBody>
          <a:bodyPr/>
          <a:lstStyle/>
          <a:p>
            <a:fld id="{A20337DD-465E-4BC6-8893-660B9323BE1C}" type="slidenum">
              <a:rPr lang="en-US" smtClean="0"/>
              <a:pPr/>
              <a:t>5</a:t>
            </a:fld>
            <a:endParaRPr lang="en-US"/>
          </a:p>
        </p:txBody>
      </p:sp>
    </p:spTree>
    <p:extLst>
      <p:ext uri="{BB962C8B-B14F-4D97-AF65-F5344CB8AC3E}">
        <p14:creationId xmlns:p14="http://schemas.microsoft.com/office/powerpoint/2010/main" val="3044742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George</a:t>
            </a:r>
            <a:r>
              <a:rPr lang="en-US" baseline="0" dirty="0"/>
              <a:t> Muller photo:  </a:t>
            </a:r>
            <a:r>
              <a:rPr lang="en-US" dirty="0"/>
              <a:t>http://en.wikipedia.org/wiki/File:George_Muller.jpg</a:t>
            </a:r>
          </a:p>
          <a:p>
            <a:endParaRPr lang="en-US" dirty="0"/>
          </a:p>
          <a:p>
            <a:r>
              <a:rPr lang="en-US" dirty="0"/>
              <a:t>(September 27, 1805 – March 10, 1898)    Müller prayed about everything and expected each prayer to be answered. Once, whilst crossing the Atlantic, his ship ran into thick fog. He explained to the captain that he needed to be in Quebec by the following afternoon, but Captain Dutton said that he was slowing the ship down for safety and Müller's appointment would have to be missed. Müller asked to use the chartroom to pray for the lifting of the fog. The captain followed him down, claiming it would be a waste of time. After Müller prayed, the captain started to pray, but Müller stopped him; partly because of the captain's unbelief, but mainly because he believed the prayer had already been answered. When the two men went back to the bridge, they found the fog had lifted. The captain became a Christian shortly afterwards</a:t>
            </a:r>
            <a:r>
              <a:rPr lang="en-US" baseline="30000" dirty="0">
                <a:hlinkClick r:id="" action="ppaction://hlinkfile"/>
              </a:rPr>
              <a:t>[18]</a:t>
            </a:r>
            <a:endParaRPr lang="en-US" baseline="30000" dirty="0"/>
          </a:p>
          <a:p>
            <a:endParaRPr lang="en-US" baseline="30000" dirty="0"/>
          </a:p>
          <a:p>
            <a:r>
              <a:rPr lang="en-US" dirty="0"/>
              <a:t>There have been times in my life where I have</a:t>
            </a:r>
            <a:r>
              <a:rPr lang="en-US" baseline="0" dirty="0"/>
              <a:t> sensed the urging of the Spirit of God to pray.  Once I was with a parishioner who was elderly and terrified of the pending surgery she was facing—she was afraid that she would die.  From that prompting of the Spirit, I said, “You are not going to die.”  She said, “How do you know?”  I said, “You are too scared to die!  God has said ‘Even Though I pass through the valley of death I will fear no evil for You are with me.’ (</a:t>
            </a:r>
            <a:r>
              <a:rPr lang="en-US" baseline="0" dirty="0" err="1"/>
              <a:t>Psa</a:t>
            </a:r>
            <a:r>
              <a:rPr lang="en-US" baseline="0" dirty="0"/>
              <a:t> 23:4)  You are to scared to die.  God will give you a peace because he will be with you.  You are not going to die.”  I then prayed for God to give her peace. He did and she survived.  Just over a year later, she fell ill again, she told her daughter, “I’m ready for the Lord to take me home.” The daughter was with her and said she slipped peacefully into eternity.  </a:t>
            </a:r>
          </a:p>
          <a:p>
            <a:endParaRPr lang="en-US" baseline="0" dirty="0"/>
          </a:p>
          <a:p>
            <a:r>
              <a:rPr lang="en-US" baseline="0" dirty="0"/>
              <a:t>That’s the way it is with the righteous!</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44</a:t>
            </a:fld>
            <a:endParaRPr lang="en-US"/>
          </a:p>
        </p:txBody>
      </p:sp>
    </p:spTree>
    <p:extLst>
      <p:ext uri="{BB962C8B-B14F-4D97-AF65-F5344CB8AC3E}">
        <p14:creationId xmlns:p14="http://schemas.microsoft.com/office/powerpoint/2010/main" val="2018231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Sick woman = iStock_000011674146Small.jpg</a:t>
            </a:r>
          </a:p>
        </p:txBody>
      </p:sp>
      <p:sp>
        <p:nvSpPr>
          <p:cNvPr id="4" name="Slide Number Placeholder 3"/>
          <p:cNvSpPr>
            <a:spLocks noGrp="1"/>
          </p:cNvSpPr>
          <p:nvPr>
            <p:ph type="sldNum" sz="quarter" idx="10"/>
          </p:nvPr>
        </p:nvSpPr>
        <p:spPr/>
        <p:txBody>
          <a:bodyPr/>
          <a:lstStyle/>
          <a:p>
            <a:fld id="{A20337DD-465E-4BC6-8893-660B9323BE1C}" type="slidenum">
              <a:rPr lang="en-US" smtClean="0"/>
              <a:pPr/>
              <a:t>45</a:t>
            </a:fld>
            <a:endParaRPr lang="en-US" dirty="0"/>
          </a:p>
        </p:txBody>
      </p:sp>
    </p:spTree>
    <p:extLst>
      <p:ext uri="{BB962C8B-B14F-4D97-AF65-F5344CB8AC3E}">
        <p14:creationId xmlns:p14="http://schemas.microsoft.com/office/powerpoint/2010/main" val="2134974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Rescue statues NY City = Bible Point photo</a:t>
            </a:r>
          </a:p>
        </p:txBody>
      </p:sp>
      <p:sp>
        <p:nvSpPr>
          <p:cNvPr id="4" name="Slide Number Placeholder 3"/>
          <p:cNvSpPr>
            <a:spLocks noGrp="1"/>
          </p:cNvSpPr>
          <p:nvPr>
            <p:ph type="sldNum" sz="quarter" idx="10"/>
          </p:nvPr>
        </p:nvSpPr>
        <p:spPr/>
        <p:txBody>
          <a:bodyPr/>
          <a:lstStyle/>
          <a:p>
            <a:fld id="{A20337DD-465E-4BC6-8893-660B9323BE1C}" type="slidenum">
              <a:rPr lang="en-US" smtClean="0"/>
              <a:pPr/>
              <a:t>46</a:t>
            </a:fld>
            <a:endParaRPr lang="en-US"/>
          </a:p>
        </p:txBody>
      </p:sp>
    </p:spTree>
    <p:extLst>
      <p:ext uri="{BB962C8B-B14F-4D97-AF65-F5344CB8AC3E}">
        <p14:creationId xmlns:p14="http://schemas.microsoft.com/office/powerpoint/2010/main" val="322857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47</a:t>
            </a:fld>
            <a:endParaRPr lang="en-US"/>
          </a:p>
        </p:txBody>
      </p:sp>
    </p:spTree>
    <p:extLst>
      <p:ext uri="{BB962C8B-B14F-4D97-AF65-F5344CB8AC3E}">
        <p14:creationId xmlns:p14="http://schemas.microsoft.com/office/powerpoint/2010/main" val="2800489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Sick woman = iStock_000011674146Small.jpg</a:t>
            </a:r>
          </a:p>
        </p:txBody>
      </p:sp>
      <p:sp>
        <p:nvSpPr>
          <p:cNvPr id="4" name="Slide Number Placeholder 3"/>
          <p:cNvSpPr>
            <a:spLocks noGrp="1"/>
          </p:cNvSpPr>
          <p:nvPr>
            <p:ph type="sldNum" sz="quarter" idx="10"/>
          </p:nvPr>
        </p:nvSpPr>
        <p:spPr/>
        <p:txBody>
          <a:bodyPr/>
          <a:lstStyle/>
          <a:p>
            <a:fld id="{A20337DD-465E-4BC6-8893-660B9323BE1C}" type="slidenum">
              <a:rPr lang="en-US" smtClean="0"/>
              <a:pPr/>
              <a:t>9</a:t>
            </a:fld>
            <a:endParaRPr lang="en-US" dirty="0"/>
          </a:p>
        </p:txBody>
      </p:sp>
    </p:spTree>
    <p:extLst>
      <p:ext uri="{BB962C8B-B14F-4D97-AF65-F5344CB8AC3E}">
        <p14:creationId xmlns:p14="http://schemas.microsoft.com/office/powerpoint/2010/main" val="423001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Mzrk</a:t>
            </a:r>
            <a:r>
              <a:rPr lang="en-US" dirty="0"/>
              <a:t> 2 he saw their faith. </a:t>
            </a:r>
          </a:p>
        </p:txBody>
      </p:sp>
      <p:sp>
        <p:nvSpPr>
          <p:cNvPr id="4" name="Slide Number Placeholder 3"/>
          <p:cNvSpPr>
            <a:spLocks noGrp="1"/>
          </p:cNvSpPr>
          <p:nvPr>
            <p:ph type="sldNum" sz="quarter" idx="10"/>
          </p:nvPr>
        </p:nvSpPr>
        <p:spPr/>
        <p:txBody>
          <a:bodyPr/>
          <a:lstStyle/>
          <a:p>
            <a:fld id="{A20337DD-465E-4BC6-8893-660B9323BE1C}" type="slidenum">
              <a:rPr lang="en-US" smtClean="0"/>
              <a:pPr/>
              <a:t>23</a:t>
            </a:fld>
            <a:endParaRPr lang="en-US"/>
          </a:p>
        </p:txBody>
      </p:sp>
    </p:spTree>
    <p:extLst>
      <p:ext uri="{BB962C8B-B14F-4D97-AF65-F5344CB8AC3E}">
        <p14:creationId xmlns:p14="http://schemas.microsoft.com/office/powerpoint/2010/main" val="2325394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Sick woman = iStock_000011674146Small.jpg</a:t>
            </a:r>
          </a:p>
        </p:txBody>
      </p:sp>
      <p:sp>
        <p:nvSpPr>
          <p:cNvPr id="4" name="Slide Number Placeholder 3"/>
          <p:cNvSpPr>
            <a:spLocks noGrp="1"/>
          </p:cNvSpPr>
          <p:nvPr>
            <p:ph type="sldNum" sz="quarter" idx="10"/>
          </p:nvPr>
        </p:nvSpPr>
        <p:spPr/>
        <p:txBody>
          <a:bodyPr/>
          <a:lstStyle/>
          <a:p>
            <a:fld id="{A20337DD-465E-4BC6-8893-660B9323BE1C}" type="slidenum">
              <a:rPr lang="en-US" smtClean="0"/>
              <a:pPr/>
              <a:t>24</a:t>
            </a:fld>
            <a:endParaRPr lang="en-US" dirty="0"/>
          </a:p>
        </p:txBody>
      </p:sp>
    </p:spTree>
    <p:extLst>
      <p:ext uri="{BB962C8B-B14F-4D97-AF65-F5344CB8AC3E}">
        <p14:creationId xmlns:p14="http://schemas.microsoft.com/office/powerpoint/2010/main" val="1869714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25</a:t>
            </a:fld>
            <a:endParaRPr lang="en-US"/>
          </a:p>
        </p:txBody>
      </p:sp>
    </p:spTree>
    <p:extLst>
      <p:ext uri="{BB962C8B-B14F-4D97-AF65-F5344CB8AC3E}">
        <p14:creationId xmlns:p14="http://schemas.microsoft.com/office/powerpoint/2010/main" val="3837872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26</a:t>
            </a:fld>
            <a:endParaRPr lang="en-US"/>
          </a:p>
        </p:txBody>
      </p:sp>
    </p:spTree>
    <p:extLst>
      <p:ext uri="{BB962C8B-B14F-4D97-AF65-F5344CB8AC3E}">
        <p14:creationId xmlns:p14="http://schemas.microsoft.com/office/powerpoint/2010/main" val="3998605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27</a:t>
            </a:fld>
            <a:endParaRPr lang="en-US"/>
          </a:p>
        </p:txBody>
      </p:sp>
    </p:spTree>
    <p:extLst>
      <p:ext uri="{BB962C8B-B14F-4D97-AF65-F5344CB8AC3E}">
        <p14:creationId xmlns:p14="http://schemas.microsoft.com/office/powerpoint/2010/main" val="302874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28</a:t>
            </a:fld>
            <a:endParaRPr lang="en-US"/>
          </a:p>
        </p:txBody>
      </p:sp>
    </p:spTree>
    <p:extLst>
      <p:ext uri="{BB962C8B-B14F-4D97-AF65-F5344CB8AC3E}">
        <p14:creationId xmlns:p14="http://schemas.microsoft.com/office/powerpoint/2010/main" val="3029822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70340" y="98474"/>
            <a:ext cx="11952514" cy="6759526"/>
          </a:xfrm>
          <a:prstGeom prst="rect">
            <a:avLst/>
          </a:prstGeom>
          <a:solidFill>
            <a:srgbClr val="0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06400" y="274638"/>
            <a:ext cx="11379200" cy="1143000"/>
          </a:xfrm>
        </p:spPr>
        <p:txBody>
          <a:bodyPr>
            <a:noAutofit/>
          </a:bodyPr>
          <a:lstStyle>
            <a:lvl1pPr>
              <a:defRPr sz="5400" b="1">
                <a:solidFill>
                  <a:srgbClr val="FFFF00"/>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4000" b="1">
                <a:solidFill>
                  <a:schemeClr val="bg1"/>
                </a:solidFill>
                <a:effectLst>
                  <a:outerShdw blurRad="38100" dist="38100" dir="2700000" algn="tl">
                    <a:srgbClr val="000000">
                      <a:alpha val="43137"/>
                    </a:srgbClr>
                  </a:outerShdw>
                </a:effectLst>
              </a:defRPr>
            </a:lvl1pPr>
            <a:lvl2pPr>
              <a:defRPr sz="4000" b="1">
                <a:solidFill>
                  <a:schemeClr val="bg1"/>
                </a:solidFill>
                <a:effectLst>
                  <a:outerShdw blurRad="38100" dist="38100" dir="2700000" algn="tl">
                    <a:srgbClr val="000000">
                      <a:alpha val="43137"/>
                    </a:srgbClr>
                  </a:outerShdw>
                </a:effectLst>
              </a:defRPr>
            </a:lvl2pPr>
            <a:lvl3pPr>
              <a:defRPr sz="4000" b="1">
                <a:solidFill>
                  <a:schemeClr val="bg1"/>
                </a:solidFill>
                <a:effectLst>
                  <a:outerShdw blurRad="38100" dist="38100" dir="2700000" algn="tl">
                    <a:srgbClr val="000000">
                      <a:alpha val="43137"/>
                    </a:srgbClr>
                  </a:outerShdw>
                </a:effectLst>
              </a:defRPr>
            </a:lvl3pPr>
            <a:lvl4pPr>
              <a:defRPr sz="4000" b="1">
                <a:solidFill>
                  <a:schemeClr val="bg1"/>
                </a:solidFill>
                <a:effectLst>
                  <a:outerShdw blurRad="38100" dist="38100" dir="2700000" algn="tl">
                    <a:srgbClr val="000000">
                      <a:alpha val="43137"/>
                    </a:srgbClr>
                  </a:outerShdw>
                </a:effectLst>
              </a:defRPr>
            </a:lvl4pPr>
            <a:lvl5pPr>
              <a:defRPr sz="4000" b="1">
                <a:solidFill>
                  <a:schemeClr val="bg1"/>
                </a:solidFill>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70340" y="98474"/>
            <a:ext cx="11952514" cy="6759526"/>
          </a:xfrm>
          <a:prstGeom prst="rect">
            <a:avLst/>
          </a:prstGeom>
          <a:solidFill>
            <a:srgbClr val="0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DDAED-9278-4CF5-B2AA-27543AE57979}" type="datetimeFigureOut">
              <a:rPr lang="en-US" smtClean="0"/>
              <a:pPr/>
              <a:t>5/21/2021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DDAED-9278-4CF5-B2AA-27543AE57979}" type="datetimeFigureOut">
              <a:rPr lang="en-US" smtClean="0"/>
              <a:pPr/>
              <a:t>5/21/2021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DDAED-9278-4CF5-B2AA-27543AE57979}" type="datetimeFigureOut">
              <a:rPr lang="en-US" smtClean="0"/>
              <a:pPr/>
              <a:t>5/21/2021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3"/>
          <a:srcRect t="7198" b="6148"/>
          <a:stretch/>
        </p:blipFill>
        <p:spPr>
          <a:xfrm>
            <a:off x="0" y="-32658"/>
            <a:ext cx="12192000" cy="6988629"/>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DDAED-9278-4CF5-B2AA-27543AE57979}" type="datetimeFigureOut">
              <a:rPr lang="en-US" smtClean="0"/>
              <a:pPr/>
              <a:t>5/21/2021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158A7-53DC-447E-9E06-6EF635BF0AC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5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527" y="945720"/>
            <a:ext cx="3783330" cy="1470025"/>
          </a:xfrm>
        </p:spPr>
        <p:txBody>
          <a:bodyPr/>
          <a:lstStyle/>
          <a:p>
            <a:r>
              <a:rPr lang="en-US" sz="8800" dirty="0">
                <a:effectLst>
                  <a:outerShdw blurRad="38100" dist="38100" dir="2700000" algn="tl">
                    <a:srgbClr val="000000">
                      <a:alpha val="43137"/>
                    </a:srgbClr>
                  </a:outerShdw>
                </a:effectLst>
              </a:rPr>
              <a:t>JAMES</a:t>
            </a:r>
          </a:p>
        </p:txBody>
      </p:sp>
      <p:sp>
        <p:nvSpPr>
          <p:cNvPr id="3" name="Subtitle 2"/>
          <p:cNvSpPr>
            <a:spLocks noGrp="1"/>
          </p:cNvSpPr>
          <p:nvPr>
            <p:ph type="subTitle" idx="1"/>
          </p:nvPr>
        </p:nvSpPr>
        <p:spPr>
          <a:xfrm>
            <a:off x="1089861" y="2446020"/>
            <a:ext cx="2628900" cy="1752600"/>
          </a:xfrm>
        </p:spPr>
        <p:txBody>
          <a:bodyPr>
            <a:noAutofit/>
          </a:bodyPr>
          <a:lstStyle/>
          <a:p>
            <a:r>
              <a:rPr lang="en-US" sz="5400" dirty="0">
                <a:solidFill>
                  <a:schemeClr val="bg1"/>
                </a:solidFill>
                <a:effectLst>
                  <a:outerShdw blurRad="38100" dist="38100" dir="2700000" algn="tl">
                    <a:srgbClr val="000000">
                      <a:alpha val="43137"/>
                    </a:srgbClr>
                  </a:outerShdw>
                </a:effectLst>
              </a:rPr>
              <a:t>A FAITH THAT WORKS</a:t>
            </a:r>
          </a:p>
        </p:txBody>
      </p:sp>
      <p:grpSp>
        <p:nvGrpSpPr>
          <p:cNvPr id="4" name="Group 3">
            <a:extLst>
              <a:ext uri="{FF2B5EF4-FFF2-40B4-BE49-F238E27FC236}">
                <a16:creationId xmlns:a16="http://schemas.microsoft.com/office/drawing/2014/main" id="{C1495828-B187-422F-B01D-5AD426B06F92}"/>
              </a:ext>
            </a:extLst>
          </p:cNvPr>
          <p:cNvGrpSpPr/>
          <p:nvPr/>
        </p:nvGrpSpPr>
        <p:grpSpPr>
          <a:xfrm>
            <a:off x="9138425" y="5092328"/>
            <a:ext cx="2336800" cy="1086830"/>
            <a:chOff x="1109440" y="4807343"/>
            <a:chExt cx="2336800" cy="1086830"/>
          </a:xfrm>
          <a:effectLst>
            <a:glow rad="127000">
              <a:srgbClr val="35434D"/>
            </a:glow>
          </a:effectLst>
        </p:grpSpPr>
        <p:sp>
          <p:nvSpPr>
            <p:cNvPr id="5" name="Oval 4">
              <a:extLst>
                <a:ext uri="{FF2B5EF4-FFF2-40B4-BE49-F238E27FC236}">
                  <a16:creationId xmlns:a16="http://schemas.microsoft.com/office/drawing/2014/main" id="{C5269398-B9A9-4781-92E2-3300B6DBDC1C}"/>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A4959C3-6ACC-408B-8485-0EC193454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a:blip r:embed="rId2" cstate="print"/>
          <a:srcRect/>
          <a:stretch>
            <a:fillRect/>
          </a:stretch>
        </p:blipFill>
        <p:spPr bwMode="auto">
          <a:xfrm>
            <a:off x="5813879" y="0"/>
            <a:ext cx="6381750" cy="686435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1.  Pray for the Seriously </a:t>
            </a:r>
            <a:r>
              <a:rPr lang="en-US" u="sng" dirty="0"/>
              <a:t>Sick</a:t>
            </a:r>
          </a:p>
        </p:txBody>
      </p:sp>
      <p:sp>
        <p:nvSpPr>
          <p:cNvPr id="3" name="Content Placeholder 2"/>
          <p:cNvSpPr>
            <a:spLocks noGrp="1"/>
          </p:cNvSpPr>
          <p:nvPr>
            <p:ph idx="1"/>
          </p:nvPr>
        </p:nvSpPr>
        <p:spPr>
          <a:xfrm>
            <a:off x="609600" y="1600201"/>
            <a:ext cx="6019800" cy="4525963"/>
          </a:xfrm>
        </p:spPr>
        <p:txBody>
          <a:bodyPr/>
          <a:lstStyle/>
          <a:p>
            <a:pPr marL="0" indent="0"/>
            <a:r>
              <a:rPr lang="en-US" baseline="30000" dirty="0"/>
              <a:t>14</a:t>
            </a:r>
            <a:r>
              <a:rPr lang="en-US" dirty="0"/>
              <a:t> Is any one of you </a:t>
            </a:r>
            <a:r>
              <a:rPr lang="en-US" u="sng" dirty="0">
                <a:solidFill>
                  <a:srgbClr val="FFFF00"/>
                </a:solidFill>
              </a:rPr>
              <a:t>sick</a:t>
            </a:r>
            <a:r>
              <a:rPr lang="en-US" dirty="0"/>
              <a:t>? </a:t>
            </a:r>
            <a:br>
              <a:rPr lang="en-US" dirty="0"/>
            </a:br>
            <a:r>
              <a:rPr lang="en-US" dirty="0"/>
              <a:t>He should call the elders of the church to pray over him and anoint him with oil in </a:t>
            </a:r>
            <a:br>
              <a:rPr lang="en-US" dirty="0"/>
            </a:br>
            <a:r>
              <a:rPr lang="en-US" dirty="0"/>
              <a:t>the name of the Lord. </a:t>
            </a:r>
          </a:p>
        </p:txBody>
      </p:sp>
      <p:sp>
        <p:nvSpPr>
          <p:cNvPr id="10" name="TextBox 9"/>
          <p:cNvSpPr txBox="1"/>
          <p:nvPr/>
        </p:nvSpPr>
        <p:spPr>
          <a:xfrm>
            <a:off x="609600" y="5262465"/>
            <a:ext cx="8266922" cy="1877437"/>
          </a:xfrm>
          <a:prstGeom prst="rect">
            <a:avLst/>
          </a:prstGeom>
          <a:noFill/>
        </p:spPr>
        <p:txBody>
          <a:bodyPr wrap="square" rtlCol="0">
            <a:spAutoFit/>
          </a:bodyPr>
          <a:lstStyle/>
          <a:p>
            <a:r>
              <a:rPr lang="en-US" sz="4000" b="1" dirty="0">
                <a:solidFill>
                  <a:srgbClr val="FFFF00"/>
                </a:solidFill>
                <a:effectLst>
                  <a:outerShdw blurRad="38100" dist="38100" dir="2700000" algn="tl">
                    <a:srgbClr val="000000">
                      <a:alpha val="43137"/>
                    </a:srgbClr>
                  </a:outerShdw>
                </a:effectLst>
              </a:rPr>
              <a:t>to be weak, feeble, to be without strength, powerless, to be sick </a:t>
            </a:r>
          </a:p>
          <a:p>
            <a:endParaRPr lang="en-US" sz="3600" b="1" dirty="0">
              <a:solidFill>
                <a:srgbClr val="FFFF00"/>
              </a:solidFill>
              <a:effectLst>
                <a:outerShdw blurRad="38100" dist="38100" dir="2700000" algn="tl">
                  <a:srgbClr val="000000">
                    <a:alpha val="43137"/>
                  </a:srgbClr>
                </a:outerShdw>
              </a:effectLst>
            </a:endParaRPr>
          </a:p>
        </p:txBody>
      </p:sp>
      <p:sp>
        <p:nvSpPr>
          <p:cNvPr id="12" name="Bent-Up Arrow 11"/>
          <p:cNvSpPr/>
          <p:nvPr/>
        </p:nvSpPr>
        <p:spPr>
          <a:xfrm rot="10800000" flipH="1">
            <a:off x="6019800" y="1905000"/>
            <a:ext cx="990600" cy="3505200"/>
          </a:xfrm>
          <a:prstGeom prst="bentUpArrow">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137918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57200" y="2133600"/>
            <a:ext cx="3429000" cy="914400"/>
          </a:xfrm>
          <a:prstGeom prst="round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p:nvPicPr>
        <p:blipFill>
          <a:blip r:embed="rId2" cstate="print"/>
          <a:srcRect r="12593"/>
          <a:stretch>
            <a:fillRect/>
          </a:stretch>
        </p:blipFill>
        <p:spPr bwMode="auto">
          <a:xfrm>
            <a:off x="6845117" y="0"/>
            <a:ext cx="5310597" cy="6858000"/>
          </a:xfrm>
          <a:prstGeom prst="rect">
            <a:avLst/>
          </a:prstGeom>
          <a:noFill/>
          <a:ln w="9525">
            <a:noFill/>
            <a:miter lim="800000"/>
            <a:headEnd/>
            <a:tailEnd/>
          </a:ln>
          <a:effectLst/>
        </p:spPr>
      </p:pic>
      <p:sp>
        <p:nvSpPr>
          <p:cNvPr id="5" name="Title 4"/>
          <p:cNvSpPr>
            <a:spLocks noGrp="1"/>
          </p:cNvSpPr>
          <p:nvPr>
            <p:ph type="title"/>
          </p:nvPr>
        </p:nvSpPr>
        <p:spPr/>
        <p:txBody>
          <a:bodyPr/>
          <a:lstStyle/>
          <a:p>
            <a:pPr algn="l"/>
            <a:r>
              <a:rPr lang="en-US" dirty="0"/>
              <a:t>2. Call for the </a:t>
            </a:r>
            <a:r>
              <a:rPr lang="en-US" u="sng" dirty="0"/>
              <a:t>Elders</a:t>
            </a:r>
            <a:r>
              <a:rPr lang="en-US" dirty="0"/>
              <a:t> to Pray </a:t>
            </a:r>
          </a:p>
        </p:txBody>
      </p:sp>
      <p:sp>
        <p:nvSpPr>
          <p:cNvPr id="3" name="Content Placeholder 2"/>
          <p:cNvSpPr>
            <a:spLocks noGrp="1"/>
          </p:cNvSpPr>
          <p:nvPr>
            <p:ph idx="1"/>
          </p:nvPr>
        </p:nvSpPr>
        <p:spPr>
          <a:xfrm>
            <a:off x="609600" y="1600201"/>
            <a:ext cx="6019800" cy="4525963"/>
          </a:xfrm>
        </p:spPr>
        <p:txBody>
          <a:bodyPr/>
          <a:lstStyle/>
          <a:p>
            <a:pPr marL="0" indent="0"/>
            <a:r>
              <a:rPr lang="en-US" baseline="30000" dirty="0"/>
              <a:t>14</a:t>
            </a:r>
            <a:r>
              <a:rPr lang="en-US" dirty="0"/>
              <a:t> Is any one of you </a:t>
            </a:r>
            <a:r>
              <a:rPr lang="en-US" dirty="0">
                <a:solidFill>
                  <a:srgbClr val="FFFF00"/>
                </a:solidFill>
              </a:rPr>
              <a:t>sick</a:t>
            </a:r>
            <a:r>
              <a:rPr lang="en-US" dirty="0"/>
              <a:t>? He should call the elders of the church to pray over him and anoint him with oil in the name of the Lord. </a:t>
            </a:r>
          </a:p>
        </p:txBody>
      </p:sp>
    </p:spTree>
    <p:extLst>
      <p:ext uri="{BB962C8B-B14F-4D97-AF65-F5344CB8AC3E}">
        <p14:creationId xmlns:p14="http://schemas.microsoft.com/office/powerpoint/2010/main" val="3814544514"/>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81400" y="2133600"/>
            <a:ext cx="3048000" cy="914400"/>
          </a:xfrm>
          <a:prstGeom prst="round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533401" y="2743200"/>
            <a:ext cx="2667000" cy="914400"/>
          </a:xfrm>
          <a:prstGeom prst="round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pPr algn="l"/>
            <a:r>
              <a:rPr lang="en-US" dirty="0"/>
              <a:t>2. Call for the </a:t>
            </a:r>
            <a:r>
              <a:rPr lang="en-US" u="sng" dirty="0"/>
              <a:t>Elders</a:t>
            </a:r>
            <a:r>
              <a:rPr lang="en-US" dirty="0"/>
              <a:t> to Pray </a:t>
            </a:r>
          </a:p>
        </p:txBody>
      </p:sp>
      <p:sp>
        <p:nvSpPr>
          <p:cNvPr id="3" name="Content Placeholder 2"/>
          <p:cNvSpPr>
            <a:spLocks noGrp="1"/>
          </p:cNvSpPr>
          <p:nvPr>
            <p:ph idx="1"/>
          </p:nvPr>
        </p:nvSpPr>
        <p:spPr>
          <a:xfrm>
            <a:off x="609600" y="1600201"/>
            <a:ext cx="6019800" cy="4525963"/>
          </a:xfrm>
        </p:spPr>
        <p:txBody>
          <a:bodyPr/>
          <a:lstStyle/>
          <a:p>
            <a:pPr marL="0" indent="0"/>
            <a:r>
              <a:rPr lang="en-US" baseline="30000" dirty="0"/>
              <a:t>14</a:t>
            </a:r>
            <a:r>
              <a:rPr lang="en-US" dirty="0"/>
              <a:t> Is any one of you </a:t>
            </a:r>
            <a:r>
              <a:rPr lang="en-US" dirty="0">
                <a:solidFill>
                  <a:srgbClr val="FFFF00"/>
                </a:solidFill>
              </a:rPr>
              <a:t>sick</a:t>
            </a:r>
            <a:r>
              <a:rPr lang="en-US" dirty="0"/>
              <a:t>? He should call the elders of the church to pray over him and anoint him with oil in the name of the Lord. </a:t>
            </a:r>
          </a:p>
        </p:txBody>
      </p:sp>
      <p:pic>
        <p:nvPicPr>
          <p:cNvPr id="2" name="Picture 1"/>
          <p:cNvPicPr>
            <a:picLocks noChangeAspect="1"/>
          </p:cNvPicPr>
          <p:nvPr/>
        </p:nvPicPr>
        <p:blipFill>
          <a:blip r:embed="rId2"/>
          <a:stretch>
            <a:fillRect/>
          </a:stretch>
        </p:blipFill>
        <p:spPr>
          <a:xfrm>
            <a:off x="6019800" y="1219200"/>
            <a:ext cx="6873768" cy="6665219"/>
          </a:xfrm>
          <a:prstGeom prst="rect">
            <a:avLst/>
          </a:prstGeom>
        </p:spPr>
      </p:pic>
    </p:spTree>
    <p:extLst>
      <p:ext uri="{BB962C8B-B14F-4D97-AF65-F5344CB8AC3E}">
        <p14:creationId xmlns:p14="http://schemas.microsoft.com/office/powerpoint/2010/main" val="619472552"/>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581400" y="2133600"/>
            <a:ext cx="3048000" cy="914400"/>
          </a:xfrm>
          <a:prstGeom prst="round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33400" y="2743200"/>
            <a:ext cx="4343399" cy="914400"/>
          </a:xfrm>
          <a:prstGeom prst="round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cstate="print"/>
          <a:srcRect r="20764"/>
          <a:stretch>
            <a:fillRect/>
          </a:stretch>
        </p:blipFill>
        <p:spPr bwMode="auto">
          <a:xfrm>
            <a:off x="6082379" y="522514"/>
            <a:ext cx="6124135" cy="6335486"/>
          </a:xfrm>
          <a:prstGeom prst="rect">
            <a:avLst/>
          </a:prstGeom>
          <a:noFill/>
          <a:ln w="9525">
            <a:noFill/>
            <a:miter lim="800000"/>
            <a:headEnd/>
            <a:tailEnd/>
          </a:ln>
          <a:effectLst/>
        </p:spPr>
      </p:pic>
      <p:sp>
        <p:nvSpPr>
          <p:cNvPr id="5" name="Title 4"/>
          <p:cNvSpPr>
            <a:spLocks noGrp="1"/>
          </p:cNvSpPr>
          <p:nvPr>
            <p:ph type="title"/>
          </p:nvPr>
        </p:nvSpPr>
        <p:spPr/>
        <p:txBody>
          <a:bodyPr/>
          <a:lstStyle/>
          <a:p>
            <a:pPr algn="l"/>
            <a:r>
              <a:rPr lang="en-US" dirty="0"/>
              <a:t>3. The </a:t>
            </a:r>
            <a:r>
              <a:rPr lang="en-US" u="sng" dirty="0"/>
              <a:t>Elders</a:t>
            </a:r>
            <a:r>
              <a:rPr lang="en-US" dirty="0"/>
              <a:t> are to Pray</a:t>
            </a:r>
          </a:p>
        </p:txBody>
      </p:sp>
      <p:sp>
        <p:nvSpPr>
          <p:cNvPr id="3" name="Content Placeholder 2"/>
          <p:cNvSpPr>
            <a:spLocks noGrp="1"/>
          </p:cNvSpPr>
          <p:nvPr>
            <p:ph idx="1"/>
          </p:nvPr>
        </p:nvSpPr>
        <p:spPr>
          <a:xfrm>
            <a:off x="609600" y="1600201"/>
            <a:ext cx="6019800" cy="4525963"/>
          </a:xfrm>
        </p:spPr>
        <p:txBody>
          <a:bodyPr/>
          <a:lstStyle/>
          <a:p>
            <a:pPr marL="0" indent="0"/>
            <a:r>
              <a:rPr lang="en-US" baseline="30000" dirty="0"/>
              <a:t>14</a:t>
            </a:r>
            <a:r>
              <a:rPr lang="en-US" dirty="0"/>
              <a:t> Is any one of you </a:t>
            </a:r>
            <a:r>
              <a:rPr lang="en-US" dirty="0">
                <a:solidFill>
                  <a:srgbClr val="FFFF00"/>
                </a:solidFill>
              </a:rPr>
              <a:t>sick</a:t>
            </a:r>
            <a:r>
              <a:rPr lang="en-US" dirty="0"/>
              <a:t>? He should call the elders of the church </a:t>
            </a:r>
            <a:r>
              <a:rPr lang="en-US" dirty="0">
                <a:solidFill>
                  <a:srgbClr val="FFFF00"/>
                </a:solidFill>
              </a:rPr>
              <a:t>to pray </a:t>
            </a:r>
            <a:r>
              <a:rPr lang="en-US" dirty="0"/>
              <a:t>over him and anoint him with oil in the name of the Lord. </a:t>
            </a:r>
          </a:p>
        </p:txBody>
      </p:sp>
    </p:spTree>
    <p:extLst>
      <p:ext uri="{BB962C8B-B14F-4D97-AF65-F5344CB8AC3E}">
        <p14:creationId xmlns:p14="http://schemas.microsoft.com/office/powerpoint/2010/main" val="3879222581"/>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581400" y="2133600"/>
            <a:ext cx="3048000" cy="914400"/>
          </a:xfrm>
          <a:prstGeom prst="round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33400" y="2743200"/>
            <a:ext cx="6172200" cy="914400"/>
          </a:xfrm>
          <a:prstGeom prst="round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cstate="print"/>
          <a:srcRect r="20764"/>
          <a:stretch>
            <a:fillRect/>
          </a:stretch>
        </p:blipFill>
        <p:spPr bwMode="auto">
          <a:xfrm>
            <a:off x="6082379" y="522514"/>
            <a:ext cx="6124135" cy="6335486"/>
          </a:xfrm>
          <a:prstGeom prst="rect">
            <a:avLst/>
          </a:prstGeom>
          <a:noFill/>
          <a:ln w="9525">
            <a:noFill/>
            <a:miter lim="800000"/>
            <a:headEnd/>
            <a:tailEnd/>
          </a:ln>
          <a:effectLst/>
        </p:spPr>
      </p:pic>
      <p:sp>
        <p:nvSpPr>
          <p:cNvPr id="5" name="Title 4"/>
          <p:cNvSpPr>
            <a:spLocks noGrp="1"/>
          </p:cNvSpPr>
          <p:nvPr>
            <p:ph type="title"/>
          </p:nvPr>
        </p:nvSpPr>
        <p:spPr/>
        <p:txBody>
          <a:bodyPr/>
          <a:lstStyle/>
          <a:p>
            <a:pPr algn="l"/>
            <a:r>
              <a:rPr lang="en-US" dirty="0"/>
              <a:t>3. The </a:t>
            </a:r>
            <a:r>
              <a:rPr lang="en-US" u="sng" dirty="0"/>
              <a:t>Elders</a:t>
            </a:r>
            <a:r>
              <a:rPr lang="en-US" dirty="0"/>
              <a:t> are to Pray</a:t>
            </a:r>
          </a:p>
        </p:txBody>
      </p:sp>
      <p:sp>
        <p:nvSpPr>
          <p:cNvPr id="3" name="Content Placeholder 2"/>
          <p:cNvSpPr>
            <a:spLocks noGrp="1"/>
          </p:cNvSpPr>
          <p:nvPr>
            <p:ph idx="1"/>
          </p:nvPr>
        </p:nvSpPr>
        <p:spPr>
          <a:xfrm>
            <a:off x="609600" y="1600201"/>
            <a:ext cx="6019800" cy="4525963"/>
          </a:xfrm>
        </p:spPr>
        <p:txBody>
          <a:bodyPr/>
          <a:lstStyle/>
          <a:p>
            <a:pPr marL="0" indent="0"/>
            <a:r>
              <a:rPr lang="en-US" baseline="30000" dirty="0"/>
              <a:t>14</a:t>
            </a:r>
            <a:r>
              <a:rPr lang="en-US" dirty="0"/>
              <a:t> Is any one of you </a:t>
            </a:r>
            <a:r>
              <a:rPr lang="en-US" dirty="0">
                <a:solidFill>
                  <a:srgbClr val="FFFF00"/>
                </a:solidFill>
              </a:rPr>
              <a:t>sick</a:t>
            </a:r>
            <a:r>
              <a:rPr lang="en-US" dirty="0"/>
              <a:t>? He should call the elders of the church to pray </a:t>
            </a:r>
            <a:r>
              <a:rPr lang="en-US" dirty="0">
                <a:solidFill>
                  <a:srgbClr val="FFFF00"/>
                </a:solidFill>
              </a:rPr>
              <a:t>over him </a:t>
            </a:r>
            <a:r>
              <a:rPr lang="en-US" dirty="0"/>
              <a:t>and anoint him with oil in the name of the Lord. </a:t>
            </a:r>
          </a:p>
        </p:txBody>
      </p:sp>
    </p:spTree>
    <p:extLst>
      <p:ext uri="{BB962C8B-B14F-4D97-AF65-F5344CB8AC3E}">
        <p14:creationId xmlns:p14="http://schemas.microsoft.com/office/powerpoint/2010/main" val="1732485422"/>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t="15668" r="365" b="11048"/>
          <a:stretch/>
        </p:blipFill>
        <p:spPr>
          <a:xfrm>
            <a:off x="5867400" y="-44971"/>
            <a:ext cx="6304613" cy="7015397"/>
          </a:xfrm>
          <a:prstGeom prst="rect">
            <a:avLst/>
          </a:prstGeom>
        </p:spPr>
      </p:pic>
      <p:sp>
        <p:nvSpPr>
          <p:cNvPr id="9" name="Rounded Rectangle 8"/>
          <p:cNvSpPr/>
          <p:nvPr/>
        </p:nvSpPr>
        <p:spPr>
          <a:xfrm>
            <a:off x="1447800" y="3352800"/>
            <a:ext cx="4648200" cy="914400"/>
          </a:xfrm>
          <a:prstGeom prst="round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457200" y="3962400"/>
            <a:ext cx="990600" cy="914400"/>
          </a:xfrm>
          <a:prstGeom prst="round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pPr algn="l"/>
            <a:r>
              <a:rPr lang="en-US" dirty="0"/>
              <a:t>4. Pray with </a:t>
            </a:r>
            <a:r>
              <a:rPr lang="en-US" u="sng" dirty="0"/>
              <a:t>Anointin</a:t>
            </a:r>
            <a:r>
              <a:rPr lang="en-US" dirty="0"/>
              <a:t>g Oil</a:t>
            </a:r>
          </a:p>
        </p:txBody>
      </p:sp>
      <p:sp>
        <p:nvSpPr>
          <p:cNvPr id="3" name="Content Placeholder 2"/>
          <p:cNvSpPr>
            <a:spLocks noGrp="1"/>
          </p:cNvSpPr>
          <p:nvPr>
            <p:ph idx="1"/>
          </p:nvPr>
        </p:nvSpPr>
        <p:spPr>
          <a:xfrm>
            <a:off x="609600" y="1600201"/>
            <a:ext cx="6019800" cy="4525963"/>
          </a:xfrm>
        </p:spPr>
        <p:txBody>
          <a:bodyPr/>
          <a:lstStyle/>
          <a:p>
            <a:pPr marL="0" indent="0"/>
            <a:r>
              <a:rPr lang="en-US" baseline="30000" dirty="0"/>
              <a:t>14</a:t>
            </a:r>
            <a:r>
              <a:rPr lang="en-US" dirty="0"/>
              <a:t> Is any one of you </a:t>
            </a:r>
            <a:r>
              <a:rPr lang="en-US" dirty="0">
                <a:solidFill>
                  <a:srgbClr val="FFFF00"/>
                </a:solidFill>
              </a:rPr>
              <a:t>sick</a:t>
            </a:r>
            <a:r>
              <a:rPr lang="en-US" dirty="0"/>
              <a:t>? He should call the elders of the church to pray over him and anoint[</a:t>
            </a:r>
            <a:r>
              <a:rPr lang="en-US" dirty="0" err="1"/>
              <a:t>ing</a:t>
            </a:r>
            <a:r>
              <a:rPr lang="en-US" dirty="0"/>
              <a:t>] him with oil in the name of the Lord. </a:t>
            </a:r>
          </a:p>
        </p:txBody>
      </p:sp>
    </p:spTree>
    <p:extLst>
      <p:ext uri="{BB962C8B-B14F-4D97-AF65-F5344CB8AC3E}">
        <p14:creationId xmlns:p14="http://schemas.microsoft.com/office/powerpoint/2010/main" val="1161563072"/>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447800" y="3352800"/>
            <a:ext cx="4648200" cy="914400"/>
          </a:xfrm>
          <a:prstGeom prst="round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457200" y="3962400"/>
            <a:ext cx="990600" cy="914400"/>
          </a:xfrm>
          <a:prstGeom prst="round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1600201"/>
            <a:ext cx="6019800" cy="4525963"/>
          </a:xfrm>
        </p:spPr>
        <p:txBody>
          <a:bodyPr/>
          <a:lstStyle/>
          <a:p>
            <a:pPr marL="0" indent="0"/>
            <a:r>
              <a:rPr lang="en-US" baseline="30000" dirty="0"/>
              <a:t>14</a:t>
            </a:r>
            <a:r>
              <a:rPr lang="en-US" dirty="0"/>
              <a:t> Is any one of you </a:t>
            </a:r>
            <a:r>
              <a:rPr lang="en-US" dirty="0">
                <a:solidFill>
                  <a:srgbClr val="FFFF00"/>
                </a:solidFill>
              </a:rPr>
              <a:t>sick</a:t>
            </a:r>
            <a:r>
              <a:rPr lang="en-US" dirty="0"/>
              <a:t>? He should call the elders of the church to pray over him and anoint[</a:t>
            </a:r>
            <a:r>
              <a:rPr lang="en-US" dirty="0" err="1"/>
              <a:t>ing</a:t>
            </a:r>
            <a:r>
              <a:rPr lang="en-US" dirty="0"/>
              <a:t>] him with oil in the name of the Lord. </a:t>
            </a:r>
          </a:p>
        </p:txBody>
      </p:sp>
      <p:sp>
        <p:nvSpPr>
          <p:cNvPr id="10" name="Rectangular Callout 9"/>
          <p:cNvSpPr/>
          <p:nvPr/>
        </p:nvSpPr>
        <p:spPr>
          <a:xfrm>
            <a:off x="685800" y="4876800"/>
            <a:ext cx="4876800" cy="1828800"/>
          </a:xfrm>
          <a:prstGeom prst="wedgeRectCallout">
            <a:avLst>
              <a:gd name="adj1" fmla="val -12891"/>
              <a:gd name="adj2" fmla="val -96972"/>
            </a:avLst>
          </a:prstGeom>
          <a:solidFill>
            <a:schemeClr val="accent3">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2"/>
          <a:srcRect t="15668" r="365" b="11048"/>
          <a:stretch/>
        </p:blipFill>
        <p:spPr>
          <a:xfrm>
            <a:off x="5867400" y="-44971"/>
            <a:ext cx="6304613" cy="7015397"/>
          </a:xfrm>
          <a:prstGeom prst="rect">
            <a:avLst/>
          </a:prstGeom>
        </p:spPr>
      </p:pic>
      <p:sp>
        <p:nvSpPr>
          <p:cNvPr id="4" name="Title 3"/>
          <p:cNvSpPr>
            <a:spLocks noGrp="1"/>
          </p:cNvSpPr>
          <p:nvPr>
            <p:ph type="title"/>
          </p:nvPr>
        </p:nvSpPr>
        <p:spPr/>
        <p:txBody>
          <a:bodyPr/>
          <a:lstStyle/>
          <a:p>
            <a:pPr algn="l"/>
            <a:r>
              <a:rPr lang="en-US" dirty="0"/>
              <a:t>4. Pray with </a:t>
            </a:r>
            <a:r>
              <a:rPr lang="en-US" u="sng" dirty="0"/>
              <a:t>Anointin</a:t>
            </a:r>
            <a:r>
              <a:rPr lang="en-US" dirty="0"/>
              <a:t>g Oil</a:t>
            </a:r>
          </a:p>
        </p:txBody>
      </p:sp>
      <p:sp>
        <p:nvSpPr>
          <p:cNvPr id="8" name="Text Box 15"/>
          <p:cNvSpPr txBox="1">
            <a:spLocks noChangeArrowheads="1"/>
          </p:cNvSpPr>
          <p:nvPr/>
        </p:nvSpPr>
        <p:spPr bwMode="auto">
          <a:xfrm>
            <a:off x="914400" y="4876800"/>
            <a:ext cx="4510314" cy="1754326"/>
          </a:xfrm>
          <a:prstGeom prst="rect">
            <a:avLst/>
          </a:prstGeom>
          <a:noFill/>
          <a:ln w="9525">
            <a:noFill/>
            <a:miter lim="800000"/>
            <a:headEnd/>
            <a:tailEnd/>
          </a:ln>
        </p:spPr>
        <p:txBody>
          <a:bodyPr wrap="square">
            <a:spAutoFit/>
          </a:bodyPr>
          <a:lstStyle/>
          <a:p>
            <a:r>
              <a:rPr lang="en-US" sz="3600" b="1" dirty="0">
                <a:solidFill>
                  <a:srgbClr val="FFFF00"/>
                </a:solidFill>
                <a:effectLst>
                  <a:outerShdw blurRad="38100" dist="38100" dir="2700000" algn="tl">
                    <a:srgbClr val="000000">
                      <a:alpha val="43137"/>
                    </a:srgbClr>
                  </a:outerShdw>
                </a:effectLst>
                <a:latin typeface="Arial" charset="0"/>
                <a:cs typeface="Arial" charset="0"/>
              </a:rPr>
              <a:t>The word used here is </a:t>
            </a:r>
            <a:r>
              <a:rPr lang="en-US" sz="3600" b="1" dirty="0" err="1">
                <a:solidFill>
                  <a:srgbClr val="FFFF00"/>
                </a:solidFill>
                <a:effectLst>
                  <a:outerShdw blurRad="38100" dist="38100" dir="2700000" algn="tl">
                    <a:srgbClr val="000000">
                      <a:alpha val="43137"/>
                    </a:srgbClr>
                  </a:outerShdw>
                </a:effectLst>
                <a:latin typeface="Symbol" pitchFamily="18" charset="2"/>
              </a:rPr>
              <a:t>aleifw</a:t>
            </a:r>
            <a:r>
              <a:rPr lang="en-US" sz="3600" b="1" dirty="0">
                <a:solidFill>
                  <a:srgbClr val="FFFF00"/>
                </a:solidFill>
                <a:effectLst>
                  <a:outerShdw blurRad="38100" dist="38100" dir="2700000" algn="tl">
                    <a:srgbClr val="000000">
                      <a:alpha val="43137"/>
                    </a:srgbClr>
                  </a:outerShdw>
                </a:effectLst>
                <a:latin typeface="Symbol" pitchFamily="18" charset="2"/>
              </a:rPr>
              <a:t>  </a:t>
            </a:r>
            <a:r>
              <a:rPr lang="en-US" sz="3600" b="1" dirty="0">
                <a:solidFill>
                  <a:srgbClr val="FFFF00"/>
                </a:solidFill>
                <a:effectLst>
                  <a:outerShdw blurRad="38100" dist="38100" dir="2700000" algn="tl">
                    <a:srgbClr val="000000">
                      <a:alpha val="43137"/>
                    </a:srgbClr>
                  </a:outerShdw>
                </a:effectLst>
                <a:latin typeface="Arial" charset="0"/>
                <a:cs typeface="Arial" charset="0"/>
              </a:rPr>
              <a:t>= rub (as to </a:t>
            </a:r>
            <a:r>
              <a:rPr lang="en-US" sz="3600" b="1" u="sng" dirty="0">
                <a:solidFill>
                  <a:srgbClr val="FFFF00"/>
                </a:solidFill>
                <a:effectLst>
                  <a:glow rad="127000">
                    <a:srgbClr val="C00000"/>
                  </a:glow>
                  <a:outerShdw blurRad="38100" dist="38100" dir="2700000" algn="tl">
                    <a:srgbClr val="000000">
                      <a:alpha val="43137"/>
                    </a:srgbClr>
                  </a:outerShdw>
                </a:effectLst>
                <a:latin typeface="Arial" charset="0"/>
                <a:cs typeface="Arial" charset="0"/>
              </a:rPr>
              <a:t>a</a:t>
            </a:r>
            <a:r>
              <a:rPr lang="en-US" sz="3600" b="1" dirty="0">
                <a:solidFill>
                  <a:srgbClr val="FFFF00"/>
                </a:solidFill>
                <a:effectLst>
                  <a:glow rad="127000">
                    <a:srgbClr val="C00000"/>
                  </a:glow>
                  <a:outerShdw blurRad="38100" dist="38100" dir="2700000" algn="tl">
                    <a:srgbClr val="000000">
                      <a:alpha val="43137"/>
                    </a:srgbClr>
                  </a:outerShdw>
                </a:effectLst>
                <a:latin typeface="Arial" charset="0"/>
                <a:cs typeface="Arial" charset="0"/>
              </a:rPr>
              <a:t>pp</a:t>
            </a:r>
            <a:r>
              <a:rPr lang="en-US" sz="3600" b="1" u="sng" dirty="0">
                <a:solidFill>
                  <a:srgbClr val="FFFF00"/>
                </a:solidFill>
                <a:effectLst>
                  <a:glow rad="127000">
                    <a:srgbClr val="C00000"/>
                  </a:glow>
                  <a:outerShdw blurRad="38100" dist="38100" dir="2700000" algn="tl">
                    <a:srgbClr val="000000">
                      <a:alpha val="43137"/>
                    </a:srgbClr>
                  </a:outerShdw>
                </a:effectLst>
                <a:latin typeface="Arial" charset="0"/>
                <a:cs typeface="Arial" charset="0"/>
              </a:rPr>
              <a:t>l</a:t>
            </a:r>
            <a:r>
              <a:rPr lang="en-US" sz="3600" b="1" dirty="0">
                <a:solidFill>
                  <a:srgbClr val="FFFF00"/>
                </a:solidFill>
                <a:effectLst>
                  <a:glow rad="127000">
                    <a:srgbClr val="C00000"/>
                  </a:glow>
                  <a:outerShdw blurRad="38100" dist="38100" dir="2700000" algn="tl">
                    <a:srgbClr val="000000">
                      <a:alpha val="43137"/>
                    </a:srgbClr>
                  </a:outerShdw>
                </a:effectLst>
                <a:latin typeface="Arial" charset="0"/>
                <a:cs typeface="Arial" charset="0"/>
              </a:rPr>
              <a:t>y </a:t>
            </a:r>
            <a:r>
              <a:rPr lang="en-US" sz="3600" b="1" u="sng" dirty="0">
                <a:solidFill>
                  <a:srgbClr val="FFFF00"/>
                </a:solidFill>
                <a:effectLst>
                  <a:glow rad="127000">
                    <a:srgbClr val="C00000"/>
                  </a:glow>
                  <a:outerShdw blurRad="38100" dist="38100" dir="2700000" algn="tl">
                    <a:srgbClr val="000000">
                      <a:alpha val="43137"/>
                    </a:srgbClr>
                  </a:outerShdw>
                </a:effectLst>
                <a:latin typeface="Arial" charset="0"/>
                <a:cs typeface="Arial" charset="0"/>
              </a:rPr>
              <a:t>medicine</a:t>
            </a:r>
            <a:r>
              <a:rPr lang="en-US" sz="3600" b="1" dirty="0">
                <a:solidFill>
                  <a:srgbClr val="FFFF00"/>
                </a:solidFill>
                <a:effectLst>
                  <a:outerShdw blurRad="38100" dist="38100" dir="2700000" algn="tl">
                    <a:srgbClr val="000000">
                      <a:alpha val="43137"/>
                    </a:srgbClr>
                  </a:outerShdw>
                </a:effectLst>
                <a:latin typeface="Arial" charset="0"/>
                <a:cs typeface="Arial" charset="0"/>
              </a:rPr>
              <a:t>)</a:t>
            </a:r>
            <a:endParaRPr lang="en-US" sz="3600" dirty="0">
              <a:solidFill>
                <a:srgbClr val="FFFF00"/>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173109533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447800" y="3352800"/>
            <a:ext cx="4648200" cy="914400"/>
          </a:xfrm>
          <a:prstGeom prst="round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457200" y="3962400"/>
            <a:ext cx="990600" cy="914400"/>
          </a:xfrm>
          <a:prstGeom prst="round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1600201"/>
            <a:ext cx="6019800" cy="4525963"/>
          </a:xfrm>
        </p:spPr>
        <p:txBody>
          <a:bodyPr/>
          <a:lstStyle/>
          <a:p>
            <a:pPr marL="0" indent="0"/>
            <a:r>
              <a:rPr lang="en-US" baseline="30000" dirty="0"/>
              <a:t>14</a:t>
            </a:r>
            <a:r>
              <a:rPr lang="en-US" dirty="0"/>
              <a:t> Is any one of you </a:t>
            </a:r>
            <a:r>
              <a:rPr lang="en-US" dirty="0">
                <a:solidFill>
                  <a:srgbClr val="FFFF00"/>
                </a:solidFill>
              </a:rPr>
              <a:t>sick</a:t>
            </a:r>
            <a:r>
              <a:rPr lang="en-US" dirty="0"/>
              <a:t>? He should call the elders of the church to pray over him and anoint[</a:t>
            </a:r>
            <a:r>
              <a:rPr lang="en-US" dirty="0" err="1"/>
              <a:t>ing</a:t>
            </a:r>
            <a:r>
              <a:rPr lang="en-US" dirty="0"/>
              <a:t>] him with oil in the name of the Lord. </a:t>
            </a:r>
          </a:p>
        </p:txBody>
      </p:sp>
      <p:sp>
        <p:nvSpPr>
          <p:cNvPr id="10" name="Rectangular Callout 9"/>
          <p:cNvSpPr/>
          <p:nvPr/>
        </p:nvSpPr>
        <p:spPr>
          <a:xfrm>
            <a:off x="685800" y="4876800"/>
            <a:ext cx="4876800" cy="1828800"/>
          </a:xfrm>
          <a:prstGeom prst="wedgeRectCallout">
            <a:avLst>
              <a:gd name="adj1" fmla="val -12891"/>
              <a:gd name="adj2" fmla="val -96972"/>
            </a:avLst>
          </a:prstGeom>
          <a:solidFill>
            <a:schemeClr val="accent3">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2"/>
          <a:srcRect t="15668" r="365" b="11048"/>
          <a:stretch/>
        </p:blipFill>
        <p:spPr>
          <a:xfrm>
            <a:off x="5867400" y="-44971"/>
            <a:ext cx="6304613" cy="7015397"/>
          </a:xfrm>
          <a:prstGeom prst="rect">
            <a:avLst/>
          </a:prstGeom>
        </p:spPr>
      </p:pic>
      <p:sp>
        <p:nvSpPr>
          <p:cNvPr id="4" name="Title 3"/>
          <p:cNvSpPr>
            <a:spLocks noGrp="1"/>
          </p:cNvSpPr>
          <p:nvPr>
            <p:ph type="title"/>
          </p:nvPr>
        </p:nvSpPr>
        <p:spPr/>
        <p:txBody>
          <a:bodyPr/>
          <a:lstStyle/>
          <a:p>
            <a:pPr algn="l"/>
            <a:r>
              <a:rPr lang="en-US" dirty="0"/>
              <a:t>4. Pray with </a:t>
            </a:r>
            <a:r>
              <a:rPr lang="en-US" u="sng" dirty="0"/>
              <a:t>Anointin</a:t>
            </a:r>
            <a:r>
              <a:rPr lang="en-US" dirty="0"/>
              <a:t>g Oil</a:t>
            </a:r>
          </a:p>
        </p:txBody>
      </p:sp>
      <p:sp>
        <p:nvSpPr>
          <p:cNvPr id="8" name="Text Box 15"/>
          <p:cNvSpPr txBox="1">
            <a:spLocks noChangeArrowheads="1"/>
          </p:cNvSpPr>
          <p:nvPr/>
        </p:nvSpPr>
        <p:spPr bwMode="auto">
          <a:xfrm>
            <a:off x="914400" y="4876800"/>
            <a:ext cx="4510314" cy="1754326"/>
          </a:xfrm>
          <a:prstGeom prst="rect">
            <a:avLst/>
          </a:prstGeom>
          <a:noFill/>
          <a:ln w="9525">
            <a:noFill/>
            <a:miter lim="800000"/>
            <a:headEnd/>
            <a:tailEnd/>
          </a:ln>
        </p:spPr>
        <p:txBody>
          <a:bodyPr wrap="square">
            <a:spAutoFit/>
          </a:bodyPr>
          <a:lstStyle/>
          <a:p>
            <a:r>
              <a:rPr lang="en-US" sz="3600" b="1" dirty="0">
                <a:solidFill>
                  <a:srgbClr val="FFFF00"/>
                </a:solidFill>
                <a:effectLst>
                  <a:outerShdw blurRad="38100" dist="38100" dir="2700000" algn="tl">
                    <a:srgbClr val="000000">
                      <a:alpha val="43137"/>
                    </a:srgbClr>
                  </a:outerShdw>
                </a:effectLst>
                <a:latin typeface="Arial" charset="0"/>
                <a:cs typeface="Arial" charset="0"/>
              </a:rPr>
              <a:t>The word used here is </a:t>
            </a:r>
            <a:r>
              <a:rPr lang="en-US" sz="3600" b="1" dirty="0" err="1">
                <a:solidFill>
                  <a:srgbClr val="FFFF00"/>
                </a:solidFill>
                <a:effectLst>
                  <a:outerShdw blurRad="38100" dist="38100" dir="2700000" algn="tl">
                    <a:srgbClr val="000000">
                      <a:alpha val="43137"/>
                    </a:srgbClr>
                  </a:outerShdw>
                </a:effectLst>
                <a:latin typeface="Symbol" pitchFamily="18" charset="2"/>
              </a:rPr>
              <a:t>aleifw</a:t>
            </a:r>
            <a:r>
              <a:rPr lang="en-US" sz="3600" b="1" dirty="0">
                <a:solidFill>
                  <a:srgbClr val="FFFF00"/>
                </a:solidFill>
                <a:effectLst>
                  <a:outerShdw blurRad="38100" dist="38100" dir="2700000" algn="tl">
                    <a:srgbClr val="000000">
                      <a:alpha val="43137"/>
                    </a:srgbClr>
                  </a:outerShdw>
                </a:effectLst>
                <a:latin typeface="Symbol" pitchFamily="18" charset="2"/>
              </a:rPr>
              <a:t>  </a:t>
            </a:r>
            <a:r>
              <a:rPr lang="en-US" sz="3600" b="1" dirty="0">
                <a:solidFill>
                  <a:srgbClr val="FFFF00"/>
                </a:solidFill>
                <a:effectLst>
                  <a:outerShdw blurRad="38100" dist="38100" dir="2700000" algn="tl">
                    <a:srgbClr val="000000">
                      <a:alpha val="43137"/>
                    </a:srgbClr>
                  </a:outerShdw>
                </a:effectLst>
                <a:latin typeface="Arial" charset="0"/>
                <a:cs typeface="Arial" charset="0"/>
              </a:rPr>
              <a:t>= rub (as to </a:t>
            </a:r>
            <a:r>
              <a:rPr lang="en-US" sz="3600" b="1" u="sng" dirty="0">
                <a:solidFill>
                  <a:srgbClr val="FFFF00"/>
                </a:solidFill>
                <a:effectLst>
                  <a:glow rad="127000">
                    <a:srgbClr val="C00000"/>
                  </a:glow>
                  <a:outerShdw blurRad="38100" dist="38100" dir="2700000" algn="tl">
                    <a:srgbClr val="000000">
                      <a:alpha val="43137"/>
                    </a:srgbClr>
                  </a:outerShdw>
                </a:effectLst>
                <a:latin typeface="Arial" charset="0"/>
                <a:cs typeface="Arial" charset="0"/>
              </a:rPr>
              <a:t>a</a:t>
            </a:r>
            <a:r>
              <a:rPr lang="en-US" sz="3600" b="1" dirty="0">
                <a:solidFill>
                  <a:srgbClr val="FFFF00"/>
                </a:solidFill>
                <a:effectLst>
                  <a:glow rad="127000">
                    <a:srgbClr val="C00000"/>
                  </a:glow>
                  <a:outerShdw blurRad="38100" dist="38100" dir="2700000" algn="tl">
                    <a:srgbClr val="000000">
                      <a:alpha val="43137"/>
                    </a:srgbClr>
                  </a:outerShdw>
                </a:effectLst>
                <a:latin typeface="Arial" charset="0"/>
                <a:cs typeface="Arial" charset="0"/>
              </a:rPr>
              <a:t>pp</a:t>
            </a:r>
            <a:r>
              <a:rPr lang="en-US" sz="3600" b="1" u="sng" dirty="0">
                <a:solidFill>
                  <a:srgbClr val="FFFF00"/>
                </a:solidFill>
                <a:effectLst>
                  <a:glow rad="127000">
                    <a:srgbClr val="C00000"/>
                  </a:glow>
                  <a:outerShdw blurRad="38100" dist="38100" dir="2700000" algn="tl">
                    <a:srgbClr val="000000">
                      <a:alpha val="43137"/>
                    </a:srgbClr>
                  </a:outerShdw>
                </a:effectLst>
                <a:latin typeface="Arial" charset="0"/>
                <a:cs typeface="Arial" charset="0"/>
              </a:rPr>
              <a:t>l</a:t>
            </a:r>
            <a:r>
              <a:rPr lang="en-US" sz="3600" b="1" dirty="0">
                <a:solidFill>
                  <a:srgbClr val="FFFF00"/>
                </a:solidFill>
                <a:effectLst>
                  <a:glow rad="127000">
                    <a:srgbClr val="C00000"/>
                  </a:glow>
                  <a:outerShdw blurRad="38100" dist="38100" dir="2700000" algn="tl">
                    <a:srgbClr val="000000">
                      <a:alpha val="43137"/>
                    </a:srgbClr>
                  </a:outerShdw>
                </a:effectLst>
                <a:latin typeface="Arial" charset="0"/>
                <a:cs typeface="Arial" charset="0"/>
              </a:rPr>
              <a:t>y </a:t>
            </a:r>
            <a:r>
              <a:rPr lang="en-US" sz="3600" b="1" u="sng" dirty="0">
                <a:solidFill>
                  <a:srgbClr val="FFFF00"/>
                </a:solidFill>
                <a:effectLst>
                  <a:glow rad="127000">
                    <a:srgbClr val="C00000"/>
                  </a:glow>
                  <a:outerShdw blurRad="38100" dist="38100" dir="2700000" algn="tl">
                    <a:srgbClr val="000000">
                      <a:alpha val="43137"/>
                    </a:srgbClr>
                  </a:outerShdw>
                </a:effectLst>
                <a:latin typeface="Arial" charset="0"/>
                <a:cs typeface="Arial" charset="0"/>
              </a:rPr>
              <a:t>medicine</a:t>
            </a:r>
            <a:r>
              <a:rPr lang="en-US" sz="3600" b="1" dirty="0">
                <a:solidFill>
                  <a:srgbClr val="FFFF00"/>
                </a:solidFill>
                <a:effectLst>
                  <a:outerShdw blurRad="38100" dist="38100" dir="2700000" algn="tl">
                    <a:srgbClr val="000000">
                      <a:alpha val="43137"/>
                    </a:srgbClr>
                  </a:outerShdw>
                </a:effectLst>
                <a:latin typeface="Arial" charset="0"/>
                <a:cs typeface="Arial" charset="0"/>
              </a:rPr>
              <a:t>)</a:t>
            </a:r>
            <a:endParaRPr lang="en-US" sz="3600" dirty="0">
              <a:solidFill>
                <a:srgbClr val="FFFF00"/>
              </a:solidFill>
              <a:effectLst>
                <a:outerShdw blurRad="38100" dist="38100" dir="2700000" algn="tl">
                  <a:srgbClr val="000000">
                    <a:alpha val="43137"/>
                  </a:srgbClr>
                </a:outerShdw>
              </a:effectLst>
              <a:latin typeface="Arial" charset="0"/>
              <a:cs typeface="Arial" charset="0"/>
            </a:endParaRPr>
          </a:p>
        </p:txBody>
      </p:sp>
      <p:pic>
        <p:nvPicPr>
          <p:cNvPr id="11" name="Picture 2"/>
          <p:cNvPicPr>
            <a:picLocks noChangeAspect="1" noChangeArrowheads="1"/>
          </p:cNvPicPr>
          <p:nvPr/>
        </p:nvPicPr>
        <p:blipFill>
          <a:blip r:embed="rId3" cstate="print"/>
          <a:srcRect/>
          <a:stretch>
            <a:fillRect/>
          </a:stretch>
        </p:blipFill>
        <p:spPr bwMode="auto">
          <a:xfrm>
            <a:off x="8458201" y="2291976"/>
            <a:ext cx="3720058" cy="5099423"/>
          </a:xfrm>
          <a:prstGeom prst="rect">
            <a:avLst/>
          </a:prstGeom>
          <a:noFill/>
          <a:ln w="9525">
            <a:noFill/>
            <a:miter lim="800000"/>
            <a:headEnd/>
            <a:tailEnd/>
          </a:ln>
          <a:effectLst/>
        </p:spPr>
      </p:pic>
    </p:spTree>
    <p:extLst>
      <p:ext uri="{BB962C8B-B14F-4D97-AF65-F5344CB8AC3E}">
        <p14:creationId xmlns:p14="http://schemas.microsoft.com/office/powerpoint/2010/main" val="236237387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447800" y="3352800"/>
            <a:ext cx="4648200" cy="914400"/>
          </a:xfrm>
          <a:prstGeom prst="round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457200" y="3962400"/>
            <a:ext cx="990600" cy="914400"/>
          </a:xfrm>
          <a:prstGeom prst="round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pPr algn="l"/>
            <a:r>
              <a:rPr lang="en-US" dirty="0"/>
              <a:t>4. Pray with </a:t>
            </a:r>
            <a:r>
              <a:rPr lang="en-US" u="sng" dirty="0"/>
              <a:t>Anointin</a:t>
            </a:r>
            <a:r>
              <a:rPr lang="en-US" dirty="0"/>
              <a:t>g Oil</a:t>
            </a:r>
          </a:p>
        </p:txBody>
      </p:sp>
      <p:sp>
        <p:nvSpPr>
          <p:cNvPr id="3" name="Content Placeholder 2"/>
          <p:cNvSpPr>
            <a:spLocks noGrp="1"/>
          </p:cNvSpPr>
          <p:nvPr>
            <p:ph idx="1"/>
          </p:nvPr>
        </p:nvSpPr>
        <p:spPr>
          <a:xfrm>
            <a:off x="609600" y="1600201"/>
            <a:ext cx="6019800" cy="4525963"/>
          </a:xfrm>
        </p:spPr>
        <p:txBody>
          <a:bodyPr/>
          <a:lstStyle/>
          <a:p>
            <a:pPr marL="0" indent="0"/>
            <a:r>
              <a:rPr lang="en-US" baseline="30000" dirty="0"/>
              <a:t>14</a:t>
            </a:r>
            <a:r>
              <a:rPr lang="en-US" dirty="0"/>
              <a:t> Is any one of you </a:t>
            </a:r>
            <a:r>
              <a:rPr lang="en-US" dirty="0">
                <a:solidFill>
                  <a:srgbClr val="FFFF00"/>
                </a:solidFill>
              </a:rPr>
              <a:t>sick</a:t>
            </a:r>
            <a:r>
              <a:rPr lang="en-US" dirty="0"/>
              <a:t>? He should call the elders of the church to pray over him and anoint[</a:t>
            </a:r>
            <a:r>
              <a:rPr lang="en-US" dirty="0" err="1"/>
              <a:t>ing</a:t>
            </a:r>
            <a:r>
              <a:rPr lang="en-US" dirty="0"/>
              <a:t>] him with oil in the name of the Lord. </a:t>
            </a:r>
          </a:p>
        </p:txBody>
      </p:sp>
      <p:sp>
        <p:nvSpPr>
          <p:cNvPr id="16" name="Rectangular Callout 15"/>
          <p:cNvSpPr/>
          <p:nvPr/>
        </p:nvSpPr>
        <p:spPr>
          <a:xfrm>
            <a:off x="685800" y="4876800"/>
            <a:ext cx="4876800" cy="1828800"/>
          </a:xfrm>
          <a:prstGeom prst="wedgeRectCallout">
            <a:avLst>
              <a:gd name="adj1" fmla="val -12891"/>
              <a:gd name="adj2" fmla="val -96972"/>
            </a:avLst>
          </a:prstGeom>
          <a:solidFill>
            <a:schemeClr val="accent3">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5"/>
          <p:cNvSpPr txBox="1">
            <a:spLocks noChangeArrowheads="1"/>
          </p:cNvSpPr>
          <p:nvPr/>
        </p:nvSpPr>
        <p:spPr bwMode="auto">
          <a:xfrm>
            <a:off x="914400" y="4876800"/>
            <a:ext cx="4510314" cy="1754326"/>
          </a:xfrm>
          <a:prstGeom prst="rect">
            <a:avLst/>
          </a:prstGeom>
          <a:noFill/>
          <a:ln w="9525">
            <a:noFill/>
            <a:miter lim="800000"/>
            <a:headEnd/>
            <a:tailEnd/>
          </a:ln>
        </p:spPr>
        <p:txBody>
          <a:bodyPr wrap="square">
            <a:spAutoFit/>
          </a:bodyPr>
          <a:lstStyle/>
          <a:p>
            <a:r>
              <a:rPr lang="en-US" sz="3600" b="1" dirty="0">
                <a:solidFill>
                  <a:srgbClr val="FFFF00"/>
                </a:solidFill>
                <a:effectLst>
                  <a:outerShdw blurRad="38100" dist="38100" dir="2700000" algn="tl">
                    <a:srgbClr val="000000">
                      <a:alpha val="43137"/>
                    </a:srgbClr>
                  </a:outerShdw>
                </a:effectLst>
                <a:latin typeface="Arial" charset="0"/>
                <a:cs typeface="Arial" charset="0"/>
              </a:rPr>
              <a:t>The word used here is </a:t>
            </a:r>
            <a:r>
              <a:rPr lang="en-US" sz="3600" b="1" dirty="0" err="1">
                <a:solidFill>
                  <a:srgbClr val="FFFF00"/>
                </a:solidFill>
                <a:effectLst>
                  <a:outerShdw blurRad="38100" dist="38100" dir="2700000" algn="tl">
                    <a:srgbClr val="000000">
                      <a:alpha val="43137"/>
                    </a:srgbClr>
                  </a:outerShdw>
                </a:effectLst>
                <a:latin typeface="Symbol" pitchFamily="18" charset="2"/>
              </a:rPr>
              <a:t>aleifw</a:t>
            </a:r>
            <a:r>
              <a:rPr lang="en-US" sz="3600" b="1" dirty="0">
                <a:solidFill>
                  <a:srgbClr val="FFFF00"/>
                </a:solidFill>
                <a:effectLst>
                  <a:outerShdw blurRad="38100" dist="38100" dir="2700000" algn="tl">
                    <a:srgbClr val="000000">
                      <a:alpha val="43137"/>
                    </a:srgbClr>
                  </a:outerShdw>
                </a:effectLst>
                <a:latin typeface="Symbol" pitchFamily="18" charset="2"/>
              </a:rPr>
              <a:t>  </a:t>
            </a:r>
            <a:r>
              <a:rPr lang="en-US" sz="3600" b="1" dirty="0">
                <a:solidFill>
                  <a:srgbClr val="FFFF00"/>
                </a:solidFill>
                <a:effectLst>
                  <a:outerShdw blurRad="38100" dist="38100" dir="2700000" algn="tl">
                    <a:srgbClr val="000000">
                      <a:alpha val="43137"/>
                    </a:srgbClr>
                  </a:outerShdw>
                </a:effectLst>
                <a:latin typeface="Arial" charset="0"/>
                <a:cs typeface="Arial" charset="0"/>
              </a:rPr>
              <a:t>= rub (as to apply medicine)</a:t>
            </a:r>
            <a:endParaRPr lang="en-US" sz="3600" dirty="0">
              <a:solidFill>
                <a:srgbClr val="FFFF00"/>
              </a:solidFill>
              <a:effectLst>
                <a:outerShdw blurRad="38100" dist="38100" dir="2700000" algn="tl">
                  <a:srgbClr val="000000">
                    <a:alpha val="43137"/>
                  </a:srgbClr>
                </a:outerShdw>
              </a:effectLst>
              <a:latin typeface="Arial" charset="0"/>
              <a:cs typeface="Arial" charset="0"/>
            </a:endParaRPr>
          </a:p>
        </p:txBody>
      </p:sp>
      <p:sp>
        <p:nvSpPr>
          <p:cNvPr id="10" name="Rectangular Callout 9"/>
          <p:cNvSpPr/>
          <p:nvPr/>
        </p:nvSpPr>
        <p:spPr>
          <a:xfrm>
            <a:off x="5715000" y="4876800"/>
            <a:ext cx="3657600" cy="1828800"/>
          </a:xfrm>
          <a:prstGeom prst="wedgeRectCallout">
            <a:avLst>
              <a:gd name="adj1" fmla="val -137322"/>
              <a:gd name="adj2" fmla="val -95834"/>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638800" y="4953000"/>
            <a:ext cx="3733800" cy="1754326"/>
          </a:xfrm>
          <a:prstGeom prst="rect">
            <a:avLst/>
          </a:prstGeom>
          <a:noFill/>
        </p:spPr>
        <p:txBody>
          <a:bodyPr wrap="square" rtlCol="0">
            <a:spAutoFit/>
          </a:bodyPr>
          <a:lstStyle/>
          <a:p>
            <a:pPr algn="ctr"/>
            <a:r>
              <a:rPr lang="en-US" sz="3600" b="1" dirty="0">
                <a:solidFill>
                  <a:srgbClr val="FFFF00"/>
                </a:solidFill>
                <a:latin typeface="Arial" charset="0"/>
                <a:cs typeface="Arial" charset="0"/>
              </a:rPr>
              <a:t>NOT</a:t>
            </a:r>
            <a:r>
              <a:rPr lang="en-US" sz="3600" b="1" dirty="0">
                <a:solidFill>
                  <a:srgbClr val="FFFF00"/>
                </a:solidFill>
              </a:rPr>
              <a:t> </a:t>
            </a:r>
            <a:r>
              <a:rPr lang="en-US" sz="3600" b="1" dirty="0" err="1">
                <a:solidFill>
                  <a:srgbClr val="FFFF00"/>
                </a:solidFill>
                <a:latin typeface="Symbol" pitchFamily="18" charset="2"/>
              </a:rPr>
              <a:t>criw</a:t>
            </a:r>
            <a:r>
              <a:rPr lang="en-US" sz="3600" b="1" dirty="0">
                <a:solidFill>
                  <a:srgbClr val="FFFF00"/>
                </a:solidFill>
              </a:rPr>
              <a:t>  </a:t>
            </a:r>
            <a:r>
              <a:rPr lang="en-US" sz="3600" b="1" dirty="0">
                <a:solidFill>
                  <a:srgbClr val="FFFF00"/>
                </a:solidFill>
                <a:latin typeface="Arial" charset="0"/>
                <a:cs typeface="Arial" charset="0"/>
              </a:rPr>
              <a:t>= </a:t>
            </a:r>
            <a:br>
              <a:rPr lang="en-US" sz="3600" b="1" dirty="0">
                <a:solidFill>
                  <a:srgbClr val="FFFF00"/>
                </a:solidFill>
                <a:latin typeface="Arial" charset="0"/>
                <a:cs typeface="Arial" charset="0"/>
              </a:rPr>
            </a:br>
            <a:r>
              <a:rPr lang="en-US" sz="3600" b="1" dirty="0">
                <a:solidFill>
                  <a:srgbClr val="FFFF00"/>
                </a:solidFill>
                <a:latin typeface="Arial" charset="0"/>
                <a:cs typeface="Arial" charset="0"/>
              </a:rPr>
              <a:t> </a:t>
            </a:r>
            <a:r>
              <a:rPr lang="en-US" sz="3600" b="1" u="sng" dirty="0">
                <a:solidFill>
                  <a:srgbClr val="FFFF00"/>
                </a:solidFill>
                <a:effectLst>
                  <a:glow rad="190500">
                    <a:srgbClr val="0E262C"/>
                  </a:glow>
                </a:effectLst>
                <a:latin typeface="Arial" charset="0"/>
                <a:cs typeface="Arial" charset="0"/>
              </a:rPr>
              <a:t>ceremoniall</a:t>
            </a:r>
            <a:r>
              <a:rPr lang="en-US" sz="3600" b="1" dirty="0">
                <a:solidFill>
                  <a:srgbClr val="FFFF00"/>
                </a:solidFill>
                <a:effectLst>
                  <a:glow rad="190500">
                    <a:srgbClr val="0E262C"/>
                  </a:glow>
                </a:effectLst>
                <a:latin typeface="Arial" charset="0"/>
                <a:cs typeface="Arial" charset="0"/>
              </a:rPr>
              <a:t>y</a:t>
            </a:r>
            <a:r>
              <a:rPr lang="en-US" sz="3600" b="1" dirty="0">
                <a:solidFill>
                  <a:srgbClr val="FFFF00"/>
                </a:solidFill>
                <a:latin typeface="Arial" charset="0"/>
                <a:cs typeface="Arial" charset="0"/>
              </a:rPr>
              <a:t>, symbolic ritual</a:t>
            </a:r>
            <a:endParaRPr lang="en-US" dirty="0"/>
          </a:p>
        </p:txBody>
      </p:sp>
      <p:pic>
        <p:nvPicPr>
          <p:cNvPr id="12" name="Picture 2"/>
          <p:cNvPicPr>
            <a:picLocks noChangeAspect="1" noChangeArrowheads="1"/>
          </p:cNvPicPr>
          <p:nvPr/>
        </p:nvPicPr>
        <p:blipFill>
          <a:blip r:embed="rId2" cstate="print"/>
          <a:srcRect/>
          <a:stretch>
            <a:fillRect/>
          </a:stretch>
        </p:blipFill>
        <p:spPr bwMode="auto">
          <a:xfrm>
            <a:off x="8458201" y="2291976"/>
            <a:ext cx="3720058" cy="5099423"/>
          </a:xfrm>
          <a:prstGeom prst="rect">
            <a:avLst/>
          </a:prstGeom>
          <a:noFill/>
          <a:ln w="9525">
            <a:noFill/>
            <a:miter lim="800000"/>
            <a:headEnd/>
            <a:tailEnd/>
          </a:ln>
          <a:effectLst/>
        </p:spPr>
      </p:pic>
      <p:pic>
        <p:nvPicPr>
          <p:cNvPr id="5" name="Picture 4"/>
          <p:cNvPicPr>
            <a:picLocks noChangeAspect="1"/>
          </p:cNvPicPr>
          <p:nvPr/>
        </p:nvPicPr>
        <p:blipFill>
          <a:blip r:embed="rId3"/>
          <a:stretch>
            <a:fillRect/>
          </a:stretch>
        </p:blipFill>
        <p:spPr>
          <a:xfrm>
            <a:off x="10744200" y="-381000"/>
            <a:ext cx="1872295" cy="3473646"/>
          </a:xfrm>
          <a:prstGeom prst="rect">
            <a:avLst/>
          </a:prstGeom>
        </p:spPr>
      </p:pic>
    </p:spTree>
    <p:extLst>
      <p:ext uri="{BB962C8B-B14F-4D97-AF65-F5344CB8AC3E}">
        <p14:creationId xmlns:p14="http://schemas.microsoft.com/office/powerpoint/2010/main" val="127412099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t="15668" r="365" b="11048"/>
          <a:stretch/>
        </p:blipFill>
        <p:spPr>
          <a:xfrm>
            <a:off x="5867400" y="-44971"/>
            <a:ext cx="6304613" cy="7015397"/>
          </a:xfrm>
          <a:prstGeom prst="rect">
            <a:avLst/>
          </a:prstGeom>
        </p:spPr>
      </p:pic>
      <p:sp>
        <p:nvSpPr>
          <p:cNvPr id="9" name="Rounded Rectangle 8"/>
          <p:cNvSpPr/>
          <p:nvPr/>
        </p:nvSpPr>
        <p:spPr>
          <a:xfrm>
            <a:off x="1447800" y="3352800"/>
            <a:ext cx="4648200" cy="914400"/>
          </a:xfrm>
          <a:prstGeom prst="round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457200" y="3962400"/>
            <a:ext cx="990600" cy="914400"/>
          </a:xfrm>
          <a:prstGeom prst="round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pPr algn="l"/>
            <a:r>
              <a:rPr lang="en-US" dirty="0"/>
              <a:t>4. Pray with </a:t>
            </a:r>
            <a:r>
              <a:rPr lang="en-US" u="sng" dirty="0"/>
              <a:t>Anointin</a:t>
            </a:r>
            <a:r>
              <a:rPr lang="en-US" dirty="0"/>
              <a:t>g</a:t>
            </a:r>
          </a:p>
        </p:txBody>
      </p:sp>
      <p:sp>
        <p:nvSpPr>
          <p:cNvPr id="3" name="Content Placeholder 2"/>
          <p:cNvSpPr>
            <a:spLocks noGrp="1"/>
          </p:cNvSpPr>
          <p:nvPr>
            <p:ph idx="1"/>
          </p:nvPr>
        </p:nvSpPr>
        <p:spPr>
          <a:xfrm>
            <a:off x="609600" y="1600201"/>
            <a:ext cx="6019800" cy="4525963"/>
          </a:xfrm>
        </p:spPr>
        <p:txBody>
          <a:bodyPr/>
          <a:lstStyle/>
          <a:p>
            <a:pPr marL="0" indent="0"/>
            <a:r>
              <a:rPr lang="en-US" baseline="30000" dirty="0"/>
              <a:t>14</a:t>
            </a:r>
            <a:r>
              <a:rPr lang="en-US" dirty="0"/>
              <a:t> Is any one of you </a:t>
            </a:r>
            <a:r>
              <a:rPr lang="en-US" dirty="0">
                <a:solidFill>
                  <a:srgbClr val="FFFF00"/>
                </a:solidFill>
              </a:rPr>
              <a:t>sick</a:t>
            </a:r>
            <a:r>
              <a:rPr lang="en-US" dirty="0"/>
              <a:t>? He should call the elders of the church to pray over him and anoint[</a:t>
            </a:r>
            <a:r>
              <a:rPr lang="en-US" dirty="0" err="1"/>
              <a:t>ing</a:t>
            </a:r>
            <a:r>
              <a:rPr lang="en-US" dirty="0"/>
              <a:t>] him with oil in the name of the Lord. </a:t>
            </a:r>
          </a:p>
        </p:txBody>
      </p:sp>
      <p:sp>
        <p:nvSpPr>
          <p:cNvPr id="13" name="Rectangular Callout 12"/>
          <p:cNvSpPr/>
          <p:nvPr/>
        </p:nvSpPr>
        <p:spPr>
          <a:xfrm>
            <a:off x="685800" y="4876800"/>
            <a:ext cx="4876800" cy="1828800"/>
          </a:xfrm>
          <a:prstGeom prst="wedgeRectCallout">
            <a:avLst>
              <a:gd name="adj1" fmla="val -12891"/>
              <a:gd name="adj2" fmla="val -96972"/>
            </a:avLst>
          </a:prstGeom>
          <a:solidFill>
            <a:schemeClr val="accent3">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5"/>
          <p:cNvSpPr txBox="1">
            <a:spLocks noChangeArrowheads="1"/>
          </p:cNvSpPr>
          <p:nvPr/>
        </p:nvSpPr>
        <p:spPr bwMode="auto">
          <a:xfrm>
            <a:off x="914400" y="4876800"/>
            <a:ext cx="4510314" cy="1754326"/>
          </a:xfrm>
          <a:prstGeom prst="rect">
            <a:avLst/>
          </a:prstGeom>
          <a:noFill/>
          <a:ln w="9525">
            <a:noFill/>
            <a:miter lim="800000"/>
            <a:headEnd/>
            <a:tailEnd/>
          </a:ln>
        </p:spPr>
        <p:txBody>
          <a:bodyPr wrap="square">
            <a:spAutoFit/>
          </a:bodyPr>
          <a:lstStyle/>
          <a:p>
            <a:r>
              <a:rPr lang="en-US" sz="3600" b="1" dirty="0">
                <a:solidFill>
                  <a:srgbClr val="FFFF00"/>
                </a:solidFill>
                <a:effectLst>
                  <a:outerShdw blurRad="38100" dist="38100" dir="2700000" algn="tl">
                    <a:srgbClr val="000000">
                      <a:alpha val="43137"/>
                    </a:srgbClr>
                  </a:outerShdw>
                </a:effectLst>
                <a:latin typeface="Arial" charset="0"/>
                <a:cs typeface="Arial" charset="0"/>
              </a:rPr>
              <a:t>The word used here is </a:t>
            </a:r>
            <a:r>
              <a:rPr lang="en-US" sz="3600" b="1" dirty="0" err="1">
                <a:solidFill>
                  <a:srgbClr val="FFFF00"/>
                </a:solidFill>
                <a:effectLst>
                  <a:outerShdw blurRad="38100" dist="38100" dir="2700000" algn="tl">
                    <a:srgbClr val="000000">
                      <a:alpha val="43137"/>
                    </a:srgbClr>
                  </a:outerShdw>
                </a:effectLst>
                <a:latin typeface="Symbol" pitchFamily="18" charset="2"/>
              </a:rPr>
              <a:t>aleifw</a:t>
            </a:r>
            <a:r>
              <a:rPr lang="en-US" sz="3600" b="1" dirty="0">
                <a:solidFill>
                  <a:srgbClr val="FFFF00"/>
                </a:solidFill>
                <a:effectLst>
                  <a:outerShdw blurRad="38100" dist="38100" dir="2700000" algn="tl">
                    <a:srgbClr val="000000">
                      <a:alpha val="43137"/>
                    </a:srgbClr>
                  </a:outerShdw>
                </a:effectLst>
                <a:latin typeface="Symbol" pitchFamily="18" charset="2"/>
              </a:rPr>
              <a:t>  </a:t>
            </a:r>
            <a:r>
              <a:rPr lang="en-US" sz="3600" b="1" dirty="0">
                <a:solidFill>
                  <a:srgbClr val="FFFF00"/>
                </a:solidFill>
                <a:effectLst>
                  <a:outerShdw blurRad="38100" dist="38100" dir="2700000" algn="tl">
                    <a:srgbClr val="000000">
                      <a:alpha val="43137"/>
                    </a:srgbClr>
                  </a:outerShdw>
                </a:effectLst>
                <a:latin typeface="Arial" charset="0"/>
                <a:cs typeface="Arial" charset="0"/>
              </a:rPr>
              <a:t>= rub (as to apply medicine)</a:t>
            </a:r>
            <a:endParaRPr lang="en-US" sz="3600" dirty="0">
              <a:solidFill>
                <a:srgbClr val="FFFF00"/>
              </a:solidFill>
              <a:effectLst>
                <a:outerShdw blurRad="38100" dist="38100" dir="2700000" algn="tl">
                  <a:srgbClr val="000000">
                    <a:alpha val="43137"/>
                  </a:srgbClr>
                </a:outerShdw>
              </a:effectLst>
              <a:latin typeface="Arial" charset="0"/>
              <a:cs typeface="Arial" charset="0"/>
            </a:endParaRPr>
          </a:p>
        </p:txBody>
      </p:sp>
      <p:sp>
        <p:nvSpPr>
          <p:cNvPr id="11" name="TextBox 10"/>
          <p:cNvSpPr txBox="1"/>
          <p:nvPr/>
        </p:nvSpPr>
        <p:spPr>
          <a:xfrm>
            <a:off x="7010400" y="304800"/>
            <a:ext cx="5029200" cy="2554545"/>
          </a:xfrm>
          <a:prstGeom prst="rect">
            <a:avLst/>
          </a:prstGeom>
          <a:noFill/>
        </p:spPr>
        <p:txBody>
          <a:bodyPr wrap="square" rtlCol="0">
            <a:spAutoFit/>
          </a:bodyPr>
          <a:lstStyle/>
          <a:p>
            <a:r>
              <a:rPr lang="en-US" sz="4000" b="1" baseline="30000" dirty="0">
                <a:solidFill>
                  <a:srgbClr val="FFFF00"/>
                </a:solidFill>
                <a:effectLst>
                  <a:glow rad="190500">
                    <a:schemeClr val="accent3">
                      <a:lumMod val="50000"/>
                    </a:schemeClr>
                  </a:glow>
                  <a:outerShdw blurRad="38100" dist="38100" dir="2700000" algn="tl">
                    <a:srgbClr val="000000">
                      <a:alpha val="43137"/>
                    </a:srgbClr>
                  </a:outerShdw>
                </a:effectLst>
              </a:rPr>
              <a:t>17</a:t>
            </a:r>
            <a:r>
              <a:rPr lang="en-US" sz="4000" b="1" dirty="0">
                <a:solidFill>
                  <a:srgbClr val="FFFF00"/>
                </a:solidFill>
                <a:effectLst>
                  <a:glow rad="190500">
                    <a:schemeClr val="accent3">
                      <a:lumMod val="50000"/>
                    </a:schemeClr>
                  </a:glow>
                  <a:outerShdw blurRad="38100" dist="38100" dir="2700000" algn="tl">
                    <a:srgbClr val="000000">
                      <a:alpha val="43137"/>
                    </a:srgbClr>
                  </a:outerShdw>
                </a:effectLst>
              </a:rPr>
              <a:t> But when you fast, put </a:t>
            </a:r>
            <a:r>
              <a:rPr lang="en-US" sz="4000" b="1" u="sng" dirty="0">
                <a:solidFill>
                  <a:schemeClr val="bg1"/>
                </a:solidFill>
                <a:effectLst>
                  <a:glow rad="190500">
                    <a:srgbClr val="C00000"/>
                  </a:glow>
                  <a:outerShdw blurRad="38100" dist="38100" dir="2700000" algn="tl">
                    <a:srgbClr val="000000">
                      <a:alpha val="43137"/>
                    </a:srgbClr>
                  </a:outerShdw>
                </a:effectLst>
              </a:rPr>
              <a:t>oil</a:t>
            </a:r>
            <a:r>
              <a:rPr lang="en-US" sz="4000" b="1" dirty="0">
                <a:solidFill>
                  <a:srgbClr val="FFFF00"/>
                </a:solidFill>
                <a:effectLst>
                  <a:glow rad="190500">
                    <a:schemeClr val="accent3">
                      <a:lumMod val="50000"/>
                    </a:schemeClr>
                  </a:glow>
                  <a:outerShdw blurRad="38100" dist="38100" dir="2700000" algn="tl">
                    <a:srgbClr val="000000">
                      <a:alpha val="43137"/>
                    </a:srgbClr>
                  </a:outerShdw>
                </a:effectLst>
              </a:rPr>
              <a:t> on your head and wash your face, (Mat 6:17 )</a:t>
            </a:r>
          </a:p>
        </p:txBody>
      </p:sp>
      <p:pic>
        <p:nvPicPr>
          <p:cNvPr id="14" name="Picture 2"/>
          <p:cNvPicPr>
            <a:picLocks noChangeAspect="1" noChangeArrowheads="1"/>
          </p:cNvPicPr>
          <p:nvPr/>
        </p:nvPicPr>
        <p:blipFill>
          <a:blip r:embed="rId3" cstate="print"/>
          <a:srcRect/>
          <a:stretch>
            <a:fillRect/>
          </a:stretch>
        </p:blipFill>
        <p:spPr bwMode="auto">
          <a:xfrm>
            <a:off x="8458201" y="2291976"/>
            <a:ext cx="3720058" cy="5099423"/>
          </a:xfrm>
          <a:prstGeom prst="rect">
            <a:avLst/>
          </a:prstGeom>
          <a:noFill/>
          <a:ln w="9525">
            <a:noFill/>
            <a:miter lim="800000"/>
            <a:headEnd/>
            <a:tailEnd/>
          </a:ln>
          <a:effectLst/>
        </p:spPr>
      </p:pic>
    </p:spTree>
    <p:extLst>
      <p:ext uri="{BB962C8B-B14F-4D97-AF65-F5344CB8AC3E}">
        <p14:creationId xmlns:p14="http://schemas.microsoft.com/office/powerpoint/2010/main" val="98645578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6800"/>
            <a:ext cx="4876800" cy="4525963"/>
          </a:xfrm>
        </p:spPr>
        <p:txBody>
          <a:bodyPr>
            <a:normAutofit/>
          </a:bodyPr>
          <a:lstStyle/>
          <a:p>
            <a:pPr marL="0" indent="0" algn="ctr"/>
            <a:r>
              <a:rPr lang="en-US" sz="6600" dirty="0">
                <a:ln>
                  <a:solidFill>
                    <a:schemeClr val="tx1"/>
                  </a:solidFill>
                </a:ln>
                <a:latin typeface="Arial Black" pitchFamily="34" charset="0"/>
              </a:rPr>
              <a:t>When </a:t>
            </a:r>
            <a:br>
              <a:rPr lang="en-US" sz="6600" dirty="0">
                <a:ln>
                  <a:solidFill>
                    <a:schemeClr val="tx1"/>
                  </a:solidFill>
                </a:ln>
                <a:latin typeface="Arial Black" pitchFamily="34" charset="0"/>
              </a:rPr>
            </a:br>
            <a:r>
              <a:rPr lang="en-US" sz="6600" dirty="0">
                <a:ln>
                  <a:solidFill>
                    <a:schemeClr val="tx1"/>
                  </a:solidFill>
                </a:ln>
                <a:latin typeface="Arial Black" pitchFamily="34" charset="0"/>
              </a:rPr>
              <a:t>Sickness </a:t>
            </a:r>
            <a:br>
              <a:rPr lang="en-US" sz="6600" dirty="0">
                <a:ln>
                  <a:solidFill>
                    <a:schemeClr val="tx1"/>
                  </a:solidFill>
                </a:ln>
                <a:latin typeface="Arial Black" pitchFamily="34" charset="0"/>
              </a:rPr>
            </a:br>
            <a:r>
              <a:rPr lang="en-US" sz="6600" dirty="0">
                <a:ln>
                  <a:solidFill>
                    <a:schemeClr val="tx1"/>
                  </a:solidFill>
                </a:ln>
                <a:latin typeface="Arial Black" pitchFamily="34" charset="0"/>
              </a:rPr>
              <a:t>Strikes!</a:t>
            </a:r>
            <a:endParaRPr lang="en-US" sz="6600" dirty="0"/>
          </a:p>
        </p:txBody>
      </p:sp>
      <p:pic>
        <p:nvPicPr>
          <p:cNvPr id="4" name="Picture 3"/>
          <p:cNvPicPr>
            <a:picLocks noChangeAspect="1" noChangeArrowheads="1"/>
          </p:cNvPicPr>
          <p:nvPr/>
        </p:nvPicPr>
        <p:blipFill>
          <a:blip r:embed="rId2" cstate="print"/>
          <a:srcRect r="17502"/>
          <a:stretch>
            <a:fillRect/>
          </a:stretch>
        </p:blipFill>
        <p:spPr bwMode="auto">
          <a:xfrm>
            <a:off x="5735216" y="0"/>
            <a:ext cx="6456784" cy="6855768"/>
          </a:xfrm>
          <a:prstGeom prst="rect">
            <a:avLst/>
          </a:prstGeom>
          <a:noFill/>
          <a:ln w="9525">
            <a:noFill/>
            <a:miter lim="800000"/>
            <a:headEnd/>
            <a:tailEnd/>
          </a:ln>
          <a:effectLst/>
        </p:spPr>
      </p:pic>
    </p:spTree>
    <p:extLst>
      <p:ext uri="{BB962C8B-B14F-4D97-AF65-F5344CB8AC3E}">
        <p14:creationId xmlns:p14="http://schemas.microsoft.com/office/powerpoint/2010/main" val="176328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t="15668" r="365" b="11048"/>
          <a:stretch/>
        </p:blipFill>
        <p:spPr>
          <a:xfrm>
            <a:off x="5867400" y="-44971"/>
            <a:ext cx="6304613" cy="7015397"/>
          </a:xfrm>
          <a:prstGeom prst="rect">
            <a:avLst/>
          </a:prstGeom>
        </p:spPr>
      </p:pic>
      <p:sp>
        <p:nvSpPr>
          <p:cNvPr id="9" name="Rounded Rectangle 8"/>
          <p:cNvSpPr/>
          <p:nvPr/>
        </p:nvSpPr>
        <p:spPr>
          <a:xfrm>
            <a:off x="1447800" y="3352800"/>
            <a:ext cx="4648200" cy="914400"/>
          </a:xfrm>
          <a:prstGeom prst="round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457200" y="3962400"/>
            <a:ext cx="990600" cy="914400"/>
          </a:xfrm>
          <a:prstGeom prst="round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pPr algn="l"/>
            <a:r>
              <a:rPr lang="en-US" dirty="0"/>
              <a:t>4. Pray with </a:t>
            </a:r>
            <a:r>
              <a:rPr lang="en-US" u="sng" dirty="0"/>
              <a:t>Anointin</a:t>
            </a:r>
            <a:r>
              <a:rPr lang="en-US" dirty="0"/>
              <a:t>g Oil</a:t>
            </a:r>
          </a:p>
        </p:txBody>
      </p:sp>
      <p:sp>
        <p:nvSpPr>
          <p:cNvPr id="3" name="Content Placeholder 2"/>
          <p:cNvSpPr>
            <a:spLocks noGrp="1"/>
          </p:cNvSpPr>
          <p:nvPr>
            <p:ph idx="1"/>
          </p:nvPr>
        </p:nvSpPr>
        <p:spPr>
          <a:xfrm>
            <a:off x="609600" y="1600201"/>
            <a:ext cx="6019800" cy="4525963"/>
          </a:xfrm>
        </p:spPr>
        <p:txBody>
          <a:bodyPr/>
          <a:lstStyle/>
          <a:p>
            <a:pPr marL="0" indent="0"/>
            <a:r>
              <a:rPr lang="en-US" baseline="30000" dirty="0"/>
              <a:t>14</a:t>
            </a:r>
            <a:r>
              <a:rPr lang="en-US" dirty="0"/>
              <a:t> Is any one of you </a:t>
            </a:r>
            <a:r>
              <a:rPr lang="en-US" dirty="0">
                <a:solidFill>
                  <a:srgbClr val="FFFF00"/>
                </a:solidFill>
              </a:rPr>
              <a:t>sick</a:t>
            </a:r>
            <a:r>
              <a:rPr lang="en-US" dirty="0"/>
              <a:t>? He should call the elders of the church to pray over him and anoint[</a:t>
            </a:r>
            <a:r>
              <a:rPr lang="en-US" dirty="0" err="1"/>
              <a:t>ing</a:t>
            </a:r>
            <a:r>
              <a:rPr lang="en-US" dirty="0"/>
              <a:t>] him with oil in the name of the Lord. </a:t>
            </a:r>
          </a:p>
        </p:txBody>
      </p:sp>
      <p:sp>
        <p:nvSpPr>
          <p:cNvPr id="14" name="Rectangular Callout 13"/>
          <p:cNvSpPr/>
          <p:nvPr/>
        </p:nvSpPr>
        <p:spPr>
          <a:xfrm>
            <a:off x="685800" y="4876800"/>
            <a:ext cx="4876800" cy="1828800"/>
          </a:xfrm>
          <a:prstGeom prst="wedgeRectCallout">
            <a:avLst>
              <a:gd name="adj1" fmla="val -12891"/>
              <a:gd name="adj2" fmla="val -96972"/>
            </a:avLst>
          </a:prstGeom>
          <a:solidFill>
            <a:schemeClr val="accent3">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5"/>
          <p:cNvSpPr txBox="1">
            <a:spLocks noChangeArrowheads="1"/>
          </p:cNvSpPr>
          <p:nvPr/>
        </p:nvSpPr>
        <p:spPr bwMode="auto">
          <a:xfrm>
            <a:off x="914400" y="4876800"/>
            <a:ext cx="4510314" cy="1754326"/>
          </a:xfrm>
          <a:prstGeom prst="rect">
            <a:avLst/>
          </a:prstGeom>
          <a:noFill/>
          <a:ln w="9525">
            <a:noFill/>
            <a:miter lim="800000"/>
            <a:headEnd/>
            <a:tailEnd/>
          </a:ln>
        </p:spPr>
        <p:txBody>
          <a:bodyPr wrap="square">
            <a:spAutoFit/>
          </a:bodyPr>
          <a:lstStyle/>
          <a:p>
            <a:r>
              <a:rPr lang="en-US" sz="3600" b="1" dirty="0">
                <a:solidFill>
                  <a:srgbClr val="FFFF00"/>
                </a:solidFill>
                <a:effectLst>
                  <a:outerShdw blurRad="38100" dist="38100" dir="2700000" algn="tl">
                    <a:srgbClr val="000000">
                      <a:alpha val="43137"/>
                    </a:srgbClr>
                  </a:outerShdw>
                </a:effectLst>
                <a:latin typeface="Arial" charset="0"/>
                <a:cs typeface="Arial" charset="0"/>
              </a:rPr>
              <a:t>The word used here is </a:t>
            </a:r>
            <a:r>
              <a:rPr lang="en-US" sz="3600" b="1" dirty="0" err="1">
                <a:solidFill>
                  <a:srgbClr val="FFFF00"/>
                </a:solidFill>
                <a:effectLst>
                  <a:outerShdw blurRad="38100" dist="38100" dir="2700000" algn="tl">
                    <a:srgbClr val="000000">
                      <a:alpha val="43137"/>
                    </a:srgbClr>
                  </a:outerShdw>
                </a:effectLst>
                <a:latin typeface="Symbol" pitchFamily="18" charset="2"/>
              </a:rPr>
              <a:t>aleifw</a:t>
            </a:r>
            <a:r>
              <a:rPr lang="en-US" sz="3600" b="1" dirty="0">
                <a:solidFill>
                  <a:srgbClr val="FFFF00"/>
                </a:solidFill>
                <a:effectLst>
                  <a:outerShdw blurRad="38100" dist="38100" dir="2700000" algn="tl">
                    <a:srgbClr val="000000">
                      <a:alpha val="43137"/>
                    </a:srgbClr>
                  </a:outerShdw>
                </a:effectLst>
                <a:latin typeface="Symbol" pitchFamily="18" charset="2"/>
              </a:rPr>
              <a:t>  </a:t>
            </a:r>
            <a:r>
              <a:rPr lang="en-US" sz="3600" b="1" dirty="0">
                <a:solidFill>
                  <a:srgbClr val="FFFF00"/>
                </a:solidFill>
                <a:effectLst>
                  <a:outerShdw blurRad="38100" dist="38100" dir="2700000" algn="tl">
                    <a:srgbClr val="000000">
                      <a:alpha val="43137"/>
                    </a:srgbClr>
                  </a:outerShdw>
                </a:effectLst>
                <a:latin typeface="Arial" charset="0"/>
                <a:cs typeface="Arial" charset="0"/>
              </a:rPr>
              <a:t>= rub (as to apply medicine)</a:t>
            </a:r>
            <a:endParaRPr lang="en-US" sz="3600" dirty="0">
              <a:solidFill>
                <a:srgbClr val="FFFF00"/>
              </a:solidFill>
              <a:effectLst>
                <a:outerShdw blurRad="38100" dist="38100" dir="2700000" algn="tl">
                  <a:srgbClr val="000000">
                    <a:alpha val="43137"/>
                  </a:srgbClr>
                </a:outerShdw>
              </a:effectLst>
              <a:latin typeface="Arial" charset="0"/>
              <a:cs typeface="Arial" charset="0"/>
            </a:endParaRPr>
          </a:p>
        </p:txBody>
      </p:sp>
      <p:pic>
        <p:nvPicPr>
          <p:cNvPr id="13" name="Picture 2"/>
          <p:cNvPicPr>
            <a:picLocks noChangeAspect="1" noChangeArrowheads="1"/>
          </p:cNvPicPr>
          <p:nvPr/>
        </p:nvPicPr>
        <p:blipFill rotWithShape="1">
          <a:blip r:embed="rId3" cstate="print"/>
          <a:srcRect t="13081" r="12005" b="3752"/>
          <a:stretch/>
        </p:blipFill>
        <p:spPr bwMode="auto">
          <a:xfrm>
            <a:off x="4267200" y="-44971"/>
            <a:ext cx="7935686" cy="7000407"/>
          </a:xfrm>
          <a:prstGeom prst="rect">
            <a:avLst/>
          </a:prstGeom>
          <a:noFill/>
          <a:ln w="9525">
            <a:noFill/>
            <a:miter lim="800000"/>
            <a:headEnd/>
            <a:tailEnd/>
          </a:ln>
          <a:effectLst/>
        </p:spPr>
      </p:pic>
      <p:sp>
        <p:nvSpPr>
          <p:cNvPr id="11" name="TextBox 10"/>
          <p:cNvSpPr txBox="1"/>
          <p:nvPr/>
        </p:nvSpPr>
        <p:spPr>
          <a:xfrm>
            <a:off x="7010400" y="304800"/>
            <a:ext cx="5029200" cy="2554545"/>
          </a:xfrm>
          <a:prstGeom prst="rect">
            <a:avLst/>
          </a:prstGeom>
          <a:noFill/>
        </p:spPr>
        <p:txBody>
          <a:bodyPr wrap="square" rtlCol="0">
            <a:spAutoFit/>
          </a:bodyPr>
          <a:lstStyle/>
          <a:p>
            <a:r>
              <a:rPr lang="en-US" sz="4000" b="1" dirty="0">
                <a:solidFill>
                  <a:srgbClr val="FFFF00"/>
                </a:solidFill>
                <a:effectLst>
                  <a:glow rad="190500">
                    <a:srgbClr val="0E262C"/>
                  </a:glow>
                </a:effectLst>
              </a:rPr>
              <a:t>He went to him and bandaged his wounds, </a:t>
            </a:r>
            <a:r>
              <a:rPr lang="en-US" sz="4000" b="1" dirty="0">
                <a:solidFill>
                  <a:schemeClr val="bg1"/>
                </a:solidFill>
                <a:effectLst>
                  <a:glow rad="190500">
                    <a:srgbClr val="C00000"/>
                  </a:glow>
                </a:effectLst>
              </a:rPr>
              <a:t>pouring on oil </a:t>
            </a:r>
            <a:r>
              <a:rPr lang="en-US" sz="4000" b="1" dirty="0">
                <a:solidFill>
                  <a:srgbClr val="FFFF00"/>
                </a:solidFill>
                <a:effectLst>
                  <a:glow rad="190500">
                    <a:srgbClr val="0E262C"/>
                  </a:glow>
                </a:effectLst>
              </a:rPr>
              <a:t>and </a:t>
            </a:r>
            <a:r>
              <a:rPr lang="en-US" sz="4000" b="1" dirty="0">
                <a:solidFill>
                  <a:schemeClr val="bg1"/>
                </a:solidFill>
                <a:effectLst>
                  <a:glow rad="190500">
                    <a:srgbClr val="0E262C"/>
                  </a:glow>
                </a:effectLst>
              </a:rPr>
              <a:t>wine</a:t>
            </a:r>
            <a:r>
              <a:rPr lang="en-US" sz="4000" b="1" dirty="0">
                <a:solidFill>
                  <a:srgbClr val="FFFF00"/>
                </a:solidFill>
                <a:effectLst>
                  <a:glow rad="190500">
                    <a:srgbClr val="0E262C"/>
                  </a:glow>
                </a:effectLst>
              </a:rPr>
              <a:t>. (Luke 10:34)</a:t>
            </a:r>
          </a:p>
        </p:txBody>
      </p:sp>
    </p:spTree>
    <p:extLst>
      <p:ext uri="{BB962C8B-B14F-4D97-AF65-F5344CB8AC3E}">
        <p14:creationId xmlns:p14="http://schemas.microsoft.com/office/powerpoint/2010/main" val="39539843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t="15668" r="365" b="11048"/>
          <a:stretch/>
        </p:blipFill>
        <p:spPr>
          <a:xfrm>
            <a:off x="5867400" y="-44971"/>
            <a:ext cx="6304613" cy="7015397"/>
          </a:xfrm>
          <a:prstGeom prst="rect">
            <a:avLst/>
          </a:prstGeom>
        </p:spPr>
      </p:pic>
      <p:sp>
        <p:nvSpPr>
          <p:cNvPr id="9" name="Rounded Rectangle 8"/>
          <p:cNvSpPr/>
          <p:nvPr/>
        </p:nvSpPr>
        <p:spPr>
          <a:xfrm>
            <a:off x="1447800" y="3352800"/>
            <a:ext cx="4648200" cy="914400"/>
          </a:xfrm>
          <a:prstGeom prst="round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457200" y="3962400"/>
            <a:ext cx="990600" cy="914400"/>
          </a:xfrm>
          <a:prstGeom prst="round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pPr algn="l"/>
            <a:r>
              <a:rPr lang="en-US" dirty="0"/>
              <a:t>4. Pray with </a:t>
            </a:r>
            <a:r>
              <a:rPr lang="en-US" u="sng" dirty="0"/>
              <a:t>Anointin</a:t>
            </a:r>
            <a:r>
              <a:rPr lang="en-US" dirty="0"/>
              <a:t>g Oil</a:t>
            </a:r>
          </a:p>
        </p:txBody>
      </p:sp>
      <p:sp>
        <p:nvSpPr>
          <p:cNvPr id="3" name="Content Placeholder 2"/>
          <p:cNvSpPr>
            <a:spLocks noGrp="1"/>
          </p:cNvSpPr>
          <p:nvPr>
            <p:ph idx="1"/>
          </p:nvPr>
        </p:nvSpPr>
        <p:spPr>
          <a:xfrm>
            <a:off x="609600" y="1600201"/>
            <a:ext cx="6019800" cy="4525963"/>
          </a:xfrm>
        </p:spPr>
        <p:txBody>
          <a:bodyPr/>
          <a:lstStyle/>
          <a:p>
            <a:pPr marL="0" indent="0"/>
            <a:r>
              <a:rPr lang="en-US" baseline="30000" dirty="0"/>
              <a:t>14</a:t>
            </a:r>
            <a:r>
              <a:rPr lang="en-US" dirty="0"/>
              <a:t> Is any one of you </a:t>
            </a:r>
            <a:r>
              <a:rPr lang="en-US" dirty="0">
                <a:solidFill>
                  <a:srgbClr val="FFFF00"/>
                </a:solidFill>
              </a:rPr>
              <a:t>sick</a:t>
            </a:r>
            <a:r>
              <a:rPr lang="en-US" dirty="0"/>
              <a:t>? He should call the elders of the church to pray over him and anoint[</a:t>
            </a:r>
            <a:r>
              <a:rPr lang="en-US" dirty="0" err="1"/>
              <a:t>ing</a:t>
            </a:r>
            <a:r>
              <a:rPr lang="en-US" dirty="0"/>
              <a:t>] him with oil in the name of the Lord. </a:t>
            </a:r>
          </a:p>
        </p:txBody>
      </p:sp>
      <p:pic>
        <p:nvPicPr>
          <p:cNvPr id="13" name="Picture 2"/>
          <p:cNvPicPr>
            <a:picLocks noChangeAspect="1" noChangeArrowheads="1"/>
          </p:cNvPicPr>
          <p:nvPr/>
        </p:nvPicPr>
        <p:blipFill rotWithShape="1">
          <a:blip r:embed="rId3" cstate="print"/>
          <a:srcRect t="13081" r="12005" b="3752"/>
          <a:stretch/>
        </p:blipFill>
        <p:spPr bwMode="auto">
          <a:xfrm>
            <a:off x="4267200" y="-44971"/>
            <a:ext cx="7935686" cy="7000407"/>
          </a:xfrm>
          <a:prstGeom prst="rect">
            <a:avLst/>
          </a:prstGeom>
          <a:noFill/>
          <a:ln w="9525">
            <a:noFill/>
            <a:miter lim="800000"/>
            <a:headEnd/>
            <a:tailEnd/>
          </a:ln>
          <a:effectLst/>
        </p:spPr>
      </p:pic>
      <p:sp>
        <p:nvSpPr>
          <p:cNvPr id="11" name="TextBox 10"/>
          <p:cNvSpPr txBox="1"/>
          <p:nvPr/>
        </p:nvSpPr>
        <p:spPr>
          <a:xfrm>
            <a:off x="7010400" y="304800"/>
            <a:ext cx="5029200" cy="2554545"/>
          </a:xfrm>
          <a:prstGeom prst="rect">
            <a:avLst/>
          </a:prstGeom>
          <a:noFill/>
        </p:spPr>
        <p:txBody>
          <a:bodyPr wrap="square" rtlCol="0">
            <a:spAutoFit/>
          </a:bodyPr>
          <a:lstStyle/>
          <a:p>
            <a:r>
              <a:rPr lang="en-US" sz="4000" b="1" dirty="0">
                <a:solidFill>
                  <a:srgbClr val="FFFF00"/>
                </a:solidFill>
                <a:effectLst>
                  <a:glow rad="190500">
                    <a:srgbClr val="0E262C"/>
                  </a:glow>
                </a:effectLst>
              </a:rPr>
              <a:t>He went to him and bandaged his wounds, </a:t>
            </a:r>
            <a:r>
              <a:rPr lang="en-US" sz="4000" b="1" dirty="0">
                <a:solidFill>
                  <a:schemeClr val="bg1"/>
                </a:solidFill>
                <a:effectLst>
                  <a:glow rad="190500">
                    <a:srgbClr val="C00000"/>
                  </a:glow>
                </a:effectLst>
              </a:rPr>
              <a:t>p</a:t>
            </a:r>
            <a:r>
              <a:rPr lang="en-US" sz="4000" b="1" u="sng" dirty="0">
                <a:solidFill>
                  <a:schemeClr val="bg1"/>
                </a:solidFill>
                <a:effectLst>
                  <a:glow rad="190500">
                    <a:srgbClr val="C00000"/>
                  </a:glow>
                </a:effectLst>
              </a:rPr>
              <a:t>ourin</a:t>
            </a:r>
            <a:r>
              <a:rPr lang="en-US" sz="4000" b="1" dirty="0">
                <a:solidFill>
                  <a:schemeClr val="bg1"/>
                </a:solidFill>
                <a:effectLst>
                  <a:glow rad="190500">
                    <a:srgbClr val="C00000"/>
                  </a:glow>
                </a:effectLst>
              </a:rPr>
              <a:t>g</a:t>
            </a:r>
            <a:r>
              <a:rPr lang="en-US" sz="4000" b="1" u="sng" dirty="0">
                <a:solidFill>
                  <a:schemeClr val="bg1"/>
                </a:solidFill>
                <a:effectLst>
                  <a:glow rad="190500">
                    <a:srgbClr val="C00000"/>
                  </a:glow>
                </a:effectLst>
              </a:rPr>
              <a:t> on oil</a:t>
            </a:r>
            <a:r>
              <a:rPr lang="en-US" sz="4000" b="1" dirty="0">
                <a:solidFill>
                  <a:schemeClr val="bg1"/>
                </a:solidFill>
                <a:effectLst>
                  <a:glow rad="190500">
                    <a:srgbClr val="C00000"/>
                  </a:glow>
                </a:effectLst>
              </a:rPr>
              <a:t> </a:t>
            </a:r>
            <a:r>
              <a:rPr lang="en-US" sz="4000" b="1" dirty="0">
                <a:solidFill>
                  <a:srgbClr val="FFFF00"/>
                </a:solidFill>
                <a:effectLst>
                  <a:glow rad="190500">
                    <a:srgbClr val="0E262C"/>
                  </a:glow>
                </a:effectLst>
              </a:rPr>
              <a:t>and </a:t>
            </a:r>
            <a:r>
              <a:rPr lang="en-US" sz="4000" b="1" dirty="0">
                <a:solidFill>
                  <a:schemeClr val="bg1"/>
                </a:solidFill>
                <a:effectLst>
                  <a:glow rad="190500">
                    <a:srgbClr val="0E262C"/>
                  </a:glow>
                </a:effectLst>
              </a:rPr>
              <a:t>wine</a:t>
            </a:r>
            <a:r>
              <a:rPr lang="en-US" sz="4000" b="1" dirty="0">
                <a:solidFill>
                  <a:srgbClr val="FFFF00"/>
                </a:solidFill>
                <a:effectLst>
                  <a:glow rad="190500">
                    <a:srgbClr val="0E262C"/>
                  </a:glow>
                </a:effectLst>
              </a:rPr>
              <a:t>. (Luke 10:34)</a:t>
            </a:r>
          </a:p>
        </p:txBody>
      </p:sp>
      <p:sp>
        <p:nvSpPr>
          <p:cNvPr id="14" name="Oval Callout 13"/>
          <p:cNvSpPr/>
          <p:nvPr/>
        </p:nvSpPr>
        <p:spPr>
          <a:xfrm>
            <a:off x="6543870" y="1362270"/>
            <a:ext cx="4809930" cy="2332653"/>
          </a:xfrm>
          <a:prstGeom prst="wedgeEllipseCallout">
            <a:avLst>
              <a:gd name="adj1" fmla="val 8923"/>
              <a:gd name="adj2" fmla="val -103100"/>
            </a:avLst>
          </a:prstGeom>
          <a:solidFill>
            <a:schemeClr val="bg1"/>
          </a:solid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239000" y="1676400"/>
            <a:ext cx="4116357" cy="1581972"/>
          </a:xfrm>
          <a:prstGeom prst="rect">
            <a:avLst/>
          </a:prstGeom>
          <a:solidFill>
            <a:schemeClr val="tx1">
              <a:alpha val="0"/>
            </a:schemeClr>
          </a:solidFill>
        </p:spPr>
        <p:txBody>
          <a:bodyPr wrap="square" rtlCol="0">
            <a:spAutoFit/>
          </a:bodyPr>
          <a:lstStyle/>
          <a:p>
            <a:pPr>
              <a:lnSpc>
                <a:spcPct val="80000"/>
              </a:lnSpc>
            </a:pPr>
            <a:r>
              <a:rPr lang="en-US" sz="4000" b="1" dirty="0">
                <a:solidFill>
                  <a:schemeClr val="accent1">
                    <a:lumMod val="75000"/>
                  </a:schemeClr>
                </a:solidFill>
              </a:rPr>
              <a:t>... for I am the LORD, who heals you.  (</a:t>
            </a:r>
            <a:r>
              <a:rPr lang="en-US" sz="4000" b="1" dirty="0" err="1">
                <a:solidFill>
                  <a:schemeClr val="accent1">
                    <a:lumMod val="75000"/>
                  </a:schemeClr>
                </a:solidFill>
              </a:rPr>
              <a:t>Exo</a:t>
            </a:r>
            <a:r>
              <a:rPr lang="en-US" sz="4000" b="1" dirty="0">
                <a:solidFill>
                  <a:schemeClr val="accent1">
                    <a:lumMod val="75000"/>
                  </a:schemeClr>
                </a:solidFill>
              </a:rPr>
              <a:t> 15:26)</a:t>
            </a:r>
          </a:p>
        </p:txBody>
      </p:sp>
      <p:sp>
        <p:nvSpPr>
          <p:cNvPr id="18" name="Rectangular Callout 17"/>
          <p:cNvSpPr/>
          <p:nvPr/>
        </p:nvSpPr>
        <p:spPr>
          <a:xfrm>
            <a:off x="685800" y="4876800"/>
            <a:ext cx="4876800" cy="1828800"/>
          </a:xfrm>
          <a:prstGeom prst="wedgeRectCallout">
            <a:avLst>
              <a:gd name="adj1" fmla="val -12891"/>
              <a:gd name="adj2" fmla="val -96972"/>
            </a:avLst>
          </a:prstGeom>
          <a:solidFill>
            <a:schemeClr val="accent3">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5"/>
          <p:cNvSpPr txBox="1">
            <a:spLocks noChangeArrowheads="1"/>
          </p:cNvSpPr>
          <p:nvPr/>
        </p:nvSpPr>
        <p:spPr bwMode="auto">
          <a:xfrm>
            <a:off x="914400" y="4876800"/>
            <a:ext cx="4510314" cy="1754326"/>
          </a:xfrm>
          <a:prstGeom prst="rect">
            <a:avLst/>
          </a:prstGeom>
          <a:noFill/>
          <a:ln w="9525">
            <a:noFill/>
            <a:miter lim="800000"/>
            <a:headEnd/>
            <a:tailEnd/>
          </a:ln>
        </p:spPr>
        <p:txBody>
          <a:bodyPr wrap="square">
            <a:spAutoFit/>
          </a:bodyPr>
          <a:lstStyle/>
          <a:p>
            <a:r>
              <a:rPr lang="en-US" sz="3600" b="1" dirty="0">
                <a:solidFill>
                  <a:srgbClr val="FFFF00"/>
                </a:solidFill>
                <a:effectLst>
                  <a:outerShdw blurRad="38100" dist="38100" dir="2700000" algn="tl">
                    <a:srgbClr val="000000">
                      <a:alpha val="43137"/>
                    </a:srgbClr>
                  </a:outerShdw>
                </a:effectLst>
                <a:latin typeface="Arial" charset="0"/>
                <a:cs typeface="Arial" charset="0"/>
              </a:rPr>
              <a:t>The word used here is </a:t>
            </a:r>
            <a:r>
              <a:rPr lang="en-US" sz="3600" b="1" dirty="0" err="1">
                <a:solidFill>
                  <a:srgbClr val="FFFF00"/>
                </a:solidFill>
                <a:effectLst>
                  <a:outerShdw blurRad="38100" dist="38100" dir="2700000" algn="tl">
                    <a:srgbClr val="000000">
                      <a:alpha val="43137"/>
                    </a:srgbClr>
                  </a:outerShdw>
                </a:effectLst>
                <a:latin typeface="Symbol" pitchFamily="18" charset="2"/>
              </a:rPr>
              <a:t>aleifw</a:t>
            </a:r>
            <a:r>
              <a:rPr lang="en-US" sz="3600" b="1" dirty="0">
                <a:solidFill>
                  <a:srgbClr val="FFFF00"/>
                </a:solidFill>
                <a:effectLst>
                  <a:outerShdw blurRad="38100" dist="38100" dir="2700000" algn="tl">
                    <a:srgbClr val="000000">
                      <a:alpha val="43137"/>
                    </a:srgbClr>
                  </a:outerShdw>
                </a:effectLst>
                <a:latin typeface="Symbol" pitchFamily="18" charset="2"/>
              </a:rPr>
              <a:t>  </a:t>
            </a:r>
            <a:r>
              <a:rPr lang="en-US" sz="3600" b="1" dirty="0">
                <a:solidFill>
                  <a:srgbClr val="FFFF00"/>
                </a:solidFill>
                <a:effectLst>
                  <a:outerShdw blurRad="38100" dist="38100" dir="2700000" algn="tl">
                    <a:srgbClr val="000000">
                      <a:alpha val="43137"/>
                    </a:srgbClr>
                  </a:outerShdw>
                </a:effectLst>
                <a:latin typeface="Arial" charset="0"/>
                <a:cs typeface="Arial" charset="0"/>
              </a:rPr>
              <a:t>= rub (as to apply medicine)</a:t>
            </a:r>
            <a:endParaRPr lang="en-US" sz="3600" dirty="0">
              <a:solidFill>
                <a:srgbClr val="FFFF00"/>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37198224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447800" y="3352800"/>
            <a:ext cx="4648200" cy="914400"/>
          </a:xfrm>
          <a:prstGeom prst="round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457200" y="3962400"/>
            <a:ext cx="990600" cy="914400"/>
          </a:xfrm>
          <a:prstGeom prst="round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1600201"/>
            <a:ext cx="6019800" cy="4525963"/>
          </a:xfrm>
        </p:spPr>
        <p:txBody>
          <a:bodyPr/>
          <a:lstStyle/>
          <a:p>
            <a:pPr marL="0" indent="0"/>
            <a:r>
              <a:rPr lang="en-US" baseline="30000" dirty="0"/>
              <a:t>14</a:t>
            </a:r>
            <a:r>
              <a:rPr lang="en-US" dirty="0"/>
              <a:t> Is any one of you </a:t>
            </a:r>
            <a:r>
              <a:rPr lang="en-US" dirty="0">
                <a:solidFill>
                  <a:srgbClr val="FFFF00"/>
                </a:solidFill>
              </a:rPr>
              <a:t>sick</a:t>
            </a:r>
            <a:r>
              <a:rPr lang="en-US" dirty="0"/>
              <a:t>? He should call the elders of the church to pray over him and anoint[</a:t>
            </a:r>
            <a:r>
              <a:rPr lang="en-US" dirty="0" err="1"/>
              <a:t>ing</a:t>
            </a:r>
            <a:r>
              <a:rPr lang="en-US" dirty="0"/>
              <a:t>] him with oil in the name of the Lord. </a:t>
            </a:r>
          </a:p>
        </p:txBody>
      </p:sp>
      <p:sp>
        <p:nvSpPr>
          <p:cNvPr id="11" name="Rectangular Callout 10"/>
          <p:cNvSpPr/>
          <p:nvPr/>
        </p:nvSpPr>
        <p:spPr>
          <a:xfrm>
            <a:off x="685800" y="4876800"/>
            <a:ext cx="4876800" cy="1828800"/>
          </a:xfrm>
          <a:prstGeom prst="wedgeRectCallout">
            <a:avLst>
              <a:gd name="adj1" fmla="val -12891"/>
              <a:gd name="adj2" fmla="val -96972"/>
            </a:avLst>
          </a:prstGeom>
          <a:solidFill>
            <a:schemeClr val="accent3">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pPr algn="l"/>
            <a:r>
              <a:rPr lang="en-US" dirty="0"/>
              <a:t>4. Pray with </a:t>
            </a:r>
            <a:r>
              <a:rPr lang="en-US" u="sng" dirty="0"/>
              <a:t>Anointin</a:t>
            </a:r>
            <a:r>
              <a:rPr lang="en-US" dirty="0"/>
              <a:t>g Oil</a:t>
            </a:r>
          </a:p>
        </p:txBody>
      </p:sp>
      <p:sp>
        <p:nvSpPr>
          <p:cNvPr id="8" name="Text Box 15"/>
          <p:cNvSpPr txBox="1">
            <a:spLocks noChangeArrowheads="1"/>
          </p:cNvSpPr>
          <p:nvPr/>
        </p:nvSpPr>
        <p:spPr bwMode="auto">
          <a:xfrm>
            <a:off x="914400" y="4876800"/>
            <a:ext cx="4510314" cy="1754326"/>
          </a:xfrm>
          <a:prstGeom prst="rect">
            <a:avLst/>
          </a:prstGeom>
          <a:noFill/>
          <a:ln w="9525">
            <a:noFill/>
            <a:miter lim="800000"/>
            <a:headEnd/>
            <a:tailEnd/>
          </a:ln>
        </p:spPr>
        <p:txBody>
          <a:bodyPr wrap="square">
            <a:spAutoFit/>
          </a:bodyPr>
          <a:lstStyle/>
          <a:p>
            <a:r>
              <a:rPr lang="en-US" sz="3600" b="1" dirty="0">
                <a:solidFill>
                  <a:srgbClr val="FFFF00"/>
                </a:solidFill>
                <a:effectLst>
                  <a:outerShdw blurRad="38100" dist="38100" dir="2700000" algn="tl">
                    <a:srgbClr val="000000">
                      <a:alpha val="43137"/>
                    </a:srgbClr>
                  </a:outerShdw>
                </a:effectLst>
                <a:latin typeface="Arial" charset="0"/>
                <a:cs typeface="Arial" charset="0"/>
              </a:rPr>
              <a:t>The word used here is </a:t>
            </a:r>
            <a:r>
              <a:rPr lang="en-US" sz="3600" b="1" dirty="0" err="1">
                <a:solidFill>
                  <a:srgbClr val="FFFF00"/>
                </a:solidFill>
                <a:effectLst>
                  <a:outerShdw blurRad="38100" dist="38100" dir="2700000" algn="tl">
                    <a:srgbClr val="000000">
                      <a:alpha val="43137"/>
                    </a:srgbClr>
                  </a:outerShdw>
                </a:effectLst>
                <a:latin typeface="Symbol" pitchFamily="18" charset="2"/>
              </a:rPr>
              <a:t>aleifw</a:t>
            </a:r>
            <a:r>
              <a:rPr lang="en-US" sz="3600" b="1" dirty="0">
                <a:solidFill>
                  <a:srgbClr val="FFFF00"/>
                </a:solidFill>
                <a:effectLst>
                  <a:outerShdw blurRad="38100" dist="38100" dir="2700000" algn="tl">
                    <a:srgbClr val="000000">
                      <a:alpha val="43137"/>
                    </a:srgbClr>
                  </a:outerShdw>
                </a:effectLst>
                <a:latin typeface="Symbol" pitchFamily="18" charset="2"/>
              </a:rPr>
              <a:t>  </a:t>
            </a:r>
            <a:r>
              <a:rPr lang="en-US" sz="3600" b="1" dirty="0">
                <a:solidFill>
                  <a:srgbClr val="FFFF00"/>
                </a:solidFill>
                <a:effectLst>
                  <a:outerShdw blurRad="38100" dist="38100" dir="2700000" algn="tl">
                    <a:srgbClr val="000000">
                      <a:alpha val="43137"/>
                    </a:srgbClr>
                  </a:outerShdw>
                </a:effectLst>
                <a:latin typeface="Arial" charset="0"/>
                <a:cs typeface="Arial" charset="0"/>
              </a:rPr>
              <a:t>= rub (as to apply medicine)</a:t>
            </a:r>
            <a:endParaRPr lang="en-US" sz="3600" dirty="0">
              <a:solidFill>
                <a:srgbClr val="FFFF00"/>
              </a:solidFill>
              <a:effectLst>
                <a:outerShdw blurRad="38100" dist="38100" dir="2700000" algn="tl">
                  <a:srgbClr val="000000">
                    <a:alpha val="43137"/>
                  </a:srgbClr>
                </a:outerShdw>
              </a:effectLst>
              <a:latin typeface="Arial" charset="0"/>
              <a:cs typeface="Arial" charset="0"/>
            </a:endParaRPr>
          </a:p>
        </p:txBody>
      </p:sp>
      <p:pic>
        <p:nvPicPr>
          <p:cNvPr id="18" name="Picture 6"/>
          <p:cNvPicPr>
            <a:picLocks noChangeAspect="1" noChangeArrowheads="1"/>
          </p:cNvPicPr>
          <p:nvPr/>
        </p:nvPicPr>
        <p:blipFill>
          <a:blip r:embed="rId2" cstate="print"/>
          <a:srcRect r="29440"/>
          <a:stretch>
            <a:fillRect/>
          </a:stretch>
        </p:blipFill>
        <p:spPr bwMode="auto">
          <a:xfrm>
            <a:off x="7315197" y="750888"/>
            <a:ext cx="4876803" cy="6107112"/>
          </a:xfrm>
          <a:prstGeom prst="rect">
            <a:avLst/>
          </a:prstGeom>
          <a:noFill/>
          <a:ln w="9525" cap="flat" cmpd="sng" algn="ctr">
            <a:noFill/>
            <a:prstDash val="solid"/>
            <a:miter lim="800000"/>
            <a:headEnd/>
            <a:tailEnd/>
          </a:ln>
          <a:effectLst/>
        </p:spPr>
      </p:pic>
      <p:sp>
        <p:nvSpPr>
          <p:cNvPr id="19" name="Rectangular Callout 18"/>
          <p:cNvSpPr/>
          <p:nvPr/>
        </p:nvSpPr>
        <p:spPr>
          <a:xfrm>
            <a:off x="5715000" y="4876800"/>
            <a:ext cx="3657600" cy="1828800"/>
          </a:xfrm>
          <a:prstGeom prst="wedgeRectCallout">
            <a:avLst>
              <a:gd name="adj1" fmla="val -136617"/>
              <a:gd name="adj2" fmla="val -96538"/>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638800" y="4876800"/>
            <a:ext cx="3733800" cy="1754326"/>
          </a:xfrm>
          <a:prstGeom prst="rect">
            <a:avLst/>
          </a:prstGeom>
          <a:noFill/>
        </p:spPr>
        <p:txBody>
          <a:bodyPr wrap="square" rtlCol="0">
            <a:spAutoFit/>
          </a:bodyPr>
          <a:lstStyle/>
          <a:p>
            <a:pPr algn="ctr"/>
            <a:r>
              <a:rPr lang="en-US" sz="3600" b="1" dirty="0">
                <a:solidFill>
                  <a:srgbClr val="FFFF00"/>
                </a:solidFill>
                <a:latin typeface="Arial" charset="0"/>
                <a:cs typeface="Arial" charset="0"/>
              </a:rPr>
              <a:t>NOT</a:t>
            </a:r>
            <a:r>
              <a:rPr lang="en-US" sz="3600" b="1" dirty="0">
                <a:solidFill>
                  <a:srgbClr val="FFFF00"/>
                </a:solidFill>
              </a:rPr>
              <a:t> </a:t>
            </a:r>
            <a:r>
              <a:rPr lang="en-US" sz="3600" b="1" dirty="0" err="1">
                <a:solidFill>
                  <a:srgbClr val="FFFF00"/>
                </a:solidFill>
                <a:latin typeface="Symbol" pitchFamily="18" charset="2"/>
              </a:rPr>
              <a:t>criw</a:t>
            </a:r>
            <a:r>
              <a:rPr lang="en-US" sz="3600" b="1" dirty="0">
                <a:solidFill>
                  <a:srgbClr val="FFFF00"/>
                </a:solidFill>
              </a:rPr>
              <a:t>  </a:t>
            </a:r>
            <a:r>
              <a:rPr lang="en-US" sz="3600" b="1" dirty="0">
                <a:solidFill>
                  <a:srgbClr val="FFFF00"/>
                </a:solidFill>
                <a:latin typeface="Arial" charset="0"/>
                <a:cs typeface="Arial" charset="0"/>
              </a:rPr>
              <a:t>= </a:t>
            </a:r>
            <a:br>
              <a:rPr lang="en-US" sz="3600" b="1" dirty="0">
                <a:solidFill>
                  <a:srgbClr val="FFFF00"/>
                </a:solidFill>
                <a:latin typeface="Arial" charset="0"/>
                <a:cs typeface="Arial" charset="0"/>
              </a:rPr>
            </a:br>
            <a:r>
              <a:rPr lang="en-US" sz="3600" b="1" dirty="0">
                <a:solidFill>
                  <a:srgbClr val="FFFF00"/>
                </a:solidFill>
                <a:latin typeface="Arial" charset="0"/>
                <a:cs typeface="Arial" charset="0"/>
              </a:rPr>
              <a:t> </a:t>
            </a:r>
            <a:r>
              <a:rPr lang="en-US" sz="3600" b="1" u="sng" dirty="0">
                <a:solidFill>
                  <a:srgbClr val="FFFF00"/>
                </a:solidFill>
                <a:effectLst>
                  <a:glow rad="190500">
                    <a:srgbClr val="0E262C"/>
                  </a:glow>
                </a:effectLst>
                <a:latin typeface="Arial" charset="0"/>
                <a:cs typeface="Arial" charset="0"/>
              </a:rPr>
              <a:t>ceremoniall</a:t>
            </a:r>
            <a:r>
              <a:rPr lang="en-US" sz="3600" b="1" dirty="0">
                <a:solidFill>
                  <a:srgbClr val="FFFF00"/>
                </a:solidFill>
                <a:effectLst>
                  <a:glow rad="190500">
                    <a:srgbClr val="0E262C"/>
                  </a:glow>
                </a:effectLst>
                <a:latin typeface="Arial" charset="0"/>
                <a:cs typeface="Arial" charset="0"/>
              </a:rPr>
              <a:t>y</a:t>
            </a:r>
            <a:r>
              <a:rPr lang="en-US" sz="3600" b="1" dirty="0">
                <a:solidFill>
                  <a:srgbClr val="FFFF00"/>
                </a:solidFill>
                <a:latin typeface="Arial" charset="0"/>
                <a:cs typeface="Arial" charset="0"/>
              </a:rPr>
              <a:t>, symbolic ritual</a:t>
            </a:r>
            <a:endParaRPr lang="en-US" sz="3600" dirty="0"/>
          </a:p>
        </p:txBody>
      </p:sp>
    </p:spTree>
    <p:extLst>
      <p:ext uri="{BB962C8B-B14F-4D97-AF65-F5344CB8AC3E}">
        <p14:creationId xmlns:p14="http://schemas.microsoft.com/office/powerpoint/2010/main" val="3359763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r="32960"/>
          <a:stretch>
            <a:fillRect/>
          </a:stretch>
        </p:blipFill>
        <p:spPr bwMode="auto">
          <a:xfrm>
            <a:off x="7391400" y="0"/>
            <a:ext cx="4896379" cy="6858000"/>
          </a:xfrm>
          <a:prstGeom prst="rect">
            <a:avLst/>
          </a:prstGeom>
          <a:noFill/>
          <a:ln w="9525">
            <a:noFill/>
            <a:miter lim="800000"/>
            <a:headEnd/>
            <a:tailEnd/>
          </a:ln>
          <a:effectLst/>
        </p:spPr>
      </p:pic>
      <p:sp>
        <p:nvSpPr>
          <p:cNvPr id="2" name="Title 1"/>
          <p:cNvSpPr>
            <a:spLocks noGrp="1"/>
          </p:cNvSpPr>
          <p:nvPr>
            <p:ph type="title"/>
          </p:nvPr>
        </p:nvSpPr>
        <p:spPr>
          <a:xfrm>
            <a:off x="152400" y="274638"/>
            <a:ext cx="12039600" cy="1143000"/>
          </a:xfrm>
        </p:spPr>
        <p:txBody>
          <a:bodyPr/>
          <a:lstStyle/>
          <a:p>
            <a:pPr algn="l"/>
            <a:r>
              <a:rPr lang="en-US" dirty="0"/>
              <a:t>5. Key Ingredient in Prayer = Elders’ </a:t>
            </a:r>
            <a:r>
              <a:rPr lang="en-US" u="sng" dirty="0"/>
              <a:t>FAITH</a:t>
            </a:r>
            <a:endParaRPr lang="en-US" sz="3600" u="sng" dirty="0"/>
          </a:p>
        </p:txBody>
      </p:sp>
      <p:sp>
        <p:nvSpPr>
          <p:cNvPr id="3" name="Content Placeholder 2"/>
          <p:cNvSpPr>
            <a:spLocks noGrp="1"/>
          </p:cNvSpPr>
          <p:nvPr>
            <p:ph idx="1"/>
          </p:nvPr>
        </p:nvSpPr>
        <p:spPr>
          <a:xfrm>
            <a:off x="609600" y="1600201"/>
            <a:ext cx="7696200" cy="4525963"/>
          </a:xfrm>
        </p:spPr>
        <p:txBody>
          <a:bodyPr/>
          <a:lstStyle/>
          <a:p>
            <a:r>
              <a:rPr lang="en-US" baseline="30000" dirty="0"/>
              <a:t>15</a:t>
            </a:r>
            <a:r>
              <a:rPr lang="en-US" dirty="0"/>
              <a:t> And </a:t>
            </a:r>
            <a:r>
              <a:rPr lang="en-US" dirty="0">
                <a:solidFill>
                  <a:srgbClr val="FFFF00"/>
                </a:solidFill>
              </a:rPr>
              <a:t>the prayer offered </a:t>
            </a:r>
            <a:r>
              <a:rPr lang="en-US" dirty="0">
                <a:solidFill>
                  <a:srgbClr val="FFFF00"/>
                </a:solidFill>
                <a:effectLst>
                  <a:glow rad="127000">
                    <a:srgbClr val="C00000"/>
                  </a:glow>
                  <a:outerShdw blurRad="38100" dist="38100" dir="2700000" algn="tl">
                    <a:srgbClr val="000000">
                      <a:alpha val="43137"/>
                    </a:srgbClr>
                  </a:outerShdw>
                </a:effectLst>
              </a:rPr>
              <a:t>in faith </a:t>
            </a:r>
            <a:r>
              <a:rPr lang="en-US" dirty="0"/>
              <a:t>will make the sick person well; the Lord will raise him up. If he has sinned, he will be forgiven.</a:t>
            </a:r>
          </a:p>
        </p:txBody>
      </p:sp>
    </p:spTree>
    <p:extLst>
      <p:ext uri="{BB962C8B-B14F-4D97-AF65-F5344CB8AC3E}">
        <p14:creationId xmlns:p14="http://schemas.microsoft.com/office/powerpoint/2010/main" val="956426625"/>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r="17502"/>
          <a:stretch>
            <a:fillRect/>
          </a:stretch>
        </p:blipFill>
        <p:spPr bwMode="auto">
          <a:xfrm>
            <a:off x="5735216" y="0"/>
            <a:ext cx="6456784" cy="6855768"/>
          </a:xfrm>
          <a:prstGeom prst="rect">
            <a:avLst/>
          </a:prstGeom>
          <a:noFill/>
          <a:ln w="9525">
            <a:noFill/>
            <a:miter lim="800000"/>
            <a:headEnd/>
            <a:tailEnd/>
          </a:ln>
          <a:effectLst/>
        </p:spPr>
      </p:pic>
      <p:sp>
        <p:nvSpPr>
          <p:cNvPr id="8" name="TextBox 7"/>
          <p:cNvSpPr txBox="1"/>
          <p:nvPr/>
        </p:nvSpPr>
        <p:spPr>
          <a:xfrm>
            <a:off x="-533400" y="2667000"/>
            <a:ext cx="8382000" cy="3071610"/>
          </a:xfrm>
          <a:prstGeom prst="rect">
            <a:avLst/>
          </a:prstGeom>
          <a:noFill/>
        </p:spPr>
        <p:txBody>
          <a:bodyPr wrap="square" rtlCol="0">
            <a:spAutoFit/>
          </a:bodyPr>
          <a:lstStyle/>
          <a:p>
            <a:pPr algn="ctr">
              <a:lnSpc>
                <a:spcPct val="80000"/>
              </a:lnSpc>
            </a:pPr>
            <a:r>
              <a:rPr lang="en-US" sz="8000" b="1" dirty="0">
                <a:ln>
                  <a:solidFill>
                    <a:srgbClr val="FF0000"/>
                  </a:solidFill>
                </a:ln>
                <a:solidFill>
                  <a:schemeClr val="bg1"/>
                </a:solidFill>
                <a:effectLst>
                  <a:outerShdw blurRad="50800" dist="139700" dir="2820000" algn="ctr" rotWithShape="0">
                    <a:schemeClr val="tx1">
                      <a:lumMod val="65000"/>
                      <a:lumOff val="35000"/>
                      <a:alpha val="53000"/>
                    </a:schemeClr>
                  </a:outerShdw>
                </a:effectLst>
              </a:rPr>
              <a:t>The EFFECTIVENESS</a:t>
            </a:r>
          </a:p>
          <a:p>
            <a:pPr algn="ctr">
              <a:lnSpc>
                <a:spcPct val="80000"/>
              </a:lnSpc>
            </a:pPr>
            <a:r>
              <a:rPr lang="en-US" sz="8000" b="1" dirty="0">
                <a:ln>
                  <a:solidFill>
                    <a:srgbClr val="FF0000"/>
                  </a:solidFill>
                </a:ln>
                <a:solidFill>
                  <a:schemeClr val="bg1"/>
                </a:solidFill>
                <a:effectLst>
                  <a:outerShdw blurRad="50800" dist="139700" dir="2820000" algn="ctr" rotWithShape="0">
                    <a:schemeClr val="tx1">
                      <a:lumMod val="65000"/>
                      <a:lumOff val="35000"/>
                      <a:alpha val="53000"/>
                    </a:schemeClr>
                  </a:outerShdw>
                </a:effectLst>
              </a:rPr>
              <a:t>of Prayer</a:t>
            </a: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706694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r="32960"/>
          <a:stretch>
            <a:fillRect/>
          </a:stretch>
        </p:blipFill>
        <p:spPr bwMode="auto">
          <a:xfrm>
            <a:off x="7391400" y="0"/>
            <a:ext cx="4896379"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Prayer is Effective for </a:t>
            </a:r>
            <a:r>
              <a:rPr lang="en-US" u="sng" dirty="0"/>
              <a:t>WELLNESS</a:t>
            </a:r>
            <a:r>
              <a:rPr lang="en-US" dirty="0"/>
              <a:t>! </a:t>
            </a:r>
            <a:r>
              <a:rPr lang="en-US" sz="3600" dirty="0"/>
              <a:t>15</a:t>
            </a:r>
          </a:p>
        </p:txBody>
      </p:sp>
      <p:sp>
        <p:nvSpPr>
          <p:cNvPr id="3" name="Content Placeholder 2"/>
          <p:cNvSpPr>
            <a:spLocks noGrp="1"/>
          </p:cNvSpPr>
          <p:nvPr>
            <p:ph idx="1"/>
          </p:nvPr>
        </p:nvSpPr>
        <p:spPr>
          <a:xfrm>
            <a:off x="609600" y="1600201"/>
            <a:ext cx="7696200" cy="4525963"/>
          </a:xfrm>
        </p:spPr>
        <p:txBody>
          <a:bodyPr/>
          <a:lstStyle/>
          <a:p>
            <a:r>
              <a:rPr lang="en-US" baseline="30000" dirty="0"/>
              <a:t>15</a:t>
            </a:r>
            <a:r>
              <a:rPr lang="en-US" dirty="0"/>
              <a:t> And the prayer offered in faith </a:t>
            </a:r>
            <a:r>
              <a:rPr lang="en-US" dirty="0">
                <a:solidFill>
                  <a:srgbClr val="FFFF00"/>
                </a:solidFill>
              </a:rPr>
              <a:t>will make the sick person </a:t>
            </a:r>
            <a:r>
              <a:rPr lang="en-US" dirty="0">
                <a:solidFill>
                  <a:srgbClr val="FFFF00"/>
                </a:solidFill>
                <a:effectLst>
                  <a:glow rad="127000">
                    <a:srgbClr val="C00000"/>
                  </a:glow>
                  <a:outerShdw blurRad="38100" dist="38100" dir="2700000" algn="tl">
                    <a:srgbClr val="000000">
                      <a:alpha val="43137"/>
                    </a:srgbClr>
                  </a:outerShdw>
                </a:effectLst>
              </a:rPr>
              <a:t>well</a:t>
            </a:r>
            <a:r>
              <a:rPr lang="en-US" dirty="0"/>
              <a:t>; the Lord will raise him up. If he has sinned, he will be forgiven.</a:t>
            </a:r>
          </a:p>
          <a:p>
            <a:r>
              <a:rPr lang="en-US" dirty="0"/>
              <a:t> </a:t>
            </a:r>
          </a:p>
        </p:txBody>
      </p:sp>
    </p:spTree>
    <p:extLst>
      <p:ext uri="{BB962C8B-B14F-4D97-AF65-F5344CB8AC3E}">
        <p14:creationId xmlns:p14="http://schemas.microsoft.com/office/powerpoint/2010/main" val="1346053508"/>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r="32960"/>
          <a:stretch>
            <a:fillRect/>
          </a:stretch>
        </p:blipFill>
        <p:spPr bwMode="auto">
          <a:xfrm>
            <a:off x="7391400" y="0"/>
            <a:ext cx="4896379"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Prayer is Effective for </a:t>
            </a:r>
            <a:r>
              <a:rPr lang="en-US" u="sng" dirty="0"/>
              <a:t>WELLNESS</a:t>
            </a:r>
            <a:r>
              <a:rPr lang="en-US" dirty="0"/>
              <a:t>! </a:t>
            </a:r>
            <a:r>
              <a:rPr lang="en-US" sz="3600" dirty="0"/>
              <a:t>15</a:t>
            </a:r>
          </a:p>
        </p:txBody>
      </p:sp>
      <p:sp>
        <p:nvSpPr>
          <p:cNvPr id="3" name="Content Placeholder 2"/>
          <p:cNvSpPr>
            <a:spLocks noGrp="1"/>
          </p:cNvSpPr>
          <p:nvPr>
            <p:ph idx="1"/>
          </p:nvPr>
        </p:nvSpPr>
        <p:spPr>
          <a:xfrm>
            <a:off x="609600" y="1600201"/>
            <a:ext cx="7696200" cy="4525963"/>
          </a:xfrm>
        </p:spPr>
        <p:txBody>
          <a:bodyPr/>
          <a:lstStyle/>
          <a:p>
            <a:r>
              <a:rPr lang="en-US" baseline="30000" dirty="0"/>
              <a:t>15</a:t>
            </a:r>
            <a:r>
              <a:rPr lang="en-US" dirty="0"/>
              <a:t> And the prayer offered in faith </a:t>
            </a:r>
            <a:r>
              <a:rPr lang="en-US" dirty="0">
                <a:solidFill>
                  <a:srgbClr val="FFFF00"/>
                </a:solidFill>
              </a:rPr>
              <a:t>will make the sick person </a:t>
            </a:r>
            <a:r>
              <a:rPr lang="en-US" dirty="0">
                <a:solidFill>
                  <a:srgbClr val="FFFF00"/>
                </a:solidFill>
                <a:effectLst>
                  <a:glow rad="127000">
                    <a:srgbClr val="C00000"/>
                  </a:glow>
                  <a:outerShdw blurRad="38100" dist="38100" dir="2700000" algn="tl">
                    <a:srgbClr val="000000">
                      <a:alpha val="43137"/>
                    </a:srgbClr>
                  </a:outerShdw>
                </a:effectLst>
              </a:rPr>
              <a:t>well</a:t>
            </a:r>
            <a:r>
              <a:rPr lang="en-US" dirty="0"/>
              <a:t>; </a:t>
            </a:r>
            <a:r>
              <a:rPr lang="en-US" dirty="0">
                <a:solidFill>
                  <a:srgbClr val="FFFF00"/>
                </a:solidFill>
              </a:rPr>
              <a:t>the Lord will </a:t>
            </a:r>
            <a:r>
              <a:rPr lang="en-US" dirty="0">
                <a:solidFill>
                  <a:srgbClr val="FFFF00"/>
                </a:solidFill>
                <a:effectLst>
                  <a:glow rad="127000">
                    <a:srgbClr val="C00000"/>
                  </a:glow>
                  <a:outerShdw blurRad="38100" dist="38100" dir="2700000" algn="tl">
                    <a:srgbClr val="000000">
                      <a:alpha val="43137"/>
                    </a:srgbClr>
                  </a:outerShdw>
                </a:effectLst>
              </a:rPr>
              <a:t>raise him up</a:t>
            </a:r>
            <a:r>
              <a:rPr lang="en-US" dirty="0"/>
              <a:t>. If he has sinned, he will be forgiven.</a:t>
            </a:r>
          </a:p>
          <a:p>
            <a:r>
              <a:rPr lang="en-US" dirty="0"/>
              <a:t> </a:t>
            </a:r>
          </a:p>
        </p:txBody>
      </p:sp>
    </p:spTree>
    <p:extLst>
      <p:ext uri="{BB962C8B-B14F-4D97-AF65-F5344CB8AC3E}">
        <p14:creationId xmlns:p14="http://schemas.microsoft.com/office/powerpoint/2010/main" val="2035488670"/>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Connector 4"/>
          <p:cNvSpPr/>
          <p:nvPr/>
        </p:nvSpPr>
        <p:spPr>
          <a:xfrm>
            <a:off x="6324600" y="2743201"/>
            <a:ext cx="911289" cy="914400"/>
          </a:xfrm>
          <a:prstGeom prst="flowChartConnector">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3" cstate="print"/>
          <a:srcRect r="32960"/>
          <a:stretch>
            <a:fillRect/>
          </a:stretch>
        </p:blipFill>
        <p:spPr bwMode="auto">
          <a:xfrm>
            <a:off x="7391400" y="0"/>
            <a:ext cx="4896379"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Prayer is Effective for </a:t>
            </a:r>
            <a:r>
              <a:rPr lang="en-US" u="sng" dirty="0"/>
              <a:t>FORGIVENESS</a:t>
            </a:r>
            <a:r>
              <a:rPr lang="en-US" dirty="0"/>
              <a:t>! </a:t>
            </a:r>
            <a:r>
              <a:rPr lang="en-US" sz="3600" dirty="0"/>
              <a:t>15</a:t>
            </a:r>
          </a:p>
        </p:txBody>
      </p:sp>
      <p:sp>
        <p:nvSpPr>
          <p:cNvPr id="3" name="Content Placeholder 2"/>
          <p:cNvSpPr>
            <a:spLocks noGrp="1"/>
          </p:cNvSpPr>
          <p:nvPr>
            <p:ph idx="1"/>
          </p:nvPr>
        </p:nvSpPr>
        <p:spPr>
          <a:xfrm>
            <a:off x="609600" y="1600201"/>
            <a:ext cx="7696200" cy="4525963"/>
          </a:xfrm>
        </p:spPr>
        <p:txBody>
          <a:bodyPr/>
          <a:lstStyle/>
          <a:p>
            <a:r>
              <a:rPr lang="en-US" baseline="30000" dirty="0"/>
              <a:t>15</a:t>
            </a:r>
            <a:r>
              <a:rPr lang="en-US" dirty="0"/>
              <a:t> And the prayer offered in faith will make the sick person well; the Lord will raise him up. If </a:t>
            </a:r>
            <a:r>
              <a:rPr lang="en-US" dirty="0">
                <a:solidFill>
                  <a:srgbClr val="FFFF00"/>
                </a:solidFill>
              </a:rPr>
              <a:t>he has sinned</a:t>
            </a:r>
            <a:r>
              <a:rPr lang="en-US" dirty="0"/>
              <a:t>, he will be forgiven.</a:t>
            </a:r>
          </a:p>
        </p:txBody>
      </p:sp>
    </p:spTree>
    <p:extLst>
      <p:ext uri="{BB962C8B-B14F-4D97-AF65-F5344CB8AC3E}">
        <p14:creationId xmlns:p14="http://schemas.microsoft.com/office/powerpoint/2010/main" val="1304669907"/>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Connector 4"/>
          <p:cNvSpPr/>
          <p:nvPr/>
        </p:nvSpPr>
        <p:spPr>
          <a:xfrm>
            <a:off x="6324600" y="2743201"/>
            <a:ext cx="911289" cy="914400"/>
          </a:xfrm>
          <a:prstGeom prst="flowChartConnector">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3" cstate="print"/>
          <a:srcRect r="32960"/>
          <a:stretch>
            <a:fillRect/>
          </a:stretch>
        </p:blipFill>
        <p:spPr bwMode="auto">
          <a:xfrm>
            <a:off x="7391400" y="0"/>
            <a:ext cx="4896379"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Prayer is Effective for </a:t>
            </a:r>
            <a:r>
              <a:rPr lang="en-US" u="sng" dirty="0"/>
              <a:t>FORGIVENESS</a:t>
            </a:r>
            <a:r>
              <a:rPr lang="en-US" dirty="0"/>
              <a:t>! </a:t>
            </a:r>
            <a:r>
              <a:rPr lang="en-US" sz="3600" dirty="0"/>
              <a:t>15</a:t>
            </a:r>
          </a:p>
        </p:txBody>
      </p:sp>
      <p:sp>
        <p:nvSpPr>
          <p:cNvPr id="3" name="Content Placeholder 2"/>
          <p:cNvSpPr>
            <a:spLocks noGrp="1"/>
          </p:cNvSpPr>
          <p:nvPr>
            <p:ph idx="1"/>
          </p:nvPr>
        </p:nvSpPr>
        <p:spPr>
          <a:xfrm>
            <a:off x="609600" y="1600201"/>
            <a:ext cx="7696200" cy="4525963"/>
          </a:xfrm>
        </p:spPr>
        <p:txBody>
          <a:bodyPr/>
          <a:lstStyle/>
          <a:p>
            <a:r>
              <a:rPr lang="en-US" baseline="30000" dirty="0"/>
              <a:t>15</a:t>
            </a:r>
            <a:r>
              <a:rPr lang="en-US" dirty="0"/>
              <a:t> And the prayer offered in faith will make the sick person well; the Lord will raise him up. If he has sinned, </a:t>
            </a:r>
            <a:r>
              <a:rPr lang="en-US" dirty="0">
                <a:solidFill>
                  <a:srgbClr val="FFFF00"/>
                </a:solidFill>
              </a:rPr>
              <a:t>he will be </a:t>
            </a:r>
            <a:r>
              <a:rPr lang="en-US" dirty="0">
                <a:solidFill>
                  <a:srgbClr val="FFFF00"/>
                </a:solidFill>
                <a:effectLst>
                  <a:glow rad="127000">
                    <a:srgbClr val="C00000"/>
                  </a:glow>
                  <a:outerShdw blurRad="38100" dist="38100" dir="2700000" algn="tl">
                    <a:srgbClr val="000000">
                      <a:alpha val="43137"/>
                    </a:srgbClr>
                  </a:outerShdw>
                </a:effectLst>
              </a:rPr>
              <a:t>forgiven</a:t>
            </a:r>
            <a:r>
              <a:rPr lang="en-US" dirty="0"/>
              <a:t>.</a:t>
            </a:r>
          </a:p>
        </p:txBody>
      </p:sp>
    </p:spTree>
    <p:extLst>
      <p:ext uri="{BB962C8B-B14F-4D97-AF65-F5344CB8AC3E}">
        <p14:creationId xmlns:p14="http://schemas.microsoft.com/office/powerpoint/2010/main" val="3687445504"/>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Connector 4"/>
          <p:cNvSpPr/>
          <p:nvPr/>
        </p:nvSpPr>
        <p:spPr>
          <a:xfrm>
            <a:off x="6324600" y="2743201"/>
            <a:ext cx="911289" cy="914400"/>
          </a:xfrm>
          <a:prstGeom prst="flowChartConnector">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3" cstate="print"/>
          <a:srcRect r="32960"/>
          <a:stretch>
            <a:fillRect/>
          </a:stretch>
        </p:blipFill>
        <p:spPr bwMode="auto">
          <a:xfrm>
            <a:off x="7391400" y="0"/>
            <a:ext cx="4896379"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Prayer is Effective for </a:t>
            </a:r>
            <a:r>
              <a:rPr lang="en-US" u="sng" dirty="0"/>
              <a:t>FORGIVENESS</a:t>
            </a:r>
            <a:r>
              <a:rPr lang="en-US" dirty="0"/>
              <a:t>! </a:t>
            </a:r>
            <a:r>
              <a:rPr lang="en-US" sz="3600" dirty="0"/>
              <a:t>15</a:t>
            </a:r>
          </a:p>
        </p:txBody>
      </p:sp>
      <p:sp>
        <p:nvSpPr>
          <p:cNvPr id="3" name="Content Placeholder 2"/>
          <p:cNvSpPr>
            <a:spLocks noGrp="1"/>
          </p:cNvSpPr>
          <p:nvPr>
            <p:ph idx="1"/>
          </p:nvPr>
        </p:nvSpPr>
        <p:spPr>
          <a:xfrm>
            <a:off x="609600" y="1600201"/>
            <a:ext cx="7696200" cy="4525963"/>
          </a:xfrm>
        </p:spPr>
        <p:txBody>
          <a:bodyPr/>
          <a:lstStyle/>
          <a:p>
            <a:r>
              <a:rPr lang="en-US" baseline="30000" dirty="0"/>
              <a:t>15</a:t>
            </a:r>
            <a:r>
              <a:rPr lang="en-US" dirty="0"/>
              <a:t> And the prayer offered in faith will make the sick person well; the Lord will raise him up. If </a:t>
            </a:r>
            <a:r>
              <a:rPr lang="en-US" dirty="0">
                <a:solidFill>
                  <a:srgbClr val="FFFF00"/>
                </a:solidFill>
              </a:rPr>
              <a:t>he has sinned</a:t>
            </a:r>
            <a:r>
              <a:rPr lang="en-US" dirty="0"/>
              <a:t>, he will be forgiven.</a:t>
            </a:r>
          </a:p>
        </p:txBody>
      </p:sp>
      <p:sp>
        <p:nvSpPr>
          <p:cNvPr id="7" name="TextBox 6"/>
          <p:cNvSpPr txBox="1"/>
          <p:nvPr/>
        </p:nvSpPr>
        <p:spPr>
          <a:xfrm>
            <a:off x="533400" y="4419600"/>
            <a:ext cx="9525000" cy="707886"/>
          </a:xfrm>
          <a:prstGeom prst="rect">
            <a:avLst/>
          </a:prstGeom>
          <a:noFill/>
        </p:spPr>
        <p:txBody>
          <a:bodyPr wrap="square" rtlCol="0">
            <a:spAutoFit/>
          </a:bodyPr>
          <a:lstStyle/>
          <a:p>
            <a:r>
              <a:rPr lang="en-US" sz="4000" b="1" dirty="0">
                <a:solidFill>
                  <a:schemeClr val="bg1"/>
                </a:solidFill>
              </a:rPr>
              <a:t>Not all sickness is related to immediate sin:</a:t>
            </a:r>
          </a:p>
        </p:txBody>
      </p:sp>
    </p:spTree>
    <p:extLst>
      <p:ext uri="{BB962C8B-B14F-4D97-AF65-F5344CB8AC3E}">
        <p14:creationId xmlns:p14="http://schemas.microsoft.com/office/powerpoint/2010/main" val="229239726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r="20764"/>
          <a:stretch>
            <a:fillRect/>
          </a:stretch>
        </p:blipFill>
        <p:spPr bwMode="auto">
          <a:xfrm>
            <a:off x="6400800" y="945768"/>
            <a:ext cx="5715000" cy="5912232"/>
          </a:xfrm>
          <a:prstGeom prst="rect">
            <a:avLst/>
          </a:prstGeom>
          <a:noFill/>
          <a:ln w="9525">
            <a:noFill/>
            <a:miter lim="800000"/>
            <a:headEnd/>
            <a:tailEnd/>
          </a:ln>
          <a:effectLst/>
        </p:spPr>
      </p:pic>
      <p:sp>
        <p:nvSpPr>
          <p:cNvPr id="3" name="Content Placeholder 2"/>
          <p:cNvSpPr>
            <a:spLocks noGrp="1"/>
          </p:cNvSpPr>
          <p:nvPr>
            <p:ph idx="1"/>
          </p:nvPr>
        </p:nvSpPr>
        <p:spPr>
          <a:xfrm>
            <a:off x="609600" y="457200"/>
            <a:ext cx="10972800" cy="4525963"/>
          </a:xfrm>
        </p:spPr>
        <p:txBody>
          <a:bodyPr/>
          <a:lstStyle/>
          <a:p>
            <a:r>
              <a:rPr lang="en-US" dirty="0"/>
              <a:t>Is any one of you in </a:t>
            </a:r>
            <a:r>
              <a:rPr lang="en-US" u="sng" dirty="0">
                <a:solidFill>
                  <a:srgbClr val="FFFF00"/>
                </a:solidFill>
              </a:rPr>
              <a:t>trouble</a:t>
            </a:r>
            <a:r>
              <a:rPr lang="en-US" dirty="0"/>
              <a:t>? </a:t>
            </a:r>
            <a:br>
              <a:rPr lang="en-US" dirty="0"/>
            </a:br>
            <a:r>
              <a:rPr lang="en-US" dirty="0"/>
              <a:t>He should </a:t>
            </a:r>
            <a:r>
              <a:rPr lang="en-US" dirty="0">
                <a:solidFill>
                  <a:srgbClr val="FFFF00"/>
                </a:solidFill>
              </a:rPr>
              <a:t>pray</a:t>
            </a:r>
            <a:r>
              <a:rPr lang="en-US" dirty="0"/>
              <a:t>.  </a:t>
            </a:r>
          </a:p>
        </p:txBody>
      </p:sp>
    </p:spTree>
    <p:extLst>
      <p:ext uri="{BB962C8B-B14F-4D97-AF65-F5344CB8AC3E}">
        <p14:creationId xmlns:p14="http://schemas.microsoft.com/office/powerpoint/2010/main" val="292176200"/>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Connector 4"/>
          <p:cNvSpPr/>
          <p:nvPr/>
        </p:nvSpPr>
        <p:spPr>
          <a:xfrm>
            <a:off x="6324600" y="2743201"/>
            <a:ext cx="911289" cy="914400"/>
          </a:xfrm>
          <a:prstGeom prst="flowChartConnector">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3" cstate="print"/>
          <a:srcRect r="32960"/>
          <a:stretch>
            <a:fillRect/>
          </a:stretch>
        </p:blipFill>
        <p:spPr bwMode="auto">
          <a:xfrm>
            <a:off x="7391400" y="0"/>
            <a:ext cx="4896379"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Prayer is Effective for </a:t>
            </a:r>
            <a:r>
              <a:rPr lang="en-US" u="sng" dirty="0"/>
              <a:t>FORGIVENESS</a:t>
            </a:r>
            <a:r>
              <a:rPr lang="en-US" dirty="0"/>
              <a:t>! </a:t>
            </a:r>
            <a:r>
              <a:rPr lang="en-US" sz="3600" dirty="0"/>
              <a:t>15</a:t>
            </a:r>
          </a:p>
        </p:txBody>
      </p:sp>
      <p:sp>
        <p:nvSpPr>
          <p:cNvPr id="3" name="Content Placeholder 2"/>
          <p:cNvSpPr>
            <a:spLocks noGrp="1"/>
          </p:cNvSpPr>
          <p:nvPr>
            <p:ph idx="1"/>
          </p:nvPr>
        </p:nvSpPr>
        <p:spPr>
          <a:xfrm>
            <a:off x="609600" y="1600201"/>
            <a:ext cx="7696200" cy="4525963"/>
          </a:xfrm>
        </p:spPr>
        <p:txBody>
          <a:bodyPr/>
          <a:lstStyle/>
          <a:p>
            <a:r>
              <a:rPr lang="en-US" baseline="30000" dirty="0"/>
              <a:t>15</a:t>
            </a:r>
            <a:r>
              <a:rPr lang="en-US" dirty="0"/>
              <a:t> And the prayer offered in faith will make the sick person well; the Lord will raise him up. If </a:t>
            </a:r>
            <a:r>
              <a:rPr lang="en-US" dirty="0">
                <a:solidFill>
                  <a:srgbClr val="FFFF00"/>
                </a:solidFill>
              </a:rPr>
              <a:t>he has sinned</a:t>
            </a:r>
            <a:r>
              <a:rPr lang="en-US" dirty="0"/>
              <a:t>, he will be forgiven.</a:t>
            </a:r>
          </a:p>
        </p:txBody>
      </p:sp>
      <p:sp>
        <p:nvSpPr>
          <p:cNvPr id="7" name="TextBox 6"/>
          <p:cNvSpPr txBox="1"/>
          <p:nvPr/>
        </p:nvSpPr>
        <p:spPr>
          <a:xfrm>
            <a:off x="533400" y="4419600"/>
            <a:ext cx="9525000" cy="707886"/>
          </a:xfrm>
          <a:prstGeom prst="rect">
            <a:avLst/>
          </a:prstGeom>
          <a:noFill/>
        </p:spPr>
        <p:txBody>
          <a:bodyPr wrap="square" rtlCol="0">
            <a:spAutoFit/>
          </a:bodyPr>
          <a:lstStyle/>
          <a:p>
            <a:r>
              <a:rPr lang="en-US" sz="4000" b="1" dirty="0">
                <a:solidFill>
                  <a:schemeClr val="bg1"/>
                </a:solidFill>
              </a:rPr>
              <a:t>Not all sickness is related to immediate sin:</a:t>
            </a:r>
          </a:p>
        </p:txBody>
      </p:sp>
      <p:sp>
        <p:nvSpPr>
          <p:cNvPr id="8" name="TextBox 7"/>
          <p:cNvSpPr txBox="1"/>
          <p:nvPr/>
        </p:nvSpPr>
        <p:spPr>
          <a:xfrm>
            <a:off x="609600" y="5105400"/>
            <a:ext cx="8901404" cy="707886"/>
          </a:xfrm>
          <a:prstGeom prst="rect">
            <a:avLst/>
          </a:prstGeom>
          <a:noFill/>
        </p:spPr>
        <p:txBody>
          <a:bodyPr wrap="square" rtlCol="0">
            <a:spAutoFit/>
          </a:bodyPr>
          <a:lstStyle/>
          <a:p>
            <a:r>
              <a:rPr lang="en-US" sz="4000" b="1" dirty="0">
                <a:solidFill>
                  <a:schemeClr val="bg1"/>
                </a:solidFill>
              </a:rPr>
              <a:t>	Man born blind (John 9:2)</a:t>
            </a:r>
          </a:p>
        </p:txBody>
      </p:sp>
    </p:spTree>
    <p:extLst>
      <p:ext uri="{BB962C8B-B14F-4D97-AF65-F5344CB8AC3E}">
        <p14:creationId xmlns:p14="http://schemas.microsoft.com/office/powerpoint/2010/main" val="16728433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Connector 4"/>
          <p:cNvSpPr/>
          <p:nvPr/>
        </p:nvSpPr>
        <p:spPr>
          <a:xfrm>
            <a:off x="6324600" y="2743201"/>
            <a:ext cx="911289" cy="914400"/>
          </a:xfrm>
          <a:prstGeom prst="flowChartConnector">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3" cstate="print"/>
          <a:srcRect r="32960"/>
          <a:stretch>
            <a:fillRect/>
          </a:stretch>
        </p:blipFill>
        <p:spPr bwMode="auto">
          <a:xfrm>
            <a:off x="7391400" y="0"/>
            <a:ext cx="4896379"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Prayer is Effective for FORGIVENESS! </a:t>
            </a:r>
            <a:r>
              <a:rPr lang="en-US" sz="3600" dirty="0"/>
              <a:t>15</a:t>
            </a:r>
          </a:p>
        </p:txBody>
      </p:sp>
      <p:sp>
        <p:nvSpPr>
          <p:cNvPr id="3" name="Content Placeholder 2"/>
          <p:cNvSpPr>
            <a:spLocks noGrp="1"/>
          </p:cNvSpPr>
          <p:nvPr>
            <p:ph idx="1"/>
          </p:nvPr>
        </p:nvSpPr>
        <p:spPr>
          <a:xfrm>
            <a:off x="609600" y="1600201"/>
            <a:ext cx="7696200" cy="4525963"/>
          </a:xfrm>
        </p:spPr>
        <p:txBody>
          <a:bodyPr/>
          <a:lstStyle/>
          <a:p>
            <a:r>
              <a:rPr lang="en-US" baseline="30000" dirty="0"/>
              <a:t>15</a:t>
            </a:r>
            <a:r>
              <a:rPr lang="en-US" dirty="0"/>
              <a:t> And the prayer offered in faith will make the sick person well; the Lord will raise him up. If </a:t>
            </a:r>
            <a:r>
              <a:rPr lang="en-US" dirty="0">
                <a:solidFill>
                  <a:srgbClr val="FFFF00"/>
                </a:solidFill>
              </a:rPr>
              <a:t>he has sinned</a:t>
            </a:r>
            <a:r>
              <a:rPr lang="en-US" dirty="0"/>
              <a:t>, he will be forgiven.</a:t>
            </a:r>
          </a:p>
        </p:txBody>
      </p:sp>
      <p:sp>
        <p:nvSpPr>
          <p:cNvPr id="7" name="TextBox 6"/>
          <p:cNvSpPr txBox="1"/>
          <p:nvPr/>
        </p:nvSpPr>
        <p:spPr>
          <a:xfrm>
            <a:off x="533400" y="4419600"/>
            <a:ext cx="9525000" cy="707886"/>
          </a:xfrm>
          <a:prstGeom prst="rect">
            <a:avLst/>
          </a:prstGeom>
          <a:noFill/>
        </p:spPr>
        <p:txBody>
          <a:bodyPr wrap="square" rtlCol="0">
            <a:spAutoFit/>
          </a:bodyPr>
          <a:lstStyle/>
          <a:p>
            <a:r>
              <a:rPr lang="en-US" sz="4000" b="1" dirty="0">
                <a:solidFill>
                  <a:schemeClr val="bg1"/>
                </a:solidFill>
              </a:rPr>
              <a:t>Not all sickness is related to immediate sin:</a:t>
            </a:r>
          </a:p>
        </p:txBody>
      </p:sp>
      <p:sp>
        <p:nvSpPr>
          <p:cNvPr id="8" name="TextBox 7"/>
          <p:cNvSpPr txBox="1"/>
          <p:nvPr/>
        </p:nvSpPr>
        <p:spPr>
          <a:xfrm>
            <a:off x="609600" y="5105400"/>
            <a:ext cx="8901404" cy="707886"/>
          </a:xfrm>
          <a:prstGeom prst="rect">
            <a:avLst/>
          </a:prstGeom>
          <a:noFill/>
        </p:spPr>
        <p:txBody>
          <a:bodyPr wrap="square" rtlCol="0">
            <a:spAutoFit/>
          </a:bodyPr>
          <a:lstStyle/>
          <a:p>
            <a:r>
              <a:rPr lang="en-US" sz="4000" b="1" dirty="0">
                <a:solidFill>
                  <a:schemeClr val="bg1"/>
                </a:solidFill>
              </a:rPr>
              <a:t>	Man born blind (John 9:2)</a:t>
            </a:r>
          </a:p>
        </p:txBody>
      </p:sp>
      <p:sp>
        <p:nvSpPr>
          <p:cNvPr id="9" name="TextBox 8"/>
          <p:cNvSpPr txBox="1"/>
          <p:nvPr/>
        </p:nvSpPr>
        <p:spPr>
          <a:xfrm>
            <a:off x="1524000" y="5715000"/>
            <a:ext cx="8901404" cy="707886"/>
          </a:xfrm>
          <a:prstGeom prst="rect">
            <a:avLst/>
          </a:prstGeom>
          <a:noFill/>
        </p:spPr>
        <p:txBody>
          <a:bodyPr wrap="square" rtlCol="0">
            <a:spAutoFit/>
          </a:bodyPr>
          <a:lstStyle/>
          <a:p>
            <a:r>
              <a:rPr lang="en-US" sz="4000" b="1" dirty="0">
                <a:solidFill>
                  <a:schemeClr val="bg1"/>
                </a:solidFill>
              </a:rPr>
              <a:t>Paul’s “thorn in my flesh”  (2Co 12:7 )</a:t>
            </a:r>
          </a:p>
        </p:txBody>
      </p:sp>
    </p:spTree>
    <p:extLst>
      <p:ext uri="{BB962C8B-B14F-4D97-AF65-F5344CB8AC3E}">
        <p14:creationId xmlns:p14="http://schemas.microsoft.com/office/powerpoint/2010/main" val="289822964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Connector 4"/>
          <p:cNvSpPr/>
          <p:nvPr/>
        </p:nvSpPr>
        <p:spPr>
          <a:xfrm>
            <a:off x="6324600" y="2743201"/>
            <a:ext cx="911289" cy="914400"/>
          </a:xfrm>
          <a:prstGeom prst="flowChartConnector">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3" cstate="print"/>
          <a:srcRect r="32960"/>
          <a:stretch>
            <a:fillRect/>
          </a:stretch>
        </p:blipFill>
        <p:spPr bwMode="auto">
          <a:xfrm>
            <a:off x="7391400" y="0"/>
            <a:ext cx="4896379"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Prayer is Effective for </a:t>
            </a:r>
            <a:r>
              <a:rPr lang="en-US" u="sng" dirty="0"/>
              <a:t>FORGIVENESS</a:t>
            </a:r>
            <a:r>
              <a:rPr lang="en-US" dirty="0"/>
              <a:t>! </a:t>
            </a:r>
            <a:r>
              <a:rPr lang="en-US" sz="3600" dirty="0"/>
              <a:t>15</a:t>
            </a:r>
          </a:p>
        </p:txBody>
      </p:sp>
      <p:sp>
        <p:nvSpPr>
          <p:cNvPr id="3" name="Content Placeholder 2"/>
          <p:cNvSpPr>
            <a:spLocks noGrp="1"/>
          </p:cNvSpPr>
          <p:nvPr>
            <p:ph idx="1"/>
          </p:nvPr>
        </p:nvSpPr>
        <p:spPr>
          <a:xfrm>
            <a:off x="609600" y="1600201"/>
            <a:ext cx="7696200" cy="4525963"/>
          </a:xfrm>
        </p:spPr>
        <p:txBody>
          <a:bodyPr/>
          <a:lstStyle/>
          <a:p>
            <a:r>
              <a:rPr lang="en-US" baseline="30000" dirty="0"/>
              <a:t>15</a:t>
            </a:r>
            <a:r>
              <a:rPr lang="en-US" dirty="0"/>
              <a:t> And the prayer offered in faith will make the sick person well; the Lord will raise him up. If </a:t>
            </a:r>
            <a:r>
              <a:rPr lang="en-US" dirty="0">
                <a:solidFill>
                  <a:srgbClr val="FFFF00"/>
                </a:solidFill>
              </a:rPr>
              <a:t>he has sinned</a:t>
            </a:r>
            <a:r>
              <a:rPr lang="en-US" dirty="0"/>
              <a:t>, he will be forgiven.</a:t>
            </a:r>
          </a:p>
        </p:txBody>
      </p:sp>
      <p:sp>
        <p:nvSpPr>
          <p:cNvPr id="12" name="TextBox 11"/>
          <p:cNvSpPr txBox="1"/>
          <p:nvPr/>
        </p:nvSpPr>
        <p:spPr>
          <a:xfrm>
            <a:off x="533400" y="4419600"/>
            <a:ext cx="9525000" cy="707886"/>
          </a:xfrm>
          <a:prstGeom prst="rect">
            <a:avLst/>
          </a:prstGeom>
          <a:noFill/>
        </p:spPr>
        <p:txBody>
          <a:bodyPr wrap="square" rtlCol="0">
            <a:spAutoFit/>
          </a:bodyPr>
          <a:lstStyle/>
          <a:p>
            <a:r>
              <a:rPr lang="en-US" sz="4000" b="1" dirty="0">
                <a:solidFill>
                  <a:srgbClr val="FFFF00"/>
                </a:solidFill>
                <a:effectLst>
                  <a:glow rad="127000">
                    <a:srgbClr val="C00000"/>
                  </a:glow>
                </a:effectLst>
              </a:rPr>
              <a:t>SOME</a:t>
            </a:r>
            <a:r>
              <a:rPr lang="en-US" sz="4000" b="1" dirty="0">
                <a:solidFill>
                  <a:schemeClr val="bg1"/>
                </a:solidFill>
              </a:rPr>
              <a:t> sickness is related to immediate sin:</a:t>
            </a:r>
          </a:p>
        </p:txBody>
      </p:sp>
    </p:spTree>
    <p:extLst>
      <p:ext uri="{BB962C8B-B14F-4D97-AF65-F5344CB8AC3E}">
        <p14:creationId xmlns:p14="http://schemas.microsoft.com/office/powerpoint/2010/main" val="235174919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Connector 4"/>
          <p:cNvSpPr/>
          <p:nvPr/>
        </p:nvSpPr>
        <p:spPr>
          <a:xfrm>
            <a:off x="6324600" y="2743201"/>
            <a:ext cx="911289" cy="914400"/>
          </a:xfrm>
          <a:prstGeom prst="flowChartConnector">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3" cstate="print"/>
          <a:srcRect r="32960"/>
          <a:stretch>
            <a:fillRect/>
          </a:stretch>
        </p:blipFill>
        <p:spPr bwMode="auto">
          <a:xfrm>
            <a:off x="7391400" y="0"/>
            <a:ext cx="4896379"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Prayer is Effective for </a:t>
            </a:r>
            <a:r>
              <a:rPr lang="en-US" u="sng" dirty="0"/>
              <a:t>FORGIVENESS</a:t>
            </a:r>
            <a:r>
              <a:rPr lang="en-US" dirty="0"/>
              <a:t>! </a:t>
            </a:r>
            <a:r>
              <a:rPr lang="en-US" sz="3600" dirty="0"/>
              <a:t>15</a:t>
            </a:r>
          </a:p>
        </p:txBody>
      </p:sp>
      <p:sp>
        <p:nvSpPr>
          <p:cNvPr id="3" name="Content Placeholder 2"/>
          <p:cNvSpPr>
            <a:spLocks noGrp="1"/>
          </p:cNvSpPr>
          <p:nvPr>
            <p:ph idx="1"/>
          </p:nvPr>
        </p:nvSpPr>
        <p:spPr>
          <a:xfrm>
            <a:off x="609600" y="1600201"/>
            <a:ext cx="7696200" cy="4525963"/>
          </a:xfrm>
        </p:spPr>
        <p:txBody>
          <a:bodyPr/>
          <a:lstStyle/>
          <a:p>
            <a:r>
              <a:rPr lang="en-US" baseline="30000" dirty="0"/>
              <a:t>15</a:t>
            </a:r>
            <a:r>
              <a:rPr lang="en-US" dirty="0"/>
              <a:t> And the prayer offered in faith will make the sick person well; the Lord will raise him up. If </a:t>
            </a:r>
            <a:r>
              <a:rPr lang="en-US" dirty="0">
                <a:solidFill>
                  <a:srgbClr val="FFFF00"/>
                </a:solidFill>
              </a:rPr>
              <a:t>he has sinned</a:t>
            </a:r>
            <a:r>
              <a:rPr lang="en-US" dirty="0"/>
              <a:t>, he will be forgiven.</a:t>
            </a:r>
          </a:p>
        </p:txBody>
      </p:sp>
      <p:sp>
        <p:nvSpPr>
          <p:cNvPr id="12" name="TextBox 11"/>
          <p:cNvSpPr txBox="1"/>
          <p:nvPr/>
        </p:nvSpPr>
        <p:spPr>
          <a:xfrm>
            <a:off x="533400" y="4419600"/>
            <a:ext cx="9525000" cy="707886"/>
          </a:xfrm>
          <a:prstGeom prst="rect">
            <a:avLst/>
          </a:prstGeom>
          <a:noFill/>
        </p:spPr>
        <p:txBody>
          <a:bodyPr wrap="square" rtlCol="0">
            <a:spAutoFit/>
          </a:bodyPr>
          <a:lstStyle/>
          <a:p>
            <a:r>
              <a:rPr lang="en-US" sz="4000" b="1" dirty="0">
                <a:solidFill>
                  <a:srgbClr val="FFFF00"/>
                </a:solidFill>
                <a:effectLst>
                  <a:glow rad="127000">
                    <a:srgbClr val="C00000"/>
                  </a:glow>
                </a:effectLst>
              </a:rPr>
              <a:t>SOME</a:t>
            </a:r>
            <a:r>
              <a:rPr lang="en-US" sz="4000" b="1" dirty="0">
                <a:solidFill>
                  <a:schemeClr val="bg1"/>
                </a:solidFill>
              </a:rPr>
              <a:t> sickness is related to immediate sin:</a:t>
            </a:r>
          </a:p>
        </p:txBody>
      </p:sp>
      <p:sp>
        <p:nvSpPr>
          <p:cNvPr id="13" name="TextBox 12"/>
          <p:cNvSpPr txBox="1"/>
          <p:nvPr/>
        </p:nvSpPr>
        <p:spPr>
          <a:xfrm>
            <a:off x="609600" y="5149840"/>
            <a:ext cx="11582400" cy="1666610"/>
          </a:xfrm>
          <a:prstGeom prst="rect">
            <a:avLst/>
          </a:prstGeom>
          <a:noFill/>
        </p:spPr>
        <p:txBody>
          <a:bodyPr wrap="square" rtlCol="0">
            <a:spAutoFit/>
          </a:bodyPr>
          <a:lstStyle/>
          <a:p>
            <a:pPr>
              <a:lnSpc>
                <a:spcPct val="85000"/>
              </a:lnSpc>
            </a:pPr>
            <a:r>
              <a:rPr lang="en-US" sz="4000" b="1" baseline="30000" dirty="0">
                <a:solidFill>
                  <a:schemeClr val="bg1"/>
                </a:solidFill>
                <a:effectLst>
                  <a:outerShdw blurRad="38100" dist="38100" dir="2700000" algn="tl">
                    <a:srgbClr val="000000">
                      <a:alpha val="43137"/>
                    </a:srgbClr>
                  </a:outerShdw>
                </a:effectLst>
              </a:rPr>
              <a:t>29</a:t>
            </a:r>
            <a:r>
              <a:rPr lang="en-US" sz="4000" b="1" dirty="0">
                <a:solidFill>
                  <a:schemeClr val="bg1"/>
                </a:solidFill>
                <a:effectLst>
                  <a:outerShdw blurRad="38100" dist="38100" dir="2700000" algn="tl">
                    <a:srgbClr val="000000">
                      <a:alpha val="43137"/>
                    </a:srgbClr>
                  </a:outerShdw>
                </a:effectLst>
              </a:rPr>
              <a:t> For anyone who eats and drinks [the Lord’s Supper] without recognizing the body of the Lord eats and drinks judgment on himself.</a:t>
            </a:r>
          </a:p>
        </p:txBody>
      </p:sp>
    </p:spTree>
    <p:extLst>
      <p:ext uri="{BB962C8B-B14F-4D97-AF65-F5344CB8AC3E}">
        <p14:creationId xmlns:p14="http://schemas.microsoft.com/office/powerpoint/2010/main" val="228614769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Connector 4"/>
          <p:cNvSpPr/>
          <p:nvPr/>
        </p:nvSpPr>
        <p:spPr>
          <a:xfrm>
            <a:off x="6324600" y="2743201"/>
            <a:ext cx="911289" cy="914400"/>
          </a:xfrm>
          <a:prstGeom prst="flowChartConnector">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3" cstate="print"/>
          <a:srcRect r="32960"/>
          <a:stretch>
            <a:fillRect/>
          </a:stretch>
        </p:blipFill>
        <p:spPr bwMode="auto">
          <a:xfrm>
            <a:off x="7391400" y="0"/>
            <a:ext cx="4896379"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Prayer is Effective for </a:t>
            </a:r>
            <a:r>
              <a:rPr lang="en-US" u="sng" dirty="0"/>
              <a:t>FORGIVENESS</a:t>
            </a:r>
            <a:r>
              <a:rPr lang="en-US" dirty="0"/>
              <a:t>! </a:t>
            </a:r>
            <a:r>
              <a:rPr lang="en-US" sz="3600" dirty="0"/>
              <a:t>15</a:t>
            </a:r>
          </a:p>
        </p:txBody>
      </p:sp>
      <p:sp>
        <p:nvSpPr>
          <p:cNvPr id="3" name="Content Placeholder 2"/>
          <p:cNvSpPr>
            <a:spLocks noGrp="1"/>
          </p:cNvSpPr>
          <p:nvPr>
            <p:ph idx="1"/>
          </p:nvPr>
        </p:nvSpPr>
        <p:spPr>
          <a:xfrm>
            <a:off x="609600" y="1600201"/>
            <a:ext cx="7696200" cy="4525963"/>
          </a:xfrm>
        </p:spPr>
        <p:txBody>
          <a:bodyPr/>
          <a:lstStyle/>
          <a:p>
            <a:r>
              <a:rPr lang="en-US" baseline="30000" dirty="0"/>
              <a:t>15</a:t>
            </a:r>
            <a:r>
              <a:rPr lang="en-US" dirty="0"/>
              <a:t> And the prayer offered in faith will make the sick person well; the Lord will raise him up. If </a:t>
            </a:r>
            <a:r>
              <a:rPr lang="en-US" dirty="0">
                <a:solidFill>
                  <a:srgbClr val="FFFF00"/>
                </a:solidFill>
              </a:rPr>
              <a:t>he has sinned</a:t>
            </a:r>
            <a:r>
              <a:rPr lang="en-US" dirty="0"/>
              <a:t>, he will be forgiven.</a:t>
            </a:r>
          </a:p>
        </p:txBody>
      </p:sp>
      <p:sp>
        <p:nvSpPr>
          <p:cNvPr id="12" name="TextBox 11"/>
          <p:cNvSpPr txBox="1"/>
          <p:nvPr/>
        </p:nvSpPr>
        <p:spPr>
          <a:xfrm>
            <a:off x="533400" y="4419600"/>
            <a:ext cx="9525000" cy="707886"/>
          </a:xfrm>
          <a:prstGeom prst="rect">
            <a:avLst/>
          </a:prstGeom>
          <a:noFill/>
        </p:spPr>
        <p:txBody>
          <a:bodyPr wrap="square" rtlCol="0">
            <a:spAutoFit/>
          </a:bodyPr>
          <a:lstStyle/>
          <a:p>
            <a:r>
              <a:rPr lang="en-US" sz="4000" b="1" dirty="0">
                <a:solidFill>
                  <a:srgbClr val="FFFF00"/>
                </a:solidFill>
                <a:effectLst>
                  <a:glow rad="127000">
                    <a:srgbClr val="C00000"/>
                  </a:glow>
                </a:effectLst>
              </a:rPr>
              <a:t>SOME</a:t>
            </a:r>
            <a:r>
              <a:rPr lang="en-US" sz="4000" b="1" dirty="0">
                <a:solidFill>
                  <a:schemeClr val="bg1"/>
                </a:solidFill>
              </a:rPr>
              <a:t> sickness is related to immediate sin:</a:t>
            </a:r>
          </a:p>
        </p:txBody>
      </p:sp>
      <p:sp>
        <p:nvSpPr>
          <p:cNvPr id="13" name="TextBox 12"/>
          <p:cNvSpPr txBox="1"/>
          <p:nvPr/>
        </p:nvSpPr>
        <p:spPr>
          <a:xfrm>
            <a:off x="609600" y="5149840"/>
            <a:ext cx="11582400" cy="1323439"/>
          </a:xfrm>
          <a:prstGeom prst="rect">
            <a:avLst/>
          </a:prstGeom>
          <a:noFill/>
        </p:spPr>
        <p:txBody>
          <a:bodyPr wrap="square" rtlCol="0">
            <a:spAutoFit/>
          </a:bodyPr>
          <a:lstStyle/>
          <a:p>
            <a:r>
              <a:rPr lang="en-US" sz="4000" b="1" baseline="30000" dirty="0">
                <a:solidFill>
                  <a:schemeClr val="bg1"/>
                </a:solidFill>
                <a:effectLst>
                  <a:outerShdw blurRad="38100" dist="38100" dir="2700000" algn="tl">
                    <a:srgbClr val="000000">
                      <a:alpha val="43137"/>
                    </a:srgbClr>
                  </a:outerShdw>
                </a:effectLst>
              </a:rPr>
              <a:t>30</a:t>
            </a:r>
            <a:r>
              <a:rPr lang="en-US" sz="4000" b="1" dirty="0">
                <a:solidFill>
                  <a:schemeClr val="bg1"/>
                </a:solidFill>
                <a:effectLst>
                  <a:outerShdw blurRad="38100" dist="38100" dir="2700000" algn="tl">
                    <a:srgbClr val="000000">
                      <a:alpha val="43137"/>
                    </a:srgbClr>
                  </a:outerShdw>
                </a:effectLst>
              </a:rPr>
              <a:t> That is why many among you are weak and </a:t>
            </a:r>
            <a:r>
              <a:rPr lang="en-US" sz="4000" b="1" dirty="0">
                <a:solidFill>
                  <a:srgbClr val="FFFF00"/>
                </a:solidFill>
                <a:effectLst>
                  <a:glow rad="127000">
                    <a:srgbClr val="C00000"/>
                  </a:glow>
                  <a:outerShdw blurRad="38100" dist="38100" dir="2700000" algn="tl">
                    <a:srgbClr val="000000">
                      <a:alpha val="43137"/>
                    </a:srgbClr>
                  </a:outerShdw>
                </a:effectLst>
              </a:rPr>
              <a:t>sick</a:t>
            </a:r>
            <a:r>
              <a:rPr lang="en-US" sz="4000" b="1" dirty="0">
                <a:solidFill>
                  <a:schemeClr val="bg1"/>
                </a:solidFill>
                <a:effectLst>
                  <a:outerShdw blurRad="38100" dist="38100" dir="2700000" algn="tl">
                    <a:srgbClr val="000000">
                      <a:alpha val="43137"/>
                    </a:srgbClr>
                  </a:outerShdw>
                </a:effectLst>
              </a:rPr>
              <a:t>, and a number of you have fallen asleep. </a:t>
            </a:r>
            <a:r>
              <a:rPr lang="en-US" sz="3600" b="1" dirty="0">
                <a:solidFill>
                  <a:schemeClr val="bg1"/>
                </a:solidFill>
                <a:effectLst>
                  <a:outerShdw blurRad="38100" dist="38100" dir="2700000" algn="tl">
                    <a:srgbClr val="000000">
                      <a:alpha val="43137"/>
                    </a:srgbClr>
                  </a:outerShdw>
                </a:effectLst>
              </a:rPr>
              <a:t>(1Co 11:29-30)</a:t>
            </a:r>
          </a:p>
        </p:txBody>
      </p:sp>
    </p:spTree>
    <p:extLst>
      <p:ext uri="{BB962C8B-B14F-4D97-AF65-F5344CB8AC3E}">
        <p14:creationId xmlns:p14="http://schemas.microsoft.com/office/powerpoint/2010/main" val="260196367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r="32960"/>
          <a:stretch>
            <a:fillRect/>
          </a:stretch>
        </p:blipFill>
        <p:spPr bwMode="auto">
          <a:xfrm>
            <a:off x="7391400" y="0"/>
            <a:ext cx="4896379"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Prayer is Effective with </a:t>
            </a:r>
            <a:r>
              <a:rPr lang="en-US" u="sng" dirty="0"/>
              <a:t>CONFESSION</a:t>
            </a:r>
            <a:r>
              <a:rPr lang="en-US" dirty="0"/>
              <a:t>! </a:t>
            </a:r>
            <a:r>
              <a:rPr lang="en-US" sz="3600" dirty="0"/>
              <a:t>16</a:t>
            </a:r>
          </a:p>
        </p:txBody>
      </p:sp>
      <p:sp>
        <p:nvSpPr>
          <p:cNvPr id="3" name="Content Placeholder 2"/>
          <p:cNvSpPr>
            <a:spLocks noGrp="1"/>
          </p:cNvSpPr>
          <p:nvPr>
            <p:ph idx="1"/>
          </p:nvPr>
        </p:nvSpPr>
        <p:spPr>
          <a:xfrm>
            <a:off x="609600" y="1600201"/>
            <a:ext cx="5105400" cy="4525963"/>
          </a:xfrm>
        </p:spPr>
        <p:txBody>
          <a:bodyPr/>
          <a:lstStyle/>
          <a:p>
            <a:pPr marL="0" indent="0"/>
            <a:r>
              <a:rPr lang="en-US" baseline="30000" dirty="0"/>
              <a:t>16</a:t>
            </a:r>
            <a:r>
              <a:rPr lang="en-US" dirty="0"/>
              <a:t> Therefore </a:t>
            </a:r>
            <a:r>
              <a:rPr lang="en-US" dirty="0">
                <a:solidFill>
                  <a:srgbClr val="FFFF00"/>
                </a:solidFill>
                <a:effectLst>
                  <a:glow rad="127000">
                    <a:srgbClr val="C00000"/>
                  </a:glow>
                  <a:outerShdw blurRad="38100" dist="38100" dir="2700000" algn="tl">
                    <a:srgbClr val="000000">
                      <a:alpha val="43137"/>
                    </a:srgbClr>
                  </a:outerShdw>
                </a:effectLst>
              </a:rPr>
              <a:t>confess your sins</a:t>
            </a:r>
            <a:r>
              <a:rPr lang="en-US" dirty="0">
                <a:effectLst>
                  <a:glow rad="127000">
                    <a:srgbClr val="C00000"/>
                  </a:glow>
                  <a:outerShdw blurRad="38100" dist="38100" dir="2700000" algn="tl">
                    <a:srgbClr val="000000">
                      <a:alpha val="43137"/>
                    </a:srgbClr>
                  </a:outerShdw>
                </a:effectLst>
              </a:rPr>
              <a:t> </a:t>
            </a:r>
            <a:r>
              <a:rPr lang="en-US" dirty="0">
                <a:solidFill>
                  <a:srgbClr val="FFFF00"/>
                </a:solidFill>
                <a:effectLst>
                  <a:glow rad="127000">
                    <a:srgbClr val="C00000"/>
                  </a:glow>
                  <a:outerShdw blurRad="38100" dist="38100" dir="2700000" algn="tl">
                    <a:srgbClr val="000000">
                      <a:alpha val="43137"/>
                    </a:srgbClr>
                  </a:outerShdw>
                </a:effectLst>
              </a:rPr>
              <a:t>to each other </a:t>
            </a:r>
            <a:r>
              <a:rPr lang="en-US" dirty="0"/>
              <a:t>and pray for each other so that you may be healed. The prayer of a righteous man is powerful and effective.</a:t>
            </a:r>
          </a:p>
          <a:p>
            <a:r>
              <a:rPr lang="en-US" dirty="0"/>
              <a:t> </a:t>
            </a:r>
          </a:p>
        </p:txBody>
      </p:sp>
    </p:spTree>
    <p:extLst>
      <p:ext uri="{BB962C8B-B14F-4D97-AF65-F5344CB8AC3E}">
        <p14:creationId xmlns:p14="http://schemas.microsoft.com/office/powerpoint/2010/main" val="1256725962"/>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r="32960"/>
          <a:stretch>
            <a:fillRect/>
          </a:stretch>
        </p:blipFill>
        <p:spPr bwMode="auto">
          <a:xfrm>
            <a:off x="7391400" y="0"/>
            <a:ext cx="4896379"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Prayer is Effective with </a:t>
            </a:r>
            <a:r>
              <a:rPr lang="en-US" u="sng" dirty="0"/>
              <a:t>CONFESSION</a:t>
            </a:r>
            <a:r>
              <a:rPr lang="en-US" dirty="0"/>
              <a:t>! </a:t>
            </a:r>
            <a:r>
              <a:rPr lang="en-US" sz="3600" dirty="0"/>
              <a:t>16</a:t>
            </a:r>
          </a:p>
        </p:txBody>
      </p:sp>
      <p:sp>
        <p:nvSpPr>
          <p:cNvPr id="3" name="Content Placeholder 2"/>
          <p:cNvSpPr>
            <a:spLocks noGrp="1"/>
          </p:cNvSpPr>
          <p:nvPr>
            <p:ph idx="1"/>
          </p:nvPr>
        </p:nvSpPr>
        <p:spPr>
          <a:xfrm>
            <a:off x="609600" y="1600201"/>
            <a:ext cx="5105400" cy="4525963"/>
          </a:xfrm>
        </p:spPr>
        <p:txBody>
          <a:bodyPr/>
          <a:lstStyle/>
          <a:p>
            <a:pPr marL="0" indent="0"/>
            <a:r>
              <a:rPr lang="en-US" baseline="30000" dirty="0"/>
              <a:t>16</a:t>
            </a:r>
            <a:r>
              <a:rPr lang="en-US" dirty="0"/>
              <a:t> Therefore </a:t>
            </a:r>
            <a:r>
              <a:rPr lang="en-US" dirty="0">
                <a:solidFill>
                  <a:srgbClr val="FFFF00"/>
                </a:solidFill>
                <a:effectLst>
                  <a:glow rad="127000">
                    <a:srgbClr val="C00000"/>
                  </a:glow>
                  <a:outerShdw blurRad="38100" dist="38100" dir="2700000" algn="tl">
                    <a:srgbClr val="000000">
                      <a:alpha val="43137"/>
                    </a:srgbClr>
                  </a:outerShdw>
                </a:effectLst>
              </a:rPr>
              <a:t>confess your sins</a:t>
            </a:r>
            <a:r>
              <a:rPr lang="en-US" dirty="0"/>
              <a:t> </a:t>
            </a:r>
            <a:r>
              <a:rPr lang="en-US" dirty="0">
                <a:solidFill>
                  <a:srgbClr val="FFFF00"/>
                </a:solidFill>
                <a:effectLst>
                  <a:glow rad="127000">
                    <a:srgbClr val="C00000"/>
                  </a:glow>
                  <a:outerShdw blurRad="38100" dist="38100" dir="2700000" algn="tl">
                    <a:srgbClr val="000000">
                      <a:alpha val="43137"/>
                    </a:srgbClr>
                  </a:outerShdw>
                </a:effectLst>
              </a:rPr>
              <a:t>to each other </a:t>
            </a:r>
            <a:r>
              <a:rPr lang="en-US" dirty="0"/>
              <a:t>and pray for each other so that you may be healed. The prayer of a righteous man is powerful and effective.</a:t>
            </a:r>
          </a:p>
          <a:p>
            <a:r>
              <a:rPr lang="en-US" dirty="0"/>
              <a:t> </a:t>
            </a:r>
          </a:p>
        </p:txBody>
      </p:sp>
      <p:sp>
        <p:nvSpPr>
          <p:cNvPr id="6" name="Content Placeholder 2"/>
          <p:cNvSpPr txBox="1">
            <a:spLocks/>
          </p:cNvSpPr>
          <p:nvPr/>
        </p:nvSpPr>
        <p:spPr>
          <a:xfrm>
            <a:off x="6248400" y="1828801"/>
            <a:ext cx="5486400" cy="4038600"/>
          </a:xfrm>
          <a:prstGeom prst="rect">
            <a:avLst/>
          </a:prstGeom>
          <a:solidFill>
            <a:schemeClr val="tx2">
              <a:lumMod val="50000"/>
              <a:alpha val="70000"/>
            </a:schemeClr>
          </a:solidFill>
          <a:ln>
            <a:noFill/>
          </a:ln>
          <a:effectLst>
            <a:glow rad="127000">
              <a:schemeClr val="accent1">
                <a:alpha val="0"/>
              </a:schemeClr>
            </a:glow>
            <a:softEdge rad="190500"/>
          </a:effectLst>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r>
              <a:rPr lang="en-US" dirty="0"/>
              <a:t> </a:t>
            </a:r>
            <a:r>
              <a:rPr lang="en-US" baseline="30000" dirty="0"/>
              <a:t>9</a:t>
            </a:r>
            <a:r>
              <a:rPr lang="en-US" dirty="0"/>
              <a:t> If we </a:t>
            </a:r>
            <a:r>
              <a:rPr lang="en-US" dirty="0">
                <a:solidFill>
                  <a:srgbClr val="FFFF00"/>
                </a:solidFill>
              </a:rPr>
              <a:t>confess</a:t>
            </a:r>
            <a:r>
              <a:rPr lang="en-US" dirty="0"/>
              <a:t> our sins, he is faithful and just and will </a:t>
            </a:r>
            <a:r>
              <a:rPr lang="en-US" dirty="0">
                <a:solidFill>
                  <a:srgbClr val="FFFF00"/>
                </a:solidFill>
              </a:rPr>
              <a:t>forgive</a:t>
            </a:r>
            <a:r>
              <a:rPr lang="en-US" dirty="0"/>
              <a:t> us our sins and purify us from all unrighteousness. </a:t>
            </a:r>
            <a:br>
              <a:rPr lang="en-US" dirty="0"/>
            </a:br>
            <a:r>
              <a:rPr lang="en-US" dirty="0"/>
              <a:t>(1John 1:9) </a:t>
            </a:r>
          </a:p>
        </p:txBody>
      </p:sp>
    </p:spTree>
    <p:extLst>
      <p:ext uri="{BB962C8B-B14F-4D97-AF65-F5344CB8AC3E}">
        <p14:creationId xmlns:p14="http://schemas.microsoft.com/office/powerpoint/2010/main" val="2895316055"/>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r="32960"/>
          <a:stretch>
            <a:fillRect/>
          </a:stretch>
        </p:blipFill>
        <p:spPr bwMode="auto">
          <a:xfrm>
            <a:off x="7391400" y="0"/>
            <a:ext cx="4896379"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Prayer is Effective for </a:t>
            </a:r>
            <a:r>
              <a:rPr lang="en-US" u="sng" dirty="0"/>
              <a:t>HEALING</a:t>
            </a:r>
            <a:r>
              <a:rPr lang="en-US" dirty="0"/>
              <a:t>! </a:t>
            </a:r>
            <a:r>
              <a:rPr lang="en-US" sz="3600" dirty="0"/>
              <a:t>16</a:t>
            </a:r>
          </a:p>
        </p:txBody>
      </p:sp>
      <p:sp>
        <p:nvSpPr>
          <p:cNvPr id="3" name="Content Placeholder 2"/>
          <p:cNvSpPr>
            <a:spLocks noGrp="1"/>
          </p:cNvSpPr>
          <p:nvPr>
            <p:ph idx="1"/>
          </p:nvPr>
        </p:nvSpPr>
        <p:spPr>
          <a:xfrm>
            <a:off x="609600" y="1600201"/>
            <a:ext cx="5105400" cy="4525963"/>
          </a:xfrm>
        </p:spPr>
        <p:txBody>
          <a:bodyPr/>
          <a:lstStyle/>
          <a:p>
            <a:pPr marL="0" indent="0"/>
            <a:r>
              <a:rPr lang="en-US" baseline="30000" dirty="0"/>
              <a:t>16</a:t>
            </a:r>
            <a:r>
              <a:rPr lang="en-US" dirty="0"/>
              <a:t> Therefore </a:t>
            </a:r>
            <a:r>
              <a:rPr lang="en-US" dirty="0">
                <a:effectLst>
                  <a:glow rad="127000">
                    <a:schemeClr val="accent1">
                      <a:alpha val="0"/>
                    </a:schemeClr>
                  </a:glow>
                  <a:outerShdw blurRad="38100" dist="38100" dir="2700000" algn="tl">
                    <a:srgbClr val="000000">
                      <a:alpha val="43137"/>
                    </a:srgbClr>
                  </a:outerShdw>
                </a:effectLst>
              </a:rPr>
              <a:t>confess your sins to each other </a:t>
            </a:r>
            <a:r>
              <a:rPr lang="en-US" dirty="0"/>
              <a:t>and </a:t>
            </a:r>
            <a:r>
              <a:rPr lang="en-US" dirty="0">
                <a:solidFill>
                  <a:srgbClr val="FFFF00"/>
                </a:solidFill>
                <a:effectLst>
                  <a:glow rad="127000">
                    <a:srgbClr val="C00000"/>
                  </a:glow>
                  <a:outerShdw blurRad="38100" dist="38100" dir="2700000" algn="tl">
                    <a:srgbClr val="000000">
                      <a:alpha val="43137"/>
                    </a:srgbClr>
                  </a:outerShdw>
                </a:effectLst>
              </a:rPr>
              <a:t>pray for each other so that you may be healed</a:t>
            </a:r>
            <a:r>
              <a:rPr lang="en-US" dirty="0"/>
              <a:t>. The prayer of a righteous man is powerful and effective.</a:t>
            </a:r>
          </a:p>
          <a:p>
            <a:r>
              <a:rPr lang="en-US" dirty="0"/>
              <a:t> </a:t>
            </a:r>
          </a:p>
        </p:txBody>
      </p:sp>
    </p:spTree>
    <p:extLst>
      <p:ext uri="{BB962C8B-B14F-4D97-AF65-F5344CB8AC3E}">
        <p14:creationId xmlns:p14="http://schemas.microsoft.com/office/powerpoint/2010/main" val="818347442"/>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r="32960"/>
          <a:stretch>
            <a:fillRect/>
          </a:stretch>
        </p:blipFill>
        <p:spPr bwMode="auto">
          <a:xfrm>
            <a:off x="7391400" y="0"/>
            <a:ext cx="4896379"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Prayer is Effective for </a:t>
            </a:r>
            <a:r>
              <a:rPr lang="en-US" u="sng" dirty="0"/>
              <a:t>HEALING</a:t>
            </a:r>
            <a:r>
              <a:rPr lang="en-US" dirty="0"/>
              <a:t>! </a:t>
            </a:r>
            <a:r>
              <a:rPr lang="en-US" sz="3600" dirty="0"/>
              <a:t>16</a:t>
            </a:r>
          </a:p>
        </p:txBody>
      </p:sp>
      <p:sp>
        <p:nvSpPr>
          <p:cNvPr id="3" name="Content Placeholder 2"/>
          <p:cNvSpPr>
            <a:spLocks noGrp="1"/>
          </p:cNvSpPr>
          <p:nvPr>
            <p:ph idx="1"/>
          </p:nvPr>
        </p:nvSpPr>
        <p:spPr>
          <a:xfrm>
            <a:off x="609600" y="1600201"/>
            <a:ext cx="5105400" cy="4525963"/>
          </a:xfrm>
        </p:spPr>
        <p:txBody>
          <a:bodyPr/>
          <a:lstStyle/>
          <a:p>
            <a:pPr marL="0" indent="0"/>
            <a:r>
              <a:rPr lang="en-US" baseline="30000" dirty="0"/>
              <a:t>16</a:t>
            </a:r>
            <a:r>
              <a:rPr lang="en-US" dirty="0"/>
              <a:t> Therefore </a:t>
            </a:r>
            <a:r>
              <a:rPr lang="en-US" dirty="0">
                <a:effectLst>
                  <a:glow rad="127000">
                    <a:schemeClr val="accent1">
                      <a:alpha val="0"/>
                    </a:schemeClr>
                  </a:glow>
                  <a:outerShdw blurRad="38100" dist="38100" dir="2700000" algn="tl">
                    <a:srgbClr val="000000">
                      <a:alpha val="43137"/>
                    </a:srgbClr>
                  </a:outerShdw>
                </a:effectLst>
              </a:rPr>
              <a:t>confess your sins to each other </a:t>
            </a:r>
            <a:r>
              <a:rPr lang="en-US" dirty="0"/>
              <a:t>and </a:t>
            </a:r>
            <a:r>
              <a:rPr lang="en-US" dirty="0">
                <a:solidFill>
                  <a:srgbClr val="FFFF00"/>
                </a:solidFill>
                <a:effectLst>
                  <a:glow rad="127000">
                    <a:srgbClr val="C00000"/>
                  </a:glow>
                  <a:outerShdw blurRad="38100" dist="38100" dir="2700000" algn="tl">
                    <a:srgbClr val="000000">
                      <a:alpha val="43137"/>
                    </a:srgbClr>
                  </a:outerShdw>
                </a:effectLst>
              </a:rPr>
              <a:t>pray for each other so that you may be healed</a:t>
            </a:r>
            <a:r>
              <a:rPr lang="en-US" dirty="0"/>
              <a:t>. The prayer of a righteous man is powerful and effective.</a:t>
            </a:r>
          </a:p>
          <a:p>
            <a:r>
              <a:rPr lang="en-US" dirty="0"/>
              <a:t> </a:t>
            </a:r>
          </a:p>
        </p:txBody>
      </p:sp>
      <p:sp>
        <p:nvSpPr>
          <p:cNvPr id="4" name="TextBox 3"/>
          <p:cNvSpPr txBox="1"/>
          <p:nvPr/>
        </p:nvSpPr>
        <p:spPr>
          <a:xfrm>
            <a:off x="6096000" y="3733800"/>
            <a:ext cx="5715000" cy="2554545"/>
          </a:xfrm>
          <a:prstGeom prst="rect">
            <a:avLst/>
          </a:prstGeom>
          <a:noFill/>
        </p:spPr>
        <p:txBody>
          <a:bodyPr wrap="square" rtlCol="0">
            <a:spAutoFit/>
          </a:bodyPr>
          <a:lstStyle/>
          <a:p>
            <a:r>
              <a:rPr lang="en-US" sz="16000" b="1" dirty="0">
                <a:solidFill>
                  <a:schemeClr val="bg1"/>
                </a:solidFill>
                <a:effectLst>
                  <a:glow rad="127000">
                    <a:srgbClr val="C00000"/>
                  </a:glow>
                </a:effectLst>
              </a:rPr>
              <a:t>WHY?</a:t>
            </a:r>
          </a:p>
        </p:txBody>
      </p:sp>
    </p:spTree>
    <p:extLst>
      <p:ext uri="{BB962C8B-B14F-4D97-AF65-F5344CB8AC3E}">
        <p14:creationId xmlns:p14="http://schemas.microsoft.com/office/powerpoint/2010/main" val="2529606051"/>
      </p:ext>
    </p:extLst>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r="32960"/>
          <a:stretch>
            <a:fillRect/>
          </a:stretch>
        </p:blipFill>
        <p:spPr bwMode="auto">
          <a:xfrm>
            <a:off x="7391400" y="0"/>
            <a:ext cx="4896379"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Prayer is Effective for </a:t>
            </a:r>
            <a:r>
              <a:rPr lang="en-US" u="sng" dirty="0"/>
              <a:t>HEALING</a:t>
            </a:r>
            <a:r>
              <a:rPr lang="en-US" dirty="0"/>
              <a:t>! </a:t>
            </a:r>
            <a:r>
              <a:rPr lang="en-US" sz="3600" dirty="0"/>
              <a:t>16</a:t>
            </a:r>
          </a:p>
        </p:txBody>
      </p:sp>
      <p:sp>
        <p:nvSpPr>
          <p:cNvPr id="3" name="Content Placeholder 2"/>
          <p:cNvSpPr>
            <a:spLocks noGrp="1"/>
          </p:cNvSpPr>
          <p:nvPr>
            <p:ph idx="1"/>
          </p:nvPr>
        </p:nvSpPr>
        <p:spPr>
          <a:xfrm>
            <a:off x="609600" y="1600201"/>
            <a:ext cx="5105400" cy="4525963"/>
          </a:xfrm>
        </p:spPr>
        <p:txBody>
          <a:bodyPr/>
          <a:lstStyle/>
          <a:p>
            <a:pPr marL="0" indent="0"/>
            <a:r>
              <a:rPr lang="en-US" baseline="30000" dirty="0"/>
              <a:t>16</a:t>
            </a:r>
            <a:r>
              <a:rPr lang="en-US" dirty="0"/>
              <a:t> Therefore </a:t>
            </a:r>
            <a:r>
              <a:rPr lang="en-US" dirty="0">
                <a:effectLst>
                  <a:glow rad="127000">
                    <a:schemeClr val="accent1">
                      <a:alpha val="0"/>
                    </a:schemeClr>
                  </a:glow>
                  <a:outerShdw blurRad="38100" dist="38100" dir="2700000" algn="tl">
                    <a:srgbClr val="000000">
                      <a:alpha val="43137"/>
                    </a:srgbClr>
                  </a:outerShdw>
                </a:effectLst>
              </a:rPr>
              <a:t>confess your sins to each other </a:t>
            </a:r>
            <a:r>
              <a:rPr lang="en-US" dirty="0"/>
              <a:t>and </a:t>
            </a:r>
            <a:r>
              <a:rPr lang="en-US" dirty="0">
                <a:effectLst>
                  <a:glow rad="127000">
                    <a:srgbClr val="C00000">
                      <a:alpha val="0"/>
                    </a:srgbClr>
                  </a:glow>
                  <a:outerShdw blurRad="38100" dist="38100" dir="2700000" algn="tl">
                    <a:srgbClr val="000000">
                      <a:alpha val="43137"/>
                    </a:srgbClr>
                  </a:outerShdw>
                </a:effectLst>
              </a:rPr>
              <a:t>pray for each other so that you may be healed</a:t>
            </a:r>
            <a:r>
              <a:rPr lang="en-US" dirty="0"/>
              <a:t>. </a:t>
            </a:r>
            <a:r>
              <a:rPr lang="en-US" dirty="0">
                <a:solidFill>
                  <a:srgbClr val="FFFF00"/>
                </a:solidFill>
                <a:effectLst>
                  <a:glow rad="127000">
                    <a:srgbClr val="C00000"/>
                  </a:glow>
                  <a:outerShdw blurRad="38100" dist="38100" dir="2700000" algn="tl">
                    <a:srgbClr val="000000">
                      <a:alpha val="43137"/>
                    </a:srgbClr>
                  </a:outerShdw>
                </a:effectLst>
              </a:rPr>
              <a:t>The prayer of a righteous man is powerful and effective.</a:t>
            </a:r>
          </a:p>
          <a:p>
            <a:r>
              <a:rPr lang="en-US" dirty="0"/>
              <a:t> </a:t>
            </a:r>
          </a:p>
        </p:txBody>
      </p:sp>
      <p:sp>
        <p:nvSpPr>
          <p:cNvPr id="6" name="TextBox 5"/>
          <p:cNvSpPr txBox="1"/>
          <p:nvPr/>
        </p:nvSpPr>
        <p:spPr>
          <a:xfrm>
            <a:off x="6096000" y="3733800"/>
            <a:ext cx="5715000" cy="1862048"/>
          </a:xfrm>
          <a:prstGeom prst="rect">
            <a:avLst/>
          </a:prstGeom>
          <a:noFill/>
        </p:spPr>
        <p:txBody>
          <a:bodyPr wrap="square" rtlCol="0">
            <a:spAutoFit/>
          </a:bodyPr>
          <a:lstStyle/>
          <a:p>
            <a:r>
              <a:rPr lang="en-US" sz="11500" b="1" dirty="0">
                <a:solidFill>
                  <a:schemeClr val="bg1"/>
                </a:solidFill>
                <a:effectLst>
                  <a:glow rad="127000">
                    <a:srgbClr val="C00000"/>
                  </a:glow>
                </a:effectLst>
              </a:rPr>
              <a:t>BECAUSE</a:t>
            </a:r>
          </a:p>
        </p:txBody>
      </p:sp>
    </p:spTree>
    <p:extLst>
      <p:ext uri="{BB962C8B-B14F-4D97-AF65-F5344CB8AC3E}">
        <p14:creationId xmlns:p14="http://schemas.microsoft.com/office/powerpoint/2010/main" val="1253679823"/>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r="20764"/>
          <a:stretch>
            <a:fillRect/>
          </a:stretch>
        </p:blipFill>
        <p:spPr bwMode="auto">
          <a:xfrm>
            <a:off x="6400800" y="945768"/>
            <a:ext cx="5715000" cy="5912232"/>
          </a:xfrm>
          <a:prstGeom prst="rect">
            <a:avLst/>
          </a:prstGeom>
          <a:noFill/>
          <a:ln w="9525">
            <a:noFill/>
            <a:miter lim="800000"/>
            <a:headEnd/>
            <a:tailEnd/>
          </a:ln>
          <a:effectLst/>
        </p:spPr>
      </p:pic>
      <p:sp>
        <p:nvSpPr>
          <p:cNvPr id="3" name="Content Placeholder 2"/>
          <p:cNvSpPr>
            <a:spLocks noGrp="1"/>
          </p:cNvSpPr>
          <p:nvPr>
            <p:ph idx="1"/>
          </p:nvPr>
        </p:nvSpPr>
        <p:spPr>
          <a:xfrm>
            <a:off x="609600" y="457200"/>
            <a:ext cx="10972800" cy="4525963"/>
          </a:xfrm>
        </p:spPr>
        <p:txBody>
          <a:bodyPr/>
          <a:lstStyle/>
          <a:p>
            <a:r>
              <a:rPr lang="en-US" dirty="0"/>
              <a:t>Is any one of you in </a:t>
            </a:r>
            <a:r>
              <a:rPr lang="en-US" u="sng" dirty="0">
                <a:solidFill>
                  <a:srgbClr val="FFFF00"/>
                </a:solidFill>
              </a:rPr>
              <a:t>trouble</a:t>
            </a:r>
            <a:r>
              <a:rPr lang="en-US" dirty="0"/>
              <a:t>? </a:t>
            </a:r>
            <a:br>
              <a:rPr lang="en-US" dirty="0"/>
            </a:br>
            <a:r>
              <a:rPr lang="en-US" dirty="0"/>
              <a:t>He should pray.  </a:t>
            </a:r>
          </a:p>
        </p:txBody>
      </p:sp>
      <p:sp>
        <p:nvSpPr>
          <p:cNvPr id="4" name="Right Arrow 3"/>
          <p:cNvSpPr/>
          <p:nvPr/>
        </p:nvSpPr>
        <p:spPr>
          <a:xfrm rot="5400000">
            <a:off x="3855098" y="1631302"/>
            <a:ext cx="3623388" cy="2799184"/>
          </a:xfrm>
          <a:prstGeom prst="rightArrow">
            <a:avLst>
              <a:gd name="adj1" fmla="val 50000"/>
              <a:gd name="adj2" fmla="val 47736"/>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609600" y="4724400"/>
            <a:ext cx="8229600" cy="2646783"/>
          </a:xfrm>
          <a:prstGeom prst="rect">
            <a:avLst/>
          </a:prstGeom>
        </p:spPr>
        <p:txBody>
          <a:bodyPr vert="horz" lIns="91440" tIns="45720" rIns="91440" bIns="45720" rtlCol="0">
            <a:normAutofit/>
          </a:bodyPr>
          <a:lstStyle/>
          <a:p>
            <a:pPr marL="342900" indent="-342900">
              <a:spcBef>
                <a:spcPct val="20000"/>
              </a:spcBef>
              <a:defRPr/>
            </a:pPr>
            <a:r>
              <a:rPr lang="en-US" sz="4000" b="1" dirty="0">
                <a:solidFill>
                  <a:schemeClr val="bg1"/>
                </a:solidFill>
                <a:effectLst>
                  <a:outerShdw blurRad="38100" dist="38100" dir="2700000" algn="tl">
                    <a:srgbClr val="000000">
                      <a:alpha val="43137"/>
                    </a:srgbClr>
                  </a:outerShdw>
                </a:effectLst>
              </a:rPr>
              <a:t>Are any of you </a:t>
            </a:r>
            <a:r>
              <a:rPr lang="en-US" sz="4000" b="1" u="sng" dirty="0">
                <a:solidFill>
                  <a:srgbClr val="FFFF00"/>
                </a:solidFill>
                <a:effectLst>
                  <a:outerShdw blurRad="38100" dist="38100" dir="2700000" algn="tl">
                    <a:srgbClr val="000000">
                      <a:alpha val="43137"/>
                    </a:srgbClr>
                  </a:outerShdw>
                </a:effectLst>
              </a:rPr>
              <a:t>suffering hardships</a:t>
            </a:r>
            <a:r>
              <a:rPr lang="en-US" sz="4000" b="1" dirty="0">
                <a:solidFill>
                  <a:schemeClr val="bg1"/>
                </a:solidFill>
                <a:effectLst>
                  <a:outerShdw blurRad="38100" dist="38100" dir="2700000" algn="tl">
                    <a:srgbClr val="000000">
                      <a:alpha val="43137"/>
                    </a:srgbClr>
                  </a:outerShdw>
                </a:effectLst>
              </a:rPr>
              <a:t>? You should pray. (Jam 5:13 NLT)</a:t>
            </a:r>
          </a:p>
        </p:txBody>
      </p:sp>
    </p:spTree>
    <p:extLst>
      <p:ext uri="{BB962C8B-B14F-4D97-AF65-F5344CB8AC3E}">
        <p14:creationId xmlns:p14="http://schemas.microsoft.com/office/powerpoint/2010/main" val="853015229"/>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r="17502"/>
          <a:stretch>
            <a:fillRect/>
          </a:stretch>
        </p:blipFill>
        <p:spPr bwMode="auto">
          <a:xfrm>
            <a:off x="5735216" y="0"/>
            <a:ext cx="6456784" cy="6855768"/>
          </a:xfrm>
          <a:prstGeom prst="rect">
            <a:avLst/>
          </a:prstGeom>
          <a:noFill/>
          <a:ln w="9525">
            <a:noFill/>
            <a:miter lim="800000"/>
            <a:headEnd/>
            <a:tailEnd/>
          </a:ln>
          <a:effectLst/>
        </p:spPr>
      </p:pic>
      <p:sp>
        <p:nvSpPr>
          <p:cNvPr id="8" name="TextBox 7"/>
          <p:cNvSpPr txBox="1"/>
          <p:nvPr/>
        </p:nvSpPr>
        <p:spPr>
          <a:xfrm>
            <a:off x="457200" y="2667000"/>
            <a:ext cx="7391400" cy="3046988"/>
          </a:xfrm>
          <a:prstGeom prst="rect">
            <a:avLst/>
          </a:prstGeom>
          <a:noFill/>
        </p:spPr>
        <p:txBody>
          <a:bodyPr wrap="square" rtlCol="0">
            <a:spAutoFit/>
          </a:bodyPr>
          <a:lstStyle/>
          <a:p>
            <a:pPr algn="ctr">
              <a:lnSpc>
                <a:spcPct val="80000"/>
              </a:lnSpc>
            </a:pPr>
            <a:r>
              <a:rPr lang="en-US" sz="8000" b="1" dirty="0">
                <a:ln>
                  <a:solidFill>
                    <a:srgbClr val="FF0000"/>
                  </a:solidFill>
                </a:ln>
                <a:solidFill>
                  <a:schemeClr val="bg1"/>
                </a:solidFill>
                <a:effectLst>
                  <a:outerShdw blurRad="50800" dist="139700" dir="2820000" algn="ctr" rotWithShape="0">
                    <a:schemeClr val="tx1">
                      <a:lumMod val="65000"/>
                      <a:lumOff val="35000"/>
                      <a:alpha val="53000"/>
                    </a:schemeClr>
                  </a:outerShdw>
                </a:effectLst>
              </a:rPr>
              <a:t>The ILLUSTRATION </a:t>
            </a:r>
            <a:br>
              <a:rPr lang="en-US" sz="8000" b="1" dirty="0">
                <a:ln>
                  <a:solidFill>
                    <a:srgbClr val="FF0000"/>
                  </a:solidFill>
                </a:ln>
                <a:solidFill>
                  <a:schemeClr val="bg1"/>
                </a:solidFill>
                <a:effectLst>
                  <a:outerShdw blurRad="50800" dist="139700" dir="2820000" algn="ctr" rotWithShape="0">
                    <a:schemeClr val="tx1">
                      <a:lumMod val="65000"/>
                      <a:lumOff val="35000"/>
                      <a:alpha val="53000"/>
                    </a:schemeClr>
                  </a:outerShdw>
                </a:effectLst>
              </a:rPr>
            </a:br>
            <a:r>
              <a:rPr lang="en-US" sz="8000" b="1" dirty="0">
                <a:ln>
                  <a:solidFill>
                    <a:srgbClr val="FF0000"/>
                  </a:solidFill>
                </a:ln>
                <a:solidFill>
                  <a:schemeClr val="bg1"/>
                </a:solidFill>
                <a:effectLst>
                  <a:outerShdw blurRad="50800" dist="139700" dir="2820000" algn="ctr" rotWithShape="0">
                    <a:schemeClr val="tx1">
                      <a:lumMod val="65000"/>
                      <a:lumOff val="35000"/>
                      <a:alpha val="53000"/>
                    </a:schemeClr>
                  </a:outerShdw>
                </a:effectLst>
              </a:rPr>
              <a:t>of Prayer</a:t>
            </a: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61453044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srcRect b="4047"/>
          <a:stretch>
            <a:fillRect/>
          </a:stretch>
        </p:blipFill>
        <p:spPr bwMode="auto">
          <a:xfrm>
            <a:off x="7048143" y="14514"/>
            <a:ext cx="5143857" cy="6858001"/>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Prayer is ILLUSTRATED!  </a:t>
            </a:r>
            <a:r>
              <a:rPr lang="en-US" sz="3600" dirty="0"/>
              <a:t>17-18</a:t>
            </a:r>
          </a:p>
        </p:txBody>
      </p:sp>
      <p:sp>
        <p:nvSpPr>
          <p:cNvPr id="3" name="Content Placeholder 2"/>
          <p:cNvSpPr>
            <a:spLocks noGrp="1"/>
          </p:cNvSpPr>
          <p:nvPr>
            <p:ph idx="1"/>
          </p:nvPr>
        </p:nvSpPr>
        <p:spPr>
          <a:xfrm>
            <a:off x="609600" y="2362200"/>
            <a:ext cx="6781800" cy="3763964"/>
          </a:xfrm>
        </p:spPr>
        <p:txBody>
          <a:bodyPr/>
          <a:lstStyle/>
          <a:p>
            <a:r>
              <a:rPr lang="en-US" baseline="30000" dirty="0"/>
              <a:t>17</a:t>
            </a:r>
            <a:r>
              <a:rPr lang="en-US" dirty="0"/>
              <a:t> </a:t>
            </a:r>
            <a:r>
              <a:rPr lang="en-US" dirty="0">
                <a:solidFill>
                  <a:srgbClr val="FFFF00"/>
                </a:solidFill>
                <a:effectLst>
                  <a:glow rad="127000">
                    <a:srgbClr val="C00000"/>
                  </a:glow>
                  <a:outerShdw blurRad="38100" dist="38100" dir="2700000" algn="tl">
                    <a:srgbClr val="000000">
                      <a:alpha val="43137"/>
                    </a:srgbClr>
                  </a:outerShdw>
                </a:effectLst>
              </a:rPr>
              <a:t>Elijah</a:t>
            </a:r>
            <a:r>
              <a:rPr lang="en-US" dirty="0"/>
              <a:t> was a man just like us. He prayed earnestly that it would not rain, and it did not rain on the land for three and a half years.</a:t>
            </a:r>
          </a:p>
        </p:txBody>
      </p:sp>
      <p:sp>
        <p:nvSpPr>
          <p:cNvPr id="5" name="TextBox 4"/>
          <p:cNvSpPr txBox="1"/>
          <p:nvPr/>
        </p:nvSpPr>
        <p:spPr>
          <a:xfrm>
            <a:off x="304800" y="1219200"/>
            <a:ext cx="6858000" cy="1015663"/>
          </a:xfrm>
          <a:prstGeom prst="rect">
            <a:avLst/>
          </a:prstGeom>
          <a:noFill/>
        </p:spPr>
        <p:txBody>
          <a:bodyPr wrap="square" rtlCol="0">
            <a:spAutoFit/>
          </a:bodyPr>
          <a:lstStyle/>
          <a:p>
            <a:pPr algn="ctr"/>
            <a:r>
              <a:rPr lang="en-US" sz="6000" b="1" u="sng" dirty="0">
                <a:solidFill>
                  <a:schemeClr val="bg1"/>
                </a:solidFill>
                <a:effectLst>
                  <a:glow rad="127000">
                    <a:srgbClr val="C00000"/>
                  </a:glow>
                </a:effectLst>
              </a:rPr>
              <a:t>ELIJAH</a:t>
            </a:r>
          </a:p>
        </p:txBody>
      </p:sp>
    </p:spTree>
    <p:extLst>
      <p:ext uri="{BB962C8B-B14F-4D97-AF65-F5344CB8AC3E}">
        <p14:creationId xmlns:p14="http://schemas.microsoft.com/office/powerpoint/2010/main" val="3083254077"/>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srcRect b="4047"/>
          <a:stretch>
            <a:fillRect/>
          </a:stretch>
        </p:blipFill>
        <p:spPr bwMode="auto">
          <a:xfrm>
            <a:off x="7048143" y="14514"/>
            <a:ext cx="5143857" cy="6858001"/>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Prayer is ILLUSTRATED!  </a:t>
            </a:r>
            <a:r>
              <a:rPr lang="en-US" sz="3600" dirty="0"/>
              <a:t>17-18</a:t>
            </a:r>
          </a:p>
        </p:txBody>
      </p:sp>
      <p:sp>
        <p:nvSpPr>
          <p:cNvPr id="3" name="Content Placeholder 2"/>
          <p:cNvSpPr>
            <a:spLocks noGrp="1"/>
          </p:cNvSpPr>
          <p:nvPr>
            <p:ph idx="1"/>
          </p:nvPr>
        </p:nvSpPr>
        <p:spPr>
          <a:xfrm>
            <a:off x="609600" y="2362200"/>
            <a:ext cx="6781800" cy="3763964"/>
          </a:xfrm>
        </p:spPr>
        <p:txBody>
          <a:bodyPr/>
          <a:lstStyle/>
          <a:p>
            <a:r>
              <a:rPr lang="en-US" baseline="30000" dirty="0"/>
              <a:t>18</a:t>
            </a:r>
            <a:r>
              <a:rPr lang="en-US" dirty="0"/>
              <a:t> </a:t>
            </a:r>
            <a:r>
              <a:rPr lang="en-US" dirty="0">
                <a:solidFill>
                  <a:srgbClr val="FFFF00"/>
                </a:solidFill>
                <a:effectLst>
                  <a:glow rad="127000">
                    <a:srgbClr val="C00000"/>
                  </a:glow>
                  <a:outerShdw blurRad="38100" dist="38100" dir="2700000" algn="tl">
                    <a:srgbClr val="000000">
                      <a:alpha val="43137"/>
                    </a:srgbClr>
                  </a:outerShdw>
                </a:effectLst>
              </a:rPr>
              <a:t>Again he prayed</a:t>
            </a:r>
            <a:r>
              <a:rPr lang="en-US" dirty="0"/>
              <a:t>, and the heavens gave rain, and the earth produced its crops.</a:t>
            </a:r>
          </a:p>
        </p:txBody>
      </p:sp>
      <p:sp>
        <p:nvSpPr>
          <p:cNvPr id="5" name="TextBox 4"/>
          <p:cNvSpPr txBox="1"/>
          <p:nvPr/>
        </p:nvSpPr>
        <p:spPr>
          <a:xfrm>
            <a:off x="304800" y="1219200"/>
            <a:ext cx="6858000" cy="1015663"/>
          </a:xfrm>
          <a:prstGeom prst="rect">
            <a:avLst/>
          </a:prstGeom>
          <a:noFill/>
        </p:spPr>
        <p:txBody>
          <a:bodyPr wrap="square" rtlCol="0">
            <a:spAutoFit/>
          </a:bodyPr>
          <a:lstStyle/>
          <a:p>
            <a:pPr algn="ctr"/>
            <a:r>
              <a:rPr lang="en-US" sz="6000" b="1" u="sng" dirty="0">
                <a:solidFill>
                  <a:schemeClr val="bg1"/>
                </a:solidFill>
                <a:effectLst>
                  <a:glow rad="127000">
                    <a:srgbClr val="C00000"/>
                  </a:glow>
                </a:effectLst>
              </a:rPr>
              <a:t>ELIJAH</a:t>
            </a:r>
          </a:p>
        </p:txBody>
      </p:sp>
    </p:spTree>
    <p:extLst>
      <p:ext uri="{BB962C8B-B14F-4D97-AF65-F5344CB8AC3E}">
        <p14:creationId xmlns:p14="http://schemas.microsoft.com/office/powerpoint/2010/main" val="4236181550"/>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srcRect b="4047"/>
          <a:stretch>
            <a:fillRect/>
          </a:stretch>
        </p:blipFill>
        <p:spPr bwMode="auto">
          <a:xfrm>
            <a:off x="7048143" y="14514"/>
            <a:ext cx="5143857" cy="6858001"/>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Prayer is ILLUSTRATED!  </a:t>
            </a:r>
            <a:r>
              <a:rPr lang="en-US" sz="3600" dirty="0"/>
              <a:t>17-18</a:t>
            </a:r>
          </a:p>
        </p:txBody>
      </p:sp>
      <p:sp>
        <p:nvSpPr>
          <p:cNvPr id="3" name="Content Placeholder 2"/>
          <p:cNvSpPr>
            <a:spLocks noGrp="1"/>
          </p:cNvSpPr>
          <p:nvPr>
            <p:ph idx="1"/>
          </p:nvPr>
        </p:nvSpPr>
        <p:spPr>
          <a:xfrm>
            <a:off x="609600" y="2362200"/>
            <a:ext cx="6781800" cy="3763964"/>
          </a:xfrm>
        </p:spPr>
        <p:txBody>
          <a:bodyPr/>
          <a:lstStyle/>
          <a:p>
            <a:r>
              <a:rPr lang="en-US" baseline="30000" dirty="0"/>
              <a:t>17</a:t>
            </a:r>
            <a:r>
              <a:rPr lang="en-US" dirty="0"/>
              <a:t> </a:t>
            </a:r>
            <a:r>
              <a:rPr lang="en-US" dirty="0">
                <a:solidFill>
                  <a:srgbClr val="FFFF00"/>
                </a:solidFill>
                <a:effectLst>
                  <a:glow rad="127000">
                    <a:srgbClr val="C00000"/>
                  </a:glow>
                  <a:outerShdw blurRad="38100" dist="38100" dir="2700000" algn="tl">
                    <a:srgbClr val="000000">
                      <a:alpha val="43137"/>
                    </a:srgbClr>
                  </a:outerShdw>
                </a:effectLst>
              </a:rPr>
              <a:t>Elijah</a:t>
            </a:r>
            <a:r>
              <a:rPr lang="en-US" dirty="0"/>
              <a:t> was a man just like us. He </a:t>
            </a:r>
            <a:r>
              <a:rPr lang="en-US" dirty="0">
                <a:solidFill>
                  <a:srgbClr val="FFFF00"/>
                </a:solidFill>
                <a:effectLst>
                  <a:glow rad="127000">
                    <a:srgbClr val="C00000"/>
                  </a:glow>
                  <a:outerShdw blurRad="38100" dist="38100" dir="2700000" algn="tl">
                    <a:srgbClr val="000000">
                      <a:alpha val="43137"/>
                    </a:srgbClr>
                  </a:outerShdw>
                </a:effectLst>
              </a:rPr>
              <a:t>prayed earnestly</a:t>
            </a:r>
            <a:r>
              <a:rPr lang="en-US" dirty="0">
                <a:effectLst>
                  <a:glow rad="127000">
                    <a:srgbClr val="C00000"/>
                  </a:glow>
                  <a:outerShdw blurRad="38100" dist="38100" dir="2700000" algn="tl">
                    <a:srgbClr val="000000">
                      <a:alpha val="43137"/>
                    </a:srgbClr>
                  </a:outerShdw>
                </a:effectLst>
              </a:rPr>
              <a:t> </a:t>
            </a:r>
            <a:r>
              <a:rPr lang="en-US" dirty="0"/>
              <a:t>that it would not rain, and it did not rain on the land for three and a half years.</a:t>
            </a:r>
          </a:p>
        </p:txBody>
      </p:sp>
      <p:sp>
        <p:nvSpPr>
          <p:cNvPr id="5" name="TextBox 4"/>
          <p:cNvSpPr txBox="1"/>
          <p:nvPr/>
        </p:nvSpPr>
        <p:spPr>
          <a:xfrm>
            <a:off x="304800" y="1219200"/>
            <a:ext cx="6858000" cy="1015663"/>
          </a:xfrm>
          <a:prstGeom prst="rect">
            <a:avLst/>
          </a:prstGeom>
          <a:noFill/>
        </p:spPr>
        <p:txBody>
          <a:bodyPr wrap="square" rtlCol="0">
            <a:spAutoFit/>
          </a:bodyPr>
          <a:lstStyle/>
          <a:p>
            <a:pPr algn="ctr"/>
            <a:r>
              <a:rPr lang="en-US" sz="6000" b="1" u="sng" dirty="0">
                <a:solidFill>
                  <a:schemeClr val="bg1"/>
                </a:solidFill>
                <a:effectLst>
                  <a:glow rad="127000">
                    <a:srgbClr val="C00000"/>
                  </a:glow>
                </a:effectLst>
              </a:rPr>
              <a:t>ELIJAH</a:t>
            </a:r>
          </a:p>
        </p:txBody>
      </p:sp>
    </p:spTree>
    <p:extLst>
      <p:ext uri="{BB962C8B-B14F-4D97-AF65-F5344CB8AC3E}">
        <p14:creationId xmlns:p14="http://schemas.microsoft.com/office/powerpoint/2010/main" val="2451076366"/>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srcRect b="4047"/>
          <a:stretch>
            <a:fillRect/>
          </a:stretch>
        </p:blipFill>
        <p:spPr bwMode="auto">
          <a:xfrm>
            <a:off x="7048143" y="14514"/>
            <a:ext cx="5143857" cy="6858001"/>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Prayer is ILLUSTRATED!  </a:t>
            </a:r>
            <a:r>
              <a:rPr lang="en-US" sz="3600" dirty="0"/>
              <a:t>17-18</a:t>
            </a:r>
          </a:p>
        </p:txBody>
      </p:sp>
      <p:sp>
        <p:nvSpPr>
          <p:cNvPr id="3" name="Content Placeholder 2"/>
          <p:cNvSpPr>
            <a:spLocks noGrp="1"/>
          </p:cNvSpPr>
          <p:nvPr>
            <p:ph idx="1"/>
          </p:nvPr>
        </p:nvSpPr>
        <p:spPr>
          <a:xfrm>
            <a:off x="609600" y="2362200"/>
            <a:ext cx="6781800" cy="3763964"/>
          </a:xfrm>
        </p:spPr>
        <p:txBody>
          <a:bodyPr/>
          <a:lstStyle/>
          <a:p>
            <a:r>
              <a:rPr lang="en-US" baseline="30000" dirty="0"/>
              <a:t>17</a:t>
            </a:r>
            <a:r>
              <a:rPr lang="en-US" dirty="0"/>
              <a:t> </a:t>
            </a:r>
            <a:r>
              <a:rPr lang="en-US" dirty="0">
                <a:solidFill>
                  <a:srgbClr val="FFFF00"/>
                </a:solidFill>
                <a:effectLst>
                  <a:glow rad="127000">
                    <a:srgbClr val="C00000"/>
                  </a:glow>
                  <a:outerShdw blurRad="38100" dist="38100" dir="2700000" algn="tl">
                    <a:srgbClr val="000000">
                      <a:alpha val="43137"/>
                    </a:srgbClr>
                  </a:outerShdw>
                </a:effectLst>
              </a:rPr>
              <a:t>Elijah</a:t>
            </a:r>
            <a:r>
              <a:rPr lang="en-US" dirty="0"/>
              <a:t> was a man just like us. He </a:t>
            </a:r>
            <a:r>
              <a:rPr lang="en-US" dirty="0">
                <a:solidFill>
                  <a:srgbClr val="FFFF00"/>
                </a:solidFill>
                <a:effectLst>
                  <a:glow rad="127000">
                    <a:srgbClr val="C00000"/>
                  </a:glow>
                  <a:outerShdw blurRad="38100" dist="38100" dir="2700000" algn="tl">
                    <a:srgbClr val="000000">
                      <a:alpha val="43137"/>
                    </a:srgbClr>
                  </a:outerShdw>
                </a:effectLst>
              </a:rPr>
              <a:t>prayed earnestly</a:t>
            </a:r>
            <a:r>
              <a:rPr lang="en-US" dirty="0">
                <a:effectLst>
                  <a:glow rad="127000">
                    <a:srgbClr val="C00000"/>
                  </a:glow>
                  <a:outerShdw blurRad="38100" dist="38100" dir="2700000" algn="tl">
                    <a:srgbClr val="000000">
                      <a:alpha val="43137"/>
                    </a:srgbClr>
                  </a:outerShdw>
                </a:effectLst>
              </a:rPr>
              <a:t> </a:t>
            </a:r>
            <a:r>
              <a:rPr lang="en-US" dirty="0"/>
              <a:t>that it would not rain, and it did not rain on the land for three and a half years.</a:t>
            </a:r>
          </a:p>
        </p:txBody>
      </p:sp>
      <p:sp>
        <p:nvSpPr>
          <p:cNvPr id="5" name="TextBox 4"/>
          <p:cNvSpPr txBox="1"/>
          <p:nvPr/>
        </p:nvSpPr>
        <p:spPr>
          <a:xfrm>
            <a:off x="304800" y="1219200"/>
            <a:ext cx="6858000" cy="1015663"/>
          </a:xfrm>
          <a:prstGeom prst="rect">
            <a:avLst/>
          </a:prstGeom>
          <a:noFill/>
        </p:spPr>
        <p:txBody>
          <a:bodyPr wrap="square" rtlCol="0">
            <a:spAutoFit/>
          </a:bodyPr>
          <a:lstStyle/>
          <a:p>
            <a:pPr algn="ctr"/>
            <a:r>
              <a:rPr lang="en-US" sz="6000" b="1" u="sng" dirty="0">
                <a:solidFill>
                  <a:schemeClr val="bg1"/>
                </a:solidFill>
                <a:effectLst>
                  <a:glow rad="127000">
                    <a:srgbClr val="C00000"/>
                  </a:glow>
                </a:effectLst>
              </a:rPr>
              <a:t>ELIJAH</a:t>
            </a:r>
          </a:p>
        </p:txBody>
      </p:sp>
      <p:pic>
        <p:nvPicPr>
          <p:cNvPr id="6" name="Picture 2"/>
          <p:cNvPicPr>
            <a:picLocks noChangeAspect="1" noChangeArrowheads="1"/>
          </p:cNvPicPr>
          <p:nvPr/>
        </p:nvPicPr>
        <p:blipFill>
          <a:blip r:embed="rId4" cstate="print"/>
          <a:srcRect/>
          <a:stretch>
            <a:fillRect/>
          </a:stretch>
        </p:blipFill>
        <p:spPr bwMode="auto">
          <a:xfrm>
            <a:off x="7848600" y="1676400"/>
            <a:ext cx="4048749" cy="4849067"/>
          </a:xfrm>
          <a:prstGeom prst="rect">
            <a:avLst/>
          </a:prstGeom>
          <a:noFill/>
          <a:ln w="9525">
            <a:noFill/>
            <a:miter lim="800000"/>
            <a:headEnd/>
            <a:tailEnd/>
          </a:ln>
          <a:effectLst/>
        </p:spPr>
      </p:pic>
    </p:spTree>
    <p:extLst>
      <p:ext uri="{BB962C8B-B14F-4D97-AF65-F5344CB8AC3E}">
        <p14:creationId xmlns:p14="http://schemas.microsoft.com/office/powerpoint/2010/main" val="201306124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r="17502"/>
          <a:stretch>
            <a:fillRect/>
          </a:stretch>
        </p:blipFill>
        <p:spPr bwMode="auto">
          <a:xfrm>
            <a:off x="5735216" y="0"/>
            <a:ext cx="6456784" cy="6855768"/>
          </a:xfrm>
          <a:prstGeom prst="rect">
            <a:avLst/>
          </a:prstGeom>
          <a:noFill/>
          <a:ln w="9525">
            <a:noFill/>
            <a:miter lim="800000"/>
            <a:headEnd/>
            <a:tailEnd/>
          </a:ln>
          <a:effectLst/>
        </p:spPr>
      </p:pic>
      <p:sp>
        <p:nvSpPr>
          <p:cNvPr id="8" name="TextBox 7"/>
          <p:cNvSpPr txBox="1"/>
          <p:nvPr/>
        </p:nvSpPr>
        <p:spPr>
          <a:xfrm>
            <a:off x="457200" y="2667000"/>
            <a:ext cx="7391400" cy="2086725"/>
          </a:xfrm>
          <a:prstGeom prst="rect">
            <a:avLst/>
          </a:prstGeom>
          <a:noFill/>
        </p:spPr>
        <p:txBody>
          <a:bodyPr wrap="square" rtlCol="0">
            <a:spAutoFit/>
          </a:bodyPr>
          <a:lstStyle/>
          <a:p>
            <a:pPr algn="ctr">
              <a:lnSpc>
                <a:spcPct val="80000"/>
              </a:lnSpc>
            </a:pPr>
            <a:r>
              <a:rPr lang="en-US" sz="8000" b="1" dirty="0">
                <a:ln>
                  <a:solidFill>
                    <a:srgbClr val="FF0000"/>
                  </a:solidFill>
                </a:ln>
                <a:solidFill>
                  <a:schemeClr val="bg1"/>
                </a:solidFill>
                <a:effectLst>
                  <a:outerShdw blurRad="50800" dist="139700" dir="2820000" algn="ctr" rotWithShape="0">
                    <a:schemeClr val="tx1">
                      <a:lumMod val="65000"/>
                      <a:lumOff val="35000"/>
                      <a:alpha val="53000"/>
                    </a:schemeClr>
                  </a:outerShdw>
                </a:effectLst>
              </a:rPr>
              <a:t>The REMINDER  </a:t>
            </a:r>
            <a:br>
              <a:rPr lang="en-US" sz="8000" b="1" dirty="0">
                <a:ln>
                  <a:solidFill>
                    <a:srgbClr val="FF0000"/>
                  </a:solidFill>
                </a:ln>
                <a:solidFill>
                  <a:schemeClr val="bg1"/>
                </a:solidFill>
                <a:effectLst>
                  <a:outerShdw blurRad="50800" dist="139700" dir="2820000" algn="ctr" rotWithShape="0">
                    <a:schemeClr val="tx1">
                      <a:lumMod val="65000"/>
                      <a:lumOff val="35000"/>
                      <a:alpha val="53000"/>
                    </a:schemeClr>
                  </a:outerShdw>
                </a:effectLst>
              </a:rPr>
            </a:br>
            <a:r>
              <a:rPr lang="en-US" sz="8000" b="1" dirty="0">
                <a:ln>
                  <a:solidFill>
                    <a:srgbClr val="FF0000"/>
                  </a:solidFill>
                </a:ln>
                <a:solidFill>
                  <a:schemeClr val="bg1"/>
                </a:solidFill>
                <a:effectLst>
                  <a:outerShdw blurRad="50800" dist="139700" dir="2820000" algn="ctr" rotWithShape="0">
                    <a:schemeClr val="tx1">
                      <a:lumMod val="65000"/>
                      <a:lumOff val="35000"/>
                      <a:alpha val="53000"/>
                    </a:schemeClr>
                  </a:outerShdw>
                </a:effectLst>
              </a:rPr>
              <a:t>for Prayer</a:t>
            </a: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18257383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3" cstate="print"/>
          <a:srcRect t="17119" b="15392"/>
          <a:stretch>
            <a:fillRect/>
          </a:stretch>
        </p:blipFill>
        <p:spPr bwMode="auto">
          <a:xfrm>
            <a:off x="6615113" y="0"/>
            <a:ext cx="5576887"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Pray for </a:t>
            </a:r>
            <a:r>
              <a:rPr lang="en-US" u="sng" dirty="0"/>
              <a:t>Backsliders</a:t>
            </a:r>
            <a:r>
              <a:rPr lang="en-US" dirty="0"/>
              <a:t>! </a:t>
            </a:r>
            <a:r>
              <a:rPr lang="en-US" sz="3600" dirty="0"/>
              <a:t> 19-20</a:t>
            </a:r>
          </a:p>
        </p:txBody>
      </p:sp>
      <p:sp>
        <p:nvSpPr>
          <p:cNvPr id="3" name="Content Placeholder 2"/>
          <p:cNvSpPr>
            <a:spLocks noGrp="1"/>
          </p:cNvSpPr>
          <p:nvPr>
            <p:ph idx="1"/>
          </p:nvPr>
        </p:nvSpPr>
        <p:spPr>
          <a:xfrm>
            <a:off x="609600" y="1600201"/>
            <a:ext cx="6781800" cy="4525963"/>
          </a:xfrm>
        </p:spPr>
        <p:txBody>
          <a:bodyPr/>
          <a:lstStyle/>
          <a:p>
            <a:r>
              <a:rPr lang="en-US" baseline="30000" dirty="0"/>
              <a:t>19</a:t>
            </a:r>
            <a:r>
              <a:rPr lang="en-US" dirty="0"/>
              <a:t> My brothers, if one of you should wander from the truth and someone should </a:t>
            </a:r>
            <a:r>
              <a:rPr lang="en-US" dirty="0">
                <a:solidFill>
                  <a:srgbClr val="FFFF00"/>
                </a:solidFill>
              </a:rPr>
              <a:t>bring him back</a:t>
            </a:r>
            <a:r>
              <a:rPr lang="en-US" dirty="0"/>
              <a:t>,</a:t>
            </a:r>
          </a:p>
        </p:txBody>
      </p:sp>
    </p:spTree>
    <p:extLst>
      <p:ext uri="{BB962C8B-B14F-4D97-AF65-F5344CB8AC3E}">
        <p14:creationId xmlns:p14="http://schemas.microsoft.com/office/powerpoint/2010/main" val="3404281176"/>
      </p:ext>
    </p:extLst>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cstate="print"/>
          <a:srcRect t="17119" b="15392"/>
          <a:stretch>
            <a:fillRect/>
          </a:stretch>
        </p:blipFill>
        <p:spPr bwMode="auto">
          <a:xfrm>
            <a:off x="6615113" y="0"/>
            <a:ext cx="5576887"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Pray for </a:t>
            </a:r>
            <a:r>
              <a:rPr lang="en-US" u="sng" dirty="0"/>
              <a:t>Salvation</a:t>
            </a:r>
            <a:r>
              <a:rPr lang="en-US" dirty="0"/>
              <a:t>! </a:t>
            </a:r>
            <a:r>
              <a:rPr lang="en-US" sz="3600" dirty="0"/>
              <a:t> 19-20</a:t>
            </a:r>
          </a:p>
        </p:txBody>
      </p:sp>
      <p:sp>
        <p:nvSpPr>
          <p:cNvPr id="3" name="Content Placeholder 2"/>
          <p:cNvSpPr>
            <a:spLocks noGrp="1"/>
          </p:cNvSpPr>
          <p:nvPr>
            <p:ph idx="1"/>
          </p:nvPr>
        </p:nvSpPr>
        <p:spPr>
          <a:xfrm>
            <a:off x="609600" y="1600201"/>
            <a:ext cx="6781800" cy="4525963"/>
          </a:xfrm>
        </p:spPr>
        <p:txBody>
          <a:bodyPr/>
          <a:lstStyle/>
          <a:p>
            <a:r>
              <a:rPr lang="en-US" baseline="30000" dirty="0"/>
              <a:t>20</a:t>
            </a:r>
            <a:r>
              <a:rPr lang="en-US" dirty="0"/>
              <a:t> remember this: Whoever turns a sinner from the error of his way will </a:t>
            </a:r>
            <a:r>
              <a:rPr lang="en-US" dirty="0">
                <a:solidFill>
                  <a:srgbClr val="FFFF00"/>
                </a:solidFill>
                <a:effectLst>
                  <a:glow rad="127000">
                    <a:srgbClr val="C00000"/>
                  </a:glow>
                  <a:outerShdw blurRad="38100" dist="38100" dir="2700000" algn="tl">
                    <a:srgbClr val="000000">
                      <a:alpha val="43137"/>
                    </a:srgbClr>
                  </a:outerShdw>
                </a:effectLst>
              </a:rPr>
              <a:t>save him from death</a:t>
            </a:r>
            <a:r>
              <a:rPr lang="en-US" dirty="0">
                <a:effectLst>
                  <a:glow rad="127000">
                    <a:srgbClr val="C00000"/>
                  </a:glow>
                  <a:outerShdw blurRad="38100" dist="38100" dir="2700000" algn="tl">
                    <a:srgbClr val="000000">
                      <a:alpha val="43137"/>
                    </a:srgbClr>
                  </a:outerShdw>
                </a:effectLst>
              </a:rPr>
              <a:t> </a:t>
            </a:r>
            <a:r>
              <a:rPr lang="en-US" dirty="0"/>
              <a:t>and cover over a </a:t>
            </a:r>
            <a:br>
              <a:rPr lang="en-US" dirty="0"/>
            </a:br>
            <a:r>
              <a:rPr lang="en-US" dirty="0"/>
              <a:t>multitude of sins.</a:t>
            </a:r>
          </a:p>
        </p:txBody>
      </p:sp>
    </p:spTree>
    <p:extLst>
      <p:ext uri="{BB962C8B-B14F-4D97-AF65-F5344CB8AC3E}">
        <p14:creationId xmlns:p14="http://schemas.microsoft.com/office/powerpoint/2010/main" val="3437196294"/>
      </p:ext>
    </p:extLst>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Invitation to you!</a:t>
            </a:r>
          </a:p>
        </p:txBody>
      </p:sp>
      <p:sp>
        <p:nvSpPr>
          <p:cNvPr id="3" name="Content Placeholder 2"/>
          <p:cNvSpPr>
            <a:spLocks noGrp="1"/>
          </p:cNvSpPr>
          <p:nvPr>
            <p:ph idx="1"/>
          </p:nvPr>
        </p:nvSpPr>
        <p:spPr>
          <a:xfrm>
            <a:off x="609600" y="1600200"/>
            <a:ext cx="10972800" cy="4525964"/>
          </a:xfrm>
        </p:spPr>
        <p:txBody>
          <a:bodyPr>
            <a:normAutofit/>
          </a:bodyPr>
          <a:lstStyle/>
          <a:p>
            <a:pPr marL="0" indent="0" algn="ctr"/>
            <a:r>
              <a:rPr lang="en-US" sz="4400" dirty="0"/>
              <a:t>Examine your heart before the Lord’s Supper.</a:t>
            </a:r>
          </a:p>
          <a:p>
            <a:pPr marL="0" indent="0" algn="ctr"/>
            <a:endParaRPr lang="en-US" sz="4400" dirty="0"/>
          </a:p>
        </p:txBody>
      </p:sp>
    </p:spTree>
    <p:extLst>
      <p:ext uri="{BB962C8B-B14F-4D97-AF65-F5344CB8AC3E}">
        <p14:creationId xmlns:p14="http://schemas.microsoft.com/office/powerpoint/2010/main" val="939875942"/>
      </p:ext>
    </p:extLst>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Invitation to you!</a:t>
            </a:r>
          </a:p>
        </p:txBody>
      </p:sp>
      <p:sp>
        <p:nvSpPr>
          <p:cNvPr id="3" name="Content Placeholder 2"/>
          <p:cNvSpPr>
            <a:spLocks noGrp="1"/>
          </p:cNvSpPr>
          <p:nvPr>
            <p:ph idx="1"/>
          </p:nvPr>
        </p:nvSpPr>
        <p:spPr>
          <a:xfrm>
            <a:off x="609600" y="1600200"/>
            <a:ext cx="10972800" cy="4525964"/>
          </a:xfrm>
        </p:spPr>
        <p:txBody>
          <a:bodyPr>
            <a:normAutofit/>
          </a:bodyPr>
          <a:lstStyle/>
          <a:p>
            <a:pPr marL="0" indent="0" algn="ctr"/>
            <a:r>
              <a:rPr lang="en-US" sz="4400" dirty="0"/>
              <a:t>Examine your heart before the Lord’s Supper.</a:t>
            </a:r>
          </a:p>
          <a:p>
            <a:pPr marL="0" indent="0" algn="ctr"/>
            <a:endParaRPr lang="en-US" sz="4400" dirty="0"/>
          </a:p>
          <a:p>
            <a:pPr marL="0" indent="0" algn="ctr"/>
            <a:r>
              <a:rPr lang="en-US" sz="4400" dirty="0"/>
              <a:t>Afterward the Lord’s Supper</a:t>
            </a:r>
            <a:br>
              <a:rPr lang="en-US" sz="4400" dirty="0"/>
            </a:br>
            <a:r>
              <a:rPr lang="en-US" sz="4400" dirty="0"/>
              <a:t> Prayer with Anointing Oil </a:t>
            </a:r>
          </a:p>
          <a:p>
            <a:pPr marL="0" indent="0" algn="ctr"/>
            <a:endParaRPr lang="en-US" sz="4400" dirty="0"/>
          </a:p>
        </p:txBody>
      </p:sp>
    </p:spTree>
    <p:extLst>
      <p:ext uri="{BB962C8B-B14F-4D97-AF65-F5344CB8AC3E}">
        <p14:creationId xmlns:p14="http://schemas.microsoft.com/office/powerpoint/2010/main" val="3829224195"/>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248400" y="1981200"/>
            <a:ext cx="7196938" cy="5410200"/>
          </a:xfrm>
          <a:prstGeom prst="rect">
            <a:avLst/>
          </a:prstGeom>
        </p:spPr>
      </p:pic>
      <p:sp>
        <p:nvSpPr>
          <p:cNvPr id="3" name="Content Placeholder 2"/>
          <p:cNvSpPr>
            <a:spLocks noGrp="1"/>
          </p:cNvSpPr>
          <p:nvPr>
            <p:ph idx="1"/>
          </p:nvPr>
        </p:nvSpPr>
        <p:spPr>
          <a:xfrm>
            <a:off x="609600" y="457200"/>
            <a:ext cx="10972800" cy="4525963"/>
          </a:xfrm>
        </p:spPr>
        <p:txBody>
          <a:bodyPr/>
          <a:lstStyle/>
          <a:p>
            <a:r>
              <a:rPr lang="en-US" dirty="0">
                <a:solidFill>
                  <a:schemeClr val="bg1">
                    <a:lumMod val="75000"/>
                  </a:schemeClr>
                </a:solidFill>
              </a:rPr>
              <a:t>Is any one of you in trouble? </a:t>
            </a:r>
            <a:br>
              <a:rPr lang="en-US" dirty="0">
                <a:solidFill>
                  <a:schemeClr val="bg1">
                    <a:lumMod val="75000"/>
                  </a:schemeClr>
                </a:solidFill>
              </a:rPr>
            </a:br>
            <a:r>
              <a:rPr lang="en-US" dirty="0">
                <a:solidFill>
                  <a:schemeClr val="bg1">
                    <a:lumMod val="75000"/>
                  </a:schemeClr>
                </a:solidFill>
              </a:rPr>
              <a:t>He should pray. </a:t>
            </a:r>
          </a:p>
          <a:p>
            <a:r>
              <a:rPr lang="en-US" dirty="0"/>
              <a:t>Is anyone </a:t>
            </a:r>
            <a:r>
              <a:rPr lang="en-US" dirty="0">
                <a:solidFill>
                  <a:srgbClr val="FFFF00"/>
                </a:solidFill>
              </a:rPr>
              <a:t>happy</a:t>
            </a:r>
            <a:r>
              <a:rPr lang="en-US" dirty="0"/>
              <a:t>?  </a:t>
            </a:r>
            <a:br>
              <a:rPr lang="en-US" dirty="0"/>
            </a:br>
            <a:r>
              <a:rPr lang="en-US" dirty="0"/>
              <a:t>Let him </a:t>
            </a:r>
            <a:r>
              <a:rPr lang="en-US" dirty="0">
                <a:solidFill>
                  <a:srgbClr val="FFFF00"/>
                </a:solidFill>
              </a:rPr>
              <a:t>sing songs of praise</a:t>
            </a:r>
            <a:r>
              <a:rPr lang="en-US" dirty="0"/>
              <a:t>. </a:t>
            </a:r>
          </a:p>
        </p:txBody>
      </p:sp>
    </p:spTree>
    <p:extLst>
      <p:ext uri="{BB962C8B-B14F-4D97-AF65-F5344CB8AC3E}">
        <p14:creationId xmlns:p14="http://schemas.microsoft.com/office/powerpoint/2010/main" val="299189903"/>
      </p:ext>
    </p:extLst>
  </p:cSld>
  <p:clrMapOvr>
    <a:masterClrMapping/>
  </p:clrMapOvr>
  <p:transition>
    <p:randomBa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Invitation to you!</a:t>
            </a:r>
          </a:p>
        </p:txBody>
      </p:sp>
      <p:sp>
        <p:nvSpPr>
          <p:cNvPr id="3" name="Content Placeholder 2"/>
          <p:cNvSpPr>
            <a:spLocks noGrp="1"/>
          </p:cNvSpPr>
          <p:nvPr>
            <p:ph idx="1"/>
          </p:nvPr>
        </p:nvSpPr>
        <p:spPr>
          <a:xfrm>
            <a:off x="609600" y="1600200"/>
            <a:ext cx="10972800" cy="4525964"/>
          </a:xfrm>
        </p:spPr>
        <p:txBody>
          <a:bodyPr>
            <a:normAutofit/>
          </a:bodyPr>
          <a:lstStyle/>
          <a:p>
            <a:pPr marL="0" indent="0" algn="ctr"/>
            <a:r>
              <a:rPr lang="en-US" sz="4400" dirty="0"/>
              <a:t>Examine your heart before the Lord’s Supper.</a:t>
            </a:r>
          </a:p>
          <a:p>
            <a:pPr marL="0" indent="0" algn="ctr"/>
            <a:endParaRPr lang="en-US" sz="4400" dirty="0"/>
          </a:p>
          <a:p>
            <a:pPr marL="0" indent="0" algn="ctr"/>
            <a:r>
              <a:rPr lang="en-US" sz="4400" dirty="0"/>
              <a:t>Afterward the Lord’s Supper</a:t>
            </a:r>
            <a:br>
              <a:rPr lang="en-US" sz="4400" dirty="0"/>
            </a:br>
            <a:r>
              <a:rPr lang="en-US" sz="4400" dirty="0"/>
              <a:t> Prayer with Anointing Oil </a:t>
            </a:r>
          </a:p>
          <a:p>
            <a:pPr marL="0" indent="0" algn="ctr"/>
            <a:endParaRPr lang="en-US" sz="4400" dirty="0"/>
          </a:p>
          <a:p>
            <a:pPr marL="0" indent="0" algn="ctr"/>
            <a:r>
              <a:rPr lang="en-US" sz="4400" dirty="0"/>
              <a:t>Business Meeting</a:t>
            </a:r>
          </a:p>
        </p:txBody>
      </p:sp>
    </p:spTree>
    <p:extLst>
      <p:ext uri="{BB962C8B-B14F-4D97-AF65-F5344CB8AC3E}">
        <p14:creationId xmlns:p14="http://schemas.microsoft.com/office/powerpoint/2010/main" val="2655707711"/>
      </p:ext>
    </p:extLst>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514600"/>
            <a:ext cx="11379200" cy="1143000"/>
          </a:xfrm>
        </p:spPr>
        <p:txBody>
          <a:bodyPr/>
          <a:lstStyle/>
          <a:p>
            <a:r>
              <a:rPr lang="en-US" sz="7200" dirty="0"/>
              <a:t>Let’s Pray!</a:t>
            </a:r>
          </a:p>
        </p:txBody>
      </p:sp>
    </p:spTree>
    <p:extLst>
      <p:ext uri="{BB962C8B-B14F-4D97-AF65-F5344CB8AC3E}">
        <p14:creationId xmlns:p14="http://schemas.microsoft.com/office/powerpoint/2010/main" val="1803529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248400" y="1981200"/>
            <a:ext cx="7196938" cy="5410200"/>
          </a:xfrm>
          <a:prstGeom prst="rect">
            <a:avLst/>
          </a:prstGeom>
        </p:spPr>
      </p:pic>
      <p:sp>
        <p:nvSpPr>
          <p:cNvPr id="3" name="Content Placeholder 2"/>
          <p:cNvSpPr>
            <a:spLocks noGrp="1"/>
          </p:cNvSpPr>
          <p:nvPr>
            <p:ph idx="1"/>
          </p:nvPr>
        </p:nvSpPr>
        <p:spPr>
          <a:xfrm>
            <a:off x="609600" y="457200"/>
            <a:ext cx="10972800" cy="4525963"/>
          </a:xfrm>
        </p:spPr>
        <p:txBody>
          <a:bodyPr/>
          <a:lstStyle/>
          <a:p>
            <a:r>
              <a:rPr lang="en-US" dirty="0">
                <a:solidFill>
                  <a:schemeClr val="bg1">
                    <a:lumMod val="65000"/>
                  </a:schemeClr>
                </a:solidFill>
              </a:rPr>
              <a:t>Is any one of you in trouble? </a:t>
            </a:r>
            <a:br>
              <a:rPr lang="en-US" dirty="0">
                <a:solidFill>
                  <a:schemeClr val="bg1">
                    <a:lumMod val="65000"/>
                  </a:schemeClr>
                </a:solidFill>
              </a:rPr>
            </a:br>
            <a:r>
              <a:rPr lang="en-US" dirty="0">
                <a:solidFill>
                  <a:schemeClr val="bg1">
                    <a:lumMod val="65000"/>
                  </a:schemeClr>
                </a:solidFill>
              </a:rPr>
              <a:t>He should pray. </a:t>
            </a:r>
          </a:p>
          <a:p>
            <a:r>
              <a:rPr lang="en-US" dirty="0">
                <a:solidFill>
                  <a:schemeClr val="bg1">
                    <a:lumMod val="65000"/>
                  </a:schemeClr>
                </a:solidFill>
              </a:rPr>
              <a:t>Is anyone happy?  </a:t>
            </a:r>
            <a:br>
              <a:rPr lang="en-US" dirty="0">
                <a:solidFill>
                  <a:schemeClr val="bg1">
                    <a:lumMod val="65000"/>
                  </a:schemeClr>
                </a:solidFill>
              </a:rPr>
            </a:br>
            <a:r>
              <a:rPr lang="en-US" dirty="0">
                <a:solidFill>
                  <a:schemeClr val="bg1">
                    <a:lumMod val="65000"/>
                  </a:schemeClr>
                </a:solidFill>
              </a:rPr>
              <a:t>Let him sing songs of praise. </a:t>
            </a:r>
          </a:p>
          <a:p>
            <a:r>
              <a:rPr lang="en-US" baseline="30000" dirty="0"/>
              <a:t>14</a:t>
            </a:r>
            <a:r>
              <a:rPr lang="en-US" dirty="0"/>
              <a:t> </a:t>
            </a:r>
            <a:r>
              <a:rPr lang="en-US" dirty="0">
                <a:solidFill>
                  <a:srgbClr val="FFFF00"/>
                </a:solidFill>
              </a:rPr>
              <a:t>Is any one of you... </a:t>
            </a:r>
          </a:p>
        </p:txBody>
      </p:sp>
    </p:spTree>
    <p:extLst>
      <p:ext uri="{BB962C8B-B14F-4D97-AF65-F5344CB8AC3E}">
        <p14:creationId xmlns:p14="http://schemas.microsoft.com/office/powerpoint/2010/main" val="1781452290"/>
      </p:ext>
    </p:extLst>
  </p:cSld>
  <p:clrMapOvr>
    <a:masterClrMapping/>
  </p:clrMapOvr>
  <p:transition>
    <p:randomBa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srcRect r="17502"/>
          <a:stretch>
            <a:fillRect/>
          </a:stretch>
        </p:blipFill>
        <p:spPr bwMode="auto">
          <a:xfrm>
            <a:off x="5735216" y="0"/>
            <a:ext cx="6456784" cy="6855768"/>
          </a:xfrm>
          <a:prstGeom prst="rect">
            <a:avLst/>
          </a:prstGeom>
          <a:noFill/>
          <a:ln w="9525">
            <a:noFill/>
            <a:miter lim="800000"/>
            <a:headEnd/>
            <a:tailEnd/>
          </a:ln>
          <a:effectLst/>
        </p:spPr>
      </p:pic>
      <p:sp>
        <p:nvSpPr>
          <p:cNvPr id="4" name="Title 3"/>
          <p:cNvSpPr>
            <a:spLocks noGrp="1"/>
          </p:cNvSpPr>
          <p:nvPr>
            <p:ph type="title"/>
          </p:nvPr>
        </p:nvSpPr>
        <p:spPr/>
        <p:txBody>
          <a:bodyPr/>
          <a:lstStyle/>
          <a:p>
            <a:endParaRPr lang="en-US" dirty="0"/>
          </a:p>
        </p:txBody>
      </p:sp>
      <p:sp>
        <p:nvSpPr>
          <p:cNvPr id="3" name="Content Placeholder 2"/>
          <p:cNvSpPr>
            <a:spLocks noGrp="1"/>
          </p:cNvSpPr>
          <p:nvPr>
            <p:ph idx="1"/>
          </p:nvPr>
        </p:nvSpPr>
        <p:spPr>
          <a:xfrm>
            <a:off x="609600" y="457200"/>
            <a:ext cx="10972800" cy="4525963"/>
          </a:xfrm>
        </p:spPr>
        <p:txBody>
          <a:bodyPr/>
          <a:lstStyle/>
          <a:p>
            <a:r>
              <a:rPr lang="en-US" dirty="0">
                <a:solidFill>
                  <a:schemeClr val="bg1">
                    <a:lumMod val="75000"/>
                  </a:schemeClr>
                </a:solidFill>
              </a:rPr>
              <a:t>Is any one of you in trouble? </a:t>
            </a:r>
            <a:br>
              <a:rPr lang="en-US" dirty="0">
                <a:solidFill>
                  <a:schemeClr val="bg1">
                    <a:lumMod val="75000"/>
                  </a:schemeClr>
                </a:solidFill>
              </a:rPr>
            </a:br>
            <a:r>
              <a:rPr lang="en-US" dirty="0">
                <a:solidFill>
                  <a:schemeClr val="bg1">
                    <a:lumMod val="75000"/>
                  </a:schemeClr>
                </a:solidFill>
              </a:rPr>
              <a:t>He should pray. </a:t>
            </a:r>
          </a:p>
          <a:p>
            <a:r>
              <a:rPr lang="en-US" dirty="0">
                <a:solidFill>
                  <a:schemeClr val="bg1">
                    <a:lumMod val="75000"/>
                  </a:schemeClr>
                </a:solidFill>
              </a:rPr>
              <a:t>Is anyone happy?  </a:t>
            </a:r>
            <a:br>
              <a:rPr lang="en-US" dirty="0">
                <a:solidFill>
                  <a:schemeClr val="bg1">
                    <a:lumMod val="75000"/>
                  </a:schemeClr>
                </a:solidFill>
              </a:rPr>
            </a:br>
            <a:r>
              <a:rPr lang="en-US" dirty="0">
                <a:solidFill>
                  <a:schemeClr val="bg1">
                    <a:lumMod val="75000"/>
                  </a:schemeClr>
                </a:solidFill>
              </a:rPr>
              <a:t>Let him sing songs of praise. </a:t>
            </a:r>
          </a:p>
          <a:p>
            <a:r>
              <a:rPr lang="en-US" baseline="30000" dirty="0"/>
              <a:t>14</a:t>
            </a:r>
            <a:r>
              <a:rPr lang="en-US" dirty="0"/>
              <a:t> </a:t>
            </a:r>
            <a:r>
              <a:rPr lang="en-US" dirty="0">
                <a:solidFill>
                  <a:srgbClr val="FFFF00"/>
                </a:solidFill>
              </a:rPr>
              <a:t>Is any one of you... </a:t>
            </a:r>
          </a:p>
        </p:txBody>
      </p:sp>
      <p:sp>
        <p:nvSpPr>
          <p:cNvPr id="2" name="TextBox 1"/>
          <p:cNvSpPr txBox="1"/>
          <p:nvPr/>
        </p:nvSpPr>
        <p:spPr>
          <a:xfrm>
            <a:off x="1676400" y="3657600"/>
            <a:ext cx="4876800" cy="1569660"/>
          </a:xfrm>
          <a:prstGeom prst="rect">
            <a:avLst/>
          </a:prstGeom>
          <a:noFill/>
        </p:spPr>
        <p:txBody>
          <a:bodyPr wrap="square" rtlCol="0">
            <a:spAutoFit/>
          </a:bodyPr>
          <a:lstStyle/>
          <a:p>
            <a:r>
              <a:rPr lang="en-US" sz="9600" b="1" dirty="0">
                <a:ln>
                  <a:solidFill>
                    <a:schemeClr val="accent1">
                      <a:lumMod val="50000"/>
                    </a:schemeClr>
                  </a:solidFill>
                </a:ln>
                <a:solidFill>
                  <a:srgbClr val="FFFF00"/>
                </a:solidFill>
              </a:rPr>
              <a:t>sick?</a:t>
            </a:r>
            <a:endParaRPr lang="en-US" sz="9600" b="1" dirty="0">
              <a:solidFill>
                <a:srgbClr val="FFFF00"/>
              </a:solidFill>
            </a:endParaRPr>
          </a:p>
        </p:txBody>
      </p:sp>
    </p:spTree>
    <p:extLst>
      <p:ext uri="{BB962C8B-B14F-4D97-AF65-F5344CB8AC3E}">
        <p14:creationId xmlns:p14="http://schemas.microsoft.com/office/powerpoint/2010/main" val="2219853773"/>
      </p:ext>
    </p:extLst>
  </p:cSld>
  <p:clrMapOvr>
    <a:masterClrMapping/>
  </p:clrMapOvr>
  <p:transition>
    <p:randomBa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srcRect r="17502"/>
          <a:stretch>
            <a:fillRect/>
          </a:stretch>
        </p:blipFill>
        <p:spPr bwMode="auto">
          <a:xfrm>
            <a:off x="5735216" y="0"/>
            <a:ext cx="6456784" cy="6855768"/>
          </a:xfrm>
          <a:prstGeom prst="rect">
            <a:avLst/>
          </a:prstGeom>
          <a:noFill/>
          <a:ln w="9525">
            <a:noFill/>
            <a:miter lim="800000"/>
            <a:headEnd/>
            <a:tailEnd/>
          </a:ln>
          <a:effectLst/>
        </p:spPr>
      </p:pic>
      <p:sp>
        <p:nvSpPr>
          <p:cNvPr id="4" name="Title 3"/>
          <p:cNvSpPr>
            <a:spLocks noGrp="1"/>
          </p:cNvSpPr>
          <p:nvPr>
            <p:ph type="title"/>
          </p:nvPr>
        </p:nvSpPr>
        <p:spPr/>
        <p:txBody>
          <a:bodyPr/>
          <a:lstStyle/>
          <a:p>
            <a:endParaRPr lang="en-US" dirty="0"/>
          </a:p>
        </p:txBody>
      </p:sp>
      <p:sp>
        <p:nvSpPr>
          <p:cNvPr id="3" name="Content Placeholder 2"/>
          <p:cNvSpPr>
            <a:spLocks noGrp="1"/>
          </p:cNvSpPr>
          <p:nvPr>
            <p:ph idx="1"/>
          </p:nvPr>
        </p:nvSpPr>
        <p:spPr>
          <a:xfrm>
            <a:off x="609600" y="457200"/>
            <a:ext cx="10972800" cy="4525963"/>
          </a:xfrm>
        </p:spPr>
        <p:txBody>
          <a:bodyPr/>
          <a:lstStyle/>
          <a:p>
            <a:r>
              <a:rPr lang="en-US" dirty="0">
                <a:solidFill>
                  <a:schemeClr val="bg1">
                    <a:lumMod val="75000"/>
                  </a:schemeClr>
                </a:solidFill>
              </a:rPr>
              <a:t>Is any one of you in trouble? </a:t>
            </a:r>
            <a:br>
              <a:rPr lang="en-US" dirty="0">
                <a:solidFill>
                  <a:schemeClr val="bg1">
                    <a:lumMod val="75000"/>
                  </a:schemeClr>
                </a:solidFill>
              </a:rPr>
            </a:br>
            <a:r>
              <a:rPr lang="en-US" dirty="0">
                <a:solidFill>
                  <a:schemeClr val="bg1">
                    <a:lumMod val="75000"/>
                  </a:schemeClr>
                </a:solidFill>
              </a:rPr>
              <a:t>He should pray. </a:t>
            </a:r>
          </a:p>
          <a:p>
            <a:r>
              <a:rPr lang="en-US" dirty="0">
                <a:solidFill>
                  <a:schemeClr val="bg1">
                    <a:lumMod val="75000"/>
                  </a:schemeClr>
                </a:solidFill>
              </a:rPr>
              <a:t>Is anyone happy?  </a:t>
            </a:r>
            <a:br>
              <a:rPr lang="en-US" dirty="0">
                <a:solidFill>
                  <a:schemeClr val="bg1">
                    <a:lumMod val="75000"/>
                  </a:schemeClr>
                </a:solidFill>
              </a:rPr>
            </a:br>
            <a:r>
              <a:rPr lang="en-US" dirty="0">
                <a:solidFill>
                  <a:schemeClr val="bg1">
                    <a:lumMod val="75000"/>
                  </a:schemeClr>
                </a:solidFill>
              </a:rPr>
              <a:t>Let him sing songs of praise. </a:t>
            </a:r>
          </a:p>
          <a:p>
            <a:r>
              <a:rPr lang="en-US" baseline="30000" dirty="0"/>
              <a:t>14</a:t>
            </a:r>
            <a:r>
              <a:rPr lang="en-US" dirty="0"/>
              <a:t> </a:t>
            </a:r>
            <a:r>
              <a:rPr lang="en-US" dirty="0">
                <a:solidFill>
                  <a:srgbClr val="FFFF00"/>
                </a:solidFill>
              </a:rPr>
              <a:t>Is any one of you... </a:t>
            </a:r>
          </a:p>
        </p:txBody>
      </p:sp>
      <p:sp>
        <p:nvSpPr>
          <p:cNvPr id="2" name="TextBox 1"/>
          <p:cNvSpPr txBox="1"/>
          <p:nvPr/>
        </p:nvSpPr>
        <p:spPr>
          <a:xfrm>
            <a:off x="1676400" y="3657600"/>
            <a:ext cx="4876800" cy="1569660"/>
          </a:xfrm>
          <a:prstGeom prst="rect">
            <a:avLst/>
          </a:prstGeom>
          <a:noFill/>
        </p:spPr>
        <p:txBody>
          <a:bodyPr wrap="square" rtlCol="0">
            <a:spAutoFit/>
          </a:bodyPr>
          <a:lstStyle/>
          <a:p>
            <a:r>
              <a:rPr lang="en-US" sz="9600" b="1" dirty="0">
                <a:ln>
                  <a:solidFill>
                    <a:schemeClr val="accent1">
                      <a:lumMod val="50000"/>
                    </a:schemeClr>
                  </a:solidFill>
                </a:ln>
                <a:solidFill>
                  <a:srgbClr val="FFFF00"/>
                </a:solidFill>
              </a:rPr>
              <a:t>sick?</a:t>
            </a:r>
            <a:endParaRPr lang="en-US" sz="9600" b="1" dirty="0">
              <a:solidFill>
                <a:srgbClr val="FFFF00"/>
              </a:solidFill>
            </a:endParaRPr>
          </a:p>
        </p:txBody>
      </p:sp>
      <p:sp>
        <p:nvSpPr>
          <p:cNvPr id="6" name="TextBox 5"/>
          <p:cNvSpPr txBox="1"/>
          <p:nvPr/>
        </p:nvSpPr>
        <p:spPr>
          <a:xfrm>
            <a:off x="-457200" y="4953000"/>
            <a:ext cx="7296150" cy="1569660"/>
          </a:xfrm>
          <a:prstGeom prst="rect">
            <a:avLst/>
          </a:prstGeom>
          <a:noFill/>
        </p:spPr>
        <p:txBody>
          <a:bodyPr wrap="square" rtlCol="0">
            <a:spAutoFit/>
          </a:bodyPr>
          <a:lstStyle/>
          <a:p>
            <a:pPr algn="ctr"/>
            <a:r>
              <a:rPr lang="en-US" sz="4800" b="1" dirty="0">
                <a:ln>
                  <a:solidFill>
                    <a:srgbClr val="FF0000"/>
                  </a:solidFill>
                </a:ln>
                <a:solidFill>
                  <a:schemeClr val="bg1"/>
                </a:solidFill>
                <a:effectLst>
                  <a:outerShdw blurRad="50800" dist="139700" dir="2820000" algn="ctr" rotWithShape="0">
                    <a:schemeClr val="tx1">
                      <a:lumMod val="65000"/>
                      <a:lumOff val="35000"/>
                      <a:alpha val="53000"/>
                    </a:schemeClr>
                  </a:outerShdw>
                </a:effectLst>
              </a:rPr>
              <a:t>Actually it is a pretty </a:t>
            </a:r>
            <a:br>
              <a:rPr lang="en-US" sz="4800" b="1" dirty="0">
                <a:ln>
                  <a:solidFill>
                    <a:srgbClr val="FF0000"/>
                  </a:solidFill>
                </a:ln>
                <a:solidFill>
                  <a:schemeClr val="bg1"/>
                </a:solidFill>
                <a:effectLst>
                  <a:outerShdw blurRad="50800" dist="139700" dir="2820000" algn="ctr" rotWithShape="0">
                    <a:schemeClr val="tx1">
                      <a:lumMod val="65000"/>
                      <a:lumOff val="35000"/>
                      <a:alpha val="53000"/>
                    </a:schemeClr>
                  </a:outerShdw>
                </a:effectLst>
              </a:rPr>
            </a:br>
            <a:r>
              <a:rPr lang="en-US" sz="4800" b="1" dirty="0">
                <a:ln>
                  <a:solidFill>
                    <a:srgbClr val="FF0000"/>
                  </a:solidFill>
                </a:ln>
                <a:solidFill>
                  <a:schemeClr val="bg1"/>
                </a:solidFill>
                <a:effectLst>
                  <a:outerShdw blurRad="50800" dist="139700" dir="2820000" algn="ctr" rotWithShape="0">
                    <a:schemeClr val="tx1">
                      <a:lumMod val="65000"/>
                      <a:lumOff val="35000"/>
                      <a:alpha val="53000"/>
                    </a:schemeClr>
                  </a:outerShdw>
                </a:effectLst>
              </a:rPr>
              <a:t>severe sickness ...</a:t>
            </a:r>
          </a:p>
        </p:txBody>
      </p:sp>
    </p:spTree>
    <p:extLst>
      <p:ext uri="{BB962C8B-B14F-4D97-AF65-F5344CB8AC3E}">
        <p14:creationId xmlns:p14="http://schemas.microsoft.com/office/powerpoint/2010/main" val="399161175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r="17502"/>
          <a:stretch>
            <a:fillRect/>
          </a:stretch>
        </p:blipFill>
        <p:spPr bwMode="auto">
          <a:xfrm>
            <a:off x="5735216" y="0"/>
            <a:ext cx="6456784" cy="6855768"/>
          </a:xfrm>
          <a:prstGeom prst="rect">
            <a:avLst/>
          </a:prstGeom>
          <a:noFill/>
          <a:ln w="9525">
            <a:noFill/>
            <a:miter lim="800000"/>
            <a:headEnd/>
            <a:tailEnd/>
          </a:ln>
          <a:effectLst/>
        </p:spPr>
      </p:pic>
      <p:sp>
        <p:nvSpPr>
          <p:cNvPr id="8" name="TextBox 7"/>
          <p:cNvSpPr txBox="1"/>
          <p:nvPr/>
        </p:nvSpPr>
        <p:spPr>
          <a:xfrm>
            <a:off x="-152400" y="2667000"/>
            <a:ext cx="7296150" cy="3071610"/>
          </a:xfrm>
          <a:prstGeom prst="rect">
            <a:avLst/>
          </a:prstGeom>
          <a:noFill/>
        </p:spPr>
        <p:txBody>
          <a:bodyPr wrap="square" rtlCol="0">
            <a:spAutoFit/>
          </a:bodyPr>
          <a:lstStyle/>
          <a:p>
            <a:pPr algn="ctr">
              <a:lnSpc>
                <a:spcPct val="80000"/>
              </a:lnSpc>
            </a:pPr>
            <a:r>
              <a:rPr lang="en-US" sz="8000" b="1" dirty="0">
                <a:ln>
                  <a:solidFill>
                    <a:srgbClr val="FF0000"/>
                  </a:solidFill>
                </a:ln>
                <a:solidFill>
                  <a:schemeClr val="bg1"/>
                </a:solidFill>
                <a:effectLst>
                  <a:outerShdw blurRad="50800" dist="139700" dir="2820000" algn="ctr" rotWithShape="0">
                    <a:schemeClr val="tx1">
                      <a:lumMod val="65000"/>
                      <a:lumOff val="35000"/>
                      <a:alpha val="53000"/>
                    </a:schemeClr>
                  </a:outerShdw>
                </a:effectLst>
              </a:rPr>
              <a:t>The PRESCRIPTION </a:t>
            </a:r>
            <a:br>
              <a:rPr lang="en-US" sz="8000" b="1" dirty="0">
                <a:ln>
                  <a:solidFill>
                    <a:srgbClr val="FF0000"/>
                  </a:solidFill>
                </a:ln>
                <a:solidFill>
                  <a:schemeClr val="bg1"/>
                </a:solidFill>
                <a:effectLst>
                  <a:outerShdw blurRad="50800" dist="139700" dir="2820000" algn="ctr" rotWithShape="0">
                    <a:schemeClr val="tx1">
                      <a:lumMod val="65000"/>
                      <a:lumOff val="35000"/>
                      <a:alpha val="53000"/>
                    </a:schemeClr>
                  </a:outerShdw>
                </a:effectLst>
              </a:rPr>
            </a:br>
            <a:r>
              <a:rPr lang="en-US" sz="8000" b="1" dirty="0">
                <a:ln>
                  <a:solidFill>
                    <a:srgbClr val="FF0000"/>
                  </a:solidFill>
                </a:ln>
                <a:solidFill>
                  <a:schemeClr val="bg1"/>
                </a:solidFill>
                <a:effectLst>
                  <a:outerShdw blurRad="50800" dist="139700" dir="2820000" algn="ctr" rotWithShape="0">
                    <a:schemeClr val="tx1">
                      <a:lumMod val="65000"/>
                      <a:lumOff val="35000"/>
                      <a:alpha val="53000"/>
                    </a:schemeClr>
                  </a:outerShdw>
                </a:effectLst>
              </a:rPr>
              <a:t>is Prayer</a:t>
            </a: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11571059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2967</TotalTime>
  <Words>3339</Words>
  <Application>Microsoft Office PowerPoint</Application>
  <PresentationFormat>Widescreen</PresentationFormat>
  <Paragraphs>215</Paragraphs>
  <Slides>51</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Arial Black</vt:lpstr>
      <vt:lpstr>Calibri</vt:lpstr>
      <vt:lpstr>Symbol</vt:lpstr>
      <vt:lpstr>Office Theme</vt:lpstr>
      <vt:lpstr>JAMES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Pray for the Seriously Sick</vt:lpstr>
      <vt:lpstr>2. Call for the Elders to Pray </vt:lpstr>
      <vt:lpstr>2. Call for the Elders to Pray </vt:lpstr>
      <vt:lpstr>3. The Elders are to Pray</vt:lpstr>
      <vt:lpstr>3. The Elders are to Pray</vt:lpstr>
      <vt:lpstr>4. Pray with Anointing Oil</vt:lpstr>
      <vt:lpstr>4. Pray with Anointing Oil</vt:lpstr>
      <vt:lpstr>4. Pray with Anointing Oil</vt:lpstr>
      <vt:lpstr>4. Pray with Anointing Oil</vt:lpstr>
      <vt:lpstr>4. Pray with Anointing</vt:lpstr>
      <vt:lpstr>4. Pray with Anointing Oil</vt:lpstr>
      <vt:lpstr>4. Pray with Anointing Oil</vt:lpstr>
      <vt:lpstr>4. Pray with Anointing Oil</vt:lpstr>
      <vt:lpstr>5. Key Ingredient in Prayer = Elders’ FAITH</vt:lpstr>
      <vt:lpstr>PowerPoint Presentation</vt:lpstr>
      <vt:lpstr>Prayer is Effective for WELLNESS! 15</vt:lpstr>
      <vt:lpstr>Prayer is Effective for WELLNESS! 15</vt:lpstr>
      <vt:lpstr>Prayer is Effective for FORGIVENESS! 15</vt:lpstr>
      <vt:lpstr>Prayer is Effective for FORGIVENESS! 15</vt:lpstr>
      <vt:lpstr>Prayer is Effective for FORGIVENESS! 15</vt:lpstr>
      <vt:lpstr>Prayer is Effective for FORGIVENESS! 15</vt:lpstr>
      <vt:lpstr>Prayer is Effective for FORGIVENESS! 15</vt:lpstr>
      <vt:lpstr>Prayer is Effective for FORGIVENESS! 15</vt:lpstr>
      <vt:lpstr>Prayer is Effective for FORGIVENESS! 15</vt:lpstr>
      <vt:lpstr>Prayer is Effective for FORGIVENESS! 15</vt:lpstr>
      <vt:lpstr>Prayer is Effective with CONFESSION! 16</vt:lpstr>
      <vt:lpstr>Prayer is Effective with CONFESSION! 16</vt:lpstr>
      <vt:lpstr>Prayer is Effective for HEALING! 16</vt:lpstr>
      <vt:lpstr>Prayer is Effective for HEALING! 16</vt:lpstr>
      <vt:lpstr>Prayer is Effective for HEALING! 16</vt:lpstr>
      <vt:lpstr>PowerPoint Presentation</vt:lpstr>
      <vt:lpstr>Prayer is ILLUSTRATED!  17-18</vt:lpstr>
      <vt:lpstr>Prayer is ILLUSTRATED!  17-18</vt:lpstr>
      <vt:lpstr>Prayer is ILLUSTRATED!  17-18</vt:lpstr>
      <vt:lpstr>Prayer is ILLUSTRATED!  17-18</vt:lpstr>
      <vt:lpstr>PowerPoint Presentation</vt:lpstr>
      <vt:lpstr>Pray for Backsliders!  19-20</vt:lpstr>
      <vt:lpstr>Pray for Salvation!  19-20</vt:lpstr>
      <vt:lpstr>Invitation to you!</vt:lpstr>
      <vt:lpstr>Invitation to you!</vt:lpstr>
      <vt:lpstr>Invitation to you!</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 Henderson</dc:creator>
  <cp:lastModifiedBy>Dennis Henderson</cp:lastModifiedBy>
  <cp:revision>271</cp:revision>
  <dcterms:created xsi:type="dcterms:W3CDTF">2010-04-14T15:21:06Z</dcterms:created>
  <dcterms:modified xsi:type="dcterms:W3CDTF">2021-05-22T03:07:37Z</dcterms:modified>
</cp:coreProperties>
</file>