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592" r:id="rId3"/>
    <p:sldId id="595" r:id="rId4"/>
    <p:sldId id="645" r:id="rId5"/>
    <p:sldId id="647" r:id="rId6"/>
    <p:sldId id="597" r:id="rId7"/>
    <p:sldId id="646" r:id="rId8"/>
    <p:sldId id="598" r:id="rId9"/>
    <p:sldId id="621" r:id="rId10"/>
    <p:sldId id="622" r:id="rId11"/>
    <p:sldId id="623" r:id="rId12"/>
    <p:sldId id="624" r:id="rId13"/>
    <p:sldId id="625" r:id="rId14"/>
    <p:sldId id="626" r:id="rId15"/>
    <p:sldId id="627" r:id="rId16"/>
    <p:sldId id="599" r:id="rId17"/>
    <p:sldId id="600" r:id="rId18"/>
    <p:sldId id="601" r:id="rId19"/>
    <p:sldId id="628" r:id="rId20"/>
    <p:sldId id="629" r:id="rId21"/>
    <p:sldId id="602" r:id="rId22"/>
    <p:sldId id="630" r:id="rId23"/>
    <p:sldId id="632" r:id="rId24"/>
    <p:sldId id="606" r:id="rId25"/>
    <p:sldId id="607" r:id="rId26"/>
    <p:sldId id="633" r:id="rId27"/>
    <p:sldId id="620" r:id="rId28"/>
    <p:sldId id="609" r:id="rId29"/>
    <p:sldId id="643" r:id="rId30"/>
    <p:sldId id="610" r:id="rId31"/>
    <p:sldId id="644" r:id="rId32"/>
    <p:sldId id="611" r:id="rId33"/>
    <p:sldId id="612" r:id="rId34"/>
    <p:sldId id="613" r:id="rId35"/>
    <p:sldId id="614" r:id="rId36"/>
    <p:sldId id="615" r:id="rId37"/>
    <p:sldId id="616" r:id="rId38"/>
    <p:sldId id="617" r:id="rId39"/>
    <p:sldId id="618" r:id="rId40"/>
    <p:sldId id="634" r:id="rId41"/>
    <p:sldId id="635" r:id="rId42"/>
    <p:sldId id="636" r:id="rId43"/>
    <p:sldId id="637" r:id="rId44"/>
    <p:sldId id="638" r:id="rId45"/>
    <p:sldId id="642" r:id="rId46"/>
    <p:sldId id="639" r:id="rId47"/>
    <p:sldId id="640" r:id="rId48"/>
    <p:sldId id="641" r:id="rId49"/>
    <p:sldId id="631" r:id="rId50"/>
    <p:sldId id="56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6F00"/>
    <a:srgbClr val="6F8594"/>
    <a:srgbClr val="4F5458"/>
    <a:srgbClr val="0A0A0A"/>
    <a:srgbClr val="E3DE00"/>
    <a:srgbClr val="C09200"/>
    <a:srgbClr val="162C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122" autoAdjust="0"/>
  </p:normalViewPr>
  <p:slideViewPr>
    <p:cSldViewPr showGuides="1">
      <p:cViewPr varScale="1">
        <p:scale>
          <a:sx n="62" d="100"/>
          <a:sy n="62" d="100"/>
        </p:scale>
        <p:origin x="1382" y="4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659785-95DE-4723-BC66-5C7950B104FC}" type="datetimeFigureOut">
              <a:rPr lang="en-US" smtClean="0"/>
              <a:pPr/>
              <a:t>5/21/2021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0337DD-465E-4BC6-8893-660B9323BE1C}" type="slidenum">
              <a:rPr lang="en-US" smtClean="0"/>
              <a:pPr/>
              <a:t>‹#›</a:t>
            </a:fld>
            <a:endParaRPr lang="en-US"/>
          </a:p>
        </p:txBody>
      </p:sp>
    </p:spTree>
    <p:extLst>
      <p:ext uri="{BB962C8B-B14F-4D97-AF65-F5344CB8AC3E}">
        <p14:creationId xmlns:p14="http://schemas.microsoft.com/office/powerpoint/2010/main" val="3096081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 https://pixabay.com/en/gears-cogs-machine-machinery-1236578/</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10"/>
          </p:nvPr>
        </p:nvSpPr>
        <p:spPr/>
        <p:txBody>
          <a:bodyPr/>
          <a:lstStyle/>
          <a:p>
            <a:fld id="{FA761383-4DA9-4A75-AE0F-274BFDBA260E}" type="slidenum">
              <a:rPr lang="en-US" smtClean="0"/>
              <a:t>1</a:t>
            </a:fld>
            <a:endParaRPr lang="en-US"/>
          </a:p>
        </p:txBody>
      </p:sp>
    </p:spTree>
    <p:extLst>
      <p:ext uri="{BB962C8B-B14F-4D97-AF65-F5344CB8AC3E}">
        <p14:creationId xmlns:p14="http://schemas.microsoft.com/office/powerpoint/2010/main" val="3182234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Crucifixion = </a:t>
            </a:r>
            <a:r>
              <a:rPr lang="en-US" baseline="0" dirty="0"/>
              <a:t>  http://www.sxc.hu/browse.phtml?f=download&amp;id=510815</a:t>
            </a:r>
          </a:p>
          <a:p>
            <a:endParaRPr lang="en-US" baseline="0" dirty="0"/>
          </a:p>
          <a:p>
            <a:r>
              <a:rPr lang="en-US" baseline="0" dirty="0"/>
              <a:t>Empty tomb = Bible Point photo</a:t>
            </a:r>
          </a:p>
          <a:p>
            <a:endParaRPr lang="en-US" baseline="0" dirty="0"/>
          </a:p>
          <a:p>
            <a:r>
              <a:rPr lang="en-US" baseline="0" dirty="0"/>
              <a:t>Jesus = </a:t>
            </a:r>
            <a:r>
              <a:rPr lang="en-US" baseline="0" dirty="0" err="1"/>
              <a:t>istock</a:t>
            </a:r>
            <a:r>
              <a:rPr lang="en-US" baseline="0" dirty="0"/>
              <a:t> photo --</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11</a:t>
            </a:fld>
            <a:endParaRPr lang="en-US"/>
          </a:p>
        </p:txBody>
      </p:sp>
    </p:spTree>
    <p:extLst>
      <p:ext uri="{BB962C8B-B14F-4D97-AF65-F5344CB8AC3E}">
        <p14:creationId xmlns:p14="http://schemas.microsoft.com/office/powerpoint/2010/main" val="654613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Crucifixion = </a:t>
            </a:r>
            <a:r>
              <a:rPr lang="en-US" baseline="0" dirty="0"/>
              <a:t>  http://www.sxc.hu/browse.phtml?f=download&amp;id=510815</a:t>
            </a:r>
          </a:p>
          <a:p>
            <a:endParaRPr lang="en-US" baseline="0" dirty="0"/>
          </a:p>
          <a:p>
            <a:r>
              <a:rPr lang="en-US" baseline="0" dirty="0"/>
              <a:t>Empty tomb = Bible Point photo</a:t>
            </a:r>
          </a:p>
          <a:p>
            <a:endParaRPr lang="en-US" baseline="0" dirty="0"/>
          </a:p>
          <a:p>
            <a:r>
              <a:rPr lang="en-US" baseline="0" dirty="0"/>
              <a:t>Jesus = </a:t>
            </a:r>
            <a:r>
              <a:rPr lang="en-US" baseline="0" dirty="0" err="1"/>
              <a:t>istock</a:t>
            </a:r>
            <a:r>
              <a:rPr lang="en-US" baseline="0" dirty="0"/>
              <a:t> photo --</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12</a:t>
            </a:fld>
            <a:endParaRPr lang="en-US"/>
          </a:p>
        </p:txBody>
      </p:sp>
    </p:spTree>
    <p:extLst>
      <p:ext uri="{BB962C8B-B14F-4D97-AF65-F5344CB8AC3E}">
        <p14:creationId xmlns:p14="http://schemas.microsoft.com/office/powerpoint/2010/main" val="680084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Crucifixion = </a:t>
            </a:r>
            <a:r>
              <a:rPr lang="en-US" baseline="0" dirty="0"/>
              <a:t>  http://www.sxc.hu/browse.phtml?f=download&amp;id=510815</a:t>
            </a:r>
          </a:p>
          <a:p>
            <a:endParaRPr lang="en-US" baseline="0" dirty="0"/>
          </a:p>
          <a:p>
            <a:r>
              <a:rPr lang="en-US" baseline="0" dirty="0"/>
              <a:t>Empty tomb = Bible Point photo</a:t>
            </a:r>
          </a:p>
          <a:p>
            <a:endParaRPr lang="en-US" baseline="0" dirty="0"/>
          </a:p>
          <a:p>
            <a:r>
              <a:rPr lang="en-US" baseline="0" dirty="0"/>
              <a:t>Jesus = </a:t>
            </a:r>
            <a:r>
              <a:rPr lang="en-US" baseline="0" dirty="0" err="1"/>
              <a:t>istock</a:t>
            </a:r>
            <a:r>
              <a:rPr lang="en-US" baseline="0" dirty="0"/>
              <a:t> photo --</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13</a:t>
            </a:fld>
            <a:endParaRPr lang="en-US"/>
          </a:p>
        </p:txBody>
      </p:sp>
    </p:spTree>
    <p:extLst>
      <p:ext uri="{BB962C8B-B14F-4D97-AF65-F5344CB8AC3E}">
        <p14:creationId xmlns:p14="http://schemas.microsoft.com/office/powerpoint/2010/main" val="4017463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Crucifixion = </a:t>
            </a:r>
            <a:r>
              <a:rPr lang="en-US" baseline="0" dirty="0"/>
              <a:t>  http://www.sxc.hu/browse.phtml?f=download&amp;id=510815</a:t>
            </a:r>
          </a:p>
          <a:p>
            <a:endParaRPr lang="en-US" baseline="0" dirty="0"/>
          </a:p>
          <a:p>
            <a:r>
              <a:rPr lang="en-US" baseline="0" dirty="0"/>
              <a:t>Empty tomb = Bible Point photo</a:t>
            </a:r>
          </a:p>
          <a:p>
            <a:endParaRPr lang="en-US" baseline="0" dirty="0"/>
          </a:p>
          <a:p>
            <a:r>
              <a:rPr lang="en-US" baseline="0" dirty="0"/>
              <a:t>Jesus = </a:t>
            </a:r>
            <a:r>
              <a:rPr lang="en-US" baseline="0" dirty="0" err="1"/>
              <a:t>istock</a:t>
            </a:r>
            <a:r>
              <a:rPr lang="en-US" baseline="0" dirty="0"/>
              <a:t> photo --</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14</a:t>
            </a:fld>
            <a:endParaRPr lang="en-US"/>
          </a:p>
        </p:txBody>
      </p:sp>
    </p:spTree>
    <p:extLst>
      <p:ext uri="{BB962C8B-B14F-4D97-AF65-F5344CB8AC3E}">
        <p14:creationId xmlns:p14="http://schemas.microsoft.com/office/powerpoint/2010/main" val="2816687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Crucifixion = </a:t>
            </a:r>
            <a:r>
              <a:rPr lang="en-US" baseline="0" dirty="0"/>
              <a:t>  http://www.sxc.hu/browse.phtml?f=download&amp;id=510815</a:t>
            </a:r>
          </a:p>
          <a:p>
            <a:endParaRPr lang="en-US" baseline="0" dirty="0"/>
          </a:p>
          <a:p>
            <a:r>
              <a:rPr lang="en-US" baseline="0" dirty="0"/>
              <a:t>Empty tomb = Bible Point photo</a:t>
            </a:r>
          </a:p>
          <a:p>
            <a:endParaRPr lang="en-US" baseline="0" dirty="0"/>
          </a:p>
          <a:p>
            <a:r>
              <a:rPr lang="en-US" baseline="0" dirty="0"/>
              <a:t>Jesus = </a:t>
            </a:r>
            <a:r>
              <a:rPr lang="en-US" baseline="0" dirty="0" err="1"/>
              <a:t>istock</a:t>
            </a:r>
            <a:r>
              <a:rPr lang="en-US" baseline="0" dirty="0"/>
              <a:t> photo --</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15</a:t>
            </a:fld>
            <a:endParaRPr lang="en-US"/>
          </a:p>
        </p:txBody>
      </p:sp>
    </p:spTree>
    <p:extLst>
      <p:ext uri="{BB962C8B-B14F-4D97-AF65-F5344CB8AC3E}">
        <p14:creationId xmlns:p14="http://schemas.microsoft.com/office/powerpoint/2010/main" val="2513399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Crucifixion = </a:t>
            </a:r>
            <a:r>
              <a:rPr lang="en-US" baseline="0" dirty="0"/>
              <a:t>  http://www.sxc.hu/browse.phtml?f=download&amp;id=510815</a:t>
            </a:r>
          </a:p>
          <a:p>
            <a:endParaRPr lang="en-US" baseline="0" dirty="0"/>
          </a:p>
          <a:p>
            <a:r>
              <a:rPr lang="en-US" baseline="0" dirty="0"/>
              <a:t>Empty tomb = Bible Point photo</a:t>
            </a:r>
          </a:p>
          <a:p>
            <a:endParaRPr lang="en-US" baseline="0" dirty="0"/>
          </a:p>
          <a:p>
            <a:r>
              <a:rPr lang="en-US" baseline="0" dirty="0"/>
              <a:t>Jesus = </a:t>
            </a:r>
            <a:r>
              <a:rPr lang="en-US" baseline="0" dirty="0" err="1"/>
              <a:t>istock</a:t>
            </a:r>
            <a:r>
              <a:rPr lang="en-US" baseline="0" dirty="0"/>
              <a:t> photo –</a:t>
            </a:r>
          </a:p>
          <a:p>
            <a:endParaRPr lang="en-US" baseline="0" dirty="0"/>
          </a:p>
          <a:p>
            <a:r>
              <a:rPr lang="en-US" baseline="0" dirty="0" err="1"/>
              <a:t>Chruch</a:t>
            </a:r>
            <a:r>
              <a:rPr lang="en-US" baseline="0" dirty="0"/>
              <a:t> = http://farm1.static.flickr.com/1/63194_1c00ef227a.jpg</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16</a:t>
            </a:fld>
            <a:endParaRPr lang="en-US"/>
          </a:p>
        </p:txBody>
      </p:sp>
    </p:spTree>
    <p:extLst>
      <p:ext uri="{BB962C8B-B14F-4D97-AF65-F5344CB8AC3E}">
        <p14:creationId xmlns:p14="http://schemas.microsoft.com/office/powerpoint/2010/main" val="3481232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Crucifixion = </a:t>
            </a:r>
            <a:r>
              <a:rPr lang="en-US" baseline="0" dirty="0"/>
              <a:t>  http://www.sxc.hu/browse.phtml?f=download&amp;id=510815</a:t>
            </a:r>
          </a:p>
          <a:p>
            <a:endParaRPr lang="en-US" baseline="0" dirty="0"/>
          </a:p>
          <a:p>
            <a:r>
              <a:rPr lang="en-US" baseline="0" dirty="0"/>
              <a:t>Empty tomb = Bible Point photo</a:t>
            </a:r>
          </a:p>
          <a:p>
            <a:endParaRPr lang="en-US" baseline="0" dirty="0"/>
          </a:p>
          <a:p>
            <a:r>
              <a:rPr lang="en-US" baseline="0" dirty="0"/>
              <a:t>Jesus = </a:t>
            </a:r>
            <a:r>
              <a:rPr lang="en-US" baseline="0" dirty="0" err="1"/>
              <a:t>istock</a:t>
            </a:r>
            <a:r>
              <a:rPr lang="en-US" baseline="0" dirty="0"/>
              <a:t> photo --</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17</a:t>
            </a:fld>
            <a:endParaRPr lang="en-US"/>
          </a:p>
        </p:txBody>
      </p:sp>
    </p:spTree>
    <p:extLst>
      <p:ext uri="{BB962C8B-B14F-4D97-AF65-F5344CB8AC3E}">
        <p14:creationId xmlns:p14="http://schemas.microsoft.com/office/powerpoint/2010/main" val="1295292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Crucifixion = </a:t>
            </a:r>
            <a:r>
              <a:rPr lang="en-US" baseline="0" dirty="0"/>
              <a:t>  http://www.sxc.hu/browse.phtml?f=download&amp;id=510815</a:t>
            </a:r>
          </a:p>
          <a:p>
            <a:endParaRPr lang="en-US" baseline="0" dirty="0"/>
          </a:p>
          <a:p>
            <a:r>
              <a:rPr lang="en-US" baseline="0" dirty="0"/>
              <a:t>Empty tomb = Bible Point photo</a:t>
            </a:r>
          </a:p>
          <a:p>
            <a:endParaRPr lang="en-US" baseline="0" dirty="0"/>
          </a:p>
          <a:p>
            <a:r>
              <a:rPr lang="en-US" baseline="0" dirty="0"/>
              <a:t>Jesus = </a:t>
            </a:r>
            <a:r>
              <a:rPr lang="en-US" baseline="0" dirty="0" err="1"/>
              <a:t>istock</a:t>
            </a:r>
            <a:r>
              <a:rPr lang="en-US" baseline="0" dirty="0"/>
              <a:t> photo --</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18</a:t>
            </a:fld>
            <a:endParaRPr lang="en-US"/>
          </a:p>
        </p:txBody>
      </p:sp>
    </p:spTree>
    <p:extLst>
      <p:ext uri="{BB962C8B-B14F-4D97-AF65-F5344CB8AC3E}">
        <p14:creationId xmlns:p14="http://schemas.microsoft.com/office/powerpoint/2010/main" val="2320843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Crucifixion = </a:t>
            </a:r>
            <a:r>
              <a:rPr lang="en-US" baseline="0" dirty="0"/>
              <a:t>  http://www.sxc.hu/browse.phtml?f=download&amp;id=510815</a:t>
            </a:r>
          </a:p>
          <a:p>
            <a:endParaRPr lang="en-US" baseline="0" dirty="0"/>
          </a:p>
          <a:p>
            <a:r>
              <a:rPr lang="en-US" baseline="0" dirty="0"/>
              <a:t>Empty tomb = Bible Point photo</a:t>
            </a:r>
          </a:p>
          <a:p>
            <a:endParaRPr lang="en-US" baseline="0" dirty="0"/>
          </a:p>
          <a:p>
            <a:r>
              <a:rPr lang="en-US" baseline="0" dirty="0"/>
              <a:t>Jesus = </a:t>
            </a:r>
            <a:r>
              <a:rPr lang="en-US" baseline="0" dirty="0" err="1"/>
              <a:t>istock</a:t>
            </a:r>
            <a:r>
              <a:rPr lang="en-US" baseline="0" dirty="0"/>
              <a:t> photo --</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19</a:t>
            </a:fld>
            <a:endParaRPr lang="en-US"/>
          </a:p>
        </p:txBody>
      </p:sp>
    </p:spTree>
    <p:extLst>
      <p:ext uri="{BB962C8B-B14F-4D97-AF65-F5344CB8AC3E}">
        <p14:creationId xmlns:p14="http://schemas.microsoft.com/office/powerpoint/2010/main" val="1649365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Crucifixion = </a:t>
            </a:r>
            <a:r>
              <a:rPr lang="en-US" baseline="0" dirty="0"/>
              <a:t>  http://www.sxc.hu/browse.phtml?f=download&amp;id=510815</a:t>
            </a:r>
          </a:p>
          <a:p>
            <a:endParaRPr lang="en-US" baseline="0" dirty="0"/>
          </a:p>
          <a:p>
            <a:r>
              <a:rPr lang="en-US" baseline="0" dirty="0"/>
              <a:t>Empty tomb = Bible Point photo</a:t>
            </a:r>
          </a:p>
          <a:p>
            <a:endParaRPr lang="en-US" baseline="0" dirty="0"/>
          </a:p>
          <a:p>
            <a:r>
              <a:rPr lang="en-US" baseline="0" dirty="0"/>
              <a:t>Jesus = </a:t>
            </a:r>
            <a:r>
              <a:rPr lang="en-US" baseline="0" dirty="0" err="1"/>
              <a:t>istock</a:t>
            </a:r>
            <a:r>
              <a:rPr lang="en-US" baseline="0" dirty="0"/>
              <a:t> photo --</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20</a:t>
            </a:fld>
            <a:endParaRPr lang="en-US"/>
          </a:p>
        </p:txBody>
      </p:sp>
    </p:spTree>
    <p:extLst>
      <p:ext uri="{BB962C8B-B14F-4D97-AF65-F5344CB8AC3E}">
        <p14:creationId xmlns:p14="http://schemas.microsoft.com/office/powerpoint/2010/main" val="2029865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Bible = Bible Point</a:t>
            </a:r>
            <a:r>
              <a:rPr lang="en-US" baseline="0" dirty="0"/>
              <a:t> photo.</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3</a:t>
            </a:fld>
            <a:endParaRPr lang="en-US" dirty="0"/>
          </a:p>
        </p:txBody>
      </p:sp>
    </p:spTree>
    <p:extLst>
      <p:ext uri="{BB962C8B-B14F-4D97-AF65-F5344CB8AC3E}">
        <p14:creationId xmlns:p14="http://schemas.microsoft.com/office/powerpoint/2010/main" val="2411064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Crucifixion = </a:t>
            </a:r>
            <a:r>
              <a:rPr lang="en-US" baseline="0" dirty="0"/>
              <a:t>  http://www.sxc.hu/browse.phtml?f=download&amp;id=510815</a:t>
            </a:r>
          </a:p>
          <a:p>
            <a:endParaRPr lang="en-US" baseline="0" dirty="0"/>
          </a:p>
          <a:p>
            <a:r>
              <a:rPr lang="en-US" baseline="0" dirty="0"/>
              <a:t>Empty tomb = Bible Point photo</a:t>
            </a:r>
          </a:p>
          <a:p>
            <a:endParaRPr lang="en-US" baseline="0" dirty="0"/>
          </a:p>
          <a:p>
            <a:r>
              <a:rPr lang="en-US" baseline="0" dirty="0"/>
              <a:t>Jesus = </a:t>
            </a:r>
            <a:r>
              <a:rPr lang="en-US" baseline="0" dirty="0" err="1"/>
              <a:t>istock</a:t>
            </a:r>
            <a:r>
              <a:rPr lang="en-US" baseline="0" dirty="0"/>
              <a:t> photo –</a:t>
            </a:r>
          </a:p>
          <a:p>
            <a:endParaRPr lang="en-US" baseline="0" dirty="0"/>
          </a:p>
          <a:p>
            <a:r>
              <a:rPr lang="en-US" baseline="0" dirty="0"/>
              <a:t>Lightning:   http://www.sxc.hu/</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21</a:t>
            </a:fld>
            <a:endParaRPr lang="en-US"/>
          </a:p>
        </p:txBody>
      </p:sp>
    </p:spTree>
    <p:extLst>
      <p:ext uri="{BB962C8B-B14F-4D97-AF65-F5344CB8AC3E}">
        <p14:creationId xmlns:p14="http://schemas.microsoft.com/office/powerpoint/2010/main" val="1876692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Crucifixion = </a:t>
            </a:r>
            <a:r>
              <a:rPr lang="en-US" baseline="0" dirty="0"/>
              <a:t>  http://www.sxc.hu/browse.phtml?f=download&amp;id=510815</a:t>
            </a:r>
          </a:p>
          <a:p>
            <a:endParaRPr lang="en-US" baseline="0" dirty="0"/>
          </a:p>
          <a:p>
            <a:r>
              <a:rPr lang="en-US" baseline="0" dirty="0"/>
              <a:t>Empty tomb = Bible Point photo</a:t>
            </a:r>
          </a:p>
          <a:p>
            <a:endParaRPr lang="en-US" baseline="0" dirty="0"/>
          </a:p>
          <a:p>
            <a:r>
              <a:rPr lang="en-US" baseline="0" dirty="0"/>
              <a:t>Jesus = </a:t>
            </a:r>
            <a:r>
              <a:rPr lang="en-US" baseline="0" dirty="0" err="1"/>
              <a:t>istock</a:t>
            </a:r>
            <a:r>
              <a:rPr lang="en-US" baseline="0" dirty="0"/>
              <a:t> photo –</a:t>
            </a:r>
          </a:p>
          <a:p>
            <a:endParaRPr lang="en-US" baseline="0" dirty="0"/>
          </a:p>
          <a:p>
            <a:r>
              <a:rPr lang="en-US" baseline="0" dirty="0"/>
              <a:t>Lightning:   http://www.sxc.hu/</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22</a:t>
            </a:fld>
            <a:endParaRPr lang="en-US"/>
          </a:p>
        </p:txBody>
      </p:sp>
    </p:spTree>
    <p:extLst>
      <p:ext uri="{BB962C8B-B14F-4D97-AF65-F5344CB8AC3E}">
        <p14:creationId xmlns:p14="http://schemas.microsoft.com/office/powerpoint/2010/main" val="484451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Crucifixion = </a:t>
            </a:r>
            <a:r>
              <a:rPr lang="en-US" baseline="0" dirty="0"/>
              <a:t>  http://www.sxc.hu/browse.phtml?f=download&amp;id=510815</a:t>
            </a:r>
          </a:p>
          <a:p>
            <a:endParaRPr lang="en-US" baseline="0" dirty="0"/>
          </a:p>
          <a:p>
            <a:r>
              <a:rPr lang="en-US" baseline="0" dirty="0"/>
              <a:t>Empty tomb = Bible Point photo</a:t>
            </a:r>
          </a:p>
          <a:p>
            <a:endParaRPr lang="en-US" baseline="0" dirty="0"/>
          </a:p>
          <a:p>
            <a:r>
              <a:rPr lang="en-US" baseline="0" dirty="0"/>
              <a:t>Jesus = </a:t>
            </a:r>
            <a:r>
              <a:rPr lang="en-US" baseline="0" dirty="0" err="1"/>
              <a:t>istock</a:t>
            </a:r>
            <a:r>
              <a:rPr lang="en-US" baseline="0" dirty="0"/>
              <a:t> photo –</a:t>
            </a:r>
          </a:p>
          <a:p>
            <a:endParaRPr lang="en-US" baseline="0" dirty="0"/>
          </a:p>
          <a:p>
            <a:r>
              <a:rPr lang="en-US" baseline="0" dirty="0"/>
              <a:t>Lightning:   http://www.sxc.hu/</a:t>
            </a:r>
          </a:p>
          <a:p>
            <a:endParaRPr lang="en-US" baseline="0" dirty="0"/>
          </a:p>
          <a:p>
            <a:r>
              <a:rPr lang="en-US" baseline="0" dirty="0"/>
              <a:t>Jesus on horse = </a:t>
            </a:r>
            <a:r>
              <a:rPr lang="en-US" baseline="0"/>
              <a:t>flicker image</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23</a:t>
            </a:fld>
            <a:endParaRPr lang="en-US"/>
          </a:p>
        </p:txBody>
      </p:sp>
    </p:spTree>
    <p:extLst>
      <p:ext uri="{BB962C8B-B14F-4D97-AF65-F5344CB8AC3E}">
        <p14:creationId xmlns:p14="http://schemas.microsoft.com/office/powerpoint/2010/main" val="1220123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24</a:t>
            </a:fld>
            <a:endParaRPr lang="en-US"/>
          </a:p>
        </p:txBody>
      </p:sp>
    </p:spTree>
    <p:extLst>
      <p:ext uri="{BB962C8B-B14F-4D97-AF65-F5344CB8AC3E}">
        <p14:creationId xmlns:p14="http://schemas.microsoft.com/office/powerpoint/2010/main" val="3881321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25</a:t>
            </a:fld>
            <a:endParaRPr lang="en-US"/>
          </a:p>
        </p:txBody>
      </p:sp>
    </p:spTree>
    <p:extLst>
      <p:ext uri="{BB962C8B-B14F-4D97-AF65-F5344CB8AC3E}">
        <p14:creationId xmlns:p14="http://schemas.microsoft.com/office/powerpoint/2010/main" val="1886674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26</a:t>
            </a:fld>
            <a:endParaRPr lang="en-US"/>
          </a:p>
        </p:txBody>
      </p:sp>
    </p:spTree>
    <p:extLst>
      <p:ext uri="{BB962C8B-B14F-4D97-AF65-F5344CB8AC3E}">
        <p14:creationId xmlns:p14="http://schemas.microsoft.com/office/powerpoint/2010/main" val="2238392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27</a:t>
            </a:fld>
            <a:endParaRPr lang="en-US"/>
          </a:p>
        </p:txBody>
      </p:sp>
    </p:spTree>
    <p:extLst>
      <p:ext uri="{BB962C8B-B14F-4D97-AF65-F5344CB8AC3E}">
        <p14:creationId xmlns:p14="http://schemas.microsoft.com/office/powerpoint/2010/main" val="2156718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Heart = http://www.sxc.hu/browse.phtml?f=download&amp;id=1266399</a:t>
            </a:r>
          </a:p>
          <a:p>
            <a:endParaRPr lang="en-US" dirty="0"/>
          </a:p>
          <a:p>
            <a:r>
              <a:rPr lang="en-US" dirty="0"/>
              <a:t>Grass = http://www.sxc.hu/browse.phtml?f=download&amp;id=1280453</a:t>
            </a:r>
          </a:p>
        </p:txBody>
      </p:sp>
      <p:sp>
        <p:nvSpPr>
          <p:cNvPr id="4" name="Slide Number Placeholder 3"/>
          <p:cNvSpPr>
            <a:spLocks noGrp="1"/>
          </p:cNvSpPr>
          <p:nvPr>
            <p:ph type="sldNum" sz="quarter" idx="10"/>
          </p:nvPr>
        </p:nvSpPr>
        <p:spPr/>
        <p:txBody>
          <a:bodyPr/>
          <a:lstStyle/>
          <a:p>
            <a:fld id="{A20337DD-465E-4BC6-8893-660B9323BE1C}" type="slidenum">
              <a:rPr lang="en-US" smtClean="0"/>
              <a:pPr/>
              <a:t>28</a:t>
            </a:fld>
            <a:endParaRPr lang="en-US"/>
          </a:p>
        </p:txBody>
      </p:sp>
    </p:spTree>
    <p:extLst>
      <p:ext uri="{BB962C8B-B14F-4D97-AF65-F5344CB8AC3E}">
        <p14:creationId xmlns:p14="http://schemas.microsoft.com/office/powerpoint/2010/main" val="778460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Heart = http://www.sxc.hu/browse.phtml?f=download&amp;id=1266399</a:t>
            </a:r>
          </a:p>
          <a:p>
            <a:endParaRPr lang="en-US" dirty="0"/>
          </a:p>
          <a:p>
            <a:r>
              <a:rPr lang="en-US" dirty="0"/>
              <a:t>Grass = http://www.sxc.hu/browse.phtml?f=download&amp;id=1280453</a:t>
            </a:r>
          </a:p>
        </p:txBody>
      </p:sp>
      <p:sp>
        <p:nvSpPr>
          <p:cNvPr id="4" name="Slide Number Placeholder 3"/>
          <p:cNvSpPr>
            <a:spLocks noGrp="1"/>
          </p:cNvSpPr>
          <p:nvPr>
            <p:ph type="sldNum" sz="quarter" idx="10"/>
          </p:nvPr>
        </p:nvSpPr>
        <p:spPr/>
        <p:txBody>
          <a:bodyPr/>
          <a:lstStyle/>
          <a:p>
            <a:fld id="{A20337DD-465E-4BC6-8893-660B9323BE1C}" type="slidenum">
              <a:rPr lang="en-US" smtClean="0"/>
              <a:pPr/>
              <a:t>29</a:t>
            </a:fld>
            <a:endParaRPr lang="en-US"/>
          </a:p>
        </p:txBody>
      </p:sp>
    </p:spTree>
    <p:extLst>
      <p:ext uri="{BB962C8B-B14F-4D97-AF65-F5344CB8AC3E}">
        <p14:creationId xmlns:p14="http://schemas.microsoft.com/office/powerpoint/2010/main" val="3690845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HPPY FACE =  http://www.publicdomainpictures.net/view-image.php?image=33364&amp;picture=smiley</a:t>
            </a:r>
          </a:p>
        </p:txBody>
      </p:sp>
      <p:sp>
        <p:nvSpPr>
          <p:cNvPr id="4" name="Slide Number Placeholder 3"/>
          <p:cNvSpPr>
            <a:spLocks noGrp="1"/>
          </p:cNvSpPr>
          <p:nvPr>
            <p:ph type="sldNum" sz="quarter" idx="10"/>
          </p:nvPr>
        </p:nvSpPr>
        <p:spPr/>
        <p:txBody>
          <a:bodyPr/>
          <a:lstStyle/>
          <a:p>
            <a:fld id="{A20337DD-465E-4BC6-8893-660B9323BE1C}" type="slidenum">
              <a:rPr lang="en-US" smtClean="0"/>
              <a:pPr/>
              <a:t>30</a:t>
            </a:fld>
            <a:endParaRPr lang="en-US"/>
          </a:p>
        </p:txBody>
      </p:sp>
    </p:spTree>
    <p:extLst>
      <p:ext uri="{BB962C8B-B14F-4D97-AF65-F5344CB8AC3E}">
        <p14:creationId xmlns:p14="http://schemas.microsoft.com/office/powerpoint/2010/main" val="2314277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Bible = Bible Point</a:t>
            </a:r>
            <a:r>
              <a:rPr lang="en-US" baseline="0" dirty="0"/>
              <a:t> photo.</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a:t>
            </a:fld>
            <a:endParaRPr lang="en-US" dirty="0"/>
          </a:p>
        </p:txBody>
      </p:sp>
    </p:spTree>
    <p:extLst>
      <p:ext uri="{BB962C8B-B14F-4D97-AF65-F5344CB8AC3E}">
        <p14:creationId xmlns:p14="http://schemas.microsoft.com/office/powerpoint/2010/main" val="1288331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HPPY FACE =  http://www.publicdomainpictures.net/view-image.php?image=33364&amp;picture=smiley</a:t>
            </a:r>
          </a:p>
        </p:txBody>
      </p:sp>
      <p:sp>
        <p:nvSpPr>
          <p:cNvPr id="4" name="Slide Number Placeholder 3"/>
          <p:cNvSpPr>
            <a:spLocks noGrp="1"/>
          </p:cNvSpPr>
          <p:nvPr>
            <p:ph type="sldNum" sz="quarter" idx="10"/>
          </p:nvPr>
        </p:nvSpPr>
        <p:spPr/>
        <p:txBody>
          <a:bodyPr/>
          <a:lstStyle/>
          <a:p>
            <a:fld id="{A20337DD-465E-4BC6-8893-660B9323BE1C}" type="slidenum">
              <a:rPr lang="en-US" smtClean="0"/>
              <a:pPr/>
              <a:t>31</a:t>
            </a:fld>
            <a:endParaRPr lang="en-US"/>
          </a:p>
        </p:txBody>
      </p:sp>
    </p:spTree>
    <p:extLst>
      <p:ext uri="{BB962C8B-B14F-4D97-AF65-F5344CB8AC3E}">
        <p14:creationId xmlns:p14="http://schemas.microsoft.com/office/powerpoint/2010/main" val="21519169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Gavel = http://www.sxc.hu/browse.phtml?f=download&amp;id=952313</a:t>
            </a:r>
          </a:p>
        </p:txBody>
      </p:sp>
      <p:sp>
        <p:nvSpPr>
          <p:cNvPr id="4" name="Slide Number Placeholder 3"/>
          <p:cNvSpPr>
            <a:spLocks noGrp="1"/>
          </p:cNvSpPr>
          <p:nvPr>
            <p:ph type="sldNum" sz="quarter" idx="10"/>
          </p:nvPr>
        </p:nvSpPr>
        <p:spPr/>
        <p:txBody>
          <a:bodyPr/>
          <a:lstStyle/>
          <a:p>
            <a:fld id="{A20337DD-465E-4BC6-8893-660B9323BE1C}" type="slidenum">
              <a:rPr lang="en-US" smtClean="0"/>
              <a:pPr/>
              <a:t>32</a:t>
            </a:fld>
            <a:endParaRPr lang="en-US"/>
          </a:p>
        </p:txBody>
      </p:sp>
    </p:spTree>
    <p:extLst>
      <p:ext uri="{BB962C8B-B14F-4D97-AF65-F5344CB8AC3E}">
        <p14:creationId xmlns:p14="http://schemas.microsoft.com/office/powerpoint/2010/main" val="1916646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Jesus at door:</a:t>
            </a:r>
            <a:r>
              <a:rPr lang="en-US" baseline="0" dirty="0"/>
              <a:t>  iStock_000003455310Small</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33</a:t>
            </a:fld>
            <a:endParaRPr lang="en-US"/>
          </a:p>
        </p:txBody>
      </p:sp>
    </p:spTree>
    <p:extLst>
      <p:ext uri="{BB962C8B-B14F-4D97-AF65-F5344CB8AC3E}">
        <p14:creationId xmlns:p14="http://schemas.microsoft.com/office/powerpoint/2010/main" val="5978454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https://en.wikipedia.org/wiki/Dmytro_Chumak_(weightlifter)#/media/File:Dmytro_Chumak_Rio_2016.jpg</a:t>
            </a:r>
          </a:p>
        </p:txBody>
      </p:sp>
      <p:sp>
        <p:nvSpPr>
          <p:cNvPr id="4" name="Slide Number Placeholder 3"/>
          <p:cNvSpPr>
            <a:spLocks noGrp="1"/>
          </p:cNvSpPr>
          <p:nvPr>
            <p:ph type="sldNum" sz="quarter" idx="10"/>
          </p:nvPr>
        </p:nvSpPr>
        <p:spPr/>
        <p:txBody>
          <a:bodyPr/>
          <a:lstStyle/>
          <a:p>
            <a:fld id="{A20337DD-465E-4BC6-8893-660B9323BE1C}" type="slidenum">
              <a:rPr lang="en-US" smtClean="0"/>
              <a:pPr/>
              <a:t>36</a:t>
            </a:fld>
            <a:endParaRPr lang="en-US"/>
          </a:p>
        </p:txBody>
      </p:sp>
    </p:spTree>
    <p:extLst>
      <p:ext uri="{BB962C8B-B14F-4D97-AF65-F5344CB8AC3E}">
        <p14:creationId xmlns:p14="http://schemas.microsoft.com/office/powerpoint/2010/main" val="10662782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JOB = http://commons.wikimedia.org/wiki/File:Blake_Job_3.jpg</a:t>
            </a:r>
          </a:p>
        </p:txBody>
      </p:sp>
      <p:sp>
        <p:nvSpPr>
          <p:cNvPr id="4" name="Slide Number Placeholder 3"/>
          <p:cNvSpPr>
            <a:spLocks noGrp="1"/>
          </p:cNvSpPr>
          <p:nvPr>
            <p:ph type="sldNum" sz="quarter" idx="10"/>
          </p:nvPr>
        </p:nvSpPr>
        <p:spPr/>
        <p:txBody>
          <a:bodyPr/>
          <a:lstStyle/>
          <a:p>
            <a:fld id="{A20337DD-465E-4BC6-8893-660B9323BE1C}" type="slidenum">
              <a:rPr lang="en-US" smtClean="0"/>
              <a:pPr/>
              <a:t>37</a:t>
            </a:fld>
            <a:endParaRPr lang="en-US"/>
          </a:p>
        </p:txBody>
      </p:sp>
    </p:spTree>
    <p:extLst>
      <p:ext uri="{BB962C8B-B14F-4D97-AF65-F5344CB8AC3E}">
        <p14:creationId xmlns:p14="http://schemas.microsoft.com/office/powerpoint/2010/main" val="1773716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Crucifixion = </a:t>
            </a:r>
            <a:r>
              <a:rPr lang="en-US" baseline="0" dirty="0"/>
              <a:t>  http://www.sxc.hu/browse.phtml?f=download&amp;id=510815</a:t>
            </a:r>
          </a:p>
          <a:p>
            <a:endParaRPr lang="en-US" baseline="0" dirty="0"/>
          </a:p>
          <a:p>
            <a:r>
              <a:rPr lang="en-US" baseline="0" dirty="0"/>
              <a:t>Empty tomb = Bible Point photo</a:t>
            </a:r>
          </a:p>
          <a:p>
            <a:endParaRPr lang="en-US" baseline="0" dirty="0"/>
          </a:p>
          <a:p>
            <a:r>
              <a:rPr lang="en-US" baseline="0" dirty="0"/>
              <a:t>Jesus = </a:t>
            </a:r>
            <a:r>
              <a:rPr lang="en-US" baseline="0" dirty="0" err="1"/>
              <a:t>istock</a:t>
            </a:r>
            <a:r>
              <a:rPr lang="en-US" baseline="0" dirty="0"/>
              <a:t> photo --</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a:t>
            </a:fld>
            <a:endParaRPr lang="en-US"/>
          </a:p>
        </p:txBody>
      </p:sp>
    </p:spTree>
    <p:extLst>
      <p:ext uri="{BB962C8B-B14F-4D97-AF65-F5344CB8AC3E}">
        <p14:creationId xmlns:p14="http://schemas.microsoft.com/office/powerpoint/2010/main" val="476545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Crucifixion = </a:t>
            </a:r>
            <a:r>
              <a:rPr lang="en-US" baseline="0" dirty="0"/>
              <a:t>  http://www.sxc.hu/browse.phtml?f=download&amp;id=510815</a:t>
            </a:r>
          </a:p>
          <a:p>
            <a:endParaRPr lang="en-US" baseline="0" dirty="0"/>
          </a:p>
          <a:p>
            <a:r>
              <a:rPr lang="en-US" baseline="0" dirty="0"/>
              <a:t>Empty tomb = Bible Point photo</a:t>
            </a:r>
          </a:p>
          <a:p>
            <a:endParaRPr lang="en-US" baseline="0" dirty="0"/>
          </a:p>
          <a:p>
            <a:r>
              <a:rPr lang="en-US" baseline="0" dirty="0"/>
              <a:t>Jesus = </a:t>
            </a:r>
            <a:r>
              <a:rPr lang="en-US" baseline="0" dirty="0" err="1"/>
              <a:t>istock</a:t>
            </a:r>
            <a:r>
              <a:rPr lang="en-US" baseline="0" dirty="0"/>
              <a:t> photo --</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6</a:t>
            </a:fld>
            <a:endParaRPr lang="en-US"/>
          </a:p>
        </p:txBody>
      </p:sp>
    </p:spTree>
    <p:extLst>
      <p:ext uri="{BB962C8B-B14F-4D97-AF65-F5344CB8AC3E}">
        <p14:creationId xmlns:p14="http://schemas.microsoft.com/office/powerpoint/2010/main" val="2998695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Crucifixion = </a:t>
            </a:r>
            <a:r>
              <a:rPr lang="en-US" baseline="0" dirty="0"/>
              <a:t>  http://www.sxc.hu/browse.phtml?f=download&amp;id=510815</a:t>
            </a:r>
          </a:p>
          <a:p>
            <a:endParaRPr lang="en-US" baseline="0" dirty="0"/>
          </a:p>
          <a:p>
            <a:r>
              <a:rPr lang="en-US" baseline="0" dirty="0"/>
              <a:t>Empty tomb = Bible Point photo</a:t>
            </a:r>
          </a:p>
          <a:p>
            <a:endParaRPr lang="en-US" baseline="0" dirty="0"/>
          </a:p>
          <a:p>
            <a:r>
              <a:rPr lang="en-US" baseline="0" dirty="0"/>
              <a:t>Jesus = </a:t>
            </a:r>
            <a:r>
              <a:rPr lang="en-US" baseline="0" dirty="0" err="1"/>
              <a:t>istock</a:t>
            </a:r>
            <a:r>
              <a:rPr lang="en-US" baseline="0" dirty="0"/>
              <a:t> photo --</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7</a:t>
            </a:fld>
            <a:endParaRPr lang="en-US"/>
          </a:p>
        </p:txBody>
      </p:sp>
    </p:spTree>
    <p:extLst>
      <p:ext uri="{BB962C8B-B14F-4D97-AF65-F5344CB8AC3E}">
        <p14:creationId xmlns:p14="http://schemas.microsoft.com/office/powerpoint/2010/main" val="2941788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Crucifixion = </a:t>
            </a:r>
            <a:r>
              <a:rPr lang="en-US" baseline="0" dirty="0"/>
              <a:t>  http://www.sxc.hu/browse.phtml?f=download&amp;id=510815</a:t>
            </a:r>
          </a:p>
          <a:p>
            <a:endParaRPr lang="en-US" baseline="0" dirty="0"/>
          </a:p>
          <a:p>
            <a:r>
              <a:rPr lang="en-US" baseline="0" dirty="0"/>
              <a:t>Empty tomb = Bible Point photo</a:t>
            </a:r>
          </a:p>
          <a:p>
            <a:endParaRPr lang="en-US" baseline="0" dirty="0"/>
          </a:p>
          <a:p>
            <a:r>
              <a:rPr lang="en-US" baseline="0" dirty="0"/>
              <a:t>Jesus = </a:t>
            </a:r>
            <a:r>
              <a:rPr lang="en-US" baseline="0" dirty="0" err="1"/>
              <a:t>istock</a:t>
            </a:r>
            <a:r>
              <a:rPr lang="en-US" baseline="0" dirty="0"/>
              <a:t> photo --</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8</a:t>
            </a:fld>
            <a:endParaRPr lang="en-US"/>
          </a:p>
        </p:txBody>
      </p:sp>
    </p:spTree>
    <p:extLst>
      <p:ext uri="{BB962C8B-B14F-4D97-AF65-F5344CB8AC3E}">
        <p14:creationId xmlns:p14="http://schemas.microsoft.com/office/powerpoint/2010/main" val="364454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Crucifixion = </a:t>
            </a:r>
            <a:r>
              <a:rPr lang="en-US" baseline="0" dirty="0"/>
              <a:t>  http://www.sxc.hu/browse.phtml?f=download&amp;id=510815</a:t>
            </a:r>
          </a:p>
          <a:p>
            <a:endParaRPr lang="en-US" baseline="0" dirty="0"/>
          </a:p>
          <a:p>
            <a:r>
              <a:rPr lang="en-US" baseline="0" dirty="0"/>
              <a:t>Empty tomb = Bible Point photo</a:t>
            </a:r>
          </a:p>
          <a:p>
            <a:endParaRPr lang="en-US" baseline="0" dirty="0"/>
          </a:p>
          <a:p>
            <a:r>
              <a:rPr lang="en-US" baseline="0" dirty="0"/>
              <a:t>Jesus = </a:t>
            </a:r>
            <a:r>
              <a:rPr lang="en-US" baseline="0" dirty="0" err="1"/>
              <a:t>istock</a:t>
            </a:r>
            <a:r>
              <a:rPr lang="en-US" baseline="0" dirty="0"/>
              <a:t> photo --</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9</a:t>
            </a:fld>
            <a:endParaRPr lang="en-US"/>
          </a:p>
        </p:txBody>
      </p:sp>
    </p:spTree>
    <p:extLst>
      <p:ext uri="{BB962C8B-B14F-4D97-AF65-F5344CB8AC3E}">
        <p14:creationId xmlns:p14="http://schemas.microsoft.com/office/powerpoint/2010/main" val="2449181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Crucifixion = </a:t>
            </a:r>
            <a:r>
              <a:rPr lang="en-US" baseline="0" dirty="0"/>
              <a:t>  http://www.sxc.hu/browse.phtml?f=download&amp;id=510815</a:t>
            </a:r>
          </a:p>
          <a:p>
            <a:endParaRPr lang="en-US" baseline="0" dirty="0"/>
          </a:p>
          <a:p>
            <a:r>
              <a:rPr lang="en-US" baseline="0" dirty="0"/>
              <a:t>Empty tomb = Bible Point photo</a:t>
            </a:r>
          </a:p>
          <a:p>
            <a:endParaRPr lang="en-US" baseline="0" dirty="0"/>
          </a:p>
          <a:p>
            <a:r>
              <a:rPr lang="en-US" baseline="0" dirty="0"/>
              <a:t>Jesus = </a:t>
            </a:r>
            <a:r>
              <a:rPr lang="en-US" baseline="0" dirty="0" err="1"/>
              <a:t>istock</a:t>
            </a:r>
            <a:r>
              <a:rPr lang="en-US" baseline="0" dirty="0"/>
              <a:t> photo --</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10</a:t>
            </a:fld>
            <a:endParaRPr lang="en-US"/>
          </a:p>
        </p:txBody>
      </p:sp>
    </p:spTree>
    <p:extLst>
      <p:ext uri="{BB962C8B-B14F-4D97-AF65-F5344CB8AC3E}">
        <p14:creationId xmlns:p14="http://schemas.microsoft.com/office/powerpoint/2010/main" val="1049649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70340" y="98474"/>
            <a:ext cx="11952514" cy="6759526"/>
          </a:xfrm>
          <a:prstGeom prst="rect">
            <a:avLst/>
          </a:prstGeom>
          <a:solidFill>
            <a:srgbClr val="0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06400" y="274638"/>
            <a:ext cx="11379200" cy="1143000"/>
          </a:xfrm>
        </p:spPr>
        <p:txBody>
          <a:bodyPr>
            <a:noAutofit/>
          </a:bodyPr>
          <a:lstStyle>
            <a:lvl1pPr>
              <a:defRPr sz="5400" b="1">
                <a:solidFill>
                  <a:srgbClr val="FFFF00"/>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4000" b="1">
                <a:solidFill>
                  <a:schemeClr val="bg1"/>
                </a:solidFill>
                <a:effectLst>
                  <a:outerShdw blurRad="38100" dist="38100" dir="2700000" algn="tl">
                    <a:srgbClr val="000000">
                      <a:alpha val="43137"/>
                    </a:srgbClr>
                  </a:outerShdw>
                </a:effectLst>
              </a:defRPr>
            </a:lvl1pPr>
            <a:lvl2pPr>
              <a:defRPr sz="4000" b="1">
                <a:solidFill>
                  <a:schemeClr val="bg1"/>
                </a:solidFill>
                <a:effectLst>
                  <a:outerShdw blurRad="38100" dist="38100" dir="2700000" algn="tl">
                    <a:srgbClr val="000000">
                      <a:alpha val="43137"/>
                    </a:srgbClr>
                  </a:outerShdw>
                </a:effectLst>
              </a:defRPr>
            </a:lvl2pPr>
            <a:lvl3pPr>
              <a:defRPr sz="4000" b="1">
                <a:solidFill>
                  <a:schemeClr val="bg1"/>
                </a:solidFill>
                <a:effectLst>
                  <a:outerShdw blurRad="38100" dist="38100" dir="2700000" algn="tl">
                    <a:srgbClr val="000000">
                      <a:alpha val="43137"/>
                    </a:srgbClr>
                  </a:outerShdw>
                </a:effectLst>
              </a:defRPr>
            </a:lvl3pPr>
            <a:lvl4pPr>
              <a:defRPr sz="4000" b="1">
                <a:solidFill>
                  <a:schemeClr val="bg1"/>
                </a:solidFill>
                <a:effectLst>
                  <a:outerShdw blurRad="38100" dist="38100" dir="2700000" algn="tl">
                    <a:srgbClr val="000000">
                      <a:alpha val="43137"/>
                    </a:srgbClr>
                  </a:outerShdw>
                </a:effectLst>
              </a:defRPr>
            </a:lvl4pPr>
            <a:lvl5pPr>
              <a:defRPr sz="4000" b="1">
                <a:solidFill>
                  <a:schemeClr val="bg1"/>
                </a:solidFill>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70340" y="98474"/>
            <a:ext cx="11952514" cy="6759526"/>
          </a:xfrm>
          <a:prstGeom prst="rect">
            <a:avLst/>
          </a:prstGeom>
          <a:solidFill>
            <a:srgbClr val="0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DDAED-9278-4CF5-B2AA-27543AE57979}" type="datetimeFigureOut">
              <a:rPr lang="en-US" smtClean="0"/>
              <a:pPr/>
              <a:t>5/21/2021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DDAED-9278-4CF5-B2AA-27543AE57979}" type="datetimeFigureOut">
              <a:rPr lang="en-US" smtClean="0"/>
              <a:pPr/>
              <a:t>5/21/2021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DDAED-9278-4CF5-B2AA-27543AE57979}" type="datetimeFigureOut">
              <a:rPr lang="en-US" smtClean="0"/>
              <a:pPr/>
              <a:t>5/21/2021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3"/>
          <a:srcRect t="7198" b="6148"/>
          <a:stretch/>
        </p:blipFill>
        <p:spPr>
          <a:xfrm>
            <a:off x="0" y="-32658"/>
            <a:ext cx="12192000" cy="6988629"/>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DDAED-9278-4CF5-B2AA-27543AE57979}" type="datetimeFigureOut">
              <a:rPr lang="en-US" smtClean="0"/>
              <a:pPr/>
              <a:t>5/21/2021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158A7-53DC-447E-9E06-6EF635BF0AC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5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image" Target="../media/image11.png"/><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image" Target="../media/image11.png"/><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527" y="945720"/>
            <a:ext cx="3783330" cy="1470025"/>
          </a:xfrm>
        </p:spPr>
        <p:txBody>
          <a:bodyPr/>
          <a:lstStyle/>
          <a:p>
            <a:r>
              <a:rPr lang="en-US" sz="8800" dirty="0">
                <a:effectLst>
                  <a:outerShdw blurRad="38100" dist="38100" dir="2700000" algn="tl">
                    <a:srgbClr val="000000">
                      <a:alpha val="43137"/>
                    </a:srgbClr>
                  </a:outerShdw>
                </a:effectLst>
              </a:rPr>
              <a:t>JAMES</a:t>
            </a:r>
          </a:p>
        </p:txBody>
      </p:sp>
      <p:sp>
        <p:nvSpPr>
          <p:cNvPr id="3" name="Subtitle 2"/>
          <p:cNvSpPr>
            <a:spLocks noGrp="1"/>
          </p:cNvSpPr>
          <p:nvPr>
            <p:ph type="subTitle" idx="1"/>
          </p:nvPr>
        </p:nvSpPr>
        <p:spPr>
          <a:xfrm>
            <a:off x="1089861" y="2446020"/>
            <a:ext cx="2628900" cy="1752600"/>
          </a:xfrm>
        </p:spPr>
        <p:txBody>
          <a:bodyPr>
            <a:noAutofit/>
          </a:bodyPr>
          <a:lstStyle/>
          <a:p>
            <a:r>
              <a:rPr lang="en-US" sz="5400" dirty="0">
                <a:solidFill>
                  <a:schemeClr val="bg1"/>
                </a:solidFill>
                <a:effectLst>
                  <a:outerShdw blurRad="38100" dist="38100" dir="2700000" algn="tl">
                    <a:srgbClr val="000000">
                      <a:alpha val="43137"/>
                    </a:srgbClr>
                  </a:outerShdw>
                </a:effectLst>
              </a:rPr>
              <a:t>A FAITH THAT WORKS</a:t>
            </a:r>
          </a:p>
        </p:txBody>
      </p:sp>
      <p:grpSp>
        <p:nvGrpSpPr>
          <p:cNvPr id="4" name="Group 3">
            <a:extLst>
              <a:ext uri="{FF2B5EF4-FFF2-40B4-BE49-F238E27FC236}">
                <a16:creationId xmlns:a16="http://schemas.microsoft.com/office/drawing/2014/main" id="{C1495828-B187-422F-B01D-5AD426B06F92}"/>
              </a:ext>
            </a:extLst>
          </p:cNvPr>
          <p:cNvGrpSpPr/>
          <p:nvPr/>
        </p:nvGrpSpPr>
        <p:grpSpPr>
          <a:xfrm>
            <a:off x="9138425" y="5092328"/>
            <a:ext cx="2336800" cy="1086830"/>
            <a:chOff x="1109440" y="4807343"/>
            <a:chExt cx="2336800" cy="1086830"/>
          </a:xfrm>
          <a:effectLst>
            <a:glow rad="127000">
              <a:srgbClr val="35434D"/>
            </a:glow>
          </a:effectLst>
        </p:grpSpPr>
        <p:sp>
          <p:nvSpPr>
            <p:cNvPr id="5" name="Oval 4">
              <a:extLst>
                <a:ext uri="{FF2B5EF4-FFF2-40B4-BE49-F238E27FC236}">
                  <a16:creationId xmlns:a16="http://schemas.microsoft.com/office/drawing/2014/main" id="{C5269398-B9A9-4781-92E2-3300B6DBDC1C}"/>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A4959C3-6ACC-408B-8485-0EC193454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1-Be Patient – to 2</a:t>
            </a:r>
            <a:r>
              <a:rPr lang="en-US" baseline="30000" dirty="0"/>
              <a:t>nd</a:t>
            </a:r>
            <a:r>
              <a:rPr lang="en-US" dirty="0"/>
              <a:t> Coming</a:t>
            </a:r>
          </a:p>
        </p:txBody>
      </p:sp>
      <p:sp>
        <p:nvSpPr>
          <p:cNvPr id="3" name="Content Placeholder 2"/>
          <p:cNvSpPr>
            <a:spLocks noGrp="1"/>
          </p:cNvSpPr>
          <p:nvPr>
            <p:ph idx="1"/>
          </p:nvPr>
        </p:nvSpPr>
        <p:spPr/>
        <p:txBody>
          <a:bodyPr/>
          <a:lstStyle/>
          <a:p>
            <a:r>
              <a:rPr lang="en-US" dirty="0"/>
              <a:t> </a:t>
            </a:r>
            <a:r>
              <a:rPr lang="en-US" baseline="30000" dirty="0"/>
              <a:t>7</a:t>
            </a:r>
            <a:r>
              <a:rPr lang="en-US" dirty="0"/>
              <a:t> Be patient, then, brothers, </a:t>
            </a:r>
            <a:br>
              <a:rPr lang="en-US" dirty="0"/>
            </a:br>
            <a:r>
              <a:rPr lang="en-US" dirty="0"/>
              <a:t>until </a:t>
            </a:r>
            <a:r>
              <a:rPr lang="en-US" dirty="0">
                <a:solidFill>
                  <a:srgbClr val="FFFF00"/>
                </a:solidFill>
              </a:rPr>
              <a:t>the Lord's coming</a:t>
            </a:r>
            <a:r>
              <a:rPr lang="en-US" dirty="0"/>
              <a:t>. </a:t>
            </a:r>
          </a:p>
        </p:txBody>
      </p:sp>
      <p:pic>
        <p:nvPicPr>
          <p:cNvPr id="14" name="Picture 4"/>
          <p:cNvPicPr>
            <a:picLocks noChangeAspect="1" noChangeArrowheads="1"/>
          </p:cNvPicPr>
          <p:nvPr/>
        </p:nvPicPr>
        <p:blipFill>
          <a:blip r:embed="rId3" cstate="print"/>
          <a:srcRect b="3394"/>
          <a:stretch>
            <a:fillRect/>
          </a:stretch>
        </p:blipFill>
        <p:spPr bwMode="auto">
          <a:xfrm>
            <a:off x="1100335" y="3355377"/>
            <a:ext cx="4923745" cy="3501003"/>
          </a:xfrm>
          <a:prstGeom prst="rect">
            <a:avLst/>
          </a:prstGeom>
          <a:noFill/>
          <a:ln w="9525" cap="flat" cmpd="sng" algn="ctr">
            <a:noFill/>
            <a:prstDash val="solid"/>
            <a:miter lim="800000"/>
            <a:headEnd/>
            <a:tailEnd/>
          </a:ln>
          <a:effectLst/>
        </p:spPr>
      </p:pic>
      <p:pic>
        <p:nvPicPr>
          <p:cNvPr id="15" name="Picture 2"/>
          <p:cNvPicPr>
            <a:picLocks noChangeAspect="1" noChangeArrowheads="1"/>
          </p:cNvPicPr>
          <p:nvPr/>
        </p:nvPicPr>
        <p:blipFill>
          <a:blip r:embed="rId4" cstate="print"/>
          <a:srcRect/>
          <a:stretch>
            <a:fillRect/>
          </a:stretch>
        </p:blipFill>
        <p:spPr bwMode="auto">
          <a:xfrm>
            <a:off x="0" y="3276600"/>
            <a:ext cx="3160466" cy="3484213"/>
          </a:xfrm>
          <a:prstGeom prst="rect">
            <a:avLst/>
          </a:prstGeom>
          <a:noFill/>
          <a:ln w="9525" cap="flat" cmpd="sng" algn="ctr">
            <a:noFill/>
            <a:prstDash val="solid"/>
            <a:miter lim="800000"/>
            <a:headEnd/>
            <a:tailEnd/>
          </a:ln>
          <a:effectLst/>
        </p:spPr>
      </p:pic>
      <p:grpSp>
        <p:nvGrpSpPr>
          <p:cNvPr id="9" name="Group 13"/>
          <p:cNvGrpSpPr/>
          <p:nvPr/>
        </p:nvGrpSpPr>
        <p:grpSpPr>
          <a:xfrm>
            <a:off x="2514600" y="3002140"/>
            <a:ext cx="6757590" cy="6446660"/>
            <a:chOff x="2207838" y="2158860"/>
            <a:chExt cx="8146397" cy="7771564"/>
          </a:xfrm>
        </p:grpSpPr>
        <p:grpSp>
          <p:nvGrpSpPr>
            <p:cNvPr id="10" name="Group 12"/>
            <p:cNvGrpSpPr/>
            <p:nvPr/>
          </p:nvGrpSpPr>
          <p:grpSpPr>
            <a:xfrm>
              <a:off x="4176431" y="2158860"/>
              <a:ext cx="4967569" cy="7771564"/>
              <a:chOff x="4176431" y="2158860"/>
              <a:chExt cx="4967569" cy="7771564"/>
            </a:xfrm>
          </p:grpSpPr>
          <p:pic>
            <p:nvPicPr>
              <p:cNvPr id="12" name="Picture 9"/>
              <p:cNvPicPr>
                <a:picLocks noChangeAspect="1" noChangeArrowheads="1"/>
              </p:cNvPicPr>
              <p:nvPr/>
            </p:nvPicPr>
            <p:blipFill>
              <a:blip r:embed="rId5" cstate="print"/>
              <a:srcRect/>
              <a:stretch>
                <a:fillRect/>
              </a:stretch>
            </p:blipFill>
            <p:spPr bwMode="auto">
              <a:xfrm>
                <a:off x="4228633" y="3785575"/>
                <a:ext cx="4915367" cy="6144849"/>
              </a:xfrm>
              <a:prstGeom prst="rect">
                <a:avLst/>
              </a:prstGeom>
              <a:noFill/>
              <a:ln w="9525" cap="flat" cmpd="sng" algn="ctr">
                <a:noFill/>
                <a:prstDash val="solid"/>
                <a:miter lim="800000"/>
                <a:headEnd/>
                <a:tailEnd/>
              </a:ln>
              <a:effectLst/>
            </p:spPr>
          </p:pic>
          <p:pic>
            <p:nvPicPr>
              <p:cNvPr id="13" name="Picture 7"/>
              <p:cNvPicPr>
                <a:picLocks noChangeAspect="1" noChangeArrowheads="1"/>
              </p:cNvPicPr>
              <p:nvPr/>
            </p:nvPicPr>
            <p:blipFill>
              <a:blip r:embed="rId6" cstate="print"/>
              <a:srcRect/>
              <a:stretch>
                <a:fillRect/>
              </a:stretch>
            </p:blipFill>
            <p:spPr bwMode="auto">
              <a:xfrm>
                <a:off x="4176431" y="2158860"/>
                <a:ext cx="4942139" cy="6178316"/>
              </a:xfrm>
              <a:prstGeom prst="rect">
                <a:avLst/>
              </a:prstGeom>
              <a:noFill/>
              <a:ln w="9525" cap="flat" cmpd="sng" algn="ctr">
                <a:noFill/>
                <a:prstDash val="solid"/>
                <a:miter lim="800000"/>
                <a:headEnd/>
                <a:tailEnd/>
              </a:ln>
              <a:effectLst/>
            </p:spPr>
          </p:pic>
          <p:pic>
            <p:nvPicPr>
              <p:cNvPr id="18" name="Picture 6"/>
              <p:cNvPicPr>
                <a:picLocks noChangeAspect="1" noChangeArrowheads="1"/>
              </p:cNvPicPr>
              <p:nvPr/>
            </p:nvPicPr>
            <p:blipFill>
              <a:blip r:embed="rId7" cstate="print"/>
              <a:srcRect/>
              <a:stretch>
                <a:fillRect/>
              </a:stretch>
            </p:blipFill>
            <p:spPr bwMode="auto">
              <a:xfrm>
                <a:off x="4847095" y="3904735"/>
                <a:ext cx="3342304" cy="2953265"/>
              </a:xfrm>
              <a:prstGeom prst="rect">
                <a:avLst/>
              </a:prstGeom>
              <a:noFill/>
              <a:ln w="9525" cap="flat" cmpd="sng" algn="ctr">
                <a:noFill/>
                <a:prstDash val="solid"/>
                <a:miter lim="800000"/>
                <a:headEnd/>
                <a:tailEnd/>
              </a:ln>
              <a:effectLst/>
            </p:spPr>
          </p:pic>
        </p:grpSp>
        <p:pic>
          <p:nvPicPr>
            <p:cNvPr id="11" name="Picture 8"/>
            <p:cNvPicPr>
              <a:picLocks noChangeAspect="1" noChangeArrowheads="1"/>
            </p:cNvPicPr>
            <p:nvPr/>
          </p:nvPicPr>
          <p:blipFill>
            <a:blip r:embed="rId8" cstate="print"/>
            <a:srcRect/>
            <a:stretch>
              <a:fillRect/>
            </a:stretch>
          </p:blipFill>
          <p:spPr bwMode="auto">
            <a:xfrm>
              <a:off x="2207838" y="5344665"/>
              <a:ext cx="8146397" cy="3026670"/>
            </a:xfrm>
            <a:prstGeom prst="rect">
              <a:avLst/>
            </a:prstGeom>
            <a:noFill/>
            <a:ln w="9525" cap="flat" cmpd="sng" algn="ctr">
              <a:noFill/>
              <a:prstDash val="solid"/>
              <a:miter lim="800000"/>
              <a:headEnd/>
              <a:tailEnd/>
            </a:ln>
            <a:effectLst/>
          </p:spPr>
        </p:pic>
      </p:grpSp>
    </p:spTree>
    <p:extLst>
      <p:ext uri="{BB962C8B-B14F-4D97-AF65-F5344CB8AC3E}">
        <p14:creationId xmlns:p14="http://schemas.microsoft.com/office/powerpoint/2010/main" val="2603235050"/>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1-Be Patient – to 2</a:t>
            </a:r>
            <a:r>
              <a:rPr lang="en-US" baseline="30000" dirty="0"/>
              <a:t>nd</a:t>
            </a:r>
            <a:r>
              <a:rPr lang="en-US" dirty="0"/>
              <a:t> Coming</a:t>
            </a:r>
          </a:p>
        </p:txBody>
      </p:sp>
      <p:sp>
        <p:nvSpPr>
          <p:cNvPr id="3" name="Content Placeholder 2"/>
          <p:cNvSpPr>
            <a:spLocks noGrp="1"/>
          </p:cNvSpPr>
          <p:nvPr>
            <p:ph idx="1"/>
          </p:nvPr>
        </p:nvSpPr>
        <p:spPr/>
        <p:txBody>
          <a:bodyPr/>
          <a:lstStyle/>
          <a:p>
            <a:r>
              <a:rPr lang="en-US" dirty="0"/>
              <a:t> </a:t>
            </a:r>
            <a:r>
              <a:rPr lang="en-US" baseline="30000" dirty="0"/>
              <a:t>7</a:t>
            </a:r>
            <a:r>
              <a:rPr lang="en-US" dirty="0"/>
              <a:t> Be patient, then, brothers, </a:t>
            </a:r>
            <a:br>
              <a:rPr lang="en-US" dirty="0"/>
            </a:br>
            <a:r>
              <a:rPr lang="en-US" dirty="0"/>
              <a:t>until </a:t>
            </a:r>
            <a:r>
              <a:rPr lang="en-US" dirty="0">
                <a:solidFill>
                  <a:srgbClr val="FFFF00"/>
                </a:solidFill>
              </a:rPr>
              <a:t>the Lord's coming. </a:t>
            </a:r>
          </a:p>
        </p:txBody>
      </p:sp>
      <p:pic>
        <p:nvPicPr>
          <p:cNvPr id="14" name="Picture 4"/>
          <p:cNvPicPr>
            <a:picLocks noChangeAspect="1" noChangeArrowheads="1"/>
          </p:cNvPicPr>
          <p:nvPr/>
        </p:nvPicPr>
        <p:blipFill>
          <a:blip r:embed="rId3" cstate="print"/>
          <a:srcRect b="3394"/>
          <a:stretch>
            <a:fillRect/>
          </a:stretch>
        </p:blipFill>
        <p:spPr bwMode="auto">
          <a:xfrm>
            <a:off x="1100335" y="3355377"/>
            <a:ext cx="4923745" cy="3501003"/>
          </a:xfrm>
          <a:prstGeom prst="rect">
            <a:avLst/>
          </a:prstGeom>
          <a:noFill/>
          <a:ln w="9525" cap="flat" cmpd="sng" algn="ctr">
            <a:noFill/>
            <a:prstDash val="solid"/>
            <a:miter lim="800000"/>
            <a:headEnd/>
            <a:tailEnd/>
          </a:ln>
          <a:effectLst/>
        </p:spPr>
      </p:pic>
      <p:pic>
        <p:nvPicPr>
          <p:cNvPr id="15" name="Picture 2"/>
          <p:cNvPicPr>
            <a:picLocks noChangeAspect="1" noChangeArrowheads="1"/>
          </p:cNvPicPr>
          <p:nvPr/>
        </p:nvPicPr>
        <p:blipFill>
          <a:blip r:embed="rId4" cstate="print"/>
          <a:srcRect/>
          <a:stretch>
            <a:fillRect/>
          </a:stretch>
        </p:blipFill>
        <p:spPr bwMode="auto">
          <a:xfrm>
            <a:off x="0" y="3276600"/>
            <a:ext cx="3160466" cy="3484213"/>
          </a:xfrm>
          <a:prstGeom prst="rect">
            <a:avLst/>
          </a:prstGeom>
          <a:noFill/>
          <a:ln w="9525" cap="flat" cmpd="sng" algn="ctr">
            <a:noFill/>
            <a:prstDash val="solid"/>
            <a:miter lim="800000"/>
            <a:headEnd/>
            <a:tailEnd/>
          </a:ln>
          <a:effectLst/>
        </p:spPr>
      </p:pic>
      <p:grpSp>
        <p:nvGrpSpPr>
          <p:cNvPr id="9" name="Group 13"/>
          <p:cNvGrpSpPr/>
          <p:nvPr/>
        </p:nvGrpSpPr>
        <p:grpSpPr>
          <a:xfrm>
            <a:off x="2590800" y="1782940"/>
            <a:ext cx="6757590" cy="6446660"/>
            <a:chOff x="2207838" y="2158860"/>
            <a:chExt cx="8146397" cy="7771564"/>
          </a:xfrm>
        </p:grpSpPr>
        <p:grpSp>
          <p:nvGrpSpPr>
            <p:cNvPr id="10" name="Group 12"/>
            <p:cNvGrpSpPr/>
            <p:nvPr/>
          </p:nvGrpSpPr>
          <p:grpSpPr>
            <a:xfrm>
              <a:off x="4176431" y="2158860"/>
              <a:ext cx="4967569" cy="7771564"/>
              <a:chOff x="4176431" y="2158860"/>
              <a:chExt cx="4967569" cy="7771564"/>
            </a:xfrm>
          </p:grpSpPr>
          <p:pic>
            <p:nvPicPr>
              <p:cNvPr id="12" name="Picture 9"/>
              <p:cNvPicPr>
                <a:picLocks noChangeAspect="1" noChangeArrowheads="1"/>
              </p:cNvPicPr>
              <p:nvPr/>
            </p:nvPicPr>
            <p:blipFill>
              <a:blip r:embed="rId5" cstate="print"/>
              <a:srcRect/>
              <a:stretch>
                <a:fillRect/>
              </a:stretch>
            </p:blipFill>
            <p:spPr bwMode="auto">
              <a:xfrm>
                <a:off x="4228633" y="3785575"/>
                <a:ext cx="4915367" cy="6144849"/>
              </a:xfrm>
              <a:prstGeom prst="rect">
                <a:avLst/>
              </a:prstGeom>
              <a:noFill/>
              <a:ln w="9525" cap="flat" cmpd="sng" algn="ctr">
                <a:noFill/>
                <a:prstDash val="solid"/>
                <a:miter lim="800000"/>
                <a:headEnd/>
                <a:tailEnd/>
              </a:ln>
              <a:effectLst/>
            </p:spPr>
          </p:pic>
          <p:pic>
            <p:nvPicPr>
              <p:cNvPr id="13" name="Picture 7"/>
              <p:cNvPicPr>
                <a:picLocks noChangeAspect="1" noChangeArrowheads="1"/>
              </p:cNvPicPr>
              <p:nvPr/>
            </p:nvPicPr>
            <p:blipFill>
              <a:blip r:embed="rId6" cstate="print"/>
              <a:srcRect/>
              <a:stretch>
                <a:fillRect/>
              </a:stretch>
            </p:blipFill>
            <p:spPr bwMode="auto">
              <a:xfrm>
                <a:off x="4176431" y="2158860"/>
                <a:ext cx="4942139" cy="6178316"/>
              </a:xfrm>
              <a:prstGeom prst="rect">
                <a:avLst/>
              </a:prstGeom>
              <a:noFill/>
              <a:ln w="9525" cap="flat" cmpd="sng" algn="ctr">
                <a:noFill/>
                <a:prstDash val="solid"/>
                <a:miter lim="800000"/>
                <a:headEnd/>
                <a:tailEnd/>
              </a:ln>
              <a:effectLst/>
            </p:spPr>
          </p:pic>
          <p:pic>
            <p:nvPicPr>
              <p:cNvPr id="18" name="Picture 6"/>
              <p:cNvPicPr>
                <a:picLocks noChangeAspect="1" noChangeArrowheads="1"/>
              </p:cNvPicPr>
              <p:nvPr/>
            </p:nvPicPr>
            <p:blipFill>
              <a:blip r:embed="rId7" cstate="print"/>
              <a:srcRect/>
              <a:stretch>
                <a:fillRect/>
              </a:stretch>
            </p:blipFill>
            <p:spPr bwMode="auto">
              <a:xfrm>
                <a:off x="4847095" y="3904735"/>
                <a:ext cx="3342304" cy="2953265"/>
              </a:xfrm>
              <a:prstGeom prst="rect">
                <a:avLst/>
              </a:prstGeom>
              <a:noFill/>
              <a:ln w="9525" cap="flat" cmpd="sng" algn="ctr">
                <a:noFill/>
                <a:prstDash val="solid"/>
                <a:miter lim="800000"/>
                <a:headEnd/>
                <a:tailEnd/>
              </a:ln>
              <a:effectLst/>
            </p:spPr>
          </p:pic>
        </p:grpSp>
        <p:pic>
          <p:nvPicPr>
            <p:cNvPr id="11" name="Picture 8"/>
            <p:cNvPicPr>
              <a:picLocks noChangeAspect="1" noChangeArrowheads="1"/>
            </p:cNvPicPr>
            <p:nvPr/>
          </p:nvPicPr>
          <p:blipFill>
            <a:blip r:embed="rId8" cstate="print"/>
            <a:srcRect/>
            <a:stretch>
              <a:fillRect/>
            </a:stretch>
          </p:blipFill>
          <p:spPr bwMode="auto">
            <a:xfrm>
              <a:off x="2207838" y="5344665"/>
              <a:ext cx="8146397" cy="3026670"/>
            </a:xfrm>
            <a:prstGeom prst="rect">
              <a:avLst/>
            </a:prstGeom>
            <a:noFill/>
            <a:ln w="9525" cap="flat" cmpd="sng" algn="ctr">
              <a:noFill/>
              <a:prstDash val="solid"/>
              <a:miter lim="800000"/>
              <a:headEnd/>
              <a:tailEnd/>
            </a:ln>
            <a:effectLst/>
          </p:spPr>
        </p:pic>
      </p:grpSp>
    </p:spTree>
    <p:extLst>
      <p:ext uri="{BB962C8B-B14F-4D97-AF65-F5344CB8AC3E}">
        <p14:creationId xmlns:p14="http://schemas.microsoft.com/office/powerpoint/2010/main" val="3419038437"/>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1-Be Patient – to 2</a:t>
            </a:r>
            <a:r>
              <a:rPr lang="en-US" baseline="30000" dirty="0"/>
              <a:t>nd</a:t>
            </a:r>
            <a:r>
              <a:rPr lang="en-US" dirty="0"/>
              <a:t> Coming</a:t>
            </a:r>
          </a:p>
        </p:txBody>
      </p:sp>
      <p:sp>
        <p:nvSpPr>
          <p:cNvPr id="3" name="Content Placeholder 2"/>
          <p:cNvSpPr>
            <a:spLocks noGrp="1"/>
          </p:cNvSpPr>
          <p:nvPr>
            <p:ph idx="1"/>
          </p:nvPr>
        </p:nvSpPr>
        <p:spPr/>
        <p:txBody>
          <a:bodyPr/>
          <a:lstStyle/>
          <a:p>
            <a:r>
              <a:rPr lang="en-US" dirty="0"/>
              <a:t> </a:t>
            </a:r>
            <a:r>
              <a:rPr lang="en-US" baseline="30000" dirty="0"/>
              <a:t>7</a:t>
            </a:r>
            <a:r>
              <a:rPr lang="en-US" dirty="0"/>
              <a:t> Be patient, then, brothers, </a:t>
            </a:r>
            <a:br>
              <a:rPr lang="en-US" dirty="0"/>
            </a:br>
            <a:r>
              <a:rPr lang="en-US" dirty="0"/>
              <a:t>until </a:t>
            </a:r>
            <a:r>
              <a:rPr lang="en-US" dirty="0">
                <a:solidFill>
                  <a:srgbClr val="FFFF00"/>
                </a:solidFill>
              </a:rPr>
              <a:t>the Lord's coming. </a:t>
            </a:r>
          </a:p>
        </p:txBody>
      </p:sp>
      <p:pic>
        <p:nvPicPr>
          <p:cNvPr id="14" name="Picture 4"/>
          <p:cNvPicPr>
            <a:picLocks noChangeAspect="1" noChangeArrowheads="1"/>
          </p:cNvPicPr>
          <p:nvPr/>
        </p:nvPicPr>
        <p:blipFill>
          <a:blip r:embed="rId3" cstate="print"/>
          <a:srcRect b="3394"/>
          <a:stretch>
            <a:fillRect/>
          </a:stretch>
        </p:blipFill>
        <p:spPr bwMode="auto">
          <a:xfrm>
            <a:off x="1100335" y="3355377"/>
            <a:ext cx="4923745" cy="3501003"/>
          </a:xfrm>
          <a:prstGeom prst="rect">
            <a:avLst/>
          </a:prstGeom>
          <a:noFill/>
          <a:ln w="9525" cap="flat" cmpd="sng" algn="ctr">
            <a:noFill/>
            <a:prstDash val="solid"/>
            <a:miter lim="800000"/>
            <a:headEnd/>
            <a:tailEnd/>
          </a:ln>
          <a:effectLst/>
        </p:spPr>
      </p:pic>
      <p:pic>
        <p:nvPicPr>
          <p:cNvPr id="15" name="Picture 2"/>
          <p:cNvPicPr>
            <a:picLocks noChangeAspect="1" noChangeArrowheads="1"/>
          </p:cNvPicPr>
          <p:nvPr/>
        </p:nvPicPr>
        <p:blipFill>
          <a:blip r:embed="rId4" cstate="print"/>
          <a:srcRect/>
          <a:stretch>
            <a:fillRect/>
          </a:stretch>
        </p:blipFill>
        <p:spPr bwMode="auto">
          <a:xfrm>
            <a:off x="0" y="3276600"/>
            <a:ext cx="3160466" cy="3484213"/>
          </a:xfrm>
          <a:prstGeom prst="rect">
            <a:avLst/>
          </a:prstGeom>
          <a:noFill/>
          <a:ln w="9525" cap="flat" cmpd="sng" algn="ctr">
            <a:noFill/>
            <a:prstDash val="solid"/>
            <a:miter lim="800000"/>
            <a:headEnd/>
            <a:tailEnd/>
          </a:ln>
          <a:effectLst/>
        </p:spPr>
      </p:pic>
      <p:grpSp>
        <p:nvGrpSpPr>
          <p:cNvPr id="9" name="Group 13"/>
          <p:cNvGrpSpPr/>
          <p:nvPr/>
        </p:nvGrpSpPr>
        <p:grpSpPr>
          <a:xfrm>
            <a:off x="2514600" y="-762000"/>
            <a:ext cx="6757590" cy="6446660"/>
            <a:chOff x="2207838" y="2158860"/>
            <a:chExt cx="8146397" cy="7771564"/>
          </a:xfrm>
        </p:grpSpPr>
        <p:grpSp>
          <p:nvGrpSpPr>
            <p:cNvPr id="10" name="Group 12"/>
            <p:cNvGrpSpPr/>
            <p:nvPr/>
          </p:nvGrpSpPr>
          <p:grpSpPr>
            <a:xfrm>
              <a:off x="4176431" y="2158860"/>
              <a:ext cx="4967569" cy="7771564"/>
              <a:chOff x="4176431" y="2158860"/>
              <a:chExt cx="4967569" cy="7771564"/>
            </a:xfrm>
          </p:grpSpPr>
          <p:pic>
            <p:nvPicPr>
              <p:cNvPr id="12" name="Picture 9"/>
              <p:cNvPicPr>
                <a:picLocks noChangeAspect="1" noChangeArrowheads="1"/>
              </p:cNvPicPr>
              <p:nvPr/>
            </p:nvPicPr>
            <p:blipFill>
              <a:blip r:embed="rId5" cstate="print"/>
              <a:srcRect/>
              <a:stretch>
                <a:fillRect/>
              </a:stretch>
            </p:blipFill>
            <p:spPr bwMode="auto">
              <a:xfrm>
                <a:off x="4228633" y="3785575"/>
                <a:ext cx="4915367" cy="6144849"/>
              </a:xfrm>
              <a:prstGeom prst="rect">
                <a:avLst/>
              </a:prstGeom>
              <a:noFill/>
              <a:ln w="9525" cap="flat" cmpd="sng" algn="ctr">
                <a:noFill/>
                <a:prstDash val="solid"/>
                <a:miter lim="800000"/>
                <a:headEnd/>
                <a:tailEnd/>
              </a:ln>
              <a:effectLst/>
            </p:spPr>
          </p:pic>
          <p:pic>
            <p:nvPicPr>
              <p:cNvPr id="13" name="Picture 7"/>
              <p:cNvPicPr>
                <a:picLocks noChangeAspect="1" noChangeArrowheads="1"/>
              </p:cNvPicPr>
              <p:nvPr/>
            </p:nvPicPr>
            <p:blipFill>
              <a:blip r:embed="rId6" cstate="print"/>
              <a:srcRect/>
              <a:stretch>
                <a:fillRect/>
              </a:stretch>
            </p:blipFill>
            <p:spPr bwMode="auto">
              <a:xfrm>
                <a:off x="4176431" y="2158860"/>
                <a:ext cx="4942139" cy="6178316"/>
              </a:xfrm>
              <a:prstGeom prst="rect">
                <a:avLst/>
              </a:prstGeom>
              <a:noFill/>
              <a:ln w="9525" cap="flat" cmpd="sng" algn="ctr">
                <a:noFill/>
                <a:prstDash val="solid"/>
                <a:miter lim="800000"/>
                <a:headEnd/>
                <a:tailEnd/>
              </a:ln>
              <a:effectLst/>
            </p:spPr>
          </p:pic>
          <p:pic>
            <p:nvPicPr>
              <p:cNvPr id="18" name="Picture 6"/>
              <p:cNvPicPr>
                <a:picLocks noChangeAspect="1" noChangeArrowheads="1"/>
              </p:cNvPicPr>
              <p:nvPr/>
            </p:nvPicPr>
            <p:blipFill>
              <a:blip r:embed="rId7" cstate="print"/>
              <a:srcRect/>
              <a:stretch>
                <a:fillRect/>
              </a:stretch>
            </p:blipFill>
            <p:spPr bwMode="auto">
              <a:xfrm>
                <a:off x="4847095" y="3904735"/>
                <a:ext cx="3342304" cy="2953265"/>
              </a:xfrm>
              <a:prstGeom prst="rect">
                <a:avLst/>
              </a:prstGeom>
              <a:noFill/>
              <a:ln w="9525" cap="flat" cmpd="sng" algn="ctr">
                <a:noFill/>
                <a:prstDash val="solid"/>
                <a:miter lim="800000"/>
                <a:headEnd/>
                <a:tailEnd/>
              </a:ln>
              <a:effectLst/>
            </p:spPr>
          </p:pic>
        </p:grpSp>
        <p:pic>
          <p:nvPicPr>
            <p:cNvPr id="11" name="Picture 8"/>
            <p:cNvPicPr>
              <a:picLocks noChangeAspect="1" noChangeArrowheads="1"/>
            </p:cNvPicPr>
            <p:nvPr/>
          </p:nvPicPr>
          <p:blipFill>
            <a:blip r:embed="rId8" cstate="print"/>
            <a:srcRect/>
            <a:stretch>
              <a:fillRect/>
            </a:stretch>
          </p:blipFill>
          <p:spPr bwMode="auto">
            <a:xfrm>
              <a:off x="2207838" y="5344665"/>
              <a:ext cx="8146397" cy="3026670"/>
            </a:xfrm>
            <a:prstGeom prst="rect">
              <a:avLst/>
            </a:prstGeom>
            <a:noFill/>
            <a:ln w="9525" cap="flat" cmpd="sng" algn="ctr">
              <a:noFill/>
              <a:prstDash val="solid"/>
              <a:miter lim="800000"/>
              <a:headEnd/>
              <a:tailEnd/>
            </a:ln>
            <a:effectLst/>
          </p:spPr>
        </p:pic>
      </p:grpSp>
    </p:spTree>
    <p:extLst>
      <p:ext uri="{BB962C8B-B14F-4D97-AF65-F5344CB8AC3E}">
        <p14:creationId xmlns:p14="http://schemas.microsoft.com/office/powerpoint/2010/main" val="862020158"/>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1-Be Patient – to 2</a:t>
            </a:r>
            <a:r>
              <a:rPr lang="en-US" baseline="30000" dirty="0"/>
              <a:t>nd</a:t>
            </a:r>
            <a:r>
              <a:rPr lang="en-US" dirty="0"/>
              <a:t> Coming</a:t>
            </a:r>
          </a:p>
        </p:txBody>
      </p:sp>
      <p:sp>
        <p:nvSpPr>
          <p:cNvPr id="3" name="Content Placeholder 2"/>
          <p:cNvSpPr>
            <a:spLocks noGrp="1"/>
          </p:cNvSpPr>
          <p:nvPr>
            <p:ph idx="1"/>
          </p:nvPr>
        </p:nvSpPr>
        <p:spPr/>
        <p:txBody>
          <a:bodyPr/>
          <a:lstStyle/>
          <a:p>
            <a:r>
              <a:rPr lang="en-US" dirty="0"/>
              <a:t> </a:t>
            </a:r>
            <a:r>
              <a:rPr lang="en-US" baseline="30000" dirty="0"/>
              <a:t>7</a:t>
            </a:r>
            <a:r>
              <a:rPr lang="en-US" dirty="0"/>
              <a:t> Be patient, then, brothers, </a:t>
            </a:r>
            <a:br>
              <a:rPr lang="en-US" dirty="0"/>
            </a:br>
            <a:r>
              <a:rPr lang="en-US" dirty="0"/>
              <a:t>until </a:t>
            </a:r>
            <a:r>
              <a:rPr lang="en-US" dirty="0">
                <a:solidFill>
                  <a:srgbClr val="FFFF00"/>
                </a:solidFill>
              </a:rPr>
              <a:t>the Lord's coming. </a:t>
            </a:r>
          </a:p>
        </p:txBody>
      </p:sp>
      <p:pic>
        <p:nvPicPr>
          <p:cNvPr id="14" name="Picture 4"/>
          <p:cNvPicPr>
            <a:picLocks noChangeAspect="1" noChangeArrowheads="1"/>
          </p:cNvPicPr>
          <p:nvPr/>
        </p:nvPicPr>
        <p:blipFill>
          <a:blip r:embed="rId3" cstate="print"/>
          <a:srcRect b="3394"/>
          <a:stretch>
            <a:fillRect/>
          </a:stretch>
        </p:blipFill>
        <p:spPr bwMode="auto">
          <a:xfrm>
            <a:off x="1100335" y="3355377"/>
            <a:ext cx="4923745" cy="3501003"/>
          </a:xfrm>
          <a:prstGeom prst="rect">
            <a:avLst/>
          </a:prstGeom>
          <a:noFill/>
          <a:ln w="9525" cap="flat" cmpd="sng" algn="ctr">
            <a:noFill/>
            <a:prstDash val="solid"/>
            <a:miter lim="800000"/>
            <a:headEnd/>
            <a:tailEnd/>
          </a:ln>
          <a:effectLst/>
        </p:spPr>
      </p:pic>
      <p:pic>
        <p:nvPicPr>
          <p:cNvPr id="15" name="Picture 2"/>
          <p:cNvPicPr>
            <a:picLocks noChangeAspect="1" noChangeArrowheads="1"/>
          </p:cNvPicPr>
          <p:nvPr/>
        </p:nvPicPr>
        <p:blipFill>
          <a:blip r:embed="rId4" cstate="print"/>
          <a:srcRect/>
          <a:stretch>
            <a:fillRect/>
          </a:stretch>
        </p:blipFill>
        <p:spPr bwMode="auto">
          <a:xfrm>
            <a:off x="0" y="3276600"/>
            <a:ext cx="3160466" cy="3484213"/>
          </a:xfrm>
          <a:prstGeom prst="rect">
            <a:avLst/>
          </a:prstGeom>
          <a:noFill/>
          <a:ln w="9525" cap="flat" cmpd="sng" algn="ctr">
            <a:noFill/>
            <a:prstDash val="solid"/>
            <a:miter lim="800000"/>
            <a:headEnd/>
            <a:tailEnd/>
          </a:ln>
          <a:effectLst/>
        </p:spPr>
      </p:pic>
      <p:grpSp>
        <p:nvGrpSpPr>
          <p:cNvPr id="9" name="Group 13"/>
          <p:cNvGrpSpPr/>
          <p:nvPr/>
        </p:nvGrpSpPr>
        <p:grpSpPr>
          <a:xfrm>
            <a:off x="2667000" y="-2667000"/>
            <a:ext cx="6757590" cy="6446660"/>
            <a:chOff x="2207838" y="2158860"/>
            <a:chExt cx="8146397" cy="7771564"/>
          </a:xfrm>
        </p:grpSpPr>
        <p:grpSp>
          <p:nvGrpSpPr>
            <p:cNvPr id="10" name="Group 12"/>
            <p:cNvGrpSpPr/>
            <p:nvPr/>
          </p:nvGrpSpPr>
          <p:grpSpPr>
            <a:xfrm>
              <a:off x="4176431" y="2158860"/>
              <a:ext cx="4967569" cy="7771564"/>
              <a:chOff x="4176431" y="2158860"/>
              <a:chExt cx="4967569" cy="7771564"/>
            </a:xfrm>
          </p:grpSpPr>
          <p:pic>
            <p:nvPicPr>
              <p:cNvPr id="12" name="Picture 9"/>
              <p:cNvPicPr>
                <a:picLocks noChangeAspect="1" noChangeArrowheads="1"/>
              </p:cNvPicPr>
              <p:nvPr/>
            </p:nvPicPr>
            <p:blipFill>
              <a:blip r:embed="rId5" cstate="print"/>
              <a:srcRect/>
              <a:stretch>
                <a:fillRect/>
              </a:stretch>
            </p:blipFill>
            <p:spPr bwMode="auto">
              <a:xfrm>
                <a:off x="4228633" y="3785575"/>
                <a:ext cx="4915367" cy="6144849"/>
              </a:xfrm>
              <a:prstGeom prst="rect">
                <a:avLst/>
              </a:prstGeom>
              <a:noFill/>
              <a:ln w="9525" cap="flat" cmpd="sng" algn="ctr">
                <a:noFill/>
                <a:prstDash val="solid"/>
                <a:miter lim="800000"/>
                <a:headEnd/>
                <a:tailEnd/>
              </a:ln>
              <a:effectLst/>
            </p:spPr>
          </p:pic>
          <p:pic>
            <p:nvPicPr>
              <p:cNvPr id="13" name="Picture 7"/>
              <p:cNvPicPr>
                <a:picLocks noChangeAspect="1" noChangeArrowheads="1"/>
              </p:cNvPicPr>
              <p:nvPr/>
            </p:nvPicPr>
            <p:blipFill>
              <a:blip r:embed="rId6" cstate="print"/>
              <a:srcRect/>
              <a:stretch>
                <a:fillRect/>
              </a:stretch>
            </p:blipFill>
            <p:spPr bwMode="auto">
              <a:xfrm>
                <a:off x="4176431" y="2158860"/>
                <a:ext cx="4942139" cy="6178316"/>
              </a:xfrm>
              <a:prstGeom prst="rect">
                <a:avLst/>
              </a:prstGeom>
              <a:noFill/>
              <a:ln w="9525" cap="flat" cmpd="sng" algn="ctr">
                <a:noFill/>
                <a:prstDash val="solid"/>
                <a:miter lim="800000"/>
                <a:headEnd/>
                <a:tailEnd/>
              </a:ln>
              <a:effectLst/>
            </p:spPr>
          </p:pic>
          <p:pic>
            <p:nvPicPr>
              <p:cNvPr id="18" name="Picture 6"/>
              <p:cNvPicPr>
                <a:picLocks noChangeAspect="1" noChangeArrowheads="1"/>
              </p:cNvPicPr>
              <p:nvPr/>
            </p:nvPicPr>
            <p:blipFill>
              <a:blip r:embed="rId7" cstate="print"/>
              <a:srcRect/>
              <a:stretch>
                <a:fillRect/>
              </a:stretch>
            </p:blipFill>
            <p:spPr bwMode="auto">
              <a:xfrm>
                <a:off x="4847095" y="3904735"/>
                <a:ext cx="3342304" cy="2953265"/>
              </a:xfrm>
              <a:prstGeom prst="rect">
                <a:avLst/>
              </a:prstGeom>
              <a:noFill/>
              <a:ln w="9525" cap="flat" cmpd="sng" algn="ctr">
                <a:noFill/>
                <a:prstDash val="solid"/>
                <a:miter lim="800000"/>
                <a:headEnd/>
                <a:tailEnd/>
              </a:ln>
              <a:effectLst/>
            </p:spPr>
          </p:pic>
        </p:grpSp>
        <p:pic>
          <p:nvPicPr>
            <p:cNvPr id="11" name="Picture 8"/>
            <p:cNvPicPr>
              <a:picLocks noChangeAspect="1" noChangeArrowheads="1"/>
            </p:cNvPicPr>
            <p:nvPr/>
          </p:nvPicPr>
          <p:blipFill>
            <a:blip r:embed="rId8" cstate="print"/>
            <a:srcRect/>
            <a:stretch>
              <a:fillRect/>
            </a:stretch>
          </p:blipFill>
          <p:spPr bwMode="auto">
            <a:xfrm>
              <a:off x="2207838" y="5344665"/>
              <a:ext cx="8146397" cy="3026670"/>
            </a:xfrm>
            <a:prstGeom prst="rect">
              <a:avLst/>
            </a:prstGeom>
            <a:noFill/>
            <a:ln w="9525" cap="flat" cmpd="sng" algn="ctr">
              <a:noFill/>
              <a:prstDash val="solid"/>
              <a:miter lim="800000"/>
              <a:headEnd/>
              <a:tailEnd/>
            </a:ln>
            <a:effectLst/>
          </p:spPr>
        </p:pic>
      </p:grpSp>
    </p:spTree>
    <p:extLst>
      <p:ext uri="{BB962C8B-B14F-4D97-AF65-F5344CB8AC3E}">
        <p14:creationId xmlns:p14="http://schemas.microsoft.com/office/powerpoint/2010/main" val="3648158187"/>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1-Be Patient – to 2</a:t>
            </a:r>
            <a:r>
              <a:rPr lang="en-US" baseline="30000" dirty="0"/>
              <a:t>nd</a:t>
            </a:r>
            <a:r>
              <a:rPr lang="en-US" dirty="0"/>
              <a:t> Coming</a:t>
            </a:r>
          </a:p>
        </p:txBody>
      </p:sp>
      <p:sp>
        <p:nvSpPr>
          <p:cNvPr id="3" name="Content Placeholder 2"/>
          <p:cNvSpPr>
            <a:spLocks noGrp="1"/>
          </p:cNvSpPr>
          <p:nvPr>
            <p:ph idx="1"/>
          </p:nvPr>
        </p:nvSpPr>
        <p:spPr/>
        <p:txBody>
          <a:bodyPr/>
          <a:lstStyle/>
          <a:p>
            <a:r>
              <a:rPr lang="en-US" dirty="0"/>
              <a:t> </a:t>
            </a:r>
            <a:r>
              <a:rPr lang="en-US" baseline="30000" dirty="0"/>
              <a:t>7</a:t>
            </a:r>
            <a:r>
              <a:rPr lang="en-US" dirty="0"/>
              <a:t> Be patient, then, brothers, </a:t>
            </a:r>
            <a:br>
              <a:rPr lang="en-US" dirty="0"/>
            </a:br>
            <a:r>
              <a:rPr lang="en-US" dirty="0"/>
              <a:t>until </a:t>
            </a:r>
            <a:r>
              <a:rPr lang="en-US" dirty="0">
                <a:solidFill>
                  <a:srgbClr val="FFFF00"/>
                </a:solidFill>
              </a:rPr>
              <a:t>the Lord's coming</a:t>
            </a:r>
            <a:r>
              <a:rPr lang="en-US" dirty="0"/>
              <a:t>. </a:t>
            </a:r>
          </a:p>
        </p:txBody>
      </p:sp>
      <p:pic>
        <p:nvPicPr>
          <p:cNvPr id="14" name="Picture 4"/>
          <p:cNvPicPr>
            <a:picLocks noChangeAspect="1" noChangeArrowheads="1"/>
          </p:cNvPicPr>
          <p:nvPr/>
        </p:nvPicPr>
        <p:blipFill>
          <a:blip r:embed="rId3" cstate="print"/>
          <a:srcRect b="3394"/>
          <a:stretch>
            <a:fillRect/>
          </a:stretch>
        </p:blipFill>
        <p:spPr bwMode="auto">
          <a:xfrm>
            <a:off x="1100335" y="3355377"/>
            <a:ext cx="4923745" cy="3501003"/>
          </a:xfrm>
          <a:prstGeom prst="rect">
            <a:avLst/>
          </a:prstGeom>
          <a:noFill/>
          <a:ln w="9525" cap="flat" cmpd="sng" algn="ctr">
            <a:noFill/>
            <a:prstDash val="solid"/>
            <a:miter lim="800000"/>
            <a:headEnd/>
            <a:tailEnd/>
          </a:ln>
          <a:effectLst/>
        </p:spPr>
      </p:pic>
      <p:pic>
        <p:nvPicPr>
          <p:cNvPr id="15" name="Picture 2"/>
          <p:cNvPicPr>
            <a:picLocks noChangeAspect="1" noChangeArrowheads="1"/>
          </p:cNvPicPr>
          <p:nvPr/>
        </p:nvPicPr>
        <p:blipFill>
          <a:blip r:embed="rId4" cstate="print"/>
          <a:srcRect/>
          <a:stretch>
            <a:fillRect/>
          </a:stretch>
        </p:blipFill>
        <p:spPr bwMode="auto">
          <a:xfrm>
            <a:off x="0" y="3276600"/>
            <a:ext cx="3160466" cy="3484213"/>
          </a:xfrm>
          <a:prstGeom prst="rect">
            <a:avLst/>
          </a:prstGeom>
          <a:noFill/>
          <a:ln w="9525" cap="flat" cmpd="sng" algn="ctr">
            <a:noFill/>
            <a:prstDash val="solid"/>
            <a:miter lim="800000"/>
            <a:headEnd/>
            <a:tailEnd/>
          </a:ln>
          <a:effectLst/>
        </p:spPr>
      </p:pic>
      <p:grpSp>
        <p:nvGrpSpPr>
          <p:cNvPr id="9" name="Group 13"/>
          <p:cNvGrpSpPr/>
          <p:nvPr/>
        </p:nvGrpSpPr>
        <p:grpSpPr>
          <a:xfrm>
            <a:off x="2895600" y="-4419600"/>
            <a:ext cx="6757590" cy="6446660"/>
            <a:chOff x="2207838" y="2158860"/>
            <a:chExt cx="8146397" cy="7771564"/>
          </a:xfrm>
        </p:grpSpPr>
        <p:grpSp>
          <p:nvGrpSpPr>
            <p:cNvPr id="10" name="Group 12"/>
            <p:cNvGrpSpPr/>
            <p:nvPr/>
          </p:nvGrpSpPr>
          <p:grpSpPr>
            <a:xfrm>
              <a:off x="4176431" y="2158860"/>
              <a:ext cx="4967569" cy="7771564"/>
              <a:chOff x="4176431" y="2158860"/>
              <a:chExt cx="4967569" cy="7771564"/>
            </a:xfrm>
          </p:grpSpPr>
          <p:pic>
            <p:nvPicPr>
              <p:cNvPr id="12" name="Picture 9"/>
              <p:cNvPicPr>
                <a:picLocks noChangeAspect="1" noChangeArrowheads="1"/>
              </p:cNvPicPr>
              <p:nvPr/>
            </p:nvPicPr>
            <p:blipFill>
              <a:blip r:embed="rId5" cstate="print"/>
              <a:srcRect/>
              <a:stretch>
                <a:fillRect/>
              </a:stretch>
            </p:blipFill>
            <p:spPr bwMode="auto">
              <a:xfrm>
                <a:off x="4228633" y="3785575"/>
                <a:ext cx="4915367" cy="6144849"/>
              </a:xfrm>
              <a:prstGeom prst="rect">
                <a:avLst/>
              </a:prstGeom>
              <a:noFill/>
              <a:ln w="9525" cap="flat" cmpd="sng" algn="ctr">
                <a:noFill/>
                <a:prstDash val="solid"/>
                <a:miter lim="800000"/>
                <a:headEnd/>
                <a:tailEnd/>
              </a:ln>
              <a:effectLst/>
            </p:spPr>
          </p:pic>
          <p:pic>
            <p:nvPicPr>
              <p:cNvPr id="13" name="Picture 7"/>
              <p:cNvPicPr>
                <a:picLocks noChangeAspect="1" noChangeArrowheads="1"/>
              </p:cNvPicPr>
              <p:nvPr/>
            </p:nvPicPr>
            <p:blipFill>
              <a:blip r:embed="rId6" cstate="print"/>
              <a:srcRect/>
              <a:stretch>
                <a:fillRect/>
              </a:stretch>
            </p:blipFill>
            <p:spPr bwMode="auto">
              <a:xfrm>
                <a:off x="4176431" y="2158860"/>
                <a:ext cx="4942139" cy="6178316"/>
              </a:xfrm>
              <a:prstGeom prst="rect">
                <a:avLst/>
              </a:prstGeom>
              <a:noFill/>
              <a:ln w="9525" cap="flat" cmpd="sng" algn="ctr">
                <a:noFill/>
                <a:prstDash val="solid"/>
                <a:miter lim="800000"/>
                <a:headEnd/>
                <a:tailEnd/>
              </a:ln>
              <a:effectLst/>
            </p:spPr>
          </p:pic>
          <p:pic>
            <p:nvPicPr>
              <p:cNvPr id="18" name="Picture 6"/>
              <p:cNvPicPr>
                <a:picLocks noChangeAspect="1" noChangeArrowheads="1"/>
              </p:cNvPicPr>
              <p:nvPr/>
            </p:nvPicPr>
            <p:blipFill>
              <a:blip r:embed="rId7" cstate="print"/>
              <a:srcRect/>
              <a:stretch>
                <a:fillRect/>
              </a:stretch>
            </p:blipFill>
            <p:spPr bwMode="auto">
              <a:xfrm>
                <a:off x="4847095" y="3904735"/>
                <a:ext cx="3342304" cy="2953265"/>
              </a:xfrm>
              <a:prstGeom prst="rect">
                <a:avLst/>
              </a:prstGeom>
              <a:noFill/>
              <a:ln w="9525" cap="flat" cmpd="sng" algn="ctr">
                <a:noFill/>
                <a:prstDash val="solid"/>
                <a:miter lim="800000"/>
                <a:headEnd/>
                <a:tailEnd/>
              </a:ln>
              <a:effectLst/>
            </p:spPr>
          </p:pic>
        </p:grpSp>
        <p:pic>
          <p:nvPicPr>
            <p:cNvPr id="11" name="Picture 8"/>
            <p:cNvPicPr>
              <a:picLocks noChangeAspect="1" noChangeArrowheads="1"/>
            </p:cNvPicPr>
            <p:nvPr/>
          </p:nvPicPr>
          <p:blipFill>
            <a:blip r:embed="rId8" cstate="print"/>
            <a:srcRect/>
            <a:stretch>
              <a:fillRect/>
            </a:stretch>
          </p:blipFill>
          <p:spPr bwMode="auto">
            <a:xfrm>
              <a:off x="2207838" y="5344665"/>
              <a:ext cx="8146397" cy="3026670"/>
            </a:xfrm>
            <a:prstGeom prst="rect">
              <a:avLst/>
            </a:prstGeom>
            <a:noFill/>
            <a:ln w="9525" cap="flat" cmpd="sng" algn="ctr">
              <a:noFill/>
              <a:prstDash val="solid"/>
              <a:miter lim="800000"/>
              <a:headEnd/>
              <a:tailEnd/>
            </a:ln>
            <a:effectLst/>
          </p:spPr>
        </p:pic>
      </p:grpSp>
    </p:spTree>
    <p:extLst>
      <p:ext uri="{BB962C8B-B14F-4D97-AF65-F5344CB8AC3E}">
        <p14:creationId xmlns:p14="http://schemas.microsoft.com/office/powerpoint/2010/main" val="4022821359"/>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1-Be Patient – to 2</a:t>
            </a:r>
            <a:r>
              <a:rPr lang="en-US" baseline="30000" dirty="0"/>
              <a:t>nd</a:t>
            </a:r>
            <a:r>
              <a:rPr lang="en-US" dirty="0"/>
              <a:t> Coming</a:t>
            </a:r>
          </a:p>
        </p:txBody>
      </p:sp>
      <p:sp>
        <p:nvSpPr>
          <p:cNvPr id="3" name="Content Placeholder 2"/>
          <p:cNvSpPr>
            <a:spLocks noGrp="1"/>
          </p:cNvSpPr>
          <p:nvPr>
            <p:ph idx="1"/>
          </p:nvPr>
        </p:nvSpPr>
        <p:spPr/>
        <p:txBody>
          <a:bodyPr/>
          <a:lstStyle/>
          <a:p>
            <a:r>
              <a:rPr lang="en-US" dirty="0"/>
              <a:t> </a:t>
            </a:r>
            <a:r>
              <a:rPr lang="en-US" baseline="30000" dirty="0"/>
              <a:t>7</a:t>
            </a:r>
            <a:r>
              <a:rPr lang="en-US" dirty="0"/>
              <a:t> Be patient, then, brothers, </a:t>
            </a:r>
            <a:br>
              <a:rPr lang="en-US" dirty="0"/>
            </a:br>
            <a:r>
              <a:rPr lang="en-US" dirty="0"/>
              <a:t>until </a:t>
            </a:r>
            <a:r>
              <a:rPr lang="en-US" dirty="0">
                <a:solidFill>
                  <a:srgbClr val="FFFF00"/>
                </a:solidFill>
              </a:rPr>
              <a:t>the Lord's coming</a:t>
            </a:r>
            <a:r>
              <a:rPr lang="en-US" dirty="0"/>
              <a:t>. </a:t>
            </a:r>
          </a:p>
        </p:txBody>
      </p:sp>
      <p:pic>
        <p:nvPicPr>
          <p:cNvPr id="14" name="Picture 4"/>
          <p:cNvPicPr>
            <a:picLocks noChangeAspect="1" noChangeArrowheads="1"/>
          </p:cNvPicPr>
          <p:nvPr/>
        </p:nvPicPr>
        <p:blipFill>
          <a:blip r:embed="rId3" cstate="print"/>
          <a:srcRect b="3394"/>
          <a:stretch>
            <a:fillRect/>
          </a:stretch>
        </p:blipFill>
        <p:spPr bwMode="auto">
          <a:xfrm>
            <a:off x="1100335" y="3355377"/>
            <a:ext cx="4923745" cy="3501003"/>
          </a:xfrm>
          <a:prstGeom prst="rect">
            <a:avLst/>
          </a:prstGeom>
          <a:noFill/>
          <a:ln w="9525" cap="flat" cmpd="sng" algn="ctr">
            <a:noFill/>
            <a:prstDash val="solid"/>
            <a:miter lim="800000"/>
            <a:headEnd/>
            <a:tailEnd/>
          </a:ln>
          <a:effectLst/>
        </p:spPr>
      </p:pic>
      <p:pic>
        <p:nvPicPr>
          <p:cNvPr id="15" name="Picture 2"/>
          <p:cNvPicPr>
            <a:picLocks noChangeAspect="1" noChangeArrowheads="1"/>
          </p:cNvPicPr>
          <p:nvPr/>
        </p:nvPicPr>
        <p:blipFill>
          <a:blip r:embed="rId4" cstate="print"/>
          <a:srcRect/>
          <a:stretch>
            <a:fillRect/>
          </a:stretch>
        </p:blipFill>
        <p:spPr bwMode="auto">
          <a:xfrm>
            <a:off x="0" y="3276600"/>
            <a:ext cx="3160466" cy="3484213"/>
          </a:xfrm>
          <a:prstGeom prst="rect">
            <a:avLst/>
          </a:prstGeom>
          <a:noFill/>
          <a:ln w="9525" cap="flat" cmpd="sng" algn="ctr">
            <a:noFill/>
            <a:prstDash val="solid"/>
            <a:miter lim="800000"/>
            <a:headEnd/>
            <a:tailEnd/>
          </a:ln>
          <a:effectLst/>
        </p:spPr>
      </p:pic>
      <p:grpSp>
        <p:nvGrpSpPr>
          <p:cNvPr id="9" name="Group 13"/>
          <p:cNvGrpSpPr/>
          <p:nvPr/>
        </p:nvGrpSpPr>
        <p:grpSpPr>
          <a:xfrm>
            <a:off x="2895600" y="-5867400"/>
            <a:ext cx="6757590" cy="6446660"/>
            <a:chOff x="2207838" y="2158860"/>
            <a:chExt cx="8146397" cy="7771564"/>
          </a:xfrm>
        </p:grpSpPr>
        <p:grpSp>
          <p:nvGrpSpPr>
            <p:cNvPr id="10" name="Group 12"/>
            <p:cNvGrpSpPr/>
            <p:nvPr/>
          </p:nvGrpSpPr>
          <p:grpSpPr>
            <a:xfrm>
              <a:off x="4176431" y="2158860"/>
              <a:ext cx="4967569" cy="7771564"/>
              <a:chOff x="4176431" y="2158860"/>
              <a:chExt cx="4967569" cy="7771564"/>
            </a:xfrm>
          </p:grpSpPr>
          <p:pic>
            <p:nvPicPr>
              <p:cNvPr id="12" name="Picture 9"/>
              <p:cNvPicPr>
                <a:picLocks noChangeAspect="1" noChangeArrowheads="1"/>
              </p:cNvPicPr>
              <p:nvPr/>
            </p:nvPicPr>
            <p:blipFill>
              <a:blip r:embed="rId5" cstate="print"/>
              <a:srcRect/>
              <a:stretch>
                <a:fillRect/>
              </a:stretch>
            </p:blipFill>
            <p:spPr bwMode="auto">
              <a:xfrm>
                <a:off x="4228633" y="3785575"/>
                <a:ext cx="4915367" cy="6144849"/>
              </a:xfrm>
              <a:prstGeom prst="rect">
                <a:avLst/>
              </a:prstGeom>
              <a:noFill/>
              <a:ln w="9525" cap="flat" cmpd="sng" algn="ctr">
                <a:noFill/>
                <a:prstDash val="solid"/>
                <a:miter lim="800000"/>
                <a:headEnd/>
                <a:tailEnd/>
              </a:ln>
              <a:effectLst/>
            </p:spPr>
          </p:pic>
          <p:pic>
            <p:nvPicPr>
              <p:cNvPr id="13" name="Picture 7"/>
              <p:cNvPicPr>
                <a:picLocks noChangeAspect="1" noChangeArrowheads="1"/>
              </p:cNvPicPr>
              <p:nvPr/>
            </p:nvPicPr>
            <p:blipFill>
              <a:blip r:embed="rId6" cstate="print"/>
              <a:srcRect/>
              <a:stretch>
                <a:fillRect/>
              </a:stretch>
            </p:blipFill>
            <p:spPr bwMode="auto">
              <a:xfrm>
                <a:off x="4176431" y="2158860"/>
                <a:ext cx="4942139" cy="6178316"/>
              </a:xfrm>
              <a:prstGeom prst="rect">
                <a:avLst/>
              </a:prstGeom>
              <a:noFill/>
              <a:ln w="9525" cap="flat" cmpd="sng" algn="ctr">
                <a:noFill/>
                <a:prstDash val="solid"/>
                <a:miter lim="800000"/>
                <a:headEnd/>
                <a:tailEnd/>
              </a:ln>
              <a:effectLst/>
            </p:spPr>
          </p:pic>
          <p:pic>
            <p:nvPicPr>
              <p:cNvPr id="18" name="Picture 6"/>
              <p:cNvPicPr>
                <a:picLocks noChangeAspect="1" noChangeArrowheads="1"/>
              </p:cNvPicPr>
              <p:nvPr/>
            </p:nvPicPr>
            <p:blipFill>
              <a:blip r:embed="rId7" cstate="print"/>
              <a:srcRect/>
              <a:stretch>
                <a:fillRect/>
              </a:stretch>
            </p:blipFill>
            <p:spPr bwMode="auto">
              <a:xfrm>
                <a:off x="4847095" y="3904735"/>
                <a:ext cx="3342304" cy="2953265"/>
              </a:xfrm>
              <a:prstGeom prst="rect">
                <a:avLst/>
              </a:prstGeom>
              <a:noFill/>
              <a:ln w="9525" cap="flat" cmpd="sng" algn="ctr">
                <a:noFill/>
                <a:prstDash val="solid"/>
                <a:miter lim="800000"/>
                <a:headEnd/>
                <a:tailEnd/>
              </a:ln>
              <a:effectLst/>
            </p:spPr>
          </p:pic>
        </p:grpSp>
        <p:pic>
          <p:nvPicPr>
            <p:cNvPr id="11" name="Picture 8"/>
            <p:cNvPicPr>
              <a:picLocks noChangeAspect="1" noChangeArrowheads="1"/>
            </p:cNvPicPr>
            <p:nvPr/>
          </p:nvPicPr>
          <p:blipFill>
            <a:blip r:embed="rId8" cstate="print"/>
            <a:srcRect/>
            <a:stretch>
              <a:fillRect/>
            </a:stretch>
          </p:blipFill>
          <p:spPr bwMode="auto">
            <a:xfrm>
              <a:off x="2207838" y="5344665"/>
              <a:ext cx="8146397" cy="3026670"/>
            </a:xfrm>
            <a:prstGeom prst="rect">
              <a:avLst/>
            </a:prstGeom>
            <a:noFill/>
            <a:ln w="9525" cap="flat" cmpd="sng" algn="ctr">
              <a:noFill/>
              <a:prstDash val="solid"/>
              <a:miter lim="800000"/>
              <a:headEnd/>
              <a:tailEnd/>
            </a:ln>
            <a:effectLst/>
          </p:spPr>
        </p:pic>
      </p:grpSp>
    </p:spTree>
    <p:extLst>
      <p:ext uri="{BB962C8B-B14F-4D97-AF65-F5344CB8AC3E}">
        <p14:creationId xmlns:p14="http://schemas.microsoft.com/office/powerpoint/2010/main" val="4019980021"/>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3" cstate="print"/>
          <a:srcRect b="3394"/>
          <a:stretch>
            <a:fillRect/>
          </a:stretch>
        </p:blipFill>
        <p:spPr bwMode="auto">
          <a:xfrm>
            <a:off x="1100335" y="3355377"/>
            <a:ext cx="4923745" cy="3501003"/>
          </a:xfrm>
          <a:prstGeom prst="rect">
            <a:avLst/>
          </a:prstGeom>
          <a:noFill/>
          <a:ln w="9525" cap="flat" cmpd="sng" algn="ctr">
            <a:noFill/>
            <a:prstDash val="solid"/>
            <a:miter lim="800000"/>
            <a:headEnd/>
            <a:tailEnd/>
          </a:ln>
          <a:effectLst/>
        </p:spPr>
      </p:pic>
      <p:sp>
        <p:nvSpPr>
          <p:cNvPr id="2" name="Title 1"/>
          <p:cNvSpPr>
            <a:spLocks noGrp="1"/>
          </p:cNvSpPr>
          <p:nvPr>
            <p:ph type="title"/>
          </p:nvPr>
        </p:nvSpPr>
        <p:spPr/>
        <p:txBody>
          <a:bodyPr/>
          <a:lstStyle/>
          <a:p>
            <a:pPr algn="l"/>
            <a:r>
              <a:rPr lang="en-US" dirty="0"/>
              <a:t>  1-Be Patient – to 2</a:t>
            </a:r>
            <a:r>
              <a:rPr lang="en-US" baseline="30000" dirty="0"/>
              <a:t>nd</a:t>
            </a:r>
            <a:r>
              <a:rPr lang="en-US" dirty="0"/>
              <a:t> Coming</a:t>
            </a:r>
          </a:p>
        </p:txBody>
      </p:sp>
      <p:sp>
        <p:nvSpPr>
          <p:cNvPr id="3" name="Content Placeholder 2"/>
          <p:cNvSpPr>
            <a:spLocks noGrp="1"/>
          </p:cNvSpPr>
          <p:nvPr>
            <p:ph idx="1"/>
          </p:nvPr>
        </p:nvSpPr>
        <p:spPr/>
        <p:txBody>
          <a:bodyPr/>
          <a:lstStyle/>
          <a:p>
            <a:r>
              <a:rPr lang="en-US" dirty="0"/>
              <a:t> </a:t>
            </a:r>
            <a:r>
              <a:rPr lang="en-US" baseline="30000" dirty="0"/>
              <a:t>7</a:t>
            </a:r>
            <a:r>
              <a:rPr lang="en-US" dirty="0"/>
              <a:t> Be patient, then, brothers, </a:t>
            </a:r>
            <a:br>
              <a:rPr lang="en-US" dirty="0"/>
            </a:br>
            <a:r>
              <a:rPr lang="en-US" dirty="0"/>
              <a:t>until </a:t>
            </a:r>
            <a:r>
              <a:rPr lang="en-US" dirty="0">
                <a:solidFill>
                  <a:srgbClr val="FFFF00"/>
                </a:solidFill>
              </a:rPr>
              <a:t>the Lord's coming</a:t>
            </a:r>
            <a:r>
              <a:rPr lang="en-US" dirty="0"/>
              <a:t>. </a:t>
            </a:r>
          </a:p>
        </p:txBody>
      </p:sp>
      <p:pic>
        <p:nvPicPr>
          <p:cNvPr id="16" name="Picture 2"/>
          <p:cNvPicPr>
            <a:picLocks noChangeAspect="1" noChangeArrowheads="1"/>
          </p:cNvPicPr>
          <p:nvPr/>
        </p:nvPicPr>
        <p:blipFill>
          <a:blip r:embed="rId4" cstate="print"/>
          <a:srcRect/>
          <a:stretch>
            <a:fillRect/>
          </a:stretch>
        </p:blipFill>
        <p:spPr bwMode="auto">
          <a:xfrm>
            <a:off x="5077762" y="1810778"/>
            <a:ext cx="3365500" cy="5208587"/>
          </a:xfrm>
          <a:prstGeom prst="rect">
            <a:avLst/>
          </a:prstGeom>
          <a:noFill/>
          <a:ln w="9525" cap="flat" cmpd="sng" algn="ctr">
            <a:noFill/>
            <a:prstDash val="solid"/>
            <a:miter lim="800000"/>
            <a:headEnd/>
            <a:tailEnd/>
          </a:ln>
          <a:effectLst/>
        </p:spPr>
      </p:pic>
      <p:pic>
        <p:nvPicPr>
          <p:cNvPr id="7" name="Picture 2"/>
          <p:cNvPicPr>
            <a:picLocks noChangeAspect="1" noChangeArrowheads="1"/>
          </p:cNvPicPr>
          <p:nvPr/>
        </p:nvPicPr>
        <p:blipFill>
          <a:blip r:embed="rId5" cstate="print"/>
          <a:srcRect/>
          <a:stretch>
            <a:fillRect/>
          </a:stretch>
        </p:blipFill>
        <p:spPr bwMode="auto">
          <a:xfrm>
            <a:off x="0" y="3276600"/>
            <a:ext cx="3160466" cy="3484213"/>
          </a:xfrm>
          <a:prstGeom prst="rect">
            <a:avLst/>
          </a:prstGeom>
          <a:noFill/>
          <a:ln w="9525" cap="flat" cmpd="sng" algn="ctr">
            <a:noFill/>
            <a:prstDash val="solid"/>
            <a:miter lim="800000"/>
            <a:headEnd/>
            <a:tailEnd/>
          </a:ln>
          <a:effectLst/>
        </p:spPr>
      </p:pic>
    </p:spTree>
    <p:extLst>
      <p:ext uri="{BB962C8B-B14F-4D97-AF65-F5344CB8AC3E}">
        <p14:creationId xmlns:p14="http://schemas.microsoft.com/office/powerpoint/2010/main" val="3775886055"/>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noChangeArrowheads="1"/>
          </p:cNvPicPr>
          <p:nvPr/>
        </p:nvPicPr>
        <p:blipFill>
          <a:blip r:embed="rId3" cstate="print"/>
          <a:srcRect b="3394"/>
          <a:stretch>
            <a:fillRect/>
          </a:stretch>
        </p:blipFill>
        <p:spPr bwMode="auto">
          <a:xfrm>
            <a:off x="1100335" y="3355377"/>
            <a:ext cx="4923745" cy="3501003"/>
          </a:xfrm>
          <a:prstGeom prst="rect">
            <a:avLst/>
          </a:prstGeom>
          <a:noFill/>
          <a:ln w="9525" cap="flat" cmpd="sng" algn="ctr">
            <a:noFill/>
            <a:prstDash val="solid"/>
            <a:miter lim="800000"/>
            <a:headEnd/>
            <a:tailEnd/>
          </a:ln>
          <a:effectLst/>
        </p:spPr>
      </p:pic>
      <p:pic>
        <p:nvPicPr>
          <p:cNvPr id="14" name="Picture 2"/>
          <p:cNvPicPr>
            <a:picLocks noChangeAspect="1" noChangeArrowheads="1"/>
          </p:cNvPicPr>
          <p:nvPr/>
        </p:nvPicPr>
        <p:blipFill>
          <a:blip r:embed="rId4" cstate="print"/>
          <a:srcRect/>
          <a:stretch>
            <a:fillRect/>
          </a:stretch>
        </p:blipFill>
        <p:spPr bwMode="auto">
          <a:xfrm>
            <a:off x="0" y="3276600"/>
            <a:ext cx="3160466" cy="3484213"/>
          </a:xfrm>
          <a:prstGeom prst="rect">
            <a:avLst/>
          </a:prstGeom>
          <a:noFill/>
          <a:ln w="9525" cap="flat" cmpd="sng" algn="ctr">
            <a:noFill/>
            <a:prstDash val="solid"/>
            <a:miter lim="800000"/>
            <a:headEnd/>
            <a:tailEnd/>
          </a:ln>
          <a:effectLst/>
        </p:spPr>
      </p:pic>
      <p:sp>
        <p:nvSpPr>
          <p:cNvPr id="2" name="Title 1"/>
          <p:cNvSpPr>
            <a:spLocks noGrp="1"/>
          </p:cNvSpPr>
          <p:nvPr>
            <p:ph type="title"/>
          </p:nvPr>
        </p:nvSpPr>
        <p:spPr/>
        <p:txBody>
          <a:bodyPr/>
          <a:lstStyle/>
          <a:p>
            <a:pPr algn="l"/>
            <a:r>
              <a:rPr lang="en-US" dirty="0"/>
              <a:t>  1-Be Patient – to 2</a:t>
            </a:r>
            <a:r>
              <a:rPr lang="en-US" baseline="30000" dirty="0"/>
              <a:t>nd</a:t>
            </a:r>
            <a:r>
              <a:rPr lang="en-US" dirty="0"/>
              <a:t> Coming</a:t>
            </a:r>
          </a:p>
        </p:txBody>
      </p:sp>
      <p:sp>
        <p:nvSpPr>
          <p:cNvPr id="3" name="Content Placeholder 2"/>
          <p:cNvSpPr>
            <a:spLocks noGrp="1"/>
          </p:cNvSpPr>
          <p:nvPr>
            <p:ph idx="1"/>
          </p:nvPr>
        </p:nvSpPr>
        <p:spPr/>
        <p:txBody>
          <a:bodyPr/>
          <a:lstStyle/>
          <a:p>
            <a:r>
              <a:rPr lang="en-US" dirty="0"/>
              <a:t> </a:t>
            </a:r>
            <a:r>
              <a:rPr lang="en-US" baseline="30000" dirty="0"/>
              <a:t>7</a:t>
            </a:r>
            <a:r>
              <a:rPr lang="en-US" dirty="0"/>
              <a:t> Be patient, then, brothers, </a:t>
            </a:r>
            <a:br>
              <a:rPr lang="en-US" dirty="0"/>
            </a:br>
            <a:r>
              <a:rPr lang="en-US" dirty="0"/>
              <a:t>until </a:t>
            </a:r>
            <a:r>
              <a:rPr lang="en-US" dirty="0">
                <a:solidFill>
                  <a:srgbClr val="FFFF00"/>
                </a:solidFill>
              </a:rPr>
              <a:t>the Lord's coming</a:t>
            </a:r>
            <a:r>
              <a:rPr lang="en-US" dirty="0"/>
              <a:t>. </a:t>
            </a:r>
          </a:p>
        </p:txBody>
      </p:sp>
      <p:grpSp>
        <p:nvGrpSpPr>
          <p:cNvPr id="4" name="Group 13"/>
          <p:cNvGrpSpPr/>
          <p:nvPr/>
        </p:nvGrpSpPr>
        <p:grpSpPr>
          <a:xfrm>
            <a:off x="4191000" y="-3733800"/>
            <a:ext cx="6757590" cy="6446660"/>
            <a:chOff x="2207838" y="2158860"/>
            <a:chExt cx="8146397" cy="7771564"/>
          </a:xfrm>
        </p:grpSpPr>
        <p:grpSp>
          <p:nvGrpSpPr>
            <p:cNvPr id="7" name="Group 12"/>
            <p:cNvGrpSpPr/>
            <p:nvPr/>
          </p:nvGrpSpPr>
          <p:grpSpPr>
            <a:xfrm>
              <a:off x="4176431" y="2158860"/>
              <a:ext cx="4967569" cy="7771564"/>
              <a:chOff x="4176431" y="2158860"/>
              <a:chExt cx="4967569" cy="7771564"/>
            </a:xfrm>
          </p:grpSpPr>
          <p:pic>
            <p:nvPicPr>
              <p:cNvPr id="4105" name="Picture 9"/>
              <p:cNvPicPr>
                <a:picLocks noChangeAspect="1" noChangeArrowheads="1"/>
              </p:cNvPicPr>
              <p:nvPr/>
            </p:nvPicPr>
            <p:blipFill>
              <a:blip r:embed="rId5" cstate="print"/>
              <a:srcRect/>
              <a:stretch>
                <a:fillRect/>
              </a:stretch>
            </p:blipFill>
            <p:spPr bwMode="auto">
              <a:xfrm>
                <a:off x="4228633" y="3785575"/>
                <a:ext cx="4915367" cy="6144849"/>
              </a:xfrm>
              <a:prstGeom prst="rect">
                <a:avLst/>
              </a:prstGeom>
              <a:noFill/>
              <a:ln w="9525" cap="flat" cmpd="sng" algn="ctr">
                <a:noFill/>
                <a:prstDash val="solid"/>
                <a:miter lim="800000"/>
                <a:headEnd/>
                <a:tailEnd/>
              </a:ln>
              <a:effectLst/>
            </p:spPr>
          </p:pic>
          <p:pic>
            <p:nvPicPr>
              <p:cNvPr id="4103" name="Picture 7"/>
              <p:cNvPicPr>
                <a:picLocks noChangeAspect="1" noChangeArrowheads="1"/>
              </p:cNvPicPr>
              <p:nvPr/>
            </p:nvPicPr>
            <p:blipFill>
              <a:blip r:embed="rId6" cstate="print"/>
              <a:srcRect/>
              <a:stretch>
                <a:fillRect/>
              </a:stretch>
            </p:blipFill>
            <p:spPr bwMode="auto">
              <a:xfrm>
                <a:off x="4176431" y="2158860"/>
                <a:ext cx="4942139" cy="6178316"/>
              </a:xfrm>
              <a:prstGeom prst="rect">
                <a:avLst/>
              </a:prstGeom>
              <a:noFill/>
              <a:ln w="9525" cap="flat" cmpd="sng" algn="ctr">
                <a:noFill/>
                <a:prstDash val="solid"/>
                <a:miter lim="800000"/>
                <a:headEnd/>
                <a:tailEnd/>
              </a:ln>
              <a:effectLst/>
            </p:spPr>
          </p:pic>
          <p:pic>
            <p:nvPicPr>
              <p:cNvPr id="4102" name="Picture 6"/>
              <p:cNvPicPr>
                <a:picLocks noChangeAspect="1" noChangeArrowheads="1"/>
              </p:cNvPicPr>
              <p:nvPr/>
            </p:nvPicPr>
            <p:blipFill>
              <a:blip r:embed="rId7" cstate="print"/>
              <a:srcRect/>
              <a:stretch>
                <a:fillRect/>
              </a:stretch>
            </p:blipFill>
            <p:spPr bwMode="auto">
              <a:xfrm>
                <a:off x="4847095" y="3904735"/>
                <a:ext cx="3342304" cy="2953265"/>
              </a:xfrm>
              <a:prstGeom prst="rect">
                <a:avLst/>
              </a:prstGeom>
              <a:noFill/>
              <a:ln w="9525" cap="flat" cmpd="sng" algn="ctr">
                <a:noFill/>
                <a:prstDash val="solid"/>
                <a:miter lim="800000"/>
                <a:headEnd/>
                <a:tailEnd/>
              </a:ln>
              <a:effectLst/>
            </p:spPr>
          </p:pic>
        </p:grpSp>
        <p:pic>
          <p:nvPicPr>
            <p:cNvPr id="4104" name="Picture 8"/>
            <p:cNvPicPr>
              <a:picLocks noChangeAspect="1" noChangeArrowheads="1"/>
            </p:cNvPicPr>
            <p:nvPr/>
          </p:nvPicPr>
          <p:blipFill>
            <a:blip r:embed="rId8" cstate="print"/>
            <a:srcRect/>
            <a:stretch>
              <a:fillRect/>
            </a:stretch>
          </p:blipFill>
          <p:spPr bwMode="auto">
            <a:xfrm>
              <a:off x="2207838" y="5344665"/>
              <a:ext cx="8146397" cy="3026670"/>
            </a:xfrm>
            <a:prstGeom prst="rect">
              <a:avLst/>
            </a:prstGeom>
            <a:noFill/>
            <a:ln w="9525" cap="flat" cmpd="sng" algn="ctr">
              <a:noFill/>
              <a:prstDash val="solid"/>
              <a:miter lim="800000"/>
              <a:headEnd/>
              <a:tailEnd/>
            </a:ln>
            <a:effectLst/>
          </p:spPr>
        </p:pic>
      </p:grpSp>
      <p:pic>
        <p:nvPicPr>
          <p:cNvPr id="16" name="Picture 2"/>
          <p:cNvPicPr>
            <a:picLocks noChangeAspect="1" noChangeArrowheads="1"/>
          </p:cNvPicPr>
          <p:nvPr/>
        </p:nvPicPr>
        <p:blipFill>
          <a:blip r:embed="rId9" cstate="print"/>
          <a:srcRect/>
          <a:stretch>
            <a:fillRect/>
          </a:stretch>
        </p:blipFill>
        <p:spPr bwMode="auto">
          <a:xfrm>
            <a:off x="5077762" y="1810778"/>
            <a:ext cx="3365500" cy="5208587"/>
          </a:xfrm>
          <a:prstGeom prst="rect">
            <a:avLst/>
          </a:prstGeom>
          <a:noFill/>
          <a:ln w="9525" cap="flat" cmpd="sng" algn="ctr">
            <a:noFill/>
            <a:prstDash val="solid"/>
            <a:miter lim="800000"/>
            <a:headEnd/>
            <a:tailEnd/>
          </a:ln>
          <a:effectLst/>
        </p:spPr>
      </p:pic>
    </p:spTree>
    <p:extLst>
      <p:ext uri="{BB962C8B-B14F-4D97-AF65-F5344CB8AC3E}">
        <p14:creationId xmlns:p14="http://schemas.microsoft.com/office/powerpoint/2010/main" val="3930908813"/>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noChangeArrowheads="1"/>
          </p:cNvPicPr>
          <p:nvPr/>
        </p:nvPicPr>
        <p:blipFill>
          <a:blip r:embed="rId3" cstate="print"/>
          <a:srcRect b="3394"/>
          <a:stretch>
            <a:fillRect/>
          </a:stretch>
        </p:blipFill>
        <p:spPr bwMode="auto">
          <a:xfrm>
            <a:off x="1100335" y="3355377"/>
            <a:ext cx="4923745" cy="3501003"/>
          </a:xfrm>
          <a:prstGeom prst="rect">
            <a:avLst/>
          </a:prstGeom>
          <a:noFill/>
          <a:ln w="9525" cap="flat" cmpd="sng" algn="ctr">
            <a:noFill/>
            <a:prstDash val="solid"/>
            <a:miter lim="800000"/>
            <a:headEnd/>
            <a:tailEnd/>
          </a:ln>
          <a:effectLst/>
        </p:spPr>
      </p:pic>
      <p:pic>
        <p:nvPicPr>
          <p:cNvPr id="14" name="Picture 2"/>
          <p:cNvPicPr>
            <a:picLocks noChangeAspect="1" noChangeArrowheads="1"/>
          </p:cNvPicPr>
          <p:nvPr/>
        </p:nvPicPr>
        <p:blipFill>
          <a:blip r:embed="rId4" cstate="print"/>
          <a:srcRect/>
          <a:stretch>
            <a:fillRect/>
          </a:stretch>
        </p:blipFill>
        <p:spPr bwMode="auto">
          <a:xfrm>
            <a:off x="0" y="3276600"/>
            <a:ext cx="3160466" cy="3484213"/>
          </a:xfrm>
          <a:prstGeom prst="rect">
            <a:avLst/>
          </a:prstGeom>
          <a:noFill/>
          <a:ln w="9525" cap="flat" cmpd="sng" algn="ctr">
            <a:noFill/>
            <a:prstDash val="solid"/>
            <a:miter lim="800000"/>
            <a:headEnd/>
            <a:tailEnd/>
          </a:ln>
          <a:effectLst/>
        </p:spPr>
      </p:pic>
      <p:sp>
        <p:nvSpPr>
          <p:cNvPr id="2" name="Title 1"/>
          <p:cNvSpPr>
            <a:spLocks noGrp="1"/>
          </p:cNvSpPr>
          <p:nvPr>
            <p:ph type="title"/>
          </p:nvPr>
        </p:nvSpPr>
        <p:spPr/>
        <p:txBody>
          <a:bodyPr/>
          <a:lstStyle/>
          <a:p>
            <a:pPr algn="l"/>
            <a:r>
              <a:rPr lang="en-US" dirty="0"/>
              <a:t>  1-Be Patient – to 2</a:t>
            </a:r>
            <a:r>
              <a:rPr lang="en-US" baseline="30000" dirty="0"/>
              <a:t>nd</a:t>
            </a:r>
            <a:r>
              <a:rPr lang="en-US" dirty="0"/>
              <a:t> Coming</a:t>
            </a:r>
          </a:p>
        </p:txBody>
      </p:sp>
      <p:sp>
        <p:nvSpPr>
          <p:cNvPr id="3" name="Content Placeholder 2"/>
          <p:cNvSpPr>
            <a:spLocks noGrp="1"/>
          </p:cNvSpPr>
          <p:nvPr>
            <p:ph idx="1"/>
          </p:nvPr>
        </p:nvSpPr>
        <p:spPr/>
        <p:txBody>
          <a:bodyPr/>
          <a:lstStyle/>
          <a:p>
            <a:r>
              <a:rPr lang="en-US" dirty="0"/>
              <a:t> </a:t>
            </a:r>
            <a:r>
              <a:rPr lang="en-US" baseline="30000" dirty="0"/>
              <a:t>7</a:t>
            </a:r>
            <a:r>
              <a:rPr lang="en-US" dirty="0"/>
              <a:t> Be patient, then, brothers, </a:t>
            </a:r>
            <a:br>
              <a:rPr lang="en-US" dirty="0"/>
            </a:br>
            <a:r>
              <a:rPr lang="en-US" dirty="0"/>
              <a:t>until </a:t>
            </a:r>
            <a:r>
              <a:rPr lang="en-US" dirty="0">
                <a:solidFill>
                  <a:srgbClr val="FFFF00"/>
                </a:solidFill>
              </a:rPr>
              <a:t>the Lord's coming</a:t>
            </a:r>
            <a:r>
              <a:rPr lang="en-US" dirty="0"/>
              <a:t>. </a:t>
            </a:r>
          </a:p>
        </p:txBody>
      </p:sp>
      <p:grpSp>
        <p:nvGrpSpPr>
          <p:cNvPr id="4" name="Group 13"/>
          <p:cNvGrpSpPr/>
          <p:nvPr/>
        </p:nvGrpSpPr>
        <p:grpSpPr>
          <a:xfrm>
            <a:off x="4081588" y="-1156447"/>
            <a:ext cx="6757590" cy="6446660"/>
            <a:chOff x="2207838" y="2158860"/>
            <a:chExt cx="8146397" cy="7771564"/>
          </a:xfrm>
        </p:grpSpPr>
        <p:grpSp>
          <p:nvGrpSpPr>
            <p:cNvPr id="7" name="Group 12"/>
            <p:cNvGrpSpPr/>
            <p:nvPr/>
          </p:nvGrpSpPr>
          <p:grpSpPr>
            <a:xfrm>
              <a:off x="4176431" y="2158860"/>
              <a:ext cx="4967569" cy="7771564"/>
              <a:chOff x="4176431" y="2158860"/>
              <a:chExt cx="4967569" cy="7771564"/>
            </a:xfrm>
          </p:grpSpPr>
          <p:pic>
            <p:nvPicPr>
              <p:cNvPr id="4105" name="Picture 9"/>
              <p:cNvPicPr>
                <a:picLocks noChangeAspect="1" noChangeArrowheads="1"/>
              </p:cNvPicPr>
              <p:nvPr/>
            </p:nvPicPr>
            <p:blipFill>
              <a:blip r:embed="rId5" cstate="print"/>
              <a:srcRect/>
              <a:stretch>
                <a:fillRect/>
              </a:stretch>
            </p:blipFill>
            <p:spPr bwMode="auto">
              <a:xfrm>
                <a:off x="4228633" y="3785575"/>
                <a:ext cx="4915367" cy="6144849"/>
              </a:xfrm>
              <a:prstGeom prst="rect">
                <a:avLst/>
              </a:prstGeom>
              <a:noFill/>
              <a:ln w="9525" cap="flat" cmpd="sng" algn="ctr">
                <a:noFill/>
                <a:prstDash val="solid"/>
                <a:miter lim="800000"/>
                <a:headEnd/>
                <a:tailEnd/>
              </a:ln>
              <a:effectLst/>
            </p:spPr>
          </p:pic>
          <p:pic>
            <p:nvPicPr>
              <p:cNvPr id="4103" name="Picture 7"/>
              <p:cNvPicPr>
                <a:picLocks noChangeAspect="1" noChangeArrowheads="1"/>
              </p:cNvPicPr>
              <p:nvPr/>
            </p:nvPicPr>
            <p:blipFill>
              <a:blip r:embed="rId6" cstate="print"/>
              <a:srcRect/>
              <a:stretch>
                <a:fillRect/>
              </a:stretch>
            </p:blipFill>
            <p:spPr bwMode="auto">
              <a:xfrm>
                <a:off x="4176431" y="2158860"/>
                <a:ext cx="4942139" cy="6178316"/>
              </a:xfrm>
              <a:prstGeom prst="rect">
                <a:avLst/>
              </a:prstGeom>
              <a:noFill/>
              <a:ln w="9525" cap="flat" cmpd="sng" algn="ctr">
                <a:noFill/>
                <a:prstDash val="solid"/>
                <a:miter lim="800000"/>
                <a:headEnd/>
                <a:tailEnd/>
              </a:ln>
              <a:effectLst/>
            </p:spPr>
          </p:pic>
          <p:pic>
            <p:nvPicPr>
              <p:cNvPr id="4102" name="Picture 6"/>
              <p:cNvPicPr>
                <a:picLocks noChangeAspect="1" noChangeArrowheads="1"/>
              </p:cNvPicPr>
              <p:nvPr/>
            </p:nvPicPr>
            <p:blipFill>
              <a:blip r:embed="rId7" cstate="print"/>
              <a:srcRect/>
              <a:stretch>
                <a:fillRect/>
              </a:stretch>
            </p:blipFill>
            <p:spPr bwMode="auto">
              <a:xfrm>
                <a:off x="4847095" y="3904735"/>
                <a:ext cx="3342304" cy="2953265"/>
              </a:xfrm>
              <a:prstGeom prst="rect">
                <a:avLst/>
              </a:prstGeom>
              <a:noFill/>
              <a:ln w="9525" cap="flat" cmpd="sng" algn="ctr">
                <a:noFill/>
                <a:prstDash val="solid"/>
                <a:miter lim="800000"/>
                <a:headEnd/>
                <a:tailEnd/>
              </a:ln>
              <a:effectLst/>
            </p:spPr>
          </p:pic>
        </p:grpSp>
        <p:pic>
          <p:nvPicPr>
            <p:cNvPr id="4104" name="Picture 8"/>
            <p:cNvPicPr>
              <a:picLocks noChangeAspect="1" noChangeArrowheads="1"/>
            </p:cNvPicPr>
            <p:nvPr/>
          </p:nvPicPr>
          <p:blipFill>
            <a:blip r:embed="rId8" cstate="print"/>
            <a:srcRect/>
            <a:stretch>
              <a:fillRect/>
            </a:stretch>
          </p:blipFill>
          <p:spPr bwMode="auto">
            <a:xfrm>
              <a:off x="2207838" y="5344665"/>
              <a:ext cx="8146397" cy="3026670"/>
            </a:xfrm>
            <a:prstGeom prst="rect">
              <a:avLst/>
            </a:prstGeom>
            <a:noFill/>
            <a:ln w="9525" cap="flat" cmpd="sng" algn="ctr">
              <a:noFill/>
              <a:prstDash val="solid"/>
              <a:miter lim="800000"/>
              <a:headEnd/>
              <a:tailEnd/>
            </a:ln>
            <a:effectLst/>
          </p:spPr>
        </p:pic>
      </p:grpSp>
      <p:pic>
        <p:nvPicPr>
          <p:cNvPr id="16" name="Picture 2"/>
          <p:cNvPicPr>
            <a:picLocks noChangeAspect="1" noChangeArrowheads="1"/>
          </p:cNvPicPr>
          <p:nvPr/>
        </p:nvPicPr>
        <p:blipFill>
          <a:blip r:embed="rId9" cstate="print"/>
          <a:srcRect/>
          <a:stretch>
            <a:fillRect/>
          </a:stretch>
        </p:blipFill>
        <p:spPr bwMode="auto">
          <a:xfrm>
            <a:off x="5077762" y="1810778"/>
            <a:ext cx="3365500" cy="5208587"/>
          </a:xfrm>
          <a:prstGeom prst="rect">
            <a:avLst/>
          </a:prstGeom>
          <a:noFill/>
          <a:ln w="9525" cap="flat" cmpd="sng" algn="ctr">
            <a:noFill/>
            <a:prstDash val="solid"/>
            <a:miter lim="800000"/>
            <a:headEnd/>
            <a:tailEnd/>
          </a:ln>
          <a:effectLst/>
        </p:spPr>
      </p:pic>
    </p:spTree>
    <p:extLst>
      <p:ext uri="{BB962C8B-B14F-4D97-AF65-F5344CB8AC3E}">
        <p14:creationId xmlns:p14="http://schemas.microsoft.com/office/powerpoint/2010/main" val="3063665671"/>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noChangeArrowheads="1"/>
          </p:cNvPicPr>
          <p:nvPr/>
        </p:nvPicPr>
        <p:blipFill>
          <a:blip r:embed="rId3" cstate="print"/>
          <a:srcRect b="3394"/>
          <a:stretch>
            <a:fillRect/>
          </a:stretch>
        </p:blipFill>
        <p:spPr bwMode="auto">
          <a:xfrm>
            <a:off x="1100335" y="3355377"/>
            <a:ext cx="4923745" cy="3501003"/>
          </a:xfrm>
          <a:prstGeom prst="rect">
            <a:avLst/>
          </a:prstGeom>
          <a:noFill/>
          <a:ln w="9525" cap="flat" cmpd="sng" algn="ctr">
            <a:noFill/>
            <a:prstDash val="solid"/>
            <a:miter lim="800000"/>
            <a:headEnd/>
            <a:tailEnd/>
          </a:ln>
          <a:effectLst/>
        </p:spPr>
      </p:pic>
      <p:pic>
        <p:nvPicPr>
          <p:cNvPr id="14" name="Picture 2"/>
          <p:cNvPicPr>
            <a:picLocks noChangeAspect="1" noChangeArrowheads="1"/>
          </p:cNvPicPr>
          <p:nvPr/>
        </p:nvPicPr>
        <p:blipFill>
          <a:blip r:embed="rId4" cstate="print"/>
          <a:srcRect/>
          <a:stretch>
            <a:fillRect/>
          </a:stretch>
        </p:blipFill>
        <p:spPr bwMode="auto">
          <a:xfrm>
            <a:off x="0" y="3276600"/>
            <a:ext cx="3160466" cy="3484213"/>
          </a:xfrm>
          <a:prstGeom prst="rect">
            <a:avLst/>
          </a:prstGeom>
          <a:noFill/>
          <a:ln w="9525" cap="flat" cmpd="sng" algn="ctr">
            <a:noFill/>
            <a:prstDash val="solid"/>
            <a:miter lim="800000"/>
            <a:headEnd/>
            <a:tailEnd/>
          </a:ln>
          <a:effectLst/>
        </p:spPr>
      </p:pic>
      <p:sp>
        <p:nvSpPr>
          <p:cNvPr id="2" name="Title 1"/>
          <p:cNvSpPr>
            <a:spLocks noGrp="1"/>
          </p:cNvSpPr>
          <p:nvPr>
            <p:ph type="title"/>
          </p:nvPr>
        </p:nvSpPr>
        <p:spPr/>
        <p:txBody>
          <a:bodyPr/>
          <a:lstStyle/>
          <a:p>
            <a:pPr algn="l"/>
            <a:r>
              <a:rPr lang="en-US" dirty="0"/>
              <a:t>  1-Be Patient – to 2</a:t>
            </a:r>
            <a:r>
              <a:rPr lang="en-US" baseline="30000" dirty="0"/>
              <a:t>nd</a:t>
            </a:r>
            <a:r>
              <a:rPr lang="en-US" dirty="0"/>
              <a:t> Coming</a:t>
            </a:r>
          </a:p>
        </p:txBody>
      </p:sp>
      <p:sp>
        <p:nvSpPr>
          <p:cNvPr id="3" name="Content Placeholder 2"/>
          <p:cNvSpPr>
            <a:spLocks noGrp="1"/>
          </p:cNvSpPr>
          <p:nvPr>
            <p:ph idx="1"/>
          </p:nvPr>
        </p:nvSpPr>
        <p:spPr/>
        <p:txBody>
          <a:bodyPr/>
          <a:lstStyle/>
          <a:p>
            <a:r>
              <a:rPr lang="en-US" dirty="0"/>
              <a:t> </a:t>
            </a:r>
            <a:r>
              <a:rPr lang="en-US" baseline="30000" dirty="0"/>
              <a:t>7</a:t>
            </a:r>
            <a:r>
              <a:rPr lang="en-US" dirty="0"/>
              <a:t> Be patient, then, brothers, </a:t>
            </a:r>
            <a:br>
              <a:rPr lang="en-US" dirty="0"/>
            </a:br>
            <a:r>
              <a:rPr lang="en-US" dirty="0"/>
              <a:t>until </a:t>
            </a:r>
            <a:r>
              <a:rPr lang="en-US" dirty="0">
                <a:solidFill>
                  <a:srgbClr val="FFFF00"/>
                </a:solidFill>
              </a:rPr>
              <a:t>the Lord's coming</a:t>
            </a:r>
            <a:r>
              <a:rPr lang="en-US" dirty="0"/>
              <a:t>. </a:t>
            </a:r>
          </a:p>
        </p:txBody>
      </p:sp>
      <p:grpSp>
        <p:nvGrpSpPr>
          <p:cNvPr id="4" name="Group 13"/>
          <p:cNvGrpSpPr/>
          <p:nvPr/>
        </p:nvGrpSpPr>
        <p:grpSpPr>
          <a:xfrm>
            <a:off x="4081588" y="-1156447"/>
            <a:ext cx="6757590" cy="6446660"/>
            <a:chOff x="2207838" y="2158860"/>
            <a:chExt cx="8146397" cy="7771564"/>
          </a:xfrm>
        </p:grpSpPr>
        <p:grpSp>
          <p:nvGrpSpPr>
            <p:cNvPr id="7" name="Group 12"/>
            <p:cNvGrpSpPr/>
            <p:nvPr/>
          </p:nvGrpSpPr>
          <p:grpSpPr>
            <a:xfrm>
              <a:off x="4176431" y="2158860"/>
              <a:ext cx="4967569" cy="7771564"/>
              <a:chOff x="4176431" y="2158860"/>
              <a:chExt cx="4967569" cy="7771564"/>
            </a:xfrm>
          </p:grpSpPr>
          <p:pic>
            <p:nvPicPr>
              <p:cNvPr id="4105" name="Picture 9"/>
              <p:cNvPicPr>
                <a:picLocks noChangeAspect="1" noChangeArrowheads="1"/>
              </p:cNvPicPr>
              <p:nvPr/>
            </p:nvPicPr>
            <p:blipFill>
              <a:blip r:embed="rId5" cstate="print"/>
              <a:srcRect/>
              <a:stretch>
                <a:fillRect/>
              </a:stretch>
            </p:blipFill>
            <p:spPr bwMode="auto">
              <a:xfrm>
                <a:off x="4228633" y="3785575"/>
                <a:ext cx="4915367" cy="6144849"/>
              </a:xfrm>
              <a:prstGeom prst="rect">
                <a:avLst/>
              </a:prstGeom>
              <a:noFill/>
              <a:ln w="9525" cap="flat" cmpd="sng" algn="ctr">
                <a:noFill/>
                <a:prstDash val="solid"/>
                <a:miter lim="800000"/>
                <a:headEnd/>
                <a:tailEnd/>
              </a:ln>
              <a:effectLst/>
            </p:spPr>
          </p:pic>
          <p:pic>
            <p:nvPicPr>
              <p:cNvPr id="4103" name="Picture 7"/>
              <p:cNvPicPr>
                <a:picLocks noChangeAspect="1" noChangeArrowheads="1"/>
              </p:cNvPicPr>
              <p:nvPr/>
            </p:nvPicPr>
            <p:blipFill>
              <a:blip r:embed="rId6" cstate="print"/>
              <a:srcRect/>
              <a:stretch>
                <a:fillRect/>
              </a:stretch>
            </p:blipFill>
            <p:spPr bwMode="auto">
              <a:xfrm>
                <a:off x="4176431" y="2158860"/>
                <a:ext cx="4942139" cy="6178316"/>
              </a:xfrm>
              <a:prstGeom prst="rect">
                <a:avLst/>
              </a:prstGeom>
              <a:noFill/>
              <a:ln w="9525" cap="flat" cmpd="sng" algn="ctr">
                <a:noFill/>
                <a:prstDash val="solid"/>
                <a:miter lim="800000"/>
                <a:headEnd/>
                <a:tailEnd/>
              </a:ln>
              <a:effectLst/>
            </p:spPr>
          </p:pic>
          <p:pic>
            <p:nvPicPr>
              <p:cNvPr id="4102" name="Picture 6"/>
              <p:cNvPicPr>
                <a:picLocks noChangeAspect="1" noChangeArrowheads="1"/>
              </p:cNvPicPr>
              <p:nvPr/>
            </p:nvPicPr>
            <p:blipFill>
              <a:blip r:embed="rId7" cstate="print"/>
              <a:srcRect/>
              <a:stretch>
                <a:fillRect/>
              </a:stretch>
            </p:blipFill>
            <p:spPr bwMode="auto">
              <a:xfrm>
                <a:off x="4847095" y="3904735"/>
                <a:ext cx="3342304" cy="2953265"/>
              </a:xfrm>
              <a:prstGeom prst="rect">
                <a:avLst/>
              </a:prstGeom>
              <a:noFill/>
              <a:ln w="9525" cap="flat" cmpd="sng" algn="ctr">
                <a:noFill/>
                <a:prstDash val="solid"/>
                <a:miter lim="800000"/>
                <a:headEnd/>
                <a:tailEnd/>
              </a:ln>
              <a:effectLst/>
            </p:spPr>
          </p:pic>
        </p:grpSp>
        <p:pic>
          <p:nvPicPr>
            <p:cNvPr id="4104" name="Picture 8"/>
            <p:cNvPicPr>
              <a:picLocks noChangeAspect="1" noChangeArrowheads="1"/>
            </p:cNvPicPr>
            <p:nvPr/>
          </p:nvPicPr>
          <p:blipFill>
            <a:blip r:embed="rId8" cstate="print"/>
            <a:srcRect/>
            <a:stretch>
              <a:fillRect/>
            </a:stretch>
          </p:blipFill>
          <p:spPr bwMode="auto">
            <a:xfrm>
              <a:off x="2207838" y="5344665"/>
              <a:ext cx="8146397" cy="3026670"/>
            </a:xfrm>
            <a:prstGeom prst="rect">
              <a:avLst/>
            </a:prstGeom>
            <a:noFill/>
            <a:ln w="9525" cap="flat" cmpd="sng" algn="ctr">
              <a:noFill/>
              <a:prstDash val="solid"/>
              <a:miter lim="800000"/>
              <a:headEnd/>
              <a:tailEnd/>
            </a:ln>
            <a:effectLst/>
          </p:spPr>
        </p:pic>
      </p:grpSp>
      <p:pic>
        <p:nvPicPr>
          <p:cNvPr id="16" name="Picture 2"/>
          <p:cNvPicPr>
            <a:picLocks noChangeAspect="1" noChangeArrowheads="1"/>
          </p:cNvPicPr>
          <p:nvPr/>
        </p:nvPicPr>
        <p:blipFill>
          <a:blip r:embed="rId9" cstate="print"/>
          <a:srcRect/>
          <a:stretch>
            <a:fillRect/>
          </a:stretch>
        </p:blipFill>
        <p:spPr bwMode="auto">
          <a:xfrm>
            <a:off x="5181600" y="304800"/>
            <a:ext cx="3365500" cy="5208587"/>
          </a:xfrm>
          <a:prstGeom prst="rect">
            <a:avLst/>
          </a:prstGeom>
          <a:noFill/>
          <a:ln w="9525" cap="flat" cmpd="sng" algn="ctr">
            <a:noFill/>
            <a:prstDash val="solid"/>
            <a:miter lim="800000"/>
            <a:headEnd/>
            <a:tailEnd/>
          </a:ln>
          <a:effectLst/>
        </p:spPr>
      </p:pic>
    </p:spTree>
    <p:extLst>
      <p:ext uri="{BB962C8B-B14F-4D97-AF65-F5344CB8AC3E}">
        <p14:creationId xmlns:p14="http://schemas.microsoft.com/office/powerpoint/2010/main" val="1831055065"/>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6800"/>
            <a:ext cx="4876800" cy="4525963"/>
          </a:xfrm>
        </p:spPr>
        <p:txBody>
          <a:bodyPr>
            <a:normAutofit/>
          </a:bodyPr>
          <a:lstStyle/>
          <a:p>
            <a:pPr marL="0" indent="0" algn="ctr"/>
            <a:r>
              <a:rPr lang="en-US" sz="6600" dirty="0"/>
              <a:t>When You SUFFER!</a:t>
            </a:r>
          </a:p>
        </p:txBody>
      </p:sp>
      <p:pic>
        <p:nvPicPr>
          <p:cNvPr id="6" name="Picture 3"/>
          <p:cNvPicPr>
            <a:picLocks noChangeAspect="1" noChangeArrowheads="1"/>
          </p:cNvPicPr>
          <p:nvPr/>
        </p:nvPicPr>
        <p:blipFill>
          <a:blip r:embed="rId2" cstate="print"/>
          <a:srcRect r="1273"/>
          <a:stretch>
            <a:fillRect/>
          </a:stretch>
        </p:blipFill>
        <p:spPr bwMode="auto">
          <a:xfrm>
            <a:off x="4506913" y="0"/>
            <a:ext cx="7685087" cy="6858000"/>
          </a:xfrm>
          <a:prstGeom prst="rect">
            <a:avLst/>
          </a:prstGeom>
          <a:noFill/>
          <a:ln w="9525">
            <a:noFill/>
            <a:miter lim="800000"/>
            <a:headEnd/>
            <a:tailEnd/>
          </a:ln>
          <a:effectLst/>
        </p:spPr>
      </p:pic>
    </p:spTree>
    <p:extLst>
      <p:ext uri="{BB962C8B-B14F-4D97-AF65-F5344CB8AC3E}">
        <p14:creationId xmlns:p14="http://schemas.microsoft.com/office/powerpoint/2010/main" val="176328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1-Be Patient – to 2</a:t>
            </a:r>
            <a:r>
              <a:rPr lang="en-US" baseline="30000" dirty="0"/>
              <a:t>nd</a:t>
            </a:r>
            <a:r>
              <a:rPr lang="en-US" dirty="0"/>
              <a:t> Coming</a:t>
            </a:r>
          </a:p>
        </p:txBody>
      </p:sp>
      <p:sp>
        <p:nvSpPr>
          <p:cNvPr id="3" name="Content Placeholder 2"/>
          <p:cNvSpPr>
            <a:spLocks noGrp="1"/>
          </p:cNvSpPr>
          <p:nvPr>
            <p:ph idx="1"/>
          </p:nvPr>
        </p:nvSpPr>
        <p:spPr/>
        <p:txBody>
          <a:bodyPr/>
          <a:lstStyle/>
          <a:p>
            <a:r>
              <a:rPr lang="en-US" dirty="0"/>
              <a:t> </a:t>
            </a:r>
            <a:r>
              <a:rPr lang="en-US" baseline="30000" dirty="0"/>
              <a:t>7</a:t>
            </a:r>
            <a:r>
              <a:rPr lang="en-US" dirty="0"/>
              <a:t> Be patient, then, brothers, </a:t>
            </a:r>
            <a:br>
              <a:rPr lang="en-US" dirty="0"/>
            </a:br>
            <a:r>
              <a:rPr lang="en-US" dirty="0"/>
              <a:t>until </a:t>
            </a:r>
            <a:r>
              <a:rPr lang="en-US" dirty="0">
                <a:solidFill>
                  <a:srgbClr val="FFFF00"/>
                </a:solidFill>
              </a:rPr>
              <a:t>the Lord's coming</a:t>
            </a:r>
            <a:r>
              <a:rPr lang="en-US" dirty="0"/>
              <a:t>. </a:t>
            </a:r>
          </a:p>
        </p:txBody>
      </p:sp>
      <p:grpSp>
        <p:nvGrpSpPr>
          <p:cNvPr id="4" name="Group 13"/>
          <p:cNvGrpSpPr/>
          <p:nvPr/>
        </p:nvGrpSpPr>
        <p:grpSpPr>
          <a:xfrm>
            <a:off x="4157788" y="-3366247"/>
            <a:ext cx="6757590" cy="6446660"/>
            <a:chOff x="2207838" y="2158860"/>
            <a:chExt cx="8146397" cy="7771564"/>
          </a:xfrm>
        </p:grpSpPr>
        <p:grpSp>
          <p:nvGrpSpPr>
            <p:cNvPr id="7" name="Group 12"/>
            <p:cNvGrpSpPr/>
            <p:nvPr/>
          </p:nvGrpSpPr>
          <p:grpSpPr>
            <a:xfrm>
              <a:off x="4176431" y="2158860"/>
              <a:ext cx="4967569" cy="7771564"/>
              <a:chOff x="4176431" y="2158860"/>
              <a:chExt cx="4967569" cy="7771564"/>
            </a:xfrm>
          </p:grpSpPr>
          <p:pic>
            <p:nvPicPr>
              <p:cNvPr id="4105" name="Picture 9"/>
              <p:cNvPicPr>
                <a:picLocks noChangeAspect="1" noChangeArrowheads="1"/>
              </p:cNvPicPr>
              <p:nvPr/>
            </p:nvPicPr>
            <p:blipFill>
              <a:blip r:embed="rId3" cstate="print"/>
              <a:srcRect/>
              <a:stretch>
                <a:fillRect/>
              </a:stretch>
            </p:blipFill>
            <p:spPr bwMode="auto">
              <a:xfrm>
                <a:off x="4228633" y="3785575"/>
                <a:ext cx="4915367" cy="6144849"/>
              </a:xfrm>
              <a:prstGeom prst="rect">
                <a:avLst/>
              </a:prstGeom>
              <a:noFill/>
              <a:ln w="9525" cap="flat" cmpd="sng" algn="ctr">
                <a:noFill/>
                <a:prstDash val="solid"/>
                <a:miter lim="800000"/>
                <a:headEnd/>
                <a:tailEnd/>
              </a:ln>
              <a:effectLst/>
            </p:spPr>
          </p:pic>
          <p:pic>
            <p:nvPicPr>
              <p:cNvPr id="4103" name="Picture 7"/>
              <p:cNvPicPr>
                <a:picLocks noChangeAspect="1" noChangeArrowheads="1"/>
              </p:cNvPicPr>
              <p:nvPr/>
            </p:nvPicPr>
            <p:blipFill>
              <a:blip r:embed="rId4" cstate="print"/>
              <a:srcRect/>
              <a:stretch>
                <a:fillRect/>
              </a:stretch>
            </p:blipFill>
            <p:spPr bwMode="auto">
              <a:xfrm>
                <a:off x="4176431" y="2158860"/>
                <a:ext cx="4942139" cy="6178316"/>
              </a:xfrm>
              <a:prstGeom prst="rect">
                <a:avLst/>
              </a:prstGeom>
              <a:noFill/>
              <a:ln w="9525" cap="flat" cmpd="sng" algn="ctr">
                <a:noFill/>
                <a:prstDash val="solid"/>
                <a:miter lim="800000"/>
                <a:headEnd/>
                <a:tailEnd/>
              </a:ln>
              <a:effectLst/>
            </p:spPr>
          </p:pic>
          <p:pic>
            <p:nvPicPr>
              <p:cNvPr id="4102" name="Picture 6"/>
              <p:cNvPicPr>
                <a:picLocks noChangeAspect="1" noChangeArrowheads="1"/>
              </p:cNvPicPr>
              <p:nvPr/>
            </p:nvPicPr>
            <p:blipFill>
              <a:blip r:embed="rId5" cstate="print"/>
              <a:srcRect/>
              <a:stretch>
                <a:fillRect/>
              </a:stretch>
            </p:blipFill>
            <p:spPr bwMode="auto">
              <a:xfrm>
                <a:off x="4847095" y="3904735"/>
                <a:ext cx="3342304" cy="2953265"/>
              </a:xfrm>
              <a:prstGeom prst="rect">
                <a:avLst/>
              </a:prstGeom>
              <a:noFill/>
              <a:ln w="9525" cap="flat" cmpd="sng" algn="ctr">
                <a:noFill/>
                <a:prstDash val="solid"/>
                <a:miter lim="800000"/>
                <a:headEnd/>
                <a:tailEnd/>
              </a:ln>
              <a:effectLst/>
            </p:spPr>
          </p:pic>
        </p:grpSp>
        <p:pic>
          <p:nvPicPr>
            <p:cNvPr id="4104" name="Picture 8"/>
            <p:cNvPicPr>
              <a:picLocks noChangeAspect="1" noChangeArrowheads="1"/>
            </p:cNvPicPr>
            <p:nvPr/>
          </p:nvPicPr>
          <p:blipFill>
            <a:blip r:embed="rId6" cstate="print"/>
            <a:srcRect/>
            <a:stretch>
              <a:fillRect/>
            </a:stretch>
          </p:blipFill>
          <p:spPr bwMode="auto">
            <a:xfrm>
              <a:off x="2207838" y="5344665"/>
              <a:ext cx="8146397" cy="3026670"/>
            </a:xfrm>
            <a:prstGeom prst="rect">
              <a:avLst/>
            </a:prstGeom>
            <a:noFill/>
            <a:ln w="9525" cap="flat" cmpd="sng" algn="ctr">
              <a:noFill/>
              <a:prstDash val="solid"/>
              <a:miter lim="800000"/>
              <a:headEnd/>
              <a:tailEnd/>
            </a:ln>
            <a:effectLst/>
          </p:spPr>
        </p:pic>
      </p:grpSp>
      <p:pic>
        <p:nvPicPr>
          <p:cNvPr id="16" name="Picture 2"/>
          <p:cNvPicPr>
            <a:picLocks noChangeAspect="1" noChangeArrowheads="1"/>
          </p:cNvPicPr>
          <p:nvPr/>
        </p:nvPicPr>
        <p:blipFill>
          <a:blip r:embed="rId7" cstate="print"/>
          <a:srcRect/>
          <a:stretch>
            <a:fillRect/>
          </a:stretch>
        </p:blipFill>
        <p:spPr bwMode="auto">
          <a:xfrm>
            <a:off x="5257800" y="-1905000"/>
            <a:ext cx="3365500" cy="5208587"/>
          </a:xfrm>
          <a:prstGeom prst="rect">
            <a:avLst/>
          </a:prstGeom>
          <a:noFill/>
          <a:ln w="9525" cap="flat" cmpd="sng" algn="ctr">
            <a:noFill/>
            <a:prstDash val="solid"/>
            <a:miter lim="800000"/>
            <a:headEnd/>
            <a:tailEnd/>
          </a:ln>
          <a:effectLst/>
        </p:spPr>
      </p:pic>
      <p:pic>
        <p:nvPicPr>
          <p:cNvPr id="13" name="Picture 4"/>
          <p:cNvPicPr>
            <a:picLocks noChangeAspect="1" noChangeArrowheads="1"/>
          </p:cNvPicPr>
          <p:nvPr/>
        </p:nvPicPr>
        <p:blipFill>
          <a:blip r:embed="rId8" cstate="print"/>
          <a:srcRect b="3394"/>
          <a:stretch>
            <a:fillRect/>
          </a:stretch>
        </p:blipFill>
        <p:spPr bwMode="auto">
          <a:xfrm>
            <a:off x="1100335" y="3355377"/>
            <a:ext cx="4923745" cy="3501003"/>
          </a:xfrm>
          <a:prstGeom prst="rect">
            <a:avLst/>
          </a:prstGeom>
          <a:noFill/>
          <a:ln w="9525" cap="flat" cmpd="sng" algn="ctr">
            <a:noFill/>
            <a:prstDash val="solid"/>
            <a:miter lim="800000"/>
            <a:headEnd/>
            <a:tailEnd/>
          </a:ln>
          <a:effectLst/>
        </p:spPr>
      </p:pic>
      <p:pic>
        <p:nvPicPr>
          <p:cNvPr id="14" name="Picture 2"/>
          <p:cNvPicPr>
            <a:picLocks noChangeAspect="1" noChangeArrowheads="1"/>
          </p:cNvPicPr>
          <p:nvPr/>
        </p:nvPicPr>
        <p:blipFill>
          <a:blip r:embed="rId9" cstate="print"/>
          <a:srcRect/>
          <a:stretch>
            <a:fillRect/>
          </a:stretch>
        </p:blipFill>
        <p:spPr bwMode="auto">
          <a:xfrm>
            <a:off x="0" y="3276600"/>
            <a:ext cx="3160466" cy="3484213"/>
          </a:xfrm>
          <a:prstGeom prst="rect">
            <a:avLst/>
          </a:prstGeom>
          <a:noFill/>
          <a:ln w="9525" cap="flat" cmpd="sng" algn="ctr">
            <a:noFill/>
            <a:prstDash val="solid"/>
            <a:miter lim="800000"/>
            <a:headEnd/>
            <a:tailEnd/>
          </a:ln>
          <a:effectLst/>
        </p:spPr>
      </p:pic>
    </p:spTree>
    <p:extLst>
      <p:ext uri="{BB962C8B-B14F-4D97-AF65-F5344CB8AC3E}">
        <p14:creationId xmlns:p14="http://schemas.microsoft.com/office/powerpoint/2010/main" val="3199012166"/>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noChangeArrowheads="1"/>
          </p:cNvPicPr>
          <p:nvPr/>
        </p:nvPicPr>
        <p:blipFill>
          <a:blip r:embed="rId3" cstate="print"/>
          <a:srcRect b="3394"/>
          <a:stretch>
            <a:fillRect/>
          </a:stretch>
        </p:blipFill>
        <p:spPr bwMode="auto">
          <a:xfrm>
            <a:off x="1100335" y="3355377"/>
            <a:ext cx="4923745" cy="3501003"/>
          </a:xfrm>
          <a:prstGeom prst="rect">
            <a:avLst/>
          </a:prstGeom>
          <a:noFill/>
          <a:ln w="9525" cap="flat" cmpd="sng" algn="ctr">
            <a:noFill/>
            <a:prstDash val="solid"/>
            <a:miter lim="800000"/>
            <a:headEnd/>
            <a:tailEnd/>
          </a:ln>
          <a:effectLst/>
        </p:spPr>
      </p:pic>
      <p:pic>
        <p:nvPicPr>
          <p:cNvPr id="16" name="Picture 2"/>
          <p:cNvPicPr>
            <a:picLocks noChangeAspect="1" noChangeArrowheads="1"/>
          </p:cNvPicPr>
          <p:nvPr/>
        </p:nvPicPr>
        <p:blipFill>
          <a:blip r:embed="rId4" cstate="print"/>
          <a:srcRect/>
          <a:stretch>
            <a:fillRect/>
          </a:stretch>
        </p:blipFill>
        <p:spPr bwMode="auto">
          <a:xfrm>
            <a:off x="0" y="3276600"/>
            <a:ext cx="3160466" cy="3484213"/>
          </a:xfrm>
          <a:prstGeom prst="rect">
            <a:avLst/>
          </a:prstGeom>
          <a:noFill/>
          <a:ln w="9525" cap="flat" cmpd="sng" algn="ctr">
            <a:noFill/>
            <a:prstDash val="solid"/>
            <a:miter lim="800000"/>
            <a:headEnd/>
            <a:tailEnd/>
          </a:ln>
          <a:effectLst/>
        </p:spPr>
      </p:pic>
      <p:sp>
        <p:nvSpPr>
          <p:cNvPr id="3" name="Content Placeholder 2"/>
          <p:cNvSpPr>
            <a:spLocks noGrp="1"/>
          </p:cNvSpPr>
          <p:nvPr>
            <p:ph idx="1"/>
          </p:nvPr>
        </p:nvSpPr>
        <p:spPr/>
        <p:txBody>
          <a:bodyPr/>
          <a:lstStyle/>
          <a:p>
            <a:r>
              <a:rPr lang="en-US" dirty="0"/>
              <a:t> </a:t>
            </a:r>
            <a:r>
              <a:rPr lang="en-US" baseline="30000" dirty="0"/>
              <a:t>7</a:t>
            </a:r>
            <a:r>
              <a:rPr lang="en-US" dirty="0"/>
              <a:t> Be patient, then, brothers, </a:t>
            </a:r>
            <a:br>
              <a:rPr lang="en-US" dirty="0"/>
            </a:br>
            <a:r>
              <a:rPr lang="en-US" dirty="0"/>
              <a:t>until </a:t>
            </a:r>
            <a:r>
              <a:rPr lang="en-US" dirty="0">
                <a:solidFill>
                  <a:srgbClr val="FFFF00"/>
                </a:solidFill>
              </a:rPr>
              <a:t>the Lord's coming. </a:t>
            </a:r>
          </a:p>
        </p:txBody>
      </p:sp>
      <p:sp>
        <p:nvSpPr>
          <p:cNvPr id="2" name="Title 1"/>
          <p:cNvSpPr>
            <a:spLocks noGrp="1"/>
          </p:cNvSpPr>
          <p:nvPr>
            <p:ph type="title"/>
          </p:nvPr>
        </p:nvSpPr>
        <p:spPr/>
        <p:txBody>
          <a:bodyPr/>
          <a:lstStyle/>
          <a:p>
            <a:pPr algn="l"/>
            <a:r>
              <a:rPr lang="en-US" dirty="0"/>
              <a:t>  1-Be Patient – to 2</a:t>
            </a:r>
            <a:r>
              <a:rPr lang="en-US" baseline="30000" dirty="0"/>
              <a:t>nd</a:t>
            </a:r>
            <a:r>
              <a:rPr lang="en-US" dirty="0"/>
              <a:t> Coming</a:t>
            </a:r>
          </a:p>
        </p:txBody>
      </p:sp>
      <p:grpSp>
        <p:nvGrpSpPr>
          <p:cNvPr id="15" name="Group 13"/>
          <p:cNvGrpSpPr/>
          <p:nvPr/>
        </p:nvGrpSpPr>
        <p:grpSpPr>
          <a:xfrm>
            <a:off x="4157788" y="-3366247"/>
            <a:ext cx="6757590" cy="6446660"/>
            <a:chOff x="2207838" y="2158860"/>
            <a:chExt cx="8146397" cy="7771564"/>
          </a:xfrm>
        </p:grpSpPr>
        <p:grpSp>
          <p:nvGrpSpPr>
            <p:cNvPr id="17" name="Group 12"/>
            <p:cNvGrpSpPr/>
            <p:nvPr/>
          </p:nvGrpSpPr>
          <p:grpSpPr>
            <a:xfrm>
              <a:off x="4176431" y="2158860"/>
              <a:ext cx="4967569" cy="7771564"/>
              <a:chOff x="4176431" y="2158860"/>
              <a:chExt cx="4967569" cy="7771564"/>
            </a:xfrm>
          </p:grpSpPr>
          <p:pic>
            <p:nvPicPr>
              <p:cNvPr id="19" name="Picture 9"/>
              <p:cNvPicPr>
                <a:picLocks noChangeAspect="1" noChangeArrowheads="1"/>
              </p:cNvPicPr>
              <p:nvPr/>
            </p:nvPicPr>
            <p:blipFill>
              <a:blip r:embed="rId5" cstate="print"/>
              <a:srcRect/>
              <a:stretch>
                <a:fillRect/>
              </a:stretch>
            </p:blipFill>
            <p:spPr bwMode="auto">
              <a:xfrm>
                <a:off x="4228633" y="3785575"/>
                <a:ext cx="4915367" cy="6144849"/>
              </a:xfrm>
              <a:prstGeom prst="rect">
                <a:avLst/>
              </a:prstGeom>
              <a:noFill/>
              <a:ln w="9525" cap="flat" cmpd="sng" algn="ctr">
                <a:noFill/>
                <a:prstDash val="solid"/>
                <a:miter lim="800000"/>
                <a:headEnd/>
                <a:tailEnd/>
              </a:ln>
              <a:effectLst/>
            </p:spPr>
          </p:pic>
          <p:pic>
            <p:nvPicPr>
              <p:cNvPr id="20" name="Picture 7"/>
              <p:cNvPicPr>
                <a:picLocks noChangeAspect="1" noChangeArrowheads="1"/>
              </p:cNvPicPr>
              <p:nvPr/>
            </p:nvPicPr>
            <p:blipFill>
              <a:blip r:embed="rId6" cstate="print"/>
              <a:srcRect/>
              <a:stretch>
                <a:fillRect/>
              </a:stretch>
            </p:blipFill>
            <p:spPr bwMode="auto">
              <a:xfrm>
                <a:off x="4176431" y="2158860"/>
                <a:ext cx="4942139" cy="6178316"/>
              </a:xfrm>
              <a:prstGeom prst="rect">
                <a:avLst/>
              </a:prstGeom>
              <a:noFill/>
              <a:ln w="9525" cap="flat" cmpd="sng" algn="ctr">
                <a:noFill/>
                <a:prstDash val="solid"/>
                <a:miter lim="800000"/>
                <a:headEnd/>
                <a:tailEnd/>
              </a:ln>
              <a:effectLst/>
            </p:spPr>
          </p:pic>
          <p:pic>
            <p:nvPicPr>
              <p:cNvPr id="21" name="Picture 6"/>
              <p:cNvPicPr>
                <a:picLocks noChangeAspect="1" noChangeArrowheads="1"/>
              </p:cNvPicPr>
              <p:nvPr/>
            </p:nvPicPr>
            <p:blipFill>
              <a:blip r:embed="rId7" cstate="print"/>
              <a:srcRect/>
              <a:stretch>
                <a:fillRect/>
              </a:stretch>
            </p:blipFill>
            <p:spPr bwMode="auto">
              <a:xfrm>
                <a:off x="4847095" y="3904735"/>
                <a:ext cx="3342304" cy="2953265"/>
              </a:xfrm>
              <a:prstGeom prst="rect">
                <a:avLst/>
              </a:prstGeom>
              <a:noFill/>
              <a:ln w="9525" cap="flat" cmpd="sng" algn="ctr">
                <a:noFill/>
                <a:prstDash val="solid"/>
                <a:miter lim="800000"/>
                <a:headEnd/>
                <a:tailEnd/>
              </a:ln>
              <a:effectLst/>
            </p:spPr>
          </p:pic>
        </p:grpSp>
        <p:pic>
          <p:nvPicPr>
            <p:cNvPr id="18" name="Picture 8"/>
            <p:cNvPicPr>
              <a:picLocks noChangeAspect="1" noChangeArrowheads="1"/>
            </p:cNvPicPr>
            <p:nvPr/>
          </p:nvPicPr>
          <p:blipFill>
            <a:blip r:embed="rId8" cstate="print"/>
            <a:srcRect/>
            <a:stretch>
              <a:fillRect/>
            </a:stretch>
          </p:blipFill>
          <p:spPr bwMode="auto">
            <a:xfrm>
              <a:off x="2207838" y="5344665"/>
              <a:ext cx="8146397" cy="3026670"/>
            </a:xfrm>
            <a:prstGeom prst="rect">
              <a:avLst/>
            </a:prstGeom>
            <a:noFill/>
            <a:ln w="9525" cap="flat" cmpd="sng" algn="ctr">
              <a:noFill/>
              <a:prstDash val="solid"/>
              <a:miter lim="800000"/>
              <a:headEnd/>
              <a:tailEnd/>
            </a:ln>
            <a:effectLst/>
          </p:spPr>
        </p:pic>
      </p:grpSp>
      <p:pic>
        <p:nvPicPr>
          <p:cNvPr id="22" name="Picture 2"/>
          <p:cNvPicPr>
            <a:picLocks noChangeAspect="1" noChangeArrowheads="1"/>
          </p:cNvPicPr>
          <p:nvPr/>
        </p:nvPicPr>
        <p:blipFill>
          <a:blip r:embed="rId9" cstate="print"/>
          <a:srcRect/>
          <a:stretch>
            <a:fillRect/>
          </a:stretch>
        </p:blipFill>
        <p:spPr bwMode="auto">
          <a:xfrm>
            <a:off x="5257800" y="-1905000"/>
            <a:ext cx="3365500" cy="5208587"/>
          </a:xfrm>
          <a:prstGeom prst="rect">
            <a:avLst/>
          </a:prstGeom>
          <a:noFill/>
          <a:ln w="9525" cap="flat" cmpd="sng" algn="ctr">
            <a:noFill/>
            <a:prstDash val="solid"/>
            <a:miter lim="800000"/>
            <a:headEnd/>
            <a:tailEnd/>
          </a:ln>
          <a:effectLst/>
        </p:spPr>
      </p:pic>
      <p:pic>
        <p:nvPicPr>
          <p:cNvPr id="7170" name="Picture 2"/>
          <p:cNvPicPr>
            <a:picLocks noChangeAspect="1" noChangeArrowheads="1"/>
          </p:cNvPicPr>
          <p:nvPr/>
        </p:nvPicPr>
        <p:blipFill>
          <a:blip r:embed="rId10" cstate="print"/>
          <a:srcRect/>
          <a:stretch>
            <a:fillRect/>
          </a:stretch>
        </p:blipFill>
        <p:spPr bwMode="auto">
          <a:xfrm>
            <a:off x="5710284" y="750888"/>
            <a:ext cx="4249131" cy="3087968"/>
          </a:xfrm>
          <a:prstGeom prst="rect">
            <a:avLst/>
          </a:prstGeom>
          <a:noFill/>
          <a:ln w="9525">
            <a:noFill/>
            <a:miter lim="800000"/>
            <a:headEnd/>
            <a:tailEnd/>
          </a:ln>
          <a:effectLst/>
        </p:spPr>
      </p:pic>
    </p:spTree>
    <p:extLst>
      <p:ext uri="{BB962C8B-B14F-4D97-AF65-F5344CB8AC3E}">
        <p14:creationId xmlns:p14="http://schemas.microsoft.com/office/powerpoint/2010/main" val="3519014878"/>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 </a:t>
            </a:r>
            <a:r>
              <a:rPr lang="en-US" baseline="30000" dirty="0"/>
              <a:t>7</a:t>
            </a:r>
            <a:r>
              <a:rPr lang="en-US" dirty="0"/>
              <a:t> Be patient, then, brothers, </a:t>
            </a:r>
            <a:br>
              <a:rPr lang="en-US" dirty="0"/>
            </a:br>
            <a:r>
              <a:rPr lang="en-US" dirty="0"/>
              <a:t>until </a:t>
            </a:r>
            <a:r>
              <a:rPr lang="en-US" dirty="0">
                <a:solidFill>
                  <a:srgbClr val="FFFF00"/>
                </a:solidFill>
              </a:rPr>
              <a:t>the Lord's coming</a:t>
            </a:r>
            <a:r>
              <a:rPr lang="en-US" dirty="0"/>
              <a:t>. </a:t>
            </a:r>
          </a:p>
        </p:txBody>
      </p:sp>
      <p:sp>
        <p:nvSpPr>
          <p:cNvPr id="2" name="Title 1"/>
          <p:cNvSpPr>
            <a:spLocks noGrp="1"/>
          </p:cNvSpPr>
          <p:nvPr>
            <p:ph type="title"/>
          </p:nvPr>
        </p:nvSpPr>
        <p:spPr/>
        <p:txBody>
          <a:bodyPr/>
          <a:lstStyle/>
          <a:p>
            <a:pPr algn="l"/>
            <a:r>
              <a:rPr lang="en-US" dirty="0"/>
              <a:t>  1-Be Patient – to 2</a:t>
            </a:r>
            <a:r>
              <a:rPr lang="en-US" baseline="30000" dirty="0"/>
              <a:t>nd</a:t>
            </a:r>
            <a:r>
              <a:rPr lang="en-US" dirty="0"/>
              <a:t> Coming</a:t>
            </a:r>
          </a:p>
        </p:txBody>
      </p:sp>
      <p:grpSp>
        <p:nvGrpSpPr>
          <p:cNvPr id="15" name="Group 13"/>
          <p:cNvGrpSpPr/>
          <p:nvPr/>
        </p:nvGrpSpPr>
        <p:grpSpPr>
          <a:xfrm>
            <a:off x="4157788" y="-3366247"/>
            <a:ext cx="6757590" cy="6446660"/>
            <a:chOff x="2207838" y="2158860"/>
            <a:chExt cx="8146397" cy="7771564"/>
          </a:xfrm>
        </p:grpSpPr>
        <p:grpSp>
          <p:nvGrpSpPr>
            <p:cNvPr id="17" name="Group 12"/>
            <p:cNvGrpSpPr/>
            <p:nvPr/>
          </p:nvGrpSpPr>
          <p:grpSpPr>
            <a:xfrm>
              <a:off x="4176431" y="2158860"/>
              <a:ext cx="4967569" cy="7771564"/>
              <a:chOff x="4176431" y="2158860"/>
              <a:chExt cx="4967569" cy="7771564"/>
            </a:xfrm>
          </p:grpSpPr>
          <p:pic>
            <p:nvPicPr>
              <p:cNvPr id="19" name="Picture 9"/>
              <p:cNvPicPr>
                <a:picLocks noChangeAspect="1" noChangeArrowheads="1"/>
              </p:cNvPicPr>
              <p:nvPr/>
            </p:nvPicPr>
            <p:blipFill>
              <a:blip r:embed="rId3" cstate="print"/>
              <a:srcRect/>
              <a:stretch>
                <a:fillRect/>
              </a:stretch>
            </p:blipFill>
            <p:spPr bwMode="auto">
              <a:xfrm>
                <a:off x="4228633" y="3785575"/>
                <a:ext cx="4915367" cy="6144849"/>
              </a:xfrm>
              <a:prstGeom prst="rect">
                <a:avLst/>
              </a:prstGeom>
              <a:noFill/>
              <a:ln w="9525" cap="flat" cmpd="sng" algn="ctr">
                <a:noFill/>
                <a:prstDash val="solid"/>
                <a:miter lim="800000"/>
                <a:headEnd/>
                <a:tailEnd/>
              </a:ln>
              <a:effectLst/>
            </p:spPr>
          </p:pic>
          <p:pic>
            <p:nvPicPr>
              <p:cNvPr id="20" name="Picture 7"/>
              <p:cNvPicPr>
                <a:picLocks noChangeAspect="1" noChangeArrowheads="1"/>
              </p:cNvPicPr>
              <p:nvPr/>
            </p:nvPicPr>
            <p:blipFill>
              <a:blip r:embed="rId4" cstate="print"/>
              <a:srcRect/>
              <a:stretch>
                <a:fillRect/>
              </a:stretch>
            </p:blipFill>
            <p:spPr bwMode="auto">
              <a:xfrm>
                <a:off x="4176431" y="2158860"/>
                <a:ext cx="4942139" cy="6178316"/>
              </a:xfrm>
              <a:prstGeom prst="rect">
                <a:avLst/>
              </a:prstGeom>
              <a:noFill/>
              <a:ln w="9525" cap="flat" cmpd="sng" algn="ctr">
                <a:noFill/>
                <a:prstDash val="solid"/>
                <a:miter lim="800000"/>
                <a:headEnd/>
                <a:tailEnd/>
              </a:ln>
              <a:effectLst/>
            </p:spPr>
          </p:pic>
          <p:pic>
            <p:nvPicPr>
              <p:cNvPr id="21" name="Picture 6"/>
              <p:cNvPicPr>
                <a:picLocks noChangeAspect="1" noChangeArrowheads="1"/>
              </p:cNvPicPr>
              <p:nvPr/>
            </p:nvPicPr>
            <p:blipFill>
              <a:blip r:embed="rId5" cstate="print"/>
              <a:srcRect/>
              <a:stretch>
                <a:fillRect/>
              </a:stretch>
            </p:blipFill>
            <p:spPr bwMode="auto">
              <a:xfrm>
                <a:off x="4847095" y="3904735"/>
                <a:ext cx="3342304" cy="2953265"/>
              </a:xfrm>
              <a:prstGeom prst="rect">
                <a:avLst/>
              </a:prstGeom>
              <a:noFill/>
              <a:ln w="9525" cap="flat" cmpd="sng" algn="ctr">
                <a:noFill/>
                <a:prstDash val="solid"/>
                <a:miter lim="800000"/>
                <a:headEnd/>
                <a:tailEnd/>
              </a:ln>
              <a:effectLst/>
            </p:spPr>
          </p:pic>
        </p:grpSp>
        <p:pic>
          <p:nvPicPr>
            <p:cNvPr id="18" name="Picture 8"/>
            <p:cNvPicPr>
              <a:picLocks noChangeAspect="1" noChangeArrowheads="1"/>
            </p:cNvPicPr>
            <p:nvPr/>
          </p:nvPicPr>
          <p:blipFill>
            <a:blip r:embed="rId6" cstate="print"/>
            <a:srcRect/>
            <a:stretch>
              <a:fillRect/>
            </a:stretch>
          </p:blipFill>
          <p:spPr bwMode="auto">
            <a:xfrm>
              <a:off x="2207838" y="5344665"/>
              <a:ext cx="8146397" cy="3026670"/>
            </a:xfrm>
            <a:prstGeom prst="rect">
              <a:avLst/>
            </a:prstGeom>
            <a:noFill/>
            <a:ln w="9525" cap="flat" cmpd="sng" algn="ctr">
              <a:noFill/>
              <a:prstDash val="solid"/>
              <a:miter lim="800000"/>
              <a:headEnd/>
              <a:tailEnd/>
            </a:ln>
            <a:effectLst/>
          </p:spPr>
        </p:pic>
      </p:grpSp>
      <p:pic>
        <p:nvPicPr>
          <p:cNvPr id="22" name="Picture 2"/>
          <p:cNvPicPr>
            <a:picLocks noChangeAspect="1" noChangeArrowheads="1"/>
          </p:cNvPicPr>
          <p:nvPr/>
        </p:nvPicPr>
        <p:blipFill>
          <a:blip r:embed="rId7" cstate="print"/>
          <a:srcRect/>
          <a:stretch>
            <a:fillRect/>
          </a:stretch>
        </p:blipFill>
        <p:spPr bwMode="auto">
          <a:xfrm>
            <a:off x="5257800" y="-1905000"/>
            <a:ext cx="3365500" cy="5208587"/>
          </a:xfrm>
          <a:prstGeom prst="rect">
            <a:avLst/>
          </a:prstGeom>
          <a:noFill/>
          <a:ln w="9525" cap="flat" cmpd="sng" algn="ctr">
            <a:noFill/>
            <a:prstDash val="solid"/>
            <a:miter lim="800000"/>
            <a:headEnd/>
            <a:tailEnd/>
          </a:ln>
          <a:effectLst/>
        </p:spPr>
      </p:pic>
      <p:pic>
        <p:nvPicPr>
          <p:cNvPr id="7170" name="Picture 2"/>
          <p:cNvPicPr>
            <a:picLocks noChangeAspect="1" noChangeArrowheads="1"/>
          </p:cNvPicPr>
          <p:nvPr/>
        </p:nvPicPr>
        <p:blipFill>
          <a:blip r:embed="rId8" cstate="print"/>
          <a:srcRect/>
          <a:stretch>
            <a:fillRect/>
          </a:stretch>
        </p:blipFill>
        <p:spPr bwMode="auto">
          <a:xfrm>
            <a:off x="5710284" y="750888"/>
            <a:ext cx="4249131" cy="3087968"/>
          </a:xfrm>
          <a:prstGeom prst="rect">
            <a:avLst/>
          </a:prstGeom>
          <a:noFill/>
          <a:ln w="9525">
            <a:noFill/>
            <a:miter lim="800000"/>
            <a:headEnd/>
            <a:tailEnd/>
          </a:ln>
          <a:effectLst/>
        </p:spPr>
      </p:pic>
      <p:pic>
        <p:nvPicPr>
          <p:cNvPr id="7171" name="Picture 3"/>
          <p:cNvPicPr>
            <a:picLocks noChangeAspect="1" noChangeArrowheads="1"/>
          </p:cNvPicPr>
          <p:nvPr/>
        </p:nvPicPr>
        <p:blipFill>
          <a:blip r:embed="rId9" cstate="print"/>
          <a:srcRect/>
          <a:stretch>
            <a:fillRect/>
          </a:stretch>
        </p:blipFill>
        <p:spPr bwMode="auto">
          <a:xfrm>
            <a:off x="6052856" y="2777881"/>
            <a:ext cx="3593166" cy="4510426"/>
          </a:xfrm>
          <a:prstGeom prst="rect">
            <a:avLst/>
          </a:prstGeom>
          <a:noFill/>
          <a:ln w="9525">
            <a:noFill/>
            <a:miter lim="800000"/>
            <a:headEnd/>
            <a:tailEnd/>
          </a:ln>
          <a:effectLst/>
        </p:spPr>
      </p:pic>
      <p:pic>
        <p:nvPicPr>
          <p:cNvPr id="23" name="Picture 4"/>
          <p:cNvPicPr>
            <a:picLocks noChangeAspect="1" noChangeArrowheads="1"/>
          </p:cNvPicPr>
          <p:nvPr/>
        </p:nvPicPr>
        <p:blipFill>
          <a:blip r:embed="rId10" cstate="print"/>
          <a:srcRect b="3394"/>
          <a:stretch>
            <a:fillRect/>
          </a:stretch>
        </p:blipFill>
        <p:spPr bwMode="auto">
          <a:xfrm>
            <a:off x="1100335" y="3355377"/>
            <a:ext cx="4923745" cy="3501003"/>
          </a:xfrm>
          <a:prstGeom prst="rect">
            <a:avLst/>
          </a:prstGeom>
          <a:noFill/>
          <a:ln w="9525" cap="flat" cmpd="sng" algn="ctr">
            <a:noFill/>
            <a:prstDash val="solid"/>
            <a:miter lim="800000"/>
            <a:headEnd/>
            <a:tailEnd/>
          </a:ln>
          <a:effectLst/>
        </p:spPr>
      </p:pic>
      <p:pic>
        <p:nvPicPr>
          <p:cNvPr id="24" name="Picture 2"/>
          <p:cNvPicPr>
            <a:picLocks noChangeAspect="1" noChangeArrowheads="1"/>
          </p:cNvPicPr>
          <p:nvPr/>
        </p:nvPicPr>
        <p:blipFill>
          <a:blip r:embed="rId11" cstate="print"/>
          <a:srcRect/>
          <a:stretch>
            <a:fillRect/>
          </a:stretch>
        </p:blipFill>
        <p:spPr bwMode="auto">
          <a:xfrm>
            <a:off x="0" y="3276600"/>
            <a:ext cx="3160466" cy="3484213"/>
          </a:xfrm>
          <a:prstGeom prst="rect">
            <a:avLst/>
          </a:prstGeom>
          <a:noFill/>
          <a:ln w="9525" cap="flat" cmpd="sng" algn="ctr">
            <a:noFill/>
            <a:prstDash val="solid"/>
            <a:miter lim="800000"/>
            <a:headEnd/>
            <a:tailEnd/>
          </a:ln>
          <a:effectLst/>
        </p:spPr>
      </p:pic>
    </p:spTree>
    <p:extLst>
      <p:ext uri="{BB962C8B-B14F-4D97-AF65-F5344CB8AC3E}">
        <p14:creationId xmlns:p14="http://schemas.microsoft.com/office/powerpoint/2010/main" val="3744531906"/>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 </a:t>
            </a:r>
            <a:r>
              <a:rPr lang="en-US" baseline="30000" dirty="0"/>
              <a:t>7</a:t>
            </a:r>
            <a:r>
              <a:rPr lang="en-US" dirty="0"/>
              <a:t> Be patient, then, brothers, </a:t>
            </a:r>
            <a:br>
              <a:rPr lang="en-US" dirty="0"/>
            </a:br>
            <a:r>
              <a:rPr lang="en-US" dirty="0"/>
              <a:t>until </a:t>
            </a:r>
            <a:r>
              <a:rPr lang="en-US" dirty="0">
                <a:solidFill>
                  <a:srgbClr val="FFFF00"/>
                </a:solidFill>
              </a:rPr>
              <a:t>the Lord's coming</a:t>
            </a:r>
            <a:r>
              <a:rPr lang="en-US" dirty="0"/>
              <a:t>. </a:t>
            </a:r>
          </a:p>
        </p:txBody>
      </p:sp>
      <p:sp>
        <p:nvSpPr>
          <p:cNvPr id="2" name="Title 1"/>
          <p:cNvSpPr>
            <a:spLocks noGrp="1"/>
          </p:cNvSpPr>
          <p:nvPr>
            <p:ph type="title"/>
          </p:nvPr>
        </p:nvSpPr>
        <p:spPr/>
        <p:txBody>
          <a:bodyPr/>
          <a:lstStyle/>
          <a:p>
            <a:pPr algn="l"/>
            <a:r>
              <a:rPr lang="en-US" dirty="0"/>
              <a:t>  1-Be Patient – to 2</a:t>
            </a:r>
            <a:r>
              <a:rPr lang="en-US" baseline="30000" dirty="0"/>
              <a:t>nd</a:t>
            </a:r>
            <a:r>
              <a:rPr lang="en-US" dirty="0"/>
              <a:t> Coming</a:t>
            </a:r>
          </a:p>
        </p:txBody>
      </p:sp>
      <p:grpSp>
        <p:nvGrpSpPr>
          <p:cNvPr id="15" name="Group 13"/>
          <p:cNvGrpSpPr/>
          <p:nvPr/>
        </p:nvGrpSpPr>
        <p:grpSpPr>
          <a:xfrm>
            <a:off x="4157788" y="-3366247"/>
            <a:ext cx="6757590" cy="6446660"/>
            <a:chOff x="2207838" y="2158860"/>
            <a:chExt cx="8146397" cy="7771564"/>
          </a:xfrm>
        </p:grpSpPr>
        <p:grpSp>
          <p:nvGrpSpPr>
            <p:cNvPr id="17" name="Group 12"/>
            <p:cNvGrpSpPr/>
            <p:nvPr/>
          </p:nvGrpSpPr>
          <p:grpSpPr>
            <a:xfrm>
              <a:off x="4176431" y="2158860"/>
              <a:ext cx="4967569" cy="7771564"/>
              <a:chOff x="4176431" y="2158860"/>
              <a:chExt cx="4967569" cy="7771564"/>
            </a:xfrm>
          </p:grpSpPr>
          <p:pic>
            <p:nvPicPr>
              <p:cNvPr id="19" name="Picture 9"/>
              <p:cNvPicPr>
                <a:picLocks noChangeAspect="1" noChangeArrowheads="1"/>
              </p:cNvPicPr>
              <p:nvPr/>
            </p:nvPicPr>
            <p:blipFill>
              <a:blip r:embed="rId3" cstate="print"/>
              <a:srcRect/>
              <a:stretch>
                <a:fillRect/>
              </a:stretch>
            </p:blipFill>
            <p:spPr bwMode="auto">
              <a:xfrm>
                <a:off x="4228633" y="3785575"/>
                <a:ext cx="4915367" cy="6144849"/>
              </a:xfrm>
              <a:prstGeom prst="rect">
                <a:avLst/>
              </a:prstGeom>
              <a:noFill/>
              <a:ln w="9525" cap="flat" cmpd="sng" algn="ctr">
                <a:noFill/>
                <a:prstDash val="solid"/>
                <a:miter lim="800000"/>
                <a:headEnd/>
                <a:tailEnd/>
              </a:ln>
              <a:effectLst/>
            </p:spPr>
          </p:pic>
          <p:pic>
            <p:nvPicPr>
              <p:cNvPr id="20" name="Picture 7"/>
              <p:cNvPicPr>
                <a:picLocks noChangeAspect="1" noChangeArrowheads="1"/>
              </p:cNvPicPr>
              <p:nvPr/>
            </p:nvPicPr>
            <p:blipFill>
              <a:blip r:embed="rId4" cstate="print"/>
              <a:srcRect/>
              <a:stretch>
                <a:fillRect/>
              </a:stretch>
            </p:blipFill>
            <p:spPr bwMode="auto">
              <a:xfrm>
                <a:off x="4176431" y="2158860"/>
                <a:ext cx="4942139" cy="6178316"/>
              </a:xfrm>
              <a:prstGeom prst="rect">
                <a:avLst/>
              </a:prstGeom>
              <a:noFill/>
              <a:ln w="9525" cap="flat" cmpd="sng" algn="ctr">
                <a:noFill/>
                <a:prstDash val="solid"/>
                <a:miter lim="800000"/>
                <a:headEnd/>
                <a:tailEnd/>
              </a:ln>
              <a:effectLst/>
            </p:spPr>
          </p:pic>
          <p:pic>
            <p:nvPicPr>
              <p:cNvPr id="21" name="Picture 6"/>
              <p:cNvPicPr>
                <a:picLocks noChangeAspect="1" noChangeArrowheads="1"/>
              </p:cNvPicPr>
              <p:nvPr/>
            </p:nvPicPr>
            <p:blipFill>
              <a:blip r:embed="rId5" cstate="print"/>
              <a:srcRect/>
              <a:stretch>
                <a:fillRect/>
              </a:stretch>
            </p:blipFill>
            <p:spPr bwMode="auto">
              <a:xfrm>
                <a:off x="4847095" y="3904735"/>
                <a:ext cx="3342304" cy="2953265"/>
              </a:xfrm>
              <a:prstGeom prst="rect">
                <a:avLst/>
              </a:prstGeom>
              <a:noFill/>
              <a:ln w="9525" cap="flat" cmpd="sng" algn="ctr">
                <a:noFill/>
                <a:prstDash val="solid"/>
                <a:miter lim="800000"/>
                <a:headEnd/>
                <a:tailEnd/>
              </a:ln>
              <a:effectLst/>
            </p:spPr>
          </p:pic>
        </p:grpSp>
        <p:pic>
          <p:nvPicPr>
            <p:cNvPr id="18" name="Picture 8"/>
            <p:cNvPicPr>
              <a:picLocks noChangeAspect="1" noChangeArrowheads="1"/>
            </p:cNvPicPr>
            <p:nvPr/>
          </p:nvPicPr>
          <p:blipFill>
            <a:blip r:embed="rId6" cstate="print"/>
            <a:srcRect/>
            <a:stretch>
              <a:fillRect/>
            </a:stretch>
          </p:blipFill>
          <p:spPr bwMode="auto">
            <a:xfrm>
              <a:off x="2207838" y="5344665"/>
              <a:ext cx="8146397" cy="3026670"/>
            </a:xfrm>
            <a:prstGeom prst="rect">
              <a:avLst/>
            </a:prstGeom>
            <a:noFill/>
            <a:ln w="9525" cap="flat" cmpd="sng" algn="ctr">
              <a:noFill/>
              <a:prstDash val="solid"/>
              <a:miter lim="800000"/>
              <a:headEnd/>
              <a:tailEnd/>
            </a:ln>
            <a:effectLst/>
          </p:spPr>
        </p:pic>
      </p:grpSp>
      <p:pic>
        <p:nvPicPr>
          <p:cNvPr id="22" name="Picture 2"/>
          <p:cNvPicPr>
            <a:picLocks noChangeAspect="1" noChangeArrowheads="1"/>
          </p:cNvPicPr>
          <p:nvPr/>
        </p:nvPicPr>
        <p:blipFill>
          <a:blip r:embed="rId7" cstate="print"/>
          <a:srcRect/>
          <a:stretch>
            <a:fillRect/>
          </a:stretch>
        </p:blipFill>
        <p:spPr bwMode="auto">
          <a:xfrm>
            <a:off x="5257800" y="-1905000"/>
            <a:ext cx="3365500" cy="5208587"/>
          </a:xfrm>
          <a:prstGeom prst="rect">
            <a:avLst/>
          </a:prstGeom>
          <a:noFill/>
          <a:ln w="9525" cap="flat" cmpd="sng" algn="ctr">
            <a:noFill/>
            <a:prstDash val="solid"/>
            <a:miter lim="800000"/>
            <a:headEnd/>
            <a:tailEnd/>
          </a:ln>
          <a:effectLst/>
        </p:spPr>
      </p:pic>
      <p:pic>
        <p:nvPicPr>
          <p:cNvPr id="7170" name="Picture 2"/>
          <p:cNvPicPr>
            <a:picLocks noChangeAspect="1" noChangeArrowheads="1"/>
          </p:cNvPicPr>
          <p:nvPr/>
        </p:nvPicPr>
        <p:blipFill>
          <a:blip r:embed="rId8" cstate="print"/>
          <a:srcRect/>
          <a:stretch>
            <a:fillRect/>
          </a:stretch>
        </p:blipFill>
        <p:spPr bwMode="auto">
          <a:xfrm>
            <a:off x="5710284" y="750888"/>
            <a:ext cx="4249131" cy="3087968"/>
          </a:xfrm>
          <a:prstGeom prst="rect">
            <a:avLst/>
          </a:prstGeom>
          <a:noFill/>
          <a:ln w="9525">
            <a:noFill/>
            <a:miter lim="800000"/>
            <a:headEnd/>
            <a:tailEnd/>
          </a:ln>
          <a:effectLst/>
        </p:spPr>
      </p:pic>
      <p:pic>
        <p:nvPicPr>
          <p:cNvPr id="7171" name="Picture 3"/>
          <p:cNvPicPr>
            <a:picLocks noChangeAspect="1" noChangeArrowheads="1"/>
          </p:cNvPicPr>
          <p:nvPr/>
        </p:nvPicPr>
        <p:blipFill>
          <a:blip r:embed="rId9" cstate="print"/>
          <a:srcRect/>
          <a:stretch>
            <a:fillRect/>
          </a:stretch>
        </p:blipFill>
        <p:spPr bwMode="auto">
          <a:xfrm>
            <a:off x="6052856" y="2777881"/>
            <a:ext cx="3593166" cy="4510426"/>
          </a:xfrm>
          <a:prstGeom prst="rect">
            <a:avLst/>
          </a:prstGeom>
          <a:noFill/>
          <a:ln w="9525">
            <a:noFill/>
            <a:miter lim="800000"/>
            <a:headEnd/>
            <a:tailEnd/>
          </a:ln>
          <a:effectLst/>
        </p:spPr>
      </p:pic>
      <p:pic>
        <p:nvPicPr>
          <p:cNvPr id="23" name="Picture 4"/>
          <p:cNvPicPr>
            <a:picLocks noChangeAspect="1" noChangeArrowheads="1"/>
          </p:cNvPicPr>
          <p:nvPr/>
        </p:nvPicPr>
        <p:blipFill>
          <a:blip r:embed="rId10" cstate="print"/>
          <a:srcRect b="3394"/>
          <a:stretch>
            <a:fillRect/>
          </a:stretch>
        </p:blipFill>
        <p:spPr bwMode="auto">
          <a:xfrm>
            <a:off x="1100335" y="3355377"/>
            <a:ext cx="4923745" cy="3501003"/>
          </a:xfrm>
          <a:prstGeom prst="rect">
            <a:avLst/>
          </a:prstGeom>
          <a:noFill/>
          <a:ln w="9525" cap="flat" cmpd="sng" algn="ctr">
            <a:noFill/>
            <a:prstDash val="solid"/>
            <a:miter lim="800000"/>
            <a:headEnd/>
            <a:tailEnd/>
          </a:ln>
          <a:effectLst/>
        </p:spPr>
      </p:pic>
      <p:pic>
        <p:nvPicPr>
          <p:cNvPr id="24" name="Picture 2"/>
          <p:cNvPicPr>
            <a:picLocks noChangeAspect="1" noChangeArrowheads="1"/>
          </p:cNvPicPr>
          <p:nvPr/>
        </p:nvPicPr>
        <p:blipFill>
          <a:blip r:embed="rId11" cstate="print"/>
          <a:srcRect/>
          <a:stretch>
            <a:fillRect/>
          </a:stretch>
        </p:blipFill>
        <p:spPr bwMode="auto">
          <a:xfrm>
            <a:off x="0" y="3276600"/>
            <a:ext cx="3160466" cy="3484213"/>
          </a:xfrm>
          <a:prstGeom prst="rect">
            <a:avLst/>
          </a:prstGeom>
          <a:noFill/>
          <a:ln w="9525" cap="flat" cmpd="sng" algn="ctr">
            <a:noFill/>
            <a:prstDash val="solid"/>
            <a:miter lim="800000"/>
            <a:headEnd/>
            <a:tailEnd/>
          </a:ln>
          <a:effectLst/>
        </p:spPr>
      </p:pic>
      <p:pic>
        <p:nvPicPr>
          <p:cNvPr id="25" name="Picture 24"/>
          <p:cNvPicPr>
            <a:picLocks noChangeAspect="1"/>
          </p:cNvPicPr>
          <p:nvPr/>
        </p:nvPicPr>
        <p:blipFill>
          <a:blip r:embed="rId12"/>
          <a:stretch>
            <a:fillRect/>
          </a:stretch>
        </p:blipFill>
        <p:spPr>
          <a:xfrm>
            <a:off x="8001000" y="152400"/>
            <a:ext cx="4741262" cy="6822149"/>
          </a:xfrm>
          <a:prstGeom prst="rect">
            <a:avLst/>
          </a:prstGeom>
        </p:spPr>
      </p:pic>
    </p:spTree>
    <p:extLst>
      <p:ext uri="{BB962C8B-B14F-4D97-AF65-F5344CB8AC3E}">
        <p14:creationId xmlns:p14="http://schemas.microsoft.com/office/powerpoint/2010/main" val="1253105163"/>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r="12472"/>
          <a:stretch>
            <a:fillRect/>
          </a:stretch>
        </p:blipFill>
        <p:spPr bwMode="auto">
          <a:xfrm>
            <a:off x="4800601" y="0"/>
            <a:ext cx="7376886"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1-Be Patient</a:t>
            </a:r>
          </a:p>
        </p:txBody>
      </p:sp>
      <p:sp>
        <p:nvSpPr>
          <p:cNvPr id="3" name="Content Placeholder 2"/>
          <p:cNvSpPr>
            <a:spLocks noGrp="1"/>
          </p:cNvSpPr>
          <p:nvPr>
            <p:ph idx="1"/>
          </p:nvPr>
        </p:nvSpPr>
        <p:spPr>
          <a:xfrm>
            <a:off x="609600" y="1600201"/>
            <a:ext cx="6248400" cy="4525963"/>
          </a:xfrm>
        </p:spPr>
        <p:txBody>
          <a:bodyPr/>
          <a:lstStyle/>
          <a:p>
            <a:r>
              <a:rPr lang="en-US" dirty="0"/>
              <a:t> </a:t>
            </a:r>
            <a:r>
              <a:rPr lang="en-US" baseline="30000" dirty="0"/>
              <a:t>7</a:t>
            </a:r>
            <a:r>
              <a:rPr lang="en-US" dirty="0"/>
              <a:t> Be patient, then, brothers, </a:t>
            </a:r>
            <a:br>
              <a:rPr lang="en-US" dirty="0"/>
            </a:br>
            <a:r>
              <a:rPr lang="en-US" dirty="0"/>
              <a:t>until the Lord's coming. </a:t>
            </a:r>
            <a:br>
              <a:rPr lang="en-US" dirty="0"/>
            </a:br>
            <a:r>
              <a:rPr lang="en-US" u="sng" dirty="0">
                <a:solidFill>
                  <a:srgbClr val="FFFF00"/>
                </a:solidFill>
              </a:rPr>
              <a:t>See how the farmer waits </a:t>
            </a:r>
            <a:r>
              <a:rPr lang="en-US" dirty="0"/>
              <a:t>for the land to yield its valuable crop and how patient he is for the autumn and spring rains.</a:t>
            </a:r>
          </a:p>
          <a:p>
            <a:r>
              <a:rPr lang="en-US" dirty="0"/>
              <a:t> </a:t>
            </a:r>
          </a:p>
        </p:txBody>
      </p:sp>
    </p:spTree>
    <p:extLst>
      <p:ext uri="{BB962C8B-B14F-4D97-AF65-F5344CB8AC3E}">
        <p14:creationId xmlns:p14="http://schemas.microsoft.com/office/powerpoint/2010/main" val="3602272631"/>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3" cstate="print"/>
          <a:srcRect r="12472"/>
          <a:stretch>
            <a:fillRect/>
          </a:stretch>
        </p:blipFill>
        <p:spPr bwMode="auto">
          <a:xfrm>
            <a:off x="4800601" y="0"/>
            <a:ext cx="7376886" cy="6858000"/>
          </a:xfrm>
          <a:prstGeom prst="rect">
            <a:avLst/>
          </a:prstGeom>
          <a:noFill/>
          <a:ln w="9525">
            <a:noFill/>
            <a:miter lim="800000"/>
            <a:headEnd/>
            <a:tailEnd/>
          </a:ln>
          <a:effectLst/>
        </p:spPr>
      </p:pic>
      <p:sp>
        <p:nvSpPr>
          <p:cNvPr id="7" name="Rectangle 6"/>
          <p:cNvSpPr/>
          <p:nvPr/>
        </p:nvSpPr>
        <p:spPr>
          <a:xfrm>
            <a:off x="5486400" y="1371600"/>
            <a:ext cx="6705600" cy="5082988"/>
          </a:xfrm>
          <a:prstGeom prst="rect">
            <a:avLst/>
          </a:prstGeom>
          <a:solidFill>
            <a:srgbClr val="000036">
              <a:alpha val="50588"/>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1-Be Patient</a:t>
            </a:r>
          </a:p>
        </p:txBody>
      </p:sp>
      <p:sp>
        <p:nvSpPr>
          <p:cNvPr id="3" name="Content Placeholder 2"/>
          <p:cNvSpPr>
            <a:spLocks noGrp="1"/>
          </p:cNvSpPr>
          <p:nvPr>
            <p:ph idx="1"/>
          </p:nvPr>
        </p:nvSpPr>
        <p:spPr>
          <a:xfrm>
            <a:off x="609600" y="1600201"/>
            <a:ext cx="11277600" cy="4525963"/>
          </a:xfrm>
        </p:spPr>
        <p:txBody>
          <a:bodyPr/>
          <a:lstStyle/>
          <a:p>
            <a:r>
              <a:rPr lang="en-US" baseline="30000" dirty="0"/>
              <a:t>4</a:t>
            </a:r>
            <a:r>
              <a:rPr lang="en-US" dirty="0"/>
              <a:t> They will say, "Where is this 'coming' he promised?  .... </a:t>
            </a:r>
            <a:r>
              <a:rPr lang="en-US" baseline="30000" dirty="0"/>
              <a:t>8</a:t>
            </a:r>
            <a:r>
              <a:rPr lang="en-US" dirty="0"/>
              <a:t> But do not forget this one thing, dear friends: With the Lord </a:t>
            </a:r>
            <a:r>
              <a:rPr lang="en-US" dirty="0">
                <a:solidFill>
                  <a:srgbClr val="FFFF00"/>
                </a:solidFill>
              </a:rPr>
              <a:t>a day is like a thousand years, and a thousand years are like a day</a:t>
            </a:r>
            <a:r>
              <a:rPr lang="en-US" dirty="0"/>
              <a:t>.  </a:t>
            </a:r>
            <a:r>
              <a:rPr lang="en-US" baseline="30000" dirty="0"/>
              <a:t>9</a:t>
            </a:r>
            <a:r>
              <a:rPr lang="en-US" dirty="0"/>
              <a:t> The Lord is not slow in keeping his promise, as some understand slowness. He is patient with you, not wanting anyone to perish, but everyone to come to repentance.   (2 Peter 3:4-9)</a:t>
            </a:r>
          </a:p>
          <a:p>
            <a:r>
              <a:rPr lang="en-US" dirty="0"/>
              <a:t> </a:t>
            </a:r>
          </a:p>
        </p:txBody>
      </p:sp>
    </p:spTree>
    <p:extLst>
      <p:ext uri="{BB962C8B-B14F-4D97-AF65-F5344CB8AC3E}">
        <p14:creationId xmlns:p14="http://schemas.microsoft.com/office/powerpoint/2010/main" val="3427024485"/>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3" cstate="print"/>
          <a:srcRect r="12472"/>
          <a:stretch>
            <a:fillRect/>
          </a:stretch>
        </p:blipFill>
        <p:spPr bwMode="auto">
          <a:xfrm>
            <a:off x="4800601" y="0"/>
            <a:ext cx="7376886" cy="6858000"/>
          </a:xfrm>
          <a:prstGeom prst="rect">
            <a:avLst/>
          </a:prstGeom>
          <a:noFill/>
          <a:ln w="9525">
            <a:noFill/>
            <a:miter lim="800000"/>
            <a:headEnd/>
            <a:tailEnd/>
          </a:ln>
          <a:effectLst/>
        </p:spPr>
      </p:pic>
      <p:sp>
        <p:nvSpPr>
          <p:cNvPr id="7" name="Rectangle 6"/>
          <p:cNvSpPr/>
          <p:nvPr/>
        </p:nvSpPr>
        <p:spPr>
          <a:xfrm>
            <a:off x="5486400" y="1371600"/>
            <a:ext cx="6705600" cy="5082988"/>
          </a:xfrm>
          <a:prstGeom prst="rect">
            <a:avLst/>
          </a:prstGeom>
          <a:solidFill>
            <a:srgbClr val="000036">
              <a:alpha val="50588"/>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1-Be Patient</a:t>
            </a:r>
          </a:p>
        </p:txBody>
      </p:sp>
      <p:sp>
        <p:nvSpPr>
          <p:cNvPr id="3" name="Content Placeholder 2"/>
          <p:cNvSpPr>
            <a:spLocks noGrp="1"/>
          </p:cNvSpPr>
          <p:nvPr>
            <p:ph idx="1"/>
          </p:nvPr>
        </p:nvSpPr>
        <p:spPr>
          <a:xfrm>
            <a:off x="609600" y="1600201"/>
            <a:ext cx="11277600" cy="4525963"/>
          </a:xfrm>
        </p:spPr>
        <p:txBody>
          <a:bodyPr/>
          <a:lstStyle/>
          <a:p>
            <a:r>
              <a:rPr lang="en-US" baseline="30000" dirty="0"/>
              <a:t>4</a:t>
            </a:r>
            <a:r>
              <a:rPr lang="en-US" dirty="0"/>
              <a:t> They will say, "Where is this 'coming' he promised?  .... </a:t>
            </a:r>
            <a:r>
              <a:rPr lang="en-US" baseline="30000" dirty="0"/>
              <a:t>8</a:t>
            </a:r>
            <a:r>
              <a:rPr lang="en-US" dirty="0"/>
              <a:t> But do not forget this one thing, dear friends: With the Lord </a:t>
            </a:r>
            <a:r>
              <a:rPr lang="en-US" dirty="0">
                <a:solidFill>
                  <a:srgbClr val="FFFF00"/>
                </a:solidFill>
              </a:rPr>
              <a:t>a day is like a thousand years, and a thousand years are like a day</a:t>
            </a:r>
            <a:r>
              <a:rPr lang="en-US" dirty="0"/>
              <a:t>.  </a:t>
            </a:r>
            <a:r>
              <a:rPr lang="en-US" baseline="30000" dirty="0"/>
              <a:t>9</a:t>
            </a:r>
            <a:r>
              <a:rPr lang="en-US" dirty="0"/>
              <a:t> The Lord is not slow in keeping his promise, as some understand slowness. He is patient with you, not wanting anyone to perish, but everyone to come to repentance.   (2 Peter 3:4-9)</a:t>
            </a:r>
          </a:p>
          <a:p>
            <a:r>
              <a:rPr lang="en-US" dirty="0"/>
              <a:t> </a:t>
            </a:r>
          </a:p>
        </p:txBody>
      </p:sp>
      <p:sp>
        <p:nvSpPr>
          <p:cNvPr id="8" name="TextBox 7"/>
          <p:cNvSpPr txBox="1"/>
          <p:nvPr/>
        </p:nvSpPr>
        <p:spPr>
          <a:xfrm>
            <a:off x="5791200" y="0"/>
            <a:ext cx="6051177" cy="1569660"/>
          </a:xfrm>
          <a:prstGeom prst="rect">
            <a:avLst/>
          </a:prstGeom>
          <a:noFill/>
        </p:spPr>
        <p:txBody>
          <a:bodyPr wrap="square" rtlCol="0">
            <a:spAutoFit/>
          </a:bodyPr>
          <a:lstStyle/>
          <a:p>
            <a:pPr algn="ctr"/>
            <a:r>
              <a:rPr lang="en-US" sz="9600" b="1" dirty="0">
                <a:ln cmpd="thickThin">
                  <a:solidFill>
                    <a:srgbClr val="FFFF00"/>
                  </a:solidFill>
                </a:ln>
                <a:solidFill>
                  <a:srgbClr val="FF0000"/>
                </a:solidFill>
                <a:effectLst>
                  <a:outerShdw blurRad="50800" dist="177800" dir="3240000" algn="ctr" rotWithShape="0">
                    <a:srgbClr val="000000">
                      <a:alpha val="43137"/>
                    </a:srgbClr>
                  </a:outerShdw>
                </a:effectLst>
                <a:latin typeface="Arial Black" pitchFamily="34" charset="0"/>
              </a:rPr>
              <a:t>2 </a:t>
            </a:r>
            <a:r>
              <a:rPr lang="en-US" sz="9600" b="1" dirty="0">
                <a:ln cmpd="thickThin">
                  <a:solidFill>
                    <a:srgbClr val="FFFF00"/>
                  </a:solidFill>
                </a:ln>
                <a:solidFill>
                  <a:srgbClr val="FF0000"/>
                </a:solidFill>
                <a:effectLst>
                  <a:outerShdw blurRad="50800" dist="152400" dir="3240000" algn="ctr" rotWithShape="0">
                    <a:srgbClr val="000000">
                      <a:alpha val="43137"/>
                    </a:srgbClr>
                  </a:outerShdw>
                </a:effectLst>
                <a:latin typeface="Arial Black" pitchFamily="34" charset="0"/>
              </a:rPr>
              <a:t>DAYS</a:t>
            </a:r>
          </a:p>
        </p:txBody>
      </p:sp>
    </p:spTree>
    <p:extLst>
      <p:ext uri="{BB962C8B-B14F-4D97-AF65-F5344CB8AC3E}">
        <p14:creationId xmlns:p14="http://schemas.microsoft.com/office/powerpoint/2010/main" val="22052380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3" cstate="print"/>
          <a:srcRect r="12472"/>
          <a:stretch>
            <a:fillRect/>
          </a:stretch>
        </p:blipFill>
        <p:spPr bwMode="auto">
          <a:xfrm>
            <a:off x="4800601" y="0"/>
            <a:ext cx="7376886" cy="6858000"/>
          </a:xfrm>
          <a:prstGeom prst="rect">
            <a:avLst/>
          </a:prstGeom>
          <a:noFill/>
          <a:ln w="9525">
            <a:noFill/>
            <a:miter lim="800000"/>
            <a:headEnd/>
            <a:tailEnd/>
          </a:ln>
          <a:effectLst/>
        </p:spPr>
      </p:pic>
      <p:sp>
        <p:nvSpPr>
          <p:cNvPr id="7" name="Rectangle 6"/>
          <p:cNvSpPr/>
          <p:nvPr/>
        </p:nvSpPr>
        <p:spPr>
          <a:xfrm>
            <a:off x="5486400" y="1371600"/>
            <a:ext cx="6705600" cy="5082988"/>
          </a:xfrm>
          <a:prstGeom prst="rect">
            <a:avLst/>
          </a:prstGeom>
          <a:solidFill>
            <a:srgbClr val="000036">
              <a:alpha val="50588"/>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1-Be Patient</a:t>
            </a:r>
          </a:p>
        </p:txBody>
      </p:sp>
      <p:sp>
        <p:nvSpPr>
          <p:cNvPr id="3" name="Content Placeholder 2"/>
          <p:cNvSpPr>
            <a:spLocks noGrp="1"/>
          </p:cNvSpPr>
          <p:nvPr>
            <p:ph idx="1"/>
          </p:nvPr>
        </p:nvSpPr>
        <p:spPr>
          <a:xfrm>
            <a:off x="609600" y="1600201"/>
            <a:ext cx="11277600" cy="4525963"/>
          </a:xfrm>
        </p:spPr>
        <p:txBody>
          <a:bodyPr/>
          <a:lstStyle/>
          <a:p>
            <a:r>
              <a:rPr lang="en-US" baseline="30000" dirty="0"/>
              <a:t>4</a:t>
            </a:r>
            <a:r>
              <a:rPr lang="en-US" dirty="0"/>
              <a:t> They will say, "Where is this 'coming' he promised?  .... </a:t>
            </a:r>
            <a:r>
              <a:rPr lang="en-US" baseline="30000" dirty="0"/>
              <a:t>8</a:t>
            </a:r>
            <a:r>
              <a:rPr lang="en-US" dirty="0"/>
              <a:t> But do not forget this one thing, dear friends: With the Lord a day is like a thousand years, and a thousand years are like a day.  </a:t>
            </a:r>
            <a:r>
              <a:rPr lang="en-US" baseline="30000" dirty="0"/>
              <a:t>9</a:t>
            </a:r>
            <a:r>
              <a:rPr lang="en-US" dirty="0"/>
              <a:t> The Lord is not slow in keeping his promise, as some understand slowness. </a:t>
            </a:r>
            <a:r>
              <a:rPr lang="en-US" dirty="0">
                <a:solidFill>
                  <a:srgbClr val="FFFF00"/>
                </a:solidFill>
              </a:rPr>
              <a:t>He is </a:t>
            </a:r>
            <a:r>
              <a:rPr lang="en-US" dirty="0">
                <a:solidFill>
                  <a:srgbClr val="FFFF00"/>
                </a:solidFill>
                <a:effectLst>
                  <a:glow rad="127000">
                    <a:srgbClr val="C00000"/>
                  </a:glow>
                  <a:outerShdw blurRad="38100" dist="38100" dir="2700000" algn="tl">
                    <a:srgbClr val="000000">
                      <a:alpha val="43137"/>
                    </a:srgbClr>
                  </a:outerShdw>
                </a:effectLst>
              </a:rPr>
              <a:t>patient</a:t>
            </a:r>
            <a:r>
              <a:rPr lang="en-US" dirty="0">
                <a:solidFill>
                  <a:srgbClr val="FFFF00"/>
                </a:solidFill>
              </a:rPr>
              <a:t> with you, not wanting anyone to perish, but everyone to come to repentance. </a:t>
            </a:r>
            <a:r>
              <a:rPr lang="en-US" dirty="0"/>
              <a:t>  (2 Peter 3:4-9)</a:t>
            </a:r>
          </a:p>
          <a:p>
            <a:r>
              <a:rPr lang="en-US" dirty="0"/>
              <a:t> </a:t>
            </a:r>
          </a:p>
        </p:txBody>
      </p:sp>
      <p:sp>
        <p:nvSpPr>
          <p:cNvPr id="8" name="TextBox 7"/>
          <p:cNvSpPr txBox="1"/>
          <p:nvPr/>
        </p:nvSpPr>
        <p:spPr>
          <a:xfrm>
            <a:off x="5791200" y="0"/>
            <a:ext cx="6051177" cy="1569660"/>
          </a:xfrm>
          <a:prstGeom prst="rect">
            <a:avLst/>
          </a:prstGeom>
          <a:noFill/>
        </p:spPr>
        <p:txBody>
          <a:bodyPr wrap="square" rtlCol="0">
            <a:spAutoFit/>
          </a:bodyPr>
          <a:lstStyle/>
          <a:p>
            <a:pPr algn="ctr"/>
            <a:r>
              <a:rPr lang="en-US" sz="9600" b="1" dirty="0">
                <a:ln cmpd="thickThin">
                  <a:solidFill>
                    <a:srgbClr val="FFFF00"/>
                  </a:solidFill>
                </a:ln>
                <a:solidFill>
                  <a:srgbClr val="FF0000"/>
                </a:solidFill>
                <a:effectLst>
                  <a:outerShdw blurRad="50800" dist="190500" dir="3240000" algn="ctr" rotWithShape="0">
                    <a:srgbClr val="000000">
                      <a:alpha val="43137"/>
                    </a:srgbClr>
                  </a:outerShdw>
                </a:effectLst>
                <a:latin typeface="Arial Black" pitchFamily="34" charset="0"/>
              </a:rPr>
              <a:t>2</a:t>
            </a:r>
            <a:r>
              <a:rPr lang="en-US" sz="9600" b="1" dirty="0">
                <a:ln cmpd="thickThin">
                  <a:solidFill>
                    <a:srgbClr val="FFFF00"/>
                  </a:solidFill>
                </a:ln>
                <a:solidFill>
                  <a:srgbClr val="FF0000"/>
                </a:solidFill>
                <a:effectLst>
                  <a:outerShdw blurRad="50800" dist="444500" dir="3240000" algn="ctr" rotWithShape="0">
                    <a:srgbClr val="000000">
                      <a:alpha val="43137"/>
                    </a:srgbClr>
                  </a:outerShdw>
                </a:effectLst>
                <a:latin typeface="Arial Black" pitchFamily="34" charset="0"/>
              </a:rPr>
              <a:t> </a:t>
            </a:r>
            <a:r>
              <a:rPr lang="en-US" sz="9600" b="1" dirty="0">
                <a:ln cmpd="thickThin">
                  <a:solidFill>
                    <a:srgbClr val="FFFF00"/>
                  </a:solidFill>
                </a:ln>
                <a:solidFill>
                  <a:srgbClr val="FF0000"/>
                </a:solidFill>
                <a:effectLst>
                  <a:outerShdw blurRad="50800" dist="152400" dir="3240000" algn="ctr" rotWithShape="0">
                    <a:srgbClr val="000000">
                      <a:alpha val="43137"/>
                    </a:srgbClr>
                  </a:outerShdw>
                </a:effectLst>
                <a:latin typeface="Arial Black" pitchFamily="34" charset="0"/>
              </a:rPr>
              <a:t>DAYS</a:t>
            </a:r>
          </a:p>
        </p:txBody>
      </p:sp>
    </p:spTree>
    <p:extLst>
      <p:ext uri="{BB962C8B-B14F-4D97-AF65-F5344CB8AC3E}">
        <p14:creationId xmlns:p14="http://schemas.microsoft.com/office/powerpoint/2010/main" val="2462197968"/>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3" cstate="print"/>
          <a:srcRect r="1273"/>
          <a:stretch>
            <a:fillRect/>
          </a:stretch>
        </p:blipFill>
        <p:spPr bwMode="auto">
          <a:xfrm>
            <a:off x="4506913" y="0"/>
            <a:ext cx="7685087" cy="6858000"/>
          </a:xfrm>
          <a:prstGeom prst="rect">
            <a:avLst/>
          </a:prstGeom>
          <a:noFill/>
          <a:ln w="9525">
            <a:noFill/>
            <a:miter lim="800000"/>
            <a:headEnd/>
            <a:tailEnd/>
          </a:ln>
          <a:effectLst/>
        </p:spPr>
      </p:pic>
      <p:pic>
        <p:nvPicPr>
          <p:cNvPr id="3074" name="Picture 2"/>
          <p:cNvPicPr>
            <a:picLocks noChangeAspect="1" noChangeArrowheads="1"/>
          </p:cNvPicPr>
          <p:nvPr/>
        </p:nvPicPr>
        <p:blipFill>
          <a:blip r:embed="rId4" cstate="print"/>
          <a:srcRect r="4533"/>
          <a:stretch>
            <a:fillRect/>
          </a:stretch>
        </p:blipFill>
        <p:spPr bwMode="auto">
          <a:xfrm>
            <a:off x="6689998" y="0"/>
            <a:ext cx="5502002"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2-Be </a:t>
            </a:r>
            <a:r>
              <a:rPr lang="en-US" u="sng" dirty="0"/>
              <a:t>STEADFAST</a:t>
            </a:r>
          </a:p>
        </p:txBody>
      </p:sp>
      <p:sp>
        <p:nvSpPr>
          <p:cNvPr id="3" name="Content Placeholder 2"/>
          <p:cNvSpPr>
            <a:spLocks noGrp="1"/>
          </p:cNvSpPr>
          <p:nvPr>
            <p:ph idx="1"/>
          </p:nvPr>
        </p:nvSpPr>
        <p:spPr>
          <a:xfrm>
            <a:off x="609600" y="1600201"/>
            <a:ext cx="6629400" cy="4525963"/>
          </a:xfrm>
        </p:spPr>
        <p:txBody>
          <a:bodyPr/>
          <a:lstStyle/>
          <a:p>
            <a:r>
              <a:rPr lang="en-US" dirty="0"/>
              <a:t> </a:t>
            </a:r>
            <a:r>
              <a:rPr lang="en-US" baseline="30000" dirty="0"/>
              <a:t>8</a:t>
            </a:r>
            <a:r>
              <a:rPr lang="en-US" dirty="0"/>
              <a:t> You too, be patient and</a:t>
            </a:r>
            <a:r>
              <a:rPr lang="en-US" dirty="0">
                <a:solidFill>
                  <a:srgbClr val="FFFF00"/>
                </a:solidFill>
              </a:rPr>
              <a:t> stand firm</a:t>
            </a:r>
            <a:r>
              <a:rPr lang="en-US" dirty="0"/>
              <a:t>, because the Lord's coming is near.</a:t>
            </a:r>
          </a:p>
          <a:p>
            <a:r>
              <a:rPr lang="en-US" dirty="0"/>
              <a:t> </a:t>
            </a:r>
          </a:p>
        </p:txBody>
      </p:sp>
      <p:sp>
        <p:nvSpPr>
          <p:cNvPr id="6" name="TextBox 5"/>
          <p:cNvSpPr txBox="1"/>
          <p:nvPr/>
        </p:nvSpPr>
        <p:spPr>
          <a:xfrm>
            <a:off x="1600200" y="3886200"/>
            <a:ext cx="3582955" cy="2123658"/>
          </a:xfrm>
          <a:prstGeom prst="rect">
            <a:avLst/>
          </a:prstGeom>
          <a:noFill/>
        </p:spPr>
        <p:txBody>
          <a:bodyPr wrap="square" rtlCol="0">
            <a:spAutoFit/>
          </a:bodyPr>
          <a:lstStyle/>
          <a:p>
            <a:r>
              <a:rPr lang="en-US" sz="4400" b="1" dirty="0">
                <a:solidFill>
                  <a:schemeClr val="bg1"/>
                </a:solidFill>
                <a:effectLst>
                  <a:outerShdw blurRad="38100" dist="38100" dir="2700000" algn="tl">
                    <a:srgbClr val="000000">
                      <a:alpha val="43137"/>
                    </a:srgbClr>
                  </a:outerShdw>
                </a:effectLst>
              </a:rPr>
              <a:t>Literally:</a:t>
            </a:r>
          </a:p>
          <a:p>
            <a:r>
              <a:rPr lang="en-US" sz="4400" b="1" dirty="0">
                <a:solidFill>
                  <a:schemeClr val="bg1"/>
                </a:solidFill>
                <a:effectLst>
                  <a:outerShdw blurRad="38100" dist="38100" dir="2700000" algn="tl">
                    <a:srgbClr val="000000">
                      <a:alpha val="43137"/>
                    </a:srgbClr>
                  </a:outerShdw>
                </a:effectLst>
              </a:rPr>
              <a:t>“make your </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heart firm”</a:t>
            </a:r>
          </a:p>
        </p:txBody>
      </p:sp>
    </p:spTree>
    <p:extLst>
      <p:ext uri="{BB962C8B-B14F-4D97-AF65-F5344CB8AC3E}">
        <p14:creationId xmlns:p14="http://schemas.microsoft.com/office/powerpoint/2010/main" val="3211695609"/>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3" cstate="print"/>
          <a:srcRect r="1273"/>
          <a:stretch>
            <a:fillRect/>
          </a:stretch>
        </p:blipFill>
        <p:spPr bwMode="auto">
          <a:xfrm>
            <a:off x="4506913" y="0"/>
            <a:ext cx="7685087" cy="6858000"/>
          </a:xfrm>
          <a:prstGeom prst="rect">
            <a:avLst/>
          </a:prstGeom>
          <a:noFill/>
          <a:ln w="9525">
            <a:noFill/>
            <a:miter lim="800000"/>
            <a:headEnd/>
            <a:tailEnd/>
          </a:ln>
          <a:effectLst/>
        </p:spPr>
      </p:pic>
      <p:pic>
        <p:nvPicPr>
          <p:cNvPr id="3074" name="Picture 2"/>
          <p:cNvPicPr>
            <a:picLocks noChangeAspect="1" noChangeArrowheads="1"/>
          </p:cNvPicPr>
          <p:nvPr/>
        </p:nvPicPr>
        <p:blipFill>
          <a:blip r:embed="rId4" cstate="print"/>
          <a:srcRect r="4533"/>
          <a:stretch>
            <a:fillRect/>
          </a:stretch>
        </p:blipFill>
        <p:spPr bwMode="auto">
          <a:xfrm>
            <a:off x="6689998" y="0"/>
            <a:ext cx="5502002"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2-Be STEADFAST</a:t>
            </a:r>
          </a:p>
        </p:txBody>
      </p:sp>
      <p:sp>
        <p:nvSpPr>
          <p:cNvPr id="3" name="Content Placeholder 2"/>
          <p:cNvSpPr>
            <a:spLocks noGrp="1"/>
          </p:cNvSpPr>
          <p:nvPr>
            <p:ph idx="1"/>
          </p:nvPr>
        </p:nvSpPr>
        <p:spPr>
          <a:xfrm>
            <a:off x="609600" y="1600201"/>
            <a:ext cx="6629400" cy="4525963"/>
          </a:xfrm>
        </p:spPr>
        <p:txBody>
          <a:bodyPr/>
          <a:lstStyle/>
          <a:p>
            <a:r>
              <a:rPr lang="en-US" dirty="0"/>
              <a:t> </a:t>
            </a:r>
            <a:r>
              <a:rPr lang="en-US" baseline="30000" dirty="0"/>
              <a:t>8</a:t>
            </a:r>
            <a:r>
              <a:rPr lang="en-US" dirty="0"/>
              <a:t> You too, be patient and</a:t>
            </a:r>
            <a:r>
              <a:rPr lang="en-US" dirty="0">
                <a:solidFill>
                  <a:srgbClr val="FFFF00"/>
                </a:solidFill>
              </a:rPr>
              <a:t> stand firm</a:t>
            </a:r>
            <a:r>
              <a:rPr lang="en-US" dirty="0"/>
              <a:t>, because the Lord's coming is near.</a:t>
            </a:r>
          </a:p>
          <a:p>
            <a:r>
              <a:rPr lang="en-US" dirty="0"/>
              <a:t> </a:t>
            </a:r>
          </a:p>
        </p:txBody>
      </p:sp>
      <p:sp>
        <p:nvSpPr>
          <p:cNvPr id="6" name="TextBox 5"/>
          <p:cNvSpPr txBox="1"/>
          <p:nvPr/>
        </p:nvSpPr>
        <p:spPr>
          <a:xfrm>
            <a:off x="1600200" y="3886200"/>
            <a:ext cx="3582955" cy="2123658"/>
          </a:xfrm>
          <a:prstGeom prst="rect">
            <a:avLst/>
          </a:prstGeom>
          <a:noFill/>
        </p:spPr>
        <p:txBody>
          <a:bodyPr wrap="square" rtlCol="0">
            <a:spAutoFit/>
          </a:bodyPr>
          <a:lstStyle/>
          <a:p>
            <a:r>
              <a:rPr lang="en-US" sz="4400" b="1" dirty="0">
                <a:solidFill>
                  <a:schemeClr val="bg1"/>
                </a:solidFill>
                <a:effectLst>
                  <a:outerShdw blurRad="38100" dist="38100" dir="2700000" algn="tl">
                    <a:srgbClr val="000000">
                      <a:alpha val="43137"/>
                    </a:srgbClr>
                  </a:outerShdw>
                </a:effectLst>
              </a:rPr>
              <a:t>Literally:</a:t>
            </a:r>
          </a:p>
          <a:p>
            <a:r>
              <a:rPr lang="en-US" sz="4400" b="1" dirty="0">
                <a:solidFill>
                  <a:schemeClr val="bg1"/>
                </a:solidFill>
                <a:effectLst>
                  <a:outerShdw blurRad="38100" dist="38100" dir="2700000" algn="tl">
                    <a:srgbClr val="000000">
                      <a:alpha val="43137"/>
                    </a:srgbClr>
                  </a:outerShdw>
                </a:effectLst>
              </a:rPr>
              <a:t>“make your </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heart firm”</a:t>
            </a:r>
          </a:p>
        </p:txBody>
      </p:sp>
      <p:sp>
        <p:nvSpPr>
          <p:cNvPr id="7" name="TextBox 6"/>
          <p:cNvSpPr txBox="1"/>
          <p:nvPr/>
        </p:nvSpPr>
        <p:spPr>
          <a:xfrm>
            <a:off x="8235822" y="1474235"/>
            <a:ext cx="3247053" cy="2708434"/>
          </a:xfrm>
          <a:prstGeom prst="rect">
            <a:avLst/>
          </a:prstGeom>
          <a:noFill/>
        </p:spPr>
        <p:txBody>
          <a:bodyPr wrap="square" rtlCol="0">
            <a:spAutoFit/>
          </a:bodyPr>
          <a:lstStyle/>
          <a:p>
            <a:pPr algn="ctr">
              <a:lnSpc>
                <a:spcPts val="3400"/>
              </a:lnSpc>
            </a:pPr>
            <a:r>
              <a:rPr lang="en-US" sz="3200" b="1" dirty="0">
                <a:solidFill>
                  <a:schemeClr val="bg1"/>
                </a:solidFill>
              </a:rPr>
              <a:t>“crown of righteousness”... unto all them also that love his appearing. </a:t>
            </a:r>
            <a:r>
              <a:rPr lang="en-US" sz="2800" b="1" dirty="0">
                <a:solidFill>
                  <a:schemeClr val="bg1"/>
                </a:solidFill>
              </a:rPr>
              <a:t>2Ti 4:8 KJV</a:t>
            </a:r>
          </a:p>
        </p:txBody>
      </p:sp>
    </p:spTree>
    <p:extLst>
      <p:ext uri="{BB962C8B-B14F-4D97-AF65-F5344CB8AC3E}">
        <p14:creationId xmlns:p14="http://schemas.microsoft.com/office/powerpoint/2010/main" val="224835753"/>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r="1273"/>
          <a:stretch>
            <a:fillRect/>
          </a:stretch>
        </p:blipFill>
        <p:spPr bwMode="auto">
          <a:xfrm>
            <a:off x="2982914" y="1"/>
            <a:ext cx="7685087" cy="68580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l="23379" t="10019"/>
          <a:stretch>
            <a:fillRect/>
          </a:stretch>
        </p:blipFill>
        <p:spPr bwMode="auto">
          <a:xfrm>
            <a:off x="-229256" y="-304800"/>
            <a:ext cx="9792356" cy="7136130"/>
          </a:xfrm>
          <a:prstGeom prst="rect">
            <a:avLst/>
          </a:prstGeom>
          <a:noFill/>
          <a:ln w="9525">
            <a:noFill/>
            <a:miter lim="800000"/>
            <a:headEnd/>
            <a:tailEnd/>
          </a:ln>
          <a:effectLst/>
        </p:spPr>
      </p:pic>
      <p:pic>
        <p:nvPicPr>
          <p:cNvPr id="3" name="Picture 2"/>
          <p:cNvPicPr>
            <a:picLocks noChangeAspect="1" noChangeArrowheads="1"/>
          </p:cNvPicPr>
          <p:nvPr/>
        </p:nvPicPr>
        <p:blipFill>
          <a:blip r:embed="rId5" cstate="print"/>
          <a:srcRect r="24274"/>
          <a:stretch>
            <a:fillRect/>
          </a:stretch>
        </p:blipFill>
        <p:spPr bwMode="auto">
          <a:xfrm>
            <a:off x="8286750" y="0"/>
            <a:ext cx="3924300" cy="6858000"/>
          </a:xfrm>
          <a:prstGeom prst="rect">
            <a:avLst/>
          </a:prstGeom>
          <a:noFill/>
          <a:ln w="9525">
            <a:noFill/>
            <a:miter lim="800000"/>
            <a:headEnd/>
            <a:tailEnd/>
          </a:ln>
          <a:effectLst/>
        </p:spPr>
      </p:pic>
      <p:sp>
        <p:nvSpPr>
          <p:cNvPr id="6" name="Title 5"/>
          <p:cNvSpPr>
            <a:spLocks noGrp="1"/>
          </p:cNvSpPr>
          <p:nvPr>
            <p:ph type="title"/>
          </p:nvPr>
        </p:nvSpPr>
        <p:spPr/>
        <p:txBody>
          <a:bodyPr/>
          <a:lstStyle/>
          <a:p>
            <a:r>
              <a:rPr lang="en-US" dirty="0">
                <a:ln>
                  <a:solidFill>
                    <a:schemeClr val="accent1">
                      <a:lumMod val="50000"/>
                    </a:schemeClr>
                  </a:solidFill>
                </a:ln>
                <a:effectLst>
                  <a:glow rad="127000">
                    <a:schemeClr val="tx1"/>
                  </a:glow>
                  <a:outerShdw blurRad="38100" dist="38100" dir="2700000" algn="tl">
                    <a:srgbClr val="000000">
                      <a:alpha val="43137"/>
                    </a:srgbClr>
                  </a:outerShdw>
                </a:effectLst>
              </a:rPr>
              <a:t>“in the face of suffering”</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2037263259"/>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r="1273"/>
          <a:stretch>
            <a:fillRect/>
          </a:stretch>
        </p:blipFill>
        <p:spPr bwMode="auto">
          <a:xfrm>
            <a:off x="4506913" y="0"/>
            <a:ext cx="7685087"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3-Be </a:t>
            </a:r>
            <a:r>
              <a:rPr lang="en-US" u="sng" dirty="0"/>
              <a:t>HAPPY</a:t>
            </a:r>
          </a:p>
        </p:txBody>
      </p:sp>
      <p:sp>
        <p:nvSpPr>
          <p:cNvPr id="3" name="Content Placeholder 2"/>
          <p:cNvSpPr>
            <a:spLocks noGrp="1"/>
          </p:cNvSpPr>
          <p:nvPr>
            <p:ph idx="1"/>
          </p:nvPr>
        </p:nvSpPr>
        <p:spPr>
          <a:xfrm>
            <a:off x="609600" y="1600201"/>
            <a:ext cx="5410200" cy="4525963"/>
          </a:xfrm>
        </p:spPr>
        <p:txBody>
          <a:bodyPr/>
          <a:lstStyle/>
          <a:p>
            <a:r>
              <a:rPr lang="en-US" baseline="30000" dirty="0"/>
              <a:t>9</a:t>
            </a:r>
            <a:r>
              <a:rPr lang="en-US" dirty="0"/>
              <a:t> </a:t>
            </a:r>
            <a:r>
              <a:rPr lang="en-US" dirty="0">
                <a:solidFill>
                  <a:srgbClr val="FFFF00"/>
                </a:solidFill>
              </a:rPr>
              <a:t>Don't grumble </a:t>
            </a:r>
            <a:r>
              <a:rPr lang="en-US" dirty="0"/>
              <a:t>against each other, brothers, or you will be judged. The Judge is standing at the door!</a:t>
            </a:r>
          </a:p>
          <a:p>
            <a:r>
              <a:rPr lang="en-US" dirty="0"/>
              <a:t> </a:t>
            </a:r>
          </a:p>
        </p:txBody>
      </p:sp>
      <p:pic>
        <p:nvPicPr>
          <p:cNvPr id="5" name="Picture 4"/>
          <p:cNvPicPr>
            <a:picLocks noChangeAspect="1"/>
          </p:cNvPicPr>
          <p:nvPr/>
        </p:nvPicPr>
        <p:blipFill>
          <a:blip r:embed="rId4"/>
          <a:stretch>
            <a:fillRect/>
          </a:stretch>
        </p:blipFill>
        <p:spPr>
          <a:xfrm>
            <a:off x="6705600" y="1219200"/>
            <a:ext cx="4419600" cy="4419600"/>
          </a:xfrm>
          <a:prstGeom prst="rect">
            <a:avLst/>
          </a:prstGeom>
          <a:effectLst>
            <a:outerShdw blurRad="609600" dist="50800" dir="5400000" algn="ctr" rotWithShape="0">
              <a:schemeClr val="tx1"/>
            </a:outerShdw>
          </a:effectLst>
        </p:spPr>
      </p:pic>
    </p:spTree>
    <p:extLst>
      <p:ext uri="{BB962C8B-B14F-4D97-AF65-F5344CB8AC3E}">
        <p14:creationId xmlns:p14="http://schemas.microsoft.com/office/powerpoint/2010/main" val="3255065222"/>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r="1273"/>
          <a:stretch>
            <a:fillRect/>
          </a:stretch>
        </p:blipFill>
        <p:spPr bwMode="auto">
          <a:xfrm>
            <a:off x="4506913" y="0"/>
            <a:ext cx="7685087"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3-Be HAPPY</a:t>
            </a:r>
          </a:p>
        </p:txBody>
      </p:sp>
      <p:sp>
        <p:nvSpPr>
          <p:cNvPr id="3" name="Content Placeholder 2"/>
          <p:cNvSpPr>
            <a:spLocks noGrp="1"/>
          </p:cNvSpPr>
          <p:nvPr>
            <p:ph idx="1"/>
          </p:nvPr>
        </p:nvSpPr>
        <p:spPr>
          <a:xfrm>
            <a:off x="609600" y="1600201"/>
            <a:ext cx="5410200" cy="4525963"/>
          </a:xfrm>
        </p:spPr>
        <p:txBody>
          <a:bodyPr/>
          <a:lstStyle/>
          <a:p>
            <a:r>
              <a:rPr lang="en-US" baseline="30000" dirty="0"/>
              <a:t>9</a:t>
            </a:r>
            <a:r>
              <a:rPr lang="en-US" dirty="0"/>
              <a:t> </a:t>
            </a:r>
            <a:r>
              <a:rPr lang="en-US" dirty="0">
                <a:solidFill>
                  <a:srgbClr val="FFFF00"/>
                </a:solidFill>
              </a:rPr>
              <a:t>Don't grumble </a:t>
            </a:r>
            <a:r>
              <a:rPr lang="en-US" dirty="0"/>
              <a:t>against each other, brothers, or you will be judged. The Judge is standing at the door!</a:t>
            </a:r>
          </a:p>
          <a:p>
            <a:r>
              <a:rPr lang="en-US" dirty="0"/>
              <a:t> </a:t>
            </a:r>
          </a:p>
        </p:txBody>
      </p:sp>
      <p:pic>
        <p:nvPicPr>
          <p:cNvPr id="5" name="Picture 4"/>
          <p:cNvPicPr>
            <a:picLocks noChangeAspect="1"/>
          </p:cNvPicPr>
          <p:nvPr/>
        </p:nvPicPr>
        <p:blipFill>
          <a:blip r:embed="rId4"/>
          <a:stretch>
            <a:fillRect/>
          </a:stretch>
        </p:blipFill>
        <p:spPr>
          <a:xfrm>
            <a:off x="6705600" y="1219200"/>
            <a:ext cx="4419600" cy="4419600"/>
          </a:xfrm>
          <a:prstGeom prst="rect">
            <a:avLst/>
          </a:prstGeom>
          <a:effectLst>
            <a:outerShdw blurRad="609600" dist="50800" dir="5400000" algn="ctr" rotWithShape="0">
              <a:schemeClr val="tx1"/>
            </a:outerShdw>
          </a:effectLst>
        </p:spPr>
      </p:pic>
      <p:sp>
        <p:nvSpPr>
          <p:cNvPr id="6" name="TextBox 5"/>
          <p:cNvSpPr txBox="1"/>
          <p:nvPr/>
        </p:nvSpPr>
        <p:spPr>
          <a:xfrm>
            <a:off x="609600" y="5334000"/>
            <a:ext cx="11049000" cy="1200329"/>
          </a:xfrm>
          <a:prstGeom prst="rect">
            <a:avLst/>
          </a:prstGeom>
          <a:noFill/>
        </p:spPr>
        <p:txBody>
          <a:bodyPr wrap="square" rtlCol="0">
            <a:spAutoFit/>
          </a:bodyPr>
          <a:lstStyle/>
          <a:p>
            <a:pPr algn="ctr"/>
            <a:r>
              <a:rPr lang="en-US" sz="7200" b="1" dirty="0">
                <a:solidFill>
                  <a:schemeClr val="bg1">
                    <a:lumMod val="95000"/>
                  </a:schemeClr>
                </a:solidFill>
                <a:effectLst>
                  <a:outerShdw blurRad="38100" dist="38100" dir="2700000" algn="tl">
                    <a:srgbClr val="000000">
                      <a:alpha val="43137"/>
                    </a:srgbClr>
                  </a:outerShdw>
                </a:effectLst>
              </a:rPr>
              <a:t>KUWITYERBELIACHIN</a:t>
            </a:r>
          </a:p>
        </p:txBody>
      </p:sp>
    </p:spTree>
    <p:extLst>
      <p:ext uri="{BB962C8B-B14F-4D97-AF65-F5344CB8AC3E}">
        <p14:creationId xmlns:p14="http://schemas.microsoft.com/office/powerpoint/2010/main" val="2309433655"/>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srcRect r="1273"/>
          <a:stretch>
            <a:fillRect/>
          </a:stretch>
        </p:blipFill>
        <p:spPr bwMode="auto">
          <a:xfrm>
            <a:off x="4506913" y="0"/>
            <a:ext cx="7685087" cy="6858000"/>
          </a:xfrm>
          <a:prstGeom prst="rect">
            <a:avLst/>
          </a:prstGeom>
          <a:noFill/>
          <a:ln w="9525">
            <a:noFill/>
            <a:miter lim="800000"/>
            <a:headEnd/>
            <a:tailEnd/>
          </a:ln>
          <a:effectLst/>
        </p:spPr>
      </p:pic>
      <p:pic>
        <p:nvPicPr>
          <p:cNvPr id="4098" name="Picture 2"/>
          <p:cNvPicPr>
            <a:picLocks noChangeAspect="1" noChangeArrowheads="1"/>
          </p:cNvPicPr>
          <p:nvPr/>
        </p:nvPicPr>
        <p:blipFill>
          <a:blip r:embed="rId4" cstate="print"/>
          <a:srcRect/>
          <a:stretch>
            <a:fillRect/>
          </a:stretch>
        </p:blipFill>
        <p:spPr bwMode="auto">
          <a:xfrm>
            <a:off x="6705082" y="0"/>
            <a:ext cx="5505061"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3-Be HAPPY</a:t>
            </a:r>
          </a:p>
        </p:txBody>
      </p:sp>
      <p:sp>
        <p:nvSpPr>
          <p:cNvPr id="3" name="Content Placeholder 2"/>
          <p:cNvSpPr>
            <a:spLocks noGrp="1"/>
          </p:cNvSpPr>
          <p:nvPr>
            <p:ph idx="1"/>
          </p:nvPr>
        </p:nvSpPr>
        <p:spPr>
          <a:xfrm>
            <a:off x="609600" y="1600201"/>
            <a:ext cx="5486400" cy="4525963"/>
          </a:xfrm>
        </p:spPr>
        <p:txBody>
          <a:bodyPr/>
          <a:lstStyle/>
          <a:p>
            <a:r>
              <a:rPr lang="en-US" baseline="30000" dirty="0"/>
              <a:t>9</a:t>
            </a:r>
            <a:r>
              <a:rPr lang="en-US" dirty="0"/>
              <a:t> Don't grumble against each other, brothers, or </a:t>
            </a:r>
            <a:r>
              <a:rPr lang="en-US" dirty="0">
                <a:solidFill>
                  <a:srgbClr val="FFFF00"/>
                </a:solidFill>
              </a:rPr>
              <a:t>you will be judged</a:t>
            </a:r>
            <a:r>
              <a:rPr lang="en-US" dirty="0"/>
              <a:t>. The Judge is standing at the door!</a:t>
            </a:r>
          </a:p>
          <a:p>
            <a:r>
              <a:rPr lang="en-US" dirty="0"/>
              <a:t> </a:t>
            </a:r>
          </a:p>
        </p:txBody>
      </p:sp>
    </p:spTree>
    <p:extLst>
      <p:ext uri="{BB962C8B-B14F-4D97-AF65-F5344CB8AC3E}">
        <p14:creationId xmlns:p14="http://schemas.microsoft.com/office/powerpoint/2010/main" val="981153926"/>
      </p:ext>
    </p:extLst>
  </p:cSld>
  <p:clrMapOvr>
    <a:masterClrMapping/>
  </p:clrMapOvr>
  <p:transition>
    <p:randomBa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srcRect r="1273"/>
          <a:stretch>
            <a:fillRect/>
          </a:stretch>
        </p:blipFill>
        <p:spPr bwMode="auto">
          <a:xfrm>
            <a:off x="4506913" y="0"/>
            <a:ext cx="7685087"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3-Be HAPPY</a:t>
            </a:r>
          </a:p>
        </p:txBody>
      </p:sp>
      <p:sp>
        <p:nvSpPr>
          <p:cNvPr id="3" name="Content Placeholder 2"/>
          <p:cNvSpPr>
            <a:spLocks noGrp="1"/>
          </p:cNvSpPr>
          <p:nvPr>
            <p:ph idx="1"/>
          </p:nvPr>
        </p:nvSpPr>
        <p:spPr>
          <a:xfrm>
            <a:off x="609600" y="1600201"/>
            <a:ext cx="5181600" cy="4525963"/>
          </a:xfrm>
        </p:spPr>
        <p:txBody>
          <a:bodyPr/>
          <a:lstStyle/>
          <a:p>
            <a:r>
              <a:rPr lang="en-US" baseline="30000" dirty="0"/>
              <a:t>9</a:t>
            </a:r>
            <a:r>
              <a:rPr lang="en-US" dirty="0"/>
              <a:t> Don't grumble against each other, brothers, or you will be judged. </a:t>
            </a:r>
            <a:r>
              <a:rPr lang="en-US" dirty="0">
                <a:solidFill>
                  <a:srgbClr val="FFFF00"/>
                </a:solidFill>
              </a:rPr>
              <a:t>The Judge is standing at the door!</a:t>
            </a:r>
          </a:p>
          <a:p>
            <a:r>
              <a:rPr lang="en-US" dirty="0"/>
              <a:t> </a:t>
            </a:r>
          </a:p>
        </p:txBody>
      </p:sp>
      <p:pic>
        <p:nvPicPr>
          <p:cNvPr id="9218" name="Picture 2"/>
          <p:cNvPicPr>
            <a:picLocks noChangeAspect="1" noChangeArrowheads="1"/>
          </p:cNvPicPr>
          <p:nvPr/>
        </p:nvPicPr>
        <p:blipFill>
          <a:blip r:embed="rId4" cstate="print"/>
          <a:srcRect/>
          <a:stretch>
            <a:fillRect/>
          </a:stretch>
        </p:blipFill>
        <p:spPr bwMode="auto">
          <a:xfrm>
            <a:off x="7598913" y="14514"/>
            <a:ext cx="4593087" cy="6858000"/>
          </a:xfrm>
          <a:prstGeom prst="rect">
            <a:avLst/>
          </a:prstGeom>
          <a:noFill/>
          <a:ln w="9525">
            <a:noFill/>
            <a:miter lim="800000"/>
            <a:headEnd/>
            <a:tailEnd/>
          </a:ln>
          <a:effectLst/>
        </p:spPr>
      </p:pic>
    </p:spTree>
    <p:extLst>
      <p:ext uri="{BB962C8B-B14F-4D97-AF65-F5344CB8AC3E}">
        <p14:creationId xmlns:p14="http://schemas.microsoft.com/office/powerpoint/2010/main" val="2242954598"/>
      </p:ext>
    </p:extLst>
  </p:cSld>
  <p:clrMapOvr>
    <a:masterClrMapping/>
  </p:clrMapOvr>
  <p:transition>
    <p:randomBa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r="1273"/>
          <a:stretch>
            <a:fillRect/>
          </a:stretch>
        </p:blipFill>
        <p:spPr bwMode="auto">
          <a:xfrm>
            <a:off x="2982914" y="1"/>
            <a:ext cx="7685087" cy="6858000"/>
          </a:xfrm>
          <a:prstGeom prst="rect">
            <a:avLst/>
          </a:prstGeom>
          <a:noFill/>
          <a:ln w="9525">
            <a:noFill/>
            <a:miter lim="800000"/>
            <a:headEnd/>
            <a:tailEnd/>
          </a:ln>
          <a:effectLst/>
        </p:spPr>
      </p:pic>
      <p:pic>
        <p:nvPicPr>
          <p:cNvPr id="5" name="Picture 4"/>
          <p:cNvPicPr>
            <a:picLocks noChangeAspect="1"/>
          </p:cNvPicPr>
          <p:nvPr/>
        </p:nvPicPr>
        <p:blipFill>
          <a:blip r:embed="rId3"/>
          <a:stretch>
            <a:fillRect/>
          </a:stretch>
        </p:blipFill>
        <p:spPr>
          <a:xfrm>
            <a:off x="3352800" y="-6927"/>
            <a:ext cx="10473555" cy="6955095"/>
          </a:xfrm>
          <a:prstGeom prst="rect">
            <a:avLst/>
          </a:prstGeom>
        </p:spPr>
      </p:pic>
      <p:sp>
        <p:nvSpPr>
          <p:cNvPr id="2" name="Title 1"/>
          <p:cNvSpPr>
            <a:spLocks noGrp="1"/>
          </p:cNvSpPr>
          <p:nvPr>
            <p:ph type="title"/>
          </p:nvPr>
        </p:nvSpPr>
        <p:spPr/>
        <p:txBody>
          <a:bodyPr/>
          <a:lstStyle/>
          <a:p>
            <a:pPr algn="l"/>
            <a:r>
              <a:rPr lang="en-US" dirty="0"/>
              <a:t>  4-Be </a:t>
            </a:r>
            <a:r>
              <a:rPr lang="en-US" u="sng" dirty="0"/>
              <a:t>EXEMPLARY</a:t>
            </a:r>
          </a:p>
        </p:txBody>
      </p:sp>
      <p:sp>
        <p:nvSpPr>
          <p:cNvPr id="3" name="Content Placeholder 2"/>
          <p:cNvSpPr>
            <a:spLocks noGrp="1"/>
          </p:cNvSpPr>
          <p:nvPr>
            <p:ph idx="1"/>
          </p:nvPr>
        </p:nvSpPr>
        <p:spPr/>
        <p:txBody>
          <a:bodyPr/>
          <a:lstStyle/>
          <a:p>
            <a:r>
              <a:rPr lang="en-US" baseline="30000" dirty="0"/>
              <a:t>10</a:t>
            </a:r>
            <a:r>
              <a:rPr lang="en-US" dirty="0"/>
              <a:t> Brothers, as an </a:t>
            </a:r>
            <a:r>
              <a:rPr lang="en-US" dirty="0">
                <a:solidFill>
                  <a:srgbClr val="FFFF00"/>
                </a:solidFill>
                <a:effectLst>
                  <a:glow rad="127000">
                    <a:srgbClr val="C00000"/>
                  </a:glow>
                  <a:outerShdw blurRad="38100" dist="38100" dir="2700000" algn="tl">
                    <a:srgbClr val="000000">
                      <a:alpha val="43137"/>
                    </a:srgbClr>
                  </a:outerShdw>
                </a:effectLst>
              </a:rPr>
              <a:t>example</a:t>
            </a:r>
            <a:r>
              <a:rPr lang="en-US" dirty="0">
                <a:effectLst>
                  <a:glow rad="127000">
                    <a:srgbClr val="C00000"/>
                  </a:glow>
                  <a:outerShdw blurRad="38100" dist="38100" dir="2700000" algn="tl">
                    <a:srgbClr val="000000">
                      <a:alpha val="43137"/>
                    </a:srgbClr>
                  </a:outerShdw>
                </a:effectLst>
              </a:rPr>
              <a:t> </a:t>
            </a:r>
            <a:br>
              <a:rPr lang="en-US" dirty="0"/>
            </a:br>
            <a:r>
              <a:rPr lang="en-US" dirty="0"/>
              <a:t>of </a:t>
            </a:r>
            <a:r>
              <a:rPr lang="en-US" dirty="0">
                <a:solidFill>
                  <a:srgbClr val="FFFF00"/>
                </a:solidFill>
              </a:rPr>
              <a:t>patience</a:t>
            </a:r>
            <a:r>
              <a:rPr lang="en-US" dirty="0"/>
              <a:t> in the face</a:t>
            </a:r>
            <a:br>
              <a:rPr lang="en-US" dirty="0"/>
            </a:br>
            <a:r>
              <a:rPr lang="en-US" dirty="0"/>
              <a:t> of suffering,  take the</a:t>
            </a:r>
            <a:br>
              <a:rPr lang="en-US" dirty="0"/>
            </a:br>
            <a:r>
              <a:rPr lang="en-US" dirty="0"/>
              <a:t>prophets who spoke in</a:t>
            </a:r>
            <a:br>
              <a:rPr lang="en-US" dirty="0"/>
            </a:br>
            <a:r>
              <a:rPr lang="en-US" dirty="0"/>
              <a:t>the name of the Lord.</a:t>
            </a:r>
          </a:p>
        </p:txBody>
      </p:sp>
    </p:spTree>
    <p:extLst>
      <p:ext uri="{BB962C8B-B14F-4D97-AF65-F5344CB8AC3E}">
        <p14:creationId xmlns:p14="http://schemas.microsoft.com/office/powerpoint/2010/main" val="3963352239"/>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r="15787"/>
          <a:stretch/>
        </p:blipFill>
        <p:spPr>
          <a:xfrm>
            <a:off x="3352801" y="-6927"/>
            <a:ext cx="8820150" cy="6955095"/>
          </a:xfrm>
          <a:prstGeom prst="rect">
            <a:avLst/>
          </a:prstGeom>
        </p:spPr>
      </p:pic>
      <p:sp>
        <p:nvSpPr>
          <p:cNvPr id="2" name="Title 1"/>
          <p:cNvSpPr>
            <a:spLocks noGrp="1"/>
          </p:cNvSpPr>
          <p:nvPr>
            <p:ph type="title"/>
          </p:nvPr>
        </p:nvSpPr>
        <p:spPr/>
        <p:txBody>
          <a:bodyPr/>
          <a:lstStyle/>
          <a:p>
            <a:pPr algn="l"/>
            <a:r>
              <a:rPr lang="en-US" dirty="0"/>
              <a:t>  4-Be EXEMPLARY</a:t>
            </a:r>
          </a:p>
        </p:txBody>
      </p:sp>
      <p:sp>
        <p:nvSpPr>
          <p:cNvPr id="3" name="Content Placeholder 2"/>
          <p:cNvSpPr>
            <a:spLocks noGrp="1"/>
          </p:cNvSpPr>
          <p:nvPr>
            <p:ph idx="1"/>
          </p:nvPr>
        </p:nvSpPr>
        <p:spPr/>
        <p:txBody>
          <a:bodyPr/>
          <a:lstStyle/>
          <a:p>
            <a:r>
              <a:rPr lang="en-US" baseline="30000" dirty="0"/>
              <a:t>10</a:t>
            </a:r>
            <a:r>
              <a:rPr lang="en-US" dirty="0"/>
              <a:t> Brothers, as an example </a:t>
            </a:r>
            <a:br>
              <a:rPr lang="en-US" dirty="0"/>
            </a:br>
            <a:r>
              <a:rPr lang="en-US" dirty="0"/>
              <a:t>of patience </a:t>
            </a:r>
            <a:r>
              <a:rPr lang="en-US" dirty="0">
                <a:solidFill>
                  <a:srgbClr val="FFFF00"/>
                </a:solidFill>
                <a:effectLst>
                  <a:glow rad="127000">
                    <a:srgbClr val="C00000"/>
                  </a:glow>
                  <a:outerShdw blurRad="38100" dist="38100" dir="2700000" algn="tl">
                    <a:srgbClr val="000000">
                      <a:alpha val="43137"/>
                    </a:srgbClr>
                  </a:outerShdw>
                </a:effectLst>
              </a:rPr>
              <a:t>in the face</a:t>
            </a:r>
            <a:br>
              <a:rPr lang="en-US" dirty="0">
                <a:solidFill>
                  <a:srgbClr val="FFFF00"/>
                </a:solidFill>
                <a:effectLst>
                  <a:glow rad="127000">
                    <a:srgbClr val="C00000"/>
                  </a:glow>
                  <a:outerShdw blurRad="38100" dist="38100" dir="2700000" algn="tl">
                    <a:srgbClr val="000000">
                      <a:alpha val="43137"/>
                    </a:srgbClr>
                  </a:outerShdw>
                </a:effectLst>
              </a:rPr>
            </a:br>
            <a:r>
              <a:rPr lang="en-US" dirty="0">
                <a:solidFill>
                  <a:srgbClr val="FFFF00"/>
                </a:solidFill>
                <a:effectLst>
                  <a:glow rad="127000">
                    <a:srgbClr val="C00000"/>
                  </a:glow>
                  <a:outerShdw blurRad="38100" dist="38100" dir="2700000" algn="tl">
                    <a:srgbClr val="000000">
                      <a:alpha val="43137"/>
                    </a:srgbClr>
                  </a:outerShdw>
                </a:effectLst>
              </a:rPr>
              <a:t> of suffering,</a:t>
            </a:r>
            <a:r>
              <a:rPr lang="en-US" dirty="0"/>
              <a:t>  take the</a:t>
            </a:r>
            <a:br>
              <a:rPr lang="en-US" dirty="0"/>
            </a:br>
            <a:r>
              <a:rPr lang="en-US" dirty="0"/>
              <a:t>prophets who spoke in</a:t>
            </a:r>
            <a:br>
              <a:rPr lang="en-US" dirty="0"/>
            </a:br>
            <a:r>
              <a:rPr lang="en-US" dirty="0"/>
              <a:t>the name of the Lord.</a:t>
            </a:r>
          </a:p>
        </p:txBody>
      </p:sp>
      <p:pic>
        <p:nvPicPr>
          <p:cNvPr id="6" name="Picture 5"/>
          <p:cNvPicPr>
            <a:picLocks noChangeAspect="1" noChangeArrowheads="1"/>
          </p:cNvPicPr>
          <p:nvPr/>
        </p:nvPicPr>
        <p:blipFill>
          <a:blip r:embed="rId3" cstate="print"/>
          <a:srcRect r="24274"/>
          <a:stretch>
            <a:fillRect/>
          </a:stretch>
        </p:blipFill>
        <p:spPr bwMode="auto">
          <a:xfrm>
            <a:off x="8267700" y="0"/>
            <a:ext cx="3924300" cy="6858000"/>
          </a:xfrm>
          <a:prstGeom prst="rect">
            <a:avLst/>
          </a:prstGeom>
          <a:noFill/>
          <a:ln w="9525">
            <a:noFill/>
            <a:miter lim="800000"/>
            <a:headEnd/>
            <a:tailEnd/>
          </a:ln>
          <a:effectLst/>
        </p:spPr>
      </p:pic>
    </p:spTree>
    <p:extLst>
      <p:ext uri="{BB962C8B-B14F-4D97-AF65-F5344CB8AC3E}">
        <p14:creationId xmlns:p14="http://schemas.microsoft.com/office/powerpoint/2010/main" val="2549419835"/>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5-Be </a:t>
            </a:r>
            <a:r>
              <a:rPr lang="en-US" u="sng" dirty="0"/>
              <a:t>PERSEVERING</a:t>
            </a:r>
          </a:p>
        </p:txBody>
      </p:sp>
      <p:sp>
        <p:nvSpPr>
          <p:cNvPr id="6" name="Content Placeholder 2"/>
          <p:cNvSpPr>
            <a:spLocks noGrp="1"/>
          </p:cNvSpPr>
          <p:nvPr>
            <p:ph idx="1"/>
          </p:nvPr>
        </p:nvSpPr>
        <p:spPr>
          <a:xfrm>
            <a:off x="609600" y="1600201"/>
            <a:ext cx="5181600" cy="4525963"/>
          </a:xfrm>
        </p:spPr>
        <p:txBody>
          <a:bodyPr/>
          <a:lstStyle/>
          <a:p>
            <a:r>
              <a:rPr lang="en-US" baseline="30000" dirty="0"/>
              <a:t>11</a:t>
            </a:r>
            <a:r>
              <a:rPr lang="en-US" dirty="0"/>
              <a:t> As you know, we consider blessed those who have </a:t>
            </a:r>
            <a:r>
              <a:rPr lang="en-US" dirty="0">
                <a:solidFill>
                  <a:srgbClr val="FFFF00"/>
                </a:solidFill>
              </a:rPr>
              <a:t>persevered. ....</a:t>
            </a:r>
            <a:endParaRPr lang="en-US" dirty="0"/>
          </a:p>
        </p:txBody>
      </p:sp>
      <p:pic>
        <p:nvPicPr>
          <p:cNvPr id="3" name="Picture 2"/>
          <p:cNvPicPr>
            <a:picLocks noChangeAspect="1"/>
          </p:cNvPicPr>
          <p:nvPr/>
        </p:nvPicPr>
        <p:blipFill>
          <a:blip r:embed="rId3"/>
          <a:stretch>
            <a:fillRect/>
          </a:stretch>
        </p:blipFill>
        <p:spPr>
          <a:xfrm>
            <a:off x="5105400" y="1676400"/>
            <a:ext cx="7232281" cy="5286964"/>
          </a:xfrm>
          <a:prstGeom prst="rect">
            <a:avLst/>
          </a:prstGeom>
        </p:spPr>
      </p:pic>
    </p:spTree>
    <p:extLst>
      <p:ext uri="{BB962C8B-B14F-4D97-AF65-F5344CB8AC3E}">
        <p14:creationId xmlns:p14="http://schemas.microsoft.com/office/powerpoint/2010/main" val="1722269962"/>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715000" y="-1219200"/>
            <a:ext cx="8401637" cy="10660075"/>
          </a:xfrm>
          <a:prstGeom prst="rect">
            <a:avLst/>
          </a:prstGeom>
        </p:spPr>
      </p:pic>
      <p:sp>
        <p:nvSpPr>
          <p:cNvPr id="2" name="Title 1"/>
          <p:cNvSpPr>
            <a:spLocks noGrp="1"/>
          </p:cNvSpPr>
          <p:nvPr>
            <p:ph type="title"/>
          </p:nvPr>
        </p:nvSpPr>
        <p:spPr/>
        <p:txBody>
          <a:bodyPr/>
          <a:lstStyle/>
          <a:p>
            <a:pPr algn="l"/>
            <a:r>
              <a:rPr lang="en-US" dirty="0"/>
              <a:t>   6-Be </a:t>
            </a:r>
            <a:r>
              <a:rPr lang="en-US" u="sng" dirty="0"/>
              <a:t>EXPECTANT</a:t>
            </a:r>
          </a:p>
        </p:txBody>
      </p:sp>
      <p:sp>
        <p:nvSpPr>
          <p:cNvPr id="3" name="Content Placeholder 2"/>
          <p:cNvSpPr>
            <a:spLocks noGrp="1"/>
          </p:cNvSpPr>
          <p:nvPr>
            <p:ph idx="1"/>
          </p:nvPr>
        </p:nvSpPr>
        <p:spPr>
          <a:xfrm>
            <a:off x="609600" y="1600201"/>
            <a:ext cx="6553200" cy="4525963"/>
          </a:xfrm>
        </p:spPr>
        <p:txBody>
          <a:bodyPr>
            <a:noAutofit/>
          </a:bodyPr>
          <a:lstStyle/>
          <a:p>
            <a:r>
              <a:rPr lang="en-US" baseline="30000" dirty="0"/>
              <a:t>11</a:t>
            </a:r>
            <a:r>
              <a:rPr lang="en-US" dirty="0"/>
              <a:t> .... </a:t>
            </a:r>
            <a:r>
              <a:rPr lang="en-US" dirty="0">
                <a:effectLst>
                  <a:glow rad="127000">
                    <a:srgbClr val="C00000"/>
                  </a:glow>
                  <a:outerShdw blurRad="38100" dist="38100" dir="2700000" algn="tl">
                    <a:srgbClr val="000000">
                      <a:alpha val="43137"/>
                    </a:srgbClr>
                  </a:outerShdw>
                </a:effectLst>
              </a:rPr>
              <a:t>You have heard of Job's perseverance </a:t>
            </a:r>
            <a:r>
              <a:rPr lang="en-US" dirty="0"/>
              <a:t>and have seen what the Lord finally brought about. The Lord is full of compassion and mercy.</a:t>
            </a:r>
          </a:p>
          <a:p>
            <a:r>
              <a:rPr lang="en-US" sz="3600" dirty="0"/>
              <a:t> </a:t>
            </a:r>
          </a:p>
        </p:txBody>
      </p:sp>
    </p:spTree>
    <p:extLst>
      <p:ext uri="{BB962C8B-B14F-4D97-AF65-F5344CB8AC3E}">
        <p14:creationId xmlns:p14="http://schemas.microsoft.com/office/powerpoint/2010/main" val="3280234240"/>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15000" y="-1219200"/>
            <a:ext cx="8401637" cy="10660075"/>
          </a:xfrm>
          <a:prstGeom prst="rect">
            <a:avLst/>
          </a:prstGeom>
        </p:spPr>
      </p:pic>
      <p:sp>
        <p:nvSpPr>
          <p:cNvPr id="2" name="Title 1"/>
          <p:cNvSpPr>
            <a:spLocks noGrp="1"/>
          </p:cNvSpPr>
          <p:nvPr>
            <p:ph type="title"/>
          </p:nvPr>
        </p:nvSpPr>
        <p:spPr/>
        <p:txBody>
          <a:bodyPr/>
          <a:lstStyle/>
          <a:p>
            <a:pPr algn="l"/>
            <a:r>
              <a:rPr lang="en-US" dirty="0"/>
              <a:t>   6-Be EXPECTANT</a:t>
            </a:r>
          </a:p>
        </p:txBody>
      </p:sp>
      <p:sp>
        <p:nvSpPr>
          <p:cNvPr id="3" name="Content Placeholder 2"/>
          <p:cNvSpPr>
            <a:spLocks noGrp="1"/>
          </p:cNvSpPr>
          <p:nvPr>
            <p:ph idx="1"/>
          </p:nvPr>
        </p:nvSpPr>
        <p:spPr>
          <a:xfrm>
            <a:off x="609600" y="1600201"/>
            <a:ext cx="6629400" cy="4525963"/>
          </a:xfrm>
        </p:spPr>
        <p:txBody>
          <a:bodyPr>
            <a:noAutofit/>
          </a:bodyPr>
          <a:lstStyle/>
          <a:p>
            <a:r>
              <a:rPr lang="en-US" baseline="30000" dirty="0"/>
              <a:t>11</a:t>
            </a:r>
            <a:r>
              <a:rPr lang="en-US" dirty="0"/>
              <a:t> .... </a:t>
            </a:r>
            <a:r>
              <a:rPr lang="en-US" dirty="0">
                <a:effectLst>
                  <a:glow rad="127000">
                    <a:srgbClr val="C00000"/>
                  </a:glow>
                  <a:outerShdw blurRad="38100" dist="38100" dir="2700000" algn="tl">
                    <a:srgbClr val="000000">
                      <a:alpha val="43137"/>
                    </a:srgbClr>
                  </a:outerShdw>
                </a:effectLst>
              </a:rPr>
              <a:t>You have heard of Job's perseverance</a:t>
            </a:r>
            <a:r>
              <a:rPr lang="en-US" dirty="0"/>
              <a:t> and have seen </a:t>
            </a:r>
            <a:r>
              <a:rPr lang="en-US" dirty="0">
                <a:solidFill>
                  <a:srgbClr val="FFFF00"/>
                </a:solidFill>
              </a:rPr>
              <a:t>what the Lord finally brought about</a:t>
            </a:r>
            <a:r>
              <a:rPr lang="en-US" dirty="0"/>
              <a:t>. The Lord is full of compassion and mercy.</a:t>
            </a:r>
          </a:p>
          <a:p>
            <a:r>
              <a:rPr lang="en-US" dirty="0"/>
              <a:t> </a:t>
            </a:r>
          </a:p>
        </p:txBody>
      </p:sp>
    </p:spTree>
    <p:extLst>
      <p:ext uri="{BB962C8B-B14F-4D97-AF65-F5344CB8AC3E}">
        <p14:creationId xmlns:p14="http://schemas.microsoft.com/office/powerpoint/2010/main" val="3388680369"/>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r="7168"/>
          <a:stretch>
            <a:fillRect/>
          </a:stretch>
        </p:blipFill>
        <p:spPr bwMode="auto">
          <a:xfrm>
            <a:off x="4612629" y="1143000"/>
            <a:ext cx="7579371" cy="5715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7-Be </a:t>
            </a:r>
            <a:r>
              <a:rPr lang="en-US" u="sng" dirty="0"/>
              <a:t>HONEST</a:t>
            </a:r>
          </a:p>
        </p:txBody>
      </p:sp>
      <p:sp>
        <p:nvSpPr>
          <p:cNvPr id="3" name="Content Placeholder 2"/>
          <p:cNvSpPr>
            <a:spLocks noGrp="1"/>
          </p:cNvSpPr>
          <p:nvPr>
            <p:ph idx="1"/>
          </p:nvPr>
        </p:nvSpPr>
        <p:spPr>
          <a:xfrm>
            <a:off x="609600" y="1600201"/>
            <a:ext cx="7696200" cy="4525963"/>
          </a:xfrm>
        </p:spPr>
        <p:txBody>
          <a:bodyPr/>
          <a:lstStyle/>
          <a:p>
            <a:r>
              <a:rPr lang="en-US" baseline="30000" dirty="0"/>
              <a:t>12</a:t>
            </a:r>
            <a:r>
              <a:rPr lang="en-US" dirty="0"/>
              <a:t> Above all, my brothers, do not swear--not by heaven or by earth or by anything else.  </a:t>
            </a:r>
            <a:r>
              <a:rPr lang="en-US" dirty="0">
                <a:solidFill>
                  <a:srgbClr val="FFFF00"/>
                </a:solidFill>
              </a:rPr>
              <a:t>Let your "Yes" be yes</a:t>
            </a:r>
            <a:r>
              <a:rPr lang="en-US" dirty="0"/>
              <a:t>, </a:t>
            </a:r>
            <a:br>
              <a:rPr lang="en-US" dirty="0"/>
            </a:br>
            <a:r>
              <a:rPr lang="en-US" dirty="0"/>
              <a:t>and your "No," no, </a:t>
            </a:r>
            <a:br>
              <a:rPr lang="en-US" dirty="0"/>
            </a:br>
            <a:r>
              <a:rPr lang="en-US" dirty="0"/>
              <a:t>or you will be </a:t>
            </a:r>
            <a:br>
              <a:rPr lang="en-US" dirty="0"/>
            </a:br>
            <a:r>
              <a:rPr lang="en-US" dirty="0"/>
              <a:t>condemned.</a:t>
            </a:r>
          </a:p>
        </p:txBody>
      </p:sp>
    </p:spTree>
    <p:extLst>
      <p:ext uri="{BB962C8B-B14F-4D97-AF65-F5344CB8AC3E}">
        <p14:creationId xmlns:p14="http://schemas.microsoft.com/office/powerpoint/2010/main" val="838267955"/>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r="1273"/>
          <a:stretch>
            <a:fillRect/>
          </a:stretch>
        </p:blipFill>
        <p:spPr bwMode="auto">
          <a:xfrm>
            <a:off x="2982914" y="1"/>
            <a:ext cx="7685087" cy="68580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l="23379" t="10019"/>
          <a:stretch>
            <a:fillRect/>
          </a:stretch>
        </p:blipFill>
        <p:spPr bwMode="auto">
          <a:xfrm>
            <a:off x="-229256" y="-304800"/>
            <a:ext cx="9792356" cy="7136130"/>
          </a:xfrm>
          <a:prstGeom prst="rect">
            <a:avLst/>
          </a:prstGeom>
          <a:noFill/>
          <a:ln w="9525">
            <a:noFill/>
            <a:miter lim="800000"/>
            <a:headEnd/>
            <a:tailEnd/>
          </a:ln>
          <a:effectLst/>
        </p:spPr>
      </p:pic>
      <p:pic>
        <p:nvPicPr>
          <p:cNvPr id="3" name="Picture 2"/>
          <p:cNvPicPr>
            <a:picLocks noChangeAspect="1" noChangeArrowheads="1"/>
          </p:cNvPicPr>
          <p:nvPr/>
        </p:nvPicPr>
        <p:blipFill>
          <a:blip r:embed="rId5" cstate="print"/>
          <a:srcRect r="24274"/>
          <a:stretch>
            <a:fillRect/>
          </a:stretch>
        </p:blipFill>
        <p:spPr bwMode="auto">
          <a:xfrm>
            <a:off x="8286750" y="0"/>
            <a:ext cx="3924300" cy="6858000"/>
          </a:xfrm>
          <a:prstGeom prst="rect">
            <a:avLst/>
          </a:prstGeom>
          <a:noFill/>
          <a:ln w="9525">
            <a:noFill/>
            <a:miter lim="800000"/>
            <a:headEnd/>
            <a:tailEnd/>
          </a:ln>
          <a:effectLst/>
        </p:spPr>
      </p:pic>
      <p:sp>
        <p:nvSpPr>
          <p:cNvPr id="6" name="Title 5"/>
          <p:cNvSpPr>
            <a:spLocks noGrp="1"/>
          </p:cNvSpPr>
          <p:nvPr>
            <p:ph type="title"/>
          </p:nvPr>
        </p:nvSpPr>
        <p:spPr/>
        <p:txBody>
          <a:bodyPr/>
          <a:lstStyle/>
          <a:p>
            <a:r>
              <a:rPr lang="en-US" dirty="0">
                <a:ln>
                  <a:solidFill>
                    <a:schemeClr val="accent1">
                      <a:lumMod val="50000"/>
                    </a:schemeClr>
                  </a:solidFill>
                </a:ln>
                <a:effectLst>
                  <a:glow rad="127000">
                    <a:schemeClr val="tx1"/>
                  </a:glow>
                  <a:outerShdw blurRad="38100" dist="38100" dir="2700000" algn="tl">
                    <a:srgbClr val="000000">
                      <a:alpha val="43137"/>
                    </a:srgbClr>
                  </a:outerShdw>
                </a:effectLst>
              </a:rPr>
              <a:t>“in the face of suffering”</a:t>
            </a:r>
          </a:p>
        </p:txBody>
      </p:sp>
      <p:sp>
        <p:nvSpPr>
          <p:cNvPr id="2" name="Content Placeholder 1"/>
          <p:cNvSpPr>
            <a:spLocks noGrp="1"/>
          </p:cNvSpPr>
          <p:nvPr>
            <p:ph idx="1"/>
          </p:nvPr>
        </p:nvSpPr>
        <p:spPr>
          <a:xfrm>
            <a:off x="685800" y="5105400"/>
            <a:ext cx="10972800" cy="1554164"/>
          </a:xfrm>
        </p:spPr>
        <p:txBody>
          <a:bodyPr/>
          <a:lstStyle/>
          <a:p>
            <a:pPr algn="ctr"/>
            <a:r>
              <a:rPr lang="en-US" sz="4400" dirty="0">
                <a:ln w="0"/>
                <a:solidFill>
                  <a:schemeClr val="tx1"/>
                </a:solidFill>
                <a:effectLst>
                  <a:glow rad="127000">
                    <a:srgbClr val="FFFF00"/>
                  </a:glow>
                  <a:outerShdw blurRad="38100" dist="19050" dir="2700000" algn="tl" rotWithShape="0">
                    <a:schemeClr val="dk1">
                      <a:alpha val="40000"/>
                    </a:schemeClr>
                  </a:outerShdw>
                </a:effectLst>
              </a:rPr>
              <a:t>Seven ways to show that </a:t>
            </a:r>
            <a:br>
              <a:rPr lang="en-US" sz="4400" dirty="0">
                <a:ln w="0"/>
                <a:solidFill>
                  <a:schemeClr val="tx1"/>
                </a:solidFill>
                <a:effectLst>
                  <a:glow rad="127000">
                    <a:srgbClr val="FFFF00"/>
                  </a:glow>
                  <a:outerShdw blurRad="38100" dist="19050" dir="2700000" algn="tl" rotWithShape="0">
                    <a:schemeClr val="dk1">
                      <a:alpha val="40000"/>
                    </a:schemeClr>
                  </a:outerShdw>
                </a:effectLst>
              </a:rPr>
            </a:br>
            <a:r>
              <a:rPr lang="en-US" sz="4400" dirty="0">
                <a:ln w="0"/>
                <a:solidFill>
                  <a:schemeClr val="tx1"/>
                </a:solidFill>
                <a:effectLst>
                  <a:glow rad="127000">
                    <a:srgbClr val="FFFF00"/>
                  </a:glow>
                  <a:outerShdw blurRad="38100" dist="19050" dir="2700000" algn="tl" rotWithShape="0">
                    <a:schemeClr val="dk1">
                      <a:alpha val="40000"/>
                    </a:schemeClr>
                  </a:outerShdw>
                </a:effectLst>
              </a:rPr>
              <a:t>your faith works:</a:t>
            </a:r>
          </a:p>
          <a:p>
            <a:endParaRPr lang="en-US" dirty="0"/>
          </a:p>
        </p:txBody>
      </p:sp>
    </p:spTree>
    <p:extLst>
      <p:ext uri="{BB962C8B-B14F-4D97-AF65-F5344CB8AC3E}">
        <p14:creationId xmlns:p14="http://schemas.microsoft.com/office/powerpoint/2010/main" val="2100511174"/>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r="1273"/>
          <a:stretch>
            <a:fillRect/>
          </a:stretch>
        </p:blipFill>
        <p:spPr bwMode="auto">
          <a:xfrm>
            <a:off x="4506913" y="-36286"/>
            <a:ext cx="7685087" cy="6858000"/>
          </a:xfrm>
          <a:prstGeom prst="rect">
            <a:avLst/>
          </a:prstGeom>
          <a:noFill/>
          <a:ln w="9525">
            <a:noFill/>
            <a:miter lim="800000"/>
            <a:headEnd/>
            <a:tailEnd/>
          </a:ln>
          <a:effectLst/>
        </p:spPr>
      </p:pic>
      <p:sp>
        <p:nvSpPr>
          <p:cNvPr id="2" name="Title 1"/>
          <p:cNvSpPr>
            <a:spLocks noGrp="1"/>
          </p:cNvSpPr>
          <p:nvPr>
            <p:ph type="title"/>
          </p:nvPr>
        </p:nvSpPr>
        <p:spPr>
          <a:xfrm>
            <a:off x="381000" y="0"/>
            <a:ext cx="11379200" cy="1143000"/>
          </a:xfrm>
        </p:spPr>
        <p:txBody>
          <a:bodyPr/>
          <a:lstStyle/>
          <a:p>
            <a:r>
              <a:rPr lang="en-US" dirty="0"/>
              <a:t>Let’s wrap this up ...</a:t>
            </a:r>
          </a:p>
        </p:txBody>
      </p:sp>
      <p:sp>
        <p:nvSpPr>
          <p:cNvPr id="3" name="Content Placeholder 2"/>
          <p:cNvSpPr>
            <a:spLocks noGrp="1"/>
          </p:cNvSpPr>
          <p:nvPr>
            <p:ph idx="1"/>
          </p:nvPr>
        </p:nvSpPr>
        <p:spPr>
          <a:xfrm>
            <a:off x="609600" y="1143000"/>
            <a:ext cx="10972800" cy="4983165"/>
          </a:xfrm>
        </p:spPr>
        <p:txBody>
          <a:bodyPr/>
          <a:lstStyle/>
          <a:p>
            <a:pPr>
              <a:lnSpc>
                <a:spcPct val="80000"/>
              </a:lnSpc>
            </a:pPr>
            <a:r>
              <a:rPr lang="en-US" dirty="0"/>
              <a:t>No one enjoys suffering ... </a:t>
            </a:r>
          </a:p>
        </p:txBody>
      </p:sp>
    </p:spTree>
    <p:extLst>
      <p:ext uri="{BB962C8B-B14F-4D97-AF65-F5344CB8AC3E}">
        <p14:creationId xmlns:p14="http://schemas.microsoft.com/office/powerpoint/2010/main" val="380513973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r="1273"/>
          <a:stretch>
            <a:fillRect/>
          </a:stretch>
        </p:blipFill>
        <p:spPr bwMode="auto">
          <a:xfrm>
            <a:off x="4506913" y="-36286"/>
            <a:ext cx="7685087" cy="6858000"/>
          </a:xfrm>
          <a:prstGeom prst="rect">
            <a:avLst/>
          </a:prstGeom>
          <a:noFill/>
          <a:ln w="9525">
            <a:noFill/>
            <a:miter lim="800000"/>
            <a:headEnd/>
            <a:tailEnd/>
          </a:ln>
          <a:effectLst/>
        </p:spPr>
      </p:pic>
      <p:sp>
        <p:nvSpPr>
          <p:cNvPr id="2" name="Title 1"/>
          <p:cNvSpPr>
            <a:spLocks noGrp="1"/>
          </p:cNvSpPr>
          <p:nvPr>
            <p:ph type="title"/>
          </p:nvPr>
        </p:nvSpPr>
        <p:spPr>
          <a:xfrm>
            <a:off x="381000" y="0"/>
            <a:ext cx="11379200" cy="1143000"/>
          </a:xfrm>
        </p:spPr>
        <p:txBody>
          <a:bodyPr/>
          <a:lstStyle/>
          <a:p>
            <a:r>
              <a:rPr lang="en-US" dirty="0"/>
              <a:t>Let’s wrap this up ...</a:t>
            </a:r>
          </a:p>
        </p:txBody>
      </p:sp>
      <p:sp>
        <p:nvSpPr>
          <p:cNvPr id="3" name="Content Placeholder 2"/>
          <p:cNvSpPr>
            <a:spLocks noGrp="1"/>
          </p:cNvSpPr>
          <p:nvPr>
            <p:ph idx="1"/>
          </p:nvPr>
        </p:nvSpPr>
        <p:spPr>
          <a:xfrm>
            <a:off x="609600" y="1143000"/>
            <a:ext cx="10972800" cy="4983165"/>
          </a:xfrm>
        </p:spPr>
        <p:txBody>
          <a:bodyPr/>
          <a:lstStyle/>
          <a:p>
            <a:pPr>
              <a:lnSpc>
                <a:spcPct val="80000"/>
              </a:lnSpc>
            </a:pPr>
            <a:r>
              <a:rPr lang="en-US" dirty="0"/>
              <a:t>No one enjoys suffering ... </a:t>
            </a:r>
          </a:p>
          <a:p>
            <a:pPr>
              <a:lnSpc>
                <a:spcPct val="80000"/>
              </a:lnSpc>
            </a:pPr>
            <a:r>
              <a:rPr lang="en-US" dirty="0"/>
              <a:t>But the hope of Christ’s return motivate us to: </a:t>
            </a:r>
          </a:p>
        </p:txBody>
      </p:sp>
    </p:spTree>
    <p:extLst>
      <p:ext uri="{BB962C8B-B14F-4D97-AF65-F5344CB8AC3E}">
        <p14:creationId xmlns:p14="http://schemas.microsoft.com/office/powerpoint/2010/main" val="317462597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r="1273"/>
          <a:stretch>
            <a:fillRect/>
          </a:stretch>
        </p:blipFill>
        <p:spPr bwMode="auto">
          <a:xfrm>
            <a:off x="4506913" y="-36286"/>
            <a:ext cx="7685087" cy="6858000"/>
          </a:xfrm>
          <a:prstGeom prst="rect">
            <a:avLst/>
          </a:prstGeom>
          <a:noFill/>
          <a:ln w="9525">
            <a:noFill/>
            <a:miter lim="800000"/>
            <a:headEnd/>
            <a:tailEnd/>
          </a:ln>
          <a:effectLst/>
        </p:spPr>
      </p:pic>
      <p:sp>
        <p:nvSpPr>
          <p:cNvPr id="2" name="Title 1"/>
          <p:cNvSpPr>
            <a:spLocks noGrp="1"/>
          </p:cNvSpPr>
          <p:nvPr>
            <p:ph type="title"/>
          </p:nvPr>
        </p:nvSpPr>
        <p:spPr>
          <a:xfrm>
            <a:off x="381000" y="0"/>
            <a:ext cx="11379200" cy="1143000"/>
          </a:xfrm>
        </p:spPr>
        <p:txBody>
          <a:bodyPr/>
          <a:lstStyle/>
          <a:p>
            <a:r>
              <a:rPr lang="en-US" dirty="0"/>
              <a:t>Let’s wrap this up ...</a:t>
            </a:r>
          </a:p>
        </p:txBody>
      </p:sp>
      <p:sp>
        <p:nvSpPr>
          <p:cNvPr id="3" name="Content Placeholder 2"/>
          <p:cNvSpPr>
            <a:spLocks noGrp="1"/>
          </p:cNvSpPr>
          <p:nvPr>
            <p:ph idx="1"/>
          </p:nvPr>
        </p:nvSpPr>
        <p:spPr>
          <a:xfrm>
            <a:off x="609600" y="1143000"/>
            <a:ext cx="10972800" cy="4983165"/>
          </a:xfrm>
        </p:spPr>
        <p:txBody>
          <a:bodyPr/>
          <a:lstStyle/>
          <a:p>
            <a:pPr>
              <a:lnSpc>
                <a:spcPct val="80000"/>
              </a:lnSpc>
            </a:pPr>
            <a:r>
              <a:rPr lang="en-US" dirty="0"/>
              <a:t>No one enjoys suffering ... </a:t>
            </a:r>
          </a:p>
          <a:p>
            <a:pPr>
              <a:lnSpc>
                <a:spcPct val="80000"/>
              </a:lnSpc>
            </a:pPr>
            <a:r>
              <a:rPr lang="en-US" dirty="0"/>
              <a:t>But the hope of Christ’s return motivate us to: </a:t>
            </a:r>
          </a:p>
          <a:p>
            <a:pPr>
              <a:lnSpc>
                <a:spcPct val="80000"/>
              </a:lnSpc>
            </a:pPr>
            <a:r>
              <a:rPr lang="en-US" dirty="0"/>
              <a:t>	1- Be Patient</a:t>
            </a:r>
          </a:p>
        </p:txBody>
      </p:sp>
    </p:spTree>
    <p:extLst>
      <p:ext uri="{BB962C8B-B14F-4D97-AF65-F5344CB8AC3E}">
        <p14:creationId xmlns:p14="http://schemas.microsoft.com/office/powerpoint/2010/main" val="347758659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r="1273"/>
          <a:stretch>
            <a:fillRect/>
          </a:stretch>
        </p:blipFill>
        <p:spPr bwMode="auto">
          <a:xfrm>
            <a:off x="4506913" y="-36286"/>
            <a:ext cx="7685087" cy="6858000"/>
          </a:xfrm>
          <a:prstGeom prst="rect">
            <a:avLst/>
          </a:prstGeom>
          <a:noFill/>
          <a:ln w="9525">
            <a:noFill/>
            <a:miter lim="800000"/>
            <a:headEnd/>
            <a:tailEnd/>
          </a:ln>
          <a:effectLst/>
        </p:spPr>
      </p:pic>
      <p:sp>
        <p:nvSpPr>
          <p:cNvPr id="2" name="Title 1"/>
          <p:cNvSpPr>
            <a:spLocks noGrp="1"/>
          </p:cNvSpPr>
          <p:nvPr>
            <p:ph type="title"/>
          </p:nvPr>
        </p:nvSpPr>
        <p:spPr>
          <a:xfrm>
            <a:off x="381000" y="0"/>
            <a:ext cx="11379200" cy="1143000"/>
          </a:xfrm>
        </p:spPr>
        <p:txBody>
          <a:bodyPr/>
          <a:lstStyle/>
          <a:p>
            <a:r>
              <a:rPr lang="en-US" dirty="0"/>
              <a:t>Let’s wrap this up ...</a:t>
            </a:r>
          </a:p>
        </p:txBody>
      </p:sp>
      <p:sp>
        <p:nvSpPr>
          <p:cNvPr id="3" name="Content Placeholder 2"/>
          <p:cNvSpPr>
            <a:spLocks noGrp="1"/>
          </p:cNvSpPr>
          <p:nvPr>
            <p:ph idx="1"/>
          </p:nvPr>
        </p:nvSpPr>
        <p:spPr>
          <a:xfrm>
            <a:off x="609600" y="1143000"/>
            <a:ext cx="10972800" cy="4983165"/>
          </a:xfrm>
        </p:spPr>
        <p:txBody>
          <a:bodyPr/>
          <a:lstStyle/>
          <a:p>
            <a:pPr>
              <a:lnSpc>
                <a:spcPct val="80000"/>
              </a:lnSpc>
            </a:pPr>
            <a:r>
              <a:rPr lang="en-US" dirty="0"/>
              <a:t>No one enjoys suffering ... </a:t>
            </a:r>
          </a:p>
          <a:p>
            <a:pPr>
              <a:lnSpc>
                <a:spcPct val="80000"/>
              </a:lnSpc>
            </a:pPr>
            <a:r>
              <a:rPr lang="en-US" dirty="0"/>
              <a:t>But the hope of Christ’s return motivate us to: </a:t>
            </a:r>
          </a:p>
          <a:p>
            <a:pPr>
              <a:lnSpc>
                <a:spcPct val="80000"/>
              </a:lnSpc>
            </a:pPr>
            <a:r>
              <a:rPr lang="en-US" dirty="0"/>
              <a:t>	1- Be Patient</a:t>
            </a:r>
          </a:p>
          <a:p>
            <a:pPr>
              <a:lnSpc>
                <a:spcPct val="80000"/>
              </a:lnSpc>
            </a:pPr>
            <a:r>
              <a:rPr lang="en-US" dirty="0"/>
              <a:t>	2- Be Steadfast</a:t>
            </a:r>
          </a:p>
        </p:txBody>
      </p:sp>
    </p:spTree>
    <p:extLst>
      <p:ext uri="{BB962C8B-B14F-4D97-AF65-F5344CB8AC3E}">
        <p14:creationId xmlns:p14="http://schemas.microsoft.com/office/powerpoint/2010/main" val="125508690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r="1273"/>
          <a:stretch>
            <a:fillRect/>
          </a:stretch>
        </p:blipFill>
        <p:spPr bwMode="auto">
          <a:xfrm>
            <a:off x="4506913" y="-36286"/>
            <a:ext cx="7685087" cy="6858000"/>
          </a:xfrm>
          <a:prstGeom prst="rect">
            <a:avLst/>
          </a:prstGeom>
          <a:noFill/>
          <a:ln w="9525">
            <a:noFill/>
            <a:miter lim="800000"/>
            <a:headEnd/>
            <a:tailEnd/>
          </a:ln>
          <a:effectLst/>
        </p:spPr>
      </p:pic>
      <p:sp>
        <p:nvSpPr>
          <p:cNvPr id="2" name="Title 1"/>
          <p:cNvSpPr>
            <a:spLocks noGrp="1"/>
          </p:cNvSpPr>
          <p:nvPr>
            <p:ph type="title"/>
          </p:nvPr>
        </p:nvSpPr>
        <p:spPr>
          <a:xfrm>
            <a:off x="381000" y="0"/>
            <a:ext cx="11379200" cy="1143000"/>
          </a:xfrm>
        </p:spPr>
        <p:txBody>
          <a:bodyPr/>
          <a:lstStyle/>
          <a:p>
            <a:r>
              <a:rPr lang="en-US" dirty="0"/>
              <a:t>Let’s wrap this up ...</a:t>
            </a:r>
          </a:p>
        </p:txBody>
      </p:sp>
      <p:sp>
        <p:nvSpPr>
          <p:cNvPr id="3" name="Content Placeholder 2"/>
          <p:cNvSpPr>
            <a:spLocks noGrp="1"/>
          </p:cNvSpPr>
          <p:nvPr>
            <p:ph idx="1"/>
          </p:nvPr>
        </p:nvSpPr>
        <p:spPr>
          <a:xfrm>
            <a:off x="609600" y="1143000"/>
            <a:ext cx="10972800" cy="4983165"/>
          </a:xfrm>
        </p:spPr>
        <p:txBody>
          <a:bodyPr/>
          <a:lstStyle/>
          <a:p>
            <a:pPr>
              <a:lnSpc>
                <a:spcPct val="80000"/>
              </a:lnSpc>
            </a:pPr>
            <a:r>
              <a:rPr lang="en-US" dirty="0"/>
              <a:t>No one enjoys suffering ... </a:t>
            </a:r>
          </a:p>
          <a:p>
            <a:pPr>
              <a:lnSpc>
                <a:spcPct val="80000"/>
              </a:lnSpc>
            </a:pPr>
            <a:r>
              <a:rPr lang="en-US" dirty="0"/>
              <a:t>But the hope of Christ’s return motivate us to: </a:t>
            </a:r>
          </a:p>
          <a:p>
            <a:pPr>
              <a:lnSpc>
                <a:spcPct val="80000"/>
              </a:lnSpc>
            </a:pPr>
            <a:r>
              <a:rPr lang="en-US" dirty="0"/>
              <a:t>	1- Be Patient</a:t>
            </a:r>
          </a:p>
          <a:p>
            <a:pPr>
              <a:lnSpc>
                <a:spcPct val="80000"/>
              </a:lnSpc>
            </a:pPr>
            <a:r>
              <a:rPr lang="en-US" dirty="0"/>
              <a:t>	2- Be Steadfast</a:t>
            </a:r>
          </a:p>
          <a:p>
            <a:pPr>
              <a:lnSpc>
                <a:spcPct val="80000"/>
              </a:lnSpc>
            </a:pPr>
            <a:r>
              <a:rPr lang="en-US" dirty="0"/>
              <a:t>	3- Be Happy</a:t>
            </a:r>
          </a:p>
        </p:txBody>
      </p:sp>
    </p:spTree>
    <p:extLst>
      <p:ext uri="{BB962C8B-B14F-4D97-AF65-F5344CB8AC3E}">
        <p14:creationId xmlns:p14="http://schemas.microsoft.com/office/powerpoint/2010/main" val="326233759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r="1273"/>
          <a:stretch>
            <a:fillRect/>
          </a:stretch>
        </p:blipFill>
        <p:spPr bwMode="auto">
          <a:xfrm>
            <a:off x="4506913" y="-36286"/>
            <a:ext cx="7685087" cy="6858000"/>
          </a:xfrm>
          <a:prstGeom prst="rect">
            <a:avLst/>
          </a:prstGeom>
          <a:noFill/>
          <a:ln w="9525">
            <a:noFill/>
            <a:miter lim="800000"/>
            <a:headEnd/>
            <a:tailEnd/>
          </a:ln>
          <a:effectLst/>
        </p:spPr>
      </p:pic>
      <p:sp>
        <p:nvSpPr>
          <p:cNvPr id="2" name="Title 1"/>
          <p:cNvSpPr>
            <a:spLocks noGrp="1"/>
          </p:cNvSpPr>
          <p:nvPr>
            <p:ph type="title"/>
          </p:nvPr>
        </p:nvSpPr>
        <p:spPr>
          <a:xfrm>
            <a:off x="381000" y="0"/>
            <a:ext cx="11379200" cy="1143000"/>
          </a:xfrm>
        </p:spPr>
        <p:txBody>
          <a:bodyPr/>
          <a:lstStyle/>
          <a:p>
            <a:r>
              <a:rPr lang="en-US" dirty="0"/>
              <a:t>Let’s wrap this up ...</a:t>
            </a:r>
          </a:p>
        </p:txBody>
      </p:sp>
      <p:sp>
        <p:nvSpPr>
          <p:cNvPr id="3" name="Content Placeholder 2"/>
          <p:cNvSpPr>
            <a:spLocks noGrp="1"/>
          </p:cNvSpPr>
          <p:nvPr>
            <p:ph idx="1"/>
          </p:nvPr>
        </p:nvSpPr>
        <p:spPr>
          <a:xfrm>
            <a:off x="609600" y="1143000"/>
            <a:ext cx="10972800" cy="4983165"/>
          </a:xfrm>
        </p:spPr>
        <p:txBody>
          <a:bodyPr/>
          <a:lstStyle/>
          <a:p>
            <a:pPr>
              <a:lnSpc>
                <a:spcPct val="80000"/>
              </a:lnSpc>
            </a:pPr>
            <a:r>
              <a:rPr lang="en-US" dirty="0"/>
              <a:t>No one enjoys suffering ... </a:t>
            </a:r>
          </a:p>
          <a:p>
            <a:pPr>
              <a:lnSpc>
                <a:spcPct val="80000"/>
              </a:lnSpc>
            </a:pPr>
            <a:r>
              <a:rPr lang="en-US" dirty="0"/>
              <a:t>But the hope of Christ’s return motivate us to: </a:t>
            </a:r>
          </a:p>
          <a:p>
            <a:pPr>
              <a:lnSpc>
                <a:spcPct val="80000"/>
              </a:lnSpc>
            </a:pPr>
            <a:r>
              <a:rPr lang="en-US" dirty="0"/>
              <a:t>	1- Be Patient</a:t>
            </a:r>
          </a:p>
          <a:p>
            <a:pPr>
              <a:lnSpc>
                <a:spcPct val="80000"/>
              </a:lnSpc>
            </a:pPr>
            <a:r>
              <a:rPr lang="en-US" dirty="0"/>
              <a:t>	2- Be Steadfast</a:t>
            </a:r>
          </a:p>
          <a:p>
            <a:pPr>
              <a:lnSpc>
                <a:spcPct val="80000"/>
              </a:lnSpc>
            </a:pPr>
            <a:r>
              <a:rPr lang="en-US" dirty="0"/>
              <a:t>	3- Be Happy</a:t>
            </a:r>
          </a:p>
          <a:p>
            <a:pPr>
              <a:lnSpc>
                <a:spcPct val="80000"/>
              </a:lnSpc>
            </a:pPr>
            <a:r>
              <a:rPr lang="en-US" dirty="0"/>
              <a:t>	4- Be Exemplary</a:t>
            </a:r>
          </a:p>
        </p:txBody>
      </p:sp>
    </p:spTree>
    <p:extLst>
      <p:ext uri="{BB962C8B-B14F-4D97-AF65-F5344CB8AC3E}">
        <p14:creationId xmlns:p14="http://schemas.microsoft.com/office/powerpoint/2010/main" val="262945812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r="1273"/>
          <a:stretch>
            <a:fillRect/>
          </a:stretch>
        </p:blipFill>
        <p:spPr bwMode="auto">
          <a:xfrm>
            <a:off x="4506913" y="-36286"/>
            <a:ext cx="7685087" cy="6858000"/>
          </a:xfrm>
          <a:prstGeom prst="rect">
            <a:avLst/>
          </a:prstGeom>
          <a:noFill/>
          <a:ln w="9525">
            <a:noFill/>
            <a:miter lim="800000"/>
            <a:headEnd/>
            <a:tailEnd/>
          </a:ln>
          <a:effectLst/>
        </p:spPr>
      </p:pic>
      <p:sp>
        <p:nvSpPr>
          <p:cNvPr id="2" name="Title 1"/>
          <p:cNvSpPr>
            <a:spLocks noGrp="1"/>
          </p:cNvSpPr>
          <p:nvPr>
            <p:ph type="title"/>
          </p:nvPr>
        </p:nvSpPr>
        <p:spPr>
          <a:xfrm>
            <a:off x="381000" y="0"/>
            <a:ext cx="11379200" cy="1143000"/>
          </a:xfrm>
        </p:spPr>
        <p:txBody>
          <a:bodyPr/>
          <a:lstStyle/>
          <a:p>
            <a:r>
              <a:rPr lang="en-US" dirty="0"/>
              <a:t>Let’s wrap this up ...</a:t>
            </a:r>
          </a:p>
        </p:txBody>
      </p:sp>
      <p:sp>
        <p:nvSpPr>
          <p:cNvPr id="3" name="Content Placeholder 2"/>
          <p:cNvSpPr>
            <a:spLocks noGrp="1"/>
          </p:cNvSpPr>
          <p:nvPr>
            <p:ph idx="1"/>
          </p:nvPr>
        </p:nvSpPr>
        <p:spPr>
          <a:xfrm>
            <a:off x="609600" y="1143000"/>
            <a:ext cx="10972800" cy="4983165"/>
          </a:xfrm>
        </p:spPr>
        <p:txBody>
          <a:bodyPr/>
          <a:lstStyle/>
          <a:p>
            <a:pPr>
              <a:lnSpc>
                <a:spcPct val="80000"/>
              </a:lnSpc>
            </a:pPr>
            <a:r>
              <a:rPr lang="en-US" dirty="0"/>
              <a:t>No one enjoys suffering ... </a:t>
            </a:r>
          </a:p>
          <a:p>
            <a:pPr>
              <a:lnSpc>
                <a:spcPct val="80000"/>
              </a:lnSpc>
            </a:pPr>
            <a:r>
              <a:rPr lang="en-US" dirty="0"/>
              <a:t>But the hope of Christ’s return motivate us to: </a:t>
            </a:r>
          </a:p>
          <a:p>
            <a:pPr>
              <a:lnSpc>
                <a:spcPct val="80000"/>
              </a:lnSpc>
            </a:pPr>
            <a:r>
              <a:rPr lang="en-US" dirty="0"/>
              <a:t>	1- Be Patient</a:t>
            </a:r>
          </a:p>
          <a:p>
            <a:pPr>
              <a:lnSpc>
                <a:spcPct val="80000"/>
              </a:lnSpc>
            </a:pPr>
            <a:r>
              <a:rPr lang="en-US" dirty="0"/>
              <a:t>	2- Be Steadfast</a:t>
            </a:r>
          </a:p>
          <a:p>
            <a:pPr>
              <a:lnSpc>
                <a:spcPct val="80000"/>
              </a:lnSpc>
            </a:pPr>
            <a:r>
              <a:rPr lang="en-US" dirty="0"/>
              <a:t>	3- Be Happy</a:t>
            </a:r>
          </a:p>
          <a:p>
            <a:pPr>
              <a:lnSpc>
                <a:spcPct val="80000"/>
              </a:lnSpc>
            </a:pPr>
            <a:r>
              <a:rPr lang="en-US" dirty="0"/>
              <a:t>	4- Be Exemplary</a:t>
            </a:r>
          </a:p>
          <a:p>
            <a:pPr>
              <a:lnSpc>
                <a:spcPct val="80000"/>
              </a:lnSpc>
            </a:pPr>
            <a:r>
              <a:rPr lang="en-US" dirty="0"/>
              <a:t>	5- Be Persevering</a:t>
            </a:r>
          </a:p>
        </p:txBody>
      </p:sp>
    </p:spTree>
    <p:extLst>
      <p:ext uri="{BB962C8B-B14F-4D97-AF65-F5344CB8AC3E}">
        <p14:creationId xmlns:p14="http://schemas.microsoft.com/office/powerpoint/2010/main" val="44393439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r="1273"/>
          <a:stretch>
            <a:fillRect/>
          </a:stretch>
        </p:blipFill>
        <p:spPr bwMode="auto">
          <a:xfrm>
            <a:off x="4506913" y="-36286"/>
            <a:ext cx="7685087" cy="6858000"/>
          </a:xfrm>
          <a:prstGeom prst="rect">
            <a:avLst/>
          </a:prstGeom>
          <a:noFill/>
          <a:ln w="9525">
            <a:noFill/>
            <a:miter lim="800000"/>
            <a:headEnd/>
            <a:tailEnd/>
          </a:ln>
          <a:effectLst/>
        </p:spPr>
      </p:pic>
      <p:sp>
        <p:nvSpPr>
          <p:cNvPr id="2" name="Title 1"/>
          <p:cNvSpPr>
            <a:spLocks noGrp="1"/>
          </p:cNvSpPr>
          <p:nvPr>
            <p:ph type="title"/>
          </p:nvPr>
        </p:nvSpPr>
        <p:spPr>
          <a:xfrm>
            <a:off x="381000" y="0"/>
            <a:ext cx="11379200" cy="1143000"/>
          </a:xfrm>
        </p:spPr>
        <p:txBody>
          <a:bodyPr/>
          <a:lstStyle/>
          <a:p>
            <a:r>
              <a:rPr lang="en-US" dirty="0"/>
              <a:t>Let’s wrap this up ...</a:t>
            </a:r>
          </a:p>
        </p:txBody>
      </p:sp>
      <p:sp>
        <p:nvSpPr>
          <p:cNvPr id="3" name="Content Placeholder 2"/>
          <p:cNvSpPr>
            <a:spLocks noGrp="1"/>
          </p:cNvSpPr>
          <p:nvPr>
            <p:ph idx="1"/>
          </p:nvPr>
        </p:nvSpPr>
        <p:spPr>
          <a:xfrm>
            <a:off x="609600" y="1143000"/>
            <a:ext cx="10972800" cy="4983165"/>
          </a:xfrm>
        </p:spPr>
        <p:txBody>
          <a:bodyPr/>
          <a:lstStyle/>
          <a:p>
            <a:pPr>
              <a:lnSpc>
                <a:spcPct val="80000"/>
              </a:lnSpc>
            </a:pPr>
            <a:r>
              <a:rPr lang="en-US" dirty="0"/>
              <a:t>No one enjoys suffering ... </a:t>
            </a:r>
          </a:p>
          <a:p>
            <a:pPr>
              <a:lnSpc>
                <a:spcPct val="80000"/>
              </a:lnSpc>
            </a:pPr>
            <a:r>
              <a:rPr lang="en-US" dirty="0"/>
              <a:t>But the hope of Christ’s return motivate us to: </a:t>
            </a:r>
          </a:p>
          <a:p>
            <a:pPr>
              <a:lnSpc>
                <a:spcPct val="80000"/>
              </a:lnSpc>
            </a:pPr>
            <a:r>
              <a:rPr lang="en-US" dirty="0"/>
              <a:t>	1- Be Patient</a:t>
            </a:r>
          </a:p>
          <a:p>
            <a:pPr>
              <a:lnSpc>
                <a:spcPct val="80000"/>
              </a:lnSpc>
            </a:pPr>
            <a:r>
              <a:rPr lang="en-US" dirty="0"/>
              <a:t>	2- Be Steadfast</a:t>
            </a:r>
          </a:p>
          <a:p>
            <a:pPr>
              <a:lnSpc>
                <a:spcPct val="80000"/>
              </a:lnSpc>
            </a:pPr>
            <a:r>
              <a:rPr lang="en-US" dirty="0"/>
              <a:t>	3- Be Happy</a:t>
            </a:r>
          </a:p>
          <a:p>
            <a:pPr>
              <a:lnSpc>
                <a:spcPct val="80000"/>
              </a:lnSpc>
            </a:pPr>
            <a:r>
              <a:rPr lang="en-US" dirty="0"/>
              <a:t>	4- Be Exemplary</a:t>
            </a:r>
          </a:p>
          <a:p>
            <a:pPr>
              <a:lnSpc>
                <a:spcPct val="80000"/>
              </a:lnSpc>
            </a:pPr>
            <a:r>
              <a:rPr lang="en-US" dirty="0"/>
              <a:t>	5- Be Persevering</a:t>
            </a:r>
          </a:p>
          <a:p>
            <a:pPr>
              <a:lnSpc>
                <a:spcPct val="80000"/>
              </a:lnSpc>
            </a:pPr>
            <a:r>
              <a:rPr lang="en-US" dirty="0"/>
              <a:t>	6- Be Expectant</a:t>
            </a:r>
          </a:p>
        </p:txBody>
      </p:sp>
    </p:spTree>
    <p:extLst>
      <p:ext uri="{BB962C8B-B14F-4D97-AF65-F5344CB8AC3E}">
        <p14:creationId xmlns:p14="http://schemas.microsoft.com/office/powerpoint/2010/main" val="387891802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r="1273"/>
          <a:stretch>
            <a:fillRect/>
          </a:stretch>
        </p:blipFill>
        <p:spPr bwMode="auto">
          <a:xfrm>
            <a:off x="4506913" y="-36286"/>
            <a:ext cx="7685087" cy="6858000"/>
          </a:xfrm>
          <a:prstGeom prst="rect">
            <a:avLst/>
          </a:prstGeom>
          <a:noFill/>
          <a:ln w="9525">
            <a:noFill/>
            <a:miter lim="800000"/>
            <a:headEnd/>
            <a:tailEnd/>
          </a:ln>
          <a:effectLst/>
        </p:spPr>
      </p:pic>
      <p:sp>
        <p:nvSpPr>
          <p:cNvPr id="2" name="Title 1"/>
          <p:cNvSpPr>
            <a:spLocks noGrp="1"/>
          </p:cNvSpPr>
          <p:nvPr>
            <p:ph type="title"/>
          </p:nvPr>
        </p:nvSpPr>
        <p:spPr>
          <a:xfrm>
            <a:off x="381000" y="0"/>
            <a:ext cx="11379200" cy="1143000"/>
          </a:xfrm>
        </p:spPr>
        <p:txBody>
          <a:bodyPr/>
          <a:lstStyle/>
          <a:p>
            <a:r>
              <a:rPr lang="en-US" dirty="0"/>
              <a:t>Let’s wrap this up ...</a:t>
            </a:r>
          </a:p>
        </p:txBody>
      </p:sp>
      <p:sp>
        <p:nvSpPr>
          <p:cNvPr id="3" name="Content Placeholder 2"/>
          <p:cNvSpPr>
            <a:spLocks noGrp="1"/>
          </p:cNvSpPr>
          <p:nvPr>
            <p:ph idx="1"/>
          </p:nvPr>
        </p:nvSpPr>
        <p:spPr>
          <a:xfrm>
            <a:off x="609600" y="1143000"/>
            <a:ext cx="10972800" cy="4983165"/>
          </a:xfrm>
        </p:spPr>
        <p:txBody>
          <a:bodyPr/>
          <a:lstStyle/>
          <a:p>
            <a:pPr>
              <a:lnSpc>
                <a:spcPct val="80000"/>
              </a:lnSpc>
            </a:pPr>
            <a:r>
              <a:rPr lang="en-US" dirty="0"/>
              <a:t>No one enjoys suffering ... </a:t>
            </a:r>
          </a:p>
          <a:p>
            <a:pPr>
              <a:lnSpc>
                <a:spcPct val="80000"/>
              </a:lnSpc>
            </a:pPr>
            <a:r>
              <a:rPr lang="en-US" dirty="0"/>
              <a:t>But the hope of Christ’s return motivate us to: </a:t>
            </a:r>
          </a:p>
          <a:p>
            <a:pPr>
              <a:lnSpc>
                <a:spcPct val="80000"/>
              </a:lnSpc>
            </a:pPr>
            <a:r>
              <a:rPr lang="en-US" dirty="0"/>
              <a:t>	1- Be Patient</a:t>
            </a:r>
          </a:p>
          <a:p>
            <a:pPr>
              <a:lnSpc>
                <a:spcPct val="80000"/>
              </a:lnSpc>
            </a:pPr>
            <a:r>
              <a:rPr lang="en-US" dirty="0"/>
              <a:t>	2- Be Steadfast</a:t>
            </a:r>
          </a:p>
          <a:p>
            <a:pPr>
              <a:lnSpc>
                <a:spcPct val="80000"/>
              </a:lnSpc>
            </a:pPr>
            <a:r>
              <a:rPr lang="en-US" dirty="0"/>
              <a:t>	3- Be Happy</a:t>
            </a:r>
          </a:p>
          <a:p>
            <a:pPr>
              <a:lnSpc>
                <a:spcPct val="80000"/>
              </a:lnSpc>
            </a:pPr>
            <a:r>
              <a:rPr lang="en-US" dirty="0"/>
              <a:t>	4- Be Exemplary</a:t>
            </a:r>
          </a:p>
          <a:p>
            <a:pPr>
              <a:lnSpc>
                <a:spcPct val="80000"/>
              </a:lnSpc>
            </a:pPr>
            <a:r>
              <a:rPr lang="en-US" dirty="0"/>
              <a:t>	5- Be Persevering</a:t>
            </a:r>
          </a:p>
          <a:p>
            <a:pPr>
              <a:lnSpc>
                <a:spcPct val="80000"/>
              </a:lnSpc>
            </a:pPr>
            <a:r>
              <a:rPr lang="en-US" dirty="0"/>
              <a:t>	6- Be Expectant</a:t>
            </a:r>
          </a:p>
          <a:p>
            <a:pPr>
              <a:lnSpc>
                <a:spcPct val="80000"/>
              </a:lnSpc>
            </a:pPr>
            <a:r>
              <a:rPr lang="en-US" dirty="0"/>
              <a:t>	7- Be Honest</a:t>
            </a:r>
          </a:p>
        </p:txBody>
      </p:sp>
    </p:spTree>
    <p:extLst>
      <p:ext uri="{BB962C8B-B14F-4D97-AF65-F5344CB8AC3E}">
        <p14:creationId xmlns:p14="http://schemas.microsoft.com/office/powerpoint/2010/main" val="226570088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r="1273"/>
          <a:stretch>
            <a:fillRect/>
          </a:stretch>
        </p:blipFill>
        <p:spPr bwMode="auto">
          <a:xfrm>
            <a:off x="4506913" y="-36286"/>
            <a:ext cx="7685087" cy="6858000"/>
          </a:xfrm>
          <a:prstGeom prst="rect">
            <a:avLst/>
          </a:prstGeom>
          <a:noFill/>
          <a:ln w="9525">
            <a:noFill/>
            <a:miter lim="800000"/>
            <a:headEnd/>
            <a:tailEnd/>
          </a:ln>
          <a:effectLst/>
        </p:spPr>
      </p:pic>
      <p:sp>
        <p:nvSpPr>
          <p:cNvPr id="2" name="Title 1"/>
          <p:cNvSpPr>
            <a:spLocks noGrp="1"/>
          </p:cNvSpPr>
          <p:nvPr>
            <p:ph type="title"/>
          </p:nvPr>
        </p:nvSpPr>
        <p:spPr>
          <a:xfrm>
            <a:off x="381000" y="0"/>
            <a:ext cx="11379200" cy="1143000"/>
          </a:xfrm>
        </p:spPr>
        <p:txBody>
          <a:bodyPr/>
          <a:lstStyle/>
          <a:p>
            <a:r>
              <a:rPr lang="en-US" dirty="0"/>
              <a:t>Let’s wrap this up ...</a:t>
            </a:r>
          </a:p>
        </p:txBody>
      </p:sp>
      <p:sp>
        <p:nvSpPr>
          <p:cNvPr id="3" name="Content Placeholder 2"/>
          <p:cNvSpPr>
            <a:spLocks noGrp="1"/>
          </p:cNvSpPr>
          <p:nvPr>
            <p:ph idx="1"/>
          </p:nvPr>
        </p:nvSpPr>
        <p:spPr>
          <a:xfrm>
            <a:off x="609600" y="1143000"/>
            <a:ext cx="10972800" cy="4983165"/>
          </a:xfrm>
        </p:spPr>
        <p:txBody>
          <a:bodyPr/>
          <a:lstStyle/>
          <a:p>
            <a:pPr>
              <a:lnSpc>
                <a:spcPct val="80000"/>
              </a:lnSpc>
            </a:pPr>
            <a:r>
              <a:rPr lang="en-US" dirty="0"/>
              <a:t>No one enjoys suffering ... </a:t>
            </a:r>
          </a:p>
          <a:p>
            <a:pPr>
              <a:lnSpc>
                <a:spcPct val="80000"/>
              </a:lnSpc>
            </a:pPr>
            <a:r>
              <a:rPr lang="en-US" dirty="0"/>
              <a:t>But the hope of Christ’s return motivate us to: </a:t>
            </a:r>
          </a:p>
          <a:p>
            <a:pPr>
              <a:lnSpc>
                <a:spcPct val="80000"/>
              </a:lnSpc>
            </a:pPr>
            <a:r>
              <a:rPr lang="en-US" dirty="0"/>
              <a:t>	1- Be Patient</a:t>
            </a:r>
          </a:p>
          <a:p>
            <a:pPr>
              <a:lnSpc>
                <a:spcPct val="80000"/>
              </a:lnSpc>
            </a:pPr>
            <a:r>
              <a:rPr lang="en-US" dirty="0"/>
              <a:t>	2- Be Steadfast</a:t>
            </a:r>
          </a:p>
          <a:p>
            <a:pPr>
              <a:lnSpc>
                <a:spcPct val="80000"/>
              </a:lnSpc>
            </a:pPr>
            <a:r>
              <a:rPr lang="en-US" dirty="0"/>
              <a:t>	3- Be Happy</a:t>
            </a:r>
          </a:p>
          <a:p>
            <a:pPr>
              <a:lnSpc>
                <a:spcPct val="80000"/>
              </a:lnSpc>
            </a:pPr>
            <a:r>
              <a:rPr lang="en-US" dirty="0"/>
              <a:t>	4- Be Exemplary</a:t>
            </a:r>
          </a:p>
          <a:p>
            <a:pPr>
              <a:lnSpc>
                <a:spcPct val="80000"/>
              </a:lnSpc>
            </a:pPr>
            <a:r>
              <a:rPr lang="en-US" dirty="0"/>
              <a:t>	5- Be Persevering</a:t>
            </a:r>
          </a:p>
          <a:p>
            <a:pPr>
              <a:lnSpc>
                <a:spcPct val="80000"/>
              </a:lnSpc>
            </a:pPr>
            <a:r>
              <a:rPr lang="en-US" dirty="0"/>
              <a:t>	6- Be Expectant</a:t>
            </a:r>
          </a:p>
          <a:p>
            <a:pPr>
              <a:lnSpc>
                <a:spcPct val="80000"/>
              </a:lnSpc>
            </a:pPr>
            <a:r>
              <a:rPr lang="en-US" dirty="0"/>
              <a:t>	7- Be Honest</a:t>
            </a:r>
          </a:p>
        </p:txBody>
      </p:sp>
      <p:sp>
        <p:nvSpPr>
          <p:cNvPr id="5" name="TextBox 4"/>
          <p:cNvSpPr txBox="1"/>
          <p:nvPr/>
        </p:nvSpPr>
        <p:spPr>
          <a:xfrm>
            <a:off x="6705600" y="2895600"/>
            <a:ext cx="4719733" cy="3416320"/>
          </a:xfrm>
          <a:prstGeom prst="rect">
            <a:avLst/>
          </a:prstGeom>
          <a:noFill/>
        </p:spPr>
        <p:txBody>
          <a:bodyPr wrap="square" rtlCol="0">
            <a:spAutoFit/>
          </a:bodyPr>
          <a:lstStyle/>
          <a:p>
            <a:pPr algn="ctr"/>
            <a:r>
              <a:rPr lang="en-US" sz="5400" b="1" dirty="0">
                <a:solidFill>
                  <a:srgbClr val="FFFF00"/>
                </a:solidFill>
                <a:effectLst>
                  <a:glow rad="127000">
                    <a:srgbClr val="C00000"/>
                  </a:glow>
                </a:effectLst>
              </a:rPr>
              <a:t>That is the evidence of</a:t>
            </a:r>
            <a:br>
              <a:rPr lang="en-US" sz="5400" b="1" dirty="0">
                <a:solidFill>
                  <a:srgbClr val="FFFF00"/>
                </a:solidFill>
                <a:effectLst>
                  <a:glow rad="127000">
                    <a:srgbClr val="C00000"/>
                  </a:glow>
                </a:effectLst>
              </a:rPr>
            </a:br>
            <a:r>
              <a:rPr lang="en-US" sz="5400" b="1" dirty="0">
                <a:solidFill>
                  <a:srgbClr val="FFFF00"/>
                </a:solidFill>
                <a:effectLst>
                  <a:glow rad="127000">
                    <a:srgbClr val="C00000"/>
                  </a:glow>
                </a:effectLst>
              </a:rPr>
              <a:t>A FAITH THAT WORKS!</a:t>
            </a:r>
          </a:p>
        </p:txBody>
      </p:sp>
    </p:spTree>
    <p:extLst>
      <p:ext uri="{BB962C8B-B14F-4D97-AF65-F5344CB8AC3E}">
        <p14:creationId xmlns:p14="http://schemas.microsoft.com/office/powerpoint/2010/main" val="400815304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1-Be </a:t>
            </a:r>
            <a:r>
              <a:rPr lang="en-US" u="sng" dirty="0"/>
              <a:t>Patient</a:t>
            </a:r>
            <a:endParaRPr lang="en-US" dirty="0"/>
          </a:p>
        </p:txBody>
      </p:sp>
      <p:sp>
        <p:nvSpPr>
          <p:cNvPr id="3" name="Content Placeholder 2"/>
          <p:cNvSpPr>
            <a:spLocks noGrp="1"/>
          </p:cNvSpPr>
          <p:nvPr>
            <p:ph idx="1"/>
          </p:nvPr>
        </p:nvSpPr>
        <p:spPr/>
        <p:txBody>
          <a:bodyPr/>
          <a:lstStyle/>
          <a:p>
            <a:r>
              <a:rPr lang="en-US" dirty="0"/>
              <a:t> </a:t>
            </a:r>
            <a:r>
              <a:rPr lang="en-US" baseline="30000" dirty="0"/>
              <a:t>7</a:t>
            </a:r>
            <a:r>
              <a:rPr lang="en-US" dirty="0"/>
              <a:t> Be </a:t>
            </a:r>
            <a:r>
              <a:rPr lang="en-US" dirty="0">
                <a:solidFill>
                  <a:srgbClr val="FFFF00"/>
                </a:solidFill>
              </a:rPr>
              <a:t>patient</a:t>
            </a:r>
            <a:r>
              <a:rPr lang="en-US" dirty="0"/>
              <a:t>, then, brothers, </a:t>
            </a:r>
            <a:br>
              <a:rPr lang="en-US" dirty="0"/>
            </a:br>
            <a:r>
              <a:rPr lang="en-US" dirty="0"/>
              <a:t>until the Lord's coming. </a:t>
            </a:r>
          </a:p>
        </p:txBody>
      </p:sp>
    </p:spTree>
    <p:extLst>
      <p:ext uri="{BB962C8B-B14F-4D97-AF65-F5344CB8AC3E}">
        <p14:creationId xmlns:p14="http://schemas.microsoft.com/office/powerpoint/2010/main" val="2425245937"/>
      </p:ext>
    </p:extLst>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19400"/>
            <a:ext cx="11379200" cy="1143000"/>
          </a:xfrm>
        </p:spPr>
        <p:txBody>
          <a:bodyPr/>
          <a:lstStyle/>
          <a:p>
            <a:r>
              <a:rPr lang="en-US" sz="6600" dirty="0"/>
              <a:t>Let’s Pray</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53797574"/>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r="12186"/>
          <a:stretch>
            <a:fillRect/>
          </a:stretch>
        </p:blipFill>
        <p:spPr bwMode="auto">
          <a:xfrm>
            <a:off x="7532771" y="0"/>
            <a:ext cx="466725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1-Be </a:t>
            </a:r>
            <a:r>
              <a:rPr lang="en-US" u="sng" dirty="0"/>
              <a:t>Patient</a:t>
            </a:r>
            <a:r>
              <a:rPr lang="en-US" dirty="0"/>
              <a:t> – to 2</a:t>
            </a:r>
            <a:r>
              <a:rPr lang="en-US" baseline="30000" dirty="0"/>
              <a:t>nd</a:t>
            </a:r>
            <a:r>
              <a:rPr lang="en-US" dirty="0"/>
              <a:t> Coming</a:t>
            </a:r>
          </a:p>
        </p:txBody>
      </p:sp>
      <p:sp>
        <p:nvSpPr>
          <p:cNvPr id="3" name="Content Placeholder 2"/>
          <p:cNvSpPr>
            <a:spLocks noGrp="1"/>
          </p:cNvSpPr>
          <p:nvPr>
            <p:ph idx="1"/>
          </p:nvPr>
        </p:nvSpPr>
        <p:spPr/>
        <p:txBody>
          <a:bodyPr/>
          <a:lstStyle/>
          <a:p>
            <a:r>
              <a:rPr lang="en-US" dirty="0"/>
              <a:t> </a:t>
            </a:r>
            <a:r>
              <a:rPr lang="en-US" baseline="30000" dirty="0"/>
              <a:t>7</a:t>
            </a:r>
            <a:r>
              <a:rPr lang="en-US" dirty="0"/>
              <a:t> Be </a:t>
            </a:r>
            <a:r>
              <a:rPr lang="en-US" dirty="0">
                <a:solidFill>
                  <a:srgbClr val="FFFF00"/>
                </a:solidFill>
              </a:rPr>
              <a:t>patient</a:t>
            </a:r>
            <a:r>
              <a:rPr lang="en-US" dirty="0"/>
              <a:t>, then, brothers, </a:t>
            </a:r>
            <a:br>
              <a:rPr lang="en-US" dirty="0"/>
            </a:br>
            <a:r>
              <a:rPr lang="en-US" dirty="0">
                <a:solidFill>
                  <a:srgbClr val="FFFF00"/>
                </a:solidFill>
              </a:rPr>
              <a:t>until the Lord's coming</a:t>
            </a:r>
            <a:r>
              <a:rPr lang="en-US" dirty="0"/>
              <a:t>. </a:t>
            </a:r>
          </a:p>
        </p:txBody>
      </p:sp>
    </p:spTree>
    <p:extLst>
      <p:ext uri="{BB962C8B-B14F-4D97-AF65-F5344CB8AC3E}">
        <p14:creationId xmlns:p14="http://schemas.microsoft.com/office/powerpoint/2010/main" val="3632003962"/>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3276600"/>
            <a:ext cx="3160466" cy="3484213"/>
          </a:xfrm>
          <a:prstGeom prst="rect">
            <a:avLst/>
          </a:prstGeom>
          <a:noFill/>
          <a:ln w="9525" cap="flat" cmpd="sng" algn="ctr">
            <a:noFill/>
            <a:prstDash val="solid"/>
            <a:miter lim="800000"/>
            <a:headEnd/>
            <a:tailEnd/>
          </a:ln>
          <a:effectLst/>
        </p:spPr>
      </p:pic>
      <p:sp>
        <p:nvSpPr>
          <p:cNvPr id="2" name="Title 1"/>
          <p:cNvSpPr>
            <a:spLocks noGrp="1"/>
          </p:cNvSpPr>
          <p:nvPr>
            <p:ph type="title"/>
          </p:nvPr>
        </p:nvSpPr>
        <p:spPr/>
        <p:txBody>
          <a:bodyPr/>
          <a:lstStyle/>
          <a:p>
            <a:pPr algn="l"/>
            <a:r>
              <a:rPr lang="en-US" dirty="0"/>
              <a:t>  1-Be </a:t>
            </a:r>
            <a:r>
              <a:rPr lang="en-US" u="sng" dirty="0"/>
              <a:t>Patient</a:t>
            </a:r>
            <a:r>
              <a:rPr lang="en-US" dirty="0"/>
              <a:t> – to 2</a:t>
            </a:r>
            <a:r>
              <a:rPr lang="en-US" baseline="30000" dirty="0"/>
              <a:t>nd</a:t>
            </a:r>
            <a:r>
              <a:rPr lang="en-US" dirty="0"/>
              <a:t> Coming</a:t>
            </a:r>
          </a:p>
        </p:txBody>
      </p:sp>
      <p:sp>
        <p:nvSpPr>
          <p:cNvPr id="3" name="Content Placeholder 2"/>
          <p:cNvSpPr>
            <a:spLocks noGrp="1"/>
          </p:cNvSpPr>
          <p:nvPr>
            <p:ph idx="1"/>
          </p:nvPr>
        </p:nvSpPr>
        <p:spPr/>
        <p:txBody>
          <a:bodyPr/>
          <a:lstStyle/>
          <a:p>
            <a:r>
              <a:rPr lang="en-US" dirty="0"/>
              <a:t> </a:t>
            </a:r>
            <a:r>
              <a:rPr lang="en-US" baseline="30000" dirty="0"/>
              <a:t>7</a:t>
            </a:r>
            <a:r>
              <a:rPr lang="en-US" dirty="0"/>
              <a:t> Be </a:t>
            </a:r>
            <a:r>
              <a:rPr lang="en-US" dirty="0">
                <a:solidFill>
                  <a:srgbClr val="FFFF00"/>
                </a:solidFill>
              </a:rPr>
              <a:t>patient</a:t>
            </a:r>
            <a:r>
              <a:rPr lang="en-US" dirty="0"/>
              <a:t>, then, brothers, </a:t>
            </a:r>
            <a:br>
              <a:rPr lang="en-US" dirty="0"/>
            </a:br>
            <a:r>
              <a:rPr lang="en-US" dirty="0">
                <a:solidFill>
                  <a:srgbClr val="FFFF00"/>
                </a:solidFill>
              </a:rPr>
              <a:t>until the Lord's coming</a:t>
            </a:r>
            <a:r>
              <a:rPr lang="en-US" dirty="0"/>
              <a:t>. </a:t>
            </a:r>
          </a:p>
        </p:txBody>
      </p:sp>
    </p:spTree>
    <p:extLst>
      <p:ext uri="{BB962C8B-B14F-4D97-AF65-F5344CB8AC3E}">
        <p14:creationId xmlns:p14="http://schemas.microsoft.com/office/powerpoint/2010/main" val="1603002450"/>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1-Be Patient – to 2</a:t>
            </a:r>
            <a:r>
              <a:rPr lang="en-US" baseline="30000" dirty="0"/>
              <a:t>nd</a:t>
            </a:r>
            <a:r>
              <a:rPr lang="en-US" dirty="0"/>
              <a:t> Coming</a:t>
            </a:r>
          </a:p>
        </p:txBody>
      </p:sp>
      <p:sp>
        <p:nvSpPr>
          <p:cNvPr id="3" name="Content Placeholder 2"/>
          <p:cNvSpPr>
            <a:spLocks noGrp="1"/>
          </p:cNvSpPr>
          <p:nvPr>
            <p:ph idx="1"/>
          </p:nvPr>
        </p:nvSpPr>
        <p:spPr/>
        <p:txBody>
          <a:bodyPr/>
          <a:lstStyle/>
          <a:p>
            <a:r>
              <a:rPr lang="en-US" dirty="0"/>
              <a:t> </a:t>
            </a:r>
            <a:r>
              <a:rPr lang="en-US" baseline="30000" dirty="0"/>
              <a:t>7</a:t>
            </a:r>
            <a:r>
              <a:rPr lang="en-US" dirty="0"/>
              <a:t> Be patient, then, brothers, </a:t>
            </a:r>
            <a:br>
              <a:rPr lang="en-US" dirty="0"/>
            </a:br>
            <a:r>
              <a:rPr lang="en-US" dirty="0"/>
              <a:t>until </a:t>
            </a:r>
            <a:r>
              <a:rPr lang="en-US" dirty="0">
                <a:solidFill>
                  <a:srgbClr val="FFFF00"/>
                </a:solidFill>
              </a:rPr>
              <a:t>the Lord's coming</a:t>
            </a:r>
            <a:r>
              <a:rPr lang="en-US" dirty="0"/>
              <a:t>. </a:t>
            </a:r>
          </a:p>
        </p:txBody>
      </p:sp>
      <p:pic>
        <p:nvPicPr>
          <p:cNvPr id="14" name="Picture 4"/>
          <p:cNvPicPr>
            <a:picLocks noChangeAspect="1" noChangeArrowheads="1"/>
          </p:cNvPicPr>
          <p:nvPr/>
        </p:nvPicPr>
        <p:blipFill>
          <a:blip r:embed="rId3" cstate="print"/>
          <a:srcRect b="3394"/>
          <a:stretch>
            <a:fillRect/>
          </a:stretch>
        </p:blipFill>
        <p:spPr bwMode="auto">
          <a:xfrm>
            <a:off x="1100335" y="3355377"/>
            <a:ext cx="4923745" cy="3501003"/>
          </a:xfrm>
          <a:prstGeom prst="rect">
            <a:avLst/>
          </a:prstGeom>
          <a:noFill/>
          <a:ln w="9525" cap="flat" cmpd="sng" algn="ctr">
            <a:noFill/>
            <a:prstDash val="solid"/>
            <a:miter lim="800000"/>
            <a:headEnd/>
            <a:tailEnd/>
          </a:ln>
          <a:effectLst/>
        </p:spPr>
      </p:pic>
      <p:pic>
        <p:nvPicPr>
          <p:cNvPr id="15" name="Picture 2"/>
          <p:cNvPicPr>
            <a:picLocks noChangeAspect="1" noChangeArrowheads="1"/>
          </p:cNvPicPr>
          <p:nvPr/>
        </p:nvPicPr>
        <p:blipFill>
          <a:blip r:embed="rId4" cstate="print"/>
          <a:srcRect/>
          <a:stretch>
            <a:fillRect/>
          </a:stretch>
        </p:blipFill>
        <p:spPr bwMode="auto">
          <a:xfrm>
            <a:off x="0" y="3276600"/>
            <a:ext cx="3160466" cy="3484213"/>
          </a:xfrm>
          <a:prstGeom prst="rect">
            <a:avLst/>
          </a:prstGeom>
          <a:noFill/>
          <a:ln w="9525" cap="flat" cmpd="sng" algn="ctr">
            <a:noFill/>
            <a:prstDash val="solid"/>
            <a:miter lim="800000"/>
            <a:headEnd/>
            <a:tailEnd/>
          </a:ln>
          <a:effectLst/>
        </p:spPr>
      </p:pic>
    </p:spTree>
    <p:extLst>
      <p:ext uri="{BB962C8B-B14F-4D97-AF65-F5344CB8AC3E}">
        <p14:creationId xmlns:p14="http://schemas.microsoft.com/office/powerpoint/2010/main" val="3420853096"/>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1-Be Patient – to 2</a:t>
            </a:r>
            <a:r>
              <a:rPr lang="en-US" baseline="30000" dirty="0"/>
              <a:t>nd</a:t>
            </a:r>
            <a:r>
              <a:rPr lang="en-US" dirty="0"/>
              <a:t> Coming</a:t>
            </a:r>
          </a:p>
        </p:txBody>
      </p:sp>
      <p:sp>
        <p:nvSpPr>
          <p:cNvPr id="3" name="Content Placeholder 2"/>
          <p:cNvSpPr>
            <a:spLocks noGrp="1"/>
          </p:cNvSpPr>
          <p:nvPr>
            <p:ph idx="1"/>
          </p:nvPr>
        </p:nvSpPr>
        <p:spPr/>
        <p:txBody>
          <a:bodyPr/>
          <a:lstStyle/>
          <a:p>
            <a:r>
              <a:rPr lang="en-US" dirty="0"/>
              <a:t> </a:t>
            </a:r>
            <a:r>
              <a:rPr lang="en-US" baseline="30000" dirty="0"/>
              <a:t>7</a:t>
            </a:r>
            <a:r>
              <a:rPr lang="en-US" dirty="0"/>
              <a:t> Be patient, then, brothers, </a:t>
            </a:r>
            <a:br>
              <a:rPr lang="en-US" dirty="0"/>
            </a:br>
            <a:r>
              <a:rPr lang="en-US" dirty="0"/>
              <a:t>until </a:t>
            </a:r>
            <a:r>
              <a:rPr lang="en-US" dirty="0">
                <a:solidFill>
                  <a:srgbClr val="FFFF00"/>
                </a:solidFill>
              </a:rPr>
              <a:t>the Lord's coming</a:t>
            </a:r>
            <a:r>
              <a:rPr lang="en-US" dirty="0"/>
              <a:t>. </a:t>
            </a:r>
          </a:p>
        </p:txBody>
      </p:sp>
      <p:pic>
        <p:nvPicPr>
          <p:cNvPr id="14" name="Picture 4"/>
          <p:cNvPicPr>
            <a:picLocks noChangeAspect="1" noChangeArrowheads="1"/>
          </p:cNvPicPr>
          <p:nvPr/>
        </p:nvPicPr>
        <p:blipFill>
          <a:blip r:embed="rId3" cstate="print"/>
          <a:srcRect b="3394"/>
          <a:stretch>
            <a:fillRect/>
          </a:stretch>
        </p:blipFill>
        <p:spPr bwMode="auto">
          <a:xfrm>
            <a:off x="1100335" y="3355377"/>
            <a:ext cx="4923745" cy="3501003"/>
          </a:xfrm>
          <a:prstGeom prst="rect">
            <a:avLst/>
          </a:prstGeom>
          <a:noFill/>
          <a:ln w="9525" cap="flat" cmpd="sng" algn="ctr">
            <a:noFill/>
            <a:prstDash val="solid"/>
            <a:miter lim="800000"/>
            <a:headEnd/>
            <a:tailEnd/>
          </a:ln>
          <a:effectLst/>
        </p:spPr>
      </p:pic>
      <p:pic>
        <p:nvPicPr>
          <p:cNvPr id="15" name="Picture 2"/>
          <p:cNvPicPr>
            <a:picLocks noChangeAspect="1" noChangeArrowheads="1"/>
          </p:cNvPicPr>
          <p:nvPr/>
        </p:nvPicPr>
        <p:blipFill>
          <a:blip r:embed="rId4" cstate="print"/>
          <a:srcRect/>
          <a:stretch>
            <a:fillRect/>
          </a:stretch>
        </p:blipFill>
        <p:spPr bwMode="auto">
          <a:xfrm>
            <a:off x="0" y="3276600"/>
            <a:ext cx="3160466" cy="3484213"/>
          </a:xfrm>
          <a:prstGeom prst="rect">
            <a:avLst/>
          </a:prstGeom>
          <a:noFill/>
          <a:ln w="9525" cap="flat" cmpd="sng" algn="ctr">
            <a:noFill/>
            <a:prstDash val="solid"/>
            <a:miter lim="800000"/>
            <a:headEnd/>
            <a:tailEnd/>
          </a:ln>
          <a:effectLst/>
        </p:spPr>
      </p:pic>
      <p:pic>
        <p:nvPicPr>
          <p:cNvPr id="13" name="Picture 6"/>
          <p:cNvPicPr>
            <a:picLocks noChangeAspect="1" noChangeArrowheads="1"/>
          </p:cNvPicPr>
          <p:nvPr/>
        </p:nvPicPr>
        <p:blipFill>
          <a:blip r:embed="rId5" cstate="print"/>
          <a:srcRect/>
          <a:stretch>
            <a:fillRect/>
          </a:stretch>
        </p:blipFill>
        <p:spPr bwMode="auto">
          <a:xfrm>
            <a:off x="4703913" y="4484411"/>
            <a:ext cx="2772504" cy="2449789"/>
          </a:xfrm>
          <a:prstGeom prst="rect">
            <a:avLst/>
          </a:prstGeom>
          <a:noFill/>
          <a:ln w="9525" cap="flat" cmpd="sng" algn="ctr">
            <a:noFill/>
            <a:prstDash val="solid"/>
            <a:miter lim="800000"/>
            <a:headEnd/>
            <a:tailEnd/>
          </a:ln>
          <a:effectLst/>
        </p:spPr>
      </p:pic>
    </p:spTree>
    <p:extLst>
      <p:ext uri="{BB962C8B-B14F-4D97-AF65-F5344CB8AC3E}">
        <p14:creationId xmlns:p14="http://schemas.microsoft.com/office/powerpoint/2010/main" val="1684111782"/>
      </p:ext>
    </p:extLst>
  </p:cSld>
  <p:clrMapOvr>
    <a:masterClrMapping/>
  </p:clrMapOvr>
  <p:transition>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2670</TotalTime>
  <Words>3204</Words>
  <Application>Microsoft Office PowerPoint</Application>
  <PresentationFormat>Widescreen</PresentationFormat>
  <Paragraphs>343</Paragraphs>
  <Slides>50</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Arial Black</vt:lpstr>
      <vt:lpstr>Calibri</vt:lpstr>
      <vt:lpstr>Symbol</vt:lpstr>
      <vt:lpstr>Office Theme</vt:lpstr>
      <vt:lpstr>JAMES</vt:lpstr>
      <vt:lpstr>PowerPoint Presentation</vt:lpstr>
      <vt:lpstr>“in the face of suffering”</vt:lpstr>
      <vt:lpstr>“in the face of suffering”</vt:lpstr>
      <vt:lpstr>  1-Be Patient</vt:lpstr>
      <vt:lpstr>  1-Be Patient – to 2nd Coming</vt:lpstr>
      <vt:lpstr>  1-Be Patient – to 2nd Coming</vt:lpstr>
      <vt:lpstr>  1-Be Patient – to 2nd Coming</vt:lpstr>
      <vt:lpstr>  1-Be Patient – to 2nd Coming</vt:lpstr>
      <vt:lpstr>  1-Be Patient – to 2nd Coming</vt:lpstr>
      <vt:lpstr>  1-Be Patient – to 2nd Coming</vt:lpstr>
      <vt:lpstr>  1-Be Patient – to 2nd Coming</vt:lpstr>
      <vt:lpstr>  1-Be Patient – to 2nd Coming</vt:lpstr>
      <vt:lpstr>  1-Be Patient – to 2nd Coming</vt:lpstr>
      <vt:lpstr>  1-Be Patient – to 2nd Coming</vt:lpstr>
      <vt:lpstr>  1-Be Patient – to 2nd Coming</vt:lpstr>
      <vt:lpstr>  1-Be Patient – to 2nd Coming</vt:lpstr>
      <vt:lpstr>  1-Be Patient – to 2nd Coming</vt:lpstr>
      <vt:lpstr>  1-Be Patient – to 2nd Coming</vt:lpstr>
      <vt:lpstr>  1-Be Patient – to 2nd Coming</vt:lpstr>
      <vt:lpstr>  1-Be Patient – to 2nd Coming</vt:lpstr>
      <vt:lpstr>  1-Be Patient – to 2nd Coming</vt:lpstr>
      <vt:lpstr>  1-Be Patient – to 2nd Coming</vt:lpstr>
      <vt:lpstr>  1-Be Patient</vt:lpstr>
      <vt:lpstr>  1-Be Patient</vt:lpstr>
      <vt:lpstr>  1-Be Patient</vt:lpstr>
      <vt:lpstr>  1-Be Patient</vt:lpstr>
      <vt:lpstr>  2-Be STEADFAST</vt:lpstr>
      <vt:lpstr>  2-Be STEADFAST</vt:lpstr>
      <vt:lpstr>  3-Be HAPPY</vt:lpstr>
      <vt:lpstr>  3-Be HAPPY</vt:lpstr>
      <vt:lpstr>  3-Be HAPPY</vt:lpstr>
      <vt:lpstr>  3-Be HAPPY</vt:lpstr>
      <vt:lpstr>  4-Be EXEMPLARY</vt:lpstr>
      <vt:lpstr>  4-Be EXEMPLARY</vt:lpstr>
      <vt:lpstr>   5-Be PERSEVERING</vt:lpstr>
      <vt:lpstr>   6-Be EXPECTANT</vt:lpstr>
      <vt:lpstr>   6-Be EXPECTANT</vt:lpstr>
      <vt:lpstr>   7-Be HONEST</vt:lpstr>
      <vt:lpstr>Let’s wrap this up ...</vt:lpstr>
      <vt:lpstr>Let’s wrap this up ...</vt:lpstr>
      <vt:lpstr>Let’s wrap this up ...</vt:lpstr>
      <vt:lpstr>Let’s wrap this up ...</vt:lpstr>
      <vt:lpstr>Let’s wrap this up ...</vt:lpstr>
      <vt:lpstr>Let’s wrap this up ...</vt:lpstr>
      <vt:lpstr>Let’s wrap this up ...</vt:lpstr>
      <vt:lpstr>Let’s wrap this up ...</vt:lpstr>
      <vt:lpstr>Let’s wrap this up ...</vt:lpstr>
      <vt:lpstr>Let’s wrap this up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 Henderson</dc:creator>
  <cp:lastModifiedBy>Dennis Henderson</cp:lastModifiedBy>
  <cp:revision>240</cp:revision>
  <dcterms:created xsi:type="dcterms:W3CDTF">2010-04-14T15:21:06Z</dcterms:created>
  <dcterms:modified xsi:type="dcterms:W3CDTF">2021-05-22T03:04:03Z</dcterms:modified>
</cp:coreProperties>
</file>