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592" r:id="rId3"/>
    <p:sldId id="573" r:id="rId4"/>
    <p:sldId id="636" r:id="rId5"/>
    <p:sldId id="602" r:id="rId6"/>
    <p:sldId id="647" r:id="rId7"/>
    <p:sldId id="638" r:id="rId8"/>
    <p:sldId id="646" r:id="rId9"/>
    <p:sldId id="664" r:id="rId10"/>
    <p:sldId id="640" r:id="rId11"/>
    <p:sldId id="639" r:id="rId12"/>
    <p:sldId id="641" r:id="rId13"/>
    <p:sldId id="637" r:id="rId14"/>
    <p:sldId id="649" r:id="rId15"/>
    <p:sldId id="648" r:id="rId16"/>
    <p:sldId id="578" r:id="rId17"/>
    <p:sldId id="579" r:id="rId18"/>
    <p:sldId id="604" r:id="rId19"/>
    <p:sldId id="605" r:id="rId20"/>
    <p:sldId id="580" r:id="rId21"/>
    <p:sldId id="613" r:id="rId22"/>
    <p:sldId id="653" r:id="rId23"/>
    <p:sldId id="654" r:id="rId24"/>
    <p:sldId id="655" r:id="rId25"/>
    <p:sldId id="656" r:id="rId26"/>
    <p:sldId id="657" r:id="rId27"/>
    <p:sldId id="615" r:id="rId28"/>
    <p:sldId id="616" r:id="rId29"/>
    <p:sldId id="617" r:id="rId30"/>
    <p:sldId id="618" r:id="rId31"/>
    <p:sldId id="619" r:id="rId32"/>
    <p:sldId id="620" r:id="rId33"/>
    <p:sldId id="621" r:id="rId34"/>
    <p:sldId id="622" r:id="rId35"/>
    <p:sldId id="623" r:id="rId36"/>
    <p:sldId id="624" r:id="rId37"/>
    <p:sldId id="625" r:id="rId38"/>
    <p:sldId id="581" r:id="rId39"/>
    <p:sldId id="582" r:id="rId40"/>
    <p:sldId id="661" r:id="rId41"/>
    <p:sldId id="606" r:id="rId42"/>
    <p:sldId id="627" r:id="rId43"/>
    <p:sldId id="628" r:id="rId44"/>
    <p:sldId id="629" r:id="rId45"/>
    <p:sldId id="658" r:id="rId46"/>
    <p:sldId id="659" r:id="rId47"/>
    <p:sldId id="583" r:id="rId48"/>
    <p:sldId id="584" r:id="rId49"/>
    <p:sldId id="585" r:id="rId50"/>
    <p:sldId id="586" r:id="rId51"/>
    <p:sldId id="596" r:id="rId52"/>
    <p:sldId id="662" r:id="rId53"/>
    <p:sldId id="630" r:id="rId54"/>
    <p:sldId id="598" r:id="rId55"/>
    <p:sldId id="589" r:id="rId56"/>
    <p:sldId id="660" r:id="rId57"/>
    <p:sldId id="594" r:id="rId58"/>
    <p:sldId id="599" r:id="rId59"/>
    <p:sldId id="607" r:id="rId60"/>
    <p:sldId id="600" r:id="rId61"/>
    <p:sldId id="601" r:id="rId62"/>
    <p:sldId id="608" r:id="rId63"/>
    <p:sldId id="611" r:id="rId64"/>
    <p:sldId id="632" r:id="rId65"/>
    <p:sldId id="650" r:id="rId66"/>
    <p:sldId id="665" r:id="rId67"/>
    <p:sldId id="666" r:id="rId68"/>
    <p:sldId id="667" r:id="rId69"/>
    <p:sldId id="651" r:id="rId70"/>
    <p:sldId id="652" r:id="rId71"/>
    <p:sldId id="56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6F00"/>
    <a:srgbClr val="6F8594"/>
    <a:srgbClr val="4F5458"/>
    <a:srgbClr val="0A0A0A"/>
    <a:srgbClr val="E3DE00"/>
    <a:srgbClr val="C092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795" autoAdjust="0"/>
    <p:restoredTop sz="45138" autoAdjust="0"/>
  </p:normalViewPr>
  <p:slideViewPr>
    <p:cSldViewPr showGuides="1">
      <p:cViewPr varScale="1">
        <p:scale>
          <a:sx n="35" d="100"/>
          <a:sy n="35" d="100"/>
        </p:scale>
        <p:origin x="1483" y="29"/>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flickr.com/photos/pagedooley/83706206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flickr.com/photos/squeakymarmot/379443016/"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geograph.org.uk/photo/277667"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picasaweb.google.com/lh/photo/6KsDLZjCbB0WfLtiv9zdc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Nine times James</a:t>
            </a:r>
            <a:r>
              <a:rPr lang="en-US" baseline="0" dirty="0"/>
              <a:t> has addressed his readers as “my brothers.”  1:2,16, 19; 2:1, 5, 14,;3:1; 10,12.</a:t>
            </a:r>
          </a:p>
          <a:p>
            <a:endParaRPr lang="en-US" baseline="0" dirty="0"/>
          </a:p>
          <a:p>
            <a:r>
              <a:rPr lang="en-US" baseline="0" dirty="0"/>
              <a:t>Now he addresses not “my brothers” but “you rich people.”  It’s as if he is distinguishing between believers and rich people. Perhaps like Dives and Lazarus.  </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18</a:t>
            </a:fld>
            <a:endParaRPr lang="en-US" dirty="0"/>
          </a:p>
        </p:txBody>
      </p:sp>
    </p:spTree>
    <p:extLst>
      <p:ext uri="{BB962C8B-B14F-4D97-AF65-F5344CB8AC3E}">
        <p14:creationId xmlns:p14="http://schemas.microsoft.com/office/powerpoint/2010/main" val="49812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19</a:t>
            </a:fld>
            <a:endParaRPr lang="en-US" dirty="0"/>
          </a:p>
        </p:txBody>
      </p:sp>
    </p:spTree>
    <p:extLst>
      <p:ext uri="{BB962C8B-B14F-4D97-AF65-F5344CB8AC3E}">
        <p14:creationId xmlns:p14="http://schemas.microsoft.com/office/powerpoint/2010/main" val="1001837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20 dollar bill free</a:t>
            </a:r>
            <a:r>
              <a:rPr lang="en-US" baseline="0" dirty="0"/>
              <a:t> =http://farm1.static.flickr.com/58/211332277_87657ead52.jpg</a:t>
            </a:r>
          </a:p>
          <a:p>
            <a:endParaRPr lang="en-US" baseline="0"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20</a:t>
            </a:fld>
            <a:endParaRPr lang="en-US" dirty="0"/>
          </a:p>
        </p:txBody>
      </p:sp>
    </p:spTree>
    <p:extLst>
      <p:ext uri="{BB962C8B-B14F-4D97-AF65-F5344CB8AC3E}">
        <p14:creationId xmlns:p14="http://schemas.microsoft.com/office/powerpoint/2010/main" val="293777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This is what the LORD Almighty says: "These people say, 'The time has not yet come for the LORD's house to be built.' "</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word of the LORD came through the prophet Haggai:</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"Is it a time for you yourselves to be living in your paneled houses, while this house remains a ruin?"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Now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You have planted much, but have harvested little. You eat, but never have enough. You drink, but never have your fill. You put on clothes, but are not warm. </a:t>
            </a:r>
            <a:r>
              <a:rPr lang="en-US" sz="1400" b="1" i="0" u="none" strike="noStrike" kern="1200" baseline="0" dirty="0">
                <a:solidFill>
                  <a:schemeClr val="tx1"/>
                </a:solidFill>
                <a:latin typeface="+mn-lt"/>
                <a:ea typeface="+mn-ea"/>
                <a:cs typeface="+mn-cs"/>
              </a:rPr>
              <a:t>You earn wages, only to put them in a purse with holes in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Go up into the mountains and bring down timber and build the house, so that I may take pleasure in it and be honored," says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"You expected much, but see, it turned out to be little. What you brought home, I blew away. Why?" declares the LORD Almighty. "Because of my house, which remains a ruin, while each of you is busy with his own house.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Therefore, because of you the heavens have withheld their dew and the earth its crops.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I called for a drought on the fields and the mountains, on the grain, the new wine, the oil and whatever the ground produces, on men and cattle, and on the labor of your hands."</a:t>
            </a:r>
          </a:p>
          <a:p>
            <a:pPr rtl="0"/>
            <a:r>
              <a:rPr lang="en-US" sz="1200" b="0" i="0" u="none" strike="noStrike" baseline="0" dirty="0"/>
              <a:t> </a:t>
            </a:r>
            <a:r>
              <a:rPr lang="en-US" sz="1200" b="0" i="0" u="none" strike="noStrike" kern="1200" baseline="0" dirty="0">
                <a:solidFill>
                  <a:schemeClr val="tx1"/>
                </a:solidFill>
                <a:latin typeface="+mn-lt"/>
                <a:ea typeface="+mn-ea"/>
                <a:cs typeface="+mn-cs"/>
              </a:rPr>
              <a:t>(Hag 1:2-11 NIV)</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21</a:t>
            </a:fld>
            <a:endParaRPr lang="en-US"/>
          </a:p>
        </p:txBody>
      </p:sp>
    </p:spTree>
    <p:extLst>
      <p:ext uri="{BB962C8B-B14F-4D97-AF65-F5344CB8AC3E}">
        <p14:creationId xmlns:p14="http://schemas.microsoft.com/office/powerpoint/2010/main" val="189837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Planting</a:t>
            </a:r>
            <a:r>
              <a:rPr lang="en-US" baseline="0" dirty="0"/>
              <a:t> = FREEE = from http://www.sxc.hu/browse.phtml?f=download&amp;id=428778</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27</a:t>
            </a:fld>
            <a:endParaRPr lang="en-US"/>
          </a:p>
        </p:txBody>
      </p:sp>
    </p:spTree>
    <p:extLst>
      <p:ext uri="{BB962C8B-B14F-4D97-AF65-F5344CB8AC3E}">
        <p14:creationId xmlns:p14="http://schemas.microsoft.com/office/powerpoint/2010/main" val="217417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Planting</a:t>
            </a:r>
            <a:r>
              <a:rPr lang="en-US" baseline="0" dirty="0"/>
              <a:t> = FREEE = from http://www.sxc.hu/browse.phtml?f=download&amp;id=428778</a:t>
            </a:r>
            <a:endParaRPr lang="en-US" dirty="0"/>
          </a:p>
          <a:p>
            <a:r>
              <a:rPr lang="en-US" dirty="0"/>
              <a:t>Parched land = FREE = from http://www.sxc.hu/browse.phtml?f=download&amp;id=1210033</a:t>
            </a:r>
          </a:p>
        </p:txBody>
      </p:sp>
      <p:sp>
        <p:nvSpPr>
          <p:cNvPr id="4" name="Slide Number Placeholder 3"/>
          <p:cNvSpPr>
            <a:spLocks noGrp="1"/>
          </p:cNvSpPr>
          <p:nvPr>
            <p:ph type="sldNum" sz="quarter" idx="10"/>
          </p:nvPr>
        </p:nvSpPr>
        <p:spPr/>
        <p:txBody>
          <a:bodyPr/>
          <a:lstStyle/>
          <a:p>
            <a:fld id="{765DA4D7-EF4A-46FB-82D4-AFCA17A5361A}" type="slidenum">
              <a:rPr lang="en-US" smtClean="0"/>
              <a:pPr/>
              <a:t>28</a:t>
            </a:fld>
            <a:endParaRPr lang="en-US"/>
          </a:p>
        </p:txBody>
      </p:sp>
    </p:spTree>
    <p:extLst>
      <p:ext uri="{BB962C8B-B14F-4D97-AF65-F5344CB8AC3E}">
        <p14:creationId xmlns:p14="http://schemas.microsoft.com/office/powerpoint/2010/main" val="295453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Pouring water = FREE = from http://commons.wikimedia.org/wiki/File:Stilles_Mineralwasser.jpg</a:t>
            </a:r>
          </a:p>
        </p:txBody>
      </p:sp>
      <p:sp>
        <p:nvSpPr>
          <p:cNvPr id="4" name="Slide Number Placeholder 3"/>
          <p:cNvSpPr>
            <a:spLocks noGrp="1"/>
          </p:cNvSpPr>
          <p:nvPr>
            <p:ph type="sldNum" sz="quarter" idx="10"/>
          </p:nvPr>
        </p:nvSpPr>
        <p:spPr/>
        <p:txBody>
          <a:bodyPr/>
          <a:lstStyle/>
          <a:p>
            <a:fld id="{765DA4D7-EF4A-46FB-82D4-AFCA17A5361A}" type="slidenum">
              <a:rPr lang="en-US" smtClean="0"/>
              <a:pPr/>
              <a:t>29</a:t>
            </a:fld>
            <a:endParaRPr lang="en-US"/>
          </a:p>
        </p:txBody>
      </p:sp>
    </p:spTree>
    <p:extLst>
      <p:ext uri="{BB962C8B-B14F-4D97-AF65-F5344CB8AC3E}">
        <p14:creationId xmlns:p14="http://schemas.microsoft.com/office/powerpoint/2010/main" val="336526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Pouring water = FREE = from http://commons.wikimedia.org/wiki/File:Stilles_Mineralwasser.jpg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Modified Water Gauge = FREE = from http://www.sxc.hu/browse.phtml?f=download&amp;id=1126306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30</a:t>
            </a:fld>
            <a:endParaRPr lang="en-US"/>
          </a:p>
        </p:txBody>
      </p:sp>
    </p:spTree>
    <p:extLst>
      <p:ext uri="{BB962C8B-B14F-4D97-AF65-F5344CB8AC3E}">
        <p14:creationId xmlns:p14="http://schemas.microsoft.com/office/powerpoint/2010/main" val="3016028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Hungry Jacks = FREE =with credit to http://www.flickr.com/photos/pdra/2279526616/</a:t>
            </a:r>
          </a:p>
        </p:txBody>
      </p:sp>
      <p:sp>
        <p:nvSpPr>
          <p:cNvPr id="4" name="Slide Number Placeholder 3"/>
          <p:cNvSpPr>
            <a:spLocks noGrp="1"/>
          </p:cNvSpPr>
          <p:nvPr>
            <p:ph type="sldNum" sz="quarter" idx="10"/>
          </p:nvPr>
        </p:nvSpPr>
        <p:spPr/>
        <p:txBody>
          <a:bodyPr/>
          <a:lstStyle/>
          <a:p>
            <a:fld id="{765DA4D7-EF4A-46FB-82D4-AFCA17A5361A}" type="slidenum">
              <a:rPr lang="en-US" smtClean="0"/>
              <a:pPr/>
              <a:t>31</a:t>
            </a:fld>
            <a:endParaRPr lang="en-US"/>
          </a:p>
        </p:txBody>
      </p:sp>
    </p:spTree>
    <p:extLst>
      <p:ext uri="{BB962C8B-B14F-4D97-AF65-F5344CB8AC3E}">
        <p14:creationId xmlns:p14="http://schemas.microsoft.com/office/powerpoint/2010/main" val="161830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Hungry Jacks = FREE =with credit to http://www.flickr.com/photos/pdra/2279526616/</a:t>
            </a:r>
          </a:p>
          <a:p>
            <a:endParaRPr lang="en-US" dirty="0"/>
          </a:p>
          <a:p>
            <a:r>
              <a:rPr lang="en-US" dirty="0"/>
              <a:t>Modified</a:t>
            </a:r>
            <a:r>
              <a:rPr lang="en-US" baseline="0" dirty="0"/>
              <a:t> hand = FREE = from http://www.dreamstime.com/keys-in-the-hand-stock-photography-imagefree2589062</a:t>
            </a:r>
          </a:p>
          <a:p>
            <a:endParaRPr lang="en-US" baseline="0" dirty="0"/>
          </a:p>
          <a:p>
            <a:r>
              <a:rPr lang="en-US" baseline="0" dirty="0"/>
              <a:t>Burger = FREE = from http://www.sxc.hu/browse.phtml?f=download&amp;id=1097101</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32</a:t>
            </a:fld>
            <a:endParaRPr lang="en-US"/>
          </a:p>
        </p:txBody>
      </p:sp>
    </p:spTree>
    <p:extLst>
      <p:ext uri="{BB962C8B-B14F-4D97-AF65-F5344CB8AC3E}">
        <p14:creationId xmlns:p14="http://schemas.microsoft.com/office/powerpoint/2010/main" val="136179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7</a:t>
            </a:fld>
            <a:endParaRPr lang="en-US" dirty="0"/>
          </a:p>
        </p:txBody>
      </p:sp>
    </p:spTree>
    <p:extLst>
      <p:ext uri="{BB962C8B-B14F-4D97-AF65-F5344CB8AC3E}">
        <p14:creationId xmlns:p14="http://schemas.microsoft.com/office/powerpoint/2010/main" val="336492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Cold woman = FREE = from http://www.sxc.hu/photo/1330908</a:t>
            </a:r>
          </a:p>
        </p:txBody>
      </p:sp>
      <p:sp>
        <p:nvSpPr>
          <p:cNvPr id="4" name="Slide Number Placeholder 3"/>
          <p:cNvSpPr>
            <a:spLocks noGrp="1"/>
          </p:cNvSpPr>
          <p:nvPr>
            <p:ph type="sldNum" sz="quarter" idx="10"/>
          </p:nvPr>
        </p:nvSpPr>
        <p:spPr/>
        <p:txBody>
          <a:bodyPr/>
          <a:lstStyle/>
          <a:p>
            <a:fld id="{765DA4D7-EF4A-46FB-82D4-AFCA17A5361A}" type="slidenum">
              <a:rPr lang="en-US" smtClean="0"/>
              <a:pPr/>
              <a:t>33</a:t>
            </a:fld>
            <a:endParaRPr lang="en-US"/>
          </a:p>
        </p:txBody>
      </p:sp>
    </p:spTree>
    <p:extLst>
      <p:ext uri="{BB962C8B-B14F-4D97-AF65-F5344CB8AC3E}">
        <p14:creationId xmlns:p14="http://schemas.microsoft.com/office/powerpoint/2010/main" val="529718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Cold woman = FREE = from http://www.sxc.hu/photo/1330908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Thermometer = FREE = from http://www.dreamstime.com/decorative-thermometer-free-stock-photography-imagefree691557</a:t>
            </a:r>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34</a:t>
            </a:fld>
            <a:endParaRPr lang="en-US"/>
          </a:p>
        </p:txBody>
      </p:sp>
    </p:spTree>
    <p:extLst>
      <p:ext uri="{BB962C8B-B14F-4D97-AF65-F5344CB8AC3E}">
        <p14:creationId xmlns:p14="http://schemas.microsoft.com/office/powerpoint/2010/main" val="190469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Bill = FREE = from </a:t>
            </a:r>
            <a:r>
              <a:rPr lang="en-US" dirty="0" err="1"/>
              <a:t>BiblePoint</a:t>
            </a:r>
            <a:r>
              <a:rPr lang="en-US" baseline="0" dirty="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35</a:t>
            </a:fld>
            <a:endParaRPr lang="en-US"/>
          </a:p>
        </p:txBody>
      </p:sp>
    </p:spTree>
    <p:extLst>
      <p:ext uri="{BB962C8B-B14F-4D97-AF65-F5344CB8AC3E}">
        <p14:creationId xmlns:p14="http://schemas.microsoft.com/office/powerpoint/2010/main" val="1100276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Bill = FREE = from </a:t>
            </a:r>
            <a:r>
              <a:rPr lang="en-US" dirty="0" err="1"/>
              <a:t>BiblePoint</a:t>
            </a:r>
            <a:r>
              <a:rPr lang="en-US" baseline="0" dirty="0"/>
              <a:t> photos</a:t>
            </a:r>
            <a:endParaRPr lang="en-US" dirty="0"/>
          </a:p>
          <a:p>
            <a:r>
              <a:rPr lang="en-US" dirty="0"/>
              <a:t>Pocket = FREE</a:t>
            </a:r>
            <a:r>
              <a:rPr lang="en-US" baseline="0" dirty="0"/>
              <a:t> = from http://commons.wikimedia.org/wiki/File:Levi%27s_506_back_pocket.jpg</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36</a:t>
            </a:fld>
            <a:endParaRPr lang="en-US"/>
          </a:p>
        </p:txBody>
      </p:sp>
    </p:spTree>
    <p:extLst>
      <p:ext uri="{BB962C8B-B14F-4D97-AF65-F5344CB8AC3E}">
        <p14:creationId xmlns:p14="http://schemas.microsoft.com/office/powerpoint/2010/main" val="111615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20 dollar bill free</a:t>
            </a:r>
            <a:r>
              <a:rPr lang="en-US" baseline="0" dirty="0"/>
              <a:t> =http://farm1.static.flickr.com/58/211332277_87657ead52.jpg</a:t>
            </a:r>
          </a:p>
          <a:p>
            <a:endParaRPr lang="en-US" baseline="0" dirty="0"/>
          </a:p>
          <a:p>
            <a:pPr rtl="0"/>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This is what the LORD Almighty says: "These people say, 'The time has not yet come for the LORD's house to be built.' "</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word of the LORD came through the prophet Haggai:</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"Is it a time for you yourselves to be living in your paneled houses, while this house remains a ruin?"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Now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You have planted much, but have harvested little. You eat, but never have enough. You drink, but never have your fill. You put on clothes, but are not warm. </a:t>
            </a:r>
            <a:r>
              <a:rPr lang="en-US" sz="1400" b="1" i="0" u="none" strike="noStrike" kern="1200" baseline="0" dirty="0">
                <a:solidFill>
                  <a:schemeClr val="tx1"/>
                </a:solidFill>
                <a:latin typeface="+mn-lt"/>
                <a:ea typeface="+mn-ea"/>
                <a:cs typeface="+mn-cs"/>
              </a:rPr>
              <a:t>You earn wages, only to put them in a purse with holes in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Go up into the mountains and bring down timber and build the house, so that I may take pleasure in it and be honored," says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"You expected much, but see, it turned out to be little. What you brought home, I blew away. Why?" declares the LORD Almighty. "Because of my house, which remains a ruin, while each of you is busy with his own house.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Therefore, because of you the heavens have withheld their dew and the earth its crops.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I called for a drought on the fields and the mountains, on the grain, the new wine, the oil and whatever the ground produces, on men and cattle, and on the labor of your hands."</a:t>
            </a:r>
          </a:p>
          <a:p>
            <a:pPr rtl="0"/>
            <a:r>
              <a:rPr lang="en-US" sz="1200" b="0" i="0" u="none" strike="noStrike" baseline="0" dirty="0"/>
              <a:t> </a:t>
            </a:r>
            <a:r>
              <a:rPr lang="en-US" sz="1200" b="0" i="0" u="none" strike="noStrike" kern="1200" baseline="0" dirty="0">
                <a:solidFill>
                  <a:schemeClr val="tx1"/>
                </a:solidFill>
                <a:latin typeface="+mn-lt"/>
                <a:ea typeface="+mn-ea"/>
                <a:cs typeface="+mn-cs"/>
              </a:rPr>
              <a:t>(Hag 1:2-11 NIV)</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37</a:t>
            </a:fld>
            <a:endParaRPr lang="en-US" dirty="0"/>
          </a:p>
        </p:txBody>
      </p:sp>
    </p:spTree>
    <p:extLst>
      <p:ext uri="{BB962C8B-B14F-4D97-AF65-F5344CB8AC3E}">
        <p14:creationId xmlns:p14="http://schemas.microsoft.com/office/powerpoint/2010/main" val="1337223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Corroded nickel </a:t>
            </a:r>
            <a:r>
              <a:rPr lang="en-US" baseline="0" dirty="0"/>
              <a:t> free at</a:t>
            </a:r>
            <a:r>
              <a:rPr lang="en-US" dirty="0"/>
              <a:t> = </a:t>
            </a:r>
            <a:r>
              <a:rPr lang="en-US" sz="1200" kern="1200" dirty="0">
                <a:solidFill>
                  <a:schemeClr val="tx1"/>
                </a:solidFill>
                <a:latin typeface="+mn-lt"/>
                <a:ea typeface="+mn-ea"/>
                <a:cs typeface="+mn-cs"/>
                <a:hlinkClick r:id="rId3"/>
              </a:rPr>
              <a:t>flickr.com/photos/</a:t>
            </a:r>
            <a:r>
              <a:rPr lang="en-US" sz="1200" kern="1200" dirty="0" err="1">
                <a:solidFill>
                  <a:schemeClr val="tx1"/>
                </a:solidFill>
                <a:latin typeface="+mn-lt"/>
                <a:ea typeface="+mn-ea"/>
                <a:cs typeface="+mn-cs"/>
                <a:hlinkClick r:id="rId3"/>
              </a:rPr>
              <a:t>pagedooley</a:t>
            </a:r>
            <a:r>
              <a:rPr lang="en-US" sz="1200" kern="1200" dirty="0">
                <a:solidFill>
                  <a:schemeClr val="tx1"/>
                </a:solidFill>
                <a:latin typeface="+mn-lt"/>
                <a:ea typeface="+mn-ea"/>
                <a:cs typeface="+mn-cs"/>
                <a:hlinkClick r:id="rId3"/>
              </a:rPr>
              <a:t>/837062067/</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38</a:t>
            </a:fld>
            <a:endParaRPr lang="en-US"/>
          </a:p>
        </p:txBody>
      </p:sp>
    </p:spTree>
    <p:extLst>
      <p:ext uri="{BB962C8B-B14F-4D97-AF65-F5344CB8AC3E}">
        <p14:creationId xmlns:p14="http://schemas.microsoft.com/office/powerpoint/2010/main" val="3550276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Burning 100 dollar</a:t>
            </a:r>
            <a:r>
              <a:rPr lang="en-US" baseline="0" dirty="0"/>
              <a:t> bills free from = http://farm4.static.flickr.com/3038/3040508093_50104084b2.jpg</a:t>
            </a:r>
          </a:p>
          <a:p>
            <a:endParaRPr lang="en-US" baseline="0" dirty="0"/>
          </a:p>
          <a:p>
            <a:pPr rtl="0"/>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This is what the LORD Almighty says: "These people say, 'The time has not yet come for the LORD's house to be built.' "</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word of the LORD came through the prophet Haggai:</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"Is it a time for you yourselves to be living in your paneled houses, while this house remains a ruin?"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Now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You have planted much, but have harvested little. You eat, but never have enough. You drink, but never have your fill. You put on clothes, but are not warm. </a:t>
            </a:r>
            <a:r>
              <a:rPr lang="en-US" sz="1400" b="0" i="0" u="none" strike="noStrike" kern="1200" baseline="0" dirty="0">
                <a:solidFill>
                  <a:schemeClr val="tx1"/>
                </a:solidFill>
                <a:latin typeface="+mn-lt"/>
                <a:ea typeface="+mn-ea"/>
                <a:cs typeface="+mn-cs"/>
              </a:rPr>
              <a:t>You earn wages, only to put them in a purse with holes in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Go up into the mountains and bring down timber and build the house, so that I may take pleasure in it and be honored," says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"You expected much, but see, it turned out to be little. What you brought home</a:t>
            </a:r>
            <a:r>
              <a:rPr lang="en-US" sz="1200" b="1" i="0" u="none" strike="noStrike" kern="1200" baseline="0" dirty="0">
                <a:solidFill>
                  <a:schemeClr val="tx1"/>
                </a:solidFill>
                <a:latin typeface="+mn-lt"/>
                <a:ea typeface="+mn-ea"/>
                <a:cs typeface="+mn-cs"/>
              </a:rPr>
              <a:t>, I blew away. </a:t>
            </a:r>
            <a:r>
              <a:rPr lang="en-US" sz="1200" b="0" i="0" u="none" strike="noStrike" kern="1200" baseline="0" dirty="0">
                <a:solidFill>
                  <a:schemeClr val="tx1"/>
                </a:solidFill>
                <a:latin typeface="+mn-lt"/>
                <a:ea typeface="+mn-ea"/>
                <a:cs typeface="+mn-cs"/>
              </a:rPr>
              <a:t>Why?" declares the LORD Almighty. "Because of my house, which remains a ruin, while each of you is busy with his own house.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Therefore, because of you the heavens have withheld their dew and the earth its crops.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I called for a drought on the fields and the mountains, on the grain, the new wine, the oil and whatever the ground produces, on men and cattle, and on the labor of your hands."</a:t>
            </a:r>
          </a:p>
          <a:p>
            <a:pPr rtl="0"/>
            <a:r>
              <a:rPr lang="en-US" sz="1200" b="0" i="0" u="none" strike="noStrike" baseline="0" dirty="0"/>
              <a:t> </a:t>
            </a:r>
            <a:r>
              <a:rPr lang="en-US" sz="1200" b="0" i="0" u="none" strike="noStrike" kern="1200" baseline="0" dirty="0">
                <a:solidFill>
                  <a:schemeClr val="tx1"/>
                </a:solidFill>
                <a:latin typeface="+mn-lt"/>
                <a:ea typeface="+mn-ea"/>
                <a:cs typeface="+mn-cs"/>
              </a:rPr>
              <a:t>(Hag 1:2-11 NIV)</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39</a:t>
            </a:fld>
            <a:endParaRPr lang="en-US"/>
          </a:p>
        </p:txBody>
      </p:sp>
    </p:spTree>
    <p:extLst>
      <p:ext uri="{BB962C8B-B14F-4D97-AF65-F5344CB8AC3E}">
        <p14:creationId xmlns:p14="http://schemas.microsoft.com/office/powerpoint/2010/main" val="413468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Burning 100 dollar</a:t>
            </a:r>
            <a:r>
              <a:rPr lang="en-US" baseline="0" dirty="0"/>
              <a:t> bills free from = http://farm4.static.flickr.com/3038/3040508093_50104084b2.jpg</a:t>
            </a:r>
          </a:p>
          <a:p>
            <a:endParaRPr lang="en-US" baseline="0" dirty="0"/>
          </a:p>
          <a:p>
            <a:pPr rtl="0"/>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This is what the LORD Almighty says: "These people say, 'The time has not yet come for the LORD's house to be built.' "</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word of the LORD came through the prophet Haggai:</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"Is it a time for you yourselves to be living in your paneled houses, while this house remains a ruin?"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Now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You have planted much, but have harvested little. You eat, but never have enough. You drink, but never have your fill. You put on clothes, but are not warm. </a:t>
            </a:r>
            <a:r>
              <a:rPr lang="en-US" sz="1400" b="0" i="0" u="none" strike="noStrike" kern="1200" baseline="0" dirty="0">
                <a:solidFill>
                  <a:schemeClr val="tx1"/>
                </a:solidFill>
                <a:latin typeface="+mn-lt"/>
                <a:ea typeface="+mn-ea"/>
                <a:cs typeface="+mn-cs"/>
              </a:rPr>
              <a:t>You earn wages, only to put them in a purse with holes in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This is what the LORD Almighty says: "Give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Go up into the mountains and bring down timber and build the house, so that I may take pleasure in it and be honored," says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"You expected much, but see, it turned out to be little. What you brought home</a:t>
            </a:r>
            <a:r>
              <a:rPr lang="en-US" sz="1200" b="1" i="0" u="none" strike="noStrike" kern="1200" baseline="0" dirty="0">
                <a:solidFill>
                  <a:schemeClr val="tx1"/>
                </a:solidFill>
                <a:latin typeface="+mn-lt"/>
                <a:ea typeface="+mn-ea"/>
                <a:cs typeface="+mn-cs"/>
              </a:rPr>
              <a:t>, I blew away. </a:t>
            </a:r>
            <a:r>
              <a:rPr lang="en-US" sz="1200" b="0" i="0" u="none" strike="noStrike" kern="1200" baseline="0" dirty="0">
                <a:solidFill>
                  <a:schemeClr val="tx1"/>
                </a:solidFill>
                <a:latin typeface="+mn-lt"/>
                <a:ea typeface="+mn-ea"/>
                <a:cs typeface="+mn-cs"/>
              </a:rPr>
              <a:t>Why?" declares the LORD Almighty. "Because of my house, which remains a ruin, while each of you is busy with his own house.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Therefore, because of you the heavens have withheld their dew and the earth its crops.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I called for a drought on the fields and the mountains, on the grain, the new wine, the oil and whatever the ground produces, on men and cattle, and on the labor of your hands."</a:t>
            </a:r>
          </a:p>
          <a:p>
            <a:pPr rtl="0"/>
            <a:r>
              <a:rPr lang="en-US" sz="1200" b="0" i="0" u="none" strike="noStrike" baseline="0" dirty="0"/>
              <a:t> </a:t>
            </a:r>
            <a:r>
              <a:rPr lang="en-US" sz="1200" b="0" i="0" u="none" strike="noStrike" kern="1200" baseline="0" dirty="0">
                <a:solidFill>
                  <a:schemeClr val="tx1"/>
                </a:solidFill>
                <a:latin typeface="+mn-lt"/>
                <a:ea typeface="+mn-ea"/>
                <a:cs typeface="+mn-cs"/>
              </a:rPr>
              <a:t>(Hag 1:2-11 NIV)</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40</a:t>
            </a:fld>
            <a:endParaRPr lang="en-US"/>
          </a:p>
        </p:txBody>
      </p:sp>
    </p:spTree>
    <p:extLst>
      <p:ext uri="{BB962C8B-B14F-4D97-AF65-F5344CB8AC3E}">
        <p14:creationId xmlns:p14="http://schemas.microsoft.com/office/powerpoint/2010/main" val="2177181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Burning 100 dollar</a:t>
            </a:r>
            <a:r>
              <a:rPr lang="en-US" baseline="0" dirty="0"/>
              <a:t> bills free from = http://farm4.static.flickr.com/3038/3040508093_50104084b2.jpg</a:t>
            </a:r>
          </a:p>
          <a:p>
            <a:endParaRPr lang="en-US" baseline="0" dirty="0"/>
          </a:p>
          <a:p>
            <a:pPr rtl="0"/>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This is what the LORD Almighty says: "These people say, </a:t>
            </a:r>
            <a:r>
              <a:rPr lang="en-US" sz="1200" b="1" i="0" u="none" strike="noStrike" kern="1200" baseline="0" dirty="0">
                <a:solidFill>
                  <a:schemeClr val="tx1"/>
                </a:solidFill>
                <a:latin typeface="+mn-lt"/>
                <a:ea typeface="+mn-ea"/>
                <a:cs typeface="+mn-cs"/>
              </a:rPr>
              <a:t>'The time has not yet come for the LORD's house to be built.' </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word of the LORD came through the prophet Haggai:</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"Is it a time for you yourselves to be living in your paneled houses, while this house remains a ruin?"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Now this is what the LORD Almighty says: </a:t>
            </a:r>
            <a:r>
              <a:rPr lang="en-US" sz="1200" b="1" i="0" u="none" strike="noStrike" kern="1200" baseline="0" dirty="0">
                <a:solidFill>
                  <a:schemeClr val="tx1"/>
                </a:solidFill>
                <a:latin typeface="+mn-lt"/>
                <a:ea typeface="+mn-ea"/>
                <a:cs typeface="+mn-cs"/>
              </a:rPr>
              <a:t>"Give careful thought to your ways.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You have planted much, but have harvested little. You eat, but never have enough. You drink, but never have your fill. You put on clothes, but are not warm. </a:t>
            </a:r>
            <a:r>
              <a:rPr lang="en-US" sz="1400" b="0" i="0" u="none" strike="noStrike" kern="1200" baseline="0" dirty="0">
                <a:solidFill>
                  <a:schemeClr val="tx1"/>
                </a:solidFill>
                <a:latin typeface="+mn-lt"/>
                <a:ea typeface="+mn-ea"/>
                <a:cs typeface="+mn-cs"/>
              </a:rPr>
              <a:t>You earn wages, only to put them in a purse with holes in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This is what the LORD Almighty says: </a:t>
            </a:r>
            <a:r>
              <a:rPr lang="en-US" sz="1200" b="1" i="0" u="none" strike="noStrike" kern="1200" baseline="0" dirty="0">
                <a:solidFill>
                  <a:schemeClr val="tx1"/>
                </a:solidFill>
                <a:latin typeface="+mn-lt"/>
                <a:ea typeface="+mn-ea"/>
                <a:cs typeface="+mn-cs"/>
              </a:rPr>
              <a:t>"Give careful thought to your ways</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Go up into the mountains and bring down timber and build the house, so that I may take pleasure in it and be honored," says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"You expected much, but see, it turned out to be little. What you brought home, I blew away. Why?" declares the LORD Almighty. "Because of my house, which remains a ruin, while </a:t>
            </a:r>
            <a:r>
              <a:rPr lang="en-US" sz="1200" b="1" i="0" u="none" strike="noStrike" kern="1200" baseline="0" dirty="0">
                <a:solidFill>
                  <a:schemeClr val="tx1"/>
                </a:solidFill>
                <a:latin typeface="+mn-lt"/>
                <a:ea typeface="+mn-ea"/>
                <a:cs typeface="+mn-cs"/>
              </a:rPr>
              <a:t>each of you is busy with his own house.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Therefore, because of you the heavens have withheld their dew and the earth its crops.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I called for a drought on the fields and the mountains, on the grain, the new wine, the oil and whatever the ground produces, on men and cattle, and on the labor of your hands."</a:t>
            </a:r>
          </a:p>
          <a:p>
            <a:pPr rtl="0"/>
            <a:r>
              <a:rPr lang="en-US" sz="1200" b="0" i="0" u="none" strike="noStrike" baseline="0" dirty="0"/>
              <a:t> </a:t>
            </a:r>
            <a:r>
              <a:rPr lang="en-US" sz="1200" b="0" i="0" u="none" strike="noStrike" kern="1200" baseline="0" dirty="0">
                <a:solidFill>
                  <a:schemeClr val="tx1"/>
                </a:solidFill>
                <a:latin typeface="+mn-lt"/>
                <a:ea typeface="+mn-ea"/>
                <a:cs typeface="+mn-cs"/>
              </a:rPr>
              <a:t>(Hag 1:2-11 NIV)</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41</a:t>
            </a:fld>
            <a:endParaRPr lang="en-US"/>
          </a:p>
        </p:txBody>
      </p:sp>
    </p:spTree>
    <p:extLst>
      <p:ext uri="{BB962C8B-B14F-4D97-AF65-F5344CB8AC3E}">
        <p14:creationId xmlns:p14="http://schemas.microsoft.com/office/powerpoint/2010/main" val="732187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Mansion = FREE = from http://www.sxc.hu/photo/1207390</a:t>
            </a:r>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42</a:t>
            </a:fld>
            <a:endParaRPr lang="en-US"/>
          </a:p>
        </p:txBody>
      </p:sp>
    </p:spTree>
    <p:extLst>
      <p:ext uri="{BB962C8B-B14F-4D97-AF65-F5344CB8AC3E}">
        <p14:creationId xmlns:p14="http://schemas.microsoft.com/office/powerpoint/2010/main" val="42094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photo:  http://upload.wikimedia.org/wikipedia/commons/5/59/Gustave_Dore_Lazarus_and_the_Rich_Man.jpg</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8</a:t>
            </a:fld>
            <a:endParaRPr lang="en-US" dirty="0"/>
          </a:p>
        </p:txBody>
      </p:sp>
    </p:spTree>
    <p:extLst>
      <p:ext uri="{BB962C8B-B14F-4D97-AF65-F5344CB8AC3E}">
        <p14:creationId xmlns:p14="http://schemas.microsoft.com/office/powerpoint/2010/main" val="218587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765DA4D7-EF4A-46FB-82D4-AFCA17A5361A}" type="slidenum">
              <a:rPr lang="en-US" smtClean="0"/>
              <a:pPr/>
              <a:t>43</a:t>
            </a:fld>
            <a:endParaRPr lang="en-US"/>
          </a:p>
        </p:txBody>
      </p:sp>
    </p:spTree>
    <p:extLst>
      <p:ext uri="{BB962C8B-B14F-4D97-AF65-F5344CB8AC3E}">
        <p14:creationId xmlns:p14="http://schemas.microsoft.com/office/powerpoint/2010/main" val="3918470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765DA4D7-EF4A-46FB-82D4-AFCA17A5361A}" type="slidenum">
              <a:rPr lang="en-US" smtClean="0"/>
              <a:pPr/>
              <a:t>44</a:t>
            </a:fld>
            <a:endParaRPr lang="en-US"/>
          </a:p>
        </p:txBody>
      </p:sp>
    </p:spTree>
    <p:extLst>
      <p:ext uri="{BB962C8B-B14F-4D97-AF65-F5344CB8AC3E}">
        <p14:creationId xmlns:p14="http://schemas.microsoft.com/office/powerpoint/2010/main" val="31256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765DA4D7-EF4A-46FB-82D4-AFCA17A5361A}" type="slidenum">
              <a:rPr lang="en-US" smtClean="0"/>
              <a:pPr/>
              <a:t>45</a:t>
            </a:fld>
            <a:endParaRPr lang="en-US"/>
          </a:p>
        </p:txBody>
      </p:sp>
    </p:spTree>
    <p:extLst>
      <p:ext uri="{BB962C8B-B14F-4D97-AF65-F5344CB8AC3E}">
        <p14:creationId xmlns:p14="http://schemas.microsoft.com/office/powerpoint/2010/main" val="4218176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765DA4D7-EF4A-46FB-82D4-AFCA17A5361A}" type="slidenum">
              <a:rPr lang="en-US" smtClean="0"/>
              <a:pPr/>
              <a:t>46</a:t>
            </a:fld>
            <a:endParaRPr lang="en-US"/>
          </a:p>
        </p:txBody>
      </p:sp>
    </p:spTree>
    <p:extLst>
      <p:ext uri="{BB962C8B-B14F-4D97-AF65-F5344CB8AC3E}">
        <p14:creationId xmlns:p14="http://schemas.microsoft.com/office/powerpoint/2010/main" val="319225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Dollar bill edited to talk  free</a:t>
            </a:r>
            <a:r>
              <a:rPr lang="en-US" baseline="0" dirty="0"/>
              <a:t> from = </a:t>
            </a:r>
            <a:r>
              <a:rPr lang="en-US" sz="1200" kern="1200" dirty="0">
                <a:solidFill>
                  <a:schemeClr val="tx1"/>
                </a:solidFill>
                <a:latin typeface="+mn-lt"/>
                <a:ea typeface="+mn-ea"/>
                <a:cs typeface="+mn-cs"/>
                <a:hlinkClick r:id="rId3"/>
              </a:rPr>
              <a:t>www.flickr.com/photos/squeakymarmot/379443016/</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You</a:t>
            </a:r>
            <a:r>
              <a:rPr lang="en-US" sz="1200" kern="1200" baseline="0" dirty="0">
                <a:solidFill>
                  <a:schemeClr val="tx1"/>
                </a:solidFill>
                <a:latin typeface="+mn-lt"/>
                <a:ea typeface="+mn-ea"/>
                <a:cs typeface="+mn-cs"/>
              </a:rPr>
              <a:t> are in debt.  You have made purchases—workmen to mow, but haven’t paid.  // Your credit card debt.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Some people say, “I can’t afford to tithe to God!”  I say, “I can’t afford NOT to tithe to God!”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47</a:t>
            </a:fld>
            <a:endParaRPr lang="en-US"/>
          </a:p>
        </p:txBody>
      </p:sp>
    </p:spTree>
    <p:extLst>
      <p:ext uri="{BB962C8B-B14F-4D97-AF65-F5344CB8AC3E}">
        <p14:creationId xmlns:p14="http://schemas.microsoft.com/office/powerpoint/2010/main" val="3500113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Pig = free at  </a:t>
            </a:r>
            <a:r>
              <a:rPr lang="en-US" sz="1200" kern="1200" dirty="0">
                <a:solidFill>
                  <a:schemeClr val="tx1"/>
                </a:solidFill>
                <a:latin typeface="+mn-lt"/>
                <a:ea typeface="+mn-ea"/>
                <a:cs typeface="+mn-cs"/>
                <a:hlinkClick r:id="rId3"/>
              </a:rPr>
              <a:t>www.geograph.org.uk/photo/277667</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We as a nation are living beyond our means with nearly 20 trillion debt!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David Black’s book</a:t>
            </a:r>
            <a:r>
              <a:rPr lang="en-US" sz="1200" kern="1200" baseline="0" dirty="0">
                <a:solidFill>
                  <a:schemeClr val="tx1"/>
                </a:solidFill>
                <a:latin typeface="+mn-lt"/>
                <a:ea typeface="+mn-ea"/>
                <a:cs typeface="+mn-cs"/>
              </a:rPr>
              <a:t> Radical, he speaks of downsizing my lifestyle to upsize God’s Work!</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48</a:t>
            </a:fld>
            <a:endParaRPr lang="en-US"/>
          </a:p>
        </p:txBody>
      </p:sp>
    </p:spTree>
    <p:extLst>
      <p:ext uri="{BB962C8B-B14F-4D97-AF65-F5344CB8AC3E}">
        <p14:creationId xmlns:p14="http://schemas.microsoft.com/office/powerpoint/2010/main" val="727578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Slaughter = </a:t>
            </a:r>
            <a:r>
              <a:rPr lang="en-US" sz="1200" kern="1200" dirty="0">
                <a:solidFill>
                  <a:schemeClr val="tx1"/>
                </a:solidFill>
                <a:latin typeface="+mn-lt"/>
                <a:ea typeface="+mn-ea"/>
                <a:cs typeface="+mn-cs"/>
                <a:hlinkClick r:id="rId3"/>
              </a:rPr>
              <a:t>picasaweb.google.com/.../6KsDLZjCbB0WfLtiv9zdcg</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as a nation are living beyond our means with nearly 20 trillion debt!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b="1" dirty="0"/>
              <a:t>Believe me – the day of financial slaughter will</a:t>
            </a:r>
            <a:r>
              <a:rPr lang="en-US" b="1" baseline="0" dirty="0"/>
              <a:t> come</a:t>
            </a:r>
            <a:r>
              <a:rPr lang="en-US" baseline="0" dirty="0"/>
              <a:t>!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49</a:t>
            </a:fld>
            <a:endParaRPr lang="en-US"/>
          </a:p>
        </p:txBody>
      </p:sp>
    </p:spTree>
    <p:extLst>
      <p:ext uri="{BB962C8B-B14F-4D97-AF65-F5344CB8AC3E}">
        <p14:creationId xmlns:p14="http://schemas.microsoft.com/office/powerpoint/2010/main" val="1660059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Slander and Speak against are the same Greek</a:t>
            </a:r>
            <a:r>
              <a:rPr lang="en-US" baseline="0" dirty="0"/>
              <a:t> word “Speak down.”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as a nation are living beyond our means with nearly 20 trillion debt!  </a:t>
            </a:r>
          </a:p>
          <a:p>
            <a:endParaRPr lang="en-US" dirty="0"/>
          </a:p>
          <a:p>
            <a:r>
              <a:rPr lang="en-US" dirty="0"/>
              <a:t>Believe me – the day of financial slaughter will</a:t>
            </a:r>
            <a:r>
              <a:rPr lang="en-US" baseline="0" dirty="0"/>
              <a:t> come!  </a:t>
            </a:r>
            <a:endParaRPr lang="en-US" dirty="0"/>
          </a:p>
          <a:p>
            <a:endParaRPr lang="en-US" dirty="0"/>
          </a:p>
          <a:p>
            <a:r>
              <a:rPr lang="en-US" b="1" dirty="0"/>
              <a:t>We are condemning and </a:t>
            </a:r>
            <a:r>
              <a:rPr lang="en-US" b="1" dirty="0" err="1"/>
              <a:t>killin</a:t>
            </a:r>
            <a:r>
              <a:rPr lang="en-US" b="1" dirty="0"/>
              <a:t> our children and grandchildren with a catastrophic</a:t>
            </a:r>
            <a:r>
              <a:rPr lang="en-US" b="1" baseline="0" dirty="0"/>
              <a:t> debt</a:t>
            </a:r>
            <a:r>
              <a:rPr lang="en-US" b="1" dirty="0"/>
              <a:t>. </a:t>
            </a:r>
          </a:p>
        </p:txBody>
      </p:sp>
      <p:sp>
        <p:nvSpPr>
          <p:cNvPr id="4" name="Slide Number Placeholder 3"/>
          <p:cNvSpPr>
            <a:spLocks noGrp="1"/>
          </p:cNvSpPr>
          <p:nvPr>
            <p:ph type="sldNum" sz="quarter" idx="10"/>
          </p:nvPr>
        </p:nvSpPr>
        <p:spPr/>
        <p:txBody>
          <a:bodyPr/>
          <a:lstStyle/>
          <a:p>
            <a:fld id="{A20337DD-465E-4BC6-8893-660B9323BE1C}" type="slidenum">
              <a:rPr lang="en-US" smtClean="0"/>
              <a:pPr/>
              <a:t>50</a:t>
            </a:fld>
            <a:endParaRPr lang="en-US"/>
          </a:p>
        </p:txBody>
      </p:sp>
    </p:spTree>
    <p:extLst>
      <p:ext uri="{BB962C8B-B14F-4D97-AF65-F5344CB8AC3E}">
        <p14:creationId xmlns:p14="http://schemas.microsoft.com/office/powerpoint/2010/main" val="179823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 patient --  don’t go for the “get rich quick” schemes.  Don’t be impatient,  “I got to have it now.”  Delay your gratification.</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51</a:t>
            </a:fld>
            <a:endParaRPr lang="en-US"/>
          </a:p>
        </p:txBody>
      </p:sp>
    </p:spTree>
    <p:extLst>
      <p:ext uri="{BB962C8B-B14F-4D97-AF65-F5344CB8AC3E}">
        <p14:creationId xmlns:p14="http://schemas.microsoft.com/office/powerpoint/2010/main" val="465654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baseline="0" dirty="0"/>
              <a:t>Be patient --  don’t go for the “get rich quick” schemes.  Don’t be impatient,  “I got to have it now.”  Delay your gratification.</a:t>
            </a:r>
          </a:p>
          <a:p>
            <a:endParaRPr lang="en-US" baseline="0" dirty="0"/>
          </a:p>
          <a:p>
            <a:r>
              <a:rPr lang="en-US" baseline="0" dirty="0"/>
              <a:t>James turns from warning the rich to handing out hope to </a:t>
            </a:r>
            <a:r>
              <a:rPr lang="en-US" baseline="0"/>
              <a:t>the Brothers.</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52</a:t>
            </a:fld>
            <a:endParaRPr lang="en-US"/>
          </a:p>
        </p:txBody>
      </p:sp>
    </p:spTree>
    <p:extLst>
      <p:ext uri="{BB962C8B-B14F-4D97-AF65-F5344CB8AC3E}">
        <p14:creationId xmlns:p14="http://schemas.microsoft.com/office/powerpoint/2010/main" val="403987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photo:  http://upload.wikimedia.org/wikipedia/commons/5/59/Gustave_Dore_Lazarus_and_the_Rich_Man.jpg</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9</a:t>
            </a:fld>
            <a:endParaRPr lang="en-US" dirty="0"/>
          </a:p>
        </p:txBody>
      </p:sp>
    </p:spTree>
    <p:extLst>
      <p:ext uri="{BB962C8B-B14F-4D97-AF65-F5344CB8AC3E}">
        <p14:creationId xmlns:p14="http://schemas.microsoft.com/office/powerpoint/2010/main" val="1138941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53</a:t>
            </a:fld>
            <a:endParaRPr lang="en-US"/>
          </a:p>
        </p:txBody>
      </p:sp>
    </p:spTree>
    <p:extLst>
      <p:ext uri="{BB962C8B-B14F-4D97-AF65-F5344CB8AC3E}">
        <p14:creationId xmlns:p14="http://schemas.microsoft.com/office/powerpoint/2010/main" val="1579377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Ill of patience</a:t>
            </a:r>
            <a:r>
              <a:rPr lang="en-US" baseline="0" dirty="0"/>
              <a:t> .... The farmer.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54</a:t>
            </a:fld>
            <a:endParaRPr lang="en-US"/>
          </a:p>
        </p:txBody>
      </p:sp>
    </p:spTree>
    <p:extLst>
      <p:ext uri="{BB962C8B-B14F-4D97-AF65-F5344CB8AC3E}">
        <p14:creationId xmlns:p14="http://schemas.microsoft.com/office/powerpoint/2010/main" val="3954631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Slander and Speak against are the same Greek</a:t>
            </a:r>
            <a:r>
              <a:rPr lang="en-US" baseline="0" dirty="0"/>
              <a:t> word “Speak down.”</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55</a:t>
            </a:fld>
            <a:endParaRPr lang="en-US"/>
          </a:p>
        </p:txBody>
      </p:sp>
    </p:spTree>
    <p:extLst>
      <p:ext uri="{BB962C8B-B14F-4D97-AF65-F5344CB8AC3E}">
        <p14:creationId xmlns:p14="http://schemas.microsoft.com/office/powerpoint/2010/main" val="1629226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Slander and Speak against are the same Greek</a:t>
            </a:r>
            <a:r>
              <a:rPr lang="en-US" baseline="0" dirty="0"/>
              <a:t> word “Speak down.”</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56</a:t>
            </a:fld>
            <a:endParaRPr lang="en-US"/>
          </a:p>
        </p:txBody>
      </p:sp>
    </p:spTree>
    <p:extLst>
      <p:ext uri="{BB962C8B-B14F-4D97-AF65-F5344CB8AC3E}">
        <p14:creationId xmlns:p14="http://schemas.microsoft.com/office/powerpoint/2010/main" val="3993398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Slander and Speak against are the same Greek</a:t>
            </a:r>
            <a:r>
              <a:rPr lang="en-US" baseline="0" dirty="0"/>
              <a:t> word “Speak down.”</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57</a:t>
            </a:fld>
            <a:endParaRPr lang="en-US"/>
          </a:p>
        </p:txBody>
      </p:sp>
    </p:spTree>
    <p:extLst>
      <p:ext uri="{BB962C8B-B14F-4D97-AF65-F5344CB8AC3E}">
        <p14:creationId xmlns:p14="http://schemas.microsoft.com/office/powerpoint/2010/main" val="612683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Treasure Chest = http://www.publicdomainpictures.net/view-image.php?image=187889&amp;picture=treasure-chest</a:t>
            </a:r>
          </a:p>
        </p:txBody>
      </p:sp>
      <p:sp>
        <p:nvSpPr>
          <p:cNvPr id="4" name="Slide Number Placeholder 3"/>
          <p:cNvSpPr>
            <a:spLocks noGrp="1"/>
          </p:cNvSpPr>
          <p:nvPr>
            <p:ph type="sldNum" sz="quarter" idx="10"/>
          </p:nvPr>
        </p:nvSpPr>
        <p:spPr/>
        <p:txBody>
          <a:bodyPr/>
          <a:lstStyle/>
          <a:p>
            <a:fld id="{A20337DD-465E-4BC6-8893-660B9323BE1C}" type="slidenum">
              <a:rPr lang="en-US" smtClean="0"/>
              <a:pPr/>
              <a:t>60</a:t>
            </a:fld>
            <a:endParaRPr lang="en-US"/>
          </a:p>
        </p:txBody>
      </p:sp>
    </p:spTree>
    <p:extLst>
      <p:ext uri="{BB962C8B-B14F-4D97-AF65-F5344CB8AC3E}">
        <p14:creationId xmlns:p14="http://schemas.microsoft.com/office/powerpoint/2010/main" val="1841637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 = http://www.publicdomainpictures.net/view-image.php?image=170867&amp;picture=heart</a:t>
            </a:r>
          </a:p>
        </p:txBody>
      </p:sp>
      <p:sp>
        <p:nvSpPr>
          <p:cNvPr id="4" name="Slide Number Placeholder 3"/>
          <p:cNvSpPr>
            <a:spLocks noGrp="1"/>
          </p:cNvSpPr>
          <p:nvPr>
            <p:ph type="sldNum" sz="quarter" idx="10"/>
          </p:nvPr>
        </p:nvSpPr>
        <p:spPr/>
        <p:txBody>
          <a:bodyPr/>
          <a:lstStyle/>
          <a:p>
            <a:fld id="{A20337DD-465E-4BC6-8893-660B9323BE1C}" type="slidenum">
              <a:rPr lang="en-US" smtClean="0"/>
              <a:pPr/>
              <a:t>61</a:t>
            </a:fld>
            <a:endParaRPr lang="en-US"/>
          </a:p>
        </p:txBody>
      </p:sp>
    </p:spTree>
    <p:extLst>
      <p:ext uri="{BB962C8B-B14F-4D97-AF65-F5344CB8AC3E}">
        <p14:creationId xmlns:p14="http://schemas.microsoft.com/office/powerpoint/2010/main" val="3100782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photo:  http://upload.wikimedia.org/wikipedia/commons/5/59/Gustave_Dore_Lazarus_and_the_Rich_Man.jpg</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10</a:t>
            </a:fld>
            <a:endParaRPr lang="en-US" dirty="0"/>
          </a:p>
        </p:txBody>
      </p:sp>
    </p:spTree>
    <p:extLst>
      <p:ext uri="{BB962C8B-B14F-4D97-AF65-F5344CB8AC3E}">
        <p14:creationId xmlns:p14="http://schemas.microsoft.com/office/powerpoint/2010/main" val="164311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photo:  http://upload.wikimedia.org/wikipedia/commons/5/59/Gustave_Dore_Lazarus_and_the_Rich_Man.jpg</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11</a:t>
            </a:fld>
            <a:endParaRPr lang="en-US" dirty="0"/>
          </a:p>
        </p:txBody>
      </p:sp>
    </p:spTree>
    <p:extLst>
      <p:ext uri="{BB962C8B-B14F-4D97-AF65-F5344CB8AC3E}">
        <p14:creationId xmlns:p14="http://schemas.microsoft.com/office/powerpoint/2010/main" val="398028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photo:  http://upload.wikimedia.org/wikipedia/commons/5/59/Gustave_Dore_Lazarus_and_the_Rich_Man.jpg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Dives and Lazarus -- punch at the end is about faith that works--called "repentance."  If someone went to them from the dead they will repent (i.e. believe so strongly that they change their lives).  Here's the punch to the story.  Jesus said they have the law and the prophets (the Word of God) let them hear the Word, for they will not be persuaded (convinced) even though someone would be raised from the dead. </a:t>
            </a:r>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dirty="0"/>
          </a:p>
        </p:txBody>
      </p:sp>
    </p:spTree>
    <p:extLst>
      <p:ext uri="{BB962C8B-B14F-4D97-AF65-F5344CB8AC3E}">
        <p14:creationId xmlns:p14="http://schemas.microsoft.com/office/powerpoint/2010/main" val="1403543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16</a:t>
            </a:fld>
            <a:endParaRPr lang="en-US" dirty="0"/>
          </a:p>
        </p:txBody>
      </p:sp>
    </p:spTree>
    <p:extLst>
      <p:ext uri="{BB962C8B-B14F-4D97-AF65-F5344CB8AC3E}">
        <p14:creationId xmlns:p14="http://schemas.microsoft.com/office/powerpoint/2010/main" val="345492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17</a:t>
            </a:fld>
            <a:endParaRPr lang="en-US" dirty="0"/>
          </a:p>
        </p:txBody>
      </p:sp>
    </p:spTree>
    <p:extLst>
      <p:ext uri="{BB962C8B-B14F-4D97-AF65-F5344CB8AC3E}">
        <p14:creationId xmlns:p14="http://schemas.microsoft.com/office/powerpoint/2010/main" val="241930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935661" y="0"/>
            <a:ext cx="525633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Lazarus was Poor!</a:t>
            </a:r>
            <a:endParaRPr lang="en-US" u="sng" dirty="0"/>
          </a:p>
        </p:txBody>
      </p:sp>
      <p:sp>
        <p:nvSpPr>
          <p:cNvPr id="4" name="Content Placeholder 3"/>
          <p:cNvSpPr>
            <a:spLocks noGrp="1"/>
          </p:cNvSpPr>
          <p:nvPr>
            <p:ph idx="1"/>
          </p:nvPr>
        </p:nvSpPr>
        <p:spPr/>
        <p:txBody>
          <a:bodyPr/>
          <a:lstStyle/>
          <a:p>
            <a:endParaRPr lang="en-US" dirty="0"/>
          </a:p>
        </p:txBody>
      </p:sp>
      <p:sp>
        <p:nvSpPr>
          <p:cNvPr id="5" name="Oval 4"/>
          <p:cNvSpPr/>
          <p:nvPr/>
        </p:nvSpPr>
        <p:spPr>
          <a:xfrm>
            <a:off x="7296150" y="3333750"/>
            <a:ext cx="4895849" cy="31623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4093273"/>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935661" y="0"/>
            <a:ext cx="525633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Lazarus was </a:t>
            </a:r>
            <a:r>
              <a:rPr lang="en-US" dirty="0">
                <a:effectLst>
                  <a:glow rad="127000">
                    <a:srgbClr val="FF0000"/>
                  </a:glow>
                  <a:outerShdw blurRad="38100" dist="38100" dir="2700000" algn="tl">
                    <a:srgbClr val="000000">
                      <a:alpha val="43137"/>
                    </a:srgbClr>
                  </a:outerShdw>
                </a:effectLst>
              </a:rPr>
              <a:t>Rich</a:t>
            </a:r>
            <a:r>
              <a:rPr lang="en-US" dirty="0"/>
              <a:t>!</a:t>
            </a:r>
            <a:endParaRPr lang="en-US" u="sng" dirty="0"/>
          </a:p>
        </p:txBody>
      </p:sp>
      <p:sp>
        <p:nvSpPr>
          <p:cNvPr id="4" name="Content Placeholder 3"/>
          <p:cNvSpPr>
            <a:spLocks noGrp="1"/>
          </p:cNvSpPr>
          <p:nvPr>
            <p:ph idx="1"/>
          </p:nvPr>
        </p:nvSpPr>
        <p:spPr/>
        <p:txBody>
          <a:bodyPr/>
          <a:lstStyle/>
          <a:p>
            <a:endParaRPr lang="en-US"/>
          </a:p>
        </p:txBody>
      </p:sp>
      <p:sp>
        <p:nvSpPr>
          <p:cNvPr id="6" name="Oval 5"/>
          <p:cNvSpPr/>
          <p:nvPr/>
        </p:nvSpPr>
        <p:spPr>
          <a:xfrm>
            <a:off x="7296150" y="3333750"/>
            <a:ext cx="4895849" cy="31623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132849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935661" y="0"/>
            <a:ext cx="525633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Dives was </a:t>
            </a:r>
            <a:r>
              <a:rPr lang="en-US" dirty="0">
                <a:effectLst>
                  <a:glow rad="127000">
                    <a:srgbClr val="C00000"/>
                  </a:glow>
                  <a:outerShdw blurRad="38100" dist="38100" dir="2700000" algn="tl">
                    <a:srgbClr val="000000">
                      <a:alpha val="43137"/>
                    </a:srgbClr>
                  </a:outerShdw>
                </a:effectLst>
              </a:rPr>
              <a:t>Poor</a:t>
            </a:r>
            <a:r>
              <a:rPr lang="en-US" dirty="0"/>
              <a:t>!</a:t>
            </a:r>
            <a:endParaRPr lang="en-US" u="sng" dirty="0"/>
          </a:p>
        </p:txBody>
      </p:sp>
      <p:sp>
        <p:nvSpPr>
          <p:cNvPr id="4" name="Content Placeholder 3"/>
          <p:cNvSpPr>
            <a:spLocks noGrp="1"/>
          </p:cNvSpPr>
          <p:nvPr>
            <p:ph idx="1"/>
          </p:nvPr>
        </p:nvSpPr>
        <p:spPr/>
        <p:txBody>
          <a:bodyPr/>
          <a:lstStyle/>
          <a:p>
            <a:endParaRPr lang="en-US"/>
          </a:p>
        </p:txBody>
      </p:sp>
      <p:sp>
        <p:nvSpPr>
          <p:cNvPr id="5" name="Oval 4"/>
          <p:cNvSpPr/>
          <p:nvPr/>
        </p:nvSpPr>
        <p:spPr>
          <a:xfrm>
            <a:off x="9448799" y="571500"/>
            <a:ext cx="1428750" cy="152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79292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Two Extremes Today:</a:t>
            </a:r>
          </a:p>
        </p:txBody>
      </p:sp>
      <p:sp>
        <p:nvSpPr>
          <p:cNvPr id="3" name="Content Placeholder 2"/>
          <p:cNvSpPr>
            <a:spLocks noGrp="1"/>
          </p:cNvSpPr>
          <p:nvPr>
            <p:ph idx="1"/>
          </p:nvPr>
        </p:nvSpPr>
        <p:spPr/>
        <p:txBody>
          <a:bodyPr/>
          <a:lstStyle/>
          <a:p>
            <a:r>
              <a:rPr lang="en-US" sz="4000" dirty="0">
                <a:solidFill>
                  <a:schemeClr val="bg1">
                    <a:lumMod val="50000"/>
                  </a:schemeClr>
                </a:solidFill>
              </a:rPr>
              <a:t>God wants me rich ...</a:t>
            </a:r>
          </a:p>
          <a:p>
            <a:r>
              <a:rPr lang="en-US" sz="4000" dirty="0">
                <a:solidFill>
                  <a:schemeClr val="bg1">
                    <a:lumMod val="50000"/>
                  </a:schemeClr>
                </a:solidFill>
              </a:rPr>
              <a:t>     The “Prosperity Gospel”</a:t>
            </a:r>
          </a:p>
          <a:p>
            <a:r>
              <a:rPr lang="en-US" sz="4000" dirty="0">
                <a:solidFill>
                  <a:schemeClr val="bg1">
                    <a:lumMod val="50000"/>
                  </a:schemeClr>
                </a:solidFill>
              </a:rPr>
              <a:t>God wants me poor ...</a:t>
            </a:r>
          </a:p>
          <a:p>
            <a:r>
              <a:rPr lang="en-US" sz="4000" dirty="0">
                <a:solidFill>
                  <a:schemeClr val="bg1">
                    <a:lumMod val="50000"/>
                  </a:schemeClr>
                </a:solidFill>
              </a:rPr>
              <a:t>     The “Vow of Poverty Gospel”</a:t>
            </a:r>
          </a:p>
          <a:p>
            <a:r>
              <a:rPr lang="en-US" sz="4000" dirty="0"/>
              <a:t>Truth:  God wants us to </a:t>
            </a:r>
            <a:r>
              <a:rPr lang="en-US" sz="4000" u="sng" dirty="0">
                <a:solidFill>
                  <a:srgbClr val="FFFF00"/>
                </a:solidFill>
              </a:rPr>
              <a:t>honor</a:t>
            </a:r>
            <a:r>
              <a:rPr lang="en-US" sz="4000" dirty="0"/>
              <a:t> </a:t>
            </a:r>
            <a:br>
              <a:rPr lang="en-US" sz="4000" dirty="0"/>
            </a:br>
            <a:r>
              <a:rPr lang="en-US" sz="4000" dirty="0"/>
              <a:t>   </a:t>
            </a:r>
            <a:r>
              <a:rPr lang="en-US" sz="4000" u="sng" dirty="0">
                <a:solidFill>
                  <a:srgbClr val="FFFF00"/>
                </a:solidFill>
              </a:rPr>
              <a:t>Him</a:t>
            </a:r>
            <a:r>
              <a:rPr lang="en-US" sz="4000" dirty="0"/>
              <a:t> with </a:t>
            </a:r>
            <a:r>
              <a:rPr lang="en-US" sz="4000" dirty="0">
                <a:solidFill>
                  <a:srgbClr val="FFFF00"/>
                </a:solidFill>
                <a:effectLst>
                  <a:glow rad="127000">
                    <a:srgbClr val="C00000"/>
                  </a:glow>
                  <a:outerShdw blurRad="38100" dist="38100" dir="2700000" algn="tl">
                    <a:srgbClr val="000000">
                      <a:alpha val="43137"/>
                    </a:srgbClr>
                  </a:outerShdw>
                </a:effectLst>
              </a:rPr>
              <a:t>His</a:t>
            </a:r>
            <a:r>
              <a:rPr lang="en-US" sz="4000" dirty="0"/>
              <a:t> wealth!</a:t>
            </a:r>
          </a:p>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Tree>
    <p:extLst>
      <p:ext uri="{BB962C8B-B14F-4D97-AF65-F5344CB8AC3E}">
        <p14:creationId xmlns:p14="http://schemas.microsoft.com/office/powerpoint/2010/main" val="114411905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Two Extremes Today:</a:t>
            </a:r>
          </a:p>
        </p:txBody>
      </p:sp>
      <p:pic>
        <p:nvPicPr>
          <p:cNvPr id="6"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sz="4000" dirty="0">
                <a:solidFill>
                  <a:schemeClr val="bg1">
                    <a:lumMod val="50000"/>
                  </a:schemeClr>
                </a:solidFill>
              </a:rPr>
              <a:t>God wants me rich ...</a:t>
            </a:r>
          </a:p>
          <a:p>
            <a:r>
              <a:rPr lang="en-US" sz="4000" dirty="0">
                <a:solidFill>
                  <a:schemeClr val="bg1">
                    <a:lumMod val="50000"/>
                  </a:schemeClr>
                </a:solidFill>
              </a:rPr>
              <a:t>     The “Prosperity Gospel”</a:t>
            </a:r>
          </a:p>
          <a:p>
            <a:r>
              <a:rPr lang="en-US" sz="4000" dirty="0">
                <a:solidFill>
                  <a:schemeClr val="bg1">
                    <a:lumMod val="50000"/>
                  </a:schemeClr>
                </a:solidFill>
              </a:rPr>
              <a:t>God wants me poor ...</a:t>
            </a:r>
          </a:p>
          <a:p>
            <a:r>
              <a:rPr lang="en-US" sz="4000" dirty="0">
                <a:solidFill>
                  <a:schemeClr val="bg1">
                    <a:lumMod val="50000"/>
                  </a:schemeClr>
                </a:solidFill>
              </a:rPr>
              <a:t>     The “Vow of Poverty Gospel”</a:t>
            </a:r>
          </a:p>
          <a:p>
            <a:r>
              <a:rPr lang="en-US" sz="4000" dirty="0"/>
              <a:t>Truth:  </a:t>
            </a:r>
            <a:r>
              <a:rPr lang="en-US" sz="4000" baseline="30000" dirty="0">
                <a:solidFill>
                  <a:srgbClr val="FFFF00"/>
                </a:solidFill>
                <a:effectLst>
                  <a:glow rad="127000">
                    <a:schemeClr val="accent1">
                      <a:lumMod val="50000"/>
                    </a:schemeClr>
                  </a:glow>
                  <a:outerShdw blurRad="38100" dist="38100" dir="2700000" algn="tl">
                    <a:srgbClr val="000000">
                      <a:alpha val="43137"/>
                    </a:srgbClr>
                  </a:outerShdw>
                </a:effectLst>
              </a:rPr>
              <a:t>7 </a:t>
            </a:r>
            <a:r>
              <a:rPr lang="en-US" sz="4000" dirty="0">
                <a:solidFill>
                  <a:srgbClr val="FFFF00"/>
                </a:solidFill>
                <a:effectLst>
                  <a:glow rad="127000">
                    <a:schemeClr val="accent1">
                      <a:lumMod val="50000"/>
                    </a:schemeClr>
                  </a:glow>
                  <a:outerShdw blurRad="38100" dist="38100" dir="2700000" algn="tl">
                    <a:srgbClr val="000000">
                      <a:alpha val="43137"/>
                    </a:srgbClr>
                  </a:outerShdw>
                </a:effectLst>
              </a:rPr>
              <a:t>...What do you have that </a:t>
            </a:r>
            <a:br>
              <a:rPr lang="en-US" sz="4000" dirty="0">
                <a:solidFill>
                  <a:srgbClr val="FFFF00"/>
                </a:solidFill>
                <a:effectLst>
                  <a:glow rad="127000">
                    <a:schemeClr val="accent1">
                      <a:lumMod val="50000"/>
                    </a:schemeClr>
                  </a:glow>
                  <a:outerShdw blurRad="38100" dist="38100" dir="2700000" algn="tl">
                    <a:srgbClr val="000000">
                      <a:alpha val="43137"/>
                    </a:srgbClr>
                  </a:outerShdw>
                </a:effectLst>
              </a:rPr>
            </a:br>
            <a:r>
              <a:rPr lang="en-US" sz="4000" dirty="0">
                <a:solidFill>
                  <a:srgbClr val="FFFF00"/>
                </a:solidFill>
                <a:effectLst>
                  <a:glow rad="127000">
                    <a:schemeClr val="accent1">
                      <a:lumMod val="50000"/>
                    </a:schemeClr>
                  </a:glow>
                  <a:outerShdw blurRad="38100" dist="38100" dir="2700000" algn="tl">
                    <a:srgbClr val="000000">
                      <a:alpha val="43137"/>
                    </a:srgbClr>
                  </a:outerShdw>
                </a:effectLst>
              </a:rPr>
              <a:t>you did not receive?</a:t>
            </a:r>
            <a:r>
              <a:rPr lang="en-US" sz="4000" dirty="0">
                <a:effectLst>
                  <a:glow rad="127000">
                    <a:schemeClr val="accent1">
                      <a:lumMod val="50000"/>
                    </a:schemeClr>
                  </a:glow>
                  <a:outerShdw blurRad="38100" dist="38100" dir="2700000" algn="tl">
                    <a:srgbClr val="000000">
                      <a:alpha val="43137"/>
                    </a:srgbClr>
                  </a:outerShdw>
                </a:effectLst>
              </a:rPr>
              <a:t> </a:t>
            </a:r>
            <a:r>
              <a:rPr lang="en-US" sz="4000" dirty="0">
                <a:solidFill>
                  <a:srgbClr val="FFFF00"/>
                </a:solidFill>
                <a:effectLst>
                  <a:glow rad="127000">
                    <a:schemeClr val="accent1">
                      <a:lumMod val="50000"/>
                    </a:schemeClr>
                  </a:glow>
                  <a:outerShdw blurRad="38100" dist="38100" dir="2700000" algn="tl">
                    <a:srgbClr val="000000">
                      <a:alpha val="43137"/>
                    </a:srgbClr>
                  </a:outerShdw>
                </a:effectLst>
              </a:rPr>
              <a:t>(1Cor 4:7)</a:t>
            </a:r>
          </a:p>
          <a:p>
            <a:endParaRPr lang="en-US" dirty="0"/>
          </a:p>
        </p:txBody>
      </p:sp>
    </p:spTree>
    <p:extLst>
      <p:ext uri="{BB962C8B-B14F-4D97-AF65-F5344CB8AC3E}">
        <p14:creationId xmlns:p14="http://schemas.microsoft.com/office/powerpoint/2010/main" val="3145053499"/>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Two Extremes Today:</a:t>
            </a:r>
          </a:p>
        </p:txBody>
      </p:sp>
      <p:pic>
        <p:nvPicPr>
          <p:cNvPr id="6"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sz="4000" dirty="0">
                <a:solidFill>
                  <a:schemeClr val="bg1">
                    <a:lumMod val="50000"/>
                  </a:schemeClr>
                </a:solidFill>
              </a:rPr>
              <a:t>God wants me rich ...</a:t>
            </a:r>
          </a:p>
          <a:p>
            <a:r>
              <a:rPr lang="en-US" sz="4000" dirty="0">
                <a:solidFill>
                  <a:schemeClr val="bg1">
                    <a:lumMod val="50000"/>
                  </a:schemeClr>
                </a:solidFill>
              </a:rPr>
              <a:t>     The “Prosperity Gospel”</a:t>
            </a:r>
          </a:p>
          <a:p>
            <a:r>
              <a:rPr lang="en-US" sz="4000" dirty="0">
                <a:solidFill>
                  <a:schemeClr val="bg1">
                    <a:lumMod val="50000"/>
                  </a:schemeClr>
                </a:solidFill>
              </a:rPr>
              <a:t>God wants me poor ...</a:t>
            </a:r>
          </a:p>
          <a:p>
            <a:r>
              <a:rPr lang="en-US" sz="4000" dirty="0">
                <a:solidFill>
                  <a:schemeClr val="bg1">
                    <a:lumMod val="50000"/>
                  </a:schemeClr>
                </a:solidFill>
              </a:rPr>
              <a:t>     The “Vow of Poverty Gospel”</a:t>
            </a:r>
          </a:p>
          <a:p>
            <a:r>
              <a:rPr lang="en-US" sz="4000" dirty="0"/>
              <a:t>Truth:  </a:t>
            </a:r>
            <a:r>
              <a:rPr lang="en-US" sz="4000" baseline="30000" dirty="0">
                <a:solidFill>
                  <a:srgbClr val="FFFF00"/>
                </a:solidFill>
                <a:effectLst>
                  <a:glow rad="127000">
                    <a:schemeClr val="accent1">
                      <a:lumMod val="50000"/>
                    </a:schemeClr>
                  </a:glow>
                  <a:outerShdw blurRad="38100" dist="38100" dir="2700000" algn="tl">
                    <a:srgbClr val="000000">
                      <a:alpha val="43137"/>
                    </a:srgbClr>
                  </a:outerShdw>
                </a:effectLst>
              </a:rPr>
              <a:t>2</a:t>
            </a:r>
            <a:r>
              <a:rPr lang="en-US" sz="4000" dirty="0">
                <a:solidFill>
                  <a:srgbClr val="FFFF00"/>
                </a:solidFill>
                <a:effectLst>
                  <a:glow rad="127000">
                    <a:schemeClr val="accent1">
                      <a:lumMod val="50000"/>
                    </a:schemeClr>
                  </a:glow>
                  <a:outerShdw blurRad="38100" dist="38100" dir="2700000" algn="tl">
                    <a:srgbClr val="000000">
                      <a:alpha val="43137"/>
                    </a:srgbClr>
                  </a:outerShdw>
                </a:effectLst>
              </a:rPr>
              <a:t> Moreover it is required </a:t>
            </a:r>
            <a:br>
              <a:rPr lang="en-US" sz="4000" dirty="0">
                <a:solidFill>
                  <a:srgbClr val="FFFF00"/>
                </a:solidFill>
                <a:effectLst>
                  <a:glow rad="127000">
                    <a:schemeClr val="accent1">
                      <a:lumMod val="50000"/>
                    </a:schemeClr>
                  </a:glow>
                  <a:outerShdw blurRad="38100" dist="38100" dir="2700000" algn="tl">
                    <a:srgbClr val="000000">
                      <a:alpha val="43137"/>
                    </a:srgbClr>
                  </a:outerShdw>
                </a:effectLst>
              </a:rPr>
            </a:br>
            <a:r>
              <a:rPr lang="en-US" sz="4000" dirty="0">
                <a:solidFill>
                  <a:srgbClr val="FFFF00"/>
                </a:solidFill>
                <a:effectLst>
                  <a:glow rad="127000">
                    <a:schemeClr val="accent1">
                      <a:lumMod val="50000"/>
                    </a:schemeClr>
                  </a:glow>
                  <a:outerShdw blurRad="38100" dist="38100" dir="2700000" algn="tl">
                    <a:srgbClr val="000000">
                      <a:alpha val="43137"/>
                    </a:srgbClr>
                  </a:outerShdw>
                </a:effectLst>
              </a:rPr>
              <a:t>in stewards, that a man be </a:t>
            </a:r>
            <a:br>
              <a:rPr lang="en-US" sz="4000" dirty="0">
                <a:solidFill>
                  <a:srgbClr val="FFFF00"/>
                </a:solidFill>
                <a:effectLst>
                  <a:glow rad="127000">
                    <a:schemeClr val="accent1">
                      <a:lumMod val="50000"/>
                    </a:schemeClr>
                  </a:glow>
                  <a:outerShdw blurRad="38100" dist="38100" dir="2700000" algn="tl">
                    <a:srgbClr val="000000">
                      <a:alpha val="43137"/>
                    </a:srgbClr>
                  </a:outerShdw>
                </a:effectLst>
              </a:rPr>
            </a:br>
            <a:r>
              <a:rPr lang="en-US" sz="4000" dirty="0">
                <a:solidFill>
                  <a:srgbClr val="FFFF00"/>
                </a:solidFill>
                <a:effectLst>
                  <a:glow rad="127000">
                    <a:schemeClr val="accent1">
                      <a:lumMod val="50000"/>
                    </a:schemeClr>
                  </a:glow>
                  <a:outerShdw blurRad="38100" dist="38100" dir="2700000" algn="tl">
                    <a:srgbClr val="000000">
                      <a:alpha val="43137"/>
                    </a:srgbClr>
                  </a:outerShdw>
                </a:effectLst>
              </a:rPr>
              <a:t>found faithful. (1Cor 4:2 KJV)</a:t>
            </a:r>
          </a:p>
          <a:p>
            <a:endParaRPr lang="en-US" dirty="0"/>
          </a:p>
        </p:txBody>
      </p:sp>
    </p:spTree>
    <p:extLst>
      <p:ext uri="{BB962C8B-B14F-4D97-AF65-F5344CB8AC3E}">
        <p14:creationId xmlns:p14="http://schemas.microsoft.com/office/powerpoint/2010/main" val="385652519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It’s how you use your wealth </a:t>
            </a:r>
            <a:endParaRPr lang="en-US" u="sng"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076934734"/>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81400" y="1447801"/>
            <a:ext cx="5336673" cy="2246478"/>
            <a:chOff x="2435727" y="1132985"/>
            <a:chExt cx="4563976" cy="1981857"/>
          </a:xfrm>
        </p:grpSpPr>
        <p:sp>
          <p:nvSpPr>
            <p:cNvPr id="4" name="Rectangle 3"/>
            <p:cNvSpPr/>
            <p:nvPr/>
          </p:nvSpPr>
          <p:spPr>
            <a:xfrm>
              <a:off x="2443949" y="1132985"/>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4" name="Group 13"/>
            <p:cNvGrpSpPr/>
            <p:nvPr/>
          </p:nvGrpSpPr>
          <p:grpSpPr>
            <a:xfrm>
              <a:off x="2465137" y="1133642"/>
              <a:ext cx="4534566" cy="395705"/>
              <a:chOff x="2465137" y="1133642"/>
              <a:chExt cx="4534566" cy="395705"/>
            </a:xfrm>
          </p:grpSpPr>
          <p:sp>
            <p:nvSpPr>
              <p:cNvPr id="6"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Freeform 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Freeform 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Freeform 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Freeform 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Freeform 1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reeform 1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5" name="Group 14"/>
            <p:cNvGrpSpPr/>
            <p:nvPr/>
          </p:nvGrpSpPr>
          <p:grpSpPr>
            <a:xfrm>
              <a:off x="2435727" y="2719137"/>
              <a:ext cx="4534566" cy="395705"/>
              <a:chOff x="2465137" y="1133642"/>
              <a:chExt cx="4534566" cy="395705"/>
            </a:xfrm>
          </p:grpSpPr>
          <p:sp>
            <p:nvSpPr>
              <p:cNvPr id="16" name="Freeform 1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  It’s how you use your wealth </a:t>
            </a:r>
            <a:endParaRPr lang="en-US" u="sng" dirty="0"/>
          </a:p>
        </p:txBody>
      </p:sp>
      <p:sp>
        <p:nvSpPr>
          <p:cNvPr id="3" name="Content Placeholder 2"/>
          <p:cNvSpPr>
            <a:spLocks noGrp="1"/>
          </p:cNvSpPr>
          <p:nvPr>
            <p:ph idx="1"/>
          </p:nvPr>
        </p:nvSpPr>
        <p:spPr>
          <a:xfrm>
            <a:off x="609600" y="2179637"/>
            <a:ext cx="10972800" cy="4525963"/>
          </a:xfrm>
        </p:spPr>
        <p:txBody>
          <a:bodyPr/>
          <a:lstStyle/>
          <a:p>
            <a:pPr marL="0" indent="0" algn="ctr">
              <a:lnSpc>
                <a:spcPts val="3600"/>
              </a:lnSpc>
            </a:pPr>
            <a:r>
              <a:rPr lang="en-US" sz="6000" dirty="0">
                <a:solidFill>
                  <a:schemeClr val="tx1"/>
                </a:solidFill>
              </a:rPr>
              <a:t>WARNING</a:t>
            </a:r>
            <a:r>
              <a:rPr lang="en-US" dirty="0">
                <a:solidFill>
                  <a:schemeClr val="tx1"/>
                </a:solidFill>
              </a:rPr>
              <a:t> </a:t>
            </a:r>
            <a:br>
              <a:rPr lang="en-US" dirty="0">
                <a:solidFill>
                  <a:schemeClr val="tx1"/>
                </a:solidFill>
              </a:rPr>
            </a:br>
            <a:r>
              <a:rPr lang="en-US" dirty="0">
                <a:solidFill>
                  <a:schemeClr val="tx1"/>
                </a:solidFill>
              </a:rPr>
              <a:t>about Abusing Wealth</a:t>
            </a:r>
          </a:p>
        </p:txBody>
      </p:sp>
    </p:spTree>
    <p:extLst>
      <p:ext uri="{BB962C8B-B14F-4D97-AF65-F5344CB8AC3E}">
        <p14:creationId xmlns:p14="http://schemas.microsoft.com/office/powerpoint/2010/main" val="3077024569"/>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81400" y="1447801"/>
            <a:ext cx="5336673" cy="2246478"/>
            <a:chOff x="2435727" y="1132985"/>
            <a:chExt cx="4563976" cy="1981857"/>
          </a:xfrm>
        </p:grpSpPr>
        <p:sp>
          <p:nvSpPr>
            <p:cNvPr id="4" name="Rectangle 3"/>
            <p:cNvSpPr/>
            <p:nvPr/>
          </p:nvSpPr>
          <p:spPr>
            <a:xfrm>
              <a:off x="2443949" y="1132985"/>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4" name="Group 13"/>
            <p:cNvGrpSpPr/>
            <p:nvPr/>
          </p:nvGrpSpPr>
          <p:grpSpPr>
            <a:xfrm>
              <a:off x="2465137" y="1133642"/>
              <a:ext cx="4534566" cy="395705"/>
              <a:chOff x="2465137" y="1133642"/>
              <a:chExt cx="4534566" cy="395705"/>
            </a:xfrm>
          </p:grpSpPr>
          <p:sp>
            <p:nvSpPr>
              <p:cNvPr id="6"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Freeform 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Freeform 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Freeform 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Freeform 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Freeform 1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reeform 1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5" name="Group 14"/>
            <p:cNvGrpSpPr/>
            <p:nvPr/>
          </p:nvGrpSpPr>
          <p:grpSpPr>
            <a:xfrm>
              <a:off x="2435727" y="2719137"/>
              <a:ext cx="4534566" cy="395705"/>
              <a:chOff x="2465137" y="1133642"/>
              <a:chExt cx="4534566" cy="395705"/>
            </a:xfrm>
          </p:grpSpPr>
          <p:sp>
            <p:nvSpPr>
              <p:cNvPr id="16" name="Freeform 1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  It’s how you use your wealth </a:t>
            </a:r>
            <a:endParaRPr lang="en-US" u="sng" dirty="0"/>
          </a:p>
        </p:txBody>
      </p:sp>
      <p:sp>
        <p:nvSpPr>
          <p:cNvPr id="3" name="Content Placeholder 2"/>
          <p:cNvSpPr>
            <a:spLocks noGrp="1"/>
          </p:cNvSpPr>
          <p:nvPr>
            <p:ph idx="1"/>
          </p:nvPr>
        </p:nvSpPr>
        <p:spPr>
          <a:xfrm>
            <a:off x="609600" y="2179637"/>
            <a:ext cx="10972800" cy="4525963"/>
          </a:xfrm>
        </p:spPr>
        <p:txBody>
          <a:bodyPr/>
          <a:lstStyle/>
          <a:p>
            <a:pPr marL="0" indent="0" algn="ctr">
              <a:lnSpc>
                <a:spcPts val="3600"/>
              </a:lnSpc>
            </a:pPr>
            <a:r>
              <a:rPr lang="en-US" sz="6000" dirty="0">
                <a:solidFill>
                  <a:schemeClr val="tx1"/>
                </a:solidFill>
              </a:rPr>
              <a:t>WARNING</a:t>
            </a:r>
            <a:r>
              <a:rPr lang="en-US" dirty="0">
                <a:solidFill>
                  <a:schemeClr val="tx1"/>
                </a:solidFill>
              </a:rPr>
              <a:t> </a:t>
            </a:r>
            <a:br>
              <a:rPr lang="en-US" dirty="0">
                <a:solidFill>
                  <a:schemeClr val="tx1"/>
                </a:solidFill>
              </a:rPr>
            </a:br>
            <a:r>
              <a:rPr lang="en-US" dirty="0">
                <a:solidFill>
                  <a:schemeClr val="tx1"/>
                </a:solidFill>
              </a:rPr>
              <a:t>about Abusing Wealth</a:t>
            </a:r>
          </a:p>
          <a:p>
            <a:pPr algn="ctr"/>
            <a:endParaRPr lang="en-US" sz="4000" dirty="0"/>
          </a:p>
          <a:p>
            <a:pPr marL="0" indent="0" algn="ctr"/>
            <a:r>
              <a:rPr lang="en-US" sz="4000" baseline="30000" dirty="0"/>
              <a:t>5:1 </a:t>
            </a:r>
            <a:r>
              <a:rPr lang="en-US" sz="4000" dirty="0"/>
              <a:t>Now listen, </a:t>
            </a:r>
            <a:r>
              <a:rPr lang="en-US" sz="4000" dirty="0">
                <a:effectLst>
                  <a:glow rad="127000">
                    <a:srgbClr val="C00000"/>
                  </a:glow>
                  <a:outerShdw blurRad="38100" dist="38100" dir="2700000" algn="tl">
                    <a:srgbClr val="000000">
                      <a:alpha val="43137"/>
                    </a:srgbClr>
                  </a:outerShdw>
                </a:effectLst>
              </a:rPr>
              <a:t>you rich people</a:t>
            </a:r>
            <a:r>
              <a:rPr lang="en-US" sz="4000" dirty="0"/>
              <a:t>, </a:t>
            </a:r>
            <a:br>
              <a:rPr lang="en-US" sz="4000" dirty="0"/>
            </a:br>
            <a:r>
              <a:rPr lang="en-US" sz="4000" dirty="0"/>
              <a:t>weep and wail because of the </a:t>
            </a:r>
            <a:br>
              <a:rPr lang="en-US" sz="4000" dirty="0"/>
            </a:br>
            <a:r>
              <a:rPr lang="en-US" sz="4000" dirty="0"/>
              <a:t>misery that is coming upon you.</a:t>
            </a:r>
          </a:p>
          <a:p>
            <a:pPr algn="ctr"/>
            <a:endParaRPr lang="en-US" dirty="0"/>
          </a:p>
        </p:txBody>
      </p:sp>
    </p:spTree>
    <p:extLst>
      <p:ext uri="{BB962C8B-B14F-4D97-AF65-F5344CB8AC3E}">
        <p14:creationId xmlns:p14="http://schemas.microsoft.com/office/powerpoint/2010/main" val="3149125427"/>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81400" y="1447801"/>
            <a:ext cx="5336673" cy="2246478"/>
            <a:chOff x="2435727" y="1132985"/>
            <a:chExt cx="4563976" cy="1981857"/>
          </a:xfrm>
        </p:grpSpPr>
        <p:sp>
          <p:nvSpPr>
            <p:cNvPr id="4" name="Rectangle 3"/>
            <p:cNvSpPr/>
            <p:nvPr/>
          </p:nvSpPr>
          <p:spPr>
            <a:xfrm>
              <a:off x="2443949" y="1132985"/>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4" name="Group 13"/>
            <p:cNvGrpSpPr/>
            <p:nvPr/>
          </p:nvGrpSpPr>
          <p:grpSpPr>
            <a:xfrm>
              <a:off x="2465137" y="1133642"/>
              <a:ext cx="4534566" cy="395705"/>
              <a:chOff x="2465137" y="1133642"/>
              <a:chExt cx="4534566" cy="395705"/>
            </a:xfrm>
          </p:grpSpPr>
          <p:sp>
            <p:nvSpPr>
              <p:cNvPr id="6"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Freeform 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Freeform 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Freeform 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Freeform 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Freeform 1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reeform 1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5" name="Group 14"/>
            <p:cNvGrpSpPr/>
            <p:nvPr/>
          </p:nvGrpSpPr>
          <p:grpSpPr>
            <a:xfrm>
              <a:off x="2435727" y="2719137"/>
              <a:ext cx="4534566" cy="395705"/>
              <a:chOff x="2465137" y="1133642"/>
              <a:chExt cx="4534566" cy="395705"/>
            </a:xfrm>
          </p:grpSpPr>
          <p:sp>
            <p:nvSpPr>
              <p:cNvPr id="16" name="Freeform 1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  It’s how you use your wealth </a:t>
            </a:r>
            <a:endParaRPr lang="en-US" u="sng" dirty="0"/>
          </a:p>
        </p:txBody>
      </p:sp>
      <p:sp>
        <p:nvSpPr>
          <p:cNvPr id="3" name="Content Placeholder 2"/>
          <p:cNvSpPr>
            <a:spLocks noGrp="1"/>
          </p:cNvSpPr>
          <p:nvPr>
            <p:ph idx="1"/>
          </p:nvPr>
        </p:nvSpPr>
        <p:spPr>
          <a:xfrm>
            <a:off x="609600" y="2179637"/>
            <a:ext cx="10972800" cy="4525963"/>
          </a:xfrm>
        </p:spPr>
        <p:txBody>
          <a:bodyPr/>
          <a:lstStyle/>
          <a:p>
            <a:pPr marL="0" indent="0" algn="ctr">
              <a:lnSpc>
                <a:spcPts val="3600"/>
              </a:lnSpc>
            </a:pPr>
            <a:r>
              <a:rPr lang="en-US" sz="6000" dirty="0">
                <a:solidFill>
                  <a:schemeClr val="tx1"/>
                </a:solidFill>
              </a:rPr>
              <a:t>WARNING</a:t>
            </a:r>
            <a:r>
              <a:rPr lang="en-US" dirty="0">
                <a:solidFill>
                  <a:schemeClr val="tx1"/>
                </a:solidFill>
              </a:rPr>
              <a:t> </a:t>
            </a:r>
            <a:br>
              <a:rPr lang="en-US" dirty="0">
                <a:solidFill>
                  <a:schemeClr val="tx1"/>
                </a:solidFill>
              </a:rPr>
            </a:br>
            <a:r>
              <a:rPr lang="en-US" dirty="0">
                <a:solidFill>
                  <a:schemeClr val="tx1"/>
                </a:solidFill>
              </a:rPr>
              <a:t>about Abusing Wealth</a:t>
            </a:r>
          </a:p>
          <a:p>
            <a:pPr algn="ctr"/>
            <a:endParaRPr lang="en-US" sz="4000" dirty="0"/>
          </a:p>
          <a:p>
            <a:pPr marL="0" indent="0" algn="ctr"/>
            <a:r>
              <a:rPr lang="en-US" sz="4000" baseline="30000" dirty="0"/>
              <a:t>5:1 </a:t>
            </a:r>
            <a:r>
              <a:rPr lang="en-US" sz="4000" dirty="0"/>
              <a:t>Now listen, </a:t>
            </a:r>
            <a:r>
              <a:rPr lang="en-US" sz="4000" dirty="0">
                <a:effectLst>
                  <a:glow rad="127000">
                    <a:srgbClr val="C00000"/>
                  </a:glow>
                  <a:outerShdw blurRad="38100" dist="38100" dir="2700000" algn="tl">
                    <a:srgbClr val="000000">
                      <a:alpha val="43137"/>
                    </a:srgbClr>
                  </a:outerShdw>
                </a:effectLst>
              </a:rPr>
              <a:t>you rich people</a:t>
            </a:r>
            <a:r>
              <a:rPr lang="en-US" sz="4000" dirty="0"/>
              <a:t>, </a:t>
            </a:r>
            <a:br>
              <a:rPr lang="en-US" sz="4000" dirty="0"/>
            </a:br>
            <a:r>
              <a:rPr lang="en-US" sz="4000" dirty="0"/>
              <a:t>weep and wail because of the </a:t>
            </a:r>
            <a:br>
              <a:rPr lang="en-US" sz="4000" dirty="0"/>
            </a:br>
            <a:r>
              <a:rPr lang="en-US" sz="4000" dirty="0">
                <a:solidFill>
                  <a:srgbClr val="FFFF00"/>
                </a:solidFill>
                <a:effectLst>
                  <a:glow rad="127000">
                    <a:srgbClr val="C00000"/>
                  </a:glow>
                  <a:outerShdw blurRad="38100" dist="38100" dir="2700000" algn="tl">
                    <a:srgbClr val="000000">
                      <a:alpha val="43137"/>
                    </a:srgbClr>
                  </a:outerShdw>
                </a:effectLst>
              </a:rPr>
              <a:t>misery that is coming upon you</a:t>
            </a:r>
            <a:r>
              <a:rPr lang="en-US" sz="4000" dirty="0"/>
              <a:t>.</a:t>
            </a:r>
          </a:p>
          <a:p>
            <a:pPr algn="ctr"/>
            <a:endParaRPr lang="en-US" dirty="0"/>
          </a:p>
        </p:txBody>
      </p:sp>
    </p:spTree>
    <p:extLst>
      <p:ext uri="{BB962C8B-B14F-4D97-AF65-F5344CB8AC3E}">
        <p14:creationId xmlns:p14="http://schemas.microsoft.com/office/powerpoint/2010/main" val="1599828336"/>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4876800" cy="4525963"/>
          </a:xfrm>
        </p:spPr>
        <p:txBody>
          <a:bodyPr>
            <a:normAutofit/>
          </a:bodyPr>
          <a:lstStyle/>
          <a:p>
            <a:pPr marL="0" indent="0" algn="ctr"/>
            <a:r>
              <a:rPr lang="en-US" sz="6600" dirty="0"/>
              <a:t>When Money </a:t>
            </a:r>
            <a:br>
              <a:rPr lang="en-US" sz="6600" dirty="0"/>
            </a:br>
            <a:r>
              <a:rPr lang="en-US" sz="6600" dirty="0"/>
              <a:t>is all that MATTERS!</a:t>
            </a:r>
          </a:p>
        </p:txBody>
      </p:sp>
      <p:pic>
        <p:nvPicPr>
          <p:cNvPr id="6"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pic>
        <p:nvPicPr>
          <p:cNvPr id="7"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Tree>
    <p:extLst>
      <p:ext uri="{BB962C8B-B14F-4D97-AF65-F5344CB8AC3E}">
        <p14:creationId xmlns:p14="http://schemas.microsoft.com/office/powerpoint/2010/main" val="17632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62000" y="228600"/>
            <a:ext cx="3437352" cy="1295400"/>
            <a:chOff x="2435727" y="1133642"/>
            <a:chExt cx="4563976" cy="1981200"/>
          </a:xfrm>
        </p:grpSpPr>
        <p:sp>
          <p:nvSpPr>
            <p:cNvPr id="11" name="Rectangle 10"/>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2" name="Group 13"/>
            <p:cNvGrpSpPr/>
            <p:nvPr/>
          </p:nvGrpSpPr>
          <p:grpSpPr>
            <a:xfrm>
              <a:off x="2465137" y="1133642"/>
              <a:ext cx="4534566" cy="395705"/>
              <a:chOff x="2465137" y="1133642"/>
              <a:chExt cx="4534566" cy="395705"/>
            </a:xfrm>
          </p:grpSpPr>
          <p:sp>
            <p:nvSpPr>
              <p:cNvPr id="21"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a:t>
            </a:r>
            <a:r>
              <a:rPr lang="en-US" dirty="0"/>
              <a:t>  Money </a:t>
            </a:r>
            <a:r>
              <a:rPr lang="en-US" u="sng" dirty="0"/>
              <a:t>Corru</a:t>
            </a:r>
            <a:r>
              <a:rPr lang="en-US" dirty="0"/>
              <a:t>p</a:t>
            </a:r>
            <a:r>
              <a:rPr lang="en-US" u="sng" dirty="0"/>
              <a:t>ts</a:t>
            </a:r>
          </a:p>
        </p:txBody>
      </p:sp>
      <p:sp>
        <p:nvSpPr>
          <p:cNvPr id="3" name="Content Placeholder 2"/>
          <p:cNvSpPr>
            <a:spLocks noGrp="1"/>
          </p:cNvSpPr>
          <p:nvPr>
            <p:ph idx="1"/>
          </p:nvPr>
        </p:nvSpPr>
        <p:spPr/>
        <p:txBody>
          <a:bodyPr>
            <a:normAutofit/>
          </a:bodyPr>
          <a:lstStyle/>
          <a:p>
            <a:r>
              <a:rPr lang="en-US" sz="4000" baseline="30000" dirty="0"/>
              <a:t>2</a:t>
            </a:r>
            <a:r>
              <a:rPr lang="en-US" sz="4000" dirty="0"/>
              <a:t> Your wealth has </a:t>
            </a:r>
            <a:r>
              <a:rPr lang="en-US" sz="4000" dirty="0">
                <a:effectLst>
                  <a:glow rad="127000">
                    <a:srgbClr val="C00000"/>
                  </a:glow>
                  <a:outerShdw blurRad="38100" dist="38100" dir="2700000" algn="tl">
                    <a:srgbClr val="000000">
                      <a:alpha val="43137"/>
                    </a:srgbClr>
                  </a:outerShdw>
                </a:effectLst>
              </a:rPr>
              <a:t>rotted</a:t>
            </a:r>
            <a:r>
              <a:rPr lang="en-US" sz="4000" dirty="0"/>
              <a:t>, </a:t>
            </a:r>
            <a:br>
              <a:rPr lang="en-US" sz="4000" dirty="0"/>
            </a:br>
            <a:r>
              <a:rPr lang="en-US" sz="4000" dirty="0"/>
              <a:t>and moths have </a:t>
            </a:r>
            <a:br>
              <a:rPr lang="en-US" sz="4000" dirty="0"/>
            </a:br>
            <a:r>
              <a:rPr lang="en-US" sz="4000" dirty="0">
                <a:effectLst>
                  <a:glow rad="127000">
                    <a:srgbClr val="C00000"/>
                  </a:glow>
                  <a:outerShdw blurRad="38100" dist="38100" dir="2700000" algn="tl">
                    <a:srgbClr val="000000">
                      <a:alpha val="43137"/>
                    </a:srgbClr>
                  </a:outerShdw>
                </a:effectLst>
              </a:rPr>
              <a:t>eaten</a:t>
            </a:r>
            <a:r>
              <a:rPr lang="en-US" sz="4000" dirty="0"/>
              <a:t> your clothes.</a:t>
            </a:r>
          </a:p>
          <a:p>
            <a:r>
              <a:rPr lang="en-US" sz="4000" dirty="0"/>
              <a:t> </a:t>
            </a:r>
          </a:p>
        </p:txBody>
      </p:sp>
      <p:pic>
        <p:nvPicPr>
          <p:cNvPr id="8195" name="Picture 3"/>
          <p:cNvPicPr>
            <a:picLocks noChangeAspect="1" noChangeArrowheads="1"/>
          </p:cNvPicPr>
          <p:nvPr/>
        </p:nvPicPr>
        <p:blipFill>
          <a:blip r:embed="rId3" cstate="print"/>
          <a:srcRect r="9349"/>
          <a:stretch>
            <a:fillRect/>
          </a:stretch>
        </p:blipFill>
        <p:spPr bwMode="auto">
          <a:xfrm>
            <a:off x="6076950" y="2038350"/>
            <a:ext cx="6115050" cy="5125478"/>
          </a:xfrm>
          <a:prstGeom prst="rect">
            <a:avLst/>
          </a:prstGeom>
          <a:noFill/>
          <a:ln w="9525">
            <a:noFill/>
            <a:miter lim="800000"/>
            <a:headEnd/>
            <a:tailEnd/>
          </a:ln>
          <a:effectLst/>
        </p:spPr>
      </p:pic>
    </p:spTree>
    <p:extLst>
      <p:ext uri="{BB962C8B-B14F-4D97-AF65-F5344CB8AC3E}">
        <p14:creationId xmlns:p14="http://schemas.microsoft.com/office/powerpoint/2010/main" val="1885134593"/>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0" y="228600"/>
            <a:ext cx="3437352" cy="1295400"/>
            <a:chOff x="2435727" y="1133642"/>
            <a:chExt cx="4563976" cy="1981200"/>
          </a:xfrm>
        </p:grpSpPr>
        <p:sp>
          <p:nvSpPr>
            <p:cNvPr id="5" name="Rectangle 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6" name="Group 13"/>
            <p:cNvGrpSpPr/>
            <p:nvPr/>
          </p:nvGrpSpPr>
          <p:grpSpPr>
            <a:xfrm>
              <a:off x="2465137" y="1133642"/>
              <a:ext cx="4534566" cy="395705"/>
              <a:chOff x="2465137" y="1133642"/>
              <a:chExt cx="4534566" cy="395705"/>
            </a:xfrm>
          </p:grpSpPr>
          <p:sp>
            <p:nvSpPr>
              <p:cNvPr id="1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 name="Group 14"/>
            <p:cNvGrpSpPr/>
            <p:nvPr/>
          </p:nvGrpSpPr>
          <p:grpSpPr>
            <a:xfrm>
              <a:off x="2435727" y="2719137"/>
              <a:ext cx="4534566" cy="395705"/>
              <a:chOff x="2465137" y="1133642"/>
              <a:chExt cx="4534566" cy="395705"/>
            </a:xfrm>
          </p:grpSpPr>
          <p:sp>
            <p:nvSpPr>
              <p:cNvPr id="8" name="Freeform 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CONSIDER:</a:t>
            </a:r>
            <a:r>
              <a:rPr lang="en-US" dirty="0"/>
              <a:t>  Your Ways!</a:t>
            </a:r>
          </a:p>
        </p:txBody>
      </p:sp>
      <p:sp>
        <p:nvSpPr>
          <p:cNvPr id="3" name="Content Placeholder 2"/>
          <p:cNvSpPr>
            <a:spLocks noGrp="1"/>
          </p:cNvSpPr>
          <p:nvPr>
            <p:ph idx="1"/>
          </p:nvPr>
        </p:nvSpPr>
        <p:spPr>
          <a:xfrm>
            <a:off x="2438400" y="1828800"/>
            <a:ext cx="9525000" cy="4525963"/>
          </a:xfrm>
        </p:spPr>
        <p:txBody>
          <a:bodyPr>
            <a:noAutofit/>
          </a:bodyPr>
          <a:lstStyle/>
          <a:p>
            <a:pPr algn="ctr"/>
            <a:r>
              <a:rPr lang="en-US" sz="4800" dirty="0"/>
              <a:t>Haggai 1</a:t>
            </a:r>
          </a:p>
        </p:txBody>
      </p:sp>
      <p:pic>
        <p:nvPicPr>
          <p:cNvPr id="29" name="Picture 9"/>
          <p:cNvPicPr>
            <a:picLocks noChangeAspect="1" noChangeArrowheads="1"/>
          </p:cNvPicPr>
          <p:nvPr/>
        </p:nvPicPr>
        <p:blipFill>
          <a:blip r:embed="rId3" cstate="print"/>
          <a:srcRect/>
          <a:stretch>
            <a:fillRect/>
          </a:stretch>
        </p:blipFill>
        <p:spPr bwMode="auto">
          <a:xfrm>
            <a:off x="7010400" y="533400"/>
            <a:ext cx="5635625" cy="6503096"/>
          </a:xfrm>
          <a:prstGeom prst="rect">
            <a:avLst/>
          </a:prstGeom>
          <a:noFill/>
          <a:ln w="9525">
            <a:noFill/>
            <a:miter lim="800000"/>
            <a:headEnd/>
            <a:tailEnd/>
          </a:ln>
        </p:spPr>
      </p:pic>
    </p:spTree>
    <p:extLst>
      <p:ext uri="{BB962C8B-B14F-4D97-AF65-F5344CB8AC3E}">
        <p14:creationId xmlns:p14="http://schemas.microsoft.com/office/powerpoint/2010/main" val="3411190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p:cNvPicPr>
            <a:picLocks noChangeAspect="1" noChangeArrowheads="1"/>
          </p:cNvPicPr>
          <p:nvPr/>
        </p:nvPicPr>
        <p:blipFill>
          <a:blip r:embed="rId2" cstate="print"/>
          <a:srcRect/>
          <a:stretch>
            <a:fillRect/>
          </a:stretch>
        </p:blipFill>
        <p:spPr bwMode="auto">
          <a:xfrm>
            <a:off x="7010400" y="533400"/>
            <a:ext cx="5635625" cy="6503096"/>
          </a:xfrm>
          <a:prstGeom prst="rect">
            <a:avLst/>
          </a:prstGeom>
          <a:noFill/>
          <a:ln w="9525">
            <a:noFill/>
            <a:miter lim="800000"/>
            <a:headEnd/>
            <a:tailEnd/>
          </a:ln>
        </p:spPr>
      </p:pic>
      <p:grpSp>
        <p:nvGrpSpPr>
          <p:cNvPr id="4" name="Group 3"/>
          <p:cNvGrpSpPr/>
          <p:nvPr/>
        </p:nvGrpSpPr>
        <p:grpSpPr>
          <a:xfrm>
            <a:off x="762000" y="228600"/>
            <a:ext cx="3437352" cy="1295400"/>
            <a:chOff x="2435727" y="1133642"/>
            <a:chExt cx="4563976" cy="1981200"/>
          </a:xfrm>
        </p:grpSpPr>
        <p:sp>
          <p:nvSpPr>
            <p:cNvPr id="5" name="Rectangle 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6" name="Group 13"/>
            <p:cNvGrpSpPr/>
            <p:nvPr/>
          </p:nvGrpSpPr>
          <p:grpSpPr>
            <a:xfrm>
              <a:off x="2465137" y="1133642"/>
              <a:ext cx="4534566" cy="395705"/>
              <a:chOff x="2465137" y="1133642"/>
              <a:chExt cx="4534566" cy="395705"/>
            </a:xfrm>
          </p:grpSpPr>
          <p:sp>
            <p:nvSpPr>
              <p:cNvPr id="1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 name="Group 14"/>
            <p:cNvGrpSpPr/>
            <p:nvPr/>
          </p:nvGrpSpPr>
          <p:grpSpPr>
            <a:xfrm>
              <a:off x="2435727" y="2719137"/>
              <a:ext cx="4534566" cy="395705"/>
              <a:chOff x="2465137" y="1133642"/>
              <a:chExt cx="4534566" cy="395705"/>
            </a:xfrm>
          </p:grpSpPr>
          <p:sp>
            <p:nvSpPr>
              <p:cNvPr id="8" name="Freeform 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CONSIDER:</a:t>
            </a:r>
            <a:r>
              <a:rPr lang="en-US" dirty="0"/>
              <a:t>  Your Ways!</a:t>
            </a:r>
          </a:p>
        </p:txBody>
      </p:sp>
      <p:sp>
        <p:nvSpPr>
          <p:cNvPr id="3" name="Content Placeholder 2"/>
          <p:cNvSpPr>
            <a:spLocks noGrp="1"/>
          </p:cNvSpPr>
          <p:nvPr>
            <p:ph idx="1"/>
          </p:nvPr>
        </p:nvSpPr>
        <p:spPr>
          <a:xfrm>
            <a:off x="2438400" y="1828800"/>
            <a:ext cx="9525000" cy="4525963"/>
          </a:xfrm>
        </p:spPr>
        <p:txBody>
          <a:bodyPr>
            <a:noAutofit/>
          </a:bodyPr>
          <a:lstStyle/>
          <a:p>
            <a:pPr algn="ctr"/>
            <a:r>
              <a:rPr lang="en-US" sz="4800" dirty="0"/>
              <a:t>Haggai 1</a:t>
            </a:r>
          </a:p>
          <a:p>
            <a:r>
              <a:rPr lang="en-US" sz="4000" dirty="0"/>
              <a:t>“Consider your ways” 1:5 (KJV)</a:t>
            </a:r>
          </a:p>
        </p:txBody>
      </p:sp>
    </p:spTree>
    <p:extLst>
      <p:ext uri="{BB962C8B-B14F-4D97-AF65-F5344CB8AC3E}">
        <p14:creationId xmlns:p14="http://schemas.microsoft.com/office/powerpoint/2010/main" val="375132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p:cNvPicPr>
            <a:picLocks noChangeAspect="1" noChangeArrowheads="1"/>
          </p:cNvPicPr>
          <p:nvPr/>
        </p:nvPicPr>
        <p:blipFill>
          <a:blip r:embed="rId2" cstate="print"/>
          <a:srcRect/>
          <a:stretch>
            <a:fillRect/>
          </a:stretch>
        </p:blipFill>
        <p:spPr bwMode="auto">
          <a:xfrm>
            <a:off x="7010400" y="533400"/>
            <a:ext cx="5635625" cy="6503096"/>
          </a:xfrm>
          <a:prstGeom prst="rect">
            <a:avLst/>
          </a:prstGeom>
          <a:noFill/>
          <a:ln w="9525">
            <a:noFill/>
            <a:miter lim="800000"/>
            <a:headEnd/>
            <a:tailEnd/>
          </a:ln>
        </p:spPr>
      </p:pic>
      <p:grpSp>
        <p:nvGrpSpPr>
          <p:cNvPr id="4" name="Group 3"/>
          <p:cNvGrpSpPr/>
          <p:nvPr/>
        </p:nvGrpSpPr>
        <p:grpSpPr>
          <a:xfrm>
            <a:off x="762000" y="228600"/>
            <a:ext cx="3437352" cy="1295400"/>
            <a:chOff x="2435727" y="1133642"/>
            <a:chExt cx="4563976" cy="1981200"/>
          </a:xfrm>
        </p:grpSpPr>
        <p:sp>
          <p:nvSpPr>
            <p:cNvPr id="5" name="Rectangle 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6" name="Group 13"/>
            <p:cNvGrpSpPr/>
            <p:nvPr/>
          </p:nvGrpSpPr>
          <p:grpSpPr>
            <a:xfrm>
              <a:off x="2465137" y="1133642"/>
              <a:ext cx="4534566" cy="395705"/>
              <a:chOff x="2465137" y="1133642"/>
              <a:chExt cx="4534566" cy="395705"/>
            </a:xfrm>
          </p:grpSpPr>
          <p:sp>
            <p:nvSpPr>
              <p:cNvPr id="1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 name="Group 14"/>
            <p:cNvGrpSpPr/>
            <p:nvPr/>
          </p:nvGrpSpPr>
          <p:grpSpPr>
            <a:xfrm>
              <a:off x="2435727" y="2719137"/>
              <a:ext cx="4534566" cy="395705"/>
              <a:chOff x="2465137" y="1133642"/>
              <a:chExt cx="4534566" cy="395705"/>
            </a:xfrm>
          </p:grpSpPr>
          <p:sp>
            <p:nvSpPr>
              <p:cNvPr id="8" name="Freeform 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CONSIDER:</a:t>
            </a:r>
            <a:r>
              <a:rPr lang="en-US" dirty="0"/>
              <a:t>  Your Ways!</a:t>
            </a:r>
          </a:p>
        </p:txBody>
      </p:sp>
      <p:sp>
        <p:nvSpPr>
          <p:cNvPr id="3" name="Content Placeholder 2"/>
          <p:cNvSpPr>
            <a:spLocks noGrp="1"/>
          </p:cNvSpPr>
          <p:nvPr>
            <p:ph idx="1"/>
          </p:nvPr>
        </p:nvSpPr>
        <p:spPr>
          <a:xfrm>
            <a:off x="2438400" y="1828800"/>
            <a:ext cx="9525000" cy="4525963"/>
          </a:xfrm>
        </p:spPr>
        <p:txBody>
          <a:bodyPr>
            <a:noAutofit/>
          </a:bodyPr>
          <a:lstStyle/>
          <a:p>
            <a:pPr algn="ctr"/>
            <a:r>
              <a:rPr lang="en-US" sz="4800" dirty="0"/>
              <a:t>Haggai 1</a:t>
            </a:r>
          </a:p>
          <a:p>
            <a:r>
              <a:rPr lang="en-US" sz="4000" dirty="0"/>
              <a:t>“Consider your ways” 1:5 (KJV)</a:t>
            </a:r>
          </a:p>
          <a:p>
            <a:r>
              <a:rPr lang="en-US" sz="4000" dirty="0"/>
              <a:t>“Give careful thought to your ways” (NIV)</a:t>
            </a:r>
          </a:p>
        </p:txBody>
      </p:sp>
    </p:spTree>
    <p:extLst>
      <p:ext uri="{BB962C8B-B14F-4D97-AF65-F5344CB8AC3E}">
        <p14:creationId xmlns:p14="http://schemas.microsoft.com/office/powerpoint/2010/main" val="618024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p:cNvPicPr>
            <a:picLocks noChangeAspect="1" noChangeArrowheads="1"/>
          </p:cNvPicPr>
          <p:nvPr/>
        </p:nvPicPr>
        <p:blipFill>
          <a:blip r:embed="rId2" cstate="print"/>
          <a:srcRect/>
          <a:stretch>
            <a:fillRect/>
          </a:stretch>
        </p:blipFill>
        <p:spPr bwMode="auto">
          <a:xfrm>
            <a:off x="7010400" y="533400"/>
            <a:ext cx="5635625" cy="6503096"/>
          </a:xfrm>
          <a:prstGeom prst="rect">
            <a:avLst/>
          </a:prstGeom>
          <a:noFill/>
          <a:ln w="9525">
            <a:noFill/>
            <a:miter lim="800000"/>
            <a:headEnd/>
            <a:tailEnd/>
          </a:ln>
        </p:spPr>
      </p:pic>
      <p:grpSp>
        <p:nvGrpSpPr>
          <p:cNvPr id="4" name="Group 3"/>
          <p:cNvGrpSpPr/>
          <p:nvPr/>
        </p:nvGrpSpPr>
        <p:grpSpPr>
          <a:xfrm>
            <a:off x="762000" y="228600"/>
            <a:ext cx="3437352" cy="1295400"/>
            <a:chOff x="2435727" y="1133642"/>
            <a:chExt cx="4563976" cy="1981200"/>
          </a:xfrm>
        </p:grpSpPr>
        <p:sp>
          <p:nvSpPr>
            <p:cNvPr id="5" name="Rectangle 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6" name="Group 13"/>
            <p:cNvGrpSpPr/>
            <p:nvPr/>
          </p:nvGrpSpPr>
          <p:grpSpPr>
            <a:xfrm>
              <a:off x="2465137" y="1133642"/>
              <a:ext cx="4534566" cy="395705"/>
              <a:chOff x="2465137" y="1133642"/>
              <a:chExt cx="4534566" cy="395705"/>
            </a:xfrm>
          </p:grpSpPr>
          <p:sp>
            <p:nvSpPr>
              <p:cNvPr id="1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 name="Group 14"/>
            <p:cNvGrpSpPr/>
            <p:nvPr/>
          </p:nvGrpSpPr>
          <p:grpSpPr>
            <a:xfrm>
              <a:off x="2435727" y="2719137"/>
              <a:ext cx="4534566" cy="395705"/>
              <a:chOff x="2465137" y="1133642"/>
              <a:chExt cx="4534566" cy="395705"/>
            </a:xfrm>
          </p:grpSpPr>
          <p:sp>
            <p:nvSpPr>
              <p:cNvPr id="8" name="Freeform 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CONSIDER:</a:t>
            </a:r>
            <a:r>
              <a:rPr lang="en-US" dirty="0"/>
              <a:t>  Your Ways!</a:t>
            </a:r>
          </a:p>
        </p:txBody>
      </p:sp>
      <p:sp>
        <p:nvSpPr>
          <p:cNvPr id="3" name="Content Placeholder 2"/>
          <p:cNvSpPr>
            <a:spLocks noGrp="1"/>
          </p:cNvSpPr>
          <p:nvPr>
            <p:ph idx="1"/>
          </p:nvPr>
        </p:nvSpPr>
        <p:spPr>
          <a:xfrm>
            <a:off x="2438400" y="1828800"/>
            <a:ext cx="9525000" cy="4525963"/>
          </a:xfrm>
        </p:spPr>
        <p:txBody>
          <a:bodyPr>
            <a:noAutofit/>
          </a:bodyPr>
          <a:lstStyle/>
          <a:p>
            <a:pPr algn="ctr"/>
            <a:r>
              <a:rPr lang="en-US" sz="4800" dirty="0"/>
              <a:t>Haggai 1</a:t>
            </a:r>
          </a:p>
          <a:p>
            <a:r>
              <a:rPr lang="en-US" sz="4000" dirty="0"/>
              <a:t>“Consider your ways” 1:5 (KJV)</a:t>
            </a:r>
          </a:p>
          <a:p>
            <a:r>
              <a:rPr lang="en-US" sz="4000" dirty="0"/>
              <a:t>“Give careful thought to your ways” (NIV)</a:t>
            </a:r>
          </a:p>
          <a:p>
            <a:r>
              <a:rPr lang="en-US" sz="4000" dirty="0"/>
              <a:t>“Look what’s happening to you!” (NLT)</a:t>
            </a:r>
          </a:p>
        </p:txBody>
      </p:sp>
    </p:spTree>
    <p:extLst>
      <p:ext uri="{BB962C8B-B14F-4D97-AF65-F5344CB8AC3E}">
        <p14:creationId xmlns:p14="http://schemas.microsoft.com/office/powerpoint/2010/main" val="2363860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p:cNvPicPr>
            <a:picLocks noChangeAspect="1" noChangeArrowheads="1"/>
          </p:cNvPicPr>
          <p:nvPr/>
        </p:nvPicPr>
        <p:blipFill>
          <a:blip r:embed="rId2" cstate="print"/>
          <a:srcRect/>
          <a:stretch>
            <a:fillRect/>
          </a:stretch>
        </p:blipFill>
        <p:spPr bwMode="auto">
          <a:xfrm>
            <a:off x="7010400" y="533400"/>
            <a:ext cx="5635625" cy="6503096"/>
          </a:xfrm>
          <a:prstGeom prst="rect">
            <a:avLst/>
          </a:prstGeom>
          <a:noFill/>
          <a:ln w="9525">
            <a:noFill/>
            <a:miter lim="800000"/>
            <a:headEnd/>
            <a:tailEnd/>
          </a:ln>
        </p:spPr>
      </p:pic>
      <p:grpSp>
        <p:nvGrpSpPr>
          <p:cNvPr id="4" name="Group 3"/>
          <p:cNvGrpSpPr/>
          <p:nvPr/>
        </p:nvGrpSpPr>
        <p:grpSpPr>
          <a:xfrm>
            <a:off x="762000" y="228600"/>
            <a:ext cx="3437352" cy="1295400"/>
            <a:chOff x="2435727" y="1133642"/>
            <a:chExt cx="4563976" cy="1981200"/>
          </a:xfrm>
        </p:grpSpPr>
        <p:sp>
          <p:nvSpPr>
            <p:cNvPr id="5" name="Rectangle 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6" name="Group 13"/>
            <p:cNvGrpSpPr/>
            <p:nvPr/>
          </p:nvGrpSpPr>
          <p:grpSpPr>
            <a:xfrm>
              <a:off x="2465137" y="1133642"/>
              <a:ext cx="4534566" cy="395705"/>
              <a:chOff x="2465137" y="1133642"/>
              <a:chExt cx="4534566" cy="395705"/>
            </a:xfrm>
          </p:grpSpPr>
          <p:sp>
            <p:nvSpPr>
              <p:cNvPr id="1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 name="Group 14"/>
            <p:cNvGrpSpPr/>
            <p:nvPr/>
          </p:nvGrpSpPr>
          <p:grpSpPr>
            <a:xfrm>
              <a:off x="2435727" y="2719137"/>
              <a:ext cx="4534566" cy="395705"/>
              <a:chOff x="2465137" y="1133642"/>
              <a:chExt cx="4534566" cy="395705"/>
            </a:xfrm>
          </p:grpSpPr>
          <p:sp>
            <p:nvSpPr>
              <p:cNvPr id="8" name="Freeform 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CONSIDER:</a:t>
            </a:r>
            <a:r>
              <a:rPr lang="en-US" dirty="0"/>
              <a:t>  Your Ways!</a:t>
            </a:r>
          </a:p>
        </p:txBody>
      </p:sp>
      <p:pic>
        <p:nvPicPr>
          <p:cNvPr id="22" name="Picture 3"/>
          <p:cNvPicPr>
            <a:picLocks noChangeAspect="1" noChangeArrowheads="1"/>
          </p:cNvPicPr>
          <p:nvPr/>
        </p:nvPicPr>
        <p:blipFill>
          <a:blip r:embed="rId3" cstate="print"/>
          <a:srcRect/>
          <a:stretch>
            <a:fillRect/>
          </a:stretch>
        </p:blipFill>
        <p:spPr bwMode="auto">
          <a:xfrm>
            <a:off x="-533400" y="1828800"/>
            <a:ext cx="4387850" cy="4908710"/>
          </a:xfrm>
          <a:prstGeom prst="rect">
            <a:avLst/>
          </a:prstGeom>
          <a:noFill/>
          <a:ln w="9525">
            <a:noFill/>
            <a:miter lim="800000"/>
            <a:headEnd/>
            <a:tailEnd/>
          </a:ln>
          <a:effectLst/>
        </p:spPr>
      </p:pic>
      <p:pic>
        <p:nvPicPr>
          <p:cNvPr id="23" name="Picture 3"/>
          <p:cNvPicPr>
            <a:picLocks noChangeAspect="1" noChangeArrowheads="1"/>
          </p:cNvPicPr>
          <p:nvPr/>
        </p:nvPicPr>
        <p:blipFill>
          <a:blip r:embed="rId3" cstate="print"/>
          <a:srcRect/>
          <a:stretch>
            <a:fillRect/>
          </a:stretch>
        </p:blipFill>
        <p:spPr bwMode="auto">
          <a:xfrm>
            <a:off x="-457200" y="1828800"/>
            <a:ext cx="4387850" cy="4908710"/>
          </a:xfrm>
          <a:prstGeom prst="rect">
            <a:avLst/>
          </a:prstGeom>
          <a:noFill/>
          <a:ln w="9525">
            <a:noFill/>
            <a:miter lim="800000"/>
            <a:headEnd/>
            <a:tailEnd/>
          </a:ln>
          <a:effectLst/>
        </p:spPr>
      </p:pic>
      <p:sp>
        <p:nvSpPr>
          <p:cNvPr id="3" name="Content Placeholder 2"/>
          <p:cNvSpPr>
            <a:spLocks noGrp="1"/>
          </p:cNvSpPr>
          <p:nvPr>
            <p:ph idx="1"/>
          </p:nvPr>
        </p:nvSpPr>
        <p:spPr>
          <a:xfrm>
            <a:off x="2438400" y="1828800"/>
            <a:ext cx="9525000" cy="4525963"/>
          </a:xfrm>
        </p:spPr>
        <p:txBody>
          <a:bodyPr>
            <a:noAutofit/>
          </a:bodyPr>
          <a:lstStyle/>
          <a:p>
            <a:pPr algn="ctr"/>
            <a:r>
              <a:rPr lang="en-US" sz="4800" dirty="0"/>
              <a:t>Haggai 1</a:t>
            </a:r>
          </a:p>
          <a:p>
            <a:r>
              <a:rPr lang="en-US" sz="4000" dirty="0"/>
              <a:t>“Consider your ways” 1:5 (KJV)</a:t>
            </a:r>
          </a:p>
          <a:p>
            <a:r>
              <a:rPr lang="en-US" sz="4000" dirty="0"/>
              <a:t>“Give careful thought to your ways” (NIV)</a:t>
            </a:r>
          </a:p>
          <a:p>
            <a:r>
              <a:rPr lang="en-US" sz="4000" dirty="0"/>
              <a:t>“Look what’s happening to you!” (NLT)</a:t>
            </a:r>
          </a:p>
          <a:p>
            <a:r>
              <a:rPr lang="en-US" sz="4000" dirty="0"/>
              <a:t>“Set your heart on your ways” (DLH)</a:t>
            </a:r>
          </a:p>
        </p:txBody>
      </p:sp>
    </p:spTree>
    <p:extLst>
      <p:ext uri="{BB962C8B-B14F-4D97-AF65-F5344CB8AC3E}">
        <p14:creationId xmlns:p14="http://schemas.microsoft.com/office/powerpoint/2010/main" val="3443867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p:cNvPicPr>
            <a:picLocks noChangeAspect="1" noChangeArrowheads="1"/>
          </p:cNvPicPr>
          <p:nvPr/>
        </p:nvPicPr>
        <p:blipFill>
          <a:blip r:embed="rId2" cstate="print"/>
          <a:srcRect/>
          <a:stretch>
            <a:fillRect/>
          </a:stretch>
        </p:blipFill>
        <p:spPr bwMode="auto">
          <a:xfrm>
            <a:off x="7010400" y="533400"/>
            <a:ext cx="5635625" cy="6503096"/>
          </a:xfrm>
          <a:prstGeom prst="rect">
            <a:avLst/>
          </a:prstGeom>
          <a:noFill/>
          <a:ln w="9525">
            <a:noFill/>
            <a:miter lim="800000"/>
            <a:headEnd/>
            <a:tailEnd/>
          </a:ln>
        </p:spPr>
      </p:pic>
      <p:grpSp>
        <p:nvGrpSpPr>
          <p:cNvPr id="4" name="Group 3"/>
          <p:cNvGrpSpPr/>
          <p:nvPr/>
        </p:nvGrpSpPr>
        <p:grpSpPr>
          <a:xfrm>
            <a:off x="762000" y="228600"/>
            <a:ext cx="3437352" cy="1295400"/>
            <a:chOff x="2435727" y="1133642"/>
            <a:chExt cx="4563976" cy="1981200"/>
          </a:xfrm>
        </p:grpSpPr>
        <p:sp>
          <p:nvSpPr>
            <p:cNvPr id="5" name="Rectangle 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6" name="Group 13"/>
            <p:cNvGrpSpPr/>
            <p:nvPr/>
          </p:nvGrpSpPr>
          <p:grpSpPr>
            <a:xfrm>
              <a:off x="2465137" y="1133642"/>
              <a:ext cx="4534566" cy="395705"/>
              <a:chOff x="2465137" y="1133642"/>
              <a:chExt cx="4534566" cy="395705"/>
            </a:xfrm>
          </p:grpSpPr>
          <p:sp>
            <p:nvSpPr>
              <p:cNvPr id="1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 name="Group 14"/>
            <p:cNvGrpSpPr/>
            <p:nvPr/>
          </p:nvGrpSpPr>
          <p:grpSpPr>
            <a:xfrm>
              <a:off x="2435727" y="2719137"/>
              <a:ext cx="4534566" cy="395705"/>
              <a:chOff x="2465137" y="1133642"/>
              <a:chExt cx="4534566" cy="395705"/>
            </a:xfrm>
          </p:grpSpPr>
          <p:sp>
            <p:nvSpPr>
              <p:cNvPr id="8" name="Freeform 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CONSIDER:</a:t>
            </a:r>
            <a:r>
              <a:rPr lang="en-US" dirty="0"/>
              <a:t>  Your Ways!</a:t>
            </a:r>
          </a:p>
        </p:txBody>
      </p:sp>
      <p:pic>
        <p:nvPicPr>
          <p:cNvPr id="22" name="Picture 3"/>
          <p:cNvPicPr>
            <a:picLocks noChangeAspect="1" noChangeArrowheads="1"/>
          </p:cNvPicPr>
          <p:nvPr/>
        </p:nvPicPr>
        <p:blipFill>
          <a:blip r:embed="rId3" cstate="print"/>
          <a:srcRect/>
          <a:stretch>
            <a:fillRect/>
          </a:stretch>
        </p:blipFill>
        <p:spPr bwMode="auto">
          <a:xfrm>
            <a:off x="-533400" y="1828800"/>
            <a:ext cx="4387850" cy="4908710"/>
          </a:xfrm>
          <a:prstGeom prst="rect">
            <a:avLst/>
          </a:prstGeom>
          <a:noFill/>
          <a:ln w="9525">
            <a:noFill/>
            <a:miter lim="800000"/>
            <a:headEnd/>
            <a:tailEnd/>
          </a:ln>
          <a:effectLst/>
        </p:spPr>
      </p:pic>
      <p:pic>
        <p:nvPicPr>
          <p:cNvPr id="23" name="Picture 3"/>
          <p:cNvPicPr>
            <a:picLocks noChangeAspect="1" noChangeArrowheads="1"/>
          </p:cNvPicPr>
          <p:nvPr/>
        </p:nvPicPr>
        <p:blipFill>
          <a:blip r:embed="rId3" cstate="print"/>
          <a:srcRect/>
          <a:stretch>
            <a:fillRect/>
          </a:stretch>
        </p:blipFill>
        <p:spPr bwMode="auto">
          <a:xfrm>
            <a:off x="-457200" y="1828800"/>
            <a:ext cx="4387850" cy="4908710"/>
          </a:xfrm>
          <a:prstGeom prst="rect">
            <a:avLst/>
          </a:prstGeom>
          <a:noFill/>
          <a:ln w="9525">
            <a:noFill/>
            <a:miter lim="800000"/>
            <a:headEnd/>
            <a:tailEnd/>
          </a:ln>
          <a:effectLst/>
        </p:spPr>
      </p:pic>
      <p:sp>
        <p:nvSpPr>
          <p:cNvPr id="3" name="Content Placeholder 2"/>
          <p:cNvSpPr>
            <a:spLocks noGrp="1"/>
          </p:cNvSpPr>
          <p:nvPr>
            <p:ph idx="1"/>
          </p:nvPr>
        </p:nvSpPr>
        <p:spPr>
          <a:xfrm>
            <a:off x="2438400" y="1828800"/>
            <a:ext cx="9525000" cy="4525963"/>
          </a:xfrm>
        </p:spPr>
        <p:txBody>
          <a:bodyPr>
            <a:noAutofit/>
          </a:bodyPr>
          <a:lstStyle/>
          <a:p>
            <a:pPr algn="ctr"/>
            <a:r>
              <a:rPr lang="en-US" sz="4800" dirty="0"/>
              <a:t>Haggai 1</a:t>
            </a:r>
          </a:p>
          <a:p>
            <a:r>
              <a:rPr lang="en-US" sz="4000" dirty="0"/>
              <a:t>“Consider your ways” 1:5 (KJV)</a:t>
            </a:r>
          </a:p>
          <a:p>
            <a:r>
              <a:rPr lang="en-US" sz="4000" dirty="0"/>
              <a:t>“Give careful thought to your ways” (NIV)</a:t>
            </a:r>
          </a:p>
          <a:p>
            <a:r>
              <a:rPr lang="en-US" sz="4000" dirty="0"/>
              <a:t>“Look what’s happening to you!” (NLT)</a:t>
            </a:r>
          </a:p>
          <a:p>
            <a:r>
              <a:rPr lang="en-US" sz="4000" dirty="0"/>
              <a:t>“Set your heart on your ways” (DLH)</a:t>
            </a:r>
          </a:p>
        </p:txBody>
      </p:sp>
      <p:grpSp>
        <p:nvGrpSpPr>
          <p:cNvPr id="24" name="Group 23"/>
          <p:cNvGrpSpPr/>
          <p:nvPr/>
        </p:nvGrpSpPr>
        <p:grpSpPr>
          <a:xfrm>
            <a:off x="3810000" y="3352800"/>
            <a:ext cx="6781800" cy="3124200"/>
            <a:chOff x="1219200" y="2257485"/>
            <a:chExt cx="6781800" cy="3124200"/>
          </a:xfrm>
        </p:grpSpPr>
        <p:grpSp>
          <p:nvGrpSpPr>
            <p:cNvPr id="25" name="Group 24"/>
            <p:cNvGrpSpPr/>
            <p:nvPr/>
          </p:nvGrpSpPr>
          <p:grpSpPr>
            <a:xfrm>
              <a:off x="1219200" y="2257485"/>
              <a:ext cx="6781800" cy="3124200"/>
              <a:chOff x="1219200" y="1066800"/>
              <a:chExt cx="6781800" cy="3124200"/>
            </a:xfrm>
          </p:grpSpPr>
          <p:sp>
            <p:nvSpPr>
              <p:cNvPr id="27" name="Rectangle 26"/>
              <p:cNvSpPr/>
              <p:nvPr/>
            </p:nvSpPr>
            <p:spPr>
              <a:xfrm>
                <a:off x="3352800" y="1066800"/>
                <a:ext cx="2514600" cy="18461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19200" y="2415886"/>
                <a:ext cx="6781800" cy="1775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1295400" y="2257485"/>
              <a:ext cx="6529829" cy="3046988"/>
            </a:xfrm>
            <a:prstGeom prst="rect">
              <a:avLst/>
            </a:prstGeom>
            <a:noFill/>
            <a:effectLst>
              <a:outerShdw blurRad="228600" dist="165100" dir="2460000" algn="l" rotWithShape="0">
                <a:prstClr val="black">
                  <a:alpha val="93000"/>
                </a:prstClr>
              </a:outerShdw>
            </a:effectLst>
          </p:spPr>
          <p:txBody>
            <a:bodyPr wrap="squar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Self </a:t>
              </a:r>
              <a:b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b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Examination</a:t>
              </a:r>
              <a:endPar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extLst>
      <p:ext uri="{BB962C8B-B14F-4D97-AF65-F5344CB8AC3E}">
        <p14:creationId xmlns:p14="http://schemas.microsoft.com/office/powerpoint/2010/main" val="352062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9238"/>
          <a:stretch>
            <a:fillRect/>
          </a:stretch>
        </p:blipFill>
        <p:spPr bwMode="auto">
          <a:xfrm>
            <a:off x="1524000" y="1600200"/>
            <a:ext cx="3862388" cy="5257800"/>
          </a:xfrm>
          <a:prstGeom prst="rect">
            <a:avLst/>
          </a:prstGeom>
          <a:noFill/>
          <a:ln w="9525">
            <a:noFill/>
            <a:miter lim="800000"/>
            <a:headEnd/>
            <a:tailEnd/>
          </a:ln>
          <a:effectLst/>
        </p:spPr>
      </p:pic>
      <p:sp>
        <p:nvSpPr>
          <p:cNvPr id="3" name="Content Placeholder 2"/>
          <p:cNvSpPr>
            <a:spLocks noGrp="1"/>
          </p:cNvSpPr>
          <p:nvPr>
            <p:ph idx="1"/>
          </p:nvPr>
        </p:nvSpPr>
        <p:spPr/>
        <p:txBody>
          <a:bodyPr>
            <a:normAutofit/>
          </a:bodyPr>
          <a:lstStyle/>
          <a:p>
            <a:r>
              <a:rPr lang="en-US" sz="4000" baseline="30000" dirty="0">
                <a:solidFill>
                  <a:schemeClr val="bg1"/>
                </a:solidFill>
              </a:rPr>
              <a:t>6</a:t>
            </a:r>
            <a:r>
              <a:rPr lang="en-US" sz="4000" dirty="0">
                <a:solidFill>
                  <a:schemeClr val="bg1"/>
                </a:solidFill>
              </a:rPr>
              <a:t> You have planted much</a:t>
            </a:r>
            <a:endParaRPr lang="en-US" sz="4000" dirty="0"/>
          </a:p>
        </p:txBody>
      </p:sp>
      <p:grpSp>
        <p:nvGrpSpPr>
          <p:cNvPr id="25" name="Group 24"/>
          <p:cNvGrpSpPr/>
          <p:nvPr/>
        </p:nvGrpSpPr>
        <p:grpSpPr>
          <a:xfrm>
            <a:off x="762000" y="228600"/>
            <a:ext cx="3437352" cy="1295400"/>
            <a:chOff x="2435727" y="1133642"/>
            <a:chExt cx="4563976" cy="1981200"/>
          </a:xfrm>
        </p:grpSpPr>
        <p:sp>
          <p:nvSpPr>
            <p:cNvPr id="26" name="Rectangle 25"/>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7" name="Group 13"/>
            <p:cNvGrpSpPr/>
            <p:nvPr/>
          </p:nvGrpSpPr>
          <p:grpSpPr>
            <a:xfrm>
              <a:off x="2465137" y="1133642"/>
              <a:ext cx="4534566" cy="395705"/>
              <a:chOff x="2465137" y="1133642"/>
              <a:chExt cx="4534566" cy="395705"/>
            </a:xfrm>
          </p:grpSpPr>
          <p:sp>
            <p:nvSpPr>
              <p:cNvPr id="36"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Freeform 3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Freeform 3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Freeform 3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Freeform 3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Freeform 4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8" name="Group 14"/>
            <p:cNvGrpSpPr/>
            <p:nvPr/>
          </p:nvGrpSpPr>
          <p:grpSpPr>
            <a:xfrm>
              <a:off x="2435727" y="2719137"/>
              <a:ext cx="4534566" cy="395705"/>
              <a:chOff x="2465137" y="1133642"/>
              <a:chExt cx="4534566" cy="395705"/>
            </a:xfrm>
          </p:grpSpPr>
          <p:sp>
            <p:nvSpPr>
              <p:cNvPr id="29" name="Freeform 28"/>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3"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427690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1828800" y="1344030"/>
            <a:ext cx="8839200" cy="551397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b="9238"/>
          <a:stretch>
            <a:fillRect/>
          </a:stretch>
        </p:blipFill>
        <p:spPr bwMode="auto">
          <a:xfrm>
            <a:off x="1524000" y="1600200"/>
            <a:ext cx="3862388" cy="5257800"/>
          </a:xfrm>
          <a:prstGeom prst="rect">
            <a:avLst/>
          </a:prstGeom>
          <a:noFill/>
          <a:ln w="9525">
            <a:noFill/>
            <a:miter lim="800000"/>
            <a:headEnd/>
            <a:tailEnd/>
          </a:ln>
          <a:effectLst/>
        </p:spPr>
      </p:pic>
      <p:sp>
        <p:nvSpPr>
          <p:cNvPr id="3" name="Content Placeholder 2"/>
          <p:cNvSpPr>
            <a:spLocks noGrp="1"/>
          </p:cNvSpPr>
          <p:nvPr>
            <p:ph idx="1"/>
          </p:nvPr>
        </p:nvSpPr>
        <p:spPr/>
        <p:txBody>
          <a:bodyPr>
            <a:normAutofit/>
          </a:bodyPr>
          <a:lstStyle/>
          <a:p>
            <a:r>
              <a:rPr lang="en-US" sz="4000" dirty="0">
                <a:solidFill>
                  <a:schemeClr val="bg1"/>
                </a:solidFill>
              </a:rPr>
              <a:t>but have harvested little. </a:t>
            </a:r>
            <a:r>
              <a:rPr lang="en-US" sz="4000" dirty="0"/>
              <a:t>…</a:t>
            </a:r>
          </a:p>
        </p:txBody>
      </p:sp>
      <p:grpSp>
        <p:nvGrpSpPr>
          <p:cNvPr id="9" name="Group 8"/>
          <p:cNvGrpSpPr/>
          <p:nvPr/>
        </p:nvGrpSpPr>
        <p:grpSpPr>
          <a:xfrm>
            <a:off x="762000" y="228600"/>
            <a:ext cx="3437352" cy="1295400"/>
            <a:chOff x="2435727" y="1133642"/>
            <a:chExt cx="4563976" cy="1981200"/>
          </a:xfrm>
        </p:grpSpPr>
        <p:sp>
          <p:nvSpPr>
            <p:cNvPr id="10" name="Rectangle 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1" name="Group 13"/>
            <p:cNvGrpSpPr/>
            <p:nvPr/>
          </p:nvGrpSpPr>
          <p:grpSpPr>
            <a:xfrm>
              <a:off x="2465137" y="1133642"/>
              <a:ext cx="4534566" cy="395705"/>
              <a:chOff x="2465137" y="1133642"/>
              <a:chExt cx="4534566" cy="395705"/>
            </a:xfrm>
          </p:grpSpPr>
          <p:sp>
            <p:nvSpPr>
              <p:cNvPr id="2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 name="Group 14"/>
            <p:cNvGrpSpPr/>
            <p:nvPr/>
          </p:nvGrpSpPr>
          <p:grpSpPr>
            <a:xfrm>
              <a:off x="2435727" y="2719137"/>
              <a:ext cx="4534566" cy="395705"/>
              <a:chOff x="2465137" y="1133642"/>
              <a:chExt cx="4534566" cy="395705"/>
            </a:xfrm>
          </p:grpSpPr>
          <p:sp>
            <p:nvSpPr>
              <p:cNvPr id="13" name="Freeform 12"/>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7"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3466545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b="18325"/>
          <a:stretch>
            <a:fillRect/>
          </a:stretch>
        </p:blipFill>
        <p:spPr bwMode="auto">
          <a:xfrm>
            <a:off x="0" y="2133600"/>
            <a:ext cx="5791200" cy="4724401"/>
          </a:xfrm>
          <a:prstGeom prst="rect">
            <a:avLst/>
          </a:prstGeom>
          <a:noFill/>
          <a:ln w="9525">
            <a:noFill/>
            <a:miter lim="800000"/>
            <a:headEnd/>
            <a:tailEnd/>
          </a:ln>
          <a:effectLst/>
        </p:spPr>
      </p:pic>
      <p:sp>
        <p:nvSpPr>
          <p:cNvPr id="3" name="Content Placeholder 2"/>
          <p:cNvSpPr>
            <a:spLocks noGrp="1"/>
          </p:cNvSpPr>
          <p:nvPr>
            <p:ph idx="1"/>
          </p:nvPr>
        </p:nvSpPr>
        <p:spPr>
          <a:xfrm>
            <a:off x="1828800" y="1600201"/>
            <a:ext cx="8686800" cy="4525963"/>
          </a:xfrm>
        </p:spPr>
        <p:txBody>
          <a:bodyPr>
            <a:normAutofit/>
          </a:bodyPr>
          <a:lstStyle/>
          <a:p>
            <a:r>
              <a:rPr lang="en-US" sz="4000" dirty="0">
                <a:solidFill>
                  <a:schemeClr val="bg1"/>
                </a:solidFill>
              </a:rPr>
              <a:t>You drink, </a:t>
            </a:r>
            <a:r>
              <a:rPr lang="en-US" sz="4000" dirty="0"/>
              <a:t>…</a:t>
            </a:r>
          </a:p>
        </p:txBody>
      </p:sp>
      <p:grpSp>
        <p:nvGrpSpPr>
          <p:cNvPr id="7" name="Group 6"/>
          <p:cNvGrpSpPr/>
          <p:nvPr/>
        </p:nvGrpSpPr>
        <p:grpSpPr>
          <a:xfrm>
            <a:off x="762000" y="228600"/>
            <a:ext cx="3437352" cy="1295400"/>
            <a:chOff x="2435727" y="1133642"/>
            <a:chExt cx="4563976" cy="1981200"/>
          </a:xfrm>
        </p:grpSpPr>
        <p:sp>
          <p:nvSpPr>
            <p:cNvPr id="8" name="Rectangle 7"/>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9" name="Group 13"/>
            <p:cNvGrpSpPr/>
            <p:nvPr/>
          </p:nvGrpSpPr>
          <p:grpSpPr>
            <a:xfrm>
              <a:off x="2465137" y="1133642"/>
              <a:ext cx="4534566" cy="395705"/>
              <a:chOff x="2465137" y="1133642"/>
              <a:chExt cx="4534566" cy="395705"/>
            </a:xfrm>
          </p:grpSpPr>
          <p:sp>
            <p:nvSpPr>
              <p:cNvPr id="18"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Freeform 1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0" name="Group 14"/>
            <p:cNvGrpSpPr/>
            <p:nvPr/>
          </p:nvGrpSpPr>
          <p:grpSpPr>
            <a:xfrm>
              <a:off x="2435727" y="2719137"/>
              <a:ext cx="4534566" cy="395705"/>
              <a:chOff x="2465137" y="1133642"/>
              <a:chExt cx="4534566" cy="395705"/>
            </a:xfrm>
          </p:grpSpPr>
          <p:sp>
            <p:nvSpPr>
              <p:cNvPr id="11" name="Freeform 10"/>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5"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316789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Two Extremes Today:</a:t>
            </a:r>
          </a:p>
        </p:txBody>
      </p:sp>
      <p:sp>
        <p:nvSpPr>
          <p:cNvPr id="3" name="Content Placeholder 2"/>
          <p:cNvSpPr>
            <a:spLocks noGrp="1"/>
          </p:cNvSpPr>
          <p:nvPr>
            <p:ph idx="1"/>
          </p:nvPr>
        </p:nvSpPr>
        <p:spPr/>
        <p:txBody>
          <a:bodyPr/>
          <a:lstStyle/>
          <a:p>
            <a:r>
              <a:rPr lang="en-US" sz="4000" dirty="0"/>
              <a:t>God wants me </a:t>
            </a:r>
            <a:r>
              <a:rPr lang="en-US" sz="4000" u="sng" dirty="0">
                <a:solidFill>
                  <a:srgbClr val="FFFF00"/>
                </a:solidFill>
              </a:rPr>
              <a:t>rich</a:t>
            </a:r>
            <a:r>
              <a:rPr lang="en-US" sz="4000" dirty="0"/>
              <a:t> ...</a:t>
            </a:r>
          </a:p>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pic>
        <p:nvPicPr>
          <p:cNvPr id="7"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Tree>
    <p:extLst>
      <p:ext uri="{BB962C8B-B14F-4D97-AF65-F5344CB8AC3E}">
        <p14:creationId xmlns:p14="http://schemas.microsoft.com/office/powerpoint/2010/main" val="189174915"/>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600201"/>
            <a:ext cx="8686800" cy="4525963"/>
          </a:xfrm>
        </p:spPr>
        <p:txBody>
          <a:bodyPr>
            <a:normAutofit/>
          </a:bodyPr>
          <a:lstStyle/>
          <a:p>
            <a:r>
              <a:rPr lang="en-US" sz="4000" dirty="0">
                <a:solidFill>
                  <a:schemeClr val="bg1"/>
                </a:solidFill>
              </a:rPr>
              <a:t>You drink, but never have your fill. </a:t>
            </a:r>
            <a:r>
              <a:rPr lang="en-US" sz="4000" dirty="0"/>
              <a:t>…</a:t>
            </a:r>
          </a:p>
        </p:txBody>
      </p:sp>
      <p:pic>
        <p:nvPicPr>
          <p:cNvPr id="3075" name="Picture 3"/>
          <p:cNvPicPr>
            <a:picLocks noChangeAspect="1" noChangeArrowheads="1"/>
          </p:cNvPicPr>
          <p:nvPr/>
        </p:nvPicPr>
        <p:blipFill>
          <a:blip r:embed="rId3" cstate="print"/>
          <a:srcRect/>
          <a:stretch>
            <a:fillRect/>
          </a:stretch>
        </p:blipFill>
        <p:spPr bwMode="auto">
          <a:xfrm>
            <a:off x="7239000" y="2514600"/>
            <a:ext cx="3862789" cy="3856038"/>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b="18325"/>
          <a:stretch>
            <a:fillRect/>
          </a:stretch>
        </p:blipFill>
        <p:spPr bwMode="auto">
          <a:xfrm>
            <a:off x="0" y="2133600"/>
            <a:ext cx="5791200" cy="4724401"/>
          </a:xfrm>
          <a:prstGeom prst="rect">
            <a:avLst/>
          </a:prstGeom>
          <a:noFill/>
          <a:ln w="9525">
            <a:noFill/>
            <a:miter lim="800000"/>
            <a:headEnd/>
            <a:tailEnd/>
          </a:ln>
          <a:effectLst/>
        </p:spPr>
      </p:pic>
      <p:grpSp>
        <p:nvGrpSpPr>
          <p:cNvPr id="9" name="Group 8"/>
          <p:cNvGrpSpPr/>
          <p:nvPr/>
        </p:nvGrpSpPr>
        <p:grpSpPr>
          <a:xfrm>
            <a:off x="762000" y="228600"/>
            <a:ext cx="3437352" cy="1295400"/>
            <a:chOff x="2435727" y="1133642"/>
            <a:chExt cx="4563976" cy="1981200"/>
          </a:xfrm>
        </p:grpSpPr>
        <p:sp>
          <p:nvSpPr>
            <p:cNvPr id="10" name="Rectangle 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1" name="Group 13"/>
            <p:cNvGrpSpPr/>
            <p:nvPr/>
          </p:nvGrpSpPr>
          <p:grpSpPr>
            <a:xfrm>
              <a:off x="2465137" y="1133642"/>
              <a:ext cx="4534566" cy="395705"/>
              <a:chOff x="2465137" y="1133642"/>
              <a:chExt cx="4534566" cy="395705"/>
            </a:xfrm>
          </p:grpSpPr>
          <p:sp>
            <p:nvSpPr>
              <p:cNvPr id="2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 name="Group 14"/>
            <p:cNvGrpSpPr/>
            <p:nvPr/>
          </p:nvGrpSpPr>
          <p:grpSpPr>
            <a:xfrm>
              <a:off x="2435727" y="2719137"/>
              <a:ext cx="4534566" cy="395705"/>
              <a:chOff x="2465137" y="1133642"/>
              <a:chExt cx="4534566" cy="395705"/>
            </a:xfrm>
          </p:grpSpPr>
          <p:sp>
            <p:nvSpPr>
              <p:cNvPr id="13" name="Freeform 12"/>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7"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9741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6185" b="11722"/>
          <a:stretch>
            <a:fillRect/>
          </a:stretch>
        </p:blipFill>
        <p:spPr bwMode="auto">
          <a:xfrm>
            <a:off x="0" y="1295400"/>
            <a:ext cx="7048500" cy="5562600"/>
          </a:xfrm>
          <a:prstGeom prst="rect">
            <a:avLst/>
          </a:prstGeom>
          <a:noFill/>
          <a:ln w="9525">
            <a:noFill/>
            <a:miter lim="800000"/>
            <a:headEnd/>
            <a:tailEnd/>
          </a:ln>
          <a:effectLst/>
        </p:spPr>
      </p:pic>
      <p:sp>
        <p:nvSpPr>
          <p:cNvPr id="3" name="Content Placeholder 2"/>
          <p:cNvSpPr>
            <a:spLocks noGrp="1"/>
          </p:cNvSpPr>
          <p:nvPr>
            <p:ph idx="1"/>
          </p:nvPr>
        </p:nvSpPr>
        <p:spPr/>
        <p:txBody>
          <a:bodyPr>
            <a:normAutofit/>
          </a:bodyPr>
          <a:lstStyle/>
          <a:p>
            <a:r>
              <a:rPr lang="en-US" sz="4000" dirty="0">
                <a:solidFill>
                  <a:schemeClr val="bg1"/>
                </a:solidFill>
              </a:rPr>
              <a:t>You eat, </a:t>
            </a:r>
            <a:r>
              <a:rPr lang="en-US" sz="4000" dirty="0"/>
              <a:t>…</a:t>
            </a:r>
          </a:p>
        </p:txBody>
      </p:sp>
      <p:grpSp>
        <p:nvGrpSpPr>
          <p:cNvPr id="7" name="Group 6"/>
          <p:cNvGrpSpPr/>
          <p:nvPr/>
        </p:nvGrpSpPr>
        <p:grpSpPr>
          <a:xfrm>
            <a:off x="762000" y="228600"/>
            <a:ext cx="3437352" cy="1295400"/>
            <a:chOff x="2435727" y="1133642"/>
            <a:chExt cx="4563976" cy="1981200"/>
          </a:xfrm>
        </p:grpSpPr>
        <p:sp>
          <p:nvSpPr>
            <p:cNvPr id="8" name="Rectangle 7"/>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0" name="Group 13"/>
            <p:cNvGrpSpPr/>
            <p:nvPr/>
          </p:nvGrpSpPr>
          <p:grpSpPr>
            <a:xfrm>
              <a:off x="2465137" y="1133642"/>
              <a:ext cx="4534566" cy="395705"/>
              <a:chOff x="2465137" y="1133642"/>
              <a:chExt cx="4534566" cy="395705"/>
            </a:xfrm>
          </p:grpSpPr>
          <p:sp>
            <p:nvSpPr>
              <p:cNvPr id="19"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 name="Group 14"/>
            <p:cNvGrpSpPr/>
            <p:nvPr/>
          </p:nvGrpSpPr>
          <p:grpSpPr>
            <a:xfrm>
              <a:off x="2435727" y="2719137"/>
              <a:ext cx="4534566" cy="395705"/>
              <a:chOff x="2465137" y="1133642"/>
              <a:chExt cx="4534566" cy="395705"/>
            </a:xfrm>
          </p:grpSpPr>
          <p:sp>
            <p:nvSpPr>
              <p:cNvPr id="12" name="Freeform 11"/>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6"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3975977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16185" b="11722"/>
          <a:stretch>
            <a:fillRect/>
          </a:stretch>
        </p:blipFill>
        <p:spPr bwMode="auto">
          <a:xfrm>
            <a:off x="0" y="1295400"/>
            <a:ext cx="7048500" cy="5562600"/>
          </a:xfrm>
          <a:prstGeom prst="rect">
            <a:avLst/>
          </a:prstGeom>
          <a:noFill/>
          <a:ln w="9525">
            <a:noFill/>
            <a:miter lim="800000"/>
            <a:headEnd/>
            <a:tailEnd/>
          </a:ln>
          <a:effectLst/>
        </p:spPr>
      </p:pic>
      <p:sp>
        <p:nvSpPr>
          <p:cNvPr id="3" name="Content Placeholder 2"/>
          <p:cNvSpPr>
            <a:spLocks noGrp="1"/>
          </p:cNvSpPr>
          <p:nvPr>
            <p:ph idx="1"/>
          </p:nvPr>
        </p:nvSpPr>
        <p:spPr/>
        <p:txBody>
          <a:bodyPr>
            <a:normAutofit/>
          </a:bodyPr>
          <a:lstStyle/>
          <a:p>
            <a:r>
              <a:rPr lang="en-US" sz="4000" dirty="0">
                <a:solidFill>
                  <a:schemeClr val="bg1"/>
                </a:solidFill>
              </a:rPr>
              <a:t>You eat, but never have enough. </a:t>
            </a:r>
            <a:endParaRPr lang="en-US" sz="4000" dirty="0"/>
          </a:p>
        </p:txBody>
      </p:sp>
      <p:pic>
        <p:nvPicPr>
          <p:cNvPr id="5123" name="Picture 3"/>
          <p:cNvPicPr>
            <a:picLocks noChangeAspect="1" noChangeArrowheads="1"/>
          </p:cNvPicPr>
          <p:nvPr/>
        </p:nvPicPr>
        <p:blipFill>
          <a:blip r:embed="rId4" cstate="print"/>
          <a:srcRect r="5140" b="7017"/>
          <a:stretch>
            <a:fillRect/>
          </a:stretch>
        </p:blipFill>
        <p:spPr bwMode="auto">
          <a:xfrm>
            <a:off x="7010400" y="2362200"/>
            <a:ext cx="5181600" cy="5181600"/>
          </a:xfrm>
          <a:prstGeom prst="rect">
            <a:avLst/>
          </a:prstGeom>
          <a:noFill/>
          <a:ln w="9525">
            <a:noFill/>
            <a:miter lim="800000"/>
            <a:headEnd/>
            <a:tailEnd/>
          </a:ln>
          <a:effectLst/>
        </p:spPr>
      </p:pic>
      <p:grpSp>
        <p:nvGrpSpPr>
          <p:cNvPr id="10" name="Group 9"/>
          <p:cNvGrpSpPr/>
          <p:nvPr/>
        </p:nvGrpSpPr>
        <p:grpSpPr>
          <a:xfrm>
            <a:off x="762000" y="228600"/>
            <a:ext cx="3437352" cy="1295400"/>
            <a:chOff x="2435727" y="1133642"/>
            <a:chExt cx="4563976" cy="1981200"/>
          </a:xfrm>
        </p:grpSpPr>
        <p:sp>
          <p:nvSpPr>
            <p:cNvPr id="11" name="Rectangle 10"/>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2" name="Group 13"/>
            <p:cNvGrpSpPr/>
            <p:nvPr/>
          </p:nvGrpSpPr>
          <p:grpSpPr>
            <a:xfrm>
              <a:off x="2465137" y="1133642"/>
              <a:ext cx="4534566" cy="395705"/>
              <a:chOff x="2465137" y="1133642"/>
              <a:chExt cx="4534566" cy="395705"/>
            </a:xfrm>
          </p:grpSpPr>
          <p:sp>
            <p:nvSpPr>
              <p:cNvPr id="21"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1924739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30026"/>
          <a:stretch>
            <a:fillRect/>
          </a:stretch>
        </p:blipFill>
        <p:spPr bwMode="auto">
          <a:xfrm>
            <a:off x="-304800" y="2059700"/>
            <a:ext cx="6400800" cy="6717620"/>
          </a:xfrm>
          <a:prstGeom prst="rect">
            <a:avLst/>
          </a:prstGeom>
          <a:noFill/>
          <a:ln w="9525">
            <a:noFill/>
            <a:miter lim="800000"/>
            <a:headEnd/>
            <a:tailEnd/>
          </a:ln>
          <a:effectLst/>
        </p:spPr>
      </p:pic>
      <p:sp>
        <p:nvSpPr>
          <p:cNvPr id="3" name="Content Placeholder 2"/>
          <p:cNvSpPr>
            <a:spLocks noGrp="1"/>
          </p:cNvSpPr>
          <p:nvPr>
            <p:ph idx="1"/>
          </p:nvPr>
        </p:nvSpPr>
        <p:spPr>
          <a:xfrm>
            <a:off x="1600200" y="1600201"/>
            <a:ext cx="9144000" cy="4525963"/>
          </a:xfrm>
        </p:spPr>
        <p:txBody>
          <a:bodyPr>
            <a:normAutofit/>
          </a:bodyPr>
          <a:lstStyle/>
          <a:p>
            <a:r>
              <a:rPr lang="en-US" sz="4000" dirty="0">
                <a:solidFill>
                  <a:schemeClr val="bg1"/>
                </a:solidFill>
              </a:rPr>
              <a:t>You put on clothes, </a:t>
            </a:r>
          </a:p>
        </p:txBody>
      </p:sp>
      <p:grpSp>
        <p:nvGrpSpPr>
          <p:cNvPr id="7" name="Group 6"/>
          <p:cNvGrpSpPr/>
          <p:nvPr/>
        </p:nvGrpSpPr>
        <p:grpSpPr>
          <a:xfrm>
            <a:off x="762000" y="228600"/>
            <a:ext cx="3437352" cy="1295400"/>
            <a:chOff x="2435727" y="1133642"/>
            <a:chExt cx="4563976" cy="1981200"/>
          </a:xfrm>
        </p:grpSpPr>
        <p:sp>
          <p:nvSpPr>
            <p:cNvPr id="8" name="Rectangle 7"/>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9" name="Group 13"/>
            <p:cNvGrpSpPr/>
            <p:nvPr/>
          </p:nvGrpSpPr>
          <p:grpSpPr>
            <a:xfrm>
              <a:off x="2465137" y="1133642"/>
              <a:ext cx="4534566" cy="395705"/>
              <a:chOff x="2465137" y="1133642"/>
              <a:chExt cx="4534566" cy="395705"/>
            </a:xfrm>
          </p:grpSpPr>
          <p:sp>
            <p:nvSpPr>
              <p:cNvPr id="19"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Freeform 19"/>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 name="Group 14"/>
            <p:cNvGrpSpPr/>
            <p:nvPr/>
          </p:nvGrpSpPr>
          <p:grpSpPr>
            <a:xfrm>
              <a:off x="2435727" y="2719137"/>
              <a:ext cx="4534566" cy="395705"/>
              <a:chOff x="2465137" y="1133642"/>
              <a:chExt cx="4534566" cy="395705"/>
            </a:xfrm>
          </p:grpSpPr>
          <p:sp>
            <p:nvSpPr>
              <p:cNvPr id="12" name="Freeform 11"/>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6"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3719762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00201"/>
            <a:ext cx="9144000" cy="4525963"/>
          </a:xfrm>
        </p:spPr>
        <p:txBody>
          <a:bodyPr>
            <a:normAutofit/>
          </a:bodyPr>
          <a:lstStyle/>
          <a:p>
            <a:r>
              <a:rPr lang="en-US" sz="4000" dirty="0">
                <a:solidFill>
                  <a:schemeClr val="bg1"/>
                </a:solidFill>
              </a:rPr>
              <a:t>You put on clothes, but are not warm. </a:t>
            </a:r>
          </a:p>
        </p:txBody>
      </p:sp>
      <p:pic>
        <p:nvPicPr>
          <p:cNvPr id="7171" name="Picture 3"/>
          <p:cNvPicPr>
            <a:picLocks noChangeAspect="1" noChangeArrowheads="1"/>
          </p:cNvPicPr>
          <p:nvPr/>
        </p:nvPicPr>
        <p:blipFill>
          <a:blip r:embed="rId3" cstate="print"/>
          <a:srcRect/>
          <a:stretch>
            <a:fillRect/>
          </a:stretch>
        </p:blipFill>
        <p:spPr bwMode="auto">
          <a:xfrm>
            <a:off x="8229600" y="838200"/>
            <a:ext cx="2247900" cy="5900738"/>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b="30026"/>
          <a:stretch>
            <a:fillRect/>
          </a:stretch>
        </p:blipFill>
        <p:spPr bwMode="auto">
          <a:xfrm>
            <a:off x="-304800" y="2059700"/>
            <a:ext cx="6400800" cy="6717620"/>
          </a:xfrm>
          <a:prstGeom prst="rect">
            <a:avLst/>
          </a:prstGeom>
          <a:noFill/>
          <a:ln w="9525">
            <a:noFill/>
            <a:miter lim="800000"/>
            <a:headEnd/>
            <a:tailEnd/>
          </a:ln>
          <a:effectLst/>
        </p:spPr>
      </p:pic>
      <p:grpSp>
        <p:nvGrpSpPr>
          <p:cNvPr id="9" name="Group 8"/>
          <p:cNvGrpSpPr/>
          <p:nvPr/>
        </p:nvGrpSpPr>
        <p:grpSpPr>
          <a:xfrm>
            <a:off x="762000" y="228600"/>
            <a:ext cx="3437352" cy="1295400"/>
            <a:chOff x="2435727" y="1133642"/>
            <a:chExt cx="4563976" cy="1981200"/>
          </a:xfrm>
        </p:grpSpPr>
        <p:sp>
          <p:nvSpPr>
            <p:cNvPr id="11" name="Rectangle 10"/>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2" name="Group 13"/>
            <p:cNvGrpSpPr/>
            <p:nvPr/>
          </p:nvGrpSpPr>
          <p:grpSpPr>
            <a:xfrm>
              <a:off x="2465137" y="1133642"/>
              <a:ext cx="4534566" cy="395705"/>
              <a:chOff x="2465137" y="1133642"/>
              <a:chExt cx="4534566" cy="395705"/>
            </a:xfrm>
          </p:grpSpPr>
          <p:sp>
            <p:nvSpPr>
              <p:cNvPr id="21"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3152229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600200" y="1828800"/>
            <a:ext cx="9067800" cy="1371600"/>
          </a:xfrm>
          <a:prstGeom prst="rect">
            <a:avLst/>
          </a:prstGeom>
        </p:spPr>
        <p:txBody>
          <a:bodyPr vert="horz" lIns="91440" tIns="45720" rIns="91440" bIns="45720" rtlCol="0">
            <a:normAutofit/>
          </a:bodyPr>
          <a:lstStyle/>
          <a:p>
            <a:pPr marL="342900" indent="-342900">
              <a:spcBef>
                <a:spcPct val="20000"/>
              </a:spcBef>
              <a:defRPr/>
            </a:pPr>
            <a:r>
              <a:rPr lang="en-US" sz="4000" b="1" dirty="0">
                <a:solidFill>
                  <a:schemeClr val="bg1"/>
                </a:solidFill>
                <a:effectLst>
                  <a:outerShdw blurRad="38100" dist="38100" dir="2700000" algn="tl">
                    <a:srgbClr val="000000">
                      <a:alpha val="43137"/>
                    </a:srgbClr>
                  </a:outerShdw>
                </a:effectLst>
              </a:rPr>
              <a:t>You earn wages,</a:t>
            </a:r>
            <a:r>
              <a:rPr lang="en-US" sz="4000" b="1" dirty="0">
                <a:effectLst>
                  <a:outerShdw blurRad="38100" dist="38100" dir="2700000" algn="tl">
                    <a:srgbClr val="000000">
                      <a:alpha val="43137"/>
                    </a:srgbClr>
                  </a:outerShdw>
                </a:effectLst>
              </a:rPr>
              <a:t> </a:t>
            </a:r>
            <a:endParaRPr lang="en-US" sz="4000" b="1" dirty="0">
              <a:solidFill>
                <a:schemeClr val="bg1"/>
              </a:solidFill>
              <a:effectLst>
                <a:outerShdw blurRad="38100" dist="38100" dir="2700000" algn="tl">
                  <a:srgbClr val="000000">
                    <a:alpha val="43137"/>
                  </a:srgbClr>
                </a:outerShdw>
              </a:effectLst>
            </a:endParaRPr>
          </a:p>
        </p:txBody>
      </p:sp>
      <p:grpSp>
        <p:nvGrpSpPr>
          <p:cNvPr id="7" name="Group 6"/>
          <p:cNvGrpSpPr/>
          <p:nvPr/>
        </p:nvGrpSpPr>
        <p:grpSpPr>
          <a:xfrm>
            <a:off x="762000" y="228600"/>
            <a:ext cx="3437352" cy="1295400"/>
            <a:chOff x="2435727" y="1133642"/>
            <a:chExt cx="4563976" cy="1981200"/>
          </a:xfrm>
        </p:grpSpPr>
        <p:sp>
          <p:nvSpPr>
            <p:cNvPr id="8" name="Rectangle 7"/>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9" name="Group 13"/>
            <p:cNvGrpSpPr/>
            <p:nvPr/>
          </p:nvGrpSpPr>
          <p:grpSpPr>
            <a:xfrm>
              <a:off x="2465137" y="1133642"/>
              <a:ext cx="4534566" cy="395705"/>
              <a:chOff x="2465137" y="1133642"/>
              <a:chExt cx="4534566" cy="395705"/>
            </a:xfrm>
          </p:grpSpPr>
          <p:sp>
            <p:nvSpPr>
              <p:cNvPr id="2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Freeform 2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 name="Group 14"/>
            <p:cNvGrpSpPr/>
            <p:nvPr/>
          </p:nvGrpSpPr>
          <p:grpSpPr>
            <a:xfrm>
              <a:off x="2435727" y="2719137"/>
              <a:ext cx="4534566" cy="395705"/>
              <a:chOff x="2465137" y="1133642"/>
              <a:chExt cx="4534566" cy="395705"/>
            </a:xfrm>
          </p:grpSpPr>
          <p:sp>
            <p:nvSpPr>
              <p:cNvPr id="12" name="Freeform 11"/>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7"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pic>
        <p:nvPicPr>
          <p:cNvPr id="30" name="Picture 8" descr="ten_dollar_bill"/>
          <p:cNvPicPr>
            <a:picLocks noChangeAspect="1" noChangeArrowheads="1"/>
          </p:cNvPicPr>
          <p:nvPr/>
        </p:nvPicPr>
        <p:blipFill>
          <a:blip r:embed="rId3" cstate="print"/>
          <a:srcRect r="39046"/>
          <a:stretch>
            <a:fillRect/>
          </a:stretch>
        </p:blipFill>
        <p:spPr bwMode="auto">
          <a:xfrm rot="4505175">
            <a:off x="1199515" y="4729956"/>
            <a:ext cx="5227460" cy="3503548"/>
          </a:xfrm>
          <a:prstGeom prst="rect">
            <a:avLst/>
          </a:prstGeom>
          <a:noFill/>
          <a:ln w="9525">
            <a:noFill/>
            <a:miter lim="800000"/>
            <a:headEnd/>
            <a:tailEnd/>
          </a:ln>
        </p:spPr>
      </p:pic>
    </p:spTree>
    <p:extLst>
      <p:ext uri="{BB962C8B-B14F-4D97-AF65-F5344CB8AC3E}">
        <p14:creationId xmlns:p14="http://schemas.microsoft.com/office/powerpoint/2010/main" val="343885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6248400" y="-228600"/>
            <a:ext cx="5943600" cy="7928057"/>
          </a:xfrm>
          <a:prstGeom prst="rect">
            <a:avLst/>
          </a:prstGeom>
          <a:noFill/>
          <a:ln w="9525">
            <a:noFill/>
            <a:miter lim="800000"/>
            <a:headEnd/>
            <a:tailEnd/>
          </a:ln>
          <a:effectLst/>
        </p:spPr>
      </p:pic>
      <p:sp>
        <p:nvSpPr>
          <p:cNvPr id="3" name="Content Placeholder 2"/>
          <p:cNvSpPr>
            <a:spLocks noGrp="1"/>
          </p:cNvSpPr>
          <p:nvPr>
            <p:ph idx="1"/>
          </p:nvPr>
        </p:nvSpPr>
        <p:spPr>
          <a:xfrm>
            <a:off x="1600200" y="1828800"/>
            <a:ext cx="9144000" cy="4906963"/>
          </a:xfrm>
        </p:spPr>
        <p:txBody>
          <a:bodyPr>
            <a:normAutofit/>
          </a:bodyPr>
          <a:lstStyle/>
          <a:p>
            <a:pPr marL="0" indent="0"/>
            <a:r>
              <a:rPr lang="en-US" sz="4000" dirty="0">
                <a:solidFill>
                  <a:schemeClr val="bg1"/>
                </a:solidFill>
              </a:rPr>
              <a:t>You earn wages,</a:t>
            </a:r>
            <a:r>
              <a:rPr lang="en-US" sz="4000" dirty="0"/>
              <a:t> </a:t>
            </a:r>
            <a:r>
              <a:rPr lang="en-US" sz="4000" dirty="0">
                <a:solidFill>
                  <a:schemeClr val="bg1"/>
                </a:solidFill>
              </a:rPr>
              <a:t>only to </a:t>
            </a:r>
            <a:br>
              <a:rPr lang="en-US" sz="4000" dirty="0">
                <a:solidFill>
                  <a:schemeClr val="bg1"/>
                </a:solidFill>
              </a:rPr>
            </a:br>
            <a:r>
              <a:rPr lang="en-US" sz="4000" dirty="0">
                <a:solidFill>
                  <a:schemeClr val="bg1"/>
                </a:solidFill>
              </a:rPr>
              <a:t>put them in a purse with</a:t>
            </a:r>
          </a:p>
          <a:p>
            <a:pPr marL="0" indent="0"/>
            <a:r>
              <a:rPr lang="en-US" sz="4000" dirty="0">
                <a:solidFill>
                  <a:schemeClr val="bg1"/>
                </a:solidFill>
              </a:rPr>
              <a:t> holes in it."</a:t>
            </a:r>
          </a:p>
        </p:txBody>
      </p:sp>
      <p:pic>
        <p:nvPicPr>
          <p:cNvPr id="7" name="Picture 8" descr="ten_dollar_bill"/>
          <p:cNvPicPr>
            <a:picLocks noChangeAspect="1" noChangeArrowheads="1"/>
          </p:cNvPicPr>
          <p:nvPr/>
        </p:nvPicPr>
        <p:blipFill>
          <a:blip r:embed="rId4" cstate="print"/>
          <a:srcRect r="39046"/>
          <a:stretch>
            <a:fillRect/>
          </a:stretch>
        </p:blipFill>
        <p:spPr bwMode="auto">
          <a:xfrm rot="4505175">
            <a:off x="1199515" y="4729956"/>
            <a:ext cx="5227460" cy="3503548"/>
          </a:xfrm>
          <a:prstGeom prst="rect">
            <a:avLst/>
          </a:prstGeom>
          <a:noFill/>
          <a:ln w="9525">
            <a:noFill/>
            <a:miter lim="800000"/>
            <a:headEnd/>
            <a:tailEnd/>
          </a:ln>
        </p:spPr>
      </p:pic>
      <p:grpSp>
        <p:nvGrpSpPr>
          <p:cNvPr id="11" name="Group 10"/>
          <p:cNvGrpSpPr/>
          <p:nvPr/>
        </p:nvGrpSpPr>
        <p:grpSpPr>
          <a:xfrm>
            <a:off x="762000" y="228600"/>
            <a:ext cx="3437352" cy="1295400"/>
            <a:chOff x="2435727" y="1133642"/>
            <a:chExt cx="4563976" cy="1981200"/>
          </a:xfrm>
        </p:grpSpPr>
        <p:sp>
          <p:nvSpPr>
            <p:cNvPr id="12" name="Rectangle 11"/>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3" name="Group 13"/>
            <p:cNvGrpSpPr/>
            <p:nvPr/>
          </p:nvGrpSpPr>
          <p:grpSpPr>
            <a:xfrm>
              <a:off x="2465137" y="1133642"/>
              <a:ext cx="4534566" cy="395705"/>
              <a:chOff x="2465137" y="1133642"/>
              <a:chExt cx="4534566" cy="395705"/>
            </a:xfrm>
          </p:grpSpPr>
          <p:sp>
            <p:nvSpPr>
              <p:cNvPr id="22"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reeform 2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4" name="Group 14"/>
            <p:cNvGrpSpPr/>
            <p:nvPr/>
          </p:nvGrpSpPr>
          <p:grpSpPr>
            <a:xfrm>
              <a:off x="2435727" y="2719137"/>
              <a:ext cx="4534566" cy="395705"/>
              <a:chOff x="2465137" y="1133642"/>
              <a:chExt cx="4534566" cy="395705"/>
            </a:xfrm>
          </p:grpSpPr>
          <p:sp>
            <p:nvSpPr>
              <p:cNvPr id="15" name="Freeform 14"/>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224715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62000" y="228600"/>
            <a:ext cx="3437352" cy="1295400"/>
            <a:chOff x="2435727" y="1133642"/>
            <a:chExt cx="4563976" cy="1981200"/>
          </a:xfrm>
        </p:grpSpPr>
        <p:sp>
          <p:nvSpPr>
            <p:cNvPr id="11" name="Rectangle 10"/>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2" name="Group 13"/>
            <p:cNvGrpSpPr/>
            <p:nvPr/>
          </p:nvGrpSpPr>
          <p:grpSpPr>
            <a:xfrm>
              <a:off x="2465137" y="1133642"/>
              <a:ext cx="4534566" cy="395705"/>
              <a:chOff x="2465137" y="1133642"/>
              <a:chExt cx="4534566" cy="395705"/>
            </a:xfrm>
          </p:grpSpPr>
          <p:sp>
            <p:nvSpPr>
              <p:cNvPr id="21"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a:t>
            </a:r>
            <a:r>
              <a:rPr lang="en-US" dirty="0"/>
              <a:t>  Money</a:t>
            </a:r>
            <a:r>
              <a:rPr lang="en-US" u="sng" dirty="0"/>
              <a:t> Corrupts</a:t>
            </a:r>
          </a:p>
        </p:txBody>
      </p:sp>
      <p:sp>
        <p:nvSpPr>
          <p:cNvPr id="3" name="Content Placeholder 2"/>
          <p:cNvSpPr>
            <a:spLocks noGrp="1"/>
          </p:cNvSpPr>
          <p:nvPr>
            <p:ph idx="1"/>
          </p:nvPr>
        </p:nvSpPr>
        <p:spPr/>
        <p:txBody>
          <a:bodyPr>
            <a:normAutofit/>
          </a:bodyPr>
          <a:lstStyle/>
          <a:p>
            <a:r>
              <a:rPr lang="en-US" sz="4000" baseline="30000" dirty="0"/>
              <a:t>2</a:t>
            </a:r>
            <a:r>
              <a:rPr lang="en-US" sz="4000" dirty="0"/>
              <a:t> Your wealth has </a:t>
            </a:r>
            <a:r>
              <a:rPr lang="en-US" sz="4000" dirty="0">
                <a:effectLst>
                  <a:glow rad="127000">
                    <a:srgbClr val="C00000"/>
                  </a:glow>
                  <a:outerShdw blurRad="38100" dist="38100" dir="2700000" algn="tl">
                    <a:srgbClr val="000000">
                      <a:alpha val="43137"/>
                    </a:srgbClr>
                  </a:outerShdw>
                </a:effectLst>
              </a:rPr>
              <a:t>rotted</a:t>
            </a:r>
            <a:r>
              <a:rPr lang="en-US" sz="4000" dirty="0"/>
              <a:t>, </a:t>
            </a:r>
            <a:br>
              <a:rPr lang="en-US" sz="4000" dirty="0"/>
            </a:br>
            <a:r>
              <a:rPr lang="en-US" sz="4000" dirty="0"/>
              <a:t>and moths have </a:t>
            </a:r>
            <a:br>
              <a:rPr lang="en-US" sz="4000" dirty="0"/>
            </a:br>
            <a:r>
              <a:rPr lang="en-US" sz="4000" dirty="0">
                <a:effectLst>
                  <a:glow rad="127000">
                    <a:srgbClr val="C00000"/>
                  </a:glow>
                  <a:outerShdw blurRad="38100" dist="38100" dir="2700000" algn="tl">
                    <a:srgbClr val="000000">
                      <a:alpha val="43137"/>
                    </a:srgbClr>
                  </a:outerShdw>
                </a:effectLst>
              </a:rPr>
              <a:t>eaten</a:t>
            </a:r>
            <a:r>
              <a:rPr lang="en-US" sz="4000" dirty="0"/>
              <a:t> your clothes.</a:t>
            </a:r>
          </a:p>
          <a:p>
            <a:r>
              <a:rPr lang="en-US" sz="4000" dirty="0"/>
              <a:t> </a:t>
            </a:r>
          </a:p>
        </p:txBody>
      </p:sp>
      <p:pic>
        <p:nvPicPr>
          <p:cNvPr id="8195" name="Picture 3"/>
          <p:cNvPicPr>
            <a:picLocks noChangeAspect="1" noChangeArrowheads="1"/>
          </p:cNvPicPr>
          <p:nvPr/>
        </p:nvPicPr>
        <p:blipFill>
          <a:blip r:embed="rId3" cstate="print"/>
          <a:srcRect r="9349"/>
          <a:stretch>
            <a:fillRect/>
          </a:stretch>
        </p:blipFill>
        <p:spPr bwMode="auto">
          <a:xfrm>
            <a:off x="6076950" y="2038350"/>
            <a:ext cx="6115050" cy="5125478"/>
          </a:xfrm>
          <a:prstGeom prst="rect">
            <a:avLst/>
          </a:prstGeom>
          <a:noFill/>
          <a:ln w="9525">
            <a:noFill/>
            <a:miter lim="800000"/>
            <a:headEnd/>
            <a:tailEnd/>
          </a:ln>
          <a:effectLst/>
        </p:spPr>
      </p:pic>
    </p:spTree>
    <p:extLst>
      <p:ext uri="{BB962C8B-B14F-4D97-AF65-F5344CB8AC3E}">
        <p14:creationId xmlns:p14="http://schemas.microsoft.com/office/powerpoint/2010/main" val="61135049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00" y="228600"/>
            <a:ext cx="3437352" cy="1295400"/>
            <a:chOff x="2435727" y="1133642"/>
            <a:chExt cx="4563976" cy="1981200"/>
          </a:xfrm>
        </p:grpSpPr>
        <p:sp>
          <p:nvSpPr>
            <p:cNvPr id="29" name="Rectangle 28"/>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30" name="Group 13"/>
            <p:cNvGrpSpPr/>
            <p:nvPr/>
          </p:nvGrpSpPr>
          <p:grpSpPr>
            <a:xfrm>
              <a:off x="2465137" y="1133642"/>
              <a:ext cx="4534566" cy="395705"/>
              <a:chOff x="2465137" y="1133642"/>
              <a:chExt cx="4534566" cy="395705"/>
            </a:xfrm>
          </p:grpSpPr>
          <p:sp>
            <p:nvSpPr>
              <p:cNvPr id="4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Freeform 4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Freeform 4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4" name="Freeform 4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Freeform 4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Freeform 4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2" name="Group 14"/>
            <p:cNvGrpSpPr/>
            <p:nvPr/>
          </p:nvGrpSpPr>
          <p:grpSpPr>
            <a:xfrm>
              <a:off x="2435727" y="2719137"/>
              <a:ext cx="4534566" cy="395705"/>
              <a:chOff x="2465137" y="1133642"/>
              <a:chExt cx="4534566" cy="395705"/>
            </a:xfrm>
          </p:grpSpPr>
          <p:sp>
            <p:nvSpPr>
              <p:cNvPr id="33" name="Freeform 32"/>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a:t>
            </a:r>
            <a:r>
              <a:rPr lang="en-US" dirty="0"/>
              <a:t>  Money </a:t>
            </a:r>
            <a:r>
              <a:rPr lang="en-US" u="sng" dirty="0"/>
              <a:t>Corrupts</a:t>
            </a:r>
          </a:p>
        </p:txBody>
      </p:sp>
      <p:sp>
        <p:nvSpPr>
          <p:cNvPr id="3" name="Content Placeholder 2"/>
          <p:cNvSpPr>
            <a:spLocks noGrp="1"/>
          </p:cNvSpPr>
          <p:nvPr>
            <p:ph idx="1"/>
          </p:nvPr>
        </p:nvSpPr>
        <p:spPr>
          <a:xfrm>
            <a:off x="609600" y="1600201"/>
            <a:ext cx="5562600" cy="4525963"/>
          </a:xfrm>
        </p:spPr>
        <p:txBody>
          <a:bodyPr>
            <a:normAutofit/>
          </a:bodyPr>
          <a:lstStyle/>
          <a:p>
            <a:r>
              <a:rPr lang="en-US" sz="4000" baseline="30000" dirty="0"/>
              <a:t>3</a:t>
            </a:r>
            <a:r>
              <a:rPr lang="en-US" sz="4000" dirty="0"/>
              <a:t> Your gold and silver </a:t>
            </a:r>
            <a:br>
              <a:rPr lang="en-US" sz="4000" dirty="0"/>
            </a:br>
            <a:r>
              <a:rPr lang="en-US" sz="4000" dirty="0"/>
              <a:t>are </a:t>
            </a:r>
            <a:r>
              <a:rPr lang="en-US" sz="4000" dirty="0">
                <a:effectLst>
                  <a:glow rad="127000">
                    <a:srgbClr val="C00000"/>
                  </a:glow>
                  <a:outerShdw blurRad="38100" dist="38100" dir="2700000" algn="tl">
                    <a:srgbClr val="000000">
                      <a:alpha val="43137"/>
                    </a:srgbClr>
                  </a:outerShdw>
                </a:effectLst>
              </a:rPr>
              <a:t>corroded</a:t>
            </a:r>
            <a:r>
              <a:rPr lang="en-US" sz="4000" dirty="0"/>
              <a:t>.  Their </a:t>
            </a:r>
            <a:r>
              <a:rPr lang="en-US" sz="4000" dirty="0">
                <a:effectLst>
                  <a:glow rad="127000">
                    <a:srgbClr val="C00000"/>
                  </a:glow>
                  <a:outerShdw blurRad="38100" dist="38100" dir="2700000" algn="tl">
                    <a:srgbClr val="000000">
                      <a:alpha val="43137"/>
                    </a:srgbClr>
                  </a:outerShdw>
                </a:effectLst>
              </a:rPr>
              <a:t>corrosion</a:t>
            </a:r>
            <a:r>
              <a:rPr lang="en-US" sz="4000" dirty="0"/>
              <a:t> will testify </a:t>
            </a:r>
            <a:br>
              <a:rPr lang="en-US" sz="4000" dirty="0"/>
            </a:br>
            <a:r>
              <a:rPr lang="en-US" sz="4000" dirty="0"/>
              <a:t>against you</a:t>
            </a:r>
          </a:p>
        </p:txBody>
      </p:sp>
      <p:pic>
        <p:nvPicPr>
          <p:cNvPr id="37892" name="Picture 4"/>
          <p:cNvPicPr>
            <a:picLocks noChangeAspect="1" noChangeArrowheads="1"/>
          </p:cNvPicPr>
          <p:nvPr/>
        </p:nvPicPr>
        <p:blipFill rotWithShape="1">
          <a:blip r:embed="rId3" cstate="print"/>
          <a:srcRect l="6050" t="2168" r="912" b="1276"/>
          <a:stretch/>
        </p:blipFill>
        <p:spPr bwMode="auto">
          <a:xfrm>
            <a:off x="6715124" y="1409700"/>
            <a:ext cx="4834145" cy="5090491"/>
          </a:xfrm>
          <a:prstGeom prst="rect">
            <a:avLst/>
          </a:prstGeom>
          <a:noFill/>
          <a:ln w="9525">
            <a:noFill/>
            <a:miter lim="800000"/>
            <a:headEnd/>
            <a:tailEnd/>
          </a:ln>
          <a:effectLst/>
        </p:spPr>
      </p:pic>
    </p:spTree>
    <p:extLst>
      <p:ext uri="{BB962C8B-B14F-4D97-AF65-F5344CB8AC3E}">
        <p14:creationId xmlns:p14="http://schemas.microsoft.com/office/powerpoint/2010/main" val="1501957677"/>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cstate="print"/>
          <a:srcRect r="5118"/>
          <a:stretch>
            <a:fillRect/>
          </a:stretch>
        </p:blipFill>
        <p:spPr bwMode="auto">
          <a:xfrm>
            <a:off x="5827591" y="988896"/>
            <a:ext cx="6364409" cy="5835974"/>
          </a:xfrm>
          <a:prstGeom prst="rect">
            <a:avLst/>
          </a:prstGeom>
          <a:noFill/>
          <a:ln w="9525">
            <a:noFill/>
            <a:miter lim="800000"/>
            <a:headEnd/>
            <a:tailEnd/>
          </a:ln>
          <a:effectLst/>
        </p:spPr>
      </p:pic>
      <p:grpSp>
        <p:nvGrpSpPr>
          <p:cNvPr id="29" name="Group 28"/>
          <p:cNvGrpSpPr/>
          <p:nvPr/>
        </p:nvGrpSpPr>
        <p:grpSpPr>
          <a:xfrm>
            <a:off x="762000" y="228600"/>
            <a:ext cx="3437352" cy="1295400"/>
            <a:chOff x="2435727" y="1133642"/>
            <a:chExt cx="4563976" cy="1981200"/>
          </a:xfrm>
        </p:grpSpPr>
        <p:sp>
          <p:nvSpPr>
            <p:cNvPr id="30" name="Rectangle 2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31" name="Group 13"/>
            <p:cNvGrpSpPr/>
            <p:nvPr/>
          </p:nvGrpSpPr>
          <p:grpSpPr>
            <a:xfrm>
              <a:off x="2465137" y="1133642"/>
              <a:ext cx="4534566" cy="395705"/>
              <a:chOff x="2465137" y="1133642"/>
              <a:chExt cx="4534566" cy="395705"/>
            </a:xfrm>
          </p:grpSpPr>
          <p:sp>
            <p:nvSpPr>
              <p:cNvPr id="4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Freeform 4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Freeform 4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4" name="Freeform 4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Freeform 4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Freeform 4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2" name="Group 14"/>
            <p:cNvGrpSpPr/>
            <p:nvPr/>
          </p:nvGrpSpPr>
          <p:grpSpPr>
            <a:xfrm>
              <a:off x="2435727" y="2719137"/>
              <a:ext cx="4534566" cy="395705"/>
              <a:chOff x="2465137" y="1133642"/>
              <a:chExt cx="4534566" cy="395705"/>
            </a:xfrm>
          </p:grpSpPr>
          <p:sp>
            <p:nvSpPr>
              <p:cNvPr id="33" name="Freeform 32"/>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a:t>
            </a:r>
            <a:r>
              <a:rPr lang="en-US" dirty="0"/>
              <a:t>  Money </a:t>
            </a:r>
            <a:r>
              <a:rPr lang="en-US" u="sng" dirty="0"/>
              <a:t>Corrupts</a:t>
            </a:r>
          </a:p>
        </p:txBody>
      </p:sp>
      <p:sp>
        <p:nvSpPr>
          <p:cNvPr id="3" name="Content Placeholder 2"/>
          <p:cNvSpPr>
            <a:spLocks noGrp="1"/>
          </p:cNvSpPr>
          <p:nvPr>
            <p:ph idx="1"/>
          </p:nvPr>
        </p:nvSpPr>
        <p:spPr>
          <a:xfrm>
            <a:off x="609600" y="1600201"/>
            <a:ext cx="5486400" cy="4525963"/>
          </a:xfrm>
          <a:effectLst>
            <a:glow rad="127000">
              <a:srgbClr val="C00000"/>
            </a:glow>
          </a:effectLst>
        </p:spPr>
        <p:txBody>
          <a:bodyPr>
            <a:noAutofit/>
          </a:bodyPr>
          <a:lstStyle/>
          <a:p>
            <a:r>
              <a:rPr lang="en-US" sz="4000" baseline="30000" dirty="0">
                <a:solidFill>
                  <a:schemeClr val="bg1">
                    <a:lumMod val="65000"/>
                  </a:schemeClr>
                </a:solidFill>
              </a:rPr>
              <a:t>3</a:t>
            </a:r>
            <a:r>
              <a:rPr lang="en-US" sz="4000" dirty="0">
                <a:solidFill>
                  <a:schemeClr val="bg1">
                    <a:lumMod val="65000"/>
                  </a:schemeClr>
                </a:solidFill>
              </a:rPr>
              <a:t> </a:t>
            </a:r>
            <a:r>
              <a:rPr lang="en-US" sz="4000" dirty="0">
                <a:solidFill>
                  <a:srgbClr val="FFFF00"/>
                </a:solidFill>
              </a:rPr>
              <a:t>Your gold and silver </a:t>
            </a:r>
            <a:br>
              <a:rPr lang="en-US" sz="4000" dirty="0">
                <a:solidFill>
                  <a:schemeClr val="bg1">
                    <a:lumMod val="65000"/>
                  </a:schemeClr>
                </a:solidFill>
              </a:rPr>
            </a:br>
            <a:r>
              <a:rPr lang="en-US" sz="4000" dirty="0">
                <a:solidFill>
                  <a:schemeClr val="bg1">
                    <a:lumMod val="65000"/>
                  </a:schemeClr>
                </a:solidFill>
              </a:rPr>
              <a:t>are </a:t>
            </a:r>
            <a:r>
              <a:rPr lang="en-US" sz="4000" dirty="0">
                <a:solidFill>
                  <a:schemeClr val="bg1">
                    <a:lumMod val="65000"/>
                  </a:schemeClr>
                </a:solidFill>
                <a:effectLst>
                  <a:glow rad="127000">
                    <a:schemeClr val="accent1">
                      <a:alpha val="0"/>
                    </a:schemeClr>
                  </a:glow>
                  <a:outerShdw blurRad="38100" dist="38100" dir="2700000" algn="tl">
                    <a:srgbClr val="000000">
                      <a:alpha val="43137"/>
                    </a:srgbClr>
                  </a:outerShdw>
                </a:effectLst>
              </a:rPr>
              <a:t>corroded.  Their corrosion </a:t>
            </a:r>
            <a:r>
              <a:rPr lang="en-US" sz="4000" dirty="0">
                <a:solidFill>
                  <a:srgbClr val="FFFF00"/>
                </a:solidFill>
              </a:rPr>
              <a:t>will</a:t>
            </a:r>
            <a:r>
              <a:rPr lang="en-US" sz="4000" dirty="0">
                <a:solidFill>
                  <a:schemeClr val="bg1">
                    <a:lumMod val="65000"/>
                  </a:schemeClr>
                </a:solidFill>
              </a:rPr>
              <a:t> testify </a:t>
            </a:r>
            <a:br>
              <a:rPr lang="en-US" sz="4000" dirty="0">
                <a:solidFill>
                  <a:schemeClr val="bg1">
                    <a:lumMod val="65000"/>
                  </a:schemeClr>
                </a:solidFill>
              </a:rPr>
            </a:br>
            <a:r>
              <a:rPr lang="en-US" sz="4000" dirty="0">
                <a:solidFill>
                  <a:schemeClr val="bg1">
                    <a:lumMod val="65000"/>
                  </a:schemeClr>
                </a:solidFill>
              </a:rPr>
              <a:t>against you </a:t>
            </a:r>
            <a:r>
              <a:rPr lang="en-US" sz="4000" dirty="0">
                <a:solidFill>
                  <a:schemeClr val="bg1">
                    <a:lumMod val="50000"/>
                  </a:schemeClr>
                </a:solidFill>
              </a:rPr>
              <a:t>and</a:t>
            </a:r>
            <a:r>
              <a:rPr lang="en-US" sz="4000" dirty="0"/>
              <a:t> </a:t>
            </a:r>
            <a:r>
              <a:rPr lang="en-US" sz="4000" dirty="0">
                <a:solidFill>
                  <a:srgbClr val="FFFF00"/>
                </a:solidFill>
              </a:rPr>
              <a:t>eat your flesh like </a:t>
            </a:r>
            <a:r>
              <a:rPr lang="en-US" sz="4000" dirty="0">
                <a:solidFill>
                  <a:srgbClr val="FFFF00"/>
                </a:solidFill>
                <a:effectLst>
                  <a:glow rad="127000">
                    <a:srgbClr val="C00000"/>
                  </a:glow>
                  <a:outerShdw blurRad="38100" dist="38100" dir="2700000" algn="tl">
                    <a:srgbClr val="000000">
                      <a:alpha val="43137"/>
                    </a:srgbClr>
                  </a:outerShdw>
                </a:effectLst>
              </a:rPr>
              <a:t>fire</a:t>
            </a:r>
            <a:r>
              <a:rPr lang="en-US" sz="4000" dirty="0"/>
              <a:t>. You have hoarded wealth in the last days.</a:t>
            </a:r>
          </a:p>
          <a:p>
            <a:r>
              <a:rPr lang="en-US" sz="4000" dirty="0"/>
              <a:t> </a:t>
            </a:r>
          </a:p>
        </p:txBody>
      </p:sp>
    </p:spTree>
    <p:extLst>
      <p:ext uri="{BB962C8B-B14F-4D97-AF65-F5344CB8AC3E}">
        <p14:creationId xmlns:p14="http://schemas.microsoft.com/office/powerpoint/2010/main" val="820482407"/>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Two Extremes Today:</a:t>
            </a:r>
          </a:p>
        </p:txBody>
      </p:sp>
      <p:sp>
        <p:nvSpPr>
          <p:cNvPr id="3" name="Content Placeholder 2"/>
          <p:cNvSpPr>
            <a:spLocks noGrp="1"/>
          </p:cNvSpPr>
          <p:nvPr>
            <p:ph idx="1"/>
          </p:nvPr>
        </p:nvSpPr>
        <p:spPr/>
        <p:txBody>
          <a:bodyPr/>
          <a:lstStyle/>
          <a:p>
            <a:r>
              <a:rPr lang="en-US" sz="4000" dirty="0"/>
              <a:t>God wants me rich ...</a:t>
            </a:r>
          </a:p>
          <a:p>
            <a:r>
              <a:rPr lang="en-US" sz="4000" dirty="0"/>
              <a:t>     The “</a:t>
            </a:r>
            <a:r>
              <a:rPr lang="en-US" sz="4000" u="sng" dirty="0">
                <a:solidFill>
                  <a:srgbClr val="FFFF00"/>
                </a:solidFill>
              </a:rPr>
              <a:t>Pros</a:t>
            </a:r>
            <a:r>
              <a:rPr lang="en-US" sz="4000" dirty="0">
                <a:solidFill>
                  <a:srgbClr val="FFFF00"/>
                </a:solidFill>
              </a:rPr>
              <a:t>p</a:t>
            </a:r>
            <a:r>
              <a:rPr lang="en-US" sz="4000" u="sng" dirty="0">
                <a:solidFill>
                  <a:srgbClr val="FFFF00"/>
                </a:solidFill>
              </a:rPr>
              <a:t>erit</a:t>
            </a:r>
            <a:r>
              <a:rPr lang="en-US" sz="4000" dirty="0">
                <a:solidFill>
                  <a:srgbClr val="FFFF00"/>
                </a:solidFill>
              </a:rPr>
              <a:t>y </a:t>
            </a:r>
            <a:r>
              <a:rPr lang="en-US" sz="4000" dirty="0"/>
              <a:t>Gospel”</a:t>
            </a:r>
          </a:p>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pic>
        <p:nvPicPr>
          <p:cNvPr id="7"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Tree>
    <p:extLst>
      <p:ext uri="{BB962C8B-B14F-4D97-AF65-F5344CB8AC3E}">
        <p14:creationId xmlns:p14="http://schemas.microsoft.com/office/powerpoint/2010/main" val="1824482569"/>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cstate="print"/>
          <a:srcRect r="5118"/>
          <a:stretch>
            <a:fillRect/>
          </a:stretch>
        </p:blipFill>
        <p:spPr bwMode="auto">
          <a:xfrm>
            <a:off x="5827591" y="988896"/>
            <a:ext cx="6364409" cy="5835974"/>
          </a:xfrm>
          <a:prstGeom prst="rect">
            <a:avLst/>
          </a:prstGeom>
          <a:noFill/>
          <a:ln w="9525">
            <a:noFill/>
            <a:miter lim="800000"/>
            <a:headEnd/>
            <a:tailEnd/>
          </a:ln>
          <a:effectLst/>
        </p:spPr>
      </p:pic>
      <p:grpSp>
        <p:nvGrpSpPr>
          <p:cNvPr id="29" name="Group 28"/>
          <p:cNvGrpSpPr/>
          <p:nvPr/>
        </p:nvGrpSpPr>
        <p:grpSpPr>
          <a:xfrm>
            <a:off x="762000" y="228600"/>
            <a:ext cx="3437352" cy="1295400"/>
            <a:chOff x="2435727" y="1133642"/>
            <a:chExt cx="4563976" cy="1981200"/>
          </a:xfrm>
        </p:grpSpPr>
        <p:sp>
          <p:nvSpPr>
            <p:cNvPr id="30" name="Rectangle 2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31" name="Group 13"/>
            <p:cNvGrpSpPr/>
            <p:nvPr/>
          </p:nvGrpSpPr>
          <p:grpSpPr>
            <a:xfrm>
              <a:off x="2465137" y="1133642"/>
              <a:ext cx="4534566" cy="395705"/>
              <a:chOff x="2465137" y="1133642"/>
              <a:chExt cx="4534566" cy="395705"/>
            </a:xfrm>
          </p:grpSpPr>
          <p:sp>
            <p:nvSpPr>
              <p:cNvPr id="4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Freeform 4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Freeform 4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4" name="Freeform 4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Freeform 4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Freeform 4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2" name="Group 14"/>
            <p:cNvGrpSpPr/>
            <p:nvPr/>
          </p:nvGrpSpPr>
          <p:grpSpPr>
            <a:xfrm>
              <a:off x="2435727" y="2719137"/>
              <a:ext cx="4534566" cy="395705"/>
              <a:chOff x="2465137" y="1133642"/>
              <a:chExt cx="4534566" cy="395705"/>
            </a:xfrm>
          </p:grpSpPr>
          <p:sp>
            <p:nvSpPr>
              <p:cNvPr id="33" name="Freeform 32"/>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a:t>
            </a:r>
            <a:r>
              <a:rPr lang="en-US" dirty="0"/>
              <a:t>  Money </a:t>
            </a:r>
            <a:r>
              <a:rPr lang="en-US" u="sng" dirty="0"/>
              <a:t>Corrupts</a:t>
            </a:r>
          </a:p>
        </p:txBody>
      </p:sp>
      <p:sp>
        <p:nvSpPr>
          <p:cNvPr id="3" name="Content Placeholder 2"/>
          <p:cNvSpPr>
            <a:spLocks noGrp="1"/>
          </p:cNvSpPr>
          <p:nvPr>
            <p:ph idx="1"/>
          </p:nvPr>
        </p:nvSpPr>
        <p:spPr>
          <a:xfrm>
            <a:off x="609600" y="1600201"/>
            <a:ext cx="5486400" cy="4525963"/>
          </a:xfrm>
          <a:effectLst>
            <a:glow rad="127000">
              <a:srgbClr val="C00000"/>
            </a:glow>
          </a:effectLst>
        </p:spPr>
        <p:txBody>
          <a:bodyPr>
            <a:noAutofit/>
          </a:bodyPr>
          <a:lstStyle/>
          <a:p>
            <a:r>
              <a:rPr lang="en-US" sz="4000" baseline="30000" dirty="0">
                <a:solidFill>
                  <a:schemeClr val="bg1">
                    <a:lumMod val="65000"/>
                  </a:schemeClr>
                </a:solidFill>
              </a:rPr>
              <a:t>3</a:t>
            </a:r>
            <a:r>
              <a:rPr lang="en-US" sz="4000" dirty="0">
                <a:solidFill>
                  <a:schemeClr val="bg1">
                    <a:lumMod val="65000"/>
                  </a:schemeClr>
                </a:solidFill>
              </a:rPr>
              <a:t> </a:t>
            </a:r>
            <a:r>
              <a:rPr lang="en-US" sz="4000" dirty="0">
                <a:solidFill>
                  <a:srgbClr val="FFFF00"/>
                </a:solidFill>
              </a:rPr>
              <a:t>Your gold and silver </a:t>
            </a:r>
            <a:br>
              <a:rPr lang="en-US" sz="4000" dirty="0">
                <a:solidFill>
                  <a:schemeClr val="bg1">
                    <a:lumMod val="65000"/>
                  </a:schemeClr>
                </a:solidFill>
              </a:rPr>
            </a:br>
            <a:r>
              <a:rPr lang="en-US" sz="4000" dirty="0">
                <a:solidFill>
                  <a:schemeClr val="bg1">
                    <a:lumMod val="65000"/>
                  </a:schemeClr>
                </a:solidFill>
              </a:rPr>
              <a:t>are </a:t>
            </a:r>
            <a:r>
              <a:rPr lang="en-US" sz="4000" dirty="0">
                <a:solidFill>
                  <a:schemeClr val="bg1">
                    <a:lumMod val="65000"/>
                  </a:schemeClr>
                </a:solidFill>
                <a:effectLst>
                  <a:glow rad="127000">
                    <a:schemeClr val="accent1">
                      <a:alpha val="0"/>
                    </a:schemeClr>
                  </a:glow>
                  <a:outerShdw blurRad="38100" dist="38100" dir="2700000" algn="tl">
                    <a:srgbClr val="000000">
                      <a:alpha val="43137"/>
                    </a:srgbClr>
                  </a:outerShdw>
                </a:effectLst>
              </a:rPr>
              <a:t>corroded.  Their corrosion </a:t>
            </a:r>
            <a:r>
              <a:rPr lang="en-US" sz="4000" dirty="0">
                <a:solidFill>
                  <a:srgbClr val="FFFF00"/>
                </a:solidFill>
              </a:rPr>
              <a:t>will</a:t>
            </a:r>
            <a:r>
              <a:rPr lang="en-US" sz="4000" dirty="0">
                <a:solidFill>
                  <a:schemeClr val="bg1">
                    <a:lumMod val="65000"/>
                  </a:schemeClr>
                </a:solidFill>
              </a:rPr>
              <a:t> testify </a:t>
            </a:r>
            <a:br>
              <a:rPr lang="en-US" sz="4000" dirty="0">
                <a:solidFill>
                  <a:schemeClr val="bg1">
                    <a:lumMod val="65000"/>
                  </a:schemeClr>
                </a:solidFill>
              </a:rPr>
            </a:br>
            <a:r>
              <a:rPr lang="en-US" sz="4000" dirty="0">
                <a:solidFill>
                  <a:schemeClr val="bg1">
                    <a:lumMod val="65000"/>
                  </a:schemeClr>
                </a:solidFill>
              </a:rPr>
              <a:t>against you </a:t>
            </a:r>
            <a:r>
              <a:rPr lang="en-US" sz="4000" dirty="0">
                <a:solidFill>
                  <a:schemeClr val="bg1">
                    <a:lumMod val="50000"/>
                  </a:schemeClr>
                </a:solidFill>
              </a:rPr>
              <a:t>and</a:t>
            </a:r>
            <a:r>
              <a:rPr lang="en-US" sz="4000" dirty="0"/>
              <a:t> </a:t>
            </a:r>
            <a:r>
              <a:rPr lang="en-US" sz="4000" dirty="0">
                <a:solidFill>
                  <a:srgbClr val="FFFF00"/>
                </a:solidFill>
              </a:rPr>
              <a:t>eat your flesh like </a:t>
            </a:r>
            <a:r>
              <a:rPr lang="en-US" sz="4000" dirty="0">
                <a:solidFill>
                  <a:srgbClr val="FFFF00"/>
                </a:solidFill>
                <a:effectLst>
                  <a:glow rad="127000">
                    <a:srgbClr val="C00000"/>
                  </a:glow>
                  <a:outerShdw blurRad="38100" dist="38100" dir="2700000" algn="tl">
                    <a:srgbClr val="000000">
                      <a:alpha val="43137"/>
                    </a:srgbClr>
                  </a:outerShdw>
                </a:effectLst>
              </a:rPr>
              <a:t>fire</a:t>
            </a:r>
            <a:r>
              <a:rPr lang="en-US" sz="4000" dirty="0"/>
              <a:t>. You have hoarded wealth in the last days.</a:t>
            </a:r>
          </a:p>
          <a:p>
            <a:r>
              <a:rPr lang="en-US" sz="4000" dirty="0"/>
              <a:t> </a:t>
            </a:r>
          </a:p>
        </p:txBody>
      </p:sp>
      <p:sp>
        <p:nvSpPr>
          <p:cNvPr id="4" name="TextBox 3"/>
          <p:cNvSpPr txBox="1"/>
          <p:nvPr/>
        </p:nvSpPr>
        <p:spPr>
          <a:xfrm>
            <a:off x="5562600" y="4648200"/>
            <a:ext cx="4572000" cy="1631216"/>
          </a:xfrm>
          <a:prstGeom prst="rect">
            <a:avLst/>
          </a:prstGeom>
          <a:noFill/>
        </p:spPr>
        <p:txBody>
          <a:bodyPr wrap="square" rtlCol="0">
            <a:spAutoFit/>
          </a:bodyPr>
          <a:lstStyle/>
          <a:p>
            <a:r>
              <a:rPr lang="en-US" sz="10000" dirty="0">
                <a:solidFill>
                  <a:srgbClr val="FFFF00"/>
                </a:solidFill>
                <a:effectLst>
                  <a:glow rad="127000">
                    <a:srgbClr val="C00000"/>
                  </a:glow>
                </a:effectLst>
                <a:latin typeface="Arial Black" panose="020B0A04020102020204" pitchFamily="34" charset="0"/>
              </a:rPr>
              <a:t>WHY?</a:t>
            </a:r>
          </a:p>
        </p:txBody>
      </p:sp>
    </p:spTree>
    <p:extLst>
      <p:ext uri="{BB962C8B-B14F-4D97-AF65-F5344CB8AC3E}">
        <p14:creationId xmlns:p14="http://schemas.microsoft.com/office/powerpoint/2010/main" val="3617271378"/>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cstate="print"/>
          <a:srcRect r="5118"/>
          <a:stretch>
            <a:fillRect/>
          </a:stretch>
        </p:blipFill>
        <p:spPr bwMode="auto">
          <a:xfrm>
            <a:off x="5827591" y="988896"/>
            <a:ext cx="6364409" cy="5835974"/>
          </a:xfrm>
          <a:prstGeom prst="rect">
            <a:avLst/>
          </a:prstGeom>
          <a:noFill/>
          <a:ln w="9525">
            <a:noFill/>
            <a:miter lim="800000"/>
            <a:headEnd/>
            <a:tailEnd/>
          </a:ln>
          <a:effectLst/>
        </p:spPr>
      </p:pic>
      <p:grpSp>
        <p:nvGrpSpPr>
          <p:cNvPr id="29" name="Group 28"/>
          <p:cNvGrpSpPr/>
          <p:nvPr/>
        </p:nvGrpSpPr>
        <p:grpSpPr>
          <a:xfrm>
            <a:off x="762000" y="228600"/>
            <a:ext cx="3437352" cy="1295400"/>
            <a:chOff x="2435727" y="1133642"/>
            <a:chExt cx="4563976" cy="1981200"/>
          </a:xfrm>
        </p:grpSpPr>
        <p:sp>
          <p:nvSpPr>
            <p:cNvPr id="30" name="Rectangle 2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31" name="Group 13"/>
            <p:cNvGrpSpPr/>
            <p:nvPr/>
          </p:nvGrpSpPr>
          <p:grpSpPr>
            <a:xfrm>
              <a:off x="2465137" y="1133642"/>
              <a:ext cx="4534566" cy="395705"/>
              <a:chOff x="2465137" y="1133642"/>
              <a:chExt cx="4534566" cy="395705"/>
            </a:xfrm>
          </p:grpSpPr>
          <p:sp>
            <p:nvSpPr>
              <p:cNvPr id="40"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Freeform 41"/>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Freeform 42"/>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4" name="Freeform 43"/>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Freeform 44"/>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Freeform 45"/>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2" name="Group 14"/>
            <p:cNvGrpSpPr/>
            <p:nvPr/>
          </p:nvGrpSpPr>
          <p:grpSpPr>
            <a:xfrm>
              <a:off x="2435727" y="2719137"/>
              <a:ext cx="4534566" cy="395705"/>
              <a:chOff x="2465137" y="1133642"/>
              <a:chExt cx="4534566" cy="395705"/>
            </a:xfrm>
          </p:grpSpPr>
          <p:sp>
            <p:nvSpPr>
              <p:cNvPr id="33" name="Freeform 32"/>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a:t>
            </a:r>
            <a:r>
              <a:rPr lang="en-US" dirty="0"/>
              <a:t>  Money </a:t>
            </a:r>
            <a:r>
              <a:rPr lang="en-US" u="sng" dirty="0"/>
              <a:t>Corrupts</a:t>
            </a:r>
          </a:p>
        </p:txBody>
      </p:sp>
      <p:sp>
        <p:nvSpPr>
          <p:cNvPr id="3" name="Content Placeholder 2"/>
          <p:cNvSpPr>
            <a:spLocks noGrp="1"/>
          </p:cNvSpPr>
          <p:nvPr>
            <p:ph idx="1"/>
          </p:nvPr>
        </p:nvSpPr>
        <p:spPr>
          <a:xfrm>
            <a:off x="609600" y="1600201"/>
            <a:ext cx="5486400" cy="4525963"/>
          </a:xfrm>
          <a:effectLst>
            <a:glow rad="127000">
              <a:srgbClr val="C00000"/>
            </a:glow>
          </a:effectLst>
        </p:spPr>
        <p:txBody>
          <a:bodyPr>
            <a:noAutofit/>
          </a:bodyPr>
          <a:lstStyle/>
          <a:p>
            <a:r>
              <a:rPr lang="en-US" sz="4000" baseline="30000" dirty="0">
                <a:solidFill>
                  <a:schemeClr val="bg1">
                    <a:lumMod val="65000"/>
                  </a:schemeClr>
                </a:solidFill>
              </a:rPr>
              <a:t>3</a:t>
            </a:r>
            <a:r>
              <a:rPr lang="en-US" sz="4000" dirty="0">
                <a:solidFill>
                  <a:schemeClr val="bg1">
                    <a:lumMod val="65000"/>
                  </a:schemeClr>
                </a:solidFill>
              </a:rPr>
              <a:t> Your gold and silver </a:t>
            </a:r>
            <a:br>
              <a:rPr lang="en-US" sz="4000" dirty="0">
                <a:solidFill>
                  <a:schemeClr val="bg1">
                    <a:lumMod val="65000"/>
                  </a:schemeClr>
                </a:solidFill>
              </a:rPr>
            </a:br>
            <a:r>
              <a:rPr lang="en-US" sz="4000" dirty="0">
                <a:solidFill>
                  <a:schemeClr val="bg1">
                    <a:lumMod val="65000"/>
                  </a:schemeClr>
                </a:solidFill>
              </a:rPr>
              <a:t>are </a:t>
            </a:r>
            <a:r>
              <a:rPr lang="en-US" sz="4000" dirty="0">
                <a:solidFill>
                  <a:schemeClr val="bg1">
                    <a:lumMod val="65000"/>
                  </a:schemeClr>
                </a:solidFill>
                <a:effectLst>
                  <a:glow rad="127000">
                    <a:schemeClr val="accent1">
                      <a:alpha val="0"/>
                    </a:schemeClr>
                  </a:glow>
                  <a:outerShdw blurRad="38100" dist="38100" dir="2700000" algn="tl">
                    <a:srgbClr val="000000">
                      <a:alpha val="43137"/>
                    </a:srgbClr>
                  </a:outerShdw>
                </a:effectLst>
              </a:rPr>
              <a:t>corroded.  Their corrosion </a:t>
            </a:r>
            <a:r>
              <a:rPr lang="en-US" sz="4000" dirty="0">
                <a:solidFill>
                  <a:schemeClr val="bg1">
                    <a:lumMod val="65000"/>
                  </a:schemeClr>
                </a:solidFill>
              </a:rPr>
              <a:t>will testify </a:t>
            </a:r>
            <a:br>
              <a:rPr lang="en-US" sz="4000" dirty="0">
                <a:solidFill>
                  <a:schemeClr val="bg1">
                    <a:lumMod val="65000"/>
                  </a:schemeClr>
                </a:solidFill>
              </a:rPr>
            </a:br>
            <a:r>
              <a:rPr lang="en-US" sz="4000" dirty="0">
                <a:solidFill>
                  <a:schemeClr val="bg1">
                    <a:lumMod val="65000"/>
                  </a:schemeClr>
                </a:solidFill>
              </a:rPr>
              <a:t>against you </a:t>
            </a:r>
            <a:r>
              <a:rPr lang="en-US" sz="4000" dirty="0"/>
              <a:t>and eat your flesh like </a:t>
            </a:r>
            <a:r>
              <a:rPr lang="en-US" sz="4000" dirty="0">
                <a:effectLst>
                  <a:glow rad="127000">
                    <a:srgbClr val="C00000">
                      <a:alpha val="0"/>
                    </a:srgbClr>
                  </a:glow>
                  <a:outerShdw blurRad="38100" dist="38100" dir="2700000" algn="tl">
                    <a:srgbClr val="000000">
                      <a:alpha val="43137"/>
                    </a:srgbClr>
                  </a:outerShdw>
                </a:effectLst>
              </a:rPr>
              <a:t>fire</a:t>
            </a:r>
            <a:r>
              <a:rPr lang="en-US" sz="4000" dirty="0"/>
              <a:t>. </a:t>
            </a:r>
            <a:r>
              <a:rPr lang="en-US" sz="4000" dirty="0">
                <a:solidFill>
                  <a:srgbClr val="FFFF00"/>
                </a:solidFill>
              </a:rPr>
              <a:t>You have </a:t>
            </a:r>
            <a:r>
              <a:rPr lang="en-US" sz="4000" dirty="0">
                <a:solidFill>
                  <a:srgbClr val="FFFF00"/>
                </a:solidFill>
                <a:effectLst>
                  <a:glow rad="127000">
                    <a:srgbClr val="C00000"/>
                  </a:glow>
                  <a:outerShdw blurRad="38100" dist="38100" dir="2700000" algn="tl">
                    <a:srgbClr val="000000">
                      <a:alpha val="43137"/>
                    </a:srgbClr>
                  </a:outerShdw>
                </a:effectLst>
              </a:rPr>
              <a:t>hoarded wealth </a:t>
            </a:r>
            <a:r>
              <a:rPr lang="en-US" sz="4000" dirty="0"/>
              <a:t>in the last days.</a:t>
            </a:r>
          </a:p>
          <a:p>
            <a:r>
              <a:rPr lang="en-US" sz="4000" dirty="0"/>
              <a:t> </a:t>
            </a:r>
          </a:p>
        </p:txBody>
      </p:sp>
      <p:sp>
        <p:nvSpPr>
          <p:cNvPr id="23" name="TextBox 22"/>
          <p:cNvSpPr txBox="1"/>
          <p:nvPr/>
        </p:nvSpPr>
        <p:spPr>
          <a:xfrm>
            <a:off x="5562600" y="4648200"/>
            <a:ext cx="6400800" cy="1631216"/>
          </a:xfrm>
          <a:prstGeom prst="rect">
            <a:avLst/>
          </a:prstGeom>
          <a:noFill/>
        </p:spPr>
        <p:txBody>
          <a:bodyPr wrap="square" rtlCol="0">
            <a:spAutoFit/>
          </a:bodyPr>
          <a:lstStyle/>
          <a:p>
            <a:r>
              <a:rPr lang="en-US" sz="10000" dirty="0">
                <a:solidFill>
                  <a:srgbClr val="FFFF00"/>
                </a:solidFill>
                <a:effectLst>
                  <a:glow rad="127000">
                    <a:srgbClr val="C00000"/>
                  </a:glow>
                </a:effectLst>
                <a:latin typeface="Arial Black" panose="020B0A04020102020204" pitchFamily="34" charset="0"/>
              </a:rPr>
              <a:t>Because</a:t>
            </a:r>
          </a:p>
        </p:txBody>
      </p:sp>
    </p:spTree>
    <p:extLst>
      <p:ext uri="{BB962C8B-B14F-4D97-AF65-F5344CB8AC3E}">
        <p14:creationId xmlns:p14="http://schemas.microsoft.com/office/powerpoint/2010/main" val="641895639"/>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24545"/>
          <a:stretch>
            <a:fillRect/>
          </a:stretch>
        </p:blipFill>
        <p:spPr bwMode="auto">
          <a:xfrm>
            <a:off x="5867400" y="1230859"/>
            <a:ext cx="6324600" cy="5627141"/>
          </a:xfrm>
          <a:prstGeom prst="rect">
            <a:avLst/>
          </a:prstGeom>
          <a:noFill/>
          <a:ln w="9525">
            <a:noFill/>
            <a:miter lim="800000"/>
            <a:headEnd/>
            <a:tailEnd/>
          </a:ln>
          <a:effectLst/>
        </p:spPr>
      </p:pic>
      <p:sp>
        <p:nvSpPr>
          <p:cNvPr id="12" name="Rectangle 11"/>
          <p:cNvSpPr/>
          <p:nvPr/>
        </p:nvSpPr>
        <p:spPr>
          <a:xfrm>
            <a:off x="2286000" y="3627437"/>
            <a:ext cx="3810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09600" y="1600201"/>
            <a:ext cx="5562600" cy="4525963"/>
          </a:xfrm>
        </p:spPr>
        <p:txBody>
          <a:bodyPr>
            <a:normAutofit/>
          </a:bodyPr>
          <a:lstStyle/>
          <a:p>
            <a:pPr marL="336550" indent="-336550">
              <a:lnSpc>
                <a:spcPct val="90000"/>
              </a:lnSpc>
              <a:defRPr/>
            </a:pPr>
            <a:br>
              <a:rPr lang="en-US" sz="4000" dirty="0"/>
            </a:br>
            <a:r>
              <a:rPr lang="en-US" sz="4000" baseline="30000" dirty="0"/>
              <a:t>Haggai 1:4 </a:t>
            </a:r>
            <a:r>
              <a:rPr lang="en-US" sz="4000" dirty="0"/>
              <a:t>"Is it a time for you yourselves to be living in your </a:t>
            </a:r>
            <a:r>
              <a:rPr lang="en-US" sz="4000" dirty="0">
                <a:solidFill>
                  <a:srgbClr val="FFFF00"/>
                </a:solidFill>
              </a:rPr>
              <a:t>paneled houses, </a:t>
            </a:r>
            <a:r>
              <a:rPr lang="en-US" sz="4000" dirty="0"/>
              <a:t>while this house remains a ruin?"</a:t>
            </a:r>
          </a:p>
          <a:p>
            <a:pPr marL="0" indent="0">
              <a:lnSpc>
                <a:spcPct val="90000"/>
              </a:lnSpc>
              <a:defRPr/>
            </a:pPr>
            <a:endParaRPr lang="en-US" sz="4000" dirty="0"/>
          </a:p>
          <a:p>
            <a:pPr>
              <a:lnSpc>
                <a:spcPct val="90000"/>
              </a:lnSpc>
            </a:pPr>
            <a:endParaRPr lang="en-US" sz="4000" dirty="0">
              <a:solidFill>
                <a:srgbClr val="FFFF00"/>
              </a:solidFill>
            </a:endParaRPr>
          </a:p>
          <a:p>
            <a:pPr>
              <a:lnSpc>
                <a:spcPct val="90000"/>
              </a:lnSpc>
            </a:pPr>
            <a:endParaRPr lang="en-US" sz="4000" dirty="0">
              <a:solidFill>
                <a:srgbClr val="FFFF00"/>
              </a:solidFill>
            </a:endParaRPr>
          </a:p>
          <a:p>
            <a:pPr>
              <a:lnSpc>
                <a:spcPct val="90000"/>
              </a:lnSpc>
            </a:pPr>
            <a:endParaRPr lang="en-US" sz="4000" dirty="0"/>
          </a:p>
          <a:p>
            <a:pPr>
              <a:lnSpc>
                <a:spcPct val="90000"/>
              </a:lnSpc>
            </a:pPr>
            <a:endParaRPr lang="en-US" sz="4000" dirty="0"/>
          </a:p>
        </p:txBody>
      </p:sp>
      <p:grpSp>
        <p:nvGrpSpPr>
          <p:cNvPr id="8" name="Group 7"/>
          <p:cNvGrpSpPr/>
          <p:nvPr/>
        </p:nvGrpSpPr>
        <p:grpSpPr>
          <a:xfrm>
            <a:off x="762000" y="228600"/>
            <a:ext cx="3437352" cy="1295400"/>
            <a:chOff x="2435727" y="1133642"/>
            <a:chExt cx="4563976" cy="1981200"/>
          </a:xfrm>
        </p:grpSpPr>
        <p:sp>
          <p:nvSpPr>
            <p:cNvPr id="9" name="Rectangle 8"/>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0" name="Group 13"/>
            <p:cNvGrpSpPr/>
            <p:nvPr/>
          </p:nvGrpSpPr>
          <p:grpSpPr>
            <a:xfrm>
              <a:off x="2465137" y="1133642"/>
              <a:ext cx="4534566" cy="395705"/>
              <a:chOff x="2465137" y="1133642"/>
              <a:chExt cx="4534566" cy="395705"/>
            </a:xfrm>
          </p:grpSpPr>
          <p:sp>
            <p:nvSpPr>
              <p:cNvPr id="21"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Freeform 21"/>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3610458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rotWithShape="1">
          <a:blip r:embed="rId3" cstate="print">
            <a:lum bright="-10000" contrast="30000"/>
          </a:blip>
          <a:srcRect l="-395" t="-4180" r="395" b="30072"/>
          <a:stretch/>
        </p:blipFill>
        <p:spPr bwMode="auto">
          <a:xfrm>
            <a:off x="0" y="990599"/>
            <a:ext cx="12192000" cy="5971675"/>
          </a:xfrm>
          <a:prstGeom prst="rect">
            <a:avLst/>
          </a:prstGeom>
          <a:noFill/>
          <a:ln w="9525">
            <a:noFill/>
            <a:miter lim="800000"/>
            <a:headEnd/>
            <a:tailEnd/>
          </a:ln>
        </p:spPr>
      </p:pic>
      <p:sp>
        <p:nvSpPr>
          <p:cNvPr id="5" name="Rectangle 4"/>
          <p:cNvSpPr/>
          <p:nvPr/>
        </p:nvSpPr>
        <p:spPr>
          <a:xfrm>
            <a:off x="2057400" y="2743200"/>
            <a:ext cx="86106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57401" y="3352800"/>
            <a:ext cx="32766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76400" y="2667000"/>
            <a:ext cx="9296400" cy="4068763"/>
          </a:xfrm>
        </p:spPr>
        <p:txBody>
          <a:bodyPr>
            <a:noAutofit/>
          </a:bodyPr>
          <a:lstStyle/>
          <a:p>
            <a:r>
              <a:rPr lang="en-US" sz="4000" dirty="0">
                <a:solidFill>
                  <a:schemeClr val="tx1"/>
                </a:solidFill>
              </a:rPr>
              <a:t>9 "You expected much, but see, it turned out to be little. What you brought home, I blew away. Why?" declares the LORD Almighty. "Because of my house, which remains a ruin, while each of you is busy with his own house.</a:t>
            </a:r>
          </a:p>
          <a:p>
            <a:endParaRPr lang="en-US" sz="4000" dirty="0">
              <a:solidFill>
                <a:schemeClr val="tx1"/>
              </a:solidFill>
            </a:endParaRPr>
          </a:p>
        </p:txBody>
      </p:sp>
      <p:grpSp>
        <p:nvGrpSpPr>
          <p:cNvPr id="9" name="Group 8"/>
          <p:cNvGrpSpPr/>
          <p:nvPr/>
        </p:nvGrpSpPr>
        <p:grpSpPr>
          <a:xfrm>
            <a:off x="762000" y="228600"/>
            <a:ext cx="3437352" cy="1295400"/>
            <a:chOff x="2435727" y="1133642"/>
            <a:chExt cx="4563976" cy="1981200"/>
          </a:xfrm>
        </p:grpSpPr>
        <p:sp>
          <p:nvSpPr>
            <p:cNvPr id="10" name="Rectangle 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1" name="Group 13"/>
            <p:cNvGrpSpPr/>
            <p:nvPr/>
          </p:nvGrpSpPr>
          <p:grpSpPr>
            <a:xfrm>
              <a:off x="2465137" y="1133642"/>
              <a:ext cx="4534566" cy="395705"/>
              <a:chOff x="2465137" y="1133642"/>
              <a:chExt cx="4534566" cy="395705"/>
            </a:xfrm>
          </p:grpSpPr>
          <p:sp>
            <p:nvSpPr>
              <p:cNvPr id="22"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reeform 2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1400571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rotWithShape="1">
          <a:blip r:embed="rId3" cstate="print">
            <a:lum bright="-10000" contrast="30000"/>
          </a:blip>
          <a:srcRect l="-395" t="-4180" r="395" b="30072"/>
          <a:stretch/>
        </p:blipFill>
        <p:spPr bwMode="auto">
          <a:xfrm>
            <a:off x="0" y="990599"/>
            <a:ext cx="12192000" cy="5971675"/>
          </a:xfrm>
          <a:prstGeom prst="rect">
            <a:avLst/>
          </a:prstGeom>
          <a:noFill/>
          <a:ln w="9525">
            <a:noFill/>
            <a:miter lim="800000"/>
            <a:headEnd/>
            <a:tailEnd/>
          </a:ln>
        </p:spPr>
      </p:pic>
      <p:sp>
        <p:nvSpPr>
          <p:cNvPr id="5" name="Rectangle 4"/>
          <p:cNvSpPr/>
          <p:nvPr/>
        </p:nvSpPr>
        <p:spPr>
          <a:xfrm>
            <a:off x="5181600" y="3276600"/>
            <a:ext cx="5715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81200" y="3962400"/>
            <a:ext cx="28194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76400" y="2667000"/>
            <a:ext cx="9296400" cy="4068763"/>
          </a:xfrm>
        </p:spPr>
        <p:txBody>
          <a:bodyPr>
            <a:noAutofit/>
          </a:bodyPr>
          <a:lstStyle/>
          <a:p>
            <a:r>
              <a:rPr lang="en-US" sz="4000" dirty="0">
                <a:solidFill>
                  <a:schemeClr val="tx1"/>
                </a:solidFill>
              </a:rPr>
              <a:t>9 "You expected much, but see, it turned out to be little. What you brought home, I blew away. Why?" declares the LORD Almighty. "Because of my house, which remains a ruin, while each of you is busy with his own house.</a:t>
            </a:r>
          </a:p>
          <a:p>
            <a:endParaRPr lang="en-US" sz="4000" dirty="0">
              <a:solidFill>
                <a:schemeClr val="tx1"/>
              </a:solidFill>
            </a:endParaRPr>
          </a:p>
        </p:txBody>
      </p:sp>
      <p:grpSp>
        <p:nvGrpSpPr>
          <p:cNvPr id="9" name="Group 8"/>
          <p:cNvGrpSpPr/>
          <p:nvPr/>
        </p:nvGrpSpPr>
        <p:grpSpPr>
          <a:xfrm>
            <a:off x="762000" y="228600"/>
            <a:ext cx="3437352" cy="1295400"/>
            <a:chOff x="2435727" y="1133642"/>
            <a:chExt cx="4563976" cy="1981200"/>
          </a:xfrm>
        </p:grpSpPr>
        <p:sp>
          <p:nvSpPr>
            <p:cNvPr id="10" name="Rectangle 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1" name="Group 13"/>
            <p:cNvGrpSpPr/>
            <p:nvPr/>
          </p:nvGrpSpPr>
          <p:grpSpPr>
            <a:xfrm>
              <a:off x="2465137" y="1133642"/>
              <a:ext cx="4534566" cy="395705"/>
              <a:chOff x="2465137" y="1133642"/>
              <a:chExt cx="4534566" cy="395705"/>
            </a:xfrm>
          </p:grpSpPr>
          <p:sp>
            <p:nvSpPr>
              <p:cNvPr id="22"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reeform 2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296228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rotWithShape="1">
          <a:blip r:embed="rId3" cstate="print">
            <a:lum bright="-10000" contrast="30000"/>
          </a:blip>
          <a:srcRect l="-395" t="-4180" r="395" b="30072"/>
          <a:stretch/>
        </p:blipFill>
        <p:spPr bwMode="auto">
          <a:xfrm>
            <a:off x="0" y="990599"/>
            <a:ext cx="12192000" cy="5971675"/>
          </a:xfrm>
          <a:prstGeom prst="rect">
            <a:avLst/>
          </a:prstGeom>
          <a:noFill/>
          <a:ln w="9525">
            <a:noFill/>
            <a:miter lim="800000"/>
            <a:headEnd/>
            <a:tailEnd/>
          </a:ln>
        </p:spPr>
      </p:pic>
      <p:sp>
        <p:nvSpPr>
          <p:cNvPr id="13" name="Rectangle 12"/>
          <p:cNvSpPr/>
          <p:nvPr/>
        </p:nvSpPr>
        <p:spPr>
          <a:xfrm>
            <a:off x="4724400" y="3962400"/>
            <a:ext cx="13716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76400" y="2667000"/>
            <a:ext cx="9296400" cy="4068763"/>
          </a:xfrm>
        </p:spPr>
        <p:txBody>
          <a:bodyPr>
            <a:noAutofit/>
          </a:bodyPr>
          <a:lstStyle/>
          <a:p>
            <a:r>
              <a:rPr lang="en-US" sz="4000" dirty="0">
                <a:solidFill>
                  <a:schemeClr val="tx1"/>
                </a:solidFill>
              </a:rPr>
              <a:t>9 "You expected much, but see, it turned out to be little. What you brought home, I blew away. Why?" declares the LORD Almighty. "Because of my house, which remains a ruin, while each of you is busy with his own house.</a:t>
            </a:r>
          </a:p>
          <a:p>
            <a:endParaRPr lang="en-US" sz="4000" dirty="0">
              <a:solidFill>
                <a:schemeClr val="tx1"/>
              </a:solidFill>
            </a:endParaRPr>
          </a:p>
        </p:txBody>
      </p:sp>
      <p:grpSp>
        <p:nvGrpSpPr>
          <p:cNvPr id="9" name="Group 8"/>
          <p:cNvGrpSpPr/>
          <p:nvPr/>
        </p:nvGrpSpPr>
        <p:grpSpPr>
          <a:xfrm>
            <a:off x="762000" y="228600"/>
            <a:ext cx="3437352" cy="1295400"/>
            <a:chOff x="2435727" y="1133642"/>
            <a:chExt cx="4563976" cy="1981200"/>
          </a:xfrm>
        </p:grpSpPr>
        <p:sp>
          <p:nvSpPr>
            <p:cNvPr id="10" name="Rectangle 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1" name="Group 13"/>
            <p:cNvGrpSpPr/>
            <p:nvPr/>
          </p:nvGrpSpPr>
          <p:grpSpPr>
            <a:xfrm>
              <a:off x="2465137" y="1133642"/>
              <a:ext cx="4534566" cy="395705"/>
              <a:chOff x="2465137" y="1133642"/>
              <a:chExt cx="4534566" cy="395705"/>
            </a:xfrm>
          </p:grpSpPr>
          <p:sp>
            <p:nvSpPr>
              <p:cNvPr id="22"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reeform 2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Tree>
    <p:extLst>
      <p:ext uri="{BB962C8B-B14F-4D97-AF65-F5344CB8AC3E}">
        <p14:creationId xmlns:p14="http://schemas.microsoft.com/office/powerpoint/2010/main" val="2901784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rotWithShape="1">
          <a:blip r:embed="rId3" cstate="print">
            <a:lum bright="-10000" contrast="30000"/>
          </a:blip>
          <a:srcRect l="-395" t="-4180" r="395" b="30072"/>
          <a:stretch/>
        </p:blipFill>
        <p:spPr bwMode="auto">
          <a:xfrm>
            <a:off x="0" y="990599"/>
            <a:ext cx="12192000" cy="5971675"/>
          </a:xfrm>
          <a:prstGeom prst="rect">
            <a:avLst/>
          </a:prstGeom>
          <a:noFill/>
          <a:ln w="9525">
            <a:noFill/>
            <a:miter lim="800000"/>
            <a:headEnd/>
            <a:tailEnd/>
          </a:ln>
        </p:spPr>
      </p:pic>
      <p:sp>
        <p:nvSpPr>
          <p:cNvPr id="13" name="Rectangle 12"/>
          <p:cNvSpPr/>
          <p:nvPr/>
        </p:nvSpPr>
        <p:spPr>
          <a:xfrm>
            <a:off x="4267200" y="4572000"/>
            <a:ext cx="21336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62000" y="228600"/>
            <a:ext cx="3437352" cy="1295400"/>
            <a:chOff x="2435727" y="1133642"/>
            <a:chExt cx="4563976" cy="1981200"/>
          </a:xfrm>
        </p:grpSpPr>
        <p:sp>
          <p:nvSpPr>
            <p:cNvPr id="10" name="Rectangle 9"/>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11" name="Group 13"/>
            <p:cNvGrpSpPr/>
            <p:nvPr/>
          </p:nvGrpSpPr>
          <p:grpSpPr>
            <a:xfrm>
              <a:off x="2465137" y="1133642"/>
              <a:ext cx="4534566" cy="395705"/>
              <a:chOff x="2465137" y="1133642"/>
              <a:chExt cx="4534566" cy="395705"/>
            </a:xfrm>
          </p:grpSpPr>
          <p:sp>
            <p:nvSpPr>
              <p:cNvPr id="22"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Freeform 22"/>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Freeform 23"/>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Freeform 24"/>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Freeform 25"/>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reeform 26"/>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reeform 27"/>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 name="Group 14"/>
            <p:cNvGrpSpPr/>
            <p:nvPr/>
          </p:nvGrpSpPr>
          <p:grpSpPr>
            <a:xfrm>
              <a:off x="2435727" y="2719137"/>
              <a:ext cx="4534566" cy="395705"/>
              <a:chOff x="2465137" y="1133642"/>
              <a:chExt cx="4534566" cy="395705"/>
            </a:xfrm>
          </p:grpSpPr>
          <p:sp>
            <p:nvSpPr>
              <p:cNvPr id="14" name="Freeform 13"/>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itle 1"/>
          <p:cNvSpPr>
            <a:spLocks noGrp="1"/>
          </p:cNvSpPr>
          <p:nvPr>
            <p:ph type="title"/>
          </p:nvPr>
        </p:nvSpPr>
        <p:spPr>
          <a:xfrm>
            <a:off x="406400" y="274638"/>
            <a:ext cx="11379200" cy="1143000"/>
          </a:xfrm>
        </p:spPr>
        <p:txBody>
          <a:bodyPr/>
          <a:lstStyle/>
          <a:p>
            <a:pPr algn="l"/>
            <a:r>
              <a:rPr lang="en-US" dirty="0"/>
              <a:t>   </a:t>
            </a:r>
            <a:r>
              <a:rPr lang="en-US" dirty="0">
                <a:solidFill>
                  <a:schemeClr val="tx1"/>
                </a:solidFill>
              </a:rPr>
              <a:t>CONSIDER:</a:t>
            </a:r>
            <a:r>
              <a:rPr lang="en-US" dirty="0"/>
              <a:t>  Your Ways!</a:t>
            </a:r>
          </a:p>
        </p:txBody>
      </p:sp>
      <p:sp>
        <p:nvSpPr>
          <p:cNvPr id="30" name="Rectangle 29"/>
          <p:cNvSpPr/>
          <p:nvPr/>
        </p:nvSpPr>
        <p:spPr>
          <a:xfrm>
            <a:off x="6629400" y="5181600"/>
            <a:ext cx="4191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981200" y="5791200"/>
            <a:ext cx="47244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76400" y="2667000"/>
            <a:ext cx="9296400" cy="4068763"/>
          </a:xfrm>
        </p:spPr>
        <p:txBody>
          <a:bodyPr>
            <a:noAutofit/>
          </a:bodyPr>
          <a:lstStyle/>
          <a:p>
            <a:r>
              <a:rPr lang="en-US" sz="4000" dirty="0">
                <a:solidFill>
                  <a:schemeClr val="tx1"/>
                </a:solidFill>
              </a:rPr>
              <a:t>9 "You expected much, but see, it turned out to be little. What you brought home, I blew away. Why?" declares the LORD Almighty. "Because of my house, which remains a ruin, while each of you is busy with his own house.</a:t>
            </a:r>
          </a:p>
          <a:p>
            <a:endParaRPr lang="en-US" sz="4000" dirty="0">
              <a:solidFill>
                <a:schemeClr val="tx1"/>
              </a:solidFill>
            </a:endParaRPr>
          </a:p>
        </p:txBody>
      </p:sp>
    </p:spTree>
    <p:extLst>
      <p:ext uri="{BB962C8B-B14F-4D97-AF65-F5344CB8AC3E}">
        <p14:creationId xmlns:p14="http://schemas.microsoft.com/office/powerpoint/2010/main" val="2780584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62000" y="228600"/>
            <a:ext cx="3437352" cy="1295400"/>
            <a:chOff x="2435727" y="1133642"/>
            <a:chExt cx="4563976" cy="1981200"/>
          </a:xfrm>
        </p:grpSpPr>
        <p:sp>
          <p:nvSpPr>
            <p:cNvPr id="26" name="Rectangle 25"/>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7" name="Group 13"/>
            <p:cNvGrpSpPr/>
            <p:nvPr/>
          </p:nvGrpSpPr>
          <p:grpSpPr>
            <a:xfrm>
              <a:off x="2465137" y="1133642"/>
              <a:ext cx="4534566" cy="395705"/>
              <a:chOff x="2465137" y="1133642"/>
              <a:chExt cx="4534566" cy="395705"/>
            </a:xfrm>
          </p:grpSpPr>
          <p:sp>
            <p:nvSpPr>
              <p:cNvPr id="36"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Freeform 36"/>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Freeform 37"/>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Freeform 38"/>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Freeform 39"/>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Freeform 41"/>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8" name="Group 14"/>
            <p:cNvGrpSpPr/>
            <p:nvPr/>
          </p:nvGrpSpPr>
          <p:grpSpPr>
            <a:xfrm>
              <a:off x="2435727" y="2719137"/>
              <a:ext cx="4534566" cy="395705"/>
              <a:chOff x="2465137" y="1133642"/>
              <a:chExt cx="4534566" cy="395705"/>
            </a:xfrm>
          </p:grpSpPr>
          <p:sp>
            <p:nvSpPr>
              <p:cNvPr id="29" name="Freeform 28"/>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9697" name="Picture 1"/>
          <p:cNvPicPr>
            <a:picLocks noChangeAspect="1" noChangeArrowheads="1"/>
          </p:cNvPicPr>
          <p:nvPr/>
        </p:nvPicPr>
        <p:blipFill>
          <a:blip r:embed="rId3" cstate="print"/>
          <a:srcRect r="9422"/>
          <a:stretch>
            <a:fillRect/>
          </a:stretch>
        </p:blipFill>
        <p:spPr bwMode="auto">
          <a:xfrm>
            <a:off x="6719641" y="1295400"/>
            <a:ext cx="5488923" cy="55626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a:t>
            </a:r>
            <a:r>
              <a:rPr lang="en-US" dirty="0">
                <a:solidFill>
                  <a:schemeClr val="tx1"/>
                </a:solidFill>
              </a:rPr>
              <a:t>WARNING:  </a:t>
            </a:r>
            <a:r>
              <a:rPr lang="en-US" dirty="0"/>
              <a:t>Money </a:t>
            </a:r>
            <a:r>
              <a:rPr lang="en-US" u="sng" dirty="0"/>
              <a:t>Talks</a:t>
            </a:r>
          </a:p>
        </p:txBody>
      </p:sp>
      <p:sp>
        <p:nvSpPr>
          <p:cNvPr id="3" name="Content Placeholder 2"/>
          <p:cNvSpPr>
            <a:spLocks noGrp="1"/>
          </p:cNvSpPr>
          <p:nvPr>
            <p:ph idx="1"/>
          </p:nvPr>
        </p:nvSpPr>
        <p:spPr>
          <a:xfrm>
            <a:off x="609600" y="1600201"/>
            <a:ext cx="7543800" cy="4525963"/>
          </a:xfrm>
        </p:spPr>
        <p:txBody>
          <a:bodyPr>
            <a:normAutofit/>
          </a:bodyPr>
          <a:lstStyle/>
          <a:p>
            <a:r>
              <a:rPr lang="en-US" sz="4000" baseline="30000" dirty="0"/>
              <a:t>4</a:t>
            </a:r>
            <a:r>
              <a:rPr lang="en-US" sz="4000" dirty="0"/>
              <a:t> Look! The wages you failed to pay the workmen who mowed your fields are </a:t>
            </a:r>
            <a:r>
              <a:rPr lang="en-US" sz="4000" dirty="0">
                <a:effectLst>
                  <a:glow rad="127000">
                    <a:srgbClr val="C00000"/>
                  </a:glow>
                  <a:outerShdw blurRad="38100" dist="38100" dir="2700000" algn="tl">
                    <a:srgbClr val="000000">
                      <a:alpha val="43137"/>
                    </a:srgbClr>
                  </a:outerShdw>
                </a:effectLst>
              </a:rPr>
              <a:t>crying out </a:t>
            </a:r>
            <a:r>
              <a:rPr lang="en-US" sz="4000" dirty="0"/>
              <a:t>against you. The </a:t>
            </a:r>
            <a:r>
              <a:rPr lang="en-US" sz="4000" dirty="0">
                <a:effectLst>
                  <a:glow rad="127000">
                    <a:srgbClr val="C00000"/>
                  </a:glow>
                  <a:outerShdw blurRad="38100" dist="38100" dir="2700000" algn="tl">
                    <a:srgbClr val="000000">
                      <a:alpha val="43137"/>
                    </a:srgbClr>
                  </a:outerShdw>
                </a:effectLst>
              </a:rPr>
              <a:t>cries</a:t>
            </a:r>
            <a:r>
              <a:rPr lang="en-US" sz="4000" dirty="0"/>
              <a:t> of the harvesters have reached the ears of the Lord Almighty.</a:t>
            </a:r>
          </a:p>
        </p:txBody>
      </p:sp>
    </p:spTree>
    <p:extLst>
      <p:ext uri="{BB962C8B-B14F-4D97-AF65-F5344CB8AC3E}">
        <p14:creationId xmlns:p14="http://schemas.microsoft.com/office/powerpoint/2010/main" val="653178166"/>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srcRect t="6423"/>
          <a:stretch/>
        </p:blipFill>
        <p:spPr bwMode="auto">
          <a:xfrm>
            <a:off x="6962143" y="1331842"/>
            <a:ext cx="5226544" cy="5526157"/>
          </a:xfrm>
          <a:prstGeom prst="rect">
            <a:avLst/>
          </a:prstGeom>
          <a:noFill/>
          <a:ln w="9525">
            <a:noFill/>
            <a:miter lim="800000"/>
            <a:headEnd/>
            <a:tailEnd/>
          </a:ln>
          <a:effectLst/>
        </p:spPr>
      </p:pic>
      <p:grpSp>
        <p:nvGrpSpPr>
          <p:cNvPr id="24" name="Group 23"/>
          <p:cNvGrpSpPr/>
          <p:nvPr/>
        </p:nvGrpSpPr>
        <p:grpSpPr>
          <a:xfrm>
            <a:off x="762000" y="228600"/>
            <a:ext cx="3437352" cy="1295400"/>
            <a:chOff x="2435727" y="1133642"/>
            <a:chExt cx="4563976" cy="1981200"/>
          </a:xfrm>
        </p:grpSpPr>
        <p:sp>
          <p:nvSpPr>
            <p:cNvPr id="25" name="Rectangle 2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6" name="Group 13"/>
            <p:cNvGrpSpPr/>
            <p:nvPr/>
          </p:nvGrpSpPr>
          <p:grpSpPr>
            <a:xfrm>
              <a:off x="2465137" y="1133642"/>
              <a:ext cx="4534566" cy="395705"/>
              <a:chOff x="2465137" y="1133642"/>
              <a:chExt cx="4534566" cy="395705"/>
            </a:xfrm>
          </p:grpSpPr>
          <p:sp>
            <p:nvSpPr>
              <p:cNvPr id="3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Freeform 3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Freeform 3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Freeform 3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Freeform 3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Freeform 3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7" name="Group 14"/>
            <p:cNvGrpSpPr/>
            <p:nvPr/>
          </p:nvGrpSpPr>
          <p:grpSpPr>
            <a:xfrm>
              <a:off x="2435727" y="2719137"/>
              <a:ext cx="4534566" cy="395705"/>
              <a:chOff x="2465137" y="1133642"/>
              <a:chExt cx="4534566" cy="395705"/>
            </a:xfrm>
          </p:grpSpPr>
          <p:sp>
            <p:nvSpPr>
              <p:cNvPr id="28" name="Freeform 2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pPr algn="l"/>
            <a:r>
              <a:rPr lang="en-US" dirty="0"/>
              <a:t>   </a:t>
            </a:r>
            <a:r>
              <a:rPr lang="en-US" dirty="0">
                <a:solidFill>
                  <a:schemeClr val="tx1"/>
                </a:solidFill>
              </a:rPr>
              <a:t>WARNING:  </a:t>
            </a:r>
            <a:r>
              <a:rPr lang="en-US" dirty="0"/>
              <a:t>Money </a:t>
            </a:r>
            <a:r>
              <a:rPr lang="en-US" u="sng" dirty="0"/>
              <a:t>Fattens</a:t>
            </a:r>
          </a:p>
        </p:txBody>
      </p:sp>
      <p:sp>
        <p:nvSpPr>
          <p:cNvPr id="3" name="Content Placeholder 2"/>
          <p:cNvSpPr>
            <a:spLocks noGrp="1"/>
          </p:cNvSpPr>
          <p:nvPr>
            <p:ph idx="1"/>
          </p:nvPr>
        </p:nvSpPr>
        <p:spPr>
          <a:xfrm>
            <a:off x="609600" y="1600201"/>
            <a:ext cx="7315200" cy="4525963"/>
          </a:xfrm>
        </p:spPr>
        <p:txBody>
          <a:bodyPr>
            <a:normAutofit/>
          </a:bodyPr>
          <a:lstStyle/>
          <a:p>
            <a:r>
              <a:rPr lang="en-US" sz="4000" baseline="30000" dirty="0"/>
              <a:t>5</a:t>
            </a:r>
            <a:r>
              <a:rPr lang="en-US" sz="4000" dirty="0"/>
              <a:t> You have lived on earth in </a:t>
            </a:r>
            <a:r>
              <a:rPr lang="en-US" sz="4000" dirty="0">
                <a:solidFill>
                  <a:srgbClr val="FFFF00"/>
                </a:solidFill>
              </a:rPr>
              <a:t>luxury</a:t>
            </a:r>
            <a:r>
              <a:rPr lang="en-US" sz="4000" dirty="0"/>
              <a:t> and </a:t>
            </a:r>
            <a:r>
              <a:rPr lang="en-US" sz="4000" dirty="0">
                <a:solidFill>
                  <a:srgbClr val="FFFF00"/>
                </a:solidFill>
              </a:rPr>
              <a:t>self-indulgence</a:t>
            </a:r>
            <a:r>
              <a:rPr lang="en-US" sz="4000" dirty="0"/>
              <a:t>. You have </a:t>
            </a:r>
            <a:r>
              <a:rPr lang="en-US" sz="4000" dirty="0">
                <a:solidFill>
                  <a:srgbClr val="FFFF00"/>
                </a:solidFill>
                <a:effectLst>
                  <a:glow rad="127000">
                    <a:srgbClr val="C00000"/>
                  </a:glow>
                  <a:outerShdw blurRad="38100" dist="38100" dir="2700000" algn="tl">
                    <a:srgbClr val="000000">
                      <a:alpha val="43137"/>
                    </a:srgbClr>
                  </a:outerShdw>
                </a:effectLst>
              </a:rPr>
              <a:t>fattened</a:t>
            </a:r>
            <a:r>
              <a:rPr lang="en-US" sz="4000" dirty="0">
                <a:solidFill>
                  <a:srgbClr val="FFFF00"/>
                </a:solidFill>
              </a:rPr>
              <a:t> </a:t>
            </a:r>
            <a:r>
              <a:rPr lang="en-US" sz="4000" dirty="0"/>
              <a:t>yourselves in the day of slaughter.</a:t>
            </a:r>
          </a:p>
        </p:txBody>
      </p:sp>
    </p:spTree>
    <p:extLst>
      <p:ext uri="{BB962C8B-B14F-4D97-AF65-F5344CB8AC3E}">
        <p14:creationId xmlns:p14="http://schemas.microsoft.com/office/powerpoint/2010/main" val="3718082044"/>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62000" y="228600"/>
            <a:ext cx="3437352" cy="1295400"/>
            <a:chOff x="2435727" y="1133642"/>
            <a:chExt cx="4563976" cy="1981200"/>
          </a:xfrm>
        </p:grpSpPr>
        <p:sp>
          <p:nvSpPr>
            <p:cNvPr id="25" name="Rectangle 2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6" name="Group 13"/>
            <p:cNvGrpSpPr/>
            <p:nvPr/>
          </p:nvGrpSpPr>
          <p:grpSpPr>
            <a:xfrm>
              <a:off x="2465137" y="1133642"/>
              <a:ext cx="4534566" cy="395705"/>
              <a:chOff x="2465137" y="1133642"/>
              <a:chExt cx="4534566" cy="395705"/>
            </a:xfrm>
          </p:grpSpPr>
          <p:sp>
            <p:nvSpPr>
              <p:cNvPr id="3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Freeform 3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Freeform 3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Freeform 3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Freeform 3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Freeform 3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7" name="Group 14"/>
            <p:cNvGrpSpPr/>
            <p:nvPr/>
          </p:nvGrpSpPr>
          <p:grpSpPr>
            <a:xfrm>
              <a:off x="2435727" y="2719137"/>
              <a:ext cx="4534566" cy="395705"/>
              <a:chOff x="2465137" y="1133642"/>
              <a:chExt cx="4534566" cy="395705"/>
            </a:xfrm>
          </p:grpSpPr>
          <p:sp>
            <p:nvSpPr>
              <p:cNvPr id="28" name="Freeform 2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4098" name="Picture 2"/>
          <p:cNvPicPr>
            <a:picLocks noChangeAspect="1" noChangeArrowheads="1"/>
          </p:cNvPicPr>
          <p:nvPr/>
        </p:nvPicPr>
        <p:blipFill>
          <a:blip r:embed="rId3" cstate="print"/>
          <a:srcRect/>
          <a:stretch>
            <a:fillRect/>
          </a:stretch>
        </p:blipFill>
        <p:spPr bwMode="auto">
          <a:xfrm>
            <a:off x="7543800" y="-172190"/>
            <a:ext cx="4648200" cy="7060007"/>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a:t>
            </a:r>
            <a:r>
              <a:rPr lang="en-US" dirty="0">
                <a:solidFill>
                  <a:schemeClr val="tx1"/>
                </a:solidFill>
              </a:rPr>
              <a:t>WARNING:  </a:t>
            </a:r>
            <a:r>
              <a:rPr lang="en-US" dirty="0"/>
              <a:t>Money </a:t>
            </a:r>
            <a:r>
              <a:rPr lang="en-US" u="sng" dirty="0"/>
              <a:t>Fattens</a:t>
            </a:r>
          </a:p>
        </p:txBody>
      </p:sp>
      <p:sp>
        <p:nvSpPr>
          <p:cNvPr id="3" name="Content Placeholder 2"/>
          <p:cNvSpPr>
            <a:spLocks noGrp="1"/>
          </p:cNvSpPr>
          <p:nvPr>
            <p:ph idx="1"/>
          </p:nvPr>
        </p:nvSpPr>
        <p:spPr>
          <a:xfrm>
            <a:off x="609600" y="1600201"/>
            <a:ext cx="7315200" cy="4525963"/>
          </a:xfrm>
        </p:spPr>
        <p:txBody>
          <a:bodyPr>
            <a:normAutofit/>
          </a:bodyPr>
          <a:lstStyle/>
          <a:p>
            <a:r>
              <a:rPr lang="en-US" sz="4000" baseline="30000" dirty="0"/>
              <a:t>5</a:t>
            </a:r>
            <a:r>
              <a:rPr lang="en-US" sz="4000" dirty="0"/>
              <a:t> You have lived on earth in luxury and self-indulgence. You have fattened yourselves in the day of </a:t>
            </a:r>
            <a:r>
              <a:rPr lang="en-US" sz="4000" dirty="0">
                <a:solidFill>
                  <a:srgbClr val="FFFF00"/>
                </a:solidFill>
                <a:effectLst>
                  <a:glow rad="127000">
                    <a:srgbClr val="C00000"/>
                  </a:glow>
                  <a:outerShdw blurRad="38100" dist="38100" dir="2700000" algn="tl">
                    <a:srgbClr val="000000">
                      <a:alpha val="43137"/>
                    </a:srgbClr>
                  </a:outerShdw>
                </a:effectLst>
              </a:rPr>
              <a:t>slaughter</a:t>
            </a:r>
            <a:r>
              <a:rPr lang="en-US" sz="4000" dirty="0"/>
              <a:t>.</a:t>
            </a:r>
          </a:p>
        </p:txBody>
      </p:sp>
    </p:spTree>
    <p:extLst>
      <p:ext uri="{BB962C8B-B14F-4D97-AF65-F5344CB8AC3E}">
        <p14:creationId xmlns:p14="http://schemas.microsoft.com/office/powerpoint/2010/main" val="161967327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Two Extremes Today:</a:t>
            </a:r>
          </a:p>
        </p:txBody>
      </p:sp>
      <p:sp>
        <p:nvSpPr>
          <p:cNvPr id="3" name="Content Placeholder 2"/>
          <p:cNvSpPr>
            <a:spLocks noGrp="1"/>
          </p:cNvSpPr>
          <p:nvPr>
            <p:ph idx="1"/>
          </p:nvPr>
        </p:nvSpPr>
        <p:spPr/>
        <p:txBody>
          <a:bodyPr/>
          <a:lstStyle/>
          <a:p>
            <a:r>
              <a:rPr lang="en-US" sz="4000" dirty="0"/>
              <a:t>God wants me rich ...</a:t>
            </a:r>
          </a:p>
          <a:p>
            <a:r>
              <a:rPr lang="en-US" sz="4000" dirty="0"/>
              <a:t>     The “Prosperity Gospel”</a:t>
            </a:r>
          </a:p>
          <a:p>
            <a:r>
              <a:rPr lang="en-US" sz="4000" dirty="0"/>
              <a:t>God wants me </a:t>
            </a:r>
            <a:r>
              <a:rPr lang="en-US" sz="4000" dirty="0">
                <a:solidFill>
                  <a:srgbClr val="FFFF00"/>
                </a:solidFill>
              </a:rPr>
              <a:t>p</a:t>
            </a:r>
            <a:r>
              <a:rPr lang="en-US" sz="4000" u="sng" dirty="0">
                <a:solidFill>
                  <a:srgbClr val="FFFF00"/>
                </a:solidFill>
              </a:rPr>
              <a:t>oor</a:t>
            </a:r>
            <a:r>
              <a:rPr lang="en-US" sz="4000" dirty="0">
                <a:solidFill>
                  <a:srgbClr val="FFFF00"/>
                </a:solidFill>
              </a:rPr>
              <a:t> ...</a:t>
            </a:r>
          </a:p>
          <a:p>
            <a:r>
              <a:rPr lang="en-US" sz="4000" dirty="0"/>
              <a:t>     </a:t>
            </a:r>
            <a:endParaRPr lang="en-US" dirty="0"/>
          </a:p>
        </p:txBody>
      </p:sp>
      <p:pic>
        <p:nvPicPr>
          <p:cNvPr id="6"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pic>
        <p:nvPicPr>
          <p:cNvPr id="7"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Tree>
    <p:extLst>
      <p:ext uri="{BB962C8B-B14F-4D97-AF65-F5344CB8AC3E}">
        <p14:creationId xmlns:p14="http://schemas.microsoft.com/office/powerpoint/2010/main" val="3611888285"/>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62000" y="228600"/>
            <a:ext cx="3437352" cy="1295400"/>
            <a:chOff x="2435727" y="1133642"/>
            <a:chExt cx="4563976" cy="1981200"/>
          </a:xfrm>
        </p:grpSpPr>
        <p:sp>
          <p:nvSpPr>
            <p:cNvPr id="25" name="Rectangle 24"/>
            <p:cNvSpPr/>
            <p:nvPr/>
          </p:nvSpPr>
          <p:spPr>
            <a:xfrm>
              <a:off x="2443949" y="1147156"/>
              <a:ext cx="4545061" cy="1945179"/>
            </a:xfrm>
            <a:prstGeom prst="rect">
              <a:avLst/>
            </a:prstGeom>
            <a:solidFill>
              <a:srgbClr val="FFFF00"/>
            </a:solidFill>
            <a:ln>
              <a:solidFill>
                <a:srgbClr val="FF0000"/>
              </a:solidFill>
            </a:ln>
            <a:effectLst>
              <a:outerShdw blurRad="139700" dist="292100" dir="36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6" name="Group 13"/>
            <p:cNvGrpSpPr/>
            <p:nvPr/>
          </p:nvGrpSpPr>
          <p:grpSpPr>
            <a:xfrm>
              <a:off x="2465137" y="1133642"/>
              <a:ext cx="4534566" cy="395705"/>
              <a:chOff x="2465137" y="1133642"/>
              <a:chExt cx="4534566" cy="395705"/>
            </a:xfrm>
          </p:grpSpPr>
          <p:sp>
            <p:nvSpPr>
              <p:cNvPr id="35" name="Freeform 5"/>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Freeform 35"/>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Freeform 36"/>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Freeform 37"/>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Freeform 38"/>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Freeform 39"/>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reeform 40"/>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7" name="Group 14"/>
            <p:cNvGrpSpPr/>
            <p:nvPr/>
          </p:nvGrpSpPr>
          <p:grpSpPr>
            <a:xfrm>
              <a:off x="2435727" y="2719137"/>
              <a:ext cx="4534566" cy="395705"/>
              <a:chOff x="2465137" y="1133642"/>
              <a:chExt cx="4534566" cy="395705"/>
            </a:xfrm>
          </p:grpSpPr>
          <p:sp>
            <p:nvSpPr>
              <p:cNvPr id="28" name="Freeform 27"/>
              <p:cNvSpPr/>
              <p:nvPr/>
            </p:nvSpPr>
            <p:spPr>
              <a:xfrm>
                <a:off x="2465137" y="116037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3120190" y="114701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3772566" y="1147011"/>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427619" y="1133642"/>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5034548" y="1152358"/>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5689601" y="1138989"/>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6341977" y="1138990"/>
                <a:ext cx="657726" cy="368968"/>
              </a:xfrm>
              <a:custGeom>
                <a:avLst/>
                <a:gdLst>
                  <a:gd name="connsiteX0" fmla="*/ 315495 w 657726"/>
                  <a:gd name="connsiteY0" fmla="*/ 0 h 368968"/>
                  <a:gd name="connsiteX1" fmla="*/ 0 w 657726"/>
                  <a:gd name="connsiteY1" fmla="*/ 368968 h 368968"/>
                  <a:gd name="connsiteX2" fmla="*/ 342231 w 657726"/>
                  <a:gd name="connsiteY2" fmla="*/ 368968 h 368968"/>
                  <a:gd name="connsiteX3" fmla="*/ 657726 w 657726"/>
                  <a:gd name="connsiteY3" fmla="*/ 5347 h 368968"/>
                  <a:gd name="connsiteX4" fmla="*/ 315495 w 657726"/>
                  <a:gd name="connsiteY4" fmla="*/ 0 h 3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726" h="368968">
                    <a:moveTo>
                      <a:pt x="315495" y="0"/>
                    </a:moveTo>
                    <a:lnTo>
                      <a:pt x="0" y="368968"/>
                    </a:lnTo>
                    <a:lnTo>
                      <a:pt x="342231" y="368968"/>
                    </a:lnTo>
                    <a:lnTo>
                      <a:pt x="657726" y="5347"/>
                    </a:lnTo>
                    <a:lnTo>
                      <a:pt x="31549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6627" name="Picture 3"/>
          <p:cNvPicPr>
            <a:picLocks noChangeAspect="1" noChangeArrowheads="1"/>
          </p:cNvPicPr>
          <p:nvPr/>
        </p:nvPicPr>
        <p:blipFill>
          <a:blip r:embed="rId3" cstate="print"/>
          <a:srcRect r="5859"/>
          <a:stretch>
            <a:fillRect/>
          </a:stretch>
        </p:blipFill>
        <p:spPr bwMode="auto">
          <a:xfrm>
            <a:off x="7584385" y="1047074"/>
            <a:ext cx="4591050" cy="5810926"/>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a:t>
            </a:r>
            <a:r>
              <a:rPr lang="en-US" dirty="0">
                <a:solidFill>
                  <a:schemeClr val="tx1"/>
                </a:solidFill>
              </a:rPr>
              <a:t>WARNING:  </a:t>
            </a:r>
            <a:r>
              <a:rPr lang="en-US" dirty="0"/>
              <a:t>Money </a:t>
            </a:r>
            <a:r>
              <a:rPr lang="en-US" u="sng" dirty="0"/>
              <a:t>Kills</a:t>
            </a:r>
          </a:p>
        </p:txBody>
      </p:sp>
      <p:sp>
        <p:nvSpPr>
          <p:cNvPr id="3" name="Content Placeholder 2"/>
          <p:cNvSpPr>
            <a:spLocks noGrp="1"/>
          </p:cNvSpPr>
          <p:nvPr>
            <p:ph idx="1"/>
          </p:nvPr>
        </p:nvSpPr>
        <p:spPr>
          <a:xfrm>
            <a:off x="609600" y="1600201"/>
            <a:ext cx="6705600" cy="4525963"/>
          </a:xfrm>
        </p:spPr>
        <p:txBody>
          <a:bodyPr>
            <a:normAutofit/>
          </a:bodyPr>
          <a:lstStyle/>
          <a:p>
            <a:r>
              <a:rPr lang="en-US" sz="4000" baseline="30000" dirty="0"/>
              <a:t>6</a:t>
            </a:r>
            <a:r>
              <a:rPr lang="en-US" sz="4000" dirty="0"/>
              <a:t> You have condemned and </a:t>
            </a:r>
            <a:r>
              <a:rPr lang="en-US" sz="4000" dirty="0">
                <a:effectLst>
                  <a:glow rad="127000">
                    <a:srgbClr val="C00000"/>
                  </a:glow>
                  <a:outerShdw blurRad="38100" dist="38100" dir="2700000" algn="tl">
                    <a:srgbClr val="000000">
                      <a:alpha val="43137"/>
                    </a:srgbClr>
                  </a:outerShdw>
                </a:effectLst>
              </a:rPr>
              <a:t>murdered</a:t>
            </a:r>
            <a:r>
              <a:rPr lang="en-US" sz="4000" dirty="0"/>
              <a:t> innocent men, who were not opposing you.</a:t>
            </a:r>
          </a:p>
        </p:txBody>
      </p:sp>
    </p:spTree>
    <p:extLst>
      <p:ext uri="{BB962C8B-B14F-4D97-AF65-F5344CB8AC3E}">
        <p14:creationId xmlns:p14="http://schemas.microsoft.com/office/powerpoint/2010/main" val="3032251870"/>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dirty="0"/>
              <a:t>SUGGESTION: Be Patient ...</a:t>
            </a:r>
          </a:p>
        </p:txBody>
      </p:sp>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3" name="Content Placeholder 2"/>
          <p:cNvSpPr>
            <a:spLocks noGrp="1"/>
          </p:cNvSpPr>
          <p:nvPr>
            <p:ph idx="1"/>
          </p:nvPr>
        </p:nvSpPr>
        <p:spPr>
          <a:xfrm>
            <a:off x="1905000" y="1905000"/>
            <a:ext cx="6248400" cy="4525963"/>
          </a:xfrm>
        </p:spPr>
        <p:txBody>
          <a:bodyPr>
            <a:normAutofit/>
          </a:bodyPr>
          <a:lstStyle/>
          <a:p>
            <a:r>
              <a:rPr lang="en-US" sz="4000" baseline="30000" dirty="0"/>
              <a:t>7</a:t>
            </a:r>
            <a:r>
              <a:rPr lang="en-US" sz="4000" dirty="0"/>
              <a:t> </a:t>
            </a:r>
            <a:r>
              <a:rPr lang="en-US" sz="4000" dirty="0">
                <a:effectLst>
                  <a:glow rad="127000">
                    <a:srgbClr val="C00000"/>
                  </a:glow>
                  <a:outerShdw blurRad="38100" dist="38100" dir="2700000" algn="tl">
                    <a:srgbClr val="000000">
                      <a:alpha val="43137"/>
                    </a:srgbClr>
                  </a:outerShdw>
                </a:effectLst>
              </a:rPr>
              <a:t>Be patient</a:t>
            </a:r>
            <a:r>
              <a:rPr lang="en-US" sz="4000" dirty="0"/>
              <a:t>, then, brothers, until the Lord's coming. </a:t>
            </a:r>
          </a:p>
        </p:txBody>
      </p:sp>
      <p:pic>
        <p:nvPicPr>
          <p:cNvPr id="6" name="Picture 5"/>
          <p:cNvPicPr>
            <a:picLocks noChangeAspect="1"/>
          </p:cNvPicPr>
          <p:nvPr/>
        </p:nvPicPr>
        <p:blipFill>
          <a:blip r:embed="rId3"/>
          <a:stretch>
            <a:fillRect/>
          </a:stretch>
        </p:blipFill>
        <p:spPr>
          <a:xfrm>
            <a:off x="7391400" y="-1295400"/>
            <a:ext cx="6248400" cy="9539213"/>
          </a:xfrm>
          <a:prstGeom prst="rect">
            <a:avLst/>
          </a:prstGeom>
        </p:spPr>
      </p:pic>
    </p:spTree>
    <p:extLst>
      <p:ext uri="{BB962C8B-B14F-4D97-AF65-F5344CB8AC3E}">
        <p14:creationId xmlns:p14="http://schemas.microsoft.com/office/powerpoint/2010/main" val="3621939795"/>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391400" y="-1295400"/>
            <a:ext cx="6248400" cy="9539213"/>
          </a:xfrm>
          <a:prstGeom prst="rect">
            <a:avLst/>
          </a:prstGeom>
        </p:spPr>
      </p:pic>
      <p:sp>
        <p:nvSpPr>
          <p:cNvPr id="7" name="Title 6"/>
          <p:cNvSpPr>
            <a:spLocks noGrp="1"/>
          </p:cNvSpPr>
          <p:nvPr>
            <p:ph type="title"/>
          </p:nvPr>
        </p:nvSpPr>
        <p:spPr/>
        <p:txBody>
          <a:bodyPr/>
          <a:lstStyle/>
          <a:p>
            <a:pPr algn="l"/>
            <a:r>
              <a:rPr lang="en-US" dirty="0"/>
              <a:t>SUGGESTION: Be Patient </a:t>
            </a:r>
            <a:r>
              <a:rPr lang="en-US" u="sng" dirty="0">
                <a:effectLst>
                  <a:glow rad="127000">
                    <a:srgbClr val="C00000"/>
                  </a:glow>
                  <a:outerShdw blurRad="38100" dist="38100" dir="2700000" algn="tl">
                    <a:srgbClr val="000000">
                      <a:alpha val="43137"/>
                    </a:srgbClr>
                  </a:outerShdw>
                </a:effectLst>
              </a:rPr>
              <a:t>Brothers</a:t>
            </a:r>
          </a:p>
        </p:txBody>
      </p:sp>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3" name="Content Placeholder 2"/>
          <p:cNvSpPr>
            <a:spLocks noGrp="1"/>
          </p:cNvSpPr>
          <p:nvPr>
            <p:ph idx="1"/>
          </p:nvPr>
        </p:nvSpPr>
        <p:spPr>
          <a:xfrm>
            <a:off x="1905000" y="1905000"/>
            <a:ext cx="6248400" cy="4525963"/>
          </a:xfrm>
        </p:spPr>
        <p:txBody>
          <a:bodyPr>
            <a:normAutofit/>
          </a:bodyPr>
          <a:lstStyle/>
          <a:p>
            <a:r>
              <a:rPr lang="en-US" sz="4000" baseline="30000" dirty="0"/>
              <a:t>7</a:t>
            </a:r>
            <a:r>
              <a:rPr lang="en-US" sz="4000" dirty="0"/>
              <a:t> </a:t>
            </a:r>
            <a:r>
              <a:rPr lang="en-US" sz="4000" dirty="0">
                <a:effectLst>
                  <a:glow rad="127000">
                    <a:srgbClr val="C00000">
                      <a:alpha val="0"/>
                    </a:srgbClr>
                  </a:glow>
                  <a:outerShdw blurRad="38100" dist="38100" dir="2700000" algn="tl">
                    <a:srgbClr val="000000">
                      <a:alpha val="43137"/>
                    </a:srgbClr>
                  </a:outerShdw>
                </a:effectLst>
              </a:rPr>
              <a:t>Be patient</a:t>
            </a:r>
            <a:r>
              <a:rPr lang="en-US" sz="4000" dirty="0"/>
              <a:t>, then, </a:t>
            </a:r>
            <a:r>
              <a:rPr lang="en-US" sz="4000" u="sng" dirty="0">
                <a:effectLst>
                  <a:glow rad="127000">
                    <a:srgbClr val="C00000"/>
                  </a:glow>
                  <a:outerShdw blurRad="38100" dist="38100" dir="2700000" algn="tl">
                    <a:srgbClr val="000000">
                      <a:alpha val="43137"/>
                    </a:srgbClr>
                  </a:outerShdw>
                </a:effectLst>
              </a:rPr>
              <a:t>brothers</a:t>
            </a:r>
            <a:r>
              <a:rPr lang="en-US" sz="4000" dirty="0"/>
              <a:t>, until the Lord's coming. </a:t>
            </a:r>
          </a:p>
        </p:txBody>
      </p:sp>
    </p:spTree>
    <p:extLst>
      <p:ext uri="{BB962C8B-B14F-4D97-AF65-F5344CB8AC3E}">
        <p14:creationId xmlns:p14="http://schemas.microsoft.com/office/powerpoint/2010/main" val="384362626"/>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391400" y="-1295400"/>
            <a:ext cx="6248400" cy="9539213"/>
          </a:xfrm>
          <a:prstGeom prst="rect">
            <a:avLst/>
          </a:prstGeom>
        </p:spPr>
      </p:pic>
      <p:sp>
        <p:nvSpPr>
          <p:cNvPr id="7" name="Title 6"/>
          <p:cNvSpPr>
            <a:spLocks noGrp="1"/>
          </p:cNvSpPr>
          <p:nvPr>
            <p:ph type="title"/>
          </p:nvPr>
        </p:nvSpPr>
        <p:spPr>
          <a:xfrm>
            <a:off x="406400" y="274638"/>
            <a:ext cx="11709400" cy="1143000"/>
          </a:xfrm>
        </p:spPr>
        <p:txBody>
          <a:bodyPr/>
          <a:lstStyle/>
          <a:p>
            <a:pPr algn="l"/>
            <a:r>
              <a:rPr lang="en-US" dirty="0"/>
              <a:t>SUGGESTION: Be Patient </a:t>
            </a:r>
            <a:r>
              <a:rPr lang="en-US" dirty="0">
                <a:effectLst>
                  <a:glow rad="127000">
                    <a:srgbClr val="C00000"/>
                  </a:glow>
                  <a:outerShdw blurRad="38100" dist="38100" dir="2700000" algn="tl">
                    <a:srgbClr val="000000">
                      <a:alpha val="43137"/>
                    </a:srgbClr>
                  </a:outerShdw>
                </a:effectLst>
              </a:rPr>
              <a:t>‘til 2</a:t>
            </a:r>
            <a:r>
              <a:rPr lang="en-US" baseline="30000" dirty="0">
                <a:effectLst>
                  <a:glow rad="127000">
                    <a:srgbClr val="C00000"/>
                  </a:glow>
                  <a:outerShdw blurRad="38100" dist="38100" dir="2700000" algn="tl">
                    <a:srgbClr val="000000">
                      <a:alpha val="43137"/>
                    </a:srgbClr>
                  </a:outerShdw>
                </a:effectLst>
              </a:rPr>
              <a:t>nd</a:t>
            </a:r>
            <a:r>
              <a:rPr lang="en-US" dirty="0">
                <a:effectLst>
                  <a:glow rad="127000">
                    <a:srgbClr val="C00000"/>
                  </a:glow>
                  <a:outerShdw blurRad="38100" dist="38100" dir="2700000" algn="tl">
                    <a:srgbClr val="000000">
                      <a:alpha val="43137"/>
                    </a:srgbClr>
                  </a:outerShdw>
                </a:effectLst>
              </a:rPr>
              <a:t> </a:t>
            </a:r>
            <a:r>
              <a:rPr lang="en-US" u="sng" dirty="0">
                <a:effectLst>
                  <a:glow rad="127000">
                    <a:srgbClr val="C00000"/>
                  </a:glow>
                  <a:outerShdw blurRad="38100" dist="38100" dir="2700000" algn="tl">
                    <a:srgbClr val="000000">
                      <a:alpha val="43137"/>
                    </a:srgbClr>
                  </a:outerShdw>
                </a:effectLst>
              </a:rPr>
              <a:t>Comin</a:t>
            </a:r>
            <a:r>
              <a:rPr lang="en-US" dirty="0">
                <a:effectLst>
                  <a:glow rad="127000">
                    <a:srgbClr val="C00000"/>
                  </a:glow>
                  <a:outerShdw blurRad="38100" dist="38100" dir="2700000" algn="tl">
                    <a:srgbClr val="000000">
                      <a:alpha val="43137"/>
                    </a:srgbClr>
                  </a:outerShdw>
                </a:effectLst>
              </a:rPr>
              <a:t>g</a:t>
            </a:r>
          </a:p>
        </p:txBody>
      </p:sp>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pic>
        <p:nvPicPr>
          <p:cNvPr id="9" name="Picture 2"/>
          <p:cNvPicPr>
            <a:picLocks noChangeAspect="1" noChangeArrowheads="1"/>
          </p:cNvPicPr>
          <p:nvPr/>
        </p:nvPicPr>
        <p:blipFill>
          <a:blip r:embed="rId4" cstate="print"/>
          <a:srcRect/>
          <a:stretch>
            <a:fillRect/>
          </a:stretch>
        </p:blipFill>
        <p:spPr bwMode="auto">
          <a:xfrm flipH="1">
            <a:off x="-381000" y="-304800"/>
            <a:ext cx="5314950" cy="68580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r="17387" b="44746"/>
          <a:stretch>
            <a:fillRect/>
          </a:stretch>
        </p:blipFill>
        <p:spPr bwMode="auto">
          <a:xfrm>
            <a:off x="2971800" y="3886200"/>
            <a:ext cx="6248400" cy="3427001"/>
          </a:xfrm>
          <a:prstGeom prst="rect">
            <a:avLst/>
          </a:prstGeom>
          <a:noFill/>
          <a:ln w="9525">
            <a:noFill/>
            <a:miter lim="800000"/>
            <a:headEnd/>
            <a:tailEnd/>
          </a:ln>
          <a:effectLst/>
        </p:spPr>
      </p:pic>
      <p:sp>
        <p:nvSpPr>
          <p:cNvPr id="3" name="Content Placeholder 2"/>
          <p:cNvSpPr>
            <a:spLocks noGrp="1"/>
          </p:cNvSpPr>
          <p:nvPr>
            <p:ph idx="1"/>
          </p:nvPr>
        </p:nvSpPr>
        <p:spPr>
          <a:xfrm>
            <a:off x="1905000" y="1905000"/>
            <a:ext cx="6248400" cy="4525963"/>
          </a:xfrm>
        </p:spPr>
        <p:txBody>
          <a:bodyPr>
            <a:normAutofit/>
          </a:bodyPr>
          <a:lstStyle/>
          <a:p>
            <a:r>
              <a:rPr lang="en-US" sz="4000" baseline="30000" dirty="0"/>
              <a:t>7</a:t>
            </a:r>
            <a:r>
              <a:rPr lang="en-US" sz="4000" dirty="0"/>
              <a:t> </a:t>
            </a:r>
            <a:r>
              <a:rPr lang="en-US" sz="4000" dirty="0">
                <a:effectLst>
                  <a:glow rad="127000">
                    <a:srgbClr val="C00000">
                      <a:alpha val="0"/>
                    </a:srgbClr>
                  </a:glow>
                  <a:outerShdw blurRad="38100" dist="38100" dir="2700000" algn="tl">
                    <a:srgbClr val="000000">
                      <a:alpha val="43137"/>
                    </a:srgbClr>
                  </a:outerShdw>
                </a:effectLst>
              </a:rPr>
              <a:t>Be patient</a:t>
            </a:r>
            <a:r>
              <a:rPr lang="en-US" sz="4000" dirty="0"/>
              <a:t>, then, brothers, </a:t>
            </a:r>
            <a:r>
              <a:rPr lang="en-US" sz="4000" dirty="0">
                <a:effectLst>
                  <a:glow rad="127000">
                    <a:srgbClr val="C00000"/>
                  </a:glow>
                  <a:outerShdw blurRad="38100" dist="38100" dir="2700000" algn="tl">
                    <a:srgbClr val="000000">
                      <a:alpha val="43137"/>
                    </a:srgbClr>
                  </a:outerShdw>
                </a:effectLst>
              </a:rPr>
              <a:t>until the Lord's coming</a:t>
            </a:r>
            <a:r>
              <a:rPr lang="en-US" sz="4000" dirty="0"/>
              <a:t>. </a:t>
            </a:r>
          </a:p>
        </p:txBody>
      </p:sp>
    </p:spTree>
    <p:extLst>
      <p:ext uri="{BB962C8B-B14F-4D97-AF65-F5344CB8AC3E}">
        <p14:creationId xmlns:p14="http://schemas.microsoft.com/office/powerpoint/2010/main" val="2656209634"/>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391400" y="-1295400"/>
            <a:ext cx="6248400" cy="9539213"/>
          </a:xfrm>
          <a:prstGeom prst="rect">
            <a:avLst/>
          </a:prstGeom>
        </p:spPr>
      </p:pic>
      <p:pic>
        <p:nvPicPr>
          <p:cNvPr id="6" name="Picture 1"/>
          <p:cNvPicPr>
            <a:picLocks noChangeAspect="1" noChangeArrowheads="1"/>
          </p:cNvPicPr>
          <p:nvPr/>
        </p:nvPicPr>
        <p:blipFill>
          <a:blip r:embed="rId4" cstate="print"/>
          <a:srcRect r="12472"/>
          <a:stretch>
            <a:fillRect/>
          </a:stretch>
        </p:blipFill>
        <p:spPr bwMode="auto">
          <a:xfrm flipH="1">
            <a:off x="-1" y="-16565"/>
            <a:ext cx="6629400" cy="6858000"/>
          </a:xfrm>
          <a:prstGeom prst="rect">
            <a:avLst/>
          </a:prstGeom>
          <a:noFill/>
          <a:ln w="9525">
            <a:noFill/>
            <a:miter lim="800000"/>
            <a:headEnd/>
            <a:tailEnd/>
          </a:ln>
          <a:effectLst/>
        </p:spPr>
      </p:pic>
      <p:sp>
        <p:nvSpPr>
          <p:cNvPr id="7" name="Title 6"/>
          <p:cNvSpPr>
            <a:spLocks noGrp="1"/>
          </p:cNvSpPr>
          <p:nvPr>
            <p:ph type="title"/>
          </p:nvPr>
        </p:nvSpPr>
        <p:spPr/>
        <p:txBody>
          <a:bodyPr/>
          <a:lstStyle/>
          <a:p>
            <a:pPr algn="l"/>
            <a:r>
              <a:rPr lang="en-US" dirty="0"/>
              <a:t>SUGGESTION: Be Patient </a:t>
            </a:r>
            <a:r>
              <a:rPr lang="en-US" dirty="0">
                <a:effectLst>
                  <a:glow rad="127000">
                    <a:srgbClr val="C00000"/>
                  </a:glow>
                  <a:outerShdw blurRad="38100" dist="38100" dir="2700000" algn="tl">
                    <a:srgbClr val="000000">
                      <a:alpha val="43137"/>
                    </a:srgbClr>
                  </a:outerShdw>
                </a:effectLst>
              </a:rPr>
              <a:t>like a </a:t>
            </a:r>
            <a:r>
              <a:rPr lang="en-US" u="sng" dirty="0">
                <a:effectLst>
                  <a:glow rad="127000">
                    <a:srgbClr val="C00000"/>
                  </a:glow>
                  <a:outerShdw blurRad="38100" dist="38100" dir="2700000" algn="tl">
                    <a:srgbClr val="000000">
                      <a:alpha val="43137"/>
                    </a:srgbClr>
                  </a:outerShdw>
                </a:effectLst>
              </a:rPr>
              <a:t>Farmer</a:t>
            </a:r>
          </a:p>
        </p:txBody>
      </p:sp>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3" name="Content Placeholder 2"/>
          <p:cNvSpPr>
            <a:spLocks noGrp="1"/>
          </p:cNvSpPr>
          <p:nvPr>
            <p:ph idx="1"/>
          </p:nvPr>
        </p:nvSpPr>
        <p:spPr>
          <a:xfrm>
            <a:off x="1905000" y="1905000"/>
            <a:ext cx="6248400" cy="4525963"/>
          </a:xfrm>
          <a:effectLst>
            <a:glow rad="127000">
              <a:srgbClr val="C00000"/>
            </a:glow>
          </a:effectLst>
        </p:spPr>
        <p:txBody>
          <a:bodyPr>
            <a:normAutofit/>
          </a:bodyPr>
          <a:lstStyle/>
          <a:p>
            <a:r>
              <a:rPr lang="en-US" sz="4000" baseline="30000" dirty="0"/>
              <a:t>7</a:t>
            </a:r>
            <a:r>
              <a:rPr lang="en-US" sz="4000" dirty="0"/>
              <a:t> </a:t>
            </a:r>
            <a:r>
              <a:rPr lang="en-US" sz="4000" dirty="0">
                <a:effectLst>
                  <a:glow rad="127000">
                    <a:schemeClr val="accent1">
                      <a:alpha val="0"/>
                    </a:schemeClr>
                  </a:glow>
                  <a:outerShdw blurRad="38100" dist="38100" dir="2700000" algn="tl">
                    <a:srgbClr val="000000">
                      <a:alpha val="43137"/>
                    </a:srgbClr>
                  </a:outerShdw>
                </a:effectLst>
              </a:rPr>
              <a:t>Be patient, </a:t>
            </a:r>
            <a:r>
              <a:rPr lang="en-US" sz="4000" dirty="0"/>
              <a:t>then, brothers, until the Lord's coming. </a:t>
            </a:r>
            <a:r>
              <a:rPr lang="en-US" sz="4000" dirty="0">
                <a:effectLst>
                  <a:glow rad="127000">
                    <a:schemeClr val="tx1"/>
                  </a:glow>
                  <a:outerShdw blurRad="38100" dist="38100" dir="2700000" algn="tl">
                    <a:srgbClr val="000000">
                      <a:alpha val="43137"/>
                    </a:srgbClr>
                  </a:outerShdw>
                </a:effectLst>
              </a:rPr>
              <a:t>See how the </a:t>
            </a:r>
            <a:r>
              <a:rPr lang="en-US" sz="4000" dirty="0">
                <a:solidFill>
                  <a:srgbClr val="FFFF00"/>
                </a:solidFill>
                <a:effectLst>
                  <a:glow rad="127000">
                    <a:schemeClr val="tx1"/>
                  </a:glow>
                  <a:outerShdw blurRad="38100" dist="38100" dir="2700000" algn="tl">
                    <a:srgbClr val="000000">
                      <a:alpha val="43137"/>
                    </a:srgbClr>
                  </a:outerShdw>
                </a:effectLst>
              </a:rPr>
              <a:t>farmer </a:t>
            </a:r>
            <a:r>
              <a:rPr lang="en-US" sz="4000" dirty="0">
                <a:effectLst>
                  <a:glow rad="127000">
                    <a:schemeClr val="tx1"/>
                  </a:glow>
                  <a:outerShdw blurRad="38100" dist="38100" dir="2700000" algn="tl">
                    <a:srgbClr val="000000">
                      <a:alpha val="43137"/>
                    </a:srgbClr>
                  </a:outerShdw>
                </a:effectLst>
              </a:rPr>
              <a:t>waits for the land to yield its valuable crop and how </a:t>
            </a:r>
            <a:r>
              <a:rPr lang="en-US" sz="4000" dirty="0">
                <a:effectLst>
                  <a:glow rad="127000">
                    <a:srgbClr val="C00000"/>
                  </a:glow>
                  <a:outerShdw blurRad="38100" dist="38100" dir="2700000" algn="tl">
                    <a:srgbClr val="000000">
                      <a:alpha val="43137"/>
                    </a:srgbClr>
                  </a:outerShdw>
                </a:effectLst>
              </a:rPr>
              <a:t>patient </a:t>
            </a:r>
            <a:r>
              <a:rPr lang="en-US" sz="4000" dirty="0">
                <a:effectLst>
                  <a:glow rad="127000">
                    <a:schemeClr val="tx1"/>
                  </a:glow>
                  <a:outerShdw blurRad="38100" dist="38100" dir="2700000" algn="tl">
                    <a:srgbClr val="000000">
                      <a:alpha val="43137"/>
                    </a:srgbClr>
                  </a:outerShdw>
                </a:effectLst>
              </a:rPr>
              <a:t>he is for the autumn and spring rains.</a:t>
            </a:r>
          </a:p>
        </p:txBody>
      </p:sp>
    </p:spTree>
    <p:extLst>
      <p:ext uri="{BB962C8B-B14F-4D97-AF65-F5344CB8AC3E}">
        <p14:creationId xmlns:p14="http://schemas.microsoft.com/office/powerpoint/2010/main" val="3205664262"/>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391400" y="-1295400"/>
            <a:ext cx="6248400" cy="9539213"/>
          </a:xfrm>
          <a:prstGeom prst="rect">
            <a:avLst/>
          </a:prstGeom>
        </p:spPr>
      </p:pic>
      <p:sp>
        <p:nvSpPr>
          <p:cNvPr id="7" name="Title 6"/>
          <p:cNvSpPr>
            <a:spLocks noGrp="1"/>
          </p:cNvSpPr>
          <p:nvPr>
            <p:ph type="title"/>
          </p:nvPr>
        </p:nvSpPr>
        <p:spPr/>
        <p:txBody>
          <a:bodyPr/>
          <a:lstStyle/>
          <a:p>
            <a:pPr algn="l"/>
            <a:r>
              <a:rPr lang="en-US" dirty="0"/>
              <a:t>SUGGESTION: Be Patient</a:t>
            </a:r>
          </a:p>
        </p:txBody>
      </p:sp>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3" name="Content Placeholder 2"/>
          <p:cNvSpPr>
            <a:spLocks noGrp="1"/>
          </p:cNvSpPr>
          <p:nvPr>
            <p:ph idx="1"/>
          </p:nvPr>
        </p:nvSpPr>
        <p:spPr>
          <a:xfrm>
            <a:off x="3733800" y="1981200"/>
            <a:ext cx="4876800" cy="4525963"/>
          </a:xfrm>
        </p:spPr>
        <p:txBody>
          <a:bodyPr/>
          <a:lstStyle/>
          <a:p>
            <a:r>
              <a:rPr lang="en-US" dirty="0"/>
              <a:t> </a:t>
            </a:r>
            <a:r>
              <a:rPr lang="en-US" sz="4000" baseline="30000" dirty="0"/>
              <a:t>8</a:t>
            </a:r>
            <a:r>
              <a:rPr lang="en-US" sz="4000" dirty="0"/>
              <a:t> </a:t>
            </a:r>
            <a:r>
              <a:rPr lang="en-US" sz="4000" dirty="0">
                <a:solidFill>
                  <a:srgbClr val="FFFF00"/>
                </a:solidFill>
              </a:rPr>
              <a:t>You too</a:t>
            </a:r>
            <a:r>
              <a:rPr lang="en-US" sz="4000" dirty="0"/>
              <a:t>, </a:t>
            </a:r>
            <a:r>
              <a:rPr lang="en-US" sz="4000" dirty="0">
                <a:effectLst>
                  <a:glow rad="127000">
                    <a:srgbClr val="C00000"/>
                  </a:glow>
                  <a:outerShdw blurRad="38100" dist="38100" dir="2700000" algn="tl">
                    <a:srgbClr val="000000">
                      <a:alpha val="43137"/>
                    </a:srgbClr>
                  </a:outerShdw>
                </a:effectLst>
              </a:rPr>
              <a:t>be patient </a:t>
            </a:r>
            <a:r>
              <a:rPr lang="en-US" sz="4000" dirty="0"/>
              <a:t>and stand firm, because the Lord's coming is near.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1200"/>
            <a:ext cx="4200525" cy="4114800"/>
          </a:xfrm>
          <a:prstGeom prst="rect">
            <a:avLst/>
          </a:prstGeom>
        </p:spPr>
      </p:pic>
    </p:spTree>
    <p:extLst>
      <p:ext uri="{BB962C8B-B14F-4D97-AF65-F5344CB8AC3E}">
        <p14:creationId xmlns:p14="http://schemas.microsoft.com/office/powerpoint/2010/main" val="532574715"/>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1447800"/>
            <a:ext cx="8001000" cy="5763701"/>
          </a:xfrm>
          <a:prstGeom prst="rect">
            <a:avLst/>
          </a:prstGeom>
        </p:spPr>
      </p:pic>
      <p:pic>
        <p:nvPicPr>
          <p:cNvPr id="10" name="Picture 9"/>
          <p:cNvPicPr>
            <a:picLocks noChangeAspect="1"/>
          </p:cNvPicPr>
          <p:nvPr/>
        </p:nvPicPr>
        <p:blipFill>
          <a:blip r:embed="rId4"/>
          <a:stretch>
            <a:fillRect/>
          </a:stretch>
        </p:blipFill>
        <p:spPr>
          <a:xfrm>
            <a:off x="7391400" y="-1295400"/>
            <a:ext cx="6248400" cy="9539213"/>
          </a:xfrm>
          <a:prstGeom prst="rect">
            <a:avLst/>
          </a:prstGeom>
        </p:spPr>
      </p:pic>
      <p:sp>
        <p:nvSpPr>
          <p:cNvPr id="7" name="Title 6"/>
          <p:cNvSpPr>
            <a:spLocks noGrp="1"/>
          </p:cNvSpPr>
          <p:nvPr>
            <p:ph type="title"/>
          </p:nvPr>
        </p:nvSpPr>
        <p:spPr/>
        <p:txBody>
          <a:bodyPr/>
          <a:lstStyle/>
          <a:p>
            <a:pPr algn="l"/>
            <a:r>
              <a:rPr lang="en-US" dirty="0"/>
              <a:t>SUGGESTION: Be Patient </a:t>
            </a:r>
            <a:r>
              <a:rPr lang="en-US" u="sng" dirty="0">
                <a:effectLst>
                  <a:glow rad="127000">
                    <a:srgbClr val="C00000"/>
                  </a:glow>
                  <a:outerShdw blurRad="38100" dist="38100" dir="2700000" algn="tl">
                    <a:srgbClr val="000000">
                      <a:alpha val="43137"/>
                    </a:srgbClr>
                  </a:outerShdw>
                </a:effectLst>
              </a:rPr>
              <a:t>Standin</a:t>
            </a:r>
            <a:r>
              <a:rPr lang="en-US" dirty="0">
                <a:effectLst>
                  <a:glow rad="127000">
                    <a:srgbClr val="C00000"/>
                  </a:glow>
                  <a:outerShdw blurRad="38100" dist="38100" dir="2700000" algn="tl">
                    <a:srgbClr val="000000">
                      <a:alpha val="43137"/>
                    </a:srgbClr>
                  </a:outerShdw>
                </a:effectLst>
              </a:rPr>
              <a:t>g </a:t>
            </a:r>
            <a:r>
              <a:rPr lang="en-US" u="sng" dirty="0">
                <a:effectLst>
                  <a:glow rad="127000">
                    <a:srgbClr val="C00000"/>
                  </a:glow>
                  <a:outerShdw blurRad="38100" dist="38100" dir="2700000" algn="tl">
                    <a:srgbClr val="000000">
                      <a:alpha val="43137"/>
                    </a:srgbClr>
                  </a:outerShdw>
                </a:effectLst>
              </a:rPr>
              <a:t>Firm</a:t>
            </a:r>
          </a:p>
        </p:txBody>
      </p:sp>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3" name="Content Placeholder 2"/>
          <p:cNvSpPr>
            <a:spLocks noGrp="1"/>
          </p:cNvSpPr>
          <p:nvPr>
            <p:ph idx="1"/>
          </p:nvPr>
        </p:nvSpPr>
        <p:spPr>
          <a:xfrm>
            <a:off x="3733800" y="1981200"/>
            <a:ext cx="4876800" cy="4525963"/>
          </a:xfrm>
        </p:spPr>
        <p:txBody>
          <a:bodyPr/>
          <a:lstStyle/>
          <a:p>
            <a:r>
              <a:rPr lang="en-US" dirty="0"/>
              <a:t> </a:t>
            </a:r>
            <a:r>
              <a:rPr lang="en-US" sz="4000" baseline="30000" dirty="0"/>
              <a:t>8</a:t>
            </a:r>
            <a:r>
              <a:rPr lang="en-US" sz="4000" dirty="0"/>
              <a:t> You too, </a:t>
            </a:r>
            <a:r>
              <a:rPr lang="en-US" sz="4000" dirty="0">
                <a:effectLst>
                  <a:glow rad="127000">
                    <a:srgbClr val="C00000">
                      <a:alpha val="0"/>
                    </a:srgbClr>
                  </a:glow>
                  <a:outerShdw blurRad="38100" dist="38100" dir="2700000" algn="tl">
                    <a:srgbClr val="000000">
                      <a:alpha val="43137"/>
                    </a:srgbClr>
                  </a:outerShdw>
                </a:effectLst>
              </a:rPr>
              <a:t>be patient </a:t>
            </a:r>
            <a:r>
              <a:rPr lang="en-US" sz="4000" dirty="0"/>
              <a:t>and </a:t>
            </a:r>
            <a:r>
              <a:rPr lang="en-US" sz="4000" dirty="0">
                <a:effectLst>
                  <a:glow rad="127000">
                    <a:srgbClr val="C00000"/>
                  </a:glow>
                  <a:outerShdw blurRad="38100" dist="38100" dir="2700000" algn="tl">
                    <a:srgbClr val="000000">
                      <a:alpha val="43137"/>
                    </a:srgbClr>
                  </a:outerShdw>
                </a:effectLst>
              </a:rPr>
              <a:t>stand firm</a:t>
            </a:r>
            <a:r>
              <a:rPr lang="en-US" sz="4000" dirty="0"/>
              <a:t>, because the Lord's coming is near.</a:t>
            </a:r>
          </a:p>
        </p:txBody>
      </p:sp>
    </p:spTree>
    <p:extLst>
      <p:ext uri="{BB962C8B-B14F-4D97-AF65-F5344CB8AC3E}">
        <p14:creationId xmlns:p14="http://schemas.microsoft.com/office/powerpoint/2010/main" val="2438666074"/>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391400" y="-1295400"/>
            <a:ext cx="6248400" cy="9539213"/>
          </a:xfrm>
          <a:prstGeom prst="rect">
            <a:avLst/>
          </a:prstGeom>
        </p:spPr>
      </p:pic>
      <p:sp>
        <p:nvSpPr>
          <p:cNvPr id="7" name="Title 6"/>
          <p:cNvSpPr>
            <a:spLocks noGrp="1"/>
          </p:cNvSpPr>
          <p:nvPr>
            <p:ph type="title"/>
          </p:nvPr>
        </p:nvSpPr>
        <p:spPr>
          <a:xfrm>
            <a:off x="406400" y="274638"/>
            <a:ext cx="11785600" cy="1143000"/>
          </a:xfrm>
        </p:spPr>
        <p:txBody>
          <a:bodyPr/>
          <a:lstStyle/>
          <a:p>
            <a:pPr algn="l"/>
            <a:r>
              <a:rPr lang="en-US" dirty="0"/>
              <a:t>SUGGESTION: Be Patient </a:t>
            </a:r>
            <a:r>
              <a:rPr lang="en-US" u="sng" dirty="0">
                <a:effectLst>
                  <a:glow rad="127000">
                    <a:srgbClr val="C00000"/>
                  </a:glow>
                  <a:outerShdw blurRad="38100" dist="38100" dir="2700000" algn="tl">
                    <a:srgbClr val="000000">
                      <a:alpha val="43137"/>
                    </a:srgbClr>
                  </a:outerShdw>
                </a:effectLst>
              </a:rPr>
              <a:t>‘til 2</a:t>
            </a:r>
            <a:r>
              <a:rPr lang="en-US" u="sng" baseline="30000" dirty="0">
                <a:effectLst>
                  <a:glow rad="127000">
                    <a:srgbClr val="C00000"/>
                  </a:glow>
                  <a:outerShdw blurRad="38100" dist="38100" dir="2700000" algn="tl">
                    <a:srgbClr val="000000">
                      <a:alpha val="43137"/>
                    </a:srgbClr>
                  </a:outerShdw>
                </a:effectLst>
              </a:rPr>
              <a:t>nd</a:t>
            </a:r>
            <a:r>
              <a:rPr lang="en-US" u="sng" dirty="0">
                <a:effectLst>
                  <a:glow rad="127000">
                    <a:srgbClr val="C00000"/>
                  </a:glow>
                  <a:outerShdw blurRad="38100" dist="38100" dir="2700000" algn="tl">
                    <a:srgbClr val="000000">
                      <a:alpha val="43137"/>
                    </a:srgbClr>
                  </a:outerShdw>
                </a:effectLst>
              </a:rPr>
              <a:t> Comin</a:t>
            </a:r>
            <a:r>
              <a:rPr lang="en-US" dirty="0">
                <a:effectLst>
                  <a:glow rad="127000">
                    <a:srgbClr val="C00000"/>
                  </a:glow>
                  <a:outerShdw blurRad="38100" dist="38100" dir="2700000" algn="tl">
                    <a:srgbClr val="000000">
                      <a:alpha val="43137"/>
                    </a:srgbClr>
                  </a:outerShdw>
                </a:effectLst>
              </a:rPr>
              <a:t>g</a:t>
            </a:r>
            <a:endParaRPr lang="en-US" dirty="0"/>
          </a:p>
        </p:txBody>
      </p:sp>
      <p:pic>
        <p:nvPicPr>
          <p:cNvPr id="6" name="Picture 2"/>
          <p:cNvPicPr>
            <a:picLocks noChangeAspect="1" noChangeArrowheads="1"/>
          </p:cNvPicPr>
          <p:nvPr/>
        </p:nvPicPr>
        <p:blipFill>
          <a:blip r:embed="rId4" cstate="print"/>
          <a:srcRect/>
          <a:stretch>
            <a:fillRect/>
          </a:stretch>
        </p:blipFill>
        <p:spPr bwMode="auto">
          <a:xfrm flipH="1">
            <a:off x="-381000" y="-9939"/>
            <a:ext cx="5314950" cy="68580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r="17387" b="44746"/>
          <a:stretch>
            <a:fillRect/>
          </a:stretch>
        </p:blipFill>
        <p:spPr bwMode="auto">
          <a:xfrm>
            <a:off x="2971800" y="3886200"/>
            <a:ext cx="6248400" cy="3427001"/>
          </a:xfrm>
          <a:prstGeom prst="rect">
            <a:avLst/>
          </a:prstGeom>
          <a:noFill/>
          <a:ln w="9525">
            <a:noFill/>
            <a:miter lim="800000"/>
            <a:headEnd/>
            <a:tailEnd/>
          </a:ln>
          <a:effectLst/>
        </p:spPr>
      </p:pic>
      <p:sp>
        <p:nvSpPr>
          <p:cNvPr id="8" name="Title 1"/>
          <p:cNvSpPr txBox="1">
            <a:spLocks/>
          </p:cNvSpPr>
          <p:nvPr/>
        </p:nvSpPr>
        <p:spPr>
          <a:xfrm>
            <a:off x="1524000" y="0"/>
            <a:ext cx="9144000" cy="1143000"/>
          </a:xfrm>
          <a:prstGeom prst="rect">
            <a:avLst/>
          </a:prstGeom>
        </p:spPr>
        <p:txBody>
          <a:bodyPr vert="horz" lIns="91440" tIns="45720" rIns="91440" bIns="45720" rtlCol="0" anchor="ctr">
            <a:noAutofit/>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a:t>
            </a:r>
            <a:endParaRPr lang="en-US" sz="5000" b="1" u="sng"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3" name="Content Placeholder 2"/>
          <p:cNvSpPr>
            <a:spLocks noGrp="1"/>
          </p:cNvSpPr>
          <p:nvPr>
            <p:ph idx="1"/>
          </p:nvPr>
        </p:nvSpPr>
        <p:spPr>
          <a:xfrm>
            <a:off x="3733800" y="1981200"/>
            <a:ext cx="4876800" cy="4525963"/>
          </a:xfrm>
        </p:spPr>
        <p:txBody>
          <a:bodyPr/>
          <a:lstStyle/>
          <a:p>
            <a:r>
              <a:rPr lang="en-US" dirty="0"/>
              <a:t> </a:t>
            </a:r>
            <a:r>
              <a:rPr lang="en-US" sz="4000" baseline="30000" dirty="0"/>
              <a:t>8</a:t>
            </a:r>
            <a:r>
              <a:rPr lang="en-US" sz="4000" dirty="0"/>
              <a:t> You too, </a:t>
            </a:r>
            <a:r>
              <a:rPr lang="en-US" sz="4000" dirty="0">
                <a:effectLst>
                  <a:glow rad="127000">
                    <a:srgbClr val="C00000">
                      <a:alpha val="9000"/>
                    </a:srgbClr>
                  </a:glow>
                  <a:outerShdw blurRad="38100" dist="38100" dir="2700000" algn="tl">
                    <a:srgbClr val="000000">
                      <a:alpha val="43137"/>
                    </a:srgbClr>
                  </a:outerShdw>
                </a:effectLst>
              </a:rPr>
              <a:t>be patient </a:t>
            </a:r>
            <a:r>
              <a:rPr lang="en-US" sz="4000" dirty="0"/>
              <a:t>and stand firm, </a:t>
            </a:r>
            <a:r>
              <a:rPr lang="en-US" sz="4000" dirty="0">
                <a:solidFill>
                  <a:srgbClr val="FFFF00"/>
                </a:solidFill>
                <a:effectLst>
                  <a:glow rad="127000">
                    <a:srgbClr val="C00000"/>
                  </a:glow>
                  <a:outerShdw blurRad="38100" dist="38100" dir="2700000" algn="tl">
                    <a:srgbClr val="000000">
                      <a:alpha val="43137"/>
                    </a:srgbClr>
                  </a:outerShdw>
                </a:effectLst>
              </a:rPr>
              <a:t>because the Lord's coming is near</a:t>
            </a:r>
            <a:r>
              <a:rPr lang="en-US" sz="4000" dirty="0"/>
              <a:t>.</a:t>
            </a:r>
          </a:p>
        </p:txBody>
      </p:sp>
    </p:spTree>
    <p:extLst>
      <p:ext uri="{BB962C8B-B14F-4D97-AF65-F5344CB8AC3E}">
        <p14:creationId xmlns:p14="http://schemas.microsoft.com/office/powerpoint/2010/main" val="3404195926"/>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134100" y="0"/>
            <a:ext cx="6057900" cy="6864350"/>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dirty="0"/>
              <a:t>The point: </a:t>
            </a:r>
            <a:r>
              <a:rPr lang="en-US" dirty="0">
                <a:effectLst>
                  <a:glow rad="127000">
                    <a:schemeClr val="tx1"/>
                  </a:glow>
                  <a:outerShdw blurRad="38100" dist="38100" dir="2700000" algn="tl">
                    <a:srgbClr val="000000">
                      <a:alpha val="43137"/>
                    </a:srgbClr>
                  </a:outerShdw>
                </a:effectLst>
              </a:rPr>
              <a:t>Invest in what matters!</a:t>
            </a:r>
          </a:p>
        </p:txBody>
      </p:sp>
      <p:sp>
        <p:nvSpPr>
          <p:cNvPr id="3" name="Content Placeholder 2"/>
          <p:cNvSpPr>
            <a:spLocks noGrp="1"/>
          </p:cNvSpPr>
          <p:nvPr>
            <p:ph idx="1"/>
          </p:nvPr>
        </p:nvSpPr>
        <p:spPr/>
        <p:txBody>
          <a:bodyPr>
            <a:noAutofit/>
          </a:bodyPr>
          <a:lstStyle/>
          <a:p>
            <a:pPr marL="0" indent="0"/>
            <a:endParaRPr lang="en-US" sz="4000" dirty="0"/>
          </a:p>
        </p:txBody>
      </p:sp>
    </p:spTree>
    <p:extLst>
      <p:ext uri="{BB962C8B-B14F-4D97-AF65-F5344CB8AC3E}">
        <p14:creationId xmlns:p14="http://schemas.microsoft.com/office/powerpoint/2010/main" val="3091832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134100" y="0"/>
            <a:ext cx="6057900" cy="6864350"/>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dirty="0"/>
              <a:t>The point: </a:t>
            </a:r>
            <a:r>
              <a:rPr lang="en-US" dirty="0">
                <a:effectLst>
                  <a:glow rad="127000">
                    <a:schemeClr val="tx1"/>
                  </a:glow>
                  <a:outerShdw blurRad="38100" dist="38100" dir="2700000" algn="tl">
                    <a:srgbClr val="000000">
                      <a:alpha val="43137"/>
                    </a:srgbClr>
                  </a:outerShdw>
                </a:effectLst>
              </a:rPr>
              <a:t>Invest in what matters!</a:t>
            </a:r>
          </a:p>
        </p:txBody>
      </p:sp>
      <p:sp>
        <p:nvSpPr>
          <p:cNvPr id="3" name="Content Placeholder 2"/>
          <p:cNvSpPr>
            <a:spLocks noGrp="1"/>
          </p:cNvSpPr>
          <p:nvPr>
            <p:ph idx="1"/>
          </p:nvPr>
        </p:nvSpPr>
        <p:spPr/>
        <p:txBody>
          <a:bodyPr>
            <a:noAutofit/>
          </a:bodyPr>
          <a:lstStyle/>
          <a:p>
            <a:pPr marL="0" indent="0"/>
            <a:r>
              <a:rPr lang="en-US" sz="4000" baseline="30000" dirty="0">
                <a:effectLst>
                  <a:glow rad="127000">
                    <a:schemeClr val="tx1"/>
                  </a:glow>
                  <a:outerShdw blurRad="38100" dist="38100" dir="2700000" algn="tl">
                    <a:srgbClr val="000000">
                      <a:alpha val="43137"/>
                    </a:srgbClr>
                  </a:outerShdw>
                </a:effectLst>
              </a:rPr>
              <a:t>Mat 6:19</a:t>
            </a:r>
            <a:r>
              <a:rPr lang="en-US" sz="4000" dirty="0">
                <a:effectLst>
                  <a:glow rad="127000">
                    <a:schemeClr val="tx1"/>
                  </a:glow>
                  <a:outerShdw blurRad="38100" dist="38100" dir="2700000" algn="tl">
                    <a:srgbClr val="000000">
                      <a:alpha val="43137"/>
                    </a:srgbClr>
                  </a:outerShdw>
                </a:effectLst>
              </a:rPr>
              <a:t> "</a:t>
            </a:r>
            <a:r>
              <a:rPr lang="en-US" sz="4000" dirty="0">
                <a:solidFill>
                  <a:srgbClr val="FFFF00"/>
                </a:solidFill>
                <a:effectLst>
                  <a:glow rad="127000">
                    <a:schemeClr val="tx1"/>
                  </a:glow>
                  <a:outerShdw blurRad="38100" dist="38100" dir="2700000" algn="tl">
                    <a:srgbClr val="000000">
                      <a:alpha val="43137"/>
                    </a:srgbClr>
                  </a:outerShdw>
                </a:effectLst>
              </a:rPr>
              <a:t>Do not store up for yourselves treasures on</a:t>
            </a:r>
            <a:r>
              <a:rPr lang="en-US" sz="4000" dirty="0">
                <a:solidFill>
                  <a:srgbClr val="FFFF00"/>
                </a:solidFill>
              </a:rPr>
              <a:t> </a:t>
            </a:r>
            <a:r>
              <a:rPr lang="en-US" sz="4000" dirty="0">
                <a:solidFill>
                  <a:srgbClr val="FFFF00"/>
                </a:solidFill>
                <a:effectLst>
                  <a:glow rad="127000">
                    <a:srgbClr val="C00000"/>
                  </a:glow>
                  <a:outerShdw blurRad="38100" dist="38100" dir="2700000" algn="tl">
                    <a:srgbClr val="000000">
                      <a:alpha val="43137"/>
                    </a:srgbClr>
                  </a:outerShdw>
                </a:effectLst>
              </a:rPr>
              <a:t>earth</a:t>
            </a:r>
            <a:r>
              <a:rPr lang="en-US" sz="4000" dirty="0">
                <a:effectLst>
                  <a:glow rad="127000">
                    <a:schemeClr val="tx1"/>
                  </a:glow>
                  <a:outerShdw blurRad="38100" dist="38100" dir="2700000" algn="tl">
                    <a:srgbClr val="000000">
                      <a:alpha val="43137"/>
                    </a:srgbClr>
                  </a:outerShdw>
                </a:effectLst>
              </a:rPr>
              <a:t>, where moth and rust destroy, and where thieves break in and steal. </a:t>
            </a:r>
            <a:r>
              <a:rPr lang="en-US" sz="4000" dirty="0"/>
              <a:t> </a:t>
            </a:r>
          </a:p>
        </p:txBody>
      </p:sp>
      <p:pic>
        <p:nvPicPr>
          <p:cNvPr id="7" name="Picture 2"/>
          <p:cNvPicPr>
            <a:picLocks noChangeAspect="1" noChangeArrowheads="1"/>
          </p:cNvPicPr>
          <p:nvPr/>
        </p:nvPicPr>
        <p:blipFill>
          <a:blip r:embed="rId3" cstate="print"/>
          <a:srcRect/>
          <a:stretch>
            <a:fillRect/>
          </a:stretch>
        </p:blipFill>
        <p:spPr bwMode="auto">
          <a:xfrm>
            <a:off x="-457200" y="3733800"/>
            <a:ext cx="6577738" cy="4038600"/>
          </a:xfrm>
          <a:prstGeom prst="rect">
            <a:avLst/>
          </a:prstGeom>
          <a:noFill/>
          <a:ln w="9525">
            <a:noFill/>
            <a:miter lim="800000"/>
            <a:headEnd/>
            <a:tailEnd/>
          </a:ln>
          <a:effectLst/>
        </p:spPr>
      </p:pic>
    </p:spTree>
    <p:extLst>
      <p:ext uri="{BB962C8B-B14F-4D97-AF65-F5344CB8AC3E}">
        <p14:creationId xmlns:p14="http://schemas.microsoft.com/office/powerpoint/2010/main" val="280322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Two Extremes Today:</a:t>
            </a:r>
          </a:p>
        </p:txBody>
      </p:sp>
      <p:sp>
        <p:nvSpPr>
          <p:cNvPr id="3" name="Content Placeholder 2"/>
          <p:cNvSpPr>
            <a:spLocks noGrp="1"/>
          </p:cNvSpPr>
          <p:nvPr>
            <p:ph idx="1"/>
          </p:nvPr>
        </p:nvSpPr>
        <p:spPr/>
        <p:txBody>
          <a:bodyPr/>
          <a:lstStyle/>
          <a:p>
            <a:r>
              <a:rPr lang="en-US" sz="4000" dirty="0"/>
              <a:t>God wants me rich ...</a:t>
            </a:r>
          </a:p>
          <a:p>
            <a:r>
              <a:rPr lang="en-US" sz="4000" dirty="0"/>
              <a:t>     The “Prosperity Gospel”</a:t>
            </a:r>
          </a:p>
          <a:p>
            <a:r>
              <a:rPr lang="en-US" sz="4000" dirty="0"/>
              <a:t>God wants me poor ...</a:t>
            </a:r>
          </a:p>
          <a:p>
            <a:r>
              <a:rPr lang="en-US" sz="4000" dirty="0"/>
              <a:t>     The “Vow of </a:t>
            </a:r>
            <a:r>
              <a:rPr lang="en-US" sz="4000" u="sng" dirty="0">
                <a:solidFill>
                  <a:srgbClr val="FFFF00"/>
                </a:solidFill>
              </a:rPr>
              <a:t>Povert</a:t>
            </a:r>
            <a:r>
              <a:rPr lang="en-US" sz="4000" dirty="0">
                <a:solidFill>
                  <a:srgbClr val="FFFF00"/>
                </a:solidFill>
              </a:rPr>
              <a:t>y </a:t>
            </a:r>
            <a:r>
              <a:rPr lang="en-US" sz="4000" dirty="0"/>
              <a:t>Gospel”</a:t>
            </a:r>
          </a:p>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pic>
        <p:nvPicPr>
          <p:cNvPr id="7" name="Picture 3"/>
          <p:cNvPicPr>
            <a:picLocks noChangeAspect="1" noChangeArrowheads="1"/>
          </p:cNvPicPr>
          <p:nvPr/>
        </p:nvPicPr>
        <p:blipFill>
          <a:blip r:embed="rId2" cstate="print"/>
          <a:srcRect/>
          <a:stretch>
            <a:fillRect/>
          </a:stretch>
        </p:blipFill>
        <p:spPr bwMode="auto">
          <a:xfrm>
            <a:off x="7010400" y="0"/>
            <a:ext cx="5562600" cy="6864350"/>
          </a:xfrm>
          <a:prstGeom prst="rect">
            <a:avLst/>
          </a:prstGeom>
          <a:noFill/>
          <a:ln w="9525">
            <a:noFill/>
            <a:miter lim="800000"/>
            <a:headEnd/>
            <a:tailEnd/>
          </a:ln>
          <a:effectLst/>
        </p:spPr>
      </p:pic>
    </p:spTree>
    <p:extLst>
      <p:ext uri="{BB962C8B-B14F-4D97-AF65-F5344CB8AC3E}">
        <p14:creationId xmlns:p14="http://schemas.microsoft.com/office/powerpoint/2010/main" val="4146320874"/>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687"/>
          <a:stretch/>
        </p:blipFill>
        <p:spPr>
          <a:xfrm>
            <a:off x="13063" y="0"/>
            <a:ext cx="6463936" cy="6922605"/>
          </a:xfrm>
          <a:prstGeom prst="rect">
            <a:avLst/>
          </a:prstGeom>
        </p:spPr>
      </p:pic>
      <p:pic>
        <p:nvPicPr>
          <p:cNvPr id="4" name="Picture 3"/>
          <p:cNvPicPr>
            <a:picLocks noChangeAspect="1" noChangeArrowheads="1"/>
          </p:cNvPicPr>
          <p:nvPr/>
        </p:nvPicPr>
        <p:blipFill>
          <a:blip r:embed="rId4" cstate="print"/>
          <a:srcRect/>
          <a:stretch>
            <a:fillRect/>
          </a:stretch>
        </p:blipFill>
        <p:spPr bwMode="auto">
          <a:xfrm>
            <a:off x="6134100" y="0"/>
            <a:ext cx="6057900" cy="6864350"/>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dirty="0"/>
              <a:t>The point: </a:t>
            </a:r>
            <a:r>
              <a:rPr lang="en-US" dirty="0">
                <a:effectLst>
                  <a:glow rad="127000">
                    <a:schemeClr val="tx1"/>
                  </a:glow>
                  <a:outerShdw blurRad="38100" dist="38100" dir="2700000" algn="tl">
                    <a:srgbClr val="000000">
                      <a:alpha val="43137"/>
                    </a:srgbClr>
                  </a:outerShdw>
                </a:effectLst>
              </a:rPr>
              <a:t>Invest in what matters!</a:t>
            </a:r>
          </a:p>
        </p:txBody>
      </p:sp>
      <p:sp>
        <p:nvSpPr>
          <p:cNvPr id="3" name="Content Placeholder 2"/>
          <p:cNvSpPr>
            <a:spLocks noGrp="1"/>
          </p:cNvSpPr>
          <p:nvPr>
            <p:ph idx="1"/>
          </p:nvPr>
        </p:nvSpPr>
        <p:spPr/>
        <p:txBody>
          <a:bodyPr>
            <a:noAutofit/>
          </a:bodyPr>
          <a:lstStyle/>
          <a:p>
            <a:pPr marL="0" indent="0"/>
            <a:r>
              <a:rPr lang="en-US" sz="4000" baseline="30000" dirty="0">
                <a:effectLst>
                  <a:glow rad="127000">
                    <a:schemeClr val="tx1"/>
                  </a:glow>
                  <a:outerShdw blurRad="38100" dist="38100" dir="2700000" algn="tl">
                    <a:srgbClr val="000000">
                      <a:alpha val="43137"/>
                    </a:srgbClr>
                  </a:outerShdw>
                </a:effectLst>
              </a:rPr>
              <a:t>Mat 6:20</a:t>
            </a:r>
            <a:r>
              <a:rPr lang="en-US" sz="4000" dirty="0">
                <a:effectLst>
                  <a:glow rad="127000">
                    <a:schemeClr val="tx1"/>
                  </a:glow>
                  <a:outerShdw blurRad="38100" dist="38100" dir="2700000" algn="tl">
                    <a:srgbClr val="000000">
                      <a:alpha val="43137"/>
                    </a:srgbClr>
                  </a:outerShdw>
                </a:effectLst>
              </a:rPr>
              <a:t> </a:t>
            </a:r>
            <a:r>
              <a:rPr lang="en-US" sz="4000" dirty="0">
                <a:solidFill>
                  <a:srgbClr val="FFFF00"/>
                </a:solidFill>
                <a:effectLst>
                  <a:glow rad="127000">
                    <a:schemeClr val="tx1"/>
                  </a:glow>
                  <a:outerShdw blurRad="38100" dist="38100" dir="2700000" algn="tl">
                    <a:srgbClr val="000000">
                      <a:alpha val="43137"/>
                    </a:srgbClr>
                  </a:outerShdw>
                </a:effectLst>
              </a:rPr>
              <a:t>But store up for yourselves treasures in </a:t>
            </a:r>
            <a:r>
              <a:rPr lang="en-US" sz="4000" dirty="0">
                <a:solidFill>
                  <a:srgbClr val="FFFF00"/>
                </a:solidFill>
                <a:effectLst>
                  <a:glow rad="127000">
                    <a:srgbClr val="C00000"/>
                  </a:glow>
                  <a:outerShdw blurRad="38100" dist="38100" dir="2700000" algn="tl">
                    <a:srgbClr val="000000">
                      <a:alpha val="43137"/>
                    </a:srgbClr>
                  </a:outerShdw>
                </a:effectLst>
              </a:rPr>
              <a:t>heaven</a:t>
            </a:r>
            <a:r>
              <a:rPr lang="en-US" sz="4000" dirty="0">
                <a:effectLst>
                  <a:glow rad="127000">
                    <a:schemeClr val="tx1"/>
                  </a:glow>
                  <a:outerShdw blurRad="38100" dist="38100" dir="2700000" algn="tl">
                    <a:srgbClr val="000000">
                      <a:alpha val="43137"/>
                    </a:srgbClr>
                  </a:outerShdw>
                </a:effectLst>
              </a:rPr>
              <a:t>, where moth and rust do not destroy, and where thieves do not break in and steal.  </a:t>
            </a:r>
          </a:p>
        </p:txBody>
      </p:sp>
    </p:spTree>
    <p:extLst>
      <p:ext uri="{BB962C8B-B14F-4D97-AF65-F5344CB8AC3E}">
        <p14:creationId xmlns:p14="http://schemas.microsoft.com/office/powerpoint/2010/main" val="1639457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687"/>
          <a:stretch/>
        </p:blipFill>
        <p:spPr>
          <a:xfrm>
            <a:off x="13063" y="0"/>
            <a:ext cx="6463936" cy="6922605"/>
          </a:xfrm>
          <a:prstGeom prst="rect">
            <a:avLst/>
          </a:prstGeom>
        </p:spPr>
      </p:pic>
      <p:pic>
        <p:nvPicPr>
          <p:cNvPr id="4" name="Picture 3"/>
          <p:cNvPicPr>
            <a:picLocks noChangeAspect="1" noChangeArrowheads="1"/>
          </p:cNvPicPr>
          <p:nvPr/>
        </p:nvPicPr>
        <p:blipFill>
          <a:blip r:embed="rId4" cstate="print"/>
          <a:srcRect/>
          <a:stretch>
            <a:fillRect/>
          </a:stretch>
        </p:blipFill>
        <p:spPr bwMode="auto">
          <a:xfrm>
            <a:off x="6134100" y="0"/>
            <a:ext cx="60579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point: </a:t>
            </a:r>
            <a:r>
              <a:rPr lang="en-US" dirty="0">
                <a:effectLst>
                  <a:glow rad="127000">
                    <a:schemeClr val="tx1"/>
                  </a:glow>
                  <a:outerShdw blurRad="38100" dist="38100" dir="2700000" algn="tl">
                    <a:srgbClr val="000000">
                      <a:alpha val="43137"/>
                    </a:srgbClr>
                  </a:outerShdw>
                </a:effectLst>
              </a:rPr>
              <a:t>Invest in what matters!</a:t>
            </a:r>
          </a:p>
        </p:txBody>
      </p:sp>
      <p:sp>
        <p:nvSpPr>
          <p:cNvPr id="3" name="Content Placeholder 2"/>
          <p:cNvSpPr>
            <a:spLocks noGrp="1"/>
          </p:cNvSpPr>
          <p:nvPr>
            <p:ph idx="1"/>
          </p:nvPr>
        </p:nvSpPr>
        <p:spPr/>
        <p:txBody>
          <a:bodyPr>
            <a:noAutofit/>
          </a:bodyPr>
          <a:lstStyle/>
          <a:p>
            <a:pPr marL="0" indent="0"/>
            <a:r>
              <a:rPr lang="en-US" sz="4000" baseline="30000" dirty="0">
                <a:effectLst>
                  <a:glow rad="127000">
                    <a:schemeClr val="tx1"/>
                  </a:glow>
                  <a:outerShdw blurRad="38100" dist="38100" dir="2700000" algn="tl">
                    <a:srgbClr val="000000">
                      <a:alpha val="43137"/>
                    </a:srgbClr>
                  </a:outerShdw>
                </a:effectLst>
              </a:rPr>
              <a:t>Mat 6:21</a:t>
            </a:r>
            <a:r>
              <a:rPr lang="en-US" sz="4000" dirty="0"/>
              <a:t> </a:t>
            </a:r>
            <a:r>
              <a:rPr lang="en-US" sz="4000" dirty="0">
                <a:solidFill>
                  <a:srgbClr val="FFFF00"/>
                </a:solidFill>
                <a:effectLst>
                  <a:glow rad="127000">
                    <a:schemeClr val="tx1"/>
                  </a:glow>
                  <a:outerShdw blurRad="38100" dist="38100" dir="2700000" algn="tl">
                    <a:srgbClr val="000000">
                      <a:alpha val="43137"/>
                    </a:srgbClr>
                  </a:outerShdw>
                </a:effectLst>
              </a:rPr>
              <a:t>For where your treasure is, there your</a:t>
            </a:r>
            <a:r>
              <a:rPr lang="en-US" sz="4000" dirty="0">
                <a:solidFill>
                  <a:srgbClr val="FFFF00"/>
                </a:solidFill>
              </a:rPr>
              <a:t> </a:t>
            </a:r>
            <a:r>
              <a:rPr lang="en-US" sz="4000" dirty="0">
                <a:solidFill>
                  <a:srgbClr val="FFFF00"/>
                </a:solidFill>
                <a:effectLst>
                  <a:glow rad="127000">
                    <a:srgbClr val="C00000"/>
                  </a:glow>
                  <a:outerShdw blurRad="38100" dist="38100" dir="2700000" algn="tl">
                    <a:srgbClr val="000000">
                      <a:alpha val="43137"/>
                    </a:srgbClr>
                  </a:outerShdw>
                </a:effectLst>
              </a:rPr>
              <a:t>heart</a:t>
            </a:r>
            <a:r>
              <a:rPr lang="en-US" sz="4000" dirty="0">
                <a:solidFill>
                  <a:srgbClr val="FFFF00"/>
                </a:solidFill>
              </a:rPr>
              <a:t> </a:t>
            </a:r>
            <a:r>
              <a:rPr lang="en-US" sz="4000" dirty="0">
                <a:solidFill>
                  <a:srgbClr val="FFFF00"/>
                </a:solidFill>
                <a:effectLst>
                  <a:glow rad="127000">
                    <a:schemeClr val="tx1"/>
                  </a:glow>
                  <a:outerShdw blurRad="38100" dist="38100" dir="2700000" algn="tl">
                    <a:srgbClr val="000000">
                      <a:alpha val="43137"/>
                    </a:srgbClr>
                  </a:outerShdw>
                </a:effectLst>
              </a:rPr>
              <a:t>will be also.  </a:t>
            </a:r>
            <a:endParaRPr lang="en-US" sz="2800" dirty="0">
              <a:effectLst>
                <a:glow rad="127000">
                  <a:schemeClr val="tx1"/>
                </a:glow>
                <a:outerShdw blurRad="38100" dist="38100" dir="2700000" algn="tl">
                  <a:srgbClr val="000000">
                    <a:alpha val="43137"/>
                  </a:srgbClr>
                </a:outerShdw>
              </a:effectLst>
            </a:endParaRPr>
          </a:p>
        </p:txBody>
      </p:sp>
      <p:pic>
        <p:nvPicPr>
          <p:cNvPr id="8" name="Picture 7"/>
          <p:cNvPicPr>
            <a:picLocks noChangeAspect="1"/>
          </p:cNvPicPr>
          <p:nvPr/>
        </p:nvPicPr>
        <p:blipFill>
          <a:blip r:embed="rId5"/>
          <a:stretch>
            <a:fillRect/>
          </a:stretch>
        </p:blipFill>
        <p:spPr>
          <a:xfrm>
            <a:off x="4419600" y="2590800"/>
            <a:ext cx="3810000" cy="3921054"/>
          </a:xfrm>
          <a:prstGeom prst="rect">
            <a:avLst/>
          </a:prstGeom>
        </p:spPr>
      </p:pic>
    </p:spTree>
    <p:extLst>
      <p:ext uri="{BB962C8B-B14F-4D97-AF65-F5344CB8AC3E}">
        <p14:creationId xmlns:p14="http://schemas.microsoft.com/office/powerpoint/2010/main" val="1620968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this “Pledge Sunday” realize:</a:t>
            </a: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447800" y="1295400"/>
            <a:ext cx="9372600" cy="5272086"/>
          </a:xfrm>
          <a:prstGeom prst="rect">
            <a:avLst/>
          </a:prstGeom>
        </p:spPr>
      </p:pic>
    </p:spTree>
    <p:extLst>
      <p:ext uri="{BB962C8B-B14F-4D97-AF65-F5344CB8AC3E}">
        <p14:creationId xmlns:p14="http://schemas.microsoft.com/office/powerpoint/2010/main" val="2066115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1295400"/>
            <a:ext cx="9372600" cy="5272086"/>
          </a:xfrm>
          <a:prstGeom prst="rect">
            <a:avLst/>
          </a:prstGeom>
        </p:spPr>
      </p:pic>
      <p:sp>
        <p:nvSpPr>
          <p:cNvPr id="2" name="Title 1"/>
          <p:cNvSpPr>
            <a:spLocks noGrp="1"/>
          </p:cNvSpPr>
          <p:nvPr>
            <p:ph type="title"/>
          </p:nvPr>
        </p:nvSpPr>
        <p:spPr/>
        <p:txBody>
          <a:bodyPr/>
          <a:lstStyle/>
          <a:p>
            <a:r>
              <a:rPr lang="en-US" dirty="0"/>
              <a:t>On this “Pledge Sunday” realize:</a:t>
            </a:r>
          </a:p>
        </p:txBody>
      </p:sp>
      <p:sp>
        <p:nvSpPr>
          <p:cNvPr id="3" name="Content Placeholder 2"/>
          <p:cNvSpPr>
            <a:spLocks noGrp="1"/>
          </p:cNvSpPr>
          <p:nvPr>
            <p:ph idx="1"/>
          </p:nvPr>
        </p:nvSpPr>
        <p:spPr>
          <a:xfrm>
            <a:off x="381000" y="3581400"/>
            <a:ext cx="11506200" cy="2087564"/>
          </a:xfrm>
        </p:spPr>
        <p:txBody>
          <a:bodyPr>
            <a:noAutofit/>
          </a:bodyPr>
          <a:lstStyle/>
          <a:p>
            <a:pPr algn="ctr"/>
            <a:r>
              <a:rPr lang="en-US" sz="4400" dirty="0">
                <a:solidFill>
                  <a:schemeClr val="tx1"/>
                </a:solidFill>
              </a:rPr>
              <a:t>It’s not how rich or poor you are </a:t>
            </a:r>
            <a:br>
              <a:rPr lang="en-US" sz="4400" dirty="0">
                <a:solidFill>
                  <a:schemeClr val="tx1"/>
                </a:solidFill>
              </a:rPr>
            </a:br>
            <a:r>
              <a:rPr lang="en-US" sz="4400" dirty="0">
                <a:solidFill>
                  <a:schemeClr val="tx1"/>
                </a:solidFill>
              </a:rPr>
              <a:t>that matters ....</a:t>
            </a:r>
          </a:p>
        </p:txBody>
      </p:sp>
    </p:spTree>
    <p:extLst>
      <p:ext uri="{BB962C8B-B14F-4D97-AF65-F5344CB8AC3E}">
        <p14:creationId xmlns:p14="http://schemas.microsoft.com/office/powerpoint/2010/main" val="45018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1295400"/>
            <a:ext cx="9372600" cy="5272086"/>
          </a:xfrm>
          <a:prstGeom prst="rect">
            <a:avLst/>
          </a:prstGeom>
        </p:spPr>
      </p:pic>
      <p:sp>
        <p:nvSpPr>
          <p:cNvPr id="2" name="Title 1"/>
          <p:cNvSpPr>
            <a:spLocks noGrp="1"/>
          </p:cNvSpPr>
          <p:nvPr>
            <p:ph type="title"/>
          </p:nvPr>
        </p:nvSpPr>
        <p:spPr/>
        <p:txBody>
          <a:bodyPr/>
          <a:lstStyle/>
          <a:p>
            <a:r>
              <a:rPr lang="en-US" dirty="0"/>
              <a:t>On this “Pledge Sunday” realize:</a:t>
            </a:r>
          </a:p>
        </p:txBody>
      </p:sp>
      <p:sp>
        <p:nvSpPr>
          <p:cNvPr id="3" name="Content Placeholder 2"/>
          <p:cNvSpPr>
            <a:spLocks noGrp="1"/>
          </p:cNvSpPr>
          <p:nvPr>
            <p:ph idx="1"/>
          </p:nvPr>
        </p:nvSpPr>
        <p:spPr>
          <a:xfrm>
            <a:off x="381000" y="3429000"/>
            <a:ext cx="11125200" cy="2239964"/>
          </a:xfrm>
        </p:spPr>
        <p:txBody>
          <a:bodyPr>
            <a:noAutofit/>
          </a:bodyPr>
          <a:lstStyle/>
          <a:p>
            <a:pPr algn="ctr"/>
            <a:r>
              <a:rPr lang="en-US" sz="4400" dirty="0">
                <a:solidFill>
                  <a:schemeClr val="tx1"/>
                </a:solidFill>
              </a:rPr>
              <a:t>It’s how you honor the LORD</a:t>
            </a:r>
            <a:br>
              <a:rPr lang="en-US" sz="4400" dirty="0">
                <a:solidFill>
                  <a:schemeClr val="tx1"/>
                </a:solidFill>
              </a:rPr>
            </a:br>
            <a:r>
              <a:rPr lang="en-US" sz="4400" dirty="0">
                <a:solidFill>
                  <a:schemeClr val="tx1"/>
                </a:solidFill>
              </a:rPr>
              <a:t>with what you have </a:t>
            </a:r>
            <a:br>
              <a:rPr lang="en-US" sz="4400" dirty="0">
                <a:solidFill>
                  <a:schemeClr val="tx1"/>
                </a:solidFill>
              </a:rPr>
            </a:br>
            <a:r>
              <a:rPr lang="en-US" sz="4400" dirty="0">
                <a:solidFill>
                  <a:schemeClr val="tx1"/>
                </a:solidFill>
              </a:rPr>
              <a:t>that matters. </a:t>
            </a:r>
          </a:p>
        </p:txBody>
      </p:sp>
    </p:spTree>
    <p:extLst>
      <p:ext uri="{BB962C8B-B14F-4D97-AF65-F5344CB8AC3E}">
        <p14:creationId xmlns:p14="http://schemas.microsoft.com/office/powerpoint/2010/main" val="602752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600200"/>
            <a:ext cx="1600200" cy="685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0" indent="0"/>
            <a:r>
              <a:rPr lang="en-US" sz="4000" dirty="0"/>
              <a:t>IF YOU</a:t>
            </a:r>
            <a:r>
              <a:rPr lang="en-US" sz="4000" baseline="30000" dirty="0"/>
              <a:t>    9</a:t>
            </a:r>
            <a:r>
              <a:rPr lang="en-US" sz="4000" dirty="0"/>
              <a:t> Honor the LORD </a:t>
            </a:r>
            <a:br>
              <a:rPr lang="en-US" sz="4000" dirty="0"/>
            </a:br>
            <a:r>
              <a:rPr lang="en-US" sz="4000" dirty="0"/>
              <a:t>with your wealth, with the </a:t>
            </a:r>
            <a:br>
              <a:rPr lang="en-US" sz="4000" dirty="0"/>
            </a:br>
            <a:r>
              <a:rPr lang="en-US" sz="4000" dirty="0" err="1"/>
              <a:t>firstfruits</a:t>
            </a:r>
            <a:r>
              <a:rPr lang="en-US" sz="4000" dirty="0"/>
              <a:t> of all your crops;  </a:t>
            </a:r>
            <a:br>
              <a:rPr lang="en-US" sz="4000" dirty="0"/>
            </a:br>
            <a:endParaRPr lang="en-US" sz="4000" dirty="0"/>
          </a:p>
        </p:txBody>
      </p:sp>
      <p:pic>
        <p:nvPicPr>
          <p:cNvPr id="9"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On this “Pledge Sunday” realize:</a:t>
            </a:r>
          </a:p>
        </p:txBody>
      </p:sp>
    </p:spTree>
    <p:extLst>
      <p:ext uri="{BB962C8B-B14F-4D97-AF65-F5344CB8AC3E}">
        <p14:creationId xmlns:p14="http://schemas.microsoft.com/office/powerpoint/2010/main" val="2125615700"/>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600200"/>
            <a:ext cx="1600200" cy="685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0" indent="0"/>
            <a:r>
              <a:rPr lang="en-US" sz="4000" dirty="0"/>
              <a:t>IF YOU</a:t>
            </a:r>
            <a:r>
              <a:rPr lang="en-US" sz="4000" baseline="30000" dirty="0"/>
              <a:t>    9</a:t>
            </a:r>
            <a:r>
              <a:rPr lang="en-US" sz="4000" dirty="0"/>
              <a:t> </a:t>
            </a:r>
            <a:r>
              <a:rPr lang="en-US" sz="4000" dirty="0">
                <a:solidFill>
                  <a:srgbClr val="FFFF00"/>
                </a:solidFill>
              </a:rPr>
              <a:t>Honor</a:t>
            </a:r>
            <a:r>
              <a:rPr lang="en-US" sz="4000" dirty="0"/>
              <a:t> the LORD </a:t>
            </a:r>
            <a:br>
              <a:rPr lang="en-US" sz="4000" dirty="0"/>
            </a:br>
            <a:r>
              <a:rPr lang="en-US" sz="4000" dirty="0"/>
              <a:t>with your wealth, with the </a:t>
            </a:r>
            <a:br>
              <a:rPr lang="en-US" sz="4000" dirty="0"/>
            </a:br>
            <a:r>
              <a:rPr lang="en-US" sz="4000" dirty="0" err="1"/>
              <a:t>firstfruits</a:t>
            </a:r>
            <a:r>
              <a:rPr lang="en-US" sz="4000" dirty="0"/>
              <a:t> of all your crops;  </a:t>
            </a:r>
            <a:br>
              <a:rPr lang="en-US" sz="4000" dirty="0"/>
            </a:br>
            <a:endParaRPr lang="en-US" sz="4000" dirty="0"/>
          </a:p>
        </p:txBody>
      </p:sp>
      <p:pic>
        <p:nvPicPr>
          <p:cNvPr id="9"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On this “Pledge Sunday” realize:</a:t>
            </a:r>
          </a:p>
        </p:txBody>
      </p:sp>
    </p:spTree>
    <p:extLst>
      <p:ext uri="{BB962C8B-B14F-4D97-AF65-F5344CB8AC3E}">
        <p14:creationId xmlns:p14="http://schemas.microsoft.com/office/powerpoint/2010/main" val="1906977401"/>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600200"/>
            <a:ext cx="1600200" cy="685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0" indent="0"/>
            <a:r>
              <a:rPr lang="en-US" sz="4000" dirty="0"/>
              <a:t>IF YOU</a:t>
            </a:r>
            <a:r>
              <a:rPr lang="en-US" sz="4000" baseline="30000" dirty="0"/>
              <a:t>    9</a:t>
            </a:r>
            <a:r>
              <a:rPr lang="en-US" sz="4000" dirty="0"/>
              <a:t> Honor the LORD </a:t>
            </a:r>
            <a:br>
              <a:rPr lang="en-US" sz="4000" dirty="0"/>
            </a:br>
            <a:r>
              <a:rPr lang="en-US" sz="4000" dirty="0"/>
              <a:t>with your </a:t>
            </a:r>
            <a:r>
              <a:rPr lang="en-US" sz="4000" dirty="0">
                <a:solidFill>
                  <a:srgbClr val="FFFF00"/>
                </a:solidFill>
              </a:rPr>
              <a:t>wealth</a:t>
            </a:r>
            <a:r>
              <a:rPr lang="en-US" sz="4000" dirty="0"/>
              <a:t>, with the </a:t>
            </a:r>
            <a:br>
              <a:rPr lang="en-US" sz="4000" dirty="0"/>
            </a:br>
            <a:r>
              <a:rPr lang="en-US" sz="4000" dirty="0" err="1"/>
              <a:t>firstfruits</a:t>
            </a:r>
            <a:r>
              <a:rPr lang="en-US" sz="4000" dirty="0"/>
              <a:t> of all your crops;  </a:t>
            </a:r>
            <a:br>
              <a:rPr lang="en-US" sz="4000" dirty="0"/>
            </a:br>
            <a:endParaRPr lang="en-US" sz="4000" dirty="0"/>
          </a:p>
        </p:txBody>
      </p:sp>
      <p:pic>
        <p:nvPicPr>
          <p:cNvPr id="9"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On this “Pledge Sunday” realize:</a:t>
            </a:r>
          </a:p>
        </p:txBody>
      </p:sp>
    </p:spTree>
    <p:extLst>
      <p:ext uri="{BB962C8B-B14F-4D97-AF65-F5344CB8AC3E}">
        <p14:creationId xmlns:p14="http://schemas.microsoft.com/office/powerpoint/2010/main" val="3523981101"/>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600200"/>
            <a:ext cx="1600200" cy="685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0" indent="0"/>
            <a:r>
              <a:rPr lang="en-US" sz="4000" dirty="0"/>
              <a:t>IF YOU</a:t>
            </a:r>
            <a:r>
              <a:rPr lang="en-US" sz="4000" baseline="30000" dirty="0"/>
              <a:t>    9</a:t>
            </a:r>
            <a:r>
              <a:rPr lang="en-US" sz="4000" dirty="0"/>
              <a:t> Honor the LORD </a:t>
            </a:r>
            <a:br>
              <a:rPr lang="en-US" sz="4000" dirty="0"/>
            </a:br>
            <a:r>
              <a:rPr lang="en-US" sz="4000" dirty="0"/>
              <a:t>with your wealth, with the </a:t>
            </a:r>
            <a:br>
              <a:rPr lang="en-US" sz="4000" dirty="0"/>
            </a:br>
            <a:r>
              <a:rPr lang="en-US" sz="4000" dirty="0" err="1">
                <a:solidFill>
                  <a:srgbClr val="FFFF00"/>
                </a:solidFill>
              </a:rPr>
              <a:t>firstfruits</a:t>
            </a:r>
            <a:r>
              <a:rPr lang="en-US" sz="4000" dirty="0"/>
              <a:t> of all your crops;  </a:t>
            </a:r>
            <a:br>
              <a:rPr lang="en-US" sz="4000" dirty="0"/>
            </a:br>
            <a:endParaRPr lang="en-US" sz="4000" dirty="0"/>
          </a:p>
        </p:txBody>
      </p:sp>
      <p:pic>
        <p:nvPicPr>
          <p:cNvPr id="9"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On this “Pledge Sunday” realize:</a:t>
            </a:r>
          </a:p>
        </p:txBody>
      </p:sp>
    </p:spTree>
    <p:extLst>
      <p:ext uri="{BB962C8B-B14F-4D97-AF65-F5344CB8AC3E}">
        <p14:creationId xmlns:p14="http://schemas.microsoft.com/office/powerpoint/2010/main" val="4045847577"/>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600" y="1600200"/>
            <a:ext cx="1600200" cy="685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3581400"/>
            <a:ext cx="1143000" cy="685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On this “Pledge Sunday” realize:</a:t>
            </a:r>
          </a:p>
        </p:txBody>
      </p:sp>
      <p:pic>
        <p:nvPicPr>
          <p:cNvPr id="7" name="Picture 4"/>
          <p:cNvPicPr>
            <a:picLocks noChangeAspect="1" noChangeArrowheads="1"/>
          </p:cNvPicPr>
          <p:nvPr/>
        </p:nvPicPr>
        <p:blipFill>
          <a:blip r:embed="rId3" cstate="print"/>
          <a:srcRect/>
          <a:stretch>
            <a:fillRect/>
          </a:stretch>
        </p:blipFill>
        <p:spPr bwMode="auto">
          <a:xfrm>
            <a:off x="5971297" y="1295400"/>
            <a:ext cx="6220703" cy="5562600"/>
          </a:xfrm>
          <a:prstGeom prst="rect">
            <a:avLst/>
          </a:prstGeom>
          <a:noFill/>
          <a:ln w="9525">
            <a:noFill/>
            <a:miter lim="800000"/>
            <a:headEnd/>
            <a:tailEnd/>
          </a:ln>
          <a:effectLst/>
        </p:spPr>
      </p:pic>
      <p:pic>
        <p:nvPicPr>
          <p:cNvPr id="8" name="Picture 4"/>
          <p:cNvPicPr>
            <a:picLocks noChangeAspect="1" noChangeArrowheads="1"/>
          </p:cNvPicPr>
          <p:nvPr/>
        </p:nvPicPr>
        <p:blipFill>
          <a:blip r:embed="rId3" cstate="print"/>
          <a:srcRect/>
          <a:stretch>
            <a:fillRect/>
          </a:stretch>
        </p:blipFill>
        <p:spPr bwMode="auto">
          <a:xfrm>
            <a:off x="5971297" y="1302327"/>
            <a:ext cx="6220703" cy="5562600"/>
          </a:xfrm>
          <a:prstGeom prst="rect">
            <a:avLst/>
          </a:prstGeom>
          <a:noFill/>
          <a:ln w="9525">
            <a:noFill/>
            <a:miter lim="800000"/>
            <a:headEnd/>
            <a:tailEnd/>
          </a:ln>
          <a:effectLst/>
        </p:spPr>
      </p:pic>
      <p:pic>
        <p:nvPicPr>
          <p:cNvPr id="10" name="Picture 4"/>
          <p:cNvPicPr>
            <a:picLocks noChangeAspect="1" noChangeArrowheads="1"/>
          </p:cNvPicPr>
          <p:nvPr/>
        </p:nvPicPr>
        <p:blipFill>
          <a:blip r:embed="rId3" cstate="print"/>
          <a:srcRect/>
          <a:stretch>
            <a:fillRect/>
          </a:stretch>
        </p:blipFill>
        <p:spPr bwMode="auto">
          <a:xfrm>
            <a:off x="5971297" y="1322173"/>
            <a:ext cx="6220703" cy="5562600"/>
          </a:xfrm>
          <a:prstGeom prst="rect">
            <a:avLst/>
          </a:prstGeom>
          <a:noFill/>
          <a:ln w="9525">
            <a:noFill/>
            <a:miter lim="800000"/>
            <a:headEnd/>
            <a:tailEnd/>
          </a:ln>
          <a:effectLst/>
        </p:spPr>
      </p:pic>
      <p:sp>
        <p:nvSpPr>
          <p:cNvPr id="3" name="Content Placeholder 2"/>
          <p:cNvSpPr>
            <a:spLocks noGrp="1"/>
          </p:cNvSpPr>
          <p:nvPr>
            <p:ph idx="1"/>
          </p:nvPr>
        </p:nvSpPr>
        <p:spPr/>
        <p:txBody>
          <a:bodyPr>
            <a:noAutofit/>
          </a:bodyPr>
          <a:lstStyle/>
          <a:p>
            <a:pPr marL="0" indent="0"/>
            <a:r>
              <a:rPr lang="en-US" sz="4000" dirty="0"/>
              <a:t>IF YOU</a:t>
            </a:r>
            <a:r>
              <a:rPr lang="en-US" sz="4000" baseline="30000" dirty="0"/>
              <a:t>    9</a:t>
            </a:r>
            <a:r>
              <a:rPr lang="en-US" sz="4000" dirty="0"/>
              <a:t> Honor the LORD </a:t>
            </a:r>
            <a:br>
              <a:rPr lang="en-US" sz="4000" dirty="0"/>
            </a:br>
            <a:r>
              <a:rPr lang="en-US" sz="4000" dirty="0"/>
              <a:t>with your wealth, with the </a:t>
            </a:r>
            <a:br>
              <a:rPr lang="en-US" sz="4000" dirty="0"/>
            </a:br>
            <a:r>
              <a:rPr lang="en-US" sz="4000" dirty="0" err="1"/>
              <a:t>firstfruits</a:t>
            </a:r>
            <a:r>
              <a:rPr lang="en-US" sz="4000" dirty="0"/>
              <a:t> of all your crops; </a:t>
            </a:r>
          </a:p>
          <a:p>
            <a:pPr marL="0" indent="0"/>
            <a:r>
              <a:rPr lang="en-US" sz="4000" baseline="30000" dirty="0"/>
              <a:t>10</a:t>
            </a:r>
            <a:r>
              <a:rPr lang="en-US" sz="4000" dirty="0"/>
              <a:t> then  your barns will be </a:t>
            </a:r>
            <a:br>
              <a:rPr lang="en-US" sz="4000" dirty="0"/>
            </a:br>
            <a:r>
              <a:rPr lang="en-US" sz="4000" dirty="0"/>
              <a:t>filled to </a:t>
            </a:r>
            <a:r>
              <a:rPr lang="en-US" sz="4000" dirty="0">
                <a:solidFill>
                  <a:srgbClr val="FFFF00"/>
                </a:solidFill>
              </a:rPr>
              <a:t>overflowing</a:t>
            </a:r>
            <a:r>
              <a:rPr lang="en-US" sz="4000" dirty="0"/>
              <a:t>, and </a:t>
            </a:r>
            <a:br>
              <a:rPr lang="en-US" sz="4000" dirty="0"/>
            </a:br>
            <a:r>
              <a:rPr lang="en-US" sz="4000" dirty="0"/>
              <a:t>your vats will </a:t>
            </a:r>
            <a:r>
              <a:rPr lang="en-US" sz="4000" dirty="0">
                <a:solidFill>
                  <a:srgbClr val="FFFF00"/>
                </a:solidFill>
              </a:rPr>
              <a:t>brim over</a:t>
            </a:r>
            <a:br>
              <a:rPr lang="en-US" sz="4000" dirty="0"/>
            </a:br>
            <a:r>
              <a:rPr lang="en-US" sz="4000" dirty="0"/>
              <a:t> with new wine. (</a:t>
            </a:r>
            <a:r>
              <a:rPr lang="en-US" sz="4000" dirty="0" err="1"/>
              <a:t>Prov</a:t>
            </a:r>
            <a:r>
              <a:rPr lang="en-US" sz="4000" dirty="0"/>
              <a:t> 3:9-9)</a:t>
            </a:r>
          </a:p>
        </p:txBody>
      </p:sp>
    </p:spTree>
    <p:extLst>
      <p:ext uri="{BB962C8B-B14F-4D97-AF65-F5344CB8AC3E}">
        <p14:creationId xmlns:p14="http://schemas.microsoft.com/office/powerpoint/2010/main" val="4167551080"/>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90313" y="-533400"/>
            <a:ext cx="4639887" cy="8000999"/>
          </a:xfrm>
          <a:prstGeom prst="rect">
            <a:avLst/>
          </a:prstGeom>
          <a:solidFill>
            <a:srgbClr val="DCE3F2"/>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a:r>
              <a:rPr lang="en-US" dirty="0"/>
              <a:t>  Abraham was Rich</a:t>
            </a:r>
            <a:endParaRPr lang="en-US" u="sng" dirty="0"/>
          </a:p>
        </p:txBody>
      </p:sp>
      <p:sp>
        <p:nvSpPr>
          <p:cNvPr id="4" name="Content Placeholder 3"/>
          <p:cNvSpPr>
            <a:spLocks noGrp="1"/>
          </p:cNvSpPr>
          <p:nvPr>
            <p:ph idx="1"/>
          </p:nvPr>
        </p:nvSpPr>
        <p:spPr/>
        <p:txBody>
          <a:bodyPr/>
          <a:lstStyle/>
          <a:p>
            <a:endParaRPr lang="en-US"/>
          </a:p>
        </p:txBody>
      </p:sp>
      <p:pic>
        <p:nvPicPr>
          <p:cNvPr id="3075" name="Picture 3"/>
          <p:cNvPicPr>
            <a:picLocks noChangeAspect="1" noChangeArrowheads="1"/>
          </p:cNvPicPr>
          <p:nvPr/>
        </p:nvPicPr>
        <p:blipFill>
          <a:blip r:embed="rId3" cstate="print"/>
          <a:srcRect/>
          <a:stretch>
            <a:fillRect/>
          </a:stretch>
        </p:blipFill>
        <p:spPr bwMode="auto">
          <a:xfrm>
            <a:off x="6629400" y="381000"/>
            <a:ext cx="4690005" cy="6654338"/>
          </a:xfrm>
          <a:prstGeom prst="rect">
            <a:avLst/>
          </a:prstGeom>
          <a:noFill/>
          <a:ln w="9525">
            <a:noFill/>
            <a:miter lim="800000"/>
            <a:headEnd/>
            <a:tailEnd/>
          </a:ln>
          <a:effectLst/>
        </p:spPr>
      </p:pic>
    </p:spTree>
    <p:extLst>
      <p:ext uri="{BB962C8B-B14F-4D97-AF65-F5344CB8AC3E}">
        <p14:creationId xmlns:p14="http://schemas.microsoft.com/office/powerpoint/2010/main" val="2561810430"/>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7010400" y="10551"/>
            <a:ext cx="5562600" cy="6864350"/>
          </a:xfrm>
          <a:prstGeom prst="rect">
            <a:avLst/>
          </a:prstGeom>
          <a:noFill/>
          <a:ln w="9525">
            <a:noFill/>
            <a:miter lim="800000"/>
            <a:headEnd/>
            <a:tailEnd/>
          </a:ln>
          <a:effectLst/>
        </p:spPr>
      </p:pic>
      <p:sp>
        <p:nvSpPr>
          <p:cNvPr id="3" name="Content Placeholder 2"/>
          <p:cNvSpPr>
            <a:spLocks noGrp="1"/>
          </p:cNvSpPr>
          <p:nvPr>
            <p:ph idx="1"/>
          </p:nvPr>
        </p:nvSpPr>
        <p:spPr>
          <a:xfrm>
            <a:off x="609600" y="1600201"/>
            <a:ext cx="6553200" cy="4525963"/>
          </a:xfrm>
        </p:spPr>
        <p:txBody>
          <a:bodyPr>
            <a:noAutofit/>
          </a:bodyPr>
          <a:lstStyle/>
          <a:p>
            <a:pPr marL="0" indent="0"/>
            <a:r>
              <a:rPr lang="en-US" sz="4000" dirty="0"/>
              <a:t> </a:t>
            </a:r>
            <a:r>
              <a:rPr lang="en-US" sz="4000" baseline="30000" dirty="0"/>
              <a:t>19</a:t>
            </a:r>
            <a:r>
              <a:rPr lang="en-US" sz="4000" dirty="0"/>
              <a:t> And my </a:t>
            </a:r>
            <a:r>
              <a:rPr lang="en-US" sz="4000" dirty="0">
                <a:solidFill>
                  <a:srgbClr val="FFFF00"/>
                </a:solidFill>
              </a:rPr>
              <a:t>God will meet all your needs</a:t>
            </a:r>
            <a:r>
              <a:rPr lang="en-US" sz="4000" dirty="0"/>
              <a:t> according to his glorious riches in Christ Jesus. (Philippians 4:19)</a:t>
            </a:r>
          </a:p>
        </p:txBody>
      </p:sp>
      <p:pic>
        <p:nvPicPr>
          <p:cNvPr id="5" name="Picture 3"/>
          <p:cNvPicPr>
            <a:picLocks noChangeAspect="1" noChangeArrowheads="1"/>
          </p:cNvPicPr>
          <p:nvPr/>
        </p:nvPicPr>
        <p:blipFill>
          <a:blip r:embed="rId2" cstate="print"/>
          <a:srcRect/>
          <a:stretch>
            <a:fillRect/>
          </a:stretch>
        </p:blipFill>
        <p:spPr bwMode="auto">
          <a:xfrm>
            <a:off x="7010400" y="25734"/>
            <a:ext cx="5562600" cy="68643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On this “Pledge Sunday” realize:</a:t>
            </a:r>
          </a:p>
        </p:txBody>
      </p:sp>
    </p:spTree>
    <p:extLst>
      <p:ext uri="{BB962C8B-B14F-4D97-AF65-F5344CB8AC3E}">
        <p14:creationId xmlns:p14="http://schemas.microsoft.com/office/powerpoint/2010/main" val="2400601566"/>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11379200" cy="1143000"/>
          </a:xfrm>
        </p:spPr>
        <p:txBody>
          <a:bodyPr/>
          <a:lstStyle/>
          <a:p>
            <a:r>
              <a:rPr lang="en-US" sz="6600"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53797574"/>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935661" y="0"/>
            <a:ext cx="525633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Dives was Rich!</a:t>
            </a:r>
            <a:endParaRPr lang="en-US" u="sng"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40907129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935661" y="0"/>
            <a:ext cx="525633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Dives was Rich!</a:t>
            </a:r>
            <a:endParaRPr lang="en-US" u="sng" dirty="0"/>
          </a:p>
        </p:txBody>
      </p:sp>
      <p:sp>
        <p:nvSpPr>
          <p:cNvPr id="4" name="Content Placeholder 3"/>
          <p:cNvSpPr>
            <a:spLocks noGrp="1"/>
          </p:cNvSpPr>
          <p:nvPr>
            <p:ph idx="1"/>
          </p:nvPr>
        </p:nvSpPr>
        <p:spPr/>
        <p:txBody>
          <a:bodyPr/>
          <a:lstStyle/>
          <a:p>
            <a:endParaRPr lang="en-US"/>
          </a:p>
        </p:txBody>
      </p:sp>
      <p:sp>
        <p:nvSpPr>
          <p:cNvPr id="5" name="Oval 4"/>
          <p:cNvSpPr/>
          <p:nvPr/>
        </p:nvSpPr>
        <p:spPr>
          <a:xfrm>
            <a:off x="9448799" y="571500"/>
            <a:ext cx="1428750" cy="152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6810061"/>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3116</TotalTime>
  <Words>5359</Words>
  <Application>Microsoft Office PowerPoint</Application>
  <PresentationFormat>Widescreen</PresentationFormat>
  <Paragraphs>395</Paragraphs>
  <Slides>71</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Arial Black</vt:lpstr>
      <vt:lpstr>Calibri</vt:lpstr>
      <vt:lpstr>Impact</vt:lpstr>
      <vt:lpstr>Symbol</vt:lpstr>
      <vt:lpstr>Office Theme</vt:lpstr>
      <vt:lpstr>JAMES</vt:lpstr>
      <vt:lpstr>PowerPoint Presentation</vt:lpstr>
      <vt:lpstr>  Two Extremes Today:</vt:lpstr>
      <vt:lpstr>  Two Extremes Today:</vt:lpstr>
      <vt:lpstr>  Two Extremes Today:</vt:lpstr>
      <vt:lpstr>  Two Extremes Today:</vt:lpstr>
      <vt:lpstr>  Abraham was Rich</vt:lpstr>
      <vt:lpstr>  Dives was Rich!</vt:lpstr>
      <vt:lpstr>  Dives was Rich!</vt:lpstr>
      <vt:lpstr>  Lazarus was Poor!</vt:lpstr>
      <vt:lpstr>  Lazarus was Rich!</vt:lpstr>
      <vt:lpstr>  Dives was Poor!</vt:lpstr>
      <vt:lpstr>  Two Extremes Today:</vt:lpstr>
      <vt:lpstr>  Two Extremes Today:</vt:lpstr>
      <vt:lpstr>  Two Extremes Today:</vt:lpstr>
      <vt:lpstr>  It’s how you use your wealth </vt:lpstr>
      <vt:lpstr>  It’s how you use your wealth </vt:lpstr>
      <vt:lpstr>  It’s how you use your wealth </vt:lpstr>
      <vt:lpstr>  It’s how you use your wealth </vt:lpstr>
      <vt:lpstr>   WARNING:  Money Corrupts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CONSIDER:  Your Ways!</vt:lpstr>
      <vt:lpstr>   WARNING:  Money Corrupts</vt:lpstr>
      <vt:lpstr>   WARNING:  Money Corrupts</vt:lpstr>
      <vt:lpstr>   WARNING:  Money Corrupts</vt:lpstr>
      <vt:lpstr>   WARNING:  Money Corrupts</vt:lpstr>
      <vt:lpstr>   WARNING:  Money Corrupts</vt:lpstr>
      <vt:lpstr>   CONSIDER:  Your Ways!</vt:lpstr>
      <vt:lpstr>   CONSIDER:  Your Ways!</vt:lpstr>
      <vt:lpstr>   CONSIDER:  Your Ways!</vt:lpstr>
      <vt:lpstr>   CONSIDER:  Your Ways!</vt:lpstr>
      <vt:lpstr>   CONSIDER:  Your Ways!</vt:lpstr>
      <vt:lpstr>   WARNING:  Money Talks</vt:lpstr>
      <vt:lpstr>   WARNING:  Money Fattens</vt:lpstr>
      <vt:lpstr>   WARNING:  Money Fattens</vt:lpstr>
      <vt:lpstr>   WARNING:  Money Kills</vt:lpstr>
      <vt:lpstr>SUGGESTION: Be Patient ...</vt:lpstr>
      <vt:lpstr>SUGGESTION: Be Patient Brothers</vt:lpstr>
      <vt:lpstr>SUGGESTION: Be Patient ‘til 2nd Coming</vt:lpstr>
      <vt:lpstr>SUGGESTION: Be Patient like a Farmer</vt:lpstr>
      <vt:lpstr>SUGGESTION: Be Patient</vt:lpstr>
      <vt:lpstr>SUGGESTION: Be Patient Standing Firm</vt:lpstr>
      <vt:lpstr>SUGGESTION: Be Patient ‘til 2nd Coming</vt:lpstr>
      <vt:lpstr>The point: Invest in what matters!</vt:lpstr>
      <vt:lpstr>The point: Invest in what matters!</vt:lpstr>
      <vt:lpstr>The point: Invest in what matters!</vt:lpstr>
      <vt:lpstr>The point: Invest in what matters!</vt:lpstr>
      <vt:lpstr>On this “Pledge Sunday” realize:</vt:lpstr>
      <vt:lpstr>On this “Pledge Sunday” realize:</vt:lpstr>
      <vt:lpstr>On this “Pledge Sunday” realize:</vt:lpstr>
      <vt:lpstr> On this “Pledge Sunday” realize:</vt:lpstr>
      <vt:lpstr> On this “Pledge Sunday” realize:</vt:lpstr>
      <vt:lpstr> On this “Pledge Sunday” realize:</vt:lpstr>
      <vt:lpstr> On this “Pledge Sunday” realize:</vt:lpstr>
      <vt:lpstr> On this “Pledge Sunday” realize:</vt:lpstr>
      <vt:lpstr> On this “Pledge Sunday” realize: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275</cp:revision>
  <dcterms:created xsi:type="dcterms:W3CDTF">2010-04-14T15:21:06Z</dcterms:created>
  <dcterms:modified xsi:type="dcterms:W3CDTF">2021-05-22T03:03:35Z</dcterms:modified>
</cp:coreProperties>
</file>