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570" r:id="rId3"/>
    <p:sldId id="526" r:id="rId4"/>
    <p:sldId id="572" r:id="rId5"/>
    <p:sldId id="527" r:id="rId6"/>
    <p:sldId id="528" r:id="rId7"/>
    <p:sldId id="529" r:id="rId8"/>
    <p:sldId id="573" r:id="rId9"/>
    <p:sldId id="530" r:id="rId10"/>
    <p:sldId id="574" r:id="rId11"/>
    <p:sldId id="531" r:id="rId12"/>
    <p:sldId id="576" r:id="rId13"/>
    <p:sldId id="575" r:id="rId14"/>
    <p:sldId id="532" r:id="rId15"/>
    <p:sldId id="577" r:id="rId16"/>
    <p:sldId id="533" r:id="rId17"/>
    <p:sldId id="578" r:id="rId18"/>
    <p:sldId id="579" r:id="rId19"/>
    <p:sldId id="580" r:id="rId20"/>
    <p:sldId id="581" r:id="rId21"/>
    <p:sldId id="582" r:id="rId22"/>
    <p:sldId id="535" r:id="rId23"/>
    <p:sldId id="536" r:id="rId24"/>
    <p:sldId id="583" r:id="rId25"/>
    <p:sldId id="537" r:id="rId26"/>
    <p:sldId id="584" r:id="rId27"/>
    <p:sldId id="538" r:id="rId28"/>
    <p:sldId id="539" r:id="rId29"/>
    <p:sldId id="540" r:id="rId30"/>
    <p:sldId id="541" r:id="rId31"/>
    <p:sldId id="542" r:id="rId32"/>
    <p:sldId id="543" r:id="rId33"/>
    <p:sldId id="544" r:id="rId34"/>
    <p:sldId id="545" r:id="rId35"/>
    <p:sldId id="546" r:id="rId36"/>
    <p:sldId id="595" r:id="rId37"/>
    <p:sldId id="547" r:id="rId38"/>
    <p:sldId id="548" r:id="rId39"/>
    <p:sldId id="585" r:id="rId40"/>
    <p:sldId id="549" r:id="rId41"/>
    <p:sldId id="550" r:id="rId42"/>
    <p:sldId id="586" r:id="rId43"/>
    <p:sldId id="587" r:id="rId44"/>
    <p:sldId id="551" r:id="rId45"/>
    <p:sldId id="552" r:id="rId46"/>
    <p:sldId id="553" r:id="rId47"/>
    <p:sldId id="554" r:id="rId48"/>
    <p:sldId id="555" r:id="rId49"/>
    <p:sldId id="556" r:id="rId50"/>
    <p:sldId id="557" r:id="rId51"/>
    <p:sldId id="588" r:id="rId52"/>
    <p:sldId id="589" r:id="rId53"/>
    <p:sldId id="590" r:id="rId54"/>
    <p:sldId id="591" r:id="rId55"/>
    <p:sldId id="592" r:id="rId56"/>
    <p:sldId id="593" r:id="rId57"/>
    <p:sldId id="558" r:id="rId58"/>
    <p:sldId id="559" r:id="rId59"/>
    <p:sldId id="560" r:id="rId60"/>
    <p:sldId id="561" r:id="rId61"/>
    <p:sldId id="562" r:id="rId62"/>
    <p:sldId id="563" r:id="rId63"/>
    <p:sldId id="564" r:id="rId64"/>
    <p:sldId id="565" r:id="rId65"/>
    <p:sldId id="566" r:id="rId66"/>
    <p:sldId id="567" r:id="rId67"/>
    <p:sldId id="568" r:id="rId68"/>
    <p:sldId id="571" r:id="rId69"/>
    <p:sldId id="594" r:id="rId70"/>
    <p:sldId id="56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414"/>
    <a:srgbClr val="4F5458"/>
    <a:srgbClr val="6F8594"/>
    <a:srgbClr val="0A0A0A"/>
    <a:srgbClr val="E3DE00"/>
    <a:srgbClr val="C09200"/>
    <a:srgbClr val="926F00"/>
    <a:srgbClr val="162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8" d="100"/>
          <a:sy n="78" d="100"/>
        </p:scale>
        <p:origin x="778" y="5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309608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13</a:t>
            </a:fld>
            <a:endParaRPr lang="en-US"/>
          </a:p>
        </p:txBody>
      </p:sp>
    </p:spTree>
    <p:extLst>
      <p:ext uri="{BB962C8B-B14F-4D97-AF65-F5344CB8AC3E}">
        <p14:creationId xmlns:p14="http://schemas.microsoft.com/office/powerpoint/2010/main" val="2703863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14</a:t>
            </a:fld>
            <a:endParaRPr lang="en-US"/>
          </a:p>
        </p:txBody>
      </p:sp>
    </p:spTree>
    <p:extLst>
      <p:ext uri="{BB962C8B-B14F-4D97-AF65-F5344CB8AC3E}">
        <p14:creationId xmlns:p14="http://schemas.microsoft.com/office/powerpoint/2010/main" val="681442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15</a:t>
            </a:fld>
            <a:endParaRPr lang="en-US"/>
          </a:p>
        </p:txBody>
      </p:sp>
    </p:spTree>
    <p:extLst>
      <p:ext uri="{BB962C8B-B14F-4D97-AF65-F5344CB8AC3E}">
        <p14:creationId xmlns:p14="http://schemas.microsoft.com/office/powerpoint/2010/main" val="4143545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16</a:t>
            </a:fld>
            <a:endParaRPr lang="en-US"/>
          </a:p>
        </p:txBody>
      </p:sp>
    </p:spTree>
    <p:extLst>
      <p:ext uri="{BB962C8B-B14F-4D97-AF65-F5344CB8AC3E}">
        <p14:creationId xmlns:p14="http://schemas.microsoft.com/office/powerpoint/2010/main" val="1705553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17</a:t>
            </a:fld>
            <a:endParaRPr lang="en-US"/>
          </a:p>
        </p:txBody>
      </p:sp>
    </p:spTree>
    <p:extLst>
      <p:ext uri="{BB962C8B-B14F-4D97-AF65-F5344CB8AC3E}">
        <p14:creationId xmlns:p14="http://schemas.microsoft.com/office/powerpoint/2010/main" val="1184518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18</a:t>
            </a:fld>
            <a:endParaRPr lang="en-US"/>
          </a:p>
        </p:txBody>
      </p:sp>
    </p:spTree>
    <p:extLst>
      <p:ext uri="{BB962C8B-B14F-4D97-AF65-F5344CB8AC3E}">
        <p14:creationId xmlns:p14="http://schemas.microsoft.com/office/powerpoint/2010/main" val="2956018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19</a:t>
            </a:fld>
            <a:endParaRPr lang="en-US"/>
          </a:p>
        </p:txBody>
      </p:sp>
    </p:spTree>
    <p:extLst>
      <p:ext uri="{BB962C8B-B14F-4D97-AF65-F5344CB8AC3E}">
        <p14:creationId xmlns:p14="http://schemas.microsoft.com/office/powerpoint/2010/main" val="15519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20</a:t>
            </a:fld>
            <a:endParaRPr lang="en-US"/>
          </a:p>
        </p:txBody>
      </p:sp>
    </p:spTree>
    <p:extLst>
      <p:ext uri="{BB962C8B-B14F-4D97-AF65-F5344CB8AC3E}">
        <p14:creationId xmlns:p14="http://schemas.microsoft.com/office/powerpoint/2010/main" val="2510140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21</a:t>
            </a:fld>
            <a:endParaRPr lang="en-US"/>
          </a:p>
        </p:txBody>
      </p:sp>
    </p:spTree>
    <p:extLst>
      <p:ext uri="{BB962C8B-B14F-4D97-AF65-F5344CB8AC3E}">
        <p14:creationId xmlns:p14="http://schemas.microsoft.com/office/powerpoint/2010/main" val="189511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38</a:t>
            </a:fld>
            <a:endParaRPr lang="en-US"/>
          </a:p>
        </p:txBody>
      </p:sp>
    </p:spTree>
    <p:extLst>
      <p:ext uri="{BB962C8B-B14F-4D97-AF65-F5344CB8AC3E}">
        <p14:creationId xmlns:p14="http://schemas.microsoft.com/office/powerpoint/2010/main" val="158072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a:t>
            </a:fld>
            <a:endParaRPr lang="en-US"/>
          </a:p>
        </p:txBody>
      </p:sp>
    </p:spTree>
    <p:extLst>
      <p:ext uri="{BB962C8B-B14F-4D97-AF65-F5344CB8AC3E}">
        <p14:creationId xmlns:p14="http://schemas.microsoft.com/office/powerpoint/2010/main" val="1651649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39</a:t>
            </a:fld>
            <a:endParaRPr lang="en-US"/>
          </a:p>
        </p:txBody>
      </p:sp>
    </p:spTree>
    <p:extLst>
      <p:ext uri="{BB962C8B-B14F-4D97-AF65-F5344CB8AC3E}">
        <p14:creationId xmlns:p14="http://schemas.microsoft.com/office/powerpoint/2010/main" val="2233761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40</a:t>
            </a:fld>
            <a:endParaRPr lang="en-US"/>
          </a:p>
        </p:txBody>
      </p:sp>
    </p:spTree>
    <p:extLst>
      <p:ext uri="{BB962C8B-B14F-4D97-AF65-F5344CB8AC3E}">
        <p14:creationId xmlns:p14="http://schemas.microsoft.com/office/powerpoint/2010/main" val="1270890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41</a:t>
            </a:fld>
            <a:endParaRPr lang="en-US"/>
          </a:p>
        </p:txBody>
      </p:sp>
    </p:spTree>
    <p:extLst>
      <p:ext uri="{BB962C8B-B14F-4D97-AF65-F5344CB8AC3E}">
        <p14:creationId xmlns:p14="http://schemas.microsoft.com/office/powerpoint/2010/main" val="3270099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42</a:t>
            </a:fld>
            <a:endParaRPr lang="en-US"/>
          </a:p>
        </p:txBody>
      </p:sp>
    </p:spTree>
    <p:extLst>
      <p:ext uri="{BB962C8B-B14F-4D97-AF65-F5344CB8AC3E}">
        <p14:creationId xmlns:p14="http://schemas.microsoft.com/office/powerpoint/2010/main" val="3230006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43</a:t>
            </a:fld>
            <a:endParaRPr lang="en-US"/>
          </a:p>
        </p:txBody>
      </p:sp>
    </p:spTree>
    <p:extLst>
      <p:ext uri="{BB962C8B-B14F-4D97-AF65-F5344CB8AC3E}">
        <p14:creationId xmlns:p14="http://schemas.microsoft.com/office/powerpoint/2010/main" val="2001109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44</a:t>
            </a:fld>
            <a:endParaRPr lang="en-US"/>
          </a:p>
        </p:txBody>
      </p:sp>
    </p:spTree>
    <p:extLst>
      <p:ext uri="{BB962C8B-B14F-4D97-AF65-F5344CB8AC3E}">
        <p14:creationId xmlns:p14="http://schemas.microsoft.com/office/powerpoint/2010/main" val="3638178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45</a:t>
            </a:fld>
            <a:endParaRPr lang="en-US"/>
          </a:p>
        </p:txBody>
      </p:sp>
    </p:spTree>
    <p:extLst>
      <p:ext uri="{BB962C8B-B14F-4D97-AF65-F5344CB8AC3E}">
        <p14:creationId xmlns:p14="http://schemas.microsoft.com/office/powerpoint/2010/main" val="414007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46</a:t>
            </a:fld>
            <a:endParaRPr lang="en-US"/>
          </a:p>
        </p:txBody>
      </p:sp>
    </p:spTree>
    <p:extLst>
      <p:ext uri="{BB962C8B-B14F-4D97-AF65-F5344CB8AC3E}">
        <p14:creationId xmlns:p14="http://schemas.microsoft.com/office/powerpoint/2010/main" val="1288424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47</a:t>
            </a:fld>
            <a:endParaRPr lang="en-US"/>
          </a:p>
        </p:txBody>
      </p:sp>
    </p:spTree>
    <p:extLst>
      <p:ext uri="{BB962C8B-B14F-4D97-AF65-F5344CB8AC3E}">
        <p14:creationId xmlns:p14="http://schemas.microsoft.com/office/powerpoint/2010/main" val="863324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48</a:t>
            </a:fld>
            <a:endParaRPr lang="en-US"/>
          </a:p>
        </p:txBody>
      </p:sp>
    </p:spTree>
    <p:extLst>
      <p:ext uri="{BB962C8B-B14F-4D97-AF65-F5344CB8AC3E}">
        <p14:creationId xmlns:p14="http://schemas.microsoft.com/office/powerpoint/2010/main" val="318861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a:t>
            </a:fld>
            <a:endParaRPr lang="en-US"/>
          </a:p>
        </p:txBody>
      </p:sp>
    </p:spTree>
    <p:extLst>
      <p:ext uri="{BB962C8B-B14F-4D97-AF65-F5344CB8AC3E}">
        <p14:creationId xmlns:p14="http://schemas.microsoft.com/office/powerpoint/2010/main" val="3250763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49</a:t>
            </a:fld>
            <a:endParaRPr lang="en-US"/>
          </a:p>
        </p:txBody>
      </p:sp>
    </p:spTree>
    <p:extLst>
      <p:ext uri="{BB962C8B-B14F-4D97-AF65-F5344CB8AC3E}">
        <p14:creationId xmlns:p14="http://schemas.microsoft.com/office/powerpoint/2010/main" val="2518827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50</a:t>
            </a:fld>
            <a:endParaRPr lang="en-US"/>
          </a:p>
        </p:txBody>
      </p:sp>
    </p:spTree>
    <p:extLst>
      <p:ext uri="{BB962C8B-B14F-4D97-AF65-F5344CB8AC3E}">
        <p14:creationId xmlns:p14="http://schemas.microsoft.com/office/powerpoint/2010/main" val="4196708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51</a:t>
            </a:fld>
            <a:endParaRPr lang="en-US"/>
          </a:p>
        </p:txBody>
      </p:sp>
    </p:spTree>
    <p:extLst>
      <p:ext uri="{BB962C8B-B14F-4D97-AF65-F5344CB8AC3E}">
        <p14:creationId xmlns:p14="http://schemas.microsoft.com/office/powerpoint/2010/main" val="98449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52</a:t>
            </a:fld>
            <a:endParaRPr lang="en-US"/>
          </a:p>
        </p:txBody>
      </p:sp>
    </p:spTree>
    <p:extLst>
      <p:ext uri="{BB962C8B-B14F-4D97-AF65-F5344CB8AC3E}">
        <p14:creationId xmlns:p14="http://schemas.microsoft.com/office/powerpoint/2010/main" val="2182501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53</a:t>
            </a:fld>
            <a:endParaRPr lang="en-US"/>
          </a:p>
        </p:txBody>
      </p:sp>
    </p:spTree>
    <p:extLst>
      <p:ext uri="{BB962C8B-B14F-4D97-AF65-F5344CB8AC3E}">
        <p14:creationId xmlns:p14="http://schemas.microsoft.com/office/powerpoint/2010/main" val="4108352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54</a:t>
            </a:fld>
            <a:endParaRPr lang="en-US"/>
          </a:p>
        </p:txBody>
      </p:sp>
    </p:spTree>
    <p:extLst>
      <p:ext uri="{BB962C8B-B14F-4D97-AF65-F5344CB8AC3E}">
        <p14:creationId xmlns:p14="http://schemas.microsoft.com/office/powerpoint/2010/main" val="3592869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55</a:t>
            </a:fld>
            <a:endParaRPr lang="en-US"/>
          </a:p>
        </p:txBody>
      </p:sp>
    </p:spTree>
    <p:extLst>
      <p:ext uri="{BB962C8B-B14F-4D97-AF65-F5344CB8AC3E}">
        <p14:creationId xmlns:p14="http://schemas.microsoft.com/office/powerpoint/2010/main" val="3738644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56</a:t>
            </a:fld>
            <a:endParaRPr lang="en-US"/>
          </a:p>
        </p:txBody>
      </p:sp>
    </p:spTree>
    <p:extLst>
      <p:ext uri="{BB962C8B-B14F-4D97-AF65-F5344CB8AC3E}">
        <p14:creationId xmlns:p14="http://schemas.microsoft.com/office/powerpoint/2010/main" val="2402836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57</a:t>
            </a:fld>
            <a:endParaRPr lang="en-US"/>
          </a:p>
        </p:txBody>
      </p:sp>
    </p:spTree>
    <p:extLst>
      <p:ext uri="{BB962C8B-B14F-4D97-AF65-F5344CB8AC3E}">
        <p14:creationId xmlns:p14="http://schemas.microsoft.com/office/powerpoint/2010/main" val="332234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58</a:t>
            </a:fld>
            <a:endParaRPr lang="en-US"/>
          </a:p>
        </p:txBody>
      </p:sp>
    </p:spTree>
    <p:extLst>
      <p:ext uri="{BB962C8B-B14F-4D97-AF65-F5344CB8AC3E}">
        <p14:creationId xmlns:p14="http://schemas.microsoft.com/office/powerpoint/2010/main" val="343595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Slander and Speak against are the same Greek</a:t>
            </a:r>
            <a:r>
              <a:rPr lang="en-US" baseline="0" dirty="0"/>
              <a:t> word “Speak down.”</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7</a:t>
            </a:fld>
            <a:endParaRPr lang="en-US"/>
          </a:p>
        </p:txBody>
      </p:sp>
    </p:spTree>
    <p:extLst>
      <p:ext uri="{BB962C8B-B14F-4D97-AF65-F5344CB8AC3E}">
        <p14:creationId xmlns:p14="http://schemas.microsoft.com/office/powerpoint/2010/main" val="1069334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59</a:t>
            </a:fld>
            <a:endParaRPr lang="en-US"/>
          </a:p>
        </p:txBody>
      </p:sp>
    </p:spTree>
    <p:extLst>
      <p:ext uri="{BB962C8B-B14F-4D97-AF65-F5344CB8AC3E}">
        <p14:creationId xmlns:p14="http://schemas.microsoft.com/office/powerpoint/2010/main" val="2773840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60</a:t>
            </a:fld>
            <a:endParaRPr lang="en-US"/>
          </a:p>
        </p:txBody>
      </p:sp>
    </p:spTree>
    <p:extLst>
      <p:ext uri="{BB962C8B-B14F-4D97-AF65-F5344CB8AC3E}">
        <p14:creationId xmlns:p14="http://schemas.microsoft.com/office/powerpoint/2010/main" val="761832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61</a:t>
            </a:fld>
            <a:endParaRPr lang="en-US"/>
          </a:p>
        </p:txBody>
      </p:sp>
    </p:spTree>
    <p:extLst>
      <p:ext uri="{BB962C8B-B14F-4D97-AF65-F5344CB8AC3E}">
        <p14:creationId xmlns:p14="http://schemas.microsoft.com/office/powerpoint/2010/main" val="3116946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62</a:t>
            </a:fld>
            <a:endParaRPr lang="en-US"/>
          </a:p>
        </p:txBody>
      </p:sp>
    </p:spTree>
    <p:extLst>
      <p:ext uri="{BB962C8B-B14F-4D97-AF65-F5344CB8AC3E}">
        <p14:creationId xmlns:p14="http://schemas.microsoft.com/office/powerpoint/2010/main" val="1381649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63</a:t>
            </a:fld>
            <a:endParaRPr lang="en-US"/>
          </a:p>
        </p:txBody>
      </p:sp>
    </p:spTree>
    <p:extLst>
      <p:ext uri="{BB962C8B-B14F-4D97-AF65-F5344CB8AC3E}">
        <p14:creationId xmlns:p14="http://schemas.microsoft.com/office/powerpoint/2010/main" val="3364971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64</a:t>
            </a:fld>
            <a:endParaRPr lang="en-US"/>
          </a:p>
        </p:txBody>
      </p:sp>
    </p:spTree>
    <p:extLst>
      <p:ext uri="{BB962C8B-B14F-4D97-AF65-F5344CB8AC3E}">
        <p14:creationId xmlns:p14="http://schemas.microsoft.com/office/powerpoint/2010/main" val="1920465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65</a:t>
            </a:fld>
            <a:endParaRPr lang="en-US"/>
          </a:p>
        </p:txBody>
      </p:sp>
    </p:spTree>
    <p:extLst>
      <p:ext uri="{BB962C8B-B14F-4D97-AF65-F5344CB8AC3E}">
        <p14:creationId xmlns:p14="http://schemas.microsoft.com/office/powerpoint/2010/main" val="3351059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66</a:t>
            </a:fld>
            <a:endParaRPr lang="en-US"/>
          </a:p>
        </p:txBody>
      </p:sp>
    </p:spTree>
    <p:extLst>
      <p:ext uri="{BB962C8B-B14F-4D97-AF65-F5344CB8AC3E}">
        <p14:creationId xmlns:p14="http://schemas.microsoft.com/office/powerpoint/2010/main" val="2868018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67</a:t>
            </a:fld>
            <a:endParaRPr lang="en-US"/>
          </a:p>
        </p:txBody>
      </p:sp>
    </p:spTree>
    <p:extLst>
      <p:ext uri="{BB962C8B-B14F-4D97-AF65-F5344CB8AC3E}">
        <p14:creationId xmlns:p14="http://schemas.microsoft.com/office/powerpoint/2010/main" val="1214807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Slander and Speak against are the same Greek</a:t>
            </a:r>
            <a:r>
              <a:rPr lang="en-US" baseline="0" dirty="0"/>
              <a:t> word “Speak down.”</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8</a:t>
            </a:fld>
            <a:endParaRPr lang="en-US"/>
          </a:p>
        </p:txBody>
      </p:sp>
    </p:spTree>
    <p:extLst>
      <p:ext uri="{BB962C8B-B14F-4D97-AF65-F5344CB8AC3E}">
        <p14:creationId xmlns:p14="http://schemas.microsoft.com/office/powerpoint/2010/main" val="3584178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9</a:t>
            </a:fld>
            <a:endParaRPr lang="en-US"/>
          </a:p>
        </p:txBody>
      </p:sp>
    </p:spTree>
    <p:extLst>
      <p:ext uri="{BB962C8B-B14F-4D97-AF65-F5344CB8AC3E}">
        <p14:creationId xmlns:p14="http://schemas.microsoft.com/office/powerpoint/2010/main" val="1206394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10</a:t>
            </a:fld>
            <a:endParaRPr lang="en-US"/>
          </a:p>
        </p:txBody>
      </p:sp>
    </p:spTree>
    <p:extLst>
      <p:ext uri="{BB962C8B-B14F-4D97-AF65-F5344CB8AC3E}">
        <p14:creationId xmlns:p14="http://schemas.microsoft.com/office/powerpoint/2010/main" val="8671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11</a:t>
            </a:fld>
            <a:endParaRPr lang="en-US"/>
          </a:p>
        </p:txBody>
      </p:sp>
    </p:spTree>
    <p:extLst>
      <p:ext uri="{BB962C8B-B14F-4D97-AF65-F5344CB8AC3E}">
        <p14:creationId xmlns:p14="http://schemas.microsoft.com/office/powerpoint/2010/main" val="29218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12</a:t>
            </a:fld>
            <a:endParaRPr lang="en-US"/>
          </a:p>
        </p:txBody>
      </p:sp>
    </p:spTree>
    <p:extLst>
      <p:ext uri="{BB962C8B-B14F-4D97-AF65-F5344CB8AC3E}">
        <p14:creationId xmlns:p14="http://schemas.microsoft.com/office/powerpoint/2010/main" val="53656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slander one another. Anyone who speaks against his brother or </a:t>
            </a:r>
            <a:r>
              <a:rPr lang="en-US" sz="4000" dirty="0">
                <a:effectLst>
                  <a:glow rad="127000">
                    <a:srgbClr val="C00000"/>
                  </a:glow>
                  <a:outerShdw blurRad="38100" dist="38100" dir="2700000" algn="tl">
                    <a:srgbClr val="000000">
                      <a:alpha val="43137"/>
                    </a:srgbClr>
                  </a:outerShdw>
                </a:effectLst>
              </a:rPr>
              <a:t>judges </a:t>
            </a:r>
            <a:r>
              <a:rPr lang="en-US" sz="4000" dirty="0"/>
              <a:t>him ...</a:t>
            </a:r>
          </a:p>
        </p:txBody>
      </p:sp>
      <p:sp>
        <p:nvSpPr>
          <p:cNvPr id="10" name="Content Placeholder 2"/>
          <p:cNvSpPr txBox="1">
            <a:spLocks/>
          </p:cNvSpPr>
          <p:nvPr/>
        </p:nvSpPr>
        <p:spPr>
          <a:xfrm>
            <a:off x="2343150" y="4800600"/>
            <a:ext cx="3314700" cy="2419350"/>
          </a:xfrm>
          <a:prstGeom prst="rect">
            <a:avLst/>
          </a:prstGeom>
        </p:spPr>
        <p:txBody>
          <a:bodyPr vert="horz" lIns="91440" tIns="45720" rIns="91440" bIns="45720" rtlCol="0">
            <a:normAutofit/>
          </a:bodyPr>
          <a:lstStyle/>
          <a:p>
            <a:pPr marL="342900" indent="-342900">
              <a:spcBef>
                <a:spcPct val="20000"/>
              </a:spcBef>
              <a:defRPr/>
            </a:pPr>
            <a:r>
              <a:rPr lang="en-US" sz="12000" b="1" baseline="30000" dirty="0">
                <a:solidFill>
                  <a:schemeClr val="bg1"/>
                </a:solidFill>
                <a:effectLst>
                  <a:outerShdw blurRad="38100" dist="38100" dir="2700000" algn="tl">
                    <a:srgbClr val="000000">
                      <a:alpha val="43137"/>
                    </a:srgbClr>
                  </a:outerShdw>
                </a:effectLst>
              </a:rPr>
              <a:t>WHY?</a:t>
            </a:r>
            <a:endParaRPr lang="en-US" sz="12000" b="1" dirty="0">
              <a:solidFill>
                <a:schemeClr val="bg1"/>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4249642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slander one another. Anyone who speaks against his brother or judges him </a:t>
            </a:r>
            <a:r>
              <a:rPr lang="en-US" sz="4000" dirty="0">
                <a:effectLst>
                  <a:glow rad="127000">
                    <a:srgbClr val="C00000"/>
                  </a:glow>
                  <a:outerShdw blurRad="38100" dist="38100" dir="2700000" algn="tl">
                    <a:srgbClr val="000000">
                      <a:alpha val="43137"/>
                    </a:srgbClr>
                  </a:outerShdw>
                </a:effectLst>
              </a:rPr>
              <a:t>speaks against the law and judges it</a:t>
            </a:r>
            <a:r>
              <a:rPr lang="en-US" sz="4000" dirty="0"/>
              <a:t>. </a:t>
            </a:r>
          </a:p>
          <a:p>
            <a:r>
              <a:rPr lang="en-US" sz="4000" dirty="0"/>
              <a:t> </a:t>
            </a:r>
          </a:p>
        </p:txBody>
      </p:sp>
    </p:spTree>
    <p:extLst>
      <p:ext uri="{BB962C8B-B14F-4D97-AF65-F5344CB8AC3E}">
        <p14:creationId xmlns:p14="http://schemas.microsoft.com/office/powerpoint/2010/main" val="305854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slander one another. Anyone who speaks against his brother or judges him </a:t>
            </a:r>
            <a:r>
              <a:rPr lang="en-US" sz="4000" dirty="0">
                <a:effectLst>
                  <a:glow rad="127000">
                    <a:srgbClr val="C00000"/>
                  </a:glow>
                  <a:outerShdw blurRad="38100" dist="38100" dir="2700000" algn="tl">
                    <a:srgbClr val="000000">
                      <a:alpha val="43137"/>
                    </a:srgbClr>
                  </a:outerShdw>
                </a:effectLst>
              </a:rPr>
              <a:t>speaks against the law and judges it</a:t>
            </a:r>
            <a:r>
              <a:rPr lang="en-US" sz="4000" dirty="0"/>
              <a:t>. </a:t>
            </a:r>
          </a:p>
          <a:p>
            <a:r>
              <a:rPr lang="en-US" sz="4000" dirty="0"/>
              <a:t> </a:t>
            </a:r>
          </a:p>
        </p:txBody>
      </p:sp>
      <p:sp>
        <p:nvSpPr>
          <p:cNvPr id="10" name="Content Placeholder 2"/>
          <p:cNvSpPr txBox="1">
            <a:spLocks/>
          </p:cNvSpPr>
          <p:nvPr/>
        </p:nvSpPr>
        <p:spPr>
          <a:xfrm>
            <a:off x="1066800" y="4076700"/>
            <a:ext cx="10134600" cy="2590800"/>
          </a:xfrm>
          <a:prstGeom prst="rect">
            <a:avLst/>
          </a:prstGeom>
        </p:spPr>
        <p:txBody>
          <a:bodyPr vert="horz" lIns="91440" tIns="45720" rIns="91440" bIns="45720" rtlCol="0">
            <a:normAutofit/>
          </a:bodyPr>
          <a:lstStyle/>
          <a:p>
            <a:pPr marL="342900" indent="-342900">
              <a:lnSpc>
                <a:spcPts val="3600"/>
              </a:lnSpc>
              <a:spcBef>
                <a:spcPct val="20000"/>
              </a:spcBef>
            </a:pPr>
            <a:r>
              <a:rPr lang="en-US" sz="7800" b="1" dirty="0">
                <a:solidFill>
                  <a:schemeClr val="bg1"/>
                </a:solidFill>
                <a:effectLst>
                  <a:outerShdw blurRad="38100" dist="38100" dir="2700000" algn="tl">
                    <a:srgbClr val="000000">
                      <a:alpha val="43137"/>
                    </a:srgbClr>
                  </a:outerShdw>
                </a:effectLst>
              </a:rPr>
              <a:t>The Law says:</a:t>
            </a:r>
            <a:br>
              <a:rPr lang="en-US" sz="7800" b="1" dirty="0">
                <a:solidFill>
                  <a:schemeClr val="bg1"/>
                </a:solidFill>
                <a:effectLst>
                  <a:outerShdw blurRad="38100" dist="38100" dir="2700000" algn="tl">
                    <a:srgbClr val="000000">
                      <a:alpha val="43137"/>
                    </a:srgbClr>
                  </a:outerShdw>
                </a:effectLst>
              </a:rPr>
            </a:br>
            <a:br>
              <a:rPr lang="en-US" sz="7800" b="1" dirty="0">
                <a:solidFill>
                  <a:schemeClr val="bg1"/>
                </a:solidFill>
                <a:effectLst>
                  <a:outerShdw blurRad="38100" dist="38100" dir="2700000" algn="tl">
                    <a:srgbClr val="000000">
                      <a:alpha val="43137"/>
                    </a:srgbClr>
                  </a:outerShdw>
                </a:effectLst>
              </a:rPr>
            </a:br>
            <a:r>
              <a:rPr lang="en-US" sz="3900" b="1" dirty="0">
                <a:solidFill>
                  <a:schemeClr val="bg1"/>
                </a:solidFill>
                <a:effectLst>
                  <a:glow rad="127000">
                    <a:srgbClr val="131414">
                      <a:alpha val="56000"/>
                    </a:srgbClr>
                  </a:glow>
                  <a:outerShdw blurRad="38100" dist="38100" dir="2700000" algn="tl">
                    <a:srgbClr val="000000">
                      <a:alpha val="43137"/>
                    </a:srgbClr>
                  </a:outerShdw>
                </a:effectLst>
              </a:rPr>
              <a:t>Do not seek revenge or bear a grudge against one of your people, but love your neighbor as yourself. I am the LORD.   (Leviticus 19:18)</a:t>
            </a:r>
          </a:p>
        </p:txBody>
      </p:sp>
    </p:spTree>
    <p:extLst>
      <p:ext uri="{BB962C8B-B14F-4D97-AF65-F5344CB8AC3E}">
        <p14:creationId xmlns:p14="http://schemas.microsoft.com/office/powerpoint/2010/main" val="15639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066800" y="4076700"/>
            <a:ext cx="10134600" cy="2590800"/>
          </a:xfrm>
          <a:prstGeom prst="rect">
            <a:avLst/>
          </a:prstGeom>
        </p:spPr>
        <p:txBody>
          <a:bodyPr vert="horz" lIns="91440" tIns="45720" rIns="91440" bIns="45720" rtlCol="0">
            <a:normAutofit/>
          </a:bodyPr>
          <a:lstStyle/>
          <a:p>
            <a:pPr marL="342900" indent="-342900">
              <a:lnSpc>
                <a:spcPts val="3600"/>
              </a:lnSpc>
              <a:spcBef>
                <a:spcPct val="20000"/>
              </a:spcBef>
            </a:pPr>
            <a:r>
              <a:rPr lang="en-US" sz="7800" b="1" dirty="0">
                <a:solidFill>
                  <a:schemeClr val="bg1"/>
                </a:solidFill>
                <a:effectLst>
                  <a:outerShdw blurRad="38100" dist="38100" dir="2700000" algn="tl">
                    <a:srgbClr val="000000">
                      <a:alpha val="43137"/>
                    </a:srgbClr>
                  </a:outerShdw>
                </a:effectLst>
              </a:rPr>
              <a:t>The Law says:</a:t>
            </a:r>
            <a:br>
              <a:rPr lang="en-US" sz="7800" b="1" dirty="0">
                <a:solidFill>
                  <a:schemeClr val="bg1"/>
                </a:solidFill>
                <a:effectLst>
                  <a:outerShdw blurRad="38100" dist="38100" dir="2700000" algn="tl">
                    <a:srgbClr val="000000">
                      <a:alpha val="43137"/>
                    </a:srgbClr>
                  </a:outerShdw>
                </a:effectLst>
              </a:rPr>
            </a:br>
            <a:br>
              <a:rPr lang="en-US" sz="7800" b="1" dirty="0">
                <a:solidFill>
                  <a:schemeClr val="bg1"/>
                </a:solidFill>
                <a:effectLst>
                  <a:outerShdw blurRad="38100" dist="38100" dir="2700000" algn="tl">
                    <a:srgbClr val="000000">
                      <a:alpha val="43137"/>
                    </a:srgbClr>
                  </a:outerShdw>
                </a:effectLst>
              </a:rPr>
            </a:br>
            <a:r>
              <a:rPr lang="en-US" sz="3900" b="1" dirty="0">
                <a:solidFill>
                  <a:schemeClr val="bg1"/>
                </a:solidFill>
                <a:effectLst>
                  <a:glow rad="127000">
                    <a:srgbClr val="131414">
                      <a:alpha val="56000"/>
                    </a:srgbClr>
                  </a:glow>
                  <a:outerShdw blurRad="38100" dist="38100" dir="2700000" algn="tl">
                    <a:srgbClr val="000000">
                      <a:alpha val="43137"/>
                    </a:srgbClr>
                  </a:outerShdw>
                </a:effectLst>
              </a:rPr>
              <a:t>Do not seek revenge or bear a grudge against one of your people, but love your neighbor as yourself. I am the LORD.   (Leviticus 19:18)</a:t>
            </a:r>
          </a:p>
        </p:txBody>
      </p:sp>
      <p:pic>
        <p:nvPicPr>
          <p:cNvPr id="12"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slander one another. Anyone who speaks against his brother or judges him </a:t>
            </a:r>
            <a:r>
              <a:rPr lang="en-US" sz="4000" dirty="0">
                <a:effectLst>
                  <a:glow rad="127000">
                    <a:srgbClr val="C00000"/>
                  </a:glow>
                  <a:outerShdw blurRad="38100" dist="38100" dir="2700000" algn="tl">
                    <a:srgbClr val="000000">
                      <a:alpha val="43137"/>
                    </a:srgbClr>
                  </a:outerShdw>
                </a:effectLst>
              </a:rPr>
              <a:t>speaks against the law and judges it</a:t>
            </a:r>
            <a:r>
              <a:rPr lang="en-US" sz="4000" dirty="0"/>
              <a:t>. </a:t>
            </a:r>
          </a:p>
          <a:p>
            <a:r>
              <a:rPr lang="en-US" sz="4000" dirty="0"/>
              <a:t> </a:t>
            </a:r>
          </a:p>
        </p:txBody>
      </p:sp>
      <p:sp>
        <p:nvSpPr>
          <p:cNvPr id="11" name="Content Placeholder 2"/>
          <p:cNvSpPr txBox="1">
            <a:spLocks/>
          </p:cNvSpPr>
          <p:nvPr/>
        </p:nvSpPr>
        <p:spPr>
          <a:xfrm>
            <a:off x="1905000" y="4495800"/>
            <a:ext cx="8058150" cy="1485900"/>
          </a:xfrm>
          <a:prstGeom prst="rect">
            <a:avLst/>
          </a:prstGeom>
          <a:noFill/>
          <a:effectLst>
            <a:softEdge rad="317500"/>
          </a:effectLst>
        </p:spPr>
        <p:txBody>
          <a:bodyPr vert="horz" lIns="91440" tIns="45720" rIns="91440" bIns="45720" rtlCol="0">
            <a:noAutofit/>
          </a:bodyPr>
          <a:lstStyle/>
          <a:p>
            <a:pPr marL="342900" indent="-342900" algn="ctr">
              <a:spcBef>
                <a:spcPct val="20000"/>
              </a:spcBef>
              <a:defRPr/>
            </a:pPr>
            <a:r>
              <a:rPr lang="en-US" sz="12000" b="1" baseline="30000" dirty="0">
                <a:solidFill>
                  <a:schemeClr val="bg1"/>
                </a:solidFill>
                <a:effectLst>
                  <a:glow rad="254000">
                    <a:srgbClr val="C00000"/>
                  </a:glow>
                  <a:outerShdw blurRad="38100" dist="38100" dir="2700000" algn="tl">
                    <a:srgbClr val="000000">
                      <a:alpha val="43137"/>
                    </a:srgbClr>
                  </a:outerShdw>
                </a:effectLst>
              </a:rPr>
              <a:t>FURTHERMORE...</a:t>
            </a:r>
            <a:endParaRPr lang="en-US" sz="12000" b="1" dirty="0">
              <a:solidFill>
                <a:schemeClr val="bg1"/>
              </a:solidFill>
              <a:effectLst>
                <a:glow rad="254000">
                  <a:srgbClr val="C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59333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cstate="print"/>
          <a:srcRect r="28263"/>
          <a:stretch>
            <a:fillRect/>
          </a:stretch>
        </p:blipFill>
        <p:spPr bwMode="auto">
          <a:xfrm>
            <a:off x="7696200" y="2286000"/>
            <a:ext cx="4591050" cy="4666286"/>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slander one another. Anyone who speaks against his brother or judges him </a:t>
            </a:r>
            <a:r>
              <a:rPr lang="en-US" sz="4000" dirty="0">
                <a:effectLst>
                  <a:glow rad="127000">
                    <a:srgbClr val="C00000"/>
                  </a:glow>
                  <a:outerShdw blurRad="38100" dist="38100" dir="2700000" algn="tl">
                    <a:srgbClr val="000000">
                      <a:alpha val="43137"/>
                    </a:srgbClr>
                  </a:outerShdw>
                </a:effectLst>
              </a:rPr>
              <a:t>speaks against the law </a:t>
            </a:r>
            <a:r>
              <a:rPr lang="en-US" sz="4000" dirty="0"/>
              <a:t>and judges it. </a:t>
            </a:r>
          </a:p>
          <a:p>
            <a:r>
              <a:rPr lang="en-US" sz="4000" dirty="0"/>
              <a:t> </a:t>
            </a:r>
          </a:p>
        </p:txBody>
      </p:sp>
      <p:sp>
        <p:nvSpPr>
          <p:cNvPr id="12" name="Rectangular Callout 11"/>
          <p:cNvSpPr/>
          <p:nvPr/>
        </p:nvSpPr>
        <p:spPr>
          <a:xfrm>
            <a:off x="990600" y="3657600"/>
            <a:ext cx="6324600" cy="2743200"/>
          </a:xfrm>
          <a:prstGeom prst="wedgeRectCallout">
            <a:avLst>
              <a:gd name="adj1" fmla="val 90931"/>
              <a:gd name="adj2" fmla="val -24751"/>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1219200" y="3657600"/>
            <a:ext cx="6172200" cy="3810000"/>
          </a:xfrm>
          <a:prstGeom prst="rect">
            <a:avLst/>
          </a:prstGeom>
        </p:spPr>
        <p:txBody>
          <a:bodyPr vert="horz" lIns="91440" tIns="45720" rIns="91440" bIns="45720" rtlCol="0">
            <a:noAutofit/>
          </a:bodyPr>
          <a:lstStyle/>
          <a:p>
            <a:pPr>
              <a:lnSpc>
                <a:spcPts val="5000"/>
              </a:lnSpc>
              <a:spcBef>
                <a:spcPct val="20000"/>
              </a:spcBef>
            </a:pPr>
            <a:r>
              <a:rPr lang="en-US" sz="4400" b="1" dirty="0">
                <a:solidFill>
                  <a:schemeClr val="bg1"/>
                </a:solidFill>
              </a:rPr>
              <a:t>Love the Lord your God ...; and, Love your neighbor as yourself. (Luke 10:27)</a:t>
            </a:r>
            <a:endParaRPr lang="en-US"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5424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cstate="print"/>
          <a:srcRect r="28263"/>
          <a:stretch>
            <a:fillRect/>
          </a:stretch>
        </p:blipFill>
        <p:spPr bwMode="auto">
          <a:xfrm>
            <a:off x="7696200" y="2286000"/>
            <a:ext cx="4591050" cy="4666286"/>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slander one another. Anyone who speaks against his brother or judges him </a:t>
            </a:r>
            <a:r>
              <a:rPr lang="en-US" sz="4000" dirty="0">
                <a:effectLst>
                  <a:glow rad="127000">
                    <a:srgbClr val="C00000"/>
                  </a:glow>
                  <a:outerShdw blurRad="38100" dist="38100" dir="2700000" algn="tl">
                    <a:srgbClr val="000000">
                      <a:alpha val="43137"/>
                    </a:srgbClr>
                  </a:outerShdw>
                </a:effectLst>
              </a:rPr>
              <a:t>speaks against the law </a:t>
            </a:r>
            <a:r>
              <a:rPr lang="en-US" sz="4000" dirty="0"/>
              <a:t>and judges it. </a:t>
            </a:r>
          </a:p>
          <a:p>
            <a:r>
              <a:rPr lang="en-US" sz="4000" dirty="0"/>
              <a:t> </a:t>
            </a:r>
          </a:p>
        </p:txBody>
      </p:sp>
      <p:sp>
        <p:nvSpPr>
          <p:cNvPr id="12" name="Rectangular Callout 11"/>
          <p:cNvSpPr/>
          <p:nvPr/>
        </p:nvSpPr>
        <p:spPr>
          <a:xfrm>
            <a:off x="990600" y="3657600"/>
            <a:ext cx="6324600" cy="2743200"/>
          </a:xfrm>
          <a:prstGeom prst="wedgeRectCallout">
            <a:avLst>
              <a:gd name="adj1" fmla="val 90931"/>
              <a:gd name="adj2" fmla="val -24751"/>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1219200" y="3657600"/>
            <a:ext cx="6172200" cy="3810000"/>
          </a:xfrm>
          <a:prstGeom prst="rect">
            <a:avLst/>
          </a:prstGeom>
        </p:spPr>
        <p:txBody>
          <a:bodyPr vert="horz" lIns="91440" tIns="45720" rIns="91440" bIns="45720" rtlCol="0">
            <a:noAutofit/>
          </a:bodyPr>
          <a:lstStyle/>
          <a:p>
            <a:pPr>
              <a:lnSpc>
                <a:spcPts val="5000"/>
              </a:lnSpc>
              <a:spcBef>
                <a:spcPct val="20000"/>
              </a:spcBef>
            </a:pPr>
            <a:r>
              <a:rPr lang="en-US" sz="4400" b="1" dirty="0">
                <a:solidFill>
                  <a:schemeClr val="bg1"/>
                </a:solidFill>
              </a:rPr>
              <a:t>Love the Lord your God ...; and, Love your neighbor as yourself. (Luke 10:27)</a:t>
            </a:r>
            <a:endParaRPr lang="en-US" sz="4400" b="1" dirty="0">
              <a:solidFill>
                <a:schemeClr val="bg1"/>
              </a:solidFill>
              <a:effectLst>
                <a:outerShdw blurRad="38100" dist="38100" dir="2700000" algn="tl">
                  <a:srgbClr val="000000">
                    <a:alpha val="43137"/>
                  </a:srgbClr>
                </a:outerShdw>
              </a:effectLst>
            </a:endParaRPr>
          </a:p>
        </p:txBody>
      </p:sp>
      <p:sp>
        <p:nvSpPr>
          <p:cNvPr id="11" name="Content Placeholder 2"/>
          <p:cNvSpPr txBox="1">
            <a:spLocks/>
          </p:cNvSpPr>
          <p:nvPr/>
        </p:nvSpPr>
        <p:spPr>
          <a:xfrm>
            <a:off x="2066925" y="5124450"/>
            <a:ext cx="8058150" cy="1485900"/>
          </a:xfrm>
          <a:prstGeom prst="rect">
            <a:avLst/>
          </a:prstGeom>
          <a:solidFill>
            <a:srgbClr val="C00000"/>
          </a:solidFill>
          <a:effectLst>
            <a:softEdge rad="317500"/>
          </a:effectLst>
        </p:spPr>
        <p:txBody>
          <a:bodyPr vert="horz" lIns="91440" tIns="45720" rIns="91440" bIns="45720" rtlCol="0">
            <a:noAutofit/>
          </a:bodyPr>
          <a:lstStyle/>
          <a:p>
            <a:pPr marL="342900" indent="-342900" algn="ctr">
              <a:spcBef>
                <a:spcPct val="20000"/>
              </a:spcBef>
              <a:defRPr/>
            </a:pPr>
            <a:r>
              <a:rPr lang="en-US" sz="12000" b="1" baseline="30000" dirty="0">
                <a:solidFill>
                  <a:schemeClr val="bg1"/>
                </a:solidFill>
                <a:effectLst>
                  <a:outerShdw blurRad="38100" dist="38100" dir="2700000" algn="tl">
                    <a:srgbClr val="000000">
                      <a:alpha val="43137"/>
                    </a:srgbClr>
                  </a:outerShdw>
                </a:effectLst>
              </a:rPr>
              <a:t>FURTHERMORE...</a:t>
            </a:r>
            <a:endParaRPr lang="en-US" sz="1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261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a:xfrm>
            <a:off x="609600" y="1600201"/>
            <a:ext cx="6934200" cy="4525963"/>
          </a:xfrm>
        </p:spPr>
        <p:txBody>
          <a:bodyPr>
            <a:normAutofit/>
          </a:bodyPr>
          <a:lstStyle/>
          <a:p>
            <a:r>
              <a:rPr lang="en-US" sz="4000" baseline="30000" dirty="0"/>
              <a:t>11</a:t>
            </a:r>
            <a:r>
              <a:rPr lang="en-US" sz="4000" dirty="0"/>
              <a:t> Brothers, do not slander one another. Anyone who speaks against his brother or judges him speaks against the law and judges it. </a:t>
            </a:r>
            <a:r>
              <a:rPr lang="en-US" sz="4000" dirty="0">
                <a:effectLst>
                  <a:glow rad="127000">
                    <a:srgbClr val="C00000"/>
                  </a:glow>
                  <a:outerShdw blurRad="38100" dist="38100" dir="2700000" algn="tl">
                    <a:srgbClr val="000000">
                      <a:alpha val="43137"/>
                    </a:srgbClr>
                  </a:outerShdw>
                </a:effectLst>
              </a:rPr>
              <a:t>When you judge the law, you are not keeping it,</a:t>
            </a:r>
            <a:r>
              <a:rPr lang="en-US" sz="4000" dirty="0"/>
              <a:t> </a:t>
            </a:r>
          </a:p>
        </p:txBody>
      </p:sp>
    </p:spTree>
    <p:extLst>
      <p:ext uri="{BB962C8B-B14F-4D97-AF65-F5344CB8AC3E}">
        <p14:creationId xmlns:p14="http://schemas.microsoft.com/office/powerpoint/2010/main" val="3119392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a:xfrm>
            <a:off x="609600" y="1600201"/>
            <a:ext cx="7086600" cy="4525963"/>
          </a:xfrm>
        </p:spPr>
        <p:txBody>
          <a:bodyPr/>
          <a:lstStyle/>
          <a:p>
            <a:r>
              <a:rPr lang="en-US" sz="4000" baseline="30000" dirty="0"/>
              <a:t>11</a:t>
            </a:r>
            <a:r>
              <a:rPr lang="en-US" sz="4000" dirty="0"/>
              <a:t> Brothers, do not slander one another. Anyone who speaks against his brother or judges him speaks against the law and judges it. When you judge the law, you are not keeping it, </a:t>
            </a:r>
            <a:br>
              <a:rPr lang="en-US" sz="4000" dirty="0"/>
            </a:br>
            <a:r>
              <a:rPr lang="en-US" sz="4000" dirty="0">
                <a:effectLst>
                  <a:glow rad="127000">
                    <a:srgbClr val="C00000"/>
                  </a:glow>
                  <a:outerShdw blurRad="38100" dist="38100" dir="2700000" algn="tl">
                    <a:srgbClr val="000000">
                      <a:alpha val="43137"/>
                    </a:srgbClr>
                  </a:outerShdw>
                </a:effectLst>
              </a:rPr>
              <a:t>but sitting in judgment on it.</a:t>
            </a:r>
          </a:p>
          <a:p>
            <a:r>
              <a:rPr lang="en-US" dirty="0"/>
              <a:t> </a:t>
            </a:r>
          </a:p>
        </p:txBody>
      </p:sp>
      <p:sp>
        <p:nvSpPr>
          <p:cNvPr id="8" name="Rectangle 7"/>
          <p:cNvSpPr/>
          <p:nvPr/>
        </p:nvSpPr>
        <p:spPr>
          <a:xfrm>
            <a:off x="7696200" y="1295400"/>
            <a:ext cx="4305300" cy="529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96200" y="3409950"/>
            <a:ext cx="4305300" cy="800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Elephant" pitchFamily="18" charset="0"/>
              </a:rPr>
              <a:t>LAW</a:t>
            </a:r>
          </a:p>
        </p:txBody>
      </p:sp>
      <p:grpSp>
        <p:nvGrpSpPr>
          <p:cNvPr id="13" name="Group 12"/>
          <p:cNvGrpSpPr/>
          <p:nvPr/>
        </p:nvGrpSpPr>
        <p:grpSpPr>
          <a:xfrm>
            <a:off x="8266114" y="1587500"/>
            <a:ext cx="3087687" cy="1701800"/>
            <a:chOff x="5122863" y="1473200"/>
            <a:chExt cx="3087687" cy="1701800"/>
          </a:xfrm>
        </p:grpSpPr>
        <p:pic>
          <p:nvPicPr>
            <p:cNvPr id="13314" name="Picture 2"/>
            <p:cNvPicPr>
              <a:picLocks noChangeAspect="1" noChangeArrowheads="1"/>
            </p:cNvPicPr>
            <p:nvPr/>
          </p:nvPicPr>
          <p:blipFill>
            <a:blip r:embed="rId4" cstate="print"/>
            <a:srcRect/>
            <a:stretch>
              <a:fillRect/>
            </a:stretch>
          </p:blipFill>
          <p:spPr bwMode="auto">
            <a:xfrm>
              <a:off x="5122863" y="1473200"/>
              <a:ext cx="3087687" cy="1701800"/>
            </a:xfrm>
            <a:prstGeom prst="rect">
              <a:avLst/>
            </a:prstGeom>
            <a:noFill/>
            <a:ln w="9525">
              <a:noFill/>
              <a:miter lim="800000"/>
              <a:headEnd/>
              <a:tailEnd/>
            </a:ln>
            <a:effectLst/>
          </p:spPr>
        </p:pic>
        <p:sp>
          <p:nvSpPr>
            <p:cNvPr id="12" name="TextBox 11"/>
            <p:cNvSpPr txBox="1"/>
            <p:nvPr/>
          </p:nvSpPr>
          <p:spPr>
            <a:xfrm>
              <a:off x="5715000" y="1771650"/>
              <a:ext cx="1962150" cy="1015663"/>
            </a:xfrm>
            <a:prstGeom prst="rect">
              <a:avLst/>
            </a:prstGeom>
            <a:noFill/>
          </p:spPr>
          <p:txBody>
            <a:bodyPr wrap="square" rtlCol="0">
              <a:spAutoFit/>
            </a:bodyPr>
            <a:lstStyle/>
            <a:p>
              <a:r>
                <a:rPr lang="en-US" sz="6000" b="1" dirty="0"/>
                <a:t>GOD</a:t>
              </a:r>
            </a:p>
          </p:txBody>
        </p:sp>
      </p:grpSp>
      <p:sp>
        <p:nvSpPr>
          <p:cNvPr id="14" name="Smiley Face 13"/>
          <p:cNvSpPr/>
          <p:nvPr/>
        </p:nvSpPr>
        <p:spPr>
          <a:xfrm>
            <a:off x="8877300" y="4495800"/>
            <a:ext cx="1924050" cy="1809750"/>
          </a:xfrm>
          <a:prstGeom prst="smileyFac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523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a:xfrm>
            <a:off x="609600" y="1600201"/>
            <a:ext cx="7086600" cy="4525963"/>
          </a:xfrm>
        </p:spPr>
        <p:txBody>
          <a:bodyPr/>
          <a:lstStyle/>
          <a:p>
            <a:r>
              <a:rPr lang="en-US" sz="4000" baseline="30000" dirty="0"/>
              <a:t>11</a:t>
            </a:r>
            <a:r>
              <a:rPr lang="en-US" sz="4000" dirty="0"/>
              <a:t> Brothers, do not slander one another. Anyone who speaks against his brother or judges him speaks against the law and judges it. When you judge the law, you are not keeping it, </a:t>
            </a:r>
            <a:br>
              <a:rPr lang="en-US" sz="4000" dirty="0"/>
            </a:br>
            <a:r>
              <a:rPr lang="en-US" sz="4000" dirty="0">
                <a:effectLst>
                  <a:glow rad="127000">
                    <a:srgbClr val="C00000"/>
                  </a:glow>
                  <a:outerShdw blurRad="38100" dist="38100" dir="2700000" algn="tl">
                    <a:srgbClr val="000000">
                      <a:alpha val="43137"/>
                    </a:srgbClr>
                  </a:outerShdw>
                </a:effectLst>
              </a:rPr>
              <a:t>but sitting in judgment on it.</a:t>
            </a:r>
          </a:p>
          <a:p>
            <a:r>
              <a:rPr lang="en-US" dirty="0"/>
              <a:t> </a:t>
            </a:r>
          </a:p>
        </p:txBody>
      </p:sp>
      <p:sp>
        <p:nvSpPr>
          <p:cNvPr id="8" name="Rectangle 7"/>
          <p:cNvSpPr/>
          <p:nvPr/>
        </p:nvSpPr>
        <p:spPr>
          <a:xfrm>
            <a:off x="7696200" y="1295400"/>
            <a:ext cx="4305300" cy="529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96200" y="3409950"/>
            <a:ext cx="4305300" cy="800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Elephant" pitchFamily="18" charset="0"/>
              </a:rPr>
              <a:t>LAW</a:t>
            </a:r>
          </a:p>
        </p:txBody>
      </p:sp>
      <p:grpSp>
        <p:nvGrpSpPr>
          <p:cNvPr id="13" name="Group 12"/>
          <p:cNvGrpSpPr/>
          <p:nvPr/>
        </p:nvGrpSpPr>
        <p:grpSpPr>
          <a:xfrm>
            <a:off x="10134600" y="1828800"/>
            <a:ext cx="3087687" cy="1701800"/>
            <a:chOff x="5122863" y="1473200"/>
            <a:chExt cx="3087687" cy="1701800"/>
          </a:xfrm>
        </p:grpSpPr>
        <p:pic>
          <p:nvPicPr>
            <p:cNvPr id="13314" name="Picture 2"/>
            <p:cNvPicPr>
              <a:picLocks noChangeAspect="1" noChangeArrowheads="1"/>
            </p:cNvPicPr>
            <p:nvPr/>
          </p:nvPicPr>
          <p:blipFill>
            <a:blip r:embed="rId4" cstate="print"/>
            <a:srcRect/>
            <a:stretch>
              <a:fillRect/>
            </a:stretch>
          </p:blipFill>
          <p:spPr bwMode="auto">
            <a:xfrm>
              <a:off x="5122863" y="1473200"/>
              <a:ext cx="3087687" cy="1701800"/>
            </a:xfrm>
            <a:prstGeom prst="rect">
              <a:avLst/>
            </a:prstGeom>
            <a:noFill/>
            <a:ln w="9525">
              <a:noFill/>
              <a:miter lim="800000"/>
              <a:headEnd/>
              <a:tailEnd/>
            </a:ln>
            <a:effectLst/>
          </p:spPr>
        </p:pic>
        <p:sp>
          <p:nvSpPr>
            <p:cNvPr id="12" name="TextBox 11"/>
            <p:cNvSpPr txBox="1"/>
            <p:nvPr/>
          </p:nvSpPr>
          <p:spPr>
            <a:xfrm>
              <a:off x="5715000" y="1771650"/>
              <a:ext cx="1962150" cy="1015663"/>
            </a:xfrm>
            <a:prstGeom prst="rect">
              <a:avLst/>
            </a:prstGeom>
            <a:noFill/>
          </p:spPr>
          <p:txBody>
            <a:bodyPr wrap="square" rtlCol="0">
              <a:spAutoFit/>
            </a:bodyPr>
            <a:lstStyle/>
            <a:p>
              <a:r>
                <a:rPr lang="en-US" sz="6000" b="1" dirty="0"/>
                <a:t>GOD</a:t>
              </a:r>
            </a:p>
          </p:txBody>
        </p:sp>
      </p:grpSp>
      <p:sp>
        <p:nvSpPr>
          <p:cNvPr id="14" name="Smiley Face 13"/>
          <p:cNvSpPr/>
          <p:nvPr/>
        </p:nvSpPr>
        <p:spPr>
          <a:xfrm>
            <a:off x="7239000" y="4038600"/>
            <a:ext cx="1924050" cy="1809750"/>
          </a:xfrm>
          <a:prstGeom prst="smileyFac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80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a:xfrm>
            <a:off x="609600" y="1600201"/>
            <a:ext cx="7086600" cy="4525963"/>
          </a:xfrm>
        </p:spPr>
        <p:txBody>
          <a:bodyPr/>
          <a:lstStyle/>
          <a:p>
            <a:r>
              <a:rPr lang="en-US" sz="4000" baseline="30000" dirty="0"/>
              <a:t>11</a:t>
            </a:r>
            <a:r>
              <a:rPr lang="en-US" sz="4000" dirty="0"/>
              <a:t> Brothers, do not slander one another. Anyone who speaks against his brother or judges him speaks against the law and judges it. When you judge the law, you are not keeping it, </a:t>
            </a:r>
            <a:br>
              <a:rPr lang="en-US" sz="4000" dirty="0"/>
            </a:br>
            <a:r>
              <a:rPr lang="en-US" sz="4000" dirty="0">
                <a:effectLst>
                  <a:glow rad="127000">
                    <a:srgbClr val="C00000"/>
                  </a:glow>
                  <a:outerShdw blurRad="38100" dist="38100" dir="2700000" algn="tl">
                    <a:srgbClr val="000000">
                      <a:alpha val="43137"/>
                    </a:srgbClr>
                  </a:outerShdw>
                </a:effectLst>
              </a:rPr>
              <a:t>but sitting in judgment on it.</a:t>
            </a:r>
          </a:p>
          <a:p>
            <a:r>
              <a:rPr lang="en-US" dirty="0"/>
              <a:t> </a:t>
            </a:r>
          </a:p>
        </p:txBody>
      </p:sp>
      <p:sp>
        <p:nvSpPr>
          <p:cNvPr id="8" name="Rectangle 7"/>
          <p:cNvSpPr/>
          <p:nvPr/>
        </p:nvSpPr>
        <p:spPr>
          <a:xfrm>
            <a:off x="7696200" y="1295400"/>
            <a:ext cx="4305300" cy="529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96200" y="3409950"/>
            <a:ext cx="4305300" cy="800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Elephant" pitchFamily="18" charset="0"/>
              </a:rPr>
              <a:t>LAW</a:t>
            </a:r>
          </a:p>
        </p:txBody>
      </p:sp>
      <p:grpSp>
        <p:nvGrpSpPr>
          <p:cNvPr id="13" name="Group 12"/>
          <p:cNvGrpSpPr/>
          <p:nvPr/>
        </p:nvGrpSpPr>
        <p:grpSpPr>
          <a:xfrm>
            <a:off x="11049000" y="2895600"/>
            <a:ext cx="3087687" cy="1701800"/>
            <a:chOff x="5122863" y="1473200"/>
            <a:chExt cx="3087687" cy="1701800"/>
          </a:xfrm>
        </p:grpSpPr>
        <p:pic>
          <p:nvPicPr>
            <p:cNvPr id="13314" name="Picture 2"/>
            <p:cNvPicPr>
              <a:picLocks noChangeAspect="1" noChangeArrowheads="1"/>
            </p:cNvPicPr>
            <p:nvPr/>
          </p:nvPicPr>
          <p:blipFill>
            <a:blip r:embed="rId4" cstate="print"/>
            <a:srcRect/>
            <a:stretch>
              <a:fillRect/>
            </a:stretch>
          </p:blipFill>
          <p:spPr bwMode="auto">
            <a:xfrm>
              <a:off x="5122863" y="1473200"/>
              <a:ext cx="3087687" cy="1701800"/>
            </a:xfrm>
            <a:prstGeom prst="rect">
              <a:avLst/>
            </a:prstGeom>
            <a:noFill/>
            <a:ln w="9525">
              <a:noFill/>
              <a:miter lim="800000"/>
              <a:headEnd/>
              <a:tailEnd/>
            </a:ln>
            <a:effectLst/>
          </p:spPr>
        </p:pic>
        <p:sp>
          <p:nvSpPr>
            <p:cNvPr id="12" name="TextBox 11"/>
            <p:cNvSpPr txBox="1"/>
            <p:nvPr/>
          </p:nvSpPr>
          <p:spPr>
            <a:xfrm>
              <a:off x="5715000" y="1771650"/>
              <a:ext cx="1962150" cy="1015663"/>
            </a:xfrm>
            <a:prstGeom prst="rect">
              <a:avLst/>
            </a:prstGeom>
            <a:noFill/>
          </p:spPr>
          <p:txBody>
            <a:bodyPr wrap="square" rtlCol="0">
              <a:spAutoFit/>
            </a:bodyPr>
            <a:lstStyle/>
            <a:p>
              <a:r>
                <a:rPr lang="en-US" sz="6000" b="1" dirty="0"/>
                <a:t>GOD</a:t>
              </a:r>
            </a:p>
          </p:txBody>
        </p:sp>
      </p:grpSp>
      <p:sp>
        <p:nvSpPr>
          <p:cNvPr id="14" name="Smiley Face 13"/>
          <p:cNvSpPr/>
          <p:nvPr/>
        </p:nvSpPr>
        <p:spPr>
          <a:xfrm>
            <a:off x="6324600" y="2590800"/>
            <a:ext cx="1924050" cy="1809750"/>
          </a:xfrm>
          <a:prstGeom prst="smileyFac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60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5005137" cy="2460625"/>
          </a:xfrm>
        </p:spPr>
        <p:txBody>
          <a:bodyPr/>
          <a:lstStyle/>
          <a:p>
            <a:pPr marL="0" indent="0"/>
            <a:r>
              <a:rPr lang="en-US" sz="8000" dirty="0">
                <a:ln>
                  <a:solidFill>
                    <a:schemeClr val="tx1"/>
                  </a:solidFill>
                </a:ln>
                <a:latin typeface="+mn-lt"/>
              </a:rPr>
              <a:t>When Tempted </a:t>
            </a:r>
            <a:br>
              <a:rPr lang="en-US" sz="8000" dirty="0">
                <a:ln>
                  <a:solidFill>
                    <a:schemeClr val="tx1"/>
                  </a:solidFill>
                </a:ln>
                <a:latin typeface="+mn-lt"/>
              </a:rPr>
            </a:br>
            <a:r>
              <a:rPr lang="en-US" sz="8000" dirty="0">
                <a:ln>
                  <a:solidFill>
                    <a:schemeClr val="tx1"/>
                  </a:solidFill>
                </a:ln>
                <a:latin typeface="+mn-lt"/>
              </a:rPr>
              <a:t>to Play GOD!</a:t>
            </a:r>
            <a:endParaRPr lang="en-US" sz="8000" dirty="0">
              <a:latin typeface="+mn-lt"/>
            </a:endParaRPr>
          </a:p>
        </p:txBody>
      </p:sp>
      <p:pic>
        <p:nvPicPr>
          <p:cNvPr id="4" name="Picture 2"/>
          <p:cNvPicPr>
            <a:picLocks noChangeAspect="1" noChangeArrowheads="1"/>
          </p:cNvPicPr>
          <p:nvPr/>
        </p:nvPicPr>
        <p:blipFill>
          <a:blip r:embed="rId2"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6" name="Picture 2"/>
          <p:cNvPicPr>
            <a:picLocks noChangeAspect="1" noChangeArrowheads="1"/>
          </p:cNvPicPr>
          <p:nvPr/>
        </p:nvPicPr>
        <p:blipFill>
          <a:blip r:embed="rId2" cstate="print"/>
          <a:srcRect/>
          <a:stretch>
            <a:fillRect/>
          </a:stretch>
        </p:blipFill>
        <p:spPr bwMode="auto">
          <a:xfrm>
            <a:off x="5143500" y="2021550"/>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3980587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a:xfrm>
            <a:off x="609600" y="1600201"/>
            <a:ext cx="7086600" cy="4525963"/>
          </a:xfrm>
        </p:spPr>
        <p:txBody>
          <a:bodyPr/>
          <a:lstStyle/>
          <a:p>
            <a:r>
              <a:rPr lang="en-US" sz="4000" baseline="30000" dirty="0"/>
              <a:t>11</a:t>
            </a:r>
            <a:r>
              <a:rPr lang="en-US" sz="4000" dirty="0"/>
              <a:t> Brothers, do not slander one another. Anyone who speaks against his brother or judges him speaks against the law and judges it. When you judge the law, you are not keeping it, </a:t>
            </a:r>
            <a:br>
              <a:rPr lang="en-US" sz="4000" dirty="0"/>
            </a:br>
            <a:r>
              <a:rPr lang="en-US" sz="4000" dirty="0">
                <a:effectLst>
                  <a:glow rad="127000">
                    <a:srgbClr val="C00000"/>
                  </a:glow>
                  <a:outerShdw blurRad="38100" dist="38100" dir="2700000" algn="tl">
                    <a:srgbClr val="000000">
                      <a:alpha val="43137"/>
                    </a:srgbClr>
                  </a:outerShdw>
                </a:effectLst>
              </a:rPr>
              <a:t>but sitting in judgment on it.</a:t>
            </a:r>
          </a:p>
          <a:p>
            <a:r>
              <a:rPr lang="en-US" dirty="0"/>
              <a:t> </a:t>
            </a:r>
          </a:p>
        </p:txBody>
      </p:sp>
      <p:sp>
        <p:nvSpPr>
          <p:cNvPr id="8" name="Rectangle 7"/>
          <p:cNvSpPr/>
          <p:nvPr/>
        </p:nvSpPr>
        <p:spPr>
          <a:xfrm>
            <a:off x="7696200" y="1295400"/>
            <a:ext cx="4305300" cy="529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96200" y="3409950"/>
            <a:ext cx="4305300" cy="800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Elephant" pitchFamily="18" charset="0"/>
              </a:rPr>
              <a:t>LAW</a:t>
            </a:r>
          </a:p>
        </p:txBody>
      </p:sp>
      <p:grpSp>
        <p:nvGrpSpPr>
          <p:cNvPr id="13" name="Group 12"/>
          <p:cNvGrpSpPr/>
          <p:nvPr/>
        </p:nvGrpSpPr>
        <p:grpSpPr>
          <a:xfrm>
            <a:off x="10210800" y="4191000"/>
            <a:ext cx="3087687" cy="1701800"/>
            <a:chOff x="5122863" y="1473200"/>
            <a:chExt cx="3087687" cy="1701800"/>
          </a:xfrm>
        </p:grpSpPr>
        <p:pic>
          <p:nvPicPr>
            <p:cNvPr id="13314" name="Picture 2"/>
            <p:cNvPicPr>
              <a:picLocks noChangeAspect="1" noChangeArrowheads="1"/>
            </p:cNvPicPr>
            <p:nvPr/>
          </p:nvPicPr>
          <p:blipFill>
            <a:blip r:embed="rId4" cstate="print"/>
            <a:srcRect/>
            <a:stretch>
              <a:fillRect/>
            </a:stretch>
          </p:blipFill>
          <p:spPr bwMode="auto">
            <a:xfrm>
              <a:off x="5122863" y="1473200"/>
              <a:ext cx="3087687" cy="1701800"/>
            </a:xfrm>
            <a:prstGeom prst="rect">
              <a:avLst/>
            </a:prstGeom>
            <a:noFill/>
            <a:ln w="9525">
              <a:noFill/>
              <a:miter lim="800000"/>
              <a:headEnd/>
              <a:tailEnd/>
            </a:ln>
            <a:effectLst/>
          </p:spPr>
        </p:pic>
        <p:sp>
          <p:nvSpPr>
            <p:cNvPr id="12" name="TextBox 11"/>
            <p:cNvSpPr txBox="1"/>
            <p:nvPr/>
          </p:nvSpPr>
          <p:spPr>
            <a:xfrm>
              <a:off x="5715000" y="1771650"/>
              <a:ext cx="1962150" cy="1015663"/>
            </a:xfrm>
            <a:prstGeom prst="rect">
              <a:avLst/>
            </a:prstGeom>
            <a:noFill/>
          </p:spPr>
          <p:txBody>
            <a:bodyPr wrap="square" rtlCol="0">
              <a:spAutoFit/>
            </a:bodyPr>
            <a:lstStyle/>
            <a:p>
              <a:r>
                <a:rPr lang="en-US" sz="6000" b="1" dirty="0"/>
                <a:t>GOD</a:t>
              </a:r>
            </a:p>
          </p:txBody>
        </p:sp>
      </p:grpSp>
      <p:sp>
        <p:nvSpPr>
          <p:cNvPr id="14" name="Smiley Face 13"/>
          <p:cNvSpPr/>
          <p:nvPr/>
        </p:nvSpPr>
        <p:spPr>
          <a:xfrm>
            <a:off x="7239000" y="1524000"/>
            <a:ext cx="1924050" cy="1809750"/>
          </a:xfrm>
          <a:prstGeom prst="smileyFac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955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9"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a:xfrm>
            <a:off x="609600" y="1600201"/>
            <a:ext cx="7086600" cy="4525963"/>
          </a:xfrm>
        </p:spPr>
        <p:txBody>
          <a:bodyPr/>
          <a:lstStyle/>
          <a:p>
            <a:r>
              <a:rPr lang="en-US" sz="4000" baseline="30000" dirty="0"/>
              <a:t>11</a:t>
            </a:r>
            <a:r>
              <a:rPr lang="en-US" sz="4000" dirty="0"/>
              <a:t> Brothers, do not slander one another. Anyone who speaks against his brother or judges him speaks against the law and judges it. When you judge the law, you are not keeping it, </a:t>
            </a:r>
            <a:br>
              <a:rPr lang="en-US" sz="4000" dirty="0"/>
            </a:br>
            <a:r>
              <a:rPr lang="en-US" sz="4000" dirty="0">
                <a:effectLst>
                  <a:glow rad="127000">
                    <a:srgbClr val="C00000"/>
                  </a:glow>
                  <a:outerShdw blurRad="38100" dist="38100" dir="2700000" algn="tl">
                    <a:srgbClr val="000000">
                      <a:alpha val="43137"/>
                    </a:srgbClr>
                  </a:outerShdw>
                </a:effectLst>
              </a:rPr>
              <a:t>but sitting in judgment on it.</a:t>
            </a:r>
          </a:p>
          <a:p>
            <a:r>
              <a:rPr lang="en-US" dirty="0"/>
              <a:t> </a:t>
            </a:r>
          </a:p>
        </p:txBody>
      </p:sp>
      <p:sp>
        <p:nvSpPr>
          <p:cNvPr id="8" name="Rectangle 7"/>
          <p:cNvSpPr/>
          <p:nvPr/>
        </p:nvSpPr>
        <p:spPr>
          <a:xfrm>
            <a:off x="7696200" y="1295400"/>
            <a:ext cx="4305300" cy="529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96200" y="3409950"/>
            <a:ext cx="4305300" cy="800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Elephant" pitchFamily="18" charset="0"/>
              </a:rPr>
              <a:t>LAW</a:t>
            </a:r>
          </a:p>
        </p:txBody>
      </p:sp>
      <p:grpSp>
        <p:nvGrpSpPr>
          <p:cNvPr id="13" name="Group 12"/>
          <p:cNvGrpSpPr/>
          <p:nvPr/>
        </p:nvGrpSpPr>
        <p:grpSpPr>
          <a:xfrm>
            <a:off x="8458200" y="4495800"/>
            <a:ext cx="3087687" cy="1701800"/>
            <a:chOff x="5122863" y="1473200"/>
            <a:chExt cx="3087687" cy="1701800"/>
          </a:xfrm>
        </p:grpSpPr>
        <p:pic>
          <p:nvPicPr>
            <p:cNvPr id="13314" name="Picture 2"/>
            <p:cNvPicPr>
              <a:picLocks noChangeAspect="1" noChangeArrowheads="1"/>
            </p:cNvPicPr>
            <p:nvPr/>
          </p:nvPicPr>
          <p:blipFill>
            <a:blip r:embed="rId4" cstate="print"/>
            <a:srcRect/>
            <a:stretch>
              <a:fillRect/>
            </a:stretch>
          </p:blipFill>
          <p:spPr bwMode="auto">
            <a:xfrm>
              <a:off x="5122863" y="1473200"/>
              <a:ext cx="3087687" cy="1701800"/>
            </a:xfrm>
            <a:prstGeom prst="rect">
              <a:avLst/>
            </a:prstGeom>
            <a:noFill/>
            <a:ln w="9525">
              <a:noFill/>
              <a:miter lim="800000"/>
              <a:headEnd/>
              <a:tailEnd/>
            </a:ln>
            <a:effectLst/>
          </p:spPr>
        </p:pic>
        <p:sp>
          <p:nvSpPr>
            <p:cNvPr id="12" name="TextBox 11"/>
            <p:cNvSpPr txBox="1"/>
            <p:nvPr/>
          </p:nvSpPr>
          <p:spPr>
            <a:xfrm>
              <a:off x="5715000" y="1771650"/>
              <a:ext cx="1962150" cy="1015663"/>
            </a:xfrm>
            <a:prstGeom prst="rect">
              <a:avLst/>
            </a:prstGeom>
            <a:noFill/>
          </p:spPr>
          <p:txBody>
            <a:bodyPr wrap="square" rtlCol="0">
              <a:spAutoFit/>
            </a:bodyPr>
            <a:lstStyle/>
            <a:p>
              <a:r>
                <a:rPr lang="en-US" sz="6000" b="1" dirty="0"/>
                <a:t>GOD</a:t>
              </a:r>
            </a:p>
          </p:txBody>
        </p:sp>
      </p:grpSp>
      <p:sp>
        <p:nvSpPr>
          <p:cNvPr id="14" name="Smiley Face 13"/>
          <p:cNvSpPr/>
          <p:nvPr/>
        </p:nvSpPr>
        <p:spPr>
          <a:xfrm>
            <a:off x="8915400" y="1371600"/>
            <a:ext cx="1924050" cy="1809750"/>
          </a:xfrm>
          <a:prstGeom prst="smileyFac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54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r="28263"/>
          <a:stretch>
            <a:fillRect/>
          </a:stretch>
        </p:blipFill>
        <p:spPr bwMode="auto">
          <a:xfrm>
            <a:off x="6550402" y="1123950"/>
            <a:ext cx="5641598" cy="5734050"/>
          </a:xfrm>
          <a:prstGeom prst="rect">
            <a:avLst/>
          </a:prstGeom>
          <a:noFill/>
          <a:ln w="9525">
            <a:noFill/>
            <a:miter lim="800000"/>
            <a:headEnd/>
            <a:tailEnd/>
          </a:ln>
          <a:effectLst/>
        </p:spPr>
      </p:pic>
      <p:sp>
        <p:nvSpPr>
          <p:cNvPr id="5" name="Rectangular Callout 4"/>
          <p:cNvSpPr/>
          <p:nvPr/>
        </p:nvSpPr>
        <p:spPr>
          <a:xfrm>
            <a:off x="1219200" y="2667000"/>
            <a:ext cx="5105400" cy="1524000"/>
          </a:xfrm>
          <a:prstGeom prst="wedgeRectCallout">
            <a:avLst>
              <a:gd name="adj1" fmla="val 107543"/>
              <a:gd name="adj2" fmla="val 13663"/>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About </a:t>
            </a:r>
            <a:r>
              <a:rPr lang="en-US" u="sng" dirty="0"/>
              <a:t>Jud</a:t>
            </a:r>
            <a:r>
              <a:rPr lang="en-US" dirty="0"/>
              <a:t>g</a:t>
            </a:r>
            <a:r>
              <a:rPr lang="en-US" u="sng" dirty="0"/>
              <a:t>ment</a:t>
            </a:r>
          </a:p>
        </p:txBody>
      </p:sp>
      <p:sp>
        <p:nvSpPr>
          <p:cNvPr id="3" name="Content Placeholder 2"/>
          <p:cNvSpPr>
            <a:spLocks noGrp="1"/>
          </p:cNvSpPr>
          <p:nvPr>
            <p:ph idx="1"/>
          </p:nvPr>
        </p:nvSpPr>
        <p:spPr/>
        <p:txBody>
          <a:bodyPr>
            <a:normAutofit/>
          </a:bodyPr>
          <a:lstStyle/>
          <a:p>
            <a:pPr>
              <a:lnSpc>
                <a:spcPts val="3800"/>
              </a:lnSpc>
            </a:pPr>
            <a:r>
              <a:rPr lang="en-US" sz="4000" dirty="0"/>
              <a:t>The most quoted verse today ...</a:t>
            </a:r>
          </a:p>
          <a:p>
            <a:pPr>
              <a:lnSpc>
                <a:spcPts val="3800"/>
              </a:lnSpc>
            </a:pPr>
            <a:endParaRPr lang="en-US" sz="4000" dirty="0"/>
          </a:p>
          <a:p>
            <a:pPr marL="914400" indent="-914400">
              <a:lnSpc>
                <a:spcPct val="90000"/>
              </a:lnSpc>
            </a:pPr>
            <a:r>
              <a:rPr lang="en-US" sz="4000" dirty="0"/>
              <a:t>	Judge not, that ye be </a:t>
            </a:r>
            <a:br>
              <a:rPr lang="en-US" sz="4000" dirty="0"/>
            </a:br>
            <a:r>
              <a:rPr lang="en-US" sz="4000" dirty="0"/>
              <a:t>not judged. </a:t>
            </a:r>
            <a:r>
              <a:rPr lang="en-US" sz="4000" baseline="30000" dirty="0"/>
              <a:t>(Mat 7:1 KJV) </a:t>
            </a:r>
          </a:p>
          <a:p>
            <a:pPr>
              <a:lnSpc>
                <a:spcPts val="3800"/>
              </a:lnSpc>
            </a:pPr>
            <a:r>
              <a:rPr lang="el-GR" sz="4000" dirty="0"/>
              <a:t> </a:t>
            </a:r>
            <a:endParaRPr lang="en-US" sz="4000" dirty="0"/>
          </a:p>
        </p:txBody>
      </p:sp>
    </p:spTree>
    <p:extLst>
      <p:ext uri="{BB962C8B-B14F-4D97-AF65-F5344CB8AC3E}">
        <p14:creationId xmlns:p14="http://schemas.microsoft.com/office/powerpoint/2010/main" val="313922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a:t>
            </a:r>
            <a:r>
              <a:rPr lang="en-US" u="sng" dirty="0"/>
              <a:t>Jud</a:t>
            </a:r>
            <a:r>
              <a:rPr lang="en-US" dirty="0"/>
              <a:t>g</a:t>
            </a:r>
            <a:r>
              <a:rPr lang="en-US" u="sng" dirty="0"/>
              <a:t>ment</a:t>
            </a:r>
            <a:endParaRPr lang="en-US" dirty="0"/>
          </a:p>
        </p:txBody>
      </p:sp>
      <p:sp>
        <p:nvSpPr>
          <p:cNvPr id="9" name="Rectangle 8"/>
          <p:cNvSpPr/>
          <p:nvPr/>
        </p:nvSpPr>
        <p:spPr>
          <a:xfrm>
            <a:off x="6096000" y="2781300"/>
            <a:ext cx="6096000" cy="4076700"/>
          </a:xfrm>
          <a:prstGeom prst="rect">
            <a:avLst/>
          </a:prstGeom>
          <a:gradFill flip="none" rotWithShape="1">
            <a:gsLst>
              <a:gs pos="0">
                <a:schemeClr val="bg1">
                  <a:lumMod val="50000"/>
                </a:schemeClr>
              </a:gs>
              <a:gs pos="50000">
                <a:schemeClr val="tx1">
                  <a:lumMod val="75000"/>
                  <a:lumOff val="2500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0800000">
            <a:off x="0" y="2781300"/>
            <a:ext cx="6096000" cy="4076700"/>
          </a:xfrm>
          <a:prstGeom prst="rect">
            <a:avLst/>
          </a:prstGeom>
          <a:gradFill flip="none" rotWithShape="1">
            <a:gsLst>
              <a:gs pos="0">
                <a:schemeClr val="bg1">
                  <a:lumMod val="50000"/>
                </a:schemeClr>
              </a:gs>
              <a:gs pos="50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p:txBody>
          <a:bodyPr/>
          <a:lstStyle/>
          <a:p>
            <a:pPr algn="ctr"/>
            <a:r>
              <a:rPr lang="en-US" dirty="0"/>
              <a:t>There are different kinds of Judgment ...</a:t>
            </a:r>
          </a:p>
        </p:txBody>
      </p:sp>
    </p:spTree>
    <p:extLst>
      <p:ext uri="{BB962C8B-B14F-4D97-AF65-F5344CB8AC3E}">
        <p14:creationId xmlns:p14="http://schemas.microsoft.com/office/powerpoint/2010/main" val="1346037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7239000" cy="4868863"/>
          </a:xfrm>
        </p:spPr>
        <p:txBody>
          <a:bodyPr>
            <a:normAutofit/>
          </a:bodyPr>
          <a:lstStyle/>
          <a:p>
            <a:pPr>
              <a:lnSpc>
                <a:spcPts val="3800"/>
              </a:lnSpc>
            </a:pPr>
            <a:r>
              <a:rPr lang="el-GR" sz="4000" dirty="0"/>
              <a:t>κρίνω </a:t>
            </a:r>
            <a:r>
              <a:rPr lang="en-US" sz="4000" dirty="0"/>
              <a:t>= I separate</a:t>
            </a:r>
          </a:p>
        </p:txBody>
      </p:sp>
      <p:sp>
        <p:nvSpPr>
          <p:cNvPr id="9" name="Rectangle 8"/>
          <p:cNvSpPr/>
          <p:nvPr/>
        </p:nvSpPr>
        <p:spPr>
          <a:xfrm>
            <a:off x="6096000" y="2781300"/>
            <a:ext cx="6096000" cy="4076700"/>
          </a:xfrm>
          <a:prstGeom prst="rect">
            <a:avLst/>
          </a:prstGeom>
          <a:gradFill flip="none" rotWithShape="1">
            <a:gsLst>
              <a:gs pos="0">
                <a:schemeClr val="bg1">
                  <a:lumMod val="50000"/>
                </a:schemeClr>
              </a:gs>
              <a:gs pos="50000">
                <a:schemeClr val="tx1">
                  <a:lumMod val="75000"/>
                  <a:lumOff val="2500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0800000">
            <a:off x="0" y="2781300"/>
            <a:ext cx="6096000" cy="4076700"/>
          </a:xfrm>
          <a:prstGeom prst="rect">
            <a:avLst/>
          </a:prstGeom>
          <a:gradFill flip="none" rotWithShape="1">
            <a:gsLst>
              <a:gs pos="0">
                <a:schemeClr val="bg1">
                  <a:lumMod val="50000"/>
                </a:schemeClr>
              </a:gs>
              <a:gs pos="5000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879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7239000" cy="4868863"/>
          </a:xfrm>
        </p:spPr>
        <p:txBody>
          <a:bodyPr>
            <a:normAutofit/>
          </a:bodyPr>
          <a:lstStyle/>
          <a:p>
            <a:pPr>
              <a:lnSpc>
                <a:spcPts val="3800"/>
              </a:lnSpc>
            </a:pPr>
            <a:r>
              <a:rPr lang="el-GR" sz="4000" dirty="0"/>
              <a:t>κρίνω </a:t>
            </a:r>
            <a:r>
              <a:rPr lang="en-US" sz="4000" dirty="0"/>
              <a:t>= I separate</a:t>
            </a:r>
          </a:p>
        </p:txBody>
      </p:sp>
      <p:sp>
        <p:nvSpPr>
          <p:cNvPr id="6" name="Rectangle 5"/>
          <p:cNvSpPr/>
          <p:nvPr/>
        </p:nvSpPr>
        <p:spPr>
          <a:xfrm>
            <a:off x="6076950" y="2781300"/>
            <a:ext cx="6115050" cy="40767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800000">
            <a:off x="0" y="2781300"/>
            <a:ext cx="6076950" cy="4076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52600" y="3581400"/>
            <a:ext cx="490840" cy="2308324"/>
          </a:xfrm>
          <a:prstGeom prst="rect">
            <a:avLst/>
          </a:prstGeom>
          <a:noFill/>
        </p:spPr>
        <p:txBody>
          <a:bodyPr wrap="none" rtlCol="0">
            <a:spAutoFit/>
          </a:bodyPr>
          <a:lstStyle/>
          <a:p>
            <a:r>
              <a:rPr lang="en-US" sz="3600" dirty="0"/>
              <a:t>G</a:t>
            </a:r>
            <a:br>
              <a:rPr lang="en-US" sz="3600" dirty="0"/>
            </a:br>
            <a:r>
              <a:rPr lang="en-US" sz="3600" dirty="0"/>
              <a:t>O</a:t>
            </a:r>
            <a:br>
              <a:rPr lang="en-US" sz="3600" dirty="0"/>
            </a:br>
            <a:r>
              <a:rPr lang="en-US" sz="3600" dirty="0"/>
              <a:t>O</a:t>
            </a:r>
          </a:p>
          <a:p>
            <a:r>
              <a:rPr lang="en-US" sz="3600" dirty="0"/>
              <a:t>D</a:t>
            </a:r>
          </a:p>
        </p:txBody>
      </p:sp>
      <p:sp>
        <p:nvSpPr>
          <p:cNvPr id="10" name="TextBox 9"/>
          <p:cNvSpPr txBox="1"/>
          <p:nvPr/>
        </p:nvSpPr>
        <p:spPr>
          <a:xfrm>
            <a:off x="9982200" y="3810000"/>
            <a:ext cx="476412" cy="1754326"/>
          </a:xfrm>
          <a:prstGeom prst="rect">
            <a:avLst/>
          </a:prstGeom>
          <a:noFill/>
        </p:spPr>
        <p:txBody>
          <a:bodyPr wrap="none" rtlCol="0">
            <a:spAutoFit/>
          </a:bodyPr>
          <a:lstStyle/>
          <a:p>
            <a:r>
              <a:rPr lang="en-US" sz="3600" b="1" dirty="0">
                <a:solidFill>
                  <a:schemeClr val="bg1"/>
                </a:solidFill>
              </a:rPr>
              <a:t>B</a:t>
            </a:r>
            <a:br>
              <a:rPr lang="en-US" sz="3600" b="1" dirty="0">
                <a:solidFill>
                  <a:schemeClr val="bg1"/>
                </a:solidFill>
              </a:rPr>
            </a:br>
            <a:r>
              <a:rPr lang="en-US" sz="3600" b="1" dirty="0">
                <a:solidFill>
                  <a:schemeClr val="bg1"/>
                </a:solidFill>
              </a:rPr>
              <a:t>A</a:t>
            </a:r>
            <a:br>
              <a:rPr lang="en-US" sz="3600" b="1" dirty="0">
                <a:solidFill>
                  <a:schemeClr val="bg1"/>
                </a:solidFill>
              </a:rPr>
            </a:br>
            <a:r>
              <a:rPr lang="en-US" sz="3600" b="1" dirty="0">
                <a:solidFill>
                  <a:schemeClr val="bg1"/>
                </a:solidFill>
              </a:rPr>
              <a:t>D</a:t>
            </a:r>
          </a:p>
        </p:txBody>
      </p:sp>
    </p:spTree>
    <p:extLst>
      <p:ext uri="{BB962C8B-B14F-4D97-AF65-F5344CB8AC3E}">
        <p14:creationId xmlns:p14="http://schemas.microsoft.com/office/powerpoint/2010/main" val="80010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7239000" cy="4868863"/>
          </a:xfrm>
        </p:spPr>
        <p:txBody>
          <a:bodyPr>
            <a:normAutofit/>
          </a:bodyPr>
          <a:lstStyle/>
          <a:p>
            <a:pPr>
              <a:lnSpc>
                <a:spcPts val="3800"/>
              </a:lnSpc>
            </a:pPr>
            <a:r>
              <a:rPr lang="el-GR" sz="4000" dirty="0"/>
              <a:t>κρίνω </a:t>
            </a:r>
            <a:r>
              <a:rPr lang="en-US" sz="4000" dirty="0"/>
              <a:t>= I separate</a:t>
            </a:r>
          </a:p>
        </p:txBody>
      </p:sp>
      <p:sp>
        <p:nvSpPr>
          <p:cNvPr id="6" name="Rectangle 5"/>
          <p:cNvSpPr/>
          <p:nvPr/>
        </p:nvSpPr>
        <p:spPr>
          <a:xfrm>
            <a:off x="6076950" y="2781300"/>
            <a:ext cx="6115050" cy="40767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800000">
            <a:off x="0" y="2781300"/>
            <a:ext cx="6076950" cy="4076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09800" y="3390900"/>
            <a:ext cx="476412" cy="2862322"/>
          </a:xfrm>
          <a:prstGeom prst="rect">
            <a:avLst/>
          </a:prstGeom>
          <a:noFill/>
        </p:spPr>
        <p:txBody>
          <a:bodyPr wrap="none" rtlCol="0">
            <a:spAutoFit/>
          </a:bodyPr>
          <a:lstStyle/>
          <a:p>
            <a:pPr algn="ctr"/>
            <a:r>
              <a:rPr lang="en-US" sz="3600" dirty="0"/>
              <a:t>R</a:t>
            </a:r>
          </a:p>
          <a:p>
            <a:pPr algn="ctr"/>
            <a:r>
              <a:rPr lang="en-US" sz="3600" dirty="0"/>
              <a:t>I</a:t>
            </a:r>
          </a:p>
          <a:p>
            <a:pPr algn="ctr"/>
            <a:r>
              <a:rPr lang="en-US" sz="3600" dirty="0"/>
              <a:t>G</a:t>
            </a:r>
          </a:p>
          <a:p>
            <a:pPr algn="ctr"/>
            <a:r>
              <a:rPr lang="en-US" sz="3600" dirty="0"/>
              <a:t>H</a:t>
            </a:r>
          </a:p>
          <a:p>
            <a:pPr algn="ctr"/>
            <a:r>
              <a:rPr lang="en-US" sz="3600" dirty="0"/>
              <a:t>T</a:t>
            </a:r>
          </a:p>
        </p:txBody>
      </p:sp>
      <p:sp>
        <p:nvSpPr>
          <p:cNvPr id="12" name="TextBox 11"/>
          <p:cNvSpPr txBox="1"/>
          <p:nvPr/>
        </p:nvSpPr>
        <p:spPr>
          <a:xfrm>
            <a:off x="9372600" y="3390900"/>
            <a:ext cx="742950" cy="2862322"/>
          </a:xfrm>
          <a:prstGeom prst="rect">
            <a:avLst/>
          </a:prstGeom>
          <a:noFill/>
        </p:spPr>
        <p:txBody>
          <a:bodyPr wrap="square" rtlCol="0">
            <a:spAutoFit/>
          </a:bodyPr>
          <a:lstStyle/>
          <a:p>
            <a:pPr algn="ctr"/>
            <a:r>
              <a:rPr lang="en-US" sz="3600" b="1" dirty="0">
                <a:solidFill>
                  <a:schemeClr val="bg1"/>
                </a:solidFill>
              </a:rPr>
              <a:t>W</a:t>
            </a:r>
          </a:p>
          <a:p>
            <a:pPr algn="ctr"/>
            <a:r>
              <a:rPr lang="en-US" sz="3600" b="1" dirty="0">
                <a:solidFill>
                  <a:schemeClr val="bg1"/>
                </a:solidFill>
              </a:rPr>
              <a:t>R</a:t>
            </a:r>
          </a:p>
          <a:p>
            <a:pPr algn="ctr"/>
            <a:r>
              <a:rPr lang="en-US" sz="3600" b="1" dirty="0">
                <a:solidFill>
                  <a:schemeClr val="bg1"/>
                </a:solidFill>
              </a:rPr>
              <a:t>O</a:t>
            </a:r>
          </a:p>
          <a:p>
            <a:pPr algn="ctr"/>
            <a:r>
              <a:rPr lang="en-US" sz="3600" b="1" dirty="0">
                <a:solidFill>
                  <a:schemeClr val="bg1"/>
                </a:solidFill>
              </a:rPr>
              <a:t>N</a:t>
            </a:r>
          </a:p>
          <a:p>
            <a:pPr algn="ctr"/>
            <a:r>
              <a:rPr lang="en-US" sz="3600" b="1" dirty="0">
                <a:solidFill>
                  <a:schemeClr val="bg1"/>
                </a:solidFill>
              </a:rPr>
              <a:t>G</a:t>
            </a:r>
          </a:p>
        </p:txBody>
      </p:sp>
    </p:spTree>
    <p:extLst>
      <p:ext uri="{BB962C8B-B14F-4D97-AF65-F5344CB8AC3E}">
        <p14:creationId xmlns:p14="http://schemas.microsoft.com/office/powerpoint/2010/main" val="3275636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7239000" cy="4868863"/>
          </a:xfrm>
        </p:spPr>
        <p:txBody>
          <a:bodyPr>
            <a:normAutofit/>
          </a:bodyPr>
          <a:lstStyle/>
          <a:p>
            <a:pPr>
              <a:lnSpc>
                <a:spcPts val="3800"/>
              </a:lnSpc>
            </a:pPr>
            <a:r>
              <a:rPr lang="el-GR" sz="4000" dirty="0"/>
              <a:t>κρίνω </a:t>
            </a:r>
            <a:r>
              <a:rPr lang="en-US" sz="4000" dirty="0"/>
              <a:t>= I separate = </a:t>
            </a:r>
            <a:r>
              <a:rPr lang="en-US" sz="4000" dirty="0">
                <a:effectLst>
                  <a:glow rad="127000">
                    <a:srgbClr val="C00000"/>
                  </a:glow>
                  <a:outerShdw blurRad="38100" dist="38100" dir="2700000" algn="tl">
                    <a:srgbClr val="000000">
                      <a:alpha val="43137"/>
                    </a:srgbClr>
                  </a:outerShdw>
                </a:effectLst>
              </a:rPr>
              <a:t>I j</a:t>
            </a:r>
            <a:r>
              <a:rPr lang="en-US" sz="4000" u="sng" dirty="0">
                <a:effectLst>
                  <a:glow rad="127000">
                    <a:srgbClr val="C00000"/>
                  </a:glow>
                  <a:outerShdw blurRad="38100" dist="38100" dir="2700000" algn="tl">
                    <a:srgbClr val="000000">
                      <a:alpha val="43137"/>
                    </a:srgbClr>
                  </a:outerShdw>
                </a:effectLst>
              </a:rPr>
              <a:t>ud</a:t>
            </a:r>
            <a:r>
              <a:rPr lang="en-US" sz="4000" dirty="0">
                <a:effectLst>
                  <a:glow rad="127000">
                    <a:srgbClr val="C00000"/>
                  </a:glow>
                  <a:outerShdw blurRad="38100" dist="38100" dir="2700000" algn="tl">
                    <a:srgbClr val="000000">
                      <a:alpha val="43137"/>
                    </a:srgbClr>
                  </a:outerShdw>
                </a:effectLst>
              </a:rPr>
              <a:t>g</a:t>
            </a:r>
            <a:r>
              <a:rPr lang="en-US" sz="4000" u="sng" dirty="0">
                <a:effectLst>
                  <a:glow rad="127000">
                    <a:srgbClr val="C00000"/>
                  </a:glow>
                  <a:outerShdw blurRad="38100" dist="38100" dir="2700000" algn="tl">
                    <a:srgbClr val="000000">
                      <a:alpha val="43137"/>
                    </a:srgbClr>
                  </a:outerShdw>
                </a:effectLst>
              </a:rPr>
              <a:t>e</a:t>
            </a:r>
          </a:p>
        </p:txBody>
      </p:sp>
      <p:sp>
        <p:nvSpPr>
          <p:cNvPr id="6" name="Rectangle 5"/>
          <p:cNvSpPr/>
          <p:nvPr/>
        </p:nvSpPr>
        <p:spPr>
          <a:xfrm>
            <a:off x="9144000" y="2781300"/>
            <a:ext cx="3048000" cy="40767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800000">
            <a:off x="0" y="2781300"/>
            <a:ext cx="3047999" cy="4076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09800" y="3390900"/>
            <a:ext cx="476412" cy="2862322"/>
          </a:xfrm>
          <a:prstGeom prst="rect">
            <a:avLst/>
          </a:prstGeom>
          <a:noFill/>
        </p:spPr>
        <p:txBody>
          <a:bodyPr wrap="none" rtlCol="0">
            <a:spAutoFit/>
          </a:bodyPr>
          <a:lstStyle/>
          <a:p>
            <a:pPr algn="ctr"/>
            <a:r>
              <a:rPr lang="en-US" sz="3600" dirty="0"/>
              <a:t>R</a:t>
            </a:r>
          </a:p>
          <a:p>
            <a:pPr algn="ctr"/>
            <a:r>
              <a:rPr lang="en-US" sz="3600" dirty="0"/>
              <a:t>I</a:t>
            </a:r>
          </a:p>
          <a:p>
            <a:pPr algn="ctr"/>
            <a:r>
              <a:rPr lang="en-US" sz="3600" dirty="0"/>
              <a:t>G</a:t>
            </a:r>
          </a:p>
          <a:p>
            <a:pPr algn="ctr"/>
            <a:r>
              <a:rPr lang="en-US" sz="3600" dirty="0"/>
              <a:t>H</a:t>
            </a:r>
          </a:p>
          <a:p>
            <a:pPr algn="ctr"/>
            <a:r>
              <a:rPr lang="en-US" sz="3600" dirty="0"/>
              <a:t>T</a:t>
            </a:r>
          </a:p>
        </p:txBody>
      </p:sp>
      <p:sp>
        <p:nvSpPr>
          <p:cNvPr id="16" name="TextBox 15"/>
          <p:cNvSpPr txBox="1"/>
          <p:nvPr/>
        </p:nvSpPr>
        <p:spPr>
          <a:xfrm>
            <a:off x="9467850" y="3390900"/>
            <a:ext cx="603050" cy="2862322"/>
          </a:xfrm>
          <a:prstGeom prst="rect">
            <a:avLst/>
          </a:prstGeom>
          <a:noFill/>
        </p:spPr>
        <p:txBody>
          <a:bodyPr wrap="none" rtlCol="0">
            <a:spAutoFit/>
          </a:bodyPr>
          <a:lstStyle/>
          <a:p>
            <a:pPr algn="ctr"/>
            <a:r>
              <a:rPr lang="en-US" sz="3600" b="1" dirty="0">
                <a:solidFill>
                  <a:schemeClr val="bg1"/>
                </a:solidFill>
              </a:rPr>
              <a:t>W</a:t>
            </a:r>
          </a:p>
          <a:p>
            <a:pPr algn="ctr"/>
            <a:r>
              <a:rPr lang="en-US" sz="3600" b="1" dirty="0">
                <a:solidFill>
                  <a:schemeClr val="bg1"/>
                </a:solidFill>
              </a:rPr>
              <a:t>R</a:t>
            </a:r>
          </a:p>
          <a:p>
            <a:pPr algn="ctr"/>
            <a:r>
              <a:rPr lang="en-US" sz="3600" b="1" dirty="0">
                <a:solidFill>
                  <a:schemeClr val="bg1"/>
                </a:solidFill>
              </a:rPr>
              <a:t>O</a:t>
            </a:r>
          </a:p>
          <a:p>
            <a:pPr algn="ctr"/>
            <a:r>
              <a:rPr lang="en-US" sz="3600" b="1" dirty="0">
                <a:solidFill>
                  <a:schemeClr val="bg1"/>
                </a:solidFill>
              </a:rPr>
              <a:t>N</a:t>
            </a:r>
          </a:p>
          <a:p>
            <a:pPr algn="ctr"/>
            <a:r>
              <a:rPr lang="en-US" sz="3600" b="1" dirty="0">
                <a:solidFill>
                  <a:schemeClr val="bg1"/>
                </a:solidFill>
              </a:rPr>
              <a:t>G</a:t>
            </a:r>
          </a:p>
        </p:txBody>
      </p:sp>
    </p:spTree>
    <p:extLst>
      <p:ext uri="{BB962C8B-B14F-4D97-AF65-F5344CB8AC3E}">
        <p14:creationId xmlns:p14="http://schemas.microsoft.com/office/powerpoint/2010/main" val="3713217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144000" y="2781300"/>
            <a:ext cx="3048000" cy="40767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0800000">
            <a:off x="0" y="2781300"/>
            <a:ext cx="3047999" cy="4076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8839200" cy="4868863"/>
          </a:xfrm>
        </p:spPr>
        <p:txBody>
          <a:bodyPr>
            <a:normAutofit/>
          </a:bodyPr>
          <a:lstStyle/>
          <a:p>
            <a:pPr>
              <a:lnSpc>
                <a:spcPts val="3800"/>
              </a:lnSpc>
            </a:pPr>
            <a:r>
              <a:rPr lang="el-GR" sz="4000" dirty="0"/>
              <a:t>κρίνω </a:t>
            </a:r>
            <a:r>
              <a:rPr lang="en-US" sz="4000" dirty="0"/>
              <a:t>= I separate = I judge</a:t>
            </a:r>
          </a:p>
          <a:p>
            <a:pPr>
              <a:lnSpc>
                <a:spcPts val="3800"/>
              </a:lnSpc>
            </a:pPr>
            <a:r>
              <a:rPr lang="el-GR" sz="4000" dirty="0"/>
              <a:t>κρίνω </a:t>
            </a:r>
            <a:r>
              <a:rPr lang="en-US" sz="4000" dirty="0"/>
              <a:t>= over + judge = </a:t>
            </a:r>
            <a:r>
              <a:rPr lang="en-US" sz="4000" dirty="0">
                <a:effectLst>
                  <a:glow rad="127000">
                    <a:srgbClr val="C00000"/>
                  </a:glow>
                  <a:outerShdw blurRad="38100" dist="38100" dir="2700000" algn="tl">
                    <a:srgbClr val="000000">
                      <a:alpha val="43137"/>
                    </a:srgbClr>
                  </a:outerShdw>
                </a:effectLst>
              </a:rPr>
              <a:t>I </a:t>
            </a:r>
            <a:r>
              <a:rPr lang="en-US" sz="4000" u="sng" dirty="0">
                <a:effectLst>
                  <a:glow rad="127000">
                    <a:srgbClr val="C00000"/>
                  </a:glow>
                  <a:outerShdw blurRad="38100" dist="38100" dir="2700000" algn="tl">
                    <a:srgbClr val="000000">
                      <a:alpha val="43137"/>
                    </a:srgbClr>
                  </a:outerShdw>
                </a:effectLst>
              </a:rPr>
              <a:t>investi</a:t>
            </a:r>
            <a:r>
              <a:rPr lang="en-US" sz="4000" dirty="0">
                <a:effectLst>
                  <a:glow rad="127000">
                    <a:srgbClr val="C00000"/>
                  </a:glow>
                  <a:outerShdw blurRad="38100" dist="38100" dir="2700000" algn="tl">
                    <a:srgbClr val="000000">
                      <a:alpha val="43137"/>
                    </a:srgbClr>
                  </a:outerShdw>
                </a:effectLst>
              </a:rPr>
              <a:t>g</a:t>
            </a:r>
            <a:r>
              <a:rPr lang="en-US" sz="4000" u="sng" dirty="0">
                <a:effectLst>
                  <a:glow rad="127000">
                    <a:srgbClr val="C00000"/>
                  </a:glow>
                  <a:outerShdw blurRad="38100" dist="38100" dir="2700000" algn="tl">
                    <a:srgbClr val="000000">
                      <a:alpha val="43137"/>
                    </a:srgbClr>
                  </a:outerShdw>
                </a:effectLst>
              </a:rPr>
              <a:t>ate</a:t>
            </a:r>
          </a:p>
          <a:p>
            <a:pPr>
              <a:lnSpc>
                <a:spcPts val="3800"/>
              </a:lnSpc>
            </a:pPr>
            <a:endParaRPr lang="en-US" sz="4000" dirty="0"/>
          </a:p>
        </p:txBody>
      </p:sp>
      <p:sp>
        <p:nvSpPr>
          <p:cNvPr id="4" name="Content Placeholder 2"/>
          <p:cNvSpPr txBox="1">
            <a:spLocks/>
          </p:cNvSpPr>
          <p:nvPr/>
        </p:nvSpPr>
        <p:spPr>
          <a:xfrm>
            <a:off x="1524000" y="1847850"/>
            <a:ext cx="1562100" cy="5505450"/>
          </a:xfrm>
          <a:prstGeom prst="rect">
            <a:avLst/>
          </a:prstGeom>
        </p:spPr>
        <p:txBody>
          <a:bodyPr vert="horz" lIns="91440" tIns="45720" rIns="91440" bIns="45720" rtlCol="0">
            <a:normAutofit/>
          </a:bodyPr>
          <a:lstStyle/>
          <a:p>
            <a:pPr marL="342900" indent="-342900" algn="r">
              <a:lnSpc>
                <a:spcPts val="3800"/>
              </a:lnSpc>
              <a:spcBef>
                <a:spcPct val="20000"/>
              </a:spcBef>
              <a:defRPr/>
            </a:pPr>
            <a:r>
              <a:rPr lang="en-US" sz="4000" b="1" dirty="0">
                <a:solidFill>
                  <a:schemeClr val="bg1"/>
                </a:solidFill>
                <a:effectLst>
                  <a:glow rad="127000">
                    <a:srgbClr val="C00000"/>
                  </a:glow>
                  <a:outerShdw blurRad="38100" dist="38100" dir="2700000" algn="tl">
                    <a:srgbClr val="000000">
                      <a:alpha val="43137"/>
                    </a:srgbClr>
                  </a:outerShdw>
                </a:effectLst>
                <a:latin typeface="Symbol" pitchFamily="18" charset="2"/>
              </a:rPr>
              <a:t>ana</a:t>
            </a:r>
          </a:p>
          <a:p>
            <a:pPr marL="342900" indent="-342900" algn="r">
              <a:lnSpc>
                <a:spcPts val="3800"/>
              </a:lnSpc>
              <a:spcBef>
                <a:spcPct val="20000"/>
              </a:spcBef>
              <a:defRPr/>
            </a:pPr>
            <a:r>
              <a:rPr lang="el-GR" sz="3600" b="1" dirty="0">
                <a:solidFill>
                  <a:schemeClr val="bg1"/>
                </a:solidFill>
                <a:effectLst>
                  <a:outerShdw blurRad="38100" dist="38100" dir="2700000" algn="tl">
                    <a:srgbClr val="000000">
                      <a:alpha val="43137"/>
                    </a:srgbClr>
                  </a:outerShdw>
                </a:effectLst>
              </a:rPr>
              <a:t> </a:t>
            </a:r>
            <a:endParaRPr lang="en-US" sz="36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2209800" y="3390900"/>
            <a:ext cx="476412" cy="2862322"/>
          </a:xfrm>
          <a:prstGeom prst="rect">
            <a:avLst/>
          </a:prstGeom>
          <a:noFill/>
        </p:spPr>
        <p:txBody>
          <a:bodyPr wrap="none" rtlCol="0">
            <a:spAutoFit/>
          </a:bodyPr>
          <a:lstStyle/>
          <a:p>
            <a:pPr algn="ctr"/>
            <a:r>
              <a:rPr lang="en-US" sz="3600" dirty="0"/>
              <a:t>R</a:t>
            </a:r>
          </a:p>
          <a:p>
            <a:pPr algn="ctr"/>
            <a:r>
              <a:rPr lang="en-US" sz="3600" dirty="0"/>
              <a:t>I</a:t>
            </a:r>
          </a:p>
          <a:p>
            <a:pPr algn="ctr"/>
            <a:r>
              <a:rPr lang="en-US" sz="3600" dirty="0"/>
              <a:t>G</a:t>
            </a:r>
          </a:p>
          <a:p>
            <a:pPr algn="ctr"/>
            <a:r>
              <a:rPr lang="en-US" sz="3600" dirty="0"/>
              <a:t>H</a:t>
            </a:r>
          </a:p>
          <a:p>
            <a:pPr algn="ctr"/>
            <a:r>
              <a:rPr lang="en-US" sz="3600" dirty="0"/>
              <a:t>T</a:t>
            </a:r>
          </a:p>
        </p:txBody>
      </p:sp>
      <p:sp>
        <p:nvSpPr>
          <p:cNvPr id="12" name="TextBox 11"/>
          <p:cNvSpPr txBox="1"/>
          <p:nvPr/>
        </p:nvSpPr>
        <p:spPr>
          <a:xfrm>
            <a:off x="9467850" y="3390900"/>
            <a:ext cx="603050" cy="2862322"/>
          </a:xfrm>
          <a:prstGeom prst="rect">
            <a:avLst/>
          </a:prstGeom>
          <a:noFill/>
        </p:spPr>
        <p:txBody>
          <a:bodyPr wrap="none" rtlCol="0">
            <a:spAutoFit/>
          </a:bodyPr>
          <a:lstStyle/>
          <a:p>
            <a:pPr algn="ctr"/>
            <a:r>
              <a:rPr lang="en-US" sz="3600" b="1" dirty="0">
                <a:solidFill>
                  <a:schemeClr val="bg1"/>
                </a:solidFill>
              </a:rPr>
              <a:t>W</a:t>
            </a:r>
          </a:p>
          <a:p>
            <a:pPr algn="ctr"/>
            <a:r>
              <a:rPr lang="en-US" sz="3600" b="1" dirty="0">
                <a:solidFill>
                  <a:schemeClr val="bg1"/>
                </a:solidFill>
              </a:rPr>
              <a:t>R</a:t>
            </a:r>
          </a:p>
          <a:p>
            <a:pPr algn="ctr"/>
            <a:r>
              <a:rPr lang="en-US" sz="3600" b="1" dirty="0">
                <a:solidFill>
                  <a:schemeClr val="bg1"/>
                </a:solidFill>
              </a:rPr>
              <a:t>O</a:t>
            </a:r>
          </a:p>
          <a:p>
            <a:pPr algn="ctr"/>
            <a:r>
              <a:rPr lang="en-US" sz="3600" b="1" dirty="0">
                <a:solidFill>
                  <a:schemeClr val="bg1"/>
                </a:solidFill>
              </a:rPr>
              <a:t>N</a:t>
            </a:r>
          </a:p>
          <a:p>
            <a:pPr algn="ctr"/>
            <a:r>
              <a:rPr lang="en-US" sz="3600" b="1" dirty="0">
                <a:solidFill>
                  <a:schemeClr val="bg1"/>
                </a:solidFill>
              </a:rPr>
              <a:t>G</a:t>
            </a:r>
          </a:p>
        </p:txBody>
      </p:sp>
      <p:pic>
        <p:nvPicPr>
          <p:cNvPr id="9219" name="Picture 3"/>
          <p:cNvPicPr>
            <a:picLocks noChangeAspect="1" noChangeArrowheads="1"/>
          </p:cNvPicPr>
          <p:nvPr/>
        </p:nvPicPr>
        <p:blipFill>
          <a:blip r:embed="rId2" cstate="print"/>
          <a:srcRect/>
          <a:stretch>
            <a:fillRect/>
          </a:stretch>
        </p:blipFill>
        <p:spPr bwMode="auto">
          <a:xfrm>
            <a:off x="4333875" y="2443619"/>
            <a:ext cx="4238625" cy="7262357"/>
          </a:xfrm>
          <a:prstGeom prst="rect">
            <a:avLst/>
          </a:prstGeom>
          <a:noFill/>
          <a:ln w="9525">
            <a:noFill/>
            <a:miter lim="800000"/>
            <a:headEnd/>
            <a:tailEnd/>
          </a:ln>
          <a:effectLst/>
        </p:spPr>
      </p:pic>
    </p:spTree>
    <p:extLst>
      <p:ext uri="{BB962C8B-B14F-4D97-AF65-F5344CB8AC3E}">
        <p14:creationId xmlns:p14="http://schemas.microsoft.com/office/powerpoint/2010/main" val="3626833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7239000" cy="4868863"/>
          </a:xfrm>
        </p:spPr>
        <p:txBody>
          <a:bodyPr/>
          <a:lstStyle/>
          <a:p>
            <a:pPr>
              <a:lnSpc>
                <a:spcPts val="3800"/>
              </a:lnSpc>
            </a:pPr>
            <a:r>
              <a:rPr lang="el-GR" sz="4000" dirty="0"/>
              <a:t>κρίνω </a:t>
            </a:r>
            <a:r>
              <a:rPr lang="en-US" sz="4000" dirty="0"/>
              <a:t>= separate = I judge</a:t>
            </a:r>
          </a:p>
          <a:p>
            <a:pPr>
              <a:lnSpc>
                <a:spcPts val="3800"/>
              </a:lnSpc>
            </a:pPr>
            <a:r>
              <a:rPr lang="el-GR" sz="4000" dirty="0"/>
              <a:t>κρίνω </a:t>
            </a:r>
            <a:r>
              <a:rPr lang="en-US" sz="4000" dirty="0"/>
              <a:t>= from + judge = </a:t>
            </a:r>
            <a:r>
              <a:rPr lang="en-US" sz="4000" dirty="0">
                <a:effectLst>
                  <a:glow rad="127000">
                    <a:srgbClr val="C00000"/>
                  </a:glow>
                  <a:outerShdw blurRad="38100" dist="38100" dir="2700000" algn="tl">
                    <a:srgbClr val="000000">
                      <a:alpha val="43137"/>
                    </a:srgbClr>
                  </a:outerShdw>
                </a:effectLst>
              </a:rPr>
              <a:t>I </a:t>
            </a:r>
            <a:r>
              <a:rPr lang="en-US" sz="4000" u="sng" dirty="0">
                <a:effectLst>
                  <a:glow rad="127000">
                    <a:srgbClr val="C00000"/>
                  </a:glow>
                  <a:outerShdw blurRad="38100" dist="38100" dir="2700000" algn="tl">
                    <a:srgbClr val="000000">
                      <a:alpha val="43137"/>
                    </a:srgbClr>
                  </a:outerShdw>
                </a:effectLst>
              </a:rPr>
              <a:t>answer</a:t>
            </a:r>
          </a:p>
          <a:p>
            <a:endParaRPr lang="en-US" dirty="0"/>
          </a:p>
        </p:txBody>
      </p:sp>
      <p:sp>
        <p:nvSpPr>
          <p:cNvPr id="4" name="Content Placeholder 2"/>
          <p:cNvSpPr txBox="1">
            <a:spLocks/>
          </p:cNvSpPr>
          <p:nvPr/>
        </p:nvSpPr>
        <p:spPr>
          <a:xfrm>
            <a:off x="1524000" y="1847850"/>
            <a:ext cx="1562100" cy="5505450"/>
          </a:xfrm>
          <a:prstGeom prst="rect">
            <a:avLst/>
          </a:prstGeom>
        </p:spPr>
        <p:txBody>
          <a:bodyPr vert="horz" lIns="91440" tIns="45720" rIns="91440" bIns="45720" rtlCol="0">
            <a:normAutofit/>
          </a:bodyPr>
          <a:lstStyle/>
          <a:p>
            <a:pPr marL="342900" indent="-342900" algn="r">
              <a:lnSpc>
                <a:spcPts val="3800"/>
              </a:lnSpc>
              <a:spcBef>
                <a:spcPct val="20000"/>
              </a:spcBef>
              <a:defRPr/>
            </a:pPr>
            <a:r>
              <a:rPr lang="en-US" sz="4000" b="1" dirty="0">
                <a:solidFill>
                  <a:schemeClr val="bg1"/>
                </a:solidFill>
                <a:effectLst>
                  <a:glow rad="127000">
                    <a:srgbClr val="C00000"/>
                  </a:glow>
                  <a:outerShdw blurRad="38100" dist="38100" dir="2700000" algn="tl">
                    <a:srgbClr val="000000">
                      <a:alpha val="43137"/>
                    </a:srgbClr>
                  </a:outerShdw>
                </a:effectLst>
                <a:latin typeface="Symbol" pitchFamily="18" charset="2"/>
              </a:rPr>
              <a:t>apo</a:t>
            </a:r>
          </a:p>
          <a:p>
            <a:pPr marL="342900" indent="-342900" algn="r">
              <a:lnSpc>
                <a:spcPts val="3800"/>
              </a:lnSpc>
              <a:spcBef>
                <a:spcPct val="20000"/>
              </a:spcBef>
              <a:defRPr/>
            </a:pPr>
            <a:r>
              <a:rPr lang="el-GR" sz="3600" b="1" dirty="0">
                <a:solidFill>
                  <a:schemeClr val="bg1"/>
                </a:solidFill>
                <a:effectLst>
                  <a:outerShdw blurRad="38100" dist="38100" dir="2700000" algn="tl">
                    <a:srgbClr val="000000">
                      <a:alpha val="43137"/>
                    </a:srgbClr>
                  </a:outerShdw>
                </a:effectLst>
              </a:rPr>
              <a:t> </a:t>
            </a:r>
            <a:endParaRPr lang="en-US" sz="36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8372476" y="2781300"/>
            <a:ext cx="3819524" cy="407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1" y="2781300"/>
            <a:ext cx="3819525" cy="407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Callout 9"/>
          <p:cNvSpPr/>
          <p:nvPr/>
        </p:nvSpPr>
        <p:spPr>
          <a:xfrm>
            <a:off x="1790700" y="3028950"/>
            <a:ext cx="1695450" cy="2609850"/>
          </a:xfrm>
          <a:prstGeom prst="wedgeEllipseCallout">
            <a:avLst>
              <a:gd name="adj1" fmla="val -45552"/>
              <a:gd name="adj2" fmla="val 865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p:cNvSpPr/>
          <p:nvPr/>
        </p:nvSpPr>
        <p:spPr>
          <a:xfrm>
            <a:off x="8591550" y="3143250"/>
            <a:ext cx="1695450" cy="2609850"/>
          </a:xfrm>
          <a:prstGeom prst="wedgeEllipseCallout">
            <a:avLst>
              <a:gd name="adj1" fmla="val 49954"/>
              <a:gd name="adj2" fmla="val 836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96899" y="3810001"/>
            <a:ext cx="497252" cy="1200329"/>
          </a:xfrm>
          <a:prstGeom prst="rect">
            <a:avLst/>
          </a:prstGeom>
          <a:noFill/>
        </p:spPr>
        <p:txBody>
          <a:bodyPr wrap="none" rtlCol="0">
            <a:spAutoFit/>
          </a:bodyPr>
          <a:lstStyle/>
          <a:p>
            <a:pPr algn="ctr"/>
            <a:r>
              <a:rPr lang="en-US" sz="3600" b="1" dirty="0"/>
              <a:t>N</a:t>
            </a:r>
          </a:p>
          <a:p>
            <a:pPr algn="ctr"/>
            <a:r>
              <a:rPr lang="en-US" sz="3600" b="1" dirty="0"/>
              <a:t>O</a:t>
            </a:r>
          </a:p>
        </p:txBody>
      </p:sp>
      <p:sp>
        <p:nvSpPr>
          <p:cNvPr id="8" name="TextBox 7"/>
          <p:cNvSpPr txBox="1"/>
          <p:nvPr/>
        </p:nvSpPr>
        <p:spPr>
          <a:xfrm>
            <a:off x="2425949" y="3390900"/>
            <a:ext cx="425117" cy="1754326"/>
          </a:xfrm>
          <a:prstGeom prst="rect">
            <a:avLst/>
          </a:prstGeom>
          <a:noFill/>
        </p:spPr>
        <p:txBody>
          <a:bodyPr wrap="none" rtlCol="0">
            <a:spAutoFit/>
          </a:bodyPr>
          <a:lstStyle/>
          <a:p>
            <a:pPr algn="ctr"/>
            <a:r>
              <a:rPr lang="en-US" sz="3600" b="1" dirty="0">
                <a:solidFill>
                  <a:schemeClr val="bg1"/>
                </a:solidFill>
              </a:rPr>
              <a:t>Y</a:t>
            </a:r>
          </a:p>
          <a:p>
            <a:pPr algn="ctr"/>
            <a:r>
              <a:rPr lang="en-US" sz="3600" b="1" dirty="0">
                <a:solidFill>
                  <a:schemeClr val="bg1"/>
                </a:solidFill>
              </a:rPr>
              <a:t>E</a:t>
            </a:r>
          </a:p>
          <a:p>
            <a:pPr algn="ctr"/>
            <a:r>
              <a:rPr lang="en-US" sz="3600" b="1" dirty="0">
                <a:solidFill>
                  <a:schemeClr val="bg1"/>
                </a:solidFill>
              </a:rPr>
              <a:t>S</a:t>
            </a:r>
          </a:p>
        </p:txBody>
      </p:sp>
    </p:spTree>
    <p:extLst>
      <p:ext uri="{BB962C8B-B14F-4D97-AF65-F5344CB8AC3E}">
        <p14:creationId xmlns:p14="http://schemas.microsoft.com/office/powerpoint/2010/main" val="3498819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We do this in two ways:</a:t>
            </a:r>
          </a:p>
        </p:txBody>
      </p:sp>
      <p:sp>
        <p:nvSpPr>
          <p:cNvPr id="3" name="Content Placeholder 2"/>
          <p:cNvSpPr>
            <a:spLocks noGrp="1"/>
          </p:cNvSpPr>
          <p:nvPr>
            <p:ph idx="1"/>
          </p:nvPr>
        </p:nvSpPr>
        <p:spPr/>
        <p:txBody>
          <a:bodyPr>
            <a:normAutofit/>
          </a:bodyPr>
          <a:lstStyle/>
          <a:p>
            <a:r>
              <a:rPr lang="en-US" sz="4000" dirty="0"/>
              <a:t>With Others  4: 11-12</a:t>
            </a:r>
          </a:p>
          <a:p>
            <a:endParaRPr lang="en-US" sz="4000" dirty="0"/>
          </a:p>
        </p:txBody>
      </p:sp>
      <p:pic>
        <p:nvPicPr>
          <p:cNvPr id="8" name="Picture 2"/>
          <p:cNvPicPr>
            <a:picLocks noChangeAspect="1" noChangeArrowheads="1"/>
          </p:cNvPicPr>
          <p:nvPr/>
        </p:nvPicPr>
        <p:blipFill>
          <a:blip r:embed="rId2"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9" name="Picture 2"/>
          <p:cNvPicPr>
            <a:picLocks noChangeAspect="1" noChangeArrowheads="1"/>
          </p:cNvPicPr>
          <p:nvPr/>
        </p:nvPicPr>
        <p:blipFill>
          <a:blip r:embed="rId2"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2" cstate="print"/>
          <a:srcRect/>
          <a:stretch>
            <a:fillRect/>
          </a:stretch>
        </p:blipFill>
        <p:spPr bwMode="auto">
          <a:xfrm>
            <a:off x="5143500" y="2021550"/>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900679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76951" y="2781300"/>
            <a:ext cx="4591050" cy="407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1523999" y="2781300"/>
            <a:ext cx="4552951" cy="407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8686800" cy="4868863"/>
          </a:xfrm>
        </p:spPr>
        <p:txBody>
          <a:bodyPr>
            <a:normAutofit/>
          </a:bodyPr>
          <a:lstStyle/>
          <a:p>
            <a:pPr>
              <a:lnSpc>
                <a:spcPts val="3800"/>
              </a:lnSpc>
            </a:pPr>
            <a:r>
              <a:rPr lang="el-GR" sz="4000" dirty="0"/>
              <a:t>κρίνω </a:t>
            </a:r>
            <a:r>
              <a:rPr lang="en-US" sz="4000" dirty="0"/>
              <a:t>= separate = I judge</a:t>
            </a:r>
          </a:p>
          <a:p>
            <a:pPr>
              <a:lnSpc>
                <a:spcPts val="3800"/>
              </a:lnSpc>
            </a:pPr>
            <a:r>
              <a:rPr lang="el-GR" sz="4000" dirty="0"/>
              <a:t>κρίνω </a:t>
            </a:r>
            <a:r>
              <a:rPr lang="en-US" sz="4000" dirty="0"/>
              <a:t>= through + judge = </a:t>
            </a:r>
            <a:r>
              <a:rPr lang="en-US" sz="4000" dirty="0">
                <a:effectLst>
                  <a:glow rad="127000">
                    <a:srgbClr val="C00000"/>
                  </a:glow>
                  <a:outerShdw blurRad="38100" dist="38100" dir="2700000" algn="tl">
                    <a:srgbClr val="000000">
                      <a:alpha val="43137"/>
                    </a:srgbClr>
                  </a:outerShdw>
                </a:effectLst>
              </a:rPr>
              <a:t>I </a:t>
            </a:r>
            <a:r>
              <a:rPr lang="en-US" sz="4000" u="sng" dirty="0">
                <a:effectLst>
                  <a:glow rad="127000">
                    <a:srgbClr val="C00000"/>
                  </a:glow>
                  <a:outerShdw blurRad="38100" dist="38100" dir="2700000" algn="tl">
                    <a:srgbClr val="000000">
                      <a:alpha val="43137"/>
                    </a:srgbClr>
                  </a:outerShdw>
                </a:effectLst>
              </a:rPr>
              <a:t>discern</a:t>
            </a:r>
          </a:p>
          <a:p>
            <a:endParaRPr lang="en-US" sz="4000" dirty="0"/>
          </a:p>
        </p:txBody>
      </p:sp>
      <p:sp>
        <p:nvSpPr>
          <p:cNvPr id="4" name="Content Placeholder 2"/>
          <p:cNvSpPr txBox="1">
            <a:spLocks/>
          </p:cNvSpPr>
          <p:nvPr/>
        </p:nvSpPr>
        <p:spPr>
          <a:xfrm>
            <a:off x="1524000" y="1847850"/>
            <a:ext cx="1562100" cy="5505450"/>
          </a:xfrm>
          <a:prstGeom prst="rect">
            <a:avLst/>
          </a:prstGeom>
        </p:spPr>
        <p:txBody>
          <a:bodyPr vert="horz" lIns="91440" tIns="45720" rIns="91440" bIns="45720" rtlCol="0">
            <a:normAutofit/>
          </a:bodyPr>
          <a:lstStyle/>
          <a:p>
            <a:pPr marL="342900" indent="-342900" algn="r">
              <a:lnSpc>
                <a:spcPts val="3800"/>
              </a:lnSpc>
              <a:spcBef>
                <a:spcPct val="20000"/>
              </a:spcBef>
              <a:defRPr/>
            </a:pPr>
            <a:r>
              <a:rPr lang="en-US" sz="4000" b="1" dirty="0">
                <a:solidFill>
                  <a:schemeClr val="bg1"/>
                </a:solidFill>
                <a:effectLst>
                  <a:glow rad="127000">
                    <a:srgbClr val="C00000"/>
                  </a:glow>
                  <a:outerShdw blurRad="38100" dist="38100" dir="2700000" algn="tl">
                    <a:srgbClr val="000000">
                      <a:alpha val="43137"/>
                    </a:srgbClr>
                  </a:outerShdw>
                </a:effectLst>
                <a:latin typeface="Symbol" pitchFamily="18" charset="2"/>
              </a:rPr>
              <a:t>dia</a:t>
            </a:r>
          </a:p>
          <a:p>
            <a:pPr marL="342900" indent="-342900" algn="r">
              <a:lnSpc>
                <a:spcPts val="3800"/>
              </a:lnSpc>
              <a:spcBef>
                <a:spcPct val="20000"/>
              </a:spcBef>
              <a:defRPr/>
            </a:pPr>
            <a:r>
              <a:rPr lang="el-GR" sz="3600" b="1" dirty="0">
                <a:solidFill>
                  <a:schemeClr val="bg1"/>
                </a:solidFill>
                <a:effectLst>
                  <a:outerShdw blurRad="38100" dist="38100" dir="2700000" algn="tl">
                    <a:srgbClr val="000000">
                      <a:alpha val="43137"/>
                    </a:srgbClr>
                  </a:outerShdw>
                </a:effectLst>
              </a:rPr>
              <a:t> </a:t>
            </a:r>
            <a:endParaRPr lang="en-US" sz="3600" b="1" dirty="0">
              <a:solidFill>
                <a:schemeClr val="bg1"/>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2" cstate="print"/>
          <a:srcRect/>
          <a:stretch>
            <a:fillRect/>
          </a:stretch>
        </p:blipFill>
        <p:spPr bwMode="auto">
          <a:xfrm>
            <a:off x="0" y="2781962"/>
            <a:ext cx="12192000" cy="4076039"/>
          </a:xfrm>
          <a:prstGeom prst="rect">
            <a:avLst/>
          </a:prstGeom>
          <a:noFill/>
          <a:ln w="9525">
            <a:noFill/>
            <a:miter lim="800000"/>
            <a:headEnd/>
            <a:tailEnd/>
          </a:ln>
          <a:effectLst/>
        </p:spPr>
      </p:pic>
      <p:sp>
        <p:nvSpPr>
          <p:cNvPr id="8" name="TextBox 7"/>
          <p:cNvSpPr txBox="1"/>
          <p:nvPr/>
        </p:nvSpPr>
        <p:spPr>
          <a:xfrm>
            <a:off x="2209800" y="3390900"/>
            <a:ext cx="476412" cy="2862322"/>
          </a:xfrm>
          <a:prstGeom prst="rect">
            <a:avLst/>
          </a:prstGeom>
          <a:noFill/>
        </p:spPr>
        <p:txBody>
          <a:bodyPr wrap="none" rtlCol="0">
            <a:spAutoFit/>
          </a:bodyPr>
          <a:lstStyle/>
          <a:p>
            <a:pPr algn="ctr"/>
            <a:r>
              <a:rPr lang="en-US" sz="3600" dirty="0"/>
              <a:t>R</a:t>
            </a:r>
          </a:p>
          <a:p>
            <a:pPr algn="ctr"/>
            <a:r>
              <a:rPr lang="en-US" sz="3600" dirty="0"/>
              <a:t>I</a:t>
            </a:r>
          </a:p>
          <a:p>
            <a:pPr algn="ctr"/>
            <a:r>
              <a:rPr lang="en-US" sz="3600" dirty="0"/>
              <a:t>G</a:t>
            </a:r>
          </a:p>
          <a:p>
            <a:pPr algn="ctr"/>
            <a:r>
              <a:rPr lang="en-US" sz="3600" dirty="0"/>
              <a:t>H</a:t>
            </a:r>
          </a:p>
          <a:p>
            <a:pPr algn="ctr"/>
            <a:r>
              <a:rPr lang="en-US" sz="3600" dirty="0"/>
              <a:t>T</a:t>
            </a:r>
          </a:p>
        </p:txBody>
      </p:sp>
      <p:sp>
        <p:nvSpPr>
          <p:cNvPr id="9" name="TextBox 8"/>
          <p:cNvSpPr txBox="1"/>
          <p:nvPr/>
        </p:nvSpPr>
        <p:spPr>
          <a:xfrm>
            <a:off x="9467850" y="3390900"/>
            <a:ext cx="603050" cy="2862322"/>
          </a:xfrm>
          <a:prstGeom prst="rect">
            <a:avLst/>
          </a:prstGeom>
          <a:noFill/>
        </p:spPr>
        <p:txBody>
          <a:bodyPr wrap="none" rtlCol="0">
            <a:spAutoFit/>
          </a:bodyPr>
          <a:lstStyle/>
          <a:p>
            <a:pPr algn="ctr"/>
            <a:r>
              <a:rPr lang="en-US" sz="3600" b="1" dirty="0">
                <a:solidFill>
                  <a:schemeClr val="bg1"/>
                </a:solidFill>
              </a:rPr>
              <a:t>W</a:t>
            </a:r>
          </a:p>
          <a:p>
            <a:pPr algn="ctr"/>
            <a:r>
              <a:rPr lang="en-US" sz="3600" b="1" dirty="0">
                <a:solidFill>
                  <a:schemeClr val="bg1"/>
                </a:solidFill>
              </a:rPr>
              <a:t>R</a:t>
            </a:r>
          </a:p>
          <a:p>
            <a:pPr algn="ctr"/>
            <a:r>
              <a:rPr lang="en-US" sz="3600" b="1" dirty="0">
                <a:solidFill>
                  <a:schemeClr val="bg1"/>
                </a:solidFill>
              </a:rPr>
              <a:t>O</a:t>
            </a:r>
          </a:p>
          <a:p>
            <a:pPr algn="ctr"/>
            <a:r>
              <a:rPr lang="en-US" sz="3600" b="1" dirty="0">
                <a:solidFill>
                  <a:schemeClr val="bg1"/>
                </a:solidFill>
              </a:rPr>
              <a:t>N</a:t>
            </a:r>
          </a:p>
          <a:p>
            <a:pPr algn="ctr"/>
            <a:r>
              <a:rPr lang="en-US" sz="3600" b="1" dirty="0">
                <a:solidFill>
                  <a:schemeClr val="bg1"/>
                </a:solidFill>
              </a:rPr>
              <a:t>G</a:t>
            </a:r>
          </a:p>
        </p:txBody>
      </p:sp>
    </p:spTree>
    <p:extLst>
      <p:ext uri="{BB962C8B-B14F-4D97-AF65-F5344CB8AC3E}">
        <p14:creationId xmlns:p14="http://schemas.microsoft.com/office/powerpoint/2010/main" val="2251190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9067800" cy="4868863"/>
          </a:xfrm>
        </p:spPr>
        <p:txBody>
          <a:bodyPr>
            <a:normAutofit/>
          </a:bodyPr>
          <a:lstStyle/>
          <a:p>
            <a:pPr>
              <a:lnSpc>
                <a:spcPts val="3800"/>
              </a:lnSpc>
            </a:pPr>
            <a:r>
              <a:rPr lang="el-GR" sz="4000" dirty="0"/>
              <a:t>κρίνω </a:t>
            </a:r>
            <a:r>
              <a:rPr lang="en-US" sz="4000" dirty="0"/>
              <a:t>= separate = I judge</a:t>
            </a:r>
          </a:p>
          <a:p>
            <a:pPr>
              <a:lnSpc>
                <a:spcPts val="3800"/>
              </a:lnSpc>
            </a:pPr>
            <a:r>
              <a:rPr lang="el-GR" sz="4000" dirty="0"/>
              <a:t>κρίνω </a:t>
            </a:r>
            <a:r>
              <a:rPr lang="en-US" sz="4000" dirty="0"/>
              <a:t>= before + judge = </a:t>
            </a:r>
            <a:r>
              <a:rPr lang="en-US" sz="4000" dirty="0">
                <a:effectLst>
                  <a:glow rad="127000">
                    <a:srgbClr val="C00000"/>
                  </a:glow>
                  <a:outerShdw blurRad="38100" dist="38100" dir="2700000" algn="tl">
                    <a:srgbClr val="000000">
                      <a:alpha val="43137"/>
                    </a:srgbClr>
                  </a:outerShdw>
                </a:effectLst>
              </a:rPr>
              <a:t>I p</a:t>
            </a:r>
            <a:r>
              <a:rPr lang="en-US" sz="4000" u="sng" dirty="0">
                <a:effectLst>
                  <a:glow rad="127000">
                    <a:srgbClr val="C00000"/>
                  </a:glow>
                  <a:outerShdw blurRad="38100" dist="38100" dir="2700000" algn="tl">
                    <a:srgbClr val="000000">
                      <a:alpha val="43137"/>
                    </a:srgbClr>
                  </a:outerShdw>
                </a:effectLst>
              </a:rPr>
              <a:t>re</a:t>
            </a:r>
            <a:r>
              <a:rPr lang="en-US" sz="4000" dirty="0">
                <a:effectLst>
                  <a:glow rad="127000">
                    <a:srgbClr val="C00000"/>
                  </a:glow>
                  <a:outerShdw blurRad="38100" dist="38100" dir="2700000" algn="tl">
                    <a:srgbClr val="000000">
                      <a:alpha val="43137"/>
                    </a:srgbClr>
                  </a:outerShdw>
                </a:effectLst>
              </a:rPr>
              <a:t>j</a:t>
            </a:r>
            <a:r>
              <a:rPr lang="en-US" sz="4000" u="sng" dirty="0">
                <a:effectLst>
                  <a:glow rad="127000">
                    <a:srgbClr val="C00000"/>
                  </a:glow>
                  <a:outerShdw blurRad="38100" dist="38100" dir="2700000" algn="tl">
                    <a:srgbClr val="000000">
                      <a:alpha val="43137"/>
                    </a:srgbClr>
                  </a:outerShdw>
                </a:effectLst>
              </a:rPr>
              <a:t>udice</a:t>
            </a:r>
          </a:p>
          <a:p>
            <a:endParaRPr lang="en-US" sz="4000" dirty="0"/>
          </a:p>
        </p:txBody>
      </p:sp>
      <p:sp>
        <p:nvSpPr>
          <p:cNvPr id="4" name="Content Placeholder 2"/>
          <p:cNvSpPr txBox="1">
            <a:spLocks/>
          </p:cNvSpPr>
          <p:nvPr/>
        </p:nvSpPr>
        <p:spPr>
          <a:xfrm>
            <a:off x="1524000" y="1847850"/>
            <a:ext cx="1562100" cy="5505450"/>
          </a:xfrm>
          <a:prstGeom prst="rect">
            <a:avLst/>
          </a:prstGeom>
        </p:spPr>
        <p:txBody>
          <a:bodyPr vert="horz" lIns="91440" tIns="45720" rIns="91440" bIns="45720" rtlCol="0">
            <a:normAutofit/>
          </a:bodyPr>
          <a:lstStyle/>
          <a:p>
            <a:pPr marL="342900" indent="-342900" algn="r">
              <a:lnSpc>
                <a:spcPts val="3800"/>
              </a:lnSpc>
              <a:spcBef>
                <a:spcPct val="20000"/>
              </a:spcBef>
              <a:defRPr/>
            </a:pPr>
            <a:r>
              <a:rPr lang="en-US" sz="4000" b="1" dirty="0">
                <a:solidFill>
                  <a:schemeClr val="bg1"/>
                </a:solidFill>
                <a:effectLst>
                  <a:glow rad="127000">
                    <a:srgbClr val="C00000"/>
                  </a:glow>
                  <a:outerShdw blurRad="38100" dist="38100" dir="2700000" algn="tl">
                    <a:srgbClr val="000000">
                      <a:alpha val="43137"/>
                    </a:srgbClr>
                  </a:outerShdw>
                </a:effectLst>
                <a:latin typeface="Symbol" pitchFamily="18" charset="2"/>
              </a:rPr>
              <a:t>pro</a:t>
            </a:r>
          </a:p>
          <a:p>
            <a:pPr marL="342900" indent="-342900" algn="r">
              <a:lnSpc>
                <a:spcPts val="3800"/>
              </a:lnSpc>
              <a:spcBef>
                <a:spcPct val="20000"/>
              </a:spcBef>
              <a:defRPr/>
            </a:pPr>
            <a:r>
              <a:rPr lang="el-GR" sz="3600" b="1" dirty="0">
                <a:solidFill>
                  <a:schemeClr val="bg1"/>
                </a:solidFill>
                <a:effectLst>
                  <a:outerShdw blurRad="38100" dist="38100" dir="2700000" algn="tl">
                    <a:srgbClr val="000000">
                      <a:alpha val="43137"/>
                    </a:srgbClr>
                  </a:outerShdw>
                </a:effectLst>
              </a:rPr>
              <a:t> </a:t>
            </a:r>
            <a:endParaRPr lang="en-US" sz="36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8372476" y="2781300"/>
            <a:ext cx="3819524" cy="407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1" y="2781300"/>
            <a:ext cx="3819525" cy="407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09800" y="3390900"/>
            <a:ext cx="476412" cy="2862322"/>
          </a:xfrm>
          <a:prstGeom prst="rect">
            <a:avLst/>
          </a:prstGeom>
          <a:noFill/>
        </p:spPr>
        <p:txBody>
          <a:bodyPr wrap="none" rtlCol="0">
            <a:spAutoFit/>
          </a:bodyPr>
          <a:lstStyle/>
          <a:p>
            <a:pPr algn="ctr"/>
            <a:r>
              <a:rPr lang="en-US" sz="3600" dirty="0"/>
              <a:t>R</a:t>
            </a:r>
          </a:p>
          <a:p>
            <a:pPr algn="ctr"/>
            <a:r>
              <a:rPr lang="en-US" sz="3600" dirty="0"/>
              <a:t>I</a:t>
            </a:r>
          </a:p>
          <a:p>
            <a:pPr algn="ctr"/>
            <a:r>
              <a:rPr lang="en-US" sz="3600" dirty="0"/>
              <a:t>G</a:t>
            </a:r>
          </a:p>
          <a:p>
            <a:pPr algn="ctr"/>
            <a:r>
              <a:rPr lang="en-US" sz="3600" dirty="0"/>
              <a:t>H</a:t>
            </a:r>
          </a:p>
          <a:p>
            <a:pPr algn="ctr"/>
            <a:r>
              <a:rPr lang="en-US" sz="3600" dirty="0"/>
              <a:t>T</a:t>
            </a:r>
          </a:p>
        </p:txBody>
      </p:sp>
      <p:sp>
        <p:nvSpPr>
          <p:cNvPr id="9" name="TextBox 8"/>
          <p:cNvSpPr txBox="1"/>
          <p:nvPr/>
        </p:nvSpPr>
        <p:spPr>
          <a:xfrm>
            <a:off x="9467850" y="3390900"/>
            <a:ext cx="603050" cy="2862322"/>
          </a:xfrm>
          <a:prstGeom prst="rect">
            <a:avLst/>
          </a:prstGeom>
          <a:noFill/>
        </p:spPr>
        <p:txBody>
          <a:bodyPr wrap="none" rtlCol="0">
            <a:spAutoFit/>
          </a:bodyPr>
          <a:lstStyle/>
          <a:p>
            <a:pPr algn="ctr"/>
            <a:r>
              <a:rPr lang="en-US" sz="3600" b="1" dirty="0">
                <a:solidFill>
                  <a:schemeClr val="bg1"/>
                </a:solidFill>
              </a:rPr>
              <a:t>W</a:t>
            </a:r>
          </a:p>
          <a:p>
            <a:pPr algn="ctr"/>
            <a:r>
              <a:rPr lang="en-US" sz="3600" b="1" dirty="0">
                <a:solidFill>
                  <a:schemeClr val="bg1"/>
                </a:solidFill>
              </a:rPr>
              <a:t>R</a:t>
            </a:r>
          </a:p>
          <a:p>
            <a:pPr algn="ctr"/>
            <a:r>
              <a:rPr lang="en-US" sz="3600" b="1" dirty="0">
                <a:solidFill>
                  <a:schemeClr val="bg1"/>
                </a:solidFill>
              </a:rPr>
              <a:t>O</a:t>
            </a:r>
          </a:p>
          <a:p>
            <a:pPr algn="ctr"/>
            <a:r>
              <a:rPr lang="en-US" sz="3600" b="1" dirty="0">
                <a:solidFill>
                  <a:schemeClr val="bg1"/>
                </a:solidFill>
              </a:rPr>
              <a:t>N</a:t>
            </a:r>
          </a:p>
          <a:p>
            <a:pPr algn="ctr"/>
            <a:r>
              <a:rPr lang="en-US" sz="3600" b="1" dirty="0">
                <a:solidFill>
                  <a:schemeClr val="bg1"/>
                </a:solidFill>
              </a:rPr>
              <a:t>G</a:t>
            </a:r>
          </a:p>
        </p:txBody>
      </p:sp>
      <p:pic>
        <p:nvPicPr>
          <p:cNvPr id="7170" name="Picture 2"/>
          <p:cNvPicPr>
            <a:picLocks noChangeAspect="1" noChangeArrowheads="1"/>
          </p:cNvPicPr>
          <p:nvPr/>
        </p:nvPicPr>
        <p:blipFill>
          <a:blip r:embed="rId2" cstate="print"/>
          <a:srcRect/>
          <a:stretch>
            <a:fillRect/>
          </a:stretch>
        </p:blipFill>
        <p:spPr bwMode="auto">
          <a:xfrm>
            <a:off x="4676775" y="3200400"/>
            <a:ext cx="2800350" cy="2800350"/>
          </a:xfrm>
          <a:prstGeom prst="rect">
            <a:avLst/>
          </a:prstGeom>
          <a:noFill/>
          <a:ln w="9525">
            <a:noFill/>
            <a:miter lim="800000"/>
            <a:headEnd/>
            <a:tailEnd/>
          </a:ln>
          <a:effectLst/>
        </p:spPr>
      </p:pic>
    </p:spTree>
    <p:extLst>
      <p:ext uri="{BB962C8B-B14F-4D97-AF65-F5344CB8AC3E}">
        <p14:creationId xmlns:p14="http://schemas.microsoft.com/office/powerpoint/2010/main" val="1778752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7239000" cy="4868863"/>
          </a:xfrm>
        </p:spPr>
        <p:txBody>
          <a:bodyPr>
            <a:normAutofit/>
          </a:bodyPr>
          <a:lstStyle/>
          <a:p>
            <a:pPr>
              <a:lnSpc>
                <a:spcPts val="3800"/>
              </a:lnSpc>
            </a:pPr>
            <a:r>
              <a:rPr lang="el-GR" sz="4000" dirty="0"/>
              <a:t>κρίνω </a:t>
            </a:r>
            <a:r>
              <a:rPr lang="en-US" sz="4000" dirty="0"/>
              <a:t>= separate = I judge</a:t>
            </a:r>
          </a:p>
          <a:p>
            <a:pPr>
              <a:lnSpc>
                <a:spcPts val="3800"/>
              </a:lnSpc>
            </a:pPr>
            <a:r>
              <a:rPr lang="el-GR" sz="4000" dirty="0"/>
              <a:t>κρίνω </a:t>
            </a:r>
            <a:r>
              <a:rPr lang="en-US" sz="4000" dirty="0"/>
              <a:t>= with + judge = </a:t>
            </a:r>
            <a:r>
              <a:rPr lang="en-US" sz="4000" dirty="0">
                <a:effectLst>
                  <a:glow rad="127000">
                    <a:srgbClr val="C00000"/>
                  </a:glow>
                  <a:outerShdw blurRad="38100" dist="38100" dir="2700000" algn="tl">
                    <a:srgbClr val="000000">
                      <a:alpha val="43137"/>
                    </a:srgbClr>
                  </a:outerShdw>
                </a:effectLst>
              </a:rPr>
              <a:t>I </a:t>
            </a:r>
            <a:r>
              <a:rPr lang="en-US" sz="4000" u="sng" dirty="0">
                <a:effectLst>
                  <a:glow rad="127000">
                    <a:srgbClr val="C00000"/>
                  </a:glow>
                  <a:outerShdw blurRad="38100" dist="38100" dir="2700000" algn="tl">
                    <a:srgbClr val="000000">
                      <a:alpha val="43137"/>
                    </a:srgbClr>
                  </a:outerShdw>
                </a:effectLst>
              </a:rPr>
              <a:t>com</a:t>
            </a:r>
            <a:r>
              <a:rPr lang="en-US" sz="4000" dirty="0">
                <a:effectLst>
                  <a:glow rad="127000">
                    <a:srgbClr val="C00000"/>
                  </a:glow>
                  <a:outerShdw blurRad="38100" dist="38100" dir="2700000" algn="tl">
                    <a:srgbClr val="000000">
                      <a:alpha val="43137"/>
                    </a:srgbClr>
                  </a:outerShdw>
                </a:effectLst>
              </a:rPr>
              <a:t>p</a:t>
            </a:r>
            <a:r>
              <a:rPr lang="en-US" sz="4000" u="sng" dirty="0">
                <a:effectLst>
                  <a:glow rad="127000">
                    <a:srgbClr val="C00000"/>
                  </a:glow>
                  <a:outerShdw blurRad="38100" dist="38100" dir="2700000" algn="tl">
                    <a:srgbClr val="000000">
                      <a:alpha val="43137"/>
                    </a:srgbClr>
                  </a:outerShdw>
                </a:effectLst>
              </a:rPr>
              <a:t>are</a:t>
            </a:r>
          </a:p>
          <a:p>
            <a:endParaRPr lang="en-US" sz="4000" dirty="0"/>
          </a:p>
        </p:txBody>
      </p:sp>
      <p:sp>
        <p:nvSpPr>
          <p:cNvPr id="4" name="Content Placeholder 2"/>
          <p:cNvSpPr txBox="1">
            <a:spLocks/>
          </p:cNvSpPr>
          <p:nvPr/>
        </p:nvSpPr>
        <p:spPr>
          <a:xfrm>
            <a:off x="1524000" y="1847850"/>
            <a:ext cx="1562100" cy="5505450"/>
          </a:xfrm>
          <a:prstGeom prst="rect">
            <a:avLst/>
          </a:prstGeom>
        </p:spPr>
        <p:txBody>
          <a:bodyPr vert="horz" lIns="91440" tIns="45720" rIns="91440" bIns="45720" rtlCol="0">
            <a:normAutofit/>
          </a:bodyPr>
          <a:lstStyle/>
          <a:p>
            <a:pPr marL="342900" indent="-342900" algn="r">
              <a:lnSpc>
                <a:spcPts val="3800"/>
              </a:lnSpc>
              <a:spcBef>
                <a:spcPct val="20000"/>
              </a:spcBef>
              <a:defRPr/>
            </a:pPr>
            <a:r>
              <a:rPr lang="en-US" sz="3600" b="1" dirty="0">
                <a:solidFill>
                  <a:schemeClr val="bg1"/>
                </a:solidFill>
                <a:effectLst>
                  <a:glow rad="127000">
                    <a:srgbClr val="C00000"/>
                  </a:glow>
                  <a:outerShdw blurRad="38100" dist="38100" dir="2700000" algn="tl">
                    <a:srgbClr val="000000">
                      <a:alpha val="43137"/>
                    </a:srgbClr>
                  </a:outerShdw>
                </a:effectLst>
                <a:latin typeface="Symbol" pitchFamily="18" charset="2"/>
              </a:rPr>
              <a:t>sun</a:t>
            </a:r>
          </a:p>
          <a:p>
            <a:pPr marL="342900" indent="-342900" algn="r">
              <a:lnSpc>
                <a:spcPts val="3800"/>
              </a:lnSpc>
              <a:spcBef>
                <a:spcPct val="20000"/>
              </a:spcBef>
              <a:defRPr/>
            </a:pPr>
            <a:r>
              <a:rPr lang="el-GR" sz="3600" b="1" dirty="0">
                <a:solidFill>
                  <a:schemeClr val="bg1"/>
                </a:solidFill>
                <a:effectLst>
                  <a:outerShdw blurRad="38100" dist="38100" dir="2700000" algn="tl">
                    <a:srgbClr val="000000">
                      <a:alpha val="43137"/>
                    </a:srgbClr>
                  </a:outerShdw>
                </a:effectLst>
              </a:rPr>
              <a:t> </a:t>
            </a:r>
            <a:endParaRPr lang="en-US" sz="36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8372476" y="2781300"/>
            <a:ext cx="3819524" cy="407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1" y="2781300"/>
            <a:ext cx="3819525" cy="407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09800" y="3390900"/>
            <a:ext cx="476412" cy="2862322"/>
          </a:xfrm>
          <a:prstGeom prst="rect">
            <a:avLst/>
          </a:prstGeom>
          <a:noFill/>
        </p:spPr>
        <p:txBody>
          <a:bodyPr wrap="none" rtlCol="0">
            <a:spAutoFit/>
          </a:bodyPr>
          <a:lstStyle/>
          <a:p>
            <a:pPr algn="ctr"/>
            <a:r>
              <a:rPr lang="en-US" sz="3600" dirty="0"/>
              <a:t>R</a:t>
            </a:r>
          </a:p>
          <a:p>
            <a:pPr algn="ctr"/>
            <a:r>
              <a:rPr lang="en-US" sz="3600" dirty="0"/>
              <a:t>I</a:t>
            </a:r>
          </a:p>
          <a:p>
            <a:pPr algn="ctr"/>
            <a:r>
              <a:rPr lang="en-US" sz="3600" dirty="0"/>
              <a:t>G</a:t>
            </a:r>
          </a:p>
          <a:p>
            <a:pPr algn="ctr"/>
            <a:r>
              <a:rPr lang="en-US" sz="3600" dirty="0"/>
              <a:t>H</a:t>
            </a:r>
          </a:p>
          <a:p>
            <a:pPr algn="ctr"/>
            <a:r>
              <a:rPr lang="en-US" sz="3600" dirty="0"/>
              <a:t>T</a:t>
            </a:r>
          </a:p>
        </p:txBody>
      </p:sp>
      <p:sp>
        <p:nvSpPr>
          <p:cNvPr id="9" name="TextBox 8"/>
          <p:cNvSpPr txBox="1"/>
          <p:nvPr/>
        </p:nvSpPr>
        <p:spPr>
          <a:xfrm>
            <a:off x="9467850" y="3390900"/>
            <a:ext cx="603050" cy="2862322"/>
          </a:xfrm>
          <a:prstGeom prst="rect">
            <a:avLst/>
          </a:prstGeom>
          <a:noFill/>
        </p:spPr>
        <p:txBody>
          <a:bodyPr wrap="none" rtlCol="0">
            <a:spAutoFit/>
          </a:bodyPr>
          <a:lstStyle/>
          <a:p>
            <a:pPr algn="ctr"/>
            <a:r>
              <a:rPr lang="en-US" sz="3600" b="1" dirty="0">
                <a:solidFill>
                  <a:schemeClr val="bg1"/>
                </a:solidFill>
              </a:rPr>
              <a:t>W</a:t>
            </a:r>
          </a:p>
          <a:p>
            <a:pPr algn="ctr"/>
            <a:r>
              <a:rPr lang="en-US" sz="3600" b="1" dirty="0">
                <a:solidFill>
                  <a:schemeClr val="bg1"/>
                </a:solidFill>
              </a:rPr>
              <a:t>R</a:t>
            </a:r>
          </a:p>
          <a:p>
            <a:pPr algn="ctr"/>
            <a:r>
              <a:rPr lang="en-US" sz="3600" b="1" dirty="0">
                <a:solidFill>
                  <a:schemeClr val="bg1"/>
                </a:solidFill>
              </a:rPr>
              <a:t>O</a:t>
            </a:r>
          </a:p>
          <a:p>
            <a:pPr algn="ctr"/>
            <a:r>
              <a:rPr lang="en-US" sz="3600" b="1" dirty="0">
                <a:solidFill>
                  <a:schemeClr val="bg1"/>
                </a:solidFill>
              </a:rPr>
              <a:t>N</a:t>
            </a:r>
          </a:p>
          <a:p>
            <a:pPr algn="ctr"/>
            <a:r>
              <a:rPr lang="en-US" sz="3600" b="1" dirty="0">
                <a:solidFill>
                  <a:schemeClr val="bg1"/>
                </a:solidFill>
              </a:rPr>
              <a:t>G</a:t>
            </a:r>
          </a:p>
        </p:txBody>
      </p:sp>
      <p:pic>
        <p:nvPicPr>
          <p:cNvPr id="8194" name="Picture 2"/>
          <p:cNvPicPr>
            <a:picLocks noChangeAspect="1" noChangeArrowheads="1"/>
          </p:cNvPicPr>
          <p:nvPr/>
        </p:nvPicPr>
        <p:blipFill>
          <a:blip r:embed="rId2" cstate="print"/>
          <a:srcRect/>
          <a:stretch>
            <a:fillRect/>
          </a:stretch>
        </p:blipFill>
        <p:spPr bwMode="auto">
          <a:xfrm>
            <a:off x="3916364" y="3606800"/>
            <a:ext cx="4814887" cy="3136900"/>
          </a:xfrm>
          <a:prstGeom prst="rect">
            <a:avLst/>
          </a:prstGeom>
          <a:noFill/>
          <a:ln w="9525">
            <a:noFill/>
            <a:miter lim="800000"/>
            <a:headEnd/>
            <a:tailEnd/>
          </a:ln>
          <a:effectLst/>
        </p:spPr>
      </p:pic>
    </p:spTree>
    <p:extLst>
      <p:ext uri="{BB962C8B-B14F-4D97-AF65-F5344CB8AC3E}">
        <p14:creationId xmlns:p14="http://schemas.microsoft.com/office/powerpoint/2010/main" val="4158729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7543800" cy="4868863"/>
          </a:xfrm>
        </p:spPr>
        <p:txBody>
          <a:bodyPr>
            <a:normAutofit/>
          </a:bodyPr>
          <a:lstStyle/>
          <a:p>
            <a:pPr>
              <a:lnSpc>
                <a:spcPts val="3800"/>
              </a:lnSpc>
            </a:pPr>
            <a:r>
              <a:rPr lang="el-GR" sz="4000" dirty="0"/>
              <a:t>κρίνω </a:t>
            </a:r>
            <a:r>
              <a:rPr lang="en-US" sz="4000" dirty="0"/>
              <a:t>= separate = I judge</a:t>
            </a:r>
          </a:p>
          <a:p>
            <a:pPr>
              <a:lnSpc>
                <a:spcPts val="3800"/>
              </a:lnSpc>
            </a:pPr>
            <a:r>
              <a:rPr lang="el-GR" sz="4000" dirty="0"/>
              <a:t>κρίνω </a:t>
            </a:r>
            <a:r>
              <a:rPr lang="en-US" sz="4000" dirty="0"/>
              <a:t>= down + judge = </a:t>
            </a:r>
            <a:r>
              <a:rPr lang="en-US" sz="4000" dirty="0">
                <a:effectLst>
                  <a:glow rad="127000">
                    <a:srgbClr val="C00000"/>
                  </a:glow>
                  <a:outerShdw blurRad="38100" dist="38100" dir="2700000" algn="tl">
                    <a:srgbClr val="000000">
                      <a:alpha val="43137"/>
                    </a:srgbClr>
                  </a:outerShdw>
                </a:effectLst>
              </a:rPr>
              <a:t>I </a:t>
            </a:r>
            <a:r>
              <a:rPr lang="en-US" sz="4000" u="sng" dirty="0">
                <a:effectLst>
                  <a:glow rad="127000">
                    <a:srgbClr val="C00000"/>
                  </a:glow>
                  <a:outerShdw blurRad="38100" dist="38100" dir="2700000" algn="tl">
                    <a:srgbClr val="000000">
                      <a:alpha val="43137"/>
                    </a:srgbClr>
                  </a:outerShdw>
                </a:effectLst>
              </a:rPr>
              <a:t>condemn</a:t>
            </a:r>
          </a:p>
          <a:p>
            <a:endParaRPr lang="en-US" sz="4000" dirty="0"/>
          </a:p>
        </p:txBody>
      </p:sp>
      <p:sp>
        <p:nvSpPr>
          <p:cNvPr id="4" name="Content Placeholder 2"/>
          <p:cNvSpPr txBox="1">
            <a:spLocks/>
          </p:cNvSpPr>
          <p:nvPr/>
        </p:nvSpPr>
        <p:spPr>
          <a:xfrm>
            <a:off x="1524000" y="1847850"/>
            <a:ext cx="1562100" cy="5505450"/>
          </a:xfrm>
          <a:prstGeom prst="rect">
            <a:avLst/>
          </a:prstGeom>
        </p:spPr>
        <p:txBody>
          <a:bodyPr vert="horz" lIns="91440" tIns="45720" rIns="91440" bIns="45720" rtlCol="0">
            <a:normAutofit/>
          </a:bodyPr>
          <a:lstStyle/>
          <a:p>
            <a:pPr marL="342900" indent="-342900" algn="r">
              <a:lnSpc>
                <a:spcPts val="3800"/>
              </a:lnSpc>
              <a:spcBef>
                <a:spcPct val="20000"/>
              </a:spcBef>
              <a:defRPr/>
            </a:pPr>
            <a:r>
              <a:rPr lang="en-US" sz="4000" b="1" dirty="0">
                <a:solidFill>
                  <a:schemeClr val="bg1"/>
                </a:solidFill>
                <a:effectLst>
                  <a:glow rad="127000">
                    <a:srgbClr val="C00000"/>
                  </a:glow>
                  <a:outerShdw blurRad="38100" dist="38100" dir="2700000" algn="tl">
                    <a:srgbClr val="000000">
                      <a:alpha val="43137"/>
                    </a:srgbClr>
                  </a:outerShdw>
                </a:effectLst>
                <a:latin typeface="Symbol" pitchFamily="18" charset="2"/>
              </a:rPr>
              <a:t>kata</a:t>
            </a:r>
          </a:p>
          <a:p>
            <a:pPr marL="342900" indent="-342900" algn="r">
              <a:lnSpc>
                <a:spcPts val="3800"/>
              </a:lnSpc>
              <a:spcBef>
                <a:spcPct val="20000"/>
              </a:spcBef>
              <a:defRPr/>
            </a:pPr>
            <a:r>
              <a:rPr lang="el-GR" sz="3600" b="1" dirty="0">
                <a:solidFill>
                  <a:schemeClr val="bg1"/>
                </a:solidFill>
                <a:effectLst>
                  <a:outerShdw blurRad="38100" dist="38100" dir="2700000" algn="tl">
                    <a:srgbClr val="000000">
                      <a:alpha val="43137"/>
                    </a:srgbClr>
                  </a:outerShdw>
                </a:effectLst>
              </a:rPr>
              <a:t> </a:t>
            </a:r>
            <a:endParaRPr lang="en-US" sz="36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8372476" y="2781300"/>
            <a:ext cx="3819524" cy="407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1" y="2781300"/>
            <a:ext cx="3819525" cy="407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09800" y="3390900"/>
            <a:ext cx="476412" cy="2862322"/>
          </a:xfrm>
          <a:prstGeom prst="rect">
            <a:avLst/>
          </a:prstGeom>
          <a:noFill/>
        </p:spPr>
        <p:txBody>
          <a:bodyPr wrap="none" rtlCol="0">
            <a:spAutoFit/>
          </a:bodyPr>
          <a:lstStyle/>
          <a:p>
            <a:pPr algn="ctr"/>
            <a:r>
              <a:rPr lang="en-US" sz="3600" dirty="0"/>
              <a:t>R</a:t>
            </a:r>
          </a:p>
          <a:p>
            <a:pPr algn="ctr"/>
            <a:r>
              <a:rPr lang="en-US" sz="3600" dirty="0"/>
              <a:t>I</a:t>
            </a:r>
          </a:p>
          <a:p>
            <a:pPr algn="ctr"/>
            <a:r>
              <a:rPr lang="en-US" sz="3600" dirty="0"/>
              <a:t>G</a:t>
            </a:r>
          </a:p>
          <a:p>
            <a:pPr algn="ctr"/>
            <a:r>
              <a:rPr lang="en-US" sz="3600" dirty="0"/>
              <a:t>H</a:t>
            </a:r>
          </a:p>
          <a:p>
            <a:pPr algn="ctr"/>
            <a:r>
              <a:rPr lang="en-US" sz="3600" dirty="0"/>
              <a:t>T</a:t>
            </a:r>
          </a:p>
        </p:txBody>
      </p:sp>
      <p:sp>
        <p:nvSpPr>
          <p:cNvPr id="9" name="TextBox 8"/>
          <p:cNvSpPr txBox="1"/>
          <p:nvPr/>
        </p:nvSpPr>
        <p:spPr>
          <a:xfrm>
            <a:off x="9467850" y="3390900"/>
            <a:ext cx="603050" cy="2862322"/>
          </a:xfrm>
          <a:prstGeom prst="rect">
            <a:avLst/>
          </a:prstGeom>
          <a:noFill/>
        </p:spPr>
        <p:txBody>
          <a:bodyPr wrap="none" rtlCol="0">
            <a:spAutoFit/>
          </a:bodyPr>
          <a:lstStyle/>
          <a:p>
            <a:pPr algn="ctr"/>
            <a:r>
              <a:rPr lang="en-US" sz="3600" b="1" dirty="0">
                <a:solidFill>
                  <a:schemeClr val="bg1"/>
                </a:solidFill>
              </a:rPr>
              <a:t>W</a:t>
            </a:r>
          </a:p>
          <a:p>
            <a:pPr algn="ctr"/>
            <a:r>
              <a:rPr lang="en-US" sz="3600" b="1" dirty="0">
                <a:solidFill>
                  <a:schemeClr val="bg1"/>
                </a:solidFill>
              </a:rPr>
              <a:t>R</a:t>
            </a:r>
          </a:p>
          <a:p>
            <a:pPr algn="ctr"/>
            <a:r>
              <a:rPr lang="en-US" sz="3600" b="1" dirty="0">
                <a:solidFill>
                  <a:schemeClr val="bg1"/>
                </a:solidFill>
              </a:rPr>
              <a:t>O</a:t>
            </a:r>
          </a:p>
          <a:p>
            <a:pPr algn="ctr"/>
            <a:r>
              <a:rPr lang="en-US" sz="3600" b="1" dirty="0">
                <a:solidFill>
                  <a:schemeClr val="bg1"/>
                </a:solidFill>
              </a:rPr>
              <a:t>N</a:t>
            </a:r>
          </a:p>
          <a:p>
            <a:pPr algn="ctr"/>
            <a:r>
              <a:rPr lang="en-US" sz="3600" b="1" dirty="0">
                <a:solidFill>
                  <a:schemeClr val="bg1"/>
                </a:solidFill>
              </a:rPr>
              <a:t>G</a:t>
            </a:r>
          </a:p>
        </p:txBody>
      </p:sp>
      <p:pic>
        <p:nvPicPr>
          <p:cNvPr id="10" name="Picture 2"/>
          <p:cNvPicPr>
            <a:picLocks noChangeAspect="1" noChangeArrowheads="1"/>
          </p:cNvPicPr>
          <p:nvPr/>
        </p:nvPicPr>
        <p:blipFill>
          <a:blip r:embed="rId2" cstate="print"/>
          <a:srcRect/>
          <a:stretch>
            <a:fillRect/>
          </a:stretch>
        </p:blipFill>
        <p:spPr bwMode="auto">
          <a:xfrm>
            <a:off x="4148138" y="3164032"/>
            <a:ext cx="3857625" cy="3693968"/>
          </a:xfrm>
          <a:prstGeom prst="rect">
            <a:avLst/>
          </a:prstGeom>
          <a:noFill/>
          <a:ln w="9525">
            <a:noFill/>
            <a:miter lim="800000"/>
            <a:headEnd/>
            <a:tailEnd/>
          </a:ln>
          <a:effectLst/>
        </p:spPr>
      </p:pic>
    </p:spTree>
    <p:extLst>
      <p:ext uri="{BB962C8B-B14F-4D97-AF65-F5344CB8AC3E}">
        <p14:creationId xmlns:p14="http://schemas.microsoft.com/office/powerpoint/2010/main" val="404783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Judgment</a:t>
            </a:r>
          </a:p>
        </p:txBody>
      </p:sp>
      <p:sp>
        <p:nvSpPr>
          <p:cNvPr id="3" name="Content Placeholder 2"/>
          <p:cNvSpPr>
            <a:spLocks noGrp="1"/>
          </p:cNvSpPr>
          <p:nvPr>
            <p:ph idx="1"/>
          </p:nvPr>
        </p:nvSpPr>
        <p:spPr>
          <a:xfrm>
            <a:off x="2971800" y="1257301"/>
            <a:ext cx="8991600" cy="4868863"/>
          </a:xfrm>
        </p:spPr>
        <p:txBody>
          <a:bodyPr>
            <a:normAutofit/>
          </a:bodyPr>
          <a:lstStyle/>
          <a:p>
            <a:pPr>
              <a:lnSpc>
                <a:spcPts val="3800"/>
              </a:lnSpc>
            </a:pPr>
            <a:r>
              <a:rPr lang="el-GR" sz="4000" dirty="0"/>
              <a:t>κρίνω </a:t>
            </a:r>
            <a:r>
              <a:rPr lang="en-US" sz="4000" dirty="0"/>
              <a:t>= separate = I judge</a:t>
            </a:r>
          </a:p>
          <a:p>
            <a:pPr>
              <a:lnSpc>
                <a:spcPts val="3800"/>
              </a:lnSpc>
            </a:pPr>
            <a:r>
              <a:rPr lang="el-GR" sz="4000" dirty="0"/>
              <a:t>κρίνω </a:t>
            </a:r>
            <a:r>
              <a:rPr lang="en-US" sz="4000" dirty="0"/>
              <a:t>= self + judge = </a:t>
            </a:r>
            <a:r>
              <a:rPr lang="en-US" sz="4000" dirty="0">
                <a:effectLst>
                  <a:glow rad="127000">
                    <a:srgbClr val="C00000"/>
                  </a:glow>
                  <a:outerShdw blurRad="38100" dist="38100" dir="2700000" algn="tl">
                    <a:srgbClr val="000000">
                      <a:alpha val="43137"/>
                    </a:srgbClr>
                  </a:outerShdw>
                </a:effectLst>
              </a:rPr>
              <a:t>I </a:t>
            </a:r>
            <a:r>
              <a:rPr lang="en-US" sz="4000" u="sng" dirty="0">
                <a:effectLst>
                  <a:glow rad="127000">
                    <a:srgbClr val="C00000"/>
                  </a:glow>
                  <a:outerShdw blurRad="38100" dist="38100" dir="2700000" algn="tl">
                    <a:srgbClr val="000000">
                      <a:alpha val="43137"/>
                    </a:srgbClr>
                  </a:outerShdw>
                </a:effectLst>
              </a:rPr>
              <a:t>examine</a:t>
            </a:r>
            <a:r>
              <a:rPr lang="en-US" sz="4000" dirty="0">
                <a:effectLst>
                  <a:glow rad="127000">
                    <a:srgbClr val="C00000"/>
                  </a:glow>
                  <a:outerShdw blurRad="38100" dist="38100" dir="2700000" algn="tl">
                    <a:srgbClr val="000000">
                      <a:alpha val="43137"/>
                    </a:srgbClr>
                  </a:outerShdw>
                </a:effectLst>
              </a:rPr>
              <a:t> myself</a:t>
            </a:r>
          </a:p>
          <a:p>
            <a:endParaRPr lang="en-US" sz="4000" dirty="0"/>
          </a:p>
        </p:txBody>
      </p:sp>
      <p:sp>
        <p:nvSpPr>
          <p:cNvPr id="4" name="Content Placeholder 2"/>
          <p:cNvSpPr txBox="1">
            <a:spLocks/>
          </p:cNvSpPr>
          <p:nvPr/>
        </p:nvSpPr>
        <p:spPr>
          <a:xfrm>
            <a:off x="1524000" y="1847850"/>
            <a:ext cx="1562100" cy="5505450"/>
          </a:xfrm>
          <a:prstGeom prst="rect">
            <a:avLst/>
          </a:prstGeom>
        </p:spPr>
        <p:txBody>
          <a:bodyPr vert="horz" lIns="91440" tIns="45720" rIns="91440" bIns="45720" rtlCol="0">
            <a:normAutofit/>
          </a:bodyPr>
          <a:lstStyle/>
          <a:p>
            <a:pPr marL="342900" indent="-342900" algn="r">
              <a:lnSpc>
                <a:spcPts val="3800"/>
              </a:lnSpc>
              <a:spcBef>
                <a:spcPct val="20000"/>
              </a:spcBef>
              <a:defRPr/>
            </a:pPr>
            <a:r>
              <a:rPr lang="en-US" sz="4000" b="1" dirty="0">
                <a:solidFill>
                  <a:schemeClr val="bg1"/>
                </a:solidFill>
                <a:effectLst>
                  <a:glow rad="127000">
                    <a:srgbClr val="C00000"/>
                  </a:glow>
                  <a:outerShdw blurRad="38100" dist="38100" dir="2700000" algn="tl">
                    <a:srgbClr val="000000">
                      <a:alpha val="43137"/>
                    </a:srgbClr>
                  </a:outerShdw>
                </a:effectLst>
                <a:latin typeface="Symbol" pitchFamily="18" charset="2"/>
              </a:rPr>
              <a:t>auto</a:t>
            </a:r>
          </a:p>
          <a:p>
            <a:pPr marL="342900" indent="-342900" algn="r">
              <a:lnSpc>
                <a:spcPts val="3800"/>
              </a:lnSpc>
              <a:spcBef>
                <a:spcPct val="20000"/>
              </a:spcBef>
              <a:defRPr/>
            </a:pPr>
            <a:r>
              <a:rPr lang="el-GR" sz="3600" b="1" dirty="0">
                <a:solidFill>
                  <a:schemeClr val="bg1"/>
                </a:solidFill>
                <a:effectLst>
                  <a:outerShdw blurRad="38100" dist="38100" dir="2700000" algn="tl">
                    <a:srgbClr val="000000">
                      <a:alpha val="43137"/>
                    </a:srgbClr>
                  </a:outerShdw>
                </a:effectLst>
              </a:rPr>
              <a:t> </a:t>
            </a:r>
            <a:endParaRPr lang="en-US" sz="36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8372476" y="2781300"/>
            <a:ext cx="3819524" cy="407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1" y="2781300"/>
            <a:ext cx="3819525" cy="407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09800" y="3390900"/>
            <a:ext cx="476412" cy="2862322"/>
          </a:xfrm>
          <a:prstGeom prst="rect">
            <a:avLst/>
          </a:prstGeom>
          <a:noFill/>
        </p:spPr>
        <p:txBody>
          <a:bodyPr wrap="none" rtlCol="0">
            <a:spAutoFit/>
          </a:bodyPr>
          <a:lstStyle/>
          <a:p>
            <a:pPr algn="ctr"/>
            <a:r>
              <a:rPr lang="en-US" sz="3600" dirty="0"/>
              <a:t>R</a:t>
            </a:r>
          </a:p>
          <a:p>
            <a:pPr algn="ctr"/>
            <a:r>
              <a:rPr lang="en-US" sz="3600" dirty="0"/>
              <a:t>I</a:t>
            </a:r>
          </a:p>
          <a:p>
            <a:pPr algn="ctr"/>
            <a:r>
              <a:rPr lang="en-US" sz="3600" dirty="0"/>
              <a:t>G</a:t>
            </a:r>
          </a:p>
          <a:p>
            <a:pPr algn="ctr"/>
            <a:r>
              <a:rPr lang="en-US" sz="3600" dirty="0"/>
              <a:t>H</a:t>
            </a:r>
          </a:p>
          <a:p>
            <a:pPr algn="ctr"/>
            <a:r>
              <a:rPr lang="en-US" sz="3600" dirty="0"/>
              <a:t>T</a:t>
            </a:r>
          </a:p>
        </p:txBody>
      </p:sp>
      <p:sp>
        <p:nvSpPr>
          <p:cNvPr id="9" name="TextBox 8"/>
          <p:cNvSpPr txBox="1"/>
          <p:nvPr/>
        </p:nvSpPr>
        <p:spPr>
          <a:xfrm>
            <a:off x="9467850" y="3390900"/>
            <a:ext cx="603050" cy="2862322"/>
          </a:xfrm>
          <a:prstGeom prst="rect">
            <a:avLst/>
          </a:prstGeom>
          <a:noFill/>
        </p:spPr>
        <p:txBody>
          <a:bodyPr wrap="none" rtlCol="0">
            <a:spAutoFit/>
          </a:bodyPr>
          <a:lstStyle/>
          <a:p>
            <a:pPr algn="ctr"/>
            <a:r>
              <a:rPr lang="en-US" sz="3600" b="1" dirty="0">
                <a:solidFill>
                  <a:schemeClr val="bg1"/>
                </a:solidFill>
              </a:rPr>
              <a:t>W</a:t>
            </a:r>
          </a:p>
          <a:p>
            <a:pPr algn="ctr"/>
            <a:r>
              <a:rPr lang="en-US" sz="3600" b="1" dirty="0">
                <a:solidFill>
                  <a:schemeClr val="bg1"/>
                </a:solidFill>
              </a:rPr>
              <a:t>R</a:t>
            </a:r>
          </a:p>
          <a:p>
            <a:pPr algn="ctr"/>
            <a:r>
              <a:rPr lang="en-US" sz="3600" b="1" dirty="0">
                <a:solidFill>
                  <a:schemeClr val="bg1"/>
                </a:solidFill>
              </a:rPr>
              <a:t>O</a:t>
            </a:r>
          </a:p>
          <a:p>
            <a:pPr algn="ctr"/>
            <a:r>
              <a:rPr lang="en-US" sz="3600" b="1" dirty="0">
                <a:solidFill>
                  <a:schemeClr val="bg1"/>
                </a:solidFill>
              </a:rPr>
              <a:t>N</a:t>
            </a:r>
          </a:p>
          <a:p>
            <a:pPr algn="ctr"/>
            <a:r>
              <a:rPr lang="en-US" sz="3600" b="1" dirty="0">
                <a:solidFill>
                  <a:schemeClr val="bg1"/>
                </a:solidFill>
              </a:rPr>
              <a:t>G</a:t>
            </a:r>
          </a:p>
        </p:txBody>
      </p:sp>
      <p:pic>
        <p:nvPicPr>
          <p:cNvPr id="10" name="Picture 2"/>
          <p:cNvPicPr>
            <a:picLocks noChangeAspect="1" noChangeArrowheads="1"/>
          </p:cNvPicPr>
          <p:nvPr/>
        </p:nvPicPr>
        <p:blipFill>
          <a:blip r:embed="rId2" cstate="print"/>
          <a:srcRect/>
          <a:stretch>
            <a:fillRect/>
          </a:stretch>
        </p:blipFill>
        <p:spPr bwMode="auto">
          <a:xfrm>
            <a:off x="3933825" y="2411824"/>
            <a:ext cx="4286250" cy="6560727"/>
          </a:xfrm>
          <a:prstGeom prst="rect">
            <a:avLst/>
          </a:prstGeom>
          <a:noFill/>
          <a:ln w="9525">
            <a:noFill/>
            <a:miter lim="800000"/>
            <a:headEnd/>
            <a:tailEnd/>
          </a:ln>
          <a:effectLst/>
        </p:spPr>
      </p:pic>
    </p:spTree>
    <p:extLst>
      <p:ext uri="{BB962C8B-B14F-4D97-AF65-F5344CB8AC3E}">
        <p14:creationId xmlns:p14="http://schemas.microsoft.com/office/powerpoint/2010/main" val="3841518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God expects us to j</a:t>
            </a:r>
            <a:r>
              <a:rPr lang="en-US" u="sng" dirty="0"/>
              <a:t>ud</a:t>
            </a:r>
            <a:r>
              <a:rPr lang="en-US" dirty="0"/>
              <a:t>g</a:t>
            </a:r>
            <a:r>
              <a:rPr lang="en-US" u="sng" dirty="0"/>
              <a:t>e</a:t>
            </a:r>
            <a:r>
              <a:rPr lang="en-US" dirty="0"/>
              <a:t> ...</a:t>
            </a:r>
          </a:p>
        </p:txBody>
      </p:sp>
      <p:sp>
        <p:nvSpPr>
          <p:cNvPr id="3" name="Content Placeholder 2"/>
          <p:cNvSpPr>
            <a:spLocks noGrp="1"/>
          </p:cNvSpPr>
          <p:nvPr>
            <p:ph idx="1"/>
          </p:nvPr>
        </p:nvSpPr>
        <p:spPr/>
        <p:txBody>
          <a:bodyPr>
            <a:normAutofit/>
          </a:bodyPr>
          <a:lstStyle/>
          <a:p>
            <a:r>
              <a:rPr lang="en-US" sz="4000" dirty="0"/>
              <a:t>Investigate</a:t>
            </a:r>
          </a:p>
          <a:p>
            <a:r>
              <a:rPr lang="en-US" sz="4000" dirty="0"/>
              <a:t>Answer</a:t>
            </a:r>
          </a:p>
          <a:p>
            <a:r>
              <a:rPr lang="en-US" sz="4000" dirty="0"/>
              <a:t>Discern</a:t>
            </a:r>
          </a:p>
          <a:p>
            <a:r>
              <a:rPr lang="en-US" sz="4000" dirty="0"/>
              <a:t>Compare</a:t>
            </a:r>
          </a:p>
          <a:p>
            <a:r>
              <a:rPr lang="en-US" sz="4000" dirty="0"/>
              <a:t>Self-examine</a:t>
            </a:r>
          </a:p>
          <a:p>
            <a:r>
              <a:rPr lang="en-US" sz="4000" dirty="0"/>
              <a:t>Etc. </a:t>
            </a:r>
          </a:p>
          <a:p>
            <a:endParaRPr lang="en-US" sz="4000" dirty="0"/>
          </a:p>
        </p:txBody>
      </p:sp>
    </p:spTree>
    <p:extLst>
      <p:ext uri="{BB962C8B-B14F-4D97-AF65-F5344CB8AC3E}">
        <p14:creationId xmlns:p14="http://schemas.microsoft.com/office/powerpoint/2010/main" val="2033996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God expects us to j</a:t>
            </a:r>
            <a:r>
              <a:rPr lang="en-US" u="sng" dirty="0"/>
              <a:t>ud</a:t>
            </a:r>
            <a:r>
              <a:rPr lang="en-US" dirty="0"/>
              <a:t>g</a:t>
            </a:r>
            <a:r>
              <a:rPr lang="en-US" u="sng" dirty="0"/>
              <a:t>e</a:t>
            </a:r>
            <a:r>
              <a:rPr lang="en-US" dirty="0"/>
              <a:t> ...</a:t>
            </a:r>
          </a:p>
        </p:txBody>
      </p:sp>
      <p:sp>
        <p:nvSpPr>
          <p:cNvPr id="3" name="Content Placeholder 2"/>
          <p:cNvSpPr>
            <a:spLocks noGrp="1"/>
          </p:cNvSpPr>
          <p:nvPr>
            <p:ph idx="1"/>
          </p:nvPr>
        </p:nvSpPr>
        <p:spPr/>
        <p:txBody>
          <a:bodyPr>
            <a:normAutofit/>
          </a:bodyPr>
          <a:lstStyle/>
          <a:p>
            <a:r>
              <a:rPr lang="en-US" sz="4000" dirty="0"/>
              <a:t>Investigate</a:t>
            </a:r>
          </a:p>
          <a:p>
            <a:r>
              <a:rPr lang="en-US" sz="4000" dirty="0"/>
              <a:t>Answer</a:t>
            </a:r>
          </a:p>
          <a:p>
            <a:r>
              <a:rPr lang="en-US" sz="4000" dirty="0"/>
              <a:t>Discern</a:t>
            </a:r>
          </a:p>
          <a:p>
            <a:r>
              <a:rPr lang="en-US" sz="4000" dirty="0"/>
              <a:t>Compare</a:t>
            </a:r>
          </a:p>
          <a:p>
            <a:r>
              <a:rPr lang="en-US" sz="4000" dirty="0"/>
              <a:t>Self-examine</a:t>
            </a:r>
          </a:p>
          <a:p>
            <a:r>
              <a:rPr lang="en-US" sz="4000" dirty="0"/>
              <a:t>Etc. </a:t>
            </a:r>
          </a:p>
          <a:p>
            <a:endParaRPr lang="en-US" sz="4000" dirty="0"/>
          </a:p>
        </p:txBody>
      </p:sp>
      <p:sp>
        <p:nvSpPr>
          <p:cNvPr id="4" name="TextBox 3"/>
          <p:cNvSpPr txBox="1"/>
          <p:nvPr/>
        </p:nvSpPr>
        <p:spPr>
          <a:xfrm>
            <a:off x="4876800" y="2133600"/>
            <a:ext cx="6400800" cy="3170099"/>
          </a:xfrm>
          <a:prstGeom prst="rect">
            <a:avLst/>
          </a:prstGeom>
          <a:noFill/>
        </p:spPr>
        <p:txBody>
          <a:bodyPr wrap="square" rtlCol="0">
            <a:spAutoFit/>
          </a:bodyPr>
          <a:lstStyle/>
          <a:p>
            <a:r>
              <a:rPr lang="en-US" sz="4000" b="1" dirty="0">
                <a:solidFill>
                  <a:schemeClr val="bg1"/>
                </a:solidFill>
              </a:rPr>
              <a:t>1 Corinthians 2:15 </a:t>
            </a:r>
            <a:br>
              <a:rPr lang="en-US" sz="4000" b="1" dirty="0">
                <a:solidFill>
                  <a:schemeClr val="bg1"/>
                </a:solidFill>
              </a:rPr>
            </a:br>
            <a:r>
              <a:rPr lang="en-US" sz="4000" b="1" dirty="0">
                <a:solidFill>
                  <a:schemeClr val="bg1"/>
                </a:solidFill>
              </a:rPr>
              <a:t>The spiritual man makes judgments about all things, but he himself is not subject to any man's judgment</a:t>
            </a:r>
          </a:p>
        </p:txBody>
      </p:sp>
    </p:spTree>
    <p:extLst>
      <p:ext uri="{BB962C8B-B14F-4D97-AF65-F5344CB8AC3E}">
        <p14:creationId xmlns:p14="http://schemas.microsoft.com/office/powerpoint/2010/main" val="730812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211762" y="589378"/>
            <a:ext cx="7037388" cy="626862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God prohibits </a:t>
            </a:r>
            <a:r>
              <a:rPr lang="en-US" u="sng" dirty="0"/>
              <a:t>Condemnin</a:t>
            </a:r>
            <a:r>
              <a:rPr lang="en-US" dirty="0"/>
              <a:t>g ...</a:t>
            </a:r>
          </a:p>
        </p:txBody>
      </p:sp>
      <p:sp>
        <p:nvSpPr>
          <p:cNvPr id="3" name="Content Placeholder 2"/>
          <p:cNvSpPr>
            <a:spLocks noGrp="1"/>
          </p:cNvSpPr>
          <p:nvPr>
            <p:ph idx="1"/>
          </p:nvPr>
        </p:nvSpPr>
        <p:spPr>
          <a:xfrm>
            <a:off x="1981200" y="1619251"/>
            <a:ext cx="4095750" cy="4506913"/>
          </a:xfrm>
        </p:spPr>
        <p:txBody>
          <a:bodyPr/>
          <a:lstStyle/>
          <a:p>
            <a:pPr marL="0" indent="0"/>
            <a:r>
              <a:rPr lang="en-US" sz="4000" dirty="0"/>
              <a:t>By usurping His role and acting as if we were God!</a:t>
            </a:r>
          </a:p>
          <a:p>
            <a:endParaRPr lang="en-US" dirty="0"/>
          </a:p>
        </p:txBody>
      </p:sp>
    </p:spTree>
    <p:extLst>
      <p:ext uri="{BB962C8B-B14F-4D97-AF65-F5344CB8AC3E}">
        <p14:creationId xmlns:p14="http://schemas.microsoft.com/office/powerpoint/2010/main" val="198397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 Slander is “Passing Judgment!”</a:t>
            </a:r>
            <a:endParaRPr lang="en-US" u="sng" dirty="0"/>
          </a:p>
        </p:txBody>
      </p:sp>
      <p:sp>
        <p:nvSpPr>
          <p:cNvPr id="3" name="Content Placeholder 2"/>
          <p:cNvSpPr>
            <a:spLocks noGrp="1"/>
          </p:cNvSpPr>
          <p:nvPr>
            <p:ph idx="1"/>
          </p:nvPr>
        </p:nvSpPr>
        <p:spPr/>
        <p:txBody>
          <a:bodyPr>
            <a:normAutofit/>
          </a:bodyPr>
          <a:lstStyle/>
          <a:p>
            <a:r>
              <a:rPr lang="en-US" sz="4000" baseline="30000" dirty="0"/>
              <a:t>12</a:t>
            </a:r>
            <a:r>
              <a:rPr lang="en-US" sz="4000" dirty="0"/>
              <a:t> </a:t>
            </a:r>
            <a:r>
              <a:rPr lang="en-US" sz="4000" dirty="0">
                <a:effectLst>
                  <a:glow rad="127000">
                    <a:srgbClr val="C00000"/>
                  </a:glow>
                  <a:outerShdw blurRad="38100" dist="38100" dir="2700000" algn="tl">
                    <a:srgbClr val="000000">
                      <a:alpha val="43137"/>
                    </a:srgbClr>
                  </a:outerShdw>
                </a:effectLst>
              </a:rPr>
              <a:t>There is only one </a:t>
            </a:r>
            <a:r>
              <a:rPr lang="en-US" sz="4000" dirty="0"/>
              <a:t>Lawgiver and Judge, the one who is able to save and destroy. </a:t>
            </a:r>
          </a:p>
        </p:txBody>
      </p:sp>
      <p:pic>
        <p:nvPicPr>
          <p:cNvPr id="4"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4103386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 Slander is “Passing Judgment!”</a:t>
            </a:r>
            <a:endParaRPr lang="en-US" u="sng" dirty="0"/>
          </a:p>
        </p:txBody>
      </p:sp>
      <p:sp>
        <p:nvSpPr>
          <p:cNvPr id="3" name="Content Placeholder 2"/>
          <p:cNvSpPr>
            <a:spLocks noGrp="1"/>
          </p:cNvSpPr>
          <p:nvPr>
            <p:ph idx="1"/>
          </p:nvPr>
        </p:nvSpPr>
        <p:spPr/>
        <p:txBody>
          <a:bodyPr>
            <a:normAutofit/>
          </a:bodyPr>
          <a:lstStyle/>
          <a:p>
            <a:r>
              <a:rPr lang="en-US" sz="4000" baseline="30000" dirty="0"/>
              <a:t>12</a:t>
            </a:r>
            <a:r>
              <a:rPr lang="en-US" sz="4000" dirty="0"/>
              <a:t> </a:t>
            </a:r>
            <a:r>
              <a:rPr lang="en-US" sz="4000" dirty="0">
                <a:effectLst>
                  <a:glow rad="127000">
                    <a:srgbClr val="C00000"/>
                  </a:glow>
                  <a:outerShdw blurRad="38100" dist="38100" dir="2700000" algn="tl">
                    <a:srgbClr val="000000">
                      <a:alpha val="43137"/>
                    </a:srgbClr>
                  </a:outerShdw>
                </a:effectLst>
              </a:rPr>
              <a:t>There is only one </a:t>
            </a:r>
            <a:r>
              <a:rPr lang="en-US" sz="4000" dirty="0"/>
              <a:t>Lawgiver and Judge, the one who is able to save and destroy. </a:t>
            </a:r>
          </a:p>
        </p:txBody>
      </p:sp>
      <p:pic>
        <p:nvPicPr>
          <p:cNvPr id="4"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6" name="Content Placeholder 2"/>
          <p:cNvSpPr txBox="1">
            <a:spLocks/>
          </p:cNvSpPr>
          <p:nvPr/>
        </p:nvSpPr>
        <p:spPr>
          <a:xfrm>
            <a:off x="1943100" y="4800600"/>
            <a:ext cx="8362950" cy="2419350"/>
          </a:xfrm>
          <a:prstGeom prst="rect">
            <a:avLst/>
          </a:prstGeom>
        </p:spPr>
        <p:txBody>
          <a:bodyPr vert="horz" lIns="91440" tIns="45720" rIns="91440" bIns="45720" rtlCol="0">
            <a:normAutofit fontScale="77500" lnSpcReduction="20000"/>
          </a:bodyPr>
          <a:lstStyle/>
          <a:p>
            <a:pPr marL="342900" indent="-342900">
              <a:spcBef>
                <a:spcPct val="20000"/>
              </a:spcBef>
              <a:defRPr/>
            </a:pPr>
            <a:r>
              <a:rPr lang="en-US" sz="12000" b="1" dirty="0">
                <a:solidFill>
                  <a:schemeClr val="bg1"/>
                </a:solidFill>
                <a:effectLst>
                  <a:outerShdw blurRad="38100" dist="38100" dir="2700000" algn="tl">
                    <a:srgbClr val="000000">
                      <a:alpha val="43137"/>
                    </a:srgbClr>
                  </a:outerShdw>
                </a:effectLst>
              </a:rPr>
              <a:t>Deuteronomy 6</a:t>
            </a:r>
          </a:p>
        </p:txBody>
      </p:sp>
    </p:spTree>
    <p:extLst>
      <p:ext uri="{BB962C8B-B14F-4D97-AF65-F5344CB8AC3E}">
        <p14:creationId xmlns:p14="http://schemas.microsoft.com/office/powerpoint/2010/main" val="385554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We do this in two ways:</a:t>
            </a:r>
          </a:p>
        </p:txBody>
      </p:sp>
      <p:sp>
        <p:nvSpPr>
          <p:cNvPr id="3" name="Content Placeholder 2"/>
          <p:cNvSpPr>
            <a:spLocks noGrp="1"/>
          </p:cNvSpPr>
          <p:nvPr>
            <p:ph idx="1"/>
          </p:nvPr>
        </p:nvSpPr>
        <p:spPr/>
        <p:txBody>
          <a:bodyPr>
            <a:normAutofit/>
          </a:bodyPr>
          <a:lstStyle/>
          <a:p>
            <a:r>
              <a:rPr lang="en-US" sz="4000" dirty="0"/>
              <a:t>With Others  4: 11-12</a:t>
            </a:r>
          </a:p>
          <a:p>
            <a:r>
              <a:rPr lang="en-US" sz="4000" dirty="0"/>
              <a:t>With Ourselves 4:13-17</a:t>
            </a:r>
          </a:p>
          <a:p>
            <a:endParaRPr lang="en-US" sz="4000" dirty="0"/>
          </a:p>
        </p:txBody>
      </p:sp>
      <p:pic>
        <p:nvPicPr>
          <p:cNvPr id="8" name="Picture 2"/>
          <p:cNvPicPr>
            <a:picLocks noChangeAspect="1" noChangeArrowheads="1"/>
          </p:cNvPicPr>
          <p:nvPr/>
        </p:nvPicPr>
        <p:blipFill>
          <a:blip r:embed="rId2"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9" name="Picture 2"/>
          <p:cNvPicPr>
            <a:picLocks noChangeAspect="1" noChangeArrowheads="1"/>
          </p:cNvPicPr>
          <p:nvPr/>
        </p:nvPicPr>
        <p:blipFill>
          <a:blip r:embed="rId2"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2" cstate="print"/>
          <a:srcRect/>
          <a:stretch>
            <a:fillRect/>
          </a:stretch>
        </p:blipFill>
        <p:spPr bwMode="auto">
          <a:xfrm>
            <a:off x="5143500" y="2021550"/>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318396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 Slander is “Passing Judgment!”</a:t>
            </a:r>
            <a:endParaRPr lang="en-US" u="sng" dirty="0"/>
          </a:p>
        </p:txBody>
      </p:sp>
      <p:sp>
        <p:nvSpPr>
          <p:cNvPr id="3" name="Content Placeholder 2"/>
          <p:cNvSpPr>
            <a:spLocks noGrp="1"/>
          </p:cNvSpPr>
          <p:nvPr>
            <p:ph idx="1"/>
          </p:nvPr>
        </p:nvSpPr>
        <p:spPr/>
        <p:txBody>
          <a:bodyPr>
            <a:normAutofit/>
          </a:bodyPr>
          <a:lstStyle/>
          <a:p>
            <a:r>
              <a:rPr lang="en-US" sz="4000" baseline="30000" dirty="0"/>
              <a:t>12</a:t>
            </a:r>
            <a:r>
              <a:rPr lang="en-US" sz="4000" dirty="0"/>
              <a:t> There is only one Lawgiver and Judge, the one who is able to save and destroy. </a:t>
            </a:r>
            <a:r>
              <a:rPr lang="en-US" sz="4000" dirty="0">
                <a:effectLst>
                  <a:glow rad="127000">
                    <a:srgbClr val="C00000"/>
                  </a:glow>
                  <a:outerShdw blurRad="38100" dist="38100" dir="2700000" algn="tl">
                    <a:srgbClr val="000000">
                      <a:alpha val="43137"/>
                    </a:srgbClr>
                  </a:outerShdw>
                </a:effectLst>
              </a:rPr>
              <a:t>But you--who are you </a:t>
            </a:r>
            <a:r>
              <a:rPr lang="en-US" sz="4000" dirty="0"/>
              <a:t>to judge your neighbor?</a:t>
            </a:r>
          </a:p>
        </p:txBody>
      </p:sp>
      <p:pic>
        <p:nvPicPr>
          <p:cNvPr id="3074" name="Picture 2"/>
          <p:cNvPicPr>
            <a:picLocks noChangeAspect="1" noChangeArrowheads="1"/>
          </p:cNvPicPr>
          <p:nvPr/>
        </p:nvPicPr>
        <p:blipFill>
          <a:blip r:embed="rId4" cstate="print"/>
          <a:srcRect/>
          <a:stretch>
            <a:fillRect/>
          </a:stretch>
        </p:blipFill>
        <p:spPr bwMode="auto">
          <a:xfrm>
            <a:off x="1524000" y="3352800"/>
            <a:ext cx="3857625" cy="3693968"/>
          </a:xfrm>
          <a:prstGeom prst="rect">
            <a:avLst/>
          </a:prstGeom>
          <a:noFill/>
          <a:ln w="9525">
            <a:noFill/>
            <a:miter lim="800000"/>
            <a:headEnd/>
            <a:tailEnd/>
          </a:ln>
          <a:effectLst/>
        </p:spPr>
      </p:pic>
    </p:spTree>
    <p:extLst>
      <p:ext uri="{BB962C8B-B14F-4D97-AF65-F5344CB8AC3E}">
        <p14:creationId xmlns:p14="http://schemas.microsoft.com/office/powerpoint/2010/main" val="1897482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 2--PLAY GOD WITH OURSELVES!</a:t>
            </a:r>
            <a:endParaRPr lang="en-US" u="sng" dirty="0"/>
          </a:p>
        </p:txBody>
      </p:sp>
      <p:sp>
        <p:nvSpPr>
          <p:cNvPr id="7" name="Content Placeholder 6"/>
          <p:cNvSpPr>
            <a:spLocks noGrp="1"/>
          </p:cNvSpPr>
          <p:nvPr>
            <p:ph idx="1"/>
          </p:nvPr>
        </p:nvSpPr>
        <p:spPr/>
        <p:txBody>
          <a:bodyPr>
            <a:normAutofit/>
          </a:bodyPr>
          <a:lstStyle/>
          <a:p>
            <a:pPr algn="ctr"/>
            <a:endParaRPr lang="en-US" sz="4000" dirty="0"/>
          </a:p>
        </p:txBody>
      </p:sp>
      <p:pic>
        <p:nvPicPr>
          <p:cNvPr id="6"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39561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 2--PLAY GOD WITH OURSELVES!</a:t>
            </a:r>
            <a:endParaRPr lang="en-US" u="sng" dirty="0"/>
          </a:p>
        </p:txBody>
      </p:sp>
      <p:sp>
        <p:nvSpPr>
          <p:cNvPr id="7" name="Content Placeholder 6"/>
          <p:cNvSpPr>
            <a:spLocks noGrp="1"/>
          </p:cNvSpPr>
          <p:nvPr>
            <p:ph idx="1"/>
          </p:nvPr>
        </p:nvSpPr>
        <p:spPr/>
        <p:txBody>
          <a:bodyPr>
            <a:normAutofit/>
          </a:bodyPr>
          <a:lstStyle/>
          <a:p>
            <a:pPr algn="ctr"/>
            <a:r>
              <a:rPr lang="en-US" sz="4000" dirty="0"/>
              <a:t>When we think we are “in Control.”</a:t>
            </a:r>
          </a:p>
        </p:txBody>
      </p:sp>
      <p:pic>
        <p:nvPicPr>
          <p:cNvPr id="6"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10224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 2--PLAY GOD WITH OURSELVES!</a:t>
            </a:r>
            <a:endParaRPr lang="en-US" u="sng" dirty="0"/>
          </a:p>
        </p:txBody>
      </p:sp>
      <p:sp>
        <p:nvSpPr>
          <p:cNvPr id="7" name="Content Placeholder 6"/>
          <p:cNvSpPr>
            <a:spLocks noGrp="1"/>
          </p:cNvSpPr>
          <p:nvPr>
            <p:ph idx="1"/>
          </p:nvPr>
        </p:nvSpPr>
        <p:spPr/>
        <p:txBody>
          <a:bodyPr>
            <a:normAutofit/>
          </a:bodyPr>
          <a:lstStyle/>
          <a:p>
            <a:pPr algn="ctr"/>
            <a:r>
              <a:rPr lang="en-US" sz="4000" dirty="0"/>
              <a:t>When we think we are “in Control.”</a:t>
            </a:r>
          </a:p>
          <a:p>
            <a:pPr algn="ctr"/>
            <a:r>
              <a:rPr lang="en-US" sz="4000" dirty="0"/>
              <a:t>Wrong Attitude!</a:t>
            </a:r>
          </a:p>
        </p:txBody>
      </p:sp>
      <p:pic>
        <p:nvPicPr>
          <p:cNvPr id="6"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303131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20330" b="29945"/>
          <a:stretch>
            <a:fillRect/>
          </a:stretch>
        </p:blipFill>
        <p:spPr bwMode="auto">
          <a:xfrm>
            <a:off x="0" y="1796426"/>
            <a:ext cx="6432550" cy="5061576"/>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 1-I’m Master of my </a:t>
            </a:r>
            <a:r>
              <a:rPr lang="en-US" u="sng" dirty="0"/>
              <a:t>TIME</a:t>
            </a:r>
            <a:r>
              <a:rPr lang="en-US" dirty="0"/>
              <a:t>!</a:t>
            </a:r>
            <a:endParaRPr lang="en-US" u="sng" dirty="0"/>
          </a:p>
        </p:txBody>
      </p:sp>
      <p:sp>
        <p:nvSpPr>
          <p:cNvPr id="3" name="Content Placeholder 2"/>
          <p:cNvSpPr>
            <a:spLocks noGrp="1"/>
          </p:cNvSpPr>
          <p:nvPr>
            <p:ph idx="1"/>
          </p:nvPr>
        </p:nvSpPr>
        <p:spPr/>
        <p:txBody>
          <a:bodyPr>
            <a:normAutofit/>
          </a:bodyPr>
          <a:lstStyle/>
          <a:p>
            <a:r>
              <a:rPr lang="en-US" sz="4000" baseline="30000" dirty="0"/>
              <a:t>13</a:t>
            </a:r>
            <a:r>
              <a:rPr lang="en-US" sz="4000" dirty="0"/>
              <a:t> Now listen, you who say, "</a:t>
            </a:r>
            <a:r>
              <a:rPr lang="en-US" sz="4000" dirty="0">
                <a:effectLst>
                  <a:glow rad="127000">
                    <a:srgbClr val="C00000"/>
                  </a:glow>
                  <a:outerShdw blurRad="38100" dist="38100" dir="2700000" algn="tl">
                    <a:srgbClr val="000000">
                      <a:alpha val="43137"/>
                    </a:srgbClr>
                  </a:outerShdw>
                </a:effectLst>
              </a:rPr>
              <a:t>Today</a:t>
            </a:r>
            <a:r>
              <a:rPr lang="en-US" sz="4000" dirty="0"/>
              <a:t> or </a:t>
            </a:r>
            <a:r>
              <a:rPr lang="en-US" sz="4000" dirty="0">
                <a:effectLst>
                  <a:glow rad="127000">
                    <a:srgbClr val="C00000"/>
                  </a:glow>
                  <a:outerShdw blurRad="38100" dist="38100" dir="2700000" algn="tl">
                    <a:srgbClr val="000000">
                      <a:alpha val="43137"/>
                    </a:srgbClr>
                  </a:outerShdw>
                </a:effectLst>
              </a:rPr>
              <a:t>tomorrow</a:t>
            </a:r>
            <a:r>
              <a:rPr lang="en-US" sz="4000" dirty="0"/>
              <a:t> we will go to this or that city, </a:t>
            </a:r>
            <a:r>
              <a:rPr lang="en-US" sz="4000" dirty="0">
                <a:effectLst>
                  <a:glow rad="127000">
                    <a:srgbClr val="C00000"/>
                  </a:glow>
                  <a:outerShdw blurRad="38100" dist="38100" dir="2700000" algn="tl">
                    <a:srgbClr val="000000">
                      <a:alpha val="43137"/>
                    </a:srgbClr>
                  </a:outerShdw>
                </a:effectLst>
              </a:rPr>
              <a:t>spend a year </a:t>
            </a:r>
            <a:r>
              <a:rPr lang="en-US" sz="4000" dirty="0"/>
              <a:t>there, carry on business and make money.“</a:t>
            </a:r>
          </a:p>
        </p:txBody>
      </p:sp>
      <p:pic>
        <p:nvPicPr>
          <p:cNvPr id="11" name="Picture 2"/>
          <p:cNvPicPr>
            <a:picLocks noChangeAspect="1" noChangeArrowheads="1"/>
          </p:cNvPicPr>
          <p:nvPr/>
        </p:nvPicPr>
        <p:blipFill>
          <a:blip r:embed="rId4"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2124725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13389"/>
          <a:stretch>
            <a:fillRect/>
          </a:stretch>
        </p:blipFill>
        <p:spPr bwMode="auto">
          <a:xfrm>
            <a:off x="0" y="3124200"/>
            <a:ext cx="4473354" cy="4419600"/>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 2-I’m Master of my </a:t>
            </a:r>
            <a:r>
              <a:rPr lang="en-US" u="sng" dirty="0"/>
              <a:t>WORLD</a:t>
            </a:r>
            <a:r>
              <a:rPr lang="en-US" dirty="0"/>
              <a:t>!</a:t>
            </a:r>
            <a:endParaRPr lang="en-US" u="sng" dirty="0"/>
          </a:p>
        </p:txBody>
      </p:sp>
      <p:sp>
        <p:nvSpPr>
          <p:cNvPr id="3" name="Content Placeholder 2"/>
          <p:cNvSpPr>
            <a:spLocks noGrp="1"/>
          </p:cNvSpPr>
          <p:nvPr>
            <p:ph idx="1"/>
          </p:nvPr>
        </p:nvSpPr>
        <p:spPr/>
        <p:txBody>
          <a:bodyPr>
            <a:normAutofit/>
          </a:bodyPr>
          <a:lstStyle/>
          <a:p>
            <a:r>
              <a:rPr lang="en-US" sz="4000" baseline="30000" dirty="0"/>
              <a:t>13</a:t>
            </a:r>
            <a:r>
              <a:rPr lang="en-US" sz="4000" dirty="0"/>
              <a:t> Now listen, you who say, "Today or tomorrow we will go to </a:t>
            </a:r>
            <a:r>
              <a:rPr lang="en-US" sz="4000" dirty="0">
                <a:effectLst>
                  <a:glow rad="127000">
                    <a:srgbClr val="C00000"/>
                  </a:glow>
                  <a:outerShdw blurRad="38100" dist="38100" dir="2700000" algn="tl">
                    <a:srgbClr val="000000">
                      <a:alpha val="43137"/>
                    </a:srgbClr>
                  </a:outerShdw>
                </a:effectLst>
              </a:rPr>
              <a:t>this or that city, </a:t>
            </a:r>
            <a:r>
              <a:rPr lang="en-US" sz="4000" dirty="0"/>
              <a:t>spend a year </a:t>
            </a:r>
            <a:r>
              <a:rPr lang="en-US" sz="4000" dirty="0">
                <a:effectLst>
                  <a:glow rad="127000">
                    <a:srgbClr val="C00000"/>
                  </a:glow>
                  <a:outerShdw blurRad="38100" dist="38100" dir="2700000" algn="tl">
                    <a:srgbClr val="000000">
                      <a:alpha val="43137"/>
                    </a:srgbClr>
                  </a:outerShdw>
                </a:effectLst>
              </a:rPr>
              <a:t>there</a:t>
            </a:r>
            <a:r>
              <a:rPr lang="en-US" sz="4000" dirty="0"/>
              <a:t>, carry on business and make money.“</a:t>
            </a:r>
          </a:p>
        </p:txBody>
      </p:sp>
    </p:spTree>
    <p:extLst>
      <p:ext uri="{BB962C8B-B14F-4D97-AF65-F5344CB8AC3E}">
        <p14:creationId xmlns:p14="http://schemas.microsoft.com/office/powerpoint/2010/main" val="2740200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838200" y="3352800"/>
            <a:ext cx="6577738" cy="4038600"/>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 3-I’m Master of my </a:t>
            </a:r>
            <a:r>
              <a:rPr lang="en-US" u="sng" dirty="0"/>
              <a:t>SUCCESS</a:t>
            </a:r>
            <a:r>
              <a:rPr lang="en-US" dirty="0"/>
              <a:t>!</a:t>
            </a:r>
            <a:endParaRPr lang="en-US" u="sng" dirty="0"/>
          </a:p>
        </p:txBody>
      </p:sp>
      <p:sp>
        <p:nvSpPr>
          <p:cNvPr id="3" name="Content Placeholder 2"/>
          <p:cNvSpPr>
            <a:spLocks noGrp="1"/>
          </p:cNvSpPr>
          <p:nvPr>
            <p:ph idx="1"/>
          </p:nvPr>
        </p:nvSpPr>
        <p:spPr>
          <a:effectLst>
            <a:glow rad="127000">
              <a:srgbClr val="C00000"/>
            </a:glow>
          </a:effectLst>
        </p:spPr>
        <p:txBody>
          <a:bodyPr/>
          <a:lstStyle/>
          <a:p>
            <a:r>
              <a:rPr lang="en-US" sz="4000" baseline="30000" dirty="0"/>
              <a:t>13</a:t>
            </a:r>
            <a:r>
              <a:rPr lang="en-US" sz="4000" dirty="0"/>
              <a:t> Now listen, you who say, "Today or tomorrow we will go to this or that city, spend a year there, </a:t>
            </a:r>
            <a:r>
              <a:rPr lang="en-US" sz="4000" dirty="0">
                <a:effectLst>
                  <a:glow rad="127000">
                    <a:srgbClr val="C00000"/>
                  </a:glow>
                  <a:outerShdw blurRad="38100" dist="38100" dir="2700000" algn="tl">
                    <a:srgbClr val="000000">
                      <a:alpha val="43137"/>
                    </a:srgbClr>
                  </a:outerShdw>
                </a:effectLst>
              </a:rPr>
              <a:t>carry on business </a:t>
            </a:r>
            <a:r>
              <a:rPr lang="en-US" sz="4000" dirty="0"/>
              <a:t>and </a:t>
            </a:r>
            <a:r>
              <a:rPr lang="en-US" sz="4000" dirty="0">
                <a:effectLst>
                  <a:glow rad="127000">
                    <a:srgbClr val="C00000"/>
                  </a:glow>
                  <a:outerShdw blurRad="38100" dist="38100" dir="2700000" algn="tl">
                    <a:srgbClr val="000000">
                      <a:alpha val="43137"/>
                    </a:srgbClr>
                  </a:outerShdw>
                </a:effectLst>
              </a:rPr>
              <a:t>make money."</a:t>
            </a:r>
          </a:p>
          <a:p>
            <a:r>
              <a:rPr lang="en-US" dirty="0"/>
              <a:t> </a:t>
            </a:r>
          </a:p>
        </p:txBody>
      </p:sp>
    </p:spTree>
    <p:extLst>
      <p:ext uri="{BB962C8B-B14F-4D97-AF65-F5344CB8AC3E}">
        <p14:creationId xmlns:p14="http://schemas.microsoft.com/office/powerpoint/2010/main" val="1185887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0" y="0"/>
            <a:ext cx="9144000" cy="1143000"/>
          </a:xfrm>
        </p:spPr>
        <p:txBody>
          <a:bodyPr/>
          <a:lstStyle/>
          <a:p>
            <a:r>
              <a:rPr lang="en-US" dirty="0"/>
              <a:t> The FUTILITY of Playing God!</a:t>
            </a:r>
            <a:endParaRPr lang="en-US" u="sng" dirty="0"/>
          </a:p>
        </p:txBody>
      </p:sp>
      <p:pic>
        <p:nvPicPr>
          <p:cNvPr id="6"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1757436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1-Our </a:t>
            </a:r>
            <a:r>
              <a:rPr lang="en-US" u="sng" dirty="0"/>
              <a:t>IGNORANCE</a:t>
            </a:r>
            <a:r>
              <a:rPr lang="en-US" dirty="0"/>
              <a:t>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14</a:t>
            </a:r>
            <a:r>
              <a:rPr lang="en-US" sz="4000" dirty="0"/>
              <a:t> Why, </a:t>
            </a:r>
            <a:r>
              <a:rPr lang="en-US" sz="4000" dirty="0">
                <a:effectLst>
                  <a:glow rad="127000">
                    <a:srgbClr val="C00000"/>
                  </a:glow>
                  <a:outerShdw blurRad="38100" dist="38100" dir="2700000" algn="tl">
                    <a:srgbClr val="000000">
                      <a:alpha val="43137"/>
                    </a:srgbClr>
                  </a:outerShdw>
                </a:effectLst>
              </a:rPr>
              <a:t>you do not even know </a:t>
            </a:r>
            <a:r>
              <a:rPr lang="en-US" sz="4000" dirty="0"/>
              <a:t>what will happen tomorrow. </a:t>
            </a:r>
          </a:p>
        </p:txBody>
      </p:sp>
      <p:pic>
        <p:nvPicPr>
          <p:cNvPr id="7"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1138422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1-Our IGNORANCE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14</a:t>
            </a:r>
            <a:r>
              <a:rPr lang="en-US" sz="4000" dirty="0"/>
              <a:t> Why, you do not even know what will happen tomorrow.  </a:t>
            </a:r>
            <a:r>
              <a:rPr lang="en-US" sz="4000" dirty="0">
                <a:effectLst>
                  <a:glow rad="127000">
                    <a:srgbClr val="C00000"/>
                  </a:glow>
                  <a:outerShdw blurRad="38100" dist="38100" dir="2700000" algn="tl">
                    <a:srgbClr val="000000">
                      <a:alpha val="43137"/>
                    </a:srgbClr>
                  </a:outerShdw>
                </a:effectLst>
              </a:rPr>
              <a:t>What is your life? </a:t>
            </a:r>
            <a:r>
              <a:rPr lang="en-US" sz="4000" dirty="0"/>
              <a:t>You are a mist that appears for a little while and then vanishes.</a:t>
            </a:r>
          </a:p>
        </p:txBody>
      </p:sp>
    </p:spTree>
    <p:extLst>
      <p:ext uri="{BB962C8B-B14F-4D97-AF65-F5344CB8AC3E}">
        <p14:creationId xmlns:p14="http://schemas.microsoft.com/office/powerpoint/2010/main" val="1245186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1—With Others</a:t>
            </a:r>
            <a:endParaRPr lang="en-US" u="sng" dirty="0"/>
          </a:p>
        </p:txBody>
      </p:sp>
      <p:sp>
        <p:nvSpPr>
          <p:cNvPr id="3" name="Content Placeholder 2"/>
          <p:cNvSpPr>
            <a:spLocks noGrp="1"/>
          </p:cNvSpPr>
          <p:nvPr>
            <p:ph idx="1"/>
          </p:nvPr>
        </p:nvSpPr>
        <p:spPr>
          <a:xfrm>
            <a:off x="2781300" y="1638300"/>
            <a:ext cx="3314700" cy="1905000"/>
          </a:xfrm>
        </p:spPr>
        <p:txBody>
          <a:bodyPr>
            <a:normAutofit/>
          </a:bodyPr>
          <a:lstStyle/>
          <a:p>
            <a:r>
              <a:rPr lang="en-US" sz="12000" baseline="30000" dirty="0"/>
              <a:t>HOW?</a:t>
            </a:r>
            <a:endParaRPr lang="en-US" sz="12000" dirty="0"/>
          </a:p>
        </p:txBody>
      </p:sp>
      <p:pic>
        <p:nvPicPr>
          <p:cNvPr id="6"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18344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1-Our IGNORANCE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14</a:t>
            </a:r>
            <a:r>
              <a:rPr lang="en-US" sz="4000" dirty="0"/>
              <a:t> Why, you do not even know what will happen tomorrow.  What is your life? You are </a:t>
            </a:r>
            <a:r>
              <a:rPr lang="en-US" sz="4000" dirty="0">
                <a:effectLst>
                  <a:glow rad="127000">
                    <a:srgbClr val="C00000"/>
                  </a:glow>
                  <a:outerShdw blurRad="38100" dist="38100" dir="2700000" algn="tl">
                    <a:srgbClr val="000000">
                      <a:alpha val="43137"/>
                    </a:srgbClr>
                  </a:outerShdw>
                </a:effectLst>
              </a:rPr>
              <a:t>a mist </a:t>
            </a:r>
            <a:r>
              <a:rPr lang="en-US" sz="4000" dirty="0"/>
              <a:t>that appears for a little while and then vanishes.</a:t>
            </a:r>
          </a:p>
        </p:txBody>
      </p:sp>
    </p:spTree>
    <p:extLst>
      <p:ext uri="{BB962C8B-B14F-4D97-AF65-F5344CB8AC3E}">
        <p14:creationId xmlns:p14="http://schemas.microsoft.com/office/powerpoint/2010/main" val="15506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1-Our IGNORANCE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14</a:t>
            </a:r>
            <a:r>
              <a:rPr lang="en-US" sz="4000" dirty="0"/>
              <a:t> Why, you do not even know what will happen tomorrow.  What is your life? You are </a:t>
            </a:r>
            <a:r>
              <a:rPr lang="en-US" sz="4000" dirty="0">
                <a:effectLst>
                  <a:glow rad="127000">
                    <a:srgbClr val="C00000"/>
                  </a:glow>
                  <a:outerShdw blurRad="38100" dist="38100" dir="2700000" algn="tl">
                    <a:srgbClr val="000000">
                      <a:alpha val="43137"/>
                    </a:srgbClr>
                  </a:outerShdw>
                </a:effectLst>
              </a:rPr>
              <a:t>a mist </a:t>
            </a:r>
            <a:r>
              <a:rPr lang="en-US" sz="4000" dirty="0"/>
              <a:t>that appears for a little while and then vanishes.</a:t>
            </a:r>
          </a:p>
        </p:txBody>
      </p:sp>
      <p:sp>
        <p:nvSpPr>
          <p:cNvPr id="7" name="Oval 6"/>
          <p:cNvSpPr/>
          <p:nvPr/>
        </p:nvSpPr>
        <p:spPr>
          <a:xfrm>
            <a:off x="819150" y="4267200"/>
            <a:ext cx="419100" cy="40005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461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1-Our IGNORANCE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14</a:t>
            </a:r>
            <a:r>
              <a:rPr lang="en-US" sz="4000" dirty="0"/>
              <a:t> Why, you do not even know what will happen tomorrow.  What is your life? You are </a:t>
            </a:r>
            <a:r>
              <a:rPr lang="en-US" sz="4000" dirty="0">
                <a:effectLst>
                  <a:glow rad="127000">
                    <a:srgbClr val="C00000"/>
                  </a:glow>
                  <a:outerShdw blurRad="38100" dist="38100" dir="2700000" algn="tl">
                    <a:srgbClr val="000000">
                      <a:alpha val="43137"/>
                    </a:srgbClr>
                  </a:outerShdw>
                </a:effectLst>
              </a:rPr>
              <a:t>a mist </a:t>
            </a:r>
            <a:r>
              <a:rPr lang="en-US" sz="4000" dirty="0"/>
              <a:t>that appears for a little while and then vanishes.</a:t>
            </a:r>
          </a:p>
        </p:txBody>
      </p:sp>
      <p:sp>
        <p:nvSpPr>
          <p:cNvPr id="7" name="Oval 6"/>
          <p:cNvSpPr/>
          <p:nvPr/>
        </p:nvSpPr>
        <p:spPr>
          <a:xfrm>
            <a:off x="819150" y="4267200"/>
            <a:ext cx="419100" cy="40005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390650" y="4133850"/>
            <a:ext cx="1962150" cy="647700"/>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460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1-Our IGNORANCE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14</a:t>
            </a:r>
            <a:r>
              <a:rPr lang="en-US" sz="4000" dirty="0"/>
              <a:t> Why, you do not even know what will happen tomorrow.  What is your life? You are </a:t>
            </a:r>
            <a:r>
              <a:rPr lang="en-US" sz="4000" dirty="0">
                <a:effectLst>
                  <a:glow rad="127000">
                    <a:srgbClr val="C00000"/>
                  </a:glow>
                  <a:outerShdw blurRad="38100" dist="38100" dir="2700000" algn="tl">
                    <a:srgbClr val="000000">
                      <a:alpha val="43137"/>
                    </a:srgbClr>
                  </a:outerShdw>
                </a:effectLst>
              </a:rPr>
              <a:t>a mist </a:t>
            </a:r>
            <a:r>
              <a:rPr lang="en-US" sz="4000" dirty="0"/>
              <a:t>that appears for a little while and then vanishes.</a:t>
            </a:r>
          </a:p>
        </p:txBody>
      </p:sp>
      <p:sp>
        <p:nvSpPr>
          <p:cNvPr id="7" name="Oval 6"/>
          <p:cNvSpPr/>
          <p:nvPr/>
        </p:nvSpPr>
        <p:spPr>
          <a:xfrm>
            <a:off x="819150" y="4267200"/>
            <a:ext cx="419100" cy="40005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390650" y="4133850"/>
            <a:ext cx="3867150" cy="647700"/>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880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1-Our IGNORANCE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14</a:t>
            </a:r>
            <a:r>
              <a:rPr lang="en-US" sz="4000" dirty="0"/>
              <a:t> Why, you do not even know what will happen tomorrow.  What is your life? You are </a:t>
            </a:r>
            <a:r>
              <a:rPr lang="en-US" sz="4000" dirty="0">
                <a:effectLst>
                  <a:glow rad="127000">
                    <a:srgbClr val="C00000"/>
                  </a:glow>
                  <a:outerShdw blurRad="38100" dist="38100" dir="2700000" algn="tl">
                    <a:srgbClr val="000000">
                      <a:alpha val="43137"/>
                    </a:srgbClr>
                  </a:outerShdw>
                </a:effectLst>
              </a:rPr>
              <a:t>a mist </a:t>
            </a:r>
            <a:r>
              <a:rPr lang="en-US" sz="4000" dirty="0"/>
              <a:t>that appears for a little while and then vanishes.</a:t>
            </a:r>
          </a:p>
        </p:txBody>
      </p:sp>
      <p:sp>
        <p:nvSpPr>
          <p:cNvPr id="7" name="Oval 6"/>
          <p:cNvSpPr/>
          <p:nvPr/>
        </p:nvSpPr>
        <p:spPr>
          <a:xfrm>
            <a:off x="819150" y="4267200"/>
            <a:ext cx="419100" cy="40005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390650" y="4133850"/>
            <a:ext cx="6838950" cy="647700"/>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188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1-Our IGNORANCE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14</a:t>
            </a:r>
            <a:r>
              <a:rPr lang="en-US" sz="4000" dirty="0"/>
              <a:t> Why, you do not even know what will happen tomorrow.  What is your life? You are </a:t>
            </a:r>
            <a:r>
              <a:rPr lang="en-US" sz="4000" dirty="0">
                <a:effectLst>
                  <a:glow rad="127000">
                    <a:srgbClr val="C00000"/>
                  </a:glow>
                  <a:outerShdw blurRad="38100" dist="38100" dir="2700000" algn="tl">
                    <a:srgbClr val="000000">
                      <a:alpha val="43137"/>
                    </a:srgbClr>
                  </a:outerShdw>
                </a:effectLst>
              </a:rPr>
              <a:t>a mist </a:t>
            </a:r>
            <a:r>
              <a:rPr lang="en-US" sz="4000" dirty="0"/>
              <a:t>that appears for a little while and then vanishes.</a:t>
            </a:r>
          </a:p>
        </p:txBody>
      </p:sp>
      <p:sp>
        <p:nvSpPr>
          <p:cNvPr id="7" name="Oval 6"/>
          <p:cNvSpPr/>
          <p:nvPr/>
        </p:nvSpPr>
        <p:spPr>
          <a:xfrm>
            <a:off x="819150" y="4267200"/>
            <a:ext cx="419100" cy="40005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390650" y="4133850"/>
            <a:ext cx="8972550" cy="647700"/>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518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1-Our IGNORANCE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14</a:t>
            </a:r>
            <a:r>
              <a:rPr lang="en-US" sz="4000" dirty="0"/>
              <a:t> Why, you do not even know what will happen tomorrow.  What is your life? You are </a:t>
            </a:r>
            <a:r>
              <a:rPr lang="en-US" sz="4000" dirty="0">
                <a:effectLst>
                  <a:glow rad="127000">
                    <a:srgbClr val="C00000"/>
                  </a:glow>
                  <a:outerShdw blurRad="38100" dist="38100" dir="2700000" algn="tl">
                    <a:srgbClr val="000000">
                      <a:alpha val="43137"/>
                    </a:srgbClr>
                  </a:outerShdw>
                </a:effectLst>
              </a:rPr>
              <a:t>a mist </a:t>
            </a:r>
            <a:r>
              <a:rPr lang="en-US" sz="4000" dirty="0"/>
              <a:t>that appears for a little while and then vanishes.</a:t>
            </a:r>
          </a:p>
        </p:txBody>
      </p:sp>
      <p:sp>
        <p:nvSpPr>
          <p:cNvPr id="7" name="Oval 6"/>
          <p:cNvSpPr/>
          <p:nvPr/>
        </p:nvSpPr>
        <p:spPr>
          <a:xfrm>
            <a:off x="819150" y="4267200"/>
            <a:ext cx="419100" cy="40005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390650" y="4133850"/>
            <a:ext cx="10801350" cy="647700"/>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964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2-Our </a:t>
            </a:r>
            <a:r>
              <a:rPr lang="en-US" u="sng" dirty="0"/>
              <a:t>PRESUMPTION</a:t>
            </a:r>
            <a:r>
              <a:rPr lang="en-US" dirty="0"/>
              <a:t>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15</a:t>
            </a:r>
            <a:r>
              <a:rPr lang="en-US" sz="4000" dirty="0"/>
              <a:t> </a:t>
            </a:r>
            <a:r>
              <a:rPr lang="en-US" sz="4000" dirty="0">
                <a:effectLst>
                  <a:glow rad="127000">
                    <a:srgbClr val="C00000"/>
                  </a:glow>
                  <a:outerShdw blurRad="38100" dist="38100" dir="2700000" algn="tl">
                    <a:srgbClr val="000000">
                      <a:alpha val="43137"/>
                    </a:srgbClr>
                  </a:outerShdw>
                </a:effectLst>
              </a:rPr>
              <a:t>Instead, you ought to say</a:t>
            </a:r>
            <a:r>
              <a:rPr lang="en-US" sz="4000" dirty="0"/>
              <a:t>, </a:t>
            </a:r>
          </a:p>
        </p:txBody>
      </p:sp>
      <p:pic>
        <p:nvPicPr>
          <p:cNvPr id="7"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1669365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2-Our PRESUMPTION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15</a:t>
            </a:r>
            <a:r>
              <a:rPr lang="en-US" sz="4000" dirty="0"/>
              <a:t> Instead, you ought to say, "</a:t>
            </a:r>
            <a:r>
              <a:rPr lang="en-US" sz="4000" dirty="0">
                <a:effectLst>
                  <a:glow rad="127000">
                    <a:srgbClr val="C00000"/>
                  </a:glow>
                  <a:outerShdw blurRad="38100" dist="38100" dir="2700000" algn="tl">
                    <a:srgbClr val="000000">
                      <a:alpha val="43137"/>
                    </a:srgbClr>
                  </a:outerShdw>
                </a:effectLst>
              </a:rPr>
              <a:t>If it is the Lord's will</a:t>
            </a:r>
            <a:r>
              <a:rPr lang="en-US" sz="4000" dirty="0"/>
              <a:t>, we will live and do this or that."</a:t>
            </a:r>
          </a:p>
          <a:p>
            <a:r>
              <a:rPr lang="en-US" sz="4000" dirty="0"/>
              <a:t> </a:t>
            </a:r>
          </a:p>
        </p:txBody>
      </p:sp>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3505825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2-Our PRESUMPTION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15</a:t>
            </a:r>
            <a:r>
              <a:rPr lang="en-US" sz="4000" dirty="0"/>
              <a:t> Instead, you ought to say, "If it is the Lord's will, we </a:t>
            </a:r>
            <a:r>
              <a:rPr lang="en-US" sz="4000" dirty="0">
                <a:effectLst>
                  <a:glow rad="127000">
                    <a:srgbClr val="C00000"/>
                  </a:glow>
                  <a:outerShdw blurRad="38100" dist="38100" dir="2700000" algn="tl">
                    <a:srgbClr val="000000">
                      <a:alpha val="43137"/>
                    </a:srgbClr>
                  </a:outerShdw>
                </a:effectLst>
              </a:rPr>
              <a:t>will live </a:t>
            </a:r>
            <a:r>
              <a:rPr lang="en-US" sz="4000" dirty="0"/>
              <a:t>and </a:t>
            </a:r>
            <a:r>
              <a:rPr lang="en-US" sz="4000" dirty="0">
                <a:effectLst>
                  <a:glow rad="127000">
                    <a:srgbClr val="C00000"/>
                  </a:glow>
                  <a:outerShdw blurRad="38100" dist="38100" dir="2700000" algn="tl">
                    <a:srgbClr val="000000">
                      <a:alpha val="43137"/>
                    </a:srgbClr>
                  </a:outerShdw>
                </a:effectLst>
              </a:rPr>
              <a:t>do</a:t>
            </a:r>
            <a:r>
              <a:rPr lang="en-US" sz="4000" dirty="0"/>
              <a:t> this or that."</a:t>
            </a:r>
          </a:p>
          <a:p>
            <a:r>
              <a:rPr lang="en-US" sz="4000" dirty="0"/>
              <a:t> </a:t>
            </a:r>
          </a:p>
        </p:txBody>
      </p:sp>
      <p:pic>
        <p:nvPicPr>
          <p:cNvPr id="11"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2454091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By Using </a:t>
            </a:r>
            <a:r>
              <a:rPr lang="en-US" u="sng" dirty="0"/>
              <a:t>Slander</a:t>
            </a:r>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a:t>
            </a:r>
            <a:r>
              <a:rPr lang="en-US" sz="4000" dirty="0">
                <a:solidFill>
                  <a:srgbClr val="FFFF00"/>
                </a:solidFill>
              </a:rPr>
              <a:t>slander</a:t>
            </a:r>
            <a:r>
              <a:rPr lang="en-US" sz="4000" dirty="0"/>
              <a:t> one another. </a:t>
            </a:r>
          </a:p>
        </p:txBody>
      </p:sp>
      <p:pic>
        <p:nvPicPr>
          <p:cNvPr id="6"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265509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3-Our </a:t>
            </a:r>
            <a:r>
              <a:rPr lang="en-US" u="sng" dirty="0"/>
              <a:t>PRIDE</a:t>
            </a:r>
            <a:r>
              <a:rPr lang="en-US" dirty="0"/>
              <a:t>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16</a:t>
            </a:r>
            <a:r>
              <a:rPr lang="en-US" sz="4000" dirty="0"/>
              <a:t> As it is, you boast and brag. All such </a:t>
            </a:r>
            <a:r>
              <a:rPr lang="en-US" sz="4000" dirty="0">
                <a:effectLst>
                  <a:glow rad="127000">
                    <a:srgbClr val="C00000"/>
                  </a:glow>
                  <a:outerShdw blurRad="38100" dist="38100" dir="2700000" algn="tl">
                    <a:srgbClr val="000000">
                      <a:alpha val="43137"/>
                    </a:srgbClr>
                  </a:outerShdw>
                </a:effectLst>
              </a:rPr>
              <a:t>boasting is evil.</a:t>
            </a:r>
          </a:p>
        </p:txBody>
      </p:sp>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3559779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4-Our </a:t>
            </a:r>
            <a:r>
              <a:rPr lang="en-US" u="sng" dirty="0"/>
              <a:t>OMMISION</a:t>
            </a:r>
            <a:r>
              <a:rPr lang="en-US" dirty="0"/>
              <a:t> is Futile</a:t>
            </a:r>
            <a:endParaRPr lang="en-US" u="sng" dirty="0"/>
          </a:p>
        </p:txBody>
      </p:sp>
      <p:sp>
        <p:nvSpPr>
          <p:cNvPr id="3" name="Content Placeholder 2"/>
          <p:cNvSpPr>
            <a:spLocks noGrp="1"/>
          </p:cNvSpPr>
          <p:nvPr>
            <p:ph idx="1"/>
          </p:nvPr>
        </p:nvSpPr>
        <p:spPr/>
        <p:txBody>
          <a:bodyPr>
            <a:normAutofit/>
          </a:bodyPr>
          <a:lstStyle/>
          <a:p>
            <a:r>
              <a:rPr lang="en-US" sz="4000" baseline="30000" dirty="0"/>
              <a:t>17</a:t>
            </a:r>
            <a:r>
              <a:rPr lang="en-US" sz="4000" dirty="0"/>
              <a:t> Anyone, then, who knows the good he ought to do and </a:t>
            </a:r>
            <a:r>
              <a:rPr lang="en-US" sz="4000" dirty="0">
                <a:effectLst>
                  <a:glow rad="127000">
                    <a:srgbClr val="C00000"/>
                  </a:glow>
                  <a:outerShdw blurRad="38100" dist="38100" dir="2700000" algn="tl">
                    <a:srgbClr val="000000">
                      <a:alpha val="43137"/>
                    </a:srgbClr>
                  </a:outerShdw>
                </a:effectLst>
              </a:rPr>
              <a:t>doesn't do it, sins.</a:t>
            </a:r>
          </a:p>
          <a:p>
            <a:r>
              <a:rPr lang="en-US" sz="4000" dirty="0"/>
              <a:t> </a:t>
            </a:r>
          </a:p>
        </p:txBody>
      </p:sp>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2505372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Story of a man ...</a:t>
            </a:r>
            <a:endParaRPr lang="en-US" u="sng" dirty="0"/>
          </a:p>
        </p:txBody>
      </p:sp>
      <p:pic>
        <p:nvPicPr>
          <p:cNvPr id="7" name="Picture 2"/>
          <p:cNvPicPr>
            <a:picLocks noChangeAspect="1" noChangeArrowheads="1"/>
          </p:cNvPicPr>
          <p:nvPr/>
        </p:nvPicPr>
        <p:blipFill>
          <a:blip r:embed="rId4" cstate="print"/>
          <a:srcRect r="28263"/>
          <a:stretch>
            <a:fillRect/>
          </a:stretch>
        </p:blipFill>
        <p:spPr bwMode="auto">
          <a:xfrm>
            <a:off x="7525030" y="2114550"/>
            <a:ext cx="4666970" cy="4743450"/>
          </a:xfrm>
          <a:prstGeom prst="rect">
            <a:avLst/>
          </a:prstGeom>
          <a:noFill/>
          <a:ln w="9525">
            <a:noFill/>
            <a:miter lim="800000"/>
            <a:headEnd/>
            <a:tailEnd/>
          </a:ln>
          <a:effectLst/>
        </p:spPr>
      </p:pic>
      <p:sp>
        <p:nvSpPr>
          <p:cNvPr id="6" name="Rectangular Callout 5"/>
          <p:cNvSpPr/>
          <p:nvPr/>
        </p:nvSpPr>
        <p:spPr>
          <a:xfrm>
            <a:off x="457200" y="3048000"/>
            <a:ext cx="7162800" cy="3200400"/>
          </a:xfrm>
          <a:prstGeom prst="wedgeRectCallout">
            <a:avLst>
              <a:gd name="adj1" fmla="val 83746"/>
              <a:gd name="adj2" fmla="val -18201"/>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00201"/>
            <a:ext cx="6934200" cy="4525963"/>
          </a:xfrm>
        </p:spPr>
        <p:txBody>
          <a:bodyPr>
            <a:normAutofit/>
          </a:bodyPr>
          <a:lstStyle/>
          <a:p>
            <a:r>
              <a:rPr lang="en-US" sz="4000" baseline="30000" dirty="0"/>
              <a:t>14</a:t>
            </a:r>
            <a:r>
              <a:rPr lang="en-US" sz="4000" dirty="0"/>
              <a:t> Jesus ... said to them, </a:t>
            </a:r>
          </a:p>
          <a:p>
            <a:pPr marL="0" indent="0"/>
            <a:endParaRPr lang="en-US" sz="4000" dirty="0"/>
          </a:p>
          <a:p>
            <a:pPr marL="0" indent="0"/>
            <a:r>
              <a:rPr lang="en-US" sz="4000" dirty="0"/>
              <a:t>"Watch out! Be on your </a:t>
            </a:r>
            <a:br>
              <a:rPr lang="en-US" sz="4000" dirty="0"/>
            </a:br>
            <a:r>
              <a:rPr lang="en-US" sz="4000" dirty="0"/>
              <a:t>guard against all kinds of greed; a man's life does not consist in the abundance of his possessions.”</a:t>
            </a:r>
          </a:p>
        </p:txBody>
      </p:sp>
    </p:spTree>
    <p:extLst>
      <p:ext uri="{BB962C8B-B14F-4D97-AF65-F5344CB8AC3E}">
        <p14:creationId xmlns:p14="http://schemas.microsoft.com/office/powerpoint/2010/main" val="2130918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p:txBody>
          <a:bodyPr/>
          <a:lstStyle/>
          <a:p>
            <a:r>
              <a:rPr lang="en-US" dirty="0"/>
              <a:t>Story of a man ...</a:t>
            </a:r>
            <a:endParaRPr lang="en-US" u="sng" dirty="0"/>
          </a:p>
        </p:txBody>
      </p:sp>
      <p:pic>
        <p:nvPicPr>
          <p:cNvPr id="12" name="Picture 2"/>
          <p:cNvPicPr>
            <a:picLocks noChangeAspect="1" noChangeArrowheads="1"/>
          </p:cNvPicPr>
          <p:nvPr/>
        </p:nvPicPr>
        <p:blipFill>
          <a:blip r:embed="rId4" cstate="print"/>
          <a:srcRect r="28263"/>
          <a:stretch>
            <a:fillRect/>
          </a:stretch>
        </p:blipFill>
        <p:spPr bwMode="auto">
          <a:xfrm>
            <a:off x="7525030" y="2114550"/>
            <a:ext cx="4666970" cy="4743450"/>
          </a:xfrm>
          <a:prstGeom prst="rect">
            <a:avLst/>
          </a:prstGeom>
          <a:noFill/>
          <a:ln w="9525">
            <a:noFill/>
            <a:miter lim="800000"/>
            <a:headEnd/>
            <a:tailEnd/>
          </a:ln>
          <a:effectLst/>
        </p:spPr>
      </p:pic>
      <p:sp>
        <p:nvSpPr>
          <p:cNvPr id="9" name="Rectangular Callout 8"/>
          <p:cNvSpPr/>
          <p:nvPr/>
        </p:nvSpPr>
        <p:spPr>
          <a:xfrm>
            <a:off x="533400" y="2743200"/>
            <a:ext cx="6400800" cy="3581400"/>
          </a:xfrm>
          <a:prstGeom prst="wedgeRectCallout">
            <a:avLst>
              <a:gd name="adj1" fmla="val 95982"/>
              <a:gd name="adj2" fmla="val -7456"/>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0" indent="0"/>
            <a:r>
              <a:rPr lang="en-US" sz="4000" baseline="30000" dirty="0"/>
              <a:t>16</a:t>
            </a:r>
            <a:r>
              <a:rPr lang="en-US" sz="4000" dirty="0"/>
              <a:t> And he told them this parable:</a:t>
            </a:r>
          </a:p>
          <a:p>
            <a:pPr marL="0" indent="0"/>
            <a:br>
              <a:rPr lang="en-US" sz="4000" dirty="0"/>
            </a:br>
            <a:r>
              <a:rPr lang="en-US" sz="4000" dirty="0"/>
              <a:t>"The ground of a certain rich </a:t>
            </a:r>
            <a:br>
              <a:rPr lang="en-US" sz="4000" dirty="0"/>
            </a:br>
            <a:r>
              <a:rPr lang="en-US" sz="4000" dirty="0"/>
              <a:t>man produced a good crop. </a:t>
            </a:r>
          </a:p>
          <a:p>
            <a:pPr marL="0" indent="0"/>
            <a:r>
              <a:rPr lang="en-US" sz="4000" dirty="0"/>
              <a:t> </a:t>
            </a:r>
            <a:r>
              <a:rPr lang="en-US" sz="4000" baseline="30000" dirty="0"/>
              <a:t>17</a:t>
            </a:r>
            <a:r>
              <a:rPr lang="en-US" sz="4000" dirty="0"/>
              <a:t> He thought to himself, </a:t>
            </a:r>
          </a:p>
          <a:p>
            <a:pPr marL="0" indent="0"/>
            <a:r>
              <a:rPr lang="en-US" sz="4000" dirty="0"/>
              <a:t>'What shall I do? I have no </a:t>
            </a:r>
            <a:br>
              <a:rPr lang="en-US" sz="4000" dirty="0"/>
            </a:br>
            <a:r>
              <a:rPr lang="en-US" sz="4000" dirty="0"/>
              <a:t>place to store my crops.’</a:t>
            </a:r>
          </a:p>
        </p:txBody>
      </p:sp>
    </p:spTree>
    <p:extLst>
      <p:ext uri="{BB962C8B-B14F-4D97-AF65-F5344CB8AC3E}">
        <p14:creationId xmlns:p14="http://schemas.microsoft.com/office/powerpoint/2010/main" val="1433951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r="28263"/>
          <a:stretch>
            <a:fillRect/>
          </a:stretch>
        </p:blipFill>
        <p:spPr bwMode="auto">
          <a:xfrm>
            <a:off x="7525030" y="2114550"/>
            <a:ext cx="4666970" cy="4743450"/>
          </a:xfrm>
          <a:prstGeom prst="rect">
            <a:avLst/>
          </a:prstGeom>
          <a:noFill/>
          <a:ln w="9525">
            <a:noFill/>
            <a:miter lim="800000"/>
            <a:headEnd/>
            <a:tailEnd/>
          </a:ln>
          <a:effectLst/>
        </p:spPr>
      </p:pic>
      <p:sp>
        <p:nvSpPr>
          <p:cNvPr id="6" name="Rectangular Callout 5"/>
          <p:cNvSpPr/>
          <p:nvPr/>
        </p:nvSpPr>
        <p:spPr>
          <a:xfrm>
            <a:off x="1143000" y="2171700"/>
            <a:ext cx="6324600" cy="3848100"/>
          </a:xfrm>
          <a:prstGeom prst="wedgeRectCallout">
            <a:avLst>
              <a:gd name="adj1" fmla="val 93512"/>
              <a:gd name="adj2" fmla="val 2985"/>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p:txBody>
          <a:bodyPr/>
          <a:lstStyle/>
          <a:p>
            <a:r>
              <a:rPr lang="en-US" dirty="0"/>
              <a:t>Story of a man ...</a:t>
            </a:r>
            <a:endParaRPr lang="en-US" u="sng" dirty="0"/>
          </a:p>
        </p:txBody>
      </p:sp>
      <p:sp>
        <p:nvSpPr>
          <p:cNvPr id="3" name="Content Placeholder 2"/>
          <p:cNvSpPr>
            <a:spLocks noGrp="1"/>
          </p:cNvSpPr>
          <p:nvPr>
            <p:ph idx="1"/>
          </p:nvPr>
        </p:nvSpPr>
        <p:spPr>
          <a:xfrm>
            <a:off x="1371600" y="1752600"/>
            <a:ext cx="6019800" cy="4373564"/>
          </a:xfrm>
        </p:spPr>
        <p:txBody>
          <a:bodyPr>
            <a:normAutofit/>
          </a:bodyPr>
          <a:lstStyle/>
          <a:p>
            <a:pPr marL="0" indent="0">
              <a:lnSpc>
                <a:spcPct val="90000"/>
              </a:lnSpc>
            </a:pPr>
            <a:br>
              <a:rPr lang="en-US" sz="4000" baseline="30000" dirty="0"/>
            </a:br>
            <a:br>
              <a:rPr lang="en-US" sz="4000" baseline="30000" dirty="0"/>
            </a:br>
            <a:r>
              <a:rPr lang="en-US" sz="4000" baseline="30000" dirty="0"/>
              <a:t>18</a:t>
            </a:r>
            <a:r>
              <a:rPr lang="en-US" sz="4000" dirty="0"/>
              <a:t> "Then he said, 'This is what I'll do. I will tear down my barns and build bigger ones, and there I will store all my grain and my goods.</a:t>
            </a:r>
          </a:p>
        </p:txBody>
      </p:sp>
    </p:spTree>
    <p:extLst>
      <p:ext uri="{BB962C8B-B14F-4D97-AF65-F5344CB8AC3E}">
        <p14:creationId xmlns:p14="http://schemas.microsoft.com/office/powerpoint/2010/main" val="1942003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8" name="Title 1"/>
          <p:cNvSpPr>
            <a:spLocks noGrp="1"/>
          </p:cNvSpPr>
          <p:nvPr>
            <p:ph type="title"/>
          </p:nvPr>
        </p:nvSpPr>
        <p:spPr>
          <a:xfrm>
            <a:off x="1524000" y="0"/>
            <a:ext cx="9144000" cy="1143000"/>
          </a:xfrm>
        </p:spPr>
        <p:txBody>
          <a:bodyPr/>
          <a:lstStyle/>
          <a:p>
            <a:r>
              <a:rPr lang="en-US" dirty="0"/>
              <a:t>Story of a man ...</a:t>
            </a:r>
            <a:endParaRPr lang="en-US" u="sng" dirty="0"/>
          </a:p>
        </p:txBody>
      </p:sp>
      <p:pic>
        <p:nvPicPr>
          <p:cNvPr id="11" name="Picture 2"/>
          <p:cNvPicPr>
            <a:picLocks noChangeAspect="1" noChangeArrowheads="1"/>
          </p:cNvPicPr>
          <p:nvPr/>
        </p:nvPicPr>
        <p:blipFill>
          <a:blip r:embed="rId4" cstate="print"/>
          <a:srcRect r="28263"/>
          <a:stretch>
            <a:fillRect/>
          </a:stretch>
        </p:blipFill>
        <p:spPr bwMode="auto">
          <a:xfrm>
            <a:off x="7525030" y="2114550"/>
            <a:ext cx="4666970" cy="4743450"/>
          </a:xfrm>
          <a:prstGeom prst="rect">
            <a:avLst/>
          </a:prstGeom>
          <a:noFill/>
          <a:ln w="9525">
            <a:noFill/>
            <a:miter lim="800000"/>
            <a:headEnd/>
            <a:tailEnd/>
          </a:ln>
          <a:effectLst/>
        </p:spPr>
      </p:pic>
      <p:sp>
        <p:nvSpPr>
          <p:cNvPr id="12" name="Rectangular Callout 11"/>
          <p:cNvSpPr/>
          <p:nvPr/>
        </p:nvSpPr>
        <p:spPr>
          <a:xfrm>
            <a:off x="1143000" y="2171700"/>
            <a:ext cx="6324600" cy="3848100"/>
          </a:xfrm>
          <a:prstGeom prst="wedgeRectCallout">
            <a:avLst>
              <a:gd name="adj1" fmla="val 93512"/>
              <a:gd name="adj2" fmla="val 2985"/>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71600" y="2362201"/>
            <a:ext cx="5943600" cy="5192714"/>
          </a:xfrm>
        </p:spPr>
        <p:txBody>
          <a:bodyPr>
            <a:normAutofit/>
          </a:bodyPr>
          <a:lstStyle/>
          <a:p>
            <a:pPr marL="0" indent="0"/>
            <a:r>
              <a:rPr lang="en-US" sz="4000" baseline="30000" dirty="0"/>
              <a:t>19</a:t>
            </a:r>
            <a:r>
              <a:rPr lang="en-US" sz="4000" dirty="0"/>
              <a:t> And I'll say to myself, "You have plenty of good things laid up for many years. Take life easy; eat, drink and be merry.“’</a:t>
            </a:r>
          </a:p>
        </p:txBody>
      </p:sp>
    </p:spTree>
    <p:extLst>
      <p:ext uri="{BB962C8B-B14F-4D97-AF65-F5344CB8AC3E}">
        <p14:creationId xmlns:p14="http://schemas.microsoft.com/office/powerpoint/2010/main" val="2668297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sp>
        <p:nvSpPr>
          <p:cNvPr id="6" name="Oval Callout 5"/>
          <p:cNvSpPr/>
          <p:nvPr/>
        </p:nvSpPr>
        <p:spPr>
          <a:xfrm>
            <a:off x="533400" y="2209800"/>
            <a:ext cx="7562850" cy="3886200"/>
          </a:xfrm>
          <a:prstGeom prst="wedgeEllipseCallout">
            <a:avLst>
              <a:gd name="adj1" fmla="val 81097"/>
              <a:gd name="adj2" fmla="val -106904"/>
            </a:avLst>
          </a:prstGeom>
          <a:gradFill flip="none" rotWithShape="1">
            <a:gsLst>
              <a:gs pos="0">
                <a:schemeClr val="bg1"/>
              </a:gs>
              <a:gs pos="50000">
                <a:srgbClr val="E5EBF7"/>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524000" y="0"/>
            <a:ext cx="9144000" cy="1143000"/>
          </a:xfrm>
        </p:spPr>
        <p:txBody>
          <a:bodyPr/>
          <a:lstStyle/>
          <a:p>
            <a:r>
              <a:rPr lang="en-US" dirty="0"/>
              <a:t>Story of a man ...</a:t>
            </a:r>
            <a:endParaRPr lang="en-US" u="sng" dirty="0"/>
          </a:p>
        </p:txBody>
      </p:sp>
      <p:sp>
        <p:nvSpPr>
          <p:cNvPr id="3" name="Content Placeholder 2"/>
          <p:cNvSpPr>
            <a:spLocks noGrp="1"/>
          </p:cNvSpPr>
          <p:nvPr>
            <p:ph idx="1"/>
          </p:nvPr>
        </p:nvSpPr>
        <p:spPr>
          <a:xfrm>
            <a:off x="838200" y="1143001"/>
            <a:ext cx="6991350" cy="4983163"/>
          </a:xfrm>
          <a:ln>
            <a:noFill/>
          </a:ln>
        </p:spPr>
        <p:txBody>
          <a:bodyPr>
            <a:noAutofit/>
          </a:bodyPr>
          <a:lstStyle/>
          <a:p>
            <a:pPr marL="0" indent="0"/>
            <a:r>
              <a:rPr lang="en-US" sz="4000" baseline="30000" dirty="0"/>
              <a:t>20</a:t>
            </a:r>
            <a:r>
              <a:rPr lang="en-US" sz="4000" dirty="0"/>
              <a:t> "But God said to him, </a:t>
            </a:r>
          </a:p>
          <a:p>
            <a:pPr marL="0" indent="0" algn="ctr"/>
            <a:br>
              <a:rPr lang="en-US" sz="4000" dirty="0">
                <a:solidFill>
                  <a:schemeClr val="tx1"/>
                </a:solidFill>
              </a:rPr>
            </a:br>
            <a:r>
              <a:rPr lang="en-US" sz="4000" dirty="0">
                <a:solidFill>
                  <a:schemeClr val="tx1"/>
                </a:solidFill>
              </a:rPr>
              <a:t>'You fool! </a:t>
            </a:r>
            <a:br>
              <a:rPr lang="en-US" sz="4000" dirty="0">
                <a:solidFill>
                  <a:schemeClr val="tx1"/>
                </a:solidFill>
              </a:rPr>
            </a:br>
            <a:r>
              <a:rPr lang="en-US" sz="4000" dirty="0">
                <a:solidFill>
                  <a:schemeClr val="tx1"/>
                </a:solidFill>
              </a:rPr>
              <a:t>This very night your life will be demanded from you. Then who will get what you have prepared for yourself?’</a:t>
            </a:r>
          </a:p>
        </p:txBody>
      </p:sp>
    </p:spTree>
    <p:extLst>
      <p:ext uri="{BB962C8B-B14F-4D97-AF65-F5344CB8AC3E}">
        <p14:creationId xmlns:p14="http://schemas.microsoft.com/office/powerpoint/2010/main" val="1048382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5129645" y="2007695"/>
            <a:ext cx="7048500" cy="4850305"/>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r="28263"/>
          <a:stretch>
            <a:fillRect/>
          </a:stretch>
        </p:blipFill>
        <p:spPr bwMode="auto">
          <a:xfrm>
            <a:off x="7525030" y="2114550"/>
            <a:ext cx="4666970" cy="4743450"/>
          </a:xfrm>
          <a:prstGeom prst="rect">
            <a:avLst/>
          </a:prstGeom>
          <a:noFill/>
          <a:ln w="9525">
            <a:noFill/>
            <a:miter lim="800000"/>
            <a:headEnd/>
            <a:tailEnd/>
          </a:ln>
          <a:effectLst/>
        </p:spPr>
      </p:pic>
      <p:sp>
        <p:nvSpPr>
          <p:cNvPr id="12" name="Rectangular Callout 11"/>
          <p:cNvSpPr/>
          <p:nvPr/>
        </p:nvSpPr>
        <p:spPr>
          <a:xfrm>
            <a:off x="1143000" y="2171700"/>
            <a:ext cx="6324600" cy="3848100"/>
          </a:xfrm>
          <a:prstGeom prst="wedgeRectCallout">
            <a:avLst>
              <a:gd name="adj1" fmla="val 93512"/>
              <a:gd name="adj2" fmla="val 2985"/>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524000" y="0"/>
            <a:ext cx="9144000" cy="1143000"/>
          </a:xfrm>
        </p:spPr>
        <p:txBody>
          <a:bodyPr/>
          <a:lstStyle/>
          <a:p>
            <a:r>
              <a:rPr lang="en-US" dirty="0"/>
              <a:t>Story of a man ...</a:t>
            </a:r>
            <a:endParaRPr lang="en-US" u="sng" dirty="0"/>
          </a:p>
        </p:txBody>
      </p:sp>
      <p:sp>
        <p:nvSpPr>
          <p:cNvPr id="3" name="Content Placeholder 2"/>
          <p:cNvSpPr>
            <a:spLocks noGrp="1"/>
          </p:cNvSpPr>
          <p:nvPr>
            <p:ph idx="1"/>
          </p:nvPr>
        </p:nvSpPr>
        <p:spPr>
          <a:xfrm>
            <a:off x="1295400" y="1447801"/>
            <a:ext cx="6019800" cy="4678363"/>
          </a:xfrm>
        </p:spPr>
        <p:txBody>
          <a:bodyPr/>
          <a:lstStyle/>
          <a:p>
            <a:pPr marL="0" indent="0"/>
            <a:br>
              <a:rPr lang="en-US" dirty="0"/>
            </a:br>
            <a:br>
              <a:rPr lang="en-US" dirty="0"/>
            </a:br>
            <a:r>
              <a:rPr lang="en-US" dirty="0"/>
              <a:t> </a:t>
            </a:r>
            <a:r>
              <a:rPr lang="en-US" sz="4000" baseline="30000" dirty="0"/>
              <a:t>21</a:t>
            </a:r>
            <a:r>
              <a:rPr lang="en-US" sz="4000" dirty="0"/>
              <a:t> "This is how it will be with anyone who stores up things for himself but is not rich toward God.“  (Luke 12:14-21 ) </a:t>
            </a:r>
          </a:p>
        </p:txBody>
      </p:sp>
    </p:spTree>
    <p:extLst>
      <p:ext uri="{BB962C8B-B14F-4D97-AF65-F5344CB8AC3E}">
        <p14:creationId xmlns:p14="http://schemas.microsoft.com/office/powerpoint/2010/main" val="804850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Takeaways Today:</a:t>
            </a:r>
          </a:p>
        </p:txBody>
      </p:sp>
      <p:sp>
        <p:nvSpPr>
          <p:cNvPr id="3" name="Content Placeholder 2"/>
          <p:cNvSpPr>
            <a:spLocks noGrp="1"/>
          </p:cNvSpPr>
          <p:nvPr>
            <p:ph idx="1"/>
          </p:nvPr>
        </p:nvSpPr>
        <p:spPr>
          <a:xfrm>
            <a:off x="381000" y="1600201"/>
            <a:ext cx="11506200" cy="4525963"/>
          </a:xfrm>
        </p:spPr>
        <p:txBody>
          <a:bodyPr>
            <a:normAutofit/>
          </a:bodyPr>
          <a:lstStyle/>
          <a:p>
            <a:pPr marL="571500" indent="-571500"/>
            <a:r>
              <a:rPr lang="en-US" sz="4800" dirty="0"/>
              <a:t>1- Allow God to be the God of other people’s lives ...</a:t>
            </a:r>
          </a:p>
        </p:txBody>
      </p:sp>
    </p:spTree>
    <p:extLst>
      <p:ext uri="{BB962C8B-B14F-4D97-AF65-F5344CB8AC3E}">
        <p14:creationId xmlns:p14="http://schemas.microsoft.com/office/powerpoint/2010/main" val="2752198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Takeaways Today:</a:t>
            </a:r>
          </a:p>
        </p:txBody>
      </p:sp>
      <p:sp>
        <p:nvSpPr>
          <p:cNvPr id="3" name="Content Placeholder 2"/>
          <p:cNvSpPr>
            <a:spLocks noGrp="1"/>
          </p:cNvSpPr>
          <p:nvPr>
            <p:ph idx="1"/>
          </p:nvPr>
        </p:nvSpPr>
        <p:spPr>
          <a:xfrm>
            <a:off x="381000" y="1600201"/>
            <a:ext cx="11506200" cy="4525963"/>
          </a:xfrm>
        </p:spPr>
        <p:txBody>
          <a:bodyPr>
            <a:normAutofit/>
          </a:bodyPr>
          <a:lstStyle/>
          <a:p>
            <a:pPr marL="571500" indent="-571500"/>
            <a:r>
              <a:rPr lang="en-US" sz="4800" dirty="0"/>
              <a:t>1- Allow God to be the God of other people’s lives ...</a:t>
            </a:r>
          </a:p>
          <a:p>
            <a:r>
              <a:rPr lang="en-US" sz="4800" dirty="0"/>
              <a:t>2- Enthrone God as God in your own life too!</a:t>
            </a:r>
          </a:p>
        </p:txBody>
      </p:sp>
    </p:spTree>
    <p:extLst>
      <p:ext uri="{BB962C8B-B14F-4D97-AF65-F5344CB8AC3E}">
        <p14:creationId xmlns:p14="http://schemas.microsoft.com/office/powerpoint/2010/main" val="114504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By Using </a:t>
            </a:r>
            <a:r>
              <a:rPr lang="en-US" u="sng" dirty="0"/>
              <a:t>Slander</a:t>
            </a:r>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a:t>
            </a:r>
            <a:r>
              <a:rPr lang="en-US" sz="4000" dirty="0">
                <a:effectLst>
                  <a:glow rad="127000">
                    <a:srgbClr val="C00000"/>
                  </a:glow>
                  <a:outerShdw blurRad="38100" dist="38100" dir="2700000" algn="tl">
                    <a:srgbClr val="000000">
                      <a:alpha val="43137"/>
                    </a:srgbClr>
                  </a:outerShdw>
                </a:effectLst>
              </a:rPr>
              <a:t>slander</a:t>
            </a:r>
            <a:r>
              <a:rPr lang="en-US" sz="4000" dirty="0"/>
              <a:t> one another. Anyone who </a:t>
            </a:r>
            <a:r>
              <a:rPr lang="en-US" sz="4000" dirty="0">
                <a:effectLst>
                  <a:glow rad="127000">
                    <a:srgbClr val="C00000"/>
                  </a:glow>
                  <a:outerShdw blurRad="38100" dist="38100" dir="2700000" algn="tl">
                    <a:srgbClr val="000000">
                      <a:alpha val="43137"/>
                    </a:srgbClr>
                  </a:outerShdw>
                </a:effectLst>
              </a:rPr>
              <a:t>speaks against </a:t>
            </a:r>
            <a:r>
              <a:rPr lang="en-US" sz="4000" dirty="0"/>
              <a:t>his brother...</a:t>
            </a:r>
          </a:p>
        </p:txBody>
      </p:sp>
    </p:spTree>
    <p:extLst>
      <p:ext uri="{BB962C8B-B14F-4D97-AF65-F5344CB8AC3E}">
        <p14:creationId xmlns:p14="http://schemas.microsoft.com/office/powerpoint/2010/main" val="16767494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11379200" cy="1143000"/>
          </a:xfrm>
        </p:spPr>
        <p:txBody>
          <a:bodyPr/>
          <a:lstStyle/>
          <a:p>
            <a:r>
              <a:rPr lang="en-US" sz="6600" dirty="0"/>
              <a:t>Let’s Pray</a:t>
            </a:r>
          </a:p>
        </p:txBody>
      </p:sp>
    </p:spTree>
    <p:extLst>
      <p:ext uri="{BB962C8B-B14F-4D97-AF65-F5344CB8AC3E}">
        <p14:creationId xmlns:p14="http://schemas.microsoft.com/office/powerpoint/2010/main" val="2753797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By Using </a:t>
            </a:r>
            <a:r>
              <a:rPr lang="en-US" u="sng" dirty="0"/>
              <a:t>Slander</a:t>
            </a:r>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a:t>
            </a:r>
            <a:r>
              <a:rPr lang="en-US" sz="4000" dirty="0">
                <a:effectLst>
                  <a:glow rad="127000">
                    <a:srgbClr val="C00000"/>
                  </a:glow>
                  <a:outerShdw blurRad="38100" dist="38100" dir="2700000" algn="tl">
                    <a:srgbClr val="000000">
                      <a:alpha val="43137"/>
                    </a:srgbClr>
                  </a:outerShdw>
                </a:effectLst>
              </a:rPr>
              <a:t>slander</a:t>
            </a:r>
            <a:r>
              <a:rPr lang="en-US" sz="4000" dirty="0"/>
              <a:t> one another. Anyone who </a:t>
            </a:r>
            <a:r>
              <a:rPr lang="en-US" sz="4000" dirty="0">
                <a:effectLst>
                  <a:glow rad="127000">
                    <a:srgbClr val="C00000"/>
                  </a:glow>
                  <a:outerShdw blurRad="38100" dist="38100" dir="2700000" algn="tl">
                    <a:srgbClr val="000000">
                      <a:alpha val="43137"/>
                    </a:srgbClr>
                  </a:outerShdw>
                </a:effectLst>
              </a:rPr>
              <a:t>speaks against </a:t>
            </a:r>
            <a:r>
              <a:rPr lang="en-US" sz="4000" dirty="0"/>
              <a:t>his brother...</a:t>
            </a:r>
          </a:p>
        </p:txBody>
      </p:sp>
      <p:sp>
        <p:nvSpPr>
          <p:cNvPr id="6" name="Content Placeholder 2"/>
          <p:cNvSpPr txBox="1">
            <a:spLocks/>
          </p:cNvSpPr>
          <p:nvPr/>
        </p:nvSpPr>
        <p:spPr>
          <a:xfrm>
            <a:off x="609600" y="3200400"/>
            <a:ext cx="8763000" cy="2590800"/>
          </a:xfrm>
          <a:prstGeom prst="rect">
            <a:avLst/>
          </a:prstGeom>
        </p:spPr>
        <p:txBody>
          <a:bodyPr vert="horz" lIns="91440" tIns="45720" rIns="91440" bIns="45720" rtlCol="0">
            <a:noAutofit/>
          </a:bodyPr>
          <a:lstStyle/>
          <a:p>
            <a:pPr>
              <a:lnSpc>
                <a:spcPct val="90000"/>
              </a:lnSpc>
            </a:pPr>
            <a:r>
              <a:rPr lang="en-US" sz="4000" b="1" dirty="0">
                <a:ln w="0"/>
                <a:solidFill>
                  <a:schemeClr val="bg1"/>
                </a:solidFill>
                <a:effectLst>
                  <a:glow rad="50800">
                    <a:schemeClr val="tx1"/>
                  </a:glow>
                  <a:outerShdw blurRad="38100" dist="19050" dir="2700000" algn="tl" rotWithShape="0">
                    <a:schemeClr val="dk1">
                      <a:alpha val="40000"/>
                    </a:schemeClr>
                  </a:outerShdw>
                </a:effectLst>
                <a:cs typeface="Arial" panose="020B0604020202020204" pitchFamily="34" charset="0"/>
              </a:rPr>
              <a:t>Literally = “speak down”  </a:t>
            </a:r>
          </a:p>
          <a:p>
            <a:pPr>
              <a:lnSpc>
                <a:spcPct val="90000"/>
              </a:lnSpc>
            </a:pPr>
            <a:r>
              <a:rPr lang="en-US" sz="4000" b="1" dirty="0">
                <a:ln w="0"/>
                <a:solidFill>
                  <a:schemeClr val="bg1"/>
                </a:solidFill>
                <a:effectLst>
                  <a:glow rad="50800">
                    <a:schemeClr val="tx1"/>
                  </a:glow>
                  <a:outerShdw blurRad="38100" dist="19050" dir="2700000" algn="tl" rotWithShape="0">
                    <a:schemeClr val="dk1">
                      <a:alpha val="40000"/>
                    </a:schemeClr>
                  </a:outerShdw>
                </a:effectLst>
                <a:cs typeface="Arial" panose="020B0604020202020204" pitchFamily="34" charset="0"/>
              </a:rPr>
              <a:t>“Slander is an utterance of defamatory  statements injurious to the reputation or well-being  of a person.  A malicious </a:t>
            </a:r>
            <a:br>
              <a:rPr lang="en-US" sz="4000" b="1" dirty="0">
                <a:ln w="0"/>
                <a:solidFill>
                  <a:schemeClr val="bg1"/>
                </a:solidFill>
                <a:effectLst>
                  <a:glow rad="50800">
                    <a:schemeClr val="tx1"/>
                  </a:glow>
                  <a:outerShdw blurRad="38100" dist="19050" dir="2700000" algn="tl" rotWithShape="0">
                    <a:schemeClr val="dk1">
                      <a:alpha val="40000"/>
                    </a:schemeClr>
                  </a:outerShdw>
                </a:effectLst>
                <a:cs typeface="Arial" panose="020B0604020202020204" pitchFamily="34" charset="0"/>
              </a:rPr>
            </a:br>
            <a:r>
              <a:rPr lang="en-US" sz="4000" b="1" dirty="0">
                <a:ln w="0"/>
                <a:solidFill>
                  <a:schemeClr val="bg1"/>
                </a:solidFill>
                <a:effectLst>
                  <a:glow rad="50800">
                    <a:schemeClr val="tx1"/>
                  </a:glow>
                  <a:outerShdw blurRad="38100" dist="19050" dir="2700000" algn="tl" rotWithShape="0">
                    <a:schemeClr val="dk1">
                      <a:alpha val="40000"/>
                    </a:schemeClr>
                  </a:outerShdw>
                </a:effectLst>
                <a:cs typeface="Arial" panose="020B0604020202020204" pitchFamily="34" charset="0"/>
              </a:rPr>
              <a:t>statement or report.” (Webster)</a:t>
            </a:r>
          </a:p>
        </p:txBody>
      </p:sp>
    </p:spTree>
    <p:extLst>
      <p:ext uri="{BB962C8B-B14F-4D97-AF65-F5344CB8AC3E}">
        <p14:creationId xmlns:p14="http://schemas.microsoft.com/office/powerpoint/2010/main" val="275744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Slander is “</a:t>
            </a:r>
            <a:r>
              <a:rPr lang="en-US" u="sng" dirty="0"/>
              <a:t>Passin</a:t>
            </a:r>
            <a:r>
              <a:rPr lang="en-US" dirty="0"/>
              <a:t>g </a:t>
            </a:r>
            <a:r>
              <a:rPr lang="en-US" u="sng" dirty="0"/>
              <a:t>Jud</a:t>
            </a:r>
            <a:r>
              <a:rPr lang="en-US" dirty="0"/>
              <a:t>g</a:t>
            </a:r>
            <a:r>
              <a:rPr lang="en-US" u="sng" dirty="0"/>
              <a:t>ment</a:t>
            </a:r>
            <a:r>
              <a:rPr lang="en-US" dirty="0"/>
              <a:t>!”</a:t>
            </a:r>
            <a:endParaRPr lang="en-US" u="sng" dirty="0"/>
          </a:p>
        </p:txBody>
      </p:sp>
      <p:sp>
        <p:nvSpPr>
          <p:cNvPr id="3" name="Content Placeholder 2"/>
          <p:cNvSpPr>
            <a:spLocks noGrp="1"/>
          </p:cNvSpPr>
          <p:nvPr>
            <p:ph idx="1"/>
          </p:nvPr>
        </p:nvSpPr>
        <p:spPr/>
        <p:txBody>
          <a:bodyPr>
            <a:normAutofit/>
          </a:bodyPr>
          <a:lstStyle/>
          <a:p>
            <a:r>
              <a:rPr lang="en-US" sz="4000" baseline="30000" dirty="0"/>
              <a:t>11</a:t>
            </a:r>
            <a:r>
              <a:rPr lang="en-US" sz="4000" dirty="0"/>
              <a:t> Brothers, do not slander one another. Anyone who speaks against his brother or </a:t>
            </a:r>
            <a:r>
              <a:rPr lang="en-US" sz="4000" dirty="0">
                <a:effectLst>
                  <a:glow rad="127000">
                    <a:srgbClr val="C00000"/>
                  </a:glow>
                  <a:outerShdw blurRad="38100" dist="38100" dir="2700000" algn="tl">
                    <a:srgbClr val="000000">
                      <a:alpha val="43137"/>
                    </a:srgbClr>
                  </a:outerShdw>
                </a:effectLst>
              </a:rPr>
              <a:t>judges </a:t>
            </a:r>
            <a:r>
              <a:rPr lang="en-US" sz="4000" dirty="0"/>
              <a:t>him ...</a:t>
            </a:r>
          </a:p>
        </p:txBody>
      </p:sp>
      <p:pic>
        <p:nvPicPr>
          <p:cNvPr id="7" name="Picture 2"/>
          <p:cNvPicPr>
            <a:picLocks noChangeAspect="1" noChangeArrowheads="1"/>
          </p:cNvPicPr>
          <p:nvPr/>
        </p:nvPicPr>
        <p:blipFill>
          <a:blip r:embed="rId3" cstate="print"/>
          <a:srcRect/>
          <a:stretch>
            <a:fillRect/>
          </a:stretch>
        </p:blipFill>
        <p:spPr bwMode="auto">
          <a:xfrm>
            <a:off x="5143500" y="2021550"/>
            <a:ext cx="7048500" cy="4850305"/>
          </a:xfrm>
          <a:prstGeom prst="rect">
            <a:avLst/>
          </a:prstGeom>
          <a:noFill/>
          <a:ln w="9525">
            <a:noFill/>
            <a:miter lim="800000"/>
            <a:headEnd/>
            <a:tailEnd/>
          </a:ln>
          <a:effectLst/>
        </p:spPr>
      </p:pic>
    </p:spTree>
    <p:extLst>
      <p:ext uri="{BB962C8B-B14F-4D97-AF65-F5344CB8AC3E}">
        <p14:creationId xmlns:p14="http://schemas.microsoft.com/office/powerpoint/2010/main" val="3902737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2660</TotalTime>
  <Words>2995</Words>
  <Application>Microsoft Office PowerPoint</Application>
  <PresentationFormat>Widescreen</PresentationFormat>
  <Paragraphs>380</Paragraphs>
  <Slides>70</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Elephant</vt:lpstr>
      <vt:lpstr>Symbol</vt:lpstr>
      <vt:lpstr>Office Theme</vt:lpstr>
      <vt:lpstr>JAMES</vt:lpstr>
      <vt:lpstr>When Tempted  to Play GOD!</vt:lpstr>
      <vt:lpstr>  We do this in two ways:</vt:lpstr>
      <vt:lpstr>  We do this in two ways:</vt:lpstr>
      <vt:lpstr>  1—With Others</vt:lpstr>
      <vt:lpstr> By Using Slander</vt:lpstr>
      <vt:lpstr> By Using Slander</vt:lpstr>
      <vt:lpstr> By Using Slander</vt:lpstr>
      <vt:lpstr> Slander is “Passing Judgment!”</vt:lpstr>
      <vt:lpstr> Slander is “Passing Judgment!”</vt:lpstr>
      <vt:lpstr> Slander is “Passing Judgment!”</vt:lpstr>
      <vt:lpstr> Slander is “Passing Judgment!”</vt:lpstr>
      <vt:lpstr> Slander is “Passing Judgment!”</vt:lpstr>
      <vt:lpstr> Slander is “Passing Judgment!”</vt:lpstr>
      <vt:lpstr> Slander is “Passing Judgment!”</vt:lpstr>
      <vt:lpstr> Slander is “Passing Judgment!”</vt:lpstr>
      <vt:lpstr> Slander is “Passing Judgment!”</vt:lpstr>
      <vt:lpstr> Slander is “Passing Judgment!”</vt:lpstr>
      <vt:lpstr> Slander is “Passing Judgment!”</vt:lpstr>
      <vt:lpstr> Slander is “Passing Judgment!”</vt:lpstr>
      <vt:lpstr> Slander is “Passing Judgment!”</vt:lpstr>
      <vt:lpstr>About Judgment</vt:lpstr>
      <vt:lpstr>About Judgment</vt:lpstr>
      <vt:lpstr>About Judgment</vt:lpstr>
      <vt:lpstr>About Judgment</vt:lpstr>
      <vt:lpstr>About Judgment</vt:lpstr>
      <vt:lpstr>About Judgment</vt:lpstr>
      <vt:lpstr>About Judgment</vt:lpstr>
      <vt:lpstr>About Judgment</vt:lpstr>
      <vt:lpstr>About Judgment</vt:lpstr>
      <vt:lpstr>About Judgment</vt:lpstr>
      <vt:lpstr>About Judgment</vt:lpstr>
      <vt:lpstr>About Judgment</vt:lpstr>
      <vt:lpstr>About Judgment</vt:lpstr>
      <vt:lpstr>Point: God expects us to judge ...</vt:lpstr>
      <vt:lpstr>Point: God expects us to judge ...</vt:lpstr>
      <vt:lpstr>God prohibits Condemning ...</vt:lpstr>
      <vt:lpstr> Slander is “Passing Judgment!”</vt:lpstr>
      <vt:lpstr> Slander is “Passing Judgment!”</vt:lpstr>
      <vt:lpstr> Slander is “Passing Judgment!”</vt:lpstr>
      <vt:lpstr> 2--PLAY GOD WITH OURSELVES!</vt:lpstr>
      <vt:lpstr> 2--PLAY GOD WITH OURSELVES!</vt:lpstr>
      <vt:lpstr> 2--PLAY GOD WITH OURSELVES!</vt:lpstr>
      <vt:lpstr> 1-I’m Master of my TIME!</vt:lpstr>
      <vt:lpstr> 2-I’m Master of my WORLD!</vt:lpstr>
      <vt:lpstr> 3-I’m Master of my SUCCESS!</vt:lpstr>
      <vt:lpstr> The FUTILITY of Playing God!</vt:lpstr>
      <vt:lpstr>1-Our IGNORANCE is Futile</vt:lpstr>
      <vt:lpstr>1-Our IGNORANCE is Futile</vt:lpstr>
      <vt:lpstr>1-Our IGNORANCE is Futile</vt:lpstr>
      <vt:lpstr>1-Our IGNORANCE is Futile</vt:lpstr>
      <vt:lpstr>1-Our IGNORANCE is Futile</vt:lpstr>
      <vt:lpstr>1-Our IGNORANCE is Futile</vt:lpstr>
      <vt:lpstr>1-Our IGNORANCE is Futile</vt:lpstr>
      <vt:lpstr>1-Our IGNORANCE is Futile</vt:lpstr>
      <vt:lpstr>1-Our IGNORANCE is Futile</vt:lpstr>
      <vt:lpstr>2-Our PRESUMPTION is Futile</vt:lpstr>
      <vt:lpstr>2-Our PRESUMPTION is Futile</vt:lpstr>
      <vt:lpstr>2-Our PRESUMPTION is Futile</vt:lpstr>
      <vt:lpstr>3-Our PRIDE is Futile</vt:lpstr>
      <vt:lpstr>4-Our OMMISION is Futile</vt:lpstr>
      <vt:lpstr>Story of a man ...</vt:lpstr>
      <vt:lpstr>Story of a man ...</vt:lpstr>
      <vt:lpstr>Story of a man ...</vt:lpstr>
      <vt:lpstr>Story of a man ...</vt:lpstr>
      <vt:lpstr>Story of a man ...</vt:lpstr>
      <vt:lpstr>Story of a man ...</vt:lpstr>
      <vt:lpstr>Two Takeaways Today:</vt:lpstr>
      <vt:lpstr>Two Takeaways Today: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214</cp:revision>
  <dcterms:created xsi:type="dcterms:W3CDTF">2010-04-14T15:21:06Z</dcterms:created>
  <dcterms:modified xsi:type="dcterms:W3CDTF">2021-05-22T03:02:43Z</dcterms:modified>
</cp:coreProperties>
</file>