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478" r:id="rId3"/>
    <p:sldId id="481" r:id="rId4"/>
    <p:sldId id="482" r:id="rId5"/>
    <p:sldId id="483" r:id="rId6"/>
    <p:sldId id="484" r:id="rId7"/>
    <p:sldId id="485" r:id="rId8"/>
    <p:sldId id="488" r:id="rId9"/>
    <p:sldId id="489" r:id="rId10"/>
    <p:sldId id="491" r:id="rId11"/>
    <p:sldId id="492" r:id="rId12"/>
    <p:sldId id="493" r:id="rId13"/>
    <p:sldId id="494" r:id="rId14"/>
    <p:sldId id="495" r:id="rId15"/>
    <p:sldId id="539" r:id="rId16"/>
    <p:sldId id="540" r:id="rId17"/>
    <p:sldId id="496" r:id="rId18"/>
    <p:sldId id="497" r:id="rId19"/>
    <p:sldId id="498" r:id="rId20"/>
    <p:sldId id="499" r:id="rId21"/>
    <p:sldId id="523" r:id="rId22"/>
    <p:sldId id="501" r:id="rId23"/>
    <p:sldId id="502" r:id="rId24"/>
    <p:sldId id="524" r:id="rId25"/>
    <p:sldId id="526" r:id="rId26"/>
    <p:sldId id="527" r:id="rId27"/>
    <p:sldId id="528" r:id="rId28"/>
    <p:sldId id="529" r:id="rId29"/>
    <p:sldId id="530" r:id="rId30"/>
    <p:sldId id="531" r:id="rId31"/>
    <p:sldId id="532" r:id="rId32"/>
    <p:sldId id="533" r:id="rId33"/>
    <p:sldId id="525" r:id="rId34"/>
    <p:sldId id="504" r:id="rId35"/>
    <p:sldId id="505" r:id="rId36"/>
    <p:sldId id="506" r:id="rId37"/>
    <p:sldId id="507" r:id="rId38"/>
    <p:sldId id="508" r:id="rId39"/>
    <p:sldId id="509" r:id="rId40"/>
    <p:sldId id="510" r:id="rId41"/>
    <p:sldId id="511" r:id="rId42"/>
    <p:sldId id="512" r:id="rId43"/>
    <p:sldId id="513" r:id="rId44"/>
    <p:sldId id="514" r:id="rId45"/>
    <p:sldId id="515" r:id="rId46"/>
    <p:sldId id="516" r:id="rId47"/>
    <p:sldId id="517" r:id="rId48"/>
    <p:sldId id="518" r:id="rId49"/>
    <p:sldId id="534" r:id="rId50"/>
    <p:sldId id="519" r:id="rId51"/>
    <p:sldId id="535" r:id="rId52"/>
    <p:sldId id="520" r:id="rId53"/>
    <p:sldId id="521" r:id="rId54"/>
    <p:sldId id="536" r:id="rId55"/>
    <p:sldId id="537" r:id="rId56"/>
    <p:sldId id="538" r:id="rId57"/>
    <p:sldId id="522"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0A0A"/>
    <a:srgbClr val="6F8594"/>
    <a:srgbClr val="4F5458"/>
    <a:srgbClr val="E3DE00"/>
    <a:srgbClr val="C09200"/>
    <a:srgbClr val="926F00"/>
    <a:srgbClr val="162C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29" autoAdjust="0"/>
  </p:normalViewPr>
  <p:slideViewPr>
    <p:cSldViewPr showGuides="1">
      <p:cViewPr varScale="1">
        <p:scale>
          <a:sx n="66" d="100"/>
          <a:sy n="66" d="100"/>
        </p:scale>
        <p:origin x="1224" y="53"/>
      </p:cViewPr>
      <p:guideLst>
        <p:guide orient="horz" pos="2160"/>
        <p:guide pos="3840"/>
      </p:guideLst>
    </p:cSldViewPr>
  </p:slideViewPr>
  <p:notesTextViewPr>
    <p:cViewPr>
      <p:scale>
        <a:sx n="100" d="100"/>
        <a:sy n="100" d="100"/>
      </p:scale>
      <p:origin x="0" y="0"/>
    </p:cViewPr>
  </p:notesTextViewPr>
  <p:sorterViewPr>
    <p:cViewPr>
      <p:scale>
        <a:sx n="66" d="100"/>
        <a:sy n="66" d="100"/>
      </p:scale>
      <p:origin x="0" y="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659785-95DE-4723-BC66-5C7950B104FC}" type="datetimeFigureOut">
              <a:rPr lang="en-US" smtClean="0"/>
              <a:pPr/>
              <a:t>5/21/2021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0337DD-465E-4BC6-8893-660B9323BE1C}" type="slidenum">
              <a:rPr lang="en-US" smtClean="0"/>
              <a:pPr/>
              <a:t>‹#›</a:t>
            </a:fld>
            <a:endParaRPr lang="en-US"/>
          </a:p>
        </p:txBody>
      </p:sp>
    </p:spTree>
    <p:extLst>
      <p:ext uri="{BB962C8B-B14F-4D97-AF65-F5344CB8AC3E}">
        <p14:creationId xmlns:p14="http://schemas.microsoft.com/office/powerpoint/2010/main" val="3096081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https://pixabay.com/en/gears-cogs-machine-machinery-1236578/</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A761383-4DA9-4A75-AE0F-274BFDBA260E}" type="slidenum">
              <a:rPr lang="en-US" smtClean="0"/>
              <a:t>1</a:t>
            </a:fld>
            <a:endParaRPr lang="en-US"/>
          </a:p>
        </p:txBody>
      </p:sp>
    </p:spTree>
    <p:extLst>
      <p:ext uri="{BB962C8B-B14F-4D97-AF65-F5344CB8AC3E}">
        <p14:creationId xmlns:p14="http://schemas.microsoft.com/office/powerpoint/2010/main" val="3182234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34</a:t>
            </a:fld>
            <a:endParaRPr lang="en-US"/>
          </a:p>
        </p:txBody>
      </p:sp>
    </p:spTree>
    <p:extLst>
      <p:ext uri="{BB962C8B-B14F-4D97-AF65-F5344CB8AC3E}">
        <p14:creationId xmlns:p14="http://schemas.microsoft.com/office/powerpoint/2010/main" val="1775343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35</a:t>
            </a:fld>
            <a:endParaRPr lang="en-US"/>
          </a:p>
        </p:txBody>
      </p:sp>
    </p:spTree>
    <p:extLst>
      <p:ext uri="{BB962C8B-B14F-4D97-AF65-F5344CB8AC3E}">
        <p14:creationId xmlns:p14="http://schemas.microsoft.com/office/powerpoint/2010/main" val="188769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 was doing</a:t>
            </a:r>
            <a:r>
              <a:rPr lang="en-US" baseline="0" dirty="0"/>
              <a:t> a paint party in Flint.  I always teasingly say regarding the water we clean our brushes in, “Don’t drink the water!”  But in Flint they said, “We don’t drink the water!”  Why?  It’s not pure!  Like pure water there is pure wisdom—it is unadulterated with lies, deception, and corruption.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37</a:t>
            </a:fld>
            <a:endParaRPr lang="en-US"/>
          </a:p>
        </p:txBody>
      </p:sp>
    </p:spTree>
    <p:extLst>
      <p:ext uri="{BB962C8B-B14F-4D97-AF65-F5344CB8AC3E}">
        <p14:creationId xmlns:p14="http://schemas.microsoft.com/office/powerpoint/2010/main" val="4154314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said blessed</a:t>
            </a:r>
            <a:r>
              <a:rPr lang="en-US" baseline="0" dirty="0"/>
              <a:t> are the peace-makers!  Before you make peace you need to love peace.  </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38</a:t>
            </a:fld>
            <a:endParaRPr lang="en-US"/>
          </a:p>
        </p:txBody>
      </p:sp>
    </p:spTree>
    <p:extLst>
      <p:ext uri="{BB962C8B-B14F-4D97-AF65-F5344CB8AC3E}">
        <p14:creationId xmlns:p14="http://schemas.microsoft.com/office/powerpoint/2010/main" val="181175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Gentle touch of hands http://www.sxc.hu/browse.phtml?f=download&amp;id=624188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39</a:t>
            </a:fld>
            <a:endParaRPr lang="en-US"/>
          </a:p>
        </p:txBody>
      </p:sp>
    </p:spTree>
    <p:extLst>
      <p:ext uri="{BB962C8B-B14F-4D97-AF65-F5344CB8AC3E}">
        <p14:creationId xmlns:p14="http://schemas.microsoft.com/office/powerpoint/2010/main" val="3311931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person of reason” according to Blomberg and </a:t>
            </a:r>
            <a:r>
              <a:rPr lang="en-US" dirty="0" err="1"/>
              <a:t>Kamell</a:t>
            </a:r>
            <a:r>
              <a:rPr lang="en-US" dirty="0"/>
              <a:t> in Zondervan</a:t>
            </a:r>
            <a:r>
              <a:rPr lang="en-US" baseline="0" dirty="0"/>
              <a:t> Exegetical Commentary James p. 176.</a:t>
            </a:r>
          </a:p>
          <a:p>
            <a:endParaRPr lang="en-US" baseline="0" dirty="0"/>
          </a:p>
          <a:p>
            <a:r>
              <a:rPr lang="en-US" baseline="0" dirty="0"/>
              <a:t>Thinker from Flicker for public use. http://www.flickr.com/photos/seatbelt67/502255276/</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40</a:t>
            </a:fld>
            <a:endParaRPr lang="en-US"/>
          </a:p>
        </p:txBody>
      </p:sp>
    </p:spTree>
    <p:extLst>
      <p:ext uri="{BB962C8B-B14F-4D97-AF65-F5344CB8AC3E}">
        <p14:creationId xmlns:p14="http://schemas.microsoft.com/office/powerpoint/2010/main" val="3618952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Grapes http://www.sxc.hu/photo/1224068</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41</a:t>
            </a:fld>
            <a:endParaRPr lang="en-US"/>
          </a:p>
        </p:txBody>
      </p:sp>
    </p:spTree>
    <p:extLst>
      <p:ext uri="{BB962C8B-B14F-4D97-AF65-F5344CB8AC3E}">
        <p14:creationId xmlns:p14="http://schemas.microsoft.com/office/powerpoint/2010/main" val="760247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Flicker photo attributed to: http://www.google.com/imgres?imgurl=http://farm1.static.flickr.com/52/149560943_d49bb76fbd_o.jpg&amp;imgrefurl=http://flickr.com/photos/stevan/149560943/&amp;usg=__1fVYFJhgCblcX-ggBKSR141US8Y=&amp;h=1024&amp;w=766&amp;sz=158&amp;hl=en&amp;start=9&amp;itbs=1&amp;tbnid=FisiRDUuHI4c3M:&amp;tbnh=150&amp;tbnw=112&amp;prev=/images%3Fq%3Dblind%2Bjustice%26hl%3Den%26sa%3DG%26as_st%3Dy%26tbs%3Disch:1,itp:photo,iur:fmc</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42</a:t>
            </a:fld>
            <a:endParaRPr lang="en-US"/>
          </a:p>
        </p:txBody>
      </p:sp>
    </p:spTree>
    <p:extLst>
      <p:ext uri="{BB962C8B-B14F-4D97-AF65-F5344CB8AC3E}">
        <p14:creationId xmlns:p14="http://schemas.microsoft.com/office/powerpoint/2010/main" val="251679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Sower</a:t>
            </a:r>
            <a:r>
              <a:rPr lang="en-US" dirty="0"/>
              <a:t> from commons.wikimedia.org in public domain</a:t>
            </a:r>
          </a:p>
          <a:p>
            <a:endParaRPr lang="en-US" dirty="0"/>
          </a:p>
          <a:p>
            <a:r>
              <a:rPr lang="en-US" dirty="0"/>
              <a:t>http://commons.wikimedia.org/wiki/File:The_Sower_-_painting_by_Van_Gogh.jpg</a:t>
            </a:r>
          </a:p>
        </p:txBody>
      </p:sp>
      <p:sp>
        <p:nvSpPr>
          <p:cNvPr id="4" name="Slide Number Placeholder 3"/>
          <p:cNvSpPr>
            <a:spLocks noGrp="1"/>
          </p:cNvSpPr>
          <p:nvPr>
            <p:ph type="sldNum" sz="quarter" idx="10"/>
          </p:nvPr>
        </p:nvSpPr>
        <p:spPr/>
        <p:txBody>
          <a:bodyPr/>
          <a:lstStyle/>
          <a:p>
            <a:fld id="{A20337DD-465E-4BC6-8893-660B9323BE1C}" type="slidenum">
              <a:rPr lang="en-US" smtClean="0"/>
              <a:pPr/>
              <a:t>43</a:t>
            </a:fld>
            <a:endParaRPr lang="en-US"/>
          </a:p>
        </p:txBody>
      </p:sp>
    </p:spTree>
    <p:extLst>
      <p:ext uri="{BB962C8B-B14F-4D97-AF65-F5344CB8AC3E}">
        <p14:creationId xmlns:p14="http://schemas.microsoft.com/office/powerpoint/2010/main" val="399990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http://www.sxc.hu/browse.phtml?f=download&amp;id=1280272 </a:t>
            </a:r>
            <a:r>
              <a:rPr lang="en-US" dirty="0" err="1"/>
              <a:t>havest</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45</a:t>
            </a:fld>
            <a:endParaRPr lang="en-US"/>
          </a:p>
        </p:txBody>
      </p:sp>
    </p:spTree>
    <p:extLst>
      <p:ext uri="{BB962C8B-B14F-4D97-AF65-F5344CB8AC3E}">
        <p14:creationId xmlns:p14="http://schemas.microsoft.com/office/powerpoint/2010/main" val="327584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SXC   1208847</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12</a:t>
            </a:fld>
            <a:endParaRPr lang="en-US"/>
          </a:p>
        </p:txBody>
      </p:sp>
    </p:spTree>
    <p:extLst>
      <p:ext uri="{BB962C8B-B14F-4D97-AF65-F5344CB8AC3E}">
        <p14:creationId xmlns:p14="http://schemas.microsoft.com/office/powerpoint/2010/main" val="297175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47</a:t>
            </a:fld>
            <a:endParaRPr lang="en-US"/>
          </a:p>
        </p:txBody>
      </p:sp>
    </p:spTree>
    <p:extLst>
      <p:ext uri="{BB962C8B-B14F-4D97-AF65-F5344CB8AC3E}">
        <p14:creationId xmlns:p14="http://schemas.microsoft.com/office/powerpoint/2010/main" val="1620545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p>
          <a:p>
            <a:r>
              <a:rPr lang="en-US" baseline="0"/>
              <a:t>Open bible  http://www.sxc.hu/browse.phtml?f=download&amp;id=1016625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48</a:t>
            </a:fld>
            <a:endParaRPr lang="en-US"/>
          </a:p>
        </p:txBody>
      </p:sp>
    </p:spTree>
    <p:extLst>
      <p:ext uri="{BB962C8B-B14F-4D97-AF65-F5344CB8AC3E}">
        <p14:creationId xmlns:p14="http://schemas.microsoft.com/office/powerpoint/2010/main" val="256116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p>
          <a:p>
            <a:r>
              <a:rPr lang="en-US" baseline="0"/>
              <a:t>Open bible  http://www.sxc.hu/browse.phtml?f=download&amp;id=1016625</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49</a:t>
            </a:fld>
            <a:endParaRPr lang="en-US"/>
          </a:p>
        </p:txBody>
      </p:sp>
    </p:spTree>
    <p:extLst>
      <p:ext uri="{BB962C8B-B14F-4D97-AF65-F5344CB8AC3E}">
        <p14:creationId xmlns:p14="http://schemas.microsoft.com/office/powerpoint/2010/main" val="819083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Military.gov</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50</a:t>
            </a:fld>
            <a:endParaRPr lang="en-US"/>
          </a:p>
        </p:txBody>
      </p:sp>
    </p:spTree>
    <p:extLst>
      <p:ext uri="{BB962C8B-B14F-4D97-AF65-F5344CB8AC3E}">
        <p14:creationId xmlns:p14="http://schemas.microsoft.com/office/powerpoint/2010/main" val="159216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Military.gov</a:t>
            </a:r>
          </a:p>
        </p:txBody>
      </p:sp>
      <p:sp>
        <p:nvSpPr>
          <p:cNvPr id="4" name="Slide Number Placeholder 3"/>
          <p:cNvSpPr>
            <a:spLocks noGrp="1"/>
          </p:cNvSpPr>
          <p:nvPr>
            <p:ph type="sldNum" sz="quarter" idx="10"/>
          </p:nvPr>
        </p:nvSpPr>
        <p:spPr/>
        <p:txBody>
          <a:bodyPr/>
          <a:lstStyle/>
          <a:p>
            <a:fld id="{A20337DD-465E-4BC6-8893-660B9323BE1C}" type="slidenum">
              <a:rPr lang="en-US" smtClean="0"/>
              <a:pPr/>
              <a:t>51</a:t>
            </a:fld>
            <a:endParaRPr lang="en-US"/>
          </a:p>
        </p:txBody>
      </p:sp>
    </p:spTree>
    <p:extLst>
      <p:ext uri="{BB962C8B-B14F-4D97-AF65-F5344CB8AC3E}">
        <p14:creationId xmlns:p14="http://schemas.microsoft.com/office/powerpoint/2010/main" val="915786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SXC   1208847</a:t>
            </a:r>
          </a:p>
        </p:txBody>
      </p:sp>
      <p:sp>
        <p:nvSpPr>
          <p:cNvPr id="4" name="Slide Number Placeholder 3"/>
          <p:cNvSpPr>
            <a:spLocks noGrp="1"/>
          </p:cNvSpPr>
          <p:nvPr>
            <p:ph type="sldNum" sz="quarter" idx="10"/>
          </p:nvPr>
        </p:nvSpPr>
        <p:spPr/>
        <p:txBody>
          <a:bodyPr/>
          <a:lstStyle/>
          <a:p>
            <a:fld id="{A20337DD-465E-4BC6-8893-660B9323BE1C}" type="slidenum">
              <a:rPr lang="en-US" smtClean="0"/>
              <a:pPr/>
              <a:t>13</a:t>
            </a:fld>
            <a:endParaRPr lang="en-US"/>
          </a:p>
        </p:txBody>
      </p:sp>
    </p:spTree>
    <p:extLst>
      <p:ext uri="{BB962C8B-B14F-4D97-AF65-F5344CB8AC3E}">
        <p14:creationId xmlns:p14="http://schemas.microsoft.com/office/powerpoint/2010/main" val="1105271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14</a:t>
            </a:fld>
            <a:endParaRPr lang="en-US"/>
          </a:p>
        </p:txBody>
      </p:sp>
    </p:spTree>
    <p:extLst>
      <p:ext uri="{BB962C8B-B14F-4D97-AF65-F5344CB8AC3E}">
        <p14:creationId xmlns:p14="http://schemas.microsoft.com/office/powerpoint/2010/main" val="2156514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15</a:t>
            </a:fld>
            <a:endParaRPr lang="en-US"/>
          </a:p>
        </p:txBody>
      </p:sp>
    </p:spTree>
    <p:extLst>
      <p:ext uri="{BB962C8B-B14F-4D97-AF65-F5344CB8AC3E}">
        <p14:creationId xmlns:p14="http://schemas.microsoft.com/office/powerpoint/2010/main" val="187636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16</a:t>
            </a:fld>
            <a:endParaRPr lang="en-US"/>
          </a:p>
        </p:txBody>
      </p:sp>
    </p:spTree>
    <p:extLst>
      <p:ext uri="{BB962C8B-B14F-4D97-AF65-F5344CB8AC3E}">
        <p14:creationId xmlns:p14="http://schemas.microsoft.com/office/powerpoint/2010/main" val="247588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p>
          <a:p>
            <a:r>
              <a:rPr lang="en-US" baseline="0" dirty="0"/>
              <a:t>CAP http://www.sxc.hu/photo/1021381</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17</a:t>
            </a:fld>
            <a:endParaRPr lang="en-US"/>
          </a:p>
        </p:txBody>
      </p:sp>
    </p:spTree>
    <p:extLst>
      <p:ext uri="{BB962C8B-B14F-4D97-AF65-F5344CB8AC3E}">
        <p14:creationId xmlns:p14="http://schemas.microsoft.com/office/powerpoint/2010/main" val="2230760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White</a:t>
            </a:r>
            <a:r>
              <a:rPr lang="en-US" baseline="0" dirty="0"/>
              <a:t> Owl http://www.sxc.hu/photo/185851</a:t>
            </a:r>
          </a:p>
          <a:p>
            <a:r>
              <a:rPr lang="en-US" baseline="0" dirty="0"/>
              <a:t>Dark owl http://www.sxc.hu/photo/436364</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18</a:t>
            </a:fld>
            <a:endParaRPr lang="en-US"/>
          </a:p>
        </p:txBody>
      </p:sp>
    </p:spTree>
    <p:extLst>
      <p:ext uri="{BB962C8B-B14F-4D97-AF65-F5344CB8AC3E}">
        <p14:creationId xmlns:p14="http://schemas.microsoft.com/office/powerpoint/2010/main" val="118267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1 Corinthians 14:33</a:t>
            </a:r>
            <a:r>
              <a:rPr lang="en-US" sz="1200" b="0" i="0" u="none" strike="noStrike" kern="1200" baseline="0" dirty="0">
                <a:solidFill>
                  <a:schemeClr val="tx1"/>
                </a:solidFill>
                <a:latin typeface="+mn-lt"/>
                <a:ea typeface="+mn-ea"/>
                <a:cs typeface="+mn-cs"/>
              </a:rPr>
              <a:t> For God is not a God of disorder but of peace (1Co 14:33 NIV)</a:t>
            </a:r>
            <a:endParaRPr lang="en-US" dirty="0"/>
          </a:p>
        </p:txBody>
      </p:sp>
      <p:sp>
        <p:nvSpPr>
          <p:cNvPr id="4" name="Slide Number Placeholder 3"/>
          <p:cNvSpPr>
            <a:spLocks noGrp="1"/>
          </p:cNvSpPr>
          <p:nvPr>
            <p:ph type="sldNum" sz="quarter" idx="10"/>
          </p:nvPr>
        </p:nvSpPr>
        <p:spPr/>
        <p:txBody>
          <a:bodyPr/>
          <a:lstStyle/>
          <a:p>
            <a:fld id="{A20337DD-465E-4BC6-8893-660B9323BE1C}" type="slidenum">
              <a:rPr lang="en-US" smtClean="0"/>
              <a:pPr/>
              <a:t>33</a:t>
            </a:fld>
            <a:endParaRPr lang="en-US"/>
          </a:p>
        </p:txBody>
      </p:sp>
    </p:spTree>
    <p:extLst>
      <p:ext uri="{BB962C8B-B14F-4D97-AF65-F5344CB8AC3E}">
        <p14:creationId xmlns:p14="http://schemas.microsoft.com/office/powerpoint/2010/main" val="623506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06400" y="274638"/>
            <a:ext cx="11379200" cy="1143000"/>
          </a:xfrm>
        </p:spPr>
        <p:txBody>
          <a:bodyPr>
            <a:noAutofit/>
          </a:bodyPr>
          <a:lstStyle>
            <a:lvl1pPr>
              <a:defRPr sz="5400" b="1">
                <a:solidFill>
                  <a:srgbClr val="FFFF00"/>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600" b="1">
                <a:solidFill>
                  <a:schemeClr val="bg1"/>
                </a:solidFill>
                <a:effectLst>
                  <a:outerShdw blurRad="38100" dist="38100" dir="2700000" algn="tl">
                    <a:srgbClr val="000000">
                      <a:alpha val="43137"/>
                    </a:srgbClr>
                  </a:outerShdw>
                </a:effectLst>
              </a:defRPr>
            </a:lvl1pPr>
            <a:lvl2pPr>
              <a:defRPr sz="3600" b="1">
                <a:solidFill>
                  <a:schemeClr val="bg1"/>
                </a:solidFill>
                <a:effectLst>
                  <a:outerShdw blurRad="38100" dist="38100" dir="2700000" algn="tl">
                    <a:srgbClr val="000000">
                      <a:alpha val="43137"/>
                    </a:srgbClr>
                  </a:outerShdw>
                </a:effectLst>
              </a:defRPr>
            </a:lvl2pPr>
            <a:lvl3pPr>
              <a:defRPr sz="3600" b="1">
                <a:solidFill>
                  <a:schemeClr val="bg1"/>
                </a:solidFill>
                <a:effectLst>
                  <a:outerShdw blurRad="38100" dist="38100" dir="2700000" algn="tl">
                    <a:srgbClr val="000000">
                      <a:alpha val="43137"/>
                    </a:srgbClr>
                  </a:outerShdw>
                </a:effectLst>
              </a:defRPr>
            </a:lvl3pPr>
            <a:lvl4pPr>
              <a:defRPr sz="3600" b="1">
                <a:solidFill>
                  <a:schemeClr val="bg1"/>
                </a:solidFill>
                <a:effectLst>
                  <a:outerShdw blurRad="38100" dist="38100" dir="2700000" algn="tl">
                    <a:srgbClr val="000000">
                      <a:alpha val="43137"/>
                    </a:srgbClr>
                  </a:outerShdw>
                </a:effectLst>
              </a:defRPr>
            </a:lvl4pPr>
            <a:lvl5pPr>
              <a:defRPr sz="3600" b="1">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DDAED-9278-4CF5-B2AA-27543AE57979}" type="datetimeFigureOut">
              <a:rPr lang="en-US" smtClean="0"/>
              <a:pPr/>
              <a:t>5/21/2021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70340" y="98474"/>
            <a:ext cx="11952514" cy="6759526"/>
          </a:xfrm>
          <a:prstGeom prst="rect">
            <a:avLst/>
          </a:prstGeom>
          <a:solidFill>
            <a:srgbClr val="000000">
              <a:alpha val="5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7DDAED-9278-4CF5-B2AA-27543AE57979}" type="datetimeFigureOut">
              <a:rPr lang="en-US" smtClean="0"/>
              <a:pPr/>
              <a:t>5/21/2021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7DDAED-9278-4CF5-B2AA-27543AE57979}" type="datetimeFigureOut">
              <a:rPr lang="en-US" smtClean="0"/>
              <a:pPr/>
              <a:t>5/21/2021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DAED-9278-4CF5-B2AA-27543AE57979}" type="datetimeFigureOut">
              <a:rPr lang="en-US" smtClean="0"/>
              <a:pPr/>
              <a:t>5/21/2021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7DDAED-9278-4CF5-B2AA-27543AE57979}" type="datetimeFigureOut">
              <a:rPr lang="en-US" smtClean="0"/>
              <a:pPr/>
              <a:t>5/21/2021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A158A7-53DC-447E-9E06-6EF635BF0A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a:srcRect t="7198" b="6148"/>
          <a:stretch/>
        </p:blipFill>
        <p:spPr>
          <a:xfrm>
            <a:off x="0" y="-32658"/>
            <a:ext cx="12192000" cy="6988629"/>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DAED-9278-4CF5-B2AA-27543AE57979}" type="datetimeFigureOut">
              <a:rPr lang="en-US" smtClean="0"/>
              <a:pPr/>
              <a:t>5/21/2021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158A7-53DC-447E-9E06-6EF635BF0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527" y="945720"/>
            <a:ext cx="3783330" cy="1470025"/>
          </a:xfrm>
        </p:spPr>
        <p:txBody>
          <a:bodyPr/>
          <a:lstStyle/>
          <a:p>
            <a:r>
              <a:rPr lang="en-US" sz="8800" dirty="0">
                <a:effectLst>
                  <a:outerShdw blurRad="38100" dist="38100" dir="2700000" algn="tl">
                    <a:srgbClr val="000000">
                      <a:alpha val="43137"/>
                    </a:srgbClr>
                  </a:outerShdw>
                </a:effectLst>
              </a:rPr>
              <a:t>JAMES</a:t>
            </a:r>
          </a:p>
        </p:txBody>
      </p:sp>
      <p:sp>
        <p:nvSpPr>
          <p:cNvPr id="3" name="Subtitle 2"/>
          <p:cNvSpPr>
            <a:spLocks noGrp="1"/>
          </p:cNvSpPr>
          <p:nvPr>
            <p:ph type="subTitle" idx="1"/>
          </p:nvPr>
        </p:nvSpPr>
        <p:spPr>
          <a:xfrm>
            <a:off x="1089861" y="2446020"/>
            <a:ext cx="2628900" cy="1752600"/>
          </a:xfrm>
        </p:spPr>
        <p:txBody>
          <a:bodyPr>
            <a:noAutofit/>
          </a:bodyPr>
          <a:lstStyle/>
          <a:p>
            <a:r>
              <a:rPr lang="en-US" sz="5400" dirty="0">
                <a:solidFill>
                  <a:schemeClr val="bg1"/>
                </a:solidFill>
                <a:effectLst>
                  <a:outerShdw blurRad="38100" dist="38100" dir="2700000" algn="tl">
                    <a:srgbClr val="000000">
                      <a:alpha val="43137"/>
                    </a:srgbClr>
                  </a:outerShdw>
                </a:effectLst>
              </a:rPr>
              <a:t>A FAITH THAT WORKS</a:t>
            </a:r>
          </a:p>
        </p:txBody>
      </p:sp>
      <p:grpSp>
        <p:nvGrpSpPr>
          <p:cNvPr id="4" name="Group 3">
            <a:extLst>
              <a:ext uri="{FF2B5EF4-FFF2-40B4-BE49-F238E27FC236}">
                <a16:creationId xmlns:a16="http://schemas.microsoft.com/office/drawing/2014/main" id="{C1495828-B187-422F-B01D-5AD426B06F92}"/>
              </a:ext>
            </a:extLst>
          </p:cNvPr>
          <p:cNvGrpSpPr/>
          <p:nvPr/>
        </p:nvGrpSpPr>
        <p:grpSpPr>
          <a:xfrm>
            <a:off x="9138425" y="5092328"/>
            <a:ext cx="2336800" cy="1086830"/>
            <a:chOff x="1109440" y="4807343"/>
            <a:chExt cx="2336800" cy="1086830"/>
          </a:xfrm>
          <a:effectLst>
            <a:glow rad="127000">
              <a:srgbClr val="35434D"/>
            </a:glow>
          </a:effectLst>
        </p:grpSpPr>
        <p:sp>
          <p:nvSpPr>
            <p:cNvPr id="5" name="Oval 4">
              <a:extLst>
                <a:ext uri="{FF2B5EF4-FFF2-40B4-BE49-F238E27FC236}">
                  <a16:creationId xmlns:a16="http://schemas.microsoft.com/office/drawing/2014/main" id="{C5269398-B9A9-4781-92E2-3300B6DBDC1C}"/>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4959C3-6ACC-408B-8485-0EC193454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
        <p:nvSpPr>
          <p:cNvPr id="4" name="Title 1"/>
          <p:cNvSpPr txBox="1">
            <a:spLocks/>
          </p:cNvSpPr>
          <p:nvPr/>
        </p:nvSpPr>
        <p:spPr>
          <a:xfrm>
            <a:off x="1524000" y="0"/>
            <a:ext cx="9144000" cy="1143000"/>
          </a:xfrm>
          <a:prstGeom prst="rect">
            <a:avLst/>
          </a:prstGeom>
        </p:spPr>
        <p:txBody>
          <a:bodyPr/>
          <a:lstStyle/>
          <a:p>
            <a:pPr algn="ctr">
              <a:spcBef>
                <a:spcPct val="0"/>
              </a:spcBef>
              <a:defRPr/>
            </a:pPr>
            <a:r>
              <a:rPr lang="en-US" sz="5000" b="1" dirty="0">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dirty="0">
                <a:solidFill>
                  <a:srgbClr val="FFFF00"/>
                </a:solidFill>
                <a:effectLst>
                  <a:outerShdw blurRad="38100" dist="38100" dir="2700000" algn="tl">
                    <a:srgbClr val="000000">
                      <a:alpha val="43137"/>
                    </a:srgbClr>
                  </a:outerShdw>
                </a:effectLst>
                <a:latin typeface="+mj-lt"/>
                <a:ea typeface="+mj-ea"/>
                <a:cs typeface="+mj-cs"/>
              </a:rPr>
              <a:t>hood</a:t>
            </a:r>
            <a:r>
              <a:rPr lang="en-US" sz="5000" b="1" dirty="0">
                <a:solidFill>
                  <a:srgbClr val="FFFF00"/>
                </a:solidFill>
                <a:effectLst>
                  <a:outerShdw blurRad="38100" dist="38100" dir="2700000" algn="tl">
                    <a:srgbClr val="000000">
                      <a:alpha val="43137"/>
                    </a:srgbClr>
                  </a:outerShdw>
                </a:effectLst>
                <a:latin typeface="+mj-lt"/>
                <a:ea typeface="+mj-ea"/>
                <a:cs typeface="+mj-cs"/>
              </a:rPr>
              <a:t>!</a:t>
            </a: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301464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pic>
        <p:nvPicPr>
          <p:cNvPr id="3074" name="Picture 2"/>
          <p:cNvPicPr>
            <a:picLocks noChangeAspect="1" noChangeArrowheads="1"/>
          </p:cNvPicPr>
          <p:nvPr/>
        </p:nvPicPr>
        <p:blipFill>
          <a:blip r:embed="rId4" cstate="print"/>
          <a:srcRect/>
          <a:stretch>
            <a:fillRect/>
          </a:stretch>
        </p:blipFill>
        <p:spPr bwMode="auto">
          <a:xfrm>
            <a:off x="8001000" y="1752600"/>
            <a:ext cx="2120900" cy="800100"/>
          </a:xfrm>
          <a:prstGeom prst="rect">
            <a:avLst/>
          </a:prstGeom>
          <a:noFill/>
          <a:ln w="9525">
            <a:noFill/>
            <a:miter lim="800000"/>
            <a:headEnd/>
            <a:tailEnd/>
          </a:ln>
          <a:effectLst/>
        </p:spPr>
      </p:pic>
      <p:sp>
        <p:nvSpPr>
          <p:cNvPr id="5"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329975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3046"/>
          <a:stretch>
            <a:fillRect/>
          </a:stretch>
        </p:blipFill>
        <p:spPr bwMode="auto">
          <a:xfrm>
            <a:off x="7347527" y="-20782"/>
            <a:ext cx="4851400" cy="6858000"/>
          </a:xfrm>
          <a:prstGeom prst="rect">
            <a:avLst/>
          </a:prstGeom>
          <a:noFill/>
          <a:ln w="9525">
            <a:noFill/>
            <a:miter lim="800000"/>
            <a:headEnd/>
            <a:tailEnd/>
          </a:ln>
          <a:effectLst/>
        </p:spPr>
      </p:pic>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14</a:t>
            </a:r>
            <a:r>
              <a:rPr lang="en-US" sz="4000" dirty="0"/>
              <a:t> But if you harbor </a:t>
            </a:r>
            <a:r>
              <a:rPr lang="en-US" sz="4000" dirty="0">
                <a:solidFill>
                  <a:srgbClr val="FFFF00"/>
                </a:solidFill>
              </a:rPr>
              <a:t>bitter envy </a:t>
            </a:r>
            <a:r>
              <a:rPr lang="en-US" sz="4000" dirty="0"/>
              <a:t>and </a:t>
            </a:r>
            <a:r>
              <a:rPr lang="en-US" sz="4000" dirty="0">
                <a:solidFill>
                  <a:srgbClr val="FFFF00"/>
                </a:solidFill>
              </a:rPr>
              <a:t>selfish ambition </a:t>
            </a:r>
            <a:r>
              <a:rPr lang="en-US" sz="4000" dirty="0"/>
              <a:t>in your hearts, do not boast about it or deny the truth.</a:t>
            </a:r>
          </a:p>
        </p:txBody>
      </p:sp>
    </p:spTree>
    <p:extLst>
      <p:ext uri="{BB962C8B-B14F-4D97-AF65-F5344CB8AC3E}">
        <p14:creationId xmlns:p14="http://schemas.microsoft.com/office/powerpoint/2010/main" val="3877964273"/>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14</a:t>
            </a:r>
            <a:r>
              <a:rPr lang="en-US" sz="4000" dirty="0"/>
              <a:t> But if you harbor bitter envy and selfish ambition in your hearts, </a:t>
            </a:r>
            <a:r>
              <a:rPr lang="en-US" sz="4000" dirty="0">
                <a:solidFill>
                  <a:srgbClr val="FFFF00"/>
                </a:solidFill>
              </a:rPr>
              <a:t>do not boast about it or deny the truth</a:t>
            </a:r>
            <a:r>
              <a:rPr lang="en-US" sz="4000" dirty="0"/>
              <a:t>.</a:t>
            </a:r>
          </a:p>
        </p:txBody>
      </p:sp>
      <p:pic>
        <p:nvPicPr>
          <p:cNvPr id="4" name="Picture 3"/>
          <p:cNvPicPr>
            <a:picLocks noChangeAspect="1" noChangeArrowheads="1"/>
          </p:cNvPicPr>
          <p:nvPr/>
        </p:nvPicPr>
        <p:blipFill>
          <a:blip r:embed="rId3" cstate="print"/>
          <a:srcRect r="3046"/>
          <a:stretch>
            <a:fillRect/>
          </a:stretch>
        </p:blipFill>
        <p:spPr bwMode="auto">
          <a:xfrm>
            <a:off x="7347527" y="-20782"/>
            <a:ext cx="4851400" cy="6858000"/>
          </a:xfrm>
          <a:prstGeom prst="rect">
            <a:avLst/>
          </a:prstGeom>
          <a:noFill/>
          <a:ln w="9525">
            <a:noFill/>
            <a:miter lim="800000"/>
            <a:headEnd/>
            <a:tailEnd/>
          </a:ln>
          <a:effectLst/>
        </p:spPr>
      </p:pic>
    </p:spTree>
    <p:extLst>
      <p:ext uri="{BB962C8B-B14F-4D97-AF65-F5344CB8AC3E}">
        <p14:creationId xmlns:p14="http://schemas.microsoft.com/office/powerpoint/2010/main" val="2743019741"/>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7162800" cy="5643563"/>
          </a:xfrm>
        </p:spPr>
        <p:txBody>
          <a:bodyPr>
            <a:normAutofit/>
          </a:bodyPr>
          <a:lstStyle/>
          <a:p>
            <a:pPr marL="0" indent="0"/>
            <a:r>
              <a:rPr lang="en-US" sz="4000" baseline="30000" dirty="0"/>
              <a:t>15</a:t>
            </a:r>
            <a:r>
              <a:rPr lang="en-US" sz="4000" dirty="0"/>
              <a:t> </a:t>
            </a:r>
            <a:r>
              <a:rPr lang="en-US" sz="4000" dirty="0">
                <a:solidFill>
                  <a:srgbClr val="FFFF00"/>
                </a:solidFill>
              </a:rPr>
              <a:t>Such "wisdom"... </a:t>
            </a:r>
            <a:endParaRPr lang="en-US" sz="4000" dirty="0"/>
          </a:p>
        </p:txBody>
      </p:sp>
    </p:spTree>
    <p:extLst>
      <p:ext uri="{BB962C8B-B14F-4D97-AF65-F5344CB8AC3E}">
        <p14:creationId xmlns:p14="http://schemas.microsoft.com/office/powerpoint/2010/main" val="1183936211"/>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7162800" cy="5643563"/>
          </a:xfrm>
        </p:spPr>
        <p:txBody>
          <a:bodyPr>
            <a:normAutofit/>
          </a:bodyPr>
          <a:lstStyle/>
          <a:p>
            <a:pPr marL="0" indent="0"/>
            <a:r>
              <a:rPr lang="en-US" sz="4000" baseline="30000" dirty="0"/>
              <a:t>15</a:t>
            </a:r>
            <a:r>
              <a:rPr lang="en-US" sz="4000" dirty="0"/>
              <a:t> </a:t>
            </a:r>
            <a:r>
              <a:rPr lang="en-US" sz="4000" dirty="0">
                <a:solidFill>
                  <a:srgbClr val="FFFF00"/>
                </a:solidFill>
              </a:rPr>
              <a:t>Such "wisdom"... </a:t>
            </a:r>
            <a:endParaRPr lang="en-US" sz="4000" dirty="0"/>
          </a:p>
        </p:txBody>
      </p:sp>
      <p:sp>
        <p:nvSpPr>
          <p:cNvPr id="13" name="TextBox 12"/>
          <p:cNvSpPr txBox="1"/>
          <p:nvPr/>
        </p:nvSpPr>
        <p:spPr>
          <a:xfrm>
            <a:off x="2514600" y="2082800"/>
            <a:ext cx="6731000" cy="1938992"/>
          </a:xfrm>
          <a:prstGeom prst="rect">
            <a:avLst/>
          </a:prstGeom>
          <a:noFill/>
        </p:spPr>
        <p:txBody>
          <a:bodyPr wrap="square" rtlCol="0">
            <a:spAutoFit/>
          </a:bodyPr>
          <a:lstStyle/>
          <a:p>
            <a:r>
              <a:rPr lang="en-US" sz="6000" b="1" dirty="0">
                <a:solidFill>
                  <a:schemeClr val="bg1"/>
                </a:solidFill>
                <a:effectLst>
                  <a:outerShdw blurRad="38100" dist="38100" dir="2700000" algn="tl">
                    <a:srgbClr val="000000">
                      <a:alpha val="43137"/>
                    </a:srgbClr>
                  </a:outerShdw>
                </a:effectLst>
              </a:rPr>
              <a:t>There are different kinds of </a:t>
            </a:r>
            <a:r>
              <a:rPr lang="en-US" sz="6000" b="1" u="sng" dirty="0">
                <a:solidFill>
                  <a:srgbClr val="FFFF00"/>
                </a:solidFill>
                <a:effectLst>
                  <a:outerShdw blurRad="38100" dist="38100" dir="2700000" algn="tl">
                    <a:srgbClr val="000000">
                      <a:alpha val="43137"/>
                    </a:srgbClr>
                  </a:outerShdw>
                </a:effectLst>
              </a:rPr>
              <a:t>WISDOM</a:t>
            </a:r>
            <a:r>
              <a:rPr lang="en-US" sz="6000" b="1" dirty="0">
                <a:solidFill>
                  <a:schemeClr val="bg1"/>
                </a:solidFill>
                <a:effectLst>
                  <a:outerShdw blurRad="38100" dist="38100" dir="2700000" algn="tl">
                    <a:srgbClr val="000000">
                      <a:alpha val="43137"/>
                    </a:srgbClr>
                  </a:outerShdw>
                </a:effectLst>
              </a:rPr>
              <a:t>...</a:t>
            </a:r>
            <a:endParaRPr lang="en-US" sz="6000" b="1" baseline="-25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1345730"/>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7924800" cy="5643563"/>
          </a:xfrm>
        </p:spPr>
        <p:txBody>
          <a:bodyPr>
            <a:normAutofit/>
          </a:bodyPr>
          <a:lstStyle/>
          <a:p>
            <a:pPr marL="0" indent="0"/>
            <a:r>
              <a:rPr lang="en-US" sz="4000" baseline="30000" dirty="0"/>
              <a:t>15</a:t>
            </a:r>
            <a:r>
              <a:rPr lang="en-US" sz="4000" dirty="0"/>
              <a:t> </a:t>
            </a:r>
            <a:r>
              <a:rPr lang="en-US" sz="4000" dirty="0">
                <a:solidFill>
                  <a:srgbClr val="FFFF00"/>
                </a:solidFill>
              </a:rPr>
              <a:t>Such "wisdom"... </a:t>
            </a:r>
            <a:endParaRPr lang="en-US" sz="4000" dirty="0"/>
          </a:p>
        </p:txBody>
      </p:sp>
      <p:pic>
        <p:nvPicPr>
          <p:cNvPr id="1033" name="Picture 9"/>
          <p:cNvPicPr>
            <a:picLocks noChangeAspect="1" noChangeArrowheads="1"/>
          </p:cNvPicPr>
          <p:nvPr/>
        </p:nvPicPr>
        <p:blipFill>
          <a:blip r:embed="rId3" cstate="print"/>
          <a:srcRect l="3537" b="5501"/>
          <a:stretch>
            <a:fillRect/>
          </a:stretch>
        </p:blipFill>
        <p:spPr bwMode="auto">
          <a:xfrm>
            <a:off x="0" y="939800"/>
            <a:ext cx="5542483" cy="5918200"/>
          </a:xfrm>
          <a:prstGeom prst="rect">
            <a:avLst/>
          </a:prstGeom>
          <a:noFill/>
          <a:ln w="9525">
            <a:noFill/>
            <a:miter lim="800000"/>
            <a:headEnd/>
            <a:tailEnd/>
          </a:ln>
          <a:effectLst/>
        </p:spPr>
      </p:pic>
      <p:sp>
        <p:nvSpPr>
          <p:cNvPr id="5" name="TextBox 4"/>
          <p:cNvSpPr txBox="1"/>
          <p:nvPr/>
        </p:nvSpPr>
        <p:spPr>
          <a:xfrm>
            <a:off x="146755" y="5847645"/>
            <a:ext cx="4425244" cy="830997"/>
          </a:xfrm>
          <a:prstGeom prst="rect">
            <a:avLst/>
          </a:prstGeom>
          <a:noFill/>
        </p:spPr>
        <p:txBody>
          <a:bodyPr wrap="square" rtlCol="0">
            <a:spAutoFit/>
          </a:bodyPr>
          <a:lstStyle/>
          <a:p>
            <a:r>
              <a:rPr lang="en-US" sz="4800" b="1" u="sng" dirty="0">
                <a:ln>
                  <a:solidFill>
                    <a:schemeClr val="tx1"/>
                  </a:solidFill>
                </a:ln>
                <a:solidFill>
                  <a:srgbClr val="FFFF00"/>
                </a:solidFill>
                <a:effectLst>
                  <a:outerShdw blurRad="50800" dist="114300" dir="2520000" algn="ctr" rotWithShape="0">
                    <a:srgbClr val="000000"/>
                  </a:outerShdw>
                </a:effectLst>
              </a:rPr>
              <a:t>BOOK</a:t>
            </a:r>
            <a:r>
              <a:rPr lang="en-US" sz="4800" b="1" dirty="0">
                <a:ln>
                  <a:solidFill>
                    <a:schemeClr val="tx1"/>
                  </a:solidFill>
                </a:ln>
                <a:solidFill>
                  <a:schemeClr val="bg1"/>
                </a:solidFill>
                <a:effectLst>
                  <a:outerShdw blurRad="50800" dist="114300" dir="2520000" algn="ctr" rotWithShape="0">
                    <a:srgbClr val="000000"/>
                  </a:outerShdw>
                </a:effectLst>
              </a:rPr>
              <a:t> SMART</a:t>
            </a:r>
          </a:p>
        </p:txBody>
      </p:sp>
      <p:sp>
        <p:nvSpPr>
          <p:cNvPr id="7" name="TextBox 6"/>
          <p:cNvSpPr txBox="1"/>
          <p:nvPr/>
        </p:nvSpPr>
        <p:spPr>
          <a:xfrm>
            <a:off x="513645"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a:t>
            </a:r>
            <a:r>
              <a:rPr lang="en-US" sz="4800" b="1" u="sng" dirty="0">
                <a:ln>
                  <a:solidFill>
                    <a:schemeClr val="tx1"/>
                  </a:solidFill>
                </a:ln>
                <a:solidFill>
                  <a:srgbClr val="FFFF00"/>
                </a:solidFill>
                <a:effectLst>
                  <a:outerShdw blurRad="50800" dist="114300" dir="2520000" algn="ctr" rotWithShape="0">
                    <a:srgbClr val="000000"/>
                  </a:outerShdw>
                </a:effectLst>
              </a:rPr>
              <a:t>ABOVE</a:t>
            </a:r>
          </a:p>
        </p:txBody>
      </p:sp>
    </p:spTree>
    <p:extLst>
      <p:ext uri="{BB962C8B-B14F-4D97-AF65-F5344CB8AC3E}">
        <p14:creationId xmlns:p14="http://schemas.microsoft.com/office/powerpoint/2010/main" val="2622638966"/>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7924800" cy="5643563"/>
          </a:xfrm>
        </p:spPr>
        <p:txBody>
          <a:bodyPr>
            <a:normAutofit/>
          </a:bodyPr>
          <a:lstStyle/>
          <a:p>
            <a:pPr marL="0" indent="0"/>
            <a:r>
              <a:rPr lang="en-US" sz="4000" baseline="30000" dirty="0"/>
              <a:t>15</a:t>
            </a:r>
            <a:r>
              <a:rPr lang="en-US" sz="4000" dirty="0"/>
              <a:t> </a:t>
            </a:r>
            <a:r>
              <a:rPr lang="en-US" sz="4000" dirty="0">
                <a:solidFill>
                  <a:srgbClr val="FFFF00"/>
                </a:solidFill>
              </a:rPr>
              <a:t>Such "wisdom"... </a:t>
            </a:r>
            <a:endParaRPr lang="en-US" sz="4000" dirty="0"/>
          </a:p>
        </p:txBody>
      </p:sp>
      <p:pic>
        <p:nvPicPr>
          <p:cNvPr id="1033" name="Picture 9"/>
          <p:cNvPicPr>
            <a:picLocks noChangeAspect="1" noChangeArrowheads="1"/>
          </p:cNvPicPr>
          <p:nvPr/>
        </p:nvPicPr>
        <p:blipFill>
          <a:blip r:embed="rId3" cstate="print"/>
          <a:srcRect l="3537" b="5501"/>
          <a:stretch>
            <a:fillRect/>
          </a:stretch>
        </p:blipFill>
        <p:spPr bwMode="auto">
          <a:xfrm>
            <a:off x="0" y="939800"/>
            <a:ext cx="5542483" cy="59182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4" cstate="print"/>
          <a:srcRect r="8175" b="2586"/>
          <a:stretch>
            <a:fillRect/>
          </a:stretch>
        </p:blipFill>
        <p:spPr bwMode="auto">
          <a:xfrm>
            <a:off x="6904902" y="1116012"/>
            <a:ext cx="5287098" cy="5741988"/>
          </a:xfrm>
          <a:prstGeom prst="rect">
            <a:avLst/>
          </a:prstGeom>
          <a:noFill/>
          <a:ln w="9525">
            <a:noFill/>
            <a:miter lim="800000"/>
            <a:headEnd/>
            <a:tailEnd/>
          </a:ln>
          <a:effectLst/>
        </p:spPr>
      </p:pic>
      <p:sp>
        <p:nvSpPr>
          <p:cNvPr id="5" name="TextBox 4"/>
          <p:cNvSpPr txBox="1"/>
          <p:nvPr/>
        </p:nvSpPr>
        <p:spPr>
          <a:xfrm>
            <a:off x="146755" y="5847645"/>
            <a:ext cx="4425244" cy="830997"/>
          </a:xfrm>
          <a:prstGeom prst="rect">
            <a:avLst/>
          </a:prstGeom>
          <a:noFill/>
        </p:spPr>
        <p:txBody>
          <a:bodyPr wrap="square" rtlCol="0">
            <a:spAutoFit/>
          </a:bodyPr>
          <a:lstStyle/>
          <a:p>
            <a:r>
              <a:rPr lang="en-US" sz="4800" b="1" u="sng" dirty="0">
                <a:ln>
                  <a:solidFill>
                    <a:schemeClr val="tx1"/>
                  </a:solidFill>
                </a:ln>
                <a:solidFill>
                  <a:srgbClr val="FFFF00"/>
                </a:solidFill>
                <a:effectLst>
                  <a:outerShdw blurRad="50800" dist="114300" dir="2520000" algn="ctr" rotWithShape="0">
                    <a:srgbClr val="000000"/>
                  </a:outerShdw>
                </a:effectLst>
              </a:rPr>
              <a:t>BOOK</a:t>
            </a:r>
            <a:r>
              <a:rPr lang="en-US" sz="4800" b="1" dirty="0">
                <a:ln>
                  <a:solidFill>
                    <a:schemeClr val="tx1"/>
                  </a:solidFill>
                </a:ln>
                <a:solidFill>
                  <a:schemeClr val="bg1"/>
                </a:solidFill>
                <a:effectLst>
                  <a:outerShdw blurRad="50800" dist="114300" dir="2520000" algn="ctr" rotWithShape="0">
                    <a:srgbClr val="000000"/>
                  </a:outerShdw>
                </a:effectLst>
              </a:rPr>
              <a:t> SMART</a:t>
            </a:r>
          </a:p>
        </p:txBody>
      </p:sp>
      <p:sp>
        <p:nvSpPr>
          <p:cNvPr id="6" name="TextBox 5"/>
          <p:cNvSpPr txBox="1"/>
          <p:nvPr/>
        </p:nvSpPr>
        <p:spPr>
          <a:xfrm>
            <a:off x="7620000" y="5864578"/>
            <a:ext cx="4425244" cy="830997"/>
          </a:xfrm>
          <a:prstGeom prst="rect">
            <a:avLst/>
          </a:prstGeom>
          <a:noFill/>
        </p:spPr>
        <p:txBody>
          <a:bodyPr wrap="square" rtlCol="0">
            <a:spAutoFit/>
          </a:bodyPr>
          <a:lstStyle/>
          <a:p>
            <a:r>
              <a:rPr lang="en-US" sz="4800" b="1" u="sng" dirty="0">
                <a:ln>
                  <a:solidFill>
                    <a:schemeClr val="tx1"/>
                  </a:solidFill>
                </a:ln>
                <a:solidFill>
                  <a:srgbClr val="FFFF00"/>
                </a:solidFill>
                <a:effectLst>
                  <a:outerShdw blurRad="50800" dist="114300" dir="2520000" algn="ctr" rotWithShape="0">
                    <a:srgbClr val="000000"/>
                  </a:outerShdw>
                </a:effectLst>
              </a:rPr>
              <a:t>STREET</a:t>
            </a:r>
            <a:r>
              <a:rPr lang="en-US" sz="4800" b="1" dirty="0">
                <a:ln>
                  <a:solidFill>
                    <a:schemeClr val="tx1"/>
                  </a:solidFill>
                </a:ln>
                <a:solidFill>
                  <a:schemeClr val="bg1"/>
                </a:solidFill>
                <a:effectLst>
                  <a:outerShdw blurRad="50800" dist="114300" dir="2520000" algn="ctr" rotWithShape="0">
                    <a:srgbClr val="000000"/>
                  </a:outerShdw>
                </a:effectLst>
              </a:rPr>
              <a:t> SMART</a:t>
            </a:r>
          </a:p>
        </p:txBody>
      </p:sp>
      <p:sp>
        <p:nvSpPr>
          <p:cNvPr id="7" name="TextBox 6"/>
          <p:cNvSpPr txBox="1"/>
          <p:nvPr/>
        </p:nvSpPr>
        <p:spPr>
          <a:xfrm>
            <a:off x="513645"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a:t>
            </a:r>
            <a:r>
              <a:rPr lang="en-US" sz="4800" b="1" u="sng" dirty="0">
                <a:ln>
                  <a:solidFill>
                    <a:schemeClr val="tx1"/>
                  </a:solidFill>
                </a:ln>
                <a:solidFill>
                  <a:srgbClr val="FFFF00"/>
                </a:solidFill>
                <a:effectLst>
                  <a:outerShdw blurRad="50800" dist="114300" dir="2520000" algn="ctr" rotWithShape="0">
                    <a:srgbClr val="000000"/>
                  </a:outerShdw>
                </a:effectLst>
              </a:rPr>
              <a:t>ABOVE</a:t>
            </a:r>
          </a:p>
        </p:txBody>
      </p:sp>
      <p:sp>
        <p:nvSpPr>
          <p:cNvPr id="8" name="TextBox 7"/>
          <p:cNvSpPr txBox="1"/>
          <p:nvPr/>
        </p:nvSpPr>
        <p:spPr>
          <a:xfrm>
            <a:off x="7766756"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a:t>
            </a:r>
            <a:r>
              <a:rPr lang="en-US" sz="4800" b="1" u="sng" dirty="0">
                <a:ln>
                  <a:solidFill>
                    <a:schemeClr val="tx1"/>
                  </a:solidFill>
                </a:ln>
                <a:solidFill>
                  <a:srgbClr val="FFFF00"/>
                </a:solidFill>
                <a:effectLst>
                  <a:outerShdw blurRad="50800" dist="114300" dir="2520000" algn="ctr" rotWithShape="0">
                    <a:srgbClr val="000000"/>
                  </a:outerShdw>
                </a:effectLst>
              </a:rPr>
              <a:t>BELOW</a:t>
            </a:r>
          </a:p>
        </p:txBody>
      </p:sp>
    </p:spTree>
    <p:extLst>
      <p:ext uri="{BB962C8B-B14F-4D97-AF65-F5344CB8AC3E}">
        <p14:creationId xmlns:p14="http://schemas.microsoft.com/office/powerpoint/2010/main" val="352243588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486400" cy="5643563"/>
          </a:xfrm>
        </p:spPr>
        <p:txBody>
          <a:bodyPr>
            <a:normAutofit/>
          </a:bodyPr>
          <a:lstStyle/>
          <a:p>
            <a:pPr marL="0" indent="0"/>
            <a:r>
              <a:rPr lang="en-US" sz="4000" baseline="30000" dirty="0"/>
              <a:t>15</a:t>
            </a:r>
            <a:r>
              <a:rPr lang="en-US" sz="4000" dirty="0"/>
              <a:t> Such "</a:t>
            </a:r>
            <a:r>
              <a:rPr lang="en-US" sz="4000" dirty="0">
                <a:solidFill>
                  <a:srgbClr val="FFFF00"/>
                </a:solidFill>
                <a:effectLst/>
              </a:rPr>
              <a:t>wisdom</a:t>
            </a:r>
            <a:r>
              <a:rPr lang="en-US" sz="4000" dirty="0"/>
              <a:t>" does not come down from heaven but is </a:t>
            </a:r>
            <a:r>
              <a:rPr lang="en-US" sz="4000" dirty="0">
                <a:solidFill>
                  <a:srgbClr val="FFFF00"/>
                </a:solidFill>
              </a:rPr>
              <a:t>earthly,</a:t>
            </a:r>
            <a:r>
              <a:rPr lang="en-US" sz="4000" dirty="0"/>
              <a:t> unspiritual, of the devil.</a:t>
            </a:r>
          </a:p>
        </p:txBody>
      </p:sp>
      <p:pic>
        <p:nvPicPr>
          <p:cNvPr id="9" name="Picture 8"/>
          <p:cNvPicPr>
            <a:picLocks noChangeAspect="1" noChangeArrowheads="1"/>
          </p:cNvPicPr>
          <p:nvPr/>
        </p:nvPicPr>
        <p:blipFill>
          <a:blip r:embed="rId3" cstate="print"/>
          <a:srcRect r="33192" b="23634"/>
          <a:stretch>
            <a:fillRect/>
          </a:stretch>
        </p:blipFill>
        <p:spPr bwMode="auto">
          <a:xfrm>
            <a:off x="5916261" y="0"/>
            <a:ext cx="6275740" cy="6858001"/>
          </a:xfrm>
          <a:prstGeom prst="rect">
            <a:avLst/>
          </a:prstGeom>
          <a:noFill/>
          <a:ln w="9525">
            <a:noFill/>
            <a:miter lim="800000"/>
            <a:headEnd/>
            <a:tailEnd/>
          </a:ln>
          <a:effectLst/>
        </p:spPr>
      </p:pic>
      <p:sp>
        <p:nvSpPr>
          <p:cNvPr id="10" name="TextBox 9"/>
          <p:cNvSpPr txBox="1"/>
          <p:nvPr/>
        </p:nvSpPr>
        <p:spPr>
          <a:xfrm>
            <a:off x="7236178" y="4566356"/>
            <a:ext cx="4422422" cy="1107996"/>
          </a:xfrm>
          <a:prstGeom prst="rect">
            <a:avLst/>
          </a:prstGeom>
          <a:noFill/>
        </p:spPr>
        <p:txBody>
          <a:bodyPr wrap="square" rtlCol="0">
            <a:spAutoFit/>
          </a:bodyPr>
          <a:lstStyle/>
          <a:p>
            <a:r>
              <a:rPr lang="en-US" sz="6600" b="1" dirty="0">
                <a:ln>
                  <a:solidFill>
                    <a:schemeClr val="tx1"/>
                  </a:solidFill>
                </a:ln>
                <a:solidFill>
                  <a:schemeClr val="bg1"/>
                </a:solidFill>
                <a:effectLst>
                  <a:outerShdw blurRad="50800" dist="114300" dir="2520000" algn="ctr" rotWithShape="0">
                    <a:srgbClr val="000000"/>
                  </a:outerShdw>
                </a:effectLst>
              </a:rPr>
              <a:t>“</a:t>
            </a:r>
            <a:r>
              <a:rPr lang="en-US" sz="6600" b="1" u="sng" dirty="0">
                <a:ln>
                  <a:solidFill>
                    <a:schemeClr val="tx1"/>
                  </a:solidFill>
                </a:ln>
                <a:solidFill>
                  <a:srgbClr val="FFFF00"/>
                </a:solidFill>
                <a:effectLst>
                  <a:outerShdw blurRad="50800" dist="114300" dir="2520000" algn="ctr" rotWithShape="0">
                    <a:srgbClr val="000000"/>
                  </a:outerShdw>
                </a:effectLst>
              </a:rPr>
              <a:t>WORLDLY</a:t>
            </a:r>
            <a:r>
              <a:rPr lang="en-US" sz="6600" b="1" dirty="0">
                <a:ln>
                  <a:solidFill>
                    <a:schemeClr val="tx1"/>
                  </a:solidFill>
                </a:ln>
                <a:solidFill>
                  <a:schemeClr val="bg1"/>
                </a:solidFill>
                <a:effectLst>
                  <a:outerShdw blurRad="50800" dist="114300" dir="2520000" algn="ctr" rotWithShape="0">
                    <a:srgbClr val="000000"/>
                  </a:outerShdw>
                </a:effectLst>
              </a:rPr>
              <a:t>”</a:t>
            </a:r>
          </a:p>
        </p:txBody>
      </p:sp>
    </p:spTree>
    <p:extLst>
      <p:ext uri="{BB962C8B-B14F-4D97-AF65-F5344CB8AC3E}">
        <p14:creationId xmlns:p14="http://schemas.microsoft.com/office/powerpoint/2010/main" val="111391682"/>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sp>
        <p:nvSpPr>
          <p:cNvPr id="3" name="Content Placeholder 2"/>
          <p:cNvSpPr>
            <a:spLocks noGrp="1"/>
          </p:cNvSpPr>
          <p:nvPr>
            <p:ph idx="1"/>
          </p:nvPr>
        </p:nvSpPr>
        <p:spPr>
          <a:xfrm>
            <a:off x="609600" y="482601"/>
            <a:ext cx="5486400" cy="5643563"/>
          </a:xfrm>
        </p:spPr>
        <p:txBody>
          <a:bodyPr>
            <a:normAutofit/>
          </a:bodyPr>
          <a:lstStyle/>
          <a:p>
            <a:pPr marL="0" indent="0"/>
            <a:r>
              <a:rPr lang="en-US" sz="4000" baseline="30000" dirty="0"/>
              <a:t>15</a:t>
            </a:r>
            <a:r>
              <a:rPr lang="en-US" sz="4000" dirty="0"/>
              <a:t> Such "wisdom" does not come down from heaven but is earthly, </a:t>
            </a:r>
            <a:r>
              <a:rPr lang="en-US" sz="4000" dirty="0">
                <a:solidFill>
                  <a:srgbClr val="FFFF00"/>
                </a:solidFill>
              </a:rPr>
              <a:t>unspiritual</a:t>
            </a:r>
            <a:r>
              <a:rPr lang="en-US" sz="4000" dirty="0"/>
              <a:t>, of the devil.</a:t>
            </a:r>
          </a:p>
        </p:txBody>
      </p:sp>
      <p:sp>
        <p:nvSpPr>
          <p:cNvPr id="4" name="TextBox 3"/>
          <p:cNvSpPr txBox="1"/>
          <p:nvPr/>
        </p:nvSpPr>
        <p:spPr>
          <a:xfrm>
            <a:off x="457200" y="4114800"/>
            <a:ext cx="5108223" cy="2123658"/>
          </a:xfrm>
          <a:prstGeom prst="rect">
            <a:avLst/>
          </a:prstGeom>
          <a:noFill/>
        </p:spPr>
        <p:txBody>
          <a:bodyPr wrap="square" rtlCol="0">
            <a:spAutoFit/>
          </a:bodyPr>
          <a:lstStyle/>
          <a:p>
            <a:pPr algn="ctr"/>
            <a:r>
              <a:rPr lang="en-US" sz="6600" b="1" u="sng" dirty="0">
                <a:ln>
                  <a:solidFill>
                    <a:schemeClr val="tx1"/>
                  </a:solidFill>
                </a:ln>
                <a:solidFill>
                  <a:srgbClr val="FFFF00"/>
                </a:solidFill>
                <a:effectLst>
                  <a:outerShdw blurRad="50800" dist="114300" dir="2520000" algn="ctr" rotWithShape="0">
                    <a:srgbClr val="000000"/>
                  </a:outerShdw>
                </a:effectLst>
              </a:rPr>
              <a:t>SPIRITUALLY</a:t>
            </a:r>
          </a:p>
          <a:p>
            <a:pPr algn="ctr"/>
            <a:r>
              <a:rPr lang="en-US" sz="6600" b="1" u="sng" dirty="0">
                <a:ln>
                  <a:solidFill>
                    <a:schemeClr val="tx1"/>
                  </a:solidFill>
                </a:ln>
                <a:solidFill>
                  <a:srgbClr val="FFFF00"/>
                </a:solidFill>
                <a:effectLst>
                  <a:outerShdw blurRad="50800" dist="114300" dir="2520000" algn="ctr" rotWithShape="0">
                    <a:srgbClr val="000000"/>
                  </a:outerShdw>
                </a:effectLst>
              </a:rPr>
              <a:t>DEAD</a:t>
            </a:r>
          </a:p>
        </p:txBody>
      </p:sp>
    </p:spTree>
    <p:extLst>
      <p:ext uri="{BB962C8B-B14F-4D97-AF65-F5344CB8AC3E}">
        <p14:creationId xmlns:p14="http://schemas.microsoft.com/office/powerpoint/2010/main" val="2394965094"/>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5005137" cy="2460625"/>
          </a:xfrm>
        </p:spPr>
        <p:txBody>
          <a:bodyPr/>
          <a:lstStyle/>
          <a:p>
            <a:pPr marL="0" indent="0"/>
            <a:r>
              <a:rPr lang="en-US" sz="8000" dirty="0"/>
              <a:t>When Confused by the World</a:t>
            </a:r>
          </a:p>
        </p:txBody>
      </p:sp>
      <p:pic>
        <p:nvPicPr>
          <p:cNvPr id="3" name="Picture 5"/>
          <p:cNvPicPr>
            <a:picLocks noChangeAspect="1" noChangeArrowheads="1"/>
          </p:cNvPicPr>
          <p:nvPr/>
        </p:nvPicPr>
        <p:blipFill>
          <a:blip r:embed="rId2" cstate="print"/>
          <a:srcRect r="33192" b="23634"/>
          <a:stretch>
            <a:fillRect/>
          </a:stretch>
        </p:blipFill>
        <p:spPr bwMode="auto">
          <a:xfrm>
            <a:off x="6424614" y="555520"/>
            <a:ext cx="5767386" cy="6302482"/>
          </a:xfrm>
          <a:prstGeom prst="rect">
            <a:avLst/>
          </a:prstGeom>
          <a:noFill/>
          <a:ln w="9525">
            <a:noFill/>
            <a:miter lim="800000"/>
            <a:headEnd/>
            <a:tailEnd/>
          </a:ln>
          <a:effectLst/>
        </p:spPr>
      </p:pic>
    </p:spTree>
    <p:extLst>
      <p:ext uri="{BB962C8B-B14F-4D97-AF65-F5344CB8AC3E}">
        <p14:creationId xmlns:p14="http://schemas.microsoft.com/office/powerpoint/2010/main" val="3952541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sp>
        <p:nvSpPr>
          <p:cNvPr id="3" name="Content Placeholder 2"/>
          <p:cNvSpPr>
            <a:spLocks noGrp="1"/>
          </p:cNvSpPr>
          <p:nvPr>
            <p:ph idx="1"/>
          </p:nvPr>
        </p:nvSpPr>
        <p:spPr>
          <a:xfrm>
            <a:off x="609600" y="482601"/>
            <a:ext cx="5486400" cy="5643563"/>
          </a:xfrm>
        </p:spPr>
        <p:txBody>
          <a:bodyPr>
            <a:normAutofit/>
          </a:bodyPr>
          <a:lstStyle/>
          <a:p>
            <a:pPr marL="0" indent="0"/>
            <a:r>
              <a:rPr lang="en-US" sz="4000" baseline="30000" dirty="0"/>
              <a:t>15</a:t>
            </a:r>
            <a:r>
              <a:rPr lang="en-US" sz="4000" dirty="0"/>
              <a:t> Such "wisdom" does not come down from heaven but is earthly, unspiritual, </a:t>
            </a:r>
            <a:r>
              <a:rPr lang="en-US" sz="4000" dirty="0">
                <a:solidFill>
                  <a:srgbClr val="FFFF00"/>
                </a:solidFill>
              </a:rPr>
              <a:t>of the devil.</a:t>
            </a:r>
          </a:p>
        </p:txBody>
      </p:sp>
      <p:pic>
        <p:nvPicPr>
          <p:cNvPr id="7" name="Picture 1"/>
          <p:cNvPicPr>
            <a:picLocks noChangeAspect="1" noChangeArrowheads="1"/>
          </p:cNvPicPr>
          <p:nvPr/>
        </p:nvPicPr>
        <p:blipFill>
          <a:blip r:embed="rId4" cstate="print"/>
          <a:srcRect/>
          <a:stretch>
            <a:fillRect/>
          </a:stretch>
        </p:blipFill>
        <p:spPr bwMode="auto">
          <a:xfrm>
            <a:off x="5720863" y="882124"/>
            <a:ext cx="5369169" cy="5975877"/>
          </a:xfrm>
          <a:prstGeom prst="rect">
            <a:avLst/>
          </a:prstGeom>
          <a:noFill/>
          <a:ln w="9525">
            <a:noFill/>
            <a:miter lim="800000"/>
            <a:headEnd/>
            <a:tailEnd/>
          </a:ln>
          <a:effectLst/>
        </p:spPr>
      </p:pic>
      <p:sp>
        <p:nvSpPr>
          <p:cNvPr id="11" name="TextBox 10"/>
          <p:cNvSpPr txBox="1"/>
          <p:nvPr/>
        </p:nvSpPr>
        <p:spPr>
          <a:xfrm>
            <a:off x="228600" y="4419600"/>
            <a:ext cx="5867400" cy="1107996"/>
          </a:xfrm>
          <a:prstGeom prst="rect">
            <a:avLst/>
          </a:prstGeom>
          <a:noFill/>
        </p:spPr>
        <p:txBody>
          <a:bodyPr wrap="square" rtlCol="0">
            <a:spAutoFit/>
          </a:bodyPr>
          <a:lstStyle/>
          <a:p>
            <a:pPr algn="ctr"/>
            <a:r>
              <a:rPr lang="en-US" sz="6600" b="1" u="sng" dirty="0">
                <a:ln>
                  <a:solidFill>
                    <a:schemeClr val="tx1"/>
                  </a:solidFill>
                </a:ln>
                <a:solidFill>
                  <a:srgbClr val="FFFF00"/>
                </a:solidFill>
                <a:effectLst>
                  <a:outerShdw blurRad="50800" dist="114300" dir="2520000" algn="ctr" rotWithShape="0">
                    <a:srgbClr val="000000"/>
                  </a:outerShdw>
                </a:effectLst>
              </a:rPr>
              <a:t>DEMON-LIKE</a:t>
            </a:r>
          </a:p>
        </p:txBody>
      </p:sp>
    </p:spTree>
    <p:extLst>
      <p:ext uri="{BB962C8B-B14F-4D97-AF65-F5344CB8AC3E}">
        <p14:creationId xmlns:p14="http://schemas.microsoft.com/office/powerpoint/2010/main" val="2674926026"/>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sp>
        <p:nvSpPr>
          <p:cNvPr id="3" name="Content Placeholder 2"/>
          <p:cNvSpPr>
            <a:spLocks noGrp="1"/>
          </p:cNvSpPr>
          <p:nvPr>
            <p:ph idx="1"/>
          </p:nvPr>
        </p:nvSpPr>
        <p:spPr>
          <a:xfrm>
            <a:off x="609600" y="482601"/>
            <a:ext cx="5486400" cy="5643563"/>
          </a:xfrm>
        </p:spPr>
        <p:txBody>
          <a:bodyPr>
            <a:normAutofit/>
          </a:bodyPr>
          <a:lstStyle/>
          <a:p>
            <a:pPr marL="0" indent="0"/>
            <a:r>
              <a:rPr lang="en-US" sz="4000" baseline="30000" dirty="0"/>
              <a:t>15</a:t>
            </a:r>
            <a:r>
              <a:rPr lang="en-US" sz="4000" dirty="0"/>
              <a:t> Such "wisdom" does not come down from heaven but is </a:t>
            </a:r>
            <a:r>
              <a:rPr lang="en-US" sz="4000" dirty="0">
                <a:solidFill>
                  <a:srgbClr val="FFFF00"/>
                </a:solidFill>
              </a:rPr>
              <a:t>earthly</a:t>
            </a:r>
            <a:r>
              <a:rPr lang="en-US" sz="4000" dirty="0"/>
              <a:t>, </a:t>
            </a:r>
            <a:r>
              <a:rPr lang="en-US" sz="4000" dirty="0">
                <a:solidFill>
                  <a:srgbClr val="FFFF00"/>
                </a:solidFill>
              </a:rPr>
              <a:t>unspiritual</a:t>
            </a:r>
            <a:r>
              <a:rPr lang="en-US" sz="4000" dirty="0"/>
              <a:t>, </a:t>
            </a:r>
            <a:r>
              <a:rPr lang="en-US" sz="4000" dirty="0">
                <a:solidFill>
                  <a:srgbClr val="FFFF00"/>
                </a:solidFill>
              </a:rPr>
              <a:t>of the devil.</a:t>
            </a:r>
          </a:p>
        </p:txBody>
      </p:sp>
      <p:pic>
        <p:nvPicPr>
          <p:cNvPr id="7" name="Picture 1"/>
          <p:cNvPicPr>
            <a:picLocks noChangeAspect="1" noChangeArrowheads="1"/>
          </p:cNvPicPr>
          <p:nvPr/>
        </p:nvPicPr>
        <p:blipFill>
          <a:blip r:embed="rId4" cstate="print"/>
          <a:srcRect/>
          <a:stretch>
            <a:fillRect/>
          </a:stretch>
        </p:blipFill>
        <p:spPr bwMode="auto">
          <a:xfrm>
            <a:off x="5720863" y="882124"/>
            <a:ext cx="5369169" cy="5975877"/>
          </a:xfrm>
          <a:prstGeom prst="rect">
            <a:avLst/>
          </a:prstGeom>
          <a:noFill/>
          <a:ln w="9525">
            <a:noFill/>
            <a:miter lim="800000"/>
            <a:headEnd/>
            <a:tailEnd/>
          </a:ln>
          <a:effectLst/>
        </p:spPr>
      </p:pic>
      <p:sp>
        <p:nvSpPr>
          <p:cNvPr id="8" name="TextBox 7"/>
          <p:cNvSpPr txBox="1"/>
          <p:nvPr/>
        </p:nvSpPr>
        <p:spPr>
          <a:xfrm>
            <a:off x="1828800" y="3886200"/>
            <a:ext cx="8362950" cy="2308324"/>
          </a:xfrm>
          <a:prstGeom prst="rect">
            <a:avLst/>
          </a:prstGeom>
          <a:noFill/>
        </p:spPr>
        <p:txBody>
          <a:bodyPr wrap="square" rtlCol="0">
            <a:spAutoFit/>
          </a:bodyPr>
          <a:lstStyle/>
          <a:p>
            <a:pPr algn="ctr"/>
            <a:r>
              <a:rPr lang="en-US" sz="7200" dirty="0">
                <a:ln>
                  <a:solidFill>
                    <a:srgbClr val="FF0000"/>
                  </a:solidFill>
                </a:ln>
                <a:solidFill>
                  <a:srgbClr val="FFFF00"/>
                </a:solidFill>
                <a:effectLst>
                  <a:outerShdw blurRad="50800" dist="114300" dir="2940000" algn="ctr" rotWithShape="0">
                    <a:srgbClr val="000000">
                      <a:alpha val="54000"/>
                    </a:srgbClr>
                  </a:outerShdw>
                </a:effectLst>
                <a:latin typeface="Impact" pitchFamily="34" charset="0"/>
              </a:rPr>
              <a:t>An unholy threesome:</a:t>
            </a:r>
          </a:p>
          <a:p>
            <a:pPr algn="ctr"/>
            <a:r>
              <a:rPr lang="en-US" sz="7200" dirty="0">
                <a:ln>
                  <a:solidFill>
                    <a:srgbClr val="FF0000"/>
                  </a:solidFill>
                </a:ln>
                <a:solidFill>
                  <a:srgbClr val="FFFF00"/>
                </a:solidFill>
                <a:effectLst>
                  <a:outerShdw blurRad="50800" dist="114300" dir="2940000" algn="ctr" rotWithShape="0">
                    <a:srgbClr val="000000">
                      <a:alpha val="54000"/>
                    </a:srgbClr>
                  </a:outerShdw>
                </a:effectLst>
                <a:latin typeface="Impact" pitchFamily="34" charset="0"/>
              </a:rPr>
              <a:t>world, flesh, &amp; devil </a:t>
            </a:r>
          </a:p>
        </p:txBody>
      </p:sp>
    </p:spTree>
    <p:extLst>
      <p:ext uri="{BB962C8B-B14F-4D97-AF65-F5344CB8AC3E}">
        <p14:creationId xmlns:p14="http://schemas.microsoft.com/office/powerpoint/2010/main" val="71928418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sp>
        <p:nvSpPr>
          <p:cNvPr id="3" name="Content Placeholder 2"/>
          <p:cNvSpPr>
            <a:spLocks noGrp="1"/>
          </p:cNvSpPr>
          <p:nvPr>
            <p:ph idx="1"/>
          </p:nvPr>
        </p:nvSpPr>
        <p:spPr>
          <a:xfrm>
            <a:off x="609600" y="482601"/>
            <a:ext cx="5486400" cy="5643563"/>
          </a:xfrm>
        </p:spPr>
        <p:txBody>
          <a:bodyPr>
            <a:normAutofit/>
          </a:bodyPr>
          <a:lstStyle/>
          <a:p>
            <a:pPr marL="0" indent="0"/>
            <a:r>
              <a:rPr lang="en-US" sz="4000" baseline="30000" dirty="0"/>
              <a:t>15</a:t>
            </a:r>
            <a:r>
              <a:rPr lang="en-US" sz="4000" dirty="0"/>
              <a:t> </a:t>
            </a:r>
            <a:r>
              <a:rPr lang="en-US" sz="4000" dirty="0">
                <a:solidFill>
                  <a:srgbClr val="FFFF00"/>
                </a:solidFill>
              </a:rPr>
              <a:t>Such "wisdom" </a:t>
            </a:r>
            <a:r>
              <a:rPr lang="en-US" sz="4000" dirty="0">
                <a:solidFill>
                  <a:schemeClr val="bg1">
                    <a:lumMod val="50000"/>
                  </a:schemeClr>
                </a:solidFill>
              </a:rPr>
              <a:t>does not come down from heaven but </a:t>
            </a:r>
            <a:r>
              <a:rPr lang="en-US" sz="4000" dirty="0">
                <a:solidFill>
                  <a:srgbClr val="FFFF00"/>
                </a:solidFill>
              </a:rPr>
              <a:t>is earthly, unspiritual, of the devil.</a:t>
            </a:r>
          </a:p>
        </p:txBody>
      </p:sp>
      <p:pic>
        <p:nvPicPr>
          <p:cNvPr id="7" name="Picture 1"/>
          <p:cNvPicPr>
            <a:picLocks noChangeAspect="1" noChangeArrowheads="1"/>
          </p:cNvPicPr>
          <p:nvPr/>
        </p:nvPicPr>
        <p:blipFill>
          <a:blip r:embed="rId4" cstate="print"/>
          <a:srcRect/>
          <a:stretch>
            <a:fillRect/>
          </a:stretch>
        </p:blipFill>
        <p:spPr bwMode="auto">
          <a:xfrm>
            <a:off x="5720863" y="882124"/>
            <a:ext cx="5369169" cy="5975877"/>
          </a:xfrm>
          <a:prstGeom prst="rect">
            <a:avLst/>
          </a:prstGeom>
          <a:noFill/>
          <a:ln w="9525">
            <a:noFill/>
            <a:miter lim="800000"/>
            <a:headEnd/>
            <a:tailEnd/>
          </a:ln>
          <a:effectLst/>
        </p:spPr>
      </p:pic>
      <p:sp>
        <p:nvSpPr>
          <p:cNvPr id="5" name="TextBox 4"/>
          <p:cNvSpPr txBox="1"/>
          <p:nvPr/>
        </p:nvSpPr>
        <p:spPr>
          <a:xfrm>
            <a:off x="1219200" y="3886200"/>
            <a:ext cx="4210050" cy="1938992"/>
          </a:xfrm>
          <a:prstGeom prst="rect">
            <a:avLst/>
          </a:prstGeom>
          <a:noFill/>
          <a:sp3d>
            <a:bevelT/>
          </a:sp3d>
        </p:spPr>
        <p:txBody>
          <a:bodyPr wrap="square" rtlCol="0">
            <a:spAutoFit/>
            <a:scene3d>
              <a:camera prst="orthographicFront"/>
              <a:lightRig rig="threePt" dir="t"/>
            </a:scene3d>
            <a:sp3d prstMaterial="matte">
              <a:bevelT w="190500"/>
            </a:sp3d>
          </a:bodyPr>
          <a:lstStyle/>
          <a:p>
            <a:r>
              <a:rPr lang="en-US" sz="12000" dirty="0">
                <a:ln>
                  <a:solidFill>
                    <a:srgbClr val="FF0000"/>
                  </a:solidFill>
                </a:ln>
                <a:solidFill>
                  <a:srgbClr val="FFFF00"/>
                </a:solidFill>
                <a:effectLst>
                  <a:outerShdw blurRad="50800" dist="177800" dir="2700000" algn="tl" rotWithShape="0">
                    <a:prstClr val="black">
                      <a:alpha val="40000"/>
                    </a:prstClr>
                  </a:outerShdw>
                </a:effectLst>
                <a:latin typeface="Impact" pitchFamily="34" charset="0"/>
              </a:rPr>
              <a:t>WHY?</a:t>
            </a:r>
          </a:p>
        </p:txBody>
      </p:sp>
    </p:spTree>
    <p:extLst>
      <p:ext uri="{BB962C8B-B14F-4D97-AF65-F5344CB8AC3E}">
        <p14:creationId xmlns:p14="http://schemas.microsoft.com/office/powerpoint/2010/main" val="3613218865"/>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sp>
        <p:nvSpPr>
          <p:cNvPr id="3" name="Content Placeholder 2"/>
          <p:cNvSpPr>
            <a:spLocks noGrp="1"/>
          </p:cNvSpPr>
          <p:nvPr>
            <p:ph idx="1"/>
          </p:nvPr>
        </p:nvSpPr>
        <p:spPr>
          <a:xfrm>
            <a:off x="609600" y="482601"/>
            <a:ext cx="5867400" cy="5643563"/>
          </a:xfrm>
        </p:spPr>
        <p:txBody>
          <a:bodyPr>
            <a:normAutofit/>
          </a:bodyPr>
          <a:lstStyle/>
          <a:p>
            <a:pPr marL="0" indent="0"/>
            <a:r>
              <a:rPr lang="en-US" sz="4000" baseline="30000" dirty="0"/>
              <a:t>16</a:t>
            </a:r>
            <a:r>
              <a:rPr lang="en-US" sz="4000" dirty="0"/>
              <a:t> </a:t>
            </a:r>
            <a:r>
              <a:rPr lang="en-US" sz="4000" u="sng" dirty="0">
                <a:solidFill>
                  <a:srgbClr val="FFFF00"/>
                </a:solidFill>
              </a:rPr>
              <a:t>For</a:t>
            </a:r>
            <a:r>
              <a:rPr lang="en-US" sz="4000" dirty="0"/>
              <a:t> where you have envy and selfish ambition, </a:t>
            </a:r>
          </a:p>
        </p:txBody>
      </p:sp>
      <p:pic>
        <p:nvPicPr>
          <p:cNvPr id="5"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pic>
        <p:nvPicPr>
          <p:cNvPr id="7" name="Picture 1"/>
          <p:cNvPicPr>
            <a:picLocks noChangeAspect="1" noChangeArrowheads="1"/>
          </p:cNvPicPr>
          <p:nvPr/>
        </p:nvPicPr>
        <p:blipFill>
          <a:blip r:embed="rId4" cstate="print"/>
          <a:srcRect/>
          <a:stretch>
            <a:fillRect/>
          </a:stretch>
        </p:blipFill>
        <p:spPr bwMode="auto">
          <a:xfrm>
            <a:off x="5720863" y="882124"/>
            <a:ext cx="5369169" cy="5975877"/>
          </a:xfrm>
          <a:prstGeom prst="rect">
            <a:avLst/>
          </a:prstGeom>
          <a:noFill/>
          <a:ln w="9525">
            <a:noFill/>
            <a:miter lim="800000"/>
            <a:headEnd/>
            <a:tailEnd/>
          </a:ln>
          <a:effectLst/>
        </p:spPr>
      </p:pic>
    </p:spTree>
    <p:extLst>
      <p:ext uri="{BB962C8B-B14F-4D97-AF65-F5344CB8AC3E}">
        <p14:creationId xmlns:p14="http://schemas.microsoft.com/office/powerpoint/2010/main" val="273994970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pic>
        <p:nvPicPr>
          <p:cNvPr id="5" name="Picture 4"/>
          <p:cNvPicPr>
            <a:picLocks noChangeAspect="1" noChangeArrowheads="1"/>
          </p:cNvPicPr>
          <p:nvPr/>
        </p:nvPicPr>
        <p:blipFill>
          <a:blip r:embed="rId2" cstate="print"/>
          <a:srcRect r="33192" b="23634"/>
          <a:stretch>
            <a:fillRect/>
          </a:stretch>
        </p:blipFill>
        <p:spPr bwMode="auto">
          <a:xfrm>
            <a:off x="5916261" y="0"/>
            <a:ext cx="6275740" cy="685800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r="8264" b="13577"/>
          <a:stretch>
            <a:fillRect/>
          </a:stretch>
        </p:blipFill>
        <p:spPr bwMode="auto">
          <a:xfrm>
            <a:off x="5371800" y="238542"/>
            <a:ext cx="5296200" cy="6619458"/>
          </a:xfrm>
          <a:prstGeom prst="rect">
            <a:avLst/>
          </a:prstGeom>
          <a:noFill/>
          <a:ln w="9525">
            <a:noFill/>
            <a:miter lim="800000"/>
            <a:headEnd/>
            <a:tailEnd/>
          </a:ln>
          <a:effectLst/>
        </p:spPr>
      </p:pic>
      <p:pic>
        <p:nvPicPr>
          <p:cNvPr id="7" name="Picture 1"/>
          <p:cNvPicPr>
            <a:picLocks noChangeAspect="1" noChangeArrowheads="1"/>
          </p:cNvPicPr>
          <p:nvPr/>
        </p:nvPicPr>
        <p:blipFill>
          <a:blip r:embed="rId4" cstate="print"/>
          <a:srcRect/>
          <a:stretch>
            <a:fillRect/>
          </a:stretch>
        </p:blipFill>
        <p:spPr bwMode="auto">
          <a:xfrm>
            <a:off x="5720863" y="882124"/>
            <a:ext cx="5369169" cy="5975877"/>
          </a:xfrm>
          <a:prstGeom prst="rect">
            <a:avLst/>
          </a:prstGeom>
          <a:noFill/>
          <a:ln w="9525">
            <a:noFill/>
            <a:miter lim="800000"/>
            <a:headEnd/>
            <a:tailEnd/>
          </a:ln>
          <a:effectLst/>
        </p:spPr>
      </p:pic>
    </p:spTree>
    <p:extLst>
      <p:ext uri="{BB962C8B-B14F-4D97-AF65-F5344CB8AC3E}">
        <p14:creationId xmlns:p14="http://schemas.microsoft.com/office/powerpoint/2010/main" val="675823576"/>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2862322"/>
          </a:xfrm>
          <a:prstGeom prst="rect">
            <a:avLst/>
          </a:prstGeom>
          <a:noFill/>
        </p:spPr>
        <p:txBody>
          <a:bodyPr wrap="square" rtlCol="0">
            <a:spAutoFit/>
          </a:bodyPr>
          <a:lstStyle/>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Emotional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82148866"/>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3416320"/>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Intellectual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91792842"/>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3970318"/>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Physical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0364861"/>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4524315"/>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Marital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1483538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5078313"/>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outerShdw blurRad="38100" dist="38100" dir="2700000" algn="tl">
                    <a:srgbClr val="000000">
                      <a:alpha val="43137"/>
                    </a:srgbClr>
                  </a:outerShdw>
                </a:effectLst>
              </a:rPr>
              <a:t>Marital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Family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7735995"/>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1521407"/>
            <a:ext cx="12192000" cy="847402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solidFill>
                  <a:schemeClr val="bg1"/>
                </a:solidFill>
                <a:effectLst>
                  <a:glow rad="127000">
                    <a:schemeClr val="tx2">
                      <a:lumMod val="50000"/>
                    </a:schemeClr>
                  </a:glow>
                  <a:outerShdw blurRad="38100" dist="38100" dir="2700000" algn="tl">
                    <a:srgbClr val="000000">
                      <a:alpha val="43137"/>
                    </a:srgbClr>
                  </a:outerShdw>
                </a:effectLst>
              </a:rPr>
              <a:t>Whitehall Church in Philadelphia</a:t>
            </a:r>
          </a:p>
        </p:txBody>
      </p:sp>
    </p:spTree>
    <p:extLst>
      <p:ext uri="{BB962C8B-B14F-4D97-AF65-F5344CB8AC3E}">
        <p14:creationId xmlns:p14="http://schemas.microsoft.com/office/powerpoint/2010/main" val="613238582"/>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5632311"/>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outerShdw blurRad="38100" dist="38100" dir="2700000" algn="tl">
                    <a:srgbClr val="000000">
                      <a:alpha val="43137"/>
                    </a:srgbClr>
                  </a:outerShdw>
                </a:effectLst>
              </a:rPr>
              <a:t>Marital Disorder</a:t>
            </a:r>
          </a:p>
          <a:p>
            <a:pPr>
              <a:lnSpc>
                <a:spcPct val="90000"/>
              </a:lnSpc>
            </a:pPr>
            <a:r>
              <a:rPr lang="en-US" sz="4000" b="1" dirty="0">
                <a:solidFill>
                  <a:schemeClr val="bg1"/>
                </a:solidFill>
                <a:effectLst>
                  <a:outerShdw blurRad="38100" dist="38100" dir="2700000" algn="tl">
                    <a:srgbClr val="000000">
                      <a:alpha val="43137"/>
                    </a:srgbClr>
                  </a:outerShdw>
                </a:effectLst>
              </a:rPr>
              <a:t>Family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Social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74771491"/>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6186309"/>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outerShdw blurRad="38100" dist="38100" dir="2700000" algn="tl">
                    <a:srgbClr val="000000">
                      <a:alpha val="43137"/>
                    </a:srgbClr>
                  </a:outerShdw>
                </a:effectLst>
              </a:rPr>
              <a:t>Marital Disorder</a:t>
            </a:r>
          </a:p>
          <a:p>
            <a:pPr>
              <a:lnSpc>
                <a:spcPct val="90000"/>
              </a:lnSpc>
            </a:pPr>
            <a:r>
              <a:rPr lang="en-US" sz="4000" b="1" dirty="0">
                <a:solidFill>
                  <a:schemeClr val="bg1"/>
                </a:solidFill>
                <a:effectLst>
                  <a:outerShdw blurRad="38100" dist="38100" dir="2700000" algn="tl">
                    <a:srgbClr val="000000">
                      <a:alpha val="43137"/>
                    </a:srgbClr>
                  </a:outerShdw>
                </a:effectLst>
              </a:rPr>
              <a:t>Family Disorder</a:t>
            </a:r>
          </a:p>
          <a:p>
            <a:pPr>
              <a:lnSpc>
                <a:spcPct val="90000"/>
              </a:lnSpc>
            </a:pPr>
            <a:r>
              <a:rPr lang="en-US" sz="4000" b="1" dirty="0">
                <a:solidFill>
                  <a:schemeClr val="bg1"/>
                </a:solidFill>
                <a:effectLst>
                  <a:outerShdw blurRad="38100" dist="38100" dir="2700000" algn="tl">
                    <a:srgbClr val="000000">
                      <a:alpha val="43137"/>
                    </a:srgbClr>
                  </a:outerShdw>
                </a:effectLst>
              </a:rPr>
              <a:t>Social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Work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0602554"/>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6740307"/>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outerShdw blurRad="38100" dist="38100" dir="2700000" algn="tl">
                    <a:srgbClr val="000000">
                      <a:alpha val="43137"/>
                    </a:srgbClr>
                  </a:outerShdw>
                </a:effectLst>
              </a:rPr>
              <a:t>Marital Disorder</a:t>
            </a:r>
          </a:p>
          <a:p>
            <a:pPr>
              <a:lnSpc>
                <a:spcPct val="90000"/>
              </a:lnSpc>
            </a:pPr>
            <a:r>
              <a:rPr lang="en-US" sz="4000" b="1" dirty="0">
                <a:solidFill>
                  <a:schemeClr val="bg1"/>
                </a:solidFill>
                <a:effectLst>
                  <a:outerShdw blurRad="38100" dist="38100" dir="2700000" algn="tl">
                    <a:srgbClr val="000000">
                      <a:alpha val="43137"/>
                    </a:srgbClr>
                  </a:outerShdw>
                </a:effectLst>
              </a:rPr>
              <a:t>Family Disorder</a:t>
            </a:r>
          </a:p>
          <a:p>
            <a:pPr>
              <a:lnSpc>
                <a:spcPct val="90000"/>
              </a:lnSpc>
            </a:pPr>
            <a:r>
              <a:rPr lang="en-US" sz="4000" b="1" dirty="0">
                <a:solidFill>
                  <a:schemeClr val="bg1"/>
                </a:solidFill>
                <a:effectLst>
                  <a:outerShdw blurRad="38100" dist="38100" dir="2700000" algn="tl">
                    <a:srgbClr val="000000">
                      <a:alpha val="43137"/>
                    </a:srgbClr>
                  </a:outerShdw>
                </a:effectLst>
              </a:rPr>
              <a:t>Social Disorder</a:t>
            </a:r>
          </a:p>
          <a:p>
            <a:pPr>
              <a:lnSpc>
                <a:spcPct val="90000"/>
              </a:lnSpc>
            </a:pPr>
            <a:r>
              <a:rPr lang="en-US" sz="4000" b="1" dirty="0">
                <a:solidFill>
                  <a:schemeClr val="bg1"/>
                </a:solidFill>
                <a:effectLst>
                  <a:outerShdw blurRad="38100" dist="38100" dir="2700000" algn="tl">
                    <a:srgbClr val="000000">
                      <a:alpha val="43137"/>
                    </a:srgbClr>
                  </a:outerShdw>
                </a:effectLst>
              </a:rPr>
              <a:t>Work Disorder</a:t>
            </a:r>
          </a:p>
          <a:p>
            <a:pPr>
              <a:lnSpc>
                <a:spcPct val="90000"/>
              </a:lnSpc>
            </a:pPr>
            <a:r>
              <a:rPr lang="en-US" sz="4000" b="1" dirty="0">
                <a:solidFill>
                  <a:schemeClr val="bg1"/>
                </a:solidFill>
                <a:effectLst>
                  <a:glow rad="127000">
                    <a:srgbClr val="C00000"/>
                  </a:glow>
                  <a:outerShdw blurRad="38100" dist="38100" dir="2700000" algn="tl">
                    <a:srgbClr val="000000">
                      <a:alpha val="43137"/>
                    </a:srgbClr>
                  </a:outerShdw>
                </a:effectLst>
              </a:rPr>
              <a:t>Financial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314881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82601"/>
            <a:ext cx="5791200" cy="5643563"/>
          </a:xfrm>
        </p:spPr>
        <p:txBody>
          <a:bodyPr>
            <a:normAutofit/>
          </a:bodyPr>
          <a:lstStyle/>
          <a:p>
            <a:pPr marL="0" indent="0"/>
            <a:r>
              <a:rPr lang="en-US" sz="4000" baseline="30000" dirty="0"/>
              <a:t>16</a:t>
            </a:r>
            <a:r>
              <a:rPr lang="en-US" sz="4000" dirty="0"/>
              <a:t> </a:t>
            </a:r>
            <a:r>
              <a:rPr lang="en-US" sz="4000" dirty="0">
                <a:solidFill>
                  <a:srgbClr val="FFFF00"/>
                </a:solidFill>
              </a:rPr>
              <a:t>For</a:t>
            </a:r>
            <a:r>
              <a:rPr lang="en-US" sz="4000" dirty="0"/>
              <a:t> where you have envy and selfish ambition, </a:t>
            </a:r>
            <a:br>
              <a:rPr lang="en-US" sz="4000" dirty="0"/>
            </a:br>
            <a:br>
              <a:rPr lang="en-US" sz="4000" dirty="0"/>
            </a:br>
            <a:r>
              <a:rPr lang="en-US" sz="4000" dirty="0">
                <a:solidFill>
                  <a:srgbClr val="FFFF00"/>
                </a:solidFill>
              </a:rPr>
              <a:t>there you find </a:t>
            </a:r>
            <a:r>
              <a:rPr lang="en-US" sz="4000" u="sng" dirty="0">
                <a:solidFill>
                  <a:srgbClr val="FFFF00"/>
                </a:solidFill>
              </a:rPr>
              <a:t>disorder</a:t>
            </a:r>
            <a:r>
              <a:rPr lang="en-US" sz="4000" dirty="0">
                <a:solidFill>
                  <a:srgbClr val="FFFF00"/>
                </a:solidFill>
              </a:rPr>
              <a:t> </a:t>
            </a:r>
            <a:br>
              <a:rPr lang="en-US" sz="4000" dirty="0">
                <a:solidFill>
                  <a:srgbClr val="FFFF00"/>
                </a:solidFill>
              </a:rPr>
            </a:br>
            <a:r>
              <a:rPr lang="en-US" sz="4000" dirty="0">
                <a:solidFill>
                  <a:srgbClr val="FFFF00"/>
                </a:solidFill>
              </a:rPr>
              <a:t>and every </a:t>
            </a:r>
            <a:r>
              <a:rPr lang="en-US" sz="4000" u="sng" dirty="0">
                <a:solidFill>
                  <a:srgbClr val="FFFF00"/>
                </a:solidFill>
              </a:rPr>
              <a:t>evil</a:t>
            </a:r>
            <a:r>
              <a:rPr lang="en-US" sz="4000" dirty="0">
                <a:solidFill>
                  <a:srgbClr val="FFFF00"/>
                </a:solidFill>
              </a:rPr>
              <a:t> practice</a:t>
            </a:r>
            <a:r>
              <a:rPr lang="en-US" sz="4000" dirty="0"/>
              <a:t>.</a:t>
            </a:r>
          </a:p>
        </p:txBody>
      </p:sp>
      <p:sp>
        <p:nvSpPr>
          <p:cNvPr id="8" name="TextBox 7"/>
          <p:cNvSpPr txBox="1"/>
          <p:nvPr/>
        </p:nvSpPr>
        <p:spPr>
          <a:xfrm>
            <a:off x="6629400" y="457200"/>
            <a:ext cx="4876800" cy="6740307"/>
          </a:xfrm>
          <a:prstGeom prst="rect">
            <a:avLst/>
          </a:prstGeom>
          <a:noFill/>
        </p:spPr>
        <p:txBody>
          <a:bodyPr wrap="square" rtlCol="0">
            <a:spAutoFit/>
          </a:bodyPr>
          <a:lstStyle/>
          <a:p>
            <a:pPr>
              <a:lnSpc>
                <a:spcPct val="90000"/>
              </a:lnSpc>
            </a:pPr>
            <a:r>
              <a:rPr lang="en-US" sz="4000" b="1" dirty="0">
                <a:solidFill>
                  <a:schemeClr val="bg1"/>
                </a:solidFill>
                <a:effectLst>
                  <a:outerShdw blurRad="38100" dist="38100" dir="2700000" algn="tl">
                    <a:srgbClr val="000000">
                      <a:alpha val="43137"/>
                    </a:srgbClr>
                  </a:outerShdw>
                </a:effectLst>
              </a:rPr>
              <a:t>Emotional Disorder</a:t>
            </a:r>
          </a:p>
          <a:p>
            <a:pPr>
              <a:lnSpc>
                <a:spcPct val="90000"/>
              </a:lnSpc>
            </a:pPr>
            <a:r>
              <a:rPr lang="en-US" sz="4000" b="1" dirty="0">
                <a:solidFill>
                  <a:schemeClr val="bg1"/>
                </a:solidFill>
                <a:effectLst>
                  <a:outerShdw blurRad="38100" dist="38100" dir="2700000" algn="tl">
                    <a:srgbClr val="000000">
                      <a:alpha val="43137"/>
                    </a:srgbClr>
                  </a:outerShdw>
                </a:effectLst>
              </a:rPr>
              <a:t>Intellectual Disorder</a:t>
            </a:r>
          </a:p>
          <a:p>
            <a:pPr>
              <a:lnSpc>
                <a:spcPct val="90000"/>
              </a:lnSpc>
            </a:pPr>
            <a:r>
              <a:rPr lang="en-US" sz="4000" b="1" dirty="0">
                <a:solidFill>
                  <a:schemeClr val="bg1"/>
                </a:solidFill>
                <a:effectLst>
                  <a:outerShdw blurRad="38100" dist="38100" dir="2700000" algn="tl">
                    <a:srgbClr val="000000">
                      <a:alpha val="43137"/>
                    </a:srgbClr>
                  </a:outerShdw>
                </a:effectLst>
              </a:rPr>
              <a:t>Physical Disorder</a:t>
            </a:r>
          </a:p>
          <a:p>
            <a:pPr>
              <a:lnSpc>
                <a:spcPct val="90000"/>
              </a:lnSpc>
            </a:pPr>
            <a:r>
              <a:rPr lang="en-US" sz="4000" b="1" dirty="0">
                <a:solidFill>
                  <a:schemeClr val="bg1"/>
                </a:solidFill>
                <a:effectLst>
                  <a:outerShdw blurRad="38100" dist="38100" dir="2700000" algn="tl">
                    <a:srgbClr val="000000">
                      <a:alpha val="43137"/>
                    </a:srgbClr>
                  </a:outerShdw>
                </a:effectLst>
              </a:rPr>
              <a:t>Marital Disorder</a:t>
            </a:r>
          </a:p>
          <a:p>
            <a:pPr>
              <a:lnSpc>
                <a:spcPct val="90000"/>
              </a:lnSpc>
            </a:pPr>
            <a:r>
              <a:rPr lang="en-US" sz="4000" b="1" dirty="0">
                <a:solidFill>
                  <a:schemeClr val="bg1"/>
                </a:solidFill>
                <a:effectLst>
                  <a:outerShdw blurRad="38100" dist="38100" dir="2700000" algn="tl">
                    <a:srgbClr val="000000">
                      <a:alpha val="43137"/>
                    </a:srgbClr>
                  </a:outerShdw>
                </a:effectLst>
              </a:rPr>
              <a:t>Family Disorder</a:t>
            </a:r>
          </a:p>
          <a:p>
            <a:pPr>
              <a:lnSpc>
                <a:spcPct val="90000"/>
              </a:lnSpc>
            </a:pPr>
            <a:r>
              <a:rPr lang="en-US" sz="4000" b="1" dirty="0">
                <a:solidFill>
                  <a:schemeClr val="bg1"/>
                </a:solidFill>
                <a:effectLst>
                  <a:outerShdw blurRad="38100" dist="38100" dir="2700000" algn="tl">
                    <a:srgbClr val="000000">
                      <a:alpha val="43137"/>
                    </a:srgbClr>
                  </a:outerShdw>
                </a:effectLst>
              </a:rPr>
              <a:t>Social Disorder</a:t>
            </a:r>
          </a:p>
          <a:p>
            <a:pPr>
              <a:lnSpc>
                <a:spcPct val="90000"/>
              </a:lnSpc>
            </a:pPr>
            <a:r>
              <a:rPr lang="en-US" sz="4000" b="1" dirty="0">
                <a:solidFill>
                  <a:schemeClr val="bg1"/>
                </a:solidFill>
                <a:effectLst>
                  <a:outerShdw blurRad="38100" dist="38100" dir="2700000" algn="tl">
                    <a:srgbClr val="000000">
                      <a:alpha val="43137"/>
                    </a:srgbClr>
                  </a:outerShdw>
                </a:effectLst>
              </a:rPr>
              <a:t>Work Disorder</a:t>
            </a:r>
          </a:p>
          <a:p>
            <a:pPr>
              <a:lnSpc>
                <a:spcPct val="90000"/>
              </a:lnSpc>
            </a:pPr>
            <a:r>
              <a:rPr lang="en-US" sz="4000" b="1" dirty="0">
                <a:solidFill>
                  <a:schemeClr val="bg1"/>
                </a:solidFill>
                <a:effectLst>
                  <a:outerShdw blurRad="38100" dist="38100" dir="2700000" algn="tl">
                    <a:srgbClr val="000000">
                      <a:alpha val="43137"/>
                    </a:srgbClr>
                  </a:outerShdw>
                </a:effectLst>
              </a:rPr>
              <a:t>Financial Disorder</a:t>
            </a: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a:p>
            <a:pPr>
              <a:lnSpc>
                <a:spcPct val="90000"/>
              </a:lnSpc>
            </a:pPr>
            <a:endParaRPr lang="en-US" sz="4000" b="1" dirty="0">
              <a:solidFill>
                <a:schemeClr val="bg1"/>
              </a:solidFill>
              <a:effectLst>
                <a:outerShdw blurRad="38100" dist="38100" dir="2700000" algn="tl">
                  <a:srgbClr val="000000">
                    <a:alpha val="43137"/>
                  </a:srgbClr>
                </a:outerShdw>
              </a:effectLst>
            </a:endParaRPr>
          </a:p>
        </p:txBody>
      </p:sp>
      <p:sp>
        <p:nvSpPr>
          <p:cNvPr id="9" name="TextBox 8"/>
          <p:cNvSpPr txBox="1"/>
          <p:nvPr/>
        </p:nvSpPr>
        <p:spPr>
          <a:xfrm>
            <a:off x="2077254" y="5094613"/>
            <a:ext cx="8037493" cy="1569660"/>
          </a:xfrm>
          <a:prstGeom prst="rect">
            <a:avLst/>
          </a:prstGeom>
          <a:noFill/>
          <a:sp3d>
            <a:bevelT/>
          </a:sp3d>
        </p:spPr>
        <p:txBody>
          <a:bodyPr wrap="square" rtlCol="0">
            <a:spAutoFit/>
            <a:scene3d>
              <a:camera prst="orthographicFront"/>
              <a:lightRig rig="threePt" dir="t"/>
            </a:scene3d>
            <a:sp3d prstMaterial="matte">
              <a:bevelT w="190500"/>
            </a:sp3d>
          </a:bodyPr>
          <a:lstStyle/>
          <a:p>
            <a:pPr algn="ctr"/>
            <a:r>
              <a:rPr lang="en-US" sz="9600" dirty="0">
                <a:ln>
                  <a:solidFill>
                    <a:srgbClr val="FF0000"/>
                  </a:solidFill>
                </a:ln>
                <a:solidFill>
                  <a:srgbClr val="FFFF00"/>
                </a:solidFill>
                <a:effectLst>
                  <a:outerShdw blurRad="50800" dist="177800" dir="2700000" algn="tl" rotWithShape="0">
                    <a:prstClr val="black">
                      <a:alpha val="40000"/>
                    </a:prstClr>
                  </a:outerShdw>
                </a:effectLst>
                <a:latin typeface="Impact" pitchFamily="34" charset="0"/>
              </a:rPr>
              <a:t>Dysfunctional</a:t>
            </a:r>
          </a:p>
        </p:txBody>
      </p:sp>
    </p:spTree>
    <p:extLst>
      <p:ext uri="{BB962C8B-B14F-4D97-AF65-F5344CB8AC3E}">
        <p14:creationId xmlns:p14="http://schemas.microsoft.com/office/powerpoint/2010/main" val="3904013770"/>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8268159" cy="5643563"/>
          </a:xfrm>
        </p:spPr>
        <p:txBody>
          <a:bodyPr>
            <a:normAutofit/>
          </a:bodyPr>
          <a:lstStyle/>
          <a:p>
            <a:pPr marL="0" indent="0"/>
            <a:r>
              <a:rPr lang="en-US" sz="4000" dirty="0"/>
              <a:t>So much for ...</a:t>
            </a:r>
            <a:r>
              <a:rPr lang="en-US" sz="4000" baseline="30000" dirty="0"/>
              <a:t>15</a:t>
            </a:r>
            <a:r>
              <a:rPr lang="en-US" sz="4000" dirty="0"/>
              <a:t> </a:t>
            </a:r>
            <a:r>
              <a:rPr lang="en-US" sz="4000" dirty="0">
                <a:solidFill>
                  <a:srgbClr val="FFFF00"/>
                </a:solidFill>
              </a:rPr>
              <a:t>Such "wisdom“ ... </a:t>
            </a:r>
            <a:endParaRPr lang="en-US" sz="4000" dirty="0"/>
          </a:p>
        </p:txBody>
      </p:sp>
      <p:pic>
        <p:nvPicPr>
          <p:cNvPr id="1031" name="Picture 7"/>
          <p:cNvPicPr>
            <a:picLocks noChangeAspect="1" noChangeArrowheads="1"/>
          </p:cNvPicPr>
          <p:nvPr/>
        </p:nvPicPr>
        <p:blipFill rotWithShape="1">
          <a:blip r:embed="rId3" cstate="print"/>
          <a:srcRect l="1" r="613" b="2586"/>
          <a:stretch/>
        </p:blipFill>
        <p:spPr bwMode="auto">
          <a:xfrm>
            <a:off x="5380901" y="1116012"/>
            <a:ext cx="5722527" cy="5741988"/>
          </a:xfrm>
          <a:prstGeom prst="rect">
            <a:avLst/>
          </a:prstGeom>
          <a:noFill/>
          <a:ln w="9525">
            <a:noFill/>
            <a:miter lim="800000"/>
            <a:headEnd/>
            <a:tailEnd/>
          </a:ln>
          <a:effectLst/>
        </p:spPr>
      </p:pic>
      <p:sp>
        <p:nvSpPr>
          <p:cNvPr id="6" name="TextBox 5"/>
          <p:cNvSpPr txBox="1"/>
          <p:nvPr/>
        </p:nvSpPr>
        <p:spPr>
          <a:xfrm>
            <a:off x="6096000" y="5864578"/>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STREET SMART</a:t>
            </a:r>
          </a:p>
        </p:txBody>
      </p:sp>
      <p:sp>
        <p:nvSpPr>
          <p:cNvPr id="8" name="TextBox 7"/>
          <p:cNvSpPr txBox="1"/>
          <p:nvPr/>
        </p:nvSpPr>
        <p:spPr>
          <a:xfrm>
            <a:off x="6242756"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BELOW</a:t>
            </a:r>
          </a:p>
        </p:txBody>
      </p:sp>
    </p:spTree>
    <p:extLst>
      <p:ext uri="{BB962C8B-B14F-4D97-AF65-F5344CB8AC3E}">
        <p14:creationId xmlns:p14="http://schemas.microsoft.com/office/powerpoint/2010/main" val="3280152086"/>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8686800" cy="5643563"/>
          </a:xfrm>
        </p:spPr>
        <p:txBody>
          <a:bodyPr>
            <a:normAutofit/>
          </a:bodyPr>
          <a:lstStyle/>
          <a:p>
            <a:pPr marL="0" indent="0"/>
            <a:r>
              <a:rPr lang="en-US" sz="4000" dirty="0"/>
              <a:t>Now lets look at ...</a:t>
            </a:r>
            <a:r>
              <a:rPr lang="en-US" sz="4000" baseline="30000" dirty="0"/>
              <a:t> 15</a:t>
            </a:r>
            <a:r>
              <a:rPr lang="en-US" sz="4000" dirty="0"/>
              <a:t> </a:t>
            </a:r>
            <a:r>
              <a:rPr lang="en-US" sz="4000" dirty="0">
                <a:solidFill>
                  <a:srgbClr val="FFFF00"/>
                </a:solidFill>
              </a:rPr>
              <a:t>Such "wisdom“ ... </a:t>
            </a:r>
            <a:endParaRPr lang="en-US" sz="4000" dirty="0"/>
          </a:p>
          <a:p>
            <a:pPr marL="0" indent="0"/>
            <a:endParaRPr lang="en-US" sz="4000" dirty="0"/>
          </a:p>
        </p:txBody>
      </p:sp>
      <p:pic>
        <p:nvPicPr>
          <p:cNvPr id="1033" name="Picture 9"/>
          <p:cNvPicPr>
            <a:picLocks noChangeAspect="1" noChangeArrowheads="1"/>
          </p:cNvPicPr>
          <p:nvPr/>
        </p:nvPicPr>
        <p:blipFill rotWithShape="1">
          <a:blip r:embed="rId3" cstate="print"/>
          <a:srcRect l="222" b="5501"/>
          <a:stretch/>
        </p:blipFill>
        <p:spPr bwMode="auto">
          <a:xfrm>
            <a:off x="5486401" y="939800"/>
            <a:ext cx="5732984" cy="5918200"/>
          </a:xfrm>
          <a:prstGeom prst="rect">
            <a:avLst/>
          </a:prstGeom>
          <a:noFill/>
          <a:ln w="9525">
            <a:noFill/>
            <a:miter lim="800000"/>
            <a:headEnd/>
            <a:tailEnd/>
          </a:ln>
          <a:effectLst/>
        </p:spPr>
      </p:pic>
      <p:sp>
        <p:nvSpPr>
          <p:cNvPr id="5" name="TextBox 4"/>
          <p:cNvSpPr txBox="1"/>
          <p:nvPr/>
        </p:nvSpPr>
        <p:spPr>
          <a:xfrm>
            <a:off x="5823656" y="5847645"/>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BOOK SMART</a:t>
            </a:r>
          </a:p>
        </p:txBody>
      </p:sp>
      <p:sp>
        <p:nvSpPr>
          <p:cNvPr id="7" name="TextBox 6"/>
          <p:cNvSpPr txBox="1"/>
          <p:nvPr/>
        </p:nvSpPr>
        <p:spPr>
          <a:xfrm>
            <a:off x="6190546"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ABOVE</a:t>
            </a:r>
          </a:p>
        </p:txBody>
      </p:sp>
    </p:spTree>
    <p:extLst>
      <p:ext uri="{BB962C8B-B14F-4D97-AF65-F5344CB8AC3E}">
        <p14:creationId xmlns:p14="http://schemas.microsoft.com/office/powerpoint/2010/main" val="1967706731"/>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419600" cy="5643563"/>
          </a:xfrm>
        </p:spPr>
        <p:txBody>
          <a:bodyPr>
            <a:normAutofit/>
          </a:bodyPr>
          <a:lstStyle/>
          <a:p>
            <a:pPr marL="0" indent="0"/>
            <a:r>
              <a:rPr lang="en-US" sz="4000" baseline="30000" dirty="0"/>
              <a:t>17</a:t>
            </a:r>
            <a:r>
              <a:rPr lang="en-US" sz="4000" dirty="0"/>
              <a:t> </a:t>
            </a:r>
            <a:r>
              <a:rPr lang="en-US" sz="8000" dirty="0"/>
              <a:t>But </a:t>
            </a:r>
            <a:r>
              <a:rPr lang="en-US" sz="4000" dirty="0"/>
              <a:t>the </a:t>
            </a:r>
            <a:r>
              <a:rPr lang="en-US" sz="4000" dirty="0">
                <a:solidFill>
                  <a:srgbClr val="FFFF00"/>
                </a:solidFill>
              </a:rPr>
              <a:t>wisdom that comes from heaven </a:t>
            </a:r>
            <a:r>
              <a:rPr lang="en-US" sz="4000" dirty="0"/>
              <a:t>...</a:t>
            </a:r>
          </a:p>
        </p:txBody>
      </p:sp>
      <p:pic>
        <p:nvPicPr>
          <p:cNvPr id="4" name="Picture 9"/>
          <p:cNvPicPr>
            <a:picLocks noChangeAspect="1" noChangeArrowheads="1"/>
          </p:cNvPicPr>
          <p:nvPr/>
        </p:nvPicPr>
        <p:blipFill rotWithShape="1">
          <a:blip r:embed="rId2" cstate="print"/>
          <a:srcRect l="-1370" r="1" b="5501"/>
          <a:stretch/>
        </p:blipFill>
        <p:spPr bwMode="auto">
          <a:xfrm>
            <a:off x="5394961" y="939800"/>
            <a:ext cx="5824424" cy="5918200"/>
          </a:xfrm>
          <a:prstGeom prst="rect">
            <a:avLst/>
          </a:prstGeom>
          <a:noFill/>
          <a:ln w="9525">
            <a:noFill/>
            <a:miter lim="800000"/>
            <a:headEnd/>
            <a:tailEnd/>
          </a:ln>
          <a:effectLst/>
        </p:spPr>
      </p:pic>
      <p:sp>
        <p:nvSpPr>
          <p:cNvPr id="5" name="TextBox 4"/>
          <p:cNvSpPr txBox="1"/>
          <p:nvPr/>
        </p:nvSpPr>
        <p:spPr>
          <a:xfrm>
            <a:off x="5823656" y="5847645"/>
            <a:ext cx="4425244" cy="830997"/>
          </a:xfrm>
          <a:prstGeom prst="rect">
            <a:avLst/>
          </a:prstGeom>
          <a:noFill/>
        </p:spPr>
        <p:txBody>
          <a:bodyPr wrap="square" rtlCol="0">
            <a:spAutoFit/>
          </a:bodyPr>
          <a:lstStyle/>
          <a:p>
            <a:r>
              <a:rPr lang="en-US" sz="4800" b="1" u="sng" dirty="0">
                <a:ln>
                  <a:solidFill>
                    <a:schemeClr val="tx1"/>
                  </a:solidFill>
                </a:ln>
                <a:solidFill>
                  <a:srgbClr val="FFFF00"/>
                </a:solidFill>
                <a:effectLst>
                  <a:outerShdw blurRad="50800" dist="114300" dir="2520000" algn="ctr" rotWithShape="0">
                    <a:srgbClr val="000000"/>
                  </a:outerShdw>
                </a:effectLst>
              </a:rPr>
              <a:t>BOOK</a:t>
            </a:r>
            <a:r>
              <a:rPr lang="en-US" sz="4800" b="1" dirty="0">
                <a:ln>
                  <a:solidFill>
                    <a:schemeClr val="tx1"/>
                  </a:solidFill>
                </a:ln>
                <a:solidFill>
                  <a:schemeClr val="bg1"/>
                </a:solidFill>
                <a:effectLst>
                  <a:outerShdw blurRad="50800" dist="114300" dir="2520000" algn="ctr" rotWithShape="0">
                    <a:srgbClr val="000000"/>
                  </a:outerShdw>
                </a:effectLst>
              </a:rPr>
              <a:t> SMART</a:t>
            </a:r>
          </a:p>
        </p:txBody>
      </p:sp>
      <p:sp>
        <p:nvSpPr>
          <p:cNvPr id="6" name="TextBox 5"/>
          <p:cNvSpPr txBox="1"/>
          <p:nvPr/>
        </p:nvSpPr>
        <p:spPr>
          <a:xfrm>
            <a:off x="6190546" y="2175302"/>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FROM </a:t>
            </a:r>
            <a:r>
              <a:rPr lang="en-US" sz="4800" b="1" u="sng" dirty="0">
                <a:ln>
                  <a:solidFill>
                    <a:schemeClr val="tx1"/>
                  </a:solidFill>
                </a:ln>
                <a:solidFill>
                  <a:srgbClr val="FFFF00"/>
                </a:solidFill>
                <a:effectLst>
                  <a:outerShdw blurRad="50800" dist="114300" dir="2520000" algn="ctr" rotWithShape="0">
                    <a:srgbClr val="000000"/>
                  </a:outerShdw>
                </a:effectLst>
              </a:rPr>
              <a:t>ABOVE</a:t>
            </a:r>
          </a:p>
        </p:txBody>
      </p:sp>
    </p:spTree>
    <p:extLst>
      <p:ext uri="{BB962C8B-B14F-4D97-AF65-F5344CB8AC3E}">
        <p14:creationId xmlns:p14="http://schemas.microsoft.com/office/powerpoint/2010/main" val="842156242"/>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17</a:t>
            </a:r>
            <a:r>
              <a:rPr lang="en-US" sz="4000" dirty="0"/>
              <a:t> </a:t>
            </a:r>
            <a:r>
              <a:rPr lang="en-US" sz="8000" dirty="0"/>
              <a:t>But </a:t>
            </a:r>
            <a:r>
              <a:rPr lang="en-US" sz="4000" dirty="0"/>
              <a:t>the wisdom that comes from heaven is </a:t>
            </a:r>
            <a:r>
              <a:rPr lang="en-US" sz="4000" dirty="0">
                <a:solidFill>
                  <a:srgbClr val="FFFF00"/>
                </a:solidFill>
              </a:rPr>
              <a:t>first of all </a:t>
            </a:r>
            <a:r>
              <a:rPr lang="en-US" sz="4000" u="sng" dirty="0">
                <a:solidFill>
                  <a:srgbClr val="FFFF00"/>
                </a:solidFill>
              </a:rPr>
              <a:t>pure</a:t>
            </a:r>
            <a:r>
              <a:rPr lang="en-US" sz="4000" dirty="0"/>
              <a:t>; </a:t>
            </a:r>
          </a:p>
        </p:txBody>
      </p:sp>
      <p:pic>
        <p:nvPicPr>
          <p:cNvPr id="4098" name="Picture 2"/>
          <p:cNvPicPr>
            <a:picLocks noChangeAspect="1" noChangeArrowheads="1"/>
          </p:cNvPicPr>
          <p:nvPr/>
        </p:nvPicPr>
        <p:blipFill>
          <a:blip r:embed="rId3" cstate="print"/>
          <a:srcRect/>
          <a:stretch>
            <a:fillRect/>
          </a:stretch>
        </p:blipFill>
        <p:spPr bwMode="auto">
          <a:xfrm>
            <a:off x="6809828" y="342901"/>
            <a:ext cx="2981873" cy="6196013"/>
          </a:xfrm>
          <a:prstGeom prst="rect">
            <a:avLst/>
          </a:prstGeom>
          <a:noFill/>
          <a:ln w="9525">
            <a:noFill/>
            <a:miter lim="800000"/>
            <a:headEnd/>
            <a:tailEnd/>
          </a:ln>
          <a:effectLst/>
        </p:spPr>
      </p:pic>
    </p:spTree>
    <p:extLst>
      <p:ext uri="{BB962C8B-B14F-4D97-AF65-F5344CB8AC3E}">
        <p14:creationId xmlns:p14="http://schemas.microsoft.com/office/powerpoint/2010/main" val="3530650638"/>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5334000" y="-698895"/>
            <a:ext cx="6858001" cy="8985772"/>
          </a:xfrm>
          <a:prstGeom prst="rect">
            <a:avLst/>
          </a:prstGeom>
          <a:noFill/>
          <a:ln w="9525">
            <a:noFill/>
            <a:miter lim="800000"/>
            <a:headEnd/>
            <a:tailEnd/>
          </a:ln>
          <a:effectLst/>
        </p:spPr>
      </p:pic>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17</a:t>
            </a:r>
            <a:r>
              <a:rPr lang="en-US" sz="4000" dirty="0"/>
              <a:t> </a:t>
            </a:r>
            <a:r>
              <a:rPr lang="en-US" sz="8000" dirty="0"/>
              <a:t>But </a:t>
            </a:r>
            <a:r>
              <a:rPr lang="en-US" sz="4000" dirty="0"/>
              <a:t>the wisdom that comes from heaven is first of all pure; </a:t>
            </a:r>
            <a:r>
              <a:rPr lang="en-US" sz="4000" dirty="0">
                <a:solidFill>
                  <a:srgbClr val="FFFF00"/>
                </a:solidFill>
              </a:rPr>
              <a:t>then</a:t>
            </a:r>
            <a:r>
              <a:rPr lang="en-US" sz="4000" u="sng" dirty="0">
                <a:solidFill>
                  <a:srgbClr val="FFFF00"/>
                </a:solidFill>
              </a:rPr>
              <a:t> peace-loving</a:t>
            </a:r>
            <a:r>
              <a:rPr lang="en-US" sz="4000" dirty="0"/>
              <a:t>, </a:t>
            </a:r>
          </a:p>
        </p:txBody>
      </p:sp>
    </p:spTree>
    <p:extLst>
      <p:ext uri="{BB962C8B-B14F-4D97-AF65-F5344CB8AC3E}">
        <p14:creationId xmlns:p14="http://schemas.microsoft.com/office/powerpoint/2010/main" val="992486537"/>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86408" y="-152400"/>
            <a:ext cx="9205592" cy="7125128"/>
          </a:xfrm>
          <a:prstGeom prst="rect">
            <a:avLst/>
          </a:prstGeom>
        </p:spPr>
      </p:pic>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17</a:t>
            </a:r>
            <a:r>
              <a:rPr lang="en-US" sz="4000" dirty="0"/>
              <a:t> But the wisdom that comes from heaven is first of all pure; then peace-loving, </a:t>
            </a:r>
            <a:r>
              <a:rPr lang="en-US" sz="4000" u="sng" dirty="0">
                <a:solidFill>
                  <a:srgbClr val="FFFF00"/>
                </a:solidFill>
              </a:rPr>
              <a:t>considerate</a:t>
            </a:r>
            <a:r>
              <a:rPr lang="en-US" sz="4000" dirty="0"/>
              <a:t>,</a:t>
            </a:r>
            <a:r>
              <a:rPr lang="en-US" sz="4000" b="0" dirty="0"/>
              <a:t> </a:t>
            </a:r>
            <a:endParaRPr lang="en-US" sz="4000" dirty="0"/>
          </a:p>
        </p:txBody>
      </p:sp>
      <p:sp>
        <p:nvSpPr>
          <p:cNvPr id="4" name="TextBox 3"/>
          <p:cNvSpPr txBox="1"/>
          <p:nvPr/>
        </p:nvSpPr>
        <p:spPr>
          <a:xfrm>
            <a:off x="5943600" y="5791200"/>
            <a:ext cx="4972050" cy="830997"/>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“gentle, lenient”</a:t>
            </a:r>
          </a:p>
        </p:txBody>
      </p:sp>
    </p:spTree>
    <p:extLst>
      <p:ext uri="{BB962C8B-B14F-4D97-AF65-F5344CB8AC3E}">
        <p14:creationId xmlns:p14="http://schemas.microsoft.com/office/powerpoint/2010/main" val="1920078322"/>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4" name="Title 3"/>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spTree>
    <p:extLst>
      <p:ext uri="{BB962C8B-B14F-4D97-AF65-F5344CB8AC3E}">
        <p14:creationId xmlns:p14="http://schemas.microsoft.com/office/powerpoint/2010/main" val="587518368"/>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17</a:t>
            </a:r>
            <a:r>
              <a:rPr lang="en-US" sz="4000" dirty="0"/>
              <a:t> But the wisdom that comes from heaven is first of all pure; then peace-loving, considerate,</a:t>
            </a:r>
            <a:r>
              <a:rPr lang="en-US" sz="4000" b="0" dirty="0"/>
              <a:t> </a:t>
            </a:r>
            <a:r>
              <a:rPr lang="en-US" sz="4000" u="sng" dirty="0">
                <a:solidFill>
                  <a:srgbClr val="FFFF00"/>
                </a:solidFill>
              </a:rPr>
              <a:t>submissive</a:t>
            </a:r>
            <a:r>
              <a:rPr lang="en-US" sz="4000" dirty="0"/>
              <a:t>, </a:t>
            </a:r>
          </a:p>
        </p:txBody>
      </p:sp>
      <p:pic>
        <p:nvPicPr>
          <p:cNvPr id="6146" name="Picture 2"/>
          <p:cNvPicPr>
            <a:picLocks noChangeAspect="1" noChangeArrowheads="1"/>
          </p:cNvPicPr>
          <p:nvPr/>
        </p:nvPicPr>
        <p:blipFill>
          <a:blip r:embed="rId3" cstate="print"/>
          <a:srcRect r="5369" b="6054"/>
          <a:stretch>
            <a:fillRect/>
          </a:stretch>
        </p:blipFill>
        <p:spPr bwMode="auto">
          <a:xfrm>
            <a:off x="6819900" y="2095500"/>
            <a:ext cx="5372100" cy="4762500"/>
          </a:xfrm>
          <a:prstGeom prst="rect">
            <a:avLst/>
          </a:prstGeom>
          <a:noFill/>
          <a:ln w="9525">
            <a:noFill/>
            <a:miter lim="800000"/>
            <a:headEnd/>
            <a:tailEnd/>
          </a:ln>
          <a:effectLst/>
        </p:spPr>
      </p:pic>
      <p:sp>
        <p:nvSpPr>
          <p:cNvPr id="5" name="TextBox 4"/>
          <p:cNvSpPr txBox="1"/>
          <p:nvPr/>
        </p:nvSpPr>
        <p:spPr>
          <a:xfrm>
            <a:off x="6858000" y="609600"/>
            <a:ext cx="4495800" cy="1569660"/>
          </a:xfrm>
          <a:prstGeom prst="rect">
            <a:avLst/>
          </a:prstGeom>
          <a:noFill/>
        </p:spPr>
        <p:txBody>
          <a:bodyPr wrap="square" rtlCol="0">
            <a:spAutoFit/>
          </a:bodyPr>
          <a:lstStyle/>
          <a:p>
            <a:pPr algn="ctr"/>
            <a:r>
              <a:rPr lang="en-US" sz="4800" b="1" dirty="0">
                <a:solidFill>
                  <a:srgbClr val="FFFF00"/>
                </a:solidFill>
                <a:effectLst>
                  <a:outerShdw blurRad="38100" dist="38100" dir="2700000" algn="tl">
                    <a:srgbClr val="000000">
                      <a:alpha val="43137"/>
                    </a:srgbClr>
                  </a:outerShdw>
                </a:effectLst>
              </a:rPr>
              <a:t>“a person open to reason”</a:t>
            </a:r>
          </a:p>
        </p:txBody>
      </p:sp>
    </p:spTree>
    <p:extLst>
      <p:ext uri="{BB962C8B-B14F-4D97-AF65-F5344CB8AC3E}">
        <p14:creationId xmlns:p14="http://schemas.microsoft.com/office/powerpoint/2010/main" val="890336498"/>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17</a:t>
            </a:r>
            <a:r>
              <a:rPr lang="en-US" sz="4000" dirty="0"/>
              <a:t> But the wisdom that comes from heaven is first of all pure; then peace-loving, considerate,</a:t>
            </a:r>
            <a:r>
              <a:rPr lang="en-US" sz="4000" b="0" dirty="0"/>
              <a:t> </a:t>
            </a:r>
            <a:r>
              <a:rPr lang="en-US" sz="4000" dirty="0"/>
              <a:t>submissive, </a:t>
            </a:r>
            <a:r>
              <a:rPr lang="en-US" sz="4000" dirty="0">
                <a:solidFill>
                  <a:srgbClr val="FFFF00"/>
                </a:solidFill>
              </a:rPr>
              <a:t>full of </a:t>
            </a:r>
            <a:r>
              <a:rPr lang="en-US" sz="4000" u="sng" dirty="0">
                <a:solidFill>
                  <a:srgbClr val="FFFF00"/>
                </a:solidFill>
              </a:rPr>
              <a:t>mercy</a:t>
            </a:r>
            <a:r>
              <a:rPr lang="en-US" sz="4000" dirty="0">
                <a:solidFill>
                  <a:srgbClr val="FFFF00"/>
                </a:solidFill>
              </a:rPr>
              <a:t> and good </a:t>
            </a:r>
            <a:r>
              <a:rPr lang="en-US" sz="4000" u="sng" dirty="0">
                <a:solidFill>
                  <a:srgbClr val="FFFF00"/>
                </a:solidFill>
              </a:rPr>
              <a:t>fruit</a:t>
            </a:r>
            <a:r>
              <a:rPr lang="en-US" sz="4000" dirty="0"/>
              <a:t>, </a:t>
            </a:r>
          </a:p>
        </p:txBody>
      </p:sp>
      <p:pic>
        <p:nvPicPr>
          <p:cNvPr id="1027" name="Picture 3"/>
          <p:cNvPicPr>
            <a:picLocks noChangeAspect="1" noChangeArrowheads="1"/>
          </p:cNvPicPr>
          <p:nvPr/>
        </p:nvPicPr>
        <p:blipFill>
          <a:blip r:embed="rId3" cstate="print"/>
          <a:srcRect/>
          <a:stretch>
            <a:fillRect/>
          </a:stretch>
        </p:blipFill>
        <p:spPr bwMode="auto">
          <a:xfrm>
            <a:off x="6498771" y="-762000"/>
            <a:ext cx="5715000" cy="8572500"/>
          </a:xfrm>
          <a:prstGeom prst="rect">
            <a:avLst/>
          </a:prstGeom>
          <a:noFill/>
          <a:ln w="9525">
            <a:noFill/>
            <a:miter lim="800000"/>
            <a:headEnd/>
            <a:tailEnd/>
          </a:ln>
          <a:effectLst/>
        </p:spPr>
      </p:pic>
    </p:spTree>
    <p:extLst>
      <p:ext uri="{BB962C8B-B14F-4D97-AF65-F5344CB8AC3E}">
        <p14:creationId xmlns:p14="http://schemas.microsoft.com/office/powerpoint/2010/main" val="4225649133"/>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Autofit/>
          </a:bodyPr>
          <a:lstStyle/>
          <a:p>
            <a:pPr marL="0" indent="0"/>
            <a:r>
              <a:rPr lang="en-US" sz="4000" baseline="30000" dirty="0"/>
              <a:t>17</a:t>
            </a:r>
            <a:r>
              <a:rPr lang="en-US" sz="4000" dirty="0"/>
              <a:t> But the wisdom that comes from heaven is first of all pure; then peace-loving, considerate,</a:t>
            </a:r>
            <a:r>
              <a:rPr lang="en-US" sz="4000" b="0" dirty="0"/>
              <a:t> </a:t>
            </a:r>
            <a:r>
              <a:rPr lang="en-US" sz="4000" dirty="0"/>
              <a:t>submissive, full of mercy and good fruit, </a:t>
            </a:r>
            <a:r>
              <a:rPr lang="en-US" sz="4000" u="sng" dirty="0">
                <a:solidFill>
                  <a:srgbClr val="FFFF00"/>
                </a:solidFill>
              </a:rPr>
              <a:t>impartial </a:t>
            </a:r>
            <a:br>
              <a:rPr lang="en-US" sz="4000" u="sng" dirty="0">
                <a:solidFill>
                  <a:srgbClr val="FFFF00"/>
                </a:solidFill>
              </a:rPr>
            </a:br>
            <a:r>
              <a:rPr lang="en-US" sz="4000" u="sng" dirty="0">
                <a:solidFill>
                  <a:srgbClr val="FFFF00"/>
                </a:solidFill>
              </a:rPr>
              <a:t>and sincere</a:t>
            </a:r>
            <a:r>
              <a:rPr lang="en-US" sz="4000" dirty="0"/>
              <a:t>.</a:t>
            </a:r>
          </a:p>
        </p:txBody>
      </p:sp>
      <p:pic>
        <p:nvPicPr>
          <p:cNvPr id="7171" name="Picture 3"/>
          <p:cNvPicPr>
            <a:picLocks noChangeAspect="1" noChangeArrowheads="1"/>
          </p:cNvPicPr>
          <p:nvPr/>
        </p:nvPicPr>
        <p:blipFill>
          <a:blip r:embed="rId3" cstate="print"/>
          <a:srcRect/>
          <a:stretch>
            <a:fillRect/>
          </a:stretch>
        </p:blipFill>
        <p:spPr bwMode="auto">
          <a:xfrm flipH="1">
            <a:off x="5791200" y="963613"/>
            <a:ext cx="6275387" cy="5894387"/>
          </a:xfrm>
          <a:prstGeom prst="rect">
            <a:avLst/>
          </a:prstGeom>
          <a:noFill/>
          <a:ln w="9525">
            <a:noFill/>
            <a:miter lim="800000"/>
            <a:headEnd/>
            <a:tailEnd/>
          </a:ln>
          <a:effectLst/>
        </p:spPr>
      </p:pic>
    </p:spTree>
    <p:extLst>
      <p:ext uri="{BB962C8B-B14F-4D97-AF65-F5344CB8AC3E}">
        <p14:creationId xmlns:p14="http://schemas.microsoft.com/office/powerpoint/2010/main" val="1870961317"/>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114800" cy="5643563"/>
          </a:xfrm>
        </p:spPr>
        <p:txBody>
          <a:bodyPr>
            <a:normAutofit/>
          </a:bodyPr>
          <a:lstStyle/>
          <a:p>
            <a:pPr marL="0" indent="0"/>
            <a:r>
              <a:rPr lang="en-US" sz="4000" baseline="30000" dirty="0"/>
              <a:t>18</a:t>
            </a:r>
            <a:r>
              <a:rPr lang="en-US" sz="4000" dirty="0"/>
              <a:t> </a:t>
            </a:r>
            <a:r>
              <a:rPr lang="en-US" sz="4000" u="sng" dirty="0">
                <a:solidFill>
                  <a:srgbClr val="FFFF00"/>
                </a:solidFill>
              </a:rPr>
              <a:t>Peacemakers</a:t>
            </a:r>
            <a:r>
              <a:rPr lang="en-US" sz="4000" dirty="0"/>
              <a:t> who </a:t>
            </a:r>
            <a:r>
              <a:rPr lang="en-US" sz="4000" dirty="0">
                <a:solidFill>
                  <a:srgbClr val="FFFF00"/>
                </a:solidFill>
              </a:rPr>
              <a:t>sow in peace</a:t>
            </a:r>
            <a:br>
              <a:rPr lang="en-US" sz="4000" u="sng" dirty="0">
                <a:solidFill>
                  <a:srgbClr val="FFFF00"/>
                </a:solidFill>
              </a:rPr>
            </a:br>
            <a:endParaRPr lang="en-US" sz="4000" dirty="0"/>
          </a:p>
        </p:txBody>
      </p:sp>
      <p:pic>
        <p:nvPicPr>
          <p:cNvPr id="8195" name="Picture 3"/>
          <p:cNvPicPr>
            <a:picLocks noChangeAspect="1" noChangeArrowheads="1"/>
          </p:cNvPicPr>
          <p:nvPr/>
        </p:nvPicPr>
        <p:blipFill>
          <a:blip r:embed="rId3" cstate="print"/>
          <a:srcRect/>
          <a:stretch>
            <a:fillRect/>
          </a:stretch>
        </p:blipFill>
        <p:spPr bwMode="auto">
          <a:xfrm>
            <a:off x="6629400" y="-381000"/>
            <a:ext cx="5597434" cy="8339322"/>
          </a:xfrm>
          <a:prstGeom prst="rect">
            <a:avLst/>
          </a:prstGeom>
          <a:noFill/>
          <a:ln w="9525">
            <a:noFill/>
            <a:miter lim="800000"/>
            <a:headEnd/>
            <a:tailEnd/>
          </a:ln>
          <a:effectLst/>
        </p:spPr>
      </p:pic>
    </p:spTree>
    <p:extLst>
      <p:ext uri="{BB962C8B-B14F-4D97-AF65-F5344CB8AC3E}">
        <p14:creationId xmlns:p14="http://schemas.microsoft.com/office/powerpoint/2010/main" val="1240710316"/>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2601"/>
            <a:ext cx="4419600" cy="5643563"/>
          </a:xfrm>
        </p:spPr>
        <p:txBody>
          <a:bodyPr>
            <a:normAutofit/>
          </a:bodyPr>
          <a:lstStyle/>
          <a:p>
            <a:pPr marL="0" indent="0"/>
            <a:r>
              <a:rPr lang="en-US" sz="4000" baseline="30000" dirty="0"/>
              <a:t>18</a:t>
            </a:r>
            <a:r>
              <a:rPr lang="en-US" sz="4000" dirty="0"/>
              <a:t> Peacemakers who sow in peace </a:t>
            </a:r>
            <a:br>
              <a:rPr lang="en-US" sz="4000" u="sng" dirty="0">
                <a:solidFill>
                  <a:srgbClr val="FFFF00"/>
                </a:solidFill>
              </a:rPr>
            </a:br>
            <a:r>
              <a:rPr lang="en-US" sz="4000" dirty="0">
                <a:solidFill>
                  <a:srgbClr val="FFFF00"/>
                </a:solidFill>
              </a:rPr>
              <a:t>raise a harvest of righteousness</a:t>
            </a:r>
            <a:r>
              <a:rPr lang="en-US" sz="4000" dirty="0"/>
              <a:t>.</a:t>
            </a:r>
          </a:p>
        </p:txBody>
      </p:sp>
      <p:pic>
        <p:nvPicPr>
          <p:cNvPr id="4" name="Picture 3"/>
          <p:cNvPicPr>
            <a:picLocks noChangeAspect="1" noChangeArrowheads="1"/>
          </p:cNvPicPr>
          <p:nvPr/>
        </p:nvPicPr>
        <p:blipFill>
          <a:blip r:embed="rId2" cstate="print"/>
          <a:srcRect/>
          <a:stretch>
            <a:fillRect/>
          </a:stretch>
        </p:blipFill>
        <p:spPr bwMode="auto">
          <a:xfrm>
            <a:off x="6629400" y="-381000"/>
            <a:ext cx="5597434" cy="8339322"/>
          </a:xfrm>
          <a:prstGeom prst="rect">
            <a:avLst/>
          </a:prstGeom>
          <a:noFill/>
          <a:ln w="9525">
            <a:noFill/>
            <a:miter lim="800000"/>
            <a:headEnd/>
            <a:tailEnd/>
          </a:ln>
          <a:effectLst/>
        </p:spPr>
      </p:pic>
    </p:spTree>
    <p:extLst>
      <p:ext uri="{BB962C8B-B14F-4D97-AF65-F5344CB8AC3E}">
        <p14:creationId xmlns:p14="http://schemas.microsoft.com/office/powerpoint/2010/main" val="2358490595"/>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cstate="print"/>
          <a:srcRect l="8778" t="4000" r="6084"/>
          <a:stretch>
            <a:fillRect/>
          </a:stretch>
        </p:blipFill>
        <p:spPr bwMode="auto">
          <a:xfrm>
            <a:off x="0" y="0"/>
            <a:ext cx="9144000" cy="7848600"/>
          </a:xfrm>
          <a:prstGeom prst="rect">
            <a:avLst/>
          </a:prstGeom>
          <a:noFill/>
          <a:ln w="9525">
            <a:noFill/>
            <a:miter lim="800000"/>
            <a:headEnd/>
            <a:tailEnd/>
          </a:ln>
          <a:effectLst/>
        </p:spPr>
      </p:pic>
      <p:sp>
        <p:nvSpPr>
          <p:cNvPr id="3" name="Content Placeholder 2"/>
          <p:cNvSpPr>
            <a:spLocks noGrp="1"/>
          </p:cNvSpPr>
          <p:nvPr>
            <p:ph idx="1"/>
          </p:nvPr>
        </p:nvSpPr>
        <p:spPr>
          <a:xfrm>
            <a:off x="1981200" y="482601"/>
            <a:ext cx="3962400" cy="5643563"/>
          </a:xfrm>
        </p:spPr>
        <p:txBody>
          <a:bodyPr/>
          <a:lstStyle/>
          <a:p>
            <a:pPr marL="0" indent="0"/>
            <a:r>
              <a:rPr lang="en-US" baseline="30000" dirty="0"/>
              <a:t>18</a:t>
            </a:r>
            <a:r>
              <a:rPr lang="en-US" dirty="0"/>
              <a:t> Peacemakers who sow in peace </a:t>
            </a:r>
            <a:br>
              <a:rPr lang="en-US" u="sng" dirty="0">
                <a:solidFill>
                  <a:srgbClr val="FFFF00"/>
                </a:solidFill>
              </a:rPr>
            </a:br>
            <a:r>
              <a:rPr lang="en-US" dirty="0">
                <a:solidFill>
                  <a:srgbClr val="FFFF00"/>
                </a:solidFill>
              </a:rPr>
              <a:t>raise a harvest of righteousness</a:t>
            </a:r>
            <a:r>
              <a:rPr lang="en-US" dirty="0"/>
              <a:t>.</a:t>
            </a:r>
          </a:p>
        </p:txBody>
      </p:sp>
      <p:pic>
        <p:nvPicPr>
          <p:cNvPr id="5" name="Picture 3"/>
          <p:cNvPicPr>
            <a:picLocks noChangeAspect="1" noChangeArrowheads="1"/>
          </p:cNvPicPr>
          <p:nvPr/>
        </p:nvPicPr>
        <p:blipFill>
          <a:blip r:embed="rId4" cstate="print"/>
          <a:srcRect/>
          <a:stretch>
            <a:fillRect/>
          </a:stretch>
        </p:blipFill>
        <p:spPr bwMode="auto">
          <a:xfrm>
            <a:off x="6629400" y="-381000"/>
            <a:ext cx="5597434" cy="8339322"/>
          </a:xfrm>
          <a:prstGeom prst="rect">
            <a:avLst/>
          </a:prstGeom>
          <a:noFill/>
          <a:ln w="9525">
            <a:noFill/>
            <a:miter lim="800000"/>
            <a:headEnd/>
            <a:tailEnd/>
          </a:ln>
          <a:effectLst/>
        </p:spPr>
      </p:pic>
    </p:spTree>
    <p:extLst>
      <p:ext uri="{BB962C8B-B14F-4D97-AF65-F5344CB8AC3E}">
        <p14:creationId xmlns:p14="http://schemas.microsoft.com/office/powerpoint/2010/main" val="3400744678"/>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work?</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43239424"/>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p:cNvPicPr>
            <a:picLocks noChangeAspect="1" noChangeArrowheads="1"/>
          </p:cNvPicPr>
          <p:nvPr/>
        </p:nvPicPr>
        <p:blipFill>
          <a:blip r:embed="rId3" cstate="print"/>
          <a:srcRect l="3537" b="5501"/>
          <a:stretch>
            <a:fillRect/>
          </a:stretch>
        </p:blipFill>
        <p:spPr bwMode="auto">
          <a:xfrm>
            <a:off x="0" y="943610"/>
            <a:ext cx="5542483" cy="5918200"/>
          </a:xfrm>
          <a:prstGeom prst="rect">
            <a:avLst/>
          </a:prstGeom>
          <a:noFill/>
          <a:ln w="9525">
            <a:noFill/>
            <a:miter lim="800000"/>
            <a:headEnd/>
            <a:tailEnd/>
          </a:ln>
          <a:effectLst/>
        </p:spPr>
      </p:pic>
      <p:sp>
        <p:nvSpPr>
          <p:cNvPr id="10" name="Rectangle 9"/>
          <p:cNvSpPr/>
          <p:nvPr/>
        </p:nvSpPr>
        <p:spPr>
          <a:xfrm>
            <a:off x="5638800" y="171450"/>
            <a:ext cx="3009900" cy="1238250"/>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866900" y="266700"/>
            <a:ext cx="2247900" cy="1085850"/>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81200" y="482601"/>
            <a:ext cx="8268159" cy="5643563"/>
          </a:xfrm>
        </p:spPr>
        <p:txBody>
          <a:bodyPr/>
          <a:lstStyle/>
          <a:p>
            <a:pPr marL="0" indent="0"/>
            <a:r>
              <a:rPr lang="en-US" sz="4000" dirty="0"/>
              <a:t>GET ...</a:t>
            </a:r>
            <a:r>
              <a:rPr lang="en-US" sz="4000" dirty="0">
                <a:solidFill>
                  <a:srgbClr val="FFFF00"/>
                </a:solidFill>
              </a:rPr>
              <a:t> </a:t>
            </a:r>
            <a:endParaRPr lang="en-US" sz="4000" dirty="0"/>
          </a:p>
          <a:p>
            <a:pPr marL="0" indent="0"/>
            <a:endParaRPr lang="en-US" dirty="0"/>
          </a:p>
        </p:txBody>
      </p:sp>
      <p:sp>
        <p:nvSpPr>
          <p:cNvPr id="5" name="TextBox 4"/>
          <p:cNvSpPr txBox="1"/>
          <p:nvPr/>
        </p:nvSpPr>
        <p:spPr>
          <a:xfrm>
            <a:off x="6131278" y="361245"/>
            <a:ext cx="2288822"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SMART</a:t>
            </a:r>
          </a:p>
        </p:txBody>
      </p:sp>
    </p:spTree>
    <p:extLst>
      <p:ext uri="{BB962C8B-B14F-4D97-AF65-F5344CB8AC3E}">
        <p14:creationId xmlns:p14="http://schemas.microsoft.com/office/powerpoint/2010/main" val="797541959"/>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0" t="18572" r="19040" b="35283"/>
          <a:stretch>
            <a:fillRect/>
          </a:stretch>
        </p:blipFill>
        <p:spPr bwMode="auto">
          <a:xfrm>
            <a:off x="3036570" y="3276600"/>
            <a:ext cx="9144000" cy="35814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4" cstate="print"/>
          <a:srcRect l="3537" b="5501"/>
          <a:stretch>
            <a:fillRect/>
          </a:stretch>
        </p:blipFill>
        <p:spPr bwMode="auto">
          <a:xfrm>
            <a:off x="0" y="943610"/>
            <a:ext cx="5542483" cy="5918200"/>
          </a:xfrm>
          <a:prstGeom prst="rect">
            <a:avLst/>
          </a:prstGeom>
          <a:noFill/>
          <a:ln w="9525">
            <a:noFill/>
            <a:miter lim="800000"/>
            <a:headEnd/>
            <a:tailEnd/>
          </a:ln>
          <a:effectLst/>
        </p:spPr>
      </p:pic>
      <p:sp>
        <p:nvSpPr>
          <p:cNvPr id="7" name="Rectangle 6"/>
          <p:cNvSpPr/>
          <p:nvPr/>
        </p:nvSpPr>
        <p:spPr>
          <a:xfrm>
            <a:off x="4191000" y="171450"/>
            <a:ext cx="4457700" cy="1238250"/>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866900" y="266700"/>
            <a:ext cx="2247900" cy="1085850"/>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90156" y="350104"/>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BOOK SMART</a:t>
            </a:r>
          </a:p>
        </p:txBody>
      </p:sp>
      <p:sp>
        <p:nvSpPr>
          <p:cNvPr id="3" name="Content Placeholder 2"/>
          <p:cNvSpPr>
            <a:spLocks noGrp="1"/>
          </p:cNvSpPr>
          <p:nvPr>
            <p:ph idx="1"/>
          </p:nvPr>
        </p:nvSpPr>
        <p:spPr>
          <a:xfrm>
            <a:off x="1981200" y="482601"/>
            <a:ext cx="8268159" cy="5643563"/>
          </a:xfrm>
        </p:spPr>
        <p:txBody>
          <a:bodyPr/>
          <a:lstStyle/>
          <a:p>
            <a:pPr marL="0" indent="0"/>
            <a:r>
              <a:rPr lang="en-US" sz="4000" dirty="0"/>
              <a:t>GET ...</a:t>
            </a:r>
            <a:r>
              <a:rPr lang="en-US" sz="4000" dirty="0">
                <a:solidFill>
                  <a:srgbClr val="FFFF00"/>
                </a:solidFill>
              </a:rPr>
              <a:t> </a:t>
            </a:r>
            <a:endParaRPr lang="en-US" sz="4000" dirty="0"/>
          </a:p>
          <a:p>
            <a:pPr marL="0" indent="0"/>
            <a:endParaRPr lang="en-US" dirty="0"/>
          </a:p>
        </p:txBody>
      </p:sp>
    </p:spTree>
    <p:extLst>
      <p:ext uri="{BB962C8B-B14F-4D97-AF65-F5344CB8AC3E}">
        <p14:creationId xmlns:p14="http://schemas.microsoft.com/office/powerpoint/2010/main" val="3398886593"/>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l="11990" t="18572" r="19040" b="35283"/>
          <a:stretch>
            <a:fillRect/>
          </a:stretch>
        </p:blipFill>
        <p:spPr bwMode="auto">
          <a:xfrm>
            <a:off x="3036570" y="3276600"/>
            <a:ext cx="9144000" cy="35814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4" cstate="print"/>
          <a:srcRect l="3537" b="5501"/>
          <a:stretch>
            <a:fillRect/>
          </a:stretch>
        </p:blipFill>
        <p:spPr bwMode="auto">
          <a:xfrm>
            <a:off x="0" y="943610"/>
            <a:ext cx="5542483" cy="5918200"/>
          </a:xfrm>
          <a:prstGeom prst="rect">
            <a:avLst/>
          </a:prstGeom>
          <a:noFill/>
          <a:ln w="9525">
            <a:noFill/>
            <a:miter lim="800000"/>
            <a:headEnd/>
            <a:tailEnd/>
          </a:ln>
          <a:effectLst/>
        </p:spPr>
      </p:pic>
      <p:sp>
        <p:nvSpPr>
          <p:cNvPr id="7" name="Rectangle 6"/>
          <p:cNvSpPr/>
          <p:nvPr/>
        </p:nvSpPr>
        <p:spPr>
          <a:xfrm>
            <a:off x="4191000" y="171450"/>
            <a:ext cx="4457700" cy="1238250"/>
          </a:xfrm>
          <a:prstGeom prst="rect">
            <a:avLst/>
          </a:prstGeom>
          <a:solidFill>
            <a:srgbClr val="FF0000"/>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866900" y="266700"/>
            <a:ext cx="2247900" cy="1085850"/>
          </a:xfrm>
          <a:prstGeom prst="rightArrow">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90156" y="350104"/>
            <a:ext cx="4425244" cy="830997"/>
          </a:xfrm>
          <a:prstGeom prst="rect">
            <a:avLst/>
          </a:prstGeom>
          <a:noFill/>
        </p:spPr>
        <p:txBody>
          <a:bodyPr wrap="square" rtlCol="0">
            <a:spAutoFit/>
          </a:bodyPr>
          <a:lstStyle/>
          <a:p>
            <a:r>
              <a:rPr lang="en-US" sz="4800" b="1" dirty="0">
                <a:ln>
                  <a:solidFill>
                    <a:schemeClr val="tx1"/>
                  </a:solidFill>
                </a:ln>
                <a:solidFill>
                  <a:schemeClr val="bg1"/>
                </a:solidFill>
                <a:effectLst>
                  <a:outerShdw blurRad="50800" dist="114300" dir="2520000" algn="ctr" rotWithShape="0">
                    <a:srgbClr val="000000"/>
                  </a:outerShdw>
                </a:effectLst>
              </a:rPr>
              <a:t>BOOK SMART</a:t>
            </a:r>
          </a:p>
        </p:txBody>
      </p:sp>
      <p:sp>
        <p:nvSpPr>
          <p:cNvPr id="3" name="Content Placeholder 2"/>
          <p:cNvSpPr>
            <a:spLocks noGrp="1"/>
          </p:cNvSpPr>
          <p:nvPr>
            <p:ph idx="1"/>
          </p:nvPr>
        </p:nvSpPr>
        <p:spPr>
          <a:xfrm>
            <a:off x="1981200" y="482601"/>
            <a:ext cx="8268159" cy="5643563"/>
          </a:xfrm>
        </p:spPr>
        <p:txBody>
          <a:bodyPr/>
          <a:lstStyle/>
          <a:p>
            <a:pPr marL="0" indent="0"/>
            <a:r>
              <a:rPr lang="en-US" sz="4000" dirty="0"/>
              <a:t>GET ...</a:t>
            </a:r>
            <a:r>
              <a:rPr lang="en-US" sz="4000" dirty="0">
                <a:solidFill>
                  <a:srgbClr val="FFFF00"/>
                </a:solidFill>
              </a:rPr>
              <a:t> </a:t>
            </a:r>
            <a:endParaRPr lang="en-US" sz="4000" dirty="0"/>
          </a:p>
          <a:p>
            <a:pPr marL="0" indent="0"/>
            <a:endParaRPr lang="en-US" dirty="0"/>
          </a:p>
        </p:txBody>
      </p:sp>
      <p:sp>
        <p:nvSpPr>
          <p:cNvPr id="9" name="TextBox 8"/>
          <p:cNvSpPr txBox="1"/>
          <p:nvPr/>
        </p:nvSpPr>
        <p:spPr>
          <a:xfrm>
            <a:off x="6477000" y="1847851"/>
            <a:ext cx="4191000" cy="1015663"/>
          </a:xfrm>
          <a:prstGeom prst="rect">
            <a:avLst/>
          </a:prstGeom>
          <a:noFill/>
        </p:spPr>
        <p:txBody>
          <a:bodyPr wrap="square" rtlCol="0">
            <a:spAutoFit/>
          </a:bodyPr>
          <a:lstStyle/>
          <a:p>
            <a:r>
              <a:rPr lang="en-US" sz="6000" b="1" dirty="0">
                <a:ln>
                  <a:solidFill>
                    <a:srgbClr val="FF0000"/>
                  </a:solidFill>
                </a:ln>
                <a:solidFill>
                  <a:srgbClr val="FFFF00"/>
                </a:solidFill>
                <a:effectLst>
                  <a:outerShdw blurRad="38100" dist="38100" dir="2700000" algn="tl">
                    <a:srgbClr val="000000">
                      <a:alpha val="43137"/>
                    </a:srgbClr>
                  </a:outerShdw>
                </a:effectLst>
              </a:rPr>
              <a:t>And then ...</a:t>
            </a:r>
          </a:p>
        </p:txBody>
      </p:sp>
    </p:spTree>
    <p:extLst>
      <p:ext uri="{BB962C8B-B14F-4D97-AF65-F5344CB8AC3E}">
        <p14:creationId xmlns:p14="http://schemas.microsoft.com/office/powerpoint/2010/main" val="327534189"/>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
        <p:nvSpPr>
          <p:cNvPr id="4"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07798750"/>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47751"/>
            <a:ext cx="8229600" cy="5307013"/>
          </a:xfrm>
        </p:spPr>
        <p:txBody>
          <a:bodyPr>
            <a:normAutofit/>
          </a:bodyPr>
          <a:lstStyle/>
          <a:p>
            <a:r>
              <a:rPr lang="en-US" sz="4000" baseline="30000" dirty="0"/>
              <a:t>13</a:t>
            </a:r>
            <a:r>
              <a:rPr lang="en-US" sz="4000" dirty="0"/>
              <a:t> Who is   wise and understanding among you? Let him </a:t>
            </a:r>
            <a:r>
              <a:rPr lang="en-US" sz="4000" dirty="0">
                <a:solidFill>
                  <a:srgbClr val="FFFF00"/>
                </a:solidFill>
              </a:rPr>
              <a:t>show it by his good </a:t>
            </a:r>
            <a:r>
              <a:rPr lang="en-US" sz="4000" u="sng" dirty="0">
                <a:solidFill>
                  <a:srgbClr val="FFFF00"/>
                </a:solidFill>
              </a:rPr>
              <a:t>life</a:t>
            </a:r>
            <a:r>
              <a:rPr lang="en-US" sz="4000" dirty="0">
                <a:solidFill>
                  <a:srgbClr val="FFFF00"/>
                </a:solidFill>
              </a:rPr>
              <a:t>, by deeds </a:t>
            </a:r>
            <a:br>
              <a:rPr lang="en-US" sz="4000" dirty="0">
                <a:solidFill>
                  <a:srgbClr val="FFFF00"/>
                </a:solidFill>
              </a:rPr>
            </a:br>
            <a:r>
              <a:rPr lang="en-US" sz="4000" dirty="0">
                <a:solidFill>
                  <a:srgbClr val="FFFF00"/>
                </a:solidFill>
              </a:rPr>
              <a:t>done in the </a:t>
            </a:r>
            <a:r>
              <a:rPr lang="en-US" sz="4000" u="sng" dirty="0">
                <a:solidFill>
                  <a:srgbClr val="FFFF00"/>
                </a:solidFill>
              </a:rPr>
              <a:t>humility</a:t>
            </a:r>
            <a:br>
              <a:rPr lang="en-US" sz="4000" u="sng" dirty="0">
                <a:solidFill>
                  <a:srgbClr val="FFFF00"/>
                </a:solidFill>
              </a:rPr>
            </a:br>
            <a:r>
              <a:rPr lang="en-US" sz="4000" dirty="0"/>
              <a:t>that comes from</a:t>
            </a:r>
            <a:br>
              <a:rPr lang="en-US" sz="4000" dirty="0"/>
            </a:br>
            <a:r>
              <a:rPr lang="en-US" sz="4000" dirty="0"/>
              <a:t>wisdom.</a:t>
            </a:r>
          </a:p>
        </p:txBody>
      </p:sp>
      <p:pic>
        <p:nvPicPr>
          <p:cNvPr id="2051" name="Picture 3"/>
          <p:cNvPicPr>
            <a:picLocks noChangeAspect="1" noChangeArrowheads="1"/>
          </p:cNvPicPr>
          <p:nvPr/>
        </p:nvPicPr>
        <p:blipFill>
          <a:blip r:embed="rId3" cstate="print"/>
          <a:srcRect/>
          <a:stretch>
            <a:fillRect/>
          </a:stretch>
        </p:blipFill>
        <p:spPr bwMode="auto">
          <a:xfrm>
            <a:off x="6858000" y="2355669"/>
            <a:ext cx="4988490" cy="4495800"/>
          </a:xfrm>
          <a:prstGeom prst="rect">
            <a:avLst/>
          </a:prstGeom>
          <a:noFill/>
          <a:ln w="9525">
            <a:noFill/>
            <a:miter lim="800000"/>
            <a:headEnd/>
            <a:tailEnd/>
          </a:ln>
          <a:effectLst/>
        </p:spPr>
      </p:pic>
    </p:spTree>
    <p:extLst>
      <p:ext uri="{BB962C8B-B14F-4D97-AF65-F5344CB8AC3E}">
        <p14:creationId xmlns:p14="http://schemas.microsoft.com/office/powerpoint/2010/main" val="2026592540"/>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47751"/>
            <a:ext cx="8229600" cy="5307013"/>
          </a:xfrm>
        </p:spPr>
        <p:txBody>
          <a:bodyPr>
            <a:normAutofit/>
          </a:bodyPr>
          <a:lstStyle/>
          <a:p>
            <a:r>
              <a:rPr lang="en-US" sz="4000" baseline="30000" dirty="0"/>
              <a:t>13</a:t>
            </a:r>
            <a:r>
              <a:rPr lang="en-US" sz="4000" dirty="0"/>
              <a:t> Who is   wise and understanding among you? Let him </a:t>
            </a:r>
            <a:r>
              <a:rPr lang="en-US" sz="4000" dirty="0">
                <a:solidFill>
                  <a:srgbClr val="FFFF00"/>
                </a:solidFill>
              </a:rPr>
              <a:t>show it by his good </a:t>
            </a:r>
            <a:r>
              <a:rPr lang="en-US" sz="4000" u="sng" dirty="0">
                <a:solidFill>
                  <a:srgbClr val="FFFF00"/>
                </a:solidFill>
              </a:rPr>
              <a:t>life</a:t>
            </a:r>
            <a:r>
              <a:rPr lang="en-US" sz="4000" dirty="0">
                <a:solidFill>
                  <a:srgbClr val="FFFF00"/>
                </a:solidFill>
              </a:rPr>
              <a:t>, by deeds </a:t>
            </a:r>
            <a:br>
              <a:rPr lang="en-US" sz="4000" dirty="0">
                <a:solidFill>
                  <a:srgbClr val="FFFF00"/>
                </a:solidFill>
              </a:rPr>
            </a:br>
            <a:r>
              <a:rPr lang="en-US" sz="4000" dirty="0">
                <a:solidFill>
                  <a:srgbClr val="FFFF00"/>
                </a:solidFill>
              </a:rPr>
              <a:t>done in the </a:t>
            </a:r>
            <a:r>
              <a:rPr lang="en-US" sz="4000" u="sng" dirty="0">
                <a:solidFill>
                  <a:srgbClr val="FFFF00"/>
                </a:solidFill>
              </a:rPr>
              <a:t>humility</a:t>
            </a:r>
            <a:br>
              <a:rPr lang="en-US" sz="4000" u="sng" dirty="0">
                <a:solidFill>
                  <a:srgbClr val="FFFF00"/>
                </a:solidFill>
              </a:rPr>
            </a:br>
            <a:r>
              <a:rPr lang="en-US" sz="4000" dirty="0"/>
              <a:t>that comes from</a:t>
            </a:r>
            <a:br>
              <a:rPr lang="en-US" sz="4000" dirty="0"/>
            </a:br>
            <a:r>
              <a:rPr lang="en-US" sz="4000" dirty="0"/>
              <a:t>wisdom.</a:t>
            </a:r>
          </a:p>
        </p:txBody>
      </p:sp>
      <p:pic>
        <p:nvPicPr>
          <p:cNvPr id="2051" name="Picture 3"/>
          <p:cNvPicPr>
            <a:picLocks noChangeAspect="1" noChangeArrowheads="1"/>
          </p:cNvPicPr>
          <p:nvPr/>
        </p:nvPicPr>
        <p:blipFill>
          <a:blip r:embed="rId3" cstate="print"/>
          <a:srcRect/>
          <a:stretch>
            <a:fillRect/>
          </a:stretch>
        </p:blipFill>
        <p:spPr bwMode="auto">
          <a:xfrm>
            <a:off x="6858000" y="2355669"/>
            <a:ext cx="4988490" cy="4495800"/>
          </a:xfrm>
          <a:prstGeom prst="rect">
            <a:avLst/>
          </a:prstGeom>
          <a:noFill/>
          <a:ln w="9525">
            <a:noFill/>
            <a:miter lim="800000"/>
            <a:headEnd/>
            <a:tailEnd/>
          </a:ln>
          <a:effectLst/>
        </p:spPr>
      </p:pic>
      <p:sp>
        <p:nvSpPr>
          <p:cNvPr id="4" name="TextBox 3"/>
          <p:cNvSpPr txBox="1"/>
          <p:nvPr/>
        </p:nvSpPr>
        <p:spPr>
          <a:xfrm rot="20740755">
            <a:off x="3762784" y="180694"/>
            <a:ext cx="1314784" cy="1015663"/>
          </a:xfrm>
          <a:prstGeom prst="rect">
            <a:avLst/>
          </a:prstGeom>
          <a:noFill/>
        </p:spPr>
        <p:txBody>
          <a:bodyPr wrap="none" rtlCol="0">
            <a:spAutoFit/>
          </a:bodyPr>
          <a:lstStyle/>
          <a:p>
            <a:r>
              <a:rPr lang="en-US" sz="6000" b="1" dirty="0">
                <a:solidFill>
                  <a:srgbClr val="FFFF00"/>
                </a:solidFill>
                <a:latin typeface="Gabriola" pitchFamily="82" charset="0"/>
              </a:rPr>
              <a:t>book</a:t>
            </a:r>
          </a:p>
        </p:txBody>
      </p:sp>
      <p:sp>
        <p:nvSpPr>
          <p:cNvPr id="5" name="Freeform 4"/>
          <p:cNvSpPr/>
          <p:nvPr/>
        </p:nvSpPr>
        <p:spPr>
          <a:xfrm>
            <a:off x="4038600" y="1143000"/>
            <a:ext cx="328108" cy="611393"/>
          </a:xfrm>
          <a:custGeom>
            <a:avLst/>
            <a:gdLst>
              <a:gd name="connsiteX0" fmla="*/ 0 w 247650"/>
              <a:gd name="connsiteY0" fmla="*/ 476250 h 476250"/>
              <a:gd name="connsiteX1" fmla="*/ 114300 w 247650"/>
              <a:gd name="connsiteY1" fmla="*/ 0 h 476250"/>
              <a:gd name="connsiteX2" fmla="*/ 247650 w 247650"/>
              <a:gd name="connsiteY2" fmla="*/ 400050 h 476250"/>
              <a:gd name="connsiteX3" fmla="*/ 152400 w 247650"/>
              <a:gd name="connsiteY3" fmla="*/ 190500 h 476250"/>
              <a:gd name="connsiteX4" fmla="*/ 0 w 247650"/>
              <a:gd name="connsiteY4" fmla="*/ 476250 h 476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476250">
                <a:moveTo>
                  <a:pt x="0" y="476250"/>
                </a:moveTo>
                <a:lnTo>
                  <a:pt x="114300" y="0"/>
                </a:lnTo>
                <a:lnTo>
                  <a:pt x="247650" y="400050"/>
                </a:lnTo>
                <a:lnTo>
                  <a:pt x="152400" y="190500"/>
                </a:lnTo>
                <a:lnTo>
                  <a:pt x="0" y="476250"/>
                </a:lnTo>
                <a:close/>
              </a:path>
            </a:pathLst>
          </a:cu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129484484"/>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a:stretch>
            <a:fillRect/>
          </a:stretch>
        </p:blipFill>
        <p:spPr bwMode="auto">
          <a:xfrm>
            <a:off x="0" y="-1521407"/>
            <a:ext cx="12192000" cy="847402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effectLst>
                  <a:glow rad="127000">
                    <a:schemeClr val="tx2">
                      <a:lumMod val="75000"/>
                    </a:schemeClr>
                  </a:glow>
                  <a:outerShdw blurRad="38100" dist="38100" dir="2700000" algn="tl">
                    <a:srgbClr val="000000">
                      <a:alpha val="43137"/>
                    </a:srgbClr>
                  </a:outerShdw>
                </a:effectLst>
              </a:rPr>
              <a:t>Remember my neighbor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05980503"/>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how about </a:t>
            </a:r>
            <a:r>
              <a:rPr lang="en-US" u="sng" dirty="0"/>
              <a:t>YOU</a:t>
            </a:r>
            <a:r>
              <a:rPr lang="en-US" dirty="0"/>
              <a:t>?</a:t>
            </a:r>
          </a:p>
        </p:txBody>
      </p:sp>
      <p:sp>
        <p:nvSpPr>
          <p:cNvPr id="3" name="Content Placeholder 2"/>
          <p:cNvSpPr>
            <a:spLocks noGrp="1"/>
          </p:cNvSpPr>
          <p:nvPr>
            <p:ph idx="1"/>
          </p:nvPr>
        </p:nvSpPr>
        <p:spPr/>
        <p:txBody>
          <a:bodyPr/>
          <a:lstStyle/>
          <a:p>
            <a:endParaRPr lang="en-US"/>
          </a:p>
        </p:txBody>
      </p:sp>
      <p:pic>
        <p:nvPicPr>
          <p:cNvPr id="4" name="Picture 9"/>
          <p:cNvPicPr>
            <a:picLocks noChangeAspect="1" noChangeArrowheads="1"/>
          </p:cNvPicPr>
          <p:nvPr/>
        </p:nvPicPr>
        <p:blipFill>
          <a:blip r:embed="rId2" cstate="print"/>
          <a:srcRect l="3537" b="5501"/>
          <a:stretch>
            <a:fillRect/>
          </a:stretch>
        </p:blipFill>
        <p:spPr bwMode="auto">
          <a:xfrm>
            <a:off x="0" y="956733"/>
            <a:ext cx="5542483" cy="5918200"/>
          </a:xfrm>
          <a:prstGeom prst="rect">
            <a:avLst/>
          </a:prstGeom>
          <a:noFill/>
          <a:ln w="9525">
            <a:noFill/>
            <a:miter lim="800000"/>
            <a:headEnd/>
            <a:tailEnd/>
          </a:ln>
          <a:effectLst/>
        </p:spPr>
      </p:pic>
      <p:pic>
        <p:nvPicPr>
          <p:cNvPr id="5" name="Picture 7"/>
          <p:cNvPicPr>
            <a:picLocks noChangeAspect="1" noChangeArrowheads="1"/>
          </p:cNvPicPr>
          <p:nvPr/>
        </p:nvPicPr>
        <p:blipFill rotWithShape="1">
          <a:blip r:embed="rId3" cstate="print"/>
          <a:srcRect r="1773" b="2586"/>
          <a:stretch/>
        </p:blipFill>
        <p:spPr bwMode="auto">
          <a:xfrm>
            <a:off x="6553199" y="1149879"/>
            <a:ext cx="5655733" cy="5741988"/>
          </a:xfrm>
          <a:prstGeom prst="rect">
            <a:avLst/>
          </a:prstGeom>
          <a:noFill/>
          <a:ln w="9525">
            <a:noFill/>
            <a:miter lim="800000"/>
            <a:headEnd/>
            <a:tailEnd/>
          </a:ln>
          <a:effectLst/>
        </p:spPr>
      </p:pic>
    </p:spTree>
    <p:extLst>
      <p:ext uri="{BB962C8B-B14F-4D97-AF65-F5344CB8AC3E}">
        <p14:creationId xmlns:p14="http://schemas.microsoft.com/office/powerpoint/2010/main" val="3720071447"/>
      </p:ext>
    </p:extLst>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want to be?</a:t>
            </a:r>
          </a:p>
        </p:txBody>
      </p:sp>
      <p:sp>
        <p:nvSpPr>
          <p:cNvPr id="3" name="Content Placeholder 2"/>
          <p:cNvSpPr>
            <a:spLocks noGrp="1"/>
          </p:cNvSpPr>
          <p:nvPr>
            <p:ph idx="1"/>
          </p:nvPr>
        </p:nvSpPr>
        <p:spPr/>
        <p:txBody>
          <a:bodyPr/>
          <a:lstStyle/>
          <a:p>
            <a:endParaRPr lang="en-US"/>
          </a:p>
        </p:txBody>
      </p:sp>
      <p:pic>
        <p:nvPicPr>
          <p:cNvPr id="4" name="Picture 9"/>
          <p:cNvPicPr>
            <a:picLocks noChangeAspect="1" noChangeArrowheads="1"/>
          </p:cNvPicPr>
          <p:nvPr/>
        </p:nvPicPr>
        <p:blipFill>
          <a:blip r:embed="rId2" cstate="print"/>
          <a:srcRect l="3537" b="5501"/>
          <a:stretch>
            <a:fillRect/>
          </a:stretch>
        </p:blipFill>
        <p:spPr bwMode="auto">
          <a:xfrm>
            <a:off x="0" y="956733"/>
            <a:ext cx="5542483" cy="5918200"/>
          </a:xfrm>
          <a:prstGeom prst="rect">
            <a:avLst/>
          </a:prstGeom>
          <a:noFill/>
          <a:ln w="9525">
            <a:noFill/>
            <a:miter lim="800000"/>
            <a:headEnd/>
            <a:tailEnd/>
          </a:ln>
          <a:effectLst/>
        </p:spPr>
      </p:pic>
      <p:pic>
        <p:nvPicPr>
          <p:cNvPr id="5" name="Picture 7"/>
          <p:cNvPicPr>
            <a:picLocks noChangeAspect="1" noChangeArrowheads="1"/>
          </p:cNvPicPr>
          <p:nvPr/>
        </p:nvPicPr>
        <p:blipFill rotWithShape="1">
          <a:blip r:embed="rId3" cstate="print"/>
          <a:srcRect r="1773" b="2586"/>
          <a:stretch/>
        </p:blipFill>
        <p:spPr bwMode="auto">
          <a:xfrm>
            <a:off x="6553199" y="1149879"/>
            <a:ext cx="5655733" cy="5741988"/>
          </a:xfrm>
          <a:prstGeom prst="rect">
            <a:avLst/>
          </a:prstGeom>
          <a:noFill/>
          <a:ln w="9525">
            <a:noFill/>
            <a:miter lim="800000"/>
            <a:headEnd/>
            <a:tailEnd/>
          </a:ln>
          <a:effectLst/>
        </p:spPr>
      </p:pic>
    </p:spTree>
    <p:extLst>
      <p:ext uri="{BB962C8B-B14F-4D97-AF65-F5344CB8AC3E}">
        <p14:creationId xmlns:p14="http://schemas.microsoft.com/office/powerpoint/2010/main" val="2999074284"/>
      </p:ext>
    </p:extLst>
  </p:cSld>
  <p:clrMapOvr>
    <a:masterClrMapping/>
  </p:clrMapOvr>
  <p:transition>
    <p:zo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want to be?</a:t>
            </a:r>
          </a:p>
        </p:txBody>
      </p:sp>
      <p:sp>
        <p:nvSpPr>
          <p:cNvPr id="3" name="Content Placeholder 2"/>
          <p:cNvSpPr>
            <a:spLocks noGrp="1"/>
          </p:cNvSpPr>
          <p:nvPr>
            <p:ph idx="1"/>
          </p:nvPr>
        </p:nvSpPr>
        <p:spPr>
          <a:xfrm>
            <a:off x="5791200" y="1600201"/>
            <a:ext cx="5791200" cy="4525963"/>
          </a:xfrm>
        </p:spPr>
        <p:txBody>
          <a:bodyPr>
            <a:normAutofit/>
          </a:bodyPr>
          <a:lstStyle/>
          <a:p>
            <a:r>
              <a:rPr lang="en-US" sz="4000" dirty="0"/>
              <a:t>You get this from a ...</a:t>
            </a:r>
          </a:p>
          <a:p>
            <a:r>
              <a:rPr lang="en-US" sz="4000" dirty="0"/>
              <a:t>	“good life, by </a:t>
            </a:r>
            <a:r>
              <a:rPr lang="en-US" sz="4000" dirty="0">
                <a:solidFill>
                  <a:srgbClr val="FFFF00"/>
                </a:solidFill>
              </a:rPr>
              <a:t>deeds </a:t>
            </a:r>
            <a:br>
              <a:rPr lang="en-US" sz="4000" dirty="0">
                <a:solidFill>
                  <a:srgbClr val="FFFF00"/>
                </a:solidFill>
              </a:rPr>
            </a:br>
            <a:r>
              <a:rPr lang="en-US" sz="4000" dirty="0">
                <a:solidFill>
                  <a:srgbClr val="FFFF00"/>
                </a:solidFill>
              </a:rPr>
              <a:t>done</a:t>
            </a:r>
            <a:r>
              <a:rPr lang="en-US" sz="4000" dirty="0"/>
              <a:t> in ... humility.”</a:t>
            </a:r>
          </a:p>
        </p:txBody>
      </p:sp>
      <p:pic>
        <p:nvPicPr>
          <p:cNvPr id="4" name="Picture 9"/>
          <p:cNvPicPr>
            <a:picLocks noChangeAspect="1" noChangeArrowheads="1"/>
          </p:cNvPicPr>
          <p:nvPr/>
        </p:nvPicPr>
        <p:blipFill>
          <a:blip r:embed="rId2" cstate="print"/>
          <a:srcRect l="3537" b="5501"/>
          <a:stretch>
            <a:fillRect/>
          </a:stretch>
        </p:blipFill>
        <p:spPr bwMode="auto">
          <a:xfrm>
            <a:off x="0" y="956733"/>
            <a:ext cx="5542483" cy="5918200"/>
          </a:xfrm>
          <a:prstGeom prst="rect">
            <a:avLst/>
          </a:prstGeom>
          <a:noFill/>
          <a:ln w="9525">
            <a:noFill/>
            <a:miter lim="800000"/>
            <a:headEnd/>
            <a:tailEnd/>
          </a:ln>
          <a:effectLst/>
        </p:spPr>
      </p:pic>
    </p:spTree>
    <p:extLst>
      <p:ext uri="{BB962C8B-B14F-4D97-AF65-F5344CB8AC3E}">
        <p14:creationId xmlns:p14="http://schemas.microsoft.com/office/powerpoint/2010/main" val="10280485"/>
      </p:ext>
    </p:extLst>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want to be?</a:t>
            </a:r>
          </a:p>
        </p:txBody>
      </p:sp>
      <p:sp>
        <p:nvSpPr>
          <p:cNvPr id="3" name="Content Placeholder 2"/>
          <p:cNvSpPr>
            <a:spLocks noGrp="1"/>
          </p:cNvSpPr>
          <p:nvPr>
            <p:ph idx="1"/>
          </p:nvPr>
        </p:nvSpPr>
        <p:spPr>
          <a:xfrm>
            <a:off x="5791200" y="1600201"/>
            <a:ext cx="5791200" cy="4525963"/>
          </a:xfrm>
        </p:spPr>
        <p:txBody>
          <a:bodyPr>
            <a:normAutofit/>
          </a:bodyPr>
          <a:lstStyle/>
          <a:p>
            <a:r>
              <a:rPr lang="en-US" sz="4000" dirty="0"/>
              <a:t>You get this from a ...</a:t>
            </a:r>
          </a:p>
          <a:p>
            <a:r>
              <a:rPr lang="en-US" sz="4000" dirty="0"/>
              <a:t>	“good life, by </a:t>
            </a:r>
            <a:r>
              <a:rPr lang="en-US" sz="4000" dirty="0">
                <a:solidFill>
                  <a:srgbClr val="FFFF00"/>
                </a:solidFill>
              </a:rPr>
              <a:t>deeds </a:t>
            </a:r>
            <a:br>
              <a:rPr lang="en-US" sz="4000" dirty="0">
                <a:solidFill>
                  <a:srgbClr val="FFFF00"/>
                </a:solidFill>
              </a:rPr>
            </a:br>
            <a:r>
              <a:rPr lang="en-US" sz="4000" dirty="0">
                <a:solidFill>
                  <a:srgbClr val="FFFF00"/>
                </a:solidFill>
              </a:rPr>
              <a:t>done</a:t>
            </a:r>
            <a:r>
              <a:rPr lang="en-US" sz="4000" dirty="0"/>
              <a:t> in ... humility.”</a:t>
            </a:r>
          </a:p>
          <a:p>
            <a:endParaRPr lang="en-US" sz="4000" dirty="0"/>
          </a:p>
          <a:p>
            <a:pPr algn="ctr"/>
            <a:r>
              <a:rPr lang="en-US" sz="5400" dirty="0">
                <a:solidFill>
                  <a:srgbClr val="FFFF00"/>
                </a:solidFill>
                <a:effectLst>
                  <a:glow rad="127000">
                    <a:schemeClr val="tx1"/>
                  </a:glow>
                  <a:outerShdw blurRad="38100" dist="38100" dir="2700000" algn="tl">
                    <a:srgbClr val="000000">
                      <a:alpha val="43137"/>
                    </a:srgbClr>
                  </a:outerShdw>
                </a:effectLst>
              </a:rPr>
              <a:t>A Faith that Works </a:t>
            </a:r>
            <a:br>
              <a:rPr lang="en-US" sz="5400" dirty="0">
                <a:solidFill>
                  <a:srgbClr val="FFFF00"/>
                </a:solidFill>
                <a:effectLst>
                  <a:glow rad="127000">
                    <a:schemeClr val="tx1"/>
                  </a:glow>
                  <a:outerShdw blurRad="38100" dist="38100" dir="2700000" algn="tl">
                    <a:srgbClr val="000000">
                      <a:alpha val="43137"/>
                    </a:srgbClr>
                  </a:outerShdw>
                </a:effectLst>
              </a:rPr>
            </a:br>
            <a:r>
              <a:rPr lang="en-US" sz="5400" dirty="0">
                <a:solidFill>
                  <a:srgbClr val="FFFF00"/>
                </a:solidFill>
                <a:effectLst>
                  <a:glow rad="127000">
                    <a:schemeClr val="tx1"/>
                  </a:glow>
                  <a:outerShdw blurRad="38100" dist="38100" dir="2700000" algn="tl">
                    <a:srgbClr val="000000">
                      <a:alpha val="43137"/>
                    </a:srgbClr>
                  </a:outerShdw>
                </a:effectLst>
              </a:rPr>
              <a:t>for you!</a:t>
            </a:r>
          </a:p>
        </p:txBody>
      </p:sp>
      <p:pic>
        <p:nvPicPr>
          <p:cNvPr id="4" name="Picture 9"/>
          <p:cNvPicPr>
            <a:picLocks noChangeAspect="1" noChangeArrowheads="1"/>
          </p:cNvPicPr>
          <p:nvPr/>
        </p:nvPicPr>
        <p:blipFill>
          <a:blip r:embed="rId2" cstate="print"/>
          <a:srcRect l="3537" b="5501"/>
          <a:stretch>
            <a:fillRect/>
          </a:stretch>
        </p:blipFill>
        <p:spPr bwMode="auto">
          <a:xfrm>
            <a:off x="0" y="956733"/>
            <a:ext cx="5542483" cy="5918200"/>
          </a:xfrm>
          <a:prstGeom prst="rect">
            <a:avLst/>
          </a:prstGeom>
          <a:noFill/>
          <a:ln w="9525">
            <a:noFill/>
            <a:miter lim="800000"/>
            <a:headEnd/>
            <a:tailEnd/>
          </a:ln>
          <a:effectLst/>
        </p:spPr>
      </p:pic>
    </p:spTree>
    <p:extLst>
      <p:ext uri="{BB962C8B-B14F-4D97-AF65-F5344CB8AC3E}">
        <p14:creationId xmlns:p14="http://schemas.microsoft.com/office/powerpoint/2010/main" val="3744200221"/>
      </p:ext>
    </p:extLst>
  </p:cSld>
  <p:clrMapOvr>
    <a:masterClrMapping/>
  </p:clrMapOvr>
  <p:transition>
    <p:zo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95600"/>
            <a:ext cx="11379200" cy="1143000"/>
          </a:xfrm>
        </p:spPr>
        <p:txBody>
          <a:bodyPr/>
          <a:lstStyle/>
          <a:p>
            <a:r>
              <a:rPr lang="en-US" sz="9600"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00243830"/>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3" name="Picture 9"/>
          <p:cNvPicPr>
            <a:picLocks noChangeAspect="1" noChangeArrowheads="1"/>
          </p:cNvPicPr>
          <p:nvPr/>
        </p:nvPicPr>
        <p:blipFill>
          <a:blip r:embed="rId3" cstate="print"/>
          <a:srcRect/>
          <a:stretch>
            <a:fillRect/>
          </a:stretch>
        </p:blipFill>
        <p:spPr bwMode="auto">
          <a:xfrm>
            <a:off x="4419600" y="2154655"/>
            <a:ext cx="2730500" cy="1562100"/>
          </a:xfrm>
          <a:prstGeom prst="rect">
            <a:avLst/>
          </a:prstGeom>
          <a:noFill/>
          <a:ln w="9525">
            <a:noFill/>
            <a:miter lim="800000"/>
            <a:headEnd/>
            <a:tailEnd/>
          </a:ln>
          <a:effectLst/>
        </p:spPr>
      </p:pic>
      <p:sp>
        <p:nvSpPr>
          <p:cNvPr id="6"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4635032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8" name="Picture 7"/>
          <p:cNvPicPr>
            <a:picLocks noChangeAspect="1" noChangeArrowheads="1"/>
          </p:cNvPicPr>
          <p:nvPr/>
        </p:nvPicPr>
        <p:blipFill>
          <a:blip r:embed="rId3" cstate="print"/>
          <a:srcRect/>
          <a:stretch>
            <a:fillRect/>
          </a:stretch>
        </p:blipFill>
        <p:spPr bwMode="auto">
          <a:xfrm>
            <a:off x="2590800" y="3276600"/>
            <a:ext cx="3570287" cy="10287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3048000" y="152400"/>
            <a:ext cx="2049516" cy="3662103"/>
          </a:xfrm>
          <a:prstGeom prst="rect">
            <a:avLst/>
          </a:prstGeom>
          <a:noFill/>
          <a:ln w="9525">
            <a:noFill/>
            <a:miter lim="800000"/>
            <a:headEnd/>
            <a:tailEnd/>
          </a:ln>
          <a:effectLst/>
        </p:spPr>
      </p:pic>
      <p:sp>
        <p:nvSpPr>
          <p:cNvPr id="10"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5698699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cstate="print"/>
          <a:srcRect/>
          <a:stretch>
            <a:fillRect/>
          </a:stretch>
        </p:blipFill>
        <p:spPr bwMode="auto">
          <a:xfrm>
            <a:off x="2362201" y="1392655"/>
            <a:ext cx="8027987" cy="48148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2667006" y="3297654"/>
            <a:ext cx="3570287" cy="1028700"/>
          </a:xfrm>
          <a:prstGeom prst="rect">
            <a:avLst/>
          </a:prstGeom>
          <a:noFill/>
          <a:ln w="9525">
            <a:noFill/>
            <a:miter lim="800000"/>
            <a:headEnd/>
            <a:tailEnd/>
          </a:ln>
          <a:effectLst/>
        </p:spPr>
      </p:pic>
      <p:sp>
        <p:nvSpPr>
          <p:cNvPr id="4"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6855132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854185" y="1394322"/>
            <a:ext cx="9539288" cy="5297488"/>
          </a:xfrm>
          <a:prstGeom prst="rect">
            <a:avLst/>
          </a:prstGeom>
          <a:noFill/>
          <a:ln w="9525">
            <a:noFill/>
            <a:miter lim="800000"/>
            <a:headEnd/>
            <a:tailEnd/>
          </a:ln>
          <a:effectLst/>
        </p:spPr>
      </p:pic>
      <p:sp>
        <p:nvSpPr>
          <p:cNvPr id="3" name="Title 1"/>
          <p:cNvSpPr txBox="1">
            <a:spLocks/>
          </p:cNvSpPr>
          <p:nvPr/>
        </p:nvSpPr>
        <p:spPr>
          <a:xfrm>
            <a:off x="1524000" y="0"/>
            <a:ext cx="9144000" cy="1143000"/>
          </a:xfrm>
          <a:prstGeom prst="rect">
            <a:avLst/>
          </a:prstGeom>
        </p:spPr>
        <p:txBody>
          <a:bodyPr/>
          <a:lstStyle/>
          <a:p>
            <a:pPr algn="ctr">
              <a:spcBef>
                <a:spcPct val="0"/>
              </a:spcBef>
              <a:defRPr/>
            </a:pPr>
            <a:r>
              <a:rPr lang="en-US" sz="5000" b="1">
                <a:solidFill>
                  <a:srgbClr val="FFFF00"/>
                </a:solidFill>
                <a:effectLst>
                  <a:outerShdw blurRad="38100" dist="38100" dir="2700000" algn="tl">
                    <a:srgbClr val="000000">
                      <a:alpha val="43137"/>
                    </a:srgbClr>
                  </a:outerShdw>
                </a:effectLst>
                <a:latin typeface="+mj-lt"/>
                <a:ea typeface="+mj-ea"/>
                <a:cs typeface="+mj-cs"/>
              </a:rPr>
              <a:t>The envy of the neighbor</a:t>
            </a:r>
            <a:r>
              <a:rPr lang="en-US" sz="5000" b="1" strike="sngStrike">
                <a:solidFill>
                  <a:srgbClr val="FFFF00"/>
                </a:solidFill>
                <a:effectLst>
                  <a:outerShdw blurRad="38100" dist="38100" dir="2700000" algn="tl">
                    <a:srgbClr val="000000">
                      <a:alpha val="43137"/>
                    </a:srgbClr>
                  </a:outerShdw>
                </a:effectLst>
                <a:latin typeface="+mj-lt"/>
                <a:ea typeface="+mj-ea"/>
                <a:cs typeface="+mj-cs"/>
              </a:rPr>
              <a:t>hood</a:t>
            </a:r>
            <a:r>
              <a:rPr lang="en-US" sz="5000" b="1">
                <a:solidFill>
                  <a:srgbClr val="FFFF00"/>
                </a:solidFill>
                <a:effectLst>
                  <a:outerShdw blurRad="38100" dist="38100" dir="2700000" algn="tl">
                    <a:srgbClr val="000000">
                      <a:alpha val="43137"/>
                    </a:srgbClr>
                  </a:outerShdw>
                </a:effectLst>
                <a:latin typeface="+mj-lt"/>
                <a:ea typeface="+mj-ea"/>
                <a:cs typeface="+mj-cs"/>
              </a:rPr>
              <a:t>!</a:t>
            </a:r>
            <a:endParaRPr lang="en-US" sz="5000" b="1" dirty="0">
              <a:solidFill>
                <a:srgbClr val="FFFF00"/>
              </a:solidFill>
              <a:effectLst>
                <a:outerShdw blurRad="38100" dist="38100" dir="2700000" algn="tl">
                  <a:srgbClr val="000000">
                    <a:alpha val="43137"/>
                  </a:srgbClr>
                </a:outerShdw>
              </a:effectLst>
              <a:latin typeface="+mj-lt"/>
              <a:ea typeface="+mj-ea"/>
              <a:cs typeface="+mj-cs"/>
            </a:endParaRPr>
          </a:p>
        </p:txBody>
      </p:sp>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04428963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2465</TotalTime>
  <Words>2547</Words>
  <Application>Microsoft Office PowerPoint</Application>
  <PresentationFormat>Widescreen</PresentationFormat>
  <Paragraphs>252</Paragraphs>
  <Slides>57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Gabriola</vt:lpstr>
      <vt:lpstr>Impact</vt:lpstr>
      <vt:lpstr>Symbol</vt:lpstr>
      <vt:lpstr>Office Theme</vt:lpstr>
      <vt:lpstr>JAMES</vt:lpstr>
      <vt:lpstr>When Confused by the World</vt:lpstr>
      <vt:lpstr>Whitehall Church in Philadelphia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this work?</vt:lpstr>
      <vt:lpstr>PowerPoint Presentation</vt:lpstr>
      <vt:lpstr>PowerPoint Presentation</vt:lpstr>
      <vt:lpstr>PowerPoint Presentation</vt:lpstr>
      <vt:lpstr>PowerPoint Presentation</vt:lpstr>
      <vt:lpstr>PowerPoint Presentation</vt:lpstr>
      <vt:lpstr>Remember my neighbor ...</vt:lpstr>
      <vt:lpstr>So how about YOU?</vt:lpstr>
      <vt:lpstr>What do YOU want to be?</vt:lpstr>
      <vt:lpstr>What do YOU want to be?</vt:lpstr>
      <vt:lpstr>What do YOU want to be?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Henderson</dc:creator>
  <cp:lastModifiedBy>Dennis Henderson</cp:lastModifiedBy>
  <cp:revision>202</cp:revision>
  <dcterms:created xsi:type="dcterms:W3CDTF">2010-04-14T15:21:06Z</dcterms:created>
  <dcterms:modified xsi:type="dcterms:W3CDTF">2021-05-22T03:07:07Z</dcterms:modified>
</cp:coreProperties>
</file>