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478" r:id="rId3"/>
    <p:sldId id="444" r:id="rId4"/>
    <p:sldId id="445" r:id="rId5"/>
    <p:sldId id="446" r:id="rId6"/>
    <p:sldId id="447" r:id="rId7"/>
    <p:sldId id="448" r:id="rId8"/>
    <p:sldId id="449" r:id="rId9"/>
    <p:sldId id="450" r:id="rId10"/>
    <p:sldId id="484" r:id="rId11"/>
    <p:sldId id="451" r:id="rId12"/>
    <p:sldId id="452" r:id="rId13"/>
    <p:sldId id="479" r:id="rId14"/>
    <p:sldId id="454" r:id="rId15"/>
    <p:sldId id="455" r:id="rId16"/>
    <p:sldId id="456" r:id="rId17"/>
    <p:sldId id="457" r:id="rId18"/>
    <p:sldId id="458" r:id="rId19"/>
    <p:sldId id="459" r:id="rId20"/>
    <p:sldId id="480" r:id="rId21"/>
    <p:sldId id="461" r:id="rId22"/>
    <p:sldId id="481" r:id="rId23"/>
    <p:sldId id="485" r:id="rId24"/>
    <p:sldId id="482" r:id="rId25"/>
    <p:sldId id="486" r:id="rId26"/>
    <p:sldId id="487" r:id="rId27"/>
    <p:sldId id="464" r:id="rId28"/>
    <p:sldId id="488" r:id="rId29"/>
    <p:sldId id="489" r:id="rId30"/>
    <p:sldId id="490" r:id="rId31"/>
    <p:sldId id="491" r:id="rId32"/>
    <p:sldId id="465" r:id="rId33"/>
    <p:sldId id="483" r:id="rId34"/>
    <p:sldId id="467" r:id="rId35"/>
    <p:sldId id="468" r:id="rId36"/>
    <p:sldId id="469" r:id="rId37"/>
    <p:sldId id="492" r:id="rId38"/>
    <p:sldId id="493" r:id="rId39"/>
    <p:sldId id="470" r:id="rId40"/>
    <p:sldId id="494" r:id="rId41"/>
    <p:sldId id="471" r:id="rId42"/>
    <p:sldId id="472" r:id="rId43"/>
    <p:sldId id="495" r:id="rId44"/>
    <p:sldId id="473" r:id="rId45"/>
    <p:sldId id="496" r:id="rId46"/>
    <p:sldId id="497" r:id="rId47"/>
    <p:sldId id="498" r:id="rId48"/>
    <p:sldId id="499" r:id="rId49"/>
    <p:sldId id="500" r:id="rId50"/>
    <p:sldId id="501" r:id="rId51"/>
    <p:sldId id="474" r:id="rId52"/>
    <p:sldId id="475" r:id="rId53"/>
    <p:sldId id="502" r:id="rId54"/>
    <p:sldId id="503" r:id="rId55"/>
    <p:sldId id="504" r:id="rId56"/>
    <p:sldId id="476"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0A0A"/>
    <a:srgbClr val="6F8594"/>
    <a:srgbClr val="4F5458"/>
    <a:srgbClr val="E3DE00"/>
    <a:srgbClr val="C09200"/>
    <a:srgbClr val="926F00"/>
    <a:srgbClr val="162C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537" autoAdjust="0"/>
  </p:normalViewPr>
  <p:slideViewPr>
    <p:cSldViewPr showGuides="1">
      <p:cViewPr varScale="1">
        <p:scale>
          <a:sx n="57" d="100"/>
          <a:sy n="57" d="100"/>
        </p:scale>
        <p:origin x="1574" y="29"/>
      </p:cViewPr>
      <p:guideLst>
        <p:guide orient="horz" pos="2160"/>
        <p:guide pos="3840"/>
      </p:guideLst>
    </p:cSldViewPr>
  </p:slideViewPr>
  <p:notesTextViewPr>
    <p:cViewPr>
      <p:scale>
        <a:sx n="100" d="100"/>
        <a:sy n="100" d="100"/>
      </p:scale>
      <p:origin x="0" y="0"/>
    </p:cViewPr>
  </p:notesTextViewPr>
  <p:sorterViewPr>
    <p:cViewPr>
      <p:scale>
        <a:sx n="66" d="100"/>
        <a:sy n="66" d="100"/>
      </p:scale>
      <p:origin x="0" y="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659785-95DE-4723-BC66-5C7950B104FC}" type="datetimeFigureOut">
              <a:rPr lang="en-US" smtClean="0"/>
              <a:pPr/>
              <a:t>5/21/2021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0337DD-465E-4BC6-8893-660B9323BE1C}" type="slidenum">
              <a:rPr lang="en-US" smtClean="0"/>
              <a:pPr/>
              <a:t>‹#›</a:t>
            </a:fld>
            <a:endParaRPr lang="en-US"/>
          </a:p>
        </p:txBody>
      </p:sp>
    </p:spTree>
    <p:extLst>
      <p:ext uri="{BB962C8B-B14F-4D97-AF65-F5344CB8AC3E}">
        <p14:creationId xmlns:p14="http://schemas.microsoft.com/office/powerpoint/2010/main" val="3096081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 https://pixabay.com/en/gears-cogs-machine-machinery-1236578/</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10"/>
          </p:nvPr>
        </p:nvSpPr>
        <p:spPr/>
        <p:txBody>
          <a:bodyPr/>
          <a:lstStyle/>
          <a:p>
            <a:fld id="{FA761383-4DA9-4A75-AE0F-274BFDBA260E}" type="slidenum">
              <a:rPr lang="en-US" smtClean="0"/>
              <a:t>1</a:t>
            </a:fld>
            <a:endParaRPr lang="en-US"/>
          </a:p>
        </p:txBody>
      </p:sp>
    </p:spTree>
    <p:extLst>
      <p:ext uri="{BB962C8B-B14F-4D97-AF65-F5344CB8AC3E}">
        <p14:creationId xmlns:p14="http://schemas.microsoft.com/office/powerpoint/2010/main" val="3182234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Horses = https://pixabay.com/en/horses-horse-head-animals-1414889/</a:t>
            </a:r>
          </a:p>
          <a:p>
            <a:r>
              <a:rPr lang="en-US"/>
              <a:t>Parrot = https://upload.wikimedia.org/wikipedia/commons/3/34/9AM_is_too_early_for_parrots%2C_too_%284669673529%29.jpg</a:t>
            </a:r>
          </a:p>
          <a:p>
            <a:r>
              <a:rPr lang="en-US" dirty="0"/>
              <a:t>Snake http://www.sxc.hu/browse.phtml?f=download&amp;id=1061420</a:t>
            </a:r>
          </a:p>
        </p:txBody>
      </p:sp>
      <p:sp>
        <p:nvSpPr>
          <p:cNvPr id="4" name="Slide Number Placeholder 3"/>
          <p:cNvSpPr>
            <a:spLocks noGrp="1"/>
          </p:cNvSpPr>
          <p:nvPr>
            <p:ph type="sldNum" sz="quarter" idx="10"/>
          </p:nvPr>
        </p:nvSpPr>
        <p:spPr/>
        <p:txBody>
          <a:bodyPr/>
          <a:lstStyle/>
          <a:p>
            <a:fld id="{A20337DD-465E-4BC6-8893-660B9323BE1C}" type="slidenum">
              <a:rPr lang="en-US" smtClean="0"/>
              <a:pPr/>
              <a:t>28</a:t>
            </a:fld>
            <a:endParaRPr lang="en-US"/>
          </a:p>
        </p:txBody>
      </p:sp>
    </p:spTree>
    <p:extLst>
      <p:ext uri="{BB962C8B-B14F-4D97-AF65-F5344CB8AC3E}">
        <p14:creationId xmlns:p14="http://schemas.microsoft.com/office/powerpoint/2010/main" val="2268530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Horses = https://pixabay.com/en/horses-horse-head-animals-1414889/</a:t>
            </a:r>
          </a:p>
          <a:p>
            <a:r>
              <a:rPr lang="en-US"/>
              <a:t>Parrot = https://upload.wikimedia.org/wikipedia/commons/3/34/9AM_is_too_early_for_parrots%2C_too_%284669673529%29.jpg</a:t>
            </a:r>
          </a:p>
          <a:p>
            <a:r>
              <a:rPr lang="en-US" dirty="0"/>
              <a:t>Snake http://www.sxc.hu/browse.phtml?f=download&amp;id=1061420</a:t>
            </a:r>
          </a:p>
        </p:txBody>
      </p:sp>
      <p:sp>
        <p:nvSpPr>
          <p:cNvPr id="4" name="Slide Number Placeholder 3"/>
          <p:cNvSpPr>
            <a:spLocks noGrp="1"/>
          </p:cNvSpPr>
          <p:nvPr>
            <p:ph type="sldNum" sz="quarter" idx="10"/>
          </p:nvPr>
        </p:nvSpPr>
        <p:spPr/>
        <p:txBody>
          <a:bodyPr/>
          <a:lstStyle/>
          <a:p>
            <a:fld id="{A20337DD-465E-4BC6-8893-660B9323BE1C}" type="slidenum">
              <a:rPr lang="en-US" smtClean="0"/>
              <a:pPr/>
              <a:t>29</a:t>
            </a:fld>
            <a:endParaRPr lang="en-US"/>
          </a:p>
        </p:txBody>
      </p:sp>
    </p:spTree>
    <p:extLst>
      <p:ext uri="{BB962C8B-B14F-4D97-AF65-F5344CB8AC3E}">
        <p14:creationId xmlns:p14="http://schemas.microsoft.com/office/powerpoint/2010/main" val="1954687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Horses = https://pixabay.com/en/horses-horse-head-animals-1414889/</a:t>
            </a:r>
          </a:p>
          <a:p>
            <a:r>
              <a:rPr lang="en-US" dirty="0"/>
              <a:t>Parrot = https://upload.wikimedia.org/wikipedia/commons/3/34/9AM_is_too_early_for_parrots%2C_too_%284669673529%29.jpg</a:t>
            </a:r>
          </a:p>
          <a:p>
            <a:r>
              <a:rPr lang="en-US" dirty="0"/>
              <a:t>Snake http://www.sxc.hu/browse.phtml?f=download&amp;id=1061420</a:t>
            </a:r>
          </a:p>
          <a:p>
            <a:r>
              <a:rPr lang="en-US" dirty="0"/>
              <a:t>Dolphin = https://www.flickr.com/photos/spencer77/4774656930</a:t>
            </a:r>
          </a:p>
        </p:txBody>
      </p:sp>
      <p:sp>
        <p:nvSpPr>
          <p:cNvPr id="4" name="Slide Number Placeholder 3"/>
          <p:cNvSpPr>
            <a:spLocks noGrp="1"/>
          </p:cNvSpPr>
          <p:nvPr>
            <p:ph type="sldNum" sz="quarter" idx="10"/>
          </p:nvPr>
        </p:nvSpPr>
        <p:spPr/>
        <p:txBody>
          <a:bodyPr/>
          <a:lstStyle/>
          <a:p>
            <a:fld id="{A20337DD-465E-4BC6-8893-660B9323BE1C}" type="slidenum">
              <a:rPr lang="en-US" smtClean="0"/>
              <a:pPr/>
              <a:t>30</a:t>
            </a:fld>
            <a:endParaRPr lang="en-US"/>
          </a:p>
        </p:txBody>
      </p:sp>
    </p:spTree>
    <p:extLst>
      <p:ext uri="{BB962C8B-B14F-4D97-AF65-F5344CB8AC3E}">
        <p14:creationId xmlns:p14="http://schemas.microsoft.com/office/powerpoint/2010/main" val="4160317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Horses = https://pixabay.com/en/horses-horse-head-animals-1414889/</a:t>
            </a:r>
          </a:p>
          <a:p>
            <a:r>
              <a:rPr lang="en-US"/>
              <a:t>Parrot = https://upload.wikimedia.org/wikipedia/commons/3/34/9AM_is_too_early_for_parrots%2C_too_%284669673529%29.jpg</a:t>
            </a:r>
          </a:p>
          <a:p>
            <a:r>
              <a:rPr lang="en-US" dirty="0"/>
              <a:t>Snake http://www.sxc.hu/browse.phtml?f=download&amp;id=1061420</a:t>
            </a:r>
          </a:p>
        </p:txBody>
      </p:sp>
      <p:sp>
        <p:nvSpPr>
          <p:cNvPr id="4" name="Slide Number Placeholder 3"/>
          <p:cNvSpPr>
            <a:spLocks noGrp="1"/>
          </p:cNvSpPr>
          <p:nvPr>
            <p:ph type="sldNum" sz="quarter" idx="10"/>
          </p:nvPr>
        </p:nvSpPr>
        <p:spPr/>
        <p:txBody>
          <a:bodyPr/>
          <a:lstStyle/>
          <a:p>
            <a:fld id="{A20337DD-465E-4BC6-8893-660B9323BE1C}" type="slidenum">
              <a:rPr lang="en-US" smtClean="0"/>
              <a:pPr/>
              <a:t>31</a:t>
            </a:fld>
            <a:endParaRPr lang="en-US"/>
          </a:p>
        </p:txBody>
      </p:sp>
    </p:spTree>
    <p:extLst>
      <p:ext uri="{BB962C8B-B14F-4D97-AF65-F5344CB8AC3E}">
        <p14:creationId xmlns:p14="http://schemas.microsoft.com/office/powerpoint/2010/main" val="3194366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Snake http://www.sxc.hu/browse.phtml?f=download&amp;id=1061420</a:t>
            </a:r>
          </a:p>
        </p:txBody>
      </p:sp>
      <p:sp>
        <p:nvSpPr>
          <p:cNvPr id="4" name="Slide Number Placeholder 3"/>
          <p:cNvSpPr>
            <a:spLocks noGrp="1"/>
          </p:cNvSpPr>
          <p:nvPr>
            <p:ph type="sldNum" sz="quarter" idx="10"/>
          </p:nvPr>
        </p:nvSpPr>
        <p:spPr/>
        <p:txBody>
          <a:bodyPr/>
          <a:lstStyle/>
          <a:p>
            <a:fld id="{A20337DD-465E-4BC6-8893-660B9323BE1C}" type="slidenum">
              <a:rPr lang="en-US" smtClean="0"/>
              <a:pPr/>
              <a:t>33</a:t>
            </a:fld>
            <a:endParaRPr lang="en-US"/>
          </a:p>
        </p:txBody>
      </p:sp>
    </p:spTree>
    <p:extLst>
      <p:ext uri="{BB962C8B-B14F-4D97-AF65-F5344CB8AC3E}">
        <p14:creationId xmlns:p14="http://schemas.microsoft.com/office/powerpoint/2010/main" val="1496457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Olive tree http://www.dreamstime.com/olive-tree-free-stock-image-imagefree444754</a:t>
            </a:r>
          </a:p>
        </p:txBody>
      </p:sp>
      <p:sp>
        <p:nvSpPr>
          <p:cNvPr id="4" name="Slide Number Placeholder 3"/>
          <p:cNvSpPr>
            <a:spLocks noGrp="1"/>
          </p:cNvSpPr>
          <p:nvPr>
            <p:ph type="sldNum" sz="quarter" idx="10"/>
          </p:nvPr>
        </p:nvSpPr>
        <p:spPr/>
        <p:txBody>
          <a:bodyPr/>
          <a:lstStyle/>
          <a:p>
            <a:fld id="{A20337DD-465E-4BC6-8893-660B9323BE1C}" type="slidenum">
              <a:rPr lang="en-US" smtClean="0"/>
              <a:pPr/>
              <a:t>39</a:t>
            </a:fld>
            <a:endParaRPr lang="en-US"/>
          </a:p>
        </p:txBody>
      </p:sp>
    </p:spTree>
    <p:extLst>
      <p:ext uri="{BB962C8B-B14F-4D97-AF65-F5344CB8AC3E}">
        <p14:creationId xmlns:p14="http://schemas.microsoft.com/office/powerpoint/2010/main" val="2434174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Olive tree http://www.dreamstime.com/olive-tree-free-stock-image-imagefree444754</a:t>
            </a:r>
          </a:p>
        </p:txBody>
      </p:sp>
      <p:sp>
        <p:nvSpPr>
          <p:cNvPr id="4" name="Slide Number Placeholder 3"/>
          <p:cNvSpPr>
            <a:spLocks noGrp="1"/>
          </p:cNvSpPr>
          <p:nvPr>
            <p:ph type="sldNum" sz="quarter" idx="10"/>
          </p:nvPr>
        </p:nvSpPr>
        <p:spPr/>
        <p:txBody>
          <a:bodyPr/>
          <a:lstStyle/>
          <a:p>
            <a:fld id="{A20337DD-465E-4BC6-8893-660B9323BE1C}" type="slidenum">
              <a:rPr lang="en-US" smtClean="0"/>
              <a:pPr/>
              <a:t>40</a:t>
            </a:fld>
            <a:endParaRPr lang="en-US"/>
          </a:p>
        </p:txBody>
      </p:sp>
    </p:spTree>
    <p:extLst>
      <p:ext uri="{BB962C8B-B14F-4D97-AF65-F5344CB8AC3E}">
        <p14:creationId xmlns:p14="http://schemas.microsoft.com/office/powerpoint/2010/main" val="1621154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no corrupt communication come</a:t>
            </a:r>
            <a:r>
              <a:rPr lang="en-US" baseline="0" dirty="0"/>
              <a:t> out of your mouth  </a:t>
            </a:r>
            <a:r>
              <a:rPr lang="en-US" baseline="0" dirty="0" err="1"/>
              <a:t>Eph</a:t>
            </a:r>
            <a:r>
              <a:rPr lang="en-US" baseline="0" dirty="0"/>
              <a:t> 4:25</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44</a:t>
            </a:fld>
            <a:endParaRPr lang="en-US"/>
          </a:p>
        </p:txBody>
      </p:sp>
    </p:spTree>
    <p:extLst>
      <p:ext uri="{BB962C8B-B14F-4D97-AF65-F5344CB8AC3E}">
        <p14:creationId xmlns:p14="http://schemas.microsoft.com/office/powerpoint/2010/main" val="572154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 in the lord ... And he will guide</a:t>
            </a:r>
            <a:r>
              <a:rPr lang="en-US" baseline="0" dirty="0"/>
              <a:t> your paths  </a:t>
            </a:r>
            <a:r>
              <a:rPr lang="en-US" baseline="0" dirty="0" err="1"/>
              <a:t>Prov</a:t>
            </a:r>
            <a:r>
              <a:rPr lang="en-US" baseline="0" dirty="0"/>
              <a:t> 4:5-6</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45</a:t>
            </a:fld>
            <a:endParaRPr lang="en-US"/>
          </a:p>
        </p:txBody>
      </p:sp>
    </p:spTree>
    <p:extLst>
      <p:ext uri="{BB962C8B-B14F-4D97-AF65-F5344CB8AC3E}">
        <p14:creationId xmlns:p14="http://schemas.microsoft.com/office/powerpoint/2010/main" val="3307927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46</a:t>
            </a:fld>
            <a:endParaRPr lang="en-US"/>
          </a:p>
        </p:txBody>
      </p:sp>
    </p:spTree>
    <p:extLst>
      <p:ext uri="{BB962C8B-B14F-4D97-AF65-F5344CB8AC3E}">
        <p14:creationId xmlns:p14="http://schemas.microsoft.com/office/powerpoint/2010/main" val="104597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Horse http://www.sxc.hu/photo/678534</a:t>
            </a:r>
          </a:p>
        </p:txBody>
      </p:sp>
      <p:sp>
        <p:nvSpPr>
          <p:cNvPr id="4" name="Slide Number Placeholder 3"/>
          <p:cNvSpPr>
            <a:spLocks noGrp="1"/>
          </p:cNvSpPr>
          <p:nvPr>
            <p:ph type="sldNum" sz="quarter" idx="10"/>
          </p:nvPr>
        </p:nvSpPr>
        <p:spPr/>
        <p:txBody>
          <a:bodyPr/>
          <a:lstStyle/>
          <a:p>
            <a:fld id="{A20337DD-465E-4BC6-8893-660B9323BE1C}" type="slidenum">
              <a:rPr lang="en-US" smtClean="0"/>
              <a:pPr/>
              <a:t>11</a:t>
            </a:fld>
            <a:endParaRPr lang="en-US"/>
          </a:p>
        </p:txBody>
      </p:sp>
    </p:spTree>
    <p:extLst>
      <p:ext uri="{BB962C8B-B14F-4D97-AF65-F5344CB8AC3E}">
        <p14:creationId xmlns:p14="http://schemas.microsoft.com/office/powerpoint/2010/main" val="2856774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52</a:t>
            </a:fld>
            <a:endParaRPr lang="en-US"/>
          </a:p>
        </p:txBody>
      </p:sp>
    </p:spTree>
    <p:extLst>
      <p:ext uri="{BB962C8B-B14F-4D97-AF65-F5344CB8AC3E}">
        <p14:creationId xmlns:p14="http://schemas.microsoft.com/office/powerpoint/2010/main" val="387552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53</a:t>
            </a:fld>
            <a:endParaRPr lang="en-US"/>
          </a:p>
        </p:txBody>
      </p:sp>
    </p:spTree>
    <p:extLst>
      <p:ext uri="{BB962C8B-B14F-4D97-AF65-F5344CB8AC3E}">
        <p14:creationId xmlns:p14="http://schemas.microsoft.com/office/powerpoint/2010/main" val="1556728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54</a:t>
            </a:fld>
            <a:endParaRPr lang="en-US"/>
          </a:p>
        </p:txBody>
      </p:sp>
    </p:spTree>
    <p:extLst>
      <p:ext uri="{BB962C8B-B14F-4D97-AF65-F5344CB8AC3E}">
        <p14:creationId xmlns:p14="http://schemas.microsoft.com/office/powerpoint/2010/main" val="368650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55</a:t>
            </a:fld>
            <a:endParaRPr lang="en-US"/>
          </a:p>
        </p:txBody>
      </p:sp>
    </p:spTree>
    <p:extLst>
      <p:ext uri="{BB962C8B-B14F-4D97-AF65-F5344CB8AC3E}">
        <p14:creationId xmlns:p14="http://schemas.microsoft.com/office/powerpoint/2010/main" val="2661790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Cigarette http://www.sxc.hu/photo/1021547</a:t>
            </a:r>
          </a:p>
          <a:p>
            <a:r>
              <a:rPr lang="en-US" dirty="0"/>
              <a:t>Fire  </a:t>
            </a:r>
            <a:r>
              <a:rPr lang="en-US" dirty="0" err="1"/>
              <a:t>Dreamstime</a:t>
            </a:r>
            <a:r>
              <a:rPr lang="en-US" dirty="0"/>
              <a:t> Free #719148</a:t>
            </a:r>
          </a:p>
        </p:txBody>
      </p:sp>
      <p:sp>
        <p:nvSpPr>
          <p:cNvPr id="4" name="Slide Number Placeholder 3"/>
          <p:cNvSpPr>
            <a:spLocks noGrp="1"/>
          </p:cNvSpPr>
          <p:nvPr>
            <p:ph type="sldNum" sz="quarter" idx="10"/>
          </p:nvPr>
        </p:nvSpPr>
        <p:spPr/>
        <p:txBody>
          <a:bodyPr/>
          <a:lstStyle/>
          <a:p>
            <a:fld id="{A20337DD-465E-4BC6-8893-660B9323BE1C}" type="slidenum">
              <a:rPr lang="en-US" smtClean="0"/>
              <a:pPr/>
              <a:t>21</a:t>
            </a:fld>
            <a:endParaRPr lang="en-US"/>
          </a:p>
        </p:txBody>
      </p:sp>
    </p:spTree>
    <p:extLst>
      <p:ext uri="{BB962C8B-B14F-4D97-AF65-F5344CB8AC3E}">
        <p14:creationId xmlns:p14="http://schemas.microsoft.com/office/powerpoint/2010/main" val="3961743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Cigarette http://www.sxc.hu/photo/1021547</a:t>
            </a:r>
          </a:p>
          <a:p>
            <a:r>
              <a:rPr lang="en-US" dirty="0"/>
              <a:t>Fire  </a:t>
            </a:r>
            <a:r>
              <a:rPr lang="en-US" dirty="0" err="1"/>
              <a:t>Dreamstime</a:t>
            </a:r>
            <a:r>
              <a:rPr lang="en-US" dirty="0"/>
              <a:t> Free #719148</a:t>
            </a:r>
          </a:p>
        </p:txBody>
      </p:sp>
      <p:sp>
        <p:nvSpPr>
          <p:cNvPr id="4" name="Slide Number Placeholder 3"/>
          <p:cNvSpPr>
            <a:spLocks noGrp="1"/>
          </p:cNvSpPr>
          <p:nvPr>
            <p:ph type="sldNum" sz="quarter" idx="10"/>
          </p:nvPr>
        </p:nvSpPr>
        <p:spPr/>
        <p:txBody>
          <a:bodyPr/>
          <a:lstStyle/>
          <a:p>
            <a:fld id="{A20337DD-465E-4BC6-8893-660B9323BE1C}" type="slidenum">
              <a:rPr lang="en-US" smtClean="0"/>
              <a:pPr/>
              <a:t>22</a:t>
            </a:fld>
            <a:endParaRPr lang="en-US"/>
          </a:p>
        </p:txBody>
      </p:sp>
    </p:spTree>
    <p:extLst>
      <p:ext uri="{BB962C8B-B14F-4D97-AF65-F5344CB8AC3E}">
        <p14:creationId xmlns:p14="http://schemas.microsoft.com/office/powerpoint/2010/main" val="2470282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Cigarette http://www.sxc.hu/photo/1021547</a:t>
            </a:r>
          </a:p>
          <a:p>
            <a:r>
              <a:rPr lang="en-US" dirty="0"/>
              <a:t>Fire  </a:t>
            </a:r>
            <a:r>
              <a:rPr lang="en-US" dirty="0" err="1"/>
              <a:t>Dreamstime</a:t>
            </a:r>
            <a:r>
              <a:rPr lang="en-US" dirty="0"/>
              <a:t> Free #719148</a:t>
            </a:r>
          </a:p>
        </p:txBody>
      </p:sp>
      <p:sp>
        <p:nvSpPr>
          <p:cNvPr id="4" name="Slide Number Placeholder 3"/>
          <p:cNvSpPr>
            <a:spLocks noGrp="1"/>
          </p:cNvSpPr>
          <p:nvPr>
            <p:ph type="sldNum" sz="quarter" idx="10"/>
          </p:nvPr>
        </p:nvSpPr>
        <p:spPr/>
        <p:txBody>
          <a:bodyPr/>
          <a:lstStyle/>
          <a:p>
            <a:fld id="{A20337DD-465E-4BC6-8893-660B9323BE1C}" type="slidenum">
              <a:rPr lang="en-US" smtClean="0"/>
              <a:pPr/>
              <a:t>23</a:t>
            </a:fld>
            <a:endParaRPr lang="en-US"/>
          </a:p>
        </p:txBody>
      </p:sp>
    </p:spTree>
    <p:extLst>
      <p:ext uri="{BB962C8B-B14F-4D97-AF65-F5344CB8AC3E}">
        <p14:creationId xmlns:p14="http://schemas.microsoft.com/office/powerpoint/2010/main" val="1649093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Cigarette http://www.sxc.hu/photo/1021547</a:t>
            </a:r>
          </a:p>
          <a:p>
            <a:r>
              <a:rPr lang="en-US" dirty="0"/>
              <a:t>Fire  </a:t>
            </a:r>
            <a:r>
              <a:rPr lang="en-US" dirty="0" err="1"/>
              <a:t>Dreamstime</a:t>
            </a:r>
            <a:r>
              <a:rPr lang="en-US" dirty="0"/>
              <a:t> Free #719148</a:t>
            </a:r>
          </a:p>
        </p:txBody>
      </p:sp>
      <p:sp>
        <p:nvSpPr>
          <p:cNvPr id="4" name="Slide Number Placeholder 3"/>
          <p:cNvSpPr>
            <a:spLocks noGrp="1"/>
          </p:cNvSpPr>
          <p:nvPr>
            <p:ph type="sldNum" sz="quarter" idx="10"/>
          </p:nvPr>
        </p:nvSpPr>
        <p:spPr/>
        <p:txBody>
          <a:bodyPr/>
          <a:lstStyle/>
          <a:p>
            <a:fld id="{A20337DD-465E-4BC6-8893-660B9323BE1C}" type="slidenum">
              <a:rPr lang="en-US" smtClean="0"/>
              <a:pPr/>
              <a:t>24</a:t>
            </a:fld>
            <a:endParaRPr lang="en-US"/>
          </a:p>
        </p:txBody>
      </p:sp>
    </p:spTree>
    <p:extLst>
      <p:ext uri="{BB962C8B-B14F-4D97-AF65-F5344CB8AC3E}">
        <p14:creationId xmlns:p14="http://schemas.microsoft.com/office/powerpoint/2010/main" val="553407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Cigarette http://www.sxc.hu/photo/1021547</a:t>
            </a:r>
          </a:p>
          <a:p>
            <a:r>
              <a:rPr lang="en-US" dirty="0"/>
              <a:t>Fire  </a:t>
            </a:r>
            <a:r>
              <a:rPr lang="en-US" dirty="0" err="1"/>
              <a:t>Dreamstime</a:t>
            </a:r>
            <a:r>
              <a:rPr lang="en-US" dirty="0"/>
              <a:t> Free #719148</a:t>
            </a:r>
          </a:p>
        </p:txBody>
      </p:sp>
      <p:sp>
        <p:nvSpPr>
          <p:cNvPr id="4" name="Slide Number Placeholder 3"/>
          <p:cNvSpPr>
            <a:spLocks noGrp="1"/>
          </p:cNvSpPr>
          <p:nvPr>
            <p:ph type="sldNum" sz="quarter" idx="10"/>
          </p:nvPr>
        </p:nvSpPr>
        <p:spPr/>
        <p:txBody>
          <a:bodyPr/>
          <a:lstStyle/>
          <a:p>
            <a:fld id="{A20337DD-465E-4BC6-8893-660B9323BE1C}" type="slidenum">
              <a:rPr lang="en-US" smtClean="0"/>
              <a:pPr/>
              <a:t>25</a:t>
            </a:fld>
            <a:endParaRPr lang="en-US"/>
          </a:p>
        </p:txBody>
      </p:sp>
    </p:spTree>
    <p:extLst>
      <p:ext uri="{BB962C8B-B14F-4D97-AF65-F5344CB8AC3E}">
        <p14:creationId xmlns:p14="http://schemas.microsoft.com/office/powerpoint/2010/main" val="2535348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Cigarette http://www.sxc.hu/photo/1021547</a:t>
            </a:r>
          </a:p>
          <a:p>
            <a:r>
              <a:rPr lang="en-US" dirty="0"/>
              <a:t>Fire  </a:t>
            </a:r>
            <a:r>
              <a:rPr lang="en-US" dirty="0" err="1"/>
              <a:t>Dreamstime</a:t>
            </a:r>
            <a:r>
              <a:rPr lang="en-US" dirty="0"/>
              <a:t> Free #719148</a:t>
            </a:r>
          </a:p>
        </p:txBody>
      </p:sp>
      <p:sp>
        <p:nvSpPr>
          <p:cNvPr id="4" name="Slide Number Placeholder 3"/>
          <p:cNvSpPr>
            <a:spLocks noGrp="1"/>
          </p:cNvSpPr>
          <p:nvPr>
            <p:ph type="sldNum" sz="quarter" idx="10"/>
          </p:nvPr>
        </p:nvSpPr>
        <p:spPr/>
        <p:txBody>
          <a:bodyPr/>
          <a:lstStyle/>
          <a:p>
            <a:fld id="{A20337DD-465E-4BC6-8893-660B9323BE1C}" type="slidenum">
              <a:rPr lang="en-US" smtClean="0"/>
              <a:pPr/>
              <a:t>26</a:t>
            </a:fld>
            <a:endParaRPr lang="en-US"/>
          </a:p>
        </p:txBody>
      </p:sp>
    </p:spTree>
    <p:extLst>
      <p:ext uri="{BB962C8B-B14F-4D97-AF65-F5344CB8AC3E}">
        <p14:creationId xmlns:p14="http://schemas.microsoft.com/office/powerpoint/2010/main" val="4072189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Horses = https://pixabay.com/en/horses-horse-head-animals-1414889/</a:t>
            </a:r>
          </a:p>
          <a:p>
            <a:r>
              <a:rPr lang="en-US" dirty="0"/>
              <a:t>Parrot = https://upload.wikimedia.org/wikipedia/commons/3/34/9AM_is_too_early_for_parrots%2C_too_%284669673529%29.jpg</a:t>
            </a:r>
          </a:p>
          <a:p>
            <a:r>
              <a:rPr lang="en-US" dirty="0"/>
              <a:t>Snake http://www.sxc.hu/browse.phtml?f=download&amp;id=1061420</a:t>
            </a:r>
          </a:p>
        </p:txBody>
      </p:sp>
      <p:sp>
        <p:nvSpPr>
          <p:cNvPr id="4" name="Slide Number Placeholder 3"/>
          <p:cNvSpPr>
            <a:spLocks noGrp="1"/>
          </p:cNvSpPr>
          <p:nvPr>
            <p:ph type="sldNum" sz="quarter" idx="10"/>
          </p:nvPr>
        </p:nvSpPr>
        <p:spPr/>
        <p:txBody>
          <a:bodyPr/>
          <a:lstStyle/>
          <a:p>
            <a:fld id="{A20337DD-465E-4BC6-8893-660B9323BE1C}" type="slidenum">
              <a:rPr lang="en-US" smtClean="0"/>
              <a:pPr/>
              <a:t>27</a:t>
            </a:fld>
            <a:endParaRPr lang="en-US"/>
          </a:p>
        </p:txBody>
      </p:sp>
    </p:spTree>
    <p:extLst>
      <p:ext uri="{BB962C8B-B14F-4D97-AF65-F5344CB8AC3E}">
        <p14:creationId xmlns:p14="http://schemas.microsoft.com/office/powerpoint/2010/main" val="2975080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70340" y="98474"/>
            <a:ext cx="11952514" cy="6759526"/>
          </a:xfrm>
          <a:prstGeom prst="rect">
            <a:avLst/>
          </a:prstGeom>
          <a:solidFill>
            <a:srgbClr val="0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06400" y="274638"/>
            <a:ext cx="11379200" cy="1143000"/>
          </a:xfrm>
        </p:spPr>
        <p:txBody>
          <a:bodyPr>
            <a:noAutofit/>
          </a:bodyPr>
          <a:lstStyle>
            <a:lvl1pPr>
              <a:defRPr sz="5400" b="1">
                <a:solidFill>
                  <a:srgbClr val="FFFF00"/>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600" b="1">
                <a:solidFill>
                  <a:schemeClr val="bg1"/>
                </a:solidFill>
                <a:effectLst>
                  <a:outerShdw blurRad="38100" dist="38100" dir="2700000" algn="tl">
                    <a:srgbClr val="000000">
                      <a:alpha val="43137"/>
                    </a:srgbClr>
                  </a:outerShdw>
                </a:effectLst>
              </a:defRPr>
            </a:lvl1pPr>
            <a:lvl2pPr>
              <a:defRPr sz="3600" b="1">
                <a:solidFill>
                  <a:schemeClr val="bg1"/>
                </a:solidFill>
                <a:effectLst>
                  <a:outerShdw blurRad="38100" dist="38100" dir="2700000" algn="tl">
                    <a:srgbClr val="000000">
                      <a:alpha val="43137"/>
                    </a:srgbClr>
                  </a:outerShdw>
                </a:effectLst>
              </a:defRPr>
            </a:lvl2pPr>
            <a:lvl3pPr>
              <a:defRPr sz="3600" b="1">
                <a:solidFill>
                  <a:schemeClr val="bg1"/>
                </a:solidFill>
                <a:effectLst>
                  <a:outerShdw blurRad="38100" dist="38100" dir="2700000" algn="tl">
                    <a:srgbClr val="000000">
                      <a:alpha val="43137"/>
                    </a:srgbClr>
                  </a:outerShdw>
                </a:effectLst>
              </a:defRPr>
            </a:lvl3pPr>
            <a:lvl4pPr>
              <a:defRPr sz="3600" b="1">
                <a:solidFill>
                  <a:schemeClr val="bg1"/>
                </a:solidFill>
                <a:effectLst>
                  <a:outerShdw blurRad="38100" dist="38100" dir="2700000" algn="tl">
                    <a:srgbClr val="000000">
                      <a:alpha val="43137"/>
                    </a:srgbClr>
                  </a:outerShdw>
                </a:effectLst>
              </a:defRPr>
            </a:lvl4pPr>
            <a:lvl5pPr>
              <a:defRPr sz="3600" b="1">
                <a:solidFill>
                  <a:schemeClr val="bg1"/>
                </a:solidFill>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70340" y="98474"/>
            <a:ext cx="11952514" cy="6759526"/>
          </a:xfrm>
          <a:prstGeom prst="rect">
            <a:avLst/>
          </a:prstGeom>
          <a:solidFill>
            <a:srgbClr val="0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DDAED-9278-4CF5-B2AA-27543AE57979}" type="datetimeFigureOut">
              <a:rPr lang="en-US" smtClean="0"/>
              <a:pPr/>
              <a:t>5/21/2021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DDAED-9278-4CF5-B2AA-27543AE57979}" type="datetimeFigureOut">
              <a:rPr lang="en-US" smtClean="0"/>
              <a:pPr/>
              <a:t>5/21/2021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DDAED-9278-4CF5-B2AA-27543AE57979}" type="datetimeFigureOut">
              <a:rPr lang="en-US" smtClean="0"/>
              <a:pPr/>
              <a:t>5/21/2021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3"/>
          <a:srcRect t="7198" b="6148"/>
          <a:stretch/>
        </p:blipFill>
        <p:spPr>
          <a:xfrm>
            <a:off x="0" y="-32658"/>
            <a:ext cx="12192000" cy="6988629"/>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DDAED-9278-4CF5-B2AA-27543AE57979}" type="datetimeFigureOut">
              <a:rPr lang="en-US" smtClean="0"/>
              <a:pPr/>
              <a:t>5/21/2021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158A7-53DC-447E-9E06-6EF635BF0AC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5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527" y="945720"/>
            <a:ext cx="3783330" cy="1470025"/>
          </a:xfrm>
        </p:spPr>
        <p:txBody>
          <a:bodyPr/>
          <a:lstStyle/>
          <a:p>
            <a:r>
              <a:rPr lang="en-US" sz="8800" dirty="0">
                <a:effectLst>
                  <a:outerShdw blurRad="38100" dist="38100" dir="2700000" algn="tl">
                    <a:srgbClr val="000000">
                      <a:alpha val="43137"/>
                    </a:srgbClr>
                  </a:outerShdw>
                </a:effectLst>
              </a:rPr>
              <a:t>JAMES</a:t>
            </a:r>
          </a:p>
        </p:txBody>
      </p:sp>
      <p:sp>
        <p:nvSpPr>
          <p:cNvPr id="3" name="Subtitle 2"/>
          <p:cNvSpPr>
            <a:spLocks noGrp="1"/>
          </p:cNvSpPr>
          <p:nvPr>
            <p:ph type="subTitle" idx="1"/>
          </p:nvPr>
        </p:nvSpPr>
        <p:spPr>
          <a:xfrm>
            <a:off x="1089861" y="2446020"/>
            <a:ext cx="2628900" cy="1752600"/>
          </a:xfrm>
        </p:spPr>
        <p:txBody>
          <a:bodyPr>
            <a:noAutofit/>
          </a:bodyPr>
          <a:lstStyle/>
          <a:p>
            <a:r>
              <a:rPr lang="en-US" sz="5400" dirty="0">
                <a:solidFill>
                  <a:schemeClr val="bg1"/>
                </a:solidFill>
                <a:effectLst>
                  <a:outerShdw blurRad="38100" dist="38100" dir="2700000" algn="tl">
                    <a:srgbClr val="000000">
                      <a:alpha val="43137"/>
                    </a:srgbClr>
                  </a:outerShdw>
                </a:effectLst>
              </a:rPr>
              <a:t>A FAITH THAT WORKS</a:t>
            </a:r>
          </a:p>
        </p:txBody>
      </p:sp>
      <p:grpSp>
        <p:nvGrpSpPr>
          <p:cNvPr id="4" name="Group 3">
            <a:extLst>
              <a:ext uri="{FF2B5EF4-FFF2-40B4-BE49-F238E27FC236}">
                <a16:creationId xmlns:a16="http://schemas.microsoft.com/office/drawing/2014/main" id="{C1495828-B187-422F-B01D-5AD426B06F92}"/>
              </a:ext>
            </a:extLst>
          </p:cNvPr>
          <p:cNvGrpSpPr/>
          <p:nvPr/>
        </p:nvGrpSpPr>
        <p:grpSpPr>
          <a:xfrm>
            <a:off x="9138425" y="5092328"/>
            <a:ext cx="2336800" cy="1086830"/>
            <a:chOff x="1109440" y="4807343"/>
            <a:chExt cx="2336800" cy="1086830"/>
          </a:xfrm>
          <a:effectLst>
            <a:glow rad="127000">
              <a:srgbClr val="35434D"/>
            </a:glow>
          </a:effectLst>
        </p:grpSpPr>
        <p:sp>
          <p:nvSpPr>
            <p:cNvPr id="5" name="Oval 4">
              <a:extLst>
                <a:ext uri="{FF2B5EF4-FFF2-40B4-BE49-F238E27FC236}">
                  <a16:creationId xmlns:a16="http://schemas.microsoft.com/office/drawing/2014/main" id="{C5269398-B9A9-4781-92E2-3300B6DBDC1C}"/>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A4959C3-6ACC-408B-8485-0EC193454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a:xfrm>
            <a:off x="2085475" y="4395537"/>
            <a:ext cx="2630905" cy="1491916"/>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a:t>
            </a:r>
            <a:r>
              <a:rPr lang="en-US" u="sng" dirty="0"/>
              <a:t>DOMINEERING</a:t>
            </a:r>
            <a:r>
              <a:rPr lang="en-US" dirty="0"/>
              <a:t> TONGUE</a:t>
            </a:r>
          </a:p>
        </p:txBody>
      </p:sp>
      <p:sp>
        <p:nvSpPr>
          <p:cNvPr id="3" name="Content Placeholder 2"/>
          <p:cNvSpPr>
            <a:spLocks noGrp="1"/>
          </p:cNvSpPr>
          <p:nvPr>
            <p:ph idx="1"/>
          </p:nvPr>
        </p:nvSpPr>
        <p:spPr>
          <a:xfrm>
            <a:off x="1752600" y="1090864"/>
            <a:ext cx="8915400" cy="3192378"/>
          </a:xfrm>
        </p:spPr>
        <p:txBody>
          <a:bodyPr/>
          <a:lstStyle/>
          <a:p>
            <a:pPr marL="0" indent="0" algn="ctr"/>
            <a:r>
              <a:rPr lang="en-US" dirty="0"/>
              <a:t>New Living Translation </a:t>
            </a:r>
          </a:p>
          <a:p>
            <a:pPr marL="0" indent="0"/>
            <a:r>
              <a:rPr lang="en-US" sz="4000" dirty="0"/>
              <a:t>James 3:2 Indeed, we all make many mistakes. For </a:t>
            </a:r>
            <a:r>
              <a:rPr lang="en-US" sz="4000" dirty="0">
                <a:solidFill>
                  <a:srgbClr val="FFFF00"/>
                </a:solidFill>
              </a:rPr>
              <a:t>if we could control </a:t>
            </a:r>
            <a:r>
              <a:rPr lang="en-US" sz="4000" dirty="0"/>
              <a:t>our tongues, we would be perfect and could also </a:t>
            </a:r>
            <a:r>
              <a:rPr lang="en-US" sz="4000" dirty="0">
                <a:solidFill>
                  <a:srgbClr val="FFFF00"/>
                </a:solidFill>
              </a:rPr>
              <a:t>control ourselves </a:t>
            </a:r>
            <a:r>
              <a:rPr lang="en-US" sz="4000" dirty="0"/>
              <a:t>in every other way. </a:t>
            </a:r>
          </a:p>
        </p:txBody>
      </p:sp>
      <p:sp>
        <p:nvSpPr>
          <p:cNvPr id="14" name="TextBox 13"/>
          <p:cNvSpPr txBox="1"/>
          <p:nvPr/>
        </p:nvSpPr>
        <p:spPr>
          <a:xfrm>
            <a:off x="1941095" y="4652211"/>
            <a:ext cx="8133347" cy="1754326"/>
          </a:xfrm>
          <a:prstGeom prst="rect">
            <a:avLst/>
          </a:prstGeom>
          <a:noFill/>
        </p:spPr>
        <p:txBody>
          <a:bodyPr wrap="square" rtlCol="0">
            <a:spAutoFit/>
          </a:bodyPr>
          <a:lstStyle/>
          <a:p>
            <a:pPr algn="r"/>
            <a:r>
              <a:rPr lang="en-US" sz="5400" b="1" dirty="0"/>
              <a:t>Point:</a:t>
            </a:r>
            <a:r>
              <a:rPr lang="en-US" sz="5400" b="1" dirty="0">
                <a:solidFill>
                  <a:srgbClr val="FFC000"/>
                </a:solidFill>
              </a:rPr>
              <a:t>     </a:t>
            </a:r>
            <a:r>
              <a:rPr lang="en-US" sz="5400" b="1" dirty="0">
                <a:solidFill>
                  <a:schemeClr val="bg1"/>
                </a:solidFill>
              </a:rPr>
              <a:t>Little things often control bigger things</a:t>
            </a:r>
          </a:p>
        </p:txBody>
      </p:sp>
    </p:spTree>
    <p:extLst>
      <p:ext uri="{BB962C8B-B14F-4D97-AF65-F5344CB8AC3E}">
        <p14:creationId xmlns:p14="http://schemas.microsoft.com/office/powerpoint/2010/main" val="41616286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Metaphor #1:  </a:t>
            </a:r>
            <a:r>
              <a:rPr lang="en-US" u="sng" dirty="0"/>
              <a:t>Bit</a:t>
            </a:r>
          </a:p>
        </p:txBody>
      </p:sp>
      <p:sp>
        <p:nvSpPr>
          <p:cNvPr id="3" name="Content Placeholder 2"/>
          <p:cNvSpPr>
            <a:spLocks noGrp="1"/>
          </p:cNvSpPr>
          <p:nvPr>
            <p:ph idx="1"/>
          </p:nvPr>
        </p:nvSpPr>
        <p:spPr>
          <a:xfrm>
            <a:off x="609600" y="1471864"/>
            <a:ext cx="5807240" cy="5386137"/>
          </a:xfrm>
        </p:spPr>
        <p:txBody>
          <a:bodyPr/>
          <a:lstStyle/>
          <a:p>
            <a:r>
              <a:rPr lang="en-US" dirty="0"/>
              <a:t> </a:t>
            </a:r>
            <a:r>
              <a:rPr lang="en-US" baseline="30000" dirty="0"/>
              <a:t>3</a:t>
            </a:r>
            <a:r>
              <a:rPr lang="en-US" dirty="0"/>
              <a:t> </a:t>
            </a:r>
            <a:r>
              <a:rPr lang="en-US" sz="4000" dirty="0"/>
              <a:t>When we put </a:t>
            </a:r>
            <a:r>
              <a:rPr lang="en-US" sz="4000" dirty="0">
                <a:solidFill>
                  <a:srgbClr val="FFFF00"/>
                </a:solidFill>
              </a:rPr>
              <a:t>bits</a:t>
            </a:r>
            <a:r>
              <a:rPr lang="en-US" sz="4000" dirty="0"/>
              <a:t> into the mouths of horses to make them obey us, we can turn the whole animal.</a:t>
            </a:r>
          </a:p>
          <a:p>
            <a:r>
              <a:rPr lang="en-US" dirty="0"/>
              <a:t> </a:t>
            </a:r>
          </a:p>
        </p:txBody>
      </p:sp>
      <p:pic>
        <p:nvPicPr>
          <p:cNvPr id="2051" name="Picture 3"/>
          <p:cNvPicPr>
            <a:picLocks noChangeAspect="1" noChangeArrowheads="1"/>
          </p:cNvPicPr>
          <p:nvPr/>
        </p:nvPicPr>
        <p:blipFill>
          <a:blip r:embed="rId3" cstate="print"/>
          <a:srcRect b="16939"/>
          <a:stretch>
            <a:fillRect/>
          </a:stretch>
        </p:blipFill>
        <p:spPr bwMode="auto">
          <a:xfrm flipH="1">
            <a:off x="5363662" y="590718"/>
            <a:ext cx="5304339" cy="6267283"/>
          </a:xfrm>
          <a:prstGeom prst="rect">
            <a:avLst/>
          </a:prstGeom>
          <a:noFill/>
          <a:ln w="9525">
            <a:noFill/>
            <a:miter lim="800000"/>
            <a:headEnd/>
            <a:tailEnd/>
          </a:ln>
          <a:effectLst/>
        </p:spPr>
      </p:pic>
    </p:spTree>
    <p:extLst>
      <p:ext uri="{BB962C8B-B14F-4D97-AF65-F5344CB8AC3E}">
        <p14:creationId xmlns:p14="http://schemas.microsoft.com/office/powerpoint/2010/main" val="2988220347"/>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t="7166" r="10712"/>
          <a:stretch>
            <a:fillRect/>
          </a:stretch>
        </p:blipFill>
        <p:spPr bwMode="auto">
          <a:xfrm>
            <a:off x="7259869" y="0"/>
            <a:ext cx="4947371"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Metaphor #2:  </a:t>
            </a:r>
            <a:r>
              <a:rPr lang="en-US" u="sng" dirty="0"/>
              <a:t>Rudder</a:t>
            </a:r>
          </a:p>
        </p:txBody>
      </p:sp>
      <p:sp>
        <p:nvSpPr>
          <p:cNvPr id="3" name="Content Placeholder 2"/>
          <p:cNvSpPr>
            <a:spLocks noGrp="1"/>
          </p:cNvSpPr>
          <p:nvPr>
            <p:ph idx="1"/>
          </p:nvPr>
        </p:nvSpPr>
        <p:spPr>
          <a:xfrm>
            <a:off x="609600" y="1371600"/>
            <a:ext cx="6324600" cy="4754564"/>
          </a:xfrm>
        </p:spPr>
        <p:txBody>
          <a:bodyPr>
            <a:noAutofit/>
          </a:bodyPr>
          <a:lstStyle/>
          <a:p>
            <a:r>
              <a:rPr lang="en-US" sz="4000" dirty="0"/>
              <a:t>  </a:t>
            </a:r>
            <a:r>
              <a:rPr lang="en-US" sz="4000" baseline="30000" dirty="0"/>
              <a:t>4</a:t>
            </a:r>
            <a:r>
              <a:rPr lang="en-US" sz="4000" dirty="0"/>
              <a:t> Or take ships as an example. Although they are so large and are driven by strong winds, they are steered by a very small </a:t>
            </a:r>
            <a:r>
              <a:rPr lang="en-US" sz="4000" dirty="0">
                <a:solidFill>
                  <a:srgbClr val="FFFF00"/>
                </a:solidFill>
              </a:rPr>
              <a:t>rudder</a:t>
            </a:r>
            <a:r>
              <a:rPr lang="en-US" sz="4000" dirty="0"/>
              <a:t> wherever the pilot wants to go.</a:t>
            </a:r>
          </a:p>
          <a:p>
            <a:r>
              <a:rPr lang="en-US" sz="4000" dirty="0"/>
              <a:t> </a:t>
            </a:r>
          </a:p>
        </p:txBody>
      </p:sp>
    </p:spTree>
    <p:extLst>
      <p:ext uri="{BB962C8B-B14F-4D97-AF65-F5344CB8AC3E}">
        <p14:creationId xmlns:p14="http://schemas.microsoft.com/office/powerpoint/2010/main" val="2587477921"/>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t="7166" r="10712"/>
          <a:stretch>
            <a:fillRect/>
          </a:stretch>
        </p:blipFill>
        <p:spPr bwMode="auto">
          <a:xfrm>
            <a:off x="7259869" y="0"/>
            <a:ext cx="4947371"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Metaphor #2:  </a:t>
            </a:r>
            <a:r>
              <a:rPr lang="en-US" u="sng" dirty="0"/>
              <a:t>Rudder</a:t>
            </a:r>
          </a:p>
        </p:txBody>
      </p:sp>
      <p:sp>
        <p:nvSpPr>
          <p:cNvPr id="3" name="Content Placeholder 2"/>
          <p:cNvSpPr>
            <a:spLocks noGrp="1"/>
          </p:cNvSpPr>
          <p:nvPr>
            <p:ph idx="1"/>
          </p:nvPr>
        </p:nvSpPr>
        <p:spPr>
          <a:xfrm>
            <a:off x="609600" y="1371600"/>
            <a:ext cx="6324600" cy="4754564"/>
          </a:xfrm>
        </p:spPr>
        <p:txBody>
          <a:bodyPr>
            <a:noAutofit/>
          </a:bodyPr>
          <a:lstStyle/>
          <a:p>
            <a:r>
              <a:rPr lang="en-US" sz="4000"/>
              <a:t> </a:t>
            </a:r>
            <a:r>
              <a:rPr lang="en-US" sz="4000" baseline="30000"/>
              <a:t>5</a:t>
            </a:r>
            <a:r>
              <a:rPr lang="en-US" sz="4000"/>
              <a:t> Likewise the tongue is a small part of the body, but it makes great boasts. </a:t>
            </a:r>
            <a:endParaRPr lang="en-US" sz="4000" dirty="0"/>
          </a:p>
        </p:txBody>
      </p:sp>
    </p:spTree>
    <p:extLst>
      <p:ext uri="{BB962C8B-B14F-4D97-AF65-F5344CB8AC3E}">
        <p14:creationId xmlns:p14="http://schemas.microsoft.com/office/powerpoint/2010/main" val="307350650"/>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t="7166" r="10712"/>
          <a:stretch>
            <a:fillRect/>
          </a:stretch>
        </p:blipFill>
        <p:spPr bwMode="auto">
          <a:xfrm>
            <a:off x="7259869" y="0"/>
            <a:ext cx="4947371" cy="6858000"/>
          </a:xfrm>
          <a:prstGeom prst="rect">
            <a:avLst/>
          </a:prstGeom>
          <a:noFill/>
          <a:ln w="9525">
            <a:noFill/>
            <a:miter lim="800000"/>
            <a:headEnd/>
            <a:tailEnd/>
          </a:ln>
          <a:effectLst/>
        </p:spPr>
      </p:pic>
      <p:pic>
        <p:nvPicPr>
          <p:cNvPr id="5" name="Picture 3"/>
          <p:cNvPicPr>
            <a:picLocks noChangeAspect="1" noChangeArrowheads="1"/>
          </p:cNvPicPr>
          <p:nvPr/>
        </p:nvPicPr>
        <p:blipFill>
          <a:blip r:embed="rId3" cstate="print"/>
          <a:srcRect b="16939"/>
          <a:stretch>
            <a:fillRect/>
          </a:stretch>
        </p:blipFill>
        <p:spPr bwMode="auto">
          <a:xfrm flipH="1">
            <a:off x="791662" y="590718"/>
            <a:ext cx="5304339" cy="6267283"/>
          </a:xfrm>
          <a:prstGeom prst="rect">
            <a:avLst/>
          </a:prstGeom>
          <a:noFill/>
          <a:ln w="9525">
            <a:noFill/>
            <a:miter lim="800000"/>
            <a:headEnd/>
            <a:tailEnd/>
          </a:ln>
          <a:effectLst/>
        </p:spPr>
      </p:pic>
      <p:sp>
        <p:nvSpPr>
          <p:cNvPr id="2" name="Title 1"/>
          <p:cNvSpPr>
            <a:spLocks noGrp="1"/>
          </p:cNvSpPr>
          <p:nvPr>
            <p:ph type="title"/>
          </p:nvPr>
        </p:nvSpPr>
        <p:spPr>
          <a:xfrm>
            <a:off x="1524000" y="0"/>
            <a:ext cx="9144000" cy="1143000"/>
          </a:xfrm>
        </p:spPr>
        <p:txBody>
          <a:bodyPr/>
          <a:lstStyle/>
          <a:p>
            <a:r>
              <a:rPr lang="en-US" dirty="0"/>
              <a:t>Both have power to direct. </a:t>
            </a:r>
          </a:p>
        </p:txBody>
      </p:sp>
    </p:spTree>
    <p:extLst>
      <p:ext uri="{BB962C8B-B14F-4D97-AF65-F5344CB8AC3E}">
        <p14:creationId xmlns:p14="http://schemas.microsoft.com/office/powerpoint/2010/main" val="3695063580"/>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t="7166" r="10712"/>
          <a:stretch>
            <a:fillRect/>
          </a:stretch>
        </p:blipFill>
        <p:spPr bwMode="auto">
          <a:xfrm>
            <a:off x="7259869" y="0"/>
            <a:ext cx="4947371" cy="6858000"/>
          </a:xfrm>
          <a:prstGeom prst="rect">
            <a:avLst/>
          </a:prstGeom>
          <a:noFill/>
          <a:ln w="9525">
            <a:noFill/>
            <a:miter lim="800000"/>
            <a:headEnd/>
            <a:tailEnd/>
          </a:ln>
          <a:effectLst/>
        </p:spPr>
      </p:pic>
      <p:pic>
        <p:nvPicPr>
          <p:cNvPr id="5" name="Picture 3"/>
          <p:cNvPicPr>
            <a:picLocks noChangeAspect="1" noChangeArrowheads="1"/>
          </p:cNvPicPr>
          <p:nvPr/>
        </p:nvPicPr>
        <p:blipFill>
          <a:blip r:embed="rId3" cstate="print"/>
          <a:srcRect b="16939"/>
          <a:stretch>
            <a:fillRect/>
          </a:stretch>
        </p:blipFill>
        <p:spPr bwMode="auto">
          <a:xfrm flipH="1">
            <a:off x="791662" y="590718"/>
            <a:ext cx="5304339" cy="6267283"/>
          </a:xfrm>
          <a:prstGeom prst="rect">
            <a:avLst/>
          </a:prstGeom>
          <a:noFill/>
          <a:ln w="9525">
            <a:noFill/>
            <a:miter lim="800000"/>
            <a:headEnd/>
            <a:tailEnd/>
          </a:ln>
          <a:effectLst/>
        </p:spPr>
      </p:pic>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a:xfrm>
            <a:off x="1524000" y="0"/>
            <a:ext cx="9144000" cy="1143000"/>
          </a:xfrm>
        </p:spPr>
        <p:txBody>
          <a:bodyPr/>
          <a:lstStyle/>
          <a:p>
            <a:r>
              <a:rPr lang="en-US" dirty="0"/>
              <a:t>Both overcome contrary forces. </a:t>
            </a:r>
          </a:p>
        </p:txBody>
      </p:sp>
    </p:spTree>
    <p:extLst>
      <p:ext uri="{BB962C8B-B14F-4D97-AF65-F5344CB8AC3E}">
        <p14:creationId xmlns:p14="http://schemas.microsoft.com/office/powerpoint/2010/main" val="4218735065"/>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t="7166" r="10712"/>
          <a:stretch>
            <a:fillRect/>
          </a:stretch>
        </p:blipFill>
        <p:spPr bwMode="auto">
          <a:xfrm>
            <a:off x="7259869" y="0"/>
            <a:ext cx="4947371" cy="6858000"/>
          </a:xfrm>
          <a:prstGeom prst="rect">
            <a:avLst/>
          </a:prstGeom>
          <a:noFill/>
          <a:ln w="9525">
            <a:noFill/>
            <a:miter lim="800000"/>
            <a:headEnd/>
            <a:tailEnd/>
          </a:ln>
          <a:effectLst/>
        </p:spPr>
      </p:pic>
      <p:pic>
        <p:nvPicPr>
          <p:cNvPr id="5" name="Picture 3"/>
          <p:cNvPicPr>
            <a:picLocks noChangeAspect="1" noChangeArrowheads="1"/>
          </p:cNvPicPr>
          <p:nvPr/>
        </p:nvPicPr>
        <p:blipFill>
          <a:blip r:embed="rId3" cstate="print"/>
          <a:srcRect b="16939"/>
          <a:stretch>
            <a:fillRect/>
          </a:stretch>
        </p:blipFill>
        <p:spPr bwMode="auto">
          <a:xfrm flipH="1">
            <a:off x="791662" y="590718"/>
            <a:ext cx="5304339" cy="6267283"/>
          </a:xfrm>
          <a:prstGeom prst="rect">
            <a:avLst/>
          </a:prstGeom>
          <a:noFill/>
          <a:ln w="9525">
            <a:noFill/>
            <a:miter lim="800000"/>
            <a:headEnd/>
            <a:tailEnd/>
          </a:ln>
          <a:effectLst/>
        </p:spPr>
      </p:pic>
      <p:sp>
        <p:nvSpPr>
          <p:cNvPr id="2" name="Title 1"/>
          <p:cNvSpPr>
            <a:spLocks noGrp="1"/>
          </p:cNvSpPr>
          <p:nvPr>
            <p:ph type="title"/>
          </p:nvPr>
        </p:nvSpPr>
        <p:spPr>
          <a:xfrm>
            <a:off x="1524000" y="0"/>
            <a:ext cx="9144000" cy="1143000"/>
          </a:xfrm>
        </p:spPr>
        <p:txBody>
          <a:bodyPr/>
          <a:lstStyle/>
          <a:p>
            <a:r>
              <a:rPr lang="en-US" dirty="0"/>
              <a:t>Need a strong hand to control. </a:t>
            </a:r>
          </a:p>
        </p:txBody>
      </p:sp>
    </p:spTree>
    <p:extLst>
      <p:ext uri="{BB962C8B-B14F-4D97-AF65-F5344CB8AC3E}">
        <p14:creationId xmlns:p14="http://schemas.microsoft.com/office/powerpoint/2010/main" val="2675528685"/>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t="7166" r="10712"/>
          <a:stretch>
            <a:fillRect/>
          </a:stretch>
        </p:blipFill>
        <p:spPr bwMode="auto">
          <a:xfrm>
            <a:off x="7259869" y="0"/>
            <a:ext cx="4947371" cy="6858000"/>
          </a:xfrm>
          <a:prstGeom prst="rect">
            <a:avLst/>
          </a:prstGeom>
          <a:noFill/>
          <a:ln w="9525">
            <a:noFill/>
            <a:miter lim="800000"/>
            <a:headEnd/>
            <a:tailEnd/>
          </a:ln>
          <a:effectLst/>
        </p:spPr>
      </p:pic>
      <p:pic>
        <p:nvPicPr>
          <p:cNvPr id="5" name="Picture 3"/>
          <p:cNvPicPr>
            <a:picLocks noChangeAspect="1" noChangeArrowheads="1"/>
          </p:cNvPicPr>
          <p:nvPr/>
        </p:nvPicPr>
        <p:blipFill>
          <a:blip r:embed="rId3" cstate="print"/>
          <a:srcRect b="16939"/>
          <a:stretch>
            <a:fillRect/>
          </a:stretch>
        </p:blipFill>
        <p:spPr bwMode="auto">
          <a:xfrm flipH="1">
            <a:off x="791662" y="590718"/>
            <a:ext cx="5304339" cy="6267283"/>
          </a:xfrm>
          <a:prstGeom prst="rect">
            <a:avLst/>
          </a:prstGeom>
          <a:noFill/>
          <a:ln w="9525">
            <a:noFill/>
            <a:miter lim="800000"/>
            <a:headEnd/>
            <a:tailEnd/>
          </a:ln>
          <a:effectLst/>
        </p:spPr>
      </p:pic>
      <p:sp>
        <p:nvSpPr>
          <p:cNvPr id="2" name="Title 1"/>
          <p:cNvSpPr>
            <a:spLocks noGrp="1"/>
          </p:cNvSpPr>
          <p:nvPr>
            <p:ph type="title"/>
          </p:nvPr>
        </p:nvSpPr>
        <p:spPr>
          <a:xfrm>
            <a:off x="1524000" y="0"/>
            <a:ext cx="9144000" cy="1143000"/>
          </a:xfrm>
        </p:spPr>
        <p:txBody>
          <a:bodyPr/>
          <a:lstStyle/>
          <a:p>
            <a:r>
              <a:rPr lang="en-US" dirty="0"/>
              <a:t>That’s why you need Jesus...</a:t>
            </a:r>
          </a:p>
        </p:txBody>
      </p:sp>
      <p:pic>
        <p:nvPicPr>
          <p:cNvPr id="6" name="Picture 4"/>
          <p:cNvPicPr>
            <a:picLocks noChangeAspect="1" noChangeArrowheads="1"/>
          </p:cNvPicPr>
          <p:nvPr/>
        </p:nvPicPr>
        <p:blipFill rotWithShape="1">
          <a:blip r:embed="rId4" cstate="print"/>
          <a:srcRect l="13350" r="10649" b="25296"/>
          <a:stretch/>
        </p:blipFill>
        <p:spPr bwMode="auto">
          <a:xfrm>
            <a:off x="6553200" y="1150419"/>
            <a:ext cx="6584795" cy="5719011"/>
          </a:xfrm>
          <a:prstGeom prst="rect">
            <a:avLst/>
          </a:prstGeom>
          <a:noFill/>
          <a:ln w="9525">
            <a:noFill/>
            <a:miter lim="800000"/>
            <a:headEnd/>
            <a:tailEnd/>
          </a:ln>
          <a:effectLst/>
        </p:spPr>
      </p:pic>
      <p:sp>
        <p:nvSpPr>
          <p:cNvPr id="7" name="Rounded Rectangular Callout 6"/>
          <p:cNvSpPr/>
          <p:nvPr/>
        </p:nvSpPr>
        <p:spPr>
          <a:xfrm>
            <a:off x="2085474" y="2069432"/>
            <a:ext cx="4780547" cy="2197768"/>
          </a:xfrm>
          <a:prstGeom prst="wedgeRoundRectCallout">
            <a:avLst>
              <a:gd name="adj1" fmla="val 78263"/>
              <a:gd name="adj2" fmla="val 11774"/>
              <a:gd name="adj3" fmla="val 16667"/>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13811" y="2238204"/>
            <a:ext cx="4684294" cy="1754326"/>
          </a:xfrm>
          <a:prstGeom prst="rect">
            <a:avLst/>
          </a:prstGeom>
          <a:noFill/>
        </p:spPr>
        <p:txBody>
          <a:bodyPr wrap="square" rtlCol="0">
            <a:spAutoFit/>
          </a:bodyPr>
          <a:lstStyle/>
          <a:p>
            <a:r>
              <a:rPr lang="en-US" sz="3600" b="1" dirty="0"/>
              <a:t>For out of the overflow of the heart the mouth speaks.  (Mat 12:34)</a:t>
            </a:r>
          </a:p>
        </p:txBody>
      </p:sp>
    </p:spTree>
    <p:extLst>
      <p:ext uri="{BB962C8B-B14F-4D97-AF65-F5344CB8AC3E}">
        <p14:creationId xmlns:p14="http://schemas.microsoft.com/office/powerpoint/2010/main" val="3939320750"/>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u="sng" dirty="0"/>
              <a:t>DESTRUCTIVE</a:t>
            </a:r>
            <a:r>
              <a:rPr lang="en-US" dirty="0"/>
              <a:t> Tongue 3:6-8</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294452366"/>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Metaphor #3:  </a:t>
            </a:r>
            <a:r>
              <a:rPr lang="en-US" u="sng" dirty="0"/>
              <a:t>S</a:t>
            </a:r>
            <a:r>
              <a:rPr lang="en-US" dirty="0"/>
              <a:t>p</a:t>
            </a:r>
            <a:r>
              <a:rPr lang="en-US" u="sng" dirty="0"/>
              <a:t>ark</a:t>
            </a:r>
          </a:p>
        </p:txBody>
      </p:sp>
      <p:sp>
        <p:nvSpPr>
          <p:cNvPr id="3" name="Content Placeholder 2"/>
          <p:cNvSpPr>
            <a:spLocks noGrp="1"/>
          </p:cNvSpPr>
          <p:nvPr>
            <p:ph idx="1"/>
          </p:nvPr>
        </p:nvSpPr>
        <p:spPr>
          <a:xfrm>
            <a:off x="609601" y="1143001"/>
            <a:ext cx="6593306" cy="4983163"/>
          </a:xfrm>
        </p:spPr>
        <p:txBody>
          <a:bodyPr>
            <a:normAutofit/>
          </a:bodyPr>
          <a:lstStyle/>
          <a:p>
            <a:endParaRPr lang="en-US" sz="4000" baseline="30000" dirty="0"/>
          </a:p>
          <a:p>
            <a:r>
              <a:rPr lang="en-US" sz="4000" baseline="30000" dirty="0"/>
              <a:t>5</a:t>
            </a:r>
            <a:r>
              <a:rPr lang="en-US" sz="4000" dirty="0"/>
              <a:t>  ... Consider what a great forest is set on fire by a small </a:t>
            </a:r>
            <a:r>
              <a:rPr lang="en-US" sz="4000" dirty="0">
                <a:solidFill>
                  <a:srgbClr val="FFFF00"/>
                </a:solidFill>
              </a:rPr>
              <a:t>spark</a:t>
            </a:r>
            <a:r>
              <a:rPr lang="en-US" sz="4000" dirty="0"/>
              <a:t>.</a:t>
            </a:r>
          </a:p>
        </p:txBody>
      </p:sp>
      <p:pic>
        <p:nvPicPr>
          <p:cNvPr id="4098" name="Picture 2"/>
          <p:cNvPicPr>
            <a:picLocks noChangeAspect="1" noChangeArrowheads="1"/>
          </p:cNvPicPr>
          <p:nvPr/>
        </p:nvPicPr>
        <p:blipFill>
          <a:blip r:embed="rId2" cstate="print"/>
          <a:srcRect/>
          <a:stretch>
            <a:fillRect/>
          </a:stretch>
        </p:blipFill>
        <p:spPr bwMode="auto">
          <a:xfrm>
            <a:off x="7090611" y="731136"/>
            <a:ext cx="3191042" cy="6126865"/>
          </a:xfrm>
          <a:prstGeom prst="rect">
            <a:avLst/>
          </a:prstGeom>
          <a:noFill/>
          <a:ln w="9525">
            <a:noFill/>
            <a:miter lim="800000"/>
            <a:headEnd/>
            <a:tailEnd/>
          </a:ln>
          <a:effectLst/>
        </p:spPr>
      </p:pic>
    </p:spTree>
    <p:extLst>
      <p:ext uri="{BB962C8B-B14F-4D97-AF65-F5344CB8AC3E}">
        <p14:creationId xmlns:p14="http://schemas.microsoft.com/office/powerpoint/2010/main" val="2245702382"/>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5005137" cy="2460625"/>
          </a:xfrm>
        </p:spPr>
        <p:txBody>
          <a:bodyPr/>
          <a:lstStyle/>
          <a:p>
            <a:pPr marL="0" indent="0"/>
            <a:r>
              <a:rPr lang="en-US" sz="8000" dirty="0"/>
              <a:t>When You Need To Control </a:t>
            </a:r>
            <a:br>
              <a:rPr lang="en-US" sz="8000" dirty="0"/>
            </a:br>
            <a:r>
              <a:rPr lang="en-US" sz="8000" dirty="0"/>
              <a:t>Your Tongue</a:t>
            </a:r>
          </a:p>
        </p:txBody>
      </p:sp>
    </p:spTree>
    <p:extLst>
      <p:ext uri="{BB962C8B-B14F-4D97-AF65-F5344CB8AC3E}">
        <p14:creationId xmlns:p14="http://schemas.microsoft.com/office/powerpoint/2010/main" val="3952541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srcRect/>
          <a:stretch>
            <a:fillRect/>
          </a:stretch>
        </p:blipFill>
        <p:spPr bwMode="auto">
          <a:xfrm>
            <a:off x="0" y="1644650"/>
            <a:ext cx="12192000" cy="521848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Metaphor #3:  </a:t>
            </a:r>
            <a:r>
              <a:rPr lang="en-US" u="sng" dirty="0"/>
              <a:t>S</a:t>
            </a:r>
            <a:r>
              <a:rPr lang="en-US" dirty="0"/>
              <a:t>p</a:t>
            </a:r>
            <a:r>
              <a:rPr lang="en-US" u="sng" dirty="0"/>
              <a:t>ark</a:t>
            </a:r>
          </a:p>
        </p:txBody>
      </p:sp>
      <p:sp>
        <p:nvSpPr>
          <p:cNvPr id="3" name="Content Placeholder 2"/>
          <p:cNvSpPr>
            <a:spLocks noGrp="1"/>
          </p:cNvSpPr>
          <p:nvPr>
            <p:ph idx="1"/>
          </p:nvPr>
        </p:nvSpPr>
        <p:spPr>
          <a:xfrm>
            <a:off x="609601" y="1143001"/>
            <a:ext cx="6593306" cy="4983163"/>
          </a:xfrm>
        </p:spPr>
        <p:txBody>
          <a:bodyPr>
            <a:normAutofit/>
          </a:bodyPr>
          <a:lstStyle/>
          <a:p>
            <a:endParaRPr lang="en-US" sz="4000" baseline="30000" dirty="0">
              <a:effectLst>
                <a:glow rad="127000">
                  <a:srgbClr val="0A0A0A"/>
                </a:glow>
                <a:outerShdw blurRad="38100" dist="38100" dir="2700000" algn="tl">
                  <a:srgbClr val="000000">
                    <a:alpha val="43137"/>
                  </a:srgbClr>
                </a:outerShdw>
              </a:effectLst>
            </a:endParaRPr>
          </a:p>
          <a:p>
            <a:r>
              <a:rPr lang="en-US" sz="4000" baseline="30000" dirty="0">
                <a:effectLst>
                  <a:glow rad="127000">
                    <a:srgbClr val="0A0A0A"/>
                  </a:glow>
                  <a:outerShdw blurRad="38100" dist="38100" dir="2700000" algn="tl">
                    <a:srgbClr val="000000">
                      <a:alpha val="43137"/>
                    </a:srgbClr>
                  </a:outerShdw>
                </a:effectLst>
              </a:rPr>
              <a:t>5</a:t>
            </a:r>
            <a:r>
              <a:rPr lang="en-US" sz="4000" dirty="0">
                <a:effectLst>
                  <a:glow rad="127000">
                    <a:srgbClr val="0A0A0A"/>
                  </a:glow>
                  <a:outerShdw blurRad="38100" dist="38100" dir="2700000" algn="tl">
                    <a:srgbClr val="000000">
                      <a:alpha val="43137"/>
                    </a:srgbClr>
                  </a:outerShdw>
                </a:effectLst>
              </a:rPr>
              <a:t>  ... Consider what a great </a:t>
            </a:r>
            <a:r>
              <a:rPr lang="en-US" sz="4000" dirty="0">
                <a:solidFill>
                  <a:srgbClr val="FFFF00"/>
                </a:solidFill>
                <a:effectLst>
                  <a:glow rad="127000">
                    <a:srgbClr val="0A0A0A"/>
                  </a:glow>
                  <a:outerShdw blurRad="38100" dist="38100" dir="2700000" algn="tl">
                    <a:srgbClr val="000000">
                      <a:alpha val="43137"/>
                    </a:srgbClr>
                  </a:outerShdw>
                </a:effectLst>
              </a:rPr>
              <a:t>forest is set on fire </a:t>
            </a:r>
            <a:r>
              <a:rPr lang="en-US" sz="4000" dirty="0">
                <a:effectLst>
                  <a:glow rad="127000">
                    <a:srgbClr val="0A0A0A"/>
                  </a:glow>
                  <a:outerShdw blurRad="38100" dist="38100" dir="2700000" algn="tl">
                    <a:srgbClr val="000000">
                      <a:alpha val="43137"/>
                    </a:srgbClr>
                  </a:outerShdw>
                </a:effectLst>
              </a:rPr>
              <a:t>by a small </a:t>
            </a:r>
            <a:r>
              <a:rPr lang="en-US" sz="4000" dirty="0">
                <a:solidFill>
                  <a:srgbClr val="FFFF00"/>
                </a:solidFill>
                <a:effectLst>
                  <a:glow rad="127000">
                    <a:srgbClr val="0A0A0A"/>
                  </a:glow>
                  <a:outerShdw blurRad="38100" dist="38100" dir="2700000" algn="tl">
                    <a:srgbClr val="000000">
                      <a:alpha val="43137"/>
                    </a:srgbClr>
                  </a:outerShdw>
                </a:effectLst>
              </a:rPr>
              <a:t>spark</a:t>
            </a:r>
            <a:r>
              <a:rPr lang="en-US" sz="4000" dirty="0">
                <a:effectLst>
                  <a:glow rad="127000">
                    <a:srgbClr val="0A0A0A"/>
                  </a:glow>
                  <a:outerShdw blurRad="38100" dist="38100" dir="2700000" algn="tl">
                    <a:srgbClr val="000000">
                      <a:alpha val="43137"/>
                    </a:srgbClr>
                  </a:outerShdw>
                </a:effectLst>
              </a:rPr>
              <a:t>.</a:t>
            </a:r>
          </a:p>
        </p:txBody>
      </p:sp>
      <p:pic>
        <p:nvPicPr>
          <p:cNvPr id="4098" name="Picture 2"/>
          <p:cNvPicPr>
            <a:picLocks noChangeAspect="1" noChangeArrowheads="1"/>
          </p:cNvPicPr>
          <p:nvPr/>
        </p:nvPicPr>
        <p:blipFill>
          <a:blip r:embed="rId3" cstate="print"/>
          <a:srcRect/>
          <a:stretch>
            <a:fillRect/>
          </a:stretch>
        </p:blipFill>
        <p:spPr bwMode="auto">
          <a:xfrm>
            <a:off x="7090611" y="731136"/>
            <a:ext cx="3191042" cy="6126865"/>
          </a:xfrm>
          <a:prstGeom prst="rect">
            <a:avLst/>
          </a:prstGeom>
          <a:noFill/>
          <a:ln w="9525">
            <a:noFill/>
            <a:miter lim="800000"/>
            <a:headEnd/>
            <a:tailEnd/>
          </a:ln>
          <a:effectLst/>
        </p:spPr>
      </p:pic>
    </p:spTree>
    <p:extLst>
      <p:ext uri="{BB962C8B-B14F-4D97-AF65-F5344CB8AC3E}">
        <p14:creationId xmlns:p14="http://schemas.microsoft.com/office/powerpoint/2010/main" val="2602959146"/>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srcRect/>
          <a:stretch>
            <a:fillRect/>
          </a:stretch>
        </p:blipFill>
        <p:spPr bwMode="auto">
          <a:xfrm>
            <a:off x="0" y="1644650"/>
            <a:ext cx="12192000" cy="5218480"/>
          </a:xfrm>
          <a:prstGeom prst="rect">
            <a:avLst/>
          </a:prstGeom>
          <a:noFill/>
          <a:ln w="9525">
            <a:noFill/>
            <a:miter lim="800000"/>
            <a:headEnd/>
            <a:tailEnd/>
          </a:ln>
          <a:effectLst/>
        </p:spPr>
      </p:pic>
      <p:pic>
        <p:nvPicPr>
          <p:cNvPr id="7" name="Picture 2"/>
          <p:cNvPicPr>
            <a:picLocks noChangeAspect="1" noChangeArrowheads="1"/>
          </p:cNvPicPr>
          <p:nvPr/>
        </p:nvPicPr>
        <p:blipFill rotWithShape="1">
          <a:blip r:embed="rId4" cstate="print"/>
          <a:srcRect l="-1" t="2955" r="32185" b="21972"/>
          <a:stretch/>
        </p:blipFill>
        <p:spPr bwMode="auto">
          <a:xfrm>
            <a:off x="6983664" y="0"/>
            <a:ext cx="5246436"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Metaphor #3:  Spark</a:t>
            </a:r>
          </a:p>
        </p:txBody>
      </p:sp>
      <p:sp>
        <p:nvSpPr>
          <p:cNvPr id="3" name="Content Placeholder 2"/>
          <p:cNvSpPr>
            <a:spLocks noGrp="1"/>
          </p:cNvSpPr>
          <p:nvPr>
            <p:ph idx="1"/>
          </p:nvPr>
        </p:nvSpPr>
        <p:spPr>
          <a:xfrm>
            <a:off x="685801" y="1143001"/>
            <a:ext cx="6517106" cy="4983163"/>
          </a:xfrm>
        </p:spPr>
        <p:txBody>
          <a:bodyPr>
            <a:normAutofit/>
          </a:bodyPr>
          <a:lstStyle/>
          <a:p>
            <a:endParaRPr lang="en-US" sz="4000" baseline="30000" dirty="0"/>
          </a:p>
          <a:p>
            <a:r>
              <a:rPr lang="en-US" sz="4000" baseline="30000" dirty="0">
                <a:effectLst>
                  <a:glow rad="127000">
                    <a:srgbClr val="0A0A0A"/>
                  </a:glow>
                  <a:outerShdw blurRad="38100" dist="38100" dir="2700000" algn="tl">
                    <a:srgbClr val="000000">
                      <a:alpha val="43137"/>
                    </a:srgbClr>
                  </a:outerShdw>
                </a:effectLst>
              </a:rPr>
              <a:t>6</a:t>
            </a:r>
            <a:r>
              <a:rPr lang="en-US" sz="4000" dirty="0">
                <a:effectLst>
                  <a:glow rad="127000">
                    <a:srgbClr val="0A0A0A"/>
                  </a:glow>
                  <a:outerShdw blurRad="38100" dist="38100" dir="2700000" algn="tl">
                    <a:srgbClr val="000000">
                      <a:alpha val="43137"/>
                    </a:srgbClr>
                  </a:outerShdw>
                </a:effectLst>
              </a:rPr>
              <a:t> </a:t>
            </a:r>
            <a:r>
              <a:rPr lang="en-US" sz="4000" dirty="0">
                <a:solidFill>
                  <a:srgbClr val="FFFF00"/>
                </a:solidFill>
                <a:effectLst>
                  <a:glow rad="127000">
                    <a:srgbClr val="0A0A0A"/>
                  </a:glow>
                  <a:outerShdw blurRad="38100" dist="38100" dir="2700000" algn="tl">
                    <a:srgbClr val="000000">
                      <a:alpha val="43137"/>
                    </a:srgbClr>
                  </a:outerShdw>
                </a:effectLst>
              </a:rPr>
              <a:t>The tongue also is a fire, </a:t>
            </a:r>
            <a:r>
              <a:rPr lang="en-US" sz="4000" dirty="0">
                <a:effectLst>
                  <a:glow rad="127000">
                    <a:srgbClr val="0A0A0A"/>
                  </a:glow>
                  <a:outerShdw blurRad="38100" dist="38100" dir="2700000" algn="tl">
                    <a:srgbClr val="000000">
                      <a:alpha val="43137"/>
                    </a:srgbClr>
                  </a:outerShdw>
                </a:effectLst>
              </a:rPr>
              <a:t>a world of evil among the parts of the body. It corrupts the whole person, sets the whole course of his life on fire, and is itself set on fire by hell.</a:t>
            </a:r>
          </a:p>
        </p:txBody>
      </p:sp>
    </p:spTree>
    <p:extLst>
      <p:ext uri="{BB962C8B-B14F-4D97-AF65-F5344CB8AC3E}">
        <p14:creationId xmlns:p14="http://schemas.microsoft.com/office/powerpoint/2010/main" val="2700253382"/>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srcRect/>
          <a:stretch>
            <a:fillRect/>
          </a:stretch>
        </p:blipFill>
        <p:spPr bwMode="auto">
          <a:xfrm>
            <a:off x="0" y="1644650"/>
            <a:ext cx="12192000" cy="5218480"/>
          </a:xfrm>
          <a:prstGeom prst="rect">
            <a:avLst/>
          </a:prstGeom>
          <a:noFill/>
          <a:ln w="9525">
            <a:noFill/>
            <a:miter lim="800000"/>
            <a:headEnd/>
            <a:tailEnd/>
          </a:ln>
          <a:effectLst/>
        </p:spPr>
      </p:pic>
      <p:pic>
        <p:nvPicPr>
          <p:cNvPr id="7" name="Picture 2"/>
          <p:cNvPicPr>
            <a:picLocks noChangeAspect="1" noChangeArrowheads="1"/>
          </p:cNvPicPr>
          <p:nvPr/>
        </p:nvPicPr>
        <p:blipFill rotWithShape="1">
          <a:blip r:embed="rId4" cstate="print"/>
          <a:srcRect l="-1" t="2955" r="32185" b="21972"/>
          <a:stretch/>
        </p:blipFill>
        <p:spPr bwMode="auto">
          <a:xfrm>
            <a:off x="6983664" y="0"/>
            <a:ext cx="5246436"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Metaphor #3:  Spark</a:t>
            </a:r>
          </a:p>
        </p:txBody>
      </p:sp>
      <p:sp>
        <p:nvSpPr>
          <p:cNvPr id="8" name="Rectangle 7"/>
          <p:cNvSpPr/>
          <p:nvPr/>
        </p:nvSpPr>
        <p:spPr>
          <a:xfrm>
            <a:off x="4876800" y="3276600"/>
            <a:ext cx="2286000" cy="1251284"/>
          </a:xfrm>
          <a:prstGeom prst="rect">
            <a:avLst/>
          </a:prstGeom>
          <a:solidFill>
            <a:srgbClr val="FF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848600" y="5181600"/>
            <a:ext cx="3304674" cy="1200329"/>
          </a:xfrm>
          <a:prstGeom prst="rect">
            <a:avLst/>
          </a:prstGeom>
          <a:solidFill>
            <a:srgbClr val="FF0000"/>
          </a:solidFill>
          <a:effectLst>
            <a:softEdge rad="127000"/>
          </a:effectLst>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Fire burns and</a:t>
            </a:r>
            <a:br>
              <a:rPr lang="en-US" sz="3600" b="1" dirty="0">
                <a:solidFill>
                  <a:schemeClr val="bg1"/>
                </a:solidFill>
                <a:effectLst>
                  <a:outerShdw blurRad="38100" dist="38100" dir="2700000" algn="tl">
                    <a:srgbClr val="000000">
                      <a:alpha val="43137"/>
                    </a:srgbClr>
                  </a:outerShdw>
                </a:effectLst>
              </a:rPr>
            </a:br>
            <a:r>
              <a:rPr lang="en-US" sz="3600" b="1" dirty="0">
                <a:solidFill>
                  <a:schemeClr val="bg1"/>
                </a:solidFill>
                <a:effectLst>
                  <a:outerShdw blurRad="38100" dist="38100" dir="2700000" algn="tl">
                    <a:srgbClr val="000000">
                      <a:alpha val="43137"/>
                    </a:srgbClr>
                  </a:outerShdw>
                </a:effectLst>
              </a:rPr>
              <a:t>burns hurt!</a:t>
            </a:r>
          </a:p>
        </p:txBody>
      </p:sp>
      <p:sp>
        <p:nvSpPr>
          <p:cNvPr id="3" name="Content Placeholder 2"/>
          <p:cNvSpPr>
            <a:spLocks noGrp="1"/>
          </p:cNvSpPr>
          <p:nvPr>
            <p:ph idx="1"/>
          </p:nvPr>
        </p:nvSpPr>
        <p:spPr>
          <a:xfrm>
            <a:off x="685801" y="1143001"/>
            <a:ext cx="6517106" cy="4983163"/>
          </a:xfrm>
        </p:spPr>
        <p:txBody>
          <a:bodyPr>
            <a:normAutofit/>
          </a:bodyPr>
          <a:lstStyle/>
          <a:p>
            <a:endParaRPr lang="en-US" sz="4000" baseline="30000" dirty="0"/>
          </a:p>
          <a:p>
            <a:r>
              <a:rPr lang="en-US" sz="4000" baseline="30000" dirty="0">
                <a:effectLst>
                  <a:glow rad="127000">
                    <a:srgbClr val="0A0A0A"/>
                  </a:glow>
                  <a:outerShdw blurRad="38100" dist="38100" dir="2700000" algn="tl">
                    <a:srgbClr val="000000">
                      <a:alpha val="43137"/>
                    </a:srgbClr>
                  </a:outerShdw>
                </a:effectLst>
              </a:rPr>
              <a:t>6</a:t>
            </a:r>
            <a:r>
              <a:rPr lang="en-US" sz="4000" dirty="0">
                <a:effectLst>
                  <a:glow rad="127000">
                    <a:srgbClr val="0A0A0A"/>
                  </a:glow>
                  <a:outerShdw blurRad="38100" dist="38100" dir="2700000" algn="tl">
                    <a:srgbClr val="000000">
                      <a:alpha val="43137"/>
                    </a:srgbClr>
                  </a:outerShdw>
                </a:effectLst>
              </a:rPr>
              <a:t> The tongue also is a fire, a world of evil among the parts of the body. It corrupts the whole </a:t>
            </a:r>
            <a:r>
              <a:rPr lang="en-US" sz="4000" dirty="0">
                <a:effectLst>
                  <a:glow rad="127000">
                    <a:srgbClr val="0A0A0A">
                      <a:alpha val="0"/>
                    </a:srgbClr>
                  </a:glow>
                  <a:outerShdw blurRad="38100" dist="38100" dir="2700000" algn="tl">
                    <a:srgbClr val="000000">
                      <a:alpha val="43137"/>
                    </a:srgbClr>
                  </a:outerShdw>
                </a:effectLst>
              </a:rPr>
              <a:t>person, </a:t>
            </a:r>
            <a:r>
              <a:rPr lang="en-US" sz="4000" dirty="0">
                <a:effectLst>
                  <a:glow rad="127000">
                    <a:srgbClr val="0A0A0A"/>
                  </a:glow>
                  <a:outerShdw blurRad="38100" dist="38100" dir="2700000" algn="tl">
                    <a:srgbClr val="000000">
                      <a:alpha val="43137"/>
                    </a:srgbClr>
                  </a:outerShdw>
                </a:effectLst>
              </a:rPr>
              <a:t>sets the whole course of his life on fire, and is itself set on fire by hell.</a:t>
            </a:r>
          </a:p>
        </p:txBody>
      </p:sp>
    </p:spTree>
    <p:extLst>
      <p:ext uri="{BB962C8B-B14F-4D97-AF65-F5344CB8AC3E}">
        <p14:creationId xmlns:p14="http://schemas.microsoft.com/office/powerpoint/2010/main" val="3170990482"/>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srcRect/>
          <a:stretch>
            <a:fillRect/>
          </a:stretch>
        </p:blipFill>
        <p:spPr bwMode="auto">
          <a:xfrm>
            <a:off x="0" y="1644650"/>
            <a:ext cx="12192000" cy="5218480"/>
          </a:xfrm>
          <a:prstGeom prst="rect">
            <a:avLst/>
          </a:prstGeom>
          <a:noFill/>
          <a:ln w="9525">
            <a:noFill/>
            <a:miter lim="800000"/>
            <a:headEnd/>
            <a:tailEnd/>
          </a:ln>
          <a:effectLst/>
        </p:spPr>
      </p:pic>
      <p:pic>
        <p:nvPicPr>
          <p:cNvPr id="7" name="Picture 2"/>
          <p:cNvPicPr>
            <a:picLocks noChangeAspect="1" noChangeArrowheads="1"/>
          </p:cNvPicPr>
          <p:nvPr/>
        </p:nvPicPr>
        <p:blipFill rotWithShape="1">
          <a:blip r:embed="rId4" cstate="print"/>
          <a:srcRect l="-1" t="2955" r="32185" b="21972"/>
          <a:stretch/>
        </p:blipFill>
        <p:spPr bwMode="auto">
          <a:xfrm>
            <a:off x="6983664" y="0"/>
            <a:ext cx="5246436"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Metaphor #3:  Spark</a:t>
            </a:r>
          </a:p>
        </p:txBody>
      </p:sp>
      <p:sp>
        <p:nvSpPr>
          <p:cNvPr id="8" name="Rectangle 7"/>
          <p:cNvSpPr/>
          <p:nvPr/>
        </p:nvSpPr>
        <p:spPr>
          <a:xfrm>
            <a:off x="4876800" y="3276600"/>
            <a:ext cx="2286000" cy="1251284"/>
          </a:xfrm>
          <a:prstGeom prst="rect">
            <a:avLst/>
          </a:prstGeom>
          <a:solidFill>
            <a:srgbClr val="FF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848600" y="5181600"/>
            <a:ext cx="3304674" cy="1200329"/>
          </a:xfrm>
          <a:prstGeom prst="rect">
            <a:avLst/>
          </a:prstGeom>
          <a:solidFill>
            <a:srgbClr val="FF0000"/>
          </a:solidFill>
          <a:effectLst>
            <a:softEdge rad="127000"/>
          </a:effectLst>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Fire burns and</a:t>
            </a:r>
            <a:br>
              <a:rPr lang="en-US" sz="3600" b="1" dirty="0">
                <a:solidFill>
                  <a:schemeClr val="bg1"/>
                </a:solidFill>
                <a:effectLst>
                  <a:outerShdw blurRad="38100" dist="38100" dir="2700000" algn="tl">
                    <a:srgbClr val="000000">
                      <a:alpha val="43137"/>
                    </a:srgbClr>
                  </a:outerShdw>
                </a:effectLst>
              </a:rPr>
            </a:br>
            <a:r>
              <a:rPr lang="en-US" sz="3600" b="1" dirty="0">
                <a:solidFill>
                  <a:schemeClr val="bg1"/>
                </a:solidFill>
                <a:effectLst>
                  <a:outerShdw blurRad="38100" dist="38100" dir="2700000" algn="tl">
                    <a:srgbClr val="000000">
                      <a:alpha val="43137"/>
                    </a:srgbClr>
                  </a:outerShdw>
                </a:effectLst>
              </a:rPr>
              <a:t>burns hurt!</a:t>
            </a:r>
          </a:p>
        </p:txBody>
      </p:sp>
      <p:pic>
        <p:nvPicPr>
          <p:cNvPr id="10" name="Picture 2" descr="http://robinrile.com/blog/wp-content/uploads/2009/05/loose-lips-sink-ships-posters.jpg"/>
          <p:cNvPicPr>
            <a:picLocks noChangeAspect="1" noChangeArrowheads="1"/>
          </p:cNvPicPr>
          <p:nvPr/>
        </p:nvPicPr>
        <p:blipFill>
          <a:blip r:embed="rId5" cstate="print"/>
          <a:srcRect/>
          <a:stretch>
            <a:fillRect/>
          </a:stretch>
        </p:blipFill>
        <p:spPr bwMode="auto">
          <a:xfrm>
            <a:off x="8001000" y="381000"/>
            <a:ext cx="3032625" cy="4627367"/>
          </a:xfrm>
          <a:prstGeom prst="rect">
            <a:avLst/>
          </a:prstGeom>
          <a:noFill/>
          <a:ln w="57150">
            <a:solidFill>
              <a:schemeClr val="bg1"/>
            </a:solidFill>
          </a:ln>
        </p:spPr>
      </p:pic>
      <p:sp>
        <p:nvSpPr>
          <p:cNvPr id="3" name="Content Placeholder 2"/>
          <p:cNvSpPr>
            <a:spLocks noGrp="1"/>
          </p:cNvSpPr>
          <p:nvPr>
            <p:ph idx="1"/>
          </p:nvPr>
        </p:nvSpPr>
        <p:spPr>
          <a:xfrm>
            <a:off x="685801" y="1143001"/>
            <a:ext cx="6517106" cy="4983163"/>
          </a:xfrm>
        </p:spPr>
        <p:txBody>
          <a:bodyPr>
            <a:normAutofit/>
          </a:bodyPr>
          <a:lstStyle/>
          <a:p>
            <a:endParaRPr lang="en-US" sz="4000" baseline="30000" dirty="0"/>
          </a:p>
          <a:p>
            <a:r>
              <a:rPr lang="en-US" sz="4000" baseline="30000" dirty="0">
                <a:effectLst>
                  <a:glow rad="127000">
                    <a:srgbClr val="0A0A0A"/>
                  </a:glow>
                  <a:outerShdw blurRad="38100" dist="38100" dir="2700000" algn="tl">
                    <a:srgbClr val="000000">
                      <a:alpha val="43137"/>
                    </a:srgbClr>
                  </a:outerShdw>
                </a:effectLst>
              </a:rPr>
              <a:t>6</a:t>
            </a:r>
            <a:r>
              <a:rPr lang="en-US" sz="4000" dirty="0">
                <a:effectLst>
                  <a:glow rad="127000">
                    <a:srgbClr val="0A0A0A"/>
                  </a:glow>
                  <a:outerShdw blurRad="38100" dist="38100" dir="2700000" algn="tl">
                    <a:srgbClr val="000000">
                      <a:alpha val="43137"/>
                    </a:srgbClr>
                  </a:outerShdw>
                </a:effectLst>
              </a:rPr>
              <a:t> The tongue also is a fire, a world of evil among the parts of the body. It corrupts the whole </a:t>
            </a:r>
            <a:r>
              <a:rPr lang="en-US" sz="4000" dirty="0">
                <a:effectLst>
                  <a:glow rad="127000">
                    <a:srgbClr val="0A0A0A">
                      <a:alpha val="0"/>
                    </a:srgbClr>
                  </a:glow>
                  <a:outerShdw blurRad="38100" dist="38100" dir="2700000" algn="tl">
                    <a:srgbClr val="000000">
                      <a:alpha val="43137"/>
                    </a:srgbClr>
                  </a:outerShdw>
                </a:effectLst>
              </a:rPr>
              <a:t>person, </a:t>
            </a:r>
            <a:r>
              <a:rPr lang="en-US" sz="4000" dirty="0">
                <a:effectLst>
                  <a:glow rad="127000">
                    <a:srgbClr val="0A0A0A"/>
                  </a:glow>
                  <a:outerShdw blurRad="38100" dist="38100" dir="2700000" algn="tl">
                    <a:srgbClr val="000000">
                      <a:alpha val="43137"/>
                    </a:srgbClr>
                  </a:outerShdw>
                </a:effectLst>
              </a:rPr>
              <a:t>sets the whole course of his life on fire, and is itself set on fire by hell.</a:t>
            </a:r>
          </a:p>
        </p:txBody>
      </p:sp>
    </p:spTree>
    <p:extLst>
      <p:ext uri="{BB962C8B-B14F-4D97-AF65-F5344CB8AC3E}">
        <p14:creationId xmlns:p14="http://schemas.microsoft.com/office/powerpoint/2010/main" val="1519459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srcRect/>
          <a:stretch>
            <a:fillRect/>
          </a:stretch>
        </p:blipFill>
        <p:spPr bwMode="auto">
          <a:xfrm>
            <a:off x="0" y="1644650"/>
            <a:ext cx="12192000" cy="5218480"/>
          </a:xfrm>
          <a:prstGeom prst="rect">
            <a:avLst/>
          </a:prstGeom>
          <a:noFill/>
          <a:ln w="9525">
            <a:noFill/>
            <a:miter lim="800000"/>
            <a:headEnd/>
            <a:tailEnd/>
          </a:ln>
          <a:effectLst/>
        </p:spPr>
      </p:pic>
      <p:pic>
        <p:nvPicPr>
          <p:cNvPr id="7" name="Picture 2"/>
          <p:cNvPicPr>
            <a:picLocks noChangeAspect="1" noChangeArrowheads="1"/>
          </p:cNvPicPr>
          <p:nvPr/>
        </p:nvPicPr>
        <p:blipFill rotWithShape="1">
          <a:blip r:embed="rId4" cstate="print"/>
          <a:srcRect l="-1" t="2955" r="32185" b="21972"/>
          <a:stretch/>
        </p:blipFill>
        <p:spPr bwMode="auto">
          <a:xfrm>
            <a:off x="6983664" y="0"/>
            <a:ext cx="5246436"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Metaphor #3:  Spark</a:t>
            </a:r>
          </a:p>
        </p:txBody>
      </p:sp>
      <p:sp>
        <p:nvSpPr>
          <p:cNvPr id="8" name="Rectangle 7"/>
          <p:cNvSpPr/>
          <p:nvPr/>
        </p:nvSpPr>
        <p:spPr>
          <a:xfrm>
            <a:off x="4876800" y="3276600"/>
            <a:ext cx="2286000" cy="1251284"/>
          </a:xfrm>
          <a:prstGeom prst="rect">
            <a:avLst/>
          </a:prstGeom>
          <a:solidFill>
            <a:srgbClr val="FF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276600" y="2667000"/>
            <a:ext cx="1905000" cy="1251284"/>
          </a:xfrm>
          <a:prstGeom prst="rect">
            <a:avLst/>
          </a:prstGeom>
          <a:solidFill>
            <a:srgbClr val="FF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85800" y="1143000"/>
            <a:ext cx="6517107" cy="4983165"/>
          </a:xfrm>
        </p:spPr>
        <p:txBody>
          <a:bodyPr>
            <a:normAutofit/>
          </a:bodyPr>
          <a:lstStyle/>
          <a:p>
            <a:endParaRPr lang="en-US" sz="4000" baseline="30000" dirty="0"/>
          </a:p>
          <a:p>
            <a:r>
              <a:rPr lang="en-US" sz="4000" baseline="30000" dirty="0"/>
              <a:t>6</a:t>
            </a:r>
            <a:r>
              <a:rPr lang="en-US" sz="4000" dirty="0"/>
              <a:t> </a:t>
            </a:r>
            <a:r>
              <a:rPr lang="en-US" sz="4000" dirty="0">
                <a:effectLst>
                  <a:glow rad="127000">
                    <a:srgbClr val="0A0A0A"/>
                  </a:glow>
                  <a:outerShdw blurRad="38100" dist="38100" dir="2700000" algn="tl">
                    <a:srgbClr val="000000">
                      <a:alpha val="43137"/>
                    </a:srgbClr>
                  </a:outerShdw>
                </a:effectLst>
              </a:rPr>
              <a:t>The tongue also is a fire, a world of evil among the parts of the </a:t>
            </a:r>
            <a:r>
              <a:rPr lang="en-US" sz="4000" dirty="0">
                <a:effectLst>
                  <a:glow rad="127000">
                    <a:srgbClr val="0A0A0A">
                      <a:alpha val="0"/>
                    </a:srgbClr>
                  </a:glow>
                  <a:outerShdw blurRad="38100" dist="38100" dir="2700000" algn="tl">
                    <a:srgbClr val="000000">
                      <a:alpha val="43137"/>
                    </a:srgbClr>
                  </a:outerShdw>
                </a:effectLst>
              </a:rPr>
              <a:t>body.</a:t>
            </a:r>
            <a:r>
              <a:rPr lang="en-US" sz="4000" dirty="0">
                <a:effectLst>
                  <a:glow rad="127000">
                    <a:srgbClr val="0A0A0A"/>
                  </a:glow>
                  <a:outerShdw blurRad="38100" dist="38100" dir="2700000" algn="tl">
                    <a:srgbClr val="000000">
                      <a:alpha val="43137"/>
                    </a:srgbClr>
                  </a:outerShdw>
                </a:effectLst>
              </a:rPr>
              <a:t> It corrupts the whole </a:t>
            </a:r>
            <a:r>
              <a:rPr lang="en-US" sz="4000" dirty="0">
                <a:effectLst>
                  <a:glow rad="127000">
                    <a:srgbClr val="0A0A0A">
                      <a:alpha val="0"/>
                    </a:srgbClr>
                  </a:glow>
                  <a:outerShdw blurRad="38100" dist="38100" dir="2700000" algn="tl">
                    <a:srgbClr val="000000">
                      <a:alpha val="43137"/>
                    </a:srgbClr>
                  </a:outerShdw>
                </a:effectLst>
              </a:rPr>
              <a:t>person, </a:t>
            </a:r>
            <a:r>
              <a:rPr lang="en-US" sz="4000" dirty="0">
                <a:effectLst>
                  <a:glow rad="127000">
                    <a:srgbClr val="0A0A0A"/>
                  </a:glow>
                  <a:outerShdw blurRad="38100" dist="38100" dir="2700000" algn="tl">
                    <a:srgbClr val="000000">
                      <a:alpha val="43137"/>
                    </a:srgbClr>
                  </a:outerShdw>
                </a:effectLst>
              </a:rPr>
              <a:t>sets the whole course of his life on fire, and is itself set on fire by hell.</a:t>
            </a:r>
          </a:p>
        </p:txBody>
      </p:sp>
      <p:sp>
        <p:nvSpPr>
          <p:cNvPr id="14" name="TextBox 13"/>
          <p:cNvSpPr txBox="1"/>
          <p:nvPr/>
        </p:nvSpPr>
        <p:spPr>
          <a:xfrm>
            <a:off x="6934200" y="5257800"/>
            <a:ext cx="4652211" cy="1200329"/>
          </a:xfrm>
          <a:prstGeom prst="rect">
            <a:avLst/>
          </a:prstGeom>
          <a:solidFill>
            <a:srgbClr val="FF0000"/>
          </a:solidFill>
          <a:effectLst>
            <a:softEdge rad="127000"/>
          </a:effectLst>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Fire spreads with the more fuel you give it!</a:t>
            </a:r>
          </a:p>
        </p:txBody>
      </p:sp>
    </p:spTree>
    <p:extLst>
      <p:ext uri="{BB962C8B-B14F-4D97-AF65-F5344CB8AC3E}">
        <p14:creationId xmlns:p14="http://schemas.microsoft.com/office/powerpoint/2010/main" val="2114187046"/>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srcRect/>
          <a:stretch>
            <a:fillRect/>
          </a:stretch>
        </p:blipFill>
        <p:spPr bwMode="auto">
          <a:xfrm>
            <a:off x="0" y="1644650"/>
            <a:ext cx="12192000" cy="5218480"/>
          </a:xfrm>
          <a:prstGeom prst="rect">
            <a:avLst/>
          </a:prstGeom>
          <a:noFill/>
          <a:ln w="9525">
            <a:noFill/>
            <a:miter lim="800000"/>
            <a:headEnd/>
            <a:tailEnd/>
          </a:ln>
          <a:effectLst/>
        </p:spPr>
      </p:pic>
      <p:pic>
        <p:nvPicPr>
          <p:cNvPr id="7" name="Picture 2"/>
          <p:cNvPicPr>
            <a:picLocks noChangeAspect="1" noChangeArrowheads="1"/>
          </p:cNvPicPr>
          <p:nvPr/>
        </p:nvPicPr>
        <p:blipFill rotWithShape="1">
          <a:blip r:embed="rId4" cstate="print"/>
          <a:srcRect l="-1" t="2955" r="32185" b="21972"/>
          <a:stretch/>
        </p:blipFill>
        <p:spPr bwMode="auto">
          <a:xfrm>
            <a:off x="6983664" y="0"/>
            <a:ext cx="5246436"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Metaphor #3:  Spark</a:t>
            </a:r>
          </a:p>
        </p:txBody>
      </p:sp>
      <p:sp>
        <p:nvSpPr>
          <p:cNvPr id="8" name="Rectangle 7"/>
          <p:cNvSpPr/>
          <p:nvPr/>
        </p:nvSpPr>
        <p:spPr>
          <a:xfrm>
            <a:off x="4876800" y="3276600"/>
            <a:ext cx="2286000" cy="1251284"/>
          </a:xfrm>
          <a:prstGeom prst="rect">
            <a:avLst/>
          </a:prstGeom>
          <a:solidFill>
            <a:srgbClr val="FF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276600" y="2667000"/>
            <a:ext cx="1905000" cy="1251284"/>
          </a:xfrm>
          <a:prstGeom prst="rect">
            <a:avLst/>
          </a:prstGeom>
          <a:solidFill>
            <a:srgbClr val="FF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2000" y="4419600"/>
            <a:ext cx="1507960" cy="1251284"/>
          </a:xfrm>
          <a:prstGeom prst="rect">
            <a:avLst/>
          </a:prstGeom>
          <a:solidFill>
            <a:srgbClr val="FF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85800" y="1143000"/>
            <a:ext cx="6517107" cy="4983165"/>
          </a:xfrm>
        </p:spPr>
        <p:txBody>
          <a:bodyPr>
            <a:normAutofit/>
          </a:bodyPr>
          <a:lstStyle/>
          <a:p>
            <a:endParaRPr lang="en-US" sz="4000" baseline="30000" dirty="0"/>
          </a:p>
          <a:p>
            <a:r>
              <a:rPr lang="en-US" sz="4000" baseline="30000" dirty="0">
                <a:effectLst>
                  <a:glow rad="127000">
                    <a:srgbClr val="0A0A0A"/>
                  </a:glow>
                  <a:outerShdw blurRad="38100" dist="38100" dir="2700000" algn="tl">
                    <a:srgbClr val="000000">
                      <a:alpha val="43137"/>
                    </a:srgbClr>
                  </a:outerShdw>
                </a:effectLst>
              </a:rPr>
              <a:t>6</a:t>
            </a:r>
            <a:r>
              <a:rPr lang="en-US" sz="4000" dirty="0">
                <a:effectLst>
                  <a:glow rad="127000">
                    <a:srgbClr val="0A0A0A"/>
                  </a:glow>
                  <a:outerShdw blurRad="38100" dist="38100" dir="2700000" algn="tl">
                    <a:srgbClr val="000000">
                      <a:alpha val="43137"/>
                    </a:srgbClr>
                  </a:outerShdw>
                </a:effectLst>
              </a:rPr>
              <a:t> The tongue also is a fire, a world of evil among the parts of the </a:t>
            </a:r>
            <a:r>
              <a:rPr lang="en-US" sz="4000" dirty="0">
                <a:effectLst>
                  <a:glow rad="127000">
                    <a:srgbClr val="0A0A0A">
                      <a:alpha val="0"/>
                    </a:srgbClr>
                  </a:glow>
                  <a:outerShdw blurRad="38100" dist="38100" dir="2700000" algn="tl">
                    <a:srgbClr val="000000">
                      <a:alpha val="43137"/>
                    </a:srgbClr>
                  </a:outerShdw>
                </a:effectLst>
              </a:rPr>
              <a:t>body. </a:t>
            </a:r>
            <a:r>
              <a:rPr lang="en-US" sz="4000" dirty="0">
                <a:effectLst>
                  <a:glow rad="127000">
                    <a:srgbClr val="0A0A0A"/>
                  </a:glow>
                  <a:outerShdw blurRad="38100" dist="38100" dir="2700000" algn="tl">
                    <a:srgbClr val="000000">
                      <a:alpha val="43137"/>
                    </a:srgbClr>
                  </a:outerShdw>
                </a:effectLst>
              </a:rPr>
              <a:t>It corrupts the whole </a:t>
            </a:r>
            <a:r>
              <a:rPr lang="en-US" sz="4000" dirty="0">
                <a:effectLst>
                  <a:glow rad="127000">
                    <a:srgbClr val="0A0A0A">
                      <a:alpha val="0"/>
                    </a:srgbClr>
                  </a:glow>
                  <a:outerShdw blurRad="38100" dist="38100" dir="2700000" algn="tl">
                    <a:srgbClr val="000000">
                      <a:alpha val="43137"/>
                    </a:srgbClr>
                  </a:outerShdw>
                </a:effectLst>
              </a:rPr>
              <a:t>person, </a:t>
            </a:r>
            <a:r>
              <a:rPr lang="en-US" sz="4000" dirty="0">
                <a:effectLst>
                  <a:glow rad="127000">
                    <a:srgbClr val="0A0A0A"/>
                  </a:glow>
                  <a:outerShdw blurRad="38100" dist="38100" dir="2700000" algn="tl">
                    <a:srgbClr val="000000">
                      <a:alpha val="43137"/>
                    </a:srgbClr>
                  </a:outerShdw>
                </a:effectLst>
              </a:rPr>
              <a:t>sets the whole course of his </a:t>
            </a:r>
            <a:r>
              <a:rPr lang="en-US" sz="4000" dirty="0">
                <a:effectLst>
                  <a:glow rad="127000">
                    <a:srgbClr val="0A0A0A">
                      <a:alpha val="0"/>
                    </a:srgbClr>
                  </a:glow>
                  <a:outerShdw blurRad="38100" dist="38100" dir="2700000" algn="tl">
                    <a:srgbClr val="000000">
                      <a:alpha val="43137"/>
                    </a:srgbClr>
                  </a:outerShdw>
                </a:effectLst>
              </a:rPr>
              <a:t>life </a:t>
            </a:r>
            <a:r>
              <a:rPr lang="en-US" sz="4000" dirty="0">
                <a:effectLst>
                  <a:glow rad="127000">
                    <a:srgbClr val="0A0A0A"/>
                  </a:glow>
                  <a:outerShdw blurRad="38100" dist="38100" dir="2700000" algn="tl">
                    <a:srgbClr val="000000">
                      <a:alpha val="43137"/>
                    </a:srgbClr>
                  </a:outerShdw>
                </a:effectLst>
              </a:rPr>
              <a:t>on fire, and is itself set on fire by hell.</a:t>
            </a:r>
          </a:p>
        </p:txBody>
      </p:sp>
      <p:sp>
        <p:nvSpPr>
          <p:cNvPr id="14" name="TextBox 13"/>
          <p:cNvSpPr txBox="1"/>
          <p:nvPr/>
        </p:nvSpPr>
        <p:spPr>
          <a:xfrm>
            <a:off x="6934200" y="5257800"/>
            <a:ext cx="4652211" cy="1200329"/>
          </a:xfrm>
          <a:prstGeom prst="rect">
            <a:avLst/>
          </a:prstGeom>
          <a:solidFill>
            <a:srgbClr val="FF0000"/>
          </a:solidFill>
          <a:effectLst>
            <a:softEdge rad="127000"/>
          </a:effectLst>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Fire spreads with the more fuel you give it!</a:t>
            </a:r>
          </a:p>
        </p:txBody>
      </p:sp>
    </p:spTree>
    <p:extLst>
      <p:ext uri="{BB962C8B-B14F-4D97-AF65-F5344CB8AC3E}">
        <p14:creationId xmlns:p14="http://schemas.microsoft.com/office/powerpoint/2010/main" val="2486835221"/>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srcRect/>
          <a:stretch>
            <a:fillRect/>
          </a:stretch>
        </p:blipFill>
        <p:spPr bwMode="auto">
          <a:xfrm>
            <a:off x="0" y="1644650"/>
            <a:ext cx="12192000" cy="5218480"/>
          </a:xfrm>
          <a:prstGeom prst="rect">
            <a:avLst/>
          </a:prstGeom>
          <a:noFill/>
          <a:ln w="9525">
            <a:noFill/>
            <a:miter lim="800000"/>
            <a:headEnd/>
            <a:tailEnd/>
          </a:ln>
          <a:effectLst/>
        </p:spPr>
      </p:pic>
      <p:pic>
        <p:nvPicPr>
          <p:cNvPr id="7" name="Picture 2"/>
          <p:cNvPicPr>
            <a:picLocks noChangeAspect="1" noChangeArrowheads="1"/>
          </p:cNvPicPr>
          <p:nvPr/>
        </p:nvPicPr>
        <p:blipFill rotWithShape="1">
          <a:blip r:embed="rId4" cstate="print"/>
          <a:srcRect l="-1" t="2955" r="32185" b="21972"/>
          <a:stretch/>
        </p:blipFill>
        <p:spPr bwMode="auto">
          <a:xfrm>
            <a:off x="6983664" y="0"/>
            <a:ext cx="5246436"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Metaphor #3:  Spark</a:t>
            </a:r>
          </a:p>
        </p:txBody>
      </p:sp>
      <p:sp>
        <p:nvSpPr>
          <p:cNvPr id="8" name="Rectangle 7"/>
          <p:cNvSpPr/>
          <p:nvPr/>
        </p:nvSpPr>
        <p:spPr>
          <a:xfrm>
            <a:off x="4876800" y="3276600"/>
            <a:ext cx="2286000" cy="1251284"/>
          </a:xfrm>
          <a:prstGeom prst="rect">
            <a:avLst/>
          </a:prstGeom>
          <a:solidFill>
            <a:srgbClr val="FF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276600" y="2667000"/>
            <a:ext cx="1905000" cy="1251284"/>
          </a:xfrm>
          <a:prstGeom prst="rect">
            <a:avLst/>
          </a:prstGeom>
          <a:solidFill>
            <a:srgbClr val="FF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2000" y="4419600"/>
            <a:ext cx="1507960" cy="1251284"/>
          </a:xfrm>
          <a:prstGeom prst="rect">
            <a:avLst/>
          </a:prstGeom>
          <a:solidFill>
            <a:srgbClr val="FF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895600" y="5105400"/>
            <a:ext cx="1676402" cy="1251284"/>
          </a:xfrm>
          <a:prstGeom prst="rect">
            <a:avLst/>
          </a:prstGeom>
          <a:solidFill>
            <a:srgbClr val="FF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85800" y="1143000"/>
            <a:ext cx="6517107" cy="4983165"/>
          </a:xfrm>
        </p:spPr>
        <p:txBody>
          <a:bodyPr>
            <a:normAutofit/>
          </a:bodyPr>
          <a:lstStyle/>
          <a:p>
            <a:endParaRPr lang="en-US" sz="4000" baseline="30000" dirty="0"/>
          </a:p>
          <a:p>
            <a:r>
              <a:rPr lang="en-US" sz="4000" baseline="30000" dirty="0">
                <a:effectLst>
                  <a:glow rad="127000">
                    <a:srgbClr val="0A0A0A"/>
                  </a:glow>
                  <a:outerShdw blurRad="38100" dist="38100" dir="2700000" algn="tl">
                    <a:srgbClr val="000000">
                      <a:alpha val="43137"/>
                    </a:srgbClr>
                  </a:outerShdw>
                </a:effectLst>
              </a:rPr>
              <a:t>6</a:t>
            </a:r>
            <a:r>
              <a:rPr lang="en-US" sz="4000" dirty="0">
                <a:effectLst>
                  <a:glow rad="127000">
                    <a:srgbClr val="0A0A0A"/>
                  </a:glow>
                  <a:outerShdw blurRad="38100" dist="38100" dir="2700000" algn="tl">
                    <a:srgbClr val="000000">
                      <a:alpha val="43137"/>
                    </a:srgbClr>
                  </a:outerShdw>
                </a:effectLst>
              </a:rPr>
              <a:t> The tongue also is a fire, a world of evil among the parts of the </a:t>
            </a:r>
            <a:r>
              <a:rPr lang="en-US" sz="4000" dirty="0">
                <a:effectLst>
                  <a:glow rad="127000">
                    <a:srgbClr val="0A0A0A">
                      <a:alpha val="0"/>
                    </a:srgbClr>
                  </a:glow>
                  <a:outerShdw blurRad="38100" dist="38100" dir="2700000" algn="tl">
                    <a:srgbClr val="000000">
                      <a:alpha val="43137"/>
                    </a:srgbClr>
                  </a:outerShdw>
                </a:effectLst>
              </a:rPr>
              <a:t>body.</a:t>
            </a:r>
            <a:r>
              <a:rPr lang="en-US" sz="4000" dirty="0">
                <a:effectLst>
                  <a:glow rad="127000">
                    <a:srgbClr val="0A0A0A"/>
                  </a:glow>
                  <a:outerShdw blurRad="38100" dist="38100" dir="2700000" algn="tl">
                    <a:srgbClr val="000000">
                      <a:alpha val="43137"/>
                    </a:srgbClr>
                  </a:outerShdw>
                </a:effectLst>
              </a:rPr>
              <a:t> It corrupts the whole </a:t>
            </a:r>
            <a:r>
              <a:rPr lang="en-US" sz="4000" dirty="0">
                <a:effectLst>
                  <a:glow rad="127000">
                    <a:srgbClr val="0A0A0A">
                      <a:alpha val="0"/>
                    </a:srgbClr>
                  </a:glow>
                  <a:outerShdw blurRad="38100" dist="38100" dir="2700000" algn="tl">
                    <a:srgbClr val="000000">
                      <a:alpha val="43137"/>
                    </a:srgbClr>
                  </a:outerShdw>
                </a:effectLst>
              </a:rPr>
              <a:t>person, </a:t>
            </a:r>
            <a:r>
              <a:rPr lang="en-US" sz="4000" dirty="0">
                <a:effectLst>
                  <a:glow rad="127000">
                    <a:srgbClr val="0A0A0A"/>
                  </a:glow>
                  <a:outerShdw blurRad="38100" dist="38100" dir="2700000" algn="tl">
                    <a:srgbClr val="000000">
                      <a:alpha val="43137"/>
                    </a:srgbClr>
                  </a:outerShdw>
                </a:effectLst>
              </a:rPr>
              <a:t>sets the whole course of his </a:t>
            </a:r>
            <a:r>
              <a:rPr lang="en-US" sz="4000" dirty="0">
                <a:effectLst>
                  <a:glow rad="127000">
                    <a:srgbClr val="0A0A0A">
                      <a:alpha val="0"/>
                    </a:srgbClr>
                  </a:glow>
                  <a:outerShdw blurRad="38100" dist="38100" dir="2700000" algn="tl">
                    <a:srgbClr val="000000">
                      <a:alpha val="43137"/>
                    </a:srgbClr>
                  </a:outerShdw>
                </a:effectLst>
              </a:rPr>
              <a:t>life</a:t>
            </a:r>
            <a:r>
              <a:rPr lang="en-US" sz="4000" dirty="0">
                <a:effectLst>
                  <a:glow rad="127000">
                    <a:srgbClr val="0A0A0A"/>
                  </a:glow>
                  <a:outerShdw blurRad="38100" dist="38100" dir="2700000" algn="tl">
                    <a:srgbClr val="000000">
                      <a:alpha val="43137"/>
                    </a:srgbClr>
                  </a:outerShdw>
                </a:effectLst>
              </a:rPr>
              <a:t> on fire, and is itself set on fire by </a:t>
            </a:r>
            <a:r>
              <a:rPr lang="en-US" sz="4000" dirty="0">
                <a:effectLst>
                  <a:glow rad="127000">
                    <a:srgbClr val="0A0A0A">
                      <a:alpha val="0"/>
                    </a:srgbClr>
                  </a:glow>
                  <a:outerShdw blurRad="38100" dist="38100" dir="2700000" algn="tl">
                    <a:srgbClr val="000000">
                      <a:alpha val="43137"/>
                    </a:srgbClr>
                  </a:outerShdw>
                </a:effectLst>
              </a:rPr>
              <a:t>hell.</a:t>
            </a:r>
          </a:p>
        </p:txBody>
      </p:sp>
      <p:sp>
        <p:nvSpPr>
          <p:cNvPr id="14" name="TextBox 13"/>
          <p:cNvSpPr txBox="1"/>
          <p:nvPr/>
        </p:nvSpPr>
        <p:spPr>
          <a:xfrm>
            <a:off x="6934200" y="5257800"/>
            <a:ext cx="4652211" cy="1200329"/>
          </a:xfrm>
          <a:prstGeom prst="rect">
            <a:avLst/>
          </a:prstGeom>
          <a:solidFill>
            <a:srgbClr val="FF0000"/>
          </a:solidFill>
          <a:effectLst>
            <a:softEdge rad="127000"/>
          </a:effectLst>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Fire spreads with the more fuel you give it!</a:t>
            </a:r>
          </a:p>
        </p:txBody>
      </p:sp>
    </p:spTree>
    <p:extLst>
      <p:ext uri="{BB962C8B-B14F-4D97-AF65-F5344CB8AC3E}">
        <p14:creationId xmlns:p14="http://schemas.microsoft.com/office/powerpoint/2010/main" val="1382943323"/>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Metaphor #4:  </a:t>
            </a:r>
            <a:r>
              <a:rPr lang="en-US" u="sng" dirty="0"/>
              <a:t>Snake</a:t>
            </a:r>
            <a:r>
              <a:rPr lang="en-US" dirty="0"/>
              <a:t> </a:t>
            </a:r>
          </a:p>
        </p:txBody>
      </p:sp>
      <p:sp>
        <p:nvSpPr>
          <p:cNvPr id="3" name="Content Placeholder 2"/>
          <p:cNvSpPr>
            <a:spLocks noGrp="1"/>
          </p:cNvSpPr>
          <p:nvPr>
            <p:ph idx="1"/>
          </p:nvPr>
        </p:nvSpPr>
        <p:spPr>
          <a:xfrm>
            <a:off x="609600" y="1143001"/>
            <a:ext cx="8458200" cy="4983163"/>
          </a:xfrm>
        </p:spPr>
        <p:txBody>
          <a:bodyPr/>
          <a:lstStyle/>
          <a:p>
            <a:endParaRPr lang="en-US" sz="1200" baseline="30000" dirty="0"/>
          </a:p>
          <a:p>
            <a:r>
              <a:rPr lang="en-US" sz="4000" baseline="30000" dirty="0"/>
              <a:t>7</a:t>
            </a:r>
            <a:r>
              <a:rPr lang="en-US" sz="4000" dirty="0"/>
              <a:t> </a:t>
            </a:r>
            <a:r>
              <a:rPr lang="en-US" sz="4000" dirty="0">
                <a:solidFill>
                  <a:srgbClr val="FFFF00"/>
                </a:solidFill>
              </a:rPr>
              <a:t>All kinds of animals</a:t>
            </a:r>
            <a:r>
              <a:rPr lang="en-US" sz="4000" dirty="0"/>
              <a:t>, birds, reptiles and creatures of the sea are being tamed and have been tamed by man,</a:t>
            </a:r>
          </a:p>
        </p:txBody>
      </p:sp>
      <p:pic>
        <p:nvPicPr>
          <p:cNvPr id="4" name="Picture 3"/>
          <p:cNvPicPr>
            <a:picLocks noChangeAspect="1"/>
          </p:cNvPicPr>
          <p:nvPr/>
        </p:nvPicPr>
        <p:blipFill>
          <a:blip r:embed="rId3"/>
          <a:stretch>
            <a:fillRect/>
          </a:stretch>
        </p:blipFill>
        <p:spPr>
          <a:xfrm>
            <a:off x="-914400" y="2743200"/>
            <a:ext cx="6048766" cy="4191000"/>
          </a:xfrm>
          <a:prstGeom prst="rect">
            <a:avLst/>
          </a:prstGeom>
        </p:spPr>
      </p:pic>
    </p:spTree>
    <p:extLst>
      <p:ext uri="{BB962C8B-B14F-4D97-AF65-F5344CB8AC3E}">
        <p14:creationId xmlns:p14="http://schemas.microsoft.com/office/powerpoint/2010/main" val="2688453542"/>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Metaphor #4:  </a:t>
            </a:r>
            <a:r>
              <a:rPr lang="en-US" u="sng" dirty="0"/>
              <a:t>Snake</a:t>
            </a:r>
            <a:r>
              <a:rPr lang="en-US" dirty="0"/>
              <a:t> </a:t>
            </a:r>
          </a:p>
        </p:txBody>
      </p:sp>
      <p:sp>
        <p:nvSpPr>
          <p:cNvPr id="3" name="Content Placeholder 2"/>
          <p:cNvSpPr>
            <a:spLocks noGrp="1"/>
          </p:cNvSpPr>
          <p:nvPr>
            <p:ph idx="1"/>
          </p:nvPr>
        </p:nvSpPr>
        <p:spPr>
          <a:xfrm>
            <a:off x="609600" y="1143001"/>
            <a:ext cx="8458200" cy="4983163"/>
          </a:xfrm>
        </p:spPr>
        <p:txBody>
          <a:bodyPr/>
          <a:lstStyle/>
          <a:p>
            <a:endParaRPr lang="en-US" sz="1200" baseline="30000" dirty="0"/>
          </a:p>
          <a:p>
            <a:r>
              <a:rPr lang="en-US" sz="4000" baseline="30000" dirty="0"/>
              <a:t>7</a:t>
            </a:r>
            <a:r>
              <a:rPr lang="en-US" sz="4000" dirty="0"/>
              <a:t> All kinds of animals, </a:t>
            </a:r>
            <a:r>
              <a:rPr lang="en-US" sz="4000" dirty="0">
                <a:solidFill>
                  <a:srgbClr val="FFFF00"/>
                </a:solidFill>
              </a:rPr>
              <a:t>birds</a:t>
            </a:r>
            <a:r>
              <a:rPr lang="en-US" sz="4000" dirty="0"/>
              <a:t>, reptiles and creatures of the sea are being tamed and have been tamed by man,</a:t>
            </a:r>
          </a:p>
        </p:txBody>
      </p:sp>
      <p:pic>
        <p:nvPicPr>
          <p:cNvPr id="4" name="Picture 3"/>
          <p:cNvPicPr>
            <a:picLocks noChangeAspect="1"/>
          </p:cNvPicPr>
          <p:nvPr/>
        </p:nvPicPr>
        <p:blipFill>
          <a:blip r:embed="rId3"/>
          <a:stretch>
            <a:fillRect/>
          </a:stretch>
        </p:blipFill>
        <p:spPr>
          <a:xfrm>
            <a:off x="-914400" y="2743200"/>
            <a:ext cx="6048766" cy="4191000"/>
          </a:xfrm>
          <a:prstGeom prst="rect">
            <a:avLst/>
          </a:prstGeom>
        </p:spPr>
      </p:pic>
      <p:pic>
        <p:nvPicPr>
          <p:cNvPr id="9" name="Picture 8"/>
          <p:cNvPicPr>
            <a:picLocks noChangeAspect="1"/>
          </p:cNvPicPr>
          <p:nvPr/>
        </p:nvPicPr>
        <p:blipFill>
          <a:blip r:embed="rId4"/>
          <a:stretch>
            <a:fillRect/>
          </a:stretch>
        </p:blipFill>
        <p:spPr>
          <a:xfrm>
            <a:off x="3962400" y="2895600"/>
            <a:ext cx="4466389" cy="4773454"/>
          </a:xfrm>
          <a:prstGeom prst="rect">
            <a:avLst/>
          </a:prstGeom>
        </p:spPr>
      </p:pic>
    </p:spTree>
    <p:extLst>
      <p:ext uri="{BB962C8B-B14F-4D97-AF65-F5344CB8AC3E}">
        <p14:creationId xmlns:p14="http://schemas.microsoft.com/office/powerpoint/2010/main" val="1801826668"/>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srcRect/>
          <a:stretch>
            <a:fillRect/>
          </a:stretch>
        </p:blipFill>
        <p:spPr bwMode="auto">
          <a:xfrm>
            <a:off x="8229392" y="990600"/>
            <a:ext cx="3978442" cy="5962425"/>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Metaphor #4:  </a:t>
            </a:r>
            <a:r>
              <a:rPr lang="en-US" u="sng" dirty="0"/>
              <a:t>Snake</a:t>
            </a:r>
            <a:r>
              <a:rPr lang="en-US" dirty="0"/>
              <a:t> </a:t>
            </a:r>
          </a:p>
        </p:txBody>
      </p:sp>
      <p:sp>
        <p:nvSpPr>
          <p:cNvPr id="3" name="Content Placeholder 2"/>
          <p:cNvSpPr>
            <a:spLocks noGrp="1"/>
          </p:cNvSpPr>
          <p:nvPr>
            <p:ph idx="1"/>
          </p:nvPr>
        </p:nvSpPr>
        <p:spPr>
          <a:xfrm>
            <a:off x="609600" y="1143001"/>
            <a:ext cx="8458200" cy="4983163"/>
          </a:xfrm>
        </p:spPr>
        <p:txBody>
          <a:bodyPr/>
          <a:lstStyle/>
          <a:p>
            <a:endParaRPr lang="en-US" sz="1200" baseline="30000" dirty="0"/>
          </a:p>
          <a:p>
            <a:r>
              <a:rPr lang="en-US" sz="4000" baseline="30000" dirty="0"/>
              <a:t>7</a:t>
            </a:r>
            <a:r>
              <a:rPr lang="en-US" sz="4000" dirty="0"/>
              <a:t> All kinds of animals, birds, </a:t>
            </a:r>
            <a:r>
              <a:rPr lang="en-US" sz="4000" dirty="0">
                <a:solidFill>
                  <a:srgbClr val="FFFF00"/>
                </a:solidFill>
              </a:rPr>
              <a:t>reptiles</a:t>
            </a:r>
            <a:r>
              <a:rPr lang="en-US" sz="4000" dirty="0"/>
              <a:t> and creatures of the sea are being tamed and have been tamed by man,</a:t>
            </a:r>
          </a:p>
        </p:txBody>
      </p:sp>
      <p:pic>
        <p:nvPicPr>
          <p:cNvPr id="4" name="Picture 3"/>
          <p:cNvPicPr>
            <a:picLocks noChangeAspect="1"/>
          </p:cNvPicPr>
          <p:nvPr/>
        </p:nvPicPr>
        <p:blipFill>
          <a:blip r:embed="rId4"/>
          <a:stretch>
            <a:fillRect/>
          </a:stretch>
        </p:blipFill>
        <p:spPr>
          <a:xfrm>
            <a:off x="-914400" y="2743200"/>
            <a:ext cx="6048766" cy="4191000"/>
          </a:xfrm>
          <a:prstGeom prst="rect">
            <a:avLst/>
          </a:prstGeom>
        </p:spPr>
      </p:pic>
      <p:pic>
        <p:nvPicPr>
          <p:cNvPr id="9" name="Picture 8"/>
          <p:cNvPicPr>
            <a:picLocks noChangeAspect="1"/>
          </p:cNvPicPr>
          <p:nvPr/>
        </p:nvPicPr>
        <p:blipFill>
          <a:blip r:embed="rId5"/>
          <a:stretch>
            <a:fillRect/>
          </a:stretch>
        </p:blipFill>
        <p:spPr>
          <a:xfrm>
            <a:off x="3962400" y="2895600"/>
            <a:ext cx="4466389" cy="4773454"/>
          </a:xfrm>
          <a:prstGeom prst="rect">
            <a:avLst/>
          </a:prstGeom>
        </p:spPr>
      </p:pic>
    </p:spTree>
    <p:extLst>
      <p:ext uri="{BB962C8B-B14F-4D97-AF65-F5344CB8AC3E}">
        <p14:creationId xmlns:p14="http://schemas.microsoft.com/office/powerpoint/2010/main" val="3186088455"/>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2"/>
          <p:cNvGrpSpPr>
            <a:grpSpLocks/>
          </p:cNvGrpSpPr>
          <p:nvPr/>
        </p:nvGrpSpPr>
        <p:grpSpPr bwMode="auto">
          <a:xfrm>
            <a:off x="2399883" y="511760"/>
            <a:ext cx="7392234" cy="2937292"/>
            <a:chOff x="2702" y="1151"/>
            <a:chExt cx="2640" cy="1049"/>
          </a:xfrm>
        </p:grpSpPr>
        <p:sp>
          <p:nvSpPr>
            <p:cNvPr id="5" name="Rectangle 7"/>
            <p:cNvSpPr>
              <a:spLocks noChangeArrowheads="1"/>
            </p:cNvSpPr>
            <p:nvPr/>
          </p:nvSpPr>
          <p:spPr bwMode="auto">
            <a:xfrm>
              <a:off x="2762" y="1151"/>
              <a:ext cx="2556" cy="1027"/>
            </a:xfrm>
            <a:prstGeom prst="rect">
              <a:avLst/>
            </a:prstGeom>
            <a:solidFill>
              <a:srgbClr val="FF3300"/>
            </a:solidFill>
            <a:ln w="9525">
              <a:solidFill>
                <a:schemeClr val="tx1"/>
              </a:solidFill>
              <a:miter lim="800000"/>
              <a:headEnd/>
              <a:tailEnd/>
            </a:ln>
            <a:effectLst/>
          </p:spPr>
          <p:txBody>
            <a:bodyPr wrap="none" anchor="ctr"/>
            <a:lstStyle/>
            <a:p>
              <a:endParaRPr lang="en-US"/>
            </a:p>
          </p:txBody>
        </p:sp>
        <p:sp>
          <p:nvSpPr>
            <p:cNvPr id="6" name="Rectangle 8"/>
            <p:cNvSpPr>
              <a:spLocks noChangeArrowheads="1"/>
            </p:cNvSpPr>
            <p:nvPr/>
          </p:nvSpPr>
          <p:spPr bwMode="auto">
            <a:xfrm>
              <a:off x="2762" y="1151"/>
              <a:ext cx="2556" cy="52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7" name="Rectangle 10"/>
            <p:cNvSpPr>
              <a:spLocks noChangeArrowheads="1"/>
            </p:cNvSpPr>
            <p:nvPr/>
          </p:nvSpPr>
          <p:spPr bwMode="auto">
            <a:xfrm>
              <a:off x="2770" y="1151"/>
              <a:ext cx="2548" cy="1035"/>
            </a:xfrm>
            <a:prstGeom prst="rect">
              <a:avLst/>
            </a:prstGeom>
            <a:noFill/>
            <a:ln w="57150">
              <a:solidFill>
                <a:srgbClr val="FFFF00"/>
              </a:solidFill>
              <a:miter lim="800000"/>
              <a:headEnd/>
              <a:tailEnd/>
            </a:ln>
            <a:effectLst/>
          </p:spPr>
          <p:txBody>
            <a:bodyPr wrap="none" anchor="ctr"/>
            <a:lstStyle/>
            <a:p>
              <a:endParaRPr lang="en-US"/>
            </a:p>
          </p:txBody>
        </p:sp>
        <p:sp>
          <p:nvSpPr>
            <p:cNvPr id="8" name="Rectangle 6"/>
            <p:cNvSpPr>
              <a:spLocks noChangeArrowheads="1"/>
            </p:cNvSpPr>
            <p:nvPr/>
          </p:nvSpPr>
          <p:spPr bwMode="auto">
            <a:xfrm>
              <a:off x="2702" y="1178"/>
              <a:ext cx="2640" cy="1022"/>
            </a:xfrm>
            <a:prstGeom prst="rect">
              <a:avLst/>
            </a:prstGeom>
            <a:noFill/>
            <a:ln w="9525">
              <a:noFill/>
              <a:miter lim="800000"/>
              <a:headEnd/>
              <a:tailEnd/>
            </a:ln>
            <a:effectLst>
              <a:outerShdw dist="35921" dir="2700000" algn="ctr" rotWithShape="0">
                <a:schemeClr val="tx1"/>
              </a:outerShdw>
            </a:effectLst>
          </p:spPr>
          <p:txBody>
            <a:bodyPr/>
            <a:lstStyle/>
            <a:p>
              <a:pPr algn="ctr">
                <a:spcBef>
                  <a:spcPct val="20000"/>
                </a:spcBef>
              </a:pPr>
              <a:r>
                <a:rPr lang="en-US" sz="8000" b="1" dirty="0">
                  <a:solidFill>
                    <a:srgbClr val="FFFF00"/>
                  </a:solidFill>
                  <a:latin typeface="Arial" pitchFamily="34" charset="0"/>
                </a:rPr>
                <a:t>WARNING</a:t>
              </a:r>
            </a:p>
            <a:p>
              <a:pPr algn="ctr">
                <a:spcBef>
                  <a:spcPct val="20000"/>
                </a:spcBef>
              </a:pPr>
              <a:r>
                <a:rPr lang="en-US" sz="8000" b="1" dirty="0">
                  <a:solidFill>
                    <a:srgbClr val="FFFF00"/>
                  </a:solidFill>
                  <a:latin typeface="Arial" pitchFamily="34" charset="0"/>
                </a:rPr>
                <a:t>to Teachers</a:t>
              </a:r>
            </a:p>
          </p:txBody>
        </p:sp>
      </p:grpSp>
      <p:sp>
        <p:nvSpPr>
          <p:cNvPr id="11" name="TextBox 10"/>
          <p:cNvSpPr txBox="1"/>
          <p:nvPr/>
        </p:nvSpPr>
        <p:spPr>
          <a:xfrm>
            <a:off x="2085474" y="3930316"/>
            <a:ext cx="8309810" cy="2554545"/>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 </a:t>
            </a:r>
            <a:r>
              <a:rPr lang="en-US" sz="4000" b="1" baseline="30000" dirty="0">
                <a:solidFill>
                  <a:schemeClr val="bg1"/>
                </a:solidFill>
                <a:effectLst>
                  <a:outerShdw blurRad="38100" dist="38100" dir="2700000" algn="tl">
                    <a:srgbClr val="000000">
                      <a:alpha val="43137"/>
                    </a:srgbClr>
                  </a:outerShdw>
                </a:effectLst>
              </a:rPr>
              <a:t>1</a:t>
            </a:r>
            <a:r>
              <a:rPr lang="en-US" sz="4000" b="1" dirty="0">
                <a:solidFill>
                  <a:schemeClr val="bg1"/>
                </a:solidFill>
                <a:effectLst>
                  <a:outerShdw blurRad="38100" dist="38100" dir="2700000" algn="tl">
                    <a:srgbClr val="000000">
                      <a:alpha val="43137"/>
                    </a:srgbClr>
                  </a:outerShdw>
                </a:effectLst>
              </a:rPr>
              <a:t> Not many of you should </a:t>
            </a:r>
            <a:r>
              <a:rPr lang="en-US" sz="4000" b="1" dirty="0">
                <a:solidFill>
                  <a:srgbClr val="FFFF00"/>
                </a:solidFill>
                <a:effectLst>
                  <a:outerShdw blurRad="38100" dist="38100" dir="2700000" algn="tl">
                    <a:srgbClr val="000000">
                      <a:alpha val="43137"/>
                    </a:srgbClr>
                  </a:outerShdw>
                </a:effectLst>
              </a:rPr>
              <a:t>presume to be teachers</a:t>
            </a:r>
            <a:r>
              <a:rPr lang="en-US" sz="4000" b="1" dirty="0">
                <a:solidFill>
                  <a:schemeClr val="bg1"/>
                </a:solidFill>
                <a:effectLst>
                  <a:outerShdw blurRad="38100" dist="38100" dir="2700000" algn="tl">
                    <a:srgbClr val="000000">
                      <a:alpha val="43137"/>
                    </a:srgbClr>
                  </a:outerShdw>
                </a:effectLst>
              </a:rPr>
              <a:t>, my brothers, because you know that we who teach will be judged more strictly.</a:t>
            </a:r>
          </a:p>
        </p:txBody>
      </p:sp>
    </p:spTree>
    <p:extLst>
      <p:ext uri="{BB962C8B-B14F-4D97-AF65-F5344CB8AC3E}">
        <p14:creationId xmlns:p14="http://schemas.microsoft.com/office/powerpoint/2010/main" val="4271713512"/>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cstate="print"/>
          <a:srcRect/>
          <a:stretch>
            <a:fillRect/>
          </a:stretch>
        </p:blipFill>
        <p:spPr bwMode="auto">
          <a:xfrm>
            <a:off x="8229392" y="990600"/>
            <a:ext cx="3978442" cy="5962425"/>
          </a:xfrm>
          <a:prstGeom prst="rect">
            <a:avLst/>
          </a:prstGeom>
          <a:noFill/>
          <a:ln w="9525">
            <a:noFill/>
            <a:miter lim="800000"/>
            <a:headEnd/>
            <a:tailEnd/>
          </a:ln>
          <a:effectLst/>
        </p:spPr>
      </p:pic>
      <p:pic>
        <p:nvPicPr>
          <p:cNvPr id="5" name="Picture 4"/>
          <p:cNvPicPr>
            <a:picLocks noChangeAspect="1"/>
          </p:cNvPicPr>
          <p:nvPr/>
        </p:nvPicPr>
        <p:blipFill>
          <a:blip r:embed="rId4"/>
          <a:stretch>
            <a:fillRect/>
          </a:stretch>
        </p:blipFill>
        <p:spPr>
          <a:xfrm>
            <a:off x="3962400" y="2895600"/>
            <a:ext cx="4466389" cy="4773454"/>
          </a:xfrm>
          <a:prstGeom prst="rect">
            <a:avLst/>
          </a:prstGeom>
        </p:spPr>
      </p:pic>
      <p:sp>
        <p:nvSpPr>
          <p:cNvPr id="2" name="Title 1"/>
          <p:cNvSpPr>
            <a:spLocks noGrp="1"/>
          </p:cNvSpPr>
          <p:nvPr>
            <p:ph type="title"/>
          </p:nvPr>
        </p:nvSpPr>
        <p:spPr/>
        <p:txBody>
          <a:bodyPr/>
          <a:lstStyle/>
          <a:p>
            <a:pPr algn="l"/>
            <a:r>
              <a:rPr lang="en-US" dirty="0"/>
              <a:t>  Metaphor #4:  </a:t>
            </a:r>
            <a:r>
              <a:rPr lang="en-US" u="sng" dirty="0"/>
              <a:t>Snake</a:t>
            </a:r>
            <a:r>
              <a:rPr lang="en-US" dirty="0"/>
              <a:t> </a:t>
            </a:r>
          </a:p>
        </p:txBody>
      </p:sp>
      <p:sp>
        <p:nvSpPr>
          <p:cNvPr id="3" name="Content Placeholder 2"/>
          <p:cNvSpPr>
            <a:spLocks noGrp="1"/>
          </p:cNvSpPr>
          <p:nvPr>
            <p:ph idx="1"/>
          </p:nvPr>
        </p:nvSpPr>
        <p:spPr>
          <a:xfrm>
            <a:off x="609600" y="1143001"/>
            <a:ext cx="8458200" cy="4983163"/>
          </a:xfrm>
        </p:spPr>
        <p:txBody>
          <a:bodyPr/>
          <a:lstStyle/>
          <a:p>
            <a:endParaRPr lang="en-US" sz="1200" baseline="30000" dirty="0"/>
          </a:p>
          <a:p>
            <a:r>
              <a:rPr lang="en-US" sz="4000" baseline="30000" dirty="0"/>
              <a:t>7</a:t>
            </a:r>
            <a:r>
              <a:rPr lang="en-US" sz="4000" dirty="0"/>
              <a:t> All kinds of animals, birds, reptiles and </a:t>
            </a:r>
            <a:r>
              <a:rPr lang="en-US" sz="4000" dirty="0">
                <a:solidFill>
                  <a:srgbClr val="FFFF00"/>
                </a:solidFill>
              </a:rPr>
              <a:t>creatures of the sea </a:t>
            </a:r>
            <a:r>
              <a:rPr lang="en-US" sz="4000" dirty="0"/>
              <a:t>are being tamed and have been tamed by man,</a:t>
            </a:r>
          </a:p>
        </p:txBody>
      </p:sp>
      <p:pic>
        <p:nvPicPr>
          <p:cNvPr id="4" name="Picture 3"/>
          <p:cNvPicPr>
            <a:picLocks noChangeAspect="1"/>
          </p:cNvPicPr>
          <p:nvPr/>
        </p:nvPicPr>
        <p:blipFill>
          <a:blip r:embed="rId5"/>
          <a:stretch>
            <a:fillRect/>
          </a:stretch>
        </p:blipFill>
        <p:spPr>
          <a:xfrm>
            <a:off x="-914400" y="2743200"/>
            <a:ext cx="6048766" cy="4191000"/>
          </a:xfrm>
          <a:prstGeom prst="rect">
            <a:avLst/>
          </a:prstGeom>
        </p:spPr>
      </p:pic>
      <p:pic>
        <p:nvPicPr>
          <p:cNvPr id="7" name="Picture 6"/>
          <p:cNvPicPr>
            <a:picLocks noChangeAspect="1"/>
          </p:cNvPicPr>
          <p:nvPr/>
        </p:nvPicPr>
        <p:blipFill>
          <a:blip r:embed="rId6"/>
          <a:stretch>
            <a:fillRect/>
          </a:stretch>
        </p:blipFill>
        <p:spPr>
          <a:xfrm flipH="1">
            <a:off x="5791200" y="2362200"/>
            <a:ext cx="10251235" cy="8485533"/>
          </a:xfrm>
          <a:prstGeom prst="rect">
            <a:avLst/>
          </a:prstGeom>
        </p:spPr>
      </p:pic>
    </p:spTree>
    <p:extLst>
      <p:ext uri="{BB962C8B-B14F-4D97-AF65-F5344CB8AC3E}">
        <p14:creationId xmlns:p14="http://schemas.microsoft.com/office/powerpoint/2010/main" val="1793840130"/>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cstate="print"/>
          <a:srcRect/>
          <a:stretch>
            <a:fillRect/>
          </a:stretch>
        </p:blipFill>
        <p:spPr bwMode="auto">
          <a:xfrm>
            <a:off x="8229392" y="990600"/>
            <a:ext cx="3978442" cy="5962425"/>
          </a:xfrm>
          <a:prstGeom prst="rect">
            <a:avLst/>
          </a:prstGeom>
          <a:noFill/>
          <a:ln w="9525">
            <a:noFill/>
            <a:miter lim="800000"/>
            <a:headEnd/>
            <a:tailEnd/>
          </a:ln>
          <a:effectLst/>
        </p:spPr>
      </p:pic>
      <p:pic>
        <p:nvPicPr>
          <p:cNvPr id="5" name="Picture 4"/>
          <p:cNvPicPr>
            <a:picLocks noChangeAspect="1"/>
          </p:cNvPicPr>
          <p:nvPr/>
        </p:nvPicPr>
        <p:blipFill>
          <a:blip r:embed="rId4"/>
          <a:stretch>
            <a:fillRect/>
          </a:stretch>
        </p:blipFill>
        <p:spPr>
          <a:xfrm>
            <a:off x="3962400" y="2895600"/>
            <a:ext cx="4466389" cy="4773454"/>
          </a:xfrm>
          <a:prstGeom prst="rect">
            <a:avLst/>
          </a:prstGeom>
        </p:spPr>
      </p:pic>
      <p:sp>
        <p:nvSpPr>
          <p:cNvPr id="2" name="Title 1"/>
          <p:cNvSpPr>
            <a:spLocks noGrp="1"/>
          </p:cNvSpPr>
          <p:nvPr>
            <p:ph type="title"/>
          </p:nvPr>
        </p:nvSpPr>
        <p:spPr/>
        <p:txBody>
          <a:bodyPr/>
          <a:lstStyle/>
          <a:p>
            <a:pPr algn="l"/>
            <a:r>
              <a:rPr lang="en-US" dirty="0"/>
              <a:t>  Metaphor #4:  </a:t>
            </a:r>
            <a:r>
              <a:rPr lang="en-US" u="sng" dirty="0"/>
              <a:t>Snake</a:t>
            </a:r>
            <a:r>
              <a:rPr lang="en-US" dirty="0"/>
              <a:t> </a:t>
            </a:r>
          </a:p>
        </p:txBody>
      </p:sp>
      <p:pic>
        <p:nvPicPr>
          <p:cNvPr id="4" name="Picture 3"/>
          <p:cNvPicPr>
            <a:picLocks noChangeAspect="1"/>
          </p:cNvPicPr>
          <p:nvPr/>
        </p:nvPicPr>
        <p:blipFill>
          <a:blip r:embed="rId5"/>
          <a:stretch>
            <a:fillRect/>
          </a:stretch>
        </p:blipFill>
        <p:spPr>
          <a:xfrm>
            <a:off x="-914400" y="2743200"/>
            <a:ext cx="6048766" cy="4191000"/>
          </a:xfrm>
          <a:prstGeom prst="rect">
            <a:avLst/>
          </a:prstGeom>
        </p:spPr>
      </p:pic>
      <p:pic>
        <p:nvPicPr>
          <p:cNvPr id="7" name="Picture 6"/>
          <p:cNvPicPr>
            <a:picLocks noChangeAspect="1"/>
          </p:cNvPicPr>
          <p:nvPr/>
        </p:nvPicPr>
        <p:blipFill>
          <a:blip r:embed="rId6"/>
          <a:stretch>
            <a:fillRect/>
          </a:stretch>
        </p:blipFill>
        <p:spPr>
          <a:xfrm flipH="1">
            <a:off x="5791200" y="2362200"/>
            <a:ext cx="10251235" cy="8485533"/>
          </a:xfrm>
          <a:prstGeom prst="rect">
            <a:avLst/>
          </a:prstGeom>
        </p:spPr>
      </p:pic>
      <p:sp>
        <p:nvSpPr>
          <p:cNvPr id="3" name="Content Placeholder 2"/>
          <p:cNvSpPr>
            <a:spLocks noGrp="1"/>
          </p:cNvSpPr>
          <p:nvPr>
            <p:ph idx="1"/>
          </p:nvPr>
        </p:nvSpPr>
        <p:spPr>
          <a:xfrm>
            <a:off x="609600" y="1143001"/>
            <a:ext cx="8458200" cy="4983163"/>
          </a:xfrm>
        </p:spPr>
        <p:txBody>
          <a:bodyPr/>
          <a:lstStyle/>
          <a:p>
            <a:endParaRPr lang="en-US" sz="1200" baseline="30000" dirty="0"/>
          </a:p>
          <a:p>
            <a:r>
              <a:rPr lang="en-US" sz="4000" baseline="30000" dirty="0"/>
              <a:t>7</a:t>
            </a:r>
            <a:r>
              <a:rPr lang="en-US" sz="4000" dirty="0"/>
              <a:t> All kinds of animals, birds, reptiles and creatures of the sea </a:t>
            </a:r>
            <a:r>
              <a:rPr lang="en-US" sz="4000" dirty="0">
                <a:solidFill>
                  <a:srgbClr val="FFFF00"/>
                </a:solidFill>
                <a:effectLst>
                  <a:glow rad="127000">
                    <a:schemeClr val="tx2">
                      <a:lumMod val="50000"/>
                    </a:schemeClr>
                  </a:glow>
                  <a:outerShdw blurRad="38100" dist="38100" dir="2700000" algn="tl">
                    <a:srgbClr val="000000">
                      <a:alpha val="43137"/>
                    </a:srgbClr>
                  </a:outerShdw>
                </a:effectLst>
              </a:rPr>
              <a:t>are being tamed and have been tamed by man</a:t>
            </a:r>
            <a:r>
              <a:rPr lang="en-US" sz="4000" dirty="0"/>
              <a:t>,</a:t>
            </a:r>
          </a:p>
        </p:txBody>
      </p:sp>
    </p:spTree>
    <p:extLst>
      <p:ext uri="{BB962C8B-B14F-4D97-AF65-F5344CB8AC3E}">
        <p14:creationId xmlns:p14="http://schemas.microsoft.com/office/powerpoint/2010/main" val="4219881218"/>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Both can be tamed:  </a:t>
            </a:r>
          </a:p>
        </p:txBody>
      </p:sp>
      <p:sp>
        <p:nvSpPr>
          <p:cNvPr id="3" name="Content Placeholder 2"/>
          <p:cNvSpPr>
            <a:spLocks noGrp="1"/>
          </p:cNvSpPr>
          <p:nvPr>
            <p:ph idx="1"/>
          </p:nvPr>
        </p:nvSpPr>
        <p:spPr/>
        <p:txBody>
          <a:bodyPr/>
          <a:lstStyle/>
          <a:p>
            <a:endParaRPr lang="en-US"/>
          </a:p>
        </p:txBody>
      </p:sp>
      <p:pic>
        <p:nvPicPr>
          <p:cNvPr id="82946" name="Picture 2" descr="http://travel.nationalgeographic.com/places/images/ga/india_snake-charmer.jpg"/>
          <p:cNvPicPr>
            <a:picLocks noChangeAspect="1" noChangeArrowheads="1"/>
          </p:cNvPicPr>
          <p:nvPr/>
        </p:nvPicPr>
        <p:blipFill>
          <a:blip r:embed="rId2" cstate="print"/>
          <a:srcRect l="11381" r="21129"/>
          <a:stretch>
            <a:fillRect/>
          </a:stretch>
        </p:blipFill>
        <p:spPr bwMode="auto">
          <a:xfrm flipH="1">
            <a:off x="6096000" y="1138990"/>
            <a:ext cx="6096000" cy="7625348"/>
          </a:xfrm>
          <a:prstGeom prst="rect">
            <a:avLst/>
          </a:prstGeom>
          <a:noFill/>
        </p:spPr>
      </p:pic>
      <p:pic>
        <p:nvPicPr>
          <p:cNvPr id="82947" name="Picture 3"/>
          <p:cNvPicPr>
            <a:picLocks noChangeAspect="1" noChangeArrowheads="1"/>
          </p:cNvPicPr>
          <p:nvPr/>
        </p:nvPicPr>
        <p:blipFill>
          <a:blip r:embed="rId3" cstate="print"/>
          <a:srcRect r="14925"/>
          <a:stretch>
            <a:fillRect/>
          </a:stretch>
        </p:blipFill>
        <p:spPr bwMode="auto">
          <a:xfrm flipH="1">
            <a:off x="0" y="1099635"/>
            <a:ext cx="6096000" cy="7485873"/>
          </a:xfrm>
          <a:prstGeom prst="rect">
            <a:avLst/>
          </a:prstGeom>
          <a:noFill/>
          <a:ln w="9525">
            <a:noFill/>
            <a:miter lim="800000"/>
            <a:headEnd/>
            <a:tailEnd/>
          </a:ln>
          <a:effectLst/>
        </p:spPr>
      </p:pic>
    </p:spTree>
    <p:extLst>
      <p:ext uri="{BB962C8B-B14F-4D97-AF65-F5344CB8AC3E}">
        <p14:creationId xmlns:p14="http://schemas.microsoft.com/office/powerpoint/2010/main" val="167892263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2947"/>
                                        </p:tgtEl>
                                        <p:attrNameLst>
                                          <p:attrName>style.visibility</p:attrName>
                                        </p:attrNameLst>
                                      </p:cBhvr>
                                      <p:to>
                                        <p:strVal val="visible"/>
                                      </p:to>
                                    </p:set>
                                    <p:animEffect transition="in" filter="randombar(horizontal)">
                                      <p:cBhvr>
                                        <p:cTn id="7" dur="500"/>
                                        <p:tgtEl>
                                          <p:spTgt spid="8294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2946"/>
                                        </p:tgtEl>
                                        <p:attrNameLst>
                                          <p:attrName>style.visibility</p:attrName>
                                        </p:attrNameLst>
                                      </p:cBhvr>
                                      <p:to>
                                        <p:strVal val="visible"/>
                                      </p:to>
                                    </p:set>
                                    <p:animEffect transition="in" filter="randombar(horizontal)">
                                      <p:cBhvr>
                                        <p:cTn id="11" dur="500"/>
                                        <p:tgtEl>
                                          <p:spTgt spid="82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57400" y="4191000"/>
            <a:ext cx="2209800" cy="1251284"/>
          </a:xfrm>
          <a:prstGeom prst="rect">
            <a:avLst/>
          </a:prstGeom>
          <a:solidFill>
            <a:srgbClr val="FF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Metaphor #4:  </a:t>
            </a:r>
            <a:r>
              <a:rPr lang="en-US" u="sng" dirty="0"/>
              <a:t>Snake</a:t>
            </a:r>
            <a:r>
              <a:rPr lang="en-US" dirty="0"/>
              <a:t> </a:t>
            </a:r>
          </a:p>
        </p:txBody>
      </p:sp>
      <p:sp>
        <p:nvSpPr>
          <p:cNvPr id="3" name="Content Placeholder 2"/>
          <p:cNvSpPr>
            <a:spLocks noGrp="1"/>
          </p:cNvSpPr>
          <p:nvPr>
            <p:ph idx="1"/>
          </p:nvPr>
        </p:nvSpPr>
        <p:spPr>
          <a:xfrm>
            <a:off x="609600" y="1143001"/>
            <a:ext cx="8458200" cy="4983163"/>
          </a:xfrm>
        </p:spPr>
        <p:txBody>
          <a:bodyPr/>
          <a:lstStyle/>
          <a:p>
            <a:endParaRPr lang="en-US" sz="1200" baseline="30000" dirty="0">
              <a:solidFill>
                <a:schemeClr val="bg1">
                  <a:lumMod val="65000"/>
                </a:schemeClr>
              </a:solidFill>
            </a:endParaRPr>
          </a:p>
          <a:p>
            <a:r>
              <a:rPr lang="en-US" sz="4000" baseline="30000" dirty="0">
                <a:solidFill>
                  <a:schemeClr val="bg1">
                    <a:lumMod val="65000"/>
                  </a:schemeClr>
                </a:solidFill>
              </a:rPr>
              <a:t>7</a:t>
            </a:r>
            <a:r>
              <a:rPr lang="en-US" sz="4000" dirty="0">
                <a:solidFill>
                  <a:schemeClr val="bg1">
                    <a:lumMod val="65000"/>
                  </a:schemeClr>
                </a:solidFill>
              </a:rPr>
              <a:t> All kinds of animals, birds, reptiles and creatures of the sea are being tamed and have been tamed by man,</a:t>
            </a:r>
            <a:br>
              <a:rPr lang="en-US" sz="4000" dirty="0">
                <a:solidFill>
                  <a:schemeClr val="bg1">
                    <a:lumMod val="65000"/>
                  </a:schemeClr>
                </a:solidFill>
              </a:rPr>
            </a:br>
            <a:r>
              <a:rPr lang="en-US" sz="4000" baseline="30000" dirty="0"/>
              <a:t>8</a:t>
            </a:r>
            <a:r>
              <a:rPr lang="en-US" sz="4000" dirty="0"/>
              <a:t> but no man can tame the </a:t>
            </a:r>
            <a:br>
              <a:rPr lang="en-US" sz="4000" dirty="0"/>
            </a:br>
            <a:r>
              <a:rPr lang="en-US" sz="4000" dirty="0"/>
              <a:t>tongue. It is a restless evil, </a:t>
            </a:r>
            <a:br>
              <a:rPr lang="en-US" sz="4000" dirty="0"/>
            </a:br>
            <a:r>
              <a:rPr lang="en-US" sz="4000" dirty="0">
                <a:solidFill>
                  <a:srgbClr val="FFFF00"/>
                </a:solidFill>
              </a:rPr>
              <a:t>full of </a:t>
            </a:r>
            <a:r>
              <a:rPr lang="en-US" sz="4000" dirty="0"/>
              <a:t>deadly</a:t>
            </a:r>
            <a:r>
              <a:rPr lang="en-US" sz="4000" dirty="0">
                <a:solidFill>
                  <a:srgbClr val="FFFF00"/>
                </a:solidFill>
              </a:rPr>
              <a:t> poison</a:t>
            </a:r>
            <a:r>
              <a:rPr lang="en-US" sz="4000" dirty="0"/>
              <a:t>.</a:t>
            </a:r>
          </a:p>
          <a:p>
            <a:endParaRPr lang="en-US" sz="4000" dirty="0">
              <a:solidFill>
                <a:schemeClr val="bg1">
                  <a:lumMod val="65000"/>
                </a:schemeClr>
              </a:solidFill>
            </a:endParaRPr>
          </a:p>
        </p:txBody>
      </p:sp>
      <p:pic>
        <p:nvPicPr>
          <p:cNvPr id="6" name="Picture 2"/>
          <p:cNvPicPr>
            <a:picLocks noChangeAspect="1" noChangeArrowheads="1"/>
          </p:cNvPicPr>
          <p:nvPr/>
        </p:nvPicPr>
        <p:blipFill>
          <a:blip r:embed="rId3" cstate="print"/>
          <a:srcRect t="2955" r="52376" b="21972"/>
          <a:stretch>
            <a:fillRect/>
          </a:stretch>
        </p:blipFill>
        <p:spPr bwMode="auto">
          <a:xfrm>
            <a:off x="7772400" y="0"/>
            <a:ext cx="3684337" cy="6858000"/>
          </a:xfrm>
          <a:prstGeom prst="rect">
            <a:avLst/>
          </a:prstGeom>
          <a:noFill/>
          <a:ln w="9525">
            <a:noFill/>
            <a:miter lim="800000"/>
            <a:headEnd/>
            <a:tailEnd/>
          </a:ln>
          <a:effectLst/>
        </p:spPr>
      </p:pic>
      <p:pic>
        <p:nvPicPr>
          <p:cNvPr id="7" name="Picture 3"/>
          <p:cNvPicPr>
            <a:picLocks noChangeAspect="1" noChangeArrowheads="1"/>
          </p:cNvPicPr>
          <p:nvPr/>
        </p:nvPicPr>
        <p:blipFill rotWithShape="1">
          <a:blip r:embed="rId4" cstate="print"/>
          <a:srcRect l="1" r="-292" b="50000"/>
          <a:stretch/>
        </p:blipFill>
        <p:spPr bwMode="auto">
          <a:xfrm>
            <a:off x="8201928" y="3876787"/>
            <a:ext cx="3990072" cy="2981213"/>
          </a:xfrm>
          <a:prstGeom prst="rect">
            <a:avLst/>
          </a:prstGeom>
          <a:noFill/>
          <a:ln w="9525">
            <a:noFill/>
            <a:miter lim="800000"/>
            <a:headEnd/>
            <a:tailEnd/>
          </a:ln>
          <a:effectLst/>
        </p:spPr>
      </p:pic>
    </p:spTree>
    <p:extLst>
      <p:ext uri="{BB962C8B-B14F-4D97-AF65-F5344CB8AC3E}">
        <p14:creationId xmlns:p14="http://schemas.microsoft.com/office/powerpoint/2010/main" val="3865847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antidote is to: </a:t>
            </a:r>
          </a:p>
        </p:txBody>
      </p:sp>
      <p:sp>
        <p:nvSpPr>
          <p:cNvPr id="3" name="Content Placeholder 2"/>
          <p:cNvSpPr>
            <a:spLocks noGrp="1"/>
          </p:cNvSpPr>
          <p:nvPr>
            <p:ph idx="1"/>
          </p:nvPr>
        </p:nvSpPr>
        <p:spPr>
          <a:xfrm>
            <a:off x="609600" y="1143001"/>
            <a:ext cx="6673516" cy="4983163"/>
          </a:xfrm>
        </p:spPr>
        <p:txBody>
          <a:bodyPr>
            <a:normAutofit/>
          </a:bodyPr>
          <a:lstStyle/>
          <a:p>
            <a:pPr marL="0" indent="0"/>
            <a:br>
              <a:rPr lang="en-US" sz="4000" dirty="0"/>
            </a:br>
            <a:r>
              <a:rPr lang="en-US" sz="4000" dirty="0"/>
              <a:t>Let your </a:t>
            </a:r>
            <a:r>
              <a:rPr lang="en-US" sz="4000" dirty="0">
                <a:solidFill>
                  <a:srgbClr val="FFFF00"/>
                </a:solidFill>
              </a:rPr>
              <a:t>conversation</a:t>
            </a:r>
            <a:r>
              <a:rPr lang="en-US" sz="4000" dirty="0"/>
              <a:t> be always </a:t>
            </a:r>
            <a:r>
              <a:rPr lang="en-US" sz="4000" dirty="0">
                <a:solidFill>
                  <a:srgbClr val="FFFF00"/>
                </a:solidFill>
                <a:effectLst>
                  <a:glow rad="127000">
                    <a:srgbClr val="C00000"/>
                  </a:glow>
                  <a:outerShdw blurRad="38100" dist="38100" dir="2700000" algn="tl">
                    <a:srgbClr val="000000">
                      <a:alpha val="43137"/>
                    </a:srgbClr>
                  </a:outerShdw>
                </a:effectLst>
              </a:rPr>
              <a:t>full of grace</a:t>
            </a:r>
            <a:r>
              <a:rPr lang="en-US" sz="4000" dirty="0"/>
              <a:t>, </a:t>
            </a:r>
            <a:r>
              <a:rPr lang="en-US" sz="4000" dirty="0">
                <a:solidFill>
                  <a:srgbClr val="FFFF00"/>
                </a:solidFill>
              </a:rPr>
              <a:t>seasoned with salt</a:t>
            </a:r>
            <a:r>
              <a:rPr lang="en-US" sz="4000" dirty="0"/>
              <a:t>, so that you may know how to answer everyone. (Colossians 4:6)</a:t>
            </a:r>
          </a:p>
        </p:txBody>
      </p:sp>
      <p:pic>
        <p:nvPicPr>
          <p:cNvPr id="6" name="Picture 5"/>
          <p:cNvPicPr>
            <a:picLocks noChangeAspect="1"/>
          </p:cNvPicPr>
          <p:nvPr/>
        </p:nvPicPr>
        <p:blipFill>
          <a:blip r:embed="rId2"/>
          <a:stretch>
            <a:fillRect/>
          </a:stretch>
        </p:blipFill>
        <p:spPr>
          <a:xfrm>
            <a:off x="7772400" y="1328291"/>
            <a:ext cx="3251941" cy="5563868"/>
          </a:xfrm>
          <a:prstGeom prst="rect">
            <a:avLst/>
          </a:prstGeom>
        </p:spPr>
      </p:pic>
    </p:spTree>
    <p:extLst>
      <p:ext uri="{BB962C8B-B14F-4D97-AF65-F5344CB8AC3E}">
        <p14:creationId xmlns:p14="http://schemas.microsoft.com/office/powerpoint/2010/main" val="173107064"/>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u="sng" dirty="0"/>
              <a:t>DISREPECTFUL</a:t>
            </a:r>
            <a:r>
              <a:rPr lang="en-US" dirty="0"/>
              <a:t> Tongue</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23002574"/>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Metaphor #5:  </a:t>
            </a:r>
            <a:r>
              <a:rPr lang="en-US" u="sng" dirty="0"/>
              <a:t>Water</a:t>
            </a:r>
          </a:p>
        </p:txBody>
      </p:sp>
      <p:sp>
        <p:nvSpPr>
          <p:cNvPr id="3" name="Content Placeholder 2"/>
          <p:cNvSpPr>
            <a:spLocks noGrp="1"/>
          </p:cNvSpPr>
          <p:nvPr>
            <p:ph idx="1"/>
          </p:nvPr>
        </p:nvSpPr>
        <p:spPr>
          <a:xfrm>
            <a:off x="609600" y="1143001"/>
            <a:ext cx="5871411" cy="2466474"/>
          </a:xfrm>
        </p:spPr>
        <p:txBody>
          <a:bodyPr>
            <a:noAutofit/>
          </a:bodyPr>
          <a:lstStyle/>
          <a:p>
            <a:endParaRPr lang="en-US" sz="4000" baseline="30000" dirty="0"/>
          </a:p>
          <a:p>
            <a:r>
              <a:rPr lang="en-US" sz="4000" baseline="30000" dirty="0"/>
              <a:t>11</a:t>
            </a:r>
            <a:r>
              <a:rPr lang="en-US" sz="4000" dirty="0"/>
              <a:t> Can both </a:t>
            </a:r>
            <a:r>
              <a:rPr lang="en-US" sz="4000" dirty="0">
                <a:solidFill>
                  <a:srgbClr val="FFFF00"/>
                </a:solidFill>
              </a:rPr>
              <a:t>fresh water</a:t>
            </a:r>
            <a:r>
              <a:rPr lang="en-US" sz="4000" dirty="0"/>
              <a:t> and salt water flow from the same spring?</a:t>
            </a:r>
          </a:p>
          <a:p>
            <a:r>
              <a:rPr lang="en-US" sz="4000" dirty="0"/>
              <a:t> </a:t>
            </a:r>
          </a:p>
        </p:txBody>
      </p:sp>
      <p:pic>
        <p:nvPicPr>
          <p:cNvPr id="7170" name="Picture 2"/>
          <p:cNvPicPr>
            <a:picLocks noChangeAspect="1" noChangeArrowheads="1"/>
          </p:cNvPicPr>
          <p:nvPr/>
        </p:nvPicPr>
        <p:blipFill>
          <a:blip r:embed="rId2" cstate="print"/>
          <a:srcRect b="20309"/>
          <a:stretch>
            <a:fillRect/>
          </a:stretch>
        </p:blipFill>
        <p:spPr bwMode="auto">
          <a:xfrm>
            <a:off x="7560320" y="1304757"/>
            <a:ext cx="4631680" cy="5534193"/>
          </a:xfrm>
          <a:prstGeom prst="rect">
            <a:avLst/>
          </a:prstGeom>
          <a:noFill/>
          <a:ln w="9525">
            <a:noFill/>
            <a:miter lim="800000"/>
            <a:headEnd/>
            <a:tailEnd/>
          </a:ln>
          <a:effectLst/>
        </p:spPr>
      </p:pic>
    </p:spTree>
    <p:extLst>
      <p:ext uri="{BB962C8B-B14F-4D97-AF65-F5344CB8AC3E}">
        <p14:creationId xmlns:p14="http://schemas.microsoft.com/office/powerpoint/2010/main" val="2809615296"/>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7620000" y="512762"/>
            <a:ext cx="4572000" cy="634523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Metaphor #5:  </a:t>
            </a:r>
            <a:r>
              <a:rPr lang="en-US" u="sng" dirty="0"/>
              <a:t>Water</a:t>
            </a:r>
          </a:p>
        </p:txBody>
      </p:sp>
      <p:sp>
        <p:nvSpPr>
          <p:cNvPr id="3" name="Content Placeholder 2"/>
          <p:cNvSpPr>
            <a:spLocks noGrp="1"/>
          </p:cNvSpPr>
          <p:nvPr>
            <p:ph idx="1"/>
          </p:nvPr>
        </p:nvSpPr>
        <p:spPr>
          <a:xfrm>
            <a:off x="609600" y="1143001"/>
            <a:ext cx="5871411" cy="2466474"/>
          </a:xfrm>
        </p:spPr>
        <p:txBody>
          <a:bodyPr>
            <a:noAutofit/>
          </a:bodyPr>
          <a:lstStyle/>
          <a:p>
            <a:endParaRPr lang="en-US" sz="4000" baseline="30000" dirty="0"/>
          </a:p>
          <a:p>
            <a:r>
              <a:rPr lang="en-US" sz="4000" baseline="30000" dirty="0"/>
              <a:t>11</a:t>
            </a:r>
            <a:r>
              <a:rPr lang="en-US" sz="4000" dirty="0"/>
              <a:t> Can both fresh </a:t>
            </a:r>
            <a:r>
              <a:rPr lang="en-US" sz="4000" dirty="0">
                <a:solidFill>
                  <a:srgbClr val="FFFF00"/>
                </a:solidFill>
              </a:rPr>
              <a:t>water</a:t>
            </a:r>
            <a:r>
              <a:rPr lang="en-US" sz="4000" dirty="0"/>
              <a:t> and </a:t>
            </a:r>
            <a:r>
              <a:rPr lang="en-US" sz="4000" dirty="0">
                <a:solidFill>
                  <a:srgbClr val="FFFF00"/>
                </a:solidFill>
              </a:rPr>
              <a:t>salt water</a:t>
            </a:r>
            <a:r>
              <a:rPr lang="en-US" sz="4000" dirty="0"/>
              <a:t> flow from the same spring?</a:t>
            </a:r>
          </a:p>
          <a:p>
            <a:r>
              <a:rPr lang="en-US" sz="4000" dirty="0"/>
              <a:t> </a:t>
            </a:r>
          </a:p>
        </p:txBody>
      </p:sp>
    </p:spTree>
    <p:extLst>
      <p:ext uri="{BB962C8B-B14F-4D97-AF65-F5344CB8AC3E}">
        <p14:creationId xmlns:p14="http://schemas.microsoft.com/office/powerpoint/2010/main" val="4232112357"/>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7620000" y="512762"/>
            <a:ext cx="4572000" cy="634523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Metaphor #5:  </a:t>
            </a:r>
            <a:r>
              <a:rPr lang="en-US" u="sng" dirty="0"/>
              <a:t>Water</a:t>
            </a:r>
          </a:p>
        </p:txBody>
      </p:sp>
      <p:sp>
        <p:nvSpPr>
          <p:cNvPr id="3" name="Content Placeholder 2"/>
          <p:cNvSpPr>
            <a:spLocks noGrp="1"/>
          </p:cNvSpPr>
          <p:nvPr>
            <p:ph idx="1"/>
          </p:nvPr>
        </p:nvSpPr>
        <p:spPr>
          <a:xfrm>
            <a:off x="609600" y="1143001"/>
            <a:ext cx="5871411" cy="2466474"/>
          </a:xfrm>
        </p:spPr>
        <p:txBody>
          <a:bodyPr>
            <a:noAutofit/>
          </a:bodyPr>
          <a:lstStyle/>
          <a:p>
            <a:endParaRPr lang="en-US" sz="4000" baseline="30000" dirty="0"/>
          </a:p>
          <a:p>
            <a:r>
              <a:rPr lang="en-US" sz="4000" baseline="30000" dirty="0"/>
              <a:t>11</a:t>
            </a:r>
            <a:r>
              <a:rPr lang="en-US" sz="4000" dirty="0"/>
              <a:t> Can both fresh </a:t>
            </a:r>
            <a:r>
              <a:rPr lang="en-US" sz="4000" dirty="0">
                <a:solidFill>
                  <a:srgbClr val="FFFF00"/>
                </a:solidFill>
              </a:rPr>
              <a:t>water</a:t>
            </a:r>
            <a:r>
              <a:rPr lang="en-US" sz="4000" dirty="0"/>
              <a:t> and salt </a:t>
            </a:r>
            <a:r>
              <a:rPr lang="en-US" sz="4000" dirty="0">
                <a:solidFill>
                  <a:srgbClr val="FFFF00"/>
                </a:solidFill>
              </a:rPr>
              <a:t>water</a:t>
            </a:r>
            <a:r>
              <a:rPr lang="en-US" sz="4000" dirty="0"/>
              <a:t> flow from the same spring?</a:t>
            </a:r>
          </a:p>
          <a:p>
            <a:r>
              <a:rPr lang="en-US" sz="4000" dirty="0"/>
              <a:t> </a:t>
            </a:r>
          </a:p>
        </p:txBody>
      </p:sp>
      <p:sp>
        <p:nvSpPr>
          <p:cNvPr id="5" name="TextBox 4"/>
          <p:cNvSpPr txBox="1"/>
          <p:nvPr/>
        </p:nvSpPr>
        <p:spPr>
          <a:xfrm>
            <a:off x="2085474" y="3994484"/>
            <a:ext cx="4989094" cy="1938992"/>
          </a:xfrm>
          <a:prstGeom prst="rect">
            <a:avLst/>
          </a:prstGeom>
          <a:noFill/>
        </p:spPr>
        <p:txBody>
          <a:bodyPr wrap="square" rtlCol="0">
            <a:spAutoFit/>
          </a:bodyPr>
          <a:lstStyle/>
          <a:p>
            <a:r>
              <a:rPr lang="en-US" sz="4000" b="1" dirty="0">
                <a:solidFill>
                  <a:schemeClr val="bg1"/>
                </a:solidFill>
              </a:rPr>
              <a:t>Life-giving or </a:t>
            </a:r>
            <a:br>
              <a:rPr lang="en-US" sz="4000" b="1" dirty="0">
                <a:solidFill>
                  <a:schemeClr val="bg1"/>
                </a:solidFill>
              </a:rPr>
            </a:br>
            <a:r>
              <a:rPr lang="en-US" sz="4000" b="1" dirty="0">
                <a:solidFill>
                  <a:schemeClr val="bg1"/>
                </a:solidFill>
              </a:rPr>
              <a:t>Life-killing</a:t>
            </a:r>
          </a:p>
          <a:p>
            <a:r>
              <a:rPr lang="en-US" sz="4000" b="1" dirty="0">
                <a:solidFill>
                  <a:schemeClr val="bg1"/>
                </a:solidFill>
              </a:rPr>
              <a:t>(as in a Tsunami)</a:t>
            </a:r>
          </a:p>
        </p:txBody>
      </p:sp>
    </p:spTree>
    <p:extLst>
      <p:ext uri="{BB962C8B-B14F-4D97-AF65-F5344CB8AC3E}">
        <p14:creationId xmlns:p14="http://schemas.microsoft.com/office/powerpoint/2010/main" val="4217023782"/>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r="28343"/>
          <a:stretch>
            <a:fillRect/>
          </a:stretch>
        </p:blipFill>
        <p:spPr bwMode="auto">
          <a:xfrm>
            <a:off x="7269217" y="1033513"/>
            <a:ext cx="4907543" cy="584734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Metaphor #6:  </a:t>
            </a:r>
            <a:r>
              <a:rPr lang="en-US" u="sng" dirty="0"/>
              <a:t>Fruit</a:t>
            </a:r>
          </a:p>
        </p:txBody>
      </p:sp>
      <p:sp>
        <p:nvSpPr>
          <p:cNvPr id="3" name="Content Placeholder 2"/>
          <p:cNvSpPr>
            <a:spLocks noGrp="1"/>
          </p:cNvSpPr>
          <p:nvPr>
            <p:ph idx="1"/>
          </p:nvPr>
        </p:nvSpPr>
        <p:spPr>
          <a:xfrm>
            <a:off x="609600" y="1143001"/>
            <a:ext cx="6553200" cy="4983163"/>
          </a:xfrm>
        </p:spPr>
        <p:txBody>
          <a:bodyPr>
            <a:normAutofit/>
          </a:bodyPr>
          <a:lstStyle/>
          <a:p>
            <a:endParaRPr lang="en-US" sz="4000" baseline="30000" dirty="0"/>
          </a:p>
          <a:p>
            <a:r>
              <a:rPr lang="en-US" sz="4000" baseline="30000" dirty="0"/>
              <a:t>12</a:t>
            </a:r>
            <a:r>
              <a:rPr lang="en-US" sz="4000" dirty="0"/>
              <a:t> My brothers, can a </a:t>
            </a:r>
            <a:r>
              <a:rPr lang="en-US" sz="4000" dirty="0">
                <a:solidFill>
                  <a:srgbClr val="FFFF00"/>
                </a:solidFill>
              </a:rPr>
              <a:t>fig tree </a:t>
            </a:r>
            <a:r>
              <a:rPr lang="en-US" sz="4000" dirty="0"/>
              <a:t>bear olives, or a grapevine bear figs? </a:t>
            </a:r>
          </a:p>
        </p:txBody>
      </p:sp>
    </p:spTree>
    <p:extLst>
      <p:ext uri="{BB962C8B-B14F-4D97-AF65-F5344CB8AC3E}">
        <p14:creationId xmlns:p14="http://schemas.microsoft.com/office/powerpoint/2010/main" val="4211816257"/>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76400" y="5587666"/>
            <a:ext cx="2438400" cy="1251284"/>
          </a:xfrm>
          <a:prstGeom prst="rect">
            <a:avLst/>
          </a:prstGeom>
          <a:solidFill>
            <a:srgbClr val="FF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2"/>
          <p:cNvGrpSpPr>
            <a:grpSpLocks/>
          </p:cNvGrpSpPr>
          <p:nvPr/>
        </p:nvGrpSpPr>
        <p:grpSpPr bwMode="auto">
          <a:xfrm>
            <a:off x="2399883" y="511760"/>
            <a:ext cx="7392234" cy="2937292"/>
            <a:chOff x="2702" y="1151"/>
            <a:chExt cx="2640" cy="1049"/>
          </a:xfrm>
        </p:grpSpPr>
        <p:sp>
          <p:nvSpPr>
            <p:cNvPr id="5" name="Rectangle 7"/>
            <p:cNvSpPr>
              <a:spLocks noChangeArrowheads="1"/>
            </p:cNvSpPr>
            <p:nvPr/>
          </p:nvSpPr>
          <p:spPr bwMode="auto">
            <a:xfrm>
              <a:off x="2762" y="1151"/>
              <a:ext cx="2556" cy="1027"/>
            </a:xfrm>
            <a:prstGeom prst="rect">
              <a:avLst/>
            </a:prstGeom>
            <a:solidFill>
              <a:srgbClr val="FF3300"/>
            </a:solidFill>
            <a:ln w="9525">
              <a:solidFill>
                <a:schemeClr val="tx1"/>
              </a:solidFill>
              <a:miter lim="800000"/>
              <a:headEnd/>
              <a:tailEnd/>
            </a:ln>
            <a:effectLst/>
          </p:spPr>
          <p:txBody>
            <a:bodyPr wrap="none" anchor="ctr"/>
            <a:lstStyle/>
            <a:p>
              <a:endParaRPr lang="en-US"/>
            </a:p>
          </p:txBody>
        </p:sp>
        <p:sp>
          <p:nvSpPr>
            <p:cNvPr id="6" name="Rectangle 8"/>
            <p:cNvSpPr>
              <a:spLocks noChangeArrowheads="1"/>
            </p:cNvSpPr>
            <p:nvPr/>
          </p:nvSpPr>
          <p:spPr bwMode="auto">
            <a:xfrm>
              <a:off x="2762" y="1151"/>
              <a:ext cx="2556" cy="52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7" name="Rectangle 10"/>
            <p:cNvSpPr>
              <a:spLocks noChangeArrowheads="1"/>
            </p:cNvSpPr>
            <p:nvPr/>
          </p:nvSpPr>
          <p:spPr bwMode="auto">
            <a:xfrm>
              <a:off x="2770" y="1151"/>
              <a:ext cx="2548" cy="1035"/>
            </a:xfrm>
            <a:prstGeom prst="rect">
              <a:avLst/>
            </a:prstGeom>
            <a:noFill/>
            <a:ln w="57150">
              <a:solidFill>
                <a:srgbClr val="FFFF00"/>
              </a:solidFill>
              <a:miter lim="800000"/>
              <a:headEnd/>
              <a:tailEnd/>
            </a:ln>
            <a:effectLst/>
          </p:spPr>
          <p:txBody>
            <a:bodyPr wrap="none" anchor="ctr"/>
            <a:lstStyle/>
            <a:p>
              <a:endParaRPr lang="en-US"/>
            </a:p>
          </p:txBody>
        </p:sp>
        <p:sp>
          <p:nvSpPr>
            <p:cNvPr id="8" name="Rectangle 6"/>
            <p:cNvSpPr>
              <a:spLocks noChangeArrowheads="1"/>
            </p:cNvSpPr>
            <p:nvPr/>
          </p:nvSpPr>
          <p:spPr bwMode="auto">
            <a:xfrm>
              <a:off x="2702" y="1178"/>
              <a:ext cx="2640" cy="1022"/>
            </a:xfrm>
            <a:prstGeom prst="rect">
              <a:avLst/>
            </a:prstGeom>
            <a:noFill/>
            <a:ln w="9525">
              <a:noFill/>
              <a:miter lim="800000"/>
              <a:headEnd/>
              <a:tailEnd/>
            </a:ln>
            <a:effectLst>
              <a:outerShdw dist="35921" dir="2700000" algn="ctr" rotWithShape="0">
                <a:schemeClr val="tx1"/>
              </a:outerShdw>
            </a:effectLst>
          </p:spPr>
          <p:txBody>
            <a:bodyPr/>
            <a:lstStyle/>
            <a:p>
              <a:pPr algn="ctr">
                <a:spcBef>
                  <a:spcPct val="20000"/>
                </a:spcBef>
              </a:pPr>
              <a:r>
                <a:rPr lang="en-US" sz="8000" b="1" dirty="0">
                  <a:solidFill>
                    <a:srgbClr val="FFFF00"/>
                  </a:solidFill>
                  <a:latin typeface="Arial" pitchFamily="34" charset="0"/>
                </a:rPr>
                <a:t>WARNING</a:t>
              </a:r>
            </a:p>
            <a:p>
              <a:pPr algn="ctr">
                <a:spcBef>
                  <a:spcPct val="20000"/>
                </a:spcBef>
              </a:pPr>
              <a:r>
                <a:rPr lang="en-US" sz="8000" b="1" dirty="0">
                  <a:solidFill>
                    <a:srgbClr val="FFFF00"/>
                  </a:solidFill>
                  <a:latin typeface="Arial" pitchFamily="34" charset="0"/>
                </a:rPr>
                <a:t>to Teachers</a:t>
              </a:r>
            </a:p>
          </p:txBody>
        </p:sp>
      </p:grpSp>
      <p:sp>
        <p:nvSpPr>
          <p:cNvPr id="11" name="TextBox 10"/>
          <p:cNvSpPr txBox="1"/>
          <p:nvPr/>
        </p:nvSpPr>
        <p:spPr>
          <a:xfrm>
            <a:off x="2085474" y="3930316"/>
            <a:ext cx="8309810" cy="2554545"/>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 </a:t>
            </a:r>
            <a:r>
              <a:rPr lang="en-US" sz="4000" b="1" baseline="30000" dirty="0">
                <a:solidFill>
                  <a:schemeClr val="bg1"/>
                </a:solidFill>
                <a:effectLst>
                  <a:outerShdw blurRad="38100" dist="38100" dir="2700000" algn="tl">
                    <a:srgbClr val="000000">
                      <a:alpha val="43137"/>
                    </a:srgbClr>
                  </a:outerShdw>
                </a:effectLst>
              </a:rPr>
              <a:t>1</a:t>
            </a:r>
            <a:r>
              <a:rPr lang="en-US" sz="4000" b="1" dirty="0">
                <a:solidFill>
                  <a:schemeClr val="bg1"/>
                </a:solidFill>
                <a:effectLst>
                  <a:outerShdw blurRad="38100" dist="38100" dir="2700000" algn="tl">
                    <a:srgbClr val="000000">
                      <a:alpha val="43137"/>
                    </a:srgbClr>
                  </a:outerShdw>
                </a:effectLst>
              </a:rPr>
              <a:t> Not many of you should presume to be teachers, my brothers, because you know that </a:t>
            </a:r>
            <a:r>
              <a:rPr lang="en-US" sz="4000" b="1" dirty="0">
                <a:solidFill>
                  <a:srgbClr val="FFFF00"/>
                </a:solidFill>
                <a:effectLst>
                  <a:outerShdw blurRad="38100" dist="38100" dir="2700000" algn="tl">
                    <a:srgbClr val="000000">
                      <a:alpha val="43137"/>
                    </a:srgbClr>
                  </a:outerShdw>
                </a:effectLst>
              </a:rPr>
              <a:t>we who teach will be judged more strictly</a:t>
            </a:r>
            <a:r>
              <a:rPr lang="en-US" sz="4000"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277989511"/>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r="28343"/>
          <a:stretch>
            <a:fillRect/>
          </a:stretch>
        </p:blipFill>
        <p:spPr bwMode="auto">
          <a:xfrm>
            <a:off x="7269217" y="1033513"/>
            <a:ext cx="4907543" cy="584734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Metaphor #6:  </a:t>
            </a:r>
            <a:r>
              <a:rPr lang="en-US" u="sng" dirty="0"/>
              <a:t>Fruit</a:t>
            </a:r>
          </a:p>
        </p:txBody>
      </p:sp>
      <p:sp>
        <p:nvSpPr>
          <p:cNvPr id="3" name="Content Placeholder 2"/>
          <p:cNvSpPr>
            <a:spLocks noGrp="1"/>
          </p:cNvSpPr>
          <p:nvPr>
            <p:ph idx="1"/>
          </p:nvPr>
        </p:nvSpPr>
        <p:spPr>
          <a:xfrm>
            <a:off x="609600" y="1143001"/>
            <a:ext cx="6553200" cy="4983163"/>
          </a:xfrm>
        </p:spPr>
        <p:txBody>
          <a:bodyPr>
            <a:normAutofit/>
          </a:bodyPr>
          <a:lstStyle/>
          <a:p>
            <a:endParaRPr lang="en-US" sz="4000" baseline="30000" dirty="0"/>
          </a:p>
          <a:p>
            <a:r>
              <a:rPr lang="en-US" sz="4000" baseline="30000" dirty="0"/>
              <a:t>12</a:t>
            </a:r>
            <a:r>
              <a:rPr lang="en-US" sz="4000" dirty="0"/>
              <a:t> My brothers, can a </a:t>
            </a:r>
            <a:r>
              <a:rPr lang="en-US" sz="4000" dirty="0">
                <a:solidFill>
                  <a:srgbClr val="FFFF00"/>
                </a:solidFill>
              </a:rPr>
              <a:t>fig tree </a:t>
            </a:r>
            <a:r>
              <a:rPr lang="en-US" sz="4000" dirty="0"/>
              <a:t>bear olives, or a grapevine bear figs? </a:t>
            </a:r>
          </a:p>
          <a:p>
            <a:r>
              <a:rPr lang="en-US" sz="4000" dirty="0"/>
              <a:t>   </a:t>
            </a:r>
            <a:br>
              <a:rPr lang="en-US" sz="4000" dirty="0"/>
            </a:br>
            <a:r>
              <a:rPr lang="en-US" sz="4000" dirty="0">
                <a:solidFill>
                  <a:srgbClr val="FFFF00"/>
                </a:solidFill>
              </a:rPr>
              <a:t>Neither can a salt spring produce fresh water.</a:t>
            </a:r>
          </a:p>
          <a:p>
            <a:endParaRPr lang="en-US" sz="4000" dirty="0"/>
          </a:p>
        </p:txBody>
      </p:sp>
    </p:spTree>
    <p:extLst>
      <p:ext uri="{BB962C8B-B14F-4D97-AF65-F5344CB8AC3E}">
        <p14:creationId xmlns:p14="http://schemas.microsoft.com/office/powerpoint/2010/main" val="924404391"/>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10401" y="3176336"/>
            <a:ext cx="2999873" cy="1251284"/>
          </a:xfrm>
          <a:prstGeom prst="rect">
            <a:avLst/>
          </a:prstGeom>
          <a:solidFill>
            <a:srgbClr val="FF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Point:  Verses 9-10</a:t>
            </a:r>
          </a:p>
        </p:txBody>
      </p:sp>
      <p:sp>
        <p:nvSpPr>
          <p:cNvPr id="3" name="Content Placeholder 2"/>
          <p:cNvSpPr>
            <a:spLocks noGrp="1"/>
          </p:cNvSpPr>
          <p:nvPr>
            <p:ph idx="1"/>
          </p:nvPr>
        </p:nvSpPr>
        <p:spPr/>
        <p:txBody>
          <a:bodyPr/>
          <a:lstStyle/>
          <a:p>
            <a:pPr>
              <a:lnSpc>
                <a:spcPct val="90000"/>
              </a:lnSpc>
            </a:pPr>
            <a:r>
              <a:rPr lang="en-US" sz="4000" dirty="0"/>
              <a:t> </a:t>
            </a:r>
            <a:r>
              <a:rPr lang="en-US" sz="4000" baseline="30000" dirty="0"/>
              <a:t>9</a:t>
            </a:r>
            <a:r>
              <a:rPr lang="en-US" sz="4000" dirty="0"/>
              <a:t> With the tongue </a:t>
            </a:r>
            <a:r>
              <a:rPr lang="en-US" sz="4000" dirty="0">
                <a:solidFill>
                  <a:srgbClr val="FFFF00"/>
                </a:solidFill>
              </a:rPr>
              <a:t>we praise </a:t>
            </a:r>
            <a:r>
              <a:rPr lang="en-US" sz="4000" dirty="0"/>
              <a:t>our Lord and Father, and with it </a:t>
            </a:r>
            <a:r>
              <a:rPr lang="en-US" sz="4000" dirty="0">
                <a:solidFill>
                  <a:srgbClr val="FFFF00"/>
                </a:solidFill>
              </a:rPr>
              <a:t>we curse </a:t>
            </a:r>
            <a:r>
              <a:rPr lang="en-US" sz="4000" dirty="0"/>
              <a:t>men, who have been made in God's likeness.</a:t>
            </a:r>
          </a:p>
          <a:p>
            <a:pPr>
              <a:lnSpc>
                <a:spcPct val="90000"/>
              </a:lnSpc>
            </a:pPr>
            <a:r>
              <a:rPr lang="en-US" dirty="0"/>
              <a:t> </a:t>
            </a:r>
          </a:p>
        </p:txBody>
      </p:sp>
      <p:pic>
        <p:nvPicPr>
          <p:cNvPr id="8" name="Picture 2"/>
          <p:cNvPicPr>
            <a:picLocks noChangeAspect="1" noChangeArrowheads="1"/>
          </p:cNvPicPr>
          <p:nvPr/>
        </p:nvPicPr>
        <p:blipFill rotWithShape="1">
          <a:blip r:embed="rId2" cstate="print"/>
          <a:srcRect t="38604" r="26407" b="17581"/>
          <a:stretch/>
        </p:blipFill>
        <p:spPr bwMode="auto">
          <a:xfrm>
            <a:off x="6502400" y="2855496"/>
            <a:ext cx="5693410" cy="4002505"/>
          </a:xfrm>
          <a:prstGeom prst="rect">
            <a:avLst/>
          </a:prstGeom>
          <a:noFill/>
          <a:ln w="9525">
            <a:noFill/>
            <a:miter lim="800000"/>
            <a:headEnd/>
            <a:tailEnd/>
          </a:ln>
          <a:effectLst/>
        </p:spPr>
      </p:pic>
    </p:spTree>
    <p:extLst>
      <p:ext uri="{BB962C8B-B14F-4D97-AF65-F5344CB8AC3E}">
        <p14:creationId xmlns:p14="http://schemas.microsoft.com/office/powerpoint/2010/main" val="352623749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cstate="print"/>
          <a:srcRect t="38604" r="26407" b="17581"/>
          <a:stretch/>
        </p:blipFill>
        <p:spPr bwMode="auto">
          <a:xfrm>
            <a:off x="6502400" y="2855496"/>
            <a:ext cx="5693410" cy="4002505"/>
          </a:xfrm>
          <a:prstGeom prst="rect">
            <a:avLst/>
          </a:prstGeom>
          <a:noFill/>
          <a:ln w="9525">
            <a:noFill/>
            <a:miter lim="800000"/>
            <a:headEnd/>
            <a:tailEnd/>
          </a:ln>
          <a:effectLst/>
        </p:spPr>
      </p:pic>
      <p:sp>
        <p:nvSpPr>
          <p:cNvPr id="6" name="Rectangle 5"/>
          <p:cNvSpPr/>
          <p:nvPr/>
        </p:nvSpPr>
        <p:spPr>
          <a:xfrm>
            <a:off x="2743200" y="4191000"/>
            <a:ext cx="4648200" cy="1251284"/>
          </a:xfrm>
          <a:prstGeom prst="rect">
            <a:avLst/>
          </a:prstGeom>
          <a:solidFill>
            <a:srgbClr val="FF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Point:  Verses 9-10</a:t>
            </a:r>
          </a:p>
        </p:txBody>
      </p:sp>
      <p:sp>
        <p:nvSpPr>
          <p:cNvPr id="3" name="Content Placeholder 2"/>
          <p:cNvSpPr>
            <a:spLocks noGrp="1"/>
          </p:cNvSpPr>
          <p:nvPr>
            <p:ph idx="1"/>
          </p:nvPr>
        </p:nvSpPr>
        <p:spPr/>
        <p:txBody>
          <a:bodyPr/>
          <a:lstStyle/>
          <a:p>
            <a:pPr>
              <a:lnSpc>
                <a:spcPct val="90000"/>
              </a:lnSpc>
            </a:pPr>
            <a:r>
              <a:rPr lang="en-US" dirty="0"/>
              <a:t> </a:t>
            </a:r>
            <a:r>
              <a:rPr lang="en-US" sz="4000" baseline="30000" dirty="0"/>
              <a:t>9</a:t>
            </a:r>
            <a:r>
              <a:rPr lang="en-US" sz="4000" dirty="0"/>
              <a:t> With the tongue we praise our Lord and Father, and with it we curse men, who have been made in God's likeness.</a:t>
            </a:r>
          </a:p>
          <a:p>
            <a:pPr>
              <a:lnSpc>
                <a:spcPct val="90000"/>
              </a:lnSpc>
            </a:pPr>
            <a:r>
              <a:rPr lang="en-US" dirty="0"/>
              <a:t> </a:t>
            </a:r>
            <a:r>
              <a:rPr lang="en-US" sz="4000" baseline="30000" dirty="0"/>
              <a:t>10</a:t>
            </a:r>
            <a:r>
              <a:rPr lang="en-US" sz="4000" dirty="0"/>
              <a:t> Out of the same mouth</a:t>
            </a:r>
            <a:br>
              <a:rPr lang="en-US" sz="4000" dirty="0"/>
            </a:br>
            <a:r>
              <a:rPr lang="en-US" sz="4000" dirty="0"/>
              <a:t> come praise and cursing. My </a:t>
            </a:r>
            <a:br>
              <a:rPr lang="en-US" sz="4000" dirty="0"/>
            </a:br>
            <a:r>
              <a:rPr lang="en-US" sz="4000" dirty="0"/>
              <a:t>brothers, this should not be.</a:t>
            </a:r>
          </a:p>
        </p:txBody>
      </p:sp>
    </p:spTree>
    <p:extLst>
      <p:ext uri="{BB962C8B-B14F-4D97-AF65-F5344CB8AC3E}">
        <p14:creationId xmlns:p14="http://schemas.microsoft.com/office/powerpoint/2010/main" val="25900859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cstate="print"/>
          <a:srcRect t="38604" r="26407" b="17581"/>
          <a:stretch/>
        </p:blipFill>
        <p:spPr bwMode="auto">
          <a:xfrm>
            <a:off x="6502400" y="2855496"/>
            <a:ext cx="5693410" cy="4002505"/>
          </a:xfrm>
          <a:prstGeom prst="rect">
            <a:avLst/>
          </a:prstGeom>
          <a:noFill/>
          <a:ln w="9525">
            <a:noFill/>
            <a:miter lim="800000"/>
            <a:headEnd/>
            <a:tailEnd/>
          </a:ln>
          <a:effectLst/>
        </p:spPr>
      </p:pic>
      <p:sp>
        <p:nvSpPr>
          <p:cNvPr id="7" name="Rectangle 6"/>
          <p:cNvSpPr/>
          <p:nvPr/>
        </p:nvSpPr>
        <p:spPr>
          <a:xfrm>
            <a:off x="6015791" y="5165558"/>
            <a:ext cx="4363453" cy="1596190"/>
          </a:xfrm>
          <a:prstGeom prst="rect">
            <a:avLst/>
          </a:prstGeom>
          <a:solidFill>
            <a:srgbClr val="FF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743200" y="4191000"/>
            <a:ext cx="4648200" cy="1251284"/>
          </a:xfrm>
          <a:prstGeom prst="rect">
            <a:avLst/>
          </a:prstGeom>
          <a:solidFill>
            <a:srgbClr val="FF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Point:  Verses 9-10</a:t>
            </a:r>
          </a:p>
        </p:txBody>
      </p:sp>
      <p:sp>
        <p:nvSpPr>
          <p:cNvPr id="3" name="Content Placeholder 2"/>
          <p:cNvSpPr>
            <a:spLocks noGrp="1"/>
          </p:cNvSpPr>
          <p:nvPr>
            <p:ph idx="1"/>
          </p:nvPr>
        </p:nvSpPr>
        <p:spPr/>
        <p:txBody>
          <a:bodyPr/>
          <a:lstStyle/>
          <a:p>
            <a:pPr>
              <a:lnSpc>
                <a:spcPct val="90000"/>
              </a:lnSpc>
            </a:pPr>
            <a:r>
              <a:rPr lang="en-US" dirty="0"/>
              <a:t> </a:t>
            </a:r>
            <a:r>
              <a:rPr lang="en-US" sz="4000" baseline="30000" dirty="0"/>
              <a:t>9</a:t>
            </a:r>
            <a:r>
              <a:rPr lang="en-US" sz="4000" dirty="0"/>
              <a:t> With the tongue we praise our Lord and Father, and with it we curse men, who have been made in God's likeness.</a:t>
            </a:r>
          </a:p>
          <a:p>
            <a:pPr>
              <a:lnSpc>
                <a:spcPct val="90000"/>
              </a:lnSpc>
            </a:pPr>
            <a:r>
              <a:rPr lang="en-US" dirty="0"/>
              <a:t> </a:t>
            </a:r>
            <a:r>
              <a:rPr lang="en-US" sz="4000" baseline="30000" dirty="0"/>
              <a:t>10</a:t>
            </a:r>
            <a:r>
              <a:rPr lang="en-US" sz="4000" dirty="0"/>
              <a:t> Out of the same mouth</a:t>
            </a:r>
            <a:br>
              <a:rPr lang="en-US" sz="4000" dirty="0"/>
            </a:br>
            <a:r>
              <a:rPr lang="en-US" sz="4000" dirty="0"/>
              <a:t> come praise and cursing. My </a:t>
            </a:r>
            <a:br>
              <a:rPr lang="en-US" sz="4000" dirty="0"/>
            </a:br>
            <a:r>
              <a:rPr lang="en-US" sz="4000" dirty="0"/>
              <a:t>brothers, this should not be.</a:t>
            </a:r>
          </a:p>
        </p:txBody>
      </p:sp>
      <p:sp>
        <p:nvSpPr>
          <p:cNvPr id="4" name="TextBox 3"/>
          <p:cNvSpPr txBox="1"/>
          <p:nvPr/>
        </p:nvSpPr>
        <p:spPr>
          <a:xfrm>
            <a:off x="1868906" y="5438272"/>
            <a:ext cx="8454189" cy="923330"/>
          </a:xfrm>
          <a:prstGeom prst="rect">
            <a:avLst/>
          </a:prstGeom>
          <a:noFill/>
        </p:spPr>
        <p:txBody>
          <a:bodyPr wrap="square" rtlCol="0">
            <a:spAutoFit/>
          </a:bodyPr>
          <a:lstStyle/>
          <a:p>
            <a:pPr algn="ctr"/>
            <a:r>
              <a:rPr lang="en-US" sz="5400" b="1" dirty="0">
                <a:solidFill>
                  <a:srgbClr val="FFC000"/>
                </a:solidFill>
              </a:rPr>
              <a:t>So then, what </a:t>
            </a:r>
            <a:r>
              <a:rPr lang="en-US" sz="5400" b="1" dirty="0">
                <a:solidFill>
                  <a:schemeClr val="bg1"/>
                </a:solidFill>
              </a:rPr>
              <a:t>“should be?”</a:t>
            </a:r>
          </a:p>
        </p:txBody>
      </p:sp>
    </p:spTree>
    <p:extLst>
      <p:ext uri="{BB962C8B-B14F-4D97-AF65-F5344CB8AC3E}">
        <p14:creationId xmlns:p14="http://schemas.microsoft.com/office/powerpoint/2010/main" val="219645971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dynamic-faith so Christ will:</a:t>
            </a:r>
          </a:p>
        </p:txBody>
      </p:sp>
      <p:sp>
        <p:nvSpPr>
          <p:cNvPr id="3" name="Content Placeholder 2"/>
          <p:cNvSpPr>
            <a:spLocks noGrp="1"/>
          </p:cNvSpPr>
          <p:nvPr>
            <p:ph idx="1"/>
          </p:nvPr>
        </p:nvSpPr>
        <p:spPr>
          <a:xfrm>
            <a:off x="609600" y="1447801"/>
            <a:ext cx="10972800" cy="4678364"/>
          </a:xfrm>
        </p:spPr>
        <p:txBody>
          <a:bodyPr>
            <a:noAutofit/>
          </a:bodyPr>
          <a:lstStyle/>
          <a:p>
            <a:pPr>
              <a:lnSpc>
                <a:spcPct val="85000"/>
              </a:lnSpc>
            </a:pPr>
            <a:r>
              <a:rPr lang="en-US" sz="4000" dirty="0"/>
              <a:t>Hold our Bridle</a:t>
            </a:r>
          </a:p>
        </p:txBody>
      </p:sp>
      <p:pic>
        <p:nvPicPr>
          <p:cNvPr id="4" name="Picture 4"/>
          <p:cNvPicPr>
            <a:picLocks noChangeAspect="1" noChangeArrowheads="1"/>
          </p:cNvPicPr>
          <p:nvPr/>
        </p:nvPicPr>
        <p:blipFill>
          <a:blip r:embed="rId3" cstate="print"/>
          <a:srcRect l="13349" r="26325" b="25296"/>
          <a:stretch>
            <a:fillRect/>
          </a:stretch>
        </p:blipFill>
        <p:spPr bwMode="auto">
          <a:xfrm>
            <a:off x="6965369" y="1154229"/>
            <a:ext cx="5226631" cy="5719011"/>
          </a:xfrm>
          <a:prstGeom prst="rect">
            <a:avLst/>
          </a:prstGeom>
          <a:noFill/>
          <a:ln w="9525">
            <a:noFill/>
            <a:miter lim="800000"/>
            <a:headEnd/>
            <a:tailEnd/>
          </a:ln>
          <a:effectLst/>
        </p:spPr>
      </p:pic>
    </p:spTree>
    <p:extLst>
      <p:ext uri="{BB962C8B-B14F-4D97-AF65-F5344CB8AC3E}">
        <p14:creationId xmlns:p14="http://schemas.microsoft.com/office/powerpoint/2010/main" val="2302631624"/>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dynamic-faith so Christ will:</a:t>
            </a:r>
          </a:p>
        </p:txBody>
      </p:sp>
      <p:sp>
        <p:nvSpPr>
          <p:cNvPr id="3" name="Content Placeholder 2"/>
          <p:cNvSpPr>
            <a:spLocks noGrp="1"/>
          </p:cNvSpPr>
          <p:nvPr>
            <p:ph idx="1"/>
          </p:nvPr>
        </p:nvSpPr>
        <p:spPr>
          <a:xfrm>
            <a:off x="609600" y="1447801"/>
            <a:ext cx="10972800" cy="4678364"/>
          </a:xfrm>
        </p:spPr>
        <p:txBody>
          <a:bodyPr>
            <a:noAutofit/>
          </a:bodyPr>
          <a:lstStyle/>
          <a:p>
            <a:pPr>
              <a:lnSpc>
                <a:spcPct val="85000"/>
              </a:lnSpc>
            </a:pPr>
            <a:r>
              <a:rPr lang="en-US" sz="4000" dirty="0"/>
              <a:t>Hold our Bridle</a:t>
            </a:r>
          </a:p>
          <a:p>
            <a:pPr>
              <a:lnSpc>
                <a:spcPct val="85000"/>
              </a:lnSpc>
            </a:pPr>
            <a:r>
              <a:rPr lang="en-US" sz="4000" dirty="0"/>
              <a:t>Pilot our Ship</a:t>
            </a:r>
          </a:p>
        </p:txBody>
      </p:sp>
      <p:pic>
        <p:nvPicPr>
          <p:cNvPr id="4" name="Picture 4"/>
          <p:cNvPicPr>
            <a:picLocks noChangeAspect="1" noChangeArrowheads="1"/>
          </p:cNvPicPr>
          <p:nvPr/>
        </p:nvPicPr>
        <p:blipFill>
          <a:blip r:embed="rId3" cstate="print"/>
          <a:srcRect l="13349" r="26325" b="25296"/>
          <a:stretch>
            <a:fillRect/>
          </a:stretch>
        </p:blipFill>
        <p:spPr bwMode="auto">
          <a:xfrm>
            <a:off x="6965369" y="1154229"/>
            <a:ext cx="5226631" cy="5719011"/>
          </a:xfrm>
          <a:prstGeom prst="rect">
            <a:avLst/>
          </a:prstGeom>
          <a:noFill/>
          <a:ln w="9525">
            <a:noFill/>
            <a:miter lim="800000"/>
            <a:headEnd/>
            <a:tailEnd/>
          </a:ln>
          <a:effectLst/>
        </p:spPr>
      </p:pic>
    </p:spTree>
    <p:extLst>
      <p:ext uri="{BB962C8B-B14F-4D97-AF65-F5344CB8AC3E}">
        <p14:creationId xmlns:p14="http://schemas.microsoft.com/office/powerpoint/2010/main" val="2267259893"/>
      </p:ext>
    </p:extLst>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dynamic-faith so Christ will:</a:t>
            </a:r>
          </a:p>
        </p:txBody>
      </p:sp>
      <p:sp>
        <p:nvSpPr>
          <p:cNvPr id="3" name="Content Placeholder 2"/>
          <p:cNvSpPr>
            <a:spLocks noGrp="1"/>
          </p:cNvSpPr>
          <p:nvPr>
            <p:ph idx="1"/>
          </p:nvPr>
        </p:nvSpPr>
        <p:spPr>
          <a:xfrm>
            <a:off x="609600" y="1447801"/>
            <a:ext cx="10972800" cy="4678364"/>
          </a:xfrm>
        </p:spPr>
        <p:txBody>
          <a:bodyPr>
            <a:noAutofit/>
          </a:bodyPr>
          <a:lstStyle/>
          <a:p>
            <a:pPr>
              <a:lnSpc>
                <a:spcPct val="85000"/>
              </a:lnSpc>
            </a:pPr>
            <a:r>
              <a:rPr lang="en-US" sz="4000" dirty="0"/>
              <a:t>Hold our Bridle</a:t>
            </a:r>
          </a:p>
          <a:p>
            <a:pPr>
              <a:lnSpc>
                <a:spcPct val="85000"/>
              </a:lnSpc>
            </a:pPr>
            <a:r>
              <a:rPr lang="en-US" sz="4000" dirty="0"/>
              <a:t>Pilot our Ship</a:t>
            </a:r>
          </a:p>
          <a:p>
            <a:pPr>
              <a:lnSpc>
                <a:spcPct val="85000"/>
              </a:lnSpc>
            </a:pPr>
            <a:r>
              <a:rPr lang="en-US" sz="4000" dirty="0"/>
              <a:t>Blaze our Heart</a:t>
            </a:r>
          </a:p>
        </p:txBody>
      </p:sp>
      <p:pic>
        <p:nvPicPr>
          <p:cNvPr id="4" name="Picture 4"/>
          <p:cNvPicPr>
            <a:picLocks noChangeAspect="1" noChangeArrowheads="1"/>
          </p:cNvPicPr>
          <p:nvPr/>
        </p:nvPicPr>
        <p:blipFill>
          <a:blip r:embed="rId3" cstate="print"/>
          <a:srcRect l="13349" r="26325" b="25296"/>
          <a:stretch>
            <a:fillRect/>
          </a:stretch>
        </p:blipFill>
        <p:spPr bwMode="auto">
          <a:xfrm>
            <a:off x="6965369" y="1154229"/>
            <a:ext cx="5226631" cy="5719011"/>
          </a:xfrm>
          <a:prstGeom prst="rect">
            <a:avLst/>
          </a:prstGeom>
          <a:noFill/>
          <a:ln w="9525">
            <a:noFill/>
            <a:miter lim="800000"/>
            <a:headEnd/>
            <a:tailEnd/>
          </a:ln>
          <a:effectLst/>
        </p:spPr>
      </p:pic>
    </p:spTree>
    <p:extLst>
      <p:ext uri="{BB962C8B-B14F-4D97-AF65-F5344CB8AC3E}">
        <p14:creationId xmlns:p14="http://schemas.microsoft.com/office/powerpoint/2010/main" val="2334191188"/>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dynamic-faith so Christ will:</a:t>
            </a:r>
          </a:p>
        </p:txBody>
      </p:sp>
      <p:sp>
        <p:nvSpPr>
          <p:cNvPr id="3" name="Content Placeholder 2"/>
          <p:cNvSpPr>
            <a:spLocks noGrp="1"/>
          </p:cNvSpPr>
          <p:nvPr>
            <p:ph idx="1"/>
          </p:nvPr>
        </p:nvSpPr>
        <p:spPr>
          <a:xfrm>
            <a:off x="609600" y="1447801"/>
            <a:ext cx="10972800" cy="4678364"/>
          </a:xfrm>
        </p:spPr>
        <p:txBody>
          <a:bodyPr>
            <a:noAutofit/>
          </a:bodyPr>
          <a:lstStyle/>
          <a:p>
            <a:pPr>
              <a:lnSpc>
                <a:spcPct val="85000"/>
              </a:lnSpc>
            </a:pPr>
            <a:r>
              <a:rPr lang="en-US" sz="4000" dirty="0"/>
              <a:t>Hold our Bridle</a:t>
            </a:r>
          </a:p>
          <a:p>
            <a:pPr>
              <a:lnSpc>
                <a:spcPct val="85000"/>
              </a:lnSpc>
            </a:pPr>
            <a:r>
              <a:rPr lang="en-US" sz="4000" dirty="0"/>
              <a:t>Pilot our Ship</a:t>
            </a:r>
          </a:p>
          <a:p>
            <a:pPr>
              <a:lnSpc>
                <a:spcPct val="85000"/>
              </a:lnSpc>
            </a:pPr>
            <a:r>
              <a:rPr lang="en-US" sz="4000" dirty="0"/>
              <a:t>Blaze our Heart</a:t>
            </a:r>
          </a:p>
          <a:p>
            <a:pPr>
              <a:lnSpc>
                <a:spcPct val="85000"/>
              </a:lnSpc>
            </a:pPr>
            <a:r>
              <a:rPr lang="en-US" sz="4000" dirty="0"/>
              <a:t>Tame our Tongue</a:t>
            </a:r>
          </a:p>
        </p:txBody>
      </p:sp>
      <p:pic>
        <p:nvPicPr>
          <p:cNvPr id="4" name="Picture 4"/>
          <p:cNvPicPr>
            <a:picLocks noChangeAspect="1" noChangeArrowheads="1"/>
          </p:cNvPicPr>
          <p:nvPr/>
        </p:nvPicPr>
        <p:blipFill>
          <a:blip r:embed="rId2" cstate="print"/>
          <a:srcRect l="13349" r="26325" b="25296"/>
          <a:stretch>
            <a:fillRect/>
          </a:stretch>
        </p:blipFill>
        <p:spPr bwMode="auto">
          <a:xfrm>
            <a:off x="6965369" y="1154229"/>
            <a:ext cx="5226631" cy="5719011"/>
          </a:xfrm>
          <a:prstGeom prst="rect">
            <a:avLst/>
          </a:prstGeom>
          <a:noFill/>
          <a:ln w="9525">
            <a:noFill/>
            <a:miter lim="800000"/>
            <a:headEnd/>
            <a:tailEnd/>
          </a:ln>
          <a:effectLst/>
        </p:spPr>
      </p:pic>
    </p:spTree>
    <p:extLst>
      <p:ext uri="{BB962C8B-B14F-4D97-AF65-F5344CB8AC3E}">
        <p14:creationId xmlns:p14="http://schemas.microsoft.com/office/powerpoint/2010/main" val="1700128950"/>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dynamic-faith so Christ will:</a:t>
            </a:r>
          </a:p>
        </p:txBody>
      </p:sp>
      <p:sp>
        <p:nvSpPr>
          <p:cNvPr id="3" name="Content Placeholder 2"/>
          <p:cNvSpPr>
            <a:spLocks noGrp="1"/>
          </p:cNvSpPr>
          <p:nvPr>
            <p:ph idx="1"/>
          </p:nvPr>
        </p:nvSpPr>
        <p:spPr>
          <a:xfrm>
            <a:off x="609600" y="1447801"/>
            <a:ext cx="10972800" cy="4678364"/>
          </a:xfrm>
        </p:spPr>
        <p:txBody>
          <a:bodyPr>
            <a:noAutofit/>
          </a:bodyPr>
          <a:lstStyle/>
          <a:p>
            <a:pPr>
              <a:lnSpc>
                <a:spcPct val="85000"/>
              </a:lnSpc>
            </a:pPr>
            <a:r>
              <a:rPr lang="en-US" sz="4000" dirty="0"/>
              <a:t>Hold our Bridle</a:t>
            </a:r>
          </a:p>
          <a:p>
            <a:pPr>
              <a:lnSpc>
                <a:spcPct val="85000"/>
              </a:lnSpc>
            </a:pPr>
            <a:r>
              <a:rPr lang="en-US" sz="4000" dirty="0"/>
              <a:t>Pilot our Ship</a:t>
            </a:r>
          </a:p>
          <a:p>
            <a:pPr>
              <a:lnSpc>
                <a:spcPct val="85000"/>
              </a:lnSpc>
            </a:pPr>
            <a:r>
              <a:rPr lang="en-US" sz="4000" dirty="0"/>
              <a:t>Blaze our Heart</a:t>
            </a:r>
          </a:p>
          <a:p>
            <a:pPr>
              <a:lnSpc>
                <a:spcPct val="85000"/>
              </a:lnSpc>
            </a:pPr>
            <a:r>
              <a:rPr lang="en-US" sz="4000" dirty="0"/>
              <a:t>Tame our Tongue</a:t>
            </a:r>
          </a:p>
          <a:p>
            <a:pPr>
              <a:lnSpc>
                <a:spcPct val="85000"/>
              </a:lnSpc>
            </a:pPr>
            <a:r>
              <a:rPr lang="en-US" sz="4000" dirty="0"/>
              <a:t>Purify our Water</a:t>
            </a:r>
          </a:p>
          <a:p>
            <a:pPr>
              <a:lnSpc>
                <a:spcPct val="85000"/>
              </a:lnSpc>
            </a:pPr>
            <a:endParaRPr lang="en-US" sz="4000" dirty="0"/>
          </a:p>
        </p:txBody>
      </p:sp>
      <p:pic>
        <p:nvPicPr>
          <p:cNvPr id="4" name="Picture 4"/>
          <p:cNvPicPr>
            <a:picLocks noChangeAspect="1" noChangeArrowheads="1"/>
          </p:cNvPicPr>
          <p:nvPr/>
        </p:nvPicPr>
        <p:blipFill>
          <a:blip r:embed="rId2" cstate="print"/>
          <a:srcRect l="13349" r="26325" b="25296"/>
          <a:stretch>
            <a:fillRect/>
          </a:stretch>
        </p:blipFill>
        <p:spPr bwMode="auto">
          <a:xfrm>
            <a:off x="6965369" y="1154229"/>
            <a:ext cx="5226631" cy="5719011"/>
          </a:xfrm>
          <a:prstGeom prst="rect">
            <a:avLst/>
          </a:prstGeom>
          <a:noFill/>
          <a:ln w="9525">
            <a:noFill/>
            <a:miter lim="800000"/>
            <a:headEnd/>
            <a:tailEnd/>
          </a:ln>
          <a:effectLst/>
        </p:spPr>
      </p:pic>
    </p:spTree>
    <p:extLst>
      <p:ext uri="{BB962C8B-B14F-4D97-AF65-F5344CB8AC3E}">
        <p14:creationId xmlns:p14="http://schemas.microsoft.com/office/powerpoint/2010/main" val="856694545"/>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dynamic-faith so Christ will:</a:t>
            </a:r>
          </a:p>
        </p:txBody>
      </p:sp>
      <p:sp>
        <p:nvSpPr>
          <p:cNvPr id="3" name="Content Placeholder 2"/>
          <p:cNvSpPr>
            <a:spLocks noGrp="1"/>
          </p:cNvSpPr>
          <p:nvPr>
            <p:ph idx="1"/>
          </p:nvPr>
        </p:nvSpPr>
        <p:spPr>
          <a:xfrm>
            <a:off x="609600" y="1447801"/>
            <a:ext cx="10972800" cy="4678364"/>
          </a:xfrm>
        </p:spPr>
        <p:txBody>
          <a:bodyPr>
            <a:noAutofit/>
          </a:bodyPr>
          <a:lstStyle/>
          <a:p>
            <a:pPr>
              <a:lnSpc>
                <a:spcPct val="85000"/>
              </a:lnSpc>
            </a:pPr>
            <a:r>
              <a:rPr lang="en-US" sz="4000" dirty="0"/>
              <a:t>Hold our Bridle</a:t>
            </a:r>
          </a:p>
          <a:p>
            <a:pPr>
              <a:lnSpc>
                <a:spcPct val="85000"/>
              </a:lnSpc>
            </a:pPr>
            <a:r>
              <a:rPr lang="en-US" sz="4000" dirty="0"/>
              <a:t>Pilot our Ship</a:t>
            </a:r>
          </a:p>
          <a:p>
            <a:pPr>
              <a:lnSpc>
                <a:spcPct val="85000"/>
              </a:lnSpc>
            </a:pPr>
            <a:r>
              <a:rPr lang="en-US" sz="4000" dirty="0"/>
              <a:t>Blaze our Heart</a:t>
            </a:r>
          </a:p>
          <a:p>
            <a:pPr>
              <a:lnSpc>
                <a:spcPct val="85000"/>
              </a:lnSpc>
            </a:pPr>
            <a:r>
              <a:rPr lang="en-US" sz="4000" dirty="0"/>
              <a:t>Tame our Tongue</a:t>
            </a:r>
          </a:p>
          <a:p>
            <a:pPr>
              <a:lnSpc>
                <a:spcPct val="85000"/>
              </a:lnSpc>
            </a:pPr>
            <a:r>
              <a:rPr lang="en-US" sz="4000" dirty="0"/>
              <a:t>Purify our Water</a:t>
            </a:r>
          </a:p>
          <a:p>
            <a:pPr>
              <a:lnSpc>
                <a:spcPct val="85000"/>
              </a:lnSpc>
            </a:pPr>
            <a:r>
              <a:rPr lang="en-US" sz="4000" dirty="0"/>
              <a:t>Prune our Vines</a:t>
            </a:r>
            <a:endParaRPr lang="en-US" sz="1400" dirty="0"/>
          </a:p>
          <a:p>
            <a:pPr>
              <a:lnSpc>
                <a:spcPct val="85000"/>
              </a:lnSpc>
            </a:pPr>
            <a:endParaRPr lang="en-US" sz="1400" dirty="0"/>
          </a:p>
        </p:txBody>
      </p:sp>
      <p:pic>
        <p:nvPicPr>
          <p:cNvPr id="4" name="Picture 4"/>
          <p:cNvPicPr>
            <a:picLocks noChangeAspect="1" noChangeArrowheads="1"/>
          </p:cNvPicPr>
          <p:nvPr/>
        </p:nvPicPr>
        <p:blipFill>
          <a:blip r:embed="rId2" cstate="print"/>
          <a:srcRect l="13349" r="26325" b="25296"/>
          <a:stretch>
            <a:fillRect/>
          </a:stretch>
        </p:blipFill>
        <p:spPr bwMode="auto">
          <a:xfrm>
            <a:off x="6965369" y="1154229"/>
            <a:ext cx="5226631" cy="5719011"/>
          </a:xfrm>
          <a:prstGeom prst="rect">
            <a:avLst/>
          </a:prstGeom>
          <a:noFill/>
          <a:ln w="9525">
            <a:noFill/>
            <a:miter lim="800000"/>
            <a:headEnd/>
            <a:tailEnd/>
          </a:ln>
          <a:effectLst/>
        </p:spPr>
      </p:pic>
    </p:spTree>
    <p:extLst>
      <p:ext uri="{BB962C8B-B14F-4D97-AF65-F5344CB8AC3E}">
        <p14:creationId xmlns:p14="http://schemas.microsoft.com/office/powerpoint/2010/main" val="3774933707"/>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2399883" y="511760"/>
            <a:ext cx="7392234" cy="2937292"/>
            <a:chOff x="2702" y="1151"/>
            <a:chExt cx="2640" cy="1049"/>
          </a:xfrm>
        </p:grpSpPr>
        <p:sp>
          <p:nvSpPr>
            <p:cNvPr id="5" name="Rectangle 7"/>
            <p:cNvSpPr>
              <a:spLocks noChangeArrowheads="1"/>
            </p:cNvSpPr>
            <p:nvPr/>
          </p:nvSpPr>
          <p:spPr bwMode="auto">
            <a:xfrm>
              <a:off x="2762" y="1151"/>
              <a:ext cx="2556" cy="1027"/>
            </a:xfrm>
            <a:prstGeom prst="rect">
              <a:avLst/>
            </a:prstGeom>
            <a:solidFill>
              <a:srgbClr val="FF3300"/>
            </a:solidFill>
            <a:ln w="9525">
              <a:solidFill>
                <a:schemeClr val="tx1"/>
              </a:solidFill>
              <a:miter lim="800000"/>
              <a:headEnd/>
              <a:tailEnd/>
            </a:ln>
            <a:effectLst/>
          </p:spPr>
          <p:txBody>
            <a:bodyPr wrap="none" anchor="ctr"/>
            <a:lstStyle/>
            <a:p>
              <a:endParaRPr lang="en-US"/>
            </a:p>
          </p:txBody>
        </p:sp>
        <p:sp>
          <p:nvSpPr>
            <p:cNvPr id="6" name="Rectangle 8"/>
            <p:cNvSpPr>
              <a:spLocks noChangeArrowheads="1"/>
            </p:cNvSpPr>
            <p:nvPr/>
          </p:nvSpPr>
          <p:spPr bwMode="auto">
            <a:xfrm>
              <a:off x="2762" y="1151"/>
              <a:ext cx="2556" cy="52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7" name="Rectangle 10"/>
            <p:cNvSpPr>
              <a:spLocks noChangeArrowheads="1"/>
            </p:cNvSpPr>
            <p:nvPr/>
          </p:nvSpPr>
          <p:spPr bwMode="auto">
            <a:xfrm>
              <a:off x="2770" y="1151"/>
              <a:ext cx="2548" cy="1035"/>
            </a:xfrm>
            <a:prstGeom prst="rect">
              <a:avLst/>
            </a:prstGeom>
            <a:noFill/>
            <a:ln w="57150">
              <a:solidFill>
                <a:srgbClr val="FFFF00"/>
              </a:solidFill>
              <a:miter lim="800000"/>
              <a:headEnd/>
              <a:tailEnd/>
            </a:ln>
            <a:effectLst/>
          </p:spPr>
          <p:txBody>
            <a:bodyPr wrap="none" anchor="ctr"/>
            <a:lstStyle/>
            <a:p>
              <a:endParaRPr lang="en-US"/>
            </a:p>
          </p:txBody>
        </p:sp>
        <p:sp>
          <p:nvSpPr>
            <p:cNvPr id="8" name="Rectangle 6"/>
            <p:cNvSpPr>
              <a:spLocks noChangeArrowheads="1"/>
            </p:cNvSpPr>
            <p:nvPr/>
          </p:nvSpPr>
          <p:spPr bwMode="auto">
            <a:xfrm>
              <a:off x="2702" y="1178"/>
              <a:ext cx="2640" cy="1022"/>
            </a:xfrm>
            <a:prstGeom prst="rect">
              <a:avLst/>
            </a:prstGeom>
            <a:noFill/>
            <a:ln w="9525">
              <a:noFill/>
              <a:miter lim="800000"/>
              <a:headEnd/>
              <a:tailEnd/>
            </a:ln>
            <a:effectLst>
              <a:outerShdw dist="35921" dir="2700000" algn="ctr" rotWithShape="0">
                <a:schemeClr val="tx1"/>
              </a:outerShdw>
            </a:effectLst>
          </p:spPr>
          <p:txBody>
            <a:bodyPr/>
            <a:lstStyle/>
            <a:p>
              <a:pPr algn="ctr">
                <a:spcBef>
                  <a:spcPct val="20000"/>
                </a:spcBef>
              </a:pPr>
              <a:r>
                <a:rPr lang="en-US" sz="8000" b="1" dirty="0">
                  <a:solidFill>
                    <a:srgbClr val="FFFF00"/>
                  </a:solidFill>
                  <a:latin typeface="Arial" pitchFamily="34" charset="0"/>
                </a:rPr>
                <a:t>THE</a:t>
              </a:r>
            </a:p>
            <a:p>
              <a:pPr algn="ctr">
                <a:spcBef>
                  <a:spcPct val="20000"/>
                </a:spcBef>
              </a:pPr>
              <a:r>
                <a:rPr lang="en-US" sz="8000" b="1" dirty="0">
                  <a:solidFill>
                    <a:srgbClr val="FFFF00"/>
                  </a:solidFill>
                  <a:latin typeface="Arial" pitchFamily="34" charset="0"/>
                </a:rPr>
                <a:t>Principle</a:t>
              </a:r>
            </a:p>
          </p:txBody>
        </p:sp>
      </p:grpSp>
      <p:sp>
        <p:nvSpPr>
          <p:cNvPr id="11" name="TextBox 10"/>
          <p:cNvSpPr txBox="1"/>
          <p:nvPr/>
        </p:nvSpPr>
        <p:spPr>
          <a:xfrm>
            <a:off x="2085474" y="3930316"/>
            <a:ext cx="8309810" cy="2123658"/>
          </a:xfrm>
          <a:prstGeom prst="rect">
            <a:avLst/>
          </a:prstGeom>
          <a:noFill/>
        </p:spPr>
        <p:txBody>
          <a:bodyPr wrap="square" rtlCol="0">
            <a:spAutoFit/>
          </a:bodyPr>
          <a:lstStyle/>
          <a:p>
            <a:r>
              <a:rPr lang="en-US" sz="6600" b="1" dirty="0">
                <a:solidFill>
                  <a:schemeClr val="bg1"/>
                </a:solidFill>
                <a:effectLst>
                  <a:outerShdw blurRad="38100" dist="38100" dir="2700000" algn="tl">
                    <a:srgbClr val="000000">
                      <a:alpha val="43137"/>
                    </a:srgbClr>
                  </a:outerShdw>
                </a:effectLst>
              </a:rPr>
              <a:t>Talk is </a:t>
            </a:r>
            <a:r>
              <a:rPr lang="en-US" sz="6600" b="1" u="sng" dirty="0">
                <a:solidFill>
                  <a:srgbClr val="FFFF00"/>
                </a:solidFill>
                <a:effectLst>
                  <a:outerShdw blurRad="38100" dist="38100" dir="2700000" algn="tl">
                    <a:srgbClr val="000000">
                      <a:alpha val="43137"/>
                    </a:srgbClr>
                  </a:outerShdw>
                </a:effectLst>
              </a:rPr>
              <a:t>Chea</a:t>
            </a:r>
            <a:r>
              <a:rPr lang="en-US" sz="6600" b="1" dirty="0">
                <a:solidFill>
                  <a:srgbClr val="FFFF00"/>
                </a:solidFill>
                <a:effectLst>
                  <a:outerShdw blurRad="38100" dist="38100" dir="2700000" algn="tl">
                    <a:srgbClr val="000000">
                      <a:alpha val="43137"/>
                    </a:srgbClr>
                  </a:outerShdw>
                </a:effectLst>
              </a:rPr>
              <a:t>p</a:t>
            </a:r>
            <a:r>
              <a:rPr lang="en-US" sz="6600" b="1" dirty="0">
                <a:solidFill>
                  <a:schemeClr val="bg1"/>
                </a:solidFill>
                <a:effectLst>
                  <a:outerShdw blurRad="38100" dist="38100" dir="2700000" algn="tl">
                    <a:srgbClr val="000000">
                      <a:alpha val="43137"/>
                    </a:srgbClr>
                  </a:outerShdw>
                </a:effectLst>
              </a:rPr>
              <a:t>! So do as I do – not just as I say!</a:t>
            </a:r>
          </a:p>
        </p:txBody>
      </p:sp>
    </p:spTree>
    <p:extLst>
      <p:ext uri="{BB962C8B-B14F-4D97-AF65-F5344CB8AC3E}">
        <p14:creationId xmlns:p14="http://schemas.microsoft.com/office/powerpoint/2010/main" val="1397573377"/>
      </p:ext>
    </p:extLst>
  </p:cSld>
  <p:clrMapOvr>
    <a:masterClrMapping/>
  </p:clrMapOvr>
  <p:transition>
    <p:randomBa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dynamic-faith so Christ will:</a:t>
            </a:r>
          </a:p>
        </p:txBody>
      </p:sp>
      <p:sp>
        <p:nvSpPr>
          <p:cNvPr id="3" name="Content Placeholder 2"/>
          <p:cNvSpPr>
            <a:spLocks noGrp="1"/>
          </p:cNvSpPr>
          <p:nvPr>
            <p:ph idx="1"/>
          </p:nvPr>
        </p:nvSpPr>
        <p:spPr>
          <a:xfrm>
            <a:off x="609600" y="1447801"/>
            <a:ext cx="10972800" cy="4678364"/>
          </a:xfrm>
        </p:spPr>
        <p:txBody>
          <a:bodyPr>
            <a:noAutofit/>
          </a:bodyPr>
          <a:lstStyle/>
          <a:p>
            <a:pPr>
              <a:lnSpc>
                <a:spcPct val="85000"/>
              </a:lnSpc>
            </a:pPr>
            <a:r>
              <a:rPr lang="en-US" sz="4000" dirty="0"/>
              <a:t>Hold our Bridle</a:t>
            </a:r>
          </a:p>
          <a:p>
            <a:pPr>
              <a:lnSpc>
                <a:spcPct val="85000"/>
              </a:lnSpc>
            </a:pPr>
            <a:r>
              <a:rPr lang="en-US" sz="4000" dirty="0"/>
              <a:t>Pilot our Ship</a:t>
            </a:r>
          </a:p>
          <a:p>
            <a:pPr>
              <a:lnSpc>
                <a:spcPct val="85000"/>
              </a:lnSpc>
            </a:pPr>
            <a:r>
              <a:rPr lang="en-US" sz="4000" dirty="0"/>
              <a:t>Blaze our Heart</a:t>
            </a:r>
          </a:p>
          <a:p>
            <a:pPr>
              <a:lnSpc>
                <a:spcPct val="85000"/>
              </a:lnSpc>
            </a:pPr>
            <a:r>
              <a:rPr lang="en-US" sz="4000" dirty="0"/>
              <a:t>Tame our Tongue</a:t>
            </a:r>
          </a:p>
          <a:p>
            <a:pPr>
              <a:lnSpc>
                <a:spcPct val="85000"/>
              </a:lnSpc>
            </a:pPr>
            <a:r>
              <a:rPr lang="en-US" sz="4000" dirty="0"/>
              <a:t>Purify our Water</a:t>
            </a:r>
          </a:p>
          <a:p>
            <a:pPr>
              <a:lnSpc>
                <a:spcPct val="85000"/>
              </a:lnSpc>
            </a:pPr>
            <a:r>
              <a:rPr lang="en-US" sz="4000" dirty="0"/>
              <a:t>Prune our Vines</a:t>
            </a:r>
            <a:endParaRPr lang="en-US" sz="1400" dirty="0"/>
          </a:p>
          <a:p>
            <a:pPr>
              <a:lnSpc>
                <a:spcPct val="85000"/>
              </a:lnSpc>
            </a:pPr>
            <a:endParaRPr lang="en-US" sz="1400" dirty="0"/>
          </a:p>
          <a:p>
            <a:pPr marL="0" indent="0">
              <a:lnSpc>
                <a:spcPct val="85000"/>
              </a:lnSpc>
            </a:pPr>
            <a:r>
              <a:rPr lang="en-US" sz="4000" dirty="0"/>
              <a:t>Our speech will be “seasoned </a:t>
            </a:r>
            <a:br>
              <a:rPr lang="en-US" sz="4000" dirty="0"/>
            </a:br>
            <a:r>
              <a:rPr lang="en-US" sz="4000" dirty="0"/>
              <a:t>with salt.” (Col 4:6)</a:t>
            </a:r>
          </a:p>
        </p:txBody>
      </p:sp>
      <p:pic>
        <p:nvPicPr>
          <p:cNvPr id="4" name="Picture 4"/>
          <p:cNvPicPr>
            <a:picLocks noChangeAspect="1" noChangeArrowheads="1"/>
          </p:cNvPicPr>
          <p:nvPr/>
        </p:nvPicPr>
        <p:blipFill>
          <a:blip r:embed="rId2" cstate="print"/>
          <a:srcRect l="13349" r="26325" b="25296"/>
          <a:stretch>
            <a:fillRect/>
          </a:stretch>
        </p:blipFill>
        <p:spPr bwMode="auto">
          <a:xfrm>
            <a:off x="6965369" y="1154229"/>
            <a:ext cx="5226631" cy="5719011"/>
          </a:xfrm>
          <a:prstGeom prst="rect">
            <a:avLst/>
          </a:prstGeom>
          <a:noFill/>
          <a:ln w="9525">
            <a:noFill/>
            <a:miter lim="800000"/>
            <a:headEnd/>
            <a:tailEnd/>
          </a:ln>
          <a:effectLst/>
        </p:spPr>
      </p:pic>
    </p:spTree>
    <p:extLst>
      <p:ext uri="{BB962C8B-B14F-4D97-AF65-F5344CB8AC3E}">
        <p14:creationId xmlns:p14="http://schemas.microsoft.com/office/powerpoint/2010/main" val="2473430071"/>
      </p:ext>
    </p:extLst>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Only then will ...</a:t>
            </a:r>
          </a:p>
        </p:txBody>
      </p:sp>
      <p:sp>
        <p:nvSpPr>
          <p:cNvPr id="3" name="Content Placeholder 2"/>
          <p:cNvSpPr>
            <a:spLocks noGrp="1"/>
          </p:cNvSpPr>
          <p:nvPr>
            <p:ph idx="1"/>
          </p:nvPr>
        </p:nvSpPr>
        <p:spPr>
          <a:xfrm>
            <a:off x="609600" y="1143001"/>
            <a:ext cx="6031832" cy="4983163"/>
          </a:xfrm>
        </p:spPr>
        <p:txBody>
          <a:bodyPr/>
          <a:lstStyle/>
          <a:p>
            <a:pPr marL="0" indent="0"/>
            <a:endParaRPr lang="en-US" dirty="0"/>
          </a:p>
          <a:p>
            <a:pPr marL="0" indent="0"/>
            <a:r>
              <a:rPr lang="en-US" dirty="0"/>
              <a:t> </a:t>
            </a:r>
            <a:r>
              <a:rPr lang="en-US" sz="4000" dirty="0"/>
              <a:t>... we ... control our tongues, ... and ... also control ourselves in every other way.  (James 3:2 NLT)</a:t>
            </a:r>
          </a:p>
        </p:txBody>
      </p:sp>
      <p:pic>
        <p:nvPicPr>
          <p:cNvPr id="5" name="Picture 2"/>
          <p:cNvPicPr>
            <a:picLocks noChangeAspect="1" noChangeArrowheads="1"/>
          </p:cNvPicPr>
          <p:nvPr/>
        </p:nvPicPr>
        <p:blipFill rotWithShape="1">
          <a:blip r:embed="rId2" cstate="print"/>
          <a:srcRect t="14370" r="26407" b="10557"/>
          <a:stretch/>
        </p:blipFill>
        <p:spPr bwMode="auto">
          <a:xfrm>
            <a:off x="6502400" y="0"/>
            <a:ext cx="5693410" cy="6858000"/>
          </a:xfrm>
          <a:prstGeom prst="rect">
            <a:avLst/>
          </a:prstGeom>
          <a:noFill/>
          <a:ln w="9525">
            <a:noFill/>
            <a:miter lim="800000"/>
            <a:headEnd/>
            <a:tailEnd/>
          </a:ln>
          <a:effectLst/>
        </p:spPr>
      </p:pic>
      <p:pic>
        <p:nvPicPr>
          <p:cNvPr id="6" name="Picture 4"/>
          <p:cNvPicPr>
            <a:picLocks noChangeAspect="1" noChangeArrowheads="1"/>
          </p:cNvPicPr>
          <p:nvPr/>
        </p:nvPicPr>
        <p:blipFill>
          <a:blip r:embed="rId3" cstate="print"/>
          <a:srcRect/>
          <a:stretch>
            <a:fillRect/>
          </a:stretch>
        </p:blipFill>
        <p:spPr bwMode="auto">
          <a:xfrm>
            <a:off x="7803134" y="4001643"/>
            <a:ext cx="901700" cy="787400"/>
          </a:xfrm>
          <a:prstGeom prst="rect">
            <a:avLst/>
          </a:prstGeom>
          <a:noFill/>
          <a:ln w="9525">
            <a:noFill/>
            <a:miter lim="800000"/>
            <a:headEnd/>
            <a:tailEnd/>
          </a:ln>
          <a:effectLst/>
        </p:spPr>
      </p:pic>
      <p:pic>
        <p:nvPicPr>
          <p:cNvPr id="7" name="Picture 5"/>
          <p:cNvPicPr>
            <a:picLocks noChangeAspect="1" noChangeArrowheads="1"/>
          </p:cNvPicPr>
          <p:nvPr/>
        </p:nvPicPr>
        <p:blipFill>
          <a:blip r:embed="rId4" cstate="print"/>
          <a:srcRect/>
          <a:stretch>
            <a:fillRect/>
          </a:stretch>
        </p:blipFill>
        <p:spPr bwMode="auto">
          <a:xfrm>
            <a:off x="5390147" y="4674792"/>
            <a:ext cx="3059488" cy="2183209"/>
          </a:xfrm>
          <a:prstGeom prst="rect">
            <a:avLst/>
          </a:prstGeom>
          <a:noFill/>
          <a:ln w="9525">
            <a:noFill/>
            <a:miter lim="800000"/>
            <a:headEnd/>
            <a:tailEnd/>
          </a:ln>
          <a:effectLst/>
        </p:spPr>
      </p:pic>
    </p:spTree>
    <p:extLst>
      <p:ext uri="{BB962C8B-B14F-4D97-AF65-F5344CB8AC3E}">
        <p14:creationId xmlns:p14="http://schemas.microsoft.com/office/powerpoint/2010/main" val="3826920706"/>
      </p:ext>
    </p:extLst>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Twelve words that bring blessing: </a:t>
            </a:r>
          </a:p>
        </p:txBody>
      </p:sp>
      <p:sp>
        <p:nvSpPr>
          <p:cNvPr id="3" name="Content Placeholder 2"/>
          <p:cNvSpPr>
            <a:spLocks noGrp="1"/>
          </p:cNvSpPr>
          <p:nvPr>
            <p:ph idx="1"/>
          </p:nvPr>
        </p:nvSpPr>
        <p:spPr/>
        <p:txBody>
          <a:bodyPr>
            <a:normAutofit/>
          </a:bodyPr>
          <a:lstStyle/>
          <a:p>
            <a:pPr algn="ctr"/>
            <a:r>
              <a:rPr lang="en-US" sz="6000" dirty="0"/>
              <a:t>“P</a:t>
            </a:r>
            <a:r>
              <a:rPr lang="en-US" sz="6000" u="sng" dirty="0"/>
              <a:t>lease</a:t>
            </a:r>
            <a:r>
              <a:rPr lang="en-US" sz="6000" dirty="0"/>
              <a:t>--T</a:t>
            </a:r>
            <a:r>
              <a:rPr lang="en-US" sz="6000" u="sng" dirty="0"/>
              <a:t>hank</a:t>
            </a:r>
            <a:r>
              <a:rPr lang="en-US" sz="6000" dirty="0"/>
              <a:t> You.”</a:t>
            </a:r>
          </a:p>
        </p:txBody>
      </p:sp>
    </p:spTree>
    <p:extLst>
      <p:ext uri="{BB962C8B-B14F-4D97-AF65-F5344CB8AC3E}">
        <p14:creationId xmlns:p14="http://schemas.microsoft.com/office/powerpoint/2010/main" val="128869852"/>
      </p:ext>
    </p:extLst>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Twelve words that bring blessing: </a:t>
            </a:r>
          </a:p>
        </p:txBody>
      </p:sp>
      <p:sp>
        <p:nvSpPr>
          <p:cNvPr id="3" name="Content Placeholder 2"/>
          <p:cNvSpPr>
            <a:spLocks noGrp="1"/>
          </p:cNvSpPr>
          <p:nvPr>
            <p:ph idx="1"/>
          </p:nvPr>
        </p:nvSpPr>
        <p:spPr/>
        <p:txBody>
          <a:bodyPr>
            <a:normAutofit/>
          </a:bodyPr>
          <a:lstStyle/>
          <a:p>
            <a:pPr algn="ctr"/>
            <a:r>
              <a:rPr lang="en-US" sz="6000" dirty="0"/>
              <a:t>“P</a:t>
            </a:r>
            <a:r>
              <a:rPr lang="en-US" sz="6000" u="sng" dirty="0"/>
              <a:t>lease</a:t>
            </a:r>
            <a:r>
              <a:rPr lang="en-US" sz="6000" dirty="0"/>
              <a:t>--T</a:t>
            </a:r>
            <a:r>
              <a:rPr lang="en-US" sz="6000" u="sng" dirty="0"/>
              <a:t>hank</a:t>
            </a:r>
            <a:r>
              <a:rPr lang="en-US" sz="6000" dirty="0"/>
              <a:t> You.”</a:t>
            </a:r>
          </a:p>
          <a:p>
            <a:pPr algn="ctr"/>
            <a:r>
              <a:rPr lang="en-US" sz="6000" dirty="0"/>
              <a:t>“I’m s</a:t>
            </a:r>
            <a:r>
              <a:rPr lang="en-US" sz="6000" u="sng" dirty="0"/>
              <a:t>orr</a:t>
            </a:r>
            <a:r>
              <a:rPr lang="en-US" sz="6000" dirty="0"/>
              <a:t>y.”</a:t>
            </a:r>
          </a:p>
        </p:txBody>
      </p:sp>
    </p:spTree>
    <p:extLst>
      <p:ext uri="{BB962C8B-B14F-4D97-AF65-F5344CB8AC3E}">
        <p14:creationId xmlns:p14="http://schemas.microsoft.com/office/powerpoint/2010/main" val="194433789"/>
      </p:ext>
    </p:extLst>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Twelve words that bring blessing: </a:t>
            </a:r>
          </a:p>
        </p:txBody>
      </p:sp>
      <p:sp>
        <p:nvSpPr>
          <p:cNvPr id="3" name="Content Placeholder 2"/>
          <p:cNvSpPr>
            <a:spLocks noGrp="1"/>
          </p:cNvSpPr>
          <p:nvPr>
            <p:ph idx="1"/>
          </p:nvPr>
        </p:nvSpPr>
        <p:spPr/>
        <p:txBody>
          <a:bodyPr>
            <a:normAutofit/>
          </a:bodyPr>
          <a:lstStyle/>
          <a:p>
            <a:pPr algn="ctr"/>
            <a:r>
              <a:rPr lang="en-US" sz="6000" dirty="0"/>
              <a:t>“P</a:t>
            </a:r>
            <a:r>
              <a:rPr lang="en-US" sz="6000" u="sng" dirty="0"/>
              <a:t>lease</a:t>
            </a:r>
            <a:r>
              <a:rPr lang="en-US" sz="6000" dirty="0"/>
              <a:t>--T</a:t>
            </a:r>
            <a:r>
              <a:rPr lang="en-US" sz="6000" u="sng" dirty="0"/>
              <a:t>hank</a:t>
            </a:r>
            <a:r>
              <a:rPr lang="en-US" sz="6000" dirty="0"/>
              <a:t> You.”</a:t>
            </a:r>
          </a:p>
          <a:p>
            <a:pPr algn="ctr"/>
            <a:r>
              <a:rPr lang="en-US" sz="6000" dirty="0"/>
              <a:t>“I’m s</a:t>
            </a:r>
            <a:r>
              <a:rPr lang="en-US" sz="6000" u="sng" dirty="0"/>
              <a:t>orr</a:t>
            </a:r>
            <a:r>
              <a:rPr lang="en-US" sz="6000" dirty="0"/>
              <a:t>y.”</a:t>
            </a:r>
          </a:p>
          <a:p>
            <a:pPr algn="ctr"/>
            <a:r>
              <a:rPr lang="en-US" sz="6000" dirty="0"/>
              <a:t>“I l</a:t>
            </a:r>
            <a:r>
              <a:rPr lang="en-US" sz="6000" u="sng" dirty="0"/>
              <a:t>ove</a:t>
            </a:r>
            <a:r>
              <a:rPr lang="en-US" sz="6000" dirty="0"/>
              <a:t> y</a:t>
            </a:r>
            <a:r>
              <a:rPr lang="en-US" sz="6000" u="sng" dirty="0"/>
              <a:t>ou</a:t>
            </a:r>
            <a:r>
              <a:rPr lang="en-US" sz="6000" dirty="0"/>
              <a:t>.”</a:t>
            </a:r>
          </a:p>
        </p:txBody>
      </p:sp>
    </p:spTree>
    <p:extLst>
      <p:ext uri="{BB962C8B-B14F-4D97-AF65-F5344CB8AC3E}">
        <p14:creationId xmlns:p14="http://schemas.microsoft.com/office/powerpoint/2010/main" val="1526547839"/>
      </p:ext>
    </p:extLst>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Twelve words that bring blessing: </a:t>
            </a:r>
          </a:p>
        </p:txBody>
      </p:sp>
      <p:sp>
        <p:nvSpPr>
          <p:cNvPr id="3" name="Content Placeholder 2"/>
          <p:cNvSpPr>
            <a:spLocks noGrp="1"/>
          </p:cNvSpPr>
          <p:nvPr>
            <p:ph idx="1"/>
          </p:nvPr>
        </p:nvSpPr>
        <p:spPr/>
        <p:txBody>
          <a:bodyPr>
            <a:normAutofit/>
          </a:bodyPr>
          <a:lstStyle/>
          <a:p>
            <a:pPr algn="ctr"/>
            <a:r>
              <a:rPr lang="en-US" sz="6000" dirty="0"/>
              <a:t>“P</a:t>
            </a:r>
            <a:r>
              <a:rPr lang="en-US" sz="6000" u="sng" dirty="0"/>
              <a:t>lease</a:t>
            </a:r>
            <a:r>
              <a:rPr lang="en-US" sz="6000" dirty="0"/>
              <a:t>--T</a:t>
            </a:r>
            <a:r>
              <a:rPr lang="en-US" sz="6000" u="sng" dirty="0"/>
              <a:t>hank</a:t>
            </a:r>
            <a:r>
              <a:rPr lang="en-US" sz="6000" dirty="0"/>
              <a:t> You.”</a:t>
            </a:r>
          </a:p>
          <a:p>
            <a:pPr algn="ctr"/>
            <a:r>
              <a:rPr lang="en-US" sz="6000" dirty="0"/>
              <a:t>“I’m s</a:t>
            </a:r>
            <a:r>
              <a:rPr lang="en-US" sz="6000" u="sng" dirty="0"/>
              <a:t>orr</a:t>
            </a:r>
            <a:r>
              <a:rPr lang="en-US" sz="6000" dirty="0"/>
              <a:t>y.”</a:t>
            </a:r>
          </a:p>
          <a:p>
            <a:pPr algn="ctr"/>
            <a:r>
              <a:rPr lang="en-US" sz="6000" dirty="0"/>
              <a:t>“I l</a:t>
            </a:r>
            <a:r>
              <a:rPr lang="en-US" sz="6000" u="sng" dirty="0"/>
              <a:t>ove</a:t>
            </a:r>
            <a:r>
              <a:rPr lang="en-US" sz="6000" dirty="0"/>
              <a:t> y</a:t>
            </a:r>
            <a:r>
              <a:rPr lang="en-US" sz="6000" u="sng" dirty="0"/>
              <a:t>ou</a:t>
            </a:r>
            <a:r>
              <a:rPr lang="en-US" sz="6000" dirty="0"/>
              <a:t>.”</a:t>
            </a:r>
          </a:p>
          <a:p>
            <a:pPr algn="ctr"/>
            <a:r>
              <a:rPr lang="en-US" sz="6000" dirty="0"/>
              <a:t>“I’m p</a:t>
            </a:r>
            <a:r>
              <a:rPr lang="en-US" sz="6000" u="sng" dirty="0"/>
              <a:t>ra</a:t>
            </a:r>
            <a:r>
              <a:rPr lang="en-US" sz="6000" dirty="0"/>
              <a:t>y</a:t>
            </a:r>
            <a:r>
              <a:rPr lang="en-US" sz="6000" u="sng" dirty="0"/>
              <a:t>in</a:t>
            </a:r>
            <a:r>
              <a:rPr lang="en-US" sz="6000" dirty="0"/>
              <a:t>g </a:t>
            </a:r>
            <a:r>
              <a:rPr lang="en-US" sz="6000" u="sng" dirty="0"/>
              <a:t>for</a:t>
            </a:r>
            <a:r>
              <a:rPr lang="en-US" sz="6000" dirty="0"/>
              <a:t> you.”</a:t>
            </a:r>
          </a:p>
        </p:txBody>
      </p:sp>
    </p:spTree>
    <p:extLst>
      <p:ext uri="{BB962C8B-B14F-4D97-AF65-F5344CB8AC3E}">
        <p14:creationId xmlns:p14="http://schemas.microsoft.com/office/powerpoint/2010/main" val="3553730838"/>
      </p:ext>
    </p:extLst>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14600"/>
            <a:ext cx="11379200" cy="1143000"/>
          </a:xfrm>
        </p:spPr>
        <p:txBody>
          <a:bodyPr/>
          <a:lstStyle/>
          <a:p>
            <a:r>
              <a:rPr lang="en-US" sz="8000" dirty="0"/>
              <a:t>Let’s Pray</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53180553"/>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105400" y="5530516"/>
            <a:ext cx="2514600" cy="1251284"/>
          </a:xfrm>
          <a:prstGeom prst="rect">
            <a:avLst/>
          </a:prstGeom>
          <a:solidFill>
            <a:srgbClr val="FF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153400" y="4876800"/>
            <a:ext cx="2438400" cy="1251284"/>
          </a:xfrm>
          <a:prstGeom prst="rect">
            <a:avLst/>
          </a:prstGeom>
          <a:solidFill>
            <a:srgbClr val="FF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2"/>
          <p:cNvGrpSpPr>
            <a:grpSpLocks/>
          </p:cNvGrpSpPr>
          <p:nvPr/>
        </p:nvGrpSpPr>
        <p:grpSpPr bwMode="auto">
          <a:xfrm>
            <a:off x="2399883" y="511760"/>
            <a:ext cx="7392234" cy="2937292"/>
            <a:chOff x="2702" y="1151"/>
            <a:chExt cx="2640" cy="1049"/>
          </a:xfrm>
        </p:grpSpPr>
        <p:sp>
          <p:nvSpPr>
            <p:cNvPr id="5" name="Rectangle 7"/>
            <p:cNvSpPr>
              <a:spLocks noChangeArrowheads="1"/>
            </p:cNvSpPr>
            <p:nvPr/>
          </p:nvSpPr>
          <p:spPr bwMode="auto">
            <a:xfrm>
              <a:off x="2762" y="1151"/>
              <a:ext cx="2556" cy="1027"/>
            </a:xfrm>
            <a:prstGeom prst="rect">
              <a:avLst/>
            </a:prstGeom>
            <a:solidFill>
              <a:srgbClr val="FF3300"/>
            </a:solidFill>
            <a:ln w="9525">
              <a:solidFill>
                <a:schemeClr val="tx1"/>
              </a:solidFill>
              <a:miter lim="800000"/>
              <a:headEnd/>
              <a:tailEnd/>
            </a:ln>
            <a:effectLst/>
          </p:spPr>
          <p:txBody>
            <a:bodyPr wrap="none" anchor="ctr"/>
            <a:lstStyle/>
            <a:p>
              <a:endParaRPr lang="en-US"/>
            </a:p>
          </p:txBody>
        </p:sp>
        <p:sp>
          <p:nvSpPr>
            <p:cNvPr id="6" name="Rectangle 8"/>
            <p:cNvSpPr>
              <a:spLocks noChangeArrowheads="1"/>
            </p:cNvSpPr>
            <p:nvPr/>
          </p:nvSpPr>
          <p:spPr bwMode="auto">
            <a:xfrm>
              <a:off x="2762" y="1151"/>
              <a:ext cx="2556" cy="52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7" name="Rectangle 10"/>
            <p:cNvSpPr>
              <a:spLocks noChangeArrowheads="1"/>
            </p:cNvSpPr>
            <p:nvPr/>
          </p:nvSpPr>
          <p:spPr bwMode="auto">
            <a:xfrm>
              <a:off x="2770" y="1151"/>
              <a:ext cx="2548" cy="1035"/>
            </a:xfrm>
            <a:prstGeom prst="rect">
              <a:avLst/>
            </a:prstGeom>
            <a:noFill/>
            <a:ln w="57150">
              <a:solidFill>
                <a:srgbClr val="FFFF00"/>
              </a:solidFill>
              <a:miter lim="800000"/>
              <a:headEnd/>
              <a:tailEnd/>
            </a:ln>
            <a:effectLst/>
          </p:spPr>
          <p:txBody>
            <a:bodyPr wrap="none" anchor="ctr"/>
            <a:lstStyle/>
            <a:p>
              <a:endParaRPr lang="en-US"/>
            </a:p>
          </p:txBody>
        </p:sp>
        <p:sp>
          <p:nvSpPr>
            <p:cNvPr id="8" name="Rectangle 6"/>
            <p:cNvSpPr>
              <a:spLocks noChangeArrowheads="1"/>
            </p:cNvSpPr>
            <p:nvPr/>
          </p:nvSpPr>
          <p:spPr bwMode="auto">
            <a:xfrm>
              <a:off x="2702" y="1178"/>
              <a:ext cx="2640" cy="1022"/>
            </a:xfrm>
            <a:prstGeom prst="rect">
              <a:avLst/>
            </a:prstGeom>
            <a:noFill/>
            <a:ln w="9525">
              <a:noFill/>
              <a:miter lim="800000"/>
              <a:headEnd/>
              <a:tailEnd/>
            </a:ln>
            <a:effectLst>
              <a:outerShdw dist="35921" dir="2700000" algn="ctr" rotWithShape="0">
                <a:schemeClr val="tx1"/>
              </a:outerShdw>
            </a:effectLst>
          </p:spPr>
          <p:txBody>
            <a:bodyPr/>
            <a:lstStyle/>
            <a:p>
              <a:pPr algn="ctr">
                <a:spcBef>
                  <a:spcPct val="20000"/>
                </a:spcBef>
              </a:pPr>
              <a:r>
                <a:rPr lang="en-US" sz="8000" b="1" dirty="0">
                  <a:solidFill>
                    <a:srgbClr val="FFFF00"/>
                  </a:solidFill>
                  <a:latin typeface="Arial" pitchFamily="34" charset="0"/>
                </a:rPr>
                <a:t>THE</a:t>
              </a:r>
            </a:p>
            <a:p>
              <a:pPr algn="ctr">
                <a:spcBef>
                  <a:spcPct val="20000"/>
                </a:spcBef>
              </a:pPr>
              <a:r>
                <a:rPr lang="en-US" sz="8000" b="1" dirty="0">
                  <a:solidFill>
                    <a:srgbClr val="FFFF00"/>
                  </a:solidFill>
                  <a:latin typeface="Arial" pitchFamily="34" charset="0"/>
                </a:rPr>
                <a:t>Principle</a:t>
              </a:r>
            </a:p>
          </p:txBody>
        </p:sp>
      </p:grpSp>
      <p:sp>
        <p:nvSpPr>
          <p:cNvPr id="11" name="TextBox 10"/>
          <p:cNvSpPr txBox="1"/>
          <p:nvPr/>
        </p:nvSpPr>
        <p:spPr>
          <a:xfrm>
            <a:off x="2085474" y="3930316"/>
            <a:ext cx="8309810" cy="2554545"/>
          </a:xfrm>
          <a:prstGeom prst="rect">
            <a:avLst/>
          </a:prstGeom>
          <a:noFill/>
        </p:spPr>
        <p:txBody>
          <a:bodyPr wrap="square" rtlCol="0">
            <a:spAutoFit/>
          </a:bodyPr>
          <a:lstStyle/>
          <a:p>
            <a:r>
              <a:rPr lang="en-US" sz="4000" b="1" baseline="30000" dirty="0">
                <a:solidFill>
                  <a:schemeClr val="bg1"/>
                </a:solidFill>
                <a:effectLst>
                  <a:outerShdw blurRad="38100" dist="38100" dir="2700000" algn="tl">
                    <a:srgbClr val="000000">
                      <a:alpha val="43137"/>
                    </a:srgbClr>
                  </a:outerShdw>
                </a:effectLst>
              </a:rPr>
              <a:t> 2</a:t>
            </a:r>
            <a:r>
              <a:rPr lang="en-US" sz="4000" b="1" dirty="0">
                <a:solidFill>
                  <a:schemeClr val="bg1"/>
                </a:solidFill>
                <a:effectLst>
                  <a:outerShdw blurRad="38100" dist="38100" dir="2700000" algn="tl">
                    <a:srgbClr val="000000">
                      <a:alpha val="43137"/>
                    </a:srgbClr>
                  </a:outerShdw>
                </a:effectLst>
              </a:rPr>
              <a:t> We all stumble in many ways. If anyone is never at fault in what he says, </a:t>
            </a:r>
            <a:r>
              <a:rPr lang="en-US" sz="4000" b="1" dirty="0">
                <a:solidFill>
                  <a:srgbClr val="FFFF00"/>
                </a:solidFill>
                <a:effectLst>
                  <a:outerShdw blurRad="38100" dist="38100" dir="2700000" algn="tl">
                    <a:srgbClr val="000000">
                      <a:alpha val="43137"/>
                    </a:srgbClr>
                  </a:outerShdw>
                </a:effectLst>
              </a:rPr>
              <a:t>he is </a:t>
            </a:r>
            <a:r>
              <a:rPr lang="en-US" sz="4000" b="1" dirty="0">
                <a:solidFill>
                  <a:schemeClr val="bg1"/>
                </a:solidFill>
                <a:effectLst>
                  <a:outerShdw blurRad="38100" dist="38100" dir="2700000" algn="tl">
                    <a:srgbClr val="000000">
                      <a:alpha val="43137"/>
                    </a:srgbClr>
                  </a:outerShdw>
                </a:effectLst>
              </a:rPr>
              <a:t>a perfect man, </a:t>
            </a:r>
            <a:r>
              <a:rPr lang="en-US" sz="4000" b="1" dirty="0">
                <a:solidFill>
                  <a:srgbClr val="FFFF00"/>
                </a:solidFill>
                <a:effectLst>
                  <a:outerShdw blurRad="38100" dist="38100" dir="2700000" algn="tl">
                    <a:srgbClr val="000000">
                      <a:alpha val="43137"/>
                    </a:srgbClr>
                  </a:outerShdw>
                </a:effectLst>
              </a:rPr>
              <a:t>able </a:t>
            </a:r>
            <a:r>
              <a:rPr lang="en-US" sz="4000" b="1" dirty="0">
                <a:solidFill>
                  <a:schemeClr val="bg1"/>
                </a:solidFill>
                <a:effectLst>
                  <a:outerShdw blurRad="38100" dist="38100" dir="2700000" algn="tl">
                    <a:srgbClr val="000000">
                      <a:alpha val="43137"/>
                    </a:srgbClr>
                  </a:outerShdw>
                </a:effectLst>
              </a:rPr>
              <a:t>to keep </a:t>
            </a:r>
            <a:r>
              <a:rPr lang="en-US" sz="4000" b="1" dirty="0">
                <a:solidFill>
                  <a:srgbClr val="FFFF00"/>
                </a:solidFill>
                <a:effectLst>
                  <a:outerShdw blurRad="38100" dist="38100" dir="2700000" algn="tl">
                    <a:srgbClr val="000000">
                      <a:alpha val="43137"/>
                    </a:srgbClr>
                  </a:outerShdw>
                </a:effectLst>
              </a:rPr>
              <a:t>his whole body </a:t>
            </a:r>
            <a:r>
              <a:rPr lang="en-US" sz="4000" b="1" dirty="0">
                <a:solidFill>
                  <a:schemeClr val="bg1"/>
                </a:solidFill>
                <a:effectLst>
                  <a:outerShdw blurRad="38100" dist="38100" dir="2700000" algn="tl">
                    <a:srgbClr val="000000">
                      <a:alpha val="43137"/>
                    </a:srgbClr>
                  </a:outerShdw>
                </a:effectLst>
              </a:rPr>
              <a:t>in check.</a:t>
            </a:r>
          </a:p>
        </p:txBody>
      </p:sp>
    </p:spTree>
    <p:extLst>
      <p:ext uri="{BB962C8B-B14F-4D97-AF65-F5344CB8AC3E}">
        <p14:creationId xmlns:p14="http://schemas.microsoft.com/office/powerpoint/2010/main" val="2191661474"/>
      </p:ext>
    </p:extLst>
  </p:cSld>
  <p:clrMapOvr>
    <a:masterClrMapping/>
  </p:clrMapOvr>
  <p:transition>
    <p:randomBa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pSp>
        <p:nvGrpSpPr>
          <p:cNvPr id="4" name="Group 12"/>
          <p:cNvGrpSpPr>
            <a:grpSpLocks/>
          </p:cNvGrpSpPr>
          <p:nvPr/>
        </p:nvGrpSpPr>
        <p:grpSpPr bwMode="auto">
          <a:xfrm>
            <a:off x="2399883" y="511760"/>
            <a:ext cx="7392234" cy="2937292"/>
            <a:chOff x="2702" y="1151"/>
            <a:chExt cx="2640" cy="1049"/>
          </a:xfrm>
        </p:grpSpPr>
        <p:sp>
          <p:nvSpPr>
            <p:cNvPr id="10" name="Rectangle 7"/>
            <p:cNvSpPr>
              <a:spLocks noChangeArrowheads="1"/>
            </p:cNvSpPr>
            <p:nvPr/>
          </p:nvSpPr>
          <p:spPr bwMode="auto">
            <a:xfrm>
              <a:off x="2762" y="1151"/>
              <a:ext cx="2556" cy="1027"/>
            </a:xfrm>
            <a:prstGeom prst="rect">
              <a:avLst/>
            </a:prstGeom>
            <a:solidFill>
              <a:srgbClr val="FF3300"/>
            </a:solidFill>
            <a:ln w="9525">
              <a:solidFill>
                <a:schemeClr val="tx1"/>
              </a:solidFill>
              <a:miter lim="800000"/>
              <a:headEnd/>
              <a:tailEnd/>
            </a:ln>
            <a:effectLst/>
          </p:spPr>
          <p:txBody>
            <a:bodyPr wrap="none" anchor="ctr"/>
            <a:lstStyle/>
            <a:p>
              <a:endParaRPr lang="en-US"/>
            </a:p>
          </p:txBody>
        </p:sp>
        <p:sp>
          <p:nvSpPr>
            <p:cNvPr id="11" name="Rectangle 8"/>
            <p:cNvSpPr>
              <a:spLocks noChangeArrowheads="1"/>
            </p:cNvSpPr>
            <p:nvPr/>
          </p:nvSpPr>
          <p:spPr bwMode="auto">
            <a:xfrm>
              <a:off x="2762" y="1151"/>
              <a:ext cx="2556" cy="52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12" name="Rectangle 10"/>
            <p:cNvSpPr>
              <a:spLocks noChangeArrowheads="1"/>
            </p:cNvSpPr>
            <p:nvPr/>
          </p:nvSpPr>
          <p:spPr bwMode="auto">
            <a:xfrm>
              <a:off x="2770" y="1151"/>
              <a:ext cx="2548" cy="1035"/>
            </a:xfrm>
            <a:prstGeom prst="rect">
              <a:avLst/>
            </a:prstGeom>
            <a:noFill/>
            <a:ln w="57150">
              <a:solidFill>
                <a:srgbClr val="FFFF00"/>
              </a:solidFill>
              <a:miter lim="800000"/>
              <a:headEnd/>
              <a:tailEnd/>
            </a:ln>
            <a:effectLst/>
          </p:spPr>
          <p:txBody>
            <a:bodyPr wrap="none" anchor="ctr"/>
            <a:lstStyle/>
            <a:p>
              <a:endParaRPr lang="en-US"/>
            </a:p>
          </p:txBody>
        </p:sp>
        <p:sp>
          <p:nvSpPr>
            <p:cNvPr id="13" name="Rectangle 6"/>
            <p:cNvSpPr>
              <a:spLocks noChangeArrowheads="1"/>
            </p:cNvSpPr>
            <p:nvPr/>
          </p:nvSpPr>
          <p:spPr bwMode="auto">
            <a:xfrm>
              <a:off x="2702" y="1178"/>
              <a:ext cx="2640" cy="1022"/>
            </a:xfrm>
            <a:prstGeom prst="rect">
              <a:avLst/>
            </a:prstGeom>
            <a:noFill/>
            <a:ln w="9525">
              <a:noFill/>
              <a:miter lim="800000"/>
              <a:headEnd/>
              <a:tailEnd/>
            </a:ln>
            <a:effectLst>
              <a:outerShdw dist="35921" dir="2700000" algn="ctr" rotWithShape="0">
                <a:schemeClr val="tx1"/>
              </a:outerShdw>
            </a:effectLst>
          </p:spPr>
          <p:txBody>
            <a:bodyPr/>
            <a:lstStyle/>
            <a:p>
              <a:pPr algn="ctr">
                <a:spcBef>
                  <a:spcPct val="20000"/>
                </a:spcBef>
              </a:pPr>
              <a:r>
                <a:rPr lang="en-US" sz="8000" b="1" dirty="0">
                  <a:solidFill>
                    <a:srgbClr val="FFFF00"/>
                  </a:solidFill>
                  <a:latin typeface="Arial" pitchFamily="34" charset="0"/>
                </a:rPr>
                <a:t>THREE SETS</a:t>
              </a:r>
            </a:p>
            <a:p>
              <a:pPr algn="ctr">
                <a:spcBef>
                  <a:spcPct val="20000"/>
                </a:spcBef>
              </a:pPr>
              <a:r>
                <a:rPr lang="en-US" sz="8000" b="1" dirty="0">
                  <a:solidFill>
                    <a:srgbClr val="FFFF00"/>
                  </a:solidFill>
                  <a:latin typeface="Arial" pitchFamily="34" charset="0"/>
                </a:rPr>
                <a:t>of Metaphors</a:t>
              </a:r>
            </a:p>
          </p:txBody>
        </p:sp>
      </p:grpSp>
    </p:spTree>
    <p:extLst>
      <p:ext uri="{BB962C8B-B14F-4D97-AF65-F5344CB8AC3E}">
        <p14:creationId xmlns:p14="http://schemas.microsoft.com/office/powerpoint/2010/main" val="2024128550"/>
      </p:ext>
    </p:extLst>
  </p:cSld>
  <p:clrMapOvr>
    <a:masterClrMapping/>
  </p:clrMapOvr>
  <p:transition>
    <p:randomBa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14147" y="0"/>
            <a:ext cx="5277853" cy="6858001"/>
            <a:chOff x="5390147" y="0"/>
            <a:chExt cx="5277853" cy="6858001"/>
          </a:xfrm>
        </p:grpSpPr>
        <p:pic>
          <p:nvPicPr>
            <p:cNvPr id="15" name="Picture 2"/>
            <p:cNvPicPr>
              <a:picLocks noChangeAspect="1" noChangeArrowheads="1"/>
            </p:cNvPicPr>
            <p:nvPr/>
          </p:nvPicPr>
          <p:blipFill>
            <a:blip r:embed="rId2" cstate="print"/>
            <a:srcRect t="14370" r="46155" b="10557"/>
            <a:stretch>
              <a:fillRect/>
            </a:stretch>
          </p:blipFill>
          <p:spPr bwMode="auto">
            <a:xfrm>
              <a:off x="6502400" y="0"/>
              <a:ext cx="4165600" cy="6858000"/>
            </a:xfrm>
            <a:prstGeom prst="rect">
              <a:avLst/>
            </a:prstGeom>
            <a:noFill/>
            <a:ln w="9525">
              <a:noFill/>
              <a:miter lim="800000"/>
              <a:headEnd/>
              <a:tailEnd/>
            </a:ln>
            <a:effectLst/>
          </p:spPr>
        </p:pic>
        <p:pic>
          <p:nvPicPr>
            <p:cNvPr id="16" name="Picture 4"/>
            <p:cNvPicPr>
              <a:picLocks noChangeAspect="1" noChangeArrowheads="1"/>
            </p:cNvPicPr>
            <p:nvPr/>
          </p:nvPicPr>
          <p:blipFill>
            <a:blip r:embed="rId3" cstate="print"/>
            <a:srcRect/>
            <a:stretch>
              <a:fillRect/>
            </a:stretch>
          </p:blipFill>
          <p:spPr bwMode="auto">
            <a:xfrm>
              <a:off x="7803134" y="4001643"/>
              <a:ext cx="901700" cy="787400"/>
            </a:xfrm>
            <a:prstGeom prst="rect">
              <a:avLst/>
            </a:prstGeom>
            <a:noFill/>
            <a:ln w="9525">
              <a:noFill/>
              <a:miter lim="800000"/>
              <a:headEnd/>
              <a:tailEnd/>
            </a:ln>
            <a:effectLst/>
          </p:spPr>
        </p:pic>
        <p:pic>
          <p:nvPicPr>
            <p:cNvPr id="17" name="Picture 5"/>
            <p:cNvPicPr>
              <a:picLocks noChangeAspect="1" noChangeArrowheads="1"/>
            </p:cNvPicPr>
            <p:nvPr/>
          </p:nvPicPr>
          <p:blipFill>
            <a:blip r:embed="rId4" cstate="print"/>
            <a:srcRect/>
            <a:stretch>
              <a:fillRect/>
            </a:stretch>
          </p:blipFill>
          <p:spPr bwMode="auto">
            <a:xfrm>
              <a:off x="5390147" y="4674792"/>
              <a:ext cx="3059488" cy="2183209"/>
            </a:xfrm>
            <a:prstGeom prst="rect">
              <a:avLst/>
            </a:prstGeom>
            <a:noFill/>
            <a:ln w="9525">
              <a:noFill/>
              <a:miter lim="800000"/>
              <a:headEnd/>
              <a:tailEnd/>
            </a:ln>
            <a:effectLst/>
          </p:spPr>
        </p:pic>
      </p:grpSp>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470484" y="3705727"/>
            <a:ext cx="3625516" cy="2420437"/>
          </a:xfrm>
        </p:spPr>
        <p:txBody>
          <a:bodyPr>
            <a:noAutofit/>
          </a:bodyPr>
          <a:lstStyle/>
          <a:p>
            <a:pPr marL="63500" indent="-63500" algn="ctr">
              <a:lnSpc>
                <a:spcPts val="6600"/>
              </a:lnSpc>
            </a:pPr>
            <a:r>
              <a:rPr lang="en-US" sz="6600" dirty="0"/>
              <a:t>For Tongue Control</a:t>
            </a:r>
          </a:p>
        </p:txBody>
      </p:sp>
      <p:grpSp>
        <p:nvGrpSpPr>
          <p:cNvPr id="9" name="Group 12"/>
          <p:cNvGrpSpPr>
            <a:grpSpLocks/>
          </p:cNvGrpSpPr>
          <p:nvPr/>
        </p:nvGrpSpPr>
        <p:grpSpPr bwMode="auto">
          <a:xfrm>
            <a:off x="2399883" y="511760"/>
            <a:ext cx="7392234" cy="2937292"/>
            <a:chOff x="2702" y="1151"/>
            <a:chExt cx="2640" cy="1049"/>
          </a:xfrm>
        </p:grpSpPr>
        <p:sp>
          <p:nvSpPr>
            <p:cNvPr id="10" name="Rectangle 7"/>
            <p:cNvSpPr>
              <a:spLocks noChangeArrowheads="1"/>
            </p:cNvSpPr>
            <p:nvPr/>
          </p:nvSpPr>
          <p:spPr bwMode="auto">
            <a:xfrm>
              <a:off x="2762" y="1151"/>
              <a:ext cx="2556" cy="1027"/>
            </a:xfrm>
            <a:prstGeom prst="rect">
              <a:avLst/>
            </a:prstGeom>
            <a:solidFill>
              <a:srgbClr val="FF3300"/>
            </a:solidFill>
            <a:ln w="9525">
              <a:solidFill>
                <a:schemeClr val="tx1"/>
              </a:solidFill>
              <a:miter lim="800000"/>
              <a:headEnd/>
              <a:tailEnd/>
            </a:ln>
            <a:effectLst/>
          </p:spPr>
          <p:txBody>
            <a:bodyPr wrap="none" anchor="ctr"/>
            <a:lstStyle/>
            <a:p>
              <a:endParaRPr lang="en-US"/>
            </a:p>
          </p:txBody>
        </p:sp>
        <p:sp>
          <p:nvSpPr>
            <p:cNvPr id="11" name="Rectangle 8"/>
            <p:cNvSpPr>
              <a:spLocks noChangeArrowheads="1"/>
            </p:cNvSpPr>
            <p:nvPr/>
          </p:nvSpPr>
          <p:spPr bwMode="auto">
            <a:xfrm>
              <a:off x="2762" y="1151"/>
              <a:ext cx="2556" cy="525"/>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12" name="Rectangle 10"/>
            <p:cNvSpPr>
              <a:spLocks noChangeArrowheads="1"/>
            </p:cNvSpPr>
            <p:nvPr/>
          </p:nvSpPr>
          <p:spPr bwMode="auto">
            <a:xfrm>
              <a:off x="2770" y="1151"/>
              <a:ext cx="2548" cy="1035"/>
            </a:xfrm>
            <a:prstGeom prst="rect">
              <a:avLst/>
            </a:prstGeom>
            <a:noFill/>
            <a:ln w="57150">
              <a:solidFill>
                <a:srgbClr val="FFFF00"/>
              </a:solidFill>
              <a:miter lim="800000"/>
              <a:headEnd/>
              <a:tailEnd/>
            </a:ln>
            <a:effectLst/>
          </p:spPr>
          <p:txBody>
            <a:bodyPr wrap="none" anchor="ctr"/>
            <a:lstStyle/>
            <a:p>
              <a:endParaRPr lang="en-US"/>
            </a:p>
          </p:txBody>
        </p:sp>
        <p:sp>
          <p:nvSpPr>
            <p:cNvPr id="13" name="Rectangle 6"/>
            <p:cNvSpPr>
              <a:spLocks noChangeArrowheads="1"/>
            </p:cNvSpPr>
            <p:nvPr/>
          </p:nvSpPr>
          <p:spPr bwMode="auto">
            <a:xfrm>
              <a:off x="2702" y="1178"/>
              <a:ext cx="2640" cy="1022"/>
            </a:xfrm>
            <a:prstGeom prst="rect">
              <a:avLst/>
            </a:prstGeom>
            <a:noFill/>
            <a:ln w="9525">
              <a:noFill/>
              <a:miter lim="800000"/>
              <a:headEnd/>
              <a:tailEnd/>
            </a:ln>
            <a:effectLst>
              <a:outerShdw dist="35921" dir="2700000" algn="ctr" rotWithShape="0">
                <a:schemeClr val="tx1"/>
              </a:outerShdw>
            </a:effectLst>
          </p:spPr>
          <p:txBody>
            <a:bodyPr/>
            <a:lstStyle/>
            <a:p>
              <a:pPr algn="ctr">
                <a:spcBef>
                  <a:spcPct val="20000"/>
                </a:spcBef>
              </a:pPr>
              <a:r>
                <a:rPr lang="en-US" sz="8000" b="1" dirty="0">
                  <a:solidFill>
                    <a:srgbClr val="FFFF00"/>
                  </a:solidFill>
                  <a:latin typeface="Arial" pitchFamily="34" charset="0"/>
                </a:rPr>
                <a:t>THREE SETS</a:t>
              </a:r>
            </a:p>
            <a:p>
              <a:pPr algn="ctr">
                <a:spcBef>
                  <a:spcPct val="20000"/>
                </a:spcBef>
              </a:pPr>
              <a:r>
                <a:rPr lang="en-US" sz="8000" b="1" dirty="0">
                  <a:solidFill>
                    <a:srgbClr val="FFFF00"/>
                  </a:solidFill>
                  <a:latin typeface="Arial" pitchFamily="34" charset="0"/>
                </a:rPr>
                <a:t>of Metaphors</a:t>
              </a:r>
            </a:p>
          </p:txBody>
        </p:sp>
      </p:grpSp>
    </p:spTree>
    <p:extLst>
      <p:ext uri="{BB962C8B-B14F-4D97-AF65-F5344CB8AC3E}">
        <p14:creationId xmlns:p14="http://schemas.microsoft.com/office/powerpoint/2010/main" val="2521223362"/>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u="sng" dirty="0"/>
              <a:t>DOMINEERING</a:t>
            </a:r>
            <a:r>
              <a:rPr lang="en-US" dirty="0"/>
              <a:t> TONGUE</a:t>
            </a:r>
          </a:p>
        </p:txBody>
      </p:sp>
      <p:sp>
        <p:nvSpPr>
          <p:cNvPr id="3" name="Content Placeholder 2"/>
          <p:cNvSpPr>
            <a:spLocks noGrp="1"/>
          </p:cNvSpPr>
          <p:nvPr>
            <p:ph idx="1"/>
          </p:nvPr>
        </p:nvSpPr>
        <p:spPr>
          <a:xfrm>
            <a:off x="1752600" y="1090864"/>
            <a:ext cx="8915400" cy="3192378"/>
          </a:xfrm>
        </p:spPr>
        <p:txBody>
          <a:bodyPr/>
          <a:lstStyle/>
          <a:p>
            <a:pPr marL="0" indent="0" algn="ctr"/>
            <a:r>
              <a:rPr lang="en-US" dirty="0"/>
              <a:t>New Living Translation </a:t>
            </a:r>
          </a:p>
          <a:p>
            <a:pPr marL="0" indent="0"/>
            <a:r>
              <a:rPr lang="en-US" sz="4000" dirty="0"/>
              <a:t>James 3:2 Indeed, we all make many mistakes. For </a:t>
            </a:r>
            <a:r>
              <a:rPr lang="en-US" sz="4000" dirty="0">
                <a:solidFill>
                  <a:srgbClr val="FFFF00"/>
                </a:solidFill>
              </a:rPr>
              <a:t>if we could control </a:t>
            </a:r>
            <a:r>
              <a:rPr lang="en-US" sz="4000" dirty="0"/>
              <a:t>our tongues, we would be perfect and could also </a:t>
            </a:r>
            <a:r>
              <a:rPr lang="en-US" sz="4000" dirty="0">
                <a:solidFill>
                  <a:srgbClr val="FFFF00"/>
                </a:solidFill>
              </a:rPr>
              <a:t>control ourselves </a:t>
            </a:r>
            <a:r>
              <a:rPr lang="en-US" sz="4000" dirty="0"/>
              <a:t>in every other way. </a:t>
            </a:r>
          </a:p>
        </p:txBody>
      </p:sp>
    </p:spTree>
    <p:extLst>
      <p:ext uri="{BB962C8B-B14F-4D97-AF65-F5344CB8AC3E}">
        <p14:creationId xmlns:p14="http://schemas.microsoft.com/office/powerpoint/2010/main" val="423751197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2520</TotalTime>
  <Words>2858</Words>
  <Application>Microsoft Office PowerPoint</Application>
  <PresentationFormat>Widescreen</PresentationFormat>
  <Paragraphs>262</Paragraphs>
  <Slides>56</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Calibri</vt:lpstr>
      <vt:lpstr>Symbol</vt:lpstr>
      <vt:lpstr>Office Theme</vt:lpstr>
      <vt:lpstr>JAMES</vt:lpstr>
      <vt:lpstr>When You Need To Control  Your Tongue</vt:lpstr>
      <vt:lpstr>PowerPoint Presentation</vt:lpstr>
      <vt:lpstr>PowerPoint Presentation</vt:lpstr>
      <vt:lpstr>PowerPoint Presentation</vt:lpstr>
      <vt:lpstr>PowerPoint Presentation</vt:lpstr>
      <vt:lpstr>PowerPoint Presentation</vt:lpstr>
      <vt:lpstr>PowerPoint Presentation</vt:lpstr>
      <vt:lpstr>The DOMINEERING TONGUE</vt:lpstr>
      <vt:lpstr>The DOMINEERING TONGUE</vt:lpstr>
      <vt:lpstr>  Metaphor #1:  Bit</vt:lpstr>
      <vt:lpstr>  Metaphor #2:  Rudder</vt:lpstr>
      <vt:lpstr>  Metaphor #2:  Rudder</vt:lpstr>
      <vt:lpstr>Both have power to direct. </vt:lpstr>
      <vt:lpstr>Both overcome contrary forces. </vt:lpstr>
      <vt:lpstr>Need a strong hand to control. </vt:lpstr>
      <vt:lpstr>That’s why you need Jesus...</vt:lpstr>
      <vt:lpstr>The DESTRUCTIVE Tongue 3:6-8</vt:lpstr>
      <vt:lpstr>  Metaphor #3:  Spark</vt:lpstr>
      <vt:lpstr>  Metaphor #3:  Spark</vt:lpstr>
      <vt:lpstr>  Metaphor #3:  Spark</vt:lpstr>
      <vt:lpstr>  Metaphor #3:  Spark</vt:lpstr>
      <vt:lpstr>  Metaphor #3:  Spark</vt:lpstr>
      <vt:lpstr>  Metaphor #3:  Spark</vt:lpstr>
      <vt:lpstr>  Metaphor #3:  Spark</vt:lpstr>
      <vt:lpstr>  Metaphor #3:  Spark</vt:lpstr>
      <vt:lpstr>  Metaphor #4:  Snake </vt:lpstr>
      <vt:lpstr>  Metaphor #4:  Snake </vt:lpstr>
      <vt:lpstr>  Metaphor #4:  Snake </vt:lpstr>
      <vt:lpstr>  Metaphor #4:  Snake </vt:lpstr>
      <vt:lpstr>  Metaphor #4:  Snake </vt:lpstr>
      <vt:lpstr>Both can be tamed:  </vt:lpstr>
      <vt:lpstr>  Metaphor #4:  Snake </vt:lpstr>
      <vt:lpstr>The antidote is to: </vt:lpstr>
      <vt:lpstr>The DISREPECTFUL Tongue</vt:lpstr>
      <vt:lpstr>Metaphor #5:  Water</vt:lpstr>
      <vt:lpstr>Metaphor #5:  Water</vt:lpstr>
      <vt:lpstr>Metaphor #5:  Water</vt:lpstr>
      <vt:lpstr>Metaphor #6:  Fruit</vt:lpstr>
      <vt:lpstr>Metaphor #6:  Fruit</vt:lpstr>
      <vt:lpstr>The Point:  Verses 9-10</vt:lpstr>
      <vt:lpstr>The Point:  Verses 9-10</vt:lpstr>
      <vt:lpstr>The Point:  Verses 9-10</vt:lpstr>
      <vt:lpstr>A dynamic-faith so Christ will:</vt:lpstr>
      <vt:lpstr>A dynamic-faith so Christ will:</vt:lpstr>
      <vt:lpstr>A dynamic-faith so Christ will:</vt:lpstr>
      <vt:lpstr>A dynamic-faith so Christ will:</vt:lpstr>
      <vt:lpstr>A dynamic-faith so Christ will:</vt:lpstr>
      <vt:lpstr>A dynamic-faith so Christ will:</vt:lpstr>
      <vt:lpstr>A dynamic-faith so Christ will:</vt:lpstr>
      <vt:lpstr>   Only then will ...</vt:lpstr>
      <vt:lpstr>Twelve words that bring blessing: </vt:lpstr>
      <vt:lpstr>Twelve words that bring blessing: </vt:lpstr>
      <vt:lpstr>Twelve words that bring blessing: </vt:lpstr>
      <vt:lpstr>Twelve words that bring blessing: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 Henderson</dc:creator>
  <cp:lastModifiedBy>Dennis Henderson</cp:lastModifiedBy>
  <cp:revision>203</cp:revision>
  <dcterms:created xsi:type="dcterms:W3CDTF">2010-04-14T15:21:06Z</dcterms:created>
  <dcterms:modified xsi:type="dcterms:W3CDTF">2021-05-22T03:06:53Z</dcterms:modified>
</cp:coreProperties>
</file>