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430" r:id="rId3"/>
    <p:sldId id="384" r:id="rId4"/>
    <p:sldId id="455" r:id="rId5"/>
    <p:sldId id="456" r:id="rId6"/>
    <p:sldId id="457" r:id="rId7"/>
    <p:sldId id="385" r:id="rId8"/>
    <p:sldId id="431" r:id="rId9"/>
    <p:sldId id="458" r:id="rId10"/>
    <p:sldId id="386" r:id="rId11"/>
    <p:sldId id="387" r:id="rId12"/>
    <p:sldId id="459" r:id="rId13"/>
    <p:sldId id="460" r:id="rId14"/>
    <p:sldId id="461" r:id="rId15"/>
    <p:sldId id="388" r:id="rId16"/>
    <p:sldId id="389" r:id="rId17"/>
    <p:sldId id="390" r:id="rId18"/>
    <p:sldId id="462" r:id="rId19"/>
    <p:sldId id="391" r:id="rId20"/>
    <p:sldId id="392" r:id="rId21"/>
    <p:sldId id="393" r:id="rId22"/>
    <p:sldId id="463" r:id="rId23"/>
    <p:sldId id="394" r:id="rId24"/>
    <p:sldId id="395" r:id="rId25"/>
    <p:sldId id="464" r:id="rId26"/>
    <p:sldId id="479" r:id="rId27"/>
    <p:sldId id="396" r:id="rId28"/>
    <p:sldId id="397" r:id="rId29"/>
    <p:sldId id="465" r:id="rId30"/>
    <p:sldId id="466" r:id="rId31"/>
    <p:sldId id="434" r:id="rId32"/>
    <p:sldId id="399" r:id="rId33"/>
    <p:sldId id="400" r:id="rId34"/>
    <p:sldId id="401" r:id="rId35"/>
    <p:sldId id="441" r:id="rId36"/>
    <p:sldId id="444" r:id="rId37"/>
    <p:sldId id="442" r:id="rId38"/>
    <p:sldId id="443" r:id="rId39"/>
    <p:sldId id="403" r:id="rId40"/>
    <p:sldId id="445" r:id="rId41"/>
    <p:sldId id="446" r:id="rId42"/>
    <p:sldId id="447" r:id="rId43"/>
    <p:sldId id="404" r:id="rId44"/>
    <p:sldId id="473" r:id="rId45"/>
    <p:sldId id="448" r:id="rId46"/>
    <p:sldId id="480" r:id="rId47"/>
    <p:sldId id="449" r:id="rId48"/>
    <p:sldId id="450" r:id="rId49"/>
    <p:sldId id="451" r:id="rId50"/>
    <p:sldId id="452" r:id="rId51"/>
    <p:sldId id="433" r:id="rId52"/>
    <p:sldId id="405" r:id="rId53"/>
    <p:sldId id="432" r:id="rId54"/>
    <p:sldId id="406" r:id="rId55"/>
    <p:sldId id="453" r:id="rId56"/>
    <p:sldId id="407" r:id="rId57"/>
    <p:sldId id="408" r:id="rId58"/>
    <p:sldId id="409" r:id="rId59"/>
    <p:sldId id="410" r:id="rId60"/>
    <p:sldId id="411" r:id="rId61"/>
    <p:sldId id="477" r:id="rId62"/>
    <p:sldId id="478" r:id="rId63"/>
    <p:sldId id="412" r:id="rId64"/>
    <p:sldId id="454" r:id="rId65"/>
    <p:sldId id="435" r:id="rId66"/>
    <p:sldId id="436" r:id="rId67"/>
    <p:sldId id="437" r:id="rId68"/>
    <p:sldId id="467" r:id="rId69"/>
    <p:sldId id="468" r:id="rId70"/>
    <p:sldId id="439" r:id="rId71"/>
    <p:sldId id="420" r:id="rId72"/>
    <p:sldId id="469" r:id="rId73"/>
    <p:sldId id="421" r:id="rId74"/>
    <p:sldId id="422" r:id="rId75"/>
    <p:sldId id="474" r:id="rId76"/>
    <p:sldId id="475" r:id="rId77"/>
    <p:sldId id="476" r:id="rId78"/>
    <p:sldId id="470" r:id="rId79"/>
    <p:sldId id="424" r:id="rId80"/>
    <p:sldId id="425" r:id="rId81"/>
    <p:sldId id="426" r:id="rId82"/>
    <p:sldId id="427" r:id="rId83"/>
    <p:sldId id="471" r:id="rId84"/>
    <p:sldId id="472" r:id="rId85"/>
    <p:sldId id="42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7F2"/>
    <a:srgbClr val="E0EBF4"/>
    <a:srgbClr val="6F8594"/>
    <a:srgbClr val="4F5458"/>
    <a:srgbClr val="0A0A0A"/>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35" autoAdjust="0"/>
  </p:normalViewPr>
  <p:slideViewPr>
    <p:cSldViewPr showGuides="1">
      <p:cViewPr varScale="1">
        <p:scale>
          <a:sx n="69" d="100"/>
          <a:sy n="69" d="100"/>
        </p:scale>
        <p:origin x="1128" y="5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 Poll = http://abcnews.go.com/US/story?id=90356&amp;page=1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a:p>
        </p:txBody>
      </p:sp>
    </p:spTree>
    <p:extLst>
      <p:ext uri="{BB962C8B-B14F-4D97-AF65-F5344CB8AC3E}">
        <p14:creationId xmlns:p14="http://schemas.microsoft.com/office/powerpoint/2010/main" val="199924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Gallup Poll = http://www.gallup.com/poll/7858/devil-demographic-details.aspx</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51</a:t>
            </a:fld>
            <a:endParaRPr lang="en-US"/>
          </a:p>
        </p:txBody>
      </p:sp>
    </p:spTree>
    <p:extLst>
      <p:ext uri="{BB962C8B-B14F-4D97-AF65-F5344CB8AC3E}">
        <p14:creationId xmlns:p14="http://schemas.microsoft.com/office/powerpoint/2010/main" val="375454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http://www.sxc.hu/browse.phtml?f=download&amp;id=1178354</a:t>
            </a:r>
          </a:p>
          <a:p>
            <a:r>
              <a:rPr lang="en-US" dirty="0"/>
              <a:t>Heart </a:t>
            </a:r>
            <a:r>
              <a:rPr lang="en-US" dirty="0" err="1"/>
              <a:t>sxc</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58</a:t>
            </a:fld>
            <a:endParaRPr lang="en-US"/>
          </a:p>
        </p:txBody>
      </p:sp>
    </p:spTree>
    <p:extLst>
      <p:ext uri="{BB962C8B-B14F-4D97-AF65-F5344CB8AC3E}">
        <p14:creationId xmlns:p14="http://schemas.microsoft.com/office/powerpoint/2010/main" val="2337426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http://www.sxc.hu/browse.phtml?f=download&amp;id=1178354</a:t>
            </a:r>
          </a:p>
          <a:p>
            <a:r>
              <a:rPr lang="en-US" dirty="0"/>
              <a:t>Heart </a:t>
            </a:r>
            <a:r>
              <a:rPr lang="en-US" dirty="0" err="1"/>
              <a:t>sxc</a:t>
            </a:r>
            <a:endParaRPr lang="en-US" dirty="0"/>
          </a:p>
          <a:p>
            <a:r>
              <a:rPr lang="en-US" dirty="0"/>
              <a:t>Foot prints</a:t>
            </a:r>
            <a:r>
              <a:rPr lang="en-US" baseline="0" dirty="0"/>
              <a:t>  http://www.sxc.hu/browse.phtml?f=download&amp;id=1054206</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59</a:t>
            </a:fld>
            <a:endParaRPr lang="en-US"/>
          </a:p>
        </p:txBody>
      </p:sp>
    </p:spTree>
    <p:extLst>
      <p:ext uri="{BB962C8B-B14F-4D97-AF65-F5344CB8AC3E}">
        <p14:creationId xmlns:p14="http://schemas.microsoft.com/office/powerpoint/2010/main" val="250645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will – Romans 12:1  “Present yourself (as Abraham presented Isaac) a living sacrifice!!!” </a:t>
            </a:r>
          </a:p>
          <a:p>
            <a:endParaRPr lang="en-US" baseline="0" dirty="0"/>
          </a:p>
          <a:p>
            <a:r>
              <a:rPr lang="en-US" baseline="0"/>
              <a:t>You choose to live it!</a:t>
            </a:r>
            <a:endParaRPr lang="en-US"/>
          </a:p>
        </p:txBody>
      </p:sp>
      <p:sp>
        <p:nvSpPr>
          <p:cNvPr id="4" name="Slide Number Placeholder 3"/>
          <p:cNvSpPr>
            <a:spLocks noGrp="1"/>
          </p:cNvSpPr>
          <p:nvPr>
            <p:ph type="sldNum" sz="quarter" idx="10"/>
          </p:nvPr>
        </p:nvSpPr>
        <p:spPr/>
        <p:txBody>
          <a:bodyPr/>
          <a:lstStyle/>
          <a:p>
            <a:fld id="{A20337DD-465E-4BC6-8893-660B9323BE1C}" type="slidenum">
              <a:rPr lang="en-US" smtClean="0"/>
              <a:pPr/>
              <a:t>83</a:t>
            </a:fld>
            <a:endParaRPr lang="en-US"/>
          </a:p>
        </p:txBody>
      </p:sp>
    </p:spTree>
    <p:extLst>
      <p:ext uri="{BB962C8B-B14F-4D97-AF65-F5344CB8AC3E}">
        <p14:creationId xmlns:p14="http://schemas.microsoft.com/office/powerpoint/2010/main" val="418162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John Burke  -- Knew</a:t>
            </a:r>
            <a:r>
              <a:rPr lang="en-US" baseline="0" dirty="0"/>
              <a:t> it, loved it, --but never appropriated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84</a:t>
            </a:fld>
            <a:endParaRPr lang="en-US"/>
          </a:p>
        </p:txBody>
      </p:sp>
    </p:spTree>
    <p:extLst>
      <p:ext uri="{BB962C8B-B14F-4D97-AF65-F5344CB8AC3E}">
        <p14:creationId xmlns:p14="http://schemas.microsoft.com/office/powerpoint/2010/main" val="201673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dirty="0"/>
              <a:t>At least three kinds of Faith</a:t>
            </a:r>
          </a:p>
        </p:txBody>
      </p:sp>
      <p:sp>
        <p:nvSpPr>
          <p:cNvPr id="8" name="Content Placeholder 7"/>
          <p:cNvSpPr>
            <a:spLocks noGrp="1"/>
          </p:cNvSpPr>
          <p:nvPr>
            <p:ph idx="1"/>
          </p:nvPr>
        </p:nvSpPr>
        <p:spPr/>
        <p:txBody>
          <a:bodyPr>
            <a:normAutofit/>
          </a:bodyPr>
          <a:lstStyle/>
          <a:p>
            <a:pPr algn="ctr"/>
            <a:r>
              <a:rPr lang="en-US" sz="5400" dirty="0"/>
              <a:t>according to James</a:t>
            </a:r>
          </a:p>
          <a:p>
            <a:pPr algn="ctr"/>
            <a:r>
              <a:rPr lang="en-US" sz="12000" dirty="0"/>
              <a:t>1 – 2 – 3 </a:t>
            </a:r>
          </a:p>
        </p:txBody>
      </p:sp>
    </p:spTree>
    <p:extLst>
      <p:ext uri="{BB962C8B-B14F-4D97-AF65-F5344CB8AC3E}">
        <p14:creationId xmlns:p14="http://schemas.microsoft.com/office/powerpoint/2010/main" val="42836304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a:t>
            </a:r>
            <a:r>
              <a:rPr lang="en-US" u="sng" dirty="0">
                <a:effectLst>
                  <a:glow rad="127000">
                    <a:srgbClr val="C00000"/>
                  </a:glow>
                  <a:outerShdw blurRad="38100" dist="38100" dir="2700000" algn="tl">
                    <a:srgbClr val="000000">
                      <a:alpha val="43137"/>
                    </a:srgbClr>
                  </a:outerShdw>
                </a:effectLst>
              </a:rPr>
              <a:t>Dead</a:t>
            </a:r>
            <a:r>
              <a:rPr lang="en-US" dirty="0">
                <a:effectLst>
                  <a:glow rad="127000">
                    <a:srgbClr val="C00000"/>
                  </a:glow>
                  <a:outerShdw blurRad="38100" dist="38100" dir="2700000" algn="tl">
                    <a:srgbClr val="000000">
                      <a:alpha val="43137"/>
                    </a:srgbClr>
                  </a:outerShdw>
                </a:effectLst>
              </a:rPr>
              <a:t> </a:t>
            </a:r>
            <a:r>
              <a:rPr lang="en-US" dirty="0"/>
              <a:t>Intellectual Faith</a:t>
            </a:r>
          </a:p>
        </p:txBody>
      </p:sp>
      <p:sp>
        <p:nvSpPr>
          <p:cNvPr id="3" name="Content Placeholder 2"/>
          <p:cNvSpPr>
            <a:spLocks noGrp="1"/>
          </p:cNvSpPr>
          <p:nvPr>
            <p:ph idx="1"/>
          </p:nvPr>
        </p:nvSpPr>
        <p:spPr>
          <a:xfrm>
            <a:off x="1981200" y="1127919"/>
            <a:ext cx="8686800" cy="4602163"/>
          </a:xfrm>
        </p:spPr>
        <p:txBody>
          <a:bodyPr/>
          <a:lstStyle/>
          <a:p>
            <a:endParaRPr lang="en-US" dirty="0"/>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7548539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981200" y="1127919"/>
            <a:ext cx="8686800" cy="4602163"/>
          </a:xfrm>
        </p:spPr>
        <p:txBody>
          <a:bodyPr/>
          <a:lstStyle/>
          <a:p>
            <a:r>
              <a:rPr lang="en-US" dirty="0"/>
              <a:t>[1]  faith by itself ... is dead. </a:t>
            </a:r>
            <a:r>
              <a:rPr lang="en-US" sz="3200" dirty="0"/>
              <a:t>-James 2:17</a:t>
            </a:r>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80284912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981200" y="1127919"/>
            <a:ext cx="8686800" cy="4602163"/>
          </a:xfrm>
        </p:spPr>
        <p:txBody>
          <a:bodyPr/>
          <a:lstStyle/>
          <a:p>
            <a:r>
              <a:rPr lang="en-US" dirty="0"/>
              <a:t>[1]  faith by itself ... is dead. </a:t>
            </a:r>
            <a:r>
              <a:rPr lang="en-US" sz="3200" dirty="0"/>
              <a:t>-James 2:17</a:t>
            </a:r>
          </a:p>
          <a:p>
            <a:r>
              <a:rPr lang="en-US" dirty="0"/>
              <a:t>[2]  that faith ... is useless [dead] -</a:t>
            </a:r>
            <a:r>
              <a:rPr lang="en-US" sz="3200" dirty="0"/>
              <a:t>James 2:20</a:t>
            </a:r>
          </a:p>
          <a:p>
            <a:endParaRPr lang="en-US" dirty="0"/>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243530042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981200" y="1127919"/>
            <a:ext cx="8686800" cy="4602163"/>
          </a:xfrm>
        </p:spPr>
        <p:txBody>
          <a:bodyPr/>
          <a:lstStyle/>
          <a:p>
            <a:r>
              <a:rPr lang="en-US" dirty="0"/>
              <a:t>[1]  faith by itself ... is dead. </a:t>
            </a:r>
            <a:r>
              <a:rPr lang="en-US" sz="3200" dirty="0"/>
              <a:t>-James 2:17</a:t>
            </a:r>
          </a:p>
          <a:p>
            <a:r>
              <a:rPr lang="en-US" dirty="0"/>
              <a:t>[2]  that faith ... is useless [dead] -</a:t>
            </a:r>
            <a:r>
              <a:rPr lang="en-US" sz="3200" dirty="0"/>
              <a:t>James 2:20</a:t>
            </a:r>
          </a:p>
          <a:p>
            <a:r>
              <a:rPr lang="en-US" dirty="0"/>
              <a:t>[3]  faith ... is dead. </a:t>
            </a:r>
            <a:r>
              <a:rPr lang="en-US" sz="3200" dirty="0"/>
              <a:t>-James 2:26</a:t>
            </a:r>
          </a:p>
          <a:p>
            <a:endParaRPr lang="en-US" dirty="0"/>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6269113"/>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981200" y="1127919"/>
            <a:ext cx="8382000" cy="4602163"/>
          </a:xfrm>
        </p:spPr>
        <p:txBody>
          <a:bodyPr/>
          <a:lstStyle/>
          <a:p>
            <a:pPr algn="ctr"/>
            <a:r>
              <a:rPr lang="en-US" sz="4400" dirty="0"/>
              <a:t>What Kind of Faith is </a:t>
            </a:r>
            <a:r>
              <a:rPr lang="en-US" sz="4400" u="sng" dirty="0">
                <a:solidFill>
                  <a:srgbClr val="FFFF00"/>
                </a:solidFill>
                <a:effectLst>
                  <a:glow rad="127000">
                    <a:srgbClr val="C00000"/>
                  </a:glow>
                  <a:outerShdw blurRad="38100" dist="38100" dir="2700000" algn="tl">
                    <a:srgbClr val="000000">
                      <a:alpha val="43137"/>
                    </a:srgbClr>
                  </a:outerShdw>
                </a:effectLst>
              </a:rPr>
              <a:t>Dead</a:t>
            </a:r>
            <a:r>
              <a:rPr lang="en-US" sz="4400" dirty="0"/>
              <a:t>?</a:t>
            </a:r>
          </a:p>
          <a:p>
            <a:pPr algn="ctr"/>
            <a:endParaRPr lang="en-US" sz="3200" dirty="0"/>
          </a:p>
          <a:p>
            <a:endParaRPr lang="en-US" dirty="0"/>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4124009230"/>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0" y="990601"/>
            <a:ext cx="12192000" cy="4739481"/>
          </a:xfrm>
        </p:spPr>
        <p:txBody>
          <a:bodyPr/>
          <a:lstStyle/>
          <a:p>
            <a:pPr marL="0" indent="0" algn="ctr"/>
            <a:r>
              <a:rPr lang="en-US" sz="4400" dirty="0"/>
              <a:t>Answer:  </a:t>
            </a:r>
            <a:br>
              <a:rPr lang="en-US" sz="4400" dirty="0"/>
            </a:br>
            <a:r>
              <a:rPr lang="en-US" sz="4400" dirty="0"/>
              <a:t>A professed, “all-</a:t>
            </a:r>
            <a:r>
              <a:rPr lang="en-US" sz="4400" u="sng" dirty="0">
                <a:solidFill>
                  <a:srgbClr val="FFFF00"/>
                </a:solidFill>
                <a:effectLst>
                  <a:glow rad="127000">
                    <a:srgbClr val="C00000"/>
                  </a:glow>
                  <a:outerShdw blurRad="38100" dist="38100" dir="2700000" algn="tl">
                    <a:srgbClr val="000000">
                      <a:alpha val="43137"/>
                    </a:srgbClr>
                  </a:outerShdw>
                </a:effectLst>
              </a:rPr>
              <a:t>talk</a:t>
            </a:r>
            <a:r>
              <a:rPr lang="en-US" sz="4400" dirty="0"/>
              <a:t> and </a:t>
            </a:r>
            <a:r>
              <a:rPr lang="en-US" sz="4400" dirty="0">
                <a:effectLst>
                  <a:glow rad="127000">
                    <a:srgbClr val="C00000">
                      <a:alpha val="0"/>
                    </a:srgbClr>
                  </a:glow>
                  <a:outerShdw blurRad="38100" dist="38100" dir="2700000" algn="tl">
                    <a:srgbClr val="000000">
                      <a:alpha val="43137"/>
                    </a:srgbClr>
                  </a:outerShdw>
                </a:effectLst>
              </a:rPr>
              <a:t>no-</a:t>
            </a:r>
            <a:r>
              <a:rPr lang="en-US" sz="4400" u="sng" dirty="0">
                <a:solidFill>
                  <a:srgbClr val="FFFF00"/>
                </a:solidFill>
                <a:effectLst>
                  <a:glow rad="127000">
                    <a:srgbClr val="C00000"/>
                  </a:glow>
                  <a:outerShdw blurRad="38100" dist="38100" dir="2700000" algn="tl">
                    <a:srgbClr val="000000">
                      <a:alpha val="43137"/>
                    </a:srgbClr>
                  </a:outerShdw>
                </a:effectLst>
              </a:rPr>
              <a:t>show</a:t>
            </a:r>
            <a:r>
              <a:rPr lang="en-US" sz="4400" dirty="0"/>
              <a:t>,” kind of Faith!</a:t>
            </a:r>
          </a:p>
          <a:p>
            <a:pPr algn="ctr"/>
            <a:endParaRPr lang="en-US" sz="3200" dirty="0"/>
          </a:p>
          <a:p>
            <a:endParaRPr lang="en-US" dirty="0"/>
          </a:p>
        </p:txBody>
      </p:sp>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403395316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 y="3048000"/>
            <a:ext cx="12286396" cy="3903171"/>
          </a:xfrm>
          <a:prstGeom prst="rect">
            <a:avLst/>
          </a:prstGeom>
        </p:spPr>
      </p:pic>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609600" y="990601"/>
            <a:ext cx="10591800" cy="4739481"/>
          </a:xfrm>
        </p:spPr>
        <p:txBody>
          <a:bodyPr/>
          <a:lstStyle/>
          <a:p>
            <a:pPr algn="ctr">
              <a:lnSpc>
                <a:spcPct val="90000"/>
              </a:lnSpc>
            </a:pPr>
            <a:br>
              <a:rPr lang="en-US" sz="4400" dirty="0"/>
            </a:br>
            <a:r>
              <a:rPr lang="en-US" sz="4400" dirty="0"/>
              <a:t>James puts it like this:</a:t>
            </a:r>
            <a:br>
              <a:rPr lang="en-US" sz="2400" dirty="0"/>
            </a:br>
            <a:endParaRPr lang="en-US" sz="24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r>
              <a:rPr lang="en-US" sz="4000" baseline="30000" dirty="0"/>
              <a:t>14</a:t>
            </a:r>
            <a:r>
              <a:rPr lang="en-US" sz="4000" dirty="0"/>
              <a:t> What good is it, my brothers, if a man </a:t>
            </a:r>
            <a:r>
              <a:rPr lang="en-US" sz="4000" dirty="0">
                <a:solidFill>
                  <a:srgbClr val="FFFF00"/>
                </a:solidFill>
              </a:rPr>
              <a:t>claims to have</a:t>
            </a:r>
            <a:r>
              <a:rPr lang="en-US" sz="4000" dirty="0"/>
              <a:t> (professes) faith but has no deeds? </a:t>
            </a:r>
            <a:r>
              <a:rPr lang="en-US" sz="4000" dirty="0">
                <a:solidFill>
                  <a:srgbClr val="FFFF00"/>
                </a:solidFill>
              </a:rPr>
              <a:t>Can such faith save him</a:t>
            </a:r>
            <a:r>
              <a:rPr lang="en-US" sz="4000" dirty="0"/>
              <a:t>? (James 2:14)</a:t>
            </a:r>
          </a:p>
          <a:p>
            <a:pPr algn="ctr">
              <a:lnSpc>
                <a:spcPct val="90000"/>
              </a:lnSpc>
            </a:pPr>
            <a:endParaRPr lang="en-US" sz="3200" dirty="0"/>
          </a:p>
          <a:p>
            <a:endParaRPr lang="en-US" dirty="0"/>
          </a:p>
        </p:txBody>
      </p:sp>
    </p:spTree>
    <p:extLst>
      <p:ext uri="{BB962C8B-B14F-4D97-AF65-F5344CB8AC3E}">
        <p14:creationId xmlns:p14="http://schemas.microsoft.com/office/powerpoint/2010/main" val="2012165877"/>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 y="3048000"/>
            <a:ext cx="12286396" cy="3903171"/>
          </a:xfrm>
          <a:prstGeom prst="rect">
            <a:avLst/>
          </a:prstGeom>
        </p:spPr>
      </p:pic>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609600" y="990601"/>
            <a:ext cx="10591800" cy="4739481"/>
          </a:xfrm>
        </p:spPr>
        <p:txBody>
          <a:bodyPr/>
          <a:lstStyle/>
          <a:p>
            <a:pPr algn="ctr">
              <a:lnSpc>
                <a:spcPct val="90000"/>
              </a:lnSpc>
            </a:pPr>
            <a:br>
              <a:rPr lang="en-US" sz="4400" dirty="0"/>
            </a:br>
            <a:r>
              <a:rPr lang="en-US" sz="4400" dirty="0"/>
              <a:t>James puts it like this:</a:t>
            </a:r>
            <a:br>
              <a:rPr lang="en-US" sz="2400" dirty="0"/>
            </a:br>
            <a:endParaRPr lang="en-US" sz="24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endParaRPr lang="en-US" sz="3200" baseline="30000" dirty="0"/>
          </a:p>
          <a:p>
            <a:pPr algn="ctr">
              <a:lnSpc>
                <a:spcPct val="90000"/>
              </a:lnSpc>
            </a:pPr>
            <a:r>
              <a:rPr lang="en-US" sz="4000" baseline="30000" dirty="0"/>
              <a:t>14</a:t>
            </a:r>
            <a:r>
              <a:rPr lang="en-US" sz="4000" dirty="0"/>
              <a:t> What good is it, my brothers, if a man </a:t>
            </a:r>
            <a:r>
              <a:rPr lang="en-US" sz="4000" dirty="0">
                <a:solidFill>
                  <a:srgbClr val="FFFF00"/>
                </a:solidFill>
              </a:rPr>
              <a:t>claims to have</a:t>
            </a:r>
            <a:r>
              <a:rPr lang="en-US" sz="4000" dirty="0"/>
              <a:t> (professes) faith but has no deeds? </a:t>
            </a:r>
            <a:r>
              <a:rPr lang="en-US" sz="4000" u="sng" dirty="0">
                <a:solidFill>
                  <a:srgbClr val="FFFF00"/>
                </a:solidFill>
              </a:rPr>
              <a:t>Can such faith save him</a:t>
            </a:r>
            <a:r>
              <a:rPr lang="en-US" sz="4000" dirty="0">
                <a:solidFill>
                  <a:srgbClr val="FFFF00"/>
                </a:solidFill>
              </a:rPr>
              <a:t>? </a:t>
            </a:r>
            <a:r>
              <a:rPr lang="en-US" sz="4000" dirty="0"/>
              <a:t>(James 2:14)</a:t>
            </a:r>
          </a:p>
          <a:p>
            <a:pPr algn="ctr">
              <a:lnSpc>
                <a:spcPct val="90000"/>
              </a:lnSpc>
            </a:pPr>
            <a:endParaRPr lang="en-US" sz="3200" dirty="0"/>
          </a:p>
          <a:p>
            <a:endParaRPr lang="en-US" dirty="0"/>
          </a:p>
        </p:txBody>
      </p:sp>
      <p:sp>
        <p:nvSpPr>
          <p:cNvPr id="5" name="TextBox 4"/>
          <p:cNvSpPr txBox="1"/>
          <p:nvPr/>
        </p:nvSpPr>
        <p:spPr>
          <a:xfrm>
            <a:off x="2895600" y="2438400"/>
            <a:ext cx="6400800" cy="4016484"/>
          </a:xfrm>
          <a:prstGeom prst="rect">
            <a:avLst/>
          </a:prstGeom>
          <a:solidFill>
            <a:srgbClr val="C00000"/>
          </a:solidFill>
          <a:effectLst>
            <a:softEdge rad="317500"/>
          </a:effectLst>
        </p:spPr>
        <p:txBody>
          <a:bodyPr wrap="square" rtlCol="0">
            <a:spAutoFit/>
          </a:bodyPr>
          <a:lstStyle/>
          <a:p>
            <a:pPr algn="ctr"/>
            <a:br>
              <a:rPr lang="en-US" sz="1500" b="1" dirty="0">
                <a:solidFill>
                  <a:srgbClr val="FFFF00"/>
                </a:solidFill>
                <a:latin typeface="Arial Black" pitchFamily="34" charset="0"/>
              </a:rPr>
            </a:br>
            <a:r>
              <a:rPr lang="en-US" sz="6000" b="1" dirty="0">
                <a:solidFill>
                  <a:srgbClr val="FFFF00"/>
                </a:solidFill>
                <a:latin typeface="Arial Black" pitchFamily="34" charset="0"/>
              </a:rPr>
              <a:t>The Answer:</a:t>
            </a:r>
          </a:p>
          <a:p>
            <a:pPr algn="ctr"/>
            <a:r>
              <a:rPr lang="en-US" sz="18000" b="1" dirty="0">
                <a:solidFill>
                  <a:srgbClr val="FFFF00"/>
                </a:solidFill>
                <a:latin typeface="Arial Black" pitchFamily="34" charset="0"/>
              </a:rPr>
              <a:t>NO!</a:t>
            </a:r>
          </a:p>
        </p:txBody>
      </p:sp>
    </p:spTree>
    <p:extLst>
      <p:ext uri="{BB962C8B-B14F-4D97-AF65-F5344CB8AC3E}">
        <p14:creationId xmlns:p14="http://schemas.microsoft.com/office/powerpoint/2010/main" val="4387850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6" name="Rounded Rectangular Callout 5"/>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257800" cy="4983163"/>
          </a:xfrm>
        </p:spPr>
        <p:txBody>
          <a:bodyPr/>
          <a:lstStyle/>
          <a:p>
            <a:r>
              <a:rPr lang="en-US" sz="4000" dirty="0"/>
              <a:t>Jesus put it this way:</a:t>
            </a:r>
          </a:p>
          <a:p>
            <a:pPr marL="0" indent="0"/>
            <a:r>
              <a:rPr lang="en-US" sz="4000" dirty="0"/>
              <a:t> </a:t>
            </a:r>
            <a:r>
              <a:rPr lang="en-US" sz="4000" baseline="30000" dirty="0"/>
              <a:t>21</a:t>
            </a:r>
            <a:r>
              <a:rPr lang="en-US" sz="4000" dirty="0"/>
              <a:t> "Not everyone </a:t>
            </a:r>
            <a:br>
              <a:rPr lang="en-US" sz="4000" dirty="0"/>
            </a:br>
            <a:r>
              <a:rPr lang="en-US" sz="4000" dirty="0"/>
              <a:t>who says to me, </a:t>
            </a:r>
            <a:br>
              <a:rPr lang="en-US" sz="4000" dirty="0"/>
            </a:br>
            <a:r>
              <a:rPr lang="en-US" sz="4000" dirty="0"/>
              <a:t>'Lord, Lord,' will enter the kingdom of heaven, but only he who does the will of my Father who is in heaven.   </a:t>
            </a:r>
          </a:p>
          <a:p>
            <a:endParaRPr lang="en-US" dirty="0"/>
          </a:p>
        </p:txBody>
      </p:sp>
    </p:spTree>
    <p:extLst>
      <p:ext uri="{BB962C8B-B14F-4D97-AF65-F5344CB8AC3E}">
        <p14:creationId xmlns:p14="http://schemas.microsoft.com/office/powerpoint/2010/main" val="2975478200"/>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24200"/>
            <a:ext cx="5005137" cy="1470025"/>
          </a:xfrm>
        </p:spPr>
        <p:txBody>
          <a:bodyPr/>
          <a:lstStyle/>
          <a:p>
            <a:pPr algn="l"/>
            <a:r>
              <a:rPr lang="en-US" sz="8000" dirty="0"/>
              <a:t>When Talk is CHEAP!</a:t>
            </a:r>
            <a:endParaRPr lang="en-US" sz="8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3729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8" name="Rounded Rectangular Callout 7"/>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257800" cy="4983163"/>
          </a:xfrm>
        </p:spPr>
        <p:txBody>
          <a:bodyPr>
            <a:noAutofit/>
          </a:bodyPr>
          <a:lstStyle/>
          <a:p>
            <a:r>
              <a:rPr lang="en-US" sz="4000" dirty="0"/>
              <a:t>Jesus put it this way:</a:t>
            </a:r>
          </a:p>
          <a:p>
            <a:pPr marL="0" indent="0"/>
            <a:r>
              <a:rPr lang="en-US" sz="4000" dirty="0"/>
              <a:t> </a:t>
            </a:r>
            <a:r>
              <a:rPr lang="en-US" sz="4000" baseline="30000" dirty="0"/>
              <a:t>22</a:t>
            </a:r>
            <a:r>
              <a:rPr lang="en-US" sz="4000" dirty="0"/>
              <a:t> Many will say to me on that day, 'Lord, Lord, did we not prophesy in your name, and in your name drive out demons and perform many miracles?‘   </a:t>
            </a:r>
          </a:p>
          <a:p>
            <a:endParaRPr lang="en-US" sz="4000" dirty="0"/>
          </a:p>
          <a:p>
            <a:endParaRPr lang="en-US" sz="4000" dirty="0"/>
          </a:p>
        </p:txBody>
      </p:sp>
    </p:spTree>
    <p:extLst>
      <p:ext uri="{BB962C8B-B14F-4D97-AF65-F5344CB8AC3E}">
        <p14:creationId xmlns:p14="http://schemas.microsoft.com/office/powerpoint/2010/main" val="822815890"/>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2" name="Rounded Rectangular Callout 11"/>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105400" cy="4983163"/>
          </a:xfrm>
        </p:spPr>
        <p:txBody>
          <a:bodyPr/>
          <a:lstStyle/>
          <a:p>
            <a:r>
              <a:rPr lang="en-US" sz="4000" dirty="0"/>
              <a:t>Jesus put it this way:</a:t>
            </a:r>
          </a:p>
          <a:p>
            <a:pPr marL="0" indent="0"/>
            <a:r>
              <a:rPr lang="en-US" sz="4000" dirty="0"/>
              <a:t>  </a:t>
            </a:r>
            <a:r>
              <a:rPr lang="en-US" sz="4000" baseline="30000" dirty="0"/>
              <a:t>23</a:t>
            </a:r>
            <a:r>
              <a:rPr lang="en-US" sz="4000" dirty="0"/>
              <a:t> Then I will tell them plainly, 'I never knew you. Away from me, you evildoers!'</a:t>
            </a:r>
          </a:p>
          <a:p>
            <a:pPr marL="0" indent="0"/>
            <a:endParaRPr lang="en-US" dirty="0"/>
          </a:p>
          <a:p>
            <a:endParaRPr lang="en-US" dirty="0"/>
          </a:p>
          <a:p>
            <a:endParaRPr lang="en-US" dirty="0"/>
          </a:p>
        </p:txBody>
      </p:sp>
    </p:spTree>
    <p:extLst>
      <p:ext uri="{BB962C8B-B14F-4D97-AF65-F5344CB8AC3E}">
        <p14:creationId xmlns:p14="http://schemas.microsoft.com/office/powerpoint/2010/main" val="313605716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2" name="Rounded Rectangular Callout 11"/>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105400" cy="4983163"/>
          </a:xfrm>
        </p:spPr>
        <p:txBody>
          <a:bodyPr/>
          <a:lstStyle/>
          <a:p>
            <a:r>
              <a:rPr lang="en-US" sz="4000" dirty="0"/>
              <a:t>Jesus put it this way:</a:t>
            </a:r>
          </a:p>
          <a:p>
            <a:pPr marL="0" indent="0"/>
            <a:r>
              <a:rPr lang="en-US" sz="4000" dirty="0"/>
              <a:t>  </a:t>
            </a:r>
            <a:r>
              <a:rPr lang="en-US" sz="4000" baseline="30000" dirty="0"/>
              <a:t>23</a:t>
            </a:r>
            <a:r>
              <a:rPr lang="en-US" sz="4000" dirty="0"/>
              <a:t> Then I will tell them plainly, 'I never knew you. Away from me, you evildoers!'</a:t>
            </a:r>
          </a:p>
          <a:p>
            <a:pPr marL="0" indent="0"/>
            <a:endParaRPr lang="en-US" dirty="0"/>
          </a:p>
          <a:p>
            <a:endParaRPr lang="en-US" dirty="0"/>
          </a:p>
          <a:p>
            <a:endParaRPr lang="en-US" dirty="0"/>
          </a:p>
        </p:txBody>
      </p:sp>
      <p:grpSp>
        <p:nvGrpSpPr>
          <p:cNvPr id="8" name="Group 7"/>
          <p:cNvGrpSpPr/>
          <p:nvPr/>
        </p:nvGrpSpPr>
        <p:grpSpPr>
          <a:xfrm>
            <a:off x="1981200" y="4222377"/>
            <a:ext cx="4222376" cy="2178423"/>
            <a:chOff x="457200" y="4047565"/>
            <a:chExt cx="4222376" cy="2178423"/>
          </a:xfrm>
        </p:grpSpPr>
        <p:sp>
          <p:nvSpPr>
            <p:cNvPr id="6" name="Rounded Rectangle 5"/>
            <p:cNvSpPr/>
            <p:nvPr/>
          </p:nvSpPr>
          <p:spPr>
            <a:xfrm>
              <a:off x="457200" y="4047565"/>
              <a:ext cx="4222376" cy="2178423"/>
            </a:xfrm>
            <a:prstGeom prst="roundRect">
              <a:avLst>
                <a:gd name="adj" fmla="val 32099"/>
              </a:avLst>
            </a:prstGeom>
            <a:solidFill>
              <a:srgbClr val="C0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41294" y="4316506"/>
              <a:ext cx="3294530" cy="1554272"/>
            </a:xfrm>
            <a:prstGeom prst="rect">
              <a:avLst/>
            </a:prstGeom>
            <a:noFill/>
            <a:effectLst>
              <a:softEdge rad="317500"/>
            </a:effectLst>
          </p:spPr>
          <p:txBody>
            <a:bodyPr wrap="square" rtlCol="0">
              <a:spAutoFit/>
            </a:bodyPr>
            <a:lstStyle/>
            <a:p>
              <a:r>
                <a:rPr lang="en-US" sz="9500" b="1" dirty="0">
                  <a:solidFill>
                    <a:srgbClr val="FFFF00"/>
                  </a:solidFill>
                </a:rPr>
                <a:t>WHY?</a:t>
              </a:r>
            </a:p>
          </p:txBody>
        </p:sp>
      </p:grpSp>
    </p:spTree>
    <p:extLst>
      <p:ext uri="{BB962C8B-B14F-4D97-AF65-F5344CB8AC3E}">
        <p14:creationId xmlns:p14="http://schemas.microsoft.com/office/powerpoint/2010/main" val="361669925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0" name="Rounded Rectangular Callout 9"/>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105400" cy="4983163"/>
          </a:xfrm>
        </p:spPr>
        <p:txBody>
          <a:bodyPr>
            <a:noAutofit/>
          </a:bodyPr>
          <a:lstStyle/>
          <a:p>
            <a:r>
              <a:rPr lang="en-US" sz="4000" dirty="0"/>
              <a:t>Previously Jesus said, </a:t>
            </a:r>
          </a:p>
          <a:p>
            <a:pPr marL="0" indent="0">
              <a:lnSpc>
                <a:spcPts val="3800"/>
              </a:lnSpc>
            </a:pPr>
            <a:br>
              <a:rPr lang="en-US" sz="4000" baseline="30000" dirty="0"/>
            </a:br>
            <a:r>
              <a:rPr lang="en-US" sz="4000" baseline="30000" dirty="0"/>
              <a:t>18</a:t>
            </a:r>
            <a:r>
              <a:rPr lang="en-US" sz="4000" dirty="0"/>
              <a:t> A good tree cannot bear bad fruit, and a bad tree cannot bear good fruit.   </a:t>
            </a:r>
            <a:r>
              <a:rPr lang="en-US" sz="4000" baseline="30000" dirty="0"/>
              <a:t>19</a:t>
            </a:r>
            <a:r>
              <a:rPr lang="en-US" sz="4000" dirty="0"/>
              <a:t> Every tree that does not bear good fruit is cut down and thrown into the fire.</a:t>
            </a:r>
          </a:p>
        </p:txBody>
      </p:sp>
    </p:spTree>
    <p:extLst>
      <p:ext uri="{BB962C8B-B14F-4D97-AF65-F5344CB8AC3E}">
        <p14:creationId xmlns:p14="http://schemas.microsoft.com/office/powerpoint/2010/main" val="377702026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3" name="Rounded Rectangular Callout 12"/>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029200" cy="4983163"/>
          </a:xfrm>
        </p:spPr>
        <p:txBody>
          <a:bodyPr/>
          <a:lstStyle/>
          <a:p>
            <a:r>
              <a:rPr lang="en-US" dirty="0"/>
              <a:t>Previously Jesus said, </a:t>
            </a:r>
          </a:p>
          <a:p>
            <a:pPr marL="0" indent="0">
              <a:lnSpc>
                <a:spcPts val="3800"/>
              </a:lnSpc>
            </a:pPr>
            <a:br>
              <a:rPr lang="en-US" baseline="30000" dirty="0"/>
            </a:br>
            <a:r>
              <a:rPr lang="en-US" sz="4000" baseline="30000" dirty="0"/>
              <a:t>20</a:t>
            </a:r>
            <a:r>
              <a:rPr lang="en-US" sz="4000" dirty="0"/>
              <a:t> Thus, by their fruit you will recognize them.</a:t>
            </a:r>
          </a:p>
          <a:p>
            <a:pPr marL="0" indent="0"/>
            <a:endParaRPr lang="en-US" dirty="0"/>
          </a:p>
          <a:p>
            <a:endParaRPr lang="en-US" dirty="0"/>
          </a:p>
          <a:p>
            <a:endParaRPr lang="en-US" dirty="0"/>
          </a:p>
        </p:txBody>
      </p:sp>
    </p:spTree>
    <p:extLst>
      <p:ext uri="{BB962C8B-B14F-4D97-AF65-F5344CB8AC3E}">
        <p14:creationId xmlns:p14="http://schemas.microsoft.com/office/powerpoint/2010/main" val="167608639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3" name="Rounded Rectangular Callout 12"/>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600200" y="1143001"/>
            <a:ext cx="5029200" cy="4983163"/>
          </a:xfrm>
        </p:spPr>
        <p:txBody>
          <a:bodyPr/>
          <a:lstStyle/>
          <a:p>
            <a:r>
              <a:rPr lang="en-US" dirty="0"/>
              <a:t>Previously Jesus said, </a:t>
            </a:r>
          </a:p>
          <a:p>
            <a:pPr marL="0" indent="0">
              <a:lnSpc>
                <a:spcPts val="3800"/>
              </a:lnSpc>
            </a:pPr>
            <a:br>
              <a:rPr lang="en-US" baseline="30000" dirty="0"/>
            </a:br>
            <a:r>
              <a:rPr lang="en-US" sz="4000" baseline="30000" dirty="0"/>
              <a:t>20</a:t>
            </a:r>
            <a:r>
              <a:rPr lang="en-US" sz="4000" dirty="0"/>
              <a:t> Thus, by their fruit you will recognize them.</a:t>
            </a:r>
          </a:p>
          <a:p>
            <a:pPr marL="0" indent="0"/>
            <a:endParaRPr lang="en-US" dirty="0"/>
          </a:p>
          <a:p>
            <a:endParaRPr lang="en-US" dirty="0"/>
          </a:p>
          <a:p>
            <a:endParaRPr lang="en-US" dirty="0"/>
          </a:p>
        </p:txBody>
      </p:sp>
      <p:grpSp>
        <p:nvGrpSpPr>
          <p:cNvPr id="6" name="Group 5"/>
          <p:cNvGrpSpPr/>
          <p:nvPr/>
        </p:nvGrpSpPr>
        <p:grpSpPr>
          <a:xfrm>
            <a:off x="1981200" y="4047566"/>
            <a:ext cx="4222376" cy="2178423"/>
            <a:chOff x="457200" y="4047565"/>
            <a:chExt cx="4222376" cy="2178423"/>
          </a:xfrm>
        </p:grpSpPr>
        <p:sp>
          <p:nvSpPr>
            <p:cNvPr id="9" name="Rounded Rectangle 8"/>
            <p:cNvSpPr/>
            <p:nvPr/>
          </p:nvSpPr>
          <p:spPr>
            <a:xfrm>
              <a:off x="457200" y="4047565"/>
              <a:ext cx="4222376" cy="2178423"/>
            </a:xfrm>
            <a:prstGeom prst="roundRect">
              <a:avLst>
                <a:gd name="adj" fmla="val 32099"/>
              </a:avLst>
            </a:prstGeom>
            <a:solidFill>
              <a:srgbClr val="C0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9929" y="4316506"/>
              <a:ext cx="3455895" cy="1631216"/>
            </a:xfrm>
            <a:prstGeom prst="rect">
              <a:avLst/>
            </a:prstGeom>
            <a:noFill/>
            <a:effectLst>
              <a:softEdge rad="317500"/>
            </a:effectLst>
          </p:spPr>
          <p:txBody>
            <a:bodyPr wrap="square" rtlCol="0">
              <a:spAutoFit/>
            </a:bodyPr>
            <a:lstStyle/>
            <a:p>
              <a:pPr algn="ctr"/>
              <a:r>
                <a:rPr lang="en-US" sz="5000" b="1" dirty="0">
                  <a:solidFill>
                    <a:srgbClr val="FFFF00"/>
                  </a:solidFill>
                </a:rPr>
                <a:t>Saving Faith</a:t>
              </a:r>
            </a:p>
            <a:p>
              <a:pPr algn="ctr"/>
              <a:r>
                <a:rPr lang="en-US" sz="5000" b="1" dirty="0">
                  <a:solidFill>
                    <a:srgbClr val="FFFF00"/>
                  </a:solidFill>
                </a:rPr>
                <a:t>Works!</a:t>
              </a:r>
            </a:p>
          </p:txBody>
        </p:sp>
      </p:grpSp>
    </p:spTree>
    <p:extLst>
      <p:ext uri="{BB962C8B-B14F-4D97-AF65-F5344CB8AC3E}">
        <p14:creationId xmlns:p14="http://schemas.microsoft.com/office/powerpoint/2010/main" val="1182442865"/>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
        <p:nvSpPr>
          <p:cNvPr id="13" name="Rounded Rectangular Callout 12"/>
          <p:cNvSpPr/>
          <p:nvPr/>
        </p:nvSpPr>
        <p:spPr>
          <a:xfrm>
            <a:off x="1371600" y="1761564"/>
            <a:ext cx="5486401" cy="4715436"/>
          </a:xfrm>
          <a:prstGeom prst="wedgeRoundRectCallout">
            <a:avLst>
              <a:gd name="adj1" fmla="val 104760"/>
              <a:gd name="adj2" fmla="val -1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752600" y="1143001"/>
            <a:ext cx="4876800" cy="4983163"/>
          </a:xfrm>
        </p:spPr>
        <p:txBody>
          <a:bodyPr/>
          <a:lstStyle/>
          <a:p>
            <a:r>
              <a:rPr lang="en-US" dirty="0"/>
              <a:t>Jesus </a:t>
            </a:r>
            <a:r>
              <a:rPr lang="en-US" dirty="0">
                <a:solidFill>
                  <a:srgbClr val="FFFF00"/>
                </a:solidFill>
              </a:rPr>
              <a:t>concludes</a:t>
            </a:r>
            <a:r>
              <a:rPr lang="en-US" dirty="0"/>
              <a:t> , </a:t>
            </a:r>
          </a:p>
          <a:p>
            <a:pPr marL="0" indent="0">
              <a:lnSpc>
                <a:spcPts val="3800"/>
              </a:lnSpc>
            </a:pPr>
            <a:br>
              <a:rPr lang="en-US" baseline="30000" dirty="0"/>
            </a:br>
            <a:r>
              <a:rPr lang="en-US" sz="4000" b="0" dirty="0"/>
              <a:t> </a:t>
            </a:r>
            <a:r>
              <a:rPr lang="en-US" sz="4000" baseline="30000" dirty="0"/>
              <a:t>24</a:t>
            </a:r>
            <a:r>
              <a:rPr lang="en-US" sz="4000" dirty="0"/>
              <a:t> "Therefore everyone who hears these words of mine and </a:t>
            </a:r>
            <a:r>
              <a:rPr lang="en-US" sz="4000" dirty="0">
                <a:solidFill>
                  <a:srgbClr val="FFFF00"/>
                </a:solidFill>
              </a:rPr>
              <a:t>puts them into practice </a:t>
            </a:r>
            <a:r>
              <a:rPr lang="en-US" sz="4000" dirty="0"/>
              <a:t>is like a wise man who built his house on the rock. (Mat 7:24)</a:t>
            </a:r>
            <a:endParaRPr lang="en-US" dirty="0"/>
          </a:p>
          <a:p>
            <a:endParaRPr lang="en-US" dirty="0"/>
          </a:p>
          <a:p>
            <a:endParaRPr lang="en-US" dirty="0"/>
          </a:p>
        </p:txBody>
      </p:sp>
    </p:spTree>
    <p:extLst>
      <p:ext uri="{BB962C8B-B14F-4D97-AF65-F5344CB8AC3E}">
        <p14:creationId xmlns:p14="http://schemas.microsoft.com/office/powerpoint/2010/main" val="3368801076"/>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Dead Intellectual Faith</a:t>
            </a:r>
          </a:p>
        </p:txBody>
      </p:sp>
      <p:sp>
        <p:nvSpPr>
          <p:cNvPr id="3" name="Content Placeholder 2"/>
          <p:cNvSpPr>
            <a:spLocks noGrp="1"/>
          </p:cNvSpPr>
          <p:nvPr>
            <p:ph idx="1"/>
          </p:nvPr>
        </p:nvSpPr>
        <p:spPr>
          <a:xfrm>
            <a:off x="1981200" y="1143001"/>
            <a:ext cx="8377518" cy="4983163"/>
          </a:xfrm>
        </p:spPr>
        <p:txBody>
          <a:bodyPr/>
          <a:lstStyle/>
          <a:p>
            <a:pPr algn="ctr"/>
            <a:r>
              <a:rPr lang="en-US" sz="4800" dirty="0"/>
              <a:t>James illustrates this for us...</a:t>
            </a:r>
          </a:p>
          <a:p>
            <a:pPr marL="0" indent="0">
              <a:lnSpc>
                <a:spcPts val="3800"/>
              </a:lnSpc>
            </a:pPr>
            <a:br>
              <a:rPr lang="en-US" sz="4800" baseline="30000" dirty="0"/>
            </a:br>
            <a:endParaRPr lang="en-US" sz="4800" dirty="0"/>
          </a:p>
        </p:txBody>
      </p:sp>
    </p:spTree>
    <p:extLst>
      <p:ext uri="{BB962C8B-B14F-4D97-AF65-F5344CB8AC3E}">
        <p14:creationId xmlns:p14="http://schemas.microsoft.com/office/powerpoint/2010/main" val="331983565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2394" b="11747"/>
          <a:stretch/>
        </p:blipFill>
        <p:spPr>
          <a:xfrm>
            <a:off x="-53335" y="-39757"/>
            <a:ext cx="12298670" cy="6997148"/>
          </a:xfrm>
          <a:prstGeom prst="rect">
            <a:avLst/>
          </a:prstGeom>
        </p:spPr>
      </p:pic>
      <p:sp>
        <p:nvSpPr>
          <p:cNvPr id="2" name="Title 1"/>
          <p:cNvSpPr>
            <a:spLocks noGrp="1"/>
          </p:cNvSpPr>
          <p:nvPr>
            <p:ph type="title"/>
          </p:nvPr>
        </p:nvSpPr>
        <p:spPr>
          <a:xfrm>
            <a:off x="1524000" y="94129"/>
            <a:ext cx="9144000" cy="1143000"/>
          </a:xfrm>
        </p:spPr>
        <p:txBody>
          <a:bodyPr/>
          <a:lstStyle/>
          <a:p>
            <a:r>
              <a:rPr lang="en-US" sz="4000" baseline="30000" dirty="0"/>
              <a:t>15</a:t>
            </a:r>
            <a:r>
              <a:rPr lang="en-US" sz="4000" dirty="0"/>
              <a:t> Suppose a brother or sister is without clothes and daily food.</a:t>
            </a:r>
          </a:p>
        </p:txBody>
      </p:sp>
      <p:sp>
        <p:nvSpPr>
          <p:cNvPr id="3" name="Content Placeholder 2"/>
          <p:cNvSpPr>
            <a:spLocks noGrp="1"/>
          </p:cNvSpPr>
          <p:nvPr>
            <p:ph idx="4294967295"/>
          </p:nvPr>
        </p:nvSpPr>
        <p:spPr>
          <a:xfrm>
            <a:off x="1066801" y="1492625"/>
            <a:ext cx="8686800" cy="4525963"/>
          </a:xfrm>
        </p:spPr>
        <p:txBody>
          <a:bodyPr>
            <a:noAutofit/>
          </a:bodyPr>
          <a:lstStyle/>
          <a:p>
            <a:pPr marL="0" indent="0"/>
            <a:r>
              <a:rPr lang="en-US" sz="4000" baseline="30000" dirty="0"/>
              <a:t>16</a:t>
            </a:r>
            <a:r>
              <a:rPr lang="en-US" sz="4000" dirty="0"/>
              <a:t> If one of you says to him,</a:t>
            </a:r>
            <a:br>
              <a:rPr lang="en-US" sz="2400" dirty="0"/>
            </a:br>
            <a:endParaRPr lang="en-US" sz="2400" dirty="0"/>
          </a:p>
          <a:p>
            <a:pPr marL="0" indent="0"/>
            <a:r>
              <a:rPr lang="en-US" sz="4000" dirty="0"/>
              <a:t> </a:t>
            </a:r>
          </a:p>
        </p:txBody>
      </p:sp>
      <p:pic>
        <p:nvPicPr>
          <p:cNvPr id="4" name="Picture 2"/>
          <p:cNvPicPr>
            <a:picLocks noChangeAspect="1" noChangeArrowheads="1"/>
          </p:cNvPicPr>
          <p:nvPr/>
        </p:nvPicPr>
        <p:blipFill>
          <a:blip r:embed="rId3" cstate="print"/>
          <a:srcRect/>
          <a:stretch>
            <a:fillRect/>
          </a:stretch>
        </p:blipFill>
        <p:spPr bwMode="auto">
          <a:xfrm>
            <a:off x="5486400" y="2590800"/>
            <a:ext cx="6581719" cy="4363618"/>
          </a:xfrm>
          <a:prstGeom prst="rect">
            <a:avLst/>
          </a:prstGeom>
          <a:noFill/>
          <a:ln w="9525">
            <a:noFill/>
            <a:miter lim="800000"/>
            <a:headEnd/>
            <a:tailEnd/>
          </a:ln>
          <a:effectLst/>
        </p:spPr>
      </p:pic>
    </p:spTree>
    <p:extLst>
      <p:ext uri="{BB962C8B-B14F-4D97-AF65-F5344CB8AC3E}">
        <p14:creationId xmlns:p14="http://schemas.microsoft.com/office/powerpoint/2010/main" val="419054237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2394" b="11747"/>
          <a:stretch/>
        </p:blipFill>
        <p:spPr>
          <a:xfrm>
            <a:off x="-53335" y="-39757"/>
            <a:ext cx="12298670" cy="6997148"/>
          </a:xfrm>
          <a:prstGeom prst="rect">
            <a:avLst/>
          </a:prstGeom>
        </p:spPr>
      </p:pic>
      <p:sp>
        <p:nvSpPr>
          <p:cNvPr id="6" name="Rounded Rectangular Callout 5"/>
          <p:cNvSpPr/>
          <p:nvPr/>
        </p:nvSpPr>
        <p:spPr>
          <a:xfrm>
            <a:off x="990600" y="2563906"/>
            <a:ext cx="5943600" cy="1447800"/>
          </a:xfrm>
          <a:prstGeom prst="wedgeRoundRectCallout">
            <a:avLst>
              <a:gd name="adj1" fmla="val -51268"/>
              <a:gd name="adj2" fmla="val 163738"/>
              <a:gd name="adj3" fmla="val 16667"/>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94129"/>
            <a:ext cx="9144000" cy="1143000"/>
          </a:xfrm>
        </p:spPr>
        <p:txBody>
          <a:bodyPr/>
          <a:lstStyle/>
          <a:p>
            <a:r>
              <a:rPr lang="en-US" sz="4000" baseline="30000" dirty="0"/>
              <a:t>15</a:t>
            </a:r>
            <a:r>
              <a:rPr lang="en-US" sz="4000" dirty="0"/>
              <a:t> Suppose a brother or sister is without clothes and daily food.</a:t>
            </a:r>
          </a:p>
        </p:txBody>
      </p:sp>
      <p:sp>
        <p:nvSpPr>
          <p:cNvPr id="3" name="Content Placeholder 2"/>
          <p:cNvSpPr>
            <a:spLocks noGrp="1"/>
          </p:cNvSpPr>
          <p:nvPr>
            <p:ph idx="4294967295"/>
          </p:nvPr>
        </p:nvSpPr>
        <p:spPr>
          <a:xfrm>
            <a:off x="1066801" y="1492625"/>
            <a:ext cx="8686800" cy="4525963"/>
          </a:xfrm>
        </p:spPr>
        <p:txBody>
          <a:bodyPr>
            <a:noAutofit/>
          </a:bodyPr>
          <a:lstStyle/>
          <a:p>
            <a:pPr marL="0" indent="0"/>
            <a:r>
              <a:rPr lang="en-US" sz="4000" baseline="30000" dirty="0"/>
              <a:t>16</a:t>
            </a:r>
            <a:r>
              <a:rPr lang="en-US" sz="4000" dirty="0"/>
              <a:t> If one of you says to him,</a:t>
            </a:r>
            <a:br>
              <a:rPr lang="en-US" sz="2400" dirty="0"/>
            </a:br>
            <a:endParaRPr lang="en-US" sz="2400" dirty="0"/>
          </a:p>
          <a:p>
            <a:pPr marL="0" indent="0"/>
            <a:r>
              <a:rPr lang="en-US" sz="4000" dirty="0"/>
              <a:t> "Go, I wish you well; </a:t>
            </a:r>
            <a:br>
              <a:rPr lang="en-US" sz="4000" dirty="0"/>
            </a:br>
            <a:r>
              <a:rPr lang="en-US" sz="4000" dirty="0"/>
              <a:t>keep warm and well fed," </a:t>
            </a:r>
            <a:br>
              <a:rPr lang="en-US" sz="4000" dirty="0"/>
            </a:br>
            <a:br>
              <a:rPr lang="en-US" sz="4000" dirty="0"/>
            </a:br>
            <a:r>
              <a:rPr lang="en-US" sz="4000" dirty="0"/>
              <a:t>    		</a:t>
            </a:r>
          </a:p>
        </p:txBody>
      </p:sp>
      <p:pic>
        <p:nvPicPr>
          <p:cNvPr id="4" name="Picture 2"/>
          <p:cNvPicPr>
            <a:picLocks noChangeAspect="1" noChangeArrowheads="1"/>
          </p:cNvPicPr>
          <p:nvPr/>
        </p:nvPicPr>
        <p:blipFill>
          <a:blip r:embed="rId3" cstate="print"/>
          <a:srcRect/>
          <a:stretch>
            <a:fillRect/>
          </a:stretch>
        </p:blipFill>
        <p:spPr bwMode="auto">
          <a:xfrm>
            <a:off x="5486400" y="2590800"/>
            <a:ext cx="6581719" cy="4363618"/>
          </a:xfrm>
          <a:prstGeom prst="rect">
            <a:avLst/>
          </a:prstGeom>
          <a:noFill/>
          <a:ln w="9525">
            <a:noFill/>
            <a:miter lim="800000"/>
            <a:headEnd/>
            <a:tailEnd/>
          </a:ln>
          <a:effectLst/>
        </p:spPr>
      </p:pic>
    </p:spTree>
    <p:extLst>
      <p:ext uri="{BB962C8B-B14F-4D97-AF65-F5344CB8AC3E}">
        <p14:creationId xmlns:p14="http://schemas.microsoft.com/office/powerpoint/2010/main" val="62743908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is a difference between:</a:t>
            </a:r>
          </a:p>
        </p:txBody>
      </p:sp>
      <p:sp>
        <p:nvSpPr>
          <p:cNvPr id="6" name="Content Placeholder 5"/>
          <p:cNvSpPr>
            <a:spLocks noGrp="1"/>
          </p:cNvSpPr>
          <p:nvPr>
            <p:ph sz="half" idx="1"/>
          </p:nvPr>
        </p:nvSpPr>
        <p:spPr/>
        <p:txBody>
          <a:bodyPr>
            <a:normAutofit/>
          </a:bodyPr>
          <a:lstStyle/>
          <a:p>
            <a:pPr algn="ctr"/>
            <a:r>
              <a:rPr lang="en-US" sz="5400" dirty="0"/>
              <a:t>Professing</a:t>
            </a:r>
          </a:p>
          <a:p>
            <a:pPr algn="ctr"/>
            <a:endParaRPr lang="en-US" sz="3600" dirty="0"/>
          </a:p>
          <a:p>
            <a:pPr algn="ctr"/>
            <a:endParaRPr lang="en-US" sz="3600" dirty="0"/>
          </a:p>
          <a:p>
            <a:pPr algn="ctr"/>
            <a:endParaRPr lang="en-US" sz="3600" dirty="0"/>
          </a:p>
          <a:p>
            <a:pPr algn="ctr"/>
            <a:endParaRPr lang="en-US" sz="3600" dirty="0"/>
          </a:p>
        </p:txBody>
      </p:sp>
      <p:sp>
        <p:nvSpPr>
          <p:cNvPr id="8" name="Content Placeholder 7"/>
          <p:cNvSpPr>
            <a:spLocks noGrp="1"/>
          </p:cNvSpPr>
          <p:nvPr>
            <p:ph sz="half" idx="2"/>
          </p:nvPr>
        </p:nvSpPr>
        <p:spPr/>
        <p:txBody>
          <a:bodyPr>
            <a:normAutofit/>
          </a:bodyPr>
          <a:lstStyle/>
          <a:p>
            <a:pPr algn="ctr"/>
            <a:r>
              <a:rPr lang="en-US" sz="5400" dirty="0"/>
              <a:t>Possessing</a:t>
            </a:r>
          </a:p>
        </p:txBody>
      </p:sp>
    </p:spTree>
    <p:extLst>
      <p:ext uri="{BB962C8B-B14F-4D97-AF65-F5344CB8AC3E}">
        <p14:creationId xmlns:p14="http://schemas.microsoft.com/office/powerpoint/2010/main" val="94768633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2394" b="11747"/>
          <a:stretch/>
        </p:blipFill>
        <p:spPr>
          <a:xfrm>
            <a:off x="-53335" y="-39757"/>
            <a:ext cx="12298670" cy="6997148"/>
          </a:xfrm>
          <a:prstGeom prst="rect">
            <a:avLst/>
          </a:prstGeom>
        </p:spPr>
      </p:pic>
      <p:sp>
        <p:nvSpPr>
          <p:cNvPr id="7" name="Rectangle 6"/>
          <p:cNvSpPr/>
          <p:nvPr/>
        </p:nvSpPr>
        <p:spPr>
          <a:xfrm>
            <a:off x="1676400" y="5791200"/>
            <a:ext cx="38862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990600" y="2563906"/>
            <a:ext cx="5943600" cy="1447800"/>
          </a:xfrm>
          <a:prstGeom prst="wedgeRoundRectCallout">
            <a:avLst>
              <a:gd name="adj1" fmla="val -51268"/>
              <a:gd name="adj2" fmla="val 163738"/>
              <a:gd name="adj3" fmla="val 16667"/>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94129"/>
            <a:ext cx="9144000" cy="1143000"/>
          </a:xfrm>
        </p:spPr>
        <p:txBody>
          <a:bodyPr/>
          <a:lstStyle/>
          <a:p>
            <a:r>
              <a:rPr lang="en-US" sz="4000" baseline="30000" dirty="0"/>
              <a:t>15</a:t>
            </a:r>
            <a:r>
              <a:rPr lang="en-US" sz="4000" dirty="0"/>
              <a:t> Suppose a brother or sister is without clothes and daily food.</a:t>
            </a:r>
          </a:p>
        </p:txBody>
      </p:sp>
      <p:sp>
        <p:nvSpPr>
          <p:cNvPr id="3" name="Content Placeholder 2"/>
          <p:cNvSpPr>
            <a:spLocks noGrp="1"/>
          </p:cNvSpPr>
          <p:nvPr>
            <p:ph idx="4294967295"/>
          </p:nvPr>
        </p:nvSpPr>
        <p:spPr>
          <a:xfrm>
            <a:off x="1066801" y="1492625"/>
            <a:ext cx="8686800" cy="4525963"/>
          </a:xfrm>
        </p:spPr>
        <p:txBody>
          <a:bodyPr>
            <a:noAutofit/>
          </a:bodyPr>
          <a:lstStyle/>
          <a:p>
            <a:pPr marL="0" indent="0"/>
            <a:r>
              <a:rPr lang="en-US" sz="4000" baseline="30000" dirty="0"/>
              <a:t>16</a:t>
            </a:r>
            <a:r>
              <a:rPr lang="en-US" sz="4000" dirty="0"/>
              <a:t> If one of you says to him,</a:t>
            </a:r>
            <a:br>
              <a:rPr lang="en-US" sz="2400" dirty="0"/>
            </a:br>
            <a:endParaRPr lang="en-US" sz="2400" dirty="0"/>
          </a:p>
          <a:p>
            <a:pPr marL="0" indent="0"/>
            <a:r>
              <a:rPr lang="en-US" sz="4000" dirty="0"/>
              <a:t> "Go, I wish you well; </a:t>
            </a:r>
            <a:br>
              <a:rPr lang="en-US" sz="4000" dirty="0"/>
            </a:br>
            <a:r>
              <a:rPr lang="en-US" sz="4000" dirty="0"/>
              <a:t>keep warm and well fed," </a:t>
            </a:r>
            <a:br>
              <a:rPr lang="en-US" sz="4000" dirty="0"/>
            </a:br>
            <a:br>
              <a:rPr lang="en-US" sz="4000" dirty="0"/>
            </a:br>
            <a:r>
              <a:rPr lang="en-US" sz="4000" dirty="0"/>
              <a:t>    		</a:t>
            </a:r>
            <a:r>
              <a:rPr lang="en-US" sz="4000" dirty="0">
                <a:effectLst>
                  <a:glow rad="127000">
                    <a:schemeClr val="tx2">
                      <a:lumMod val="50000"/>
                    </a:schemeClr>
                  </a:glow>
                  <a:outerShdw blurRad="38100" dist="38100" dir="2700000" algn="tl">
                    <a:srgbClr val="000000">
                      <a:alpha val="43137"/>
                    </a:srgbClr>
                  </a:outerShdw>
                </a:effectLst>
              </a:rPr>
              <a:t>but does nothing </a:t>
            </a:r>
            <a:br>
              <a:rPr lang="en-US" sz="4000" dirty="0">
                <a:effectLst>
                  <a:glow rad="127000">
                    <a:schemeClr val="tx2">
                      <a:lumMod val="50000"/>
                    </a:schemeClr>
                  </a:glow>
                  <a:outerShdw blurRad="38100" dist="38100" dir="2700000" algn="tl">
                    <a:srgbClr val="000000">
                      <a:alpha val="43137"/>
                    </a:srgbClr>
                  </a:outerShdw>
                </a:effectLst>
              </a:rPr>
            </a:br>
            <a:r>
              <a:rPr lang="en-US" sz="4000" dirty="0">
                <a:effectLst>
                  <a:glow rad="127000">
                    <a:schemeClr val="tx2">
                      <a:lumMod val="50000"/>
                    </a:schemeClr>
                  </a:glow>
                  <a:outerShdw blurRad="38100" dist="38100" dir="2700000" algn="tl">
                    <a:srgbClr val="000000">
                      <a:alpha val="43137"/>
                    </a:srgbClr>
                  </a:outerShdw>
                </a:effectLst>
              </a:rPr>
              <a:t>       about his physical needs, </a:t>
            </a:r>
          </a:p>
          <a:p>
            <a:pPr marL="0" indent="0"/>
            <a:r>
              <a:rPr lang="en-US" sz="4000" dirty="0"/>
              <a:t>       what good is it?</a:t>
            </a:r>
          </a:p>
        </p:txBody>
      </p:sp>
      <p:pic>
        <p:nvPicPr>
          <p:cNvPr id="4" name="Picture 2"/>
          <p:cNvPicPr>
            <a:picLocks noChangeAspect="1" noChangeArrowheads="1"/>
          </p:cNvPicPr>
          <p:nvPr/>
        </p:nvPicPr>
        <p:blipFill>
          <a:blip r:embed="rId3" cstate="print"/>
          <a:srcRect/>
          <a:stretch>
            <a:fillRect/>
          </a:stretch>
        </p:blipFill>
        <p:spPr bwMode="auto">
          <a:xfrm>
            <a:off x="5486400" y="2590800"/>
            <a:ext cx="6581719" cy="4363618"/>
          </a:xfrm>
          <a:prstGeom prst="rect">
            <a:avLst/>
          </a:prstGeom>
          <a:noFill/>
          <a:ln w="9525">
            <a:noFill/>
            <a:miter lim="800000"/>
            <a:headEnd/>
            <a:tailEnd/>
          </a:ln>
          <a:effectLst/>
        </p:spPr>
      </p:pic>
    </p:spTree>
    <p:extLst>
      <p:ext uri="{BB962C8B-B14F-4D97-AF65-F5344CB8AC3E}">
        <p14:creationId xmlns:p14="http://schemas.microsoft.com/office/powerpoint/2010/main" val="2601097844"/>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12394" b="11747"/>
          <a:stretch/>
        </p:blipFill>
        <p:spPr>
          <a:xfrm>
            <a:off x="-53335" y="-39757"/>
            <a:ext cx="12298670" cy="6997148"/>
          </a:xfrm>
          <a:prstGeom prst="rect">
            <a:avLst/>
          </a:prstGeom>
        </p:spPr>
      </p:pic>
      <p:sp>
        <p:nvSpPr>
          <p:cNvPr id="7" name="Rectangle 6"/>
          <p:cNvSpPr/>
          <p:nvPr/>
        </p:nvSpPr>
        <p:spPr>
          <a:xfrm>
            <a:off x="1676400" y="5791200"/>
            <a:ext cx="38862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990600" y="2563906"/>
            <a:ext cx="5943600" cy="1447800"/>
          </a:xfrm>
          <a:prstGeom prst="wedgeRoundRectCallout">
            <a:avLst>
              <a:gd name="adj1" fmla="val -51268"/>
              <a:gd name="adj2" fmla="val 163738"/>
              <a:gd name="adj3" fmla="val 16667"/>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94129"/>
            <a:ext cx="9144000" cy="1143000"/>
          </a:xfrm>
        </p:spPr>
        <p:txBody>
          <a:bodyPr/>
          <a:lstStyle/>
          <a:p>
            <a:r>
              <a:rPr lang="en-US" sz="4000" baseline="30000" dirty="0"/>
              <a:t>15</a:t>
            </a:r>
            <a:r>
              <a:rPr lang="en-US" sz="4000" dirty="0"/>
              <a:t> Suppose a brother or sister is without clothes and daily food.</a:t>
            </a:r>
          </a:p>
        </p:txBody>
      </p:sp>
      <p:sp>
        <p:nvSpPr>
          <p:cNvPr id="3" name="Content Placeholder 2"/>
          <p:cNvSpPr>
            <a:spLocks noGrp="1"/>
          </p:cNvSpPr>
          <p:nvPr>
            <p:ph idx="4294967295"/>
          </p:nvPr>
        </p:nvSpPr>
        <p:spPr>
          <a:xfrm>
            <a:off x="1066801" y="1492625"/>
            <a:ext cx="8686800" cy="4525963"/>
          </a:xfrm>
        </p:spPr>
        <p:txBody>
          <a:bodyPr>
            <a:noAutofit/>
          </a:bodyPr>
          <a:lstStyle/>
          <a:p>
            <a:pPr marL="0" indent="0"/>
            <a:r>
              <a:rPr lang="en-US" sz="4000" baseline="30000" dirty="0"/>
              <a:t>16</a:t>
            </a:r>
            <a:r>
              <a:rPr lang="en-US" sz="4000" dirty="0"/>
              <a:t> If one of you says to him,</a:t>
            </a:r>
            <a:br>
              <a:rPr lang="en-US" sz="2400" dirty="0"/>
            </a:br>
            <a:endParaRPr lang="en-US" sz="2400" dirty="0"/>
          </a:p>
          <a:p>
            <a:pPr marL="0" indent="0"/>
            <a:r>
              <a:rPr lang="en-US" sz="4000" dirty="0"/>
              <a:t> "Go, I wish you well; </a:t>
            </a:r>
            <a:br>
              <a:rPr lang="en-US" sz="4000" dirty="0"/>
            </a:br>
            <a:r>
              <a:rPr lang="en-US" sz="4000" dirty="0"/>
              <a:t>keep warm and well fed," </a:t>
            </a:r>
            <a:br>
              <a:rPr lang="en-US" sz="4000" dirty="0"/>
            </a:br>
            <a:br>
              <a:rPr lang="en-US" sz="4000" dirty="0"/>
            </a:br>
            <a:r>
              <a:rPr lang="en-US" sz="4000" dirty="0"/>
              <a:t>    		</a:t>
            </a:r>
            <a:r>
              <a:rPr lang="en-US" sz="4000" dirty="0">
                <a:effectLst>
                  <a:glow rad="127000">
                    <a:schemeClr val="tx2">
                      <a:lumMod val="50000"/>
                    </a:schemeClr>
                  </a:glow>
                  <a:outerShdw blurRad="38100" dist="38100" dir="2700000" algn="tl">
                    <a:srgbClr val="000000">
                      <a:alpha val="43137"/>
                    </a:srgbClr>
                  </a:outerShdw>
                </a:effectLst>
              </a:rPr>
              <a:t>but does nothing </a:t>
            </a:r>
            <a:br>
              <a:rPr lang="en-US" sz="4000" dirty="0">
                <a:effectLst>
                  <a:glow rad="127000">
                    <a:schemeClr val="tx2">
                      <a:lumMod val="50000"/>
                    </a:schemeClr>
                  </a:glow>
                  <a:outerShdw blurRad="38100" dist="38100" dir="2700000" algn="tl">
                    <a:srgbClr val="000000">
                      <a:alpha val="43137"/>
                    </a:srgbClr>
                  </a:outerShdw>
                </a:effectLst>
              </a:rPr>
            </a:br>
            <a:r>
              <a:rPr lang="en-US" sz="4000" dirty="0">
                <a:effectLst>
                  <a:glow rad="127000">
                    <a:schemeClr val="tx2">
                      <a:lumMod val="50000"/>
                    </a:schemeClr>
                  </a:glow>
                  <a:outerShdw blurRad="38100" dist="38100" dir="2700000" algn="tl">
                    <a:srgbClr val="000000">
                      <a:alpha val="43137"/>
                    </a:srgbClr>
                  </a:outerShdw>
                </a:effectLst>
              </a:rPr>
              <a:t>       about his physical needs, </a:t>
            </a:r>
          </a:p>
          <a:p>
            <a:pPr marL="0" indent="0"/>
            <a:r>
              <a:rPr lang="en-US" sz="4000" dirty="0"/>
              <a:t>       what good is it?</a:t>
            </a:r>
          </a:p>
        </p:txBody>
      </p:sp>
      <p:pic>
        <p:nvPicPr>
          <p:cNvPr id="4" name="Picture 2"/>
          <p:cNvPicPr>
            <a:picLocks noChangeAspect="1" noChangeArrowheads="1"/>
          </p:cNvPicPr>
          <p:nvPr/>
        </p:nvPicPr>
        <p:blipFill>
          <a:blip r:embed="rId3" cstate="print"/>
          <a:srcRect/>
          <a:stretch>
            <a:fillRect/>
          </a:stretch>
        </p:blipFill>
        <p:spPr bwMode="auto">
          <a:xfrm>
            <a:off x="5486400" y="2590800"/>
            <a:ext cx="6581719" cy="4363618"/>
          </a:xfrm>
          <a:prstGeom prst="rect">
            <a:avLst/>
          </a:prstGeom>
          <a:noFill/>
          <a:ln w="9525">
            <a:noFill/>
            <a:miter lim="800000"/>
            <a:headEnd/>
            <a:tailEnd/>
          </a:ln>
          <a:effectLst/>
        </p:spPr>
      </p:pic>
      <p:sp>
        <p:nvSpPr>
          <p:cNvPr id="8" name="Rounded Rectangle 7"/>
          <p:cNvSpPr/>
          <p:nvPr/>
        </p:nvSpPr>
        <p:spPr>
          <a:xfrm>
            <a:off x="1524000" y="0"/>
            <a:ext cx="9067800" cy="14478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524000" y="1524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a:lstStyle>
          <a:p>
            <a:pPr>
              <a:lnSpc>
                <a:spcPct val="80000"/>
              </a:lnSpc>
            </a:pPr>
            <a:r>
              <a:rPr lang="en-US" sz="4000" baseline="30000">
                <a:solidFill>
                  <a:srgbClr val="C00000"/>
                </a:solidFill>
              </a:rPr>
              <a:t>17</a:t>
            </a:r>
            <a:r>
              <a:rPr lang="en-US" sz="4000">
                <a:solidFill>
                  <a:srgbClr val="C00000"/>
                </a:solidFill>
              </a:rPr>
              <a:t> In the same way, faith by itself, if it is </a:t>
            </a:r>
            <a:br>
              <a:rPr lang="en-US" sz="4000">
                <a:solidFill>
                  <a:srgbClr val="C00000"/>
                </a:solidFill>
              </a:rPr>
            </a:br>
            <a:r>
              <a:rPr lang="en-US" sz="4000">
                <a:solidFill>
                  <a:srgbClr val="C00000"/>
                </a:solidFill>
              </a:rPr>
              <a:t>not accompanied by action, is dead.</a:t>
            </a:r>
            <a:endParaRPr lang="en-US" sz="4000" dirty="0">
              <a:solidFill>
                <a:srgbClr val="C00000"/>
              </a:solidFill>
            </a:endParaRPr>
          </a:p>
        </p:txBody>
      </p:sp>
    </p:spTree>
    <p:extLst>
      <p:ext uri="{BB962C8B-B14F-4D97-AF65-F5344CB8AC3E}">
        <p14:creationId xmlns:p14="http://schemas.microsoft.com/office/powerpoint/2010/main" val="820223127"/>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1860176" y="2315137"/>
            <a:ext cx="4540624" cy="1447800"/>
          </a:xfrm>
          <a:prstGeom prst="wedgeRoundRectCallout">
            <a:avLst>
              <a:gd name="adj1" fmla="val -74790"/>
              <a:gd name="adj2" fmla="val 226994"/>
              <a:gd name="adj3" fmla="val 16667"/>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1766047" y="1492625"/>
            <a:ext cx="7987553" cy="4525963"/>
          </a:xfrm>
        </p:spPr>
        <p:txBody>
          <a:bodyPr>
            <a:noAutofit/>
          </a:bodyPr>
          <a:lstStyle/>
          <a:p>
            <a:pPr marL="0" indent="0"/>
            <a:r>
              <a:rPr lang="en-US" sz="4000" dirty="0"/>
              <a:t>Likewise, just to say:</a:t>
            </a:r>
            <a:br>
              <a:rPr lang="en-US" sz="2400" dirty="0"/>
            </a:br>
            <a:endParaRPr lang="en-US" sz="2400" dirty="0"/>
          </a:p>
          <a:p>
            <a:pPr marL="0" indent="0"/>
            <a:r>
              <a:rPr lang="en-US" sz="4000" dirty="0"/>
              <a:t>  “I believe in Jesus,”</a:t>
            </a:r>
          </a:p>
          <a:p>
            <a:pPr marL="0" indent="0"/>
            <a:endParaRPr lang="en-US" sz="4000" dirty="0"/>
          </a:p>
          <a:p>
            <a:pPr marL="0" indent="0"/>
            <a:r>
              <a:rPr lang="en-US" sz="4000" dirty="0"/>
              <a:t>	      </a:t>
            </a:r>
            <a:r>
              <a:rPr lang="en-US" sz="4000" dirty="0">
                <a:effectLst>
                  <a:glow rad="127000">
                    <a:schemeClr val="tx2">
                      <a:lumMod val="50000"/>
                    </a:schemeClr>
                  </a:glow>
                  <a:outerShdw blurRad="38100" dist="38100" dir="2700000" algn="tl">
                    <a:srgbClr val="000000">
                      <a:alpha val="43137"/>
                    </a:srgbClr>
                  </a:outerShdw>
                </a:effectLst>
              </a:rPr>
              <a:t>is not enough!</a:t>
            </a:r>
          </a:p>
          <a:p>
            <a:pPr marL="0" indent="0"/>
            <a:r>
              <a:rPr lang="en-US" sz="4000" dirty="0">
                <a:effectLst>
                  <a:glow rad="127000">
                    <a:schemeClr val="tx2">
                      <a:lumMod val="50000"/>
                    </a:schemeClr>
                  </a:glow>
                  <a:outerShdw blurRad="38100" dist="38100" dir="2700000" algn="tl">
                    <a:srgbClr val="000000">
                      <a:alpha val="43137"/>
                    </a:srgbClr>
                  </a:outerShdw>
                </a:effectLst>
              </a:rPr>
              <a:t>	Saving faith is more </a:t>
            </a:r>
            <a:br>
              <a:rPr lang="en-US" sz="4000" dirty="0">
                <a:effectLst>
                  <a:glow rad="127000">
                    <a:schemeClr val="tx2">
                      <a:lumMod val="50000"/>
                    </a:schemeClr>
                  </a:glow>
                  <a:outerShdw blurRad="38100" dist="38100" dir="2700000" algn="tl">
                    <a:srgbClr val="000000">
                      <a:alpha val="43137"/>
                    </a:srgbClr>
                  </a:outerShdw>
                </a:effectLst>
              </a:rPr>
            </a:br>
            <a:r>
              <a:rPr lang="en-US" sz="4000" dirty="0">
                <a:effectLst>
                  <a:glow rad="127000">
                    <a:schemeClr val="tx2">
                      <a:lumMod val="50000"/>
                    </a:schemeClr>
                  </a:glow>
                  <a:outerShdw blurRad="38100" dist="38100" dir="2700000" algn="tl">
                    <a:srgbClr val="000000">
                      <a:alpha val="43137"/>
                    </a:srgbClr>
                  </a:outerShdw>
                </a:effectLst>
              </a:rPr>
              <a:t>  than just lip-service! </a:t>
            </a:r>
          </a:p>
        </p:txBody>
      </p:sp>
      <p:sp>
        <p:nvSpPr>
          <p:cNvPr id="10" name="Rounded Rectangle 9"/>
          <p:cNvSpPr/>
          <p:nvPr/>
        </p:nvSpPr>
        <p:spPr>
          <a:xfrm>
            <a:off x="1524000" y="0"/>
            <a:ext cx="9067800" cy="14478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524000" y="1524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a:lstStyle>
          <a:p>
            <a:pPr>
              <a:lnSpc>
                <a:spcPct val="80000"/>
              </a:lnSpc>
            </a:pPr>
            <a:r>
              <a:rPr lang="en-US" sz="4000" baseline="30000">
                <a:solidFill>
                  <a:srgbClr val="C00000"/>
                </a:solidFill>
              </a:rPr>
              <a:t>17</a:t>
            </a:r>
            <a:r>
              <a:rPr lang="en-US" sz="4000">
                <a:solidFill>
                  <a:srgbClr val="C00000"/>
                </a:solidFill>
              </a:rPr>
              <a:t> In the same way, faith by itself, if it is </a:t>
            </a:r>
            <a:br>
              <a:rPr lang="en-US" sz="4000">
                <a:solidFill>
                  <a:srgbClr val="C00000"/>
                </a:solidFill>
              </a:rPr>
            </a:br>
            <a:r>
              <a:rPr lang="en-US" sz="4000">
                <a:solidFill>
                  <a:srgbClr val="C00000"/>
                </a:solidFill>
              </a:rPr>
              <a:t>not accompanied by action, is dead.</a:t>
            </a:r>
            <a:endParaRPr lang="en-US" sz="4000" dirty="0">
              <a:solidFill>
                <a:srgbClr val="C00000"/>
              </a:solidFill>
            </a:endParaRPr>
          </a:p>
        </p:txBody>
      </p:sp>
      <p:pic>
        <p:nvPicPr>
          <p:cNvPr id="12" name="Picture 4"/>
          <p:cNvPicPr>
            <a:picLocks noChangeAspect="1" noChangeArrowheads="1"/>
          </p:cNvPicPr>
          <p:nvPr/>
        </p:nvPicPr>
        <p:blipFill rotWithShape="1">
          <a:blip r:embed="rId2" cstate="print"/>
          <a:srcRect l="8097" r="30976" b="29397"/>
          <a:stretch/>
        </p:blipFill>
        <p:spPr bwMode="auto">
          <a:xfrm>
            <a:off x="6982691" y="1524000"/>
            <a:ext cx="5209309" cy="5334000"/>
          </a:xfrm>
          <a:prstGeom prst="rect">
            <a:avLst/>
          </a:prstGeom>
          <a:noFill/>
          <a:ln w="9525">
            <a:noFill/>
            <a:miter lim="800000"/>
            <a:headEnd/>
            <a:tailEnd/>
          </a:ln>
          <a:effectLst/>
        </p:spPr>
      </p:pic>
    </p:spTree>
    <p:extLst>
      <p:ext uri="{BB962C8B-B14F-4D97-AF65-F5344CB8AC3E}">
        <p14:creationId xmlns:p14="http://schemas.microsoft.com/office/powerpoint/2010/main" val="916451787"/>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7200" dirty="0"/>
              <a:t>Another kind of Faith ...</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9331536"/>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a:t>
            </a:r>
            <a:r>
              <a:rPr lang="en-US" u="sng" dirty="0">
                <a:effectLst>
                  <a:glow rad="127000">
                    <a:srgbClr val="C00000"/>
                  </a:glow>
                  <a:outerShdw blurRad="38100" dist="38100" dir="2700000" algn="tl">
                    <a:srgbClr val="000000">
                      <a:alpha val="43137"/>
                    </a:srgbClr>
                  </a:outerShdw>
                </a:effectLst>
              </a:rPr>
              <a:t>Demonic</a:t>
            </a:r>
            <a:r>
              <a:rPr lang="en-US" dirty="0">
                <a:effectLst>
                  <a:glow rad="127000">
                    <a:srgbClr val="C00000"/>
                  </a:glow>
                  <a:outerShdw blurRad="38100" dist="38100" dir="2700000" algn="tl">
                    <a:srgbClr val="000000">
                      <a:alpha val="43137"/>
                    </a:srgbClr>
                  </a:outerShdw>
                </a:effectLst>
              </a:rPr>
              <a:t> </a:t>
            </a:r>
            <a:r>
              <a:rPr lang="en-US" dirty="0"/>
              <a:t>Emotional Faith</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85940529"/>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lstStyle/>
          <a:p>
            <a:r>
              <a:rPr lang="en-US" dirty="0"/>
              <a:t>James must have been from ...</a:t>
            </a:r>
          </a:p>
        </p:txBody>
      </p:sp>
    </p:spTree>
    <p:extLst>
      <p:ext uri="{BB962C8B-B14F-4D97-AF65-F5344CB8AC3E}">
        <p14:creationId xmlns:p14="http://schemas.microsoft.com/office/powerpoint/2010/main" val="1579172876"/>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lstStyle/>
          <a:p>
            <a:r>
              <a:rPr lang="en-US" dirty="0"/>
              <a:t>James must have been from ...</a:t>
            </a:r>
          </a:p>
        </p:txBody>
      </p:sp>
      <p:pic>
        <p:nvPicPr>
          <p:cNvPr id="4" name="Picture 3"/>
          <p:cNvPicPr>
            <a:picLocks noChangeAspect="1"/>
          </p:cNvPicPr>
          <p:nvPr/>
        </p:nvPicPr>
        <p:blipFill rotWithShape="1">
          <a:blip r:embed="rId2"/>
          <a:srcRect b="6010"/>
          <a:stretch/>
        </p:blipFill>
        <p:spPr>
          <a:xfrm>
            <a:off x="0" y="1752600"/>
            <a:ext cx="7162800" cy="5201653"/>
          </a:xfrm>
          <a:prstGeom prst="rect">
            <a:avLst/>
          </a:prstGeom>
        </p:spPr>
      </p:pic>
    </p:spTree>
    <p:extLst>
      <p:ext uri="{BB962C8B-B14F-4D97-AF65-F5344CB8AC3E}">
        <p14:creationId xmlns:p14="http://schemas.microsoft.com/office/powerpoint/2010/main" val="215356942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lstStyle/>
          <a:p>
            <a:r>
              <a:rPr lang="en-US" dirty="0"/>
              <a:t>James must have been from ...</a:t>
            </a:r>
          </a:p>
        </p:txBody>
      </p:sp>
      <p:sp>
        <p:nvSpPr>
          <p:cNvPr id="6" name="TextBox 5"/>
          <p:cNvSpPr txBox="1"/>
          <p:nvPr/>
        </p:nvSpPr>
        <p:spPr>
          <a:xfrm>
            <a:off x="6934200" y="1600200"/>
            <a:ext cx="4675094" cy="4524315"/>
          </a:xfrm>
          <a:prstGeom prst="rect">
            <a:avLst/>
          </a:prstGeom>
          <a:noFill/>
        </p:spPr>
        <p:txBody>
          <a:bodyPr wrap="square" rtlCol="0">
            <a:spAutoFit/>
          </a:bodyPr>
          <a:lstStyle/>
          <a:p>
            <a:r>
              <a:rPr lang="en-US" sz="3600" b="1" baseline="30000" dirty="0">
                <a:solidFill>
                  <a:schemeClr val="bg1"/>
                </a:solidFill>
              </a:rPr>
              <a:t>18</a:t>
            </a:r>
            <a:r>
              <a:rPr lang="en-US" sz="3600" b="1" dirty="0">
                <a:solidFill>
                  <a:schemeClr val="bg1"/>
                </a:solidFill>
              </a:rPr>
              <a:t> But someone will say, "You have faith; I have deeds." </a:t>
            </a:r>
            <a:r>
              <a:rPr lang="en-US" sz="3600" b="1" dirty="0">
                <a:solidFill>
                  <a:srgbClr val="FFFF00"/>
                </a:solidFill>
              </a:rPr>
              <a:t>Show me </a:t>
            </a:r>
            <a:r>
              <a:rPr lang="en-US" sz="3600" b="1" dirty="0">
                <a:solidFill>
                  <a:schemeClr val="bg1"/>
                </a:solidFill>
              </a:rPr>
              <a:t>your faith without deeds, and I will </a:t>
            </a:r>
            <a:r>
              <a:rPr lang="en-US" sz="3600" b="1" dirty="0">
                <a:solidFill>
                  <a:srgbClr val="FFFF00"/>
                </a:solidFill>
              </a:rPr>
              <a:t>show</a:t>
            </a:r>
            <a:r>
              <a:rPr lang="en-US" sz="3600" b="1" dirty="0">
                <a:solidFill>
                  <a:schemeClr val="bg1"/>
                </a:solidFill>
              </a:rPr>
              <a:t> you </a:t>
            </a:r>
            <a:r>
              <a:rPr lang="en-US" sz="3600" b="1" dirty="0">
                <a:solidFill>
                  <a:srgbClr val="FFFF00"/>
                </a:solidFill>
              </a:rPr>
              <a:t>my</a:t>
            </a:r>
            <a:r>
              <a:rPr lang="en-US" sz="3600" b="1" dirty="0">
                <a:solidFill>
                  <a:schemeClr val="bg1"/>
                </a:solidFill>
              </a:rPr>
              <a:t> faith by what I do.</a:t>
            </a:r>
          </a:p>
          <a:p>
            <a:endParaRPr lang="en-US" sz="3600" b="1" dirty="0">
              <a:solidFill>
                <a:schemeClr val="bg1"/>
              </a:solidFill>
            </a:endParaRPr>
          </a:p>
        </p:txBody>
      </p:sp>
      <p:pic>
        <p:nvPicPr>
          <p:cNvPr id="4" name="Picture 3"/>
          <p:cNvPicPr>
            <a:picLocks noChangeAspect="1"/>
          </p:cNvPicPr>
          <p:nvPr/>
        </p:nvPicPr>
        <p:blipFill rotWithShape="1">
          <a:blip r:embed="rId2"/>
          <a:srcRect b="6010"/>
          <a:stretch/>
        </p:blipFill>
        <p:spPr>
          <a:xfrm>
            <a:off x="0" y="1752600"/>
            <a:ext cx="7162800" cy="5201653"/>
          </a:xfrm>
          <a:prstGeom prst="rect">
            <a:avLst/>
          </a:prstGeom>
        </p:spPr>
      </p:pic>
    </p:spTree>
    <p:extLst>
      <p:ext uri="{BB962C8B-B14F-4D97-AF65-F5344CB8AC3E}">
        <p14:creationId xmlns:p14="http://schemas.microsoft.com/office/powerpoint/2010/main" val="3829656399"/>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lstStyle/>
          <a:p>
            <a:r>
              <a:rPr lang="en-US" dirty="0"/>
              <a:t>James must have been from ...</a:t>
            </a:r>
          </a:p>
        </p:txBody>
      </p:sp>
      <p:sp>
        <p:nvSpPr>
          <p:cNvPr id="6" name="TextBox 5"/>
          <p:cNvSpPr txBox="1"/>
          <p:nvPr/>
        </p:nvSpPr>
        <p:spPr>
          <a:xfrm>
            <a:off x="6934200" y="1600200"/>
            <a:ext cx="4675094" cy="4524315"/>
          </a:xfrm>
          <a:prstGeom prst="rect">
            <a:avLst/>
          </a:prstGeom>
          <a:noFill/>
        </p:spPr>
        <p:txBody>
          <a:bodyPr wrap="square" rtlCol="0">
            <a:spAutoFit/>
          </a:bodyPr>
          <a:lstStyle/>
          <a:p>
            <a:r>
              <a:rPr lang="en-US" sz="3600" b="1" baseline="30000" dirty="0">
                <a:solidFill>
                  <a:schemeClr val="bg1"/>
                </a:solidFill>
              </a:rPr>
              <a:t>18</a:t>
            </a:r>
            <a:r>
              <a:rPr lang="en-US" sz="3600" b="1" dirty="0">
                <a:solidFill>
                  <a:schemeClr val="bg1"/>
                </a:solidFill>
              </a:rPr>
              <a:t> But someone will say, "You have faith; I have deeds." </a:t>
            </a:r>
            <a:r>
              <a:rPr lang="en-US" sz="3600" b="1" dirty="0">
                <a:solidFill>
                  <a:srgbClr val="FFFF00"/>
                </a:solidFill>
              </a:rPr>
              <a:t>Show me </a:t>
            </a:r>
            <a:r>
              <a:rPr lang="en-US" sz="3600" b="1" dirty="0">
                <a:solidFill>
                  <a:schemeClr val="bg1"/>
                </a:solidFill>
              </a:rPr>
              <a:t>your faith without deeds, and I will </a:t>
            </a:r>
            <a:r>
              <a:rPr lang="en-US" sz="3600" b="1" dirty="0">
                <a:solidFill>
                  <a:srgbClr val="FFFF00"/>
                </a:solidFill>
              </a:rPr>
              <a:t>show</a:t>
            </a:r>
            <a:r>
              <a:rPr lang="en-US" sz="3600" b="1" dirty="0">
                <a:solidFill>
                  <a:schemeClr val="bg1"/>
                </a:solidFill>
              </a:rPr>
              <a:t> you </a:t>
            </a:r>
            <a:r>
              <a:rPr lang="en-US" sz="3600" b="1" dirty="0">
                <a:solidFill>
                  <a:srgbClr val="FFFF00"/>
                </a:solidFill>
              </a:rPr>
              <a:t>my</a:t>
            </a:r>
            <a:r>
              <a:rPr lang="en-US" sz="3600" b="1" dirty="0">
                <a:solidFill>
                  <a:schemeClr val="bg1"/>
                </a:solidFill>
              </a:rPr>
              <a:t> faith by what I do.</a:t>
            </a:r>
          </a:p>
          <a:p>
            <a:endParaRPr lang="en-US" sz="3600" b="1" dirty="0">
              <a:solidFill>
                <a:schemeClr val="bg1"/>
              </a:solidFill>
            </a:endParaRPr>
          </a:p>
        </p:txBody>
      </p:sp>
      <p:sp>
        <p:nvSpPr>
          <p:cNvPr id="7" name="TextBox 6"/>
          <p:cNvSpPr txBox="1"/>
          <p:nvPr/>
        </p:nvSpPr>
        <p:spPr>
          <a:xfrm>
            <a:off x="7696200" y="4585771"/>
            <a:ext cx="3738284" cy="2308324"/>
          </a:xfrm>
          <a:prstGeom prst="rect">
            <a:avLst/>
          </a:prstGeom>
          <a:solidFill>
            <a:srgbClr val="FFFF00"/>
          </a:solidFill>
          <a:effectLst>
            <a:softEdge rad="317500"/>
          </a:effectLst>
        </p:spPr>
        <p:txBody>
          <a:bodyPr wrap="square" rtlCol="0">
            <a:spAutoFit/>
          </a:bodyPr>
          <a:lstStyle/>
          <a:p>
            <a:pPr algn="ctr"/>
            <a:br>
              <a:rPr lang="en-US" sz="2400" b="1" dirty="0">
                <a:solidFill>
                  <a:srgbClr val="FF0000"/>
                </a:solidFill>
              </a:rPr>
            </a:br>
            <a:r>
              <a:rPr lang="en-US" sz="4800" b="1" dirty="0">
                <a:solidFill>
                  <a:srgbClr val="FF0000"/>
                </a:solidFill>
              </a:rPr>
              <a:t>Put Up or </a:t>
            </a:r>
          </a:p>
          <a:p>
            <a:pPr algn="ctr"/>
            <a:r>
              <a:rPr lang="en-US" sz="4800" b="1" dirty="0">
                <a:solidFill>
                  <a:srgbClr val="FF0000"/>
                </a:solidFill>
              </a:rPr>
              <a:t>Shut up</a:t>
            </a:r>
            <a:br>
              <a:rPr lang="en-US" sz="2400" b="1" dirty="0">
                <a:solidFill>
                  <a:srgbClr val="FF0000"/>
                </a:solidFill>
              </a:rPr>
            </a:br>
            <a:endParaRPr lang="en-US" sz="2400" b="1" dirty="0">
              <a:solidFill>
                <a:srgbClr val="FF0000"/>
              </a:solidFill>
            </a:endParaRPr>
          </a:p>
        </p:txBody>
      </p:sp>
      <p:pic>
        <p:nvPicPr>
          <p:cNvPr id="4" name="Picture 3"/>
          <p:cNvPicPr>
            <a:picLocks noChangeAspect="1"/>
          </p:cNvPicPr>
          <p:nvPr/>
        </p:nvPicPr>
        <p:blipFill rotWithShape="1">
          <a:blip r:embed="rId2"/>
          <a:srcRect b="6010"/>
          <a:stretch/>
        </p:blipFill>
        <p:spPr>
          <a:xfrm>
            <a:off x="0" y="1752600"/>
            <a:ext cx="7162800" cy="5201653"/>
          </a:xfrm>
          <a:prstGeom prst="rect">
            <a:avLst/>
          </a:prstGeom>
        </p:spPr>
      </p:pic>
    </p:spTree>
    <p:extLst>
      <p:ext uri="{BB962C8B-B14F-4D97-AF65-F5344CB8AC3E}">
        <p14:creationId xmlns:p14="http://schemas.microsoft.com/office/powerpoint/2010/main" val="279437965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3727938" y="1304366"/>
            <a:ext cx="7702062" cy="4983163"/>
          </a:xfrm>
        </p:spPr>
        <p:txBody>
          <a:bodyPr>
            <a:noAutofit/>
          </a:bodyPr>
          <a:lstStyle/>
          <a:p>
            <a:r>
              <a:rPr lang="en-US" sz="4000" dirty="0"/>
              <a:t>James adds ...  </a:t>
            </a:r>
            <a:r>
              <a:rPr lang="en-US" sz="4000" baseline="30000" dirty="0"/>
              <a:t>19</a:t>
            </a:r>
            <a:r>
              <a:rPr lang="en-US" sz="4000" dirty="0"/>
              <a:t> You believe that there is one God.  Good! </a:t>
            </a:r>
          </a:p>
          <a:p>
            <a:endParaRPr lang="en-US" sz="4000" dirty="0"/>
          </a:p>
          <a:p>
            <a:endParaRPr lang="en-US" sz="4000" dirty="0"/>
          </a:p>
          <a:p>
            <a:endParaRPr lang="en-US" sz="4000" dirty="0"/>
          </a:p>
          <a:p>
            <a:endParaRPr lang="en-US" sz="4000" dirty="0"/>
          </a:p>
        </p:txBody>
      </p:sp>
    </p:spTree>
    <p:extLst>
      <p:ext uri="{BB962C8B-B14F-4D97-AF65-F5344CB8AC3E}">
        <p14:creationId xmlns:p14="http://schemas.microsoft.com/office/powerpoint/2010/main" val="107948784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is a difference between:</a:t>
            </a:r>
          </a:p>
        </p:txBody>
      </p:sp>
      <p:sp>
        <p:nvSpPr>
          <p:cNvPr id="6" name="Content Placeholder 5"/>
          <p:cNvSpPr>
            <a:spLocks noGrp="1"/>
          </p:cNvSpPr>
          <p:nvPr>
            <p:ph sz="half" idx="1"/>
          </p:nvPr>
        </p:nvSpPr>
        <p:spPr/>
        <p:txBody>
          <a:bodyPr>
            <a:normAutofit/>
          </a:bodyPr>
          <a:lstStyle/>
          <a:p>
            <a:pPr algn="ctr"/>
            <a:r>
              <a:rPr lang="en-US" sz="5400" dirty="0"/>
              <a:t>Professing</a:t>
            </a:r>
          </a:p>
          <a:p>
            <a:pPr algn="ctr"/>
            <a:r>
              <a:rPr lang="en-US" sz="5400" dirty="0"/>
              <a:t>Talking</a:t>
            </a:r>
          </a:p>
          <a:p>
            <a:pPr algn="ctr"/>
            <a:endParaRPr lang="en-US" sz="3600" dirty="0"/>
          </a:p>
          <a:p>
            <a:pPr algn="ctr"/>
            <a:endParaRPr lang="en-US" sz="3600" dirty="0"/>
          </a:p>
          <a:p>
            <a:pPr algn="ctr"/>
            <a:endParaRPr lang="en-US" sz="3600" dirty="0"/>
          </a:p>
          <a:p>
            <a:pPr algn="ctr"/>
            <a:endParaRPr lang="en-US" sz="3600" dirty="0"/>
          </a:p>
        </p:txBody>
      </p:sp>
      <p:sp>
        <p:nvSpPr>
          <p:cNvPr id="8" name="Content Placeholder 7"/>
          <p:cNvSpPr>
            <a:spLocks noGrp="1"/>
          </p:cNvSpPr>
          <p:nvPr>
            <p:ph sz="half" idx="2"/>
          </p:nvPr>
        </p:nvSpPr>
        <p:spPr/>
        <p:txBody>
          <a:bodyPr>
            <a:normAutofit/>
          </a:bodyPr>
          <a:lstStyle/>
          <a:p>
            <a:pPr algn="ctr"/>
            <a:r>
              <a:rPr lang="en-US" sz="5400" dirty="0"/>
              <a:t>Possessing</a:t>
            </a:r>
          </a:p>
          <a:p>
            <a:pPr algn="ctr"/>
            <a:r>
              <a:rPr lang="en-US" sz="5400" dirty="0"/>
              <a:t>Walking</a:t>
            </a:r>
          </a:p>
          <a:p>
            <a:pPr algn="ctr"/>
            <a:endParaRPr lang="en-US" sz="3600" dirty="0"/>
          </a:p>
        </p:txBody>
      </p:sp>
    </p:spTree>
    <p:extLst>
      <p:ext uri="{BB962C8B-B14F-4D97-AF65-F5344CB8AC3E}">
        <p14:creationId xmlns:p14="http://schemas.microsoft.com/office/powerpoint/2010/main" val="915380974"/>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6368" b="38224"/>
          <a:stretch>
            <a:fillRect/>
          </a:stretch>
        </p:blipFill>
        <p:spPr bwMode="auto">
          <a:xfrm>
            <a:off x="0" y="1200382"/>
            <a:ext cx="4481489" cy="568569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3727938" y="1304366"/>
            <a:ext cx="7702062" cy="4983163"/>
          </a:xfrm>
        </p:spPr>
        <p:txBody>
          <a:bodyPr>
            <a:noAutofit/>
          </a:bodyPr>
          <a:lstStyle/>
          <a:p>
            <a:r>
              <a:rPr lang="en-US" sz="4000" dirty="0"/>
              <a:t>James adds ...  </a:t>
            </a:r>
            <a:r>
              <a:rPr lang="en-US" sz="4000" baseline="30000" dirty="0"/>
              <a:t>19</a:t>
            </a:r>
            <a:r>
              <a:rPr lang="en-US" sz="4000" dirty="0"/>
              <a:t> You believe that there is one God.  Good! </a:t>
            </a:r>
          </a:p>
          <a:p>
            <a:endParaRPr lang="en-US" sz="4000" dirty="0"/>
          </a:p>
          <a:p>
            <a:endParaRPr lang="en-US" sz="4000" dirty="0"/>
          </a:p>
          <a:p>
            <a:endParaRPr lang="en-US" sz="4000" dirty="0"/>
          </a:p>
          <a:p>
            <a:endParaRPr lang="en-US" sz="4000" dirty="0"/>
          </a:p>
          <a:p>
            <a:endParaRPr lang="en-US" sz="4000" dirty="0"/>
          </a:p>
        </p:txBody>
      </p:sp>
    </p:spTree>
    <p:extLst>
      <p:ext uri="{BB962C8B-B14F-4D97-AF65-F5344CB8AC3E}">
        <p14:creationId xmlns:p14="http://schemas.microsoft.com/office/powerpoint/2010/main" val="1649842372"/>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6368" b="38224"/>
          <a:stretch>
            <a:fillRect/>
          </a:stretch>
        </p:blipFill>
        <p:spPr bwMode="auto">
          <a:xfrm>
            <a:off x="0" y="1200382"/>
            <a:ext cx="4481489" cy="5685692"/>
          </a:xfrm>
          <a:prstGeom prst="rect">
            <a:avLst/>
          </a:prstGeom>
          <a:noFill/>
          <a:ln w="9525">
            <a:noFill/>
            <a:miter lim="800000"/>
            <a:headEnd/>
            <a:tailEnd/>
          </a:ln>
          <a:effectLst/>
        </p:spPr>
      </p:pic>
      <p:sp>
        <p:nvSpPr>
          <p:cNvPr id="8" name="Oval Callout 7"/>
          <p:cNvSpPr/>
          <p:nvPr/>
        </p:nvSpPr>
        <p:spPr>
          <a:xfrm>
            <a:off x="5334000" y="2743200"/>
            <a:ext cx="4994032" cy="2795954"/>
          </a:xfrm>
          <a:prstGeom prst="wedgeEllipseCallout">
            <a:avLst>
              <a:gd name="adj1" fmla="val -142939"/>
              <a:gd name="adj2" fmla="val 35808"/>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3727938" y="1304366"/>
            <a:ext cx="7702062" cy="4983163"/>
          </a:xfrm>
        </p:spPr>
        <p:txBody>
          <a:bodyPr>
            <a:noAutofit/>
          </a:bodyPr>
          <a:lstStyle/>
          <a:p>
            <a:r>
              <a:rPr lang="en-US" sz="4000" dirty="0"/>
              <a:t>James adds ...  </a:t>
            </a:r>
            <a:r>
              <a:rPr lang="en-US" sz="4000" baseline="30000" dirty="0"/>
              <a:t>19</a:t>
            </a:r>
            <a:r>
              <a:rPr lang="en-US" sz="4000" dirty="0"/>
              <a:t> You believe that there is one God.  Good! </a:t>
            </a:r>
          </a:p>
          <a:p>
            <a:endParaRPr lang="en-US" sz="4000" dirty="0"/>
          </a:p>
          <a:p>
            <a:endParaRPr lang="en-US" sz="4000" dirty="0"/>
          </a:p>
          <a:p>
            <a:endParaRPr lang="en-US" sz="4000" dirty="0"/>
          </a:p>
          <a:p>
            <a:endParaRPr lang="en-US" sz="4000" dirty="0"/>
          </a:p>
          <a:p>
            <a:endParaRPr lang="en-US" sz="4000" dirty="0"/>
          </a:p>
        </p:txBody>
      </p:sp>
      <p:sp>
        <p:nvSpPr>
          <p:cNvPr id="9" name="TextBox 8"/>
          <p:cNvSpPr txBox="1"/>
          <p:nvPr/>
        </p:nvSpPr>
        <p:spPr>
          <a:xfrm>
            <a:off x="5638800" y="2895600"/>
            <a:ext cx="4478215" cy="2369880"/>
          </a:xfrm>
          <a:prstGeom prst="rect">
            <a:avLst/>
          </a:prstGeom>
          <a:noFill/>
        </p:spPr>
        <p:txBody>
          <a:bodyPr wrap="square" rtlCol="0">
            <a:spAutoFit/>
          </a:bodyPr>
          <a:lstStyle/>
          <a:p>
            <a:pPr algn="ctr"/>
            <a:r>
              <a:rPr lang="en-US" sz="4000" b="1" dirty="0"/>
              <a:t>Hear, O Israel: </a:t>
            </a:r>
            <a:br>
              <a:rPr lang="en-US" sz="4000" b="1" dirty="0"/>
            </a:br>
            <a:r>
              <a:rPr lang="en-US" sz="4000" b="1" dirty="0"/>
              <a:t>The LORD our God, the LORD is one. </a:t>
            </a:r>
            <a:r>
              <a:rPr lang="en-US" sz="2800" b="1" dirty="0"/>
              <a:t>(Deuteronomy 6:4)</a:t>
            </a:r>
          </a:p>
        </p:txBody>
      </p:sp>
    </p:spTree>
    <p:extLst>
      <p:ext uri="{BB962C8B-B14F-4D97-AF65-F5344CB8AC3E}">
        <p14:creationId xmlns:p14="http://schemas.microsoft.com/office/powerpoint/2010/main" val="714201046"/>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6368" b="38224"/>
          <a:stretch>
            <a:fillRect/>
          </a:stretch>
        </p:blipFill>
        <p:spPr bwMode="auto">
          <a:xfrm>
            <a:off x="0" y="1200382"/>
            <a:ext cx="4481489" cy="5685692"/>
          </a:xfrm>
          <a:prstGeom prst="rect">
            <a:avLst/>
          </a:prstGeom>
          <a:noFill/>
          <a:ln w="9525">
            <a:noFill/>
            <a:miter lim="800000"/>
            <a:headEnd/>
            <a:tailEnd/>
          </a:ln>
          <a:effectLst/>
        </p:spPr>
      </p:pic>
      <p:sp>
        <p:nvSpPr>
          <p:cNvPr id="8" name="Oval Callout 7"/>
          <p:cNvSpPr/>
          <p:nvPr/>
        </p:nvSpPr>
        <p:spPr>
          <a:xfrm>
            <a:off x="5334000" y="2743200"/>
            <a:ext cx="4994032" cy="2795954"/>
          </a:xfrm>
          <a:prstGeom prst="wedgeEllipseCallout">
            <a:avLst>
              <a:gd name="adj1" fmla="val -142939"/>
              <a:gd name="adj2" fmla="val 35808"/>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3727938" y="1304366"/>
            <a:ext cx="7702062" cy="4983163"/>
          </a:xfrm>
        </p:spPr>
        <p:txBody>
          <a:bodyPr>
            <a:noAutofit/>
          </a:bodyPr>
          <a:lstStyle/>
          <a:p>
            <a:r>
              <a:rPr lang="en-US" sz="4000" dirty="0"/>
              <a:t>James adds ...  </a:t>
            </a:r>
            <a:r>
              <a:rPr lang="en-US" sz="4000" baseline="30000" dirty="0"/>
              <a:t>19</a:t>
            </a:r>
            <a:r>
              <a:rPr lang="en-US" sz="4000" dirty="0"/>
              <a:t> You believe that there is one God.  Good! ...</a:t>
            </a:r>
          </a:p>
          <a:p>
            <a:endParaRPr lang="en-US" sz="4000" dirty="0"/>
          </a:p>
          <a:p>
            <a:endParaRPr lang="en-US" sz="4000" dirty="0"/>
          </a:p>
          <a:p>
            <a:endParaRPr lang="en-US" sz="4000" dirty="0"/>
          </a:p>
          <a:p>
            <a:endParaRPr lang="en-US" sz="4000" dirty="0"/>
          </a:p>
          <a:p>
            <a:pPr algn="ctr">
              <a:lnSpc>
                <a:spcPct val="90000"/>
              </a:lnSpc>
            </a:pPr>
            <a:r>
              <a:rPr lang="en-US" sz="4000" baseline="30000" dirty="0"/>
              <a:t>19</a:t>
            </a:r>
            <a:r>
              <a:rPr lang="en-US" sz="4000" dirty="0"/>
              <a:t> Even the </a:t>
            </a:r>
            <a:r>
              <a:rPr lang="en-US" sz="4000" dirty="0">
                <a:solidFill>
                  <a:srgbClr val="FFFF00"/>
                </a:solidFill>
              </a:rPr>
              <a:t>demons believe </a:t>
            </a:r>
            <a:r>
              <a:rPr lang="en-US" sz="4000" dirty="0"/>
              <a:t>that--and </a:t>
            </a:r>
            <a:r>
              <a:rPr lang="en-US" sz="4000" dirty="0">
                <a:solidFill>
                  <a:srgbClr val="FFFF00"/>
                </a:solidFill>
              </a:rPr>
              <a:t>shudder</a:t>
            </a:r>
            <a:r>
              <a:rPr lang="en-US" sz="4000" dirty="0"/>
              <a:t>.</a:t>
            </a:r>
          </a:p>
          <a:p>
            <a:endParaRPr lang="en-US" sz="4000" dirty="0"/>
          </a:p>
        </p:txBody>
      </p:sp>
      <p:sp>
        <p:nvSpPr>
          <p:cNvPr id="9" name="TextBox 8"/>
          <p:cNvSpPr txBox="1"/>
          <p:nvPr/>
        </p:nvSpPr>
        <p:spPr>
          <a:xfrm>
            <a:off x="5638800" y="2895600"/>
            <a:ext cx="4478215" cy="2369880"/>
          </a:xfrm>
          <a:prstGeom prst="rect">
            <a:avLst/>
          </a:prstGeom>
          <a:noFill/>
        </p:spPr>
        <p:txBody>
          <a:bodyPr wrap="square" rtlCol="0">
            <a:spAutoFit/>
          </a:bodyPr>
          <a:lstStyle/>
          <a:p>
            <a:pPr algn="ctr"/>
            <a:r>
              <a:rPr lang="en-US" sz="4000" b="1" dirty="0"/>
              <a:t>Hear, O Israel: </a:t>
            </a:r>
            <a:br>
              <a:rPr lang="en-US" sz="4000" b="1" dirty="0"/>
            </a:br>
            <a:r>
              <a:rPr lang="en-US" sz="4000" b="1" dirty="0"/>
              <a:t>The LORD our God, the LORD is one. </a:t>
            </a:r>
            <a:r>
              <a:rPr lang="en-US" sz="2800" b="1" dirty="0"/>
              <a:t>(Deuteronomy 6:4)</a:t>
            </a:r>
          </a:p>
        </p:txBody>
      </p:sp>
    </p:spTree>
    <p:extLst>
      <p:ext uri="{BB962C8B-B14F-4D97-AF65-F5344CB8AC3E}">
        <p14:creationId xmlns:p14="http://schemas.microsoft.com/office/powerpoint/2010/main" val="94334098"/>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u="sng" dirty="0">
                <a:solidFill>
                  <a:srgbClr val="FFFF00"/>
                </a:solidFill>
                <a:effectLst>
                  <a:glow rad="127000">
                    <a:srgbClr val="C00000"/>
                  </a:glow>
                  <a:outerShdw blurRad="38100" dist="38100" dir="2700000" algn="tl">
                    <a:srgbClr val="000000">
                      <a:alpha val="43137"/>
                    </a:srgbClr>
                  </a:outerShdw>
                </a:effectLst>
              </a:rPr>
              <a:t>Demons</a:t>
            </a:r>
            <a:r>
              <a:rPr lang="en-US" sz="4000" dirty="0"/>
              <a:t> have faith: </a:t>
            </a:r>
          </a:p>
        </p:txBody>
      </p:sp>
    </p:spTree>
    <p:extLst>
      <p:ext uri="{BB962C8B-B14F-4D97-AF65-F5344CB8AC3E}">
        <p14:creationId xmlns:p14="http://schemas.microsoft.com/office/powerpoint/2010/main" val="328588441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effectLst>
                  <a:glow rad="127000">
                    <a:srgbClr val="C00000">
                      <a:alpha val="0"/>
                    </a:srgbClr>
                  </a:glow>
                  <a:outerShdw blurRad="38100" dist="38100" dir="2700000" algn="tl">
                    <a:srgbClr val="000000">
                      <a:alpha val="43137"/>
                    </a:srgbClr>
                  </a:outerShdw>
                </a:effectLst>
              </a:rPr>
              <a:t>Demons </a:t>
            </a:r>
            <a:r>
              <a:rPr lang="en-US" sz="4000" dirty="0"/>
              <a:t>have faith: </a:t>
            </a:r>
          </a:p>
          <a:p>
            <a:pPr>
              <a:lnSpc>
                <a:spcPct val="80000"/>
              </a:lnSpc>
            </a:pPr>
            <a:r>
              <a:rPr lang="en-US" sz="4000" dirty="0"/>
              <a:t>1—in God’s </a:t>
            </a:r>
            <a:r>
              <a:rPr lang="en-US" sz="4000" u="sng" dirty="0">
                <a:solidFill>
                  <a:srgbClr val="FFFF00"/>
                </a:solidFill>
                <a:effectLst>
                  <a:glow rad="127000">
                    <a:srgbClr val="C00000"/>
                  </a:glow>
                  <a:outerShdw blurRad="38100" dist="38100" dir="2700000" algn="tl">
                    <a:srgbClr val="000000">
                      <a:alpha val="43137"/>
                    </a:srgbClr>
                  </a:outerShdw>
                </a:effectLst>
              </a:rPr>
              <a:t>existence</a:t>
            </a:r>
            <a:r>
              <a:rPr lang="en-US" sz="4000" dirty="0"/>
              <a:t> (James 2:19)</a:t>
            </a:r>
          </a:p>
        </p:txBody>
      </p:sp>
    </p:spTree>
    <p:extLst>
      <p:ext uri="{BB962C8B-B14F-4D97-AF65-F5344CB8AC3E}">
        <p14:creationId xmlns:p14="http://schemas.microsoft.com/office/powerpoint/2010/main" val="1014418600"/>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a:t>
            </a:r>
            <a:r>
              <a:rPr lang="en-US" sz="4000" u="sng" dirty="0">
                <a:solidFill>
                  <a:srgbClr val="FFFF00"/>
                </a:solidFill>
                <a:effectLst>
                  <a:glow rad="127000">
                    <a:srgbClr val="C00000"/>
                  </a:glow>
                  <a:outerShdw blurRad="38100" dist="38100" dir="2700000" algn="tl">
                    <a:srgbClr val="000000">
                      <a:alpha val="43137"/>
                    </a:srgbClr>
                  </a:outerShdw>
                </a:effectLst>
              </a:rPr>
              <a:t>deit</a:t>
            </a:r>
            <a:r>
              <a:rPr lang="en-US" sz="4000" dirty="0">
                <a:solidFill>
                  <a:srgbClr val="FFFF00"/>
                </a:solidFill>
                <a:effectLst>
                  <a:glow rad="127000">
                    <a:srgbClr val="C00000"/>
                  </a:glow>
                  <a:outerShdw blurRad="38100" dist="38100" dir="2700000" algn="tl">
                    <a:srgbClr val="000000">
                      <a:alpha val="43137"/>
                    </a:srgbClr>
                  </a:outerShdw>
                </a:effectLst>
              </a:rPr>
              <a:t>y</a:t>
            </a:r>
            <a:r>
              <a:rPr lang="en-US" sz="4000" dirty="0">
                <a:effectLst>
                  <a:glow rad="127000">
                    <a:srgbClr val="C00000"/>
                  </a:glow>
                  <a:outerShdw blurRad="38100" dist="38100" dir="2700000" algn="tl">
                    <a:srgbClr val="000000">
                      <a:alpha val="43137"/>
                    </a:srgbClr>
                  </a:outerShdw>
                </a:effectLst>
              </a:rPr>
              <a:t> </a:t>
            </a:r>
            <a:r>
              <a:rPr lang="en-US" sz="4000" dirty="0"/>
              <a:t>(Mark 3:11-12)</a:t>
            </a:r>
          </a:p>
        </p:txBody>
      </p:sp>
    </p:spTree>
    <p:extLst>
      <p:ext uri="{BB962C8B-B14F-4D97-AF65-F5344CB8AC3E}">
        <p14:creationId xmlns:p14="http://schemas.microsoft.com/office/powerpoint/2010/main" val="1300737807"/>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a:t>
            </a:r>
            <a:r>
              <a:rPr lang="en-US" sz="4000" u="sng" dirty="0">
                <a:solidFill>
                  <a:srgbClr val="FFFF00"/>
                </a:solidFill>
                <a:effectLst>
                  <a:glow rad="127000">
                    <a:srgbClr val="C00000"/>
                  </a:glow>
                  <a:outerShdw blurRad="38100" dist="38100" dir="2700000" algn="tl">
                    <a:srgbClr val="000000">
                      <a:alpha val="43137"/>
                    </a:srgbClr>
                  </a:outerShdw>
                </a:effectLst>
              </a:rPr>
              <a:t>deit</a:t>
            </a:r>
            <a:r>
              <a:rPr lang="en-US" sz="4000" dirty="0">
                <a:solidFill>
                  <a:srgbClr val="FFFF00"/>
                </a:solidFill>
                <a:effectLst>
                  <a:glow rad="127000">
                    <a:srgbClr val="C00000"/>
                  </a:glow>
                  <a:outerShdw blurRad="38100" dist="38100" dir="2700000" algn="tl">
                    <a:srgbClr val="000000">
                      <a:alpha val="43137"/>
                    </a:srgbClr>
                  </a:outerShdw>
                </a:effectLst>
              </a:rPr>
              <a:t>y</a:t>
            </a:r>
            <a:r>
              <a:rPr lang="en-US" sz="4000" dirty="0">
                <a:effectLst>
                  <a:glow rad="127000">
                    <a:srgbClr val="C00000"/>
                  </a:glow>
                  <a:outerShdw blurRad="38100" dist="38100" dir="2700000" algn="tl">
                    <a:srgbClr val="000000">
                      <a:alpha val="43137"/>
                    </a:srgbClr>
                  </a:outerShdw>
                </a:effectLst>
              </a:rPr>
              <a:t> </a:t>
            </a:r>
            <a:r>
              <a:rPr lang="en-US" sz="4000" dirty="0"/>
              <a:t>(Mark 3:11-12)</a:t>
            </a:r>
          </a:p>
        </p:txBody>
      </p:sp>
      <p:sp>
        <p:nvSpPr>
          <p:cNvPr id="4" name="TextBox 3"/>
          <p:cNvSpPr txBox="1"/>
          <p:nvPr/>
        </p:nvSpPr>
        <p:spPr>
          <a:xfrm>
            <a:off x="838200" y="4038600"/>
            <a:ext cx="9525000" cy="2123658"/>
          </a:xfrm>
          <a:prstGeom prst="rect">
            <a:avLst/>
          </a:prstGeom>
          <a:solidFill>
            <a:srgbClr val="C00000"/>
          </a:solidFill>
          <a:effectLst>
            <a:softEdge rad="177800"/>
          </a:effectLst>
        </p:spPr>
        <p:txBody>
          <a:bodyPr wrap="square" rtlCol="0">
            <a:spAutoFit/>
          </a:bodyPr>
          <a:lstStyle/>
          <a:p>
            <a:r>
              <a:rPr lang="en-US" sz="4400" b="1" baseline="30000" dirty="0">
                <a:solidFill>
                  <a:schemeClr val="bg1"/>
                </a:solidFill>
              </a:rPr>
              <a:t>11</a:t>
            </a:r>
            <a:r>
              <a:rPr lang="en-US" sz="4400" b="1" dirty="0">
                <a:solidFill>
                  <a:schemeClr val="bg1"/>
                </a:solidFill>
              </a:rPr>
              <a:t> Whenever the evil spirits saw him, they fell down before him and cried out, "You are the Son of God." </a:t>
            </a:r>
          </a:p>
        </p:txBody>
      </p:sp>
    </p:spTree>
    <p:extLst>
      <p:ext uri="{BB962C8B-B14F-4D97-AF65-F5344CB8AC3E}">
        <p14:creationId xmlns:p14="http://schemas.microsoft.com/office/powerpoint/2010/main" val="267983751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deity (Mark 3:11-12)</a:t>
            </a:r>
          </a:p>
          <a:p>
            <a:pPr>
              <a:lnSpc>
                <a:spcPct val="80000"/>
              </a:lnSpc>
            </a:pPr>
            <a:r>
              <a:rPr lang="en-US" sz="4000" dirty="0"/>
              <a:t>3—in Place of </a:t>
            </a:r>
            <a:r>
              <a:rPr lang="en-US" sz="4000" dirty="0">
                <a:solidFill>
                  <a:srgbClr val="FFFF00"/>
                </a:solidFill>
                <a:effectLst>
                  <a:glow rad="127000">
                    <a:srgbClr val="C00000"/>
                  </a:glow>
                  <a:outerShdw blurRad="38100" dist="38100" dir="2700000" algn="tl">
                    <a:srgbClr val="000000">
                      <a:alpha val="43137"/>
                    </a:srgbClr>
                  </a:outerShdw>
                </a:effectLst>
              </a:rPr>
              <a:t>p</a:t>
            </a:r>
            <a:r>
              <a:rPr lang="en-US" sz="4000" u="sng" dirty="0">
                <a:solidFill>
                  <a:srgbClr val="FFFF00"/>
                </a:solidFill>
                <a:effectLst>
                  <a:glow rad="127000">
                    <a:srgbClr val="C00000"/>
                  </a:glow>
                  <a:outerShdw blurRad="38100" dist="38100" dir="2700000" algn="tl">
                    <a:srgbClr val="000000">
                      <a:alpha val="43137"/>
                    </a:srgbClr>
                  </a:outerShdw>
                </a:effectLst>
              </a:rPr>
              <a:t>unishment</a:t>
            </a:r>
            <a:r>
              <a:rPr lang="en-US" sz="4000" dirty="0">
                <a:effectLst>
                  <a:glow rad="127000">
                    <a:srgbClr val="C00000"/>
                  </a:glow>
                  <a:outerShdw blurRad="38100" dist="38100" dir="2700000" algn="tl">
                    <a:srgbClr val="000000">
                      <a:alpha val="43137"/>
                    </a:srgbClr>
                  </a:outerShdw>
                </a:effectLst>
              </a:rPr>
              <a:t> </a:t>
            </a:r>
            <a:r>
              <a:rPr lang="en-US" sz="4000" dirty="0"/>
              <a:t>(Luke 8:31)</a:t>
            </a:r>
          </a:p>
        </p:txBody>
      </p:sp>
    </p:spTree>
    <p:extLst>
      <p:ext uri="{BB962C8B-B14F-4D97-AF65-F5344CB8AC3E}">
        <p14:creationId xmlns:p14="http://schemas.microsoft.com/office/powerpoint/2010/main" val="2117612942"/>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deity (Mark 3:11-12)</a:t>
            </a:r>
          </a:p>
          <a:p>
            <a:pPr>
              <a:lnSpc>
                <a:spcPct val="80000"/>
              </a:lnSpc>
            </a:pPr>
            <a:r>
              <a:rPr lang="en-US" sz="4000" dirty="0"/>
              <a:t>3—in Place of punishment (Luke 8:31)</a:t>
            </a:r>
          </a:p>
          <a:p>
            <a:pPr>
              <a:lnSpc>
                <a:spcPct val="80000"/>
              </a:lnSpc>
            </a:pPr>
            <a:r>
              <a:rPr lang="en-US" sz="4000" dirty="0"/>
              <a:t>4—in Jesus as </a:t>
            </a:r>
            <a:r>
              <a:rPr lang="en-US" sz="4000" u="sng" dirty="0">
                <a:solidFill>
                  <a:srgbClr val="FFFF00"/>
                </a:solidFill>
                <a:effectLst>
                  <a:glow rad="127000">
                    <a:srgbClr val="C00000"/>
                  </a:glow>
                  <a:outerShdw blurRad="38100" dist="38100" dir="2700000" algn="tl">
                    <a:srgbClr val="000000">
                      <a:alpha val="43137"/>
                    </a:srgbClr>
                  </a:outerShdw>
                </a:effectLst>
              </a:rPr>
              <a:t>Jud</a:t>
            </a:r>
            <a:r>
              <a:rPr lang="en-US" sz="4000" dirty="0">
                <a:solidFill>
                  <a:srgbClr val="FFFF00"/>
                </a:solidFill>
                <a:effectLst>
                  <a:glow rad="127000">
                    <a:srgbClr val="C00000"/>
                  </a:glow>
                  <a:outerShdw blurRad="38100" dist="38100" dir="2700000" algn="tl">
                    <a:srgbClr val="000000">
                      <a:alpha val="43137"/>
                    </a:srgbClr>
                  </a:outerShdw>
                </a:effectLst>
              </a:rPr>
              <a:t>g</a:t>
            </a:r>
            <a:r>
              <a:rPr lang="en-US" sz="4000" u="sng" dirty="0">
                <a:solidFill>
                  <a:srgbClr val="FFFF00"/>
                </a:solidFill>
                <a:effectLst>
                  <a:glow rad="127000">
                    <a:srgbClr val="C00000"/>
                  </a:glow>
                  <a:outerShdw blurRad="38100" dist="38100" dir="2700000" algn="tl">
                    <a:srgbClr val="000000">
                      <a:alpha val="43137"/>
                    </a:srgbClr>
                  </a:outerShdw>
                </a:effectLst>
              </a:rPr>
              <a:t>e</a:t>
            </a:r>
            <a:r>
              <a:rPr lang="en-US" sz="4000" dirty="0">
                <a:effectLst>
                  <a:glow rad="127000">
                    <a:srgbClr val="C00000"/>
                  </a:glow>
                  <a:outerShdw blurRad="38100" dist="38100" dir="2700000" algn="tl">
                    <a:srgbClr val="000000">
                      <a:alpha val="43137"/>
                    </a:srgbClr>
                  </a:outerShdw>
                </a:effectLst>
              </a:rPr>
              <a:t> </a:t>
            </a:r>
            <a:r>
              <a:rPr lang="en-US" sz="4000" dirty="0"/>
              <a:t>(Mark 5:1-13)</a:t>
            </a:r>
          </a:p>
        </p:txBody>
      </p:sp>
    </p:spTree>
    <p:extLst>
      <p:ext uri="{BB962C8B-B14F-4D97-AF65-F5344CB8AC3E}">
        <p14:creationId xmlns:p14="http://schemas.microsoft.com/office/powerpoint/2010/main" val="514606328"/>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deity (Mark 3:11-12)</a:t>
            </a:r>
          </a:p>
          <a:p>
            <a:pPr>
              <a:lnSpc>
                <a:spcPct val="80000"/>
              </a:lnSpc>
            </a:pPr>
            <a:r>
              <a:rPr lang="en-US" sz="4000" dirty="0"/>
              <a:t>3—in Place of punishment (Luke 8:31)</a:t>
            </a:r>
          </a:p>
          <a:p>
            <a:pPr>
              <a:lnSpc>
                <a:spcPct val="80000"/>
              </a:lnSpc>
            </a:pPr>
            <a:r>
              <a:rPr lang="en-US" sz="4000" dirty="0"/>
              <a:t>4—in Jesus as Judge (Mark 5:1-13)</a:t>
            </a:r>
          </a:p>
          <a:p>
            <a:pPr>
              <a:lnSpc>
                <a:spcPct val="80000"/>
              </a:lnSpc>
            </a:pPr>
            <a:r>
              <a:rPr lang="en-US" sz="4000" dirty="0"/>
              <a:t>5—that </a:t>
            </a:r>
            <a:r>
              <a:rPr lang="en-US" sz="4000" u="sng" dirty="0">
                <a:solidFill>
                  <a:srgbClr val="FFFF00"/>
                </a:solidFill>
                <a:effectLst>
                  <a:glow rad="127000">
                    <a:srgbClr val="C00000"/>
                  </a:glow>
                  <a:outerShdw blurRad="38100" dist="38100" dir="2700000" algn="tl">
                    <a:srgbClr val="000000">
                      <a:alpha val="43137"/>
                    </a:srgbClr>
                  </a:outerShdw>
                </a:effectLst>
              </a:rPr>
              <a:t>fears</a:t>
            </a:r>
            <a:r>
              <a:rPr lang="en-US" sz="4000" dirty="0">
                <a:effectLst>
                  <a:glow rad="127000">
                    <a:srgbClr val="C00000"/>
                  </a:glow>
                  <a:outerShdw blurRad="38100" dist="38100" dir="2700000" algn="tl">
                    <a:srgbClr val="000000">
                      <a:alpha val="43137"/>
                    </a:srgbClr>
                  </a:outerShdw>
                </a:effectLst>
              </a:rPr>
              <a:t> </a:t>
            </a:r>
            <a:r>
              <a:rPr lang="en-US" sz="4000" dirty="0"/>
              <a:t>God  (James 2:19)</a:t>
            </a:r>
            <a:br>
              <a:rPr lang="en-US" sz="4000" dirty="0"/>
            </a:br>
            <a:r>
              <a:rPr lang="en-US" sz="4000" dirty="0"/>
              <a:t>    (they shudder)</a:t>
            </a:r>
          </a:p>
        </p:txBody>
      </p:sp>
    </p:spTree>
    <p:extLst>
      <p:ext uri="{BB962C8B-B14F-4D97-AF65-F5344CB8AC3E}">
        <p14:creationId xmlns:p14="http://schemas.microsoft.com/office/powerpoint/2010/main" val="335084263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is a difference between:</a:t>
            </a:r>
          </a:p>
        </p:txBody>
      </p:sp>
      <p:sp>
        <p:nvSpPr>
          <p:cNvPr id="6" name="Content Placeholder 5"/>
          <p:cNvSpPr>
            <a:spLocks noGrp="1"/>
          </p:cNvSpPr>
          <p:nvPr>
            <p:ph sz="half" idx="1"/>
          </p:nvPr>
        </p:nvSpPr>
        <p:spPr/>
        <p:txBody>
          <a:bodyPr>
            <a:normAutofit/>
          </a:bodyPr>
          <a:lstStyle/>
          <a:p>
            <a:pPr algn="ctr"/>
            <a:r>
              <a:rPr lang="en-US" sz="5400" dirty="0"/>
              <a:t>Professing</a:t>
            </a:r>
          </a:p>
          <a:p>
            <a:pPr algn="ctr"/>
            <a:r>
              <a:rPr lang="en-US" sz="5400" dirty="0"/>
              <a:t>Talking</a:t>
            </a:r>
          </a:p>
          <a:p>
            <a:pPr algn="ctr"/>
            <a:r>
              <a:rPr lang="en-US" sz="5400" dirty="0"/>
              <a:t>Knowing</a:t>
            </a:r>
          </a:p>
          <a:p>
            <a:pPr algn="ctr"/>
            <a:endParaRPr lang="en-US" sz="3600" dirty="0"/>
          </a:p>
          <a:p>
            <a:pPr algn="ctr"/>
            <a:endParaRPr lang="en-US" sz="3600" dirty="0"/>
          </a:p>
          <a:p>
            <a:pPr algn="ctr"/>
            <a:endParaRPr lang="en-US" sz="3600" dirty="0"/>
          </a:p>
          <a:p>
            <a:pPr algn="ctr"/>
            <a:endParaRPr lang="en-US" sz="3600" dirty="0"/>
          </a:p>
        </p:txBody>
      </p:sp>
      <p:sp>
        <p:nvSpPr>
          <p:cNvPr id="8" name="Content Placeholder 7"/>
          <p:cNvSpPr>
            <a:spLocks noGrp="1"/>
          </p:cNvSpPr>
          <p:nvPr>
            <p:ph sz="half" idx="2"/>
          </p:nvPr>
        </p:nvSpPr>
        <p:spPr/>
        <p:txBody>
          <a:bodyPr>
            <a:normAutofit/>
          </a:bodyPr>
          <a:lstStyle/>
          <a:p>
            <a:pPr algn="ctr"/>
            <a:r>
              <a:rPr lang="en-US" sz="5400" dirty="0"/>
              <a:t>Possessing</a:t>
            </a:r>
          </a:p>
          <a:p>
            <a:pPr algn="ctr"/>
            <a:r>
              <a:rPr lang="en-US" sz="5400" dirty="0"/>
              <a:t>Walking</a:t>
            </a:r>
          </a:p>
          <a:p>
            <a:pPr algn="ctr"/>
            <a:r>
              <a:rPr lang="en-US" sz="5400" dirty="0"/>
              <a:t>Showing</a:t>
            </a:r>
          </a:p>
          <a:p>
            <a:pPr algn="ctr"/>
            <a:endParaRPr lang="en-US" sz="3600" dirty="0"/>
          </a:p>
        </p:txBody>
      </p:sp>
    </p:spTree>
    <p:extLst>
      <p:ext uri="{BB962C8B-B14F-4D97-AF65-F5344CB8AC3E}">
        <p14:creationId xmlns:p14="http://schemas.microsoft.com/office/powerpoint/2010/main" val="418175458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7239000" y="882123"/>
            <a:ext cx="5369169" cy="5975877"/>
          </a:xfrm>
          <a:prstGeom prst="rect">
            <a:avLst/>
          </a:prstGeom>
          <a:noFill/>
          <a:ln w="9525">
            <a:noFill/>
            <a:miter lim="800000"/>
            <a:headEnd/>
            <a:tailEnd/>
          </a:ln>
          <a:effectLst/>
        </p:spPr>
      </p:pic>
      <p:sp>
        <p:nvSpPr>
          <p:cNvPr id="5" name="Rounded Rectangle 4"/>
          <p:cNvSpPr/>
          <p:nvPr/>
        </p:nvSpPr>
        <p:spPr>
          <a:xfrm>
            <a:off x="2286000" y="5580186"/>
            <a:ext cx="7620000" cy="896814"/>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p:txBody>
          <a:bodyPr>
            <a:noAutofit/>
          </a:bodyPr>
          <a:lstStyle/>
          <a:p>
            <a:pPr>
              <a:lnSpc>
                <a:spcPct val="80000"/>
              </a:lnSpc>
            </a:pPr>
            <a:r>
              <a:rPr lang="en-US" sz="4000" dirty="0"/>
              <a:t>Demons have faith: </a:t>
            </a:r>
          </a:p>
          <a:p>
            <a:pPr>
              <a:lnSpc>
                <a:spcPct val="80000"/>
              </a:lnSpc>
            </a:pPr>
            <a:r>
              <a:rPr lang="en-US" sz="4000" dirty="0"/>
              <a:t>1—in God’s existence (James 2:19)</a:t>
            </a:r>
          </a:p>
          <a:p>
            <a:pPr>
              <a:lnSpc>
                <a:spcPct val="80000"/>
              </a:lnSpc>
            </a:pPr>
            <a:r>
              <a:rPr lang="en-US" sz="4000" dirty="0"/>
              <a:t>2—in Christ’s deity (Mark 3:11-12)</a:t>
            </a:r>
          </a:p>
          <a:p>
            <a:pPr>
              <a:lnSpc>
                <a:spcPct val="80000"/>
              </a:lnSpc>
            </a:pPr>
            <a:r>
              <a:rPr lang="en-US" sz="4000" dirty="0"/>
              <a:t>3—in Place of punishment (Luke 8:31)</a:t>
            </a:r>
          </a:p>
          <a:p>
            <a:pPr>
              <a:lnSpc>
                <a:spcPct val="80000"/>
              </a:lnSpc>
            </a:pPr>
            <a:r>
              <a:rPr lang="en-US" sz="4000" dirty="0"/>
              <a:t>4—in Jesus as Judge (Mark 5:1-13)</a:t>
            </a:r>
          </a:p>
          <a:p>
            <a:pPr>
              <a:lnSpc>
                <a:spcPct val="80000"/>
              </a:lnSpc>
            </a:pPr>
            <a:r>
              <a:rPr lang="en-US" sz="4000" dirty="0"/>
              <a:t>5—that fears God  (James 2:19)</a:t>
            </a:r>
            <a:br>
              <a:rPr lang="en-US" sz="4000" dirty="0"/>
            </a:br>
            <a:r>
              <a:rPr lang="en-US" sz="4000" dirty="0"/>
              <a:t>    (they shudder)</a:t>
            </a:r>
          </a:p>
          <a:p>
            <a:pPr algn="ctr">
              <a:lnSpc>
                <a:spcPct val="80000"/>
              </a:lnSpc>
            </a:pPr>
            <a:r>
              <a:rPr lang="en-US" sz="4000" dirty="0"/>
              <a:t>So how is your faith any </a:t>
            </a:r>
            <a:r>
              <a:rPr lang="en-US" sz="4000" u="sng" dirty="0">
                <a:solidFill>
                  <a:srgbClr val="FFFF00"/>
                </a:solidFill>
              </a:rPr>
              <a:t>better</a:t>
            </a:r>
            <a:r>
              <a:rPr lang="en-US" sz="4000" dirty="0"/>
              <a:t>?</a:t>
            </a:r>
          </a:p>
        </p:txBody>
      </p:sp>
    </p:spTree>
    <p:extLst>
      <p:ext uri="{BB962C8B-B14F-4D97-AF65-F5344CB8AC3E}">
        <p14:creationId xmlns:p14="http://schemas.microsoft.com/office/powerpoint/2010/main" val="4025213551"/>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people think:</a:t>
            </a:r>
          </a:p>
        </p:txBody>
      </p:sp>
      <p:sp>
        <p:nvSpPr>
          <p:cNvPr id="3" name="Content Placeholder 2"/>
          <p:cNvSpPr>
            <a:spLocks noGrp="1"/>
          </p:cNvSpPr>
          <p:nvPr>
            <p:ph idx="1"/>
          </p:nvPr>
        </p:nvSpPr>
        <p:spPr/>
        <p:txBody>
          <a:bodyPr/>
          <a:lstStyle/>
          <a:p>
            <a:pPr marL="0" indent="0"/>
            <a:r>
              <a:rPr lang="en-US" sz="4000" dirty="0">
                <a:effectLst/>
              </a:rPr>
              <a:t>68% percent said in a May 2001 poll that they believe in the devil, 20% said they don't, and 12% said they aren't sure.</a:t>
            </a:r>
          </a:p>
          <a:p>
            <a:pPr marL="0" indent="0" algn="r"/>
            <a:r>
              <a:rPr lang="en-US" sz="3200" b="0" dirty="0">
                <a:effectLst/>
              </a:rPr>
              <a:t>Gallup Poll 2001</a:t>
            </a:r>
            <a:endParaRPr lang="en-US" sz="3200" b="0" dirty="0"/>
          </a:p>
        </p:txBody>
      </p:sp>
    </p:spTree>
    <p:extLst>
      <p:ext uri="{BB962C8B-B14F-4D97-AF65-F5344CB8AC3E}">
        <p14:creationId xmlns:p14="http://schemas.microsoft.com/office/powerpoint/2010/main" val="2221855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think:</a:t>
            </a:r>
          </a:p>
        </p:txBody>
      </p:sp>
      <p:sp>
        <p:nvSpPr>
          <p:cNvPr id="8" name="Content Placeholder 7"/>
          <p:cNvSpPr>
            <a:spLocks noGrp="1"/>
          </p:cNvSpPr>
          <p:nvPr>
            <p:ph idx="1"/>
          </p:nvPr>
        </p:nvSpPr>
        <p:spPr/>
        <p:txBody>
          <a:bodyPr/>
          <a:lstStyle/>
          <a:p>
            <a:pPr marL="0" indent="0" fontAlgn="base"/>
            <a:r>
              <a:rPr lang="en-US" sz="4000" dirty="0">
                <a:effectLst/>
              </a:rPr>
              <a:t>72% Americans say they believe in heaven — defined as a place “where people who have led good lives are eternally rewarded,” ... But at the same time, 58% of U.S. adults also believe in hell — a place “where people who have led bad lives and die without being sorry are eternally punished.”</a:t>
            </a:r>
          </a:p>
          <a:p>
            <a:pPr marL="0" indent="0" algn="r" fontAlgn="base"/>
            <a:r>
              <a:rPr lang="en-US" sz="3200" b="0" dirty="0">
                <a:effectLst/>
              </a:rPr>
              <a:t>Pew Research Center’s 2014 Religious Landscape Study</a:t>
            </a:r>
          </a:p>
          <a:p>
            <a:pPr marL="0" indent="0" fontAlgn="base"/>
            <a:endParaRPr lang="en-US" dirty="0">
              <a:effectLst/>
            </a:endParaRPr>
          </a:p>
          <a:p>
            <a:endParaRPr lang="en-US" dirty="0"/>
          </a:p>
        </p:txBody>
      </p:sp>
    </p:spTree>
    <p:extLst>
      <p:ext uri="{BB962C8B-B14F-4D97-AF65-F5344CB8AC3E}">
        <p14:creationId xmlns:p14="http://schemas.microsoft.com/office/powerpoint/2010/main" val="9294039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think:</a:t>
            </a:r>
          </a:p>
        </p:txBody>
      </p:sp>
      <p:sp>
        <p:nvSpPr>
          <p:cNvPr id="8" name="Content Placeholder 7"/>
          <p:cNvSpPr>
            <a:spLocks noGrp="1"/>
          </p:cNvSpPr>
          <p:nvPr>
            <p:ph idx="1"/>
          </p:nvPr>
        </p:nvSpPr>
        <p:spPr/>
        <p:txBody>
          <a:bodyPr/>
          <a:lstStyle/>
          <a:p>
            <a:pPr marL="0" indent="0"/>
            <a:r>
              <a:rPr lang="en-US" sz="4000" dirty="0"/>
              <a:t>“In all, 76% believe that Heaven exists, while nearly the same proportion said that there is such a thing as Hell (71%).” </a:t>
            </a:r>
            <a:endParaRPr lang="en-US" sz="1050" dirty="0"/>
          </a:p>
          <a:p>
            <a:pPr marL="0" indent="0"/>
            <a:br>
              <a:rPr lang="en-US" sz="1050" dirty="0"/>
            </a:br>
            <a:r>
              <a:rPr lang="en-US" sz="4000" dirty="0"/>
              <a:t>“Most Americans do not expect to experience Hell first-hand: just one-half of 1% expect to go to Hell upon their death. Nearly two-thirds of Americans (64%) believe they will go to Heaven.”</a:t>
            </a:r>
          </a:p>
          <a:p>
            <a:pPr marL="0" indent="0" algn="r"/>
            <a:r>
              <a:rPr lang="en-US" sz="3200" b="0" dirty="0" err="1"/>
              <a:t>BarnaGroup</a:t>
            </a:r>
            <a:r>
              <a:rPr lang="en-US" sz="3200" b="0" dirty="0"/>
              <a:t> 11-21-03 </a:t>
            </a:r>
          </a:p>
          <a:p>
            <a:endParaRPr lang="en-US" dirty="0"/>
          </a:p>
        </p:txBody>
      </p:sp>
    </p:spTree>
    <p:extLst>
      <p:ext uri="{BB962C8B-B14F-4D97-AF65-F5344CB8AC3E}">
        <p14:creationId xmlns:p14="http://schemas.microsoft.com/office/powerpoint/2010/main" val="34928857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6705600" y="898165"/>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685800" y="1371600"/>
            <a:ext cx="5867400" cy="4754564"/>
          </a:xfrm>
        </p:spPr>
        <p:txBody>
          <a:bodyPr>
            <a:noAutofit/>
          </a:bodyPr>
          <a:lstStyle/>
          <a:p>
            <a:pPr marL="0" indent="0"/>
            <a:r>
              <a:rPr lang="en-US" sz="4000" dirty="0"/>
              <a:t>“Demonic Faith” </a:t>
            </a:r>
            <a:br>
              <a:rPr lang="en-US" sz="4000" dirty="0"/>
            </a:br>
            <a:r>
              <a:rPr lang="en-US" sz="4000" dirty="0"/>
              <a:t>surpasses “Dead Faith,” but it too cannot save you!</a:t>
            </a:r>
          </a:p>
        </p:txBody>
      </p:sp>
    </p:spTree>
    <p:extLst>
      <p:ext uri="{BB962C8B-B14F-4D97-AF65-F5344CB8AC3E}">
        <p14:creationId xmlns:p14="http://schemas.microsoft.com/office/powerpoint/2010/main" val="3369017496"/>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6705600" y="898165"/>
            <a:ext cx="5369169" cy="59758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 Demonic Emotional Faith</a:t>
            </a:r>
          </a:p>
        </p:txBody>
      </p:sp>
      <p:sp>
        <p:nvSpPr>
          <p:cNvPr id="3" name="Content Placeholder 2"/>
          <p:cNvSpPr>
            <a:spLocks noGrp="1"/>
          </p:cNvSpPr>
          <p:nvPr>
            <p:ph idx="1"/>
          </p:nvPr>
        </p:nvSpPr>
        <p:spPr>
          <a:xfrm>
            <a:off x="685800" y="1371600"/>
            <a:ext cx="5867400" cy="4754564"/>
          </a:xfrm>
        </p:spPr>
        <p:txBody>
          <a:bodyPr>
            <a:noAutofit/>
          </a:bodyPr>
          <a:lstStyle/>
          <a:p>
            <a:pPr marL="0" indent="0"/>
            <a:r>
              <a:rPr lang="en-US" sz="4000" dirty="0"/>
              <a:t>“Demonic Faith” </a:t>
            </a:r>
            <a:br>
              <a:rPr lang="en-US" sz="4000" dirty="0"/>
            </a:br>
            <a:r>
              <a:rPr lang="en-US" sz="4000" dirty="0"/>
              <a:t>surpasses “Dead Faith,” but it too cannot save you!</a:t>
            </a:r>
          </a:p>
          <a:p>
            <a:pPr marL="0" indent="0"/>
            <a:endParaRPr lang="en-US" sz="4000" dirty="0"/>
          </a:p>
          <a:p>
            <a:pPr marL="0" indent="0"/>
            <a:r>
              <a:rPr lang="en-US" sz="4000" dirty="0"/>
              <a:t>It takes more than an intellectual and emotional faith.  </a:t>
            </a:r>
          </a:p>
          <a:p>
            <a:endParaRPr lang="en-US" sz="4000" dirty="0"/>
          </a:p>
        </p:txBody>
      </p:sp>
    </p:spTree>
    <p:extLst>
      <p:ext uri="{BB962C8B-B14F-4D97-AF65-F5344CB8AC3E}">
        <p14:creationId xmlns:p14="http://schemas.microsoft.com/office/powerpoint/2010/main" val="2852897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 </a:t>
            </a:r>
            <a:r>
              <a:rPr lang="en-US" u="sng" dirty="0">
                <a:effectLst>
                  <a:glow rad="127000">
                    <a:srgbClr val="C00000"/>
                  </a:glow>
                  <a:outerShdw blurRad="38100" dist="38100" dir="2700000" algn="tl">
                    <a:srgbClr val="000000">
                      <a:alpha val="43137"/>
                    </a:srgbClr>
                  </a:outerShdw>
                </a:effectLst>
              </a:rPr>
              <a:t>D</a:t>
            </a:r>
            <a:r>
              <a:rPr lang="en-US" dirty="0">
                <a:effectLst>
                  <a:glow rad="127000">
                    <a:srgbClr val="C00000"/>
                  </a:glow>
                  <a:outerShdw blurRad="38100" dist="38100" dir="2700000" algn="tl">
                    <a:srgbClr val="000000">
                      <a:alpha val="43137"/>
                    </a:srgbClr>
                  </a:outerShdw>
                </a:effectLst>
              </a:rPr>
              <a:t>y</a:t>
            </a:r>
            <a:r>
              <a:rPr lang="en-US" u="sng" dirty="0">
                <a:effectLst>
                  <a:glow rad="127000">
                    <a:srgbClr val="C00000"/>
                  </a:glow>
                  <a:outerShdw blurRad="38100" dist="38100" dir="2700000" algn="tl">
                    <a:srgbClr val="000000">
                      <a:alpha val="43137"/>
                    </a:srgbClr>
                  </a:outerShdw>
                </a:effectLst>
              </a:rPr>
              <a:t>namic</a:t>
            </a:r>
            <a:r>
              <a:rPr lang="en-US" dirty="0"/>
              <a:t> Life-Changing Faith</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486534344"/>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a:xfrm>
            <a:off x="1981200" y="1189037"/>
            <a:ext cx="8229600" cy="4983163"/>
          </a:xfrm>
        </p:spPr>
        <p:txBody>
          <a:bodyPr>
            <a:normAutofit/>
          </a:bodyPr>
          <a:lstStyle/>
          <a:p>
            <a:pPr algn="ctr">
              <a:lnSpc>
                <a:spcPct val="85000"/>
              </a:lnSpc>
            </a:pPr>
            <a:r>
              <a:rPr lang="en-US" sz="4000" dirty="0"/>
              <a:t>Yes, it take your </a:t>
            </a:r>
            <a:r>
              <a:rPr lang="en-US" sz="4000" u="sng" dirty="0">
                <a:solidFill>
                  <a:srgbClr val="FFFF00"/>
                </a:solidFill>
                <a:effectLst>
                  <a:glow rad="127000">
                    <a:srgbClr val="C00000"/>
                  </a:glow>
                  <a:outerShdw blurRad="38100" dist="38100" dir="2700000" algn="tl">
                    <a:srgbClr val="000000">
                      <a:alpha val="43137"/>
                    </a:srgbClr>
                  </a:outerShdw>
                </a:effectLst>
              </a:rPr>
              <a:t>mind</a:t>
            </a:r>
          </a:p>
        </p:txBody>
      </p:sp>
      <p:pic>
        <p:nvPicPr>
          <p:cNvPr id="6" name="Picture 5"/>
          <p:cNvPicPr>
            <a:picLocks noChangeAspect="1" noChangeArrowheads="1"/>
          </p:cNvPicPr>
          <p:nvPr/>
        </p:nvPicPr>
        <p:blipFill>
          <a:blip r:embed="rId2" cstate="print"/>
          <a:srcRect l="11877"/>
          <a:stretch>
            <a:fillRect/>
          </a:stretch>
        </p:blipFill>
        <p:spPr bwMode="auto">
          <a:xfrm>
            <a:off x="0" y="2819400"/>
            <a:ext cx="3689683" cy="4148826"/>
          </a:xfrm>
          <a:prstGeom prst="rect">
            <a:avLst/>
          </a:prstGeom>
          <a:noFill/>
          <a:ln w="9525">
            <a:noFill/>
            <a:miter lim="800000"/>
            <a:headEnd/>
            <a:tailEnd/>
          </a:ln>
          <a:effectLst/>
        </p:spPr>
      </p:pic>
    </p:spTree>
    <p:extLst>
      <p:ext uri="{BB962C8B-B14F-4D97-AF65-F5344CB8AC3E}">
        <p14:creationId xmlns:p14="http://schemas.microsoft.com/office/powerpoint/2010/main" val="3166407084"/>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a:xfrm>
            <a:off x="1981200" y="1189037"/>
            <a:ext cx="8229600" cy="4983163"/>
          </a:xfrm>
        </p:spPr>
        <p:txBody>
          <a:bodyPr>
            <a:normAutofit/>
          </a:bodyPr>
          <a:lstStyle/>
          <a:p>
            <a:pPr algn="ctr">
              <a:lnSpc>
                <a:spcPct val="85000"/>
              </a:lnSpc>
            </a:pPr>
            <a:r>
              <a:rPr lang="en-US" sz="4000" dirty="0"/>
              <a:t>Yes, it take your mind</a:t>
            </a:r>
          </a:p>
          <a:p>
            <a:pPr algn="ctr">
              <a:lnSpc>
                <a:spcPct val="85000"/>
              </a:lnSpc>
            </a:pPr>
            <a:r>
              <a:rPr lang="en-US" sz="4000" dirty="0"/>
              <a:t>Yes, it take your </a:t>
            </a:r>
            <a:r>
              <a:rPr lang="en-US" sz="4000" u="sng" dirty="0">
                <a:solidFill>
                  <a:srgbClr val="FFFF00"/>
                </a:solidFill>
                <a:effectLst>
                  <a:glow rad="127000">
                    <a:srgbClr val="C00000"/>
                  </a:glow>
                  <a:outerShdw blurRad="38100" dist="38100" dir="2700000" algn="tl">
                    <a:srgbClr val="000000">
                      <a:alpha val="43137"/>
                    </a:srgbClr>
                  </a:outerShdw>
                </a:effectLst>
              </a:rPr>
              <a:t>heart</a:t>
            </a:r>
          </a:p>
        </p:txBody>
      </p:sp>
      <p:pic>
        <p:nvPicPr>
          <p:cNvPr id="6" name="Picture 5"/>
          <p:cNvPicPr>
            <a:picLocks noChangeAspect="1" noChangeArrowheads="1"/>
          </p:cNvPicPr>
          <p:nvPr/>
        </p:nvPicPr>
        <p:blipFill>
          <a:blip r:embed="rId3" cstate="print"/>
          <a:srcRect l="11877"/>
          <a:stretch>
            <a:fillRect/>
          </a:stretch>
        </p:blipFill>
        <p:spPr bwMode="auto">
          <a:xfrm>
            <a:off x="0" y="2819400"/>
            <a:ext cx="3689683" cy="4148826"/>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4506119" y="3502779"/>
            <a:ext cx="3179763" cy="2746375"/>
          </a:xfrm>
          <a:prstGeom prst="rect">
            <a:avLst/>
          </a:prstGeom>
          <a:noFill/>
          <a:ln w="9525">
            <a:noFill/>
            <a:miter lim="800000"/>
            <a:headEnd/>
            <a:tailEnd/>
          </a:ln>
          <a:effectLst>
            <a:glow rad="127000">
              <a:srgbClr val="6F8594"/>
            </a:glow>
          </a:effectLst>
        </p:spPr>
      </p:pic>
    </p:spTree>
    <p:extLst>
      <p:ext uri="{BB962C8B-B14F-4D97-AF65-F5344CB8AC3E}">
        <p14:creationId xmlns:p14="http://schemas.microsoft.com/office/powerpoint/2010/main" val="3727088320"/>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8491411" y="2795335"/>
            <a:ext cx="3696578" cy="40626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a:xfrm>
            <a:off x="1981200" y="1189037"/>
            <a:ext cx="8229600" cy="4983163"/>
          </a:xfrm>
        </p:spPr>
        <p:txBody>
          <a:bodyPr>
            <a:normAutofit/>
          </a:bodyPr>
          <a:lstStyle/>
          <a:p>
            <a:pPr algn="ctr">
              <a:lnSpc>
                <a:spcPct val="85000"/>
              </a:lnSpc>
            </a:pPr>
            <a:r>
              <a:rPr lang="en-US" sz="4000" dirty="0"/>
              <a:t>Yes, it take your mind</a:t>
            </a:r>
          </a:p>
          <a:p>
            <a:pPr algn="ctr">
              <a:lnSpc>
                <a:spcPct val="85000"/>
              </a:lnSpc>
            </a:pPr>
            <a:r>
              <a:rPr lang="en-US" sz="4000" dirty="0"/>
              <a:t>Yes, it take your heart</a:t>
            </a:r>
          </a:p>
          <a:p>
            <a:pPr algn="ctr">
              <a:lnSpc>
                <a:spcPct val="85000"/>
              </a:lnSpc>
            </a:pPr>
            <a:r>
              <a:rPr lang="en-US" sz="4000" dirty="0"/>
              <a:t>But it also takes your </a:t>
            </a:r>
            <a:r>
              <a:rPr lang="en-US" sz="4000" u="sng" dirty="0">
                <a:solidFill>
                  <a:srgbClr val="FFFF00"/>
                </a:solidFill>
                <a:effectLst>
                  <a:glow rad="127000">
                    <a:srgbClr val="C00000"/>
                  </a:glow>
                  <a:outerShdw blurRad="38100" dist="38100" dir="2700000" algn="tl">
                    <a:srgbClr val="000000">
                      <a:alpha val="43137"/>
                    </a:srgbClr>
                  </a:outerShdw>
                </a:effectLst>
              </a:rPr>
              <a:t>COMMITMENT</a:t>
            </a:r>
            <a:r>
              <a:rPr lang="en-US" sz="4000" dirty="0"/>
              <a:t>!</a:t>
            </a:r>
          </a:p>
        </p:txBody>
      </p:sp>
      <p:pic>
        <p:nvPicPr>
          <p:cNvPr id="87043" name="Picture 3"/>
          <p:cNvPicPr>
            <a:picLocks noChangeAspect="1" noChangeArrowheads="1"/>
          </p:cNvPicPr>
          <p:nvPr/>
        </p:nvPicPr>
        <p:blipFill>
          <a:blip r:embed="rId4" cstate="print"/>
          <a:srcRect/>
          <a:stretch>
            <a:fillRect/>
          </a:stretch>
        </p:blipFill>
        <p:spPr bwMode="auto">
          <a:xfrm>
            <a:off x="4506119" y="3502779"/>
            <a:ext cx="3179763" cy="2746375"/>
          </a:xfrm>
          <a:prstGeom prst="rect">
            <a:avLst/>
          </a:prstGeom>
          <a:noFill/>
          <a:ln w="9525">
            <a:noFill/>
            <a:miter lim="800000"/>
            <a:headEnd/>
            <a:tailEnd/>
          </a:ln>
          <a:effectLst>
            <a:glow rad="127000">
              <a:srgbClr val="6F8594"/>
            </a:glow>
          </a:effectLst>
        </p:spPr>
      </p:pic>
      <p:pic>
        <p:nvPicPr>
          <p:cNvPr id="7" name="Picture 6"/>
          <p:cNvPicPr>
            <a:picLocks noChangeAspect="1" noChangeArrowheads="1"/>
          </p:cNvPicPr>
          <p:nvPr/>
        </p:nvPicPr>
        <p:blipFill>
          <a:blip r:embed="rId5" cstate="print"/>
          <a:srcRect l="11877"/>
          <a:stretch>
            <a:fillRect/>
          </a:stretch>
        </p:blipFill>
        <p:spPr bwMode="auto">
          <a:xfrm>
            <a:off x="0" y="2819400"/>
            <a:ext cx="3689683" cy="4148826"/>
          </a:xfrm>
          <a:prstGeom prst="rect">
            <a:avLst/>
          </a:prstGeom>
          <a:noFill/>
          <a:ln w="9525">
            <a:noFill/>
            <a:miter lim="800000"/>
            <a:headEnd/>
            <a:tailEnd/>
          </a:ln>
          <a:effectLst/>
        </p:spPr>
      </p:pic>
    </p:spTree>
    <p:extLst>
      <p:ext uri="{BB962C8B-B14F-4D97-AF65-F5344CB8AC3E}">
        <p14:creationId xmlns:p14="http://schemas.microsoft.com/office/powerpoint/2010/main" val="2898628362"/>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is a difference between:</a:t>
            </a:r>
          </a:p>
        </p:txBody>
      </p:sp>
      <p:sp>
        <p:nvSpPr>
          <p:cNvPr id="6" name="Content Placeholder 5"/>
          <p:cNvSpPr>
            <a:spLocks noGrp="1"/>
          </p:cNvSpPr>
          <p:nvPr>
            <p:ph sz="half" idx="1"/>
          </p:nvPr>
        </p:nvSpPr>
        <p:spPr/>
        <p:txBody>
          <a:bodyPr>
            <a:normAutofit/>
          </a:bodyPr>
          <a:lstStyle/>
          <a:p>
            <a:pPr algn="ctr"/>
            <a:r>
              <a:rPr lang="en-US" sz="5400" dirty="0"/>
              <a:t>Professing</a:t>
            </a:r>
          </a:p>
          <a:p>
            <a:pPr algn="ctr"/>
            <a:r>
              <a:rPr lang="en-US" sz="5400" dirty="0"/>
              <a:t>Talking</a:t>
            </a:r>
          </a:p>
          <a:p>
            <a:pPr algn="ctr"/>
            <a:r>
              <a:rPr lang="en-US" sz="5400" dirty="0"/>
              <a:t>Knowing</a:t>
            </a:r>
          </a:p>
          <a:p>
            <a:pPr algn="ctr"/>
            <a:r>
              <a:rPr lang="en-US" sz="5400" dirty="0"/>
              <a:t>Saying</a:t>
            </a:r>
          </a:p>
          <a:p>
            <a:pPr algn="ctr"/>
            <a:endParaRPr lang="en-US" sz="3600" dirty="0"/>
          </a:p>
          <a:p>
            <a:pPr algn="ctr"/>
            <a:endParaRPr lang="en-US" sz="3600" dirty="0"/>
          </a:p>
          <a:p>
            <a:pPr algn="ctr"/>
            <a:endParaRPr lang="en-US" sz="3600" dirty="0"/>
          </a:p>
          <a:p>
            <a:pPr algn="ctr"/>
            <a:endParaRPr lang="en-US" sz="3600" dirty="0"/>
          </a:p>
        </p:txBody>
      </p:sp>
      <p:sp>
        <p:nvSpPr>
          <p:cNvPr id="8" name="Content Placeholder 7"/>
          <p:cNvSpPr>
            <a:spLocks noGrp="1"/>
          </p:cNvSpPr>
          <p:nvPr>
            <p:ph sz="half" idx="2"/>
          </p:nvPr>
        </p:nvSpPr>
        <p:spPr/>
        <p:txBody>
          <a:bodyPr>
            <a:normAutofit/>
          </a:bodyPr>
          <a:lstStyle/>
          <a:p>
            <a:pPr algn="ctr"/>
            <a:r>
              <a:rPr lang="en-US" sz="5400" dirty="0"/>
              <a:t>Possessing</a:t>
            </a:r>
          </a:p>
          <a:p>
            <a:pPr algn="ctr"/>
            <a:r>
              <a:rPr lang="en-US" sz="5400" dirty="0"/>
              <a:t>Walking</a:t>
            </a:r>
          </a:p>
          <a:p>
            <a:pPr algn="ctr"/>
            <a:r>
              <a:rPr lang="en-US" sz="5400" dirty="0"/>
              <a:t>Showing</a:t>
            </a:r>
          </a:p>
          <a:p>
            <a:pPr algn="ctr"/>
            <a:r>
              <a:rPr lang="en-US" sz="5400" dirty="0"/>
              <a:t>Doing</a:t>
            </a:r>
          </a:p>
          <a:p>
            <a:pPr algn="ctr"/>
            <a:endParaRPr lang="en-US" sz="3600" dirty="0"/>
          </a:p>
        </p:txBody>
      </p:sp>
    </p:spTree>
    <p:extLst>
      <p:ext uri="{BB962C8B-B14F-4D97-AF65-F5344CB8AC3E}">
        <p14:creationId xmlns:p14="http://schemas.microsoft.com/office/powerpoint/2010/main" val="3682454918"/>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p:txBody>
          <a:bodyPr>
            <a:noAutofit/>
          </a:bodyPr>
          <a:lstStyle/>
          <a:p>
            <a:pPr algn="ctr"/>
            <a:r>
              <a:rPr lang="en-US" sz="4000" dirty="0"/>
              <a:t>It’s a Faith that Works!  	</a:t>
            </a:r>
            <a:br>
              <a:rPr lang="en-US" sz="4000" dirty="0"/>
            </a:br>
            <a:r>
              <a:rPr lang="en-US" sz="4000" dirty="0"/>
              <a:t>You act on what you believe as if you believe it!</a:t>
            </a:r>
          </a:p>
          <a:p>
            <a:endParaRPr lang="en-US" sz="4000" dirty="0"/>
          </a:p>
        </p:txBody>
      </p:sp>
    </p:spTree>
    <p:extLst>
      <p:ext uri="{BB962C8B-B14F-4D97-AF65-F5344CB8AC3E}">
        <p14:creationId xmlns:p14="http://schemas.microsoft.com/office/powerpoint/2010/main" val="4099088477"/>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176337"/>
            <a:ext cx="11734800" cy="2101516"/>
          </a:xfrm>
          <a:prstGeom prst="rect">
            <a:avLst/>
          </a:prstGeom>
          <a:solidFill>
            <a:schemeClr val="accent1">
              <a:alpha val="7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p:txBody>
          <a:bodyPr>
            <a:noAutofit/>
          </a:bodyPr>
          <a:lstStyle/>
          <a:p>
            <a:pPr algn="ctr"/>
            <a:r>
              <a:rPr lang="en-US" sz="4000" dirty="0"/>
              <a:t>It’s a Faith that Works!  	</a:t>
            </a:r>
            <a:br>
              <a:rPr lang="en-US" sz="4000" dirty="0"/>
            </a:br>
            <a:r>
              <a:rPr lang="en-US" sz="4000" dirty="0"/>
              <a:t>You act on what you believe as if you believe it!</a:t>
            </a:r>
          </a:p>
          <a:p>
            <a:endParaRPr lang="en-US" sz="4000" dirty="0"/>
          </a:p>
          <a:p>
            <a:pPr algn="ctr"/>
            <a:r>
              <a:rPr lang="en-US" sz="4000" baseline="30000" dirty="0"/>
              <a:t>20</a:t>
            </a:r>
            <a:r>
              <a:rPr lang="en-US" sz="4000" dirty="0"/>
              <a:t> You foolish man, do you want evidence that faith without deeds is useless?</a:t>
            </a:r>
            <a:br>
              <a:rPr lang="en-US" sz="4000" dirty="0"/>
            </a:br>
            <a:endParaRPr lang="en-US" sz="4000" dirty="0"/>
          </a:p>
        </p:txBody>
      </p:sp>
    </p:spTree>
    <p:extLst>
      <p:ext uri="{BB962C8B-B14F-4D97-AF65-F5344CB8AC3E}">
        <p14:creationId xmlns:p14="http://schemas.microsoft.com/office/powerpoint/2010/main" val="9938049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176337"/>
            <a:ext cx="11734800" cy="2101516"/>
          </a:xfrm>
          <a:prstGeom prst="rect">
            <a:avLst/>
          </a:prstGeom>
          <a:solidFill>
            <a:schemeClr val="accent1">
              <a:alpha val="7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 A Dynamic Life-Changing Faith</a:t>
            </a:r>
          </a:p>
        </p:txBody>
      </p:sp>
      <p:sp>
        <p:nvSpPr>
          <p:cNvPr id="3" name="Content Placeholder 2"/>
          <p:cNvSpPr>
            <a:spLocks noGrp="1"/>
          </p:cNvSpPr>
          <p:nvPr>
            <p:ph idx="1"/>
          </p:nvPr>
        </p:nvSpPr>
        <p:spPr/>
        <p:txBody>
          <a:bodyPr>
            <a:noAutofit/>
          </a:bodyPr>
          <a:lstStyle/>
          <a:p>
            <a:pPr algn="ctr"/>
            <a:r>
              <a:rPr lang="en-US" sz="4000" dirty="0"/>
              <a:t>It’s a Faith that Works!  	</a:t>
            </a:r>
            <a:br>
              <a:rPr lang="en-US" sz="4000" dirty="0"/>
            </a:br>
            <a:r>
              <a:rPr lang="en-US" sz="4000" dirty="0"/>
              <a:t>You act on what you believe as if you believe it!</a:t>
            </a:r>
          </a:p>
          <a:p>
            <a:endParaRPr lang="en-US" sz="4000" dirty="0"/>
          </a:p>
          <a:p>
            <a:pPr algn="ctr"/>
            <a:r>
              <a:rPr lang="en-US" sz="4000" baseline="30000" dirty="0"/>
              <a:t>20</a:t>
            </a:r>
            <a:r>
              <a:rPr lang="en-US" sz="4000" dirty="0"/>
              <a:t> You foolish man, do you want evidence that faith without deeds is useless?</a:t>
            </a:r>
            <a:br>
              <a:rPr lang="en-US" sz="4000" dirty="0"/>
            </a:br>
            <a:endParaRPr lang="en-US" sz="4000" dirty="0"/>
          </a:p>
          <a:p>
            <a:pPr algn="ctr"/>
            <a:r>
              <a:rPr lang="en-US" sz="4000" dirty="0"/>
              <a:t>TWO EXAMPLES:</a:t>
            </a:r>
          </a:p>
        </p:txBody>
      </p:sp>
    </p:spTree>
    <p:extLst>
      <p:ext uri="{BB962C8B-B14F-4D97-AF65-F5344CB8AC3E}">
        <p14:creationId xmlns:p14="http://schemas.microsoft.com/office/powerpoint/2010/main" val="3215665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Abraham</a:t>
            </a:r>
            <a:r>
              <a:rPr lang="en-US" dirty="0">
                <a:effectLst>
                  <a:glow rad="127000">
                    <a:srgbClr val="C00000"/>
                  </a:glow>
                  <a:outerShdw blurRad="38100" dist="38100" dir="2700000" algn="tl">
                    <a:srgbClr val="000000">
                      <a:alpha val="43137"/>
                    </a:srgbClr>
                  </a:outerShdw>
                </a:effectLst>
              </a:rPr>
              <a:t> </a:t>
            </a:r>
            <a:r>
              <a:rPr lang="en-US" dirty="0"/>
              <a:t>– the Friend of God</a:t>
            </a:r>
          </a:p>
        </p:txBody>
      </p:sp>
      <p:sp>
        <p:nvSpPr>
          <p:cNvPr id="3" name="Content Placeholder 2"/>
          <p:cNvSpPr>
            <a:spLocks noGrp="1"/>
          </p:cNvSpPr>
          <p:nvPr>
            <p:ph idx="1"/>
          </p:nvPr>
        </p:nvSpPr>
        <p:spPr>
          <a:xfrm>
            <a:off x="609600" y="1600200"/>
            <a:ext cx="6858000" cy="4525964"/>
          </a:xfrm>
        </p:spPr>
        <p:txBody>
          <a:bodyPr>
            <a:normAutofit/>
          </a:bodyPr>
          <a:lstStyle/>
          <a:p>
            <a:pPr marL="0" indent="0"/>
            <a:r>
              <a:rPr lang="en-US" sz="4000" baseline="30000" dirty="0"/>
              <a:t>21</a:t>
            </a:r>
            <a:r>
              <a:rPr lang="en-US" sz="4000" dirty="0"/>
              <a:t> Was not our ancestor Abraham considered righteous for </a:t>
            </a:r>
            <a:r>
              <a:rPr lang="en-US" sz="4000" dirty="0">
                <a:solidFill>
                  <a:srgbClr val="FFFF00"/>
                </a:solidFill>
              </a:rPr>
              <a:t>what he did </a:t>
            </a:r>
            <a:r>
              <a:rPr lang="en-US" sz="4000" dirty="0"/>
              <a:t>when he offered his son Isaac on the altar?</a:t>
            </a:r>
          </a:p>
        </p:txBody>
      </p:sp>
    </p:spTree>
    <p:extLst>
      <p:ext uri="{BB962C8B-B14F-4D97-AF65-F5344CB8AC3E}">
        <p14:creationId xmlns:p14="http://schemas.microsoft.com/office/powerpoint/2010/main" val="3683748832"/>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858000" cy="4525964"/>
          </a:xfrm>
        </p:spPr>
        <p:txBody>
          <a:bodyPr>
            <a:normAutofit/>
          </a:bodyPr>
          <a:lstStyle/>
          <a:p>
            <a:pPr marL="0" indent="0"/>
            <a:r>
              <a:rPr lang="en-US" sz="4000" baseline="30000" dirty="0"/>
              <a:t>21</a:t>
            </a:r>
            <a:r>
              <a:rPr lang="en-US" sz="4000" dirty="0"/>
              <a:t> Was not our ancestor Abraham considered righteous for </a:t>
            </a:r>
            <a:r>
              <a:rPr lang="en-US" sz="4000" dirty="0">
                <a:solidFill>
                  <a:srgbClr val="FFFF00"/>
                </a:solidFill>
              </a:rPr>
              <a:t>what he did </a:t>
            </a:r>
            <a:r>
              <a:rPr lang="en-US" sz="4000" dirty="0"/>
              <a:t>when he offered his son Isaac on the altar?</a:t>
            </a:r>
          </a:p>
        </p:txBody>
      </p:sp>
    </p:spTree>
    <p:extLst>
      <p:ext uri="{BB962C8B-B14F-4D97-AF65-F5344CB8AC3E}">
        <p14:creationId xmlns:p14="http://schemas.microsoft.com/office/powerpoint/2010/main" val="2177090485"/>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858000" cy="4525964"/>
          </a:xfrm>
        </p:spPr>
        <p:txBody>
          <a:bodyPr>
            <a:normAutofit/>
          </a:bodyPr>
          <a:lstStyle/>
          <a:p>
            <a:pPr marL="0" indent="0"/>
            <a:r>
              <a:rPr lang="en-US" sz="4000" baseline="30000" dirty="0"/>
              <a:t>22</a:t>
            </a:r>
            <a:r>
              <a:rPr lang="en-US" sz="4000" dirty="0"/>
              <a:t> You see that </a:t>
            </a:r>
            <a:r>
              <a:rPr lang="en-US" sz="4000" dirty="0">
                <a:solidFill>
                  <a:srgbClr val="FFFF00"/>
                </a:solidFill>
              </a:rPr>
              <a:t>his faith and his actions were working together, </a:t>
            </a:r>
            <a:r>
              <a:rPr lang="en-US" sz="4000" dirty="0"/>
              <a:t>and his faith was made complete by what he did.</a:t>
            </a:r>
          </a:p>
        </p:txBody>
      </p:sp>
    </p:spTree>
    <p:extLst>
      <p:ext uri="{BB962C8B-B14F-4D97-AF65-F5344CB8AC3E}">
        <p14:creationId xmlns:p14="http://schemas.microsoft.com/office/powerpoint/2010/main" val="185254569"/>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858000" cy="4525964"/>
          </a:xfrm>
        </p:spPr>
        <p:txBody>
          <a:bodyPr>
            <a:normAutofit/>
          </a:bodyPr>
          <a:lstStyle/>
          <a:p>
            <a:pPr marL="0" indent="0"/>
            <a:r>
              <a:rPr lang="en-US" sz="4000" baseline="30000" dirty="0"/>
              <a:t>22</a:t>
            </a:r>
            <a:r>
              <a:rPr lang="en-US" sz="4000" dirty="0"/>
              <a:t> You see that his faith and his actions were working together, and </a:t>
            </a:r>
            <a:r>
              <a:rPr lang="en-US" sz="4000" dirty="0">
                <a:solidFill>
                  <a:srgbClr val="FFFF00"/>
                </a:solidFill>
              </a:rPr>
              <a:t>his faith was made complete by what he did</a:t>
            </a:r>
            <a:r>
              <a:rPr lang="en-US" sz="4000" dirty="0"/>
              <a:t>.</a:t>
            </a:r>
          </a:p>
        </p:txBody>
      </p:sp>
    </p:spTree>
    <p:extLst>
      <p:ext uri="{BB962C8B-B14F-4D97-AF65-F5344CB8AC3E}">
        <p14:creationId xmlns:p14="http://schemas.microsoft.com/office/powerpoint/2010/main" val="2683022267"/>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096000" cy="4525964"/>
          </a:xfrm>
        </p:spPr>
        <p:txBody>
          <a:bodyPr>
            <a:normAutofit/>
          </a:bodyPr>
          <a:lstStyle/>
          <a:p>
            <a:pPr marL="0" indent="0"/>
            <a:r>
              <a:rPr lang="en-US" sz="4000" baseline="30000" dirty="0"/>
              <a:t>23</a:t>
            </a:r>
            <a:r>
              <a:rPr lang="en-US" sz="4000" dirty="0"/>
              <a:t> And the scripture was fulfilled that says, </a:t>
            </a:r>
          </a:p>
          <a:p>
            <a:pPr marL="0" indent="0"/>
            <a:r>
              <a:rPr lang="en-US" sz="4000" dirty="0"/>
              <a:t>"</a:t>
            </a:r>
            <a:r>
              <a:rPr lang="en-US" sz="4000" dirty="0">
                <a:solidFill>
                  <a:srgbClr val="FFFF00"/>
                </a:solidFill>
              </a:rPr>
              <a:t>Abraham believed God, and it was credited to him as righteousness</a:t>
            </a:r>
            <a:r>
              <a:rPr lang="en-US" sz="4000" dirty="0"/>
              <a:t>," and he was called God's friend. </a:t>
            </a:r>
          </a:p>
        </p:txBody>
      </p:sp>
    </p:spTree>
    <p:extLst>
      <p:ext uri="{BB962C8B-B14F-4D97-AF65-F5344CB8AC3E}">
        <p14:creationId xmlns:p14="http://schemas.microsoft.com/office/powerpoint/2010/main" val="2594686996"/>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096000" cy="4525964"/>
          </a:xfrm>
        </p:spPr>
        <p:txBody>
          <a:bodyPr>
            <a:normAutofit/>
          </a:bodyPr>
          <a:lstStyle/>
          <a:p>
            <a:pPr marL="0" indent="0"/>
            <a:r>
              <a:rPr lang="en-US" sz="4000" baseline="30000" dirty="0"/>
              <a:t>23</a:t>
            </a:r>
            <a:r>
              <a:rPr lang="en-US" sz="4000" dirty="0"/>
              <a:t> And the scripture was fulfilled that says, </a:t>
            </a:r>
          </a:p>
          <a:p>
            <a:pPr marL="0" indent="0"/>
            <a:r>
              <a:rPr lang="en-US" sz="4000" dirty="0"/>
              <a:t>"</a:t>
            </a:r>
            <a:r>
              <a:rPr lang="en-US" sz="4000" dirty="0">
                <a:solidFill>
                  <a:srgbClr val="FFFF00"/>
                </a:solidFill>
              </a:rPr>
              <a:t>Abraham </a:t>
            </a:r>
            <a:r>
              <a:rPr lang="en-US" sz="4000" u="sng" dirty="0">
                <a:solidFill>
                  <a:srgbClr val="FFFF00"/>
                </a:solidFill>
              </a:rPr>
              <a:t>believed God</a:t>
            </a:r>
            <a:r>
              <a:rPr lang="en-US" sz="4000" dirty="0">
                <a:solidFill>
                  <a:srgbClr val="FFFF00"/>
                </a:solidFill>
              </a:rPr>
              <a:t>, and it was credited to him as righteousness</a:t>
            </a:r>
            <a:r>
              <a:rPr lang="en-US" sz="4000" dirty="0"/>
              <a:t>," and he was called God's friend. </a:t>
            </a:r>
          </a:p>
        </p:txBody>
      </p:sp>
      <p:sp>
        <p:nvSpPr>
          <p:cNvPr id="7" name="TextBox 6"/>
          <p:cNvSpPr txBox="1"/>
          <p:nvPr/>
        </p:nvSpPr>
        <p:spPr>
          <a:xfrm>
            <a:off x="6705600" y="1406769"/>
            <a:ext cx="3141785" cy="1569660"/>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When did he believe?</a:t>
            </a:r>
          </a:p>
        </p:txBody>
      </p:sp>
      <p:sp>
        <p:nvSpPr>
          <p:cNvPr id="8" name="TextBox 7"/>
          <p:cNvSpPr txBox="1"/>
          <p:nvPr/>
        </p:nvSpPr>
        <p:spPr>
          <a:xfrm>
            <a:off x="6811108" y="5732585"/>
            <a:ext cx="3141785"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Genesis 22</a:t>
            </a:r>
          </a:p>
        </p:txBody>
      </p:sp>
    </p:spTree>
    <p:extLst>
      <p:ext uri="{BB962C8B-B14F-4D97-AF65-F5344CB8AC3E}">
        <p14:creationId xmlns:p14="http://schemas.microsoft.com/office/powerpoint/2010/main" val="1320870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b="5949"/>
          <a:stretch>
            <a:fillRect/>
          </a:stretch>
        </p:blipFill>
        <p:spPr bwMode="auto">
          <a:xfrm>
            <a:off x="0" y="-327837"/>
            <a:ext cx="7848600" cy="8441815"/>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096000" cy="4525964"/>
          </a:xfrm>
        </p:spPr>
        <p:txBody>
          <a:bodyPr>
            <a:normAutofit/>
          </a:bodyPr>
          <a:lstStyle/>
          <a:p>
            <a:pPr marL="0" indent="0"/>
            <a:r>
              <a:rPr lang="en-US" sz="4000" baseline="30000" dirty="0"/>
              <a:t>23</a:t>
            </a:r>
            <a:r>
              <a:rPr lang="en-US" sz="4000" dirty="0"/>
              <a:t> And the scripture was fulfilled that says, </a:t>
            </a:r>
          </a:p>
          <a:p>
            <a:pPr marL="0" indent="0"/>
            <a:r>
              <a:rPr lang="en-US" sz="4000" dirty="0"/>
              <a:t>"</a:t>
            </a:r>
            <a:r>
              <a:rPr lang="en-US" sz="4000" dirty="0">
                <a:solidFill>
                  <a:srgbClr val="FFFF00"/>
                </a:solidFill>
              </a:rPr>
              <a:t>Abraham </a:t>
            </a:r>
            <a:r>
              <a:rPr lang="en-US" sz="4000" u="sng" dirty="0">
                <a:solidFill>
                  <a:srgbClr val="FFFF00"/>
                </a:solidFill>
              </a:rPr>
              <a:t>believed God</a:t>
            </a:r>
            <a:r>
              <a:rPr lang="en-US" sz="4000" dirty="0">
                <a:solidFill>
                  <a:srgbClr val="FFFF00"/>
                </a:solidFill>
              </a:rPr>
              <a:t>, and it was credited to him as righteousness</a:t>
            </a:r>
            <a:r>
              <a:rPr lang="en-US" sz="4000" dirty="0"/>
              <a:t>," and he was called God's friend. </a:t>
            </a:r>
          </a:p>
        </p:txBody>
      </p:sp>
      <p:sp>
        <p:nvSpPr>
          <p:cNvPr id="7" name="TextBox 6"/>
          <p:cNvSpPr txBox="1"/>
          <p:nvPr/>
        </p:nvSpPr>
        <p:spPr>
          <a:xfrm>
            <a:off x="6705600" y="1406769"/>
            <a:ext cx="3141785" cy="1569660"/>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When did he believe?</a:t>
            </a:r>
          </a:p>
        </p:txBody>
      </p:sp>
      <p:sp>
        <p:nvSpPr>
          <p:cNvPr id="8" name="TextBox 7"/>
          <p:cNvSpPr txBox="1"/>
          <p:nvPr/>
        </p:nvSpPr>
        <p:spPr>
          <a:xfrm>
            <a:off x="6811108" y="5732585"/>
            <a:ext cx="3141785"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Genesis 22</a:t>
            </a:r>
          </a:p>
        </p:txBody>
      </p:sp>
      <p:sp>
        <p:nvSpPr>
          <p:cNvPr id="10" name="TextBox 9"/>
          <p:cNvSpPr txBox="1"/>
          <p:nvPr/>
        </p:nvSpPr>
        <p:spPr>
          <a:xfrm>
            <a:off x="2274277" y="5673970"/>
            <a:ext cx="3141785"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Genesis 15</a:t>
            </a:r>
          </a:p>
        </p:txBody>
      </p:sp>
      <p:sp>
        <p:nvSpPr>
          <p:cNvPr id="11" name="Rectangle 10"/>
          <p:cNvSpPr/>
          <p:nvPr/>
        </p:nvSpPr>
        <p:spPr>
          <a:xfrm>
            <a:off x="304800" y="2667000"/>
            <a:ext cx="10861287" cy="3276599"/>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baseline="30000" dirty="0">
                <a:solidFill>
                  <a:schemeClr val="bg1"/>
                </a:solidFill>
                <a:effectLst>
                  <a:outerShdw blurRad="38100" dist="38100" dir="2700000" algn="tl">
                    <a:srgbClr val="000000">
                      <a:alpha val="43137"/>
                    </a:srgbClr>
                  </a:outerShdw>
                </a:effectLst>
              </a:rPr>
              <a:t>17</a:t>
            </a:r>
            <a:r>
              <a:rPr lang="en-US" sz="4000" b="1" dirty="0">
                <a:solidFill>
                  <a:schemeClr val="bg1"/>
                </a:solidFill>
                <a:effectLst>
                  <a:outerShdw blurRad="38100" dist="38100" dir="2700000" algn="tl">
                    <a:srgbClr val="000000">
                      <a:alpha val="43137"/>
                    </a:srgbClr>
                  </a:outerShdw>
                </a:effectLst>
              </a:rPr>
              <a:t> By faith Abraham, when God tested him, offered Isaac as a sacrifice....  </a:t>
            </a:r>
            <a:r>
              <a:rPr lang="en-US" sz="4000" b="1" baseline="30000" dirty="0">
                <a:solidFill>
                  <a:schemeClr val="bg1"/>
                </a:solidFill>
                <a:effectLst>
                  <a:outerShdw blurRad="38100" dist="38100" dir="2700000" algn="tl">
                    <a:srgbClr val="000000">
                      <a:alpha val="43137"/>
                    </a:srgbClr>
                  </a:outerShdw>
                </a:effectLst>
              </a:rPr>
              <a:t>19</a:t>
            </a:r>
            <a:r>
              <a:rPr lang="en-US" sz="4000" b="1" dirty="0">
                <a:solidFill>
                  <a:schemeClr val="bg1"/>
                </a:solidFill>
                <a:effectLst>
                  <a:outerShdw blurRad="38100" dist="38100" dir="2700000" algn="tl">
                    <a:srgbClr val="000000">
                      <a:alpha val="43137"/>
                    </a:srgbClr>
                  </a:outerShdw>
                </a:effectLst>
              </a:rPr>
              <a:t> Abraham reasoned that God could raise the dead, </a:t>
            </a:r>
          </a:p>
        </p:txBody>
      </p:sp>
    </p:spTree>
    <p:extLst>
      <p:ext uri="{BB962C8B-B14F-4D97-AF65-F5344CB8AC3E}">
        <p14:creationId xmlns:p14="http://schemas.microsoft.com/office/powerpoint/2010/main" val="2351900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think:</a:t>
            </a:r>
          </a:p>
        </p:txBody>
      </p:sp>
      <p:sp>
        <p:nvSpPr>
          <p:cNvPr id="8" name="Content Placeholder 7"/>
          <p:cNvSpPr>
            <a:spLocks noGrp="1"/>
          </p:cNvSpPr>
          <p:nvPr>
            <p:ph idx="1"/>
          </p:nvPr>
        </p:nvSpPr>
        <p:spPr/>
        <p:txBody>
          <a:bodyPr/>
          <a:lstStyle/>
          <a:p>
            <a:pPr marL="0" indent="0"/>
            <a:r>
              <a:rPr lang="en-US" dirty="0">
                <a:effectLst/>
              </a:rPr>
              <a:t>83% of Americans identify themselves as Christians. Most of the rest, 13 percent, have no religion. That leaves just 4 percent as adherents of all non-Christian religions combined — Jews, Muslims, Buddhists etc..</a:t>
            </a:r>
          </a:p>
          <a:p>
            <a:pPr marL="0" indent="0" algn="r"/>
            <a:r>
              <a:rPr lang="en-US" sz="2800" b="0" dirty="0"/>
              <a:t>ABC poll 2016</a:t>
            </a:r>
          </a:p>
          <a:p>
            <a:pPr marL="0" indent="0"/>
            <a:br>
              <a:rPr lang="en-US" sz="1000" b="0" dirty="0"/>
            </a:br>
            <a:endParaRPr lang="en-US" sz="2800" b="0" dirty="0"/>
          </a:p>
        </p:txBody>
      </p:sp>
    </p:spTree>
    <p:extLst>
      <p:ext uri="{BB962C8B-B14F-4D97-AF65-F5344CB8AC3E}">
        <p14:creationId xmlns:p14="http://schemas.microsoft.com/office/powerpoint/2010/main" val="3844182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b="5949"/>
          <a:stretch>
            <a:fillRect/>
          </a:stretch>
        </p:blipFill>
        <p:spPr bwMode="auto">
          <a:xfrm>
            <a:off x="0" y="-327837"/>
            <a:ext cx="7848600" cy="8441815"/>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6096000" y="-202583"/>
            <a:ext cx="6104021" cy="7084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Abraham – the Friend of God</a:t>
            </a:r>
          </a:p>
        </p:txBody>
      </p:sp>
      <p:sp>
        <p:nvSpPr>
          <p:cNvPr id="3" name="Content Placeholder 2"/>
          <p:cNvSpPr>
            <a:spLocks noGrp="1"/>
          </p:cNvSpPr>
          <p:nvPr>
            <p:ph idx="1"/>
          </p:nvPr>
        </p:nvSpPr>
        <p:spPr>
          <a:xfrm>
            <a:off x="609600" y="1600200"/>
            <a:ext cx="6248400" cy="4525964"/>
          </a:xfrm>
        </p:spPr>
        <p:txBody>
          <a:bodyPr>
            <a:normAutofit/>
          </a:bodyPr>
          <a:lstStyle/>
          <a:p>
            <a:pPr marL="0" indent="0"/>
            <a:r>
              <a:rPr lang="en-US" sz="4000" baseline="30000" dirty="0"/>
              <a:t>24</a:t>
            </a:r>
            <a:r>
              <a:rPr lang="en-US" sz="4000" dirty="0"/>
              <a:t> You see that a person is justified by what he does and not by faith alone.</a:t>
            </a:r>
          </a:p>
        </p:txBody>
      </p:sp>
      <p:sp>
        <p:nvSpPr>
          <p:cNvPr id="6" name="Title 1"/>
          <p:cNvSpPr txBox="1">
            <a:spLocks/>
          </p:cNvSpPr>
          <p:nvPr/>
        </p:nvSpPr>
        <p:spPr>
          <a:xfrm>
            <a:off x="406400" y="274638"/>
            <a:ext cx="1137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a:lstStyle>
          <a:p>
            <a:r>
              <a:rPr lang="en-US"/>
              <a:t>Abraham – the Friend of God</a:t>
            </a:r>
            <a:endParaRPr lang="en-US" dirty="0"/>
          </a:p>
        </p:txBody>
      </p:sp>
      <p:sp>
        <p:nvSpPr>
          <p:cNvPr id="8" name="TextBox 7"/>
          <p:cNvSpPr txBox="1"/>
          <p:nvPr/>
        </p:nvSpPr>
        <p:spPr>
          <a:xfrm>
            <a:off x="6811108" y="5732585"/>
            <a:ext cx="3141785"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Genesis 22</a:t>
            </a:r>
          </a:p>
        </p:txBody>
      </p:sp>
      <p:sp>
        <p:nvSpPr>
          <p:cNvPr id="9" name="TextBox 8"/>
          <p:cNvSpPr txBox="1"/>
          <p:nvPr/>
        </p:nvSpPr>
        <p:spPr>
          <a:xfrm>
            <a:off x="2274277" y="5673970"/>
            <a:ext cx="3141785"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Genesis 15</a:t>
            </a:r>
          </a:p>
        </p:txBody>
      </p:sp>
    </p:spTree>
    <p:extLst>
      <p:ext uri="{BB962C8B-B14F-4D97-AF65-F5344CB8AC3E}">
        <p14:creationId xmlns:p14="http://schemas.microsoft.com/office/powerpoint/2010/main" val="1946030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7024469" y="0"/>
            <a:ext cx="5167531" cy="6997699"/>
          </a:xfrm>
          <a:prstGeom prst="rect">
            <a:avLst/>
          </a:prstGeom>
          <a:noFill/>
          <a:ln w="9525">
            <a:noFill/>
            <a:miter lim="800000"/>
            <a:headEnd/>
            <a:tailEnd/>
          </a:ln>
          <a:effectLst/>
        </p:spPr>
      </p:pic>
      <p:sp>
        <p:nvSpPr>
          <p:cNvPr id="3" name="Content Placeholder 2"/>
          <p:cNvSpPr>
            <a:spLocks noGrp="1"/>
          </p:cNvSpPr>
          <p:nvPr>
            <p:ph idx="1"/>
          </p:nvPr>
        </p:nvSpPr>
        <p:spPr>
          <a:xfrm>
            <a:off x="533400" y="1447800"/>
            <a:ext cx="7924800" cy="4983163"/>
          </a:xfrm>
        </p:spPr>
        <p:txBody>
          <a:bodyPr>
            <a:normAutofit/>
          </a:bodyPr>
          <a:lstStyle/>
          <a:p>
            <a:pPr marL="0" indent="0">
              <a:lnSpc>
                <a:spcPct val="85000"/>
              </a:lnSpc>
            </a:pPr>
            <a:r>
              <a:rPr lang="en-US" sz="4000" baseline="30000" dirty="0"/>
              <a:t>25</a:t>
            </a:r>
            <a:r>
              <a:rPr lang="en-US" sz="4000" dirty="0"/>
              <a:t> In the same way, was not even Rahab the prostitute </a:t>
            </a:r>
            <a:r>
              <a:rPr lang="en-US" sz="4000" dirty="0">
                <a:solidFill>
                  <a:srgbClr val="FFFF00"/>
                </a:solidFill>
              </a:rPr>
              <a:t>considered righteous for what she did </a:t>
            </a:r>
            <a:r>
              <a:rPr lang="en-US" sz="4000" dirty="0"/>
              <a:t>when she gave lodging to the spies and sent them off in a different direction?</a:t>
            </a:r>
            <a:br>
              <a:rPr lang="en-US" sz="1200" dirty="0"/>
            </a:br>
            <a:r>
              <a:rPr lang="en-US" sz="1200" dirty="0"/>
              <a:t> </a:t>
            </a:r>
          </a:p>
          <a:p>
            <a:pPr marL="0" indent="0"/>
            <a:endParaRPr lang="en-US" sz="4000" dirty="0"/>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Rahab</a:t>
            </a:r>
            <a:r>
              <a:rPr lang="en-US" dirty="0"/>
              <a:t>–the Prostitute</a:t>
            </a:r>
          </a:p>
        </p:txBody>
      </p:sp>
    </p:spTree>
    <p:extLst>
      <p:ext uri="{BB962C8B-B14F-4D97-AF65-F5344CB8AC3E}">
        <p14:creationId xmlns:p14="http://schemas.microsoft.com/office/powerpoint/2010/main" val="518104657"/>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7024469" y="0"/>
            <a:ext cx="5167531" cy="6997699"/>
          </a:xfrm>
          <a:prstGeom prst="rect">
            <a:avLst/>
          </a:prstGeom>
          <a:noFill/>
          <a:ln w="9525">
            <a:noFill/>
            <a:miter lim="800000"/>
            <a:headEnd/>
            <a:tailEnd/>
          </a:ln>
          <a:effectLst/>
        </p:spPr>
      </p:pic>
      <p:sp>
        <p:nvSpPr>
          <p:cNvPr id="3" name="Content Placeholder 2"/>
          <p:cNvSpPr>
            <a:spLocks noGrp="1"/>
          </p:cNvSpPr>
          <p:nvPr>
            <p:ph idx="1"/>
          </p:nvPr>
        </p:nvSpPr>
        <p:spPr>
          <a:xfrm>
            <a:off x="533400" y="1447800"/>
            <a:ext cx="7924800" cy="4983163"/>
          </a:xfrm>
        </p:spPr>
        <p:txBody>
          <a:bodyPr>
            <a:normAutofit/>
          </a:bodyPr>
          <a:lstStyle/>
          <a:p>
            <a:pPr marL="0" indent="0">
              <a:lnSpc>
                <a:spcPct val="85000"/>
              </a:lnSpc>
            </a:pPr>
            <a:r>
              <a:rPr lang="en-US" sz="4000" baseline="30000" dirty="0"/>
              <a:t>25</a:t>
            </a:r>
            <a:r>
              <a:rPr lang="en-US" sz="4000" dirty="0"/>
              <a:t> In the same way, was not even Rahab the prostitute </a:t>
            </a:r>
            <a:r>
              <a:rPr lang="en-US" sz="4000" dirty="0">
                <a:solidFill>
                  <a:srgbClr val="FFFF00"/>
                </a:solidFill>
              </a:rPr>
              <a:t>considered righteous for what she did </a:t>
            </a:r>
            <a:r>
              <a:rPr lang="en-US" sz="4000" dirty="0"/>
              <a:t>when she gave lodging to the spies and sent them off in a different direction?</a:t>
            </a:r>
            <a:br>
              <a:rPr lang="en-US" sz="1200" dirty="0"/>
            </a:br>
            <a:r>
              <a:rPr lang="en-US" sz="1200" dirty="0"/>
              <a:t> </a:t>
            </a:r>
          </a:p>
          <a:p>
            <a:pPr marL="0" indent="0">
              <a:lnSpc>
                <a:spcPct val="85000"/>
              </a:lnSpc>
            </a:pPr>
            <a:r>
              <a:rPr lang="en-US" sz="4000" dirty="0" err="1"/>
              <a:t>Heb</a:t>
            </a:r>
            <a:r>
              <a:rPr lang="en-US" sz="4000" dirty="0"/>
              <a:t> 11</a:t>
            </a:r>
            <a:r>
              <a:rPr lang="en-US" sz="4000" baseline="30000" dirty="0"/>
              <a:t>31</a:t>
            </a:r>
            <a:r>
              <a:rPr lang="en-US" sz="4000" dirty="0"/>
              <a:t> </a:t>
            </a:r>
            <a:r>
              <a:rPr lang="en-US" sz="4000" dirty="0">
                <a:solidFill>
                  <a:srgbClr val="FFFF00"/>
                </a:solidFill>
              </a:rPr>
              <a:t>By faith </a:t>
            </a:r>
            <a:r>
              <a:rPr lang="en-US" sz="4000" dirty="0"/>
              <a:t>the prostitute Rahab, because </a:t>
            </a:r>
            <a:r>
              <a:rPr lang="en-US" sz="4000" dirty="0">
                <a:solidFill>
                  <a:srgbClr val="FFFF00"/>
                </a:solidFill>
              </a:rPr>
              <a:t>she welcomed the spies</a:t>
            </a:r>
            <a:r>
              <a:rPr lang="en-US" sz="4000" dirty="0"/>
              <a:t>, was not killed with those who were disobedient. </a:t>
            </a:r>
          </a:p>
          <a:p>
            <a:pPr marL="0" indent="0"/>
            <a:endParaRPr lang="en-US" sz="4000" dirty="0"/>
          </a:p>
        </p:txBody>
      </p:sp>
      <p:sp>
        <p:nvSpPr>
          <p:cNvPr id="2" name="Title 1"/>
          <p:cNvSpPr>
            <a:spLocks noGrp="1"/>
          </p:cNvSpPr>
          <p:nvPr>
            <p:ph type="title"/>
          </p:nvPr>
        </p:nvSpPr>
        <p:spPr/>
        <p:txBody>
          <a:bodyPr/>
          <a:lstStyle/>
          <a:p>
            <a:r>
              <a:rPr lang="en-US" dirty="0"/>
              <a:t>Rahab–the Prostitute</a:t>
            </a:r>
          </a:p>
        </p:txBody>
      </p:sp>
    </p:spTree>
    <p:extLst>
      <p:ext uri="{BB962C8B-B14F-4D97-AF65-F5344CB8AC3E}">
        <p14:creationId xmlns:p14="http://schemas.microsoft.com/office/powerpoint/2010/main" val="2087626864"/>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18823" b="16077"/>
          <a:stretch>
            <a:fillRect/>
          </a:stretch>
        </p:blipFill>
        <p:spPr bwMode="auto">
          <a:xfrm flipH="1">
            <a:off x="-253050" y="0"/>
            <a:ext cx="6349052" cy="685800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7024469" y="0"/>
            <a:ext cx="5167531" cy="69976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point is:</a:t>
            </a:r>
          </a:p>
        </p:txBody>
      </p:sp>
      <p:sp>
        <p:nvSpPr>
          <p:cNvPr id="3" name="Content Placeholder 2"/>
          <p:cNvSpPr>
            <a:spLocks noGrp="1"/>
          </p:cNvSpPr>
          <p:nvPr>
            <p:ph idx="1"/>
          </p:nvPr>
        </p:nvSpPr>
        <p:spPr>
          <a:xfrm>
            <a:off x="3276600" y="1600200"/>
            <a:ext cx="5562600" cy="4582112"/>
          </a:xfrm>
        </p:spPr>
        <p:txBody>
          <a:bodyPr>
            <a:normAutofit/>
          </a:bodyPr>
          <a:lstStyle/>
          <a:p>
            <a:pPr marL="0" indent="0" algn="ctr"/>
            <a:r>
              <a:rPr lang="en-US" sz="4000" dirty="0"/>
              <a:t>They both demonstrated their faith in action – they had a faith that worked!</a:t>
            </a:r>
          </a:p>
        </p:txBody>
      </p:sp>
    </p:spTree>
    <p:extLst>
      <p:ext uri="{BB962C8B-B14F-4D97-AF65-F5344CB8AC3E}">
        <p14:creationId xmlns:p14="http://schemas.microsoft.com/office/powerpoint/2010/main" val="2631739480"/>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wraps up saying:</a:t>
            </a:r>
          </a:p>
        </p:txBody>
      </p:sp>
      <p:sp>
        <p:nvSpPr>
          <p:cNvPr id="3" name="Content Placeholder 2"/>
          <p:cNvSpPr>
            <a:spLocks noGrp="1"/>
          </p:cNvSpPr>
          <p:nvPr>
            <p:ph idx="1"/>
          </p:nvPr>
        </p:nvSpPr>
        <p:spPr/>
        <p:txBody>
          <a:bodyPr/>
          <a:lstStyle/>
          <a:p>
            <a:pPr marL="0" indent="0"/>
            <a:r>
              <a:rPr lang="en-US" baseline="30000" dirty="0"/>
              <a:t>26</a:t>
            </a:r>
            <a:r>
              <a:rPr lang="en-US" dirty="0"/>
              <a:t> As the </a:t>
            </a:r>
            <a:r>
              <a:rPr lang="en-US" dirty="0">
                <a:solidFill>
                  <a:srgbClr val="FFFF00"/>
                </a:solidFill>
              </a:rPr>
              <a:t>body</a:t>
            </a:r>
            <a:r>
              <a:rPr lang="en-US" dirty="0"/>
              <a:t> without the </a:t>
            </a:r>
            <a:r>
              <a:rPr lang="en-US" dirty="0">
                <a:solidFill>
                  <a:srgbClr val="FFFF00"/>
                </a:solidFill>
              </a:rPr>
              <a:t>spirit</a:t>
            </a:r>
            <a:r>
              <a:rPr lang="en-US" dirty="0"/>
              <a:t> is </a:t>
            </a:r>
            <a:r>
              <a:rPr lang="en-US" dirty="0">
                <a:solidFill>
                  <a:srgbClr val="FFFF00"/>
                </a:solidFill>
              </a:rPr>
              <a:t>dead</a:t>
            </a:r>
            <a:r>
              <a:rPr lang="en-US" dirty="0"/>
              <a:t>, </a:t>
            </a:r>
          </a:p>
          <a:p>
            <a:endParaRPr lang="en-US" dirty="0"/>
          </a:p>
        </p:txBody>
      </p:sp>
      <p:pic>
        <p:nvPicPr>
          <p:cNvPr id="84994" name="Picture 2"/>
          <p:cNvPicPr>
            <a:picLocks noChangeAspect="1" noChangeArrowheads="1"/>
          </p:cNvPicPr>
          <p:nvPr/>
        </p:nvPicPr>
        <p:blipFill>
          <a:blip r:embed="rId2" cstate="print"/>
          <a:srcRect/>
          <a:stretch>
            <a:fillRect/>
          </a:stretch>
        </p:blipFill>
        <p:spPr bwMode="auto">
          <a:xfrm>
            <a:off x="0" y="2854233"/>
            <a:ext cx="6131245" cy="4038601"/>
          </a:xfrm>
          <a:prstGeom prst="rect">
            <a:avLst/>
          </a:prstGeom>
          <a:noFill/>
          <a:ln w="9525">
            <a:noFill/>
            <a:miter lim="800000"/>
            <a:headEnd/>
            <a:tailEnd/>
          </a:ln>
          <a:effectLst/>
        </p:spPr>
      </p:pic>
    </p:spTree>
    <p:extLst>
      <p:ext uri="{BB962C8B-B14F-4D97-AF65-F5344CB8AC3E}">
        <p14:creationId xmlns:p14="http://schemas.microsoft.com/office/powerpoint/2010/main" val="1832030506"/>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wraps up saying:</a:t>
            </a:r>
          </a:p>
        </p:txBody>
      </p:sp>
      <p:sp>
        <p:nvSpPr>
          <p:cNvPr id="3" name="Content Placeholder 2"/>
          <p:cNvSpPr>
            <a:spLocks noGrp="1"/>
          </p:cNvSpPr>
          <p:nvPr>
            <p:ph idx="1"/>
          </p:nvPr>
        </p:nvSpPr>
        <p:spPr/>
        <p:txBody>
          <a:bodyPr/>
          <a:lstStyle/>
          <a:p>
            <a:pPr marL="0" indent="0"/>
            <a:r>
              <a:rPr lang="en-US" baseline="30000" dirty="0"/>
              <a:t>26</a:t>
            </a:r>
            <a:r>
              <a:rPr lang="en-US" dirty="0"/>
              <a:t> As the </a:t>
            </a:r>
            <a:r>
              <a:rPr lang="en-US" dirty="0">
                <a:solidFill>
                  <a:srgbClr val="FFFF00"/>
                </a:solidFill>
              </a:rPr>
              <a:t>body</a:t>
            </a:r>
            <a:r>
              <a:rPr lang="en-US" dirty="0"/>
              <a:t> without the </a:t>
            </a:r>
            <a:r>
              <a:rPr lang="en-US" dirty="0">
                <a:solidFill>
                  <a:srgbClr val="FFFF00"/>
                </a:solidFill>
              </a:rPr>
              <a:t>spirit</a:t>
            </a:r>
            <a:r>
              <a:rPr lang="en-US" dirty="0"/>
              <a:t> is </a:t>
            </a:r>
            <a:r>
              <a:rPr lang="en-US" dirty="0">
                <a:solidFill>
                  <a:srgbClr val="FFFF00"/>
                </a:solidFill>
              </a:rPr>
              <a:t>dead</a:t>
            </a:r>
            <a:r>
              <a:rPr lang="en-US" dirty="0"/>
              <a:t>, </a:t>
            </a:r>
          </a:p>
          <a:p>
            <a:endParaRPr lang="en-US" dirty="0"/>
          </a:p>
        </p:txBody>
      </p:sp>
      <p:sp>
        <p:nvSpPr>
          <p:cNvPr id="6" name="Cloud Callout 5"/>
          <p:cNvSpPr/>
          <p:nvPr/>
        </p:nvSpPr>
        <p:spPr>
          <a:xfrm rot="11139534">
            <a:off x="2886158" y="2281941"/>
            <a:ext cx="4709123" cy="3132318"/>
          </a:xfrm>
          <a:prstGeom prst="cloudCallout">
            <a:avLst/>
          </a:prstGeom>
          <a:solidFill>
            <a:schemeClr val="bg1">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a:blip r:embed="rId2" cstate="print"/>
          <a:srcRect/>
          <a:stretch>
            <a:fillRect/>
          </a:stretch>
        </p:blipFill>
        <p:spPr bwMode="auto">
          <a:xfrm>
            <a:off x="0" y="2854233"/>
            <a:ext cx="6131245" cy="4038601"/>
          </a:xfrm>
          <a:prstGeom prst="rect">
            <a:avLst/>
          </a:prstGeom>
          <a:noFill/>
          <a:ln w="9525">
            <a:noFill/>
            <a:miter lim="800000"/>
            <a:headEnd/>
            <a:tailEnd/>
          </a:ln>
          <a:effectLst/>
        </p:spPr>
      </p:pic>
    </p:spTree>
    <p:extLst>
      <p:ext uri="{BB962C8B-B14F-4D97-AF65-F5344CB8AC3E}">
        <p14:creationId xmlns:p14="http://schemas.microsoft.com/office/powerpoint/2010/main" val="18065773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wraps up saying:</a:t>
            </a:r>
          </a:p>
        </p:txBody>
      </p:sp>
      <p:sp>
        <p:nvSpPr>
          <p:cNvPr id="3" name="Content Placeholder 2"/>
          <p:cNvSpPr>
            <a:spLocks noGrp="1"/>
          </p:cNvSpPr>
          <p:nvPr>
            <p:ph idx="1"/>
          </p:nvPr>
        </p:nvSpPr>
        <p:spPr/>
        <p:txBody>
          <a:bodyPr/>
          <a:lstStyle/>
          <a:p>
            <a:pPr marL="0" indent="0"/>
            <a:r>
              <a:rPr lang="en-US" baseline="30000" dirty="0"/>
              <a:t>26</a:t>
            </a:r>
            <a:r>
              <a:rPr lang="en-US" dirty="0"/>
              <a:t> As the </a:t>
            </a:r>
            <a:r>
              <a:rPr lang="en-US" dirty="0">
                <a:solidFill>
                  <a:srgbClr val="FFFF00"/>
                </a:solidFill>
              </a:rPr>
              <a:t>body</a:t>
            </a:r>
            <a:r>
              <a:rPr lang="en-US" dirty="0"/>
              <a:t> without the </a:t>
            </a:r>
            <a:r>
              <a:rPr lang="en-US" dirty="0">
                <a:solidFill>
                  <a:srgbClr val="FFFF00"/>
                </a:solidFill>
              </a:rPr>
              <a:t>spirit</a:t>
            </a:r>
            <a:r>
              <a:rPr lang="en-US" dirty="0"/>
              <a:t> is </a:t>
            </a:r>
            <a:r>
              <a:rPr lang="en-US" dirty="0">
                <a:solidFill>
                  <a:srgbClr val="FFFF00"/>
                </a:solidFill>
              </a:rPr>
              <a:t>dead</a:t>
            </a:r>
            <a:r>
              <a:rPr lang="en-US" dirty="0"/>
              <a:t>, </a:t>
            </a:r>
          </a:p>
          <a:p>
            <a:endParaRPr lang="en-US" dirty="0"/>
          </a:p>
        </p:txBody>
      </p:sp>
      <p:sp>
        <p:nvSpPr>
          <p:cNvPr id="6" name="Cloud Callout 5"/>
          <p:cNvSpPr/>
          <p:nvPr/>
        </p:nvSpPr>
        <p:spPr>
          <a:xfrm rot="11139534">
            <a:off x="5248357" y="2205741"/>
            <a:ext cx="4709123" cy="3132318"/>
          </a:xfrm>
          <a:prstGeom prst="cloudCallout">
            <a:avLst/>
          </a:prstGeom>
          <a:solidFill>
            <a:schemeClr val="bg1">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a:blip r:embed="rId2" cstate="print"/>
          <a:srcRect/>
          <a:stretch>
            <a:fillRect/>
          </a:stretch>
        </p:blipFill>
        <p:spPr bwMode="auto">
          <a:xfrm>
            <a:off x="0" y="2854233"/>
            <a:ext cx="6131245" cy="4038601"/>
          </a:xfrm>
          <a:prstGeom prst="rect">
            <a:avLst/>
          </a:prstGeom>
          <a:noFill/>
          <a:ln w="9525">
            <a:noFill/>
            <a:miter lim="800000"/>
            <a:headEnd/>
            <a:tailEnd/>
          </a:ln>
          <a:effectLst/>
        </p:spPr>
      </p:pic>
    </p:spTree>
    <p:extLst>
      <p:ext uri="{BB962C8B-B14F-4D97-AF65-F5344CB8AC3E}">
        <p14:creationId xmlns:p14="http://schemas.microsoft.com/office/powerpoint/2010/main" val="3899949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wraps up saying:</a:t>
            </a:r>
          </a:p>
        </p:txBody>
      </p:sp>
      <p:sp>
        <p:nvSpPr>
          <p:cNvPr id="3" name="Content Placeholder 2"/>
          <p:cNvSpPr>
            <a:spLocks noGrp="1"/>
          </p:cNvSpPr>
          <p:nvPr>
            <p:ph idx="1"/>
          </p:nvPr>
        </p:nvSpPr>
        <p:spPr/>
        <p:txBody>
          <a:bodyPr/>
          <a:lstStyle/>
          <a:p>
            <a:pPr marL="0" indent="0"/>
            <a:r>
              <a:rPr lang="en-US" baseline="30000" dirty="0"/>
              <a:t>26</a:t>
            </a:r>
            <a:r>
              <a:rPr lang="en-US" dirty="0"/>
              <a:t> As the </a:t>
            </a:r>
            <a:r>
              <a:rPr lang="en-US" dirty="0">
                <a:solidFill>
                  <a:srgbClr val="FFFF00"/>
                </a:solidFill>
              </a:rPr>
              <a:t>body</a:t>
            </a:r>
            <a:r>
              <a:rPr lang="en-US" dirty="0"/>
              <a:t> without the </a:t>
            </a:r>
            <a:r>
              <a:rPr lang="en-US" dirty="0">
                <a:solidFill>
                  <a:srgbClr val="FFFF00"/>
                </a:solidFill>
              </a:rPr>
              <a:t>spirit</a:t>
            </a:r>
            <a:r>
              <a:rPr lang="en-US" dirty="0"/>
              <a:t> is </a:t>
            </a:r>
            <a:r>
              <a:rPr lang="en-US" dirty="0">
                <a:solidFill>
                  <a:srgbClr val="FFFF00"/>
                </a:solidFill>
              </a:rPr>
              <a:t>dead</a:t>
            </a:r>
            <a:r>
              <a:rPr lang="en-US" dirty="0"/>
              <a:t>, </a:t>
            </a:r>
          </a:p>
          <a:p>
            <a:endParaRPr lang="en-US" dirty="0"/>
          </a:p>
        </p:txBody>
      </p:sp>
      <p:sp>
        <p:nvSpPr>
          <p:cNvPr id="6" name="Cloud Callout 5"/>
          <p:cNvSpPr/>
          <p:nvPr/>
        </p:nvSpPr>
        <p:spPr>
          <a:xfrm rot="11139534">
            <a:off x="6696158" y="2129541"/>
            <a:ext cx="4709123" cy="3132318"/>
          </a:xfrm>
          <a:prstGeom prst="cloudCallout">
            <a:avLst/>
          </a:prstGeom>
          <a:solidFill>
            <a:schemeClr val="bg1">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a:blip r:embed="rId2" cstate="print"/>
          <a:srcRect/>
          <a:stretch>
            <a:fillRect/>
          </a:stretch>
        </p:blipFill>
        <p:spPr bwMode="auto">
          <a:xfrm>
            <a:off x="0" y="2854233"/>
            <a:ext cx="6131245" cy="4038601"/>
          </a:xfrm>
          <a:prstGeom prst="rect">
            <a:avLst/>
          </a:prstGeom>
          <a:noFill/>
          <a:ln w="9525">
            <a:noFill/>
            <a:miter lim="800000"/>
            <a:headEnd/>
            <a:tailEnd/>
          </a:ln>
          <a:effectLst/>
        </p:spPr>
      </p:pic>
    </p:spTree>
    <p:extLst>
      <p:ext uri="{BB962C8B-B14F-4D97-AF65-F5344CB8AC3E}">
        <p14:creationId xmlns:p14="http://schemas.microsoft.com/office/powerpoint/2010/main" val="9351326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wraps up saying:</a:t>
            </a:r>
          </a:p>
        </p:txBody>
      </p:sp>
      <p:sp>
        <p:nvSpPr>
          <p:cNvPr id="3" name="Content Placeholder 2"/>
          <p:cNvSpPr>
            <a:spLocks noGrp="1"/>
          </p:cNvSpPr>
          <p:nvPr>
            <p:ph idx="1"/>
          </p:nvPr>
        </p:nvSpPr>
        <p:spPr/>
        <p:txBody>
          <a:bodyPr/>
          <a:lstStyle/>
          <a:p>
            <a:pPr marL="0" indent="0"/>
            <a:r>
              <a:rPr lang="en-US" baseline="30000" dirty="0"/>
              <a:t>26</a:t>
            </a:r>
            <a:r>
              <a:rPr lang="en-US" dirty="0"/>
              <a:t> As the body without the spirit is dead,</a:t>
            </a:r>
            <a:br>
              <a:rPr lang="en-US" dirty="0"/>
            </a:br>
            <a:r>
              <a:rPr lang="en-US" dirty="0"/>
              <a:t>    so </a:t>
            </a:r>
            <a:r>
              <a:rPr lang="en-US" dirty="0">
                <a:solidFill>
                  <a:srgbClr val="FFFF00"/>
                </a:solidFill>
              </a:rPr>
              <a:t>faith</a:t>
            </a:r>
            <a:r>
              <a:rPr lang="en-US" dirty="0"/>
              <a:t> without </a:t>
            </a:r>
            <a:r>
              <a:rPr lang="en-US" dirty="0">
                <a:solidFill>
                  <a:srgbClr val="FFFF00"/>
                </a:solidFill>
              </a:rPr>
              <a:t>deeds</a:t>
            </a:r>
            <a:r>
              <a:rPr lang="en-US" dirty="0"/>
              <a:t> is </a:t>
            </a:r>
            <a:r>
              <a:rPr lang="en-US" dirty="0">
                <a:solidFill>
                  <a:srgbClr val="FFFF00"/>
                </a:solidFill>
              </a:rPr>
              <a:t>dead</a:t>
            </a:r>
            <a:r>
              <a:rPr lang="en-US" dirty="0"/>
              <a:t>. </a:t>
            </a:r>
          </a:p>
          <a:p>
            <a:endParaRPr lang="en-US" dirty="0"/>
          </a:p>
        </p:txBody>
      </p:sp>
      <p:sp>
        <p:nvSpPr>
          <p:cNvPr id="6" name="Cloud Callout 5"/>
          <p:cNvSpPr/>
          <p:nvPr/>
        </p:nvSpPr>
        <p:spPr>
          <a:xfrm rot="11139534">
            <a:off x="6696158" y="2129541"/>
            <a:ext cx="4709123" cy="3132318"/>
          </a:xfrm>
          <a:prstGeom prst="cloudCallout">
            <a:avLst/>
          </a:prstGeom>
          <a:solidFill>
            <a:schemeClr val="bg1">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a:blip r:embed="rId2" cstate="print"/>
          <a:srcRect/>
          <a:stretch>
            <a:fillRect/>
          </a:stretch>
        </p:blipFill>
        <p:spPr bwMode="auto">
          <a:xfrm>
            <a:off x="0" y="2854233"/>
            <a:ext cx="6131245" cy="4038601"/>
          </a:xfrm>
          <a:prstGeom prst="rect">
            <a:avLst/>
          </a:prstGeom>
          <a:noFill/>
          <a:ln w="9525">
            <a:noFill/>
            <a:miter lim="800000"/>
            <a:headEnd/>
            <a:tailEnd/>
          </a:ln>
          <a:effectLst/>
        </p:spPr>
      </p:pic>
      <p:sp>
        <p:nvSpPr>
          <p:cNvPr id="5" name="Rectangle 4"/>
          <p:cNvSpPr/>
          <p:nvPr/>
        </p:nvSpPr>
        <p:spPr>
          <a:xfrm>
            <a:off x="3505200" y="4267200"/>
            <a:ext cx="609600" cy="1143000"/>
          </a:xfrm>
          <a:prstGeom prst="rect">
            <a:avLst/>
          </a:prstGeom>
          <a:solidFill>
            <a:srgbClr val="DD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5243892">
            <a:off x="2967720" y="4555498"/>
            <a:ext cx="1676400" cy="830997"/>
          </a:xfrm>
          <a:prstGeom prst="rect">
            <a:avLst/>
          </a:prstGeom>
          <a:noFill/>
        </p:spPr>
        <p:txBody>
          <a:bodyPr wrap="square" rtlCol="0">
            <a:spAutoFit/>
          </a:bodyPr>
          <a:lstStyle/>
          <a:p>
            <a:r>
              <a:rPr lang="en-US" sz="4800" b="1" dirty="0">
                <a:solidFill>
                  <a:srgbClr val="C00000"/>
                </a:solidFill>
              </a:rPr>
              <a:t>FAITH</a:t>
            </a:r>
          </a:p>
        </p:txBody>
      </p:sp>
      <p:sp>
        <p:nvSpPr>
          <p:cNvPr id="7" name="TextBox 6"/>
          <p:cNvSpPr txBox="1"/>
          <p:nvPr/>
        </p:nvSpPr>
        <p:spPr>
          <a:xfrm>
            <a:off x="7924800" y="3200400"/>
            <a:ext cx="2209800" cy="830997"/>
          </a:xfrm>
          <a:prstGeom prst="rect">
            <a:avLst/>
          </a:prstGeom>
          <a:noFill/>
        </p:spPr>
        <p:txBody>
          <a:bodyPr wrap="square" rtlCol="0">
            <a:spAutoFit/>
          </a:bodyPr>
          <a:lstStyle/>
          <a:p>
            <a:r>
              <a:rPr lang="en-US" sz="4800" b="1" dirty="0"/>
              <a:t>WORKS</a:t>
            </a:r>
          </a:p>
        </p:txBody>
      </p:sp>
    </p:spTree>
    <p:extLst>
      <p:ext uri="{BB962C8B-B14F-4D97-AF65-F5344CB8AC3E}">
        <p14:creationId xmlns:p14="http://schemas.microsoft.com/office/powerpoint/2010/main" val="30213630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Question Today:</a:t>
            </a:r>
          </a:p>
        </p:txBody>
      </p:sp>
      <p:sp>
        <p:nvSpPr>
          <p:cNvPr id="3" name="Content Placeholder 2"/>
          <p:cNvSpPr>
            <a:spLocks noGrp="1"/>
          </p:cNvSpPr>
          <p:nvPr>
            <p:ph idx="1"/>
          </p:nvPr>
        </p:nvSpPr>
        <p:spPr/>
        <p:txBody>
          <a:bodyPr/>
          <a:lstStyle/>
          <a:p>
            <a:r>
              <a:rPr lang="en-US" dirty="0"/>
              <a:t>What kind of faith do you have:</a:t>
            </a:r>
          </a:p>
          <a:p>
            <a:pPr>
              <a:buFont typeface="Arial" pitchFamily="34" charset="0"/>
              <a:buChar char="•"/>
            </a:pPr>
            <a:r>
              <a:rPr lang="en-US" dirty="0"/>
              <a:t>Dead Intellectual Faith?</a:t>
            </a:r>
          </a:p>
          <a:p>
            <a:pPr>
              <a:buFont typeface="Arial" pitchFamily="34" charset="0"/>
              <a:buChar char="•"/>
            </a:pPr>
            <a:endParaRPr lang="en-US" dirty="0"/>
          </a:p>
          <a:p>
            <a:pPr>
              <a:buFont typeface="Arial" pitchFamily="34" charset="0"/>
              <a:buChar char="•"/>
            </a:pPr>
            <a:endParaRPr lang="en-US" dirty="0"/>
          </a:p>
        </p:txBody>
      </p:sp>
      <p:pic>
        <p:nvPicPr>
          <p:cNvPr id="5" name="Picture 4"/>
          <p:cNvPicPr>
            <a:picLocks noChangeAspect="1"/>
          </p:cNvPicPr>
          <p:nvPr/>
        </p:nvPicPr>
        <p:blipFill>
          <a:blip r:embed="rId2"/>
          <a:stretch>
            <a:fillRect/>
          </a:stretch>
        </p:blipFill>
        <p:spPr>
          <a:xfrm>
            <a:off x="22860" y="3048000"/>
            <a:ext cx="12286396" cy="3903171"/>
          </a:xfrm>
          <a:prstGeom prst="rect">
            <a:avLst/>
          </a:prstGeom>
        </p:spPr>
      </p:pic>
    </p:spTree>
    <p:extLst>
      <p:ext uri="{BB962C8B-B14F-4D97-AF65-F5344CB8AC3E}">
        <p14:creationId xmlns:p14="http://schemas.microsoft.com/office/powerpoint/2010/main" val="306210321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think:</a:t>
            </a:r>
          </a:p>
        </p:txBody>
      </p:sp>
      <p:sp>
        <p:nvSpPr>
          <p:cNvPr id="8" name="Content Placeholder 7"/>
          <p:cNvSpPr>
            <a:spLocks noGrp="1"/>
          </p:cNvSpPr>
          <p:nvPr>
            <p:ph idx="1"/>
          </p:nvPr>
        </p:nvSpPr>
        <p:spPr/>
        <p:txBody>
          <a:bodyPr/>
          <a:lstStyle/>
          <a:p>
            <a:pPr marL="0" indent="0"/>
            <a:r>
              <a:rPr lang="en-US" dirty="0"/>
              <a:t>“84% of all Americans consider themselves to be Christian. That proportion has remained unchanged throughout the past decade.”</a:t>
            </a:r>
          </a:p>
          <a:p>
            <a:pPr marL="0" indent="0" algn="r"/>
            <a:r>
              <a:rPr lang="en-US" sz="2800" b="0" dirty="0" err="1"/>
              <a:t>BarnaGroup</a:t>
            </a:r>
            <a:r>
              <a:rPr lang="en-US" sz="2800" b="0" dirty="0"/>
              <a:t> 11-29-05</a:t>
            </a:r>
            <a:endParaRPr lang="en-US" sz="2800" dirty="0"/>
          </a:p>
          <a:p>
            <a:pPr marL="0" indent="0"/>
            <a:endParaRPr lang="en-US" sz="2800" b="0" dirty="0"/>
          </a:p>
        </p:txBody>
      </p:sp>
    </p:spTree>
    <p:extLst>
      <p:ext uri="{BB962C8B-B14F-4D97-AF65-F5344CB8AC3E}">
        <p14:creationId xmlns:p14="http://schemas.microsoft.com/office/powerpoint/2010/main" val="15733526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 y="3048000"/>
            <a:ext cx="12286396" cy="3903171"/>
          </a:xfrm>
          <a:prstGeom prst="rect">
            <a:avLst/>
          </a:prstGeom>
        </p:spPr>
      </p:pic>
      <p:sp>
        <p:nvSpPr>
          <p:cNvPr id="2" name="Title 1"/>
          <p:cNvSpPr>
            <a:spLocks noGrp="1"/>
          </p:cNvSpPr>
          <p:nvPr>
            <p:ph type="title"/>
          </p:nvPr>
        </p:nvSpPr>
        <p:spPr/>
        <p:txBody>
          <a:bodyPr/>
          <a:lstStyle/>
          <a:p>
            <a:r>
              <a:rPr lang="en-US" dirty="0"/>
              <a:t>The Big Question Today:</a:t>
            </a:r>
          </a:p>
        </p:txBody>
      </p:sp>
      <p:sp>
        <p:nvSpPr>
          <p:cNvPr id="3" name="Content Placeholder 2"/>
          <p:cNvSpPr>
            <a:spLocks noGrp="1"/>
          </p:cNvSpPr>
          <p:nvPr>
            <p:ph idx="1"/>
          </p:nvPr>
        </p:nvSpPr>
        <p:spPr/>
        <p:txBody>
          <a:bodyPr/>
          <a:lstStyle/>
          <a:p>
            <a:r>
              <a:rPr lang="en-US" dirty="0"/>
              <a:t>What kind of faith do you have:</a:t>
            </a:r>
          </a:p>
          <a:p>
            <a:pPr>
              <a:buFont typeface="Arial" pitchFamily="34" charset="0"/>
              <a:buChar char="•"/>
            </a:pPr>
            <a:r>
              <a:rPr lang="en-US" dirty="0"/>
              <a:t>Dead Intellectual Faith?</a:t>
            </a:r>
          </a:p>
          <a:p>
            <a:pPr>
              <a:buFont typeface="Arial" pitchFamily="34" charset="0"/>
              <a:buChar char="•"/>
            </a:pPr>
            <a:r>
              <a:rPr lang="en-US" dirty="0"/>
              <a:t>Demonic Emotional Faith?</a:t>
            </a:r>
          </a:p>
          <a:p>
            <a:pPr>
              <a:buFont typeface="Arial" pitchFamily="34" charset="0"/>
              <a:buChar char="•"/>
            </a:pPr>
            <a:endParaRPr lang="en-US" dirty="0"/>
          </a:p>
          <a:p>
            <a:pPr>
              <a:buFont typeface="Arial" pitchFamily="34" charset="0"/>
              <a:buChar char="•"/>
            </a:pPr>
            <a:endParaRPr lang="en-US" dirty="0"/>
          </a:p>
        </p:txBody>
      </p:sp>
      <p:pic>
        <p:nvPicPr>
          <p:cNvPr id="8" name="Picture 1"/>
          <p:cNvPicPr>
            <a:picLocks noChangeAspect="1" noChangeArrowheads="1"/>
          </p:cNvPicPr>
          <p:nvPr/>
        </p:nvPicPr>
        <p:blipFill>
          <a:blip r:embed="rId3" cstate="print"/>
          <a:srcRect/>
          <a:stretch>
            <a:fillRect/>
          </a:stretch>
        </p:blipFill>
        <p:spPr bwMode="auto">
          <a:xfrm>
            <a:off x="7924800" y="1906719"/>
            <a:ext cx="4448597" cy="4951281"/>
          </a:xfrm>
          <a:prstGeom prst="rect">
            <a:avLst/>
          </a:prstGeom>
          <a:noFill/>
          <a:ln w="9525">
            <a:noFill/>
            <a:miter lim="800000"/>
            <a:headEnd/>
            <a:tailEnd/>
          </a:ln>
          <a:effectLst/>
        </p:spPr>
      </p:pic>
    </p:spTree>
    <p:extLst>
      <p:ext uri="{BB962C8B-B14F-4D97-AF65-F5344CB8AC3E}">
        <p14:creationId xmlns:p14="http://schemas.microsoft.com/office/powerpoint/2010/main" val="462010335"/>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 y="3048000"/>
            <a:ext cx="12286396" cy="3903171"/>
          </a:xfrm>
          <a:prstGeom prst="rect">
            <a:avLst/>
          </a:prstGeom>
        </p:spPr>
      </p:pic>
      <p:pic>
        <p:nvPicPr>
          <p:cNvPr id="8" name="Picture 1"/>
          <p:cNvPicPr>
            <a:picLocks noChangeAspect="1" noChangeArrowheads="1"/>
          </p:cNvPicPr>
          <p:nvPr/>
        </p:nvPicPr>
        <p:blipFill>
          <a:blip r:embed="rId3" cstate="print"/>
          <a:srcRect/>
          <a:stretch>
            <a:fillRect/>
          </a:stretch>
        </p:blipFill>
        <p:spPr bwMode="auto">
          <a:xfrm>
            <a:off x="7924800" y="1906719"/>
            <a:ext cx="4448597" cy="4951281"/>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6096000" y="-202583"/>
            <a:ext cx="6104021" cy="7084646"/>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b="5949"/>
          <a:stretch>
            <a:fillRect/>
          </a:stretch>
        </p:blipFill>
        <p:spPr bwMode="auto">
          <a:xfrm>
            <a:off x="0" y="-1295400"/>
            <a:ext cx="6680881" cy="901204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Big Question Today:</a:t>
            </a:r>
          </a:p>
        </p:txBody>
      </p:sp>
      <p:sp>
        <p:nvSpPr>
          <p:cNvPr id="3" name="Content Placeholder 2"/>
          <p:cNvSpPr>
            <a:spLocks noGrp="1"/>
          </p:cNvSpPr>
          <p:nvPr>
            <p:ph idx="1"/>
          </p:nvPr>
        </p:nvSpPr>
        <p:spPr/>
        <p:txBody>
          <a:bodyPr/>
          <a:lstStyle/>
          <a:p>
            <a:r>
              <a:rPr lang="en-US" dirty="0"/>
              <a:t>What kind of faith do you have?</a:t>
            </a:r>
          </a:p>
          <a:p>
            <a:pPr>
              <a:buFont typeface="Arial" pitchFamily="34" charset="0"/>
              <a:buChar char="•"/>
            </a:pPr>
            <a:r>
              <a:rPr lang="en-US" dirty="0"/>
              <a:t>Dead Intellectual Faith?</a:t>
            </a:r>
          </a:p>
          <a:p>
            <a:pPr>
              <a:buFont typeface="Arial" pitchFamily="34" charset="0"/>
              <a:buChar char="•"/>
            </a:pPr>
            <a:r>
              <a:rPr lang="en-US" dirty="0"/>
              <a:t>Demonic Emotional Faith?</a:t>
            </a:r>
          </a:p>
          <a:p>
            <a:pPr>
              <a:buFont typeface="Arial" pitchFamily="34" charset="0"/>
              <a:buChar char="•"/>
            </a:pPr>
            <a:r>
              <a:rPr lang="en-US" dirty="0"/>
              <a:t>Dynamic Life-Changing </a:t>
            </a:r>
            <a:br>
              <a:rPr lang="en-US" dirty="0"/>
            </a:br>
            <a:r>
              <a:rPr lang="en-US" dirty="0"/>
              <a:t>Faith?</a:t>
            </a:r>
          </a:p>
          <a:p>
            <a:pPr>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1516339197"/>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have ...</a:t>
            </a:r>
          </a:p>
        </p:txBody>
      </p:sp>
      <p:pic>
        <p:nvPicPr>
          <p:cNvPr id="4" name="Picture 4"/>
          <p:cNvPicPr>
            <a:picLocks noChangeAspect="1" noChangeArrowheads="1"/>
          </p:cNvPicPr>
          <p:nvPr/>
        </p:nvPicPr>
        <p:blipFill>
          <a:blip r:embed="rId2" cstate="print"/>
          <a:srcRect l="13349" r="30976" b="29397"/>
          <a:stretch>
            <a:fillRect/>
          </a:stretch>
        </p:blipFill>
        <p:spPr bwMode="auto">
          <a:xfrm>
            <a:off x="6858001" y="871514"/>
            <a:ext cx="5318760" cy="5959816"/>
          </a:xfrm>
          <a:prstGeom prst="rect">
            <a:avLst/>
          </a:prstGeom>
          <a:noFill/>
          <a:ln w="9525">
            <a:noFill/>
            <a:miter lim="800000"/>
            <a:headEnd/>
            <a:tailEnd/>
          </a:ln>
          <a:effectLst/>
        </p:spPr>
      </p:pic>
      <p:sp>
        <p:nvSpPr>
          <p:cNvPr id="3" name="Content Placeholder 2"/>
          <p:cNvSpPr>
            <a:spLocks noGrp="1"/>
          </p:cNvSpPr>
          <p:nvPr>
            <p:ph idx="1"/>
          </p:nvPr>
        </p:nvSpPr>
        <p:spPr>
          <a:xfrm>
            <a:off x="609600" y="1295400"/>
            <a:ext cx="8610600" cy="4830764"/>
          </a:xfrm>
        </p:spPr>
        <p:txBody>
          <a:bodyPr>
            <a:noAutofit/>
          </a:bodyPr>
          <a:lstStyle/>
          <a:p>
            <a:pPr marL="0" indent="0"/>
            <a:r>
              <a:rPr lang="en-US" sz="4000" dirty="0"/>
              <a:t>A life-changing faith when you believe:</a:t>
            </a:r>
          </a:p>
          <a:p>
            <a:endParaRPr lang="en-US" sz="4000" dirty="0"/>
          </a:p>
        </p:txBody>
      </p:sp>
    </p:spTree>
    <p:extLst>
      <p:ext uri="{BB962C8B-B14F-4D97-AF65-F5344CB8AC3E}">
        <p14:creationId xmlns:p14="http://schemas.microsoft.com/office/powerpoint/2010/main" val="3822505176"/>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have ...</a:t>
            </a:r>
          </a:p>
        </p:txBody>
      </p:sp>
      <p:pic>
        <p:nvPicPr>
          <p:cNvPr id="4" name="Picture 4"/>
          <p:cNvPicPr>
            <a:picLocks noChangeAspect="1" noChangeArrowheads="1"/>
          </p:cNvPicPr>
          <p:nvPr/>
        </p:nvPicPr>
        <p:blipFill>
          <a:blip r:embed="rId3" cstate="print"/>
          <a:srcRect l="13349" r="30976" b="29397"/>
          <a:stretch>
            <a:fillRect/>
          </a:stretch>
        </p:blipFill>
        <p:spPr bwMode="auto">
          <a:xfrm>
            <a:off x="6858001" y="871514"/>
            <a:ext cx="5318760" cy="5959816"/>
          </a:xfrm>
          <a:prstGeom prst="rect">
            <a:avLst/>
          </a:prstGeom>
          <a:noFill/>
          <a:ln w="9525">
            <a:noFill/>
            <a:miter lim="800000"/>
            <a:headEnd/>
            <a:tailEnd/>
          </a:ln>
          <a:effectLst/>
        </p:spPr>
      </p:pic>
      <p:sp>
        <p:nvSpPr>
          <p:cNvPr id="3" name="Content Placeholder 2"/>
          <p:cNvSpPr>
            <a:spLocks noGrp="1"/>
          </p:cNvSpPr>
          <p:nvPr>
            <p:ph idx="1"/>
          </p:nvPr>
        </p:nvSpPr>
        <p:spPr>
          <a:xfrm>
            <a:off x="609600" y="1295400"/>
            <a:ext cx="8610600" cy="4830764"/>
          </a:xfrm>
        </p:spPr>
        <p:txBody>
          <a:bodyPr>
            <a:noAutofit/>
          </a:bodyPr>
          <a:lstStyle/>
          <a:p>
            <a:pPr marL="0" indent="0"/>
            <a:r>
              <a:rPr lang="en-US" sz="4000" dirty="0"/>
              <a:t>A life-changing faith when you believe:</a:t>
            </a:r>
          </a:p>
          <a:p>
            <a:pPr marL="1257300">
              <a:buFont typeface="Arial" panose="020B0604020202020204" pitchFamily="34" charset="0"/>
              <a:buChar char="•"/>
            </a:pPr>
            <a:r>
              <a:rPr lang="en-US" sz="4000" dirty="0"/>
              <a:t>with your head, </a:t>
            </a:r>
          </a:p>
          <a:p>
            <a:pPr marL="1257300">
              <a:buFont typeface="Arial" panose="020B0604020202020204" pitchFamily="34" charset="0"/>
              <a:buChar char="•"/>
            </a:pPr>
            <a:r>
              <a:rPr lang="en-US" sz="4000" dirty="0"/>
              <a:t>with your heart, and </a:t>
            </a:r>
          </a:p>
          <a:p>
            <a:pPr marL="1257300">
              <a:buFont typeface="Arial" panose="020B0604020202020204" pitchFamily="34" charset="0"/>
              <a:buChar char="•"/>
            </a:pPr>
            <a:r>
              <a:rPr lang="en-US" sz="4000" dirty="0"/>
              <a:t>with your will. </a:t>
            </a:r>
          </a:p>
          <a:p>
            <a:endParaRPr lang="en-US" sz="4000" dirty="0"/>
          </a:p>
        </p:txBody>
      </p:sp>
    </p:spTree>
    <p:extLst>
      <p:ext uri="{BB962C8B-B14F-4D97-AF65-F5344CB8AC3E}">
        <p14:creationId xmlns:p14="http://schemas.microsoft.com/office/powerpoint/2010/main" val="4069142482"/>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have ...</a:t>
            </a:r>
          </a:p>
        </p:txBody>
      </p:sp>
      <p:pic>
        <p:nvPicPr>
          <p:cNvPr id="4" name="Picture 4"/>
          <p:cNvPicPr>
            <a:picLocks noChangeAspect="1" noChangeArrowheads="1"/>
          </p:cNvPicPr>
          <p:nvPr/>
        </p:nvPicPr>
        <p:blipFill>
          <a:blip r:embed="rId3" cstate="print"/>
          <a:srcRect l="13349" r="30976" b="29397"/>
          <a:stretch>
            <a:fillRect/>
          </a:stretch>
        </p:blipFill>
        <p:spPr bwMode="auto">
          <a:xfrm>
            <a:off x="6858001" y="871514"/>
            <a:ext cx="5318760" cy="5959816"/>
          </a:xfrm>
          <a:prstGeom prst="rect">
            <a:avLst/>
          </a:prstGeom>
          <a:noFill/>
          <a:ln w="9525">
            <a:noFill/>
            <a:miter lim="800000"/>
            <a:headEnd/>
            <a:tailEnd/>
          </a:ln>
          <a:effectLst/>
        </p:spPr>
      </p:pic>
      <p:sp>
        <p:nvSpPr>
          <p:cNvPr id="3" name="Content Placeholder 2"/>
          <p:cNvSpPr>
            <a:spLocks noGrp="1"/>
          </p:cNvSpPr>
          <p:nvPr>
            <p:ph idx="1"/>
          </p:nvPr>
        </p:nvSpPr>
        <p:spPr>
          <a:xfrm>
            <a:off x="609600" y="1295400"/>
            <a:ext cx="8382000" cy="4830764"/>
          </a:xfrm>
        </p:spPr>
        <p:txBody>
          <a:bodyPr>
            <a:noAutofit/>
          </a:bodyPr>
          <a:lstStyle/>
          <a:p>
            <a:pPr marL="0" indent="0"/>
            <a:r>
              <a:rPr lang="en-US" sz="4000" dirty="0"/>
              <a:t>A life-changing faith when you believe:</a:t>
            </a:r>
          </a:p>
          <a:p>
            <a:pPr marL="1257300">
              <a:buFont typeface="Arial" panose="020B0604020202020204" pitchFamily="34" charset="0"/>
              <a:buChar char="•"/>
            </a:pPr>
            <a:r>
              <a:rPr lang="en-US" sz="4000" dirty="0"/>
              <a:t>with your head, </a:t>
            </a:r>
          </a:p>
          <a:p>
            <a:pPr marL="1257300">
              <a:buFont typeface="Arial" panose="020B0604020202020204" pitchFamily="34" charset="0"/>
              <a:buChar char="•"/>
            </a:pPr>
            <a:r>
              <a:rPr lang="en-US" sz="4000" dirty="0"/>
              <a:t>with your heart, and </a:t>
            </a:r>
          </a:p>
          <a:p>
            <a:pPr marL="1257300">
              <a:buFont typeface="Arial" panose="020B0604020202020204" pitchFamily="34" charset="0"/>
              <a:buChar char="•"/>
            </a:pPr>
            <a:r>
              <a:rPr lang="en-US" sz="4000" dirty="0"/>
              <a:t>with your will. </a:t>
            </a:r>
          </a:p>
          <a:p>
            <a:pPr marL="0" indent="0"/>
            <a:r>
              <a:rPr lang="en-US" sz="4000" dirty="0"/>
              <a:t>Now is the time to replace </a:t>
            </a:r>
            <a:br>
              <a:rPr lang="en-US" sz="4000" dirty="0"/>
            </a:br>
            <a:r>
              <a:rPr lang="en-US" sz="4000" dirty="0"/>
              <a:t>a “Cheap Talk with a </a:t>
            </a:r>
            <a:br>
              <a:rPr lang="en-US" sz="4000" dirty="0"/>
            </a:br>
            <a:r>
              <a:rPr lang="en-US" sz="4000" dirty="0"/>
              <a:t>Genuine Walk?”</a:t>
            </a:r>
          </a:p>
          <a:p>
            <a:endParaRPr lang="en-US" sz="4000" dirty="0"/>
          </a:p>
        </p:txBody>
      </p:sp>
    </p:spTree>
    <p:extLst>
      <p:ext uri="{BB962C8B-B14F-4D97-AF65-F5344CB8AC3E}">
        <p14:creationId xmlns:p14="http://schemas.microsoft.com/office/powerpoint/2010/main" val="3890757049"/>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11379200" cy="1143000"/>
          </a:xfrm>
        </p:spPr>
        <p:txBody>
          <a:bodyPr/>
          <a:lstStyle/>
          <a:p>
            <a:r>
              <a:rPr lang="en-US" sz="9600" dirty="0"/>
              <a:t>Let’s Pray</a:t>
            </a:r>
          </a:p>
        </p:txBody>
      </p:sp>
    </p:spTree>
    <p:extLst>
      <p:ext uri="{BB962C8B-B14F-4D97-AF65-F5344CB8AC3E}">
        <p14:creationId xmlns:p14="http://schemas.microsoft.com/office/powerpoint/2010/main" val="296799719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think:</a:t>
            </a:r>
          </a:p>
        </p:txBody>
      </p:sp>
      <p:sp>
        <p:nvSpPr>
          <p:cNvPr id="8" name="Content Placeholder 7"/>
          <p:cNvSpPr>
            <a:spLocks noGrp="1"/>
          </p:cNvSpPr>
          <p:nvPr>
            <p:ph idx="1"/>
          </p:nvPr>
        </p:nvSpPr>
        <p:spPr/>
        <p:txBody>
          <a:bodyPr/>
          <a:lstStyle/>
          <a:p>
            <a:pPr marL="0" indent="0"/>
            <a:r>
              <a:rPr lang="en-US" dirty="0"/>
              <a:t>“84% of all Americans consider themselves to be Christian. That proportion has remained unchanged throughout the past decade.”</a:t>
            </a:r>
          </a:p>
          <a:p>
            <a:pPr marL="0" indent="0" algn="r"/>
            <a:r>
              <a:rPr lang="en-US" sz="2800" b="0" dirty="0" err="1"/>
              <a:t>BarnaGroup</a:t>
            </a:r>
            <a:r>
              <a:rPr lang="en-US" sz="2800" b="0" dirty="0"/>
              <a:t> 11-29-05</a:t>
            </a:r>
            <a:endParaRPr lang="en-US" sz="2800" dirty="0"/>
          </a:p>
          <a:p>
            <a:pPr marL="0" indent="0"/>
            <a:r>
              <a:rPr lang="en-US" dirty="0"/>
              <a:t>“One-quarter of those who call themselves born again ... rely upon something other than God’s grace as their means to salvation.”</a:t>
            </a:r>
          </a:p>
          <a:p>
            <a:pPr algn="r"/>
            <a:r>
              <a:rPr lang="en-US" sz="2800" b="0" dirty="0" err="1"/>
              <a:t>BarnaGroup</a:t>
            </a:r>
            <a:r>
              <a:rPr lang="en-US" sz="2800" b="0" dirty="0"/>
              <a:t> 11-29-05</a:t>
            </a:r>
          </a:p>
        </p:txBody>
      </p:sp>
    </p:spTree>
    <p:extLst>
      <p:ext uri="{BB962C8B-B14F-4D97-AF65-F5344CB8AC3E}">
        <p14:creationId xmlns:p14="http://schemas.microsoft.com/office/powerpoint/2010/main" val="18889496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TotalTime>
  <Words>3585</Words>
  <Application>Microsoft Office PowerPoint</Application>
  <PresentationFormat>Widescreen</PresentationFormat>
  <Paragraphs>370</Paragraphs>
  <Slides>85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Symbol</vt:lpstr>
      <vt:lpstr>Office Theme</vt:lpstr>
      <vt:lpstr>JAMES</vt:lpstr>
      <vt:lpstr>When Talk is CHEAP!</vt:lpstr>
      <vt:lpstr>There is a difference between:</vt:lpstr>
      <vt:lpstr>There is a difference between:</vt:lpstr>
      <vt:lpstr>There is a difference between:</vt:lpstr>
      <vt:lpstr>There is a difference between:</vt:lpstr>
      <vt:lpstr>What people think:</vt:lpstr>
      <vt:lpstr>What people think:</vt:lpstr>
      <vt:lpstr>What people think:</vt:lpstr>
      <vt:lpstr>At least three kinds of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 A Dead Intellectual Faith</vt:lpstr>
      <vt:lpstr>15 Suppose a brother or sister is without clothes and daily food.</vt:lpstr>
      <vt:lpstr>15 Suppose a brother or sister is without clothes and daily food.</vt:lpstr>
      <vt:lpstr>15 Suppose a brother or sister is without clothes and daily food.</vt:lpstr>
      <vt:lpstr>15 Suppose a brother or sister is without clothes and daily food.</vt:lpstr>
      <vt:lpstr>PowerPoint Presentation</vt:lpstr>
      <vt:lpstr>Another kind of Faith ...</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2- A Demonic Emotional Faith</vt:lpstr>
      <vt:lpstr>What people think:</vt:lpstr>
      <vt:lpstr>What people think:</vt:lpstr>
      <vt:lpstr>What people think:</vt:lpstr>
      <vt:lpstr>2- A Demonic Emotional Faith</vt:lpstr>
      <vt:lpstr>2- A Demonic Emotional Faith</vt:lpstr>
      <vt:lpstr>3- A Dynamic Life-Changing Faith</vt:lpstr>
      <vt:lpstr>3- A Dynamic Life-Changing Faith</vt:lpstr>
      <vt:lpstr>3- A Dynamic Life-Changing Faith</vt:lpstr>
      <vt:lpstr>3- A Dynamic Life-Changing Faith</vt:lpstr>
      <vt:lpstr>3- A Dynamic Life-Changing Faith</vt:lpstr>
      <vt:lpstr>3- A Dynamic Life-Changing Faith</vt:lpstr>
      <vt:lpstr>3- A Dynamic Life-Changing Faith</vt:lpstr>
      <vt:lpstr>Abraham – the Friend of God</vt:lpstr>
      <vt:lpstr>Abraham – the Friend of God</vt:lpstr>
      <vt:lpstr>Abraham – the Friend of God</vt:lpstr>
      <vt:lpstr>Abraham – the Friend of God</vt:lpstr>
      <vt:lpstr>Abraham – the Friend of God</vt:lpstr>
      <vt:lpstr>Abraham – the Friend of God</vt:lpstr>
      <vt:lpstr>Abraham – the Friend of God</vt:lpstr>
      <vt:lpstr>Abraham – the Friend of God</vt:lpstr>
      <vt:lpstr>Rahab–the Prostitute</vt:lpstr>
      <vt:lpstr>Rahab–the Prostitute</vt:lpstr>
      <vt:lpstr>The point is:</vt:lpstr>
      <vt:lpstr>James wraps up saying:</vt:lpstr>
      <vt:lpstr>James wraps up saying:</vt:lpstr>
      <vt:lpstr>James wraps up saying:</vt:lpstr>
      <vt:lpstr>James wraps up saying:</vt:lpstr>
      <vt:lpstr>James wraps up saying:</vt:lpstr>
      <vt:lpstr>The Big Question Today:</vt:lpstr>
      <vt:lpstr>The Big Question Today:</vt:lpstr>
      <vt:lpstr>The Big Question Today:</vt:lpstr>
      <vt:lpstr>You can have ...</vt:lpstr>
      <vt:lpstr>You can have ...</vt:lpstr>
      <vt:lpstr>You can have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203</cp:revision>
  <dcterms:created xsi:type="dcterms:W3CDTF">2010-04-14T15:21:06Z</dcterms:created>
  <dcterms:modified xsi:type="dcterms:W3CDTF">2021-05-22T03:06:40Z</dcterms:modified>
</cp:coreProperties>
</file>