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60" r:id="rId3"/>
  </p:sldMasterIdLst>
  <p:notesMasterIdLst>
    <p:notesMasterId r:id="rId60"/>
  </p:notesMasterIdLst>
  <p:sldIdLst>
    <p:sldId id="256" r:id="rId4"/>
    <p:sldId id="495" r:id="rId5"/>
    <p:sldId id="378" r:id="rId6"/>
    <p:sldId id="425" r:id="rId7"/>
    <p:sldId id="426" r:id="rId8"/>
    <p:sldId id="427" r:id="rId9"/>
    <p:sldId id="508" r:id="rId10"/>
    <p:sldId id="509" r:id="rId11"/>
    <p:sldId id="510" r:id="rId12"/>
    <p:sldId id="431" r:id="rId13"/>
    <p:sldId id="432" r:id="rId14"/>
    <p:sldId id="489" r:id="rId15"/>
    <p:sldId id="447" r:id="rId16"/>
    <p:sldId id="429" r:id="rId17"/>
    <p:sldId id="433" r:id="rId18"/>
    <p:sldId id="448" r:id="rId19"/>
    <p:sldId id="449" r:id="rId20"/>
    <p:sldId id="450" r:id="rId21"/>
    <p:sldId id="435" r:id="rId22"/>
    <p:sldId id="436" r:id="rId23"/>
    <p:sldId id="437" r:id="rId24"/>
    <p:sldId id="438" r:id="rId25"/>
    <p:sldId id="511" r:id="rId26"/>
    <p:sldId id="512" r:id="rId27"/>
    <p:sldId id="439" r:id="rId28"/>
    <p:sldId id="440" r:id="rId29"/>
    <p:sldId id="451" r:id="rId30"/>
    <p:sldId id="485" r:id="rId31"/>
    <p:sldId id="486" r:id="rId32"/>
    <p:sldId id="441" r:id="rId33"/>
    <p:sldId id="476" r:id="rId34"/>
    <p:sldId id="513" r:id="rId35"/>
    <p:sldId id="452" r:id="rId36"/>
    <p:sldId id="446" r:id="rId37"/>
    <p:sldId id="442" r:id="rId38"/>
    <p:sldId id="443" r:id="rId39"/>
    <p:sldId id="490" r:id="rId40"/>
    <p:sldId id="491" r:id="rId41"/>
    <p:sldId id="492" r:id="rId42"/>
    <p:sldId id="499" r:id="rId43"/>
    <p:sldId id="500" r:id="rId44"/>
    <p:sldId id="488" r:id="rId45"/>
    <p:sldId id="514" r:id="rId46"/>
    <p:sldId id="515" r:id="rId47"/>
    <p:sldId id="496" r:id="rId48"/>
    <p:sldId id="501" r:id="rId49"/>
    <p:sldId id="487" r:id="rId50"/>
    <p:sldId id="497" r:id="rId51"/>
    <p:sldId id="502" r:id="rId52"/>
    <p:sldId id="503" r:id="rId53"/>
    <p:sldId id="504" r:id="rId54"/>
    <p:sldId id="505" r:id="rId55"/>
    <p:sldId id="506" r:id="rId56"/>
    <p:sldId id="507" r:id="rId57"/>
    <p:sldId id="517" r:id="rId58"/>
    <p:sldId id="35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6F00"/>
    <a:srgbClr val="162C42"/>
    <a:srgbClr val="3B3424"/>
    <a:srgbClr val="C09200"/>
    <a:srgbClr val="99CCFF"/>
    <a:srgbClr val="6699FF"/>
    <a:srgbClr val="E3D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8" autoAdjust="0"/>
    <p:restoredTop sz="81422" autoAdjust="0"/>
  </p:normalViewPr>
  <p:slideViewPr>
    <p:cSldViewPr showGuides="1">
      <p:cViewPr varScale="1">
        <p:scale>
          <a:sx n="66" d="100"/>
          <a:sy n="66" d="100"/>
        </p:scale>
        <p:origin x="1195" y="5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0" d="100"/>
          <a:sy n="50" d="100"/>
        </p:scale>
        <p:origin x="-28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44771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25</a:t>
            </a:r>
            <a:r>
              <a:rPr lang="en-US" sz="1200" b="0" i="0" u="none" strike="noStrike" kern="1200" baseline="0" dirty="0">
                <a:solidFill>
                  <a:schemeClr val="tx1"/>
                </a:solidFill>
                <a:latin typeface="+mn-lt"/>
                <a:ea typeface="+mn-ea"/>
                <a:cs typeface="+mn-cs"/>
              </a:rPr>
              <a:t> On one occasion an expert in the law stood up to test Jesus. "Teacher," he asked, "what must I do to inherit eternal life?"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26</a:t>
            </a:r>
            <a:r>
              <a:rPr lang="en-US" sz="1200" b="0" i="0" u="none" strike="noStrike" kern="1200" baseline="0" dirty="0">
                <a:solidFill>
                  <a:schemeClr val="tx1"/>
                </a:solidFill>
                <a:latin typeface="+mn-lt"/>
                <a:ea typeface="+mn-ea"/>
                <a:cs typeface="+mn-cs"/>
              </a:rPr>
              <a:t> "What is written in the Law?" he replied. "How do you read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27</a:t>
            </a:r>
            <a:r>
              <a:rPr lang="en-US" sz="1200" b="0" i="0" u="none" strike="noStrike" kern="1200" baseline="0" dirty="0">
                <a:solidFill>
                  <a:schemeClr val="tx1"/>
                </a:solidFill>
                <a:latin typeface="+mn-lt"/>
                <a:ea typeface="+mn-ea"/>
                <a:cs typeface="+mn-cs"/>
              </a:rPr>
              <a:t> He answered: " 'Love the Lord your God with all your heart and with all your soul and with all your strength and with all your mind'; and, 'Love your neighbor as yourself.' "</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28</a:t>
            </a:r>
            <a:r>
              <a:rPr lang="en-US" sz="1200" b="0" i="0" u="none" strike="noStrike" kern="1200" baseline="0" dirty="0">
                <a:solidFill>
                  <a:schemeClr val="tx1"/>
                </a:solidFill>
                <a:latin typeface="+mn-lt"/>
                <a:ea typeface="+mn-ea"/>
                <a:cs typeface="+mn-cs"/>
              </a:rPr>
              <a:t> "You have answered correctly," Jesus replied. "Do this and you will live."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But he wanted to justify himself, so he asked Jesus, "And who is my neighbor?"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30</a:t>
            </a:r>
            <a:r>
              <a:rPr lang="en-US" sz="1200" b="0" i="0" u="none" strike="noStrike" kern="1200" baseline="0" dirty="0">
                <a:solidFill>
                  <a:schemeClr val="tx1"/>
                </a:solidFill>
                <a:latin typeface="+mn-lt"/>
                <a:ea typeface="+mn-ea"/>
                <a:cs typeface="+mn-cs"/>
              </a:rPr>
              <a:t> In reply Jesus said: "A man was going down from Jerusalem to Jericho, when he fell into the hands of robbers. They stripped him of his clothes, beat him and went away, leaving him half dead.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31</a:t>
            </a:r>
            <a:r>
              <a:rPr lang="en-US" sz="1200" b="0" i="0" u="none" strike="noStrike" kern="1200" baseline="0" dirty="0">
                <a:solidFill>
                  <a:schemeClr val="tx1"/>
                </a:solidFill>
                <a:latin typeface="+mn-lt"/>
                <a:ea typeface="+mn-ea"/>
                <a:cs typeface="+mn-cs"/>
              </a:rPr>
              <a:t> A priest happened to be going down the same road, and when he saw the man, he passed by on the other side.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32</a:t>
            </a:r>
            <a:r>
              <a:rPr lang="en-US" sz="1200" b="0" i="0" u="none" strike="noStrike" kern="1200" baseline="0" dirty="0">
                <a:solidFill>
                  <a:schemeClr val="tx1"/>
                </a:solidFill>
                <a:latin typeface="+mn-lt"/>
                <a:ea typeface="+mn-ea"/>
                <a:cs typeface="+mn-cs"/>
              </a:rPr>
              <a:t> So too, a Levite, when he came to the place and saw him, passed by on the other side.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But a Samaritan, as he traveled, came where the man was; and when he saw him, he took pity on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34</a:t>
            </a:r>
            <a:r>
              <a:rPr lang="en-US" sz="1200" b="0" i="0" u="none" strike="noStrike" kern="1200" baseline="0" dirty="0">
                <a:solidFill>
                  <a:schemeClr val="tx1"/>
                </a:solidFill>
                <a:latin typeface="+mn-lt"/>
                <a:ea typeface="+mn-ea"/>
                <a:cs typeface="+mn-cs"/>
              </a:rPr>
              <a:t> He went to him and bandaged his wounds, pouring on oil and wine. Then he put the man on his own donkey, took him to an inn and took care of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35</a:t>
            </a:r>
            <a:r>
              <a:rPr lang="en-US" sz="1200" b="0" i="0" u="none" strike="noStrike" kern="1200" baseline="0" dirty="0">
                <a:solidFill>
                  <a:schemeClr val="tx1"/>
                </a:solidFill>
                <a:latin typeface="+mn-lt"/>
                <a:ea typeface="+mn-ea"/>
                <a:cs typeface="+mn-cs"/>
              </a:rPr>
              <a:t> The next day he took out two silver coins and gave them to the innkeeper. 'Look after him,' he said, 'and when I return, I will reimburse you for any extra expense you may have.'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36</a:t>
            </a:r>
            <a:r>
              <a:rPr lang="en-US" sz="1200" b="0" i="0" u="none" strike="noStrike" kern="1200" baseline="0" dirty="0">
                <a:solidFill>
                  <a:schemeClr val="tx1"/>
                </a:solidFill>
                <a:latin typeface="+mn-lt"/>
                <a:ea typeface="+mn-ea"/>
                <a:cs typeface="+mn-cs"/>
              </a:rPr>
              <a:t> "Which of these three do you think was a neighbor to the man who fell into the hands of robbers?"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37</a:t>
            </a:r>
            <a:r>
              <a:rPr lang="en-US" sz="1200" b="0" i="0" u="none" strike="noStrike" kern="1200" baseline="0" dirty="0">
                <a:solidFill>
                  <a:schemeClr val="tx1"/>
                </a:solidFill>
                <a:latin typeface="+mn-lt"/>
                <a:ea typeface="+mn-ea"/>
                <a:cs typeface="+mn-cs"/>
              </a:rPr>
              <a:t> The expert in the law replied, "The one who had mercy on him." Jesus told him, "Go and do likewise." (</a:t>
            </a:r>
            <a:r>
              <a:rPr lang="en-US" sz="1200" b="0" i="0" u="none" strike="noStrike" kern="1200" baseline="0" dirty="0" err="1">
                <a:solidFill>
                  <a:schemeClr val="tx1"/>
                </a:solidFill>
                <a:latin typeface="+mn-lt"/>
                <a:ea typeface="+mn-ea"/>
                <a:cs typeface="+mn-cs"/>
              </a:rPr>
              <a:t>Luk</a:t>
            </a:r>
            <a:r>
              <a:rPr lang="en-US" sz="1200" b="0" i="0" u="none" strike="noStrike" kern="1200" baseline="0" dirty="0">
                <a:solidFill>
                  <a:schemeClr val="tx1"/>
                </a:solidFill>
                <a:latin typeface="+mn-lt"/>
                <a:ea typeface="+mn-ea"/>
                <a:cs typeface="+mn-cs"/>
              </a:rPr>
              <a:t> 10:25-37 NIV)</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29</a:t>
            </a:fld>
            <a:endParaRPr lang="en-US"/>
          </a:p>
        </p:txBody>
      </p:sp>
    </p:spTree>
    <p:extLst>
      <p:ext uri="{BB962C8B-B14F-4D97-AF65-F5344CB8AC3E}">
        <p14:creationId xmlns:p14="http://schemas.microsoft.com/office/powerpoint/2010/main" val="198004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#1114895</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37</a:t>
            </a:fld>
            <a:endParaRPr lang="en-US"/>
          </a:p>
        </p:txBody>
      </p:sp>
    </p:spTree>
    <p:extLst>
      <p:ext uri="{BB962C8B-B14F-4D97-AF65-F5344CB8AC3E}">
        <p14:creationId xmlns:p14="http://schemas.microsoft.com/office/powerpoint/2010/main" val="123954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SXC #1114895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38</a:t>
            </a:fld>
            <a:endParaRPr lang="en-US"/>
          </a:p>
        </p:txBody>
      </p:sp>
    </p:spTree>
    <p:extLst>
      <p:ext uri="{BB962C8B-B14F-4D97-AF65-F5344CB8AC3E}">
        <p14:creationId xmlns:p14="http://schemas.microsoft.com/office/powerpoint/2010/main" val="90758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SXC #1114895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39</a:t>
            </a:fld>
            <a:endParaRPr lang="en-US"/>
          </a:p>
        </p:txBody>
      </p:sp>
    </p:spTree>
    <p:extLst>
      <p:ext uri="{BB962C8B-B14F-4D97-AF65-F5344CB8AC3E}">
        <p14:creationId xmlns:p14="http://schemas.microsoft.com/office/powerpoint/2010/main" val="181655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fulfills the law</a:t>
            </a:r>
          </a:p>
          <a:p>
            <a:endParaRPr lang="en-US" dirty="0"/>
          </a:p>
          <a:p>
            <a:r>
              <a:rPr lang="en-US" sz="1200" b="0" i="0" u="none" strike="noStrike" kern="1200" baseline="0" dirty="0">
                <a:solidFill>
                  <a:schemeClr val="tx1"/>
                </a:solidFill>
                <a:latin typeface="+mn-lt"/>
                <a:ea typeface="+mn-ea"/>
                <a:cs typeface="+mn-cs"/>
              </a:rPr>
              <a:t>The second is this: 'Love your neighbor as yourself.' There is no commandment greater than these." (Mar 12:31 NIV)</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41</a:t>
            </a:fld>
            <a:endParaRPr lang="en-US"/>
          </a:p>
        </p:txBody>
      </p:sp>
    </p:spTree>
    <p:extLst>
      <p:ext uri="{BB962C8B-B14F-4D97-AF65-F5344CB8AC3E}">
        <p14:creationId xmlns:p14="http://schemas.microsoft.com/office/powerpoint/2010/main" val="385542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You, then, why do you judge your brother? Or why do you look down on your brother? For we will all stand before God's judgment seat. (Rom 14:10 NIV)</a:t>
            </a:r>
            <a:br>
              <a:rPr lang="en-US" sz="1200" b="0" i="0" u="none" strike="noStrike" kern="1200" baseline="0" dirty="0">
                <a:solidFill>
                  <a:schemeClr val="tx1"/>
                </a:solidFill>
                <a:latin typeface="+mn-lt"/>
                <a:ea typeface="+mn-ea"/>
                <a:cs typeface="+mn-cs"/>
              </a:rPr>
            </a:br>
            <a:endParaRPr lang="en-US" sz="1200" b="0" i="0" u="none" strike="noStrike" kern="1200" baseline="30000" dirty="0">
              <a:solidFill>
                <a:schemeClr val="tx1"/>
              </a:solidFill>
              <a:latin typeface="+mn-lt"/>
              <a:ea typeface="+mn-ea"/>
              <a:cs typeface="+mn-cs"/>
            </a:endParaRPr>
          </a:p>
          <a:p>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For we must all appear before the judgment seat of Christ, that each one may receive what is due him for the things done while in the body, whether good or bad. (2Co 5:10 NIV)</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42</a:t>
            </a:fld>
            <a:endParaRPr lang="en-US"/>
          </a:p>
        </p:txBody>
      </p:sp>
    </p:spTree>
    <p:extLst>
      <p:ext uri="{BB962C8B-B14F-4D97-AF65-F5344CB8AC3E}">
        <p14:creationId xmlns:p14="http://schemas.microsoft.com/office/powerpoint/2010/main" val="1539680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You, then, why do you judge your brother? Or why do you look down on your brother? For we will all stand before God's judgment seat. </a:t>
            </a:r>
            <a:r>
              <a:rPr lang="en-US" sz="1200" b="0" i="0" u="none" strike="noStrike" kern="1200" baseline="0">
                <a:solidFill>
                  <a:schemeClr val="tx1"/>
                </a:solidFill>
                <a:latin typeface="+mn-lt"/>
                <a:ea typeface="+mn-ea"/>
                <a:cs typeface="+mn-cs"/>
              </a:rPr>
              <a:t>(Rom 14:10 NIV)</a:t>
            </a:r>
            <a:br>
              <a:rPr lang="en-US" sz="1200" b="0" i="0" u="none" strike="noStrike" kern="1200" baseline="0">
                <a:solidFill>
                  <a:schemeClr val="tx1"/>
                </a:solidFill>
                <a:latin typeface="+mn-lt"/>
                <a:ea typeface="+mn-ea"/>
                <a:cs typeface="+mn-cs"/>
              </a:rPr>
            </a:br>
            <a:endParaRPr lang="en-US" sz="1200" b="0" i="0" u="none" strike="noStrike" kern="1200" baseline="30000">
              <a:solidFill>
                <a:schemeClr val="tx1"/>
              </a:solidFill>
              <a:latin typeface="+mn-lt"/>
              <a:ea typeface="+mn-ea"/>
              <a:cs typeface="+mn-cs"/>
            </a:endParaRPr>
          </a:p>
          <a:p>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For we must all appear before the judgment seat of Christ, that each one may receive what is due him for the things done while in the body, whether good or bad. (2Co 5:10 NIV)</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43</a:t>
            </a:fld>
            <a:endParaRPr lang="en-US"/>
          </a:p>
        </p:txBody>
      </p:sp>
    </p:spTree>
    <p:extLst>
      <p:ext uri="{BB962C8B-B14F-4D97-AF65-F5344CB8AC3E}">
        <p14:creationId xmlns:p14="http://schemas.microsoft.com/office/powerpoint/2010/main" val="226069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You, then, why do you judge your brother? Or why do you look down on your brother? For we will all stand before God's judgment seat. (Rom 14:10 NIV)</a:t>
            </a:r>
            <a:br>
              <a:rPr lang="en-US" sz="1200" b="0" i="0" u="none" strike="noStrike" kern="1200" baseline="0" dirty="0">
                <a:solidFill>
                  <a:schemeClr val="tx1"/>
                </a:solidFill>
                <a:latin typeface="+mn-lt"/>
                <a:ea typeface="+mn-ea"/>
                <a:cs typeface="+mn-cs"/>
              </a:rPr>
            </a:br>
            <a:endParaRPr lang="en-US" sz="1200" b="0" i="0" u="none" strike="noStrike" kern="1200" baseline="30000" dirty="0">
              <a:solidFill>
                <a:schemeClr val="tx1"/>
              </a:solidFill>
              <a:latin typeface="+mn-lt"/>
              <a:ea typeface="+mn-ea"/>
              <a:cs typeface="+mn-cs"/>
            </a:endParaRPr>
          </a:p>
          <a:p>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For we must all appear before the judgment seat of Christ, that each one may receive what is due him for the things done while in the body, whether good or bad. (2Co 5:10 NIV)</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44</a:t>
            </a:fld>
            <a:endParaRPr lang="en-US"/>
          </a:p>
        </p:txBody>
      </p:sp>
    </p:spTree>
    <p:extLst>
      <p:ext uri="{BB962C8B-B14F-4D97-AF65-F5344CB8AC3E}">
        <p14:creationId xmlns:p14="http://schemas.microsoft.com/office/powerpoint/2010/main" val="28315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https://upload.wikimedia.org/wikipedia/commons/4/40/Tissot_The_Pharisee_and_the_publican_Brooklyn.jpg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45</a:t>
            </a:fld>
            <a:endParaRPr lang="en-US"/>
          </a:p>
        </p:txBody>
      </p:sp>
    </p:spTree>
    <p:extLst>
      <p:ext uri="{BB962C8B-B14F-4D97-AF65-F5344CB8AC3E}">
        <p14:creationId xmlns:p14="http://schemas.microsoft.com/office/powerpoint/2010/main" val="1061626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https://upload.wikimedia.org/wikipedia/commons/4/40/Tissot_The_Pharisee_and_the_publican_Brooklyn.jpg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46</a:t>
            </a:fld>
            <a:endParaRPr lang="en-US"/>
          </a:p>
        </p:txBody>
      </p:sp>
    </p:spTree>
    <p:extLst>
      <p:ext uri="{BB962C8B-B14F-4D97-AF65-F5344CB8AC3E}">
        <p14:creationId xmlns:p14="http://schemas.microsoft.com/office/powerpoint/2010/main" val="254574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Snobbery</a:t>
            </a:r>
            <a:r>
              <a:rPr lang="en-US" baseline="0" dirty="0"/>
              <a:t> exists when you are your own favorite.  </a:t>
            </a:r>
          </a:p>
          <a:p>
            <a:endParaRPr lang="en-US" baseline="0" dirty="0"/>
          </a:p>
          <a:p>
            <a:r>
              <a:rPr lang="en-US" baseline="0" dirty="0"/>
              <a:t>Romans 12:3 </a:t>
            </a:r>
            <a:r>
              <a:rPr lang="en-US" sz="1200" b="0" i="0" u="none" strike="noStrike" kern="1200" baseline="0" dirty="0">
                <a:solidFill>
                  <a:schemeClr val="tx1"/>
                </a:solidFill>
                <a:latin typeface="+mn-lt"/>
                <a:ea typeface="+mn-ea"/>
                <a:cs typeface="+mn-cs"/>
              </a:rPr>
              <a:t>Do not think of yourself more highly than you ought, but rather think of yourself with sober judgment, in accordance with the measure of faith God has given you. (Rom 12:3 NIV)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Phil 2:8-8 Let this mind be in you ...</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10</a:t>
            </a:fld>
            <a:endParaRPr lang="en-US"/>
          </a:p>
        </p:txBody>
      </p:sp>
    </p:spTree>
    <p:extLst>
      <p:ext uri="{BB962C8B-B14F-4D97-AF65-F5344CB8AC3E}">
        <p14:creationId xmlns:p14="http://schemas.microsoft.com/office/powerpoint/2010/main" val="1454686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#1245969</a:t>
            </a:r>
          </a:p>
          <a:p>
            <a:endParaRPr lang="en-US" dirty="0"/>
          </a:p>
          <a:p>
            <a:endParaRPr lang="en-US" dirty="0"/>
          </a:p>
          <a:p>
            <a:pPr rtl="0"/>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To some who were confident of their own righteousness and looked down on everybody else, Jesus told this parable: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"Two men went up to the temple to pray, one a Pharisee and the other a tax collector.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The Pharisee stood up and prayed about himself: 'God, I thank you that I am not like other men--robbers, evildoers, adulterers--or even like this tax collector.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I fast twice a week and give a tenth of all I get.'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"But the tax collector stood at a distance. He would not even look up to heaven, but beat his breast and said, 'God, have mercy on me, a sinner.'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14</a:t>
            </a:r>
            <a:r>
              <a:rPr lang="en-US" sz="1200" b="0" i="0" u="none" strike="noStrike" kern="1200" baseline="0" dirty="0">
                <a:solidFill>
                  <a:schemeClr val="tx1"/>
                </a:solidFill>
                <a:latin typeface="+mn-lt"/>
                <a:ea typeface="+mn-ea"/>
                <a:cs typeface="+mn-cs"/>
              </a:rPr>
              <a:t> "I tell you that this man, rather than the other, went home justified before God. For everyone who exalts himself will be humbled, and he who humbles himself will be exalted."</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Luk</a:t>
            </a:r>
            <a:r>
              <a:rPr lang="en-US" sz="1200" b="0" i="0" u="none" strike="noStrike" kern="1200" baseline="0" dirty="0">
                <a:solidFill>
                  <a:schemeClr val="tx1"/>
                </a:solidFill>
                <a:latin typeface="+mn-lt"/>
                <a:ea typeface="+mn-ea"/>
                <a:cs typeface="+mn-cs"/>
              </a:rPr>
              <a:t> 18:9-14 NIV)</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47</a:t>
            </a:fld>
            <a:endParaRPr lang="en-US"/>
          </a:p>
        </p:txBody>
      </p:sp>
    </p:spTree>
    <p:extLst>
      <p:ext uri="{BB962C8B-B14F-4D97-AF65-F5344CB8AC3E}">
        <p14:creationId xmlns:p14="http://schemas.microsoft.com/office/powerpoint/2010/main" val="352350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saved by grace through faith – not of ourselves</a:t>
            </a:r>
            <a:r>
              <a:rPr lang="en-US" baseline="0" dirty="0"/>
              <a:t> ... So we cannot boast.  </a:t>
            </a:r>
            <a:r>
              <a:rPr lang="en-US" baseline="0" dirty="0" err="1"/>
              <a:t>Eph</a:t>
            </a:r>
            <a:r>
              <a:rPr lang="en-US" baseline="0" dirty="0"/>
              <a:t> 2:8-9</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a:p>
        </p:txBody>
      </p:sp>
    </p:spTree>
    <p:extLst>
      <p:ext uri="{BB962C8B-B14F-4D97-AF65-F5344CB8AC3E}">
        <p14:creationId xmlns:p14="http://schemas.microsoft.com/office/powerpoint/2010/main" val="264508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did not die any more</a:t>
            </a:r>
            <a:r>
              <a:rPr lang="en-US" baseline="0" dirty="0"/>
              <a:t> for me than you!  Snobbery is </a:t>
            </a:r>
            <a:r>
              <a:rPr lang="en-US" baseline="0" dirty="0" err="1"/>
              <a:t>incmpatiable</a:t>
            </a:r>
            <a:endParaRPr lang="en-US" baseline="0"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13</a:t>
            </a:fld>
            <a:endParaRPr lang="en-US"/>
          </a:p>
        </p:txBody>
      </p:sp>
    </p:spTree>
    <p:extLst>
      <p:ext uri="{BB962C8B-B14F-4D97-AF65-F5344CB8AC3E}">
        <p14:creationId xmlns:p14="http://schemas.microsoft.com/office/powerpoint/2010/main" val="165780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Discrimination is purely on the</a:t>
            </a:r>
            <a:r>
              <a:rPr lang="en-US" baseline="0" dirty="0"/>
              <a:t> external appearance.  </a:t>
            </a:r>
          </a:p>
          <a:p>
            <a:r>
              <a:rPr lang="en-US" baseline="0" dirty="0"/>
              <a:t>You set yourself up as judge of the book by it’s cover—and in doing so misrepresented with evil thoughts.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19</a:t>
            </a:fld>
            <a:endParaRPr lang="en-US"/>
          </a:p>
        </p:txBody>
      </p:sp>
    </p:spTree>
    <p:extLst>
      <p:ext uri="{BB962C8B-B14F-4D97-AF65-F5344CB8AC3E}">
        <p14:creationId xmlns:p14="http://schemas.microsoft.com/office/powerpoint/2010/main" val="40761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only see a brother or sister for whom Christ Died!</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20</a:t>
            </a:fld>
            <a:endParaRPr lang="en-US"/>
          </a:p>
        </p:txBody>
      </p:sp>
    </p:spTree>
    <p:extLst>
      <p:ext uri="{BB962C8B-B14F-4D97-AF65-F5344CB8AC3E}">
        <p14:creationId xmlns:p14="http://schemas.microsoft.com/office/powerpoint/2010/main" val="425443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#1182571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25</a:t>
            </a:fld>
            <a:endParaRPr lang="en-US"/>
          </a:p>
        </p:txBody>
      </p:sp>
    </p:spTree>
    <p:extLst>
      <p:ext uri="{BB962C8B-B14F-4D97-AF65-F5344CB8AC3E}">
        <p14:creationId xmlns:p14="http://schemas.microsoft.com/office/powerpoint/2010/main" val="1943011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Kings were to write out the Law themselves, thus the royal law!</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30000" dirty="0">
                <a:solidFill>
                  <a:schemeClr val="tx1"/>
                </a:solidFill>
                <a:latin typeface="+mn-lt"/>
                <a:ea typeface="+mn-ea"/>
                <a:cs typeface="+mn-cs"/>
              </a:rPr>
              <a:t>14</a:t>
            </a:r>
            <a:r>
              <a:rPr lang="en-US" sz="1200" b="0" i="0" u="none" strike="noStrike" kern="1200" baseline="0" dirty="0">
                <a:solidFill>
                  <a:schemeClr val="tx1"/>
                </a:solidFill>
                <a:latin typeface="+mn-lt"/>
                <a:ea typeface="+mn-ea"/>
                <a:cs typeface="+mn-cs"/>
              </a:rPr>
              <a:t> When you come to the land the LORD your God is giving you and take it over and live in it and then say, "I will select a king like all the nations surrounding me,"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18</a:t>
            </a:r>
            <a:r>
              <a:rPr lang="en-US" sz="1200" b="0" i="0" u="none" strike="noStrike" kern="1200" baseline="0" dirty="0">
                <a:solidFill>
                  <a:schemeClr val="tx1"/>
                </a:solidFill>
                <a:latin typeface="+mn-lt"/>
                <a:ea typeface="+mn-ea"/>
                <a:cs typeface="+mn-cs"/>
              </a:rPr>
              <a:t> When he sits on his royal throne he must make a copy of this law on a scroll given to him by the Levitical priests.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19</a:t>
            </a:r>
            <a:r>
              <a:rPr lang="en-US" sz="1200" b="0" i="0" u="none" strike="noStrike" kern="1200" baseline="0" dirty="0">
                <a:solidFill>
                  <a:schemeClr val="tx1"/>
                </a:solidFill>
                <a:latin typeface="+mn-lt"/>
                <a:ea typeface="+mn-ea"/>
                <a:cs typeface="+mn-cs"/>
              </a:rPr>
              <a:t> It must be with him constantly and he must read it as long as he lives, so that he may learn to revere the LORD his God and observe all the words of this law and these statutes and carry them out.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20</a:t>
            </a:r>
            <a:r>
              <a:rPr lang="en-US" sz="1200" b="0" i="0" u="none" strike="noStrike" kern="1200" baseline="0" dirty="0">
                <a:solidFill>
                  <a:schemeClr val="tx1"/>
                </a:solidFill>
                <a:latin typeface="+mn-lt"/>
                <a:ea typeface="+mn-ea"/>
                <a:cs typeface="+mn-cs"/>
              </a:rPr>
              <a:t> Then he will not exalt himself above his fellow citizens or turn from the commandments to the right or left, and he and his descendants will enjoy many years ruling over his kingdom in Israel.</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Deu</a:t>
            </a:r>
            <a:r>
              <a:rPr lang="en-US" sz="1200" b="0" i="0" u="none" strike="noStrike" kern="1200" baseline="0" dirty="0">
                <a:solidFill>
                  <a:schemeClr val="tx1"/>
                </a:solidFill>
                <a:latin typeface="+mn-lt"/>
                <a:ea typeface="+mn-ea"/>
                <a:cs typeface="+mn-cs"/>
              </a:rPr>
              <a:t> 17:14-20 NET)</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27</a:t>
            </a:fld>
            <a:endParaRPr lang="en-US"/>
          </a:p>
        </p:txBody>
      </p:sp>
    </p:spTree>
    <p:extLst>
      <p:ext uri="{BB962C8B-B14F-4D97-AF65-F5344CB8AC3E}">
        <p14:creationId xmlns:p14="http://schemas.microsoft.com/office/powerpoint/2010/main" val="110108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love your neighbor as yourself. I am the LORD. (Lev 19:18 NIV)</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28</a:t>
            </a:fld>
            <a:endParaRPr lang="en-US"/>
          </a:p>
        </p:txBody>
      </p:sp>
    </p:spTree>
    <p:extLst>
      <p:ext uri="{BB962C8B-B14F-4D97-AF65-F5344CB8AC3E}">
        <p14:creationId xmlns:p14="http://schemas.microsoft.com/office/powerpoint/2010/main" val="257795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3877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53978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443943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710097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447857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143004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214217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049402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74204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054743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41029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895033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04598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294885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416439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966001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424231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461160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014368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853892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43687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324148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149530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549835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424842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736149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53356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253026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8289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375195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186348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86806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extLst>
      <p:ext uri="{BB962C8B-B14F-4D97-AF65-F5344CB8AC3E}">
        <p14:creationId xmlns:p14="http://schemas.microsoft.com/office/powerpoint/2010/main" val="407871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extLst>
      <p:ext uri="{BB962C8B-B14F-4D97-AF65-F5344CB8AC3E}">
        <p14:creationId xmlns:p14="http://schemas.microsoft.com/office/powerpoint/2010/main" val="26399958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extLst>
      <p:ext uri="{BB962C8B-B14F-4D97-AF65-F5344CB8AC3E}">
        <p14:creationId xmlns:p14="http://schemas.microsoft.com/office/powerpoint/2010/main" val="31107172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extLst>
      <p:ext uri="{BB962C8B-B14F-4D97-AF65-F5344CB8AC3E}">
        <p14:creationId xmlns:p14="http://schemas.microsoft.com/office/powerpoint/2010/main" val="3550012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3" cstate="print"/>
          <a:srcRect/>
          <a:stretch>
            <a:fillRect/>
          </a:stretch>
        </p:blipFill>
        <p:spPr bwMode="auto">
          <a:xfrm>
            <a:off x="0" y="2311401"/>
            <a:ext cx="12192000" cy="4546600"/>
          </a:xfrm>
          <a:prstGeom prst="rect">
            <a:avLst/>
          </a:prstGeom>
          <a:noFill/>
          <a:ln w="9525">
            <a:noFill/>
            <a:miter lim="800000"/>
            <a:headEnd/>
            <a:tailEnd/>
          </a:ln>
          <a:effectLst/>
        </p:spPr>
      </p:pic>
      <p:sp>
        <p:nvSpPr>
          <p:cNvPr id="2" name="Title 1"/>
          <p:cNvSpPr>
            <a:spLocks noGrp="1"/>
          </p:cNvSpPr>
          <p:nvPr>
            <p:ph type="title"/>
          </p:nvPr>
        </p:nvSpPr>
        <p:spPr>
          <a:xfrm>
            <a:off x="1524000" y="274638"/>
            <a:ext cx="9144000" cy="1143000"/>
          </a:xfrm>
        </p:spPr>
        <p:txBody>
          <a:bodyPr/>
          <a:lstStyle/>
          <a:p>
            <a:r>
              <a:rPr lang="en-US" dirty="0"/>
              <a:t>It is INCOMPATIBLE  .  .  . </a:t>
            </a:r>
          </a:p>
        </p:txBody>
      </p:sp>
      <p:sp>
        <p:nvSpPr>
          <p:cNvPr id="3" name="Content Placeholder 2"/>
          <p:cNvSpPr>
            <a:spLocks noGrp="1"/>
          </p:cNvSpPr>
          <p:nvPr>
            <p:ph idx="1"/>
          </p:nvPr>
        </p:nvSpPr>
        <p:spPr>
          <a:xfrm>
            <a:off x="533400" y="1219201"/>
            <a:ext cx="6172200" cy="4525963"/>
          </a:xfrm>
        </p:spPr>
        <p:txBody>
          <a:bodyPr/>
          <a:lstStyle/>
          <a:p>
            <a:pPr marL="0" indent="0"/>
            <a:r>
              <a:rPr lang="en-US" baseline="30000" dirty="0"/>
              <a:t>1</a:t>
            </a:r>
            <a:r>
              <a:rPr lang="en-US" dirty="0"/>
              <a:t> My brothers, as believers in our glorious Lord Jesus Christ, </a:t>
            </a:r>
            <a:r>
              <a:rPr lang="en-US" dirty="0">
                <a:solidFill>
                  <a:srgbClr val="FFFF00"/>
                </a:solidFill>
                <a:effectLst>
                  <a:glow rad="127000">
                    <a:srgbClr val="C00000"/>
                  </a:glow>
                  <a:outerShdw blurRad="38100" dist="38100" dir="2700000" algn="tl">
                    <a:srgbClr val="000000">
                      <a:alpha val="43137"/>
                    </a:srgbClr>
                  </a:outerShdw>
                </a:effectLst>
              </a:rPr>
              <a:t>don't show favoritism.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randombar(horizontal)">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48296" y="1710977"/>
            <a:ext cx="7211047" cy="5179680"/>
          </a:xfrm>
          <a:prstGeom prst="rect">
            <a:avLst/>
          </a:prstGeom>
        </p:spPr>
      </p:pic>
      <p:sp>
        <p:nvSpPr>
          <p:cNvPr id="2" name="Title 1"/>
          <p:cNvSpPr>
            <a:spLocks noGrp="1"/>
          </p:cNvSpPr>
          <p:nvPr>
            <p:ph type="title"/>
          </p:nvPr>
        </p:nvSpPr>
        <p:spPr>
          <a:xfrm>
            <a:off x="1524000" y="274638"/>
            <a:ext cx="9144000" cy="1143000"/>
          </a:xfrm>
        </p:spPr>
        <p:txBody>
          <a:bodyPr/>
          <a:lstStyle/>
          <a:p>
            <a:r>
              <a:rPr lang="en-US" dirty="0"/>
              <a:t>It is INCOMPATIBLE with</a:t>
            </a:r>
          </a:p>
        </p:txBody>
      </p:sp>
      <p:sp>
        <p:nvSpPr>
          <p:cNvPr id="3" name="Content Placeholder 2"/>
          <p:cNvSpPr>
            <a:spLocks noGrp="1"/>
          </p:cNvSpPr>
          <p:nvPr>
            <p:ph idx="1"/>
          </p:nvPr>
        </p:nvSpPr>
        <p:spPr>
          <a:xfrm>
            <a:off x="533400" y="1219201"/>
            <a:ext cx="6400800" cy="4525963"/>
          </a:xfrm>
        </p:spPr>
        <p:txBody>
          <a:bodyPr/>
          <a:lstStyle/>
          <a:p>
            <a:pPr marL="0" indent="0"/>
            <a:r>
              <a:rPr lang="en-US" baseline="30000" dirty="0">
                <a:solidFill>
                  <a:srgbClr val="FFFF00"/>
                </a:solidFill>
              </a:rPr>
              <a:t>1</a:t>
            </a:r>
            <a:r>
              <a:rPr lang="en-US" dirty="0">
                <a:solidFill>
                  <a:srgbClr val="FFFF00"/>
                </a:solidFill>
              </a:rPr>
              <a:t> </a:t>
            </a:r>
            <a:r>
              <a:rPr lang="en-US" dirty="0">
                <a:solidFill>
                  <a:srgbClr val="FFFF00"/>
                </a:solidFill>
                <a:effectLst>
                  <a:glow rad="127000">
                    <a:srgbClr val="C00000"/>
                  </a:glow>
                  <a:outerShdw blurRad="38100" dist="38100" dir="2700000" algn="tl">
                    <a:srgbClr val="000000">
                      <a:alpha val="43137"/>
                    </a:srgbClr>
                  </a:outerShdw>
                </a:effectLst>
              </a:rPr>
              <a:t>My brothers</a:t>
            </a:r>
            <a:r>
              <a:rPr lang="en-US" dirty="0">
                <a:solidFill>
                  <a:srgbClr val="FFFF00"/>
                </a:solidFill>
              </a:rPr>
              <a:t>, </a:t>
            </a:r>
            <a:r>
              <a:rPr lang="en-US" dirty="0"/>
              <a:t>as believers in our glorious Lord Jesus Christ, </a:t>
            </a:r>
            <a:br>
              <a:rPr lang="en-US" dirty="0"/>
            </a:br>
            <a:r>
              <a:rPr lang="en-US" dirty="0"/>
              <a:t>don't show favoritism.</a:t>
            </a:r>
          </a:p>
          <a:p>
            <a:pPr marL="0" indent="0"/>
            <a:endParaRPr lang="en-US" dirty="0"/>
          </a:p>
        </p:txBody>
      </p:sp>
      <p:sp>
        <p:nvSpPr>
          <p:cNvPr id="4" name="TextBox 3"/>
          <p:cNvSpPr txBox="1"/>
          <p:nvPr/>
        </p:nvSpPr>
        <p:spPr>
          <a:xfrm>
            <a:off x="6096000" y="1219201"/>
            <a:ext cx="6096000" cy="1015663"/>
          </a:xfrm>
          <a:prstGeom prst="rect">
            <a:avLst/>
          </a:prstGeom>
          <a:noFill/>
        </p:spPr>
        <p:txBody>
          <a:bodyPr wrap="square" rtlCol="0">
            <a:spAutoFit/>
          </a:bodyPr>
          <a:lstStyle/>
          <a:p>
            <a:pPr algn="ctr"/>
            <a:r>
              <a:rPr lang="en-US" sz="6000" b="1" dirty="0">
                <a:solidFill>
                  <a:srgbClr val="FFC000"/>
                </a:solidFill>
                <a:effectLst>
                  <a:outerShdw blurRad="38100" dist="38100" dir="2700000" algn="tl">
                    <a:srgbClr val="000000">
                      <a:alpha val="43137"/>
                    </a:srgbClr>
                  </a:outerShdw>
                </a:effectLst>
              </a:rPr>
              <a:t>OUR </a:t>
            </a:r>
            <a:r>
              <a:rPr lang="en-US" sz="6000" b="1" u="sng" dirty="0">
                <a:solidFill>
                  <a:srgbClr val="FFC000"/>
                </a:solidFill>
                <a:effectLst>
                  <a:outerShdw blurRad="38100" dist="38100" dir="2700000" algn="tl">
                    <a:srgbClr val="000000">
                      <a:alpha val="43137"/>
                    </a:srgbClr>
                  </a:outerShdw>
                </a:effectLst>
              </a:rPr>
              <a:t>FAMILY</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cstate="print"/>
          <a:srcRect/>
          <a:stretch>
            <a:fillRect/>
          </a:stretch>
        </p:blipFill>
        <p:spPr bwMode="auto">
          <a:xfrm>
            <a:off x="7391400" y="2043113"/>
            <a:ext cx="3643043" cy="4814887"/>
          </a:xfrm>
          <a:prstGeom prst="rect">
            <a:avLst/>
          </a:prstGeom>
          <a:noFill/>
          <a:ln w="9525">
            <a:noFill/>
            <a:miter lim="800000"/>
            <a:headEnd/>
            <a:tailEnd/>
          </a:ln>
          <a:effectLst/>
        </p:spPr>
      </p:pic>
      <p:sp>
        <p:nvSpPr>
          <p:cNvPr id="2" name="Title 1"/>
          <p:cNvSpPr>
            <a:spLocks noGrp="1"/>
          </p:cNvSpPr>
          <p:nvPr>
            <p:ph type="title"/>
          </p:nvPr>
        </p:nvSpPr>
        <p:spPr>
          <a:xfrm>
            <a:off x="1524000" y="274638"/>
            <a:ext cx="9144000" cy="1143000"/>
          </a:xfrm>
        </p:spPr>
        <p:txBody>
          <a:bodyPr/>
          <a:lstStyle/>
          <a:p>
            <a:r>
              <a:rPr lang="en-US" dirty="0"/>
              <a:t>It is INCOMPATIBLE with</a:t>
            </a:r>
          </a:p>
        </p:txBody>
      </p:sp>
      <p:sp>
        <p:nvSpPr>
          <p:cNvPr id="3" name="Content Placeholder 2"/>
          <p:cNvSpPr>
            <a:spLocks noGrp="1"/>
          </p:cNvSpPr>
          <p:nvPr>
            <p:ph idx="1"/>
          </p:nvPr>
        </p:nvSpPr>
        <p:spPr>
          <a:xfrm>
            <a:off x="533400" y="1219201"/>
            <a:ext cx="5943600" cy="4525963"/>
          </a:xfrm>
        </p:spPr>
        <p:txBody>
          <a:bodyPr/>
          <a:lstStyle/>
          <a:p>
            <a:pPr marL="0" indent="0"/>
            <a:r>
              <a:rPr lang="en-US" baseline="30000" dirty="0"/>
              <a:t>1</a:t>
            </a:r>
            <a:r>
              <a:rPr lang="en-US" dirty="0"/>
              <a:t> My brothers, </a:t>
            </a:r>
            <a:r>
              <a:rPr lang="en-US" dirty="0">
                <a:solidFill>
                  <a:srgbClr val="FFFF00"/>
                </a:solidFill>
                <a:effectLst>
                  <a:glow rad="127000">
                    <a:srgbClr val="C00000"/>
                  </a:glow>
                  <a:outerShdw blurRad="38100" dist="38100" dir="2700000" algn="tl">
                    <a:srgbClr val="000000">
                      <a:alpha val="43137"/>
                    </a:srgbClr>
                  </a:outerShdw>
                </a:effectLst>
              </a:rPr>
              <a:t>as believers </a:t>
            </a:r>
            <a:r>
              <a:rPr lang="en-US" dirty="0"/>
              <a:t>in our glorious Lord Jesus Christ, </a:t>
            </a:r>
            <a:br>
              <a:rPr lang="en-US" dirty="0"/>
            </a:br>
            <a:r>
              <a:rPr lang="en-US" dirty="0"/>
              <a:t>don't show favoritism.</a:t>
            </a:r>
          </a:p>
        </p:txBody>
      </p:sp>
      <p:sp>
        <p:nvSpPr>
          <p:cNvPr id="4" name="TextBox 3"/>
          <p:cNvSpPr txBox="1"/>
          <p:nvPr/>
        </p:nvSpPr>
        <p:spPr>
          <a:xfrm>
            <a:off x="6096000" y="1219201"/>
            <a:ext cx="6096000" cy="1015663"/>
          </a:xfrm>
          <a:prstGeom prst="rect">
            <a:avLst/>
          </a:prstGeom>
          <a:noFill/>
        </p:spPr>
        <p:txBody>
          <a:bodyPr wrap="square" rtlCol="0">
            <a:spAutoFit/>
          </a:bodyPr>
          <a:lstStyle/>
          <a:p>
            <a:pPr algn="ctr"/>
            <a:r>
              <a:rPr lang="en-US" sz="6000" b="1" dirty="0">
                <a:solidFill>
                  <a:srgbClr val="FFC000"/>
                </a:solidFill>
                <a:effectLst>
                  <a:outerShdw blurRad="38100" dist="38100" dir="2700000" algn="tl">
                    <a:srgbClr val="000000">
                      <a:alpha val="43137"/>
                    </a:srgbClr>
                  </a:outerShdw>
                </a:effectLst>
              </a:rPr>
              <a:t>OUR </a:t>
            </a:r>
            <a:r>
              <a:rPr lang="en-US" sz="6000" b="1" u="sng" dirty="0">
                <a:solidFill>
                  <a:srgbClr val="FFC000"/>
                </a:solidFill>
                <a:effectLst>
                  <a:outerShdw blurRad="38100" dist="38100" dir="2700000" algn="tl">
                    <a:srgbClr val="000000">
                      <a:alpha val="43137"/>
                    </a:srgbClr>
                  </a:outerShdw>
                </a:effectLst>
              </a:rPr>
              <a:t>FAITH</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cstate="print"/>
          <a:srcRect l="1" r="-3719"/>
          <a:stretch/>
        </p:blipFill>
        <p:spPr bwMode="auto">
          <a:xfrm>
            <a:off x="6019800" y="2209800"/>
            <a:ext cx="6499860" cy="4648200"/>
          </a:xfrm>
          <a:prstGeom prst="rect">
            <a:avLst/>
          </a:prstGeom>
          <a:noFill/>
          <a:ln w="9525">
            <a:noFill/>
            <a:miter lim="800000"/>
            <a:headEnd/>
            <a:tailEnd/>
          </a:ln>
          <a:effectLst/>
        </p:spPr>
      </p:pic>
      <p:sp>
        <p:nvSpPr>
          <p:cNvPr id="2" name="Title 1"/>
          <p:cNvSpPr>
            <a:spLocks noGrp="1"/>
          </p:cNvSpPr>
          <p:nvPr>
            <p:ph type="title"/>
          </p:nvPr>
        </p:nvSpPr>
        <p:spPr>
          <a:xfrm>
            <a:off x="1524000" y="274638"/>
            <a:ext cx="9144000" cy="1143000"/>
          </a:xfrm>
        </p:spPr>
        <p:txBody>
          <a:bodyPr/>
          <a:lstStyle/>
          <a:p>
            <a:r>
              <a:rPr lang="en-US" dirty="0"/>
              <a:t>It is INCOMPATIBLE with</a:t>
            </a:r>
          </a:p>
        </p:txBody>
      </p:sp>
      <p:sp>
        <p:nvSpPr>
          <p:cNvPr id="3" name="Content Placeholder 2"/>
          <p:cNvSpPr>
            <a:spLocks noGrp="1"/>
          </p:cNvSpPr>
          <p:nvPr>
            <p:ph idx="1"/>
          </p:nvPr>
        </p:nvSpPr>
        <p:spPr>
          <a:xfrm>
            <a:off x="533400" y="1219201"/>
            <a:ext cx="6248400" cy="4525963"/>
          </a:xfrm>
        </p:spPr>
        <p:txBody>
          <a:bodyPr/>
          <a:lstStyle/>
          <a:p>
            <a:pPr marL="0" indent="0"/>
            <a:r>
              <a:rPr lang="en-US" baseline="30000" dirty="0"/>
              <a:t>1</a:t>
            </a:r>
            <a:r>
              <a:rPr lang="en-US" dirty="0"/>
              <a:t> My brothers, as believers in </a:t>
            </a:r>
            <a:r>
              <a:rPr lang="en-US" dirty="0">
                <a:solidFill>
                  <a:srgbClr val="FFFF00"/>
                </a:solidFill>
                <a:effectLst>
                  <a:glow rad="127000">
                    <a:srgbClr val="C00000"/>
                  </a:glow>
                  <a:outerShdw blurRad="38100" dist="38100" dir="2700000" algn="tl">
                    <a:srgbClr val="000000">
                      <a:alpha val="43137"/>
                    </a:srgbClr>
                  </a:outerShdw>
                </a:effectLst>
              </a:rPr>
              <a:t>our glorious Lord Jesus Christ</a:t>
            </a:r>
            <a:r>
              <a:rPr lang="en-US" dirty="0">
                <a:solidFill>
                  <a:srgbClr val="FFFF00"/>
                </a:solidFill>
              </a:rPr>
              <a:t>, </a:t>
            </a:r>
            <a:br>
              <a:rPr lang="en-US" dirty="0">
                <a:solidFill>
                  <a:srgbClr val="FFFF00"/>
                </a:solidFill>
              </a:rPr>
            </a:br>
            <a:r>
              <a:rPr lang="en-US" dirty="0"/>
              <a:t>don't show favoritism.</a:t>
            </a:r>
          </a:p>
        </p:txBody>
      </p:sp>
      <p:sp>
        <p:nvSpPr>
          <p:cNvPr id="4" name="TextBox 3"/>
          <p:cNvSpPr txBox="1"/>
          <p:nvPr/>
        </p:nvSpPr>
        <p:spPr>
          <a:xfrm>
            <a:off x="6096000" y="1219201"/>
            <a:ext cx="6096000" cy="1015663"/>
          </a:xfrm>
          <a:prstGeom prst="rect">
            <a:avLst/>
          </a:prstGeom>
          <a:noFill/>
        </p:spPr>
        <p:txBody>
          <a:bodyPr wrap="square" rtlCol="0">
            <a:spAutoFit/>
          </a:bodyPr>
          <a:lstStyle/>
          <a:p>
            <a:pPr algn="ctr"/>
            <a:r>
              <a:rPr lang="en-US" sz="6000" b="1" dirty="0">
                <a:solidFill>
                  <a:srgbClr val="FFC000"/>
                </a:solidFill>
                <a:effectLst>
                  <a:outerShdw blurRad="38100" dist="38100" dir="2700000" algn="tl">
                    <a:srgbClr val="000000">
                      <a:alpha val="43137"/>
                    </a:srgbClr>
                  </a:outerShdw>
                </a:effectLst>
              </a:rPr>
              <a:t>OUR </a:t>
            </a:r>
            <a:r>
              <a:rPr lang="en-US" sz="6000" b="1" u="sng" dirty="0">
                <a:solidFill>
                  <a:srgbClr val="FFC000"/>
                </a:solidFill>
                <a:effectLst>
                  <a:outerShdw blurRad="38100" dist="38100" dir="2700000" algn="tl">
                    <a:srgbClr val="000000">
                      <a:alpha val="43137"/>
                    </a:srgbClr>
                  </a:outerShdw>
                </a:effectLst>
              </a:rPr>
              <a:t>LORD</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Snobbery is </a:t>
            </a:r>
            <a:r>
              <a:rPr lang="en-US" u="sng" dirty="0"/>
              <a:t>ILLUSTRATED</a:t>
            </a:r>
          </a:p>
        </p:txBody>
      </p:sp>
      <p:sp>
        <p:nvSpPr>
          <p:cNvPr id="5" name="Content Placeholder 4"/>
          <p:cNvSpPr>
            <a:spLocks noGrp="1"/>
          </p:cNvSpPr>
          <p:nvPr>
            <p:ph idx="1"/>
          </p:nvPr>
        </p:nvSpPr>
        <p:spPr>
          <a:xfrm>
            <a:off x="685800" y="1752600"/>
            <a:ext cx="5257800" cy="4525963"/>
          </a:xfrm>
        </p:spPr>
        <p:txBody>
          <a:bodyPr>
            <a:normAutofit/>
          </a:bodyPr>
          <a:lstStyle/>
          <a:p>
            <a:pPr algn="ctr"/>
            <a:r>
              <a:rPr lang="en-US" sz="5400" dirty="0"/>
              <a:t>By a NOT SO </a:t>
            </a:r>
            <a:br>
              <a:rPr lang="en-US" sz="5400" dirty="0"/>
            </a:br>
            <a:r>
              <a:rPr lang="en-US" sz="5400" dirty="0"/>
              <a:t>hypothetical </a:t>
            </a:r>
            <a:br>
              <a:rPr lang="en-US" sz="5400" dirty="0"/>
            </a:br>
            <a:r>
              <a:rPr lang="en-US" sz="5400" dirty="0"/>
              <a:t>situation</a:t>
            </a:r>
          </a:p>
        </p:txBody>
      </p:sp>
      <p:pic>
        <p:nvPicPr>
          <p:cNvPr id="4" name="Picture 2"/>
          <p:cNvPicPr>
            <a:picLocks noChangeAspect="1" noChangeArrowheads="1"/>
          </p:cNvPicPr>
          <p:nvPr/>
        </p:nvPicPr>
        <p:blipFill>
          <a:blip r:embed="rId2" cstate="print"/>
          <a:srcRect/>
          <a:stretch>
            <a:fillRect/>
          </a:stretch>
        </p:blipFill>
        <p:spPr bwMode="auto">
          <a:xfrm>
            <a:off x="7152256" y="1219201"/>
            <a:ext cx="3515744" cy="547233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2394" b="11747"/>
          <a:stretch/>
        </p:blipFill>
        <p:spPr>
          <a:xfrm>
            <a:off x="-53335" y="-39757"/>
            <a:ext cx="12298670" cy="6997148"/>
          </a:xfrm>
          <a:prstGeom prst="rect">
            <a:avLst/>
          </a:prstGeom>
        </p:spPr>
      </p:pic>
      <p:sp>
        <p:nvSpPr>
          <p:cNvPr id="4" name="Title 3"/>
          <p:cNvSpPr>
            <a:spLocks noGrp="1"/>
          </p:cNvSpPr>
          <p:nvPr>
            <p:ph type="title"/>
          </p:nvPr>
        </p:nvSpPr>
        <p:spPr>
          <a:xfrm>
            <a:off x="1828800" y="-152400"/>
            <a:ext cx="8534400" cy="1143000"/>
          </a:xfrm>
        </p:spPr>
        <p:txBody>
          <a:bodyPr/>
          <a:lstStyle/>
          <a:p>
            <a:r>
              <a:rPr lang="en-US" dirty="0"/>
              <a:t>The </a:t>
            </a:r>
            <a:r>
              <a:rPr lang="en-US" u="sng" dirty="0"/>
              <a:t>Situation</a:t>
            </a:r>
          </a:p>
        </p:txBody>
      </p:sp>
      <p:sp>
        <p:nvSpPr>
          <p:cNvPr id="3" name="Content Placeholder 2"/>
          <p:cNvSpPr>
            <a:spLocks noGrp="1"/>
          </p:cNvSpPr>
          <p:nvPr>
            <p:ph idx="1"/>
          </p:nvPr>
        </p:nvSpPr>
        <p:spPr>
          <a:xfrm>
            <a:off x="1981200" y="762001"/>
            <a:ext cx="8229600" cy="4525963"/>
          </a:xfrm>
        </p:spPr>
        <p:txBody>
          <a:bodyPr/>
          <a:lstStyle/>
          <a:p>
            <a:pPr marL="0" indent="0" algn="ctr">
              <a:lnSpc>
                <a:spcPts val="3800"/>
              </a:lnSpc>
            </a:pPr>
            <a:r>
              <a:rPr lang="en-US" baseline="30000" dirty="0"/>
              <a:t>2</a:t>
            </a:r>
            <a:r>
              <a:rPr lang="en-US" dirty="0"/>
              <a:t> Suppose a man comes into your meeting wearing a gold ring and fine clothes, </a:t>
            </a:r>
          </a:p>
          <a:p>
            <a:pPr marL="0" indent="0"/>
            <a:r>
              <a:rPr lang="en-US" dirty="0"/>
              <a:t> </a:t>
            </a:r>
          </a:p>
        </p:txBody>
      </p:sp>
      <p:pic>
        <p:nvPicPr>
          <p:cNvPr id="1028" name="Picture 4"/>
          <p:cNvPicPr>
            <a:picLocks noChangeAspect="1" noChangeArrowheads="1"/>
          </p:cNvPicPr>
          <p:nvPr/>
        </p:nvPicPr>
        <p:blipFill>
          <a:blip r:embed="rId3" cstate="print"/>
          <a:srcRect/>
          <a:stretch>
            <a:fillRect/>
          </a:stretch>
        </p:blipFill>
        <p:spPr bwMode="auto">
          <a:xfrm>
            <a:off x="2057401" y="2724150"/>
            <a:ext cx="3285893" cy="42100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0-#ppt_w/2"/>
                                          </p:val>
                                        </p:tav>
                                        <p:tav tm="100000">
                                          <p:val>
                                            <p:strVal val="#ppt_x"/>
                                          </p:val>
                                        </p:tav>
                                      </p:tavLst>
                                    </p:anim>
                                    <p:anim calcmode="lin" valueType="num">
                                      <p:cBhvr additive="base">
                                        <p:cTn id="8"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2394" b="11747"/>
          <a:stretch/>
        </p:blipFill>
        <p:spPr>
          <a:xfrm>
            <a:off x="-53335" y="-39757"/>
            <a:ext cx="12298670" cy="6997148"/>
          </a:xfrm>
          <a:prstGeom prst="rect">
            <a:avLst/>
          </a:prstGeom>
        </p:spPr>
      </p:pic>
      <p:sp>
        <p:nvSpPr>
          <p:cNvPr id="4" name="Title 3"/>
          <p:cNvSpPr>
            <a:spLocks noGrp="1"/>
          </p:cNvSpPr>
          <p:nvPr>
            <p:ph type="title"/>
          </p:nvPr>
        </p:nvSpPr>
        <p:spPr>
          <a:xfrm>
            <a:off x="1828800" y="-152400"/>
            <a:ext cx="8534400" cy="1143000"/>
          </a:xfrm>
        </p:spPr>
        <p:txBody>
          <a:bodyPr/>
          <a:lstStyle/>
          <a:p>
            <a:r>
              <a:rPr lang="en-US" dirty="0"/>
              <a:t>The </a:t>
            </a:r>
            <a:r>
              <a:rPr lang="en-US" u="sng" dirty="0"/>
              <a:t>Situation</a:t>
            </a:r>
          </a:p>
        </p:txBody>
      </p:sp>
      <p:sp>
        <p:nvSpPr>
          <p:cNvPr id="3" name="Content Placeholder 2"/>
          <p:cNvSpPr>
            <a:spLocks noGrp="1"/>
          </p:cNvSpPr>
          <p:nvPr>
            <p:ph idx="1"/>
          </p:nvPr>
        </p:nvSpPr>
        <p:spPr>
          <a:xfrm>
            <a:off x="1981200" y="731838"/>
            <a:ext cx="8229600" cy="4525963"/>
          </a:xfrm>
        </p:spPr>
        <p:txBody>
          <a:bodyPr/>
          <a:lstStyle/>
          <a:p>
            <a:pPr marL="0" indent="0" algn="ctr">
              <a:lnSpc>
                <a:spcPts val="3800"/>
              </a:lnSpc>
            </a:pPr>
            <a:r>
              <a:rPr lang="en-US" dirty="0"/>
              <a:t>and a poor man in shabby clothes also comes in.</a:t>
            </a:r>
          </a:p>
          <a:p>
            <a:pPr marL="0" indent="0"/>
            <a:r>
              <a:rPr lang="en-US" dirty="0"/>
              <a:t> </a:t>
            </a:r>
          </a:p>
        </p:txBody>
      </p:sp>
      <p:pic>
        <p:nvPicPr>
          <p:cNvPr id="5" name="Picture 4"/>
          <p:cNvPicPr>
            <a:picLocks noChangeAspect="1" noChangeArrowheads="1"/>
          </p:cNvPicPr>
          <p:nvPr/>
        </p:nvPicPr>
        <p:blipFill>
          <a:blip r:embed="rId3" cstate="print"/>
          <a:srcRect/>
          <a:stretch>
            <a:fillRect/>
          </a:stretch>
        </p:blipFill>
        <p:spPr bwMode="auto">
          <a:xfrm>
            <a:off x="2057401" y="2724150"/>
            <a:ext cx="3285893" cy="421005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4495801" y="2590800"/>
            <a:ext cx="6581719" cy="436361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1+#ppt_w/2"/>
                                          </p:val>
                                        </p:tav>
                                        <p:tav tm="100000">
                                          <p:val>
                                            <p:strVal val="#ppt_x"/>
                                          </p:val>
                                        </p:tav>
                                      </p:tavLst>
                                    </p:anim>
                                    <p:anim calcmode="lin" valueType="num">
                                      <p:cBhvr additive="base">
                                        <p:cTn id="8"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128" t="49461" r="31675" b="27466"/>
          <a:stretch/>
        </p:blipFill>
        <p:spPr>
          <a:xfrm>
            <a:off x="0" y="-70338"/>
            <a:ext cx="12520246" cy="7174523"/>
          </a:xfrm>
          <a:prstGeom prst="rect">
            <a:avLst/>
          </a:prstGeom>
        </p:spPr>
      </p:pic>
      <p:sp>
        <p:nvSpPr>
          <p:cNvPr id="4" name="Title 3"/>
          <p:cNvSpPr>
            <a:spLocks noGrp="1"/>
          </p:cNvSpPr>
          <p:nvPr>
            <p:ph type="title"/>
          </p:nvPr>
        </p:nvSpPr>
        <p:spPr>
          <a:xfrm>
            <a:off x="1828800" y="-152400"/>
            <a:ext cx="8534400" cy="1143000"/>
          </a:xfrm>
          <a:effectLst>
            <a:glow rad="127000">
              <a:schemeClr val="tx1"/>
            </a:glow>
          </a:effectLst>
        </p:spPr>
        <p:txBody>
          <a:bodyPr/>
          <a:lstStyle/>
          <a:p>
            <a:r>
              <a:rPr lang="en-US" dirty="0">
                <a:effectLst>
                  <a:glow rad="127000">
                    <a:schemeClr val="tx1"/>
                  </a:glow>
                  <a:outerShdw blurRad="38100" dist="38100" dir="2700000" algn="tl">
                    <a:srgbClr val="000000">
                      <a:alpha val="43137"/>
                    </a:srgbClr>
                  </a:outerShdw>
                </a:effectLst>
              </a:rPr>
              <a:t>The </a:t>
            </a:r>
            <a:r>
              <a:rPr lang="en-US" u="sng" dirty="0">
                <a:effectLst>
                  <a:glow rad="127000">
                    <a:schemeClr val="tx1"/>
                  </a:glow>
                  <a:outerShdw blurRad="38100" dist="38100" dir="2700000" algn="tl">
                    <a:srgbClr val="000000">
                      <a:alpha val="43137"/>
                    </a:srgbClr>
                  </a:outerShdw>
                </a:effectLst>
              </a:rPr>
              <a:t>Reaction</a:t>
            </a:r>
          </a:p>
        </p:txBody>
      </p:sp>
      <p:sp>
        <p:nvSpPr>
          <p:cNvPr id="3" name="Content Placeholder 2"/>
          <p:cNvSpPr>
            <a:spLocks noGrp="1"/>
          </p:cNvSpPr>
          <p:nvPr>
            <p:ph idx="1"/>
          </p:nvPr>
        </p:nvSpPr>
        <p:spPr>
          <a:xfrm>
            <a:off x="1981200" y="762001"/>
            <a:ext cx="8229600" cy="4525963"/>
          </a:xfrm>
        </p:spPr>
        <p:txBody>
          <a:bodyPr/>
          <a:lstStyle/>
          <a:p>
            <a:pPr marL="0" indent="0">
              <a:lnSpc>
                <a:spcPts val="3800"/>
              </a:lnSpc>
            </a:pPr>
            <a:r>
              <a:rPr lang="en-US" baseline="30000" dirty="0">
                <a:solidFill>
                  <a:schemeClr val="tx1"/>
                </a:solidFill>
                <a:effectLst>
                  <a:glow rad="127000">
                    <a:schemeClr val="bg1"/>
                  </a:glow>
                  <a:outerShdw blurRad="38100" dist="38100" dir="2700000" algn="tl">
                    <a:srgbClr val="000000">
                      <a:alpha val="43137"/>
                    </a:srgbClr>
                  </a:outerShdw>
                </a:effectLst>
              </a:rPr>
              <a:t>3</a:t>
            </a:r>
            <a:r>
              <a:rPr lang="en-US" dirty="0">
                <a:solidFill>
                  <a:schemeClr val="tx1"/>
                </a:solidFill>
                <a:effectLst>
                  <a:glow rad="127000">
                    <a:schemeClr val="bg1"/>
                  </a:glow>
                  <a:outerShdw blurRad="38100" dist="38100" dir="2700000" algn="tl">
                    <a:srgbClr val="000000">
                      <a:alpha val="43137"/>
                    </a:srgbClr>
                  </a:outerShdw>
                </a:effectLst>
              </a:rPr>
              <a:t> If you show special attention to the man wearing fine clothes and say, "Here's a good seat for you ...</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14400"/>
            <a:ext cx="12274122" cy="6155472"/>
          </a:xfrm>
          <a:prstGeom prst="rect">
            <a:avLst/>
          </a:prstGeom>
        </p:spPr>
      </p:pic>
      <p:sp>
        <p:nvSpPr>
          <p:cNvPr id="4" name="Title 3"/>
          <p:cNvSpPr>
            <a:spLocks noGrp="1"/>
          </p:cNvSpPr>
          <p:nvPr>
            <p:ph type="title"/>
          </p:nvPr>
        </p:nvSpPr>
        <p:spPr>
          <a:xfrm>
            <a:off x="1828800" y="-152400"/>
            <a:ext cx="8534400" cy="1143000"/>
          </a:xfrm>
        </p:spPr>
        <p:txBody>
          <a:bodyPr/>
          <a:lstStyle/>
          <a:p>
            <a:r>
              <a:rPr lang="en-US" dirty="0"/>
              <a:t>The </a:t>
            </a:r>
            <a:r>
              <a:rPr lang="en-US" u="sng" dirty="0"/>
              <a:t>Reaction</a:t>
            </a:r>
          </a:p>
        </p:txBody>
      </p:sp>
      <p:sp>
        <p:nvSpPr>
          <p:cNvPr id="3" name="Content Placeholder 2"/>
          <p:cNvSpPr>
            <a:spLocks noGrp="1"/>
          </p:cNvSpPr>
          <p:nvPr>
            <p:ph idx="1"/>
          </p:nvPr>
        </p:nvSpPr>
        <p:spPr>
          <a:xfrm>
            <a:off x="1981200" y="762001"/>
            <a:ext cx="8229600" cy="4525963"/>
          </a:xfrm>
        </p:spPr>
        <p:txBody>
          <a:bodyPr/>
          <a:lstStyle/>
          <a:p>
            <a:pPr marL="0" indent="0">
              <a:lnSpc>
                <a:spcPts val="3800"/>
              </a:lnSpc>
            </a:pPr>
            <a:r>
              <a:rPr lang="en-US" baseline="30000" dirty="0"/>
              <a:t>3</a:t>
            </a:r>
            <a:r>
              <a:rPr lang="en-US" dirty="0"/>
              <a:t> ... but say to the poor man, "You stand there" or "Sit on the floor by my feet,”</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0"/>
            <a:ext cx="8534400" cy="1143000"/>
          </a:xfrm>
        </p:spPr>
        <p:txBody>
          <a:bodyPr/>
          <a:lstStyle/>
          <a:p>
            <a:r>
              <a:rPr lang="en-US" dirty="0"/>
              <a:t>The </a:t>
            </a:r>
            <a:r>
              <a:rPr lang="en-US" u="sng" dirty="0"/>
              <a:t>Motivation</a:t>
            </a:r>
          </a:p>
        </p:txBody>
      </p:sp>
      <p:sp>
        <p:nvSpPr>
          <p:cNvPr id="3" name="Content Placeholder 2"/>
          <p:cNvSpPr>
            <a:spLocks noGrp="1"/>
          </p:cNvSpPr>
          <p:nvPr>
            <p:ph idx="1"/>
          </p:nvPr>
        </p:nvSpPr>
        <p:spPr>
          <a:xfrm>
            <a:off x="990600" y="1066801"/>
            <a:ext cx="10820400" cy="4525963"/>
          </a:xfrm>
        </p:spPr>
        <p:txBody>
          <a:bodyPr/>
          <a:lstStyle/>
          <a:p>
            <a:pPr marL="0" indent="0"/>
            <a:r>
              <a:rPr lang="en-US" baseline="30000" dirty="0"/>
              <a:t>4</a:t>
            </a:r>
            <a:r>
              <a:rPr lang="en-US" dirty="0"/>
              <a:t> have you </a:t>
            </a:r>
            <a:r>
              <a:rPr lang="en-US" dirty="0">
                <a:solidFill>
                  <a:srgbClr val="FFFF00"/>
                </a:solidFill>
              </a:rPr>
              <a:t>not discriminated </a:t>
            </a:r>
            <a:br>
              <a:rPr lang="en-US" dirty="0"/>
            </a:br>
            <a:r>
              <a:rPr lang="en-US" dirty="0"/>
              <a:t>among yourselves and become</a:t>
            </a:r>
            <a:br>
              <a:rPr lang="en-US" dirty="0"/>
            </a:br>
            <a:r>
              <a:rPr lang="en-US" dirty="0">
                <a:solidFill>
                  <a:srgbClr val="FFFF00"/>
                </a:solidFill>
                <a:effectLst>
                  <a:glow rad="127000">
                    <a:srgbClr val="C00000"/>
                  </a:glow>
                  <a:outerShdw blurRad="38100" dist="38100" dir="2700000" algn="tl">
                    <a:srgbClr val="000000">
                      <a:alpha val="43137"/>
                    </a:srgbClr>
                  </a:outerShdw>
                </a:effectLst>
              </a:rPr>
              <a:t> judges with evil thoughts</a:t>
            </a:r>
            <a:r>
              <a:rPr lang="en-US" dirty="0"/>
              <a:t>?</a:t>
            </a:r>
          </a:p>
          <a:p>
            <a:r>
              <a:rPr lang="en-US" dirty="0"/>
              <a:t> </a:t>
            </a:r>
          </a:p>
        </p:txBody>
      </p:sp>
      <p:pic>
        <p:nvPicPr>
          <p:cNvPr id="34818" name="Picture 2"/>
          <p:cNvPicPr>
            <a:picLocks noChangeAspect="1" noChangeArrowheads="1"/>
          </p:cNvPicPr>
          <p:nvPr/>
        </p:nvPicPr>
        <p:blipFill>
          <a:blip r:embed="rId3" cstate="print"/>
          <a:srcRect/>
          <a:stretch>
            <a:fillRect/>
          </a:stretch>
        </p:blipFill>
        <p:spPr bwMode="auto">
          <a:xfrm>
            <a:off x="4632325" y="2501900"/>
            <a:ext cx="7559675" cy="4356100"/>
          </a:xfrm>
          <a:prstGeom prst="rect">
            <a:avLst/>
          </a:prstGeom>
          <a:noFill/>
          <a:ln w="9525">
            <a:noFill/>
            <a:miter lim="800000"/>
            <a:headEnd/>
            <a:tailEnd/>
          </a:ln>
          <a:effectLst/>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400"/>
            <a:ext cx="10110537" cy="1470025"/>
          </a:xfrm>
        </p:spPr>
        <p:txBody>
          <a:bodyPr/>
          <a:lstStyle/>
          <a:p>
            <a:pPr algn="l"/>
            <a:r>
              <a:rPr lang="en-US" sz="6600" dirty="0">
                <a:solidFill>
                  <a:schemeClr val="bg1"/>
                </a:solidFill>
              </a:rPr>
              <a:t>When </a:t>
            </a:r>
            <a:br>
              <a:rPr lang="en-US" sz="6600" dirty="0">
                <a:solidFill>
                  <a:schemeClr val="bg1"/>
                </a:solidFill>
              </a:rPr>
            </a:br>
            <a:r>
              <a:rPr lang="en-US" sz="6600" dirty="0">
                <a:solidFill>
                  <a:schemeClr val="bg1"/>
                </a:solidFill>
              </a:rPr>
              <a:t>You’ve </a:t>
            </a:r>
            <a:br>
              <a:rPr lang="en-US" sz="6600" dirty="0">
                <a:solidFill>
                  <a:schemeClr val="bg1"/>
                </a:solidFill>
              </a:rPr>
            </a:br>
            <a:r>
              <a:rPr lang="en-US" sz="6600" dirty="0">
                <a:solidFill>
                  <a:schemeClr val="bg1"/>
                </a:solidFill>
              </a:rPr>
              <a:t>Been </a:t>
            </a:r>
            <a:br>
              <a:rPr lang="en-US" sz="6600" dirty="0">
                <a:solidFill>
                  <a:schemeClr val="bg1"/>
                </a:solidFill>
              </a:rPr>
            </a:br>
            <a:r>
              <a:rPr lang="en-US" sz="6600" dirty="0">
                <a:solidFill>
                  <a:schemeClr val="bg1"/>
                </a:solidFill>
              </a:rPr>
              <a:t>“</a:t>
            </a:r>
            <a:r>
              <a:rPr lang="en-US" sz="6600" dirty="0" err="1">
                <a:solidFill>
                  <a:schemeClr val="bg1"/>
                </a:solidFill>
              </a:rPr>
              <a:t>Snobbed</a:t>
            </a:r>
            <a:r>
              <a:rPr lang="en-US" sz="6600" dirty="0">
                <a:solidFill>
                  <a:schemeClr val="bg1"/>
                </a:solidFill>
              </a:rPr>
              <a:t>”</a:t>
            </a:r>
            <a:endParaRPr lang="en-US"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6172200" y="99800"/>
            <a:ext cx="4495800" cy="6997812"/>
          </a:xfrm>
          <a:prstGeom prst="rect">
            <a:avLst/>
          </a:prstGeom>
          <a:noFill/>
          <a:ln w="9525">
            <a:noFill/>
            <a:miter lim="800000"/>
            <a:headEnd/>
            <a:tailEnd/>
          </a:ln>
          <a:effectLst/>
        </p:spPr>
      </p:pic>
    </p:spTree>
    <p:extLst>
      <p:ext uri="{BB962C8B-B14F-4D97-AF65-F5344CB8AC3E}">
        <p14:creationId xmlns:p14="http://schemas.microsoft.com/office/powerpoint/2010/main" val="3809534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Point: </a:t>
            </a:r>
            <a:r>
              <a:rPr lang="en-US" u="sng" dirty="0"/>
              <a:t>It</a:t>
            </a:r>
            <a:r>
              <a:rPr lang="en-US" dirty="0"/>
              <a:t> </a:t>
            </a:r>
            <a:r>
              <a:rPr lang="en-US" u="sng" dirty="0"/>
              <a:t>should</a:t>
            </a:r>
            <a:r>
              <a:rPr lang="en-US" dirty="0"/>
              <a:t> </a:t>
            </a:r>
            <a:r>
              <a:rPr lang="en-US" u="sng" dirty="0"/>
              <a:t>not</a:t>
            </a:r>
            <a:r>
              <a:rPr lang="en-US" dirty="0"/>
              <a:t> </a:t>
            </a:r>
            <a:r>
              <a:rPr lang="en-US" u="sng" dirty="0"/>
              <a:t>be</a:t>
            </a:r>
            <a:r>
              <a:rPr lang="en-US" dirty="0"/>
              <a:t>!</a:t>
            </a:r>
          </a:p>
        </p:txBody>
      </p:sp>
      <p:sp>
        <p:nvSpPr>
          <p:cNvPr id="3" name="Content Placeholder 2"/>
          <p:cNvSpPr>
            <a:spLocks noGrp="1"/>
          </p:cNvSpPr>
          <p:nvPr>
            <p:ph idx="1"/>
          </p:nvPr>
        </p:nvSpPr>
        <p:spPr/>
        <p:txBody>
          <a:bodyPr/>
          <a:lstStyle/>
          <a:p>
            <a:pPr marL="0" indent="0" algn="ctr"/>
            <a:r>
              <a:rPr lang="en-US" sz="4400" dirty="0"/>
              <a:t>Church is to be a place where class distinctions break down.  Where color of skin is meaningless. Where political parties are insignificant.  Where money, status, rank, name, title, apparel, smell, </a:t>
            </a:r>
            <a:br>
              <a:rPr lang="en-US" sz="4400" dirty="0"/>
            </a:br>
            <a:r>
              <a:rPr lang="en-US" sz="4400" dirty="0"/>
              <a:t>size, looks, personality, and age</a:t>
            </a:r>
            <a:br>
              <a:rPr lang="en-US" sz="4400" dirty="0"/>
            </a:br>
            <a:r>
              <a:rPr lang="en-US" sz="4400" dirty="0"/>
              <a:t>all mean nothing.</a:t>
            </a:r>
          </a:p>
          <a:p>
            <a:endParaRPr lang="en-US" dirty="0"/>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  Snobbery is INEXCUSABLE</a:t>
            </a:r>
          </a:p>
        </p:txBody>
      </p:sp>
      <p:sp>
        <p:nvSpPr>
          <p:cNvPr id="5" name="Content Placeholder 4"/>
          <p:cNvSpPr>
            <a:spLocks noGrp="1"/>
          </p:cNvSpPr>
          <p:nvPr>
            <p:ph idx="1"/>
          </p:nvPr>
        </p:nvSpPr>
        <p:spPr>
          <a:xfrm>
            <a:off x="1981200" y="1600201"/>
            <a:ext cx="5486400" cy="4525963"/>
          </a:xfrm>
        </p:spPr>
        <p:txBody>
          <a:bodyPr>
            <a:normAutofit/>
          </a:bodyPr>
          <a:lstStyle/>
          <a:p>
            <a:pPr algn="ctr"/>
            <a:r>
              <a:rPr lang="en-US" sz="6000" dirty="0"/>
              <a:t>For several </a:t>
            </a:r>
            <a:br>
              <a:rPr lang="en-US" sz="6000" dirty="0"/>
            </a:br>
            <a:r>
              <a:rPr lang="en-US" sz="6000" dirty="0"/>
              <a:t>reasons ...</a:t>
            </a:r>
          </a:p>
        </p:txBody>
      </p:sp>
      <p:pic>
        <p:nvPicPr>
          <p:cNvPr id="6" name="Picture 2"/>
          <p:cNvPicPr>
            <a:picLocks noChangeAspect="1" noChangeArrowheads="1"/>
          </p:cNvPicPr>
          <p:nvPr/>
        </p:nvPicPr>
        <p:blipFill>
          <a:blip r:embed="rId2" cstate="print"/>
          <a:srcRect/>
          <a:stretch>
            <a:fillRect/>
          </a:stretch>
        </p:blipFill>
        <p:spPr bwMode="auto">
          <a:xfrm>
            <a:off x="7152256" y="1219201"/>
            <a:ext cx="3515744" cy="547233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For </a:t>
            </a:r>
            <a:r>
              <a:rPr lang="en-US" u="sng" dirty="0"/>
              <a:t>God’s</a:t>
            </a:r>
            <a:r>
              <a:rPr lang="en-US" dirty="0"/>
              <a:t> Sake!</a:t>
            </a:r>
          </a:p>
        </p:txBody>
      </p:sp>
      <p:sp>
        <p:nvSpPr>
          <p:cNvPr id="3" name="Content Placeholder 2"/>
          <p:cNvSpPr>
            <a:spLocks noGrp="1"/>
          </p:cNvSpPr>
          <p:nvPr>
            <p:ph idx="1"/>
          </p:nvPr>
        </p:nvSpPr>
        <p:spPr>
          <a:xfrm>
            <a:off x="609600" y="1752600"/>
            <a:ext cx="6705600" cy="4144963"/>
          </a:xfrm>
        </p:spPr>
        <p:txBody>
          <a:bodyPr>
            <a:noAutofit/>
          </a:bodyPr>
          <a:lstStyle/>
          <a:p>
            <a:pPr marL="0" indent="0">
              <a:lnSpc>
                <a:spcPts val="3800"/>
              </a:lnSpc>
            </a:pPr>
            <a:r>
              <a:rPr lang="en-US" sz="4000" baseline="30000" dirty="0"/>
              <a:t>5</a:t>
            </a:r>
            <a:r>
              <a:rPr lang="en-US" sz="4000" dirty="0"/>
              <a:t> Listen, my dear brothers: Has not </a:t>
            </a:r>
            <a:r>
              <a:rPr lang="en-US" sz="4000" dirty="0">
                <a:solidFill>
                  <a:srgbClr val="FFFF00"/>
                </a:solidFill>
                <a:effectLst>
                  <a:glow rad="127000">
                    <a:srgbClr val="C00000"/>
                  </a:glow>
                  <a:outerShdw blurRad="38100" dist="38100" dir="2700000" algn="tl">
                    <a:srgbClr val="000000">
                      <a:alpha val="43137"/>
                    </a:srgbClr>
                  </a:outerShdw>
                </a:effectLst>
              </a:rPr>
              <a:t>God chosen those who are poor</a:t>
            </a:r>
            <a:r>
              <a:rPr lang="en-US" sz="4000" dirty="0">
                <a:solidFill>
                  <a:srgbClr val="FFFF00"/>
                </a:solidFill>
              </a:rPr>
              <a:t> </a:t>
            </a:r>
            <a:r>
              <a:rPr lang="en-US" sz="4000" dirty="0"/>
              <a:t>in the eyes of the world to be rich in faith and to inherit the kingdom he promised those who love him?</a:t>
            </a:r>
          </a:p>
          <a:p>
            <a:pPr marL="0" indent="0">
              <a:lnSpc>
                <a:spcPts val="3800"/>
              </a:lnSpc>
            </a:pPr>
            <a:r>
              <a:rPr lang="en-US" sz="4000" baseline="30000" dirty="0"/>
              <a:t>6</a:t>
            </a:r>
            <a:r>
              <a:rPr lang="en-US" sz="4000" dirty="0"/>
              <a:t> </a:t>
            </a:r>
            <a:r>
              <a:rPr lang="en-US" sz="4000" dirty="0">
                <a:solidFill>
                  <a:srgbClr val="FFFF00"/>
                </a:solidFill>
                <a:effectLst>
                  <a:glow rad="127000">
                    <a:srgbClr val="C00000"/>
                  </a:glow>
                  <a:outerShdw blurRad="38100" dist="38100" dir="2700000" algn="tl">
                    <a:srgbClr val="000000">
                      <a:alpha val="43137"/>
                    </a:srgbClr>
                  </a:outerShdw>
                </a:effectLst>
              </a:rPr>
              <a:t>But you have insulted the poor </a:t>
            </a:r>
            <a:r>
              <a:rPr lang="en-US" sz="4000" dirty="0"/>
              <a:t>....</a:t>
            </a:r>
          </a:p>
        </p:txBody>
      </p:sp>
      <p:pic>
        <p:nvPicPr>
          <p:cNvPr id="6" name="Picture 3"/>
          <p:cNvPicPr>
            <a:picLocks noChangeAspect="1" noChangeArrowheads="1"/>
          </p:cNvPicPr>
          <p:nvPr/>
        </p:nvPicPr>
        <p:blipFill>
          <a:blip r:embed="rId2" cstate="print"/>
          <a:srcRect/>
          <a:stretch>
            <a:fillRect/>
          </a:stretch>
        </p:blipFill>
        <p:spPr bwMode="auto">
          <a:xfrm>
            <a:off x="7239000" y="1524000"/>
            <a:ext cx="4422832" cy="4648200"/>
          </a:xfrm>
          <a:prstGeom prst="rect">
            <a:avLst/>
          </a:prstGeom>
          <a:noFill/>
          <a:ln w="9525">
            <a:noFill/>
            <a:miter lim="800000"/>
            <a:headEnd/>
            <a:tailEnd/>
          </a:ln>
          <a:effectLst/>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For </a:t>
            </a:r>
            <a:r>
              <a:rPr lang="en-US" u="sng" dirty="0"/>
              <a:t>God’s</a:t>
            </a:r>
            <a:r>
              <a:rPr lang="en-US" dirty="0"/>
              <a:t> Sake!</a:t>
            </a:r>
          </a:p>
        </p:txBody>
      </p:sp>
      <p:sp>
        <p:nvSpPr>
          <p:cNvPr id="3" name="Content Placeholder 2"/>
          <p:cNvSpPr>
            <a:spLocks noGrp="1"/>
          </p:cNvSpPr>
          <p:nvPr>
            <p:ph idx="1"/>
          </p:nvPr>
        </p:nvSpPr>
        <p:spPr>
          <a:xfrm>
            <a:off x="609600" y="1524000"/>
            <a:ext cx="7620000" cy="4525963"/>
          </a:xfrm>
        </p:spPr>
        <p:txBody>
          <a:bodyPr>
            <a:noAutofit/>
          </a:bodyPr>
          <a:lstStyle/>
          <a:p>
            <a:pPr marL="0" indent="0">
              <a:lnSpc>
                <a:spcPct val="80000"/>
              </a:lnSpc>
            </a:pPr>
            <a:r>
              <a:rPr lang="en-US" sz="4000" baseline="30000" dirty="0"/>
              <a:t>27</a:t>
            </a:r>
            <a:r>
              <a:rPr lang="en-US" sz="4000" dirty="0"/>
              <a:t> But </a:t>
            </a:r>
            <a:r>
              <a:rPr lang="en-US" sz="4000" dirty="0">
                <a:solidFill>
                  <a:srgbClr val="FFFF00"/>
                </a:solidFill>
                <a:effectLst>
                  <a:glow rad="127000">
                    <a:srgbClr val="C00000"/>
                  </a:glow>
                  <a:outerShdw blurRad="38100" dist="38100" dir="2700000" algn="tl">
                    <a:srgbClr val="000000">
                      <a:alpha val="43137"/>
                    </a:srgbClr>
                  </a:outerShdw>
                </a:effectLst>
              </a:rPr>
              <a:t>God chose </a:t>
            </a:r>
            <a:r>
              <a:rPr lang="en-US" sz="4000" dirty="0"/>
              <a:t>the </a:t>
            </a:r>
            <a:r>
              <a:rPr lang="en-US" sz="4000" dirty="0">
                <a:solidFill>
                  <a:srgbClr val="FFFF00"/>
                </a:solidFill>
                <a:effectLst>
                  <a:glow rad="127000">
                    <a:srgbClr val="C00000"/>
                  </a:glow>
                  <a:outerShdw blurRad="38100" dist="38100" dir="2700000" algn="tl">
                    <a:srgbClr val="000000">
                      <a:alpha val="43137"/>
                    </a:srgbClr>
                  </a:outerShdw>
                </a:effectLst>
              </a:rPr>
              <a:t>foolish</a:t>
            </a:r>
            <a:r>
              <a:rPr lang="en-US" sz="4000" dirty="0"/>
              <a:t> things of the world to shame the wise; God chose the </a:t>
            </a:r>
            <a:r>
              <a:rPr lang="en-US" sz="4000" dirty="0">
                <a:solidFill>
                  <a:srgbClr val="FFFF00"/>
                </a:solidFill>
                <a:effectLst>
                  <a:glow rad="127000">
                    <a:srgbClr val="C00000"/>
                  </a:glow>
                  <a:outerShdw blurRad="38100" dist="38100" dir="2700000" algn="tl">
                    <a:srgbClr val="000000">
                      <a:alpha val="43137"/>
                    </a:srgbClr>
                  </a:outerShdw>
                </a:effectLst>
              </a:rPr>
              <a:t>weak</a:t>
            </a:r>
            <a:r>
              <a:rPr lang="en-US" sz="4000" dirty="0"/>
              <a:t> things of the world to shame the strong.  </a:t>
            </a:r>
            <a:r>
              <a:rPr lang="en-US" sz="4000" baseline="30000" dirty="0"/>
              <a:t>28</a:t>
            </a:r>
            <a:r>
              <a:rPr lang="en-US" sz="4000" dirty="0"/>
              <a:t> He chose the </a:t>
            </a:r>
            <a:r>
              <a:rPr lang="en-US" sz="4000" dirty="0">
                <a:solidFill>
                  <a:srgbClr val="FFFF00"/>
                </a:solidFill>
                <a:effectLst>
                  <a:glow rad="127000">
                    <a:srgbClr val="C00000"/>
                  </a:glow>
                  <a:outerShdw blurRad="38100" dist="38100" dir="2700000" algn="tl">
                    <a:srgbClr val="000000">
                      <a:alpha val="43137"/>
                    </a:srgbClr>
                  </a:outerShdw>
                </a:effectLst>
              </a:rPr>
              <a:t>lowly</a:t>
            </a:r>
            <a:r>
              <a:rPr lang="en-US" sz="4000" dirty="0">
                <a:solidFill>
                  <a:srgbClr val="FFFF00"/>
                </a:solidFill>
              </a:rPr>
              <a:t> </a:t>
            </a:r>
            <a:r>
              <a:rPr lang="en-US" sz="4000" dirty="0"/>
              <a:t>things of this world and the </a:t>
            </a:r>
            <a:r>
              <a:rPr lang="en-US" sz="4000" dirty="0">
                <a:solidFill>
                  <a:srgbClr val="FFFF00"/>
                </a:solidFill>
                <a:effectLst>
                  <a:glow rad="127000">
                    <a:srgbClr val="C00000"/>
                  </a:glow>
                  <a:outerShdw blurRad="38100" dist="38100" dir="2700000" algn="tl">
                    <a:srgbClr val="000000">
                      <a:alpha val="43137"/>
                    </a:srgbClr>
                  </a:outerShdw>
                </a:effectLst>
              </a:rPr>
              <a:t>despised</a:t>
            </a:r>
            <a:r>
              <a:rPr lang="en-US" sz="4000" dirty="0">
                <a:solidFill>
                  <a:srgbClr val="FFFF00"/>
                </a:solidFill>
              </a:rPr>
              <a:t> </a:t>
            </a:r>
            <a:r>
              <a:rPr lang="en-US" sz="4000" dirty="0"/>
              <a:t>things--and the things that are </a:t>
            </a:r>
            <a:r>
              <a:rPr lang="en-US" sz="4000" dirty="0">
                <a:solidFill>
                  <a:srgbClr val="FFFF00"/>
                </a:solidFill>
                <a:effectLst>
                  <a:glow rad="127000">
                    <a:srgbClr val="C00000"/>
                  </a:glow>
                  <a:outerShdw blurRad="38100" dist="38100" dir="2700000" algn="tl">
                    <a:srgbClr val="000000">
                      <a:alpha val="43137"/>
                    </a:srgbClr>
                  </a:outerShdw>
                </a:effectLst>
              </a:rPr>
              <a:t>not</a:t>
            </a:r>
            <a:r>
              <a:rPr lang="en-US" sz="4000" dirty="0">
                <a:solidFill>
                  <a:srgbClr val="FFFF00"/>
                </a:solidFill>
              </a:rPr>
              <a:t>-</a:t>
            </a:r>
            <a:r>
              <a:rPr lang="en-US" sz="4000" dirty="0"/>
              <a:t>-to nullify the things that are,  </a:t>
            </a:r>
            <a:r>
              <a:rPr lang="en-US" sz="4000" baseline="30000" dirty="0"/>
              <a:t>29</a:t>
            </a:r>
            <a:r>
              <a:rPr lang="en-US" sz="4000" dirty="0"/>
              <a:t> so that no one may boast before him. (1Co 1:27-29 NIV)</a:t>
            </a:r>
          </a:p>
        </p:txBody>
      </p:sp>
      <p:pic>
        <p:nvPicPr>
          <p:cNvPr id="1027" name="Picture 3"/>
          <p:cNvPicPr>
            <a:picLocks noChangeAspect="1" noChangeArrowheads="1"/>
          </p:cNvPicPr>
          <p:nvPr/>
        </p:nvPicPr>
        <p:blipFill>
          <a:blip r:embed="rId2" cstate="print"/>
          <a:srcRect/>
          <a:stretch>
            <a:fillRect/>
          </a:stretch>
        </p:blipFill>
        <p:spPr bwMode="auto">
          <a:xfrm>
            <a:off x="7239000" y="1524000"/>
            <a:ext cx="4422832" cy="4648200"/>
          </a:xfrm>
          <a:prstGeom prst="rect">
            <a:avLst/>
          </a:prstGeom>
          <a:noFill/>
          <a:ln w="9525">
            <a:noFill/>
            <a:miter lim="800000"/>
            <a:headEnd/>
            <a:tailEnd/>
          </a:ln>
          <a:effectLst/>
        </p:spPr>
      </p:pic>
    </p:spTree>
    <p:extLst>
      <p:ext uri="{BB962C8B-B14F-4D97-AF65-F5344CB8AC3E}">
        <p14:creationId xmlns:p14="http://schemas.microsoft.com/office/powerpoint/2010/main" val="278987267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For </a:t>
            </a:r>
            <a:r>
              <a:rPr lang="en-US" u="sng" dirty="0"/>
              <a:t>God’s</a:t>
            </a:r>
            <a:r>
              <a:rPr lang="en-US" dirty="0"/>
              <a:t> Sake!</a:t>
            </a:r>
          </a:p>
        </p:txBody>
      </p:sp>
      <p:sp>
        <p:nvSpPr>
          <p:cNvPr id="3" name="Content Placeholder 2"/>
          <p:cNvSpPr>
            <a:spLocks noGrp="1"/>
          </p:cNvSpPr>
          <p:nvPr>
            <p:ph idx="1"/>
          </p:nvPr>
        </p:nvSpPr>
        <p:spPr>
          <a:xfrm>
            <a:off x="609600" y="1524000"/>
            <a:ext cx="7620000" cy="4525963"/>
          </a:xfrm>
        </p:spPr>
        <p:txBody>
          <a:bodyPr>
            <a:noAutofit/>
          </a:bodyPr>
          <a:lstStyle/>
          <a:p>
            <a:pPr marL="0" indent="0">
              <a:lnSpc>
                <a:spcPct val="80000"/>
              </a:lnSpc>
            </a:pPr>
            <a:r>
              <a:rPr lang="en-US" sz="4000" baseline="30000" dirty="0"/>
              <a:t>27</a:t>
            </a:r>
            <a:r>
              <a:rPr lang="en-US" sz="4000" dirty="0"/>
              <a:t> </a:t>
            </a:r>
            <a:r>
              <a:rPr lang="en-US" sz="4000" dirty="0">
                <a:effectLst>
                  <a:glow rad="127000">
                    <a:schemeClr val="accent1">
                      <a:alpha val="0"/>
                    </a:schemeClr>
                  </a:glow>
                  <a:outerShdw blurRad="38100" dist="38100" dir="2700000" algn="tl">
                    <a:srgbClr val="000000">
                      <a:alpha val="43137"/>
                    </a:srgbClr>
                  </a:outerShdw>
                </a:effectLst>
              </a:rPr>
              <a:t>But God chose the foolish things of the world to shame the wise; God chose the weak things of the world to shame the strong.  </a:t>
            </a:r>
            <a:r>
              <a:rPr lang="en-US" sz="4000" baseline="30000" dirty="0">
                <a:effectLst>
                  <a:glow rad="127000">
                    <a:schemeClr val="accent1">
                      <a:alpha val="0"/>
                    </a:schemeClr>
                  </a:glow>
                  <a:outerShdw blurRad="38100" dist="38100" dir="2700000" algn="tl">
                    <a:srgbClr val="000000">
                      <a:alpha val="43137"/>
                    </a:srgbClr>
                  </a:outerShdw>
                </a:effectLst>
              </a:rPr>
              <a:t>28</a:t>
            </a:r>
            <a:r>
              <a:rPr lang="en-US" sz="4000" dirty="0">
                <a:effectLst>
                  <a:glow rad="127000">
                    <a:schemeClr val="accent1">
                      <a:alpha val="0"/>
                    </a:schemeClr>
                  </a:glow>
                  <a:outerShdw blurRad="38100" dist="38100" dir="2700000" algn="tl">
                    <a:srgbClr val="000000">
                      <a:alpha val="43137"/>
                    </a:srgbClr>
                  </a:outerShdw>
                </a:effectLst>
              </a:rPr>
              <a:t> He chose the lowly things of this world and the despised things--and the things that are not-</a:t>
            </a:r>
            <a:r>
              <a:rPr lang="en-US" sz="4000" dirty="0"/>
              <a:t>-to nullify the things that are,  </a:t>
            </a:r>
            <a:r>
              <a:rPr lang="en-US" sz="4000" baseline="30000" dirty="0"/>
              <a:t>29</a:t>
            </a:r>
            <a:r>
              <a:rPr lang="en-US" sz="4000" dirty="0"/>
              <a:t> so that </a:t>
            </a:r>
            <a:r>
              <a:rPr lang="en-US" sz="4000" dirty="0">
                <a:solidFill>
                  <a:srgbClr val="FFFF00"/>
                </a:solidFill>
                <a:effectLst>
                  <a:glow rad="127000">
                    <a:srgbClr val="C00000"/>
                  </a:glow>
                  <a:outerShdw blurRad="38100" dist="38100" dir="2700000" algn="tl">
                    <a:srgbClr val="000000">
                      <a:alpha val="43137"/>
                    </a:srgbClr>
                  </a:outerShdw>
                </a:effectLst>
              </a:rPr>
              <a:t>no one may boast before him</a:t>
            </a:r>
            <a:r>
              <a:rPr lang="en-US" sz="4000" dirty="0"/>
              <a:t>. (1Co 1:27-29 NIV)</a:t>
            </a:r>
          </a:p>
        </p:txBody>
      </p:sp>
      <p:pic>
        <p:nvPicPr>
          <p:cNvPr id="1027" name="Picture 3"/>
          <p:cNvPicPr>
            <a:picLocks noChangeAspect="1" noChangeArrowheads="1"/>
          </p:cNvPicPr>
          <p:nvPr/>
        </p:nvPicPr>
        <p:blipFill>
          <a:blip r:embed="rId2" cstate="print"/>
          <a:srcRect/>
          <a:stretch>
            <a:fillRect/>
          </a:stretch>
        </p:blipFill>
        <p:spPr bwMode="auto">
          <a:xfrm>
            <a:off x="7239000" y="1524000"/>
            <a:ext cx="4422832" cy="4648200"/>
          </a:xfrm>
          <a:prstGeom prst="rect">
            <a:avLst/>
          </a:prstGeom>
          <a:noFill/>
          <a:ln w="9525">
            <a:noFill/>
            <a:miter lim="800000"/>
            <a:headEnd/>
            <a:tailEnd/>
          </a:ln>
          <a:effectLst/>
        </p:spPr>
      </p:pic>
    </p:spTree>
    <p:extLst>
      <p:ext uri="{BB962C8B-B14F-4D97-AF65-F5344CB8AC3E}">
        <p14:creationId xmlns:p14="http://schemas.microsoft.com/office/powerpoint/2010/main" val="233123868"/>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For </a:t>
            </a:r>
            <a:r>
              <a:rPr lang="en-US" u="sng" dirty="0"/>
              <a:t>Lo</a:t>
            </a:r>
            <a:r>
              <a:rPr lang="en-US" dirty="0"/>
              <a:t>g</a:t>
            </a:r>
            <a:r>
              <a:rPr lang="en-US" u="sng" dirty="0"/>
              <a:t>ic</a:t>
            </a:r>
            <a:r>
              <a:rPr lang="en-US" dirty="0"/>
              <a:t> Sake!</a:t>
            </a:r>
          </a:p>
        </p:txBody>
      </p:sp>
      <p:pic>
        <p:nvPicPr>
          <p:cNvPr id="2050" name="Picture 2"/>
          <p:cNvPicPr>
            <a:picLocks noChangeAspect="1" noChangeArrowheads="1"/>
          </p:cNvPicPr>
          <p:nvPr/>
        </p:nvPicPr>
        <p:blipFill>
          <a:blip r:embed="rId3" cstate="print"/>
          <a:srcRect/>
          <a:stretch>
            <a:fillRect/>
          </a:stretch>
        </p:blipFill>
        <p:spPr bwMode="auto">
          <a:xfrm>
            <a:off x="7162800" y="1067114"/>
            <a:ext cx="4343400" cy="5790886"/>
          </a:xfrm>
          <a:prstGeom prst="rect">
            <a:avLst/>
          </a:prstGeom>
          <a:noFill/>
          <a:ln w="9525">
            <a:noFill/>
            <a:miter lim="800000"/>
            <a:headEnd/>
            <a:tailEnd/>
          </a:ln>
          <a:effectLst/>
        </p:spPr>
      </p:pic>
      <p:sp>
        <p:nvSpPr>
          <p:cNvPr id="3" name="Content Placeholder 2"/>
          <p:cNvSpPr>
            <a:spLocks noGrp="1"/>
          </p:cNvSpPr>
          <p:nvPr>
            <p:ph idx="1"/>
          </p:nvPr>
        </p:nvSpPr>
        <p:spPr>
          <a:xfrm>
            <a:off x="609600" y="1447801"/>
            <a:ext cx="6553200" cy="4525963"/>
          </a:xfrm>
        </p:spPr>
        <p:txBody>
          <a:bodyPr>
            <a:noAutofit/>
          </a:bodyPr>
          <a:lstStyle/>
          <a:p>
            <a:pPr marL="0" indent="0"/>
            <a:r>
              <a:rPr lang="en-US" sz="4000" baseline="30000" dirty="0"/>
              <a:t>6</a:t>
            </a:r>
            <a:r>
              <a:rPr lang="en-US" sz="4000" dirty="0"/>
              <a:t>  ...Is it not the rich who are </a:t>
            </a:r>
            <a:r>
              <a:rPr lang="en-US" sz="4000" dirty="0">
                <a:solidFill>
                  <a:srgbClr val="FFFF00"/>
                </a:solidFill>
                <a:effectLst>
                  <a:glow rad="127000">
                    <a:srgbClr val="C00000"/>
                  </a:glow>
                  <a:outerShdw blurRad="38100" dist="38100" dir="2700000" algn="tl">
                    <a:srgbClr val="000000">
                      <a:alpha val="43137"/>
                    </a:srgbClr>
                  </a:outerShdw>
                </a:effectLst>
              </a:rPr>
              <a:t>exploiting you</a:t>
            </a:r>
            <a:r>
              <a:rPr lang="en-US" sz="4000" dirty="0"/>
              <a:t>? Are they not the ones who are </a:t>
            </a:r>
            <a:r>
              <a:rPr lang="en-US" sz="4000" dirty="0">
                <a:solidFill>
                  <a:srgbClr val="FFFF00"/>
                </a:solidFill>
                <a:effectLst>
                  <a:glow rad="127000">
                    <a:srgbClr val="C00000"/>
                  </a:glow>
                  <a:outerShdw blurRad="38100" dist="38100" dir="2700000" algn="tl">
                    <a:srgbClr val="000000">
                      <a:alpha val="43137"/>
                    </a:srgbClr>
                  </a:outerShdw>
                </a:effectLst>
              </a:rPr>
              <a:t>dragging you</a:t>
            </a:r>
            <a:r>
              <a:rPr lang="en-US" sz="4000" dirty="0">
                <a:effectLst>
                  <a:glow rad="127000">
                    <a:srgbClr val="C00000"/>
                  </a:glow>
                  <a:outerShdw blurRad="38100" dist="38100" dir="2700000" algn="tl">
                    <a:srgbClr val="000000">
                      <a:alpha val="43137"/>
                    </a:srgbClr>
                  </a:outerShdw>
                </a:effectLst>
              </a:rPr>
              <a:t> </a:t>
            </a:r>
            <a:r>
              <a:rPr lang="en-US" sz="4000" dirty="0"/>
              <a:t>into court?</a:t>
            </a:r>
          </a:p>
          <a:p>
            <a:pPr marL="0" indent="0"/>
            <a:r>
              <a:rPr lang="en-US" sz="4000" dirty="0"/>
              <a:t> </a:t>
            </a:r>
            <a:r>
              <a:rPr lang="en-US" sz="4000" baseline="30000" dirty="0"/>
              <a:t>7</a:t>
            </a:r>
            <a:r>
              <a:rPr lang="en-US" sz="4000" dirty="0"/>
              <a:t> Are they not the ones who are </a:t>
            </a:r>
            <a:r>
              <a:rPr lang="en-US" sz="4000" dirty="0">
                <a:solidFill>
                  <a:srgbClr val="FFFF00"/>
                </a:solidFill>
                <a:effectLst>
                  <a:glow rad="127000">
                    <a:srgbClr val="C00000"/>
                  </a:glow>
                  <a:outerShdw blurRad="38100" dist="38100" dir="2700000" algn="tl">
                    <a:srgbClr val="000000">
                      <a:alpha val="43137"/>
                    </a:srgbClr>
                  </a:outerShdw>
                </a:effectLst>
              </a:rPr>
              <a:t>slandering</a:t>
            </a:r>
            <a:r>
              <a:rPr lang="en-US" sz="4000" dirty="0">
                <a:solidFill>
                  <a:srgbClr val="FFFF00"/>
                </a:solidFill>
              </a:rPr>
              <a:t> </a:t>
            </a:r>
            <a:r>
              <a:rPr lang="en-US" sz="4000" dirty="0"/>
              <a:t>the noble name of him to whom you belong?</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sp>
        <p:nvSpPr>
          <p:cNvPr id="4" name="Title 3"/>
          <p:cNvSpPr>
            <a:spLocks noGrp="1"/>
          </p:cNvSpPr>
          <p:nvPr>
            <p:ph type="title"/>
          </p:nvPr>
        </p:nvSpPr>
        <p:spPr/>
        <p:txBody>
          <a:bodyPr/>
          <a:lstStyle/>
          <a:p>
            <a:r>
              <a:rPr lang="en-US" dirty="0"/>
              <a:t>[3] For </a:t>
            </a:r>
            <a:r>
              <a:rPr lang="en-US" u="sng" dirty="0"/>
              <a:t>Scri</a:t>
            </a:r>
            <a:r>
              <a:rPr lang="en-US" dirty="0"/>
              <a:t>p</a:t>
            </a:r>
            <a:r>
              <a:rPr lang="en-US" u="sng" dirty="0"/>
              <a:t>ture</a:t>
            </a:r>
            <a:r>
              <a:rPr lang="en-US" dirty="0"/>
              <a:t> Sake!</a:t>
            </a:r>
          </a:p>
        </p:txBody>
      </p:sp>
      <p:sp>
        <p:nvSpPr>
          <p:cNvPr id="3" name="Content Placeholder 2"/>
          <p:cNvSpPr>
            <a:spLocks noGrp="1"/>
          </p:cNvSpPr>
          <p:nvPr>
            <p:ph idx="1"/>
          </p:nvPr>
        </p:nvSpPr>
        <p:spPr>
          <a:xfrm>
            <a:off x="609600" y="1600201"/>
            <a:ext cx="5410200" cy="4525963"/>
          </a:xfrm>
        </p:spPr>
        <p:txBody>
          <a:bodyPr>
            <a:normAutofit/>
          </a:bodyPr>
          <a:lstStyle/>
          <a:p>
            <a:pPr marL="0" indent="0"/>
            <a:r>
              <a:rPr lang="en-US" sz="4000" baseline="30000" dirty="0"/>
              <a:t>8</a:t>
            </a:r>
            <a:r>
              <a:rPr lang="en-US" sz="4000" dirty="0"/>
              <a:t> If you really keep the royal law found in </a:t>
            </a:r>
            <a:r>
              <a:rPr lang="en-US" sz="4000" dirty="0">
                <a:solidFill>
                  <a:srgbClr val="FFFF00"/>
                </a:solidFill>
                <a:effectLst>
                  <a:glow rad="127000">
                    <a:srgbClr val="C00000"/>
                  </a:glow>
                  <a:outerShdw blurRad="38100" dist="38100" dir="2700000" algn="tl">
                    <a:srgbClr val="000000">
                      <a:alpha val="43137"/>
                    </a:srgbClr>
                  </a:outerShdw>
                </a:effectLst>
              </a:rPr>
              <a:t>Scripture</a:t>
            </a:r>
            <a:r>
              <a:rPr lang="en-US" sz="4000" dirty="0"/>
              <a:t>, "Love your neighbor as yourself," you are doing right.</a:t>
            </a:r>
          </a:p>
          <a:p>
            <a:r>
              <a:rPr lang="en-US" sz="4000" dirty="0"/>
              <a:t> </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6368"/>
          <a:stretch>
            <a:fillRect/>
          </a:stretch>
        </p:blipFill>
        <p:spPr bwMode="auto">
          <a:xfrm>
            <a:off x="6553200" y="414338"/>
            <a:ext cx="5638800" cy="7224712"/>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[3] For </a:t>
            </a:r>
            <a:r>
              <a:rPr lang="en-US" u="sng" dirty="0"/>
              <a:t>Scri</a:t>
            </a:r>
            <a:r>
              <a:rPr lang="en-US" dirty="0"/>
              <a:t>p</a:t>
            </a:r>
            <a:r>
              <a:rPr lang="en-US" u="sng" dirty="0"/>
              <a:t>ture</a:t>
            </a:r>
            <a:r>
              <a:rPr lang="en-US" dirty="0"/>
              <a:t> Sake!</a:t>
            </a:r>
          </a:p>
        </p:txBody>
      </p:sp>
      <p:sp>
        <p:nvSpPr>
          <p:cNvPr id="3" name="Content Placeholder 2"/>
          <p:cNvSpPr>
            <a:spLocks noGrp="1"/>
          </p:cNvSpPr>
          <p:nvPr>
            <p:ph idx="1"/>
          </p:nvPr>
        </p:nvSpPr>
        <p:spPr>
          <a:xfrm>
            <a:off x="609600" y="1600201"/>
            <a:ext cx="5410200" cy="4525963"/>
          </a:xfrm>
        </p:spPr>
        <p:txBody>
          <a:bodyPr>
            <a:normAutofit/>
          </a:bodyPr>
          <a:lstStyle/>
          <a:p>
            <a:pPr marL="0" indent="0"/>
            <a:r>
              <a:rPr lang="en-US" sz="4000" baseline="30000" dirty="0"/>
              <a:t>8</a:t>
            </a:r>
            <a:r>
              <a:rPr lang="en-US" sz="4000" dirty="0"/>
              <a:t> If you really keep the </a:t>
            </a:r>
            <a:r>
              <a:rPr lang="en-US" sz="4000" dirty="0">
                <a:solidFill>
                  <a:srgbClr val="FFFF00"/>
                </a:solidFill>
                <a:effectLst>
                  <a:glow rad="127000">
                    <a:srgbClr val="C00000"/>
                  </a:glow>
                  <a:outerShdw blurRad="38100" dist="38100" dir="2700000" algn="tl">
                    <a:srgbClr val="000000">
                      <a:alpha val="43137"/>
                    </a:srgbClr>
                  </a:outerShdw>
                </a:effectLst>
              </a:rPr>
              <a:t>royal law </a:t>
            </a:r>
            <a:r>
              <a:rPr lang="en-US" sz="4000" dirty="0"/>
              <a:t>found in Scripture, "Love your neighbor as yourself," you are doing right.</a:t>
            </a:r>
          </a:p>
          <a:p>
            <a:r>
              <a:rPr lang="en-US" sz="4000" dirty="0"/>
              <a:t> </a:t>
            </a:r>
          </a:p>
        </p:txBody>
      </p:sp>
      <p:pic>
        <p:nvPicPr>
          <p:cNvPr id="27649" name="Picture 1"/>
          <p:cNvPicPr>
            <a:picLocks noChangeAspect="1" noChangeArrowheads="1"/>
          </p:cNvPicPr>
          <p:nvPr/>
        </p:nvPicPr>
        <p:blipFill>
          <a:blip r:embed="rId4" cstate="print"/>
          <a:srcRect/>
          <a:stretch>
            <a:fillRect/>
          </a:stretch>
        </p:blipFill>
        <p:spPr bwMode="auto">
          <a:xfrm>
            <a:off x="5562600" y="3652108"/>
            <a:ext cx="4878388" cy="3205893"/>
          </a:xfrm>
          <a:prstGeom prst="rect">
            <a:avLst/>
          </a:prstGeom>
          <a:noFill/>
          <a:ln w="9525">
            <a:noFill/>
            <a:miter lim="800000"/>
            <a:headEnd/>
            <a:tailEnd/>
          </a:ln>
          <a:effectLst/>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r="6368"/>
          <a:stretch>
            <a:fillRect/>
          </a:stretch>
        </p:blipFill>
        <p:spPr bwMode="auto">
          <a:xfrm>
            <a:off x="6553200" y="414338"/>
            <a:ext cx="5638800" cy="7224712"/>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[3] For </a:t>
            </a:r>
            <a:r>
              <a:rPr lang="en-US" u="sng" dirty="0"/>
              <a:t>Scri</a:t>
            </a:r>
            <a:r>
              <a:rPr lang="en-US" dirty="0"/>
              <a:t>p</a:t>
            </a:r>
            <a:r>
              <a:rPr lang="en-US" u="sng" dirty="0"/>
              <a:t>ture</a:t>
            </a:r>
            <a:r>
              <a:rPr lang="en-US" dirty="0"/>
              <a:t> Sake!</a:t>
            </a:r>
          </a:p>
        </p:txBody>
      </p:sp>
      <p:sp>
        <p:nvSpPr>
          <p:cNvPr id="3" name="Content Placeholder 2"/>
          <p:cNvSpPr>
            <a:spLocks noGrp="1"/>
          </p:cNvSpPr>
          <p:nvPr>
            <p:ph idx="1"/>
          </p:nvPr>
        </p:nvSpPr>
        <p:spPr>
          <a:xfrm>
            <a:off x="609600" y="1600201"/>
            <a:ext cx="5410200" cy="4525963"/>
          </a:xfrm>
        </p:spPr>
        <p:txBody>
          <a:bodyPr>
            <a:normAutofit/>
          </a:bodyPr>
          <a:lstStyle/>
          <a:p>
            <a:pPr marL="0" indent="0"/>
            <a:r>
              <a:rPr lang="en-US" sz="4000" baseline="30000" dirty="0"/>
              <a:t>8</a:t>
            </a:r>
            <a:r>
              <a:rPr lang="en-US" sz="4000" dirty="0"/>
              <a:t> If you really keep the royal law found in Scripture, "</a:t>
            </a:r>
            <a:r>
              <a:rPr lang="en-US" sz="4000" dirty="0">
                <a:solidFill>
                  <a:srgbClr val="FFFF00"/>
                </a:solidFill>
                <a:effectLst>
                  <a:glow rad="127000">
                    <a:srgbClr val="C00000"/>
                  </a:glow>
                  <a:outerShdw blurRad="38100" dist="38100" dir="2700000" algn="tl">
                    <a:srgbClr val="000000">
                      <a:alpha val="43137"/>
                    </a:srgbClr>
                  </a:outerShdw>
                </a:effectLst>
              </a:rPr>
              <a:t>Love your neighbor as yourself</a:t>
            </a:r>
            <a:r>
              <a:rPr lang="en-US" sz="4000" dirty="0">
                <a:solidFill>
                  <a:schemeClr val="tx2">
                    <a:lumMod val="20000"/>
                    <a:lumOff val="80000"/>
                  </a:schemeClr>
                </a:solidFill>
              </a:rPr>
              <a:t>," </a:t>
            </a:r>
            <a:r>
              <a:rPr lang="en-US" sz="4000" dirty="0"/>
              <a:t>you are doing right.</a:t>
            </a:r>
          </a:p>
          <a:p>
            <a:r>
              <a:rPr lang="en-US" sz="4000" dirty="0"/>
              <a:t> </a:t>
            </a:r>
          </a:p>
        </p:txBody>
      </p:sp>
      <p:pic>
        <p:nvPicPr>
          <p:cNvPr id="27649" name="Picture 1"/>
          <p:cNvPicPr>
            <a:picLocks noChangeAspect="1" noChangeArrowheads="1"/>
          </p:cNvPicPr>
          <p:nvPr/>
        </p:nvPicPr>
        <p:blipFill>
          <a:blip r:embed="rId4" cstate="print"/>
          <a:srcRect/>
          <a:stretch>
            <a:fillRect/>
          </a:stretch>
        </p:blipFill>
        <p:spPr bwMode="auto">
          <a:xfrm>
            <a:off x="5562600" y="3652108"/>
            <a:ext cx="4878388" cy="3205893"/>
          </a:xfrm>
          <a:prstGeom prst="rect">
            <a:avLst/>
          </a:prstGeom>
          <a:noFill/>
          <a:ln w="9525">
            <a:noFill/>
            <a:miter lim="800000"/>
            <a:headEnd/>
            <a:tailEnd/>
          </a:ln>
          <a:effectLst/>
        </p:spPr>
      </p:pic>
      <p:sp>
        <p:nvSpPr>
          <p:cNvPr id="6" name="TextBox 5"/>
          <p:cNvSpPr txBox="1"/>
          <p:nvPr/>
        </p:nvSpPr>
        <p:spPr>
          <a:xfrm>
            <a:off x="1676400" y="5029200"/>
            <a:ext cx="3124200" cy="646331"/>
          </a:xfrm>
          <a:prstGeom prst="rect">
            <a:avLst/>
          </a:prstGeom>
          <a:noFill/>
        </p:spPr>
        <p:txBody>
          <a:bodyPr wrap="square" rtlCol="0">
            <a:spAutoFit/>
          </a:bodyPr>
          <a:lstStyle/>
          <a:p>
            <a:r>
              <a:rPr lang="en-US" sz="3600" b="1" dirty="0">
                <a:solidFill>
                  <a:schemeClr val="bg1"/>
                </a:solidFill>
              </a:rPr>
              <a:t>Leviticus  19:18</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r="6368"/>
          <a:stretch>
            <a:fillRect/>
          </a:stretch>
        </p:blipFill>
        <p:spPr bwMode="auto">
          <a:xfrm>
            <a:off x="5638800" y="414338"/>
            <a:ext cx="5029200" cy="6443662"/>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[3] For </a:t>
            </a:r>
            <a:r>
              <a:rPr lang="en-US" u="sng" dirty="0"/>
              <a:t>Scri</a:t>
            </a:r>
            <a:r>
              <a:rPr lang="en-US" dirty="0"/>
              <a:t>p</a:t>
            </a:r>
            <a:r>
              <a:rPr lang="en-US" u="sng" dirty="0"/>
              <a:t>ture</a:t>
            </a:r>
            <a:r>
              <a:rPr lang="en-US" dirty="0"/>
              <a:t> Sake!</a:t>
            </a:r>
          </a:p>
        </p:txBody>
      </p:sp>
      <p:pic>
        <p:nvPicPr>
          <p:cNvPr id="80898" name="Picture 2"/>
          <p:cNvPicPr>
            <a:picLocks noChangeAspect="1" noChangeArrowheads="1"/>
          </p:cNvPicPr>
          <p:nvPr/>
        </p:nvPicPr>
        <p:blipFill>
          <a:blip r:embed="rId4" cstate="print"/>
          <a:srcRect r="3226"/>
          <a:stretch>
            <a:fillRect/>
          </a:stretch>
        </p:blipFill>
        <p:spPr bwMode="auto">
          <a:xfrm>
            <a:off x="0" y="685800"/>
            <a:ext cx="12192000" cy="7101377"/>
          </a:xfrm>
          <a:prstGeom prst="rect">
            <a:avLst/>
          </a:prstGeom>
          <a:noFill/>
          <a:ln w="9525">
            <a:noFill/>
            <a:miter lim="800000"/>
            <a:headEnd/>
            <a:tailEnd/>
          </a:ln>
          <a:effectLst/>
        </p:spPr>
      </p:pic>
      <p:sp>
        <p:nvSpPr>
          <p:cNvPr id="3" name="Content Placeholder 2"/>
          <p:cNvSpPr>
            <a:spLocks noGrp="1"/>
          </p:cNvSpPr>
          <p:nvPr>
            <p:ph idx="1"/>
          </p:nvPr>
        </p:nvSpPr>
        <p:spPr>
          <a:xfrm>
            <a:off x="609600" y="1600201"/>
            <a:ext cx="5410200" cy="4525963"/>
          </a:xfrm>
        </p:spPr>
        <p:txBody>
          <a:bodyPr/>
          <a:lstStyle/>
          <a:p>
            <a:pPr marL="0" indent="0"/>
            <a:r>
              <a:rPr lang="en-US" baseline="30000" dirty="0">
                <a:solidFill>
                  <a:srgbClr val="C09200"/>
                </a:solidFill>
              </a:rPr>
              <a:t>8</a:t>
            </a:r>
            <a:r>
              <a:rPr lang="en-US" dirty="0">
                <a:solidFill>
                  <a:srgbClr val="C09200"/>
                </a:solidFill>
              </a:rPr>
              <a:t> If you really keep the royal law found in Scripture, </a:t>
            </a:r>
            <a:r>
              <a:rPr lang="en-US" dirty="0"/>
              <a:t>"Love your neighbor as yourself,"</a:t>
            </a:r>
            <a:r>
              <a:rPr lang="en-US" dirty="0">
                <a:solidFill>
                  <a:schemeClr val="tx2">
                    <a:lumMod val="20000"/>
                    <a:lumOff val="80000"/>
                  </a:schemeClr>
                </a:solidFill>
              </a:rPr>
              <a:t> </a:t>
            </a:r>
            <a:r>
              <a:rPr lang="en-US" dirty="0">
                <a:solidFill>
                  <a:srgbClr val="C09200"/>
                </a:solidFill>
              </a:rPr>
              <a:t>you are doing right.</a:t>
            </a:r>
          </a:p>
          <a:p>
            <a:r>
              <a:rPr lang="en-US" dirty="0">
                <a:solidFill>
                  <a:srgbClr val="C09200"/>
                </a:solidFill>
              </a:rPr>
              <a:t> </a:t>
            </a:r>
          </a:p>
        </p:txBody>
      </p:sp>
      <p:sp>
        <p:nvSpPr>
          <p:cNvPr id="8" name="Content Placeholder 2"/>
          <p:cNvSpPr txBox="1">
            <a:spLocks/>
          </p:cNvSpPr>
          <p:nvPr/>
        </p:nvSpPr>
        <p:spPr>
          <a:xfrm>
            <a:off x="2133600" y="2713038"/>
            <a:ext cx="4800600" cy="4525963"/>
          </a:xfrm>
          <a:prstGeom prst="rect">
            <a:avLst/>
          </a:prstGeom>
        </p:spPr>
        <p:txBody>
          <a:bodyPr vert="horz" lIns="91440" tIns="45720" rIns="91440" bIns="45720" rtlCol="0">
            <a:normAutofit/>
          </a:bodyPr>
          <a:lstStyle/>
          <a:p>
            <a:pPr>
              <a:spcBef>
                <a:spcPct val="20000"/>
              </a:spcBef>
              <a:defRPr/>
            </a:pPr>
            <a:endParaRPr lang="en-US" sz="36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2057400" y="4648200"/>
            <a:ext cx="3124200" cy="769441"/>
          </a:xfrm>
          <a:prstGeom prst="rect">
            <a:avLst/>
          </a:prstGeom>
          <a:noFill/>
        </p:spPr>
        <p:txBody>
          <a:bodyPr wrap="square" rtlCol="0">
            <a:spAutoFit/>
          </a:bodyPr>
          <a:lstStyle/>
          <a:p>
            <a:r>
              <a:rPr lang="en-US" sz="4400" b="1" dirty="0">
                <a:solidFill>
                  <a:srgbClr val="FFFF00"/>
                </a:solidFill>
                <a:effectLst>
                  <a:glow rad="127000">
                    <a:srgbClr val="C00000"/>
                  </a:glow>
                  <a:outerShdw blurRad="38100" dist="38100" dir="2700000" algn="tl">
                    <a:srgbClr val="000000">
                      <a:alpha val="43137"/>
                    </a:srgbClr>
                  </a:outerShdw>
                </a:effectLst>
              </a:rPr>
              <a:t>Luke 10</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991392"/>
            <a:ext cx="12192000" cy="55618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Webster says a “snob” is a person who: </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For </a:t>
            </a:r>
            <a:r>
              <a:rPr lang="en-US" u="sng" dirty="0"/>
              <a:t>Sin</a:t>
            </a:r>
            <a:r>
              <a:rPr lang="en-US" dirty="0"/>
              <a:t> Sake!</a:t>
            </a:r>
          </a:p>
        </p:txBody>
      </p:sp>
      <p:sp>
        <p:nvSpPr>
          <p:cNvPr id="3" name="Content Placeholder 2"/>
          <p:cNvSpPr>
            <a:spLocks noGrp="1"/>
          </p:cNvSpPr>
          <p:nvPr>
            <p:ph idx="1"/>
          </p:nvPr>
        </p:nvSpPr>
        <p:spPr>
          <a:xfrm>
            <a:off x="5638800" y="1600201"/>
            <a:ext cx="5029200" cy="4525963"/>
          </a:xfrm>
        </p:spPr>
        <p:txBody>
          <a:bodyPr>
            <a:normAutofit/>
          </a:bodyPr>
          <a:lstStyle/>
          <a:p>
            <a:pPr marL="0" indent="0">
              <a:lnSpc>
                <a:spcPct val="90000"/>
              </a:lnSpc>
            </a:pPr>
            <a:r>
              <a:rPr lang="en-US" sz="4000" baseline="30000" dirty="0"/>
              <a:t>9</a:t>
            </a:r>
            <a:r>
              <a:rPr lang="en-US" sz="4000" dirty="0"/>
              <a:t> But if you show favoritism, </a:t>
            </a:r>
            <a:r>
              <a:rPr lang="en-US" sz="4000" dirty="0">
                <a:solidFill>
                  <a:srgbClr val="FFFF00"/>
                </a:solidFill>
                <a:effectLst>
                  <a:glow rad="127000">
                    <a:srgbClr val="C00000"/>
                  </a:glow>
                  <a:outerShdw blurRad="38100" dist="38100" dir="2700000" algn="tl">
                    <a:srgbClr val="000000">
                      <a:alpha val="43137"/>
                    </a:srgbClr>
                  </a:outerShdw>
                </a:effectLst>
              </a:rPr>
              <a:t>you sin</a:t>
            </a:r>
          </a:p>
        </p:txBody>
      </p:sp>
      <p:pic>
        <p:nvPicPr>
          <p:cNvPr id="5" name="Picture 2"/>
          <p:cNvPicPr>
            <a:picLocks noChangeAspect="1" noChangeArrowheads="1"/>
          </p:cNvPicPr>
          <p:nvPr/>
        </p:nvPicPr>
        <p:blipFill>
          <a:blip r:embed="rId2" cstate="print"/>
          <a:srcRect l="16247" b="9963"/>
          <a:stretch>
            <a:fillRect/>
          </a:stretch>
        </p:blipFill>
        <p:spPr bwMode="auto">
          <a:xfrm>
            <a:off x="0" y="990600"/>
            <a:ext cx="5106408" cy="5867400"/>
          </a:xfrm>
          <a:prstGeom prst="rect">
            <a:avLst/>
          </a:prstGeom>
          <a:noFill/>
          <a:ln w="9525">
            <a:noFill/>
            <a:miter lim="800000"/>
            <a:headEnd/>
            <a:tailEnd/>
          </a:ln>
          <a:effectLst/>
        </p:spPr>
      </p:pic>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6247" b="9963"/>
          <a:stretch>
            <a:fillRect/>
          </a:stretch>
        </p:blipFill>
        <p:spPr bwMode="auto">
          <a:xfrm>
            <a:off x="0" y="990600"/>
            <a:ext cx="5106408" cy="58674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[4] For </a:t>
            </a:r>
            <a:r>
              <a:rPr lang="en-US" u="sng" dirty="0"/>
              <a:t>Sin</a:t>
            </a:r>
            <a:r>
              <a:rPr lang="en-US" dirty="0"/>
              <a:t> Sake!</a:t>
            </a:r>
          </a:p>
        </p:txBody>
      </p:sp>
      <p:sp>
        <p:nvSpPr>
          <p:cNvPr id="3" name="Content Placeholder 2"/>
          <p:cNvSpPr>
            <a:spLocks noGrp="1"/>
          </p:cNvSpPr>
          <p:nvPr>
            <p:ph idx="1"/>
          </p:nvPr>
        </p:nvSpPr>
        <p:spPr>
          <a:xfrm>
            <a:off x="5638800" y="1600201"/>
            <a:ext cx="5029200" cy="4525963"/>
          </a:xfrm>
        </p:spPr>
        <p:txBody>
          <a:bodyPr>
            <a:normAutofit/>
          </a:bodyPr>
          <a:lstStyle/>
          <a:p>
            <a:pPr marL="0" indent="0">
              <a:lnSpc>
                <a:spcPct val="90000"/>
              </a:lnSpc>
            </a:pPr>
            <a:r>
              <a:rPr lang="en-US" sz="4000" baseline="30000" dirty="0"/>
              <a:t>9</a:t>
            </a:r>
            <a:r>
              <a:rPr lang="en-US" sz="4000" dirty="0"/>
              <a:t> But if you show favoritism, </a:t>
            </a:r>
            <a:r>
              <a:rPr lang="en-US" sz="4000" dirty="0">
                <a:solidFill>
                  <a:srgbClr val="FFFF00"/>
                </a:solidFill>
              </a:rPr>
              <a:t>you sin </a:t>
            </a:r>
            <a:r>
              <a:rPr lang="en-US" sz="4000" dirty="0"/>
              <a:t>and  </a:t>
            </a:r>
            <a:br>
              <a:rPr lang="en-US" sz="4000" dirty="0"/>
            </a:br>
            <a:r>
              <a:rPr lang="en-US" sz="4000" dirty="0"/>
              <a:t>   are convicted by the </a:t>
            </a:r>
            <a:br>
              <a:rPr lang="en-US" sz="4000" dirty="0"/>
            </a:br>
            <a:r>
              <a:rPr lang="en-US" sz="4000" dirty="0"/>
              <a:t>      law </a:t>
            </a:r>
            <a:r>
              <a:rPr lang="en-US" sz="4000" dirty="0">
                <a:solidFill>
                  <a:srgbClr val="FFFF00"/>
                </a:solidFill>
              </a:rPr>
              <a:t>as lawbreakers</a:t>
            </a:r>
            <a:r>
              <a:rPr lang="en-US" sz="4000" dirty="0"/>
              <a:t>.</a:t>
            </a:r>
          </a:p>
          <a:p>
            <a:pPr marL="0" indent="0">
              <a:lnSpc>
                <a:spcPct val="90000"/>
              </a:lnSpc>
            </a:pPr>
            <a:r>
              <a:rPr lang="en-US" sz="4000" dirty="0"/>
              <a:t>      </a:t>
            </a:r>
          </a:p>
        </p:txBody>
      </p:sp>
      <p:pic>
        <p:nvPicPr>
          <p:cNvPr id="2054" name="Picture 6"/>
          <p:cNvPicPr>
            <a:picLocks noChangeAspect="1" noChangeArrowheads="1"/>
          </p:cNvPicPr>
          <p:nvPr/>
        </p:nvPicPr>
        <p:blipFill>
          <a:blip r:embed="rId3" cstate="print"/>
          <a:srcRect/>
          <a:stretch>
            <a:fillRect/>
          </a:stretch>
        </p:blipFill>
        <p:spPr bwMode="auto">
          <a:xfrm>
            <a:off x="762000" y="1524000"/>
            <a:ext cx="4283075" cy="5192712"/>
          </a:xfrm>
          <a:prstGeom prst="rect">
            <a:avLst/>
          </a:prstGeom>
          <a:noFill/>
          <a:ln w="9525">
            <a:noFill/>
            <a:miter lim="800000"/>
            <a:headEnd/>
            <a:tailEnd/>
          </a:ln>
          <a:effectLst/>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6247" b="9963"/>
          <a:stretch>
            <a:fillRect/>
          </a:stretch>
        </p:blipFill>
        <p:spPr bwMode="auto">
          <a:xfrm>
            <a:off x="0" y="990600"/>
            <a:ext cx="5106408" cy="58674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[4] For </a:t>
            </a:r>
            <a:r>
              <a:rPr lang="en-US" u="sng" dirty="0"/>
              <a:t>Sin</a:t>
            </a:r>
            <a:r>
              <a:rPr lang="en-US" dirty="0"/>
              <a:t> Sake!</a:t>
            </a:r>
          </a:p>
        </p:txBody>
      </p:sp>
      <p:sp>
        <p:nvSpPr>
          <p:cNvPr id="3" name="Content Placeholder 2"/>
          <p:cNvSpPr>
            <a:spLocks noGrp="1"/>
          </p:cNvSpPr>
          <p:nvPr>
            <p:ph idx="1"/>
          </p:nvPr>
        </p:nvSpPr>
        <p:spPr>
          <a:xfrm>
            <a:off x="5638800" y="1600201"/>
            <a:ext cx="5029200" cy="4525963"/>
          </a:xfrm>
        </p:spPr>
        <p:txBody>
          <a:bodyPr>
            <a:normAutofit/>
          </a:bodyPr>
          <a:lstStyle/>
          <a:p>
            <a:pPr marL="0" indent="0">
              <a:lnSpc>
                <a:spcPct val="90000"/>
              </a:lnSpc>
            </a:pPr>
            <a:r>
              <a:rPr lang="en-US" sz="4000" baseline="30000" dirty="0"/>
              <a:t>9</a:t>
            </a:r>
            <a:r>
              <a:rPr lang="en-US" sz="4000" dirty="0"/>
              <a:t> But if you show favoritism, </a:t>
            </a:r>
            <a:r>
              <a:rPr lang="en-US" sz="4000" dirty="0">
                <a:solidFill>
                  <a:srgbClr val="FFFF00"/>
                </a:solidFill>
              </a:rPr>
              <a:t>you sin </a:t>
            </a:r>
            <a:r>
              <a:rPr lang="en-US" sz="4000" dirty="0"/>
              <a:t>and  </a:t>
            </a:r>
            <a:br>
              <a:rPr lang="en-US" sz="4000" dirty="0"/>
            </a:br>
            <a:r>
              <a:rPr lang="en-US" sz="4000" dirty="0"/>
              <a:t>   are convicted by the </a:t>
            </a:r>
            <a:br>
              <a:rPr lang="en-US" sz="4000" dirty="0"/>
            </a:br>
            <a:r>
              <a:rPr lang="en-US" sz="4000" dirty="0"/>
              <a:t>      law </a:t>
            </a:r>
            <a:r>
              <a:rPr lang="en-US" sz="4000" dirty="0">
                <a:solidFill>
                  <a:srgbClr val="FFFF00"/>
                </a:solidFill>
              </a:rPr>
              <a:t>as lawbreakers</a:t>
            </a:r>
            <a:r>
              <a:rPr lang="en-US" sz="4000" dirty="0"/>
              <a:t>.</a:t>
            </a:r>
          </a:p>
          <a:p>
            <a:pPr marL="0" indent="0">
              <a:lnSpc>
                <a:spcPct val="90000"/>
              </a:lnSpc>
            </a:pPr>
            <a:r>
              <a:rPr lang="en-US" sz="4000" dirty="0"/>
              <a:t>      </a:t>
            </a:r>
          </a:p>
        </p:txBody>
      </p:sp>
      <p:pic>
        <p:nvPicPr>
          <p:cNvPr id="2054" name="Picture 6"/>
          <p:cNvPicPr>
            <a:picLocks noChangeAspect="1" noChangeArrowheads="1"/>
          </p:cNvPicPr>
          <p:nvPr/>
        </p:nvPicPr>
        <p:blipFill>
          <a:blip r:embed="rId3" cstate="print"/>
          <a:srcRect/>
          <a:stretch>
            <a:fillRect/>
          </a:stretch>
        </p:blipFill>
        <p:spPr bwMode="auto">
          <a:xfrm>
            <a:off x="762000" y="1524000"/>
            <a:ext cx="4283075" cy="5192712"/>
          </a:xfrm>
          <a:prstGeom prst="rect">
            <a:avLst/>
          </a:prstGeom>
          <a:noFill/>
          <a:ln w="9525">
            <a:noFill/>
            <a:miter lim="800000"/>
            <a:headEnd/>
            <a:tailEnd/>
          </a:ln>
          <a:effectLst/>
        </p:spPr>
      </p:pic>
      <p:sp>
        <p:nvSpPr>
          <p:cNvPr id="6" name="TextBox 5"/>
          <p:cNvSpPr txBox="1"/>
          <p:nvPr/>
        </p:nvSpPr>
        <p:spPr>
          <a:xfrm>
            <a:off x="6858000" y="4419600"/>
            <a:ext cx="3200400" cy="1569660"/>
          </a:xfrm>
          <a:prstGeom prst="rect">
            <a:avLst/>
          </a:prstGeom>
          <a:solidFill>
            <a:srgbClr val="C00000"/>
          </a:solidFill>
          <a:effectLst>
            <a:softEdge rad="317500"/>
          </a:effectLst>
        </p:spPr>
        <p:txBody>
          <a:bodyPr wrap="square" rtlCol="0">
            <a:spAutoFit/>
          </a:bodyPr>
          <a:lstStyle/>
          <a:p>
            <a:r>
              <a:rPr lang="en-US" sz="9600" b="1" dirty="0">
                <a:solidFill>
                  <a:srgbClr val="FFFF00"/>
                </a:solidFill>
                <a:effectLst>
                  <a:outerShdw blurRad="38100" dist="38100" dir="2700000" algn="tl">
                    <a:srgbClr val="000000">
                      <a:alpha val="43137"/>
                    </a:srgbClr>
                  </a:outerShdw>
                </a:effectLst>
              </a:rPr>
              <a:t>Why?</a:t>
            </a:r>
          </a:p>
        </p:txBody>
      </p:sp>
    </p:spTree>
    <p:extLst>
      <p:ext uri="{BB962C8B-B14F-4D97-AF65-F5344CB8AC3E}">
        <p14:creationId xmlns:p14="http://schemas.microsoft.com/office/powerpoint/2010/main" val="32961703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6247" b="9963"/>
          <a:stretch>
            <a:fillRect/>
          </a:stretch>
        </p:blipFill>
        <p:spPr bwMode="auto">
          <a:xfrm>
            <a:off x="0" y="990600"/>
            <a:ext cx="5106408" cy="58674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[4] For </a:t>
            </a:r>
            <a:r>
              <a:rPr lang="en-US" u="sng" dirty="0"/>
              <a:t>Sin</a:t>
            </a:r>
            <a:r>
              <a:rPr lang="en-US" dirty="0"/>
              <a:t> Sake!</a:t>
            </a:r>
          </a:p>
        </p:txBody>
      </p:sp>
      <p:sp>
        <p:nvSpPr>
          <p:cNvPr id="3" name="Content Placeholder 2"/>
          <p:cNvSpPr>
            <a:spLocks noGrp="1"/>
          </p:cNvSpPr>
          <p:nvPr>
            <p:ph idx="1"/>
          </p:nvPr>
        </p:nvSpPr>
        <p:spPr>
          <a:xfrm>
            <a:off x="5638800" y="1600201"/>
            <a:ext cx="5715000" cy="5943599"/>
          </a:xfrm>
        </p:spPr>
        <p:txBody>
          <a:bodyPr>
            <a:noAutofit/>
          </a:bodyPr>
          <a:lstStyle/>
          <a:p>
            <a:pPr marL="0" indent="0">
              <a:lnSpc>
                <a:spcPct val="90000"/>
              </a:lnSpc>
            </a:pPr>
            <a:r>
              <a:rPr lang="en-US" sz="4000" baseline="30000" dirty="0"/>
              <a:t>9</a:t>
            </a:r>
            <a:r>
              <a:rPr lang="en-US" sz="4000" dirty="0"/>
              <a:t> But if you show favoritism, you sin and  </a:t>
            </a:r>
            <a:br>
              <a:rPr lang="en-US" sz="4000" dirty="0"/>
            </a:br>
            <a:r>
              <a:rPr lang="en-US" sz="4000" dirty="0"/>
              <a:t>   are convicted by the </a:t>
            </a:r>
            <a:br>
              <a:rPr lang="en-US" sz="4000" dirty="0"/>
            </a:br>
            <a:r>
              <a:rPr lang="en-US" sz="4000" dirty="0"/>
              <a:t>      law as lawbreakers.</a:t>
            </a:r>
          </a:p>
          <a:p>
            <a:pPr marL="0" indent="0">
              <a:lnSpc>
                <a:spcPct val="90000"/>
              </a:lnSpc>
            </a:pPr>
            <a:r>
              <a:rPr lang="en-US" sz="4000" dirty="0"/>
              <a:t>      </a:t>
            </a:r>
            <a:r>
              <a:rPr lang="en-US" sz="4000" baseline="30000" dirty="0"/>
              <a:t>10</a:t>
            </a:r>
            <a:r>
              <a:rPr lang="en-US" sz="4000" dirty="0"/>
              <a:t> </a:t>
            </a:r>
            <a:r>
              <a:rPr lang="en-US" sz="4000" dirty="0">
                <a:solidFill>
                  <a:srgbClr val="FFFF00"/>
                </a:solidFill>
                <a:effectLst>
                  <a:glow rad="127000">
                    <a:srgbClr val="C00000"/>
                  </a:glow>
                  <a:outerShdw blurRad="38100" dist="38100" dir="2700000" algn="tl">
                    <a:srgbClr val="000000">
                      <a:alpha val="43137"/>
                    </a:srgbClr>
                  </a:outerShdw>
                </a:effectLst>
              </a:rPr>
              <a:t>For</a:t>
            </a:r>
            <a:r>
              <a:rPr lang="en-US" sz="4000" dirty="0">
                <a:solidFill>
                  <a:srgbClr val="FFFF00"/>
                </a:solidFill>
              </a:rPr>
              <a:t> whoever keeps </a:t>
            </a:r>
            <a:br>
              <a:rPr lang="en-US" sz="4000" dirty="0">
                <a:solidFill>
                  <a:srgbClr val="FFFF00"/>
                </a:solidFill>
              </a:rPr>
            </a:br>
            <a:r>
              <a:rPr lang="en-US" sz="4000" dirty="0">
                <a:solidFill>
                  <a:srgbClr val="FFFF00"/>
                </a:solidFill>
              </a:rPr>
              <a:t>      the whole law and yet </a:t>
            </a:r>
            <a:br>
              <a:rPr lang="en-US" sz="4000" dirty="0">
                <a:solidFill>
                  <a:srgbClr val="FFFF00"/>
                </a:solidFill>
              </a:rPr>
            </a:br>
            <a:r>
              <a:rPr lang="en-US" sz="4000" dirty="0">
                <a:solidFill>
                  <a:srgbClr val="FFFF00"/>
                </a:solidFill>
              </a:rPr>
              <a:t>      stumbles at just one </a:t>
            </a:r>
            <a:br>
              <a:rPr lang="en-US" sz="4000" dirty="0">
                <a:solidFill>
                  <a:srgbClr val="FFFF00"/>
                </a:solidFill>
              </a:rPr>
            </a:br>
            <a:r>
              <a:rPr lang="en-US" sz="4000" dirty="0">
                <a:solidFill>
                  <a:srgbClr val="FFFF00"/>
                </a:solidFill>
              </a:rPr>
              <a:t>    point is guilty of </a:t>
            </a:r>
            <a:br>
              <a:rPr lang="en-US" sz="4000" dirty="0">
                <a:solidFill>
                  <a:srgbClr val="FFFF00"/>
                </a:solidFill>
              </a:rPr>
            </a:br>
            <a:r>
              <a:rPr lang="en-US" sz="4000" dirty="0">
                <a:solidFill>
                  <a:srgbClr val="FFFF00"/>
                </a:solidFill>
              </a:rPr>
              <a:t>    breaking all of it.</a:t>
            </a:r>
          </a:p>
        </p:txBody>
      </p:sp>
      <p:pic>
        <p:nvPicPr>
          <p:cNvPr id="7" name="Picture 6"/>
          <p:cNvPicPr>
            <a:picLocks noChangeAspect="1" noChangeArrowheads="1"/>
          </p:cNvPicPr>
          <p:nvPr/>
        </p:nvPicPr>
        <p:blipFill>
          <a:blip r:embed="rId3" cstate="print"/>
          <a:srcRect/>
          <a:stretch>
            <a:fillRect/>
          </a:stretch>
        </p:blipFill>
        <p:spPr bwMode="auto">
          <a:xfrm>
            <a:off x="762000" y="1524000"/>
            <a:ext cx="4283075" cy="5192712"/>
          </a:xfrm>
          <a:prstGeom prst="rect">
            <a:avLst/>
          </a:prstGeom>
          <a:noFill/>
          <a:ln w="9525">
            <a:noFill/>
            <a:miter lim="800000"/>
            <a:headEnd/>
            <a:tailEnd/>
          </a:ln>
          <a:effectLst/>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6247" b="9963"/>
          <a:stretch>
            <a:fillRect/>
          </a:stretch>
        </p:blipFill>
        <p:spPr bwMode="auto">
          <a:xfrm>
            <a:off x="0" y="990600"/>
            <a:ext cx="5106408" cy="58674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[4] For </a:t>
            </a:r>
            <a:r>
              <a:rPr lang="en-US" u="sng" dirty="0"/>
              <a:t>Sin</a:t>
            </a:r>
            <a:r>
              <a:rPr lang="en-US" dirty="0"/>
              <a:t> Sake!</a:t>
            </a:r>
          </a:p>
        </p:txBody>
      </p:sp>
      <p:sp>
        <p:nvSpPr>
          <p:cNvPr id="3" name="Content Placeholder 2"/>
          <p:cNvSpPr>
            <a:spLocks noGrp="1"/>
          </p:cNvSpPr>
          <p:nvPr>
            <p:ph idx="1"/>
          </p:nvPr>
        </p:nvSpPr>
        <p:spPr>
          <a:xfrm>
            <a:off x="5791200" y="1600201"/>
            <a:ext cx="5715000" cy="4525963"/>
          </a:xfrm>
        </p:spPr>
        <p:txBody>
          <a:bodyPr>
            <a:noAutofit/>
          </a:bodyPr>
          <a:lstStyle/>
          <a:p>
            <a:r>
              <a:rPr lang="en-US" sz="4000" baseline="30000" dirty="0"/>
              <a:t>11</a:t>
            </a:r>
            <a:r>
              <a:rPr lang="en-US" sz="4000" dirty="0"/>
              <a:t> </a:t>
            </a:r>
            <a:r>
              <a:rPr lang="en-US" sz="4000" dirty="0">
                <a:solidFill>
                  <a:srgbClr val="FFFF00"/>
                </a:solidFill>
                <a:effectLst>
                  <a:glow rad="127000">
                    <a:srgbClr val="C00000"/>
                  </a:glow>
                  <a:outerShdw blurRad="38100" dist="38100" dir="2700000" algn="tl">
                    <a:srgbClr val="000000">
                      <a:alpha val="43137"/>
                    </a:srgbClr>
                  </a:outerShdw>
                </a:effectLst>
              </a:rPr>
              <a:t>For</a:t>
            </a:r>
            <a:r>
              <a:rPr lang="en-US" sz="4000" dirty="0">
                <a:effectLst>
                  <a:glow rad="127000">
                    <a:srgbClr val="C00000"/>
                  </a:glow>
                  <a:outerShdw blurRad="38100" dist="38100" dir="2700000" algn="tl">
                    <a:srgbClr val="000000">
                      <a:alpha val="43137"/>
                    </a:srgbClr>
                  </a:outerShdw>
                </a:effectLst>
              </a:rPr>
              <a:t> </a:t>
            </a:r>
            <a:r>
              <a:rPr lang="en-US" sz="4000" dirty="0"/>
              <a:t>he who said, "Do not commit adultery," also said, "Do not </a:t>
            </a:r>
            <a:br>
              <a:rPr lang="en-US" sz="4000" dirty="0"/>
            </a:br>
            <a:r>
              <a:rPr lang="en-US" sz="4000" dirty="0"/>
              <a:t> murder." If you do not  </a:t>
            </a:r>
            <a:br>
              <a:rPr lang="en-US" sz="4000" dirty="0"/>
            </a:br>
            <a:r>
              <a:rPr lang="en-US" sz="4000" dirty="0"/>
              <a:t>  commit adultery but </a:t>
            </a:r>
            <a:br>
              <a:rPr lang="en-US" sz="4000" dirty="0"/>
            </a:br>
            <a:r>
              <a:rPr lang="en-US" sz="4000" dirty="0"/>
              <a:t>  do commit murder, </a:t>
            </a:r>
            <a:br>
              <a:rPr lang="en-US" sz="4000" dirty="0"/>
            </a:br>
            <a:r>
              <a:rPr lang="en-US" sz="4000" dirty="0"/>
              <a:t>  you have become a lawbreaker.</a:t>
            </a:r>
          </a:p>
        </p:txBody>
      </p:sp>
      <p:pic>
        <p:nvPicPr>
          <p:cNvPr id="8" name="Picture 7"/>
          <p:cNvPicPr>
            <a:picLocks noChangeAspect="1" noChangeArrowheads="1"/>
          </p:cNvPicPr>
          <p:nvPr/>
        </p:nvPicPr>
        <p:blipFill>
          <a:blip r:embed="rId3" cstate="print"/>
          <a:srcRect/>
          <a:stretch>
            <a:fillRect/>
          </a:stretch>
        </p:blipFill>
        <p:spPr bwMode="auto">
          <a:xfrm>
            <a:off x="762000" y="1524000"/>
            <a:ext cx="4283075" cy="5192712"/>
          </a:xfrm>
          <a:prstGeom prst="rect">
            <a:avLst/>
          </a:prstGeom>
          <a:noFill/>
          <a:ln w="9525">
            <a:noFill/>
            <a:miter lim="800000"/>
            <a:headEnd/>
            <a:tailEnd/>
          </a:ln>
          <a:effectLst/>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ELIMINATE Snobbery</a:t>
            </a:r>
          </a:p>
        </p:txBody>
      </p:sp>
      <p:sp>
        <p:nvSpPr>
          <p:cNvPr id="6" name="Content Placeholder 5"/>
          <p:cNvSpPr>
            <a:spLocks noGrp="1"/>
          </p:cNvSpPr>
          <p:nvPr>
            <p:ph idx="1"/>
          </p:nvPr>
        </p:nvSpPr>
        <p:spPr>
          <a:xfrm>
            <a:off x="914400" y="1600201"/>
            <a:ext cx="10668000" cy="4525963"/>
          </a:xfrm>
        </p:spPr>
        <p:txBody>
          <a:bodyPr>
            <a:normAutofit/>
          </a:bodyPr>
          <a:lstStyle/>
          <a:p>
            <a:pPr marL="0" indent="0"/>
            <a:r>
              <a:rPr lang="en-US" sz="4800" dirty="0"/>
              <a:t>Four ACTIONS </a:t>
            </a:r>
            <a:br>
              <a:rPr lang="en-US" sz="4800" dirty="0"/>
            </a:br>
            <a:r>
              <a:rPr lang="en-US" sz="4800" dirty="0"/>
              <a:t>worth taking...</a:t>
            </a:r>
          </a:p>
        </p:txBody>
      </p:sp>
      <p:pic>
        <p:nvPicPr>
          <p:cNvPr id="5" name="Picture 2"/>
          <p:cNvPicPr>
            <a:picLocks noChangeAspect="1" noChangeArrowheads="1"/>
          </p:cNvPicPr>
          <p:nvPr/>
        </p:nvPicPr>
        <p:blipFill>
          <a:blip r:embed="rId2" cstate="print"/>
          <a:srcRect/>
          <a:stretch>
            <a:fillRect/>
          </a:stretch>
        </p:blipFill>
        <p:spPr bwMode="auto">
          <a:xfrm>
            <a:off x="7152256" y="1219201"/>
            <a:ext cx="3515744" cy="5472333"/>
          </a:xfrm>
          <a:prstGeom prst="rect">
            <a:avLst/>
          </a:prstGeom>
          <a:noFill/>
          <a:ln w="9525">
            <a:noFill/>
            <a:miter lim="800000"/>
            <a:headEnd/>
            <a:tailEnd/>
          </a:ln>
          <a:effectLst/>
        </p:spPr>
      </p:pic>
      <p:sp>
        <p:nvSpPr>
          <p:cNvPr id="7" name="&quot;No&quot; Symbol 6"/>
          <p:cNvSpPr/>
          <p:nvPr/>
        </p:nvSpPr>
        <p:spPr>
          <a:xfrm>
            <a:off x="6324600" y="1752600"/>
            <a:ext cx="3810000" cy="3733800"/>
          </a:xfrm>
          <a:prstGeom prst="noSmoking">
            <a:avLst>
              <a:gd name="adj" fmla="val 12296"/>
            </a:avLst>
          </a:prstGeom>
          <a:solidFill>
            <a:srgbClr val="FF0000">
              <a:alpha val="5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pic>
        <p:nvPicPr>
          <p:cNvPr id="6" name="Picture 2"/>
          <p:cNvPicPr>
            <a:picLocks noChangeAspect="1" noChangeArrowheads="1"/>
          </p:cNvPicPr>
          <p:nvPr/>
        </p:nvPicPr>
        <p:blipFill>
          <a:blip r:embed="rId3" cstate="print"/>
          <a:srcRect/>
          <a:stretch>
            <a:fillRect/>
          </a:stretch>
        </p:blipFill>
        <p:spPr bwMode="auto">
          <a:xfrm>
            <a:off x="3429000" y="3473960"/>
            <a:ext cx="7467600" cy="361264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1- Act on the </a:t>
            </a:r>
            <a:r>
              <a:rPr lang="en-US" u="sng" dirty="0"/>
              <a:t>Word</a:t>
            </a:r>
            <a:r>
              <a:rPr lang="en-US" dirty="0"/>
              <a:t> </a:t>
            </a:r>
            <a:r>
              <a:rPr lang="en-US" u="sng" dirty="0"/>
              <a:t>of</a:t>
            </a:r>
            <a:r>
              <a:rPr lang="en-US" dirty="0"/>
              <a:t> </a:t>
            </a:r>
            <a:r>
              <a:rPr lang="en-US" u="sng" dirty="0"/>
              <a:t>God</a:t>
            </a:r>
          </a:p>
        </p:txBody>
      </p:sp>
      <p:sp>
        <p:nvSpPr>
          <p:cNvPr id="3" name="Content Placeholder 2"/>
          <p:cNvSpPr>
            <a:spLocks noGrp="1"/>
          </p:cNvSpPr>
          <p:nvPr>
            <p:ph idx="1"/>
          </p:nvPr>
        </p:nvSpPr>
        <p:spPr>
          <a:xfrm>
            <a:off x="762000" y="1600201"/>
            <a:ext cx="10439400" cy="4525963"/>
          </a:xfrm>
        </p:spPr>
        <p:txBody>
          <a:bodyPr>
            <a:normAutofit/>
          </a:bodyPr>
          <a:lstStyle/>
          <a:p>
            <a:pPr algn="ctr"/>
            <a:r>
              <a:rPr lang="en-US" sz="4000" baseline="30000" dirty="0"/>
              <a:t>12</a:t>
            </a:r>
            <a:r>
              <a:rPr lang="en-US" sz="4000" dirty="0"/>
              <a:t> Speak and </a:t>
            </a:r>
            <a:r>
              <a:rPr lang="en-US" sz="4000" dirty="0">
                <a:solidFill>
                  <a:srgbClr val="FFFF00"/>
                </a:solidFill>
                <a:effectLst>
                  <a:glow rad="127000">
                    <a:srgbClr val="C00000"/>
                  </a:glow>
                  <a:outerShdw blurRad="38100" dist="38100" dir="2700000" algn="tl">
                    <a:srgbClr val="000000">
                      <a:alpha val="43137"/>
                    </a:srgbClr>
                  </a:outerShdw>
                </a:effectLst>
              </a:rPr>
              <a:t>act</a:t>
            </a:r>
            <a:r>
              <a:rPr lang="en-US" sz="4000" dirty="0">
                <a:effectLst>
                  <a:glow rad="127000">
                    <a:srgbClr val="C00000"/>
                  </a:glow>
                  <a:outerShdw blurRad="38100" dist="38100" dir="2700000" algn="tl">
                    <a:srgbClr val="000000">
                      <a:alpha val="43137"/>
                    </a:srgbClr>
                  </a:outerShdw>
                </a:effectLst>
              </a:rPr>
              <a:t> </a:t>
            </a:r>
            <a:r>
              <a:rPr lang="en-US" sz="4000" dirty="0"/>
              <a:t>as those who are going to be judged by</a:t>
            </a:r>
            <a:r>
              <a:rPr lang="en-US" sz="4000" dirty="0">
                <a:solidFill>
                  <a:srgbClr val="FFFF00"/>
                </a:solidFill>
              </a:rPr>
              <a:t> </a:t>
            </a:r>
            <a:r>
              <a:rPr lang="en-US" sz="4000" dirty="0">
                <a:solidFill>
                  <a:srgbClr val="FFFF00"/>
                </a:solidFill>
                <a:effectLst>
                  <a:glow rad="127000">
                    <a:srgbClr val="C00000"/>
                  </a:glow>
                  <a:outerShdw blurRad="38100" dist="38100" dir="2700000" algn="tl">
                    <a:srgbClr val="000000">
                      <a:alpha val="43137"/>
                    </a:srgbClr>
                  </a:outerShdw>
                </a:effectLst>
              </a:rPr>
              <a:t>the law that gives freedom</a:t>
            </a:r>
            <a:r>
              <a:rPr lang="en-US" sz="4000" dirty="0"/>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35000"/>
            <a:ext cx="12192000" cy="8128000"/>
          </a:xfrm>
          <a:prstGeom prst="rect">
            <a:avLst/>
          </a:prstGeom>
        </p:spPr>
      </p:pic>
      <p:sp>
        <p:nvSpPr>
          <p:cNvPr id="2" name="Title 1"/>
          <p:cNvSpPr>
            <a:spLocks noGrp="1"/>
          </p:cNvSpPr>
          <p:nvPr>
            <p:ph type="title"/>
          </p:nvPr>
        </p:nvSpPr>
        <p:spPr>
          <a:solidFill>
            <a:srgbClr val="162C42">
              <a:alpha val="49000"/>
            </a:srgbClr>
          </a:solidFill>
          <a:effectLst>
            <a:softEdge rad="127000"/>
          </a:effectLst>
        </p:spPr>
        <p:txBody>
          <a:bodyPr/>
          <a:lstStyle/>
          <a:p>
            <a:pPr algn="l"/>
            <a:r>
              <a:rPr lang="en-US" dirty="0"/>
              <a:t>Does the Law of the Tracks ...</a:t>
            </a:r>
          </a:p>
        </p:txBody>
      </p:sp>
      <p:sp>
        <p:nvSpPr>
          <p:cNvPr id="5" name="Content Placeholder 4"/>
          <p:cNvSpPr>
            <a:spLocks noGrp="1"/>
          </p:cNvSpPr>
          <p:nvPr>
            <p:ph idx="1"/>
          </p:nvPr>
        </p:nvSpPr>
        <p:spPr>
          <a:xfrm>
            <a:off x="2895600" y="4953000"/>
            <a:ext cx="5943600" cy="838200"/>
          </a:xfrm>
          <a:solidFill>
            <a:srgbClr val="162C42">
              <a:alpha val="49000"/>
            </a:srgbClr>
          </a:solidFill>
          <a:effectLst>
            <a:softEdge rad="127000"/>
          </a:effectLst>
        </p:spPr>
        <p:txBody>
          <a:bodyPr>
            <a:normAutofit/>
          </a:bodyPr>
          <a:lstStyle/>
          <a:p>
            <a:pPr marL="0" indent="0" algn="ctr">
              <a:lnSpc>
                <a:spcPts val="6800"/>
              </a:lnSpc>
            </a:pPr>
            <a:r>
              <a:rPr lang="en-US" sz="7200" dirty="0"/>
              <a:t>Limit or Free?</a:t>
            </a:r>
          </a:p>
        </p:txBody>
      </p:sp>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35000"/>
            <a:ext cx="12192000" cy="8128000"/>
          </a:xfrm>
          <a:prstGeom prst="rect">
            <a:avLst/>
          </a:prstGeom>
        </p:spPr>
      </p:pic>
      <p:sp>
        <p:nvSpPr>
          <p:cNvPr id="2" name="Title 1"/>
          <p:cNvSpPr>
            <a:spLocks noGrp="1"/>
          </p:cNvSpPr>
          <p:nvPr>
            <p:ph type="title"/>
          </p:nvPr>
        </p:nvSpPr>
        <p:spPr/>
        <p:txBody>
          <a:bodyPr/>
          <a:lstStyle/>
          <a:p>
            <a:r>
              <a:rPr lang="en-US" dirty="0"/>
              <a:t>Is the train most free ...</a:t>
            </a:r>
          </a:p>
        </p:txBody>
      </p:sp>
      <p:sp>
        <p:nvSpPr>
          <p:cNvPr id="7" name="Content Placeholder 4"/>
          <p:cNvSpPr txBox="1">
            <a:spLocks/>
          </p:cNvSpPr>
          <p:nvPr/>
        </p:nvSpPr>
        <p:spPr>
          <a:xfrm>
            <a:off x="3048000" y="4953000"/>
            <a:ext cx="6096000" cy="914400"/>
          </a:xfrm>
          <a:prstGeom prst="rect">
            <a:avLst/>
          </a:prstGeom>
          <a:solidFill>
            <a:srgbClr val="162C42">
              <a:alpha val="50000"/>
            </a:srgbClr>
          </a:solidFill>
          <a:effectLst>
            <a:softEdge rad="127000"/>
          </a:effectLst>
        </p:spPr>
        <p:txBody>
          <a:bodyPr vert="horz" lIns="91440" tIns="45720" rIns="91440" bIns="45720" rtlCol="0">
            <a:noAutofit/>
          </a:bodyPr>
          <a:lstStyle/>
          <a:p>
            <a:pPr algn="ctr">
              <a:lnSpc>
                <a:spcPts val="6800"/>
              </a:lnSpc>
              <a:spcBef>
                <a:spcPct val="20000"/>
              </a:spcBef>
              <a:defRPr/>
            </a:pPr>
            <a:r>
              <a:rPr lang="en-US" sz="7200" b="1" dirty="0">
                <a:solidFill>
                  <a:schemeClr val="bg1"/>
                </a:solidFill>
                <a:effectLst>
                  <a:outerShdw blurRad="38100" dist="38100" dir="2700000" algn="tl">
                    <a:srgbClr val="000000">
                      <a:alpha val="43137"/>
                    </a:srgbClr>
                  </a:outerShdw>
                </a:effectLst>
              </a:rPr>
              <a:t>On the tracks?</a:t>
            </a:r>
          </a:p>
        </p:txBody>
      </p:sp>
      <p:pic>
        <p:nvPicPr>
          <p:cNvPr id="8" name="Picture 7"/>
          <p:cNvPicPr>
            <a:picLocks noChangeAspect="1"/>
          </p:cNvPicPr>
          <p:nvPr/>
        </p:nvPicPr>
        <p:blipFill>
          <a:blip r:embed="rId4"/>
          <a:stretch>
            <a:fillRect/>
          </a:stretch>
        </p:blipFill>
        <p:spPr>
          <a:xfrm>
            <a:off x="4676931" y="1395707"/>
            <a:ext cx="2383582" cy="3388231"/>
          </a:xfrm>
          <a:prstGeom prst="rect">
            <a:avLst/>
          </a:prstGeom>
        </p:spPr>
      </p:pic>
      <p:sp>
        <p:nvSpPr>
          <p:cNvPr id="9" name="Title 1"/>
          <p:cNvSpPr txBox="1">
            <a:spLocks/>
          </p:cNvSpPr>
          <p:nvPr/>
        </p:nvSpPr>
        <p:spPr>
          <a:xfrm>
            <a:off x="2514600" y="381000"/>
            <a:ext cx="7162800" cy="914400"/>
          </a:xfrm>
          <a:prstGeom prst="rect">
            <a:avLst/>
          </a:prstGeom>
          <a:solidFill>
            <a:srgbClr val="162C42">
              <a:alpha val="57000"/>
            </a:srgbClr>
          </a:solidFill>
          <a:effectLst>
            <a:softEdge rad="127000"/>
          </a:effectLst>
        </p:spPr>
        <p:txBody>
          <a:bodyPr vert="horz" lIns="91440" tIns="45720" rIns="91440" bIns="45720" rtlCol="0" anchor="ctr">
            <a:noAutofit/>
          </a:bodyPr>
          <a:lst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a:lstStyle>
          <a:p>
            <a:r>
              <a:rPr lang="en-US"/>
              <a:t>Is the train most free ...</a:t>
            </a:r>
            <a:endParaRPr lang="en-US" dirty="0"/>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srcRect/>
          <a:stretch>
            <a:fillRect/>
          </a:stretch>
        </p:blipFill>
        <p:spPr bwMode="auto">
          <a:xfrm flipH="1">
            <a:off x="0" y="1"/>
            <a:ext cx="12192000" cy="6857999"/>
          </a:xfrm>
          <a:prstGeom prst="rect">
            <a:avLst/>
          </a:prstGeom>
          <a:noFill/>
          <a:ln w="9525">
            <a:noFill/>
            <a:miter lim="800000"/>
            <a:headEnd/>
            <a:tailEnd/>
          </a:ln>
          <a:effectLst/>
        </p:spPr>
      </p:pic>
      <p:sp>
        <p:nvSpPr>
          <p:cNvPr id="2" name="Title 1"/>
          <p:cNvSpPr>
            <a:spLocks noGrp="1"/>
          </p:cNvSpPr>
          <p:nvPr>
            <p:ph type="title"/>
          </p:nvPr>
        </p:nvSpPr>
        <p:spPr>
          <a:xfrm>
            <a:off x="2514600" y="381000"/>
            <a:ext cx="7162800" cy="914400"/>
          </a:xfrm>
          <a:solidFill>
            <a:srgbClr val="162C42">
              <a:alpha val="57000"/>
            </a:srgbClr>
          </a:solidFill>
          <a:effectLst>
            <a:softEdge rad="127000"/>
          </a:effectLst>
        </p:spPr>
        <p:txBody>
          <a:bodyPr/>
          <a:lstStyle/>
          <a:p>
            <a:r>
              <a:rPr lang="en-US" dirty="0"/>
              <a:t>Is the train most free ...</a:t>
            </a:r>
          </a:p>
        </p:txBody>
      </p:sp>
      <p:sp>
        <p:nvSpPr>
          <p:cNvPr id="5" name="Content Placeholder 4"/>
          <p:cNvSpPr>
            <a:spLocks noGrp="1"/>
          </p:cNvSpPr>
          <p:nvPr>
            <p:ph idx="1"/>
          </p:nvPr>
        </p:nvSpPr>
        <p:spPr>
          <a:xfrm>
            <a:off x="3048000" y="4953000"/>
            <a:ext cx="6096000" cy="914400"/>
          </a:xfrm>
          <a:solidFill>
            <a:srgbClr val="162C42">
              <a:alpha val="50000"/>
            </a:srgbClr>
          </a:solidFill>
          <a:effectLst>
            <a:softEdge rad="127000"/>
          </a:effectLst>
        </p:spPr>
        <p:txBody>
          <a:bodyPr>
            <a:normAutofit/>
          </a:bodyPr>
          <a:lstStyle/>
          <a:p>
            <a:pPr marL="0" indent="0" algn="ctr">
              <a:lnSpc>
                <a:spcPts val="6800"/>
              </a:lnSpc>
            </a:pPr>
            <a:r>
              <a:rPr lang="en-US" sz="7200" dirty="0"/>
              <a:t>Off the tracks?</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1"/>
            <a:ext cx="12192000" cy="5821363"/>
          </a:xfrm>
        </p:spPr>
        <p:txBody>
          <a:bodyPr>
            <a:normAutofit/>
          </a:bodyPr>
          <a:lstStyle/>
          <a:p>
            <a:pPr algn="ctr"/>
            <a:r>
              <a:rPr lang="en-US" sz="4000" dirty="0">
                <a:solidFill>
                  <a:srgbClr val="FFFF00"/>
                </a:solidFill>
              </a:rPr>
              <a:t>“Attaches great importance to wealth, social position, etc., and has  contempt for inferiors ...”</a:t>
            </a:r>
            <a:r>
              <a:rPr lang="en-US" sz="4000" dirty="0"/>
              <a:t>   or  </a:t>
            </a:r>
          </a:p>
        </p:txBody>
      </p:sp>
      <p:pic>
        <p:nvPicPr>
          <p:cNvPr id="4" name="Picture 2"/>
          <p:cNvPicPr>
            <a:picLocks noChangeAspect="1" noChangeArrowheads="1"/>
          </p:cNvPicPr>
          <p:nvPr/>
        </p:nvPicPr>
        <p:blipFill>
          <a:blip r:embed="rId2" cstate="print"/>
          <a:srcRect/>
          <a:stretch>
            <a:fillRect/>
          </a:stretch>
        </p:blipFill>
        <p:spPr bwMode="auto">
          <a:xfrm>
            <a:off x="0" y="1991392"/>
            <a:ext cx="12192000" cy="5561838"/>
          </a:xfrm>
          <a:prstGeom prst="rect">
            <a:avLst/>
          </a:prstGeom>
          <a:noFill/>
          <a:ln w="9525">
            <a:noFill/>
            <a:miter lim="800000"/>
            <a:headEnd/>
            <a:tailEnd/>
          </a:ln>
          <a:effec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sp>
        <p:nvSpPr>
          <p:cNvPr id="4" name="Title 3"/>
          <p:cNvSpPr>
            <a:spLocks noGrp="1"/>
          </p:cNvSpPr>
          <p:nvPr>
            <p:ph type="title"/>
          </p:nvPr>
        </p:nvSpPr>
        <p:spPr/>
        <p:txBody>
          <a:bodyPr/>
          <a:lstStyle/>
          <a:p>
            <a:r>
              <a:rPr lang="en-US" dirty="0"/>
              <a:t>2- Act on </a:t>
            </a:r>
            <a:r>
              <a:rPr lang="en-US" u="sng" dirty="0"/>
              <a:t>Freedom</a:t>
            </a:r>
            <a:r>
              <a:rPr lang="en-US" dirty="0"/>
              <a:t> of God</a:t>
            </a:r>
          </a:p>
        </p:txBody>
      </p:sp>
      <p:sp>
        <p:nvSpPr>
          <p:cNvPr id="3" name="Content Placeholder 2"/>
          <p:cNvSpPr>
            <a:spLocks noGrp="1"/>
          </p:cNvSpPr>
          <p:nvPr>
            <p:ph idx="1"/>
          </p:nvPr>
        </p:nvSpPr>
        <p:spPr>
          <a:xfrm>
            <a:off x="762000" y="1600201"/>
            <a:ext cx="10439400" cy="4525963"/>
          </a:xfrm>
        </p:spPr>
        <p:txBody>
          <a:bodyPr>
            <a:normAutofit/>
          </a:bodyPr>
          <a:lstStyle/>
          <a:p>
            <a:pPr algn="ctr"/>
            <a:r>
              <a:rPr lang="en-US" sz="4000" baseline="30000" dirty="0"/>
              <a:t>12</a:t>
            </a:r>
            <a:r>
              <a:rPr lang="en-US" sz="4000" dirty="0"/>
              <a:t> Speak and </a:t>
            </a:r>
            <a:r>
              <a:rPr lang="en-US" sz="4000" dirty="0">
                <a:effectLst>
                  <a:glow rad="127000">
                    <a:schemeClr val="accent1">
                      <a:alpha val="0"/>
                    </a:schemeClr>
                  </a:glow>
                  <a:outerShdw blurRad="38100" dist="38100" dir="2700000" algn="tl">
                    <a:srgbClr val="000000">
                      <a:alpha val="43137"/>
                    </a:srgbClr>
                  </a:outerShdw>
                </a:effectLst>
              </a:rPr>
              <a:t>act as those who are going to be judged by the law that gives </a:t>
            </a:r>
            <a:r>
              <a:rPr lang="en-US" sz="4000" dirty="0">
                <a:solidFill>
                  <a:srgbClr val="FFFF00"/>
                </a:solidFill>
                <a:effectLst>
                  <a:glow rad="127000">
                    <a:srgbClr val="C00000"/>
                  </a:glow>
                  <a:outerShdw blurRad="38100" dist="38100" dir="2700000" algn="tl">
                    <a:srgbClr val="000000">
                      <a:alpha val="43137"/>
                    </a:srgbClr>
                  </a:outerShdw>
                </a:effectLst>
              </a:rPr>
              <a:t>freedom</a:t>
            </a:r>
            <a:r>
              <a:rPr lang="en-US" sz="4000" dirty="0"/>
              <a:t>,</a:t>
            </a:r>
          </a:p>
        </p:txBody>
      </p:sp>
      <p:pic>
        <p:nvPicPr>
          <p:cNvPr id="8" name="Picture 3"/>
          <p:cNvPicPr>
            <a:picLocks noChangeAspect="1" noChangeArrowheads="1"/>
          </p:cNvPicPr>
          <p:nvPr/>
        </p:nvPicPr>
        <p:blipFill>
          <a:blip r:embed="rId3" cstate="print"/>
          <a:srcRect/>
          <a:stretch>
            <a:fillRect/>
          </a:stretch>
        </p:blipFill>
        <p:spPr bwMode="auto">
          <a:xfrm>
            <a:off x="152400" y="0"/>
            <a:ext cx="4572000" cy="6858000"/>
          </a:xfrm>
          <a:prstGeom prst="rect">
            <a:avLst/>
          </a:prstGeom>
          <a:noFill/>
          <a:ln w="9525">
            <a:noFill/>
            <a:miter lim="800000"/>
            <a:headEnd/>
            <a:tailEnd/>
          </a:ln>
          <a:effectLst/>
        </p:spPr>
      </p:pic>
    </p:spTree>
    <p:extLst>
      <p:ext uri="{BB962C8B-B14F-4D97-AF65-F5344CB8AC3E}">
        <p14:creationId xmlns:p14="http://schemas.microsoft.com/office/powerpoint/2010/main" val="2407522365"/>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sp>
        <p:nvSpPr>
          <p:cNvPr id="4" name="Title 3"/>
          <p:cNvSpPr>
            <a:spLocks noGrp="1"/>
          </p:cNvSpPr>
          <p:nvPr>
            <p:ph type="title"/>
          </p:nvPr>
        </p:nvSpPr>
        <p:spPr>
          <a:xfrm>
            <a:off x="1524000" y="274638"/>
            <a:ext cx="9144000" cy="1143000"/>
          </a:xfrm>
        </p:spPr>
        <p:txBody>
          <a:bodyPr/>
          <a:lstStyle/>
          <a:p>
            <a:r>
              <a:rPr lang="en-US" dirty="0"/>
              <a:t>3- Act on the </a:t>
            </a:r>
            <a:r>
              <a:rPr lang="en-US" u="sng" dirty="0"/>
              <a:t>Love</a:t>
            </a:r>
            <a:r>
              <a:rPr lang="en-US" dirty="0"/>
              <a:t> of God</a:t>
            </a:r>
          </a:p>
        </p:txBody>
      </p:sp>
      <p:sp>
        <p:nvSpPr>
          <p:cNvPr id="18" name="Content Placeholder 2"/>
          <p:cNvSpPr txBox="1">
            <a:spLocks/>
          </p:cNvSpPr>
          <p:nvPr/>
        </p:nvSpPr>
        <p:spPr>
          <a:xfrm>
            <a:off x="761999" y="1600201"/>
            <a:ext cx="10462592" cy="4525963"/>
          </a:xfrm>
          <a:prstGeom prst="rect">
            <a:avLst/>
          </a:prstGeom>
          <a:effectLst>
            <a:glow rad="127000">
              <a:srgbClr val="C00000"/>
            </a:glow>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aseline="30000" dirty="0"/>
              <a:t>12</a:t>
            </a:r>
            <a:r>
              <a:rPr lang="en-US" sz="4000" dirty="0"/>
              <a:t> Speak and </a:t>
            </a:r>
            <a:r>
              <a:rPr lang="en-US" sz="4000" dirty="0">
                <a:effectLst>
                  <a:glow rad="127000">
                    <a:srgbClr val="C00000">
                      <a:alpha val="0"/>
                    </a:srgbClr>
                  </a:glow>
                  <a:outerShdw blurRad="38100" dist="38100" dir="2700000" algn="tl">
                    <a:srgbClr val="000000">
                      <a:alpha val="43137"/>
                    </a:srgbClr>
                  </a:outerShdw>
                </a:effectLst>
              </a:rPr>
              <a:t>act </a:t>
            </a:r>
            <a:r>
              <a:rPr lang="en-US" sz="4000" dirty="0"/>
              <a:t>as those who are going to be </a:t>
            </a:r>
            <a:r>
              <a:rPr lang="en-US" sz="4000" dirty="0">
                <a:effectLst>
                  <a:glow rad="127000">
                    <a:srgbClr val="C00000">
                      <a:alpha val="0"/>
                    </a:srgbClr>
                  </a:glow>
                  <a:outerShdw blurRad="38100" dist="38100" dir="2700000" algn="tl">
                    <a:srgbClr val="000000">
                      <a:alpha val="43137"/>
                    </a:srgbClr>
                  </a:outerShdw>
                </a:effectLst>
              </a:rPr>
              <a:t>judged</a:t>
            </a:r>
            <a:r>
              <a:rPr lang="en-US" sz="4000" dirty="0">
                <a:effectLst>
                  <a:glow rad="127000">
                    <a:srgbClr val="C00000"/>
                  </a:glow>
                  <a:outerShdw blurRad="38100" dist="38100" dir="2700000" algn="tl">
                    <a:srgbClr val="000000">
                      <a:alpha val="43137"/>
                    </a:srgbClr>
                  </a:outerShdw>
                </a:effectLst>
              </a:rPr>
              <a:t> </a:t>
            </a:r>
            <a:r>
              <a:rPr lang="en-US" sz="4000" dirty="0"/>
              <a:t>by</a:t>
            </a:r>
            <a:r>
              <a:rPr lang="en-US" sz="4000" dirty="0">
                <a:solidFill>
                  <a:srgbClr val="FFFF00"/>
                </a:solidFill>
              </a:rPr>
              <a:t> </a:t>
            </a:r>
            <a:r>
              <a:rPr lang="en-US" sz="4000" dirty="0">
                <a:effectLst>
                  <a:glow rad="127000">
                    <a:srgbClr val="C00000">
                      <a:alpha val="0"/>
                    </a:srgbClr>
                  </a:glow>
                  <a:outerShdw blurRad="38100" dist="38100" dir="2700000" algn="tl">
                    <a:srgbClr val="000000">
                      <a:alpha val="43137"/>
                    </a:srgbClr>
                  </a:outerShdw>
                </a:effectLst>
              </a:rPr>
              <a:t>the law that gives freedom</a:t>
            </a:r>
            <a:r>
              <a:rPr lang="en-US" sz="4000" dirty="0"/>
              <a:t>,</a:t>
            </a:r>
            <a:br>
              <a:rPr lang="en-US" sz="4000" dirty="0"/>
            </a:br>
            <a:r>
              <a:rPr lang="en-US" sz="4000" baseline="30000" dirty="0"/>
              <a:t>8</a:t>
            </a:r>
            <a:r>
              <a:rPr lang="en-US" sz="4000" dirty="0"/>
              <a:t> ... "</a:t>
            </a:r>
            <a:r>
              <a:rPr lang="en-US" sz="4000" dirty="0">
                <a:solidFill>
                  <a:srgbClr val="FFFF00"/>
                </a:solidFill>
                <a:effectLst>
                  <a:glow rad="127000">
                    <a:srgbClr val="C00000"/>
                  </a:glow>
                  <a:outerShdw blurRad="38100" dist="38100" dir="2700000" algn="tl">
                    <a:srgbClr val="000000">
                      <a:alpha val="43137"/>
                    </a:srgbClr>
                  </a:outerShdw>
                </a:effectLst>
              </a:rPr>
              <a:t>Love</a:t>
            </a:r>
            <a:r>
              <a:rPr lang="en-US" sz="4000" dirty="0">
                <a:effectLst>
                  <a:glow rad="127000">
                    <a:srgbClr val="C00000"/>
                  </a:glow>
                  <a:outerShdw blurRad="38100" dist="38100" dir="2700000" algn="tl">
                    <a:srgbClr val="000000">
                      <a:alpha val="43137"/>
                    </a:srgbClr>
                  </a:outerShdw>
                </a:effectLst>
              </a:rPr>
              <a:t> </a:t>
            </a:r>
            <a:r>
              <a:rPr lang="en-US" sz="4000" dirty="0"/>
              <a:t>your neighbor as yourself,"</a:t>
            </a:r>
          </a:p>
          <a:p>
            <a:pPr algn="ctr"/>
            <a:endParaRPr lang="en-US" sz="4000" dirty="0"/>
          </a:p>
        </p:txBody>
      </p:sp>
      <p:pic>
        <p:nvPicPr>
          <p:cNvPr id="9" name="Picture 1"/>
          <p:cNvPicPr>
            <a:picLocks noChangeAspect="1" noChangeArrowheads="1"/>
          </p:cNvPicPr>
          <p:nvPr/>
        </p:nvPicPr>
        <p:blipFill>
          <a:blip r:embed="rId4" cstate="print"/>
          <a:srcRect/>
          <a:stretch>
            <a:fillRect/>
          </a:stretch>
        </p:blipFill>
        <p:spPr bwMode="auto">
          <a:xfrm>
            <a:off x="4387652" y="3657600"/>
            <a:ext cx="3416697" cy="3177490"/>
          </a:xfrm>
          <a:prstGeom prst="rect">
            <a:avLst/>
          </a:prstGeom>
          <a:noFill/>
          <a:ln w="9525">
            <a:noFill/>
            <a:miter lim="800000"/>
            <a:headEnd/>
            <a:tailEnd/>
          </a:ln>
          <a:effectLst/>
        </p:spPr>
      </p:pic>
    </p:spTree>
    <p:extLst>
      <p:ext uri="{BB962C8B-B14F-4D97-AF65-F5344CB8AC3E}">
        <p14:creationId xmlns:p14="http://schemas.microsoft.com/office/powerpoint/2010/main" val="3911349243"/>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sp>
        <p:nvSpPr>
          <p:cNvPr id="4" name="Title 3"/>
          <p:cNvSpPr>
            <a:spLocks noGrp="1"/>
          </p:cNvSpPr>
          <p:nvPr>
            <p:ph type="title"/>
          </p:nvPr>
        </p:nvSpPr>
        <p:spPr>
          <a:xfrm>
            <a:off x="1524000" y="274638"/>
            <a:ext cx="9144000" cy="1143000"/>
          </a:xfrm>
        </p:spPr>
        <p:txBody>
          <a:bodyPr/>
          <a:lstStyle/>
          <a:p>
            <a:r>
              <a:rPr lang="en-US" dirty="0"/>
              <a:t>4- Act on the </a:t>
            </a:r>
            <a:r>
              <a:rPr lang="en-US" u="sng" dirty="0"/>
              <a:t>Jud</a:t>
            </a:r>
            <a:r>
              <a:rPr lang="en-US" dirty="0"/>
              <a:t>g</a:t>
            </a:r>
            <a:r>
              <a:rPr lang="en-US" u="sng" dirty="0"/>
              <a:t>ment</a:t>
            </a:r>
            <a:r>
              <a:rPr lang="en-US" dirty="0"/>
              <a:t> of God</a:t>
            </a:r>
          </a:p>
        </p:txBody>
      </p:sp>
      <p:sp>
        <p:nvSpPr>
          <p:cNvPr id="18" name="Content Placeholder 2"/>
          <p:cNvSpPr txBox="1">
            <a:spLocks/>
          </p:cNvSpPr>
          <p:nvPr/>
        </p:nvSpPr>
        <p:spPr>
          <a:xfrm>
            <a:off x="761999" y="1600201"/>
            <a:ext cx="10462592" cy="4525963"/>
          </a:xfrm>
          <a:prstGeom prst="rect">
            <a:avLst/>
          </a:prstGeom>
          <a:effectLst>
            <a:glow rad="127000">
              <a:srgbClr val="C00000"/>
            </a:glow>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aseline="30000" dirty="0"/>
              <a:t>12</a:t>
            </a:r>
            <a:r>
              <a:rPr lang="en-US" sz="4000" dirty="0"/>
              <a:t> Speak and </a:t>
            </a:r>
            <a:r>
              <a:rPr lang="en-US" sz="4000" dirty="0">
                <a:effectLst>
                  <a:glow rad="127000">
                    <a:srgbClr val="C00000">
                      <a:alpha val="0"/>
                    </a:srgbClr>
                  </a:glow>
                  <a:outerShdw blurRad="38100" dist="38100" dir="2700000" algn="tl">
                    <a:srgbClr val="000000">
                      <a:alpha val="43137"/>
                    </a:srgbClr>
                  </a:outerShdw>
                </a:effectLst>
              </a:rPr>
              <a:t>act </a:t>
            </a:r>
            <a:r>
              <a:rPr lang="en-US" sz="4000" dirty="0"/>
              <a:t>as those who are going to be </a:t>
            </a:r>
            <a:r>
              <a:rPr lang="en-US" sz="4000" dirty="0">
                <a:solidFill>
                  <a:srgbClr val="FFFF00"/>
                </a:solidFill>
                <a:effectLst>
                  <a:glow rad="127000">
                    <a:srgbClr val="C00000"/>
                  </a:glow>
                  <a:outerShdw blurRad="38100" dist="38100" dir="2700000" algn="tl">
                    <a:srgbClr val="000000">
                      <a:alpha val="43137"/>
                    </a:srgbClr>
                  </a:outerShdw>
                </a:effectLst>
              </a:rPr>
              <a:t>judged</a:t>
            </a:r>
            <a:r>
              <a:rPr lang="en-US" sz="4000" dirty="0">
                <a:effectLst>
                  <a:glow rad="127000">
                    <a:srgbClr val="C00000"/>
                  </a:glow>
                  <a:outerShdw blurRad="38100" dist="38100" dir="2700000" algn="tl">
                    <a:srgbClr val="000000">
                      <a:alpha val="43137"/>
                    </a:srgbClr>
                  </a:outerShdw>
                </a:effectLst>
              </a:rPr>
              <a:t> </a:t>
            </a:r>
            <a:r>
              <a:rPr lang="en-US" sz="4000" dirty="0"/>
              <a:t>by</a:t>
            </a:r>
            <a:r>
              <a:rPr lang="en-US" sz="4000" dirty="0">
                <a:solidFill>
                  <a:srgbClr val="FFFF00"/>
                </a:solidFill>
              </a:rPr>
              <a:t> </a:t>
            </a:r>
            <a:r>
              <a:rPr lang="en-US" sz="4000" dirty="0">
                <a:effectLst>
                  <a:glow rad="127000">
                    <a:srgbClr val="C00000">
                      <a:alpha val="0"/>
                    </a:srgbClr>
                  </a:glow>
                  <a:outerShdw blurRad="38100" dist="38100" dir="2700000" algn="tl">
                    <a:srgbClr val="000000">
                      <a:alpha val="43137"/>
                    </a:srgbClr>
                  </a:outerShdw>
                </a:effectLst>
              </a:rPr>
              <a:t>the law that gives freedom</a:t>
            </a:r>
            <a:r>
              <a:rPr lang="en-US" sz="4000" dirty="0"/>
              <a:t>,</a:t>
            </a:r>
          </a:p>
        </p:txBody>
      </p:sp>
      <p:grpSp>
        <p:nvGrpSpPr>
          <p:cNvPr id="14" name="Group 13"/>
          <p:cNvGrpSpPr/>
          <p:nvPr/>
        </p:nvGrpSpPr>
        <p:grpSpPr>
          <a:xfrm>
            <a:off x="2286000" y="-304800"/>
            <a:ext cx="7620000" cy="8610600"/>
            <a:chOff x="2805113" y="2720975"/>
            <a:chExt cx="3633787" cy="4975225"/>
          </a:xfrm>
        </p:grpSpPr>
        <p:pic>
          <p:nvPicPr>
            <p:cNvPr id="15" name="Picture 7"/>
            <p:cNvPicPr>
              <a:picLocks noChangeAspect="1" noChangeArrowheads="1"/>
            </p:cNvPicPr>
            <p:nvPr/>
          </p:nvPicPr>
          <p:blipFill>
            <a:blip r:embed="rId4" cstate="print"/>
            <a:srcRect/>
            <a:stretch>
              <a:fillRect/>
            </a:stretch>
          </p:blipFill>
          <p:spPr bwMode="auto">
            <a:xfrm>
              <a:off x="2805113" y="2720975"/>
              <a:ext cx="3633787" cy="4975225"/>
            </a:xfrm>
            <a:prstGeom prst="rect">
              <a:avLst/>
            </a:prstGeom>
            <a:noFill/>
            <a:ln w="9525" algn="ctr">
              <a:noFill/>
              <a:miter lim="800000"/>
              <a:headEnd/>
              <a:tailEnd/>
            </a:ln>
            <a:effectLst/>
          </p:spPr>
        </p:pic>
        <p:pic>
          <p:nvPicPr>
            <p:cNvPr id="16" name="Picture 4"/>
            <p:cNvPicPr>
              <a:picLocks noChangeAspect="1" noChangeArrowheads="1"/>
            </p:cNvPicPr>
            <p:nvPr/>
          </p:nvPicPr>
          <p:blipFill>
            <a:blip r:embed="rId5" cstate="print"/>
            <a:srcRect/>
            <a:stretch>
              <a:fillRect/>
            </a:stretch>
          </p:blipFill>
          <p:spPr bwMode="auto">
            <a:xfrm>
              <a:off x="3713163" y="3697287"/>
              <a:ext cx="1895475" cy="2998788"/>
            </a:xfrm>
            <a:prstGeom prst="rect">
              <a:avLst/>
            </a:prstGeom>
            <a:noFill/>
            <a:ln w="9525" algn="ctr">
              <a:noFill/>
              <a:miter lim="800000"/>
              <a:headEnd/>
              <a:tailEnd/>
            </a:ln>
            <a:effectLst/>
          </p:spPr>
        </p:pic>
        <p:pic>
          <p:nvPicPr>
            <p:cNvPr id="17" name="Picture 5"/>
            <p:cNvPicPr>
              <a:picLocks noChangeAspect="1" noChangeArrowheads="1"/>
            </p:cNvPicPr>
            <p:nvPr/>
          </p:nvPicPr>
          <p:blipFill>
            <a:blip r:embed="rId6" cstate="print"/>
            <a:srcRect/>
            <a:stretch>
              <a:fillRect/>
            </a:stretch>
          </p:blipFill>
          <p:spPr bwMode="auto">
            <a:xfrm>
              <a:off x="3779838" y="3994150"/>
              <a:ext cx="1584325" cy="2543175"/>
            </a:xfrm>
            <a:prstGeom prst="rect">
              <a:avLst/>
            </a:prstGeom>
            <a:noFill/>
            <a:ln w="9525" algn="ctr">
              <a:noFill/>
              <a:miter lim="800000"/>
              <a:headEnd/>
              <a:tailEnd/>
            </a:ln>
            <a:effectLst/>
          </p:spPr>
        </p:pic>
      </p:grpSp>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sp>
        <p:nvSpPr>
          <p:cNvPr id="4" name="Title 3"/>
          <p:cNvSpPr>
            <a:spLocks noGrp="1"/>
          </p:cNvSpPr>
          <p:nvPr>
            <p:ph type="title"/>
          </p:nvPr>
        </p:nvSpPr>
        <p:spPr>
          <a:xfrm>
            <a:off x="1524000" y="274638"/>
            <a:ext cx="9144000" cy="1143000"/>
          </a:xfrm>
        </p:spPr>
        <p:txBody>
          <a:bodyPr/>
          <a:lstStyle/>
          <a:p>
            <a:r>
              <a:rPr lang="en-US" dirty="0"/>
              <a:t>4- Act on the </a:t>
            </a:r>
            <a:r>
              <a:rPr lang="en-US" u="sng" dirty="0"/>
              <a:t>Jud</a:t>
            </a:r>
            <a:r>
              <a:rPr lang="en-US" dirty="0"/>
              <a:t>g</a:t>
            </a:r>
            <a:r>
              <a:rPr lang="en-US" u="sng" dirty="0"/>
              <a:t>ment</a:t>
            </a:r>
            <a:r>
              <a:rPr lang="en-US" dirty="0"/>
              <a:t> of God</a:t>
            </a:r>
          </a:p>
        </p:txBody>
      </p:sp>
      <p:sp>
        <p:nvSpPr>
          <p:cNvPr id="18" name="Content Placeholder 2"/>
          <p:cNvSpPr txBox="1">
            <a:spLocks/>
          </p:cNvSpPr>
          <p:nvPr/>
        </p:nvSpPr>
        <p:spPr>
          <a:xfrm>
            <a:off x="761999" y="1600201"/>
            <a:ext cx="10462592" cy="4525963"/>
          </a:xfrm>
          <a:prstGeom prst="rect">
            <a:avLst/>
          </a:prstGeom>
          <a:effectLst>
            <a:glow rad="127000">
              <a:srgbClr val="C00000"/>
            </a:glow>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aseline="30000" dirty="0"/>
              <a:t>12</a:t>
            </a:r>
            <a:r>
              <a:rPr lang="en-US" sz="4000" dirty="0"/>
              <a:t> Speak and </a:t>
            </a:r>
            <a:r>
              <a:rPr lang="en-US" sz="4000" dirty="0">
                <a:effectLst>
                  <a:glow rad="127000">
                    <a:srgbClr val="C00000">
                      <a:alpha val="0"/>
                    </a:srgbClr>
                  </a:glow>
                  <a:outerShdw blurRad="38100" dist="38100" dir="2700000" algn="tl">
                    <a:srgbClr val="000000">
                      <a:alpha val="43137"/>
                    </a:srgbClr>
                  </a:outerShdw>
                </a:effectLst>
              </a:rPr>
              <a:t>act </a:t>
            </a:r>
            <a:r>
              <a:rPr lang="en-US" sz="4000" dirty="0"/>
              <a:t>as those who are going to be </a:t>
            </a:r>
            <a:r>
              <a:rPr lang="en-US" sz="4000" dirty="0">
                <a:solidFill>
                  <a:srgbClr val="FFFF00"/>
                </a:solidFill>
                <a:effectLst>
                  <a:glow rad="127000">
                    <a:srgbClr val="C00000"/>
                  </a:glow>
                  <a:outerShdw blurRad="38100" dist="38100" dir="2700000" algn="tl">
                    <a:srgbClr val="000000">
                      <a:alpha val="43137"/>
                    </a:srgbClr>
                  </a:outerShdw>
                </a:effectLst>
              </a:rPr>
              <a:t>judged</a:t>
            </a:r>
            <a:r>
              <a:rPr lang="en-US" sz="4000" dirty="0">
                <a:effectLst>
                  <a:glow rad="127000">
                    <a:srgbClr val="C00000"/>
                  </a:glow>
                  <a:outerShdw blurRad="38100" dist="38100" dir="2700000" algn="tl">
                    <a:srgbClr val="000000">
                      <a:alpha val="43137"/>
                    </a:srgbClr>
                  </a:outerShdw>
                </a:effectLst>
              </a:rPr>
              <a:t> </a:t>
            </a:r>
            <a:r>
              <a:rPr lang="en-US" sz="4000" dirty="0"/>
              <a:t>by</a:t>
            </a:r>
            <a:r>
              <a:rPr lang="en-US" sz="4000" dirty="0">
                <a:solidFill>
                  <a:srgbClr val="FFFF00"/>
                </a:solidFill>
              </a:rPr>
              <a:t> </a:t>
            </a:r>
            <a:r>
              <a:rPr lang="en-US" sz="4000" dirty="0">
                <a:effectLst>
                  <a:glow rad="127000">
                    <a:srgbClr val="C00000">
                      <a:alpha val="0"/>
                    </a:srgbClr>
                  </a:glow>
                  <a:outerShdw blurRad="38100" dist="38100" dir="2700000" algn="tl">
                    <a:srgbClr val="000000">
                      <a:alpha val="43137"/>
                    </a:srgbClr>
                  </a:outerShdw>
                </a:effectLst>
              </a:rPr>
              <a:t>the law that gives freedom</a:t>
            </a:r>
            <a:r>
              <a:rPr lang="en-US" sz="4000" dirty="0"/>
              <a:t>,</a:t>
            </a:r>
          </a:p>
        </p:txBody>
      </p:sp>
      <p:grpSp>
        <p:nvGrpSpPr>
          <p:cNvPr id="14" name="Group 13"/>
          <p:cNvGrpSpPr/>
          <p:nvPr/>
        </p:nvGrpSpPr>
        <p:grpSpPr>
          <a:xfrm>
            <a:off x="2286000" y="-304800"/>
            <a:ext cx="7620000" cy="8610600"/>
            <a:chOff x="2805113" y="2720975"/>
            <a:chExt cx="3633787" cy="4975225"/>
          </a:xfrm>
        </p:grpSpPr>
        <p:pic>
          <p:nvPicPr>
            <p:cNvPr id="15" name="Picture 7"/>
            <p:cNvPicPr>
              <a:picLocks noChangeAspect="1" noChangeArrowheads="1"/>
            </p:cNvPicPr>
            <p:nvPr/>
          </p:nvPicPr>
          <p:blipFill>
            <a:blip r:embed="rId4" cstate="print"/>
            <a:srcRect/>
            <a:stretch>
              <a:fillRect/>
            </a:stretch>
          </p:blipFill>
          <p:spPr bwMode="auto">
            <a:xfrm>
              <a:off x="2805113" y="2720975"/>
              <a:ext cx="3633787" cy="4975225"/>
            </a:xfrm>
            <a:prstGeom prst="rect">
              <a:avLst/>
            </a:prstGeom>
            <a:noFill/>
            <a:ln w="9525" algn="ctr">
              <a:noFill/>
              <a:miter lim="800000"/>
              <a:headEnd/>
              <a:tailEnd/>
            </a:ln>
            <a:effectLst/>
          </p:spPr>
        </p:pic>
        <p:pic>
          <p:nvPicPr>
            <p:cNvPr id="16" name="Picture 4"/>
            <p:cNvPicPr>
              <a:picLocks noChangeAspect="1" noChangeArrowheads="1"/>
            </p:cNvPicPr>
            <p:nvPr/>
          </p:nvPicPr>
          <p:blipFill>
            <a:blip r:embed="rId5" cstate="print"/>
            <a:srcRect/>
            <a:stretch>
              <a:fillRect/>
            </a:stretch>
          </p:blipFill>
          <p:spPr bwMode="auto">
            <a:xfrm>
              <a:off x="3713163" y="3697287"/>
              <a:ext cx="1895475" cy="2998788"/>
            </a:xfrm>
            <a:prstGeom prst="rect">
              <a:avLst/>
            </a:prstGeom>
            <a:noFill/>
            <a:ln w="9525" algn="ctr">
              <a:noFill/>
              <a:miter lim="800000"/>
              <a:headEnd/>
              <a:tailEnd/>
            </a:ln>
            <a:effectLst/>
          </p:spPr>
        </p:pic>
        <p:pic>
          <p:nvPicPr>
            <p:cNvPr id="17" name="Picture 5"/>
            <p:cNvPicPr>
              <a:picLocks noChangeAspect="1" noChangeArrowheads="1"/>
            </p:cNvPicPr>
            <p:nvPr/>
          </p:nvPicPr>
          <p:blipFill>
            <a:blip r:embed="rId6" cstate="print"/>
            <a:srcRect/>
            <a:stretch>
              <a:fillRect/>
            </a:stretch>
          </p:blipFill>
          <p:spPr bwMode="auto">
            <a:xfrm>
              <a:off x="3779838" y="3994150"/>
              <a:ext cx="1584325" cy="2543175"/>
            </a:xfrm>
            <a:prstGeom prst="rect">
              <a:avLst/>
            </a:prstGeom>
            <a:noFill/>
            <a:ln w="9525" algn="ctr">
              <a:noFill/>
              <a:miter lim="800000"/>
              <a:headEnd/>
              <a:tailEnd/>
            </a:ln>
            <a:effectLst/>
          </p:spPr>
        </p:pic>
      </p:grpSp>
      <p:sp>
        <p:nvSpPr>
          <p:cNvPr id="2" name="TextBox 1"/>
          <p:cNvSpPr txBox="1"/>
          <p:nvPr/>
        </p:nvSpPr>
        <p:spPr>
          <a:xfrm>
            <a:off x="533400" y="4724400"/>
            <a:ext cx="11277600" cy="1754326"/>
          </a:xfrm>
          <a:prstGeom prst="rect">
            <a:avLst/>
          </a:prstGeom>
          <a:noFill/>
        </p:spPr>
        <p:txBody>
          <a:bodyPr wrap="square" rtlCol="0">
            <a:spAutoFit/>
          </a:bodyPr>
          <a:lstStyle/>
          <a:p>
            <a:pPr>
              <a:lnSpc>
                <a:spcPct val="90000"/>
              </a:lnSpc>
            </a:pPr>
            <a:r>
              <a:rPr lang="en-US" sz="4000" b="1" baseline="30000" dirty="0">
                <a:effectLst>
                  <a:glow rad="127000">
                    <a:schemeClr val="bg1"/>
                  </a:glow>
                </a:effectLst>
              </a:rPr>
              <a:t>10</a:t>
            </a:r>
            <a:r>
              <a:rPr lang="en-US" sz="4000" b="1" dirty="0">
                <a:effectLst>
                  <a:glow rad="127000">
                    <a:schemeClr val="bg1"/>
                  </a:glow>
                </a:effectLst>
              </a:rPr>
              <a:t> You, then, why do you judge your brother? Or why do you look down on your brother? For we will all stand before God's judgment seat. (Romans 14:10)</a:t>
            </a:r>
          </a:p>
        </p:txBody>
      </p:sp>
    </p:spTree>
    <p:extLst>
      <p:ext uri="{BB962C8B-B14F-4D97-AF65-F5344CB8AC3E}">
        <p14:creationId xmlns:p14="http://schemas.microsoft.com/office/powerpoint/2010/main" val="3858009301"/>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r="6368"/>
          <a:stretch>
            <a:fillRect/>
          </a:stretch>
        </p:blipFill>
        <p:spPr bwMode="auto">
          <a:xfrm>
            <a:off x="6553200" y="414338"/>
            <a:ext cx="5638800" cy="7224712"/>
          </a:xfrm>
          <a:prstGeom prst="rect">
            <a:avLst/>
          </a:prstGeom>
          <a:noFill/>
          <a:ln w="9525">
            <a:noFill/>
            <a:miter lim="800000"/>
            <a:headEnd/>
            <a:tailEnd/>
          </a:ln>
          <a:effectLst>
            <a:glow rad="254000">
              <a:schemeClr val="bg1">
                <a:alpha val="50000"/>
              </a:schemeClr>
            </a:glow>
          </a:effectLst>
        </p:spPr>
      </p:pic>
      <p:sp>
        <p:nvSpPr>
          <p:cNvPr id="4" name="Title 3"/>
          <p:cNvSpPr>
            <a:spLocks noGrp="1"/>
          </p:cNvSpPr>
          <p:nvPr>
            <p:ph type="title"/>
          </p:nvPr>
        </p:nvSpPr>
        <p:spPr>
          <a:xfrm>
            <a:off x="1524000" y="274638"/>
            <a:ext cx="9144000" cy="1143000"/>
          </a:xfrm>
        </p:spPr>
        <p:txBody>
          <a:bodyPr/>
          <a:lstStyle/>
          <a:p>
            <a:r>
              <a:rPr lang="en-US" dirty="0"/>
              <a:t>4- Act on the </a:t>
            </a:r>
            <a:r>
              <a:rPr lang="en-US" u="sng" dirty="0"/>
              <a:t>Jud</a:t>
            </a:r>
            <a:r>
              <a:rPr lang="en-US" dirty="0"/>
              <a:t>g</a:t>
            </a:r>
            <a:r>
              <a:rPr lang="en-US" u="sng" dirty="0"/>
              <a:t>ment</a:t>
            </a:r>
            <a:r>
              <a:rPr lang="en-US" dirty="0"/>
              <a:t> of God</a:t>
            </a:r>
          </a:p>
        </p:txBody>
      </p:sp>
      <p:sp>
        <p:nvSpPr>
          <p:cNvPr id="18" name="Content Placeholder 2"/>
          <p:cNvSpPr txBox="1">
            <a:spLocks/>
          </p:cNvSpPr>
          <p:nvPr/>
        </p:nvSpPr>
        <p:spPr>
          <a:xfrm>
            <a:off x="761999" y="1600201"/>
            <a:ext cx="10462592" cy="4525963"/>
          </a:xfrm>
          <a:prstGeom prst="rect">
            <a:avLst/>
          </a:prstGeom>
          <a:effectLst>
            <a:glow rad="127000">
              <a:srgbClr val="C00000"/>
            </a:glow>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aseline="30000" dirty="0"/>
              <a:t>12</a:t>
            </a:r>
            <a:r>
              <a:rPr lang="en-US" sz="4000" dirty="0"/>
              <a:t> Speak and </a:t>
            </a:r>
            <a:r>
              <a:rPr lang="en-US" sz="4000" dirty="0">
                <a:effectLst>
                  <a:glow rad="127000">
                    <a:srgbClr val="C00000">
                      <a:alpha val="0"/>
                    </a:srgbClr>
                  </a:glow>
                  <a:outerShdw blurRad="38100" dist="38100" dir="2700000" algn="tl">
                    <a:srgbClr val="000000">
                      <a:alpha val="43137"/>
                    </a:srgbClr>
                  </a:outerShdw>
                </a:effectLst>
              </a:rPr>
              <a:t>act </a:t>
            </a:r>
            <a:r>
              <a:rPr lang="en-US" sz="4000" dirty="0"/>
              <a:t>as those who are going to be </a:t>
            </a:r>
            <a:r>
              <a:rPr lang="en-US" sz="4000" dirty="0">
                <a:solidFill>
                  <a:srgbClr val="FFFF00"/>
                </a:solidFill>
                <a:effectLst>
                  <a:glow rad="127000">
                    <a:srgbClr val="C00000"/>
                  </a:glow>
                  <a:outerShdw blurRad="38100" dist="38100" dir="2700000" algn="tl">
                    <a:srgbClr val="000000">
                      <a:alpha val="43137"/>
                    </a:srgbClr>
                  </a:outerShdw>
                </a:effectLst>
              </a:rPr>
              <a:t>judged</a:t>
            </a:r>
            <a:r>
              <a:rPr lang="en-US" sz="4000" dirty="0">
                <a:effectLst>
                  <a:glow rad="127000">
                    <a:srgbClr val="C00000"/>
                  </a:glow>
                  <a:outerShdw blurRad="38100" dist="38100" dir="2700000" algn="tl">
                    <a:srgbClr val="000000">
                      <a:alpha val="43137"/>
                    </a:srgbClr>
                  </a:outerShdw>
                </a:effectLst>
              </a:rPr>
              <a:t> </a:t>
            </a:r>
            <a:r>
              <a:rPr lang="en-US" sz="4000" dirty="0"/>
              <a:t>by</a:t>
            </a:r>
            <a:r>
              <a:rPr lang="en-US" sz="4000" dirty="0">
                <a:solidFill>
                  <a:srgbClr val="FFFF00"/>
                </a:solidFill>
              </a:rPr>
              <a:t> </a:t>
            </a:r>
            <a:r>
              <a:rPr lang="en-US" sz="4000" dirty="0">
                <a:effectLst>
                  <a:glow rad="127000">
                    <a:srgbClr val="C00000">
                      <a:alpha val="0"/>
                    </a:srgbClr>
                  </a:glow>
                  <a:outerShdw blurRad="38100" dist="38100" dir="2700000" algn="tl">
                    <a:srgbClr val="000000">
                      <a:alpha val="43137"/>
                    </a:srgbClr>
                  </a:outerShdw>
                </a:effectLst>
              </a:rPr>
              <a:t>the law that gives freedom</a:t>
            </a:r>
            <a:r>
              <a:rPr lang="en-US" sz="4000" dirty="0"/>
              <a:t>,</a:t>
            </a:r>
          </a:p>
        </p:txBody>
      </p:sp>
      <p:grpSp>
        <p:nvGrpSpPr>
          <p:cNvPr id="14" name="Group 13"/>
          <p:cNvGrpSpPr/>
          <p:nvPr/>
        </p:nvGrpSpPr>
        <p:grpSpPr>
          <a:xfrm>
            <a:off x="2286000" y="-304800"/>
            <a:ext cx="7620000" cy="8610600"/>
            <a:chOff x="2805113" y="2720975"/>
            <a:chExt cx="3633787" cy="4975225"/>
          </a:xfrm>
        </p:grpSpPr>
        <p:pic>
          <p:nvPicPr>
            <p:cNvPr id="15" name="Picture 7"/>
            <p:cNvPicPr>
              <a:picLocks noChangeAspect="1" noChangeArrowheads="1"/>
            </p:cNvPicPr>
            <p:nvPr/>
          </p:nvPicPr>
          <p:blipFill>
            <a:blip r:embed="rId4" cstate="print"/>
            <a:srcRect/>
            <a:stretch>
              <a:fillRect/>
            </a:stretch>
          </p:blipFill>
          <p:spPr bwMode="auto">
            <a:xfrm>
              <a:off x="2805113" y="2720975"/>
              <a:ext cx="3633787" cy="4975225"/>
            </a:xfrm>
            <a:prstGeom prst="rect">
              <a:avLst/>
            </a:prstGeom>
            <a:noFill/>
            <a:ln w="9525" algn="ctr">
              <a:noFill/>
              <a:miter lim="800000"/>
              <a:headEnd/>
              <a:tailEnd/>
            </a:ln>
            <a:effectLst/>
          </p:spPr>
        </p:pic>
        <p:pic>
          <p:nvPicPr>
            <p:cNvPr id="16" name="Picture 4"/>
            <p:cNvPicPr>
              <a:picLocks noChangeAspect="1" noChangeArrowheads="1"/>
            </p:cNvPicPr>
            <p:nvPr/>
          </p:nvPicPr>
          <p:blipFill>
            <a:blip r:embed="rId5" cstate="print"/>
            <a:srcRect/>
            <a:stretch>
              <a:fillRect/>
            </a:stretch>
          </p:blipFill>
          <p:spPr bwMode="auto">
            <a:xfrm>
              <a:off x="3713163" y="3697287"/>
              <a:ext cx="1895475" cy="2998788"/>
            </a:xfrm>
            <a:prstGeom prst="rect">
              <a:avLst/>
            </a:prstGeom>
            <a:noFill/>
            <a:ln w="9525" algn="ctr">
              <a:noFill/>
              <a:miter lim="800000"/>
              <a:headEnd/>
              <a:tailEnd/>
            </a:ln>
            <a:effectLst/>
          </p:spPr>
        </p:pic>
        <p:pic>
          <p:nvPicPr>
            <p:cNvPr id="17" name="Picture 5"/>
            <p:cNvPicPr>
              <a:picLocks noChangeAspect="1" noChangeArrowheads="1"/>
            </p:cNvPicPr>
            <p:nvPr/>
          </p:nvPicPr>
          <p:blipFill>
            <a:blip r:embed="rId6" cstate="print"/>
            <a:srcRect/>
            <a:stretch>
              <a:fillRect/>
            </a:stretch>
          </p:blipFill>
          <p:spPr bwMode="auto">
            <a:xfrm>
              <a:off x="3779838" y="3994150"/>
              <a:ext cx="1584325" cy="2543175"/>
            </a:xfrm>
            <a:prstGeom prst="rect">
              <a:avLst/>
            </a:prstGeom>
            <a:noFill/>
            <a:ln w="9525" algn="ctr">
              <a:noFill/>
              <a:miter lim="800000"/>
              <a:headEnd/>
              <a:tailEnd/>
            </a:ln>
            <a:effectLst/>
          </p:spPr>
        </p:pic>
      </p:grpSp>
      <p:sp>
        <p:nvSpPr>
          <p:cNvPr id="2" name="TextBox 1"/>
          <p:cNvSpPr txBox="1"/>
          <p:nvPr/>
        </p:nvSpPr>
        <p:spPr>
          <a:xfrm>
            <a:off x="381000" y="4724400"/>
            <a:ext cx="11506200" cy="2197525"/>
          </a:xfrm>
          <a:prstGeom prst="rect">
            <a:avLst/>
          </a:prstGeom>
          <a:noFill/>
        </p:spPr>
        <p:txBody>
          <a:bodyPr wrap="square" rtlCol="0">
            <a:spAutoFit/>
          </a:bodyPr>
          <a:lstStyle/>
          <a:p>
            <a:pPr algn="ctr">
              <a:lnSpc>
                <a:spcPct val="90000"/>
              </a:lnSpc>
            </a:pPr>
            <a:r>
              <a:rPr lang="en-US" sz="3800" b="1" baseline="30000" dirty="0">
                <a:effectLst>
                  <a:glow rad="127000">
                    <a:schemeClr val="bg1"/>
                  </a:glow>
                </a:effectLst>
              </a:rPr>
              <a:t>10</a:t>
            </a:r>
            <a:r>
              <a:rPr lang="en-US" sz="3800" b="1" dirty="0">
                <a:effectLst>
                  <a:glow rad="127000">
                    <a:schemeClr val="bg1"/>
                  </a:glow>
                </a:effectLst>
              </a:rPr>
              <a:t> For we must all appear before the judgment seat of Christ, that each one may receive what is due him for the things done while in the body, whether good or bad. (2Corinthians 5:10)</a:t>
            </a:r>
          </a:p>
        </p:txBody>
      </p:sp>
    </p:spTree>
    <p:extLst>
      <p:ext uri="{BB962C8B-B14F-4D97-AF65-F5344CB8AC3E}">
        <p14:creationId xmlns:p14="http://schemas.microsoft.com/office/powerpoint/2010/main" val="1903370985"/>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2427"/>
          <a:stretch/>
        </p:blipFill>
        <p:spPr>
          <a:xfrm>
            <a:off x="0" y="533401"/>
            <a:ext cx="12192000" cy="6421582"/>
          </a:xfrm>
          <a:prstGeom prst="rect">
            <a:avLst/>
          </a:prstGeom>
        </p:spPr>
      </p:pic>
      <p:sp>
        <p:nvSpPr>
          <p:cNvPr id="4" name="Title 3"/>
          <p:cNvSpPr>
            <a:spLocks noGrp="1"/>
          </p:cNvSpPr>
          <p:nvPr>
            <p:ph type="title"/>
          </p:nvPr>
        </p:nvSpPr>
        <p:spPr/>
        <p:txBody>
          <a:bodyPr/>
          <a:lstStyle/>
          <a:p>
            <a:r>
              <a:rPr lang="en-US" dirty="0"/>
              <a:t>4- Act on the </a:t>
            </a:r>
            <a:r>
              <a:rPr lang="en-US" u="sng" dirty="0"/>
              <a:t>Jud</a:t>
            </a:r>
            <a:r>
              <a:rPr lang="en-US" dirty="0"/>
              <a:t>g</a:t>
            </a:r>
            <a:r>
              <a:rPr lang="en-US" u="sng" dirty="0"/>
              <a:t>ment</a:t>
            </a:r>
            <a:r>
              <a:rPr lang="en-US" dirty="0"/>
              <a:t> of God</a:t>
            </a:r>
          </a:p>
        </p:txBody>
      </p:sp>
      <p:sp>
        <p:nvSpPr>
          <p:cNvPr id="3" name="Content Placeholder 2"/>
          <p:cNvSpPr>
            <a:spLocks noGrp="1"/>
          </p:cNvSpPr>
          <p:nvPr>
            <p:ph idx="1"/>
          </p:nvPr>
        </p:nvSpPr>
        <p:spPr>
          <a:xfrm>
            <a:off x="6248400" y="1981200"/>
            <a:ext cx="6019800" cy="4525963"/>
          </a:xfrm>
        </p:spPr>
        <p:txBody>
          <a:bodyPr>
            <a:normAutofit/>
          </a:bodyPr>
          <a:lstStyle/>
          <a:p>
            <a:r>
              <a:rPr lang="en-US" sz="4000" baseline="30000" dirty="0">
                <a:effectLst>
                  <a:glow rad="127000">
                    <a:schemeClr val="tx2">
                      <a:lumMod val="50000"/>
                    </a:schemeClr>
                  </a:glow>
                  <a:outerShdw blurRad="38100" dist="38100" dir="2700000" algn="tl">
                    <a:srgbClr val="000000">
                      <a:alpha val="43137"/>
                    </a:srgbClr>
                  </a:outerShdw>
                </a:effectLst>
              </a:rPr>
              <a:t>13</a:t>
            </a:r>
            <a:r>
              <a:rPr lang="en-US" sz="4000" dirty="0">
                <a:effectLst>
                  <a:glow rad="127000">
                    <a:schemeClr val="tx2">
                      <a:lumMod val="50000"/>
                    </a:schemeClr>
                  </a:glow>
                  <a:outerShdw blurRad="38100" dist="38100" dir="2700000" algn="tl">
                    <a:srgbClr val="000000">
                      <a:alpha val="43137"/>
                    </a:srgbClr>
                  </a:outerShdw>
                </a:effectLst>
              </a:rPr>
              <a:t> because </a:t>
            </a:r>
            <a:r>
              <a:rPr lang="en-US" sz="4000" dirty="0">
                <a:effectLst>
                  <a:glow rad="127000">
                    <a:srgbClr val="C00000"/>
                  </a:glow>
                  <a:outerShdw blurRad="38100" dist="38100" dir="2700000" algn="tl">
                    <a:srgbClr val="000000">
                      <a:alpha val="43137"/>
                    </a:srgbClr>
                  </a:outerShdw>
                </a:effectLst>
              </a:rPr>
              <a:t>judgment</a:t>
            </a:r>
            <a:r>
              <a:rPr lang="en-US" sz="4000" dirty="0">
                <a:effectLst>
                  <a:glow rad="127000">
                    <a:schemeClr val="tx2">
                      <a:lumMod val="50000"/>
                    </a:schemeClr>
                  </a:glow>
                  <a:outerShdw blurRad="38100" dist="38100" dir="2700000" algn="tl">
                    <a:srgbClr val="000000">
                      <a:alpha val="43137"/>
                    </a:srgbClr>
                  </a:outerShdw>
                </a:effectLst>
              </a:rPr>
              <a:t> without</a:t>
            </a:r>
            <a:r>
              <a:rPr lang="en-US" sz="4000" dirty="0"/>
              <a:t> </a:t>
            </a:r>
            <a:r>
              <a:rPr lang="en-US" sz="4000" dirty="0">
                <a:effectLst>
                  <a:glow rad="127000">
                    <a:srgbClr val="162C42"/>
                  </a:glow>
                  <a:outerShdw blurRad="38100" dist="38100" dir="2700000" algn="tl">
                    <a:srgbClr val="000000">
                      <a:alpha val="43137"/>
                    </a:srgbClr>
                  </a:outerShdw>
                </a:effectLst>
              </a:rPr>
              <a:t>mercy</a:t>
            </a:r>
            <a:r>
              <a:rPr lang="en-US" sz="4000" dirty="0"/>
              <a:t> </a:t>
            </a:r>
            <a:r>
              <a:rPr lang="en-US" sz="4000" dirty="0">
                <a:effectLst>
                  <a:glow rad="127000">
                    <a:srgbClr val="162C42"/>
                  </a:glow>
                  <a:outerShdw blurRad="38100" dist="38100" dir="2700000" algn="tl">
                    <a:srgbClr val="000000">
                      <a:alpha val="43137"/>
                    </a:srgbClr>
                  </a:outerShdw>
                </a:effectLst>
              </a:rPr>
              <a:t>will be shown to anyone who has not been</a:t>
            </a:r>
            <a:r>
              <a:rPr lang="en-US" sz="4000" dirty="0"/>
              <a:t> </a:t>
            </a:r>
            <a:r>
              <a:rPr lang="en-US" sz="4000" dirty="0">
                <a:effectLst>
                  <a:glow rad="127000">
                    <a:srgbClr val="162C42"/>
                  </a:glow>
                  <a:outerShdw blurRad="38100" dist="38100" dir="2700000" algn="tl">
                    <a:srgbClr val="000000">
                      <a:alpha val="43137"/>
                    </a:srgbClr>
                  </a:outerShdw>
                </a:effectLst>
              </a:rPr>
              <a:t>merciful</a:t>
            </a:r>
            <a:r>
              <a:rPr lang="en-US" sz="4000" dirty="0"/>
              <a:t>. </a:t>
            </a:r>
            <a:endParaRPr lang="en-US" sz="4000" dirty="0">
              <a:effectLst>
                <a:glow rad="127000">
                  <a:srgbClr val="162C4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235554534"/>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2427"/>
          <a:stretch/>
        </p:blipFill>
        <p:spPr>
          <a:xfrm>
            <a:off x="0" y="533401"/>
            <a:ext cx="12192000" cy="6421582"/>
          </a:xfrm>
          <a:prstGeom prst="rect">
            <a:avLst/>
          </a:prstGeom>
        </p:spPr>
      </p:pic>
      <p:sp>
        <p:nvSpPr>
          <p:cNvPr id="4" name="Title 3"/>
          <p:cNvSpPr>
            <a:spLocks noGrp="1"/>
          </p:cNvSpPr>
          <p:nvPr>
            <p:ph type="title"/>
          </p:nvPr>
        </p:nvSpPr>
        <p:spPr/>
        <p:txBody>
          <a:bodyPr/>
          <a:lstStyle/>
          <a:p>
            <a:r>
              <a:rPr lang="en-US" dirty="0"/>
              <a:t>4- Act on the </a:t>
            </a:r>
            <a:r>
              <a:rPr lang="en-US" u="sng" dirty="0"/>
              <a:t>Jud</a:t>
            </a:r>
            <a:r>
              <a:rPr lang="en-US" dirty="0"/>
              <a:t>g</a:t>
            </a:r>
            <a:r>
              <a:rPr lang="en-US" u="sng" dirty="0"/>
              <a:t>ment</a:t>
            </a:r>
            <a:r>
              <a:rPr lang="en-US" dirty="0"/>
              <a:t> of God</a:t>
            </a:r>
          </a:p>
        </p:txBody>
      </p:sp>
      <p:sp>
        <p:nvSpPr>
          <p:cNvPr id="3" name="Content Placeholder 2"/>
          <p:cNvSpPr>
            <a:spLocks noGrp="1"/>
          </p:cNvSpPr>
          <p:nvPr>
            <p:ph idx="1"/>
          </p:nvPr>
        </p:nvSpPr>
        <p:spPr>
          <a:xfrm>
            <a:off x="6248400" y="1981200"/>
            <a:ext cx="6019800" cy="4525963"/>
          </a:xfrm>
        </p:spPr>
        <p:txBody>
          <a:bodyPr>
            <a:normAutofit/>
          </a:bodyPr>
          <a:lstStyle/>
          <a:p>
            <a:r>
              <a:rPr lang="en-US" sz="4000" baseline="30000" dirty="0">
                <a:effectLst>
                  <a:glow rad="127000">
                    <a:schemeClr val="tx2">
                      <a:lumMod val="50000"/>
                    </a:schemeClr>
                  </a:glow>
                  <a:outerShdw blurRad="38100" dist="38100" dir="2700000" algn="tl">
                    <a:srgbClr val="000000">
                      <a:alpha val="43137"/>
                    </a:srgbClr>
                  </a:outerShdw>
                </a:effectLst>
              </a:rPr>
              <a:t>13</a:t>
            </a:r>
            <a:r>
              <a:rPr lang="en-US" sz="4000" dirty="0">
                <a:effectLst>
                  <a:glow rad="127000">
                    <a:schemeClr val="tx2">
                      <a:lumMod val="50000"/>
                    </a:schemeClr>
                  </a:glow>
                  <a:outerShdw blurRad="38100" dist="38100" dir="2700000" algn="tl">
                    <a:srgbClr val="000000">
                      <a:alpha val="43137"/>
                    </a:srgbClr>
                  </a:outerShdw>
                </a:effectLst>
              </a:rPr>
              <a:t> because </a:t>
            </a:r>
            <a:r>
              <a:rPr lang="en-US" sz="4000" dirty="0">
                <a:effectLst>
                  <a:glow rad="127000">
                    <a:srgbClr val="C00000"/>
                  </a:glow>
                  <a:outerShdw blurRad="38100" dist="38100" dir="2700000" algn="tl">
                    <a:srgbClr val="000000">
                      <a:alpha val="43137"/>
                    </a:srgbClr>
                  </a:outerShdw>
                </a:effectLst>
              </a:rPr>
              <a:t>judgment</a:t>
            </a:r>
            <a:r>
              <a:rPr lang="en-US" sz="4000" dirty="0">
                <a:effectLst>
                  <a:glow rad="127000">
                    <a:schemeClr val="tx2">
                      <a:lumMod val="50000"/>
                    </a:schemeClr>
                  </a:glow>
                  <a:outerShdw blurRad="38100" dist="38100" dir="2700000" algn="tl">
                    <a:srgbClr val="000000">
                      <a:alpha val="43137"/>
                    </a:srgbClr>
                  </a:outerShdw>
                </a:effectLst>
              </a:rPr>
              <a:t> without</a:t>
            </a:r>
            <a:r>
              <a:rPr lang="en-US" sz="4000" dirty="0"/>
              <a:t> </a:t>
            </a:r>
            <a:r>
              <a:rPr lang="en-US" sz="4000" dirty="0">
                <a:effectLst>
                  <a:glow rad="127000">
                    <a:srgbClr val="162C42"/>
                  </a:glow>
                  <a:outerShdw blurRad="38100" dist="38100" dir="2700000" algn="tl">
                    <a:srgbClr val="000000">
                      <a:alpha val="43137"/>
                    </a:srgbClr>
                  </a:outerShdw>
                </a:effectLst>
              </a:rPr>
              <a:t>mercy</a:t>
            </a:r>
            <a:r>
              <a:rPr lang="en-US" sz="4000" dirty="0"/>
              <a:t> </a:t>
            </a:r>
            <a:r>
              <a:rPr lang="en-US" sz="4000" dirty="0">
                <a:effectLst>
                  <a:glow rad="127000">
                    <a:srgbClr val="162C42"/>
                  </a:glow>
                  <a:outerShdw blurRad="38100" dist="38100" dir="2700000" algn="tl">
                    <a:srgbClr val="000000">
                      <a:alpha val="43137"/>
                    </a:srgbClr>
                  </a:outerShdw>
                </a:effectLst>
              </a:rPr>
              <a:t>will be shown to anyone who has not been</a:t>
            </a:r>
            <a:r>
              <a:rPr lang="en-US" sz="4000" dirty="0"/>
              <a:t> </a:t>
            </a:r>
            <a:r>
              <a:rPr lang="en-US" sz="4000" dirty="0">
                <a:effectLst>
                  <a:glow rad="127000">
                    <a:srgbClr val="162C42"/>
                  </a:glow>
                  <a:outerShdw blurRad="38100" dist="38100" dir="2700000" algn="tl">
                    <a:srgbClr val="000000">
                      <a:alpha val="43137"/>
                    </a:srgbClr>
                  </a:outerShdw>
                </a:effectLst>
              </a:rPr>
              <a:t>merciful</a:t>
            </a:r>
            <a:r>
              <a:rPr lang="en-US" sz="4000" dirty="0"/>
              <a:t>. </a:t>
            </a:r>
            <a:endParaRPr lang="en-US" sz="4000" dirty="0">
              <a:effectLst>
                <a:glow rad="127000">
                  <a:srgbClr val="162C42"/>
                </a:glow>
                <a:outerShdw blurRad="38100" dist="38100" dir="2700000" algn="tl">
                  <a:srgbClr val="000000">
                    <a:alpha val="43137"/>
                  </a:srgbClr>
                </a:outerShdw>
              </a:effectLst>
            </a:endParaRPr>
          </a:p>
        </p:txBody>
      </p:sp>
      <p:sp>
        <p:nvSpPr>
          <p:cNvPr id="6" name="TextBox 5"/>
          <p:cNvSpPr txBox="1"/>
          <p:nvPr/>
        </p:nvSpPr>
        <p:spPr>
          <a:xfrm>
            <a:off x="1676400" y="5029200"/>
            <a:ext cx="8839200" cy="1107996"/>
          </a:xfrm>
          <a:prstGeom prst="rect">
            <a:avLst/>
          </a:prstGeom>
          <a:noFill/>
        </p:spPr>
        <p:txBody>
          <a:bodyPr wrap="square" rtlCol="0">
            <a:spAutoFit/>
          </a:bodyPr>
          <a:lstStyle/>
          <a:p>
            <a:pPr algn="ctr"/>
            <a:r>
              <a:rPr lang="en-US" sz="6600" b="1" dirty="0">
                <a:solidFill>
                  <a:srgbClr val="FFFF00"/>
                </a:solidFill>
                <a:effectLst>
                  <a:glow rad="127000">
                    <a:schemeClr val="tx1"/>
                  </a:glow>
                </a:effectLst>
              </a:rPr>
              <a:t>Like the Great Flood</a:t>
            </a:r>
          </a:p>
        </p:txBody>
      </p:sp>
    </p:spTree>
    <p:extLst>
      <p:ext uri="{BB962C8B-B14F-4D97-AF65-F5344CB8AC3E}">
        <p14:creationId xmlns:p14="http://schemas.microsoft.com/office/powerpoint/2010/main" val="4092812834"/>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3" t="22093" r="503" b="5937"/>
          <a:stretch/>
        </p:blipFill>
        <p:spPr>
          <a:xfrm flipH="1">
            <a:off x="-152400" y="0"/>
            <a:ext cx="6491179" cy="7021285"/>
          </a:xfrm>
          <a:prstGeom prst="rect">
            <a:avLst/>
          </a:prstGeom>
        </p:spPr>
      </p:pic>
      <p:pic>
        <p:nvPicPr>
          <p:cNvPr id="7169" name="Picture 1"/>
          <p:cNvPicPr>
            <a:picLocks noChangeAspect="1" noChangeArrowheads="1"/>
          </p:cNvPicPr>
          <p:nvPr/>
        </p:nvPicPr>
        <p:blipFill>
          <a:blip r:embed="rId4" cstate="print"/>
          <a:srcRect/>
          <a:stretch>
            <a:fillRect/>
          </a:stretch>
        </p:blipFill>
        <p:spPr bwMode="auto">
          <a:xfrm>
            <a:off x="-8534400" y="-673934"/>
            <a:ext cx="5410200" cy="754282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5- Act on the </a:t>
            </a:r>
            <a:r>
              <a:rPr lang="en-US" u="sng" dirty="0"/>
              <a:t>MERCY</a:t>
            </a:r>
            <a:r>
              <a:rPr lang="en-US" dirty="0"/>
              <a:t> of God</a:t>
            </a:r>
          </a:p>
        </p:txBody>
      </p:sp>
      <p:sp>
        <p:nvSpPr>
          <p:cNvPr id="3" name="Content Placeholder 2"/>
          <p:cNvSpPr>
            <a:spLocks noGrp="1"/>
          </p:cNvSpPr>
          <p:nvPr>
            <p:ph idx="1"/>
          </p:nvPr>
        </p:nvSpPr>
        <p:spPr>
          <a:xfrm>
            <a:off x="6248400" y="1981200"/>
            <a:ext cx="5791200" cy="4525963"/>
          </a:xfrm>
        </p:spPr>
        <p:txBody>
          <a:bodyPr>
            <a:normAutofit/>
          </a:bodyPr>
          <a:lstStyle/>
          <a:p>
            <a:r>
              <a:rPr lang="en-US" sz="4000" baseline="30000" dirty="0">
                <a:solidFill>
                  <a:schemeClr val="bg1">
                    <a:lumMod val="75000"/>
                  </a:schemeClr>
                </a:solidFill>
              </a:rPr>
              <a:t>13</a:t>
            </a:r>
            <a:r>
              <a:rPr lang="en-US" sz="4000" dirty="0">
                <a:solidFill>
                  <a:schemeClr val="bg1">
                    <a:lumMod val="75000"/>
                  </a:schemeClr>
                </a:solidFill>
              </a:rPr>
              <a:t> because judgment without mercy will be shown to anyone who has not been merciful. </a:t>
            </a:r>
            <a:r>
              <a:rPr lang="en-US" sz="4000" dirty="0">
                <a:effectLst>
                  <a:glow rad="127000">
                    <a:srgbClr val="C00000"/>
                  </a:glow>
                  <a:outerShdw blurRad="38100" dist="38100" dir="2700000" algn="tl">
                    <a:srgbClr val="000000">
                      <a:alpha val="43137"/>
                    </a:srgbClr>
                  </a:outerShdw>
                </a:effectLst>
              </a:rPr>
              <a:t>Mercy </a:t>
            </a:r>
            <a:r>
              <a:rPr lang="en-US" sz="4000" dirty="0">
                <a:solidFill>
                  <a:srgbClr val="FFFF00"/>
                </a:solidFill>
                <a:effectLst>
                  <a:glow rad="127000">
                    <a:srgbClr val="C00000"/>
                  </a:glow>
                  <a:outerShdw blurRad="38100" dist="38100" dir="2700000" algn="tl">
                    <a:srgbClr val="000000">
                      <a:alpha val="43137"/>
                    </a:srgbClr>
                  </a:outerShdw>
                </a:effectLst>
              </a:rPr>
              <a:t>triumphs over judgment!</a:t>
            </a:r>
          </a:p>
        </p:txBody>
      </p:sp>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1628860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t>1. </a:t>
            </a:r>
            <a:r>
              <a:rPr lang="en-US" sz="4400" dirty="0">
                <a:solidFill>
                  <a:srgbClr val="FFFF00"/>
                </a:solidFill>
              </a:rPr>
              <a:t>ACT </a:t>
            </a:r>
            <a:r>
              <a:rPr lang="en-US" sz="4400" dirty="0"/>
              <a:t>out</a:t>
            </a:r>
            <a:r>
              <a:rPr lang="en-US" sz="4400" dirty="0">
                <a:solidFill>
                  <a:srgbClr val="FFFF00"/>
                </a:solidFill>
              </a:rPr>
              <a:t> </a:t>
            </a:r>
            <a:r>
              <a:rPr lang="en-US" sz="4400" dirty="0"/>
              <a:t>the Word of God!</a:t>
            </a:r>
          </a:p>
          <a:p>
            <a:pPr marL="742950" indent="-742950">
              <a:buAutoNum type="arabicPeriod"/>
            </a:pPr>
            <a:endParaRPr lang="en-US" dirty="0"/>
          </a:p>
          <a:p>
            <a:pPr marL="742950" indent="-742950">
              <a:buAutoNum type="arabicPeriod"/>
            </a:pPr>
            <a:endParaRPr lang="en-US" dirty="0"/>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33588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1"/>
            <a:ext cx="12192000" cy="5821363"/>
          </a:xfrm>
        </p:spPr>
        <p:txBody>
          <a:bodyPr>
            <a:normAutofit/>
          </a:bodyPr>
          <a:lstStyle/>
          <a:p>
            <a:pPr algn="ctr"/>
            <a:r>
              <a:rPr lang="en-US" sz="4000" dirty="0">
                <a:solidFill>
                  <a:srgbClr val="FFFF00"/>
                </a:solidFill>
              </a:rPr>
              <a:t>“regards himself as better than others in some specific way and behaves undemocratically; </a:t>
            </a:r>
            <a:br>
              <a:rPr lang="en-US" sz="4000" dirty="0">
                <a:solidFill>
                  <a:srgbClr val="FFFF00"/>
                </a:solidFill>
              </a:rPr>
            </a:br>
            <a:r>
              <a:rPr lang="en-US" sz="4000" dirty="0">
                <a:solidFill>
                  <a:srgbClr val="FFFF00"/>
                </a:solidFill>
              </a:rPr>
              <a:t>as an intellectual snob.”   </a:t>
            </a:r>
          </a:p>
        </p:txBody>
      </p:sp>
      <p:pic>
        <p:nvPicPr>
          <p:cNvPr id="4" name="Picture 2"/>
          <p:cNvPicPr>
            <a:picLocks noChangeAspect="1" noChangeArrowheads="1"/>
          </p:cNvPicPr>
          <p:nvPr/>
        </p:nvPicPr>
        <p:blipFill>
          <a:blip r:embed="rId2" cstate="print"/>
          <a:srcRect/>
          <a:stretch>
            <a:fillRect/>
          </a:stretch>
        </p:blipFill>
        <p:spPr bwMode="auto">
          <a:xfrm>
            <a:off x="0" y="1991392"/>
            <a:ext cx="12192000" cy="5561838"/>
          </a:xfrm>
          <a:prstGeom prst="rect">
            <a:avLst/>
          </a:prstGeom>
          <a:noFill/>
          <a:ln w="9525">
            <a:noFill/>
            <a:miter lim="800000"/>
            <a:headEnd/>
            <a:tailEnd/>
          </a:ln>
          <a:effectLst/>
        </p:spPr>
      </p:pic>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solidFill>
                  <a:schemeClr val="bg1">
                    <a:lumMod val="50000"/>
                  </a:schemeClr>
                </a:solidFill>
              </a:rPr>
              <a:t>1. </a:t>
            </a:r>
            <a:r>
              <a:rPr lang="en-US" sz="4400" dirty="0">
                <a:solidFill>
                  <a:srgbClr val="926F00"/>
                </a:solidFill>
              </a:rPr>
              <a:t>ACT</a:t>
            </a:r>
            <a:r>
              <a:rPr lang="en-US" sz="4400" dirty="0">
                <a:solidFill>
                  <a:srgbClr val="FFFF00"/>
                </a:solidFill>
              </a:rPr>
              <a:t> </a:t>
            </a:r>
            <a:r>
              <a:rPr lang="en-US" sz="4400" dirty="0">
                <a:solidFill>
                  <a:schemeClr val="bg1">
                    <a:lumMod val="50000"/>
                  </a:schemeClr>
                </a:solidFill>
              </a:rPr>
              <a:t>out the Word of God!</a:t>
            </a:r>
          </a:p>
          <a:p>
            <a:pPr marL="0" indent="0"/>
            <a:r>
              <a:rPr lang="en-US" sz="4400" dirty="0"/>
              <a:t>2. Use your </a:t>
            </a:r>
            <a:r>
              <a:rPr lang="en-US" sz="4400" dirty="0">
                <a:solidFill>
                  <a:srgbClr val="FFFF00"/>
                </a:solidFill>
              </a:rPr>
              <a:t>FREEDOM </a:t>
            </a:r>
            <a:r>
              <a:rPr lang="en-US" sz="4400" dirty="0"/>
              <a:t>chose to do right!</a:t>
            </a:r>
          </a:p>
          <a:p>
            <a:pPr marL="742950" indent="-742950">
              <a:buAutoNum type="arabicPeriod"/>
            </a:pPr>
            <a:endParaRPr lang="en-US" dirty="0"/>
          </a:p>
          <a:p>
            <a:pPr marL="742950" indent="-742950">
              <a:buAutoNum type="arabicPeriod"/>
            </a:pPr>
            <a:endParaRPr lang="en-US" dirty="0"/>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4076576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solidFill>
                  <a:schemeClr val="bg1">
                    <a:lumMod val="50000"/>
                  </a:schemeClr>
                </a:solidFill>
              </a:rPr>
              <a:t>1. </a:t>
            </a:r>
            <a:r>
              <a:rPr lang="en-US" sz="4400" dirty="0">
                <a:solidFill>
                  <a:srgbClr val="926F00"/>
                </a:solidFill>
              </a:rPr>
              <a:t>ACT</a:t>
            </a:r>
            <a:r>
              <a:rPr lang="en-US" sz="4400" dirty="0">
                <a:solidFill>
                  <a:srgbClr val="FFFF00"/>
                </a:solidFill>
              </a:rPr>
              <a:t> </a:t>
            </a:r>
            <a:r>
              <a:rPr lang="en-US" sz="4400" dirty="0">
                <a:solidFill>
                  <a:schemeClr val="bg1">
                    <a:lumMod val="50000"/>
                  </a:schemeClr>
                </a:solidFill>
              </a:rPr>
              <a:t>out the Word of God!</a:t>
            </a:r>
          </a:p>
          <a:p>
            <a:pPr marL="0" indent="0"/>
            <a:r>
              <a:rPr lang="en-US" sz="4400" dirty="0">
                <a:solidFill>
                  <a:schemeClr val="bg1">
                    <a:lumMod val="50000"/>
                  </a:schemeClr>
                </a:solidFill>
              </a:rPr>
              <a:t>2. Use your </a:t>
            </a:r>
            <a:r>
              <a:rPr lang="en-US" sz="4400" dirty="0">
                <a:solidFill>
                  <a:srgbClr val="926F00"/>
                </a:solidFill>
              </a:rPr>
              <a:t>FREEDOM</a:t>
            </a:r>
            <a:r>
              <a:rPr lang="en-US" sz="4400" dirty="0">
                <a:solidFill>
                  <a:srgbClr val="FFFF00"/>
                </a:solidFill>
              </a:rPr>
              <a:t> </a:t>
            </a:r>
            <a:r>
              <a:rPr lang="en-US" sz="4400" dirty="0">
                <a:solidFill>
                  <a:schemeClr val="bg1">
                    <a:lumMod val="50000"/>
                  </a:schemeClr>
                </a:solidFill>
              </a:rPr>
              <a:t>chose to do right!</a:t>
            </a:r>
          </a:p>
          <a:p>
            <a:pPr marL="0" indent="0"/>
            <a:r>
              <a:rPr lang="en-US" sz="4400" dirty="0"/>
              <a:t>3. </a:t>
            </a:r>
            <a:r>
              <a:rPr lang="en-US" sz="4400" dirty="0">
                <a:solidFill>
                  <a:srgbClr val="FFFF00"/>
                </a:solidFill>
              </a:rPr>
              <a:t>LIVE AS </a:t>
            </a:r>
            <a:r>
              <a:rPr lang="en-US" sz="4400" dirty="0"/>
              <a:t>if you will stand before God today!</a:t>
            </a:r>
          </a:p>
          <a:p>
            <a:pPr marL="742950" indent="-742950">
              <a:buAutoNum type="arabicPeriod"/>
            </a:pPr>
            <a:endParaRPr lang="en-US" dirty="0"/>
          </a:p>
          <a:p>
            <a:pPr marL="742950" indent="-742950">
              <a:buAutoNum type="arabicPeriod"/>
            </a:pPr>
            <a:endParaRPr lang="en-US" dirty="0"/>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3993753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solidFill>
                  <a:schemeClr val="bg1">
                    <a:lumMod val="50000"/>
                  </a:schemeClr>
                </a:solidFill>
              </a:rPr>
              <a:t>1. </a:t>
            </a:r>
            <a:r>
              <a:rPr lang="en-US" sz="4400" dirty="0">
                <a:solidFill>
                  <a:srgbClr val="926F00"/>
                </a:solidFill>
              </a:rPr>
              <a:t>ACT</a:t>
            </a:r>
            <a:r>
              <a:rPr lang="en-US" sz="4400" dirty="0">
                <a:solidFill>
                  <a:srgbClr val="FFFF00"/>
                </a:solidFill>
              </a:rPr>
              <a:t> </a:t>
            </a:r>
            <a:r>
              <a:rPr lang="en-US" sz="4400" dirty="0">
                <a:solidFill>
                  <a:schemeClr val="bg1">
                    <a:lumMod val="50000"/>
                  </a:schemeClr>
                </a:solidFill>
              </a:rPr>
              <a:t>out the Word of God!</a:t>
            </a:r>
          </a:p>
          <a:p>
            <a:pPr marL="0" indent="0"/>
            <a:r>
              <a:rPr lang="en-US" sz="4400" dirty="0">
                <a:solidFill>
                  <a:schemeClr val="bg1">
                    <a:lumMod val="50000"/>
                  </a:schemeClr>
                </a:solidFill>
              </a:rPr>
              <a:t>2. Use your </a:t>
            </a:r>
            <a:r>
              <a:rPr lang="en-US" sz="4400" dirty="0">
                <a:solidFill>
                  <a:srgbClr val="926F00"/>
                </a:solidFill>
              </a:rPr>
              <a:t>FREEDOM</a:t>
            </a:r>
            <a:r>
              <a:rPr lang="en-US" sz="4400" dirty="0">
                <a:solidFill>
                  <a:srgbClr val="FFFF00"/>
                </a:solidFill>
              </a:rPr>
              <a:t> </a:t>
            </a:r>
            <a:r>
              <a:rPr lang="en-US" sz="4400" dirty="0">
                <a:solidFill>
                  <a:schemeClr val="bg1">
                    <a:lumMod val="50000"/>
                  </a:schemeClr>
                </a:solidFill>
              </a:rPr>
              <a:t>chose to do right!</a:t>
            </a:r>
          </a:p>
          <a:p>
            <a:pPr marL="0" indent="0"/>
            <a:r>
              <a:rPr lang="en-US" sz="4400" dirty="0">
                <a:solidFill>
                  <a:schemeClr val="bg1">
                    <a:lumMod val="50000"/>
                  </a:schemeClr>
                </a:solidFill>
              </a:rPr>
              <a:t>3. </a:t>
            </a:r>
            <a:r>
              <a:rPr lang="en-US" sz="4400" dirty="0">
                <a:solidFill>
                  <a:srgbClr val="926F00"/>
                </a:solidFill>
              </a:rPr>
              <a:t>LIVE AS </a:t>
            </a:r>
            <a:r>
              <a:rPr lang="en-US" sz="4400" dirty="0">
                <a:solidFill>
                  <a:schemeClr val="bg1">
                    <a:lumMod val="50000"/>
                  </a:schemeClr>
                </a:solidFill>
              </a:rPr>
              <a:t>if you will stand before God today!</a:t>
            </a:r>
          </a:p>
          <a:p>
            <a:pPr marL="0" indent="0"/>
            <a:r>
              <a:rPr lang="en-US" sz="4400" dirty="0"/>
              <a:t>4. </a:t>
            </a:r>
            <a:r>
              <a:rPr lang="en-US" sz="4400" dirty="0">
                <a:solidFill>
                  <a:srgbClr val="FFFF00"/>
                </a:solidFill>
              </a:rPr>
              <a:t>LOVE</a:t>
            </a:r>
            <a:r>
              <a:rPr lang="en-US" sz="4400" dirty="0"/>
              <a:t> others as God loved you!</a:t>
            </a:r>
          </a:p>
          <a:p>
            <a:pPr marL="742950" indent="-742950">
              <a:buAutoNum type="arabicPeriod"/>
            </a:pPr>
            <a:endParaRPr lang="en-US" dirty="0"/>
          </a:p>
          <a:p>
            <a:pPr marL="742950" indent="-742950">
              <a:buAutoNum type="arabicPeriod"/>
            </a:pPr>
            <a:endParaRPr lang="en-US" dirty="0"/>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3970578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solidFill>
                  <a:schemeClr val="bg1">
                    <a:lumMod val="50000"/>
                  </a:schemeClr>
                </a:solidFill>
              </a:rPr>
              <a:t>1. </a:t>
            </a:r>
            <a:r>
              <a:rPr lang="en-US" sz="4400" dirty="0">
                <a:solidFill>
                  <a:srgbClr val="926F00"/>
                </a:solidFill>
              </a:rPr>
              <a:t>ACT</a:t>
            </a:r>
            <a:r>
              <a:rPr lang="en-US" sz="4400" dirty="0">
                <a:solidFill>
                  <a:srgbClr val="FFFF00"/>
                </a:solidFill>
              </a:rPr>
              <a:t> </a:t>
            </a:r>
            <a:r>
              <a:rPr lang="en-US" sz="4400" dirty="0">
                <a:solidFill>
                  <a:schemeClr val="bg1">
                    <a:lumMod val="50000"/>
                  </a:schemeClr>
                </a:solidFill>
              </a:rPr>
              <a:t>out the Word of God!</a:t>
            </a:r>
          </a:p>
          <a:p>
            <a:pPr marL="0" indent="0"/>
            <a:r>
              <a:rPr lang="en-US" sz="4400" dirty="0">
                <a:solidFill>
                  <a:schemeClr val="bg1">
                    <a:lumMod val="50000"/>
                  </a:schemeClr>
                </a:solidFill>
              </a:rPr>
              <a:t>2. Use your </a:t>
            </a:r>
            <a:r>
              <a:rPr lang="en-US" sz="4400" dirty="0">
                <a:solidFill>
                  <a:srgbClr val="926F00"/>
                </a:solidFill>
              </a:rPr>
              <a:t>FREEDOM</a:t>
            </a:r>
            <a:r>
              <a:rPr lang="en-US" sz="4400" dirty="0">
                <a:solidFill>
                  <a:srgbClr val="FFFF00"/>
                </a:solidFill>
              </a:rPr>
              <a:t> </a:t>
            </a:r>
            <a:r>
              <a:rPr lang="en-US" sz="4400" dirty="0">
                <a:solidFill>
                  <a:schemeClr val="bg1">
                    <a:lumMod val="50000"/>
                  </a:schemeClr>
                </a:solidFill>
              </a:rPr>
              <a:t>chose to do right!</a:t>
            </a:r>
          </a:p>
          <a:p>
            <a:pPr marL="0" indent="0"/>
            <a:r>
              <a:rPr lang="en-US" sz="4400" dirty="0">
                <a:solidFill>
                  <a:schemeClr val="bg1">
                    <a:lumMod val="50000"/>
                  </a:schemeClr>
                </a:solidFill>
              </a:rPr>
              <a:t>3. </a:t>
            </a:r>
            <a:r>
              <a:rPr lang="en-US" sz="4400" dirty="0">
                <a:solidFill>
                  <a:srgbClr val="926F00"/>
                </a:solidFill>
              </a:rPr>
              <a:t>LIVE AS </a:t>
            </a:r>
            <a:r>
              <a:rPr lang="en-US" sz="4400" dirty="0">
                <a:solidFill>
                  <a:schemeClr val="bg1">
                    <a:lumMod val="50000"/>
                  </a:schemeClr>
                </a:solidFill>
              </a:rPr>
              <a:t>if you will stand before God today!</a:t>
            </a:r>
          </a:p>
          <a:p>
            <a:pPr marL="0" indent="0"/>
            <a:r>
              <a:rPr lang="en-US" sz="4400" dirty="0">
                <a:solidFill>
                  <a:schemeClr val="bg1">
                    <a:lumMod val="50000"/>
                  </a:schemeClr>
                </a:solidFill>
              </a:rPr>
              <a:t>4. </a:t>
            </a:r>
            <a:r>
              <a:rPr lang="en-US" sz="4400" dirty="0">
                <a:solidFill>
                  <a:srgbClr val="926F00"/>
                </a:solidFill>
              </a:rPr>
              <a:t>LOVE </a:t>
            </a:r>
            <a:r>
              <a:rPr lang="en-US" sz="4400" dirty="0">
                <a:solidFill>
                  <a:schemeClr val="bg1">
                    <a:lumMod val="50000"/>
                  </a:schemeClr>
                </a:solidFill>
              </a:rPr>
              <a:t>others as God loved you!</a:t>
            </a:r>
          </a:p>
          <a:p>
            <a:pPr marL="0" indent="0"/>
            <a:r>
              <a:rPr lang="en-US" sz="4400" dirty="0"/>
              <a:t>5. Error on the side of </a:t>
            </a:r>
            <a:r>
              <a:rPr lang="en-US" sz="4400" dirty="0">
                <a:solidFill>
                  <a:srgbClr val="FFFF00"/>
                </a:solidFill>
              </a:rPr>
              <a:t>MERCY </a:t>
            </a:r>
            <a:r>
              <a:rPr lang="en-US" sz="4400" dirty="0"/>
              <a:t>and grace!</a:t>
            </a:r>
          </a:p>
          <a:p>
            <a:pPr marL="742950" indent="-742950">
              <a:buAutoNum type="arabicPeriod"/>
            </a:pPr>
            <a:endParaRPr lang="en-US" dirty="0"/>
          </a:p>
          <a:p>
            <a:pPr marL="742950" indent="-742950">
              <a:buAutoNum type="arabicPeriod"/>
            </a:pPr>
            <a:endParaRPr lang="en-US" dirty="0"/>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910236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solidFill>
                  <a:schemeClr val="bg1">
                    <a:lumMod val="50000"/>
                  </a:schemeClr>
                </a:solidFill>
              </a:rPr>
              <a:t>1. </a:t>
            </a:r>
            <a:r>
              <a:rPr lang="en-US" sz="4400" dirty="0">
                <a:solidFill>
                  <a:srgbClr val="926F00"/>
                </a:solidFill>
              </a:rPr>
              <a:t>ACT</a:t>
            </a:r>
            <a:r>
              <a:rPr lang="en-US" sz="4400" dirty="0">
                <a:solidFill>
                  <a:srgbClr val="FFFF00"/>
                </a:solidFill>
              </a:rPr>
              <a:t> </a:t>
            </a:r>
            <a:r>
              <a:rPr lang="en-US" sz="4400" dirty="0">
                <a:solidFill>
                  <a:schemeClr val="bg1">
                    <a:lumMod val="50000"/>
                  </a:schemeClr>
                </a:solidFill>
              </a:rPr>
              <a:t>out the Word of God!</a:t>
            </a:r>
          </a:p>
          <a:p>
            <a:pPr marL="0" indent="0"/>
            <a:r>
              <a:rPr lang="en-US" sz="4400" dirty="0">
                <a:solidFill>
                  <a:schemeClr val="bg1">
                    <a:lumMod val="50000"/>
                  </a:schemeClr>
                </a:solidFill>
              </a:rPr>
              <a:t>2. Use your </a:t>
            </a:r>
            <a:r>
              <a:rPr lang="en-US" sz="4400" dirty="0">
                <a:solidFill>
                  <a:srgbClr val="926F00"/>
                </a:solidFill>
              </a:rPr>
              <a:t>FREEDOM</a:t>
            </a:r>
            <a:r>
              <a:rPr lang="en-US" sz="4400" dirty="0">
                <a:solidFill>
                  <a:srgbClr val="FFFF00"/>
                </a:solidFill>
              </a:rPr>
              <a:t> </a:t>
            </a:r>
            <a:r>
              <a:rPr lang="en-US" sz="4400" dirty="0">
                <a:solidFill>
                  <a:schemeClr val="bg1">
                    <a:lumMod val="50000"/>
                  </a:schemeClr>
                </a:solidFill>
              </a:rPr>
              <a:t>chose to do right!</a:t>
            </a:r>
          </a:p>
          <a:p>
            <a:pPr marL="0" indent="0"/>
            <a:r>
              <a:rPr lang="en-US" sz="4400" dirty="0">
                <a:solidFill>
                  <a:schemeClr val="bg1">
                    <a:lumMod val="50000"/>
                  </a:schemeClr>
                </a:solidFill>
              </a:rPr>
              <a:t>3. </a:t>
            </a:r>
            <a:r>
              <a:rPr lang="en-US" sz="4400" dirty="0">
                <a:solidFill>
                  <a:srgbClr val="926F00"/>
                </a:solidFill>
              </a:rPr>
              <a:t>LIVE AS </a:t>
            </a:r>
            <a:r>
              <a:rPr lang="en-US" sz="4400" dirty="0">
                <a:solidFill>
                  <a:schemeClr val="bg1">
                    <a:lumMod val="50000"/>
                  </a:schemeClr>
                </a:solidFill>
              </a:rPr>
              <a:t>if you will stand before God today!</a:t>
            </a:r>
          </a:p>
          <a:p>
            <a:pPr marL="0" indent="0"/>
            <a:r>
              <a:rPr lang="en-US" sz="4400" dirty="0">
                <a:solidFill>
                  <a:schemeClr val="bg1">
                    <a:lumMod val="50000"/>
                  </a:schemeClr>
                </a:solidFill>
              </a:rPr>
              <a:t>4. </a:t>
            </a:r>
            <a:r>
              <a:rPr lang="en-US" sz="4400" dirty="0">
                <a:solidFill>
                  <a:srgbClr val="926F00"/>
                </a:solidFill>
              </a:rPr>
              <a:t>LOVE </a:t>
            </a:r>
            <a:r>
              <a:rPr lang="en-US" sz="4400" dirty="0">
                <a:solidFill>
                  <a:schemeClr val="bg1">
                    <a:lumMod val="50000"/>
                  </a:schemeClr>
                </a:solidFill>
              </a:rPr>
              <a:t>others as God loved you!</a:t>
            </a:r>
          </a:p>
          <a:p>
            <a:pPr marL="0" indent="0"/>
            <a:r>
              <a:rPr lang="en-US" sz="4400" dirty="0">
                <a:solidFill>
                  <a:schemeClr val="bg1">
                    <a:lumMod val="50000"/>
                  </a:schemeClr>
                </a:solidFill>
              </a:rPr>
              <a:t>5. Error on the side of </a:t>
            </a:r>
            <a:r>
              <a:rPr lang="en-US" sz="4400" dirty="0">
                <a:solidFill>
                  <a:srgbClr val="926F00"/>
                </a:solidFill>
              </a:rPr>
              <a:t>MERCY</a:t>
            </a:r>
            <a:r>
              <a:rPr lang="en-US" sz="4400" dirty="0">
                <a:solidFill>
                  <a:srgbClr val="FFFF00"/>
                </a:solidFill>
              </a:rPr>
              <a:t> </a:t>
            </a:r>
            <a:r>
              <a:rPr lang="en-US" sz="4400" dirty="0">
                <a:solidFill>
                  <a:schemeClr val="bg1">
                    <a:lumMod val="50000"/>
                  </a:schemeClr>
                </a:solidFill>
              </a:rPr>
              <a:t>and grace!</a:t>
            </a:r>
          </a:p>
          <a:p>
            <a:pPr marL="0" indent="0" algn="ctr"/>
            <a:r>
              <a:rPr lang="en-US" sz="6600" dirty="0"/>
              <a:t>DON’T BE A </a:t>
            </a:r>
            <a:r>
              <a:rPr lang="en-US" sz="6600" u="sng" dirty="0"/>
              <a:t>SPIRITUAL</a:t>
            </a:r>
            <a:r>
              <a:rPr lang="en-US" sz="6600" dirty="0"/>
              <a:t> </a:t>
            </a:r>
            <a:r>
              <a:rPr lang="en-US" sz="6600" u="sng" dirty="0"/>
              <a:t>SNOB</a:t>
            </a:r>
            <a:r>
              <a:rPr lang="en-US" sz="6600" dirty="0"/>
              <a:t>!</a:t>
            </a:r>
          </a:p>
          <a:p>
            <a:pPr marL="742950" indent="-742950">
              <a:buAutoNum type="arabicPeriod"/>
            </a:pPr>
            <a:endParaRPr lang="en-US" dirty="0"/>
          </a:p>
          <a:p>
            <a:pPr marL="742950" indent="-742950">
              <a:buAutoNum type="arabicPeriod"/>
            </a:pPr>
            <a:endParaRPr lang="en-US" dirty="0"/>
          </a:p>
        </p:txBody>
      </p:sp>
      <p:pic>
        <p:nvPicPr>
          <p:cNvPr id="4" name="Picture 3"/>
          <p:cNvPicPr>
            <a:picLocks noChangeAspect="1"/>
          </p:cNvPicPr>
          <p:nvPr/>
        </p:nvPicPr>
        <p:blipFill>
          <a:blip r:embed="rId2"/>
          <a:stretch>
            <a:fillRect/>
          </a:stretch>
        </p:blipFill>
        <p:spPr>
          <a:xfrm>
            <a:off x="12649200" y="762000"/>
            <a:ext cx="2819400" cy="2819400"/>
          </a:xfrm>
          <a:prstGeom prst="rect">
            <a:avLst/>
          </a:prstGeom>
        </p:spPr>
      </p:pic>
    </p:spTree>
    <p:extLst>
      <p:ext uri="{BB962C8B-B14F-4D97-AF65-F5344CB8AC3E}">
        <p14:creationId xmlns:p14="http://schemas.microsoft.com/office/powerpoint/2010/main" val="3698269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take away TODAY?</a:t>
            </a:r>
          </a:p>
        </p:txBody>
      </p:sp>
      <p:sp>
        <p:nvSpPr>
          <p:cNvPr id="3" name="Content Placeholder 2"/>
          <p:cNvSpPr>
            <a:spLocks noGrp="1"/>
          </p:cNvSpPr>
          <p:nvPr>
            <p:ph idx="1"/>
          </p:nvPr>
        </p:nvSpPr>
        <p:spPr>
          <a:xfrm>
            <a:off x="609600" y="1524000"/>
            <a:ext cx="10972800" cy="4906964"/>
          </a:xfrm>
        </p:spPr>
        <p:txBody>
          <a:bodyPr/>
          <a:lstStyle/>
          <a:p>
            <a:pPr marL="0" indent="0"/>
            <a:r>
              <a:rPr lang="en-US" sz="4400" dirty="0">
                <a:solidFill>
                  <a:schemeClr val="bg1">
                    <a:lumMod val="50000"/>
                  </a:schemeClr>
                </a:solidFill>
              </a:rPr>
              <a:t>1. </a:t>
            </a:r>
            <a:r>
              <a:rPr lang="en-US" sz="4400" dirty="0">
                <a:solidFill>
                  <a:srgbClr val="926F00"/>
                </a:solidFill>
              </a:rPr>
              <a:t>ACT</a:t>
            </a:r>
            <a:r>
              <a:rPr lang="en-US" sz="4400" dirty="0">
                <a:solidFill>
                  <a:srgbClr val="FFFF00"/>
                </a:solidFill>
              </a:rPr>
              <a:t> </a:t>
            </a:r>
            <a:r>
              <a:rPr lang="en-US" sz="4400" dirty="0">
                <a:solidFill>
                  <a:schemeClr val="bg1">
                    <a:lumMod val="50000"/>
                  </a:schemeClr>
                </a:solidFill>
              </a:rPr>
              <a:t>out the Word of God!</a:t>
            </a:r>
          </a:p>
          <a:p>
            <a:pPr marL="0" indent="0"/>
            <a:r>
              <a:rPr lang="en-US" sz="4400" dirty="0">
                <a:solidFill>
                  <a:schemeClr val="bg1">
                    <a:lumMod val="50000"/>
                  </a:schemeClr>
                </a:solidFill>
              </a:rPr>
              <a:t>2. Use your </a:t>
            </a:r>
            <a:r>
              <a:rPr lang="en-US" sz="4400" dirty="0">
                <a:solidFill>
                  <a:srgbClr val="926F00"/>
                </a:solidFill>
              </a:rPr>
              <a:t>FREEDOM</a:t>
            </a:r>
            <a:r>
              <a:rPr lang="en-US" sz="4400" dirty="0">
                <a:solidFill>
                  <a:srgbClr val="FFFF00"/>
                </a:solidFill>
              </a:rPr>
              <a:t> </a:t>
            </a:r>
            <a:r>
              <a:rPr lang="en-US" sz="4400" dirty="0">
                <a:solidFill>
                  <a:schemeClr val="bg1">
                    <a:lumMod val="50000"/>
                  </a:schemeClr>
                </a:solidFill>
              </a:rPr>
              <a:t>chose to do right!</a:t>
            </a:r>
          </a:p>
          <a:p>
            <a:pPr marL="0" indent="0"/>
            <a:r>
              <a:rPr lang="en-US" sz="4400" dirty="0">
                <a:solidFill>
                  <a:schemeClr val="bg1">
                    <a:lumMod val="50000"/>
                  </a:schemeClr>
                </a:solidFill>
              </a:rPr>
              <a:t>3. </a:t>
            </a:r>
            <a:r>
              <a:rPr lang="en-US" sz="4400" dirty="0">
                <a:solidFill>
                  <a:srgbClr val="926F00"/>
                </a:solidFill>
              </a:rPr>
              <a:t>LIVE AS </a:t>
            </a:r>
            <a:r>
              <a:rPr lang="en-US" sz="4400" dirty="0">
                <a:solidFill>
                  <a:schemeClr val="bg1">
                    <a:lumMod val="50000"/>
                  </a:schemeClr>
                </a:solidFill>
              </a:rPr>
              <a:t>if you will stand before God today!</a:t>
            </a:r>
          </a:p>
          <a:p>
            <a:pPr marL="0" indent="0"/>
            <a:r>
              <a:rPr lang="en-US" sz="4400" dirty="0">
                <a:solidFill>
                  <a:schemeClr val="bg1">
                    <a:lumMod val="50000"/>
                  </a:schemeClr>
                </a:solidFill>
              </a:rPr>
              <a:t>4. </a:t>
            </a:r>
            <a:r>
              <a:rPr lang="en-US" sz="4400" dirty="0">
                <a:solidFill>
                  <a:srgbClr val="926F00"/>
                </a:solidFill>
              </a:rPr>
              <a:t>LOVE </a:t>
            </a:r>
            <a:r>
              <a:rPr lang="en-US" sz="4400" dirty="0">
                <a:solidFill>
                  <a:schemeClr val="bg1">
                    <a:lumMod val="50000"/>
                  </a:schemeClr>
                </a:solidFill>
              </a:rPr>
              <a:t>others as God loved you!</a:t>
            </a:r>
          </a:p>
          <a:p>
            <a:pPr marL="0" indent="0"/>
            <a:r>
              <a:rPr lang="en-US" sz="4400" dirty="0">
                <a:solidFill>
                  <a:schemeClr val="bg1">
                    <a:lumMod val="50000"/>
                  </a:schemeClr>
                </a:solidFill>
              </a:rPr>
              <a:t>5. Error on the side of </a:t>
            </a:r>
            <a:r>
              <a:rPr lang="en-US" sz="4400" dirty="0">
                <a:solidFill>
                  <a:srgbClr val="926F00"/>
                </a:solidFill>
              </a:rPr>
              <a:t>MERCY</a:t>
            </a:r>
            <a:r>
              <a:rPr lang="en-US" sz="4400" dirty="0">
                <a:solidFill>
                  <a:srgbClr val="FFFF00"/>
                </a:solidFill>
              </a:rPr>
              <a:t> </a:t>
            </a:r>
            <a:r>
              <a:rPr lang="en-US" sz="4400" dirty="0">
                <a:solidFill>
                  <a:schemeClr val="bg1">
                    <a:lumMod val="50000"/>
                  </a:schemeClr>
                </a:solidFill>
              </a:rPr>
              <a:t>and grace!</a:t>
            </a:r>
          </a:p>
          <a:p>
            <a:pPr marL="0" indent="0" algn="ctr"/>
            <a:r>
              <a:rPr lang="en-US" sz="6600" dirty="0"/>
              <a:t>BE A </a:t>
            </a:r>
            <a:r>
              <a:rPr lang="en-US" sz="6600" u="sng" dirty="0">
                <a:solidFill>
                  <a:srgbClr val="FFFF00"/>
                </a:solidFill>
              </a:rPr>
              <a:t>SPIRITUAL</a:t>
            </a:r>
            <a:r>
              <a:rPr lang="en-US" sz="6600" dirty="0">
                <a:solidFill>
                  <a:srgbClr val="FFFF00"/>
                </a:solidFill>
              </a:rPr>
              <a:t> </a:t>
            </a:r>
            <a:r>
              <a:rPr lang="en-US" sz="6600" u="sng" dirty="0">
                <a:solidFill>
                  <a:srgbClr val="FFFF00"/>
                </a:solidFill>
              </a:rPr>
              <a:t>BLESSING</a:t>
            </a:r>
            <a:r>
              <a:rPr lang="en-US" sz="6600" dirty="0"/>
              <a:t>!</a:t>
            </a:r>
          </a:p>
          <a:p>
            <a:pPr marL="742950" indent="-742950">
              <a:buAutoNum type="arabicPeriod"/>
            </a:pPr>
            <a:endParaRPr lang="en-US" dirty="0"/>
          </a:p>
          <a:p>
            <a:pPr marL="742950" indent="-742950">
              <a:buAutoNum type="arabicPeriod"/>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838200"/>
            <a:ext cx="5257800" cy="5150499"/>
          </a:xfrm>
          <a:prstGeom prst="rect">
            <a:avLst/>
          </a:prstGeom>
        </p:spPr>
      </p:pic>
    </p:spTree>
    <p:extLst>
      <p:ext uri="{BB962C8B-B14F-4D97-AF65-F5344CB8AC3E}">
        <p14:creationId xmlns:p14="http://schemas.microsoft.com/office/powerpoint/2010/main" val="2623496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57500"/>
            <a:ext cx="8534400" cy="1143000"/>
          </a:xfrm>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12268200" cy="1554162"/>
          </a:xfrm>
        </p:spPr>
        <p:txBody>
          <a:bodyPr/>
          <a:lstStyle/>
          <a:p>
            <a:r>
              <a:rPr lang="en-US" dirty="0"/>
              <a:t>Some things ought not to be in Christianity!</a:t>
            </a:r>
          </a:p>
        </p:txBody>
      </p:sp>
      <p:sp>
        <p:nvSpPr>
          <p:cNvPr id="4" name="Content Placeholder 3"/>
          <p:cNvSpPr>
            <a:spLocks noGrp="1"/>
          </p:cNvSpPr>
          <p:nvPr>
            <p:ph idx="1"/>
          </p:nvPr>
        </p:nvSpPr>
        <p:spPr/>
        <p:txBody>
          <a:bodyPr/>
          <a:lstStyle/>
          <a:p>
            <a:endParaRPr lang="en-US"/>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12268200" cy="1554162"/>
          </a:xfrm>
        </p:spPr>
        <p:txBody>
          <a:bodyPr/>
          <a:lstStyle/>
          <a:p>
            <a:r>
              <a:rPr lang="en-US" dirty="0"/>
              <a:t>Some things ought not to be in Christianity!</a:t>
            </a:r>
          </a:p>
        </p:txBody>
      </p:sp>
      <p:sp>
        <p:nvSpPr>
          <p:cNvPr id="3" name="Content Placeholder 2"/>
          <p:cNvSpPr>
            <a:spLocks noGrp="1"/>
          </p:cNvSpPr>
          <p:nvPr>
            <p:ph idx="1"/>
          </p:nvPr>
        </p:nvSpPr>
        <p:spPr>
          <a:xfrm>
            <a:off x="1981200" y="1905001"/>
            <a:ext cx="8229600" cy="4221163"/>
          </a:xfrm>
        </p:spPr>
        <p:txBody>
          <a:bodyPr/>
          <a:lstStyle/>
          <a:p>
            <a:pPr algn="ctr"/>
            <a:r>
              <a:rPr lang="en-US" sz="6000" dirty="0"/>
              <a:t>Such as: </a:t>
            </a:r>
          </a:p>
          <a:p>
            <a:pPr algn="ctr"/>
            <a:r>
              <a:rPr lang="en-US" sz="6000" dirty="0"/>
              <a:t>	Prejudice</a:t>
            </a:r>
          </a:p>
          <a:p>
            <a:pPr algn="ctr"/>
            <a:r>
              <a:rPr lang="en-US" sz="6000" dirty="0"/>
              <a:t>	</a:t>
            </a:r>
            <a:endParaRPr lang="en-US" dirty="0"/>
          </a:p>
        </p:txBody>
      </p:sp>
    </p:spTree>
    <p:extLst>
      <p:ext uri="{BB962C8B-B14F-4D97-AF65-F5344CB8AC3E}">
        <p14:creationId xmlns:p14="http://schemas.microsoft.com/office/powerpoint/2010/main" val="2510882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12268200" cy="1554162"/>
          </a:xfrm>
        </p:spPr>
        <p:txBody>
          <a:bodyPr/>
          <a:lstStyle/>
          <a:p>
            <a:r>
              <a:rPr lang="en-US" dirty="0"/>
              <a:t>Some things ought not to be in Christianity!</a:t>
            </a:r>
          </a:p>
        </p:txBody>
      </p:sp>
      <p:sp>
        <p:nvSpPr>
          <p:cNvPr id="3" name="Content Placeholder 2"/>
          <p:cNvSpPr>
            <a:spLocks noGrp="1"/>
          </p:cNvSpPr>
          <p:nvPr>
            <p:ph idx="1"/>
          </p:nvPr>
        </p:nvSpPr>
        <p:spPr>
          <a:xfrm>
            <a:off x="1981200" y="1905001"/>
            <a:ext cx="8229600" cy="4221163"/>
          </a:xfrm>
        </p:spPr>
        <p:txBody>
          <a:bodyPr/>
          <a:lstStyle/>
          <a:p>
            <a:pPr algn="ctr"/>
            <a:r>
              <a:rPr lang="en-US" sz="6000" dirty="0"/>
              <a:t>Such as: </a:t>
            </a:r>
          </a:p>
          <a:p>
            <a:pPr algn="ctr"/>
            <a:r>
              <a:rPr lang="en-US" sz="6000" dirty="0"/>
              <a:t>	Prejudice</a:t>
            </a:r>
          </a:p>
          <a:p>
            <a:pPr algn="ctr"/>
            <a:r>
              <a:rPr lang="en-US" sz="6000" dirty="0"/>
              <a:t>	Inquisitions</a:t>
            </a:r>
          </a:p>
          <a:p>
            <a:pPr algn="ctr"/>
            <a:r>
              <a:rPr lang="en-US" sz="6000" dirty="0"/>
              <a:t>	</a:t>
            </a:r>
            <a:endParaRPr lang="en-US" dirty="0"/>
          </a:p>
        </p:txBody>
      </p:sp>
    </p:spTree>
    <p:extLst>
      <p:ext uri="{BB962C8B-B14F-4D97-AF65-F5344CB8AC3E}">
        <p14:creationId xmlns:p14="http://schemas.microsoft.com/office/powerpoint/2010/main" val="28250197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12268200" cy="1554162"/>
          </a:xfrm>
        </p:spPr>
        <p:txBody>
          <a:bodyPr/>
          <a:lstStyle/>
          <a:p>
            <a:r>
              <a:rPr lang="en-US" dirty="0"/>
              <a:t>Some things ought not to be in Christianity!</a:t>
            </a:r>
          </a:p>
        </p:txBody>
      </p:sp>
      <p:sp>
        <p:nvSpPr>
          <p:cNvPr id="3" name="Content Placeholder 2"/>
          <p:cNvSpPr>
            <a:spLocks noGrp="1"/>
          </p:cNvSpPr>
          <p:nvPr>
            <p:ph idx="1"/>
          </p:nvPr>
        </p:nvSpPr>
        <p:spPr>
          <a:xfrm>
            <a:off x="1981200" y="1905001"/>
            <a:ext cx="8229600" cy="4221163"/>
          </a:xfrm>
        </p:spPr>
        <p:txBody>
          <a:bodyPr/>
          <a:lstStyle/>
          <a:p>
            <a:pPr algn="ctr"/>
            <a:r>
              <a:rPr lang="en-US" sz="6000" dirty="0"/>
              <a:t>Such as: </a:t>
            </a:r>
          </a:p>
          <a:p>
            <a:pPr algn="ctr"/>
            <a:r>
              <a:rPr lang="en-US" sz="6000" dirty="0"/>
              <a:t>	Prejudice</a:t>
            </a:r>
          </a:p>
          <a:p>
            <a:pPr algn="ctr"/>
            <a:r>
              <a:rPr lang="en-US" sz="6000" dirty="0"/>
              <a:t>	Inquisitions</a:t>
            </a:r>
          </a:p>
          <a:p>
            <a:pPr algn="ctr"/>
            <a:r>
              <a:rPr lang="en-US" sz="6000" dirty="0"/>
              <a:t>	and Snobbery!</a:t>
            </a:r>
          </a:p>
          <a:p>
            <a:endParaRPr lang="en-US" dirty="0"/>
          </a:p>
        </p:txBody>
      </p:sp>
    </p:spTree>
    <p:extLst>
      <p:ext uri="{BB962C8B-B14F-4D97-AF65-F5344CB8AC3E}">
        <p14:creationId xmlns:p14="http://schemas.microsoft.com/office/powerpoint/2010/main" val="15541727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4758</TotalTime>
  <Words>3732</Words>
  <Application>Microsoft Office PowerPoint</Application>
  <PresentationFormat>Widescreen</PresentationFormat>
  <Paragraphs>261</Paragraphs>
  <Slides>56</Slides>
  <Notes>20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56</vt:i4>
      </vt:variant>
    </vt:vector>
  </HeadingPairs>
  <TitlesOfParts>
    <vt:vector size="62" baseType="lpstr">
      <vt:lpstr>Arial</vt:lpstr>
      <vt:lpstr>Calibri</vt:lpstr>
      <vt:lpstr>Symbol</vt:lpstr>
      <vt:lpstr>3_Office Theme</vt:lpstr>
      <vt:lpstr>2_Office Theme</vt:lpstr>
      <vt:lpstr>1_Office Theme</vt:lpstr>
      <vt:lpstr>JAMES</vt:lpstr>
      <vt:lpstr>When  You’ve  Been  “Snobbed”</vt:lpstr>
      <vt:lpstr>Webster says a “snob” is a person who: </vt:lpstr>
      <vt:lpstr>PowerPoint Presentation</vt:lpstr>
      <vt:lpstr>PowerPoint Presentation</vt:lpstr>
      <vt:lpstr>Some things ought not to be in Christianity!</vt:lpstr>
      <vt:lpstr>Some things ought not to be in Christianity!</vt:lpstr>
      <vt:lpstr>Some things ought not to be in Christianity!</vt:lpstr>
      <vt:lpstr>Some things ought not to be in Christianity!</vt:lpstr>
      <vt:lpstr>It is INCOMPATIBLE  .  .  . </vt:lpstr>
      <vt:lpstr>It is INCOMPATIBLE with</vt:lpstr>
      <vt:lpstr>It is INCOMPATIBLE with</vt:lpstr>
      <vt:lpstr>It is INCOMPATIBLE with</vt:lpstr>
      <vt:lpstr>Snobbery is ILLUSTRATED</vt:lpstr>
      <vt:lpstr>The Situation</vt:lpstr>
      <vt:lpstr>The Situation</vt:lpstr>
      <vt:lpstr>The Reaction</vt:lpstr>
      <vt:lpstr>The Reaction</vt:lpstr>
      <vt:lpstr>The Motivation</vt:lpstr>
      <vt:lpstr>The Point: It should not be!</vt:lpstr>
      <vt:lpstr>3.  Snobbery is INEXCUSABLE</vt:lpstr>
      <vt:lpstr>[1] For God’s Sake!</vt:lpstr>
      <vt:lpstr>[1] For God’s Sake!</vt:lpstr>
      <vt:lpstr>[1] For God’s Sake!</vt:lpstr>
      <vt:lpstr>[2] For Logic Sake!</vt:lpstr>
      <vt:lpstr>[3] For Scripture Sake!</vt:lpstr>
      <vt:lpstr>[3] For Scripture Sake!</vt:lpstr>
      <vt:lpstr>[3] For Scripture Sake!</vt:lpstr>
      <vt:lpstr>[3] For Scripture Sake!</vt:lpstr>
      <vt:lpstr>[4] For Sin Sake!</vt:lpstr>
      <vt:lpstr>[4] For Sin Sake!</vt:lpstr>
      <vt:lpstr>[4] For Sin Sake!</vt:lpstr>
      <vt:lpstr>[4] For Sin Sake!</vt:lpstr>
      <vt:lpstr>[4] For Sin Sake!</vt:lpstr>
      <vt:lpstr>How to ELIMINATE Snobbery</vt:lpstr>
      <vt:lpstr>1- Act on the Word of God</vt:lpstr>
      <vt:lpstr>Does the Law of the Tracks ...</vt:lpstr>
      <vt:lpstr>Is the train most free ...</vt:lpstr>
      <vt:lpstr>Is the train most free ...</vt:lpstr>
      <vt:lpstr>2- Act on Freedom of God</vt:lpstr>
      <vt:lpstr>3- Act on the Love of God</vt:lpstr>
      <vt:lpstr>4- Act on the Judgment of God</vt:lpstr>
      <vt:lpstr>4- Act on the Judgment of God</vt:lpstr>
      <vt:lpstr>4- Act on the Judgment of God</vt:lpstr>
      <vt:lpstr>4- Act on the Judgment of God</vt:lpstr>
      <vt:lpstr>4- Act on the Judgment of God</vt:lpstr>
      <vt:lpstr>5- Act on the MERCY of God</vt:lpstr>
      <vt:lpstr>What can we take away TODAY?</vt:lpstr>
      <vt:lpstr>What can we take away TODAY?</vt:lpstr>
      <vt:lpstr>What can we take away TODAY?</vt:lpstr>
      <vt:lpstr>What can we take away TODAY?</vt:lpstr>
      <vt:lpstr>What can we take away TODAY?</vt:lpstr>
      <vt:lpstr>What can we take away TODAY?</vt:lpstr>
      <vt:lpstr>What can we take away TODAY?</vt:lpstr>
      <vt:lpstr>What can we take away TODAY?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321</cp:revision>
  <dcterms:created xsi:type="dcterms:W3CDTF">2010-04-14T15:21:06Z</dcterms:created>
  <dcterms:modified xsi:type="dcterms:W3CDTF">2021-05-22T03:06:22Z</dcterms:modified>
</cp:coreProperties>
</file>