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100" d="100"/>
          <a:sy n="100" d="100"/>
        </p:scale>
        <p:origin x="-1836" y="-7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09D1B7-A779-46B9-9001-CDE588E105DB}" type="datetimeFigureOut">
              <a:rPr lang="en-US" smtClean="0"/>
              <a:pPr/>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9D1B7-A779-46B9-9001-CDE588E105DB}" type="datetimeFigureOut">
              <a:rPr lang="en-US" smtClean="0"/>
              <a:pPr/>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9D1B7-A779-46B9-9001-CDE588E105DB}" type="datetimeFigureOut">
              <a:rPr lang="en-US" smtClean="0"/>
              <a:pPr/>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9D1B7-A779-46B9-9001-CDE588E105DB}" type="datetimeFigureOut">
              <a:rPr lang="en-US" smtClean="0"/>
              <a:pPr/>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09D1B7-A779-46B9-9001-CDE588E105DB}" type="datetimeFigureOut">
              <a:rPr lang="en-US" smtClean="0"/>
              <a:pPr/>
              <a:t>10/12/2014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09D1B7-A779-46B9-9001-CDE588E105DB}" type="datetimeFigureOut">
              <a:rPr lang="en-US" smtClean="0"/>
              <a:pPr/>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09D1B7-A779-46B9-9001-CDE588E105DB}" type="datetimeFigureOut">
              <a:rPr lang="en-US" smtClean="0"/>
              <a:pPr/>
              <a:t>10/12/2014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09D1B7-A779-46B9-9001-CDE588E105DB}" type="datetimeFigureOut">
              <a:rPr lang="en-US" smtClean="0"/>
              <a:pPr/>
              <a:t>10/12/2014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9D1B7-A779-46B9-9001-CDE588E105DB}" type="datetimeFigureOut">
              <a:rPr lang="en-US" smtClean="0"/>
              <a:pPr/>
              <a:t>10/12/2014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9D1B7-A779-46B9-9001-CDE588E105DB}" type="datetimeFigureOut">
              <a:rPr lang="en-US" smtClean="0"/>
              <a:pPr/>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9D1B7-A779-46B9-9001-CDE588E105DB}" type="datetimeFigureOut">
              <a:rPr lang="en-US" smtClean="0"/>
              <a:pPr/>
              <a:t>10/12/2014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357AE-A52A-4EFA-BBB5-1EBEAB339F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009D1B7-A779-46B9-9001-CDE588E105DB}" type="datetimeFigureOut">
              <a:rPr lang="en-US" smtClean="0"/>
              <a:pPr/>
              <a:t>10/12/2014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E7357AE-A52A-4EFA-BBB5-1EBEAB339F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2900" y="290945"/>
            <a:ext cx="6172200" cy="8853055"/>
          </a:xfrm>
        </p:spPr>
        <p:txBody>
          <a:bodyPr>
            <a:noAutofit/>
          </a:bodyPr>
          <a:lstStyle/>
          <a:p>
            <a:pPr marL="290513" indent="-290513">
              <a:buNone/>
            </a:pPr>
            <a:r>
              <a:rPr lang="en-US" sz="1050" dirty="0" err="1" smtClean="0"/>
              <a:t>Haggia</a:t>
            </a:r>
            <a:r>
              <a:rPr lang="en-US" sz="1050" dirty="0" smtClean="0"/>
              <a:t> </a:t>
            </a:r>
            <a:r>
              <a:rPr lang="en-US" sz="1050" dirty="0" smtClean="0"/>
              <a:t>Lesson 3</a:t>
            </a:r>
            <a:endParaRPr lang="en-US" sz="1050" dirty="0"/>
          </a:p>
          <a:p>
            <a:pPr marL="290513" indent="-290513">
              <a:buNone/>
            </a:pPr>
            <a:r>
              <a:rPr lang="en-US" sz="1050" dirty="0"/>
              <a:t> </a:t>
            </a:r>
          </a:p>
          <a:p>
            <a:pPr>
              <a:buNone/>
            </a:pPr>
            <a:r>
              <a:rPr lang="en-US" sz="1050" dirty="0" smtClean="0"/>
              <a:t>Haggai 2:10-19</a:t>
            </a:r>
          </a:p>
          <a:p>
            <a:pPr marL="0" indent="0">
              <a:buNone/>
            </a:pPr>
            <a:r>
              <a:rPr lang="en-US" sz="1050" dirty="0" smtClean="0"/>
              <a:t>Title: When Times Are Tough (Consider Your Heart)</a:t>
            </a:r>
            <a:br>
              <a:rPr lang="en-US" sz="1050" dirty="0" smtClean="0"/>
            </a:br>
            <a:r>
              <a:rPr lang="en-US" sz="1050" dirty="0" smtClean="0"/>
              <a:t>Theme: Consider your heart</a:t>
            </a:r>
            <a:br>
              <a:rPr lang="en-US" sz="1050" dirty="0" smtClean="0"/>
            </a:br>
            <a:r>
              <a:rPr lang="en-US" sz="1050" dirty="0" smtClean="0"/>
              <a:t>Intro:</a:t>
            </a:r>
          </a:p>
          <a:p>
            <a:pPr marL="0" indent="0">
              <a:buNone/>
            </a:pPr>
            <a:endParaRPr lang="en-US" sz="1050" dirty="0" smtClean="0"/>
          </a:p>
          <a:p>
            <a:pPr>
              <a:buNone/>
            </a:pPr>
            <a:r>
              <a:rPr lang="en-US" sz="1050" dirty="0" smtClean="0"/>
              <a:t>Like today, Times were tough in 520 BC. </a:t>
            </a:r>
          </a:p>
          <a:p>
            <a:pPr marL="0" indent="0">
              <a:buNone/>
            </a:pPr>
            <a:r>
              <a:rPr lang="en-US" sz="1050" dirty="0" smtClean="0"/>
              <a:t>When they expected much it turned out to be little—How little?  Well, today’s passage says it was about only 45% of what they were accustomed to.  They were in recession much worse than ours—that’s bad!</a:t>
            </a:r>
            <a:br>
              <a:rPr lang="en-US" sz="1050" dirty="0" smtClean="0"/>
            </a:br>
            <a:endParaRPr lang="en-US" sz="1050" dirty="0" smtClean="0"/>
          </a:p>
          <a:p>
            <a:pPr>
              <a:buNone/>
            </a:pPr>
            <a:r>
              <a:rPr lang="en-US" sz="1050" dirty="0" smtClean="0"/>
              <a:t>In times like that, God raised up a prophet both to confront the people and to encourage the people. </a:t>
            </a:r>
          </a:p>
          <a:p>
            <a:pPr>
              <a:buNone/>
            </a:pPr>
            <a:r>
              <a:rPr lang="en-US" sz="1050" dirty="0" smtClean="0"/>
              <a:t>His first message challenged them to Consider their Ways </a:t>
            </a:r>
          </a:p>
          <a:p>
            <a:pPr>
              <a:buNone/>
            </a:pPr>
            <a:r>
              <a:rPr lang="en-US" sz="1050" dirty="0" smtClean="0"/>
              <a:t>His next message challenged the Elderly to consider their Attitudes toward Change </a:t>
            </a:r>
            <a:br>
              <a:rPr lang="en-US" sz="1050" dirty="0" smtClean="0"/>
            </a:br>
            <a:endParaRPr lang="en-US" sz="1050" dirty="0" smtClean="0"/>
          </a:p>
          <a:p>
            <a:pPr marL="0" indent="0">
              <a:buNone/>
            </a:pPr>
            <a:r>
              <a:rPr lang="en-US" sz="1050" dirty="0" smtClean="0"/>
              <a:t>And now today’s lesson focuses on Haggai’s challenge to the Priests to consider their Hearts.  I know someone is thinking the word “heart” is not even in the text today.  You’re right, but defilement is.  </a:t>
            </a:r>
            <a:br>
              <a:rPr lang="en-US" sz="1050" dirty="0" smtClean="0"/>
            </a:br>
            <a:endParaRPr lang="en-US" sz="1050" dirty="0" smtClean="0"/>
          </a:p>
          <a:p>
            <a:pPr>
              <a:buNone/>
            </a:pPr>
            <a:r>
              <a:rPr lang="en-US" sz="1050" dirty="0" smtClean="0"/>
              <a:t>Now, Jesus taught us that it’s not what goes into us that defiles—but what comes from the heart. </a:t>
            </a:r>
          </a:p>
          <a:p>
            <a:pPr>
              <a:buNone/>
            </a:pPr>
            <a:r>
              <a:rPr lang="en-US" sz="1050" dirty="0" smtClean="0"/>
              <a:t>Mark 7:14-23 says, Quote</a:t>
            </a:r>
          </a:p>
          <a:p>
            <a:pPr>
              <a:buNone/>
            </a:pPr>
            <a:endParaRPr lang="en-US" sz="1050" dirty="0" smtClean="0"/>
          </a:p>
          <a:p>
            <a:pPr marL="0" indent="0">
              <a:buNone/>
            </a:pPr>
            <a:r>
              <a:rPr lang="en-US" sz="1050" dirty="0" smtClean="0"/>
              <a:t>In the OT the nation Israel had a priesthood—a group set apart to serve by taking people to God. But in the NT we learn that every believer in the church is a priest (Rev 1:6)—we are the priesthood.  Every believer can go directly to God him or herself.  So by application this message applies to every one of us who believe that Jesus is our Savior and Lord. </a:t>
            </a:r>
          </a:p>
          <a:p>
            <a:pPr marL="0" indent="0">
              <a:buNone/>
            </a:pPr>
            <a:endParaRPr lang="en-US" sz="1050" dirty="0" smtClean="0"/>
          </a:p>
          <a:p>
            <a:pPr>
              <a:buNone/>
            </a:pPr>
            <a:r>
              <a:rPr lang="en-US" sz="1050" dirty="0" smtClean="0"/>
              <a:t>So let’s pick up with Haggai’s message to us today!</a:t>
            </a:r>
            <a:br>
              <a:rPr lang="en-US" sz="1050" dirty="0" smtClean="0"/>
            </a:br>
            <a:endParaRPr lang="en-US" sz="1050" dirty="0" smtClean="0"/>
          </a:p>
          <a:p>
            <a:pPr>
              <a:buNone/>
            </a:pPr>
            <a:r>
              <a:rPr lang="en-US" sz="1050" dirty="0" smtClean="0"/>
              <a:t>He has two Powerful Questions: </a:t>
            </a:r>
          </a:p>
          <a:p>
            <a:pPr>
              <a:buNone/>
              <a:tabLst>
                <a:tab pos="685800" algn="l"/>
              </a:tabLst>
            </a:pPr>
            <a:r>
              <a:rPr lang="en-US" sz="1050" dirty="0" smtClean="0"/>
              <a:t>	Q-1 = If holiness touches something and makes it holy, and that second holy item touches </a:t>
            </a:r>
            <a:br>
              <a:rPr lang="en-US" sz="1050" dirty="0" smtClean="0"/>
            </a:br>
            <a:r>
              <a:rPr lang="en-US" sz="1050" dirty="0" smtClean="0"/>
              <a:t>	something unclean does the unclean become holy. Answer NO!</a:t>
            </a:r>
          </a:p>
          <a:p>
            <a:pPr>
              <a:buNone/>
              <a:tabLst>
                <a:tab pos="685800" algn="l"/>
              </a:tabLst>
            </a:pPr>
            <a:r>
              <a:rPr lang="en-US" sz="1050" dirty="0" smtClean="0"/>
              <a:t>	Q-2 = If defilement touches holy does it pollute the holy?  YES!</a:t>
            </a:r>
          </a:p>
          <a:p>
            <a:pPr>
              <a:buNone/>
              <a:tabLst>
                <a:tab pos="685800" algn="l"/>
              </a:tabLst>
            </a:pPr>
            <a:r>
              <a:rPr lang="en-US" sz="1050" dirty="0" smtClean="0"/>
              <a:t>		This is about the technical; ceremonial cleanliness laws of the OT. </a:t>
            </a:r>
          </a:p>
          <a:p>
            <a:pPr>
              <a:buNone/>
              <a:tabLst>
                <a:tab pos="685800" algn="l"/>
              </a:tabLst>
            </a:pPr>
            <a:r>
              <a:rPr lang="en-US" sz="1050" dirty="0" smtClean="0"/>
              <a:t>		#1 – </a:t>
            </a:r>
          </a:p>
          <a:p>
            <a:pPr>
              <a:buNone/>
              <a:tabLst>
                <a:tab pos="685800" algn="l"/>
              </a:tabLst>
            </a:pPr>
            <a:r>
              <a:rPr lang="en-US" sz="1050" dirty="0" smtClean="0"/>
              <a:t>		#2 –</a:t>
            </a:r>
          </a:p>
          <a:p>
            <a:pPr>
              <a:buNone/>
              <a:tabLst>
                <a:tab pos="685800" algn="l"/>
              </a:tabLst>
            </a:pPr>
            <a:r>
              <a:rPr lang="en-US" sz="1050" dirty="0" smtClean="0"/>
              <a:t>		In our application I would like to just simplify this a bit for us today?</a:t>
            </a:r>
          </a:p>
          <a:p>
            <a:pPr>
              <a:buNone/>
              <a:tabLst>
                <a:tab pos="685800" algn="l"/>
              </a:tabLst>
            </a:pPr>
            <a:r>
              <a:rPr lang="en-US" sz="1050" dirty="0" smtClean="0"/>
              <a:t>		If holy touches unholy does it make the unholy holy?  NO!</a:t>
            </a:r>
            <a:br>
              <a:rPr lang="en-US" sz="1050" dirty="0" smtClean="0"/>
            </a:br>
            <a:r>
              <a:rPr lang="en-US" sz="1050" dirty="0" smtClean="0"/>
              <a:t>		If the unholy touches the holy does it make the holy unholy?  Yes!</a:t>
            </a:r>
          </a:p>
          <a:p>
            <a:pPr>
              <a:buNone/>
            </a:pPr>
            <a:r>
              <a:rPr lang="en-US" sz="1050" dirty="0" smtClean="0"/>
              <a:t>	For example:  Adultery / fornication / pornography / sexual immorality, of any kind, makes you unholy before the Lord … even if you pray while doing it!</a:t>
            </a:r>
          </a:p>
          <a:p>
            <a:pPr>
              <a:buNone/>
            </a:pPr>
            <a:endParaRPr lang="en-US" sz="1050" dirty="0" smtClean="0"/>
          </a:p>
          <a:p>
            <a:pPr>
              <a:buNone/>
            </a:pPr>
            <a:r>
              <a:rPr lang="en-US" sz="1050" dirty="0" smtClean="0"/>
              <a:t>	Sin corrupts the holy.  And holiness does not ever make sin right.</a:t>
            </a:r>
          </a:p>
          <a:p>
            <a:pPr>
              <a:buNone/>
            </a:pPr>
            <a:endParaRPr lang="en-US" sz="1050" dirty="0" smtClean="0"/>
          </a:p>
          <a:p>
            <a:pPr>
              <a:buNone/>
            </a:pPr>
            <a:r>
              <a:rPr lang="en-US" sz="1050" dirty="0" smtClean="0"/>
              <a:t>	Second point: Blatant, un-confessed sin in your life defiles you … even if you pray, read the Bible, go to church, give your tithe, get baptized, join the church, etc.  None of that will undo the contamination of sin to the holy. </a:t>
            </a:r>
          </a:p>
          <a:p>
            <a:pPr>
              <a:buNone/>
            </a:pPr>
            <a:endParaRPr lang="en-US" sz="1050" dirty="0" smtClean="0"/>
          </a:p>
          <a:p>
            <a:pPr>
              <a:buNone/>
            </a:pPr>
            <a:endParaRPr lang="en-US" sz="1050" dirty="0" smtClean="0"/>
          </a:p>
          <a:p>
            <a:pPr>
              <a:buNone/>
            </a:pPr>
            <a:endParaRPr lang="en-US" sz="1050" dirty="0" smtClean="0"/>
          </a:p>
          <a:p>
            <a:pPr>
              <a:buNone/>
            </a:pPr>
            <a:r>
              <a:rPr lang="en-US" sz="1050" dirty="0" smtClean="0"/>
              <a:t>Haggai is telling the priests that “Times were tough” because they were contaminating the Holiness of worship with lives that were blatantly wrong—living for self (not for God).   How foolish we are to think, that if I go to church, God will bless my sinful life-style.  </a:t>
            </a:r>
          </a:p>
          <a:p>
            <a:pPr>
              <a:buNone/>
            </a:pPr>
            <a:r>
              <a:rPr lang="en-US" sz="1050" dirty="0" smtClean="0"/>
              <a:t>You ask, “Do people really think that?”  Yes.  Once I was helping a couple, and the woman insisted that God wanted her to divorce her husband because she had fallen in love with a different man.  Etc.</a:t>
            </a:r>
          </a:p>
          <a:p>
            <a:pPr>
              <a:buNone/>
            </a:pPr>
            <a:r>
              <a:rPr lang="en-US" sz="1050" dirty="0" smtClean="0"/>
              <a:t>What you do and sacrifice does not make a sinful life-style holy.  It cannot.  </a:t>
            </a:r>
          </a:p>
          <a:p>
            <a:pPr>
              <a:buNone/>
            </a:pPr>
            <a:r>
              <a:rPr lang="en-US" sz="1050" dirty="0" smtClean="0"/>
              <a:t>So what is the solution? </a:t>
            </a:r>
          </a:p>
          <a:p>
            <a:pPr>
              <a:buNone/>
            </a:pPr>
            <a:r>
              <a:rPr lang="en-US" sz="1050" dirty="0" smtClean="0"/>
              <a:t>1—Salvation –saved from penalty of sin – How?  A-B-C  Faith in Jesus</a:t>
            </a:r>
          </a:p>
          <a:p>
            <a:pPr>
              <a:buNone/>
            </a:pPr>
            <a:r>
              <a:rPr lang="en-US" sz="1050" dirty="0" smtClean="0"/>
              <a:t>2—Sanctification –saved from power of sin – How?  Don’t yield to temptation! Faith in Jesus.</a:t>
            </a:r>
          </a:p>
          <a:p>
            <a:pPr>
              <a:buNone/>
            </a:pPr>
            <a:r>
              <a:rPr lang="en-US" sz="1050" dirty="0" smtClean="0"/>
              <a:t> </a:t>
            </a:r>
          </a:p>
          <a:p>
            <a:pPr>
              <a:buNone/>
            </a:pPr>
            <a:r>
              <a:rPr lang="en-US" sz="1050" dirty="0" smtClean="0"/>
              <a:t>Now something happened between verses 14 &amp; 15.  The text does not tell us but I believe they truly repented of their sin and truly turned to God from all that was defiling them. </a:t>
            </a:r>
          </a:p>
          <a:p>
            <a:pPr>
              <a:buNone/>
            </a:pPr>
            <a:r>
              <a:rPr lang="en-US" sz="1050" dirty="0" smtClean="0"/>
              <a:t>Now Consider :</a:t>
            </a:r>
          </a:p>
          <a:p>
            <a:pPr>
              <a:buNone/>
            </a:pPr>
            <a:r>
              <a:rPr lang="en-US" sz="1050" dirty="0" smtClean="0"/>
              <a:t>	v. 15 From today on – to back when the first stone was laid</a:t>
            </a:r>
          </a:p>
          <a:p>
            <a:pPr>
              <a:buNone/>
            </a:pPr>
            <a:r>
              <a:rPr lang="en-US" sz="1050" dirty="0" smtClean="0"/>
              <a:t>		520 BC			536 BC</a:t>
            </a:r>
          </a:p>
          <a:p>
            <a:pPr>
              <a:buNone/>
            </a:pPr>
            <a:r>
              <a:rPr lang="en-US" sz="1050" dirty="0" smtClean="0"/>
              <a:t>		V. 16  50% loss on food  60% loss on drink  Combined 55% loss!</a:t>
            </a:r>
          </a:p>
          <a:p>
            <a:pPr>
              <a:buNone/>
            </a:pPr>
            <a:r>
              <a:rPr lang="en-US" sz="1050" dirty="0" smtClean="0"/>
              <a:t>		V. 17 Repeats the Why—God struck it to get their attention.  </a:t>
            </a:r>
          </a:p>
          <a:p>
            <a:pPr>
              <a:buNone/>
            </a:pPr>
            <a:r>
              <a:rPr lang="en-US" sz="1050" dirty="0" smtClean="0"/>
              <a:t>			“I may be hard of hearing – but I’m not deaf.”</a:t>
            </a:r>
          </a:p>
          <a:p>
            <a:pPr>
              <a:buNone/>
            </a:pPr>
            <a:r>
              <a:rPr lang="en-US" sz="1050" dirty="0" smtClean="0"/>
              <a:t>	V 18  From today on--- back to when the foundation of temple was laid </a:t>
            </a:r>
          </a:p>
          <a:p>
            <a:pPr>
              <a:buNone/>
            </a:pPr>
            <a:r>
              <a:rPr lang="en-US" sz="1050" dirty="0" smtClean="0"/>
              <a:t>		520 BC			536 BC</a:t>
            </a:r>
          </a:p>
          <a:p>
            <a:pPr>
              <a:buNone/>
            </a:pPr>
            <a:r>
              <a:rPr lang="en-US" sz="1050" dirty="0" smtClean="0"/>
              <a:t>		v.19  Any seed left?  NO</a:t>
            </a:r>
          </a:p>
          <a:p>
            <a:pPr>
              <a:buNone/>
            </a:pPr>
            <a:r>
              <a:rPr lang="en-US" sz="1050" dirty="0" smtClean="0"/>
              <a:t>			No fruit either. </a:t>
            </a:r>
          </a:p>
          <a:p>
            <a:pPr>
              <a:buNone/>
            </a:pPr>
            <a:r>
              <a:rPr lang="en-US" sz="1050" dirty="0" smtClean="0"/>
              <a:t>Finally, he says but from this day on  -- Future “I will bless you.”</a:t>
            </a:r>
          </a:p>
          <a:p>
            <a:pPr>
              <a:buNone/>
            </a:pPr>
            <a:r>
              <a:rPr lang="en-US" sz="1050" dirty="0" smtClean="0"/>
              <a:t>	He has meticulously date the messages for us for a purpose.  Let me do the math: </a:t>
            </a:r>
          </a:p>
          <a:p>
            <a:pPr>
              <a:buNone/>
            </a:pPr>
            <a:r>
              <a:rPr lang="en-US" sz="1050" dirty="0" smtClean="0"/>
              <a:t>	Year: 520 BC</a:t>
            </a:r>
          </a:p>
          <a:p>
            <a:pPr>
              <a:buNone/>
            </a:pPr>
            <a:r>
              <a:rPr lang="en-US" sz="1050" dirty="0" smtClean="0"/>
              <a:t>		1</a:t>
            </a:r>
            <a:r>
              <a:rPr lang="en-US" sz="1050" baseline="30000" dirty="0" smtClean="0"/>
              <a:t>st</a:t>
            </a:r>
            <a:r>
              <a:rPr lang="en-US" sz="1050" dirty="0" smtClean="0"/>
              <a:t> message:  Consider your ways   6</a:t>
            </a:r>
            <a:r>
              <a:rPr lang="en-US" sz="1050" baseline="30000" dirty="0" smtClean="0"/>
              <a:t>th</a:t>
            </a:r>
            <a:r>
              <a:rPr lang="en-US" sz="1050" dirty="0" smtClean="0"/>
              <a:t> month 1</a:t>
            </a:r>
            <a:r>
              <a:rPr lang="en-US" sz="1050" baseline="30000" dirty="0" smtClean="0"/>
              <a:t>st</a:t>
            </a:r>
            <a:r>
              <a:rPr lang="en-US" sz="1050" dirty="0" smtClean="0"/>
              <a:t> day</a:t>
            </a:r>
          </a:p>
          <a:p>
            <a:pPr>
              <a:buNone/>
            </a:pPr>
            <a:r>
              <a:rPr lang="en-US" sz="1050" dirty="0" smtClean="0"/>
              <a:t>		2</a:t>
            </a:r>
            <a:r>
              <a:rPr lang="en-US" sz="1050" baseline="30000" dirty="0" smtClean="0"/>
              <a:t>nd</a:t>
            </a:r>
            <a:r>
              <a:rPr lang="en-US" sz="1050" dirty="0" smtClean="0"/>
              <a:t> message:  Consider your attitudes  7</a:t>
            </a:r>
            <a:r>
              <a:rPr lang="en-US" sz="1050" baseline="30000" dirty="0" smtClean="0"/>
              <a:t>th</a:t>
            </a:r>
            <a:r>
              <a:rPr lang="en-US" sz="1050" dirty="0" smtClean="0"/>
              <a:t> month 21</a:t>
            </a:r>
            <a:r>
              <a:rPr lang="en-US" sz="1050" baseline="30000" dirty="0" smtClean="0"/>
              <a:t>st</a:t>
            </a:r>
            <a:r>
              <a:rPr lang="en-US" sz="1050" dirty="0" smtClean="0"/>
              <a:t> day </a:t>
            </a:r>
          </a:p>
          <a:p>
            <a:pPr>
              <a:buNone/>
            </a:pPr>
            <a:r>
              <a:rPr lang="en-US" sz="1050" dirty="0" smtClean="0"/>
              <a:t>							(1 month 20 days)</a:t>
            </a:r>
          </a:p>
          <a:p>
            <a:pPr>
              <a:buNone/>
            </a:pPr>
            <a:r>
              <a:rPr lang="en-US" sz="1050" dirty="0" smtClean="0"/>
              <a:t>		3</a:t>
            </a:r>
            <a:r>
              <a:rPr lang="en-US" sz="1050" baseline="30000" dirty="0" smtClean="0"/>
              <a:t>rd</a:t>
            </a:r>
            <a:r>
              <a:rPr lang="en-US" sz="1050" dirty="0" smtClean="0"/>
              <a:t> message: Consider your heart  9</a:t>
            </a:r>
            <a:r>
              <a:rPr lang="en-US" sz="1050" baseline="30000" dirty="0" smtClean="0"/>
              <a:t>th</a:t>
            </a:r>
            <a:r>
              <a:rPr lang="en-US" sz="1050" dirty="0" smtClean="0"/>
              <a:t> month 24</a:t>
            </a:r>
            <a:r>
              <a:rPr lang="en-US" sz="1050" baseline="30000" dirty="0" smtClean="0"/>
              <a:t>th</a:t>
            </a:r>
            <a:r>
              <a:rPr lang="en-US" sz="1050" dirty="0" smtClean="0"/>
              <a:t> day</a:t>
            </a:r>
          </a:p>
          <a:p>
            <a:pPr>
              <a:buNone/>
            </a:pPr>
            <a:r>
              <a:rPr lang="en-US" sz="1050" dirty="0" smtClean="0"/>
              <a:t>						 (2 mo. 3 days – from 2</a:t>
            </a:r>
            <a:r>
              <a:rPr lang="en-US" sz="1050" baseline="30000" dirty="0" smtClean="0"/>
              <a:t>nd</a:t>
            </a:r>
            <a:r>
              <a:rPr lang="en-US" sz="1050" dirty="0" smtClean="0"/>
              <a:t> mess.)								(3 mo. 23 days –from 1</a:t>
            </a:r>
            <a:r>
              <a:rPr lang="en-US" sz="1050" baseline="30000" dirty="0" smtClean="0"/>
              <a:t>st</a:t>
            </a:r>
            <a:r>
              <a:rPr lang="en-US" sz="1050" dirty="0" smtClean="0"/>
              <a:t> mess.)</a:t>
            </a:r>
          </a:p>
          <a:p>
            <a:pPr>
              <a:buNone/>
            </a:pPr>
            <a:r>
              <a:rPr lang="en-US" sz="1050" dirty="0" smtClean="0"/>
              <a:t>So what’s the point:  We expect God to jump on our whim.  Hey, I prayed, so where’s his miracle?   You see, God demanded genuine change—not just </a:t>
            </a:r>
            <a:r>
              <a:rPr lang="en-US" sz="1050" dirty="0" err="1" smtClean="0"/>
              <a:t>lipservice</a:t>
            </a:r>
            <a:r>
              <a:rPr lang="en-US" sz="1050" dirty="0" smtClean="0"/>
              <a:t>!</a:t>
            </a:r>
          </a:p>
          <a:p>
            <a:pPr>
              <a:buNone/>
            </a:pPr>
            <a:r>
              <a:rPr lang="en-US" sz="1050" dirty="0" smtClean="0"/>
              <a:t>			Time tells all.  They changed and the change took.   It was real. </a:t>
            </a:r>
          </a:p>
          <a:p>
            <a:pPr>
              <a:buNone/>
            </a:pPr>
            <a:r>
              <a:rPr lang="en-US" sz="1050" dirty="0" smtClean="0"/>
              <a:t>Ill. of couple attended church one time, I visited them.  Said, they were getting a divorce, I mean after all we tried everything, they said.  Now we even tried God. </a:t>
            </a:r>
          </a:p>
          <a:p>
            <a:pPr>
              <a:buNone/>
            </a:pPr>
            <a:r>
              <a:rPr lang="en-US" sz="1050" dirty="0" smtClean="0"/>
              <a:t>Haggai has been making a point to us today with his messages: </a:t>
            </a:r>
          </a:p>
          <a:p>
            <a:pPr>
              <a:buNone/>
            </a:pPr>
            <a:r>
              <a:rPr lang="en-US" sz="1050" dirty="0" smtClean="0"/>
              <a:t>When Times are Tough:</a:t>
            </a:r>
          </a:p>
          <a:p>
            <a:pPr>
              <a:buNone/>
            </a:pPr>
            <a:r>
              <a:rPr lang="en-US" sz="1050" dirty="0" smtClean="0"/>
              <a:t>Consider your ways – Look what’s happening—Is He trying to get your attention?</a:t>
            </a:r>
          </a:p>
          <a:p>
            <a:pPr>
              <a:buNone/>
            </a:pPr>
            <a:r>
              <a:rPr lang="en-US" sz="1050" dirty="0" smtClean="0"/>
              <a:t>Consider your attitude toward change – Can you accept what He is doing?</a:t>
            </a:r>
          </a:p>
          <a:p>
            <a:pPr>
              <a:buNone/>
            </a:pPr>
            <a:r>
              <a:rPr lang="en-US" sz="1050" dirty="0" smtClean="0"/>
              <a:t>Consider your heart – Is there something in your life that you need to deal with?</a:t>
            </a:r>
          </a:p>
          <a:p>
            <a:pPr>
              <a:buNone/>
            </a:pPr>
            <a:r>
              <a:rPr lang="en-US" sz="1050" dirty="0" smtClean="0"/>
              <a:t>If so, now is the time to do so.</a:t>
            </a:r>
          </a:p>
          <a:p>
            <a:pPr>
              <a:buNone/>
            </a:pPr>
            <a:r>
              <a:rPr lang="en-US" sz="1050" dirty="0" smtClean="0"/>
              <a:t>Invitation to settle a matter before God. </a:t>
            </a:r>
          </a:p>
          <a:p>
            <a:pPr>
              <a:buNone/>
            </a:pPr>
            <a:r>
              <a:rPr lang="en-US" sz="1050" dirty="0" smtClean="0"/>
              <a:t>Let’s pray.</a:t>
            </a:r>
            <a:endParaRPr lang="en-US" sz="105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2900" y="290945"/>
            <a:ext cx="6172200" cy="8853055"/>
          </a:xfrm>
        </p:spPr>
        <p:txBody>
          <a:bodyPr>
            <a:noAutofit/>
          </a:bodyPr>
          <a:lstStyle/>
          <a:p>
            <a:pPr marL="0" indent="0">
              <a:buNone/>
            </a:pPr>
            <a:r>
              <a:rPr lang="en-US" sz="1050" dirty="0" smtClean="0"/>
              <a:t>Haggai is telling the priests that “Times were tough” because they were contaminating the Holiness of worship with lives that were blatantly wrong—living for self (not for God).   How foolish we are to think, that if I go to church, God will bless my sinful life-style.  </a:t>
            </a:r>
            <a:br>
              <a:rPr lang="en-US" sz="1050" dirty="0" smtClean="0"/>
            </a:br>
            <a:endParaRPr lang="en-US" sz="1050" dirty="0" smtClean="0"/>
          </a:p>
          <a:p>
            <a:pPr marL="0" indent="0">
              <a:buNone/>
            </a:pPr>
            <a:r>
              <a:rPr lang="en-US" sz="1050" dirty="0" smtClean="0"/>
              <a:t>You ask, “Do people really think that?”  Yes.  Once I was helping a couple, and the woman insisted that God wanted her to divorce her husband because she had fallen in love with a different man.  Etc.</a:t>
            </a:r>
            <a:br>
              <a:rPr lang="en-US" sz="1050" dirty="0" smtClean="0"/>
            </a:br>
            <a:endParaRPr lang="en-US" sz="1050" dirty="0" smtClean="0"/>
          </a:p>
          <a:p>
            <a:pPr marL="0" indent="0">
              <a:buNone/>
            </a:pPr>
            <a:r>
              <a:rPr lang="en-US" sz="1050" dirty="0" smtClean="0"/>
              <a:t>What you do and sacrifice does not make a sinful life-style holy.  It cannot.  </a:t>
            </a:r>
          </a:p>
          <a:p>
            <a:pPr>
              <a:buNone/>
            </a:pPr>
            <a:r>
              <a:rPr lang="en-US" sz="1050" dirty="0" smtClean="0"/>
              <a:t>So what is the solution? </a:t>
            </a:r>
          </a:p>
          <a:p>
            <a:pPr indent="0">
              <a:buNone/>
            </a:pPr>
            <a:r>
              <a:rPr lang="en-US" sz="1050" dirty="0" smtClean="0"/>
              <a:t>1—Salvation –saved from penalty of sin – How?  A-B-C  Faith in Jesus</a:t>
            </a:r>
          </a:p>
          <a:p>
            <a:pPr indent="0">
              <a:buNone/>
            </a:pPr>
            <a:r>
              <a:rPr lang="en-US" sz="1050" dirty="0" smtClean="0"/>
              <a:t>2—Sanctification –saved from power of sin – How?  Don’t yield to temptation! Faith in Jesus.</a:t>
            </a:r>
          </a:p>
          <a:p>
            <a:pPr>
              <a:buNone/>
            </a:pPr>
            <a:r>
              <a:rPr lang="en-US" sz="1050" dirty="0" smtClean="0"/>
              <a:t> </a:t>
            </a:r>
          </a:p>
          <a:p>
            <a:pPr>
              <a:buNone/>
            </a:pPr>
            <a:r>
              <a:rPr lang="en-US" sz="1050" dirty="0" smtClean="0"/>
              <a:t>Now something happened between verses 14 &amp; 15.  The text does not tell us but I believe they truly repented of their sin and truly turned to God from all that was defiling them. </a:t>
            </a:r>
            <a:br>
              <a:rPr lang="en-US" sz="1050" dirty="0" smtClean="0"/>
            </a:br>
            <a:endParaRPr lang="en-US" sz="1050" dirty="0" smtClean="0"/>
          </a:p>
          <a:p>
            <a:pPr>
              <a:buNone/>
            </a:pPr>
            <a:r>
              <a:rPr lang="en-US" sz="1050" dirty="0" smtClean="0"/>
              <a:t>Now Consider :</a:t>
            </a:r>
          </a:p>
          <a:p>
            <a:pPr>
              <a:buNone/>
            </a:pPr>
            <a:r>
              <a:rPr lang="en-US" sz="1050" dirty="0" smtClean="0"/>
              <a:t>	v. 15 From today on – to back when the first stone was laid</a:t>
            </a:r>
          </a:p>
          <a:p>
            <a:pPr>
              <a:buNone/>
            </a:pPr>
            <a:r>
              <a:rPr lang="en-US" sz="1050" dirty="0" smtClean="0"/>
              <a:t>		520 BC			536 BC</a:t>
            </a:r>
          </a:p>
          <a:p>
            <a:pPr>
              <a:buNone/>
            </a:pPr>
            <a:r>
              <a:rPr lang="en-US" sz="1050" dirty="0" smtClean="0"/>
              <a:t>		V. 16  50% loss on food  60% loss on drink  Combined 55% loss!</a:t>
            </a:r>
          </a:p>
          <a:p>
            <a:pPr>
              <a:buNone/>
            </a:pPr>
            <a:r>
              <a:rPr lang="en-US" sz="1050" dirty="0" smtClean="0"/>
              <a:t>		V. 17 Repeats the Why—God struck it to get their attention.  </a:t>
            </a:r>
          </a:p>
          <a:p>
            <a:pPr>
              <a:buNone/>
            </a:pPr>
            <a:r>
              <a:rPr lang="en-US" sz="1050" dirty="0" smtClean="0"/>
              <a:t>			“I may be hard of hearing – but I’m not deaf.”</a:t>
            </a:r>
          </a:p>
          <a:p>
            <a:pPr>
              <a:buNone/>
            </a:pPr>
            <a:r>
              <a:rPr lang="en-US" sz="1050" dirty="0" smtClean="0"/>
              <a:t>		V 18  From today on--- back to when the foundation of temple was laid </a:t>
            </a:r>
          </a:p>
          <a:p>
            <a:pPr>
              <a:buNone/>
            </a:pPr>
            <a:r>
              <a:rPr lang="en-US" sz="1050" dirty="0" smtClean="0"/>
              <a:t>		v.19  Any seed left?  NO  </a:t>
            </a:r>
            <a:r>
              <a:rPr lang="en-US" sz="1050" dirty="0" err="1" smtClean="0"/>
              <a:t>No</a:t>
            </a:r>
            <a:r>
              <a:rPr lang="en-US" sz="1050" dirty="0" smtClean="0"/>
              <a:t> fruit either. </a:t>
            </a:r>
          </a:p>
          <a:p>
            <a:pPr>
              <a:buNone/>
            </a:pPr>
            <a:endParaRPr lang="en-US" sz="1050" dirty="0" smtClean="0"/>
          </a:p>
          <a:p>
            <a:pPr>
              <a:buNone/>
            </a:pPr>
            <a:r>
              <a:rPr lang="en-US" sz="1050" dirty="0" smtClean="0"/>
              <a:t>	Finally, he says but from this day on  -- Future “I will bless you.”</a:t>
            </a:r>
          </a:p>
          <a:p>
            <a:pPr>
              <a:buNone/>
            </a:pPr>
            <a:r>
              <a:rPr lang="en-US" sz="1050" dirty="0" smtClean="0"/>
              <a:t>	He has meticulously date the messages for us for a purpose.  Let me do the math: </a:t>
            </a:r>
          </a:p>
          <a:p>
            <a:pPr>
              <a:buNone/>
            </a:pPr>
            <a:r>
              <a:rPr lang="en-US" sz="1050" dirty="0" smtClean="0"/>
              <a:t>		Year: 520 BC</a:t>
            </a:r>
          </a:p>
          <a:p>
            <a:pPr>
              <a:buNone/>
            </a:pPr>
            <a:r>
              <a:rPr lang="en-US" sz="1050" dirty="0" smtClean="0"/>
              <a:t>		1</a:t>
            </a:r>
            <a:r>
              <a:rPr lang="en-US" sz="1050" baseline="30000" dirty="0" smtClean="0"/>
              <a:t>st</a:t>
            </a:r>
            <a:r>
              <a:rPr lang="en-US" sz="1050" dirty="0" smtClean="0"/>
              <a:t> message:  Consider your ways   6</a:t>
            </a:r>
            <a:r>
              <a:rPr lang="en-US" sz="1050" baseline="30000" dirty="0" smtClean="0"/>
              <a:t>th</a:t>
            </a:r>
            <a:r>
              <a:rPr lang="en-US" sz="1050" dirty="0" smtClean="0"/>
              <a:t> month 1</a:t>
            </a:r>
            <a:r>
              <a:rPr lang="en-US" sz="1050" baseline="30000" dirty="0" smtClean="0"/>
              <a:t>st</a:t>
            </a:r>
            <a:r>
              <a:rPr lang="en-US" sz="1050" dirty="0" smtClean="0"/>
              <a:t> day</a:t>
            </a:r>
          </a:p>
          <a:p>
            <a:pPr>
              <a:buNone/>
            </a:pPr>
            <a:r>
              <a:rPr lang="en-US" sz="1050" dirty="0" smtClean="0"/>
              <a:t>		2</a:t>
            </a:r>
            <a:r>
              <a:rPr lang="en-US" sz="1050" baseline="30000" dirty="0" smtClean="0"/>
              <a:t>nd</a:t>
            </a:r>
            <a:r>
              <a:rPr lang="en-US" sz="1050" dirty="0" smtClean="0"/>
              <a:t> message:  Consider your attitudes  7</a:t>
            </a:r>
            <a:r>
              <a:rPr lang="en-US" sz="1050" baseline="30000" dirty="0" smtClean="0"/>
              <a:t>th</a:t>
            </a:r>
            <a:r>
              <a:rPr lang="en-US" sz="1050" dirty="0" smtClean="0"/>
              <a:t> month 21</a:t>
            </a:r>
            <a:r>
              <a:rPr lang="en-US" sz="1050" baseline="30000" dirty="0" smtClean="0"/>
              <a:t>st</a:t>
            </a:r>
            <a:r>
              <a:rPr lang="en-US" sz="1050" dirty="0" smtClean="0"/>
              <a:t> day 			 (1 month 20 days)</a:t>
            </a:r>
          </a:p>
          <a:p>
            <a:pPr>
              <a:buNone/>
            </a:pPr>
            <a:r>
              <a:rPr lang="en-US" sz="1050" dirty="0" smtClean="0"/>
              <a:t>		3</a:t>
            </a:r>
            <a:r>
              <a:rPr lang="en-US" sz="1050" baseline="30000" dirty="0" smtClean="0"/>
              <a:t>rd</a:t>
            </a:r>
            <a:r>
              <a:rPr lang="en-US" sz="1050" dirty="0" smtClean="0"/>
              <a:t> message: Consider your heart  9</a:t>
            </a:r>
            <a:r>
              <a:rPr lang="en-US" sz="1050" baseline="30000" dirty="0" smtClean="0"/>
              <a:t>th</a:t>
            </a:r>
            <a:r>
              <a:rPr lang="en-US" sz="1050" dirty="0" smtClean="0"/>
              <a:t> month 24</a:t>
            </a:r>
            <a:r>
              <a:rPr lang="en-US" sz="1050" baseline="30000" dirty="0" smtClean="0"/>
              <a:t>th</a:t>
            </a:r>
            <a:r>
              <a:rPr lang="en-US" sz="1050" dirty="0" smtClean="0"/>
              <a:t> day</a:t>
            </a:r>
          </a:p>
          <a:p>
            <a:pPr>
              <a:buNone/>
            </a:pPr>
            <a:r>
              <a:rPr lang="en-US" sz="1050" dirty="0" smtClean="0"/>
              <a:t>		 (2 mo. 3 days – from 2</a:t>
            </a:r>
            <a:r>
              <a:rPr lang="en-US" sz="1050" baseline="30000" dirty="0" smtClean="0"/>
              <a:t>nd</a:t>
            </a:r>
            <a:r>
              <a:rPr lang="en-US" sz="1050" dirty="0" smtClean="0"/>
              <a:t> mess.)					 (3 mo. 23 days –from 1</a:t>
            </a:r>
            <a:r>
              <a:rPr lang="en-US" sz="1050" baseline="30000" dirty="0" smtClean="0"/>
              <a:t>st</a:t>
            </a:r>
            <a:r>
              <a:rPr lang="en-US" sz="1050" dirty="0" smtClean="0"/>
              <a:t> mess.)</a:t>
            </a:r>
          </a:p>
          <a:p>
            <a:pPr>
              <a:buNone/>
            </a:pPr>
            <a:endParaRPr lang="en-US" sz="1050" dirty="0" smtClean="0"/>
          </a:p>
          <a:p>
            <a:pPr>
              <a:buNone/>
            </a:pPr>
            <a:r>
              <a:rPr lang="en-US" sz="1050" dirty="0" smtClean="0"/>
              <a:t>So what’s the point:  We expect God to jump on our whim.  Hey, I prayed, so where’s his miracle?   You see, God demanded genuine change—not just lips </a:t>
            </a:r>
            <a:r>
              <a:rPr lang="en-US" sz="1050" dirty="0" err="1" smtClean="0"/>
              <a:t>ervice</a:t>
            </a:r>
            <a:r>
              <a:rPr lang="en-US" sz="1050" dirty="0" smtClean="0"/>
              <a:t>!</a:t>
            </a:r>
          </a:p>
          <a:p>
            <a:pPr>
              <a:buNone/>
            </a:pPr>
            <a:r>
              <a:rPr lang="en-US" sz="1050" dirty="0" smtClean="0"/>
              <a:t>	Time tells all.  They changed and the change took.   It was real. </a:t>
            </a:r>
          </a:p>
          <a:p>
            <a:pPr>
              <a:buNone/>
            </a:pPr>
            <a:r>
              <a:rPr lang="en-US" sz="1050" dirty="0" smtClean="0"/>
              <a:t>	Ill. of couple attended church one time, I visited them.  Said, they were getting a divorce, I mean after all we tried everything, they said.  Now that we have been to church once we even tried God. </a:t>
            </a:r>
          </a:p>
          <a:p>
            <a:pPr>
              <a:buNone/>
            </a:pPr>
            <a:r>
              <a:rPr lang="en-US" sz="1050" dirty="0" smtClean="0"/>
              <a:t>Haggai has been making a point to us today with his messages: </a:t>
            </a:r>
          </a:p>
          <a:p>
            <a:pPr indent="0">
              <a:buNone/>
            </a:pPr>
            <a:r>
              <a:rPr lang="en-US" sz="1050" dirty="0" smtClean="0"/>
              <a:t>When Times are Tough:</a:t>
            </a:r>
          </a:p>
          <a:p>
            <a:pPr marL="457200" indent="228600">
              <a:buNone/>
            </a:pPr>
            <a:r>
              <a:rPr lang="en-US" sz="1050" dirty="0" smtClean="0"/>
              <a:t>Consider your ways – Look what’s happening—Is He trying to get your attention?</a:t>
            </a:r>
          </a:p>
          <a:p>
            <a:pPr marL="457200" indent="228600">
              <a:buNone/>
            </a:pPr>
            <a:r>
              <a:rPr lang="en-US" sz="1050" dirty="0" smtClean="0"/>
              <a:t>Consider your attitude toward change – Can you accept what He is doing?</a:t>
            </a:r>
          </a:p>
          <a:p>
            <a:pPr marL="457200" indent="228600">
              <a:buNone/>
            </a:pPr>
            <a:r>
              <a:rPr lang="en-US" sz="1050" dirty="0" smtClean="0"/>
              <a:t>Consider your heart – Is there something in your life that you need to deal with?</a:t>
            </a:r>
          </a:p>
          <a:p>
            <a:pPr marL="457200" indent="228600">
              <a:buNone/>
            </a:pPr>
            <a:r>
              <a:rPr lang="en-US" sz="1050" dirty="0" smtClean="0"/>
              <a:t>If so, now is the time to do so.</a:t>
            </a:r>
          </a:p>
          <a:p>
            <a:pPr marL="457200" indent="228600">
              <a:buNone/>
            </a:pPr>
            <a:r>
              <a:rPr lang="en-US" sz="1050" dirty="0" smtClean="0"/>
              <a:t>Invitation to settle a matter before God</a:t>
            </a:r>
            <a:r>
              <a:rPr lang="en-US" sz="1050" smtClean="0"/>
              <a:t>. </a:t>
            </a:r>
            <a:endParaRPr lang="en-US" sz="105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56</Words>
  <Application>Microsoft Office PowerPoint</Application>
  <PresentationFormat>On-screen Show (4:3)</PresentationFormat>
  <Paragraphs>105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DennisH</dc:creator>
  <cp:lastModifiedBy>Dennis Henderson</cp:lastModifiedBy>
  <cp:revision>4</cp:revision>
  <dcterms:created xsi:type="dcterms:W3CDTF">2012-01-18T08:46:41Z</dcterms:created>
  <dcterms:modified xsi:type="dcterms:W3CDTF">2014-10-12T13:24:22Z</dcterms:modified>
</cp:coreProperties>
</file>