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118" d="100"/>
          <a:sy n="118" d="100"/>
        </p:scale>
        <p:origin x="-1404" y="266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EBEF99-3E97-44CD-9C17-971F60B99363}"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09161-0D93-4722-AAA6-C28568191A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BEF99-3E97-44CD-9C17-971F60B99363}"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09161-0D93-4722-AAA6-C28568191A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BEF99-3E97-44CD-9C17-971F60B99363}"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09161-0D93-4722-AAA6-C28568191A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EBEF99-3E97-44CD-9C17-971F60B99363}"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09161-0D93-4722-AAA6-C28568191A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EBEF99-3E97-44CD-9C17-971F60B99363}"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09161-0D93-4722-AAA6-C28568191A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EBEF99-3E97-44CD-9C17-971F60B99363}"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09161-0D93-4722-AAA6-C28568191A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EBEF99-3E97-44CD-9C17-971F60B99363}" type="datetimeFigureOut">
              <a:rPr lang="en-US" smtClean="0"/>
              <a:pPr/>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509161-0D93-4722-AAA6-C28568191A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EBEF99-3E97-44CD-9C17-971F60B99363}" type="datetimeFigureOut">
              <a:rPr lang="en-US" smtClean="0"/>
              <a:pPr/>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509161-0D93-4722-AAA6-C28568191A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BEF99-3E97-44CD-9C17-971F60B99363}" type="datetimeFigureOut">
              <a:rPr lang="en-US" smtClean="0"/>
              <a:pPr/>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509161-0D93-4722-AAA6-C28568191A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BEF99-3E97-44CD-9C17-971F60B99363}"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09161-0D93-4722-AAA6-C28568191A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EBEF99-3E97-44CD-9C17-971F60B99363}"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09161-0D93-4722-AAA6-C28568191A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6EBEF99-3E97-44CD-9C17-971F60B99363}" type="datetimeFigureOut">
              <a:rPr lang="en-US" smtClean="0"/>
              <a:pPr/>
              <a:t>9/18/2014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4509161-0D93-4722-AAA6-C28568191A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374073"/>
            <a:ext cx="6172200" cy="7794145"/>
          </a:xfrm>
        </p:spPr>
        <p:txBody>
          <a:bodyPr>
            <a:normAutofit/>
          </a:bodyPr>
          <a:lstStyle/>
          <a:p>
            <a:pPr>
              <a:buNone/>
            </a:pPr>
            <a:r>
              <a:rPr lang="en-US" sz="1050" dirty="0"/>
              <a:t>Haggai </a:t>
            </a:r>
            <a:r>
              <a:rPr lang="en-US" sz="1050" dirty="0" smtClean="0"/>
              <a:t>01</a:t>
            </a:r>
          </a:p>
          <a:p>
            <a:pPr>
              <a:buNone/>
            </a:pPr>
            <a:endParaRPr lang="en-US" sz="1050" dirty="0" smtClean="0"/>
          </a:p>
          <a:p>
            <a:pPr>
              <a:buNone/>
            </a:pPr>
            <a:r>
              <a:rPr lang="en-US" sz="1050" b="1" dirty="0" smtClean="0"/>
              <a:t>INTRODUCTION:</a:t>
            </a:r>
          </a:p>
          <a:p>
            <a:pPr>
              <a:buNone/>
            </a:pPr>
            <a:endParaRPr lang="en-US" sz="1050" dirty="0"/>
          </a:p>
          <a:p>
            <a:pPr marL="0" indent="0">
              <a:buNone/>
            </a:pPr>
            <a:r>
              <a:rPr lang="en-US" sz="1050" dirty="0"/>
              <a:t>Today’s message took place in the year 520 BC </a:t>
            </a:r>
            <a:endParaRPr lang="en-US" sz="1050" dirty="0" smtClean="0"/>
          </a:p>
          <a:p>
            <a:pPr marL="0" indent="0">
              <a:buNone/>
            </a:pPr>
            <a:r>
              <a:rPr lang="en-US" sz="1050" dirty="0" smtClean="0"/>
              <a:t>In </a:t>
            </a:r>
            <a:r>
              <a:rPr lang="en-US" sz="1050" dirty="0"/>
              <a:t>the second year of King Darius, on the first day of the sixth month, the word of the LORD came through the prophet Haggai (Haggai 1:1 NIV) </a:t>
            </a:r>
            <a:endParaRPr lang="en-US" sz="1050" dirty="0" smtClean="0"/>
          </a:p>
          <a:p>
            <a:pPr marL="0" indent="0">
              <a:buNone/>
            </a:pPr>
            <a:endParaRPr lang="en-US" sz="1050" dirty="0"/>
          </a:p>
          <a:p>
            <a:pPr marL="0" indent="0">
              <a:buNone/>
            </a:pPr>
            <a:r>
              <a:rPr lang="en-US" sz="1050" dirty="0"/>
              <a:t>It is so appropriate today … </a:t>
            </a:r>
          </a:p>
          <a:p>
            <a:pPr marL="0" indent="0">
              <a:buNone/>
            </a:pPr>
            <a:r>
              <a:rPr lang="en-US" sz="1050" dirty="0"/>
              <a:t>These things happened to them as examples and were written down as warnings for us, on whom the fulfillment of the ages has come. (1Corinthians 10:11 NIV</a:t>
            </a:r>
            <a:r>
              <a:rPr lang="en-US" sz="1050" dirty="0" smtClean="0"/>
              <a:t>)</a:t>
            </a:r>
          </a:p>
          <a:p>
            <a:pPr marL="0" indent="0">
              <a:buNone/>
            </a:pPr>
            <a:endParaRPr lang="en-US" sz="1050" dirty="0"/>
          </a:p>
          <a:p>
            <a:pPr marL="0" indent="0">
              <a:buNone/>
            </a:pPr>
            <a:r>
              <a:rPr lang="en-US" sz="1050" dirty="0"/>
              <a:t>The heart of the message: </a:t>
            </a:r>
          </a:p>
          <a:p>
            <a:pPr marL="461963" indent="0">
              <a:buNone/>
            </a:pPr>
            <a:r>
              <a:rPr lang="en-US" sz="1050" dirty="0"/>
              <a:t>“Consider your ways” 1:5(KJV)</a:t>
            </a:r>
          </a:p>
          <a:p>
            <a:pPr marL="461963" indent="0">
              <a:buNone/>
            </a:pPr>
            <a:r>
              <a:rPr lang="en-US" sz="1050" dirty="0"/>
              <a:t>“Give careful thought to your ways” (NIV)</a:t>
            </a:r>
          </a:p>
          <a:p>
            <a:pPr marL="461963" indent="0">
              <a:buNone/>
            </a:pPr>
            <a:r>
              <a:rPr lang="en-US" sz="1050" dirty="0"/>
              <a:t>“Look what’s happening to you!” (NLT)</a:t>
            </a:r>
          </a:p>
          <a:p>
            <a:pPr marL="461963" indent="0">
              <a:buNone/>
            </a:pPr>
            <a:r>
              <a:rPr lang="en-US" sz="1050" dirty="0"/>
              <a:t>“Set your heart on your ways</a:t>
            </a:r>
            <a:r>
              <a:rPr lang="en-US" sz="1050" dirty="0" smtClean="0"/>
              <a:t>” (</a:t>
            </a:r>
            <a:r>
              <a:rPr lang="en-US" sz="1050" dirty="0"/>
              <a:t>DLH</a:t>
            </a:r>
            <a:r>
              <a:rPr lang="en-US" sz="1050" dirty="0" smtClean="0"/>
              <a:t>)</a:t>
            </a:r>
          </a:p>
          <a:p>
            <a:pPr marL="461963" indent="0">
              <a:buNone/>
            </a:pPr>
            <a:endParaRPr lang="en-US" sz="1050" dirty="0"/>
          </a:p>
          <a:p>
            <a:pPr>
              <a:buNone/>
            </a:pPr>
            <a:r>
              <a:rPr lang="en-US" sz="1050" b="1" dirty="0" smtClean="0"/>
              <a:t>I.  CONSIDER YOUR CIRCUMSTANCES -- Consider </a:t>
            </a:r>
            <a:r>
              <a:rPr lang="en-US" sz="1050" b="1" dirty="0"/>
              <a:t>what was happening: </a:t>
            </a:r>
          </a:p>
          <a:p>
            <a:pPr lvl="1">
              <a:buNone/>
            </a:pPr>
            <a:r>
              <a:rPr lang="en-US" sz="1050" baseline="30000" dirty="0"/>
              <a:t>6</a:t>
            </a:r>
            <a:r>
              <a:rPr lang="en-US" sz="1050" dirty="0"/>
              <a:t> You have planted much but have harvested little. … </a:t>
            </a:r>
          </a:p>
          <a:p>
            <a:pPr lvl="1">
              <a:buNone/>
            </a:pPr>
            <a:r>
              <a:rPr lang="en-US" sz="1050" dirty="0"/>
              <a:t>You drink, but never have your fill. … </a:t>
            </a:r>
          </a:p>
          <a:p>
            <a:pPr lvl="1">
              <a:buNone/>
            </a:pPr>
            <a:r>
              <a:rPr lang="en-US" sz="1050" dirty="0"/>
              <a:t>You eat, but never have enough. </a:t>
            </a:r>
          </a:p>
          <a:p>
            <a:pPr lvl="1">
              <a:buNone/>
            </a:pPr>
            <a:r>
              <a:rPr lang="en-US" sz="1050" dirty="0"/>
              <a:t>You put on clothes, but are not warm. </a:t>
            </a:r>
            <a:r>
              <a:rPr lang="en-US" sz="1050" dirty="0" smtClean="0"/>
              <a:t>You </a:t>
            </a:r>
            <a:r>
              <a:rPr lang="en-US" sz="1050" dirty="0"/>
              <a:t>earn wages, only to put them in </a:t>
            </a:r>
            <a:r>
              <a:rPr lang="en-US" sz="1050" dirty="0" smtClean="0"/>
              <a:t>a </a:t>
            </a:r>
            <a:r>
              <a:rPr lang="en-US" sz="1050" dirty="0"/>
              <a:t>purse with holes in it." </a:t>
            </a:r>
            <a:endParaRPr lang="en-US" sz="1050" dirty="0" smtClean="0"/>
          </a:p>
          <a:p>
            <a:pPr lvl="1">
              <a:buNone/>
            </a:pPr>
            <a:endParaRPr lang="en-US" sz="1050" dirty="0"/>
          </a:p>
          <a:p>
            <a:pPr>
              <a:buNone/>
            </a:pPr>
            <a:r>
              <a:rPr lang="en-US" sz="1050" b="1" dirty="0" smtClean="0"/>
              <a:t>	Who </a:t>
            </a:r>
            <a:r>
              <a:rPr lang="en-US" sz="1050" b="1" dirty="0"/>
              <a:t>needs to consider? </a:t>
            </a:r>
            <a:endParaRPr lang="en-US" sz="1050" b="1" dirty="0" smtClean="0"/>
          </a:p>
          <a:p>
            <a:pPr>
              <a:buNone/>
            </a:pPr>
            <a:endParaRPr lang="en-US" sz="1050" b="1" dirty="0"/>
          </a:p>
          <a:p>
            <a:pPr lvl="1">
              <a:buNone/>
            </a:pPr>
            <a:r>
              <a:rPr lang="en-US" sz="1050" dirty="0"/>
              <a:t>The Preacher</a:t>
            </a:r>
            <a:br>
              <a:rPr lang="en-US" sz="1050" dirty="0"/>
            </a:br>
            <a:r>
              <a:rPr lang="en-US" sz="1050" dirty="0"/>
              <a:t>1:1  “… the word of the LORD came through the prophet Haggai to </a:t>
            </a:r>
            <a:r>
              <a:rPr lang="en-US" sz="1050" dirty="0" err="1"/>
              <a:t>Zerubbabel</a:t>
            </a:r>
            <a:r>
              <a:rPr lang="en-US" sz="1050" dirty="0"/>
              <a:t> son of </a:t>
            </a:r>
            <a:r>
              <a:rPr lang="en-US" sz="1050" dirty="0" err="1"/>
              <a:t>Shealtiel</a:t>
            </a:r>
            <a:r>
              <a:rPr lang="en-US" sz="1050" dirty="0"/>
              <a:t>, governor of Judah, and to Joshua son of </a:t>
            </a:r>
            <a:r>
              <a:rPr lang="en-US" sz="1050" dirty="0" err="1"/>
              <a:t>Jehozadak</a:t>
            </a:r>
            <a:r>
              <a:rPr lang="en-US" sz="1050" dirty="0"/>
              <a:t>, the high priest:</a:t>
            </a:r>
          </a:p>
          <a:p>
            <a:pPr lvl="1">
              <a:buNone/>
            </a:pPr>
            <a:r>
              <a:rPr lang="en-US" sz="1050" dirty="0" smtClean="0"/>
              <a:t>The </a:t>
            </a:r>
            <a:r>
              <a:rPr lang="en-US" sz="1050" dirty="0"/>
              <a:t>Politician</a:t>
            </a:r>
            <a:br>
              <a:rPr lang="en-US" sz="1050" dirty="0"/>
            </a:br>
            <a:r>
              <a:rPr lang="en-US" sz="1050" dirty="0"/>
              <a:t>1:1  “… the word of the LORD came through the prophet Haggai to </a:t>
            </a:r>
            <a:r>
              <a:rPr lang="en-US" sz="1050" dirty="0" err="1"/>
              <a:t>Zerubbabel</a:t>
            </a:r>
            <a:r>
              <a:rPr lang="en-US" sz="1050" dirty="0"/>
              <a:t> son of </a:t>
            </a:r>
            <a:r>
              <a:rPr lang="en-US" sz="1050" dirty="0" err="1"/>
              <a:t>Shealtiel</a:t>
            </a:r>
            <a:r>
              <a:rPr lang="en-US" sz="1050" dirty="0"/>
              <a:t>, governor of Judah, and to Joshua son of </a:t>
            </a:r>
            <a:r>
              <a:rPr lang="en-US" sz="1050" dirty="0" err="1"/>
              <a:t>Jehozadak</a:t>
            </a:r>
            <a:r>
              <a:rPr lang="en-US" sz="1050" dirty="0"/>
              <a:t>, the high priest:</a:t>
            </a:r>
          </a:p>
          <a:p>
            <a:pPr lvl="1">
              <a:buNone/>
            </a:pPr>
            <a:r>
              <a:rPr lang="en-US" sz="1050" dirty="0"/>
              <a:t>The Priests</a:t>
            </a:r>
            <a:br>
              <a:rPr lang="en-US" sz="1050" dirty="0"/>
            </a:br>
            <a:r>
              <a:rPr lang="en-US" sz="1050" dirty="0"/>
              <a:t>1:1  “… the word of the LORD came through the prophet Haggai to </a:t>
            </a:r>
            <a:r>
              <a:rPr lang="en-US" sz="1050" dirty="0" err="1"/>
              <a:t>Zerubbabel</a:t>
            </a:r>
            <a:r>
              <a:rPr lang="en-US" sz="1050" dirty="0"/>
              <a:t> son of </a:t>
            </a:r>
            <a:r>
              <a:rPr lang="en-US" sz="1050" dirty="0" err="1"/>
              <a:t>Shealtiel</a:t>
            </a:r>
            <a:r>
              <a:rPr lang="en-US" sz="1050" dirty="0"/>
              <a:t>, governor of Judah, and to Joshua son of </a:t>
            </a:r>
            <a:r>
              <a:rPr lang="en-US" sz="1050" dirty="0" err="1"/>
              <a:t>Jehozadak</a:t>
            </a:r>
            <a:r>
              <a:rPr lang="en-US" sz="1050" dirty="0"/>
              <a:t>, the high priest:</a:t>
            </a:r>
          </a:p>
          <a:p>
            <a:pPr lvl="1">
              <a:buNone/>
            </a:pPr>
            <a:r>
              <a:rPr lang="en-US" sz="1050" dirty="0"/>
              <a:t>The People</a:t>
            </a:r>
            <a:br>
              <a:rPr lang="en-US" sz="1050" dirty="0"/>
            </a:br>
            <a:r>
              <a:rPr lang="en-US" sz="1050" dirty="0"/>
              <a:t>1:2   This is what the LORD Almighty says: "These people say, 'The time has not yet come for the LORD's house to </a:t>
            </a:r>
            <a:br>
              <a:rPr lang="en-US" sz="1050" dirty="0"/>
            </a:br>
            <a:r>
              <a:rPr lang="en-US" sz="1050" dirty="0"/>
              <a:t>be built</a:t>
            </a:r>
            <a:r>
              <a:rPr lang="en-US" sz="1050" dirty="0" smtClean="0"/>
              <a:t>.'“</a:t>
            </a:r>
            <a:endParaRPr lang="en-US" sz="1050" dirty="0"/>
          </a:p>
          <a:p>
            <a:pPr marL="630238" lvl="1">
              <a:buNone/>
            </a:pPr>
            <a:r>
              <a:rPr lang="en-US" sz="1050" b="1" dirty="0"/>
              <a:t>What to consider? </a:t>
            </a:r>
          </a:p>
          <a:p>
            <a:pPr marL="804863">
              <a:buNone/>
            </a:pPr>
            <a:r>
              <a:rPr lang="en-US" sz="1050" smtClean="0"/>
              <a:t>Speech</a:t>
            </a:r>
            <a:r>
              <a:rPr lang="en-US" sz="1050" dirty="0"/>
              <a:t/>
            </a:r>
            <a:br>
              <a:rPr lang="en-US" sz="1050" dirty="0"/>
            </a:br>
            <a:r>
              <a:rPr lang="en-US" sz="1050" dirty="0"/>
              <a:t>1:2   "These people say, 'The time has not yet come for the LORD's house to </a:t>
            </a:r>
            <a:br>
              <a:rPr lang="en-US" sz="1050" dirty="0"/>
            </a:br>
            <a:r>
              <a:rPr lang="en-US" sz="1050" dirty="0"/>
              <a:t>be built</a:t>
            </a:r>
            <a:r>
              <a:rPr lang="en-US" sz="1050" dirty="0" smtClean="0"/>
              <a:t>.'“</a:t>
            </a:r>
            <a:endParaRPr lang="en-US" sz="1050" dirty="0"/>
          </a:p>
          <a:p>
            <a:pPr marL="804863">
              <a:buNone/>
            </a:pPr>
            <a:r>
              <a:rPr lang="en-US" sz="1050" dirty="0" smtClean="0"/>
              <a:t>God’s </a:t>
            </a:r>
            <a:r>
              <a:rPr lang="en-US" sz="1050" dirty="0"/>
              <a:t>Will</a:t>
            </a:r>
            <a:br>
              <a:rPr lang="en-US" sz="1050" dirty="0"/>
            </a:br>
            <a:r>
              <a:rPr lang="en-US" sz="1050" dirty="0"/>
              <a:t>1:2   "These people say, 'The time has not yet come for the LORD's house to </a:t>
            </a:r>
            <a:br>
              <a:rPr lang="en-US" sz="1050" dirty="0"/>
            </a:br>
            <a:r>
              <a:rPr lang="en-US" sz="1050" dirty="0"/>
              <a:t>be built</a:t>
            </a:r>
            <a:r>
              <a:rPr lang="en-US" sz="1050" dirty="0" smtClean="0"/>
              <a:t>.'“</a:t>
            </a:r>
            <a:endParaRPr lang="en-US" sz="1050" dirty="0"/>
          </a:p>
          <a:p>
            <a:pPr lvl="1">
              <a:buNone/>
            </a:pPr>
            <a:r>
              <a:rPr lang="en-US" sz="1050" dirty="0" smtClean="0"/>
              <a:t>I </a:t>
            </a:r>
            <a:r>
              <a:rPr lang="en-US" sz="1050" dirty="0"/>
              <a:t>know what YOU ARE </a:t>
            </a:r>
            <a:r>
              <a:rPr lang="en-US" sz="1050" dirty="0" smtClean="0"/>
              <a:t>THINKING We </a:t>
            </a:r>
            <a:r>
              <a:rPr lang="en-US" sz="1050" dirty="0"/>
              <a:t>have a building!   Yes, but we need to PAY FOR IT!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374073"/>
            <a:ext cx="6172200" cy="7794145"/>
          </a:xfrm>
        </p:spPr>
        <p:txBody>
          <a:bodyPr>
            <a:normAutofit/>
          </a:bodyPr>
          <a:lstStyle/>
          <a:p>
            <a:pPr marL="574675" indent="-347663">
              <a:buNone/>
            </a:pPr>
            <a:r>
              <a:rPr lang="en-US" sz="1050" dirty="0" smtClean="0"/>
              <a:t>But </a:t>
            </a:r>
            <a:r>
              <a:rPr lang="en-US" sz="1050" dirty="0"/>
              <a:t>they had time for … </a:t>
            </a:r>
          </a:p>
          <a:p>
            <a:pPr>
              <a:buNone/>
            </a:pPr>
            <a:r>
              <a:rPr lang="en-US" sz="1050" dirty="0"/>
              <a:t>	</a:t>
            </a:r>
            <a:r>
              <a:rPr lang="en-US" sz="1050" dirty="0" smtClean="0"/>
              <a:t>Their </a:t>
            </a:r>
            <a:r>
              <a:rPr lang="en-US" sz="1050" dirty="0"/>
              <a:t>Will</a:t>
            </a:r>
            <a:br>
              <a:rPr lang="en-US" sz="1050" dirty="0"/>
            </a:br>
            <a:r>
              <a:rPr lang="en-US" sz="1050" dirty="0"/>
              <a:t>1:4 "Is it a time for you yourselves to be living in your paneled houses, while this house remains a ruin?"</a:t>
            </a:r>
          </a:p>
          <a:p>
            <a:pPr lvl="1">
              <a:buNone/>
            </a:pPr>
            <a:r>
              <a:rPr lang="en-US" sz="1050" dirty="0"/>
              <a:t>So … </a:t>
            </a:r>
            <a:endParaRPr lang="en-US" sz="1050" dirty="0" smtClean="0"/>
          </a:p>
          <a:p>
            <a:pPr lvl="1">
              <a:buNone/>
            </a:pPr>
            <a:endParaRPr lang="en-US" sz="1050" dirty="0" smtClean="0"/>
          </a:p>
          <a:p>
            <a:pPr>
              <a:buNone/>
            </a:pPr>
            <a:r>
              <a:rPr lang="en-US" sz="1050" b="1" dirty="0" smtClean="0"/>
              <a:t>II.  CONSIDER YOUR PRIORITIES </a:t>
            </a:r>
            <a:r>
              <a:rPr lang="en-US" sz="1050" dirty="0"/>
              <a:t>and…</a:t>
            </a:r>
          </a:p>
          <a:p>
            <a:pPr lvl="1">
              <a:buNone/>
            </a:pPr>
            <a:r>
              <a:rPr lang="en-US" sz="1050" dirty="0"/>
              <a:t>8 Go up into the mountains and </a:t>
            </a:r>
            <a:r>
              <a:rPr lang="en-US" sz="1050" dirty="0" smtClean="0"/>
              <a:t>bring </a:t>
            </a:r>
            <a:r>
              <a:rPr lang="en-US" sz="1050" dirty="0"/>
              <a:t>down timber and </a:t>
            </a:r>
            <a:r>
              <a:rPr lang="en-US" sz="1050" dirty="0" smtClean="0"/>
              <a:t>build </a:t>
            </a:r>
            <a:r>
              <a:rPr lang="en-US" sz="1050" dirty="0"/>
              <a:t>the house, </a:t>
            </a:r>
            <a:r>
              <a:rPr lang="en-US" sz="1050" dirty="0" smtClean="0"/>
              <a:t>so </a:t>
            </a:r>
            <a:r>
              <a:rPr lang="en-US" sz="1050" dirty="0"/>
              <a:t>that I may take pleasure in it and be honored," says the LORD.</a:t>
            </a:r>
          </a:p>
          <a:p>
            <a:pPr>
              <a:buNone/>
            </a:pPr>
            <a:r>
              <a:rPr lang="en-US" sz="1050" dirty="0" smtClean="0"/>
              <a:t>	Consider </a:t>
            </a:r>
            <a:r>
              <a:rPr lang="en-US" sz="1050" dirty="0"/>
              <a:t>this … </a:t>
            </a:r>
          </a:p>
          <a:p>
            <a:pPr lvl="1">
              <a:buNone/>
            </a:pPr>
            <a:r>
              <a:rPr lang="en-US" sz="1050" dirty="0"/>
              <a:t>9 "You expected much, but see, it turned out to be little. What you brought home, I blew away. Why?" declares the LORD Almighty. "Because of my house, which remains a ruin, while each of you is busy with his own house.</a:t>
            </a:r>
          </a:p>
          <a:p>
            <a:pPr>
              <a:buNone/>
            </a:pPr>
            <a:r>
              <a:rPr lang="en-US" sz="1050" dirty="0" smtClean="0"/>
              <a:t>	When </a:t>
            </a:r>
            <a:r>
              <a:rPr lang="en-US" sz="1050" dirty="0"/>
              <a:t>God is NOT in it! </a:t>
            </a:r>
          </a:p>
          <a:p>
            <a:pPr>
              <a:buNone/>
            </a:pPr>
            <a:r>
              <a:rPr lang="en-US" sz="1050" dirty="0" smtClean="0"/>
              <a:t>	The </a:t>
            </a:r>
            <a:r>
              <a:rPr lang="en-US" sz="1050" dirty="0"/>
              <a:t>Ultimate Reason ... </a:t>
            </a:r>
          </a:p>
          <a:p>
            <a:pPr>
              <a:buNone/>
            </a:pPr>
            <a:r>
              <a:rPr lang="en-US" sz="1050" dirty="0"/>
              <a:t> </a:t>
            </a:r>
            <a:r>
              <a:rPr lang="en-US" sz="1050" dirty="0" smtClean="0"/>
              <a:t>	 </a:t>
            </a:r>
            <a:r>
              <a:rPr lang="en-US" sz="1050" dirty="0"/>
              <a:t>10 Therefore, because of you </a:t>
            </a:r>
            <a:r>
              <a:rPr lang="en-US" sz="1050" dirty="0" smtClean="0"/>
              <a:t>the </a:t>
            </a:r>
            <a:r>
              <a:rPr lang="en-US" sz="1050" dirty="0"/>
              <a:t>heavens have withheld their dew and the earth its crops.  11 I called for a drought on the fields and the mountains, on the grain, the new wine, the oil and whatever the ground produces, on men and cattle, and on the labor of your hands."</a:t>
            </a:r>
          </a:p>
          <a:p>
            <a:pPr>
              <a:buNone/>
            </a:pPr>
            <a:endParaRPr lang="en-US" sz="1050" dirty="0" smtClean="0"/>
          </a:p>
          <a:p>
            <a:pPr lvl="1">
              <a:buNone/>
            </a:pPr>
            <a:r>
              <a:rPr lang="en-US" sz="1050" dirty="0" smtClean="0"/>
              <a:t>A </a:t>
            </a:r>
            <a:r>
              <a:rPr lang="en-US" sz="1050" dirty="0"/>
              <a:t>Parable </a:t>
            </a:r>
          </a:p>
          <a:p>
            <a:pPr lvl="1">
              <a:buNone/>
            </a:pPr>
            <a:r>
              <a:rPr lang="en-US" sz="1050" dirty="0"/>
              <a:t>Luke 12:16 - 21 </a:t>
            </a:r>
          </a:p>
          <a:p>
            <a:pPr lvl="1">
              <a:buNone/>
            </a:pPr>
            <a:r>
              <a:rPr lang="en-US" sz="1050" dirty="0"/>
              <a:t>"The ground of a certain rich man produced a good crop.   </a:t>
            </a:r>
            <a:r>
              <a:rPr lang="en-US" sz="1050" baseline="30000" dirty="0"/>
              <a:t>17</a:t>
            </a:r>
            <a:r>
              <a:rPr lang="en-US" sz="1050" dirty="0"/>
              <a:t> He thought to himself, 'What shall I do? I have no place to store my crops.‘  </a:t>
            </a:r>
            <a:r>
              <a:rPr lang="en-US" sz="1050" baseline="30000" dirty="0"/>
              <a:t>18</a:t>
            </a:r>
            <a:r>
              <a:rPr lang="en-US" sz="1050" dirty="0"/>
              <a:t> "Then he said, 'This is what I'll do. I will tear down my barns and build bigger ones, and there I will store all my grain and my goods. </a:t>
            </a:r>
          </a:p>
          <a:p>
            <a:pPr lvl="1">
              <a:buNone/>
            </a:pPr>
            <a:r>
              <a:rPr lang="en-US" sz="1050" baseline="30000" dirty="0"/>
              <a:t>19</a:t>
            </a:r>
            <a:r>
              <a:rPr lang="en-US" sz="1050" dirty="0"/>
              <a:t> And I'll say to myself, "You have plenty of good things laid up for many years. Take life easy; eat, drink and be merry."'</a:t>
            </a:r>
          </a:p>
          <a:p>
            <a:pPr lvl="1">
              <a:buNone/>
            </a:pPr>
            <a:r>
              <a:rPr lang="en-US" sz="1050" dirty="0"/>
              <a:t> </a:t>
            </a:r>
            <a:r>
              <a:rPr lang="en-US" sz="1050" baseline="30000" dirty="0"/>
              <a:t>20</a:t>
            </a:r>
            <a:r>
              <a:rPr lang="en-US" sz="1050" dirty="0"/>
              <a:t> "But God said to him, 'You fool! This very night your life will be demanded from you. Then who will get what you have prepared for yourself?’ </a:t>
            </a:r>
          </a:p>
          <a:p>
            <a:pPr lvl="1">
              <a:buNone/>
            </a:pPr>
            <a:r>
              <a:rPr lang="en-US" sz="1050" baseline="30000" dirty="0"/>
              <a:t>21</a:t>
            </a:r>
            <a:r>
              <a:rPr lang="en-US" sz="1050" dirty="0"/>
              <a:t> "This is how it will be with anyone who stores up things for himself but is not rich toward God.”</a:t>
            </a:r>
          </a:p>
          <a:p>
            <a:pPr lvl="1">
              <a:buNone/>
            </a:pPr>
            <a:endParaRPr lang="en-US" sz="1050" dirty="0" smtClean="0"/>
          </a:p>
          <a:p>
            <a:pPr lvl="1">
              <a:buNone/>
            </a:pPr>
            <a:r>
              <a:rPr lang="en-US" sz="1050" dirty="0" smtClean="0"/>
              <a:t>So </a:t>
            </a:r>
            <a:r>
              <a:rPr lang="en-US" sz="1050" dirty="0"/>
              <a:t>what can we do? </a:t>
            </a:r>
            <a:endParaRPr lang="en-US" sz="1050" dirty="0" smtClean="0"/>
          </a:p>
          <a:p>
            <a:pPr>
              <a:buNone/>
            </a:pPr>
            <a:r>
              <a:rPr lang="en-US" sz="1050" b="1" dirty="0" smtClean="0"/>
              <a:t>III.  CONSIDER YOUR OBEDIENCE  </a:t>
            </a:r>
            <a:r>
              <a:rPr lang="en-US" sz="1050" dirty="0" smtClean="0"/>
              <a:t>Do </a:t>
            </a:r>
            <a:r>
              <a:rPr lang="en-US" sz="1050" dirty="0"/>
              <a:t>as … </a:t>
            </a:r>
          </a:p>
          <a:p>
            <a:pPr>
              <a:buNone/>
            </a:pPr>
            <a:r>
              <a:rPr lang="en-US" sz="1050" dirty="0" smtClean="0"/>
              <a:t>	12 </a:t>
            </a:r>
            <a:r>
              <a:rPr lang="en-US" sz="1050" dirty="0"/>
              <a:t>Then </a:t>
            </a:r>
            <a:r>
              <a:rPr lang="en-US" sz="1050" dirty="0" err="1"/>
              <a:t>Zerubbabel</a:t>
            </a:r>
            <a:r>
              <a:rPr lang="en-US" sz="1050" dirty="0"/>
              <a:t> son of </a:t>
            </a:r>
            <a:r>
              <a:rPr lang="en-US" sz="1050" dirty="0" err="1"/>
              <a:t>Shealtiel</a:t>
            </a:r>
            <a:r>
              <a:rPr lang="en-US" sz="1050" dirty="0"/>
              <a:t>, Joshua son of </a:t>
            </a:r>
            <a:r>
              <a:rPr lang="en-US" sz="1050" dirty="0" err="1"/>
              <a:t>Jehozadak</a:t>
            </a:r>
            <a:r>
              <a:rPr lang="en-US" sz="1050" dirty="0"/>
              <a:t>, the high priest, and the whole remnant of the people </a:t>
            </a:r>
            <a:r>
              <a:rPr lang="en-US" sz="1050" b="1" dirty="0"/>
              <a:t>obeyed</a:t>
            </a:r>
            <a:r>
              <a:rPr lang="en-US" sz="1050" dirty="0"/>
              <a:t> the voice of the LORD their God </a:t>
            </a:r>
          </a:p>
          <a:p>
            <a:pPr>
              <a:buNone/>
            </a:pPr>
            <a:r>
              <a:rPr lang="en-US" sz="1050" dirty="0" smtClean="0"/>
              <a:t>	And </a:t>
            </a:r>
            <a:r>
              <a:rPr lang="en-US" sz="1050" dirty="0"/>
              <a:t>the people feared the LORD</a:t>
            </a:r>
            <a:r>
              <a:rPr lang="en-US" sz="1050" dirty="0" smtClean="0"/>
              <a:t>.</a:t>
            </a:r>
          </a:p>
          <a:p>
            <a:pPr>
              <a:buNone/>
            </a:pPr>
            <a:endParaRPr lang="en-US" sz="1050" dirty="0"/>
          </a:p>
          <a:p>
            <a:pPr lvl="1">
              <a:buNone/>
            </a:pPr>
            <a:r>
              <a:rPr lang="en-US" sz="1050" dirty="0"/>
              <a:t>And GOD TOOK NOTE: </a:t>
            </a:r>
          </a:p>
          <a:p>
            <a:pPr lvl="1">
              <a:buNone/>
            </a:pPr>
            <a:r>
              <a:rPr lang="en-US" sz="1050" baseline="30000" dirty="0"/>
              <a:t>13</a:t>
            </a:r>
            <a:r>
              <a:rPr lang="en-US" sz="1050" dirty="0"/>
              <a:t> Then Haggai, the LORD's messenger, gave this message of the LORD to the people: "I am with you," declares the LORD. (Hag 1:13 NIV) </a:t>
            </a:r>
          </a:p>
          <a:p>
            <a:pPr lvl="1">
              <a:buNone/>
            </a:pPr>
            <a:r>
              <a:rPr lang="en-US" sz="1050" dirty="0"/>
              <a:t>14 So the LORD stirred up the spirit of </a:t>
            </a:r>
            <a:r>
              <a:rPr lang="en-US" sz="1050" dirty="0" err="1"/>
              <a:t>Zerub-babel</a:t>
            </a:r>
            <a:r>
              <a:rPr lang="en-US" sz="1050" dirty="0"/>
              <a:t> … and the spirit of Joshua …and the spirit of the whole remnant of the </a:t>
            </a:r>
            <a:br>
              <a:rPr lang="en-US" sz="1050" dirty="0"/>
            </a:br>
            <a:r>
              <a:rPr lang="en-US" sz="1050" dirty="0"/>
              <a:t>people. </a:t>
            </a:r>
            <a:endParaRPr lang="en-US" sz="1050" dirty="0" smtClean="0"/>
          </a:p>
          <a:p>
            <a:pPr lvl="1">
              <a:buNone/>
            </a:pPr>
            <a:r>
              <a:rPr lang="en-US" sz="1050" dirty="0"/>
              <a:t>	</a:t>
            </a:r>
          </a:p>
          <a:p>
            <a:pPr>
              <a:buNone/>
            </a:pPr>
            <a:r>
              <a:rPr lang="en-US" sz="1050" dirty="0" smtClean="0"/>
              <a:t>	1:15 </a:t>
            </a:r>
            <a:r>
              <a:rPr lang="en-US" sz="1050" dirty="0"/>
              <a:t>on the twenty-fourth day of the sixth month in the second year of King Darius</a:t>
            </a:r>
            <a:r>
              <a:rPr lang="en-US" sz="1050" dirty="0" smtClean="0"/>
              <a:t>.\</a:t>
            </a:r>
          </a:p>
          <a:p>
            <a:pPr>
              <a:buNone/>
            </a:pPr>
            <a:endParaRPr lang="en-US" sz="1050" dirty="0" smtClean="0"/>
          </a:p>
          <a:p>
            <a:pPr>
              <a:buNone/>
            </a:pPr>
            <a:r>
              <a:rPr lang="en-US" sz="1050" b="1" dirty="0" smtClean="0"/>
              <a:t>	Why the delay?  (See verse 1)</a:t>
            </a:r>
          </a:p>
          <a:p>
            <a:pPr>
              <a:buNone/>
            </a:pPr>
            <a:endParaRPr lang="en-US" sz="105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2900" y="374073"/>
            <a:ext cx="6172200" cy="7794145"/>
          </a:xfrm>
        </p:spPr>
        <p:txBody>
          <a:bodyPr>
            <a:normAutofit/>
          </a:bodyPr>
          <a:lstStyle/>
          <a:p>
            <a:pPr>
              <a:buNone/>
            </a:pPr>
            <a:r>
              <a:rPr lang="en-US" sz="1050" b="1" dirty="0" smtClean="0"/>
              <a:t>III.  CONSIDER YOUR FAITH</a:t>
            </a:r>
            <a:endParaRPr lang="en-US" sz="1050" b="1" dirty="0"/>
          </a:p>
          <a:p>
            <a:pPr lvl="1">
              <a:buNone/>
            </a:pPr>
            <a:r>
              <a:rPr lang="en-US" sz="1050" dirty="0"/>
              <a:t>They believed He was with them </a:t>
            </a:r>
          </a:p>
          <a:p>
            <a:pPr lvl="1">
              <a:buNone/>
            </a:pPr>
            <a:r>
              <a:rPr lang="en-US" sz="1050" dirty="0"/>
              <a:t>…They came and began to work on the house of the LORD Almighty, their God, </a:t>
            </a:r>
          </a:p>
          <a:p>
            <a:pPr lvl="1">
              <a:buNone/>
            </a:pPr>
            <a:r>
              <a:rPr lang="en-US" sz="1050" dirty="0"/>
              <a:t>Take home … </a:t>
            </a:r>
            <a:endParaRPr lang="en-US" sz="1050" dirty="0" smtClean="0"/>
          </a:p>
          <a:p>
            <a:pPr lvl="1">
              <a:buNone/>
            </a:pPr>
            <a:endParaRPr lang="en-US" sz="1050" dirty="0"/>
          </a:p>
          <a:p>
            <a:pPr marL="282575" lvl="1" indent="-282575">
              <a:buNone/>
              <a:tabLst>
                <a:tab pos="282575" algn="l"/>
              </a:tabLst>
            </a:pPr>
            <a:r>
              <a:rPr lang="en-US" sz="1050" b="1" dirty="0" smtClean="0"/>
              <a:t>Conclusion</a:t>
            </a:r>
            <a:r>
              <a:rPr lang="en-US" sz="1050" dirty="0" smtClean="0"/>
              <a:t>: </a:t>
            </a:r>
          </a:p>
          <a:p>
            <a:pPr marL="804863" lvl="1" indent="-342900">
              <a:buNone/>
              <a:tabLst>
                <a:tab pos="282575" algn="l"/>
              </a:tabLst>
            </a:pPr>
            <a:endParaRPr lang="en-US" sz="1050" dirty="0"/>
          </a:p>
          <a:p>
            <a:pPr marL="804863">
              <a:buNone/>
            </a:pPr>
            <a:r>
              <a:rPr lang="en-US" sz="1050" dirty="0"/>
              <a:t>We all need to consider our ways:</a:t>
            </a:r>
          </a:p>
          <a:p>
            <a:pPr marL="804863">
              <a:buNone/>
            </a:pPr>
            <a:r>
              <a:rPr lang="en-US" sz="1050" dirty="0"/>
              <a:t>	Our Circumstances</a:t>
            </a:r>
          </a:p>
          <a:p>
            <a:pPr marL="804863">
              <a:buNone/>
            </a:pPr>
            <a:r>
              <a:rPr lang="en-US" sz="1050" dirty="0"/>
              <a:t>	Our Priorities</a:t>
            </a:r>
          </a:p>
          <a:p>
            <a:pPr marL="804863">
              <a:buNone/>
            </a:pPr>
            <a:r>
              <a:rPr lang="en-US" sz="1050" dirty="0"/>
              <a:t>	Our Obedience</a:t>
            </a:r>
          </a:p>
          <a:p>
            <a:pPr marL="804863">
              <a:buNone/>
            </a:pPr>
            <a:r>
              <a:rPr lang="en-US" sz="1050" dirty="0"/>
              <a:t>	Our Faith</a:t>
            </a:r>
          </a:p>
          <a:p>
            <a:pPr marL="804863">
              <a:buNone/>
            </a:pPr>
            <a:r>
              <a:rPr lang="en-US" sz="1050" dirty="0"/>
              <a:t>And then do what God wants.</a:t>
            </a:r>
          </a:p>
          <a:p>
            <a:pPr>
              <a:buNone/>
            </a:pPr>
            <a:endParaRPr lang="en-US" sz="105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90</Words>
  <Application>Microsoft Office PowerPoint</Application>
  <PresentationFormat>On-screen Show (4:3)</PresentationFormat>
  <Paragraphs>76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DennisH</dc:creator>
  <cp:lastModifiedBy>Dennis Henderson</cp:lastModifiedBy>
  <cp:revision>3</cp:revision>
  <dcterms:created xsi:type="dcterms:W3CDTF">2012-01-18T09:16:55Z</dcterms:created>
  <dcterms:modified xsi:type="dcterms:W3CDTF">2014-09-19T01:32:42Z</dcterms:modified>
</cp:coreProperties>
</file>