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33" r:id="rId2"/>
    <p:sldId id="260" r:id="rId3"/>
    <p:sldId id="288" r:id="rId4"/>
    <p:sldId id="289" r:id="rId5"/>
    <p:sldId id="258" r:id="rId6"/>
    <p:sldId id="290" r:id="rId7"/>
    <p:sldId id="291" r:id="rId8"/>
    <p:sldId id="292" r:id="rId9"/>
    <p:sldId id="293" r:id="rId10"/>
    <p:sldId id="294" r:id="rId11"/>
    <p:sldId id="295" r:id="rId12"/>
    <p:sldId id="296" r:id="rId13"/>
    <p:sldId id="332" r:id="rId14"/>
    <p:sldId id="320" r:id="rId15"/>
    <p:sldId id="297" r:id="rId16"/>
    <p:sldId id="298" r:id="rId17"/>
    <p:sldId id="321" r:id="rId18"/>
    <p:sldId id="299" r:id="rId19"/>
    <p:sldId id="326" r:id="rId20"/>
    <p:sldId id="328" r:id="rId21"/>
    <p:sldId id="329" r:id="rId22"/>
    <p:sldId id="330" r:id="rId23"/>
    <p:sldId id="327" r:id="rId24"/>
    <p:sldId id="301" r:id="rId25"/>
    <p:sldId id="302" r:id="rId26"/>
    <p:sldId id="303" r:id="rId27"/>
    <p:sldId id="304" r:id="rId28"/>
    <p:sldId id="305" r:id="rId29"/>
    <p:sldId id="331" r:id="rId30"/>
    <p:sldId id="300" r:id="rId31"/>
    <p:sldId id="323" r:id="rId32"/>
    <p:sldId id="306" r:id="rId33"/>
    <p:sldId id="307" r:id="rId34"/>
    <p:sldId id="308" r:id="rId35"/>
    <p:sldId id="309" r:id="rId36"/>
    <p:sldId id="324" r:id="rId37"/>
    <p:sldId id="316" r:id="rId38"/>
    <p:sldId id="310" r:id="rId39"/>
    <p:sldId id="317" r:id="rId40"/>
    <p:sldId id="311" r:id="rId41"/>
    <p:sldId id="312" r:id="rId42"/>
    <p:sldId id="318" r:id="rId43"/>
    <p:sldId id="313" r:id="rId44"/>
    <p:sldId id="319" r:id="rId45"/>
    <p:sldId id="314" r:id="rId46"/>
    <p:sldId id="315" r:id="rId47"/>
    <p:sldId id="325"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87850" autoAdjust="0"/>
  </p:normalViewPr>
  <p:slideViewPr>
    <p:cSldViewPr snapToGrid="0" showGuides="1">
      <p:cViewPr>
        <p:scale>
          <a:sx n="68" d="100"/>
          <a:sy n="68" d="100"/>
        </p:scale>
        <p:origin x="-774" y="348"/>
      </p:cViewPr>
      <p:guideLst>
        <p:guide orient="horz" pos="3696"/>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1897D-8F50-4653-A25B-9B848A6ACD9D}" type="datetimeFigureOut">
              <a:rPr lang="en-US" smtClean="0"/>
              <a:pPr/>
              <a:t>1/14/2012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EA468F-EBDE-4DE4-892B-9AFAA09CBBA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2000-2012.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can find owner ship in the note view of this presentation.  If the graphic is licensed you may not reuse it in any other presentation.  You may however go to the source and license it for your self.  You may use the designs and illustrations for graphical illustration of lessons free and without special permission, provided they are FREE for reuse and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Therefore, if an image says “LICENSED and NOT FOR REUSE,” you may not copy and reuse it elsewhere without securing a license from the actual owner.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4E1F9-FA81-4DBB-ACDD-86C5BFEA58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Gideon = FREE = Public domain</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Cemetery = FREE = from http://commons.wikimedia.org/wiki/File:ArlingtonCemetery.jpg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Atomic Explosion = FREE = from http://commons.wikimedia.org/wiki/File:FEMA_-_2720_-_Photograph_by_FEMA_News_Photo.jpg</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Atomic Explosion = FREE = from http://commons.wikimedia.org/wiki/File:FEMA_-_2720_-_Photograph_by_FEMA_News_Photo.jpg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Return</a:t>
            </a:r>
            <a:r>
              <a:rPr lang="en-US" baseline="0" dirty="0" smtClean="0"/>
              <a:t> =  FREE = From </a:t>
            </a:r>
            <a:r>
              <a:rPr lang="en-US" baseline="0" dirty="0" err="1" smtClean="0"/>
              <a:t>BiblePoint</a:t>
            </a:r>
            <a:r>
              <a:rPr lang="en-US" baseline="0" dirty="0" smtClean="0"/>
              <a:t> Art</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Atomic Explosion = FREE = from http://commons.wikimedia.org/wiki/File:FEMA_-_2720_-_Photograph_by_FEMA_News_Photo.jpg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Return</a:t>
            </a:r>
            <a:r>
              <a:rPr lang="en-US" baseline="0" dirty="0" smtClean="0"/>
              <a:t> =  FREE = From </a:t>
            </a:r>
            <a:r>
              <a:rPr lang="en-US" baseline="0" dirty="0" err="1" smtClean="0"/>
              <a:t>BiblePoint</a:t>
            </a:r>
            <a:r>
              <a:rPr lang="en-US" baseline="0" smtClean="0"/>
              <a:t> Art</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Sword = FREE = from http://www.sxc.hu/browse.phtml?f=download&amp;id=560500</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Background image = FREE = from www.dreamstime.com/free-image.php?imageid=2009251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Signet ring = FREE = from http://commons.wikimedia.org/wiki/File:Seal_ring_Ptah_Great_with_love_E3603_mp3h8732.jpg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Gem Crown = FREE = from http://www.sxc.hu/photo/211996</a:t>
            </a:r>
          </a:p>
          <a:p>
            <a:endParaRPr lang="en-US" dirty="0" smtClean="0"/>
          </a:p>
          <a:p>
            <a:r>
              <a:rPr lang="en-US" dirty="0" smtClean="0"/>
              <a:t>Roman</a:t>
            </a:r>
            <a:r>
              <a:rPr lang="en-US" baseline="0" dirty="0" smtClean="0"/>
              <a:t> Coin Modified = FREE = from http://commons.wikimedia.org/wiki/File:Silver_multiple_Hadrianus_AF70_CdM_Paris.jpg</a:t>
            </a:r>
            <a:endParaRPr lang="en-US" dirty="0" smtClean="0"/>
          </a:p>
        </p:txBody>
      </p:sp>
      <p:sp>
        <p:nvSpPr>
          <p:cNvPr id="4" name="Slide Number Placeholder 3"/>
          <p:cNvSpPr>
            <a:spLocks noGrp="1"/>
          </p:cNvSpPr>
          <p:nvPr>
            <p:ph type="sldNum" sz="quarter" idx="10"/>
          </p:nvPr>
        </p:nvSpPr>
        <p:spPr/>
        <p:txBody>
          <a:bodyPr/>
          <a:lstStyle/>
          <a:p>
            <a:fld id="{D6EA468F-EBDE-4DE4-892B-9AFAA09CBBA5}"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Roman</a:t>
            </a:r>
            <a:r>
              <a:rPr lang="en-US" baseline="0" dirty="0" smtClean="0"/>
              <a:t> Coin Modified = FREE = from http://commons.wikimedia.org/wiki/File:Silver_multiple_Hadrianus_AF70_CdM_Paris.jpg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Roman</a:t>
            </a:r>
            <a:r>
              <a:rPr lang="en-US" baseline="0" dirty="0" smtClean="0"/>
              <a:t> Coin Modified = FREE = from http://commons.wikimedia.org/wiki/File:Silver_multiple_Hadrianus_AF70_CdM_Paris.jpg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Crown of wreaths</a:t>
            </a:r>
            <a:r>
              <a:rPr lang="en-US" baseline="0" dirty="0" smtClean="0"/>
              <a:t> – FREE – modified from http://commons.wikimedia.org/wiki/File:Golden_Laurel_wreath_400BC_Staatliche_Antiken_Sammlungen_01.jpg</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Haggai</a:t>
            </a:r>
            <a:r>
              <a:rPr lang="en-US" baseline="0" dirty="0" smtClean="0"/>
              <a:t> = FREE = from </a:t>
            </a:r>
            <a:r>
              <a:rPr lang="en-US" baseline="0"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Crown of wreaths</a:t>
            </a:r>
            <a:r>
              <a:rPr lang="en-US" baseline="0" dirty="0" smtClean="0"/>
              <a:t> – FREE – modified from http://commons.wikimedia.org/wiki/File:Golden_Laurel_wreath_400BC_Staatliche_Antiken_Sammlungen_01.jpg</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 LICENSED</a:t>
            </a:r>
            <a:r>
              <a:rPr lang="en-US" baseline="0" dirty="0" smtClean="0"/>
              <a:t> and NOT FOR REUSE.  To reuse elsewhere, get a license from http://www.dreamstime.com/jesus-the-bread-of-life-image1872806</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a:t>
            </a:r>
            <a:r>
              <a:rPr lang="en-US" baseline="0" dirty="0" smtClean="0"/>
              <a:t>=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 LICENSED</a:t>
            </a:r>
            <a:r>
              <a:rPr lang="en-US" baseline="0" dirty="0" smtClean="0"/>
              <a:t> and NOT FOR REUSE.  To reuse elsewhere, get a license from http://www.dreamstime.com/jesus-the-bread-of-life-image1872806</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Earth = FREE = NASA</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4D2EF5-AA9C-4064-8F66-7939CE0D4221}"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827AF5-4D2A-4048-9888-7E621B8E5152}"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72E34C-438C-450A-BB13-FA507808D2DD}"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A676A7-4282-48D7-95B4-6596062A3CE7}" type="slidenum">
              <a:rPr lang="en-US"/>
              <a:pPr>
                <a:defRPr/>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30B16A-88D8-4FCF-939D-26F57522F963}"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785290-A812-434E-BEAA-85D68F00D2BC}"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
        <p:nvSpPr>
          <p:cNvPr id="8" name="Rectangle 7"/>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417638"/>
          </a:xfrm>
        </p:spPr>
        <p:txBody>
          <a:bodyPr/>
          <a:lstStyle>
            <a:lvl1pPr>
              <a:defRPr sz="5400"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sz="3600" b="1">
                <a:solidFill>
                  <a:schemeClr val="bg1"/>
                </a:solidFill>
                <a:effectLst>
                  <a:outerShdw blurRad="38100" dist="38100" dir="2700000" algn="tl">
                    <a:srgbClr val="000000">
                      <a:alpha val="43137"/>
                    </a:srgbClr>
                  </a:outerShdw>
                </a:effectLst>
              </a:defRPr>
            </a:lvl1pPr>
            <a:lvl2pPr>
              <a:buNone/>
              <a:defRPr sz="3600" b="1">
                <a:solidFill>
                  <a:schemeClr val="bg1"/>
                </a:solidFill>
                <a:effectLst>
                  <a:outerShdw blurRad="38100" dist="38100" dir="2700000" algn="tl">
                    <a:srgbClr val="000000">
                      <a:alpha val="43137"/>
                    </a:srgbClr>
                  </a:outerShdw>
                </a:effectLst>
              </a:defRPr>
            </a:lvl2pPr>
            <a:lvl3pPr>
              <a:buNone/>
              <a:defRPr sz="3600" b="1">
                <a:solidFill>
                  <a:schemeClr val="bg1"/>
                </a:solidFill>
                <a:effectLst>
                  <a:outerShdw blurRad="38100" dist="38100" dir="2700000" algn="tl">
                    <a:srgbClr val="000000">
                      <a:alpha val="43137"/>
                    </a:srgbClr>
                  </a:outerShdw>
                </a:effectLst>
              </a:defRPr>
            </a:lvl3pPr>
            <a:lvl4pPr>
              <a:buNone/>
              <a:defRPr sz="3600" b="1">
                <a:solidFill>
                  <a:schemeClr val="bg1"/>
                </a:solidFill>
                <a:effectLst>
                  <a:outerShdw blurRad="38100" dist="38100" dir="2700000" algn="tl">
                    <a:srgbClr val="000000">
                      <a:alpha val="43137"/>
                    </a:srgbClr>
                  </a:outerShdw>
                </a:effectLst>
              </a:defRPr>
            </a:lvl4pPr>
            <a:lvl5pPr>
              <a:buNone/>
              <a:defRPr sz="3600" b="1">
                <a:solidFill>
                  <a:schemeClr val="bg1"/>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91AA9C-12B0-4DD5-9C1C-D096580BFF53}"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912E-8BF5-4F46-BBC8-9342032FBCE1}" type="slidenum">
              <a:rPr lang="en-US"/>
              <a:pPr>
                <a:defRPr/>
              </a:pPr>
              <a:t>‹#›</a:t>
            </a:fld>
            <a:endParaRPr lang="en-US"/>
          </a:p>
        </p:txBody>
      </p:sp>
    </p:spTree>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DB68E1-5836-46E6-B73B-2435806AF70E}"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6DD718-8A0C-49D9-9873-5225C1D87DF1}" type="slidenum">
              <a:rPr lang="en-US"/>
              <a:pPr>
                <a:defRPr/>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7C586D-2749-4B20-98AB-89003B457C71}"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BB6BD6-F257-4877-B8B6-3BC785D92887}" type="slidenum">
              <a:rPr lang="en-US"/>
              <a:pPr>
                <a:defRPr/>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DE069E-FCD1-49D7-AEA7-503911C2153D}" type="datetimeFigureOut">
              <a:rPr lang="en-US"/>
              <a:pPr>
                <a:defRPr/>
              </a:pPr>
              <a:t>1/14/2012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01529E-7F0F-4CF7-A530-17DCE8FB2C0C}" type="slidenum">
              <a:rPr lang="en-US"/>
              <a:pPr>
                <a:defRPr/>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575F7D-BBF7-4359-B5F8-5A6C90906DB7}" type="datetimeFigureOut">
              <a:rPr lang="en-US"/>
              <a:pPr>
                <a:defRPr/>
              </a:pPr>
              <a:t>1/14/2012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A83642-E12A-425F-9C39-95F3DF1D8835}" type="slidenum">
              <a:rPr lang="en-US"/>
              <a:pPr>
                <a:defRPr/>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1751A-4B5D-4C12-84C6-A466CF80852D}" type="datetimeFigureOut">
              <a:rPr lang="en-US"/>
              <a:pPr>
                <a:defRPr/>
              </a:pPr>
              <a:t>1/14/2012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E94EEC-1E82-45D4-B84B-A2297F52E1AE}" type="slidenum">
              <a:rPr lang="en-US"/>
              <a:pPr>
                <a:defRPr/>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7D1AE4-B51A-464D-AD9E-FB3F051A3653}"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05C6E7-27B0-4B1B-9475-5F261C18A5AE}"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4C755E-5353-4247-8235-5E3042BE5099}"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2DAD80-1730-4FA4-B45E-0644CD4EA822}"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13" cstate="print"/>
          <a:srcRect/>
          <a:stretch>
            <a:fillRect/>
          </a:stretch>
        </p:blipFill>
        <p:spPr bwMode="auto">
          <a:xfrm>
            <a:off x="0" y="4417"/>
            <a:ext cx="9144000" cy="6850754"/>
          </a:xfrm>
          <a:prstGeom prst="rect">
            <a:avLst/>
          </a:prstGeom>
          <a:noFill/>
          <a:ln w="9525">
            <a:noFill/>
            <a:miter lim="800000"/>
            <a:headEnd/>
            <a:tailEnd/>
          </a:ln>
          <a:effectLst/>
        </p:spPr>
      </p:pic>
      <p:sp>
        <p:nvSpPr>
          <p:cNvPr id="8" name="Rectangle 7"/>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90BE6E3-F32D-4650-B47B-67E6895B364C}" type="datetimeFigureOut">
              <a:rPr lang="en-US"/>
              <a:pPr>
                <a:defRPr/>
              </a:pPr>
              <a:t>1/14/2012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54F6B30-014F-4FE0-A2FB-85404C376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0" fontAlgn="base">
        <a:spcBef>
          <a:spcPct val="0"/>
        </a:spcBef>
        <a:spcAft>
          <a:spcPct val="0"/>
        </a:spcAft>
        <a:defRPr sz="4800" b="1" kern="1200">
          <a:solidFill>
            <a:schemeClr val="bg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600" b="1"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3600" b="1"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3600" b="1"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3600" b="1"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36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 name="Rectangle 6"/>
          <p:cNvSpPr>
            <a:spLocks noChangeArrowheads="1"/>
          </p:cNvSpPr>
          <p:nvPr/>
        </p:nvSpPr>
        <p:spPr bwMode="auto">
          <a:xfrm>
            <a:off x="863600" y="3117850"/>
            <a:ext cx="7416800" cy="4016375"/>
          </a:xfrm>
          <a:prstGeom prst="rect">
            <a:avLst/>
          </a:prstGeom>
          <a:noFill/>
          <a:ln w="9525">
            <a:noFill/>
            <a:miter lim="800000"/>
            <a:headEnd/>
            <a:tailEnd/>
          </a:ln>
        </p:spPr>
        <p:txBody>
          <a:bodyPr>
            <a:spAutoFit/>
          </a:bodyPr>
          <a:lstStyle/>
          <a:p>
            <a:pPr algn="ctr"/>
            <a:r>
              <a:rPr lang="en-US" sz="5400" b="1" dirty="0" smtClean="0">
                <a:solidFill>
                  <a:schemeClr val="bg1"/>
                </a:solidFill>
              </a:rPr>
              <a:t>Haggai </a:t>
            </a:r>
            <a:r>
              <a:rPr lang="en-US" sz="5400" b="1" dirty="0" smtClean="0">
                <a:solidFill>
                  <a:schemeClr val="bg1"/>
                </a:solidFill>
              </a:rPr>
              <a:t>2:20-23</a:t>
            </a:r>
            <a:endParaRPr lang="en-US" sz="5400" b="1" dirty="0">
              <a:solidFill>
                <a:schemeClr val="bg1"/>
              </a:solidFill>
            </a:endParaRPr>
          </a:p>
          <a:p>
            <a:pPr algn="ctr"/>
            <a:r>
              <a:rPr lang="en-US" sz="4000" b="1" dirty="0" smtClean="0">
                <a:solidFill>
                  <a:schemeClr val="bg1"/>
                </a:solidFill>
              </a:rPr>
              <a:t>“Consider Your </a:t>
            </a:r>
            <a:r>
              <a:rPr lang="en-US" sz="4000" b="1" dirty="0" smtClean="0">
                <a:solidFill>
                  <a:schemeClr val="bg1"/>
                </a:solidFill>
              </a:rPr>
              <a:t>FUTURE”</a:t>
            </a:r>
            <a:endParaRPr lang="en-US" sz="4000" b="1" dirty="0">
              <a:solidFill>
                <a:schemeClr val="bg1"/>
              </a:solidFill>
            </a:endParaRPr>
          </a:p>
          <a:p>
            <a:pPr algn="ctr"/>
            <a:r>
              <a:rPr lang="en-US" sz="1400" b="1" dirty="0">
                <a:solidFill>
                  <a:schemeClr val="bg1"/>
                </a:solidFill>
              </a:rPr>
              <a:t>www.BiblePoint.com</a:t>
            </a:r>
          </a:p>
          <a:p>
            <a:pPr algn="ctr"/>
            <a:r>
              <a:rPr lang="en-US" sz="1400" b="1" dirty="0">
                <a:solidFill>
                  <a:schemeClr val="bg1"/>
                </a:solidFill>
              </a:rPr>
              <a:t>2011 © Single Initiative LLC</a:t>
            </a:r>
          </a:p>
          <a:p>
            <a:pPr algn="ctr"/>
            <a:endParaRPr lang="en-US" sz="1400" b="1" dirty="0">
              <a:solidFill>
                <a:schemeClr val="bg1"/>
              </a:solidFill>
            </a:endParaRPr>
          </a:p>
          <a:p>
            <a:pPr algn="ctr"/>
            <a:r>
              <a:rPr lang="en-US" sz="1400" b="1" dirty="0">
                <a:solidFill>
                  <a:schemeClr val="bg1"/>
                </a:solidFill>
              </a:rPr>
              <a:t>This lesson and graphics by:</a:t>
            </a:r>
            <a:br>
              <a:rPr lang="en-US" sz="1400" b="1" dirty="0">
                <a:solidFill>
                  <a:schemeClr val="bg1"/>
                </a:solidFill>
              </a:rPr>
            </a:br>
            <a:r>
              <a:rPr lang="en-US" sz="1400" b="1" dirty="0">
                <a:solidFill>
                  <a:schemeClr val="bg1"/>
                </a:solidFill>
              </a:rPr>
              <a:t> D. L. Henderson, </a:t>
            </a:r>
            <a:r>
              <a:rPr lang="en-US" sz="1400" b="1" dirty="0" err="1">
                <a:solidFill>
                  <a:schemeClr val="bg1"/>
                </a:solidFill>
              </a:rPr>
              <a:t>D.Min</a:t>
            </a:r>
            <a:r>
              <a:rPr lang="en-US" sz="1400" b="1" dirty="0">
                <a:solidFill>
                  <a:schemeClr val="bg1"/>
                </a:solidFill>
              </a:rPr>
              <a:t>.</a:t>
            </a:r>
            <a:endParaRPr lang="en-US" sz="900" b="1" dirty="0">
              <a:solidFill>
                <a:schemeClr val="bg1"/>
              </a:solidFill>
            </a:endParaRPr>
          </a:p>
          <a:p>
            <a:pPr algn="ctr"/>
            <a:endParaRPr lang="en-US" sz="900" b="1" dirty="0">
              <a:solidFill>
                <a:schemeClr val="bg1"/>
              </a:solidFill>
            </a:endParaRPr>
          </a:p>
          <a:p>
            <a:pPr algn="ctr"/>
            <a:r>
              <a:rPr lang="en-US" sz="1400" b="1" dirty="0">
                <a:solidFill>
                  <a:schemeClr val="bg1"/>
                </a:solidFill>
              </a:rPr>
              <a:t>User License required to alter this presentation.</a:t>
            </a:r>
          </a:p>
          <a:p>
            <a:pPr algn="ctr"/>
            <a:r>
              <a:rPr lang="en-US" sz="1400" b="1" dirty="0">
                <a:solidFill>
                  <a:schemeClr val="bg1"/>
                </a:solidFill>
              </a:rPr>
              <a:t>Contact dh@biblepoint.com</a:t>
            </a:r>
          </a:p>
          <a:p>
            <a:pPr algn="ctr"/>
            <a:r>
              <a:rPr lang="en-US" sz="1400" b="1" dirty="0">
                <a:solidFill>
                  <a:schemeClr val="bg1"/>
                </a:solidFill>
              </a:rPr>
              <a:t>Copyright©2011</a:t>
            </a:r>
            <a:endParaRPr lang="en-US" sz="4000" b="1" dirty="0">
              <a:solidFill>
                <a:schemeClr val="bg1"/>
              </a:solidFill>
            </a:endParaRPr>
          </a:p>
          <a:p>
            <a:pPr algn="ctr"/>
            <a:endParaRPr lang="en-US" sz="4000" b="1" dirty="0">
              <a:solidFill>
                <a:schemeClr val="bg1"/>
              </a:solidFill>
            </a:endParaRPr>
          </a:p>
        </p:txBody>
      </p:sp>
      <p:pic>
        <p:nvPicPr>
          <p:cNvPr id="2052" name="Picture 2"/>
          <p:cNvPicPr>
            <a:picLocks noChangeAspect="1" noChangeArrowheads="1"/>
          </p:cNvPicPr>
          <p:nvPr/>
        </p:nvPicPr>
        <p:blipFill>
          <a:blip r:embed="rId3" cstate="print"/>
          <a:srcRect/>
          <a:stretch>
            <a:fillRect/>
          </a:stretch>
        </p:blipFill>
        <p:spPr bwMode="auto">
          <a:xfrm>
            <a:off x="1947863" y="625475"/>
            <a:ext cx="5246687" cy="241776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Haggai’s message: </a:t>
            </a:r>
            <a:endParaRPr lang="en-US" dirty="0"/>
          </a:p>
        </p:txBody>
      </p:sp>
      <p:sp>
        <p:nvSpPr>
          <p:cNvPr id="3" name="Content Placeholder 2"/>
          <p:cNvSpPr>
            <a:spLocks noGrp="1"/>
          </p:cNvSpPr>
          <p:nvPr>
            <p:ph idx="1"/>
          </p:nvPr>
        </p:nvSpPr>
        <p:spPr>
          <a:xfrm>
            <a:off x="457200" y="1600200"/>
            <a:ext cx="6172200" cy="4525963"/>
          </a:xfrm>
        </p:spPr>
        <p:txBody>
          <a:bodyPr/>
          <a:lstStyle/>
          <a:p>
            <a:r>
              <a:rPr lang="en-US" baseline="30000" dirty="0" smtClean="0"/>
              <a:t>20</a:t>
            </a:r>
            <a:r>
              <a:rPr lang="en-US" dirty="0" smtClean="0"/>
              <a:t> The word of the LORD came to Haggai a second time on the twenty-fourth day of the month:</a:t>
            </a:r>
          </a:p>
          <a:p>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This Future Blessing has 3 parts</a:t>
            </a:r>
            <a:endParaRPr lang="en-US" dirty="0"/>
          </a:p>
        </p:txBody>
      </p:sp>
      <p:sp>
        <p:nvSpPr>
          <p:cNvPr id="3" name="Content Placeholder 2"/>
          <p:cNvSpPr>
            <a:spLocks noGrp="1"/>
          </p:cNvSpPr>
          <p:nvPr>
            <p:ph idx="1"/>
          </p:nvPr>
        </p:nvSpPr>
        <p:spPr>
          <a:xfrm>
            <a:off x="838200" y="2025748"/>
            <a:ext cx="7467600" cy="4100415"/>
          </a:xfrm>
        </p:spPr>
        <p:txBody>
          <a:bodyPr/>
          <a:lstStyle/>
          <a:p>
            <a:pPr algn="ctr"/>
            <a:r>
              <a:rPr lang="en-US" dirty="0" smtClean="0"/>
              <a:t>PART1:</a:t>
            </a:r>
            <a:br>
              <a:rPr lang="en-US" dirty="0" smtClean="0"/>
            </a:br>
            <a:r>
              <a:rPr lang="en-US" dirty="0" smtClean="0"/>
              <a:t>God will REALLY SHAKE THINGS UP</a:t>
            </a:r>
          </a:p>
          <a:p>
            <a:pPr algn="ctr"/>
            <a:r>
              <a:rPr lang="en-US" dirty="0" smtClean="0"/>
              <a:t>PART 2:</a:t>
            </a:r>
            <a:br>
              <a:rPr lang="en-US" dirty="0" smtClean="0"/>
            </a:br>
            <a:r>
              <a:rPr lang="en-US" dirty="0" smtClean="0"/>
              <a:t>Earthly KINGDOMS WILL FALL</a:t>
            </a:r>
          </a:p>
          <a:p>
            <a:pPr algn="ctr"/>
            <a:r>
              <a:rPr lang="en-US" dirty="0" smtClean="0"/>
              <a:t>PART 3: </a:t>
            </a:r>
            <a:br>
              <a:rPr lang="en-US" dirty="0" smtClean="0"/>
            </a:br>
            <a:r>
              <a:rPr lang="en-US" dirty="0" smtClean="0"/>
              <a:t>God will REWARD HIS FAITHFUL</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1-God will shake things up</a:t>
            </a:r>
            <a:endParaRPr lang="en-US" dirty="0"/>
          </a:p>
        </p:txBody>
      </p:sp>
      <p:sp>
        <p:nvSpPr>
          <p:cNvPr id="3" name="Content Placeholder 2"/>
          <p:cNvSpPr>
            <a:spLocks noGrp="1"/>
          </p:cNvSpPr>
          <p:nvPr>
            <p:ph idx="1"/>
          </p:nvPr>
        </p:nvSpPr>
        <p:spPr>
          <a:xfrm>
            <a:off x="609600" y="1905000"/>
            <a:ext cx="3962400" cy="4221163"/>
          </a:xfrm>
        </p:spPr>
        <p:txBody>
          <a:bodyPr/>
          <a:lstStyle/>
          <a:p>
            <a:r>
              <a:rPr lang="en-US" baseline="30000" dirty="0" smtClean="0"/>
              <a:t>21</a:t>
            </a:r>
            <a:r>
              <a:rPr lang="en-US" dirty="0" smtClean="0"/>
              <a:t> "Tell </a:t>
            </a:r>
            <a:r>
              <a:rPr lang="en-US" dirty="0" err="1" smtClean="0"/>
              <a:t>Zerubbabel</a:t>
            </a:r>
            <a:r>
              <a:rPr lang="en-US" dirty="0" smtClean="0"/>
              <a:t> governor of Judah that I will shake the heavens and the earth.</a:t>
            </a:r>
            <a:endParaRPr lang="en-US" dirty="0"/>
          </a:p>
        </p:txBody>
      </p:sp>
      <p:sp>
        <p:nvSpPr>
          <p:cNvPr id="4" name="Rectangle 3"/>
          <p:cNvSpPr/>
          <p:nvPr/>
        </p:nvSpPr>
        <p:spPr>
          <a:xfrm>
            <a:off x="4876800" y="1524000"/>
            <a:ext cx="4267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p:cNvPicPr>
            <a:picLocks noChangeAspect="1" noChangeArrowheads="1"/>
          </p:cNvPicPr>
          <p:nvPr/>
        </p:nvPicPr>
        <p:blipFill>
          <a:blip r:embed="rId3" cstate="print"/>
          <a:srcRect/>
          <a:stretch>
            <a:fillRect/>
          </a:stretch>
        </p:blipFill>
        <p:spPr bwMode="auto">
          <a:xfrm>
            <a:off x="5486400" y="2514600"/>
            <a:ext cx="2960687" cy="2951162"/>
          </a:xfrm>
          <a:prstGeom prst="rect">
            <a:avLst/>
          </a:prstGeom>
          <a:noFill/>
          <a:ln w="9525">
            <a:noFill/>
            <a:miter lim="800000"/>
            <a:headEnd/>
            <a:tailEnd/>
          </a:ln>
          <a:effectLst/>
        </p:spPr>
      </p:pic>
      <p:sp>
        <p:nvSpPr>
          <p:cNvPr id="6" name="16-Point Star 5"/>
          <p:cNvSpPr/>
          <p:nvPr/>
        </p:nvSpPr>
        <p:spPr>
          <a:xfrm>
            <a:off x="5410200" y="19050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16-Point Star 6"/>
          <p:cNvSpPr/>
          <p:nvPr/>
        </p:nvSpPr>
        <p:spPr>
          <a:xfrm>
            <a:off x="5181600" y="38862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16-Point Star 7"/>
          <p:cNvSpPr/>
          <p:nvPr/>
        </p:nvSpPr>
        <p:spPr>
          <a:xfrm>
            <a:off x="8610600" y="48006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16-Point Star 8"/>
          <p:cNvSpPr/>
          <p:nvPr/>
        </p:nvSpPr>
        <p:spPr>
          <a:xfrm>
            <a:off x="8534400" y="24384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16-Point Star 9"/>
          <p:cNvSpPr/>
          <p:nvPr/>
        </p:nvSpPr>
        <p:spPr>
          <a:xfrm flipH="1">
            <a:off x="5486400" y="62484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Oval 10"/>
          <p:cNvSpPr/>
          <p:nvPr/>
        </p:nvSpPr>
        <p:spPr>
          <a:xfrm>
            <a:off x="7620000" y="2133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72400" y="5943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8610600" y="5410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05400" y="5562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72200" y="5715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67400" y="2590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1.94444E-6 1.32948E-6 C 0.00712 0.00231 0.01129 0.00739 0.01737 0.01271 C 0.02223 0.0037 0.02344 -0.00208 0.01424 -0.00625 C 0.01268 -0.00417 0.01077 -0.00255 0.00955 1.32948E-6 C 0.00469 0.00971 0.01198 0.00462 0.00313 0.00855 C 0.00122 0.00046 0.00209 -0.00879 -1.94444E-6 -0.01688 C -0.00052 -0.01896 -0.00069 -0.01249 -0.00156 -0.01064 C -0.00329 -0.00671 -0.00607 -0.0037 -0.00798 1.32948E-6 C -0.01007 -0.0007 -0.0125 -0.00347 -0.01441 -0.00208 C -0.01649 -0.0007 -0.01527 0.00578 -0.01753 0.00647 C -0.01944 0.00716 -0.01979 0.00231 -0.02066 1.32948E-6 C -0.02135 -0.00208 -0.02378 -0.00578 -0.02222 -0.00625 C -0.01892 -0.00717 -0.01267 -0.00208 -0.01267 -0.00208 C -0.01111 -0.00278 -0.0092 -0.00255 -0.00798 -0.00417 C -0.00399 -0.00971 -0.00937 -0.0148 -0.00329 -0.00625 C -0.00121 0.00346 0.00035 0.00901 -0.00156 0.01896 C -0.00243 0.01872 -0.01302 0.01734 -0.01111 0.01063 C -0.01024 0.00786 -0.00694 0.00763 -0.00486 0.00647 C -0.00173 0.00485 0.00157 0.00346 0.00469 0.00208 C 0.00625 0.00138 0.00955 1.32948E-6 0.00955 1.32948E-6 C 0.01059 -0.00208 0.01233 -0.0037 0.01268 -0.00625 C 0.01355 -0.01341 0.00643 -0.01804 0.00313 -0.02104 C 0.00365 -0.00833 0.00643 0.00439 0.00469 0.01687 C 0.00434 0.01988 0.00035 0.01433 -0.00156 0.01271 C -0.00694 0.00809 -0.01371 -0.01573 -0.00954 0.00416 C -0.00902 0.00624 -0.0085 0.00855 -0.00798 0.01063 C 0.00313 0.00578 -0.00156 0.00809 0.00625 0.00416 C 0.01164 -0.00255 0.01129 -0.00532 0.00955 -0.0148 C 0.00573 -0.00093 0.0099 -0.01249 0.00625 -0.02104 C 0.00539 -0.02289 0.00313 -0.02243 0.00157 -0.02313 C -0.01041 -0.01804 -0.00138 -0.00509 -0.00954 0.00647 C -0.01302 -0.00093 -0.01441 -0.00625 -0.01597 -0.0148 C -0.01718 -0.00856 -0.01614 0.02081 -0.02066 0.00208 C -0.02013 -0.0007 -0.02118 -0.00625 -0.01909 -0.00625 C -0.01701 -0.00625 -0.0184 -0.00047 -0.01753 0.00208 C -0.0151 0.00971 -0.01475 0.00832 -0.00954 0.01063 C -0.00746 0.00994 -0.0052 0.00971 -0.00329 0.00855 C 0.00105 0.00601 0.00955 1.32948E-6 0.00955 1.32948E-6 C 0.00903 0.00277 0.0099 0.00786 0.00782 0.00855 C 0.00174 0.0104 -0.00503 0.00924 -0.01111 0.00647 C -0.01284 0.00555 -0.00816 0.003 -0.00642 0.00208 C -0.00382 0.00069 -0.00104 0.00069 0.00157 1.32948E-6 C 0.00747 -0.00532 0.01181 -0.00648 0.01893 -0.00833 C 0.01702 0.00231 0.01389 0.00531 0.00625 0.00855 C 0.00365 0.00786 0.0007 0.00832 -0.00156 0.00647 C -0.00329 0.00508 -0.00399 0.00231 -0.00486 1.32948E-6 C -0.00555 -0.00185 -0.00798 -0.00694 -0.00642 -0.00625 C -0.00364 -0.00509 -0.00208 -0.0007 -1.94444E-6 0.00208 C 0.00052 0.00416 -0.00017 0.00855 0.00157 0.00855 C 0.0033 0.00855 0.00313 0.00439 0.00313 0.00208 C 0.00313 -0.0037 0.00209 -0.00925 0.00157 -0.0148 C -0.00034 -0.00486 -0.00208 -0.00116 -0.00954 0.00208 C -0.00902 -0.00139 -0.01059 -0.00717 -0.00798 -0.00833 C -0.00121 -0.01133 0.00573 -0.00393 0.01268 -0.00208 C 0.01598 0.00092 0.02084 0.00739 0.02535 1.32948E-6 C 0.0257 -0.0007 0.02257 -0.01341 0.02223 -0.0148 C 0.0191 -0.01411 0.01546 -0.0148 0.01268 -0.01272 C 0.00643 -0.00833 0.00139 0.003 -0.00486 0.00855 C -0.01458 0.00416 -0.01267 0.00185 -0.01111 -0.01272 C 0.01198 -0.00971 0.00035 -0.01526 0.00955 0.00208 C 0.0099 0.00023 0.01302 -0.01041 0.00955 -0.01272 C 0.00799 -0.01365 0.00625 -0.01133 0.00469 -0.01064 C 0.00296 -0.00116 0.00035 0.00393 -0.00486 0.01063 C -0.00677 0.00555 -0.01111 -0.00232 -0.00642 -0.00833 C -0.0052 -0.00995 -0.00312 -0.00694 -0.00156 -0.00625 C 0.00087 0.00208 0.00261 0.00948 0.00625 0.01687 C 0.01094 0.01086 0.01441 0.00878 0.00782 -0.00417 C 0.00677 -0.00625 0.00487 -0.00093 0.00313 1.32948E-6 C 0.00105 0.00115 -0.00121 0.00138 -0.00329 0.00208 C -0.00954 0.00138 -0.01614 0.00208 -0.02222 1.32948E-6 C -0.0243 -0.0007 -0.01805 -0.00208 -0.01597 -0.00208 C -0.00954 -0.00208 -0.00329 -0.0007 0.00313 1.32948E-6 C 0.00313 1.32948E-6 -1.94444E-6 0.00439 -0.00156 0.00647 C -0.0092 0.00277 -0.01076 -0.00255 -0.01267 -0.01272 C -0.01111 -0.01341 -0.00937 -0.01573 -0.00798 -0.0148 C -0.00555 -0.01318 -0.00503 -0.00902 -0.00329 -0.00625 C 0.00087 0.00023 0.00487 0.0067 0.00955 0.01271 C 0.01198 -0.01272 0.01355 -0.00324 0.00157 0.00208 C -0.00711 -0.00162 -0.00156 -0.00116 -0.00156 0.00855 C -0.00156 0.01133 -0.00277 0.0141 -0.00329 0.01687 C -0.00677 -0.00208 -0.00781 0.00555 -0.00486 -0.00625 C -0.00434 1.32948E-6 -0.00573 0.00716 -0.00329 0.01271 C -0.00191 0.01572 0.00191 0.01479 0.00469 0.01479 C 0.01059 0.01479 0.01632 0.01341 0.02223 0.01271 C 0.02153 0.00994 0.02049 0.00277 0.01737 0.00208 C 0.01528 0.00161 0.0132 0.00323 0.01112 0.00416 C 0.00782 0.00555 0.00157 0.00855 0.00157 0.00855 C 0.00052 0.00647 0.00035 0.00277 -0.00156 0.00208 C -0.00312 0.00161 -0.00416 0.00832 -0.00486 0.00647 C -0.00972 -0.00509 0.01042 -0.01272 0.01424 -0.01272 C 0.01702 -0.01272 0.00886 -0.01133 0.00625 -0.01064 C 0.00087 -0.00671 -0.00451 -0.00463 -0.00954 1.32948E-6 C -0.01562 -0.01226 -0.01111 -0.00463 -0.01111 0.00208 C -0.01111 0.00508 -0.01215 0.00786 -0.01267 0.01063 C -0.01493 0.00485 -0.01979 -0.0037 -0.01441 -0.01064 C -0.01284 -0.01272 -0.01007 -0.00902 -0.00798 -0.00833 C -0.00243 -0.00324 -0.00017 -0.00139 0.00625 -0.00417 C 0.00782 -0.00347 0.01059 1.32948E-6 0.01112 -0.00208 C 0.01233 -0.00671 0.01285 -0.0148 0.00955 -0.01688 C 0.0066 -0.01873 0.00851 -0.00833 0.00782 -0.00417 C 0.0073 -0.00139 0.00677 0.00138 0.00625 0.00416 C -0.00138 -0.00093 -0.00416 -0.00232 -0.00798 -0.01272 C -0.0085 -0.00625 -0.00781 0.00046 -0.00954 0.00647 C -0.01024 0.00855 -0.01441 0.01086 -0.01441 0.00855 C -0.01441 0.00508 -0.00086 0.00092 0.00157 1.32948E-6 C 0.0073 0.00508 0.01806 0.01687 0.00469 -0.01896 C 0.00382 -0.02151 0.00052 -0.01758 -0.00156 -0.01688 C -0.0026 -0.0155 -0.00416 -0.01457 -0.00486 -0.01272 C -0.00642 -0.00879 -0.00798 1.32948E-6 -0.00798 1.32948E-6 C -0.00902 -0.00208 -0.00937 -0.0074 -0.01111 -0.00625 C -0.01458 -0.00393 -0.02118 0.00809 -0.01753 0.00647 C -0.00989 0.00277 -0.00173 0.00046 0.00625 -0.00208 C 0.00018 -0.0074 0.00209 -0.00856 -1.94444E-6 1.32948E-6 Z " pathEditMode="relative" ptsTypes="fffffffffffffffffffffffffffffffffffffffffffffffffffffffffffffffffffffffffffffffffffffffffffffffffffffffffffffffff">
                                      <p:cBhvr>
                                        <p:cTn id="47"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the Point?</a:t>
            </a:r>
            <a:endParaRPr lang="en-US" dirty="0"/>
          </a:p>
        </p:txBody>
      </p:sp>
      <p:sp>
        <p:nvSpPr>
          <p:cNvPr id="3" name="Content Placeholder 2"/>
          <p:cNvSpPr>
            <a:spLocks noGrp="1"/>
          </p:cNvSpPr>
          <p:nvPr>
            <p:ph idx="1"/>
          </p:nvPr>
        </p:nvSpPr>
        <p:spPr>
          <a:xfrm>
            <a:off x="457200" y="2222695"/>
            <a:ext cx="8229600" cy="3903469"/>
          </a:xfrm>
        </p:spPr>
        <p:txBody>
          <a:bodyPr/>
          <a:lstStyle/>
          <a:p>
            <a:pPr algn="ctr"/>
            <a:r>
              <a:rPr lang="en-US" sz="4800" dirty="0" smtClean="0"/>
              <a:t>God is going to </a:t>
            </a:r>
            <a:br>
              <a:rPr lang="en-US" sz="4800" dirty="0" smtClean="0"/>
            </a:br>
            <a:r>
              <a:rPr lang="en-US" sz="4800" dirty="0" smtClean="0"/>
              <a:t>shake things up and </a:t>
            </a:r>
            <a:br>
              <a:rPr lang="en-US" sz="4800" dirty="0" smtClean="0"/>
            </a:br>
            <a:r>
              <a:rPr lang="en-US" sz="4800" dirty="0" smtClean="0"/>
              <a:t>you can’t stop Him!</a:t>
            </a:r>
            <a:endParaRPr lang="en-US" sz="4800"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pic>
        <p:nvPicPr>
          <p:cNvPr id="5" name="Picture 9"/>
          <p:cNvPicPr>
            <a:picLocks noChangeAspect="1" noChangeArrowheads="1"/>
          </p:cNvPicPr>
          <p:nvPr/>
        </p:nvPicPr>
        <p:blipFill>
          <a:blip r:embed="rId3" cstate="print"/>
          <a:srcRect/>
          <a:stretch>
            <a:fillRect/>
          </a:stretch>
        </p:blipFill>
        <p:spPr bwMode="auto">
          <a:xfrm>
            <a:off x="5236356" y="1585913"/>
            <a:ext cx="4568825" cy="5272087"/>
          </a:xfrm>
          <a:prstGeom prst="rect">
            <a:avLst/>
          </a:prstGeom>
          <a:noFill/>
          <a:ln w="9525">
            <a:noFill/>
            <a:miter lim="800000"/>
            <a:headEnd/>
            <a:tailEnd/>
          </a:ln>
        </p:spPr>
      </p:pic>
      <p:sp>
        <p:nvSpPr>
          <p:cNvPr id="6" name="Rectangle 5"/>
          <p:cNvSpPr/>
          <p:nvPr/>
        </p:nvSpPr>
        <p:spPr>
          <a:xfrm>
            <a:off x="3193366" y="4586068"/>
            <a:ext cx="2532185"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9686" y="5090160"/>
            <a:ext cx="4194517"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98637"/>
            <a:ext cx="6019800" cy="4525963"/>
          </a:xfrm>
        </p:spPr>
        <p:txBody>
          <a:bodyPr/>
          <a:lstStyle/>
          <a:p>
            <a:r>
              <a:rPr lang="en-US" baseline="30000" dirty="0" smtClean="0"/>
              <a:t>22</a:t>
            </a:r>
            <a:r>
              <a:rPr lang="en-US" dirty="0" smtClean="0"/>
              <a:t> I will overturn royal thrones and shatter the power of the foreign kingdoms. I will overthrow chariots and their drivers; horses and their </a:t>
            </a:r>
            <a:br>
              <a:rPr lang="en-US" dirty="0" smtClean="0"/>
            </a:br>
            <a:r>
              <a:rPr lang="en-US" dirty="0" smtClean="0"/>
              <a:t>riders will fall, each by the sword of his brother. (Hag 2:22 NIV)</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2613" y="1268413"/>
            <a:ext cx="4751387" cy="55895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2—Kingdoms will fall</a:t>
            </a:r>
            <a:endParaRPr lang="en-US" dirty="0"/>
          </a:p>
        </p:txBody>
      </p:sp>
      <p:sp>
        <p:nvSpPr>
          <p:cNvPr id="5" name="Rectangle 4"/>
          <p:cNvSpPr/>
          <p:nvPr/>
        </p:nvSpPr>
        <p:spPr>
          <a:xfrm>
            <a:off x="1955410" y="4107767"/>
            <a:ext cx="4065562"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8160" y="4639993"/>
            <a:ext cx="4926036" cy="1184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98637"/>
            <a:ext cx="6019800" cy="4525963"/>
          </a:xfrm>
        </p:spPr>
        <p:txBody>
          <a:bodyPr/>
          <a:lstStyle/>
          <a:p>
            <a:r>
              <a:rPr lang="en-US" dirty="0" smtClean="0"/>
              <a:t>Like in Gideon’s Day</a:t>
            </a:r>
            <a:br>
              <a:rPr lang="en-US" dirty="0" smtClean="0"/>
            </a:br>
            <a:endParaRPr lang="en-US" dirty="0" smtClean="0"/>
          </a:p>
          <a:p>
            <a:r>
              <a:rPr lang="en-US" baseline="30000" dirty="0" smtClean="0"/>
              <a:t>22</a:t>
            </a:r>
            <a:r>
              <a:rPr lang="en-US" dirty="0" smtClean="0"/>
              <a:t> When the three hundred trumpets sounded, the LORD caused the men throughout the camp to turn on each other with their swords. (Judge 7:20-22 NIV)</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sp>
        <p:nvSpPr>
          <p:cNvPr id="3" name="Content Placeholder 2"/>
          <p:cNvSpPr>
            <a:spLocks noGrp="1"/>
          </p:cNvSpPr>
          <p:nvPr>
            <p:ph idx="1"/>
          </p:nvPr>
        </p:nvSpPr>
        <p:spPr>
          <a:xfrm>
            <a:off x="381001" y="1524000"/>
            <a:ext cx="4570828" cy="4800600"/>
          </a:xfrm>
        </p:spPr>
        <p:txBody>
          <a:bodyPr/>
          <a:lstStyle/>
          <a:p>
            <a:pPr>
              <a:lnSpc>
                <a:spcPts val="3800"/>
              </a:lnSpc>
            </a:pPr>
            <a:r>
              <a:rPr lang="en-US" dirty="0" smtClean="0"/>
              <a:t>Like in Jonathan’s Day</a:t>
            </a:r>
          </a:p>
          <a:p>
            <a:pPr>
              <a:lnSpc>
                <a:spcPts val="3800"/>
              </a:lnSpc>
            </a:pPr>
            <a:r>
              <a:rPr lang="en-US" baseline="30000" dirty="0" smtClean="0"/>
              <a:t>14</a:t>
            </a:r>
            <a:r>
              <a:rPr lang="en-US" dirty="0" smtClean="0"/>
              <a:t> … Jonathan and his armor-bearer killed some twenty men in an area of about half an acre.   </a:t>
            </a:r>
            <a:r>
              <a:rPr lang="en-US" baseline="30000" dirty="0" smtClean="0"/>
              <a:t>15</a:t>
            </a:r>
            <a:r>
              <a:rPr lang="en-US" dirty="0" smtClean="0"/>
              <a:t> Then panic struck the whole army--those in the camp and field, and those in the</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728070" y="1491175"/>
            <a:ext cx="4415930" cy="536682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randombar(horizontal)">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sp>
        <p:nvSpPr>
          <p:cNvPr id="3" name="Content Placeholder 2"/>
          <p:cNvSpPr>
            <a:spLocks noGrp="1"/>
          </p:cNvSpPr>
          <p:nvPr>
            <p:ph idx="1"/>
          </p:nvPr>
        </p:nvSpPr>
        <p:spPr>
          <a:xfrm>
            <a:off x="381001" y="1524000"/>
            <a:ext cx="4570828" cy="4800600"/>
          </a:xfrm>
        </p:spPr>
        <p:txBody>
          <a:bodyPr/>
          <a:lstStyle/>
          <a:p>
            <a:pPr>
              <a:lnSpc>
                <a:spcPts val="3800"/>
              </a:lnSpc>
            </a:pPr>
            <a:r>
              <a:rPr lang="en-US" dirty="0" smtClean="0">
                <a:solidFill>
                  <a:schemeClr val="accent3">
                    <a:lumMod val="60000"/>
                    <a:lumOff val="40000"/>
                  </a:schemeClr>
                </a:solidFill>
              </a:rPr>
              <a:t>Like in Jonathan’s Day</a:t>
            </a:r>
          </a:p>
          <a:p>
            <a:pPr>
              <a:lnSpc>
                <a:spcPts val="3800"/>
              </a:lnSpc>
            </a:pPr>
            <a:r>
              <a:rPr lang="en-US" dirty="0" smtClean="0"/>
              <a:t>outposts and raiding parties--and the ground shook. It was a panic sent by God.</a:t>
            </a:r>
          </a:p>
          <a:p>
            <a:pPr>
              <a:lnSpc>
                <a:spcPts val="3800"/>
              </a:lnSpc>
            </a:pPr>
            <a:r>
              <a:rPr lang="en-US" dirty="0" smtClean="0"/>
              <a:t>…. the tumult in the Philistine camp increased more and more. ….</a:t>
            </a:r>
          </a:p>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728070" y="1491175"/>
            <a:ext cx="4415930" cy="536682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4728070" y="1491175"/>
            <a:ext cx="4415930" cy="5366825"/>
          </a:xfrm>
          <a:prstGeom prst="rect">
            <a:avLst/>
          </a:prstGeom>
          <a:noFill/>
          <a:ln w="9525">
            <a:noFill/>
            <a:miter lim="800000"/>
            <a:headEnd/>
            <a:tailEnd/>
          </a:ln>
          <a:effectLst/>
        </p:spPr>
      </p:pic>
      <p:sp>
        <p:nvSpPr>
          <p:cNvPr id="5" name="Rectangle 4"/>
          <p:cNvSpPr/>
          <p:nvPr/>
        </p:nvSpPr>
        <p:spPr>
          <a:xfrm>
            <a:off x="379828" y="4051496"/>
            <a:ext cx="4206240" cy="14489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7484" y="5498123"/>
            <a:ext cx="1817077"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524000"/>
            <a:ext cx="4500489" cy="4800600"/>
          </a:xfrm>
        </p:spPr>
        <p:txBody>
          <a:bodyPr/>
          <a:lstStyle/>
          <a:p>
            <a:pPr>
              <a:lnSpc>
                <a:spcPts val="3800"/>
              </a:lnSpc>
            </a:pPr>
            <a:r>
              <a:rPr lang="en-US" dirty="0" smtClean="0">
                <a:solidFill>
                  <a:schemeClr val="accent3">
                    <a:lumMod val="60000"/>
                    <a:lumOff val="40000"/>
                  </a:schemeClr>
                </a:solidFill>
              </a:rPr>
              <a:t>Like in Jonathan’s Day</a:t>
            </a:r>
          </a:p>
          <a:p>
            <a:pPr>
              <a:lnSpc>
                <a:spcPts val="3800"/>
              </a:lnSpc>
            </a:pPr>
            <a:r>
              <a:rPr lang="en-US" baseline="30000" dirty="0" smtClean="0"/>
              <a:t>20</a:t>
            </a:r>
            <a:r>
              <a:rPr lang="en-US" dirty="0" smtClean="0"/>
              <a:t> Then Saul and all his men assembled and went to the battle. They found the Philistines in total confusion, striking each other with their swords.   (1Samuel</a:t>
            </a:r>
            <a:br>
              <a:rPr lang="en-US" dirty="0" smtClean="0"/>
            </a:br>
            <a:r>
              <a:rPr lang="en-US" dirty="0" smtClean="0"/>
              <a:t> 14:14-20 NIV)</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3" cstate="print">
            <a:lum bright="-10000" contrast="30000"/>
          </a:blip>
          <a:srcRect b="18143"/>
          <a:stretch>
            <a:fillRect/>
          </a:stretch>
        </p:blipFill>
        <p:spPr bwMode="auto">
          <a:xfrm>
            <a:off x="0" y="1910861"/>
            <a:ext cx="9144000" cy="494713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2—Kingdoms will fall</a:t>
            </a:r>
            <a:endParaRPr lang="en-US" dirty="0"/>
          </a:p>
        </p:txBody>
      </p:sp>
      <p:sp>
        <p:nvSpPr>
          <p:cNvPr id="3" name="Content Placeholder 2"/>
          <p:cNvSpPr>
            <a:spLocks noGrp="1"/>
          </p:cNvSpPr>
          <p:nvPr>
            <p:ph idx="1"/>
          </p:nvPr>
        </p:nvSpPr>
        <p:spPr>
          <a:xfrm>
            <a:off x="381002" y="1524000"/>
            <a:ext cx="6132340" cy="4800600"/>
          </a:xfrm>
        </p:spPr>
        <p:txBody>
          <a:bodyPr/>
          <a:lstStyle/>
          <a:p>
            <a:pPr>
              <a:lnSpc>
                <a:spcPts val="3800"/>
              </a:lnSpc>
            </a:pPr>
            <a:r>
              <a:rPr lang="en-US" dirty="0" smtClean="0"/>
              <a:t>Like  Jehoshaphat</a:t>
            </a:r>
            <a:br>
              <a:rPr lang="en-US" dirty="0" smtClean="0"/>
            </a:br>
            <a:endParaRPr lang="en-US" dirty="0" smtClean="0"/>
          </a:p>
          <a:p>
            <a:pPr marL="338138">
              <a:lnSpc>
                <a:spcPts val="3800"/>
              </a:lnSpc>
            </a:pPr>
            <a:r>
              <a:rPr lang="en-US" dirty="0" smtClean="0">
                <a:solidFill>
                  <a:schemeClr val="tx1"/>
                </a:solidFill>
              </a:rPr>
              <a:t>2Chron. 20:15  </a:t>
            </a:r>
            <a:r>
              <a:rPr lang="en-US" baseline="30000" dirty="0" smtClean="0">
                <a:solidFill>
                  <a:schemeClr val="tx1"/>
                </a:solidFill>
              </a:rPr>
              <a:t>15</a:t>
            </a:r>
            <a:r>
              <a:rPr lang="en-US" dirty="0" smtClean="0">
                <a:solidFill>
                  <a:schemeClr val="tx1"/>
                </a:solidFill>
              </a:rPr>
              <a:t> "Listen, King Jehoshaphat and all who live in Judah and </a:t>
            </a:r>
            <a:r>
              <a:rPr lang="en-US" dirty="0" err="1" smtClean="0">
                <a:solidFill>
                  <a:schemeClr val="tx1"/>
                </a:solidFill>
              </a:rPr>
              <a:t>Jeru-salem</a:t>
            </a:r>
            <a:r>
              <a:rPr lang="en-US" dirty="0" smtClean="0">
                <a:solidFill>
                  <a:schemeClr val="tx1"/>
                </a:solidFill>
              </a:rPr>
              <a:t>! This is what the LORD says to you: 'Do not be afraid or discouraged because of this vast army. For the battle is not yours, but God's. </a:t>
            </a:r>
            <a:endParaRPr lang="en-US" dirty="0">
              <a:solidFill>
                <a:schemeClr val="tx1"/>
              </a:solidFill>
            </a:endParaRPr>
          </a:p>
        </p:txBody>
      </p:sp>
      <p:pic>
        <p:nvPicPr>
          <p:cNvPr id="2051" name="Picture 3"/>
          <p:cNvPicPr>
            <a:picLocks noChangeAspect="1" noChangeArrowheads="1"/>
          </p:cNvPicPr>
          <p:nvPr/>
        </p:nvPicPr>
        <p:blipFill>
          <a:blip r:embed="rId4" cstate="print"/>
          <a:srcRect/>
          <a:stretch>
            <a:fillRect/>
          </a:stretch>
        </p:blipFill>
        <p:spPr bwMode="auto">
          <a:xfrm>
            <a:off x="5711483" y="2192935"/>
            <a:ext cx="3432517" cy="466506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381000" y="1905000"/>
            <a:ext cx="8448613" cy="27125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3" cstate="print">
            <a:lum bright="-10000" contrast="30000"/>
          </a:blip>
          <a:srcRect b="18143"/>
          <a:stretch>
            <a:fillRect/>
          </a:stretch>
        </p:blipFill>
        <p:spPr bwMode="auto">
          <a:xfrm>
            <a:off x="0" y="1910861"/>
            <a:ext cx="9144000" cy="494713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2—Kingdoms will fall</a:t>
            </a:r>
            <a:endParaRPr lang="en-US" dirty="0"/>
          </a:p>
        </p:txBody>
      </p:sp>
      <p:sp>
        <p:nvSpPr>
          <p:cNvPr id="3" name="Content Placeholder 2"/>
          <p:cNvSpPr>
            <a:spLocks noGrp="1"/>
          </p:cNvSpPr>
          <p:nvPr>
            <p:ph idx="1"/>
          </p:nvPr>
        </p:nvSpPr>
        <p:spPr>
          <a:xfrm>
            <a:off x="381001" y="1524000"/>
            <a:ext cx="8129954" cy="4800600"/>
          </a:xfrm>
        </p:spPr>
        <p:txBody>
          <a:bodyPr/>
          <a:lstStyle/>
          <a:p>
            <a:pPr>
              <a:lnSpc>
                <a:spcPts val="3800"/>
              </a:lnSpc>
            </a:pPr>
            <a:r>
              <a:rPr lang="en-US" dirty="0" smtClean="0"/>
              <a:t>Like  Jehoshaphat</a:t>
            </a:r>
            <a:br>
              <a:rPr lang="en-US" dirty="0" smtClean="0"/>
            </a:br>
            <a:endParaRPr lang="en-US" dirty="0" smtClean="0"/>
          </a:p>
          <a:p>
            <a:pPr marL="463550"/>
            <a:r>
              <a:rPr lang="en-US" baseline="30000" dirty="0" smtClean="0">
                <a:solidFill>
                  <a:schemeClr val="tx1"/>
                </a:solidFill>
              </a:rPr>
              <a:t>16</a:t>
            </a:r>
            <a:r>
              <a:rPr lang="en-US" dirty="0" smtClean="0">
                <a:solidFill>
                  <a:schemeClr val="tx1"/>
                </a:solidFill>
              </a:rPr>
              <a:t> Tomorrow march down against them….  </a:t>
            </a:r>
            <a:r>
              <a:rPr lang="en-US" baseline="30000" dirty="0" smtClean="0">
                <a:solidFill>
                  <a:schemeClr val="tx1"/>
                </a:solidFill>
              </a:rPr>
              <a:t>17</a:t>
            </a:r>
            <a:r>
              <a:rPr lang="en-US" dirty="0" smtClean="0">
                <a:solidFill>
                  <a:schemeClr val="tx1"/>
                </a:solidFill>
              </a:rPr>
              <a:t> You will not have to fight this battle. Take up your positions; stand firm and see the deliverance the LORD will give you, Do not be afraid… the LORD will be with you.' “</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2" cstate="print">
            <a:lum bright="-10000" contrast="30000"/>
          </a:blip>
          <a:srcRect b="18143"/>
          <a:stretch>
            <a:fillRect/>
          </a:stretch>
        </p:blipFill>
        <p:spPr bwMode="auto">
          <a:xfrm>
            <a:off x="0" y="1910861"/>
            <a:ext cx="9144000" cy="494713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2—Kingdoms will fall</a:t>
            </a:r>
            <a:endParaRPr lang="en-US" dirty="0"/>
          </a:p>
        </p:txBody>
      </p:sp>
      <p:sp>
        <p:nvSpPr>
          <p:cNvPr id="6" name="Rectangle 5"/>
          <p:cNvSpPr/>
          <p:nvPr/>
        </p:nvSpPr>
        <p:spPr>
          <a:xfrm>
            <a:off x="1026941" y="4107765"/>
            <a:ext cx="7343336" cy="105507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1" y="5090160"/>
            <a:ext cx="5655212" cy="6049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8326" y="6018628"/>
            <a:ext cx="6937717" cy="61897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1" y="1524000"/>
            <a:ext cx="8425374" cy="4800600"/>
          </a:xfrm>
        </p:spPr>
        <p:txBody>
          <a:bodyPr/>
          <a:lstStyle/>
          <a:p>
            <a:pPr>
              <a:lnSpc>
                <a:spcPts val="3800"/>
              </a:lnSpc>
            </a:pPr>
            <a:r>
              <a:rPr lang="en-US" dirty="0" smtClean="0"/>
              <a:t>Like  Jehoshaphat</a:t>
            </a:r>
            <a:br>
              <a:rPr lang="en-US" dirty="0" smtClean="0"/>
            </a:br>
            <a:endParaRPr lang="en-US" dirty="0" smtClean="0">
              <a:solidFill>
                <a:schemeClr val="tx1"/>
              </a:solidFill>
            </a:endParaRPr>
          </a:p>
          <a:p>
            <a:pPr marL="463550">
              <a:lnSpc>
                <a:spcPts val="3800"/>
              </a:lnSpc>
            </a:pPr>
            <a:r>
              <a:rPr lang="en-US" baseline="30000" dirty="0" smtClean="0">
                <a:solidFill>
                  <a:schemeClr val="tx1"/>
                </a:solidFill>
              </a:rPr>
              <a:t>22</a:t>
            </a:r>
            <a:r>
              <a:rPr lang="en-US" dirty="0" smtClean="0">
                <a:solidFill>
                  <a:schemeClr val="tx1"/>
                </a:solidFill>
              </a:rPr>
              <a:t> As they began to sing and praise, the LORD set ambushes against the men …who were invading Judah, and …</a:t>
            </a:r>
          </a:p>
          <a:p>
            <a:pPr marL="520700">
              <a:lnSpc>
                <a:spcPts val="3800"/>
              </a:lnSpc>
            </a:pPr>
            <a:r>
              <a:rPr lang="en-US" dirty="0" smtClean="0">
                <a:solidFill>
                  <a:schemeClr val="tx1"/>
                </a:solidFill>
              </a:rPr>
              <a:t> </a:t>
            </a:r>
            <a:r>
              <a:rPr lang="en-US" baseline="30000" dirty="0" smtClean="0">
                <a:solidFill>
                  <a:schemeClr val="tx1"/>
                </a:solidFill>
              </a:rPr>
              <a:t>23</a:t>
            </a:r>
            <a:r>
              <a:rPr lang="en-US" dirty="0" smtClean="0">
                <a:solidFill>
                  <a:schemeClr val="tx1"/>
                </a:solidFill>
              </a:rPr>
              <a:t> The men of </a:t>
            </a:r>
            <a:r>
              <a:rPr lang="en-US" dirty="0" err="1" smtClean="0">
                <a:solidFill>
                  <a:schemeClr val="tx1"/>
                </a:solidFill>
              </a:rPr>
              <a:t>Ammon</a:t>
            </a:r>
            <a:r>
              <a:rPr lang="en-US" dirty="0" smtClean="0">
                <a:solidFill>
                  <a:schemeClr val="tx1"/>
                </a:solidFill>
              </a:rPr>
              <a:t> and Moab rose up against the men from Mount </a:t>
            </a:r>
            <a:r>
              <a:rPr lang="en-US" dirty="0" err="1" smtClean="0">
                <a:solidFill>
                  <a:schemeClr val="tx1"/>
                </a:solidFill>
              </a:rPr>
              <a:t>Seir</a:t>
            </a:r>
            <a:r>
              <a:rPr lang="en-US" dirty="0" smtClean="0">
                <a:solidFill>
                  <a:schemeClr val="tx1"/>
                </a:solidFill>
              </a:rPr>
              <a:t> to destroy and annihilate them. After they finished slaughtering the men from </a:t>
            </a:r>
            <a:r>
              <a:rPr lang="en-US" dirty="0" err="1" smtClean="0">
                <a:solidFill>
                  <a:schemeClr val="tx1"/>
                </a:solidFill>
              </a:rPr>
              <a:t>Seir</a:t>
            </a:r>
            <a:r>
              <a:rPr lang="en-US" dirty="0" smtClean="0">
                <a:solidFill>
                  <a:schemeClr val="tx1"/>
                </a:solidFill>
              </a:rPr>
              <a:t>, they helped to destroy one another.</a:t>
            </a:r>
          </a:p>
          <a:p>
            <a:pPr>
              <a:lnSpc>
                <a:spcPts val="3800"/>
              </a:lnSpc>
            </a:pPr>
            <a:r>
              <a:rPr lang="en-US" dirty="0" smtClean="0">
                <a:solidFill>
                  <a:schemeClr val="tx1"/>
                </a:solidFill>
              </a:rPr>
              <a:t> </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4" presetClass="exit" presetSubtype="10" fill="hold" grpId="1" nodeType="withEffect">
                                  <p:stCondLst>
                                    <p:cond delay="0"/>
                                  </p:stCondLst>
                                  <p:childTnLst>
                                    <p:animEffect transition="out" filter="randombar(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3" cstate="print">
            <a:lum bright="-10000" contrast="30000"/>
          </a:blip>
          <a:srcRect b="18143"/>
          <a:stretch>
            <a:fillRect/>
          </a:stretch>
        </p:blipFill>
        <p:spPr bwMode="auto">
          <a:xfrm>
            <a:off x="0" y="1910861"/>
            <a:ext cx="9144000" cy="4947139"/>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4516437" y="1487487"/>
            <a:ext cx="4627563" cy="53705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2—Kingdoms will fall</a:t>
            </a:r>
            <a:endParaRPr lang="en-US" dirty="0"/>
          </a:p>
        </p:txBody>
      </p:sp>
      <p:sp>
        <p:nvSpPr>
          <p:cNvPr id="7" name="Rectangle 6"/>
          <p:cNvSpPr/>
          <p:nvPr/>
        </p:nvSpPr>
        <p:spPr>
          <a:xfrm>
            <a:off x="886265" y="5331655"/>
            <a:ext cx="4121833" cy="152634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524000"/>
            <a:ext cx="4641165" cy="4800600"/>
          </a:xfrm>
        </p:spPr>
        <p:txBody>
          <a:bodyPr/>
          <a:lstStyle/>
          <a:p>
            <a:pPr>
              <a:lnSpc>
                <a:spcPts val="3800"/>
              </a:lnSpc>
            </a:pPr>
            <a:r>
              <a:rPr lang="en-US" dirty="0" smtClean="0"/>
              <a:t>Like  Jehoshaphat</a:t>
            </a:r>
            <a:br>
              <a:rPr lang="en-US" dirty="0" smtClean="0"/>
            </a:br>
            <a:endParaRPr lang="en-US" dirty="0" smtClean="0">
              <a:solidFill>
                <a:schemeClr val="tx1"/>
              </a:solidFill>
            </a:endParaRPr>
          </a:p>
          <a:p>
            <a:pPr marL="463550">
              <a:lnSpc>
                <a:spcPts val="3600"/>
              </a:lnSpc>
            </a:pPr>
            <a:r>
              <a:rPr lang="en-US" baseline="30000" dirty="0" smtClean="0">
                <a:solidFill>
                  <a:schemeClr val="tx1"/>
                </a:solidFill>
              </a:rPr>
              <a:t>24</a:t>
            </a:r>
            <a:r>
              <a:rPr lang="en-US" dirty="0" smtClean="0">
                <a:solidFill>
                  <a:schemeClr val="tx1"/>
                </a:solidFill>
              </a:rPr>
              <a:t> When the men of Judah came to the place that overlooks the desert and looked toward the vast army, they saw only dead bodies lying on the ground; no one had escaped.</a:t>
            </a:r>
          </a:p>
          <a:p>
            <a:pPr>
              <a:lnSpc>
                <a:spcPts val="3800"/>
              </a:lnSpc>
            </a:pPr>
            <a:r>
              <a:rPr lang="en-US" dirty="0" smtClean="0">
                <a:solidFill>
                  <a:schemeClr val="tx1"/>
                </a:solidFill>
              </a:rPr>
              <a:t> </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sp>
        <p:nvSpPr>
          <p:cNvPr id="3" name="Content Placeholder 2"/>
          <p:cNvSpPr>
            <a:spLocks noGrp="1"/>
          </p:cNvSpPr>
          <p:nvPr>
            <p:ph idx="1"/>
          </p:nvPr>
        </p:nvSpPr>
        <p:spPr>
          <a:xfrm>
            <a:off x="457199" y="1600200"/>
            <a:ext cx="8461717" cy="4525963"/>
          </a:xfrm>
        </p:spPr>
        <p:txBody>
          <a:bodyPr/>
          <a:lstStyle/>
          <a:p>
            <a:pPr algn="ctr"/>
            <a:r>
              <a:rPr lang="en-US" sz="4800" dirty="0" smtClean="0"/>
              <a:t>Okay we get the point.</a:t>
            </a:r>
            <a:br>
              <a:rPr lang="en-US" sz="4800" dirty="0" smtClean="0"/>
            </a:br>
            <a:r>
              <a:rPr lang="en-US" sz="4800" dirty="0" smtClean="0"/>
              <a:t> God did miracles in the past…</a:t>
            </a:r>
          </a:p>
          <a:p>
            <a:pPr algn="ctr"/>
            <a:r>
              <a:rPr lang="en-US" sz="4800" dirty="0" smtClean="0"/>
              <a:t>But how about the FUTURE?</a:t>
            </a:r>
          </a:p>
          <a:p>
            <a:pPr algn="ctr"/>
            <a:r>
              <a:rPr lang="en-US" sz="4800" dirty="0" smtClean="0"/>
              <a:t>Yes, and He will do them again!!!</a:t>
            </a:r>
            <a:endParaRPr lang="en-US" sz="48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l="12052"/>
          <a:stretch>
            <a:fillRect/>
          </a:stretch>
        </p:blipFill>
        <p:spPr bwMode="auto">
          <a:xfrm>
            <a:off x="0" y="1237853"/>
            <a:ext cx="4979963" cy="56201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2—Kingdoms will fall</a:t>
            </a:r>
            <a:endParaRPr lang="en-US" dirty="0"/>
          </a:p>
        </p:txBody>
      </p:sp>
      <p:grpSp>
        <p:nvGrpSpPr>
          <p:cNvPr id="9" name="Group 8"/>
          <p:cNvGrpSpPr/>
          <p:nvPr/>
        </p:nvGrpSpPr>
        <p:grpSpPr>
          <a:xfrm>
            <a:off x="4569656" y="4614203"/>
            <a:ext cx="4180449" cy="1502899"/>
            <a:chOff x="4569656" y="4614203"/>
            <a:chExt cx="4180449" cy="1502899"/>
          </a:xfrm>
        </p:grpSpPr>
        <p:sp>
          <p:nvSpPr>
            <p:cNvPr id="6" name="Rectangle 5"/>
            <p:cNvSpPr/>
            <p:nvPr/>
          </p:nvSpPr>
          <p:spPr>
            <a:xfrm>
              <a:off x="5838092" y="4614203"/>
              <a:ext cx="2912013"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9656" y="5526259"/>
              <a:ext cx="2407920"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83723" y="5090160"/>
              <a:ext cx="4166382"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59105" y="1608406"/>
            <a:ext cx="4767775" cy="4800600"/>
          </a:xfrm>
        </p:spPr>
        <p:txBody>
          <a:bodyPr/>
          <a:lstStyle/>
          <a:p>
            <a:pPr>
              <a:lnSpc>
                <a:spcPts val="3800"/>
              </a:lnSpc>
            </a:pPr>
            <a:r>
              <a:rPr lang="en-US" dirty="0" smtClean="0"/>
              <a:t>Like at Armageddon </a:t>
            </a:r>
            <a:br>
              <a:rPr lang="en-US" dirty="0" smtClean="0"/>
            </a:br>
            <a:endParaRPr lang="en-US" dirty="0" smtClean="0"/>
          </a:p>
          <a:p>
            <a:pPr>
              <a:lnSpc>
                <a:spcPts val="3800"/>
              </a:lnSpc>
            </a:pPr>
            <a:r>
              <a:rPr lang="en-US" baseline="30000" dirty="0" smtClean="0"/>
              <a:t>21</a:t>
            </a:r>
            <a:r>
              <a:rPr lang="en-US" dirty="0" smtClean="0"/>
              <a:t> I will summon a sword against Gog on all my mountains, declares the Sovereign LORD. Every man's sword will be against his brother. (Ezekiel 38:21 NIV)</a:t>
            </a:r>
          </a:p>
          <a:p>
            <a:pPr>
              <a:lnSpc>
                <a:spcPts val="3800"/>
              </a:lnSpc>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88707" y="865188"/>
            <a:ext cx="3980375" cy="4686442"/>
            <a:chOff x="4826000" y="865188"/>
            <a:chExt cx="4787900" cy="5637212"/>
          </a:xfrm>
        </p:grpSpPr>
        <p:pic>
          <p:nvPicPr>
            <p:cNvPr id="13" name="Picture 17"/>
            <p:cNvPicPr>
              <a:picLocks noChangeAspect="1" noChangeArrowheads="1"/>
            </p:cNvPicPr>
            <p:nvPr/>
          </p:nvPicPr>
          <p:blipFill>
            <a:blip r:embed="rId3" cstate="print"/>
            <a:srcRect/>
            <a:stretch>
              <a:fillRect/>
            </a:stretch>
          </p:blipFill>
          <p:spPr bwMode="auto">
            <a:xfrm>
              <a:off x="8010525" y="865188"/>
              <a:ext cx="1385888" cy="3006725"/>
            </a:xfrm>
            <a:prstGeom prst="rect">
              <a:avLst/>
            </a:prstGeom>
            <a:noFill/>
            <a:ln w="9525">
              <a:noFill/>
              <a:miter lim="800000"/>
              <a:headEnd/>
              <a:tailEnd/>
            </a:ln>
            <a:effectLst/>
          </p:spPr>
        </p:pic>
        <p:pic>
          <p:nvPicPr>
            <p:cNvPr id="14" name="Picture 16"/>
            <p:cNvPicPr>
              <a:picLocks noChangeAspect="1" noChangeArrowheads="1"/>
            </p:cNvPicPr>
            <p:nvPr/>
          </p:nvPicPr>
          <p:blipFill>
            <a:blip r:embed="rId3" cstate="print"/>
            <a:srcRect/>
            <a:stretch>
              <a:fillRect/>
            </a:stretch>
          </p:blipFill>
          <p:spPr bwMode="auto">
            <a:xfrm>
              <a:off x="7494588" y="871538"/>
              <a:ext cx="1385887" cy="3006725"/>
            </a:xfrm>
            <a:prstGeom prst="rect">
              <a:avLst/>
            </a:prstGeom>
            <a:noFill/>
            <a:ln w="9525">
              <a:noFill/>
              <a:miter lim="800000"/>
              <a:headEnd/>
              <a:tailEnd/>
            </a:ln>
            <a:effectLst/>
          </p:spPr>
        </p:pic>
        <p:pic>
          <p:nvPicPr>
            <p:cNvPr id="15" name="Picture 15"/>
            <p:cNvPicPr>
              <a:picLocks noChangeAspect="1" noChangeArrowheads="1"/>
            </p:cNvPicPr>
            <p:nvPr/>
          </p:nvPicPr>
          <p:blipFill>
            <a:blip r:embed="rId3" cstate="print"/>
            <a:srcRect/>
            <a:stretch>
              <a:fillRect/>
            </a:stretch>
          </p:blipFill>
          <p:spPr bwMode="auto">
            <a:xfrm>
              <a:off x="7758113" y="1243013"/>
              <a:ext cx="1385887" cy="3006725"/>
            </a:xfrm>
            <a:prstGeom prst="rect">
              <a:avLst/>
            </a:prstGeom>
            <a:noFill/>
            <a:ln w="9525">
              <a:noFill/>
              <a:miter lim="800000"/>
              <a:headEnd/>
              <a:tailEnd/>
            </a:ln>
            <a:effectLst/>
          </p:spPr>
        </p:pic>
        <p:pic>
          <p:nvPicPr>
            <p:cNvPr id="16" name="Picture 14"/>
            <p:cNvPicPr>
              <a:picLocks noChangeAspect="1" noChangeArrowheads="1"/>
            </p:cNvPicPr>
            <p:nvPr/>
          </p:nvPicPr>
          <p:blipFill>
            <a:blip r:embed="rId3" cstate="print"/>
            <a:srcRect/>
            <a:stretch>
              <a:fillRect/>
            </a:stretch>
          </p:blipFill>
          <p:spPr bwMode="auto">
            <a:xfrm>
              <a:off x="7024688" y="1209675"/>
              <a:ext cx="1385887" cy="3006725"/>
            </a:xfrm>
            <a:prstGeom prst="rect">
              <a:avLst/>
            </a:prstGeom>
            <a:noFill/>
            <a:ln w="9525">
              <a:noFill/>
              <a:miter lim="800000"/>
              <a:headEnd/>
              <a:tailEnd/>
            </a:ln>
            <a:effectLst/>
          </p:spPr>
        </p:pic>
        <p:pic>
          <p:nvPicPr>
            <p:cNvPr id="17" name="Picture 10"/>
            <p:cNvPicPr>
              <a:picLocks noChangeAspect="1" noChangeArrowheads="1"/>
            </p:cNvPicPr>
            <p:nvPr/>
          </p:nvPicPr>
          <p:blipFill>
            <a:blip r:embed="rId3" cstate="print"/>
            <a:srcRect/>
            <a:stretch>
              <a:fillRect/>
            </a:stretch>
          </p:blipFill>
          <p:spPr bwMode="auto">
            <a:xfrm>
              <a:off x="7477125" y="1625600"/>
              <a:ext cx="1343025" cy="2911475"/>
            </a:xfrm>
            <a:prstGeom prst="rect">
              <a:avLst/>
            </a:prstGeom>
            <a:noFill/>
            <a:ln w="9525">
              <a:noFill/>
              <a:miter lim="800000"/>
              <a:headEnd/>
              <a:tailEnd/>
            </a:ln>
            <a:effectLst/>
          </p:spPr>
        </p:pic>
        <p:pic>
          <p:nvPicPr>
            <p:cNvPr id="18" name="Picture 12"/>
            <p:cNvPicPr>
              <a:picLocks noChangeAspect="1" noChangeArrowheads="1"/>
            </p:cNvPicPr>
            <p:nvPr/>
          </p:nvPicPr>
          <p:blipFill>
            <a:blip r:embed="rId3" cstate="print"/>
            <a:srcRect/>
            <a:stretch>
              <a:fillRect/>
            </a:stretch>
          </p:blipFill>
          <p:spPr bwMode="auto">
            <a:xfrm>
              <a:off x="6183313" y="1601788"/>
              <a:ext cx="1535112" cy="3328987"/>
            </a:xfrm>
            <a:prstGeom prst="rect">
              <a:avLst/>
            </a:prstGeom>
            <a:noFill/>
            <a:ln w="9525">
              <a:noFill/>
              <a:miter lim="800000"/>
              <a:headEnd/>
              <a:tailEnd/>
            </a:ln>
            <a:effectLst/>
          </p:spPr>
        </p:pic>
        <p:pic>
          <p:nvPicPr>
            <p:cNvPr id="19" name="Picture 13"/>
            <p:cNvPicPr>
              <a:picLocks noChangeAspect="1" noChangeArrowheads="1"/>
            </p:cNvPicPr>
            <p:nvPr/>
          </p:nvPicPr>
          <p:blipFill>
            <a:blip r:embed="rId3" cstate="print"/>
            <a:srcRect/>
            <a:stretch>
              <a:fillRect/>
            </a:stretch>
          </p:blipFill>
          <p:spPr bwMode="auto">
            <a:xfrm>
              <a:off x="6950075" y="2005013"/>
              <a:ext cx="1535113" cy="3328987"/>
            </a:xfrm>
            <a:prstGeom prst="rect">
              <a:avLst/>
            </a:prstGeom>
            <a:noFill/>
            <a:ln w="9525">
              <a:noFill/>
              <a:miter lim="800000"/>
              <a:headEnd/>
              <a:tailEnd/>
            </a:ln>
            <a:effectLst/>
          </p:spPr>
        </p:pic>
        <p:pic>
          <p:nvPicPr>
            <p:cNvPr id="20" name="Picture 11"/>
            <p:cNvPicPr>
              <a:picLocks noChangeAspect="1" noChangeArrowheads="1"/>
            </p:cNvPicPr>
            <p:nvPr/>
          </p:nvPicPr>
          <p:blipFill>
            <a:blip r:embed="rId3" cstate="print"/>
            <a:srcRect/>
            <a:stretch>
              <a:fillRect/>
            </a:stretch>
          </p:blipFill>
          <p:spPr bwMode="auto">
            <a:xfrm>
              <a:off x="5578475" y="2000250"/>
              <a:ext cx="1535113" cy="3328988"/>
            </a:xfrm>
            <a:prstGeom prst="rect">
              <a:avLst/>
            </a:prstGeom>
            <a:noFill/>
            <a:ln w="9525">
              <a:noFill/>
              <a:miter lim="800000"/>
              <a:headEnd/>
              <a:tailEnd/>
            </a:ln>
            <a:effectLst/>
          </p:spPr>
        </p:pic>
        <p:pic>
          <p:nvPicPr>
            <p:cNvPr id="21" name="Picture 20"/>
            <p:cNvPicPr>
              <a:picLocks noChangeAspect="1" noChangeArrowheads="1"/>
            </p:cNvPicPr>
            <p:nvPr/>
          </p:nvPicPr>
          <p:blipFill>
            <a:blip r:embed="rId3" cstate="print"/>
            <a:srcRect/>
            <a:stretch>
              <a:fillRect/>
            </a:stretch>
          </p:blipFill>
          <p:spPr bwMode="auto">
            <a:xfrm>
              <a:off x="8078788" y="2058988"/>
              <a:ext cx="1535112" cy="3328987"/>
            </a:xfrm>
            <a:prstGeom prst="rect">
              <a:avLst/>
            </a:prstGeom>
            <a:noFill/>
            <a:ln w="9525">
              <a:noFill/>
              <a:miter lim="800000"/>
              <a:headEnd/>
              <a:tailEnd/>
            </a:ln>
            <a:effectLst/>
          </p:spPr>
        </p:pic>
        <p:pic>
          <p:nvPicPr>
            <p:cNvPr id="22" name="Picture 9"/>
            <p:cNvPicPr>
              <a:picLocks noChangeAspect="1" noChangeArrowheads="1"/>
            </p:cNvPicPr>
            <p:nvPr/>
          </p:nvPicPr>
          <p:blipFill>
            <a:blip r:embed="rId3" cstate="print"/>
            <a:srcRect/>
            <a:stretch>
              <a:fillRect/>
            </a:stretch>
          </p:blipFill>
          <p:spPr bwMode="auto">
            <a:xfrm>
              <a:off x="7718425" y="2614613"/>
              <a:ext cx="1535113" cy="3328987"/>
            </a:xfrm>
            <a:prstGeom prst="rect">
              <a:avLst/>
            </a:prstGeom>
            <a:noFill/>
            <a:ln w="9525">
              <a:noFill/>
              <a:miter lim="800000"/>
              <a:headEnd/>
              <a:tailEnd/>
            </a:ln>
            <a:effectLst/>
          </p:spPr>
        </p:pic>
        <p:pic>
          <p:nvPicPr>
            <p:cNvPr id="23" name="Picture 8"/>
            <p:cNvPicPr>
              <a:picLocks noChangeAspect="1" noChangeArrowheads="1"/>
            </p:cNvPicPr>
            <p:nvPr/>
          </p:nvPicPr>
          <p:blipFill>
            <a:blip r:embed="rId3" cstate="print"/>
            <a:srcRect b="11827"/>
            <a:stretch>
              <a:fillRect/>
            </a:stretch>
          </p:blipFill>
          <p:spPr bwMode="auto">
            <a:xfrm>
              <a:off x="4826000" y="2767013"/>
              <a:ext cx="1535113" cy="2935287"/>
            </a:xfrm>
            <a:prstGeom prst="rect">
              <a:avLst/>
            </a:prstGeom>
            <a:noFill/>
            <a:ln w="9525">
              <a:noFill/>
              <a:miter lim="800000"/>
              <a:headEnd/>
              <a:tailEnd/>
            </a:ln>
            <a:effectLst/>
          </p:spPr>
        </p:pic>
        <p:pic>
          <p:nvPicPr>
            <p:cNvPr id="24" name="Picture 7"/>
            <p:cNvPicPr>
              <a:picLocks noChangeAspect="1" noChangeArrowheads="1"/>
            </p:cNvPicPr>
            <p:nvPr/>
          </p:nvPicPr>
          <p:blipFill>
            <a:blip r:embed="rId4" cstate="print"/>
            <a:srcRect/>
            <a:stretch>
              <a:fillRect/>
            </a:stretch>
          </p:blipFill>
          <p:spPr bwMode="auto">
            <a:xfrm rot="21355794">
              <a:off x="5473700" y="1497013"/>
              <a:ext cx="2806700" cy="5005387"/>
            </a:xfrm>
            <a:prstGeom prst="rect">
              <a:avLst/>
            </a:prstGeom>
            <a:noFill/>
            <a:ln w="9525">
              <a:noFill/>
              <a:miter lim="800000"/>
              <a:headEnd/>
              <a:tailEnd/>
            </a:ln>
            <a:effectLst/>
          </p:spPr>
        </p:pic>
      </p:grpSp>
      <p:pic>
        <p:nvPicPr>
          <p:cNvPr id="9" name="Picture 3"/>
          <p:cNvPicPr>
            <a:picLocks noChangeAspect="1" noChangeArrowheads="1"/>
          </p:cNvPicPr>
          <p:nvPr/>
        </p:nvPicPr>
        <p:blipFill>
          <a:blip r:embed="rId5" cstate="print"/>
          <a:srcRect l="12052"/>
          <a:stretch>
            <a:fillRect/>
          </a:stretch>
        </p:blipFill>
        <p:spPr bwMode="auto">
          <a:xfrm>
            <a:off x="0" y="1237853"/>
            <a:ext cx="4979963" cy="56201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2—Kingdoms will fall</a:t>
            </a:r>
            <a:endParaRPr lang="en-US" dirty="0"/>
          </a:p>
        </p:txBody>
      </p:sp>
      <p:sp>
        <p:nvSpPr>
          <p:cNvPr id="11" name="Rectangle 10"/>
          <p:cNvSpPr/>
          <p:nvPr/>
        </p:nvSpPr>
        <p:spPr>
          <a:xfrm>
            <a:off x="3458308" y="4790048"/>
            <a:ext cx="5404338" cy="1997612"/>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3474720" y="4783015"/>
            <a:ext cx="5669280" cy="4475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ts val="3800"/>
              </a:lnSpc>
              <a:spcBef>
                <a:spcPct val="20000"/>
              </a:spcBef>
              <a:spcAft>
                <a:spcPct val="0"/>
              </a:spcAft>
              <a:buClrTx/>
              <a:buSzTx/>
              <a:buFont typeface="Arial" charset="0"/>
              <a:buNone/>
              <a:tabLst/>
              <a:defRPr/>
            </a:pPr>
            <a:r>
              <a:rPr kumimoji="0" lang="en-US" sz="36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3</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Then the LORD will go out and fight against those nations, as he fights in the day of battle. ….</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10" name="Rectangle 9"/>
          <p:cNvSpPr/>
          <p:nvPr/>
        </p:nvSpPr>
        <p:spPr>
          <a:xfrm>
            <a:off x="267286" y="2025748"/>
            <a:ext cx="4234376" cy="1997612"/>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82526" y="1524000"/>
            <a:ext cx="4598961" cy="4800600"/>
          </a:xfrm>
        </p:spPr>
        <p:txBody>
          <a:bodyPr/>
          <a:lstStyle/>
          <a:p>
            <a:pPr>
              <a:lnSpc>
                <a:spcPts val="3800"/>
              </a:lnSpc>
            </a:pPr>
            <a:r>
              <a:rPr lang="en-US" dirty="0" smtClean="0">
                <a:solidFill>
                  <a:schemeClr val="accent3">
                    <a:lumMod val="60000"/>
                    <a:lumOff val="40000"/>
                  </a:schemeClr>
                </a:solidFill>
              </a:rPr>
              <a:t>Like at Armageddon </a:t>
            </a:r>
            <a:br>
              <a:rPr lang="en-US" dirty="0" smtClean="0">
                <a:solidFill>
                  <a:schemeClr val="accent3">
                    <a:lumMod val="60000"/>
                    <a:lumOff val="40000"/>
                  </a:schemeClr>
                </a:solidFill>
              </a:rPr>
            </a:br>
            <a:r>
              <a:rPr lang="en-US" dirty="0" smtClean="0"/>
              <a:t>Zechariah 14:2 I will gather all the nations to Jerusalem to fight against it;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26000" y="865188"/>
            <a:ext cx="4787900" cy="5637212"/>
            <a:chOff x="4826000" y="865188"/>
            <a:chExt cx="4787900" cy="5637212"/>
          </a:xfrm>
        </p:grpSpPr>
        <p:pic>
          <p:nvPicPr>
            <p:cNvPr id="11" name="Picture 17"/>
            <p:cNvPicPr>
              <a:picLocks noChangeAspect="1" noChangeArrowheads="1"/>
            </p:cNvPicPr>
            <p:nvPr/>
          </p:nvPicPr>
          <p:blipFill>
            <a:blip r:embed="rId3" cstate="print"/>
            <a:srcRect/>
            <a:stretch>
              <a:fillRect/>
            </a:stretch>
          </p:blipFill>
          <p:spPr bwMode="auto">
            <a:xfrm>
              <a:off x="8010525" y="865188"/>
              <a:ext cx="1385888" cy="3006725"/>
            </a:xfrm>
            <a:prstGeom prst="rect">
              <a:avLst/>
            </a:prstGeom>
            <a:noFill/>
            <a:ln w="9525">
              <a:noFill/>
              <a:miter lim="800000"/>
              <a:headEnd/>
              <a:tailEnd/>
            </a:ln>
            <a:effectLst/>
          </p:spPr>
        </p:pic>
        <p:pic>
          <p:nvPicPr>
            <p:cNvPr id="12" name="Picture 16"/>
            <p:cNvPicPr>
              <a:picLocks noChangeAspect="1" noChangeArrowheads="1"/>
            </p:cNvPicPr>
            <p:nvPr/>
          </p:nvPicPr>
          <p:blipFill>
            <a:blip r:embed="rId3" cstate="print"/>
            <a:srcRect/>
            <a:stretch>
              <a:fillRect/>
            </a:stretch>
          </p:blipFill>
          <p:spPr bwMode="auto">
            <a:xfrm>
              <a:off x="7494588" y="871538"/>
              <a:ext cx="1385887" cy="3006725"/>
            </a:xfrm>
            <a:prstGeom prst="rect">
              <a:avLst/>
            </a:prstGeom>
            <a:noFill/>
            <a:ln w="9525">
              <a:noFill/>
              <a:miter lim="800000"/>
              <a:headEnd/>
              <a:tailEnd/>
            </a:ln>
            <a:effectLst/>
          </p:spPr>
        </p:pic>
        <p:pic>
          <p:nvPicPr>
            <p:cNvPr id="13" name="Picture 15"/>
            <p:cNvPicPr>
              <a:picLocks noChangeAspect="1" noChangeArrowheads="1"/>
            </p:cNvPicPr>
            <p:nvPr/>
          </p:nvPicPr>
          <p:blipFill>
            <a:blip r:embed="rId3" cstate="print"/>
            <a:srcRect/>
            <a:stretch>
              <a:fillRect/>
            </a:stretch>
          </p:blipFill>
          <p:spPr bwMode="auto">
            <a:xfrm>
              <a:off x="7758113" y="1243013"/>
              <a:ext cx="1385887" cy="3006725"/>
            </a:xfrm>
            <a:prstGeom prst="rect">
              <a:avLst/>
            </a:prstGeom>
            <a:noFill/>
            <a:ln w="9525">
              <a:noFill/>
              <a:miter lim="800000"/>
              <a:headEnd/>
              <a:tailEnd/>
            </a:ln>
            <a:effectLst/>
          </p:spPr>
        </p:pic>
        <p:pic>
          <p:nvPicPr>
            <p:cNvPr id="14" name="Picture 14"/>
            <p:cNvPicPr>
              <a:picLocks noChangeAspect="1" noChangeArrowheads="1"/>
            </p:cNvPicPr>
            <p:nvPr/>
          </p:nvPicPr>
          <p:blipFill>
            <a:blip r:embed="rId3" cstate="print"/>
            <a:srcRect/>
            <a:stretch>
              <a:fillRect/>
            </a:stretch>
          </p:blipFill>
          <p:spPr bwMode="auto">
            <a:xfrm>
              <a:off x="7024688" y="1209675"/>
              <a:ext cx="1385887" cy="3006725"/>
            </a:xfrm>
            <a:prstGeom prst="rect">
              <a:avLst/>
            </a:prstGeom>
            <a:noFill/>
            <a:ln w="9525">
              <a:noFill/>
              <a:miter lim="800000"/>
              <a:headEnd/>
              <a:tailEnd/>
            </a:ln>
            <a:effectLst/>
          </p:spPr>
        </p:pic>
        <p:pic>
          <p:nvPicPr>
            <p:cNvPr id="15" name="Picture 10"/>
            <p:cNvPicPr>
              <a:picLocks noChangeAspect="1" noChangeArrowheads="1"/>
            </p:cNvPicPr>
            <p:nvPr/>
          </p:nvPicPr>
          <p:blipFill>
            <a:blip r:embed="rId3" cstate="print"/>
            <a:srcRect/>
            <a:stretch>
              <a:fillRect/>
            </a:stretch>
          </p:blipFill>
          <p:spPr bwMode="auto">
            <a:xfrm>
              <a:off x="7477125" y="1625600"/>
              <a:ext cx="1343025" cy="2911475"/>
            </a:xfrm>
            <a:prstGeom prst="rect">
              <a:avLst/>
            </a:prstGeom>
            <a:noFill/>
            <a:ln w="9525">
              <a:noFill/>
              <a:miter lim="800000"/>
              <a:headEnd/>
              <a:tailEnd/>
            </a:ln>
            <a:effectLst/>
          </p:spPr>
        </p:pic>
        <p:pic>
          <p:nvPicPr>
            <p:cNvPr id="16" name="Picture 12"/>
            <p:cNvPicPr>
              <a:picLocks noChangeAspect="1" noChangeArrowheads="1"/>
            </p:cNvPicPr>
            <p:nvPr/>
          </p:nvPicPr>
          <p:blipFill>
            <a:blip r:embed="rId3" cstate="print"/>
            <a:srcRect/>
            <a:stretch>
              <a:fillRect/>
            </a:stretch>
          </p:blipFill>
          <p:spPr bwMode="auto">
            <a:xfrm>
              <a:off x="6183313" y="1601788"/>
              <a:ext cx="1535112" cy="3328987"/>
            </a:xfrm>
            <a:prstGeom prst="rect">
              <a:avLst/>
            </a:prstGeom>
            <a:noFill/>
            <a:ln w="9525">
              <a:noFill/>
              <a:miter lim="800000"/>
              <a:headEnd/>
              <a:tailEnd/>
            </a:ln>
            <a:effectLst/>
          </p:spPr>
        </p:pic>
        <p:pic>
          <p:nvPicPr>
            <p:cNvPr id="17" name="Picture 13"/>
            <p:cNvPicPr>
              <a:picLocks noChangeAspect="1" noChangeArrowheads="1"/>
            </p:cNvPicPr>
            <p:nvPr/>
          </p:nvPicPr>
          <p:blipFill>
            <a:blip r:embed="rId3" cstate="print"/>
            <a:srcRect/>
            <a:stretch>
              <a:fillRect/>
            </a:stretch>
          </p:blipFill>
          <p:spPr bwMode="auto">
            <a:xfrm>
              <a:off x="6950075" y="2005013"/>
              <a:ext cx="1535113" cy="3328987"/>
            </a:xfrm>
            <a:prstGeom prst="rect">
              <a:avLst/>
            </a:prstGeom>
            <a:noFill/>
            <a:ln w="9525">
              <a:noFill/>
              <a:miter lim="800000"/>
              <a:headEnd/>
              <a:tailEnd/>
            </a:ln>
            <a:effectLst/>
          </p:spPr>
        </p:pic>
        <p:pic>
          <p:nvPicPr>
            <p:cNvPr id="18" name="Picture 11"/>
            <p:cNvPicPr>
              <a:picLocks noChangeAspect="1" noChangeArrowheads="1"/>
            </p:cNvPicPr>
            <p:nvPr/>
          </p:nvPicPr>
          <p:blipFill>
            <a:blip r:embed="rId3" cstate="print"/>
            <a:srcRect/>
            <a:stretch>
              <a:fillRect/>
            </a:stretch>
          </p:blipFill>
          <p:spPr bwMode="auto">
            <a:xfrm>
              <a:off x="5578475" y="2000250"/>
              <a:ext cx="1535113" cy="3328988"/>
            </a:xfrm>
            <a:prstGeom prst="rect">
              <a:avLst/>
            </a:prstGeom>
            <a:noFill/>
            <a:ln w="9525">
              <a:noFill/>
              <a:miter lim="800000"/>
              <a:headEnd/>
              <a:tailEnd/>
            </a:ln>
            <a:effectLst/>
          </p:spPr>
        </p:pic>
        <p:pic>
          <p:nvPicPr>
            <p:cNvPr id="19" name="Picture 18"/>
            <p:cNvPicPr>
              <a:picLocks noChangeAspect="1" noChangeArrowheads="1"/>
            </p:cNvPicPr>
            <p:nvPr/>
          </p:nvPicPr>
          <p:blipFill>
            <a:blip r:embed="rId3" cstate="print"/>
            <a:srcRect/>
            <a:stretch>
              <a:fillRect/>
            </a:stretch>
          </p:blipFill>
          <p:spPr bwMode="auto">
            <a:xfrm>
              <a:off x="8078788" y="2058988"/>
              <a:ext cx="1535112" cy="3328987"/>
            </a:xfrm>
            <a:prstGeom prst="rect">
              <a:avLst/>
            </a:prstGeom>
            <a:noFill/>
            <a:ln w="9525">
              <a:noFill/>
              <a:miter lim="800000"/>
              <a:headEnd/>
              <a:tailEnd/>
            </a:ln>
            <a:effectLst/>
          </p:spPr>
        </p:pic>
        <p:pic>
          <p:nvPicPr>
            <p:cNvPr id="20" name="Picture 9"/>
            <p:cNvPicPr>
              <a:picLocks noChangeAspect="1" noChangeArrowheads="1"/>
            </p:cNvPicPr>
            <p:nvPr/>
          </p:nvPicPr>
          <p:blipFill>
            <a:blip r:embed="rId3" cstate="print"/>
            <a:srcRect/>
            <a:stretch>
              <a:fillRect/>
            </a:stretch>
          </p:blipFill>
          <p:spPr bwMode="auto">
            <a:xfrm>
              <a:off x="7718425" y="2614613"/>
              <a:ext cx="1535113" cy="3328987"/>
            </a:xfrm>
            <a:prstGeom prst="rect">
              <a:avLst/>
            </a:prstGeom>
            <a:noFill/>
            <a:ln w="9525">
              <a:noFill/>
              <a:miter lim="800000"/>
              <a:headEnd/>
              <a:tailEnd/>
            </a:ln>
            <a:effectLst/>
          </p:spPr>
        </p:pic>
        <p:pic>
          <p:nvPicPr>
            <p:cNvPr id="21" name="Picture 8"/>
            <p:cNvPicPr>
              <a:picLocks noChangeAspect="1" noChangeArrowheads="1"/>
            </p:cNvPicPr>
            <p:nvPr/>
          </p:nvPicPr>
          <p:blipFill>
            <a:blip r:embed="rId3" cstate="print"/>
            <a:srcRect b="11827"/>
            <a:stretch>
              <a:fillRect/>
            </a:stretch>
          </p:blipFill>
          <p:spPr bwMode="auto">
            <a:xfrm>
              <a:off x="4826000" y="2767013"/>
              <a:ext cx="1535113" cy="2935287"/>
            </a:xfrm>
            <a:prstGeom prst="rect">
              <a:avLst/>
            </a:prstGeom>
            <a:noFill/>
            <a:ln w="9525">
              <a:noFill/>
              <a:miter lim="800000"/>
              <a:headEnd/>
              <a:tailEnd/>
            </a:ln>
            <a:effectLst/>
          </p:spPr>
        </p:pic>
        <p:pic>
          <p:nvPicPr>
            <p:cNvPr id="22" name="Picture 7"/>
            <p:cNvPicPr>
              <a:picLocks noChangeAspect="1" noChangeArrowheads="1"/>
            </p:cNvPicPr>
            <p:nvPr/>
          </p:nvPicPr>
          <p:blipFill>
            <a:blip r:embed="rId4" cstate="print"/>
            <a:srcRect/>
            <a:stretch>
              <a:fillRect/>
            </a:stretch>
          </p:blipFill>
          <p:spPr bwMode="auto">
            <a:xfrm rot="21355794">
              <a:off x="5473700" y="1497013"/>
              <a:ext cx="2806700" cy="5005387"/>
            </a:xfrm>
            <a:prstGeom prst="rect">
              <a:avLst/>
            </a:prstGeom>
            <a:noFill/>
            <a:ln w="9525">
              <a:noFill/>
              <a:miter lim="800000"/>
              <a:headEnd/>
              <a:tailEnd/>
            </a:ln>
            <a:effectLst/>
          </p:spPr>
        </p:pic>
      </p:grpSp>
      <p:pic>
        <p:nvPicPr>
          <p:cNvPr id="9" name="Picture 3"/>
          <p:cNvPicPr>
            <a:picLocks noChangeAspect="1" noChangeArrowheads="1"/>
          </p:cNvPicPr>
          <p:nvPr/>
        </p:nvPicPr>
        <p:blipFill>
          <a:blip r:embed="rId5" cstate="print"/>
          <a:srcRect l="12052"/>
          <a:stretch>
            <a:fillRect/>
          </a:stretch>
        </p:blipFill>
        <p:spPr bwMode="auto">
          <a:xfrm>
            <a:off x="0" y="1237853"/>
            <a:ext cx="4979963" cy="56201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2—Kingdoms will fall</a:t>
            </a:r>
            <a:endParaRPr lang="en-US" dirty="0"/>
          </a:p>
        </p:txBody>
      </p:sp>
      <p:grpSp>
        <p:nvGrpSpPr>
          <p:cNvPr id="8" name="Group 7"/>
          <p:cNvGrpSpPr/>
          <p:nvPr/>
        </p:nvGrpSpPr>
        <p:grpSpPr>
          <a:xfrm>
            <a:off x="4403188" y="4487594"/>
            <a:ext cx="4276578" cy="1109002"/>
            <a:chOff x="4403188" y="4487594"/>
            <a:chExt cx="4276578" cy="1109002"/>
          </a:xfrm>
        </p:grpSpPr>
        <p:sp>
          <p:nvSpPr>
            <p:cNvPr id="6" name="Rectangle 5"/>
            <p:cNvSpPr/>
            <p:nvPr/>
          </p:nvSpPr>
          <p:spPr>
            <a:xfrm>
              <a:off x="4403188" y="4487594"/>
              <a:ext cx="4276578" cy="6189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14911" y="4977618"/>
              <a:ext cx="1479452" cy="6189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376222" y="1580269"/>
            <a:ext cx="4683370" cy="4800600"/>
          </a:xfrm>
          <a:solidFill>
            <a:schemeClr val="tx1">
              <a:alpha val="48000"/>
            </a:schemeClr>
          </a:solidFill>
        </p:spPr>
        <p:txBody>
          <a:bodyPr/>
          <a:lstStyle/>
          <a:p>
            <a:pPr>
              <a:lnSpc>
                <a:spcPts val="3800"/>
              </a:lnSpc>
            </a:pPr>
            <a:r>
              <a:rPr lang="en-US" dirty="0" smtClean="0">
                <a:solidFill>
                  <a:schemeClr val="accent3">
                    <a:lumMod val="60000"/>
                    <a:lumOff val="40000"/>
                  </a:schemeClr>
                </a:solidFill>
              </a:rPr>
              <a:t>Like at Armageddon </a:t>
            </a:r>
            <a:r>
              <a:rPr lang="en-US" dirty="0" smtClean="0"/>
              <a:t/>
            </a:r>
            <a:br>
              <a:rPr lang="en-US" dirty="0" smtClean="0"/>
            </a:br>
            <a:r>
              <a:rPr lang="en-US" baseline="30000" dirty="0" smtClean="0"/>
              <a:t>13</a:t>
            </a:r>
            <a:r>
              <a:rPr lang="en-US" dirty="0" smtClean="0"/>
              <a:t> On that day men will be stricken by the LORD with great panic. Each man will seize the hand of another, and they will attack each other. </a:t>
            </a:r>
          </a:p>
          <a:p>
            <a:r>
              <a:rPr lang="en-US" dirty="0" smtClean="0"/>
              <a:t> (Zech 14:1-3,  13 NIV)</a:t>
            </a:r>
          </a:p>
          <a:p>
            <a:r>
              <a:rPr lang="en-US" dirty="0" smtClean="0"/>
              <a:t> </a:t>
            </a:r>
          </a:p>
          <a:p>
            <a:pPr>
              <a:lnSpc>
                <a:spcPts val="3800"/>
              </a:lnSpc>
            </a:pPr>
            <a:endParaRPr lang="en-US" dirty="0"/>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b="18166"/>
          <a:stretch>
            <a:fillRect/>
          </a:stretch>
        </p:blipFill>
        <p:spPr bwMode="auto">
          <a:xfrm>
            <a:off x="4138613" y="620932"/>
            <a:ext cx="5005387" cy="623706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Principle is this …</a:t>
            </a:r>
            <a:endParaRPr lang="en-US" dirty="0"/>
          </a:p>
        </p:txBody>
      </p:sp>
      <p:grpSp>
        <p:nvGrpSpPr>
          <p:cNvPr id="7" name="Group 6"/>
          <p:cNvGrpSpPr/>
          <p:nvPr/>
        </p:nvGrpSpPr>
        <p:grpSpPr>
          <a:xfrm>
            <a:off x="337625" y="4332849"/>
            <a:ext cx="6020972" cy="1730326"/>
            <a:chOff x="337625" y="4332849"/>
            <a:chExt cx="6020972" cy="1730326"/>
          </a:xfrm>
        </p:grpSpPr>
        <p:sp>
          <p:nvSpPr>
            <p:cNvPr id="5" name="Rectangle 4"/>
            <p:cNvSpPr/>
            <p:nvPr/>
          </p:nvSpPr>
          <p:spPr>
            <a:xfrm>
              <a:off x="337625" y="4881489"/>
              <a:ext cx="6020972" cy="1181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8289" y="4332849"/>
              <a:ext cx="4206240" cy="703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81000" y="1524000"/>
            <a:ext cx="6019800" cy="4800600"/>
          </a:xfrm>
        </p:spPr>
        <p:txBody>
          <a:bodyPr/>
          <a:lstStyle/>
          <a:p>
            <a:pPr>
              <a:lnSpc>
                <a:spcPts val="3800"/>
              </a:lnSpc>
            </a:pPr>
            <a:r>
              <a:rPr lang="en-US" dirty="0" smtClean="0"/>
              <a:t>Like David said… </a:t>
            </a:r>
          </a:p>
          <a:p>
            <a:r>
              <a:rPr lang="en-US" baseline="30000" dirty="0" smtClean="0"/>
              <a:t>14</a:t>
            </a:r>
            <a:r>
              <a:rPr lang="en-US" dirty="0" smtClean="0"/>
              <a:t> The wicked draw the sword and bend the bow to bring down the poor and needy, to slay those whose ways are upright.   </a:t>
            </a:r>
            <a:r>
              <a:rPr lang="en-US" baseline="30000" dirty="0" smtClean="0"/>
              <a:t>15</a:t>
            </a:r>
            <a:r>
              <a:rPr lang="en-US" dirty="0" smtClean="0"/>
              <a:t> But their swords will pierce their own hearts, and their bows will be broken.   (Psalm 37:14-15 NIV)</a:t>
            </a:r>
          </a:p>
          <a:p>
            <a:pPr>
              <a:lnSpc>
                <a:spcPts val="3800"/>
              </a:lnSpc>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2—Kingdoms will fall</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5334000" y="1585913"/>
            <a:ext cx="4568825" cy="5272087"/>
          </a:xfrm>
          <a:prstGeom prst="rect">
            <a:avLst/>
          </a:prstGeom>
          <a:noFill/>
          <a:ln w="9525">
            <a:noFill/>
            <a:miter lim="800000"/>
            <a:headEnd/>
            <a:tailEnd/>
          </a:ln>
        </p:spPr>
      </p:pic>
      <p:sp>
        <p:nvSpPr>
          <p:cNvPr id="5" name="Rectangle 4"/>
          <p:cNvSpPr/>
          <p:nvPr/>
        </p:nvSpPr>
        <p:spPr>
          <a:xfrm>
            <a:off x="1941340" y="4937760"/>
            <a:ext cx="4304715"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9684" y="5441852"/>
            <a:ext cx="2309447" cy="6049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524000"/>
            <a:ext cx="6019800" cy="4800600"/>
          </a:xfrm>
        </p:spPr>
        <p:txBody>
          <a:bodyPr/>
          <a:lstStyle/>
          <a:p>
            <a:pPr>
              <a:lnSpc>
                <a:spcPts val="3800"/>
              </a:lnSpc>
            </a:pPr>
            <a:r>
              <a:rPr lang="en-US" dirty="0" smtClean="0"/>
              <a:t>Like Haggai said … </a:t>
            </a:r>
          </a:p>
          <a:p>
            <a:r>
              <a:rPr lang="en-US" baseline="30000" dirty="0" smtClean="0"/>
              <a:t>22</a:t>
            </a:r>
            <a:r>
              <a:rPr lang="en-US" dirty="0" smtClean="0"/>
              <a:t> I will overturn royal thrones and shatter the power of the foreign kingdoms. I will overthrow chariots and their drivers; horses and their riders will fall, each by the sword of his brother. (Hag 2:22 NIV)</a:t>
            </a:r>
          </a:p>
          <a:p>
            <a:r>
              <a:rPr lang="en-US" dirty="0" smtClean="0"/>
              <a:t> </a:t>
            </a:r>
          </a:p>
          <a:p>
            <a:pPr>
              <a:lnSpc>
                <a:spcPts val="3800"/>
              </a:lnSpc>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Here’s the point:</a:t>
            </a:r>
            <a:endParaRPr lang="en-US" dirty="0"/>
          </a:p>
        </p:txBody>
      </p:sp>
      <p:sp>
        <p:nvSpPr>
          <p:cNvPr id="3" name="Content Placeholder 2"/>
          <p:cNvSpPr>
            <a:spLocks noGrp="1"/>
          </p:cNvSpPr>
          <p:nvPr>
            <p:ph idx="1"/>
          </p:nvPr>
        </p:nvSpPr>
        <p:spPr/>
        <p:txBody>
          <a:bodyPr/>
          <a:lstStyle/>
          <a:p>
            <a:pPr algn="ctr"/>
            <a:r>
              <a:rPr lang="en-US" sz="4800" dirty="0" smtClean="0"/>
              <a:t>If God can and will topple kingdoms …</a:t>
            </a:r>
          </a:p>
          <a:p>
            <a:pPr algn="ctr"/>
            <a:r>
              <a:rPr lang="en-US" sz="4800" dirty="0" smtClean="0"/>
              <a:t>Surely, He can handle what you are facing now (in the most unusual way!)</a:t>
            </a:r>
          </a:p>
          <a:p>
            <a:pPr algn="ctr"/>
            <a:r>
              <a:rPr lang="en-US" sz="4800" dirty="0" smtClean="0"/>
              <a:t>So TRUST Him!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been studying … </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6" name="Content Placeholder 5"/>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3- God will Reward His faithful</a:t>
            </a:r>
            <a:endParaRPr lang="en-US" dirty="0"/>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417638"/>
          </a:xfrm>
        </p:spPr>
        <p:txBody>
          <a:bodyPr/>
          <a:lstStyle/>
          <a:p>
            <a:r>
              <a:rPr lang="en-US" dirty="0" smtClean="0"/>
              <a:t>3- God will Reward His faithful</a:t>
            </a:r>
            <a:endParaRPr lang="en-US" dirty="0"/>
          </a:p>
        </p:txBody>
      </p:sp>
      <p:sp>
        <p:nvSpPr>
          <p:cNvPr id="5" name="Rectangle 4"/>
          <p:cNvSpPr/>
          <p:nvPr/>
        </p:nvSpPr>
        <p:spPr>
          <a:xfrm>
            <a:off x="1524000" y="1600200"/>
            <a:ext cx="2667000" cy="8382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722437"/>
            <a:ext cx="8001000" cy="3763963"/>
          </a:xfrm>
        </p:spPr>
        <p:txBody>
          <a:bodyPr/>
          <a:lstStyle/>
          <a:p>
            <a:r>
              <a:rPr lang="en-US" baseline="30000" dirty="0" smtClean="0">
                <a:solidFill>
                  <a:schemeClr val="tx1"/>
                </a:solidFill>
              </a:rPr>
              <a:t>23</a:t>
            </a:r>
            <a:r>
              <a:rPr lang="en-US" dirty="0" smtClean="0">
                <a:solidFill>
                  <a:schemeClr val="tx1"/>
                </a:solidFill>
              </a:rPr>
              <a:t> " 'On that day,' declares the LORD Almighty, </a:t>
            </a:r>
          </a:p>
          <a:p>
            <a:endParaRPr lang="en-US" dirty="0"/>
          </a:p>
        </p:txBody>
      </p:sp>
      <p:sp>
        <p:nvSpPr>
          <p:cNvPr id="6" name="TextBox 5"/>
          <p:cNvSpPr txBox="1"/>
          <p:nvPr/>
        </p:nvSpPr>
        <p:spPr>
          <a:xfrm>
            <a:off x="0" y="3176954"/>
            <a:ext cx="9144000" cy="2031325"/>
          </a:xfrm>
          <a:prstGeom prst="rect">
            <a:avLst/>
          </a:prstGeom>
          <a:noFill/>
        </p:spPr>
        <p:txBody>
          <a:bodyPr wrap="square" rtlCol="0">
            <a:spAutoFit/>
          </a:bodyPr>
          <a:lstStyle/>
          <a:p>
            <a:pPr algn="ctr"/>
            <a:r>
              <a:rPr lang="en-US" sz="4200" b="1" dirty="0" smtClean="0"/>
              <a:t>“That day” </a:t>
            </a:r>
            <a:br>
              <a:rPr lang="en-US" sz="4200" b="1" dirty="0" smtClean="0"/>
            </a:br>
            <a:r>
              <a:rPr lang="en-US" sz="4200" b="1" dirty="0" smtClean="0"/>
              <a:t>has not yet happened!</a:t>
            </a:r>
          </a:p>
          <a:p>
            <a:pPr algn="ctr"/>
            <a:r>
              <a:rPr lang="en-US" sz="4200" b="1" dirty="0" smtClean="0"/>
              <a:t>It has yet to take place!</a:t>
            </a:r>
            <a:endParaRPr lang="en-US" sz="42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417638"/>
          </a:xfrm>
        </p:spPr>
        <p:txBody>
          <a:bodyPr/>
          <a:lstStyle/>
          <a:p>
            <a:r>
              <a:rPr lang="en-US" dirty="0" smtClean="0"/>
              <a:t>3- God will Reward His faithful</a:t>
            </a:r>
            <a:endParaRPr lang="en-US" dirty="0"/>
          </a:p>
        </p:txBody>
      </p:sp>
      <p:sp>
        <p:nvSpPr>
          <p:cNvPr id="5" name="Rectangle 4"/>
          <p:cNvSpPr/>
          <p:nvPr/>
        </p:nvSpPr>
        <p:spPr>
          <a:xfrm>
            <a:off x="2743200" y="2286000"/>
            <a:ext cx="28956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98276" y="3352800"/>
            <a:ext cx="4355123"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3962400"/>
            <a:ext cx="2286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15000" y="2286000"/>
            <a:ext cx="23622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724464"/>
            <a:ext cx="8001000" cy="3763963"/>
          </a:xfrm>
        </p:spPr>
        <p:txBody>
          <a:bodyPr/>
          <a:lstStyle/>
          <a:p>
            <a:r>
              <a:rPr lang="en-US" baseline="30000" dirty="0" smtClean="0">
                <a:solidFill>
                  <a:schemeClr val="tx1"/>
                </a:solidFill>
              </a:rPr>
              <a:t>23</a:t>
            </a:r>
            <a:r>
              <a:rPr lang="en-US" dirty="0" smtClean="0">
                <a:solidFill>
                  <a:schemeClr val="tx1"/>
                </a:solidFill>
              </a:rPr>
              <a:t> " 'On that day,' declares the LORD Almighty, 'I will take you, my servant </a:t>
            </a:r>
            <a:r>
              <a:rPr lang="en-US" dirty="0" err="1" smtClean="0">
                <a:solidFill>
                  <a:schemeClr val="tx1"/>
                </a:solidFill>
              </a:rPr>
              <a:t>Zerubbabel</a:t>
            </a:r>
            <a:r>
              <a:rPr lang="en-US" dirty="0" smtClean="0">
                <a:solidFill>
                  <a:schemeClr val="tx1"/>
                </a:solidFill>
              </a:rPr>
              <a:t> son of </a:t>
            </a:r>
            <a:r>
              <a:rPr lang="en-US" dirty="0" err="1" smtClean="0">
                <a:solidFill>
                  <a:schemeClr val="tx1"/>
                </a:solidFill>
              </a:rPr>
              <a:t>Shealtiel</a:t>
            </a:r>
            <a:r>
              <a:rPr lang="en-US" dirty="0" smtClean="0">
                <a:solidFill>
                  <a:schemeClr val="tx1"/>
                </a:solidFill>
              </a:rPr>
              <a:t>,' declares the LORD, 'and I will make you like my signet ring, </a:t>
            </a:r>
            <a:endParaRPr lang="en-US" dirty="0"/>
          </a:p>
        </p:txBody>
      </p:sp>
      <p:sp>
        <p:nvSpPr>
          <p:cNvPr id="12" name="TextBox 11"/>
          <p:cNvSpPr txBox="1"/>
          <p:nvPr/>
        </p:nvSpPr>
        <p:spPr>
          <a:xfrm>
            <a:off x="703384" y="4881489"/>
            <a:ext cx="3699803" cy="1200329"/>
          </a:xfrm>
          <a:prstGeom prst="rect">
            <a:avLst/>
          </a:prstGeom>
          <a:noFill/>
        </p:spPr>
        <p:txBody>
          <a:bodyPr wrap="square" rtlCol="0">
            <a:spAutoFit/>
          </a:bodyPr>
          <a:lstStyle/>
          <a:p>
            <a:pPr algn="ctr"/>
            <a:r>
              <a:rPr lang="en-US" sz="3600" b="1" dirty="0" smtClean="0"/>
              <a:t>He will bear the </a:t>
            </a:r>
            <a:br>
              <a:rPr lang="en-US" sz="3600" b="1" dirty="0" smtClean="0"/>
            </a:br>
            <a:r>
              <a:rPr lang="en-US" sz="3600" b="1" dirty="0" smtClean="0"/>
              <a:t>SEAL of God!</a:t>
            </a:r>
            <a:endParaRPr lang="en-US" sz="3600" b="1" dirty="0"/>
          </a:p>
        </p:txBody>
      </p:sp>
      <p:grpSp>
        <p:nvGrpSpPr>
          <p:cNvPr id="15" name="Group 14"/>
          <p:cNvGrpSpPr/>
          <p:nvPr/>
        </p:nvGrpSpPr>
        <p:grpSpPr>
          <a:xfrm>
            <a:off x="647114" y="829994"/>
            <a:ext cx="3908474" cy="3784209"/>
            <a:chOff x="647114" y="295422"/>
            <a:chExt cx="3908474" cy="4668129"/>
          </a:xfrm>
        </p:grpSpPr>
        <p:sp>
          <p:nvSpPr>
            <p:cNvPr id="14" name="Rectangle 13"/>
            <p:cNvSpPr/>
            <p:nvPr/>
          </p:nvSpPr>
          <p:spPr>
            <a:xfrm>
              <a:off x="799514" y="447822"/>
              <a:ext cx="3756074" cy="4515729"/>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114" y="295422"/>
              <a:ext cx="3756074" cy="4515729"/>
            </a:xfrm>
            <a:prstGeom prst="rect">
              <a:avLst/>
            </a:prstGeom>
            <a:solidFill>
              <a:schemeClr val="bg1">
                <a:lumMod val="9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717453" y="1083212"/>
            <a:ext cx="3587262" cy="3323987"/>
          </a:xfrm>
          <a:prstGeom prst="rect">
            <a:avLst/>
          </a:prstGeom>
          <a:noFill/>
        </p:spPr>
        <p:txBody>
          <a:bodyPr wrap="square" rtlCol="0">
            <a:spAutoFit/>
          </a:bodyPr>
          <a:lstStyle/>
          <a:p>
            <a:pPr>
              <a:lnSpc>
                <a:spcPts val="3600"/>
              </a:lnSpc>
            </a:pPr>
            <a:r>
              <a:rPr lang="en-US" sz="3400" b="1" dirty="0" smtClean="0"/>
              <a:t>The signet ring represents honor, authority, and personal guarantee of the king, so it was highly valued.</a:t>
            </a:r>
            <a:endParaRPr lang="en-US" dirty="0"/>
          </a:p>
        </p:txBody>
      </p:sp>
      <p:pic>
        <p:nvPicPr>
          <p:cNvPr id="3074" name="Picture 2"/>
          <p:cNvPicPr>
            <a:picLocks noChangeAspect="1" noChangeArrowheads="1"/>
          </p:cNvPicPr>
          <p:nvPr/>
        </p:nvPicPr>
        <p:blipFill>
          <a:blip r:embed="rId4" cstate="print"/>
          <a:srcRect/>
          <a:stretch>
            <a:fillRect/>
          </a:stretch>
        </p:blipFill>
        <p:spPr bwMode="auto">
          <a:xfrm>
            <a:off x="3882585" y="2584596"/>
            <a:ext cx="5261415" cy="3282804"/>
          </a:xfrm>
          <a:prstGeom prst="rect">
            <a:avLst/>
          </a:prstGeom>
          <a:noFill/>
          <a:ln w="9525">
            <a:noFill/>
            <a:miter lim="800000"/>
            <a:headEnd/>
            <a:tailEnd/>
          </a:ln>
          <a:effectLst/>
        </p:spPr>
      </p:pic>
      <p:sp>
        <p:nvSpPr>
          <p:cNvPr id="9" name="Rectangle 8"/>
          <p:cNvSpPr/>
          <p:nvPr/>
        </p:nvSpPr>
        <p:spPr>
          <a:xfrm>
            <a:off x="5168259" y="5144125"/>
            <a:ext cx="3506089" cy="1446550"/>
          </a:xfrm>
          <a:prstGeom prst="rect">
            <a:avLst/>
          </a:prstGeom>
          <a:noFill/>
        </p:spPr>
        <p:txBody>
          <a:bodyPr wrap="none" lIns="91440" tIns="45720" rIns="91440" bIns="45720">
            <a:spAutoFit/>
          </a:bodyPr>
          <a:lstStyle/>
          <a:p>
            <a:pPr algn="ct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WHY?</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randombar(horizontal)">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417638"/>
          </a:xfrm>
        </p:spPr>
        <p:txBody>
          <a:bodyPr/>
          <a:lstStyle/>
          <a:p>
            <a:r>
              <a:rPr lang="en-US" dirty="0" smtClean="0"/>
              <a:t>3- God will Reward His faithful</a:t>
            </a:r>
            <a:endParaRPr lang="en-US" dirty="0"/>
          </a:p>
        </p:txBody>
      </p:sp>
      <p:sp>
        <p:nvSpPr>
          <p:cNvPr id="5" name="Rectangle 4"/>
          <p:cNvSpPr/>
          <p:nvPr/>
        </p:nvSpPr>
        <p:spPr>
          <a:xfrm>
            <a:off x="3048000" y="3962400"/>
            <a:ext cx="46482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752600"/>
            <a:ext cx="8001000" cy="3763963"/>
          </a:xfrm>
        </p:spPr>
        <p:txBody>
          <a:bodyPr/>
          <a:lstStyle/>
          <a:p>
            <a:r>
              <a:rPr lang="en-US" baseline="30000" dirty="0" smtClean="0">
                <a:solidFill>
                  <a:schemeClr val="tx1"/>
                </a:solidFill>
              </a:rPr>
              <a:t>23</a:t>
            </a:r>
            <a:r>
              <a:rPr lang="en-US" dirty="0" smtClean="0">
                <a:solidFill>
                  <a:schemeClr val="tx1"/>
                </a:solidFill>
              </a:rPr>
              <a:t> " 'On that day,' declares the LORD Almighty, 'I will take you, my servant </a:t>
            </a:r>
            <a:r>
              <a:rPr lang="en-US" dirty="0" err="1" smtClean="0">
                <a:solidFill>
                  <a:schemeClr val="tx1"/>
                </a:solidFill>
              </a:rPr>
              <a:t>Zerubbabel</a:t>
            </a:r>
            <a:r>
              <a:rPr lang="en-US" dirty="0" smtClean="0">
                <a:solidFill>
                  <a:schemeClr val="tx1"/>
                </a:solidFill>
              </a:rPr>
              <a:t> son of </a:t>
            </a:r>
            <a:r>
              <a:rPr lang="en-US" dirty="0" err="1" smtClean="0">
                <a:solidFill>
                  <a:schemeClr val="tx1"/>
                </a:solidFill>
              </a:rPr>
              <a:t>Shealtiel</a:t>
            </a:r>
            <a:r>
              <a:rPr lang="en-US" dirty="0" smtClean="0">
                <a:solidFill>
                  <a:schemeClr val="tx1"/>
                </a:solidFill>
              </a:rPr>
              <a:t>,' declares the LORD, 'and I will make you like my signet ring, for I have chosen you,' declares the LORD Almighty.“   (Haggai 2:20-23 NIV)</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220786" y="1744394"/>
            <a:ext cx="4835024" cy="3968258"/>
          </a:xfrm>
          <a:prstGeom prst="rect">
            <a:avLst/>
          </a:prstGeom>
          <a:noFill/>
          <a:ln w="9525">
            <a:noFill/>
            <a:miter lim="800000"/>
            <a:headEnd/>
            <a:tailEnd/>
          </a:ln>
          <a:effectLst/>
        </p:spPr>
      </p:pic>
      <p:sp>
        <p:nvSpPr>
          <p:cNvPr id="2" name="Title 1"/>
          <p:cNvSpPr>
            <a:spLocks noGrp="1"/>
          </p:cNvSpPr>
          <p:nvPr>
            <p:ph type="title"/>
          </p:nvPr>
        </p:nvSpPr>
        <p:spPr>
          <a:xfrm>
            <a:off x="0" y="0"/>
            <a:ext cx="9144000" cy="1417638"/>
          </a:xfrm>
        </p:spPr>
        <p:txBody>
          <a:bodyPr/>
          <a:lstStyle/>
          <a:p>
            <a:r>
              <a:rPr lang="en-US" dirty="0" smtClean="0"/>
              <a:t>The New Testament Rewards</a:t>
            </a:r>
            <a:endParaRPr lang="en-US" dirty="0"/>
          </a:p>
        </p:txBody>
      </p:sp>
      <p:sp>
        <p:nvSpPr>
          <p:cNvPr id="3" name="Content Placeholder 2"/>
          <p:cNvSpPr>
            <a:spLocks noGrp="1"/>
          </p:cNvSpPr>
          <p:nvPr>
            <p:ph idx="1"/>
          </p:nvPr>
        </p:nvSpPr>
        <p:spPr>
          <a:xfrm>
            <a:off x="457200" y="5486400"/>
            <a:ext cx="8229600" cy="1371600"/>
          </a:xfrm>
        </p:spPr>
        <p:txBody>
          <a:bodyPr/>
          <a:lstStyle/>
          <a:p>
            <a:pPr algn="ctr"/>
            <a:r>
              <a:rPr lang="en-US" sz="6000" dirty="0" smtClean="0"/>
              <a:t>CROWNS</a:t>
            </a:r>
            <a:endParaRPr lang="en-US" sz="6000" dirty="0"/>
          </a:p>
        </p:txBody>
      </p:sp>
      <p:pic>
        <p:nvPicPr>
          <p:cNvPr id="2056" name="Picture 8"/>
          <p:cNvPicPr>
            <a:picLocks noChangeAspect="1" noChangeArrowheads="1"/>
          </p:cNvPicPr>
          <p:nvPr/>
        </p:nvPicPr>
        <p:blipFill>
          <a:blip r:embed="rId4" cstate="print"/>
          <a:srcRect/>
          <a:stretch>
            <a:fillRect/>
          </a:stretch>
        </p:blipFill>
        <p:spPr bwMode="auto">
          <a:xfrm>
            <a:off x="4138613" y="1120945"/>
            <a:ext cx="5005387" cy="5043487"/>
          </a:xfrm>
          <a:prstGeom prst="rect">
            <a:avLst/>
          </a:prstGeom>
          <a:noFill/>
          <a:ln w="9525">
            <a:noFill/>
            <a:miter lim="800000"/>
            <a:headEnd/>
            <a:tailEnd/>
          </a:ln>
          <a:effectLst/>
        </p:spPr>
      </p:pic>
      <p:pic>
        <p:nvPicPr>
          <p:cNvPr id="2057" name="Picture 9"/>
          <p:cNvPicPr>
            <a:picLocks noChangeAspect="1" noChangeArrowheads="1"/>
          </p:cNvPicPr>
          <p:nvPr/>
        </p:nvPicPr>
        <p:blipFill>
          <a:blip r:embed="rId5" cstate="print"/>
          <a:srcRect/>
          <a:stretch>
            <a:fillRect/>
          </a:stretch>
        </p:blipFill>
        <p:spPr bwMode="auto">
          <a:xfrm>
            <a:off x="5938813" y="2018372"/>
            <a:ext cx="1739900" cy="15621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7"/>
                                        </p:tgtEl>
                                        <p:attrNameLst>
                                          <p:attrName>style.visibility</p:attrName>
                                        </p:attrNameLst>
                                      </p:cBhvr>
                                      <p:to>
                                        <p:strVal val="visible"/>
                                      </p:to>
                                    </p:set>
                                    <p:animEffect transition="in" filter="randombar(horizontal)">
                                      <p:cBhvr>
                                        <p:cTn id="12"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“Five” crowns …</a:t>
            </a:r>
            <a:endParaRPr lang="en-US" dirty="0"/>
          </a:p>
        </p:txBody>
      </p:sp>
      <p:sp>
        <p:nvSpPr>
          <p:cNvPr id="5" name="Content Placeholder 4"/>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4937760" y="1340119"/>
            <a:ext cx="3960600" cy="363984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“Forever”  Crown</a:t>
            </a:r>
            <a:endParaRPr lang="en-US" dirty="0"/>
          </a:p>
        </p:txBody>
      </p:sp>
      <p:sp>
        <p:nvSpPr>
          <p:cNvPr id="5" name="Rectangle 4"/>
          <p:cNvSpPr/>
          <p:nvPr/>
        </p:nvSpPr>
        <p:spPr>
          <a:xfrm>
            <a:off x="6499274" y="5542671"/>
            <a:ext cx="1814732" cy="5767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7822" y="5976425"/>
            <a:ext cx="4138246" cy="5767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600"/>
              </a:lnSpc>
            </a:pPr>
            <a:r>
              <a:rPr lang="en-US" dirty="0" smtClean="0"/>
              <a:t>SUBMISSION TO GOD</a:t>
            </a:r>
          </a:p>
          <a:p>
            <a:pPr>
              <a:lnSpc>
                <a:spcPts val="3800"/>
              </a:lnSpc>
            </a:pPr>
            <a:r>
              <a:rPr lang="en-US" baseline="30000" dirty="0" smtClean="0"/>
              <a:t>24</a:t>
            </a:r>
            <a:r>
              <a:rPr lang="en-US" dirty="0" smtClean="0"/>
              <a:t> Do you not know that </a:t>
            </a:r>
            <a:br>
              <a:rPr lang="en-US" dirty="0" smtClean="0"/>
            </a:br>
            <a:r>
              <a:rPr lang="en-US" dirty="0" smtClean="0"/>
              <a:t>in a race all the runners </a:t>
            </a:r>
            <a:br>
              <a:rPr lang="en-US" dirty="0" smtClean="0"/>
            </a:br>
            <a:r>
              <a:rPr lang="en-US" dirty="0" smtClean="0"/>
              <a:t>run, but only one gets the </a:t>
            </a:r>
            <a:br>
              <a:rPr lang="en-US" dirty="0" smtClean="0"/>
            </a:br>
            <a:r>
              <a:rPr lang="en-US" dirty="0" smtClean="0"/>
              <a:t>prize? Run in such a way as to </a:t>
            </a:r>
            <a:br>
              <a:rPr lang="en-US" dirty="0" smtClean="0"/>
            </a:br>
            <a:r>
              <a:rPr lang="en-US" dirty="0" smtClean="0"/>
              <a:t>get the prize.   </a:t>
            </a:r>
            <a:r>
              <a:rPr lang="en-US" baseline="30000" dirty="0" smtClean="0"/>
              <a:t>25</a:t>
            </a:r>
            <a:r>
              <a:rPr lang="en-US" dirty="0" smtClean="0"/>
              <a:t> Everyone who </a:t>
            </a:r>
            <a:br>
              <a:rPr lang="en-US" dirty="0" smtClean="0"/>
            </a:br>
            <a:r>
              <a:rPr lang="en-US" dirty="0" smtClean="0"/>
              <a:t>competes in the games goes into strict training. They do it to get a crown that will not last; but we do it to get a crown that will last forever.</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4937760" y="1340119"/>
            <a:ext cx="3960600" cy="363984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“Forever”  Crown</a:t>
            </a:r>
            <a:endParaRPr lang="en-US" dirty="0"/>
          </a:p>
        </p:txBody>
      </p:sp>
      <p:sp>
        <p:nvSpPr>
          <p:cNvPr id="3" name="Content Placeholder 2"/>
          <p:cNvSpPr>
            <a:spLocks noGrp="1"/>
          </p:cNvSpPr>
          <p:nvPr>
            <p:ph idx="1"/>
          </p:nvPr>
        </p:nvSpPr>
        <p:spPr/>
        <p:txBody>
          <a:bodyPr/>
          <a:lstStyle/>
          <a:p>
            <a:pPr>
              <a:lnSpc>
                <a:spcPts val="3600"/>
              </a:lnSpc>
            </a:pPr>
            <a:r>
              <a:rPr lang="en-US" dirty="0" smtClean="0"/>
              <a:t>SUBMISSION TO GOD</a:t>
            </a:r>
          </a:p>
          <a:p>
            <a:pPr>
              <a:lnSpc>
                <a:spcPts val="3800"/>
              </a:lnSpc>
            </a:pPr>
            <a:r>
              <a:rPr lang="en-US" baseline="30000" dirty="0" smtClean="0"/>
              <a:t>26</a:t>
            </a:r>
            <a:r>
              <a:rPr lang="en-US" dirty="0" smtClean="0"/>
              <a:t> Therefore I do not run </a:t>
            </a:r>
            <a:br>
              <a:rPr lang="en-US" dirty="0" smtClean="0"/>
            </a:br>
            <a:r>
              <a:rPr lang="en-US" dirty="0" smtClean="0"/>
              <a:t>like a man running </a:t>
            </a:r>
            <a:br>
              <a:rPr lang="en-US" dirty="0" smtClean="0"/>
            </a:br>
            <a:r>
              <a:rPr lang="en-US" dirty="0" smtClean="0"/>
              <a:t>aimlessly; I do not fight </a:t>
            </a:r>
            <a:br>
              <a:rPr lang="en-US" dirty="0" smtClean="0"/>
            </a:br>
            <a:r>
              <a:rPr lang="en-US" dirty="0" smtClean="0"/>
              <a:t>like a man beating the air.</a:t>
            </a:r>
          </a:p>
          <a:p>
            <a:pPr>
              <a:lnSpc>
                <a:spcPts val="3800"/>
              </a:lnSpc>
            </a:pPr>
            <a:r>
              <a:rPr lang="en-US" dirty="0" smtClean="0"/>
              <a:t> </a:t>
            </a:r>
            <a:r>
              <a:rPr lang="en-US" baseline="30000" dirty="0" smtClean="0"/>
              <a:t>27</a:t>
            </a:r>
            <a:r>
              <a:rPr lang="en-US" dirty="0" smtClean="0"/>
              <a:t> No, I beat my body and make </a:t>
            </a:r>
            <a:br>
              <a:rPr lang="en-US" dirty="0" smtClean="0"/>
            </a:br>
            <a:r>
              <a:rPr lang="en-US" dirty="0" smtClean="0"/>
              <a:t>it my slave so that after I have preached to others, I myself will not be disqualified for the prize. (1Corinthians 9:24-27 NIV)</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4937760" y="1340119"/>
            <a:ext cx="3960600" cy="363984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 The “Joyful”  Crown</a:t>
            </a:r>
            <a:endParaRPr lang="en-US" dirty="0"/>
          </a:p>
        </p:txBody>
      </p:sp>
      <p:sp>
        <p:nvSpPr>
          <p:cNvPr id="5" name="Rectangle 4"/>
          <p:cNvSpPr/>
          <p:nvPr/>
        </p:nvSpPr>
        <p:spPr>
          <a:xfrm>
            <a:off x="464234" y="3474720"/>
            <a:ext cx="3699803" cy="6049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600"/>
              </a:lnSpc>
            </a:pPr>
            <a:r>
              <a:rPr lang="en-US" dirty="0" smtClean="0"/>
              <a:t>SHARING THE FAITH</a:t>
            </a:r>
          </a:p>
          <a:p>
            <a:pPr>
              <a:lnSpc>
                <a:spcPts val="3600"/>
              </a:lnSpc>
            </a:pPr>
            <a:r>
              <a:rPr lang="en-US" dirty="0" smtClean="0"/>
              <a:t>Therefore, my </a:t>
            </a:r>
            <a:br>
              <a:rPr lang="en-US" dirty="0" smtClean="0"/>
            </a:br>
            <a:r>
              <a:rPr lang="en-US" dirty="0" smtClean="0"/>
              <a:t>brothers, you whom </a:t>
            </a:r>
            <a:br>
              <a:rPr lang="en-US" dirty="0" smtClean="0"/>
            </a:br>
            <a:r>
              <a:rPr lang="en-US" dirty="0" smtClean="0"/>
              <a:t>I love and long for, </a:t>
            </a:r>
            <a:br>
              <a:rPr lang="en-US" dirty="0" smtClean="0"/>
            </a:br>
            <a:r>
              <a:rPr lang="en-US" dirty="0" smtClean="0"/>
              <a:t>my joy and crown, </a:t>
            </a:r>
            <a:br>
              <a:rPr lang="en-US" dirty="0" smtClean="0"/>
            </a:br>
            <a:r>
              <a:rPr lang="en-US" dirty="0" smtClean="0"/>
              <a:t>(Phil. 4:1 NIV)</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“Joyful”  Crown</a:t>
            </a:r>
            <a:endParaRPr lang="en-US" dirty="0"/>
          </a:p>
        </p:txBody>
      </p:sp>
      <p:sp>
        <p:nvSpPr>
          <p:cNvPr id="5" name="Rectangle 4"/>
          <p:cNvSpPr/>
          <p:nvPr/>
        </p:nvSpPr>
        <p:spPr>
          <a:xfrm>
            <a:off x="1631852" y="2588455"/>
            <a:ext cx="2869810"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8302" y="3036277"/>
            <a:ext cx="1362222"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600"/>
              </a:lnSpc>
            </a:pPr>
            <a:r>
              <a:rPr lang="en-US" dirty="0" smtClean="0"/>
              <a:t>SHARING THE FAITH</a:t>
            </a:r>
          </a:p>
          <a:p>
            <a:pPr>
              <a:lnSpc>
                <a:spcPts val="3600"/>
              </a:lnSpc>
            </a:pPr>
            <a:r>
              <a:rPr lang="en-US" baseline="30000" dirty="0" smtClean="0"/>
              <a:t>19</a:t>
            </a:r>
            <a:r>
              <a:rPr lang="en-US" dirty="0" smtClean="0"/>
              <a:t> For what is our </a:t>
            </a:r>
            <a:br>
              <a:rPr lang="en-US" dirty="0" smtClean="0"/>
            </a:br>
            <a:r>
              <a:rPr lang="en-US" dirty="0" smtClean="0"/>
              <a:t>hope, our joy, or the </a:t>
            </a:r>
            <a:br>
              <a:rPr lang="en-US" dirty="0" smtClean="0"/>
            </a:br>
            <a:r>
              <a:rPr lang="en-US" dirty="0" smtClean="0"/>
              <a:t>crown in which we </a:t>
            </a:r>
            <a:br>
              <a:rPr lang="en-US" dirty="0" smtClean="0"/>
            </a:br>
            <a:r>
              <a:rPr lang="en-US" dirty="0" smtClean="0"/>
              <a:t>will glory in the </a:t>
            </a:r>
            <a:br>
              <a:rPr lang="en-US" dirty="0" smtClean="0"/>
            </a:br>
            <a:r>
              <a:rPr lang="en-US" dirty="0" smtClean="0"/>
              <a:t>presence of our Lord </a:t>
            </a:r>
            <a:br>
              <a:rPr lang="en-US" dirty="0" smtClean="0"/>
            </a:br>
            <a:r>
              <a:rPr lang="en-US" dirty="0" smtClean="0"/>
              <a:t>Jesus when he comes? Is it not you?</a:t>
            </a:r>
          </a:p>
          <a:p>
            <a:pPr>
              <a:lnSpc>
                <a:spcPts val="3600"/>
              </a:lnSpc>
            </a:pPr>
            <a:r>
              <a:rPr lang="en-US" dirty="0" smtClean="0"/>
              <a:t> </a:t>
            </a:r>
            <a:r>
              <a:rPr lang="en-US" baseline="30000" dirty="0" smtClean="0"/>
              <a:t>20</a:t>
            </a:r>
            <a:r>
              <a:rPr lang="en-US" dirty="0" smtClean="0"/>
              <a:t> Indeed, you are our glory and joy.   (1Thes. 2:19-20 NIV)</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messages are a formula: </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ectangular Callout 4"/>
          <p:cNvSpPr/>
          <p:nvPr/>
        </p:nvSpPr>
        <p:spPr>
          <a:xfrm>
            <a:off x="381000" y="1676400"/>
            <a:ext cx="4572000" cy="4800600"/>
          </a:xfrm>
          <a:prstGeom prst="wedgeRectCallout">
            <a:avLst>
              <a:gd name="adj1" fmla="val 68500"/>
              <a:gd name="adj2" fmla="val 8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1752600"/>
            <a:ext cx="4495800" cy="4525963"/>
          </a:xfrm>
        </p:spPr>
        <p:txBody>
          <a:bodyPr/>
          <a:lstStyle/>
          <a:p>
            <a:pPr>
              <a:lnSpc>
                <a:spcPts val="4500"/>
              </a:lnSpc>
              <a:buNone/>
            </a:pPr>
            <a:r>
              <a:rPr lang="en-US" sz="4800" dirty="0" smtClean="0">
                <a:solidFill>
                  <a:schemeClr val="tx1"/>
                </a:solidFill>
              </a:rPr>
              <a:t>Consider your … </a:t>
            </a:r>
          </a:p>
          <a:p>
            <a:pPr marL="742950" indent="-742950">
              <a:lnSpc>
                <a:spcPts val="4500"/>
              </a:lnSpc>
              <a:buAutoNum type="arabicPeriod"/>
            </a:pPr>
            <a:r>
              <a:rPr lang="en-US" sz="4800" dirty="0" smtClean="0">
                <a:solidFill>
                  <a:schemeClr val="tx1"/>
                </a:solidFill>
              </a:rPr>
              <a:t>Ways</a:t>
            </a:r>
          </a:p>
          <a:p>
            <a:pPr marL="742950" indent="-742950">
              <a:lnSpc>
                <a:spcPts val="4500"/>
              </a:lnSpc>
              <a:buAutoNum type="arabicPeriod"/>
            </a:pPr>
            <a:r>
              <a:rPr lang="en-US" sz="4800" dirty="0" smtClean="0">
                <a:solidFill>
                  <a:schemeClr val="tx1"/>
                </a:solidFill>
              </a:rPr>
              <a:t>Attitudes</a:t>
            </a:r>
          </a:p>
          <a:p>
            <a:pPr marL="742950" indent="-742950">
              <a:lnSpc>
                <a:spcPts val="4500"/>
              </a:lnSpc>
              <a:buAutoNum type="arabicPeriod"/>
            </a:pPr>
            <a:r>
              <a:rPr lang="en-US" sz="4800" dirty="0" smtClean="0">
                <a:solidFill>
                  <a:schemeClr val="tx1"/>
                </a:solidFill>
              </a:rPr>
              <a:t>Heart</a:t>
            </a:r>
          </a:p>
          <a:p>
            <a:pPr algn="ctr">
              <a:lnSpc>
                <a:spcPts val="4500"/>
              </a:lnSpc>
            </a:pPr>
            <a:r>
              <a:rPr lang="en-US" sz="4800" dirty="0" smtClean="0">
                <a:solidFill>
                  <a:schemeClr val="tx1"/>
                </a:solidFill>
              </a:rPr>
              <a:t>The Result is</a:t>
            </a:r>
            <a:br>
              <a:rPr lang="en-US" sz="4800" dirty="0" smtClean="0">
                <a:solidFill>
                  <a:schemeClr val="tx1"/>
                </a:solidFill>
              </a:rPr>
            </a:br>
            <a:r>
              <a:rPr lang="en-US" sz="4800" dirty="0" smtClean="0">
                <a:solidFill>
                  <a:schemeClr val="tx1"/>
                </a:solidFill>
              </a:rPr>
              <a:t>“God will bless</a:t>
            </a:r>
            <a:br>
              <a:rPr lang="en-US" sz="4800" dirty="0" smtClean="0">
                <a:solidFill>
                  <a:schemeClr val="tx1"/>
                </a:solidFill>
              </a:rPr>
            </a:br>
            <a:r>
              <a:rPr lang="en-US" sz="4800" dirty="0" smtClean="0">
                <a:solidFill>
                  <a:schemeClr val="tx1"/>
                </a:solidFill>
              </a:rPr>
              <a:t>YOU”</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“Righteous” Crown</a:t>
            </a:r>
            <a:endParaRPr lang="en-US" dirty="0"/>
          </a:p>
        </p:txBody>
      </p:sp>
      <p:sp>
        <p:nvSpPr>
          <p:cNvPr id="5" name="Rectangle 4"/>
          <p:cNvSpPr/>
          <p:nvPr/>
        </p:nvSpPr>
        <p:spPr>
          <a:xfrm>
            <a:off x="1786597" y="4445391"/>
            <a:ext cx="5486400" cy="590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01724"/>
            <a:ext cx="8229600" cy="4525963"/>
          </a:xfrm>
        </p:spPr>
        <p:txBody>
          <a:bodyPr/>
          <a:lstStyle/>
          <a:p>
            <a:pPr>
              <a:lnSpc>
                <a:spcPts val="3600"/>
              </a:lnSpc>
            </a:pPr>
            <a:r>
              <a:rPr lang="en-US" dirty="0" smtClean="0"/>
              <a:t>LOVE HIS APPEARING</a:t>
            </a:r>
          </a:p>
          <a:p>
            <a:pPr>
              <a:lnSpc>
                <a:spcPts val="3600"/>
              </a:lnSpc>
            </a:pPr>
            <a:r>
              <a:rPr lang="en-US" baseline="30000" dirty="0" smtClean="0"/>
              <a:t>7</a:t>
            </a:r>
            <a:r>
              <a:rPr lang="en-US" dirty="0" smtClean="0"/>
              <a:t> I have fought the </a:t>
            </a:r>
            <a:br>
              <a:rPr lang="en-US" dirty="0" smtClean="0"/>
            </a:br>
            <a:r>
              <a:rPr lang="en-US" dirty="0" smtClean="0"/>
              <a:t>good fight, I have </a:t>
            </a:r>
            <a:br>
              <a:rPr lang="en-US" dirty="0" smtClean="0"/>
            </a:br>
            <a:r>
              <a:rPr lang="en-US" dirty="0" smtClean="0"/>
              <a:t>finished the race, </a:t>
            </a:r>
            <a:br>
              <a:rPr lang="en-US" dirty="0" smtClean="0"/>
            </a:br>
            <a:r>
              <a:rPr lang="en-US" dirty="0" smtClean="0"/>
              <a:t>I have kept the faith.</a:t>
            </a:r>
          </a:p>
          <a:p>
            <a:pPr>
              <a:lnSpc>
                <a:spcPts val="3600"/>
              </a:lnSpc>
            </a:pPr>
            <a:r>
              <a:rPr lang="en-US" dirty="0" smtClean="0"/>
              <a:t> </a:t>
            </a:r>
            <a:r>
              <a:rPr lang="en-US" baseline="30000" dirty="0" smtClean="0"/>
              <a:t>8</a:t>
            </a:r>
            <a:r>
              <a:rPr lang="en-US" dirty="0" smtClean="0"/>
              <a:t> Now there is in store </a:t>
            </a:r>
            <a:br>
              <a:rPr lang="en-US" dirty="0" smtClean="0"/>
            </a:br>
            <a:r>
              <a:rPr lang="en-US" dirty="0" smtClean="0"/>
              <a:t>for me the crown of righteousness, which the Lord, the righteous Judge, will award to me on that day—and not only to me, but also to all who have longed for his appearing.   (2Timothy 4:7-8 NIV)</a:t>
            </a:r>
          </a:p>
          <a:p>
            <a:pPr>
              <a:lnSpc>
                <a:spcPts val="3600"/>
              </a:lnSpc>
            </a:pP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The Crown of “Life”</a:t>
            </a:r>
            <a:endParaRPr lang="en-US" dirty="0"/>
          </a:p>
        </p:txBody>
      </p:sp>
      <p:sp>
        <p:nvSpPr>
          <p:cNvPr id="5" name="Rectangle 4"/>
          <p:cNvSpPr/>
          <p:nvPr/>
        </p:nvSpPr>
        <p:spPr>
          <a:xfrm>
            <a:off x="1885070" y="4839284"/>
            <a:ext cx="3432517" cy="576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600"/>
              </a:lnSpc>
            </a:pPr>
            <a:r>
              <a:rPr lang="en-US" dirty="0" smtClean="0"/>
              <a:t>ENDURE  TRIALS</a:t>
            </a:r>
          </a:p>
          <a:p>
            <a:pPr>
              <a:lnSpc>
                <a:spcPts val="3600"/>
              </a:lnSpc>
            </a:pPr>
            <a:r>
              <a:rPr lang="en-US" baseline="30000" dirty="0" smtClean="0"/>
              <a:t/>
            </a:r>
            <a:br>
              <a:rPr lang="en-US" baseline="30000" dirty="0" smtClean="0"/>
            </a:br>
            <a:r>
              <a:rPr lang="en-US" baseline="30000" dirty="0" smtClean="0"/>
              <a:t>12</a:t>
            </a:r>
            <a:r>
              <a:rPr lang="en-US" dirty="0" smtClean="0"/>
              <a:t> Blessed is the man </a:t>
            </a:r>
            <a:br>
              <a:rPr lang="en-US" dirty="0" smtClean="0"/>
            </a:br>
            <a:r>
              <a:rPr lang="en-US" dirty="0" smtClean="0"/>
              <a:t>who perseveres </a:t>
            </a:r>
            <a:br>
              <a:rPr lang="en-US" dirty="0" smtClean="0"/>
            </a:br>
            <a:r>
              <a:rPr lang="en-US" dirty="0" smtClean="0"/>
              <a:t>under trial, because </a:t>
            </a:r>
            <a:br>
              <a:rPr lang="en-US" dirty="0" smtClean="0"/>
            </a:br>
            <a:r>
              <a:rPr lang="en-US" dirty="0" smtClean="0"/>
              <a:t>when he has stood </a:t>
            </a:r>
            <a:br>
              <a:rPr lang="en-US" dirty="0" smtClean="0"/>
            </a:br>
            <a:r>
              <a:rPr lang="en-US" dirty="0" smtClean="0"/>
              <a:t>the test, he will </a:t>
            </a:r>
            <a:br>
              <a:rPr lang="en-US" dirty="0" smtClean="0"/>
            </a:br>
            <a:r>
              <a:rPr lang="en-US" dirty="0" smtClean="0"/>
              <a:t>receive the crown of life </a:t>
            </a:r>
            <a:br>
              <a:rPr lang="en-US" dirty="0" smtClean="0"/>
            </a:br>
            <a:r>
              <a:rPr lang="en-US" dirty="0" smtClean="0"/>
              <a:t>that God has promised to those who love him. (James 1:12 NIV)</a:t>
            </a:r>
          </a:p>
          <a:p>
            <a:pPr>
              <a:lnSpc>
                <a:spcPts val="3600"/>
              </a:lnSpc>
            </a:pP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The Crown of “Life”</a:t>
            </a:r>
            <a:endParaRPr lang="en-US" dirty="0"/>
          </a:p>
        </p:txBody>
      </p:sp>
      <p:sp>
        <p:nvSpPr>
          <p:cNvPr id="5" name="Rectangle 4"/>
          <p:cNvSpPr/>
          <p:nvPr/>
        </p:nvSpPr>
        <p:spPr>
          <a:xfrm>
            <a:off x="450166" y="3924886"/>
            <a:ext cx="3432517" cy="576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600"/>
              </a:lnSpc>
            </a:pPr>
            <a:r>
              <a:rPr lang="en-US" dirty="0" smtClean="0"/>
              <a:t>ENDURE  TRIALS</a:t>
            </a:r>
          </a:p>
          <a:p>
            <a:pPr>
              <a:lnSpc>
                <a:spcPts val="3600"/>
              </a:lnSpc>
            </a:pPr>
            <a:r>
              <a:rPr lang="en-US" baseline="30000" dirty="0" smtClean="0"/>
              <a:t/>
            </a:r>
            <a:br>
              <a:rPr lang="en-US" baseline="30000" dirty="0" smtClean="0"/>
            </a:br>
            <a:r>
              <a:rPr lang="en-US" dirty="0" smtClean="0"/>
              <a:t>Be faithful, even to </a:t>
            </a:r>
            <a:br>
              <a:rPr lang="en-US" dirty="0" smtClean="0"/>
            </a:br>
            <a:r>
              <a:rPr lang="en-US" dirty="0" smtClean="0"/>
              <a:t>the point of death,</a:t>
            </a:r>
            <a:br>
              <a:rPr lang="en-US" dirty="0" smtClean="0"/>
            </a:br>
            <a:r>
              <a:rPr lang="en-US" dirty="0" smtClean="0"/>
              <a:t>and I will give you </a:t>
            </a:r>
            <a:br>
              <a:rPr lang="en-US" dirty="0" smtClean="0"/>
            </a:br>
            <a:r>
              <a:rPr lang="en-US" dirty="0" smtClean="0"/>
              <a:t>the crown of life. </a:t>
            </a:r>
            <a:br>
              <a:rPr lang="en-US" dirty="0" smtClean="0"/>
            </a:br>
            <a:r>
              <a:rPr lang="en-US" dirty="0" smtClean="0"/>
              <a:t>(Rev 2:10 NIV)</a:t>
            </a:r>
          </a:p>
          <a:p>
            <a:pPr>
              <a:lnSpc>
                <a:spcPts val="3600"/>
              </a:lnSpc>
            </a:pP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Crown of “Glory”</a:t>
            </a:r>
            <a:endParaRPr lang="en-US" dirty="0"/>
          </a:p>
        </p:txBody>
      </p:sp>
      <p:sp>
        <p:nvSpPr>
          <p:cNvPr id="3" name="Content Placeholder 2"/>
          <p:cNvSpPr>
            <a:spLocks noGrp="1"/>
          </p:cNvSpPr>
          <p:nvPr>
            <p:ph idx="1"/>
          </p:nvPr>
        </p:nvSpPr>
        <p:spPr>
          <a:xfrm>
            <a:off x="457200" y="1445452"/>
            <a:ext cx="8229600" cy="4525963"/>
          </a:xfrm>
        </p:spPr>
        <p:txBody>
          <a:bodyPr/>
          <a:lstStyle/>
          <a:p>
            <a:pPr>
              <a:lnSpc>
                <a:spcPts val="3600"/>
              </a:lnSpc>
            </a:pPr>
            <a:r>
              <a:rPr lang="en-US" dirty="0" smtClean="0"/>
              <a:t>FAITHFUL  MINISTRY</a:t>
            </a:r>
          </a:p>
          <a:p>
            <a:pPr>
              <a:lnSpc>
                <a:spcPts val="3600"/>
              </a:lnSpc>
            </a:pPr>
            <a:r>
              <a:rPr lang="en-US" baseline="30000" dirty="0" smtClean="0"/>
              <a:t>2</a:t>
            </a:r>
            <a:r>
              <a:rPr lang="en-US" dirty="0" smtClean="0"/>
              <a:t> Be shepherds of God's </a:t>
            </a:r>
            <a:br>
              <a:rPr lang="en-US" dirty="0" smtClean="0"/>
            </a:br>
            <a:r>
              <a:rPr lang="en-US" dirty="0" smtClean="0"/>
              <a:t>flock that is under </a:t>
            </a:r>
            <a:br>
              <a:rPr lang="en-US" dirty="0" smtClean="0"/>
            </a:br>
            <a:r>
              <a:rPr lang="en-US" dirty="0" smtClean="0"/>
              <a:t>your care, serving </a:t>
            </a:r>
            <a:br>
              <a:rPr lang="en-US" dirty="0" smtClean="0"/>
            </a:br>
            <a:r>
              <a:rPr lang="en-US" dirty="0" smtClean="0"/>
              <a:t>as overseers--not </a:t>
            </a:r>
            <a:br>
              <a:rPr lang="en-US" dirty="0" smtClean="0"/>
            </a:br>
            <a:r>
              <a:rPr lang="en-US" dirty="0" smtClean="0"/>
              <a:t>because you must, </a:t>
            </a:r>
            <a:br>
              <a:rPr lang="en-US" dirty="0" smtClean="0"/>
            </a:br>
            <a:r>
              <a:rPr lang="en-US" dirty="0" smtClean="0"/>
              <a:t>but because you are </a:t>
            </a:r>
            <a:br>
              <a:rPr lang="en-US" dirty="0" smtClean="0"/>
            </a:br>
            <a:r>
              <a:rPr lang="en-US" dirty="0" smtClean="0"/>
              <a:t>willing, as God wants you to be; not greedy for money, but eager to serve;  </a:t>
            </a:r>
            <a:r>
              <a:rPr lang="en-US" baseline="30000" dirty="0" smtClean="0"/>
              <a:t>3</a:t>
            </a:r>
            <a:r>
              <a:rPr lang="en-US" dirty="0" smtClean="0"/>
              <a:t> not lording it over those entrusted to you, but being examples to the flock.  </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Crown of “Glory”</a:t>
            </a:r>
            <a:endParaRPr lang="en-US" dirty="0"/>
          </a:p>
        </p:txBody>
      </p:sp>
      <p:sp>
        <p:nvSpPr>
          <p:cNvPr id="5" name="Rectangle 4"/>
          <p:cNvSpPr/>
          <p:nvPr/>
        </p:nvSpPr>
        <p:spPr>
          <a:xfrm>
            <a:off x="1983545" y="3882683"/>
            <a:ext cx="2152357" cy="5767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6098" y="4346917"/>
            <a:ext cx="1674056" cy="5767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45452"/>
            <a:ext cx="8229600" cy="4525963"/>
          </a:xfrm>
        </p:spPr>
        <p:txBody>
          <a:bodyPr/>
          <a:lstStyle/>
          <a:p>
            <a:pPr>
              <a:lnSpc>
                <a:spcPts val="3600"/>
              </a:lnSpc>
            </a:pPr>
            <a:r>
              <a:rPr lang="en-US" dirty="0" smtClean="0"/>
              <a:t>FAITHFUL  MINISTRY</a:t>
            </a:r>
          </a:p>
          <a:p>
            <a:pPr>
              <a:lnSpc>
                <a:spcPts val="3600"/>
              </a:lnSpc>
            </a:pPr>
            <a:endParaRPr lang="en-US" baseline="30000" dirty="0" smtClean="0"/>
          </a:p>
          <a:p>
            <a:pPr>
              <a:lnSpc>
                <a:spcPts val="3600"/>
              </a:lnSpc>
            </a:pPr>
            <a:r>
              <a:rPr lang="en-US" baseline="30000" dirty="0" smtClean="0"/>
              <a:t>4</a:t>
            </a:r>
            <a:r>
              <a:rPr lang="en-US" dirty="0" smtClean="0"/>
              <a:t> And when the </a:t>
            </a:r>
            <a:br>
              <a:rPr lang="en-US" dirty="0" smtClean="0"/>
            </a:br>
            <a:r>
              <a:rPr lang="en-US" dirty="0" smtClean="0"/>
              <a:t>Chief Shepherd </a:t>
            </a:r>
            <a:br>
              <a:rPr lang="en-US" dirty="0" smtClean="0"/>
            </a:br>
            <a:r>
              <a:rPr lang="en-US" dirty="0" smtClean="0"/>
              <a:t>appears, you will </a:t>
            </a:r>
            <a:br>
              <a:rPr lang="en-US" dirty="0" smtClean="0"/>
            </a:br>
            <a:r>
              <a:rPr lang="en-US" dirty="0" smtClean="0"/>
              <a:t>receive the crown </a:t>
            </a:r>
            <a:br>
              <a:rPr lang="en-US" dirty="0" smtClean="0"/>
            </a:br>
            <a:r>
              <a:rPr lang="en-US" dirty="0" smtClean="0"/>
              <a:t>of glory that will </a:t>
            </a:r>
            <a:br>
              <a:rPr lang="en-US" dirty="0" smtClean="0"/>
            </a:br>
            <a:r>
              <a:rPr lang="en-US" dirty="0" smtClean="0"/>
              <a:t>never fade away.  </a:t>
            </a:r>
            <a:br>
              <a:rPr lang="en-US" dirty="0" smtClean="0"/>
            </a:br>
            <a:r>
              <a:rPr lang="en-US" dirty="0" smtClean="0"/>
              <a:t> (1Pter 5:2-4 NIV)</a:t>
            </a:r>
          </a:p>
          <a:p>
            <a:pPr>
              <a:lnSpc>
                <a:spcPts val="3600"/>
              </a:lnSpc>
            </a:pPr>
            <a:r>
              <a:rPr lang="en-US" dirty="0" smtClean="0"/>
              <a:t> </a:t>
            </a:r>
          </a:p>
          <a:p>
            <a:pPr>
              <a:lnSpc>
                <a:spcPts val="3600"/>
              </a:lnSpc>
            </a:pP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4572000" y="1778319"/>
            <a:ext cx="4572000" cy="26625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609600" y="1752600"/>
            <a:ext cx="4953000" cy="2819400"/>
          </a:xfrm>
          <a:prstGeom prst="wedgeRectCallout">
            <a:avLst>
              <a:gd name="adj1" fmla="val 65317"/>
              <a:gd name="adj2" fmla="val 153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Reminder …</a:t>
            </a:r>
            <a:endParaRPr lang="en-US" dirty="0"/>
          </a:p>
        </p:txBody>
      </p:sp>
      <p:sp>
        <p:nvSpPr>
          <p:cNvPr id="3" name="Content Placeholder 2"/>
          <p:cNvSpPr>
            <a:spLocks noGrp="1"/>
          </p:cNvSpPr>
          <p:nvPr>
            <p:ph idx="1"/>
          </p:nvPr>
        </p:nvSpPr>
        <p:spPr>
          <a:xfrm>
            <a:off x="1066800" y="1676400"/>
            <a:ext cx="4876800" cy="4297363"/>
          </a:xfrm>
        </p:spPr>
        <p:txBody>
          <a:bodyPr/>
          <a:lstStyle/>
          <a:p>
            <a:r>
              <a:rPr lang="en-US" baseline="30000" dirty="0" smtClean="0">
                <a:solidFill>
                  <a:schemeClr val="tx1"/>
                </a:solidFill>
              </a:rPr>
              <a:t>11</a:t>
            </a:r>
            <a:r>
              <a:rPr lang="en-US" dirty="0" smtClean="0">
                <a:solidFill>
                  <a:schemeClr val="tx1"/>
                </a:solidFill>
              </a:rPr>
              <a:t> I am coming soon. Hold on to what you have, so that no one </a:t>
            </a:r>
            <a:br>
              <a:rPr lang="en-US" dirty="0" smtClean="0">
                <a:solidFill>
                  <a:schemeClr val="tx1"/>
                </a:solidFill>
              </a:rPr>
            </a:br>
            <a:r>
              <a:rPr lang="en-US" dirty="0" smtClean="0">
                <a:solidFill>
                  <a:schemeClr val="tx1"/>
                </a:solidFill>
              </a:rPr>
              <a:t>will take your crown. (Rev 3:11 NIV)</a:t>
            </a:r>
          </a:p>
          <a:p>
            <a:endParaRPr lang="en-US" dirty="0">
              <a:solidFill>
                <a:schemeClr val="tx1"/>
              </a:solidFill>
            </a:endParaRPr>
          </a:p>
        </p:txBody>
      </p:sp>
      <p:pic>
        <p:nvPicPr>
          <p:cNvPr id="5" name="Picture 7"/>
          <p:cNvPicPr>
            <a:picLocks noChangeAspect="1" noChangeArrowheads="1"/>
          </p:cNvPicPr>
          <p:nvPr/>
        </p:nvPicPr>
        <p:blipFill>
          <a:blip r:embed="rId3" cstate="print"/>
          <a:srcRect r="-13741" b="3924"/>
          <a:stretch>
            <a:fillRect/>
          </a:stretch>
        </p:blipFill>
        <p:spPr bwMode="auto">
          <a:xfrm>
            <a:off x="5344885" y="1719942"/>
            <a:ext cx="5246915" cy="513805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this home …</a:t>
            </a:r>
            <a:endParaRPr lang="en-US" dirty="0"/>
          </a:p>
        </p:txBody>
      </p:sp>
      <p:sp>
        <p:nvSpPr>
          <p:cNvPr id="3" name="Content Placeholder 2"/>
          <p:cNvSpPr>
            <a:spLocks noGrp="1"/>
          </p:cNvSpPr>
          <p:nvPr>
            <p:ph idx="1"/>
          </p:nvPr>
        </p:nvSpPr>
        <p:spPr/>
        <p:txBody>
          <a:bodyPr/>
          <a:lstStyle/>
          <a:p>
            <a:pPr algn="ctr"/>
            <a:r>
              <a:rPr lang="en-US" dirty="0" smtClean="0"/>
              <a:t>God wants to both BLESS you </a:t>
            </a:r>
            <a:r>
              <a:rPr lang="en-US" u="sng" dirty="0" smtClean="0"/>
              <a:t>NOW</a:t>
            </a:r>
            <a:r>
              <a:rPr lang="en-US" dirty="0" smtClean="0"/>
              <a:t/>
            </a:r>
            <a:br>
              <a:rPr lang="en-US" dirty="0" smtClean="0"/>
            </a:br>
            <a:r>
              <a:rPr lang="en-US" dirty="0" smtClean="0"/>
              <a:t>and REWARD you </a:t>
            </a:r>
            <a:r>
              <a:rPr lang="en-US" u="sng" dirty="0" smtClean="0"/>
              <a:t>LATER</a:t>
            </a:r>
            <a:r>
              <a:rPr lang="en-US" dirty="0" smtClean="0"/>
              <a:t>.</a:t>
            </a: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81000" y="1905000"/>
            <a:ext cx="8448613" cy="27125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7" name="Rectangle 6"/>
          <p:cNvSpPr/>
          <p:nvPr/>
        </p:nvSpPr>
        <p:spPr>
          <a:xfrm>
            <a:off x="4733778" y="2103120"/>
            <a:ext cx="2971800" cy="762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We left off with …</a:t>
            </a:r>
            <a:endParaRPr lang="en-US" dirty="0"/>
          </a:p>
        </p:txBody>
      </p:sp>
      <p:sp>
        <p:nvSpPr>
          <p:cNvPr id="5" name="Rectangle 4"/>
          <p:cNvSpPr/>
          <p:nvPr/>
        </p:nvSpPr>
        <p:spPr>
          <a:xfrm>
            <a:off x="1219200" y="2133600"/>
            <a:ext cx="2971800" cy="762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algn="ctr"/>
            <a:r>
              <a:rPr lang="en-US" dirty="0" smtClean="0">
                <a:solidFill>
                  <a:schemeClr val="tx1"/>
                </a:solidFill>
              </a:rPr>
              <a:t>Haggai 2:19  </a:t>
            </a:r>
            <a:br>
              <a:rPr lang="en-US" dirty="0" smtClean="0">
                <a:solidFill>
                  <a:schemeClr val="tx1"/>
                </a:solidFill>
              </a:rPr>
            </a:br>
            <a:r>
              <a:rPr lang="en-US" dirty="0" smtClean="0">
                <a:solidFill>
                  <a:schemeClr val="tx1"/>
                </a:solidFill>
              </a:rPr>
              <a:t>“From this day on I will bless you." </a:t>
            </a:r>
          </a:p>
          <a:p>
            <a:pPr algn="ctr"/>
            <a:endParaRPr lang="en-US" dirty="0">
              <a:solidFill>
                <a:schemeClr val="tx1"/>
              </a:solidFill>
            </a:endParaRPr>
          </a:p>
        </p:txBody>
      </p:sp>
      <p:sp>
        <p:nvSpPr>
          <p:cNvPr id="6" name="TextBox 5"/>
          <p:cNvSpPr txBox="1"/>
          <p:nvPr/>
        </p:nvSpPr>
        <p:spPr>
          <a:xfrm>
            <a:off x="1106949" y="3352800"/>
            <a:ext cx="4750018" cy="646331"/>
          </a:xfrm>
          <a:prstGeom prst="rect">
            <a:avLst/>
          </a:prstGeom>
          <a:noFill/>
        </p:spPr>
        <p:txBody>
          <a:bodyPr wrap="none" rtlCol="0">
            <a:spAutoFit/>
          </a:bodyPr>
          <a:lstStyle/>
          <a:p>
            <a:pPr algn="ctr"/>
            <a:r>
              <a:rPr lang="en-US" sz="3600" b="1" dirty="0" smtClean="0"/>
              <a:t>That meant in 520BC</a:t>
            </a:r>
            <a:endParaRPr lang="en-US" sz="3600" b="1" dirty="0"/>
          </a:p>
        </p:txBody>
      </p:sp>
      <p:sp>
        <p:nvSpPr>
          <p:cNvPr id="8" name="TextBox 7"/>
          <p:cNvSpPr txBox="1"/>
          <p:nvPr/>
        </p:nvSpPr>
        <p:spPr>
          <a:xfrm>
            <a:off x="1090537" y="4518074"/>
            <a:ext cx="6930102" cy="646331"/>
          </a:xfrm>
          <a:prstGeom prst="rect">
            <a:avLst/>
          </a:prstGeom>
          <a:noFill/>
        </p:spPr>
        <p:txBody>
          <a:bodyPr wrap="none" rtlCol="0">
            <a:spAutoFit/>
          </a:bodyPr>
          <a:lstStyle/>
          <a:p>
            <a:pPr algn="ctr"/>
            <a:r>
              <a:rPr lang="en-US" sz="3600" b="1" dirty="0" smtClean="0"/>
              <a:t>God desires to bless you NOW</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609600" y="1752600"/>
            <a:ext cx="4953000" cy="2819400"/>
          </a:xfrm>
          <a:prstGeom prst="wedgeRectCallout">
            <a:avLst>
              <a:gd name="adj1" fmla="val 65317"/>
              <a:gd name="adj2" fmla="val 153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Jesus put it this way …</a:t>
            </a:r>
            <a:endParaRPr lang="en-US" dirty="0"/>
          </a:p>
        </p:txBody>
      </p:sp>
      <p:sp>
        <p:nvSpPr>
          <p:cNvPr id="3" name="Content Placeholder 2"/>
          <p:cNvSpPr>
            <a:spLocks noGrp="1"/>
          </p:cNvSpPr>
          <p:nvPr>
            <p:ph idx="1"/>
          </p:nvPr>
        </p:nvSpPr>
        <p:spPr>
          <a:xfrm>
            <a:off x="762000" y="2057400"/>
            <a:ext cx="4800600" cy="4525963"/>
          </a:xfrm>
        </p:spPr>
        <p:txBody>
          <a:bodyPr/>
          <a:lstStyle/>
          <a:p>
            <a:r>
              <a:rPr lang="en-US" dirty="0" smtClean="0">
                <a:solidFill>
                  <a:schemeClr val="tx1"/>
                </a:solidFill>
              </a:rPr>
              <a:t>“I have come that they may have life, and have it to the full.” 	(John 10:10 NIV)</a:t>
            </a:r>
          </a:p>
          <a:p>
            <a:endParaRPr lang="en-US" dirty="0">
              <a:solidFill>
                <a:schemeClr val="tx1"/>
              </a:solidFill>
            </a:endParaRPr>
          </a:p>
        </p:txBody>
      </p:sp>
      <p:pic>
        <p:nvPicPr>
          <p:cNvPr id="4" name="Picture 7"/>
          <p:cNvPicPr>
            <a:picLocks noChangeAspect="1" noChangeArrowheads="1"/>
          </p:cNvPicPr>
          <p:nvPr/>
        </p:nvPicPr>
        <p:blipFill>
          <a:blip r:embed="rId3" cstate="print"/>
          <a:srcRect r="-13741" b="3924"/>
          <a:stretch>
            <a:fillRect/>
          </a:stretch>
        </p:blipFill>
        <p:spPr bwMode="auto">
          <a:xfrm>
            <a:off x="5344885" y="1719942"/>
            <a:ext cx="5246915" cy="513805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This “NOW” blessing includes:</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His pardon– of shortcomings.</a:t>
            </a:r>
          </a:p>
          <a:p>
            <a:r>
              <a:rPr lang="en-US" dirty="0" smtClean="0"/>
              <a:t>His presence– “I am with you.”</a:t>
            </a:r>
          </a:p>
          <a:p>
            <a:r>
              <a:rPr lang="en-US" dirty="0" smtClean="0"/>
              <a:t>His peace– both “with God” &amp; “from God.”</a:t>
            </a:r>
          </a:p>
          <a:p>
            <a:r>
              <a:rPr lang="en-US" dirty="0" smtClean="0"/>
              <a:t>His power– to overcome trials and tests</a:t>
            </a:r>
          </a:p>
          <a:p>
            <a:r>
              <a:rPr lang="en-US" dirty="0" smtClean="0"/>
              <a:t>His provision– for all your needs.</a:t>
            </a:r>
          </a:p>
          <a:p>
            <a:pPr algn="ctr"/>
            <a:r>
              <a:rPr lang="en-US" dirty="0" smtClean="0"/>
              <a:t>YOU SEE … </a:t>
            </a:r>
            <a:br>
              <a:rPr lang="en-US" dirty="0" smtClean="0"/>
            </a:br>
            <a:r>
              <a:rPr lang="en-US" dirty="0" smtClean="0"/>
              <a:t>GOD WANTS TO BLESS YOU NOW!</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also wants to bless you</a:t>
            </a:r>
            <a:endParaRPr lang="en-US" dirty="0"/>
          </a:p>
        </p:txBody>
      </p:sp>
      <p:sp>
        <p:nvSpPr>
          <p:cNvPr id="3" name="Content Placeholder 2"/>
          <p:cNvSpPr>
            <a:spLocks noGrp="1"/>
          </p:cNvSpPr>
          <p:nvPr>
            <p:ph idx="1"/>
          </p:nvPr>
        </p:nvSpPr>
        <p:spPr/>
        <p:txBody>
          <a:bodyPr/>
          <a:lstStyle/>
          <a:p>
            <a:pPr algn="ctr"/>
            <a:r>
              <a:rPr lang="en-US" sz="8000" dirty="0" smtClean="0"/>
              <a:t>LATER!</a:t>
            </a:r>
          </a:p>
          <a:p>
            <a:pPr algn="ctr"/>
            <a:r>
              <a:rPr lang="en-US" sz="8000" dirty="0" smtClean="0"/>
              <a:t>NOT just later in this life…</a:t>
            </a:r>
            <a:endParaRPr lang="en-US" sz="8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sz="8000" dirty="0" smtClean="0"/>
              <a:t>But also </a:t>
            </a:r>
            <a:br>
              <a:rPr lang="en-US" sz="8000" dirty="0" smtClean="0"/>
            </a:br>
            <a:r>
              <a:rPr lang="en-US" sz="8000" dirty="0" smtClean="0"/>
              <a:t>in the </a:t>
            </a:r>
          </a:p>
          <a:p>
            <a:pPr algn="ctr"/>
            <a:r>
              <a:rPr lang="en-US" sz="8000" dirty="0" smtClean="0"/>
              <a:t>Afterlife! </a:t>
            </a:r>
            <a:endParaRPr lang="en-US" sz="8000"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2887</TotalTime>
  <Words>2117</Words>
  <Application>Microsoft Office PowerPoint</Application>
  <PresentationFormat>On-screen Show (4:3)</PresentationFormat>
  <Paragraphs>254</Paragraphs>
  <Slides>47</Slides>
  <Notes>33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We’ve been studying … </vt:lpstr>
      <vt:lpstr>His messages are a formula: </vt:lpstr>
      <vt:lpstr>We left off with …</vt:lpstr>
      <vt:lpstr>Jesus put it this way …</vt:lpstr>
      <vt:lpstr>This “NOW” blessing includes:</vt:lpstr>
      <vt:lpstr>He also wants to bless you</vt:lpstr>
      <vt:lpstr>Slide 9</vt:lpstr>
      <vt:lpstr>That’s Haggai’s message: </vt:lpstr>
      <vt:lpstr>This Future Blessing has 3 parts</vt:lpstr>
      <vt:lpstr>1-God will shake things up</vt:lpstr>
      <vt:lpstr>So What’s the Point?</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2—Kingdoms will fall</vt:lpstr>
      <vt:lpstr>The Principle is this …</vt:lpstr>
      <vt:lpstr>2—Kingdoms will fall</vt:lpstr>
      <vt:lpstr>Here’s the point:</vt:lpstr>
      <vt:lpstr>3- God will Reward His faithful</vt:lpstr>
      <vt:lpstr>3- God will Reward His faithful</vt:lpstr>
      <vt:lpstr>3- God will Reward His faithful</vt:lpstr>
      <vt:lpstr>3- God will Reward His faithful</vt:lpstr>
      <vt:lpstr>The New Testament Rewards</vt:lpstr>
      <vt:lpstr>There are “Five” crowns …</vt:lpstr>
      <vt:lpstr>1- The “Forever”  Crown</vt:lpstr>
      <vt:lpstr>1- The “Forever”  Crown</vt:lpstr>
      <vt:lpstr>2- The “Joyful”  Crown</vt:lpstr>
      <vt:lpstr>2- The “Joyful”  Crown</vt:lpstr>
      <vt:lpstr>3- The “Righteous” Crown</vt:lpstr>
      <vt:lpstr>4- The Crown of “Life”</vt:lpstr>
      <vt:lpstr>4- The Crown of “Life”</vt:lpstr>
      <vt:lpstr>5- The Crown of “Glory”</vt:lpstr>
      <vt:lpstr>5- The Crown of “Glory”</vt:lpstr>
      <vt:lpstr>A Reminder …</vt:lpstr>
      <vt:lpstr>Take this home …</vt:lpstr>
      <vt:lpstr>Slide 47</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DennisH</cp:lastModifiedBy>
  <cp:revision>233</cp:revision>
  <dcterms:created xsi:type="dcterms:W3CDTF">2009-05-26T15:04:48Z</dcterms:created>
  <dcterms:modified xsi:type="dcterms:W3CDTF">2012-01-14T18:06:08Z</dcterms:modified>
</cp:coreProperties>
</file>