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93" r:id="rId2"/>
    <p:sldId id="261" r:id="rId3"/>
    <p:sldId id="262" r:id="rId4"/>
    <p:sldId id="263" r:id="rId5"/>
    <p:sldId id="288" r:id="rId6"/>
    <p:sldId id="264" r:id="rId7"/>
    <p:sldId id="266" r:id="rId8"/>
    <p:sldId id="265" r:id="rId9"/>
    <p:sldId id="267" r:id="rId10"/>
    <p:sldId id="268" r:id="rId11"/>
    <p:sldId id="257" r:id="rId12"/>
    <p:sldId id="270" r:id="rId13"/>
    <p:sldId id="271" r:id="rId14"/>
    <p:sldId id="273" r:id="rId15"/>
    <p:sldId id="274" r:id="rId16"/>
    <p:sldId id="275" r:id="rId17"/>
    <p:sldId id="276" r:id="rId18"/>
    <p:sldId id="269" r:id="rId19"/>
    <p:sldId id="277" r:id="rId20"/>
    <p:sldId id="289" r:id="rId21"/>
    <p:sldId id="292" r:id="rId22"/>
    <p:sldId id="272" r:id="rId23"/>
    <p:sldId id="279" r:id="rId24"/>
    <p:sldId id="280" r:id="rId25"/>
    <p:sldId id="291" r:id="rId26"/>
    <p:sldId id="281" r:id="rId27"/>
    <p:sldId id="282" r:id="rId28"/>
    <p:sldId id="283" r:id="rId29"/>
    <p:sldId id="278" r:id="rId30"/>
    <p:sldId id="284" r:id="rId31"/>
    <p:sldId id="285" r:id="rId32"/>
    <p:sldId id="259" r:id="rId33"/>
    <p:sldId id="260" r:id="rId3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68D6"/>
    <a:srgbClr val="FFFF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168" autoAdjust="0"/>
  </p:normalViewPr>
  <p:slideViewPr>
    <p:cSldViewPr showGuides="1">
      <p:cViewPr>
        <p:scale>
          <a:sx n="60" d="100"/>
          <a:sy n="60" d="100"/>
        </p:scale>
        <p:origin x="-984" y="732"/>
      </p:cViewPr>
      <p:guideLst>
        <p:guide orient="horz" pos="3696"/>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31897D-8F50-4653-A25B-9B848A6ACD9D}" type="datetimeFigureOut">
              <a:rPr lang="en-US" smtClean="0"/>
              <a:pPr/>
              <a:t>1/13/2012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EA468F-EBDE-4DE4-892B-9AFAA09CBBA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lvl="1"/>
            <a:r>
              <a:rPr lang="en-US" b="1" dirty="0" smtClean="0">
                <a:latin typeface="Arial" charset="0"/>
              </a:rPr>
              <a:t>Copyright</a:t>
            </a:r>
            <a:r>
              <a:rPr lang="en-US" dirty="0" smtClean="0">
                <a:latin typeface="Arial" charset="0"/>
              </a:rPr>
              <a:t> ©</a:t>
            </a:r>
            <a:r>
              <a:rPr lang="en-US" dirty="0" smtClean="0">
                <a:latin typeface="Symbol" pitchFamily="18" charset="2"/>
              </a:rPr>
              <a:t> </a:t>
            </a:r>
            <a:r>
              <a:rPr lang="en-US" dirty="0" smtClean="0">
                <a:latin typeface="Arial" charset="0"/>
              </a:rPr>
              <a:t>2000-2012. </a:t>
            </a:r>
            <a:r>
              <a:rPr lang="en-US" dirty="0" smtClean="0">
                <a:latin typeface="Arial" charset="0"/>
              </a:rPr>
              <a:t>All rights reserved.  Bible Point is a registered trademark of Single Initiative, LLC.  All  other trademarks acknowledged. </a:t>
            </a:r>
          </a:p>
          <a:p>
            <a:pPr lvl="1"/>
            <a:r>
              <a:rPr lang="en-US" dirty="0" smtClean="0">
                <a:latin typeface="Arial" charset="0"/>
              </a:rPr>
              <a:t>Bible Point contains graphics from Bible Point artists.  These illustrations belong to Bible Point and the respective artists.  You can find owner ship in the note view of this presentation.  If the graphic is licensed you may not reuse it in any other presentation.  You may however go to the source and license it for your self.  You may use the designs and illustrations for graphical illustration of lessons free and without special permission, provided they are FREE for reuse and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endParaRPr lang="en-US" b="1" dirty="0" smtClean="0">
              <a:latin typeface="Arial" charset="0"/>
            </a:endParaRPr>
          </a:p>
          <a:p>
            <a:pPr lvl="1"/>
            <a:r>
              <a:rPr lang="en-US" i="1" dirty="0" smtClean="0">
                <a:latin typeface="Arial" charset="0"/>
              </a:rPr>
              <a:t>So, if you don’t own the presentation(s), graphic(s), and text(s) how can you legally use them?  </a:t>
            </a:r>
            <a:r>
              <a:rPr lang="en-US" dirty="0" smtClean="0">
                <a:latin typeface="Arial" charset="0"/>
              </a:rPr>
              <a:t>The purchase of the license allows you to use all the images in the product.  However, the actual ownership and copyright of the presentation(s), graphic(s), and text(s) remain the property of Bible Point and its licensors.  Therefore, if an image says “LICENSED and NOT FOR REUSE,” you may not copy and reuse it elsewhere without securing a license from the actual owner.  If you had plans on using this product in your “for sale” work—think again!</a:t>
            </a:r>
          </a:p>
          <a:p>
            <a:pPr lvl="1"/>
            <a:r>
              <a:rPr lang="en-US" b="1" dirty="0" smtClean="0">
                <a:latin typeface="Arial" charset="0"/>
              </a:rPr>
              <a:t>License Agreement</a:t>
            </a:r>
          </a:p>
          <a:p>
            <a:r>
              <a:rPr lang="en-US" b="1" dirty="0" smtClean="0">
                <a:latin typeface="Arial" charset="0"/>
              </a:rPr>
              <a:t>   Article 1:  License Grant</a:t>
            </a:r>
            <a:r>
              <a:rPr lang="en-US" dirty="0" smtClean="0">
                <a:latin typeface="Arial" charset="0"/>
              </a:rPr>
              <a:t>  </a:t>
            </a:r>
          </a:p>
          <a:p>
            <a:pPr lvl="1"/>
            <a:r>
              <a:rPr lang="en-US" dirty="0" smtClean="0">
                <a:latin typeface="Arial"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dirty="0" smtClean="0">
                <a:latin typeface="Arial" charset="0"/>
              </a:rPr>
              <a:t>1.  To use the presentation in a single church, single school, or single office of a Christian organization.</a:t>
            </a:r>
          </a:p>
          <a:p>
            <a:pPr lvl="1"/>
            <a:r>
              <a:rPr lang="en-US" dirty="0" smtClean="0">
                <a:latin typeface="Arial" charset="0"/>
              </a:rPr>
              <a:t>2.  To make a single archival back-up copy of the program.</a:t>
            </a:r>
          </a:p>
          <a:p>
            <a:pPr lvl="1"/>
            <a:r>
              <a:rPr lang="en-US" dirty="0" smtClean="0">
                <a:latin typeface="Arial" charset="0"/>
              </a:rPr>
              <a:t>3.  To modify the presentation(s) and merge with other presentations in a single church, school, or Christian organization. </a:t>
            </a:r>
          </a:p>
          <a:p>
            <a:pPr lvl="1"/>
            <a:r>
              <a:rPr lang="en-US" dirty="0" smtClean="0">
                <a:latin typeface="Arial" charset="0"/>
              </a:rPr>
              <a:t>4.  To transfer to another party if that party agrees to accept the terms and conditions of this agreement, and you do not retain any copies of the presentation, whether printed, machine readable, modified, or merged form. </a:t>
            </a:r>
          </a:p>
          <a:p>
            <a:pPr lvl="1"/>
            <a:endParaRPr lang="en-US" dirty="0" smtClean="0">
              <a:latin typeface="Arial" charset="0"/>
            </a:endParaRPr>
          </a:p>
          <a:p>
            <a:pPr lvl="1"/>
            <a:r>
              <a:rPr lang="en-US" b="1" dirty="0" smtClean="0">
                <a:latin typeface="Arial" charset="0"/>
              </a:rPr>
              <a:t>Article 2:  Terms</a:t>
            </a:r>
            <a:r>
              <a:rPr lang="en-US" dirty="0" smtClean="0">
                <a:latin typeface="Arial" charset="0"/>
              </a:rPr>
              <a:t>  </a:t>
            </a:r>
          </a:p>
          <a:p>
            <a:pPr lvl="1"/>
            <a:r>
              <a:rPr lang="en-US" dirty="0" smtClean="0">
                <a:latin typeface="Arial"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dirty="0" smtClean="0">
              <a:latin typeface="Arial" charset="0"/>
            </a:endParaRPr>
          </a:p>
          <a:p>
            <a:pPr lvl="1"/>
            <a:r>
              <a:rPr lang="en-US" b="1" dirty="0" smtClean="0">
                <a:latin typeface="Arial" charset="0"/>
              </a:rPr>
              <a:t>Article 3: Disclaimers</a:t>
            </a:r>
            <a:r>
              <a:rPr lang="en-US" dirty="0" smtClean="0">
                <a:latin typeface="Arial" charset="0"/>
              </a:rPr>
              <a:t> </a:t>
            </a:r>
          </a:p>
          <a:p>
            <a:pPr lvl="1"/>
            <a:r>
              <a:rPr lang="en-US" dirty="0" smtClean="0">
                <a:latin typeface="Arial"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dirty="0" smtClean="0">
                <a:latin typeface="Arial"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dirty="0" smtClean="0">
              <a:latin typeface="Arial" charset="0"/>
            </a:endParaRPr>
          </a:p>
          <a:p>
            <a:pPr lvl="1"/>
            <a:r>
              <a:rPr lang="en-US" b="1" dirty="0" smtClean="0">
                <a:latin typeface="Arial" charset="0"/>
              </a:rPr>
              <a:t>Article 4:  General</a:t>
            </a:r>
            <a:endParaRPr lang="en-US" dirty="0" smtClean="0">
              <a:latin typeface="Arial" charset="0"/>
            </a:endParaRPr>
          </a:p>
          <a:p>
            <a:pPr lvl="1"/>
            <a:r>
              <a:rPr lang="en-US" dirty="0" smtClean="0">
                <a:latin typeface="Arial" charset="0"/>
              </a:rPr>
              <a:t>1.  You may not sub-license, assign, or transfer the license of the presentation(s), graphic(s), or text(s) except as provided by this Agreement.   </a:t>
            </a:r>
          </a:p>
          <a:p>
            <a:pPr lvl="1"/>
            <a:r>
              <a:rPr lang="en-US" dirty="0" smtClean="0">
                <a:latin typeface="Arial" charset="0"/>
              </a:rPr>
              <a:t>2.  This Agreement will be governed by the laws of the State of Michigan.</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p>
          <a:p>
            <a:pPr lvl="1"/>
            <a:r>
              <a:rPr lang="en-US" i="1" dirty="0" smtClean="0">
                <a:latin typeface="Arial" charset="0"/>
              </a:rPr>
              <a:t>May I let someone borrow or copy my licensed Bible Point presentation (even after I modified it)?</a:t>
            </a:r>
            <a:r>
              <a:rPr lang="en-US" dirty="0" smtClean="0">
                <a:latin typeface="Arial"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dirty="0" smtClean="0">
              <a:latin typeface="Arial" charset="0"/>
            </a:endParaRPr>
          </a:p>
          <a:p>
            <a:pPr lvl="1"/>
            <a:r>
              <a:rPr lang="en-US" dirty="0" smtClean="0"/>
              <a:t>---------------------------------------------------------------------------------------------------------------------------</a:t>
            </a:r>
          </a:p>
          <a:p>
            <a:pPr lvl="1"/>
            <a:r>
              <a:rPr lang="en-US" sz="700" dirty="0" smtClean="0">
                <a:latin typeface="Arial" charset="0"/>
              </a:rPr>
              <a:t>Scripture taken from the HOLY BIBLE, NEW INTERNATIONAL VERSION®. NIV®. Copyright©1973, 1978, 1984 by International Bible Society. Used by permission of </a:t>
            </a:r>
            <a:r>
              <a:rPr lang="en-US" sz="700" dirty="0" err="1" smtClean="0">
                <a:latin typeface="Arial" charset="0"/>
              </a:rPr>
              <a:t>Zondervan</a:t>
            </a:r>
            <a:r>
              <a:rPr lang="en-US" sz="700" dirty="0" smtClean="0">
                <a:latin typeface="Arial" charset="0"/>
              </a:rPr>
              <a:t>. All rights reserved. </a:t>
            </a:r>
          </a:p>
        </p:txBody>
      </p:sp>
      <p:sp>
        <p:nvSpPr>
          <p:cNvPr id="40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2F4E1F9-FA81-4DBB-ACDD-86C5BFEA58E5}"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Hollow man = FREE = </a:t>
            </a:r>
            <a:r>
              <a:rPr lang="en-US" dirty="0" err="1" smtClean="0"/>
              <a:t>BiblePoint</a:t>
            </a:r>
            <a:r>
              <a:rPr lang="en-US" baseline="0" dirty="0" smtClean="0"/>
              <a:t> Photos</a:t>
            </a:r>
          </a:p>
          <a:p>
            <a:endParaRPr lang="en-US" baseline="0" dirty="0" smtClean="0"/>
          </a:p>
          <a:p>
            <a:r>
              <a:rPr lang="en-US" baseline="0" dirty="0" smtClean="0"/>
              <a:t>Temple = FREE = from </a:t>
            </a:r>
            <a:r>
              <a:rPr lang="en-US" baseline="0" dirty="0" err="1" smtClean="0"/>
              <a:t>BiblePoint</a:t>
            </a:r>
            <a:r>
              <a:rPr lang="en-US" baseline="0" dirty="0" smtClean="0"/>
              <a:t> photos</a:t>
            </a:r>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Hollow man = FREE = </a:t>
            </a:r>
            <a:r>
              <a:rPr lang="en-US" dirty="0" err="1" smtClean="0"/>
              <a:t>BiblePoint</a:t>
            </a:r>
            <a:r>
              <a:rPr lang="en-US" baseline="0" dirty="0" smtClean="0"/>
              <a:t> Photos</a:t>
            </a:r>
          </a:p>
          <a:p>
            <a:endParaRPr lang="en-US" baseline="0" dirty="0" smtClean="0"/>
          </a:p>
          <a:p>
            <a:r>
              <a:rPr lang="en-US" baseline="0" dirty="0" smtClean="0"/>
              <a:t>Temple = FREE = from </a:t>
            </a:r>
            <a:r>
              <a:rPr lang="en-US" baseline="0" dirty="0" err="1" smtClean="0"/>
              <a:t>BiblePoint</a:t>
            </a:r>
            <a:r>
              <a:rPr lang="en-US" baseline="0" dirty="0" smtClean="0"/>
              <a:t> photos</a:t>
            </a:r>
            <a:endParaRPr lang="en-US" dirty="0" smtClean="0"/>
          </a:p>
          <a:p>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Hollow man = FREE = </a:t>
            </a:r>
            <a:r>
              <a:rPr lang="en-US" dirty="0" err="1" smtClean="0"/>
              <a:t>BiblePoint</a:t>
            </a:r>
            <a:r>
              <a:rPr lang="en-US" baseline="0" dirty="0" smtClean="0"/>
              <a:t> Photos</a:t>
            </a:r>
          </a:p>
          <a:p>
            <a:endParaRPr lang="en-US" baseline="0" dirty="0" smtClean="0"/>
          </a:p>
          <a:p>
            <a:r>
              <a:rPr lang="en-US" baseline="0" dirty="0" smtClean="0"/>
              <a:t>Temple = FREE = from </a:t>
            </a:r>
            <a:r>
              <a:rPr lang="en-US" baseline="0" dirty="0" err="1" smtClean="0"/>
              <a:t>BiblePoint</a:t>
            </a:r>
            <a:r>
              <a:rPr lang="en-US" baseline="0" dirty="0" smtClean="0"/>
              <a:t> photos</a:t>
            </a:r>
            <a:endParaRPr lang="en-US" dirty="0" smtClean="0"/>
          </a:p>
          <a:p>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Hollow man = FREE = </a:t>
            </a:r>
            <a:r>
              <a:rPr lang="en-US" dirty="0" err="1" smtClean="0"/>
              <a:t>BiblePoint</a:t>
            </a:r>
            <a:r>
              <a:rPr lang="en-US" baseline="0" dirty="0" smtClean="0"/>
              <a:t> Photos</a:t>
            </a:r>
          </a:p>
          <a:p>
            <a:endParaRPr lang="en-US" baseline="0" dirty="0" smtClean="0"/>
          </a:p>
          <a:p>
            <a:r>
              <a:rPr lang="en-US" baseline="0" dirty="0" smtClean="0"/>
              <a:t>Temple = FREE = from </a:t>
            </a:r>
            <a:r>
              <a:rPr lang="en-US" baseline="0" dirty="0" err="1" smtClean="0"/>
              <a:t>BiblePoint</a:t>
            </a:r>
            <a:r>
              <a:rPr lang="en-US" baseline="0" dirty="0" smtClean="0"/>
              <a:t> photos</a:t>
            </a:r>
            <a:endParaRPr lang="en-US" dirty="0" smtClean="0"/>
          </a:p>
          <a:p>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Haggai= FREE =from </a:t>
            </a:r>
            <a:r>
              <a:rPr lang="en-US" dirty="0" err="1" smtClean="0"/>
              <a:t>BiblePoint</a:t>
            </a:r>
            <a:r>
              <a:rPr lang="en-US" dirty="0" smtClean="0"/>
              <a:t> photos.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Bible = FREE =from </a:t>
            </a:r>
            <a:r>
              <a:rPr lang="en-US" dirty="0" err="1" smtClean="0"/>
              <a:t>BiblePoint</a:t>
            </a:r>
            <a:r>
              <a:rPr lang="en-US" dirty="0" smtClean="0"/>
              <a:t> photos.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18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Bible = FREE =from </a:t>
            </a:r>
            <a:r>
              <a:rPr lang="en-US" dirty="0" err="1" smtClean="0"/>
              <a:t>BiblePoint</a:t>
            </a:r>
            <a:r>
              <a:rPr lang="en-US" dirty="0" smtClean="0"/>
              <a:t> photos.</a:t>
            </a:r>
          </a:p>
          <a:p>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21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22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Bible = FREE =from </a:t>
            </a:r>
            <a:r>
              <a:rPr lang="en-US" dirty="0" err="1" smtClean="0"/>
              <a:t>BiblePoint</a:t>
            </a:r>
            <a:r>
              <a:rPr lang="en-US" dirty="0" smtClean="0"/>
              <a:t> photos.</a:t>
            </a:r>
          </a:p>
          <a:p>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23</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Bible = FREE =from </a:t>
            </a:r>
            <a:r>
              <a:rPr lang="en-US" dirty="0" err="1" smtClean="0"/>
              <a:t>BiblePoint</a:t>
            </a:r>
            <a:r>
              <a:rPr lang="en-US" dirty="0" smtClean="0"/>
              <a:t> photos.</a:t>
            </a:r>
          </a:p>
          <a:p>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24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Bible = FREE =from </a:t>
            </a:r>
            <a:r>
              <a:rPr lang="en-US" dirty="0" err="1" smtClean="0"/>
              <a:t>BiblePoint</a:t>
            </a:r>
            <a:r>
              <a:rPr lang="en-US" dirty="0" smtClean="0"/>
              <a:t> photos.</a:t>
            </a:r>
          </a:p>
          <a:p>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25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Background image = FREE = from www.dreamstime.com/free-image.php?imageid=2009251</a:t>
            </a:r>
          </a:p>
          <a:p>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Bible = FREE =from </a:t>
            </a:r>
            <a:r>
              <a:rPr lang="en-US" dirty="0" err="1" smtClean="0"/>
              <a:t>BiblePoint</a:t>
            </a:r>
            <a:r>
              <a:rPr lang="en-US" dirty="0" smtClean="0"/>
              <a:t> photos.</a:t>
            </a:r>
          </a:p>
          <a:p>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26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Bible = FREE =from </a:t>
            </a:r>
            <a:r>
              <a:rPr lang="en-US" dirty="0" err="1" smtClean="0"/>
              <a:t>BiblePoint</a:t>
            </a:r>
            <a:r>
              <a:rPr lang="en-US" dirty="0" smtClean="0"/>
              <a:t> photos.</a:t>
            </a:r>
          </a:p>
          <a:p>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27</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Bible = FREE =from </a:t>
            </a:r>
            <a:r>
              <a:rPr lang="en-US" dirty="0" err="1" smtClean="0"/>
              <a:t>BiblePoint</a:t>
            </a:r>
            <a:r>
              <a:rPr lang="en-US" dirty="0" smtClean="0"/>
              <a:t> photos.</a:t>
            </a:r>
          </a:p>
          <a:p>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28</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Finger Pointing = FREE =from </a:t>
            </a:r>
            <a:r>
              <a:rPr lang="en-US" dirty="0" err="1" smtClean="0"/>
              <a:t>BiblePoint</a:t>
            </a:r>
            <a:r>
              <a:rPr lang="en-US" dirty="0" smtClean="0"/>
              <a:t> photos.</a:t>
            </a:r>
          </a:p>
          <a:p>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31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Bible = FREE =from </a:t>
            </a:r>
            <a:r>
              <a:rPr lang="en-US" dirty="0" err="1" smtClean="0"/>
              <a:t>BiblePoint</a:t>
            </a:r>
            <a:r>
              <a:rPr lang="en-US" dirty="0" smtClean="0"/>
              <a:t> photos.</a:t>
            </a:r>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Haggai</a:t>
            </a:r>
            <a:r>
              <a:rPr lang="en-US" baseline="0" dirty="0" smtClean="0"/>
              <a:t> </a:t>
            </a:r>
            <a:r>
              <a:rPr lang="en-US" dirty="0" smtClean="0"/>
              <a:t>= FREE =from </a:t>
            </a:r>
            <a:r>
              <a:rPr lang="en-US" dirty="0" err="1" smtClean="0"/>
              <a:t>BiblePoint</a:t>
            </a:r>
            <a:r>
              <a:rPr lang="en-US" dirty="0" smtClean="0"/>
              <a:t> photos.</a:t>
            </a:r>
          </a:p>
          <a:p>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Jesus = LICENSED</a:t>
            </a:r>
            <a:r>
              <a:rPr lang="en-US" baseline="0" dirty="0" smtClean="0"/>
              <a:t> and NOT FOR REUSE.  To reuse elsewhere, get a license from http://www.dreamstime.com/jesus-the-bread-of-life-image1872806</a:t>
            </a:r>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Jesus = LICENSED</a:t>
            </a:r>
            <a:r>
              <a:rPr lang="en-US" baseline="0" dirty="0" smtClean="0"/>
              <a:t> and NOT FOR REUSE.  To reuse elsewhere, get a license from http://www.dreamstime.com/jesus-the-bread-of-life-image1872806</a:t>
            </a:r>
            <a:endParaRPr lang="en-US" dirty="0" smtClean="0"/>
          </a:p>
          <a:p>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Haggai</a:t>
            </a:r>
            <a:r>
              <a:rPr lang="en-US" baseline="0" dirty="0" smtClean="0"/>
              <a:t> </a:t>
            </a:r>
            <a:r>
              <a:rPr lang="en-US" dirty="0" smtClean="0"/>
              <a:t>= FREE =from </a:t>
            </a:r>
            <a:r>
              <a:rPr lang="en-US" dirty="0" err="1" smtClean="0"/>
              <a:t>BiblePoint</a:t>
            </a:r>
            <a:r>
              <a:rPr lang="en-US" dirty="0" smtClean="0"/>
              <a:t> photos.</a:t>
            </a:r>
          </a:p>
          <a:p>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High</a:t>
            </a:r>
            <a:r>
              <a:rPr lang="en-US" baseline="0" dirty="0" smtClean="0"/>
              <a:t> Priest </a:t>
            </a:r>
            <a:r>
              <a:rPr lang="en-US" dirty="0" smtClean="0"/>
              <a:t>= FREE =from </a:t>
            </a:r>
            <a:r>
              <a:rPr lang="en-US" dirty="0" err="1" smtClean="0"/>
              <a:t>BiblePoint</a:t>
            </a:r>
            <a:r>
              <a:rPr lang="en-US" dirty="0" smtClean="0"/>
              <a:t> photos.</a:t>
            </a:r>
          </a:p>
          <a:p>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High</a:t>
            </a:r>
            <a:r>
              <a:rPr lang="en-US" baseline="0" dirty="0" smtClean="0"/>
              <a:t> Priest</a:t>
            </a:r>
            <a:r>
              <a:rPr lang="en-US" dirty="0" smtClean="0"/>
              <a:t> = FREE =from </a:t>
            </a:r>
            <a:r>
              <a:rPr lang="en-US" dirty="0" err="1" smtClean="0"/>
              <a:t>BiblePoint</a:t>
            </a:r>
            <a:r>
              <a:rPr lang="en-US" dirty="0" smtClean="0"/>
              <a:t> photos.</a:t>
            </a:r>
          </a:p>
          <a:p>
            <a:endParaRPr lang="en-US" dirty="0"/>
          </a:p>
        </p:txBody>
      </p:sp>
      <p:sp>
        <p:nvSpPr>
          <p:cNvPr id="4" name="Slide Number Placeholder 3"/>
          <p:cNvSpPr>
            <a:spLocks noGrp="1"/>
          </p:cNvSpPr>
          <p:nvPr>
            <p:ph type="sldNum" sz="quarter" idx="10"/>
          </p:nvPr>
        </p:nvSpPr>
        <p:spPr/>
        <p:txBody>
          <a:bodyPr/>
          <a:lstStyle/>
          <a:p>
            <a:fld id="{D6EA468F-EBDE-4DE4-892B-9AFAA09CBBA5}" type="slidenum">
              <a:rPr lang="en-US" smtClean="0"/>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A4D2EF5-AA9C-4064-8F66-7939CE0D4221}" type="datetimeFigureOut">
              <a:rPr lang="en-US"/>
              <a:pPr>
                <a:defRPr/>
              </a:pPr>
              <a:t>1/13/2012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827AF5-4D2A-4048-9888-7E621B8E5152}" type="slidenum">
              <a:rPr lang="en-US"/>
              <a:pPr>
                <a:defRPr/>
              </a:pPr>
              <a:t>‹#›</a:t>
            </a:fld>
            <a:endParaRPr lang="en-US"/>
          </a:p>
        </p:txBody>
      </p:sp>
    </p:spTree>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B72E34C-438C-450A-BB13-FA507808D2DD}" type="datetimeFigureOut">
              <a:rPr lang="en-US"/>
              <a:pPr>
                <a:defRPr/>
              </a:pPr>
              <a:t>1/13/2012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2A676A7-4282-48D7-95B4-6596062A3CE7}" type="slidenum">
              <a:rPr lang="en-US"/>
              <a:pPr>
                <a:defRPr/>
              </a:pPr>
              <a:t>‹#›</a:t>
            </a:fld>
            <a:endParaRPr lang="en-US"/>
          </a:p>
        </p:txBody>
      </p:sp>
    </p:spTree>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630B16A-88D8-4FCF-939D-26F57522F963}" type="datetimeFigureOut">
              <a:rPr lang="en-US"/>
              <a:pPr>
                <a:defRPr/>
              </a:pPr>
              <a:t>1/13/2012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5785290-A812-434E-BEAA-85D68F00D2BC}" type="slidenum">
              <a:rPr lang="en-US"/>
              <a:pPr>
                <a:defRPr/>
              </a:pPr>
              <a:t>‹#›</a:t>
            </a:fld>
            <a:endParaRPr lang="en-US"/>
          </a:p>
        </p:txBody>
      </p:sp>
    </p:spTree>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5"/>
          <p:cNvPicPr>
            <a:picLocks noChangeAspect="1" noChangeArrowheads="1"/>
          </p:cNvPicPr>
          <p:nvPr userDrawn="1"/>
        </p:nvPicPr>
        <p:blipFill>
          <a:blip r:embed="rId2" cstate="print"/>
          <a:srcRect/>
          <a:stretch>
            <a:fillRect/>
          </a:stretch>
        </p:blipFill>
        <p:spPr bwMode="auto">
          <a:xfrm>
            <a:off x="0" y="4417"/>
            <a:ext cx="9144000" cy="6850754"/>
          </a:xfrm>
          <a:prstGeom prst="rect">
            <a:avLst/>
          </a:prstGeom>
          <a:noFill/>
          <a:ln w="9525">
            <a:noFill/>
            <a:miter lim="800000"/>
            <a:headEnd/>
            <a:tailEnd/>
          </a:ln>
          <a:effectLst/>
        </p:spPr>
      </p:pic>
      <p:sp>
        <p:nvSpPr>
          <p:cNvPr id="8" name="Rectangle 7"/>
          <p:cNvSpPr/>
          <p:nvPr userDrawn="1"/>
        </p:nvSpPr>
        <p:spPr>
          <a:xfrm>
            <a:off x="0" y="1295400"/>
            <a:ext cx="9144000" cy="2286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1417638"/>
          </a:xfrm>
        </p:spPr>
        <p:txBody>
          <a:bodyPr/>
          <a:lstStyle>
            <a:lvl1pPr>
              <a:defRPr sz="5400" b="1">
                <a:solidFill>
                  <a:schemeClr val="bg1"/>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0" indent="0">
              <a:buNone/>
              <a:defRPr sz="3600" b="1">
                <a:solidFill>
                  <a:schemeClr val="bg1"/>
                </a:solidFill>
                <a:effectLst>
                  <a:outerShdw blurRad="38100" dist="38100" dir="2700000" algn="tl">
                    <a:srgbClr val="000000">
                      <a:alpha val="43137"/>
                    </a:srgbClr>
                  </a:outerShdw>
                </a:effectLst>
              </a:defRPr>
            </a:lvl1pPr>
            <a:lvl2pPr>
              <a:buNone/>
              <a:defRPr sz="3600" b="1">
                <a:solidFill>
                  <a:schemeClr val="bg1"/>
                </a:solidFill>
                <a:effectLst>
                  <a:outerShdw blurRad="38100" dist="38100" dir="2700000" algn="tl">
                    <a:srgbClr val="000000">
                      <a:alpha val="43137"/>
                    </a:srgbClr>
                  </a:outerShdw>
                </a:effectLst>
              </a:defRPr>
            </a:lvl2pPr>
            <a:lvl3pPr>
              <a:buNone/>
              <a:defRPr sz="3600" b="1">
                <a:solidFill>
                  <a:schemeClr val="bg1"/>
                </a:solidFill>
                <a:effectLst>
                  <a:outerShdw blurRad="38100" dist="38100" dir="2700000" algn="tl">
                    <a:srgbClr val="000000">
                      <a:alpha val="43137"/>
                    </a:srgbClr>
                  </a:outerShdw>
                </a:effectLst>
              </a:defRPr>
            </a:lvl3pPr>
            <a:lvl4pPr>
              <a:buNone/>
              <a:defRPr sz="3600" b="1">
                <a:solidFill>
                  <a:schemeClr val="bg1"/>
                </a:solidFill>
                <a:effectLst>
                  <a:outerShdw blurRad="38100" dist="38100" dir="2700000" algn="tl">
                    <a:srgbClr val="000000">
                      <a:alpha val="43137"/>
                    </a:srgbClr>
                  </a:outerShdw>
                </a:effectLst>
              </a:defRPr>
            </a:lvl4pPr>
            <a:lvl5pPr>
              <a:buNone/>
              <a:defRPr sz="3600" b="1">
                <a:solidFill>
                  <a:schemeClr val="bg1"/>
                </a:solidFill>
                <a:effectLst>
                  <a:outerShdw blurRad="38100" dist="38100" dir="2700000" algn="tl">
                    <a:srgbClr val="000000">
                      <a:alpha val="43137"/>
                    </a:srgbClr>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E91AA9C-12B0-4DD5-9C1C-D096580BFF53}" type="datetimeFigureOut">
              <a:rPr lang="en-US"/>
              <a:pPr>
                <a:defRPr/>
              </a:pPr>
              <a:t>1/13/2012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0D1912E-8BF5-4F46-BBC8-9342032FBCE1}" type="slidenum">
              <a:rPr lang="en-US"/>
              <a:pPr>
                <a:defRPr/>
              </a:pPr>
              <a:t>‹#›</a:t>
            </a:fld>
            <a:endParaRPr lang="en-US"/>
          </a:p>
        </p:txBody>
      </p:sp>
    </p:spTree>
  </p:cSld>
  <p:clrMapOvr>
    <a:masterClrMapping/>
  </p:clrMapOvr>
  <p:transition>
    <p:zoom/>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1DB68E1-5836-46E6-B73B-2435806AF70E}" type="datetimeFigureOut">
              <a:rPr lang="en-US"/>
              <a:pPr>
                <a:defRPr/>
              </a:pPr>
              <a:t>1/13/2012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6DD718-8A0C-49D9-9873-5225C1D87DF1}" type="slidenum">
              <a:rPr lang="en-US"/>
              <a:pPr>
                <a:defRPr/>
              </a:pPr>
              <a:t>‹#›</a:t>
            </a:fld>
            <a:endParaRPr lang="en-US"/>
          </a:p>
        </p:txBody>
      </p:sp>
    </p:spTree>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17C586D-2749-4B20-98AB-89003B457C71}" type="datetimeFigureOut">
              <a:rPr lang="en-US"/>
              <a:pPr>
                <a:defRPr/>
              </a:pPr>
              <a:t>1/13/2012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6BB6BD6-F257-4877-B8B6-3BC785D92887}" type="slidenum">
              <a:rPr lang="en-US"/>
              <a:pPr>
                <a:defRPr/>
              </a:pPr>
              <a:t>‹#›</a:t>
            </a:fld>
            <a:endParaRPr lang="en-US"/>
          </a:p>
        </p:txBody>
      </p:sp>
    </p:spTree>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ADE069E-FCD1-49D7-AEA7-503911C2153D}" type="datetimeFigureOut">
              <a:rPr lang="en-US"/>
              <a:pPr>
                <a:defRPr/>
              </a:pPr>
              <a:t>1/13/2012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F01529E-7F0F-4CF7-A530-17DCE8FB2C0C}" type="slidenum">
              <a:rPr lang="en-US"/>
              <a:pPr>
                <a:defRPr/>
              </a:pPr>
              <a:t>‹#›</a:t>
            </a:fld>
            <a:endParaRPr lang="en-US"/>
          </a:p>
        </p:txBody>
      </p:sp>
    </p:spTree>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5575F7D-BBF7-4359-B5F8-5A6C90906DB7}" type="datetimeFigureOut">
              <a:rPr lang="en-US"/>
              <a:pPr>
                <a:defRPr/>
              </a:pPr>
              <a:t>1/13/2012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5A83642-E12A-425F-9C39-95F3DF1D8835}" type="slidenum">
              <a:rPr lang="en-US"/>
              <a:pPr>
                <a:defRPr/>
              </a:pPr>
              <a:t>‹#›</a:t>
            </a:fld>
            <a:endParaRPr lang="en-US"/>
          </a:p>
        </p:txBody>
      </p:sp>
    </p:spTree>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C91751A-4B5D-4C12-84C6-A466CF80852D}" type="datetimeFigureOut">
              <a:rPr lang="en-US"/>
              <a:pPr>
                <a:defRPr/>
              </a:pPr>
              <a:t>1/13/2012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DE94EEC-1E82-45D4-B84B-A2297F52E1AE}" type="slidenum">
              <a:rPr lang="en-US"/>
              <a:pPr>
                <a:defRPr/>
              </a:pPr>
              <a:t>‹#›</a:t>
            </a:fld>
            <a:endParaRPr lang="en-US"/>
          </a:p>
        </p:txBody>
      </p:sp>
    </p:spTree>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77D1AE4-B51A-464D-AD9E-FB3F051A3653}" type="datetimeFigureOut">
              <a:rPr lang="en-US"/>
              <a:pPr>
                <a:defRPr/>
              </a:pPr>
              <a:t>1/13/2012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A05C6E7-27B0-4B1B-9475-5F261C18A5AE}" type="slidenum">
              <a:rPr lang="en-US"/>
              <a:pPr>
                <a:defRPr/>
              </a:pPr>
              <a:t>‹#›</a:t>
            </a:fld>
            <a:endParaRPr lang="en-US"/>
          </a:p>
        </p:txBody>
      </p:sp>
    </p:spTree>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64C755E-5353-4247-8235-5E3042BE5099}" type="datetimeFigureOut">
              <a:rPr lang="en-US"/>
              <a:pPr>
                <a:defRPr/>
              </a:pPr>
              <a:t>1/13/2012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22DAD80-1730-4FA4-B45E-0644CD4EA822}" type="slidenum">
              <a:rPr lang="en-US"/>
              <a:pPr>
                <a:defRPr/>
              </a:pPr>
              <a:t>‹#›</a:t>
            </a:fld>
            <a:endParaRPr lang="en-US"/>
          </a:p>
        </p:txBody>
      </p:sp>
    </p:spTree>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5"/>
          <p:cNvPicPr>
            <a:picLocks noChangeAspect="1" noChangeArrowheads="1"/>
          </p:cNvPicPr>
          <p:nvPr userDrawn="1"/>
        </p:nvPicPr>
        <p:blipFill>
          <a:blip r:embed="rId13" cstate="print"/>
          <a:srcRect/>
          <a:stretch>
            <a:fillRect/>
          </a:stretch>
        </p:blipFill>
        <p:spPr bwMode="auto">
          <a:xfrm>
            <a:off x="0" y="4417"/>
            <a:ext cx="9144000" cy="6850754"/>
          </a:xfrm>
          <a:prstGeom prst="rect">
            <a:avLst/>
          </a:prstGeom>
          <a:noFill/>
          <a:ln w="9525">
            <a:noFill/>
            <a:miter lim="800000"/>
            <a:headEnd/>
            <a:tailEnd/>
          </a:ln>
          <a:effectLst/>
        </p:spPr>
      </p:pic>
      <p:sp>
        <p:nvSpPr>
          <p:cNvPr id="8" name="Rectangle 7"/>
          <p:cNvSpPr/>
          <p:nvPr userDrawn="1"/>
        </p:nvSpPr>
        <p:spPr>
          <a:xfrm>
            <a:off x="0" y="1295400"/>
            <a:ext cx="9144000" cy="2286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590BE6E3-F32D-4650-B47B-67E6895B364C}" type="datetimeFigureOut">
              <a:rPr lang="en-US"/>
              <a:pPr>
                <a:defRPr/>
              </a:pPr>
              <a:t>1/13/2012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F54F6B30-014F-4FE0-A2FB-85404C3767C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zoom/>
  </p:transition>
  <p:txStyles>
    <p:titleStyle>
      <a:lvl1pPr algn="ctr" rtl="0" fontAlgn="base">
        <a:spcBef>
          <a:spcPct val="0"/>
        </a:spcBef>
        <a:spcAft>
          <a:spcPct val="0"/>
        </a:spcAft>
        <a:defRPr sz="4800" b="1" kern="1200">
          <a:solidFill>
            <a:schemeClr val="bg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600" b="1" kern="1200">
          <a:solidFill>
            <a:schemeClr val="bg1"/>
          </a:solidFill>
          <a:latin typeface="+mn-lt"/>
          <a:ea typeface="+mn-ea"/>
          <a:cs typeface="+mn-cs"/>
        </a:defRPr>
      </a:lvl1pPr>
      <a:lvl2pPr marL="742950" indent="-285750" algn="l" rtl="0" fontAlgn="base">
        <a:spcBef>
          <a:spcPct val="20000"/>
        </a:spcBef>
        <a:spcAft>
          <a:spcPct val="0"/>
        </a:spcAft>
        <a:buFont typeface="Arial" charset="0"/>
        <a:buChar char="–"/>
        <a:defRPr sz="3600" b="1" kern="1200">
          <a:solidFill>
            <a:schemeClr val="bg1"/>
          </a:solidFill>
          <a:latin typeface="+mn-lt"/>
          <a:ea typeface="+mn-ea"/>
          <a:cs typeface="+mn-cs"/>
        </a:defRPr>
      </a:lvl2pPr>
      <a:lvl3pPr marL="1143000" indent="-228600" algn="l" rtl="0" fontAlgn="base">
        <a:spcBef>
          <a:spcPct val="20000"/>
        </a:spcBef>
        <a:spcAft>
          <a:spcPct val="0"/>
        </a:spcAft>
        <a:buFont typeface="Arial" charset="0"/>
        <a:buChar char="•"/>
        <a:defRPr sz="3600" b="1" kern="1200">
          <a:solidFill>
            <a:schemeClr val="bg1"/>
          </a:solidFill>
          <a:latin typeface="+mn-lt"/>
          <a:ea typeface="+mn-ea"/>
          <a:cs typeface="+mn-cs"/>
        </a:defRPr>
      </a:lvl3pPr>
      <a:lvl4pPr marL="1600200" indent="-228600" algn="l" rtl="0" fontAlgn="base">
        <a:spcBef>
          <a:spcPct val="20000"/>
        </a:spcBef>
        <a:spcAft>
          <a:spcPct val="0"/>
        </a:spcAft>
        <a:buFont typeface="Arial" charset="0"/>
        <a:buChar char="–"/>
        <a:defRPr sz="3600" b="1" kern="1200">
          <a:solidFill>
            <a:schemeClr val="bg1"/>
          </a:solidFill>
          <a:latin typeface="+mn-lt"/>
          <a:ea typeface="+mn-ea"/>
          <a:cs typeface="+mn-cs"/>
        </a:defRPr>
      </a:lvl4pPr>
      <a:lvl5pPr marL="2057400" indent="-228600" algn="l" rtl="0" fontAlgn="base">
        <a:spcBef>
          <a:spcPct val="20000"/>
        </a:spcBef>
        <a:spcAft>
          <a:spcPct val="0"/>
        </a:spcAft>
        <a:buFont typeface="Arial" charset="0"/>
        <a:buChar char="»"/>
        <a:defRPr sz="3600" b="1"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4"/>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2051" name="Rectangle 6"/>
          <p:cNvSpPr>
            <a:spLocks noChangeArrowheads="1"/>
          </p:cNvSpPr>
          <p:nvPr/>
        </p:nvSpPr>
        <p:spPr bwMode="auto">
          <a:xfrm>
            <a:off x="863600" y="3117850"/>
            <a:ext cx="7416800" cy="4016375"/>
          </a:xfrm>
          <a:prstGeom prst="rect">
            <a:avLst/>
          </a:prstGeom>
          <a:noFill/>
          <a:ln w="9525">
            <a:noFill/>
            <a:miter lim="800000"/>
            <a:headEnd/>
            <a:tailEnd/>
          </a:ln>
        </p:spPr>
        <p:txBody>
          <a:bodyPr>
            <a:spAutoFit/>
          </a:bodyPr>
          <a:lstStyle/>
          <a:p>
            <a:pPr algn="ctr"/>
            <a:r>
              <a:rPr lang="en-US" sz="5400" b="1" dirty="0" smtClean="0">
                <a:solidFill>
                  <a:schemeClr val="bg1"/>
                </a:solidFill>
              </a:rPr>
              <a:t>Haggai 2:10-19</a:t>
            </a:r>
            <a:endParaRPr lang="en-US" sz="5400" b="1" dirty="0">
              <a:solidFill>
                <a:schemeClr val="bg1"/>
              </a:solidFill>
            </a:endParaRPr>
          </a:p>
          <a:p>
            <a:pPr algn="ctr"/>
            <a:r>
              <a:rPr lang="en-US" sz="4000" b="1" dirty="0" smtClean="0">
                <a:solidFill>
                  <a:schemeClr val="bg1"/>
                </a:solidFill>
              </a:rPr>
              <a:t>“Consider </a:t>
            </a:r>
            <a:r>
              <a:rPr lang="en-US" sz="4000" b="1" smtClean="0">
                <a:solidFill>
                  <a:schemeClr val="bg1"/>
                </a:solidFill>
              </a:rPr>
              <a:t>Your HEART”</a:t>
            </a:r>
            <a:endParaRPr lang="en-US" sz="4000" b="1" dirty="0">
              <a:solidFill>
                <a:schemeClr val="bg1"/>
              </a:solidFill>
            </a:endParaRPr>
          </a:p>
          <a:p>
            <a:pPr algn="ctr"/>
            <a:r>
              <a:rPr lang="en-US" sz="1400" b="1" dirty="0">
                <a:solidFill>
                  <a:schemeClr val="bg1"/>
                </a:solidFill>
              </a:rPr>
              <a:t>www.BiblePoint.com</a:t>
            </a:r>
          </a:p>
          <a:p>
            <a:pPr algn="ctr"/>
            <a:r>
              <a:rPr lang="en-US" sz="1400" b="1" dirty="0">
                <a:solidFill>
                  <a:schemeClr val="bg1"/>
                </a:solidFill>
              </a:rPr>
              <a:t>2011 © Single Initiative LLC</a:t>
            </a:r>
          </a:p>
          <a:p>
            <a:pPr algn="ctr"/>
            <a:endParaRPr lang="en-US" sz="1400" b="1" dirty="0">
              <a:solidFill>
                <a:schemeClr val="bg1"/>
              </a:solidFill>
            </a:endParaRPr>
          </a:p>
          <a:p>
            <a:pPr algn="ctr"/>
            <a:r>
              <a:rPr lang="en-US" sz="1400" b="1" dirty="0">
                <a:solidFill>
                  <a:schemeClr val="bg1"/>
                </a:solidFill>
              </a:rPr>
              <a:t>This lesson and graphics by:</a:t>
            </a:r>
            <a:br>
              <a:rPr lang="en-US" sz="1400" b="1" dirty="0">
                <a:solidFill>
                  <a:schemeClr val="bg1"/>
                </a:solidFill>
              </a:rPr>
            </a:br>
            <a:r>
              <a:rPr lang="en-US" sz="1400" b="1" dirty="0">
                <a:solidFill>
                  <a:schemeClr val="bg1"/>
                </a:solidFill>
              </a:rPr>
              <a:t> D. L. Henderson, </a:t>
            </a:r>
            <a:r>
              <a:rPr lang="en-US" sz="1400" b="1" dirty="0" err="1">
                <a:solidFill>
                  <a:schemeClr val="bg1"/>
                </a:solidFill>
              </a:rPr>
              <a:t>D.Min</a:t>
            </a:r>
            <a:r>
              <a:rPr lang="en-US" sz="1400" b="1" dirty="0">
                <a:solidFill>
                  <a:schemeClr val="bg1"/>
                </a:solidFill>
              </a:rPr>
              <a:t>.</a:t>
            </a:r>
            <a:endParaRPr lang="en-US" sz="900" b="1" dirty="0">
              <a:solidFill>
                <a:schemeClr val="bg1"/>
              </a:solidFill>
            </a:endParaRPr>
          </a:p>
          <a:p>
            <a:pPr algn="ctr"/>
            <a:endParaRPr lang="en-US" sz="900" b="1" dirty="0">
              <a:solidFill>
                <a:schemeClr val="bg1"/>
              </a:solidFill>
            </a:endParaRPr>
          </a:p>
          <a:p>
            <a:pPr algn="ctr"/>
            <a:r>
              <a:rPr lang="en-US" sz="1400" b="1" dirty="0">
                <a:solidFill>
                  <a:schemeClr val="bg1"/>
                </a:solidFill>
              </a:rPr>
              <a:t>User License required to alter this presentation.</a:t>
            </a:r>
          </a:p>
          <a:p>
            <a:pPr algn="ctr"/>
            <a:r>
              <a:rPr lang="en-US" sz="1400" b="1" dirty="0">
                <a:solidFill>
                  <a:schemeClr val="bg1"/>
                </a:solidFill>
              </a:rPr>
              <a:t>Contact dh@biblepoint.com</a:t>
            </a:r>
          </a:p>
          <a:p>
            <a:pPr algn="ctr"/>
            <a:r>
              <a:rPr lang="en-US" sz="1400" b="1" dirty="0">
                <a:solidFill>
                  <a:schemeClr val="bg1"/>
                </a:solidFill>
              </a:rPr>
              <a:t>Copyright©2011</a:t>
            </a:r>
            <a:endParaRPr lang="en-US" sz="4000" b="1" dirty="0">
              <a:solidFill>
                <a:schemeClr val="bg1"/>
              </a:solidFill>
            </a:endParaRPr>
          </a:p>
          <a:p>
            <a:pPr algn="ctr"/>
            <a:endParaRPr lang="en-US" sz="4000" b="1" dirty="0">
              <a:solidFill>
                <a:schemeClr val="bg1"/>
              </a:solidFill>
            </a:endParaRPr>
          </a:p>
        </p:txBody>
      </p:sp>
      <p:pic>
        <p:nvPicPr>
          <p:cNvPr id="2052" name="Picture 2"/>
          <p:cNvPicPr>
            <a:picLocks noChangeAspect="1" noChangeArrowheads="1"/>
          </p:cNvPicPr>
          <p:nvPr/>
        </p:nvPicPr>
        <p:blipFill>
          <a:blip r:embed="rId3" cstate="print"/>
          <a:srcRect/>
          <a:stretch>
            <a:fillRect/>
          </a:stretch>
        </p:blipFill>
        <p:spPr bwMode="auto">
          <a:xfrm>
            <a:off x="1947863" y="625475"/>
            <a:ext cx="5246687" cy="2417763"/>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p:cNvPicPr>
            <a:picLocks noChangeAspect="1" noChangeArrowheads="1"/>
          </p:cNvPicPr>
          <p:nvPr/>
        </p:nvPicPr>
        <p:blipFill>
          <a:blip r:embed="rId2" cstate="print">
            <a:lum bright="-10000" contrast="30000"/>
          </a:blip>
          <a:srcRect b="5341"/>
          <a:stretch>
            <a:fillRect/>
          </a:stretch>
        </p:blipFill>
        <p:spPr bwMode="auto">
          <a:xfrm>
            <a:off x="0" y="1066800"/>
            <a:ext cx="9144000" cy="5720776"/>
          </a:xfrm>
          <a:prstGeom prst="rect">
            <a:avLst/>
          </a:prstGeom>
          <a:noFill/>
          <a:ln w="9525">
            <a:noFill/>
            <a:miter lim="800000"/>
            <a:headEnd/>
            <a:tailEnd/>
          </a:ln>
        </p:spPr>
      </p:pic>
      <p:sp>
        <p:nvSpPr>
          <p:cNvPr id="2" name="Title 1"/>
          <p:cNvSpPr>
            <a:spLocks noGrp="1"/>
          </p:cNvSpPr>
          <p:nvPr>
            <p:ph type="title"/>
          </p:nvPr>
        </p:nvSpPr>
        <p:spPr>
          <a:xfrm>
            <a:off x="457200" y="0"/>
            <a:ext cx="8229600" cy="1417638"/>
          </a:xfrm>
        </p:spPr>
        <p:txBody>
          <a:bodyPr/>
          <a:lstStyle/>
          <a:p>
            <a:r>
              <a:rPr lang="en-US" dirty="0" smtClean="0"/>
              <a:t>Two theological questions: </a:t>
            </a:r>
            <a:endParaRPr lang="en-US" dirty="0"/>
          </a:p>
        </p:txBody>
      </p:sp>
      <p:sp>
        <p:nvSpPr>
          <p:cNvPr id="3" name="Content Placeholder 2"/>
          <p:cNvSpPr>
            <a:spLocks noGrp="1"/>
          </p:cNvSpPr>
          <p:nvPr>
            <p:ph idx="1"/>
          </p:nvPr>
        </p:nvSpPr>
        <p:spPr>
          <a:xfrm>
            <a:off x="990600" y="1524000"/>
            <a:ext cx="7696200" cy="4449763"/>
          </a:xfrm>
        </p:spPr>
        <p:txBody>
          <a:bodyPr/>
          <a:lstStyle/>
          <a:p>
            <a:r>
              <a:rPr lang="en-US" dirty="0" smtClean="0">
                <a:solidFill>
                  <a:schemeClr val="tx1"/>
                </a:solidFill>
              </a:rPr>
              <a:t> </a:t>
            </a:r>
            <a:r>
              <a:rPr lang="en-US" baseline="30000" dirty="0" smtClean="0">
                <a:solidFill>
                  <a:schemeClr val="tx1"/>
                </a:solidFill>
              </a:rPr>
              <a:t>11</a:t>
            </a:r>
            <a:r>
              <a:rPr lang="en-US" dirty="0" smtClean="0">
                <a:solidFill>
                  <a:schemeClr val="tx1"/>
                </a:solidFill>
              </a:rPr>
              <a:t> "This is what the LORD Almighty says: 'Ask the priests what the law says:   </a:t>
            </a:r>
            <a:r>
              <a:rPr lang="en-US" baseline="30000" dirty="0" smtClean="0">
                <a:solidFill>
                  <a:schemeClr val="tx1"/>
                </a:solidFill>
              </a:rPr>
              <a:t>12</a:t>
            </a:r>
            <a:r>
              <a:rPr lang="en-US" dirty="0" smtClean="0">
                <a:solidFill>
                  <a:schemeClr val="tx1"/>
                </a:solidFill>
              </a:rPr>
              <a:t> If a person carries consecrated meat in the fold of his garment, and that fold touches some bread or stew, some wine, oil or other food, does it become consecrated</a:t>
            </a:r>
            <a:r>
              <a:rPr lang="en-US" sz="2800" dirty="0" smtClean="0">
                <a:solidFill>
                  <a:schemeClr val="tx1"/>
                </a:solidFill>
              </a:rPr>
              <a:t>?'   </a:t>
            </a:r>
            <a:r>
              <a:rPr lang="en-US" sz="2800" baseline="0" dirty="0" smtClean="0">
                <a:solidFill>
                  <a:schemeClr val="tx1"/>
                </a:solidFill>
              </a:rPr>
              <a:t> </a:t>
            </a:r>
            <a:r>
              <a:rPr lang="en-US" sz="2800" dirty="0" smtClean="0">
                <a:solidFill>
                  <a:schemeClr val="tx1"/>
                </a:solidFill>
              </a:rPr>
              <a:t>(Hag 2:11-12 NIV)</a:t>
            </a:r>
            <a:endParaRPr lang="en-US" sz="2800" dirty="0">
              <a:solidFill>
                <a:schemeClr val="tx1"/>
              </a:solidFill>
            </a:endParaRPr>
          </a:p>
        </p:txBody>
      </p:sp>
      <p:sp>
        <p:nvSpPr>
          <p:cNvPr id="5" name="TextBox 4"/>
          <p:cNvSpPr txBox="1"/>
          <p:nvPr/>
        </p:nvSpPr>
        <p:spPr>
          <a:xfrm>
            <a:off x="2667000" y="5562600"/>
            <a:ext cx="4308808" cy="830997"/>
          </a:xfrm>
          <a:prstGeom prst="rect">
            <a:avLst/>
          </a:prstGeom>
          <a:noFill/>
        </p:spPr>
        <p:txBody>
          <a:bodyPr wrap="none" rtlCol="0">
            <a:spAutoFit/>
          </a:bodyPr>
          <a:lstStyle/>
          <a:p>
            <a:r>
              <a:rPr lang="en-US" sz="4800" b="1" dirty="0" smtClean="0">
                <a:solidFill>
                  <a:srgbClr val="FF0000"/>
                </a:solidFill>
                <a:effectLst>
                  <a:outerShdw blurRad="38100" dist="38100" dir="2700000" algn="tl">
                    <a:srgbClr val="000000">
                      <a:alpha val="43137"/>
                    </a:srgbClr>
                  </a:outerShdw>
                </a:effectLst>
              </a:rPr>
              <a:t>It’s like this …</a:t>
            </a:r>
            <a:endParaRPr lang="en-US" sz="4800" b="1" dirty="0">
              <a:solidFill>
                <a:srgbClr val="FF0000"/>
              </a:solidFill>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noChangeArrowheads="1"/>
          </p:cNvPicPr>
          <p:nvPr/>
        </p:nvPicPr>
        <p:blipFill>
          <a:blip r:embed="rId3" cstate="print"/>
          <a:srcRect/>
          <a:stretch>
            <a:fillRect/>
          </a:stretch>
        </p:blipFill>
        <p:spPr bwMode="auto">
          <a:xfrm>
            <a:off x="0" y="4417"/>
            <a:ext cx="9144000" cy="6850754"/>
          </a:xfrm>
          <a:prstGeom prst="rect">
            <a:avLst/>
          </a:prstGeom>
          <a:noFill/>
          <a:ln w="9525">
            <a:noFill/>
            <a:miter lim="800000"/>
            <a:headEnd/>
            <a:tailEnd/>
          </a:ln>
          <a:effectLst/>
        </p:spPr>
      </p:pic>
      <p:pic>
        <p:nvPicPr>
          <p:cNvPr id="14346" name="Picture 10"/>
          <p:cNvPicPr>
            <a:picLocks noChangeAspect="1" noChangeArrowheads="1"/>
          </p:cNvPicPr>
          <p:nvPr/>
        </p:nvPicPr>
        <p:blipFill>
          <a:blip r:embed="rId4" cstate="print"/>
          <a:srcRect/>
          <a:stretch>
            <a:fillRect/>
          </a:stretch>
        </p:blipFill>
        <p:spPr bwMode="auto">
          <a:xfrm>
            <a:off x="2811463" y="7938"/>
            <a:ext cx="3521075" cy="6840537"/>
          </a:xfrm>
          <a:prstGeom prst="rect">
            <a:avLst/>
          </a:prstGeom>
          <a:noFill/>
          <a:ln w="9525">
            <a:noFill/>
            <a:miter lim="800000"/>
            <a:headEnd/>
            <a:tailEnd/>
          </a:ln>
          <a:effectLst/>
        </p:spPr>
      </p:pic>
      <p:pic>
        <p:nvPicPr>
          <p:cNvPr id="14347" name="Picture 11"/>
          <p:cNvPicPr>
            <a:picLocks noChangeAspect="1" noChangeArrowheads="1"/>
          </p:cNvPicPr>
          <p:nvPr/>
        </p:nvPicPr>
        <p:blipFill>
          <a:blip r:embed="rId5" cstate="print"/>
          <a:srcRect/>
          <a:stretch>
            <a:fillRect/>
          </a:stretch>
        </p:blipFill>
        <p:spPr bwMode="auto">
          <a:xfrm>
            <a:off x="609600" y="4648200"/>
            <a:ext cx="1498854" cy="781050"/>
          </a:xfrm>
          <a:prstGeom prst="rect">
            <a:avLst/>
          </a:prstGeom>
          <a:noFill/>
          <a:ln w="9525">
            <a:noFill/>
            <a:miter lim="800000"/>
            <a:headEnd/>
            <a:tailEnd/>
          </a:ln>
          <a:effectLst/>
        </p:spPr>
      </p:pic>
      <p:pic>
        <p:nvPicPr>
          <p:cNvPr id="14345" name="Picture 9"/>
          <p:cNvPicPr>
            <a:picLocks noChangeAspect="1" noChangeArrowheads="1"/>
          </p:cNvPicPr>
          <p:nvPr/>
        </p:nvPicPr>
        <p:blipFill>
          <a:blip r:embed="rId6" cstate="print"/>
          <a:srcRect/>
          <a:stretch>
            <a:fillRect/>
          </a:stretch>
        </p:blipFill>
        <p:spPr bwMode="auto">
          <a:xfrm>
            <a:off x="2833687" y="2590800"/>
            <a:ext cx="3490913" cy="3365035"/>
          </a:xfrm>
          <a:prstGeom prst="rect">
            <a:avLst/>
          </a:prstGeom>
          <a:noFill/>
          <a:ln w="9525">
            <a:noFill/>
            <a:miter lim="800000"/>
            <a:headEnd/>
            <a:tailEnd/>
          </a:ln>
          <a:effectLst/>
        </p:spPr>
      </p:pic>
      <p:sp>
        <p:nvSpPr>
          <p:cNvPr id="17" name="Freeform 16"/>
          <p:cNvSpPr/>
          <p:nvPr/>
        </p:nvSpPr>
        <p:spPr>
          <a:xfrm>
            <a:off x="3931096" y="5349240"/>
            <a:ext cx="1494344" cy="763232"/>
          </a:xfrm>
          <a:custGeom>
            <a:avLst/>
            <a:gdLst>
              <a:gd name="connsiteX0" fmla="*/ 1357184 w 1494344"/>
              <a:gd name="connsiteY0" fmla="*/ 45720 h 763232"/>
              <a:gd name="connsiteX1" fmla="*/ 976184 w 1494344"/>
              <a:gd name="connsiteY1" fmla="*/ 243840 h 763232"/>
              <a:gd name="connsiteX2" fmla="*/ 503744 w 1494344"/>
              <a:gd name="connsiteY2" fmla="*/ 304800 h 763232"/>
              <a:gd name="connsiteX3" fmla="*/ 214184 w 1494344"/>
              <a:gd name="connsiteY3" fmla="*/ 243840 h 763232"/>
              <a:gd name="connsiteX4" fmla="*/ 16064 w 1494344"/>
              <a:gd name="connsiteY4" fmla="*/ 228600 h 763232"/>
              <a:gd name="connsiteX5" fmla="*/ 61784 w 1494344"/>
              <a:gd name="connsiteY5" fmla="*/ 243840 h 763232"/>
              <a:gd name="connsiteX6" fmla="*/ 107504 w 1494344"/>
              <a:gd name="connsiteY6" fmla="*/ 274320 h 763232"/>
              <a:gd name="connsiteX7" fmla="*/ 214184 w 1494344"/>
              <a:gd name="connsiteY7" fmla="*/ 289560 h 763232"/>
              <a:gd name="connsiteX8" fmla="*/ 336104 w 1494344"/>
              <a:gd name="connsiteY8" fmla="*/ 502920 h 763232"/>
              <a:gd name="connsiteX9" fmla="*/ 549464 w 1494344"/>
              <a:gd name="connsiteY9" fmla="*/ 685800 h 763232"/>
              <a:gd name="connsiteX10" fmla="*/ 869504 w 1494344"/>
              <a:gd name="connsiteY10" fmla="*/ 762000 h 763232"/>
              <a:gd name="connsiteX11" fmla="*/ 1204784 w 1494344"/>
              <a:gd name="connsiteY11" fmla="*/ 670560 h 763232"/>
              <a:gd name="connsiteX12" fmla="*/ 1387664 w 1494344"/>
              <a:gd name="connsiteY12" fmla="*/ 472440 h 763232"/>
              <a:gd name="connsiteX13" fmla="*/ 1448624 w 1494344"/>
              <a:gd name="connsiteY13" fmla="*/ 243840 h 763232"/>
              <a:gd name="connsiteX14" fmla="*/ 1494344 w 1494344"/>
              <a:gd name="connsiteY14" fmla="*/ 0 h 763232"/>
              <a:gd name="connsiteX15" fmla="*/ 1357184 w 1494344"/>
              <a:gd name="connsiteY15" fmla="*/ 45720 h 763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94344" h="763232">
                <a:moveTo>
                  <a:pt x="1357184" y="45720"/>
                </a:moveTo>
                <a:lnTo>
                  <a:pt x="976184" y="243840"/>
                </a:lnTo>
                <a:cubicBezTo>
                  <a:pt x="513949" y="305471"/>
                  <a:pt x="672733" y="304800"/>
                  <a:pt x="503744" y="304800"/>
                </a:cubicBezTo>
                <a:lnTo>
                  <a:pt x="214184" y="243840"/>
                </a:lnTo>
                <a:cubicBezTo>
                  <a:pt x="148144" y="238760"/>
                  <a:pt x="82299" y="228600"/>
                  <a:pt x="16064" y="228600"/>
                </a:cubicBezTo>
                <a:cubicBezTo>
                  <a:pt x="0" y="228600"/>
                  <a:pt x="47416" y="236656"/>
                  <a:pt x="61784" y="243840"/>
                </a:cubicBezTo>
                <a:cubicBezTo>
                  <a:pt x="78167" y="252031"/>
                  <a:pt x="91121" y="266129"/>
                  <a:pt x="107504" y="274320"/>
                </a:cubicBezTo>
                <a:cubicBezTo>
                  <a:pt x="150835" y="295986"/>
                  <a:pt x="164565" y="289560"/>
                  <a:pt x="214184" y="289560"/>
                </a:cubicBezTo>
                <a:cubicBezTo>
                  <a:pt x="295510" y="517272"/>
                  <a:pt x="214864" y="502920"/>
                  <a:pt x="336104" y="502920"/>
                </a:cubicBezTo>
                <a:cubicBezTo>
                  <a:pt x="526168" y="692984"/>
                  <a:pt x="432774" y="685800"/>
                  <a:pt x="549464" y="685800"/>
                </a:cubicBezTo>
                <a:cubicBezTo>
                  <a:pt x="859192" y="763232"/>
                  <a:pt x="749537" y="762000"/>
                  <a:pt x="869504" y="762000"/>
                </a:cubicBezTo>
                <a:cubicBezTo>
                  <a:pt x="1184036" y="667641"/>
                  <a:pt x="1068230" y="670560"/>
                  <a:pt x="1204784" y="670560"/>
                </a:cubicBezTo>
                <a:cubicBezTo>
                  <a:pt x="1323506" y="450076"/>
                  <a:pt x="1236459" y="472440"/>
                  <a:pt x="1387664" y="472440"/>
                </a:cubicBezTo>
                <a:lnTo>
                  <a:pt x="1448624" y="243840"/>
                </a:lnTo>
                <a:lnTo>
                  <a:pt x="1494344" y="0"/>
                </a:lnTo>
                <a:lnTo>
                  <a:pt x="1357184" y="45720"/>
                </a:lnTo>
                <a:close/>
              </a:path>
            </a:pathLst>
          </a:custGeom>
          <a:gradFill flip="none" rotWithShape="1">
            <a:gsLst>
              <a:gs pos="0">
                <a:srgbClr val="FF0000">
                  <a:alpha val="52000"/>
                </a:srgbClr>
              </a:gs>
              <a:gs pos="42000">
                <a:srgbClr val="C00000">
                  <a:alpha val="19000"/>
                </a:srgbClr>
              </a:gs>
              <a:gs pos="10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48" name="Picture 12"/>
          <p:cNvPicPr>
            <a:picLocks noChangeAspect="1" noChangeArrowheads="1"/>
          </p:cNvPicPr>
          <p:nvPr/>
        </p:nvPicPr>
        <p:blipFill>
          <a:blip r:embed="rId7" cstate="print"/>
          <a:srcRect/>
          <a:stretch>
            <a:fillRect/>
          </a:stretch>
        </p:blipFill>
        <p:spPr bwMode="auto">
          <a:xfrm>
            <a:off x="6324600" y="5029200"/>
            <a:ext cx="2266217" cy="985106"/>
          </a:xfrm>
          <a:prstGeom prst="rect">
            <a:avLst/>
          </a:prstGeom>
          <a:noFill/>
          <a:ln w="9525">
            <a:noFill/>
            <a:miter lim="800000"/>
            <a:headEnd/>
            <a:tailEnd/>
          </a:ln>
          <a:effectLst/>
        </p:spPr>
      </p:pic>
      <p:grpSp>
        <p:nvGrpSpPr>
          <p:cNvPr id="23" name="Group 22"/>
          <p:cNvGrpSpPr/>
          <p:nvPr/>
        </p:nvGrpSpPr>
        <p:grpSpPr>
          <a:xfrm>
            <a:off x="304800" y="1143000"/>
            <a:ext cx="2209800" cy="990600"/>
            <a:chOff x="304800" y="1143000"/>
            <a:chExt cx="2209800" cy="990600"/>
          </a:xfrm>
        </p:grpSpPr>
        <p:sp>
          <p:nvSpPr>
            <p:cNvPr id="21" name="Rectangle 20"/>
            <p:cNvSpPr/>
            <p:nvPr/>
          </p:nvSpPr>
          <p:spPr>
            <a:xfrm>
              <a:off x="533400" y="1143000"/>
              <a:ext cx="17526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04800" y="1143000"/>
              <a:ext cx="2209800" cy="923330"/>
            </a:xfrm>
            <a:prstGeom prst="rect">
              <a:avLst/>
            </a:prstGeom>
            <a:noFill/>
          </p:spPr>
          <p:txBody>
            <a:bodyPr wrap="squar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Holy</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pSp>
      <p:grpSp>
        <p:nvGrpSpPr>
          <p:cNvPr id="24" name="Group 23"/>
          <p:cNvGrpSpPr/>
          <p:nvPr/>
        </p:nvGrpSpPr>
        <p:grpSpPr>
          <a:xfrm>
            <a:off x="5638800" y="1143000"/>
            <a:ext cx="3276600" cy="981670"/>
            <a:chOff x="5638800" y="1143000"/>
            <a:chExt cx="3276600" cy="981670"/>
          </a:xfrm>
        </p:grpSpPr>
        <p:sp>
          <p:nvSpPr>
            <p:cNvPr id="22" name="Rectangle 21"/>
            <p:cNvSpPr/>
            <p:nvPr/>
          </p:nvSpPr>
          <p:spPr>
            <a:xfrm>
              <a:off x="5638800" y="1151188"/>
              <a:ext cx="3276600" cy="9734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638800" y="1143000"/>
              <a:ext cx="3276600" cy="923330"/>
            </a:xfrm>
            <a:prstGeom prst="rect">
              <a:avLst/>
            </a:prstGeom>
            <a:noFill/>
          </p:spPr>
          <p:txBody>
            <a:bodyPr wrap="squar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Common</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pSp>
      <p:grpSp>
        <p:nvGrpSpPr>
          <p:cNvPr id="27" name="Group 26"/>
          <p:cNvGrpSpPr/>
          <p:nvPr/>
        </p:nvGrpSpPr>
        <p:grpSpPr>
          <a:xfrm>
            <a:off x="5715000" y="838200"/>
            <a:ext cx="3505200" cy="2590800"/>
            <a:chOff x="5715000" y="838200"/>
            <a:chExt cx="3505200" cy="2590800"/>
          </a:xfrm>
        </p:grpSpPr>
        <p:sp>
          <p:nvSpPr>
            <p:cNvPr id="26" name="Rectangle 25"/>
            <p:cNvSpPr/>
            <p:nvPr/>
          </p:nvSpPr>
          <p:spPr>
            <a:xfrm>
              <a:off x="6019800" y="838200"/>
              <a:ext cx="2819400" cy="2590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5715000" y="838200"/>
              <a:ext cx="3505200" cy="2585323"/>
            </a:xfrm>
            <a:prstGeom prst="rect">
              <a:avLst/>
            </a:prstGeom>
            <a:noFill/>
          </p:spPr>
          <p:txBody>
            <a:bodyPr wrap="squar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Does it </a:t>
              </a:r>
              <a:r>
                <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become </a:t>
              </a: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Holy?</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pSp>
      <p:sp>
        <p:nvSpPr>
          <p:cNvPr id="29" name="Rectangle 28"/>
          <p:cNvSpPr/>
          <p:nvPr/>
        </p:nvSpPr>
        <p:spPr>
          <a:xfrm>
            <a:off x="2558439" y="2438400"/>
            <a:ext cx="4027122" cy="2400657"/>
          </a:xfrm>
          <a:prstGeom prst="rect">
            <a:avLst/>
          </a:prstGeom>
          <a:noFill/>
        </p:spPr>
        <p:txBody>
          <a:bodyPr wrap="square" lIns="91440" tIns="45720" rIns="91440" bIns="45720">
            <a:spAutoFit/>
          </a:bodyPr>
          <a:lstStyle/>
          <a:p>
            <a:pPr algn="ctr"/>
            <a:r>
              <a:rPr lang="en-US" sz="15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rPr>
              <a:t>NO!</a:t>
            </a:r>
            <a:endParaRPr lang="en-US" sz="15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4.44444E-6 -1.85185E-6 C 0.07048 -0.13217 0.14097 -0.26435 0.20173 -0.25555 C 0.2625 -0.24676 0.33767 0.00186 0.36493 0.05324 " pathEditMode="relative" ptsTypes="aaA">
                                      <p:cBhvr>
                                        <p:cTn id="11" dur="2000" fill="hold"/>
                                        <p:tgtEl>
                                          <p:spTgt spid="14347"/>
                                        </p:tgtEl>
                                        <p:attrNameLst>
                                          <p:attrName>ppt_x</p:attrName>
                                          <p:attrName>ppt_y</p:attrName>
                                        </p:attrNameLst>
                                      </p:cBhvr>
                                    </p:animMotion>
                                  </p:childTnLst>
                                </p:cTn>
                              </p:par>
                            </p:childTnLst>
                          </p:cTn>
                        </p:par>
                        <p:par>
                          <p:cTn id="12" fill="hold">
                            <p:stCondLst>
                              <p:cond delay="2000"/>
                            </p:stCondLst>
                            <p:childTnLst>
                              <p:par>
                                <p:cTn id="13" presetID="14" presetClass="entr" presetSubtype="1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0.36494 0.05324 C 0.31233 -0.08426 0.25973 -0.22176 0.1981 -0.23356 C 0.13681 -0.24537 0.03178 -0.05555 -0.00348 -0.01805 C -0.03872 0.01945 -0.01042 -0.0125 -0.01337 -0.00903 C -0.01632 -0.00555 -0.0191 -0.00185 -0.02171 0.00209 " pathEditMode="relative" ptsTypes="aaaaA">
                                      <p:cBhvr>
                                        <p:cTn id="19" dur="2000" fill="hold"/>
                                        <p:tgtEl>
                                          <p:spTgt spid="14347"/>
                                        </p:tgtEl>
                                        <p:attrNameLst>
                                          <p:attrName>ppt_x</p:attrName>
                                          <p:attrName>ppt_y</p:attrName>
                                        </p:attrNameLst>
                                      </p:cBhvr>
                                    </p:animMotion>
                                  </p:childTnLst>
                                </p:cTn>
                              </p:par>
                            </p:childTnLst>
                          </p:cTn>
                        </p:par>
                      </p:childTnLst>
                    </p:cTn>
                  </p:par>
                  <p:par>
                    <p:cTn id="20" fill="hold">
                      <p:stCondLst>
                        <p:cond delay="indefinite"/>
                      </p:stCondLst>
                      <p:childTnLst>
                        <p:par>
                          <p:cTn id="21" fill="hold">
                            <p:stCondLst>
                              <p:cond delay="0"/>
                            </p:stCondLst>
                            <p:childTnLst>
                              <p:par>
                                <p:cTn id="22" presetID="14" presetClass="exit" presetSubtype="10" fill="hold" nodeType="clickEffect">
                                  <p:stCondLst>
                                    <p:cond delay="0"/>
                                  </p:stCondLst>
                                  <p:childTnLst>
                                    <p:animEffect transition="out" filter="randombar(horizontal)">
                                      <p:cBhvr>
                                        <p:cTn id="23" dur="500"/>
                                        <p:tgtEl>
                                          <p:spTgt spid="14347"/>
                                        </p:tgtEl>
                                      </p:cBhvr>
                                    </p:animEffect>
                                    <p:set>
                                      <p:cBhvr>
                                        <p:cTn id="24" dur="1" fill="hold">
                                          <p:stCondLst>
                                            <p:cond delay="499"/>
                                          </p:stCondLst>
                                        </p:cTn>
                                        <p:tgtEl>
                                          <p:spTgt spid="14347"/>
                                        </p:tgtEl>
                                        <p:attrNameLst>
                                          <p:attrName>style.visibility</p:attrName>
                                        </p:attrNameLst>
                                      </p:cBhvr>
                                      <p:to>
                                        <p:strVal val="hidden"/>
                                      </p:to>
                                    </p:set>
                                  </p:childTnLst>
                                </p:cTn>
                              </p:par>
                              <p:par>
                                <p:cTn id="25" presetID="14" presetClass="exit" presetSubtype="10" fill="hold" nodeType="withEffect">
                                  <p:stCondLst>
                                    <p:cond delay="0"/>
                                  </p:stCondLst>
                                  <p:childTnLst>
                                    <p:animEffect transition="out" filter="randombar(horizontal)">
                                      <p:cBhvr>
                                        <p:cTn id="26" dur="500"/>
                                        <p:tgtEl>
                                          <p:spTgt spid="23"/>
                                        </p:tgtEl>
                                      </p:cBhvr>
                                    </p:animEffect>
                                    <p:set>
                                      <p:cBhvr>
                                        <p:cTn id="27" dur="1" fill="hold">
                                          <p:stCondLst>
                                            <p:cond delay="499"/>
                                          </p:stCondLst>
                                        </p:cTn>
                                        <p:tgtEl>
                                          <p:spTgt spid="2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4348"/>
                                        </p:tgtEl>
                                        <p:attrNameLst>
                                          <p:attrName>style.visibility</p:attrName>
                                        </p:attrNameLst>
                                      </p:cBhvr>
                                      <p:to>
                                        <p:strVal val="visible"/>
                                      </p:to>
                                    </p:set>
                                    <p:animEffect transition="in" filter="randombar(horizontal)">
                                      <p:cBhvr>
                                        <p:cTn id="32" dur="500"/>
                                        <p:tgtEl>
                                          <p:spTgt spid="14348"/>
                                        </p:tgtEl>
                                      </p:cBhvr>
                                    </p:animEffect>
                                  </p:childTnLst>
                                </p:cTn>
                              </p:par>
                            </p:childTnLst>
                          </p:cTn>
                        </p:par>
                        <p:par>
                          <p:cTn id="33" fill="hold">
                            <p:stCondLst>
                              <p:cond delay="500"/>
                            </p:stCondLst>
                            <p:childTnLst>
                              <p:par>
                                <p:cTn id="34" presetID="14" presetClass="entr" presetSubtype="10"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randombar(horizontal)">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0 0  L -0.25 0  E" pathEditMode="relative" ptsTypes="">
                                      <p:cBhvr>
                                        <p:cTn id="40" dur="2000" fill="hold"/>
                                        <p:tgtEl>
                                          <p:spTgt spid="14348"/>
                                        </p:tgtEl>
                                        <p:attrNameLst>
                                          <p:attrName>ppt_x</p:attrName>
                                          <p:attrName>ppt_y</p:attrName>
                                        </p:attrNameLst>
                                      </p:cBhvr>
                                    </p:animMotion>
                                  </p:childTnLst>
                                </p:cTn>
                              </p:par>
                            </p:childTnLst>
                          </p:cTn>
                        </p:par>
                      </p:childTnLst>
                    </p:cTn>
                  </p:par>
                  <p:par>
                    <p:cTn id="41" fill="hold">
                      <p:stCondLst>
                        <p:cond delay="indefinite"/>
                      </p:stCondLst>
                      <p:childTnLst>
                        <p:par>
                          <p:cTn id="42" fill="hold">
                            <p:stCondLst>
                              <p:cond delay="0"/>
                            </p:stCondLst>
                            <p:childTnLst>
                              <p:par>
                                <p:cTn id="43" presetID="63" presetClass="path" presetSubtype="0" accel="50000" decel="50000" fill="hold" nodeType="clickEffect">
                                  <p:stCondLst>
                                    <p:cond delay="0"/>
                                  </p:stCondLst>
                                  <p:childTnLst>
                                    <p:animMotion origin="layout" path="M -0.25 2.22222E-6 L 0 2.22222E-6 " pathEditMode="relative" rAng="0" ptsTypes="AA">
                                      <p:cBhvr>
                                        <p:cTn id="44" dur="2000" fill="hold"/>
                                        <p:tgtEl>
                                          <p:spTgt spid="14348"/>
                                        </p:tgtEl>
                                        <p:attrNameLst>
                                          <p:attrName>ppt_x</p:attrName>
                                          <p:attrName>ppt_y</p:attrName>
                                        </p:attrNameLst>
                                      </p:cBhvr>
                                      <p:rCtr x="125" y="0"/>
                                    </p:animMotion>
                                  </p:childTnLst>
                                </p:cTn>
                              </p:par>
                            </p:childTnLst>
                          </p:cTn>
                        </p:par>
                      </p:childTnLst>
                    </p:cTn>
                  </p:par>
                  <p:par>
                    <p:cTn id="45" fill="hold">
                      <p:stCondLst>
                        <p:cond delay="indefinite"/>
                      </p:stCondLst>
                      <p:childTnLst>
                        <p:par>
                          <p:cTn id="46" fill="hold">
                            <p:stCondLst>
                              <p:cond delay="0"/>
                            </p:stCondLst>
                            <p:childTnLst>
                              <p:par>
                                <p:cTn id="47" presetID="14" presetClass="exit" presetSubtype="10" fill="hold" nodeType="clickEffect">
                                  <p:stCondLst>
                                    <p:cond delay="0"/>
                                  </p:stCondLst>
                                  <p:childTnLst>
                                    <p:animEffect transition="out" filter="randombar(horizontal)">
                                      <p:cBhvr>
                                        <p:cTn id="48" dur="500"/>
                                        <p:tgtEl>
                                          <p:spTgt spid="24"/>
                                        </p:tgtEl>
                                      </p:cBhvr>
                                    </p:animEffect>
                                    <p:set>
                                      <p:cBhvr>
                                        <p:cTn id="49" dur="1" fill="hold">
                                          <p:stCondLst>
                                            <p:cond delay="499"/>
                                          </p:stCondLst>
                                        </p:cTn>
                                        <p:tgtEl>
                                          <p:spTgt spid="24"/>
                                        </p:tgtEl>
                                        <p:attrNameLst>
                                          <p:attrName>style.visibility</p:attrName>
                                        </p:attrNameLst>
                                      </p:cBhvr>
                                      <p:to>
                                        <p:strVal val="hidden"/>
                                      </p:to>
                                    </p:set>
                                  </p:childTnLst>
                                </p:cTn>
                              </p:par>
                              <p:par>
                                <p:cTn id="50" presetID="14" presetClass="entr" presetSubtype="10"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randombar(horizontal)">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randombar(horizontal)">
                                      <p:cBhvr>
                                        <p:cTn id="5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p:cNvPicPr>
            <a:picLocks noChangeAspect="1" noChangeArrowheads="1"/>
          </p:cNvPicPr>
          <p:nvPr/>
        </p:nvPicPr>
        <p:blipFill>
          <a:blip r:embed="rId2" cstate="print">
            <a:lum bright="-10000" contrast="30000"/>
          </a:blip>
          <a:srcRect b="5341"/>
          <a:stretch>
            <a:fillRect/>
          </a:stretch>
        </p:blipFill>
        <p:spPr bwMode="auto">
          <a:xfrm>
            <a:off x="0" y="1066800"/>
            <a:ext cx="9144000" cy="5720776"/>
          </a:xfrm>
          <a:prstGeom prst="rect">
            <a:avLst/>
          </a:prstGeom>
          <a:noFill/>
          <a:ln w="9525">
            <a:noFill/>
            <a:miter lim="800000"/>
            <a:headEnd/>
            <a:tailEnd/>
          </a:ln>
        </p:spPr>
      </p:pic>
      <p:sp>
        <p:nvSpPr>
          <p:cNvPr id="2" name="Title 1"/>
          <p:cNvSpPr>
            <a:spLocks noGrp="1"/>
          </p:cNvSpPr>
          <p:nvPr>
            <p:ph type="title"/>
          </p:nvPr>
        </p:nvSpPr>
        <p:spPr>
          <a:xfrm>
            <a:off x="457200" y="0"/>
            <a:ext cx="8229600" cy="1417638"/>
          </a:xfrm>
        </p:spPr>
        <p:txBody>
          <a:bodyPr/>
          <a:lstStyle/>
          <a:p>
            <a:r>
              <a:rPr lang="en-US" dirty="0" smtClean="0"/>
              <a:t>2nd theological question: </a:t>
            </a:r>
            <a:endParaRPr lang="en-US" dirty="0"/>
          </a:p>
        </p:txBody>
      </p:sp>
      <p:sp>
        <p:nvSpPr>
          <p:cNvPr id="3" name="Content Placeholder 2"/>
          <p:cNvSpPr>
            <a:spLocks noGrp="1"/>
          </p:cNvSpPr>
          <p:nvPr>
            <p:ph idx="1"/>
          </p:nvPr>
        </p:nvSpPr>
        <p:spPr>
          <a:xfrm>
            <a:off x="1447800" y="2133600"/>
            <a:ext cx="6477000" cy="3840163"/>
          </a:xfrm>
        </p:spPr>
        <p:txBody>
          <a:bodyPr/>
          <a:lstStyle/>
          <a:p>
            <a:r>
              <a:rPr lang="en-US" dirty="0" smtClean="0">
                <a:solidFill>
                  <a:schemeClr val="tx1"/>
                </a:solidFill>
              </a:rPr>
              <a:t> </a:t>
            </a:r>
            <a:r>
              <a:rPr lang="en-US" baseline="30000" dirty="0" smtClean="0">
                <a:solidFill>
                  <a:schemeClr val="tx1"/>
                </a:solidFill>
              </a:rPr>
              <a:t>13</a:t>
            </a:r>
            <a:r>
              <a:rPr lang="en-US" dirty="0" smtClean="0">
                <a:solidFill>
                  <a:schemeClr val="tx1"/>
                </a:solidFill>
              </a:rPr>
              <a:t> Then Haggai said, "If a person defiled by contact with a dead body touches one of these things, does it become defiled? " (Hag 2:13 NIV)</a:t>
            </a:r>
            <a:endParaRPr lang="en-US" sz="2800" dirty="0">
              <a:solidFill>
                <a:schemeClr val="tx1"/>
              </a:solidFill>
            </a:endParaRPr>
          </a:p>
        </p:txBody>
      </p:sp>
      <p:sp>
        <p:nvSpPr>
          <p:cNvPr id="5" name="TextBox 4"/>
          <p:cNvSpPr txBox="1"/>
          <p:nvPr/>
        </p:nvSpPr>
        <p:spPr>
          <a:xfrm>
            <a:off x="2667000" y="5181600"/>
            <a:ext cx="4308808" cy="830997"/>
          </a:xfrm>
          <a:prstGeom prst="rect">
            <a:avLst/>
          </a:prstGeom>
          <a:noFill/>
        </p:spPr>
        <p:txBody>
          <a:bodyPr wrap="none" rtlCol="0">
            <a:spAutoFit/>
          </a:bodyPr>
          <a:lstStyle/>
          <a:p>
            <a:r>
              <a:rPr lang="en-US" sz="4800" b="1" dirty="0" smtClean="0">
                <a:solidFill>
                  <a:srgbClr val="FF0000"/>
                </a:solidFill>
                <a:effectLst>
                  <a:outerShdw blurRad="38100" dist="38100" dir="2700000" algn="tl">
                    <a:srgbClr val="000000">
                      <a:alpha val="43137"/>
                    </a:srgbClr>
                  </a:outerShdw>
                </a:effectLst>
              </a:rPr>
              <a:t>It’s like this …</a:t>
            </a:r>
            <a:endParaRPr lang="en-US" sz="4800" b="1" dirty="0">
              <a:solidFill>
                <a:srgbClr val="FF0000"/>
              </a:solidFill>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noChangeArrowheads="1"/>
          </p:cNvPicPr>
          <p:nvPr/>
        </p:nvPicPr>
        <p:blipFill>
          <a:blip r:embed="rId3" cstate="print"/>
          <a:srcRect/>
          <a:stretch>
            <a:fillRect/>
          </a:stretch>
        </p:blipFill>
        <p:spPr bwMode="auto">
          <a:xfrm>
            <a:off x="0" y="4417"/>
            <a:ext cx="9144000" cy="6850754"/>
          </a:xfrm>
          <a:prstGeom prst="rect">
            <a:avLst/>
          </a:prstGeom>
          <a:noFill/>
          <a:ln w="9525">
            <a:noFill/>
            <a:miter lim="800000"/>
            <a:headEnd/>
            <a:tailEnd/>
          </a:ln>
          <a:effectLst/>
        </p:spPr>
      </p:pic>
      <p:pic>
        <p:nvPicPr>
          <p:cNvPr id="14346" name="Picture 10"/>
          <p:cNvPicPr>
            <a:picLocks noChangeAspect="1" noChangeArrowheads="1"/>
          </p:cNvPicPr>
          <p:nvPr/>
        </p:nvPicPr>
        <p:blipFill>
          <a:blip r:embed="rId4" cstate="print"/>
          <a:srcRect/>
          <a:stretch>
            <a:fillRect/>
          </a:stretch>
        </p:blipFill>
        <p:spPr bwMode="auto">
          <a:xfrm>
            <a:off x="2811463" y="7938"/>
            <a:ext cx="3521075" cy="6840537"/>
          </a:xfrm>
          <a:prstGeom prst="rect">
            <a:avLst/>
          </a:prstGeom>
          <a:noFill/>
          <a:ln w="9525">
            <a:noFill/>
            <a:miter lim="800000"/>
            <a:headEnd/>
            <a:tailEnd/>
          </a:ln>
          <a:effectLst/>
        </p:spPr>
      </p:pic>
      <p:pic>
        <p:nvPicPr>
          <p:cNvPr id="14345" name="Picture 9"/>
          <p:cNvPicPr>
            <a:picLocks noChangeAspect="1" noChangeArrowheads="1"/>
          </p:cNvPicPr>
          <p:nvPr/>
        </p:nvPicPr>
        <p:blipFill>
          <a:blip r:embed="rId5" cstate="print"/>
          <a:srcRect/>
          <a:stretch>
            <a:fillRect/>
          </a:stretch>
        </p:blipFill>
        <p:spPr bwMode="auto">
          <a:xfrm>
            <a:off x="2833687" y="2590800"/>
            <a:ext cx="3490913" cy="3365035"/>
          </a:xfrm>
          <a:prstGeom prst="rect">
            <a:avLst/>
          </a:prstGeom>
          <a:noFill/>
          <a:ln w="9525">
            <a:noFill/>
            <a:miter lim="800000"/>
            <a:headEnd/>
            <a:tailEnd/>
          </a:ln>
          <a:effectLst/>
        </p:spPr>
      </p:pic>
      <p:grpSp>
        <p:nvGrpSpPr>
          <p:cNvPr id="2" name="Group 22"/>
          <p:cNvGrpSpPr/>
          <p:nvPr/>
        </p:nvGrpSpPr>
        <p:grpSpPr>
          <a:xfrm>
            <a:off x="6248400" y="838200"/>
            <a:ext cx="2209800" cy="990600"/>
            <a:chOff x="304800" y="1143000"/>
            <a:chExt cx="2209800" cy="990600"/>
          </a:xfrm>
        </p:grpSpPr>
        <p:sp>
          <p:nvSpPr>
            <p:cNvPr id="21" name="Rectangle 20"/>
            <p:cNvSpPr/>
            <p:nvPr/>
          </p:nvSpPr>
          <p:spPr>
            <a:xfrm>
              <a:off x="533400" y="1143000"/>
              <a:ext cx="17526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04800" y="1143000"/>
              <a:ext cx="2209800" cy="923330"/>
            </a:xfrm>
            <a:prstGeom prst="rect">
              <a:avLst/>
            </a:prstGeom>
            <a:noFill/>
          </p:spPr>
          <p:txBody>
            <a:bodyPr wrap="squar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Holy</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pSp>
      <p:grpSp>
        <p:nvGrpSpPr>
          <p:cNvPr id="3" name="Group 23"/>
          <p:cNvGrpSpPr/>
          <p:nvPr/>
        </p:nvGrpSpPr>
        <p:grpSpPr>
          <a:xfrm>
            <a:off x="228600" y="847130"/>
            <a:ext cx="3276600" cy="981670"/>
            <a:chOff x="5638800" y="1143000"/>
            <a:chExt cx="3276600" cy="981670"/>
          </a:xfrm>
        </p:grpSpPr>
        <p:sp>
          <p:nvSpPr>
            <p:cNvPr id="22" name="Rectangle 21"/>
            <p:cNvSpPr/>
            <p:nvPr/>
          </p:nvSpPr>
          <p:spPr>
            <a:xfrm>
              <a:off x="5638800" y="1151188"/>
              <a:ext cx="3276600" cy="9734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638800" y="1143000"/>
              <a:ext cx="3276600" cy="923330"/>
            </a:xfrm>
            <a:prstGeom prst="rect">
              <a:avLst/>
            </a:prstGeom>
            <a:noFill/>
          </p:spPr>
          <p:txBody>
            <a:bodyPr wrap="squar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Defiled</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pSp>
      <p:grpSp>
        <p:nvGrpSpPr>
          <p:cNvPr id="4" name="Group 26"/>
          <p:cNvGrpSpPr/>
          <p:nvPr/>
        </p:nvGrpSpPr>
        <p:grpSpPr>
          <a:xfrm>
            <a:off x="5638800" y="2133600"/>
            <a:ext cx="3505200" cy="2590800"/>
            <a:chOff x="5715000" y="838200"/>
            <a:chExt cx="3505200" cy="2590800"/>
          </a:xfrm>
        </p:grpSpPr>
        <p:sp>
          <p:nvSpPr>
            <p:cNvPr id="26" name="Rectangle 25"/>
            <p:cNvSpPr/>
            <p:nvPr/>
          </p:nvSpPr>
          <p:spPr>
            <a:xfrm>
              <a:off x="6019800" y="838200"/>
              <a:ext cx="2819400" cy="2590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5715000" y="838200"/>
              <a:ext cx="3505200" cy="2585323"/>
            </a:xfrm>
            <a:prstGeom prst="rect">
              <a:avLst/>
            </a:prstGeom>
            <a:noFill/>
          </p:spPr>
          <p:txBody>
            <a:bodyPr wrap="squar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Does it </a:t>
              </a:r>
              <a:r>
                <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become </a:t>
              </a: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r>
              <a:b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defiled</a:t>
              </a: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pSp>
      <p:sp>
        <p:nvSpPr>
          <p:cNvPr id="29" name="Rectangle 28"/>
          <p:cNvSpPr/>
          <p:nvPr/>
        </p:nvSpPr>
        <p:spPr>
          <a:xfrm>
            <a:off x="2558439" y="2438400"/>
            <a:ext cx="4027122" cy="2400657"/>
          </a:xfrm>
          <a:prstGeom prst="rect">
            <a:avLst/>
          </a:prstGeom>
          <a:noFill/>
        </p:spPr>
        <p:txBody>
          <a:bodyPr wrap="square" lIns="91440" tIns="45720" rIns="91440" bIns="45720">
            <a:spAutoFit/>
          </a:bodyPr>
          <a:lstStyle/>
          <a:p>
            <a:pPr algn="ctr"/>
            <a:r>
              <a:rPr lang="en-US" sz="15000" b="1" spc="-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rPr>
              <a:t>YES!</a:t>
            </a:r>
            <a:endParaRPr lang="en-US" sz="15000" b="1" cap="none" spc="-2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endParaRPr>
          </a:p>
        </p:txBody>
      </p:sp>
      <p:pic>
        <p:nvPicPr>
          <p:cNvPr id="15363" name="Picture 3"/>
          <p:cNvPicPr>
            <a:picLocks noChangeAspect="1" noChangeArrowheads="1"/>
          </p:cNvPicPr>
          <p:nvPr/>
        </p:nvPicPr>
        <p:blipFill>
          <a:blip r:embed="rId6" cstate="print"/>
          <a:srcRect/>
          <a:stretch>
            <a:fillRect/>
          </a:stretch>
        </p:blipFill>
        <p:spPr bwMode="auto">
          <a:xfrm>
            <a:off x="304800" y="2133600"/>
            <a:ext cx="4990625" cy="6658121"/>
          </a:xfrm>
          <a:prstGeom prst="rect">
            <a:avLst/>
          </a:prstGeom>
          <a:noFill/>
          <a:ln w="9525">
            <a:noFill/>
            <a:miter lim="800000"/>
            <a:headEnd/>
            <a:tailEnd/>
          </a:ln>
          <a:effectLst/>
        </p:spPr>
      </p:pic>
      <p:sp>
        <p:nvSpPr>
          <p:cNvPr id="17" name="Freeform 16"/>
          <p:cNvSpPr/>
          <p:nvPr/>
        </p:nvSpPr>
        <p:spPr>
          <a:xfrm>
            <a:off x="3931096" y="5349240"/>
            <a:ext cx="1494344" cy="763232"/>
          </a:xfrm>
          <a:custGeom>
            <a:avLst/>
            <a:gdLst>
              <a:gd name="connsiteX0" fmla="*/ 1357184 w 1494344"/>
              <a:gd name="connsiteY0" fmla="*/ 45720 h 763232"/>
              <a:gd name="connsiteX1" fmla="*/ 976184 w 1494344"/>
              <a:gd name="connsiteY1" fmla="*/ 243840 h 763232"/>
              <a:gd name="connsiteX2" fmla="*/ 503744 w 1494344"/>
              <a:gd name="connsiteY2" fmla="*/ 304800 h 763232"/>
              <a:gd name="connsiteX3" fmla="*/ 214184 w 1494344"/>
              <a:gd name="connsiteY3" fmla="*/ 243840 h 763232"/>
              <a:gd name="connsiteX4" fmla="*/ 16064 w 1494344"/>
              <a:gd name="connsiteY4" fmla="*/ 228600 h 763232"/>
              <a:gd name="connsiteX5" fmla="*/ 61784 w 1494344"/>
              <a:gd name="connsiteY5" fmla="*/ 243840 h 763232"/>
              <a:gd name="connsiteX6" fmla="*/ 107504 w 1494344"/>
              <a:gd name="connsiteY6" fmla="*/ 274320 h 763232"/>
              <a:gd name="connsiteX7" fmla="*/ 214184 w 1494344"/>
              <a:gd name="connsiteY7" fmla="*/ 289560 h 763232"/>
              <a:gd name="connsiteX8" fmla="*/ 336104 w 1494344"/>
              <a:gd name="connsiteY8" fmla="*/ 502920 h 763232"/>
              <a:gd name="connsiteX9" fmla="*/ 549464 w 1494344"/>
              <a:gd name="connsiteY9" fmla="*/ 685800 h 763232"/>
              <a:gd name="connsiteX10" fmla="*/ 869504 w 1494344"/>
              <a:gd name="connsiteY10" fmla="*/ 762000 h 763232"/>
              <a:gd name="connsiteX11" fmla="*/ 1204784 w 1494344"/>
              <a:gd name="connsiteY11" fmla="*/ 670560 h 763232"/>
              <a:gd name="connsiteX12" fmla="*/ 1387664 w 1494344"/>
              <a:gd name="connsiteY12" fmla="*/ 472440 h 763232"/>
              <a:gd name="connsiteX13" fmla="*/ 1448624 w 1494344"/>
              <a:gd name="connsiteY13" fmla="*/ 243840 h 763232"/>
              <a:gd name="connsiteX14" fmla="*/ 1494344 w 1494344"/>
              <a:gd name="connsiteY14" fmla="*/ 0 h 763232"/>
              <a:gd name="connsiteX15" fmla="*/ 1357184 w 1494344"/>
              <a:gd name="connsiteY15" fmla="*/ 45720 h 763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94344" h="763232">
                <a:moveTo>
                  <a:pt x="1357184" y="45720"/>
                </a:moveTo>
                <a:lnTo>
                  <a:pt x="976184" y="243840"/>
                </a:lnTo>
                <a:cubicBezTo>
                  <a:pt x="513949" y="305471"/>
                  <a:pt x="672733" y="304800"/>
                  <a:pt x="503744" y="304800"/>
                </a:cubicBezTo>
                <a:lnTo>
                  <a:pt x="214184" y="243840"/>
                </a:lnTo>
                <a:cubicBezTo>
                  <a:pt x="148144" y="238760"/>
                  <a:pt x="82299" y="228600"/>
                  <a:pt x="16064" y="228600"/>
                </a:cubicBezTo>
                <a:cubicBezTo>
                  <a:pt x="0" y="228600"/>
                  <a:pt x="47416" y="236656"/>
                  <a:pt x="61784" y="243840"/>
                </a:cubicBezTo>
                <a:cubicBezTo>
                  <a:pt x="78167" y="252031"/>
                  <a:pt x="91121" y="266129"/>
                  <a:pt x="107504" y="274320"/>
                </a:cubicBezTo>
                <a:cubicBezTo>
                  <a:pt x="150835" y="295986"/>
                  <a:pt x="164565" y="289560"/>
                  <a:pt x="214184" y="289560"/>
                </a:cubicBezTo>
                <a:cubicBezTo>
                  <a:pt x="295510" y="517272"/>
                  <a:pt x="214864" y="502920"/>
                  <a:pt x="336104" y="502920"/>
                </a:cubicBezTo>
                <a:cubicBezTo>
                  <a:pt x="526168" y="692984"/>
                  <a:pt x="432774" y="685800"/>
                  <a:pt x="549464" y="685800"/>
                </a:cubicBezTo>
                <a:cubicBezTo>
                  <a:pt x="859192" y="763232"/>
                  <a:pt x="749537" y="762000"/>
                  <a:pt x="869504" y="762000"/>
                </a:cubicBezTo>
                <a:cubicBezTo>
                  <a:pt x="1184036" y="667641"/>
                  <a:pt x="1068230" y="670560"/>
                  <a:pt x="1204784" y="670560"/>
                </a:cubicBezTo>
                <a:cubicBezTo>
                  <a:pt x="1323506" y="450076"/>
                  <a:pt x="1236459" y="472440"/>
                  <a:pt x="1387664" y="472440"/>
                </a:cubicBezTo>
                <a:lnTo>
                  <a:pt x="1448624" y="243840"/>
                </a:lnTo>
                <a:lnTo>
                  <a:pt x="1494344" y="0"/>
                </a:lnTo>
                <a:lnTo>
                  <a:pt x="1357184" y="45720"/>
                </a:lnTo>
                <a:close/>
              </a:path>
            </a:pathLst>
          </a:custGeom>
          <a:gradFill flip="none" rotWithShape="1">
            <a:gsLst>
              <a:gs pos="0">
                <a:srgbClr val="FF0000">
                  <a:alpha val="52000"/>
                </a:srgbClr>
              </a:gs>
              <a:gs pos="42000">
                <a:srgbClr val="C00000">
                  <a:alpha val="19000"/>
                </a:srgbClr>
              </a:gs>
              <a:gs pos="10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11"/>
          <p:cNvPicPr>
            <a:picLocks noChangeAspect="1" noChangeArrowheads="1"/>
          </p:cNvPicPr>
          <p:nvPr/>
        </p:nvPicPr>
        <p:blipFill>
          <a:blip r:embed="rId7" cstate="print"/>
          <a:srcRect/>
          <a:stretch>
            <a:fillRect/>
          </a:stretch>
        </p:blipFill>
        <p:spPr bwMode="auto">
          <a:xfrm>
            <a:off x="6477000" y="5410200"/>
            <a:ext cx="1498854" cy="78105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5363"/>
                                        </p:tgtEl>
                                        <p:attrNameLst>
                                          <p:attrName>style.visibility</p:attrName>
                                        </p:attrNameLst>
                                      </p:cBhvr>
                                      <p:to>
                                        <p:strVal val="visible"/>
                                      </p:to>
                                    </p:set>
                                    <p:animEffect transition="in" filter="randombar(horizontal)">
                                      <p:cBhvr>
                                        <p:cTn id="11" dur="500"/>
                                        <p:tgtEl>
                                          <p:spTgt spid="15363"/>
                                        </p:tgtEl>
                                      </p:cBhvr>
                                    </p:animEffect>
                                  </p:childTnLst>
                                </p:cTn>
                              </p:par>
                            </p:childTnLst>
                          </p:cTn>
                        </p:par>
                      </p:childTnLst>
                    </p:cTn>
                  </p:par>
                  <p:par>
                    <p:cTn id="12" fill="hold">
                      <p:stCondLst>
                        <p:cond delay="indefinite"/>
                      </p:stCondLst>
                      <p:childTnLst>
                        <p:par>
                          <p:cTn id="13" fill="hold">
                            <p:stCondLst>
                              <p:cond delay="0"/>
                            </p:stCondLst>
                            <p:childTnLst>
                              <p:par>
                                <p:cTn id="14" presetID="63" presetClass="path" presetSubtype="0" accel="50000" decel="50000" fill="hold" nodeType="clickEffect">
                                  <p:stCondLst>
                                    <p:cond delay="0"/>
                                  </p:stCondLst>
                                  <p:childTnLst>
                                    <p:animMotion origin="layout" path="M 0 0  L 0.25 0  E" pathEditMode="relative" ptsTypes="">
                                      <p:cBhvr>
                                        <p:cTn id="15" dur="2000" fill="hold"/>
                                        <p:tgtEl>
                                          <p:spTgt spid="15363"/>
                                        </p:tgtEl>
                                        <p:attrNameLst>
                                          <p:attrName>ppt_x</p:attrName>
                                          <p:attrName>ppt_y</p:attrName>
                                        </p:attrNameLst>
                                      </p:cBhvr>
                                    </p:animMotion>
                                  </p:childTnLst>
                                </p:cTn>
                              </p:par>
                            </p:childTnLst>
                          </p:cTn>
                        </p:par>
                        <p:par>
                          <p:cTn id="16" fill="hold">
                            <p:stCondLst>
                              <p:cond delay="2000"/>
                            </p:stCondLst>
                            <p:childTnLst>
                              <p:par>
                                <p:cTn id="17" presetID="35" presetClass="path" presetSubtype="0" accel="50000" decel="50000" fill="hold" nodeType="afterEffect">
                                  <p:stCondLst>
                                    <p:cond delay="0"/>
                                  </p:stCondLst>
                                  <p:childTnLst>
                                    <p:animMotion origin="layout" path="M 0.25 2.22222E-6 L -0.00625 -0.00764 " pathEditMode="relative" rAng="0" ptsTypes="AA">
                                      <p:cBhvr>
                                        <p:cTn id="18" dur="2000" fill="hold"/>
                                        <p:tgtEl>
                                          <p:spTgt spid="15363"/>
                                        </p:tgtEl>
                                        <p:attrNameLst>
                                          <p:attrName>ppt_x</p:attrName>
                                          <p:attrName>ppt_y</p:attrName>
                                        </p:attrNameLst>
                                      </p:cBhvr>
                                      <p:rCtr x="-128" y="-4"/>
                                    </p:animMotion>
                                  </p:childTnLst>
                                </p:cTn>
                              </p:par>
                            </p:childTnLst>
                          </p:cTn>
                        </p:par>
                      </p:childTnLst>
                    </p:cTn>
                  </p:par>
                  <p:par>
                    <p:cTn id="19" fill="hold">
                      <p:stCondLst>
                        <p:cond delay="indefinite"/>
                      </p:stCondLst>
                      <p:childTnLst>
                        <p:par>
                          <p:cTn id="20" fill="hold">
                            <p:stCondLst>
                              <p:cond delay="0"/>
                            </p:stCondLst>
                            <p:childTnLst>
                              <p:par>
                                <p:cTn id="21" presetID="14" presetClass="exit" presetSubtype="10" fill="hold" nodeType="clickEffect">
                                  <p:stCondLst>
                                    <p:cond delay="0"/>
                                  </p:stCondLst>
                                  <p:childTnLst>
                                    <p:animEffect transition="out" filter="randombar(horizontal)">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par>
                                <p:cTn id="24" presetID="14" presetClass="exit" presetSubtype="10" fill="hold" nodeType="withEffect">
                                  <p:stCondLst>
                                    <p:cond delay="0"/>
                                  </p:stCondLst>
                                  <p:childTnLst>
                                    <p:animEffect transition="out" filter="randombar(horizontal)">
                                      <p:cBhvr>
                                        <p:cTn id="25" dur="500"/>
                                        <p:tgtEl>
                                          <p:spTgt spid="15363"/>
                                        </p:tgtEl>
                                      </p:cBhvr>
                                    </p:animEffect>
                                    <p:set>
                                      <p:cBhvr>
                                        <p:cTn id="26" dur="1" fill="hold">
                                          <p:stCondLst>
                                            <p:cond delay="499"/>
                                          </p:stCondLst>
                                        </p:cTn>
                                        <p:tgtEl>
                                          <p:spTgt spid="15363"/>
                                        </p:tgtEl>
                                        <p:attrNameLst>
                                          <p:attrName>style.visibility</p:attrName>
                                        </p:attrNameLst>
                                      </p:cBhvr>
                                      <p:to>
                                        <p:strVal val="hidden"/>
                                      </p:to>
                                    </p:set>
                                  </p:childTnLst>
                                </p:cTn>
                              </p:par>
                            </p:childTnLst>
                          </p:cTn>
                        </p:par>
                        <p:par>
                          <p:cTn id="27" fill="hold">
                            <p:stCondLst>
                              <p:cond delay="500"/>
                            </p:stCondLst>
                            <p:childTnLst>
                              <p:par>
                                <p:cTn id="28" presetID="14" presetClass="entr" presetSubtype="1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randombar(horizontal)">
                                      <p:cBhvr>
                                        <p:cTn id="30" dur="500"/>
                                        <p:tgtEl>
                                          <p:spTgt spid="2"/>
                                        </p:tgtEl>
                                      </p:cBhvr>
                                    </p:animEffect>
                                  </p:childTnLst>
                                </p:cTn>
                              </p:par>
                              <p:par>
                                <p:cTn id="31" presetID="14" presetClass="entr" presetSubtype="1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randombar(horizontal)">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0.04392 -0.07616 C -0.02084 -0.18056 -0.08542 -0.28472 -0.14115 -0.27801 C -0.19653 -0.27107 -0.26563 -0.07477 -0.29028 -0.0338 " pathEditMode="relative" rAng="0" ptsTypes="aaA">
                                      <p:cBhvr>
                                        <p:cTn id="37" dur="2000" fill="hold"/>
                                        <p:tgtEl>
                                          <p:spTgt spid="23"/>
                                        </p:tgtEl>
                                        <p:attrNameLst>
                                          <p:attrName>ppt_x</p:attrName>
                                          <p:attrName>ppt_y</p:attrName>
                                        </p:attrNameLst>
                                      </p:cBhvr>
                                      <p:rCtr x="-167" y="-83"/>
                                    </p:animMotion>
                                  </p:childTnLst>
                                </p:cTn>
                              </p:par>
                            </p:childTnLst>
                          </p:cTn>
                        </p:par>
                        <p:par>
                          <p:cTn id="38" fill="hold">
                            <p:stCondLst>
                              <p:cond delay="2000"/>
                            </p:stCondLst>
                            <p:childTnLst>
                              <p:par>
                                <p:cTn id="39" presetID="14" presetClass="entr" presetSubtype="1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randombar(horizontal)">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0" presetClass="path" presetSubtype="0" accel="50000" decel="50000" fill="hold" nodeType="clickEffect">
                                  <p:stCondLst>
                                    <p:cond delay="0"/>
                                  </p:stCondLst>
                                  <p:childTnLst>
                                    <p:animMotion origin="layout" path="M -0.27969 -0.025 C -0.23576 -0.1625 -0.19167 -0.3 -0.1401 -0.3118 C -0.08872 -0.32361 -0.00069 -0.1338 0.02882 -0.0963 C 0.05833 -0.0588 0.03455 -0.09074 0.03698 -0.08727 C 0.03941 -0.0838 0.04184 -0.08009 0.04392 -0.07616 " pathEditMode="relative" rAng="0" ptsTypes="aaaaA">
                                      <p:cBhvr>
                                        <p:cTn id="45" dur="2000" fill="hold"/>
                                        <p:tgtEl>
                                          <p:spTgt spid="23"/>
                                        </p:tgtEl>
                                        <p:attrNameLst>
                                          <p:attrName>ppt_x</p:attrName>
                                          <p:attrName>ppt_y</p:attrName>
                                        </p:attrNameLst>
                                      </p:cBhvr>
                                      <p:rCtr x="169" y="-149"/>
                                    </p:animMotion>
                                  </p:childTnLst>
                                </p:cTn>
                              </p:par>
                            </p:childTnLst>
                          </p:cTn>
                        </p:par>
                      </p:childTnLst>
                    </p:cTn>
                  </p:par>
                  <p:par>
                    <p:cTn id="46" fill="hold">
                      <p:stCondLst>
                        <p:cond delay="indefinite"/>
                      </p:stCondLst>
                      <p:childTnLst>
                        <p:par>
                          <p:cTn id="47" fill="hold">
                            <p:stCondLst>
                              <p:cond delay="0"/>
                            </p:stCondLst>
                            <p:childTnLst>
                              <p:par>
                                <p:cTn id="48" presetID="14" presetClass="exit" presetSubtype="10" fill="hold" nodeType="clickEffect">
                                  <p:stCondLst>
                                    <p:cond delay="0"/>
                                  </p:stCondLst>
                                  <p:childTnLst>
                                    <p:animEffect transition="out" filter="randombar(horizontal)">
                                      <p:cBhvr>
                                        <p:cTn id="49" dur="500"/>
                                        <p:tgtEl>
                                          <p:spTgt spid="2"/>
                                        </p:tgtEl>
                                      </p:cBhvr>
                                    </p:animEffect>
                                    <p:set>
                                      <p:cBhvr>
                                        <p:cTn id="50" dur="1" fill="hold">
                                          <p:stCondLst>
                                            <p:cond delay="499"/>
                                          </p:stCondLst>
                                        </p:cTn>
                                        <p:tgtEl>
                                          <p:spTgt spid="2"/>
                                        </p:tgtEl>
                                        <p:attrNameLst>
                                          <p:attrName>style.visibility</p:attrName>
                                        </p:attrNameLst>
                                      </p:cBhvr>
                                      <p:to>
                                        <p:strVal val="hidden"/>
                                      </p:to>
                                    </p:set>
                                  </p:childTnLst>
                                </p:cTn>
                              </p:par>
                              <p:par>
                                <p:cTn id="51" presetID="14" presetClass="entr" presetSubtype="10"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randombar(horizontal)">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randombar(horizontal)">
                                      <p:cBhvr>
                                        <p:cTn id="5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505200" y="3532188"/>
            <a:ext cx="2057400" cy="2895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3429000" y="3733800"/>
            <a:ext cx="1752600" cy="2667000"/>
            <a:chOff x="3429000" y="3733800"/>
            <a:chExt cx="1769381" cy="2819400"/>
          </a:xfrm>
        </p:grpSpPr>
        <p:sp>
          <p:nvSpPr>
            <p:cNvPr id="11" name="Oval 10"/>
            <p:cNvSpPr/>
            <p:nvPr/>
          </p:nvSpPr>
          <p:spPr>
            <a:xfrm>
              <a:off x="3733800" y="3733800"/>
              <a:ext cx="1143000" cy="99060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a:blip r:embed="rId3" cstate="print"/>
            <a:srcRect r="22055"/>
            <a:stretch>
              <a:fillRect/>
            </a:stretch>
          </p:blipFill>
          <p:spPr bwMode="auto">
            <a:xfrm>
              <a:off x="3429000" y="4114800"/>
              <a:ext cx="1769381" cy="2438400"/>
            </a:xfrm>
            <a:prstGeom prst="rect">
              <a:avLst/>
            </a:prstGeom>
            <a:noFill/>
            <a:ln w="9525">
              <a:noFill/>
              <a:miter lim="800000"/>
              <a:headEnd/>
              <a:tailEnd/>
            </a:ln>
            <a:effectLst/>
          </p:spPr>
        </p:pic>
      </p:grpSp>
      <p:pic>
        <p:nvPicPr>
          <p:cNvPr id="22" name="Picture 10"/>
          <p:cNvPicPr>
            <a:picLocks noChangeAspect="1" noChangeArrowheads="1"/>
          </p:cNvPicPr>
          <p:nvPr/>
        </p:nvPicPr>
        <p:blipFill>
          <a:blip r:embed="rId4" cstate="print"/>
          <a:srcRect b="30957"/>
          <a:stretch>
            <a:fillRect/>
          </a:stretch>
        </p:blipFill>
        <p:spPr bwMode="auto">
          <a:xfrm>
            <a:off x="1066006" y="0"/>
            <a:ext cx="7621588" cy="6858000"/>
          </a:xfrm>
          <a:prstGeom prst="rect">
            <a:avLst/>
          </a:prstGeom>
          <a:noFill/>
          <a:ln w="9525">
            <a:noFill/>
            <a:miter lim="800000"/>
            <a:headEnd/>
            <a:tailEnd/>
          </a:ln>
          <a:effectLst/>
        </p:spPr>
      </p:pic>
      <p:grpSp>
        <p:nvGrpSpPr>
          <p:cNvPr id="26" name="Group 25"/>
          <p:cNvGrpSpPr/>
          <p:nvPr/>
        </p:nvGrpSpPr>
        <p:grpSpPr>
          <a:xfrm>
            <a:off x="228600" y="457200"/>
            <a:ext cx="2590800" cy="2585323"/>
            <a:chOff x="76200" y="457200"/>
            <a:chExt cx="2590800" cy="2585323"/>
          </a:xfrm>
        </p:grpSpPr>
        <p:sp>
          <p:nvSpPr>
            <p:cNvPr id="24" name="Rectangle 23"/>
            <p:cNvSpPr/>
            <p:nvPr/>
          </p:nvSpPr>
          <p:spPr>
            <a:xfrm>
              <a:off x="152400" y="457200"/>
              <a:ext cx="2438400" cy="2514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6200" y="457200"/>
              <a:ext cx="2590800" cy="2585323"/>
            </a:xfrm>
            <a:prstGeom prst="rect">
              <a:avLst/>
            </a:prstGeom>
            <a:noFill/>
          </p:spPr>
          <p:txBody>
            <a:bodyPr wrap="squar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Accept</a:t>
              </a:r>
              <a:b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the </a:t>
              </a:r>
              <a:b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Lord</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pSp>
      <p:sp>
        <p:nvSpPr>
          <p:cNvPr id="31" name="TextBox 30"/>
          <p:cNvSpPr txBox="1"/>
          <p:nvPr/>
        </p:nvSpPr>
        <p:spPr>
          <a:xfrm>
            <a:off x="5486400" y="457200"/>
            <a:ext cx="3352800" cy="5632311"/>
          </a:xfrm>
          <a:prstGeom prst="rect">
            <a:avLst/>
          </a:prstGeom>
          <a:solidFill>
            <a:schemeClr val="tx1">
              <a:alpha val="51000"/>
            </a:schemeClr>
          </a:solidFill>
        </p:spPr>
        <p:txBody>
          <a:bodyPr wrap="square" rtlCol="0">
            <a:spAutoFit/>
          </a:bodyPr>
          <a:lstStyle/>
          <a:p>
            <a:r>
              <a:rPr lang="en-US" sz="3600" b="1" dirty="0" smtClean="0">
                <a:solidFill>
                  <a:schemeClr val="bg1"/>
                </a:solidFill>
              </a:rPr>
              <a:t> </a:t>
            </a:r>
            <a:r>
              <a:rPr lang="en-US" sz="3600" b="1" baseline="30000" dirty="0" smtClean="0">
                <a:solidFill>
                  <a:schemeClr val="bg1"/>
                </a:solidFill>
              </a:rPr>
              <a:t>19</a:t>
            </a:r>
            <a:r>
              <a:rPr lang="en-US" sz="3600" b="1" dirty="0" smtClean="0">
                <a:solidFill>
                  <a:schemeClr val="bg1"/>
                </a:solidFill>
              </a:rPr>
              <a:t> Do you not know that your body is a temple of the Holy Spirit, who is in you, whom you have received from God?  (1Co 6:19 NIV)</a:t>
            </a:r>
            <a:endParaRPr lang="en-US" sz="3600" b="1" dirty="0">
              <a:solidFill>
                <a:schemeClr val="bg1"/>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randombar(horizontal)">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429000" y="3733800"/>
            <a:ext cx="1752600" cy="2667000"/>
            <a:chOff x="3429000" y="3733800"/>
            <a:chExt cx="1769381" cy="2819400"/>
          </a:xfrm>
        </p:grpSpPr>
        <p:sp>
          <p:nvSpPr>
            <p:cNvPr id="13" name="Oval 12"/>
            <p:cNvSpPr/>
            <p:nvPr/>
          </p:nvSpPr>
          <p:spPr>
            <a:xfrm>
              <a:off x="3733800" y="3733800"/>
              <a:ext cx="1143000" cy="99060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p:cNvPicPr>
              <a:picLocks noChangeAspect="1" noChangeArrowheads="1"/>
            </p:cNvPicPr>
            <p:nvPr/>
          </p:nvPicPr>
          <p:blipFill>
            <a:blip r:embed="rId3" cstate="print"/>
            <a:srcRect r="22055"/>
            <a:stretch>
              <a:fillRect/>
            </a:stretch>
          </p:blipFill>
          <p:spPr bwMode="auto">
            <a:xfrm>
              <a:off x="3429000" y="4114800"/>
              <a:ext cx="1769381" cy="2438400"/>
            </a:xfrm>
            <a:prstGeom prst="rect">
              <a:avLst/>
            </a:prstGeom>
            <a:noFill/>
            <a:ln w="9525">
              <a:noFill/>
              <a:miter lim="800000"/>
              <a:headEnd/>
              <a:tailEnd/>
            </a:ln>
            <a:effectLst/>
          </p:spPr>
        </p:pic>
      </p:grpSp>
      <p:pic>
        <p:nvPicPr>
          <p:cNvPr id="22" name="Picture 10"/>
          <p:cNvPicPr>
            <a:picLocks noChangeAspect="1" noChangeArrowheads="1"/>
          </p:cNvPicPr>
          <p:nvPr/>
        </p:nvPicPr>
        <p:blipFill>
          <a:blip r:embed="rId4" cstate="print"/>
          <a:srcRect b="30957"/>
          <a:stretch>
            <a:fillRect/>
          </a:stretch>
        </p:blipFill>
        <p:spPr bwMode="auto">
          <a:xfrm>
            <a:off x="1066006" y="0"/>
            <a:ext cx="7621588" cy="6858000"/>
          </a:xfrm>
          <a:prstGeom prst="rect">
            <a:avLst/>
          </a:prstGeom>
          <a:noFill/>
          <a:ln w="9525">
            <a:noFill/>
            <a:miter lim="800000"/>
            <a:headEnd/>
            <a:tailEnd/>
          </a:ln>
          <a:effectLst/>
        </p:spPr>
      </p:pic>
      <p:grpSp>
        <p:nvGrpSpPr>
          <p:cNvPr id="3" name="Group 29"/>
          <p:cNvGrpSpPr/>
          <p:nvPr/>
        </p:nvGrpSpPr>
        <p:grpSpPr>
          <a:xfrm>
            <a:off x="5638800" y="462677"/>
            <a:ext cx="3276600" cy="2585323"/>
            <a:chOff x="5638800" y="462677"/>
            <a:chExt cx="3276600" cy="2585323"/>
          </a:xfrm>
        </p:grpSpPr>
        <p:sp>
          <p:nvSpPr>
            <p:cNvPr id="28" name="Rectangle 27"/>
            <p:cNvSpPr/>
            <p:nvPr/>
          </p:nvSpPr>
          <p:spPr>
            <a:xfrm>
              <a:off x="5715000" y="462677"/>
              <a:ext cx="3124200" cy="2514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638800" y="462677"/>
              <a:ext cx="3276600" cy="2585323"/>
            </a:xfrm>
            <a:prstGeom prst="rect">
              <a:avLst/>
            </a:prstGeom>
            <a:noFill/>
          </p:spPr>
          <p:txBody>
            <a:bodyPr wrap="squar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Sin Against</a:t>
              </a:r>
            </a:p>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the Lord</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pSp>
      <p:sp>
        <p:nvSpPr>
          <p:cNvPr id="11" name="TextBox 10"/>
          <p:cNvSpPr txBox="1"/>
          <p:nvPr/>
        </p:nvSpPr>
        <p:spPr>
          <a:xfrm>
            <a:off x="304800" y="548550"/>
            <a:ext cx="2438400" cy="3170099"/>
          </a:xfrm>
          <a:prstGeom prst="rect">
            <a:avLst/>
          </a:prstGeom>
          <a:noFill/>
        </p:spPr>
        <p:txBody>
          <a:bodyPr wrap="square" rtlCol="0">
            <a:spAutoFit/>
          </a:bodyPr>
          <a:lstStyle/>
          <a:p>
            <a:r>
              <a:rPr lang="en-US" sz="4000" b="1" dirty="0" smtClean="0">
                <a:solidFill>
                  <a:schemeClr val="bg1"/>
                </a:solidFill>
              </a:rPr>
              <a:t>Does the Holy make the unholy holy?</a:t>
            </a:r>
            <a:endParaRPr lang="en-US" sz="4000" b="1" dirty="0">
              <a:solidFill>
                <a:schemeClr val="bg1"/>
              </a:solidFill>
            </a:endParaRPr>
          </a:p>
        </p:txBody>
      </p:sp>
      <p:sp>
        <p:nvSpPr>
          <p:cNvPr id="12" name="Rectangle 11"/>
          <p:cNvSpPr/>
          <p:nvPr/>
        </p:nvSpPr>
        <p:spPr>
          <a:xfrm>
            <a:off x="-304800" y="3962400"/>
            <a:ext cx="4027122" cy="2400657"/>
          </a:xfrm>
          <a:prstGeom prst="rect">
            <a:avLst/>
          </a:prstGeom>
          <a:noFill/>
        </p:spPr>
        <p:txBody>
          <a:bodyPr wrap="square" lIns="91440" tIns="45720" rIns="91440" bIns="45720">
            <a:spAutoFit/>
          </a:bodyPr>
          <a:lstStyle/>
          <a:p>
            <a:pPr algn="ctr"/>
            <a:r>
              <a:rPr lang="en-US" sz="15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rPr>
              <a:t>NO!</a:t>
            </a:r>
            <a:endParaRPr lang="en-US" sz="15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endParaRP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429000" y="3733800"/>
            <a:ext cx="1752600" cy="2667000"/>
            <a:chOff x="3429000" y="3733800"/>
            <a:chExt cx="1769381" cy="2819400"/>
          </a:xfrm>
        </p:grpSpPr>
        <p:sp>
          <p:nvSpPr>
            <p:cNvPr id="13" name="Oval 12"/>
            <p:cNvSpPr/>
            <p:nvPr/>
          </p:nvSpPr>
          <p:spPr>
            <a:xfrm>
              <a:off x="3733800" y="3733800"/>
              <a:ext cx="1143000" cy="99060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p:cNvPicPr>
              <a:picLocks noChangeAspect="1" noChangeArrowheads="1"/>
            </p:cNvPicPr>
            <p:nvPr/>
          </p:nvPicPr>
          <p:blipFill>
            <a:blip r:embed="rId3" cstate="print"/>
            <a:srcRect r="22055"/>
            <a:stretch>
              <a:fillRect/>
            </a:stretch>
          </p:blipFill>
          <p:spPr bwMode="auto">
            <a:xfrm>
              <a:off x="3429000" y="4114800"/>
              <a:ext cx="1769381" cy="2438400"/>
            </a:xfrm>
            <a:prstGeom prst="rect">
              <a:avLst/>
            </a:prstGeom>
            <a:noFill/>
            <a:ln w="9525">
              <a:noFill/>
              <a:miter lim="800000"/>
              <a:headEnd/>
              <a:tailEnd/>
            </a:ln>
            <a:effectLst/>
          </p:spPr>
        </p:pic>
      </p:grpSp>
      <p:pic>
        <p:nvPicPr>
          <p:cNvPr id="22" name="Picture 10"/>
          <p:cNvPicPr>
            <a:picLocks noChangeAspect="1" noChangeArrowheads="1"/>
          </p:cNvPicPr>
          <p:nvPr/>
        </p:nvPicPr>
        <p:blipFill>
          <a:blip r:embed="rId4" cstate="print"/>
          <a:srcRect b="30957"/>
          <a:stretch>
            <a:fillRect/>
          </a:stretch>
        </p:blipFill>
        <p:spPr bwMode="auto">
          <a:xfrm>
            <a:off x="1066006" y="0"/>
            <a:ext cx="7621588" cy="6858000"/>
          </a:xfrm>
          <a:prstGeom prst="rect">
            <a:avLst/>
          </a:prstGeom>
          <a:noFill/>
          <a:ln w="9525">
            <a:noFill/>
            <a:miter lim="800000"/>
            <a:headEnd/>
            <a:tailEnd/>
          </a:ln>
          <a:effectLst/>
        </p:spPr>
      </p:pic>
      <p:grpSp>
        <p:nvGrpSpPr>
          <p:cNvPr id="2" name="Group 29"/>
          <p:cNvGrpSpPr/>
          <p:nvPr/>
        </p:nvGrpSpPr>
        <p:grpSpPr>
          <a:xfrm>
            <a:off x="5638800" y="462677"/>
            <a:ext cx="3276600" cy="2585323"/>
            <a:chOff x="5638800" y="462677"/>
            <a:chExt cx="3276600" cy="2585323"/>
          </a:xfrm>
        </p:grpSpPr>
        <p:sp>
          <p:nvSpPr>
            <p:cNvPr id="28" name="Rectangle 27"/>
            <p:cNvSpPr/>
            <p:nvPr/>
          </p:nvSpPr>
          <p:spPr>
            <a:xfrm>
              <a:off x="5715000" y="462677"/>
              <a:ext cx="3124200" cy="2514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638800" y="462677"/>
              <a:ext cx="3276600" cy="2585323"/>
            </a:xfrm>
            <a:prstGeom prst="rect">
              <a:avLst/>
            </a:prstGeom>
            <a:noFill/>
          </p:spPr>
          <p:txBody>
            <a:bodyPr wrap="squar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Sin Against</a:t>
              </a:r>
            </a:p>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the Lord</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pSp>
      <p:sp>
        <p:nvSpPr>
          <p:cNvPr id="11" name="TextBox 10"/>
          <p:cNvSpPr txBox="1"/>
          <p:nvPr/>
        </p:nvSpPr>
        <p:spPr>
          <a:xfrm>
            <a:off x="304800" y="548550"/>
            <a:ext cx="2438400" cy="3170099"/>
          </a:xfrm>
          <a:prstGeom prst="rect">
            <a:avLst/>
          </a:prstGeom>
          <a:noFill/>
        </p:spPr>
        <p:txBody>
          <a:bodyPr wrap="square" rtlCol="0">
            <a:spAutoFit/>
          </a:bodyPr>
          <a:lstStyle/>
          <a:p>
            <a:r>
              <a:rPr lang="en-US" sz="4000" b="1" dirty="0" smtClean="0">
                <a:solidFill>
                  <a:schemeClr val="bg1"/>
                </a:solidFill>
              </a:rPr>
              <a:t>Does the unholy make the holy unholy?</a:t>
            </a:r>
            <a:endParaRPr lang="en-US" sz="4000" b="1" dirty="0">
              <a:solidFill>
                <a:schemeClr val="bg1"/>
              </a:solidFill>
            </a:endParaRPr>
          </a:p>
        </p:txBody>
      </p:sp>
      <p:sp>
        <p:nvSpPr>
          <p:cNvPr id="10" name="Rectangle 9"/>
          <p:cNvSpPr/>
          <p:nvPr/>
        </p:nvSpPr>
        <p:spPr>
          <a:xfrm>
            <a:off x="0" y="3810000"/>
            <a:ext cx="4027122" cy="2400657"/>
          </a:xfrm>
          <a:prstGeom prst="rect">
            <a:avLst/>
          </a:prstGeom>
          <a:noFill/>
        </p:spPr>
        <p:txBody>
          <a:bodyPr wrap="square" lIns="91440" tIns="45720" rIns="91440" bIns="45720">
            <a:spAutoFit/>
          </a:bodyPr>
          <a:lstStyle/>
          <a:p>
            <a:pPr algn="ctr"/>
            <a:r>
              <a:rPr lang="en-US" sz="15000" b="1" spc="-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rPr>
              <a:t>YES!</a:t>
            </a:r>
            <a:endParaRPr lang="en-US" sz="15000" b="1" cap="none" spc="-2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endParaRP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429000" y="3733800"/>
            <a:ext cx="1752600" cy="2667000"/>
            <a:chOff x="3429000" y="3733800"/>
            <a:chExt cx="1769381" cy="2819400"/>
          </a:xfrm>
        </p:grpSpPr>
        <p:sp>
          <p:nvSpPr>
            <p:cNvPr id="13" name="Oval 12"/>
            <p:cNvSpPr/>
            <p:nvPr/>
          </p:nvSpPr>
          <p:spPr>
            <a:xfrm>
              <a:off x="3733800" y="3733800"/>
              <a:ext cx="1143000" cy="99060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p:cNvPicPr>
              <a:picLocks noChangeAspect="1" noChangeArrowheads="1"/>
            </p:cNvPicPr>
            <p:nvPr/>
          </p:nvPicPr>
          <p:blipFill>
            <a:blip r:embed="rId3" cstate="print"/>
            <a:srcRect r="22055"/>
            <a:stretch>
              <a:fillRect/>
            </a:stretch>
          </p:blipFill>
          <p:spPr bwMode="auto">
            <a:xfrm>
              <a:off x="3429000" y="4114800"/>
              <a:ext cx="1769381" cy="2438400"/>
            </a:xfrm>
            <a:prstGeom prst="rect">
              <a:avLst/>
            </a:prstGeom>
            <a:noFill/>
            <a:ln w="9525">
              <a:noFill/>
              <a:miter lim="800000"/>
              <a:headEnd/>
              <a:tailEnd/>
            </a:ln>
            <a:effectLst/>
          </p:spPr>
        </p:pic>
      </p:grpSp>
      <p:pic>
        <p:nvPicPr>
          <p:cNvPr id="22" name="Picture 10"/>
          <p:cNvPicPr>
            <a:picLocks noChangeAspect="1" noChangeArrowheads="1"/>
          </p:cNvPicPr>
          <p:nvPr/>
        </p:nvPicPr>
        <p:blipFill>
          <a:blip r:embed="rId4" cstate="print"/>
          <a:srcRect b="30957"/>
          <a:stretch>
            <a:fillRect/>
          </a:stretch>
        </p:blipFill>
        <p:spPr bwMode="auto">
          <a:xfrm>
            <a:off x="1066006" y="0"/>
            <a:ext cx="7621588" cy="6858000"/>
          </a:xfrm>
          <a:prstGeom prst="rect">
            <a:avLst/>
          </a:prstGeom>
          <a:noFill/>
          <a:ln w="9525">
            <a:noFill/>
            <a:miter lim="800000"/>
            <a:headEnd/>
            <a:tailEnd/>
          </a:ln>
          <a:effectLst/>
        </p:spPr>
      </p:pic>
      <p:sp>
        <p:nvSpPr>
          <p:cNvPr id="28" name="Rectangle 27"/>
          <p:cNvSpPr/>
          <p:nvPr/>
        </p:nvSpPr>
        <p:spPr>
          <a:xfrm>
            <a:off x="5562600" y="152400"/>
            <a:ext cx="3581400" cy="6477000"/>
          </a:xfrm>
          <a:prstGeom prst="rect">
            <a:avLst/>
          </a:prstGeom>
          <a:solidFill>
            <a:schemeClr val="bg1">
              <a:lumMod val="9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638800" y="228600"/>
            <a:ext cx="3505200" cy="6207148"/>
          </a:xfrm>
          <a:prstGeom prst="rect">
            <a:avLst/>
          </a:prstGeom>
          <a:noFill/>
        </p:spPr>
        <p:txBody>
          <a:bodyPr wrap="square" lIns="91440" tIns="45720" rIns="91440" bIns="45720">
            <a:spAutoFit/>
          </a:bodyPr>
          <a:lstStyle/>
          <a:p>
            <a:pPr marL="0" indent="0">
              <a:lnSpc>
                <a:spcPts val="4000"/>
              </a:lnSpc>
            </a:pPr>
            <a:r>
              <a:rPr lang="en-US" sz="3000" b="1" dirty="0" smtClean="0"/>
              <a:t>“Evil thoughts, sexual immoral-</a:t>
            </a:r>
            <a:r>
              <a:rPr lang="en-US" sz="3000" b="1" dirty="0" err="1" smtClean="0"/>
              <a:t>ity</a:t>
            </a:r>
            <a:r>
              <a:rPr lang="en-US" sz="3000" b="1" dirty="0" smtClean="0"/>
              <a:t>, theft, murder, adultery,  </a:t>
            </a:r>
            <a:r>
              <a:rPr lang="en-US" sz="3000" b="1" baseline="30000" dirty="0" smtClean="0"/>
              <a:t>22</a:t>
            </a:r>
            <a:r>
              <a:rPr lang="en-US" sz="3000" b="1" dirty="0" smtClean="0"/>
              <a:t> greed, malice, deceit, lewdness, envy, slander, </a:t>
            </a:r>
            <a:r>
              <a:rPr lang="en-US" sz="3000" b="1" dirty="0" err="1" smtClean="0"/>
              <a:t>arro-gance</a:t>
            </a:r>
            <a:r>
              <a:rPr lang="en-US" sz="3000" b="1" dirty="0" smtClean="0"/>
              <a:t> and folly. All these evils come from inside and make a man 'unclean. '” </a:t>
            </a:r>
            <a:r>
              <a:rPr lang="en-US" sz="2400" b="1" dirty="0" smtClean="0"/>
              <a:t>--Jesus</a:t>
            </a:r>
            <a:endParaRPr lang="en-US" sz="2400" b="1" dirty="0"/>
          </a:p>
        </p:txBody>
      </p:sp>
      <p:sp>
        <p:nvSpPr>
          <p:cNvPr id="11" name="TextBox 10"/>
          <p:cNvSpPr txBox="1"/>
          <p:nvPr/>
        </p:nvSpPr>
        <p:spPr>
          <a:xfrm>
            <a:off x="304800" y="548550"/>
            <a:ext cx="2438400" cy="3170099"/>
          </a:xfrm>
          <a:prstGeom prst="rect">
            <a:avLst/>
          </a:prstGeom>
          <a:noFill/>
        </p:spPr>
        <p:txBody>
          <a:bodyPr wrap="square" rtlCol="0">
            <a:spAutoFit/>
          </a:bodyPr>
          <a:lstStyle/>
          <a:p>
            <a:r>
              <a:rPr lang="en-US" sz="4000" b="1" dirty="0" smtClean="0">
                <a:solidFill>
                  <a:schemeClr val="bg1"/>
                </a:solidFill>
              </a:rPr>
              <a:t>Does the unholy make the holy unholy?</a:t>
            </a:r>
            <a:endParaRPr lang="en-US" sz="4000" b="1" dirty="0">
              <a:solidFill>
                <a:schemeClr val="bg1"/>
              </a:solidFill>
            </a:endParaRPr>
          </a:p>
        </p:txBody>
      </p:sp>
      <p:sp>
        <p:nvSpPr>
          <p:cNvPr id="10" name="Rectangle 9"/>
          <p:cNvSpPr/>
          <p:nvPr/>
        </p:nvSpPr>
        <p:spPr>
          <a:xfrm>
            <a:off x="0" y="3810000"/>
            <a:ext cx="4027122" cy="2400657"/>
          </a:xfrm>
          <a:prstGeom prst="rect">
            <a:avLst/>
          </a:prstGeom>
          <a:noFill/>
        </p:spPr>
        <p:txBody>
          <a:bodyPr wrap="square" lIns="91440" tIns="45720" rIns="91440" bIns="45720">
            <a:spAutoFit/>
          </a:bodyPr>
          <a:lstStyle/>
          <a:p>
            <a:pPr algn="ctr"/>
            <a:r>
              <a:rPr lang="en-US" sz="15000" b="1" spc="-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rPr>
              <a:t>YES!</a:t>
            </a:r>
            <a:endParaRPr lang="en-US" sz="15000" b="1" cap="none" spc="-2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endParaRPr>
          </a:p>
        </p:txBody>
      </p:sp>
    </p:spTree>
  </p:cSld>
  <p:clrMapOvr>
    <a:masterClrMapping/>
  </p:clrMapOvr>
  <p:transition>
    <p:randomBa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p:cNvPicPr>
            <a:picLocks noChangeAspect="1" noChangeArrowheads="1"/>
          </p:cNvPicPr>
          <p:nvPr/>
        </p:nvPicPr>
        <p:blipFill>
          <a:blip r:embed="rId3" cstate="print">
            <a:lum bright="-10000" contrast="30000"/>
          </a:blip>
          <a:srcRect b="5341"/>
          <a:stretch>
            <a:fillRect/>
          </a:stretch>
        </p:blipFill>
        <p:spPr bwMode="auto">
          <a:xfrm>
            <a:off x="0" y="1066800"/>
            <a:ext cx="9144000" cy="5720776"/>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So what does this all mean?</a:t>
            </a:r>
            <a:endParaRPr lang="en-US" dirty="0"/>
          </a:p>
        </p:txBody>
      </p:sp>
      <p:pic>
        <p:nvPicPr>
          <p:cNvPr id="5" name="Picture 9"/>
          <p:cNvPicPr>
            <a:picLocks noChangeAspect="1" noChangeArrowheads="1"/>
          </p:cNvPicPr>
          <p:nvPr/>
        </p:nvPicPr>
        <p:blipFill>
          <a:blip r:embed="rId4" cstate="print"/>
          <a:srcRect/>
          <a:stretch>
            <a:fillRect/>
          </a:stretch>
        </p:blipFill>
        <p:spPr bwMode="auto">
          <a:xfrm>
            <a:off x="4575175" y="1585913"/>
            <a:ext cx="4568825" cy="5272087"/>
          </a:xfrm>
          <a:prstGeom prst="rect">
            <a:avLst/>
          </a:prstGeom>
          <a:noFill/>
          <a:ln w="9525">
            <a:noFill/>
            <a:miter lim="800000"/>
            <a:headEnd/>
            <a:tailEnd/>
          </a:ln>
        </p:spPr>
      </p:pic>
      <p:sp>
        <p:nvSpPr>
          <p:cNvPr id="9" name="Rectangle 8"/>
          <p:cNvSpPr/>
          <p:nvPr/>
        </p:nvSpPr>
        <p:spPr>
          <a:xfrm>
            <a:off x="3276600" y="2133600"/>
            <a:ext cx="2286000" cy="6858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676400" y="2667000"/>
            <a:ext cx="2286000" cy="6858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38200" y="4343400"/>
            <a:ext cx="685800" cy="6858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38200" y="4876800"/>
            <a:ext cx="1066800" cy="6858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429000" y="4876800"/>
            <a:ext cx="1600200" cy="6858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0" y="1600200"/>
            <a:ext cx="4724400" cy="4525963"/>
          </a:xfrm>
        </p:spPr>
        <p:txBody>
          <a:bodyPr/>
          <a:lstStyle/>
          <a:p>
            <a:r>
              <a:rPr lang="en-US" baseline="30000" dirty="0" smtClean="0">
                <a:solidFill>
                  <a:schemeClr val="tx1"/>
                </a:solidFill>
              </a:rPr>
              <a:t>14</a:t>
            </a:r>
            <a:r>
              <a:rPr lang="en-US" dirty="0" smtClean="0">
                <a:solidFill>
                  <a:schemeClr val="tx1"/>
                </a:solidFill>
              </a:rPr>
              <a:t> Then Haggai said, " 'So it is with this people and this nation in my sight,' declares the LORD. 'Whatever they do and whatever they offer there is defiled. (Hag 2:14 NIV)</a:t>
            </a:r>
            <a:endParaRPr lang="en-US" dirty="0">
              <a:solidFill>
                <a:schemeClr val="tx1"/>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Something happened … </a:t>
            </a:r>
            <a:endParaRPr lang="en-US" dirty="0"/>
          </a:p>
        </p:txBody>
      </p:sp>
      <p:sp>
        <p:nvSpPr>
          <p:cNvPr id="3" name="Content Placeholder 2"/>
          <p:cNvSpPr>
            <a:spLocks noGrp="1"/>
          </p:cNvSpPr>
          <p:nvPr>
            <p:ph idx="1"/>
          </p:nvPr>
        </p:nvSpPr>
        <p:spPr>
          <a:xfrm>
            <a:off x="1219200" y="1524001"/>
            <a:ext cx="7315200" cy="4724400"/>
          </a:xfrm>
        </p:spPr>
        <p:txBody>
          <a:bodyPr/>
          <a:lstStyle/>
          <a:p>
            <a:r>
              <a:rPr lang="en-US" sz="4000" dirty="0" smtClean="0"/>
              <a:t>Between verse </a:t>
            </a:r>
            <a:br>
              <a:rPr lang="en-US" sz="4000" dirty="0" smtClean="0"/>
            </a:br>
            <a:r>
              <a:rPr lang="en-US" sz="4000" dirty="0" smtClean="0"/>
              <a:t>14 and 15!</a:t>
            </a:r>
            <a:r>
              <a:rPr lang="en-US" sz="2400" dirty="0" smtClean="0"/>
              <a:t/>
            </a:r>
            <a:br>
              <a:rPr lang="en-US" sz="2400" dirty="0" smtClean="0"/>
            </a:br>
            <a:endParaRPr lang="en-US" sz="2400" dirty="0" smtClean="0"/>
          </a:p>
          <a:p>
            <a:r>
              <a:rPr lang="en-US" sz="4000" dirty="0" smtClean="0"/>
              <a:t>Read between </a:t>
            </a:r>
            <a:br>
              <a:rPr lang="en-US" sz="4000" dirty="0" smtClean="0"/>
            </a:br>
            <a:r>
              <a:rPr lang="en-US" sz="4000" dirty="0" smtClean="0"/>
              <a:t>the lines!</a:t>
            </a:r>
            <a:r>
              <a:rPr lang="en-US" sz="2400" dirty="0" smtClean="0"/>
              <a:t/>
            </a:r>
            <a:br>
              <a:rPr lang="en-US" sz="2400" dirty="0" smtClean="0"/>
            </a:br>
            <a:endParaRPr lang="en-US" sz="2400" dirty="0" smtClean="0"/>
          </a:p>
          <a:p>
            <a:r>
              <a:rPr lang="en-US" sz="4000" dirty="0" smtClean="0"/>
              <a:t>They changed </a:t>
            </a:r>
            <a:br>
              <a:rPr lang="en-US" sz="4000" dirty="0" smtClean="0"/>
            </a:br>
            <a:r>
              <a:rPr lang="en-US" sz="4000" dirty="0" smtClean="0"/>
              <a:t>their heart!</a:t>
            </a:r>
            <a:endParaRPr lang="en-US" sz="4000" dirty="0"/>
          </a:p>
        </p:txBody>
      </p:sp>
      <p:pic>
        <p:nvPicPr>
          <p:cNvPr id="4" name="Picture 3"/>
          <p:cNvPicPr>
            <a:picLocks noChangeAspect="1" noChangeArrowheads="1"/>
          </p:cNvPicPr>
          <p:nvPr/>
        </p:nvPicPr>
        <p:blipFill>
          <a:blip r:embed="rId2" cstate="print"/>
          <a:srcRect/>
          <a:stretch>
            <a:fillRect/>
          </a:stretch>
        </p:blipFill>
        <p:spPr bwMode="auto">
          <a:xfrm>
            <a:off x="4572000" y="1143000"/>
            <a:ext cx="5378450" cy="6016899"/>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cstate="print"/>
          <a:srcRect/>
          <a:stretch>
            <a:fillRect/>
          </a:stretch>
        </p:blipFill>
        <p:spPr bwMode="auto">
          <a:xfrm>
            <a:off x="0" y="4417"/>
            <a:ext cx="9144000" cy="6850754"/>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sz="7200" dirty="0" smtClean="0"/>
              <a:t>Like today… </a:t>
            </a:r>
            <a:endParaRPr lang="en-US" sz="7200" dirty="0"/>
          </a:p>
        </p:txBody>
      </p:sp>
      <p:sp>
        <p:nvSpPr>
          <p:cNvPr id="3" name="Content Placeholder 2"/>
          <p:cNvSpPr>
            <a:spLocks noGrp="1"/>
          </p:cNvSpPr>
          <p:nvPr>
            <p:ph idx="1"/>
          </p:nvPr>
        </p:nvSpPr>
        <p:spPr>
          <a:xfrm>
            <a:off x="457200" y="4876800"/>
            <a:ext cx="8229600" cy="1249363"/>
          </a:xfrm>
        </p:spPr>
        <p:txBody>
          <a:bodyPr/>
          <a:lstStyle/>
          <a:p>
            <a:pPr algn="ctr">
              <a:buNone/>
            </a:pPr>
            <a:r>
              <a:rPr lang="en-US" sz="7200" dirty="0" smtClean="0"/>
              <a:t>In 520 BC</a:t>
            </a:r>
            <a:endParaRPr lang="en-US" sz="7200" dirty="0"/>
          </a:p>
        </p:txBody>
      </p:sp>
      <p:pic>
        <p:nvPicPr>
          <p:cNvPr id="4" name="Picture 3"/>
          <p:cNvPicPr>
            <a:picLocks noChangeAspect="1" noChangeArrowheads="1"/>
          </p:cNvPicPr>
          <p:nvPr/>
        </p:nvPicPr>
        <p:blipFill>
          <a:blip r:embed="rId4" cstate="print"/>
          <a:srcRect/>
          <a:stretch>
            <a:fillRect/>
          </a:stretch>
        </p:blipFill>
        <p:spPr bwMode="auto">
          <a:xfrm>
            <a:off x="263954" y="1828800"/>
            <a:ext cx="8616092" cy="28956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how do we change our …</a:t>
            </a:r>
            <a:endParaRPr lang="en-US" dirty="0"/>
          </a:p>
        </p:txBody>
      </p:sp>
      <p:sp>
        <p:nvSpPr>
          <p:cNvPr id="3" name="Content Placeholder 2"/>
          <p:cNvSpPr>
            <a:spLocks noGrp="1"/>
          </p:cNvSpPr>
          <p:nvPr>
            <p:ph idx="1"/>
          </p:nvPr>
        </p:nvSpPr>
        <p:spPr/>
        <p:txBody>
          <a:bodyPr/>
          <a:lstStyle/>
          <a:p>
            <a:r>
              <a:rPr lang="en-US" sz="5400" dirty="0" smtClean="0"/>
              <a:t>     Hearts?</a:t>
            </a:r>
          </a:p>
          <a:p>
            <a:r>
              <a:rPr lang="en-US" sz="5400" dirty="0" smtClean="0"/>
              <a:t>A-</a:t>
            </a:r>
            <a:r>
              <a:rPr lang="en-US" sz="5400" dirty="0" err="1" smtClean="0"/>
              <a:t>cknowledge</a:t>
            </a:r>
            <a:endParaRPr lang="en-US" sz="5400" dirty="0" smtClean="0"/>
          </a:p>
          <a:p>
            <a:r>
              <a:rPr lang="en-US" sz="5400" dirty="0" smtClean="0"/>
              <a:t>B-</a:t>
            </a:r>
            <a:r>
              <a:rPr lang="en-US" sz="5400" dirty="0" err="1" smtClean="0"/>
              <a:t>elieve</a:t>
            </a:r>
            <a:endParaRPr lang="en-US" sz="5400" dirty="0" smtClean="0"/>
          </a:p>
          <a:p>
            <a:r>
              <a:rPr lang="en-US" sz="5400" dirty="0" smtClean="0"/>
              <a:t>C-all</a:t>
            </a:r>
            <a:endParaRPr lang="en-US" sz="5400" dirty="0"/>
          </a:p>
        </p:txBody>
      </p:sp>
      <p:pic>
        <p:nvPicPr>
          <p:cNvPr id="4" name="Picture 3"/>
          <p:cNvPicPr>
            <a:picLocks noChangeAspect="1" noChangeArrowheads="1"/>
          </p:cNvPicPr>
          <p:nvPr/>
        </p:nvPicPr>
        <p:blipFill>
          <a:blip r:embed="rId2" cstate="print"/>
          <a:srcRect/>
          <a:stretch>
            <a:fillRect/>
          </a:stretch>
        </p:blipFill>
        <p:spPr bwMode="auto">
          <a:xfrm>
            <a:off x="4572000" y="1143000"/>
            <a:ext cx="5378450" cy="6016899"/>
          </a:xfrm>
          <a:prstGeom prst="rect">
            <a:avLst/>
          </a:prstGeom>
          <a:noFill/>
          <a:ln w="9525">
            <a:noFill/>
            <a:miter lim="800000"/>
            <a:headEnd/>
            <a:tailEnd/>
          </a:ln>
          <a:effectLst/>
        </p:spPr>
      </p:pic>
      <p:sp>
        <p:nvSpPr>
          <p:cNvPr id="5" name="Rectangle 4"/>
          <p:cNvSpPr/>
          <p:nvPr/>
        </p:nvSpPr>
        <p:spPr>
          <a:xfrm>
            <a:off x="5257800" y="2286000"/>
            <a:ext cx="3788390" cy="3416320"/>
          </a:xfrm>
          <a:prstGeom prst="rect">
            <a:avLst/>
          </a:prstGeom>
          <a:noFill/>
        </p:spPr>
        <p:txBody>
          <a:bodyPr wrap="square" lIns="91440" tIns="45720" rIns="91440" bIns="45720">
            <a:spAutoFit/>
          </a:bodyPr>
          <a:lstStyle/>
          <a:p>
            <a:pPr algn="ctr"/>
            <a:r>
              <a:rPr lang="en-US" sz="7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Accept </a:t>
            </a:r>
          </a:p>
          <a:p>
            <a:pPr algn="ctr"/>
            <a:r>
              <a:rPr lang="en-US" sz="7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the </a:t>
            </a:r>
            <a:br>
              <a:rPr lang="en-US" sz="7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br>
            <a:r>
              <a:rPr lang="en-US" sz="7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Lord</a:t>
            </a:r>
            <a:endParaRPr lang="en-US" sz="7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p:cNvPicPr>
            <a:picLocks noChangeAspect="1" noChangeArrowheads="1"/>
          </p:cNvPicPr>
          <p:nvPr/>
        </p:nvPicPr>
        <p:blipFill>
          <a:blip r:embed="rId3" cstate="print">
            <a:lum bright="-10000" contrast="30000"/>
          </a:blip>
          <a:srcRect b="5341"/>
          <a:stretch>
            <a:fillRect/>
          </a:stretch>
        </p:blipFill>
        <p:spPr bwMode="auto">
          <a:xfrm>
            <a:off x="0" y="1066800"/>
            <a:ext cx="9144000" cy="5720776"/>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What if you already have?</a:t>
            </a:r>
            <a:endParaRPr lang="en-US" dirty="0"/>
          </a:p>
        </p:txBody>
      </p:sp>
      <p:sp>
        <p:nvSpPr>
          <p:cNvPr id="5" name="Rectangle 4"/>
          <p:cNvSpPr/>
          <p:nvPr/>
        </p:nvSpPr>
        <p:spPr>
          <a:xfrm>
            <a:off x="1828800" y="3505200"/>
            <a:ext cx="4343400" cy="6858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04900" y="1874837"/>
            <a:ext cx="6934200" cy="3992563"/>
          </a:xfrm>
        </p:spPr>
        <p:txBody>
          <a:bodyPr/>
          <a:lstStyle/>
          <a:p>
            <a:r>
              <a:rPr lang="en-US" baseline="30000" dirty="0" smtClean="0">
                <a:solidFill>
                  <a:schemeClr val="tx1"/>
                </a:solidFill>
              </a:rPr>
              <a:t>6</a:t>
            </a:r>
            <a:r>
              <a:rPr lang="en-US" dirty="0" smtClean="0">
                <a:solidFill>
                  <a:schemeClr val="tx1"/>
                </a:solidFill>
              </a:rPr>
              <a:t> If we claim to have fellowship with him yet walk in the darkness, we lie and do not live by the truth.  …. </a:t>
            </a:r>
            <a:r>
              <a:rPr lang="en-US" baseline="30000" dirty="0" smtClean="0">
                <a:solidFill>
                  <a:schemeClr val="tx1"/>
                </a:solidFill>
              </a:rPr>
              <a:t>9</a:t>
            </a:r>
            <a:r>
              <a:rPr lang="en-US" dirty="0" smtClean="0">
                <a:solidFill>
                  <a:schemeClr val="tx1"/>
                </a:solidFill>
              </a:rPr>
              <a:t> If we confess our sins, he is faithful and just and will forgive us our sins and purify us from all unrighteousness. (1John 1:9 NIV)</a:t>
            </a:r>
            <a:endParaRPr lang="en-US" dirty="0">
              <a:solidFill>
                <a:schemeClr val="tx1"/>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p:cNvPicPr>
            <a:picLocks noChangeAspect="1" noChangeArrowheads="1"/>
          </p:cNvPicPr>
          <p:nvPr/>
        </p:nvPicPr>
        <p:blipFill>
          <a:blip r:embed="rId3" cstate="print">
            <a:lum bright="-10000" contrast="30000"/>
          </a:blip>
          <a:srcRect b="5341"/>
          <a:stretch>
            <a:fillRect/>
          </a:stretch>
        </p:blipFill>
        <p:spPr bwMode="auto">
          <a:xfrm>
            <a:off x="0" y="1066800"/>
            <a:ext cx="9144000" cy="5720776"/>
          </a:xfrm>
          <a:prstGeom prst="rect">
            <a:avLst/>
          </a:prstGeom>
          <a:noFill/>
          <a:ln w="9525">
            <a:noFill/>
            <a:miter lim="800000"/>
            <a:headEnd/>
            <a:tailEnd/>
          </a:ln>
        </p:spPr>
      </p:pic>
      <p:sp>
        <p:nvSpPr>
          <p:cNvPr id="2" name="Title 1"/>
          <p:cNvSpPr>
            <a:spLocks noGrp="1"/>
          </p:cNvSpPr>
          <p:nvPr>
            <p:ph type="title"/>
          </p:nvPr>
        </p:nvSpPr>
        <p:spPr>
          <a:xfrm>
            <a:off x="0" y="0"/>
            <a:ext cx="9144000" cy="1219200"/>
          </a:xfrm>
        </p:spPr>
        <p:txBody>
          <a:bodyPr/>
          <a:lstStyle/>
          <a:p>
            <a:r>
              <a:rPr lang="en-US" dirty="0" smtClean="0"/>
              <a:t>They had a Heart Experience</a:t>
            </a:r>
            <a:endParaRPr lang="en-US" dirty="0"/>
          </a:p>
        </p:txBody>
      </p:sp>
      <p:sp>
        <p:nvSpPr>
          <p:cNvPr id="5" name="Rectangle 4"/>
          <p:cNvSpPr/>
          <p:nvPr/>
        </p:nvSpPr>
        <p:spPr>
          <a:xfrm>
            <a:off x="2209800" y="2133600"/>
            <a:ext cx="4953000" cy="6858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00200" y="3733800"/>
            <a:ext cx="3200400" cy="6858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172200" y="3200400"/>
            <a:ext cx="1143000" cy="6858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876800" y="4876800"/>
            <a:ext cx="2514600" cy="6858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600200" y="5410200"/>
            <a:ext cx="1828800" cy="6858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600200" y="2133600"/>
            <a:ext cx="6591300" cy="3611563"/>
          </a:xfrm>
        </p:spPr>
        <p:txBody>
          <a:bodyPr/>
          <a:lstStyle/>
          <a:p>
            <a:r>
              <a:rPr lang="en-US" baseline="30000" dirty="0" smtClean="0">
                <a:solidFill>
                  <a:schemeClr val="tx1"/>
                </a:solidFill>
              </a:rPr>
              <a:t>15</a:t>
            </a:r>
            <a:r>
              <a:rPr lang="en-US" dirty="0" smtClean="0">
                <a:solidFill>
                  <a:schemeClr val="tx1"/>
                </a:solidFill>
              </a:rPr>
              <a:t> “Now give careful thought to this from this day on--consider how things were … </a:t>
            </a:r>
            <a:r>
              <a:rPr lang="en-US" baseline="30000" dirty="0" smtClean="0">
                <a:solidFill>
                  <a:schemeClr val="tx1"/>
                </a:solidFill>
              </a:rPr>
              <a:t>18</a:t>
            </a:r>
            <a:r>
              <a:rPr lang="en-US" dirty="0" smtClean="0">
                <a:solidFill>
                  <a:schemeClr val="tx1"/>
                </a:solidFill>
              </a:rPr>
              <a:t> … give careful thought to the day when the foundation of the LORD's temple was laid. Give careful thought: (Hag 2:15, 18 NIV)</a:t>
            </a:r>
            <a:endParaRPr lang="en-US" dirty="0">
              <a:solidFill>
                <a:schemeClr val="tx1"/>
              </a:solidFill>
            </a:endParaRPr>
          </a:p>
        </p:txBody>
      </p:sp>
      <p:pic>
        <p:nvPicPr>
          <p:cNvPr id="11" name="Picture 10"/>
          <p:cNvPicPr>
            <a:picLocks noChangeAspect="1" noChangeArrowheads="1"/>
          </p:cNvPicPr>
          <p:nvPr/>
        </p:nvPicPr>
        <p:blipFill>
          <a:blip r:embed="rId4" cstate="print"/>
          <a:srcRect/>
          <a:stretch>
            <a:fillRect/>
          </a:stretch>
        </p:blipFill>
        <p:spPr bwMode="auto">
          <a:xfrm>
            <a:off x="5029200" y="1219200"/>
            <a:ext cx="1223467" cy="1368699"/>
          </a:xfrm>
          <a:prstGeom prst="rect">
            <a:avLst/>
          </a:prstGeom>
          <a:noFill/>
          <a:ln w="9525">
            <a:noFill/>
            <a:miter lim="800000"/>
            <a:headEnd/>
            <a:tailEnd/>
          </a:ln>
          <a:effectLst/>
        </p:spPr>
      </p:pic>
      <p:pic>
        <p:nvPicPr>
          <p:cNvPr id="12" name="Picture 11"/>
          <p:cNvPicPr>
            <a:picLocks noChangeAspect="1" noChangeArrowheads="1"/>
          </p:cNvPicPr>
          <p:nvPr/>
        </p:nvPicPr>
        <p:blipFill>
          <a:blip r:embed="rId4" cstate="print"/>
          <a:srcRect/>
          <a:stretch>
            <a:fillRect/>
          </a:stretch>
        </p:blipFill>
        <p:spPr bwMode="auto">
          <a:xfrm>
            <a:off x="838200" y="3048000"/>
            <a:ext cx="1223467" cy="1368699"/>
          </a:xfrm>
          <a:prstGeom prst="rect">
            <a:avLst/>
          </a:prstGeom>
          <a:noFill/>
          <a:ln w="9525">
            <a:noFill/>
            <a:miter lim="800000"/>
            <a:headEnd/>
            <a:tailEnd/>
          </a:ln>
          <a:effectLst/>
        </p:spPr>
      </p:pic>
      <p:pic>
        <p:nvPicPr>
          <p:cNvPr id="13" name="Picture 12"/>
          <p:cNvPicPr>
            <a:picLocks noChangeAspect="1" noChangeArrowheads="1"/>
          </p:cNvPicPr>
          <p:nvPr/>
        </p:nvPicPr>
        <p:blipFill>
          <a:blip r:embed="rId4" cstate="print"/>
          <a:srcRect/>
          <a:stretch>
            <a:fillRect/>
          </a:stretch>
        </p:blipFill>
        <p:spPr bwMode="auto">
          <a:xfrm>
            <a:off x="7086600" y="4953000"/>
            <a:ext cx="1223467" cy="1368699"/>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childTnLst>
                          </p:cTn>
                        </p:par>
                        <p:par>
                          <p:cTn id="32" fill="hold">
                            <p:stCondLst>
                              <p:cond delay="500"/>
                            </p:stCondLst>
                            <p:childTnLst>
                              <p:par>
                                <p:cTn id="33" presetID="14" presetClass="entr" presetSubtype="10"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randombar(horizont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p:cNvPicPr>
            <a:picLocks noChangeAspect="1" noChangeArrowheads="1"/>
          </p:cNvPicPr>
          <p:nvPr/>
        </p:nvPicPr>
        <p:blipFill>
          <a:blip r:embed="rId3" cstate="print">
            <a:lum bright="-10000" contrast="30000"/>
          </a:blip>
          <a:srcRect b="5341"/>
          <a:stretch>
            <a:fillRect/>
          </a:stretch>
        </p:blipFill>
        <p:spPr bwMode="auto">
          <a:xfrm>
            <a:off x="0" y="1066800"/>
            <a:ext cx="9144000" cy="5720776"/>
          </a:xfrm>
          <a:prstGeom prst="rect">
            <a:avLst/>
          </a:prstGeom>
          <a:noFill/>
          <a:ln w="9525">
            <a:noFill/>
            <a:miter lim="800000"/>
            <a:headEnd/>
            <a:tailEnd/>
          </a:ln>
        </p:spPr>
      </p:pic>
      <p:sp>
        <p:nvSpPr>
          <p:cNvPr id="2" name="Title 1"/>
          <p:cNvSpPr>
            <a:spLocks noGrp="1"/>
          </p:cNvSpPr>
          <p:nvPr>
            <p:ph type="title"/>
          </p:nvPr>
        </p:nvSpPr>
        <p:spPr>
          <a:xfrm>
            <a:off x="0" y="0"/>
            <a:ext cx="9144000" cy="1219200"/>
          </a:xfrm>
        </p:spPr>
        <p:txBody>
          <a:bodyPr/>
          <a:lstStyle/>
          <a:p>
            <a:r>
              <a:rPr lang="en-US" dirty="0" smtClean="0"/>
              <a:t>They had a Heart Experience</a:t>
            </a:r>
            <a:endParaRPr lang="en-US" dirty="0"/>
          </a:p>
        </p:txBody>
      </p:sp>
      <p:sp>
        <p:nvSpPr>
          <p:cNvPr id="7" name="Rectangle 6"/>
          <p:cNvSpPr/>
          <p:nvPr/>
        </p:nvSpPr>
        <p:spPr>
          <a:xfrm>
            <a:off x="1600200" y="2895600"/>
            <a:ext cx="6477000" cy="6858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438400" y="1790700"/>
            <a:ext cx="3200400" cy="6858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600200" y="3429000"/>
            <a:ext cx="2971800" cy="6858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5715000" y="4191000"/>
            <a:ext cx="3200400" cy="2209800"/>
            <a:chOff x="5715000" y="4191000"/>
            <a:chExt cx="3200400" cy="2209800"/>
          </a:xfrm>
        </p:grpSpPr>
        <p:sp>
          <p:nvSpPr>
            <p:cNvPr id="15" name="Right Arrow 14"/>
            <p:cNvSpPr/>
            <p:nvPr/>
          </p:nvSpPr>
          <p:spPr>
            <a:xfrm>
              <a:off x="5715000" y="4191000"/>
              <a:ext cx="3200400" cy="22098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5-Point Star 13"/>
            <p:cNvSpPr/>
            <p:nvPr/>
          </p:nvSpPr>
          <p:spPr>
            <a:xfrm>
              <a:off x="5715000" y="4724400"/>
              <a:ext cx="838200" cy="1066800"/>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553200" y="4869359"/>
              <a:ext cx="1828800" cy="769441"/>
            </a:xfrm>
            <a:prstGeom prst="rect">
              <a:avLst/>
            </a:prstGeom>
            <a:noFill/>
          </p:spPr>
          <p:txBody>
            <a:bodyPr wrap="square" rtlCol="0">
              <a:spAutoFit/>
            </a:bodyPr>
            <a:lstStyle/>
            <a:p>
              <a:r>
                <a:rPr lang="en-US" sz="4400" b="1" dirty="0" smtClean="0">
                  <a:solidFill>
                    <a:schemeClr val="bg1"/>
                  </a:solidFill>
                  <a:latin typeface="Arial Narrow" pitchFamily="34" charset="0"/>
                </a:rPr>
                <a:t>This on</a:t>
              </a:r>
              <a:endParaRPr lang="en-US" sz="4400" b="1" dirty="0">
                <a:solidFill>
                  <a:schemeClr val="bg1"/>
                </a:solidFill>
                <a:latin typeface="Arial Narrow" pitchFamily="34" charset="0"/>
              </a:endParaRPr>
            </a:p>
          </p:txBody>
        </p:sp>
      </p:grpSp>
      <p:grpSp>
        <p:nvGrpSpPr>
          <p:cNvPr id="26" name="Group 25"/>
          <p:cNvGrpSpPr/>
          <p:nvPr/>
        </p:nvGrpSpPr>
        <p:grpSpPr>
          <a:xfrm>
            <a:off x="304800" y="4191000"/>
            <a:ext cx="3200400" cy="2209800"/>
            <a:chOff x="304800" y="4191000"/>
            <a:chExt cx="3200400" cy="2209800"/>
          </a:xfrm>
        </p:grpSpPr>
        <p:sp>
          <p:nvSpPr>
            <p:cNvPr id="18" name="Right Arrow 17"/>
            <p:cNvSpPr/>
            <p:nvPr/>
          </p:nvSpPr>
          <p:spPr>
            <a:xfrm flipH="1">
              <a:off x="304800" y="4191000"/>
              <a:ext cx="3200400" cy="22098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5-Point Star 18"/>
            <p:cNvSpPr/>
            <p:nvPr/>
          </p:nvSpPr>
          <p:spPr>
            <a:xfrm>
              <a:off x="2667000" y="4724400"/>
              <a:ext cx="838200" cy="1066800"/>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990600" y="4876800"/>
              <a:ext cx="1828800" cy="769441"/>
            </a:xfrm>
            <a:prstGeom prst="rect">
              <a:avLst/>
            </a:prstGeom>
            <a:noFill/>
          </p:spPr>
          <p:txBody>
            <a:bodyPr wrap="square" rtlCol="0">
              <a:spAutoFit/>
            </a:bodyPr>
            <a:lstStyle/>
            <a:p>
              <a:r>
                <a:rPr lang="en-US" sz="4400" b="1" dirty="0" smtClean="0">
                  <a:solidFill>
                    <a:schemeClr val="bg1"/>
                  </a:solidFill>
                  <a:latin typeface="Arial Narrow" pitchFamily="34" charset="0"/>
                </a:rPr>
                <a:t>Before</a:t>
              </a:r>
              <a:endParaRPr lang="en-US" sz="4400" b="1" dirty="0">
                <a:solidFill>
                  <a:schemeClr val="bg1"/>
                </a:solidFill>
                <a:latin typeface="Arial Narrow" pitchFamily="34" charset="0"/>
              </a:endParaRPr>
            </a:p>
          </p:txBody>
        </p:sp>
      </p:grpSp>
      <p:sp>
        <p:nvSpPr>
          <p:cNvPr id="21" name="Rectangle 20"/>
          <p:cNvSpPr/>
          <p:nvPr/>
        </p:nvSpPr>
        <p:spPr>
          <a:xfrm>
            <a:off x="4953000" y="2362200"/>
            <a:ext cx="2286000" cy="6858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791200" y="0"/>
            <a:ext cx="312906" cy="369332"/>
          </a:xfrm>
          <a:prstGeom prst="rect">
            <a:avLst/>
          </a:prstGeom>
          <a:noFill/>
        </p:spPr>
        <p:txBody>
          <a:bodyPr wrap="none" rtlCol="0">
            <a:spAutoFit/>
          </a:bodyPr>
          <a:lstStyle/>
          <a:p>
            <a:r>
              <a:rPr lang="en-US" dirty="0" smtClean="0"/>
              <a:t>5</a:t>
            </a:r>
            <a:endParaRPr lang="en-US" dirty="0"/>
          </a:p>
        </p:txBody>
      </p:sp>
      <p:sp>
        <p:nvSpPr>
          <p:cNvPr id="24" name="TextBox 23"/>
          <p:cNvSpPr txBox="1"/>
          <p:nvPr/>
        </p:nvSpPr>
        <p:spPr>
          <a:xfrm>
            <a:off x="5638800" y="5867400"/>
            <a:ext cx="1749197" cy="646331"/>
          </a:xfrm>
          <a:prstGeom prst="rect">
            <a:avLst/>
          </a:prstGeom>
          <a:noFill/>
        </p:spPr>
        <p:txBody>
          <a:bodyPr wrap="none" rtlCol="0">
            <a:spAutoFit/>
          </a:bodyPr>
          <a:lstStyle/>
          <a:p>
            <a:r>
              <a:rPr lang="en-US" sz="3600" b="1" dirty="0" smtClean="0"/>
              <a:t>520 BC</a:t>
            </a:r>
            <a:endParaRPr lang="en-US" sz="3600" b="1" dirty="0"/>
          </a:p>
        </p:txBody>
      </p:sp>
      <p:sp>
        <p:nvSpPr>
          <p:cNvPr id="25" name="TextBox 24"/>
          <p:cNvSpPr txBox="1"/>
          <p:nvPr/>
        </p:nvSpPr>
        <p:spPr>
          <a:xfrm>
            <a:off x="1908403" y="5867400"/>
            <a:ext cx="1749197" cy="646331"/>
          </a:xfrm>
          <a:prstGeom prst="rect">
            <a:avLst/>
          </a:prstGeom>
          <a:noFill/>
        </p:spPr>
        <p:txBody>
          <a:bodyPr wrap="none" rtlCol="0">
            <a:spAutoFit/>
          </a:bodyPr>
          <a:lstStyle/>
          <a:p>
            <a:r>
              <a:rPr lang="en-US" sz="3600" b="1" dirty="0" smtClean="0"/>
              <a:t>536 BC</a:t>
            </a:r>
            <a:endParaRPr lang="en-US" sz="3600" b="1" dirty="0"/>
          </a:p>
        </p:txBody>
      </p:sp>
      <p:sp>
        <p:nvSpPr>
          <p:cNvPr id="27" name="Rectangle 26"/>
          <p:cNvSpPr/>
          <p:nvPr/>
        </p:nvSpPr>
        <p:spPr>
          <a:xfrm>
            <a:off x="2095500" y="1371600"/>
            <a:ext cx="5524500" cy="5334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noChangeArrowheads="1"/>
          </p:cNvPicPr>
          <p:nvPr/>
        </p:nvPicPr>
        <p:blipFill>
          <a:blip r:embed="rId4" cstate="print"/>
          <a:srcRect/>
          <a:stretch>
            <a:fillRect/>
          </a:stretch>
        </p:blipFill>
        <p:spPr bwMode="auto">
          <a:xfrm>
            <a:off x="7391400" y="1524000"/>
            <a:ext cx="1223467" cy="1368699"/>
          </a:xfrm>
          <a:prstGeom prst="rect">
            <a:avLst/>
          </a:prstGeom>
          <a:noFill/>
          <a:ln w="9525">
            <a:noFill/>
            <a:miter lim="800000"/>
            <a:headEnd/>
            <a:tailEnd/>
          </a:ln>
          <a:effectLst/>
        </p:spPr>
      </p:pic>
      <p:sp>
        <p:nvSpPr>
          <p:cNvPr id="3" name="Content Placeholder 2"/>
          <p:cNvSpPr>
            <a:spLocks noGrp="1"/>
          </p:cNvSpPr>
          <p:nvPr>
            <p:ph idx="1"/>
          </p:nvPr>
        </p:nvSpPr>
        <p:spPr>
          <a:xfrm>
            <a:off x="1600200" y="1295400"/>
            <a:ext cx="6591300" cy="3611563"/>
          </a:xfrm>
        </p:spPr>
        <p:txBody>
          <a:bodyPr/>
          <a:lstStyle/>
          <a:p>
            <a:r>
              <a:rPr lang="en-US" baseline="30000" dirty="0" smtClean="0">
                <a:solidFill>
                  <a:schemeClr val="tx1"/>
                </a:solidFill>
              </a:rPr>
              <a:t>15</a:t>
            </a:r>
            <a:r>
              <a:rPr lang="en-US" dirty="0" smtClean="0">
                <a:solidFill>
                  <a:schemeClr val="tx1"/>
                </a:solidFill>
              </a:rPr>
              <a:t> “Now give careful thought to this from this day on--consider how things were before one stone was laid on another in the LORD's temple. (Hag 2:15 NIV)</a:t>
            </a:r>
            <a:endParaRPr lang="en-US" dirty="0">
              <a:solidFill>
                <a:schemeClr val="tx1"/>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randombar(horizontal)">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randombar(horizontal)">
                                      <p:cBhvr>
                                        <p:cTn id="31" dur="500"/>
                                        <p:tgtEl>
                                          <p:spTgt spid="21"/>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randombar(horizontal)">
                                      <p:cBhvr>
                                        <p:cTn id="34" dur="500"/>
                                        <p:tgtEl>
                                          <p:spTgt spid="7"/>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par>
                                <p:cTn id="38" presetID="14" presetClass="entr" presetSubtype="1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randombar(horizontal)">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21" grpId="0" animBg="1"/>
      <p:bldP spid="24" grpId="0"/>
      <p:bldP spid="25" grpId="0"/>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p:cNvPicPr>
            <a:picLocks noChangeAspect="1" noChangeArrowheads="1"/>
          </p:cNvPicPr>
          <p:nvPr/>
        </p:nvPicPr>
        <p:blipFill>
          <a:blip r:embed="rId3" cstate="print">
            <a:lum bright="-10000" contrast="30000"/>
          </a:blip>
          <a:srcRect b="5341"/>
          <a:stretch>
            <a:fillRect/>
          </a:stretch>
        </p:blipFill>
        <p:spPr bwMode="auto">
          <a:xfrm>
            <a:off x="0" y="1066800"/>
            <a:ext cx="9144000" cy="5720776"/>
          </a:xfrm>
          <a:prstGeom prst="rect">
            <a:avLst/>
          </a:prstGeom>
          <a:noFill/>
          <a:ln w="9525">
            <a:noFill/>
            <a:miter lim="800000"/>
            <a:headEnd/>
            <a:tailEnd/>
          </a:ln>
        </p:spPr>
      </p:pic>
      <p:sp>
        <p:nvSpPr>
          <p:cNvPr id="2" name="Title 1"/>
          <p:cNvSpPr>
            <a:spLocks noGrp="1"/>
          </p:cNvSpPr>
          <p:nvPr>
            <p:ph type="title"/>
          </p:nvPr>
        </p:nvSpPr>
        <p:spPr>
          <a:xfrm>
            <a:off x="0" y="0"/>
            <a:ext cx="9144000" cy="1219200"/>
          </a:xfrm>
        </p:spPr>
        <p:txBody>
          <a:bodyPr/>
          <a:lstStyle/>
          <a:p>
            <a:r>
              <a:rPr lang="en-US" dirty="0" smtClean="0"/>
              <a:t>They had a Heart Experience</a:t>
            </a:r>
            <a:endParaRPr lang="en-US" dirty="0"/>
          </a:p>
        </p:txBody>
      </p:sp>
      <p:grpSp>
        <p:nvGrpSpPr>
          <p:cNvPr id="5" name="Group 21"/>
          <p:cNvGrpSpPr/>
          <p:nvPr/>
        </p:nvGrpSpPr>
        <p:grpSpPr>
          <a:xfrm>
            <a:off x="5715000" y="4191000"/>
            <a:ext cx="3200400" cy="2209800"/>
            <a:chOff x="5715000" y="4191000"/>
            <a:chExt cx="3200400" cy="2209800"/>
          </a:xfrm>
        </p:grpSpPr>
        <p:sp>
          <p:nvSpPr>
            <p:cNvPr id="15" name="Right Arrow 14"/>
            <p:cNvSpPr/>
            <p:nvPr/>
          </p:nvSpPr>
          <p:spPr>
            <a:xfrm>
              <a:off x="5715000" y="4191000"/>
              <a:ext cx="3200400" cy="22098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5-Point Star 13"/>
            <p:cNvSpPr/>
            <p:nvPr/>
          </p:nvSpPr>
          <p:spPr>
            <a:xfrm>
              <a:off x="5715000" y="4724400"/>
              <a:ext cx="838200" cy="1066800"/>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553200" y="4869359"/>
              <a:ext cx="1828800" cy="769441"/>
            </a:xfrm>
            <a:prstGeom prst="rect">
              <a:avLst/>
            </a:prstGeom>
            <a:noFill/>
          </p:spPr>
          <p:txBody>
            <a:bodyPr wrap="square" rtlCol="0">
              <a:spAutoFit/>
            </a:bodyPr>
            <a:lstStyle/>
            <a:p>
              <a:r>
                <a:rPr lang="en-US" sz="4400" b="1" dirty="0" smtClean="0">
                  <a:solidFill>
                    <a:schemeClr val="bg1"/>
                  </a:solidFill>
                  <a:latin typeface="Arial Narrow" pitchFamily="34" charset="0"/>
                </a:rPr>
                <a:t>This on</a:t>
              </a:r>
              <a:endParaRPr lang="en-US" sz="4400" b="1" dirty="0">
                <a:solidFill>
                  <a:schemeClr val="bg1"/>
                </a:solidFill>
                <a:latin typeface="Arial Narrow" pitchFamily="34" charset="0"/>
              </a:endParaRPr>
            </a:p>
          </p:txBody>
        </p:sp>
      </p:grpSp>
      <p:grpSp>
        <p:nvGrpSpPr>
          <p:cNvPr id="6" name="Group 25"/>
          <p:cNvGrpSpPr/>
          <p:nvPr/>
        </p:nvGrpSpPr>
        <p:grpSpPr>
          <a:xfrm>
            <a:off x="304800" y="4191000"/>
            <a:ext cx="3200400" cy="2209800"/>
            <a:chOff x="304800" y="4191000"/>
            <a:chExt cx="3200400" cy="2209800"/>
          </a:xfrm>
        </p:grpSpPr>
        <p:sp>
          <p:nvSpPr>
            <p:cNvPr id="18" name="Right Arrow 17"/>
            <p:cNvSpPr/>
            <p:nvPr/>
          </p:nvSpPr>
          <p:spPr>
            <a:xfrm flipH="1">
              <a:off x="304800" y="4191000"/>
              <a:ext cx="3200400" cy="22098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5-Point Star 18"/>
            <p:cNvSpPr/>
            <p:nvPr/>
          </p:nvSpPr>
          <p:spPr>
            <a:xfrm>
              <a:off x="2667000" y="4724400"/>
              <a:ext cx="838200" cy="1066800"/>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990600" y="4876800"/>
              <a:ext cx="1828800" cy="769441"/>
            </a:xfrm>
            <a:prstGeom prst="rect">
              <a:avLst/>
            </a:prstGeom>
            <a:noFill/>
          </p:spPr>
          <p:txBody>
            <a:bodyPr wrap="square" rtlCol="0">
              <a:spAutoFit/>
            </a:bodyPr>
            <a:lstStyle/>
            <a:p>
              <a:r>
                <a:rPr lang="en-US" sz="4400" b="1" dirty="0" smtClean="0">
                  <a:solidFill>
                    <a:schemeClr val="bg1"/>
                  </a:solidFill>
                  <a:latin typeface="Arial Narrow" pitchFamily="34" charset="0"/>
                </a:rPr>
                <a:t>Before</a:t>
              </a:r>
              <a:endParaRPr lang="en-US" sz="4400" b="1" dirty="0">
                <a:solidFill>
                  <a:schemeClr val="bg1"/>
                </a:solidFill>
                <a:latin typeface="Arial Narrow" pitchFamily="34" charset="0"/>
              </a:endParaRPr>
            </a:p>
          </p:txBody>
        </p:sp>
      </p:grpSp>
      <p:sp>
        <p:nvSpPr>
          <p:cNvPr id="23" name="TextBox 22"/>
          <p:cNvSpPr txBox="1"/>
          <p:nvPr/>
        </p:nvSpPr>
        <p:spPr>
          <a:xfrm>
            <a:off x="5791200" y="0"/>
            <a:ext cx="312906" cy="369332"/>
          </a:xfrm>
          <a:prstGeom prst="rect">
            <a:avLst/>
          </a:prstGeom>
          <a:noFill/>
        </p:spPr>
        <p:txBody>
          <a:bodyPr wrap="none" rtlCol="0">
            <a:spAutoFit/>
          </a:bodyPr>
          <a:lstStyle/>
          <a:p>
            <a:r>
              <a:rPr lang="en-US" dirty="0" smtClean="0"/>
              <a:t>5</a:t>
            </a:r>
            <a:endParaRPr lang="en-US" dirty="0"/>
          </a:p>
        </p:txBody>
      </p:sp>
      <p:sp>
        <p:nvSpPr>
          <p:cNvPr id="24" name="TextBox 23"/>
          <p:cNvSpPr txBox="1"/>
          <p:nvPr/>
        </p:nvSpPr>
        <p:spPr>
          <a:xfrm>
            <a:off x="5638800" y="5867400"/>
            <a:ext cx="1749197" cy="646331"/>
          </a:xfrm>
          <a:prstGeom prst="rect">
            <a:avLst/>
          </a:prstGeom>
          <a:noFill/>
        </p:spPr>
        <p:txBody>
          <a:bodyPr wrap="none" rtlCol="0">
            <a:spAutoFit/>
          </a:bodyPr>
          <a:lstStyle/>
          <a:p>
            <a:r>
              <a:rPr lang="en-US" sz="3600" b="1" dirty="0" smtClean="0"/>
              <a:t>520 BC</a:t>
            </a:r>
            <a:endParaRPr lang="en-US" sz="3600" b="1" dirty="0"/>
          </a:p>
        </p:txBody>
      </p:sp>
      <p:sp>
        <p:nvSpPr>
          <p:cNvPr id="25" name="TextBox 24"/>
          <p:cNvSpPr txBox="1"/>
          <p:nvPr/>
        </p:nvSpPr>
        <p:spPr>
          <a:xfrm>
            <a:off x="1908403" y="5867400"/>
            <a:ext cx="1749197" cy="646331"/>
          </a:xfrm>
          <a:prstGeom prst="rect">
            <a:avLst/>
          </a:prstGeom>
          <a:noFill/>
        </p:spPr>
        <p:txBody>
          <a:bodyPr wrap="none" rtlCol="0">
            <a:spAutoFit/>
          </a:bodyPr>
          <a:lstStyle/>
          <a:p>
            <a:r>
              <a:rPr lang="en-US" sz="3600" b="1" dirty="0" smtClean="0"/>
              <a:t>536 BC</a:t>
            </a:r>
            <a:endParaRPr lang="en-US" sz="3600" b="1" dirty="0"/>
          </a:p>
        </p:txBody>
      </p:sp>
      <p:sp>
        <p:nvSpPr>
          <p:cNvPr id="22" name="Rectangle 21"/>
          <p:cNvSpPr/>
          <p:nvPr/>
        </p:nvSpPr>
        <p:spPr>
          <a:xfrm>
            <a:off x="3637289" y="4690408"/>
            <a:ext cx="1869422" cy="1938992"/>
          </a:xfrm>
          <a:prstGeom prst="rect">
            <a:avLst/>
          </a:prstGeom>
          <a:noFill/>
        </p:spPr>
        <p:txBody>
          <a:bodyPr wrap="none" lIns="91440" tIns="45720" rIns="91440" bIns="45720">
            <a:spAutoFit/>
          </a:bodyPr>
          <a:lstStyle/>
          <a:p>
            <a:pPr algn="ctr">
              <a:lnSpc>
                <a:spcPts val="7200"/>
              </a:lnSpc>
            </a:pPr>
            <a:r>
              <a:rPr lang="en-US" sz="8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Narrow" pitchFamily="34" charset="0"/>
              </a:rPr>
              <a:t>55%</a:t>
            </a:r>
            <a:br>
              <a:rPr lang="en-US" sz="8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Narrow" pitchFamily="34" charset="0"/>
              </a:rPr>
            </a:br>
            <a:r>
              <a:rPr lang="en-US" sz="8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Narrow" pitchFamily="34" charset="0"/>
              </a:rPr>
              <a:t>loss</a:t>
            </a:r>
            <a:endParaRPr lang="en-US" sz="8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Narrow" pitchFamily="34" charset="0"/>
            </a:endParaRPr>
          </a:p>
        </p:txBody>
      </p:sp>
      <p:sp>
        <p:nvSpPr>
          <p:cNvPr id="26" name="Rectangle 25"/>
          <p:cNvSpPr/>
          <p:nvPr/>
        </p:nvSpPr>
        <p:spPr>
          <a:xfrm>
            <a:off x="1600200" y="2590800"/>
            <a:ext cx="1752600" cy="6096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695700" y="3657600"/>
            <a:ext cx="2705100" cy="6096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600200" y="1417637"/>
            <a:ext cx="6591300" cy="3611563"/>
          </a:xfrm>
        </p:spPr>
        <p:txBody>
          <a:bodyPr/>
          <a:lstStyle/>
          <a:p>
            <a:r>
              <a:rPr lang="en-US" baseline="30000" dirty="0" smtClean="0">
                <a:solidFill>
                  <a:schemeClr val="tx1"/>
                </a:solidFill>
              </a:rPr>
              <a:t>16</a:t>
            </a:r>
            <a:r>
              <a:rPr lang="en-US" dirty="0" smtClean="0">
                <a:solidFill>
                  <a:schemeClr val="tx1"/>
                </a:solidFill>
              </a:rPr>
              <a:t> When anyone came to a heap of twenty measures, there were only ten. When anyone went to a wine vat to draw fifty measures, there were only twenty. </a:t>
            </a:r>
            <a:endParaRPr lang="en-US" dirty="0">
              <a:solidFill>
                <a:schemeClr val="tx1"/>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randombar(horizontal)">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animBg="1"/>
      <p:bldP spid="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p:cNvPicPr>
            <a:picLocks noChangeAspect="1" noChangeArrowheads="1"/>
          </p:cNvPicPr>
          <p:nvPr/>
        </p:nvPicPr>
        <p:blipFill>
          <a:blip r:embed="rId3" cstate="print">
            <a:lum bright="-10000" contrast="30000"/>
          </a:blip>
          <a:srcRect b="5341"/>
          <a:stretch>
            <a:fillRect/>
          </a:stretch>
        </p:blipFill>
        <p:spPr bwMode="auto">
          <a:xfrm>
            <a:off x="0" y="1066800"/>
            <a:ext cx="9144000" cy="5720776"/>
          </a:xfrm>
          <a:prstGeom prst="rect">
            <a:avLst/>
          </a:prstGeom>
          <a:noFill/>
          <a:ln w="9525">
            <a:noFill/>
            <a:miter lim="800000"/>
            <a:headEnd/>
            <a:tailEnd/>
          </a:ln>
        </p:spPr>
      </p:pic>
      <p:sp>
        <p:nvSpPr>
          <p:cNvPr id="2" name="Title 1"/>
          <p:cNvSpPr>
            <a:spLocks noGrp="1"/>
          </p:cNvSpPr>
          <p:nvPr>
            <p:ph type="title"/>
          </p:nvPr>
        </p:nvSpPr>
        <p:spPr>
          <a:xfrm>
            <a:off x="0" y="0"/>
            <a:ext cx="9144000" cy="1219200"/>
          </a:xfrm>
        </p:spPr>
        <p:txBody>
          <a:bodyPr/>
          <a:lstStyle/>
          <a:p>
            <a:r>
              <a:rPr lang="en-US" dirty="0" smtClean="0"/>
              <a:t>WHY?</a:t>
            </a:r>
            <a:endParaRPr lang="en-US" dirty="0"/>
          </a:p>
        </p:txBody>
      </p:sp>
      <p:grpSp>
        <p:nvGrpSpPr>
          <p:cNvPr id="5" name="Group 21"/>
          <p:cNvGrpSpPr/>
          <p:nvPr/>
        </p:nvGrpSpPr>
        <p:grpSpPr>
          <a:xfrm>
            <a:off x="5715000" y="4191000"/>
            <a:ext cx="3200400" cy="2209800"/>
            <a:chOff x="5715000" y="4191000"/>
            <a:chExt cx="3200400" cy="2209800"/>
          </a:xfrm>
        </p:grpSpPr>
        <p:sp>
          <p:nvSpPr>
            <p:cNvPr id="15" name="Right Arrow 14"/>
            <p:cNvSpPr/>
            <p:nvPr/>
          </p:nvSpPr>
          <p:spPr>
            <a:xfrm>
              <a:off x="5715000" y="4191000"/>
              <a:ext cx="3200400" cy="22098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5-Point Star 13"/>
            <p:cNvSpPr/>
            <p:nvPr/>
          </p:nvSpPr>
          <p:spPr>
            <a:xfrm>
              <a:off x="5715000" y="4724400"/>
              <a:ext cx="838200" cy="1066800"/>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553200" y="4869359"/>
              <a:ext cx="1828800" cy="769441"/>
            </a:xfrm>
            <a:prstGeom prst="rect">
              <a:avLst/>
            </a:prstGeom>
            <a:noFill/>
          </p:spPr>
          <p:txBody>
            <a:bodyPr wrap="square" rtlCol="0">
              <a:spAutoFit/>
            </a:bodyPr>
            <a:lstStyle/>
            <a:p>
              <a:r>
                <a:rPr lang="en-US" sz="4400" b="1" dirty="0" smtClean="0">
                  <a:solidFill>
                    <a:schemeClr val="bg1"/>
                  </a:solidFill>
                  <a:latin typeface="Arial Narrow" pitchFamily="34" charset="0"/>
                </a:rPr>
                <a:t>This on</a:t>
              </a:r>
              <a:endParaRPr lang="en-US" sz="4400" b="1" dirty="0">
                <a:solidFill>
                  <a:schemeClr val="bg1"/>
                </a:solidFill>
                <a:latin typeface="Arial Narrow" pitchFamily="34" charset="0"/>
              </a:endParaRPr>
            </a:p>
          </p:txBody>
        </p:sp>
      </p:grpSp>
      <p:grpSp>
        <p:nvGrpSpPr>
          <p:cNvPr id="6" name="Group 25"/>
          <p:cNvGrpSpPr/>
          <p:nvPr/>
        </p:nvGrpSpPr>
        <p:grpSpPr>
          <a:xfrm>
            <a:off x="304800" y="4191000"/>
            <a:ext cx="3200400" cy="2209800"/>
            <a:chOff x="304800" y="4191000"/>
            <a:chExt cx="3200400" cy="2209800"/>
          </a:xfrm>
        </p:grpSpPr>
        <p:sp>
          <p:nvSpPr>
            <p:cNvPr id="18" name="Right Arrow 17"/>
            <p:cNvSpPr/>
            <p:nvPr/>
          </p:nvSpPr>
          <p:spPr>
            <a:xfrm flipH="1">
              <a:off x="304800" y="4191000"/>
              <a:ext cx="3200400" cy="22098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5-Point Star 18"/>
            <p:cNvSpPr/>
            <p:nvPr/>
          </p:nvSpPr>
          <p:spPr>
            <a:xfrm>
              <a:off x="2667000" y="4724400"/>
              <a:ext cx="838200" cy="1066800"/>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990600" y="4876800"/>
              <a:ext cx="1828800" cy="769441"/>
            </a:xfrm>
            <a:prstGeom prst="rect">
              <a:avLst/>
            </a:prstGeom>
            <a:noFill/>
          </p:spPr>
          <p:txBody>
            <a:bodyPr wrap="square" rtlCol="0">
              <a:spAutoFit/>
            </a:bodyPr>
            <a:lstStyle/>
            <a:p>
              <a:r>
                <a:rPr lang="en-US" sz="4400" b="1" dirty="0" smtClean="0">
                  <a:solidFill>
                    <a:schemeClr val="bg1"/>
                  </a:solidFill>
                  <a:latin typeface="Arial Narrow" pitchFamily="34" charset="0"/>
                </a:rPr>
                <a:t>Before</a:t>
              </a:r>
              <a:endParaRPr lang="en-US" sz="4400" b="1" dirty="0">
                <a:solidFill>
                  <a:schemeClr val="bg1"/>
                </a:solidFill>
                <a:latin typeface="Arial Narrow" pitchFamily="34" charset="0"/>
              </a:endParaRPr>
            </a:p>
          </p:txBody>
        </p:sp>
      </p:grpSp>
      <p:sp>
        <p:nvSpPr>
          <p:cNvPr id="23" name="TextBox 22"/>
          <p:cNvSpPr txBox="1"/>
          <p:nvPr/>
        </p:nvSpPr>
        <p:spPr>
          <a:xfrm>
            <a:off x="5791200" y="0"/>
            <a:ext cx="312906" cy="369332"/>
          </a:xfrm>
          <a:prstGeom prst="rect">
            <a:avLst/>
          </a:prstGeom>
          <a:noFill/>
        </p:spPr>
        <p:txBody>
          <a:bodyPr wrap="none" rtlCol="0">
            <a:spAutoFit/>
          </a:bodyPr>
          <a:lstStyle/>
          <a:p>
            <a:r>
              <a:rPr lang="en-US" dirty="0" smtClean="0"/>
              <a:t>5</a:t>
            </a:r>
            <a:endParaRPr lang="en-US" dirty="0"/>
          </a:p>
        </p:txBody>
      </p:sp>
      <p:sp>
        <p:nvSpPr>
          <p:cNvPr id="24" name="TextBox 23"/>
          <p:cNvSpPr txBox="1"/>
          <p:nvPr/>
        </p:nvSpPr>
        <p:spPr>
          <a:xfrm>
            <a:off x="5638800" y="5867400"/>
            <a:ext cx="1749197" cy="646331"/>
          </a:xfrm>
          <a:prstGeom prst="rect">
            <a:avLst/>
          </a:prstGeom>
          <a:noFill/>
        </p:spPr>
        <p:txBody>
          <a:bodyPr wrap="none" rtlCol="0">
            <a:spAutoFit/>
          </a:bodyPr>
          <a:lstStyle/>
          <a:p>
            <a:r>
              <a:rPr lang="en-US" sz="3600" b="1" dirty="0" smtClean="0"/>
              <a:t>520 BC</a:t>
            </a:r>
            <a:endParaRPr lang="en-US" sz="3600" b="1" dirty="0"/>
          </a:p>
        </p:txBody>
      </p:sp>
      <p:sp>
        <p:nvSpPr>
          <p:cNvPr id="25" name="TextBox 24"/>
          <p:cNvSpPr txBox="1"/>
          <p:nvPr/>
        </p:nvSpPr>
        <p:spPr>
          <a:xfrm>
            <a:off x="1908403" y="5867400"/>
            <a:ext cx="1749197" cy="646331"/>
          </a:xfrm>
          <a:prstGeom prst="rect">
            <a:avLst/>
          </a:prstGeom>
          <a:noFill/>
        </p:spPr>
        <p:txBody>
          <a:bodyPr wrap="none" rtlCol="0">
            <a:spAutoFit/>
          </a:bodyPr>
          <a:lstStyle/>
          <a:p>
            <a:r>
              <a:rPr lang="en-US" sz="3600" b="1" dirty="0" smtClean="0"/>
              <a:t>536 BC</a:t>
            </a:r>
            <a:endParaRPr lang="en-US" sz="3600" b="1" dirty="0"/>
          </a:p>
        </p:txBody>
      </p:sp>
      <p:sp>
        <p:nvSpPr>
          <p:cNvPr id="22" name="Rectangle 21"/>
          <p:cNvSpPr/>
          <p:nvPr/>
        </p:nvSpPr>
        <p:spPr>
          <a:xfrm>
            <a:off x="3637289" y="4690408"/>
            <a:ext cx="1869422" cy="1938992"/>
          </a:xfrm>
          <a:prstGeom prst="rect">
            <a:avLst/>
          </a:prstGeom>
          <a:noFill/>
        </p:spPr>
        <p:txBody>
          <a:bodyPr wrap="none" lIns="91440" tIns="45720" rIns="91440" bIns="45720">
            <a:spAutoFit/>
          </a:bodyPr>
          <a:lstStyle/>
          <a:p>
            <a:pPr algn="ctr">
              <a:lnSpc>
                <a:spcPts val="7200"/>
              </a:lnSpc>
            </a:pPr>
            <a:r>
              <a:rPr lang="en-US" sz="8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Narrow" pitchFamily="34" charset="0"/>
              </a:rPr>
              <a:t>55%</a:t>
            </a:r>
            <a:br>
              <a:rPr lang="en-US" sz="8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Narrow" pitchFamily="34" charset="0"/>
              </a:rPr>
            </a:br>
            <a:r>
              <a:rPr lang="en-US" sz="8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Narrow" pitchFamily="34" charset="0"/>
              </a:rPr>
              <a:t>loss</a:t>
            </a:r>
            <a:endParaRPr lang="en-US" sz="8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Narrow" pitchFamily="34" charset="0"/>
            </a:endParaRPr>
          </a:p>
        </p:txBody>
      </p:sp>
      <p:sp>
        <p:nvSpPr>
          <p:cNvPr id="26" name="Rectangle 25"/>
          <p:cNvSpPr/>
          <p:nvPr/>
        </p:nvSpPr>
        <p:spPr>
          <a:xfrm>
            <a:off x="1981200" y="1447800"/>
            <a:ext cx="2133600" cy="6096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200400" y="2590800"/>
            <a:ext cx="4648200" cy="6096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600200" y="1417637"/>
            <a:ext cx="6591300" cy="3611563"/>
          </a:xfrm>
        </p:spPr>
        <p:txBody>
          <a:bodyPr/>
          <a:lstStyle/>
          <a:p>
            <a:r>
              <a:rPr lang="en-US" baseline="30000" dirty="0" smtClean="0">
                <a:solidFill>
                  <a:schemeClr val="tx1"/>
                </a:solidFill>
              </a:rPr>
              <a:t>17</a:t>
            </a:r>
            <a:r>
              <a:rPr lang="en-US" dirty="0" smtClean="0">
                <a:solidFill>
                  <a:schemeClr val="tx1"/>
                </a:solidFill>
              </a:rPr>
              <a:t> I struck all the work of your hands with blight, mildew and hail, yet you did not turn to me,' declares the LORD. (Hag 2:17 NIV)</a:t>
            </a:r>
            <a:endParaRPr lang="en-US" dirty="0">
              <a:solidFill>
                <a:schemeClr val="tx1"/>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p:cNvPicPr>
            <a:picLocks noChangeAspect="1" noChangeArrowheads="1"/>
          </p:cNvPicPr>
          <p:nvPr/>
        </p:nvPicPr>
        <p:blipFill>
          <a:blip r:embed="rId3" cstate="print">
            <a:lum bright="-10000" contrast="30000"/>
          </a:blip>
          <a:srcRect b="5341"/>
          <a:stretch>
            <a:fillRect/>
          </a:stretch>
        </p:blipFill>
        <p:spPr bwMode="auto">
          <a:xfrm>
            <a:off x="0" y="1066800"/>
            <a:ext cx="9144000" cy="5720776"/>
          </a:xfrm>
          <a:prstGeom prst="rect">
            <a:avLst/>
          </a:prstGeom>
          <a:noFill/>
          <a:ln w="9525">
            <a:noFill/>
            <a:miter lim="800000"/>
            <a:headEnd/>
            <a:tailEnd/>
          </a:ln>
        </p:spPr>
      </p:pic>
      <p:sp>
        <p:nvSpPr>
          <p:cNvPr id="27" name="Rectangle 26"/>
          <p:cNvSpPr/>
          <p:nvPr/>
        </p:nvSpPr>
        <p:spPr>
          <a:xfrm>
            <a:off x="2362200" y="4038600"/>
            <a:ext cx="4114800" cy="7620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219200"/>
          </a:xfrm>
        </p:spPr>
        <p:txBody>
          <a:bodyPr/>
          <a:lstStyle/>
          <a:p>
            <a:r>
              <a:rPr lang="en-US" dirty="0" smtClean="0"/>
              <a:t>They had a Heart Experience</a:t>
            </a:r>
            <a:endParaRPr lang="en-US" dirty="0"/>
          </a:p>
        </p:txBody>
      </p:sp>
      <p:grpSp>
        <p:nvGrpSpPr>
          <p:cNvPr id="5" name="Group 21"/>
          <p:cNvGrpSpPr/>
          <p:nvPr/>
        </p:nvGrpSpPr>
        <p:grpSpPr>
          <a:xfrm>
            <a:off x="5715000" y="4191000"/>
            <a:ext cx="3200400" cy="2209800"/>
            <a:chOff x="5715000" y="4191000"/>
            <a:chExt cx="3200400" cy="2209800"/>
          </a:xfrm>
        </p:grpSpPr>
        <p:sp>
          <p:nvSpPr>
            <p:cNvPr id="15" name="Right Arrow 14"/>
            <p:cNvSpPr/>
            <p:nvPr/>
          </p:nvSpPr>
          <p:spPr>
            <a:xfrm>
              <a:off x="5715000" y="4191000"/>
              <a:ext cx="3200400" cy="22098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5-Point Star 13"/>
            <p:cNvSpPr/>
            <p:nvPr/>
          </p:nvSpPr>
          <p:spPr>
            <a:xfrm>
              <a:off x="5715000" y="4724400"/>
              <a:ext cx="838200" cy="1066800"/>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553200" y="4869359"/>
              <a:ext cx="1828800" cy="769441"/>
            </a:xfrm>
            <a:prstGeom prst="rect">
              <a:avLst/>
            </a:prstGeom>
            <a:noFill/>
          </p:spPr>
          <p:txBody>
            <a:bodyPr wrap="square" rtlCol="0">
              <a:spAutoFit/>
            </a:bodyPr>
            <a:lstStyle/>
            <a:p>
              <a:r>
                <a:rPr lang="en-US" sz="4400" b="1" dirty="0" smtClean="0">
                  <a:solidFill>
                    <a:schemeClr val="bg1"/>
                  </a:solidFill>
                  <a:latin typeface="Arial Narrow" pitchFamily="34" charset="0"/>
                </a:rPr>
                <a:t>This on</a:t>
              </a:r>
              <a:endParaRPr lang="en-US" sz="4400" b="1" dirty="0">
                <a:solidFill>
                  <a:schemeClr val="bg1"/>
                </a:solidFill>
                <a:latin typeface="Arial Narrow" pitchFamily="34" charset="0"/>
              </a:endParaRPr>
            </a:p>
          </p:txBody>
        </p:sp>
      </p:grpSp>
      <p:grpSp>
        <p:nvGrpSpPr>
          <p:cNvPr id="6" name="Group 25"/>
          <p:cNvGrpSpPr/>
          <p:nvPr/>
        </p:nvGrpSpPr>
        <p:grpSpPr>
          <a:xfrm>
            <a:off x="304800" y="4191000"/>
            <a:ext cx="3200400" cy="2209800"/>
            <a:chOff x="304800" y="4191000"/>
            <a:chExt cx="3200400" cy="2209800"/>
          </a:xfrm>
        </p:grpSpPr>
        <p:sp>
          <p:nvSpPr>
            <p:cNvPr id="18" name="Right Arrow 17"/>
            <p:cNvSpPr/>
            <p:nvPr/>
          </p:nvSpPr>
          <p:spPr>
            <a:xfrm flipH="1">
              <a:off x="304800" y="4191000"/>
              <a:ext cx="3200400" cy="22098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5-Point Star 18"/>
            <p:cNvSpPr/>
            <p:nvPr/>
          </p:nvSpPr>
          <p:spPr>
            <a:xfrm>
              <a:off x="2667000" y="4724400"/>
              <a:ext cx="838200" cy="1066800"/>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990600" y="4876800"/>
              <a:ext cx="1828800" cy="769441"/>
            </a:xfrm>
            <a:prstGeom prst="rect">
              <a:avLst/>
            </a:prstGeom>
            <a:noFill/>
          </p:spPr>
          <p:txBody>
            <a:bodyPr wrap="square" rtlCol="0">
              <a:spAutoFit/>
            </a:bodyPr>
            <a:lstStyle/>
            <a:p>
              <a:r>
                <a:rPr lang="en-US" sz="4400" b="1" dirty="0" smtClean="0">
                  <a:solidFill>
                    <a:schemeClr val="bg1"/>
                  </a:solidFill>
                  <a:latin typeface="Arial Narrow" pitchFamily="34" charset="0"/>
                </a:rPr>
                <a:t>Before</a:t>
              </a:r>
              <a:endParaRPr lang="en-US" sz="4400" b="1" dirty="0">
                <a:solidFill>
                  <a:schemeClr val="bg1"/>
                </a:solidFill>
                <a:latin typeface="Arial Narrow" pitchFamily="34" charset="0"/>
              </a:endParaRPr>
            </a:p>
          </p:txBody>
        </p:sp>
      </p:grpSp>
      <p:sp>
        <p:nvSpPr>
          <p:cNvPr id="23" name="TextBox 22"/>
          <p:cNvSpPr txBox="1"/>
          <p:nvPr/>
        </p:nvSpPr>
        <p:spPr>
          <a:xfrm>
            <a:off x="5791200" y="0"/>
            <a:ext cx="312906" cy="369332"/>
          </a:xfrm>
          <a:prstGeom prst="rect">
            <a:avLst/>
          </a:prstGeom>
          <a:noFill/>
        </p:spPr>
        <p:txBody>
          <a:bodyPr wrap="none" rtlCol="0">
            <a:spAutoFit/>
          </a:bodyPr>
          <a:lstStyle/>
          <a:p>
            <a:r>
              <a:rPr lang="en-US" dirty="0" smtClean="0"/>
              <a:t>5</a:t>
            </a:r>
            <a:endParaRPr lang="en-US" dirty="0"/>
          </a:p>
        </p:txBody>
      </p:sp>
      <p:sp>
        <p:nvSpPr>
          <p:cNvPr id="24" name="TextBox 23"/>
          <p:cNvSpPr txBox="1"/>
          <p:nvPr/>
        </p:nvSpPr>
        <p:spPr>
          <a:xfrm>
            <a:off x="5638800" y="5867400"/>
            <a:ext cx="1749197" cy="646331"/>
          </a:xfrm>
          <a:prstGeom prst="rect">
            <a:avLst/>
          </a:prstGeom>
          <a:noFill/>
        </p:spPr>
        <p:txBody>
          <a:bodyPr wrap="none" rtlCol="0">
            <a:spAutoFit/>
          </a:bodyPr>
          <a:lstStyle/>
          <a:p>
            <a:r>
              <a:rPr lang="en-US" sz="3600" b="1" dirty="0" smtClean="0"/>
              <a:t>520 BC</a:t>
            </a:r>
            <a:endParaRPr lang="en-US" sz="3600" b="1" dirty="0"/>
          </a:p>
        </p:txBody>
      </p:sp>
      <p:sp>
        <p:nvSpPr>
          <p:cNvPr id="25" name="TextBox 24"/>
          <p:cNvSpPr txBox="1"/>
          <p:nvPr/>
        </p:nvSpPr>
        <p:spPr>
          <a:xfrm>
            <a:off x="1908403" y="5867400"/>
            <a:ext cx="1749197" cy="646331"/>
          </a:xfrm>
          <a:prstGeom prst="rect">
            <a:avLst/>
          </a:prstGeom>
          <a:noFill/>
        </p:spPr>
        <p:txBody>
          <a:bodyPr wrap="none" rtlCol="0">
            <a:spAutoFit/>
          </a:bodyPr>
          <a:lstStyle/>
          <a:p>
            <a:r>
              <a:rPr lang="en-US" sz="3600" b="1" dirty="0" smtClean="0"/>
              <a:t>536 BC</a:t>
            </a:r>
            <a:endParaRPr lang="en-US" sz="3600" b="1" dirty="0"/>
          </a:p>
        </p:txBody>
      </p:sp>
      <p:sp>
        <p:nvSpPr>
          <p:cNvPr id="22" name="Rectangle 21"/>
          <p:cNvSpPr/>
          <p:nvPr/>
        </p:nvSpPr>
        <p:spPr>
          <a:xfrm>
            <a:off x="3637289" y="4690408"/>
            <a:ext cx="1869422" cy="1938992"/>
          </a:xfrm>
          <a:prstGeom prst="rect">
            <a:avLst/>
          </a:prstGeom>
          <a:noFill/>
        </p:spPr>
        <p:txBody>
          <a:bodyPr wrap="none" lIns="91440" tIns="45720" rIns="91440" bIns="45720">
            <a:spAutoFit/>
          </a:bodyPr>
          <a:lstStyle/>
          <a:p>
            <a:pPr algn="ctr">
              <a:lnSpc>
                <a:spcPts val="7200"/>
              </a:lnSpc>
            </a:pPr>
            <a:r>
              <a:rPr lang="en-US" sz="8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Narrow" pitchFamily="34" charset="0"/>
              </a:rPr>
              <a:t>55%</a:t>
            </a:r>
            <a:br>
              <a:rPr lang="en-US" sz="8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Narrow" pitchFamily="34" charset="0"/>
              </a:rPr>
            </a:br>
            <a:r>
              <a:rPr lang="en-US" sz="8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Narrow" pitchFamily="34" charset="0"/>
              </a:rPr>
              <a:t>loss</a:t>
            </a:r>
            <a:endParaRPr lang="en-US" sz="8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Narrow" pitchFamily="34" charset="0"/>
            </a:endParaRPr>
          </a:p>
        </p:txBody>
      </p:sp>
      <p:sp>
        <p:nvSpPr>
          <p:cNvPr id="26" name="Rectangle 25"/>
          <p:cNvSpPr/>
          <p:nvPr/>
        </p:nvSpPr>
        <p:spPr>
          <a:xfrm>
            <a:off x="3124200" y="2514600"/>
            <a:ext cx="3886200" cy="7620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600200" y="1417637"/>
            <a:ext cx="6248400" cy="3611563"/>
          </a:xfrm>
        </p:spPr>
        <p:txBody>
          <a:bodyPr/>
          <a:lstStyle/>
          <a:p>
            <a:r>
              <a:rPr lang="en-US" baseline="30000" dirty="0" smtClean="0">
                <a:solidFill>
                  <a:schemeClr val="tx1"/>
                </a:solidFill>
              </a:rPr>
              <a:t>18</a:t>
            </a:r>
            <a:r>
              <a:rPr lang="en-US" dirty="0" smtClean="0">
                <a:solidFill>
                  <a:schemeClr val="tx1"/>
                </a:solidFill>
              </a:rPr>
              <a:t> 'From this day on, from this twenty-fourth day of the ninth month, give careful thought to the day when the foundation of the LORD's temple was laid. </a:t>
            </a:r>
            <a:br>
              <a:rPr lang="en-US" dirty="0" smtClean="0">
                <a:solidFill>
                  <a:schemeClr val="tx1"/>
                </a:solidFill>
              </a:rPr>
            </a:br>
            <a:r>
              <a:rPr lang="en-US" dirty="0" smtClean="0">
                <a:solidFill>
                  <a:schemeClr val="tx1"/>
                </a:solidFill>
              </a:rPr>
              <a:t>       Give careful thought:</a:t>
            </a:r>
            <a:endParaRPr lang="en-US" dirty="0">
              <a:solidFill>
                <a:schemeClr val="tx1"/>
              </a:solidFill>
            </a:endParaRPr>
          </a:p>
        </p:txBody>
      </p:sp>
      <p:pic>
        <p:nvPicPr>
          <p:cNvPr id="28" name="Picture 27"/>
          <p:cNvPicPr>
            <a:picLocks noChangeAspect="1" noChangeArrowheads="1"/>
          </p:cNvPicPr>
          <p:nvPr/>
        </p:nvPicPr>
        <p:blipFill>
          <a:blip r:embed="rId4" cstate="print"/>
          <a:srcRect/>
          <a:stretch>
            <a:fillRect/>
          </a:stretch>
        </p:blipFill>
        <p:spPr bwMode="auto">
          <a:xfrm>
            <a:off x="6858000" y="1905000"/>
            <a:ext cx="1223467" cy="1368699"/>
          </a:xfrm>
          <a:prstGeom prst="rect">
            <a:avLst/>
          </a:prstGeom>
          <a:noFill/>
          <a:ln w="9525">
            <a:noFill/>
            <a:miter lim="800000"/>
            <a:headEnd/>
            <a:tailEnd/>
          </a:ln>
          <a:effectLst/>
        </p:spPr>
      </p:pic>
      <p:pic>
        <p:nvPicPr>
          <p:cNvPr id="29" name="Picture 28"/>
          <p:cNvPicPr>
            <a:picLocks noChangeAspect="1" noChangeArrowheads="1"/>
          </p:cNvPicPr>
          <p:nvPr/>
        </p:nvPicPr>
        <p:blipFill>
          <a:blip r:embed="rId4" cstate="print"/>
          <a:srcRect/>
          <a:stretch>
            <a:fillRect/>
          </a:stretch>
        </p:blipFill>
        <p:spPr bwMode="auto">
          <a:xfrm>
            <a:off x="6324600" y="3429000"/>
            <a:ext cx="1223467" cy="1368699"/>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randombar(horizontal)">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500"/>
                                        <p:tgtEl>
                                          <p:spTgt spid="27"/>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randombar(horizontal)">
                                      <p:cBhvr>
                                        <p:cTn id="2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p:cNvPicPr>
            <a:picLocks noChangeAspect="1" noChangeArrowheads="1"/>
          </p:cNvPicPr>
          <p:nvPr/>
        </p:nvPicPr>
        <p:blipFill>
          <a:blip r:embed="rId3" cstate="print">
            <a:lum bright="-10000" contrast="30000"/>
          </a:blip>
          <a:srcRect b="5341"/>
          <a:stretch>
            <a:fillRect/>
          </a:stretch>
        </p:blipFill>
        <p:spPr bwMode="auto">
          <a:xfrm>
            <a:off x="0" y="1066800"/>
            <a:ext cx="9144000" cy="5720776"/>
          </a:xfrm>
          <a:prstGeom prst="rect">
            <a:avLst/>
          </a:prstGeom>
          <a:noFill/>
          <a:ln w="9525">
            <a:noFill/>
            <a:miter lim="800000"/>
            <a:headEnd/>
            <a:tailEnd/>
          </a:ln>
        </p:spPr>
      </p:pic>
      <p:sp>
        <p:nvSpPr>
          <p:cNvPr id="2" name="Title 1"/>
          <p:cNvSpPr>
            <a:spLocks noGrp="1"/>
          </p:cNvSpPr>
          <p:nvPr>
            <p:ph type="title"/>
          </p:nvPr>
        </p:nvSpPr>
        <p:spPr>
          <a:xfrm>
            <a:off x="0" y="0"/>
            <a:ext cx="9144000" cy="1219200"/>
          </a:xfrm>
        </p:spPr>
        <p:txBody>
          <a:bodyPr/>
          <a:lstStyle/>
          <a:p>
            <a:r>
              <a:rPr lang="en-US" dirty="0" smtClean="0"/>
              <a:t>They had a Heart Experience</a:t>
            </a:r>
            <a:endParaRPr lang="en-US" dirty="0"/>
          </a:p>
        </p:txBody>
      </p:sp>
      <p:grpSp>
        <p:nvGrpSpPr>
          <p:cNvPr id="5" name="Group 21"/>
          <p:cNvGrpSpPr/>
          <p:nvPr/>
        </p:nvGrpSpPr>
        <p:grpSpPr>
          <a:xfrm>
            <a:off x="5715000" y="4191000"/>
            <a:ext cx="3200400" cy="2209800"/>
            <a:chOff x="5715000" y="4191000"/>
            <a:chExt cx="3200400" cy="2209800"/>
          </a:xfrm>
        </p:grpSpPr>
        <p:sp>
          <p:nvSpPr>
            <p:cNvPr id="15" name="Right Arrow 14"/>
            <p:cNvSpPr/>
            <p:nvPr/>
          </p:nvSpPr>
          <p:spPr>
            <a:xfrm>
              <a:off x="5715000" y="4191000"/>
              <a:ext cx="3200400" cy="22098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5-Point Star 13"/>
            <p:cNvSpPr/>
            <p:nvPr/>
          </p:nvSpPr>
          <p:spPr>
            <a:xfrm>
              <a:off x="5715000" y="4724400"/>
              <a:ext cx="838200" cy="1066800"/>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553200" y="4869359"/>
              <a:ext cx="1828800" cy="769441"/>
            </a:xfrm>
            <a:prstGeom prst="rect">
              <a:avLst/>
            </a:prstGeom>
            <a:noFill/>
          </p:spPr>
          <p:txBody>
            <a:bodyPr wrap="square" rtlCol="0">
              <a:spAutoFit/>
            </a:bodyPr>
            <a:lstStyle/>
            <a:p>
              <a:r>
                <a:rPr lang="en-US" sz="4400" b="1" dirty="0" smtClean="0">
                  <a:solidFill>
                    <a:schemeClr val="bg1"/>
                  </a:solidFill>
                  <a:latin typeface="Arial Narrow" pitchFamily="34" charset="0"/>
                </a:rPr>
                <a:t>This on</a:t>
              </a:r>
              <a:endParaRPr lang="en-US" sz="4400" b="1" dirty="0">
                <a:solidFill>
                  <a:schemeClr val="bg1"/>
                </a:solidFill>
                <a:latin typeface="Arial Narrow" pitchFamily="34" charset="0"/>
              </a:endParaRPr>
            </a:p>
          </p:txBody>
        </p:sp>
      </p:grpSp>
      <p:grpSp>
        <p:nvGrpSpPr>
          <p:cNvPr id="6" name="Group 25"/>
          <p:cNvGrpSpPr/>
          <p:nvPr/>
        </p:nvGrpSpPr>
        <p:grpSpPr>
          <a:xfrm>
            <a:off x="304800" y="4191000"/>
            <a:ext cx="3200400" cy="2209800"/>
            <a:chOff x="304800" y="4191000"/>
            <a:chExt cx="3200400" cy="2209800"/>
          </a:xfrm>
        </p:grpSpPr>
        <p:sp>
          <p:nvSpPr>
            <p:cNvPr id="18" name="Right Arrow 17"/>
            <p:cNvSpPr/>
            <p:nvPr/>
          </p:nvSpPr>
          <p:spPr>
            <a:xfrm flipH="1">
              <a:off x="304800" y="4191000"/>
              <a:ext cx="3200400" cy="22098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5-Point Star 18"/>
            <p:cNvSpPr/>
            <p:nvPr/>
          </p:nvSpPr>
          <p:spPr>
            <a:xfrm>
              <a:off x="2667000" y="4724400"/>
              <a:ext cx="838200" cy="1066800"/>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990600" y="4876800"/>
              <a:ext cx="1828800" cy="769441"/>
            </a:xfrm>
            <a:prstGeom prst="rect">
              <a:avLst/>
            </a:prstGeom>
            <a:noFill/>
          </p:spPr>
          <p:txBody>
            <a:bodyPr wrap="square" rtlCol="0">
              <a:spAutoFit/>
            </a:bodyPr>
            <a:lstStyle/>
            <a:p>
              <a:r>
                <a:rPr lang="en-US" sz="4400" b="1" dirty="0" smtClean="0">
                  <a:solidFill>
                    <a:schemeClr val="bg1"/>
                  </a:solidFill>
                  <a:latin typeface="Arial Narrow" pitchFamily="34" charset="0"/>
                </a:rPr>
                <a:t>Before</a:t>
              </a:r>
              <a:endParaRPr lang="en-US" sz="4400" b="1" dirty="0">
                <a:solidFill>
                  <a:schemeClr val="bg1"/>
                </a:solidFill>
                <a:latin typeface="Arial Narrow" pitchFamily="34" charset="0"/>
              </a:endParaRPr>
            </a:p>
          </p:txBody>
        </p:sp>
      </p:grpSp>
      <p:sp>
        <p:nvSpPr>
          <p:cNvPr id="23" name="TextBox 22"/>
          <p:cNvSpPr txBox="1"/>
          <p:nvPr/>
        </p:nvSpPr>
        <p:spPr>
          <a:xfrm>
            <a:off x="5791200" y="0"/>
            <a:ext cx="312906" cy="369332"/>
          </a:xfrm>
          <a:prstGeom prst="rect">
            <a:avLst/>
          </a:prstGeom>
          <a:noFill/>
        </p:spPr>
        <p:txBody>
          <a:bodyPr wrap="none" rtlCol="0">
            <a:spAutoFit/>
          </a:bodyPr>
          <a:lstStyle/>
          <a:p>
            <a:r>
              <a:rPr lang="en-US" dirty="0" smtClean="0"/>
              <a:t>5</a:t>
            </a:r>
            <a:endParaRPr lang="en-US" dirty="0"/>
          </a:p>
        </p:txBody>
      </p:sp>
      <p:sp>
        <p:nvSpPr>
          <p:cNvPr id="24" name="TextBox 23"/>
          <p:cNvSpPr txBox="1"/>
          <p:nvPr/>
        </p:nvSpPr>
        <p:spPr>
          <a:xfrm>
            <a:off x="5638800" y="5867400"/>
            <a:ext cx="1749197" cy="646331"/>
          </a:xfrm>
          <a:prstGeom prst="rect">
            <a:avLst/>
          </a:prstGeom>
          <a:noFill/>
        </p:spPr>
        <p:txBody>
          <a:bodyPr wrap="none" rtlCol="0">
            <a:spAutoFit/>
          </a:bodyPr>
          <a:lstStyle/>
          <a:p>
            <a:r>
              <a:rPr lang="en-US" sz="3600" b="1" dirty="0" smtClean="0"/>
              <a:t>520 BC</a:t>
            </a:r>
            <a:endParaRPr lang="en-US" sz="3600" b="1" dirty="0"/>
          </a:p>
        </p:txBody>
      </p:sp>
      <p:sp>
        <p:nvSpPr>
          <p:cNvPr id="25" name="TextBox 24"/>
          <p:cNvSpPr txBox="1"/>
          <p:nvPr/>
        </p:nvSpPr>
        <p:spPr>
          <a:xfrm>
            <a:off x="1908403" y="5867400"/>
            <a:ext cx="1749197" cy="646331"/>
          </a:xfrm>
          <a:prstGeom prst="rect">
            <a:avLst/>
          </a:prstGeom>
          <a:noFill/>
        </p:spPr>
        <p:txBody>
          <a:bodyPr wrap="none" rtlCol="0">
            <a:spAutoFit/>
          </a:bodyPr>
          <a:lstStyle/>
          <a:p>
            <a:r>
              <a:rPr lang="en-US" sz="3600" b="1" dirty="0" smtClean="0"/>
              <a:t>536 BC</a:t>
            </a:r>
            <a:endParaRPr lang="en-US" sz="3600" b="1" dirty="0"/>
          </a:p>
        </p:txBody>
      </p:sp>
      <p:sp>
        <p:nvSpPr>
          <p:cNvPr id="22" name="Rectangle 21"/>
          <p:cNvSpPr/>
          <p:nvPr/>
        </p:nvSpPr>
        <p:spPr>
          <a:xfrm>
            <a:off x="3637289" y="4690408"/>
            <a:ext cx="1869422" cy="1938992"/>
          </a:xfrm>
          <a:prstGeom prst="rect">
            <a:avLst/>
          </a:prstGeom>
          <a:noFill/>
        </p:spPr>
        <p:txBody>
          <a:bodyPr wrap="none" lIns="91440" tIns="45720" rIns="91440" bIns="45720">
            <a:spAutoFit/>
          </a:bodyPr>
          <a:lstStyle/>
          <a:p>
            <a:pPr algn="ctr">
              <a:lnSpc>
                <a:spcPts val="7200"/>
              </a:lnSpc>
            </a:pPr>
            <a:r>
              <a:rPr lang="en-US" sz="8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Narrow" pitchFamily="34" charset="0"/>
              </a:rPr>
              <a:t>55%</a:t>
            </a:r>
            <a:br>
              <a:rPr lang="en-US" sz="8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Narrow" pitchFamily="34" charset="0"/>
              </a:rPr>
            </a:br>
            <a:r>
              <a:rPr lang="en-US" sz="8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Narrow" pitchFamily="34" charset="0"/>
              </a:rPr>
              <a:t>loss</a:t>
            </a:r>
            <a:endParaRPr lang="en-US" sz="8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Narrow" pitchFamily="34" charset="0"/>
            </a:endParaRPr>
          </a:p>
        </p:txBody>
      </p:sp>
      <p:sp>
        <p:nvSpPr>
          <p:cNvPr id="3" name="Content Placeholder 2"/>
          <p:cNvSpPr>
            <a:spLocks noGrp="1"/>
          </p:cNvSpPr>
          <p:nvPr>
            <p:ph idx="1"/>
          </p:nvPr>
        </p:nvSpPr>
        <p:spPr>
          <a:xfrm>
            <a:off x="1600200" y="1417637"/>
            <a:ext cx="6248400" cy="3611563"/>
          </a:xfrm>
        </p:spPr>
        <p:txBody>
          <a:bodyPr/>
          <a:lstStyle/>
          <a:p>
            <a:r>
              <a:rPr lang="en-US" baseline="30000" dirty="0" smtClean="0">
                <a:solidFill>
                  <a:schemeClr val="tx1"/>
                </a:solidFill>
              </a:rPr>
              <a:t>19</a:t>
            </a:r>
            <a:r>
              <a:rPr lang="en-US" dirty="0" smtClean="0">
                <a:solidFill>
                  <a:schemeClr val="tx1"/>
                </a:solidFill>
              </a:rPr>
              <a:t> Is there yet any seed left in the barn? Until now, the vine and the fig tree, the </a:t>
            </a:r>
            <a:r>
              <a:rPr lang="en-US" dirty="0" err="1" smtClean="0">
                <a:solidFill>
                  <a:schemeClr val="tx1"/>
                </a:solidFill>
              </a:rPr>
              <a:t>pome-granate</a:t>
            </a:r>
            <a:r>
              <a:rPr lang="en-US" dirty="0" smtClean="0">
                <a:solidFill>
                  <a:schemeClr val="tx1"/>
                </a:solidFill>
              </a:rPr>
              <a:t> and the olive tree have not borne fruit. </a:t>
            </a:r>
            <a:endParaRPr lang="en-US" dirty="0">
              <a:solidFill>
                <a:schemeClr val="tx1"/>
              </a:solidFill>
            </a:endParaRPr>
          </a:p>
        </p:txBody>
      </p:sp>
    </p:spTree>
  </p:cSld>
  <p:clrMapOvr>
    <a:masterClrMapping/>
  </p:clrMapOvr>
  <p:transition>
    <p:zo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p:cNvPicPr>
            <a:picLocks noChangeAspect="1" noChangeArrowheads="1"/>
          </p:cNvPicPr>
          <p:nvPr/>
        </p:nvPicPr>
        <p:blipFill>
          <a:blip r:embed="rId3" cstate="print">
            <a:lum bright="-10000" contrast="30000"/>
          </a:blip>
          <a:srcRect b="5341"/>
          <a:stretch>
            <a:fillRect/>
          </a:stretch>
        </p:blipFill>
        <p:spPr bwMode="auto">
          <a:xfrm>
            <a:off x="0" y="1066800"/>
            <a:ext cx="9144000" cy="5720776"/>
          </a:xfrm>
          <a:prstGeom prst="rect">
            <a:avLst/>
          </a:prstGeom>
          <a:noFill/>
          <a:ln w="9525">
            <a:noFill/>
            <a:miter lim="800000"/>
            <a:headEnd/>
            <a:tailEnd/>
          </a:ln>
        </p:spPr>
      </p:pic>
      <p:sp>
        <p:nvSpPr>
          <p:cNvPr id="2" name="Title 1"/>
          <p:cNvSpPr>
            <a:spLocks noGrp="1"/>
          </p:cNvSpPr>
          <p:nvPr>
            <p:ph type="title"/>
          </p:nvPr>
        </p:nvSpPr>
        <p:spPr>
          <a:xfrm>
            <a:off x="0" y="0"/>
            <a:ext cx="9144000" cy="1219200"/>
          </a:xfrm>
        </p:spPr>
        <p:txBody>
          <a:bodyPr/>
          <a:lstStyle/>
          <a:p>
            <a:r>
              <a:rPr lang="en-US" dirty="0" smtClean="0"/>
              <a:t>They had a Heart Experience</a:t>
            </a:r>
            <a:endParaRPr lang="en-US" dirty="0"/>
          </a:p>
        </p:txBody>
      </p:sp>
      <p:grpSp>
        <p:nvGrpSpPr>
          <p:cNvPr id="5" name="Group 21"/>
          <p:cNvGrpSpPr/>
          <p:nvPr/>
        </p:nvGrpSpPr>
        <p:grpSpPr>
          <a:xfrm>
            <a:off x="5715000" y="4191000"/>
            <a:ext cx="3200400" cy="2209800"/>
            <a:chOff x="5715000" y="4191000"/>
            <a:chExt cx="3200400" cy="2209800"/>
          </a:xfrm>
        </p:grpSpPr>
        <p:sp>
          <p:nvSpPr>
            <p:cNvPr id="15" name="Right Arrow 14"/>
            <p:cNvSpPr/>
            <p:nvPr/>
          </p:nvSpPr>
          <p:spPr>
            <a:xfrm>
              <a:off x="5715000" y="4191000"/>
              <a:ext cx="3200400" cy="22098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5-Point Star 13"/>
            <p:cNvSpPr/>
            <p:nvPr/>
          </p:nvSpPr>
          <p:spPr>
            <a:xfrm>
              <a:off x="5715000" y="4724400"/>
              <a:ext cx="838200" cy="1066800"/>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553200" y="4869359"/>
              <a:ext cx="1828800" cy="769441"/>
            </a:xfrm>
            <a:prstGeom prst="rect">
              <a:avLst/>
            </a:prstGeom>
            <a:noFill/>
          </p:spPr>
          <p:txBody>
            <a:bodyPr wrap="square" rtlCol="0">
              <a:spAutoFit/>
            </a:bodyPr>
            <a:lstStyle/>
            <a:p>
              <a:r>
                <a:rPr lang="en-US" sz="4400" b="1" dirty="0" smtClean="0">
                  <a:solidFill>
                    <a:schemeClr val="bg1"/>
                  </a:solidFill>
                  <a:latin typeface="Arial Narrow" pitchFamily="34" charset="0"/>
                </a:rPr>
                <a:t>This on</a:t>
              </a:r>
              <a:endParaRPr lang="en-US" sz="4400" b="1" dirty="0">
                <a:solidFill>
                  <a:schemeClr val="bg1"/>
                </a:solidFill>
                <a:latin typeface="Arial Narrow" pitchFamily="34" charset="0"/>
              </a:endParaRPr>
            </a:p>
          </p:txBody>
        </p:sp>
      </p:grpSp>
      <p:sp>
        <p:nvSpPr>
          <p:cNvPr id="23" name="TextBox 22"/>
          <p:cNvSpPr txBox="1"/>
          <p:nvPr/>
        </p:nvSpPr>
        <p:spPr>
          <a:xfrm>
            <a:off x="5791200" y="0"/>
            <a:ext cx="312906" cy="369332"/>
          </a:xfrm>
          <a:prstGeom prst="rect">
            <a:avLst/>
          </a:prstGeom>
          <a:noFill/>
        </p:spPr>
        <p:txBody>
          <a:bodyPr wrap="none" rtlCol="0">
            <a:spAutoFit/>
          </a:bodyPr>
          <a:lstStyle/>
          <a:p>
            <a:r>
              <a:rPr lang="en-US" dirty="0" smtClean="0"/>
              <a:t>5</a:t>
            </a:r>
            <a:endParaRPr lang="en-US" dirty="0"/>
          </a:p>
        </p:txBody>
      </p:sp>
      <p:sp>
        <p:nvSpPr>
          <p:cNvPr id="24" name="TextBox 23"/>
          <p:cNvSpPr txBox="1"/>
          <p:nvPr/>
        </p:nvSpPr>
        <p:spPr>
          <a:xfrm>
            <a:off x="5638800" y="5867400"/>
            <a:ext cx="1749197" cy="646331"/>
          </a:xfrm>
          <a:prstGeom prst="rect">
            <a:avLst/>
          </a:prstGeom>
          <a:noFill/>
        </p:spPr>
        <p:txBody>
          <a:bodyPr wrap="none" rtlCol="0">
            <a:spAutoFit/>
          </a:bodyPr>
          <a:lstStyle/>
          <a:p>
            <a:r>
              <a:rPr lang="en-US" sz="3600" b="1" dirty="0" smtClean="0"/>
              <a:t>520 BC</a:t>
            </a:r>
            <a:endParaRPr lang="en-US" sz="3600" b="1" dirty="0"/>
          </a:p>
        </p:txBody>
      </p:sp>
      <p:sp>
        <p:nvSpPr>
          <p:cNvPr id="3" name="Content Placeholder 2"/>
          <p:cNvSpPr>
            <a:spLocks noGrp="1"/>
          </p:cNvSpPr>
          <p:nvPr>
            <p:ph idx="1"/>
          </p:nvPr>
        </p:nvSpPr>
        <p:spPr>
          <a:xfrm>
            <a:off x="1600200" y="1417637"/>
            <a:ext cx="6248400" cy="3611563"/>
          </a:xfrm>
        </p:spPr>
        <p:txBody>
          <a:bodyPr/>
          <a:lstStyle/>
          <a:p>
            <a:r>
              <a:rPr lang="en-US" baseline="30000" dirty="0" smtClean="0">
                <a:solidFill>
                  <a:schemeClr val="tx1"/>
                </a:solidFill>
              </a:rPr>
              <a:t>19</a:t>
            </a:r>
            <a:r>
              <a:rPr lang="en-US" dirty="0" smtClean="0">
                <a:solidFill>
                  <a:schemeClr val="tx1"/>
                </a:solidFill>
              </a:rPr>
              <a:t> Is there yet any seed left in the barn? Until now, the vine and the fig tree, the </a:t>
            </a:r>
            <a:r>
              <a:rPr lang="en-US" dirty="0" err="1" smtClean="0">
                <a:solidFill>
                  <a:schemeClr val="tx1"/>
                </a:solidFill>
              </a:rPr>
              <a:t>pome-granate</a:t>
            </a:r>
            <a:r>
              <a:rPr lang="en-US" dirty="0" smtClean="0">
                <a:solidFill>
                  <a:schemeClr val="tx1"/>
                </a:solidFill>
              </a:rPr>
              <a:t> and the olive tree have not borne fruit. </a:t>
            </a:r>
            <a:r>
              <a:rPr lang="en-US" sz="2000" dirty="0" smtClean="0">
                <a:solidFill>
                  <a:schemeClr val="tx1"/>
                </a:solidFill>
              </a:rPr>
              <a:t/>
            </a:r>
            <a:br>
              <a:rPr lang="en-US" sz="2000" dirty="0" smtClean="0">
                <a:solidFill>
                  <a:schemeClr val="tx1"/>
                </a:solidFill>
              </a:rPr>
            </a:br>
            <a:endParaRPr lang="en-US" sz="2000" dirty="0" smtClean="0">
              <a:solidFill>
                <a:schemeClr val="tx1"/>
              </a:solidFill>
            </a:endParaRPr>
          </a:p>
          <a:p>
            <a:r>
              <a:rPr lang="en-US" dirty="0" smtClean="0">
                <a:solidFill>
                  <a:srgbClr val="FF0000"/>
                </a:solidFill>
              </a:rPr>
              <a:t>"From this day on </a:t>
            </a:r>
            <a:br>
              <a:rPr lang="en-US" dirty="0" smtClean="0">
                <a:solidFill>
                  <a:srgbClr val="FF0000"/>
                </a:solidFill>
              </a:rPr>
            </a:br>
            <a:r>
              <a:rPr lang="en-US" dirty="0" smtClean="0">
                <a:solidFill>
                  <a:srgbClr val="FF0000"/>
                </a:solidFill>
              </a:rPr>
              <a:t>I will bless you."</a:t>
            </a:r>
          </a:p>
          <a:p>
            <a:endParaRPr lang="en-US" dirty="0">
              <a:solidFill>
                <a:schemeClr val="tx1"/>
              </a:solidFill>
            </a:endParaRPr>
          </a:p>
        </p:txBody>
      </p:sp>
    </p:spTree>
  </p:cSld>
  <p:clrMapOvr>
    <a:masterClrMapping/>
  </p:clrMapOvr>
  <p:transition>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p:cNvPicPr>
            <a:picLocks noChangeAspect="1" noChangeArrowheads="1"/>
          </p:cNvPicPr>
          <p:nvPr/>
        </p:nvPicPr>
        <p:blipFill>
          <a:blip r:embed="rId2" cstate="print"/>
          <a:srcRect/>
          <a:stretch>
            <a:fillRect/>
          </a:stretch>
        </p:blipFill>
        <p:spPr bwMode="auto">
          <a:xfrm>
            <a:off x="176213" y="100013"/>
            <a:ext cx="8789987" cy="665638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b="0" dirty="0" smtClean="0">
                <a:latin typeface="Comic Sans MS" pitchFamily="66" charset="0"/>
              </a:rPr>
              <a:t>Let me do the math:</a:t>
            </a:r>
            <a:endParaRPr lang="en-US" b="0" dirty="0">
              <a:latin typeface="Comic Sans MS" pitchFamily="66" charset="0"/>
            </a:endParaRPr>
          </a:p>
        </p:txBody>
      </p:sp>
      <p:sp>
        <p:nvSpPr>
          <p:cNvPr id="3" name="Content Placeholder 2"/>
          <p:cNvSpPr>
            <a:spLocks noGrp="1"/>
          </p:cNvSpPr>
          <p:nvPr>
            <p:ph idx="1"/>
          </p:nvPr>
        </p:nvSpPr>
        <p:spPr>
          <a:xfrm>
            <a:off x="457200" y="1828800"/>
            <a:ext cx="8229600" cy="4297363"/>
          </a:xfrm>
        </p:spPr>
        <p:txBody>
          <a:bodyPr/>
          <a:lstStyle/>
          <a:p>
            <a:r>
              <a:rPr lang="en-US" dirty="0" smtClean="0">
                <a:latin typeface="Comic Sans MS" pitchFamily="66" charset="0"/>
              </a:rPr>
              <a:t>Haggai 1:1  6</a:t>
            </a:r>
            <a:r>
              <a:rPr lang="en-US" baseline="30000" dirty="0" smtClean="0">
                <a:latin typeface="Comic Sans MS" pitchFamily="66" charset="0"/>
              </a:rPr>
              <a:t>th</a:t>
            </a:r>
            <a:r>
              <a:rPr lang="en-US" dirty="0" smtClean="0">
                <a:latin typeface="Comic Sans MS" pitchFamily="66" charset="0"/>
              </a:rPr>
              <a:t> Month   1</a:t>
            </a:r>
            <a:r>
              <a:rPr lang="en-US" baseline="30000" dirty="0" smtClean="0">
                <a:latin typeface="Comic Sans MS" pitchFamily="66" charset="0"/>
              </a:rPr>
              <a:t>st</a:t>
            </a:r>
            <a:r>
              <a:rPr lang="en-US" dirty="0" smtClean="0">
                <a:latin typeface="Comic Sans MS" pitchFamily="66" charset="0"/>
              </a:rPr>
              <a:t> Day</a:t>
            </a:r>
          </a:p>
          <a:p>
            <a:r>
              <a:rPr lang="en-US" dirty="0" smtClean="0">
                <a:latin typeface="Comic Sans MS" pitchFamily="66" charset="0"/>
              </a:rPr>
              <a:t>Haggai 2:1  7</a:t>
            </a:r>
            <a:r>
              <a:rPr lang="en-US" baseline="30000" dirty="0" smtClean="0">
                <a:latin typeface="Comic Sans MS" pitchFamily="66" charset="0"/>
              </a:rPr>
              <a:t>th</a:t>
            </a:r>
            <a:r>
              <a:rPr lang="en-US" dirty="0" smtClean="0">
                <a:latin typeface="Comic Sans MS" pitchFamily="66" charset="0"/>
              </a:rPr>
              <a:t> Month   23</a:t>
            </a:r>
            <a:r>
              <a:rPr lang="en-US" baseline="30000" dirty="0" smtClean="0">
                <a:latin typeface="Comic Sans MS" pitchFamily="66" charset="0"/>
              </a:rPr>
              <a:t>rd</a:t>
            </a:r>
            <a:r>
              <a:rPr lang="en-US" dirty="0" smtClean="0">
                <a:latin typeface="Comic Sans MS" pitchFamily="66" charset="0"/>
              </a:rPr>
              <a:t> Day</a:t>
            </a:r>
          </a:p>
          <a:p>
            <a:r>
              <a:rPr lang="en-US" dirty="0" smtClean="0">
                <a:latin typeface="Comic Sans MS" pitchFamily="66" charset="0"/>
              </a:rPr>
              <a:t>		    (1 month and 22 days)</a:t>
            </a:r>
          </a:p>
          <a:p>
            <a:r>
              <a:rPr lang="en-US" dirty="0" smtClean="0">
                <a:latin typeface="Comic Sans MS" pitchFamily="66" charset="0"/>
              </a:rPr>
              <a:t>Haggai 2:19  9</a:t>
            </a:r>
            <a:r>
              <a:rPr lang="en-US" baseline="30000" dirty="0" smtClean="0">
                <a:latin typeface="Comic Sans MS" pitchFamily="66" charset="0"/>
              </a:rPr>
              <a:t>th</a:t>
            </a:r>
            <a:r>
              <a:rPr lang="en-US" dirty="0" smtClean="0">
                <a:latin typeface="Comic Sans MS" pitchFamily="66" charset="0"/>
              </a:rPr>
              <a:t> Month  24</a:t>
            </a:r>
            <a:r>
              <a:rPr lang="en-US" baseline="30000" dirty="0" smtClean="0">
                <a:latin typeface="Comic Sans MS" pitchFamily="66" charset="0"/>
              </a:rPr>
              <a:t>th</a:t>
            </a:r>
            <a:r>
              <a:rPr lang="en-US" dirty="0" smtClean="0">
                <a:latin typeface="Comic Sans MS" pitchFamily="66" charset="0"/>
              </a:rPr>
              <a:t> Day</a:t>
            </a:r>
            <a:br>
              <a:rPr lang="en-US" dirty="0" smtClean="0">
                <a:latin typeface="Comic Sans MS" pitchFamily="66" charset="0"/>
              </a:rPr>
            </a:br>
            <a:r>
              <a:rPr lang="en-US" dirty="0" smtClean="0">
                <a:latin typeface="Comic Sans MS" pitchFamily="66" charset="0"/>
              </a:rPr>
              <a:t>		    (2 months and 1 day)</a:t>
            </a:r>
          </a:p>
          <a:p>
            <a:r>
              <a:rPr lang="en-US" dirty="0" smtClean="0">
                <a:latin typeface="Comic Sans MS" pitchFamily="66" charset="0"/>
              </a:rPr>
              <a:t>Total Time= 3 months and 23 days        </a:t>
            </a:r>
          </a:p>
          <a:p>
            <a:endParaRPr lang="en-US" dirty="0"/>
          </a:p>
        </p:txBody>
      </p:sp>
      <p:sp>
        <p:nvSpPr>
          <p:cNvPr id="6" name="Rounded Rectangle 5"/>
          <p:cNvSpPr/>
          <p:nvPr/>
        </p:nvSpPr>
        <p:spPr>
          <a:xfrm>
            <a:off x="1371600" y="1066800"/>
            <a:ext cx="6324600" cy="76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124200" y="3124200"/>
            <a:ext cx="5029200" cy="76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3124200" y="4343400"/>
            <a:ext cx="5029200" cy="76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533400" y="5029200"/>
            <a:ext cx="7848600" cy="76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left)">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left)">
                                      <p:cBhvr>
                                        <p:cTn id="25" dur="500"/>
                                        <p:tgtEl>
                                          <p:spTgt spid="3">
                                            <p:txEl>
                                              <p:pRg st="3" end="3"/>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wipe(left)">
                                      <p:cBhvr>
                                        <p:cTn id="33" dur="500"/>
                                        <p:tgtEl>
                                          <p:spTgt spid="3">
                                            <p:txEl>
                                              <p:pRg st="4" end="4"/>
                                            </p:txEl>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p:cNvPicPr>
            <a:picLocks noChangeAspect="1" noChangeArrowheads="1"/>
          </p:cNvPicPr>
          <p:nvPr/>
        </p:nvPicPr>
        <p:blipFill>
          <a:blip r:embed="rId3" cstate="print">
            <a:lum bright="-10000" contrast="30000"/>
          </a:blip>
          <a:srcRect b="5341"/>
          <a:stretch>
            <a:fillRect/>
          </a:stretch>
        </p:blipFill>
        <p:spPr bwMode="auto">
          <a:xfrm>
            <a:off x="0" y="1066800"/>
            <a:ext cx="9144000" cy="5720776"/>
          </a:xfrm>
          <a:prstGeom prst="rect">
            <a:avLst/>
          </a:prstGeom>
          <a:noFill/>
          <a:ln w="9525">
            <a:noFill/>
            <a:miter lim="800000"/>
            <a:headEnd/>
            <a:tailEnd/>
          </a:ln>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914400" y="2133600"/>
            <a:ext cx="4267200" cy="1905000"/>
          </a:xfrm>
        </p:spPr>
        <p:txBody>
          <a:bodyPr/>
          <a:lstStyle/>
          <a:p>
            <a:pPr marL="0" indent="0">
              <a:buNone/>
            </a:pPr>
            <a:r>
              <a:rPr lang="en-US" dirty="0" smtClean="0">
                <a:solidFill>
                  <a:schemeClr val="tx1"/>
                </a:solidFill>
              </a:rPr>
              <a:t>"You expected much, but see, it turned out to be little. (Hag 1:9 NIV)</a:t>
            </a:r>
            <a:endParaRPr lang="en-US" dirty="0">
              <a:solidFill>
                <a:schemeClr val="tx1"/>
              </a:solidFill>
            </a:endParaRPr>
          </a:p>
        </p:txBody>
      </p:sp>
      <p:sp>
        <p:nvSpPr>
          <p:cNvPr id="5" name="TextBox 4"/>
          <p:cNvSpPr txBox="1"/>
          <p:nvPr/>
        </p:nvSpPr>
        <p:spPr>
          <a:xfrm>
            <a:off x="914400" y="4343400"/>
            <a:ext cx="3962400" cy="1938992"/>
          </a:xfrm>
          <a:prstGeom prst="rect">
            <a:avLst/>
          </a:prstGeom>
          <a:noFill/>
        </p:spPr>
        <p:txBody>
          <a:bodyPr wrap="square" rtlCol="0">
            <a:spAutoFit/>
          </a:bodyPr>
          <a:lstStyle/>
          <a:p>
            <a:pPr algn="ctr"/>
            <a:r>
              <a:rPr lang="en-US" sz="6000" b="1" dirty="0" smtClean="0">
                <a:solidFill>
                  <a:srgbClr val="FF0000"/>
                </a:solidFill>
                <a:effectLst>
                  <a:outerShdw blurRad="38100" dist="38100" dir="2700000" algn="tl">
                    <a:srgbClr val="000000">
                      <a:alpha val="43137"/>
                    </a:srgbClr>
                  </a:outerShdw>
                </a:effectLst>
              </a:rPr>
              <a:t>How </a:t>
            </a:r>
            <a:br>
              <a:rPr lang="en-US" sz="6000" b="1" dirty="0" smtClean="0">
                <a:solidFill>
                  <a:srgbClr val="FF0000"/>
                </a:solidFill>
                <a:effectLst>
                  <a:outerShdw blurRad="38100" dist="38100" dir="2700000" algn="tl">
                    <a:srgbClr val="000000">
                      <a:alpha val="43137"/>
                    </a:srgbClr>
                  </a:outerShdw>
                </a:effectLst>
              </a:rPr>
            </a:br>
            <a:r>
              <a:rPr lang="en-US" sz="6000" b="1" dirty="0" smtClean="0">
                <a:solidFill>
                  <a:srgbClr val="FF0000"/>
                </a:solidFill>
                <a:effectLst>
                  <a:outerShdw blurRad="38100" dist="38100" dir="2700000" algn="tl">
                    <a:srgbClr val="000000">
                      <a:alpha val="43137"/>
                    </a:srgbClr>
                  </a:outerShdw>
                </a:effectLst>
              </a:rPr>
              <a:t>“little?”</a:t>
            </a:r>
            <a:endParaRPr lang="en-US" sz="6000" b="1" dirty="0">
              <a:solidFill>
                <a:srgbClr val="FF0000"/>
              </a:solidFill>
              <a:effectLst>
                <a:outerShdw blurRad="38100" dist="38100" dir="2700000" algn="tl">
                  <a:srgbClr val="000000">
                    <a:alpha val="43137"/>
                  </a:srgbClr>
                </a:outerShdw>
              </a:effectLst>
            </a:endParaRPr>
          </a:p>
        </p:txBody>
      </p:sp>
      <p:sp>
        <p:nvSpPr>
          <p:cNvPr id="6" name="Rectangle 5"/>
          <p:cNvSpPr/>
          <p:nvPr/>
        </p:nvSpPr>
        <p:spPr>
          <a:xfrm>
            <a:off x="5257800" y="2286000"/>
            <a:ext cx="3340979" cy="3939540"/>
          </a:xfrm>
          <a:prstGeom prst="rect">
            <a:avLst/>
          </a:prstGeom>
          <a:noFill/>
        </p:spPr>
        <p:txBody>
          <a:bodyPr wrap="none" lIns="91440" tIns="45720" rIns="91440" bIns="45720">
            <a:spAutoFit/>
          </a:bodyPr>
          <a:lstStyle/>
          <a:p>
            <a:pPr algn="ctr">
              <a:lnSpc>
                <a:spcPts val="15000"/>
              </a:lnSpc>
            </a:pPr>
            <a:r>
              <a:rPr lang="en-US" sz="15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Narrow" pitchFamily="34" charset="0"/>
              </a:rPr>
              <a:t>55%</a:t>
            </a:r>
            <a:br>
              <a:rPr lang="en-US" sz="15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Narrow" pitchFamily="34" charset="0"/>
              </a:rPr>
            </a:br>
            <a:r>
              <a:rPr lang="en-US" sz="15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Narrow" pitchFamily="34" charset="0"/>
              </a:rPr>
              <a:t>loss</a:t>
            </a:r>
            <a:endParaRPr lang="en-US" sz="15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Narrow" pitchFamily="34"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2743200"/>
          </a:xfrm>
        </p:spPr>
        <p:txBody>
          <a:bodyPr/>
          <a:lstStyle/>
          <a:p>
            <a:pPr>
              <a:lnSpc>
                <a:spcPts val="5000"/>
              </a:lnSpc>
            </a:pPr>
            <a:r>
              <a:rPr lang="en-US" dirty="0" smtClean="0"/>
              <a:t>Why did God wait so long</a:t>
            </a:r>
            <a:br>
              <a:rPr lang="en-US" dirty="0" smtClean="0"/>
            </a:br>
            <a:r>
              <a:rPr lang="en-US" dirty="0" smtClean="0"/>
              <a:t/>
            </a:r>
            <a:br>
              <a:rPr lang="en-US" dirty="0" smtClean="0"/>
            </a:br>
            <a:r>
              <a:rPr lang="en-US" dirty="0" smtClean="0"/>
              <a:t>to bless them?</a:t>
            </a:r>
            <a:endParaRPr lang="en-US" dirty="0"/>
          </a:p>
        </p:txBody>
      </p:sp>
      <p:sp>
        <p:nvSpPr>
          <p:cNvPr id="3" name="Content Placeholder 2"/>
          <p:cNvSpPr>
            <a:spLocks noGrp="1"/>
          </p:cNvSpPr>
          <p:nvPr>
            <p:ph idx="1"/>
          </p:nvPr>
        </p:nvSpPr>
        <p:spPr>
          <a:xfrm>
            <a:off x="533400" y="2789237"/>
            <a:ext cx="5257800" cy="3078163"/>
          </a:xfrm>
        </p:spPr>
        <p:txBody>
          <a:bodyPr/>
          <a:lstStyle/>
          <a:p>
            <a:r>
              <a:rPr lang="en-US" sz="4400" dirty="0" smtClean="0"/>
              <a:t>He wanted them to </a:t>
            </a:r>
            <a:br>
              <a:rPr lang="en-US" sz="4400" dirty="0" smtClean="0"/>
            </a:br>
            <a:r>
              <a:rPr lang="en-US" sz="4400" dirty="0" smtClean="0"/>
              <a:t>change their hearts!</a:t>
            </a:r>
            <a:br>
              <a:rPr lang="en-US" sz="4400" dirty="0" smtClean="0"/>
            </a:br>
            <a:r>
              <a:rPr lang="en-US" sz="4400" dirty="0" smtClean="0"/>
              <a:t/>
            </a:r>
            <a:br>
              <a:rPr lang="en-US" sz="4400" dirty="0" smtClean="0"/>
            </a:br>
            <a:r>
              <a:rPr lang="en-US" sz="4400" dirty="0" smtClean="0"/>
              <a:t>And be genuine </a:t>
            </a:r>
            <a:br>
              <a:rPr lang="en-US" sz="4400" dirty="0" smtClean="0"/>
            </a:br>
            <a:r>
              <a:rPr lang="en-US" sz="4400" dirty="0" smtClean="0"/>
              <a:t>about it.</a:t>
            </a:r>
            <a:endParaRPr lang="en-US" sz="4400" dirty="0"/>
          </a:p>
        </p:txBody>
      </p:sp>
      <p:pic>
        <p:nvPicPr>
          <p:cNvPr id="4" name="Picture 3"/>
          <p:cNvPicPr>
            <a:picLocks noChangeAspect="1" noChangeArrowheads="1"/>
          </p:cNvPicPr>
          <p:nvPr/>
        </p:nvPicPr>
        <p:blipFill>
          <a:blip r:embed="rId2" cstate="print"/>
          <a:srcRect/>
          <a:stretch>
            <a:fillRect/>
          </a:stretch>
        </p:blipFill>
        <p:spPr bwMode="auto">
          <a:xfrm>
            <a:off x="5410200" y="2514600"/>
            <a:ext cx="4114800" cy="4603247"/>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cstate="print"/>
          <a:srcRect/>
          <a:stretch>
            <a:fillRect/>
          </a:stretch>
        </p:blipFill>
        <p:spPr bwMode="auto">
          <a:xfrm>
            <a:off x="0" y="4417"/>
            <a:ext cx="9144000" cy="6850754"/>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That’s what He wants</a:t>
            </a:r>
            <a:endParaRPr lang="en-US" dirty="0"/>
          </a:p>
        </p:txBody>
      </p:sp>
      <p:sp>
        <p:nvSpPr>
          <p:cNvPr id="3" name="Content Placeholder 2"/>
          <p:cNvSpPr>
            <a:spLocks noGrp="1"/>
          </p:cNvSpPr>
          <p:nvPr>
            <p:ph idx="1"/>
          </p:nvPr>
        </p:nvSpPr>
        <p:spPr>
          <a:xfrm>
            <a:off x="2667000" y="5410200"/>
            <a:ext cx="6019800" cy="715963"/>
          </a:xfrm>
        </p:spPr>
        <p:txBody>
          <a:bodyPr/>
          <a:lstStyle/>
          <a:p>
            <a:r>
              <a:rPr lang="en-US" sz="5400" dirty="0" smtClean="0"/>
              <a:t>For you too!</a:t>
            </a:r>
            <a:endParaRPr lang="en-US" sz="5400" dirty="0"/>
          </a:p>
        </p:txBody>
      </p:sp>
      <p:pic>
        <p:nvPicPr>
          <p:cNvPr id="35843" name="Picture 3"/>
          <p:cNvPicPr>
            <a:picLocks noChangeAspect="1" noChangeArrowheads="1"/>
          </p:cNvPicPr>
          <p:nvPr/>
        </p:nvPicPr>
        <p:blipFill>
          <a:blip r:embed="rId4" cstate="print"/>
          <a:srcRect/>
          <a:stretch>
            <a:fillRect/>
          </a:stretch>
        </p:blipFill>
        <p:spPr bwMode="auto">
          <a:xfrm>
            <a:off x="2655094" y="1600200"/>
            <a:ext cx="3833812" cy="3715849"/>
          </a:xfrm>
          <a:prstGeom prst="rect">
            <a:avLst/>
          </a:prstGeom>
          <a:noFill/>
          <a:ln w="9525">
            <a:noFill/>
            <a:miter lim="800000"/>
            <a:headEnd/>
            <a:tailEnd/>
          </a:ln>
          <a:effectLst>
            <a:outerShdw blurRad="50800" dist="177800" dir="2700000" algn="ctr" rotWithShape="0">
              <a:schemeClr val="tx1">
                <a:alpha val="52000"/>
              </a:schemeClr>
            </a:outerShdw>
          </a:effectLst>
        </p:spPr>
      </p:pic>
    </p:spTree>
  </p:cSld>
  <p:clrMapOvr>
    <a:masterClrMapping/>
  </p:clrMapOvr>
  <p:transition>
    <p:zo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2" cstate="print"/>
          <a:srcRect/>
          <a:stretch>
            <a:fillRect/>
          </a:stretch>
        </p:blipFill>
        <p:spPr bwMode="auto">
          <a:xfrm>
            <a:off x="0" y="4417"/>
            <a:ext cx="9144000" cy="6850754"/>
          </a:xfrm>
          <a:prstGeom prst="rect">
            <a:avLst/>
          </a:prstGeom>
          <a:noFill/>
          <a:ln w="9525">
            <a:noFill/>
            <a:miter lim="800000"/>
            <a:headEnd/>
            <a:tailEnd/>
          </a:ln>
          <a:effectLst/>
        </p:spPr>
      </p:pic>
      <p:pic>
        <p:nvPicPr>
          <p:cNvPr id="6" name="Picture 5"/>
          <p:cNvPicPr>
            <a:picLocks noChangeAspect="1" noChangeArrowheads="1"/>
          </p:cNvPicPr>
          <p:nvPr/>
        </p:nvPicPr>
        <p:blipFill>
          <a:blip r:embed="rId3" cstate="print"/>
          <a:srcRect/>
          <a:stretch>
            <a:fillRect/>
          </a:stretch>
        </p:blipFill>
        <p:spPr bwMode="auto">
          <a:xfrm>
            <a:off x="263954" y="2057400"/>
            <a:ext cx="8616092" cy="28956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2" cstate="print"/>
          <a:srcRect/>
          <a:stretch>
            <a:fillRect/>
          </a:stretch>
        </p:blipFill>
        <p:spPr bwMode="auto">
          <a:xfrm>
            <a:off x="0" y="4417"/>
            <a:ext cx="9144000" cy="6850754"/>
          </a:xfrm>
          <a:prstGeom prst="rect">
            <a:avLst/>
          </a:prstGeom>
          <a:noFill/>
          <a:ln w="9525">
            <a:noFill/>
            <a:miter lim="800000"/>
            <a:headEnd/>
            <a:tailEnd/>
          </a:ln>
          <a:effectLst/>
        </p:spPr>
      </p:pic>
      <p:pic>
        <p:nvPicPr>
          <p:cNvPr id="4" name="Picture 2"/>
          <p:cNvPicPr>
            <a:picLocks noChangeAspect="1" noChangeArrowheads="1"/>
          </p:cNvPicPr>
          <p:nvPr/>
        </p:nvPicPr>
        <p:blipFill>
          <a:blip r:embed="rId3" cstate="print"/>
          <a:srcRect/>
          <a:stretch>
            <a:fillRect/>
          </a:stretch>
        </p:blipFill>
        <p:spPr bwMode="auto">
          <a:xfrm>
            <a:off x="381000" y="1905000"/>
            <a:ext cx="8448613" cy="2712577"/>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God raised up … </a:t>
            </a:r>
            <a:endParaRPr lang="en-US" dirty="0"/>
          </a:p>
        </p:txBody>
      </p:sp>
      <p:pic>
        <p:nvPicPr>
          <p:cNvPr id="4" name="Picture 9"/>
          <p:cNvPicPr>
            <a:picLocks noChangeAspect="1" noChangeArrowheads="1"/>
          </p:cNvPicPr>
          <p:nvPr/>
        </p:nvPicPr>
        <p:blipFill>
          <a:blip r:embed="rId3" cstate="print"/>
          <a:srcRect/>
          <a:stretch>
            <a:fillRect/>
          </a:stretch>
        </p:blipFill>
        <p:spPr bwMode="auto">
          <a:xfrm>
            <a:off x="4575175" y="1585913"/>
            <a:ext cx="4568825" cy="5272087"/>
          </a:xfrm>
          <a:prstGeom prst="rect">
            <a:avLst/>
          </a:prstGeom>
          <a:noFill/>
          <a:ln w="9525">
            <a:noFill/>
            <a:miter lim="800000"/>
            <a:headEnd/>
            <a:tailEnd/>
          </a:ln>
        </p:spPr>
      </p:pic>
      <p:sp>
        <p:nvSpPr>
          <p:cNvPr id="5" name="Rectangular Callout 4"/>
          <p:cNvSpPr/>
          <p:nvPr/>
        </p:nvSpPr>
        <p:spPr>
          <a:xfrm>
            <a:off x="381000" y="1676400"/>
            <a:ext cx="4572000" cy="3886200"/>
          </a:xfrm>
          <a:prstGeom prst="wedgeRectCallout">
            <a:avLst>
              <a:gd name="adj1" fmla="val 68500"/>
              <a:gd name="adj2" fmla="val 80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1828800"/>
            <a:ext cx="4495800" cy="4525963"/>
          </a:xfrm>
        </p:spPr>
        <p:txBody>
          <a:bodyPr/>
          <a:lstStyle/>
          <a:p>
            <a:pPr>
              <a:buNone/>
            </a:pPr>
            <a:r>
              <a:rPr lang="en-US" sz="4800" dirty="0" smtClean="0">
                <a:solidFill>
                  <a:schemeClr val="tx1"/>
                </a:solidFill>
              </a:rPr>
              <a:t>Consider your … </a:t>
            </a:r>
          </a:p>
          <a:p>
            <a:pPr marL="742950" indent="-742950">
              <a:buAutoNum type="arabicPeriod"/>
            </a:pPr>
            <a:r>
              <a:rPr lang="en-US" sz="4800" dirty="0" smtClean="0">
                <a:solidFill>
                  <a:schemeClr val="tx1"/>
                </a:solidFill>
              </a:rPr>
              <a:t>Ways</a:t>
            </a:r>
          </a:p>
          <a:p>
            <a:pPr marL="742950" indent="-742950">
              <a:buAutoNum type="arabicPeriod"/>
            </a:pPr>
            <a:r>
              <a:rPr lang="en-US" sz="4800" dirty="0" smtClean="0">
                <a:solidFill>
                  <a:schemeClr val="tx1"/>
                </a:solidFill>
              </a:rPr>
              <a:t>Attitudes</a:t>
            </a:r>
          </a:p>
          <a:p>
            <a:pPr marL="742950" indent="-742950">
              <a:buAutoNum type="arabicPeriod"/>
            </a:pPr>
            <a:r>
              <a:rPr lang="en-US" sz="4800" dirty="0" smtClean="0">
                <a:solidFill>
                  <a:schemeClr val="tx1"/>
                </a:solidFill>
              </a:rPr>
              <a:t>Heart</a:t>
            </a:r>
            <a:endParaRPr lang="en-US" sz="4800" dirty="0">
              <a:solidFill>
                <a:schemeClr val="tx1"/>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0" y="4417"/>
            <a:ext cx="9144000" cy="6850754"/>
          </a:xfrm>
          <a:prstGeom prst="rect">
            <a:avLst/>
          </a:prstGeom>
          <a:noFill/>
          <a:ln w="9525">
            <a:noFill/>
            <a:miter lim="800000"/>
            <a:headEnd/>
            <a:tailEnd/>
          </a:ln>
          <a:effectLst/>
        </p:spPr>
      </p:pic>
      <p:sp>
        <p:nvSpPr>
          <p:cNvPr id="2" name="Title 1"/>
          <p:cNvSpPr>
            <a:spLocks noGrp="1"/>
          </p:cNvSpPr>
          <p:nvPr>
            <p:ph type="title"/>
          </p:nvPr>
        </p:nvSpPr>
        <p:spPr>
          <a:xfrm>
            <a:off x="381000" y="228601"/>
            <a:ext cx="8305800" cy="2819400"/>
          </a:xfrm>
        </p:spPr>
        <p:txBody>
          <a:bodyPr/>
          <a:lstStyle/>
          <a:p>
            <a:r>
              <a:rPr lang="en-US" dirty="0" smtClean="0"/>
              <a:t>The English Word </a:t>
            </a:r>
            <a:br>
              <a:rPr lang="en-US" dirty="0" smtClean="0"/>
            </a:br>
            <a:r>
              <a:rPr lang="en-US" dirty="0" smtClean="0"/>
              <a:t>“heart” </a:t>
            </a:r>
            <a:br>
              <a:rPr lang="en-US" dirty="0" smtClean="0"/>
            </a:br>
            <a:r>
              <a:rPr lang="en-US" dirty="0" smtClean="0"/>
              <a:t>is missing…</a:t>
            </a:r>
            <a:endParaRPr lang="en-US" dirty="0"/>
          </a:p>
        </p:txBody>
      </p:sp>
      <p:sp>
        <p:nvSpPr>
          <p:cNvPr id="3" name="Content Placeholder 2"/>
          <p:cNvSpPr>
            <a:spLocks noGrp="1"/>
          </p:cNvSpPr>
          <p:nvPr>
            <p:ph idx="1"/>
          </p:nvPr>
        </p:nvSpPr>
        <p:spPr>
          <a:xfrm>
            <a:off x="0" y="3551237"/>
            <a:ext cx="9144000" cy="3001963"/>
          </a:xfrm>
        </p:spPr>
        <p:txBody>
          <a:bodyPr/>
          <a:lstStyle/>
          <a:p>
            <a:pPr algn="ctr"/>
            <a:r>
              <a:rPr lang="en-US" sz="5400" dirty="0" smtClean="0"/>
              <a:t>But the Hebrew word </a:t>
            </a:r>
            <a:br>
              <a:rPr lang="en-US" sz="5400" dirty="0" smtClean="0"/>
            </a:br>
            <a:r>
              <a:rPr lang="en-US" sz="5400" dirty="0" smtClean="0"/>
              <a:t>“heart” (give thought)</a:t>
            </a:r>
            <a:br>
              <a:rPr lang="en-US" sz="5400" dirty="0" smtClean="0"/>
            </a:br>
            <a:r>
              <a:rPr lang="en-US" sz="5400" dirty="0" smtClean="0"/>
              <a:t>is here!</a:t>
            </a:r>
            <a:br>
              <a:rPr lang="en-US" sz="5400" dirty="0" smtClean="0"/>
            </a:br>
            <a:endParaRPr lang="en-US" sz="5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0" y="4417"/>
            <a:ext cx="9144000" cy="6850754"/>
          </a:xfrm>
          <a:prstGeom prst="rect">
            <a:avLst/>
          </a:prstGeom>
          <a:noFill/>
          <a:ln w="9525">
            <a:noFill/>
            <a:miter lim="800000"/>
            <a:headEnd/>
            <a:tailEnd/>
          </a:ln>
          <a:effectLst/>
        </p:spPr>
      </p:pic>
      <p:sp>
        <p:nvSpPr>
          <p:cNvPr id="3" name="Content Placeholder 2"/>
          <p:cNvSpPr>
            <a:spLocks noGrp="1"/>
          </p:cNvSpPr>
          <p:nvPr>
            <p:ph idx="1"/>
          </p:nvPr>
        </p:nvSpPr>
        <p:spPr>
          <a:xfrm>
            <a:off x="228600" y="3551237"/>
            <a:ext cx="8915400" cy="3001963"/>
          </a:xfrm>
        </p:spPr>
        <p:txBody>
          <a:bodyPr/>
          <a:lstStyle/>
          <a:p>
            <a:pPr algn="ctr"/>
            <a:r>
              <a:rPr lang="en-US" sz="5400" dirty="0" smtClean="0"/>
              <a:t>Furthermore, the word </a:t>
            </a:r>
            <a:br>
              <a:rPr lang="en-US" sz="5400" dirty="0" smtClean="0"/>
            </a:br>
            <a:r>
              <a:rPr lang="en-US" sz="5400" dirty="0" smtClean="0"/>
              <a:t>“defile” (unclean) </a:t>
            </a:r>
            <a:br>
              <a:rPr lang="en-US" sz="5400" dirty="0" smtClean="0"/>
            </a:br>
            <a:r>
              <a:rPr lang="en-US" sz="5400" dirty="0" smtClean="0"/>
              <a:t>is here!</a:t>
            </a:r>
            <a:endParaRPr lang="en-US" sz="5400" dirty="0"/>
          </a:p>
        </p:txBody>
      </p:sp>
      <p:sp>
        <p:nvSpPr>
          <p:cNvPr id="5" name="Title 4"/>
          <p:cNvSpPr>
            <a:spLocks noGrp="1"/>
          </p:cNvSpPr>
          <p:nvPr>
            <p:ph type="title"/>
          </p:nvPr>
        </p:nvSpPr>
        <p:spPr/>
        <p:txBody>
          <a:bodyPr/>
          <a:lstStyle/>
          <a:p>
            <a:endParaRPr lang="en-US"/>
          </a:p>
        </p:txBody>
      </p:sp>
    </p:spTree>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2971800"/>
            <a:ext cx="1371600" cy="76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smtClean="0"/>
              <a:t>Jesus said …</a:t>
            </a:r>
            <a:endParaRPr lang="en-US" dirty="0"/>
          </a:p>
        </p:txBody>
      </p:sp>
      <p:sp>
        <p:nvSpPr>
          <p:cNvPr id="3" name="Content Placeholder 2"/>
          <p:cNvSpPr>
            <a:spLocks noGrp="1"/>
          </p:cNvSpPr>
          <p:nvPr>
            <p:ph idx="1"/>
          </p:nvPr>
        </p:nvSpPr>
        <p:spPr>
          <a:xfrm>
            <a:off x="685800" y="1524000"/>
            <a:ext cx="6019800" cy="4602163"/>
          </a:xfrm>
        </p:spPr>
        <p:txBody>
          <a:bodyPr/>
          <a:lstStyle/>
          <a:p>
            <a:pPr marL="0" indent="0">
              <a:lnSpc>
                <a:spcPts val="4000"/>
              </a:lnSpc>
            </a:pPr>
            <a:r>
              <a:rPr lang="en-US" dirty="0" smtClean="0"/>
              <a:t> "What comes out of a man is what makes him 'unclean.‘   </a:t>
            </a:r>
            <a:r>
              <a:rPr lang="en-US" baseline="30000" dirty="0" smtClean="0"/>
              <a:t>21</a:t>
            </a:r>
            <a:r>
              <a:rPr lang="en-US" dirty="0" smtClean="0"/>
              <a:t> For from within, out of men's hearts, come evil thoughts, sexual immorality, theft,  murder, adultery,</a:t>
            </a:r>
          </a:p>
          <a:p>
            <a:pPr marL="0" indent="0">
              <a:lnSpc>
                <a:spcPts val="4000"/>
              </a:lnSpc>
            </a:pPr>
            <a:r>
              <a:rPr lang="en-US" dirty="0" smtClean="0"/>
              <a:t> </a:t>
            </a:r>
            <a:r>
              <a:rPr lang="en-US" baseline="30000" dirty="0" smtClean="0"/>
              <a:t>22</a:t>
            </a:r>
            <a:r>
              <a:rPr lang="en-US" dirty="0" smtClean="0"/>
              <a:t> greed, malice, deceit, lewdness, envy, slander, arrogance and folly.</a:t>
            </a:r>
            <a:endParaRPr lang="en-US" dirty="0"/>
          </a:p>
        </p:txBody>
      </p:sp>
      <p:pic>
        <p:nvPicPr>
          <p:cNvPr id="4" name="Picture 7"/>
          <p:cNvPicPr>
            <a:picLocks noChangeAspect="1" noChangeArrowheads="1"/>
          </p:cNvPicPr>
          <p:nvPr/>
        </p:nvPicPr>
        <p:blipFill>
          <a:blip r:embed="rId3" cstate="print"/>
          <a:srcRect r="-13741" b="3924"/>
          <a:stretch>
            <a:fillRect/>
          </a:stretch>
        </p:blipFill>
        <p:spPr bwMode="auto">
          <a:xfrm>
            <a:off x="5344885" y="1719942"/>
            <a:ext cx="5246915" cy="513805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Jesus said …</a:t>
            </a:r>
            <a:endParaRPr lang="en-US" dirty="0"/>
          </a:p>
        </p:txBody>
      </p:sp>
      <p:sp>
        <p:nvSpPr>
          <p:cNvPr id="3" name="Content Placeholder 2"/>
          <p:cNvSpPr>
            <a:spLocks noGrp="1"/>
          </p:cNvSpPr>
          <p:nvPr>
            <p:ph idx="1"/>
          </p:nvPr>
        </p:nvSpPr>
        <p:spPr>
          <a:xfrm>
            <a:off x="304800" y="1524000"/>
            <a:ext cx="6019800" cy="4602163"/>
          </a:xfrm>
        </p:spPr>
        <p:txBody>
          <a:bodyPr/>
          <a:lstStyle/>
          <a:p>
            <a:pPr>
              <a:lnSpc>
                <a:spcPts val="4000"/>
              </a:lnSpc>
            </a:pPr>
            <a:r>
              <a:rPr lang="en-US" dirty="0" smtClean="0"/>
              <a:t> </a:t>
            </a:r>
          </a:p>
          <a:p>
            <a:pPr marL="0" indent="0">
              <a:lnSpc>
                <a:spcPts val="4000"/>
              </a:lnSpc>
            </a:pPr>
            <a:r>
              <a:rPr lang="en-US" dirty="0" smtClean="0"/>
              <a:t> </a:t>
            </a:r>
            <a:r>
              <a:rPr lang="en-US" baseline="30000" dirty="0" smtClean="0"/>
              <a:t>23</a:t>
            </a:r>
            <a:r>
              <a:rPr lang="en-US" dirty="0" smtClean="0"/>
              <a:t> All these evils come from inside and make a man 'unclean.'"</a:t>
            </a:r>
          </a:p>
          <a:p>
            <a:pPr>
              <a:lnSpc>
                <a:spcPts val="4000"/>
              </a:lnSpc>
            </a:pPr>
            <a:r>
              <a:rPr lang="en-US" baseline="0" dirty="0" smtClean="0"/>
              <a:t> </a:t>
            </a:r>
            <a:r>
              <a:rPr lang="en-US" dirty="0" smtClean="0"/>
              <a:t>(Mar 7:20-23 NIV)</a:t>
            </a:r>
            <a:endParaRPr lang="en-US" dirty="0"/>
          </a:p>
        </p:txBody>
      </p:sp>
      <p:pic>
        <p:nvPicPr>
          <p:cNvPr id="4" name="Picture 7"/>
          <p:cNvPicPr>
            <a:picLocks noChangeAspect="1" noChangeArrowheads="1"/>
          </p:cNvPicPr>
          <p:nvPr/>
        </p:nvPicPr>
        <p:blipFill>
          <a:blip r:embed="rId3" cstate="print"/>
          <a:srcRect r="-13741" b="3924"/>
          <a:stretch>
            <a:fillRect/>
          </a:stretch>
        </p:blipFill>
        <p:spPr bwMode="auto">
          <a:xfrm>
            <a:off x="5344885" y="1719942"/>
            <a:ext cx="5246915" cy="513805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Haggai’s message was …</a:t>
            </a:r>
            <a:endParaRPr lang="en-US" dirty="0"/>
          </a:p>
        </p:txBody>
      </p:sp>
      <p:sp>
        <p:nvSpPr>
          <p:cNvPr id="3" name="Content Placeholder 2"/>
          <p:cNvSpPr>
            <a:spLocks noGrp="1"/>
          </p:cNvSpPr>
          <p:nvPr>
            <p:ph idx="1"/>
          </p:nvPr>
        </p:nvSpPr>
        <p:spPr>
          <a:xfrm>
            <a:off x="457200" y="1600200"/>
            <a:ext cx="5638800" cy="4525963"/>
          </a:xfrm>
        </p:spPr>
        <p:txBody>
          <a:bodyPr/>
          <a:lstStyle/>
          <a:p>
            <a:pPr marL="0" indent="0"/>
            <a:r>
              <a:rPr lang="en-US" baseline="30000" dirty="0" smtClean="0"/>
              <a:t>10</a:t>
            </a:r>
            <a:r>
              <a:rPr lang="en-US" dirty="0" smtClean="0"/>
              <a:t> On the twenty-fourth day of the ninth month, in the second year of Darius, the word of the LORD came </a:t>
            </a:r>
            <a:br>
              <a:rPr lang="en-US" dirty="0" smtClean="0"/>
            </a:br>
            <a:r>
              <a:rPr lang="en-US" dirty="0" smtClean="0"/>
              <a:t>to the prophet Haggai: (Hag 2:10 NIV)</a:t>
            </a:r>
            <a:endParaRPr lang="en-US" dirty="0"/>
          </a:p>
        </p:txBody>
      </p:sp>
      <p:pic>
        <p:nvPicPr>
          <p:cNvPr id="4" name="Picture 9"/>
          <p:cNvPicPr>
            <a:picLocks noChangeAspect="1" noChangeArrowheads="1"/>
          </p:cNvPicPr>
          <p:nvPr/>
        </p:nvPicPr>
        <p:blipFill>
          <a:blip r:embed="rId3" cstate="print"/>
          <a:srcRect/>
          <a:stretch>
            <a:fillRect/>
          </a:stretch>
        </p:blipFill>
        <p:spPr bwMode="auto">
          <a:xfrm>
            <a:off x="4575175" y="1585913"/>
            <a:ext cx="4568825" cy="5272087"/>
          </a:xfrm>
          <a:prstGeom prst="rect">
            <a:avLst/>
          </a:prstGeom>
          <a:noFill/>
          <a:ln w="9525">
            <a:noFill/>
            <a:miter lim="800000"/>
            <a:headEnd/>
            <a:tailEnd/>
          </a:ln>
        </p:spPr>
      </p:pic>
      <p:sp>
        <p:nvSpPr>
          <p:cNvPr id="5" name="Rectangle 4"/>
          <p:cNvSpPr/>
          <p:nvPr/>
        </p:nvSpPr>
        <p:spPr>
          <a:xfrm>
            <a:off x="838200" y="2133600"/>
            <a:ext cx="4876800" cy="152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33400" y="2667000"/>
            <a:ext cx="3657600" cy="152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1502</TotalTime>
  <Words>1981</Words>
  <Application>Microsoft Office PowerPoint</Application>
  <PresentationFormat>On-screen Show (4:3)</PresentationFormat>
  <Paragraphs>213</Paragraphs>
  <Slides>33</Slides>
  <Notes>23</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Slide 1</vt:lpstr>
      <vt:lpstr>Like today… </vt:lpstr>
      <vt:lpstr>Slide 3</vt:lpstr>
      <vt:lpstr>So God raised up … </vt:lpstr>
      <vt:lpstr>The English Word  “heart”  is missing…</vt:lpstr>
      <vt:lpstr>Slide 6</vt:lpstr>
      <vt:lpstr>Jesus said …</vt:lpstr>
      <vt:lpstr>Jesus said …</vt:lpstr>
      <vt:lpstr>Haggai’s message was …</vt:lpstr>
      <vt:lpstr>Two theological questions: </vt:lpstr>
      <vt:lpstr>Slide 11</vt:lpstr>
      <vt:lpstr>2nd theological question: </vt:lpstr>
      <vt:lpstr>Slide 13</vt:lpstr>
      <vt:lpstr>Slide 14</vt:lpstr>
      <vt:lpstr>Slide 15</vt:lpstr>
      <vt:lpstr>Slide 16</vt:lpstr>
      <vt:lpstr>Slide 17</vt:lpstr>
      <vt:lpstr>So what does this all mean?</vt:lpstr>
      <vt:lpstr>Something happened … </vt:lpstr>
      <vt:lpstr>So how do we change our …</vt:lpstr>
      <vt:lpstr>What if you already have?</vt:lpstr>
      <vt:lpstr>They had a Heart Experience</vt:lpstr>
      <vt:lpstr>They had a Heart Experience</vt:lpstr>
      <vt:lpstr>They had a Heart Experience</vt:lpstr>
      <vt:lpstr>WHY?</vt:lpstr>
      <vt:lpstr>They had a Heart Experience</vt:lpstr>
      <vt:lpstr>They had a Heart Experience</vt:lpstr>
      <vt:lpstr>They had a Heart Experience</vt:lpstr>
      <vt:lpstr>Let me do the math:</vt:lpstr>
      <vt:lpstr>Why did God wait so long  to bless them?</vt:lpstr>
      <vt:lpstr>That’s what He wants</vt:lpstr>
      <vt:lpstr>Slide 32</vt:lpstr>
      <vt:lpstr>Slide 33</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od233</dc:creator>
  <cp:lastModifiedBy>DennisH</cp:lastModifiedBy>
  <cp:revision>104</cp:revision>
  <dcterms:created xsi:type="dcterms:W3CDTF">2009-05-26T15:04:48Z</dcterms:created>
  <dcterms:modified xsi:type="dcterms:W3CDTF">2012-01-13T21:06:57Z</dcterms:modified>
</cp:coreProperties>
</file>